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notesSlides/notesSlide37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notesSlides/notesSlide4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3" r:id="rId2"/>
    <p:sldMasterId id="2147483677" r:id="rId3"/>
    <p:sldMasterId id="2147483689" r:id="rId4"/>
    <p:sldMasterId id="2147483701" r:id="rId5"/>
    <p:sldMasterId id="2147483713" r:id="rId6"/>
  </p:sldMasterIdLst>
  <p:notesMasterIdLst>
    <p:notesMasterId r:id="rId64"/>
  </p:notesMasterIdLst>
  <p:handoutMasterIdLst>
    <p:handoutMasterId r:id="rId65"/>
  </p:handoutMasterIdLst>
  <p:sldIdLst>
    <p:sldId id="330" r:id="rId7"/>
    <p:sldId id="342" r:id="rId8"/>
    <p:sldId id="343" r:id="rId9"/>
    <p:sldId id="345" r:id="rId10"/>
    <p:sldId id="430" r:id="rId11"/>
    <p:sldId id="344" r:id="rId12"/>
    <p:sldId id="450" r:id="rId13"/>
    <p:sldId id="429" r:id="rId14"/>
    <p:sldId id="347" r:id="rId15"/>
    <p:sldId id="442" r:id="rId16"/>
    <p:sldId id="443" r:id="rId17"/>
    <p:sldId id="452" r:id="rId18"/>
    <p:sldId id="371" r:id="rId19"/>
    <p:sldId id="372" r:id="rId20"/>
    <p:sldId id="373" r:id="rId21"/>
    <p:sldId id="444" r:id="rId22"/>
    <p:sldId id="374" r:id="rId23"/>
    <p:sldId id="445" r:id="rId24"/>
    <p:sldId id="375" r:id="rId25"/>
    <p:sldId id="396" r:id="rId26"/>
    <p:sldId id="448" r:id="rId27"/>
    <p:sldId id="376" r:id="rId28"/>
    <p:sldId id="377" r:id="rId29"/>
    <p:sldId id="378" r:id="rId30"/>
    <p:sldId id="449" r:id="rId31"/>
    <p:sldId id="380" r:id="rId32"/>
    <p:sldId id="381" r:id="rId33"/>
    <p:sldId id="382" r:id="rId34"/>
    <p:sldId id="386" r:id="rId35"/>
    <p:sldId id="387" r:id="rId36"/>
    <p:sldId id="388" r:id="rId37"/>
    <p:sldId id="389" r:id="rId38"/>
    <p:sldId id="451" r:id="rId39"/>
    <p:sldId id="390" r:id="rId40"/>
    <p:sldId id="391" r:id="rId41"/>
    <p:sldId id="395" r:id="rId42"/>
    <p:sldId id="366" r:id="rId43"/>
    <p:sldId id="352" r:id="rId44"/>
    <p:sldId id="353" r:id="rId45"/>
    <p:sldId id="355" r:id="rId46"/>
    <p:sldId id="356" r:id="rId47"/>
    <p:sldId id="357" r:id="rId48"/>
    <p:sldId id="351" r:id="rId49"/>
    <p:sldId id="447" r:id="rId50"/>
    <p:sldId id="358" r:id="rId51"/>
    <p:sldId id="337" r:id="rId52"/>
    <p:sldId id="431" r:id="rId53"/>
    <p:sldId id="432" r:id="rId54"/>
    <p:sldId id="433" r:id="rId55"/>
    <p:sldId id="434" r:id="rId56"/>
    <p:sldId id="435" r:id="rId57"/>
    <p:sldId id="436" r:id="rId58"/>
    <p:sldId id="437" r:id="rId59"/>
    <p:sldId id="438" r:id="rId60"/>
    <p:sldId id="439" r:id="rId61"/>
    <p:sldId id="440" r:id="rId62"/>
    <p:sldId id="441" r:id="rId6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7513" autoAdjust="0"/>
    <p:restoredTop sz="82594" autoAdjust="0"/>
  </p:normalViewPr>
  <p:slideViewPr>
    <p:cSldViewPr>
      <p:cViewPr>
        <p:scale>
          <a:sx n="70" d="100"/>
          <a:sy n="70" d="100"/>
        </p:scale>
        <p:origin x="-9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577F56C-C0E6-441B-B0C6-FCA1448F4889}" type="datetimeFigureOut">
              <a:rPr lang="en-US"/>
              <a:pPr>
                <a:defRPr/>
              </a:pPr>
              <a:t>10/26/2011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1B5A273-CBF6-4F9D-B654-CC32B9985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969FC-0861-4D8B-9270-A6664A3F9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dc.upenn.edu/Catalog/CatalogEntry.jsp?catalogId=LDC2006T13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6DB67B-3823-4E67-B7C3-0CB10EE8AAC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Lecture </a:t>
            </a:r>
            <a:r>
              <a:rPr lang="en-US" b="1" dirty="0" smtClean="0"/>
              <a:t>14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3E98EC-D4E5-4A9E-A090-20F6D300CE86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1155966" y="686426"/>
            <a:ext cx="4550737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867" tIns="44934" rIns="89867" bIns="44934" anchor="ctr"/>
          <a:lstStyle/>
          <a:p>
            <a:endParaRPr lang="en-US" sz="28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 lIns="94834" tIns="47417" rIns="94834" bIns="47417"/>
          <a:lstStyle/>
          <a:p>
            <a:pPr defTabSz="449336" eaLnBrk="1" hangingPunct="1">
              <a:spcBef>
                <a:spcPts val="442"/>
              </a:spcBef>
              <a:tabLst>
                <a:tab pos="0" algn="l"/>
                <a:tab pos="449336" algn="l"/>
                <a:tab pos="898672" algn="l"/>
                <a:tab pos="1348008" algn="l"/>
                <a:tab pos="1797345" algn="l"/>
                <a:tab pos="2246681" algn="l"/>
                <a:tab pos="2696017" algn="l"/>
                <a:tab pos="3145353" algn="l"/>
                <a:tab pos="3594689" algn="l"/>
                <a:tab pos="4044025" algn="l"/>
                <a:tab pos="4493362" algn="l"/>
                <a:tab pos="4942698" algn="l"/>
                <a:tab pos="5392034" algn="l"/>
                <a:tab pos="5841370" algn="l"/>
                <a:tab pos="6290706" algn="l"/>
                <a:tab pos="6740042" algn="l"/>
                <a:tab pos="7189379" algn="l"/>
                <a:tab pos="7638715" algn="l"/>
                <a:tab pos="8088051" algn="l"/>
                <a:tab pos="8537387" algn="l"/>
                <a:tab pos="8986723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933D7A-D6A5-4761-9DF7-62EE88B3F45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Room in a bldg.</a:t>
            </a:r>
          </a:p>
          <a:p>
            <a:pPr eaLnBrk="1" hangingPunct="1"/>
            <a:r>
              <a:rPr lang="en-US" smtClean="0"/>
              <a:t>Room space</a:t>
            </a:r>
          </a:p>
          <a:p>
            <a:pPr eaLnBrk="1" hangingPunct="1"/>
            <a:r>
              <a:rPr lang="en-US" smtClean="0"/>
              <a:t>Room scope / opportunity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He is rooming with my friend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DCF19F-2178-4E18-B1DA-DE3C8B4B1348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E509F6-886F-46FF-8389-36CD779AF306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B49E76-9122-46EB-A966-6620168D561A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N-pairs in a corpus  is equal to the N-words in the corpus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228179-43C2-416A-9872-7800CC98CEA9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N-pairs in a corpus  is equal to the N-words in the corpus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D710FA-E1C0-4A6A-A2CF-1F13822B8609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Berkley Restaurant Project 1994</a:t>
            </a:r>
          </a:p>
          <a:p>
            <a:pPr eaLnBrk="1" hangingPunct="1"/>
            <a:r>
              <a:rPr lang="en-US" smtClean="0"/>
              <a:t>~10000 sentences</a:t>
            </a:r>
          </a:p>
          <a:p>
            <a:pPr eaLnBrk="1" hangingPunct="1"/>
            <a:r>
              <a:rPr lang="en-US" smtClean="0"/>
              <a:t>Notice that majority of values is 0</a:t>
            </a:r>
          </a:p>
          <a:p>
            <a:pPr eaLnBrk="1" hangingPunct="1"/>
            <a:r>
              <a:rPr lang="en-US" smtClean="0"/>
              <a:t>But the full matrix would be even more sparse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34A703-5311-4A9C-8CDE-57AA92B6106B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5A72A5-3304-4F0E-AC8B-400F13F0B6BC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To also train for out of the vocabulary (unknown) words. Substitute in your corpus the first occurrence of every word type with the &lt;UKN&gt; symbol and train to get estimated for that symbol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AD13F3-36A9-4801-8798-6CFC0EBC4755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0 for unseen</a:t>
            </a:r>
          </a:p>
          <a:p>
            <a:pPr eaLnBrk="1" hangingPunct="1"/>
            <a:r>
              <a:rPr lang="en-US" smtClean="0"/>
              <a:t>This is qualitatively wrong as a prior model because it would never allow n-gram,</a:t>
            </a:r>
          </a:p>
          <a:p>
            <a:pPr eaLnBrk="1" hangingPunct="1"/>
            <a:r>
              <a:rPr lang="en-US" smtClean="0"/>
              <a:t>While clearly some of the unseen ngrams will appear in other texts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24E2A9-CC3D-4271-B9CB-36DCAB79F085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E24409-5273-49A1-A5B6-E9C4AC01C483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Let’s assume we’re using N-grams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How can we assign a probability to a sequence where one of the component n-grams has a value of zero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Assume all the words are known and have been seen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Go to a lower order n-gram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Back off from bigrams to unigrams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Replace the zero with something else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SOME USEFUL OBSERVATIONS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 small number of events occur with high frequency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chemeClr val="accent2"/>
                </a:solidFill>
              </a:rPr>
              <a:t>You can collect reliable statistics on these events with relatively small samples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 large number of events occur with small frequency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chemeClr val="accent2"/>
                </a:solidFill>
              </a:rPr>
              <a:t>You might have to wait a long time to gather statistics on the low frequency events</a:t>
            </a:r>
            <a:endParaRPr lang="en-US" smtClean="0"/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Some zeroes are really zeroes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A50021"/>
                </a:solidFill>
              </a:rPr>
              <a:t>Meaning that they represent events that can’t or shouldn’t occur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On the other hand, some zeroes aren’t really zeroes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A50021"/>
                </a:solidFill>
              </a:rPr>
              <a:t>They represent low frequency events that simply didn’t occur in the corpus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78D412-9AF0-40F4-908E-F50DCF56AD10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They’re just events you haven’t seen yet.</a:t>
            </a:r>
          </a:p>
          <a:p>
            <a:pPr eaLnBrk="1" hangingPunct="1"/>
            <a:r>
              <a:rPr lang="en-US" smtClean="0"/>
              <a:t>What would have been the count that would have generated P*?</a:t>
            </a:r>
          </a:p>
          <a:p>
            <a:pPr eaLnBrk="1" hangingPunct="1"/>
            <a:r>
              <a:rPr lang="en-US" smtClean="0"/>
              <a:t>A related way to view smoothing is as discounting (lowering) some non-zero counts in order to</a:t>
            </a:r>
          </a:p>
          <a:p>
            <a:pPr eaLnBrk="1" hangingPunct="1"/>
            <a:r>
              <a:rPr lang="en-US" smtClean="0"/>
              <a:t>get the probability mass that will be assigned to the zero counts.</a:t>
            </a:r>
          </a:p>
          <a:p>
            <a:pPr eaLnBrk="1" hangingPunct="1"/>
            <a:r>
              <a:rPr lang="en-US" smtClean="0"/>
              <a:t>Thus instead of referring to the discounted counts c*  we may describe a smoothing algorithm in</a:t>
            </a:r>
          </a:p>
          <a:p>
            <a:pPr eaLnBrk="1" hangingPunct="1"/>
            <a:r>
              <a:rPr lang="en-US" smtClean="0"/>
              <a:t>Terms of a relative discount dc the ratio of the discounted counts to the original ones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0F837D-80F0-45C5-9D79-59DC33D1E4AD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Sum up for all the wN and it must add to 1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4C01AB-DD98-4F81-BFAE-584EA3D0FB98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0.18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Factor of 8 for Chinese food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0D12A-CDD1-4256-B8A0-6EE7D950EC38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dirty="0" smtClean="0"/>
              <a:t>Google language model</a:t>
            </a:r>
          </a:p>
          <a:p>
            <a:r>
              <a:rPr lang="en-US" b="1" dirty="0" smtClean="0"/>
              <a:t>Update (22 Sept. 2006):</a:t>
            </a:r>
            <a:r>
              <a:rPr lang="en-US" dirty="0" smtClean="0"/>
              <a:t> The LDC now has the </a:t>
            </a:r>
            <a:r>
              <a:rPr lang="en-US" dirty="0" smtClean="0">
                <a:hlinkClick r:id="rId3"/>
              </a:rPr>
              <a:t>data available</a:t>
            </a:r>
            <a:r>
              <a:rPr lang="en-US" dirty="0" smtClean="0"/>
              <a:t> in their catalog. The counts are as follows:</a:t>
            </a:r>
            <a:br>
              <a:rPr lang="en-US" dirty="0" smtClean="0"/>
            </a:br>
            <a:r>
              <a:rPr lang="en-US" dirty="0" smtClean="0"/>
              <a:t>File sizes: approx. 24 GB compressed (</a:t>
            </a:r>
            <a:r>
              <a:rPr lang="en-US" dirty="0" err="1" smtClean="0"/>
              <a:t>gzip'ed</a:t>
            </a:r>
            <a:r>
              <a:rPr lang="en-US" dirty="0" smtClean="0"/>
              <a:t>) text files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Number of tokens: 1,024,908,267,229</a:t>
            </a:r>
            <a:br>
              <a:rPr lang="en-US" dirty="0" smtClean="0"/>
            </a:br>
            <a:r>
              <a:rPr lang="en-US" dirty="0" smtClean="0"/>
              <a:t>Number of sentences: 95,119,665,584</a:t>
            </a:r>
            <a:br>
              <a:rPr lang="en-US" dirty="0" smtClean="0"/>
            </a:br>
            <a:r>
              <a:rPr lang="en-US" dirty="0" smtClean="0"/>
              <a:t>Number of unigrams: 13,588,391</a:t>
            </a:r>
            <a:br>
              <a:rPr lang="en-US" dirty="0" smtClean="0"/>
            </a:br>
            <a:r>
              <a:rPr lang="en-US" dirty="0" smtClean="0"/>
              <a:t>Number of bigrams: 314,843,401</a:t>
            </a:r>
            <a:br>
              <a:rPr lang="en-US" dirty="0" smtClean="0"/>
            </a:br>
            <a:r>
              <a:rPr lang="en-US" dirty="0" smtClean="0"/>
              <a:t>Number of trigrams: 977,069,902</a:t>
            </a:r>
            <a:br>
              <a:rPr lang="en-US" dirty="0" smtClean="0"/>
            </a:br>
            <a:r>
              <a:rPr lang="en-US" dirty="0" smtClean="0"/>
              <a:t>Number of </a:t>
            </a:r>
            <a:r>
              <a:rPr lang="en-US" dirty="0" err="1" smtClean="0"/>
              <a:t>fourgrams</a:t>
            </a:r>
            <a:r>
              <a:rPr lang="en-US" dirty="0" smtClean="0"/>
              <a:t>: 1,313,818,354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E8E981-8F2C-44BE-B81C-DD8E75421650}" type="slidenum">
              <a:rPr lang="en-US"/>
              <a:pPr/>
              <a:t>38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3E8B9E-3F19-4E9C-BCB4-D30C6A428237}" type="slidenum">
              <a:rPr lang="en-US"/>
              <a:pPr/>
              <a:t>39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29" y="4343541"/>
            <a:ext cx="5486296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A02EEC-E853-48C6-8F57-7B4506DE0EB3}" type="slidenum">
              <a:rPr lang="en-US"/>
              <a:pPr/>
              <a:t>40</a:t>
            </a:fld>
            <a:endParaRPr lang="en-US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D3117E-4A7F-4522-BD52-2655C5887942}" type="slidenum">
              <a:rPr lang="en-US"/>
              <a:pPr/>
              <a:t>41</a:t>
            </a:fld>
            <a:endParaRPr lang="en-US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A75E43-AD01-4974-8CDC-409FBD273FAB}" type="slidenum">
              <a:rPr lang="en-US"/>
              <a:pPr/>
              <a:t>42</a:t>
            </a:fld>
            <a:endParaRPr lang="en-US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8F64A5-7E41-405B-A8A3-BD579AEB691C}" type="slidenum">
              <a:rPr lang="en-US"/>
              <a:pPr/>
              <a:t>43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E02DCA-C937-41A5-ADB9-2062DC624FBF}" type="slidenum">
              <a:rPr lang="en-US"/>
              <a:pPr/>
              <a:t>44</a:t>
            </a:fld>
            <a:endParaRPr lang="en-US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C6375-E941-4428-9955-E47F29C10517}" type="slidenum">
              <a:rPr lang="en-US"/>
              <a:pPr/>
              <a:t>45</a:t>
            </a:fld>
            <a:endParaRPr lang="en-US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1D515-4199-45D3-A393-90DB6DC07827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29" y="4343541"/>
            <a:ext cx="5486296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29" y="4343541"/>
            <a:ext cx="5486296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29" y="4343541"/>
            <a:ext cx="5486296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E8E981-8F2C-44BE-B81C-DD8E75421650}" type="slidenum">
              <a:rPr lang="en-US"/>
              <a:pPr/>
              <a:t>7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29" y="4343541"/>
            <a:ext cx="5486296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29" y="4343541"/>
            <a:ext cx="5486296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29" y="4343541"/>
            <a:ext cx="5486296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7493" y="8882139"/>
            <a:ext cx="2969109" cy="260442"/>
          </a:xfrm>
          <a:prstGeom prst="rect">
            <a:avLst/>
          </a:prstGeom>
          <a:noFill/>
          <a:ln>
            <a:noFill/>
          </a:ln>
        </p:spPr>
        <p:txBody>
          <a:bodyPr vert="horz" wrap="square" lIns="89671" tIns="44665" rIns="89671" bIns="44665" anchor="b" anchorCtr="0" compatLnSpc="0">
            <a:spAutoFit/>
          </a:bodyPr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algn="r" fontAlgn="auto" hangingPunct="0">
              <a:spcBef>
                <a:spcPts val="282"/>
              </a:spcBef>
              <a:spcAft>
                <a:spcPts val="0"/>
              </a:spcAft>
              <a:buClr>
                <a:srgbClr val="000000"/>
              </a:buClr>
              <a:buFont typeface="Tahoma" pitchFamily="34"/>
              <a:buChar char="•"/>
              <a:tabLst>
                <a:tab pos="0" algn="l"/>
                <a:tab pos="866028" algn="l"/>
                <a:tab pos="1732056" algn="l"/>
                <a:tab pos="2598084" algn="l"/>
                <a:tab pos="3464113" algn="l"/>
                <a:tab pos="4330141" algn="l"/>
                <a:tab pos="5196168" algn="l"/>
                <a:tab pos="6062197" algn="l"/>
                <a:tab pos="6928226" algn="l"/>
                <a:tab pos="7794254" algn="l"/>
                <a:tab pos="8660282" algn="l"/>
                <a:tab pos="9526311" algn="l"/>
              </a:tabLst>
            </a:pPr>
            <a:fld id="{42F9A999-C173-484E-B168-8005FF02C0E9}" type="slidenum">
              <a:rPr lang="en-US" sz="1100" smtClean="0"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pPr algn="r" fontAlgn="auto" hangingPunct="0">
                <a:spcBef>
                  <a:spcPts val="282"/>
                </a:spcBef>
                <a:spcAft>
                  <a:spcPts val="0"/>
                </a:spcAft>
                <a:buClr>
                  <a:srgbClr val="000000"/>
                </a:buClr>
                <a:buFont typeface="Tahoma" pitchFamily="34"/>
                <a:buChar char="•"/>
                <a:tabLst>
                  <a:tab pos="0" algn="l"/>
                  <a:tab pos="866028" algn="l"/>
                  <a:tab pos="1732056" algn="l"/>
                  <a:tab pos="2598084" algn="l"/>
                  <a:tab pos="3464113" algn="l"/>
                  <a:tab pos="4330141" algn="l"/>
                  <a:tab pos="5196168" algn="l"/>
                  <a:tab pos="6062197" algn="l"/>
                  <a:tab pos="6928226" algn="l"/>
                  <a:tab pos="7794254" algn="l"/>
                  <a:tab pos="8660282" algn="l"/>
                  <a:tab pos="9526311" algn="l"/>
                </a:tabLst>
              </a:pPr>
              <a:t>53</a:t>
            </a:fld>
            <a:endParaRPr lang="en-US" sz="1100" dirty="0" smtClean="0">
              <a:solidFill>
                <a:srgbClr val="008000"/>
              </a:solidFill>
              <a:latin typeface="Tahoma" pitchFamily="18"/>
              <a:ea typeface="Gothic" pitchFamily="2"/>
              <a:cs typeface="Lucida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8882139"/>
            <a:ext cx="2969109" cy="260442"/>
          </a:xfrm>
          <a:prstGeom prst="rect">
            <a:avLst/>
          </a:prstGeom>
          <a:noFill/>
          <a:ln>
            <a:noFill/>
          </a:ln>
        </p:spPr>
        <p:txBody>
          <a:bodyPr vert="horz" wrap="square" lIns="89671" tIns="44665" rIns="89671" bIns="44665" anchor="b" anchorCtr="0" compatLnSpc="0">
            <a:spAutoFit/>
          </a:bodyPr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fontAlgn="auto" hangingPunct="0">
              <a:spcBef>
                <a:spcPts val="282"/>
              </a:spcBef>
              <a:spcAft>
                <a:spcPts val="0"/>
              </a:spcAft>
              <a:buClr>
                <a:srgbClr val="000000"/>
              </a:buClr>
              <a:buFont typeface="Tahoma" pitchFamily="34"/>
              <a:buChar char="•"/>
              <a:tabLst>
                <a:tab pos="0" algn="l"/>
                <a:tab pos="866028" algn="l"/>
                <a:tab pos="1732056" algn="l"/>
                <a:tab pos="2598084" algn="l"/>
                <a:tab pos="3464113" algn="l"/>
                <a:tab pos="4330141" algn="l"/>
                <a:tab pos="5196168" algn="l"/>
                <a:tab pos="6062197" algn="l"/>
                <a:tab pos="6928226" algn="l"/>
                <a:tab pos="7794254" algn="l"/>
                <a:tab pos="8660282" algn="l"/>
                <a:tab pos="9526311" algn="l"/>
              </a:tabLst>
            </a:pPr>
            <a:endParaRPr lang="en-US" sz="1100" dirty="0" smtClean="0">
              <a:solidFill>
                <a:srgbClr val="008000"/>
              </a:solidFill>
              <a:latin typeface="Tahoma" pitchFamily="18"/>
              <a:ea typeface="Gothic" pitchFamily="2"/>
              <a:cs typeface="Lucidasans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0"/>
            <a:ext cx="2969109" cy="260442"/>
          </a:xfrm>
          <a:prstGeom prst="rect">
            <a:avLst/>
          </a:prstGeom>
          <a:noFill/>
          <a:ln>
            <a:noFill/>
          </a:ln>
        </p:spPr>
        <p:txBody>
          <a:bodyPr vert="horz" wrap="square" lIns="89671" tIns="44665" rIns="89671" bIns="44665" anchor="t" anchorCtr="0" compatLnSpc="0">
            <a:spAutoFit/>
          </a:bodyPr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fontAlgn="auto" hangingPunct="0">
              <a:spcBef>
                <a:spcPts val="282"/>
              </a:spcBef>
              <a:spcAft>
                <a:spcPts val="0"/>
              </a:spcAft>
              <a:buClr>
                <a:srgbClr val="000000"/>
              </a:buClr>
              <a:buFont typeface="Tahoma" pitchFamily="34"/>
              <a:buChar char="•"/>
              <a:tabLst>
                <a:tab pos="0" algn="l"/>
                <a:tab pos="866028" algn="l"/>
                <a:tab pos="1732056" algn="l"/>
                <a:tab pos="2598084" algn="l"/>
                <a:tab pos="3464113" algn="l"/>
                <a:tab pos="4330141" algn="l"/>
                <a:tab pos="5196168" algn="l"/>
                <a:tab pos="6062197" algn="l"/>
                <a:tab pos="6928226" algn="l"/>
                <a:tab pos="7794254" algn="l"/>
                <a:tab pos="8660282" algn="l"/>
                <a:tab pos="9526311" algn="l"/>
              </a:tabLst>
            </a:pPr>
            <a:endParaRPr lang="en-US" sz="1100" dirty="0" smtClean="0">
              <a:solidFill>
                <a:srgbClr val="008000"/>
              </a:solidFill>
              <a:latin typeface="Tahoma" pitchFamily="18"/>
              <a:ea typeface="Gothic" pitchFamily="2"/>
              <a:cs typeface="Lucidasans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7493" y="0"/>
            <a:ext cx="2969109" cy="260442"/>
          </a:xfrm>
          <a:prstGeom prst="rect">
            <a:avLst/>
          </a:prstGeom>
          <a:noFill/>
          <a:ln>
            <a:noFill/>
          </a:ln>
        </p:spPr>
        <p:txBody>
          <a:bodyPr vert="horz" wrap="square" lIns="89671" tIns="44665" rIns="89671" bIns="44665" anchor="t" anchorCtr="0" compatLnSpc="0">
            <a:spAutoFit/>
          </a:bodyPr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algn="r" fontAlgn="auto" hangingPunct="0">
              <a:spcBef>
                <a:spcPts val="282"/>
              </a:spcBef>
              <a:spcAft>
                <a:spcPts val="0"/>
              </a:spcAft>
              <a:buClr>
                <a:srgbClr val="000000"/>
              </a:buClr>
              <a:buFont typeface="Tahoma" pitchFamily="34"/>
              <a:buChar char="•"/>
              <a:tabLst>
                <a:tab pos="0" algn="l"/>
                <a:tab pos="866028" algn="l"/>
                <a:tab pos="1732056" algn="l"/>
                <a:tab pos="2598084" algn="l"/>
                <a:tab pos="3464113" algn="l"/>
                <a:tab pos="4330141" algn="l"/>
                <a:tab pos="5196168" algn="l"/>
                <a:tab pos="6062197" algn="l"/>
                <a:tab pos="6928226" algn="l"/>
                <a:tab pos="7794254" algn="l"/>
                <a:tab pos="8660282" algn="l"/>
                <a:tab pos="9526311" algn="l"/>
              </a:tabLst>
            </a:pPr>
            <a:fld id="{7D8652E7-DD15-4BBD-9EEE-9DB47CAACF02}" type="datetimeFigureOut">
              <a:rPr lang="en-US" sz="1100" smtClean="0"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pPr algn="r" fontAlgn="auto" hangingPunct="0">
                <a:spcBef>
                  <a:spcPts val="282"/>
                </a:spcBef>
                <a:spcAft>
                  <a:spcPts val="0"/>
                </a:spcAft>
                <a:buClr>
                  <a:srgbClr val="000000"/>
                </a:buClr>
                <a:buFont typeface="Tahoma" pitchFamily="34"/>
                <a:buChar char="•"/>
                <a:tabLst>
                  <a:tab pos="0" algn="l"/>
                  <a:tab pos="866028" algn="l"/>
                  <a:tab pos="1732056" algn="l"/>
                  <a:tab pos="2598084" algn="l"/>
                  <a:tab pos="3464113" algn="l"/>
                  <a:tab pos="4330141" algn="l"/>
                  <a:tab pos="5196168" algn="l"/>
                  <a:tab pos="6062197" algn="l"/>
                  <a:tab pos="6928226" algn="l"/>
                  <a:tab pos="7794254" algn="l"/>
                  <a:tab pos="8660282" algn="l"/>
                  <a:tab pos="9526311" algn="l"/>
                </a:tabLst>
              </a:pPr>
              <a:t>10/26/2011</a:t>
            </a:fld>
            <a:endParaRPr lang="en-US" sz="1100" dirty="0" smtClean="0">
              <a:solidFill>
                <a:srgbClr val="008000"/>
              </a:solidFill>
              <a:latin typeface="Tahoma" pitchFamily="18"/>
              <a:ea typeface="Gothic" pitchFamily="2"/>
              <a:cs typeface="Lucidasans" pitchFamily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Notes Placeholder 6"/>
          <p:cNvSpPr txBox="1">
            <a:spLocks noGrp="1"/>
          </p:cNvSpPr>
          <p:nvPr>
            <p:ph type="body" sz="quarter" idx="1"/>
          </p:nvPr>
        </p:nvSpPr>
        <p:spPr>
          <a:xfrm>
            <a:off x="685829" y="4343541"/>
            <a:ext cx="5486296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29" y="4343541"/>
            <a:ext cx="5486296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29" y="4343541"/>
            <a:ext cx="5486296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29" y="4343541"/>
            <a:ext cx="5486296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29" y="4343541"/>
            <a:ext cx="5486296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29" y="4343541"/>
            <a:ext cx="5486296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32FA8E-61A0-4406-A7F7-016D268FA627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1155966" y="686426"/>
            <a:ext cx="4550737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867" tIns="44934" rIns="89867" bIns="44934" anchor="ctr"/>
          <a:lstStyle/>
          <a:p>
            <a:endParaRPr lang="en-US" sz="28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 lIns="94834" tIns="47417" rIns="94834" bIns="47417"/>
          <a:lstStyle/>
          <a:p>
            <a:pPr defTabSz="449336" eaLnBrk="1" hangingPunct="1">
              <a:spcBef>
                <a:spcPts val="442"/>
              </a:spcBef>
              <a:tabLst>
                <a:tab pos="0" algn="l"/>
                <a:tab pos="449336" algn="l"/>
                <a:tab pos="898672" algn="l"/>
                <a:tab pos="1348008" algn="l"/>
                <a:tab pos="1797345" algn="l"/>
                <a:tab pos="2246681" algn="l"/>
                <a:tab pos="2696017" algn="l"/>
                <a:tab pos="3145353" algn="l"/>
                <a:tab pos="3594689" algn="l"/>
                <a:tab pos="4044025" algn="l"/>
                <a:tab pos="4493362" algn="l"/>
                <a:tab pos="4942698" algn="l"/>
                <a:tab pos="5392034" algn="l"/>
                <a:tab pos="5841370" algn="l"/>
                <a:tab pos="6290706" algn="l"/>
                <a:tab pos="6740042" algn="l"/>
                <a:tab pos="7189379" algn="l"/>
                <a:tab pos="7638715" algn="l"/>
                <a:tab pos="8088051" algn="l"/>
                <a:tab pos="8537387" algn="l"/>
                <a:tab pos="8986723" algn="l"/>
              </a:tabLst>
            </a:pPr>
            <a:r>
              <a:rPr lang="en-GB" dirty="0" err="1" smtClean="0">
                <a:latin typeface="Arial Unicode MS" pitchFamily="34" charset="-128"/>
              </a:rPr>
              <a:t>Bnets</a:t>
            </a:r>
            <a:r>
              <a:rPr lang="en-GB" dirty="0" smtClean="0">
                <a:latin typeface="Arial Unicode MS" pitchFamily="34" charset="-128"/>
              </a:rPr>
              <a:t> do not need to be complex to be useful!</a:t>
            </a:r>
          </a:p>
          <a:p>
            <a:pPr defTabSz="449336" eaLnBrk="1" hangingPunct="1">
              <a:spcBef>
                <a:spcPts val="442"/>
              </a:spcBef>
              <a:tabLst>
                <a:tab pos="0" algn="l"/>
                <a:tab pos="449336" algn="l"/>
                <a:tab pos="898672" algn="l"/>
                <a:tab pos="1348008" algn="l"/>
                <a:tab pos="1797345" algn="l"/>
                <a:tab pos="2246681" algn="l"/>
                <a:tab pos="2696017" algn="l"/>
                <a:tab pos="3145353" algn="l"/>
                <a:tab pos="3594689" algn="l"/>
                <a:tab pos="4044025" algn="l"/>
                <a:tab pos="4493362" algn="l"/>
                <a:tab pos="4942698" algn="l"/>
                <a:tab pos="5392034" algn="l"/>
                <a:tab pos="5841370" algn="l"/>
                <a:tab pos="6290706" algn="l"/>
                <a:tab pos="6740042" algn="l"/>
                <a:tab pos="7189379" algn="l"/>
                <a:tab pos="7638715" algn="l"/>
                <a:tab pos="8088051" algn="l"/>
                <a:tab pos="8537387" algn="l"/>
                <a:tab pos="8986723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BEABA3-31FC-4943-86BD-BC48EAA0B3A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1155966" y="686426"/>
            <a:ext cx="4550737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867" tIns="44934" rIns="89867" bIns="44934" anchor="ctr"/>
          <a:lstStyle/>
          <a:p>
            <a:endParaRPr lang="en-US" sz="28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 lIns="94834" tIns="47417" rIns="94834" bIns="47417"/>
          <a:lstStyle/>
          <a:p>
            <a:pPr defTabSz="449336" eaLnBrk="1" hangingPunct="1">
              <a:spcBef>
                <a:spcPts val="442"/>
              </a:spcBef>
              <a:tabLst>
                <a:tab pos="0" algn="l"/>
                <a:tab pos="449336" algn="l"/>
                <a:tab pos="898672" algn="l"/>
                <a:tab pos="1348008" algn="l"/>
                <a:tab pos="1797345" algn="l"/>
                <a:tab pos="2246681" algn="l"/>
                <a:tab pos="2696017" algn="l"/>
                <a:tab pos="3145353" algn="l"/>
                <a:tab pos="3594689" algn="l"/>
                <a:tab pos="4044025" algn="l"/>
                <a:tab pos="4493362" algn="l"/>
                <a:tab pos="4942698" algn="l"/>
                <a:tab pos="5392034" algn="l"/>
                <a:tab pos="5841370" algn="l"/>
                <a:tab pos="6290706" algn="l"/>
                <a:tab pos="6740042" algn="l"/>
                <a:tab pos="7189379" algn="l"/>
                <a:tab pos="7638715" algn="l"/>
                <a:tab pos="8088051" algn="l"/>
                <a:tab pos="8537387" algn="l"/>
                <a:tab pos="8986723" algn="l"/>
              </a:tabLst>
            </a:pPr>
            <a:r>
              <a:rPr lang="en-GB" dirty="0" err="1" smtClean="0">
                <a:latin typeface="Arial Unicode MS" pitchFamily="34" charset="-128"/>
              </a:rPr>
              <a:t>Bnets</a:t>
            </a:r>
            <a:r>
              <a:rPr lang="en-GB" dirty="0" smtClean="0">
                <a:latin typeface="Arial Unicode MS" pitchFamily="34" charset="-128"/>
              </a:rPr>
              <a:t> do not need to be complex to be useful!</a:t>
            </a:r>
          </a:p>
          <a:p>
            <a:pPr defTabSz="449336" eaLnBrk="1" hangingPunct="1">
              <a:spcBef>
                <a:spcPts val="442"/>
              </a:spcBef>
              <a:tabLst>
                <a:tab pos="0" algn="l"/>
                <a:tab pos="449336" algn="l"/>
                <a:tab pos="898672" algn="l"/>
                <a:tab pos="1348008" algn="l"/>
                <a:tab pos="1797345" algn="l"/>
                <a:tab pos="2246681" algn="l"/>
                <a:tab pos="2696017" algn="l"/>
                <a:tab pos="3145353" algn="l"/>
                <a:tab pos="3594689" algn="l"/>
                <a:tab pos="4044025" algn="l"/>
                <a:tab pos="4493362" algn="l"/>
                <a:tab pos="4942698" algn="l"/>
                <a:tab pos="5392034" algn="l"/>
                <a:tab pos="5841370" algn="l"/>
                <a:tab pos="6290706" algn="l"/>
                <a:tab pos="6740042" algn="l"/>
                <a:tab pos="7189379" algn="l"/>
                <a:tab pos="7638715" algn="l"/>
                <a:tab pos="8088051" algn="l"/>
                <a:tab pos="8537387" algn="l"/>
                <a:tab pos="8986723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E5D55C-7BC0-4F91-A989-F15C384C2BF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1155966" y="686426"/>
            <a:ext cx="4550737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867" tIns="44934" rIns="89867" bIns="44934" anchor="ctr"/>
          <a:lstStyle/>
          <a:p>
            <a:endParaRPr lang="en-US" sz="28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 lIns="94834" tIns="47417" rIns="94834" bIns="47417"/>
          <a:lstStyle/>
          <a:p>
            <a:pPr defTabSz="449336" eaLnBrk="1" hangingPunct="1">
              <a:spcBef>
                <a:spcPts val="442"/>
              </a:spcBef>
              <a:tabLst>
                <a:tab pos="0" algn="l"/>
                <a:tab pos="449336" algn="l"/>
                <a:tab pos="898672" algn="l"/>
                <a:tab pos="1348008" algn="l"/>
                <a:tab pos="1797345" algn="l"/>
                <a:tab pos="2246681" algn="l"/>
                <a:tab pos="2696017" algn="l"/>
                <a:tab pos="3145353" algn="l"/>
                <a:tab pos="3594689" algn="l"/>
                <a:tab pos="4044025" algn="l"/>
                <a:tab pos="4493362" algn="l"/>
                <a:tab pos="4942698" algn="l"/>
                <a:tab pos="5392034" algn="l"/>
                <a:tab pos="5841370" algn="l"/>
                <a:tab pos="6290706" algn="l"/>
                <a:tab pos="6740042" algn="l"/>
                <a:tab pos="7189379" algn="l"/>
                <a:tab pos="7638715" algn="l"/>
                <a:tab pos="8088051" algn="l"/>
                <a:tab pos="8537387" algn="l"/>
                <a:tab pos="8986723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597C9F4-D277-48C8-B1F1-A1FA28250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D6A52D9-5770-4EE3-88F5-DE9463D50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2DB6252-C2A7-40E9-B9C4-7D8B331AE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14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34D3078-6092-43AB-B7DA-4990DDD99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A20219D-DC70-4611-97D6-B1ADE2143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502,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BD65CB9-936D-4B58-B295-3033717598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502,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1FBCF3E-8344-4834-A30B-F331C3BDDD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502,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13E0FBC-AFFE-465B-BDBC-93A79C6740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502,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4CD2DF7-F7FA-4CDF-85CF-B952F2D4C2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502,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EC3D28D-C3D4-444D-AA2A-CA7D8A9D56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502,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E13EB36-C192-4DC6-82EC-147AFA1EA0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8B5A9E0-7EB5-4FF0-AEB5-1FBEA79D2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502,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1347764-D4D8-4503-A5C6-419DC0F0CF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502,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700CEC1-7DCE-46A2-8379-A4242C96B0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502,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FECE29C-7548-4FC9-8E48-38BC190C5E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502,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3492CC8-B08B-48CE-9FEE-14FDC75B56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502,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481D691-B04B-4E5A-824D-DC406A35B6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502,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69F9F6-C604-405A-9410-7DFD7F137C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502,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0DDC7F2-548A-4648-A7D0-C90D11131D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A4A02-25C7-43DC-831E-CD99F9E7FCF5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CPSC 502, Lecture 14</a:t>
            </a:r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E3458-079B-40B2-813B-DC4F9ECFD331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CPSC 502, Lecture 14</a:t>
            </a:r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60B5-2EDB-4888-8E7A-0000418CF299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CPSC 502, Lecture 14</a:t>
            </a:r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EA4F305-9193-42A4-85D9-EEECBDF85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079500"/>
            <a:ext cx="4038600" cy="558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2163" y="1079500"/>
            <a:ext cx="4038600" cy="558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A2DA-C720-403E-A1F6-08037A315313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CPSC 502, Lecture 14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2E54-E1FF-4636-97DA-80E73F0CD0EC}" type="slidenum">
              <a:rPr/>
              <a:p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CPSC 502, Lecture 14</a:t>
            </a:r>
            <a:endParaRPr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4E303-DCE9-4B78-812B-091395A10A3A}" type="slidenum">
              <a:rPr/>
              <a:p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CPSC 502, Lecture 14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B2E3A-A6A4-4E6F-8099-5BF0A855C101}" type="slidenum">
              <a:rPr/>
              <a:p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CPSC 502, Lecture 14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3CE8C-8CAB-45E3-86EA-8DA13B0B9CBF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CPSC 502, Lecture 14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BB3F9-41AE-4FC7-A169-45A875191132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CPSC 502, Lecture 14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B5B22-7C7F-4B7E-A288-1DBB36312BEC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CPSC 502, Lecture 14</a:t>
            </a:r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3738" y="-179388"/>
            <a:ext cx="2209800" cy="68389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163" y="-179388"/>
            <a:ext cx="6480175" cy="68389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94A80-EECF-4960-9127-3F3E70099068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CPSC 502, Lecture 14</a:t>
            </a:r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A4A02-25C7-43DC-831E-CD99F9E7FCF5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CPSC 502, Lecture 14</a:t>
            </a:r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E3458-079B-40B2-813B-DC4F9ECFD331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CPSC 502, Lecture 14</a:t>
            </a:r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23DC875-25F3-4B98-B29A-145DD351E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60B5-2EDB-4888-8E7A-0000418CF299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CPSC 502, Lecture 14</a:t>
            </a:r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079500"/>
            <a:ext cx="4038600" cy="558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2163" y="1079500"/>
            <a:ext cx="4038600" cy="558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A2DA-C720-403E-A1F6-08037A315313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CPSC 502, Lecture 14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2E54-E1FF-4636-97DA-80E73F0CD0EC}" type="slidenum">
              <a:rPr/>
              <a:p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CPSC 502, Lecture 14</a:t>
            </a:r>
            <a:endParaRPr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4E303-DCE9-4B78-812B-091395A10A3A}" type="slidenum">
              <a:rPr/>
              <a:p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CPSC 502, Lecture 14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B2E3A-A6A4-4E6F-8099-5BF0A855C101}" type="slidenum">
              <a:rPr/>
              <a:p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CPSC 502, Lecture 14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3CE8C-8CAB-45E3-86EA-8DA13B0B9CBF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CPSC 502, Lecture 14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BB3F9-41AE-4FC7-A169-45A875191132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CPSC 502, Lecture 14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B5B22-7C7F-4B7E-A288-1DBB36312BEC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CPSC 502, Lecture 14</a:t>
            </a:r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3738" y="-179388"/>
            <a:ext cx="2209800" cy="68389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163" y="-179388"/>
            <a:ext cx="6480175" cy="68389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94A80-EECF-4960-9127-3F3E70099068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CPSC 502, Lecture 14</a:t>
            </a:r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A4A02-25C7-43DC-831E-CD99F9E7FCF5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CPSC 502, Lecture 14</a:t>
            </a:r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14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842080-8267-49D3-A51E-31FBCEF5A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E3458-079B-40B2-813B-DC4F9ECFD331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CPSC 502, Lecture 14</a:t>
            </a:r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60B5-2EDB-4888-8E7A-0000418CF299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CPSC 502, Lecture 14</a:t>
            </a:r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079500"/>
            <a:ext cx="4038600" cy="558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2163" y="1079500"/>
            <a:ext cx="4038600" cy="558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A2DA-C720-403E-A1F6-08037A315313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CPSC 502, Lecture 14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2E54-E1FF-4636-97DA-80E73F0CD0EC}" type="slidenum">
              <a:rPr/>
              <a:p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CPSC 502, Lecture 14</a:t>
            </a:r>
            <a:endParaRPr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4E303-DCE9-4B78-812B-091395A10A3A}" type="slidenum">
              <a:rPr/>
              <a:p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CPSC 502, Lecture 14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B2E3A-A6A4-4E6F-8099-5BF0A855C101}" type="slidenum">
              <a:rPr/>
              <a:p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CPSC 502, Lecture 14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3CE8C-8CAB-45E3-86EA-8DA13B0B9CBF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CPSC 502, Lecture 14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BB3F9-41AE-4FC7-A169-45A875191132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CPSC 502, Lecture 14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B5B22-7C7F-4B7E-A288-1DBB36312BEC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CPSC 502, Lecture 14</a:t>
            </a:r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3738" y="-179388"/>
            <a:ext cx="2209800" cy="68389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163" y="-179388"/>
            <a:ext cx="6480175" cy="68389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94A80-EECF-4960-9127-3F3E70099068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CPSC 502, Lecture 14</a:t>
            </a:r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14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2CFED80-5205-497D-A57F-EAEBD5BF7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502, Lecture 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FE2EDD5-398D-40E2-95F1-D87AE53DFD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502, Lecture 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5113B79C-3C23-43AA-8D57-CE38794D6E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502, Lecture 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D885F28-6914-4150-9FA6-F1D26CE391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502, Lecture 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B535CC3-039E-4C5C-97F6-13C836A5BD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502, Lecture 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FD945CB-8D9C-414A-B8B9-186BF91DEF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502, Lecture 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8AE13DF-BC73-42D0-A57E-32550F6692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502, Lecture 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5372464-8F93-4894-8813-5581165CCD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502, Lecture 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2748281-45F8-4E09-B5A0-5890A2B183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502, Lecture 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56146AD3-95AD-44C7-AA1E-76E8162A0C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502, Lecture 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22FA53E-F18D-495E-BD3A-81E7EF1498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14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AD99C34-7C11-4721-9FED-B5532851C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502, Lecture 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AF45916-D0E5-4165-9DEE-37B611A17F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502, Lecture 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5B79DC4C-6C27-4B32-9BD7-91B181FA92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502, Lecture 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72730F3-9046-4EF3-B3FE-A31087828B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502, Lecture 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90F94-31D8-47CF-A484-E52608F7C2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01EF3B6-53F5-4F18-B7AB-5A13C3405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E0E7CC5-623D-444E-8611-37731736A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CPSC 502, Lecture 14</a:t>
            </a:r>
            <a:endParaRPr lang="en-US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8DBDFAFE-9810-4C5B-B31E-6BDE79F8E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502,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7653E52-4C8E-432D-A590-BE9F5CD04E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604160" y="-180000"/>
            <a:ext cx="7649640" cy="1145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Click to edit the title text format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10760" y="1080000"/>
            <a:ext cx="8229240" cy="55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None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defPPr>
            <a:lvl1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1pPr>
            <a:lvl2pPr marL="848520" marR="0" lvl="1" indent="-27720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Lucida Grande"/>
              <a:buChar char="◆"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2pPr>
            <a:lvl3pPr marL="13716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3pPr>
            <a:lvl4pPr marL="1790640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37800" algn="l"/>
                <a:tab pos="952200" algn="l"/>
                <a:tab pos="1866599" algn="l"/>
                <a:tab pos="2781000" algn="l"/>
                <a:tab pos="3695400" algn="l"/>
                <a:tab pos="4609800" algn="l"/>
                <a:tab pos="5524200" algn="l"/>
                <a:tab pos="6438599" algn="l"/>
                <a:tab pos="7352999" algn="l"/>
                <a:tab pos="8267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4pPr>
            <a:lvl5pPr marL="2286000" marR="0" lvl="4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5pPr>
            <a:lvl6pPr marL="2286000" marR="0" lvl="5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6pPr>
            <a:lvl7pPr marL="2286000" marR="0" lvl="6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7pPr>
            <a:lvl8pPr marL="2286000" marR="0" lvl="7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8pPr>
            <a:lvl9pPr marL="2286000" marR="0" lvl="8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9pPr>
          </a:lstStyle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5"/>
            <a:r>
              <a:rPr lang="en-US"/>
              <a:t>Sixth Outline Level</a:t>
            </a:r>
          </a:p>
          <a:p>
            <a:pPr lvl="6"/>
            <a:r>
              <a:rPr lang="en-US"/>
              <a:t>Seventh Outline Level</a:t>
            </a:r>
          </a:p>
          <a:p>
            <a:pPr lvl="7"/>
            <a:r>
              <a:rPr lang="en-US"/>
              <a:t>Eighth Outline Level</a:t>
            </a:r>
          </a:p>
          <a:p>
            <a:pPr lvl="8"/>
            <a:r>
              <a:rPr lang="en-US"/>
              <a:t>Ninth Outline 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620000" cy="792360"/>
          </a:xfrm>
          <a:prstGeom prst="rect">
            <a:avLst/>
          </a:prstGeom>
          <a:solidFill>
            <a:srgbClr val="FFFF99"/>
          </a:solidFill>
          <a:ln>
            <a:noFill/>
          </a:ln>
        </p:spPr>
      </p:pic>
      <p:sp>
        <p:nvSpPr>
          <p:cNvPr id="5" name="Straight Connector 4"/>
          <p:cNvSpPr/>
          <p:nvPr/>
        </p:nvSpPr>
        <p:spPr>
          <a:xfrm>
            <a:off x="0" y="792000"/>
            <a:ext cx="9180000" cy="0"/>
          </a:xfrm>
          <a:prstGeom prst="line">
            <a:avLst/>
          </a:prstGeom>
          <a:ln w="25400">
            <a:solidFill>
              <a:srgbClr val="FFFF99"/>
            </a:solidFill>
            <a:prstDash val="solid"/>
          </a:ln>
        </p:spPr>
        <p:txBody>
          <a:bodyPr lIns="0" tIns="0" rIns="0" bIns="0" anchor="ctr" anchorCtr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Times New Roman" pitchFamily="18"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smtClean="0">
              <a:solidFill>
                <a:srgbClr val="000000"/>
              </a:solidFill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>
            <a:off x="0" y="6586920"/>
            <a:ext cx="9180000" cy="0"/>
          </a:xfrm>
          <a:prstGeom prst="line">
            <a:avLst/>
          </a:prstGeom>
          <a:ln w="25400">
            <a:solidFill>
              <a:srgbClr val="FFFF99"/>
            </a:solidFill>
            <a:prstDash val="solid"/>
          </a:ln>
        </p:spPr>
        <p:txBody>
          <a:bodyPr lIns="0" tIns="0" rIns="0" bIns="0" anchor="ctr" anchorCtr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Times New Roman" pitchFamily="18"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smtClean="0">
              <a:solidFill>
                <a:srgbClr val="000000"/>
              </a:solidFill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7" name="Straight Connector 6"/>
          <p:cNvSpPr/>
          <p:nvPr/>
        </p:nvSpPr>
        <p:spPr>
          <a:xfrm>
            <a:off x="0" y="0"/>
            <a:ext cx="9144000" cy="0"/>
          </a:xfrm>
          <a:prstGeom prst="line">
            <a:avLst/>
          </a:prstGeom>
          <a:ln w="25400">
            <a:solidFill>
              <a:srgbClr val="FFFF99"/>
            </a:solidFill>
            <a:prstDash val="solid"/>
          </a:ln>
        </p:spPr>
        <p:txBody>
          <a:bodyPr lIns="0" tIns="0" rIns="0" bIns="0" anchor="ctr" anchorCtr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Times New Roman" pitchFamily="18"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smtClean="0">
              <a:solidFill>
                <a:srgbClr val="000000"/>
              </a:solidFill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8" name="Slide Number Placeholder 7"/>
          <p:cNvSpPr txBox="1">
            <a:spLocks noGrp="1"/>
          </p:cNvSpPr>
          <p:nvPr>
            <p:ph type="sldNum" sz="quarter" idx="4"/>
          </p:nvPr>
        </p:nvSpPr>
        <p:spPr>
          <a:xfrm>
            <a:off x="7959600" y="6617880"/>
            <a:ext cx="1126080" cy="240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FFFF99"/>
                </a:solidFill>
                <a:latin typeface="Times New Roman" pitchFamily="18"/>
                <a:ea typeface="Bitstream Vera Sans" pitchFamily="2"/>
                <a:cs typeface="Lucidasans" pitchFamily="2"/>
              </a:defRPr>
            </a:lvl1pPr>
          </a:lstStyle>
          <a:p>
            <a:pPr fontAlgn="auto"/>
            <a:fld id="{3EAA08F3-C776-4114-B32D-9E67CEE58BE6}" type="slidenum">
              <a:rPr smtClean="0"/>
              <a:pPr fontAlgn="auto"/>
              <a:t>‹#›</a:t>
            </a:fld>
            <a:endParaRPr smtClean="0"/>
          </a:p>
        </p:txBody>
      </p:sp>
      <p:sp>
        <p:nvSpPr>
          <p:cNvPr id="9" name="Footer Placeholder 8"/>
          <p:cNvSpPr txBox="1">
            <a:spLocks noGrp="1"/>
          </p:cNvSpPr>
          <p:nvPr>
            <p:ph type="ftr" sz="quarter" idx="3"/>
          </p:nvPr>
        </p:nvSpPr>
        <p:spPr>
          <a:xfrm>
            <a:off x="1440000" y="6617880"/>
            <a:ext cx="6300000" cy="240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FFFF99"/>
                </a:solidFill>
                <a:latin typeface="Utopia" pitchFamily="18"/>
                <a:ea typeface="Bitstream Vera Sans" pitchFamily="2"/>
                <a:cs typeface="Lucidasans" pitchFamily="2"/>
              </a:defRPr>
            </a:lvl1pPr>
          </a:lstStyle>
          <a:p>
            <a:pPr fontAlgn="auto"/>
            <a:r>
              <a:rPr lang="en-CA" smtClean="0"/>
              <a:t>CPSC 502, Lecture 14</a:t>
            </a:r>
            <a:endParaRPr smtClean="0"/>
          </a:p>
        </p:txBody>
      </p:sp>
      <p:sp>
        <p:nvSpPr>
          <p:cNvPr id="10" name="Date Placeholder 9"/>
          <p:cNvSpPr txBox="1">
            <a:spLocks noGrp="1"/>
          </p:cNvSpPr>
          <p:nvPr>
            <p:ph type="dt" sz="half" idx="2"/>
          </p:nvPr>
        </p:nvSpPr>
        <p:spPr>
          <a:xfrm>
            <a:off x="180000" y="6627240"/>
            <a:ext cx="1080000" cy="230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FFFF99"/>
                </a:solidFill>
                <a:latin typeface="Utopia" pitchFamily="18"/>
                <a:ea typeface="Bitstream Vera Sans" pitchFamily="2"/>
                <a:cs typeface="Lucidasans" pitchFamily="2"/>
              </a:defRPr>
            </a:lvl1pPr>
          </a:lstStyle>
          <a:p>
            <a:pPr fontAlgn="auto"/>
            <a:endParaRPr smtClean="0"/>
          </a:p>
        </p:txBody>
      </p:sp>
      <p:sp>
        <p:nvSpPr>
          <p:cNvPr id="11" name="Straight Connector 10"/>
          <p:cNvSpPr/>
          <p:nvPr/>
        </p:nvSpPr>
        <p:spPr>
          <a:xfrm>
            <a:off x="0" y="6858000"/>
            <a:ext cx="9180000" cy="0"/>
          </a:xfrm>
          <a:prstGeom prst="line">
            <a:avLst/>
          </a:prstGeom>
          <a:ln w="25400">
            <a:solidFill>
              <a:srgbClr val="FFFF99"/>
            </a:solidFill>
            <a:prstDash val="solid"/>
          </a:ln>
        </p:spPr>
        <p:txBody>
          <a:bodyPr lIns="0" tIns="0" rIns="0" bIns="0" anchor="ctr" anchorCtr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Times New Roman" pitchFamily="18"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smtClean="0">
              <a:solidFill>
                <a:srgbClr val="000000"/>
              </a:solidFill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hf hdr="0" dt="0"/>
  <p:txStyles>
    <p:titleStyle>
      <a:lvl1pPr marL="0" marR="0" lvl="0" indent="0" algn="l" rtl="0" hangingPunct="0">
        <a:lnSpc>
          <a:spcPct val="100000"/>
        </a:lnSpc>
        <a:spcBef>
          <a:spcPts val="0"/>
        </a:spcBef>
        <a:spcAft>
          <a:spcPts val="0"/>
        </a:spcAft>
        <a:buNone/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sz="4000" b="0" i="0" u="none" strike="noStrike" baseline="0">
          <a:ln>
            <a:noFill/>
          </a:ln>
          <a:solidFill>
            <a:srgbClr val="3DEB3D"/>
          </a:solidFill>
          <a:latin typeface="Utopia" pitchFamily="34"/>
          <a:ea typeface="Gothic" pitchFamily="2"/>
          <a:cs typeface="Lucidasans" pitchFamily="2"/>
        </a:defRPr>
      </a:lvl1pPr>
    </p:titleStyle>
    <p:bodyStyle>
      <a:lvl1pPr marL="0" marR="0" lvl="0" indent="0" rtl="0">
        <a:buClr>
          <a:srgbClr val="008000"/>
        </a:buClr>
        <a:buSzPct val="40000"/>
        <a:buFont typeface="StarSymbol"/>
        <a:buChar char="●"/>
        <a:defRPr lang="en-US"/>
      </a:lvl1pPr>
      <a:lvl2pPr lvl="1" rtl="0">
        <a:buClr>
          <a:srgbClr val="008000"/>
        </a:buClr>
        <a:buSzPct val="60000"/>
        <a:buFont typeface="Symbol"/>
        <a:buChar char=""/>
        <a:defRPr lang="en-US"/>
      </a:lvl2pPr>
      <a:lvl3pPr marL="0" marR="0" lvl="2" indent="0" rtl="0">
        <a:buClr>
          <a:srgbClr val="008000"/>
        </a:buClr>
        <a:buSzPct val="45000"/>
        <a:buFont typeface="StarSymbol"/>
        <a:buChar char="●"/>
        <a:defRPr lang="en-US"/>
      </a:lvl3pPr>
      <a:lvl4pPr marL="0" marR="0" lvl="3" indent="0" rtl="0">
        <a:buClr>
          <a:srgbClr val="008000"/>
        </a:buClr>
        <a:buSzPct val="45000"/>
        <a:buFont typeface="StarSymbol"/>
        <a:buChar char="●"/>
        <a:defRPr lang="en-US"/>
      </a:lvl4pPr>
      <a:lvl5pPr marL="0" marR="0" lvl="4" indent="0" rtl="0">
        <a:buClr>
          <a:srgbClr val="008000"/>
        </a:buClr>
        <a:buSzPct val="45000"/>
        <a:buFont typeface="StarSymbol"/>
        <a:buChar char="●"/>
        <a:defRPr lang="en-US"/>
      </a:lvl5pPr>
      <a:lvl6pPr marL="0" marR="0" lvl="5" indent="0" rtl="0">
        <a:buClr>
          <a:srgbClr val="008000"/>
        </a:buClr>
        <a:buSzPct val="45000"/>
        <a:buFont typeface="StarSymbol"/>
        <a:buChar char="●"/>
        <a:defRPr lang="en-US"/>
      </a:lvl6pPr>
      <a:lvl7pPr marL="0" marR="0" lvl="6" indent="0" rtl="0">
        <a:buClr>
          <a:srgbClr val="008000"/>
        </a:buClr>
        <a:buSzPct val="45000"/>
        <a:buFont typeface="StarSymbol"/>
        <a:buChar char="●"/>
        <a:defRPr lang="en-US"/>
      </a:lvl7pPr>
      <a:lvl8pPr marL="0" marR="0" lvl="7" indent="0" rtl="0">
        <a:buClr>
          <a:srgbClr val="008000"/>
        </a:buClr>
        <a:buSzPct val="45000"/>
        <a:buFont typeface="StarSymbol"/>
        <a:buChar char="●"/>
        <a:defRPr lang="en-US"/>
      </a:lvl8pPr>
      <a:lvl9pPr marL="0" marR="0" lvl="8" indent="0" rtl="0">
        <a:buClr>
          <a:srgbClr val="000000"/>
        </a:buClr>
        <a:buSzPct val="45000"/>
        <a:buFont typeface="StarSymbol"/>
        <a:buChar char="●"/>
        <a:defRPr lang="en-US"/>
      </a:lvl9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604160" y="-180000"/>
            <a:ext cx="7649640" cy="1145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Click to edit the title text format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10760" y="1080000"/>
            <a:ext cx="8229240" cy="55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None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defPPr>
            <a:lvl1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1pPr>
            <a:lvl2pPr marL="848520" marR="0" lvl="1" indent="-27720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Lucida Grande"/>
              <a:buChar char="◆"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2pPr>
            <a:lvl3pPr marL="13716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3pPr>
            <a:lvl4pPr marL="1790640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37800" algn="l"/>
                <a:tab pos="952200" algn="l"/>
                <a:tab pos="1866599" algn="l"/>
                <a:tab pos="2781000" algn="l"/>
                <a:tab pos="3695400" algn="l"/>
                <a:tab pos="4609800" algn="l"/>
                <a:tab pos="5524200" algn="l"/>
                <a:tab pos="6438599" algn="l"/>
                <a:tab pos="7352999" algn="l"/>
                <a:tab pos="8267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4pPr>
            <a:lvl5pPr marL="2286000" marR="0" lvl="4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5pPr>
            <a:lvl6pPr marL="2286000" marR="0" lvl="5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6pPr>
            <a:lvl7pPr marL="2286000" marR="0" lvl="6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7pPr>
            <a:lvl8pPr marL="2286000" marR="0" lvl="7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8pPr>
            <a:lvl9pPr marL="2286000" marR="0" lvl="8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9pPr>
          </a:lstStyle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5"/>
            <a:r>
              <a:rPr lang="en-US"/>
              <a:t>Sixth Outline Level</a:t>
            </a:r>
          </a:p>
          <a:p>
            <a:pPr lvl="6"/>
            <a:r>
              <a:rPr lang="en-US"/>
              <a:t>Seventh Outline Level</a:t>
            </a:r>
          </a:p>
          <a:p>
            <a:pPr lvl="7"/>
            <a:r>
              <a:rPr lang="en-US"/>
              <a:t>Eighth Outline Level</a:t>
            </a:r>
          </a:p>
          <a:p>
            <a:pPr lvl="8"/>
            <a:r>
              <a:rPr lang="en-US"/>
              <a:t>Ninth Outline 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620000" cy="792360"/>
          </a:xfrm>
          <a:prstGeom prst="rect">
            <a:avLst/>
          </a:prstGeom>
          <a:solidFill>
            <a:srgbClr val="FFFF99"/>
          </a:solidFill>
          <a:ln>
            <a:noFill/>
          </a:ln>
        </p:spPr>
      </p:pic>
      <p:sp>
        <p:nvSpPr>
          <p:cNvPr id="5" name="Straight Connector 4"/>
          <p:cNvSpPr/>
          <p:nvPr/>
        </p:nvSpPr>
        <p:spPr>
          <a:xfrm>
            <a:off x="0" y="792000"/>
            <a:ext cx="9180000" cy="0"/>
          </a:xfrm>
          <a:prstGeom prst="line">
            <a:avLst/>
          </a:prstGeom>
          <a:ln w="25400">
            <a:solidFill>
              <a:srgbClr val="FFFF99"/>
            </a:solidFill>
            <a:prstDash val="solid"/>
          </a:ln>
        </p:spPr>
        <p:txBody>
          <a:bodyPr lIns="0" tIns="0" rIns="0" bIns="0" anchor="ctr" anchorCtr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Times New Roman" pitchFamily="18"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smtClean="0">
              <a:solidFill>
                <a:srgbClr val="000000"/>
              </a:solidFill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>
            <a:off x="0" y="6586920"/>
            <a:ext cx="9180000" cy="0"/>
          </a:xfrm>
          <a:prstGeom prst="line">
            <a:avLst/>
          </a:prstGeom>
          <a:ln w="25400">
            <a:solidFill>
              <a:srgbClr val="FFFF99"/>
            </a:solidFill>
            <a:prstDash val="solid"/>
          </a:ln>
        </p:spPr>
        <p:txBody>
          <a:bodyPr lIns="0" tIns="0" rIns="0" bIns="0" anchor="ctr" anchorCtr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Times New Roman" pitchFamily="18"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smtClean="0">
              <a:solidFill>
                <a:srgbClr val="000000"/>
              </a:solidFill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7" name="Straight Connector 6"/>
          <p:cNvSpPr/>
          <p:nvPr/>
        </p:nvSpPr>
        <p:spPr>
          <a:xfrm>
            <a:off x="0" y="0"/>
            <a:ext cx="9144000" cy="0"/>
          </a:xfrm>
          <a:prstGeom prst="line">
            <a:avLst/>
          </a:prstGeom>
          <a:ln w="25400">
            <a:solidFill>
              <a:srgbClr val="FFFF99"/>
            </a:solidFill>
            <a:prstDash val="solid"/>
          </a:ln>
        </p:spPr>
        <p:txBody>
          <a:bodyPr lIns="0" tIns="0" rIns="0" bIns="0" anchor="ctr" anchorCtr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Times New Roman" pitchFamily="18"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smtClean="0">
              <a:solidFill>
                <a:srgbClr val="000000"/>
              </a:solidFill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8" name="Slide Number Placeholder 7"/>
          <p:cNvSpPr txBox="1">
            <a:spLocks noGrp="1"/>
          </p:cNvSpPr>
          <p:nvPr>
            <p:ph type="sldNum" sz="quarter" idx="4"/>
          </p:nvPr>
        </p:nvSpPr>
        <p:spPr>
          <a:xfrm>
            <a:off x="7959600" y="6617880"/>
            <a:ext cx="1126080" cy="240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FFFF99"/>
                </a:solidFill>
                <a:latin typeface="Times New Roman" pitchFamily="18"/>
                <a:ea typeface="Bitstream Vera Sans" pitchFamily="2"/>
                <a:cs typeface="Lucidasans" pitchFamily="2"/>
              </a:defRPr>
            </a:lvl1pPr>
          </a:lstStyle>
          <a:p>
            <a:pPr fontAlgn="auto"/>
            <a:fld id="{3EAA08F3-C776-4114-B32D-9E67CEE58BE6}" type="slidenum">
              <a:rPr smtClean="0"/>
              <a:pPr fontAlgn="auto"/>
              <a:t>‹#›</a:t>
            </a:fld>
            <a:endParaRPr smtClean="0"/>
          </a:p>
        </p:txBody>
      </p:sp>
      <p:sp>
        <p:nvSpPr>
          <p:cNvPr id="9" name="Footer Placeholder 8"/>
          <p:cNvSpPr txBox="1">
            <a:spLocks noGrp="1"/>
          </p:cNvSpPr>
          <p:nvPr>
            <p:ph type="ftr" sz="quarter" idx="3"/>
          </p:nvPr>
        </p:nvSpPr>
        <p:spPr>
          <a:xfrm>
            <a:off x="1440000" y="6617880"/>
            <a:ext cx="6300000" cy="240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FFFF99"/>
                </a:solidFill>
                <a:latin typeface="Utopia" pitchFamily="18"/>
                <a:ea typeface="Bitstream Vera Sans" pitchFamily="2"/>
                <a:cs typeface="Lucidasans" pitchFamily="2"/>
              </a:defRPr>
            </a:lvl1pPr>
          </a:lstStyle>
          <a:p>
            <a:pPr fontAlgn="auto"/>
            <a:r>
              <a:rPr lang="en-CA" smtClean="0"/>
              <a:t>CPSC 502, Lecture 14</a:t>
            </a:r>
            <a:endParaRPr smtClean="0"/>
          </a:p>
        </p:txBody>
      </p:sp>
      <p:sp>
        <p:nvSpPr>
          <p:cNvPr id="10" name="Date Placeholder 9"/>
          <p:cNvSpPr txBox="1">
            <a:spLocks noGrp="1"/>
          </p:cNvSpPr>
          <p:nvPr>
            <p:ph type="dt" sz="half" idx="2"/>
          </p:nvPr>
        </p:nvSpPr>
        <p:spPr>
          <a:xfrm>
            <a:off x="180000" y="6627240"/>
            <a:ext cx="1080000" cy="230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FFFF99"/>
                </a:solidFill>
                <a:latin typeface="Utopia" pitchFamily="18"/>
                <a:ea typeface="Bitstream Vera Sans" pitchFamily="2"/>
                <a:cs typeface="Lucidasans" pitchFamily="2"/>
              </a:defRPr>
            </a:lvl1pPr>
          </a:lstStyle>
          <a:p>
            <a:pPr fontAlgn="auto"/>
            <a:endParaRPr smtClean="0"/>
          </a:p>
        </p:txBody>
      </p:sp>
      <p:sp>
        <p:nvSpPr>
          <p:cNvPr id="11" name="Straight Connector 10"/>
          <p:cNvSpPr/>
          <p:nvPr/>
        </p:nvSpPr>
        <p:spPr>
          <a:xfrm>
            <a:off x="0" y="6858000"/>
            <a:ext cx="9180000" cy="0"/>
          </a:xfrm>
          <a:prstGeom prst="line">
            <a:avLst/>
          </a:prstGeom>
          <a:ln w="25400">
            <a:solidFill>
              <a:srgbClr val="FFFF99"/>
            </a:solidFill>
            <a:prstDash val="solid"/>
          </a:ln>
        </p:spPr>
        <p:txBody>
          <a:bodyPr lIns="0" tIns="0" rIns="0" bIns="0" anchor="ctr" anchorCtr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Times New Roman" pitchFamily="18"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smtClean="0">
              <a:solidFill>
                <a:srgbClr val="000000"/>
              </a:solidFill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/>
  <p:hf hdr="0" dt="0"/>
  <p:txStyles>
    <p:titleStyle>
      <a:lvl1pPr marL="0" marR="0" lvl="0" indent="0" algn="l" rtl="0" hangingPunct="0">
        <a:lnSpc>
          <a:spcPct val="100000"/>
        </a:lnSpc>
        <a:spcBef>
          <a:spcPts val="0"/>
        </a:spcBef>
        <a:spcAft>
          <a:spcPts val="0"/>
        </a:spcAft>
        <a:buNone/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sz="4000" b="0" i="0" u="none" strike="noStrike" baseline="0">
          <a:ln>
            <a:noFill/>
          </a:ln>
          <a:solidFill>
            <a:srgbClr val="3DEB3D"/>
          </a:solidFill>
          <a:latin typeface="Utopia" pitchFamily="34"/>
          <a:ea typeface="Gothic" pitchFamily="2"/>
          <a:cs typeface="Lucidasans" pitchFamily="2"/>
        </a:defRPr>
      </a:lvl1pPr>
    </p:titleStyle>
    <p:bodyStyle>
      <a:lvl1pPr marL="0" marR="0" lvl="0" indent="0" rtl="0">
        <a:buClr>
          <a:srgbClr val="008000"/>
        </a:buClr>
        <a:buSzPct val="40000"/>
        <a:buFont typeface="StarSymbol"/>
        <a:buChar char="●"/>
        <a:defRPr lang="en-US"/>
      </a:lvl1pPr>
      <a:lvl2pPr lvl="1" rtl="0">
        <a:buClr>
          <a:srgbClr val="008000"/>
        </a:buClr>
        <a:buSzPct val="60000"/>
        <a:buFont typeface="Symbol"/>
        <a:buChar char=""/>
        <a:defRPr lang="en-US"/>
      </a:lvl2pPr>
      <a:lvl3pPr marL="0" marR="0" lvl="2" indent="0" rtl="0">
        <a:buClr>
          <a:srgbClr val="008000"/>
        </a:buClr>
        <a:buSzPct val="45000"/>
        <a:buFont typeface="StarSymbol"/>
        <a:buChar char="●"/>
        <a:defRPr lang="en-US"/>
      </a:lvl3pPr>
      <a:lvl4pPr marL="0" marR="0" lvl="3" indent="0" rtl="0">
        <a:buClr>
          <a:srgbClr val="008000"/>
        </a:buClr>
        <a:buSzPct val="45000"/>
        <a:buFont typeface="StarSymbol"/>
        <a:buChar char="●"/>
        <a:defRPr lang="en-US"/>
      </a:lvl4pPr>
      <a:lvl5pPr marL="0" marR="0" lvl="4" indent="0" rtl="0">
        <a:buClr>
          <a:srgbClr val="008000"/>
        </a:buClr>
        <a:buSzPct val="45000"/>
        <a:buFont typeface="StarSymbol"/>
        <a:buChar char="●"/>
        <a:defRPr lang="en-US"/>
      </a:lvl5pPr>
      <a:lvl6pPr marL="0" marR="0" lvl="5" indent="0" rtl="0">
        <a:buClr>
          <a:srgbClr val="008000"/>
        </a:buClr>
        <a:buSzPct val="45000"/>
        <a:buFont typeface="StarSymbol"/>
        <a:buChar char="●"/>
        <a:defRPr lang="en-US"/>
      </a:lvl6pPr>
      <a:lvl7pPr marL="0" marR="0" lvl="6" indent="0" rtl="0">
        <a:buClr>
          <a:srgbClr val="008000"/>
        </a:buClr>
        <a:buSzPct val="45000"/>
        <a:buFont typeface="StarSymbol"/>
        <a:buChar char="●"/>
        <a:defRPr lang="en-US"/>
      </a:lvl7pPr>
      <a:lvl8pPr marL="0" marR="0" lvl="7" indent="0" rtl="0">
        <a:buClr>
          <a:srgbClr val="008000"/>
        </a:buClr>
        <a:buSzPct val="45000"/>
        <a:buFont typeface="StarSymbol"/>
        <a:buChar char="●"/>
        <a:defRPr lang="en-US"/>
      </a:lvl8pPr>
      <a:lvl9pPr marL="0" marR="0" lvl="8" indent="0" rtl="0">
        <a:buClr>
          <a:srgbClr val="000000"/>
        </a:buClr>
        <a:buSzPct val="45000"/>
        <a:buFont typeface="StarSymbol"/>
        <a:buChar char="●"/>
        <a:defRPr lang="en-US"/>
      </a:lvl9pPr>
    </p:bodyStyle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604160" y="-180000"/>
            <a:ext cx="7649640" cy="1145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Click to edit the title text format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10760" y="1080000"/>
            <a:ext cx="8229240" cy="55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None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defPPr>
            <a:lvl1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1pPr>
            <a:lvl2pPr marL="848520" marR="0" lvl="1" indent="-27720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Lucida Grande"/>
              <a:buChar char="◆"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2pPr>
            <a:lvl3pPr marL="13716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3pPr>
            <a:lvl4pPr marL="1790640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37800" algn="l"/>
                <a:tab pos="952200" algn="l"/>
                <a:tab pos="1866599" algn="l"/>
                <a:tab pos="2781000" algn="l"/>
                <a:tab pos="3695400" algn="l"/>
                <a:tab pos="4609800" algn="l"/>
                <a:tab pos="5524200" algn="l"/>
                <a:tab pos="6438599" algn="l"/>
                <a:tab pos="7352999" algn="l"/>
                <a:tab pos="8267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4pPr>
            <a:lvl5pPr marL="2286000" marR="0" lvl="4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5pPr>
            <a:lvl6pPr marL="2286000" marR="0" lvl="5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6pPr>
            <a:lvl7pPr marL="2286000" marR="0" lvl="6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7pPr>
            <a:lvl8pPr marL="2286000" marR="0" lvl="7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8pPr>
            <a:lvl9pPr marL="2286000" marR="0" lvl="8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9pPr>
          </a:lstStyle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5"/>
            <a:r>
              <a:rPr lang="en-US"/>
              <a:t>Sixth Outline Level</a:t>
            </a:r>
          </a:p>
          <a:p>
            <a:pPr lvl="6"/>
            <a:r>
              <a:rPr lang="en-US"/>
              <a:t>Seventh Outline Level</a:t>
            </a:r>
          </a:p>
          <a:p>
            <a:pPr lvl="7"/>
            <a:r>
              <a:rPr lang="en-US"/>
              <a:t>Eighth Outline Level</a:t>
            </a:r>
          </a:p>
          <a:p>
            <a:pPr lvl="8"/>
            <a:r>
              <a:rPr lang="en-US"/>
              <a:t>Ninth Outline 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620000" cy="792360"/>
          </a:xfrm>
          <a:prstGeom prst="rect">
            <a:avLst/>
          </a:prstGeom>
          <a:solidFill>
            <a:srgbClr val="FFFF99"/>
          </a:solidFill>
          <a:ln>
            <a:noFill/>
          </a:ln>
        </p:spPr>
      </p:pic>
      <p:sp>
        <p:nvSpPr>
          <p:cNvPr id="5" name="Straight Connector 4"/>
          <p:cNvSpPr/>
          <p:nvPr/>
        </p:nvSpPr>
        <p:spPr>
          <a:xfrm>
            <a:off x="0" y="792000"/>
            <a:ext cx="9180000" cy="0"/>
          </a:xfrm>
          <a:prstGeom prst="line">
            <a:avLst/>
          </a:prstGeom>
          <a:ln w="25400">
            <a:solidFill>
              <a:srgbClr val="FFFF99"/>
            </a:solidFill>
            <a:prstDash val="solid"/>
          </a:ln>
        </p:spPr>
        <p:txBody>
          <a:bodyPr lIns="0" tIns="0" rIns="0" bIns="0" anchor="ctr" anchorCtr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Times New Roman" pitchFamily="18"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smtClean="0">
              <a:solidFill>
                <a:srgbClr val="000000"/>
              </a:solidFill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>
            <a:off x="0" y="6586920"/>
            <a:ext cx="9180000" cy="0"/>
          </a:xfrm>
          <a:prstGeom prst="line">
            <a:avLst/>
          </a:prstGeom>
          <a:ln w="25400">
            <a:solidFill>
              <a:srgbClr val="FFFF99"/>
            </a:solidFill>
            <a:prstDash val="solid"/>
          </a:ln>
        </p:spPr>
        <p:txBody>
          <a:bodyPr lIns="0" tIns="0" rIns="0" bIns="0" anchor="ctr" anchorCtr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Times New Roman" pitchFamily="18"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smtClean="0">
              <a:solidFill>
                <a:srgbClr val="000000"/>
              </a:solidFill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7" name="Straight Connector 6"/>
          <p:cNvSpPr/>
          <p:nvPr/>
        </p:nvSpPr>
        <p:spPr>
          <a:xfrm>
            <a:off x="0" y="0"/>
            <a:ext cx="9144000" cy="0"/>
          </a:xfrm>
          <a:prstGeom prst="line">
            <a:avLst/>
          </a:prstGeom>
          <a:ln w="25400">
            <a:solidFill>
              <a:srgbClr val="FFFF99"/>
            </a:solidFill>
            <a:prstDash val="solid"/>
          </a:ln>
        </p:spPr>
        <p:txBody>
          <a:bodyPr lIns="0" tIns="0" rIns="0" bIns="0" anchor="ctr" anchorCtr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Times New Roman" pitchFamily="18"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smtClean="0">
              <a:solidFill>
                <a:srgbClr val="000000"/>
              </a:solidFill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8" name="Slide Number Placeholder 7"/>
          <p:cNvSpPr txBox="1">
            <a:spLocks noGrp="1"/>
          </p:cNvSpPr>
          <p:nvPr>
            <p:ph type="sldNum" sz="quarter" idx="4"/>
          </p:nvPr>
        </p:nvSpPr>
        <p:spPr>
          <a:xfrm>
            <a:off x="7959600" y="6617880"/>
            <a:ext cx="1126080" cy="240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FFFF99"/>
                </a:solidFill>
                <a:latin typeface="Times New Roman" pitchFamily="18"/>
                <a:ea typeface="Bitstream Vera Sans" pitchFamily="2"/>
                <a:cs typeface="Lucidasans" pitchFamily="2"/>
              </a:defRPr>
            </a:lvl1pPr>
          </a:lstStyle>
          <a:p>
            <a:pPr fontAlgn="auto"/>
            <a:fld id="{3EAA08F3-C776-4114-B32D-9E67CEE58BE6}" type="slidenum">
              <a:rPr smtClean="0"/>
              <a:pPr fontAlgn="auto"/>
              <a:t>‹#›</a:t>
            </a:fld>
            <a:endParaRPr smtClean="0"/>
          </a:p>
        </p:txBody>
      </p:sp>
      <p:sp>
        <p:nvSpPr>
          <p:cNvPr id="9" name="Footer Placeholder 8"/>
          <p:cNvSpPr txBox="1">
            <a:spLocks noGrp="1"/>
          </p:cNvSpPr>
          <p:nvPr>
            <p:ph type="ftr" sz="quarter" idx="3"/>
          </p:nvPr>
        </p:nvSpPr>
        <p:spPr>
          <a:xfrm>
            <a:off x="1440000" y="6617880"/>
            <a:ext cx="6300000" cy="240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FFFF99"/>
                </a:solidFill>
                <a:latin typeface="Utopia" pitchFamily="18"/>
                <a:ea typeface="Bitstream Vera Sans" pitchFamily="2"/>
                <a:cs typeface="Lucidasans" pitchFamily="2"/>
              </a:defRPr>
            </a:lvl1pPr>
          </a:lstStyle>
          <a:p>
            <a:pPr fontAlgn="auto"/>
            <a:r>
              <a:rPr lang="en-CA" smtClean="0"/>
              <a:t>CPSC 502, Lecture 14</a:t>
            </a:r>
            <a:endParaRPr smtClean="0"/>
          </a:p>
        </p:txBody>
      </p:sp>
      <p:sp>
        <p:nvSpPr>
          <p:cNvPr id="10" name="Date Placeholder 9"/>
          <p:cNvSpPr txBox="1">
            <a:spLocks noGrp="1"/>
          </p:cNvSpPr>
          <p:nvPr>
            <p:ph type="dt" sz="half" idx="2"/>
          </p:nvPr>
        </p:nvSpPr>
        <p:spPr>
          <a:xfrm>
            <a:off x="180000" y="6627240"/>
            <a:ext cx="1080000" cy="230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FFFF99"/>
                </a:solidFill>
                <a:latin typeface="Utopia" pitchFamily="18"/>
                <a:ea typeface="Bitstream Vera Sans" pitchFamily="2"/>
                <a:cs typeface="Lucidasans" pitchFamily="2"/>
              </a:defRPr>
            </a:lvl1pPr>
          </a:lstStyle>
          <a:p>
            <a:pPr fontAlgn="auto"/>
            <a:endParaRPr smtClean="0"/>
          </a:p>
        </p:txBody>
      </p:sp>
      <p:sp>
        <p:nvSpPr>
          <p:cNvPr id="11" name="Straight Connector 10"/>
          <p:cNvSpPr/>
          <p:nvPr/>
        </p:nvSpPr>
        <p:spPr>
          <a:xfrm>
            <a:off x="0" y="6858000"/>
            <a:ext cx="9180000" cy="0"/>
          </a:xfrm>
          <a:prstGeom prst="line">
            <a:avLst/>
          </a:prstGeom>
          <a:ln w="25400">
            <a:solidFill>
              <a:srgbClr val="FFFF99"/>
            </a:solidFill>
            <a:prstDash val="solid"/>
          </a:ln>
        </p:spPr>
        <p:txBody>
          <a:bodyPr lIns="0" tIns="0" rIns="0" bIns="0" anchor="ctr" anchorCtr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Times New Roman" pitchFamily="18"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smtClean="0">
              <a:solidFill>
                <a:srgbClr val="000000"/>
              </a:solidFill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/>
  <p:hf hdr="0" dt="0"/>
  <p:txStyles>
    <p:titleStyle>
      <a:lvl1pPr marL="0" marR="0" lvl="0" indent="0" algn="l" rtl="0" hangingPunct="0">
        <a:lnSpc>
          <a:spcPct val="100000"/>
        </a:lnSpc>
        <a:spcBef>
          <a:spcPts val="0"/>
        </a:spcBef>
        <a:spcAft>
          <a:spcPts val="0"/>
        </a:spcAft>
        <a:buNone/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sz="4000" b="0" i="0" u="none" strike="noStrike" baseline="0">
          <a:ln>
            <a:noFill/>
          </a:ln>
          <a:solidFill>
            <a:srgbClr val="3DEB3D"/>
          </a:solidFill>
          <a:latin typeface="Utopia" pitchFamily="34"/>
          <a:ea typeface="Gothic" pitchFamily="2"/>
          <a:cs typeface="Lucidasans" pitchFamily="2"/>
        </a:defRPr>
      </a:lvl1pPr>
    </p:titleStyle>
    <p:bodyStyle>
      <a:lvl1pPr marL="0" marR="0" lvl="0" indent="0" rtl="0">
        <a:buClr>
          <a:srgbClr val="008000"/>
        </a:buClr>
        <a:buSzPct val="40000"/>
        <a:buFont typeface="StarSymbol"/>
        <a:buChar char="●"/>
        <a:defRPr lang="en-US"/>
      </a:lvl1pPr>
      <a:lvl2pPr lvl="1" rtl="0">
        <a:buClr>
          <a:srgbClr val="008000"/>
        </a:buClr>
        <a:buSzPct val="60000"/>
        <a:buFont typeface="Symbol"/>
        <a:buChar char=""/>
        <a:defRPr lang="en-US"/>
      </a:lvl2pPr>
      <a:lvl3pPr marL="0" marR="0" lvl="2" indent="0" rtl="0">
        <a:buClr>
          <a:srgbClr val="008000"/>
        </a:buClr>
        <a:buSzPct val="45000"/>
        <a:buFont typeface="StarSymbol"/>
        <a:buChar char="●"/>
        <a:defRPr lang="en-US"/>
      </a:lvl3pPr>
      <a:lvl4pPr marL="0" marR="0" lvl="3" indent="0" rtl="0">
        <a:buClr>
          <a:srgbClr val="008000"/>
        </a:buClr>
        <a:buSzPct val="45000"/>
        <a:buFont typeface="StarSymbol"/>
        <a:buChar char="●"/>
        <a:defRPr lang="en-US"/>
      </a:lvl4pPr>
      <a:lvl5pPr marL="0" marR="0" lvl="4" indent="0" rtl="0">
        <a:buClr>
          <a:srgbClr val="008000"/>
        </a:buClr>
        <a:buSzPct val="45000"/>
        <a:buFont typeface="StarSymbol"/>
        <a:buChar char="●"/>
        <a:defRPr lang="en-US"/>
      </a:lvl5pPr>
      <a:lvl6pPr marL="0" marR="0" lvl="5" indent="0" rtl="0">
        <a:buClr>
          <a:srgbClr val="008000"/>
        </a:buClr>
        <a:buSzPct val="45000"/>
        <a:buFont typeface="StarSymbol"/>
        <a:buChar char="●"/>
        <a:defRPr lang="en-US"/>
      </a:lvl6pPr>
      <a:lvl7pPr marL="0" marR="0" lvl="6" indent="0" rtl="0">
        <a:buClr>
          <a:srgbClr val="008000"/>
        </a:buClr>
        <a:buSzPct val="45000"/>
        <a:buFont typeface="StarSymbol"/>
        <a:buChar char="●"/>
        <a:defRPr lang="en-US"/>
      </a:lvl7pPr>
      <a:lvl8pPr marL="0" marR="0" lvl="7" indent="0" rtl="0">
        <a:buClr>
          <a:srgbClr val="008000"/>
        </a:buClr>
        <a:buSzPct val="45000"/>
        <a:buFont typeface="StarSymbol"/>
        <a:buChar char="●"/>
        <a:defRPr lang="en-US"/>
      </a:lvl8pPr>
      <a:lvl9pPr marL="0" marR="0" lvl="8" indent="0" rtl="0">
        <a:buClr>
          <a:srgbClr val="000000"/>
        </a:buClr>
        <a:buSzPct val="45000"/>
        <a:buFont typeface="StarSymbol"/>
        <a:buChar char="●"/>
        <a:defRPr lang="en-US"/>
      </a:lvl9pPr>
    </p:bodyStyle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502, Lecture 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F63B5C2-792D-405D-9B82-0CDC73D509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8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9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0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1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2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1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1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1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3.v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6.vml"/><Relationship Id="rId4" Type="http://schemas.openxmlformats.org/officeDocument/2006/relationships/hyperlink" Target="http://www.ldc.upenn.edu/Catalog/CatalogEntry.jsp?catalogId=LDC2006T13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34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35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9.vml"/><Relationship Id="rId4" Type="http://schemas.openxmlformats.org/officeDocument/2006/relationships/hyperlink" Target="http://www.aispace.org/exercises.shtml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5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30.vml"/><Relationship Id="rId6" Type="http://schemas.openxmlformats.org/officeDocument/2006/relationships/hyperlink" Target="http://www.eurimage.com/gallery/webfiles/thms/ers_oil_2.jpg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earth.esa.int/ers/ers_action/tm_northsea256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vanir.org/latin/Power-Industry-in-Iran/images/132kv-power-station.jpg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28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lipseaviation.com/images/progress/Engine%20Fuel%20Pump_1.jpg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29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14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BADA445A-B75B-4898-B85A-F2754651B68A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Introduction to</a:t>
            </a:r>
          </a:p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Artificial Intelligence (AI)</a:t>
            </a:r>
          </a:p>
          <a:p>
            <a:pPr algn="ctr">
              <a:spcBef>
                <a:spcPct val="50000"/>
              </a:spcBef>
            </a:pPr>
            <a:endParaRPr lang="en-US" sz="24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>
                <a:latin typeface="Arial Unicode MS" pitchFamily="34" charset="-128"/>
              </a:rPr>
              <a:t>Computer Science </a:t>
            </a:r>
            <a:r>
              <a:rPr lang="en-US" sz="2800" b="1" dirty="0" smtClean="0">
                <a:latin typeface="Arial Unicode MS" pitchFamily="34" charset="-128"/>
              </a:rPr>
              <a:t>cpsc502, Lecture 14</a:t>
            </a:r>
            <a:endParaRPr lang="en-US" sz="28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Arial Unicode MS" pitchFamily="34" charset="-128"/>
              </a:rPr>
              <a:t>Oct, 27, 2011</a:t>
            </a:r>
            <a:endParaRPr lang="en-US" sz="2400" b="1" dirty="0">
              <a:latin typeface="Arial Unicode MS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5334000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+mj-lt"/>
              </a:rPr>
              <a:t>Slide credit: C. </a:t>
            </a:r>
            <a:r>
              <a:rPr lang="en-US" sz="2400" dirty="0" err="1" smtClean="0">
                <a:latin typeface="+mj-lt"/>
              </a:rPr>
              <a:t>Conati</a:t>
            </a:r>
            <a:r>
              <a:rPr lang="en-US" sz="2400" dirty="0" smtClean="0">
                <a:latin typeface="+mj-lt"/>
              </a:rPr>
              <a:t>,  S. </a:t>
            </a:r>
            <a:r>
              <a:rPr lang="en-US" sz="2400" dirty="0" err="1" smtClean="0">
                <a:latin typeface="+mj-lt"/>
              </a:rPr>
              <a:t>Thrun</a:t>
            </a:r>
            <a:r>
              <a:rPr lang="en-US" sz="2400" dirty="0" smtClean="0">
                <a:latin typeface="+mj-lt"/>
              </a:rPr>
              <a:t>, P. </a:t>
            </a:r>
            <a:r>
              <a:rPr lang="en-US" sz="2400" dirty="0" err="1" smtClean="0">
                <a:latin typeface="+mj-lt"/>
              </a:rPr>
              <a:t>Norvig</a:t>
            </a:r>
            <a:r>
              <a:rPr lang="en-US" sz="2400" dirty="0" smtClean="0">
                <a:latin typeface="+mj-lt"/>
              </a:rPr>
              <a:t>, WEKA book</a:t>
            </a:r>
          </a:p>
          <a:p>
            <a:pPr>
              <a:spcBef>
                <a:spcPct val="50000"/>
              </a:spcBef>
            </a:pP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ML critical question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8B5A9E0-7EB5-4FF0-AEB5-1FBEA79D2A5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903788" y="3048000"/>
            <a:ext cx="4240212" cy="168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2800" dirty="0" smtClean="0">
                <a:solidFill>
                  <a:schemeClr val="accent2"/>
                </a:solidFill>
                <a:latin typeface="Arial Unicode MS" pitchFamily="34" charset="-128"/>
              </a:rPr>
              <a:t>Occam’s Razor: </a:t>
            </a: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Everything else being equal choose the less complex Hypothesis</a:t>
            </a:r>
            <a:endParaRPr lang="en-GB" sz="2800" dirty="0">
              <a:solidFill>
                <a:srgbClr val="2D2DB9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534400" cy="685800"/>
          </a:xfrm>
        </p:spPr>
        <p:txBody>
          <a:bodyPr/>
          <a:lstStyle/>
          <a:p>
            <a:r>
              <a:rPr lang="en-CA" dirty="0" smtClean="0"/>
              <a:t>Key trade-off between </a:t>
            </a:r>
            <a:br>
              <a:rPr lang="en-CA" dirty="0" smtClean="0"/>
            </a:br>
            <a:r>
              <a:rPr lang="en-CA" dirty="0" smtClean="0"/>
              <a:t>FIT and COMPLEXITY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8B5A9E0-7EB5-4FF0-AEB5-1FBEA79D2A5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8B5A9E0-7EB5-4FF0-AEB5-1FBEA79D2A5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502, Lecture 14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Today Oct 27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371600"/>
            <a:ext cx="8305800" cy="3962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Machine</a:t>
            </a:r>
            <a:r>
              <a:rPr kumimoji="0" lang="en-US" sz="3200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Learning Intro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Definitions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kern="0" dirty="0" smtClean="0">
                <a:latin typeface="+mn-lt"/>
              </a:rPr>
              <a:t>Supervised Machine Learning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Naïve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Bayes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0" dirty="0" smtClean="0">
                <a:latin typeface="+mn-lt"/>
              </a:rPr>
              <a:t>Markov-Chains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0" dirty="0" smtClean="0">
                <a:latin typeface="+mn-lt"/>
              </a:rPr>
              <a:t>Decision Trees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smtClean="0"/>
              <a:t>Naïve Bayesian Classifier</a:t>
            </a:r>
          </a:p>
        </p:txBody>
      </p:sp>
      <p:sp>
        <p:nvSpPr>
          <p:cNvPr id="16394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US" sz="280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645124" name="Rectangle 4"/>
          <p:cNvSpPr>
            <a:spLocks noChangeArrowheads="1"/>
          </p:cNvSpPr>
          <p:nvPr/>
        </p:nvSpPr>
        <p:spPr bwMode="auto">
          <a:xfrm>
            <a:off x="179388" y="762000"/>
            <a:ext cx="8964612" cy="159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A</a:t>
            </a:r>
            <a:r>
              <a:rPr lang="en-GB" sz="2800" dirty="0">
                <a:solidFill>
                  <a:srgbClr val="3333CC"/>
                </a:solidFill>
                <a:latin typeface="Arial Unicode MS" pitchFamily="34" charset="-128"/>
              </a:rPr>
              <a:t> </a:t>
            </a: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very simple and successful </a:t>
            </a:r>
            <a:r>
              <a:rPr lang="en-GB" sz="2800" dirty="0" err="1">
                <a:solidFill>
                  <a:srgbClr val="000000"/>
                </a:solidFill>
                <a:latin typeface="Arial Unicode MS" pitchFamily="34" charset="-128"/>
              </a:rPr>
              <a:t>Bnets</a:t>
            </a: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 that allow to classify </a:t>
            </a:r>
            <a:r>
              <a:rPr lang="en-GB" sz="2800" dirty="0">
                <a:solidFill>
                  <a:srgbClr val="2D2DB9"/>
                </a:solidFill>
                <a:latin typeface="Arial Unicode MS" pitchFamily="34" charset="-128"/>
              </a:rPr>
              <a:t>entities</a:t>
            </a: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 in a </a:t>
            </a:r>
            <a:r>
              <a:rPr lang="en-GB" sz="2800" dirty="0">
                <a:solidFill>
                  <a:srgbClr val="2D2DB9"/>
                </a:solidFill>
                <a:latin typeface="Arial Unicode MS" pitchFamily="34" charset="-128"/>
              </a:rPr>
              <a:t>set of classes  </a:t>
            </a: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C, given a </a:t>
            </a:r>
            <a:r>
              <a:rPr lang="en-GB" sz="2800" dirty="0">
                <a:solidFill>
                  <a:srgbClr val="2D2DB9"/>
                </a:solidFill>
                <a:latin typeface="Arial Unicode MS" pitchFamily="34" charset="-128"/>
              </a:rPr>
              <a:t>set of attributes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79388" y="2057400"/>
            <a:ext cx="8964612" cy="2306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2800" b="1" dirty="0">
                <a:solidFill>
                  <a:srgbClr val="000000"/>
                </a:solidFill>
                <a:latin typeface="Arial Unicode MS" pitchFamily="34" charset="-128"/>
              </a:rPr>
              <a:t>Example: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Determine whether an </a:t>
            </a:r>
            <a:r>
              <a:rPr lang="en-GB" sz="2800" dirty="0">
                <a:solidFill>
                  <a:srgbClr val="2D2DB9"/>
                </a:solidFill>
                <a:latin typeface="Arial Unicode MS" pitchFamily="34" charset="-128"/>
              </a:rPr>
              <a:t>email</a:t>
            </a: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 is spam (only two classes spam=T and spam=F)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Useful attributes of an email ?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4191000"/>
            <a:ext cx="9144000" cy="2357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</a:pPr>
            <a:r>
              <a:rPr lang="en-GB" sz="2800" b="1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Assumptions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The value of each attribute depends on the classification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b="1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(Naïve) 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The attributes are independent of each other given the classification  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</a:pP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P(“bank” | “account” , spam=T) = P(“bank” | spam=T)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41FBCF3E-8344-4834-A30B-F331C3BDDD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502, Lecture 14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smtClean="0"/>
              <a:t>Naïve Bayesian Classifier for  Email Spam</a:t>
            </a:r>
          </a:p>
        </p:txBody>
      </p:sp>
      <p:sp>
        <p:nvSpPr>
          <p:cNvPr id="17431" name="Rectangle 3"/>
          <p:cNvSpPr>
            <a:spLocks noChangeArrowheads="1"/>
          </p:cNvSpPr>
          <p:nvPr/>
        </p:nvSpPr>
        <p:spPr bwMode="auto">
          <a:xfrm>
            <a:off x="0" y="2836863"/>
            <a:ext cx="89646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US" sz="280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17432" name="Rectangle 4"/>
          <p:cNvSpPr>
            <a:spLocks noChangeArrowheads="1"/>
          </p:cNvSpPr>
          <p:nvPr/>
        </p:nvSpPr>
        <p:spPr bwMode="auto">
          <a:xfrm>
            <a:off x="179388" y="2836863"/>
            <a:ext cx="8964612" cy="2306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GB" sz="240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17433" name="Oval 7"/>
          <p:cNvSpPr>
            <a:spLocks noChangeArrowheads="1"/>
          </p:cNvSpPr>
          <p:nvPr/>
        </p:nvSpPr>
        <p:spPr bwMode="auto">
          <a:xfrm>
            <a:off x="5143500" y="2357438"/>
            <a:ext cx="1728788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Email Spam</a:t>
            </a:r>
          </a:p>
        </p:txBody>
      </p:sp>
      <p:sp>
        <p:nvSpPr>
          <p:cNvPr id="17434" name="Oval 8"/>
          <p:cNvSpPr>
            <a:spLocks noChangeArrowheads="1"/>
          </p:cNvSpPr>
          <p:nvPr/>
        </p:nvSpPr>
        <p:spPr bwMode="auto">
          <a:xfrm>
            <a:off x="1428750" y="3857625"/>
            <a:ext cx="1728788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Email contains </a:t>
            </a:r>
          </a:p>
          <a:p>
            <a:pPr algn="ctr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“free”</a:t>
            </a:r>
          </a:p>
        </p:txBody>
      </p:sp>
      <p:sp>
        <p:nvSpPr>
          <p:cNvPr id="17435" name="Text Box 15"/>
          <p:cNvSpPr txBox="1">
            <a:spLocks noChangeArrowheads="1"/>
          </p:cNvSpPr>
          <p:nvPr/>
        </p:nvSpPr>
        <p:spPr bwMode="auto">
          <a:xfrm>
            <a:off x="0" y="3500438"/>
            <a:ext cx="122396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Helvetica" pitchFamily="34" charset="0"/>
              </a:rPr>
              <a:t>words</a:t>
            </a:r>
          </a:p>
        </p:txBody>
      </p:sp>
      <p:sp>
        <p:nvSpPr>
          <p:cNvPr id="645136" name="Text Box 16"/>
          <p:cNvSpPr txBox="1">
            <a:spLocks noChangeArrowheads="1"/>
          </p:cNvSpPr>
          <p:nvPr/>
        </p:nvSpPr>
        <p:spPr bwMode="auto">
          <a:xfrm>
            <a:off x="928688" y="4714875"/>
            <a:ext cx="4214812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3333CC"/>
                </a:solidFill>
                <a:latin typeface="Helvetica" pitchFamily="34" charset="0"/>
              </a:rPr>
              <a:t>Number of parameters?</a:t>
            </a:r>
          </a:p>
        </p:txBody>
      </p:sp>
      <p:sp>
        <p:nvSpPr>
          <p:cNvPr id="17437" name="Rectangle 4"/>
          <p:cNvSpPr>
            <a:spLocks noChangeArrowheads="1"/>
          </p:cNvSpPr>
          <p:nvPr/>
        </p:nvSpPr>
        <p:spPr bwMode="auto">
          <a:xfrm>
            <a:off x="0" y="2500313"/>
            <a:ext cx="4643438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800" b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What is the structure?</a:t>
            </a:r>
          </a:p>
        </p:txBody>
      </p:sp>
      <p:sp>
        <p:nvSpPr>
          <p:cNvPr id="17438" name="Oval 8"/>
          <p:cNvSpPr>
            <a:spLocks noChangeArrowheads="1"/>
          </p:cNvSpPr>
          <p:nvPr/>
        </p:nvSpPr>
        <p:spPr bwMode="auto">
          <a:xfrm>
            <a:off x="3429000" y="3857625"/>
            <a:ext cx="1728788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Email contains </a:t>
            </a:r>
          </a:p>
          <a:p>
            <a:pPr algn="ctr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“money”</a:t>
            </a:r>
          </a:p>
        </p:txBody>
      </p:sp>
      <p:sp>
        <p:nvSpPr>
          <p:cNvPr id="17439" name="Oval 8"/>
          <p:cNvSpPr>
            <a:spLocks noChangeArrowheads="1"/>
          </p:cNvSpPr>
          <p:nvPr/>
        </p:nvSpPr>
        <p:spPr bwMode="auto">
          <a:xfrm>
            <a:off x="5357813" y="3929063"/>
            <a:ext cx="1728787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Email contains </a:t>
            </a:r>
          </a:p>
          <a:p>
            <a:pPr algn="ctr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“ubc”</a:t>
            </a:r>
          </a:p>
        </p:txBody>
      </p:sp>
      <p:sp>
        <p:nvSpPr>
          <p:cNvPr id="17440" name="Oval 8"/>
          <p:cNvSpPr>
            <a:spLocks noChangeArrowheads="1"/>
          </p:cNvSpPr>
          <p:nvPr/>
        </p:nvSpPr>
        <p:spPr bwMode="auto">
          <a:xfrm>
            <a:off x="7415213" y="3929063"/>
            <a:ext cx="1728787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Email contains </a:t>
            </a:r>
          </a:p>
          <a:p>
            <a:pPr algn="ctr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“midterm”</a:t>
            </a:r>
          </a:p>
        </p:txBody>
      </p:sp>
      <p:sp>
        <p:nvSpPr>
          <p:cNvPr id="17441" name="Rectangle 4"/>
          <p:cNvSpPr>
            <a:spLocks noChangeArrowheads="1"/>
          </p:cNvSpPr>
          <p:nvPr/>
        </p:nvSpPr>
        <p:spPr bwMode="auto">
          <a:xfrm>
            <a:off x="0" y="642938"/>
            <a:ext cx="9144000" cy="1785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</a:pPr>
            <a:r>
              <a:rPr lang="en-GB" sz="2800" b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Assumptions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The value of each attribute depends on the classification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b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(Naïve) </a:t>
            </a:r>
            <a:r>
              <a:rPr lang="en-GB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The attributes are independent of each other given the classification  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685800" y="5715000"/>
            <a:ext cx="7858125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Helvetica" pitchFamily="34" charset="0"/>
              </a:rPr>
              <a:t>If you have a large collection of emails for which you know if they are spam or not……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4000500" y="5286375"/>
            <a:ext cx="335756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3333CC"/>
                </a:solidFill>
                <a:latin typeface="Helvetica" pitchFamily="34" charset="0"/>
              </a:rPr>
              <a:t>Easy to acquire? 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41FBCF3E-8344-4834-A30B-F331C3BDDD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4724400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CPSC 502, Lecture 14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36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685800"/>
          </a:xfrm>
        </p:spPr>
        <p:txBody>
          <a:bodyPr/>
          <a:lstStyle/>
          <a:p>
            <a:r>
              <a:rPr lang="en-CA" dirty="0" smtClean="0"/>
              <a:t>Learn the Probabilities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839200" cy="609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You have 100,000 emails of which 10,000 are spam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502,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41FBCF3E-8344-4834-A30B-F331C3BDDD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3124200"/>
            <a:ext cx="883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2,000</a:t>
            </a:r>
            <a:r>
              <a:rPr kumimoji="0" lang="en-CA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you non-spam emails contain the word “money”. In contrast, “money” appears in 2,500 of your spam emails</a:t>
            </a: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0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0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7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714375"/>
            <a:ext cx="8820150" cy="719138"/>
          </a:xfrm>
        </p:spPr>
        <p:txBody>
          <a:bodyPr/>
          <a:lstStyle/>
          <a:p>
            <a:pPr eaLnBrk="1" hangingPunct="1"/>
            <a:r>
              <a:rPr lang="en-US" sz="2800" b="0" smtClean="0">
                <a:solidFill>
                  <a:schemeClr val="tx1"/>
                </a:solidFill>
              </a:rPr>
              <a:t>Most likely class given set of observations</a:t>
            </a:r>
          </a:p>
        </p:txBody>
      </p:sp>
      <p:sp>
        <p:nvSpPr>
          <p:cNvPr id="18468" name="Rectangle 7"/>
          <p:cNvSpPr>
            <a:spLocks noChangeArrowheads="1"/>
          </p:cNvSpPr>
          <p:nvPr/>
        </p:nvSpPr>
        <p:spPr bwMode="auto">
          <a:xfrm>
            <a:off x="179388" y="1428750"/>
            <a:ext cx="8964612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800" b="1">
                <a:solidFill>
                  <a:srgbClr val="000000"/>
                </a:solidFill>
                <a:latin typeface="Arial Unicode MS" pitchFamily="34" charset="-128"/>
              </a:rPr>
              <a:t>Is a given Email </a:t>
            </a:r>
            <a:r>
              <a:rPr lang="en-GB" sz="2800" i="1">
                <a:solidFill>
                  <a:srgbClr val="000000"/>
                </a:solidFill>
                <a:latin typeface="Arial Unicode MS" pitchFamily="34" charset="-128"/>
              </a:rPr>
              <a:t>E</a:t>
            </a:r>
            <a:r>
              <a:rPr lang="en-GB" sz="2800" b="1">
                <a:solidFill>
                  <a:srgbClr val="000000"/>
                </a:solidFill>
                <a:latin typeface="Arial Unicode MS" pitchFamily="34" charset="-128"/>
              </a:rPr>
              <a:t> spam?</a:t>
            </a:r>
            <a:endParaRPr lang="en-GB" sz="280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18469" name="Line 12"/>
          <p:cNvSpPr>
            <a:spLocks noChangeShapeType="1"/>
          </p:cNvSpPr>
          <p:nvPr/>
        </p:nvSpPr>
        <p:spPr bwMode="auto">
          <a:xfrm flipH="1">
            <a:off x="3060700" y="2995613"/>
            <a:ext cx="1655763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 sz="28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70" name="Line 13"/>
          <p:cNvSpPr>
            <a:spLocks noChangeShapeType="1"/>
          </p:cNvSpPr>
          <p:nvPr/>
        </p:nvSpPr>
        <p:spPr bwMode="auto">
          <a:xfrm flipH="1">
            <a:off x="4860925" y="3068638"/>
            <a:ext cx="2159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 sz="28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71" name="Line 14"/>
          <p:cNvSpPr>
            <a:spLocks noChangeShapeType="1"/>
          </p:cNvSpPr>
          <p:nvPr/>
        </p:nvSpPr>
        <p:spPr bwMode="auto">
          <a:xfrm>
            <a:off x="5797550" y="2997200"/>
            <a:ext cx="3603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 sz="28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72" name="Rectangle 17"/>
          <p:cNvSpPr>
            <a:spLocks noChangeArrowheads="1"/>
          </p:cNvSpPr>
          <p:nvPr/>
        </p:nvSpPr>
        <p:spPr bwMode="auto">
          <a:xfrm>
            <a:off x="0" y="2428875"/>
            <a:ext cx="3816350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400" b="1">
                <a:solidFill>
                  <a:srgbClr val="000000"/>
                </a:solidFill>
                <a:latin typeface="Arial Unicode MS" pitchFamily="34" charset="-128"/>
              </a:rPr>
              <a:t>“free money for you now”</a:t>
            </a:r>
            <a:endParaRPr lang="en-GB" sz="240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kern="0" dirty="0">
                <a:solidFill>
                  <a:srgbClr val="3333CC"/>
                </a:solidFill>
                <a:latin typeface="Arial Unicode MS"/>
              </a:rPr>
              <a:t>NB Classifier for  Email Spam: Usage</a:t>
            </a:r>
          </a:p>
        </p:txBody>
      </p:sp>
      <p:sp>
        <p:nvSpPr>
          <p:cNvPr id="18474" name="Oval 7"/>
          <p:cNvSpPr>
            <a:spLocks noChangeArrowheads="1"/>
          </p:cNvSpPr>
          <p:nvPr/>
        </p:nvSpPr>
        <p:spPr bwMode="auto">
          <a:xfrm>
            <a:off x="4500563" y="2428875"/>
            <a:ext cx="1728787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Email Spam</a:t>
            </a:r>
          </a:p>
        </p:txBody>
      </p:sp>
      <p:sp>
        <p:nvSpPr>
          <p:cNvPr id="18475" name="Oval 8"/>
          <p:cNvSpPr>
            <a:spLocks noChangeArrowheads="1"/>
          </p:cNvSpPr>
          <p:nvPr/>
        </p:nvSpPr>
        <p:spPr bwMode="auto">
          <a:xfrm>
            <a:off x="1428750" y="3857625"/>
            <a:ext cx="1728788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Email contains </a:t>
            </a:r>
          </a:p>
          <a:p>
            <a:pPr algn="ctr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“free”</a:t>
            </a:r>
          </a:p>
        </p:txBody>
      </p:sp>
      <p:sp>
        <p:nvSpPr>
          <p:cNvPr id="18476" name="Oval 8"/>
          <p:cNvSpPr>
            <a:spLocks noChangeArrowheads="1"/>
          </p:cNvSpPr>
          <p:nvPr/>
        </p:nvSpPr>
        <p:spPr bwMode="auto">
          <a:xfrm>
            <a:off x="3429000" y="3857625"/>
            <a:ext cx="1728788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Email contains </a:t>
            </a:r>
          </a:p>
          <a:p>
            <a:pPr algn="ctr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“money”</a:t>
            </a:r>
          </a:p>
        </p:txBody>
      </p:sp>
      <p:sp>
        <p:nvSpPr>
          <p:cNvPr id="18477" name="Oval 8"/>
          <p:cNvSpPr>
            <a:spLocks noChangeArrowheads="1"/>
          </p:cNvSpPr>
          <p:nvPr/>
        </p:nvSpPr>
        <p:spPr bwMode="auto">
          <a:xfrm>
            <a:off x="5357813" y="3929063"/>
            <a:ext cx="1728787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Email contains </a:t>
            </a:r>
          </a:p>
          <a:p>
            <a:pPr algn="ctr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“ubc”</a:t>
            </a:r>
          </a:p>
        </p:txBody>
      </p:sp>
      <p:sp>
        <p:nvSpPr>
          <p:cNvPr id="18478" name="Oval 8"/>
          <p:cNvSpPr>
            <a:spLocks noChangeArrowheads="1"/>
          </p:cNvSpPr>
          <p:nvPr/>
        </p:nvSpPr>
        <p:spPr bwMode="auto">
          <a:xfrm>
            <a:off x="7415213" y="3929063"/>
            <a:ext cx="1728787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Email contains </a:t>
            </a:r>
          </a:p>
          <a:p>
            <a:pPr algn="ctr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“midterm”</a:t>
            </a:r>
          </a:p>
        </p:txBody>
      </p:sp>
      <p:sp>
        <p:nvSpPr>
          <p:cNvPr id="18479" name="Line 14"/>
          <p:cNvSpPr>
            <a:spLocks noChangeShapeType="1"/>
          </p:cNvSpPr>
          <p:nvPr/>
        </p:nvSpPr>
        <p:spPr bwMode="auto">
          <a:xfrm>
            <a:off x="6143625" y="2928938"/>
            <a:ext cx="1643063" cy="1071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sz="28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" name="Rectangle 6"/>
          <p:cNvSpPr txBox="1">
            <a:spLocks noChangeArrowheads="1"/>
          </p:cNvSpPr>
          <p:nvPr/>
        </p:nvSpPr>
        <p:spPr bwMode="auto">
          <a:xfrm>
            <a:off x="0" y="5072063"/>
            <a:ext cx="88201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000000"/>
                </a:solidFill>
                <a:latin typeface="Arial Unicode MS"/>
              </a:rPr>
              <a:t>Email is a spam if……. 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41FBCF3E-8344-4834-A30B-F331C3BDDD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502, Lecture 14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to improve this model?</a:t>
            </a:r>
            <a:endParaRPr lang="en-US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Need more features– words aren’t enough!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dirty="0" smtClean="0"/>
              <a:t>Have you emailed the sender before?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dirty="0" smtClean="0"/>
              <a:t>Have 1K other people just gotten the same email?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dirty="0" smtClean="0"/>
              <a:t>Is the sending information consistent? 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dirty="0" smtClean="0"/>
              <a:t>Is the email in ALL CAPS?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dirty="0" smtClean="0"/>
              <a:t>Do inline URLs point where they say they point?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dirty="0" smtClean="0"/>
              <a:t>Does the email address you by (your) name?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Can add these information sources as new variables in the Naïve </a:t>
            </a:r>
            <a:r>
              <a:rPr lang="en-US" dirty="0" err="1" smtClean="0"/>
              <a:t>Bayes</a:t>
            </a:r>
            <a:r>
              <a:rPr lang="en-US" dirty="0" smtClean="0"/>
              <a:t> model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1" name="Rectangle 6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820150" cy="719138"/>
          </a:xfrm>
        </p:spPr>
        <p:txBody>
          <a:bodyPr/>
          <a:lstStyle/>
          <a:p>
            <a:pPr eaLnBrk="1" hangingPunct="1"/>
            <a:r>
              <a:rPr lang="en-US" smtClean="0"/>
              <a:t>For another example of naïve Bayesian Classifier </a:t>
            </a:r>
          </a:p>
        </p:txBody>
      </p:sp>
      <p:sp>
        <p:nvSpPr>
          <p:cNvPr id="19472" name="Rectangle 7"/>
          <p:cNvSpPr>
            <a:spLocks noChangeArrowheads="1"/>
          </p:cNvSpPr>
          <p:nvPr/>
        </p:nvSpPr>
        <p:spPr bwMode="auto">
          <a:xfrm>
            <a:off x="179388" y="1428750"/>
            <a:ext cx="8964612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800" b="1" dirty="0">
                <a:solidFill>
                  <a:srgbClr val="000000"/>
                </a:solidFill>
                <a:latin typeface="Arial Unicode MS" pitchFamily="34" charset="-128"/>
              </a:rPr>
              <a:t>See textbook ex. </a:t>
            </a:r>
            <a:r>
              <a:rPr lang="en-GB" sz="2800" b="1" dirty="0" smtClean="0">
                <a:solidFill>
                  <a:srgbClr val="000000"/>
                </a:solidFill>
                <a:latin typeface="Arial Unicode MS" pitchFamily="34" charset="-128"/>
              </a:rPr>
              <a:t>6.16 (Section 6.3.1)</a:t>
            </a:r>
            <a:endParaRPr lang="en-GB" sz="28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GB" sz="2800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651281" name="Rectangle 17"/>
          <p:cNvSpPr>
            <a:spLocks noChangeArrowheads="1"/>
          </p:cNvSpPr>
          <p:nvPr/>
        </p:nvSpPr>
        <p:spPr bwMode="auto">
          <a:xfrm>
            <a:off x="214313" y="2500313"/>
            <a:ext cx="8107362" cy="185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defRPr/>
            </a:pPr>
            <a:r>
              <a:rPr lang="en-US" sz="3200" b="1" dirty="0">
                <a:solidFill>
                  <a:srgbClr val="000000"/>
                </a:solidFill>
                <a:latin typeface="Arial Unicode MS"/>
              </a:rPr>
              <a:t>help system </a:t>
            </a:r>
            <a:r>
              <a:rPr lang="en-US" sz="3200" dirty="0">
                <a:solidFill>
                  <a:srgbClr val="000000"/>
                </a:solidFill>
                <a:latin typeface="Arial Unicode MS"/>
              </a:rPr>
              <a:t>to determine what </a:t>
            </a:r>
            <a:r>
              <a:rPr lang="en-US" sz="3200" b="1" dirty="0">
                <a:solidFill>
                  <a:srgbClr val="000000"/>
                </a:solidFill>
                <a:latin typeface="Arial Unicode MS"/>
              </a:rPr>
              <a:t>help page a user is interested in </a:t>
            </a:r>
            <a:r>
              <a:rPr lang="en-US" sz="3200" dirty="0">
                <a:solidFill>
                  <a:srgbClr val="000000"/>
                </a:solidFill>
                <a:latin typeface="Arial Unicode MS"/>
              </a:rPr>
              <a:t>based on </a:t>
            </a:r>
            <a:r>
              <a:rPr lang="en-US" sz="3200" b="1" dirty="0">
                <a:solidFill>
                  <a:srgbClr val="000000"/>
                </a:solidFill>
                <a:latin typeface="Arial Unicode MS"/>
              </a:rPr>
              <a:t>the keywords they give in a query </a:t>
            </a:r>
            <a:r>
              <a:rPr lang="en-US" sz="3200" dirty="0">
                <a:solidFill>
                  <a:srgbClr val="000000"/>
                </a:solidFill>
                <a:latin typeface="Arial Unicode MS"/>
              </a:rPr>
              <a:t>to a help system</a:t>
            </a:r>
            <a:r>
              <a:rPr lang="en-US" sz="3200" b="1" dirty="0">
                <a:solidFill>
                  <a:srgbClr val="000000"/>
                </a:solidFill>
                <a:latin typeface="Arial Unicode MS"/>
              </a:rPr>
              <a:t>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3200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41FBCF3E-8344-4834-A30B-F331C3BDDD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502, Lecture 14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502, Lecture 14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Today Oct 27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295400"/>
            <a:ext cx="9144000" cy="3962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Machine</a:t>
            </a:r>
            <a:r>
              <a:rPr kumimoji="0" lang="en-US" sz="3200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Learning</a:t>
            </a:r>
            <a:endParaRPr kumimoji="0" lang="en-US" sz="3200" i="0" u="sng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kern="0" dirty="0" smtClean="0">
                <a:latin typeface="+mn-lt"/>
              </a:rPr>
              <a:t>Introduction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kern="0" dirty="0" smtClean="0">
                <a:latin typeface="+mn-lt"/>
              </a:rPr>
              <a:t>Supervised Machine Learning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Naïve </a:t>
            </a:r>
            <a:r>
              <a:rPr kumimoji="0" lang="en-US" sz="32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Bayes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0" dirty="0" smtClean="0">
                <a:latin typeface="+mn-lt"/>
              </a:rPr>
              <a:t>Markov-Chains</a:t>
            </a:r>
            <a:r>
              <a:rPr lang="en-CA" sz="3200" kern="0" dirty="0" smtClean="0">
                <a:latin typeface="+mn-lt"/>
              </a:rPr>
              <a:t> </a:t>
            </a:r>
            <a:r>
              <a:rPr lang="en-CA" sz="3200" kern="0" dirty="0" smtClean="0">
                <a:latin typeface="+mn-lt"/>
              </a:rPr>
              <a:t>(</a:t>
            </a:r>
            <a:r>
              <a:rPr lang="en-CA" sz="2800" i="1" kern="0" dirty="0" smtClean="0">
                <a:latin typeface="+mn-lt"/>
              </a:rPr>
              <a:t>learning </a:t>
            </a:r>
            <a:r>
              <a:rPr lang="en-CA" sz="2800" i="1" kern="0" dirty="0" smtClean="0">
                <a:latin typeface="+mn-lt"/>
              </a:rPr>
              <a:t>the parameters of the model</a:t>
            </a:r>
            <a:r>
              <a:rPr lang="en-CA" sz="3200" kern="0" dirty="0" smtClean="0">
                <a:latin typeface="+mn-lt"/>
              </a:rPr>
              <a:t>)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0" dirty="0" smtClean="0">
                <a:latin typeface="+mn-lt"/>
              </a:rPr>
              <a:t>Decision Trees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502, Lecture 14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Today Oct 27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447800"/>
            <a:ext cx="9144000" cy="3962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Machine</a:t>
            </a:r>
            <a:r>
              <a:rPr kumimoji="0" lang="en-US" sz="3200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Learning</a:t>
            </a:r>
            <a:endParaRPr kumimoji="0" lang="en-US" sz="3200" i="0" u="sng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Introduction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kern="0" dirty="0" smtClean="0">
                <a:latin typeface="+mn-lt"/>
              </a:rPr>
              <a:t>Supervised Machine Learning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Naïve </a:t>
            </a:r>
            <a:r>
              <a:rPr kumimoji="0" lang="en-US" sz="32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Bayes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kern="0" dirty="0" smtClean="0">
                <a:latin typeface="+mn-lt"/>
              </a:rPr>
              <a:t>Markov-Chains 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sz="2800" b="1" kern="0" dirty="0" smtClean="0">
                <a:latin typeface="+mn-lt"/>
              </a:rPr>
              <a:t>(learning the parameters of the model)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0" dirty="0" smtClean="0">
                <a:latin typeface="+mn-lt"/>
              </a:rPr>
              <a:t>Decision Trees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502, Lecture 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0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9D596-BA31-4280-9998-65C36362487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529513" cy="857250"/>
          </a:xfrm>
        </p:spPr>
        <p:txBody>
          <a:bodyPr/>
          <a:lstStyle/>
          <a:p>
            <a:pPr eaLnBrk="1" hangingPunct="1"/>
            <a:r>
              <a:rPr lang="en-US" smtClean="0"/>
              <a:t>Key problems in NLP</a:t>
            </a:r>
          </a:p>
        </p:txBody>
      </p:sp>
      <p:sp>
        <p:nvSpPr>
          <p:cNvPr id="10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57375"/>
            <a:ext cx="8991600" cy="3786188"/>
          </a:xfrm>
        </p:spPr>
        <p:txBody>
          <a:bodyPr/>
          <a:lstStyle/>
          <a:p>
            <a:pPr marL="457200" indent="-457200" eaLnBrk="1" hangingPunct="1"/>
            <a:r>
              <a:rPr lang="en-US" smtClean="0"/>
              <a:t>Assign a probability to a sentence</a:t>
            </a:r>
          </a:p>
          <a:p>
            <a:pPr marL="838200" lvl="1" indent="-381000" eaLnBrk="1" hangingPunct="1"/>
            <a:r>
              <a:rPr lang="en-US" smtClean="0"/>
              <a:t>Part-of-speech tagging</a:t>
            </a:r>
          </a:p>
          <a:p>
            <a:pPr marL="838200" lvl="1" indent="-381000" eaLnBrk="1" hangingPunct="1"/>
            <a:r>
              <a:rPr lang="en-US" smtClean="0"/>
              <a:t>Word-sense disambiguation,</a:t>
            </a:r>
          </a:p>
          <a:p>
            <a:pPr marL="838200" lvl="1" indent="-381000" eaLnBrk="1" hangingPunct="1"/>
            <a:r>
              <a:rPr lang="en-US" smtClean="0"/>
              <a:t>Probabilistic Parsing</a:t>
            </a:r>
          </a:p>
          <a:p>
            <a:pPr marL="457200" indent="-457200" eaLnBrk="1" hangingPunct="1"/>
            <a:r>
              <a:rPr lang="en-US" smtClean="0"/>
              <a:t>Predict the next word</a:t>
            </a:r>
          </a:p>
          <a:p>
            <a:pPr marL="838200" lvl="1" indent="-381000" eaLnBrk="1" hangingPunct="1"/>
            <a:r>
              <a:rPr lang="en-US" smtClean="0"/>
              <a:t>Speech recognition</a:t>
            </a:r>
          </a:p>
          <a:p>
            <a:pPr marL="838200" lvl="1" indent="-381000" eaLnBrk="1" hangingPunct="1"/>
            <a:r>
              <a:rPr lang="en-US" smtClean="0"/>
              <a:t>Hand-writing recognition</a:t>
            </a:r>
          </a:p>
          <a:p>
            <a:pPr marL="838200" lvl="1" indent="-381000" eaLnBrk="1" hangingPunct="1"/>
            <a:r>
              <a:rPr lang="en-US" smtClean="0"/>
              <a:t>Augmentative communication for the disabled</a:t>
            </a:r>
          </a:p>
          <a:p>
            <a:pPr marL="457200" indent="-457200" eaLnBrk="1" hangingPunct="1"/>
            <a:endParaRPr lang="en-US" sz="2400" smtClean="0"/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1500188" y="5572125"/>
          <a:ext cx="2882900" cy="733425"/>
        </p:xfrm>
        <a:graphic>
          <a:graphicData uri="http://schemas.openxmlformats.org/presentationml/2006/ole">
            <p:oleObj spid="_x0000_s208898" name="Equation" r:id="rId4" imgW="799920" imgH="203040" progId="Equation.3">
              <p:embed/>
            </p:oleObj>
          </a:graphicData>
        </a:graphic>
      </p:graphicFrame>
      <p:sp>
        <p:nvSpPr>
          <p:cNvPr id="8203" name="Rectangle 6"/>
          <p:cNvSpPr>
            <a:spLocks noChangeArrowheads="1"/>
          </p:cNvSpPr>
          <p:nvPr/>
        </p:nvSpPr>
        <p:spPr bwMode="auto">
          <a:xfrm>
            <a:off x="5181600" y="5500688"/>
            <a:ext cx="396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3333CC"/>
                </a:solidFill>
                <a:latin typeface="Arial Unicode MS"/>
              </a:rPr>
              <a:t>Impossible to estimate </a:t>
            </a:r>
            <a:r>
              <a:rPr lang="en-US" sz="3200" b="1" dirty="0">
                <a:solidFill>
                  <a:srgbClr val="3333CC"/>
                </a:solidFill>
                <a:latin typeface="Arial Unicode MS"/>
                <a:sym typeface="Wingdings" pitchFamily="2" charset="2"/>
              </a:rPr>
              <a:t></a:t>
            </a:r>
            <a:endParaRPr lang="en-US" sz="3200" b="1" dirty="0">
              <a:solidFill>
                <a:srgbClr val="3333CC"/>
              </a:solidFill>
              <a:latin typeface="Arial Unicode MS"/>
            </a:endParaRPr>
          </a:p>
        </p:txBody>
      </p:sp>
      <p:graphicFrame>
        <p:nvGraphicFramePr>
          <p:cNvPr id="10243" name="Object 5"/>
          <p:cNvGraphicFramePr>
            <a:graphicFrameLocks noChangeAspect="1"/>
          </p:cNvGraphicFramePr>
          <p:nvPr/>
        </p:nvGraphicFramePr>
        <p:xfrm>
          <a:off x="6261100" y="1214438"/>
          <a:ext cx="2882900" cy="733425"/>
        </p:xfrm>
        <a:graphic>
          <a:graphicData uri="http://schemas.openxmlformats.org/presentationml/2006/ole">
            <p:oleObj spid="_x0000_s208899" name="Equation" r:id="rId5" imgW="799920" imgH="203040" progId="Equation.3">
              <p:embed/>
            </p:oleObj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00063" y="1143000"/>
            <a:ext cx="55006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i="1" dirty="0">
                <a:solidFill>
                  <a:srgbClr val="3333CC"/>
                </a:solidFill>
                <a:latin typeface="Arial Unicode MS"/>
              </a:rPr>
              <a:t>“Book me a room near UBC” 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786313" y="2357438"/>
            <a:ext cx="43576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i="1" dirty="0">
                <a:solidFill>
                  <a:srgbClr val="3333CC"/>
                </a:solidFill>
                <a:latin typeface="Arial Unicode MS"/>
              </a:rPr>
              <a:t>Summarization, Machine Translation….....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643438" y="3143250"/>
            <a:ext cx="396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2800" b="1" i="1" dirty="0">
              <a:solidFill>
                <a:srgbClr val="3333CC"/>
              </a:solidFill>
              <a:latin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502, Lecture 14</a:t>
            </a:r>
            <a:endParaRPr lang="en-US"/>
          </a:p>
        </p:txBody>
      </p:sp>
      <p:sp>
        <p:nvSpPr>
          <p:cNvPr id="922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D1C3C5-412E-400F-94C7-887A8A5F510F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9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pPr eaLnBrk="1" hangingPunct="1"/>
            <a:r>
              <a:rPr lang="en-US" sz="3600" smtClean="0"/>
              <a:t>Prob of a sentence: N-Grams</a:t>
            </a:r>
            <a:br>
              <a:rPr lang="en-US" sz="3600" smtClean="0"/>
            </a:br>
            <a:endParaRPr lang="en-US" sz="3600" smtClean="0">
              <a:solidFill>
                <a:srgbClr val="A50021"/>
              </a:solidFill>
            </a:endParaRP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304800" y="1219200"/>
          <a:ext cx="6629400" cy="712788"/>
        </p:xfrm>
        <a:graphic>
          <a:graphicData uri="http://schemas.openxmlformats.org/presentationml/2006/ole">
            <p:oleObj spid="_x0000_s179202" name="Equation" r:id="rId4" imgW="2831760" imgH="304560" progId="Equation.3">
              <p:embed/>
            </p:oleObj>
          </a:graphicData>
        </a:graphic>
      </p:graphicFrame>
      <p:graphicFrame>
        <p:nvGraphicFramePr>
          <p:cNvPr id="9219" name="Object 4"/>
          <p:cNvGraphicFramePr>
            <a:graphicFrameLocks noChangeAspect="1"/>
          </p:cNvGraphicFramePr>
          <p:nvPr/>
        </p:nvGraphicFramePr>
        <p:xfrm>
          <a:off x="228600" y="2667000"/>
          <a:ext cx="5826125" cy="712788"/>
        </p:xfrm>
        <a:graphic>
          <a:graphicData uri="http://schemas.openxmlformats.org/presentationml/2006/ole">
            <p:oleObj spid="_x0000_s179203" name="Equation" r:id="rId5" imgW="2489040" imgH="304560" progId="Equation.3">
              <p:embed/>
            </p:oleObj>
          </a:graphicData>
        </a:graphic>
      </p:graphicFrame>
      <p:graphicFrame>
        <p:nvGraphicFramePr>
          <p:cNvPr id="9220" name="Object 5"/>
          <p:cNvGraphicFramePr>
            <a:graphicFrameLocks noChangeAspect="1"/>
          </p:cNvGraphicFramePr>
          <p:nvPr/>
        </p:nvGraphicFramePr>
        <p:xfrm>
          <a:off x="228600" y="3581400"/>
          <a:ext cx="6688138" cy="712788"/>
        </p:xfrm>
        <a:graphic>
          <a:graphicData uri="http://schemas.openxmlformats.org/presentationml/2006/ole">
            <p:oleObj spid="_x0000_s179204" name="Equation" r:id="rId6" imgW="2857320" imgH="304560" progId="Equation.3">
              <p:embed/>
            </p:oleObj>
          </a:graphicData>
        </a:graphic>
      </p:graphicFrame>
      <p:sp>
        <p:nvSpPr>
          <p:cNvPr id="9226" name="Rectangle 6"/>
          <p:cNvSpPr>
            <a:spLocks noChangeArrowheads="1"/>
          </p:cNvSpPr>
          <p:nvPr/>
        </p:nvSpPr>
        <p:spPr bwMode="auto">
          <a:xfrm>
            <a:off x="6248400" y="2743200"/>
            <a:ext cx="1828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i="1">
                <a:solidFill>
                  <a:schemeClr val="accent2"/>
                </a:solidFill>
                <a:latin typeface="Comic Sans MS" pitchFamily="66" charset="0"/>
              </a:rPr>
              <a:t>unigram</a:t>
            </a:r>
            <a:endParaRPr lang="en-US" sz="2800" i="1">
              <a:latin typeface="Comic Sans MS" pitchFamily="66" charset="0"/>
            </a:endParaRPr>
          </a:p>
        </p:txBody>
      </p:sp>
      <p:sp>
        <p:nvSpPr>
          <p:cNvPr id="9227" name="Rectangle 7"/>
          <p:cNvSpPr>
            <a:spLocks noChangeArrowheads="1"/>
          </p:cNvSpPr>
          <p:nvPr/>
        </p:nvSpPr>
        <p:spPr bwMode="auto">
          <a:xfrm>
            <a:off x="6934200" y="3733800"/>
            <a:ext cx="1828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i="1">
                <a:solidFill>
                  <a:schemeClr val="accent2"/>
                </a:solidFill>
                <a:latin typeface="Comic Sans MS" pitchFamily="66" charset="0"/>
              </a:rPr>
              <a:t>bigram</a:t>
            </a:r>
            <a:endParaRPr lang="en-US" sz="2800" i="1">
              <a:latin typeface="Comic Sans MS" pitchFamily="66" charset="0"/>
            </a:endParaRPr>
          </a:p>
        </p:txBody>
      </p:sp>
      <p:sp>
        <p:nvSpPr>
          <p:cNvPr id="9228" name="Rectangle 8"/>
          <p:cNvSpPr>
            <a:spLocks noChangeArrowheads="1"/>
          </p:cNvSpPr>
          <p:nvPr/>
        </p:nvSpPr>
        <p:spPr bwMode="auto">
          <a:xfrm>
            <a:off x="7543800" y="4572000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i="1">
                <a:solidFill>
                  <a:schemeClr val="accent2"/>
                </a:solidFill>
                <a:latin typeface="Comic Sans MS" pitchFamily="66" charset="0"/>
              </a:rPr>
              <a:t>trigram</a:t>
            </a:r>
            <a:endParaRPr lang="en-US" sz="2800" i="1">
              <a:latin typeface="Comic Sans MS" pitchFamily="66" charset="0"/>
            </a:endParaRPr>
          </a:p>
        </p:txBody>
      </p:sp>
      <p:graphicFrame>
        <p:nvGraphicFramePr>
          <p:cNvPr id="9221" name="Object 9"/>
          <p:cNvGraphicFramePr>
            <a:graphicFrameLocks noChangeAspect="1"/>
          </p:cNvGraphicFramePr>
          <p:nvPr/>
        </p:nvGraphicFramePr>
        <p:xfrm>
          <a:off x="228600" y="4419600"/>
          <a:ext cx="7519988" cy="712788"/>
        </p:xfrm>
        <a:graphic>
          <a:graphicData uri="http://schemas.openxmlformats.org/presentationml/2006/ole">
            <p:oleObj spid="_x0000_s179205" name="Equation" r:id="rId7" imgW="3213000" imgH="304560" progId="Equation.3">
              <p:embed/>
            </p:oleObj>
          </a:graphicData>
        </a:graphic>
      </p:graphicFrame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152400" y="2667000"/>
            <a:ext cx="8839200" cy="27432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Line 11"/>
          <p:cNvSpPr>
            <a:spLocks noChangeShapeType="1"/>
          </p:cNvSpPr>
          <p:nvPr/>
        </p:nvSpPr>
        <p:spPr bwMode="auto">
          <a:xfrm>
            <a:off x="4038600" y="1828800"/>
            <a:ext cx="0" cy="838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9231" name="Rectangle 6"/>
          <p:cNvSpPr>
            <a:spLocks noChangeArrowheads="1"/>
          </p:cNvSpPr>
          <p:nvPr/>
        </p:nvSpPr>
        <p:spPr bwMode="auto">
          <a:xfrm>
            <a:off x="4724400" y="914400"/>
            <a:ext cx="281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i="1">
                <a:solidFill>
                  <a:schemeClr val="accent2"/>
                </a:solidFill>
                <a:latin typeface="Comic Sans MS" pitchFamily="66" charset="0"/>
              </a:rPr>
              <a:t>Chain-rule</a:t>
            </a:r>
            <a:endParaRPr lang="en-US" sz="2800" i="1">
              <a:latin typeface="Comic Sans MS" pitchFamily="66" charset="0"/>
            </a:endParaRPr>
          </a:p>
        </p:txBody>
      </p:sp>
      <p:sp>
        <p:nvSpPr>
          <p:cNvPr id="9232" name="Rectangle 6"/>
          <p:cNvSpPr>
            <a:spLocks noChangeArrowheads="1"/>
          </p:cNvSpPr>
          <p:nvPr/>
        </p:nvSpPr>
        <p:spPr bwMode="auto">
          <a:xfrm>
            <a:off x="4343400" y="2057400"/>
            <a:ext cx="3124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i="1">
                <a:solidFill>
                  <a:schemeClr val="accent2"/>
                </a:solidFill>
                <a:latin typeface="Comic Sans MS" pitchFamily="66" charset="0"/>
              </a:rPr>
              <a:t>simplifications</a:t>
            </a:r>
            <a:endParaRPr lang="en-US" sz="2800" i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502, Lecture 14</a:t>
            </a:r>
            <a:endParaRPr lang="en-US"/>
          </a:p>
        </p:txBody>
      </p:sp>
      <p:sp>
        <p:nvSpPr>
          <p:cNvPr id="102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FB2140-DCB9-4E52-A9AD-3152335D4A1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0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Bigram</a:t>
            </a:r>
            <a:br>
              <a:rPr lang="en-US" sz="3600" smtClean="0"/>
            </a:br>
            <a:r>
              <a:rPr lang="en-US" sz="3600" smtClean="0"/>
              <a:t>&lt;s&gt;The big red dog barks</a:t>
            </a:r>
          </a:p>
        </p:txBody>
      </p:sp>
      <p:sp>
        <p:nvSpPr>
          <p:cNvPr id="10251" name="Rectangle 3"/>
          <p:cNvSpPr>
            <a:spLocks noChangeArrowheads="1"/>
          </p:cNvSpPr>
          <p:nvPr/>
        </p:nvSpPr>
        <p:spPr bwMode="auto">
          <a:xfrm>
            <a:off x="762000" y="2667000"/>
            <a:ext cx="7620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latin typeface="Comic Sans MS" pitchFamily="66" charset="0"/>
              </a:rPr>
              <a:t>P(The big red dog barks)=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A50021"/>
                </a:solidFill>
                <a:latin typeface="Comic Sans MS" pitchFamily="66" charset="0"/>
              </a:rPr>
              <a:t> </a:t>
            </a:r>
            <a:r>
              <a:rPr lang="en-US" sz="2800">
                <a:latin typeface="Comic Sans MS" pitchFamily="66" charset="0"/>
              </a:rPr>
              <a:t>P(The|&lt;S&gt;) x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>
                <a:latin typeface="Comic Sans MS" pitchFamily="66" charset="0"/>
              </a:rPr>
              <a:t>	</a:t>
            </a: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457200" y="1676400"/>
          <a:ext cx="7580313" cy="712788"/>
        </p:xfrm>
        <a:graphic>
          <a:graphicData uri="http://schemas.openxmlformats.org/presentationml/2006/ole">
            <p:oleObj spid="_x0000_s180226" name="Equation" r:id="rId4" imgW="3238200" imgH="304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502, Lecture 14</a:t>
            </a:r>
            <a:endParaRPr lang="en-US"/>
          </a:p>
        </p:txBody>
      </p:sp>
      <p:sp>
        <p:nvSpPr>
          <p:cNvPr id="112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67FEC8-0AE0-482D-96A3-B9A632F28026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128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Estimates for </a:t>
            </a:r>
            <a:r>
              <a:rPr lang="en-US" dirty="0" smtClean="0"/>
              <a:t>Big</a:t>
            </a:r>
            <a:r>
              <a:rPr lang="en-US" sz="3600" dirty="0" smtClean="0"/>
              <a:t>rams</a:t>
            </a:r>
            <a:endParaRPr lang="en-US" sz="3600" dirty="0" smtClean="0">
              <a:solidFill>
                <a:srgbClr val="A50021"/>
              </a:solidFill>
            </a:endParaRPr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>
            <p:ph idx="1"/>
          </p:nvPr>
        </p:nvGraphicFramePr>
        <p:xfrm>
          <a:off x="304800" y="2209800"/>
          <a:ext cx="8305800" cy="1954213"/>
        </p:xfrm>
        <a:graphic>
          <a:graphicData uri="http://schemas.openxmlformats.org/presentationml/2006/ole">
            <p:oleObj spid="_x0000_s181250" name="Equation" r:id="rId4" imgW="3454200" imgH="812520" progId="Equation.3">
              <p:embed/>
            </p:oleObj>
          </a:graphicData>
        </a:graphic>
      </p:graphicFrame>
      <p:sp>
        <p:nvSpPr>
          <p:cNvPr id="11283" name="Rectangle 7"/>
          <p:cNvSpPr>
            <a:spLocks noChangeArrowheads="1"/>
          </p:cNvSpPr>
          <p:nvPr/>
        </p:nvSpPr>
        <p:spPr bwMode="auto">
          <a:xfrm>
            <a:off x="6781800" y="2743200"/>
            <a:ext cx="1905000" cy="1143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502, Lecture 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2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AD799D-BDE8-44C2-91CF-465FDDA5451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14313"/>
            <a:ext cx="7772400" cy="1143001"/>
          </a:xfrm>
        </p:spPr>
        <p:txBody>
          <a:bodyPr/>
          <a:lstStyle/>
          <a:p>
            <a:pPr eaLnBrk="1" hangingPunct="1"/>
            <a:r>
              <a:rPr lang="en-US" smtClean="0"/>
              <a:t>Estimates for Bigrams</a:t>
            </a:r>
            <a:endParaRPr lang="en-US" smtClean="0">
              <a:solidFill>
                <a:srgbClr val="A50021"/>
              </a:solidFill>
            </a:endParaRPr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0" y="3071813"/>
          <a:ext cx="7956550" cy="1844675"/>
        </p:xfrm>
        <a:graphic>
          <a:graphicData uri="http://schemas.openxmlformats.org/presentationml/2006/ole">
            <p:oleObj spid="_x0000_s209922" name="Equation" r:id="rId4" imgW="3504960" imgH="812520" progId="Equation.3">
              <p:embed/>
            </p:oleObj>
          </a:graphicData>
        </a:graphic>
      </p:graphicFrame>
      <p:sp>
        <p:nvSpPr>
          <p:cNvPr id="486406" name="Rectangle 6"/>
          <p:cNvSpPr>
            <a:spLocks noChangeArrowheads="1"/>
          </p:cNvSpPr>
          <p:nvPr/>
        </p:nvSpPr>
        <p:spPr bwMode="auto">
          <a:xfrm>
            <a:off x="0" y="785813"/>
            <a:ext cx="960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defRPr/>
            </a:pPr>
            <a:r>
              <a:rPr lang="en-US" sz="2800" dirty="0">
                <a:solidFill>
                  <a:srgbClr val="000000"/>
                </a:solidFill>
                <a:latin typeface="Arial Unicode MS"/>
              </a:rPr>
              <a:t>Silly language repositories with </a:t>
            </a:r>
            <a:r>
              <a:rPr lang="en-US" sz="2800" b="1" dirty="0">
                <a:solidFill>
                  <a:srgbClr val="000000"/>
                </a:solidFill>
                <a:latin typeface="Arial Unicode MS"/>
              </a:rPr>
              <a:t>only two sentences</a:t>
            </a:r>
            <a:r>
              <a:rPr lang="en-US" sz="2800" dirty="0">
                <a:solidFill>
                  <a:srgbClr val="000000"/>
                </a:solidFill>
                <a:latin typeface="Arial Unicode MS"/>
              </a:rPr>
              <a:t>:</a:t>
            </a:r>
          </a:p>
          <a:p>
            <a:pPr marL="342900" indent="-342900">
              <a:spcBef>
                <a:spcPct val="30000"/>
              </a:spcBef>
              <a:defRPr/>
            </a:pPr>
            <a:r>
              <a:rPr lang="en-US" sz="2800" dirty="0">
                <a:solidFill>
                  <a:srgbClr val="000000"/>
                </a:solidFill>
                <a:latin typeface="Arial Unicode MS"/>
              </a:rPr>
              <a:t>“&lt;S&gt;</a:t>
            </a:r>
            <a:r>
              <a:rPr lang="en-US" sz="2800" i="1" dirty="0">
                <a:solidFill>
                  <a:srgbClr val="000000"/>
                </a:solidFill>
                <a:latin typeface="Arial Unicode MS"/>
              </a:rPr>
              <a:t>The big red dog barks against the big pink dog”</a:t>
            </a:r>
            <a:endParaRPr lang="en-US" sz="2400" dirty="0">
              <a:solidFill>
                <a:srgbClr val="A50021"/>
              </a:solidFill>
              <a:latin typeface="Arial Unicode M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>
                <a:solidFill>
                  <a:srgbClr val="000000"/>
                </a:solidFill>
                <a:latin typeface="Arial Unicode MS"/>
              </a:rPr>
              <a:t>“&lt;S&gt;</a:t>
            </a:r>
            <a:r>
              <a:rPr lang="en-US" sz="2800" i="1" dirty="0">
                <a:solidFill>
                  <a:srgbClr val="000000"/>
                </a:solidFill>
                <a:latin typeface="Arial Unicode MS"/>
              </a:rPr>
              <a:t>The big pink dog is much smaller”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solidFill>
                  <a:srgbClr val="A50021"/>
                </a:solidFill>
                <a:latin typeface="Arial Unicode MS"/>
              </a:rPr>
              <a:t>    </a:t>
            </a:r>
            <a:endParaRPr lang="en-US" sz="2800" dirty="0">
              <a:solidFill>
                <a:srgbClr val="000000"/>
              </a:solidFill>
              <a:latin typeface="Arial Unicode M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502, Lecture 14</a:t>
            </a:r>
            <a:endParaRPr lang="en-US"/>
          </a:p>
        </p:txBody>
      </p:sp>
      <p:sp>
        <p:nvSpPr>
          <p:cNvPr id="1332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69A303-72F3-470E-A8DD-5B9F91B2BB91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33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154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Berkeley Restaurant Project (1994) </a:t>
            </a:r>
            <a:br>
              <a:rPr lang="en-US" sz="3600" dirty="0" smtClean="0"/>
            </a:br>
            <a:r>
              <a:rPr lang="en-US" sz="3600" dirty="0" smtClean="0"/>
              <a:t>Table: Counts</a:t>
            </a:r>
          </a:p>
        </p:txBody>
      </p:sp>
      <p:grpSp>
        <p:nvGrpSpPr>
          <p:cNvPr id="219" name="Group 218"/>
          <p:cNvGrpSpPr/>
          <p:nvPr/>
        </p:nvGrpSpPr>
        <p:grpSpPr>
          <a:xfrm>
            <a:off x="0" y="1905000"/>
            <a:ext cx="8826500" cy="3184525"/>
            <a:chOff x="0" y="1143000"/>
            <a:chExt cx="8826500" cy="3184525"/>
          </a:xfrm>
        </p:grpSpPr>
        <p:graphicFrame>
          <p:nvGraphicFramePr>
            <p:cNvPr id="13314" name="Object 208"/>
            <p:cNvGraphicFramePr>
              <a:graphicFrameLocks noChangeAspect="1"/>
            </p:cNvGraphicFramePr>
            <p:nvPr>
              <p:ph sz="half" idx="1"/>
            </p:nvPr>
          </p:nvGraphicFramePr>
          <p:xfrm>
            <a:off x="1371600" y="1143000"/>
            <a:ext cx="533400" cy="366713"/>
          </p:xfrm>
          <a:graphic>
            <a:graphicData uri="http://schemas.openxmlformats.org/presentationml/2006/ole">
              <p:oleObj spid="_x0000_s183298" name="Equation" r:id="rId4" imgW="203040" imgH="139680" progId="Equation.3">
                <p:embed/>
              </p:oleObj>
            </a:graphicData>
          </a:graphic>
        </p:graphicFrame>
        <p:grpSp>
          <p:nvGrpSpPr>
            <p:cNvPr id="2" name="Group 3"/>
            <p:cNvGrpSpPr>
              <a:grpSpLocks noChangeAspect="1"/>
            </p:cNvGrpSpPr>
            <p:nvPr/>
          </p:nvGrpSpPr>
          <p:grpSpPr bwMode="auto">
            <a:xfrm>
              <a:off x="762000" y="1600200"/>
              <a:ext cx="8064500" cy="2727325"/>
              <a:chOff x="1544" y="2092"/>
              <a:chExt cx="2672" cy="904"/>
            </a:xfrm>
          </p:grpSpPr>
          <p:sp>
            <p:nvSpPr>
              <p:cNvPr id="13333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1544" y="2092"/>
                <a:ext cx="2672" cy="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3" name="Group 5"/>
              <p:cNvGrpSpPr>
                <a:grpSpLocks/>
              </p:cNvGrpSpPr>
              <p:nvPr/>
            </p:nvGrpSpPr>
            <p:grpSpPr bwMode="auto">
              <a:xfrm>
                <a:off x="1544" y="2092"/>
                <a:ext cx="2672" cy="904"/>
                <a:chOff x="1544" y="2092"/>
                <a:chExt cx="2672" cy="904"/>
              </a:xfrm>
            </p:grpSpPr>
            <p:sp>
              <p:nvSpPr>
                <p:cNvPr id="13337" name="Rectangle 6"/>
                <p:cNvSpPr>
                  <a:spLocks noChangeArrowheads="1"/>
                </p:cNvSpPr>
                <p:nvPr/>
              </p:nvSpPr>
              <p:spPr bwMode="auto">
                <a:xfrm>
                  <a:off x="1544" y="2092"/>
                  <a:ext cx="2672" cy="904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38" name="Rectangle 7"/>
                <p:cNvSpPr>
                  <a:spLocks noChangeArrowheads="1"/>
                </p:cNvSpPr>
                <p:nvPr/>
              </p:nvSpPr>
              <p:spPr bwMode="auto">
                <a:xfrm>
                  <a:off x="1552" y="2096"/>
                  <a:ext cx="2650" cy="4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39" name="Rectangle 8"/>
                <p:cNvSpPr>
                  <a:spLocks noChangeArrowheads="1"/>
                </p:cNvSpPr>
                <p:nvPr/>
              </p:nvSpPr>
              <p:spPr bwMode="auto">
                <a:xfrm>
                  <a:off x="1552" y="2104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40" name="Rectangle 9"/>
                <p:cNvSpPr>
                  <a:spLocks noChangeArrowheads="1"/>
                </p:cNvSpPr>
                <p:nvPr/>
              </p:nvSpPr>
              <p:spPr bwMode="auto">
                <a:xfrm>
                  <a:off x="1888" y="2104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41" name="Rectangle 10"/>
                <p:cNvSpPr>
                  <a:spLocks noChangeArrowheads="1"/>
                </p:cNvSpPr>
                <p:nvPr/>
              </p:nvSpPr>
              <p:spPr bwMode="auto">
                <a:xfrm>
                  <a:off x="1904" y="2104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42" name="Freeform 11"/>
                <p:cNvSpPr>
                  <a:spLocks/>
                </p:cNvSpPr>
                <p:nvPr/>
              </p:nvSpPr>
              <p:spPr bwMode="auto">
                <a:xfrm>
                  <a:off x="2044" y="2118"/>
                  <a:ext cx="26" cy="60"/>
                </a:xfrm>
                <a:custGeom>
                  <a:avLst/>
                  <a:gdLst>
                    <a:gd name="T0" fmla="*/ 26 w 26"/>
                    <a:gd name="T1" fmla="*/ 58 h 60"/>
                    <a:gd name="T2" fmla="*/ 26 w 26"/>
                    <a:gd name="T3" fmla="*/ 60 h 60"/>
                    <a:gd name="T4" fmla="*/ 0 w 26"/>
                    <a:gd name="T5" fmla="*/ 60 h 60"/>
                    <a:gd name="T6" fmla="*/ 0 w 26"/>
                    <a:gd name="T7" fmla="*/ 58 h 60"/>
                    <a:gd name="T8" fmla="*/ 2 w 26"/>
                    <a:gd name="T9" fmla="*/ 58 h 60"/>
                    <a:gd name="T10" fmla="*/ 6 w 26"/>
                    <a:gd name="T11" fmla="*/ 58 h 60"/>
                    <a:gd name="T12" fmla="*/ 8 w 26"/>
                    <a:gd name="T13" fmla="*/ 56 h 60"/>
                    <a:gd name="T14" fmla="*/ 8 w 26"/>
                    <a:gd name="T15" fmla="*/ 54 h 60"/>
                    <a:gd name="T16" fmla="*/ 8 w 26"/>
                    <a:gd name="T17" fmla="*/ 50 h 60"/>
                    <a:gd name="T18" fmla="*/ 8 w 26"/>
                    <a:gd name="T19" fmla="*/ 10 h 60"/>
                    <a:gd name="T20" fmla="*/ 8 w 26"/>
                    <a:gd name="T21" fmla="*/ 6 h 60"/>
                    <a:gd name="T22" fmla="*/ 8 w 26"/>
                    <a:gd name="T23" fmla="*/ 4 h 60"/>
                    <a:gd name="T24" fmla="*/ 8 w 26"/>
                    <a:gd name="T25" fmla="*/ 4 h 60"/>
                    <a:gd name="T26" fmla="*/ 6 w 26"/>
                    <a:gd name="T27" fmla="*/ 2 h 60"/>
                    <a:gd name="T28" fmla="*/ 4 w 26"/>
                    <a:gd name="T29" fmla="*/ 2 h 60"/>
                    <a:gd name="T30" fmla="*/ 2 w 26"/>
                    <a:gd name="T31" fmla="*/ 2 h 60"/>
                    <a:gd name="T32" fmla="*/ 0 w 26"/>
                    <a:gd name="T33" fmla="*/ 2 h 60"/>
                    <a:gd name="T34" fmla="*/ 0 w 26"/>
                    <a:gd name="T35" fmla="*/ 0 h 60"/>
                    <a:gd name="T36" fmla="*/ 26 w 26"/>
                    <a:gd name="T37" fmla="*/ 0 h 60"/>
                    <a:gd name="T38" fmla="*/ 26 w 26"/>
                    <a:gd name="T39" fmla="*/ 2 h 60"/>
                    <a:gd name="T40" fmla="*/ 24 w 26"/>
                    <a:gd name="T41" fmla="*/ 2 h 60"/>
                    <a:gd name="T42" fmla="*/ 20 w 26"/>
                    <a:gd name="T43" fmla="*/ 2 h 60"/>
                    <a:gd name="T44" fmla="*/ 18 w 26"/>
                    <a:gd name="T45" fmla="*/ 4 h 60"/>
                    <a:gd name="T46" fmla="*/ 18 w 26"/>
                    <a:gd name="T47" fmla="*/ 6 h 60"/>
                    <a:gd name="T48" fmla="*/ 18 w 26"/>
                    <a:gd name="T49" fmla="*/ 10 h 60"/>
                    <a:gd name="T50" fmla="*/ 18 w 26"/>
                    <a:gd name="T51" fmla="*/ 50 h 60"/>
                    <a:gd name="T52" fmla="*/ 18 w 26"/>
                    <a:gd name="T53" fmla="*/ 52 h 60"/>
                    <a:gd name="T54" fmla="*/ 18 w 26"/>
                    <a:gd name="T55" fmla="*/ 56 h 60"/>
                    <a:gd name="T56" fmla="*/ 18 w 26"/>
                    <a:gd name="T57" fmla="*/ 56 h 60"/>
                    <a:gd name="T58" fmla="*/ 20 w 26"/>
                    <a:gd name="T59" fmla="*/ 58 h 60"/>
                    <a:gd name="T60" fmla="*/ 22 w 26"/>
                    <a:gd name="T61" fmla="*/ 58 h 60"/>
                    <a:gd name="T62" fmla="*/ 24 w 26"/>
                    <a:gd name="T63" fmla="*/ 58 h 60"/>
                    <a:gd name="T64" fmla="*/ 26 w 26"/>
                    <a:gd name="T65" fmla="*/ 58 h 6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6"/>
                    <a:gd name="T100" fmla="*/ 0 h 60"/>
                    <a:gd name="T101" fmla="*/ 26 w 26"/>
                    <a:gd name="T102" fmla="*/ 60 h 6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6" h="60">
                      <a:moveTo>
                        <a:pt x="26" y="58"/>
                      </a:moveTo>
                      <a:lnTo>
                        <a:pt x="26" y="60"/>
                      </a:lnTo>
                      <a:lnTo>
                        <a:pt x="0" y="60"/>
                      </a:lnTo>
                      <a:lnTo>
                        <a:pt x="0" y="58"/>
                      </a:lnTo>
                      <a:lnTo>
                        <a:pt x="2" y="58"/>
                      </a:lnTo>
                      <a:lnTo>
                        <a:pt x="6" y="58"/>
                      </a:lnTo>
                      <a:lnTo>
                        <a:pt x="8" y="56"/>
                      </a:lnTo>
                      <a:lnTo>
                        <a:pt x="8" y="54"/>
                      </a:lnTo>
                      <a:lnTo>
                        <a:pt x="8" y="50"/>
                      </a:lnTo>
                      <a:lnTo>
                        <a:pt x="8" y="10"/>
                      </a:ln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6" y="0"/>
                      </a:lnTo>
                      <a:lnTo>
                        <a:pt x="26" y="2"/>
                      </a:lnTo>
                      <a:lnTo>
                        <a:pt x="24" y="2"/>
                      </a:lnTo>
                      <a:lnTo>
                        <a:pt x="20" y="2"/>
                      </a:lnTo>
                      <a:lnTo>
                        <a:pt x="18" y="4"/>
                      </a:lnTo>
                      <a:lnTo>
                        <a:pt x="18" y="6"/>
                      </a:lnTo>
                      <a:lnTo>
                        <a:pt x="18" y="10"/>
                      </a:lnTo>
                      <a:lnTo>
                        <a:pt x="18" y="50"/>
                      </a:lnTo>
                      <a:lnTo>
                        <a:pt x="18" y="52"/>
                      </a:lnTo>
                      <a:lnTo>
                        <a:pt x="18" y="56"/>
                      </a:lnTo>
                      <a:lnTo>
                        <a:pt x="20" y="58"/>
                      </a:lnTo>
                      <a:lnTo>
                        <a:pt x="22" y="58"/>
                      </a:lnTo>
                      <a:lnTo>
                        <a:pt x="24" y="58"/>
                      </a:lnTo>
                      <a:lnTo>
                        <a:pt x="26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43" name="Rectangle 12"/>
                <p:cNvSpPr>
                  <a:spLocks noChangeArrowheads="1"/>
                </p:cNvSpPr>
                <p:nvPr/>
              </p:nvSpPr>
              <p:spPr bwMode="auto">
                <a:xfrm>
                  <a:off x="2152" y="2104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44" name="Freeform 13"/>
                <p:cNvSpPr>
                  <a:spLocks/>
                </p:cNvSpPr>
                <p:nvPr/>
              </p:nvSpPr>
              <p:spPr bwMode="auto">
                <a:xfrm>
                  <a:off x="2294" y="2138"/>
                  <a:ext cx="62" cy="40"/>
                </a:xfrm>
                <a:custGeom>
                  <a:avLst/>
                  <a:gdLst>
                    <a:gd name="T0" fmla="*/ 0 w 62"/>
                    <a:gd name="T1" fmla="*/ 0 h 40"/>
                    <a:gd name="T2" fmla="*/ 16 w 62"/>
                    <a:gd name="T3" fmla="*/ 0 h 40"/>
                    <a:gd name="T4" fmla="*/ 16 w 62"/>
                    <a:gd name="T5" fmla="*/ 0 h 40"/>
                    <a:gd name="T6" fmla="*/ 14 w 62"/>
                    <a:gd name="T7" fmla="*/ 2 h 40"/>
                    <a:gd name="T8" fmla="*/ 12 w 62"/>
                    <a:gd name="T9" fmla="*/ 2 h 40"/>
                    <a:gd name="T10" fmla="*/ 12 w 62"/>
                    <a:gd name="T11" fmla="*/ 2 h 40"/>
                    <a:gd name="T12" fmla="*/ 12 w 62"/>
                    <a:gd name="T13" fmla="*/ 4 h 40"/>
                    <a:gd name="T14" fmla="*/ 12 w 62"/>
                    <a:gd name="T15" fmla="*/ 6 h 40"/>
                    <a:gd name="T16" fmla="*/ 14 w 62"/>
                    <a:gd name="T17" fmla="*/ 8 h 40"/>
                    <a:gd name="T18" fmla="*/ 22 w 62"/>
                    <a:gd name="T19" fmla="*/ 30 h 40"/>
                    <a:gd name="T20" fmla="*/ 30 w 62"/>
                    <a:gd name="T21" fmla="*/ 10 h 40"/>
                    <a:gd name="T22" fmla="*/ 28 w 62"/>
                    <a:gd name="T23" fmla="*/ 6 h 40"/>
                    <a:gd name="T24" fmla="*/ 26 w 62"/>
                    <a:gd name="T25" fmla="*/ 4 h 40"/>
                    <a:gd name="T26" fmla="*/ 26 w 62"/>
                    <a:gd name="T27" fmla="*/ 2 h 40"/>
                    <a:gd name="T28" fmla="*/ 24 w 62"/>
                    <a:gd name="T29" fmla="*/ 2 h 40"/>
                    <a:gd name="T30" fmla="*/ 22 w 62"/>
                    <a:gd name="T31" fmla="*/ 0 h 40"/>
                    <a:gd name="T32" fmla="*/ 22 w 62"/>
                    <a:gd name="T33" fmla="*/ 0 h 40"/>
                    <a:gd name="T34" fmla="*/ 40 w 62"/>
                    <a:gd name="T35" fmla="*/ 0 h 40"/>
                    <a:gd name="T36" fmla="*/ 40 w 62"/>
                    <a:gd name="T37" fmla="*/ 0 h 40"/>
                    <a:gd name="T38" fmla="*/ 38 w 62"/>
                    <a:gd name="T39" fmla="*/ 2 h 40"/>
                    <a:gd name="T40" fmla="*/ 36 w 62"/>
                    <a:gd name="T41" fmla="*/ 2 h 40"/>
                    <a:gd name="T42" fmla="*/ 36 w 62"/>
                    <a:gd name="T43" fmla="*/ 4 h 40"/>
                    <a:gd name="T44" fmla="*/ 36 w 62"/>
                    <a:gd name="T45" fmla="*/ 4 h 40"/>
                    <a:gd name="T46" fmla="*/ 36 w 62"/>
                    <a:gd name="T47" fmla="*/ 6 h 40"/>
                    <a:gd name="T48" fmla="*/ 36 w 62"/>
                    <a:gd name="T49" fmla="*/ 6 h 40"/>
                    <a:gd name="T50" fmla="*/ 46 w 62"/>
                    <a:gd name="T51" fmla="*/ 28 h 40"/>
                    <a:gd name="T52" fmla="*/ 54 w 62"/>
                    <a:gd name="T53" fmla="*/ 8 h 40"/>
                    <a:gd name="T54" fmla="*/ 56 w 62"/>
                    <a:gd name="T55" fmla="*/ 4 h 40"/>
                    <a:gd name="T56" fmla="*/ 56 w 62"/>
                    <a:gd name="T57" fmla="*/ 4 h 40"/>
                    <a:gd name="T58" fmla="*/ 56 w 62"/>
                    <a:gd name="T59" fmla="*/ 2 h 40"/>
                    <a:gd name="T60" fmla="*/ 54 w 62"/>
                    <a:gd name="T61" fmla="*/ 2 h 40"/>
                    <a:gd name="T62" fmla="*/ 52 w 62"/>
                    <a:gd name="T63" fmla="*/ 2 h 40"/>
                    <a:gd name="T64" fmla="*/ 50 w 62"/>
                    <a:gd name="T65" fmla="*/ 0 h 40"/>
                    <a:gd name="T66" fmla="*/ 50 w 62"/>
                    <a:gd name="T67" fmla="*/ 0 h 40"/>
                    <a:gd name="T68" fmla="*/ 62 w 62"/>
                    <a:gd name="T69" fmla="*/ 0 h 40"/>
                    <a:gd name="T70" fmla="*/ 62 w 62"/>
                    <a:gd name="T71" fmla="*/ 0 h 40"/>
                    <a:gd name="T72" fmla="*/ 60 w 62"/>
                    <a:gd name="T73" fmla="*/ 2 h 40"/>
                    <a:gd name="T74" fmla="*/ 56 w 62"/>
                    <a:gd name="T75" fmla="*/ 6 h 40"/>
                    <a:gd name="T76" fmla="*/ 44 w 62"/>
                    <a:gd name="T77" fmla="*/ 40 h 40"/>
                    <a:gd name="T78" fmla="*/ 42 w 62"/>
                    <a:gd name="T79" fmla="*/ 40 h 40"/>
                    <a:gd name="T80" fmla="*/ 32 w 62"/>
                    <a:gd name="T81" fmla="*/ 14 h 40"/>
                    <a:gd name="T82" fmla="*/ 20 w 62"/>
                    <a:gd name="T83" fmla="*/ 40 h 40"/>
                    <a:gd name="T84" fmla="*/ 18 w 62"/>
                    <a:gd name="T85" fmla="*/ 40 h 40"/>
                    <a:gd name="T86" fmla="*/ 6 w 62"/>
                    <a:gd name="T87" fmla="*/ 8 h 40"/>
                    <a:gd name="T88" fmla="*/ 4 w 62"/>
                    <a:gd name="T89" fmla="*/ 4 h 40"/>
                    <a:gd name="T90" fmla="*/ 2 w 62"/>
                    <a:gd name="T91" fmla="*/ 2 h 40"/>
                    <a:gd name="T92" fmla="*/ 2 w 62"/>
                    <a:gd name="T93" fmla="*/ 2 h 40"/>
                    <a:gd name="T94" fmla="*/ 0 w 62"/>
                    <a:gd name="T95" fmla="*/ 0 h 40"/>
                    <a:gd name="T96" fmla="*/ 0 w 62"/>
                    <a:gd name="T97" fmla="*/ 0 h 4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2"/>
                    <a:gd name="T148" fmla="*/ 0 h 40"/>
                    <a:gd name="T149" fmla="*/ 62 w 62"/>
                    <a:gd name="T150" fmla="*/ 40 h 4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2" h="40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2" y="4"/>
                      </a:lnTo>
                      <a:lnTo>
                        <a:pt x="12" y="6"/>
                      </a:lnTo>
                      <a:lnTo>
                        <a:pt x="14" y="8"/>
                      </a:lnTo>
                      <a:lnTo>
                        <a:pt x="22" y="30"/>
                      </a:lnTo>
                      <a:lnTo>
                        <a:pt x="30" y="10"/>
                      </a:lnTo>
                      <a:lnTo>
                        <a:pt x="28" y="6"/>
                      </a:lnTo>
                      <a:lnTo>
                        <a:pt x="26" y="4"/>
                      </a:lnTo>
                      <a:lnTo>
                        <a:pt x="26" y="2"/>
                      </a:lnTo>
                      <a:lnTo>
                        <a:pt x="24" y="2"/>
                      </a:lnTo>
                      <a:lnTo>
                        <a:pt x="22" y="0"/>
                      </a:lnTo>
                      <a:lnTo>
                        <a:pt x="40" y="0"/>
                      </a:lnTo>
                      <a:lnTo>
                        <a:pt x="38" y="2"/>
                      </a:lnTo>
                      <a:lnTo>
                        <a:pt x="36" y="2"/>
                      </a:lnTo>
                      <a:lnTo>
                        <a:pt x="36" y="4"/>
                      </a:lnTo>
                      <a:lnTo>
                        <a:pt x="36" y="6"/>
                      </a:lnTo>
                      <a:lnTo>
                        <a:pt x="46" y="28"/>
                      </a:lnTo>
                      <a:lnTo>
                        <a:pt x="54" y="8"/>
                      </a:lnTo>
                      <a:lnTo>
                        <a:pt x="56" y="4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2" y="2"/>
                      </a:lnTo>
                      <a:lnTo>
                        <a:pt x="50" y="0"/>
                      </a:lnTo>
                      <a:lnTo>
                        <a:pt x="62" y="0"/>
                      </a:lnTo>
                      <a:lnTo>
                        <a:pt x="60" y="2"/>
                      </a:lnTo>
                      <a:lnTo>
                        <a:pt x="56" y="6"/>
                      </a:lnTo>
                      <a:lnTo>
                        <a:pt x="44" y="40"/>
                      </a:lnTo>
                      <a:lnTo>
                        <a:pt x="42" y="40"/>
                      </a:lnTo>
                      <a:lnTo>
                        <a:pt x="32" y="14"/>
                      </a:lnTo>
                      <a:lnTo>
                        <a:pt x="20" y="40"/>
                      </a:lnTo>
                      <a:lnTo>
                        <a:pt x="18" y="40"/>
                      </a:lnTo>
                      <a:lnTo>
                        <a:pt x="6" y="8"/>
                      </a:ln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45" name="Freeform 14"/>
                <p:cNvSpPr>
                  <a:spLocks noEditPoints="1"/>
                </p:cNvSpPr>
                <p:nvPr/>
              </p:nvSpPr>
              <p:spPr bwMode="auto">
                <a:xfrm>
                  <a:off x="2358" y="2136"/>
                  <a:ext cx="36" cy="42"/>
                </a:xfrm>
                <a:custGeom>
                  <a:avLst/>
                  <a:gdLst>
                    <a:gd name="T0" fmla="*/ 18 w 36"/>
                    <a:gd name="T1" fmla="*/ 38 h 42"/>
                    <a:gd name="T2" fmla="*/ 14 w 36"/>
                    <a:gd name="T3" fmla="*/ 40 h 42"/>
                    <a:gd name="T4" fmla="*/ 10 w 36"/>
                    <a:gd name="T5" fmla="*/ 42 h 42"/>
                    <a:gd name="T6" fmla="*/ 2 w 36"/>
                    <a:gd name="T7" fmla="*/ 40 h 42"/>
                    <a:gd name="T8" fmla="*/ 0 w 36"/>
                    <a:gd name="T9" fmla="*/ 32 h 42"/>
                    <a:gd name="T10" fmla="*/ 0 w 36"/>
                    <a:gd name="T11" fmla="*/ 28 h 42"/>
                    <a:gd name="T12" fmla="*/ 8 w 36"/>
                    <a:gd name="T13" fmla="*/ 22 h 42"/>
                    <a:gd name="T14" fmla="*/ 22 w 36"/>
                    <a:gd name="T15" fmla="*/ 16 h 42"/>
                    <a:gd name="T16" fmla="*/ 22 w 36"/>
                    <a:gd name="T17" fmla="*/ 10 h 42"/>
                    <a:gd name="T18" fmla="*/ 18 w 36"/>
                    <a:gd name="T19" fmla="*/ 4 h 42"/>
                    <a:gd name="T20" fmla="*/ 12 w 36"/>
                    <a:gd name="T21" fmla="*/ 4 h 42"/>
                    <a:gd name="T22" fmla="*/ 10 w 36"/>
                    <a:gd name="T23" fmla="*/ 6 h 42"/>
                    <a:gd name="T24" fmla="*/ 8 w 36"/>
                    <a:gd name="T25" fmla="*/ 12 h 42"/>
                    <a:gd name="T26" fmla="*/ 8 w 36"/>
                    <a:gd name="T27" fmla="*/ 14 h 42"/>
                    <a:gd name="T28" fmla="*/ 6 w 36"/>
                    <a:gd name="T29" fmla="*/ 16 h 42"/>
                    <a:gd name="T30" fmla="*/ 2 w 36"/>
                    <a:gd name="T31" fmla="*/ 14 h 42"/>
                    <a:gd name="T32" fmla="*/ 2 w 36"/>
                    <a:gd name="T33" fmla="*/ 12 h 42"/>
                    <a:gd name="T34" fmla="*/ 6 w 36"/>
                    <a:gd name="T35" fmla="*/ 4 h 42"/>
                    <a:gd name="T36" fmla="*/ 16 w 36"/>
                    <a:gd name="T37" fmla="*/ 0 h 42"/>
                    <a:gd name="T38" fmla="*/ 24 w 36"/>
                    <a:gd name="T39" fmla="*/ 2 h 42"/>
                    <a:gd name="T40" fmla="*/ 28 w 36"/>
                    <a:gd name="T41" fmla="*/ 6 h 42"/>
                    <a:gd name="T42" fmla="*/ 28 w 36"/>
                    <a:gd name="T43" fmla="*/ 14 h 42"/>
                    <a:gd name="T44" fmla="*/ 28 w 36"/>
                    <a:gd name="T45" fmla="*/ 32 h 42"/>
                    <a:gd name="T46" fmla="*/ 30 w 36"/>
                    <a:gd name="T47" fmla="*/ 36 h 42"/>
                    <a:gd name="T48" fmla="*/ 30 w 36"/>
                    <a:gd name="T49" fmla="*/ 36 h 42"/>
                    <a:gd name="T50" fmla="*/ 32 w 36"/>
                    <a:gd name="T51" fmla="*/ 36 h 42"/>
                    <a:gd name="T52" fmla="*/ 34 w 36"/>
                    <a:gd name="T53" fmla="*/ 36 h 42"/>
                    <a:gd name="T54" fmla="*/ 36 w 36"/>
                    <a:gd name="T55" fmla="*/ 36 h 42"/>
                    <a:gd name="T56" fmla="*/ 26 w 36"/>
                    <a:gd name="T57" fmla="*/ 42 h 42"/>
                    <a:gd name="T58" fmla="*/ 22 w 36"/>
                    <a:gd name="T59" fmla="*/ 40 h 42"/>
                    <a:gd name="T60" fmla="*/ 22 w 36"/>
                    <a:gd name="T61" fmla="*/ 36 h 42"/>
                    <a:gd name="T62" fmla="*/ 22 w 36"/>
                    <a:gd name="T63" fmla="*/ 18 h 42"/>
                    <a:gd name="T64" fmla="*/ 14 w 36"/>
                    <a:gd name="T65" fmla="*/ 22 h 42"/>
                    <a:gd name="T66" fmla="*/ 8 w 36"/>
                    <a:gd name="T67" fmla="*/ 26 h 42"/>
                    <a:gd name="T68" fmla="*/ 6 w 36"/>
                    <a:gd name="T69" fmla="*/ 30 h 42"/>
                    <a:gd name="T70" fmla="*/ 8 w 36"/>
                    <a:gd name="T71" fmla="*/ 34 h 42"/>
                    <a:gd name="T72" fmla="*/ 14 w 36"/>
                    <a:gd name="T73" fmla="*/ 36 h 42"/>
                    <a:gd name="T74" fmla="*/ 22 w 36"/>
                    <a:gd name="T75" fmla="*/ 32 h 4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6"/>
                    <a:gd name="T115" fmla="*/ 0 h 42"/>
                    <a:gd name="T116" fmla="*/ 36 w 36"/>
                    <a:gd name="T117" fmla="*/ 42 h 4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6" h="42">
                      <a:moveTo>
                        <a:pt x="22" y="36"/>
                      </a:moveTo>
                      <a:lnTo>
                        <a:pt x="18" y="38"/>
                      </a:lnTo>
                      <a:lnTo>
                        <a:pt x="16" y="40"/>
                      </a:lnTo>
                      <a:lnTo>
                        <a:pt x="14" y="40"/>
                      </a:lnTo>
                      <a:lnTo>
                        <a:pt x="12" y="42"/>
                      </a:lnTo>
                      <a:lnTo>
                        <a:pt x="10" y="42"/>
                      </a:lnTo>
                      <a:lnTo>
                        <a:pt x="6" y="42"/>
                      </a:lnTo>
                      <a:lnTo>
                        <a:pt x="2" y="40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0" y="30"/>
                      </a:lnTo>
                      <a:lnTo>
                        <a:pt x="0" y="28"/>
                      </a:lnTo>
                      <a:lnTo>
                        <a:pt x="4" y="24"/>
                      </a:lnTo>
                      <a:lnTo>
                        <a:pt x="8" y="22"/>
                      </a:lnTo>
                      <a:lnTo>
                        <a:pt x="12" y="18"/>
                      </a:lnTo>
                      <a:lnTo>
                        <a:pt x="22" y="16"/>
                      </a:lnTo>
                      <a:lnTo>
                        <a:pt x="22" y="14"/>
                      </a:lnTo>
                      <a:lnTo>
                        <a:pt x="22" y="10"/>
                      </a:lnTo>
                      <a:lnTo>
                        <a:pt x="20" y="6"/>
                      </a:lnTo>
                      <a:lnTo>
                        <a:pt x="18" y="4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0" y="6"/>
                      </a:lnTo>
                      <a:lnTo>
                        <a:pt x="8" y="8"/>
                      </a:lnTo>
                      <a:lnTo>
                        <a:pt x="8" y="12"/>
                      </a:lnTo>
                      <a:lnTo>
                        <a:pt x="8" y="14"/>
                      </a:lnTo>
                      <a:lnTo>
                        <a:pt x="6" y="16"/>
                      </a:lnTo>
                      <a:lnTo>
                        <a:pt x="4" y="16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2" y="8"/>
                      </a:lnTo>
                      <a:lnTo>
                        <a:pt x="6" y="4"/>
                      </a:lnTo>
                      <a:lnTo>
                        <a:pt x="10" y="2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4" y="2"/>
                      </a:lnTo>
                      <a:lnTo>
                        <a:pt x="26" y="4"/>
                      </a:lnTo>
                      <a:lnTo>
                        <a:pt x="28" y="6"/>
                      </a:lnTo>
                      <a:lnTo>
                        <a:pt x="28" y="10"/>
                      </a:lnTo>
                      <a:lnTo>
                        <a:pt x="28" y="14"/>
                      </a:lnTo>
                      <a:lnTo>
                        <a:pt x="28" y="28"/>
                      </a:lnTo>
                      <a:lnTo>
                        <a:pt x="28" y="32"/>
                      </a:lnTo>
                      <a:lnTo>
                        <a:pt x="30" y="34"/>
                      </a:lnTo>
                      <a:lnTo>
                        <a:pt x="30" y="36"/>
                      </a:lnTo>
                      <a:lnTo>
                        <a:pt x="32" y="36"/>
                      </a:lnTo>
                      <a:lnTo>
                        <a:pt x="34" y="36"/>
                      </a:lnTo>
                      <a:lnTo>
                        <a:pt x="36" y="34"/>
                      </a:lnTo>
                      <a:lnTo>
                        <a:pt x="36" y="36"/>
                      </a:lnTo>
                      <a:lnTo>
                        <a:pt x="30" y="40"/>
                      </a:lnTo>
                      <a:lnTo>
                        <a:pt x="26" y="42"/>
                      </a:lnTo>
                      <a:lnTo>
                        <a:pt x="24" y="42"/>
                      </a:lnTo>
                      <a:lnTo>
                        <a:pt x="22" y="40"/>
                      </a:lnTo>
                      <a:lnTo>
                        <a:pt x="22" y="38"/>
                      </a:lnTo>
                      <a:lnTo>
                        <a:pt x="22" y="36"/>
                      </a:lnTo>
                      <a:close/>
                      <a:moveTo>
                        <a:pt x="22" y="32"/>
                      </a:moveTo>
                      <a:lnTo>
                        <a:pt x="22" y="18"/>
                      </a:lnTo>
                      <a:lnTo>
                        <a:pt x="16" y="20"/>
                      </a:lnTo>
                      <a:lnTo>
                        <a:pt x="14" y="22"/>
                      </a:lnTo>
                      <a:lnTo>
                        <a:pt x="10" y="24"/>
                      </a:lnTo>
                      <a:lnTo>
                        <a:pt x="8" y="26"/>
                      </a:lnTo>
                      <a:lnTo>
                        <a:pt x="8" y="28"/>
                      </a:lnTo>
                      <a:lnTo>
                        <a:pt x="6" y="30"/>
                      </a:lnTo>
                      <a:lnTo>
                        <a:pt x="8" y="32"/>
                      </a:lnTo>
                      <a:lnTo>
                        <a:pt x="8" y="34"/>
                      </a:lnTo>
                      <a:lnTo>
                        <a:pt x="10" y="36"/>
                      </a:lnTo>
                      <a:lnTo>
                        <a:pt x="14" y="36"/>
                      </a:lnTo>
                      <a:lnTo>
                        <a:pt x="16" y="36"/>
                      </a:lnTo>
                      <a:lnTo>
                        <a:pt x="22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46" name="Freeform 15"/>
                <p:cNvSpPr>
                  <a:spLocks/>
                </p:cNvSpPr>
                <p:nvPr/>
              </p:nvSpPr>
              <p:spPr bwMode="auto">
                <a:xfrm>
                  <a:off x="2396" y="2136"/>
                  <a:ext cx="42" cy="42"/>
                </a:xfrm>
                <a:custGeom>
                  <a:avLst/>
                  <a:gdLst>
                    <a:gd name="T0" fmla="*/ 12 w 42"/>
                    <a:gd name="T1" fmla="*/ 10 h 42"/>
                    <a:gd name="T2" fmla="*/ 16 w 42"/>
                    <a:gd name="T3" fmla="*/ 4 h 42"/>
                    <a:gd name="T4" fmla="*/ 20 w 42"/>
                    <a:gd name="T5" fmla="*/ 2 h 42"/>
                    <a:gd name="T6" fmla="*/ 26 w 42"/>
                    <a:gd name="T7" fmla="*/ 0 h 42"/>
                    <a:gd name="T8" fmla="*/ 28 w 42"/>
                    <a:gd name="T9" fmla="*/ 2 h 42"/>
                    <a:gd name="T10" fmla="*/ 30 w 42"/>
                    <a:gd name="T11" fmla="*/ 2 h 42"/>
                    <a:gd name="T12" fmla="*/ 32 w 42"/>
                    <a:gd name="T13" fmla="*/ 4 h 42"/>
                    <a:gd name="T14" fmla="*/ 34 w 42"/>
                    <a:gd name="T15" fmla="*/ 8 h 42"/>
                    <a:gd name="T16" fmla="*/ 36 w 42"/>
                    <a:gd name="T17" fmla="*/ 10 h 42"/>
                    <a:gd name="T18" fmla="*/ 36 w 42"/>
                    <a:gd name="T19" fmla="*/ 16 h 42"/>
                    <a:gd name="T20" fmla="*/ 36 w 42"/>
                    <a:gd name="T21" fmla="*/ 32 h 42"/>
                    <a:gd name="T22" fmla="*/ 36 w 42"/>
                    <a:gd name="T23" fmla="*/ 36 h 42"/>
                    <a:gd name="T24" fmla="*/ 36 w 42"/>
                    <a:gd name="T25" fmla="*/ 38 h 42"/>
                    <a:gd name="T26" fmla="*/ 36 w 42"/>
                    <a:gd name="T27" fmla="*/ 38 h 42"/>
                    <a:gd name="T28" fmla="*/ 38 w 42"/>
                    <a:gd name="T29" fmla="*/ 40 h 42"/>
                    <a:gd name="T30" fmla="*/ 38 w 42"/>
                    <a:gd name="T31" fmla="*/ 40 h 42"/>
                    <a:gd name="T32" fmla="*/ 42 w 42"/>
                    <a:gd name="T33" fmla="*/ 40 h 42"/>
                    <a:gd name="T34" fmla="*/ 42 w 42"/>
                    <a:gd name="T35" fmla="*/ 42 h 42"/>
                    <a:gd name="T36" fmla="*/ 22 w 42"/>
                    <a:gd name="T37" fmla="*/ 42 h 42"/>
                    <a:gd name="T38" fmla="*/ 22 w 42"/>
                    <a:gd name="T39" fmla="*/ 40 h 42"/>
                    <a:gd name="T40" fmla="*/ 24 w 42"/>
                    <a:gd name="T41" fmla="*/ 40 h 42"/>
                    <a:gd name="T42" fmla="*/ 26 w 42"/>
                    <a:gd name="T43" fmla="*/ 40 h 42"/>
                    <a:gd name="T44" fmla="*/ 26 w 42"/>
                    <a:gd name="T45" fmla="*/ 40 h 42"/>
                    <a:gd name="T46" fmla="*/ 28 w 42"/>
                    <a:gd name="T47" fmla="*/ 38 h 42"/>
                    <a:gd name="T48" fmla="*/ 28 w 42"/>
                    <a:gd name="T49" fmla="*/ 36 h 42"/>
                    <a:gd name="T50" fmla="*/ 28 w 42"/>
                    <a:gd name="T51" fmla="*/ 36 h 42"/>
                    <a:gd name="T52" fmla="*/ 28 w 42"/>
                    <a:gd name="T53" fmla="*/ 32 h 42"/>
                    <a:gd name="T54" fmla="*/ 28 w 42"/>
                    <a:gd name="T55" fmla="*/ 16 h 42"/>
                    <a:gd name="T56" fmla="*/ 28 w 42"/>
                    <a:gd name="T57" fmla="*/ 12 h 42"/>
                    <a:gd name="T58" fmla="*/ 26 w 42"/>
                    <a:gd name="T59" fmla="*/ 8 h 42"/>
                    <a:gd name="T60" fmla="*/ 24 w 42"/>
                    <a:gd name="T61" fmla="*/ 8 h 42"/>
                    <a:gd name="T62" fmla="*/ 22 w 42"/>
                    <a:gd name="T63" fmla="*/ 6 h 42"/>
                    <a:gd name="T64" fmla="*/ 16 w 42"/>
                    <a:gd name="T65" fmla="*/ 8 h 42"/>
                    <a:gd name="T66" fmla="*/ 12 w 42"/>
                    <a:gd name="T67" fmla="*/ 12 h 42"/>
                    <a:gd name="T68" fmla="*/ 12 w 42"/>
                    <a:gd name="T69" fmla="*/ 32 h 42"/>
                    <a:gd name="T70" fmla="*/ 12 w 42"/>
                    <a:gd name="T71" fmla="*/ 36 h 42"/>
                    <a:gd name="T72" fmla="*/ 12 w 42"/>
                    <a:gd name="T73" fmla="*/ 38 h 42"/>
                    <a:gd name="T74" fmla="*/ 12 w 42"/>
                    <a:gd name="T75" fmla="*/ 38 h 42"/>
                    <a:gd name="T76" fmla="*/ 14 w 42"/>
                    <a:gd name="T77" fmla="*/ 40 h 42"/>
                    <a:gd name="T78" fmla="*/ 16 w 42"/>
                    <a:gd name="T79" fmla="*/ 40 h 42"/>
                    <a:gd name="T80" fmla="*/ 18 w 42"/>
                    <a:gd name="T81" fmla="*/ 40 h 42"/>
                    <a:gd name="T82" fmla="*/ 18 w 42"/>
                    <a:gd name="T83" fmla="*/ 42 h 42"/>
                    <a:gd name="T84" fmla="*/ 0 w 42"/>
                    <a:gd name="T85" fmla="*/ 42 h 42"/>
                    <a:gd name="T86" fmla="*/ 0 w 42"/>
                    <a:gd name="T87" fmla="*/ 40 h 42"/>
                    <a:gd name="T88" fmla="*/ 0 w 42"/>
                    <a:gd name="T89" fmla="*/ 40 h 42"/>
                    <a:gd name="T90" fmla="*/ 2 w 42"/>
                    <a:gd name="T91" fmla="*/ 40 h 42"/>
                    <a:gd name="T92" fmla="*/ 4 w 42"/>
                    <a:gd name="T93" fmla="*/ 38 h 42"/>
                    <a:gd name="T94" fmla="*/ 4 w 42"/>
                    <a:gd name="T95" fmla="*/ 36 h 42"/>
                    <a:gd name="T96" fmla="*/ 4 w 42"/>
                    <a:gd name="T97" fmla="*/ 32 h 42"/>
                    <a:gd name="T98" fmla="*/ 4 w 42"/>
                    <a:gd name="T99" fmla="*/ 18 h 42"/>
                    <a:gd name="T100" fmla="*/ 4 w 42"/>
                    <a:gd name="T101" fmla="*/ 12 h 42"/>
                    <a:gd name="T102" fmla="*/ 4 w 42"/>
                    <a:gd name="T103" fmla="*/ 8 h 42"/>
                    <a:gd name="T104" fmla="*/ 4 w 42"/>
                    <a:gd name="T105" fmla="*/ 8 h 42"/>
                    <a:gd name="T106" fmla="*/ 4 w 42"/>
                    <a:gd name="T107" fmla="*/ 6 h 42"/>
                    <a:gd name="T108" fmla="*/ 2 w 42"/>
                    <a:gd name="T109" fmla="*/ 6 h 42"/>
                    <a:gd name="T110" fmla="*/ 2 w 42"/>
                    <a:gd name="T111" fmla="*/ 6 h 42"/>
                    <a:gd name="T112" fmla="*/ 0 w 42"/>
                    <a:gd name="T113" fmla="*/ 6 h 42"/>
                    <a:gd name="T114" fmla="*/ 0 w 42"/>
                    <a:gd name="T115" fmla="*/ 6 h 42"/>
                    <a:gd name="T116" fmla="*/ 0 w 42"/>
                    <a:gd name="T117" fmla="*/ 6 h 42"/>
                    <a:gd name="T118" fmla="*/ 10 w 42"/>
                    <a:gd name="T119" fmla="*/ 0 h 42"/>
                    <a:gd name="T120" fmla="*/ 12 w 42"/>
                    <a:gd name="T121" fmla="*/ 0 h 42"/>
                    <a:gd name="T122" fmla="*/ 12 w 42"/>
                    <a:gd name="T123" fmla="*/ 10 h 42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2"/>
                    <a:gd name="T187" fmla="*/ 0 h 42"/>
                    <a:gd name="T188" fmla="*/ 42 w 42"/>
                    <a:gd name="T189" fmla="*/ 42 h 42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2" h="42">
                      <a:moveTo>
                        <a:pt x="12" y="10"/>
                      </a:moveTo>
                      <a:lnTo>
                        <a:pt x="16" y="4"/>
                      </a:lnTo>
                      <a:lnTo>
                        <a:pt x="20" y="2"/>
                      </a:lnTo>
                      <a:lnTo>
                        <a:pt x="26" y="0"/>
                      </a:lnTo>
                      <a:lnTo>
                        <a:pt x="28" y="2"/>
                      </a:lnTo>
                      <a:lnTo>
                        <a:pt x="30" y="2"/>
                      </a:lnTo>
                      <a:lnTo>
                        <a:pt x="32" y="4"/>
                      </a:lnTo>
                      <a:lnTo>
                        <a:pt x="34" y="8"/>
                      </a:lnTo>
                      <a:lnTo>
                        <a:pt x="36" y="10"/>
                      </a:lnTo>
                      <a:lnTo>
                        <a:pt x="36" y="16"/>
                      </a:lnTo>
                      <a:lnTo>
                        <a:pt x="36" y="32"/>
                      </a:lnTo>
                      <a:lnTo>
                        <a:pt x="36" y="36"/>
                      </a:lnTo>
                      <a:lnTo>
                        <a:pt x="36" y="38"/>
                      </a:lnTo>
                      <a:lnTo>
                        <a:pt x="38" y="40"/>
                      </a:lnTo>
                      <a:lnTo>
                        <a:pt x="42" y="40"/>
                      </a:lnTo>
                      <a:lnTo>
                        <a:pt x="42" y="42"/>
                      </a:lnTo>
                      <a:lnTo>
                        <a:pt x="22" y="42"/>
                      </a:lnTo>
                      <a:lnTo>
                        <a:pt x="22" y="40"/>
                      </a:lnTo>
                      <a:lnTo>
                        <a:pt x="24" y="40"/>
                      </a:lnTo>
                      <a:lnTo>
                        <a:pt x="26" y="40"/>
                      </a:lnTo>
                      <a:lnTo>
                        <a:pt x="28" y="38"/>
                      </a:lnTo>
                      <a:lnTo>
                        <a:pt x="28" y="36"/>
                      </a:lnTo>
                      <a:lnTo>
                        <a:pt x="28" y="32"/>
                      </a:lnTo>
                      <a:lnTo>
                        <a:pt x="28" y="16"/>
                      </a:lnTo>
                      <a:lnTo>
                        <a:pt x="28" y="12"/>
                      </a:lnTo>
                      <a:lnTo>
                        <a:pt x="26" y="8"/>
                      </a:lnTo>
                      <a:lnTo>
                        <a:pt x="24" y="8"/>
                      </a:lnTo>
                      <a:lnTo>
                        <a:pt x="22" y="6"/>
                      </a:lnTo>
                      <a:lnTo>
                        <a:pt x="16" y="8"/>
                      </a:lnTo>
                      <a:lnTo>
                        <a:pt x="12" y="12"/>
                      </a:lnTo>
                      <a:lnTo>
                        <a:pt x="12" y="32"/>
                      </a:lnTo>
                      <a:lnTo>
                        <a:pt x="12" y="36"/>
                      </a:lnTo>
                      <a:lnTo>
                        <a:pt x="12" y="38"/>
                      </a:lnTo>
                      <a:lnTo>
                        <a:pt x="14" y="40"/>
                      </a:lnTo>
                      <a:lnTo>
                        <a:pt x="16" y="40"/>
                      </a:lnTo>
                      <a:lnTo>
                        <a:pt x="18" y="40"/>
                      </a:lnTo>
                      <a:lnTo>
                        <a:pt x="18" y="42"/>
                      </a:lnTo>
                      <a:lnTo>
                        <a:pt x="0" y="42"/>
                      </a:lnTo>
                      <a:lnTo>
                        <a:pt x="0" y="40"/>
                      </a:lnTo>
                      <a:lnTo>
                        <a:pt x="2" y="40"/>
                      </a:lnTo>
                      <a:lnTo>
                        <a:pt x="4" y="38"/>
                      </a:lnTo>
                      <a:lnTo>
                        <a:pt x="4" y="36"/>
                      </a:lnTo>
                      <a:lnTo>
                        <a:pt x="4" y="32"/>
                      </a:lnTo>
                      <a:lnTo>
                        <a:pt x="4" y="18"/>
                      </a:lnTo>
                      <a:lnTo>
                        <a:pt x="4" y="12"/>
                      </a:lnTo>
                      <a:lnTo>
                        <a:pt x="4" y="8"/>
                      </a:lnTo>
                      <a:lnTo>
                        <a:pt x="4" y="6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2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47" name="Freeform 16"/>
                <p:cNvSpPr>
                  <a:spLocks/>
                </p:cNvSpPr>
                <p:nvPr/>
              </p:nvSpPr>
              <p:spPr bwMode="auto">
                <a:xfrm>
                  <a:off x="2438" y="2126"/>
                  <a:ext cx="24" cy="52"/>
                </a:xfrm>
                <a:custGeom>
                  <a:avLst/>
                  <a:gdLst>
                    <a:gd name="T0" fmla="*/ 14 w 24"/>
                    <a:gd name="T1" fmla="*/ 0 h 52"/>
                    <a:gd name="T2" fmla="*/ 14 w 24"/>
                    <a:gd name="T3" fmla="*/ 12 h 52"/>
                    <a:gd name="T4" fmla="*/ 22 w 24"/>
                    <a:gd name="T5" fmla="*/ 12 h 52"/>
                    <a:gd name="T6" fmla="*/ 22 w 24"/>
                    <a:gd name="T7" fmla="*/ 14 h 52"/>
                    <a:gd name="T8" fmla="*/ 14 w 24"/>
                    <a:gd name="T9" fmla="*/ 14 h 52"/>
                    <a:gd name="T10" fmla="*/ 14 w 24"/>
                    <a:gd name="T11" fmla="*/ 40 h 52"/>
                    <a:gd name="T12" fmla="*/ 14 w 24"/>
                    <a:gd name="T13" fmla="*/ 44 h 52"/>
                    <a:gd name="T14" fmla="*/ 14 w 24"/>
                    <a:gd name="T15" fmla="*/ 46 h 52"/>
                    <a:gd name="T16" fmla="*/ 16 w 24"/>
                    <a:gd name="T17" fmla="*/ 46 h 52"/>
                    <a:gd name="T18" fmla="*/ 18 w 24"/>
                    <a:gd name="T19" fmla="*/ 46 h 52"/>
                    <a:gd name="T20" fmla="*/ 20 w 24"/>
                    <a:gd name="T21" fmla="*/ 46 h 52"/>
                    <a:gd name="T22" fmla="*/ 20 w 24"/>
                    <a:gd name="T23" fmla="*/ 46 h 52"/>
                    <a:gd name="T24" fmla="*/ 22 w 24"/>
                    <a:gd name="T25" fmla="*/ 46 h 52"/>
                    <a:gd name="T26" fmla="*/ 22 w 24"/>
                    <a:gd name="T27" fmla="*/ 44 h 52"/>
                    <a:gd name="T28" fmla="*/ 24 w 24"/>
                    <a:gd name="T29" fmla="*/ 44 h 52"/>
                    <a:gd name="T30" fmla="*/ 22 w 24"/>
                    <a:gd name="T31" fmla="*/ 48 h 52"/>
                    <a:gd name="T32" fmla="*/ 20 w 24"/>
                    <a:gd name="T33" fmla="*/ 50 h 52"/>
                    <a:gd name="T34" fmla="*/ 18 w 24"/>
                    <a:gd name="T35" fmla="*/ 52 h 52"/>
                    <a:gd name="T36" fmla="*/ 14 w 24"/>
                    <a:gd name="T37" fmla="*/ 52 h 52"/>
                    <a:gd name="T38" fmla="*/ 12 w 24"/>
                    <a:gd name="T39" fmla="*/ 52 h 52"/>
                    <a:gd name="T40" fmla="*/ 10 w 24"/>
                    <a:gd name="T41" fmla="*/ 50 h 52"/>
                    <a:gd name="T42" fmla="*/ 8 w 24"/>
                    <a:gd name="T43" fmla="*/ 50 h 52"/>
                    <a:gd name="T44" fmla="*/ 8 w 24"/>
                    <a:gd name="T45" fmla="*/ 48 h 52"/>
                    <a:gd name="T46" fmla="*/ 6 w 24"/>
                    <a:gd name="T47" fmla="*/ 46 h 52"/>
                    <a:gd name="T48" fmla="*/ 6 w 24"/>
                    <a:gd name="T49" fmla="*/ 42 h 52"/>
                    <a:gd name="T50" fmla="*/ 6 w 24"/>
                    <a:gd name="T51" fmla="*/ 14 h 52"/>
                    <a:gd name="T52" fmla="*/ 0 w 24"/>
                    <a:gd name="T53" fmla="*/ 14 h 52"/>
                    <a:gd name="T54" fmla="*/ 0 w 24"/>
                    <a:gd name="T55" fmla="*/ 14 h 52"/>
                    <a:gd name="T56" fmla="*/ 2 w 24"/>
                    <a:gd name="T57" fmla="*/ 12 h 52"/>
                    <a:gd name="T58" fmla="*/ 4 w 24"/>
                    <a:gd name="T59" fmla="*/ 10 h 52"/>
                    <a:gd name="T60" fmla="*/ 8 w 24"/>
                    <a:gd name="T61" fmla="*/ 8 h 52"/>
                    <a:gd name="T62" fmla="*/ 10 w 24"/>
                    <a:gd name="T63" fmla="*/ 6 h 52"/>
                    <a:gd name="T64" fmla="*/ 12 w 24"/>
                    <a:gd name="T65" fmla="*/ 2 h 52"/>
                    <a:gd name="T66" fmla="*/ 12 w 24"/>
                    <a:gd name="T67" fmla="*/ 0 h 52"/>
                    <a:gd name="T68" fmla="*/ 14 w 24"/>
                    <a:gd name="T69" fmla="*/ 0 h 5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4"/>
                    <a:gd name="T106" fmla="*/ 0 h 52"/>
                    <a:gd name="T107" fmla="*/ 24 w 24"/>
                    <a:gd name="T108" fmla="*/ 52 h 5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4" h="52">
                      <a:moveTo>
                        <a:pt x="14" y="0"/>
                      </a:moveTo>
                      <a:lnTo>
                        <a:pt x="14" y="12"/>
                      </a:lnTo>
                      <a:lnTo>
                        <a:pt x="22" y="12"/>
                      </a:lnTo>
                      <a:lnTo>
                        <a:pt x="22" y="14"/>
                      </a:lnTo>
                      <a:lnTo>
                        <a:pt x="14" y="14"/>
                      </a:lnTo>
                      <a:lnTo>
                        <a:pt x="14" y="40"/>
                      </a:lnTo>
                      <a:lnTo>
                        <a:pt x="14" y="44"/>
                      </a:lnTo>
                      <a:lnTo>
                        <a:pt x="14" y="46"/>
                      </a:lnTo>
                      <a:lnTo>
                        <a:pt x="16" y="46"/>
                      </a:lnTo>
                      <a:lnTo>
                        <a:pt x="18" y="46"/>
                      </a:lnTo>
                      <a:lnTo>
                        <a:pt x="20" y="46"/>
                      </a:lnTo>
                      <a:lnTo>
                        <a:pt x="22" y="46"/>
                      </a:lnTo>
                      <a:lnTo>
                        <a:pt x="22" y="44"/>
                      </a:lnTo>
                      <a:lnTo>
                        <a:pt x="24" y="44"/>
                      </a:lnTo>
                      <a:lnTo>
                        <a:pt x="22" y="48"/>
                      </a:lnTo>
                      <a:lnTo>
                        <a:pt x="20" y="50"/>
                      </a:lnTo>
                      <a:lnTo>
                        <a:pt x="18" y="52"/>
                      </a:lnTo>
                      <a:lnTo>
                        <a:pt x="14" y="52"/>
                      </a:lnTo>
                      <a:lnTo>
                        <a:pt x="12" y="52"/>
                      </a:lnTo>
                      <a:lnTo>
                        <a:pt x="10" y="50"/>
                      </a:lnTo>
                      <a:lnTo>
                        <a:pt x="8" y="50"/>
                      </a:lnTo>
                      <a:lnTo>
                        <a:pt x="8" y="48"/>
                      </a:lnTo>
                      <a:lnTo>
                        <a:pt x="6" y="46"/>
                      </a:lnTo>
                      <a:lnTo>
                        <a:pt x="6" y="42"/>
                      </a:lnTo>
                      <a:lnTo>
                        <a:pt x="6" y="14"/>
                      </a:lnTo>
                      <a:lnTo>
                        <a:pt x="0" y="14"/>
                      </a:lnTo>
                      <a:lnTo>
                        <a:pt x="2" y="12"/>
                      </a:lnTo>
                      <a:lnTo>
                        <a:pt x="4" y="10"/>
                      </a:ln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2" y="2"/>
                      </a:lnTo>
                      <a:lnTo>
                        <a:pt x="12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48" name="Rectangle 17"/>
                <p:cNvSpPr>
                  <a:spLocks noChangeArrowheads="1"/>
                </p:cNvSpPr>
                <p:nvPr/>
              </p:nvSpPr>
              <p:spPr bwMode="auto">
                <a:xfrm>
                  <a:off x="2496" y="2104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49" name="Freeform 18"/>
                <p:cNvSpPr>
                  <a:spLocks/>
                </p:cNvSpPr>
                <p:nvPr/>
              </p:nvSpPr>
              <p:spPr bwMode="auto">
                <a:xfrm>
                  <a:off x="2632" y="2126"/>
                  <a:ext cx="24" cy="52"/>
                </a:xfrm>
                <a:custGeom>
                  <a:avLst/>
                  <a:gdLst>
                    <a:gd name="T0" fmla="*/ 14 w 24"/>
                    <a:gd name="T1" fmla="*/ 0 h 52"/>
                    <a:gd name="T2" fmla="*/ 14 w 24"/>
                    <a:gd name="T3" fmla="*/ 12 h 52"/>
                    <a:gd name="T4" fmla="*/ 22 w 24"/>
                    <a:gd name="T5" fmla="*/ 12 h 52"/>
                    <a:gd name="T6" fmla="*/ 22 w 24"/>
                    <a:gd name="T7" fmla="*/ 14 h 52"/>
                    <a:gd name="T8" fmla="*/ 14 w 24"/>
                    <a:gd name="T9" fmla="*/ 14 h 52"/>
                    <a:gd name="T10" fmla="*/ 14 w 24"/>
                    <a:gd name="T11" fmla="*/ 40 h 52"/>
                    <a:gd name="T12" fmla="*/ 14 w 24"/>
                    <a:gd name="T13" fmla="*/ 44 h 52"/>
                    <a:gd name="T14" fmla="*/ 14 w 24"/>
                    <a:gd name="T15" fmla="*/ 46 h 52"/>
                    <a:gd name="T16" fmla="*/ 16 w 24"/>
                    <a:gd name="T17" fmla="*/ 46 h 52"/>
                    <a:gd name="T18" fmla="*/ 18 w 24"/>
                    <a:gd name="T19" fmla="*/ 46 h 52"/>
                    <a:gd name="T20" fmla="*/ 18 w 24"/>
                    <a:gd name="T21" fmla="*/ 46 h 52"/>
                    <a:gd name="T22" fmla="*/ 20 w 24"/>
                    <a:gd name="T23" fmla="*/ 46 h 52"/>
                    <a:gd name="T24" fmla="*/ 22 w 24"/>
                    <a:gd name="T25" fmla="*/ 46 h 52"/>
                    <a:gd name="T26" fmla="*/ 22 w 24"/>
                    <a:gd name="T27" fmla="*/ 44 h 52"/>
                    <a:gd name="T28" fmla="*/ 24 w 24"/>
                    <a:gd name="T29" fmla="*/ 44 h 52"/>
                    <a:gd name="T30" fmla="*/ 22 w 24"/>
                    <a:gd name="T31" fmla="*/ 48 h 52"/>
                    <a:gd name="T32" fmla="*/ 20 w 24"/>
                    <a:gd name="T33" fmla="*/ 50 h 52"/>
                    <a:gd name="T34" fmla="*/ 16 w 24"/>
                    <a:gd name="T35" fmla="*/ 52 h 52"/>
                    <a:gd name="T36" fmla="*/ 14 w 24"/>
                    <a:gd name="T37" fmla="*/ 52 h 52"/>
                    <a:gd name="T38" fmla="*/ 12 w 24"/>
                    <a:gd name="T39" fmla="*/ 52 h 52"/>
                    <a:gd name="T40" fmla="*/ 10 w 24"/>
                    <a:gd name="T41" fmla="*/ 50 h 52"/>
                    <a:gd name="T42" fmla="*/ 8 w 24"/>
                    <a:gd name="T43" fmla="*/ 50 h 52"/>
                    <a:gd name="T44" fmla="*/ 6 w 24"/>
                    <a:gd name="T45" fmla="*/ 48 h 52"/>
                    <a:gd name="T46" fmla="*/ 6 w 24"/>
                    <a:gd name="T47" fmla="*/ 46 h 52"/>
                    <a:gd name="T48" fmla="*/ 6 w 24"/>
                    <a:gd name="T49" fmla="*/ 42 h 52"/>
                    <a:gd name="T50" fmla="*/ 6 w 24"/>
                    <a:gd name="T51" fmla="*/ 14 h 52"/>
                    <a:gd name="T52" fmla="*/ 0 w 24"/>
                    <a:gd name="T53" fmla="*/ 14 h 52"/>
                    <a:gd name="T54" fmla="*/ 0 w 24"/>
                    <a:gd name="T55" fmla="*/ 14 h 52"/>
                    <a:gd name="T56" fmla="*/ 2 w 24"/>
                    <a:gd name="T57" fmla="*/ 12 h 52"/>
                    <a:gd name="T58" fmla="*/ 4 w 24"/>
                    <a:gd name="T59" fmla="*/ 10 h 52"/>
                    <a:gd name="T60" fmla="*/ 8 w 24"/>
                    <a:gd name="T61" fmla="*/ 8 h 52"/>
                    <a:gd name="T62" fmla="*/ 10 w 24"/>
                    <a:gd name="T63" fmla="*/ 6 h 52"/>
                    <a:gd name="T64" fmla="*/ 10 w 24"/>
                    <a:gd name="T65" fmla="*/ 2 h 52"/>
                    <a:gd name="T66" fmla="*/ 12 w 24"/>
                    <a:gd name="T67" fmla="*/ 0 h 52"/>
                    <a:gd name="T68" fmla="*/ 14 w 24"/>
                    <a:gd name="T69" fmla="*/ 0 h 5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4"/>
                    <a:gd name="T106" fmla="*/ 0 h 52"/>
                    <a:gd name="T107" fmla="*/ 24 w 24"/>
                    <a:gd name="T108" fmla="*/ 52 h 5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4" h="52">
                      <a:moveTo>
                        <a:pt x="14" y="0"/>
                      </a:moveTo>
                      <a:lnTo>
                        <a:pt x="14" y="12"/>
                      </a:lnTo>
                      <a:lnTo>
                        <a:pt x="22" y="12"/>
                      </a:lnTo>
                      <a:lnTo>
                        <a:pt x="22" y="14"/>
                      </a:lnTo>
                      <a:lnTo>
                        <a:pt x="14" y="14"/>
                      </a:lnTo>
                      <a:lnTo>
                        <a:pt x="14" y="40"/>
                      </a:lnTo>
                      <a:lnTo>
                        <a:pt x="14" y="44"/>
                      </a:lnTo>
                      <a:lnTo>
                        <a:pt x="14" y="46"/>
                      </a:lnTo>
                      <a:lnTo>
                        <a:pt x="16" y="46"/>
                      </a:lnTo>
                      <a:lnTo>
                        <a:pt x="18" y="46"/>
                      </a:lnTo>
                      <a:lnTo>
                        <a:pt x="20" y="46"/>
                      </a:lnTo>
                      <a:lnTo>
                        <a:pt x="22" y="46"/>
                      </a:lnTo>
                      <a:lnTo>
                        <a:pt x="22" y="44"/>
                      </a:lnTo>
                      <a:lnTo>
                        <a:pt x="24" y="44"/>
                      </a:lnTo>
                      <a:lnTo>
                        <a:pt x="22" y="48"/>
                      </a:lnTo>
                      <a:lnTo>
                        <a:pt x="20" y="50"/>
                      </a:lnTo>
                      <a:lnTo>
                        <a:pt x="16" y="52"/>
                      </a:lnTo>
                      <a:lnTo>
                        <a:pt x="14" y="52"/>
                      </a:lnTo>
                      <a:lnTo>
                        <a:pt x="12" y="52"/>
                      </a:lnTo>
                      <a:lnTo>
                        <a:pt x="10" y="50"/>
                      </a:lnTo>
                      <a:lnTo>
                        <a:pt x="8" y="50"/>
                      </a:lnTo>
                      <a:lnTo>
                        <a:pt x="6" y="48"/>
                      </a:lnTo>
                      <a:lnTo>
                        <a:pt x="6" y="46"/>
                      </a:lnTo>
                      <a:lnTo>
                        <a:pt x="6" y="42"/>
                      </a:lnTo>
                      <a:lnTo>
                        <a:pt x="6" y="14"/>
                      </a:lnTo>
                      <a:lnTo>
                        <a:pt x="0" y="14"/>
                      </a:lnTo>
                      <a:lnTo>
                        <a:pt x="2" y="12"/>
                      </a:lnTo>
                      <a:lnTo>
                        <a:pt x="4" y="10"/>
                      </a:ln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2"/>
                      </a:lnTo>
                      <a:lnTo>
                        <a:pt x="12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50" name="Freeform 19"/>
                <p:cNvSpPr>
                  <a:spLocks noEditPoints="1"/>
                </p:cNvSpPr>
                <p:nvPr/>
              </p:nvSpPr>
              <p:spPr bwMode="auto">
                <a:xfrm>
                  <a:off x="2658" y="2136"/>
                  <a:ext cx="38" cy="42"/>
                </a:xfrm>
                <a:custGeom>
                  <a:avLst/>
                  <a:gdLst>
                    <a:gd name="T0" fmla="*/ 20 w 38"/>
                    <a:gd name="T1" fmla="*/ 0 h 42"/>
                    <a:gd name="T2" fmla="*/ 26 w 38"/>
                    <a:gd name="T3" fmla="*/ 2 h 42"/>
                    <a:gd name="T4" fmla="*/ 30 w 38"/>
                    <a:gd name="T5" fmla="*/ 4 h 42"/>
                    <a:gd name="T6" fmla="*/ 34 w 38"/>
                    <a:gd name="T7" fmla="*/ 8 h 42"/>
                    <a:gd name="T8" fmla="*/ 38 w 38"/>
                    <a:gd name="T9" fmla="*/ 14 h 42"/>
                    <a:gd name="T10" fmla="*/ 38 w 38"/>
                    <a:gd name="T11" fmla="*/ 20 h 42"/>
                    <a:gd name="T12" fmla="*/ 38 w 38"/>
                    <a:gd name="T13" fmla="*/ 26 h 42"/>
                    <a:gd name="T14" fmla="*/ 36 w 38"/>
                    <a:gd name="T15" fmla="*/ 32 h 42"/>
                    <a:gd name="T16" fmla="*/ 32 w 38"/>
                    <a:gd name="T17" fmla="*/ 36 h 42"/>
                    <a:gd name="T18" fmla="*/ 28 w 38"/>
                    <a:gd name="T19" fmla="*/ 40 h 42"/>
                    <a:gd name="T20" fmla="*/ 24 w 38"/>
                    <a:gd name="T21" fmla="*/ 42 h 42"/>
                    <a:gd name="T22" fmla="*/ 20 w 38"/>
                    <a:gd name="T23" fmla="*/ 42 h 42"/>
                    <a:gd name="T24" fmla="*/ 14 w 38"/>
                    <a:gd name="T25" fmla="*/ 42 h 42"/>
                    <a:gd name="T26" fmla="*/ 10 w 38"/>
                    <a:gd name="T27" fmla="*/ 38 h 42"/>
                    <a:gd name="T28" fmla="*/ 6 w 38"/>
                    <a:gd name="T29" fmla="*/ 36 h 42"/>
                    <a:gd name="T30" fmla="*/ 2 w 38"/>
                    <a:gd name="T31" fmla="*/ 28 h 42"/>
                    <a:gd name="T32" fmla="*/ 0 w 38"/>
                    <a:gd name="T33" fmla="*/ 22 h 42"/>
                    <a:gd name="T34" fmla="*/ 2 w 38"/>
                    <a:gd name="T35" fmla="*/ 16 h 42"/>
                    <a:gd name="T36" fmla="*/ 4 w 38"/>
                    <a:gd name="T37" fmla="*/ 12 h 42"/>
                    <a:gd name="T38" fmla="*/ 6 w 38"/>
                    <a:gd name="T39" fmla="*/ 6 h 42"/>
                    <a:gd name="T40" fmla="*/ 10 w 38"/>
                    <a:gd name="T41" fmla="*/ 4 h 42"/>
                    <a:gd name="T42" fmla="*/ 14 w 38"/>
                    <a:gd name="T43" fmla="*/ 2 h 42"/>
                    <a:gd name="T44" fmla="*/ 20 w 38"/>
                    <a:gd name="T45" fmla="*/ 0 h 42"/>
                    <a:gd name="T46" fmla="*/ 18 w 38"/>
                    <a:gd name="T47" fmla="*/ 4 h 42"/>
                    <a:gd name="T48" fmla="*/ 16 w 38"/>
                    <a:gd name="T49" fmla="*/ 4 h 42"/>
                    <a:gd name="T50" fmla="*/ 14 w 38"/>
                    <a:gd name="T51" fmla="*/ 6 h 42"/>
                    <a:gd name="T52" fmla="*/ 12 w 38"/>
                    <a:gd name="T53" fmla="*/ 6 h 42"/>
                    <a:gd name="T54" fmla="*/ 10 w 38"/>
                    <a:gd name="T55" fmla="*/ 10 h 42"/>
                    <a:gd name="T56" fmla="*/ 8 w 38"/>
                    <a:gd name="T57" fmla="*/ 14 h 42"/>
                    <a:gd name="T58" fmla="*/ 8 w 38"/>
                    <a:gd name="T59" fmla="*/ 18 h 42"/>
                    <a:gd name="T60" fmla="*/ 10 w 38"/>
                    <a:gd name="T61" fmla="*/ 26 h 42"/>
                    <a:gd name="T62" fmla="*/ 12 w 38"/>
                    <a:gd name="T63" fmla="*/ 34 h 42"/>
                    <a:gd name="T64" fmla="*/ 14 w 38"/>
                    <a:gd name="T65" fmla="*/ 36 h 42"/>
                    <a:gd name="T66" fmla="*/ 18 w 38"/>
                    <a:gd name="T67" fmla="*/ 38 h 42"/>
                    <a:gd name="T68" fmla="*/ 22 w 38"/>
                    <a:gd name="T69" fmla="*/ 40 h 42"/>
                    <a:gd name="T70" fmla="*/ 26 w 38"/>
                    <a:gd name="T71" fmla="*/ 38 h 42"/>
                    <a:gd name="T72" fmla="*/ 28 w 38"/>
                    <a:gd name="T73" fmla="*/ 36 h 42"/>
                    <a:gd name="T74" fmla="*/ 30 w 38"/>
                    <a:gd name="T75" fmla="*/ 32 h 42"/>
                    <a:gd name="T76" fmla="*/ 32 w 38"/>
                    <a:gd name="T77" fmla="*/ 24 h 42"/>
                    <a:gd name="T78" fmla="*/ 30 w 38"/>
                    <a:gd name="T79" fmla="*/ 18 h 42"/>
                    <a:gd name="T80" fmla="*/ 28 w 38"/>
                    <a:gd name="T81" fmla="*/ 12 h 42"/>
                    <a:gd name="T82" fmla="*/ 26 w 38"/>
                    <a:gd name="T83" fmla="*/ 8 h 42"/>
                    <a:gd name="T84" fmla="*/ 22 w 38"/>
                    <a:gd name="T85" fmla="*/ 4 h 42"/>
                    <a:gd name="T86" fmla="*/ 18 w 38"/>
                    <a:gd name="T87" fmla="*/ 4 h 4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8"/>
                    <a:gd name="T133" fmla="*/ 0 h 42"/>
                    <a:gd name="T134" fmla="*/ 38 w 38"/>
                    <a:gd name="T135" fmla="*/ 42 h 4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8" h="42">
                      <a:moveTo>
                        <a:pt x="20" y="0"/>
                      </a:moveTo>
                      <a:lnTo>
                        <a:pt x="26" y="2"/>
                      </a:lnTo>
                      <a:lnTo>
                        <a:pt x="30" y="4"/>
                      </a:lnTo>
                      <a:lnTo>
                        <a:pt x="34" y="8"/>
                      </a:lnTo>
                      <a:lnTo>
                        <a:pt x="38" y="14"/>
                      </a:lnTo>
                      <a:lnTo>
                        <a:pt x="38" y="20"/>
                      </a:lnTo>
                      <a:lnTo>
                        <a:pt x="38" y="26"/>
                      </a:lnTo>
                      <a:lnTo>
                        <a:pt x="36" y="32"/>
                      </a:lnTo>
                      <a:lnTo>
                        <a:pt x="32" y="36"/>
                      </a:lnTo>
                      <a:lnTo>
                        <a:pt x="28" y="40"/>
                      </a:lnTo>
                      <a:lnTo>
                        <a:pt x="24" y="42"/>
                      </a:lnTo>
                      <a:lnTo>
                        <a:pt x="20" y="42"/>
                      </a:lnTo>
                      <a:lnTo>
                        <a:pt x="14" y="42"/>
                      </a:lnTo>
                      <a:lnTo>
                        <a:pt x="10" y="38"/>
                      </a:lnTo>
                      <a:lnTo>
                        <a:pt x="6" y="36"/>
                      </a:lnTo>
                      <a:lnTo>
                        <a:pt x="2" y="28"/>
                      </a:lnTo>
                      <a:lnTo>
                        <a:pt x="0" y="22"/>
                      </a:lnTo>
                      <a:lnTo>
                        <a:pt x="2" y="16"/>
                      </a:lnTo>
                      <a:lnTo>
                        <a:pt x="4" y="12"/>
                      </a:lnTo>
                      <a:lnTo>
                        <a:pt x="6" y="6"/>
                      </a:lnTo>
                      <a:lnTo>
                        <a:pt x="10" y="4"/>
                      </a:lnTo>
                      <a:lnTo>
                        <a:pt x="14" y="2"/>
                      </a:lnTo>
                      <a:lnTo>
                        <a:pt x="20" y="0"/>
                      </a:lnTo>
                      <a:close/>
                      <a:moveTo>
                        <a:pt x="18" y="4"/>
                      </a:moveTo>
                      <a:lnTo>
                        <a:pt x="16" y="4"/>
                      </a:lnTo>
                      <a:lnTo>
                        <a:pt x="14" y="6"/>
                      </a:lnTo>
                      <a:lnTo>
                        <a:pt x="12" y="6"/>
                      </a:lnTo>
                      <a:lnTo>
                        <a:pt x="10" y="10"/>
                      </a:lnTo>
                      <a:lnTo>
                        <a:pt x="8" y="14"/>
                      </a:lnTo>
                      <a:lnTo>
                        <a:pt x="8" y="18"/>
                      </a:lnTo>
                      <a:lnTo>
                        <a:pt x="10" y="26"/>
                      </a:lnTo>
                      <a:lnTo>
                        <a:pt x="12" y="34"/>
                      </a:lnTo>
                      <a:lnTo>
                        <a:pt x="14" y="36"/>
                      </a:lnTo>
                      <a:lnTo>
                        <a:pt x="18" y="38"/>
                      </a:lnTo>
                      <a:lnTo>
                        <a:pt x="22" y="40"/>
                      </a:lnTo>
                      <a:lnTo>
                        <a:pt x="26" y="38"/>
                      </a:lnTo>
                      <a:lnTo>
                        <a:pt x="28" y="36"/>
                      </a:lnTo>
                      <a:lnTo>
                        <a:pt x="30" y="32"/>
                      </a:lnTo>
                      <a:lnTo>
                        <a:pt x="32" y="24"/>
                      </a:lnTo>
                      <a:lnTo>
                        <a:pt x="30" y="18"/>
                      </a:lnTo>
                      <a:lnTo>
                        <a:pt x="28" y="12"/>
                      </a:lnTo>
                      <a:lnTo>
                        <a:pt x="26" y="8"/>
                      </a:lnTo>
                      <a:lnTo>
                        <a:pt x="22" y="4"/>
                      </a:lnTo>
                      <a:lnTo>
                        <a:pt x="18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51" name="Rectangle 20"/>
                <p:cNvSpPr>
                  <a:spLocks noChangeArrowheads="1"/>
                </p:cNvSpPr>
                <p:nvPr/>
              </p:nvSpPr>
              <p:spPr bwMode="auto">
                <a:xfrm>
                  <a:off x="2784" y="2104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52" name="Freeform 21"/>
                <p:cNvSpPr>
                  <a:spLocks noEditPoints="1"/>
                </p:cNvSpPr>
                <p:nvPr/>
              </p:nvSpPr>
              <p:spPr bwMode="auto">
                <a:xfrm>
                  <a:off x="2930" y="2136"/>
                  <a:ext cx="32" cy="42"/>
                </a:xfrm>
                <a:custGeom>
                  <a:avLst/>
                  <a:gdLst>
                    <a:gd name="T0" fmla="*/ 6 w 32"/>
                    <a:gd name="T1" fmla="*/ 16 h 42"/>
                    <a:gd name="T2" fmla="*/ 6 w 32"/>
                    <a:gd name="T3" fmla="*/ 24 h 42"/>
                    <a:gd name="T4" fmla="*/ 10 w 32"/>
                    <a:gd name="T5" fmla="*/ 30 h 42"/>
                    <a:gd name="T6" fmla="*/ 14 w 32"/>
                    <a:gd name="T7" fmla="*/ 34 h 42"/>
                    <a:gd name="T8" fmla="*/ 20 w 32"/>
                    <a:gd name="T9" fmla="*/ 34 h 42"/>
                    <a:gd name="T10" fmla="*/ 24 w 32"/>
                    <a:gd name="T11" fmla="*/ 34 h 42"/>
                    <a:gd name="T12" fmla="*/ 26 w 32"/>
                    <a:gd name="T13" fmla="*/ 32 h 42"/>
                    <a:gd name="T14" fmla="*/ 30 w 32"/>
                    <a:gd name="T15" fmla="*/ 30 h 42"/>
                    <a:gd name="T16" fmla="*/ 32 w 32"/>
                    <a:gd name="T17" fmla="*/ 26 h 42"/>
                    <a:gd name="T18" fmla="*/ 32 w 32"/>
                    <a:gd name="T19" fmla="*/ 26 h 42"/>
                    <a:gd name="T20" fmla="*/ 30 w 32"/>
                    <a:gd name="T21" fmla="*/ 32 h 42"/>
                    <a:gd name="T22" fmla="*/ 26 w 32"/>
                    <a:gd name="T23" fmla="*/ 38 h 42"/>
                    <a:gd name="T24" fmla="*/ 22 w 32"/>
                    <a:gd name="T25" fmla="*/ 40 h 42"/>
                    <a:gd name="T26" fmla="*/ 16 w 32"/>
                    <a:gd name="T27" fmla="*/ 42 h 42"/>
                    <a:gd name="T28" fmla="*/ 10 w 32"/>
                    <a:gd name="T29" fmla="*/ 40 h 42"/>
                    <a:gd name="T30" fmla="*/ 4 w 32"/>
                    <a:gd name="T31" fmla="*/ 36 h 42"/>
                    <a:gd name="T32" fmla="*/ 2 w 32"/>
                    <a:gd name="T33" fmla="*/ 32 h 42"/>
                    <a:gd name="T34" fmla="*/ 0 w 32"/>
                    <a:gd name="T35" fmla="*/ 28 h 42"/>
                    <a:gd name="T36" fmla="*/ 0 w 32"/>
                    <a:gd name="T37" fmla="*/ 22 h 42"/>
                    <a:gd name="T38" fmla="*/ 0 w 32"/>
                    <a:gd name="T39" fmla="*/ 16 h 42"/>
                    <a:gd name="T40" fmla="*/ 2 w 32"/>
                    <a:gd name="T41" fmla="*/ 10 h 42"/>
                    <a:gd name="T42" fmla="*/ 4 w 32"/>
                    <a:gd name="T43" fmla="*/ 6 h 42"/>
                    <a:gd name="T44" fmla="*/ 8 w 32"/>
                    <a:gd name="T45" fmla="*/ 4 h 42"/>
                    <a:gd name="T46" fmla="*/ 12 w 32"/>
                    <a:gd name="T47" fmla="*/ 2 h 42"/>
                    <a:gd name="T48" fmla="*/ 18 w 32"/>
                    <a:gd name="T49" fmla="*/ 0 h 42"/>
                    <a:gd name="T50" fmla="*/ 24 w 32"/>
                    <a:gd name="T51" fmla="*/ 2 h 42"/>
                    <a:gd name="T52" fmla="*/ 28 w 32"/>
                    <a:gd name="T53" fmla="*/ 6 h 42"/>
                    <a:gd name="T54" fmla="*/ 32 w 32"/>
                    <a:gd name="T55" fmla="*/ 10 h 42"/>
                    <a:gd name="T56" fmla="*/ 32 w 32"/>
                    <a:gd name="T57" fmla="*/ 16 h 42"/>
                    <a:gd name="T58" fmla="*/ 6 w 32"/>
                    <a:gd name="T59" fmla="*/ 16 h 42"/>
                    <a:gd name="T60" fmla="*/ 6 w 32"/>
                    <a:gd name="T61" fmla="*/ 14 h 42"/>
                    <a:gd name="T62" fmla="*/ 24 w 32"/>
                    <a:gd name="T63" fmla="*/ 14 h 42"/>
                    <a:gd name="T64" fmla="*/ 22 w 32"/>
                    <a:gd name="T65" fmla="*/ 10 h 42"/>
                    <a:gd name="T66" fmla="*/ 22 w 32"/>
                    <a:gd name="T67" fmla="*/ 8 h 42"/>
                    <a:gd name="T68" fmla="*/ 20 w 32"/>
                    <a:gd name="T69" fmla="*/ 6 h 42"/>
                    <a:gd name="T70" fmla="*/ 20 w 32"/>
                    <a:gd name="T71" fmla="*/ 6 h 42"/>
                    <a:gd name="T72" fmla="*/ 18 w 32"/>
                    <a:gd name="T73" fmla="*/ 4 h 42"/>
                    <a:gd name="T74" fmla="*/ 14 w 32"/>
                    <a:gd name="T75" fmla="*/ 4 h 42"/>
                    <a:gd name="T76" fmla="*/ 12 w 32"/>
                    <a:gd name="T77" fmla="*/ 4 h 42"/>
                    <a:gd name="T78" fmla="*/ 8 w 32"/>
                    <a:gd name="T79" fmla="*/ 6 h 42"/>
                    <a:gd name="T80" fmla="*/ 6 w 32"/>
                    <a:gd name="T81" fmla="*/ 10 h 42"/>
                    <a:gd name="T82" fmla="*/ 6 w 32"/>
                    <a:gd name="T83" fmla="*/ 14 h 4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2"/>
                    <a:gd name="T127" fmla="*/ 0 h 42"/>
                    <a:gd name="T128" fmla="*/ 32 w 32"/>
                    <a:gd name="T129" fmla="*/ 42 h 4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2" h="42">
                      <a:moveTo>
                        <a:pt x="6" y="16"/>
                      </a:moveTo>
                      <a:lnTo>
                        <a:pt x="6" y="24"/>
                      </a:lnTo>
                      <a:lnTo>
                        <a:pt x="10" y="30"/>
                      </a:lnTo>
                      <a:lnTo>
                        <a:pt x="14" y="34"/>
                      </a:lnTo>
                      <a:lnTo>
                        <a:pt x="20" y="34"/>
                      </a:lnTo>
                      <a:lnTo>
                        <a:pt x="24" y="34"/>
                      </a:lnTo>
                      <a:lnTo>
                        <a:pt x="26" y="32"/>
                      </a:lnTo>
                      <a:lnTo>
                        <a:pt x="30" y="30"/>
                      </a:lnTo>
                      <a:lnTo>
                        <a:pt x="32" y="26"/>
                      </a:lnTo>
                      <a:lnTo>
                        <a:pt x="30" y="32"/>
                      </a:lnTo>
                      <a:lnTo>
                        <a:pt x="26" y="38"/>
                      </a:lnTo>
                      <a:lnTo>
                        <a:pt x="22" y="40"/>
                      </a:lnTo>
                      <a:lnTo>
                        <a:pt x="16" y="42"/>
                      </a:lnTo>
                      <a:lnTo>
                        <a:pt x="10" y="40"/>
                      </a:lnTo>
                      <a:lnTo>
                        <a:pt x="4" y="36"/>
                      </a:lnTo>
                      <a:lnTo>
                        <a:pt x="2" y="32"/>
                      </a:lnTo>
                      <a:lnTo>
                        <a:pt x="0" y="28"/>
                      </a:lnTo>
                      <a:lnTo>
                        <a:pt x="0" y="22"/>
                      </a:lnTo>
                      <a:lnTo>
                        <a:pt x="0" y="16"/>
                      </a:lnTo>
                      <a:lnTo>
                        <a:pt x="2" y="10"/>
                      </a:lnTo>
                      <a:lnTo>
                        <a:pt x="4" y="6"/>
                      </a:lnTo>
                      <a:lnTo>
                        <a:pt x="8" y="4"/>
                      </a:lnTo>
                      <a:lnTo>
                        <a:pt x="12" y="2"/>
                      </a:lnTo>
                      <a:lnTo>
                        <a:pt x="18" y="0"/>
                      </a:lnTo>
                      <a:lnTo>
                        <a:pt x="24" y="2"/>
                      </a:lnTo>
                      <a:lnTo>
                        <a:pt x="28" y="6"/>
                      </a:lnTo>
                      <a:lnTo>
                        <a:pt x="32" y="10"/>
                      </a:lnTo>
                      <a:lnTo>
                        <a:pt x="32" y="16"/>
                      </a:lnTo>
                      <a:lnTo>
                        <a:pt x="6" y="16"/>
                      </a:lnTo>
                      <a:close/>
                      <a:moveTo>
                        <a:pt x="6" y="14"/>
                      </a:moveTo>
                      <a:lnTo>
                        <a:pt x="24" y="14"/>
                      </a:lnTo>
                      <a:lnTo>
                        <a:pt x="22" y="10"/>
                      </a:lnTo>
                      <a:lnTo>
                        <a:pt x="22" y="8"/>
                      </a:lnTo>
                      <a:lnTo>
                        <a:pt x="20" y="6"/>
                      </a:lnTo>
                      <a:lnTo>
                        <a:pt x="18" y="4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8" y="6"/>
                      </a:lnTo>
                      <a:lnTo>
                        <a:pt x="6" y="10"/>
                      </a:lnTo>
                      <a:lnTo>
                        <a:pt x="6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53" name="Freeform 22"/>
                <p:cNvSpPr>
                  <a:spLocks noEditPoints="1"/>
                </p:cNvSpPr>
                <p:nvPr/>
              </p:nvSpPr>
              <p:spPr bwMode="auto">
                <a:xfrm>
                  <a:off x="2968" y="2136"/>
                  <a:ext cx="36" cy="42"/>
                </a:xfrm>
                <a:custGeom>
                  <a:avLst/>
                  <a:gdLst>
                    <a:gd name="T0" fmla="*/ 18 w 36"/>
                    <a:gd name="T1" fmla="*/ 38 h 42"/>
                    <a:gd name="T2" fmla="*/ 14 w 36"/>
                    <a:gd name="T3" fmla="*/ 40 h 42"/>
                    <a:gd name="T4" fmla="*/ 10 w 36"/>
                    <a:gd name="T5" fmla="*/ 42 h 42"/>
                    <a:gd name="T6" fmla="*/ 4 w 36"/>
                    <a:gd name="T7" fmla="*/ 40 h 42"/>
                    <a:gd name="T8" fmla="*/ 0 w 36"/>
                    <a:gd name="T9" fmla="*/ 32 h 42"/>
                    <a:gd name="T10" fmla="*/ 2 w 36"/>
                    <a:gd name="T11" fmla="*/ 28 h 42"/>
                    <a:gd name="T12" fmla="*/ 8 w 36"/>
                    <a:gd name="T13" fmla="*/ 22 h 42"/>
                    <a:gd name="T14" fmla="*/ 22 w 36"/>
                    <a:gd name="T15" fmla="*/ 16 h 42"/>
                    <a:gd name="T16" fmla="*/ 22 w 36"/>
                    <a:gd name="T17" fmla="*/ 10 h 42"/>
                    <a:gd name="T18" fmla="*/ 18 w 36"/>
                    <a:gd name="T19" fmla="*/ 4 h 42"/>
                    <a:gd name="T20" fmla="*/ 12 w 36"/>
                    <a:gd name="T21" fmla="*/ 4 h 42"/>
                    <a:gd name="T22" fmla="*/ 10 w 36"/>
                    <a:gd name="T23" fmla="*/ 6 h 42"/>
                    <a:gd name="T24" fmla="*/ 10 w 36"/>
                    <a:gd name="T25" fmla="*/ 12 h 42"/>
                    <a:gd name="T26" fmla="*/ 8 w 36"/>
                    <a:gd name="T27" fmla="*/ 14 h 42"/>
                    <a:gd name="T28" fmla="*/ 6 w 36"/>
                    <a:gd name="T29" fmla="*/ 16 h 42"/>
                    <a:gd name="T30" fmla="*/ 4 w 36"/>
                    <a:gd name="T31" fmla="*/ 14 h 42"/>
                    <a:gd name="T32" fmla="*/ 2 w 36"/>
                    <a:gd name="T33" fmla="*/ 12 h 42"/>
                    <a:gd name="T34" fmla="*/ 6 w 36"/>
                    <a:gd name="T35" fmla="*/ 4 h 42"/>
                    <a:gd name="T36" fmla="*/ 16 w 36"/>
                    <a:gd name="T37" fmla="*/ 0 h 42"/>
                    <a:gd name="T38" fmla="*/ 26 w 36"/>
                    <a:gd name="T39" fmla="*/ 2 h 42"/>
                    <a:gd name="T40" fmla="*/ 28 w 36"/>
                    <a:gd name="T41" fmla="*/ 6 h 42"/>
                    <a:gd name="T42" fmla="*/ 30 w 36"/>
                    <a:gd name="T43" fmla="*/ 14 h 42"/>
                    <a:gd name="T44" fmla="*/ 30 w 36"/>
                    <a:gd name="T45" fmla="*/ 32 h 42"/>
                    <a:gd name="T46" fmla="*/ 30 w 36"/>
                    <a:gd name="T47" fmla="*/ 36 h 42"/>
                    <a:gd name="T48" fmla="*/ 32 w 36"/>
                    <a:gd name="T49" fmla="*/ 36 h 42"/>
                    <a:gd name="T50" fmla="*/ 32 w 36"/>
                    <a:gd name="T51" fmla="*/ 36 h 42"/>
                    <a:gd name="T52" fmla="*/ 34 w 36"/>
                    <a:gd name="T53" fmla="*/ 36 h 42"/>
                    <a:gd name="T54" fmla="*/ 36 w 36"/>
                    <a:gd name="T55" fmla="*/ 36 h 42"/>
                    <a:gd name="T56" fmla="*/ 28 w 36"/>
                    <a:gd name="T57" fmla="*/ 42 h 42"/>
                    <a:gd name="T58" fmla="*/ 24 w 36"/>
                    <a:gd name="T59" fmla="*/ 40 h 42"/>
                    <a:gd name="T60" fmla="*/ 22 w 36"/>
                    <a:gd name="T61" fmla="*/ 36 h 42"/>
                    <a:gd name="T62" fmla="*/ 22 w 36"/>
                    <a:gd name="T63" fmla="*/ 18 h 42"/>
                    <a:gd name="T64" fmla="*/ 14 w 36"/>
                    <a:gd name="T65" fmla="*/ 22 h 42"/>
                    <a:gd name="T66" fmla="*/ 10 w 36"/>
                    <a:gd name="T67" fmla="*/ 26 h 42"/>
                    <a:gd name="T68" fmla="*/ 8 w 36"/>
                    <a:gd name="T69" fmla="*/ 30 h 42"/>
                    <a:gd name="T70" fmla="*/ 10 w 36"/>
                    <a:gd name="T71" fmla="*/ 34 h 42"/>
                    <a:gd name="T72" fmla="*/ 14 w 36"/>
                    <a:gd name="T73" fmla="*/ 36 h 42"/>
                    <a:gd name="T74" fmla="*/ 22 w 36"/>
                    <a:gd name="T75" fmla="*/ 32 h 4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6"/>
                    <a:gd name="T115" fmla="*/ 0 h 42"/>
                    <a:gd name="T116" fmla="*/ 36 w 36"/>
                    <a:gd name="T117" fmla="*/ 42 h 4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6" h="42">
                      <a:moveTo>
                        <a:pt x="22" y="36"/>
                      </a:moveTo>
                      <a:lnTo>
                        <a:pt x="18" y="38"/>
                      </a:lnTo>
                      <a:lnTo>
                        <a:pt x="16" y="40"/>
                      </a:lnTo>
                      <a:lnTo>
                        <a:pt x="14" y="40"/>
                      </a:lnTo>
                      <a:lnTo>
                        <a:pt x="12" y="42"/>
                      </a:lnTo>
                      <a:lnTo>
                        <a:pt x="10" y="42"/>
                      </a:lnTo>
                      <a:lnTo>
                        <a:pt x="6" y="42"/>
                      </a:lnTo>
                      <a:lnTo>
                        <a:pt x="4" y="40"/>
                      </a:lnTo>
                      <a:lnTo>
                        <a:pt x="2" y="36"/>
                      </a:lnTo>
                      <a:lnTo>
                        <a:pt x="0" y="32"/>
                      </a:lnTo>
                      <a:lnTo>
                        <a:pt x="0" y="30"/>
                      </a:lnTo>
                      <a:lnTo>
                        <a:pt x="2" y="28"/>
                      </a:lnTo>
                      <a:lnTo>
                        <a:pt x="4" y="24"/>
                      </a:lnTo>
                      <a:lnTo>
                        <a:pt x="8" y="22"/>
                      </a:lnTo>
                      <a:lnTo>
                        <a:pt x="14" y="18"/>
                      </a:lnTo>
                      <a:lnTo>
                        <a:pt x="22" y="16"/>
                      </a:lnTo>
                      <a:lnTo>
                        <a:pt x="22" y="14"/>
                      </a:lnTo>
                      <a:lnTo>
                        <a:pt x="22" y="10"/>
                      </a:lnTo>
                      <a:lnTo>
                        <a:pt x="20" y="6"/>
                      </a:lnTo>
                      <a:lnTo>
                        <a:pt x="18" y="4"/>
                      </a:lnTo>
                      <a:lnTo>
                        <a:pt x="16" y="4"/>
                      </a:lnTo>
                      <a:lnTo>
                        <a:pt x="12" y="4"/>
                      </a:lnTo>
                      <a:lnTo>
                        <a:pt x="12" y="6"/>
                      </a:lnTo>
                      <a:lnTo>
                        <a:pt x="10" y="6"/>
                      </a:lnTo>
                      <a:lnTo>
                        <a:pt x="10" y="8"/>
                      </a:lnTo>
                      <a:lnTo>
                        <a:pt x="10" y="12"/>
                      </a:lnTo>
                      <a:lnTo>
                        <a:pt x="10" y="14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6" y="16"/>
                      </a:lnTo>
                      <a:lnTo>
                        <a:pt x="4" y="16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4" y="8"/>
                      </a:lnTo>
                      <a:lnTo>
                        <a:pt x="6" y="4"/>
                      </a:lnTo>
                      <a:lnTo>
                        <a:pt x="10" y="2"/>
                      </a:lnTo>
                      <a:lnTo>
                        <a:pt x="16" y="0"/>
                      </a:lnTo>
                      <a:lnTo>
                        <a:pt x="22" y="2"/>
                      </a:lnTo>
                      <a:lnTo>
                        <a:pt x="26" y="2"/>
                      </a:lnTo>
                      <a:lnTo>
                        <a:pt x="28" y="4"/>
                      </a:lnTo>
                      <a:lnTo>
                        <a:pt x="28" y="6"/>
                      </a:lnTo>
                      <a:lnTo>
                        <a:pt x="30" y="10"/>
                      </a:lnTo>
                      <a:lnTo>
                        <a:pt x="30" y="14"/>
                      </a:lnTo>
                      <a:lnTo>
                        <a:pt x="30" y="28"/>
                      </a:lnTo>
                      <a:lnTo>
                        <a:pt x="30" y="32"/>
                      </a:lnTo>
                      <a:lnTo>
                        <a:pt x="30" y="34"/>
                      </a:lnTo>
                      <a:lnTo>
                        <a:pt x="30" y="36"/>
                      </a:lnTo>
                      <a:lnTo>
                        <a:pt x="32" y="36"/>
                      </a:lnTo>
                      <a:lnTo>
                        <a:pt x="34" y="36"/>
                      </a:lnTo>
                      <a:lnTo>
                        <a:pt x="36" y="34"/>
                      </a:lnTo>
                      <a:lnTo>
                        <a:pt x="36" y="36"/>
                      </a:lnTo>
                      <a:lnTo>
                        <a:pt x="32" y="40"/>
                      </a:lnTo>
                      <a:lnTo>
                        <a:pt x="28" y="42"/>
                      </a:lnTo>
                      <a:lnTo>
                        <a:pt x="26" y="42"/>
                      </a:lnTo>
                      <a:lnTo>
                        <a:pt x="24" y="40"/>
                      </a:lnTo>
                      <a:lnTo>
                        <a:pt x="22" y="38"/>
                      </a:lnTo>
                      <a:lnTo>
                        <a:pt x="22" y="36"/>
                      </a:lnTo>
                      <a:close/>
                      <a:moveTo>
                        <a:pt x="22" y="32"/>
                      </a:moveTo>
                      <a:lnTo>
                        <a:pt x="22" y="18"/>
                      </a:lnTo>
                      <a:lnTo>
                        <a:pt x="18" y="20"/>
                      </a:lnTo>
                      <a:lnTo>
                        <a:pt x="14" y="22"/>
                      </a:lnTo>
                      <a:lnTo>
                        <a:pt x="12" y="24"/>
                      </a:lnTo>
                      <a:lnTo>
                        <a:pt x="10" y="26"/>
                      </a:lnTo>
                      <a:lnTo>
                        <a:pt x="8" y="28"/>
                      </a:lnTo>
                      <a:lnTo>
                        <a:pt x="8" y="30"/>
                      </a:lnTo>
                      <a:lnTo>
                        <a:pt x="8" y="32"/>
                      </a:lnTo>
                      <a:lnTo>
                        <a:pt x="10" y="34"/>
                      </a:lnTo>
                      <a:lnTo>
                        <a:pt x="12" y="36"/>
                      </a:lnTo>
                      <a:lnTo>
                        <a:pt x="14" y="36"/>
                      </a:lnTo>
                      <a:lnTo>
                        <a:pt x="18" y="36"/>
                      </a:lnTo>
                      <a:lnTo>
                        <a:pt x="22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54" name="Freeform 23"/>
                <p:cNvSpPr>
                  <a:spLocks/>
                </p:cNvSpPr>
                <p:nvPr/>
              </p:nvSpPr>
              <p:spPr bwMode="auto">
                <a:xfrm>
                  <a:off x="3006" y="2126"/>
                  <a:ext cx="24" cy="52"/>
                </a:xfrm>
                <a:custGeom>
                  <a:avLst/>
                  <a:gdLst>
                    <a:gd name="T0" fmla="*/ 12 w 24"/>
                    <a:gd name="T1" fmla="*/ 0 h 52"/>
                    <a:gd name="T2" fmla="*/ 12 w 24"/>
                    <a:gd name="T3" fmla="*/ 12 h 52"/>
                    <a:gd name="T4" fmla="*/ 22 w 24"/>
                    <a:gd name="T5" fmla="*/ 12 h 52"/>
                    <a:gd name="T6" fmla="*/ 22 w 24"/>
                    <a:gd name="T7" fmla="*/ 14 h 52"/>
                    <a:gd name="T8" fmla="*/ 12 w 24"/>
                    <a:gd name="T9" fmla="*/ 14 h 52"/>
                    <a:gd name="T10" fmla="*/ 12 w 24"/>
                    <a:gd name="T11" fmla="*/ 40 h 52"/>
                    <a:gd name="T12" fmla="*/ 14 w 24"/>
                    <a:gd name="T13" fmla="*/ 44 h 52"/>
                    <a:gd name="T14" fmla="*/ 14 w 24"/>
                    <a:gd name="T15" fmla="*/ 46 h 52"/>
                    <a:gd name="T16" fmla="*/ 16 w 24"/>
                    <a:gd name="T17" fmla="*/ 46 h 52"/>
                    <a:gd name="T18" fmla="*/ 16 w 24"/>
                    <a:gd name="T19" fmla="*/ 46 h 52"/>
                    <a:gd name="T20" fmla="*/ 18 w 24"/>
                    <a:gd name="T21" fmla="*/ 46 h 52"/>
                    <a:gd name="T22" fmla="*/ 20 w 24"/>
                    <a:gd name="T23" fmla="*/ 46 h 52"/>
                    <a:gd name="T24" fmla="*/ 20 w 24"/>
                    <a:gd name="T25" fmla="*/ 46 h 52"/>
                    <a:gd name="T26" fmla="*/ 22 w 24"/>
                    <a:gd name="T27" fmla="*/ 44 h 52"/>
                    <a:gd name="T28" fmla="*/ 24 w 24"/>
                    <a:gd name="T29" fmla="*/ 44 h 52"/>
                    <a:gd name="T30" fmla="*/ 22 w 24"/>
                    <a:gd name="T31" fmla="*/ 48 h 52"/>
                    <a:gd name="T32" fmla="*/ 20 w 24"/>
                    <a:gd name="T33" fmla="*/ 50 h 52"/>
                    <a:gd name="T34" fmla="*/ 16 w 24"/>
                    <a:gd name="T35" fmla="*/ 52 h 52"/>
                    <a:gd name="T36" fmla="*/ 14 w 24"/>
                    <a:gd name="T37" fmla="*/ 52 h 52"/>
                    <a:gd name="T38" fmla="*/ 12 w 24"/>
                    <a:gd name="T39" fmla="*/ 52 h 52"/>
                    <a:gd name="T40" fmla="*/ 10 w 24"/>
                    <a:gd name="T41" fmla="*/ 50 h 52"/>
                    <a:gd name="T42" fmla="*/ 8 w 24"/>
                    <a:gd name="T43" fmla="*/ 50 h 52"/>
                    <a:gd name="T44" fmla="*/ 6 w 24"/>
                    <a:gd name="T45" fmla="*/ 48 h 52"/>
                    <a:gd name="T46" fmla="*/ 6 w 24"/>
                    <a:gd name="T47" fmla="*/ 46 h 52"/>
                    <a:gd name="T48" fmla="*/ 6 w 24"/>
                    <a:gd name="T49" fmla="*/ 42 h 52"/>
                    <a:gd name="T50" fmla="*/ 6 w 24"/>
                    <a:gd name="T51" fmla="*/ 14 h 52"/>
                    <a:gd name="T52" fmla="*/ 0 w 24"/>
                    <a:gd name="T53" fmla="*/ 14 h 52"/>
                    <a:gd name="T54" fmla="*/ 0 w 24"/>
                    <a:gd name="T55" fmla="*/ 14 h 52"/>
                    <a:gd name="T56" fmla="*/ 2 w 24"/>
                    <a:gd name="T57" fmla="*/ 12 h 52"/>
                    <a:gd name="T58" fmla="*/ 4 w 24"/>
                    <a:gd name="T59" fmla="*/ 10 h 52"/>
                    <a:gd name="T60" fmla="*/ 6 w 24"/>
                    <a:gd name="T61" fmla="*/ 8 h 52"/>
                    <a:gd name="T62" fmla="*/ 8 w 24"/>
                    <a:gd name="T63" fmla="*/ 6 h 52"/>
                    <a:gd name="T64" fmla="*/ 10 w 24"/>
                    <a:gd name="T65" fmla="*/ 2 h 52"/>
                    <a:gd name="T66" fmla="*/ 12 w 24"/>
                    <a:gd name="T67" fmla="*/ 0 h 52"/>
                    <a:gd name="T68" fmla="*/ 12 w 24"/>
                    <a:gd name="T69" fmla="*/ 0 h 5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4"/>
                    <a:gd name="T106" fmla="*/ 0 h 52"/>
                    <a:gd name="T107" fmla="*/ 24 w 24"/>
                    <a:gd name="T108" fmla="*/ 52 h 5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4" h="52">
                      <a:moveTo>
                        <a:pt x="12" y="0"/>
                      </a:moveTo>
                      <a:lnTo>
                        <a:pt x="12" y="12"/>
                      </a:lnTo>
                      <a:lnTo>
                        <a:pt x="22" y="12"/>
                      </a:lnTo>
                      <a:lnTo>
                        <a:pt x="22" y="14"/>
                      </a:lnTo>
                      <a:lnTo>
                        <a:pt x="12" y="14"/>
                      </a:lnTo>
                      <a:lnTo>
                        <a:pt x="12" y="40"/>
                      </a:lnTo>
                      <a:lnTo>
                        <a:pt x="14" y="44"/>
                      </a:lnTo>
                      <a:lnTo>
                        <a:pt x="14" y="46"/>
                      </a:lnTo>
                      <a:lnTo>
                        <a:pt x="16" y="46"/>
                      </a:lnTo>
                      <a:lnTo>
                        <a:pt x="18" y="46"/>
                      </a:lnTo>
                      <a:lnTo>
                        <a:pt x="20" y="46"/>
                      </a:lnTo>
                      <a:lnTo>
                        <a:pt x="22" y="44"/>
                      </a:lnTo>
                      <a:lnTo>
                        <a:pt x="24" y="44"/>
                      </a:lnTo>
                      <a:lnTo>
                        <a:pt x="22" y="48"/>
                      </a:lnTo>
                      <a:lnTo>
                        <a:pt x="20" y="50"/>
                      </a:lnTo>
                      <a:lnTo>
                        <a:pt x="16" y="52"/>
                      </a:lnTo>
                      <a:lnTo>
                        <a:pt x="14" y="52"/>
                      </a:lnTo>
                      <a:lnTo>
                        <a:pt x="12" y="52"/>
                      </a:lnTo>
                      <a:lnTo>
                        <a:pt x="10" y="50"/>
                      </a:lnTo>
                      <a:lnTo>
                        <a:pt x="8" y="50"/>
                      </a:lnTo>
                      <a:lnTo>
                        <a:pt x="6" y="48"/>
                      </a:lnTo>
                      <a:lnTo>
                        <a:pt x="6" y="46"/>
                      </a:lnTo>
                      <a:lnTo>
                        <a:pt x="6" y="42"/>
                      </a:lnTo>
                      <a:lnTo>
                        <a:pt x="6" y="14"/>
                      </a:lnTo>
                      <a:lnTo>
                        <a:pt x="0" y="14"/>
                      </a:lnTo>
                      <a:lnTo>
                        <a:pt x="2" y="12"/>
                      </a:lnTo>
                      <a:lnTo>
                        <a:pt x="4" y="10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55" name="Rectangle 24"/>
                <p:cNvSpPr>
                  <a:spLocks noChangeArrowheads="1"/>
                </p:cNvSpPr>
                <p:nvPr/>
              </p:nvSpPr>
              <p:spPr bwMode="auto">
                <a:xfrm>
                  <a:off x="3080" y="2104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56" name="Freeform 25"/>
                <p:cNvSpPr>
                  <a:spLocks/>
                </p:cNvSpPr>
                <p:nvPr/>
              </p:nvSpPr>
              <p:spPr bwMode="auto">
                <a:xfrm>
                  <a:off x="3226" y="2118"/>
                  <a:ext cx="52" cy="60"/>
                </a:xfrm>
                <a:custGeom>
                  <a:avLst/>
                  <a:gdLst>
                    <a:gd name="T0" fmla="*/ 48 w 52"/>
                    <a:gd name="T1" fmla="*/ 0 h 60"/>
                    <a:gd name="T2" fmla="*/ 50 w 52"/>
                    <a:gd name="T3" fmla="*/ 20 h 60"/>
                    <a:gd name="T4" fmla="*/ 48 w 52"/>
                    <a:gd name="T5" fmla="*/ 20 h 60"/>
                    <a:gd name="T6" fmla="*/ 46 w 52"/>
                    <a:gd name="T7" fmla="*/ 12 h 60"/>
                    <a:gd name="T8" fmla="*/ 42 w 52"/>
                    <a:gd name="T9" fmla="*/ 6 h 60"/>
                    <a:gd name="T10" fmla="*/ 36 w 52"/>
                    <a:gd name="T11" fmla="*/ 4 h 60"/>
                    <a:gd name="T12" fmla="*/ 30 w 52"/>
                    <a:gd name="T13" fmla="*/ 2 h 60"/>
                    <a:gd name="T14" fmla="*/ 24 w 52"/>
                    <a:gd name="T15" fmla="*/ 4 h 60"/>
                    <a:gd name="T16" fmla="*/ 20 w 52"/>
                    <a:gd name="T17" fmla="*/ 6 h 60"/>
                    <a:gd name="T18" fmla="*/ 16 w 52"/>
                    <a:gd name="T19" fmla="*/ 10 h 60"/>
                    <a:gd name="T20" fmla="*/ 12 w 52"/>
                    <a:gd name="T21" fmla="*/ 14 h 60"/>
                    <a:gd name="T22" fmla="*/ 10 w 52"/>
                    <a:gd name="T23" fmla="*/ 22 h 60"/>
                    <a:gd name="T24" fmla="*/ 10 w 52"/>
                    <a:gd name="T25" fmla="*/ 30 h 60"/>
                    <a:gd name="T26" fmla="*/ 10 w 52"/>
                    <a:gd name="T27" fmla="*/ 38 h 60"/>
                    <a:gd name="T28" fmla="*/ 12 w 52"/>
                    <a:gd name="T29" fmla="*/ 44 h 60"/>
                    <a:gd name="T30" fmla="*/ 16 w 52"/>
                    <a:gd name="T31" fmla="*/ 50 h 60"/>
                    <a:gd name="T32" fmla="*/ 20 w 52"/>
                    <a:gd name="T33" fmla="*/ 54 h 60"/>
                    <a:gd name="T34" fmla="*/ 26 w 52"/>
                    <a:gd name="T35" fmla="*/ 56 h 60"/>
                    <a:gd name="T36" fmla="*/ 32 w 52"/>
                    <a:gd name="T37" fmla="*/ 56 h 60"/>
                    <a:gd name="T38" fmla="*/ 36 w 52"/>
                    <a:gd name="T39" fmla="*/ 56 h 60"/>
                    <a:gd name="T40" fmla="*/ 40 w 52"/>
                    <a:gd name="T41" fmla="*/ 54 h 60"/>
                    <a:gd name="T42" fmla="*/ 46 w 52"/>
                    <a:gd name="T43" fmla="*/ 50 h 60"/>
                    <a:gd name="T44" fmla="*/ 50 w 52"/>
                    <a:gd name="T45" fmla="*/ 44 h 60"/>
                    <a:gd name="T46" fmla="*/ 52 w 52"/>
                    <a:gd name="T47" fmla="*/ 46 h 60"/>
                    <a:gd name="T48" fmla="*/ 46 w 52"/>
                    <a:gd name="T49" fmla="*/ 52 h 60"/>
                    <a:gd name="T50" fmla="*/ 42 w 52"/>
                    <a:gd name="T51" fmla="*/ 56 h 60"/>
                    <a:gd name="T52" fmla="*/ 36 w 52"/>
                    <a:gd name="T53" fmla="*/ 60 h 60"/>
                    <a:gd name="T54" fmla="*/ 28 w 52"/>
                    <a:gd name="T55" fmla="*/ 60 h 60"/>
                    <a:gd name="T56" fmla="*/ 20 w 52"/>
                    <a:gd name="T57" fmla="*/ 58 h 60"/>
                    <a:gd name="T58" fmla="*/ 12 w 52"/>
                    <a:gd name="T59" fmla="*/ 56 h 60"/>
                    <a:gd name="T60" fmla="*/ 6 w 52"/>
                    <a:gd name="T61" fmla="*/ 50 h 60"/>
                    <a:gd name="T62" fmla="*/ 2 w 52"/>
                    <a:gd name="T63" fmla="*/ 44 h 60"/>
                    <a:gd name="T64" fmla="*/ 0 w 52"/>
                    <a:gd name="T65" fmla="*/ 38 h 60"/>
                    <a:gd name="T66" fmla="*/ 0 w 52"/>
                    <a:gd name="T67" fmla="*/ 30 h 60"/>
                    <a:gd name="T68" fmla="*/ 2 w 52"/>
                    <a:gd name="T69" fmla="*/ 22 h 60"/>
                    <a:gd name="T70" fmla="*/ 4 w 52"/>
                    <a:gd name="T71" fmla="*/ 14 h 60"/>
                    <a:gd name="T72" fmla="*/ 8 w 52"/>
                    <a:gd name="T73" fmla="*/ 8 h 60"/>
                    <a:gd name="T74" fmla="*/ 14 w 52"/>
                    <a:gd name="T75" fmla="*/ 4 h 60"/>
                    <a:gd name="T76" fmla="*/ 22 w 52"/>
                    <a:gd name="T77" fmla="*/ 0 h 60"/>
                    <a:gd name="T78" fmla="*/ 30 w 52"/>
                    <a:gd name="T79" fmla="*/ 0 h 60"/>
                    <a:gd name="T80" fmla="*/ 36 w 52"/>
                    <a:gd name="T81" fmla="*/ 0 h 60"/>
                    <a:gd name="T82" fmla="*/ 42 w 52"/>
                    <a:gd name="T83" fmla="*/ 2 h 60"/>
                    <a:gd name="T84" fmla="*/ 44 w 52"/>
                    <a:gd name="T85" fmla="*/ 4 h 60"/>
                    <a:gd name="T86" fmla="*/ 44 w 52"/>
                    <a:gd name="T87" fmla="*/ 4 h 60"/>
                    <a:gd name="T88" fmla="*/ 46 w 52"/>
                    <a:gd name="T89" fmla="*/ 4 h 60"/>
                    <a:gd name="T90" fmla="*/ 46 w 52"/>
                    <a:gd name="T91" fmla="*/ 2 h 60"/>
                    <a:gd name="T92" fmla="*/ 48 w 52"/>
                    <a:gd name="T93" fmla="*/ 2 h 60"/>
                    <a:gd name="T94" fmla="*/ 48 w 52"/>
                    <a:gd name="T95" fmla="*/ 0 h 60"/>
                    <a:gd name="T96" fmla="*/ 48 w 52"/>
                    <a:gd name="T97" fmla="*/ 0 h 6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2"/>
                    <a:gd name="T148" fmla="*/ 0 h 60"/>
                    <a:gd name="T149" fmla="*/ 52 w 52"/>
                    <a:gd name="T150" fmla="*/ 60 h 6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2" h="60">
                      <a:moveTo>
                        <a:pt x="48" y="0"/>
                      </a:moveTo>
                      <a:lnTo>
                        <a:pt x="50" y="20"/>
                      </a:lnTo>
                      <a:lnTo>
                        <a:pt x="48" y="20"/>
                      </a:lnTo>
                      <a:lnTo>
                        <a:pt x="46" y="12"/>
                      </a:lnTo>
                      <a:lnTo>
                        <a:pt x="42" y="6"/>
                      </a:lnTo>
                      <a:lnTo>
                        <a:pt x="36" y="4"/>
                      </a:lnTo>
                      <a:lnTo>
                        <a:pt x="30" y="2"/>
                      </a:lnTo>
                      <a:lnTo>
                        <a:pt x="24" y="4"/>
                      </a:lnTo>
                      <a:lnTo>
                        <a:pt x="20" y="6"/>
                      </a:lnTo>
                      <a:lnTo>
                        <a:pt x="16" y="10"/>
                      </a:lnTo>
                      <a:lnTo>
                        <a:pt x="12" y="14"/>
                      </a:lnTo>
                      <a:lnTo>
                        <a:pt x="10" y="22"/>
                      </a:lnTo>
                      <a:lnTo>
                        <a:pt x="10" y="30"/>
                      </a:lnTo>
                      <a:lnTo>
                        <a:pt x="10" y="38"/>
                      </a:lnTo>
                      <a:lnTo>
                        <a:pt x="12" y="44"/>
                      </a:lnTo>
                      <a:lnTo>
                        <a:pt x="16" y="50"/>
                      </a:lnTo>
                      <a:lnTo>
                        <a:pt x="20" y="54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6" y="56"/>
                      </a:lnTo>
                      <a:lnTo>
                        <a:pt x="40" y="54"/>
                      </a:lnTo>
                      <a:lnTo>
                        <a:pt x="46" y="50"/>
                      </a:lnTo>
                      <a:lnTo>
                        <a:pt x="50" y="44"/>
                      </a:lnTo>
                      <a:lnTo>
                        <a:pt x="52" y="46"/>
                      </a:lnTo>
                      <a:lnTo>
                        <a:pt x="46" y="52"/>
                      </a:lnTo>
                      <a:lnTo>
                        <a:pt x="42" y="56"/>
                      </a:lnTo>
                      <a:lnTo>
                        <a:pt x="36" y="60"/>
                      </a:lnTo>
                      <a:lnTo>
                        <a:pt x="28" y="60"/>
                      </a:lnTo>
                      <a:lnTo>
                        <a:pt x="20" y="58"/>
                      </a:lnTo>
                      <a:lnTo>
                        <a:pt x="12" y="56"/>
                      </a:lnTo>
                      <a:lnTo>
                        <a:pt x="6" y="50"/>
                      </a:lnTo>
                      <a:lnTo>
                        <a:pt x="2" y="44"/>
                      </a:lnTo>
                      <a:lnTo>
                        <a:pt x="0" y="38"/>
                      </a:lnTo>
                      <a:lnTo>
                        <a:pt x="0" y="30"/>
                      </a:lnTo>
                      <a:lnTo>
                        <a:pt x="2" y="22"/>
                      </a:lnTo>
                      <a:lnTo>
                        <a:pt x="4" y="14"/>
                      </a:lnTo>
                      <a:lnTo>
                        <a:pt x="8" y="8"/>
                      </a:lnTo>
                      <a:lnTo>
                        <a:pt x="14" y="4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36" y="0"/>
                      </a:lnTo>
                      <a:lnTo>
                        <a:pt x="42" y="2"/>
                      </a:lnTo>
                      <a:lnTo>
                        <a:pt x="44" y="4"/>
                      </a:lnTo>
                      <a:lnTo>
                        <a:pt x="46" y="4"/>
                      </a:lnTo>
                      <a:lnTo>
                        <a:pt x="46" y="2"/>
                      </a:lnTo>
                      <a:lnTo>
                        <a:pt x="48" y="2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57" name="Freeform 26"/>
                <p:cNvSpPr>
                  <a:spLocks/>
                </p:cNvSpPr>
                <p:nvPr/>
              </p:nvSpPr>
              <p:spPr bwMode="auto">
                <a:xfrm>
                  <a:off x="3282" y="2116"/>
                  <a:ext cx="42" cy="62"/>
                </a:xfrm>
                <a:custGeom>
                  <a:avLst/>
                  <a:gdLst>
                    <a:gd name="T0" fmla="*/ 12 w 42"/>
                    <a:gd name="T1" fmla="*/ 30 h 62"/>
                    <a:gd name="T2" fmla="*/ 20 w 42"/>
                    <a:gd name="T3" fmla="*/ 22 h 62"/>
                    <a:gd name="T4" fmla="*/ 26 w 42"/>
                    <a:gd name="T5" fmla="*/ 20 h 62"/>
                    <a:gd name="T6" fmla="*/ 32 w 42"/>
                    <a:gd name="T7" fmla="*/ 22 h 62"/>
                    <a:gd name="T8" fmla="*/ 36 w 42"/>
                    <a:gd name="T9" fmla="*/ 28 h 62"/>
                    <a:gd name="T10" fmla="*/ 36 w 42"/>
                    <a:gd name="T11" fmla="*/ 38 h 62"/>
                    <a:gd name="T12" fmla="*/ 36 w 42"/>
                    <a:gd name="T13" fmla="*/ 56 h 62"/>
                    <a:gd name="T14" fmla="*/ 38 w 42"/>
                    <a:gd name="T15" fmla="*/ 58 h 62"/>
                    <a:gd name="T16" fmla="*/ 40 w 42"/>
                    <a:gd name="T17" fmla="*/ 60 h 62"/>
                    <a:gd name="T18" fmla="*/ 42 w 42"/>
                    <a:gd name="T19" fmla="*/ 62 h 62"/>
                    <a:gd name="T20" fmla="*/ 24 w 42"/>
                    <a:gd name="T21" fmla="*/ 60 h 62"/>
                    <a:gd name="T22" fmla="*/ 26 w 42"/>
                    <a:gd name="T23" fmla="*/ 60 h 62"/>
                    <a:gd name="T24" fmla="*/ 28 w 42"/>
                    <a:gd name="T25" fmla="*/ 58 h 62"/>
                    <a:gd name="T26" fmla="*/ 30 w 42"/>
                    <a:gd name="T27" fmla="*/ 54 h 62"/>
                    <a:gd name="T28" fmla="*/ 30 w 42"/>
                    <a:gd name="T29" fmla="*/ 38 h 62"/>
                    <a:gd name="T30" fmla="*/ 28 w 42"/>
                    <a:gd name="T31" fmla="*/ 30 h 62"/>
                    <a:gd name="T32" fmla="*/ 26 w 42"/>
                    <a:gd name="T33" fmla="*/ 28 h 62"/>
                    <a:gd name="T34" fmla="*/ 22 w 42"/>
                    <a:gd name="T35" fmla="*/ 26 h 62"/>
                    <a:gd name="T36" fmla="*/ 18 w 42"/>
                    <a:gd name="T37" fmla="*/ 28 h 62"/>
                    <a:gd name="T38" fmla="*/ 12 w 42"/>
                    <a:gd name="T39" fmla="*/ 32 h 62"/>
                    <a:gd name="T40" fmla="*/ 12 w 42"/>
                    <a:gd name="T41" fmla="*/ 56 h 62"/>
                    <a:gd name="T42" fmla="*/ 14 w 42"/>
                    <a:gd name="T43" fmla="*/ 58 h 62"/>
                    <a:gd name="T44" fmla="*/ 16 w 42"/>
                    <a:gd name="T45" fmla="*/ 60 h 62"/>
                    <a:gd name="T46" fmla="*/ 18 w 42"/>
                    <a:gd name="T47" fmla="*/ 62 h 62"/>
                    <a:gd name="T48" fmla="*/ 0 w 42"/>
                    <a:gd name="T49" fmla="*/ 60 h 62"/>
                    <a:gd name="T50" fmla="*/ 4 w 42"/>
                    <a:gd name="T51" fmla="*/ 60 h 62"/>
                    <a:gd name="T52" fmla="*/ 4 w 42"/>
                    <a:gd name="T53" fmla="*/ 58 h 62"/>
                    <a:gd name="T54" fmla="*/ 6 w 42"/>
                    <a:gd name="T55" fmla="*/ 52 h 62"/>
                    <a:gd name="T56" fmla="*/ 6 w 42"/>
                    <a:gd name="T57" fmla="*/ 10 h 62"/>
                    <a:gd name="T58" fmla="*/ 4 w 42"/>
                    <a:gd name="T59" fmla="*/ 6 h 62"/>
                    <a:gd name="T60" fmla="*/ 4 w 42"/>
                    <a:gd name="T61" fmla="*/ 4 h 62"/>
                    <a:gd name="T62" fmla="*/ 2 w 42"/>
                    <a:gd name="T63" fmla="*/ 4 h 62"/>
                    <a:gd name="T64" fmla="*/ 0 w 42"/>
                    <a:gd name="T65" fmla="*/ 4 h 62"/>
                    <a:gd name="T66" fmla="*/ 12 w 42"/>
                    <a:gd name="T67" fmla="*/ 0 h 6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2"/>
                    <a:gd name="T103" fmla="*/ 0 h 62"/>
                    <a:gd name="T104" fmla="*/ 42 w 42"/>
                    <a:gd name="T105" fmla="*/ 62 h 6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2" h="62">
                      <a:moveTo>
                        <a:pt x="12" y="0"/>
                      </a:moveTo>
                      <a:lnTo>
                        <a:pt x="12" y="30"/>
                      </a:lnTo>
                      <a:lnTo>
                        <a:pt x="18" y="24"/>
                      </a:lnTo>
                      <a:lnTo>
                        <a:pt x="20" y="22"/>
                      </a:lnTo>
                      <a:lnTo>
                        <a:pt x="24" y="22"/>
                      </a:lnTo>
                      <a:lnTo>
                        <a:pt x="26" y="20"/>
                      </a:lnTo>
                      <a:lnTo>
                        <a:pt x="30" y="22"/>
                      </a:lnTo>
                      <a:lnTo>
                        <a:pt x="32" y="22"/>
                      </a:lnTo>
                      <a:lnTo>
                        <a:pt x="34" y="26"/>
                      </a:lnTo>
                      <a:lnTo>
                        <a:pt x="36" y="28"/>
                      </a:lnTo>
                      <a:lnTo>
                        <a:pt x="36" y="32"/>
                      </a:lnTo>
                      <a:lnTo>
                        <a:pt x="36" y="38"/>
                      </a:lnTo>
                      <a:lnTo>
                        <a:pt x="36" y="52"/>
                      </a:lnTo>
                      <a:lnTo>
                        <a:pt x="36" y="56"/>
                      </a:lnTo>
                      <a:lnTo>
                        <a:pt x="38" y="58"/>
                      </a:lnTo>
                      <a:lnTo>
                        <a:pt x="38" y="60"/>
                      </a:lnTo>
                      <a:lnTo>
                        <a:pt x="40" y="60"/>
                      </a:lnTo>
                      <a:lnTo>
                        <a:pt x="42" y="60"/>
                      </a:lnTo>
                      <a:lnTo>
                        <a:pt x="42" y="62"/>
                      </a:lnTo>
                      <a:lnTo>
                        <a:pt x="24" y="62"/>
                      </a:lnTo>
                      <a:lnTo>
                        <a:pt x="24" y="60"/>
                      </a:lnTo>
                      <a:lnTo>
                        <a:pt x="26" y="60"/>
                      </a:lnTo>
                      <a:lnTo>
                        <a:pt x="28" y="60"/>
                      </a:lnTo>
                      <a:lnTo>
                        <a:pt x="28" y="58"/>
                      </a:lnTo>
                      <a:lnTo>
                        <a:pt x="30" y="56"/>
                      </a:lnTo>
                      <a:lnTo>
                        <a:pt x="30" y="54"/>
                      </a:lnTo>
                      <a:lnTo>
                        <a:pt x="30" y="52"/>
                      </a:lnTo>
                      <a:lnTo>
                        <a:pt x="30" y="38"/>
                      </a:lnTo>
                      <a:lnTo>
                        <a:pt x="28" y="34"/>
                      </a:lnTo>
                      <a:lnTo>
                        <a:pt x="28" y="30"/>
                      </a:lnTo>
                      <a:lnTo>
                        <a:pt x="28" y="28"/>
                      </a:lnTo>
                      <a:lnTo>
                        <a:pt x="26" y="28"/>
                      </a:lnTo>
                      <a:lnTo>
                        <a:pt x="24" y="26"/>
                      </a:lnTo>
                      <a:lnTo>
                        <a:pt x="22" y="26"/>
                      </a:lnTo>
                      <a:lnTo>
                        <a:pt x="20" y="26"/>
                      </a:lnTo>
                      <a:lnTo>
                        <a:pt x="18" y="28"/>
                      </a:lnTo>
                      <a:lnTo>
                        <a:pt x="16" y="30"/>
                      </a:lnTo>
                      <a:lnTo>
                        <a:pt x="12" y="32"/>
                      </a:lnTo>
                      <a:lnTo>
                        <a:pt x="12" y="52"/>
                      </a:lnTo>
                      <a:lnTo>
                        <a:pt x="12" y="56"/>
                      </a:lnTo>
                      <a:lnTo>
                        <a:pt x="14" y="58"/>
                      </a:lnTo>
                      <a:lnTo>
                        <a:pt x="14" y="60"/>
                      </a:lnTo>
                      <a:lnTo>
                        <a:pt x="16" y="60"/>
                      </a:lnTo>
                      <a:lnTo>
                        <a:pt x="18" y="60"/>
                      </a:lnTo>
                      <a:lnTo>
                        <a:pt x="18" y="62"/>
                      </a:lnTo>
                      <a:lnTo>
                        <a:pt x="0" y="62"/>
                      </a:lnTo>
                      <a:lnTo>
                        <a:pt x="0" y="60"/>
                      </a:lnTo>
                      <a:lnTo>
                        <a:pt x="2" y="60"/>
                      </a:lnTo>
                      <a:lnTo>
                        <a:pt x="4" y="60"/>
                      </a:lnTo>
                      <a:lnTo>
                        <a:pt x="4" y="58"/>
                      </a:lnTo>
                      <a:lnTo>
                        <a:pt x="6" y="56"/>
                      </a:lnTo>
                      <a:lnTo>
                        <a:pt x="6" y="52"/>
                      </a:lnTo>
                      <a:lnTo>
                        <a:pt x="6" y="16"/>
                      </a:lnTo>
                      <a:lnTo>
                        <a:pt x="6" y="10"/>
                      </a:lnTo>
                      <a:lnTo>
                        <a:pt x="6" y="8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10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58" name="Freeform 27"/>
                <p:cNvSpPr>
                  <a:spLocks noEditPoints="1"/>
                </p:cNvSpPr>
                <p:nvPr/>
              </p:nvSpPr>
              <p:spPr bwMode="auto">
                <a:xfrm>
                  <a:off x="3328" y="2116"/>
                  <a:ext cx="18" cy="62"/>
                </a:xfrm>
                <a:custGeom>
                  <a:avLst/>
                  <a:gdLst>
                    <a:gd name="T0" fmla="*/ 10 w 18"/>
                    <a:gd name="T1" fmla="*/ 0 h 62"/>
                    <a:gd name="T2" fmla="*/ 12 w 18"/>
                    <a:gd name="T3" fmla="*/ 0 h 62"/>
                    <a:gd name="T4" fmla="*/ 12 w 18"/>
                    <a:gd name="T5" fmla="*/ 2 h 62"/>
                    <a:gd name="T6" fmla="*/ 14 w 18"/>
                    <a:gd name="T7" fmla="*/ 4 h 62"/>
                    <a:gd name="T8" fmla="*/ 14 w 18"/>
                    <a:gd name="T9" fmla="*/ 4 h 62"/>
                    <a:gd name="T10" fmla="*/ 14 w 18"/>
                    <a:gd name="T11" fmla="*/ 6 h 62"/>
                    <a:gd name="T12" fmla="*/ 12 w 18"/>
                    <a:gd name="T13" fmla="*/ 8 h 62"/>
                    <a:gd name="T14" fmla="*/ 12 w 18"/>
                    <a:gd name="T15" fmla="*/ 10 h 62"/>
                    <a:gd name="T16" fmla="*/ 10 w 18"/>
                    <a:gd name="T17" fmla="*/ 10 h 62"/>
                    <a:gd name="T18" fmla="*/ 8 w 18"/>
                    <a:gd name="T19" fmla="*/ 10 h 62"/>
                    <a:gd name="T20" fmla="*/ 6 w 18"/>
                    <a:gd name="T21" fmla="*/ 8 h 62"/>
                    <a:gd name="T22" fmla="*/ 4 w 18"/>
                    <a:gd name="T23" fmla="*/ 6 h 62"/>
                    <a:gd name="T24" fmla="*/ 4 w 18"/>
                    <a:gd name="T25" fmla="*/ 4 h 62"/>
                    <a:gd name="T26" fmla="*/ 4 w 18"/>
                    <a:gd name="T27" fmla="*/ 4 h 62"/>
                    <a:gd name="T28" fmla="*/ 6 w 18"/>
                    <a:gd name="T29" fmla="*/ 2 h 62"/>
                    <a:gd name="T30" fmla="*/ 8 w 18"/>
                    <a:gd name="T31" fmla="*/ 0 h 62"/>
                    <a:gd name="T32" fmla="*/ 10 w 18"/>
                    <a:gd name="T33" fmla="*/ 0 h 62"/>
                    <a:gd name="T34" fmla="*/ 14 w 18"/>
                    <a:gd name="T35" fmla="*/ 20 h 62"/>
                    <a:gd name="T36" fmla="*/ 14 w 18"/>
                    <a:gd name="T37" fmla="*/ 52 h 62"/>
                    <a:gd name="T38" fmla="*/ 14 w 18"/>
                    <a:gd name="T39" fmla="*/ 56 h 62"/>
                    <a:gd name="T40" fmla="*/ 14 w 18"/>
                    <a:gd name="T41" fmla="*/ 58 h 62"/>
                    <a:gd name="T42" fmla="*/ 14 w 18"/>
                    <a:gd name="T43" fmla="*/ 58 h 62"/>
                    <a:gd name="T44" fmla="*/ 16 w 18"/>
                    <a:gd name="T45" fmla="*/ 60 h 62"/>
                    <a:gd name="T46" fmla="*/ 16 w 18"/>
                    <a:gd name="T47" fmla="*/ 60 h 62"/>
                    <a:gd name="T48" fmla="*/ 18 w 18"/>
                    <a:gd name="T49" fmla="*/ 60 h 62"/>
                    <a:gd name="T50" fmla="*/ 18 w 18"/>
                    <a:gd name="T51" fmla="*/ 62 h 62"/>
                    <a:gd name="T52" fmla="*/ 0 w 18"/>
                    <a:gd name="T53" fmla="*/ 62 h 62"/>
                    <a:gd name="T54" fmla="*/ 0 w 18"/>
                    <a:gd name="T55" fmla="*/ 60 h 62"/>
                    <a:gd name="T56" fmla="*/ 2 w 18"/>
                    <a:gd name="T57" fmla="*/ 60 h 62"/>
                    <a:gd name="T58" fmla="*/ 4 w 18"/>
                    <a:gd name="T59" fmla="*/ 60 h 62"/>
                    <a:gd name="T60" fmla="*/ 4 w 18"/>
                    <a:gd name="T61" fmla="*/ 58 h 62"/>
                    <a:gd name="T62" fmla="*/ 6 w 18"/>
                    <a:gd name="T63" fmla="*/ 58 h 62"/>
                    <a:gd name="T64" fmla="*/ 6 w 18"/>
                    <a:gd name="T65" fmla="*/ 56 h 62"/>
                    <a:gd name="T66" fmla="*/ 6 w 18"/>
                    <a:gd name="T67" fmla="*/ 52 h 62"/>
                    <a:gd name="T68" fmla="*/ 6 w 18"/>
                    <a:gd name="T69" fmla="*/ 38 h 62"/>
                    <a:gd name="T70" fmla="*/ 6 w 18"/>
                    <a:gd name="T71" fmla="*/ 32 h 62"/>
                    <a:gd name="T72" fmla="*/ 6 w 18"/>
                    <a:gd name="T73" fmla="*/ 28 h 62"/>
                    <a:gd name="T74" fmla="*/ 6 w 18"/>
                    <a:gd name="T75" fmla="*/ 28 h 62"/>
                    <a:gd name="T76" fmla="*/ 4 w 18"/>
                    <a:gd name="T77" fmla="*/ 26 h 62"/>
                    <a:gd name="T78" fmla="*/ 4 w 18"/>
                    <a:gd name="T79" fmla="*/ 26 h 62"/>
                    <a:gd name="T80" fmla="*/ 4 w 18"/>
                    <a:gd name="T81" fmla="*/ 26 h 62"/>
                    <a:gd name="T82" fmla="*/ 2 w 18"/>
                    <a:gd name="T83" fmla="*/ 26 h 62"/>
                    <a:gd name="T84" fmla="*/ 0 w 18"/>
                    <a:gd name="T85" fmla="*/ 26 h 62"/>
                    <a:gd name="T86" fmla="*/ 0 w 18"/>
                    <a:gd name="T87" fmla="*/ 26 h 62"/>
                    <a:gd name="T88" fmla="*/ 12 w 18"/>
                    <a:gd name="T89" fmla="*/ 20 h 62"/>
                    <a:gd name="T90" fmla="*/ 14 w 18"/>
                    <a:gd name="T91" fmla="*/ 20 h 6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8"/>
                    <a:gd name="T139" fmla="*/ 0 h 62"/>
                    <a:gd name="T140" fmla="*/ 18 w 18"/>
                    <a:gd name="T141" fmla="*/ 62 h 6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8" h="62">
                      <a:moveTo>
                        <a:pt x="10" y="0"/>
                      </a:move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14" y="4"/>
                      </a:lnTo>
                      <a:lnTo>
                        <a:pt x="14" y="6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0" y="10"/>
                      </a:lnTo>
                      <a:lnTo>
                        <a:pt x="8" y="10"/>
                      </a:lnTo>
                      <a:lnTo>
                        <a:pt x="6" y="8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8" y="0"/>
                      </a:lnTo>
                      <a:lnTo>
                        <a:pt x="10" y="0"/>
                      </a:lnTo>
                      <a:close/>
                      <a:moveTo>
                        <a:pt x="14" y="20"/>
                      </a:moveTo>
                      <a:lnTo>
                        <a:pt x="14" y="52"/>
                      </a:lnTo>
                      <a:lnTo>
                        <a:pt x="14" y="56"/>
                      </a:lnTo>
                      <a:lnTo>
                        <a:pt x="14" y="58"/>
                      </a:lnTo>
                      <a:lnTo>
                        <a:pt x="16" y="60"/>
                      </a:lnTo>
                      <a:lnTo>
                        <a:pt x="18" y="60"/>
                      </a:lnTo>
                      <a:lnTo>
                        <a:pt x="18" y="62"/>
                      </a:lnTo>
                      <a:lnTo>
                        <a:pt x="0" y="62"/>
                      </a:lnTo>
                      <a:lnTo>
                        <a:pt x="0" y="60"/>
                      </a:lnTo>
                      <a:lnTo>
                        <a:pt x="2" y="60"/>
                      </a:lnTo>
                      <a:lnTo>
                        <a:pt x="4" y="60"/>
                      </a:lnTo>
                      <a:lnTo>
                        <a:pt x="4" y="58"/>
                      </a:lnTo>
                      <a:lnTo>
                        <a:pt x="6" y="58"/>
                      </a:lnTo>
                      <a:lnTo>
                        <a:pt x="6" y="56"/>
                      </a:lnTo>
                      <a:lnTo>
                        <a:pt x="6" y="52"/>
                      </a:lnTo>
                      <a:lnTo>
                        <a:pt x="6" y="38"/>
                      </a:lnTo>
                      <a:lnTo>
                        <a:pt x="6" y="32"/>
                      </a:lnTo>
                      <a:lnTo>
                        <a:pt x="6" y="28"/>
                      </a:lnTo>
                      <a:lnTo>
                        <a:pt x="4" y="26"/>
                      </a:lnTo>
                      <a:lnTo>
                        <a:pt x="2" y="26"/>
                      </a:lnTo>
                      <a:lnTo>
                        <a:pt x="0" y="26"/>
                      </a:lnTo>
                      <a:lnTo>
                        <a:pt x="12" y="20"/>
                      </a:lnTo>
                      <a:lnTo>
                        <a:pt x="14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59" name="Freeform 28"/>
                <p:cNvSpPr>
                  <a:spLocks/>
                </p:cNvSpPr>
                <p:nvPr/>
              </p:nvSpPr>
              <p:spPr bwMode="auto">
                <a:xfrm>
                  <a:off x="3350" y="2136"/>
                  <a:ext cx="42" cy="42"/>
                </a:xfrm>
                <a:custGeom>
                  <a:avLst/>
                  <a:gdLst>
                    <a:gd name="T0" fmla="*/ 14 w 42"/>
                    <a:gd name="T1" fmla="*/ 10 h 42"/>
                    <a:gd name="T2" fmla="*/ 18 w 42"/>
                    <a:gd name="T3" fmla="*/ 4 h 42"/>
                    <a:gd name="T4" fmla="*/ 22 w 42"/>
                    <a:gd name="T5" fmla="*/ 2 h 42"/>
                    <a:gd name="T6" fmla="*/ 26 w 42"/>
                    <a:gd name="T7" fmla="*/ 0 h 42"/>
                    <a:gd name="T8" fmla="*/ 30 w 42"/>
                    <a:gd name="T9" fmla="*/ 2 h 42"/>
                    <a:gd name="T10" fmla="*/ 32 w 42"/>
                    <a:gd name="T11" fmla="*/ 2 h 42"/>
                    <a:gd name="T12" fmla="*/ 34 w 42"/>
                    <a:gd name="T13" fmla="*/ 4 h 42"/>
                    <a:gd name="T14" fmla="*/ 36 w 42"/>
                    <a:gd name="T15" fmla="*/ 8 h 42"/>
                    <a:gd name="T16" fmla="*/ 36 w 42"/>
                    <a:gd name="T17" fmla="*/ 10 h 42"/>
                    <a:gd name="T18" fmla="*/ 36 w 42"/>
                    <a:gd name="T19" fmla="*/ 16 h 42"/>
                    <a:gd name="T20" fmla="*/ 36 w 42"/>
                    <a:gd name="T21" fmla="*/ 32 h 42"/>
                    <a:gd name="T22" fmla="*/ 38 w 42"/>
                    <a:gd name="T23" fmla="*/ 36 h 42"/>
                    <a:gd name="T24" fmla="*/ 38 w 42"/>
                    <a:gd name="T25" fmla="*/ 38 h 42"/>
                    <a:gd name="T26" fmla="*/ 38 w 42"/>
                    <a:gd name="T27" fmla="*/ 38 h 42"/>
                    <a:gd name="T28" fmla="*/ 38 w 42"/>
                    <a:gd name="T29" fmla="*/ 40 h 42"/>
                    <a:gd name="T30" fmla="*/ 40 w 42"/>
                    <a:gd name="T31" fmla="*/ 40 h 42"/>
                    <a:gd name="T32" fmla="*/ 42 w 42"/>
                    <a:gd name="T33" fmla="*/ 40 h 42"/>
                    <a:gd name="T34" fmla="*/ 42 w 42"/>
                    <a:gd name="T35" fmla="*/ 42 h 42"/>
                    <a:gd name="T36" fmla="*/ 24 w 42"/>
                    <a:gd name="T37" fmla="*/ 42 h 42"/>
                    <a:gd name="T38" fmla="*/ 24 w 42"/>
                    <a:gd name="T39" fmla="*/ 40 h 42"/>
                    <a:gd name="T40" fmla="*/ 24 w 42"/>
                    <a:gd name="T41" fmla="*/ 40 h 42"/>
                    <a:gd name="T42" fmla="*/ 26 w 42"/>
                    <a:gd name="T43" fmla="*/ 40 h 42"/>
                    <a:gd name="T44" fmla="*/ 28 w 42"/>
                    <a:gd name="T45" fmla="*/ 40 h 42"/>
                    <a:gd name="T46" fmla="*/ 28 w 42"/>
                    <a:gd name="T47" fmla="*/ 38 h 42"/>
                    <a:gd name="T48" fmla="*/ 30 w 42"/>
                    <a:gd name="T49" fmla="*/ 36 h 42"/>
                    <a:gd name="T50" fmla="*/ 30 w 42"/>
                    <a:gd name="T51" fmla="*/ 36 h 42"/>
                    <a:gd name="T52" fmla="*/ 30 w 42"/>
                    <a:gd name="T53" fmla="*/ 32 h 42"/>
                    <a:gd name="T54" fmla="*/ 30 w 42"/>
                    <a:gd name="T55" fmla="*/ 16 h 42"/>
                    <a:gd name="T56" fmla="*/ 30 w 42"/>
                    <a:gd name="T57" fmla="*/ 12 h 42"/>
                    <a:gd name="T58" fmla="*/ 28 w 42"/>
                    <a:gd name="T59" fmla="*/ 8 h 42"/>
                    <a:gd name="T60" fmla="*/ 26 w 42"/>
                    <a:gd name="T61" fmla="*/ 8 h 42"/>
                    <a:gd name="T62" fmla="*/ 24 w 42"/>
                    <a:gd name="T63" fmla="*/ 6 h 42"/>
                    <a:gd name="T64" fmla="*/ 18 w 42"/>
                    <a:gd name="T65" fmla="*/ 8 h 42"/>
                    <a:gd name="T66" fmla="*/ 14 w 42"/>
                    <a:gd name="T67" fmla="*/ 12 h 42"/>
                    <a:gd name="T68" fmla="*/ 14 w 42"/>
                    <a:gd name="T69" fmla="*/ 32 h 42"/>
                    <a:gd name="T70" fmla="*/ 14 w 42"/>
                    <a:gd name="T71" fmla="*/ 36 h 42"/>
                    <a:gd name="T72" fmla="*/ 14 w 42"/>
                    <a:gd name="T73" fmla="*/ 38 h 42"/>
                    <a:gd name="T74" fmla="*/ 14 w 42"/>
                    <a:gd name="T75" fmla="*/ 38 h 42"/>
                    <a:gd name="T76" fmla="*/ 14 w 42"/>
                    <a:gd name="T77" fmla="*/ 40 h 42"/>
                    <a:gd name="T78" fmla="*/ 16 w 42"/>
                    <a:gd name="T79" fmla="*/ 40 h 42"/>
                    <a:gd name="T80" fmla="*/ 18 w 42"/>
                    <a:gd name="T81" fmla="*/ 40 h 42"/>
                    <a:gd name="T82" fmla="*/ 18 w 42"/>
                    <a:gd name="T83" fmla="*/ 42 h 42"/>
                    <a:gd name="T84" fmla="*/ 0 w 42"/>
                    <a:gd name="T85" fmla="*/ 42 h 42"/>
                    <a:gd name="T86" fmla="*/ 0 w 42"/>
                    <a:gd name="T87" fmla="*/ 40 h 42"/>
                    <a:gd name="T88" fmla="*/ 2 w 42"/>
                    <a:gd name="T89" fmla="*/ 40 h 42"/>
                    <a:gd name="T90" fmla="*/ 4 w 42"/>
                    <a:gd name="T91" fmla="*/ 40 h 42"/>
                    <a:gd name="T92" fmla="*/ 4 w 42"/>
                    <a:gd name="T93" fmla="*/ 38 h 42"/>
                    <a:gd name="T94" fmla="*/ 6 w 42"/>
                    <a:gd name="T95" fmla="*/ 36 h 42"/>
                    <a:gd name="T96" fmla="*/ 6 w 42"/>
                    <a:gd name="T97" fmla="*/ 32 h 42"/>
                    <a:gd name="T98" fmla="*/ 6 w 42"/>
                    <a:gd name="T99" fmla="*/ 18 h 42"/>
                    <a:gd name="T100" fmla="*/ 6 w 42"/>
                    <a:gd name="T101" fmla="*/ 12 h 42"/>
                    <a:gd name="T102" fmla="*/ 6 w 42"/>
                    <a:gd name="T103" fmla="*/ 8 h 42"/>
                    <a:gd name="T104" fmla="*/ 6 w 42"/>
                    <a:gd name="T105" fmla="*/ 8 h 42"/>
                    <a:gd name="T106" fmla="*/ 4 w 42"/>
                    <a:gd name="T107" fmla="*/ 6 h 42"/>
                    <a:gd name="T108" fmla="*/ 4 w 42"/>
                    <a:gd name="T109" fmla="*/ 6 h 42"/>
                    <a:gd name="T110" fmla="*/ 4 w 42"/>
                    <a:gd name="T111" fmla="*/ 6 h 42"/>
                    <a:gd name="T112" fmla="*/ 2 w 42"/>
                    <a:gd name="T113" fmla="*/ 6 h 42"/>
                    <a:gd name="T114" fmla="*/ 0 w 42"/>
                    <a:gd name="T115" fmla="*/ 6 h 42"/>
                    <a:gd name="T116" fmla="*/ 0 w 42"/>
                    <a:gd name="T117" fmla="*/ 6 h 42"/>
                    <a:gd name="T118" fmla="*/ 12 w 42"/>
                    <a:gd name="T119" fmla="*/ 0 h 42"/>
                    <a:gd name="T120" fmla="*/ 14 w 42"/>
                    <a:gd name="T121" fmla="*/ 0 h 42"/>
                    <a:gd name="T122" fmla="*/ 14 w 42"/>
                    <a:gd name="T123" fmla="*/ 10 h 42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2"/>
                    <a:gd name="T187" fmla="*/ 0 h 42"/>
                    <a:gd name="T188" fmla="*/ 42 w 42"/>
                    <a:gd name="T189" fmla="*/ 42 h 42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2" h="42">
                      <a:moveTo>
                        <a:pt x="14" y="10"/>
                      </a:moveTo>
                      <a:lnTo>
                        <a:pt x="18" y="4"/>
                      </a:lnTo>
                      <a:lnTo>
                        <a:pt x="22" y="2"/>
                      </a:lnTo>
                      <a:lnTo>
                        <a:pt x="26" y="0"/>
                      </a:lnTo>
                      <a:lnTo>
                        <a:pt x="30" y="2"/>
                      </a:lnTo>
                      <a:lnTo>
                        <a:pt x="32" y="2"/>
                      </a:lnTo>
                      <a:lnTo>
                        <a:pt x="34" y="4"/>
                      </a:lnTo>
                      <a:lnTo>
                        <a:pt x="36" y="8"/>
                      </a:lnTo>
                      <a:lnTo>
                        <a:pt x="36" y="10"/>
                      </a:lnTo>
                      <a:lnTo>
                        <a:pt x="36" y="16"/>
                      </a:lnTo>
                      <a:lnTo>
                        <a:pt x="36" y="32"/>
                      </a:lnTo>
                      <a:lnTo>
                        <a:pt x="38" y="36"/>
                      </a:lnTo>
                      <a:lnTo>
                        <a:pt x="38" y="38"/>
                      </a:lnTo>
                      <a:lnTo>
                        <a:pt x="38" y="40"/>
                      </a:lnTo>
                      <a:lnTo>
                        <a:pt x="40" y="40"/>
                      </a:lnTo>
                      <a:lnTo>
                        <a:pt x="42" y="40"/>
                      </a:lnTo>
                      <a:lnTo>
                        <a:pt x="42" y="42"/>
                      </a:lnTo>
                      <a:lnTo>
                        <a:pt x="24" y="42"/>
                      </a:lnTo>
                      <a:lnTo>
                        <a:pt x="24" y="40"/>
                      </a:lnTo>
                      <a:lnTo>
                        <a:pt x="26" y="40"/>
                      </a:lnTo>
                      <a:lnTo>
                        <a:pt x="28" y="40"/>
                      </a:lnTo>
                      <a:lnTo>
                        <a:pt x="28" y="38"/>
                      </a:lnTo>
                      <a:lnTo>
                        <a:pt x="30" y="36"/>
                      </a:lnTo>
                      <a:lnTo>
                        <a:pt x="30" y="32"/>
                      </a:lnTo>
                      <a:lnTo>
                        <a:pt x="30" y="16"/>
                      </a:lnTo>
                      <a:lnTo>
                        <a:pt x="30" y="12"/>
                      </a:lnTo>
                      <a:lnTo>
                        <a:pt x="28" y="8"/>
                      </a:lnTo>
                      <a:lnTo>
                        <a:pt x="26" y="8"/>
                      </a:lnTo>
                      <a:lnTo>
                        <a:pt x="24" y="6"/>
                      </a:lnTo>
                      <a:lnTo>
                        <a:pt x="18" y="8"/>
                      </a:lnTo>
                      <a:lnTo>
                        <a:pt x="14" y="12"/>
                      </a:lnTo>
                      <a:lnTo>
                        <a:pt x="14" y="32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4" y="40"/>
                      </a:lnTo>
                      <a:lnTo>
                        <a:pt x="16" y="40"/>
                      </a:lnTo>
                      <a:lnTo>
                        <a:pt x="18" y="40"/>
                      </a:lnTo>
                      <a:lnTo>
                        <a:pt x="18" y="42"/>
                      </a:lnTo>
                      <a:lnTo>
                        <a:pt x="0" y="42"/>
                      </a:lnTo>
                      <a:lnTo>
                        <a:pt x="0" y="40"/>
                      </a:lnTo>
                      <a:lnTo>
                        <a:pt x="2" y="40"/>
                      </a:lnTo>
                      <a:lnTo>
                        <a:pt x="4" y="40"/>
                      </a:lnTo>
                      <a:lnTo>
                        <a:pt x="4" y="38"/>
                      </a:lnTo>
                      <a:lnTo>
                        <a:pt x="6" y="36"/>
                      </a:lnTo>
                      <a:lnTo>
                        <a:pt x="6" y="32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6" y="8"/>
                      </a:lnTo>
                      <a:lnTo>
                        <a:pt x="4" y="6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60" name="Freeform 29"/>
                <p:cNvSpPr>
                  <a:spLocks noEditPoints="1"/>
                </p:cNvSpPr>
                <p:nvPr/>
              </p:nvSpPr>
              <p:spPr bwMode="auto">
                <a:xfrm>
                  <a:off x="3396" y="2136"/>
                  <a:ext cx="32" cy="42"/>
                </a:xfrm>
                <a:custGeom>
                  <a:avLst/>
                  <a:gdLst>
                    <a:gd name="T0" fmla="*/ 6 w 32"/>
                    <a:gd name="T1" fmla="*/ 16 h 42"/>
                    <a:gd name="T2" fmla="*/ 8 w 32"/>
                    <a:gd name="T3" fmla="*/ 24 h 42"/>
                    <a:gd name="T4" fmla="*/ 10 w 32"/>
                    <a:gd name="T5" fmla="*/ 30 h 42"/>
                    <a:gd name="T6" fmla="*/ 16 w 32"/>
                    <a:gd name="T7" fmla="*/ 34 h 42"/>
                    <a:gd name="T8" fmla="*/ 20 w 32"/>
                    <a:gd name="T9" fmla="*/ 34 h 42"/>
                    <a:gd name="T10" fmla="*/ 24 w 32"/>
                    <a:gd name="T11" fmla="*/ 34 h 42"/>
                    <a:gd name="T12" fmla="*/ 28 w 32"/>
                    <a:gd name="T13" fmla="*/ 32 h 42"/>
                    <a:gd name="T14" fmla="*/ 30 w 32"/>
                    <a:gd name="T15" fmla="*/ 30 h 42"/>
                    <a:gd name="T16" fmla="*/ 32 w 32"/>
                    <a:gd name="T17" fmla="*/ 26 h 42"/>
                    <a:gd name="T18" fmla="*/ 32 w 32"/>
                    <a:gd name="T19" fmla="*/ 26 h 42"/>
                    <a:gd name="T20" fmla="*/ 32 w 32"/>
                    <a:gd name="T21" fmla="*/ 32 h 42"/>
                    <a:gd name="T22" fmla="*/ 28 w 32"/>
                    <a:gd name="T23" fmla="*/ 38 h 42"/>
                    <a:gd name="T24" fmla="*/ 22 w 32"/>
                    <a:gd name="T25" fmla="*/ 40 h 42"/>
                    <a:gd name="T26" fmla="*/ 16 w 32"/>
                    <a:gd name="T27" fmla="*/ 42 h 42"/>
                    <a:gd name="T28" fmla="*/ 10 w 32"/>
                    <a:gd name="T29" fmla="*/ 40 h 42"/>
                    <a:gd name="T30" fmla="*/ 4 w 32"/>
                    <a:gd name="T31" fmla="*/ 36 h 42"/>
                    <a:gd name="T32" fmla="*/ 2 w 32"/>
                    <a:gd name="T33" fmla="*/ 32 h 42"/>
                    <a:gd name="T34" fmla="*/ 0 w 32"/>
                    <a:gd name="T35" fmla="*/ 28 h 42"/>
                    <a:gd name="T36" fmla="*/ 0 w 32"/>
                    <a:gd name="T37" fmla="*/ 22 h 42"/>
                    <a:gd name="T38" fmla="*/ 0 w 32"/>
                    <a:gd name="T39" fmla="*/ 16 h 42"/>
                    <a:gd name="T40" fmla="*/ 2 w 32"/>
                    <a:gd name="T41" fmla="*/ 10 h 42"/>
                    <a:gd name="T42" fmla="*/ 6 w 32"/>
                    <a:gd name="T43" fmla="*/ 6 h 42"/>
                    <a:gd name="T44" fmla="*/ 8 w 32"/>
                    <a:gd name="T45" fmla="*/ 4 h 42"/>
                    <a:gd name="T46" fmla="*/ 14 w 32"/>
                    <a:gd name="T47" fmla="*/ 2 h 42"/>
                    <a:gd name="T48" fmla="*/ 18 w 32"/>
                    <a:gd name="T49" fmla="*/ 0 h 42"/>
                    <a:gd name="T50" fmla="*/ 24 w 32"/>
                    <a:gd name="T51" fmla="*/ 2 h 42"/>
                    <a:gd name="T52" fmla="*/ 28 w 32"/>
                    <a:gd name="T53" fmla="*/ 6 h 42"/>
                    <a:gd name="T54" fmla="*/ 32 w 32"/>
                    <a:gd name="T55" fmla="*/ 10 h 42"/>
                    <a:gd name="T56" fmla="*/ 32 w 32"/>
                    <a:gd name="T57" fmla="*/ 16 h 42"/>
                    <a:gd name="T58" fmla="*/ 6 w 32"/>
                    <a:gd name="T59" fmla="*/ 16 h 42"/>
                    <a:gd name="T60" fmla="*/ 6 w 32"/>
                    <a:gd name="T61" fmla="*/ 14 h 42"/>
                    <a:gd name="T62" fmla="*/ 24 w 32"/>
                    <a:gd name="T63" fmla="*/ 14 h 42"/>
                    <a:gd name="T64" fmla="*/ 24 w 32"/>
                    <a:gd name="T65" fmla="*/ 10 h 42"/>
                    <a:gd name="T66" fmla="*/ 22 w 32"/>
                    <a:gd name="T67" fmla="*/ 8 h 42"/>
                    <a:gd name="T68" fmla="*/ 22 w 32"/>
                    <a:gd name="T69" fmla="*/ 6 h 42"/>
                    <a:gd name="T70" fmla="*/ 20 w 32"/>
                    <a:gd name="T71" fmla="*/ 6 h 42"/>
                    <a:gd name="T72" fmla="*/ 18 w 32"/>
                    <a:gd name="T73" fmla="*/ 4 h 42"/>
                    <a:gd name="T74" fmla="*/ 16 w 32"/>
                    <a:gd name="T75" fmla="*/ 4 h 42"/>
                    <a:gd name="T76" fmla="*/ 12 w 32"/>
                    <a:gd name="T77" fmla="*/ 4 h 42"/>
                    <a:gd name="T78" fmla="*/ 10 w 32"/>
                    <a:gd name="T79" fmla="*/ 6 h 42"/>
                    <a:gd name="T80" fmla="*/ 8 w 32"/>
                    <a:gd name="T81" fmla="*/ 10 h 42"/>
                    <a:gd name="T82" fmla="*/ 6 w 32"/>
                    <a:gd name="T83" fmla="*/ 14 h 4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2"/>
                    <a:gd name="T127" fmla="*/ 0 h 42"/>
                    <a:gd name="T128" fmla="*/ 32 w 32"/>
                    <a:gd name="T129" fmla="*/ 42 h 4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2" h="42">
                      <a:moveTo>
                        <a:pt x="6" y="16"/>
                      </a:moveTo>
                      <a:lnTo>
                        <a:pt x="8" y="24"/>
                      </a:lnTo>
                      <a:lnTo>
                        <a:pt x="10" y="30"/>
                      </a:lnTo>
                      <a:lnTo>
                        <a:pt x="16" y="34"/>
                      </a:lnTo>
                      <a:lnTo>
                        <a:pt x="20" y="34"/>
                      </a:lnTo>
                      <a:lnTo>
                        <a:pt x="24" y="34"/>
                      </a:lnTo>
                      <a:lnTo>
                        <a:pt x="28" y="32"/>
                      </a:lnTo>
                      <a:lnTo>
                        <a:pt x="30" y="30"/>
                      </a:lnTo>
                      <a:lnTo>
                        <a:pt x="32" y="26"/>
                      </a:lnTo>
                      <a:lnTo>
                        <a:pt x="32" y="32"/>
                      </a:lnTo>
                      <a:lnTo>
                        <a:pt x="28" y="38"/>
                      </a:lnTo>
                      <a:lnTo>
                        <a:pt x="22" y="40"/>
                      </a:lnTo>
                      <a:lnTo>
                        <a:pt x="16" y="42"/>
                      </a:lnTo>
                      <a:lnTo>
                        <a:pt x="10" y="40"/>
                      </a:lnTo>
                      <a:lnTo>
                        <a:pt x="4" y="36"/>
                      </a:lnTo>
                      <a:lnTo>
                        <a:pt x="2" y="32"/>
                      </a:lnTo>
                      <a:lnTo>
                        <a:pt x="0" y="28"/>
                      </a:lnTo>
                      <a:lnTo>
                        <a:pt x="0" y="22"/>
                      </a:lnTo>
                      <a:lnTo>
                        <a:pt x="0" y="16"/>
                      </a:lnTo>
                      <a:lnTo>
                        <a:pt x="2" y="10"/>
                      </a:lnTo>
                      <a:lnTo>
                        <a:pt x="6" y="6"/>
                      </a:lnTo>
                      <a:lnTo>
                        <a:pt x="8" y="4"/>
                      </a:lnTo>
                      <a:lnTo>
                        <a:pt x="14" y="2"/>
                      </a:lnTo>
                      <a:lnTo>
                        <a:pt x="18" y="0"/>
                      </a:lnTo>
                      <a:lnTo>
                        <a:pt x="24" y="2"/>
                      </a:lnTo>
                      <a:lnTo>
                        <a:pt x="28" y="6"/>
                      </a:lnTo>
                      <a:lnTo>
                        <a:pt x="32" y="10"/>
                      </a:lnTo>
                      <a:lnTo>
                        <a:pt x="32" y="16"/>
                      </a:lnTo>
                      <a:lnTo>
                        <a:pt x="6" y="16"/>
                      </a:lnTo>
                      <a:close/>
                      <a:moveTo>
                        <a:pt x="6" y="14"/>
                      </a:moveTo>
                      <a:lnTo>
                        <a:pt x="24" y="14"/>
                      </a:lnTo>
                      <a:lnTo>
                        <a:pt x="24" y="10"/>
                      </a:lnTo>
                      <a:lnTo>
                        <a:pt x="22" y="8"/>
                      </a:lnTo>
                      <a:lnTo>
                        <a:pt x="22" y="6"/>
                      </a:lnTo>
                      <a:lnTo>
                        <a:pt x="20" y="6"/>
                      </a:lnTo>
                      <a:lnTo>
                        <a:pt x="18" y="4"/>
                      </a:lnTo>
                      <a:lnTo>
                        <a:pt x="16" y="4"/>
                      </a:lnTo>
                      <a:lnTo>
                        <a:pt x="12" y="4"/>
                      </a:lnTo>
                      <a:lnTo>
                        <a:pt x="10" y="6"/>
                      </a:lnTo>
                      <a:lnTo>
                        <a:pt x="8" y="10"/>
                      </a:lnTo>
                      <a:lnTo>
                        <a:pt x="6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61" name="Freeform 30"/>
                <p:cNvSpPr>
                  <a:spLocks/>
                </p:cNvSpPr>
                <p:nvPr/>
              </p:nvSpPr>
              <p:spPr bwMode="auto">
                <a:xfrm>
                  <a:off x="3438" y="2136"/>
                  <a:ext cx="26" cy="42"/>
                </a:xfrm>
                <a:custGeom>
                  <a:avLst/>
                  <a:gdLst>
                    <a:gd name="T0" fmla="*/ 22 w 26"/>
                    <a:gd name="T1" fmla="*/ 0 h 42"/>
                    <a:gd name="T2" fmla="*/ 22 w 26"/>
                    <a:gd name="T3" fmla="*/ 14 h 42"/>
                    <a:gd name="T4" fmla="*/ 22 w 26"/>
                    <a:gd name="T5" fmla="*/ 14 h 42"/>
                    <a:gd name="T6" fmla="*/ 20 w 26"/>
                    <a:gd name="T7" fmla="*/ 10 h 42"/>
                    <a:gd name="T8" fmla="*/ 18 w 26"/>
                    <a:gd name="T9" fmla="*/ 6 h 42"/>
                    <a:gd name="T10" fmla="*/ 14 w 26"/>
                    <a:gd name="T11" fmla="*/ 4 h 42"/>
                    <a:gd name="T12" fmla="*/ 12 w 26"/>
                    <a:gd name="T13" fmla="*/ 4 h 42"/>
                    <a:gd name="T14" fmla="*/ 8 w 26"/>
                    <a:gd name="T15" fmla="*/ 4 h 42"/>
                    <a:gd name="T16" fmla="*/ 6 w 26"/>
                    <a:gd name="T17" fmla="*/ 6 h 42"/>
                    <a:gd name="T18" fmla="*/ 6 w 26"/>
                    <a:gd name="T19" fmla="*/ 6 h 42"/>
                    <a:gd name="T20" fmla="*/ 4 w 26"/>
                    <a:gd name="T21" fmla="*/ 8 h 42"/>
                    <a:gd name="T22" fmla="*/ 4 w 26"/>
                    <a:gd name="T23" fmla="*/ 10 h 42"/>
                    <a:gd name="T24" fmla="*/ 6 w 26"/>
                    <a:gd name="T25" fmla="*/ 12 h 42"/>
                    <a:gd name="T26" fmla="*/ 8 w 26"/>
                    <a:gd name="T27" fmla="*/ 14 h 42"/>
                    <a:gd name="T28" fmla="*/ 10 w 26"/>
                    <a:gd name="T29" fmla="*/ 16 h 42"/>
                    <a:gd name="T30" fmla="*/ 16 w 26"/>
                    <a:gd name="T31" fmla="*/ 20 h 42"/>
                    <a:gd name="T32" fmla="*/ 22 w 26"/>
                    <a:gd name="T33" fmla="*/ 22 h 42"/>
                    <a:gd name="T34" fmla="*/ 24 w 26"/>
                    <a:gd name="T35" fmla="*/ 26 h 42"/>
                    <a:gd name="T36" fmla="*/ 26 w 26"/>
                    <a:gd name="T37" fmla="*/ 30 h 42"/>
                    <a:gd name="T38" fmla="*/ 24 w 26"/>
                    <a:gd name="T39" fmla="*/ 36 h 42"/>
                    <a:gd name="T40" fmla="*/ 22 w 26"/>
                    <a:gd name="T41" fmla="*/ 38 h 42"/>
                    <a:gd name="T42" fmla="*/ 18 w 26"/>
                    <a:gd name="T43" fmla="*/ 42 h 42"/>
                    <a:gd name="T44" fmla="*/ 12 w 26"/>
                    <a:gd name="T45" fmla="*/ 42 h 42"/>
                    <a:gd name="T46" fmla="*/ 8 w 26"/>
                    <a:gd name="T47" fmla="*/ 42 h 42"/>
                    <a:gd name="T48" fmla="*/ 4 w 26"/>
                    <a:gd name="T49" fmla="*/ 40 h 42"/>
                    <a:gd name="T50" fmla="*/ 2 w 26"/>
                    <a:gd name="T51" fmla="*/ 40 h 42"/>
                    <a:gd name="T52" fmla="*/ 2 w 26"/>
                    <a:gd name="T53" fmla="*/ 40 h 42"/>
                    <a:gd name="T54" fmla="*/ 0 w 26"/>
                    <a:gd name="T55" fmla="*/ 40 h 42"/>
                    <a:gd name="T56" fmla="*/ 0 w 26"/>
                    <a:gd name="T57" fmla="*/ 42 h 42"/>
                    <a:gd name="T58" fmla="*/ 0 w 26"/>
                    <a:gd name="T59" fmla="*/ 42 h 42"/>
                    <a:gd name="T60" fmla="*/ 0 w 26"/>
                    <a:gd name="T61" fmla="*/ 28 h 42"/>
                    <a:gd name="T62" fmla="*/ 0 w 26"/>
                    <a:gd name="T63" fmla="*/ 28 h 42"/>
                    <a:gd name="T64" fmla="*/ 2 w 26"/>
                    <a:gd name="T65" fmla="*/ 34 h 42"/>
                    <a:gd name="T66" fmla="*/ 4 w 26"/>
                    <a:gd name="T67" fmla="*/ 36 h 42"/>
                    <a:gd name="T68" fmla="*/ 8 w 26"/>
                    <a:gd name="T69" fmla="*/ 38 h 42"/>
                    <a:gd name="T70" fmla="*/ 12 w 26"/>
                    <a:gd name="T71" fmla="*/ 40 h 42"/>
                    <a:gd name="T72" fmla="*/ 16 w 26"/>
                    <a:gd name="T73" fmla="*/ 38 h 42"/>
                    <a:gd name="T74" fmla="*/ 18 w 26"/>
                    <a:gd name="T75" fmla="*/ 38 h 42"/>
                    <a:gd name="T76" fmla="*/ 18 w 26"/>
                    <a:gd name="T77" fmla="*/ 36 h 42"/>
                    <a:gd name="T78" fmla="*/ 20 w 26"/>
                    <a:gd name="T79" fmla="*/ 34 h 42"/>
                    <a:gd name="T80" fmla="*/ 18 w 26"/>
                    <a:gd name="T81" fmla="*/ 30 h 42"/>
                    <a:gd name="T82" fmla="*/ 18 w 26"/>
                    <a:gd name="T83" fmla="*/ 28 h 42"/>
                    <a:gd name="T84" fmla="*/ 14 w 26"/>
                    <a:gd name="T85" fmla="*/ 26 h 42"/>
                    <a:gd name="T86" fmla="*/ 10 w 26"/>
                    <a:gd name="T87" fmla="*/ 24 h 42"/>
                    <a:gd name="T88" fmla="*/ 4 w 26"/>
                    <a:gd name="T89" fmla="*/ 20 h 42"/>
                    <a:gd name="T90" fmla="*/ 2 w 26"/>
                    <a:gd name="T91" fmla="*/ 18 h 42"/>
                    <a:gd name="T92" fmla="*/ 0 w 26"/>
                    <a:gd name="T93" fmla="*/ 16 h 42"/>
                    <a:gd name="T94" fmla="*/ 0 w 26"/>
                    <a:gd name="T95" fmla="*/ 12 h 42"/>
                    <a:gd name="T96" fmla="*/ 0 w 26"/>
                    <a:gd name="T97" fmla="*/ 8 h 42"/>
                    <a:gd name="T98" fmla="*/ 2 w 26"/>
                    <a:gd name="T99" fmla="*/ 4 h 42"/>
                    <a:gd name="T100" fmla="*/ 6 w 26"/>
                    <a:gd name="T101" fmla="*/ 2 h 42"/>
                    <a:gd name="T102" fmla="*/ 12 w 26"/>
                    <a:gd name="T103" fmla="*/ 0 h 42"/>
                    <a:gd name="T104" fmla="*/ 14 w 26"/>
                    <a:gd name="T105" fmla="*/ 2 h 42"/>
                    <a:gd name="T106" fmla="*/ 16 w 26"/>
                    <a:gd name="T107" fmla="*/ 2 h 42"/>
                    <a:gd name="T108" fmla="*/ 18 w 26"/>
                    <a:gd name="T109" fmla="*/ 2 h 42"/>
                    <a:gd name="T110" fmla="*/ 20 w 26"/>
                    <a:gd name="T111" fmla="*/ 2 h 42"/>
                    <a:gd name="T112" fmla="*/ 20 w 26"/>
                    <a:gd name="T113" fmla="*/ 2 h 42"/>
                    <a:gd name="T114" fmla="*/ 20 w 26"/>
                    <a:gd name="T115" fmla="*/ 2 h 42"/>
                    <a:gd name="T116" fmla="*/ 22 w 26"/>
                    <a:gd name="T117" fmla="*/ 2 h 42"/>
                    <a:gd name="T118" fmla="*/ 22 w 26"/>
                    <a:gd name="T119" fmla="*/ 0 h 42"/>
                    <a:gd name="T120" fmla="*/ 22 w 26"/>
                    <a:gd name="T121" fmla="*/ 0 h 4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6"/>
                    <a:gd name="T184" fmla="*/ 0 h 42"/>
                    <a:gd name="T185" fmla="*/ 26 w 26"/>
                    <a:gd name="T186" fmla="*/ 42 h 4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6" h="42">
                      <a:moveTo>
                        <a:pt x="22" y="0"/>
                      </a:moveTo>
                      <a:lnTo>
                        <a:pt x="22" y="14"/>
                      </a:lnTo>
                      <a:lnTo>
                        <a:pt x="20" y="10"/>
                      </a:lnTo>
                      <a:lnTo>
                        <a:pt x="18" y="6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4" y="10"/>
                      </a:lnTo>
                      <a:lnTo>
                        <a:pt x="6" y="12"/>
                      </a:lnTo>
                      <a:lnTo>
                        <a:pt x="8" y="14"/>
                      </a:lnTo>
                      <a:lnTo>
                        <a:pt x="10" y="16"/>
                      </a:lnTo>
                      <a:lnTo>
                        <a:pt x="16" y="20"/>
                      </a:lnTo>
                      <a:lnTo>
                        <a:pt x="22" y="22"/>
                      </a:lnTo>
                      <a:lnTo>
                        <a:pt x="24" y="26"/>
                      </a:lnTo>
                      <a:lnTo>
                        <a:pt x="26" y="30"/>
                      </a:lnTo>
                      <a:lnTo>
                        <a:pt x="24" y="36"/>
                      </a:lnTo>
                      <a:lnTo>
                        <a:pt x="22" y="38"/>
                      </a:lnTo>
                      <a:lnTo>
                        <a:pt x="18" y="42"/>
                      </a:lnTo>
                      <a:lnTo>
                        <a:pt x="12" y="42"/>
                      </a:lnTo>
                      <a:lnTo>
                        <a:pt x="8" y="42"/>
                      </a:lnTo>
                      <a:lnTo>
                        <a:pt x="4" y="40"/>
                      </a:lnTo>
                      <a:lnTo>
                        <a:pt x="2" y="40"/>
                      </a:lnTo>
                      <a:lnTo>
                        <a:pt x="0" y="40"/>
                      </a:lnTo>
                      <a:lnTo>
                        <a:pt x="0" y="42"/>
                      </a:lnTo>
                      <a:lnTo>
                        <a:pt x="0" y="28"/>
                      </a:lnTo>
                      <a:lnTo>
                        <a:pt x="2" y="34"/>
                      </a:lnTo>
                      <a:lnTo>
                        <a:pt x="4" y="36"/>
                      </a:lnTo>
                      <a:lnTo>
                        <a:pt x="8" y="38"/>
                      </a:lnTo>
                      <a:lnTo>
                        <a:pt x="12" y="40"/>
                      </a:lnTo>
                      <a:lnTo>
                        <a:pt x="16" y="38"/>
                      </a:lnTo>
                      <a:lnTo>
                        <a:pt x="18" y="38"/>
                      </a:lnTo>
                      <a:lnTo>
                        <a:pt x="18" y="36"/>
                      </a:lnTo>
                      <a:lnTo>
                        <a:pt x="20" y="34"/>
                      </a:lnTo>
                      <a:lnTo>
                        <a:pt x="18" y="30"/>
                      </a:lnTo>
                      <a:lnTo>
                        <a:pt x="18" y="28"/>
                      </a:lnTo>
                      <a:lnTo>
                        <a:pt x="14" y="26"/>
                      </a:lnTo>
                      <a:lnTo>
                        <a:pt x="10" y="24"/>
                      </a:lnTo>
                      <a:lnTo>
                        <a:pt x="4" y="20"/>
                      </a:lnTo>
                      <a:lnTo>
                        <a:pt x="2" y="18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2" y="4"/>
                      </a:lnTo>
                      <a:lnTo>
                        <a:pt x="6" y="2"/>
                      </a:lnTo>
                      <a:lnTo>
                        <a:pt x="12" y="0"/>
                      </a:lnTo>
                      <a:lnTo>
                        <a:pt x="14" y="2"/>
                      </a:lnTo>
                      <a:lnTo>
                        <a:pt x="16" y="2"/>
                      </a:lnTo>
                      <a:lnTo>
                        <a:pt x="18" y="2"/>
                      </a:lnTo>
                      <a:lnTo>
                        <a:pt x="20" y="2"/>
                      </a:lnTo>
                      <a:lnTo>
                        <a:pt x="22" y="2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62" name="Freeform 31"/>
                <p:cNvSpPr>
                  <a:spLocks noEditPoints="1"/>
                </p:cNvSpPr>
                <p:nvPr/>
              </p:nvSpPr>
              <p:spPr bwMode="auto">
                <a:xfrm>
                  <a:off x="3470" y="2136"/>
                  <a:ext cx="32" cy="42"/>
                </a:xfrm>
                <a:custGeom>
                  <a:avLst/>
                  <a:gdLst>
                    <a:gd name="T0" fmla="*/ 6 w 32"/>
                    <a:gd name="T1" fmla="*/ 16 h 42"/>
                    <a:gd name="T2" fmla="*/ 6 w 32"/>
                    <a:gd name="T3" fmla="*/ 24 h 42"/>
                    <a:gd name="T4" fmla="*/ 10 w 32"/>
                    <a:gd name="T5" fmla="*/ 30 h 42"/>
                    <a:gd name="T6" fmla="*/ 14 w 32"/>
                    <a:gd name="T7" fmla="*/ 34 h 42"/>
                    <a:gd name="T8" fmla="*/ 20 w 32"/>
                    <a:gd name="T9" fmla="*/ 34 h 42"/>
                    <a:gd name="T10" fmla="*/ 24 w 32"/>
                    <a:gd name="T11" fmla="*/ 34 h 42"/>
                    <a:gd name="T12" fmla="*/ 26 w 32"/>
                    <a:gd name="T13" fmla="*/ 32 h 42"/>
                    <a:gd name="T14" fmla="*/ 28 w 32"/>
                    <a:gd name="T15" fmla="*/ 30 h 42"/>
                    <a:gd name="T16" fmla="*/ 30 w 32"/>
                    <a:gd name="T17" fmla="*/ 26 h 42"/>
                    <a:gd name="T18" fmla="*/ 32 w 32"/>
                    <a:gd name="T19" fmla="*/ 26 h 42"/>
                    <a:gd name="T20" fmla="*/ 30 w 32"/>
                    <a:gd name="T21" fmla="*/ 32 h 42"/>
                    <a:gd name="T22" fmla="*/ 26 w 32"/>
                    <a:gd name="T23" fmla="*/ 38 h 42"/>
                    <a:gd name="T24" fmla="*/ 22 w 32"/>
                    <a:gd name="T25" fmla="*/ 40 h 42"/>
                    <a:gd name="T26" fmla="*/ 16 w 32"/>
                    <a:gd name="T27" fmla="*/ 42 h 42"/>
                    <a:gd name="T28" fmla="*/ 10 w 32"/>
                    <a:gd name="T29" fmla="*/ 40 h 42"/>
                    <a:gd name="T30" fmla="*/ 4 w 32"/>
                    <a:gd name="T31" fmla="*/ 36 h 42"/>
                    <a:gd name="T32" fmla="*/ 2 w 32"/>
                    <a:gd name="T33" fmla="*/ 32 h 42"/>
                    <a:gd name="T34" fmla="*/ 0 w 32"/>
                    <a:gd name="T35" fmla="*/ 28 h 42"/>
                    <a:gd name="T36" fmla="*/ 0 w 32"/>
                    <a:gd name="T37" fmla="*/ 22 h 42"/>
                    <a:gd name="T38" fmla="*/ 0 w 32"/>
                    <a:gd name="T39" fmla="*/ 16 h 42"/>
                    <a:gd name="T40" fmla="*/ 2 w 32"/>
                    <a:gd name="T41" fmla="*/ 10 h 42"/>
                    <a:gd name="T42" fmla="*/ 4 w 32"/>
                    <a:gd name="T43" fmla="*/ 6 h 42"/>
                    <a:gd name="T44" fmla="*/ 8 w 32"/>
                    <a:gd name="T45" fmla="*/ 4 h 42"/>
                    <a:gd name="T46" fmla="*/ 12 w 32"/>
                    <a:gd name="T47" fmla="*/ 2 h 42"/>
                    <a:gd name="T48" fmla="*/ 16 w 32"/>
                    <a:gd name="T49" fmla="*/ 0 h 42"/>
                    <a:gd name="T50" fmla="*/ 22 w 32"/>
                    <a:gd name="T51" fmla="*/ 2 h 42"/>
                    <a:gd name="T52" fmla="*/ 28 w 32"/>
                    <a:gd name="T53" fmla="*/ 6 h 42"/>
                    <a:gd name="T54" fmla="*/ 30 w 32"/>
                    <a:gd name="T55" fmla="*/ 10 h 42"/>
                    <a:gd name="T56" fmla="*/ 32 w 32"/>
                    <a:gd name="T57" fmla="*/ 16 h 42"/>
                    <a:gd name="T58" fmla="*/ 6 w 32"/>
                    <a:gd name="T59" fmla="*/ 16 h 42"/>
                    <a:gd name="T60" fmla="*/ 6 w 32"/>
                    <a:gd name="T61" fmla="*/ 14 h 42"/>
                    <a:gd name="T62" fmla="*/ 22 w 32"/>
                    <a:gd name="T63" fmla="*/ 14 h 42"/>
                    <a:gd name="T64" fmla="*/ 22 w 32"/>
                    <a:gd name="T65" fmla="*/ 10 h 42"/>
                    <a:gd name="T66" fmla="*/ 22 w 32"/>
                    <a:gd name="T67" fmla="*/ 8 h 42"/>
                    <a:gd name="T68" fmla="*/ 20 w 32"/>
                    <a:gd name="T69" fmla="*/ 6 h 42"/>
                    <a:gd name="T70" fmla="*/ 18 w 32"/>
                    <a:gd name="T71" fmla="*/ 6 h 42"/>
                    <a:gd name="T72" fmla="*/ 16 w 32"/>
                    <a:gd name="T73" fmla="*/ 4 h 42"/>
                    <a:gd name="T74" fmla="*/ 14 w 32"/>
                    <a:gd name="T75" fmla="*/ 4 h 42"/>
                    <a:gd name="T76" fmla="*/ 12 w 32"/>
                    <a:gd name="T77" fmla="*/ 4 h 42"/>
                    <a:gd name="T78" fmla="*/ 8 w 32"/>
                    <a:gd name="T79" fmla="*/ 6 h 42"/>
                    <a:gd name="T80" fmla="*/ 6 w 32"/>
                    <a:gd name="T81" fmla="*/ 10 h 42"/>
                    <a:gd name="T82" fmla="*/ 6 w 32"/>
                    <a:gd name="T83" fmla="*/ 14 h 4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2"/>
                    <a:gd name="T127" fmla="*/ 0 h 42"/>
                    <a:gd name="T128" fmla="*/ 32 w 32"/>
                    <a:gd name="T129" fmla="*/ 42 h 4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2" h="42">
                      <a:moveTo>
                        <a:pt x="6" y="16"/>
                      </a:moveTo>
                      <a:lnTo>
                        <a:pt x="6" y="24"/>
                      </a:lnTo>
                      <a:lnTo>
                        <a:pt x="10" y="30"/>
                      </a:lnTo>
                      <a:lnTo>
                        <a:pt x="14" y="34"/>
                      </a:lnTo>
                      <a:lnTo>
                        <a:pt x="20" y="34"/>
                      </a:lnTo>
                      <a:lnTo>
                        <a:pt x="24" y="34"/>
                      </a:lnTo>
                      <a:lnTo>
                        <a:pt x="26" y="32"/>
                      </a:lnTo>
                      <a:lnTo>
                        <a:pt x="28" y="30"/>
                      </a:lnTo>
                      <a:lnTo>
                        <a:pt x="30" y="26"/>
                      </a:lnTo>
                      <a:lnTo>
                        <a:pt x="32" y="26"/>
                      </a:lnTo>
                      <a:lnTo>
                        <a:pt x="30" y="32"/>
                      </a:lnTo>
                      <a:lnTo>
                        <a:pt x="26" y="38"/>
                      </a:lnTo>
                      <a:lnTo>
                        <a:pt x="22" y="40"/>
                      </a:lnTo>
                      <a:lnTo>
                        <a:pt x="16" y="42"/>
                      </a:lnTo>
                      <a:lnTo>
                        <a:pt x="10" y="40"/>
                      </a:lnTo>
                      <a:lnTo>
                        <a:pt x="4" y="36"/>
                      </a:lnTo>
                      <a:lnTo>
                        <a:pt x="2" y="32"/>
                      </a:lnTo>
                      <a:lnTo>
                        <a:pt x="0" y="28"/>
                      </a:lnTo>
                      <a:lnTo>
                        <a:pt x="0" y="22"/>
                      </a:lnTo>
                      <a:lnTo>
                        <a:pt x="0" y="16"/>
                      </a:lnTo>
                      <a:lnTo>
                        <a:pt x="2" y="10"/>
                      </a:lnTo>
                      <a:lnTo>
                        <a:pt x="4" y="6"/>
                      </a:lnTo>
                      <a:lnTo>
                        <a:pt x="8" y="4"/>
                      </a:lnTo>
                      <a:lnTo>
                        <a:pt x="12" y="2"/>
                      </a:lnTo>
                      <a:lnTo>
                        <a:pt x="16" y="0"/>
                      </a:lnTo>
                      <a:lnTo>
                        <a:pt x="22" y="2"/>
                      </a:lnTo>
                      <a:lnTo>
                        <a:pt x="28" y="6"/>
                      </a:lnTo>
                      <a:lnTo>
                        <a:pt x="30" y="10"/>
                      </a:lnTo>
                      <a:lnTo>
                        <a:pt x="32" y="16"/>
                      </a:lnTo>
                      <a:lnTo>
                        <a:pt x="6" y="16"/>
                      </a:lnTo>
                      <a:close/>
                      <a:moveTo>
                        <a:pt x="6" y="14"/>
                      </a:moveTo>
                      <a:lnTo>
                        <a:pt x="22" y="14"/>
                      </a:lnTo>
                      <a:lnTo>
                        <a:pt x="22" y="10"/>
                      </a:lnTo>
                      <a:lnTo>
                        <a:pt x="22" y="8"/>
                      </a:lnTo>
                      <a:lnTo>
                        <a:pt x="20" y="6"/>
                      </a:lnTo>
                      <a:lnTo>
                        <a:pt x="18" y="6"/>
                      </a:lnTo>
                      <a:lnTo>
                        <a:pt x="16" y="4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8" y="6"/>
                      </a:lnTo>
                      <a:lnTo>
                        <a:pt x="6" y="10"/>
                      </a:lnTo>
                      <a:lnTo>
                        <a:pt x="6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63" name="Rectangle 32"/>
                <p:cNvSpPr>
                  <a:spLocks noChangeArrowheads="1"/>
                </p:cNvSpPr>
                <p:nvPr/>
              </p:nvSpPr>
              <p:spPr bwMode="auto">
                <a:xfrm>
                  <a:off x="3528" y="2104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4" name="Freeform 33"/>
                <p:cNvSpPr>
                  <a:spLocks/>
                </p:cNvSpPr>
                <p:nvPr/>
              </p:nvSpPr>
              <p:spPr bwMode="auto">
                <a:xfrm>
                  <a:off x="3672" y="2116"/>
                  <a:ext cx="36" cy="62"/>
                </a:xfrm>
                <a:custGeom>
                  <a:avLst/>
                  <a:gdLst>
                    <a:gd name="T0" fmla="*/ 16 w 36"/>
                    <a:gd name="T1" fmla="*/ 24 h 62"/>
                    <a:gd name="T2" fmla="*/ 16 w 36"/>
                    <a:gd name="T3" fmla="*/ 52 h 62"/>
                    <a:gd name="T4" fmla="*/ 16 w 36"/>
                    <a:gd name="T5" fmla="*/ 56 h 62"/>
                    <a:gd name="T6" fmla="*/ 16 w 36"/>
                    <a:gd name="T7" fmla="*/ 58 h 62"/>
                    <a:gd name="T8" fmla="*/ 18 w 36"/>
                    <a:gd name="T9" fmla="*/ 60 h 62"/>
                    <a:gd name="T10" fmla="*/ 20 w 36"/>
                    <a:gd name="T11" fmla="*/ 60 h 62"/>
                    <a:gd name="T12" fmla="*/ 24 w 36"/>
                    <a:gd name="T13" fmla="*/ 60 h 62"/>
                    <a:gd name="T14" fmla="*/ 24 w 36"/>
                    <a:gd name="T15" fmla="*/ 62 h 62"/>
                    <a:gd name="T16" fmla="*/ 0 w 36"/>
                    <a:gd name="T17" fmla="*/ 62 h 62"/>
                    <a:gd name="T18" fmla="*/ 0 w 36"/>
                    <a:gd name="T19" fmla="*/ 60 h 62"/>
                    <a:gd name="T20" fmla="*/ 2 w 36"/>
                    <a:gd name="T21" fmla="*/ 60 h 62"/>
                    <a:gd name="T22" fmla="*/ 4 w 36"/>
                    <a:gd name="T23" fmla="*/ 60 h 62"/>
                    <a:gd name="T24" fmla="*/ 6 w 36"/>
                    <a:gd name="T25" fmla="*/ 60 h 62"/>
                    <a:gd name="T26" fmla="*/ 6 w 36"/>
                    <a:gd name="T27" fmla="*/ 58 h 62"/>
                    <a:gd name="T28" fmla="*/ 8 w 36"/>
                    <a:gd name="T29" fmla="*/ 56 h 62"/>
                    <a:gd name="T30" fmla="*/ 8 w 36"/>
                    <a:gd name="T31" fmla="*/ 54 h 62"/>
                    <a:gd name="T32" fmla="*/ 8 w 36"/>
                    <a:gd name="T33" fmla="*/ 52 h 62"/>
                    <a:gd name="T34" fmla="*/ 8 w 36"/>
                    <a:gd name="T35" fmla="*/ 24 h 62"/>
                    <a:gd name="T36" fmla="*/ 0 w 36"/>
                    <a:gd name="T37" fmla="*/ 24 h 62"/>
                    <a:gd name="T38" fmla="*/ 0 w 36"/>
                    <a:gd name="T39" fmla="*/ 22 h 62"/>
                    <a:gd name="T40" fmla="*/ 8 w 36"/>
                    <a:gd name="T41" fmla="*/ 22 h 62"/>
                    <a:gd name="T42" fmla="*/ 8 w 36"/>
                    <a:gd name="T43" fmla="*/ 20 h 62"/>
                    <a:gd name="T44" fmla="*/ 8 w 36"/>
                    <a:gd name="T45" fmla="*/ 14 h 62"/>
                    <a:gd name="T46" fmla="*/ 10 w 36"/>
                    <a:gd name="T47" fmla="*/ 10 h 62"/>
                    <a:gd name="T48" fmla="*/ 12 w 36"/>
                    <a:gd name="T49" fmla="*/ 6 h 62"/>
                    <a:gd name="T50" fmla="*/ 16 w 36"/>
                    <a:gd name="T51" fmla="*/ 2 h 62"/>
                    <a:gd name="T52" fmla="*/ 20 w 36"/>
                    <a:gd name="T53" fmla="*/ 0 h 62"/>
                    <a:gd name="T54" fmla="*/ 24 w 36"/>
                    <a:gd name="T55" fmla="*/ 0 h 62"/>
                    <a:gd name="T56" fmla="*/ 28 w 36"/>
                    <a:gd name="T57" fmla="*/ 0 h 62"/>
                    <a:gd name="T58" fmla="*/ 32 w 36"/>
                    <a:gd name="T59" fmla="*/ 2 h 62"/>
                    <a:gd name="T60" fmla="*/ 34 w 36"/>
                    <a:gd name="T61" fmla="*/ 6 h 62"/>
                    <a:gd name="T62" fmla="*/ 36 w 36"/>
                    <a:gd name="T63" fmla="*/ 8 h 62"/>
                    <a:gd name="T64" fmla="*/ 34 w 36"/>
                    <a:gd name="T65" fmla="*/ 8 h 62"/>
                    <a:gd name="T66" fmla="*/ 34 w 36"/>
                    <a:gd name="T67" fmla="*/ 10 h 62"/>
                    <a:gd name="T68" fmla="*/ 32 w 36"/>
                    <a:gd name="T69" fmla="*/ 10 h 62"/>
                    <a:gd name="T70" fmla="*/ 32 w 36"/>
                    <a:gd name="T71" fmla="*/ 10 h 62"/>
                    <a:gd name="T72" fmla="*/ 30 w 36"/>
                    <a:gd name="T73" fmla="*/ 10 h 62"/>
                    <a:gd name="T74" fmla="*/ 30 w 36"/>
                    <a:gd name="T75" fmla="*/ 10 h 62"/>
                    <a:gd name="T76" fmla="*/ 28 w 36"/>
                    <a:gd name="T77" fmla="*/ 8 h 62"/>
                    <a:gd name="T78" fmla="*/ 26 w 36"/>
                    <a:gd name="T79" fmla="*/ 6 h 62"/>
                    <a:gd name="T80" fmla="*/ 26 w 36"/>
                    <a:gd name="T81" fmla="*/ 4 h 62"/>
                    <a:gd name="T82" fmla="*/ 24 w 36"/>
                    <a:gd name="T83" fmla="*/ 4 h 62"/>
                    <a:gd name="T84" fmla="*/ 22 w 36"/>
                    <a:gd name="T85" fmla="*/ 2 h 62"/>
                    <a:gd name="T86" fmla="*/ 20 w 36"/>
                    <a:gd name="T87" fmla="*/ 2 h 62"/>
                    <a:gd name="T88" fmla="*/ 20 w 36"/>
                    <a:gd name="T89" fmla="*/ 2 h 62"/>
                    <a:gd name="T90" fmla="*/ 18 w 36"/>
                    <a:gd name="T91" fmla="*/ 4 h 62"/>
                    <a:gd name="T92" fmla="*/ 16 w 36"/>
                    <a:gd name="T93" fmla="*/ 6 h 62"/>
                    <a:gd name="T94" fmla="*/ 16 w 36"/>
                    <a:gd name="T95" fmla="*/ 8 h 62"/>
                    <a:gd name="T96" fmla="*/ 16 w 36"/>
                    <a:gd name="T97" fmla="*/ 12 h 62"/>
                    <a:gd name="T98" fmla="*/ 16 w 36"/>
                    <a:gd name="T99" fmla="*/ 18 h 62"/>
                    <a:gd name="T100" fmla="*/ 16 w 36"/>
                    <a:gd name="T101" fmla="*/ 22 h 62"/>
                    <a:gd name="T102" fmla="*/ 26 w 36"/>
                    <a:gd name="T103" fmla="*/ 22 h 62"/>
                    <a:gd name="T104" fmla="*/ 26 w 36"/>
                    <a:gd name="T105" fmla="*/ 24 h 62"/>
                    <a:gd name="T106" fmla="*/ 16 w 36"/>
                    <a:gd name="T107" fmla="*/ 24 h 6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6"/>
                    <a:gd name="T163" fmla="*/ 0 h 62"/>
                    <a:gd name="T164" fmla="*/ 36 w 36"/>
                    <a:gd name="T165" fmla="*/ 62 h 62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6" h="62">
                      <a:moveTo>
                        <a:pt x="16" y="24"/>
                      </a:moveTo>
                      <a:lnTo>
                        <a:pt x="16" y="52"/>
                      </a:lnTo>
                      <a:lnTo>
                        <a:pt x="16" y="56"/>
                      </a:lnTo>
                      <a:lnTo>
                        <a:pt x="16" y="58"/>
                      </a:lnTo>
                      <a:lnTo>
                        <a:pt x="18" y="60"/>
                      </a:lnTo>
                      <a:lnTo>
                        <a:pt x="20" y="60"/>
                      </a:lnTo>
                      <a:lnTo>
                        <a:pt x="24" y="60"/>
                      </a:lnTo>
                      <a:lnTo>
                        <a:pt x="24" y="62"/>
                      </a:lnTo>
                      <a:lnTo>
                        <a:pt x="0" y="62"/>
                      </a:lnTo>
                      <a:lnTo>
                        <a:pt x="0" y="60"/>
                      </a:lnTo>
                      <a:lnTo>
                        <a:pt x="2" y="60"/>
                      </a:lnTo>
                      <a:lnTo>
                        <a:pt x="4" y="60"/>
                      </a:lnTo>
                      <a:lnTo>
                        <a:pt x="6" y="60"/>
                      </a:lnTo>
                      <a:lnTo>
                        <a:pt x="6" y="58"/>
                      </a:lnTo>
                      <a:lnTo>
                        <a:pt x="8" y="56"/>
                      </a:lnTo>
                      <a:lnTo>
                        <a:pt x="8" y="54"/>
                      </a:lnTo>
                      <a:lnTo>
                        <a:pt x="8" y="52"/>
                      </a:lnTo>
                      <a:lnTo>
                        <a:pt x="8" y="24"/>
                      </a:lnTo>
                      <a:lnTo>
                        <a:pt x="0" y="24"/>
                      </a:lnTo>
                      <a:lnTo>
                        <a:pt x="0" y="22"/>
                      </a:lnTo>
                      <a:lnTo>
                        <a:pt x="8" y="22"/>
                      </a:lnTo>
                      <a:lnTo>
                        <a:pt x="8" y="20"/>
                      </a:lnTo>
                      <a:lnTo>
                        <a:pt x="8" y="14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6" y="2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8" y="0"/>
                      </a:lnTo>
                      <a:lnTo>
                        <a:pt x="32" y="2"/>
                      </a:lnTo>
                      <a:lnTo>
                        <a:pt x="34" y="6"/>
                      </a:lnTo>
                      <a:lnTo>
                        <a:pt x="36" y="8"/>
                      </a:lnTo>
                      <a:lnTo>
                        <a:pt x="34" y="8"/>
                      </a:lnTo>
                      <a:lnTo>
                        <a:pt x="34" y="10"/>
                      </a:lnTo>
                      <a:lnTo>
                        <a:pt x="32" y="10"/>
                      </a:lnTo>
                      <a:lnTo>
                        <a:pt x="30" y="10"/>
                      </a:lnTo>
                      <a:lnTo>
                        <a:pt x="28" y="8"/>
                      </a:lnTo>
                      <a:lnTo>
                        <a:pt x="26" y="6"/>
                      </a:lnTo>
                      <a:lnTo>
                        <a:pt x="26" y="4"/>
                      </a:lnTo>
                      <a:lnTo>
                        <a:pt x="24" y="4"/>
                      </a:lnTo>
                      <a:lnTo>
                        <a:pt x="22" y="2"/>
                      </a:lnTo>
                      <a:lnTo>
                        <a:pt x="20" y="2"/>
                      </a:lnTo>
                      <a:lnTo>
                        <a:pt x="18" y="4"/>
                      </a:lnTo>
                      <a:lnTo>
                        <a:pt x="16" y="6"/>
                      </a:lnTo>
                      <a:lnTo>
                        <a:pt x="16" y="8"/>
                      </a:lnTo>
                      <a:lnTo>
                        <a:pt x="16" y="12"/>
                      </a:lnTo>
                      <a:lnTo>
                        <a:pt x="16" y="18"/>
                      </a:lnTo>
                      <a:lnTo>
                        <a:pt x="16" y="22"/>
                      </a:lnTo>
                      <a:lnTo>
                        <a:pt x="26" y="22"/>
                      </a:lnTo>
                      <a:lnTo>
                        <a:pt x="26" y="24"/>
                      </a:lnTo>
                      <a:lnTo>
                        <a:pt x="16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65" name="Freeform 34"/>
                <p:cNvSpPr>
                  <a:spLocks noEditPoints="1"/>
                </p:cNvSpPr>
                <p:nvPr/>
              </p:nvSpPr>
              <p:spPr bwMode="auto">
                <a:xfrm>
                  <a:off x="3700" y="2136"/>
                  <a:ext cx="38" cy="42"/>
                </a:xfrm>
                <a:custGeom>
                  <a:avLst/>
                  <a:gdLst>
                    <a:gd name="T0" fmla="*/ 20 w 38"/>
                    <a:gd name="T1" fmla="*/ 0 h 42"/>
                    <a:gd name="T2" fmla="*/ 24 w 38"/>
                    <a:gd name="T3" fmla="*/ 2 h 42"/>
                    <a:gd name="T4" fmla="*/ 30 w 38"/>
                    <a:gd name="T5" fmla="*/ 4 h 42"/>
                    <a:gd name="T6" fmla="*/ 34 w 38"/>
                    <a:gd name="T7" fmla="*/ 8 h 42"/>
                    <a:gd name="T8" fmla="*/ 36 w 38"/>
                    <a:gd name="T9" fmla="*/ 14 h 42"/>
                    <a:gd name="T10" fmla="*/ 38 w 38"/>
                    <a:gd name="T11" fmla="*/ 20 h 42"/>
                    <a:gd name="T12" fmla="*/ 38 w 38"/>
                    <a:gd name="T13" fmla="*/ 26 h 42"/>
                    <a:gd name="T14" fmla="*/ 36 w 38"/>
                    <a:gd name="T15" fmla="*/ 32 h 42"/>
                    <a:gd name="T16" fmla="*/ 32 w 38"/>
                    <a:gd name="T17" fmla="*/ 36 h 42"/>
                    <a:gd name="T18" fmla="*/ 28 w 38"/>
                    <a:gd name="T19" fmla="*/ 40 h 42"/>
                    <a:gd name="T20" fmla="*/ 24 w 38"/>
                    <a:gd name="T21" fmla="*/ 42 h 42"/>
                    <a:gd name="T22" fmla="*/ 18 w 38"/>
                    <a:gd name="T23" fmla="*/ 42 h 42"/>
                    <a:gd name="T24" fmla="*/ 14 w 38"/>
                    <a:gd name="T25" fmla="*/ 42 h 42"/>
                    <a:gd name="T26" fmla="*/ 8 w 38"/>
                    <a:gd name="T27" fmla="*/ 38 h 42"/>
                    <a:gd name="T28" fmla="*/ 6 w 38"/>
                    <a:gd name="T29" fmla="*/ 36 h 42"/>
                    <a:gd name="T30" fmla="*/ 2 w 38"/>
                    <a:gd name="T31" fmla="*/ 28 h 42"/>
                    <a:gd name="T32" fmla="*/ 0 w 38"/>
                    <a:gd name="T33" fmla="*/ 22 h 42"/>
                    <a:gd name="T34" fmla="*/ 2 w 38"/>
                    <a:gd name="T35" fmla="*/ 16 h 42"/>
                    <a:gd name="T36" fmla="*/ 4 w 38"/>
                    <a:gd name="T37" fmla="*/ 12 h 42"/>
                    <a:gd name="T38" fmla="*/ 6 w 38"/>
                    <a:gd name="T39" fmla="*/ 6 h 42"/>
                    <a:gd name="T40" fmla="*/ 10 w 38"/>
                    <a:gd name="T41" fmla="*/ 4 h 42"/>
                    <a:gd name="T42" fmla="*/ 14 w 38"/>
                    <a:gd name="T43" fmla="*/ 2 h 42"/>
                    <a:gd name="T44" fmla="*/ 20 w 38"/>
                    <a:gd name="T45" fmla="*/ 0 h 42"/>
                    <a:gd name="T46" fmla="*/ 18 w 38"/>
                    <a:gd name="T47" fmla="*/ 4 h 42"/>
                    <a:gd name="T48" fmla="*/ 16 w 38"/>
                    <a:gd name="T49" fmla="*/ 4 h 42"/>
                    <a:gd name="T50" fmla="*/ 14 w 38"/>
                    <a:gd name="T51" fmla="*/ 6 h 42"/>
                    <a:gd name="T52" fmla="*/ 12 w 38"/>
                    <a:gd name="T53" fmla="*/ 6 h 42"/>
                    <a:gd name="T54" fmla="*/ 10 w 38"/>
                    <a:gd name="T55" fmla="*/ 10 h 42"/>
                    <a:gd name="T56" fmla="*/ 8 w 38"/>
                    <a:gd name="T57" fmla="*/ 14 h 42"/>
                    <a:gd name="T58" fmla="*/ 8 w 38"/>
                    <a:gd name="T59" fmla="*/ 18 h 42"/>
                    <a:gd name="T60" fmla="*/ 8 w 38"/>
                    <a:gd name="T61" fmla="*/ 26 h 42"/>
                    <a:gd name="T62" fmla="*/ 12 w 38"/>
                    <a:gd name="T63" fmla="*/ 34 h 42"/>
                    <a:gd name="T64" fmla="*/ 14 w 38"/>
                    <a:gd name="T65" fmla="*/ 36 h 42"/>
                    <a:gd name="T66" fmla="*/ 18 w 38"/>
                    <a:gd name="T67" fmla="*/ 38 h 42"/>
                    <a:gd name="T68" fmla="*/ 20 w 38"/>
                    <a:gd name="T69" fmla="*/ 40 h 42"/>
                    <a:gd name="T70" fmla="*/ 24 w 38"/>
                    <a:gd name="T71" fmla="*/ 38 h 42"/>
                    <a:gd name="T72" fmla="*/ 28 w 38"/>
                    <a:gd name="T73" fmla="*/ 36 h 42"/>
                    <a:gd name="T74" fmla="*/ 30 w 38"/>
                    <a:gd name="T75" fmla="*/ 32 h 42"/>
                    <a:gd name="T76" fmla="*/ 30 w 38"/>
                    <a:gd name="T77" fmla="*/ 24 h 42"/>
                    <a:gd name="T78" fmla="*/ 30 w 38"/>
                    <a:gd name="T79" fmla="*/ 18 h 42"/>
                    <a:gd name="T80" fmla="*/ 28 w 38"/>
                    <a:gd name="T81" fmla="*/ 12 h 42"/>
                    <a:gd name="T82" fmla="*/ 26 w 38"/>
                    <a:gd name="T83" fmla="*/ 8 h 42"/>
                    <a:gd name="T84" fmla="*/ 22 w 38"/>
                    <a:gd name="T85" fmla="*/ 4 h 42"/>
                    <a:gd name="T86" fmla="*/ 18 w 38"/>
                    <a:gd name="T87" fmla="*/ 4 h 4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8"/>
                    <a:gd name="T133" fmla="*/ 0 h 42"/>
                    <a:gd name="T134" fmla="*/ 38 w 38"/>
                    <a:gd name="T135" fmla="*/ 42 h 4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8" h="42">
                      <a:moveTo>
                        <a:pt x="20" y="0"/>
                      </a:moveTo>
                      <a:lnTo>
                        <a:pt x="24" y="2"/>
                      </a:lnTo>
                      <a:lnTo>
                        <a:pt x="30" y="4"/>
                      </a:lnTo>
                      <a:lnTo>
                        <a:pt x="34" y="8"/>
                      </a:lnTo>
                      <a:lnTo>
                        <a:pt x="36" y="14"/>
                      </a:lnTo>
                      <a:lnTo>
                        <a:pt x="38" y="20"/>
                      </a:lnTo>
                      <a:lnTo>
                        <a:pt x="38" y="26"/>
                      </a:lnTo>
                      <a:lnTo>
                        <a:pt x="36" y="32"/>
                      </a:lnTo>
                      <a:lnTo>
                        <a:pt x="32" y="36"/>
                      </a:lnTo>
                      <a:lnTo>
                        <a:pt x="28" y="40"/>
                      </a:lnTo>
                      <a:lnTo>
                        <a:pt x="24" y="42"/>
                      </a:lnTo>
                      <a:lnTo>
                        <a:pt x="18" y="42"/>
                      </a:lnTo>
                      <a:lnTo>
                        <a:pt x="14" y="42"/>
                      </a:lnTo>
                      <a:lnTo>
                        <a:pt x="8" y="38"/>
                      </a:lnTo>
                      <a:lnTo>
                        <a:pt x="6" y="36"/>
                      </a:lnTo>
                      <a:lnTo>
                        <a:pt x="2" y="28"/>
                      </a:lnTo>
                      <a:lnTo>
                        <a:pt x="0" y="22"/>
                      </a:lnTo>
                      <a:lnTo>
                        <a:pt x="2" y="16"/>
                      </a:lnTo>
                      <a:lnTo>
                        <a:pt x="4" y="12"/>
                      </a:lnTo>
                      <a:lnTo>
                        <a:pt x="6" y="6"/>
                      </a:lnTo>
                      <a:lnTo>
                        <a:pt x="10" y="4"/>
                      </a:lnTo>
                      <a:lnTo>
                        <a:pt x="14" y="2"/>
                      </a:lnTo>
                      <a:lnTo>
                        <a:pt x="20" y="0"/>
                      </a:lnTo>
                      <a:close/>
                      <a:moveTo>
                        <a:pt x="18" y="4"/>
                      </a:moveTo>
                      <a:lnTo>
                        <a:pt x="16" y="4"/>
                      </a:lnTo>
                      <a:lnTo>
                        <a:pt x="14" y="6"/>
                      </a:lnTo>
                      <a:lnTo>
                        <a:pt x="12" y="6"/>
                      </a:lnTo>
                      <a:lnTo>
                        <a:pt x="10" y="10"/>
                      </a:lnTo>
                      <a:lnTo>
                        <a:pt x="8" y="14"/>
                      </a:lnTo>
                      <a:lnTo>
                        <a:pt x="8" y="18"/>
                      </a:lnTo>
                      <a:lnTo>
                        <a:pt x="8" y="26"/>
                      </a:lnTo>
                      <a:lnTo>
                        <a:pt x="12" y="34"/>
                      </a:lnTo>
                      <a:lnTo>
                        <a:pt x="14" y="36"/>
                      </a:lnTo>
                      <a:lnTo>
                        <a:pt x="18" y="38"/>
                      </a:lnTo>
                      <a:lnTo>
                        <a:pt x="20" y="40"/>
                      </a:lnTo>
                      <a:lnTo>
                        <a:pt x="24" y="38"/>
                      </a:lnTo>
                      <a:lnTo>
                        <a:pt x="28" y="36"/>
                      </a:lnTo>
                      <a:lnTo>
                        <a:pt x="30" y="32"/>
                      </a:lnTo>
                      <a:lnTo>
                        <a:pt x="30" y="24"/>
                      </a:lnTo>
                      <a:lnTo>
                        <a:pt x="30" y="18"/>
                      </a:lnTo>
                      <a:lnTo>
                        <a:pt x="28" y="12"/>
                      </a:lnTo>
                      <a:lnTo>
                        <a:pt x="26" y="8"/>
                      </a:lnTo>
                      <a:lnTo>
                        <a:pt x="22" y="4"/>
                      </a:lnTo>
                      <a:lnTo>
                        <a:pt x="18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66" name="Freeform 35"/>
                <p:cNvSpPr>
                  <a:spLocks noEditPoints="1"/>
                </p:cNvSpPr>
                <p:nvPr/>
              </p:nvSpPr>
              <p:spPr bwMode="auto">
                <a:xfrm>
                  <a:off x="3744" y="2136"/>
                  <a:ext cx="38" cy="42"/>
                </a:xfrm>
                <a:custGeom>
                  <a:avLst/>
                  <a:gdLst>
                    <a:gd name="T0" fmla="*/ 20 w 38"/>
                    <a:gd name="T1" fmla="*/ 0 h 42"/>
                    <a:gd name="T2" fmla="*/ 24 w 38"/>
                    <a:gd name="T3" fmla="*/ 2 h 42"/>
                    <a:gd name="T4" fmla="*/ 30 w 38"/>
                    <a:gd name="T5" fmla="*/ 4 h 42"/>
                    <a:gd name="T6" fmla="*/ 34 w 38"/>
                    <a:gd name="T7" fmla="*/ 8 h 42"/>
                    <a:gd name="T8" fmla="*/ 36 w 38"/>
                    <a:gd name="T9" fmla="*/ 14 h 42"/>
                    <a:gd name="T10" fmla="*/ 38 w 38"/>
                    <a:gd name="T11" fmla="*/ 20 h 42"/>
                    <a:gd name="T12" fmla="*/ 38 w 38"/>
                    <a:gd name="T13" fmla="*/ 26 h 42"/>
                    <a:gd name="T14" fmla="*/ 36 w 38"/>
                    <a:gd name="T15" fmla="*/ 32 h 42"/>
                    <a:gd name="T16" fmla="*/ 32 w 38"/>
                    <a:gd name="T17" fmla="*/ 36 h 42"/>
                    <a:gd name="T18" fmla="*/ 28 w 38"/>
                    <a:gd name="T19" fmla="*/ 40 h 42"/>
                    <a:gd name="T20" fmla="*/ 24 w 38"/>
                    <a:gd name="T21" fmla="*/ 42 h 42"/>
                    <a:gd name="T22" fmla="*/ 18 w 38"/>
                    <a:gd name="T23" fmla="*/ 42 h 42"/>
                    <a:gd name="T24" fmla="*/ 14 w 38"/>
                    <a:gd name="T25" fmla="*/ 42 h 42"/>
                    <a:gd name="T26" fmla="*/ 8 w 38"/>
                    <a:gd name="T27" fmla="*/ 38 h 42"/>
                    <a:gd name="T28" fmla="*/ 4 w 38"/>
                    <a:gd name="T29" fmla="*/ 36 h 42"/>
                    <a:gd name="T30" fmla="*/ 2 w 38"/>
                    <a:gd name="T31" fmla="*/ 28 h 42"/>
                    <a:gd name="T32" fmla="*/ 0 w 38"/>
                    <a:gd name="T33" fmla="*/ 22 h 42"/>
                    <a:gd name="T34" fmla="*/ 2 w 38"/>
                    <a:gd name="T35" fmla="*/ 16 h 42"/>
                    <a:gd name="T36" fmla="*/ 4 w 38"/>
                    <a:gd name="T37" fmla="*/ 12 h 42"/>
                    <a:gd name="T38" fmla="*/ 6 w 38"/>
                    <a:gd name="T39" fmla="*/ 6 h 42"/>
                    <a:gd name="T40" fmla="*/ 10 w 38"/>
                    <a:gd name="T41" fmla="*/ 4 h 42"/>
                    <a:gd name="T42" fmla="*/ 14 w 38"/>
                    <a:gd name="T43" fmla="*/ 2 h 42"/>
                    <a:gd name="T44" fmla="*/ 20 w 38"/>
                    <a:gd name="T45" fmla="*/ 0 h 42"/>
                    <a:gd name="T46" fmla="*/ 18 w 38"/>
                    <a:gd name="T47" fmla="*/ 4 h 42"/>
                    <a:gd name="T48" fmla="*/ 16 w 38"/>
                    <a:gd name="T49" fmla="*/ 4 h 42"/>
                    <a:gd name="T50" fmla="*/ 14 w 38"/>
                    <a:gd name="T51" fmla="*/ 6 h 42"/>
                    <a:gd name="T52" fmla="*/ 10 w 38"/>
                    <a:gd name="T53" fmla="*/ 6 h 42"/>
                    <a:gd name="T54" fmla="*/ 10 w 38"/>
                    <a:gd name="T55" fmla="*/ 10 h 42"/>
                    <a:gd name="T56" fmla="*/ 8 w 38"/>
                    <a:gd name="T57" fmla="*/ 14 h 42"/>
                    <a:gd name="T58" fmla="*/ 8 w 38"/>
                    <a:gd name="T59" fmla="*/ 18 h 42"/>
                    <a:gd name="T60" fmla="*/ 8 w 38"/>
                    <a:gd name="T61" fmla="*/ 26 h 42"/>
                    <a:gd name="T62" fmla="*/ 12 w 38"/>
                    <a:gd name="T63" fmla="*/ 34 h 42"/>
                    <a:gd name="T64" fmla="*/ 14 w 38"/>
                    <a:gd name="T65" fmla="*/ 36 h 42"/>
                    <a:gd name="T66" fmla="*/ 18 w 38"/>
                    <a:gd name="T67" fmla="*/ 38 h 42"/>
                    <a:gd name="T68" fmla="*/ 20 w 38"/>
                    <a:gd name="T69" fmla="*/ 40 h 42"/>
                    <a:gd name="T70" fmla="*/ 24 w 38"/>
                    <a:gd name="T71" fmla="*/ 38 h 42"/>
                    <a:gd name="T72" fmla="*/ 28 w 38"/>
                    <a:gd name="T73" fmla="*/ 36 h 42"/>
                    <a:gd name="T74" fmla="*/ 30 w 38"/>
                    <a:gd name="T75" fmla="*/ 32 h 42"/>
                    <a:gd name="T76" fmla="*/ 30 w 38"/>
                    <a:gd name="T77" fmla="*/ 24 h 42"/>
                    <a:gd name="T78" fmla="*/ 30 w 38"/>
                    <a:gd name="T79" fmla="*/ 18 h 42"/>
                    <a:gd name="T80" fmla="*/ 28 w 38"/>
                    <a:gd name="T81" fmla="*/ 12 h 42"/>
                    <a:gd name="T82" fmla="*/ 26 w 38"/>
                    <a:gd name="T83" fmla="*/ 8 h 42"/>
                    <a:gd name="T84" fmla="*/ 22 w 38"/>
                    <a:gd name="T85" fmla="*/ 4 h 42"/>
                    <a:gd name="T86" fmla="*/ 18 w 38"/>
                    <a:gd name="T87" fmla="*/ 4 h 4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8"/>
                    <a:gd name="T133" fmla="*/ 0 h 42"/>
                    <a:gd name="T134" fmla="*/ 38 w 38"/>
                    <a:gd name="T135" fmla="*/ 42 h 4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8" h="42">
                      <a:moveTo>
                        <a:pt x="20" y="0"/>
                      </a:moveTo>
                      <a:lnTo>
                        <a:pt x="24" y="2"/>
                      </a:lnTo>
                      <a:lnTo>
                        <a:pt x="30" y="4"/>
                      </a:lnTo>
                      <a:lnTo>
                        <a:pt x="34" y="8"/>
                      </a:lnTo>
                      <a:lnTo>
                        <a:pt x="36" y="14"/>
                      </a:lnTo>
                      <a:lnTo>
                        <a:pt x="38" y="20"/>
                      </a:lnTo>
                      <a:lnTo>
                        <a:pt x="38" y="26"/>
                      </a:lnTo>
                      <a:lnTo>
                        <a:pt x="36" y="32"/>
                      </a:lnTo>
                      <a:lnTo>
                        <a:pt x="32" y="36"/>
                      </a:lnTo>
                      <a:lnTo>
                        <a:pt x="28" y="40"/>
                      </a:lnTo>
                      <a:lnTo>
                        <a:pt x="24" y="42"/>
                      </a:lnTo>
                      <a:lnTo>
                        <a:pt x="18" y="42"/>
                      </a:lnTo>
                      <a:lnTo>
                        <a:pt x="14" y="42"/>
                      </a:lnTo>
                      <a:lnTo>
                        <a:pt x="8" y="38"/>
                      </a:lnTo>
                      <a:lnTo>
                        <a:pt x="4" y="36"/>
                      </a:lnTo>
                      <a:lnTo>
                        <a:pt x="2" y="28"/>
                      </a:lnTo>
                      <a:lnTo>
                        <a:pt x="0" y="22"/>
                      </a:lnTo>
                      <a:lnTo>
                        <a:pt x="2" y="16"/>
                      </a:lnTo>
                      <a:lnTo>
                        <a:pt x="4" y="12"/>
                      </a:lnTo>
                      <a:lnTo>
                        <a:pt x="6" y="6"/>
                      </a:lnTo>
                      <a:lnTo>
                        <a:pt x="10" y="4"/>
                      </a:lnTo>
                      <a:lnTo>
                        <a:pt x="14" y="2"/>
                      </a:lnTo>
                      <a:lnTo>
                        <a:pt x="20" y="0"/>
                      </a:lnTo>
                      <a:close/>
                      <a:moveTo>
                        <a:pt x="18" y="4"/>
                      </a:moveTo>
                      <a:lnTo>
                        <a:pt x="16" y="4"/>
                      </a:lnTo>
                      <a:lnTo>
                        <a:pt x="14" y="6"/>
                      </a:lnTo>
                      <a:lnTo>
                        <a:pt x="10" y="6"/>
                      </a:lnTo>
                      <a:lnTo>
                        <a:pt x="10" y="10"/>
                      </a:lnTo>
                      <a:lnTo>
                        <a:pt x="8" y="14"/>
                      </a:lnTo>
                      <a:lnTo>
                        <a:pt x="8" y="18"/>
                      </a:lnTo>
                      <a:lnTo>
                        <a:pt x="8" y="26"/>
                      </a:lnTo>
                      <a:lnTo>
                        <a:pt x="12" y="34"/>
                      </a:lnTo>
                      <a:lnTo>
                        <a:pt x="14" y="36"/>
                      </a:lnTo>
                      <a:lnTo>
                        <a:pt x="18" y="38"/>
                      </a:lnTo>
                      <a:lnTo>
                        <a:pt x="20" y="40"/>
                      </a:lnTo>
                      <a:lnTo>
                        <a:pt x="24" y="38"/>
                      </a:lnTo>
                      <a:lnTo>
                        <a:pt x="28" y="36"/>
                      </a:lnTo>
                      <a:lnTo>
                        <a:pt x="30" y="32"/>
                      </a:lnTo>
                      <a:lnTo>
                        <a:pt x="30" y="24"/>
                      </a:lnTo>
                      <a:lnTo>
                        <a:pt x="30" y="18"/>
                      </a:lnTo>
                      <a:lnTo>
                        <a:pt x="28" y="12"/>
                      </a:lnTo>
                      <a:lnTo>
                        <a:pt x="26" y="8"/>
                      </a:lnTo>
                      <a:lnTo>
                        <a:pt x="22" y="4"/>
                      </a:lnTo>
                      <a:lnTo>
                        <a:pt x="18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67" name="Freeform 36"/>
                <p:cNvSpPr>
                  <a:spLocks noEditPoints="1"/>
                </p:cNvSpPr>
                <p:nvPr/>
              </p:nvSpPr>
              <p:spPr bwMode="auto">
                <a:xfrm>
                  <a:off x="3788" y="2116"/>
                  <a:ext cx="40" cy="62"/>
                </a:xfrm>
                <a:custGeom>
                  <a:avLst/>
                  <a:gdLst>
                    <a:gd name="T0" fmla="*/ 28 w 40"/>
                    <a:gd name="T1" fmla="*/ 56 h 62"/>
                    <a:gd name="T2" fmla="*/ 24 w 40"/>
                    <a:gd name="T3" fmla="*/ 58 h 62"/>
                    <a:gd name="T4" fmla="*/ 22 w 40"/>
                    <a:gd name="T5" fmla="*/ 60 h 62"/>
                    <a:gd name="T6" fmla="*/ 20 w 40"/>
                    <a:gd name="T7" fmla="*/ 62 h 62"/>
                    <a:gd name="T8" fmla="*/ 16 w 40"/>
                    <a:gd name="T9" fmla="*/ 62 h 62"/>
                    <a:gd name="T10" fmla="*/ 10 w 40"/>
                    <a:gd name="T11" fmla="*/ 60 h 62"/>
                    <a:gd name="T12" fmla="*/ 6 w 40"/>
                    <a:gd name="T13" fmla="*/ 56 h 62"/>
                    <a:gd name="T14" fmla="*/ 2 w 40"/>
                    <a:gd name="T15" fmla="*/ 50 h 62"/>
                    <a:gd name="T16" fmla="*/ 0 w 40"/>
                    <a:gd name="T17" fmla="*/ 44 h 62"/>
                    <a:gd name="T18" fmla="*/ 2 w 40"/>
                    <a:gd name="T19" fmla="*/ 36 h 62"/>
                    <a:gd name="T20" fmla="*/ 6 w 40"/>
                    <a:gd name="T21" fmla="*/ 28 h 62"/>
                    <a:gd name="T22" fmla="*/ 10 w 40"/>
                    <a:gd name="T23" fmla="*/ 24 h 62"/>
                    <a:gd name="T24" fmla="*/ 14 w 40"/>
                    <a:gd name="T25" fmla="*/ 22 h 62"/>
                    <a:gd name="T26" fmla="*/ 20 w 40"/>
                    <a:gd name="T27" fmla="*/ 20 h 62"/>
                    <a:gd name="T28" fmla="*/ 24 w 40"/>
                    <a:gd name="T29" fmla="*/ 22 h 62"/>
                    <a:gd name="T30" fmla="*/ 28 w 40"/>
                    <a:gd name="T31" fmla="*/ 24 h 62"/>
                    <a:gd name="T32" fmla="*/ 28 w 40"/>
                    <a:gd name="T33" fmla="*/ 16 h 62"/>
                    <a:gd name="T34" fmla="*/ 28 w 40"/>
                    <a:gd name="T35" fmla="*/ 10 h 62"/>
                    <a:gd name="T36" fmla="*/ 28 w 40"/>
                    <a:gd name="T37" fmla="*/ 8 h 62"/>
                    <a:gd name="T38" fmla="*/ 28 w 40"/>
                    <a:gd name="T39" fmla="*/ 6 h 62"/>
                    <a:gd name="T40" fmla="*/ 26 w 40"/>
                    <a:gd name="T41" fmla="*/ 6 h 62"/>
                    <a:gd name="T42" fmla="*/ 26 w 40"/>
                    <a:gd name="T43" fmla="*/ 4 h 62"/>
                    <a:gd name="T44" fmla="*/ 26 w 40"/>
                    <a:gd name="T45" fmla="*/ 4 h 62"/>
                    <a:gd name="T46" fmla="*/ 24 w 40"/>
                    <a:gd name="T47" fmla="*/ 4 h 62"/>
                    <a:gd name="T48" fmla="*/ 22 w 40"/>
                    <a:gd name="T49" fmla="*/ 6 h 62"/>
                    <a:gd name="T50" fmla="*/ 22 w 40"/>
                    <a:gd name="T51" fmla="*/ 4 h 62"/>
                    <a:gd name="T52" fmla="*/ 34 w 40"/>
                    <a:gd name="T53" fmla="*/ 0 h 62"/>
                    <a:gd name="T54" fmla="*/ 34 w 40"/>
                    <a:gd name="T55" fmla="*/ 0 h 62"/>
                    <a:gd name="T56" fmla="*/ 34 w 40"/>
                    <a:gd name="T57" fmla="*/ 46 h 62"/>
                    <a:gd name="T58" fmla="*/ 36 w 40"/>
                    <a:gd name="T59" fmla="*/ 52 h 62"/>
                    <a:gd name="T60" fmla="*/ 36 w 40"/>
                    <a:gd name="T61" fmla="*/ 54 h 62"/>
                    <a:gd name="T62" fmla="*/ 36 w 40"/>
                    <a:gd name="T63" fmla="*/ 56 h 62"/>
                    <a:gd name="T64" fmla="*/ 36 w 40"/>
                    <a:gd name="T65" fmla="*/ 56 h 62"/>
                    <a:gd name="T66" fmla="*/ 36 w 40"/>
                    <a:gd name="T67" fmla="*/ 58 h 62"/>
                    <a:gd name="T68" fmla="*/ 38 w 40"/>
                    <a:gd name="T69" fmla="*/ 58 h 62"/>
                    <a:gd name="T70" fmla="*/ 38 w 40"/>
                    <a:gd name="T71" fmla="*/ 58 h 62"/>
                    <a:gd name="T72" fmla="*/ 40 w 40"/>
                    <a:gd name="T73" fmla="*/ 56 h 62"/>
                    <a:gd name="T74" fmla="*/ 40 w 40"/>
                    <a:gd name="T75" fmla="*/ 58 h 62"/>
                    <a:gd name="T76" fmla="*/ 30 w 40"/>
                    <a:gd name="T77" fmla="*/ 62 h 62"/>
                    <a:gd name="T78" fmla="*/ 28 w 40"/>
                    <a:gd name="T79" fmla="*/ 62 h 62"/>
                    <a:gd name="T80" fmla="*/ 28 w 40"/>
                    <a:gd name="T81" fmla="*/ 56 h 62"/>
                    <a:gd name="T82" fmla="*/ 28 w 40"/>
                    <a:gd name="T83" fmla="*/ 52 h 62"/>
                    <a:gd name="T84" fmla="*/ 28 w 40"/>
                    <a:gd name="T85" fmla="*/ 34 h 62"/>
                    <a:gd name="T86" fmla="*/ 28 w 40"/>
                    <a:gd name="T87" fmla="*/ 30 h 62"/>
                    <a:gd name="T88" fmla="*/ 26 w 40"/>
                    <a:gd name="T89" fmla="*/ 28 h 62"/>
                    <a:gd name="T90" fmla="*/ 24 w 40"/>
                    <a:gd name="T91" fmla="*/ 26 h 62"/>
                    <a:gd name="T92" fmla="*/ 22 w 40"/>
                    <a:gd name="T93" fmla="*/ 24 h 62"/>
                    <a:gd name="T94" fmla="*/ 20 w 40"/>
                    <a:gd name="T95" fmla="*/ 24 h 62"/>
                    <a:gd name="T96" fmla="*/ 18 w 40"/>
                    <a:gd name="T97" fmla="*/ 24 h 62"/>
                    <a:gd name="T98" fmla="*/ 14 w 40"/>
                    <a:gd name="T99" fmla="*/ 24 h 62"/>
                    <a:gd name="T100" fmla="*/ 12 w 40"/>
                    <a:gd name="T101" fmla="*/ 26 h 62"/>
                    <a:gd name="T102" fmla="*/ 8 w 40"/>
                    <a:gd name="T103" fmla="*/ 32 h 62"/>
                    <a:gd name="T104" fmla="*/ 8 w 40"/>
                    <a:gd name="T105" fmla="*/ 40 h 62"/>
                    <a:gd name="T106" fmla="*/ 8 w 40"/>
                    <a:gd name="T107" fmla="*/ 46 h 62"/>
                    <a:gd name="T108" fmla="*/ 12 w 40"/>
                    <a:gd name="T109" fmla="*/ 52 h 62"/>
                    <a:gd name="T110" fmla="*/ 16 w 40"/>
                    <a:gd name="T111" fmla="*/ 56 h 62"/>
                    <a:gd name="T112" fmla="*/ 20 w 40"/>
                    <a:gd name="T113" fmla="*/ 56 h 62"/>
                    <a:gd name="T114" fmla="*/ 24 w 40"/>
                    <a:gd name="T115" fmla="*/ 56 h 62"/>
                    <a:gd name="T116" fmla="*/ 28 w 40"/>
                    <a:gd name="T117" fmla="*/ 52 h 6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40"/>
                    <a:gd name="T178" fmla="*/ 0 h 62"/>
                    <a:gd name="T179" fmla="*/ 40 w 40"/>
                    <a:gd name="T180" fmla="*/ 62 h 6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40" h="62">
                      <a:moveTo>
                        <a:pt x="28" y="56"/>
                      </a:moveTo>
                      <a:lnTo>
                        <a:pt x="24" y="58"/>
                      </a:lnTo>
                      <a:lnTo>
                        <a:pt x="22" y="60"/>
                      </a:lnTo>
                      <a:lnTo>
                        <a:pt x="20" y="62"/>
                      </a:lnTo>
                      <a:lnTo>
                        <a:pt x="16" y="62"/>
                      </a:lnTo>
                      <a:lnTo>
                        <a:pt x="10" y="60"/>
                      </a:lnTo>
                      <a:lnTo>
                        <a:pt x="6" y="56"/>
                      </a:lnTo>
                      <a:lnTo>
                        <a:pt x="2" y="50"/>
                      </a:lnTo>
                      <a:lnTo>
                        <a:pt x="0" y="44"/>
                      </a:lnTo>
                      <a:lnTo>
                        <a:pt x="2" y="36"/>
                      </a:lnTo>
                      <a:lnTo>
                        <a:pt x="6" y="28"/>
                      </a:lnTo>
                      <a:lnTo>
                        <a:pt x="10" y="24"/>
                      </a:lnTo>
                      <a:lnTo>
                        <a:pt x="14" y="22"/>
                      </a:lnTo>
                      <a:lnTo>
                        <a:pt x="20" y="20"/>
                      </a:lnTo>
                      <a:lnTo>
                        <a:pt x="24" y="22"/>
                      </a:lnTo>
                      <a:lnTo>
                        <a:pt x="28" y="24"/>
                      </a:lnTo>
                      <a:lnTo>
                        <a:pt x="28" y="16"/>
                      </a:lnTo>
                      <a:lnTo>
                        <a:pt x="28" y="10"/>
                      </a:lnTo>
                      <a:lnTo>
                        <a:pt x="28" y="8"/>
                      </a:lnTo>
                      <a:lnTo>
                        <a:pt x="28" y="6"/>
                      </a:lnTo>
                      <a:lnTo>
                        <a:pt x="26" y="6"/>
                      </a:lnTo>
                      <a:lnTo>
                        <a:pt x="26" y="4"/>
                      </a:lnTo>
                      <a:lnTo>
                        <a:pt x="24" y="4"/>
                      </a:lnTo>
                      <a:lnTo>
                        <a:pt x="22" y="6"/>
                      </a:lnTo>
                      <a:lnTo>
                        <a:pt x="22" y="4"/>
                      </a:lnTo>
                      <a:lnTo>
                        <a:pt x="34" y="0"/>
                      </a:lnTo>
                      <a:lnTo>
                        <a:pt x="34" y="46"/>
                      </a:lnTo>
                      <a:lnTo>
                        <a:pt x="36" y="52"/>
                      </a:lnTo>
                      <a:lnTo>
                        <a:pt x="36" y="54"/>
                      </a:lnTo>
                      <a:lnTo>
                        <a:pt x="36" y="56"/>
                      </a:lnTo>
                      <a:lnTo>
                        <a:pt x="36" y="58"/>
                      </a:lnTo>
                      <a:lnTo>
                        <a:pt x="38" y="58"/>
                      </a:lnTo>
                      <a:lnTo>
                        <a:pt x="40" y="56"/>
                      </a:lnTo>
                      <a:lnTo>
                        <a:pt x="40" y="58"/>
                      </a:lnTo>
                      <a:lnTo>
                        <a:pt x="30" y="62"/>
                      </a:lnTo>
                      <a:lnTo>
                        <a:pt x="28" y="62"/>
                      </a:lnTo>
                      <a:lnTo>
                        <a:pt x="28" y="56"/>
                      </a:lnTo>
                      <a:close/>
                      <a:moveTo>
                        <a:pt x="28" y="52"/>
                      </a:moveTo>
                      <a:lnTo>
                        <a:pt x="28" y="34"/>
                      </a:lnTo>
                      <a:lnTo>
                        <a:pt x="28" y="30"/>
                      </a:lnTo>
                      <a:lnTo>
                        <a:pt x="26" y="28"/>
                      </a:lnTo>
                      <a:lnTo>
                        <a:pt x="24" y="26"/>
                      </a:lnTo>
                      <a:lnTo>
                        <a:pt x="22" y="24"/>
                      </a:lnTo>
                      <a:lnTo>
                        <a:pt x="20" y="24"/>
                      </a:lnTo>
                      <a:lnTo>
                        <a:pt x="18" y="24"/>
                      </a:lnTo>
                      <a:lnTo>
                        <a:pt x="14" y="24"/>
                      </a:lnTo>
                      <a:lnTo>
                        <a:pt x="12" y="26"/>
                      </a:lnTo>
                      <a:lnTo>
                        <a:pt x="8" y="32"/>
                      </a:lnTo>
                      <a:lnTo>
                        <a:pt x="8" y="40"/>
                      </a:lnTo>
                      <a:lnTo>
                        <a:pt x="8" y="46"/>
                      </a:lnTo>
                      <a:lnTo>
                        <a:pt x="12" y="52"/>
                      </a:lnTo>
                      <a:lnTo>
                        <a:pt x="16" y="56"/>
                      </a:lnTo>
                      <a:lnTo>
                        <a:pt x="20" y="56"/>
                      </a:lnTo>
                      <a:lnTo>
                        <a:pt x="24" y="56"/>
                      </a:lnTo>
                      <a:lnTo>
                        <a:pt x="28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68" name="Rectangle 37"/>
                <p:cNvSpPr>
                  <a:spLocks noChangeArrowheads="1"/>
                </p:cNvSpPr>
                <p:nvPr/>
              </p:nvSpPr>
              <p:spPr bwMode="auto">
                <a:xfrm>
                  <a:off x="3848" y="2104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9" name="Freeform 38"/>
                <p:cNvSpPr>
                  <a:spLocks/>
                </p:cNvSpPr>
                <p:nvPr/>
              </p:nvSpPr>
              <p:spPr bwMode="auto">
                <a:xfrm>
                  <a:off x="3998" y="2116"/>
                  <a:ext cx="18" cy="62"/>
                </a:xfrm>
                <a:custGeom>
                  <a:avLst/>
                  <a:gdLst>
                    <a:gd name="T0" fmla="*/ 12 w 18"/>
                    <a:gd name="T1" fmla="*/ 0 h 62"/>
                    <a:gd name="T2" fmla="*/ 12 w 18"/>
                    <a:gd name="T3" fmla="*/ 52 h 62"/>
                    <a:gd name="T4" fmla="*/ 12 w 18"/>
                    <a:gd name="T5" fmla="*/ 56 h 62"/>
                    <a:gd name="T6" fmla="*/ 12 w 18"/>
                    <a:gd name="T7" fmla="*/ 58 h 62"/>
                    <a:gd name="T8" fmla="*/ 12 w 18"/>
                    <a:gd name="T9" fmla="*/ 58 h 62"/>
                    <a:gd name="T10" fmla="*/ 14 w 18"/>
                    <a:gd name="T11" fmla="*/ 60 h 62"/>
                    <a:gd name="T12" fmla="*/ 16 w 18"/>
                    <a:gd name="T13" fmla="*/ 60 h 62"/>
                    <a:gd name="T14" fmla="*/ 18 w 18"/>
                    <a:gd name="T15" fmla="*/ 60 h 62"/>
                    <a:gd name="T16" fmla="*/ 18 w 18"/>
                    <a:gd name="T17" fmla="*/ 62 h 62"/>
                    <a:gd name="T18" fmla="*/ 0 w 18"/>
                    <a:gd name="T19" fmla="*/ 62 h 62"/>
                    <a:gd name="T20" fmla="*/ 0 w 18"/>
                    <a:gd name="T21" fmla="*/ 60 h 62"/>
                    <a:gd name="T22" fmla="*/ 2 w 18"/>
                    <a:gd name="T23" fmla="*/ 60 h 62"/>
                    <a:gd name="T24" fmla="*/ 2 w 18"/>
                    <a:gd name="T25" fmla="*/ 60 h 62"/>
                    <a:gd name="T26" fmla="*/ 4 w 18"/>
                    <a:gd name="T27" fmla="*/ 58 h 62"/>
                    <a:gd name="T28" fmla="*/ 4 w 18"/>
                    <a:gd name="T29" fmla="*/ 58 h 62"/>
                    <a:gd name="T30" fmla="*/ 4 w 18"/>
                    <a:gd name="T31" fmla="*/ 56 h 62"/>
                    <a:gd name="T32" fmla="*/ 4 w 18"/>
                    <a:gd name="T33" fmla="*/ 52 h 62"/>
                    <a:gd name="T34" fmla="*/ 4 w 18"/>
                    <a:gd name="T35" fmla="*/ 16 h 62"/>
                    <a:gd name="T36" fmla="*/ 4 w 18"/>
                    <a:gd name="T37" fmla="*/ 10 h 62"/>
                    <a:gd name="T38" fmla="*/ 4 w 18"/>
                    <a:gd name="T39" fmla="*/ 8 h 62"/>
                    <a:gd name="T40" fmla="*/ 4 w 18"/>
                    <a:gd name="T41" fmla="*/ 6 h 62"/>
                    <a:gd name="T42" fmla="*/ 4 w 18"/>
                    <a:gd name="T43" fmla="*/ 6 h 62"/>
                    <a:gd name="T44" fmla="*/ 2 w 18"/>
                    <a:gd name="T45" fmla="*/ 4 h 62"/>
                    <a:gd name="T46" fmla="*/ 2 w 18"/>
                    <a:gd name="T47" fmla="*/ 4 h 62"/>
                    <a:gd name="T48" fmla="*/ 2 w 18"/>
                    <a:gd name="T49" fmla="*/ 4 h 62"/>
                    <a:gd name="T50" fmla="*/ 0 w 18"/>
                    <a:gd name="T51" fmla="*/ 6 h 62"/>
                    <a:gd name="T52" fmla="*/ 0 w 18"/>
                    <a:gd name="T53" fmla="*/ 4 h 62"/>
                    <a:gd name="T54" fmla="*/ 10 w 18"/>
                    <a:gd name="T55" fmla="*/ 0 h 62"/>
                    <a:gd name="T56" fmla="*/ 12 w 18"/>
                    <a:gd name="T57" fmla="*/ 0 h 6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8"/>
                    <a:gd name="T88" fmla="*/ 0 h 62"/>
                    <a:gd name="T89" fmla="*/ 18 w 18"/>
                    <a:gd name="T90" fmla="*/ 62 h 62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8" h="62">
                      <a:moveTo>
                        <a:pt x="12" y="0"/>
                      </a:moveTo>
                      <a:lnTo>
                        <a:pt x="12" y="52"/>
                      </a:lnTo>
                      <a:lnTo>
                        <a:pt x="12" y="56"/>
                      </a:lnTo>
                      <a:lnTo>
                        <a:pt x="12" y="58"/>
                      </a:lnTo>
                      <a:lnTo>
                        <a:pt x="14" y="60"/>
                      </a:lnTo>
                      <a:lnTo>
                        <a:pt x="16" y="60"/>
                      </a:lnTo>
                      <a:lnTo>
                        <a:pt x="18" y="60"/>
                      </a:lnTo>
                      <a:lnTo>
                        <a:pt x="18" y="62"/>
                      </a:lnTo>
                      <a:lnTo>
                        <a:pt x="0" y="62"/>
                      </a:lnTo>
                      <a:lnTo>
                        <a:pt x="0" y="60"/>
                      </a:lnTo>
                      <a:lnTo>
                        <a:pt x="2" y="60"/>
                      </a:lnTo>
                      <a:lnTo>
                        <a:pt x="4" y="58"/>
                      </a:lnTo>
                      <a:lnTo>
                        <a:pt x="4" y="56"/>
                      </a:lnTo>
                      <a:lnTo>
                        <a:pt x="4" y="52"/>
                      </a:lnTo>
                      <a:lnTo>
                        <a:pt x="4" y="16"/>
                      </a:lnTo>
                      <a:lnTo>
                        <a:pt x="4" y="10"/>
                      </a:lnTo>
                      <a:lnTo>
                        <a:pt x="4" y="8"/>
                      </a:lnTo>
                      <a:lnTo>
                        <a:pt x="4" y="6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10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70" name="Freeform 39"/>
                <p:cNvSpPr>
                  <a:spLocks/>
                </p:cNvSpPr>
                <p:nvPr/>
              </p:nvSpPr>
              <p:spPr bwMode="auto">
                <a:xfrm>
                  <a:off x="4020" y="2138"/>
                  <a:ext cx="42" cy="40"/>
                </a:xfrm>
                <a:custGeom>
                  <a:avLst/>
                  <a:gdLst>
                    <a:gd name="T0" fmla="*/ 36 w 42"/>
                    <a:gd name="T1" fmla="*/ 0 h 40"/>
                    <a:gd name="T2" fmla="*/ 36 w 42"/>
                    <a:gd name="T3" fmla="*/ 24 h 40"/>
                    <a:gd name="T4" fmla="*/ 36 w 42"/>
                    <a:gd name="T5" fmla="*/ 30 h 40"/>
                    <a:gd name="T6" fmla="*/ 36 w 42"/>
                    <a:gd name="T7" fmla="*/ 32 h 40"/>
                    <a:gd name="T8" fmla="*/ 36 w 42"/>
                    <a:gd name="T9" fmla="*/ 34 h 40"/>
                    <a:gd name="T10" fmla="*/ 36 w 42"/>
                    <a:gd name="T11" fmla="*/ 34 h 40"/>
                    <a:gd name="T12" fmla="*/ 38 w 42"/>
                    <a:gd name="T13" fmla="*/ 36 h 40"/>
                    <a:gd name="T14" fmla="*/ 38 w 42"/>
                    <a:gd name="T15" fmla="*/ 36 h 40"/>
                    <a:gd name="T16" fmla="*/ 40 w 42"/>
                    <a:gd name="T17" fmla="*/ 36 h 40"/>
                    <a:gd name="T18" fmla="*/ 40 w 42"/>
                    <a:gd name="T19" fmla="*/ 34 h 40"/>
                    <a:gd name="T20" fmla="*/ 42 w 42"/>
                    <a:gd name="T21" fmla="*/ 36 h 40"/>
                    <a:gd name="T22" fmla="*/ 30 w 42"/>
                    <a:gd name="T23" fmla="*/ 40 h 40"/>
                    <a:gd name="T24" fmla="*/ 28 w 42"/>
                    <a:gd name="T25" fmla="*/ 40 h 40"/>
                    <a:gd name="T26" fmla="*/ 28 w 42"/>
                    <a:gd name="T27" fmla="*/ 32 h 40"/>
                    <a:gd name="T28" fmla="*/ 24 w 42"/>
                    <a:gd name="T29" fmla="*/ 36 h 40"/>
                    <a:gd name="T30" fmla="*/ 20 w 42"/>
                    <a:gd name="T31" fmla="*/ 38 h 40"/>
                    <a:gd name="T32" fmla="*/ 18 w 42"/>
                    <a:gd name="T33" fmla="*/ 40 h 40"/>
                    <a:gd name="T34" fmla="*/ 14 w 42"/>
                    <a:gd name="T35" fmla="*/ 40 h 40"/>
                    <a:gd name="T36" fmla="*/ 12 w 42"/>
                    <a:gd name="T37" fmla="*/ 40 h 40"/>
                    <a:gd name="T38" fmla="*/ 8 w 42"/>
                    <a:gd name="T39" fmla="*/ 38 h 40"/>
                    <a:gd name="T40" fmla="*/ 6 w 42"/>
                    <a:gd name="T41" fmla="*/ 36 h 40"/>
                    <a:gd name="T42" fmla="*/ 6 w 42"/>
                    <a:gd name="T43" fmla="*/ 34 h 40"/>
                    <a:gd name="T44" fmla="*/ 4 w 42"/>
                    <a:gd name="T45" fmla="*/ 30 h 40"/>
                    <a:gd name="T46" fmla="*/ 4 w 42"/>
                    <a:gd name="T47" fmla="*/ 24 h 40"/>
                    <a:gd name="T48" fmla="*/ 4 w 42"/>
                    <a:gd name="T49" fmla="*/ 8 h 40"/>
                    <a:gd name="T50" fmla="*/ 4 w 42"/>
                    <a:gd name="T51" fmla="*/ 4 h 40"/>
                    <a:gd name="T52" fmla="*/ 4 w 42"/>
                    <a:gd name="T53" fmla="*/ 4 h 40"/>
                    <a:gd name="T54" fmla="*/ 4 w 42"/>
                    <a:gd name="T55" fmla="*/ 2 h 40"/>
                    <a:gd name="T56" fmla="*/ 2 w 42"/>
                    <a:gd name="T57" fmla="*/ 2 h 40"/>
                    <a:gd name="T58" fmla="*/ 2 w 42"/>
                    <a:gd name="T59" fmla="*/ 0 h 40"/>
                    <a:gd name="T60" fmla="*/ 0 w 42"/>
                    <a:gd name="T61" fmla="*/ 0 h 40"/>
                    <a:gd name="T62" fmla="*/ 0 w 42"/>
                    <a:gd name="T63" fmla="*/ 0 h 40"/>
                    <a:gd name="T64" fmla="*/ 12 w 42"/>
                    <a:gd name="T65" fmla="*/ 0 h 40"/>
                    <a:gd name="T66" fmla="*/ 12 w 42"/>
                    <a:gd name="T67" fmla="*/ 26 h 40"/>
                    <a:gd name="T68" fmla="*/ 12 w 42"/>
                    <a:gd name="T69" fmla="*/ 30 h 40"/>
                    <a:gd name="T70" fmla="*/ 14 w 42"/>
                    <a:gd name="T71" fmla="*/ 32 h 40"/>
                    <a:gd name="T72" fmla="*/ 16 w 42"/>
                    <a:gd name="T73" fmla="*/ 34 h 40"/>
                    <a:gd name="T74" fmla="*/ 18 w 42"/>
                    <a:gd name="T75" fmla="*/ 34 h 40"/>
                    <a:gd name="T76" fmla="*/ 20 w 42"/>
                    <a:gd name="T77" fmla="*/ 34 h 40"/>
                    <a:gd name="T78" fmla="*/ 22 w 42"/>
                    <a:gd name="T79" fmla="*/ 34 h 40"/>
                    <a:gd name="T80" fmla="*/ 26 w 42"/>
                    <a:gd name="T81" fmla="*/ 32 h 40"/>
                    <a:gd name="T82" fmla="*/ 28 w 42"/>
                    <a:gd name="T83" fmla="*/ 30 h 40"/>
                    <a:gd name="T84" fmla="*/ 28 w 42"/>
                    <a:gd name="T85" fmla="*/ 8 h 40"/>
                    <a:gd name="T86" fmla="*/ 28 w 42"/>
                    <a:gd name="T87" fmla="*/ 4 h 40"/>
                    <a:gd name="T88" fmla="*/ 28 w 42"/>
                    <a:gd name="T89" fmla="*/ 2 h 40"/>
                    <a:gd name="T90" fmla="*/ 26 w 42"/>
                    <a:gd name="T91" fmla="*/ 2 h 40"/>
                    <a:gd name="T92" fmla="*/ 22 w 42"/>
                    <a:gd name="T93" fmla="*/ 0 h 40"/>
                    <a:gd name="T94" fmla="*/ 22 w 42"/>
                    <a:gd name="T95" fmla="*/ 0 h 40"/>
                    <a:gd name="T96" fmla="*/ 36 w 42"/>
                    <a:gd name="T97" fmla="*/ 0 h 4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2"/>
                    <a:gd name="T148" fmla="*/ 0 h 40"/>
                    <a:gd name="T149" fmla="*/ 42 w 42"/>
                    <a:gd name="T150" fmla="*/ 40 h 4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2" h="40">
                      <a:moveTo>
                        <a:pt x="36" y="0"/>
                      </a:moveTo>
                      <a:lnTo>
                        <a:pt x="36" y="24"/>
                      </a:lnTo>
                      <a:lnTo>
                        <a:pt x="36" y="30"/>
                      </a:lnTo>
                      <a:lnTo>
                        <a:pt x="36" y="32"/>
                      </a:lnTo>
                      <a:lnTo>
                        <a:pt x="36" y="34"/>
                      </a:lnTo>
                      <a:lnTo>
                        <a:pt x="38" y="36"/>
                      </a:lnTo>
                      <a:lnTo>
                        <a:pt x="40" y="36"/>
                      </a:lnTo>
                      <a:lnTo>
                        <a:pt x="40" y="34"/>
                      </a:lnTo>
                      <a:lnTo>
                        <a:pt x="42" y="36"/>
                      </a:lnTo>
                      <a:lnTo>
                        <a:pt x="30" y="40"/>
                      </a:lnTo>
                      <a:lnTo>
                        <a:pt x="28" y="40"/>
                      </a:lnTo>
                      <a:lnTo>
                        <a:pt x="28" y="32"/>
                      </a:lnTo>
                      <a:lnTo>
                        <a:pt x="24" y="36"/>
                      </a:lnTo>
                      <a:lnTo>
                        <a:pt x="20" y="38"/>
                      </a:lnTo>
                      <a:lnTo>
                        <a:pt x="18" y="40"/>
                      </a:lnTo>
                      <a:lnTo>
                        <a:pt x="14" y="40"/>
                      </a:lnTo>
                      <a:lnTo>
                        <a:pt x="12" y="40"/>
                      </a:lnTo>
                      <a:lnTo>
                        <a:pt x="8" y="38"/>
                      </a:lnTo>
                      <a:lnTo>
                        <a:pt x="6" y="36"/>
                      </a:lnTo>
                      <a:lnTo>
                        <a:pt x="6" y="34"/>
                      </a:lnTo>
                      <a:lnTo>
                        <a:pt x="4" y="30"/>
                      </a:lnTo>
                      <a:lnTo>
                        <a:pt x="4" y="24"/>
                      </a:lnTo>
                      <a:lnTo>
                        <a:pt x="4" y="8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12" y="26"/>
                      </a:lnTo>
                      <a:lnTo>
                        <a:pt x="12" y="30"/>
                      </a:lnTo>
                      <a:lnTo>
                        <a:pt x="14" y="32"/>
                      </a:lnTo>
                      <a:lnTo>
                        <a:pt x="16" y="34"/>
                      </a:lnTo>
                      <a:lnTo>
                        <a:pt x="18" y="34"/>
                      </a:lnTo>
                      <a:lnTo>
                        <a:pt x="20" y="34"/>
                      </a:lnTo>
                      <a:lnTo>
                        <a:pt x="22" y="34"/>
                      </a:lnTo>
                      <a:lnTo>
                        <a:pt x="26" y="32"/>
                      </a:lnTo>
                      <a:lnTo>
                        <a:pt x="28" y="30"/>
                      </a:lnTo>
                      <a:lnTo>
                        <a:pt x="28" y="8"/>
                      </a:lnTo>
                      <a:lnTo>
                        <a:pt x="28" y="4"/>
                      </a:lnTo>
                      <a:lnTo>
                        <a:pt x="28" y="2"/>
                      </a:lnTo>
                      <a:lnTo>
                        <a:pt x="26" y="2"/>
                      </a:lnTo>
                      <a:lnTo>
                        <a:pt x="22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71" name="Freeform 40"/>
                <p:cNvSpPr>
                  <a:spLocks/>
                </p:cNvSpPr>
                <p:nvPr/>
              </p:nvSpPr>
              <p:spPr bwMode="auto">
                <a:xfrm>
                  <a:off x="4062" y="2136"/>
                  <a:ext cx="42" cy="42"/>
                </a:xfrm>
                <a:custGeom>
                  <a:avLst/>
                  <a:gdLst>
                    <a:gd name="T0" fmla="*/ 14 w 42"/>
                    <a:gd name="T1" fmla="*/ 10 h 42"/>
                    <a:gd name="T2" fmla="*/ 18 w 42"/>
                    <a:gd name="T3" fmla="*/ 4 h 42"/>
                    <a:gd name="T4" fmla="*/ 22 w 42"/>
                    <a:gd name="T5" fmla="*/ 2 h 42"/>
                    <a:gd name="T6" fmla="*/ 28 w 42"/>
                    <a:gd name="T7" fmla="*/ 0 h 42"/>
                    <a:gd name="T8" fmla="*/ 30 w 42"/>
                    <a:gd name="T9" fmla="*/ 2 h 42"/>
                    <a:gd name="T10" fmla="*/ 32 w 42"/>
                    <a:gd name="T11" fmla="*/ 2 h 42"/>
                    <a:gd name="T12" fmla="*/ 34 w 42"/>
                    <a:gd name="T13" fmla="*/ 4 h 42"/>
                    <a:gd name="T14" fmla="*/ 36 w 42"/>
                    <a:gd name="T15" fmla="*/ 8 h 42"/>
                    <a:gd name="T16" fmla="*/ 38 w 42"/>
                    <a:gd name="T17" fmla="*/ 10 h 42"/>
                    <a:gd name="T18" fmla="*/ 38 w 42"/>
                    <a:gd name="T19" fmla="*/ 16 h 42"/>
                    <a:gd name="T20" fmla="*/ 38 w 42"/>
                    <a:gd name="T21" fmla="*/ 32 h 42"/>
                    <a:gd name="T22" fmla="*/ 38 w 42"/>
                    <a:gd name="T23" fmla="*/ 36 h 42"/>
                    <a:gd name="T24" fmla="*/ 38 w 42"/>
                    <a:gd name="T25" fmla="*/ 38 h 42"/>
                    <a:gd name="T26" fmla="*/ 38 w 42"/>
                    <a:gd name="T27" fmla="*/ 38 h 42"/>
                    <a:gd name="T28" fmla="*/ 40 w 42"/>
                    <a:gd name="T29" fmla="*/ 40 h 42"/>
                    <a:gd name="T30" fmla="*/ 40 w 42"/>
                    <a:gd name="T31" fmla="*/ 40 h 42"/>
                    <a:gd name="T32" fmla="*/ 42 w 42"/>
                    <a:gd name="T33" fmla="*/ 40 h 42"/>
                    <a:gd name="T34" fmla="*/ 42 w 42"/>
                    <a:gd name="T35" fmla="*/ 42 h 42"/>
                    <a:gd name="T36" fmla="*/ 24 w 42"/>
                    <a:gd name="T37" fmla="*/ 42 h 42"/>
                    <a:gd name="T38" fmla="*/ 24 w 42"/>
                    <a:gd name="T39" fmla="*/ 40 h 42"/>
                    <a:gd name="T40" fmla="*/ 26 w 42"/>
                    <a:gd name="T41" fmla="*/ 40 h 42"/>
                    <a:gd name="T42" fmla="*/ 28 w 42"/>
                    <a:gd name="T43" fmla="*/ 40 h 42"/>
                    <a:gd name="T44" fmla="*/ 28 w 42"/>
                    <a:gd name="T45" fmla="*/ 40 h 42"/>
                    <a:gd name="T46" fmla="*/ 30 w 42"/>
                    <a:gd name="T47" fmla="*/ 38 h 42"/>
                    <a:gd name="T48" fmla="*/ 30 w 42"/>
                    <a:gd name="T49" fmla="*/ 36 h 42"/>
                    <a:gd name="T50" fmla="*/ 30 w 42"/>
                    <a:gd name="T51" fmla="*/ 36 h 42"/>
                    <a:gd name="T52" fmla="*/ 30 w 42"/>
                    <a:gd name="T53" fmla="*/ 32 h 42"/>
                    <a:gd name="T54" fmla="*/ 30 w 42"/>
                    <a:gd name="T55" fmla="*/ 16 h 42"/>
                    <a:gd name="T56" fmla="*/ 30 w 42"/>
                    <a:gd name="T57" fmla="*/ 12 h 42"/>
                    <a:gd name="T58" fmla="*/ 28 w 42"/>
                    <a:gd name="T59" fmla="*/ 8 h 42"/>
                    <a:gd name="T60" fmla="*/ 26 w 42"/>
                    <a:gd name="T61" fmla="*/ 8 h 42"/>
                    <a:gd name="T62" fmla="*/ 24 w 42"/>
                    <a:gd name="T63" fmla="*/ 6 h 42"/>
                    <a:gd name="T64" fmla="*/ 18 w 42"/>
                    <a:gd name="T65" fmla="*/ 8 h 42"/>
                    <a:gd name="T66" fmla="*/ 14 w 42"/>
                    <a:gd name="T67" fmla="*/ 12 h 42"/>
                    <a:gd name="T68" fmla="*/ 14 w 42"/>
                    <a:gd name="T69" fmla="*/ 32 h 42"/>
                    <a:gd name="T70" fmla="*/ 14 w 42"/>
                    <a:gd name="T71" fmla="*/ 36 h 42"/>
                    <a:gd name="T72" fmla="*/ 14 w 42"/>
                    <a:gd name="T73" fmla="*/ 38 h 42"/>
                    <a:gd name="T74" fmla="*/ 14 w 42"/>
                    <a:gd name="T75" fmla="*/ 38 h 42"/>
                    <a:gd name="T76" fmla="*/ 16 w 42"/>
                    <a:gd name="T77" fmla="*/ 40 h 42"/>
                    <a:gd name="T78" fmla="*/ 16 w 42"/>
                    <a:gd name="T79" fmla="*/ 40 h 42"/>
                    <a:gd name="T80" fmla="*/ 20 w 42"/>
                    <a:gd name="T81" fmla="*/ 40 h 42"/>
                    <a:gd name="T82" fmla="*/ 20 w 42"/>
                    <a:gd name="T83" fmla="*/ 42 h 42"/>
                    <a:gd name="T84" fmla="*/ 0 w 42"/>
                    <a:gd name="T85" fmla="*/ 42 h 42"/>
                    <a:gd name="T86" fmla="*/ 0 w 42"/>
                    <a:gd name="T87" fmla="*/ 40 h 42"/>
                    <a:gd name="T88" fmla="*/ 2 w 42"/>
                    <a:gd name="T89" fmla="*/ 40 h 42"/>
                    <a:gd name="T90" fmla="*/ 4 w 42"/>
                    <a:gd name="T91" fmla="*/ 40 h 42"/>
                    <a:gd name="T92" fmla="*/ 6 w 42"/>
                    <a:gd name="T93" fmla="*/ 38 h 42"/>
                    <a:gd name="T94" fmla="*/ 6 w 42"/>
                    <a:gd name="T95" fmla="*/ 36 h 42"/>
                    <a:gd name="T96" fmla="*/ 6 w 42"/>
                    <a:gd name="T97" fmla="*/ 32 h 42"/>
                    <a:gd name="T98" fmla="*/ 6 w 42"/>
                    <a:gd name="T99" fmla="*/ 18 h 42"/>
                    <a:gd name="T100" fmla="*/ 6 w 42"/>
                    <a:gd name="T101" fmla="*/ 12 h 42"/>
                    <a:gd name="T102" fmla="*/ 6 w 42"/>
                    <a:gd name="T103" fmla="*/ 8 h 42"/>
                    <a:gd name="T104" fmla="*/ 6 w 42"/>
                    <a:gd name="T105" fmla="*/ 8 h 42"/>
                    <a:gd name="T106" fmla="*/ 6 w 42"/>
                    <a:gd name="T107" fmla="*/ 6 h 42"/>
                    <a:gd name="T108" fmla="*/ 4 w 42"/>
                    <a:gd name="T109" fmla="*/ 6 h 42"/>
                    <a:gd name="T110" fmla="*/ 4 w 42"/>
                    <a:gd name="T111" fmla="*/ 6 h 42"/>
                    <a:gd name="T112" fmla="*/ 2 w 42"/>
                    <a:gd name="T113" fmla="*/ 6 h 42"/>
                    <a:gd name="T114" fmla="*/ 2 w 42"/>
                    <a:gd name="T115" fmla="*/ 6 h 42"/>
                    <a:gd name="T116" fmla="*/ 0 w 42"/>
                    <a:gd name="T117" fmla="*/ 6 h 42"/>
                    <a:gd name="T118" fmla="*/ 12 w 42"/>
                    <a:gd name="T119" fmla="*/ 0 h 42"/>
                    <a:gd name="T120" fmla="*/ 14 w 42"/>
                    <a:gd name="T121" fmla="*/ 0 h 42"/>
                    <a:gd name="T122" fmla="*/ 14 w 42"/>
                    <a:gd name="T123" fmla="*/ 10 h 42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2"/>
                    <a:gd name="T187" fmla="*/ 0 h 42"/>
                    <a:gd name="T188" fmla="*/ 42 w 42"/>
                    <a:gd name="T189" fmla="*/ 42 h 42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2" h="42">
                      <a:moveTo>
                        <a:pt x="14" y="10"/>
                      </a:moveTo>
                      <a:lnTo>
                        <a:pt x="18" y="4"/>
                      </a:lnTo>
                      <a:lnTo>
                        <a:pt x="22" y="2"/>
                      </a:lnTo>
                      <a:lnTo>
                        <a:pt x="28" y="0"/>
                      </a:lnTo>
                      <a:lnTo>
                        <a:pt x="30" y="2"/>
                      </a:lnTo>
                      <a:lnTo>
                        <a:pt x="32" y="2"/>
                      </a:lnTo>
                      <a:lnTo>
                        <a:pt x="34" y="4"/>
                      </a:lnTo>
                      <a:lnTo>
                        <a:pt x="36" y="8"/>
                      </a:lnTo>
                      <a:lnTo>
                        <a:pt x="38" y="10"/>
                      </a:lnTo>
                      <a:lnTo>
                        <a:pt x="38" y="16"/>
                      </a:lnTo>
                      <a:lnTo>
                        <a:pt x="38" y="32"/>
                      </a:lnTo>
                      <a:lnTo>
                        <a:pt x="38" y="36"/>
                      </a:lnTo>
                      <a:lnTo>
                        <a:pt x="38" y="38"/>
                      </a:lnTo>
                      <a:lnTo>
                        <a:pt x="40" y="40"/>
                      </a:lnTo>
                      <a:lnTo>
                        <a:pt x="42" y="40"/>
                      </a:lnTo>
                      <a:lnTo>
                        <a:pt x="42" y="42"/>
                      </a:lnTo>
                      <a:lnTo>
                        <a:pt x="24" y="42"/>
                      </a:lnTo>
                      <a:lnTo>
                        <a:pt x="24" y="40"/>
                      </a:lnTo>
                      <a:lnTo>
                        <a:pt x="26" y="40"/>
                      </a:lnTo>
                      <a:lnTo>
                        <a:pt x="28" y="40"/>
                      </a:lnTo>
                      <a:lnTo>
                        <a:pt x="30" y="38"/>
                      </a:lnTo>
                      <a:lnTo>
                        <a:pt x="30" y="36"/>
                      </a:lnTo>
                      <a:lnTo>
                        <a:pt x="30" y="32"/>
                      </a:lnTo>
                      <a:lnTo>
                        <a:pt x="30" y="16"/>
                      </a:lnTo>
                      <a:lnTo>
                        <a:pt x="30" y="12"/>
                      </a:lnTo>
                      <a:lnTo>
                        <a:pt x="28" y="8"/>
                      </a:lnTo>
                      <a:lnTo>
                        <a:pt x="26" y="8"/>
                      </a:lnTo>
                      <a:lnTo>
                        <a:pt x="24" y="6"/>
                      </a:lnTo>
                      <a:lnTo>
                        <a:pt x="18" y="8"/>
                      </a:lnTo>
                      <a:lnTo>
                        <a:pt x="14" y="12"/>
                      </a:lnTo>
                      <a:lnTo>
                        <a:pt x="14" y="32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6" y="40"/>
                      </a:lnTo>
                      <a:lnTo>
                        <a:pt x="20" y="40"/>
                      </a:lnTo>
                      <a:lnTo>
                        <a:pt x="20" y="42"/>
                      </a:lnTo>
                      <a:lnTo>
                        <a:pt x="0" y="42"/>
                      </a:lnTo>
                      <a:lnTo>
                        <a:pt x="0" y="40"/>
                      </a:lnTo>
                      <a:lnTo>
                        <a:pt x="2" y="40"/>
                      </a:lnTo>
                      <a:lnTo>
                        <a:pt x="4" y="40"/>
                      </a:lnTo>
                      <a:lnTo>
                        <a:pt x="6" y="38"/>
                      </a:lnTo>
                      <a:lnTo>
                        <a:pt x="6" y="36"/>
                      </a:lnTo>
                      <a:lnTo>
                        <a:pt x="6" y="32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6" y="8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72" name="Freeform 41"/>
                <p:cNvSpPr>
                  <a:spLocks/>
                </p:cNvSpPr>
                <p:nvPr/>
              </p:nvSpPr>
              <p:spPr bwMode="auto">
                <a:xfrm>
                  <a:off x="4108" y="2136"/>
                  <a:ext cx="34" cy="42"/>
                </a:xfrm>
                <a:custGeom>
                  <a:avLst/>
                  <a:gdLst>
                    <a:gd name="T0" fmla="*/ 34 w 34"/>
                    <a:gd name="T1" fmla="*/ 26 h 42"/>
                    <a:gd name="T2" fmla="*/ 32 w 34"/>
                    <a:gd name="T3" fmla="*/ 32 h 42"/>
                    <a:gd name="T4" fmla="*/ 28 w 34"/>
                    <a:gd name="T5" fmla="*/ 38 h 42"/>
                    <a:gd name="T6" fmla="*/ 22 w 34"/>
                    <a:gd name="T7" fmla="*/ 42 h 42"/>
                    <a:gd name="T8" fmla="*/ 18 w 34"/>
                    <a:gd name="T9" fmla="*/ 42 h 42"/>
                    <a:gd name="T10" fmla="*/ 10 w 34"/>
                    <a:gd name="T11" fmla="*/ 40 h 42"/>
                    <a:gd name="T12" fmla="*/ 6 w 34"/>
                    <a:gd name="T13" fmla="*/ 36 h 42"/>
                    <a:gd name="T14" fmla="*/ 2 w 34"/>
                    <a:gd name="T15" fmla="*/ 32 h 42"/>
                    <a:gd name="T16" fmla="*/ 2 w 34"/>
                    <a:gd name="T17" fmla="*/ 28 h 42"/>
                    <a:gd name="T18" fmla="*/ 0 w 34"/>
                    <a:gd name="T19" fmla="*/ 22 h 42"/>
                    <a:gd name="T20" fmla="*/ 2 w 34"/>
                    <a:gd name="T21" fmla="*/ 16 h 42"/>
                    <a:gd name="T22" fmla="*/ 2 w 34"/>
                    <a:gd name="T23" fmla="*/ 10 h 42"/>
                    <a:gd name="T24" fmla="*/ 6 w 34"/>
                    <a:gd name="T25" fmla="*/ 6 h 42"/>
                    <a:gd name="T26" fmla="*/ 12 w 34"/>
                    <a:gd name="T27" fmla="*/ 2 h 42"/>
                    <a:gd name="T28" fmla="*/ 18 w 34"/>
                    <a:gd name="T29" fmla="*/ 0 h 42"/>
                    <a:gd name="T30" fmla="*/ 24 w 34"/>
                    <a:gd name="T31" fmla="*/ 2 h 42"/>
                    <a:gd name="T32" fmla="*/ 28 w 34"/>
                    <a:gd name="T33" fmla="*/ 4 h 42"/>
                    <a:gd name="T34" fmla="*/ 30 w 34"/>
                    <a:gd name="T35" fmla="*/ 8 h 42"/>
                    <a:gd name="T36" fmla="*/ 32 w 34"/>
                    <a:gd name="T37" fmla="*/ 10 h 42"/>
                    <a:gd name="T38" fmla="*/ 32 w 34"/>
                    <a:gd name="T39" fmla="*/ 12 h 42"/>
                    <a:gd name="T40" fmla="*/ 30 w 34"/>
                    <a:gd name="T41" fmla="*/ 12 h 42"/>
                    <a:gd name="T42" fmla="*/ 30 w 34"/>
                    <a:gd name="T43" fmla="*/ 14 h 42"/>
                    <a:gd name="T44" fmla="*/ 28 w 34"/>
                    <a:gd name="T45" fmla="*/ 14 h 42"/>
                    <a:gd name="T46" fmla="*/ 26 w 34"/>
                    <a:gd name="T47" fmla="*/ 14 h 42"/>
                    <a:gd name="T48" fmla="*/ 24 w 34"/>
                    <a:gd name="T49" fmla="*/ 12 h 42"/>
                    <a:gd name="T50" fmla="*/ 24 w 34"/>
                    <a:gd name="T51" fmla="*/ 10 h 42"/>
                    <a:gd name="T52" fmla="*/ 24 w 34"/>
                    <a:gd name="T53" fmla="*/ 8 h 42"/>
                    <a:gd name="T54" fmla="*/ 22 w 34"/>
                    <a:gd name="T55" fmla="*/ 6 h 42"/>
                    <a:gd name="T56" fmla="*/ 22 w 34"/>
                    <a:gd name="T57" fmla="*/ 4 h 42"/>
                    <a:gd name="T58" fmla="*/ 20 w 34"/>
                    <a:gd name="T59" fmla="*/ 4 h 42"/>
                    <a:gd name="T60" fmla="*/ 18 w 34"/>
                    <a:gd name="T61" fmla="*/ 4 h 42"/>
                    <a:gd name="T62" fmla="*/ 14 w 34"/>
                    <a:gd name="T63" fmla="*/ 4 h 42"/>
                    <a:gd name="T64" fmla="*/ 12 w 34"/>
                    <a:gd name="T65" fmla="*/ 6 h 42"/>
                    <a:gd name="T66" fmla="*/ 8 w 34"/>
                    <a:gd name="T67" fmla="*/ 12 h 42"/>
                    <a:gd name="T68" fmla="*/ 8 w 34"/>
                    <a:gd name="T69" fmla="*/ 18 h 42"/>
                    <a:gd name="T70" fmla="*/ 8 w 34"/>
                    <a:gd name="T71" fmla="*/ 24 h 42"/>
                    <a:gd name="T72" fmla="*/ 12 w 34"/>
                    <a:gd name="T73" fmla="*/ 30 h 42"/>
                    <a:gd name="T74" fmla="*/ 16 w 34"/>
                    <a:gd name="T75" fmla="*/ 34 h 42"/>
                    <a:gd name="T76" fmla="*/ 20 w 34"/>
                    <a:gd name="T77" fmla="*/ 34 h 42"/>
                    <a:gd name="T78" fmla="*/ 24 w 34"/>
                    <a:gd name="T79" fmla="*/ 34 h 42"/>
                    <a:gd name="T80" fmla="*/ 28 w 34"/>
                    <a:gd name="T81" fmla="*/ 32 h 42"/>
                    <a:gd name="T82" fmla="*/ 30 w 34"/>
                    <a:gd name="T83" fmla="*/ 30 h 42"/>
                    <a:gd name="T84" fmla="*/ 32 w 34"/>
                    <a:gd name="T85" fmla="*/ 24 h 42"/>
                    <a:gd name="T86" fmla="*/ 34 w 34"/>
                    <a:gd name="T87" fmla="*/ 26 h 4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4"/>
                    <a:gd name="T133" fmla="*/ 0 h 42"/>
                    <a:gd name="T134" fmla="*/ 34 w 34"/>
                    <a:gd name="T135" fmla="*/ 42 h 4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4" h="42">
                      <a:moveTo>
                        <a:pt x="34" y="26"/>
                      </a:moveTo>
                      <a:lnTo>
                        <a:pt x="32" y="32"/>
                      </a:lnTo>
                      <a:lnTo>
                        <a:pt x="28" y="38"/>
                      </a:lnTo>
                      <a:lnTo>
                        <a:pt x="22" y="42"/>
                      </a:lnTo>
                      <a:lnTo>
                        <a:pt x="18" y="42"/>
                      </a:lnTo>
                      <a:lnTo>
                        <a:pt x="10" y="40"/>
                      </a:lnTo>
                      <a:lnTo>
                        <a:pt x="6" y="36"/>
                      </a:lnTo>
                      <a:lnTo>
                        <a:pt x="2" y="32"/>
                      </a:lnTo>
                      <a:lnTo>
                        <a:pt x="2" y="28"/>
                      </a:lnTo>
                      <a:lnTo>
                        <a:pt x="0" y="22"/>
                      </a:lnTo>
                      <a:lnTo>
                        <a:pt x="2" y="16"/>
                      </a:lnTo>
                      <a:lnTo>
                        <a:pt x="2" y="10"/>
                      </a:lnTo>
                      <a:lnTo>
                        <a:pt x="6" y="6"/>
                      </a:lnTo>
                      <a:lnTo>
                        <a:pt x="12" y="2"/>
                      </a:lnTo>
                      <a:lnTo>
                        <a:pt x="18" y="0"/>
                      </a:lnTo>
                      <a:lnTo>
                        <a:pt x="24" y="2"/>
                      </a:lnTo>
                      <a:lnTo>
                        <a:pt x="28" y="4"/>
                      </a:lnTo>
                      <a:lnTo>
                        <a:pt x="30" y="8"/>
                      </a:lnTo>
                      <a:lnTo>
                        <a:pt x="32" y="10"/>
                      </a:lnTo>
                      <a:lnTo>
                        <a:pt x="32" y="12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8" y="14"/>
                      </a:lnTo>
                      <a:lnTo>
                        <a:pt x="26" y="14"/>
                      </a:lnTo>
                      <a:lnTo>
                        <a:pt x="24" y="12"/>
                      </a:lnTo>
                      <a:lnTo>
                        <a:pt x="24" y="10"/>
                      </a:lnTo>
                      <a:lnTo>
                        <a:pt x="24" y="8"/>
                      </a:lnTo>
                      <a:lnTo>
                        <a:pt x="22" y="6"/>
                      </a:lnTo>
                      <a:lnTo>
                        <a:pt x="22" y="4"/>
                      </a:lnTo>
                      <a:lnTo>
                        <a:pt x="20" y="4"/>
                      </a:lnTo>
                      <a:lnTo>
                        <a:pt x="18" y="4"/>
                      </a:lnTo>
                      <a:lnTo>
                        <a:pt x="14" y="4"/>
                      </a:lnTo>
                      <a:lnTo>
                        <a:pt x="12" y="6"/>
                      </a:lnTo>
                      <a:lnTo>
                        <a:pt x="8" y="12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12" y="30"/>
                      </a:lnTo>
                      <a:lnTo>
                        <a:pt x="16" y="34"/>
                      </a:lnTo>
                      <a:lnTo>
                        <a:pt x="20" y="34"/>
                      </a:lnTo>
                      <a:lnTo>
                        <a:pt x="24" y="34"/>
                      </a:lnTo>
                      <a:lnTo>
                        <a:pt x="28" y="32"/>
                      </a:lnTo>
                      <a:lnTo>
                        <a:pt x="30" y="30"/>
                      </a:lnTo>
                      <a:lnTo>
                        <a:pt x="32" y="24"/>
                      </a:lnTo>
                      <a:lnTo>
                        <a:pt x="34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73" name="Freeform 42"/>
                <p:cNvSpPr>
                  <a:spLocks/>
                </p:cNvSpPr>
                <p:nvPr/>
              </p:nvSpPr>
              <p:spPr bwMode="auto">
                <a:xfrm>
                  <a:off x="4146" y="2116"/>
                  <a:ext cx="42" cy="62"/>
                </a:xfrm>
                <a:custGeom>
                  <a:avLst/>
                  <a:gdLst>
                    <a:gd name="T0" fmla="*/ 12 w 42"/>
                    <a:gd name="T1" fmla="*/ 30 h 62"/>
                    <a:gd name="T2" fmla="*/ 20 w 42"/>
                    <a:gd name="T3" fmla="*/ 22 h 62"/>
                    <a:gd name="T4" fmla="*/ 26 w 42"/>
                    <a:gd name="T5" fmla="*/ 20 h 62"/>
                    <a:gd name="T6" fmla="*/ 32 w 42"/>
                    <a:gd name="T7" fmla="*/ 22 h 62"/>
                    <a:gd name="T8" fmla="*/ 36 w 42"/>
                    <a:gd name="T9" fmla="*/ 28 h 62"/>
                    <a:gd name="T10" fmla="*/ 36 w 42"/>
                    <a:gd name="T11" fmla="*/ 38 h 62"/>
                    <a:gd name="T12" fmla="*/ 36 w 42"/>
                    <a:gd name="T13" fmla="*/ 56 h 62"/>
                    <a:gd name="T14" fmla="*/ 38 w 42"/>
                    <a:gd name="T15" fmla="*/ 58 h 62"/>
                    <a:gd name="T16" fmla="*/ 40 w 42"/>
                    <a:gd name="T17" fmla="*/ 60 h 62"/>
                    <a:gd name="T18" fmla="*/ 42 w 42"/>
                    <a:gd name="T19" fmla="*/ 62 h 62"/>
                    <a:gd name="T20" fmla="*/ 24 w 42"/>
                    <a:gd name="T21" fmla="*/ 60 h 62"/>
                    <a:gd name="T22" fmla="*/ 26 w 42"/>
                    <a:gd name="T23" fmla="*/ 60 h 62"/>
                    <a:gd name="T24" fmla="*/ 28 w 42"/>
                    <a:gd name="T25" fmla="*/ 58 h 62"/>
                    <a:gd name="T26" fmla="*/ 30 w 42"/>
                    <a:gd name="T27" fmla="*/ 54 h 62"/>
                    <a:gd name="T28" fmla="*/ 30 w 42"/>
                    <a:gd name="T29" fmla="*/ 38 h 62"/>
                    <a:gd name="T30" fmla="*/ 28 w 42"/>
                    <a:gd name="T31" fmla="*/ 30 h 62"/>
                    <a:gd name="T32" fmla="*/ 26 w 42"/>
                    <a:gd name="T33" fmla="*/ 28 h 62"/>
                    <a:gd name="T34" fmla="*/ 22 w 42"/>
                    <a:gd name="T35" fmla="*/ 26 h 62"/>
                    <a:gd name="T36" fmla="*/ 18 w 42"/>
                    <a:gd name="T37" fmla="*/ 28 h 62"/>
                    <a:gd name="T38" fmla="*/ 12 w 42"/>
                    <a:gd name="T39" fmla="*/ 32 h 62"/>
                    <a:gd name="T40" fmla="*/ 12 w 42"/>
                    <a:gd name="T41" fmla="*/ 56 h 62"/>
                    <a:gd name="T42" fmla="*/ 14 w 42"/>
                    <a:gd name="T43" fmla="*/ 58 h 62"/>
                    <a:gd name="T44" fmla="*/ 16 w 42"/>
                    <a:gd name="T45" fmla="*/ 60 h 62"/>
                    <a:gd name="T46" fmla="*/ 18 w 42"/>
                    <a:gd name="T47" fmla="*/ 62 h 62"/>
                    <a:gd name="T48" fmla="*/ 0 w 42"/>
                    <a:gd name="T49" fmla="*/ 60 h 62"/>
                    <a:gd name="T50" fmla="*/ 4 w 42"/>
                    <a:gd name="T51" fmla="*/ 60 h 62"/>
                    <a:gd name="T52" fmla="*/ 4 w 42"/>
                    <a:gd name="T53" fmla="*/ 58 h 62"/>
                    <a:gd name="T54" fmla="*/ 6 w 42"/>
                    <a:gd name="T55" fmla="*/ 52 h 62"/>
                    <a:gd name="T56" fmla="*/ 6 w 42"/>
                    <a:gd name="T57" fmla="*/ 10 h 62"/>
                    <a:gd name="T58" fmla="*/ 4 w 42"/>
                    <a:gd name="T59" fmla="*/ 6 h 62"/>
                    <a:gd name="T60" fmla="*/ 4 w 42"/>
                    <a:gd name="T61" fmla="*/ 4 h 62"/>
                    <a:gd name="T62" fmla="*/ 2 w 42"/>
                    <a:gd name="T63" fmla="*/ 4 h 62"/>
                    <a:gd name="T64" fmla="*/ 0 w 42"/>
                    <a:gd name="T65" fmla="*/ 4 h 62"/>
                    <a:gd name="T66" fmla="*/ 12 w 42"/>
                    <a:gd name="T67" fmla="*/ 0 h 6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2"/>
                    <a:gd name="T103" fmla="*/ 0 h 62"/>
                    <a:gd name="T104" fmla="*/ 42 w 42"/>
                    <a:gd name="T105" fmla="*/ 62 h 6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2" h="62">
                      <a:moveTo>
                        <a:pt x="12" y="0"/>
                      </a:moveTo>
                      <a:lnTo>
                        <a:pt x="12" y="30"/>
                      </a:lnTo>
                      <a:lnTo>
                        <a:pt x="18" y="24"/>
                      </a:lnTo>
                      <a:lnTo>
                        <a:pt x="20" y="22"/>
                      </a:lnTo>
                      <a:lnTo>
                        <a:pt x="24" y="22"/>
                      </a:lnTo>
                      <a:lnTo>
                        <a:pt x="26" y="20"/>
                      </a:lnTo>
                      <a:lnTo>
                        <a:pt x="30" y="22"/>
                      </a:lnTo>
                      <a:lnTo>
                        <a:pt x="32" y="22"/>
                      </a:lnTo>
                      <a:lnTo>
                        <a:pt x="34" y="26"/>
                      </a:lnTo>
                      <a:lnTo>
                        <a:pt x="36" y="28"/>
                      </a:lnTo>
                      <a:lnTo>
                        <a:pt x="36" y="32"/>
                      </a:lnTo>
                      <a:lnTo>
                        <a:pt x="36" y="38"/>
                      </a:lnTo>
                      <a:lnTo>
                        <a:pt x="36" y="52"/>
                      </a:lnTo>
                      <a:lnTo>
                        <a:pt x="36" y="56"/>
                      </a:lnTo>
                      <a:lnTo>
                        <a:pt x="36" y="58"/>
                      </a:lnTo>
                      <a:lnTo>
                        <a:pt x="38" y="58"/>
                      </a:lnTo>
                      <a:lnTo>
                        <a:pt x="38" y="60"/>
                      </a:lnTo>
                      <a:lnTo>
                        <a:pt x="40" y="60"/>
                      </a:lnTo>
                      <a:lnTo>
                        <a:pt x="42" y="60"/>
                      </a:lnTo>
                      <a:lnTo>
                        <a:pt x="42" y="62"/>
                      </a:lnTo>
                      <a:lnTo>
                        <a:pt x="24" y="62"/>
                      </a:lnTo>
                      <a:lnTo>
                        <a:pt x="24" y="60"/>
                      </a:lnTo>
                      <a:lnTo>
                        <a:pt x="26" y="60"/>
                      </a:lnTo>
                      <a:lnTo>
                        <a:pt x="28" y="60"/>
                      </a:lnTo>
                      <a:lnTo>
                        <a:pt x="28" y="58"/>
                      </a:lnTo>
                      <a:lnTo>
                        <a:pt x="28" y="56"/>
                      </a:lnTo>
                      <a:lnTo>
                        <a:pt x="30" y="54"/>
                      </a:lnTo>
                      <a:lnTo>
                        <a:pt x="30" y="52"/>
                      </a:lnTo>
                      <a:lnTo>
                        <a:pt x="30" y="38"/>
                      </a:lnTo>
                      <a:lnTo>
                        <a:pt x="28" y="34"/>
                      </a:lnTo>
                      <a:lnTo>
                        <a:pt x="28" y="30"/>
                      </a:lnTo>
                      <a:lnTo>
                        <a:pt x="28" y="28"/>
                      </a:lnTo>
                      <a:lnTo>
                        <a:pt x="26" y="28"/>
                      </a:lnTo>
                      <a:lnTo>
                        <a:pt x="24" y="26"/>
                      </a:lnTo>
                      <a:lnTo>
                        <a:pt x="22" y="26"/>
                      </a:lnTo>
                      <a:lnTo>
                        <a:pt x="20" y="26"/>
                      </a:lnTo>
                      <a:lnTo>
                        <a:pt x="18" y="28"/>
                      </a:lnTo>
                      <a:lnTo>
                        <a:pt x="16" y="30"/>
                      </a:lnTo>
                      <a:lnTo>
                        <a:pt x="12" y="32"/>
                      </a:lnTo>
                      <a:lnTo>
                        <a:pt x="12" y="52"/>
                      </a:lnTo>
                      <a:lnTo>
                        <a:pt x="12" y="56"/>
                      </a:lnTo>
                      <a:lnTo>
                        <a:pt x="14" y="58"/>
                      </a:lnTo>
                      <a:lnTo>
                        <a:pt x="14" y="60"/>
                      </a:lnTo>
                      <a:lnTo>
                        <a:pt x="16" y="60"/>
                      </a:lnTo>
                      <a:lnTo>
                        <a:pt x="18" y="60"/>
                      </a:lnTo>
                      <a:lnTo>
                        <a:pt x="18" y="62"/>
                      </a:lnTo>
                      <a:lnTo>
                        <a:pt x="0" y="62"/>
                      </a:lnTo>
                      <a:lnTo>
                        <a:pt x="0" y="60"/>
                      </a:lnTo>
                      <a:lnTo>
                        <a:pt x="2" y="60"/>
                      </a:lnTo>
                      <a:lnTo>
                        <a:pt x="4" y="60"/>
                      </a:lnTo>
                      <a:lnTo>
                        <a:pt x="4" y="58"/>
                      </a:lnTo>
                      <a:lnTo>
                        <a:pt x="6" y="56"/>
                      </a:lnTo>
                      <a:lnTo>
                        <a:pt x="6" y="52"/>
                      </a:lnTo>
                      <a:lnTo>
                        <a:pt x="6" y="16"/>
                      </a:lnTo>
                      <a:lnTo>
                        <a:pt x="6" y="10"/>
                      </a:lnTo>
                      <a:lnTo>
                        <a:pt x="6" y="8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10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74" name="Rectangle 43"/>
                <p:cNvSpPr>
                  <a:spLocks noChangeArrowheads="1"/>
                </p:cNvSpPr>
                <p:nvPr/>
              </p:nvSpPr>
              <p:spPr bwMode="auto">
                <a:xfrm>
                  <a:off x="4200" y="2104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75" name="Rectangle 44"/>
                <p:cNvSpPr>
                  <a:spLocks noChangeArrowheads="1"/>
                </p:cNvSpPr>
                <p:nvPr/>
              </p:nvSpPr>
              <p:spPr bwMode="auto">
                <a:xfrm>
                  <a:off x="1552" y="2208"/>
                  <a:ext cx="2650" cy="4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76" name="Rectangle 45"/>
                <p:cNvSpPr>
                  <a:spLocks noChangeArrowheads="1"/>
                </p:cNvSpPr>
                <p:nvPr/>
              </p:nvSpPr>
              <p:spPr bwMode="auto">
                <a:xfrm>
                  <a:off x="1552" y="2224"/>
                  <a:ext cx="2650" cy="4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77" name="Rectangle 46"/>
                <p:cNvSpPr>
                  <a:spLocks noChangeArrowheads="1"/>
                </p:cNvSpPr>
                <p:nvPr/>
              </p:nvSpPr>
              <p:spPr bwMode="auto">
                <a:xfrm>
                  <a:off x="1552" y="2232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78" name="Freeform 47"/>
                <p:cNvSpPr>
                  <a:spLocks/>
                </p:cNvSpPr>
                <p:nvPr/>
              </p:nvSpPr>
              <p:spPr bwMode="auto">
                <a:xfrm>
                  <a:off x="1584" y="2246"/>
                  <a:ext cx="26" cy="58"/>
                </a:xfrm>
                <a:custGeom>
                  <a:avLst/>
                  <a:gdLst>
                    <a:gd name="T0" fmla="*/ 26 w 26"/>
                    <a:gd name="T1" fmla="*/ 58 h 58"/>
                    <a:gd name="T2" fmla="*/ 26 w 26"/>
                    <a:gd name="T3" fmla="*/ 58 h 58"/>
                    <a:gd name="T4" fmla="*/ 0 w 26"/>
                    <a:gd name="T5" fmla="*/ 58 h 58"/>
                    <a:gd name="T6" fmla="*/ 0 w 26"/>
                    <a:gd name="T7" fmla="*/ 58 h 58"/>
                    <a:gd name="T8" fmla="*/ 2 w 26"/>
                    <a:gd name="T9" fmla="*/ 58 h 58"/>
                    <a:gd name="T10" fmla="*/ 6 w 26"/>
                    <a:gd name="T11" fmla="*/ 58 h 58"/>
                    <a:gd name="T12" fmla="*/ 8 w 26"/>
                    <a:gd name="T13" fmla="*/ 56 h 58"/>
                    <a:gd name="T14" fmla="*/ 8 w 26"/>
                    <a:gd name="T15" fmla="*/ 54 h 58"/>
                    <a:gd name="T16" fmla="*/ 10 w 26"/>
                    <a:gd name="T17" fmla="*/ 48 h 58"/>
                    <a:gd name="T18" fmla="*/ 10 w 26"/>
                    <a:gd name="T19" fmla="*/ 10 h 58"/>
                    <a:gd name="T20" fmla="*/ 8 w 26"/>
                    <a:gd name="T21" fmla="*/ 6 h 58"/>
                    <a:gd name="T22" fmla="*/ 8 w 26"/>
                    <a:gd name="T23" fmla="*/ 4 h 58"/>
                    <a:gd name="T24" fmla="*/ 8 w 26"/>
                    <a:gd name="T25" fmla="*/ 4 h 58"/>
                    <a:gd name="T26" fmla="*/ 6 w 26"/>
                    <a:gd name="T27" fmla="*/ 2 h 58"/>
                    <a:gd name="T28" fmla="*/ 4 w 26"/>
                    <a:gd name="T29" fmla="*/ 2 h 58"/>
                    <a:gd name="T30" fmla="*/ 2 w 26"/>
                    <a:gd name="T31" fmla="*/ 2 h 58"/>
                    <a:gd name="T32" fmla="*/ 0 w 26"/>
                    <a:gd name="T33" fmla="*/ 2 h 58"/>
                    <a:gd name="T34" fmla="*/ 0 w 26"/>
                    <a:gd name="T35" fmla="*/ 0 h 58"/>
                    <a:gd name="T36" fmla="*/ 26 w 26"/>
                    <a:gd name="T37" fmla="*/ 0 h 58"/>
                    <a:gd name="T38" fmla="*/ 26 w 26"/>
                    <a:gd name="T39" fmla="*/ 2 h 58"/>
                    <a:gd name="T40" fmla="*/ 24 w 26"/>
                    <a:gd name="T41" fmla="*/ 2 h 58"/>
                    <a:gd name="T42" fmla="*/ 20 w 26"/>
                    <a:gd name="T43" fmla="*/ 2 h 58"/>
                    <a:gd name="T44" fmla="*/ 18 w 26"/>
                    <a:gd name="T45" fmla="*/ 4 h 58"/>
                    <a:gd name="T46" fmla="*/ 18 w 26"/>
                    <a:gd name="T47" fmla="*/ 6 h 58"/>
                    <a:gd name="T48" fmla="*/ 18 w 26"/>
                    <a:gd name="T49" fmla="*/ 10 h 58"/>
                    <a:gd name="T50" fmla="*/ 18 w 26"/>
                    <a:gd name="T51" fmla="*/ 48 h 58"/>
                    <a:gd name="T52" fmla="*/ 18 w 26"/>
                    <a:gd name="T53" fmla="*/ 52 h 58"/>
                    <a:gd name="T54" fmla="*/ 18 w 26"/>
                    <a:gd name="T55" fmla="*/ 54 h 58"/>
                    <a:gd name="T56" fmla="*/ 18 w 26"/>
                    <a:gd name="T57" fmla="*/ 56 h 58"/>
                    <a:gd name="T58" fmla="*/ 20 w 26"/>
                    <a:gd name="T59" fmla="*/ 56 h 58"/>
                    <a:gd name="T60" fmla="*/ 22 w 26"/>
                    <a:gd name="T61" fmla="*/ 58 h 58"/>
                    <a:gd name="T62" fmla="*/ 24 w 26"/>
                    <a:gd name="T63" fmla="*/ 58 h 58"/>
                    <a:gd name="T64" fmla="*/ 26 w 26"/>
                    <a:gd name="T65" fmla="*/ 58 h 5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6"/>
                    <a:gd name="T100" fmla="*/ 0 h 58"/>
                    <a:gd name="T101" fmla="*/ 26 w 26"/>
                    <a:gd name="T102" fmla="*/ 58 h 5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6" h="58">
                      <a:moveTo>
                        <a:pt x="26" y="58"/>
                      </a:moveTo>
                      <a:lnTo>
                        <a:pt x="26" y="58"/>
                      </a:lnTo>
                      <a:lnTo>
                        <a:pt x="0" y="58"/>
                      </a:lnTo>
                      <a:lnTo>
                        <a:pt x="2" y="58"/>
                      </a:lnTo>
                      <a:lnTo>
                        <a:pt x="6" y="58"/>
                      </a:lnTo>
                      <a:lnTo>
                        <a:pt x="8" y="56"/>
                      </a:lnTo>
                      <a:lnTo>
                        <a:pt x="8" y="54"/>
                      </a:lnTo>
                      <a:lnTo>
                        <a:pt x="10" y="48"/>
                      </a:lnTo>
                      <a:lnTo>
                        <a:pt x="10" y="10"/>
                      </a:ln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6" y="0"/>
                      </a:lnTo>
                      <a:lnTo>
                        <a:pt x="26" y="2"/>
                      </a:lnTo>
                      <a:lnTo>
                        <a:pt x="24" y="2"/>
                      </a:lnTo>
                      <a:lnTo>
                        <a:pt x="20" y="2"/>
                      </a:lnTo>
                      <a:lnTo>
                        <a:pt x="18" y="4"/>
                      </a:lnTo>
                      <a:lnTo>
                        <a:pt x="18" y="6"/>
                      </a:lnTo>
                      <a:lnTo>
                        <a:pt x="18" y="10"/>
                      </a:lnTo>
                      <a:lnTo>
                        <a:pt x="18" y="48"/>
                      </a:lnTo>
                      <a:lnTo>
                        <a:pt x="18" y="52"/>
                      </a:lnTo>
                      <a:lnTo>
                        <a:pt x="18" y="54"/>
                      </a:lnTo>
                      <a:lnTo>
                        <a:pt x="18" y="56"/>
                      </a:lnTo>
                      <a:lnTo>
                        <a:pt x="20" y="56"/>
                      </a:lnTo>
                      <a:lnTo>
                        <a:pt x="22" y="58"/>
                      </a:lnTo>
                      <a:lnTo>
                        <a:pt x="24" y="58"/>
                      </a:lnTo>
                      <a:lnTo>
                        <a:pt x="26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79" name="Rectangle 48"/>
                <p:cNvSpPr>
                  <a:spLocks noChangeArrowheads="1"/>
                </p:cNvSpPr>
                <p:nvPr/>
              </p:nvSpPr>
              <p:spPr bwMode="auto">
                <a:xfrm>
                  <a:off x="1888" y="2232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80" name="Rectangle 49"/>
                <p:cNvSpPr>
                  <a:spLocks noChangeArrowheads="1"/>
                </p:cNvSpPr>
                <p:nvPr/>
              </p:nvSpPr>
              <p:spPr bwMode="auto">
                <a:xfrm>
                  <a:off x="1904" y="2232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81" name="Freeform 50"/>
                <p:cNvSpPr>
                  <a:spLocks noEditPoints="1"/>
                </p:cNvSpPr>
                <p:nvPr/>
              </p:nvSpPr>
              <p:spPr bwMode="auto">
                <a:xfrm>
                  <a:off x="2048" y="2246"/>
                  <a:ext cx="34" cy="60"/>
                </a:xfrm>
                <a:custGeom>
                  <a:avLst/>
                  <a:gdLst>
                    <a:gd name="T0" fmla="*/ 6 w 34"/>
                    <a:gd name="T1" fmla="*/ 24 h 60"/>
                    <a:gd name="T2" fmla="*/ 2 w 34"/>
                    <a:gd name="T3" fmla="*/ 16 h 60"/>
                    <a:gd name="T4" fmla="*/ 2 w 34"/>
                    <a:gd name="T5" fmla="*/ 8 h 60"/>
                    <a:gd name="T6" fmla="*/ 10 w 34"/>
                    <a:gd name="T7" fmla="*/ 0 h 60"/>
                    <a:gd name="T8" fmla="*/ 24 w 34"/>
                    <a:gd name="T9" fmla="*/ 0 h 60"/>
                    <a:gd name="T10" fmla="*/ 32 w 34"/>
                    <a:gd name="T11" fmla="*/ 8 h 60"/>
                    <a:gd name="T12" fmla="*/ 32 w 34"/>
                    <a:gd name="T13" fmla="*/ 16 h 60"/>
                    <a:gd name="T14" fmla="*/ 26 w 34"/>
                    <a:gd name="T15" fmla="*/ 22 h 60"/>
                    <a:gd name="T16" fmla="*/ 26 w 34"/>
                    <a:gd name="T17" fmla="*/ 32 h 60"/>
                    <a:gd name="T18" fmla="*/ 32 w 34"/>
                    <a:gd name="T19" fmla="*/ 40 h 60"/>
                    <a:gd name="T20" fmla="*/ 32 w 34"/>
                    <a:gd name="T21" fmla="*/ 50 h 60"/>
                    <a:gd name="T22" fmla="*/ 24 w 34"/>
                    <a:gd name="T23" fmla="*/ 58 h 60"/>
                    <a:gd name="T24" fmla="*/ 12 w 34"/>
                    <a:gd name="T25" fmla="*/ 60 h 60"/>
                    <a:gd name="T26" fmla="*/ 4 w 34"/>
                    <a:gd name="T27" fmla="*/ 54 h 60"/>
                    <a:gd name="T28" fmla="*/ 0 w 34"/>
                    <a:gd name="T29" fmla="*/ 46 h 60"/>
                    <a:gd name="T30" fmla="*/ 2 w 34"/>
                    <a:gd name="T31" fmla="*/ 38 h 60"/>
                    <a:gd name="T32" fmla="*/ 12 w 34"/>
                    <a:gd name="T33" fmla="*/ 30 h 60"/>
                    <a:gd name="T34" fmla="*/ 22 w 34"/>
                    <a:gd name="T35" fmla="*/ 20 h 60"/>
                    <a:gd name="T36" fmla="*/ 24 w 34"/>
                    <a:gd name="T37" fmla="*/ 14 h 60"/>
                    <a:gd name="T38" fmla="*/ 24 w 34"/>
                    <a:gd name="T39" fmla="*/ 8 h 60"/>
                    <a:gd name="T40" fmla="*/ 20 w 34"/>
                    <a:gd name="T41" fmla="*/ 2 h 60"/>
                    <a:gd name="T42" fmla="*/ 14 w 34"/>
                    <a:gd name="T43" fmla="*/ 2 h 60"/>
                    <a:gd name="T44" fmla="*/ 10 w 34"/>
                    <a:gd name="T45" fmla="*/ 8 h 60"/>
                    <a:gd name="T46" fmla="*/ 10 w 34"/>
                    <a:gd name="T47" fmla="*/ 12 h 60"/>
                    <a:gd name="T48" fmla="*/ 12 w 34"/>
                    <a:gd name="T49" fmla="*/ 18 h 60"/>
                    <a:gd name="T50" fmla="*/ 18 w 34"/>
                    <a:gd name="T51" fmla="*/ 26 h 60"/>
                    <a:gd name="T52" fmla="*/ 12 w 34"/>
                    <a:gd name="T53" fmla="*/ 34 h 60"/>
                    <a:gd name="T54" fmla="*/ 8 w 34"/>
                    <a:gd name="T55" fmla="*/ 42 h 60"/>
                    <a:gd name="T56" fmla="*/ 8 w 34"/>
                    <a:gd name="T57" fmla="*/ 50 h 60"/>
                    <a:gd name="T58" fmla="*/ 14 w 34"/>
                    <a:gd name="T59" fmla="*/ 56 h 60"/>
                    <a:gd name="T60" fmla="*/ 20 w 34"/>
                    <a:gd name="T61" fmla="*/ 56 h 60"/>
                    <a:gd name="T62" fmla="*/ 24 w 34"/>
                    <a:gd name="T63" fmla="*/ 52 h 60"/>
                    <a:gd name="T64" fmla="*/ 26 w 34"/>
                    <a:gd name="T65" fmla="*/ 46 h 60"/>
                    <a:gd name="T66" fmla="*/ 22 w 34"/>
                    <a:gd name="T67" fmla="*/ 40 h 60"/>
                    <a:gd name="T68" fmla="*/ 14 w 34"/>
                    <a:gd name="T69" fmla="*/ 32 h 6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4"/>
                    <a:gd name="T106" fmla="*/ 0 h 60"/>
                    <a:gd name="T107" fmla="*/ 34 w 34"/>
                    <a:gd name="T108" fmla="*/ 60 h 60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4" h="60">
                      <a:moveTo>
                        <a:pt x="12" y="30"/>
                      </a:moveTo>
                      <a:lnTo>
                        <a:pt x="6" y="24"/>
                      </a:lnTo>
                      <a:lnTo>
                        <a:pt x="2" y="20"/>
                      </a:lnTo>
                      <a:lnTo>
                        <a:pt x="2" y="16"/>
                      </a:lnTo>
                      <a:lnTo>
                        <a:pt x="0" y="14"/>
                      </a:lnTo>
                      <a:lnTo>
                        <a:pt x="2" y="8"/>
                      </a:lnTo>
                      <a:lnTo>
                        <a:pt x="6" y="4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24" y="0"/>
                      </a:lnTo>
                      <a:lnTo>
                        <a:pt x="28" y="4"/>
                      </a:lnTo>
                      <a:lnTo>
                        <a:pt x="32" y="8"/>
                      </a:lnTo>
                      <a:lnTo>
                        <a:pt x="32" y="12"/>
                      </a:lnTo>
                      <a:lnTo>
                        <a:pt x="32" y="16"/>
                      </a:lnTo>
                      <a:lnTo>
                        <a:pt x="30" y="18"/>
                      </a:lnTo>
                      <a:lnTo>
                        <a:pt x="26" y="22"/>
                      </a:lnTo>
                      <a:lnTo>
                        <a:pt x="20" y="26"/>
                      </a:lnTo>
                      <a:lnTo>
                        <a:pt x="26" y="32"/>
                      </a:lnTo>
                      <a:lnTo>
                        <a:pt x="30" y="36"/>
                      </a:lnTo>
                      <a:lnTo>
                        <a:pt x="32" y="40"/>
                      </a:lnTo>
                      <a:lnTo>
                        <a:pt x="34" y="44"/>
                      </a:lnTo>
                      <a:lnTo>
                        <a:pt x="32" y="50"/>
                      </a:lnTo>
                      <a:lnTo>
                        <a:pt x="28" y="56"/>
                      </a:lnTo>
                      <a:lnTo>
                        <a:pt x="24" y="58"/>
                      </a:lnTo>
                      <a:lnTo>
                        <a:pt x="16" y="60"/>
                      </a:lnTo>
                      <a:lnTo>
                        <a:pt x="12" y="60"/>
                      </a:lnTo>
                      <a:lnTo>
                        <a:pt x="8" y="58"/>
                      </a:lnTo>
                      <a:lnTo>
                        <a:pt x="4" y="54"/>
                      </a:lnTo>
                      <a:lnTo>
                        <a:pt x="0" y="50"/>
                      </a:lnTo>
                      <a:lnTo>
                        <a:pt x="0" y="46"/>
                      </a:lnTo>
                      <a:lnTo>
                        <a:pt x="0" y="42"/>
                      </a:lnTo>
                      <a:lnTo>
                        <a:pt x="2" y="38"/>
                      </a:lnTo>
                      <a:lnTo>
                        <a:pt x="6" y="34"/>
                      </a:lnTo>
                      <a:lnTo>
                        <a:pt x="12" y="30"/>
                      </a:lnTo>
                      <a:close/>
                      <a:moveTo>
                        <a:pt x="18" y="26"/>
                      </a:moveTo>
                      <a:lnTo>
                        <a:pt x="22" y="20"/>
                      </a:lnTo>
                      <a:lnTo>
                        <a:pt x="24" y="18"/>
                      </a:lnTo>
                      <a:lnTo>
                        <a:pt x="24" y="14"/>
                      </a:lnTo>
                      <a:lnTo>
                        <a:pt x="24" y="12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0" y="2"/>
                      </a:lnTo>
                      <a:lnTo>
                        <a:pt x="16" y="2"/>
                      </a:lnTo>
                      <a:lnTo>
                        <a:pt x="14" y="2"/>
                      </a:lnTo>
                      <a:lnTo>
                        <a:pt x="12" y="4"/>
                      </a:lnTo>
                      <a:lnTo>
                        <a:pt x="10" y="8"/>
                      </a:lnTo>
                      <a:lnTo>
                        <a:pt x="8" y="10"/>
                      </a:lnTo>
                      <a:lnTo>
                        <a:pt x="10" y="12"/>
                      </a:lnTo>
                      <a:lnTo>
                        <a:pt x="10" y="16"/>
                      </a:lnTo>
                      <a:lnTo>
                        <a:pt x="12" y="18"/>
                      </a:lnTo>
                      <a:lnTo>
                        <a:pt x="12" y="20"/>
                      </a:lnTo>
                      <a:lnTo>
                        <a:pt x="18" y="26"/>
                      </a:lnTo>
                      <a:close/>
                      <a:moveTo>
                        <a:pt x="14" y="32"/>
                      </a:moveTo>
                      <a:lnTo>
                        <a:pt x="12" y="34"/>
                      </a:lnTo>
                      <a:lnTo>
                        <a:pt x="10" y="38"/>
                      </a:lnTo>
                      <a:lnTo>
                        <a:pt x="8" y="42"/>
                      </a:lnTo>
                      <a:lnTo>
                        <a:pt x="8" y="46"/>
                      </a:lnTo>
                      <a:lnTo>
                        <a:pt x="8" y="50"/>
                      </a:lnTo>
                      <a:lnTo>
                        <a:pt x="10" y="54"/>
                      </a:lnTo>
                      <a:lnTo>
                        <a:pt x="14" y="56"/>
                      </a:lnTo>
                      <a:lnTo>
                        <a:pt x="16" y="56"/>
                      </a:lnTo>
                      <a:lnTo>
                        <a:pt x="20" y="56"/>
                      </a:lnTo>
                      <a:lnTo>
                        <a:pt x="24" y="54"/>
                      </a:lnTo>
                      <a:lnTo>
                        <a:pt x="24" y="52"/>
                      </a:lnTo>
                      <a:lnTo>
                        <a:pt x="26" y="48"/>
                      </a:lnTo>
                      <a:lnTo>
                        <a:pt x="26" y="46"/>
                      </a:lnTo>
                      <a:lnTo>
                        <a:pt x="24" y="42"/>
                      </a:lnTo>
                      <a:lnTo>
                        <a:pt x="22" y="40"/>
                      </a:lnTo>
                      <a:lnTo>
                        <a:pt x="18" y="36"/>
                      </a:lnTo>
                      <a:lnTo>
                        <a:pt x="14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82" name="Rectangle 51"/>
                <p:cNvSpPr>
                  <a:spLocks noChangeArrowheads="1"/>
                </p:cNvSpPr>
                <p:nvPr/>
              </p:nvSpPr>
              <p:spPr bwMode="auto">
                <a:xfrm>
                  <a:off x="2152" y="2232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83" name="Freeform 52"/>
                <p:cNvSpPr>
                  <a:spLocks/>
                </p:cNvSpPr>
                <p:nvPr/>
              </p:nvSpPr>
              <p:spPr bwMode="auto">
                <a:xfrm>
                  <a:off x="2304" y="2246"/>
                  <a:ext cx="22" cy="58"/>
                </a:xfrm>
                <a:custGeom>
                  <a:avLst/>
                  <a:gdLst>
                    <a:gd name="T0" fmla="*/ 0 w 22"/>
                    <a:gd name="T1" fmla="*/ 6 h 58"/>
                    <a:gd name="T2" fmla="*/ 14 w 22"/>
                    <a:gd name="T3" fmla="*/ 0 h 58"/>
                    <a:gd name="T4" fmla="*/ 16 w 22"/>
                    <a:gd name="T5" fmla="*/ 0 h 58"/>
                    <a:gd name="T6" fmla="*/ 16 w 22"/>
                    <a:gd name="T7" fmla="*/ 48 h 58"/>
                    <a:gd name="T8" fmla="*/ 16 w 22"/>
                    <a:gd name="T9" fmla="*/ 52 h 58"/>
                    <a:gd name="T10" fmla="*/ 16 w 22"/>
                    <a:gd name="T11" fmla="*/ 56 h 58"/>
                    <a:gd name="T12" fmla="*/ 16 w 22"/>
                    <a:gd name="T13" fmla="*/ 56 h 58"/>
                    <a:gd name="T14" fmla="*/ 18 w 22"/>
                    <a:gd name="T15" fmla="*/ 58 h 58"/>
                    <a:gd name="T16" fmla="*/ 20 w 22"/>
                    <a:gd name="T17" fmla="*/ 58 h 58"/>
                    <a:gd name="T18" fmla="*/ 22 w 22"/>
                    <a:gd name="T19" fmla="*/ 58 h 58"/>
                    <a:gd name="T20" fmla="*/ 22 w 22"/>
                    <a:gd name="T21" fmla="*/ 58 h 58"/>
                    <a:gd name="T22" fmla="*/ 0 w 22"/>
                    <a:gd name="T23" fmla="*/ 58 h 58"/>
                    <a:gd name="T24" fmla="*/ 0 w 22"/>
                    <a:gd name="T25" fmla="*/ 58 h 58"/>
                    <a:gd name="T26" fmla="*/ 4 w 22"/>
                    <a:gd name="T27" fmla="*/ 58 h 58"/>
                    <a:gd name="T28" fmla="*/ 6 w 22"/>
                    <a:gd name="T29" fmla="*/ 58 h 58"/>
                    <a:gd name="T30" fmla="*/ 6 w 22"/>
                    <a:gd name="T31" fmla="*/ 56 h 58"/>
                    <a:gd name="T32" fmla="*/ 8 w 22"/>
                    <a:gd name="T33" fmla="*/ 56 h 58"/>
                    <a:gd name="T34" fmla="*/ 8 w 22"/>
                    <a:gd name="T35" fmla="*/ 54 h 58"/>
                    <a:gd name="T36" fmla="*/ 8 w 22"/>
                    <a:gd name="T37" fmla="*/ 48 h 58"/>
                    <a:gd name="T38" fmla="*/ 8 w 22"/>
                    <a:gd name="T39" fmla="*/ 16 h 58"/>
                    <a:gd name="T40" fmla="*/ 8 w 22"/>
                    <a:gd name="T41" fmla="*/ 10 h 58"/>
                    <a:gd name="T42" fmla="*/ 8 w 22"/>
                    <a:gd name="T43" fmla="*/ 8 h 58"/>
                    <a:gd name="T44" fmla="*/ 6 w 22"/>
                    <a:gd name="T45" fmla="*/ 6 h 58"/>
                    <a:gd name="T46" fmla="*/ 6 w 22"/>
                    <a:gd name="T47" fmla="*/ 6 h 58"/>
                    <a:gd name="T48" fmla="*/ 6 w 22"/>
                    <a:gd name="T49" fmla="*/ 6 h 58"/>
                    <a:gd name="T50" fmla="*/ 4 w 22"/>
                    <a:gd name="T51" fmla="*/ 6 h 58"/>
                    <a:gd name="T52" fmla="*/ 2 w 22"/>
                    <a:gd name="T53" fmla="*/ 6 h 58"/>
                    <a:gd name="T54" fmla="*/ 0 w 22"/>
                    <a:gd name="T55" fmla="*/ 6 h 58"/>
                    <a:gd name="T56" fmla="*/ 0 w 22"/>
                    <a:gd name="T57" fmla="*/ 6 h 5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2"/>
                    <a:gd name="T88" fmla="*/ 0 h 58"/>
                    <a:gd name="T89" fmla="*/ 22 w 22"/>
                    <a:gd name="T90" fmla="*/ 58 h 5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2" h="58">
                      <a:moveTo>
                        <a:pt x="0" y="6"/>
                      </a:move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48"/>
                      </a:lnTo>
                      <a:lnTo>
                        <a:pt x="16" y="52"/>
                      </a:lnTo>
                      <a:lnTo>
                        <a:pt x="16" y="56"/>
                      </a:lnTo>
                      <a:lnTo>
                        <a:pt x="18" y="58"/>
                      </a:lnTo>
                      <a:lnTo>
                        <a:pt x="20" y="58"/>
                      </a:lnTo>
                      <a:lnTo>
                        <a:pt x="22" y="58"/>
                      </a:lnTo>
                      <a:lnTo>
                        <a:pt x="0" y="58"/>
                      </a:lnTo>
                      <a:lnTo>
                        <a:pt x="4" y="58"/>
                      </a:lnTo>
                      <a:lnTo>
                        <a:pt x="6" y="58"/>
                      </a:lnTo>
                      <a:lnTo>
                        <a:pt x="6" y="56"/>
                      </a:lnTo>
                      <a:lnTo>
                        <a:pt x="8" y="56"/>
                      </a:lnTo>
                      <a:lnTo>
                        <a:pt x="8" y="54"/>
                      </a:lnTo>
                      <a:lnTo>
                        <a:pt x="8" y="48"/>
                      </a:lnTo>
                      <a:lnTo>
                        <a:pt x="8" y="16"/>
                      </a:lnTo>
                      <a:lnTo>
                        <a:pt x="8" y="10"/>
                      </a:lnTo>
                      <a:lnTo>
                        <a:pt x="8" y="8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2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84" name="Freeform 53"/>
                <p:cNvSpPr>
                  <a:spLocks noEditPoints="1"/>
                </p:cNvSpPr>
                <p:nvPr/>
              </p:nvSpPr>
              <p:spPr bwMode="auto">
                <a:xfrm>
                  <a:off x="2340" y="2246"/>
                  <a:ext cx="38" cy="60"/>
                </a:xfrm>
                <a:custGeom>
                  <a:avLst/>
                  <a:gdLst>
                    <a:gd name="T0" fmla="*/ 0 w 38"/>
                    <a:gd name="T1" fmla="*/ 30 h 60"/>
                    <a:gd name="T2" fmla="*/ 2 w 38"/>
                    <a:gd name="T3" fmla="*/ 20 h 60"/>
                    <a:gd name="T4" fmla="*/ 4 w 38"/>
                    <a:gd name="T5" fmla="*/ 12 h 60"/>
                    <a:gd name="T6" fmla="*/ 8 w 38"/>
                    <a:gd name="T7" fmla="*/ 6 h 60"/>
                    <a:gd name="T8" fmla="*/ 12 w 38"/>
                    <a:gd name="T9" fmla="*/ 2 h 60"/>
                    <a:gd name="T10" fmla="*/ 16 w 38"/>
                    <a:gd name="T11" fmla="*/ 0 h 60"/>
                    <a:gd name="T12" fmla="*/ 20 w 38"/>
                    <a:gd name="T13" fmla="*/ 0 h 60"/>
                    <a:gd name="T14" fmla="*/ 24 w 38"/>
                    <a:gd name="T15" fmla="*/ 0 h 60"/>
                    <a:gd name="T16" fmla="*/ 28 w 38"/>
                    <a:gd name="T17" fmla="*/ 2 h 60"/>
                    <a:gd name="T18" fmla="*/ 32 w 38"/>
                    <a:gd name="T19" fmla="*/ 6 h 60"/>
                    <a:gd name="T20" fmla="*/ 34 w 38"/>
                    <a:gd name="T21" fmla="*/ 12 h 60"/>
                    <a:gd name="T22" fmla="*/ 36 w 38"/>
                    <a:gd name="T23" fmla="*/ 20 h 60"/>
                    <a:gd name="T24" fmla="*/ 38 w 38"/>
                    <a:gd name="T25" fmla="*/ 30 h 60"/>
                    <a:gd name="T26" fmla="*/ 36 w 38"/>
                    <a:gd name="T27" fmla="*/ 38 h 60"/>
                    <a:gd name="T28" fmla="*/ 34 w 38"/>
                    <a:gd name="T29" fmla="*/ 46 h 60"/>
                    <a:gd name="T30" fmla="*/ 32 w 38"/>
                    <a:gd name="T31" fmla="*/ 52 h 60"/>
                    <a:gd name="T32" fmla="*/ 28 w 38"/>
                    <a:gd name="T33" fmla="*/ 56 h 60"/>
                    <a:gd name="T34" fmla="*/ 24 w 38"/>
                    <a:gd name="T35" fmla="*/ 58 h 60"/>
                    <a:gd name="T36" fmla="*/ 18 w 38"/>
                    <a:gd name="T37" fmla="*/ 60 h 60"/>
                    <a:gd name="T38" fmla="*/ 14 w 38"/>
                    <a:gd name="T39" fmla="*/ 58 h 60"/>
                    <a:gd name="T40" fmla="*/ 10 w 38"/>
                    <a:gd name="T41" fmla="*/ 56 h 60"/>
                    <a:gd name="T42" fmla="*/ 6 w 38"/>
                    <a:gd name="T43" fmla="*/ 50 h 60"/>
                    <a:gd name="T44" fmla="*/ 2 w 38"/>
                    <a:gd name="T45" fmla="*/ 40 h 60"/>
                    <a:gd name="T46" fmla="*/ 0 w 38"/>
                    <a:gd name="T47" fmla="*/ 30 h 60"/>
                    <a:gd name="T48" fmla="*/ 10 w 38"/>
                    <a:gd name="T49" fmla="*/ 32 h 60"/>
                    <a:gd name="T50" fmla="*/ 10 w 38"/>
                    <a:gd name="T51" fmla="*/ 42 h 60"/>
                    <a:gd name="T52" fmla="*/ 12 w 38"/>
                    <a:gd name="T53" fmla="*/ 50 h 60"/>
                    <a:gd name="T54" fmla="*/ 14 w 38"/>
                    <a:gd name="T55" fmla="*/ 54 h 60"/>
                    <a:gd name="T56" fmla="*/ 16 w 38"/>
                    <a:gd name="T57" fmla="*/ 56 h 60"/>
                    <a:gd name="T58" fmla="*/ 20 w 38"/>
                    <a:gd name="T59" fmla="*/ 56 h 60"/>
                    <a:gd name="T60" fmla="*/ 22 w 38"/>
                    <a:gd name="T61" fmla="*/ 56 h 60"/>
                    <a:gd name="T62" fmla="*/ 24 w 38"/>
                    <a:gd name="T63" fmla="*/ 54 h 60"/>
                    <a:gd name="T64" fmla="*/ 26 w 38"/>
                    <a:gd name="T65" fmla="*/ 52 h 60"/>
                    <a:gd name="T66" fmla="*/ 28 w 38"/>
                    <a:gd name="T67" fmla="*/ 48 h 60"/>
                    <a:gd name="T68" fmla="*/ 28 w 38"/>
                    <a:gd name="T69" fmla="*/ 40 h 60"/>
                    <a:gd name="T70" fmla="*/ 30 w 38"/>
                    <a:gd name="T71" fmla="*/ 28 h 60"/>
                    <a:gd name="T72" fmla="*/ 28 w 38"/>
                    <a:gd name="T73" fmla="*/ 18 h 60"/>
                    <a:gd name="T74" fmla="*/ 28 w 38"/>
                    <a:gd name="T75" fmla="*/ 10 h 60"/>
                    <a:gd name="T76" fmla="*/ 26 w 38"/>
                    <a:gd name="T77" fmla="*/ 6 h 60"/>
                    <a:gd name="T78" fmla="*/ 24 w 38"/>
                    <a:gd name="T79" fmla="*/ 4 h 60"/>
                    <a:gd name="T80" fmla="*/ 22 w 38"/>
                    <a:gd name="T81" fmla="*/ 2 h 60"/>
                    <a:gd name="T82" fmla="*/ 20 w 38"/>
                    <a:gd name="T83" fmla="*/ 2 h 60"/>
                    <a:gd name="T84" fmla="*/ 16 w 38"/>
                    <a:gd name="T85" fmla="*/ 2 h 60"/>
                    <a:gd name="T86" fmla="*/ 14 w 38"/>
                    <a:gd name="T87" fmla="*/ 4 h 60"/>
                    <a:gd name="T88" fmla="*/ 12 w 38"/>
                    <a:gd name="T89" fmla="*/ 10 h 60"/>
                    <a:gd name="T90" fmla="*/ 10 w 38"/>
                    <a:gd name="T91" fmla="*/ 16 h 60"/>
                    <a:gd name="T92" fmla="*/ 10 w 38"/>
                    <a:gd name="T93" fmla="*/ 24 h 60"/>
                    <a:gd name="T94" fmla="*/ 10 w 38"/>
                    <a:gd name="T95" fmla="*/ 32 h 6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8"/>
                    <a:gd name="T145" fmla="*/ 0 h 60"/>
                    <a:gd name="T146" fmla="*/ 38 w 38"/>
                    <a:gd name="T147" fmla="*/ 60 h 6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8" h="60">
                      <a:moveTo>
                        <a:pt x="0" y="30"/>
                      </a:moveTo>
                      <a:lnTo>
                        <a:pt x="2" y="20"/>
                      </a:lnTo>
                      <a:lnTo>
                        <a:pt x="4" y="12"/>
                      </a:lnTo>
                      <a:lnTo>
                        <a:pt x="8" y="6"/>
                      </a:lnTo>
                      <a:lnTo>
                        <a:pt x="12" y="2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8" y="2"/>
                      </a:lnTo>
                      <a:lnTo>
                        <a:pt x="32" y="6"/>
                      </a:lnTo>
                      <a:lnTo>
                        <a:pt x="34" y="12"/>
                      </a:lnTo>
                      <a:lnTo>
                        <a:pt x="36" y="20"/>
                      </a:lnTo>
                      <a:lnTo>
                        <a:pt x="38" y="30"/>
                      </a:lnTo>
                      <a:lnTo>
                        <a:pt x="36" y="38"/>
                      </a:lnTo>
                      <a:lnTo>
                        <a:pt x="34" y="46"/>
                      </a:lnTo>
                      <a:lnTo>
                        <a:pt x="32" y="52"/>
                      </a:lnTo>
                      <a:lnTo>
                        <a:pt x="28" y="56"/>
                      </a:lnTo>
                      <a:lnTo>
                        <a:pt x="24" y="58"/>
                      </a:lnTo>
                      <a:lnTo>
                        <a:pt x="18" y="60"/>
                      </a:lnTo>
                      <a:lnTo>
                        <a:pt x="14" y="58"/>
                      </a:lnTo>
                      <a:lnTo>
                        <a:pt x="10" y="56"/>
                      </a:lnTo>
                      <a:lnTo>
                        <a:pt x="6" y="50"/>
                      </a:lnTo>
                      <a:lnTo>
                        <a:pt x="2" y="40"/>
                      </a:lnTo>
                      <a:lnTo>
                        <a:pt x="0" y="30"/>
                      </a:lnTo>
                      <a:close/>
                      <a:moveTo>
                        <a:pt x="10" y="32"/>
                      </a:moveTo>
                      <a:lnTo>
                        <a:pt x="10" y="42"/>
                      </a:lnTo>
                      <a:lnTo>
                        <a:pt x="12" y="50"/>
                      </a:lnTo>
                      <a:lnTo>
                        <a:pt x="14" y="54"/>
                      </a:lnTo>
                      <a:lnTo>
                        <a:pt x="16" y="56"/>
                      </a:lnTo>
                      <a:lnTo>
                        <a:pt x="20" y="56"/>
                      </a:lnTo>
                      <a:lnTo>
                        <a:pt x="22" y="56"/>
                      </a:lnTo>
                      <a:lnTo>
                        <a:pt x="24" y="54"/>
                      </a:lnTo>
                      <a:lnTo>
                        <a:pt x="26" y="52"/>
                      </a:lnTo>
                      <a:lnTo>
                        <a:pt x="28" y="48"/>
                      </a:lnTo>
                      <a:lnTo>
                        <a:pt x="28" y="40"/>
                      </a:lnTo>
                      <a:lnTo>
                        <a:pt x="30" y="28"/>
                      </a:lnTo>
                      <a:lnTo>
                        <a:pt x="28" y="18"/>
                      </a:lnTo>
                      <a:lnTo>
                        <a:pt x="28" y="10"/>
                      </a:lnTo>
                      <a:lnTo>
                        <a:pt x="26" y="6"/>
                      </a:lnTo>
                      <a:lnTo>
                        <a:pt x="24" y="4"/>
                      </a:lnTo>
                      <a:lnTo>
                        <a:pt x="22" y="2"/>
                      </a:lnTo>
                      <a:lnTo>
                        <a:pt x="20" y="2"/>
                      </a:lnTo>
                      <a:lnTo>
                        <a:pt x="16" y="2"/>
                      </a:lnTo>
                      <a:lnTo>
                        <a:pt x="14" y="4"/>
                      </a:lnTo>
                      <a:lnTo>
                        <a:pt x="12" y="10"/>
                      </a:lnTo>
                      <a:lnTo>
                        <a:pt x="10" y="16"/>
                      </a:lnTo>
                      <a:lnTo>
                        <a:pt x="10" y="24"/>
                      </a:lnTo>
                      <a:lnTo>
                        <a:pt x="10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85" name="Freeform 54"/>
                <p:cNvSpPr>
                  <a:spLocks noEditPoints="1"/>
                </p:cNvSpPr>
                <p:nvPr/>
              </p:nvSpPr>
              <p:spPr bwMode="auto">
                <a:xfrm>
                  <a:off x="2386" y="2246"/>
                  <a:ext cx="34" cy="60"/>
                </a:xfrm>
                <a:custGeom>
                  <a:avLst/>
                  <a:gdLst>
                    <a:gd name="T0" fmla="*/ 6 w 34"/>
                    <a:gd name="T1" fmla="*/ 24 h 60"/>
                    <a:gd name="T2" fmla="*/ 2 w 34"/>
                    <a:gd name="T3" fmla="*/ 16 h 60"/>
                    <a:gd name="T4" fmla="*/ 2 w 34"/>
                    <a:gd name="T5" fmla="*/ 8 h 60"/>
                    <a:gd name="T6" fmla="*/ 12 w 34"/>
                    <a:gd name="T7" fmla="*/ 0 h 60"/>
                    <a:gd name="T8" fmla="*/ 24 w 34"/>
                    <a:gd name="T9" fmla="*/ 0 h 60"/>
                    <a:gd name="T10" fmla="*/ 32 w 34"/>
                    <a:gd name="T11" fmla="*/ 8 h 60"/>
                    <a:gd name="T12" fmla="*/ 32 w 34"/>
                    <a:gd name="T13" fmla="*/ 16 h 60"/>
                    <a:gd name="T14" fmla="*/ 28 w 34"/>
                    <a:gd name="T15" fmla="*/ 22 h 60"/>
                    <a:gd name="T16" fmla="*/ 28 w 34"/>
                    <a:gd name="T17" fmla="*/ 32 h 60"/>
                    <a:gd name="T18" fmla="*/ 34 w 34"/>
                    <a:gd name="T19" fmla="*/ 40 h 60"/>
                    <a:gd name="T20" fmla="*/ 34 w 34"/>
                    <a:gd name="T21" fmla="*/ 50 h 60"/>
                    <a:gd name="T22" fmla="*/ 24 w 34"/>
                    <a:gd name="T23" fmla="*/ 58 h 60"/>
                    <a:gd name="T24" fmla="*/ 12 w 34"/>
                    <a:gd name="T25" fmla="*/ 60 h 60"/>
                    <a:gd name="T26" fmla="*/ 4 w 34"/>
                    <a:gd name="T27" fmla="*/ 54 h 60"/>
                    <a:gd name="T28" fmla="*/ 0 w 34"/>
                    <a:gd name="T29" fmla="*/ 46 h 60"/>
                    <a:gd name="T30" fmla="*/ 4 w 34"/>
                    <a:gd name="T31" fmla="*/ 38 h 60"/>
                    <a:gd name="T32" fmla="*/ 12 w 34"/>
                    <a:gd name="T33" fmla="*/ 30 h 60"/>
                    <a:gd name="T34" fmla="*/ 22 w 34"/>
                    <a:gd name="T35" fmla="*/ 20 h 60"/>
                    <a:gd name="T36" fmla="*/ 24 w 34"/>
                    <a:gd name="T37" fmla="*/ 14 h 60"/>
                    <a:gd name="T38" fmla="*/ 24 w 34"/>
                    <a:gd name="T39" fmla="*/ 8 h 60"/>
                    <a:gd name="T40" fmla="*/ 20 w 34"/>
                    <a:gd name="T41" fmla="*/ 2 h 60"/>
                    <a:gd name="T42" fmla="*/ 14 w 34"/>
                    <a:gd name="T43" fmla="*/ 2 h 60"/>
                    <a:gd name="T44" fmla="*/ 10 w 34"/>
                    <a:gd name="T45" fmla="*/ 8 h 60"/>
                    <a:gd name="T46" fmla="*/ 10 w 34"/>
                    <a:gd name="T47" fmla="*/ 12 h 60"/>
                    <a:gd name="T48" fmla="*/ 12 w 34"/>
                    <a:gd name="T49" fmla="*/ 18 h 60"/>
                    <a:gd name="T50" fmla="*/ 18 w 34"/>
                    <a:gd name="T51" fmla="*/ 26 h 60"/>
                    <a:gd name="T52" fmla="*/ 12 w 34"/>
                    <a:gd name="T53" fmla="*/ 34 h 60"/>
                    <a:gd name="T54" fmla="*/ 10 w 34"/>
                    <a:gd name="T55" fmla="*/ 42 h 60"/>
                    <a:gd name="T56" fmla="*/ 10 w 34"/>
                    <a:gd name="T57" fmla="*/ 50 h 60"/>
                    <a:gd name="T58" fmla="*/ 14 w 34"/>
                    <a:gd name="T59" fmla="*/ 56 h 60"/>
                    <a:gd name="T60" fmla="*/ 22 w 34"/>
                    <a:gd name="T61" fmla="*/ 56 h 60"/>
                    <a:gd name="T62" fmla="*/ 26 w 34"/>
                    <a:gd name="T63" fmla="*/ 52 h 60"/>
                    <a:gd name="T64" fmla="*/ 26 w 34"/>
                    <a:gd name="T65" fmla="*/ 46 h 60"/>
                    <a:gd name="T66" fmla="*/ 22 w 34"/>
                    <a:gd name="T67" fmla="*/ 40 h 60"/>
                    <a:gd name="T68" fmla="*/ 14 w 34"/>
                    <a:gd name="T69" fmla="*/ 32 h 6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4"/>
                    <a:gd name="T106" fmla="*/ 0 h 60"/>
                    <a:gd name="T107" fmla="*/ 34 w 34"/>
                    <a:gd name="T108" fmla="*/ 60 h 60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4" h="60">
                      <a:moveTo>
                        <a:pt x="12" y="30"/>
                      </a:moveTo>
                      <a:lnTo>
                        <a:pt x="6" y="24"/>
                      </a:lnTo>
                      <a:lnTo>
                        <a:pt x="4" y="20"/>
                      </a:lnTo>
                      <a:lnTo>
                        <a:pt x="2" y="16"/>
                      </a:lnTo>
                      <a:lnTo>
                        <a:pt x="2" y="14"/>
                      </a:lnTo>
                      <a:lnTo>
                        <a:pt x="2" y="8"/>
                      </a:lnTo>
                      <a:lnTo>
                        <a:pt x="6" y="4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30" y="4"/>
                      </a:lnTo>
                      <a:lnTo>
                        <a:pt x="32" y="8"/>
                      </a:lnTo>
                      <a:lnTo>
                        <a:pt x="34" y="12"/>
                      </a:lnTo>
                      <a:lnTo>
                        <a:pt x="32" y="16"/>
                      </a:lnTo>
                      <a:lnTo>
                        <a:pt x="32" y="18"/>
                      </a:lnTo>
                      <a:lnTo>
                        <a:pt x="28" y="22"/>
                      </a:lnTo>
                      <a:lnTo>
                        <a:pt x="22" y="26"/>
                      </a:lnTo>
                      <a:lnTo>
                        <a:pt x="28" y="32"/>
                      </a:lnTo>
                      <a:lnTo>
                        <a:pt x="32" y="36"/>
                      </a:lnTo>
                      <a:lnTo>
                        <a:pt x="34" y="40"/>
                      </a:lnTo>
                      <a:lnTo>
                        <a:pt x="34" y="44"/>
                      </a:lnTo>
                      <a:lnTo>
                        <a:pt x="34" y="50"/>
                      </a:lnTo>
                      <a:lnTo>
                        <a:pt x="30" y="56"/>
                      </a:lnTo>
                      <a:lnTo>
                        <a:pt x="24" y="58"/>
                      </a:lnTo>
                      <a:lnTo>
                        <a:pt x="18" y="60"/>
                      </a:lnTo>
                      <a:lnTo>
                        <a:pt x="12" y="60"/>
                      </a:lnTo>
                      <a:lnTo>
                        <a:pt x="8" y="58"/>
                      </a:lnTo>
                      <a:lnTo>
                        <a:pt x="4" y="54"/>
                      </a:lnTo>
                      <a:lnTo>
                        <a:pt x="2" y="50"/>
                      </a:lnTo>
                      <a:lnTo>
                        <a:pt x="0" y="46"/>
                      </a:lnTo>
                      <a:lnTo>
                        <a:pt x="2" y="42"/>
                      </a:lnTo>
                      <a:lnTo>
                        <a:pt x="4" y="38"/>
                      </a:lnTo>
                      <a:lnTo>
                        <a:pt x="6" y="34"/>
                      </a:lnTo>
                      <a:lnTo>
                        <a:pt x="12" y="30"/>
                      </a:lnTo>
                      <a:close/>
                      <a:moveTo>
                        <a:pt x="18" y="26"/>
                      </a:moveTo>
                      <a:lnTo>
                        <a:pt x="22" y="20"/>
                      </a:lnTo>
                      <a:lnTo>
                        <a:pt x="24" y="18"/>
                      </a:lnTo>
                      <a:lnTo>
                        <a:pt x="24" y="14"/>
                      </a:lnTo>
                      <a:lnTo>
                        <a:pt x="26" y="12"/>
                      </a:lnTo>
                      <a:lnTo>
                        <a:pt x="24" y="8"/>
                      </a:lnTo>
                      <a:lnTo>
                        <a:pt x="24" y="4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4" y="2"/>
                      </a:lnTo>
                      <a:lnTo>
                        <a:pt x="12" y="4"/>
                      </a:lnTo>
                      <a:lnTo>
                        <a:pt x="10" y="8"/>
                      </a:lnTo>
                      <a:lnTo>
                        <a:pt x="10" y="10"/>
                      </a:lnTo>
                      <a:lnTo>
                        <a:pt x="10" y="12"/>
                      </a:lnTo>
                      <a:lnTo>
                        <a:pt x="10" y="16"/>
                      </a:lnTo>
                      <a:lnTo>
                        <a:pt x="12" y="18"/>
                      </a:lnTo>
                      <a:lnTo>
                        <a:pt x="14" y="20"/>
                      </a:lnTo>
                      <a:lnTo>
                        <a:pt x="18" y="26"/>
                      </a:lnTo>
                      <a:close/>
                      <a:moveTo>
                        <a:pt x="14" y="32"/>
                      </a:moveTo>
                      <a:lnTo>
                        <a:pt x="12" y="34"/>
                      </a:lnTo>
                      <a:lnTo>
                        <a:pt x="10" y="38"/>
                      </a:lnTo>
                      <a:lnTo>
                        <a:pt x="10" y="42"/>
                      </a:lnTo>
                      <a:lnTo>
                        <a:pt x="8" y="46"/>
                      </a:lnTo>
                      <a:lnTo>
                        <a:pt x="10" y="50"/>
                      </a:lnTo>
                      <a:lnTo>
                        <a:pt x="12" y="54"/>
                      </a:lnTo>
                      <a:lnTo>
                        <a:pt x="14" y="56"/>
                      </a:lnTo>
                      <a:lnTo>
                        <a:pt x="18" y="56"/>
                      </a:lnTo>
                      <a:lnTo>
                        <a:pt x="22" y="56"/>
                      </a:lnTo>
                      <a:lnTo>
                        <a:pt x="24" y="54"/>
                      </a:lnTo>
                      <a:lnTo>
                        <a:pt x="26" y="52"/>
                      </a:lnTo>
                      <a:lnTo>
                        <a:pt x="26" y="48"/>
                      </a:lnTo>
                      <a:lnTo>
                        <a:pt x="26" y="46"/>
                      </a:lnTo>
                      <a:lnTo>
                        <a:pt x="24" y="42"/>
                      </a:lnTo>
                      <a:lnTo>
                        <a:pt x="22" y="40"/>
                      </a:lnTo>
                      <a:lnTo>
                        <a:pt x="18" y="36"/>
                      </a:lnTo>
                      <a:lnTo>
                        <a:pt x="14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86" name="Freeform 55"/>
                <p:cNvSpPr>
                  <a:spLocks/>
                </p:cNvSpPr>
                <p:nvPr/>
              </p:nvSpPr>
              <p:spPr bwMode="auto">
                <a:xfrm>
                  <a:off x="2428" y="2246"/>
                  <a:ext cx="38" cy="60"/>
                </a:xfrm>
                <a:custGeom>
                  <a:avLst/>
                  <a:gdLst>
                    <a:gd name="T0" fmla="*/ 6 w 38"/>
                    <a:gd name="T1" fmla="*/ 0 h 60"/>
                    <a:gd name="T2" fmla="*/ 38 w 38"/>
                    <a:gd name="T3" fmla="*/ 0 h 60"/>
                    <a:gd name="T4" fmla="*/ 38 w 38"/>
                    <a:gd name="T5" fmla="*/ 2 h 60"/>
                    <a:gd name="T6" fmla="*/ 18 w 38"/>
                    <a:gd name="T7" fmla="*/ 60 h 60"/>
                    <a:gd name="T8" fmla="*/ 12 w 38"/>
                    <a:gd name="T9" fmla="*/ 60 h 60"/>
                    <a:gd name="T10" fmla="*/ 30 w 38"/>
                    <a:gd name="T11" fmla="*/ 8 h 60"/>
                    <a:gd name="T12" fmla="*/ 14 w 38"/>
                    <a:gd name="T13" fmla="*/ 8 h 60"/>
                    <a:gd name="T14" fmla="*/ 10 w 38"/>
                    <a:gd name="T15" fmla="*/ 8 h 60"/>
                    <a:gd name="T16" fmla="*/ 8 w 38"/>
                    <a:gd name="T17" fmla="*/ 8 h 60"/>
                    <a:gd name="T18" fmla="*/ 4 w 38"/>
                    <a:gd name="T19" fmla="*/ 12 h 60"/>
                    <a:gd name="T20" fmla="*/ 2 w 38"/>
                    <a:gd name="T21" fmla="*/ 14 h 60"/>
                    <a:gd name="T22" fmla="*/ 0 w 38"/>
                    <a:gd name="T23" fmla="*/ 14 h 60"/>
                    <a:gd name="T24" fmla="*/ 6 w 38"/>
                    <a:gd name="T25" fmla="*/ 0 h 6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8"/>
                    <a:gd name="T40" fmla="*/ 0 h 60"/>
                    <a:gd name="T41" fmla="*/ 38 w 38"/>
                    <a:gd name="T42" fmla="*/ 60 h 6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8" h="60">
                      <a:moveTo>
                        <a:pt x="6" y="0"/>
                      </a:moveTo>
                      <a:lnTo>
                        <a:pt x="38" y="0"/>
                      </a:lnTo>
                      <a:lnTo>
                        <a:pt x="38" y="2"/>
                      </a:lnTo>
                      <a:lnTo>
                        <a:pt x="18" y="60"/>
                      </a:lnTo>
                      <a:lnTo>
                        <a:pt x="12" y="60"/>
                      </a:lnTo>
                      <a:lnTo>
                        <a:pt x="30" y="8"/>
                      </a:lnTo>
                      <a:lnTo>
                        <a:pt x="14" y="8"/>
                      </a:lnTo>
                      <a:lnTo>
                        <a:pt x="10" y="8"/>
                      </a:lnTo>
                      <a:lnTo>
                        <a:pt x="8" y="8"/>
                      </a:lnTo>
                      <a:lnTo>
                        <a:pt x="4" y="12"/>
                      </a:lnTo>
                      <a:lnTo>
                        <a:pt x="2" y="14"/>
                      </a:lnTo>
                      <a:lnTo>
                        <a:pt x="0" y="1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87" name="Rectangle 56"/>
                <p:cNvSpPr>
                  <a:spLocks noChangeArrowheads="1"/>
                </p:cNvSpPr>
                <p:nvPr/>
              </p:nvSpPr>
              <p:spPr bwMode="auto">
                <a:xfrm>
                  <a:off x="2496" y="2232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88" name="Freeform 57"/>
                <p:cNvSpPr>
                  <a:spLocks noEditPoints="1"/>
                </p:cNvSpPr>
                <p:nvPr/>
              </p:nvSpPr>
              <p:spPr bwMode="auto">
                <a:xfrm>
                  <a:off x="2636" y="2246"/>
                  <a:ext cx="38" cy="60"/>
                </a:xfrm>
                <a:custGeom>
                  <a:avLst/>
                  <a:gdLst>
                    <a:gd name="T0" fmla="*/ 0 w 38"/>
                    <a:gd name="T1" fmla="*/ 30 h 60"/>
                    <a:gd name="T2" fmla="*/ 2 w 38"/>
                    <a:gd name="T3" fmla="*/ 20 h 60"/>
                    <a:gd name="T4" fmla="*/ 4 w 38"/>
                    <a:gd name="T5" fmla="*/ 12 h 60"/>
                    <a:gd name="T6" fmla="*/ 6 w 38"/>
                    <a:gd name="T7" fmla="*/ 6 h 60"/>
                    <a:gd name="T8" fmla="*/ 12 w 38"/>
                    <a:gd name="T9" fmla="*/ 2 h 60"/>
                    <a:gd name="T10" fmla="*/ 14 w 38"/>
                    <a:gd name="T11" fmla="*/ 0 h 60"/>
                    <a:gd name="T12" fmla="*/ 18 w 38"/>
                    <a:gd name="T13" fmla="*/ 0 h 60"/>
                    <a:gd name="T14" fmla="*/ 24 w 38"/>
                    <a:gd name="T15" fmla="*/ 0 h 60"/>
                    <a:gd name="T16" fmla="*/ 28 w 38"/>
                    <a:gd name="T17" fmla="*/ 2 h 60"/>
                    <a:gd name="T18" fmla="*/ 30 w 38"/>
                    <a:gd name="T19" fmla="*/ 6 h 60"/>
                    <a:gd name="T20" fmla="*/ 34 w 38"/>
                    <a:gd name="T21" fmla="*/ 12 h 60"/>
                    <a:gd name="T22" fmla="*/ 36 w 38"/>
                    <a:gd name="T23" fmla="*/ 20 h 60"/>
                    <a:gd name="T24" fmla="*/ 38 w 38"/>
                    <a:gd name="T25" fmla="*/ 30 h 60"/>
                    <a:gd name="T26" fmla="*/ 36 w 38"/>
                    <a:gd name="T27" fmla="*/ 38 h 60"/>
                    <a:gd name="T28" fmla="*/ 34 w 38"/>
                    <a:gd name="T29" fmla="*/ 46 h 60"/>
                    <a:gd name="T30" fmla="*/ 30 w 38"/>
                    <a:gd name="T31" fmla="*/ 52 h 60"/>
                    <a:gd name="T32" fmla="*/ 26 w 38"/>
                    <a:gd name="T33" fmla="*/ 56 h 60"/>
                    <a:gd name="T34" fmla="*/ 22 w 38"/>
                    <a:gd name="T35" fmla="*/ 58 h 60"/>
                    <a:gd name="T36" fmla="*/ 18 w 38"/>
                    <a:gd name="T37" fmla="*/ 60 h 60"/>
                    <a:gd name="T38" fmla="*/ 14 w 38"/>
                    <a:gd name="T39" fmla="*/ 58 h 60"/>
                    <a:gd name="T40" fmla="*/ 8 w 38"/>
                    <a:gd name="T41" fmla="*/ 56 h 60"/>
                    <a:gd name="T42" fmla="*/ 6 w 38"/>
                    <a:gd name="T43" fmla="*/ 50 h 60"/>
                    <a:gd name="T44" fmla="*/ 2 w 38"/>
                    <a:gd name="T45" fmla="*/ 40 h 60"/>
                    <a:gd name="T46" fmla="*/ 0 w 38"/>
                    <a:gd name="T47" fmla="*/ 30 h 60"/>
                    <a:gd name="T48" fmla="*/ 8 w 38"/>
                    <a:gd name="T49" fmla="*/ 32 h 60"/>
                    <a:gd name="T50" fmla="*/ 10 w 38"/>
                    <a:gd name="T51" fmla="*/ 42 h 60"/>
                    <a:gd name="T52" fmla="*/ 12 w 38"/>
                    <a:gd name="T53" fmla="*/ 50 h 60"/>
                    <a:gd name="T54" fmla="*/ 14 w 38"/>
                    <a:gd name="T55" fmla="*/ 54 h 60"/>
                    <a:gd name="T56" fmla="*/ 16 w 38"/>
                    <a:gd name="T57" fmla="*/ 56 h 60"/>
                    <a:gd name="T58" fmla="*/ 18 w 38"/>
                    <a:gd name="T59" fmla="*/ 56 h 60"/>
                    <a:gd name="T60" fmla="*/ 20 w 38"/>
                    <a:gd name="T61" fmla="*/ 56 h 60"/>
                    <a:gd name="T62" fmla="*/ 24 w 38"/>
                    <a:gd name="T63" fmla="*/ 54 h 60"/>
                    <a:gd name="T64" fmla="*/ 26 w 38"/>
                    <a:gd name="T65" fmla="*/ 52 h 60"/>
                    <a:gd name="T66" fmla="*/ 26 w 38"/>
                    <a:gd name="T67" fmla="*/ 48 h 60"/>
                    <a:gd name="T68" fmla="*/ 28 w 38"/>
                    <a:gd name="T69" fmla="*/ 40 h 60"/>
                    <a:gd name="T70" fmla="*/ 28 w 38"/>
                    <a:gd name="T71" fmla="*/ 28 h 60"/>
                    <a:gd name="T72" fmla="*/ 28 w 38"/>
                    <a:gd name="T73" fmla="*/ 18 h 60"/>
                    <a:gd name="T74" fmla="*/ 26 w 38"/>
                    <a:gd name="T75" fmla="*/ 10 h 60"/>
                    <a:gd name="T76" fmla="*/ 26 w 38"/>
                    <a:gd name="T77" fmla="*/ 6 h 60"/>
                    <a:gd name="T78" fmla="*/ 22 w 38"/>
                    <a:gd name="T79" fmla="*/ 4 h 60"/>
                    <a:gd name="T80" fmla="*/ 22 w 38"/>
                    <a:gd name="T81" fmla="*/ 2 h 60"/>
                    <a:gd name="T82" fmla="*/ 18 w 38"/>
                    <a:gd name="T83" fmla="*/ 2 h 60"/>
                    <a:gd name="T84" fmla="*/ 16 w 38"/>
                    <a:gd name="T85" fmla="*/ 2 h 60"/>
                    <a:gd name="T86" fmla="*/ 14 w 38"/>
                    <a:gd name="T87" fmla="*/ 4 h 60"/>
                    <a:gd name="T88" fmla="*/ 12 w 38"/>
                    <a:gd name="T89" fmla="*/ 10 h 60"/>
                    <a:gd name="T90" fmla="*/ 10 w 38"/>
                    <a:gd name="T91" fmla="*/ 16 h 60"/>
                    <a:gd name="T92" fmla="*/ 10 w 38"/>
                    <a:gd name="T93" fmla="*/ 24 h 60"/>
                    <a:gd name="T94" fmla="*/ 8 w 38"/>
                    <a:gd name="T95" fmla="*/ 32 h 6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8"/>
                    <a:gd name="T145" fmla="*/ 0 h 60"/>
                    <a:gd name="T146" fmla="*/ 38 w 38"/>
                    <a:gd name="T147" fmla="*/ 60 h 6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8" h="60">
                      <a:moveTo>
                        <a:pt x="0" y="30"/>
                      </a:moveTo>
                      <a:lnTo>
                        <a:pt x="2" y="20"/>
                      </a:lnTo>
                      <a:lnTo>
                        <a:pt x="4" y="12"/>
                      </a:lnTo>
                      <a:lnTo>
                        <a:pt x="6" y="6"/>
                      </a:ln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28" y="2"/>
                      </a:lnTo>
                      <a:lnTo>
                        <a:pt x="30" y="6"/>
                      </a:lnTo>
                      <a:lnTo>
                        <a:pt x="34" y="12"/>
                      </a:lnTo>
                      <a:lnTo>
                        <a:pt x="36" y="20"/>
                      </a:lnTo>
                      <a:lnTo>
                        <a:pt x="38" y="30"/>
                      </a:lnTo>
                      <a:lnTo>
                        <a:pt x="36" y="38"/>
                      </a:lnTo>
                      <a:lnTo>
                        <a:pt x="34" y="46"/>
                      </a:lnTo>
                      <a:lnTo>
                        <a:pt x="30" y="52"/>
                      </a:lnTo>
                      <a:lnTo>
                        <a:pt x="26" y="56"/>
                      </a:lnTo>
                      <a:lnTo>
                        <a:pt x="22" y="58"/>
                      </a:lnTo>
                      <a:lnTo>
                        <a:pt x="18" y="60"/>
                      </a:lnTo>
                      <a:lnTo>
                        <a:pt x="14" y="58"/>
                      </a:lnTo>
                      <a:lnTo>
                        <a:pt x="8" y="56"/>
                      </a:lnTo>
                      <a:lnTo>
                        <a:pt x="6" y="50"/>
                      </a:lnTo>
                      <a:lnTo>
                        <a:pt x="2" y="40"/>
                      </a:lnTo>
                      <a:lnTo>
                        <a:pt x="0" y="30"/>
                      </a:lnTo>
                      <a:close/>
                      <a:moveTo>
                        <a:pt x="8" y="32"/>
                      </a:moveTo>
                      <a:lnTo>
                        <a:pt x="10" y="42"/>
                      </a:lnTo>
                      <a:lnTo>
                        <a:pt x="12" y="50"/>
                      </a:lnTo>
                      <a:lnTo>
                        <a:pt x="14" y="54"/>
                      </a:lnTo>
                      <a:lnTo>
                        <a:pt x="16" y="56"/>
                      </a:lnTo>
                      <a:lnTo>
                        <a:pt x="18" y="56"/>
                      </a:lnTo>
                      <a:lnTo>
                        <a:pt x="20" y="56"/>
                      </a:lnTo>
                      <a:lnTo>
                        <a:pt x="24" y="54"/>
                      </a:lnTo>
                      <a:lnTo>
                        <a:pt x="26" y="52"/>
                      </a:lnTo>
                      <a:lnTo>
                        <a:pt x="26" y="48"/>
                      </a:lnTo>
                      <a:lnTo>
                        <a:pt x="28" y="40"/>
                      </a:lnTo>
                      <a:lnTo>
                        <a:pt x="28" y="28"/>
                      </a:lnTo>
                      <a:lnTo>
                        <a:pt x="28" y="18"/>
                      </a:lnTo>
                      <a:lnTo>
                        <a:pt x="26" y="10"/>
                      </a:lnTo>
                      <a:lnTo>
                        <a:pt x="26" y="6"/>
                      </a:lnTo>
                      <a:lnTo>
                        <a:pt x="22" y="4"/>
                      </a:lnTo>
                      <a:lnTo>
                        <a:pt x="22" y="2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4" y="4"/>
                      </a:lnTo>
                      <a:lnTo>
                        <a:pt x="12" y="10"/>
                      </a:lnTo>
                      <a:lnTo>
                        <a:pt x="10" y="16"/>
                      </a:lnTo>
                      <a:lnTo>
                        <a:pt x="10" y="24"/>
                      </a:lnTo>
                      <a:lnTo>
                        <a:pt x="8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89" name="Rectangle 58"/>
                <p:cNvSpPr>
                  <a:spLocks noChangeArrowheads="1"/>
                </p:cNvSpPr>
                <p:nvPr/>
              </p:nvSpPr>
              <p:spPr bwMode="auto">
                <a:xfrm>
                  <a:off x="2784" y="2232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0" name="Freeform 59"/>
                <p:cNvSpPr>
                  <a:spLocks/>
                </p:cNvSpPr>
                <p:nvPr/>
              </p:nvSpPr>
              <p:spPr bwMode="auto">
                <a:xfrm>
                  <a:off x="2938" y="2246"/>
                  <a:ext cx="22" cy="58"/>
                </a:xfrm>
                <a:custGeom>
                  <a:avLst/>
                  <a:gdLst>
                    <a:gd name="T0" fmla="*/ 0 w 22"/>
                    <a:gd name="T1" fmla="*/ 6 h 58"/>
                    <a:gd name="T2" fmla="*/ 14 w 22"/>
                    <a:gd name="T3" fmla="*/ 0 h 58"/>
                    <a:gd name="T4" fmla="*/ 14 w 22"/>
                    <a:gd name="T5" fmla="*/ 0 h 58"/>
                    <a:gd name="T6" fmla="*/ 14 w 22"/>
                    <a:gd name="T7" fmla="*/ 48 h 58"/>
                    <a:gd name="T8" fmla="*/ 14 w 22"/>
                    <a:gd name="T9" fmla="*/ 52 h 58"/>
                    <a:gd name="T10" fmla="*/ 16 w 22"/>
                    <a:gd name="T11" fmla="*/ 56 h 58"/>
                    <a:gd name="T12" fmla="*/ 16 w 22"/>
                    <a:gd name="T13" fmla="*/ 56 h 58"/>
                    <a:gd name="T14" fmla="*/ 16 w 22"/>
                    <a:gd name="T15" fmla="*/ 58 h 58"/>
                    <a:gd name="T16" fmla="*/ 18 w 22"/>
                    <a:gd name="T17" fmla="*/ 58 h 58"/>
                    <a:gd name="T18" fmla="*/ 22 w 22"/>
                    <a:gd name="T19" fmla="*/ 58 h 58"/>
                    <a:gd name="T20" fmla="*/ 22 w 22"/>
                    <a:gd name="T21" fmla="*/ 58 h 58"/>
                    <a:gd name="T22" fmla="*/ 0 w 22"/>
                    <a:gd name="T23" fmla="*/ 58 h 58"/>
                    <a:gd name="T24" fmla="*/ 0 w 22"/>
                    <a:gd name="T25" fmla="*/ 58 h 58"/>
                    <a:gd name="T26" fmla="*/ 4 w 22"/>
                    <a:gd name="T27" fmla="*/ 58 h 58"/>
                    <a:gd name="T28" fmla="*/ 6 w 22"/>
                    <a:gd name="T29" fmla="*/ 58 h 58"/>
                    <a:gd name="T30" fmla="*/ 6 w 22"/>
                    <a:gd name="T31" fmla="*/ 56 h 58"/>
                    <a:gd name="T32" fmla="*/ 8 w 22"/>
                    <a:gd name="T33" fmla="*/ 56 h 58"/>
                    <a:gd name="T34" fmla="*/ 8 w 22"/>
                    <a:gd name="T35" fmla="*/ 54 h 58"/>
                    <a:gd name="T36" fmla="*/ 8 w 22"/>
                    <a:gd name="T37" fmla="*/ 48 h 58"/>
                    <a:gd name="T38" fmla="*/ 8 w 22"/>
                    <a:gd name="T39" fmla="*/ 16 h 58"/>
                    <a:gd name="T40" fmla="*/ 8 w 22"/>
                    <a:gd name="T41" fmla="*/ 10 h 58"/>
                    <a:gd name="T42" fmla="*/ 8 w 22"/>
                    <a:gd name="T43" fmla="*/ 8 h 58"/>
                    <a:gd name="T44" fmla="*/ 6 w 22"/>
                    <a:gd name="T45" fmla="*/ 6 h 58"/>
                    <a:gd name="T46" fmla="*/ 6 w 22"/>
                    <a:gd name="T47" fmla="*/ 6 h 58"/>
                    <a:gd name="T48" fmla="*/ 6 w 22"/>
                    <a:gd name="T49" fmla="*/ 6 h 58"/>
                    <a:gd name="T50" fmla="*/ 4 w 22"/>
                    <a:gd name="T51" fmla="*/ 6 h 58"/>
                    <a:gd name="T52" fmla="*/ 2 w 22"/>
                    <a:gd name="T53" fmla="*/ 6 h 58"/>
                    <a:gd name="T54" fmla="*/ 0 w 22"/>
                    <a:gd name="T55" fmla="*/ 6 h 58"/>
                    <a:gd name="T56" fmla="*/ 0 w 22"/>
                    <a:gd name="T57" fmla="*/ 6 h 5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2"/>
                    <a:gd name="T88" fmla="*/ 0 h 58"/>
                    <a:gd name="T89" fmla="*/ 22 w 22"/>
                    <a:gd name="T90" fmla="*/ 58 h 5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2" h="58">
                      <a:moveTo>
                        <a:pt x="0" y="6"/>
                      </a:moveTo>
                      <a:lnTo>
                        <a:pt x="14" y="0"/>
                      </a:lnTo>
                      <a:lnTo>
                        <a:pt x="14" y="48"/>
                      </a:lnTo>
                      <a:lnTo>
                        <a:pt x="14" y="52"/>
                      </a:lnTo>
                      <a:lnTo>
                        <a:pt x="16" y="56"/>
                      </a:lnTo>
                      <a:lnTo>
                        <a:pt x="16" y="58"/>
                      </a:lnTo>
                      <a:lnTo>
                        <a:pt x="18" y="58"/>
                      </a:lnTo>
                      <a:lnTo>
                        <a:pt x="22" y="58"/>
                      </a:lnTo>
                      <a:lnTo>
                        <a:pt x="0" y="58"/>
                      </a:lnTo>
                      <a:lnTo>
                        <a:pt x="4" y="58"/>
                      </a:lnTo>
                      <a:lnTo>
                        <a:pt x="6" y="58"/>
                      </a:lnTo>
                      <a:lnTo>
                        <a:pt x="6" y="56"/>
                      </a:lnTo>
                      <a:lnTo>
                        <a:pt x="8" y="56"/>
                      </a:lnTo>
                      <a:lnTo>
                        <a:pt x="8" y="54"/>
                      </a:lnTo>
                      <a:lnTo>
                        <a:pt x="8" y="48"/>
                      </a:lnTo>
                      <a:lnTo>
                        <a:pt x="8" y="16"/>
                      </a:lnTo>
                      <a:lnTo>
                        <a:pt x="8" y="10"/>
                      </a:lnTo>
                      <a:lnTo>
                        <a:pt x="8" y="8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2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91" name="Freeform 60"/>
                <p:cNvSpPr>
                  <a:spLocks/>
                </p:cNvSpPr>
                <p:nvPr/>
              </p:nvSpPr>
              <p:spPr bwMode="auto">
                <a:xfrm>
                  <a:off x="2974" y="2246"/>
                  <a:ext cx="34" cy="60"/>
                </a:xfrm>
                <a:custGeom>
                  <a:avLst/>
                  <a:gdLst>
                    <a:gd name="T0" fmla="*/ 4 w 34"/>
                    <a:gd name="T1" fmla="*/ 6 h 60"/>
                    <a:gd name="T2" fmla="*/ 12 w 34"/>
                    <a:gd name="T3" fmla="*/ 0 h 60"/>
                    <a:gd name="T4" fmla="*/ 24 w 34"/>
                    <a:gd name="T5" fmla="*/ 0 h 60"/>
                    <a:gd name="T6" fmla="*/ 30 w 34"/>
                    <a:gd name="T7" fmla="*/ 8 h 60"/>
                    <a:gd name="T8" fmla="*/ 30 w 34"/>
                    <a:gd name="T9" fmla="*/ 16 h 60"/>
                    <a:gd name="T10" fmla="*/ 22 w 34"/>
                    <a:gd name="T11" fmla="*/ 24 h 60"/>
                    <a:gd name="T12" fmla="*/ 30 w 34"/>
                    <a:gd name="T13" fmla="*/ 30 h 60"/>
                    <a:gd name="T14" fmla="*/ 34 w 34"/>
                    <a:gd name="T15" fmla="*/ 40 h 60"/>
                    <a:gd name="T16" fmla="*/ 28 w 34"/>
                    <a:gd name="T17" fmla="*/ 52 h 60"/>
                    <a:gd name="T18" fmla="*/ 18 w 34"/>
                    <a:gd name="T19" fmla="*/ 58 h 60"/>
                    <a:gd name="T20" fmla="*/ 6 w 34"/>
                    <a:gd name="T21" fmla="*/ 60 h 60"/>
                    <a:gd name="T22" fmla="*/ 2 w 34"/>
                    <a:gd name="T23" fmla="*/ 56 h 60"/>
                    <a:gd name="T24" fmla="*/ 0 w 34"/>
                    <a:gd name="T25" fmla="*/ 54 h 60"/>
                    <a:gd name="T26" fmla="*/ 2 w 34"/>
                    <a:gd name="T27" fmla="*/ 52 h 60"/>
                    <a:gd name="T28" fmla="*/ 6 w 34"/>
                    <a:gd name="T29" fmla="*/ 52 h 60"/>
                    <a:gd name="T30" fmla="*/ 8 w 34"/>
                    <a:gd name="T31" fmla="*/ 54 h 60"/>
                    <a:gd name="T32" fmla="*/ 12 w 34"/>
                    <a:gd name="T33" fmla="*/ 56 h 60"/>
                    <a:gd name="T34" fmla="*/ 14 w 34"/>
                    <a:gd name="T35" fmla="*/ 56 h 60"/>
                    <a:gd name="T36" fmla="*/ 20 w 34"/>
                    <a:gd name="T37" fmla="*/ 56 h 60"/>
                    <a:gd name="T38" fmla="*/ 26 w 34"/>
                    <a:gd name="T39" fmla="*/ 48 h 60"/>
                    <a:gd name="T40" fmla="*/ 26 w 34"/>
                    <a:gd name="T41" fmla="*/ 42 h 60"/>
                    <a:gd name="T42" fmla="*/ 24 w 34"/>
                    <a:gd name="T43" fmla="*/ 36 h 60"/>
                    <a:gd name="T44" fmla="*/ 22 w 34"/>
                    <a:gd name="T45" fmla="*/ 32 h 60"/>
                    <a:gd name="T46" fmla="*/ 16 w 34"/>
                    <a:gd name="T47" fmla="*/ 30 h 60"/>
                    <a:gd name="T48" fmla="*/ 10 w 34"/>
                    <a:gd name="T49" fmla="*/ 30 h 60"/>
                    <a:gd name="T50" fmla="*/ 14 w 34"/>
                    <a:gd name="T51" fmla="*/ 28 h 60"/>
                    <a:gd name="T52" fmla="*/ 20 w 34"/>
                    <a:gd name="T53" fmla="*/ 24 h 60"/>
                    <a:gd name="T54" fmla="*/ 24 w 34"/>
                    <a:gd name="T55" fmla="*/ 18 h 60"/>
                    <a:gd name="T56" fmla="*/ 24 w 34"/>
                    <a:gd name="T57" fmla="*/ 10 h 60"/>
                    <a:gd name="T58" fmla="*/ 18 w 34"/>
                    <a:gd name="T59" fmla="*/ 6 h 60"/>
                    <a:gd name="T60" fmla="*/ 10 w 34"/>
                    <a:gd name="T61" fmla="*/ 6 h 60"/>
                    <a:gd name="T62" fmla="*/ 4 w 34"/>
                    <a:gd name="T63" fmla="*/ 12 h 6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4"/>
                    <a:gd name="T97" fmla="*/ 0 h 60"/>
                    <a:gd name="T98" fmla="*/ 34 w 34"/>
                    <a:gd name="T99" fmla="*/ 60 h 6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4" h="60">
                      <a:moveTo>
                        <a:pt x="2" y="12"/>
                      </a:moveTo>
                      <a:lnTo>
                        <a:pt x="4" y="6"/>
                      </a:lnTo>
                      <a:lnTo>
                        <a:pt x="8" y="2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28" y="4"/>
                      </a:lnTo>
                      <a:lnTo>
                        <a:pt x="30" y="8"/>
                      </a:lnTo>
                      <a:lnTo>
                        <a:pt x="30" y="12"/>
                      </a:lnTo>
                      <a:lnTo>
                        <a:pt x="30" y="16"/>
                      </a:lnTo>
                      <a:lnTo>
                        <a:pt x="28" y="20"/>
                      </a:lnTo>
                      <a:lnTo>
                        <a:pt x="22" y="24"/>
                      </a:lnTo>
                      <a:lnTo>
                        <a:pt x="28" y="26"/>
                      </a:lnTo>
                      <a:lnTo>
                        <a:pt x="30" y="30"/>
                      </a:lnTo>
                      <a:lnTo>
                        <a:pt x="32" y="34"/>
                      </a:lnTo>
                      <a:lnTo>
                        <a:pt x="34" y="40"/>
                      </a:lnTo>
                      <a:lnTo>
                        <a:pt x="32" y="46"/>
                      </a:lnTo>
                      <a:lnTo>
                        <a:pt x="28" y="52"/>
                      </a:lnTo>
                      <a:lnTo>
                        <a:pt x="24" y="56"/>
                      </a:lnTo>
                      <a:lnTo>
                        <a:pt x="18" y="58"/>
                      </a:lnTo>
                      <a:lnTo>
                        <a:pt x="10" y="60"/>
                      </a:lnTo>
                      <a:lnTo>
                        <a:pt x="6" y="60"/>
                      </a:lnTo>
                      <a:lnTo>
                        <a:pt x="2" y="58"/>
                      </a:lnTo>
                      <a:lnTo>
                        <a:pt x="2" y="56"/>
                      </a:lnTo>
                      <a:lnTo>
                        <a:pt x="0" y="56"/>
                      </a:lnTo>
                      <a:lnTo>
                        <a:pt x="0" y="54"/>
                      </a:lnTo>
                      <a:lnTo>
                        <a:pt x="2" y="54"/>
                      </a:lnTo>
                      <a:lnTo>
                        <a:pt x="2" y="52"/>
                      </a:lnTo>
                      <a:lnTo>
                        <a:pt x="4" y="52"/>
                      </a:lnTo>
                      <a:lnTo>
                        <a:pt x="6" y="52"/>
                      </a:lnTo>
                      <a:lnTo>
                        <a:pt x="8" y="54"/>
                      </a:lnTo>
                      <a:lnTo>
                        <a:pt x="10" y="54"/>
                      </a:lnTo>
                      <a:lnTo>
                        <a:pt x="12" y="56"/>
                      </a:lnTo>
                      <a:lnTo>
                        <a:pt x="14" y="56"/>
                      </a:lnTo>
                      <a:lnTo>
                        <a:pt x="16" y="56"/>
                      </a:lnTo>
                      <a:lnTo>
                        <a:pt x="20" y="56"/>
                      </a:lnTo>
                      <a:lnTo>
                        <a:pt x="24" y="52"/>
                      </a:lnTo>
                      <a:lnTo>
                        <a:pt x="26" y="48"/>
                      </a:lnTo>
                      <a:lnTo>
                        <a:pt x="28" y="44"/>
                      </a:lnTo>
                      <a:lnTo>
                        <a:pt x="26" y="42"/>
                      </a:lnTo>
                      <a:lnTo>
                        <a:pt x="26" y="38"/>
                      </a:lnTo>
                      <a:lnTo>
                        <a:pt x="24" y="36"/>
                      </a:lnTo>
                      <a:lnTo>
                        <a:pt x="24" y="34"/>
                      </a:lnTo>
                      <a:lnTo>
                        <a:pt x="22" y="32"/>
                      </a:lnTo>
                      <a:lnTo>
                        <a:pt x="18" y="32"/>
                      </a:lnTo>
                      <a:lnTo>
                        <a:pt x="16" y="30"/>
                      </a:lnTo>
                      <a:lnTo>
                        <a:pt x="12" y="30"/>
                      </a:lnTo>
                      <a:lnTo>
                        <a:pt x="10" y="30"/>
                      </a:lnTo>
                      <a:lnTo>
                        <a:pt x="10" y="28"/>
                      </a:lnTo>
                      <a:lnTo>
                        <a:pt x="14" y="28"/>
                      </a:lnTo>
                      <a:lnTo>
                        <a:pt x="18" y="26"/>
                      </a:lnTo>
                      <a:lnTo>
                        <a:pt x="20" y="24"/>
                      </a:lnTo>
                      <a:lnTo>
                        <a:pt x="22" y="22"/>
                      </a:lnTo>
                      <a:lnTo>
                        <a:pt x="24" y="18"/>
                      </a:lnTo>
                      <a:lnTo>
                        <a:pt x="24" y="14"/>
                      </a:lnTo>
                      <a:lnTo>
                        <a:pt x="24" y="10"/>
                      </a:lnTo>
                      <a:lnTo>
                        <a:pt x="22" y="8"/>
                      </a:lnTo>
                      <a:lnTo>
                        <a:pt x="18" y="6"/>
                      </a:lnTo>
                      <a:lnTo>
                        <a:pt x="14" y="4"/>
                      </a:lnTo>
                      <a:lnTo>
                        <a:pt x="10" y="6"/>
                      </a:lnTo>
                      <a:lnTo>
                        <a:pt x="6" y="8"/>
                      </a:lnTo>
                      <a:lnTo>
                        <a:pt x="4" y="12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92" name="Rectangle 61"/>
                <p:cNvSpPr>
                  <a:spLocks noChangeArrowheads="1"/>
                </p:cNvSpPr>
                <p:nvPr/>
              </p:nvSpPr>
              <p:spPr bwMode="auto">
                <a:xfrm>
                  <a:off x="3080" y="2232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3" name="Freeform 62"/>
                <p:cNvSpPr>
                  <a:spLocks noEditPoints="1"/>
                </p:cNvSpPr>
                <p:nvPr/>
              </p:nvSpPr>
              <p:spPr bwMode="auto">
                <a:xfrm>
                  <a:off x="3226" y="2246"/>
                  <a:ext cx="36" cy="60"/>
                </a:xfrm>
                <a:custGeom>
                  <a:avLst/>
                  <a:gdLst>
                    <a:gd name="T0" fmla="*/ 0 w 36"/>
                    <a:gd name="T1" fmla="*/ 30 h 60"/>
                    <a:gd name="T2" fmla="*/ 0 w 36"/>
                    <a:gd name="T3" fmla="*/ 20 h 60"/>
                    <a:gd name="T4" fmla="*/ 2 w 36"/>
                    <a:gd name="T5" fmla="*/ 12 h 60"/>
                    <a:gd name="T6" fmla="*/ 6 w 36"/>
                    <a:gd name="T7" fmla="*/ 6 h 60"/>
                    <a:gd name="T8" fmla="*/ 10 w 36"/>
                    <a:gd name="T9" fmla="*/ 2 h 60"/>
                    <a:gd name="T10" fmla="*/ 14 w 36"/>
                    <a:gd name="T11" fmla="*/ 0 h 60"/>
                    <a:gd name="T12" fmla="*/ 18 w 36"/>
                    <a:gd name="T13" fmla="*/ 0 h 60"/>
                    <a:gd name="T14" fmla="*/ 22 w 36"/>
                    <a:gd name="T15" fmla="*/ 0 h 60"/>
                    <a:gd name="T16" fmla="*/ 26 w 36"/>
                    <a:gd name="T17" fmla="*/ 2 h 60"/>
                    <a:gd name="T18" fmla="*/ 30 w 36"/>
                    <a:gd name="T19" fmla="*/ 6 h 60"/>
                    <a:gd name="T20" fmla="*/ 34 w 36"/>
                    <a:gd name="T21" fmla="*/ 12 h 60"/>
                    <a:gd name="T22" fmla="*/ 36 w 36"/>
                    <a:gd name="T23" fmla="*/ 20 h 60"/>
                    <a:gd name="T24" fmla="*/ 36 w 36"/>
                    <a:gd name="T25" fmla="*/ 30 h 60"/>
                    <a:gd name="T26" fmla="*/ 36 w 36"/>
                    <a:gd name="T27" fmla="*/ 38 h 60"/>
                    <a:gd name="T28" fmla="*/ 34 w 36"/>
                    <a:gd name="T29" fmla="*/ 46 h 60"/>
                    <a:gd name="T30" fmla="*/ 30 w 36"/>
                    <a:gd name="T31" fmla="*/ 52 h 60"/>
                    <a:gd name="T32" fmla="*/ 26 w 36"/>
                    <a:gd name="T33" fmla="*/ 56 h 60"/>
                    <a:gd name="T34" fmla="*/ 22 w 36"/>
                    <a:gd name="T35" fmla="*/ 58 h 60"/>
                    <a:gd name="T36" fmla="*/ 18 w 36"/>
                    <a:gd name="T37" fmla="*/ 60 h 60"/>
                    <a:gd name="T38" fmla="*/ 12 w 36"/>
                    <a:gd name="T39" fmla="*/ 58 h 60"/>
                    <a:gd name="T40" fmla="*/ 8 w 36"/>
                    <a:gd name="T41" fmla="*/ 56 h 60"/>
                    <a:gd name="T42" fmla="*/ 4 w 36"/>
                    <a:gd name="T43" fmla="*/ 50 h 60"/>
                    <a:gd name="T44" fmla="*/ 0 w 36"/>
                    <a:gd name="T45" fmla="*/ 40 h 60"/>
                    <a:gd name="T46" fmla="*/ 0 w 36"/>
                    <a:gd name="T47" fmla="*/ 30 h 60"/>
                    <a:gd name="T48" fmla="*/ 8 w 36"/>
                    <a:gd name="T49" fmla="*/ 32 h 60"/>
                    <a:gd name="T50" fmla="*/ 8 w 36"/>
                    <a:gd name="T51" fmla="*/ 42 h 60"/>
                    <a:gd name="T52" fmla="*/ 10 w 36"/>
                    <a:gd name="T53" fmla="*/ 50 h 60"/>
                    <a:gd name="T54" fmla="*/ 12 w 36"/>
                    <a:gd name="T55" fmla="*/ 54 h 60"/>
                    <a:gd name="T56" fmla="*/ 16 w 36"/>
                    <a:gd name="T57" fmla="*/ 56 h 60"/>
                    <a:gd name="T58" fmla="*/ 18 w 36"/>
                    <a:gd name="T59" fmla="*/ 56 h 60"/>
                    <a:gd name="T60" fmla="*/ 20 w 36"/>
                    <a:gd name="T61" fmla="*/ 56 h 60"/>
                    <a:gd name="T62" fmla="*/ 22 w 36"/>
                    <a:gd name="T63" fmla="*/ 54 h 60"/>
                    <a:gd name="T64" fmla="*/ 24 w 36"/>
                    <a:gd name="T65" fmla="*/ 52 h 60"/>
                    <a:gd name="T66" fmla="*/ 26 w 36"/>
                    <a:gd name="T67" fmla="*/ 48 h 60"/>
                    <a:gd name="T68" fmla="*/ 28 w 36"/>
                    <a:gd name="T69" fmla="*/ 40 h 60"/>
                    <a:gd name="T70" fmla="*/ 28 w 36"/>
                    <a:gd name="T71" fmla="*/ 28 h 60"/>
                    <a:gd name="T72" fmla="*/ 28 w 36"/>
                    <a:gd name="T73" fmla="*/ 18 h 60"/>
                    <a:gd name="T74" fmla="*/ 26 w 36"/>
                    <a:gd name="T75" fmla="*/ 10 h 60"/>
                    <a:gd name="T76" fmla="*/ 24 w 36"/>
                    <a:gd name="T77" fmla="*/ 6 h 60"/>
                    <a:gd name="T78" fmla="*/ 22 w 36"/>
                    <a:gd name="T79" fmla="*/ 4 h 60"/>
                    <a:gd name="T80" fmla="*/ 20 w 36"/>
                    <a:gd name="T81" fmla="*/ 2 h 60"/>
                    <a:gd name="T82" fmla="*/ 18 w 36"/>
                    <a:gd name="T83" fmla="*/ 2 h 60"/>
                    <a:gd name="T84" fmla="*/ 16 w 36"/>
                    <a:gd name="T85" fmla="*/ 2 h 60"/>
                    <a:gd name="T86" fmla="*/ 14 w 36"/>
                    <a:gd name="T87" fmla="*/ 4 h 60"/>
                    <a:gd name="T88" fmla="*/ 10 w 36"/>
                    <a:gd name="T89" fmla="*/ 10 h 60"/>
                    <a:gd name="T90" fmla="*/ 10 w 36"/>
                    <a:gd name="T91" fmla="*/ 16 h 60"/>
                    <a:gd name="T92" fmla="*/ 8 w 36"/>
                    <a:gd name="T93" fmla="*/ 24 h 60"/>
                    <a:gd name="T94" fmla="*/ 8 w 36"/>
                    <a:gd name="T95" fmla="*/ 32 h 6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6"/>
                    <a:gd name="T145" fmla="*/ 0 h 60"/>
                    <a:gd name="T146" fmla="*/ 36 w 36"/>
                    <a:gd name="T147" fmla="*/ 60 h 6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6" h="60">
                      <a:moveTo>
                        <a:pt x="0" y="30"/>
                      </a:moveTo>
                      <a:lnTo>
                        <a:pt x="0" y="20"/>
                      </a:lnTo>
                      <a:lnTo>
                        <a:pt x="2" y="12"/>
                      </a:lnTo>
                      <a:lnTo>
                        <a:pt x="6" y="6"/>
                      </a:lnTo>
                      <a:lnTo>
                        <a:pt x="10" y="2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6" y="2"/>
                      </a:lnTo>
                      <a:lnTo>
                        <a:pt x="30" y="6"/>
                      </a:lnTo>
                      <a:lnTo>
                        <a:pt x="34" y="12"/>
                      </a:lnTo>
                      <a:lnTo>
                        <a:pt x="36" y="20"/>
                      </a:lnTo>
                      <a:lnTo>
                        <a:pt x="36" y="30"/>
                      </a:lnTo>
                      <a:lnTo>
                        <a:pt x="36" y="38"/>
                      </a:lnTo>
                      <a:lnTo>
                        <a:pt x="34" y="46"/>
                      </a:lnTo>
                      <a:lnTo>
                        <a:pt x="30" y="52"/>
                      </a:lnTo>
                      <a:lnTo>
                        <a:pt x="26" y="56"/>
                      </a:lnTo>
                      <a:lnTo>
                        <a:pt x="22" y="58"/>
                      </a:lnTo>
                      <a:lnTo>
                        <a:pt x="18" y="60"/>
                      </a:lnTo>
                      <a:lnTo>
                        <a:pt x="12" y="58"/>
                      </a:lnTo>
                      <a:lnTo>
                        <a:pt x="8" y="56"/>
                      </a:lnTo>
                      <a:lnTo>
                        <a:pt x="4" y="50"/>
                      </a:lnTo>
                      <a:lnTo>
                        <a:pt x="0" y="40"/>
                      </a:lnTo>
                      <a:lnTo>
                        <a:pt x="0" y="30"/>
                      </a:lnTo>
                      <a:close/>
                      <a:moveTo>
                        <a:pt x="8" y="32"/>
                      </a:moveTo>
                      <a:lnTo>
                        <a:pt x="8" y="42"/>
                      </a:lnTo>
                      <a:lnTo>
                        <a:pt x="10" y="50"/>
                      </a:lnTo>
                      <a:lnTo>
                        <a:pt x="12" y="54"/>
                      </a:lnTo>
                      <a:lnTo>
                        <a:pt x="16" y="56"/>
                      </a:lnTo>
                      <a:lnTo>
                        <a:pt x="18" y="56"/>
                      </a:lnTo>
                      <a:lnTo>
                        <a:pt x="20" y="56"/>
                      </a:lnTo>
                      <a:lnTo>
                        <a:pt x="22" y="54"/>
                      </a:lnTo>
                      <a:lnTo>
                        <a:pt x="24" y="52"/>
                      </a:lnTo>
                      <a:lnTo>
                        <a:pt x="26" y="48"/>
                      </a:lnTo>
                      <a:lnTo>
                        <a:pt x="28" y="40"/>
                      </a:lnTo>
                      <a:lnTo>
                        <a:pt x="28" y="28"/>
                      </a:lnTo>
                      <a:lnTo>
                        <a:pt x="28" y="18"/>
                      </a:lnTo>
                      <a:lnTo>
                        <a:pt x="26" y="10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4" y="4"/>
                      </a:lnTo>
                      <a:lnTo>
                        <a:pt x="10" y="10"/>
                      </a:lnTo>
                      <a:lnTo>
                        <a:pt x="10" y="16"/>
                      </a:lnTo>
                      <a:lnTo>
                        <a:pt x="8" y="24"/>
                      </a:lnTo>
                      <a:lnTo>
                        <a:pt x="8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94" name="Rectangle 63"/>
                <p:cNvSpPr>
                  <a:spLocks noChangeArrowheads="1"/>
                </p:cNvSpPr>
                <p:nvPr/>
              </p:nvSpPr>
              <p:spPr bwMode="auto">
                <a:xfrm>
                  <a:off x="3528" y="2232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5" name="Freeform 64"/>
                <p:cNvSpPr>
                  <a:spLocks noEditPoints="1"/>
                </p:cNvSpPr>
                <p:nvPr/>
              </p:nvSpPr>
              <p:spPr bwMode="auto">
                <a:xfrm>
                  <a:off x="3670" y="2246"/>
                  <a:ext cx="36" cy="60"/>
                </a:xfrm>
                <a:custGeom>
                  <a:avLst/>
                  <a:gdLst>
                    <a:gd name="T0" fmla="*/ 0 w 36"/>
                    <a:gd name="T1" fmla="*/ 30 h 60"/>
                    <a:gd name="T2" fmla="*/ 0 w 36"/>
                    <a:gd name="T3" fmla="*/ 20 h 60"/>
                    <a:gd name="T4" fmla="*/ 2 w 36"/>
                    <a:gd name="T5" fmla="*/ 12 h 60"/>
                    <a:gd name="T6" fmla="*/ 6 w 36"/>
                    <a:gd name="T7" fmla="*/ 6 h 60"/>
                    <a:gd name="T8" fmla="*/ 10 w 36"/>
                    <a:gd name="T9" fmla="*/ 2 h 60"/>
                    <a:gd name="T10" fmla="*/ 14 w 36"/>
                    <a:gd name="T11" fmla="*/ 0 h 60"/>
                    <a:gd name="T12" fmla="*/ 18 w 36"/>
                    <a:gd name="T13" fmla="*/ 0 h 60"/>
                    <a:gd name="T14" fmla="*/ 22 w 36"/>
                    <a:gd name="T15" fmla="*/ 0 h 60"/>
                    <a:gd name="T16" fmla="*/ 26 w 36"/>
                    <a:gd name="T17" fmla="*/ 2 h 60"/>
                    <a:gd name="T18" fmla="*/ 30 w 36"/>
                    <a:gd name="T19" fmla="*/ 6 h 60"/>
                    <a:gd name="T20" fmla="*/ 34 w 36"/>
                    <a:gd name="T21" fmla="*/ 12 h 60"/>
                    <a:gd name="T22" fmla="*/ 36 w 36"/>
                    <a:gd name="T23" fmla="*/ 20 h 60"/>
                    <a:gd name="T24" fmla="*/ 36 w 36"/>
                    <a:gd name="T25" fmla="*/ 30 h 60"/>
                    <a:gd name="T26" fmla="*/ 36 w 36"/>
                    <a:gd name="T27" fmla="*/ 38 h 60"/>
                    <a:gd name="T28" fmla="*/ 34 w 36"/>
                    <a:gd name="T29" fmla="*/ 46 h 60"/>
                    <a:gd name="T30" fmla="*/ 30 w 36"/>
                    <a:gd name="T31" fmla="*/ 52 h 60"/>
                    <a:gd name="T32" fmla="*/ 26 w 36"/>
                    <a:gd name="T33" fmla="*/ 56 h 60"/>
                    <a:gd name="T34" fmla="*/ 22 w 36"/>
                    <a:gd name="T35" fmla="*/ 58 h 60"/>
                    <a:gd name="T36" fmla="*/ 18 w 36"/>
                    <a:gd name="T37" fmla="*/ 60 h 60"/>
                    <a:gd name="T38" fmla="*/ 12 w 36"/>
                    <a:gd name="T39" fmla="*/ 58 h 60"/>
                    <a:gd name="T40" fmla="*/ 8 w 36"/>
                    <a:gd name="T41" fmla="*/ 56 h 60"/>
                    <a:gd name="T42" fmla="*/ 4 w 36"/>
                    <a:gd name="T43" fmla="*/ 50 h 60"/>
                    <a:gd name="T44" fmla="*/ 2 w 36"/>
                    <a:gd name="T45" fmla="*/ 40 h 60"/>
                    <a:gd name="T46" fmla="*/ 0 w 36"/>
                    <a:gd name="T47" fmla="*/ 30 h 60"/>
                    <a:gd name="T48" fmla="*/ 8 w 36"/>
                    <a:gd name="T49" fmla="*/ 32 h 60"/>
                    <a:gd name="T50" fmla="*/ 8 w 36"/>
                    <a:gd name="T51" fmla="*/ 42 h 60"/>
                    <a:gd name="T52" fmla="*/ 12 w 36"/>
                    <a:gd name="T53" fmla="*/ 50 h 60"/>
                    <a:gd name="T54" fmla="*/ 12 w 36"/>
                    <a:gd name="T55" fmla="*/ 54 h 60"/>
                    <a:gd name="T56" fmla="*/ 16 w 36"/>
                    <a:gd name="T57" fmla="*/ 56 h 60"/>
                    <a:gd name="T58" fmla="*/ 18 w 36"/>
                    <a:gd name="T59" fmla="*/ 56 h 60"/>
                    <a:gd name="T60" fmla="*/ 20 w 36"/>
                    <a:gd name="T61" fmla="*/ 56 h 60"/>
                    <a:gd name="T62" fmla="*/ 22 w 36"/>
                    <a:gd name="T63" fmla="*/ 54 h 60"/>
                    <a:gd name="T64" fmla="*/ 24 w 36"/>
                    <a:gd name="T65" fmla="*/ 52 h 60"/>
                    <a:gd name="T66" fmla="*/ 26 w 36"/>
                    <a:gd name="T67" fmla="*/ 48 h 60"/>
                    <a:gd name="T68" fmla="*/ 28 w 36"/>
                    <a:gd name="T69" fmla="*/ 40 h 60"/>
                    <a:gd name="T70" fmla="*/ 28 w 36"/>
                    <a:gd name="T71" fmla="*/ 28 h 60"/>
                    <a:gd name="T72" fmla="*/ 28 w 36"/>
                    <a:gd name="T73" fmla="*/ 18 h 60"/>
                    <a:gd name="T74" fmla="*/ 26 w 36"/>
                    <a:gd name="T75" fmla="*/ 10 h 60"/>
                    <a:gd name="T76" fmla="*/ 24 w 36"/>
                    <a:gd name="T77" fmla="*/ 6 h 60"/>
                    <a:gd name="T78" fmla="*/ 22 w 36"/>
                    <a:gd name="T79" fmla="*/ 4 h 60"/>
                    <a:gd name="T80" fmla="*/ 20 w 36"/>
                    <a:gd name="T81" fmla="*/ 2 h 60"/>
                    <a:gd name="T82" fmla="*/ 18 w 36"/>
                    <a:gd name="T83" fmla="*/ 2 h 60"/>
                    <a:gd name="T84" fmla="*/ 16 w 36"/>
                    <a:gd name="T85" fmla="*/ 2 h 60"/>
                    <a:gd name="T86" fmla="*/ 14 w 36"/>
                    <a:gd name="T87" fmla="*/ 4 h 60"/>
                    <a:gd name="T88" fmla="*/ 10 w 36"/>
                    <a:gd name="T89" fmla="*/ 10 h 60"/>
                    <a:gd name="T90" fmla="*/ 10 w 36"/>
                    <a:gd name="T91" fmla="*/ 16 h 60"/>
                    <a:gd name="T92" fmla="*/ 8 w 36"/>
                    <a:gd name="T93" fmla="*/ 24 h 60"/>
                    <a:gd name="T94" fmla="*/ 8 w 36"/>
                    <a:gd name="T95" fmla="*/ 32 h 6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6"/>
                    <a:gd name="T145" fmla="*/ 0 h 60"/>
                    <a:gd name="T146" fmla="*/ 36 w 36"/>
                    <a:gd name="T147" fmla="*/ 60 h 6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6" h="60">
                      <a:moveTo>
                        <a:pt x="0" y="30"/>
                      </a:moveTo>
                      <a:lnTo>
                        <a:pt x="0" y="20"/>
                      </a:lnTo>
                      <a:lnTo>
                        <a:pt x="2" y="12"/>
                      </a:lnTo>
                      <a:lnTo>
                        <a:pt x="6" y="6"/>
                      </a:lnTo>
                      <a:lnTo>
                        <a:pt x="10" y="2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6" y="2"/>
                      </a:lnTo>
                      <a:lnTo>
                        <a:pt x="30" y="6"/>
                      </a:lnTo>
                      <a:lnTo>
                        <a:pt x="34" y="12"/>
                      </a:lnTo>
                      <a:lnTo>
                        <a:pt x="36" y="20"/>
                      </a:lnTo>
                      <a:lnTo>
                        <a:pt x="36" y="30"/>
                      </a:lnTo>
                      <a:lnTo>
                        <a:pt x="36" y="38"/>
                      </a:lnTo>
                      <a:lnTo>
                        <a:pt x="34" y="46"/>
                      </a:lnTo>
                      <a:lnTo>
                        <a:pt x="30" y="52"/>
                      </a:lnTo>
                      <a:lnTo>
                        <a:pt x="26" y="56"/>
                      </a:lnTo>
                      <a:lnTo>
                        <a:pt x="22" y="58"/>
                      </a:lnTo>
                      <a:lnTo>
                        <a:pt x="18" y="60"/>
                      </a:lnTo>
                      <a:lnTo>
                        <a:pt x="12" y="58"/>
                      </a:lnTo>
                      <a:lnTo>
                        <a:pt x="8" y="56"/>
                      </a:lnTo>
                      <a:lnTo>
                        <a:pt x="4" y="50"/>
                      </a:lnTo>
                      <a:lnTo>
                        <a:pt x="2" y="40"/>
                      </a:lnTo>
                      <a:lnTo>
                        <a:pt x="0" y="30"/>
                      </a:lnTo>
                      <a:close/>
                      <a:moveTo>
                        <a:pt x="8" y="32"/>
                      </a:moveTo>
                      <a:lnTo>
                        <a:pt x="8" y="42"/>
                      </a:lnTo>
                      <a:lnTo>
                        <a:pt x="12" y="50"/>
                      </a:lnTo>
                      <a:lnTo>
                        <a:pt x="12" y="54"/>
                      </a:lnTo>
                      <a:lnTo>
                        <a:pt x="16" y="56"/>
                      </a:lnTo>
                      <a:lnTo>
                        <a:pt x="18" y="56"/>
                      </a:lnTo>
                      <a:lnTo>
                        <a:pt x="20" y="56"/>
                      </a:lnTo>
                      <a:lnTo>
                        <a:pt x="22" y="54"/>
                      </a:lnTo>
                      <a:lnTo>
                        <a:pt x="24" y="52"/>
                      </a:lnTo>
                      <a:lnTo>
                        <a:pt x="26" y="48"/>
                      </a:lnTo>
                      <a:lnTo>
                        <a:pt x="28" y="40"/>
                      </a:lnTo>
                      <a:lnTo>
                        <a:pt x="28" y="28"/>
                      </a:lnTo>
                      <a:lnTo>
                        <a:pt x="28" y="18"/>
                      </a:lnTo>
                      <a:lnTo>
                        <a:pt x="26" y="10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4" y="4"/>
                      </a:lnTo>
                      <a:lnTo>
                        <a:pt x="10" y="10"/>
                      </a:lnTo>
                      <a:lnTo>
                        <a:pt x="10" y="16"/>
                      </a:lnTo>
                      <a:lnTo>
                        <a:pt x="8" y="24"/>
                      </a:lnTo>
                      <a:lnTo>
                        <a:pt x="8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96" name="Rectangle 65"/>
                <p:cNvSpPr>
                  <a:spLocks noChangeArrowheads="1"/>
                </p:cNvSpPr>
                <p:nvPr/>
              </p:nvSpPr>
              <p:spPr bwMode="auto">
                <a:xfrm>
                  <a:off x="3848" y="2232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7" name="Freeform 66"/>
                <p:cNvSpPr>
                  <a:spLocks noEditPoints="1"/>
                </p:cNvSpPr>
                <p:nvPr/>
              </p:nvSpPr>
              <p:spPr bwMode="auto">
                <a:xfrm>
                  <a:off x="3994" y="2246"/>
                  <a:ext cx="36" cy="60"/>
                </a:xfrm>
                <a:custGeom>
                  <a:avLst/>
                  <a:gdLst>
                    <a:gd name="T0" fmla="*/ 0 w 36"/>
                    <a:gd name="T1" fmla="*/ 30 h 60"/>
                    <a:gd name="T2" fmla="*/ 0 w 36"/>
                    <a:gd name="T3" fmla="*/ 20 h 60"/>
                    <a:gd name="T4" fmla="*/ 2 w 36"/>
                    <a:gd name="T5" fmla="*/ 12 h 60"/>
                    <a:gd name="T6" fmla="*/ 6 w 36"/>
                    <a:gd name="T7" fmla="*/ 6 h 60"/>
                    <a:gd name="T8" fmla="*/ 10 w 36"/>
                    <a:gd name="T9" fmla="*/ 2 h 60"/>
                    <a:gd name="T10" fmla="*/ 14 w 36"/>
                    <a:gd name="T11" fmla="*/ 0 h 60"/>
                    <a:gd name="T12" fmla="*/ 18 w 36"/>
                    <a:gd name="T13" fmla="*/ 0 h 60"/>
                    <a:gd name="T14" fmla="*/ 22 w 36"/>
                    <a:gd name="T15" fmla="*/ 0 h 60"/>
                    <a:gd name="T16" fmla="*/ 26 w 36"/>
                    <a:gd name="T17" fmla="*/ 2 h 60"/>
                    <a:gd name="T18" fmla="*/ 30 w 36"/>
                    <a:gd name="T19" fmla="*/ 6 h 60"/>
                    <a:gd name="T20" fmla="*/ 32 w 36"/>
                    <a:gd name="T21" fmla="*/ 12 h 60"/>
                    <a:gd name="T22" fmla="*/ 34 w 36"/>
                    <a:gd name="T23" fmla="*/ 20 h 60"/>
                    <a:gd name="T24" fmla="*/ 36 w 36"/>
                    <a:gd name="T25" fmla="*/ 30 h 60"/>
                    <a:gd name="T26" fmla="*/ 34 w 36"/>
                    <a:gd name="T27" fmla="*/ 38 h 60"/>
                    <a:gd name="T28" fmla="*/ 32 w 36"/>
                    <a:gd name="T29" fmla="*/ 46 h 60"/>
                    <a:gd name="T30" fmla="*/ 30 w 36"/>
                    <a:gd name="T31" fmla="*/ 52 h 60"/>
                    <a:gd name="T32" fmla="*/ 26 w 36"/>
                    <a:gd name="T33" fmla="*/ 56 h 60"/>
                    <a:gd name="T34" fmla="*/ 22 w 36"/>
                    <a:gd name="T35" fmla="*/ 58 h 60"/>
                    <a:gd name="T36" fmla="*/ 18 w 36"/>
                    <a:gd name="T37" fmla="*/ 60 h 60"/>
                    <a:gd name="T38" fmla="*/ 12 w 36"/>
                    <a:gd name="T39" fmla="*/ 58 h 60"/>
                    <a:gd name="T40" fmla="*/ 8 w 36"/>
                    <a:gd name="T41" fmla="*/ 56 h 60"/>
                    <a:gd name="T42" fmla="*/ 4 w 36"/>
                    <a:gd name="T43" fmla="*/ 50 h 60"/>
                    <a:gd name="T44" fmla="*/ 0 w 36"/>
                    <a:gd name="T45" fmla="*/ 40 h 60"/>
                    <a:gd name="T46" fmla="*/ 0 w 36"/>
                    <a:gd name="T47" fmla="*/ 30 h 60"/>
                    <a:gd name="T48" fmla="*/ 8 w 36"/>
                    <a:gd name="T49" fmla="*/ 32 h 60"/>
                    <a:gd name="T50" fmla="*/ 8 w 36"/>
                    <a:gd name="T51" fmla="*/ 42 h 60"/>
                    <a:gd name="T52" fmla="*/ 10 w 36"/>
                    <a:gd name="T53" fmla="*/ 50 h 60"/>
                    <a:gd name="T54" fmla="*/ 12 w 36"/>
                    <a:gd name="T55" fmla="*/ 54 h 60"/>
                    <a:gd name="T56" fmla="*/ 14 w 36"/>
                    <a:gd name="T57" fmla="*/ 56 h 60"/>
                    <a:gd name="T58" fmla="*/ 18 w 36"/>
                    <a:gd name="T59" fmla="*/ 56 h 60"/>
                    <a:gd name="T60" fmla="*/ 20 w 36"/>
                    <a:gd name="T61" fmla="*/ 56 h 60"/>
                    <a:gd name="T62" fmla="*/ 22 w 36"/>
                    <a:gd name="T63" fmla="*/ 54 h 60"/>
                    <a:gd name="T64" fmla="*/ 24 w 36"/>
                    <a:gd name="T65" fmla="*/ 52 h 60"/>
                    <a:gd name="T66" fmla="*/ 26 w 36"/>
                    <a:gd name="T67" fmla="*/ 48 h 60"/>
                    <a:gd name="T68" fmla="*/ 26 w 36"/>
                    <a:gd name="T69" fmla="*/ 40 h 60"/>
                    <a:gd name="T70" fmla="*/ 28 w 36"/>
                    <a:gd name="T71" fmla="*/ 28 h 60"/>
                    <a:gd name="T72" fmla="*/ 26 w 36"/>
                    <a:gd name="T73" fmla="*/ 18 h 60"/>
                    <a:gd name="T74" fmla="*/ 26 w 36"/>
                    <a:gd name="T75" fmla="*/ 10 h 60"/>
                    <a:gd name="T76" fmla="*/ 24 w 36"/>
                    <a:gd name="T77" fmla="*/ 6 h 60"/>
                    <a:gd name="T78" fmla="*/ 22 w 36"/>
                    <a:gd name="T79" fmla="*/ 4 h 60"/>
                    <a:gd name="T80" fmla="*/ 20 w 36"/>
                    <a:gd name="T81" fmla="*/ 2 h 60"/>
                    <a:gd name="T82" fmla="*/ 18 w 36"/>
                    <a:gd name="T83" fmla="*/ 2 h 60"/>
                    <a:gd name="T84" fmla="*/ 14 w 36"/>
                    <a:gd name="T85" fmla="*/ 2 h 60"/>
                    <a:gd name="T86" fmla="*/ 12 w 36"/>
                    <a:gd name="T87" fmla="*/ 4 h 60"/>
                    <a:gd name="T88" fmla="*/ 10 w 36"/>
                    <a:gd name="T89" fmla="*/ 10 h 60"/>
                    <a:gd name="T90" fmla="*/ 8 w 36"/>
                    <a:gd name="T91" fmla="*/ 16 h 60"/>
                    <a:gd name="T92" fmla="*/ 8 w 36"/>
                    <a:gd name="T93" fmla="*/ 24 h 60"/>
                    <a:gd name="T94" fmla="*/ 8 w 36"/>
                    <a:gd name="T95" fmla="*/ 32 h 6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6"/>
                    <a:gd name="T145" fmla="*/ 0 h 60"/>
                    <a:gd name="T146" fmla="*/ 36 w 36"/>
                    <a:gd name="T147" fmla="*/ 60 h 6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6" h="60">
                      <a:moveTo>
                        <a:pt x="0" y="30"/>
                      </a:moveTo>
                      <a:lnTo>
                        <a:pt x="0" y="20"/>
                      </a:lnTo>
                      <a:lnTo>
                        <a:pt x="2" y="12"/>
                      </a:lnTo>
                      <a:lnTo>
                        <a:pt x="6" y="6"/>
                      </a:lnTo>
                      <a:lnTo>
                        <a:pt x="10" y="2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6" y="2"/>
                      </a:lnTo>
                      <a:lnTo>
                        <a:pt x="30" y="6"/>
                      </a:lnTo>
                      <a:lnTo>
                        <a:pt x="32" y="12"/>
                      </a:lnTo>
                      <a:lnTo>
                        <a:pt x="34" y="20"/>
                      </a:lnTo>
                      <a:lnTo>
                        <a:pt x="36" y="30"/>
                      </a:lnTo>
                      <a:lnTo>
                        <a:pt x="34" y="38"/>
                      </a:lnTo>
                      <a:lnTo>
                        <a:pt x="32" y="46"/>
                      </a:lnTo>
                      <a:lnTo>
                        <a:pt x="30" y="52"/>
                      </a:lnTo>
                      <a:lnTo>
                        <a:pt x="26" y="56"/>
                      </a:lnTo>
                      <a:lnTo>
                        <a:pt x="22" y="58"/>
                      </a:lnTo>
                      <a:lnTo>
                        <a:pt x="18" y="60"/>
                      </a:lnTo>
                      <a:lnTo>
                        <a:pt x="12" y="58"/>
                      </a:lnTo>
                      <a:lnTo>
                        <a:pt x="8" y="56"/>
                      </a:lnTo>
                      <a:lnTo>
                        <a:pt x="4" y="50"/>
                      </a:lnTo>
                      <a:lnTo>
                        <a:pt x="0" y="40"/>
                      </a:lnTo>
                      <a:lnTo>
                        <a:pt x="0" y="30"/>
                      </a:lnTo>
                      <a:close/>
                      <a:moveTo>
                        <a:pt x="8" y="32"/>
                      </a:moveTo>
                      <a:lnTo>
                        <a:pt x="8" y="42"/>
                      </a:lnTo>
                      <a:lnTo>
                        <a:pt x="10" y="50"/>
                      </a:lnTo>
                      <a:lnTo>
                        <a:pt x="12" y="54"/>
                      </a:lnTo>
                      <a:lnTo>
                        <a:pt x="14" y="56"/>
                      </a:lnTo>
                      <a:lnTo>
                        <a:pt x="18" y="56"/>
                      </a:lnTo>
                      <a:lnTo>
                        <a:pt x="20" y="56"/>
                      </a:lnTo>
                      <a:lnTo>
                        <a:pt x="22" y="54"/>
                      </a:lnTo>
                      <a:lnTo>
                        <a:pt x="24" y="52"/>
                      </a:lnTo>
                      <a:lnTo>
                        <a:pt x="26" y="48"/>
                      </a:lnTo>
                      <a:lnTo>
                        <a:pt x="26" y="40"/>
                      </a:lnTo>
                      <a:lnTo>
                        <a:pt x="28" y="28"/>
                      </a:lnTo>
                      <a:lnTo>
                        <a:pt x="26" y="18"/>
                      </a:lnTo>
                      <a:lnTo>
                        <a:pt x="26" y="10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4" y="2"/>
                      </a:lnTo>
                      <a:lnTo>
                        <a:pt x="12" y="4"/>
                      </a:lnTo>
                      <a:lnTo>
                        <a:pt x="10" y="10"/>
                      </a:lnTo>
                      <a:lnTo>
                        <a:pt x="8" y="16"/>
                      </a:lnTo>
                      <a:lnTo>
                        <a:pt x="8" y="24"/>
                      </a:lnTo>
                      <a:lnTo>
                        <a:pt x="8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398" name="Rectangle 67"/>
                <p:cNvSpPr>
                  <a:spLocks noChangeArrowheads="1"/>
                </p:cNvSpPr>
                <p:nvPr/>
              </p:nvSpPr>
              <p:spPr bwMode="auto">
                <a:xfrm>
                  <a:off x="4200" y="2232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9" name="Rectangle 68"/>
                <p:cNvSpPr>
                  <a:spLocks noChangeArrowheads="1"/>
                </p:cNvSpPr>
                <p:nvPr/>
              </p:nvSpPr>
              <p:spPr bwMode="auto">
                <a:xfrm>
                  <a:off x="1552" y="2336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0" name="Freeform 69"/>
                <p:cNvSpPr>
                  <a:spLocks/>
                </p:cNvSpPr>
                <p:nvPr/>
              </p:nvSpPr>
              <p:spPr bwMode="auto">
                <a:xfrm>
                  <a:off x="1584" y="2374"/>
                  <a:ext cx="62" cy="40"/>
                </a:xfrm>
                <a:custGeom>
                  <a:avLst/>
                  <a:gdLst>
                    <a:gd name="T0" fmla="*/ 0 w 62"/>
                    <a:gd name="T1" fmla="*/ 0 h 40"/>
                    <a:gd name="T2" fmla="*/ 16 w 62"/>
                    <a:gd name="T3" fmla="*/ 0 h 40"/>
                    <a:gd name="T4" fmla="*/ 16 w 62"/>
                    <a:gd name="T5" fmla="*/ 0 h 40"/>
                    <a:gd name="T6" fmla="*/ 14 w 62"/>
                    <a:gd name="T7" fmla="*/ 2 h 40"/>
                    <a:gd name="T8" fmla="*/ 14 w 62"/>
                    <a:gd name="T9" fmla="*/ 2 h 40"/>
                    <a:gd name="T10" fmla="*/ 12 w 62"/>
                    <a:gd name="T11" fmla="*/ 2 h 40"/>
                    <a:gd name="T12" fmla="*/ 12 w 62"/>
                    <a:gd name="T13" fmla="*/ 4 h 40"/>
                    <a:gd name="T14" fmla="*/ 12 w 62"/>
                    <a:gd name="T15" fmla="*/ 6 h 40"/>
                    <a:gd name="T16" fmla="*/ 14 w 62"/>
                    <a:gd name="T17" fmla="*/ 8 h 40"/>
                    <a:gd name="T18" fmla="*/ 22 w 62"/>
                    <a:gd name="T19" fmla="*/ 30 h 40"/>
                    <a:gd name="T20" fmla="*/ 30 w 62"/>
                    <a:gd name="T21" fmla="*/ 10 h 40"/>
                    <a:gd name="T22" fmla="*/ 28 w 62"/>
                    <a:gd name="T23" fmla="*/ 6 h 40"/>
                    <a:gd name="T24" fmla="*/ 28 w 62"/>
                    <a:gd name="T25" fmla="*/ 4 h 40"/>
                    <a:gd name="T26" fmla="*/ 26 w 62"/>
                    <a:gd name="T27" fmla="*/ 2 h 40"/>
                    <a:gd name="T28" fmla="*/ 24 w 62"/>
                    <a:gd name="T29" fmla="*/ 2 h 40"/>
                    <a:gd name="T30" fmla="*/ 22 w 62"/>
                    <a:gd name="T31" fmla="*/ 0 h 40"/>
                    <a:gd name="T32" fmla="*/ 22 w 62"/>
                    <a:gd name="T33" fmla="*/ 0 h 40"/>
                    <a:gd name="T34" fmla="*/ 40 w 62"/>
                    <a:gd name="T35" fmla="*/ 0 h 40"/>
                    <a:gd name="T36" fmla="*/ 40 w 62"/>
                    <a:gd name="T37" fmla="*/ 0 h 40"/>
                    <a:gd name="T38" fmla="*/ 38 w 62"/>
                    <a:gd name="T39" fmla="*/ 2 h 40"/>
                    <a:gd name="T40" fmla="*/ 36 w 62"/>
                    <a:gd name="T41" fmla="*/ 2 h 40"/>
                    <a:gd name="T42" fmla="*/ 36 w 62"/>
                    <a:gd name="T43" fmla="*/ 4 h 40"/>
                    <a:gd name="T44" fmla="*/ 36 w 62"/>
                    <a:gd name="T45" fmla="*/ 4 h 40"/>
                    <a:gd name="T46" fmla="*/ 36 w 62"/>
                    <a:gd name="T47" fmla="*/ 6 h 40"/>
                    <a:gd name="T48" fmla="*/ 36 w 62"/>
                    <a:gd name="T49" fmla="*/ 6 h 40"/>
                    <a:gd name="T50" fmla="*/ 46 w 62"/>
                    <a:gd name="T51" fmla="*/ 30 h 40"/>
                    <a:gd name="T52" fmla="*/ 54 w 62"/>
                    <a:gd name="T53" fmla="*/ 8 h 40"/>
                    <a:gd name="T54" fmla="*/ 56 w 62"/>
                    <a:gd name="T55" fmla="*/ 6 h 40"/>
                    <a:gd name="T56" fmla="*/ 56 w 62"/>
                    <a:gd name="T57" fmla="*/ 4 h 40"/>
                    <a:gd name="T58" fmla="*/ 56 w 62"/>
                    <a:gd name="T59" fmla="*/ 2 h 40"/>
                    <a:gd name="T60" fmla="*/ 54 w 62"/>
                    <a:gd name="T61" fmla="*/ 2 h 40"/>
                    <a:gd name="T62" fmla="*/ 54 w 62"/>
                    <a:gd name="T63" fmla="*/ 2 h 40"/>
                    <a:gd name="T64" fmla="*/ 50 w 62"/>
                    <a:gd name="T65" fmla="*/ 0 h 40"/>
                    <a:gd name="T66" fmla="*/ 50 w 62"/>
                    <a:gd name="T67" fmla="*/ 0 h 40"/>
                    <a:gd name="T68" fmla="*/ 62 w 62"/>
                    <a:gd name="T69" fmla="*/ 0 h 40"/>
                    <a:gd name="T70" fmla="*/ 62 w 62"/>
                    <a:gd name="T71" fmla="*/ 0 h 40"/>
                    <a:gd name="T72" fmla="*/ 60 w 62"/>
                    <a:gd name="T73" fmla="*/ 2 h 40"/>
                    <a:gd name="T74" fmla="*/ 56 w 62"/>
                    <a:gd name="T75" fmla="*/ 6 h 40"/>
                    <a:gd name="T76" fmla="*/ 44 w 62"/>
                    <a:gd name="T77" fmla="*/ 40 h 40"/>
                    <a:gd name="T78" fmla="*/ 42 w 62"/>
                    <a:gd name="T79" fmla="*/ 40 h 40"/>
                    <a:gd name="T80" fmla="*/ 32 w 62"/>
                    <a:gd name="T81" fmla="*/ 14 h 40"/>
                    <a:gd name="T82" fmla="*/ 20 w 62"/>
                    <a:gd name="T83" fmla="*/ 40 h 40"/>
                    <a:gd name="T84" fmla="*/ 18 w 62"/>
                    <a:gd name="T85" fmla="*/ 40 h 40"/>
                    <a:gd name="T86" fmla="*/ 6 w 62"/>
                    <a:gd name="T87" fmla="*/ 8 h 40"/>
                    <a:gd name="T88" fmla="*/ 4 w 62"/>
                    <a:gd name="T89" fmla="*/ 4 h 40"/>
                    <a:gd name="T90" fmla="*/ 2 w 62"/>
                    <a:gd name="T91" fmla="*/ 2 h 40"/>
                    <a:gd name="T92" fmla="*/ 2 w 62"/>
                    <a:gd name="T93" fmla="*/ 2 h 40"/>
                    <a:gd name="T94" fmla="*/ 0 w 62"/>
                    <a:gd name="T95" fmla="*/ 0 h 40"/>
                    <a:gd name="T96" fmla="*/ 0 w 62"/>
                    <a:gd name="T97" fmla="*/ 0 h 4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2"/>
                    <a:gd name="T148" fmla="*/ 0 h 40"/>
                    <a:gd name="T149" fmla="*/ 62 w 62"/>
                    <a:gd name="T150" fmla="*/ 40 h 4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2" h="40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2" y="4"/>
                      </a:lnTo>
                      <a:lnTo>
                        <a:pt x="12" y="6"/>
                      </a:lnTo>
                      <a:lnTo>
                        <a:pt x="14" y="8"/>
                      </a:lnTo>
                      <a:lnTo>
                        <a:pt x="22" y="30"/>
                      </a:lnTo>
                      <a:lnTo>
                        <a:pt x="30" y="10"/>
                      </a:lnTo>
                      <a:lnTo>
                        <a:pt x="28" y="6"/>
                      </a:lnTo>
                      <a:lnTo>
                        <a:pt x="28" y="4"/>
                      </a:lnTo>
                      <a:lnTo>
                        <a:pt x="26" y="2"/>
                      </a:lnTo>
                      <a:lnTo>
                        <a:pt x="24" y="2"/>
                      </a:lnTo>
                      <a:lnTo>
                        <a:pt x="22" y="0"/>
                      </a:lnTo>
                      <a:lnTo>
                        <a:pt x="40" y="0"/>
                      </a:lnTo>
                      <a:lnTo>
                        <a:pt x="38" y="2"/>
                      </a:lnTo>
                      <a:lnTo>
                        <a:pt x="36" y="2"/>
                      </a:lnTo>
                      <a:lnTo>
                        <a:pt x="36" y="4"/>
                      </a:lnTo>
                      <a:lnTo>
                        <a:pt x="36" y="6"/>
                      </a:lnTo>
                      <a:lnTo>
                        <a:pt x="46" y="30"/>
                      </a:lnTo>
                      <a:lnTo>
                        <a:pt x="54" y="8"/>
                      </a:lnTo>
                      <a:lnTo>
                        <a:pt x="56" y="6"/>
                      </a:lnTo>
                      <a:lnTo>
                        <a:pt x="56" y="4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0" y="0"/>
                      </a:lnTo>
                      <a:lnTo>
                        <a:pt x="62" y="0"/>
                      </a:lnTo>
                      <a:lnTo>
                        <a:pt x="60" y="2"/>
                      </a:lnTo>
                      <a:lnTo>
                        <a:pt x="56" y="6"/>
                      </a:lnTo>
                      <a:lnTo>
                        <a:pt x="44" y="40"/>
                      </a:lnTo>
                      <a:lnTo>
                        <a:pt x="42" y="40"/>
                      </a:lnTo>
                      <a:lnTo>
                        <a:pt x="32" y="14"/>
                      </a:lnTo>
                      <a:lnTo>
                        <a:pt x="20" y="40"/>
                      </a:lnTo>
                      <a:lnTo>
                        <a:pt x="18" y="40"/>
                      </a:lnTo>
                      <a:lnTo>
                        <a:pt x="6" y="8"/>
                      </a:ln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01" name="Freeform 70"/>
                <p:cNvSpPr>
                  <a:spLocks noEditPoints="1"/>
                </p:cNvSpPr>
                <p:nvPr/>
              </p:nvSpPr>
              <p:spPr bwMode="auto">
                <a:xfrm>
                  <a:off x="1648" y="2374"/>
                  <a:ext cx="36" cy="40"/>
                </a:xfrm>
                <a:custGeom>
                  <a:avLst/>
                  <a:gdLst>
                    <a:gd name="T0" fmla="*/ 18 w 36"/>
                    <a:gd name="T1" fmla="*/ 36 h 40"/>
                    <a:gd name="T2" fmla="*/ 14 w 36"/>
                    <a:gd name="T3" fmla="*/ 40 h 40"/>
                    <a:gd name="T4" fmla="*/ 10 w 36"/>
                    <a:gd name="T5" fmla="*/ 40 h 40"/>
                    <a:gd name="T6" fmla="*/ 2 w 36"/>
                    <a:gd name="T7" fmla="*/ 38 h 40"/>
                    <a:gd name="T8" fmla="*/ 0 w 36"/>
                    <a:gd name="T9" fmla="*/ 30 h 40"/>
                    <a:gd name="T10" fmla="*/ 2 w 36"/>
                    <a:gd name="T11" fmla="*/ 26 h 40"/>
                    <a:gd name="T12" fmla="*/ 8 w 36"/>
                    <a:gd name="T13" fmla="*/ 20 h 40"/>
                    <a:gd name="T14" fmla="*/ 22 w 36"/>
                    <a:gd name="T15" fmla="*/ 14 h 40"/>
                    <a:gd name="T16" fmla="*/ 22 w 36"/>
                    <a:gd name="T17" fmla="*/ 8 h 40"/>
                    <a:gd name="T18" fmla="*/ 18 w 36"/>
                    <a:gd name="T19" fmla="*/ 2 h 40"/>
                    <a:gd name="T20" fmla="*/ 12 w 36"/>
                    <a:gd name="T21" fmla="*/ 2 h 40"/>
                    <a:gd name="T22" fmla="*/ 10 w 36"/>
                    <a:gd name="T23" fmla="*/ 6 h 40"/>
                    <a:gd name="T24" fmla="*/ 8 w 36"/>
                    <a:gd name="T25" fmla="*/ 10 h 40"/>
                    <a:gd name="T26" fmla="*/ 8 w 36"/>
                    <a:gd name="T27" fmla="*/ 12 h 40"/>
                    <a:gd name="T28" fmla="*/ 6 w 36"/>
                    <a:gd name="T29" fmla="*/ 14 h 40"/>
                    <a:gd name="T30" fmla="*/ 2 w 36"/>
                    <a:gd name="T31" fmla="*/ 12 h 40"/>
                    <a:gd name="T32" fmla="*/ 2 w 36"/>
                    <a:gd name="T33" fmla="*/ 10 h 40"/>
                    <a:gd name="T34" fmla="*/ 6 w 36"/>
                    <a:gd name="T35" fmla="*/ 2 h 40"/>
                    <a:gd name="T36" fmla="*/ 16 w 36"/>
                    <a:gd name="T37" fmla="*/ 0 h 40"/>
                    <a:gd name="T38" fmla="*/ 24 w 36"/>
                    <a:gd name="T39" fmla="*/ 0 h 40"/>
                    <a:gd name="T40" fmla="*/ 28 w 36"/>
                    <a:gd name="T41" fmla="*/ 6 h 40"/>
                    <a:gd name="T42" fmla="*/ 28 w 36"/>
                    <a:gd name="T43" fmla="*/ 12 h 40"/>
                    <a:gd name="T44" fmla="*/ 30 w 36"/>
                    <a:gd name="T45" fmla="*/ 30 h 40"/>
                    <a:gd name="T46" fmla="*/ 30 w 36"/>
                    <a:gd name="T47" fmla="*/ 34 h 40"/>
                    <a:gd name="T48" fmla="*/ 30 w 36"/>
                    <a:gd name="T49" fmla="*/ 34 h 40"/>
                    <a:gd name="T50" fmla="*/ 32 w 36"/>
                    <a:gd name="T51" fmla="*/ 34 h 40"/>
                    <a:gd name="T52" fmla="*/ 34 w 36"/>
                    <a:gd name="T53" fmla="*/ 34 h 40"/>
                    <a:gd name="T54" fmla="*/ 36 w 36"/>
                    <a:gd name="T55" fmla="*/ 34 h 40"/>
                    <a:gd name="T56" fmla="*/ 26 w 36"/>
                    <a:gd name="T57" fmla="*/ 40 h 40"/>
                    <a:gd name="T58" fmla="*/ 22 w 36"/>
                    <a:gd name="T59" fmla="*/ 38 h 40"/>
                    <a:gd name="T60" fmla="*/ 22 w 36"/>
                    <a:gd name="T61" fmla="*/ 34 h 40"/>
                    <a:gd name="T62" fmla="*/ 22 w 36"/>
                    <a:gd name="T63" fmla="*/ 16 h 40"/>
                    <a:gd name="T64" fmla="*/ 14 w 36"/>
                    <a:gd name="T65" fmla="*/ 20 h 40"/>
                    <a:gd name="T66" fmla="*/ 8 w 36"/>
                    <a:gd name="T67" fmla="*/ 24 h 40"/>
                    <a:gd name="T68" fmla="*/ 8 w 36"/>
                    <a:gd name="T69" fmla="*/ 28 h 40"/>
                    <a:gd name="T70" fmla="*/ 8 w 36"/>
                    <a:gd name="T71" fmla="*/ 32 h 40"/>
                    <a:gd name="T72" fmla="*/ 14 w 36"/>
                    <a:gd name="T73" fmla="*/ 34 h 40"/>
                    <a:gd name="T74" fmla="*/ 22 w 36"/>
                    <a:gd name="T75" fmla="*/ 30 h 4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6"/>
                    <a:gd name="T115" fmla="*/ 0 h 40"/>
                    <a:gd name="T116" fmla="*/ 36 w 36"/>
                    <a:gd name="T117" fmla="*/ 40 h 4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6" h="40">
                      <a:moveTo>
                        <a:pt x="22" y="34"/>
                      </a:moveTo>
                      <a:lnTo>
                        <a:pt x="18" y="36"/>
                      </a:lnTo>
                      <a:lnTo>
                        <a:pt x="16" y="38"/>
                      </a:lnTo>
                      <a:lnTo>
                        <a:pt x="14" y="40"/>
                      </a:lnTo>
                      <a:lnTo>
                        <a:pt x="12" y="40"/>
                      </a:lnTo>
                      <a:lnTo>
                        <a:pt x="10" y="40"/>
                      </a:lnTo>
                      <a:lnTo>
                        <a:pt x="6" y="40"/>
                      </a:lnTo>
                      <a:lnTo>
                        <a:pt x="2" y="38"/>
                      </a:lnTo>
                      <a:lnTo>
                        <a:pt x="0" y="34"/>
                      </a:lnTo>
                      <a:lnTo>
                        <a:pt x="0" y="30"/>
                      </a:lnTo>
                      <a:lnTo>
                        <a:pt x="0" y="28"/>
                      </a:lnTo>
                      <a:lnTo>
                        <a:pt x="2" y="26"/>
                      </a:lnTo>
                      <a:lnTo>
                        <a:pt x="4" y="22"/>
                      </a:lnTo>
                      <a:lnTo>
                        <a:pt x="8" y="20"/>
                      </a:lnTo>
                      <a:lnTo>
                        <a:pt x="12" y="18"/>
                      </a:lnTo>
                      <a:lnTo>
                        <a:pt x="22" y="14"/>
                      </a:lnTo>
                      <a:lnTo>
                        <a:pt x="22" y="12"/>
                      </a:lnTo>
                      <a:lnTo>
                        <a:pt x="22" y="8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0" y="4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8" y="10"/>
                      </a:lnTo>
                      <a:lnTo>
                        <a:pt x="8" y="12"/>
                      </a:lnTo>
                      <a:lnTo>
                        <a:pt x="6" y="14"/>
                      </a:lnTo>
                      <a:lnTo>
                        <a:pt x="4" y="14"/>
                      </a:lnTo>
                      <a:lnTo>
                        <a:pt x="2" y="12"/>
                      </a:lnTo>
                      <a:lnTo>
                        <a:pt x="2" y="10"/>
                      </a:lnTo>
                      <a:lnTo>
                        <a:pt x="2" y="6"/>
                      </a:lnTo>
                      <a:lnTo>
                        <a:pt x="6" y="2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6" y="2"/>
                      </a:lnTo>
                      <a:lnTo>
                        <a:pt x="28" y="6"/>
                      </a:lnTo>
                      <a:lnTo>
                        <a:pt x="28" y="8"/>
                      </a:lnTo>
                      <a:lnTo>
                        <a:pt x="28" y="12"/>
                      </a:lnTo>
                      <a:lnTo>
                        <a:pt x="28" y="26"/>
                      </a:lnTo>
                      <a:lnTo>
                        <a:pt x="30" y="30"/>
                      </a:lnTo>
                      <a:lnTo>
                        <a:pt x="30" y="32"/>
                      </a:lnTo>
                      <a:lnTo>
                        <a:pt x="30" y="34"/>
                      </a:lnTo>
                      <a:lnTo>
                        <a:pt x="32" y="34"/>
                      </a:lnTo>
                      <a:lnTo>
                        <a:pt x="34" y="34"/>
                      </a:lnTo>
                      <a:lnTo>
                        <a:pt x="36" y="32"/>
                      </a:lnTo>
                      <a:lnTo>
                        <a:pt x="36" y="34"/>
                      </a:lnTo>
                      <a:lnTo>
                        <a:pt x="30" y="38"/>
                      </a:lnTo>
                      <a:lnTo>
                        <a:pt x="26" y="40"/>
                      </a:lnTo>
                      <a:lnTo>
                        <a:pt x="24" y="40"/>
                      </a:lnTo>
                      <a:lnTo>
                        <a:pt x="22" y="38"/>
                      </a:lnTo>
                      <a:lnTo>
                        <a:pt x="22" y="36"/>
                      </a:lnTo>
                      <a:lnTo>
                        <a:pt x="22" y="34"/>
                      </a:lnTo>
                      <a:close/>
                      <a:moveTo>
                        <a:pt x="22" y="30"/>
                      </a:moveTo>
                      <a:lnTo>
                        <a:pt x="22" y="16"/>
                      </a:lnTo>
                      <a:lnTo>
                        <a:pt x="16" y="18"/>
                      </a:lnTo>
                      <a:lnTo>
                        <a:pt x="14" y="20"/>
                      </a:lnTo>
                      <a:lnTo>
                        <a:pt x="10" y="22"/>
                      </a:lnTo>
                      <a:lnTo>
                        <a:pt x="8" y="24"/>
                      </a:lnTo>
                      <a:lnTo>
                        <a:pt x="8" y="26"/>
                      </a:lnTo>
                      <a:lnTo>
                        <a:pt x="8" y="28"/>
                      </a:lnTo>
                      <a:lnTo>
                        <a:pt x="8" y="30"/>
                      </a:lnTo>
                      <a:lnTo>
                        <a:pt x="8" y="32"/>
                      </a:lnTo>
                      <a:lnTo>
                        <a:pt x="10" y="34"/>
                      </a:lnTo>
                      <a:lnTo>
                        <a:pt x="14" y="34"/>
                      </a:lnTo>
                      <a:lnTo>
                        <a:pt x="16" y="34"/>
                      </a:lnTo>
                      <a:lnTo>
                        <a:pt x="22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02" name="Freeform 71"/>
                <p:cNvSpPr>
                  <a:spLocks/>
                </p:cNvSpPr>
                <p:nvPr/>
              </p:nvSpPr>
              <p:spPr bwMode="auto">
                <a:xfrm>
                  <a:off x="1686" y="2374"/>
                  <a:ext cx="42" cy="40"/>
                </a:xfrm>
                <a:custGeom>
                  <a:avLst/>
                  <a:gdLst>
                    <a:gd name="T0" fmla="*/ 12 w 42"/>
                    <a:gd name="T1" fmla="*/ 8 h 40"/>
                    <a:gd name="T2" fmla="*/ 16 w 42"/>
                    <a:gd name="T3" fmla="*/ 2 h 40"/>
                    <a:gd name="T4" fmla="*/ 22 w 42"/>
                    <a:gd name="T5" fmla="*/ 0 h 40"/>
                    <a:gd name="T6" fmla="*/ 26 w 42"/>
                    <a:gd name="T7" fmla="*/ 0 h 40"/>
                    <a:gd name="T8" fmla="*/ 28 w 42"/>
                    <a:gd name="T9" fmla="*/ 0 h 40"/>
                    <a:gd name="T10" fmla="*/ 30 w 42"/>
                    <a:gd name="T11" fmla="*/ 0 h 40"/>
                    <a:gd name="T12" fmla="*/ 34 w 42"/>
                    <a:gd name="T13" fmla="*/ 2 h 40"/>
                    <a:gd name="T14" fmla="*/ 34 w 42"/>
                    <a:gd name="T15" fmla="*/ 6 h 40"/>
                    <a:gd name="T16" fmla="*/ 36 w 42"/>
                    <a:gd name="T17" fmla="*/ 10 h 40"/>
                    <a:gd name="T18" fmla="*/ 36 w 42"/>
                    <a:gd name="T19" fmla="*/ 14 h 40"/>
                    <a:gd name="T20" fmla="*/ 36 w 42"/>
                    <a:gd name="T21" fmla="*/ 30 h 40"/>
                    <a:gd name="T22" fmla="*/ 36 w 42"/>
                    <a:gd name="T23" fmla="*/ 34 h 40"/>
                    <a:gd name="T24" fmla="*/ 36 w 42"/>
                    <a:gd name="T25" fmla="*/ 36 h 40"/>
                    <a:gd name="T26" fmla="*/ 36 w 42"/>
                    <a:gd name="T27" fmla="*/ 36 h 40"/>
                    <a:gd name="T28" fmla="*/ 38 w 42"/>
                    <a:gd name="T29" fmla="*/ 38 h 40"/>
                    <a:gd name="T30" fmla="*/ 38 w 42"/>
                    <a:gd name="T31" fmla="*/ 38 h 40"/>
                    <a:gd name="T32" fmla="*/ 42 w 42"/>
                    <a:gd name="T33" fmla="*/ 38 h 40"/>
                    <a:gd name="T34" fmla="*/ 42 w 42"/>
                    <a:gd name="T35" fmla="*/ 40 h 40"/>
                    <a:gd name="T36" fmla="*/ 22 w 42"/>
                    <a:gd name="T37" fmla="*/ 40 h 40"/>
                    <a:gd name="T38" fmla="*/ 22 w 42"/>
                    <a:gd name="T39" fmla="*/ 38 h 40"/>
                    <a:gd name="T40" fmla="*/ 24 w 42"/>
                    <a:gd name="T41" fmla="*/ 38 h 40"/>
                    <a:gd name="T42" fmla="*/ 26 w 42"/>
                    <a:gd name="T43" fmla="*/ 38 h 40"/>
                    <a:gd name="T44" fmla="*/ 26 w 42"/>
                    <a:gd name="T45" fmla="*/ 38 h 40"/>
                    <a:gd name="T46" fmla="*/ 28 w 42"/>
                    <a:gd name="T47" fmla="*/ 36 h 40"/>
                    <a:gd name="T48" fmla="*/ 28 w 42"/>
                    <a:gd name="T49" fmla="*/ 34 h 40"/>
                    <a:gd name="T50" fmla="*/ 28 w 42"/>
                    <a:gd name="T51" fmla="*/ 34 h 40"/>
                    <a:gd name="T52" fmla="*/ 28 w 42"/>
                    <a:gd name="T53" fmla="*/ 30 h 40"/>
                    <a:gd name="T54" fmla="*/ 28 w 42"/>
                    <a:gd name="T55" fmla="*/ 14 h 40"/>
                    <a:gd name="T56" fmla="*/ 28 w 42"/>
                    <a:gd name="T57" fmla="*/ 10 h 40"/>
                    <a:gd name="T58" fmla="*/ 26 w 42"/>
                    <a:gd name="T59" fmla="*/ 6 h 40"/>
                    <a:gd name="T60" fmla="*/ 26 w 42"/>
                    <a:gd name="T61" fmla="*/ 6 h 40"/>
                    <a:gd name="T62" fmla="*/ 22 w 42"/>
                    <a:gd name="T63" fmla="*/ 4 h 40"/>
                    <a:gd name="T64" fmla="*/ 18 w 42"/>
                    <a:gd name="T65" fmla="*/ 6 h 40"/>
                    <a:gd name="T66" fmla="*/ 12 w 42"/>
                    <a:gd name="T67" fmla="*/ 10 h 40"/>
                    <a:gd name="T68" fmla="*/ 12 w 42"/>
                    <a:gd name="T69" fmla="*/ 30 h 40"/>
                    <a:gd name="T70" fmla="*/ 12 w 42"/>
                    <a:gd name="T71" fmla="*/ 34 h 40"/>
                    <a:gd name="T72" fmla="*/ 12 w 42"/>
                    <a:gd name="T73" fmla="*/ 36 h 40"/>
                    <a:gd name="T74" fmla="*/ 12 w 42"/>
                    <a:gd name="T75" fmla="*/ 36 h 40"/>
                    <a:gd name="T76" fmla="*/ 14 w 42"/>
                    <a:gd name="T77" fmla="*/ 38 h 40"/>
                    <a:gd name="T78" fmla="*/ 16 w 42"/>
                    <a:gd name="T79" fmla="*/ 38 h 40"/>
                    <a:gd name="T80" fmla="*/ 18 w 42"/>
                    <a:gd name="T81" fmla="*/ 38 h 40"/>
                    <a:gd name="T82" fmla="*/ 18 w 42"/>
                    <a:gd name="T83" fmla="*/ 40 h 40"/>
                    <a:gd name="T84" fmla="*/ 0 w 42"/>
                    <a:gd name="T85" fmla="*/ 40 h 40"/>
                    <a:gd name="T86" fmla="*/ 0 w 42"/>
                    <a:gd name="T87" fmla="*/ 38 h 40"/>
                    <a:gd name="T88" fmla="*/ 0 w 42"/>
                    <a:gd name="T89" fmla="*/ 38 h 40"/>
                    <a:gd name="T90" fmla="*/ 2 w 42"/>
                    <a:gd name="T91" fmla="*/ 38 h 40"/>
                    <a:gd name="T92" fmla="*/ 4 w 42"/>
                    <a:gd name="T93" fmla="*/ 36 h 40"/>
                    <a:gd name="T94" fmla="*/ 4 w 42"/>
                    <a:gd name="T95" fmla="*/ 34 h 40"/>
                    <a:gd name="T96" fmla="*/ 4 w 42"/>
                    <a:gd name="T97" fmla="*/ 30 h 40"/>
                    <a:gd name="T98" fmla="*/ 4 w 42"/>
                    <a:gd name="T99" fmla="*/ 16 h 40"/>
                    <a:gd name="T100" fmla="*/ 4 w 42"/>
                    <a:gd name="T101" fmla="*/ 10 h 40"/>
                    <a:gd name="T102" fmla="*/ 4 w 42"/>
                    <a:gd name="T103" fmla="*/ 6 h 40"/>
                    <a:gd name="T104" fmla="*/ 4 w 42"/>
                    <a:gd name="T105" fmla="*/ 6 h 40"/>
                    <a:gd name="T106" fmla="*/ 4 w 42"/>
                    <a:gd name="T107" fmla="*/ 4 h 40"/>
                    <a:gd name="T108" fmla="*/ 2 w 42"/>
                    <a:gd name="T109" fmla="*/ 4 h 40"/>
                    <a:gd name="T110" fmla="*/ 2 w 42"/>
                    <a:gd name="T111" fmla="*/ 4 h 40"/>
                    <a:gd name="T112" fmla="*/ 2 w 42"/>
                    <a:gd name="T113" fmla="*/ 4 h 40"/>
                    <a:gd name="T114" fmla="*/ 0 w 42"/>
                    <a:gd name="T115" fmla="*/ 4 h 40"/>
                    <a:gd name="T116" fmla="*/ 0 w 42"/>
                    <a:gd name="T117" fmla="*/ 4 h 40"/>
                    <a:gd name="T118" fmla="*/ 10 w 42"/>
                    <a:gd name="T119" fmla="*/ 0 h 40"/>
                    <a:gd name="T120" fmla="*/ 12 w 42"/>
                    <a:gd name="T121" fmla="*/ 0 h 40"/>
                    <a:gd name="T122" fmla="*/ 12 w 42"/>
                    <a:gd name="T123" fmla="*/ 8 h 4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2"/>
                    <a:gd name="T187" fmla="*/ 0 h 40"/>
                    <a:gd name="T188" fmla="*/ 42 w 42"/>
                    <a:gd name="T189" fmla="*/ 40 h 4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2" h="40">
                      <a:moveTo>
                        <a:pt x="12" y="8"/>
                      </a:moveTo>
                      <a:lnTo>
                        <a:pt x="16" y="2"/>
                      </a:lnTo>
                      <a:lnTo>
                        <a:pt x="22" y="0"/>
                      </a:lnTo>
                      <a:lnTo>
                        <a:pt x="26" y="0"/>
                      </a:lnTo>
                      <a:lnTo>
                        <a:pt x="28" y="0"/>
                      </a:lnTo>
                      <a:lnTo>
                        <a:pt x="30" y="0"/>
                      </a:lnTo>
                      <a:lnTo>
                        <a:pt x="34" y="2"/>
                      </a:lnTo>
                      <a:lnTo>
                        <a:pt x="34" y="6"/>
                      </a:lnTo>
                      <a:lnTo>
                        <a:pt x="36" y="10"/>
                      </a:lnTo>
                      <a:lnTo>
                        <a:pt x="36" y="14"/>
                      </a:lnTo>
                      <a:lnTo>
                        <a:pt x="36" y="30"/>
                      </a:lnTo>
                      <a:lnTo>
                        <a:pt x="36" y="34"/>
                      </a:lnTo>
                      <a:lnTo>
                        <a:pt x="36" y="36"/>
                      </a:lnTo>
                      <a:lnTo>
                        <a:pt x="38" y="38"/>
                      </a:lnTo>
                      <a:lnTo>
                        <a:pt x="42" y="38"/>
                      </a:lnTo>
                      <a:lnTo>
                        <a:pt x="42" y="40"/>
                      </a:lnTo>
                      <a:lnTo>
                        <a:pt x="22" y="40"/>
                      </a:lnTo>
                      <a:lnTo>
                        <a:pt x="22" y="38"/>
                      </a:lnTo>
                      <a:lnTo>
                        <a:pt x="24" y="38"/>
                      </a:lnTo>
                      <a:lnTo>
                        <a:pt x="26" y="38"/>
                      </a:lnTo>
                      <a:lnTo>
                        <a:pt x="28" y="36"/>
                      </a:lnTo>
                      <a:lnTo>
                        <a:pt x="28" y="34"/>
                      </a:lnTo>
                      <a:lnTo>
                        <a:pt x="28" y="30"/>
                      </a:lnTo>
                      <a:lnTo>
                        <a:pt x="28" y="14"/>
                      </a:lnTo>
                      <a:lnTo>
                        <a:pt x="28" y="10"/>
                      </a:lnTo>
                      <a:lnTo>
                        <a:pt x="26" y="6"/>
                      </a:lnTo>
                      <a:lnTo>
                        <a:pt x="22" y="4"/>
                      </a:lnTo>
                      <a:lnTo>
                        <a:pt x="18" y="6"/>
                      </a:lnTo>
                      <a:lnTo>
                        <a:pt x="12" y="10"/>
                      </a:lnTo>
                      <a:lnTo>
                        <a:pt x="12" y="30"/>
                      </a:lnTo>
                      <a:lnTo>
                        <a:pt x="12" y="34"/>
                      </a:lnTo>
                      <a:lnTo>
                        <a:pt x="12" y="36"/>
                      </a:lnTo>
                      <a:lnTo>
                        <a:pt x="14" y="38"/>
                      </a:lnTo>
                      <a:lnTo>
                        <a:pt x="16" y="38"/>
                      </a:lnTo>
                      <a:lnTo>
                        <a:pt x="18" y="38"/>
                      </a:lnTo>
                      <a:lnTo>
                        <a:pt x="18" y="40"/>
                      </a:lnTo>
                      <a:lnTo>
                        <a:pt x="0" y="40"/>
                      </a:lnTo>
                      <a:lnTo>
                        <a:pt x="0" y="38"/>
                      </a:lnTo>
                      <a:lnTo>
                        <a:pt x="2" y="38"/>
                      </a:lnTo>
                      <a:lnTo>
                        <a:pt x="4" y="36"/>
                      </a:lnTo>
                      <a:lnTo>
                        <a:pt x="4" y="34"/>
                      </a:lnTo>
                      <a:lnTo>
                        <a:pt x="4" y="30"/>
                      </a:lnTo>
                      <a:lnTo>
                        <a:pt x="4" y="16"/>
                      </a:lnTo>
                      <a:lnTo>
                        <a:pt x="4" y="10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2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03" name="Freeform 72"/>
                <p:cNvSpPr>
                  <a:spLocks/>
                </p:cNvSpPr>
                <p:nvPr/>
              </p:nvSpPr>
              <p:spPr bwMode="auto">
                <a:xfrm>
                  <a:off x="1728" y="2362"/>
                  <a:ext cx="24" cy="52"/>
                </a:xfrm>
                <a:custGeom>
                  <a:avLst/>
                  <a:gdLst>
                    <a:gd name="T0" fmla="*/ 14 w 24"/>
                    <a:gd name="T1" fmla="*/ 0 h 52"/>
                    <a:gd name="T2" fmla="*/ 14 w 24"/>
                    <a:gd name="T3" fmla="*/ 12 h 52"/>
                    <a:gd name="T4" fmla="*/ 22 w 24"/>
                    <a:gd name="T5" fmla="*/ 12 h 52"/>
                    <a:gd name="T6" fmla="*/ 22 w 24"/>
                    <a:gd name="T7" fmla="*/ 14 h 52"/>
                    <a:gd name="T8" fmla="*/ 14 w 24"/>
                    <a:gd name="T9" fmla="*/ 14 h 52"/>
                    <a:gd name="T10" fmla="*/ 14 w 24"/>
                    <a:gd name="T11" fmla="*/ 40 h 52"/>
                    <a:gd name="T12" fmla="*/ 14 w 24"/>
                    <a:gd name="T13" fmla="*/ 44 h 52"/>
                    <a:gd name="T14" fmla="*/ 14 w 24"/>
                    <a:gd name="T15" fmla="*/ 46 h 52"/>
                    <a:gd name="T16" fmla="*/ 16 w 24"/>
                    <a:gd name="T17" fmla="*/ 46 h 52"/>
                    <a:gd name="T18" fmla="*/ 18 w 24"/>
                    <a:gd name="T19" fmla="*/ 46 h 52"/>
                    <a:gd name="T20" fmla="*/ 20 w 24"/>
                    <a:gd name="T21" fmla="*/ 46 h 52"/>
                    <a:gd name="T22" fmla="*/ 20 w 24"/>
                    <a:gd name="T23" fmla="*/ 46 h 52"/>
                    <a:gd name="T24" fmla="*/ 22 w 24"/>
                    <a:gd name="T25" fmla="*/ 46 h 52"/>
                    <a:gd name="T26" fmla="*/ 22 w 24"/>
                    <a:gd name="T27" fmla="*/ 44 h 52"/>
                    <a:gd name="T28" fmla="*/ 24 w 24"/>
                    <a:gd name="T29" fmla="*/ 44 h 52"/>
                    <a:gd name="T30" fmla="*/ 22 w 24"/>
                    <a:gd name="T31" fmla="*/ 48 h 52"/>
                    <a:gd name="T32" fmla="*/ 20 w 24"/>
                    <a:gd name="T33" fmla="*/ 50 h 52"/>
                    <a:gd name="T34" fmla="*/ 18 w 24"/>
                    <a:gd name="T35" fmla="*/ 52 h 52"/>
                    <a:gd name="T36" fmla="*/ 14 w 24"/>
                    <a:gd name="T37" fmla="*/ 52 h 52"/>
                    <a:gd name="T38" fmla="*/ 12 w 24"/>
                    <a:gd name="T39" fmla="*/ 52 h 52"/>
                    <a:gd name="T40" fmla="*/ 10 w 24"/>
                    <a:gd name="T41" fmla="*/ 52 h 52"/>
                    <a:gd name="T42" fmla="*/ 8 w 24"/>
                    <a:gd name="T43" fmla="*/ 50 h 52"/>
                    <a:gd name="T44" fmla="*/ 8 w 24"/>
                    <a:gd name="T45" fmla="*/ 48 h 52"/>
                    <a:gd name="T46" fmla="*/ 6 w 24"/>
                    <a:gd name="T47" fmla="*/ 46 h 52"/>
                    <a:gd name="T48" fmla="*/ 6 w 24"/>
                    <a:gd name="T49" fmla="*/ 42 h 52"/>
                    <a:gd name="T50" fmla="*/ 6 w 24"/>
                    <a:gd name="T51" fmla="*/ 14 h 52"/>
                    <a:gd name="T52" fmla="*/ 0 w 24"/>
                    <a:gd name="T53" fmla="*/ 14 h 52"/>
                    <a:gd name="T54" fmla="*/ 0 w 24"/>
                    <a:gd name="T55" fmla="*/ 14 h 52"/>
                    <a:gd name="T56" fmla="*/ 2 w 24"/>
                    <a:gd name="T57" fmla="*/ 12 h 52"/>
                    <a:gd name="T58" fmla="*/ 6 w 24"/>
                    <a:gd name="T59" fmla="*/ 10 h 52"/>
                    <a:gd name="T60" fmla="*/ 8 w 24"/>
                    <a:gd name="T61" fmla="*/ 8 h 52"/>
                    <a:gd name="T62" fmla="*/ 10 w 24"/>
                    <a:gd name="T63" fmla="*/ 6 h 52"/>
                    <a:gd name="T64" fmla="*/ 12 w 24"/>
                    <a:gd name="T65" fmla="*/ 2 h 52"/>
                    <a:gd name="T66" fmla="*/ 12 w 24"/>
                    <a:gd name="T67" fmla="*/ 0 h 52"/>
                    <a:gd name="T68" fmla="*/ 14 w 24"/>
                    <a:gd name="T69" fmla="*/ 0 h 5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4"/>
                    <a:gd name="T106" fmla="*/ 0 h 52"/>
                    <a:gd name="T107" fmla="*/ 24 w 24"/>
                    <a:gd name="T108" fmla="*/ 52 h 5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4" h="52">
                      <a:moveTo>
                        <a:pt x="14" y="0"/>
                      </a:moveTo>
                      <a:lnTo>
                        <a:pt x="14" y="12"/>
                      </a:lnTo>
                      <a:lnTo>
                        <a:pt x="22" y="12"/>
                      </a:lnTo>
                      <a:lnTo>
                        <a:pt x="22" y="14"/>
                      </a:lnTo>
                      <a:lnTo>
                        <a:pt x="14" y="14"/>
                      </a:lnTo>
                      <a:lnTo>
                        <a:pt x="14" y="40"/>
                      </a:lnTo>
                      <a:lnTo>
                        <a:pt x="14" y="44"/>
                      </a:lnTo>
                      <a:lnTo>
                        <a:pt x="14" y="46"/>
                      </a:lnTo>
                      <a:lnTo>
                        <a:pt x="16" y="46"/>
                      </a:lnTo>
                      <a:lnTo>
                        <a:pt x="18" y="46"/>
                      </a:lnTo>
                      <a:lnTo>
                        <a:pt x="20" y="46"/>
                      </a:lnTo>
                      <a:lnTo>
                        <a:pt x="22" y="46"/>
                      </a:lnTo>
                      <a:lnTo>
                        <a:pt x="22" y="44"/>
                      </a:lnTo>
                      <a:lnTo>
                        <a:pt x="24" y="44"/>
                      </a:lnTo>
                      <a:lnTo>
                        <a:pt x="22" y="48"/>
                      </a:lnTo>
                      <a:lnTo>
                        <a:pt x="20" y="50"/>
                      </a:lnTo>
                      <a:lnTo>
                        <a:pt x="18" y="52"/>
                      </a:lnTo>
                      <a:lnTo>
                        <a:pt x="14" y="52"/>
                      </a:lnTo>
                      <a:lnTo>
                        <a:pt x="12" y="52"/>
                      </a:lnTo>
                      <a:lnTo>
                        <a:pt x="10" y="52"/>
                      </a:lnTo>
                      <a:lnTo>
                        <a:pt x="8" y="50"/>
                      </a:lnTo>
                      <a:lnTo>
                        <a:pt x="8" y="48"/>
                      </a:lnTo>
                      <a:lnTo>
                        <a:pt x="6" y="46"/>
                      </a:lnTo>
                      <a:lnTo>
                        <a:pt x="6" y="42"/>
                      </a:lnTo>
                      <a:lnTo>
                        <a:pt x="6" y="14"/>
                      </a:lnTo>
                      <a:lnTo>
                        <a:pt x="0" y="14"/>
                      </a:lnTo>
                      <a:lnTo>
                        <a:pt x="2" y="12"/>
                      </a:lnTo>
                      <a:lnTo>
                        <a:pt x="6" y="10"/>
                      </a:ln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2" y="2"/>
                      </a:lnTo>
                      <a:lnTo>
                        <a:pt x="12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04" name="Rectangle 73"/>
                <p:cNvSpPr>
                  <a:spLocks noChangeArrowheads="1"/>
                </p:cNvSpPr>
                <p:nvPr/>
              </p:nvSpPr>
              <p:spPr bwMode="auto">
                <a:xfrm>
                  <a:off x="1888" y="2336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5" name="Rectangle 74"/>
                <p:cNvSpPr>
                  <a:spLocks noChangeArrowheads="1"/>
                </p:cNvSpPr>
                <p:nvPr/>
              </p:nvSpPr>
              <p:spPr bwMode="auto">
                <a:xfrm>
                  <a:off x="1904" y="2336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6" name="Freeform 75"/>
                <p:cNvSpPr>
                  <a:spLocks/>
                </p:cNvSpPr>
                <p:nvPr/>
              </p:nvSpPr>
              <p:spPr bwMode="auto">
                <a:xfrm>
                  <a:off x="2048" y="2354"/>
                  <a:ext cx="34" cy="60"/>
                </a:xfrm>
                <a:custGeom>
                  <a:avLst/>
                  <a:gdLst>
                    <a:gd name="T0" fmla="*/ 4 w 34"/>
                    <a:gd name="T1" fmla="*/ 6 h 60"/>
                    <a:gd name="T2" fmla="*/ 12 w 34"/>
                    <a:gd name="T3" fmla="*/ 0 h 60"/>
                    <a:gd name="T4" fmla="*/ 22 w 34"/>
                    <a:gd name="T5" fmla="*/ 2 h 60"/>
                    <a:gd name="T6" fmla="*/ 30 w 34"/>
                    <a:gd name="T7" fmla="*/ 8 h 60"/>
                    <a:gd name="T8" fmla="*/ 30 w 34"/>
                    <a:gd name="T9" fmla="*/ 16 h 60"/>
                    <a:gd name="T10" fmla="*/ 22 w 34"/>
                    <a:gd name="T11" fmla="*/ 24 h 60"/>
                    <a:gd name="T12" fmla="*/ 30 w 34"/>
                    <a:gd name="T13" fmla="*/ 30 h 60"/>
                    <a:gd name="T14" fmla="*/ 34 w 34"/>
                    <a:gd name="T15" fmla="*/ 40 h 60"/>
                    <a:gd name="T16" fmla="*/ 28 w 34"/>
                    <a:gd name="T17" fmla="*/ 54 h 60"/>
                    <a:gd name="T18" fmla="*/ 18 w 34"/>
                    <a:gd name="T19" fmla="*/ 60 h 60"/>
                    <a:gd name="T20" fmla="*/ 6 w 34"/>
                    <a:gd name="T21" fmla="*/ 60 h 60"/>
                    <a:gd name="T22" fmla="*/ 0 w 34"/>
                    <a:gd name="T23" fmla="*/ 58 h 60"/>
                    <a:gd name="T24" fmla="*/ 0 w 34"/>
                    <a:gd name="T25" fmla="*/ 54 h 60"/>
                    <a:gd name="T26" fmla="*/ 2 w 34"/>
                    <a:gd name="T27" fmla="*/ 54 h 60"/>
                    <a:gd name="T28" fmla="*/ 4 w 34"/>
                    <a:gd name="T29" fmla="*/ 52 h 60"/>
                    <a:gd name="T30" fmla="*/ 6 w 34"/>
                    <a:gd name="T31" fmla="*/ 54 h 60"/>
                    <a:gd name="T32" fmla="*/ 12 w 34"/>
                    <a:gd name="T33" fmla="*/ 56 h 60"/>
                    <a:gd name="T34" fmla="*/ 14 w 34"/>
                    <a:gd name="T35" fmla="*/ 56 h 60"/>
                    <a:gd name="T36" fmla="*/ 20 w 34"/>
                    <a:gd name="T37" fmla="*/ 56 h 60"/>
                    <a:gd name="T38" fmla="*/ 26 w 34"/>
                    <a:gd name="T39" fmla="*/ 50 h 60"/>
                    <a:gd name="T40" fmla="*/ 26 w 34"/>
                    <a:gd name="T41" fmla="*/ 42 h 60"/>
                    <a:gd name="T42" fmla="*/ 24 w 34"/>
                    <a:gd name="T43" fmla="*/ 36 h 60"/>
                    <a:gd name="T44" fmla="*/ 20 w 34"/>
                    <a:gd name="T45" fmla="*/ 32 h 60"/>
                    <a:gd name="T46" fmla="*/ 14 w 34"/>
                    <a:gd name="T47" fmla="*/ 30 h 60"/>
                    <a:gd name="T48" fmla="*/ 10 w 34"/>
                    <a:gd name="T49" fmla="*/ 30 h 60"/>
                    <a:gd name="T50" fmla="*/ 14 w 34"/>
                    <a:gd name="T51" fmla="*/ 28 h 60"/>
                    <a:gd name="T52" fmla="*/ 20 w 34"/>
                    <a:gd name="T53" fmla="*/ 24 h 60"/>
                    <a:gd name="T54" fmla="*/ 24 w 34"/>
                    <a:gd name="T55" fmla="*/ 18 h 60"/>
                    <a:gd name="T56" fmla="*/ 24 w 34"/>
                    <a:gd name="T57" fmla="*/ 12 h 60"/>
                    <a:gd name="T58" fmla="*/ 18 w 34"/>
                    <a:gd name="T59" fmla="*/ 6 h 60"/>
                    <a:gd name="T60" fmla="*/ 10 w 34"/>
                    <a:gd name="T61" fmla="*/ 6 h 60"/>
                    <a:gd name="T62" fmla="*/ 2 w 34"/>
                    <a:gd name="T63" fmla="*/ 12 h 6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4"/>
                    <a:gd name="T97" fmla="*/ 0 h 60"/>
                    <a:gd name="T98" fmla="*/ 34 w 34"/>
                    <a:gd name="T99" fmla="*/ 60 h 6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4" h="60">
                      <a:moveTo>
                        <a:pt x="2" y="12"/>
                      </a:moveTo>
                      <a:lnTo>
                        <a:pt x="4" y="6"/>
                      </a:lnTo>
                      <a:lnTo>
                        <a:pt x="8" y="4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2" y="2"/>
                      </a:lnTo>
                      <a:lnTo>
                        <a:pt x="28" y="4"/>
                      </a:lnTo>
                      <a:lnTo>
                        <a:pt x="30" y="8"/>
                      </a:lnTo>
                      <a:lnTo>
                        <a:pt x="30" y="12"/>
                      </a:lnTo>
                      <a:lnTo>
                        <a:pt x="30" y="16"/>
                      </a:lnTo>
                      <a:lnTo>
                        <a:pt x="26" y="20"/>
                      </a:lnTo>
                      <a:lnTo>
                        <a:pt x="22" y="24"/>
                      </a:lnTo>
                      <a:lnTo>
                        <a:pt x="26" y="28"/>
                      </a:lnTo>
                      <a:lnTo>
                        <a:pt x="30" y="30"/>
                      </a:lnTo>
                      <a:lnTo>
                        <a:pt x="32" y="36"/>
                      </a:lnTo>
                      <a:lnTo>
                        <a:pt x="34" y="40"/>
                      </a:lnTo>
                      <a:lnTo>
                        <a:pt x="32" y="46"/>
                      </a:lnTo>
                      <a:lnTo>
                        <a:pt x="28" y="54"/>
                      </a:lnTo>
                      <a:lnTo>
                        <a:pt x="24" y="56"/>
                      </a:lnTo>
                      <a:lnTo>
                        <a:pt x="18" y="60"/>
                      </a:lnTo>
                      <a:lnTo>
                        <a:pt x="10" y="60"/>
                      </a:lnTo>
                      <a:lnTo>
                        <a:pt x="6" y="60"/>
                      </a:lnTo>
                      <a:lnTo>
                        <a:pt x="2" y="58"/>
                      </a:lnTo>
                      <a:lnTo>
                        <a:pt x="0" y="58"/>
                      </a:lnTo>
                      <a:lnTo>
                        <a:pt x="0" y="56"/>
                      </a:lnTo>
                      <a:lnTo>
                        <a:pt x="0" y="54"/>
                      </a:lnTo>
                      <a:lnTo>
                        <a:pt x="2" y="54"/>
                      </a:lnTo>
                      <a:lnTo>
                        <a:pt x="4" y="52"/>
                      </a:lnTo>
                      <a:lnTo>
                        <a:pt x="6" y="54"/>
                      </a:lnTo>
                      <a:lnTo>
                        <a:pt x="10" y="54"/>
                      </a:lnTo>
                      <a:lnTo>
                        <a:pt x="12" y="56"/>
                      </a:lnTo>
                      <a:lnTo>
                        <a:pt x="14" y="56"/>
                      </a:lnTo>
                      <a:lnTo>
                        <a:pt x="16" y="56"/>
                      </a:lnTo>
                      <a:lnTo>
                        <a:pt x="20" y="56"/>
                      </a:lnTo>
                      <a:lnTo>
                        <a:pt x="24" y="54"/>
                      </a:lnTo>
                      <a:lnTo>
                        <a:pt x="26" y="50"/>
                      </a:lnTo>
                      <a:lnTo>
                        <a:pt x="26" y="46"/>
                      </a:lnTo>
                      <a:lnTo>
                        <a:pt x="26" y="42"/>
                      </a:lnTo>
                      <a:lnTo>
                        <a:pt x="26" y="38"/>
                      </a:lnTo>
                      <a:lnTo>
                        <a:pt x="24" y="36"/>
                      </a:lnTo>
                      <a:lnTo>
                        <a:pt x="22" y="34"/>
                      </a:lnTo>
                      <a:lnTo>
                        <a:pt x="20" y="32"/>
                      </a:lnTo>
                      <a:lnTo>
                        <a:pt x="18" y="32"/>
                      </a:lnTo>
                      <a:lnTo>
                        <a:pt x="14" y="30"/>
                      </a:lnTo>
                      <a:lnTo>
                        <a:pt x="12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8" y="26"/>
                      </a:lnTo>
                      <a:lnTo>
                        <a:pt x="20" y="24"/>
                      </a:lnTo>
                      <a:lnTo>
                        <a:pt x="22" y="22"/>
                      </a:lnTo>
                      <a:lnTo>
                        <a:pt x="24" y="18"/>
                      </a:lnTo>
                      <a:lnTo>
                        <a:pt x="24" y="16"/>
                      </a:lnTo>
                      <a:lnTo>
                        <a:pt x="24" y="12"/>
                      </a:lnTo>
                      <a:lnTo>
                        <a:pt x="22" y="8"/>
                      </a:lnTo>
                      <a:lnTo>
                        <a:pt x="18" y="6"/>
                      </a:lnTo>
                      <a:lnTo>
                        <a:pt x="14" y="6"/>
                      </a:lnTo>
                      <a:lnTo>
                        <a:pt x="10" y="6"/>
                      </a:lnTo>
                      <a:lnTo>
                        <a:pt x="6" y="8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07" name="Rectangle 76"/>
                <p:cNvSpPr>
                  <a:spLocks noChangeArrowheads="1"/>
                </p:cNvSpPr>
                <p:nvPr/>
              </p:nvSpPr>
              <p:spPr bwMode="auto">
                <a:xfrm>
                  <a:off x="2152" y="2336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8" name="Freeform 77"/>
                <p:cNvSpPr>
                  <a:spLocks noEditPoints="1"/>
                </p:cNvSpPr>
                <p:nvPr/>
              </p:nvSpPr>
              <p:spPr bwMode="auto">
                <a:xfrm>
                  <a:off x="2300" y="2354"/>
                  <a:ext cx="36" cy="60"/>
                </a:xfrm>
                <a:custGeom>
                  <a:avLst/>
                  <a:gdLst>
                    <a:gd name="T0" fmla="*/ 0 w 36"/>
                    <a:gd name="T1" fmla="*/ 30 h 60"/>
                    <a:gd name="T2" fmla="*/ 0 w 36"/>
                    <a:gd name="T3" fmla="*/ 22 h 60"/>
                    <a:gd name="T4" fmla="*/ 2 w 36"/>
                    <a:gd name="T5" fmla="*/ 14 h 60"/>
                    <a:gd name="T6" fmla="*/ 6 w 36"/>
                    <a:gd name="T7" fmla="*/ 8 h 60"/>
                    <a:gd name="T8" fmla="*/ 10 w 36"/>
                    <a:gd name="T9" fmla="*/ 2 h 60"/>
                    <a:gd name="T10" fmla="*/ 14 w 36"/>
                    <a:gd name="T11" fmla="*/ 0 h 60"/>
                    <a:gd name="T12" fmla="*/ 18 w 36"/>
                    <a:gd name="T13" fmla="*/ 0 h 60"/>
                    <a:gd name="T14" fmla="*/ 22 w 36"/>
                    <a:gd name="T15" fmla="*/ 0 h 60"/>
                    <a:gd name="T16" fmla="*/ 26 w 36"/>
                    <a:gd name="T17" fmla="*/ 2 h 60"/>
                    <a:gd name="T18" fmla="*/ 30 w 36"/>
                    <a:gd name="T19" fmla="*/ 6 h 60"/>
                    <a:gd name="T20" fmla="*/ 34 w 36"/>
                    <a:gd name="T21" fmla="*/ 14 h 60"/>
                    <a:gd name="T22" fmla="*/ 36 w 36"/>
                    <a:gd name="T23" fmla="*/ 20 h 60"/>
                    <a:gd name="T24" fmla="*/ 36 w 36"/>
                    <a:gd name="T25" fmla="*/ 30 h 60"/>
                    <a:gd name="T26" fmla="*/ 36 w 36"/>
                    <a:gd name="T27" fmla="*/ 38 h 60"/>
                    <a:gd name="T28" fmla="*/ 34 w 36"/>
                    <a:gd name="T29" fmla="*/ 46 h 60"/>
                    <a:gd name="T30" fmla="*/ 30 w 36"/>
                    <a:gd name="T31" fmla="*/ 52 h 60"/>
                    <a:gd name="T32" fmla="*/ 26 w 36"/>
                    <a:gd name="T33" fmla="*/ 58 h 60"/>
                    <a:gd name="T34" fmla="*/ 22 w 36"/>
                    <a:gd name="T35" fmla="*/ 60 h 60"/>
                    <a:gd name="T36" fmla="*/ 18 w 36"/>
                    <a:gd name="T37" fmla="*/ 60 h 60"/>
                    <a:gd name="T38" fmla="*/ 12 w 36"/>
                    <a:gd name="T39" fmla="*/ 60 h 60"/>
                    <a:gd name="T40" fmla="*/ 8 w 36"/>
                    <a:gd name="T41" fmla="*/ 56 h 60"/>
                    <a:gd name="T42" fmla="*/ 4 w 36"/>
                    <a:gd name="T43" fmla="*/ 50 h 60"/>
                    <a:gd name="T44" fmla="*/ 0 w 36"/>
                    <a:gd name="T45" fmla="*/ 42 h 60"/>
                    <a:gd name="T46" fmla="*/ 0 w 36"/>
                    <a:gd name="T47" fmla="*/ 30 h 60"/>
                    <a:gd name="T48" fmla="*/ 8 w 36"/>
                    <a:gd name="T49" fmla="*/ 32 h 60"/>
                    <a:gd name="T50" fmla="*/ 8 w 36"/>
                    <a:gd name="T51" fmla="*/ 42 h 60"/>
                    <a:gd name="T52" fmla="*/ 10 w 36"/>
                    <a:gd name="T53" fmla="*/ 52 h 60"/>
                    <a:gd name="T54" fmla="*/ 12 w 36"/>
                    <a:gd name="T55" fmla="*/ 54 h 60"/>
                    <a:gd name="T56" fmla="*/ 14 w 36"/>
                    <a:gd name="T57" fmla="*/ 56 h 60"/>
                    <a:gd name="T58" fmla="*/ 18 w 36"/>
                    <a:gd name="T59" fmla="*/ 58 h 60"/>
                    <a:gd name="T60" fmla="*/ 20 w 36"/>
                    <a:gd name="T61" fmla="*/ 56 h 60"/>
                    <a:gd name="T62" fmla="*/ 22 w 36"/>
                    <a:gd name="T63" fmla="*/ 56 h 60"/>
                    <a:gd name="T64" fmla="*/ 24 w 36"/>
                    <a:gd name="T65" fmla="*/ 52 h 60"/>
                    <a:gd name="T66" fmla="*/ 26 w 36"/>
                    <a:gd name="T67" fmla="*/ 48 h 60"/>
                    <a:gd name="T68" fmla="*/ 28 w 36"/>
                    <a:gd name="T69" fmla="*/ 40 h 60"/>
                    <a:gd name="T70" fmla="*/ 28 w 36"/>
                    <a:gd name="T71" fmla="*/ 28 h 60"/>
                    <a:gd name="T72" fmla="*/ 28 w 36"/>
                    <a:gd name="T73" fmla="*/ 18 h 60"/>
                    <a:gd name="T74" fmla="*/ 26 w 36"/>
                    <a:gd name="T75" fmla="*/ 12 h 60"/>
                    <a:gd name="T76" fmla="*/ 24 w 36"/>
                    <a:gd name="T77" fmla="*/ 6 h 60"/>
                    <a:gd name="T78" fmla="*/ 22 w 36"/>
                    <a:gd name="T79" fmla="*/ 4 h 60"/>
                    <a:gd name="T80" fmla="*/ 20 w 36"/>
                    <a:gd name="T81" fmla="*/ 4 h 60"/>
                    <a:gd name="T82" fmla="*/ 18 w 36"/>
                    <a:gd name="T83" fmla="*/ 2 h 60"/>
                    <a:gd name="T84" fmla="*/ 16 w 36"/>
                    <a:gd name="T85" fmla="*/ 4 h 60"/>
                    <a:gd name="T86" fmla="*/ 12 w 36"/>
                    <a:gd name="T87" fmla="*/ 6 h 60"/>
                    <a:gd name="T88" fmla="*/ 10 w 36"/>
                    <a:gd name="T89" fmla="*/ 10 h 60"/>
                    <a:gd name="T90" fmla="*/ 8 w 36"/>
                    <a:gd name="T91" fmla="*/ 16 h 60"/>
                    <a:gd name="T92" fmla="*/ 8 w 36"/>
                    <a:gd name="T93" fmla="*/ 24 h 60"/>
                    <a:gd name="T94" fmla="*/ 8 w 36"/>
                    <a:gd name="T95" fmla="*/ 32 h 6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6"/>
                    <a:gd name="T145" fmla="*/ 0 h 60"/>
                    <a:gd name="T146" fmla="*/ 36 w 36"/>
                    <a:gd name="T147" fmla="*/ 60 h 6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6" h="60">
                      <a:moveTo>
                        <a:pt x="0" y="30"/>
                      </a:moveTo>
                      <a:lnTo>
                        <a:pt x="0" y="22"/>
                      </a:lnTo>
                      <a:lnTo>
                        <a:pt x="2" y="14"/>
                      </a:lnTo>
                      <a:lnTo>
                        <a:pt x="6" y="8"/>
                      </a:lnTo>
                      <a:lnTo>
                        <a:pt x="10" y="2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6" y="2"/>
                      </a:lnTo>
                      <a:lnTo>
                        <a:pt x="30" y="6"/>
                      </a:lnTo>
                      <a:lnTo>
                        <a:pt x="34" y="14"/>
                      </a:lnTo>
                      <a:lnTo>
                        <a:pt x="36" y="20"/>
                      </a:lnTo>
                      <a:lnTo>
                        <a:pt x="36" y="30"/>
                      </a:lnTo>
                      <a:lnTo>
                        <a:pt x="36" y="38"/>
                      </a:lnTo>
                      <a:lnTo>
                        <a:pt x="34" y="46"/>
                      </a:lnTo>
                      <a:lnTo>
                        <a:pt x="30" y="52"/>
                      </a:lnTo>
                      <a:lnTo>
                        <a:pt x="26" y="58"/>
                      </a:lnTo>
                      <a:lnTo>
                        <a:pt x="22" y="60"/>
                      </a:lnTo>
                      <a:lnTo>
                        <a:pt x="18" y="60"/>
                      </a:lnTo>
                      <a:lnTo>
                        <a:pt x="12" y="60"/>
                      </a:lnTo>
                      <a:lnTo>
                        <a:pt x="8" y="56"/>
                      </a:lnTo>
                      <a:lnTo>
                        <a:pt x="4" y="50"/>
                      </a:lnTo>
                      <a:lnTo>
                        <a:pt x="0" y="42"/>
                      </a:lnTo>
                      <a:lnTo>
                        <a:pt x="0" y="30"/>
                      </a:lnTo>
                      <a:close/>
                      <a:moveTo>
                        <a:pt x="8" y="32"/>
                      </a:moveTo>
                      <a:lnTo>
                        <a:pt x="8" y="42"/>
                      </a:lnTo>
                      <a:lnTo>
                        <a:pt x="10" y="52"/>
                      </a:lnTo>
                      <a:lnTo>
                        <a:pt x="12" y="54"/>
                      </a:lnTo>
                      <a:lnTo>
                        <a:pt x="14" y="56"/>
                      </a:lnTo>
                      <a:lnTo>
                        <a:pt x="18" y="58"/>
                      </a:lnTo>
                      <a:lnTo>
                        <a:pt x="20" y="56"/>
                      </a:lnTo>
                      <a:lnTo>
                        <a:pt x="22" y="56"/>
                      </a:lnTo>
                      <a:lnTo>
                        <a:pt x="24" y="52"/>
                      </a:lnTo>
                      <a:lnTo>
                        <a:pt x="26" y="48"/>
                      </a:lnTo>
                      <a:lnTo>
                        <a:pt x="28" y="40"/>
                      </a:lnTo>
                      <a:lnTo>
                        <a:pt x="28" y="28"/>
                      </a:lnTo>
                      <a:lnTo>
                        <a:pt x="28" y="18"/>
                      </a:lnTo>
                      <a:lnTo>
                        <a:pt x="26" y="12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6" y="4"/>
                      </a:lnTo>
                      <a:lnTo>
                        <a:pt x="12" y="6"/>
                      </a:lnTo>
                      <a:lnTo>
                        <a:pt x="10" y="10"/>
                      </a:lnTo>
                      <a:lnTo>
                        <a:pt x="8" y="16"/>
                      </a:lnTo>
                      <a:lnTo>
                        <a:pt x="8" y="24"/>
                      </a:lnTo>
                      <a:lnTo>
                        <a:pt x="8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09" name="Rectangle 78"/>
                <p:cNvSpPr>
                  <a:spLocks noChangeArrowheads="1"/>
                </p:cNvSpPr>
                <p:nvPr/>
              </p:nvSpPr>
              <p:spPr bwMode="auto">
                <a:xfrm>
                  <a:off x="2496" y="2336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0" name="Freeform 79"/>
                <p:cNvSpPr>
                  <a:spLocks/>
                </p:cNvSpPr>
                <p:nvPr/>
              </p:nvSpPr>
              <p:spPr bwMode="auto">
                <a:xfrm>
                  <a:off x="2636" y="2354"/>
                  <a:ext cx="38" cy="60"/>
                </a:xfrm>
                <a:custGeom>
                  <a:avLst/>
                  <a:gdLst>
                    <a:gd name="T0" fmla="*/ 6 w 38"/>
                    <a:gd name="T1" fmla="*/ 0 h 60"/>
                    <a:gd name="T2" fmla="*/ 38 w 38"/>
                    <a:gd name="T3" fmla="*/ 0 h 60"/>
                    <a:gd name="T4" fmla="*/ 38 w 38"/>
                    <a:gd name="T5" fmla="*/ 4 h 60"/>
                    <a:gd name="T6" fmla="*/ 18 w 38"/>
                    <a:gd name="T7" fmla="*/ 60 h 60"/>
                    <a:gd name="T8" fmla="*/ 12 w 38"/>
                    <a:gd name="T9" fmla="*/ 60 h 60"/>
                    <a:gd name="T10" fmla="*/ 30 w 38"/>
                    <a:gd name="T11" fmla="*/ 8 h 60"/>
                    <a:gd name="T12" fmla="*/ 14 w 38"/>
                    <a:gd name="T13" fmla="*/ 8 h 60"/>
                    <a:gd name="T14" fmla="*/ 10 w 38"/>
                    <a:gd name="T15" fmla="*/ 8 h 60"/>
                    <a:gd name="T16" fmla="*/ 8 w 38"/>
                    <a:gd name="T17" fmla="*/ 10 h 60"/>
                    <a:gd name="T18" fmla="*/ 4 w 38"/>
                    <a:gd name="T19" fmla="*/ 12 h 60"/>
                    <a:gd name="T20" fmla="*/ 2 w 38"/>
                    <a:gd name="T21" fmla="*/ 16 h 60"/>
                    <a:gd name="T22" fmla="*/ 0 w 38"/>
                    <a:gd name="T23" fmla="*/ 14 h 60"/>
                    <a:gd name="T24" fmla="*/ 6 w 38"/>
                    <a:gd name="T25" fmla="*/ 0 h 6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8"/>
                    <a:gd name="T40" fmla="*/ 0 h 60"/>
                    <a:gd name="T41" fmla="*/ 38 w 38"/>
                    <a:gd name="T42" fmla="*/ 60 h 6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8" h="60">
                      <a:moveTo>
                        <a:pt x="6" y="0"/>
                      </a:moveTo>
                      <a:lnTo>
                        <a:pt x="38" y="0"/>
                      </a:lnTo>
                      <a:lnTo>
                        <a:pt x="38" y="4"/>
                      </a:lnTo>
                      <a:lnTo>
                        <a:pt x="18" y="60"/>
                      </a:lnTo>
                      <a:lnTo>
                        <a:pt x="12" y="60"/>
                      </a:lnTo>
                      <a:lnTo>
                        <a:pt x="30" y="8"/>
                      </a:lnTo>
                      <a:lnTo>
                        <a:pt x="14" y="8"/>
                      </a:lnTo>
                      <a:lnTo>
                        <a:pt x="10" y="8"/>
                      </a:lnTo>
                      <a:lnTo>
                        <a:pt x="8" y="10"/>
                      </a:lnTo>
                      <a:lnTo>
                        <a:pt x="4" y="12"/>
                      </a:lnTo>
                      <a:lnTo>
                        <a:pt x="2" y="16"/>
                      </a:lnTo>
                      <a:lnTo>
                        <a:pt x="0" y="1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11" name="Freeform 80"/>
                <p:cNvSpPr>
                  <a:spLocks noEditPoints="1"/>
                </p:cNvSpPr>
                <p:nvPr/>
              </p:nvSpPr>
              <p:spPr bwMode="auto">
                <a:xfrm>
                  <a:off x="2682" y="2354"/>
                  <a:ext cx="34" cy="60"/>
                </a:xfrm>
                <a:custGeom>
                  <a:avLst/>
                  <a:gdLst>
                    <a:gd name="T0" fmla="*/ 6 w 34"/>
                    <a:gd name="T1" fmla="*/ 24 h 60"/>
                    <a:gd name="T2" fmla="*/ 2 w 34"/>
                    <a:gd name="T3" fmla="*/ 18 h 60"/>
                    <a:gd name="T4" fmla="*/ 2 w 34"/>
                    <a:gd name="T5" fmla="*/ 8 h 60"/>
                    <a:gd name="T6" fmla="*/ 12 w 34"/>
                    <a:gd name="T7" fmla="*/ 0 h 60"/>
                    <a:gd name="T8" fmla="*/ 24 w 34"/>
                    <a:gd name="T9" fmla="*/ 0 h 60"/>
                    <a:gd name="T10" fmla="*/ 32 w 34"/>
                    <a:gd name="T11" fmla="*/ 8 h 60"/>
                    <a:gd name="T12" fmla="*/ 32 w 34"/>
                    <a:gd name="T13" fmla="*/ 16 h 60"/>
                    <a:gd name="T14" fmla="*/ 28 w 34"/>
                    <a:gd name="T15" fmla="*/ 22 h 60"/>
                    <a:gd name="T16" fmla="*/ 28 w 34"/>
                    <a:gd name="T17" fmla="*/ 32 h 60"/>
                    <a:gd name="T18" fmla="*/ 34 w 34"/>
                    <a:gd name="T19" fmla="*/ 40 h 60"/>
                    <a:gd name="T20" fmla="*/ 34 w 34"/>
                    <a:gd name="T21" fmla="*/ 52 h 60"/>
                    <a:gd name="T22" fmla="*/ 24 w 34"/>
                    <a:gd name="T23" fmla="*/ 60 h 60"/>
                    <a:gd name="T24" fmla="*/ 12 w 34"/>
                    <a:gd name="T25" fmla="*/ 60 h 60"/>
                    <a:gd name="T26" fmla="*/ 4 w 34"/>
                    <a:gd name="T27" fmla="*/ 56 h 60"/>
                    <a:gd name="T28" fmla="*/ 0 w 34"/>
                    <a:gd name="T29" fmla="*/ 46 h 60"/>
                    <a:gd name="T30" fmla="*/ 4 w 34"/>
                    <a:gd name="T31" fmla="*/ 38 h 60"/>
                    <a:gd name="T32" fmla="*/ 12 w 34"/>
                    <a:gd name="T33" fmla="*/ 30 h 60"/>
                    <a:gd name="T34" fmla="*/ 22 w 34"/>
                    <a:gd name="T35" fmla="*/ 22 h 60"/>
                    <a:gd name="T36" fmla="*/ 24 w 34"/>
                    <a:gd name="T37" fmla="*/ 16 h 60"/>
                    <a:gd name="T38" fmla="*/ 24 w 34"/>
                    <a:gd name="T39" fmla="*/ 8 h 60"/>
                    <a:gd name="T40" fmla="*/ 20 w 34"/>
                    <a:gd name="T41" fmla="*/ 4 h 60"/>
                    <a:gd name="T42" fmla="*/ 14 w 34"/>
                    <a:gd name="T43" fmla="*/ 4 h 60"/>
                    <a:gd name="T44" fmla="*/ 10 w 34"/>
                    <a:gd name="T45" fmla="*/ 8 h 60"/>
                    <a:gd name="T46" fmla="*/ 10 w 34"/>
                    <a:gd name="T47" fmla="*/ 14 h 60"/>
                    <a:gd name="T48" fmla="*/ 12 w 34"/>
                    <a:gd name="T49" fmla="*/ 18 h 60"/>
                    <a:gd name="T50" fmla="*/ 18 w 34"/>
                    <a:gd name="T51" fmla="*/ 26 h 60"/>
                    <a:gd name="T52" fmla="*/ 12 w 34"/>
                    <a:gd name="T53" fmla="*/ 34 h 60"/>
                    <a:gd name="T54" fmla="*/ 10 w 34"/>
                    <a:gd name="T55" fmla="*/ 42 h 60"/>
                    <a:gd name="T56" fmla="*/ 10 w 34"/>
                    <a:gd name="T57" fmla="*/ 50 h 60"/>
                    <a:gd name="T58" fmla="*/ 14 w 34"/>
                    <a:gd name="T59" fmla="*/ 56 h 60"/>
                    <a:gd name="T60" fmla="*/ 22 w 34"/>
                    <a:gd name="T61" fmla="*/ 56 h 60"/>
                    <a:gd name="T62" fmla="*/ 26 w 34"/>
                    <a:gd name="T63" fmla="*/ 52 h 60"/>
                    <a:gd name="T64" fmla="*/ 26 w 34"/>
                    <a:gd name="T65" fmla="*/ 46 h 60"/>
                    <a:gd name="T66" fmla="*/ 22 w 34"/>
                    <a:gd name="T67" fmla="*/ 40 h 60"/>
                    <a:gd name="T68" fmla="*/ 14 w 34"/>
                    <a:gd name="T69" fmla="*/ 32 h 6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4"/>
                    <a:gd name="T106" fmla="*/ 0 h 60"/>
                    <a:gd name="T107" fmla="*/ 34 w 34"/>
                    <a:gd name="T108" fmla="*/ 60 h 60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4" h="60">
                      <a:moveTo>
                        <a:pt x="12" y="30"/>
                      </a:moveTo>
                      <a:lnTo>
                        <a:pt x="6" y="24"/>
                      </a:lnTo>
                      <a:lnTo>
                        <a:pt x="4" y="20"/>
                      </a:lnTo>
                      <a:lnTo>
                        <a:pt x="2" y="18"/>
                      </a:lnTo>
                      <a:lnTo>
                        <a:pt x="2" y="14"/>
                      </a:lnTo>
                      <a:lnTo>
                        <a:pt x="2" y="8"/>
                      </a:lnTo>
                      <a:lnTo>
                        <a:pt x="6" y="4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30" y="4"/>
                      </a:lnTo>
                      <a:lnTo>
                        <a:pt x="32" y="8"/>
                      </a:lnTo>
                      <a:lnTo>
                        <a:pt x="34" y="12"/>
                      </a:lnTo>
                      <a:lnTo>
                        <a:pt x="32" y="16"/>
                      </a:lnTo>
                      <a:lnTo>
                        <a:pt x="30" y="20"/>
                      </a:lnTo>
                      <a:lnTo>
                        <a:pt x="28" y="22"/>
                      </a:lnTo>
                      <a:lnTo>
                        <a:pt x="20" y="28"/>
                      </a:lnTo>
                      <a:lnTo>
                        <a:pt x="28" y="32"/>
                      </a:lnTo>
                      <a:lnTo>
                        <a:pt x="32" y="36"/>
                      </a:lnTo>
                      <a:lnTo>
                        <a:pt x="34" y="40"/>
                      </a:lnTo>
                      <a:lnTo>
                        <a:pt x="34" y="46"/>
                      </a:lnTo>
                      <a:lnTo>
                        <a:pt x="34" y="52"/>
                      </a:lnTo>
                      <a:lnTo>
                        <a:pt x="30" y="56"/>
                      </a:lnTo>
                      <a:lnTo>
                        <a:pt x="24" y="60"/>
                      </a:lnTo>
                      <a:lnTo>
                        <a:pt x="18" y="60"/>
                      </a:lnTo>
                      <a:lnTo>
                        <a:pt x="12" y="60"/>
                      </a:lnTo>
                      <a:lnTo>
                        <a:pt x="8" y="58"/>
                      </a:lnTo>
                      <a:lnTo>
                        <a:pt x="4" y="56"/>
                      </a:lnTo>
                      <a:lnTo>
                        <a:pt x="2" y="50"/>
                      </a:lnTo>
                      <a:lnTo>
                        <a:pt x="0" y="46"/>
                      </a:lnTo>
                      <a:lnTo>
                        <a:pt x="2" y="42"/>
                      </a:lnTo>
                      <a:lnTo>
                        <a:pt x="4" y="38"/>
                      </a:lnTo>
                      <a:lnTo>
                        <a:pt x="6" y="34"/>
                      </a:lnTo>
                      <a:lnTo>
                        <a:pt x="12" y="30"/>
                      </a:lnTo>
                      <a:close/>
                      <a:moveTo>
                        <a:pt x="18" y="26"/>
                      </a:moveTo>
                      <a:lnTo>
                        <a:pt x="22" y="22"/>
                      </a:lnTo>
                      <a:lnTo>
                        <a:pt x="24" y="18"/>
                      </a:lnTo>
                      <a:lnTo>
                        <a:pt x="24" y="16"/>
                      </a:lnTo>
                      <a:lnTo>
                        <a:pt x="26" y="12"/>
                      </a:lnTo>
                      <a:lnTo>
                        <a:pt x="24" y="8"/>
                      </a:lnTo>
                      <a:lnTo>
                        <a:pt x="24" y="6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4" y="4"/>
                      </a:lnTo>
                      <a:lnTo>
                        <a:pt x="12" y="6"/>
                      </a:lnTo>
                      <a:lnTo>
                        <a:pt x="10" y="8"/>
                      </a:lnTo>
                      <a:lnTo>
                        <a:pt x="10" y="12"/>
                      </a:lnTo>
                      <a:lnTo>
                        <a:pt x="10" y="14"/>
                      </a:lnTo>
                      <a:lnTo>
                        <a:pt x="10" y="16"/>
                      </a:lnTo>
                      <a:lnTo>
                        <a:pt x="12" y="18"/>
                      </a:lnTo>
                      <a:lnTo>
                        <a:pt x="14" y="20"/>
                      </a:lnTo>
                      <a:lnTo>
                        <a:pt x="18" y="26"/>
                      </a:lnTo>
                      <a:close/>
                      <a:moveTo>
                        <a:pt x="14" y="32"/>
                      </a:moveTo>
                      <a:lnTo>
                        <a:pt x="12" y="34"/>
                      </a:lnTo>
                      <a:lnTo>
                        <a:pt x="10" y="38"/>
                      </a:lnTo>
                      <a:lnTo>
                        <a:pt x="10" y="42"/>
                      </a:lnTo>
                      <a:lnTo>
                        <a:pt x="8" y="46"/>
                      </a:lnTo>
                      <a:lnTo>
                        <a:pt x="10" y="50"/>
                      </a:lnTo>
                      <a:lnTo>
                        <a:pt x="12" y="54"/>
                      </a:lnTo>
                      <a:lnTo>
                        <a:pt x="14" y="56"/>
                      </a:lnTo>
                      <a:lnTo>
                        <a:pt x="18" y="58"/>
                      </a:lnTo>
                      <a:lnTo>
                        <a:pt x="22" y="56"/>
                      </a:lnTo>
                      <a:lnTo>
                        <a:pt x="24" y="54"/>
                      </a:lnTo>
                      <a:lnTo>
                        <a:pt x="26" y="52"/>
                      </a:lnTo>
                      <a:lnTo>
                        <a:pt x="26" y="48"/>
                      </a:lnTo>
                      <a:lnTo>
                        <a:pt x="26" y="46"/>
                      </a:lnTo>
                      <a:lnTo>
                        <a:pt x="24" y="44"/>
                      </a:lnTo>
                      <a:lnTo>
                        <a:pt x="22" y="40"/>
                      </a:lnTo>
                      <a:lnTo>
                        <a:pt x="18" y="36"/>
                      </a:lnTo>
                      <a:lnTo>
                        <a:pt x="14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12" name="Freeform 81"/>
                <p:cNvSpPr>
                  <a:spLocks noEditPoints="1"/>
                </p:cNvSpPr>
                <p:nvPr/>
              </p:nvSpPr>
              <p:spPr bwMode="auto">
                <a:xfrm>
                  <a:off x="2724" y="2354"/>
                  <a:ext cx="38" cy="60"/>
                </a:xfrm>
                <a:custGeom>
                  <a:avLst/>
                  <a:gdLst>
                    <a:gd name="T0" fmla="*/ 36 w 38"/>
                    <a:gd name="T1" fmla="*/ 0 h 60"/>
                    <a:gd name="T2" fmla="*/ 36 w 38"/>
                    <a:gd name="T3" fmla="*/ 2 h 60"/>
                    <a:gd name="T4" fmla="*/ 30 w 38"/>
                    <a:gd name="T5" fmla="*/ 2 h 60"/>
                    <a:gd name="T6" fmla="*/ 26 w 38"/>
                    <a:gd name="T7" fmla="*/ 4 h 60"/>
                    <a:gd name="T8" fmla="*/ 24 w 38"/>
                    <a:gd name="T9" fmla="*/ 6 h 60"/>
                    <a:gd name="T10" fmla="*/ 20 w 38"/>
                    <a:gd name="T11" fmla="*/ 10 h 60"/>
                    <a:gd name="T12" fmla="*/ 16 w 38"/>
                    <a:gd name="T13" fmla="*/ 12 h 60"/>
                    <a:gd name="T14" fmla="*/ 14 w 38"/>
                    <a:gd name="T15" fmla="*/ 16 h 60"/>
                    <a:gd name="T16" fmla="*/ 12 w 38"/>
                    <a:gd name="T17" fmla="*/ 22 h 60"/>
                    <a:gd name="T18" fmla="*/ 10 w 38"/>
                    <a:gd name="T19" fmla="*/ 26 h 60"/>
                    <a:gd name="T20" fmla="*/ 16 w 38"/>
                    <a:gd name="T21" fmla="*/ 24 h 60"/>
                    <a:gd name="T22" fmla="*/ 22 w 38"/>
                    <a:gd name="T23" fmla="*/ 22 h 60"/>
                    <a:gd name="T24" fmla="*/ 28 w 38"/>
                    <a:gd name="T25" fmla="*/ 24 h 60"/>
                    <a:gd name="T26" fmla="*/ 32 w 38"/>
                    <a:gd name="T27" fmla="*/ 28 h 60"/>
                    <a:gd name="T28" fmla="*/ 36 w 38"/>
                    <a:gd name="T29" fmla="*/ 32 h 60"/>
                    <a:gd name="T30" fmla="*/ 38 w 38"/>
                    <a:gd name="T31" fmla="*/ 40 h 60"/>
                    <a:gd name="T32" fmla="*/ 36 w 38"/>
                    <a:gd name="T33" fmla="*/ 46 h 60"/>
                    <a:gd name="T34" fmla="*/ 32 w 38"/>
                    <a:gd name="T35" fmla="*/ 52 h 60"/>
                    <a:gd name="T36" fmla="*/ 28 w 38"/>
                    <a:gd name="T37" fmla="*/ 56 h 60"/>
                    <a:gd name="T38" fmla="*/ 24 w 38"/>
                    <a:gd name="T39" fmla="*/ 60 h 60"/>
                    <a:gd name="T40" fmla="*/ 18 w 38"/>
                    <a:gd name="T41" fmla="*/ 60 h 60"/>
                    <a:gd name="T42" fmla="*/ 14 w 38"/>
                    <a:gd name="T43" fmla="*/ 60 h 60"/>
                    <a:gd name="T44" fmla="*/ 8 w 38"/>
                    <a:gd name="T45" fmla="*/ 56 h 60"/>
                    <a:gd name="T46" fmla="*/ 4 w 38"/>
                    <a:gd name="T47" fmla="*/ 50 h 60"/>
                    <a:gd name="T48" fmla="*/ 2 w 38"/>
                    <a:gd name="T49" fmla="*/ 44 h 60"/>
                    <a:gd name="T50" fmla="*/ 0 w 38"/>
                    <a:gd name="T51" fmla="*/ 36 h 60"/>
                    <a:gd name="T52" fmla="*/ 2 w 38"/>
                    <a:gd name="T53" fmla="*/ 28 h 60"/>
                    <a:gd name="T54" fmla="*/ 4 w 38"/>
                    <a:gd name="T55" fmla="*/ 22 h 60"/>
                    <a:gd name="T56" fmla="*/ 8 w 38"/>
                    <a:gd name="T57" fmla="*/ 14 h 60"/>
                    <a:gd name="T58" fmla="*/ 12 w 38"/>
                    <a:gd name="T59" fmla="*/ 10 h 60"/>
                    <a:gd name="T60" fmla="*/ 18 w 38"/>
                    <a:gd name="T61" fmla="*/ 4 h 60"/>
                    <a:gd name="T62" fmla="*/ 24 w 38"/>
                    <a:gd name="T63" fmla="*/ 2 h 60"/>
                    <a:gd name="T64" fmla="*/ 28 w 38"/>
                    <a:gd name="T65" fmla="*/ 0 h 60"/>
                    <a:gd name="T66" fmla="*/ 34 w 38"/>
                    <a:gd name="T67" fmla="*/ 0 h 60"/>
                    <a:gd name="T68" fmla="*/ 36 w 38"/>
                    <a:gd name="T69" fmla="*/ 0 h 60"/>
                    <a:gd name="T70" fmla="*/ 10 w 38"/>
                    <a:gd name="T71" fmla="*/ 30 h 60"/>
                    <a:gd name="T72" fmla="*/ 8 w 38"/>
                    <a:gd name="T73" fmla="*/ 36 h 60"/>
                    <a:gd name="T74" fmla="*/ 8 w 38"/>
                    <a:gd name="T75" fmla="*/ 40 h 60"/>
                    <a:gd name="T76" fmla="*/ 10 w 38"/>
                    <a:gd name="T77" fmla="*/ 44 h 60"/>
                    <a:gd name="T78" fmla="*/ 10 w 38"/>
                    <a:gd name="T79" fmla="*/ 48 h 60"/>
                    <a:gd name="T80" fmla="*/ 12 w 38"/>
                    <a:gd name="T81" fmla="*/ 52 h 60"/>
                    <a:gd name="T82" fmla="*/ 14 w 38"/>
                    <a:gd name="T83" fmla="*/ 56 h 60"/>
                    <a:gd name="T84" fmla="*/ 16 w 38"/>
                    <a:gd name="T85" fmla="*/ 56 h 60"/>
                    <a:gd name="T86" fmla="*/ 20 w 38"/>
                    <a:gd name="T87" fmla="*/ 58 h 60"/>
                    <a:gd name="T88" fmla="*/ 24 w 38"/>
                    <a:gd name="T89" fmla="*/ 56 h 60"/>
                    <a:gd name="T90" fmla="*/ 26 w 38"/>
                    <a:gd name="T91" fmla="*/ 54 h 60"/>
                    <a:gd name="T92" fmla="*/ 28 w 38"/>
                    <a:gd name="T93" fmla="*/ 50 h 60"/>
                    <a:gd name="T94" fmla="*/ 28 w 38"/>
                    <a:gd name="T95" fmla="*/ 44 h 60"/>
                    <a:gd name="T96" fmla="*/ 28 w 38"/>
                    <a:gd name="T97" fmla="*/ 38 h 60"/>
                    <a:gd name="T98" fmla="*/ 26 w 38"/>
                    <a:gd name="T99" fmla="*/ 32 h 60"/>
                    <a:gd name="T100" fmla="*/ 22 w 38"/>
                    <a:gd name="T101" fmla="*/ 28 h 60"/>
                    <a:gd name="T102" fmla="*/ 18 w 38"/>
                    <a:gd name="T103" fmla="*/ 26 h 60"/>
                    <a:gd name="T104" fmla="*/ 16 w 38"/>
                    <a:gd name="T105" fmla="*/ 26 h 60"/>
                    <a:gd name="T106" fmla="*/ 14 w 38"/>
                    <a:gd name="T107" fmla="*/ 28 h 60"/>
                    <a:gd name="T108" fmla="*/ 12 w 38"/>
                    <a:gd name="T109" fmla="*/ 28 h 60"/>
                    <a:gd name="T110" fmla="*/ 10 w 38"/>
                    <a:gd name="T111" fmla="*/ 30 h 6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8"/>
                    <a:gd name="T169" fmla="*/ 0 h 60"/>
                    <a:gd name="T170" fmla="*/ 38 w 38"/>
                    <a:gd name="T171" fmla="*/ 60 h 6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8" h="60">
                      <a:moveTo>
                        <a:pt x="36" y="0"/>
                      </a:moveTo>
                      <a:lnTo>
                        <a:pt x="36" y="2"/>
                      </a:lnTo>
                      <a:lnTo>
                        <a:pt x="30" y="2"/>
                      </a:lnTo>
                      <a:lnTo>
                        <a:pt x="26" y="4"/>
                      </a:lnTo>
                      <a:lnTo>
                        <a:pt x="24" y="6"/>
                      </a:lnTo>
                      <a:lnTo>
                        <a:pt x="20" y="10"/>
                      </a:lnTo>
                      <a:lnTo>
                        <a:pt x="16" y="12"/>
                      </a:lnTo>
                      <a:lnTo>
                        <a:pt x="14" y="16"/>
                      </a:lnTo>
                      <a:lnTo>
                        <a:pt x="12" y="22"/>
                      </a:lnTo>
                      <a:lnTo>
                        <a:pt x="10" y="26"/>
                      </a:lnTo>
                      <a:lnTo>
                        <a:pt x="16" y="24"/>
                      </a:lnTo>
                      <a:lnTo>
                        <a:pt x="22" y="22"/>
                      </a:lnTo>
                      <a:lnTo>
                        <a:pt x="28" y="24"/>
                      </a:lnTo>
                      <a:lnTo>
                        <a:pt x="32" y="28"/>
                      </a:lnTo>
                      <a:lnTo>
                        <a:pt x="36" y="32"/>
                      </a:lnTo>
                      <a:lnTo>
                        <a:pt x="38" y="40"/>
                      </a:lnTo>
                      <a:lnTo>
                        <a:pt x="36" y="46"/>
                      </a:lnTo>
                      <a:lnTo>
                        <a:pt x="32" y="52"/>
                      </a:lnTo>
                      <a:lnTo>
                        <a:pt x="28" y="56"/>
                      </a:lnTo>
                      <a:lnTo>
                        <a:pt x="24" y="60"/>
                      </a:lnTo>
                      <a:lnTo>
                        <a:pt x="18" y="60"/>
                      </a:lnTo>
                      <a:lnTo>
                        <a:pt x="14" y="60"/>
                      </a:lnTo>
                      <a:lnTo>
                        <a:pt x="8" y="56"/>
                      </a:lnTo>
                      <a:lnTo>
                        <a:pt x="4" y="50"/>
                      </a:lnTo>
                      <a:lnTo>
                        <a:pt x="2" y="44"/>
                      </a:lnTo>
                      <a:lnTo>
                        <a:pt x="0" y="36"/>
                      </a:lnTo>
                      <a:lnTo>
                        <a:pt x="2" y="28"/>
                      </a:lnTo>
                      <a:lnTo>
                        <a:pt x="4" y="22"/>
                      </a:lnTo>
                      <a:lnTo>
                        <a:pt x="8" y="14"/>
                      </a:lnTo>
                      <a:lnTo>
                        <a:pt x="12" y="10"/>
                      </a:lnTo>
                      <a:lnTo>
                        <a:pt x="18" y="4"/>
                      </a:lnTo>
                      <a:lnTo>
                        <a:pt x="24" y="2"/>
                      </a:lnTo>
                      <a:lnTo>
                        <a:pt x="28" y="0"/>
                      </a:lnTo>
                      <a:lnTo>
                        <a:pt x="34" y="0"/>
                      </a:lnTo>
                      <a:lnTo>
                        <a:pt x="36" y="0"/>
                      </a:lnTo>
                      <a:close/>
                      <a:moveTo>
                        <a:pt x="10" y="30"/>
                      </a:moveTo>
                      <a:lnTo>
                        <a:pt x="8" y="36"/>
                      </a:lnTo>
                      <a:lnTo>
                        <a:pt x="8" y="40"/>
                      </a:lnTo>
                      <a:lnTo>
                        <a:pt x="10" y="44"/>
                      </a:lnTo>
                      <a:lnTo>
                        <a:pt x="10" y="48"/>
                      </a:lnTo>
                      <a:lnTo>
                        <a:pt x="12" y="52"/>
                      </a:lnTo>
                      <a:lnTo>
                        <a:pt x="14" y="56"/>
                      </a:lnTo>
                      <a:lnTo>
                        <a:pt x="16" y="56"/>
                      </a:lnTo>
                      <a:lnTo>
                        <a:pt x="20" y="58"/>
                      </a:lnTo>
                      <a:lnTo>
                        <a:pt x="24" y="56"/>
                      </a:lnTo>
                      <a:lnTo>
                        <a:pt x="26" y="54"/>
                      </a:lnTo>
                      <a:lnTo>
                        <a:pt x="28" y="50"/>
                      </a:lnTo>
                      <a:lnTo>
                        <a:pt x="28" y="44"/>
                      </a:lnTo>
                      <a:lnTo>
                        <a:pt x="28" y="38"/>
                      </a:lnTo>
                      <a:lnTo>
                        <a:pt x="26" y="32"/>
                      </a:lnTo>
                      <a:lnTo>
                        <a:pt x="22" y="28"/>
                      </a:lnTo>
                      <a:lnTo>
                        <a:pt x="18" y="26"/>
                      </a:lnTo>
                      <a:lnTo>
                        <a:pt x="16" y="26"/>
                      </a:lnTo>
                      <a:lnTo>
                        <a:pt x="14" y="28"/>
                      </a:lnTo>
                      <a:lnTo>
                        <a:pt x="12" y="28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13" name="Rectangle 82"/>
                <p:cNvSpPr>
                  <a:spLocks noChangeArrowheads="1"/>
                </p:cNvSpPr>
                <p:nvPr/>
              </p:nvSpPr>
              <p:spPr bwMode="auto">
                <a:xfrm>
                  <a:off x="2784" y="2336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4" name="Freeform 83"/>
                <p:cNvSpPr>
                  <a:spLocks noEditPoints="1"/>
                </p:cNvSpPr>
                <p:nvPr/>
              </p:nvSpPr>
              <p:spPr bwMode="auto">
                <a:xfrm>
                  <a:off x="2932" y="2354"/>
                  <a:ext cx="36" cy="60"/>
                </a:xfrm>
                <a:custGeom>
                  <a:avLst/>
                  <a:gdLst>
                    <a:gd name="T0" fmla="*/ 0 w 36"/>
                    <a:gd name="T1" fmla="*/ 30 h 60"/>
                    <a:gd name="T2" fmla="*/ 2 w 36"/>
                    <a:gd name="T3" fmla="*/ 22 h 60"/>
                    <a:gd name="T4" fmla="*/ 4 w 36"/>
                    <a:gd name="T5" fmla="*/ 14 h 60"/>
                    <a:gd name="T6" fmla="*/ 6 w 36"/>
                    <a:gd name="T7" fmla="*/ 8 h 60"/>
                    <a:gd name="T8" fmla="*/ 12 w 36"/>
                    <a:gd name="T9" fmla="*/ 2 h 60"/>
                    <a:gd name="T10" fmla="*/ 14 w 36"/>
                    <a:gd name="T11" fmla="*/ 0 h 60"/>
                    <a:gd name="T12" fmla="*/ 18 w 36"/>
                    <a:gd name="T13" fmla="*/ 0 h 60"/>
                    <a:gd name="T14" fmla="*/ 24 w 36"/>
                    <a:gd name="T15" fmla="*/ 0 h 60"/>
                    <a:gd name="T16" fmla="*/ 26 w 36"/>
                    <a:gd name="T17" fmla="*/ 2 h 60"/>
                    <a:gd name="T18" fmla="*/ 30 w 36"/>
                    <a:gd name="T19" fmla="*/ 6 h 60"/>
                    <a:gd name="T20" fmla="*/ 34 w 36"/>
                    <a:gd name="T21" fmla="*/ 14 h 60"/>
                    <a:gd name="T22" fmla="*/ 36 w 36"/>
                    <a:gd name="T23" fmla="*/ 20 h 60"/>
                    <a:gd name="T24" fmla="*/ 36 w 36"/>
                    <a:gd name="T25" fmla="*/ 30 h 60"/>
                    <a:gd name="T26" fmla="*/ 36 w 36"/>
                    <a:gd name="T27" fmla="*/ 38 h 60"/>
                    <a:gd name="T28" fmla="*/ 34 w 36"/>
                    <a:gd name="T29" fmla="*/ 46 h 60"/>
                    <a:gd name="T30" fmla="*/ 30 w 36"/>
                    <a:gd name="T31" fmla="*/ 52 h 60"/>
                    <a:gd name="T32" fmla="*/ 26 w 36"/>
                    <a:gd name="T33" fmla="*/ 58 h 60"/>
                    <a:gd name="T34" fmla="*/ 22 w 36"/>
                    <a:gd name="T35" fmla="*/ 60 h 60"/>
                    <a:gd name="T36" fmla="*/ 18 w 36"/>
                    <a:gd name="T37" fmla="*/ 60 h 60"/>
                    <a:gd name="T38" fmla="*/ 14 w 36"/>
                    <a:gd name="T39" fmla="*/ 60 h 60"/>
                    <a:gd name="T40" fmla="*/ 8 w 36"/>
                    <a:gd name="T41" fmla="*/ 56 h 60"/>
                    <a:gd name="T42" fmla="*/ 6 w 36"/>
                    <a:gd name="T43" fmla="*/ 50 h 60"/>
                    <a:gd name="T44" fmla="*/ 2 w 36"/>
                    <a:gd name="T45" fmla="*/ 42 h 60"/>
                    <a:gd name="T46" fmla="*/ 0 w 36"/>
                    <a:gd name="T47" fmla="*/ 30 h 60"/>
                    <a:gd name="T48" fmla="*/ 8 w 36"/>
                    <a:gd name="T49" fmla="*/ 32 h 60"/>
                    <a:gd name="T50" fmla="*/ 10 w 36"/>
                    <a:gd name="T51" fmla="*/ 42 h 60"/>
                    <a:gd name="T52" fmla="*/ 12 w 36"/>
                    <a:gd name="T53" fmla="*/ 52 h 60"/>
                    <a:gd name="T54" fmla="*/ 14 w 36"/>
                    <a:gd name="T55" fmla="*/ 54 h 60"/>
                    <a:gd name="T56" fmla="*/ 16 w 36"/>
                    <a:gd name="T57" fmla="*/ 56 h 60"/>
                    <a:gd name="T58" fmla="*/ 18 w 36"/>
                    <a:gd name="T59" fmla="*/ 58 h 60"/>
                    <a:gd name="T60" fmla="*/ 20 w 36"/>
                    <a:gd name="T61" fmla="*/ 56 h 60"/>
                    <a:gd name="T62" fmla="*/ 24 w 36"/>
                    <a:gd name="T63" fmla="*/ 56 h 60"/>
                    <a:gd name="T64" fmla="*/ 26 w 36"/>
                    <a:gd name="T65" fmla="*/ 52 h 60"/>
                    <a:gd name="T66" fmla="*/ 26 w 36"/>
                    <a:gd name="T67" fmla="*/ 48 h 60"/>
                    <a:gd name="T68" fmla="*/ 28 w 36"/>
                    <a:gd name="T69" fmla="*/ 40 h 60"/>
                    <a:gd name="T70" fmla="*/ 28 w 36"/>
                    <a:gd name="T71" fmla="*/ 28 h 60"/>
                    <a:gd name="T72" fmla="*/ 28 w 36"/>
                    <a:gd name="T73" fmla="*/ 18 h 60"/>
                    <a:gd name="T74" fmla="*/ 26 w 36"/>
                    <a:gd name="T75" fmla="*/ 12 h 60"/>
                    <a:gd name="T76" fmla="*/ 26 w 36"/>
                    <a:gd name="T77" fmla="*/ 6 h 60"/>
                    <a:gd name="T78" fmla="*/ 22 w 36"/>
                    <a:gd name="T79" fmla="*/ 4 h 60"/>
                    <a:gd name="T80" fmla="*/ 22 w 36"/>
                    <a:gd name="T81" fmla="*/ 4 h 60"/>
                    <a:gd name="T82" fmla="*/ 18 w 36"/>
                    <a:gd name="T83" fmla="*/ 2 h 60"/>
                    <a:gd name="T84" fmla="*/ 16 w 36"/>
                    <a:gd name="T85" fmla="*/ 4 h 60"/>
                    <a:gd name="T86" fmla="*/ 14 w 36"/>
                    <a:gd name="T87" fmla="*/ 6 h 60"/>
                    <a:gd name="T88" fmla="*/ 12 w 36"/>
                    <a:gd name="T89" fmla="*/ 10 h 60"/>
                    <a:gd name="T90" fmla="*/ 10 w 36"/>
                    <a:gd name="T91" fmla="*/ 16 h 60"/>
                    <a:gd name="T92" fmla="*/ 8 w 36"/>
                    <a:gd name="T93" fmla="*/ 24 h 60"/>
                    <a:gd name="T94" fmla="*/ 8 w 36"/>
                    <a:gd name="T95" fmla="*/ 32 h 6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6"/>
                    <a:gd name="T145" fmla="*/ 0 h 60"/>
                    <a:gd name="T146" fmla="*/ 36 w 36"/>
                    <a:gd name="T147" fmla="*/ 60 h 6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6" h="60">
                      <a:moveTo>
                        <a:pt x="0" y="30"/>
                      </a:moveTo>
                      <a:lnTo>
                        <a:pt x="2" y="22"/>
                      </a:lnTo>
                      <a:lnTo>
                        <a:pt x="4" y="14"/>
                      </a:lnTo>
                      <a:lnTo>
                        <a:pt x="6" y="8"/>
                      </a:ln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26" y="2"/>
                      </a:lnTo>
                      <a:lnTo>
                        <a:pt x="30" y="6"/>
                      </a:lnTo>
                      <a:lnTo>
                        <a:pt x="34" y="14"/>
                      </a:lnTo>
                      <a:lnTo>
                        <a:pt x="36" y="20"/>
                      </a:lnTo>
                      <a:lnTo>
                        <a:pt x="36" y="30"/>
                      </a:lnTo>
                      <a:lnTo>
                        <a:pt x="36" y="38"/>
                      </a:lnTo>
                      <a:lnTo>
                        <a:pt x="34" y="46"/>
                      </a:lnTo>
                      <a:lnTo>
                        <a:pt x="30" y="52"/>
                      </a:lnTo>
                      <a:lnTo>
                        <a:pt x="26" y="58"/>
                      </a:lnTo>
                      <a:lnTo>
                        <a:pt x="22" y="60"/>
                      </a:lnTo>
                      <a:lnTo>
                        <a:pt x="18" y="60"/>
                      </a:lnTo>
                      <a:lnTo>
                        <a:pt x="14" y="60"/>
                      </a:lnTo>
                      <a:lnTo>
                        <a:pt x="8" y="56"/>
                      </a:lnTo>
                      <a:lnTo>
                        <a:pt x="6" y="50"/>
                      </a:lnTo>
                      <a:lnTo>
                        <a:pt x="2" y="42"/>
                      </a:lnTo>
                      <a:lnTo>
                        <a:pt x="0" y="30"/>
                      </a:lnTo>
                      <a:close/>
                      <a:moveTo>
                        <a:pt x="8" y="32"/>
                      </a:moveTo>
                      <a:lnTo>
                        <a:pt x="10" y="42"/>
                      </a:lnTo>
                      <a:lnTo>
                        <a:pt x="12" y="52"/>
                      </a:lnTo>
                      <a:lnTo>
                        <a:pt x="14" y="54"/>
                      </a:lnTo>
                      <a:lnTo>
                        <a:pt x="16" y="56"/>
                      </a:lnTo>
                      <a:lnTo>
                        <a:pt x="18" y="58"/>
                      </a:lnTo>
                      <a:lnTo>
                        <a:pt x="20" y="56"/>
                      </a:lnTo>
                      <a:lnTo>
                        <a:pt x="24" y="56"/>
                      </a:lnTo>
                      <a:lnTo>
                        <a:pt x="26" y="52"/>
                      </a:lnTo>
                      <a:lnTo>
                        <a:pt x="26" y="48"/>
                      </a:lnTo>
                      <a:lnTo>
                        <a:pt x="28" y="40"/>
                      </a:lnTo>
                      <a:lnTo>
                        <a:pt x="28" y="28"/>
                      </a:lnTo>
                      <a:lnTo>
                        <a:pt x="28" y="18"/>
                      </a:lnTo>
                      <a:lnTo>
                        <a:pt x="26" y="12"/>
                      </a:lnTo>
                      <a:lnTo>
                        <a:pt x="26" y="6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6" y="4"/>
                      </a:lnTo>
                      <a:lnTo>
                        <a:pt x="14" y="6"/>
                      </a:lnTo>
                      <a:lnTo>
                        <a:pt x="12" y="10"/>
                      </a:lnTo>
                      <a:lnTo>
                        <a:pt x="10" y="16"/>
                      </a:lnTo>
                      <a:lnTo>
                        <a:pt x="8" y="24"/>
                      </a:lnTo>
                      <a:lnTo>
                        <a:pt x="8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15" name="Rectangle 84"/>
                <p:cNvSpPr>
                  <a:spLocks noChangeArrowheads="1"/>
                </p:cNvSpPr>
                <p:nvPr/>
              </p:nvSpPr>
              <p:spPr bwMode="auto">
                <a:xfrm>
                  <a:off x="3080" y="2336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6" name="Freeform 85"/>
                <p:cNvSpPr>
                  <a:spLocks noEditPoints="1"/>
                </p:cNvSpPr>
                <p:nvPr/>
              </p:nvSpPr>
              <p:spPr bwMode="auto">
                <a:xfrm>
                  <a:off x="3226" y="2354"/>
                  <a:ext cx="38" cy="60"/>
                </a:xfrm>
                <a:custGeom>
                  <a:avLst/>
                  <a:gdLst>
                    <a:gd name="T0" fmla="*/ 36 w 38"/>
                    <a:gd name="T1" fmla="*/ 0 h 60"/>
                    <a:gd name="T2" fmla="*/ 36 w 38"/>
                    <a:gd name="T3" fmla="*/ 2 h 60"/>
                    <a:gd name="T4" fmla="*/ 32 w 38"/>
                    <a:gd name="T5" fmla="*/ 2 h 60"/>
                    <a:gd name="T6" fmla="*/ 28 w 38"/>
                    <a:gd name="T7" fmla="*/ 4 h 60"/>
                    <a:gd name="T8" fmla="*/ 24 w 38"/>
                    <a:gd name="T9" fmla="*/ 6 h 60"/>
                    <a:gd name="T10" fmla="*/ 20 w 38"/>
                    <a:gd name="T11" fmla="*/ 10 h 60"/>
                    <a:gd name="T12" fmla="*/ 18 w 38"/>
                    <a:gd name="T13" fmla="*/ 12 h 60"/>
                    <a:gd name="T14" fmla="*/ 14 w 38"/>
                    <a:gd name="T15" fmla="*/ 16 h 60"/>
                    <a:gd name="T16" fmla="*/ 12 w 38"/>
                    <a:gd name="T17" fmla="*/ 22 h 60"/>
                    <a:gd name="T18" fmla="*/ 10 w 38"/>
                    <a:gd name="T19" fmla="*/ 26 h 60"/>
                    <a:gd name="T20" fmla="*/ 16 w 38"/>
                    <a:gd name="T21" fmla="*/ 24 h 60"/>
                    <a:gd name="T22" fmla="*/ 22 w 38"/>
                    <a:gd name="T23" fmla="*/ 22 h 60"/>
                    <a:gd name="T24" fmla="*/ 28 w 38"/>
                    <a:gd name="T25" fmla="*/ 24 h 60"/>
                    <a:gd name="T26" fmla="*/ 34 w 38"/>
                    <a:gd name="T27" fmla="*/ 28 h 60"/>
                    <a:gd name="T28" fmla="*/ 36 w 38"/>
                    <a:gd name="T29" fmla="*/ 32 h 60"/>
                    <a:gd name="T30" fmla="*/ 38 w 38"/>
                    <a:gd name="T31" fmla="*/ 40 h 60"/>
                    <a:gd name="T32" fmla="*/ 36 w 38"/>
                    <a:gd name="T33" fmla="*/ 46 h 60"/>
                    <a:gd name="T34" fmla="*/ 32 w 38"/>
                    <a:gd name="T35" fmla="*/ 52 h 60"/>
                    <a:gd name="T36" fmla="*/ 30 w 38"/>
                    <a:gd name="T37" fmla="*/ 56 h 60"/>
                    <a:gd name="T38" fmla="*/ 24 w 38"/>
                    <a:gd name="T39" fmla="*/ 60 h 60"/>
                    <a:gd name="T40" fmla="*/ 18 w 38"/>
                    <a:gd name="T41" fmla="*/ 60 h 60"/>
                    <a:gd name="T42" fmla="*/ 14 w 38"/>
                    <a:gd name="T43" fmla="*/ 60 h 60"/>
                    <a:gd name="T44" fmla="*/ 8 w 38"/>
                    <a:gd name="T45" fmla="*/ 56 h 60"/>
                    <a:gd name="T46" fmla="*/ 4 w 38"/>
                    <a:gd name="T47" fmla="*/ 50 h 60"/>
                    <a:gd name="T48" fmla="*/ 2 w 38"/>
                    <a:gd name="T49" fmla="*/ 44 h 60"/>
                    <a:gd name="T50" fmla="*/ 0 w 38"/>
                    <a:gd name="T51" fmla="*/ 36 h 60"/>
                    <a:gd name="T52" fmla="*/ 2 w 38"/>
                    <a:gd name="T53" fmla="*/ 28 h 60"/>
                    <a:gd name="T54" fmla="*/ 4 w 38"/>
                    <a:gd name="T55" fmla="*/ 22 h 60"/>
                    <a:gd name="T56" fmla="*/ 8 w 38"/>
                    <a:gd name="T57" fmla="*/ 14 h 60"/>
                    <a:gd name="T58" fmla="*/ 12 w 38"/>
                    <a:gd name="T59" fmla="*/ 10 h 60"/>
                    <a:gd name="T60" fmla="*/ 18 w 38"/>
                    <a:gd name="T61" fmla="*/ 4 h 60"/>
                    <a:gd name="T62" fmla="*/ 24 w 38"/>
                    <a:gd name="T63" fmla="*/ 2 h 60"/>
                    <a:gd name="T64" fmla="*/ 30 w 38"/>
                    <a:gd name="T65" fmla="*/ 0 h 60"/>
                    <a:gd name="T66" fmla="*/ 34 w 38"/>
                    <a:gd name="T67" fmla="*/ 0 h 60"/>
                    <a:gd name="T68" fmla="*/ 36 w 38"/>
                    <a:gd name="T69" fmla="*/ 0 h 60"/>
                    <a:gd name="T70" fmla="*/ 10 w 38"/>
                    <a:gd name="T71" fmla="*/ 30 h 60"/>
                    <a:gd name="T72" fmla="*/ 10 w 38"/>
                    <a:gd name="T73" fmla="*/ 36 h 60"/>
                    <a:gd name="T74" fmla="*/ 10 w 38"/>
                    <a:gd name="T75" fmla="*/ 40 h 60"/>
                    <a:gd name="T76" fmla="*/ 10 w 38"/>
                    <a:gd name="T77" fmla="*/ 44 h 60"/>
                    <a:gd name="T78" fmla="*/ 10 w 38"/>
                    <a:gd name="T79" fmla="*/ 48 h 60"/>
                    <a:gd name="T80" fmla="*/ 12 w 38"/>
                    <a:gd name="T81" fmla="*/ 52 h 60"/>
                    <a:gd name="T82" fmla="*/ 14 w 38"/>
                    <a:gd name="T83" fmla="*/ 56 h 60"/>
                    <a:gd name="T84" fmla="*/ 18 w 38"/>
                    <a:gd name="T85" fmla="*/ 56 h 60"/>
                    <a:gd name="T86" fmla="*/ 20 w 38"/>
                    <a:gd name="T87" fmla="*/ 58 h 60"/>
                    <a:gd name="T88" fmla="*/ 24 w 38"/>
                    <a:gd name="T89" fmla="*/ 56 h 60"/>
                    <a:gd name="T90" fmla="*/ 26 w 38"/>
                    <a:gd name="T91" fmla="*/ 54 h 60"/>
                    <a:gd name="T92" fmla="*/ 28 w 38"/>
                    <a:gd name="T93" fmla="*/ 50 h 60"/>
                    <a:gd name="T94" fmla="*/ 30 w 38"/>
                    <a:gd name="T95" fmla="*/ 44 h 60"/>
                    <a:gd name="T96" fmla="*/ 28 w 38"/>
                    <a:gd name="T97" fmla="*/ 38 h 60"/>
                    <a:gd name="T98" fmla="*/ 26 w 38"/>
                    <a:gd name="T99" fmla="*/ 32 h 60"/>
                    <a:gd name="T100" fmla="*/ 24 w 38"/>
                    <a:gd name="T101" fmla="*/ 28 h 60"/>
                    <a:gd name="T102" fmla="*/ 18 w 38"/>
                    <a:gd name="T103" fmla="*/ 26 h 60"/>
                    <a:gd name="T104" fmla="*/ 16 w 38"/>
                    <a:gd name="T105" fmla="*/ 26 h 60"/>
                    <a:gd name="T106" fmla="*/ 16 w 38"/>
                    <a:gd name="T107" fmla="*/ 28 h 60"/>
                    <a:gd name="T108" fmla="*/ 14 w 38"/>
                    <a:gd name="T109" fmla="*/ 28 h 60"/>
                    <a:gd name="T110" fmla="*/ 10 w 38"/>
                    <a:gd name="T111" fmla="*/ 30 h 6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8"/>
                    <a:gd name="T169" fmla="*/ 0 h 60"/>
                    <a:gd name="T170" fmla="*/ 38 w 38"/>
                    <a:gd name="T171" fmla="*/ 60 h 6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8" h="60">
                      <a:moveTo>
                        <a:pt x="36" y="0"/>
                      </a:moveTo>
                      <a:lnTo>
                        <a:pt x="36" y="2"/>
                      </a:lnTo>
                      <a:lnTo>
                        <a:pt x="32" y="2"/>
                      </a:lnTo>
                      <a:lnTo>
                        <a:pt x="28" y="4"/>
                      </a:lnTo>
                      <a:lnTo>
                        <a:pt x="24" y="6"/>
                      </a:lnTo>
                      <a:lnTo>
                        <a:pt x="20" y="10"/>
                      </a:lnTo>
                      <a:lnTo>
                        <a:pt x="18" y="12"/>
                      </a:lnTo>
                      <a:lnTo>
                        <a:pt x="14" y="16"/>
                      </a:lnTo>
                      <a:lnTo>
                        <a:pt x="12" y="22"/>
                      </a:lnTo>
                      <a:lnTo>
                        <a:pt x="10" y="26"/>
                      </a:lnTo>
                      <a:lnTo>
                        <a:pt x="16" y="24"/>
                      </a:lnTo>
                      <a:lnTo>
                        <a:pt x="22" y="22"/>
                      </a:lnTo>
                      <a:lnTo>
                        <a:pt x="28" y="24"/>
                      </a:lnTo>
                      <a:lnTo>
                        <a:pt x="34" y="28"/>
                      </a:lnTo>
                      <a:lnTo>
                        <a:pt x="36" y="32"/>
                      </a:lnTo>
                      <a:lnTo>
                        <a:pt x="38" y="40"/>
                      </a:lnTo>
                      <a:lnTo>
                        <a:pt x="36" y="46"/>
                      </a:lnTo>
                      <a:lnTo>
                        <a:pt x="32" y="52"/>
                      </a:lnTo>
                      <a:lnTo>
                        <a:pt x="30" y="56"/>
                      </a:lnTo>
                      <a:lnTo>
                        <a:pt x="24" y="60"/>
                      </a:lnTo>
                      <a:lnTo>
                        <a:pt x="18" y="60"/>
                      </a:lnTo>
                      <a:lnTo>
                        <a:pt x="14" y="60"/>
                      </a:lnTo>
                      <a:lnTo>
                        <a:pt x="8" y="56"/>
                      </a:lnTo>
                      <a:lnTo>
                        <a:pt x="4" y="50"/>
                      </a:lnTo>
                      <a:lnTo>
                        <a:pt x="2" y="44"/>
                      </a:lnTo>
                      <a:lnTo>
                        <a:pt x="0" y="36"/>
                      </a:lnTo>
                      <a:lnTo>
                        <a:pt x="2" y="28"/>
                      </a:lnTo>
                      <a:lnTo>
                        <a:pt x="4" y="22"/>
                      </a:lnTo>
                      <a:lnTo>
                        <a:pt x="8" y="14"/>
                      </a:lnTo>
                      <a:lnTo>
                        <a:pt x="12" y="10"/>
                      </a:lnTo>
                      <a:lnTo>
                        <a:pt x="18" y="4"/>
                      </a:lnTo>
                      <a:lnTo>
                        <a:pt x="24" y="2"/>
                      </a:lnTo>
                      <a:lnTo>
                        <a:pt x="30" y="0"/>
                      </a:lnTo>
                      <a:lnTo>
                        <a:pt x="34" y="0"/>
                      </a:lnTo>
                      <a:lnTo>
                        <a:pt x="36" y="0"/>
                      </a:lnTo>
                      <a:close/>
                      <a:moveTo>
                        <a:pt x="10" y="30"/>
                      </a:moveTo>
                      <a:lnTo>
                        <a:pt x="10" y="36"/>
                      </a:lnTo>
                      <a:lnTo>
                        <a:pt x="10" y="40"/>
                      </a:lnTo>
                      <a:lnTo>
                        <a:pt x="10" y="44"/>
                      </a:lnTo>
                      <a:lnTo>
                        <a:pt x="10" y="48"/>
                      </a:lnTo>
                      <a:lnTo>
                        <a:pt x="12" y="52"/>
                      </a:lnTo>
                      <a:lnTo>
                        <a:pt x="14" y="56"/>
                      </a:lnTo>
                      <a:lnTo>
                        <a:pt x="18" y="56"/>
                      </a:lnTo>
                      <a:lnTo>
                        <a:pt x="20" y="58"/>
                      </a:lnTo>
                      <a:lnTo>
                        <a:pt x="24" y="56"/>
                      </a:lnTo>
                      <a:lnTo>
                        <a:pt x="26" y="54"/>
                      </a:lnTo>
                      <a:lnTo>
                        <a:pt x="28" y="50"/>
                      </a:lnTo>
                      <a:lnTo>
                        <a:pt x="30" y="44"/>
                      </a:lnTo>
                      <a:lnTo>
                        <a:pt x="28" y="38"/>
                      </a:lnTo>
                      <a:lnTo>
                        <a:pt x="26" y="32"/>
                      </a:lnTo>
                      <a:lnTo>
                        <a:pt x="24" y="28"/>
                      </a:lnTo>
                      <a:lnTo>
                        <a:pt x="18" y="26"/>
                      </a:lnTo>
                      <a:lnTo>
                        <a:pt x="16" y="26"/>
                      </a:lnTo>
                      <a:lnTo>
                        <a:pt x="16" y="28"/>
                      </a:lnTo>
                      <a:lnTo>
                        <a:pt x="14" y="28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17" name="Rectangle 86"/>
                <p:cNvSpPr>
                  <a:spLocks noChangeArrowheads="1"/>
                </p:cNvSpPr>
                <p:nvPr/>
              </p:nvSpPr>
              <p:spPr bwMode="auto">
                <a:xfrm>
                  <a:off x="3528" y="2336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8" name="Freeform 87"/>
                <p:cNvSpPr>
                  <a:spLocks noEditPoints="1"/>
                </p:cNvSpPr>
                <p:nvPr/>
              </p:nvSpPr>
              <p:spPr bwMode="auto">
                <a:xfrm>
                  <a:off x="3672" y="2354"/>
                  <a:ext cx="34" cy="60"/>
                </a:xfrm>
                <a:custGeom>
                  <a:avLst/>
                  <a:gdLst>
                    <a:gd name="T0" fmla="*/ 6 w 34"/>
                    <a:gd name="T1" fmla="*/ 24 h 60"/>
                    <a:gd name="T2" fmla="*/ 2 w 34"/>
                    <a:gd name="T3" fmla="*/ 18 h 60"/>
                    <a:gd name="T4" fmla="*/ 2 w 34"/>
                    <a:gd name="T5" fmla="*/ 8 h 60"/>
                    <a:gd name="T6" fmla="*/ 12 w 34"/>
                    <a:gd name="T7" fmla="*/ 0 h 60"/>
                    <a:gd name="T8" fmla="*/ 24 w 34"/>
                    <a:gd name="T9" fmla="*/ 0 h 60"/>
                    <a:gd name="T10" fmla="*/ 32 w 34"/>
                    <a:gd name="T11" fmla="*/ 8 h 60"/>
                    <a:gd name="T12" fmla="*/ 34 w 34"/>
                    <a:gd name="T13" fmla="*/ 16 h 60"/>
                    <a:gd name="T14" fmla="*/ 28 w 34"/>
                    <a:gd name="T15" fmla="*/ 22 h 60"/>
                    <a:gd name="T16" fmla="*/ 28 w 34"/>
                    <a:gd name="T17" fmla="*/ 32 h 60"/>
                    <a:gd name="T18" fmla="*/ 34 w 34"/>
                    <a:gd name="T19" fmla="*/ 40 h 60"/>
                    <a:gd name="T20" fmla="*/ 34 w 34"/>
                    <a:gd name="T21" fmla="*/ 52 h 60"/>
                    <a:gd name="T22" fmla="*/ 24 w 34"/>
                    <a:gd name="T23" fmla="*/ 60 h 60"/>
                    <a:gd name="T24" fmla="*/ 12 w 34"/>
                    <a:gd name="T25" fmla="*/ 60 h 60"/>
                    <a:gd name="T26" fmla="*/ 4 w 34"/>
                    <a:gd name="T27" fmla="*/ 56 h 60"/>
                    <a:gd name="T28" fmla="*/ 0 w 34"/>
                    <a:gd name="T29" fmla="*/ 46 h 60"/>
                    <a:gd name="T30" fmla="*/ 4 w 34"/>
                    <a:gd name="T31" fmla="*/ 38 h 60"/>
                    <a:gd name="T32" fmla="*/ 12 w 34"/>
                    <a:gd name="T33" fmla="*/ 30 h 60"/>
                    <a:gd name="T34" fmla="*/ 22 w 34"/>
                    <a:gd name="T35" fmla="*/ 22 h 60"/>
                    <a:gd name="T36" fmla="*/ 26 w 34"/>
                    <a:gd name="T37" fmla="*/ 16 h 60"/>
                    <a:gd name="T38" fmla="*/ 24 w 34"/>
                    <a:gd name="T39" fmla="*/ 8 h 60"/>
                    <a:gd name="T40" fmla="*/ 20 w 34"/>
                    <a:gd name="T41" fmla="*/ 4 h 60"/>
                    <a:gd name="T42" fmla="*/ 14 w 34"/>
                    <a:gd name="T43" fmla="*/ 4 h 60"/>
                    <a:gd name="T44" fmla="*/ 10 w 34"/>
                    <a:gd name="T45" fmla="*/ 8 h 60"/>
                    <a:gd name="T46" fmla="*/ 10 w 34"/>
                    <a:gd name="T47" fmla="*/ 14 h 60"/>
                    <a:gd name="T48" fmla="*/ 12 w 34"/>
                    <a:gd name="T49" fmla="*/ 18 h 60"/>
                    <a:gd name="T50" fmla="*/ 20 w 34"/>
                    <a:gd name="T51" fmla="*/ 26 h 60"/>
                    <a:gd name="T52" fmla="*/ 12 w 34"/>
                    <a:gd name="T53" fmla="*/ 34 h 60"/>
                    <a:gd name="T54" fmla="*/ 10 w 34"/>
                    <a:gd name="T55" fmla="*/ 42 h 60"/>
                    <a:gd name="T56" fmla="*/ 10 w 34"/>
                    <a:gd name="T57" fmla="*/ 50 h 60"/>
                    <a:gd name="T58" fmla="*/ 14 w 34"/>
                    <a:gd name="T59" fmla="*/ 56 h 60"/>
                    <a:gd name="T60" fmla="*/ 22 w 34"/>
                    <a:gd name="T61" fmla="*/ 56 h 60"/>
                    <a:gd name="T62" fmla="*/ 26 w 34"/>
                    <a:gd name="T63" fmla="*/ 52 h 60"/>
                    <a:gd name="T64" fmla="*/ 26 w 34"/>
                    <a:gd name="T65" fmla="*/ 46 h 60"/>
                    <a:gd name="T66" fmla="*/ 22 w 34"/>
                    <a:gd name="T67" fmla="*/ 40 h 60"/>
                    <a:gd name="T68" fmla="*/ 14 w 34"/>
                    <a:gd name="T69" fmla="*/ 32 h 6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4"/>
                    <a:gd name="T106" fmla="*/ 0 h 60"/>
                    <a:gd name="T107" fmla="*/ 34 w 34"/>
                    <a:gd name="T108" fmla="*/ 60 h 60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4" h="60">
                      <a:moveTo>
                        <a:pt x="12" y="30"/>
                      </a:moveTo>
                      <a:lnTo>
                        <a:pt x="6" y="24"/>
                      </a:lnTo>
                      <a:lnTo>
                        <a:pt x="4" y="20"/>
                      </a:lnTo>
                      <a:lnTo>
                        <a:pt x="2" y="18"/>
                      </a:lnTo>
                      <a:lnTo>
                        <a:pt x="2" y="14"/>
                      </a:lnTo>
                      <a:lnTo>
                        <a:pt x="2" y="8"/>
                      </a:lnTo>
                      <a:lnTo>
                        <a:pt x="6" y="4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30" y="4"/>
                      </a:lnTo>
                      <a:lnTo>
                        <a:pt x="32" y="8"/>
                      </a:lnTo>
                      <a:lnTo>
                        <a:pt x="34" y="12"/>
                      </a:lnTo>
                      <a:lnTo>
                        <a:pt x="34" y="16"/>
                      </a:lnTo>
                      <a:lnTo>
                        <a:pt x="32" y="20"/>
                      </a:lnTo>
                      <a:lnTo>
                        <a:pt x="28" y="22"/>
                      </a:lnTo>
                      <a:lnTo>
                        <a:pt x="22" y="28"/>
                      </a:lnTo>
                      <a:lnTo>
                        <a:pt x="28" y="32"/>
                      </a:lnTo>
                      <a:lnTo>
                        <a:pt x="32" y="36"/>
                      </a:lnTo>
                      <a:lnTo>
                        <a:pt x="34" y="40"/>
                      </a:lnTo>
                      <a:lnTo>
                        <a:pt x="34" y="46"/>
                      </a:lnTo>
                      <a:lnTo>
                        <a:pt x="34" y="52"/>
                      </a:lnTo>
                      <a:lnTo>
                        <a:pt x="30" y="56"/>
                      </a:lnTo>
                      <a:lnTo>
                        <a:pt x="24" y="60"/>
                      </a:lnTo>
                      <a:lnTo>
                        <a:pt x="18" y="60"/>
                      </a:lnTo>
                      <a:lnTo>
                        <a:pt x="12" y="60"/>
                      </a:lnTo>
                      <a:lnTo>
                        <a:pt x="8" y="58"/>
                      </a:lnTo>
                      <a:lnTo>
                        <a:pt x="4" y="56"/>
                      </a:lnTo>
                      <a:lnTo>
                        <a:pt x="2" y="50"/>
                      </a:lnTo>
                      <a:lnTo>
                        <a:pt x="0" y="46"/>
                      </a:lnTo>
                      <a:lnTo>
                        <a:pt x="2" y="42"/>
                      </a:lnTo>
                      <a:lnTo>
                        <a:pt x="4" y="38"/>
                      </a:lnTo>
                      <a:lnTo>
                        <a:pt x="6" y="34"/>
                      </a:lnTo>
                      <a:lnTo>
                        <a:pt x="12" y="30"/>
                      </a:lnTo>
                      <a:close/>
                      <a:moveTo>
                        <a:pt x="20" y="26"/>
                      </a:moveTo>
                      <a:lnTo>
                        <a:pt x="22" y="22"/>
                      </a:lnTo>
                      <a:lnTo>
                        <a:pt x="24" y="18"/>
                      </a:lnTo>
                      <a:lnTo>
                        <a:pt x="26" y="16"/>
                      </a:lnTo>
                      <a:lnTo>
                        <a:pt x="26" y="12"/>
                      </a:lnTo>
                      <a:lnTo>
                        <a:pt x="24" y="8"/>
                      </a:lnTo>
                      <a:lnTo>
                        <a:pt x="24" y="6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4" y="4"/>
                      </a:lnTo>
                      <a:lnTo>
                        <a:pt x="12" y="6"/>
                      </a:lnTo>
                      <a:lnTo>
                        <a:pt x="10" y="8"/>
                      </a:lnTo>
                      <a:lnTo>
                        <a:pt x="10" y="12"/>
                      </a:lnTo>
                      <a:lnTo>
                        <a:pt x="10" y="14"/>
                      </a:lnTo>
                      <a:lnTo>
                        <a:pt x="10" y="16"/>
                      </a:lnTo>
                      <a:lnTo>
                        <a:pt x="12" y="18"/>
                      </a:lnTo>
                      <a:lnTo>
                        <a:pt x="14" y="20"/>
                      </a:lnTo>
                      <a:lnTo>
                        <a:pt x="20" y="26"/>
                      </a:lnTo>
                      <a:close/>
                      <a:moveTo>
                        <a:pt x="14" y="32"/>
                      </a:moveTo>
                      <a:lnTo>
                        <a:pt x="12" y="34"/>
                      </a:lnTo>
                      <a:lnTo>
                        <a:pt x="10" y="38"/>
                      </a:lnTo>
                      <a:lnTo>
                        <a:pt x="10" y="42"/>
                      </a:lnTo>
                      <a:lnTo>
                        <a:pt x="10" y="46"/>
                      </a:lnTo>
                      <a:lnTo>
                        <a:pt x="10" y="50"/>
                      </a:lnTo>
                      <a:lnTo>
                        <a:pt x="12" y="54"/>
                      </a:lnTo>
                      <a:lnTo>
                        <a:pt x="14" y="56"/>
                      </a:lnTo>
                      <a:lnTo>
                        <a:pt x="18" y="58"/>
                      </a:lnTo>
                      <a:lnTo>
                        <a:pt x="22" y="56"/>
                      </a:lnTo>
                      <a:lnTo>
                        <a:pt x="24" y="54"/>
                      </a:lnTo>
                      <a:lnTo>
                        <a:pt x="26" y="52"/>
                      </a:lnTo>
                      <a:lnTo>
                        <a:pt x="26" y="48"/>
                      </a:lnTo>
                      <a:lnTo>
                        <a:pt x="26" y="46"/>
                      </a:lnTo>
                      <a:lnTo>
                        <a:pt x="24" y="44"/>
                      </a:lnTo>
                      <a:lnTo>
                        <a:pt x="22" y="40"/>
                      </a:lnTo>
                      <a:lnTo>
                        <a:pt x="20" y="36"/>
                      </a:lnTo>
                      <a:lnTo>
                        <a:pt x="14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19" name="Rectangle 88"/>
                <p:cNvSpPr>
                  <a:spLocks noChangeArrowheads="1"/>
                </p:cNvSpPr>
                <p:nvPr/>
              </p:nvSpPr>
              <p:spPr bwMode="auto">
                <a:xfrm>
                  <a:off x="3848" y="2336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0" name="Freeform 89"/>
                <p:cNvSpPr>
                  <a:spLocks noEditPoints="1"/>
                </p:cNvSpPr>
                <p:nvPr/>
              </p:nvSpPr>
              <p:spPr bwMode="auto">
                <a:xfrm>
                  <a:off x="3994" y="2354"/>
                  <a:ext cx="36" cy="60"/>
                </a:xfrm>
                <a:custGeom>
                  <a:avLst/>
                  <a:gdLst>
                    <a:gd name="T0" fmla="*/ 36 w 36"/>
                    <a:gd name="T1" fmla="*/ 0 h 60"/>
                    <a:gd name="T2" fmla="*/ 36 w 36"/>
                    <a:gd name="T3" fmla="*/ 2 h 60"/>
                    <a:gd name="T4" fmla="*/ 30 w 36"/>
                    <a:gd name="T5" fmla="*/ 2 h 60"/>
                    <a:gd name="T6" fmla="*/ 26 w 36"/>
                    <a:gd name="T7" fmla="*/ 4 h 60"/>
                    <a:gd name="T8" fmla="*/ 22 w 36"/>
                    <a:gd name="T9" fmla="*/ 6 h 60"/>
                    <a:gd name="T10" fmla="*/ 20 w 36"/>
                    <a:gd name="T11" fmla="*/ 10 h 60"/>
                    <a:gd name="T12" fmla="*/ 16 w 36"/>
                    <a:gd name="T13" fmla="*/ 12 h 60"/>
                    <a:gd name="T14" fmla="*/ 14 w 36"/>
                    <a:gd name="T15" fmla="*/ 16 h 60"/>
                    <a:gd name="T16" fmla="*/ 12 w 36"/>
                    <a:gd name="T17" fmla="*/ 22 h 60"/>
                    <a:gd name="T18" fmla="*/ 10 w 36"/>
                    <a:gd name="T19" fmla="*/ 26 h 60"/>
                    <a:gd name="T20" fmla="*/ 16 w 36"/>
                    <a:gd name="T21" fmla="*/ 24 h 60"/>
                    <a:gd name="T22" fmla="*/ 22 w 36"/>
                    <a:gd name="T23" fmla="*/ 22 h 60"/>
                    <a:gd name="T24" fmla="*/ 28 w 36"/>
                    <a:gd name="T25" fmla="*/ 24 h 60"/>
                    <a:gd name="T26" fmla="*/ 32 w 36"/>
                    <a:gd name="T27" fmla="*/ 28 h 60"/>
                    <a:gd name="T28" fmla="*/ 36 w 36"/>
                    <a:gd name="T29" fmla="*/ 32 h 60"/>
                    <a:gd name="T30" fmla="*/ 36 w 36"/>
                    <a:gd name="T31" fmla="*/ 40 h 60"/>
                    <a:gd name="T32" fmla="*/ 36 w 36"/>
                    <a:gd name="T33" fmla="*/ 46 h 60"/>
                    <a:gd name="T34" fmla="*/ 32 w 36"/>
                    <a:gd name="T35" fmla="*/ 52 h 60"/>
                    <a:gd name="T36" fmla="*/ 28 w 36"/>
                    <a:gd name="T37" fmla="*/ 56 h 60"/>
                    <a:gd name="T38" fmla="*/ 24 w 36"/>
                    <a:gd name="T39" fmla="*/ 60 h 60"/>
                    <a:gd name="T40" fmla="*/ 18 w 36"/>
                    <a:gd name="T41" fmla="*/ 60 h 60"/>
                    <a:gd name="T42" fmla="*/ 12 w 36"/>
                    <a:gd name="T43" fmla="*/ 60 h 60"/>
                    <a:gd name="T44" fmla="*/ 8 w 36"/>
                    <a:gd name="T45" fmla="*/ 56 h 60"/>
                    <a:gd name="T46" fmla="*/ 4 w 36"/>
                    <a:gd name="T47" fmla="*/ 50 h 60"/>
                    <a:gd name="T48" fmla="*/ 2 w 36"/>
                    <a:gd name="T49" fmla="*/ 44 h 60"/>
                    <a:gd name="T50" fmla="*/ 0 w 36"/>
                    <a:gd name="T51" fmla="*/ 36 h 60"/>
                    <a:gd name="T52" fmla="*/ 0 w 36"/>
                    <a:gd name="T53" fmla="*/ 28 h 60"/>
                    <a:gd name="T54" fmla="*/ 4 w 36"/>
                    <a:gd name="T55" fmla="*/ 22 h 60"/>
                    <a:gd name="T56" fmla="*/ 8 w 36"/>
                    <a:gd name="T57" fmla="*/ 14 h 60"/>
                    <a:gd name="T58" fmla="*/ 12 w 36"/>
                    <a:gd name="T59" fmla="*/ 10 h 60"/>
                    <a:gd name="T60" fmla="*/ 18 w 36"/>
                    <a:gd name="T61" fmla="*/ 4 h 60"/>
                    <a:gd name="T62" fmla="*/ 24 w 36"/>
                    <a:gd name="T63" fmla="*/ 2 h 60"/>
                    <a:gd name="T64" fmla="*/ 28 w 36"/>
                    <a:gd name="T65" fmla="*/ 0 h 60"/>
                    <a:gd name="T66" fmla="*/ 34 w 36"/>
                    <a:gd name="T67" fmla="*/ 0 h 60"/>
                    <a:gd name="T68" fmla="*/ 36 w 36"/>
                    <a:gd name="T69" fmla="*/ 0 h 60"/>
                    <a:gd name="T70" fmla="*/ 10 w 36"/>
                    <a:gd name="T71" fmla="*/ 30 h 60"/>
                    <a:gd name="T72" fmla="*/ 8 w 36"/>
                    <a:gd name="T73" fmla="*/ 36 h 60"/>
                    <a:gd name="T74" fmla="*/ 8 w 36"/>
                    <a:gd name="T75" fmla="*/ 40 h 60"/>
                    <a:gd name="T76" fmla="*/ 8 w 36"/>
                    <a:gd name="T77" fmla="*/ 44 h 60"/>
                    <a:gd name="T78" fmla="*/ 10 w 36"/>
                    <a:gd name="T79" fmla="*/ 48 h 60"/>
                    <a:gd name="T80" fmla="*/ 12 w 36"/>
                    <a:gd name="T81" fmla="*/ 52 h 60"/>
                    <a:gd name="T82" fmla="*/ 14 w 36"/>
                    <a:gd name="T83" fmla="*/ 56 h 60"/>
                    <a:gd name="T84" fmla="*/ 16 w 36"/>
                    <a:gd name="T85" fmla="*/ 56 h 60"/>
                    <a:gd name="T86" fmla="*/ 20 w 36"/>
                    <a:gd name="T87" fmla="*/ 58 h 60"/>
                    <a:gd name="T88" fmla="*/ 22 w 36"/>
                    <a:gd name="T89" fmla="*/ 56 h 60"/>
                    <a:gd name="T90" fmla="*/ 26 w 36"/>
                    <a:gd name="T91" fmla="*/ 54 h 60"/>
                    <a:gd name="T92" fmla="*/ 28 w 36"/>
                    <a:gd name="T93" fmla="*/ 50 h 60"/>
                    <a:gd name="T94" fmla="*/ 28 w 36"/>
                    <a:gd name="T95" fmla="*/ 44 h 60"/>
                    <a:gd name="T96" fmla="*/ 28 w 36"/>
                    <a:gd name="T97" fmla="*/ 38 h 60"/>
                    <a:gd name="T98" fmla="*/ 26 w 36"/>
                    <a:gd name="T99" fmla="*/ 32 h 60"/>
                    <a:gd name="T100" fmla="*/ 22 w 36"/>
                    <a:gd name="T101" fmla="*/ 28 h 60"/>
                    <a:gd name="T102" fmla="*/ 18 w 36"/>
                    <a:gd name="T103" fmla="*/ 26 h 60"/>
                    <a:gd name="T104" fmla="*/ 16 w 36"/>
                    <a:gd name="T105" fmla="*/ 26 h 60"/>
                    <a:gd name="T106" fmla="*/ 14 w 36"/>
                    <a:gd name="T107" fmla="*/ 28 h 60"/>
                    <a:gd name="T108" fmla="*/ 12 w 36"/>
                    <a:gd name="T109" fmla="*/ 28 h 60"/>
                    <a:gd name="T110" fmla="*/ 10 w 36"/>
                    <a:gd name="T111" fmla="*/ 30 h 6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6"/>
                    <a:gd name="T169" fmla="*/ 0 h 60"/>
                    <a:gd name="T170" fmla="*/ 36 w 36"/>
                    <a:gd name="T171" fmla="*/ 60 h 6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6" h="60">
                      <a:moveTo>
                        <a:pt x="36" y="0"/>
                      </a:moveTo>
                      <a:lnTo>
                        <a:pt x="36" y="2"/>
                      </a:lnTo>
                      <a:lnTo>
                        <a:pt x="30" y="2"/>
                      </a:lnTo>
                      <a:lnTo>
                        <a:pt x="26" y="4"/>
                      </a:lnTo>
                      <a:lnTo>
                        <a:pt x="22" y="6"/>
                      </a:lnTo>
                      <a:lnTo>
                        <a:pt x="20" y="10"/>
                      </a:lnTo>
                      <a:lnTo>
                        <a:pt x="16" y="12"/>
                      </a:lnTo>
                      <a:lnTo>
                        <a:pt x="14" y="16"/>
                      </a:lnTo>
                      <a:lnTo>
                        <a:pt x="12" y="22"/>
                      </a:lnTo>
                      <a:lnTo>
                        <a:pt x="10" y="26"/>
                      </a:lnTo>
                      <a:lnTo>
                        <a:pt x="16" y="24"/>
                      </a:lnTo>
                      <a:lnTo>
                        <a:pt x="22" y="22"/>
                      </a:lnTo>
                      <a:lnTo>
                        <a:pt x="28" y="24"/>
                      </a:lnTo>
                      <a:lnTo>
                        <a:pt x="32" y="28"/>
                      </a:lnTo>
                      <a:lnTo>
                        <a:pt x="36" y="32"/>
                      </a:lnTo>
                      <a:lnTo>
                        <a:pt x="36" y="40"/>
                      </a:lnTo>
                      <a:lnTo>
                        <a:pt x="36" y="46"/>
                      </a:lnTo>
                      <a:lnTo>
                        <a:pt x="32" y="52"/>
                      </a:lnTo>
                      <a:lnTo>
                        <a:pt x="28" y="56"/>
                      </a:lnTo>
                      <a:lnTo>
                        <a:pt x="24" y="60"/>
                      </a:lnTo>
                      <a:lnTo>
                        <a:pt x="18" y="60"/>
                      </a:lnTo>
                      <a:lnTo>
                        <a:pt x="12" y="60"/>
                      </a:lnTo>
                      <a:lnTo>
                        <a:pt x="8" y="56"/>
                      </a:lnTo>
                      <a:lnTo>
                        <a:pt x="4" y="50"/>
                      </a:lnTo>
                      <a:lnTo>
                        <a:pt x="2" y="44"/>
                      </a:lnTo>
                      <a:lnTo>
                        <a:pt x="0" y="36"/>
                      </a:lnTo>
                      <a:lnTo>
                        <a:pt x="0" y="28"/>
                      </a:lnTo>
                      <a:lnTo>
                        <a:pt x="4" y="22"/>
                      </a:lnTo>
                      <a:lnTo>
                        <a:pt x="8" y="14"/>
                      </a:lnTo>
                      <a:lnTo>
                        <a:pt x="12" y="10"/>
                      </a:lnTo>
                      <a:lnTo>
                        <a:pt x="18" y="4"/>
                      </a:lnTo>
                      <a:lnTo>
                        <a:pt x="24" y="2"/>
                      </a:lnTo>
                      <a:lnTo>
                        <a:pt x="28" y="0"/>
                      </a:lnTo>
                      <a:lnTo>
                        <a:pt x="34" y="0"/>
                      </a:lnTo>
                      <a:lnTo>
                        <a:pt x="36" y="0"/>
                      </a:lnTo>
                      <a:close/>
                      <a:moveTo>
                        <a:pt x="10" y="30"/>
                      </a:moveTo>
                      <a:lnTo>
                        <a:pt x="8" y="36"/>
                      </a:lnTo>
                      <a:lnTo>
                        <a:pt x="8" y="40"/>
                      </a:lnTo>
                      <a:lnTo>
                        <a:pt x="8" y="44"/>
                      </a:lnTo>
                      <a:lnTo>
                        <a:pt x="10" y="48"/>
                      </a:lnTo>
                      <a:lnTo>
                        <a:pt x="12" y="52"/>
                      </a:lnTo>
                      <a:lnTo>
                        <a:pt x="14" y="56"/>
                      </a:lnTo>
                      <a:lnTo>
                        <a:pt x="16" y="56"/>
                      </a:lnTo>
                      <a:lnTo>
                        <a:pt x="20" y="58"/>
                      </a:lnTo>
                      <a:lnTo>
                        <a:pt x="22" y="56"/>
                      </a:lnTo>
                      <a:lnTo>
                        <a:pt x="26" y="54"/>
                      </a:lnTo>
                      <a:lnTo>
                        <a:pt x="28" y="50"/>
                      </a:lnTo>
                      <a:lnTo>
                        <a:pt x="28" y="44"/>
                      </a:lnTo>
                      <a:lnTo>
                        <a:pt x="28" y="38"/>
                      </a:lnTo>
                      <a:lnTo>
                        <a:pt x="26" y="32"/>
                      </a:lnTo>
                      <a:lnTo>
                        <a:pt x="22" y="28"/>
                      </a:lnTo>
                      <a:lnTo>
                        <a:pt x="18" y="26"/>
                      </a:lnTo>
                      <a:lnTo>
                        <a:pt x="16" y="26"/>
                      </a:lnTo>
                      <a:lnTo>
                        <a:pt x="14" y="28"/>
                      </a:lnTo>
                      <a:lnTo>
                        <a:pt x="12" y="28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21" name="Rectangle 90"/>
                <p:cNvSpPr>
                  <a:spLocks noChangeArrowheads="1"/>
                </p:cNvSpPr>
                <p:nvPr/>
              </p:nvSpPr>
              <p:spPr bwMode="auto">
                <a:xfrm>
                  <a:off x="4200" y="2336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2" name="Rectangle 91"/>
                <p:cNvSpPr>
                  <a:spLocks noChangeArrowheads="1"/>
                </p:cNvSpPr>
                <p:nvPr/>
              </p:nvSpPr>
              <p:spPr bwMode="auto">
                <a:xfrm>
                  <a:off x="1552" y="2448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3" name="Freeform 92"/>
                <p:cNvSpPr>
                  <a:spLocks/>
                </p:cNvSpPr>
                <p:nvPr/>
              </p:nvSpPr>
              <p:spPr bwMode="auto">
                <a:xfrm>
                  <a:off x="1584" y="2470"/>
                  <a:ext cx="24" cy="52"/>
                </a:xfrm>
                <a:custGeom>
                  <a:avLst/>
                  <a:gdLst>
                    <a:gd name="T0" fmla="*/ 12 w 24"/>
                    <a:gd name="T1" fmla="*/ 0 h 52"/>
                    <a:gd name="T2" fmla="*/ 12 w 24"/>
                    <a:gd name="T3" fmla="*/ 12 h 52"/>
                    <a:gd name="T4" fmla="*/ 22 w 24"/>
                    <a:gd name="T5" fmla="*/ 12 h 52"/>
                    <a:gd name="T6" fmla="*/ 22 w 24"/>
                    <a:gd name="T7" fmla="*/ 16 h 52"/>
                    <a:gd name="T8" fmla="*/ 12 w 24"/>
                    <a:gd name="T9" fmla="*/ 16 h 52"/>
                    <a:gd name="T10" fmla="*/ 12 w 24"/>
                    <a:gd name="T11" fmla="*/ 40 h 52"/>
                    <a:gd name="T12" fmla="*/ 14 w 24"/>
                    <a:gd name="T13" fmla="*/ 44 h 52"/>
                    <a:gd name="T14" fmla="*/ 14 w 24"/>
                    <a:gd name="T15" fmla="*/ 46 h 52"/>
                    <a:gd name="T16" fmla="*/ 16 w 24"/>
                    <a:gd name="T17" fmla="*/ 46 h 52"/>
                    <a:gd name="T18" fmla="*/ 16 w 24"/>
                    <a:gd name="T19" fmla="*/ 48 h 52"/>
                    <a:gd name="T20" fmla="*/ 18 w 24"/>
                    <a:gd name="T21" fmla="*/ 48 h 52"/>
                    <a:gd name="T22" fmla="*/ 20 w 24"/>
                    <a:gd name="T23" fmla="*/ 46 h 52"/>
                    <a:gd name="T24" fmla="*/ 20 w 24"/>
                    <a:gd name="T25" fmla="*/ 46 h 52"/>
                    <a:gd name="T26" fmla="*/ 22 w 24"/>
                    <a:gd name="T27" fmla="*/ 44 h 52"/>
                    <a:gd name="T28" fmla="*/ 24 w 24"/>
                    <a:gd name="T29" fmla="*/ 44 h 52"/>
                    <a:gd name="T30" fmla="*/ 22 w 24"/>
                    <a:gd name="T31" fmla="*/ 48 h 52"/>
                    <a:gd name="T32" fmla="*/ 20 w 24"/>
                    <a:gd name="T33" fmla="*/ 50 h 52"/>
                    <a:gd name="T34" fmla="*/ 16 w 24"/>
                    <a:gd name="T35" fmla="*/ 52 h 52"/>
                    <a:gd name="T36" fmla="*/ 14 w 24"/>
                    <a:gd name="T37" fmla="*/ 52 h 52"/>
                    <a:gd name="T38" fmla="*/ 12 w 24"/>
                    <a:gd name="T39" fmla="*/ 52 h 52"/>
                    <a:gd name="T40" fmla="*/ 10 w 24"/>
                    <a:gd name="T41" fmla="*/ 52 h 52"/>
                    <a:gd name="T42" fmla="*/ 8 w 24"/>
                    <a:gd name="T43" fmla="*/ 50 h 52"/>
                    <a:gd name="T44" fmla="*/ 6 w 24"/>
                    <a:gd name="T45" fmla="*/ 48 h 52"/>
                    <a:gd name="T46" fmla="*/ 6 w 24"/>
                    <a:gd name="T47" fmla="*/ 46 h 52"/>
                    <a:gd name="T48" fmla="*/ 6 w 24"/>
                    <a:gd name="T49" fmla="*/ 42 h 52"/>
                    <a:gd name="T50" fmla="*/ 6 w 24"/>
                    <a:gd name="T51" fmla="*/ 16 h 52"/>
                    <a:gd name="T52" fmla="*/ 0 w 24"/>
                    <a:gd name="T53" fmla="*/ 16 h 52"/>
                    <a:gd name="T54" fmla="*/ 0 w 24"/>
                    <a:gd name="T55" fmla="*/ 14 h 52"/>
                    <a:gd name="T56" fmla="*/ 2 w 24"/>
                    <a:gd name="T57" fmla="*/ 12 h 52"/>
                    <a:gd name="T58" fmla="*/ 4 w 24"/>
                    <a:gd name="T59" fmla="*/ 10 h 52"/>
                    <a:gd name="T60" fmla="*/ 6 w 24"/>
                    <a:gd name="T61" fmla="*/ 8 h 52"/>
                    <a:gd name="T62" fmla="*/ 8 w 24"/>
                    <a:gd name="T63" fmla="*/ 6 h 52"/>
                    <a:gd name="T64" fmla="*/ 10 w 24"/>
                    <a:gd name="T65" fmla="*/ 4 h 52"/>
                    <a:gd name="T66" fmla="*/ 12 w 24"/>
                    <a:gd name="T67" fmla="*/ 0 h 52"/>
                    <a:gd name="T68" fmla="*/ 12 w 24"/>
                    <a:gd name="T69" fmla="*/ 0 h 5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4"/>
                    <a:gd name="T106" fmla="*/ 0 h 52"/>
                    <a:gd name="T107" fmla="*/ 24 w 24"/>
                    <a:gd name="T108" fmla="*/ 52 h 5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4" h="52">
                      <a:moveTo>
                        <a:pt x="12" y="0"/>
                      </a:moveTo>
                      <a:lnTo>
                        <a:pt x="12" y="12"/>
                      </a:lnTo>
                      <a:lnTo>
                        <a:pt x="22" y="12"/>
                      </a:lnTo>
                      <a:lnTo>
                        <a:pt x="22" y="16"/>
                      </a:lnTo>
                      <a:lnTo>
                        <a:pt x="12" y="16"/>
                      </a:lnTo>
                      <a:lnTo>
                        <a:pt x="12" y="40"/>
                      </a:lnTo>
                      <a:lnTo>
                        <a:pt x="14" y="44"/>
                      </a:lnTo>
                      <a:lnTo>
                        <a:pt x="14" y="46"/>
                      </a:lnTo>
                      <a:lnTo>
                        <a:pt x="16" y="46"/>
                      </a:lnTo>
                      <a:lnTo>
                        <a:pt x="16" y="48"/>
                      </a:lnTo>
                      <a:lnTo>
                        <a:pt x="18" y="48"/>
                      </a:lnTo>
                      <a:lnTo>
                        <a:pt x="20" y="46"/>
                      </a:lnTo>
                      <a:lnTo>
                        <a:pt x="22" y="44"/>
                      </a:lnTo>
                      <a:lnTo>
                        <a:pt x="24" y="44"/>
                      </a:lnTo>
                      <a:lnTo>
                        <a:pt x="22" y="48"/>
                      </a:lnTo>
                      <a:lnTo>
                        <a:pt x="20" y="50"/>
                      </a:lnTo>
                      <a:lnTo>
                        <a:pt x="16" y="52"/>
                      </a:lnTo>
                      <a:lnTo>
                        <a:pt x="14" y="52"/>
                      </a:lnTo>
                      <a:lnTo>
                        <a:pt x="12" y="52"/>
                      </a:lnTo>
                      <a:lnTo>
                        <a:pt x="10" y="52"/>
                      </a:lnTo>
                      <a:lnTo>
                        <a:pt x="8" y="50"/>
                      </a:lnTo>
                      <a:lnTo>
                        <a:pt x="6" y="48"/>
                      </a:lnTo>
                      <a:lnTo>
                        <a:pt x="6" y="46"/>
                      </a:lnTo>
                      <a:lnTo>
                        <a:pt x="6" y="42"/>
                      </a:lnTo>
                      <a:lnTo>
                        <a:pt x="6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2" y="12"/>
                      </a:lnTo>
                      <a:lnTo>
                        <a:pt x="4" y="10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24" name="Freeform 93"/>
                <p:cNvSpPr>
                  <a:spLocks noEditPoints="1"/>
                </p:cNvSpPr>
                <p:nvPr/>
              </p:nvSpPr>
              <p:spPr bwMode="auto">
                <a:xfrm>
                  <a:off x="1610" y="2482"/>
                  <a:ext cx="38" cy="40"/>
                </a:xfrm>
                <a:custGeom>
                  <a:avLst/>
                  <a:gdLst>
                    <a:gd name="T0" fmla="*/ 20 w 38"/>
                    <a:gd name="T1" fmla="*/ 0 h 40"/>
                    <a:gd name="T2" fmla="*/ 24 w 38"/>
                    <a:gd name="T3" fmla="*/ 0 h 40"/>
                    <a:gd name="T4" fmla="*/ 30 w 38"/>
                    <a:gd name="T5" fmla="*/ 2 h 40"/>
                    <a:gd name="T6" fmla="*/ 34 w 38"/>
                    <a:gd name="T7" fmla="*/ 6 h 40"/>
                    <a:gd name="T8" fmla="*/ 36 w 38"/>
                    <a:gd name="T9" fmla="*/ 12 h 40"/>
                    <a:gd name="T10" fmla="*/ 38 w 38"/>
                    <a:gd name="T11" fmla="*/ 20 h 40"/>
                    <a:gd name="T12" fmla="*/ 38 w 38"/>
                    <a:gd name="T13" fmla="*/ 24 h 40"/>
                    <a:gd name="T14" fmla="*/ 36 w 38"/>
                    <a:gd name="T15" fmla="*/ 30 h 40"/>
                    <a:gd name="T16" fmla="*/ 32 w 38"/>
                    <a:gd name="T17" fmla="*/ 34 h 40"/>
                    <a:gd name="T18" fmla="*/ 28 w 38"/>
                    <a:gd name="T19" fmla="*/ 38 h 40"/>
                    <a:gd name="T20" fmla="*/ 24 w 38"/>
                    <a:gd name="T21" fmla="*/ 40 h 40"/>
                    <a:gd name="T22" fmla="*/ 18 w 38"/>
                    <a:gd name="T23" fmla="*/ 40 h 40"/>
                    <a:gd name="T24" fmla="*/ 14 w 38"/>
                    <a:gd name="T25" fmla="*/ 40 h 40"/>
                    <a:gd name="T26" fmla="*/ 8 w 38"/>
                    <a:gd name="T27" fmla="*/ 38 h 40"/>
                    <a:gd name="T28" fmla="*/ 4 w 38"/>
                    <a:gd name="T29" fmla="*/ 34 h 40"/>
                    <a:gd name="T30" fmla="*/ 2 w 38"/>
                    <a:gd name="T31" fmla="*/ 28 h 40"/>
                    <a:gd name="T32" fmla="*/ 0 w 38"/>
                    <a:gd name="T33" fmla="*/ 20 h 40"/>
                    <a:gd name="T34" fmla="*/ 2 w 38"/>
                    <a:gd name="T35" fmla="*/ 16 h 40"/>
                    <a:gd name="T36" fmla="*/ 4 w 38"/>
                    <a:gd name="T37" fmla="*/ 10 h 40"/>
                    <a:gd name="T38" fmla="*/ 6 w 38"/>
                    <a:gd name="T39" fmla="*/ 6 h 40"/>
                    <a:gd name="T40" fmla="*/ 10 w 38"/>
                    <a:gd name="T41" fmla="*/ 2 h 40"/>
                    <a:gd name="T42" fmla="*/ 14 w 38"/>
                    <a:gd name="T43" fmla="*/ 0 h 40"/>
                    <a:gd name="T44" fmla="*/ 20 w 38"/>
                    <a:gd name="T45" fmla="*/ 0 h 40"/>
                    <a:gd name="T46" fmla="*/ 18 w 38"/>
                    <a:gd name="T47" fmla="*/ 2 h 40"/>
                    <a:gd name="T48" fmla="*/ 16 w 38"/>
                    <a:gd name="T49" fmla="*/ 2 h 40"/>
                    <a:gd name="T50" fmla="*/ 14 w 38"/>
                    <a:gd name="T51" fmla="*/ 4 h 40"/>
                    <a:gd name="T52" fmla="*/ 10 w 38"/>
                    <a:gd name="T53" fmla="*/ 6 h 40"/>
                    <a:gd name="T54" fmla="*/ 10 w 38"/>
                    <a:gd name="T55" fmla="*/ 8 h 40"/>
                    <a:gd name="T56" fmla="*/ 8 w 38"/>
                    <a:gd name="T57" fmla="*/ 12 h 40"/>
                    <a:gd name="T58" fmla="*/ 8 w 38"/>
                    <a:gd name="T59" fmla="*/ 18 h 40"/>
                    <a:gd name="T60" fmla="*/ 8 w 38"/>
                    <a:gd name="T61" fmla="*/ 24 h 40"/>
                    <a:gd name="T62" fmla="*/ 12 w 38"/>
                    <a:gd name="T63" fmla="*/ 32 h 40"/>
                    <a:gd name="T64" fmla="*/ 14 w 38"/>
                    <a:gd name="T65" fmla="*/ 36 h 40"/>
                    <a:gd name="T66" fmla="*/ 16 w 38"/>
                    <a:gd name="T67" fmla="*/ 38 h 40"/>
                    <a:gd name="T68" fmla="*/ 20 w 38"/>
                    <a:gd name="T69" fmla="*/ 38 h 40"/>
                    <a:gd name="T70" fmla="*/ 24 w 38"/>
                    <a:gd name="T71" fmla="*/ 38 h 40"/>
                    <a:gd name="T72" fmla="*/ 28 w 38"/>
                    <a:gd name="T73" fmla="*/ 34 h 40"/>
                    <a:gd name="T74" fmla="*/ 30 w 38"/>
                    <a:gd name="T75" fmla="*/ 30 h 40"/>
                    <a:gd name="T76" fmla="*/ 30 w 38"/>
                    <a:gd name="T77" fmla="*/ 22 h 40"/>
                    <a:gd name="T78" fmla="*/ 30 w 38"/>
                    <a:gd name="T79" fmla="*/ 16 h 40"/>
                    <a:gd name="T80" fmla="*/ 28 w 38"/>
                    <a:gd name="T81" fmla="*/ 10 h 40"/>
                    <a:gd name="T82" fmla="*/ 26 w 38"/>
                    <a:gd name="T83" fmla="*/ 6 h 40"/>
                    <a:gd name="T84" fmla="*/ 22 w 38"/>
                    <a:gd name="T85" fmla="*/ 4 h 40"/>
                    <a:gd name="T86" fmla="*/ 18 w 38"/>
                    <a:gd name="T87" fmla="*/ 2 h 4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8"/>
                    <a:gd name="T133" fmla="*/ 0 h 40"/>
                    <a:gd name="T134" fmla="*/ 38 w 38"/>
                    <a:gd name="T135" fmla="*/ 40 h 4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8" h="40">
                      <a:moveTo>
                        <a:pt x="20" y="0"/>
                      </a:moveTo>
                      <a:lnTo>
                        <a:pt x="24" y="0"/>
                      </a:lnTo>
                      <a:lnTo>
                        <a:pt x="30" y="2"/>
                      </a:lnTo>
                      <a:lnTo>
                        <a:pt x="34" y="6"/>
                      </a:lnTo>
                      <a:lnTo>
                        <a:pt x="36" y="12"/>
                      </a:lnTo>
                      <a:lnTo>
                        <a:pt x="38" y="20"/>
                      </a:lnTo>
                      <a:lnTo>
                        <a:pt x="38" y="24"/>
                      </a:lnTo>
                      <a:lnTo>
                        <a:pt x="36" y="30"/>
                      </a:lnTo>
                      <a:lnTo>
                        <a:pt x="32" y="34"/>
                      </a:lnTo>
                      <a:lnTo>
                        <a:pt x="28" y="38"/>
                      </a:lnTo>
                      <a:lnTo>
                        <a:pt x="24" y="40"/>
                      </a:lnTo>
                      <a:lnTo>
                        <a:pt x="18" y="40"/>
                      </a:lnTo>
                      <a:lnTo>
                        <a:pt x="14" y="40"/>
                      </a:lnTo>
                      <a:lnTo>
                        <a:pt x="8" y="38"/>
                      </a:lnTo>
                      <a:lnTo>
                        <a:pt x="4" y="34"/>
                      </a:lnTo>
                      <a:lnTo>
                        <a:pt x="2" y="28"/>
                      </a:lnTo>
                      <a:lnTo>
                        <a:pt x="0" y="20"/>
                      </a:lnTo>
                      <a:lnTo>
                        <a:pt x="2" y="16"/>
                      </a:lnTo>
                      <a:lnTo>
                        <a:pt x="4" y="10"/>
                      </a:lnTo>
                      <a:lnTo>
                        <a:pt x="6" y="6"/>
                      </a:lnTo>
                      <a:lnTo>
                        <a:pt x="10" y="2"/>
                      </a:lnTo>
                      <a:lnTo>
                        <a:pt x="14" y="0"/>
                      </a:lnTo>
                      <a:lnTo>
                        <a:pt x="20" y="0"/>
                      </a:lnTo>
                      <a:close/>
                      <a:moveTo>
                        <a:pt x="18" y="2"/>
                      </a:moveTo>
                      <a:lnTo>
                        <a:pt x="16" y="2"/>
                      </a:lnTo>
                      <a:lnTo>
                        <a:pt x="14" y="4"/>
                      </a:lnTo>
                      <a:lnTo>
                        <a:pt x="10" y="6"/>
                      </a:lnTo>
                      <a:lnTo>
                        <a:pt x="10" y="8"/>
                      </a:lnTo>
                      <a:lnTo>
                        <a:pt x="8" y="12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12" y="32"/>
                      </a:lnTo>
                      <a:lnTo>
                        <a:pt x="14" y="36"/>
                      </a:lnTo>
                      <a:lnTo>
                        <a:pt x="16" y="38"/>
                      </a:lnTo>
                      <a:lnTo>
                        <a:pt x="20" y="38"/>
                      </a:lnTo>
                      <a:lnTo>
                        <a:pt x="24" y="38"/>
                      </a:lnTo>
                      <a:lnTo>
                        <a:pt x="28" y="34"/>
                      </a:lnTo>
                      <a:lnTo>
                        <a:pt x="30" y="30"/>
                      </a:lnTo>
                      <a:lnTo>
                        <a:pt x="30" y="22"/>
                      </a:lnTo>
                      <a:lnTo>
                        <a:pt x="30" y="16"/>
                      </a:lnTo>
                      <a:lnTo>
                        <a:pt x="28" y="10"/>
                      </a:lnTo>
                      <a:lnTo>
                        <a:pt x="26" y="6"/>
                      </a:lnTo>
                      <a:lnTo>
                        <a:pt x="22" y="4"/>
                      </a:lnTo>
                      <a:lnTo>
                        <a:pt x="1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25" name="Rectangle 94"/>
                <p:cNvSpPr>
                  <a:spLocks noChangeArrowheads="1"/>
                </p:cNvSpPr>
                <p:nvPr/>
              </p:nvSpPr>
              <p:spPr bwMode="auto">
                <a:xfrm>
                  <a:off x="1888" y="2448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6" name="Rectangle 95"/>
                <p:cNvSpPr>
                  <a:spLocks noChangeArrowheads="1"/>
                </p:cNvSpPr>
                <p:nvPr/>
              </p:nvSpPr>
              <p:spPr bwMode="auto">
                <a:xfrm>
                  <a:off x="1904" y="2448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7" name="Freeform 96"/>
                <p:cNvSpPr>
                  <a:spLocks/>
                </p:cNvSpPr>
                <p:nvPr/>
              </p:nvSpPr>
              <p:spPr bwMode="auto">
                <a:xfrm>
                  <a:off x="2048" y="2462"/>
                  <a:ext cx="32" cy="60"/>
                </a:xfrm>
                <a:custGeom>
                  <a:avLst/>
                  <a:gdLst>
                    <a:gd name="T0" fmla="*/ 4 w 32"/>
                    <a:gd name="T1" fmla="*/ 8 h 60"/>
                    <a:gd name="T2" fmla="*/ 12 w 32"/>
                    <a:gd name="T3" fmla="*/ 2 h 60"/>
                    <a:gd name="T4" fmla="*/ 22 w 32"/>
                    <a:gd name="T5" fmla="*/ 2 h 60"/>
                    <a:gd name="T6" fmla="*/ 30 w 32"/>
                    <a:gd name="T7" fmla="*/ 8 h 60"/>
                    <a:gd name="T8" fmla="*/ 28 w 32"/>
                    <a:gd name="T9" fmla="*/ 16 h 60"/>
                    <a:gd name="T10" fmla="*/ 22 w 32"/>
                    <a:gd name="T11" fmla="*/ 26 h 60"/>
                    <a:gd name="T12" fmla="*/ 30 w 32"/>
                    <a:gd name="T13" fmla="*/ 32 h 60"/>
                    <a:gd name="T14" fmla="*/ 32 w 32"/>
                    <a:gd name="T15" fmla="*/ 40 h 60"/>
                    <a:gd name="T16" fmla="*/ 28 w 32"/>
                    <a:gd name="T17" fmla="*/ 54 h 60"/>
                    <a:gd name="T18" fmla="*/ 18 w 32"/>
                    <a:gd name="T19" fmla="*/ 60 h 60"/>
                    <a:gd name="T20" fmla="*/ 4 w 32"/>
                    <a:gd name="T21" fmla="*/ 60 h 60"/>
                    <a:gd name="T22" fmla="*/ 0 w 32"/>
                    <a:gd name="T23" fmla="*/ 58 h 60"/>
                    <a:gd name="T24" fmla="*/ 0 w 32"/>
                    <a:gd name="T25" fmla="*/ 56 h 60"/>
                    <a:gd name="T26" fmla="*/ 2 w 32"/>
                    <a:gd name="T27" fmla="*/ 54 h 60"/>
                    <a:gd name="T28" fmla="*/ 4 w 32"/>
                    <a:gd name="T29" fmla="*/ 54 h 60"/>
                    <a:gd name="T30" fmla="*/ 6 w 32"/>
                    <a:gd name="T31" fmla="*/ 54 h 60"/>
                    <a:gd name="T32" fmla="*/ 10 w 32"/>
                    <a:gd name="T33" fmla="*/ 56 h 60"/>
                    <a:gd name="T34" fmla="*/ 14 w 32"/>
                    <a:gd name="T35" fmla="*/ 56 h 60"/>
                    <a:gd name="T36" fmla="*/ 20 w 32"/>
                    <a:gd name="T37" fmla="*/ 56 h 60"/>
                    <a:gd name="T38" fmla="*/ 26 w 32"/>
                    <a:gd name="T39" fmla="*/ 50 h 60"/>
                    <a:gd name="T40" fmla="*/ 26 w 32"/>
                    <a:gd name="T41" fmla="*/ 42 h 60"/>
                    <a:gd name="T42" fmla="*/ 24 w 32"/>
                    <a:gd name="T43" fmla="*/ 36 h 60"/>
                    <a:gd name="T44" fmla="*/ 20 w 32"/>
                    <a:gd name="T45" fmla="*/ 34 h 60"/>
                    <a:gd name="T46" fmla="*/ 14 w 32"/>
                    <a:gd name="T47" fmla="*/ 30 h 60"/>
                    <a:gd name="T48" fmla="*/ 10 w 32"/>
                    <a:gd name="T49" fmla="*/ 30 h 60"/>
                    <a:gd name="T50" fmla="*/ 14 w 32"/>
                    <a:gd name="T51" fmla="*/ 28 h 60"/>
                    <a:gd name="T52" fmla="*/ 20 w 32"/>
                    <a:gd name="T53" fmla="*/ 24 h 60"/>
                    <a:gd name="T54" fmla="*/ 24 w 32"/>
                    <a:gd name="T55" fmla="*/ 20 h 60"/>
                    <a:gd name="T56" fmla="*/ 22 w 32"/>
                    <a:gd name="T57" fmla="*/ 12 h 60"/>
                    <a:gd name="T58" fmla="*/ 18 w 32"/>
                    <a:gd name="T59" fmla="*/ 6 h 60"/>
                    <a:gd name="T60" fmla="*/ 10 w 32"/>
                    <a:gd name="T61" fmla="*/ 6 h 60"/>
                    <a:gd name="T62" fmla="*/ 2 w 32"/>
                    <a:gd name="T63" fmla="*/ 12 h 6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2"/>
                    <a:gd name="T97" fmla="*/ 0 h 60"/>
                    <a:gd name="T98" fmla="*/ 32 w 32"/>
                    <a:gd name="T99" fmla="*/ 60 h 6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2" h="60">
                      <a:moveTo>
                        <a:pt x="0" y="12"/>
                      </a:moveTo>
                      <a:lnTo>
                        <a:pt x="4" y="8"/>
                      </a:lnTo>
                      <a:lnTo>
                        <a:pt x="6" y="4"/>
                      </a:lnTo>
                      <a:lnTo>
                        <a:pt x="12" y="2"/>
                      </a:lnTo>
                      <a:lnTo>
                        <a:pt x="16" y="0"/>
                      </a:lnTo>
                      <a:lnTo>
                        <a:pt x="22" y="2"/>
                      </a:lnTo>
                      <a:lnTo>
                        <a:pt x="28" y="4"/>
                      </a:lnTo>
                      <a:lnTo>
                        <a:pt x="30" y="8"/>
                      </a:lnTo>
                      <a:lnTo>
                        <a:pt x="30" y="12"/>
                      </a:lnTo>
                      <a:lnTo>
                        <a:pt x="28" y="16"/>
                      </a:lnTo>
                      <a:lnTo>
                        <a:pt x="26" y="20"/>
                      </a:lnTo>
                      <a:lnTo>
                        <a:pt x="22" y="26"/>
                      </a:lnTo>
                      <a:lnTo>
                        <a:pt x="26" y="28"/>
                      </a:lnTo>
                      <a:lnTo>
                        <a:pt x="30" y="32"/>
                      </a:lnTo>
                      <a:lnTo>
                        <a:pt x="32" y="36"/>
                      </a:lnTo>
                      <a:lnTo>
                        <a:pt x="32" y="40"/>
                      </a:lnTo>
                      <a:lnTo>
                        <a:pt x="32" y="48"/>
                      </a:lnTo>
                      <a:lnTo>
                        <a:pt x="28" y="54"/>
                      </a:lnTo>
                      <a:lnTo>
                        <a:pt x="24" y="58"/>
                      </a:lnTo>
                      <a:lnTo>
                        <a:pt x="18" y="60"/>
                      </a:lnTo>
                      <a:lnTo>
                        <a:pt x="10" y="60"/>
                      </a:lnTo>
                      <a:lnTo>
                        <a:pt x="4" y="60"/>
                      </a:lnTo>
                      <a:lnTo>
                        <a:pt x="2" y="60"/>
                      </a:lnTo>
                      <a:lnTo>
                        <a:pt x="0" y="58"/>
                      </a:lnTo>
                      <a:lnTo>
                        <a:pt x="0" y="56"/>
                      </a:lnTo>
                      <a:lnTo>
                        <a:pt x="0" y="54"/>
                      </a:lnTo>
                      <a:lnTo>
                        <a:pt x="2" y="54"/>
                      </a:lnTo>
                      <a:lnTo>
                        <a:pt x="4" y="54"/>
                      </a:lnTo>
                      <a:lnTo>
                        <a:pt x="6" y="54"/>
                      </a:lnTo>
                      <a:lnTo>
                        <a:pt x="8" y="56"/>
                      </a:lnTo>
                      <a:lnTo>
                        <a:pt x="10" y="56"/>
                      </a:lnTo>
                      <a:lnTo>
                        <a:pt x="12" y="56"/>
                      </a:lnTo>
                      <a:lnTo>
                        <a:pt x="14" y="56"/>
                      </a:lnTo>
                      <a:lnTo>
                        <a:pt x="16" y="58"/>
                      </a:lnTo>
                      <a:lnTo>
                        <a:pt x="20" y="56"/>
                      </a:lnTo>
                      <a:lnTo>
                        <a:pt x="24" y="54"/>
                      </a:lnTo>
                      <a:lnTo>
                        <a:pt x="26" y="50"/>
                      </a:lnTo>
                      <a:lnTo>
                        <a:pt x="26" y="46"/>
                      </a:lnTo>
                      <a:lnTo>
                        <a:pt x="26" y="42"/>
                      </a:lnTo>
                      <a:lnTo>
                        <a:pt x="24" y="38"/>
                      </a:lnTo>
                      <a:lnTo>
                        <a:pt x="24" y="36"/>
                      </a:lnTo>
                      <a:lnTo>
                        <a:pt x="22" y="36"/>
                      </a:lnTo>
                      <a:lnTo>
                        <a:pt x="20" y="34"/>
                      </a:lnTo>
                      <a:lnTo>
                        <a:pt x="18" y="32"/>
                      </a:lnTo>
                      <a:lnTo>
                        <a:pt x="14" y="30"/>
                      </a:lnTo>
                      <a:lnTo>
                        <a:pt x="12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6" y="28"/>
                      </a:lnTo>
                      <a:lnTo>
                        <a:pt x="20" y="24"/>
                      </a:lnTo>
                      <a:lnTo>
                        <a:pt x="22" y="22"/>
                      </a:lnTo>
                      <a:lnTo>
                        <a:pt x="24" y="20"/>
                      </a:lnTo>
                      <a:lnTo>
                        <a:pt x="24" y="16"/>
                      </a:lnTo>
                      <a:lnTo>
                        <a:pt x="22" y="12"/>
                      </a:lnTo>
                      <a:lnTo>
                        <a:pt x="20" y="8"/>
                      </a:lnTo>
                      <a:lnTo>
                        <a:pt x="18" y="6"/>
                      </a:lnTo>
                      <a:lnTo>
                        <a:pt x="14" y="6"/>
                      </a:lnTo>
                      <a:lnTo>
                        <a:pt x="10" y="6"/>
                      </a:lnTo>
                      <a:lnTo>
                        <a:pt x="6" y="10"/>
                      </a:lnTo>
                      <a:lnTo>
                        <a:pt x="2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28" name="Rectangle 97"/>
                <p:cNvSpPr>
                  <a:spLocks noChangeArrowheads="1"/>
                </p:cNvSpPr>
                <p:nvPr/>
              </p:nvSpPr>
              <p:spPr bwMode="auto">
                <a:xfrm>
                  <a:off x="2152" y="2448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9" name="Freeform 98"/>
                <p:cNvSpPr>
                  <a:spLocks noEditPoints="1"/>
                </p:cNvSpPr>
                <p:nvPr/>
              </p:nvSpPr>
              <p:spPr bwMode="auto">
                <a:xfrm>
                  <a:off x="2298" y="2462"/>
                  <a:ext cx="38" cy="60"/>
                </a:xfrm>
                <a:custGeom>
                  <a:avLst/>
                  <a:gdLst>
                    <a:gd name="T0" fmla="*/ 0 w 38"/>
                    <a:gd name="T1" fmla="*/ 30 h 60"/>
                    <a:gd name="T2" fmla="*/ 2 w 38"/>
                    <a:gd name="T3" fmla="*/ 22 h 60"/>
                    <a:gd name="T4" fmla="*/ 4 w 38"/>
                    <a:gd name="T5" fmla="*/ 14 h 60"/>
                    <a:gd name="T6" fmla="*/ 8 w 38"/>
                    <a:gd name="T7" fmla="*/ 8 h 60"/>
                    <a:gd name="T8" fmla="*/ 12 w 38"/>
                    <a:gd name="T9" fmla="*/ 4 h 60"/>
                    <a:gd name="T10" fmla="*/ 16 w 38"/>
                    <a:gd name="T11" fmla="*/ 2 h 60"/>
                    <a:gd name="T12" fmla="*/ 20 w 38"/>
                    <a:gd name="T13" fmla="*/ 0 h 60"/>
                    <a:gd name="T14" fmla="*/ 24 w 38"/>
                    <a:gd name="T15" fmla="*/ 2 h 60"/>
                    <a:gd name="T16" fmla="*/ 28 w 38"/>
                    <a:gd name="T17" fmla="*/ 4 h 60"/>
                    <a:gd name="T18" fmla="*/ 30 w 38"/>
                    <a:gd name="T19" fmla="*/ 8 h 60"/>
                    <a:gd name="T20" fmla="*/ 34 w 38"/>
                    <a:gd name="T21" fmla="*/ 14 h 60"/>
                    <a:gd name="T22" fmla="*/ 36 w 38"/>
                    <a:gd name="T23" fmla="*/ 22 h 60"/>
                    <a:gd name="T24" fmla="*/ 38 w 38"/>
                    <a:gd name="T25" fmla="*/ 30 h 60"/>
                    <a:gd name="T26" fmla="*/ 36 w 38"/>
                    <a:gd name="T27" fmla="*/ 40 h 60"/>
                    <a:gd name="T28" fmla="*/ 34 w 38"/>
                    <a:gd name="T29" fmla="*/ 48 h 60"/>
                    <a:gd name="T30" fmla="*/ 32 w 38"/>
                    <a:gd name="T31" fmla="*/ 54 h 60"/>
                    <a:gd name="T32" fmla="*/ 28 w 38"/>
                    <a:gd name="T33" fmla="*/ 58 h 60"/>
                    <a:gd name="T34" fmla="*/ 24 w 38"/>
                    <a:gd name="T35" fmla="*/ 60 h 60"/>
                    <a:gd name="T36" fmla="*/ 18 w 38"/>
                    <a:gd name="T37" fmla="*/ 60 h 60"/>
                    <a:gd name="T38" fmla="*/ 14 w 38"/>
                    <a:gd name="T39" fmla="*/ 60 h 60"/>
                    <a:gd name="T40" fmla="*/ 10 w 38"/>
                    <a:gd name="T41" fmla="*/ 56 h 60"/>
                    <a:gd name="T42" fmla="*/ 6 w 38"/>
                    <a:gd name="T43" fmla="*/ 50 h 60"/>
                    <a:gd name="T44" fmla="*/ 2 w 38"/>
                    <a:gd name="T45" fmla="*/ 42 h 60"/>
                    <a:gd name="T46" fmla="*/ 0 w 38"/>
                    <a:gd name="T47" fmla="*/ 30 h 60"/>
                    <a:gd name="T48" fmla="*/ 10 w 38"/>
                    <a:gd name="T49" fmla="*/ 32 h 60"/>
                    <a:gd name="T50" fmla="*/ 10 w 38"/>
                    <a:gd name="T51" fmla="*/ 42 h 60"/>
                    <a:gd name="T52" fmla="*/ 12 w 38"/>
                    <a:gd name="T53" fmla="*/ 52 h 60"/>
                    <a:gd name="T54" fmla="*/ 14 w 38"/>
                    <a:gd name="T55" fmla="*/ 56 h 60"/>
                    <a:gd name="T56" fmla="*/ 16 w 38"/>
                    <a:gd name="T57" fmla="*/ 58 h 60"/>
                    <a:gd name="T58" fmla="*/ 20 w 38"/>
                    <a:gd name="T59" fmla="*/ 58 h 60"/>
                    <a:gd name="T60" fmla="*/ 22 w 38"/>
                    <a:gd name="T61" fmla="*/ 58 h 60"/>
                    <a:gd name="T62" fmla="*/ 24 w 38"/>
                    <a:gd name="T63" fmla="*/ 56 h 60"/>
                    <a:gd name="T64" fmla="*/ 26 w 38"/>
                    <a:gd name="T65" fmla="*/ 54 h 60"/>
                    <a:gd name="T66" fmla="*/ 28 w 38"/>
                    <a:gd name="T67" fmla="*/ 48 h 60"/>
                    <a:gd name="T68" fmla="*/ 28 w 38"/>
                    <a:gd name="T69" fmla="*/ 40 h 60"/>
                    <a:gd name="T70" fmla="*/ 30 w 38"/>
                    <a:gd name="T71" fmla="*/ 28 h 60"/>
                    <a:gd name="T72" fmla="*/ 28 w 38"/>
                    <a:gd name="T73" fmla="*/ 20 h 60"/>
                    <a:gd name="T74" fmla="*/ 28 w 38"/>
                    <a:gd name="T75" fmla="*/ 12 h 60"/>
                    <a:gd name="T76" fmla="*/ 26 w 38"/>
                    <a:gd name="T77" fmla="*/ 8 h 60"/>
                    <a:gd name="T78" fmla="*/ 24 w 38"/>
                    <a:gd name="T79" fmla="*/ 4 h 60"/>
                    <a:gd name="T80" fmla="*/ 22 w 38"/>
                    <a:gd name="T81" fmla="*/ 4 h 60"/>
                    <a:gd name="T82" fmla="*/ 20 w 38"/>
                    <a:gd name="T83" fmla="*/ 4 h 60"/>
                    <a:gd name="T84" fmla="*/ 16 w 38"/>
                    <a:gd name="T85" fmla="*/ 4 h 60"/>
                    <a:gd name="T86" fmla="*/ 14 w 38"/>
                    <a:gd name="T87" fmla="*/ 6 h 60"/>
                    <a:gd name="T88" fmla="*/ 12 w 38"/>
                    <a:gd name="T89" fmla="*/ 10 h 60"/>
                    <a:gd name="T90" fmla="*/ 10 w 38"/>
                    <a:gd name="T91" fmla="*/ 16 h 60"/>
                    <a:gd name="T92" fmla="*/ 10 w 38"/>
                    <a:gd name="T93" fmla="*/ 24 h 60"/>
                    <a:gd name="T94" fmla="*/ 10 w 38"/>
                    <a:gd name="T95" fmla="*/ 32 h 6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8"/>
                    <a:gd name="T145" fmla="*/ 0 h 60"/>
                    <a:gd name="T146" fmla="*/ 38 w 38"/>
                    <a:gd name="T147" fmla="*/ 60 h 6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8" h="60">
                      <a:moveTo>
                        <a:pt x="0" y="30"/>
                      </a:moveTo>
                      <a:lnTo>
                        <a:pt x="2" y="22"/>
                      </a:lnTo>
                      <a:lnTo>
                        <a:pt x="4" y="14"/>
                      </a:lnTo>
                      <a:lnTo>
                        <a:pt x="8" y="8"/>
                      </a:lnTo>
                      <a:lnTo>
                        <a:pt x="12" y="4"/>
                      </a:lnTo>
                      <a:lnTo>
                        <a:pt x="16" y="2"/>
                      </a:lnTo>
                      <a:lnTo>
                        <a:pt x="20" y="0"/>
                      </a:lnTo>
                      <a:lnTo>
                        <a:pt x="24" y="2"/>
                      </a:lnTo>
                      <a:lnTo>
                        <a:pt x="28" y="4"/>
                      </a:lnTo>
                      <a:lnTo>
                        <a:pt x="30" y="8"/>
                      </a:lnTo>
                      <a:lnTo>
                        <a:pt x="34" y="14"/>
                      </a:lnTo>
                      <a:lnTo>
                        <a:pt x="36" y="22"/>
                      </a:lnTo>
                      <a:lnTo>
                        <a:pt x="38" y="30"/>
                      </a:lnTo>
                      <a:lnTo>
                        <a:pt x="36" y="40"/>
                      </a:lnTo>
                      <a:lnTo>
                        <a:pt x="34" y="48"/>
                      </a:lnTo>
                      <a:lnTo>
                        <a:pt x="32" y="54"/>
                      </a:lnTo>
                      <a:lnTo>
                        <a:pt x="28" y="58"/>
                      </a:lnTo>
                      <a:lnTo>
                        <a:pt x="24" y="60"/>
                      </a:lnTo>
                      <a:lnTo>
                        <a:pt x="18" y="60"/>
                      </a:lnTo>
                      <a:lnTo>
                        <a:pt x="14" y="60"/>
                      </a:lnTo>
                      <a:lnTo>
                        <a:pt x="10" y="56"/>
                      </a:lnTo>
                      <a:lnTo>
                        <a:pt x="6" y="50"/>
                      </a:lnTo>
                      <a:lnTo>
                        <a:pt x="2" y="42"/>
                      </a:lnTo>
                      <a:lnTo>
                        <a:pt x="0" y="30"/>
                      </a:lnTo>
                      <a:close/>
                      <a:moveTo>
                        <a:pt x="10" y="32"/>
                      </a:moveTo>
                      <a:lnTo>
                        <a:pt x="10" y="42"/>
                      </a:lnTo>
                      <a:lnTo>
                        <a:pt x="12" y="52"/>
                      </a:lnTo>
                      <a:lnTo>
                        <a:pt x="14" y="56"/>
                      </a:lnTo>
                      <a:lnTo>
                        <a:pt x="16" y="58"/>
                      </a:lnTo>
                      <a:lnTo>
                        <a:pt x="20" y="58"/>
                      </a:lnTo>
                      <a:lnTo>
                        <a:pt x="22" y="58"/>
                      </a:lnTo>
                      <a:lnTo>
                        <a:pt x="24" y="56"/>
                      </a:lnTo>
                      <a:lnTo>
                        <a:pt x="26" y="54"/>
                      </a:lnTo>
                      <a:lnTo>
                        <a:pt x="28" y="48"/>
                      </a:lnTo>
                      <a:lnTo>
                        <a:pt x="28" y="40"/>
                      </a:lnTo>
                      <a:lnTo>
                        <a:pt x="30" y="28"/>
                      </a:lnTo>
                      <a:lnTo>
                        <a:pt x="28" y="20"/>
                      </a:lnTo>
                      <a:lnTo>
                        <a:pt x="28" y="12"/>
                      </a:lnTo>
                      <a:lnTo>
                        <a:pt x="26" y="8"/>
                      </a:lnTo>
                      <a:lnTo>
                        <a:pt x="24" y="4"/>
                      </a:lnTo>
                      <a:lnTo>
                        <a:pt x="22" y="4"/>
                      </a:lnTo>
                      <a:lnTo>
                        <a:pt x="20" y="4"/>
                      </a:lnTo>
                      <a:lnTo>
                        <a:pt x="16" y="4"/>
                      </a:lnTo>
                      <a:lnTo>
                        <a:pt x="14" y="6"/>
                      </a:lnTo>
                      <a:lnTo>
                        <a:pt x="12" y="10"/>
                      </a:lnTo>
                      <a:lnTo>
                        <a:pt x="10" y="16"/>
                      </a:lnTo>
                      <a:lnTo>
                        <a:pt x="10" y="24"/>
                      </a:lnTo>
                      <a:lnTo>
                        <a:pt x="10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30" name="Rectangle 99"/>
                <p:cNvSpPr>
                  <a:spLocks noChangeArrowheads="1"/>
                </p:cNvSpPr>
                <p:nvPr/>
              </p:nvSpPr>
              <p:spPr bwMode="auto">
                <a:xfrm>
                  <a:off x="2496" y="2448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31" name="Freeform 100"/>
                <p:cNvSpPr>
                  <a:spLocks/>
                </p:cNvSpPr>
                <p:nvPr/>
              </p:nvSpPr>
              <p:spPr bwMode="auto">
                <a:xfrm>
                  <a:off x="2642" y="2462"/>
                  <a:ext cx="24" cy="60"/>
                </a:xfrm>
                <a:custGeom>
                  <a:avLst/>
                  <a:gdLst>
                    <a:gd name="T0" fmla="*/ 0 w 24"/>
                    <a:gd name="T1" fmla="*/ 6 h 60"/>
                    <a:gd name="T2" fmla="*/ 14 w 24"/>
                    <a:gd name="T3" fmla="*/ 0 h 60"/>
                    <a:gd name="T4" fmla="*/ 16 w 24"/>
                    <a:gd name="T5" fmla="*/ 0 h 60"/>
                    <a:gd name="T6" fmla="*/ 16 w 24"/>
                    <a:gd name="T7" fmla="*/ 50 h 60"/>
                    <a:gd name="T8" fmla="*/ 16 w 24"/>
                    <a:gd name="T9" fmla="*/ 54 h 60"/>
                    <a:gd name="T10" fmla="*/ 16 w 24"/>
                    <a:gd name="T11" fmla="*/ 56 h 60"/>
                    <a:gd name="T12" fmla="*/ 18 w 24"/>
                    <a:gd name="T13" fmla="*/ 58 h 60"/>
                    <a:gd name="T14" fmla="*/ 18 w 24"/>
                    <a:gd name="T15" fmla="*/ 58 h 60"/>
                    <a:gd name="T16" fmla="*/ 20 w 24"/>
                    <a:gd name="T17" fmla="*/ 58 h 60"/>
                    <a:gd name="T18" fmla="*/ 24 w 24"/>
                    <a:gd name="T19" fmla="*/ 58 h 60"/>
                    <a:gd name="T20" fmla="*/ 24 w 24"/>
                    <a:gd name="T21" fmla="*/ 60 h 60"/>
                    <a:gd name="T22" fmla="*/ 2 w 24"/>
                    <a:gd name="T23" fmla="*/ 60 h 60"/>
                    <a:gd name="T24" fmla="*/ 2 w 24"/>
                    <a:gd name="T25" fmla="*/ 58 h 60"/>
                    <a:gd name="T26" fmla="*/ 6 w 24"/>
                    <a:gd name="T27" fmla="*/ 58 h 60"/>
                    <a:gd name="T28" fmla="*/ 6 w 24"/>
                    <a:gd name="T29" fmla="*/ 58 h 60"/>
                    <a:gd name="T30" fmla="*/ 8 w 24"/>
                    <a:gd name="T31" fmla="*/ 58 h 60"/>
                    <a:gd name="T32" fmla="*/ 8 w 24"/>
                    <a:gd name="T33" fmla="*/ 56 h 60"/>
                    <a:gd name="T34" fmla="*/ 8 w 24"/>
                    <a:gd name="T35" fmla="*/ 54 h 60"/>
                    <a:gd name="T36" fmla="*/ 10 w 24"/>
                    <a:gd name="T37" fmla="*/ 50 h 60"/>
                    <a:gd name="T38" fmla="*/ 10 w 24"/>
                    <a:gd name="T39" fmla="*/ 16 h 60"/>
                    <a:gd name="T40" fmla="*/ 8 w 24"/>
                    <a:gd name="T41" fmla="*/ 12 h 60"/>
                    <a:gd name="T42" fmla="*/ 8 w 24"/>
                    <a:gd name="T43" fmla="*/ 10 h 60"/>
                    <a:gd name="T44" fmla="*/ 8 w 24"/>
                    <a:gd name="T45" fmla="*/ 8 h 60"/>
                    <a:gd name="T46" fmla="*/ 8 w 24"/>
                    <a:gd name="T47" fmla="*/ 8 h 60"/>
                    <a:gd name="T48" fmla="*/ 6 w 24"/>
                    <a:gd name="T49" fmla="*/ 6 h 60"/>
                    <a:gd name="T50" fmla="*/ 6 w 24"/>
                    <a:gd name="T51" fmla="*/ 6 h 60"/>
                    <a:gd name="T52" fmla="*/ 4 w 24"/>
                    <a:gd name="T53" fmla="*/ 6 h 60"/>
                    <a:gd name="T54" fmla="*/ 2 w 24"/>
                    <a:gd name="T55" fmla="*/ 8 h 60"/>
                    <a:gd name="T56" fmla="*/ 0 w 24"/>
                    <a:gd name="T57" fmla="*/ 6 h 6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4"/>
                    <a:gd name="T88" fmla="*/ 0 h 60"/>
                    <a:gd name="T89" fmla="*/ 24 w 24"/>
                    <a:gd name="T90" fmla="*/ 60 h 6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4" h="60">
                      <a:moveTo>
                        <a:pt x="0" y="6"/>
                      </a:move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50"/>
                      </a:lnTo>
                      <a:lnTo>
                        <a:pt x="16" y="54"/>
                      </a:lnTo>
                      <a:lnTo>
                        <a:pt x="16" y="56"/>
                      </a:lnTo>
                      <a:lnTo>
                        <a:pt x="18" y="58"/>
                      </a:lnTo>
                      <a:lnTo>
                        <a:pt x="20" y="58"/>
                      </a:lnTo>
                      <a:lnTo>
                        <a:pt x="24" y="58"/>
                      </a:lnTo>
                      <a:lnTo>
                        <a:pt x="24" y="60"/>
                      </a:lnTo>
                      <a:lnTo>
                        <a:pt x="2" y="60"/>
                      </a:lnTo>
                      <a:lnTo>
                        <a:pt x="2" y="58"/>
                      </a:lnTo>
                      <a:lnTo>
                        <a:pt x="6" y="58"/>
                      </a:lnTo>
                      <a:lnTo>
                        <a:pt x="8" y="58"/>
                      </a:lnTo>
                      <a:lnTo>
                        <a:pt x="8" y="56"/>
                      </a:lnTo>
                      <a:lnTo>
                        <a:pt x="8" y="54"/>
                      </a:lnTo>
                      <a:lnTo>
                        <a:pt x="10" y="50"/>
                      </a:lnTo>
                      <a:lnTo>
                        <a:pt x="10" y="16"/>
                      </a:lnTo>
                      <a:lnTo>
                        <a:pt x="8" y="12"/>
                      </a:lnTo>
                      <a:lnTo>
                        <a:pt x="8" y="10"/>
                      </a:lnTo>
                      <a:lnTo>
                        <a:pt x="8" y="8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32" name="Freeform 101"/>
                <p:cNvSpPr>
                  <a:spLocks noEditPoints="1"/>
                </p:cNvSpPr>
                <p:nvPr/>
              </p:nvSpPr>
              <p:spPr bwMode="auto">
                <a:xfrm>
                  <a:off x="2680" y="2462"/>
                  <a:ext cx="36" cy="60"/>
                </a:xfrm>
                <a:custGeom>
                  <a:avLst/>
                  <a:gdLst>
                    <a:gd name="T0" fmla="*/ 0 w 36"/>
                    <a:gd name="T1" fmla="*/ 30 h 60"/>
                    <a:gd name="T2" fmla="*/ 2 w 36"/>
                    <a:gd name="T3" fmla="*/ 22 h 60"/>
                    <a:gd name="T4" fmla="*/ 4 w 36"/>
                    <a:gd name="T5" fmla="*/ 14 h 60"/>
                    <a:gd name="T6" fmla="*/ 6 w 36"/>
                    <a:gd name="T7" fmla="*/ 8 h 60"/>
                    <a:gd name="T8" fmla="*/ 10 w 36"/>
                    <a:gd name="T9" fmla="*/ 4 h 60"/>
                    <a:gd name="T10" fmla="*/ 14 w 36"/>
                    <a:gd name="T11" fmla="*/ 2 h 60"/>
                    <a:gd name="T12" fmla="*/ 18 w 36"/>
                    <a:gd name="T13" fmla="*/ 0 h 60"/>
                    <a:gd name="T14" fmla="*/ 22 w 36"/>
                    <a:gd name="T15" fmla="*/ 2 h 60"/>
                    <a:gd name="T16" fmla="*/ 26 w 36"/>
                    <a:gd name="T17" fmla="*/ 4 h 60"/>
                    <a:gd name="T18" fmla="*/ 30 w 36"/>
                    <a:gd name="T19" fmla="*/ 8 h 60"/>
                    <a:gd name="T20" fmla="*/ 34 w 36"/>
                    <a:gd name="T21" fmla="*/ 14 h 60"/>
                    <a:gd name="T22" fmla="*/ 36 w 36"/>
                    <a:gd name="T23" fmla="*/ 22 h 60"/>
                    <a:gd name="T24" fmla="*/ 36 w 36"/>
                    <a:gd name="T25" fmla="*/ 30 h 60"/>
                    <a:gd name="T26" fmla="*/ 36 w 36"/>
                    <a:gd name="T27" fmla="*/ 40 h 60"/>
                    <a:gd name="T28" fmla="*/ 34 w 36"/>
                    <a:gd name="T29" fmla="*/ 48 h 60"/>
                    <a:gd name="T30" fmla="*/ 30 w 36"/>
                    <a:gd name="T31" fmla="*/ 54 h 60"/>
                    <a:gd name="T32" fmla="*/ 26 w 36"/>
                    <a:gd name="T33" fmla="*/ 58 h 60"/>
                    <a:gd name="T34" fmla="*/ 22 w 36"/>
                    <a:gd name="T35" fmla="*/ 60 h 60"/>
                    <a:gd name="T36" fmla="*/ 18 w 36"/>
                    <a:gd name="T37" fmla="*/ 60 h 60"/>
                    <a:gd name="T38" fmla="*/ 14 w 36"/>
                    <a:gd name="T39" fmla="*/ 60 h 60"/>
                    <a:gd name="T40" fmla="*/ 8 w 36"/>
                    <a:gd name="T41" fmla="*/ 56 h 60"/>
                    <a:gd name="T42" fmla="*/ 4 w 36"/>
                    <a:gd name="T43" fmla="*/ 50 h 60"/>
                    <a:gd name="T44" fmla="*/ 2 w 36"/>
                    <a:gd name="T45" fmla="*/ 42 h 60"/>
                    <a:gd name="T46" fmla="*/ 0 w 36"/>
                    <a:gd name="T47" fmla="*/ 30 h 60"/>
                    <a:gd name="T48" fmla="*/ 8 w 36"/>
                    <a:gd name="T49" fmla="*/ 32 h 60"/>
                    <a:gd name="T50" fmla="*/ 10 w 36"/>
                    <a:gd name="T51" fmla="*/ 42 h 60"/>
                    <a:gd name="T52" fmla="*/ 12 w 36"/>
                    <a:gd name="T53" fmla="*/ 52 h 60"/>
                    <a:gd name="T54" fmla="*/ 14 w 36"/>
                    <a:gd name="T55" fmla="*/ 56 h 60"/>
                    <a:gd name="T56" fmla="*/ 16 w 36"/>
                    <a:gd name="T57" fmla="*/ 58 h 60"/>
                    <a:gd name="T58" fmla="*/ 18 w 36"/>
                    <a:gd name="T59" fmla="*/ 58 h 60"/>
                    <a:gd name="T60" fmla="*/ 20 w 36"/>
                    <a:gd name="T61" fmla="*/ 58 h 60"/>
                    <a:gd name="T62" fmla="*/ 24 w 36"/>
                    <a:gd name="T63" fmla="*/ 56 h 60"/>
                    <a:gd name="T64" fmla="*/ 26 w 36"/>
                    <a:gd name="T65" fmla="*/ 54 h 60"/>
                    <a:gd name="T66" fmla="*/ 26 w 36"/>
                    <a:gd name="T67" fmla="*/ 48 h 60"/>
                    <a:gd name="T68" fmla="*/ 28 w 36"/>
                    <a:gd name="T69" fmla="*/ 40 h 60"/>
                    <a:gd name="T70" fmla="*/ 28 w 36"/>
                    <a:gd name="T71" fmla="*/ 28 h 60"/>
                    <a:gd name="T72" fmla="*/ 28 w 36"/>
                    <a:gd name="T73" fmla="*/ 20 h 60"/>
                    <a:gd name="T74" fmla="*/ 26 w 36"/>
                    <a:gd name="T75" fmla="*/ 12 h 60"/>
                    <a:gd name="T76" fmla="*/ 24 w 36"/>
                    <a:gd name="T77" fmla="*/ 8 h 60"/>
                    <a:gd name="T78" fmla="*/ 22 w 36"/>
                    <a:gd name="T79" fmla="*/ 4 h 60"/>
                    <a:gd name="T80" fmla="*/ 20 w 36"/>
                    <a:gd name="T81" fmla="*/ 4 h 60"/>
                    <a:gd name="T82" fmla="*/ 18 w 36"/>
                    <a:gd name="T83" fmla="*/ 4 h 60"/>
                    <a:gd name="T84" fmla="*/ 16 w 36"/>
                    <a:gd name="T85" fmla="*/ 4 h 60"/>
                    <a:gd name="T86" fmla="*/ 14 w 36"/>
                    <a:gd name="T87" fmla="*/ 6 h 60"/>
                    <a:gd name="T88" fmla="*/ 12 w 36"/>
                    <a:gd name="T89" fmla="*/ 10 h 60"/>
                    <a:gd name="T90" fmla="*/ 10 w 36"/>
                    <a:gd name="T91" fmla="*/ 16 h 60"/>
                    <a:gd name="T92" fmla="*/ 8 w 36"/>
                    <a:gd name="T93" fmla="*/ 24 h 60"/>
                    <a:gd name="T94" fmla="*/ 8 w 36"/>
                    <a:gd name="T95" fmla="*/ 32 h 6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6"/>
                    <a:gd name="T145" fmla="*/ 0 h 60"/>
                    <a:gd name="T146" fmla="*/ 36 w 36"/>
                    <a:gd name="T147" fmla="*/ 60 h 6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6" h="60">
                      <a:moveTo>
                        <a:pt x="0" y="30"/>
                      </a:moveTo>
                      <a:lnTo>
                        <a:pt x="2" y="22"/>
                      </a:lnTo>
                      <a:lnTo>
                        <a:pt x="4" y="14"/>
                      </a:lnTo>
                      <a:lnTo>
                        <a:pt x="6" y="8"/>
                      </a:lnTo>
                      <a:lnTo>
                        <a:pt x="10" y="4"/>
                      </a:lnTo>
                      <a:lnTo>
                        <a:pt x="14" y="2"/>
                      </a:lnTo>
                      <a:lnTo>
                        <a:pt x="18" y="0"/>
                      </a:lnTo>
                      <a:lnTo>
                        <a:pt x="22" y="2"/>
                      </a:lnTo>
                      <a:lnTo>
                        <a:pt x="26" y="4"/>
                      </a:lnTo>
                      <a:lnTo>
                        <a:pt x="30" y="8"/>
                      </a:lnTo>
                      <a:lnTo>
                        <a:pt x="34" y="14"/>
                      </a:lnTo>
                      <a:lnTo>
                        <a:pt x="36" y="22"/>
                      </a:lnTo>
                      <a:lnTo>
                        <a:pt x="36" y="30"/>
                      </a:lnTo>
                      <a:lnTo>
                        <a:pt x="36" y="40"/>
                      </a:lnTo>
                      <a:lnTo>
                        <a:pt x="34" y="48"/>
                      </a:lnTo>
                      <a:lnTo>
                        <a:pt x="30" y="54"/>
                      </a:lnTo>
                      <a:lnTo>
                        <a:pt x="26" y="58"/>
                      </a:lnTo>
                      <a:lnTo>
                        <a:pt x="22" y="60"/>
                      </a:lnTo>
                      <a:lnTo>
                        <a:pt x="18" y="60"/>
                      </a:lnTo>
                      <a:lnTo>
                        <a:pt x="14" y="60"/>
                      </a:lnTo>
                      <a:lnTo>
                        <a:pt x="8" y="56"/>
                      </a:lnTo>
                      <a:lnTo>
                        <a:pt x="4" y="50"/>
                      </a:lnTo>
                      <a:lnTo>
                        <a:pt x="2" y="42"/>
                      </a:lnTo>
                      <a:lnTo>
                        <a:pt x="0" y="30"/>
                      </a:lnTo>
                      <a:close/>
                      <a:moveTo>
                        <a:pt x="8" y="32"/>
                      </a:moveTo>
                      <a:lnTo>
                        <a:pt x="10" y="42"/>
                      </a:lnTo>
                      <a:lnTo>
                        <a:pt x="12" y="52"/>
                      </a:lnTo>
                      <a:lnTo>
                        <a:pt x="14" y="56"/>
                      </a:lnTo>
                      <a:lnTo>
                        <a:pt x="16" y="58"/>
                      </a:lnTo>
                      <a:lnTo>
                        <a:pt x="18" y="58"/>
                      </a:lnTo>
                      <a:lnTo>
                        <a:pt x="20" y="58"/>
                      </a:lnTo>
                      <a:lnTo>
                        <a:pt x="24" y="56"/>
                      </a:lnTo>
                      <a:lnTo>
                        <a:pt x="26" y="54"/>
                      </a:lnTo>
                      <a:lnTo>
                        <a:pt x="26" y="48"/>
                      </a:lnTo>
                      <a:lnTo>
                        <a:pt x="28" y="40"/>
                      </a:lnTo>
                      <a:lnTo>
                        <a:pt x="28" y="28"/>
                      </a:lnTo>
                      <a:lnTo>
                        <a:pt x="28" y="20"/>
                      </a:lnTo>
                      <a:lnTo>
                        <a:pt x="26" y="12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0" y="4"/>
                      </a:lnTo>
                      <a:lnTo>
                        <a:pt x="18" y="4"/>
                      </a:lnTo>
                      <a:lnTo>
                        <a:pt x="16" y="4"/>
                      </a:lnTo>
                      <a:lnTo>
                        <a:pt x="14" y="6"/>
                      </a:lnTo>
                      <a:lnTo>
                        <a:pt x="12" y="10"/>
                      </a:lnTo>
                      <a:lnTo>
                        <a:pt x="10" y="16"/>
                      </a:lnTo>
                      <a:lnTo>
                        <a:pt x="8" y="24"/>
                      </a:lnTo>
                      <a:lnTo>
                        <a:pt x="8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33" name="Rectangle 102"/>
                <p:cNvSpPr>
                  <a:spLocks noChangeArrowheads="1"/>
                </p:cNvSpPr>
                <p:nvPr/>
              </p:nvSpPr>
              <p:spPr bwMode="auto">
                <a:xfrm>
                  <a:off x="2784" y="2448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34" name="Freeform 103"/>
                <p:cNvSpPr>
                  <a:spLocks noEditPoints="1"/>
                </p:cNvSpPr>
                <p:nvPr/>
              </p:nvSpPr>
              <p:spPr bwMode="auto">
                <a:xfrm>
                  <a:off x="2934" y="2462"/>
                  <a:ext cx="34" cy="60"/>
                </a:xfrm>
                <a:custGeom>
                  <a:avLst/>
                  <a:gdLst>
                    <a:gd name="T0" fmla="*/ 6 w 34"/>
                    <a:gd name="T1" fmla="*/ 26 h 60"/>
                    <a:gd name="T2" fmla="*/ 0 w 34"/>
                    <a:gd name="T3" fmla="*/ 18 h 60"/>
                    <a:gd name="T4" fmla="*/ 2 w 34"/>
                    <a:gd name="T5" fmla="*/ 10 h 60"/>
                    <a:gd name="T6" fmla="*/ 10 w 34"/>
                    <a:gd name="T7" fmla="*/ 2 h 60"/>
                    <a:gd name="T8" fmla="*/ 22 w 34"/>
                    <a:gd name="T9" fmla="*/ 2 h 60"/>
                    <a:gd name="T10" fmla="*/ 32 w 34"/>
                    <a:gd name="T11" fmla="*/ 8 h 60"/>
                    <a:gd name="T12" fmla="*/ 32 w 34"/>
                    <a:gd name="T13" fmla="*/ 16 h 60"/>
                    <a:gd name="T14" fmla="*/ 26 w 34"/>
                    <a:gd name="T15" fmla="*/ 24 h 60"/>
                    <a:gd name="T16" fmla="*/ 26 w 34"/>
                    <a:gd name="T17" fmla="*/ 32 h 60"/>
                    <a:gd name="T18" fmla="*/ 32 w 34"/>
                    <a:gd name="T19" fmla="*/ 42 h 60"/>
                    <a:gd name="T20" fmla="*/ 32 w 34"/>
                    <a:gd name="T21" fmla="*/ 52 h 60"/>
                    <a:gd name="T22" fmla="*/ 22 w 34"/>
                    <a:gd name="T23" fmla="*/ 60 h 60"/>
                    <a:gd name="T24" fmla="*/ 10 w 34"/>
                    <a:gd name="T25" fmla="*/ 60 h 60"/>
                    <a:gd name="T26" fmla="*/ 2 w 34"/>
                    <a:gd name="T27" fmla="*/ 56 h 60"/>
                    <a:gd name="T28" fmla="*/ 0 w 34"/>
                    <a:gd name="T29" fmla="*/ 46 h 60"/>
                    <a:gd name="T30" fmla="*/ 2 w 34"/>
                    <a:gd name="T31" fmla="*/ 38 h 60"/>
                    <a:gd name="T32" fmla="*/ 10 w 34"/>
                    <a:gd name="T33" fmla="*/ 30 h 60"/>
                    <a:gd name="T34" fmla="*/ 20 w 34"/>
                    <a:gd name="T35" fmla="*/ 22 h 60"/>
                    <a:gd name="T36" fmla="*/ 24 w 34"/>
                    <a:gd name="T37" fmla="*/ 16 h 60"/>
                    <a:gd name="T38" fmla="*/ 24 w 34"/>
                    <a:gd name="T39" fmla="*/ 8 h 60"/>
                    <a:gd name="T40" fmla="*/ 20 w 34"/>
                    <a:gd name="T41" fmla="*/ 4 h 60"/>
                    <a:gd name="T42" fmla="*/ 14 w 34"/>
                    <a:gd name="T43" fmla="*/ 4 h 60"/>
                    <a:gd name="T44" fmla="*/ 8 w 34"/>
                    <a:gd name="T45" fmla="*/ 8 h 60"/>
                    <a:gd name="T46" fmla="*/ 8 w 34"/>
                    <a:gd name="T47" fmla="*/ 14 h 60"/>
                    <a:gd name="T48" fmla="*/ 10 w 34"/>
                    <a:gd name="T49" fmla="*/ 18 h 60"/>
                    <a:gd name="T50" fmla="*/ 18 w 34"/>
                    <a:gd name="T51" fmla="*/ 26 h 60"/>
                    <a:gd name="T52" fmla="*/ 10 w 34"/>
                    <a:gd name="T53" fmla="*/ 36 h 60"/>
                    <a:gd name="T54" fmla="*/ 8 w 34"/>
                    <a:gd name="T55" fmla="*/ 42 h 60"/>
                    <a:gd name="T56" fmla="*/ 8 w 34"/>
                    <a:gd name="T57" fmla="*/ 50 h 60"/>
                    <a:gd name="T58" fmla="*/ 12 w 34"/>
                    <a:gd name="T59" fmla="*/ 58 h 60"/>
                    <a:gd name="T60" fmla="*/ 20 w 34"/>
                    <a:gd name="T61" fmla="*/ 58 h 60"/>
                    <a:gd name="T62" fmla="*/ 24 w 34"/>
                    <a:gd name="T63" fmla="*/ 52 h 60"/>
                    <a:gd name="T64" fmla="*/ 24 w 34"/>
                    <a:gd name="T65" fmla="*/ 46 h 60"/>
                    <a:gd name="T66" fmla="*/ 22 w 34"/>
                    <a:gd name="T67" fmla="*/ 40 h 60"/>
                    <a:gd name="T68" fmla="*/ 12 w 34"/>
                    <a:gd name="T69" fmla="*/ 32 h 6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4"/>
                    <a:gd name="T106" fmla="*/ 0 h 60"/>
                    <a:gd name="T107" fmla="*/ 34 w 34"/>
                    <a:gd name="T108" fmla="*/ 60 h 60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4" h="60">
                      <a:moveTo>
                        <a:pt x="10" y="30"/>
                      </a:moveTo>
                      <a:lnTo>
                        <a:pt x="6" y="26"/>
                      </a:lnTo>
                      <a:lnTo>
                        <a:pt x="2" y="22"/>
                      </a:lnTo>
                      <a:lnTo>
                        <a:pt x="0" y="18"/>
                      </a:lnTo>
                      <a:lnTo>
                        <a:pt x="0" y="14"/>
                      </a:lnTo>
                      <a:lnTo>
                        <a:pt x="2" y="10"/>
                      </a:lnTo>
                      <a:lnTo>
                        <a:pt x="4" y="4"/>
                      </a:lnTo>
                      <a:lnTo>
                        <a:pt x="10" y="2"/>
                      </a:lnTo>
                      <a:lnTo>
                        <a:pt x="16" y="0"/>
                      </a:lnTo>
                      <a:lnTo>
                        <a:pt x="22" y="2"/>
                      </a:lnTo>
                      <a:lnTo>
                        <a:pt x="28" y="4"/>
                      </a:lnTo>
                      <a:lnTo>
                        <a:pt x="32" y="8"/>
                      </a:lnTo>
                      <a:lnTo>
                        <a:pt x="32" y="12"/>
                      </a:lnTo>
                      <a:lnTo>
                        <a:pt x="32" y="16"/>
                      </a:lnTo>
                      <a:lnTo>
                        <a:pt x="30" y="20"/>
                      </a:lnTo>
                      <a:lnTo>
                        <a:pt x="26" y="24"/>
                      </a:lnTo>
                      <a:lnTo>
                        <a:pt x="20" y="28"/>
                      </a:lnTo>
                      <a:lnTo>
                        <a:pt x="26" y="32"/>
                      </a:lnTo>
                      <a:lnTo>
                        <a:pt x="30" y="36"/>
                      </a:lnTo>
                      <a:lnTo>
                        <a:pt x="32" y="42"/>
                      </a:lnTo>
                      <a:lnTo>
                        <a:pt x="34" y="46"/>
                      </a:lnTo>
                      <a:lnTo>
                        <a:pt x="32" y="52"/>
                      </a:lnTo>
                      <a:lnTo>
                        <a:pt x="28" y="56"/>
                      </a:lnTo>
                      <a:lnTo>
                        <a:pt x="22" y="60"/>
                      </a:lnTo>
                      <a:lnTo>
                        <a:pt x="16" y="60"/>
                      </a:lnTo>
                      <a:lnTo>
                        <a:pt x="10" y="60"/>
                      </a:lnTo>
                      <a:lnTo>
                        <a:pt x="6" y="58"/>
                      </a:lnTo>
                      <a:lnTo>
                        <a:pt x="2" y="56"/>
                      </a:lnTo>
                      <a:lnTo>
                        <a:pt x="0" y="52"/>
                      </a:lnTo>
                      <a:lnTo>
                        <a:pt x="0" y="46"/>
                      </a:lnTo>
                      <a:lnTo>
                        <a:pt x="0" y="42"/>
                      </a:lnTo>
                      <a:lnTo>
                        <a:pt x="2" y="38"/>
                      </a:lnTo>
                      <a:lnTo>
                        <a:pt x="6" y="34"/>
                      </a:lnTo>
                      <a:lnTo>
                        <a:pt x="10" y="30"/>
                      </a:lnTo>
                      <a:close/>
                      <a:moveTo>
                        <a:pt x="18" y="26"/>
                      </a:moveTo>
                      <a:lnTo>
                        <a:pt x="20" y="22"/>
                      </a:lnTo>
                      <a:lnTo>
                        <a:pt x="22" y="18"/>
                      </a:lnTo>
                      <a:lnTo>
                        <a:pt x="24" y="16"/>
                      </a:lnTo>
                      <a:lnTo>
                        <a:pt x="24" y="12"/>
                      </a:lnTo>
                      <a:lnTo>
                        <a:pt x="24" y="8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16" y="4"/>
                      </a:lnTo>
                      <a:lnTo>
                        <a:pt x="14" y="4"/>
                      </a:lnTo>
                      <a:lnTo>
                        <a:pt x="10" y="6"/>
                      </a:lnTo>
                      <a:lnTo>
                        <a:pt x="8" y="8"/>
                      </a:lnTo>
                      <a:lnTo>
                        <a:pt x="8" y="12"/>
                      </a:lnTo>
                      <a:lnTo>
                        <a:pt x="8" y="14"/>
                      </a:lnTo>
                      <a:lnTo>
                        <a:pt x="10" y="16"/>
                      </a:lnTo>
                      <a:lnTo>
                        <a:pt x="10" y="18"/>
                      </a:lnTo>
                      <a:lnTo>
                        <a:pt x="12" y="20"/>
                      </a:lnTo>
                      <a:lnTo>
                        <a:pt x="18" y="26"/>
                      </a:lnTo>
                      <a:close/>
                      <a:moveTo>
                        <a:pt x="12" y="32"/>
                      </a:moveTo>
                      <a:lnTo>
                        <a:pt x="10" y="36"/>
                      </a:lnTo>
                      <a:lnTo>
                        <a:pt x="8" y="38"/>
                      </a:lnTo>
                      <a:lnTo>
                        <a:pt x="8" y="42"/>
                      </a:lnTo>
                      <a:lnTo>
                        <a:pt x="8" y="46"/>
                      </a:lnTo>
                      <a:lnTo>
                        <a:pt x="8" y="50"/>
                      </a:lnTo>
                      <a:lnTo>
                        <a:pt x="10" y="54"/>
                      </a:lnTo>
                      <a:lnTo>
                        <a:pt x="12" y="58"/>
                      </a:lnTo>
                      <a:lnTo>
                        <a:pt x="16" y="58"/>
                      </a:lnTo>
                      <a:lnTo>
                        <a:pt x="20" y="58"/>
                      </a:lnTo>
                      <a:lnTo>
                        <a:pt x="22" y="56"/>
                      </a:lnTo>
                      <a:lnTo>
                        <a:pt x="24" y="52"/>
                      </a:lnTo>
                      <a:lnTo>
                        <a:pt x="24" y="50"/>
                      </a:lnTo>
                      <a:lnTo>
                        <a:pt x="24" y="46"/>
                      </a:lnTo>
                      <a:lnTo>
                        <a:pt x="24" y="44"/>
                      </a:lnTo>
                      <a:lnTo>
                        <a:pt x="22" y="40"/>
                      </a:lnTo>
                      <a:lnTo>
                        <a:pt x="18" y="36"/>
                      </a:lnTo>
                      <a:lnTo>
                        <a:pt x="12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35" name="Freeform 104"/>
                <p:cNvSpPr>
                  <a:spLocks noEditPoints="1"/>
                </p:cNvSpPr>
                <p:nvPr/>
              </p:nvSpPr>
              <p:spPr bwMode="auto">
                <a:xfrm>
                  <a:off x="2976" y="2462"/>
                  <a:ext cx="36" cy="60"/>
                </a:xfrm>
                <a:custGeom>
                  <a:avLst/>
                  <a:gdLst>
                    <a:gd name="T0" fmla="*/ 34 w 36"/>
                    <a:gd name="T1" fmla="*/ 0 h 60"/>
                    <a:gd name="T2" fmla="*/ 34 w 36"/>
                    <a:gd name="T3" fmla="*/ 2 h 60"/>
                    <a:gd name="T4" fmla="*/ 30 w 36"/>
                    <a:gd name="T5" fmla="*/ 4 h 60"/>
                    <a:gd name="T6" fmla="*/ 26 w 36"/>
                    <a:gd name="T7" fmla="*/ 4 h 60"/>
                    <a:gd name="T8" fmla="*/ 22 w 36"/>
                    <a:gd name="T9" fmla="*/ 6 h 60"/>
                    <a:gd name="T10" fmla="*/ 18 w 36"/>
                    <a:gd name="T11" fmla="*/ 10 h 60"/>
                    <a:gd name="T12" fmla="*/ 16 w 36"/>
                    <a:gd name="T13" fmla="*/ 14 h 60"/>
                    <a:gd name="T14" fmla="*/ 12 w 36"/>
                    <a:gd name="T15" fmla="*/ 18 h 60"/>
                    <a:gd name="T16" fmla="*/ 10 w 36"/>
                    <a:gd name="T17" fmla="*/ 22 h 60"/>
                    <a:gd name="T18" fmla="*/ 10 w 36"/>
                    <a:gd name="T19" fmla="*/ 28 h 60"/>
                    <a:gd name="T20" fmla="*/ 16 w 36"/>
                    <a:gd name="T21" fmla="*/ 24 h 60"/>
                    <a:gd name="T22" fmla="*/ 22 w 36"/>
                    <a:gd name="T23" fmla="*/ 24 h 60"/>
                    <a:gd name="T24" fmla="*/ 26 w 36"/>
                    <a:gd name="T25" fmla="*/ 24 h 60"/>
                    <a:gd name="T26" fmla="*/ 32 w 36"/>
                    <a:gd name="T27" fmla="*/ 28 h 60"/>
                    <a:gd name="T28" fmla="*/ 34 w 36"/>
                    <a:gd name="T29" fmla="*/ 34 h 60"/>
                    <a:gd name="T30" fmla="*/ 36 w 36"/>
                    <a:gd name="T31" fmla="*/ 40 h 60"/>
                    <a:gd name="T32" fmla="*/ 34 w 36"/>
                    <a:gd name="T33" fmla="*/ 48 h 60"/>
                    <a:gd name="T34" fmla="*/ 32 w 36"/>
                    <a:gd name="T35" fmla="*/ 54 h 60"/>
                    <a:gd name="T36" fmla="*/ 28 w 36"/>
                    <a:gd name="T37" fmla="*/ 58 h 60"/>
                    <a:gd name="T38" fmla="*/ 22 w 36"/>
                    <a:gd name="T39" fmla="*/ 60 h 60"/>
                    <a:gd name="T40" fmla="*/ 18 w 36"/>
                    <a:gd name="T41" fmla="*/ 60 h 60"/>
                    <a:gd name="T42" fmla="*/ 12 w 36"/>
                    <a:gd name="T43" fmla="*/ 60 h 60"/>
                    <a:gd name="T44" fmla="*/ 8 w 36"/>
                    <a:gd name="T45" fmla="*/ 56 h 60"/>
                    <a:gd name="T46" fmla="*/ 2 w 36"/>
                    <a:gd name="T47" fmla="*/ 52 h 60"/>
                    <a:gd name="T48" fmla="*/ 0 w 36"/>
                    <a:gd name="T49" fmla="*/ 44 h 60"/>
                    <a:gd name="T50" fmla="*/ 0 w 36"/>
                    <a:gd name="T51" fmla="*/ 36 h 60"/>
                    <a:gd name="T52" fmla="*/ 0 w 36"/>
                    <a:gd name="T53" fmla="*/ 30 h 60"/>
                    <a:gd name="T54" fmla="*/ 2 w 36"/>
                    <a:gd name="T55" fmla="*/ 22 h 60"/>
                    <a:gd name="T56" fmla="*/ 6 w 36"/>
                    <a:gd name="T57" fmla="*/ 16 h 60"/>
                    <a:gd name="T58" fmla="*/ 12 w 36"/>
                    <a:gd name="T59" fmla="*/ 10 h 60"/>
                    <a:gd name="T60" fmla="*/ 18 w 36"/>
                    <a:gd name="T61" fmla="*/ 6 h 60"/>
                    <a:gd name="T62" fmla="*/ 22 w 36"/>
                    <a:gd name="T63" fmla="*/ 2 h 60"/>
                    <a:gd name="T64" fmla="*/ 28 w 36"/>
                    <a:gd name="T65" fmla="*/ 0 h 60"/>
                    <a:gd name="T66" fmla="*/ 32 w 36"/>
                    <a:gd name="T67" fmla="*/ 0 h 60"/>
                    <a:gd name="T68" fmla="*/ 34 w 36"/>
                    <a:gd name="T69" fmla="*/ 0 h 60"/>
                    <a:gd name="T70" fmla="*/ 8 w 36"/>
                    <a:gd name="T71" fmla="*/ 30 h 60"/>
                    <a:gd name="T72" fmla="*/ 8 w 36"/>
                    <a:gd name="T73" fmla="*/ 36 h 60"/>
                    <a:gd name="T74" fmla="*/ 8 w 36"/>
                    <a:gd name="T75" fmla="*/ 40 h 60"/>
                    <a:gd name="T76" fmla="*/ 8 w 36"/>
                    <a:gd name="T77" fmla="*/ 44 h 60"/>
                    <a:gd name="T78" fmla="*/ 8 w 36"/>
                    <a:gd name="T79" fmla="*/ 48 h 60"/>
                    <a:gd name="T80" fmla="*/ 10 w 36"/>
                    <a:gd name="T81" fmla="*/ 52 h 60"/>
                    <a:gd name="T82" fmla="*/ 14 w 36"/>
                    <a:gd name="T83" fmla="*/ 56 h 60"/>
                    <a:gd name="T84" fmla="*/ 16 w 36"/>
                    <a:gd name="T85" fmla="*/ 58 h 60"/>
                    <a:gd name="T86" fmla="*/ 18 w 36"/>
                    <a:gd name="T87" fmla="*/ 58 h 60"/>
                    <a:gd name="T88" fmla="*/ 22 w 36"/>
                    <a:gd name="T89" fmla="*/ 58 h 60"/>
                    <a:gd name="T90" fmla="*/ 24 w 36"/>
                    <a:gd name="T91" fmla="*/ 54 h 60"/>
                    <a:gd name="T92" fmla="*/ 26 w 36"/>
                    <a:gd name="T93" fmla="*/ 50 h 60"/>
                    <a:gd name="T94" fmla="*/ 28 w 36"/>
                    <a:gd name="T95" fmla="*/ 44 h 60"/>
                    <a:gd name="T96" fmla="*/ 26 w 36"/>
                    <a:gd name="T97" fmla="*/ 38 h 60"/>
                    <a:gd name="T98" fmla="*/ 24 w 36"/>
                    <a:gd name="T99" fmla="*/ 32 h 60"/>
                    <a:gd name="T100" fmla="*/ 22 w 36"/>
                    <a:gd name="T101" fmla="*/ 28 h 60"/>
                    <a:gd name="T102" fmla="*/ 16 w 36"/>
                    <a:gd name="T103" fmla="*/ 26 h 60"/>
                    <a:gd name="T104" fmla="*/ 16 w 36"/>
                    <a:gd name="T105" fmla="*/ 28 h 60"/>
                    <a:gd name="T106" fmla="*/ 14 w 36"/>
                    <a:gd name="T107" fmla="*/ 28 h 60"/>
                    <a:gd name="T108" fmla="*/ 12 w 36"/>
                    <a:gd name="T109" fmla="*/ 28 h 60"/>
                    <a:gd name="T110" fmla="*/ 8 w 36"/>
                    <a:gd name="T111" fmla="*/ 30 h 6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6"/>
                    <a:gd name="T169" fmla="*/ 0 h 60"/>
                    <a:gd name="T170" fmla="*/ 36 w 36"/>
                    <a:gd name="T171" fmla="*/ 60 h 6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6" h="60">
                      <a:moveTo>
                        <a:pt x="34" y="0"/>
                      </a:moveTo>
                      <a:lnTo>
                        <a:pt x="34" y="2"/>
                      </a:lnTo>
                      <a:lnTo>
                        <a:pt x="30" y="4"/>
                      </a:lnTo>
                      <a:lnTo>
                        <a:pt x="26" y="4"/>
                      </a:lnTo>
                      <a:lnTo>
                        <a:pt x="22" y="6"/>
                      </a:lnTo>
                      <a:lnTo>
                        <a:pt x="18" y="10"/>
                      </a:lnTo>
                      <a:lnTo>
                        <a:pt x="16" y="14"/>
                      </a:lnTo>
                      <a:lnTo>
                        <a:pt x="12" y="18"/>
                      </a:lnTo>
                      <a:lnTo>
                        <a:pt x="10" y="22"/>
                      </a:lnTo>
                      <a:lnTo>
                        <a:pt x="10" y="28"/>
                      </a:lnTo>
                      <a:lnTo>
                        <a:pt x="16" y="24"/>
                      </a:lnTo>
                      <a:lnTo>
                        <a:pt x="22" y="24"/>
                      </a:lnTo>
                      <a:lnTo>
                        <a:pt x="26" y="24"/>
                      </a:lnTo>
                      <a:lnTo>
                        <a:pt x="32" y="28"/>
                      </a:lnTo>
                      <a:lnTo>
                        <a:pt x="34" y="34"/>
                      </a:lnTo>
                      <a:lnTo>
                        <a:pt x="36" y="40"/>
                      </a:lnTo>
                      <a:lnTo>
                        <a:pt x="34" y="48"/>
                      </a:lnTo>
                      <a:lnTo>
                        <a:pt x="32" y="54"/>
                      </a:lnTo>
                      <a:lnTo>
                        <a:pt x="28" y="58"/>
                      </a:lnTo>
                      <a:lnTo>
                        <a:pt x="22" y="60"/>
                      </a:lnTo>
                      <a:lnTo>
                        <a:pt x="18" y="60"/>
                      </a:lnTo>
                      <a:lnTo>
                        <a:pt x="12" y="60"/>
                      </a:lnTo>
                      <a:lnTo>
                        <a:pt x="8" y="56"/>
                      </a:lnTo>
                      <a:lnTo>
                        <a:pt x="2" y="52"/>
                      </a:lnTo>
                      <a:lnTo>
                        <a:pt x="0" y="44"/>
                      </a:lnTo>
                      <a:lnTo>
                        <a:pt x="0" y="36"/>
                      </a:lnTo>
                      <a:lnTo>
                        <a:pt x="0" y="30"/>
                      </a:lnTo>
                      <a:lnTo>
                        <a:pt x="2" y="22"/>
                      </a:lnTo>
                      <a:lnTo>
                        <a:pt x="6" y="16"/>
                      </a:lnTo>
                      <a:lnTo>
                        <a:pt x="12" y="10"/>
                      </a:lnTo>
                      <a:lnTo>
                        <a:pt x="18" y="6"/>
                      </a:lnTo>
                      <a:lnTo>
                        <a:pt x="22" y="2"/>
                      </a:lnTo>
                      <a:lnTo>
                        <a:pt x="28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close/>
                      <a:moveTo>
                        <a:pt x="8" y="30"/>
                      </a:moveTo>
                      <a:lnTo>
                        <a:pt x="8" y="36"/>
                      </a:lnTo>
                      <a:lnTo>
                        <a:pt x="8" y="40"/>
                      </a:lnTo>
                      <a:lnTo>
                        <a:pt x="8" y="44"/>
                      </a:lnTo>
                      <a:lnTo>
                        <a:pt x="8" y="48"/>
                      </a:lnTo>
                      <a:lnTo>
                        <a:pt x="10" y="52"/>
                      </a:lnTo>
                      <a:lnTo>
                        <a:pt x="14" y="56"/>
                      </a:lnTo>
                      <a:lnTo>
                        <a:pt x="16" y="58"/>
                      </a:lnTo>
                      <a:lnTo>
                        <a:pt x="18" y="58"/>
                      </a:lnTo>
                      <a:lnTo>
                        <a:pt x="22" y="58"/>
                      </a:lnTo>
                      <a:lnTo>
                        <a:pt x="24" y="54"/>
                      </a:lnTo>
                      <a:lnTo>
                        <a:pt x="26" y="50"/>
                      </a:lnTo>
                      <a:lnTo>
                        <a:pt x="28" y="44"/>
                      </a:lnTo>
                      <a:lnTo>
                        <a:pt x="26" y="38"/>
                      </a:lnTo>
                      <a:lnTo>
                        <a:pt x="24" y="32"/>
                      </a:lnTo>
                      <a:lnTo>
                        <a:pt x="22" y="28"/>
                      </a:lnTo>
                      <a:lnTo>
                        <a:pt x="16" y="26"/>
                      </a:lnTo>
                      <a:lnTo>
                        <a:pt x="16" y="28"/>
                      </a:lnTo>
                      <a:lnTo>
                        <a:pt x="14" y="28"/>
                      </a:lnTo>
                      <a:lnTo>
                        <a:pt x="12" y="28"/>
                      </a:lnTo>
                      <a:lnTo>
                        <a:pt x="8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36" name="Freeform 105"/>
                <p:cNvSpPr>
                  <a:spLocks noEditPoints="1"/>
                </p:cNvSpPr>
                <p:nvPr/>
              </p:nvSpPr>
              <p:spPr bwMode="auto">
                <a:xfrm>
                  <a:off x="3020" y="2462"/>
                  <a:ext cx="36" cy="60"/>
                </a:xfrm>
                <a:custGeom>
                  <a:avLst/>
                  <a:gdLst>
                    <a:gd name="T0" fmla="*/ 0 w 36"/>
                    <a:gd name="T1" fmla="*/ 30 h 60"/>
                    <a:gd name="T2" fmla="*/ 0 w 36"/>
                    <a:gd name="T3" fmla="*/ 22 h 60"/>
                    <a:gd name="T4" fmla="*/ 2 w 36"/>
                    <a:gd name="T5" fmla="*/ 14 h 60"/>
                    <a:gd name="T6" fmla="*/ 6 w 36"/>
                    <a:gd name="T7" fmla="*/ 8 h 60"/>
                    <a:gd name="T8" fmla="*/ 10 w 36"/>
                    <a:gd name="T9" fmla="*/ 4 h 60"/>
                    <a:gd name="T10" fmla="*/ 14 w 36"/>
                    <a:gd name="T11" fmla="*/ 2 h 60"/>
                    <a:gd name="T12" fmla="*/ 18 w 36"/>
                    <a:gd name="T13" fmla="*/ 0 h 60"/>
                    <a:gd name="T14" fmla="*/ 22 w 36"/>
                    <a:gd name="T15" fmla="*/ 2 h 60"/>
                    <a:gd name="T16" fmla="*/ 26 w 36"/>
                    <a:gd name="T17" fmla="*/ 4 h 60"/>
                    <a:gd name="T18" fmla="*/ 30 w 36"/>
                    <a:gd name="T19" fmla="*/ 8 h 60"/>
                    <a:gd name="T20" fmla="*/ 32 w 36"/>
                    <a:gd name="T21" fmla="*/ 14 h 60"/>
                    <a:gd name="T22" fmla="*/ 34 w 36"/>
                    <a:gd name="T23" fmla="*/ 22 h 60"/>
                    <a:gd name="T24" fmla="*/ 36 w 36"/>
                    <a:gd name="T25" fmla="*/ 30 h 60"/>
                    <a:gd name="T26" fmla="*/ 34 w 36"/>
                    <a:gd name="T27" fmla="*/ 40 h 60"/>
                    <a:gd name="T28" fmla="*/ 32 w 36"/>
                    <a:gd name="T29" fmla="*/ 48 h 60"/>
                    <a:gd name="T30" fmla="*/ 30 w 36"/>
                    <a:gd name="T31" fmla="*/ 54 h 60"/>
                    <a:gd name="T32" fmla="*/ 26 w 36"/>
                    <a:gd name="T33" fmla="*/ 58 h 60"/>
                    <a:gd name="T34" fmla="*/ 22 w 36"/>
                    <a:gd name="T35" fmla="*/ 60 h 60"/>
                    <a:gd name="T36" fmla="*/ 18 w 36"/>
                    <a:gd name="T37" fmla="*/ 60 h 60"/>
                    <a:gd name="T38" fmla="*/ 12 w 36"/>
                    <a:gd name="T39" fmla="*/ 60 h 60"/>
                    <a:gd name="T40" fmla="*/ 8 w 36"/>
                    <a:gd name="T41" fmla="*/ 56 h 60"/>
                    <a:gd name="T42" fmla="*/ 4 w 36"/>
                    <a:gd name="T43" fmla="*/ 50 h 60"/>
                    <a:gd name="T44" fmla="*/ 0 w 36"/>
                    <a:gd name="T45" fmla="*/ 42 h 60"/>
                    <a:gd name="T46" fmla="*/ 0 w 36"/>
                    <a:gd name="T47" fmla="*/ 30 h 60"/>
                    <a:gd name="T48" fmla="*/ 8 w 36"/>
                    <a:gd name="T49" fmla="*/ 32 h 60"/>
                    <a:gd name="T50" fmla="*/ 8 w 36"/>
                    <a:gd name="T51" fmla="*/ 42 h 60"/>
                    <a:gd name="T52" fmla="*/ 10 w 36"/>
                    <a:gd name="T53" fmla="*/ 52 h 60"/>
                    <a:gd name="T54" fmla="*/ 12 w 36"/>
                    <a:gd name="T55" fmla="*/ 56 h 60"/>
                    <a:gd name="T56" fmla="*/ 14 w 36"/>
                    <a:gd name="T57" fmla="*/ 58 h 60"/>
                    <a:gd name="T58" fmla="*/ 18 w 36"/>
                    <a:gd name="T59" fmla="*/ 58 h 60"/>
                    <a:gd name="T60" fmla="*/ 20 w 36"/>
                    <a:gd name="T61" fmla="*/ 58 h 60"/>
                    <a:gd name="T62" fmla="*/ 22 w 36"/>
                    <a:gd name="T63" fmla="*/ 56 h 60"/>
                    <a:gd name="T64" fmla="*/ 24 w 36"/>
                    <a:gd name="T65" fmla="*/ 54 h 60"/>
                    <a:gd name="T66" fmla="*/ 26 w 36"/>
                    <a:gd name="T67" fmla="*/ 48 h 60"/>
                    <a:gd name="T68" fmla="*/ 26 w 36"/>
                    <a:gd name="T69" fmla="*/ 40 h 60"/>
                    <a:gd name="T70" fmla="*/ 28 w 36"/>
                    <a:gd name="T71" fmla="*/ 28 h 60"/>
                    <a:gd name="T72" fmla="*/ 26 w 36"/>
                    <a:gd name="T73" fmla="*/ 20 h 60"/>
                    <a:gd name="T74" fmla="*/ 26 w 36"/>
                    <a:gd name="T75" fmla="*/ 12 h 60"/>
                    <a:gd name="T76" fmla="*/ 24 w 36"/>
                    <a:gd name="T77" fmla="*/ 8 h 60"/>
                    <a:gd name="T78" fmla="*/ 22 w 36"/>
                    <a:gd name="T79" fmla="*/ 4 h 60"/>
                    <a:gd name="T80" fmla="*/ 20 w 36"/>
                    <a:gd name="T81" fmla="*/ 4 h 60"/>
                    <a:gd name="T82" fmla="*/ 18 w 36"/>
                    <a:gd name="T83" fmla="*/ 4 h 60"/>
                    <a:gd name="T84" fmla="*/ 14 w 36"/>
                    <a:gd name="T85" fmla="*/ 4 h 60"/>
                    <a:gd name="T86" fmla="*/ 12 w 36"/>
                    <a:gd name="T87" fmla="*/ 6 h 60"/>
                    <a:gd name="T88" fmla="*/ 10 w 36"/>
                    <a:gd name="T89" fmla="*/ 10 h 60"/>
                    <a:gd name="T90" fmla="*/ 8 w 36"/>
                    <a:gd name="T91" fmla="*/ 16 h 60"/>
                    <a:gd name="T92" fmla="*/ 8 w 36"/>
                    <a:gd name="T93" fmla="*/ 24 h 60"/>
                    <a:gd name="T94" fmla="*/ 8 w 36"/>
                    <a:gd name="T95" fmla="*/ 32 h 6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6"/>
                    <a:gd name="T145" fmla="*/ 0 h 60"/>
                    <a:gd name="T146" fmla="*/ 36 w 36"/>
                    <a:gd name="T147" fmla="*/ 60 h 6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6" h="60">
                      <a:moveTo>
                        <a:pt x="0" y="30"/>
                      </a:moveTo>
                      <a:lnTo>
                        <a:pt x="0" y="22"/>
                      </a:lnTo>
                      <a:lnTo>
                        <a:pt x="2" y="14"/>
                      </a:lnTo>
                      <a:lnTo>
                        <a:pt x="6" y="8"/>
                      </a:lnTo>
                      <a:lnTo>
                        <a:pt x="10" y="4"/>
                      </a:lnTo>
                      <a:lnTo>
                        <a:pt x="14" y="2"/>
                      </a:lnTo>
                      <a:lnTo>
                        <a:pt x="18" y="0"/>
                      </a:lnTo>
                      <a:lnTo>
                        <a:pt x="22" y="2"/>
                      </a:lnTo>
                      <a:lnTo>
                        <a:pt x="26" y="4"/>
                      </a:lnTo>
                      <a:lnTo>
                        <a:pt x="30" y="8"/>
                      </a:lnTo>
                      <a:lnTo>
                        <a:pt x="32" y="14"/>
                      </a:lnTo>
                      <a:lnTo>
                        <a:pt x="34" y="22"/>
                      </a:lnTo>
                      <a:lnTo>
                        <a:pt x="36" y="30"/>
                      </a:lnTo>
                      <a:lnTo>
                        <a:pt x="34" y="40"/>
                      </a:lnTo>
                      <a:lnTo>
                        <a:pt x="32" y="48"/>
                      </a:lnTo>
                      <a:lnTo>
                        <a:pt x="30" y="54"/>
                      </a:lnTo>
                      <a:lnTo>
                        <a:pt x="26" y="58"/>
                      </a:lnTo>
                      <a:lnTo>
                        <a:pt x="22" y="60"/>
                      </a:lnTo>
                      <a:lnTo>
                        <a:pt x="18" y="60"/>
                      </a:lnTo>
                      <a:lnTo>
                        <a:pt x="12" y="60"/>
                      </a:lnTo>
                      <a:lnTo>
                        <a:pt x="8" y="56"/>
                      </a:lnTo>
                      <a:lnTo>
                        <a:pt x="4" y="50"/>
                      </a:lnTo>
                      <a:lnTo>
                        <a:pt x="0" y="42"/>
                      </a:lnTo>
                      <a:lnTo>
                        <a:pt x="0" y="30"/>
                      </a:lnTo>
                      <a:close/>
                      <a:moveTo>
                        <a:pt x="8" y="32"/>
                      </a:moveTo>
                      <a:lnTo>
                        <a:pt x="8" y="42"/>
                      </a:lnTo>
                      <a:lnTo>
                        <a:pt x="10" y="52"/>
                      </a:lnTo>
                      <a:lnTo>
                        <a:pt x="12" y="56"/>
                      </a:lnTo>
                      <a:lnTo>
                        <a:pt x="14" y="58"/>
                      </a:lnTo>
                      <a:lnTo>
                        <a:pt x="18" y="58"/>
                      </a:lnTo>
                      <a:lnTo>
                        <a:pt x="20" y="58"/>
                      </a:lnTo>
                      <a:lnTo>
                        <a:pt x="22" y="56"/>
                      </a:lnTo>
                      <a:lnTo>
                        <a:pt x="24" y="54"/>
                      </a:lnTo>
                      <a:lnTo>
                        <a:pt x="26" y="48"/>
                      </a:lnTo>
                      <a:lnTo>
                        <a:pt x="26" y="40"/>
                      </a:lnTo>
                      <a:lnTo>
                        <a:pt x="28" y="28"/>
                      </a:lnTo>
                      <a:lnTo>
                        <a:pt x="26" y="20"/>
                      </a:lnTo>
                      <a:lnTo>
                        <a:pt x="26" y="12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0" y="4"/>
                      </a:lnTo>
                      <a:lnTo>
                        <a:pt x="18" y="4"/>
                      </a:lnTo>
                      <a:lnTo>
                        <a:pt x="14" y="4"/>
                      </a:lnTo>
                      <a:lnTo>
                        <a:pt x="12" y="6"/>
                      </a:lnTo>
                      <a:lnTo>
                        <a:pt x="10" y="10"/>
                      </a:lnTo>
                      <a:lnTo>
                        <a:pt x="8" y="16"/>
                      </a:lnTo>
                      <a:lnTo>
                        <a:pt x="8" y="24"/>
                      </a:lnTo>
                      <a:lnTo>
                        <a:pt x="8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37" name="Rectangle 106"/>
                <p:cNvSpPr>
                  <a:spLocks noChangeArrowheads="1"/>
                </p:cNvSpPr>
                <p:nvPr/>
              </p:nvSpPr>
              <p:spPr bwMode="auto">
                <a:xfrm>
                  <a:off x="3080" y="2448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38" name="Freeform 107"/>
                <p:cNvSpPr>
                  <a:spLocks/>
                </p:cNvSpPr>
                <p:nvPr/>
              </p:nvSpPr>
              <p:spPr bwMode="auto">
                <a:xfrm>
                  <a:off x="3228" y="2462"/>
                  <a:ext cx="32" cy="60"/>
                </a:xfrm>
                <a:custGeom>
                  <a:avLst/>
                  <a:gdLst>
                    <a:gd name="T0" fmla="*/ 2 w 32"/>
                    <a:gd name="T1" fmla="*/ 8 h 60"/>
                    <a:gd name="T2" fmla="*/ 10 w 32"/>
                    <a:gd name="T3" fmla="*/ 2 h 60"/>
                    <a:gd name="T4" fmla="*/ 22 w 32"/>
                    <a:gd name="T5" fmla="*/ 2 h 60"/>
                    <a:gd name="T6" fmla="*/ 28 w 32"/>
                    <a:gd name="T7" fmla="*/ 8 h 60"/>
                    <a:gd name="T8" fmla="*/ 28 w 32"/>
                    <a:gd name="T9" fmla="*/ 16 h 60"/>
                    <a:gd name="T10" fmla="*/ 20 w 32"/>
                    <a:gd name="T11" fmla="*/ 26 h 60"/>
                    <a:gd name="T12" fmla="*/ 30 w 32"/>
                    <a:gd name="T13" fmla="*/ 32 h 60"/>
                    <a:gd name="T14" fmla="*/ 32 w 32"/>
                    <a:gd name="T15" fmla="*/ 40 h 60"/>
                    <a:gd name="T16" fmla="*/ 28 w 32"/>
                    <a:gd name="T17" fmla="*/ 54 h 60"/>
                    <a:gd name="T18" fmla="*/ 16 w 32"/>
                    <a:gd name="T19" fmla="*/ 60 h 60"/>
                    <a:gd name="T20" fmla="*/ 4 w 32"/>
                    <a:gd name="T21" fmla="*/ 60 h 60"/>
                    <a:gd name="T22" fmla="*/ 0 w 32"/>
                    <a:gd name="T23" fmla="*/ 58 h 60"/>
                    <a:gd name="T24" fmla="*/ 0 w 32"/>
                    <a:gd name="T25" fmla="*/ 56 h 60"/>
                    <a:gd name="T26" fmla="*/ 2 w 32"/>
                    <a:gd name="T27" fmla="*/ 54 h 60"/>
                    <a:gd name="T28" fmla="*/ 4 w 32"/>
                    <a:gd name="T29" fmla="*/ 54 h 60"/>
                    <a:gd name="T30" fmla="*/ 6 w 32"/>
                    <a:gd name="T31" fmla="*/ 54 h 60"/>
                    <a:gd name="T32" fmla="*/ 10 w 32"/>
                    <a:gd name="T33" fmla="*/ 56 h 60"/>
                    <a:gd name="T34" fmla="*/ 12 w 32"/>
                    <a:gd name="T35" fmla="*/ 56 h 60"/>
                    <a:gd name="T36" fmla="*/ 18 w 32"/>
                    <a:gd name="T37" fmla="*/ 56 h 60"/>
                    <a:gd name="T38" fmla="*/ 24 w 32"/>
                    <a:gd name="T39" fmla="*/ 50 h 60"/>
                    <a:gd name="T40" fmla="*/ 26 w 32"/>
                    <a:gd name="T41" fmla="*/ 42 h 60"/>
                    <a:gd name="T42" fmla="*/ 22 w 32"/>
                    <a:gd name="T43" fmla="*/ 36 h 60"/>
                    <a:gd name="T44" fmla="*/ 20 w 32"/>
                    <a:gd name="T45" fmla="*/ 34 h 60"/>
                    <a:gd name="T46" fmla="*/ 14 w 32"/>
                    <a:gd name="T47" fmla="*/ 30 h 60"/>
                    <a:gd name="T48" fmla="*/ 8 w 32"/>
                    <a:gd name="T49" fmla="*/ 30 h 60"/>
                    <a:gd name="T50" fmla="*/ 12 w 32"/>
                    <a:gd name="T51" fmla="*/ 28 h 60"/>
                    <a:gd name="T52" fmla="*/ 20 w 32"/>
                    <a:gd name="T53" fmla="*/ 24 h 60"/>
                    <a:gd name="T54" fmla="*/ 22 w 32"/>
                    <a:gd name="T55" fmla="*/ 20 h 60"/>
                    <a:gd name="T56" fmla="*/ 22 w 32"/>
                    <a:gd name="T57" fmla="*/ 12 h 60"/>
                    <a:gd name="T58" fmla="*/ 16 w 32"/>
                    <a:gd name="T59" fmla="*/ 6 h 60"/>
                    <a:gd name="T60" fmla="*/ 8 w 32"/>
                    <a:gd name="T61" fmla="*/ 6 h 60"/>
                    <a:gd name="T62" fmla="*/ 2 w 32"/>
                    <a:gd name="T63" fmla="*/ 12 h 6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2"/>
                    <a:gd name="T97" fmla="*/ 0 h 60"/>
                    <a:gd name="T98" fmla="*/ 32 w 32"/>
                    <a:gd name="T99" fmla="*/ 60 h 6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2" h="60">
                      <a:moveTo>
                        <a:pt x="0" y="12"/>
                      </a:moveTo>
                      <a:lnTo>
                        <a:pt x="2" y="8"/>
                      </a:lnTo>
                      <a:lnTo>
                        <a:pt x="6" y="4"/>
                      </a:lnTo>
                      <a:lnTo>
                        <a:pt x="10" y="2"/>
                      </a:lnTo>
                      <a:lnTo>
                        <a:pt x="16" y="0"/>
                      </a:lnTo>
                      <a:lnTo>
                        <a:pt x="22" y="2"/>
                      </a:lnTo>
                      <a:lnTo>
                        <a:pt x="26" y="4"/>
                      </a:lnTo>
                      <a:lnTo>
                        <a:pt x="28" y="8"/>
                      </a:lnTo>
                      <a:lnTo>
                        <a:pt x="30" y="12"/>
                      </a:lnTo>
                      <a:lnTo>
                        <a:pt x="28" y="16"/>
                      </a:lnTo>
                      <a:lnTo>
                        <a:pt x="26" y="20"/>
                      </a:lnTo>
                      <a:lnTo>
                        <a:pt x="20" y="26"/>
                      </a:lnTo>
                      <a:lnTo>
                        <a:pt x="26" y="28"/>
                      </a:lnTo>
                      <a:lnTo>
                        <a:pt x="30" y="32"/>
                      </a:lnTo>
                      <a:lnTo>
                        <a:pt x="32" y="36"/>
                      </a:lnTo>
                      <a:lnTo>
                        <a:pt x="32" y="40"/>
                      </a:lnTo>
                      <a:lnTo>
                        <a:pt x="30" y="48"/>
                      </a:lnTo>
                      <a:lnTo>
                        <a:pt x="28" y="54"/>
                      </a:lnTo>
                      <a:lnTo>
                        <a:pt x="22" y="58"/>
                      </a:lnTo>
                      <a:lnTo>
                        <a:pt x="16" y="60"/>
                      </a:lnTo>
                      <a:lnTo>
                        <a:pt x="10" y="60"/>
                      </a:lnTo>
                      <a:lnTo>
                        <a:pt x="4" y="60"/>
                      </a:lnTo>
                      <a:lnTo>
                        <a:pt x="2" y="60"/>
                      </a:lnTo>
                      <a:lnTo>
                        <a:pt x="0" y="58"/>
                      </a:lnTo>
                      <a:lnTo>
                        <a:pt x="0" y="56"/>
                      </a:lnTo>
                      <a:lnTo>
                        <a:pt x="0" y="54"/>
                      </a:lnTo>
                      <a:lnTo>
                        <a:pt x="2" y="54"/>
                      </a:lnTo>
                      <a:lnTo>
                        <a:pt x="4" y="54"/>
                      </a:lnTo>
                      <a:lnTo>
                        <a:pt x="6" y="54"/>
                      </a:lnTo>
                      <a:lnTo>
                        <a:pt x="8" y="56"/>
                      </a:lnTo>
                      <a:lnTo>
                        <a:pt x="10" y="56"/>
                      </a:lnTo>
                      <a:lnTo>
                        <a:pt x="12" y="56"/>
                      </a:lnTo>
                      <a:lnTo>
                        <a:pt x="14" y="58"/>
                      </a:lnTo>
                      <a:lnTo>
                        <a:pt x="18" y="56"/>
                      </a:lnTo>
                      <a:lnTo>
                        <a:pt x="22" y="54"/>
                      </a:lnTo>
                      <a:lnTo>
                        <a:pt x="24" y="50"/>
                      </a:lnTo>
                      <a:lnTo>
                        <a:pt x="26" y="46"/>
                      </a:lnTo>
                      <a:lnTo>
                        <a:pt x="26" y="42"/>
                      </a:lnTo>
                      <a:lnTo>
                        <a:pt x="24" y="38"/>
                      </a:lnTo>
                      <a:lnTo>
                        <a:pt x="22" y="36"/>
                      </a:lnTo>
                      <a:lnTo>
                        <a:pt x="20" y="34"/>
                      </a:lnTo>
                      <a:lnTo>
                        <a:pt x="16" y="32"/>
                      </a:lnTo>
                      <a:lnTo>
                        <a:pt x="14" y="30"/>
                      </a:lnTo>
                      <a:lnTo>
                        <a:pt x="10" y="30"/>
                      </a:lnTo>
                      <a:lnTo>
                        <a:pt x="8" y="30"/>
                      </a:lnTo>
                      <a:lnTo>
                        <a:pt x="12" y="28"/>
                      </a:lnTo>
                      <a:lnTo>
                        <a:pt x="16" y="28"/>
                      </a:lnTo>
                      <a:lnTo>
                        <a:pt x="20" y="24"/>
                      </a:lnTo>
                      <a:lnTo>
                        <a:pt x="22" y="22"/>
                      </a:lnTo>
                      <a:lnTo>
                        <a:pt x="22" y="20"/>
                      </a:lnTo>
                      <a:lnTo>
                        <a:pt x="22" y="16"/>
                      </a:lnTo>
                      <a:lnTo>
                        <a:pt x="22" y="12"/>
                      </a:lnTo>
                      <a:lnTo>
                        <a:pt x="20" y="8"/>
                      </a:lnTo>
                      <a:lnTo>
                        <a:pt x="16" y="6"/>
                      </a:lnTo>
                      <a:lnTo>
                        <a:pt x="12" y="6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2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39" name="Rectangle 108"/>
                <p:cNvSpPr>
                  <a:spLocks noChangeArrowheads="1"/>
                </p:cNvSpPr>
                <p:nvPr/>
              </p:nvSpPr>
              <p:spPr bwMode="auto">
                <a:xfrm>
                  <a:off x="3528" y="2448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0" name="Freeform 109"/>
                <p:cNvSpPr>
                  <a:spLocks noEditPoints="1"/>
                </p:cNvSpPr>
                <p:nvPr/>
              </p:nvSpPr>
              <p:spPr bwMode="auto">
                <a:xfrm>
                  <a:off x="3672" y="2462"/>
                  <a:ext cx="36" cy="60"/>
                </a:xfrm>
                <a:custGeom>
                  <a:avLst/>
                  <a:gdLst>
                    <a:gd name="T0" fmla="*/ 0 w 36"/>
                    <a:gd name="T1" fmla="*/ 30 h 60"/>
                    <a:gd name="T2" fmla="*/ 0 w 36"/>
                    <a:gd name="T3" fmla="*/ 22 h 60"/>
                    <a:gd name="T4" fmla="*/ 2 w 36"/>
                    <a:gd name="T5" fmla="*/ 14 h 60"/>
                    <a:gd name="T6" fmla="*/ 6 w 36"/>
                    <a:gd name="T7" fmla="*/ 8 h 60"/>
                    <a:gd name="T8" fmla="*/ 10 w 36"/>
                    <a:gd name="T9" fmla="*/ 4 h 60"/>
                    <a:gd name="T10" fmla="*/ 14 w 36"/>
                    <a:gd name="T11" fmla="*/ 2 h 60"/>
                    <a:gd name="T12" fmla="*/ 18 w 36"/>
                    <a:gd name="T13" fmla="*/ 0 h 60"/>
                    <a:gd name="T14" fmla="*/ 22 w 36"/>
                    <a:gd name="T15" fmla="*/ 2 h 60"/>
                    <a:gd name="T16" fmla="*/ 26 w 36"/>
                    <a:gd name="T17" fmla="*/ 4 h 60"/>
                    <a:gd name="T18" fmla="*/ 30 w 36"/>
                    <a:gd name="T19" fmla="*/ 8 h 60"/>
                    <a:gd name="T20" fmla="*/ 32 w 36"/>
                    <a:gd name="T21" fmla="*/ 14 h 60"/>
                    <a:gd name="T22" fmla="*/ 34 w 36"/>
                    <a:gd name="T23" fmla="*/ 22 h 60"/>
                    <a:gd name="T24" fmla="*/ 36 w 36"/>
                    <a:gd name="T25" fmla="*/ 30 h 60"/>
                    <a:gd name="T26" fmla="*/ 34 w 36"/>
                    <a:gd name="T27" fmla="*/ 40 h 60"/>
                    <a:gd name="T28" fmla="*/ 32 w 36"/>
                    <a:gd name="T29" fmla="*/ 48 h 60"/>
                    <a:gd name="T30" fmla="*/ 30 w 36"/>
                    <a:gd name="T31" fmla="*/ 54 h 60"/>
                    <a:gd name="T32" fmla="*/ 26 w 36"/>
                    <a:gd name="T33" fmla="*/ 58 h 60"/>
                    <a:gd name="T34" fmla="*/ 22 w 36"/>
                    <a:gd name="T35" fmla="*/ 60 h 60"/>
                    <a:gd name="T36" fmla="*/ 18 w 36"/>
                    <a:gd name="T37" fmla="*/ 60 h 60"/>
                    <a:gd name="T38" fmla="*/ 12 w 36"/>
                    <a:gd name="T39" fmla="*/ 60 h 60"/>
                    <a:gd name="T40" fmla="*/ 8 w 36"/>
                    <a:gd name="T41" fmla="*/ 56 h 60"/>
                    <a:gd name="T42" fmla="*/ 4 w 36"/>
                    <a:gd name="T43" fmla="*/ 50 h 60"/>
                    <a:gd name="T44" fmla="*/ 0 w 36"/>
                    <a:gd name="T45" fmla="*/ 42 h 60"/>
                    <a:gd name="T46" fmla="*/ 0 w 36"/>
                    <a:gd name="T47" fmla="*/ 30 h 60"/>
                    <a:gd name="T48" fmla="*/ 8 w 36"/>
                    <a:gd name="T49" fmla="*/ 32 h 60"/>
                    <a:gd name="T50" fmla="*/ 8 w 36"/>
                    <a:gd name="T51" fmla="*/ 42 h 60"/>
                    <a:gd name="T52" fmla="*/ 10 w 36"/>
                    <a:gd name="T53" fmla="*/ 52 h 60"/>
                    <a:gd name="T54" fmla="*/ 12 w 36"/>
                    <a:gd name="T55" fmla="*/ 56 h 60"/>
                    <a:gd name="T56" fmla="*/ 14 w 36"/>
                    <a:gd name="T57" fmla="*/ 58 h 60"/>
                    <a:gd name="T58" fmla="*/ 18 w 36"/>
                    <a:gd name="T59" fmla="*/ 58 h 60"/>
                    <a:gd name="T60" fmla="*/ 20 w 36"/>
                    <a:gd name="T61" fmla="*/ 58 h 60"/>
                    <a:gd name="T62" fmla="*/ 22 w 36"/>
                    <a:gd name="T63" fmla="*/ 56 h 60"/>
                    <a:gd name="T64" fmla="*/ 24 w 36"/>
                    <a:gd name="T65" fmla="*/ 54 h 60"/>
                    <a:gd name="T66" fmla="*/ 26 w 36"/>
                    <a:gd name="T67" fmla="*/ 48 h 60"/>
                    <a:gd name="T68" fmla="*/ 26 w 36"/>
                    <a:gd name="T69" fmla="*/ 40 h 60"/>
                    <a:gd name="T70" fmla="*/ 28 w 36"/>
                    <a:gd name="T71" fmla="*/ 28 h 60"/>
                    <a:gd name="T72" fmla="*/ 26 w 36"/>
                    <a:gd name="T73" fmla="*/ 20 h 60"/>
                    <a:gd name="T74" fmla="*/ 26 w 36"/>
                    <a:gd name="T75" fmla="*/ 12 h 60"/>
                    <a:gd name="T76" fmla="*/ 24 w 36"/>
                    <a:gd name="T77" fmla="*/ 8 h 60"/>
                    <a:gd name="T78" fmla="*/ 22 w 36"/>
                    <a:gd name="T79" fmla="*/ 4 h 60"/>
                    <a:gd name="T80" fmla="*/ 20 w 36"/>
                    <a:gd name="T81" fmla="*/ 4 h 60"/>
                    <a:gd name="T82" fmla="*/ 18 w 36"/>
                    <a:gd name="T83" fmla="*/ 4 h 60"/>
                    <a:gd name="T84" fmla="*/ 14 w 36"/>
                    <a:gd name="T85" fmla="*/ 4 h 60"/>
                    <a:gd name="T86" fmla="*/ 12 w 36"/>
                    <a:gd name="T87" fmla="*/ 6 h 60"/>
                    <a:gd name="T88" fmla="*/ 10 w 36"/>
                    <a:gd name="T89" fmla="*/ 10 h 60"/>
                    <a:gd name="T90" fmla="*/ 8 w 36"/>
                    <a:gd name="T91" fmla="*/ 16 h 60"/>
                    <a:gd name="T92" fmla="*/ 8 w 36"/>
                    <a:gd name="T93" fmla="*/ 24 h 60"/>
                    <a:gd name="T94" fmla="*/ 8 w 36"/>
                    <a:gd name="T95" fmla="*/ 32 h 6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6"/>
                    <a:gd name="T145" fmla="*/ 0 h 60"/>
                    <a:gd name="T146" fmla="*/ 36 w 36"/>
                    <a:gd name="T147" fmla="*/ 60 h 6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6" h="60">
                      <a:moveTo>
                        <a:pt x="0" y="30"/>
                      </a:moveTo>
                      <a:lnTo>
                        <a:pt x="0" y="22"/>
                      </a:lnTo>
                      <a:lnTo>
                        <a:pt x="2" y="14"/>
                      </a:lnTo>
                      <a:lnTo>
                        <a:pt x="6" y="8"/>
                      </a:lnTo>
                      <a:lnTo>
                        <a:pt x="10" y="4"/>
                      </a:lnTo>
                      <a:lnTo>
                        <a:pt x="14" y="2"/>
                      </a:lnTo>
                      <a:lnTo>
                        <a:pt x="18" y="0"/>
                      </a:lnTo>
                      <a:lnTo>
                        <a:pt x="22" y="2"/>
                      </a:lnTo>
                      <a:lnTo>
                        <a:pt x="26" y="4"/>
                      </a:lnTo>
                      <a:lnTo>
                        <a:pt x="30" y="8"/>
                      </a:lnTo>
                      <a:lnTo>
                        <a:pt x="32" y="14"/>
                      </a:lnTo>
                      <a:lnTo>
                        <a:pt x="34" y="22"/>
                      </a:lnTo>
                      <a:lnTo>
                        <a:pt x="36" y="30"/>
                      </a:lnTo>
                      <a:lnTo>
                        <a:pt x="34" y="40"/>
                      </a:lnTo>
                      <a:lnTo>
                        <a:pt x="32" y="48"/>
                      </a:lnTo>
                      <a:lnTo>
                        <a:pt x="30" y="54"/>
                      </a:lnTo>
                      <a:lnTo>
                        <a:pt x="26" y="58"/>
                      </a:lnTo>
                      <a:lnTo>
                        <a:pt x="22" y="60"/>
                      </a:lnTo>
                      <a:lnTo>
                        <a:pt x="18" y="60"/>
                      </a:lnTo>
                      <a:lnTo>
                        <a:pt x="12" y="60"/>
                      </a:lnTo>
                      <a:lnTo>
                        <a:pt x="8" y="56"/>
                      </a:lnTo>
                      <a:lnTo>
                        <a:pt x="4" y="50"/>
                      </a:lnTo>
                      <a:lnTo>
                        <a:pt x="0" y="42"/>
                      </a:lnTo>
                      <a:lnTo>
                        <a:pt x="0" y="30"/>
                      </a:lnTo>
                      <a:close/>
                      <a:moveTo>
                        <a:pt x="8" y="32"/>
                      </a:moveTo>
                      <a:lnTo>
                        <a:pt x="8" y="42"/>
                      </a:lnTo>
                      <a:lnTo>
                        <a:pt x="10" y="52"/>
                      </a:lnTo>
                      <a:lnTo>
                        <a:pt x="12" y="56"/>
                      </a:lnTo>
                      <a:lnTo>
                        <a:pt x="14" y="58"/>
                      </a:lnTo>
                      <a:lnTo>
                        <a:pt x="18" y="58"/>
                      </a:lnTo>
                      <a:lnTo>
                        <a:pt x="20" y="58"/>
                      </a:lnTo>
                      <a:lnTo>
                        <a:pt x="22" y="56"/>
                      </a:lnTo>
                      <a:lnTo>
                        <a:pt x="24" y="54"/>
                      </a:lnTo>
                      <a:lnTo>
                        <a:pt x="26" y="48"/>
                      </a:lnTo>
                      <a:lnTo>
                        <a:pt x="26" y="40"/>
                      </a:lnTo>
                      <a:lnTo>
                        <a:pt x="28" y="28"/>
                      </a:lnTo>
                      <a:lnTo>
                        <a:pt x="26" y="20"/>
                      </a:lnTo>
                      <a:lnTo>
                        <a:pt x="26" y="12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0" y="4"/>
                      </a:lnTo>
                      <a:lnTo>
                        <a:pt x="18" y="4"/>
                      </a:lnTo>
                      <a:lnTo>
                        <a:pt x="14" y="4"/>
                      </a:lnTo>
                      <a:lnTo>
                        <a:pt x="12" y="6"/>
                      </a:lnTo>
                      <a:lnTo>
                        <a:pt x="10" y="10"/>
                      </a:lnTo>
                      <a:lnTo>
                        <a:pt x="8" y="16"/>
                      </a:lnTo>
                      <a:lnTo>
                        <a:pt x="8" y="24"/>
                      </a:lnTo>
                      <a:lnTo>
                        <a:pt x="8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41" name="Rectangle 110"/>
                <p:cNvSpPr>
                  <a:spLocks noChangeArrowheads="1"/>
                </p:cNvSpPr>
                <p:nvPr/>
              </p:nvSpPr>
              <p:spPr bwMode="auto">
                <a:xfrm>
                  <a:off x="3848" y="2448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2" name="Freeform 111"/>
                <p:cNvSpPr>
                  <a:spLocks/>
                </p:cNvSpPr>
                <p:nvPr/>
              </p:nvSpPr>
              <p:spPr bwMode="auto">
                <a:xfrm>
                  <a:off x="4000" y="2462"/>
                  <a:ext cx="24" cy="60"/>
                </a:xfrm>
                <a:custGeom>
                  <a:avLst/>
                  <a:gdLst>
                    <a:gd name="T0" fmla="*/ 0 w 24"/>
                    <a:gd name="T1" fmla="*/ 6 h 60"/>
                    <a:gd name="T2" fmla="*/ 14 w 24"/>
                    <a:gd name="T3" fmla="*/ 0 h 60"/>
                    <a:gd name="T4" fmla="*/ 16 w 24"/>
                    <a:gd name="T5" fmla="*/ 0 h 60"/>
                    <a:gd name="T6" fmla="*/ 16 w 24"/>
                    <a:gd name="T7" fmla="*/ 50 h 60"/>
                    <a:gd name="T8" fmla="*/ 16 w 24"/>
                    <a:gd name="T9" fmla="*/ 54 h 60"/>
                    <a:gd name="T10" fmla="*/ 16 w 24"/>
                    <a:gd name="T11" fmla="*/ 56 h 60"/>
                    <a:gd name="T12" fmla="*/ 18 w 24"/>
                    <a:gd name="T13" fmla="*/ 58 h 60"/>
                    <a:gd name="T14" fmla="*/ 18 w 24"/>
                    <a:gd name="T15" fmla="*/ 58 h 60"/>
                    <a:gd name="T16" fmla="*/ 20 w 24"/>
                    <a:gd name="T17" fmla="*/ 58 h 60"/>
                    <a:gd name="T18" fmla="*/ 24 w 24"/>
                    <a:gd name="T19" fmla="*/ 58 h 60"/>
                    <a:gd name="T20" fmla="*/ 24 w 24"/>
                    <a:gd name="T21" fmla="*/ 60 h 60"/>
                    <a:gd name="T22" fmla="*/ 2 w 24"/>
                    <a:gd name="T23" fmla="*/ 60 h 60"/>
                    <a:gd name="T24" fmla="*/ 2 w 24"/>
                    <a:gd name="T25" fmla="*/ 58 h 60"/>
                    <a:gd name="T26" fmla="*/ 4 w 24"/>
                    <a:gd name="T27" fmla="*/ 58 h 60"/>
                    <a:gd name="T28" fmla="*/ 6 w 24"/>
                    <a:gd name="T29" fmla="*/ 58 h 60"/>
                    <a:gd name="T30" fmla="*/ 8 w 24"/>
                    <a:gd name="T31" fmla="*/ 58 h 60"/>
                    <a:gd name="T32" fmla="*/ 8 w 24"/>
                    <a:gd name="T33" fmla="*/ 56 h 60"/>
                    <a:gd name="T34" fmla="*/ 8 w 24"/>
                    <a:gd name="T35" fmla="*/ 54 h 60"/>
                    <a:gd name="T36" fmla="*/ 8 w 24"/>
                    <a:gd name="T37" fmla="*/ 50 h 60"/>
                    <a:gd name="T38" fmla="*/ 8 w 24"/>
                    <a:gd name="T39" fmla="*/ 16 h 60"/>
                    <a:gd name="T40" fmla="*/ 8 w 24"/>
                    <a:gd name="T41" fmla="*/ 12 h 60"/>
                    <a:gd name="T42" fmla="*/ 8 w 24"/>
                    <a:gd name="T43" fmla="*/ 10 h 60"/>
                    <a:gd name="T44" fmla="*/ 8 w 24"/>
                    <a:gd name="T45" fmla="*/ 8 h 60"/>
                    <a:gd name="T46" fmla="*/ 8 w 24"/>
                    <a:gd name="T47" fmla="*/ 8 h 60"/>
                    <a:gd name="T48" fmla="*/ 6 w 24"/>
                    <a:gd name="T49" fmla="*/ 6 h 60"/>
                    <a:gd name="T50" fmla="*/ 6 w 24"/>
                    <a:gd name="T51" fmla="*/ 6 h 60"/>
                    <a:gd name="T52" fmla="*/ 4 w 24"/>
                    <a:gd name="T53" fmla="*/ 6 h 60"/>
                    <a:gd name="T54" fmla="*/ 2 w 24"/>
                    <a:gd name="T55" fmla="*/ 8 h 60"/>
                    <a:gd name="T56" fmla="*/ 0 w 24"/>
                    <a:gd name="T57" fmla="*/ 6 h 6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4"/>
                    <a:gd name="T88" fmla="*/ 0 h 60"/>
                    <a:gd name="T89" fmla="*/ 24 w 24"/>
                    <a:gd name="T90" fmla="*/ 60 h 6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4" h="60">
                      <a:moveTo>
                        <a:pt x="0" y="6"/>
                      </a:move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50"/>
                      </a:lnTo>
                      <a:lnTo>
                        <a:pt x="16" y="54"/>
                      </a:lnTo>
                      <a:lnTo>
                        <a:pt x="16" y="56"/>
                      </a:lnTo>
                      <a:lnTo>
                        <a:pt x="18" y="58"/>
                      </a:lnTo>
                      <a:lnTo>
                        <a:pt x="20" y="58"/>
                      </a:lnTo>
                      <a:lnTo>
                        <a:pt x="24" y="58"/>
                      </a:lnTo>
                      <a:lnTo>
                        <a:pt x="24" y="60"/>
                      </a:lnTo>
                      <a:lnTo>
                        <a:pt x="2" y="60"/>
                      </a:lnTo>
                      <a:lnTo>
                        <a:pt x="2" y="58"/>
                      </a:lnTo>
                      <a:lnTo>
                        <a:pt x="4" y="58"/>
                      </a:lnTo>
                      <a:lnTo>
                        <a:pt x="6" y="58"/>
                      </a:lnTo>
                      <a:lnTo>
                        <a:pt x="8" y="58"/>
                      </a:lnTo>
                      <a:lnTo>
                        <a:pt x="8" y="56"/>
                      </a:lnTo>
                      <a:lnTo>
                        <a:pt x="8" y="54"/>
                      </a:lnTo>
                      <a:lnTo>
                        <a:pt x="8" y="50"/>
                      </a:lnTo>
                      <a:lnTo>
                        <a:pt x="8" y="16"/>
                      </a:lnTo>
                      <a:lnTo>
                        <a:pt x="8" y="12"/>
                      </a:lnTo>
                      <a:lnTo>
                        <a:pt x="8" y="10"/>
                      </a:lnTo>
                      <a:lnTo>
                        <a:pt x="8" y="8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43" name="Freeform 112"/>
                <p:cNvSpPr>
                  <a:spLocks/>
                </p:cNvSpPr>
                <p:nvPr/>
              </p:nvSpPr>
              <p:spPr bwMode="auto">
                <a:xfrm>
                  <a:off x="4036" y="2462"/>
                  <a:ext cx="38" cy="60"/>
                </a:xfrm>
                <a:custGeom>
                  <a:avLst/>
                  <a:gdLst>
                    <a:gd name="T0" fmla="*/ 38 w 38"/>
                    <a:gd name="T1" fmla="*/ 48 h 60"/>
                    <a:gd name="T2" fmla="*/ 34 w 38"/>
                    <a:gd name="T3" fmla="*/ 60 h 60"/>
                    <a:gd name="T4" fmla="*/ 0 w 38"/>
                    <a:gd name="T5" fmla="*/ 60 h 60"/>
                    <a:gd name="T6" fmla="*/ 0 w 38"/>
                    <a:gd name="T7" fmla="*/ 58 h 60"/>
                    <a:gd name="T8" fmla="*/ 10 w 38"/>
                    <a:gd name="T9" fmla="*/ 50 h 60"/>
                    <a:gd name="T10" fmla="*/ 16 w 38"/>
                    <a:gd name="T11" fmla="*/ 42 h 60"/>
                    <a:gd name="T12" fmla="*/ 22 w 38"/>
                    <a:gd name="T13" fmla="*/ 36 h 60"/>
                    <a:gd name="T14" fmla="*/ 26 w 38"/>
                    <a:gd name="T15" fmla="*/ 28 h 60"/>
                    <a:gd name="T16" fmla="*/ 28 w 38"/>
                    <a:gd name="T17" fmla="*/ 20 h 60"/>
                    <a:gd name="T18" fmla="*/ 26 w 38"/>
                    <a:gd name="T19" fmla="*/ 14 h 60"/>
                    <a:gd name="T20" fmla="*/ 24 w 38"/>
                    <a:gd name="T21" fmla="*/ 10 h 60"/>
                    <a:gd name="T22" fmla="*/ 20 w 38"/>
                    <a:gd name="T23" fmla="*/ 8 h 60"/>
                    <a:gd name="T24" fmla="*/ 16 w 38"/>
                    <a:gd name="T25" fmla="*/ 6 h 60"/>
                    <a:gd name="T26" fmla="*/ 12 w 38"/>
                    <a:gd name="T27" fmla="*/ 8 h 60"/>
                    <a:gd name="T28" fmla="*/ 8 w 38"/>
                    <a:gd name="T29" fmla="*/ 10 h 60"/>
                    <a:gd name="T30" fmla="*/ 4 w 38"/>
                    <a:gd name="T31" fmla="*/ 12 h 60"/>
                    <a:gd name="T32" fmla="*/ 2 w 38"/>
                    <a:gd name="T33" fmla="*/ 16 h 60"/>
                    <a:gd name="T34" fmla="*/ 2 w 38"/>
                    <a:gd name="T35" fmla="*/ 16 h 60"/>
                    <a:gd name="T36" fmla="*/ 4 w 38"/>
                    <a:gd name="T37" fmla="*/ 10 h 60"/>
                    <a:gd name="T38" fmla="*/ 6 w 38"/>
                    <a:gd name="T39" fmla="*/ 4 h 60"/>
                    <a:gd name="T40" fmla="*/ 12 w 38"/>
                    <a:gd name="T41" fmla="*/ 2 h 60"/>
                    <a:gd name="T42" fmla="*/ 18 w 38"/>
                    <a:gd name="T43" fmla="*/ 0 h 60"/>
                    <a:gd name="T44" fmla="*/ 24 w 38"/>
                    <a:gd name="T45" fmla="*/ 2 h 60"/>
                    <a:gd name="T46" fmla="*/ 30 w 38"/>
                    <a:gd name="T47" fmla="*/ 6 h 60"/>
                    <a:gd name="T48" fmla="*/ 34 w 38"/>
                    <a:gd name="T49" fmla="*/ 10 h 60"/>
                    <a:gd name="T50" fmla="*/ 34 w 38"/>
                    <a:gd name="T51" fmla="*/ 16 h 60"/>
                    <a:gd name="T52" fmla="*/ 34 w 38"/>
                    <a:gd name="T53" fmla="*/ 20 h 60"/>
                    <a:gd name="T54" fmla="*/ 32 w 38"/>
                    <a:gd name="T55" fmla="*/ 24 h 60"/>
                    <a:gd name="T56" fmla="*/ 28 w 38"/>
                    <a:gd name="T57" fmla="*/ 32 h 60"/>
                    <a:gd name="T58" fmla="*/ 22 w 38"/>
                    <a:gd name="T59" fmla="*/ 40 h 60"/>
                    <a:gd name="T60" fmla="*/ 16 w 38"/>
                    <a:gd name="T61" fmla="*/ 46 h 60"/>
                    <a:gd name="T62" fmla="*/ 12 w 38"/>
                    <a:gd name="T63" fmla="*/ 50 h 60"/>
                    <a:gd name="T64" fmla="*/ 8 w 38"/>
                    <a:gd name="T65" fmla="*/ 54 h 60"/>
                    <a:gd name="T66" fmla="*/ 24 w 38"/>
                    <a:gd name="T67" fmla="*/ 54 h 60"/>
                    <a:gd name="T68" fmla="*/ 28 w 38"/>
                    <a:gd name="T69" fmla="*/ 54 h 60"/>
                    <a:gd name="T70" fmla="*/ 30 w 38"/>
                    <a:gd name="T71" fmla="*/ 54 h 60"/>
                    <a:gd name="T72" fmla="*/ 32 w 38"/>
                    <a:gd name="T73" fmla="*/ 52 h 60"/>
                    <a:gd name="T74" fmla="*/ 34 w 38"/>
                    <a:gd name="T75" fmla="*/ 52 h 60"/>
                    <a:gd name="T76" fmla="*/ 36 w 38"/>
                    <a:gd name="T77" fmla="*/ 50 h 60"/>
                    <a:gd name="T78" fmla="*/ 36 w 38"/>
                    <a:gd name="T79" fmla="*/ 48 h 60"/>
                    <a:gd name="T80" fmla="*/ 38 w 38"/>
                    <a:gd name="T81" fmla="*/ 48 h 6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8"/>
                    <a:gd name="T124" fmla="*/ 0 h 60"/>
                    <a:gd name="T125" fmla="*/ 38 w 38"/>
                    <a:gd name="T126" fmla="*/ 60 h 6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8" h="60">
                      <a:moveTo>
                        <a:pt x="38" y="48"/>
                      </a:moveTo>
                      <a:lnTo>
                        <a:pt x="34" y="60"/>
                      </a:lnTo>
                      <a:lnTo>
                        <a:pt x="0" y="60"/>
                      </a:lnTo>
                      <a:lnTo>
                        <a:pt x="0" y="58"/>
                      </a:lnTo>
                      <a:lnTo>
                        <a:pt x="10" y="50"/>
                      </a:lnTo>
                      <a:lnTo>
                        <a:pt x="16" y="42"/>
                      </a:lnTo>
                      <a:lnTo>
                        <a:pt x="22" y="36"/>
                      </a:lnTo>
                      <a:lnTo>
                        <a:pt x="26" y="28"/>
                      </a:lnTo>
                      <a:lnTo>
                        <a:pt x="28" y="20"/>
                      </a:lnTo>
                      <a:lnTo>
                        <a:pt x="26" y="14"/>
                      </a:lnTo>
                      <a:lnTo>
                        <a:pt x="24" y="10"/>
                      </a:lnTo>
                      <a:lnTo>
                        <a:pt x="20" y="8"/>
                      </a:lnTo>
                      <a:lnTo>
                        <a:pt x="16" y="6"/>
                      </a:lnTo>
                      <a:lnTo>
                        <a:pt x="12" y="8"/>
                      </a:lnTo>
                      <a:lnTo>
                        <a:pt x="8" y="10"/>
                      </a:lnTo>
                      <a:lnTo>
                        <a:pt x="4" y="12"/>
                      </a:lnTo>
                      <a:lnTo>
                        <a:pt x="2" y="16"/>
                      </a:lnTo>
                      <a:lnTo>
                        <a:pt x="4" y="10"/>
                      </a:lnTo>
                      <a:lnTo>
                        <a:pt x="6" y="4"/>
                      </a:lnTo>
                      <a:lnTo>
                        <a:pt x="12" y="2"/>
                      </a:lnTo>
                      <a:lnTo>
                        <a:pt x="18" y="0"/>
                      </a:lnTo>
                      <a:lnTo>
                        <a:pt x="24" y="2"/>
                      </a:lnTo>
                      <a:lnTo>
                        <a:pt x="30" y="6"/>
                      </a:lnTo>
                      <a:lnTo>
                        <a:pt x="34" y="10"/>
                      </a:lnTo>
                      <a:lnTo>
                        <a:pt x="34" y="16"/>
                      </a:lnTo>
                      <a:lnTo>
                        <a:pt x="34" y="20"/>
                      </a:lnTo>
                      <a:lnTo>
                        <a:pt x="32" y="24"/>
                      </a:lnTo>
                      <a:lnTo>
                        <a:pt x="28" y="32"/>
                      </a:lnTo>
                      <a:lnTo>
                        <a:pt x="22" y="40"/>
                      </a:lnTo>
                      <a:lnTo>
                        <a:pt x="16" y="46"/>
                      </a:lnTo>
                      <a:lnTo>
                        <a:pt x="12" y="50"/>
                      </a:lnTo>
                      <a:lnTo>
                        <a:pt x="8" y="54"/>
                      </a:lnTo>
                      <a:lnTo>
                        <a:pt x="24" y="54"/>
                      </a:lnTo>
                      <a:lnTo>
                        <a:pt x="28" y="54"/>
                      </a:lnTo>
                      <a:lnTo>
                        <a:pt x="30" y="54"/>
                      </a:lnTo>
                      <a:lnTo>
                        <a:pt x="32" y="52"/>
                      </a:lnTo>
                      <a:lnTo>
                        <a:pt x="34" y="52"/>
                      </a:lnTo>
                      <a:lnTo>
                        <a:pt x="36" y="50"/>
                      </a:lnTo>
                      <a:lnTo>
                        <a:pt x="36" y="48"/>
                      </a:lnTo>
                      <a:lnTo>
                        <a:pt x="38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44" name="Rectangle 113"/>
                <p:cNvSpPr>
                  <a:spLocks noChangeArrowheads="1"/>
                </p:cNvSpPr>
                <p:nvPr/>
              </p:nvSpPr>
              <p:spPr bwMode="auto">
                <a:xfrm>
                  <a:off x="4200" y="2448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5" name="Rectangle 114"/>
                <p:cNvSpPr>
                  <a:spLocks noChangeArrowheads="1"/>
                </p:cNvSpPr>
                <p:nvPr/>
              </p:nvSpPr>
              <p:spPr bwMode="auto">
                <a:xfrm>
                  <a:off x="1552" y="2552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6" name="Freeform 115"/>
                <p:cNvSpPr>
                  <a:spLocks noEditPoints="1"/>
                </p:cNvSpPr>
                <p:nvPr/>
              </p:nvSpPr>
              <p:spPr bwMode="auto">
                <a:xfrm>
                  <a:off x="1586" y="2590"/>
                  <a:ext cx="32" cy="42"/>
                </a:xfrm>
                <a:custGeom>
                  <a:avLst/>
                  <a:gdLst>
                    <a:gd name="T0" fmla="*/ 6 w 32"/>
                    <a:gd name="T1" fmla="*/ 16 h 42"/>
                    <a:gd name="T2" fmla="*/ 8 w 32"/>
                    <a:gd name="T3" fmla="*/ 24 h 42"/>
                    <a:gd name="T4" fmla="*/ 10 w 32"/>
                    <a:gd name="T5" fmla="*/ 28 h 42"/>
                    <a:gd name="T6" fmla="*/ 14 w 32"/>
                    <a:gd name="T7" fmla="*/ 32 h 42"/>
                    <a:gd name="T8" fmla="*/ 20 w 32"/>
                    <a:gd name="T9" fmla="*/ 34 h 42"/>
                    <a:gd name="T10" fmla="*/ 24 w 32"/>
                    <a:gd name="T11" fmla="*/ 34 h 42"/>
                    <a:gd name="T12" fmla="*/ 26 w 32"/>
                    <a:gd name="T13" fmla="*/ 32 h 42"/>
                    <a:gd name="T14" fmla="*/ 30 w 32"/>
                    <a:gd name="T15" fmla="*/ 30 h 42"/>
                    <a:gd name="T16" fmla="*/ 32 w 32"/>
                    <a:gd name="T17" fmla="*/ 24 h 42"/>
                    <a:gd name="T18" fmla="*/ 32 w 32"/>
                    <a:gd name="T19" fmla="*/ 26 h 42"/>
                    <a:gd name="T20" fmla="*/ 30 w 32"/>
                    <a:gd name="T21" fmla="*/ 32 h 42"/>
                    <a:gd name="T22" fmla="*/ 28 w 32"/>
                    <a:gd name="T23" fmla="*/ 36 h 42"/>
                    <a:gd name="T24" fmla="*/ 22 w 32"/>
                    <a:gd name="T25" fmla="*/ 40 h 42"/>
                    <a:gd name="T26" fmla="*/ 16 w 32"/>
                    <a:gd name="T27" fmla="*/ 42 h 42"/>
                    <a:gd name="T28" fmla="*/ 10 w 32"/>
                    <a:gd name="T29" fmla="*/ 40 h 42"/>
                    <a:gd name="T30" fmla="*/ 4 w 32"/>
                    <a:gd name="T31" fmla="*/ 36 h 42"/>
                    <a:gd name="T32" fmla="*/ 2 w 32"/>
                    <a:gd name="T33" fmla="*/ 32 h 42"/>
                    <a:gd name="T34" fmla="*/ 0 w 32"/>
                    <a:gd name="T35" fmla="*/ 26 h 42"/>
                    <a:gd name="T36" fmla="*/ 0 w 32"/>
                    <a:gd name="T37" fmla="*/ 22 h 42"/>
                    <a:gd name="T38" fmla="*/ 0 w 32"/>
                    <a:gd name="T39" fmla="*/ 14 h 42"/>
                    <a:gd name="T40" fmla="*/ 2 w 32"/>
                    <a:gd name="T41" fmla="*/ 10 h 42"/>
                    <a:gd name="T42" fmla="*/ 4 w 32"/>
                    <a:gd name="T43" fmla="*/ 6 h 42"/>
                    <a:gd name="T44" fmla="*/ 8 w 32"/>
                    <a:gd name="T45" fmla="*/ 2 h 42"/>
                    <a:gd name="T46" fmla="*/ 12 w 32"/>
                    <a:gd name="T47" fmla="*/ 0 h 42"/>
                    <a:gd name="T48" fmla="*/ 18 w 32"/>
                    <a:gd name="T49" fmla="*/ 0 h 42"/>
                    <a:gd name="T50" fmla="*/ 24 w 32"/>
                    <a:gd name="T51" fmla="*/ 2 h 42"/>
                    <a:gd name="T52" fmla="*/ 28 w 32"/>
                    <a:gd name="T53" fmla="*/ 4 h 42"/>
                    <a:gd name="T54" fmla="*/ 32 w 32"/>
                    <a:gd name="T55" fmla="*/ 10 h 42"/>
                    <a:gd name="T56" fmla="*/ 32 w 32"/>
                    <a:gd name="T57" fmla="*/ 16 h 42"/>
                    <a:gd name="T58" fmla="*/ 6 w 32"/>
                    <a:gd name="T59" fmla="*/ 16 h 42"/>
                    <a:gd name="T60" fmla="*/ 6 w 32"/>
                    <a:gd name="T61" fmla="*/ 12 h 42"/>
                    <a:gd name="T62" fmla="*/ 24 w 32"/>
                    <a:gd name="T63" fmla="*/ 12 h 42"/>
                    <a:gd name="T64" fmla="*/ 24 w 32"/>
                    <a:gd name="T65" fmla="*/ 10 h 42"/>
                    <a:gd name="T66" fmla="*/ 22 w 32"/>
                    <a:gd name="T67" fmla="*/ 8 h 42"/>
                    <a:gd name="T68" fmla="*/ 22 w 32"/>
                    <a:gd name="T69" fmla="*/ 6 h 42"/>
                    <a:gd name="T70" fmla="*/ 20 w 32"/>
                    <a:gd name="T71" fmla="*/ 4 h 42"/>
                    <a:gd name="T72" fmla="*/ 18 w 32"/>
                    <a:gd name="T73" fmla="*/ 4 h 42"/>
                    <a:gd name="T74" fmla="*/ 16 w 32"/>
                    <a:gd name="T75" fmla="*/ 2 h 42"/>
                    <a:gd name="T76" fmla="*/ 12 w 32"/>
                    <a:gd name="T77" fmla="*/ 4 h 42"/>
                    <a:gd name="T78" fmla="*/ 10 w 32"/>
                    <a:gd name="T79" fmla="*/ 6 h 42"/>
                    <a:gd name="T80" fmla="*/ 8 w 32"/>
                    <a:gd name="T81" fmla="*/ 8 h 42"/>
                    <a:gd name="T82" fmla="*/ 6 w 32"/>
                    <a:gd name="T83" fmla="*/ 12 h 4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2"/>
                    <a:gd name="T127" fmla="*/ 0 h 42"/>
                    <a:gd name="T128" fmla="*/ 32 w 32"/>
                    <a:gd name="T129" fmla="*/ 42 h 4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2" h="42">
                      <a:moveTo>
                        <a:pt x="6" y="16"/>
                      </a:moveTo>
                      <a:lnTo>
                        <a:pt x="8" y="24"/>
                      </a:lnTo>
                      <a:lnTo>
                        <a:pt x="10" y="28"/>
                      </a:lnTo>
                      <a:lnTo>
                        <a:pt x="14" y="32"/>
                      </a:lnTo>
                      <a:lnTo>
                        <a:pt x="20" y="34"/>
                      </a:lnTo>
                      <a:lnTo>
                        <a:pt x="24" y="34"/>
                      </a:lnTo>
                      <a:lnTo>
                        <a:pt x="26" y="32"/>
                      </a:lnTo>
                      <a:lnTo>
                        <a:pt x="30" y="30"/>
                      </a:lnTo>
                      <a:lnTo>
                        <a:pt x="32" y="24"/>
                      </a:lnTo>
                      <a:lnTo>
                        <a:pt x="32" y="26"/>
                      </a:lnTo>
                      <a:lnTo>
                        <a:pt x="30" y="32"/>
                      </a:lnTo>
                      <a:lnTo>
                        <a:pt x="28" y="36"/>
                      </a:lnTo>
                      <a:lnTo>
                        <a:pt x="22" y="40"/>
                      </a:lnTo>
                      <a:lnTo>
                        <a:pt x="16" y="42"/>
                      </a:lnTo>
                      <a:lnTo>
                        <a:pt x="10" y="40"/>
                      </a:lnTo>
                      <a:lnTo>
                        <a:pt x="4" y="36"/>
                      </a:lnTo>
                      <a:lnTo>
                        <a:pt x="2" y="32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0" y="14"/>
                      </a:lnTo>
                      <a:lnTo>
                        <a:pt x="2" y="10"/>
                      </a:lnTo>
                      <a:lnTo>
                        <a:pt x="4" y="6"/>
                      </a:lnTo>
                      <a:lnTo>
                        <a:pt x="8" y="2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4" y="2"/>
                      </a:lnTo>
                      <a:lnTo>
                        <a:pt x="28" y="4"/>
                      </a:lnTo>
                      <a:lnTo>
                        <a:pt x="32" y="10"/>
                      </a:lnTo>
                      <a:lnTo>
                        <a:pt x="32" y="16"/>
                      </a:lnTo>
                      <a:lnTo>
                        <a:pt x="6" y="16"/>
                      </a:lnTo>
                      <a:close/>
                      <a:moveTo>
                        <a:pt x="6" y="12"/>
                      </a:moveTo>
                      <a:lnTo>
                        <a:pt x="24" y="12"/>
                      </a:lnTo>
                      <a:lnTo>
                        <a:pt x="24" y="10"/>
                      </a:lnTo>
                      <a:lnTo>
                        <a:pt x="22" y="8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18" y="4"/>
                      </a:lnTo>
                      <a:lnTo>
                        <a:pt x="16" y="2"/>
                      </a:lnTo>
                      <a:lnTo>
                        <a:pt x="12" y="4"/>
                      </a:lnTo>
                      <a:lnTo>
                        <a:pt x="10" y="6"/>
                      </a:lnTo>
                      <a:lnTo>
                        <a:pt x="8" y="8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47" name="Freeform 116"/>
                <p:cNvSpPr>
                  <a:spLocks noEditPoints="1"/>
                </p:cNvSpPr>
                <p:nvPr/>
              </p:nvSpPr>
              <p:spPr bwMode="auto">
                <a:xfrm>
                  <a:off x="1626" y="2590"/>
                  <a:ext cx="34" cy="42"/>
                </a:xfrm>
                <a:custGeom>
                  <a:avLst/>
                  <a:gdLst>
                    <a:gd name="T0" fmla="*/ 18 w 34"/>
                    <a:gd name="T1" fmla="*/ 38 h 42"/>
                    <a:gd name="T2" fmla="*/ 14 w 34"/>
                    <a:gd name="T3" fmla="*/ 40 h 42"/>
                    <a:gd name="T4" fmla="*/ 8 w 34"/>
                    <a:gd name="T5" fmla="*/ 42 h 42"/>
                    <a:gd name="T6" fmla="*/ 2 w 34"/>
                    <a:gd name="T7" fmla="*/ 38 h 42"/>
                    <a:gd name="T8" fmla="*/ 0 w 34"/>
                    <a:gd name="T9" fmla="*/ 32 h 42"/>
                    <a:gd name="T10" fmla="*/ 0 w 34"/>
                    <a:gd name="T11" fmla="*/ 26 h 42"/>
                    <a:gd name="T12" fmla="*/ 6 w 34"/>
                    <a:gd name="T13" fmla="*/ 20 h 42"/>
                    <a:gd name="T14" fmla="*/ 20 w 34"/>
                    <a:gd name="T15" fmla="*/ 14 h 42"/>
                    <a:gd name="T16" fmla="*/ 20 w 34"/>
                    <a:gd name="T17" fmla="*/ 8 h 42"/>
                    <a:gd name="T18" fmla="*/ 16 w 34"/>
                    <a:gd name="T19" fmla="*/ 4 h 42"/>
                    <a:gd name="T20" fmla="*/ 12 w 34"/>
                    <a:gd name="T21" fmla="*/ 4 h 42"/>
                    <a:gd name="T22" fmla="*/ 8 w 34"/>
                    <a:gd name="T23" fmla="*/ 6 h 42"/>
                    <a:gd name="T24" fmla="*/ 8 w 34"/>
                    <a:gd name="T25" fmla="*/ 10 h 42"/>
                    <a:gd name="T26" fmla="*/ 8 w 34"/>
                    <a:gd name="T27" fmla="*/ 14 h 42"/>
                    <a:gd name="T28" fmla="*/ 4 w 34"/>
                    <a:gd name="T29" fmla="*/ 14 h 42"/>
                    <a:gd name="T30" fmla="*/ 2 w 34"/>
                    <a:gd name="T31" fmla="*/ 14 h 42"/>
                    <a:gd name="T32" fmla="*/ 0 w 34"/>
                    <a:gd name="T33" fmla="*/ 10 h 42"/>
                    <a:gd name="T34" fmla="*/ 4 w 34"/>
                    <a:gd name="T35" fmla="*/ 4 h 42"/>
                    <a:gd name="T36" fmla="*/ 16 w 34"/>
                    <a:gd name="T37" fmla="*/ 0 h 42"/>
                    <a:gd name="T38" fmla="*/ 24 w 34"/>
                    <a:gd name="T39" fmla="*/ 2 h 42"/>
                    <a:gd name="T40" fmla="*/ 28 w 34"/>
                    <a:gd name="T41" fmla="*/ 6 h 42"/>
                    <a:gd name="T42" fmla="*/ 28 w 34"/>
                    <a:gd name="T43" fmla="*/ 14 h 42"/>
                    <a:gd name="T44" fmla="*/ 28 w 34"/>
                    <a:gd name="T45" fmla="*/ 32 h 42"/>
                    <a:gd name="T46" fmla="*/ 28 w 34"/>
                    <a:gd name="T47" fmla="*/ 34 h 42"/>
                    <a:gd name="T48" fmla="*/ 30 w 34"/>
                    <a:gd name="T49" fmla="*/ 36 h 42"/>
                    <a:gd name="T50" fmla="*/ 30 w 34"/>
                    <a:gd name="T51" fmla="*/ 36 h 42"/>
                    <a:gd name="T52" fmla="*/ 32 w 34"/>
                    <a:gd name="T53" fmla="*/ 34 h 42"/>
                    <a:gd name="T54" fmla="*/ 34 w 34"/>
                    <a:gd name="T55" fmla="*/ 34 h 42"/>
                    <a:gd name="T56" fmla="*/ 26 w 34"/>
                    <a:gd name="T57" fmla="*/ 42 h 42"/>
                    <a:gd name="T58" fmla="*/ 22 w 34"/>
                    <a:gd name="T59" fmla="*/ 40 h 42"/>
                    <a:gd name="T60" fmla="*/ 20 w 34"/>
                    <a:gd name="T61" fmla="*/ 34 h 42"/>
                    <a:gd name="T62" fmla="*/ 20 w 34"/>
                    <a:gd name="T63" fmla="*/ 18 h 42"/>
                    <a:gd name="T64" fmla="*/ 12 w 34"/>
                    <a:gd name="T65" fmla="*/ 20 h 42"/>
                    <a:gd name="T66" fmla="*/ 8 w 34"/>
                    <a:gd name="T67" fmla="*/ 24 h 42"/>
                    <a:gd name="T68" fmla="*/ 6 w 34"/>
                    <a:gd name="T69" fmla="*/ 28 h 42"/>
                    <a:gd name="T70" fmla="*/ 8 w 34"/>
                    <a:gd name="T71" fmla="*/ 34 h 42"/>
                    <a:gd name="T72" fmla="*/ 12 w 34"/>
                    <a:gd name="T73" fmla="*/ 36 h 42"/>
                    <a:gd name="T74" fmla="*/ 20 w 34"/>
                    <a:gd name="T75" fmla="*/ 32 h 4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4"/>
                    <a:gd name="T115" fmla="*/ 0 h 42"/>
                    <a:gd name="T116" fmla="*/ 34 w 34"/>
                    <a:gd name="T117" fmla="*/ 42 h 4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4" h="42">
                      <a:moveTo>
                        <a:pt x="20" y="34"/>
                      </a:moveTo>
                      <a:lnTo>
                        <a:pt x="18" y="38"/>
                      </a:lnTo>
                      <a:lnTo>
                        <a:pt x="14" y="40"/>
                      </a:lnTo>
                      <a:lnTo>
                        <a:pt x="10" y="40"/>
                      </a:lnTo>
                      <a:lnTo>
                        <a:pt x="8" y="42"/>
                      </a:lnTo>
                      <a:lnTo>
                        <a:pt x="4" y="40"/>
                      </a:lnTo>
                      <a:lnTo>
                        <a:pt x="2" y="38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0" y="28"/>
                      </a:lnTo>
                      <a:lnTo>
                        <a:pt x="0" y="26"/>
                      </a:lnTo>
                      <a:lnTo>
                        <a:pt x="2" y="24"/>
                      </a:lnTo>
                      <a:lnTo>
                        <a:pt x="6" y="20"/>
                      </a:lnTo>
                      <a:lnTo>
                        <a:pt x="12" y="18"/>
                      </a:lnTo>
                      <a:lnTo>
                        <a:pt x="20" y="14"/>
                      </a:lnTo>
                      <a:lnTo>
                        <a:pt x="20" y="8"/>
                      </a:lnTo>
                      <a:lnTo>
                        <a:pt x="20" y="6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2" y="4"/>
                      </a:lnTo>
                      <a:lnTo>
                        <a:pt x="10" y="4"/>
                      </a:lnTo>
                      <a:lnTo>
                        <a:pt x="8" y="6"/>
                      </a:lnTo>
                      <a:lnTo>
                        <a:pt x="8" y="8"/>
                      </a:lnTo>
                      <a:lnTo>
                        <a:pt x="8" y="10"/>
                      </a:lnTo>
                      <a:lnTo>
                        <a:pt x="8" y="12"/>
                      </a:lnTo>
                      <a:lnTo>
                        <a:pt x="8" y="14"/>
                      </a:lnTo>
                      <a:lnTo>
                        <a:pt x="6" y="14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4" y="2"/>
                      </a:lnTo>
                      <a:lnTo>
                        <a:pt x="26" y="4"/>
                      </a:lnTo>
                      <a:lnTo>
                        <a:pt x="28" y="6"/>
                      </a:lnTo>
                      <a:lnTo>
                        <a:pt x="28" y="8"/>
                      </a:lnTo>
                      <a:lnTo>
                        <a:pt x="28" y="14"/>
                      </a:lnTo>
                      <a:lnTo>
                        <a:pt x="28" y="26"/>
                      </a:lnTo>
                      <a:lnTo>
                        <a:pt x="28" y="32"/>
                      </a:lnTo>
                      <a:lnTo>
                        <a:pt x="28" y="34"/>
                      </a:lnTo>
                      <a:lnTo>
                        <a:pt x="30" y="36"/>
                      </a:lnTo>
                      <a:lnTo>
                        <a:pt x="32" y="36"/>
                      </a:lnTo>
                      <a:lnTo>
                        <a:pt x="32" y="34"/>
                      </a:lnTo>
                      <a:lnTo>
                        <a:pt x="34" y="32"/>
                      </a:lnTo>
                      <a:lnTo>
                        <a:pt x="34" y="34"/>
                      </a:lnTo>
                      <a:lnTo>
                        <a:pt x="30" y="40"/>
                      </a:lnTo>
                      <a:lnTo>
                        <a:pt x="26" y="42"/>
                      </a:lnTo>
                      <a:lnTo>
                        <a:pt x="24" y="40"/>
                      </a:lnTo>
                      <a:lnTo>
                        <a:pt x="22" y="40"/>
                      </a:lnTo>
                      <a:lnTo>
                        <a:pt x="22" y="38"/>
                      </a:lnTo>
                      <a:lnTo>
                        <a:pt x="20" y="34"/>
                      </a:lnTo>
                      <a:close/>
                      <a:moveTo>
                        <a:pt x="20" y="32"/>
                      </a:moveTo>
                      <a:lnTo>
                        <a:pt x="20" y="18"/>
                      </a:lnTo>
                      <a:lnTo>
                        <a:pt x="16" y="20"/>
                      </a:lnTo>
                      <a:lnTo>
                        <a:pt x="12" y="20"/>
                      </a:lnTo>
                      <a:lnTo>
                        <a:pt x="10" y="22"/>
                      </a:lnTo>
                      <a:lnTo>
                        <a:pt x="8" y="24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32"/>
                      </a:lnTo>
                      <a:lnTo>
                        <a:pt x="8" y="34"/>
                      </a:lnTo>
                      <a:lnTo>
                        <a:pt x="10" y="36"/>
                      </a:lnTo>
                      <a:lnTo>
                        <a:pt x="12" y="36"/>
                      </a:lnTo>
                      <a:lnTo>
                        <a:pt x="16" y="34"/>
                      </a:lnTo>
                      <a:lnTo>
                        <a:pt x="20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48" name="Freeform 117"/>
                <p:cNvSpPr>
                  <a:spLocks/>
                </p:cNvSpPr>
                <p:nvPr/>
              </p:nvSpPr>
              <p:spPr bwMode="auto">
                <a:xfrm>
                  <a:off x="1662" y="2578"/>
                  <a:ext cx="24" cy="54"/>
                </a:xfrm>
                <a:custGeom>
                  <a:avLst/>
                  <a:gdLst>
                    <a:gd name="T0" fmla="*/ 14 w 24"/>
                    <a:gd name="T1" fmla="*/ 0 h 54"/>
                    <a:gd name="T2" fmla="*/ 14 w 24"/>
                    <a:gd name="T3" fmla="*/ 14 h 54"/>
                    <a:gd name="T4" fmla="*/ 22 w 24"/>
                    <a:gd name="T5" fmla="*/ 14 h 54"/>
                    <a:gd name="T6" fmla="*/ 22 w 24"/>
                    <a:gd name="T7" fmla="*/ 16 h 54"/>
                    <a:gd name="T8" fmla="*/ 14 w 24"/>
                    <a:gd name="T9" fmla="*/ 16 h 54"/>
                    <a:gd name="T10" fmla="*/ 14 w 24"/>
                    <a:gd name="T11" fmla="*/ 42 h 54"/>
                    <a:gd name="T12" fmla="*/ 14 w 24"/>
                    <a:gd name="T13" fmla="*/ 44 h 54"/>
                    <a:gd name="T14" fmla="*/ 14 w 24"/>
                    <a:gd name="T15" fmla="*/ 46 h 54"/>
                    <a:gd name="T16" fmla="*/ 16 w 24"/>
                    <a:gd name="T17" fmla="*/ 48 h 54"/>
                    <a:gd name="T18" fmla="*/ 18 w 24"/>
                    <a:gd name="T19" fmla="*/ 48 h 54"/>
                    <a:gd name="T20" fmla="*/ 18 w 24"/>
                    <a:gd name="T21" fmla="*/ 48 h 54"/>
                    <a:gd name="T22" fmla="*/ 20 w 24"/>
                    <a:gd name="T23" fmla="*/ 46 h 54"/>
                    <a:gd name="T24" fmla="*/ 22 w 24"/>
                    <a:gd name="T25" fmla="*/ 46 h 54"/>
                    <a:gd name="T26" fmla="*/ 22 w 24"/>
                    <a:gd name="T27" fmla="*/ 44 h 54"/>
                    <a:gd name="T28" fmla="*/ 24 w 24"/>
                    <a:gd name="T29" fmla="*/ 44 h 54"/>
                    <a:gd name="T30" fmla="*/ 22 w 24"/>
                    <a:gd name="T31" fmla="*/ 48 h 54"/>
                    <a:gd name="T32" fmla="*/ 20 w 24"/>
                    <a:gd name="T33" fmla="*/ 52 h 54"/>
                    <a:gd name="T34" fmla="*/ 16 w 24"/>
                    <a:gd name="T35" fmla="*/ 52 h 54"/>
                    <a:gd name="T36" fmla="*/ 14 w 24"/>
                    <a:gd name="T37" fmla="*/ 54 h 54"/>
                    <a:gd name="T38" fmla="*/ 12 w 24"/>
                    <a:gd name="T39" fmla="*/ 52 h 54"/>
                    <a:gd name="T40" fmla="*/ 10 w 24"/>
                    <a:gd name="T41" fmla="*/ 52 h 54"/>
                    <a:gd name="T42" fmla="*/ 8 w 24"/>
                    <a:gd name="T43" fmla="*/ 50 h 54"/>
                    <a:gd name="T44" fmla="*/ 6 w 24"/>
                    <a:gd name="T45" fmla="*/ 48 h 54"/>
                    <a:gd name="T46" fmla="*/ 6 w 24"/>
                    <a:gd name="T47" fmla="*/ 46 h 54"/>
                    <a:gd name="T48" fmla="*/ 6 w 24"/>
                    <a:gd name="T49" fmla="*/ 42 h 54"/>
                    <a:gd name="T50" fmla="*/ 6 w 24"/>
                    <a:gd name="T51" fmla="*/ 16 h 54"/>
                    <a:gd name="T52" fmla="*/ 0 w 24"/>
                    <a:gd name="T53" fmla="*/ 16 h 54"/>
                    <a:gd name="T54" fmla="*/ 0 w 24"/>
                    <a:gd name="T55" fmla="*/ 14 h 54"/>
                    <a:gd name="T56" fmla="*/ 2 w 24"/>
                    <a:gd name="T57" fmla="*/ 14 h 54"/>
                    <a:gd name="T58" fmla="*/ 4 w 24"/>
                    <a:gd name="T59" fmla="*/ 12 h 54"/>
                    <a:gd name="T60" fmla="*/ 6 w 24"/>
                    <a:gd name="T61" fmla="*/ 8 h 54"/>
                    <a:gd name="T62" fmla="*/ 10 w 24"/>
                    <a:gd name="T63" fmla="*/ 6 h 54"/>
                    <a:gd name="T64" fmla="*/ 10 w 24"/>
                    <a:gd name="T65" fmla="*/ 4 h 54"/>
                    <a:gd name="T66" fmla="*/ 12 w 24"/>
                    <a:gd name="T67" fmla="*/ 0 h 54"/>
                    <a:gd name="T68" fmla="*/ 14 w 24"/>
                    <a:gd name="T69" fmla="*/ 0 h 5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4"/>
                    <a:gd name="T106" fmla="*/ 0 h 54"/>
                    <a:gd name="T107" fmla="*/ 24 w 24"/>
                    <a:gd name="T108" fmla="*/ 54 h 5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4" h="54">
                      <a:moveTo>
                        <a:pt x="14" y="0"/>
                      </a:moveTo>
                      <a:lnTo>
                        <a:pt x="14" y="14"/>
                      </a:lnTo>
                      <a:lnTo>
                        <a:pt x="22" y="14"/>
                      </a:lnTo>
                      <a:lnTo>
                        <a:pt x="22" y="16"/>
                      </a:lnTo>
                      <a:lnTo>
                        <a:pt x="14" y="16"/>
                      </a:lnTo>
                      <a:lnTo>
                        <a:pt x="14" y="42"/>
                      </a:lnTo>
                      <a:lnTo>
                        <a:pt x="14" y="44"/>
                      </a:lnTo>
                      <a:lnTo>
                        <a:pt x="14" y="46"/>
                      </a:lnTo>
                      <a:lnTo>
                        <a:pt x="16" y="48"/>
                      </a:lnTo>
                      <a:lnTo>
                        <a:pt x="18" y="48"/>
                      </a:lnTo>
                      <a:lnTo>
                        <a:pt x="20" y="46"/>
                      </a:lnTo>
                      <a:lnTo>
                        <a:pt x="22" y="46"/>
                      </a:lnTo>
                      <a:lnTo>
                        <a:pt x="22" y="44"/>
                      </a:lnTo>
                      <a:lnTo>
                        <a:pt x="24" y="44"/>
                      </a:lnTo>
                      <a:lnTo>
                        <a:pt x="22" y="48"/>
                      </a:lnTo>
                      <a:lnTo>
                        <a:pt x="20" y="52"/>
                      </a:lnTo>
                      <a:lnTo>
                        <a:pt x="16" y="52"/>
                      </a:lnTo>
                      <a:lnTo>
                        <a:pt x="14" y="54"/>
                      </a:lnTo>
                      <a:lnTo>
                        <a:pt x="12" y="52"/>
                      </a:lnTo>
                      <a:lnTo>
                        <a:pt x="10" y="52"/>
                      </a:lnTo>
                      <a:lnTo>
                        <a:pt x="8" y="50"/>
                      </a:lnTo>
                      <a:lnTo>
                        <a:pt x="6" y="48"/>
                      </a:lnTo>
                      <a:lnTo>
                        <a:pt x="6" y="46"/>
                      </a:lnTo>
                      <a:lnTo>
                        <a:pt x="6" y="42"/>
                      </a:lnTo>
                      <a:lnTo>
                        <a:pt x="6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4" y="12"/>
                      </a:lnTo>
                      <a:lnTo>
                        <a:pt x="6" y="8"/>
                      </a:lnTo>
                      <a:lnTo>
                        <a:pt x="10" y="6"/>
                      </a:lnTo>
                      <a:lnTo>
                        <a:pt x="10" y="4"/>
                      </a:lnTo>
                      <a:lnTo>
                        <a:pt x="12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49" name="Rectangle 118"/>
                <p:cNvSpPr>
                  <a:spLocks noChangeArrowheads="1"/>
                </p:cNvSpPr>
                <p:nvPr/>
              </p:nvSpPr>
              <p:spPr bwMode="auto">
                <a:xfrm>
                  <a:off x="1888" y="2552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50" name="Rectangle 119"/>
                <p:cNvSpPr>
                  <a:spLocks noChangeArrowheads="1"/>
                </p:cNvSpPr>
                <p:nvPr/>
              </p:nvSpPr>
              <p:spPr bwMode="auto">
                <a:xfrm>
                  <a:off x="1904" y="2552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51" name="Freeform 120"/>
                <p:cNvSpPr>
                  <a:spLocks noEditPoints="1"/>
                </p:cNvSpPr>
                <p:nvPr/>
              </p:nvSpPr>
              <p:spPr bwMode="auto">
                <a:xfrm>
                  <a:off x="2048" y="2570"/>
                  <a:ext cx="38" cy="62"/>
                </a:xfrm>
                <a:custGeom>
                  <a:avLst/>
                  <a:gdLst>
                    <a:gd name="T0" fmla="*/ 0 w 38"/>
                    <a:gd name="T1" fmla="*/ 32 h 62"/>
                    <a:gd name="T2" fmla="*/ 2 w 38"/>
                    <a:gd name="T3" fmla="*/ 22 h 62"/>
                    <a:gd name="T4" fmla="*/ 4 w 38"/>
                    <a:gd name="T5" fmla="*/ 14 h 62"/>
                    <a:gd name="T6" fmla="*/ 8 w 38"/>
                    <a:gd name="T7" fmla="*/ 8 h 62"/>
                    <a:gd name="T8" fmla="*/ 12 w 38"/>
                    <a:gd name="T9" fmla="*/ 4 h 62"/>
                    <a:gd name="T10" fmla="*/ 16 w 38"/>
                    <a:gd name="T11" fmla="*/ 2 h 62"/>
                    <a:gd name="T12" fmla="*/ 20 w 38"/>
                    <a:gd name="T13" fmla="*/ 0 h 62"/>
                    <a:gd name="T14" fmla="*/ 24 w 38"/>
                    <a:gd name="T15" fmla="*/ 2 h 62"/>
                    <a:gd name="T16" fmla="*/ 28 w 38"/>
                    <a:gd name="T17" fmla="*/ 4 h 62"/>
                    <a:gd name="T18" fmla="*/ 30 w 38"/>
                    <a:gd name="T19" fmla="*/ 8 h 62"/>
                    <a:gd name="T20" fmla="*/ 34 w 38"/>
                    <a:gd name="T21" fmla="*/ 14 h 62"/>
                    <a:gd name="T22" fmla="*/ 36 w 38"/>
                    <a:gd name="T23" fmla="*/ 22 h 62"/>
                    <a:gd name="T24" fmla="*/ 38 w 38"/>
                    <a:gd name="T25" fmla="*/ 30 h 62"/>
                    <a:gd name="T26" fmla="*/ 36 w 38"/>
                    <a:gd name="T27" fmla="*/ 40 h 62"/>
                    <a:gd name="T28" fmla="*/ 34 w 38"/>
                    <a:gd name="T29" fmla="*/ 48 h 62"/>
                    <a:gd name="T30" fmla="*/ 32 w 38"/>
                    <a:gd name="T31" fmla="*/ 54 h 62"/>
                    <a:gd name="T32" fmla="*/ 28 w 38"/>
                    <a:gd name="T33" fmla="*/ 58 h 62"/>
                    <a:gd name="T34" fmla="*/ 22 w 38"/>
                    <a:gd name="T35" fmla="*/ 60 h 62"/>
                    <a:gd name="T36" fmla="*/ 18 w 38"/>
                    <a:gd name="T37" fmla="*/ 62 h 62"/>
                    <a:gd name="T38" fmla="*/ 14 w 38"/>
                    <a:gd name="T39" fmla="*/ 60 h 62"/>
                    <a:gd name="T40" fmla="*/ 10 w 38"/>
                    <a:gd name="T41" fmla="*/ 56 h 62"/>
                    <a:gd name="T42" fmla="*/ 6 w 38"/>
                    <a:gd name="T43" fmla="*/ 52 h 62"/>
                    <a:gd name="T44" fmla="*/ 2 w 38"/>
                    <a:gd name="T45" fmla="*/ 42 h 62"/>
                    <a:gd name="T46" fmla="*/ 0 w 38"/>
                    <a:gd name="T47" fmla="*/ 32 h 62"/>
                    <a:gd name="T48" fmla="*/ 10 w 38"/>
                    <a:gd name="T49" fmla="*/ 32 h 62"/>
                    <a:gd name="T50" fmla="*/ 10 w 38"/>
                    <a:gd name="T51" fmla="*/ 44 h 62"/>
                    <a:gd name="T52" fmla="*/ 12 w 38"/>
                    <a:gd name="T53" fmla="*/ 52 h 62"/>
                    <a:gd name="T54" fmla="*/ 14 w 38"/>
                    <a:gd name="T55" fmla="*/ 56 h 62"/>
                    <a:gd name="T56" fmla="*/ 16 w 38"/>
                    <a:gd name="T57" fmla="*/ 58 h 62"/>
                    <a:gd name="T58" fmla="*/ 18 w 38"/>
                    <a:gd name="T59" fmla="*/ 58 h 62"/>
                    <a:gd name="T60" fmla="*/ 22 w 38"/>
                    <a:gd name="T61" fmla="*/ 58 h 62"/>
                    <a:gd name="T62" fmla="*/ 24 w 38"/>
                    <a:gd name="T63" fmla="*/ 56 h 62"/>
                    <a:gd name="T64" fmla="*/ 26 w 38"/>
                    <a:gd name="T65" fmla="*/ 54 h 62"/>
                    <a:gd name="T66" fmla="*/ 28 w 38"/>
                    <a:gd name="T67" fmla="*/ 50 h 62"/>
                    <a:gd name="T68" fmla="*/ 28 w 38"/>
                    <a:gd name="T69" fmla="*/ 40 h 62"/>
                    <a:gd name="T70" fmla="*/ 30 w 38"/>
                    <a:gd name="T71" fmla="*/ 28 h 62"/>
                    <a:gd name="T72" fmla="*/ 28 w 38"/>
                    <a:gd name="T73" fmla="*/ 20 h 62"/>
                    <a:gd name="T74" fmla="*/ 28 w 38"/>
                    <a:gd name="T75" fmla="*/ 12 h 62"/>
                    <a:gd name="T76" fmla="*/ 26 w 38"/>
                    <a:gd name="T77" fmla="*/ 8 h 62"/>
                    <a:gd name="T78" fmla="*/ 24 w 38"/>
                    <a:gd name="T79" fmla="*/ 6 h 62"/>
                    <a:gd name="T80" fmla="*/ 22 w 38"/>
                    <a:gd name="T81" fmla="*/ 4 h 62"/>
                    <a:gd name="T82" fmla="*/ 20 w 38"/>
                    <a:gd name="T83" fmla="*/ 4 h 62"/>
                    <a:gd name="T84" fmla="*/ 16 w 38"/>
                    <a:gd name="T85" fmla="*/ 4 h 62"/>
                    <a:gd name="T86" fmla="*/ 14 w 38"/>
                    <a:gd name="T87" fmla="*/ 6 h 62"/>
                    <a:gd name="T88" fmla="*/ 12 w 38"/>
                    <a:gd name="T89" fmla="*/ 10 h 62"/>
                    <a:gd name="T90" fmla="*/ 10 w 38"/>
                    <a:gd name="T91" fmla="*/ 18 h 62"/>
                    <a:gd name="T92" fmla="*/ 10 w 38"/>
                    <a:gd name="T93" fmla="*/ 26 h 62"/>
                    <a:gd name="T94" fmla="*/ 10 w 38"/>
                    <a:gd name="T95" fmla="*/ 32 h 6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8"/>
                    <a:gd name="T145" fmla="*/ 0 h 62"/>
                    <a:gd name="T146" fmla="*/ 38 w 38"/>
                    <a:gd name="T147" fmla="*/ 62 h 6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8" h="62">
                      <a:moveTo>
                        <a:pt x="0" y="32"/>
                      </a:moveTo>
                      <a:lnTo>
                        <a:pt x="2" y="22"/>
                      </a:lnTo>
                      <a:lnTo>
                        <a:pt x="4" y="14"/>
                      </a:lnTo>
                      <a:lnTo>
                        <a:pt x="8" y="8"/>
                      </a:lnTo>
                      <a:lnTo>
                        <a:pt x="12" y="4"/>
                      </a:lnTo>
                      <a:lnTo>
                        <a:pt x="16" y="2"/>
                      </a:lnTo>
                      <a:lnTo>
                        <a:pt x="20" y="0"/>
                      </a:lnTo>
                      <a:lnTo>
                        <a:pt x="24" y="2"/>
                      </a:lnTo>
                      <a:lnTo>
                        <a:pt x="28" y="4"/>
                      </a:lnTo>
                      <a:lnTo>
                        <a:pt x="30" y="8"/>
                      </a:lnTo>
                      <a:lnTo>
                        <a:pt x="34" y="14"/>
                      </a:lnTo>
                      <a:lnTo>
                        <a:pt x="36" y="22"/>
                      </a:lnTo>
                      <a:lnTo>
                        <a:pt x="38" y="30"/>
                      </a:lnTo>
                      <a:lnTo>
                        <a:pt x="36" y="40"/>
                      </a:lnTo>
                      <a:lnTo>
                        <a:pt x="34" y="48"/>
                      </a:lnTo>
                      <a:lnTo>
                        <a:pt x="32" y="54"/>
                      </a:lnTo>
                      <a:lnTo>
                        <a:pt x="28" y="58"/>
                      </a:lnTo>
                      <a:lnTo>
                        <a:pt x="22" y="60"/>
                      </a:lnTo>
                      <a:lnTo>
                        <a:pt x="18" y="62"/>
                      </a:lnTo>
                      <a:lnTo>
                        <a:pt x="14" y="60"/>
                      </a:lnTo>
                      <a:lnTo>
                        <a:pt x="10" y="56"/>
                      </a:lnTo>
                      <a:lnTo>
                        <a:pt x="6" y="52"/>
                      </a:lnTo>
                      <a:lnTo>
                        <a:pt x="2" y="42"/>
                      </a:lnTo>
                      <a:lnTo>
                        <a:pt x="0" y="32"/>
                      </a:lnTo>
                      <a:close/>
                      <a:moveTo>
                        <a:pt x="10" y="32"/>
                      </a:moveTo>
                      <a:lnTo>
                        <a:pt x="10" y="44"/>
                      </a:lnTo>
                      <a:lnTo>
                        <a:pt x="12" y="52"/>
                      </a:lnTo>
                      <a:lnTo>
                        <a:pt x="14" y="56"/>
                      </a:lnTo>
                      <a:lnTo>
                        <a:pt x="16" y="58"/>
                      </a:lnTo>
                      <a:lnTo>
                        <a:pt x="18" y="58"/>
                      </a:lnTo>
                      <a:lnTo>
                        <a:pt x="22" y="58"/>
                      </a:lnTo>
                      <a:lnTo>
                        <a:pt x="24" y="56"/>
                      </a:lnTo>
                      <a:lnTo>
                        <a:pt x="26" y="54"/>
                      </a:lnTo>
                      <a:lnTo>
                        <a:pt x="28" y="50"/>
                      </a:lnTo>
                      <a:lnTo>
                        <a:pt x="28" y="40"/>
                      </a:lnTo>
                      <a:lnTo>
                        <a:pt x="30" y="28"/>
                      </a:lnTo>
                      <a:lnTo>
                        <a:pt x="28" y="20"/>
                      </a:lnTo>
                      <a:lnTo>
                        <a:pt x="28" y="12"/>
                      </a:lnTo>
                      <a:lnTo>
                        <a:pt x="26" y="8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0" y="4"/>
                      </a:lnTo>
                      <a:lnTo>
                        <a:pt x="16" y="4"/>
                      </a:lnTo>
                      <a:lnTo>
                        <a:pt x="14" y="6"/>
                      </a:lnTo>
                      <a:lnTo>
                        <a:pt x="12" y="10"/>
                      </a:lnTo>
                      <a:lnTo>
                        <a:pt x="10" y="18"/>
                      </a:lnTo>
                      <a:lnTo>
                        <a:pt x="10" y="26"/>
                      </a:lnTo>
                      <a:lnTo>
                        <a:pt x="10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52" name="Rectangle 121"/>
                <p:cNvSpPr>
                  <a:spLocks noChangeArrowheads="1"/>
                </p:cNvSpPr>
                <p:nvPr/>
              </p:nvSpPr>
              <p:spPr bwMode="auto">
                <a:xfrm>
                  <a:off x="2152" y="2552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53" name="Freeform 122"/>
                <p:cNvSpPr>
                  <a:spLocks noEditPoints="1"/>
                </p:cNvSpPr>
                <p:nvPr/>
              </p:nvSpPr>
              <p:spPr bwMode="auto">
                <a:xfrm>
                  <a:off x="2300" y="2570"/>
                  <a:ext cx="36" cy="62"/>
                </a:xfrm>
                <a:custGeom>
                  <a:avLst/>
                  <a:gdLst>
                    <a:gd name="T0" fmla="*/ 0 w 36"/>
                    <a:gd name="T1" fmla="*/ 32 h 62"/>
                    <a:gd name="T2" fmla="*/ 0 w 36"/>
                    <a:gd name="T3" fmla="*/ 22 h 62"/>
                    <a:gd name="T4" fmla="*/ 2 w 36"/>
                    <a:gd name="T5" fmla="*/ 14 h 62"/>
                    <a:gd name="T6" fmla="*/ 6 w 36"/>
                    <a:gd name="T7" fmla="*/ 8 h 62"/>
                    <a:gd name="T8" fmla="*/ 10 w 36"/>
                    <a:gd name="T9" fmla="*/ 4 h 62"/>
                    <a:gd name="T10" fmla="*/ 14 w 36"/>
                    <a:gd name="T11" fmla="*/ 2 h 62"/>
                    <a:gd name="T12" fmla="*/ 18 w 36"/>
                    <a:gd name="T13" fmla="*/ 0 h 62"/>
                    <a:gd name="T14" fmla="*/ 22 w 36"/>
                    <a:gd name="T15" fmla="*/ 2 h 62"/>
                    <a:gd name="T16" fmla="*/ 26 w 36"/>
                    <a:gd name="T17" fmla="*/ 4 h 62"/>
                    <a:gd name="T18" fmla="*/ 30 w 36"/>
                    <a:gd name="T19" fmla="*/ 8 h 62"/>
                    <a:gd name="T20" fmla="*/ 34 w 36"/>
                    <a:gd name="T21" fmla="*/ 14 h 62"/>
                    <a:gd name="T22" fmla="*/ 36 w 36"/>
                    <a:gd name="T23" fmla="*/ 22 h 62"/>
                    <a:gd name="T24" fmla="*/ 36 w 36"/>
                    <a:gd name="T25" fmla="*/ 30 h 62"/>
                    <a:gd name="T26" fmla="*/ 36 w 36"/>
                    <a:gd name="T27" fmla="*/ 40 h 62"/>
                    <a:gd name="T28" fmla="*/ 34 w 36"/>
                    <a:gd name="T29" fmla="*/ 48 h 62"/>
                    <a:gd name="T30" fmla="*/ 30 w 36"/>
                    <a:gd name="T31" fmla="*/ 54 h 62"/>
                    <a:gd name="T32" fmla="*/ 26 w 36"/>
                    <a:gd name="T33" fmla="*/ 58 h 62"/>
                    <a:gd name="T34" fmla="*/ 22 w 36"/>
                    <a:gd name="T35" fmla="*/ 60 h 62"/>
                    <a:gd name="T36" fmla="*/ 18 w 36"/>
                    <a:gd name="T37" fmla="*/ 62 h 62"/>
                    <a:gd name="T38" fmla="*/ 12 w 36"/>
                    <a:gd name="T39" fmla="*/ 60 h 62"/>
                    <a:gd name="T40" fmla="*/ 8 w 36"/>
                    <a:gd name="T41" fmla="*/ 56 h 62"/>
                    <a:gd name="T42" fmla="*/ 4 w 36"/>
                    <a:gd name="T43" fmla="*/ 52 h 62"/>
                    <a:gd name="T44" fmla="*/ 2 w 36"/>
                    <a:gd name="T45" fmla="*/ 42 h 62"/>
                    <a:gd name="T46" fmla="*/ 0 w 36"/>
                    <a:gd name="T47" fmla="*/ 32 h 62"/>
                    <a:gd name="T48" fmla="*/ 8 w 36"/>
                    <a:gd name="T49" fmla="*/ 32 h 62"/>
                    <a:gd name="T50" fmla="*/ 8 w 36"/>
                    <a:gd name="T51" fmla="*/ 44 h 62"/>
                    <a:gd name="T52" fmla="*/ 12 w 36"/>
                    <a:gd name="T53" fmla="*/ 52 h 62"/>
                    <a:gd name="T54" fmla="*/ 12 w 36"/>
                    <a:gd name="T55" fmla="*/ 56 h 62"/>
                    <a:gd name="T56" fmla="*/ 16 w 36"/>
                    <a:gd name="T57" fmla="*/ 58 h 62"/>
                    <a:gd name="T58" fmla="*/ 18 w 36"/>
                    <a:gd name="T59" fmla="*/ 58 h 62"/>
                    <a:gd name="T60" fmla="*/ 20 w 36"/>
                    <a:gd name="T61" fmla="*/ 58 h 62"/>
                    <a:gd name="T62" fmla="*/ 22 w 36"/>
                    <a:gd name="T63" fmla="*/ 56 h 62"/>
                    <a:gd name="T64" fmla="*/ 24 w 36"/>
                    <a:gd name="T65" fmla="*/ 54 h 62"/>
                    <a:gd name="T66" fmla="*/ 26 w 36"/>
                    <a:gd name="T67" fmla="*/ 50 h 62"/>
                    <a:gd name="T68" fmla="*/ 28 w 36"/>
                    <a:gd name="T69" fmla="*/ 40 h 62"/>
                    <a:gd name="T70" fmla="*/ 28 w 36"/>
                    <a:gd name="T71" fmla="*/ 28 h 62"/>
                    <a:gd name="T72" fmla="*/ 28 w 36"/>
                    <a:gd name="T73" fmla="*/ 20 h 62"/>
                    <a:gd name="T74" fmla="*/ 26 w 36"/>
                    <a:gd name="T75" fmla="*/ 12 h 62"/>
                    <a:gd name="T76" fmla="*/ 24 w 36"/>
                    <a:gd name="T77" fmla="*/ 8 h 62"/>
                    <a:gd name="T78" fmla="*/ 22 w 36"/>
                    <a:gd name="T79" fmla="*/ 6 h 62"/>
                    <a:gd name="T80" fmla="*/ 20 w 36"/>
                    <a:gd name="T81" fmla="*/ 4 h 62"/>
                    <a:gd name="T82" fmla="*/ 18 w 36"/>
                    <a:gd name="T83" fmla="*/ 4 h 62"/>
                    <a:gd name="T84" fmla="*/ 16 w 36"/>
                    <a:gd name="T85" fmla="*/ 4 h 62"/>
                    <a:gd name="T86" fmla="*/ 14 w 36"/>
                    <a:gd name="T87" fmla="*/ 6 h 62"/>
                    <a:gd name="T88" fmla="*/ 10 w 36"/>
                    <a:gd name="T89" fmla="*/ 10 h 62"/>
                    <a:gd name="T90" fmla="*/ 10 w 36"/>
                    <a:gd name="T91" fmla="*/ 18 h 62"/>
                    <a:gd name="T92" fmla="*/ 8 w 36"/>
                    <a:gd name="T93" fmla="*/ 26 h 62"/>
                    <a:gd name="T94" fmla="*/ 8 w 36"/>
                    <a:gd name="T95" fmla="*/ 32 h 6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6"/>
                    <a:gd name="T145" fmla="*/ 0 h 62"/>
                    <a:gd name="T146" fmla="*/ 36 w 36"/>
                    <a:gd name="T147" fmla="*/ 62 h 6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6" h="62">
                      <a:moveTo>
                        <a:pt x="0" y="32"/>
                      </a:moveTo>
                      <a:lnTo>
                        <a:pt x="0" y="22"/>
                      </a:lnTo>
                      <a:lnTo>
                        <a:pt x="2" y="14"/>
                      </a:lnTo>
                      <a:lnTo>
                        <a:pt x="6" y="8"/>
                      </a:lnTo>
                      <a:lnTo>
                        <a:pt x="10" y="4"/>
                      </a:lnTo>
                      <a:lnTo>
                        <a:pt x="14" y="2"/>
                      </a:lnTo>
                      <a:lnTo>
                        <a:pt x="18" y="0"/>
                      </a:lnTo>
                      <a:lnTo>
                        <a:pt x="22" y="2"/>
                      </a:lnTo>
                      <a:lnTo>
                        <a:pt x="26" y="4"/>
                      </a:lnTo>
                      <a:lnTo>
                        <a:pt x="30" y="8"/>
                      </a:lnTo>
                      <a:lnTo>
                        <a:pt x="34" y="14"/>
                      </a:lnTo>
                      <a:lnTo>
                        <a:pt x="36" y="22"/>
                      </a:lnTo>
                      <a:lnTo>
                        <a:pt x="36" y="30"/>
                      </a:lnTo>
                      <a:lnTo>
                        <a:pt x="36" y="40"/>
                      </a:lnTo>
                      <a:lnTo>
                        <a:pt x="34" y="48"/>
                      </a:lnTo>
                      <a:lnTo>
                        <a:pt x="30" y="54"/>
                      </a:lnTo>
                      <a:lnTo>
                        <a:pt x="26" y="58"/>
                      </a:lnTo>
                      <a:lnTo>
                        <a:pt x="22" y="60"/>
                      </a:lnTo>
                      <a:lnTo>
                        <a:pt x="18" y="62"/>
                      </a:lnTo>
                      <a:lnTo>
                        <a:pt x="12" y="60"/>
                      </a:lnTo>
                      <a:lnTo>
                        <a:pt x="8" y="56"/>
                      </a:lnTo>
                      <a:lnTo>
                        <a:pt x="4" y="52"/>
                      </a:lnTo>
                      <a:lnTo>
                        <a:pt x="2" y="42"/>
                      </a:lnTo>
                      <a:lnTo>
                        <a:pt x="0" y="32"/>
                      </a:lnTo>
                      <a:close/>
                      <a:moveTo>
                        <a:pt x="8" y="32"/>
                      </a:moveTo>
                      <a:lnTo>
                        <a:pt x="8" y="44"/>
                      </a:lnTo>
                      <a:lnTo>
                        <a:pt x="12" y="52"/>
                      </a:lnTo>
                      <a:lnTo>
                        <a:pt x="12" y="56"/>
                      </a:lnTo>
                      <a:lnTo>
                        <a:pt x="16" y="58"/>
                      </a:lnTo>
                      <a:lnTo>
                        <a:pt x="18" y="58"/>
                      </a:lnTo>
                      <a:lnTo>
                        <a:pt x="20" y="58"/>
                      </a:lnTo>
                      <a:lnTo>
                        <a:pt x="22" y="56"/>
                      </a:lnTo>
                      <a:lnTo>
                        <a:pt x="24" y="54"/>
                      </a:lnTo>
                      <a:lnTo>
                        <a:pt x="26" y="50"/>
                      </a:lnTo>
                      <a:lnTo>
                        <a:pt x="28" y="40"/>
                      </a:lnTo>
                      <a:lnTo>
                        <a:pt x="28" y="28"/>
                      </a:lnTo>
                      <a:lnTo>
                        <a:pt x="28" y="20"/>
                      </a:lnTo>
                      <a:lnTo>
                        <a:pt x="26" y="12"/>
                      </a:lnTo>
                      <a:lnTo>
                        <a:pt x="24" y="8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18" y="4"/>
                      </a:lnTo>
                      <a:lnTo>
                        <a:pt x="16" y="4"/>
                      </a:lnTo>
                      <a:lnTo>
                        <a:pt x="14" y="6"/>
                      </a:lnTo>
                      <a:lnTo>
                        <a:pt x="10" y="10"/>
                      </a:lnTo>
                      <a:lnTo>
                        <a:pt x="10" y="18"/>
                      </a:lnTo>
                      <a:lnTo>
                        <a:pt x="8" y="26"/>
                      </a:lnTo>
                      <a:lnTo>
                        <a:pt x="8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54" name="Rectangle 123"/>
                <p:cNvSpPr>
                  <a:spLocks noChangeArrowheads="1"/>
                </p:cNvSpPr>
                <p:nvPr/>
              </p:nvSpPr>
              <p:spPr bwMode="auto">
                <a:xfrm>
                  <a:off x="2496" y="2552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55" name="Freeform 124"/>
                <p:cNvSpPr>
                  <a:spLocks/>
                </p:cNvSpPr>
                <p:nvPr/>
              </p:nvSpPr>
              <p:spPr bwMode="auto">
                <a:xfrm>
                  <a:off x="2636" y="2570"/>
                  <a:ext cx="38" cy="60"/>
                </a:xfrm>
                <a:custGeom>
                  <a:avLst/>
                  <a:gdLst>
                    <a:gd name="T0" fmla="*/ 38 w 38"/>
                    <a:gd name="T1" fmla="*/ 50 h 60"/>
                    <a:gd name="T2" fmla="*/ 34 w 38"/>
                    <a:gd name="T3" fmla="*/ 60 h 60"/>
                    <a:gd name="T4" fmla="*/ 0 w 38"/>
                    <a:gd name="T5" fmla="*/ 60 h 60"/>
                    <a:gd name="T6" fmla="*/ 0 w 38"/>
                    <a:gd name="T7" fmla="*/ 58 h 60"/>
                    <a:gd name="T8" fmla="*/ 8 w 38"/>
                    <a:gd name="T9" fmla="*/ 50 h 60"/>
                    <a:gd name="T10" fmla="*/ 16 w 38"/>
                    <a:gd name="T11" fmla="*/ 42 h 60"/>
                    <a:gd name="T12" fmla="*/ 20 w 38"/>
                    <a:gd name="T13" fmla="*/ 36 h 60"/>
                    <a:gd name="T14" fmla="*/ 26 w 38"/>
                    <a:gd name="T15" fmla="*/ 28 h 60"/>
                    <a:gd name="T16" fmla="*/ 28 w 38"/>
                    <a:gd name="T17" fmla="*/ 20 h 60"/>
                    <a:gd name="T18" fmla="*/ 26 w 38"/>
                    <a:gd name="T19" fmla="*/ 16 h 60"/>
                    <a:gd name="T20" fmla="*/ 24 w 38"/>
                    <a:gd name="T21" fmla="*/ 10 h 60"/>
                    <a:gd name="T22" fmla="*/ 20 w 38"/>
                    <a:gd name="T23" fmla="*/ 8 h 60"/>
                    <a:gd name="T24" fmla="*/ 16 w 38"/>
                    <a:gd name="T25" fmla="*/ 8 h 60"/>
                    <a:gd name="T26" fmla="*/ 12 w 38"/>
                    <a:gd name="T27" fmla="*/ 8 h 60"/>
                    <a:gd name="T28" fmla="*/ 8 w 38"/>
                    <a:gd name="T29" fmla="*/ 10 h 60"/>
                    <a:gd name="T30" fmla="*/ 4 w 38"/>
                    <a:gd name="T31" fmla="*/ 14 h 60"/>
                    <a:gd name="T32" fmla="*/ 2 w 38"/>
                    <a:gd name="T33" fmla="*/ 18 h 60"/>
                    <a:gd name="T34" fmla="*/ 0 w 38"/>
                    <a:gd name="T35" fmla="*/ 18 h 60"/>
                    <a:gd name="T36" fmla="*/ 2 w 38"/>
                    <a:gd name="T37" fmla="*/ 10 h 60"/>
                    <a:gd name="T38" fmla="*/ 6 w 38"/>
                    <a:gd name="T39" fmla="*/ 6 h 60"/>
                    <a:gd name="T40" fmla="*/ 12 w 38"/>
                    <a:gd name="T41" fmla="*/ 2 h 60"/>
                    <a:gd name="T42" fmla="*/ 18 w 38"/>
                    <a:gd name="T43" fmla="*/ 0 h 60"/>
                    <a:gd name="T44" fmla="*/ 24 w 38"/>
                    <a:gd name="T45" fmla="*/ 2 h 60"/>
                    <a:gd name="T46" fmla="*/ 30 w 38"/>
                    <a:gd name="T47" fmla="*/ 6 h 60"/>
                    <a:gd name="T48" fmla="*/ 34 w 38"/>
                    <a:gd name="T49" fmla="*/ 10 h 60"/>
                    <a:gd name="T50" fmla="*/ 34 w 38"/>
                    <a:gd name="T51" fmla="*/ 16 h 60"/>
                    <a:gd name="T52" fmla="*/ 34 w 38"/>
                    <a:gd name="T53" fmla="*/ 20 h 60"/>
                    <a:gd name="T54" fmla="*/ 32 w 38"/>
                    <a:gd name="T55" fmla="*/ 26 h 60"/>
                    <a:gd name="T56" fmla="*/ 28 w 38"/>
                    <a:gd name="T57" fmla="*/ 32 h 60"/>
                    <a:gd name="T58" fmla="*/ 22 w 38"/>
                    <a:gd name="T59" fmla="*/ 40 h 60"/>
                    <a:gd name="T60" fmla="*/ 16 w 38"/>
                    <a:gd name="T61" fmla="*/ 46 h 60"/>
                    <a:gd name="T62" fmla="*/ 12 w 38"/>
                    <a:gd name="T63" fmla="*/ 52 h 60"/>
                    <a:gd name="T64" fmla="*/ 8 w 38"/>
                    <a:gd name="T65" fmla="*/ 54 h 60"/>
                    <a:gd name="T66" fmla="*/ 24 w 38"/>
                    <a:gd name="T67" fmla="*/ 54 h 60"/>
                    <a:gd name="T68" fmla="*/ 28 w 38"/>
                    <a:gd name="T69" fmla="*/ 54 h 60"/>
                    <a:gd name="T70" fmla="*/ 30 w 38"/>
                    <a:gd name="T71" fmla="*/ 54 h 60"/>
                    <a:gd name="T72" fmla="*/ 32 w 38"/>
                    <a:gd name="T73" fmla="*/ 52 h 60"/>
                    <a:gd name="T74" fmla="*/ 34 w 38"/>
                    <a:gd name="T75" fmla="*/ 52 h 60"/>
                    <a:gd name="T76" fmla="*/ 36 w 38"/>
                    <a:gd name="T77" fmla="*/ 50 h 60"/>
                    <a:gd name="T78" fmla="*/ 36 w 38"/>
                    <a:gd name="T79" fmla="*/ 50 h 60"/>
                    <a:gd name="T80" fmla="*/ 38 w 38"/>
                    <a:gd name="T81" fmla="*/ 50 h 6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8"/>
                    <a:gd name="T124" fmla="*/ 0 h 60"/>
                    <a:gd name="T125" fmla="*/ 38 w 38"/>
                    <a:gd name="T126" fmla="*/ 60 h 6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8" h="60">
                      <a:moveTo>
                        <a:pt x="38" y="50"/>
                      </a:moveTo>
                      <a:lnTo>
                        <a:pt x="34" y="60"/>
                      </a:lnTo>
                      <a:lnTo>
                        <a:pt x="0" y="60"/>
                      </a:lnTo>
                      <a:lnTo>
                        <a:pt x="0" y="58"/>
                      </a:lnTo>
                      <a:lnTo>
                        <a:pt x="8" y="50"/>
                      </a:lnTo>
                      <a:lnTo>
                        <a:pt x="16" y="42"/>
                      </a:lnTo>
                      <a:lnTo>
                        <a:pt x="20" y="36"/>
                      </a:lnTo>
                      <a:lnTo>
                        <a:pt x="26" y="28"/>
                      </a:lnTo>
                      <a:lnTo>
                        <a:pt x="28" y="20"/>
                      </a:lnTo>
                      <a:lnTo>
                        <a:pt x="26" y="16"/>
                      </a:lnTo>
                      <a:lnTo>
                        <a:pt x="24" y="10"/>
                      </a:lnTo>
                      <a:lnTo>
                        <a:pt x="20" y="8"/>
                      </a:lnTo>
                      <a:lnTo>
                        <a:pt x="16" y="8"/>
                      </a:lnTo>
                      <a:lnTo>
                        <a:pt x="12" y="8"/>
                      </a:lnTo>
                      <a:lnTo>
                        <a:pt x="8" y="10"/>
                      </a:lnTo>
                      <a:lnTo>
                        <a:pt x="4" y="14"/>
                      </a:lnTo>
                      <a:lnTo>
                        <a:pt x="2" y="18"/>
                      </a:lnTo>
                      <a:lnTo>
                        <a:pt x="0" y="18"/>
                      </a:lnTo>
                      <a:lnTo>
                        <a:pt x="2" y="10"/>
                      </a:lnTo>
                      <a:lnTo>
                        <a:pt x="6" y="6"/>
                      </a:lnTo>
                      <a:lnTo>
                        <a:pt x="12" y="2"/>
                      </a:lnTo>
                      <a:lnTo>
                        <a:pt x="18" y="0"/>
                      </a:lnTo>
                      <a:lnTo>
                        <a:pt x="24" y="2"/>
                      </a:lnTo>
                      <a:lnTo>
                        <a:pt x="30" y="6"/>
                      </a:lnTo>
                      <a:lnTo>
                        <a:pt x="34" y="10"/>
                      </a:lnTo>
                      <a:lnTo>
                        <a:pt x="34" y="16"/>
                      </a:lnTo>
                      <a:lnTo>
                        <a:pt x="34" y="20"/>
                      </a:lnTo>
                      <a:lnTo>
                        <a:pt x="32" y="26"/>
                      </a:lnTo>
                      <a:lnTo>
                        <a:pt x="28" y="32"/>
                      </a:lnTo>
                      <a:lnTo>
                        <a:pt x="22" y="40"/>
                      </a:lnTo>
                      <a:lnTo>
                        <a:pt x="16" y="46"/>
                      </a:lnTo>
                      <a:lnTo>
                        <a:pt x="12" y="52"/>
                      </a:lnTo>
                      <a:lnTo>
                        <a:pt x="8" y="54"/>
                      </a:lnTo>
                      <a:lnTo>
                        <a:pt x="24" y="54"/>
                      </a:lnTo>
                      <a:lnTo>
                        <a:pt x="28" y="54"/>
                      </a:lnTo>
                      <a:lnTo>
                        <a:pt x="30" y="54"/>
                      </a:lnTo>
                      <a:lnTo>
                        <a:pt x="32" y="52"/>
                      </a:lnTo>
                      <a:lnTo>
                        <a:pt x="34" y="52"/>
                      </a:lnTo>
                      <a:lnTo>
                        <a:pt x="36" y="50"/>
                      </a:lnTo>
                      <a:lnTo>
                        <a:pt x="38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56" name="Rectangle 125"/>
                <p:cNvSpPr>
                  <a:spLocks noChangeArrowheads="1"/>
                </p:cNvSpPr>
                <p:nvPr/>
              </p:nvSpPr>
              <p:spPr bwMode="auto">
                <a:xfrm>
                  <a:off x="2784" y="2552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57" name="Freeform 126"/>
                <p:cNvSpPr>
                  <a:spLocks noEditPoints="1"/>
                </p:cNvSpPr>
                <p:nvPr/>
              </p:nvSpPr>
              <p:spPr bwMode="auto">
                <a:xfrm>
                  <a:off x="2932" y="2570"/>
                  <a:ext cx="36" cy="62"/>
                </a:xfrm>
                <a:custGeom>
                  <a:avLst/>
                  <a:gdLst>
                    <a:gd name="T0" fmla="*/ 0 w 36"/>
                    <a:gd name="T1" fmla="*/ 32 h 62"/>
                    <a:gd name="T2" fmla="*/ 0 w 36"/>
                    <a:gd name="T3" fmla="*/ 22 h 62"/>
                    <a:gd name="T4" fmla="*/ 2 w 36"/>
                    <a:gd name="T5" fmla="*/ 14 h 62"/>
                    <a:gd name="T6" fmla="*/ 6 w 36"/>
                    <a:gd name="T7" fmla="*/ 8 h 62"/>
                    <a:gd name="T8" fmla="*/ 10 w 36"/>
                    <a:gd name="T9" fmla="*/ 4 h 62"/>
                    <a:gd name="T10" fmla="*/ 14 w 36"/>
                    <a:gd name="T11" fmla="*/ 2 h 62"/>
                    <a:gd name="T12" fmla="*/ 18 w 36"/>
                    <a:gd name="T13" fmla="*/ 0 h 62"/>
                    <a:gd name="T14" fmla="*/ 22 w 36"/>
                    <a:gd name="T15" fmla="*/ 2 h 62"/>
                    <a:gd name="T16" fmla="*/ 26 w 36"/>
                    <a:gd name="T17" fmla="*/ 4 h 62"/>
                    <a:gd name="T18" fmla="*/ 30 w 36"/>
                    <a:gd name="T19" fmla="*/ 8 h 62"/>
                    <a:gd name="T20" fmla="*/ 34 w 36"/>
                    <a:gd name="T21" fmla="*/ 14 h 62"/>
                    <a:gd name="T22" fmla="*/ 36 w 36"/>
                    <a:gd name="T23" fmla="*/ 22 h 62"/>
                    <a:gd name="T24" fmla="*/ 36 w 36"/>
                    <a:gd name="T25" fmla="*/ 30 h 62"/>
                    <a:gd name="T26" fmla="*/ 36 w 36"/>
                    <a:gd name="T27" fmla="*/ 40 h 62"/>
                    <a:gd name="T28" fmla="*/ 34 w 36"/>
                    <a:gd name="T29" fmla="*/ 48 h 62"/>
                    <a:gd name="T30" fmla="*/ 30 w 36"/>
                    <a:gd name="T31" fmla="*/ 54 h 62"/>
                    <a:gd name="T32" fmla="*/ 26 w 36"/>
                    <a:gd name="T33" fmla="*/ 58 h 62"/>
                    <a:gd name="T34" fmla="*/ 22 w 36"/>
                    <a:gd name="T35" fmla="*/ 60 h 62"/>
                    <a:gd name="T36" fmla="*/ 18 w 36"/>
                    <a:gd name="T37" fmla="*/ 62 h 62"/>
                    <a:gd name="T38" fmla="*/ 12 w 36"/>
                    <a:gd name="T39" fmla="*/ 60 h 62"/>
                    <a:gd name="T40" fmla="*/ 8 w 36"/>
                    <a:gd name="T41" fmla="*/ 56 h 62"/>
                    <a:gd name="T42" fmla="*/ 4 w 36"/>
                    <a:gd name="T43" fmla="*/ 52 h 62"/>
                    <a:gd name="T44" fmla="*/ 2 w 36"/>
                    <a:gd name="T45" fmla="*/ 42 h 62"/>
                    <a:gd name="T46" fmla="*/ 0 w 36"/>
                    <a:gd name="T47" fmla="*/ 32 h 62"/>
                    <a:gd name="T48" fmla="*/ 8 w 36"/>
                    <a:gd name="T49" fmla="*/ 32 h 62"/>
                    <a:gd name="T50" fmla="*/ 8 w 36"/>
                    <a:gd name="T51" fmla="*/ 44 h 62"/>
                    <a:gd name="T52" fmla="*/ 10 w 36"/>
                    <a:gd name="T53" fmla="*/ 52 h 62"/>
                    <a:gd name="T54" fmla="*/ 12 w 36"/>
                    <a:gd name="T55" fmla="*/ 56 h 62"/>
                    <a:gd name="T56" fmla="*/ 16 w 36"/>
                    <a:gd name="T57" fmla="*/ 58 h 62"/>
                    <a:gd name="T58" fmla="*/ 18 w 36"/>
                    <a:gd name="T59" fmla="*/ 58 h 62"/>
                    <a:gd name="T60" fmla="*/ 20 w 36"/>
                    <a:gd name="T61" fmla="*/ 58 h 62"/>
                    <a:gd name="T62" fmla="*/ 22 w 36"/>
                    <a:gd name="T63" fmla="*/ 56 h 62"/>
                    <a:gd name="T64" fmla="*/ 24 w 36"/>
                    <a:gd name="T65" fmla="*/ 54 h 62"/>
                    <a:gd name="T66" fmla="*/ 26 w 36"/>
                    <a:gd name="T67" fmla="*/ 50 h 62"/>
                    <a:gd name="T68" fmla="*/ 28 w 36"/>
                    <a:gd name="T69" fmla="*/ 40 h 62"/>
                    <a:gd name="T70" fmla="*/ 28 w 36"/>
                    <a:gd name="T71" fmla="*/ 28 h 62"/>
                    <a:gd name="T72" fmla="*/ 28 w 36"/>
                    <a:gd name="T73" fmla="*/ 20 h 62"/>
                    <a:gd name="T74" fmla="*/ 26 w 36"/>
                    <a:gd name="T75" fmla="*/ 12 h 62"/>
                    <a:gd name="T76" fmla="*/ 24 w 36"/>
                    <a:gd name="T77" fmla="*/ 8 h 62"/>
                    <a:gd name="T78" fmla="*/ 22 w 36"/>
                    <a:gd name="T79" fmla="*/ 6 h 62"/>
                    <a:gd name="T80" fmla="*/ 20 w 36"/>
                    <a:gd name="T81" fmla="*/ 4 h 62"/>
                    <a:gd name="T82" fmla="*/ 18 w 36"/>
                    <a:gd name="T83" fmla="*/ 4 h 62"/>
                    <a:gd name="T84" fmla="*/ 16 w 36"/>
                    <a:gd name="T85" fmla="*/ 4 h 62"/>
                    <a:gd name="T86" fmla="*/ 14 w 36"/>
                    <a:gd name="T87" fmla="*/ 6 h 62"/>
                    <a:gd name="T88" fmla="*/ 10 w 36"/>
                    <a:gd name="T89" fmla="*/ 10 h 62"/>
                    <a:gd name="T90" fmla="*/ 10 w 36"/>
                    <a:gd name="T91" fmla="*/ 18 h 62"/>
                    <a:gd name="T92" fmla="*/ 8 w 36"/>
                    <a:gd name="T93" fmla="*/ 26 h 62"/>
                    <a:gd name="T94" fmla="*/ 8 w 36"/>
                    <a:gd name="T95" fmla="*/ 32 h 6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6"/>
                    <a:gd name="T145" fmla="*/ 0 h 62"/>
                    <a:gd name="T146" fmla="*/ 36 w 36"/>
                    <a:gd name="T147" fmla="*/ 62 h 6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6" h="62">
                      <a:moveTo>
                        <a:pt x="0" y="32"/>
                      </a:moveTo>
                      <a:lnTo>
                        <a:pt x="0" y="22"/>
                      </a:lnTo>
                      <a:lnTo>
                        <a:pt x="2" y="14"/>
                      </a:lnTo>
                      <a:lnTo>
                        <a:pt x="6" y="8"/>
                      </a:lnTo>
                      <a:lnTo>
                        <a:pt x="10" y="4"/>
                      </a:lnTo>
                      <a:lnTo>
                        <a:pt x="14" y="2"/>
                      </a:lnTo>
                      <a:lnTo>
                        <a:pt x="18" y="0"/>
                      </a:lnTo>
                      <a:lnTo>
                        <a:pt x="22" y="2"/>
                      </a:lnTo>
                      <a:lnTo>
                        <a:pt x="26" y="4"/>
                      </a:lnTo>
                      <a:lnTo>
                        <a:pt x="30" y="8"/>
                      </a:lnTo>
                      <a:lnTo>
                        <a:pt x="34" y="14"/>
                      </a:lnTo>
                      <a:lnTo>
                        <a:pt x="36" y="22"/>
                      </a:lnTo>
                      <a:lnTo>
                        <a:pt x="36" y="30"/>
                      </a:lnTo>
                      <a:lnTo>
                        <a:pt x="36" y="40"/>
                      </a:lnTo>
                      <a:lnTo>
                        <a:pt x="34" y="48"/>
                      </a:lnTo>
                      <a:lnTo>
                        <a:pt x="30" y="54"/>
                      </a:lnTo>
                      <a:lnTo>
                        <a:pt x="26" y="58"/>
                      </a:lnTo>
                      <a:lnTo>
                        <a:pt x="22" y="60"/>
                      </a:lnTo>
                      <a:lnTo>
                        <a:pt x="18" y="62"/>
                      </a:lnTo>
                      <a:lnTo>
                        <a:pt x="12" y="60"/>
                      </a:lnTo>
                      <a:lnTo>
                        <a:pt x="8" y="56"/>
                      </a:lnTo>
                      <a:lnTo>
                        <a:pt x="4" y="52"/>
                      </a:lnTo>
                      <a:lnTo>
                        <a:pt x="2" y="42"/>
                      </a:lnTo>
                      <a:lnTo>
                        <a:pt x="0" y="32"/>
                      </a:lnTo>
                      <a:close/>
                      <a:moveTo>
                        <a:pt x="8" y="32"/>
                      </a:moveTo>
                      <a:lnTo>
                        <a:pt x="8" y="44"/>
                      </a:lnTo>
                      <a:lnTo>
                        <a:pt x="10" y="52"/>
                      </a:lnTo>
                      <a:lnTo>
                        <a:pt x="12" y="56"/>
                      </a:lnTo>
                      <a:lnTo>
                        <a:pt x="16" y="58"/>
                      </a:lnTo>
                      <a:lnTo>
                        <a:pt x="18" y="58"/>
                      </a:lnTo>
                      <a:lnTo>
                        <a:pt x="20" y="58"/>
                      </a:lnTo>
                      <a:lnTo>
                        <a:pt x="22" y="56"/>
                      </a:lnTo>
                      <a:lnTo>
                        <a:pt x="24" y="54"/>
                      </a:lnTo>
                      <a:lnTo>
                        <a:pt x="26" y="50"/>
                      </a:lnTo>
                      <a:lnTo>
                        <a:pt x="28" y="40"/>
                      </a:lnTo>
                      <a:lnTo>
                        <a:pt x="28" y="28"/>
                      </a:lnTo>
                      <a:lnTo>
                        <a:pt x="28" y="20"/>
                      </a:lnTo>
                      <a:lnTo>
                        <a:pt x="26" y="12"/>
                      </a:lnTo>
                      <a:lnTo>
                        <a:pt x="24" y="8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18" y="4"/>
                      </a:lnTo>
                      <a:lnTo>
                        <a:pt x="16" y="4"/>
                      </a:lnTo>
                      <a:lnTo>
                        <a:pt x="14" y="6"/>
                      </a:lnTo>
                      <a:lnTo>
                        <a:pt x="10" y="10"/>
                      </a:lnTo>
                      <a:lnTo>
                        <a:pt x="10" y="18"/>
                      </a:lnTo>
                      <a:lnTo>
                        <a:pt x="8" y="26"/>
                      </a:lnTo>
                      <a:lnTo>
                        <a:pt x="8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58" name="Rectangle 127"/>
                <p:cNvSpPr>
                  <a:spLocks noChangeArrowheads="1"/>
                </p:cNvSpPr>
                <p:nvPr/>
              </p:nvSpPr>
              <p:spPr bwMode="auto">
                <a:xfrm>
                  <a:off x="3080" y="2552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59" name="Freeform 128"/>
                <p:cNvSpPr>
                  <a:spLocks/>
                </p:cNvSpPr>
                <p:nvPr/>
              </p:nvSpPr>
              <p:spPr bwMode="auto">
                <a:xfrm>
                  <a:off x="3232" y="2570"/>
                  <a:ext cx="24" cy="60"/>
                </a:xfrm>
                <a:custGeom>
                  <a:avLst/>
                  <a:gdLst>
                    <a:gd name="T0" fmla="*/ 0 w 24"/>
                    <a:gd name="T1" fmla="*/ 8 h 60"/>
                    <a:gd name="T2" fmla="*/ 14 w 24"/>
                    <a:gd name="T3" fmla="*/ 0 h 60"/>
                    <a:gd name="T4" fmla="*/ 16 w 24"/>
                    <a:gd name="T5" fmla="*/ 0 h 60"/>
                    <a:gd name="T6" fmla="*/ 16 w 24"/>
                    <a:gd name="T7" fmla="*/ 50 h 60"/>
                    <a:gd name="T8" fmla="*/ 16 w 24"/>
                    <a:gd name="T9" fmla="*/ 54 h 60"/>
                    <a:gd name="T10" fmla="*/ 16 w 24"/>
                    <a:gd name="T11" fmla="*/ 56 h 60"/>
                    <a:gd name="T12" fmla="*/ 18 w 24"/>
                    <a:gd name="T13" fmla="*/ 58 h 60"/>
                    <a:gd name="T14" fmla="*/ 18 w 24"/>
                    <a:gd name="T15" fmla="*/ 58 h 60"/>
                    <a:gd name="T16" fmla="*/ 20 w 24"/>
                    <a:gd name="T17" fmla="*/ 60 h 60"/>
                    <a:gd name="T18" fmla="*/ 24 w 24"/>
                    <a:gd name="T19" fmla="*/ 60 h 60"/>
                    <a:gd name="T20" fmla="*/ 24 w 24"/>
                    <a:gd name="T21" fmla="*/ 60 h 60"/>
                    <a:gd name="T22" fmla="*/ 2 w 24"/>
                    <a:gd name="T23" fmla="*/ 60 h 60"/>
                    <a:gd name="T24" fmla="*/ 2 w 24"/>
                    <a:gd name="T25" fmla="*/ 60 h 60"/>
                    <a:gd name="T26" fmla="*/ 4 w 24"/>
                    <a:gd name="T27" fmla="*/ 60 h 60"/>
                    <a:gd name="T28" fmla="*/ 6 w 24"/>
                    <a:gd name="T29" fmla="*/ 58 h 60"/>
                    <a:gd name="T30" fmla="*/ 8 w 24"/>
                    <a:gd name="T31" fmla="*/ 58 h 60"/>
                    <a:gd name="T32" fmla="*/ 8 w 24"/>
                    <a:gd name="T33" fmla="*/ 56 h 60"/>
                    <a:gd name="T34" fmla="*/ 8 w 24"/>
                    <a:gd name="T35" fmla="*/ 54 h 60"/>
                    <a:gd name="T36" fmla="*/ 8 w 24"/>
                    <a:gd name="T37" fmla="*/ 50 h 60"/>
                    <a:gd name="T38" fmla="*/ 8 w 24"/>
                    <a:gd name="T39" fmla="*/ 18 h 60"/>
                    <a:gd name="T40" fmla="*/ 8 w 24"/>
                    <a:gd name="T41" fmla="*/ 12 h 60"/>
                    <a:gd name="T42" fmla="*/ 8 w 24"/>
                    <a:gd name="T43" fmla="*/ 10 h 60"/>
                    <a:gd name="T44" fmla="*/ 8 w 24"/>
                    <a:gd name="T45" fmla="*/ 8 h 60"/>
                    <a:gd name="T46" fmla="*/ 8 w 24"/>
                    <a:gd name="T47" fmla="*/ 8 h 60"/>
                    <a:gd name="T48" fmla="*/ 6 w 24"/>
                    <a:gd name="T49" fmla="*/ 8 h 60"/>
                    <a:gd name="T50" fmla="*/ 6 w 24"/>
                    <a:gd name="T51" fmla="*/ 6 h 60"/>
                    <a:gd name="T52" fmla="*/ 4 w 24"/>
                    <a:gd name="T53" fmla="*/ 8 h 60"/>
                    <a:gd name="T54" fmla="*/ 2 w 24"/>
                    <a:gd name="T55" fmla="*/ 8 h 60"/>
                    <a:gd name="T56" fmla="*/ 0 w 24"/>
                    <a:gd name="T57" fmla="*/ 8 h 6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4"/>
                    <a:gd name="T88" fmla="*/ 0 h 60"/>
                    <a:gd name="T89" fmla="*/ 24 w 24"/>
                    <a:gd name="T90" fmla="*/ 60 h 6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4" h="60">
                      <a:moveTo>
                        <a:pt x="0" y="8"/>
                      </a:move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50"/>
                      </a:lnTo>
                      <a:lnTo>
                        <a:pt x="16" y="54"/>
                      </a:lnTo>
                      <a:lnTo>
                        <a:pt x="16" y="56"/>
                      </a:lnTo>
                      <a:lnTo>
                        <a:pt x="18" y="58"/>
                      </a:lnTo>
                      <a:lnTo>
                        <a:pt x="20" y="60"/>
                      </a:lnTo>
                      <a:lnTo>
                        <a:pt x="24" y="60"/>
                      </a:lnTo>
                      <a:lnTo>
                        <a:pt x="2" y="60"/>
                      </a:lnTo>
                      <a:lnTo>
                        <a:pt x="4" y="60"/>
                      </a:lnTo>
                      <a:lnTo>
                        <a:pt x="6" y="58"/>
                      </a:lnTo>
                      <a:lnTo>
                        <a:pt x="8" y="58"/>
                      </a:lnTo>
                      <a:lnTo>
                        <a:pt x="8" y="56"/>
                      </a:lnTo>
                      <a:lnTo>
                        <a:pt x="8" y="54"/>
                      </a:lnTo>
                      <a:lnTo>
                        <a:pt x="8" y="50"/>
                      </a:lnTo>
                      <a:lnTo>
                        <a:pt x="8" y="18"/>
                      </a:lnTo>
                      <a:lnTo>
                        <a:pt x="8" y="12"/>
                      </a:lnTo>
                      <a:lnTo>
                        <a:pt x="8" y="10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60" name="Freeform 129"/>
                <p:cNvSpPr>
                  <a:spLocks noEditPoints="1"/>
                </p:cNvSpPr>
                <p:nvPr/>
              </p:nvSpPr>
              <p:spPr bwMode="auto">
                <a:xfrm>
                  <a:off x="3270" y="2570"/>
                  <a:ext cx="36" cy="62"/>
                </a:xfrm>
                <a:custGeom>
                  <a:avLst/>
                  <a:gdLst>
                    <a:gd name="T0" fmla="*/ 0 w 36"/>
                    <a:gd name="T1" fmla="*/ 62 h 62"/>
                    <a:gd name="T2" fmla="*/ 0 w 36"/>
                    <a:gd name="T3" fmla="*/ 60 h 62"/>
                    <a:gd name="T4" fmla="*/ 6 w 36"/>
                    <a:gd name="T5" fmla="*/ 60 h 62"/>
                    <a:gd name="T6" fmla="*/ 12 w 36"/>
                    <a:gd name="T7" fmla="*/ 58 h 62"/>
                    <a:gd name="T8" fmla="*/ 16 w 36"/>
                    <a:gd name="T9" fmla="*/ 54 h 62"/>
                    <a:gd name="T10" fmla="*/ 20 w 36"/>
                    <a:gd name="T11" fmla="*/ 48 h 62"/>
                    <a:gd name="T12" fmla="*/ 24 w 36"/>
                    <a:gd name="T13" fmla="*/ 42 h 62"/>
                    <a:gd name="T14" fmla="*/ 26 w 36"/>
                    <a:gd name="T15" fmla="*/ 34 h 62"/>
                    <a:gd name="T16" fmla="*/ 20 w 36"/>
                    <a:gd name="T17" fmla="*/ 38 h 62"/>
                    <a:gd name="T18" fmla="*/ 14 w 36"/>
                    <a:gd name="T19" fmla="*/ 38 h 62"/>
                    <a:gd name="T20" fmla="*/ 10 w 36"/>
                    <a:gd name="T21" fmla="*/ 38 h 62"/>
                    <a:gd name="T22" fmla="*/ 4 w 36"/>
                    <a:gd name="T23" fmla="*/ 34 h 62"/>
                    <a:gd name="T24" fmla="*/ 2 w 36"/>
                    <a:gd name="T25" fmla="*/ 28 h 62"/>
                    <a:gd name="T26" fmla="*/ 0 w 36"/>
                    <a:gd name="T27" fmla="*/ 22 h 62"/>
                    <a:gd name="T28" fmla="*/ 2 w 36"/>
                    <a:gd name="T29" fmla="*/ 14 h 62"/>
                    <a:gd name="T30" fmla="*/ 4 w 36"/>
                    <a:gd name="T31" fmla="*/ 8 h 62"/>
                    <a:gd name="T32" fmla="*/ 8 w 36"/>
                    <a:gd name="T33" fmla="*/ 4 h 62"/>
                    <a:gd name="T34" fmla="*/ 12 w 36"/>
                    <a:gd name="T35" fmla="*/ 2 h 62"/>
                    <a:gd name="T36" fmla="*/ 18 w 36"/>
                    <a:gd name="T37" fmla="*/ 0 h 62"/>
                    <a:gd name="T38" fmla="*/ 24 w 36"/>
                    <a:gd name="T39" fmla="*/ 2 h 62"/>
                    <a:gd name="T40" fmla="*/ 30 w 36"/>
                    <a:gd name="T41" fmla="*/ 6 h 62"/>
                    <a:gd name="T42" fmla="*/ 34 w 36"/>
                    <a:gd name="T43" fmla="*/ 12 h 62"/>
                    <a:gd name="T44" fmla="*/ 36 w 36"/>
                    <a:gd name="T45" fmla="*/ 18 h 62"/>
                    <a:gd name="T46" fmla="*/ 36 w 36"/>
                    <a:gd name="T47" fmla="*/ 24 h 62"/>
                    <a:gd name="T48" fmla="*/ 36 w 36"/>
                    <a:gd name="T49" fmla="*/ 34 h 62"/>
                    <a:gd name="T50" fmla="*/ 32 w 36"/>
                    <a:gd name="T51" fmla="*/ 42 h 62"/>
                    <a:gd name="T52" fmla="*/ 26 w 36"/>
                    <a:gd name="T53" fmla="*/ 50 h 62"/>
                    <a:gd name="T54" fmla="*/ 18 w 36"/>
                    <a:gd name="T55" fmla="*/ 56 h 62"/>
                    <a:gd name="T56" fmla="*/ 12 w 36"/>
                    <a:gd name="T57" fmla="*/ 60 h 62"/>
                    <a:gd name="T58" fmla="*/ 4 w 36"/>
                    <a:gd name="T59" fmla="*/ 62 h 62"/>
                    <a:gd name="T60" fmla="*/ 0 w 36"/>
                    <a:gd name="T61" fmla="*/ 62 h 62"/>
                    <a:gd name="T62" fmla="*/ 28 w 36"/>
                    <a:gd name="T63" fmla="*/ 32 h 62"/>
                    <a:gd name="T64" fmla="*/ 28 w 36"/>
                    <a:gd name="T65" fmla="*/ 26 h 62"/>
                    <a:gd name="T66" fmla="*/ 28 w 36"/>
                    <a:gd name="T67" fmla="*/ 22 h 62"/>
                    <a:gd name="T68" fmla="*/ 28 w 36"/>
                    <a:gd name="T69" fmla="*/ 18 h 62"/>
                    <a:gd name="T70" fmla="*/ 28 w 36"/>
                    <a:gd name="T71" fmla="*/ 14 h 62"/>
                    <a:gd name="T72" fmla="*/ 26 w 36"/>
                    <a:gd name="T73" fmla="*/ 10 h 62"/>
                    <a:gd name="T74" fmla="*/ 24 w 36"/>
                    <a:gd name="T75" fmla="*/ 6 h 62"/>
                    <a:gd name="T76" fmla="*/ 20 w 36"/>
                    <a:gd name="T77" fmla="*/ 4 h 62"/>
                    <a:gd name="T78" fmla="*/ 18 w 36"/>
                    <a:gd name="T79" fmla="*/ 4 h 62"/>
                    <a:gd name="T80" fmla="*/ 14 w 36"/>
                    <a:gd name="T81" fmla="*/ 4 h 62"/>
                    <a:gd name="T82" fmla="*/ 12 w 36"/>
                    <a:gd name="T83" fmla="*/ 8 h 62"/>
                    <a:gd name="T84" fmla="*/ 8 w 36"/>
                    <a:gd name="T85" fmla="*/ 12 h 62"/>
                    <a:gd name="T86" fmla="*/ 8 w 36"/>
                    <a:gd name="T87" fmla="*/ 18 h 62"/>
                    <a:gd name="T88" fmla="*/ 10 w 36"/>
                    <a:gd name="T89" fmla="*/ 26 h 62"/>
                    <a:gd name="T90" fmla="*/ 12 w 36"/>
                    <a:gd name="T91" fmla="*/ 32 h 62"/>
                    <a:gd name="T92" fmla="*/ 14 w 36"/>
                    <a:gd name="T93" fmla="*/ 34 h 62"/>
                    <a:gd name="T94" fmla="*/ 18 w 36"/>
                    <a:gd name="T95" fmla="*/ 34 h 62"/>
                    <a:gd name="T96" fmla="*/ 20 w 36"/>
                    <a:gd name="T97" fmla="*/ 34 h 62"/>
                    <a:gd name="T98" fmla="*/ 22 w 36"/>
                    <a:gd name="T99" fmla="*/ 34 h 62"/>
                    <a:gd name="T100" fmla="*/ 26 w 36"/>
                    <a:gd name="T101" fmla="*/ 32 h 62"/>
                    <a:gd name="T102" fmla="*/ 28 w 36"/>
                    <a:gd name="T103" fmla="*/ 32 h 6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36"/>
                    <a:gd name="T157" fmla="*/ 0 h 62"/>
                    <a:gd name="T158" fmla="*/ 36 w 36"/>
                    <a:gd name="T159" fmla="*/ 62 h 6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36" h="62">
                      <a:moveTo>
                        <a:pt x="0" y="62"/>
                      </a:moveTo>
                      <a:lnTo>
                        <a:pt x="0" y="60"/>
                      </a:lnTo>
                      <a:lnTo>
                        <a:pt x="6" y="60"/>
                      </a:lnTo>
                      <a:lnTo>
                        <a:pt x="12" y="58"/>
                      </a:lnTo>
                      <a:lnTo>
                        <a:pt x="16" y="54"/>
                      </a:lnTo>
                      <a:lnTo>
                        <a:pt x="20" y="48"/>
                      </a:lnTo>
                      <a:lnTo>
                        <a:pt x="24" y="42"/>
                      </a:lnTo>
                      <a:lnTo>
                        <a:pt x="26" y="34"/>
                      </a:lnTo>
                      <a:lnTo>
                        <a:pt x="20" y="38"/>
                      </a:lnTo>
                      <a:lnTo>
                        <a:pt x="14" y="38"/>
                      </a:lnTo>
                      <a:lnTo>
                        <a:pt x="10" y="38"/>
                      </a:lnTo>
                      <a:lnTo>
                        <a:pt x="4" y="34"/>
                      </a:lnTo>
                      <a:lnTo>
                        <a:pt x="2" y="28"/>
                      </a:lnTo>
                      <a:lnTo>
                        <a:pt x="0" y="22"/>
                      </a:lnTo>
                      <a:lnTo>
                        <a:pt x="2" y="14"/>
                      </a:lnTo>
                      <a:lnTo>
                        <a:pt x="4" y="8"/>
                      </a:lnTo>
                      <a:lnTo>
                        <a:pt x="8" y="4"/>
                      </a:lnTo>
                      <a:lnTo>
                        <a:pt x="12" y="2"/>
                      </a:lnTo>
                      <a:lnTo>
                        <a:pt x="18" y="0"/>
                      </a:lnTo>
                      <a:lnTo>
                        <a:pt x="24" y="2"/>
                      </a:lnTo>
                      <a:lnTo>
                        <a:pt x="30" y="6"/>
                      </a:lnTo>
                      <a:lnTo>
                        <a:pt x="34" y="12"/>
                      </a:lnTo>
                      <a:lnTo>
                        <a:pt x="36" y="18"/>
                      </a:lnTo>
                      <a:lnTo>
                        <a:pt x="36" y="24"/>
                      </a:lnTo>
                      <a:lnTo>
                        <a:pt x="36" y="34"/>
                      </a:lnTo>
                      <a:lnTo>
                        <a:pt x="32" y="42"/>
                      </a:lnTo>
                      <a:lnTo>
                        <a:pt x="26" y="50"/>
                      </a:lnTo>
                      <a:lnTo>
                        <a:pt x="18" y="56"/>
                      </a:lnTo>
                      <a:lnTo>
                        <a:pt x="12" y="60"/>
                      </a:lnTo>
                      <a:lnTo>
                        <a:pt x="4" y="62"/>
                      </a:lnTo>
                      <a:lnTo>
                        <a:pt x="0" y="62"/>
                      </a:lnTo>
                      <a:close/>
                      <a:moveTo>
                        <a:pt x="28" y="32"/>
                      </a:moveTo>
                      <a:lnTo>
                        <a:pt x="28" y="26"/>
                      </a:lnTo>
                      <a:lnTo>
                        <a:pt x="28" y="22"/>
                      </a:lnTo>
                      <a:lnTo>
                        <a:pt x="28" y="18"/>
                      </a:lnTo>
                      <a:lnTo>
                        <a:pt x="28" y="14"/>
                      </a:lnTo>
                      <a:lnTo>
                        <a:pt x="26" y="10"/>
                      </a:lnTo>
                      <a:lnTo>
                        <a:pt x="24" y="6"/>
                      </a:lnTo>
                      <a:lnTo>
                        <a:pt x="20" y="4"/>
                      </a:lnTo>
                      <a:lnTo>
                        <a:pt x="18" y="4"/>
                      </a:lnTo>
                      <a:lnTo>
                        <a:pt x="14" y="4"/>
                      </a:lnTo>
                      <a:lnTo>
                        <a:pt x="12" y="8"/>
                      </a:lnTo>
                      <a:lnTo>
                        <a:pt x="8" y="12"/>
                      </a:lnTo>
                      <a:lnTo>
                        <a:pt x="8" y="18"/>
                      </a:lnTo>
                      <a:lnTo>
                        <a:pt x="10" y="26"/>
                      </a:lnTo>
                      <a:lnTo>
                        <a:pt x="12" y="32"/>
                      </a:lnTo>
                      <a:lnTo>
                        <a:pt x="14" y="34"/>
                      </a:lnTo>
                      <a:lnTo>
                        <a:pt x="18" y="34"/>
                      </a:lnTo>
                      <a:lnTo>
                        <a:pt x="20" y="34"/>
                      </a:lnTo>
                      <a:lnTo>
                        <a:pt x="22" y="34"/>
                      </a:lnTo>
                      <a:lnTo>
                        <a:pt x="26" y="32"/>
                      </a:lnTo>
                      <a:lnTo>
                        <a:pt x="28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61" name="Rectangle 130"/>
                <p:cNvSpPr>
                  <a:spLocks noChangeArrowheads="1"/>
                </p:cNvSpPr>
                <p:nvPr/>
              </p:nvSpPr>
              <p:spPr bwMode="auto">
                <a:xfrm>
                  <a:off x="3528" y="2552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62" name="Freeform 131"/>
                <p:cNvSpPr>
                  <a:spLocks/>
                </p:cNvSpPr>
                <p:nvPr/>
              </p:nvSpPr>
              <p:spPr bwMode="auto">
                <a:xfrm>
                  <a:off x="3670" y="2570"/>
                  <a:ext cx="38" cy="60"/>
                </a:xfrm>
                <a:custGeom>
                  <a:avLst/>
                  <a:gdLst>
                    <a:gd name="T0" fmla="*/ 38 w 38"/>
                    <a:gd name="T1" fmla="*/ 50 h 60"/>
                    <a:gd name="T2" fmla="*/ 34 w 38"/>
                    <a:gd name="T3" fmla="*/ 60 h 60"/>
                    <a:gd name="T4" fmla="*/ 0 w 38"/>
                    <a:gd name="T5" fmla="*/ 60 h 60"/>
                    <a:gd name="T6" fmla="*/ 0 w 38"/>
                    <a:gd name="T7" fmla="*/ 58 h 60"/>
                    <a:gd name="T8" fmla="*/ 8 w 38"/>
                    <a:gd name="T9" fmla="*/ 50 h 60"/>
                    <a:gd name="T10" fmla="*/ 16 w 38"/>
                    <a:gd name="T11" fmla="*/ 42 h 60"/>
                    <a:gd name="T12" fmla="*/ 20 w 38"/>
                    <a:gd name="T13" fmla="*/ 36 h 60"/>
                    <a:gd name="T14" fmla="*/ 26 w 38"/>
                    <a:gd name="T15" fmla="*/ 28 h 60"/>
                    <a:gd name="T16" fmla="*/ 26 w 38"/>
                    <a:gd name="T17" fmla="*/ 20 h 60"/>
                    <a:gd name="T18" fmla="*/ 26 w 38"/>
                    <a:gd name="T19" fmla="*/ 16 h 60"/>
                    <a:gd name="T20" fmla="*/ 24 w 38"/>
                    <a:gd name="T21" fmla="*/ 10 h 60"/>
                    <a:gd name="T22" fmla="*/ 20 w 38"/>
                    <a:gd name="T23" fmla="*/ 8 h 60"/>
                    <a:gd name="T24" fmla="*/ 14 w 38"/>
                    <a:gd name="T25" fmla="*/ 8 h 60"/>
                    <a:gd name="T26" fmla="*/ 10 w 38"/>
                    <a:gd name="T27" fmla="*/ 8 h 60"/>
                    <a:gd name="T28" fmla="*/ 6 w 38"/>
                    <a:gd name="T29" fmla="*/ 10 h 60"/>
                    <a:gd name="T30" fmla="*/ 4 w 38"/>
                    <a:gd name="T31" fmla="*/ 14 h 60"/>
                    <a:gd name="T32" fmla="*/ 2 w 38"/>
                    <a:gd name="T33" fmla="*/ 18 h 60"/>
                    <a:gd name="T34" fmla="*/ 0 w 38"/>
                    <a:gd name="T35" fmla="*/ 18 h 60"/>
                    <a:gd name="T36" fmla="*/ 2 w 38"/>
                    <a:gd name="T37" fmla="*/ 10 h 60"/>
                    <a:gd name="T38" fmla="*/ 6 w 38"/>
                    <a:gd name="T39" fmla="*/ 6 h 60"/>
                    <a:gd name="T40" fmla="*/ 10 w 38"/>
                    <a:gd name="T41" fmla="*/ 2 h 60"/>
                    <a:gd name="T42" fmla="*/ 18 w 38"/>
                    <a:gd name="T43" fmla="*/ 0 h 60"/>
                    <a:gd name="T44" fmla="*/ 24 w 38"/>
                    <a:gd name="T45" fmla="*/ 2 h 60"/>
                    <a:gd name="T46" fmla="*/ 30 w 38"/>
                    <a:gd name="T47" fmla="*/ 6 h 60"/>
                    <a:gd name="T48" fmla="*/ 32 w 38"/>
                    <a:gd name="T49" fmla="*/ 10 h 60"/>
                    <a:gd name="T50" fmla="*/ 34 w 38"/>
                    <a:gd name="T51" fmla="*/ 16 h 60"/>
                    <a:gd name="T52" fmla="*/ 34 w 38"/>
                    <a:gd name="T53" fmla="*/ 20 h 60"/>
                    <a:gd name="T54" fmla="*/ 32 w 38"/>
                    <a:gd name="T55" fmla="*/ 26 h 60"/>
                    <a:gd name="T56" fmla="*/ 28 w 38"/>
                    <a:gd name="T57" fmla="*/ 32 h 60"/>
                    <a:gd name="T58" fmla="*/ 22 w 38"/>
                    <a:gd name="T59" fmla="*/ 40 h 60"/>
                    <a:gd name="T60" fmla="*/ 16 w 38"/>
                    <a:gd name="T61" fmla="*/ 46 h 60"/>
                    <a:gd name="T62" fmla="*/ 10 w 38"/>
                    <a:gd name="T63" fmla="*/ 52 h 60"/>
                    <a:gd name="T64" fmla="*/ 8 w 38"/>
                    <a:gd name="T65" fmla="*/ 54 h 60"/>
                    <a:gd name="T66" fmla="*/ 22 w 38"/>
                    <a:gd name="T67" fmla="*/ 54 h 60"/>
                    <a:gd name="T68" fmla="*/ 26 w 38"/>
                    <a:gd name="T69" fmla="*/ 54 h 60"/>
                    <a:gd name="T70" fmla="*/ 30 w 38"/>
                    <a:gd name="T71" fmla="*/ 54 h 60"/>
                    <a:gd name="T72" fmla="*/ 32 w 38"/>
                    <a:gd name="T73" fmla="*/ 52 h 60"/>
                    <a:gd name="T74" fmla="*/ 34 w 38"/>
                    <a:gd name="T75" fmla="*/ 52 h 60"/>
                    <a:gd name="T76" fmla="*/ 34 w 38"/>
                    <a:gd name="T77" fmla="*/ 50 h 60"/>
                    <a:gd name="T78" fmla="*/ 36 w 38"/>
                    <a:gd name="T79" fmla="*/ 50 h 60"/>
                    <a:gd name="T80" fmla="*/ 38 w 38"/>
                    <a:gd name="T81" fmla="*/ 50 h 6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8"/>
                    <a:gd name="T124" fmla="*/ 0 h 60"/>
                    <a:gd name="T125" fmla="*/ 38 w 38"/>
                    <a:gd name="T126" fmla="*/ 60 h 6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8" h="60">
                      <a:moveTo>
                        <a:pt x="38" y="50"/>
                      </a:moveTo>
                      <a:lnTo>
                        <a:pt x="34" y="60"/>
                      </a:lnTo>
                      <a:lnTo>
                        <a:pt x="0" y="60"/>
                      </a:lnTo>
                      <a:lnTo>
                        <a:pt x="0" y="58"/>
                      </a:lnTo>
                      <a:lnTo>
                        <a:pt x="8" y="50"/>
                      </a:lnTo>
                      <a:lnTo>
                        <a:pt x="16" y="42"/>
                      </a:lnTo>
                      <a:lnTo>
                        <a:pt x="20" y="36"/>
                      </a:lnTo>
                      <a:lnTo>
                        <a:pt x="26" y="28"/>
                      </a:lnTo>
                      <a:lnTo>
                        <a:pt x="26" y="20"/>
                      </a:lnTo>
                      <a:lnTo>
                        <a:pt x="26" y="16"/>
                      </a:lnTo>
                      <a:lnTo>
                        <a:pt x="24" y="10"/>
                      </a:lnTo>
                      <a:lnTo>
                        <a:pt x="20" y="8"/>
                      </a:lnTo>
                      <a:lnTo>
                        <a:pt x="14" y="8"/>
                      </a:lnTo>
                      <a:lnTo>
                        <a:pt x="10" y="8"/>
                      </a:lnTo>
                      <a:lnTo>
                        <a:pt x="6" y="10"/>
                      </a:lnTo>
                      <a:lnTo>
                        <a:pt x="4" y="14"/>
                      </a:lnTo>
                      <a:lnTo>
                        <a:pt x="2" y="18"/>
                      </a:lnTo>
                      <a:lnTo>
                        <a:pt x="0" y="18"/>
                      </a:lnTo>
                      <a:lnTo>
                        <a:pt x="2" y="10"/>
                      </a:lnTo>
                      <a:lnTo>
                        <a:pt x="6" y="6"/>
                      </a:lnTo>
                      <a:lnTo>
                        <a:pt x="10" y="2"/>
                      </a:lnTo>
                      <a:lnTo>
                        <a:pt x="18" y="0"/>
                      </a:lnTo>
                      <a:lnTo>
                        <a:pt x="24" y="2"/>
                      </a:lnTo>
                      <a:lnTo>
                        <a:pt x="30" y="6"/>
                      </a:lnTo>
                      <a:lnTo>
                        <a:pt x="32" y="10"/>
                      </a:lnTo>
                      <a:lnTo>
                        <a:pt x="34" y="16"/>
                      </a:lnTo>
                      <a:lnTo>
                        <a:pt x="34" y="20"/>
                      </a:lnTo>
                      <a:lnTo>
                        <a:pt x="32" y="26"/>
                      </a:lnTo>
                      <a:lnTo>
                        <a:pt x="28" y="32"/>
                      </a:lnTo>
                      <a:lnTo>
                        <a:pt x="22" y="40"/>
                      </a:lnTo>
                      <a:lnTo>
                        <a:pt x="16" y="46"/>
                      </a:lnTo>
                      <a:lnTo>
                        <a:pt x="10" y="52"/>
                      </a:lnTo>
                      <a:lnTo>
                        <a:pt x="8" y="54"/>
                      </a:lnTo>
                      <a:lnTo>
                        <a:pt x="22" y="54"/>
                      </a:lnTo>
                      <a:lnTo>
                        <a:pt x="26" y="54"/>
                      </a:lnTo>
                      <a:lnTo>
                        <a:pt x="30" y="54"/>
                      </a:lnTo>
                      <a:lnTo>
                        <a:pt x="32" y="52"/>
                      </a:lnTo>
                      <a:lnTo>
                        <a:pt x="34" y="52"/>
                      </a:lnTo>
                      <a:lnTo>
                        <a:pt x="34" y="50"/>
                      </a:lnTo>
                      <a:lnTo>
                        <a:pt x="36" y="50"/>
                      </a:lnTo>
                      <a:lnTo>
                        <a:pt x="38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63" name="Rectangle 132"/>
                <p:cNvSpPr>
                  <a:spLocks noChangeArrowheads="1"/>
                </p:cNvSpPr>
                <p:nvPr/>
              </p:nvSpPr>
              <p:spPr bwMode="auto">
                <a:xfrm>
                  <a:off x="3848" y="2552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64" name="Freeform 133"/>
                <p:cNvSpPr>
                  <a:spLocks/>
                </p:cNvSpPr>
                <p:nvPr/>
              </p:nvSpPr>
              <p:spPr bwMode="auto">
                <a:xfrm>
                  <a:off x="3996" y="2572"/>
                  <a:ext cx="32" cy="60"/>
                </a:xfrm>
                <a:custGeom>
                  <a:avLst/>
                  <a:gdLst>
                    <a:gd name="T0" fmla="*/ 32 w 32"/>
                    <a:gd name="T1" fmla="*/ 0 h 60"/>
                    <a:gd name="T2" fmla="*/ 28 w 32"/>
                    <a:gd name="T3" fmla="*/ 8 h 60"/>
                    <a:gd name="T4" fmla="*/ 12 w 32"/>
                    <a:gd name="T5" fmla="*/ 8 h 60"/>
                    <a:gd name="T6" fmla="*/ 8 w 32"/>
                    <a:gd name="T7" fmla="*/ 16 h 60"/>
                    <a:gd name="T8" fmla="*/ 14 w 32"/>
                    <a:gd name="T9" fmla="*/ 16 h 60"/>
                    <a:gd name="T10" fmla="*/ 20 w 32"/>
                    <a:gd name="T11" fmla="*/ 20 h 60"/>
                    <a:gd name="T12" fmla="*/ 26 w 32"/>
                    <a:gd name="T13" fmla="*/ 24 h 60"/>
                    <a:gd name="T14" fmla="*/ 30 w 32"/>
                    <a:gd name="T15" fmla="*/ 30 h 60"/>
                    <a:gd name="T16" fmla="*/ 32 w 32"/>
                    <a:gd name="T17" fmla="*/ 38 h 60"/>
                    <a:gd name="T18" fmla="*/ 30 w 32"/>
                    <a:gd name="T19" fmla="*/ 42 h 60"/>
                    <a:gd name="T20" fmla="*/ 30 w 32"/>
                    <a:gd name="T21" fmla="*/ 46 h 60"/>
                    <a:gd name="T22" fmla="*/ 28 w 32"/>
                    <a:gd name="T23" fmla="*/ 50 h 60"/>
                    <a:gd name="T24" fmla="*/ 24 w 32"/>
                    <a:gd name="T25" fmla="*/ 52 h 60"/>
                    <a:gd name="T26" fmla="*/ 22 w 32"/>
                    <a:gd name="T27" fmla="*/ 54 h 60"/>
                    <a:gd name="T28" fmla="*/ 18 w 32"/>
                    <a:gd name="T29" fmla="*/ 56 h 60"/>
                    <a:gd name="T30" fmla="*/ 14 w 32"/>
                    <a:gd name="T31" fmla="*/ 58 h 60"/>
                    <a:gd name="T32" fmla="*/ 8 w 32"/>
                    <a:gd name="T33" fmla="*/ 60 h 60"/>
                    <a:gd name="T34" fmla="*/ 4 w 32"/>
                    <a:gd name="T35" fmla="*/ 58 h 60"/>
                    <a:gd name="T36" fmla="*/ 2 w 32"/>
                    <a:gd name="T37" fmla="*/ 58 h 60"/>
                    <a:gd name="T38" fmla="*/ 0 w 32"/>
                    <a:gd name="T39" fmla="*/ 56 h 60"/>
                    <a:gd name="T40" fmla="*/ 0 w 32"/>
                    <a:gd name="T41" fmla="*/ 54 h 60"/>
                    <a:gd name="T42" fmla="*/ 0 w 32"/>
                    <a:gd name="T43" fmla="*/ 52 h 60"/>
                    <a:gd name="T44" fmla="*/ 0 w 32"/>
                    <a:gd name="T45" fmla="*/ 52 h 60"/>
                    <a:gd name="T46" fmla="*/ 2 w 32"/>
                    <a:gd name="T47" fmla="*/ 50 h 60"/>
                    <a:gd name="T48" fmla="*/ 2 w 32"/>
                    <a:gd name="T49" fmla="*/ 50 h 60"/>
                    <a:gd name="T50" fmla="*/ 4 w 32"/>
                    <a:gd name="T51" fmla="*/ 50 h 60"/>
                    <a:gd name="T52" fmla="*/ 4 w 32"/>
                    <a:gd name="T53" fmla="*/ 50 h 60"/>
                    <a:gd name="T54" fmla="*/ 6 w 32"/>
                    <a:gd name="T55" fmla="*/ 52 h 60"/>
                    <a:gd name="T56" fmla="*/ 8 w 32"/>
                    <a:gd name="T57" fmla="*/ 52 h 60"/>
                    <a:gd name="T58" fmla="*/ 10 w 32"/>
                    <a:gd name="T59" fmla="*/ 54 h 60"/>
                    <a:gd name="T60" fmla="*/ 14 w 32"/>
                    <a:gd name="T61" fmla="*/ 54 h 60"/>
                    <a:gd name="T62" fmla="*/ 18 w 32"/>
                    <a:gd name="T63" fmla="*/ 54 h 60"/>
                    <a:gd name="T64" fmla="*/ 22 w 32"/>
                    <a:gd name="T65" fmla="*/ 50 h 60"/>
                    <a:gd name="T66" fmla="*/ 24 w 32"/>
                    <a:gd name="T67" fmla="*/ 46 h 60"/>
                    <a:gd name="T68" fmla="*/ 26 w 32"/>
                    <a:gd name="T69" fmla="*/ 42 h 60"/>
                    <a:gd name="T70" fmla="*/ 24 w 32"/>
                    <a:gd name="T71" fmla="*/ 36 h 60"/>
                    <a:gd name="T72" fmla="*/ 22 w 32"/>
                    <a:gd name="T73" fmla="*/ 32 h 60"/>
                    <a:gd name="T74" fmla="*/ 18 w 32"/>
                    <a:gd name="T75" fmla="*/ 28 h 60"/>
                    <a:gd name="T76" fmla="*/ 14 w 32"/>
                    <a:gd name="T77" fmla="*/ 24 h 60"/>
                    <a:gd name="T78" fmla="*/ 8 w 32"/>
                    <a:gd name="T79" fmla="*/ 24 h 60"/>
                    <a:gd name="T80" fmla="*/ 0 w 32"/>
                    <a:gd name="T81" fmla="*/ 22 h 60"/>
                    <a:gd name="T82" fmla="*/ 12 w 32"/>
                    <a:gd name="T83" fmla="*/ 0 h 60"/>
                    <a:gd name="T84" fmla="*/ 32 w 32"/>
                    <a:gd name="T85" fmla="*/ 0 h 6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2"/>
                    <a:gd name="T130" fmla="*/ 0 h 60"/>
                    <a:gd name="T131" fmla="*/ 32 w 32"/>
                    <a:gd name="T132" fmla="*/ 60 h 6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2" h="60">
                      <a:moveTo>
                        <a:pt x="32" y="0"/>
                      </a:moveTo>
                      <a:lnTo>
                        <a:pt x="28" y="8"/>
                      </a:lnTo>
                      <a:lnTo>
                        <a:pt x="12" y="8"/>
                      </a:lnTo>
                      <a:lnTo>
                        <a:pt x="8" y="16"/>
                      </a:lnTo>
                      <a:lnTo>
                        <a:pt x="14" y="16"/>
                      </a:lnTo>
                      <a:lnTo>
                        <a:pt x="20" y="20"/>
                      </a:lnTo>
                      <a:lnTo>
                        <a:pt x="26" y="24"/>
                      </a:lnTo>
                      <a:lnTo>
                        <a:pt x="30" y="30"/>
                      </a:lnTo>
                      <a:lnTo>
                        <a:pt x="32" y="38"/>
                      </a:lnTo>
                      <a:lnTo>
                        <a:pt x="30" y="42"/>
                      </a:lnTo>
                      <a:lnTo>
                        <a:pt x="30" y="46"/>
                      </a:lnTo>
                      <a:lnTo>
                        <a:pt x="28" y="50"/>
                      </a:lnTo>
                      <a:lnTo>
                        <a:pt x="24" y="52"/>
                      </a:lnTo>
                      <a:lnTo>
                        <a:pt x="22" y="54"/>
                      </a:lnTo>
                      <a:lnTo>
                        <a:pt x="18" y="56"/>
                      </a:lnTo>
                      <a:lnTo>
                        <a:pt x="14" y="58"/>
                      </a:lnTo>
                      <a:lnTo>
                        <a:pt x="8" y="60"/>
                      </a:lnTo>
                      <a:lnTo>
                        <a:pt x="4" y="58"/>
                      </a:lnTo>
                      <a:lnTo>
                        <a:pt x="2" y="58"/>
                      </a:lnTo>
                      <a:lnTo>
                        <a:pt x="0" y="56"/>
                      </a:lnTo>
                      <a:lnTo>
                        <a:pt x="0" y="54"/>
                      </a:lnTo>
                      <a:lnTo>
                        <a:pt x="0" y="52"/>
                      </a:lnTo>
                      <a:lnTo>
                        <a:pt x="2" y="50"/>
                      </a:lnTo>
                      <a:lnTo>
                        <a:pt x="4" y="50"/>
                      </a:lnTo>
                      <a:lnTo>
                        <a:pt x="6" y="52"/>
                      </a:lnTo>
                      <a:lnTo>
                        <a:pt x="8" y="52"/>
                      </a:lnTo>
                      <a:lnTo>
                        <a:pt x="10" y="54"/>
                      </a:lnTo>
                      <a:lnTo>
                        <a:pt x="14" y="54"/>
                      </a:lnTo>
                      <a:lnTo>
                        <a:pt x="18" y="54"/>
                      </a:lnTo>
                      <a:lnTo>
                        <a:pt x="22" y="50"/>
                      </a:lnTo>
                      <a:lnTo>
                        <a:pt x="24" y="46"/>
                      </a:lnTo>
                      <a:lnTo>
                        <a:pt x="26" y="42"/>
                      </a:lnTo>
                      <a:lnTo>
                        <a:pt x="24" y="36"/>
                      </a:lnTo>
                      <a:lnTo>
                        <a:pt x="22" y="32"/>
                      </a:lnTo>
                      <a:lnTo>
                        <a:pt x="18" y="28"/>
                      </a:lnTo>
                      <a:lnTo>
                        <a:pt x="14" y="24"/>
                      </a:lnTo>
                      <a:lnTo>
                        <a:pt x="8" y="24"/>
                      </a:lnTo>
                      <a:lnTo>
                        <a:pt x="0" y="22"/>
                      </a:lnTo>
                      <a:lnTo>
                        <a:pt x="12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65" name="Freeform 134"/>
                <p:cNvSpPr>
                  <a:spLocks/>
                </p:cNvSpPr>
                <p:nvPr/>
              </p:nvSpPr>
              <p:spPr bwMode="auto">
                <a:xfrm>
                  <a:off x="4036" y="2570"/>
                  <a:ext cx="38" cy="60"/>
                </a:xfrm>
                <a:custGeom>
                  <a:avLst/>
                  <a:gdLst>
                    <a:gd name="T0" fmla="*/ 38 w 38"/>
                    <a:gd name="T1" fmla="*/ 50 h 60"/>
                    <a:gd name="T2" fmla="*/ 34 w 38"/>
                    <a:gd name="T3" fmla="*/ 60 h 60"/>
                    <a:gd name="T4" fmla="*/ 0 w 38"/>
                    <a:gd name="T5" fmla="*/ 60 h 60"/>
                    <a:gd name="T6" fmla="*/ 0 w 38"/>
                    <a:gd name="T7" fmla="*/ 58 h 60"/>
                    <a:gd name="T8" fmla="*/ 10 w 38"/>
                    <a:gd name="T9" fmla="*/ 50 h 60"/>
                    <a:gd name="T10" fmla="*/ 16 w 38"/>
                    <a:gd name="T11" fmla="*/ 42 h 60"/>
                    <a:gd name="T12" fmla="*/ 22 w 38"/>
                    <a:gd name="T13" fmla="*/ 36 h 60"/>
                    <a:gd name="T14" fmla="*/ 26 w 38"/>
                    <a:gd name="T15" fmla="*/ 28 h 60"/>
                    <a:gd name="T16" fmla="*/ 28 w 38"/>
                    <a:gd name="T17" fmla="*/ 20 h 60"/>
                    <a:gd name="T18" fmla="*/ 26 w 38"/>
                    <a:gd name="T19" fmla="*/ 16 h 60"/>
                    <a:gd name="T20" fmla="*/ 24 w 38"/>
                    <a:gd name="T21" fmla="*/ 10 h 60"/>
                    <a:gd name="T22" fmla="*/ 20 w 38"/>
                    <a:gd name="T23" fmla="*/ 8 h 60"/>
                    <a:gd name="T24" fmla="*/ 16 w 38"/>
                    <a:gd name="T25" fmla="*/ 8 h 60"/>
                    <a:gd name="T26" fmla="*/ 12 w 38"/>
                    <a:gd name="T27" fmla="*/ 8 h 60"/>
                    <a:gd name="T28" fmla="*/ 8 w 38"/>
                    <a:gd name="T29" fmla="*/ 10 h 60"/>
                    <a:gd name="T30" fmla="*/ 4 w 38"/>
                    <a:gd name="T31" fmla="*/ 14 h 60"/>
                    <a:gd name="T32" fmla="*/ 2 w 38"/>
                    <a:gd name="T33" fmla="*/ 18 h 60"/>
                    <a:gd name="T34" fmla="*/ 2 w 38"/>
                    <a:gd name="T35" fmla="*/ 18 h 60"/>
                    <a:gd name="T36" fmla="*/ 4 w 38"/>
                    <a:gd name="T37" fmla="*/ 10 h 60"/>
                    <a:gd name="T38" fmla="*/ 6 w 38"/>
                    <a:gd name="T39" fmla="*/ 6 h 60"/>
                    <a:gd name="T40" fmla="*/ 12 w 38"/>
                    <a:gd name="T41" fmla="*/ 2 h 60"/>
                    <a:gd name="T42" fmla="*/ 18 w 38"/>
                    <a:gd name="T43" fmla="*/ 0 h 60"/>
                    <a:gd name="T44" fmla="*/ 24 w 38"/>
                    <a:gd name="T45" fmla="*/ 2 h 60"/>
                    <a:gd name="T46" fmla="*/ 30 w 38"/>
                    <a:gd name="T47" fmla="*/ 6 h 60"/>
                    <a:gd name="T48" fmla="*/ 34 w 38"/>
                    <a:gd name="T49" fmla="*/ 10 h 60"/>
                    <a:gd name="T50" fmla="*/ 34 w 38"/>
                    <a:gd name="T51" fmla="*/ 16 h 60"/>
                    <a:gd name="T52" fmla="*/ 34 w 38"/>
                    <a:gd name="T53" fmla="*/ 20 h 60"/>
                    <a:gd name="T54" fmla="*/ 32 w 38"/>
                    <a:gd name="T55" fmla="*/ 26 h 60"/>
                    <a:gd name="T56" fmla="*/ 28 w 38"/>
                    <a:gd name="T57" fmla="*/ 32 h 60"/>
                    <a:gd name="T58" fmla="*/ 22 w 38"/>
                    <a:gd name="T59" fmla="*/ 40 h 60"/>
                    <a:gd name="T60" fmla="*/ 16 w 38"/>
                    <a:gd name="T61" fmla="*/ 46 h 60"/>
                    <a:gd name="T62" fmla="*/ 12 w 38"/>
                    <a:gd name="T63" fmla="*/ 52 h 60"/>
                    <a:gd name="T64" fmla="*/ 8 w 38"/>
                    <a:gd name="T65" fmla="*/ 54 h 60"/>
                    <a:gd name="T66" fmla="*/ 24 w 38"/>
                    <a:gd name="T67" fmla="*/ 54 h 60"/>
                    <a:gd name="T68" fmla="*/ 28 w 38"/>
                    <a:gd name="T69" fmla="*/ 54 h 60"/>
                    <a:gd name="T70" fmla="*/ 30 w 38"/>
                    <a:gd name="T71" fmla="*/ 54 h 60"/>
                    <a:gd name="T72" fmla="*/ 32 w 38"/>
                    <a:gd name="T73" fmla="*/ 52 h 60"/>
                    <a:gd name="T74" fmla="*/ 34 w 38"/>
                    <a:gd name="T75" fmla="*/ 52 h 60"/>
                    <a:gd name="T76" fmla="*/ 36 w 38"/>
                    <a:gd name="T77" fmla="*/ 50 h 60"/>
                    <a:gd name="T78" fmla="*/ 36 w 38"/>
                    <a:gd name="T79" fmla="*/ 50 h 60"/>
                    <a:gd name="T80" fmla="*/ 38 w 38"/>
                    <a:gd name="T81" fmla="*/ 50 h 6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8"/>
                    <a:gd name="T124" fmla="*/ 0 h 60"/>
                    <a:gd name="T125" fmla="*/ 38 w 38"/>
                    <a:gd name="T126" fmla="*/ 60 h 6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8" h="60">
                      <a:moveTo>
                        <a:pt x="38" y="50"/>
                      </a:moveTo>
                      <a:lnTo>
                        <a:pt x="34" y="60"/>
                      </a:lnTo>
                      <a:lnTo>
                        <a:pt x="0" y="60"/>
                      </a:lnTo>
                      <a:lnTo>
                        <a:pt x="0" y="58"/>
                      </a:lnTo>
                      <a:lnTo>
                        <a:pt x="10" y="50"/>
                      </a:lnTo>
                      <a:lnTo>
                        <a:pt x="16" y="42"/>
                      </a:lnTo>
                      <a:lnTo>
                        <a:pt x="22" y="36"/>
                      </a:lnTo>
                      <a:lnTo>
                        <a:pt x="26" y="28"/>
                      </a:lnTo>
                      <a:lnTo>
                        <a:pt x="28" y="20"/>
                      </a:lnTo>
                      <a:lnTo>
                        <a:pt x="26" y="16"/>
                      </a:lnTo>
                      <a:lnTo>
                        <a:pt x="24" y="10"/>
                      </a:lnTo>
                      <a:lnTo>
                        <a:pt x="20" y="8"/>
                      </a:lnTo>
                      <a:lnTo>
                        <a:pt x="16" y="8"/>
                      </a:lnTo>
                      <a:lnTo>
                        <a:pt x="12" y="8"/>
                      </a:lnTo>
                      <a:lnTo>
                        <a:pt x="8" y="10"/>
                      </a:lnTo>
                      <a:lnTo>
                        <a:pt x="4" y="14"/>
                      </a:lnTo>
                      <a:lnTo>
                        <a:pt x="2" y="18"/>
                      </a:lnTo>
                      <a:lnTo>
                        <a:pt x="4" y="10"/>
                      </a:lnTo>
                      <a:lnTo>
                        <a:pt x="6" y="6"/>
                      </a:lnTo>
                      <a:lnTo>
                        <a:pt x="12" y="2"/>
                      </a:lnTo>
                      <a:lnTo>
                        <a:pt x="18" y="0"/>
                      </a:lnTo>
                      <a:lnTo>
                        <a:pt x="24" y="2"/>
                      </a:lnTo>
                      <a:lnTo>
                        <a:pt x="30" y="6"/>
                      </a:lnTo>
                      <a:lnTo>
                        <a:pt x="34" y="10"/>
                      </a:lnTo>
                      <a:lnTo>
                        <a:pt x="34" y="16"/>
                      </a:lnTo>
                      <a:lnTo>
                        <a:pt x="34" y="20"/>
                      </a:lnTo>
                      <a:lnTo>
                        <a:pt x="32" y="26"/>
                      </a:lnTo>
                      <a:lnTo>
                        <a:pt x="28" y="32"/>
                      </a:lnTo>
                      <a:lnTo>
                        <a:pt x="22" y="40"/>
                      </a:lnTo>
                      <a:lnTo>
                        <a:pt x="16" y="46"/>
                      </a:lnTo>
                      <a:lnTo>
                        <a:pt x="12" y="52"/>
                      </a:lnTo>
                      <a:lnTo>
                        <a:pt x="8" y="54"/>
                      </a:lnTo>
                      <a:lnTo>
                        <a:pt x="24" y="54"/>
                      </a:lnTo>
                      <a:lnTo>
                        <a:pt x="28" y="54"/>
                      </a:lnTo>
                      <a:lnTo>
                        <a:pt x="30" y="54"/>
                      </a:lnTo>
                      <a:lnTo>
                        <a:pt x="32" y="52"/>
                      </a:lnTo>
                      <a:lnTo>
                        <a:pt x="34" y="52"/>
                      </a:lnTo>
                      <a:lnTo>
                        <a:pt x="36" y="50"/>
                      </a:lnTo>
                      <a:lnTo>
                        <a:pt x="38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66" name="Rectangle 135"/>
                <p:cNvSpPr>
                  <a:spLocks noChangeArrowheads="1"/>
                </p:cNvSpPr>
                <p:nvPr/>
              </p:nvSpPr>
              <p:spPr bwMode="auto">
                <a:xfrm>
                  <a:off x="4200" y="2552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67" name="Rectangle 136"/>
                <p:cNvSpPr>
                  <a:spLocks noChangeArrowheads="1"/>
                </p:cNvSpPr>
                <p:nvPr/>
              </p:nvSpPr>
              <p:spPr bwMode="auto">
                <a:xfrm>
                  <a:off x="1552" y="2664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68" name="Freeform 137"/>
                <p:cNvSpPr>
                  <a:spLocks/>
                </p:cNvSpPr>
                <p:nvPr/>
              </p:nvSpPr>
              <p:spPr bwMode="auto">
                <a:xfrm>
                  <a:off x="1586" y="2678"/>
                  <a:ext cx="52" cy="60"/>
                </a:xfrm>
                <a:custGeom>
                  <a:avLst/>
                  <a:gdLst>
                    <a:gd name="T0" fmla="*/ 50 w 52"/>
                    <a:gd name="T1" fmla="*/ 0 h 60"/>
                    <a:gd name="T2" fmla="*/ 50 w 52"/>
                    <a:gd name="T3" fmla="*/ 20 h 60"/>
                    <a:gd name="T4" fmla="*/ 50 w 52"/>
                    <a:gd name="T5" fmla="*/ 20 h 60"/>
                    <a:gd name="T6" fmla="*/ 46 w 52"/>
                    <a:gd name="T7" fmla="*/ 12 h 60"/>
                    <a:gd name="T8" fmla="*/ 42 w 52"/>
                    <a:gd name="T9" fmla="*/ 8 h 60"/>
                    <a:gd name="T10" fmla="*/ 36 w 52"/>
                    <a:gd name="T11" fmla="*/ 4 h 60"/>
                    <a:gd name="T12" fmla="*/ 30 w 52"/>
                    <a:gd name="T13" fmla="*/ 4 h 60"/>
                    <a:gd name="T14" fmla="*/ 26 w 52"/>
                    <a:gd name="T15" fmla="*/ 4 h 60"/>
                    <a:gd name="T16" fmla="*/ 20 w 52"/>
                    <a:gd name="T17" fmla="*/ 6 h 60"/>
                    <a:gd name="T18" fmla="*/ 16 w 52"/>
                    <a:gd name="T19" fmla="*/ 10 h 60"/>
                    <a:gd name="T20" fmla="*/ 14 w 52"/>
                    <a:gd name="T21" fmla="*/ 16 h 60"/>
                    <a:gd name="T22" fmla="*/ 12 w 52"/>
                    <a:gd name="T23" fmla="*/ 22 h 60"/>
                    <a:gd name="T24" fmla="*/ 10 w 52"/>
                    <a:gd name="T25" fmla="*/ 32 h 60"/>
                    <a:gd name="T26" fmla="*/ 12 w 52"/>
                    <a:gd name="T27" fmla="*/ 38 h 60"/>
                    <a:gd name="T28" fmla="*/ 14 w 52"/>
                    <a:gd name="T29" fmla="*/ 46 h 60"/>
                    <a:gd name="T30" fmla="*/ 16 w 52"/>
                    <a:gd name="T31" fmla="*/ 50 h 60"/>
                    <a:gd name="T32" fmla="*/ 20 w 52"/>
                    <a:gd name="T33" fmla="*/ 54 h 60"/>
                    <a:gd name="T34" fmla="*/ 26 w 52"/>
                    <a:gd name="T35" fmla="*/ 56 h 60"/>
                    <a:gd name="T36" fmla="*/ 32 w 52"/>
                    <a:gd name="T37" fmla="*/ 58 h 60"/>
                    <a:gd name="T38" fmla="*/ 36 w 52"/>
                    <a:gd name="T39" fmla="*/ 56 h 60"/>
                    <a:gd name="T40" fmla="*/ 42 w 52"/>
                    <a:gd name="T41" fmla="*/ 54 h 60"/>
                    <a:gd name="T42" fmla="*/ 46 w 52"/>
                    <a:gd name="T43" fmla="*/ 52 h 60"/>
                    <a:gd name="T44" fmla="*/ 50 w 52"/>
                    <a:gd name="T45" fmla="*/ 46 h 60"/>
                    <a:gd name="T46" fmla="*/ 52 w 52"/>
                    <a:gd name="T47" fmla="*/ 46 h 60"/>
                    <a:gd name="T48" fmla="*/ 48 w 52"/>
                    <a:gd name="T49" fmla="*/ 52 h 60"/>
                    <a:gd name="T50" fmla="*/ 42 w 52"/>
                    <a:gd name="T51" fmla="*/ 58 h 60"/>
                    <a:gd name="T52" fmla="*/ 36 w 52"/>
                    <a:gd name="T53" fmla="*/ 60 h 60"/>
                    <a:gd name="T54" fmla="*/ 28 w 52"/>
                    <a:gd name="T55" fmla="*/ 60 h 60"/>
                    <a:gd name="T56" fmla="*/ 20 w 52"/>
                    <a:gd name="T57" fmla="*/ 60 h 60"/>
                    <a:gd name="T58" fmla="*/ 12 w 52"/>
                    <a:gd name="T59" fmla="*/ 56 h 60"/>
                    <a:gd name="T60" fmla="*/ 6 w 52"/>
                    <a:gd name="T61" fmla="*/ 50 h 60"/>
                    <a:gd name="T62" fmla="*/ 4 w 52"/>
                    <a:gd name="T63" fmla="*/ 44 h 60"/>
                    <a:gd name="T64" fmla="*/ 2 w 52"/>
                    <a:gd name="T65" fmla="*/ 38 h 60"/>
                    <a:gd name="T66" fmla="*/ 0 w 52"/>
                    <a:gd name="T67" fmla="*/ 32 h 60"/>
                    <a:gd name="T68" fmla="*/ 2 w 52"/>
                    <a:gd name="T69" fmla="*/ 24 h 60"/>
                    <a:gd name="T70" fmla="*/ 4 w 52"/>
                    <a:gd name="T71" fmla="*/ 16 h 60"/>
                    <a:gd name="T72" fmla="*/ 10 w 52"/>
                    <a:gd name="T73" fmla="*/ 10 h 60"/>
                    <a:gd name="T74" fmla="*/ 16 w 52"/>
                    <a:gd name="T75" fmla="*/ 4 h 60"/>
                    <a:gd name="T76" fmla="*/ 22 w 52"/>
                    <a:gd name="T77" fmla="*/ 2 h 60"/>
                    <a:gd name="T78" fmla="*/ 30 w 52"/>
                    <a:gd name="T79" fmla="*/ 0 h 60"/>
                    <a:gd name="T80" fmla="*/ 36 w 52"/>
                    <a:gd name="T81" fmla="*/ 2 h 60"/>
                    <a:gd name="T82" fmla="*/ 42 w 52"/>
                    <a:gd name="T83" fmla="*/ 4 h 60"/>
                    <a:gd name="T84" fmla="*/ 44 w 52"/>
                    <a:gd name="T85" fmla="*/ 4 h 60"/>
                    <a:gd name="T86" fmla="*/ 44 w 52"/>
                    <a:gd name="T87" fmla="*/ 4 h 60"/>
                    <a:gd name="T88" fmla="*/ 46 w 52"/>
                    <a:gd name="T89" fmla="*/ 4 h 60"/>
                    <a:gd name="T90" fmla="*/ 46 w 52"/>
                    <a:gd name="T91" fmla="*/ 4 h 60"/>
                    <a:gd name="T92" fmla="*/ 48 w 52"/>
                    <a:gd name="T93" fmla="*/ 2 h 60"/>
                    <a:gd name="T94" fmla="*/ 48 w 52"/>
                    <a:gd name="T95" fmla="*/ 0 h 60"/>
                    <a:gd name="T96" fmla="*/ 50 w 52"/>
                    <a:gd name="T97" fmla="*/ 0 h 6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2"/>
                    <a:gd name="T148" fmla="*/ 0 h 60"/>
                    <a:gd name="T149" fmla="*/ 52 w 52"/>
                    <a:gd name="T150" fmla="*/ 60 h 6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2" h="60">
                      <a:moveTo>
                        <a:pt x="50" y="0"/>
                      </a:moveTo>
                      <a:lnTo>
                        <a:pt x="50" y="20"/>
                      </a:lnTo>
                      <a:lnTo>
                        <a:pt x="46" y="12"/>
                      </a:lnTo>
                      <a:lnTo>
                        <a:pt x="42" y="8"/>
                      </a:lnTo>
                      <a:lnTo>
                        <a:pt x="36" y="4"/>
                      </a:lnTo>
                      <a:lnTo>
                        <a:pt x="30" y="4"/>
                      </a:lnTo>
                      <a:lnTo>
                        <a:pt x="26" y="4"/>
                      </a:lnTo>
                      <a:lnTo>
                        <a:pt x="20" y="6"/>
                      </a:lnTo>
                      <a:lnTo>
                        <a:pt x="16" y="10"/>
                      </a:lnTo>
                      <a:lnTo>
                        <a:pt x="14" y="16"/>
                      </a:lnTo>
                      <a:lnTo>
                        <a:pt x="12" y="22"/>
                      </a:lnTo>
                      <a:lnTo>
                        <a:pt x="10" y="32"/>
                      </a:lnTo>
                      <a:lnTo>
                        <a:pt x="12" y="38"/>
                      </a:lnTo>
                      <a:lnTo>
                        <a:pt x="14" y="46"/>
                      </a:lnTo>
                      <a:lnTo>
                        <a:pt x="16" y="50"/>
                      </a:lnTo>
                      <a:lnTo>
                        <a:pt x="20" y="54"/>
                      </a:lnTo>
                      <a:lnTo>
                        <a:pt x="26" y="56"/>
                      </a:lnTo>
                      <a:lnTo>
                        <a:pt x="32" y="58"/>
                      </a:lnTo>
                      <a:lnTo>
                        <a:pt x="36" y="56"/>
                      </a:lnTo>
                      <a:lnTo>
                        <a:pt x="42" y="54"/>
                      </a:lnTo>
                      <a:lnTo>
                        <a:pt x="46" y="52"/>
                      </a:lnTo>
                      <a:lnTo>
                        <a:pt x="50" y="46"/>
                      </a:lnTo>
                      <a:lnTo>
                        <a:pt x="52" y="46"/>
                      </a:lnTo>
                      <a:lnTo>
                        <a:pt x="48" y="52"/>
                      </a:lnTo>
                      <a:lnTo>
                        <a:pt x="42" y="58"/>
                      </a:lnTo>
                      <a:lnTo>
                        <a:pt x="36" y="60"/>
                      </a:lnTo>
                      <a:lnTo>
                        <a:pt x="28" y="60"/>
                      </a:lnTo>
                      <a:lnTo>
                        <a:pt x="20" y="60"/>
                      </a:lnTo>
                      <a:lnTo>
                        <a:pt x="12" y="56"/>
                      </a:lnTo>
                      <a:lnTo>
                        <a:pt x="6" y="50"/>
                      </a:lnTo>
                      <a:lnTo>
                        <a:pt x="4" y="44"/>
                      </a:lnTo>
                      <a:lnTo>
                        <a:pt x="2" y="38"/>
                      </a:lnTo>
                      <a:lnTo>
                        <a:pt x="0" y="32"/>
                      </a:lnTo>
                      <a:lnTo>
                        <a:pt x="2" y="24"/>
                      </a:lnTo>
                      <a:lnTo>
                        <a:pt x="4" y="16"/>
                      </a:lnTo>
                      <a:lnTo>
                        <a:pt x="10" y="10"/>
                      </a:lnTo>
                      <a:lnTo>
                        <a:pt x="16" y="4"/>
                      </a:lnTo>
                      <a:lnTo>
                        <a:pt x="22" y="2"/>
                      </a:lnTo>
                      <a:lnTo>
                        <a:pt x="30" y="0"/>
                      </a:lnTo>
                      <a:lnTo>
                        <a:pt x="36" y="2"/>
                      </a:lnTo>
                      <a:lnTo>
                        <a:pt x="42" y="4"/>
                      </a:lnTo>
                      <a:lnTo>
                        <a:pt x="44" y="4"/>
                      </a:lnTo>
                      <a:lnTo>
                        <a:pt x="46" y="4"/>
                      </a:lnTo>
                      <a:lnTo>
                        <a:pt x="48" y="2"/>
                      </a:lnTo>
                      <a:lnTo>
                        <a:pt x="48" y="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69" name="Freeform 138"/>
                <p:cNvSpPr>
                  <a:spLocks/>
                </p:cNvSpPr>
                <p:nvPr/>
              </p:nvSpPr>
              <p:spPr bwMode="auto">
                <a:xfrm>
                  <a:off x="1642" y="2676"/>
                  <a:ext cx="42" cy="62"/>
                </a:xfrm>
                <a:custGeom>
                  <a:avLst/>
                  <a:gdLst>
                    <a:gd name="T0" fmla="*/ 14 w 42"/>
                    <a:gd name="T1" fmla="*/ 30 h 62"/>
                    <a:gd name="T2" fmla="*/ 20 w 42"/>
                    <a:gd name="T3" fmla="*/ 24 h 62"/>
                    <a:gd name="T4" fmla="*/ 26 w 42"/>
                    <a:gd name="T5" fmla="*/ 22 h 62"/>
                    <a:gd name="T6" fmla="*/ 32 w 42"/>
                    <a:gd name="T7" fmla="*/ 24 h 62"/>
                    <a:gd name="T8" fmla="*/ 36 w 42"/>
                    <a:gd name="T9" fmla="*/ 30 h 62"/>
                    <a:gd name="T10" fmla="*/ 36 w 42"/>
                    <a:gd name="T11" fmla="*/ 38 h 62"/>
                    <a:gd name="T12" fmla="*/ 36 w 42"/>
                    <a:gd name="T13" fmla="*/ 56 h 62"/>
                    <a:gd name="T14" fmla="*/ 38 w 42"/>
                    <a:gd name="T15" fmla="*/ 60 h 62"/>
                    <a:gd name="T16" fmla="*/ 40 w 42"/>
                    <a:gd name="T17" fmla="*/ 60 h 62"/>
                    <a:gd name="T18" fmla="*/ 42 w 42"/>
                    <a:gd name="T19" fmla="*/ 62 h 62"/>
                    <a:gd name="T20" fmla="*/ 24 w 42"/>
                    <a:gd name="T21" fmla="*/ 60 h 62"/>
                    <a:gd name="T22" fmla="*/ 26 w 42"/>
                    <a:gd name="T23" fmla="*/ 60 h 62"/>
                    <a:gd name="T24" fmla="*/ 28 w 42"/>
                    <a:gd name="T25" fmla="*/ 58 h 62"/>
                    <a:gd name="T26" fmla="*/ 30 w 42"/>
                    <a:gd name="T27" fmla="*/ 56 h 62"/>
                    <a:gd name="T28" fmla="*/ 30 w 42"/>
                    <a:gd name="T29" fmla="*/ 40 h 62"/>
                    <a:gd name="T30" fmla="*/ 28 w 42"/>
                    <a:gd name="T31" fmla="*/ 30 h 62"/>
                    <a:gd name="T32" fmla="*/ 26 w 42"/>
                    <a:gd name="T33" fmla="*/ 28 h 62"/>
                    <a:gd name="T34" fmla="*/ 24 w 42"/>
                    <a:gd name="T35" fmla="*/ 28 h 62"/>
                    <a:gd name="T36" fmla="*/ 18 w 42"/>
                    <a:gd name="T37" fmla="*/ 28 h 62"/>
                    <a:gd name="T38" fmla="*/ 14 w 42"/>
                    <a:gd name="T39" fmla="*/ 32 h 62"/>
                    <a:gd name="T40" fmla="*/ 14 w 42"/>
                    <a:gd name="T41" fmla="*/ 56 h 62"/>
                    <a:gd name="T42" fmla="*/ 14 w 42"/>
                    <a:gd name="T43" fmla="*/ 60 h 62"/>
                    <a:gd name="T44" fmla="*/ 16 w 42"/>
                    <a:gd name="T45" fmla="*/ 60 h 62"/>
                    <a:gd name="T46" fmla="*/ 18 w 42"/>
                    <a:gd name="T47" fmla="*/ 62 h 62"/>
                    <a:gd name="T48" fmla="*/ 0 w 42"/>
                    <a:gd name="T49" fmla="*/ 60 h 62"/>
                    <a:gd name="T50" fmla="*/ 4 w 42"/>
                    <a:gd name="T51" fmla="*/ 60 h 62"/>
                    <a:gd name="T52" fmla="*/ 6 w 42"/>
                    <a:gd name="T53" fmla="*/ 58 h 62"/>
                    <a:gd name="T54" fmla="*/ 6 w 42"/>
                    <a:gd name="T55" fmla="*/ 52 h 62"/>
                    <a:gd name="T56" fmla="*/ 6 w 42"/>
                    <a:gd name="T57" fmla="*/ 12 h 62"/>
                    <a:gd name="T58" fmla="*/ 6 w 42"/>
                    <a:gd name="T59" fmla="*/ 6 h 62"/>
                    <a:gd name="T60" fmla="*/ 4 w 42"/>
                    <a:gd name="T61" fmla="*/ 6 h 62"/>
                    <a:gd name="T62" fmla="*/ 2 w 42"/>
                    <a:gd name="T63" fmla="*/ 6 h 62"/>
                    <a:gd name="T64" fmla="*/ 0 w 42"/>
                    <a:gd name="T65" fmla="*/ 6 h 62"/>
                    <a:gd name="T66" fmla="*/ 14 w 42"/>
                    <a:gd name="T67" fmla="*/ 0 h 6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2"/>
                    <a:gd name="T103" fmla="*/ 0 h 62"/>
                    <a:gd name="T104" fmla="*/ 42 w 42"/>
                    <a:gd name="T105" fmla="*/ 62 h 6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2" h="62">
                      <a:moveTo>
                        <a:pt x="14" y="0"/>
                      </a:moveTo>
                      <a:lnTo>
                        <a:pt x="14" y="30"/>
                      </a:lnTo>
                      <a:lnTo>
                        <a:pt x="18" y="26"/>
                      </a:lnTo>
                      <a:lnTo>
                        <a:pt x="20" y="24"/>
                      </a:lnTo>
                      <a:lnTo>
                        <a:pt x="24" y="22"/>
                      </a:lnTo>
                      <a:lnTo>
                        <a:pt x="26" y="22"/>
                      </a:lnTo>
                      <a:lnTo>
                        <a:pt x="30" y="22"/>
                      </a:lnTo>
                      <a:lnTo>
                        <a:pt x="32" y="24"/>
                      </a:lnTo>
                      <a:lnTo>
                        <a:pt x="34" y="26"/>
                      </a:lnTo>
                      <a:lnTo>
                        <a:pt x="36" y="30"/>
                      </a:lnTo>
                      <a:lnTo>
                        <a:pt x="36" y="32"/>
                      </a:lnTo>
                      <a:lnTo>
                        <a:pt x="36" y="38"/>
                      </a:lnTo>
                      <a:lnTo>
                        <a:pt x="36" y="52"/>
                      </a:lnTo>
                      <a:lnTo>
                        <a:pt x="36" y="56"/>
                      </a:lnTo>
                      <a:lnTo>
                        <a:pt x="38" y="58"/>
                      </a:lnTo>
                      <a:lnTo>
                        <a:pt x="38" y="60"/>
                      </a:lnTo>
                      <a:lnTo>
                        <a:pt x="40" y="60"/>
                      </a:lnTo>
                      <a:lnTo>
                        <a:pt x="42" y="60"/>
                      </a:lnTo>
                      <a:lnTo>
                        <a:pt x="42" y="62"/>
                      </a:lnTo>
                      <a:lnTo>
                        <a:pt x="24" y="62"/>
                      </a:lnTo>
                      <a:lnTo>
                        <a:pt x="24" y="60"/>
                      </a:lnTo>
                      <a:lnTo>
                        <a:pt x="26" y="60"/>
                      </a:lnTo>
                      <a:lnTo>
                        <a:pt x="28" y="60"/>
                      </a:lnTo>
                      <a:lnTo>
                        <a:pt x="28" y="58"/>
                      </a:lnTo>
                      <a:lnTo>
                        <a:pt x="30" y="58"/>
                      </a:lnTo>
                      <a:lnTo>
                        <a:pt x="30" y="56"/>
                      </a:lnTo>
                      <a:lnTo>
                        <a:pt x="30" y="52"/>
                      </a:lnTo>
                      <a:lnTo>
                        <a:pt x="30" y="40"/>
                      </a:lnTo>
                      <a:lnTo>
                        <a:pt x="30" y="34"/>
                      </a:lnTo>
                      <a:lnTo>
                        <a:pt x="28" y="30"/>
                      </a:lnTo>
                      <a:lnTo>
                        <a:pt x="26" y="28"/>
                      </a:lnTo>
                      <a:lnTo>
                        <a:pt x="24" y="28"/>
                      </a:lnTo>
                      <a:lnTo>
                        <a:pt x="20" y="28"/>
                      </a:lnTo>
                      <a:lnTo>
                        <a:pt x="18" y="28"/>
                      </a:lnTo>
                      <a:lnTo>
                        <a:pt x="16" y="30"/>
                      </a:lnTo>
                      <a:lnTo>
                        <a:pt x="14" y="32"/>
                      </a:lnTo>
                      <a:lnTo>
                        <a:pt x="14" y="52"/>
                      </a:lnTo>
                      <a:lnTo>
                        <a:pt x="14" y="56"/>
                      </a:lnTo>
                      <a:lnTo>
                        <a:pt x="14" y="58"/>
                      </a:lnTo>
                      <a:lnTo>
                        <a:pt x="14" y="60"/>
                      </a:lnTo>
                      <a:lnTo>
                        <a:pt x="16" y="60"/>
                      </a:lnTo>
                      <a:lnTo>
                        <a:pt x="18" y="60"/>
                      </a:lnTo>
                      <a:lnTo>
                        <a:pt x="18" y="62"/>
                      </a:lnTo>
                      <a:lnTo>
                        <a:pt x="0" y="62"/>
                      </a:lnTo>
                      <a:lnTo>
                        <a:pt x="0" y="60"/>
                      </a:lnTo>
                      <a:lnTo>
                        <a:pt x="2" y="60"/>
                      </a:lnTo>
                      <a:lnTo>
                        <a:pt x="4" y="60"/>
                      </a:lnTo>
                      <a:lnTo>
                        <a:pt x="6" y="58"/>
                      </a:lnTo>
                      <a:lnTo>
                        <a:pt x="6" y="56"/>
                      </a:lnTo>
                      <a:lnTo>
                        <a:pt x="6" y="52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6" y="8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12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70" name="Freeform 139"/>
                <p:cNvSpPr>
                  <a:spLocks noEditPoints="1"/>
                </p:cNvSpPr>
                <p:nvPr/>
              </p:nvSpPr>
              <p:spPr bwMode="auto">
                <a:xfrm>
                  <a:off x="1688" y="2676"/>
                  <a:ext cx="20" cy="62"/>
                </a:xfrm>
                <a:custGeom>
                  <a:avLst/>
                  <a:gdLst>
                    <a:gd name="T0" fmla="*/ 10 w 20"/>
                    <a:gd name="T1" fmla="*/ 0 h 62"/>
                    <a:gd name="T2" fmla="*/ 12 w 20"/>
                    <a:gd name="T3" fmla="*/ 0 h 62"/>
                    <a:gd name="T4" fmla="*/ 14 w 20"/>
                    <a:gd name="T5" fmla="*/ 2 h 62"/>
                    <a:gd name="T6" fmla="*/ 14 w 20"/>
                    <a:gd name="T7" fmla="*/ 4 h 62"/>
                    <a:gd name="T8" fmla="*/ 14 w 20"/>
                    <a:gd name="T9" fmla="*/ 6 h 62"/>
                    <a:gd name="T10" fmla="*/ 14 w 20"/>
                    <a:gd name="T11" fmla="*/ 8 h 62"/>
                    <a:gd name="T12" fmla="*/ 14 w 20"/>
                    <a:gd name="T13" fmla="*/ 10 h 62"/>
                    <a:gd name="T14" fmla="*/ 12 w 20"/>
                    <a:gd name="T15" fmla="*/ 10 h 62"/>
                    <a:gd name="T16" fmla="*/ 10 w 20"/>
                    <a:gd name="T17" fmla="*/ 10 h 62"/>
                    <a:gd name="T18" fmla="*/ 8 w 20"/>
                    <a:gd name="T19" fmla="*/ 10 h 62"/>
                    <a:gd name="T20" fmla="*/ 6 w 20"/>
                    <a:gd name="T21" fmla="*/ 10 h 62"/>
                    <a:gd name="T22" fmla="*/ 4 w 20"/>
                    <a:gd name="T23" fmla="*/ 8 h 62"/>
                    <a:gd name="T24" fmla="*/ 4 w 20"/>
                    <a:gd name="T25" fmla="*/ 6 h 62"/>
                    <a:gd name="T26" fmla="*/ 4 w 20"/>
                    <a:gd name="T27" fmla="*/ 4 h 62"/>
                    <a:gd name="T28" fmla="*/ 6 w 20"/>
                    <a:gd name="T29" fmla="*/ 2 h 62"/>
                    <a:gd name="T30" fmla="*/ 8 w 20"/>
                    <a:gd name="T31" fmla="*/ 0 h 62"/>
                    <a:gd name="T32" fmla="*/ 10 w 20"/>
                    <a:gd name="T33" fmla="*/ 0 h 62"/>
                    <a:gd name="T34" fmla="*/ 14 w 20"/>
                    <a:gd name="T35" fmla="*/ 22 h 62"/>
                    <a:gd name="T36" fmla="*/ 14 w 20"/>
                    <a:gd name="T37" fmla="*/ 52 h 62"/>
                    <a:gd name="T38" fmla="*/ 14 w 20"/>
                    <a:gd name="T39" fmla="*/ 56 h 62"/>
                    <a:gd name="T40" fmla="*/ 14 w 20"/>
                    <a:gd name="T41" fmla="*/ 58 h 62"/>
                    <a:gd name="T42" fmla="*/ 14 w 20"/>
                    <a:gd name="T43" fmla="*/ 60 h 62"/>
                    <a:gd name="T44" fmla="*/ 16 w 20"/>
                    <a:gd name="T45" fmla="*/ 60 h 62"/>
                    <a:gd name="T46" fmla="*/ 16 w 20"/>
                    <a:gd name="T47" fmla="*/ 60 h 62"/>
                    <a:gd name="T48" fmla="*/ 20 w 20"/>
                    <a:gd name="T49" fmla="*/ 60 h 62"/>
                    <a:gd name="T50" fmla="*/ 20 w 20"/>
                    <a:gd name="T51" fmla="*/ 62 h 62"/>
                    <a:gd name="T52" fmla="*/ 0 w 20"/>
                    <a:gd name="T53" fmla="*/ 62 h 62"/>
                    <a:gd name="T54" fmla="*/ 0 w 20"/>
                    <a:gd name="T55" fmla="*/ 60 h 62"/>
                    <a:gd name="T56" fmla="*/ 4 w 20"/>
                    <a:gd name="T57" fmla="*/ 60 h 62"/>
                    <a:gd name="T58" fmla="*/ 4 w 20"/>
                    <a:gd name="T59" fmla="*/ 60 h 62"/>
                    <a:gd name="T60" fmla="*/ 6 w 20"/>
                    <a:gd name="T61" fmla="*/ 60 h 62"/>
                    <a:gd name="T62" fmla="*/ 6 w 20"/>
                    <a:gd name="T63" fmla="*/ 58 h 62"/>
                    <a:gd name="T64" fmla="*/ 6 w 20"/>
                    <a:gd name="T65" fmla="*/ 56 h 62"/>
                    <a:gd name="T66" fmla="*/ 6 w 20"/>
                    <a:gd name="T67" fmla="*/ 52 h 62"/>
                    <a:gd name="T68" fmla="*/ 6 w 20"/>
                    <a:gd name="T69" fmla="*/ 38 h 62"/>
                    <a:gd name="T70" fmla="*/ 6 w 20"/>
                    <a:gd name="T71" fmla="*/ 32 h 62"/>
                    <a:gd name="T72" fmla="*/ 6 w 20"/>
                    <a:gd name="T73" fmla="*/ 30 h 62"/>
                    <a:gd name="T74" fmla="*/ 6 w 20"/>
                    <a:gd name="T75" fmla="*/ 28 h 62"/>
                    <a:gd name="T76" fmla="*/ 6 w 20"/>
                    <a:gd name="T77" fmla="*/ 26 h 62"/>
                    <a:gd name="T78" fmla="*/ 4 w 20"/>
                    <a:gd name="T79" fmla="*/ 26 h 62"/>
                    <a:gd name="T80" fmla="*/ 4 w 20"/>
                    <a:gd name="T81" fmla="*/ 26 h 62"/>
                    <a:gd name="T82" fmla="*/ 2 w 20"/>
                    <a:gd name="T83" fmla="*/ 26 h 62"/>
                    <a:gd name="T84" fmla="*/ 2 w 20"/>
                    <a:gd name="T85" fmla="*/ 28 h 62"/>
                    <a:gd name="T86" fmla="*/ 0 w 20"/>
                    <a:gd name="T87" fmla="*/ 26 h 62"/>
                    <a:gd name="T88" fmla="*/ 12 w 20"/>
                    <a:gd name="T89" fmla="*/ 22 h 62"/>
                    <a:gd name="T90" fmla="*/ 14 w 20"/>
                    <a:gd name="T91" fmla="*/ 22 h 6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0"/>
                    <a:gd name="T139" fmla="*/ 0 h 62"/>
                    <a:gd name="T140" fmla="*/ 20 w 20"/>
                    <a:gd name="T141" fmla="*/ 62 h 6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0" h="62">
                      <a:moveTo>
                        <a:pt x="10" y="0"/>
                      </a:moveTo>
                      <a:lnTo>
                        <a:pt x="12" y="0"/>
                      </a:lnTo>
                      <a:lnTo>
                        <a:pt x="14" y="2"/>
                      </a:lnTo>
                      <a:lnTo>
                        <a:pt x="14" y="4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10"/>
                      </a:lnTo>
                      <a:lnTo>
                        <a:pt x="12" y="10"/>
                      </a:lnTo>
                      <a:lnTo>
                        <a:pt x="10" y="10"/>
                      </a:lnTo>
                      <a:lnTo>
                        <a:pt x="8" y="10"/>
                      </a:lnTo>
                      <a:lnTo>
                        <a:pt x="6" y="10"/>
                      </a:lnTo>
                      <a:lnTo>
                        <a:pt x="4" y="8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8" y="0"/>
                      </a:lnTo>
                      <a:lnTo>
                        <a:pt x="10" y="0"/>
                      </a:lnTo>
                      <a:close/>
                      <a:moveTo>
                        <a:pt x="14" y="22"/>
                      </a:moveTo>
                      <a:lnTo>
                        <a:pt x="14" y="52"/>
                      </a:lnTo>
                      <a:lnTo>
                        <a:pt x="14" y="56"/>
                      </a:lnTo>
                      <a:lnTo>
                        <a:pt x="14" y="58"/>
                      </a:lnTo>
                      <a:lnTo>
                        <a:pt x="14" y="60"/>
                      </a:lnTo>
                      <a:lnTo>
                        <a:pt x="16" y="60"/>
                      </a:lnTo>
                      <a:lnTo>
                        <a:pt x="20" y="60"/>
                      </a:lnTo>
                      <a:lnTo>
                        <a:pt x="20" y="62"/>
                      </a:lnTo>
                      <a:lnTo>
                        <a:pt x="0" y="62"/>
                      </a:lnTo>
                      <a:lnTo>
                        <a:pt x="0" y="60"/>
                      </a:lnTo>
                      <a:lnTo>
                        <a:pt x="4" y="60"/>
                      </a:lnTo>
                      <a:lnTo>
                        <a:pt x="6" y="60"/>
                      </a:lnTo>
                      <a:lnTo>
                        <a:pt x="6" y="58"/>
                      </a:lnTo>
                      <a:lnTo>
                        <a:pt x="6" y="56"/>
                      </a:lnTo>
                      <a:lnTo>
                        <a:pt x="6" y="52"/>
                      </a:lnTo>
                      <a:lnTo>
                        <a:pt x="6" y="38"/>
                      </a:lnTo>
                      <a:lnTo>
                        <a:pt x="6" y="32"/>
                      </a:lnTo>
                      <a:lnTo>
                        <a:pt x="6" y="30"/>
                      </a:lnTo>
                      <a:lnTo>
                        <a:pt x="6" y="28"/>
                      </a:lnTo>
                      <a:lnTo>
                        <a:pt x="6" y="26"/>
                      </a:lnTo>
                      <a:lnTo>
                        <a:pt x="4" y="26"/>
                      </a:lnTo>
                      <a:lnTo>
                        <a:pt x="2" y="26"/>
                      </a:lnTo>
                      <a:lnTo>
                        <a:pt x="2" y="28"/>
                      </a:lnTo>
                      <a:lnTo>
                        <a:pt x="0" y="26"/>
                      </a:lnTo>
                      <a:lnTo>
                        <a:pt x="12" y="22"/>
                      </a:lnTo>
                      <a:lnTo>
                        <a:pt x="14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71" name="Freeform 140"/>
                <p:cNvSpPr>
                  <a:spLocks/>
                </p:cNvSpPr>
                <p:nvPr/>
              </p:nvSpPr>
              <p:spPr bwMode="auto">
                <a:xfrm>
                  <a:off x="1710" y="2698"/>
                  <a:ext cx="42" cy="40"/>
                </a:xfrm>
                <a:custGeom>
                  <a:avLst/>
                  <a:gdLst>
                    <a:gd name="T0" fmla="*/ 14 w 42"/>
                    <a:gd name="T1" fmla="*/ 8 h 40"/>
                    <a:gd name="T2" fmla="*/ 18 w 42"/>
                    <a:gd name="T3" fmla="*/ 4 h 40"/>
                    <a:gd name="T4" fmla="*/ 22 w 42"/>
                    <a:gd name="T5" fmla="*/ 0 h 40"/>
                    <a:gd name="T6" fmla="*/ 26 w 42"/>
                    <a:gd name="T7" fmla="*/ 0 h 40"/>
                    <a:gd name="T8" fmla="*/ 30 w 42"/>
                    <a:gd name="T9" fmla="*/ 0 h 40"/>
                    <a:gd name="T10" fmla="*/ 32 w 42"/>
                    <a:gd name="T11" fmla="*/ 2 h 40"/>
                    <a:gd name="T12" fmla="*/ 34 w 42"/>
                    <a:gd name="T13" fmla="*/ 4 h 40"/>
                    <a:gd name="T14" fmla="*/ 36 w 42"/>
                    <a:gd name="T15" fmla="*/ 6 h 40"/>
                    <a:gd name="T16" fmla="*/ 38 w 42"/>
                    <a:gd name="T17" fmla="*/ 10 h 40"/>
                    <a:gd name="T18" fmla="*/ 38 w 42"/>
                    <a:gd name="T19" fmla="*/ 14 h 40"/>
                    <a:gd name="T20" fmla="*/ 38 w 42"/>
                    <a:gd name="T21" fmla="*/ 30 h 40"/>
                    <a:gd name="T22" fmla="*/ 38 w 42"/>
                    <a:gd name="T23" fmla="*/ 34 h 40"/>
                    <a:gd name="T24" fmla="*/ 38 w 42"/>
                    <a:gd name="T25" fmla="*/ 36 h 40"/>
                    <a:gd name="T26" fmla="*/ 38 w 42"/>
                    <a:gd name="T27" fmla="*/ 38 h 40"/>
                    <a:gd name="T28" fmla="*/ 40 w 42"/>
                    <a:gd name="T29" fmla="*/ 38 h 40"/>
                    <a:gd name="T30" fmla="*/ 40 w 42"/>
                    <a:gd name="T31" fmla="*/ 38 h 40"/>
                    <a:gd name="T32" fmla="*/ 42 w 42"/>
                    <a:gd name="T33" fmla="*/ 38 h 40"/>
                    <a:gd name="T34" fmla="*/ 42 w 42"/>
                    <a:gd name="T35" fmla="*/ 40 h 40"/>
                    <a:gd name="T36" fmla="*/ 24 w 42"/>
                    <a:gd name="T37" fmla="*/ 40 h 40"/>
                    <a:gd name="T38" fmla="*/ 24 w 42"/>
                    <a:gd name="T39" fmla="*/ 38 h 40"/>
                    <a:gd name="T40" fmla="*/ 26 w 42"/>
                    <a:gd name="T41" fmla="*/ 38 h 40"/>
                    <a:gd name="T42" fmla="*/ 28 w 42"/>
                    <a:gd name="T43" fmla="*/ 38 h 40"/>
                    <a:gd name="T44" fmla="*/ 28 w 42"/>
                    <a:gd name="T45" fmla="*/ 38 h 40"/>
                    <a:gd name="T46" fmla="*/ 30 w 42"/>
                    <a:gd name="T47" fmla="*/ 36 h 40"/>
                    <a:gd name="T48" fmla="*/ 30 w 42"/>
                    <a:gd name="T49" fmla="*/ 36 h 40"/>
                    <a:gd name="T50" fmla="*/ 30 w 42"/>
                    <a:gd name="T51" fmla="*/ 34 h 40"/>
                    <a:gd name="T52" fmla="*/ 30 w 42"/>
                    <a:gd name="T53" fmla="*/ 30 h 40"/>
                    <a:gd name="T54" fmla="*/ 30 w 42"/>
                    <a:gd name="T55" fmla="*/ 16 h 40"/>
                    <a:gd name="T56" fmla="*/ 30 w 42"/>
                    <a:gd name="T57" fmla="*/ 10 h 40"/>
                    <a:gd name="T58" fmla="*/ 28 w 42"/>
                    <a:gd name="T59" fmla="*/ 8 h 40"/>
                    <a:gd name="T60" fmla="*/ 26 w 42"/>
                    <a:gd name="T61" fmla="*/ 6 h 40"/>
                    <a:gd name="T62" fmla="*/ 24 w 42"/>
                    <a:gd name="T63" fmla="*/ 6 h 40"/>
                    <a:gd name="T64" fmla="*/ 18 w 42"/>
                    <a:gd name="T65" fmla="*/ 6 h 40"/>
                    <a:gd name="T66" fmla="*/ 14 w 42"/>
                    <a:gd name="T67" fmla="*/ 10 h 40"/>
                    <a:gd name="T68" fmla="*/ 14 w 42"/>
                    <a:gd name="T69" fmla="*/ 30 h 40"/>
                    <a:gd name="T70" fmla="*/ 14 w 42"/>
                    <a:gd name="T71" fmla="*/ 34 h 40"/>
                    <a:gd name="T72" fmla="*/ 14 w 42"/>
                    <a:gd name="T73" fmla="*/ 36 h 40"/>
                    <a:gd name="T74" fmla="*/ 14 w 42"/>
                    <a:gd name="T75" fmla="*/ 38 h 40"/>
                    <a:gd name="T76" fmla="*/ 16 w 42"/>
                    <a:gd name="T77" fmla="*/ 38 h 40"/>
                    <a:gd name="T78" fmla="*/ 16 w 42"/>
                    <a:gd name="T79" fmla="*/ 38 h 40"/>
                    <a:gd name="T80" fmla="*/ 20 w 42"/>
                    <a:gd name="T81" fmla="*/ 38 h 40"/>
                    <a:gd name="T82" fmla="*/ 20 w 42"/>
                    <a:gd name="T83" fmla="*/ 40 h 40"/>
                    <a:gd name="T84" fmla="*/ 0 w 42"/>
                    <a:gd name="T85" fmla="*/ 40 h 40"/>
                    <a:gd name="T86" fmla="*/ 0 w 42"/>
                    <a:gd name="T87" fmla="*/ 38 h 40"/>
                    <a:gd name="T88" fmla="*/ 2 w 42"/>
                    <a:gd name="T89" fmla="*/ 38 h 40"/>
                    <a:gd name="T90" fmla="*/ 4 w 42"/>
                    <a:gd name="T91" fmla="*/ 38 h 40"/>
                    <a:gd name="T92" fmla="*/ 6 w 42"/>
                    <a:gd name="T93" fmla="*/ 38 h 40"/>
                    <a:gd name="T94" fmla="*/ 6 w 42"/>
                    <a:gd name="T95" fmla="*/ 34 h 40"/>
                    <a:gd name="T96" fmla="*/ 6 w 42"/>
                    <a:gd name="T97" fmla="*/ 30 h 40"/>
                    <a:gd name="T98" fmla="*/ 6 w 42"/>
                    <a:gd name="T99" fmla="*/ 16 h 40"/>
                    <a:gd name="T100" fmla="*/ 6 w 42"/>
                    <a:gd name="T101" fmla="*/ 10 h 40"/>
                    <a:gd name="T102" fmla="*/ 6 w 42"/>
                    <a:gd name="T103" fmla="*/ 8 h 40"/>
                    <a:gd name="T104" fmla="*/ 6 w 42"/>
                    <a:gd name="T105" fmla="*/ 6 h 40"/>
                    <a:gd name="T106" fmla="*/ 6 w 42"/>
                    <a:gd name="T107" fmla="*/ 6 h 40"/>
                    <a:gd name="T108" fmla="*/ 4 w 42"/>
                    <a:gd name="T109" fmla="*/ 4 h 40"/>
                    <a:gd name="T110" fmla="*/ 4 w 42"/>
                    <a:gd name="T111" fmla="*/ 4 h 40"/>
                    <a:gd name="T112" fmla="*/ 2 w 42"/>
                    <a:gd name="T113" fmla="*/ 4 h 40"/>
                    <a:gd name="T114" fmla="*/ 2 w 42"/>
                    <a:gd name="T115" fmla="*/ 6 h 40"/>
                    <a:gd name="T116" fmla="*/ 0 w 42"/>
                    <a:gd name="T117" fmla="*/ 4 h 40"/>
                    <a:gd name="T118" fmla="*/ 12 w 42"/>
                    <a:gd name="T119" fmla="*/ 0 h 40"/>
                    <a:gd name="T120" fmla="*/ 14 w 42"/>
                    <a:gd name="T121" fmla="*/ 0 h 40"/>
                    <a:gd name="T122" fmla="*/ 14 w 42"/>
                    <a:gd name="T123" fmla="*/ 8 h 4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2"/>
                    <a:gd name="T187" fmla="*/ 0 h 40"/>
                    <a:gd name="T188" fmla="*/ 42 w 42"/>
                    <a:gd name="T189" fmla="*/ 40 h 4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2" h="40">
                      <a:moveTo>
                        <a:pt x="14" y="8"/>
                      </a:moveTo>
                      <a:lnTo>
                        <a:pt x="18" y="4"/>
                      </a:lnTo>
                      <a:lnTo>
                        <a:pt x="22" y="0"/>
                      </a:lnTo>
                      <a:lnTo>
                        <a:pt x="26" y="0"/>
                      </a:lnTo>
                      <a:lnTo>
                        <a:pt x="30" y="0"/>
                      </a:lnTo>
                      <a:lnTo>
                        <a:pt x="32" y="2"/>
                      </a:lnTo>
                      <a:lnTo>
                        <a:pt x="34" y="4"/>
                      </a:lnTo>
                      <a:lnTo>
                        <a:pt x="36" y="6"/>
                      </a:lnTo>
                      <a:lnTo>
                        <a:pt x="38" y="10"/>
                      </a:lnTo>
                      <a:lnTo>
                        <a:pt x="38" y="14"/>
                      </a:lnTo>
                      <a:lnTo>
                        <a:pt x="38" y="30"/>
                      </a:lnTo>
                      <a:lnTo>
                        <a:pt x="38" y="34"/>
                      </a:lnTo>
                      <a:lnTo>
                        <a:pt x="38" y="36"/>
                      </a:lnTo>
                      <a:lnTo>
                        <a:pt x="38" y="38"/>
                      </a:lnTo>
                      <a:lnTo>
                        <a:pt x="40" y="38"/>
                      </a:lnTo>
                      <a:lnTo>
                        <a:pt x="42" y="38"/>
                      </a:lnTo>
                      <a:lnTo>
                        <a:pt x="42" y="40"/>
                      </a:lnTo>
                      <a:lnTo>
                        <a:pt x="24" y="40"/>
                      </a:lnTo>
                      <a:lnTo>
                        <a:pt x="24" y="38"/>
                      </a:lnTo>
                      <a:lnTo>
                        <a:pt x="26" y="38"/>
                      </a:lnTo>
                      <a:lnTo>
                        <a:pt x="28" y="38"/>
                      </a:lnTo>
                      <a:lnTo>
                        <a:pt x="30" y="36"/>
                      </a:lnTo>
                      <a:lnTo>
                        <a:pt x="30" y="34"/>
                      </a:lnTo>
                      <a:lnTo>
                        <a:pt x="30" y="30"/>
                      </a:lnTo>
                      <a:lnTo>
                        <a:pt x="30" y="16"/>
                      </a:lnTo>
                      <a:lnTo>
                        <a:pt x="30" y="10"/>
                      </a:lnTo>
                      <a:lnTo>
                        <a:pt x="28" y="8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18" y="6"/>
                      </a:lnTo>
                      <a:lnTo>
                        <a:pt x="14" y="10"/>
                      </a:lnTo>
                      <a:lnTo>
                        <a:pt x="14" y="30"/>
                      </a:lnTo>
                      <a:lnTo>
                        <a:pt x="14" y="34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6" y="38"/>
                      </a:lnTo>
                      <a:lnTo>
                        <a:pt x="20" y="38"/>
                      </a:lnTo>
                      <a:lnTo>
                        <a:pt x="20" y="40"/>
                      </a:lnTo>
                      <a:lnTo>
                        <a:pt x="0" y="40"/>
                      </a:lnTo>
                      <a:lnTo>
                        <a:pt x="0" y="38"/>
                      </a:lnTo>
                      <a:lnTo>
                        <a:pt x="2" y="38"/>
                      </a:lnTo>
                      <a:lnTo>
                        <a:pt x="4" y="38"/>
                      </a:lnTo>
                      <a:lnTo>
                        <a:pt x="6" y="38"/>
                      </a:lnTo>
                      <a:lnTo>
                        <a:pt x="6" y="34"/>
                      </a:lnTo>
                      <a:lnTo>
                        <a:pt x="6" y="30"/>
                      </a:lnTo>
                      <a:lnTo>
                        <a:pt x="6" y="16"/>
                      </a:lnTo>
                      <a:lnTo>
                        <a:pt x="6" y="10"/>
                      </a:lnTo>
                      <a:lnTo>
                        <a:pt x="6" y="8"/>
                      </a:lnTo>
                      <a:lnTo>
                        <a:pt x="6" y="6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4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72" name="Freeform 141"/>
                <p:cNvSpPr>
                  <a:spLocks noEditPoints="1"/>
                </p:cNvSpPr>
                <p:nvPr/>
              </p:nvSpPr>
              <p:spPr bwMode="auto">
                <a:xfrm>
                  <a:off x="1756" y="2698"/>
                  <a:ext cx="34" cy="40"/>
                </a:xfrm>
                <a:custGeom>
                  <a:avLst/>
                  <a:gdLst>
                    <a:gd name="T0" fmla="*/ 6 w 34"/>
                    <a:gd name="T1" fmla="*/ 16 h 40"/>
                    <a:gd name="T2" fmla="*/ 8 w 34"/>
                    <a:gd name="T3" fmla="*/ 22 h 40"/>
                    <a:gd name="T4" fmla="*/ 12 w 34"/>
                    <a:gd name="T5" fmla="*/ 28 h 40"/>
                    <a:gd name="T6" fmla="*/ 16 w 34"/>
                    <a:gd name="T7" fmla="*/ 32 h 40"/>
                    <a:gd name="T8" fmla="*/ 20 w 34"/>
                    <a:gd name="T9" fmla="*/ 34 h 40"/>
                    <a:gd name="T10" fmla="*/ 24 w 34"/>
                    <a:gd name="T11" fmla="*/ 32 h 40"/>
                    <a:gd name="T12" fmla="*/ 28 w 34"/>
                    <a:gd name="T13" fmla="*/ 32 h 40"/>
                    <a:gd name="T14" fmla="*/ 30 w 34"/>
                    <a:gd name="T15" fmla="*/ 28 h 40"/>
                    <a:gd name="T16" fmla="*/ 32 w 34"/>
                    <a:gd name="T17" fmla="*/ 24 h 40"/>
                    <a:gd name="T18" fmla="*/ 34 w 34"/>
                    <a:gd name="T19" fmla="*/ 26 h 40"/>
                    <a:gd name="T20" fmla="*/ 32 w 34"/>
                    <a:gd name="T21" fmla="*/ 30 h 40"/>
                    <a:gd name="T22" fmla="*/ 28 w 34"/>
                    <a:gd name="T23" fmla="*/ 36 h 40"/>
                    <a:gd name="T24" fmla="*/ 24 w 34"/>
                    <a:gd name="T25" fmla="*/ 40 h 40"/>
                    <a:gd name="T26" fmla="*/ 18 w 34"/>
                    <a:gd name="T27" fmla="*/ 40 h 40"/>
                    <a:gd name="T28" fmla="*/ 10 w 34"/>
                    <a:gd name="T29" fmla="*/ 40 h 40"/>
                    <a:gd name="T30" fmla="*/ 6 w 34"/>
                    <a:gd name="T31" fmla="*/ 36 h 40"/>
                    <a:gd name="T32" fmla="*/ 2 w 34"/>
                    <a:gd name="T33" fmla="*/ 32 h 40"/>
                    <a:gd name="T34" fmla="*/ 0 w 34"/>
                    <a:gd name="T35" fmla="*/ 26 h 40"/>
                    <a:gd name="T36" fmla="*/ 0 w 34"/>
                    <a:gd name="T37" fmla="*/ 20 h 40"/>
                    <a:gd name="T38" fmla="*/ 0 w 34"/>
                    <a:gd name="T39" fmla="*/ 14 h 40"/>
                    <a:gd name="T40" fmla="*/ 2 w 34"/>
                    <a:gd name="T41" fmla="*/ 10 h 40"/>
                    <a:gd name="T42" fmla="*/ 6 w 34"/>
                    <a:gd name="T43" fmla="*/ 6 h 40"/>
                    <a:gd name="T44" fmla="*/ 10 w 34"/>
                    <a:gd name="T45" fmla="*/ 2 h 40"/>
                    <a:gd name="T46" fmla="*/ 14 w 34"/>
                    <a:gd name="T47" fmla="*/ 0 h 40"/>
                    <a:gd name="T48" fmla="*/ 18 w 34"/>
                    <a:gd name="T49" fmla="*/ 0 h 40"/>
                    <a:gd name="T50" fmla="*/ 24 w 34"/>
                    <a:gd name="T51" fmla="*/ 0 h 40"/>
                    <a:gd name="T52" fmla="*/ 30 w 34"/>
                    <a:gd name="T53" fmla="*/ 4 h 40"/>
                    <a:gd name="T54" fmla="*/ 32 w 34"/>
                    <a:gd name="T55" fmla="*/ 8 h 40"/>
                    <a:gd name="T56" fmla="*/ 34 w 34"/>
                    <a:gd name="T57" fmla="*/ 16 h 40"/>
                    <a:gd name="T58" fmla="*/ 6 w 34"/>
                    <a:gd name="T59" fmla="*/ 16 h 40"/>
                    <a:gd name="T60" fmla="*/ 6 w 34"/>
                    <a:gd name="T61" fmla="*/ 12 h 40"/>
                    <a:gd name="T62" fmla="*/ 24 w 34"/>
                    <a:gd name="T63" fmla="*/ 12 h 40"/>
                    <a:gd name="T64" fmla="*/ 24 w 34"/>
                    <a:gd name="T65" fmla="*/ 10 h 40"/>
                    <a:gd name="T66" fmla="*/ 24 w 34"/>
                    <a:gd name="T67" fmla="*/ 8 h 40"/>
                    <a:gd name="T68" fmla="*/ 22 w 34"/>
                    <a:gd name="T69" fmla="*/ 6 h 40"/>
                    <a:gd name="T70" fmla="*/ 20 w 34"/>
                    <a:gd name="T71" fmla="*/ 4 h 40"/>
                    <a:gd name="T72" fmla="*/ 18 w 34"/>
                    <a:gd name="T73" fmla="*/ 2 h 40"/>
                    <a:gd name="T74" fmla="*/ 16 w 34"/>
                    <a:gd name="T75" fmla="*/ 2 h 40"/>
                    <a:gd name="T76" fmla="*/ 12 w 34"/>
                    <a:gd name="T77" fmla="*/ 4 h 40"/>
                    <a:gd name="T78" fmla="*/ 10 w 34"/>
                    <a:gd name="T79" fmla="*/ 4 h 40"/>
                    <a:gd name="T80" fmla="*/ 8 w 34"/>
                    <a:gd name="T81" fmla="*/ 8 h 40"/>
                    <a:gd name="T82" fmla="*/ 6 w 34"/>
                    <a:gd name="T83" fmla="*/ 12 h 4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4"/>
                    <a:gd name="T127" fmla="*/ 0 h 40"/>
                    <a:gd name="T128" fmla="*/ 34 w 34"/>
                    <a:gd name="T129" fmla="*/ 40 h 4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4" h="40">
                      <a:moveTo>
                        <a:pt x="6" y="16"/>
                      </a:moveTo>
                      <a:lnTo>
                        <a:pt x="8" y="22"/>
                      </a:lnTo>
                      <a:lnTo>
                        <a:pt x="12" y="28"/>
                      </a:lnTo>
                      <a:lnTo>
                        <a:pt x="16" y="32"/>
                      </a:lnTo>
                      <a:lnTo>
                        <a:pt x="20" y="34"/>
                      </a:lnTo>
                      <a:lnTo>
                        <a:pt x="24" y="32"/>
                      </a:lnTo>
                      <a:lnTo>
                        <a:pt x="28" y="32"/>
                      </a:lnTo>
                      <a:lnTo>
                        <a:pt x="30" y="28"/>
                      </a:lnTo>
                      <a:lnTo>
                        <a:pt x="32" y="24"/>
                      </a:lnTo>
                      <a:lnTo>
                        <a:pt x="34" y="26"/>
                      </a:lnTo>
                      <a:lnTo>
                        <a:pt x="32" y="30"/>
                      </a:lnTo>
                      <a:lnTo>
                        <a:pt x="28" y="36"/>
                      </a:lnTo>
                      <a:lnTo>
                        <a:pt x="24" y="40"/>
                      </a:lnTo>
                      <a:lnTo>
                        <a:pt x="18" y="40"/>
                      </a:lnTo>
                      <a:lnTo>
                        <a:pt x="10" y="40"/>
                      </a:lnTo>
                      <a:lnTo>
                        <a:pt x="6" y="36"/>
                      </a:lnTo>
                      <a:lnTo>
                        <a:pt x="2" y="32"/>
                      </a:lnTo>
                      <a:lnTo>
                        <a:pt x="0" y="26"/>
                      </a:lnTo>
                      <a:lnTo>
                        <a:pt x="0" y="20"/>
                      </a:lnTo>
                      <a:lnTo>
                        <a:pt x="0" y="14"/>
                      </a:lnTo>
                      <a:lnTo>
                        <a:pt x="2" y="10"/>
                      </a:lnTo>
                      <a:lnTo>
                        <a:pt x="6" y="6"/>
                      </a:lnTo>
                      <a:lnTo>
                        <a:pt x="10" y="2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30" y="4"/>
                      </a:lnTo>
                      <a:lnTo>
                        <a:pt x="32" y="8"/>
                      </a:lnTo>
                      <a:lnTo>
                        <a:pt x="34" y="16"/>
                      </a:lnTo>
                      <a:lnTo>
                        <a:pt x="6" y="16"/>
                      </a:lnTo>
                      <a:close/>
                      <a:moveTo>
                        <a:pt x="6" y="12"/>
                      </a:moveTo>
                      <a:lnTo>
                        <a:pt x="24" y="12"/>
                      </a:lnTo>
                      <a:lnTo>
                        <a:pt x="24" y="10"/>
                      </a:lnTo>
                      <a:lnTo>
                        <a:pt x="24" y="8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2" y="4"/>
                      </a:lnTo>
                      <a:lnTo>
                        <a:pt x="10" y="4"/>
                      </a:lnTo>
                      <a:lnTo>
                        <a:pt x="8" y="8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73" name="Freeform 142"/>
                <p:cNvSpPr>
                  <a:spLocks/>
                </p:cNvSpPr>
                <p:nvPr/>
              </p:nvSpPr>
              <p:spPr bwMode="auto">
                <a:xfrm>
                  <a:off x="1798" y="2698"/>
                  <a:ext cx="26" cy="40"/>
                </a:xfrm>
                <a:custGeom>
                  <a:avLst/>
                  <a:gdLst>
                    <a:gd name="T0" fmla="*/ 24 w 26"/>
                    <a:gd name="T1" fmla="*/ 0 h 40"/>
                    <a:gd name="T2" fmla="*/ 24 w 26"/>
                    <a:gd name="T3" fmla="*/ 14 h 40"/>
                    <a:gd name="T4" fmla="*/ 22 w 26"/>
                    <a:gd name="T5" fmla="*/ 14 h 40"/>
                    <a:gd name="T6" fmla="*/ 20 w 26"/>
                    <a:gd name="T7" fmla="*/ 8 h 40"/>
                    <a:gd name="T8" fmla="*/ 18 w 26"/>
                    <a:gd name="T9" fmla="*/ 4 h 40"/>
                    <a:gd name="T10" fmla="*/ 16 w 26"/>
                    <a:gd name="T11" fmla="*/ 2 h 40"/>
                    <a:gd name="T12" fmla="*/ 12 w 26"/>
                    <a:gd name="T13" fmla="*/ 2 h 40"/>
                    <a:gd name="T14" fmla="*/ 8 w 26"/>
                    <a:gd name="T15" fmla="*/ 2 h 40"/>
                    <a:gd name="T16" fmla="*/ 6 w 26"/>
                    <a:gd name="T17" fmla="*/ 4 h 40"/>
                    <a:gd name="T18" fmla="*/ 6 w 26"/>
                    <a:gd name="T19" fmla="*/ 6 h 40"/>
                    <a:gd name="T20" fmla="*/ 4 w 26"/>
                    <a:gd name="T21" fmla="*/ 8 h 40"/>
                    <a:gd name="T22" fmla="*/ 6 w 26"/>
                    <a:gd name="T23" fmla="*/ 10 h 40"/>
                    <a:gd name="T24" fmla="*/ 6 w 26"/>
                    <a:gd name="T25" fmla="*/ 12 h 40"/>
                    <a:gd name="T26" fmla="*/ 8 w 26"/>
                    <a:gd name="T27" fmla="*/ 14 h 40"/>
                    <a:gd name="T28" fmla="*/ 12 w 26"/>
                    <a:gd name="T29" fmla="*/ 14 h 40"/>
                    <a:gd name="T30" fmla="*/ 18 w 26"/>
                    <a:gd name="T31" fmla="*/ 18 h 40"/>
                    <a:gd name="T32" fmla="*/ 22 w 26"/>
                    <a:gd name="T33" fmla="*/ 20 h 40"/>
                    <a:gd name="T34" fmla="*/ 24 w 26"/>
                    <a:gd name="T35" fmla="*/ 24 h 40"/>
                    <a:gd name="T36" fmla="*/ 26 w 26"/>
                    <a:gd name="T37" fmla="*/ 28 h 40"/>
                    <a:gd name="T38" fmla="*/ 24 w 26"/>
                    <a:gd name="T39" fmla="*/ 34 h 40"/>
                    <a:gd name="T40" fmla="*/ 22 w 26"/>
                    <a:gd name="T41" fmla="*/ 38 h 40"/>
                    <a:gd name="T42" fmla="*/ 18 w 26"/>
                    <a:gd name="T43" fmla="*/ 40 h 40"/>
                    <a:gd name="T44" fmla="*/ 12 w 26"/>
                    <a:gd name="T45" fmla="*/ 40 h 40"/>
                    <a:gd name="T46" fmla="*/ 8 w 26"/>
                    <a:gd name="T47" fmla="*/ 40 h 40"/>
                    <a:gd name="T48" fmla="*/ 4 w 26"/>
                    <a:gd name="T49" fmla="*/ 40 h 40"/>
                    <a:gd name="T50" fmla="*/ 2 w 26"/>
                    <a:gd name="T51" fmla="*/ 38 h 40"/>
                    <a:gd name="T52" fmla="*/ 2 w 26"/>
                    <a:gd name="T53" fmla="*/ 38 h 40"/>
                    <a:gd name="T54" fmla="*/ 2 w 26"/>
                    <a:gd name="T55" fmla="*/ 40 h 40"/>
                    <a:gd name="T56" fmla="*/ 0 w 26"/>
                    <a:gd name="T57" fmla="*/ 40 h 40"/>
                    <a:gd name="T58" fmla="*/ 0 w 26"/>
                    <a:gd name="T59" fmla="*/ 40 h 40"/>
                    <a:gd name="T60" fmla="*/ 0 w 26"/>
                    <a:gd name="T61" fmla="*/ 26 h 40"/>
                    <a:gd name="T62" fmla="*/ 0 w 26"/>
                    <a:gd name="T63" fmla="*/ 26 h 40"/>
                    <a:gd name="T64" fmla="*/ 2 w 26"/>
                    <a:gd name="T65" fmla="*/ 32 h 40"/>
                    <a:gd name="T66" fmla="*/ 6 w 26"/>
                    <a:gd name="T67" fmla="*/ 36 h 40"/>
                    <a:gd name="T68" fmla="*/ 8 w 26"/>
                    <a:gd name="T69" fmla="*/ 38 h 40"/>
                    <a:gd name="T70" fmla="*/ 12 w 26"/>
                    <a:gd name="T71" fmla="*/ 38 h 40"/>
                    <a:gd name="T72" fmla="*/ 16 w 26"/>
                    <a:gd name="T73" fmla="*/ 38 h 40"/>
                    <a:gd name="T74" fmla="*/ 18 w 26"/>
                    <a:gd name="T75" fmla="*/ 36 h 40"/>
                    <a:gd name="T76" fmla="*/ 20 w 26"/>
                    <a:gd name="T77" fmla="*/ 34 h 40"/>
                    <a:gd name="T78" fmla="*/ 20 w 26"/>
                    <a:gd name="T79" fmla="*/ 32 h 40"/>
                    <a:gd name="T80" fmla="*/ 20 w 26"/>
                    <a:gd name="T81" fmla="*/ 30 h 40"/>
                    <a:gd name="T82" fmla="*/ 18 w 26"/>
                    <a:gd name="T83" fmla="*/ 28 h 40"/>
                    <a:gd name="T84" fmla="*/ 14 w 26"/>
                    <a:gd name="T85" fmla="*/ 24 h 40"/>
                    <a:gd name="T86" fmla="*/ 10 w 26"/>
                    <a:gd name="T87" fmla="*/ 22 h 40"/>
                    <a:gd name="T88" fmla="*/ 4 w 26"/>
                    <a:gd name="T89" fmla="*/ 20 h 40"/>
                    <a:gd name="T90" fmla="*/ 2 w 26"/>
                    <a:gd name="T91" fmla="*/ 16 h 40"/>
                    <a:gd name="T92" fmla="*/ 0 w 26"/>
                    <a:gd name="T93" fmla="*/ 14 h 40"/>
                    <a:gd name="T94" fmla="*/ 0 w 26"/>
                    <a:gd name="T95" fmla="*/ 10 h 40"/>
                    <a:gd name="T96" fmla="*/ 0 w 26"/>
                    <a:gd name="T97" fmla="*/ 6 h 40"/>
                    <a:gd name="T98" fmla="*/ 2 w 26"/>
                    <a:gd name="T99" fmla="*/ 2 h 40"/>
                    <a:gd name="T100" fmla="*/ 6 w 26"/>
                    <a:gd name="T101" fmla="*/ 0 h 40"/>
                    <a:gd name="T102" fmla="*/ 12 w 26"/>
                    <a:gd name="T103" fmla="*/ 0 h 40"/>
                    <a:gd name="T104" fmla="*/ 14 w 26"/>
                    <a:gd name="T105" fmla="*/ 0 h 40"/>
                    <a:gd name="T106" fmla="*/ 18 w 26"/>
                    <a:gd name="T107" fmla="*/ 0 h 40"/>
                    <a:gd name="T108" fmla="*/ 20 w 26"/>
                    <a:gd name="T109" fmla="*/ 2 h 40"/>
                    <a:gd name="T110" fmla="*/ 20 w 26"/>
                    <a:gd name="T111" fmla="*/ 2 h 40"/>
                    <a:gd name="T112" fmla="*/ 20 w 26"/>
                    <a:gd name="T113" fmla="*/ 2 h 40"/>
                    <a:gd name="T114" fmla="*/ 22 w 26"/>
                    <a:gd name="T115" fmla="*/ 2 h 40"/>
                    <a:gd name="T116" fmla="*/ 22 w 26"/>
                    <a:gd name="T117" fmla="*/ 0 h 40"/>
                    <a:gd name="T118" fmla="*/ 22 w 26"/>
                    <a:gd name="T119" fmla="*/ 0 h 40"/>
                    <a:gd name="T120" fmla="*/ 24 w 26"/>
                    <a:gd name="T121" fmla="*/ 0 h 4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6"/>
                    <a:gd name="T184" fmla="*/ 0 h 40"/>
                    <a:gd name="T185" fmla="*/ 26 w 26"/>
                    <a:gd name="T186" fmla="*/ 40 h 4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6" h="40">
                      <a:moveTo>
                        <a:pt x="24" y="0"/>
                      </a:moveTo>
                      <a:lnTo>
                        <a:pt x="24" y="14"/>
                      </a:lnTo>
                      <a:lnTo>
                        <a:pt x="22" y="14"/>
                      </a:lnTo>
                      <a:lnTo>
                        <a:pt x="20" y="8"/>
                      </a:lnTo>
                      <a:lnTo>
                        <a:pt x="18" y="4"/>
                      </a:lnTo>
                      <a:lnTo>
                        <a:pt x="16" y="2"/>
                      </a:lnTo>
                      <a:lnTo>
                        <a:pt x="12" y="2"/>
                      </a:ln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6" y="10"/>
                      </a:lnTo>
                      <a:lnTo>
                        <a:pt x="6" y="12"/>
                      </a:lnTo>
                      <a:lnTo>
                        <a:pt x="8" y="14"/>
                      </a:lnTo>
                      <a:lnTo>
                        <a:pt x="12" y="14"/>
                      </a:lnTo>
                      <a:lnTo>
                        <a:pt x="18" y="18"/>
                      </a:lnTo>
                      <a:lnTo>
                        <a:pt x="22" y="20"/>
                      </a:lnTo>
                      <a:lnTo>
                        <a:pt x="24" y="24"/>
                      </a:lnTo>
                      <a:lnTo>
                        <a:pt x="26" y="28"/>
                      </a:lnTo>
                      <a:lnTo>
                        <a:pt x="24" y="34"/>
                      </a:lnTo>
                      <a:lnTo>
                        <a:pt x="22" y="38"/>
                      </a:lnTo>
                      <a:lnTo>
                        <a:pt x="18" y="40"/>
                      </a:lnTo>
                      <a:lnTo>
                        <a:pt x="12" y="40"/>
                      </a:lnTo>
                      <a:lnTo>
                        <a:pt x="8" y="40"/>
                      </a:lnTo>
                      <a:lnTo>
                        <a:pt x="4" y="40"/>
                      </a:lnTo>
                      <a:lnTo>
                        <a:pt x="2" y="38"/>
                      </a:lnTo>
                      <a:lnTo>
                        <a:pt x="2" y="40"/>
                      </a:lnTo>
                      <a:lnTo>
                        <a:pt x="0" y="40"/>
                      </a:lnTo>
                      <a:lnTo>
                        <a:pt x="0" y="26"/>
                      </a:lnTo>
                      <a:lnTo>
                        <a:pt x="2" y="32"/>
                      </a:lnTo>
                      <a:lnTo>
                        <a:pt x="6" y="36"/>
                      </a:lnTo>
                      <a:lnTo>
                        <a:pt x="8" y="38"/>
                      </a:lnTo>
                      <a:lnTo>
                        <a:pt x="12" y="38"/>
                      </a:lnTo>
                      <a:lnTo>
                        <a:pt x="16" y="38"/>
                      </a:lnTo>
                      <a:lnTo>
                        <a:pt x="18" y="36"/>
                      </a:lnTo>
                      <a:lnTo>
                        <a:pt x="20" y="34"/>
                      </a:lnTo>
                      <a:lnTo>
                        <a:pt x="20" y="32"/>
                      </a:lnTo>
                      <a:lnTo>
                        <a:pt x="20" y="30"/>
                      </a:lnTo>
                      <a:lnTo>
                        <a:pt x="18" y="28"/>
                      </a:lnTo>
                      <a:lnTo>
                        <a:pt x="14" y="24"/>
                      </a:lnTo>
                      <a:lnTo>
                        <a:pt x="10" y="22"/>
                      </a:lnTo>
                      <a:lnTo>
                        <a:pt x="4" y="20"/>
                      </a:lnTo>
                      <a:lnTo>
                        <a:pt x="2" y="16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0" y="2"/>
                      </a:lnTo>
                      <a:lnTo>
                        <a:pt x="22" y="2"/>
                      </a:lnTo>
                      <a:lnTo>
                        <a:pt x="22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74" name="Freeform 143"/>
                <p:cNvSpPr>
                  <a:spLocks noEditPoints="1"/>
                </p:cNvSpPr>
                <p:nvPr/>
              </p:nvSpPr>
              <p:spPr bwMode="auto">
                <a:xfrm>
                  <a:off x="1830" y="2698"/>
                  <a:ext cx="32" cy="40"/>
                </a:xfrm>
                <a:custGeom>
                  <a:avLst/>
                  <a:gdLst>
                    <a:gd name="T0" fmla="*/ 6 w 32"/>
                    <a:gd name="T1" fmla="*/ 16 h 40"/>
                    <a:gd name="T2" fmla="*/ 6 w 32"/>
                    <a:gd name="T3" fmla="*/ 22 h 40"/>
                    <a:gd name="T4" fmla="*/ 10 w 32"/>
                    <a:gd name="T5" fmla="*/ 28 h 40"/>
                    <a:gd name="T6" fmla="*/ 14 w 32"/>
                    <a:gd name="T7" fmla="*/ 32 h 40"/>
                    <a:gd name="T8" fmla="*/ 20 w 32"/>
                    <a:gd name="T9" fmla="*/ 34 h 40"/>
                    <a:gd name="T10" fmla="*/ 24 w 32"/>
                    <a:gd name="T11" fmla="*/ 32 h 40"/>
                    <a:gd name="T12" fmla="*/ 26 w 32"/>
                    <a:gd name="T13" fmla="*/ 32 h 40"/>
                    <a:gd name="T14" fmla="*/ 30 w 32"/>
                    <a:gd name="T15" fmla="*/ 28 h 40"/>
                    <a:gd name="T16" fmla="*/ 32 w 32"/>
                    <a:gd name="T17" fmla="*/ 24 h 40"/>
                    <a:gd name="T18" fmla="*/ 32 w 32"/>
                    <a:gd name="T19" fmla="*/ 26 h 40"/>
                    <a:gd name="T20" fmla="*/ 30 w 32"/>
                    <a:gd name="T21" fmla="*/ 30 h 40"/>
                    <a:gd name="T22" fmla="*/ 28 w 32"/>
                    <a:gd name="T23" fmla="*/ 36 h 40"/>
                    <a:gd name="T24" fmla="*/ 22 w 32"/>
                    <a:gd name="T25" fmla="*/ 40 h 40"/>
                    <a:gd name="T26" fmla="*/ 16 w 32"/>
                    <a:gd name="T27" fmla="*/ 40 h 40"/>
                    <a:gd name="T28" fmla="*/ 10 w 32"/>
                    <a:gd name="T29" fmla="*/ 40 h 40"/>
                    <a:gd name="T30" fmla="*/ 4 w 32"/>
                    <a:gd name="T31" fmla="*/ 36 h 40"/>
                    <a:gd name="T32" fmla="*/ 2 w 32"/>
                    <a:gd name="T33" fmla="*/ 32 h 40"/>
                    <a:gd name="T34" fmla="*/ 0 w 32"/>
                    <a:gd name="T35" fmla="*/ 26 h 40"/>
                    <a:gd name="T36" fmla="*/ 0 w 32"/>
                    <a:gd name="T37" fmla="*/ 20 h 40"/>
                    <a:gd name="T38" fmla="*/ 0 w 32"/>
                    <a:gd name="T39" fmla="*/ 14 h 40"/>
                    <a:gd name="T40" fmla="*/ 2 w 32"/>
                    <a:gd name="T41" fmla="*/ 10 h 40"/>
                    <a:gd name="T42" fmla="*/ 4 w 32"/>
                    <a:gd name="T43" fmla="*/ 6 h 40"/>
                    <a:gd name="T44" fmla="*/ 8 w 32"/>
                    <a:gd name="T45" fmla="*/ 2 h 40"/>
                    <a:gd name="T46" fmla="*/ 12 w 32"/>
                    <a:gd name="T47" fmla="*/ 0 h 40"/>
                    <a:gd name="T48" fmla="*/ 18 w 32"/>
                    <a:gd name="T49" fmla="*/ 0 h 40"/>
                    <a:gd name="T50" fmla="*/ 24 w 32"/>
                    <a:gd name="T51" fmla="*/ 0 h 40"/>
                    <a:gd name="T52" fmla="*/ 28 w 32"/>
                    <a:gd name="T53" fmla="*/ 4 h 40"/>
                    <a:gd name="T54" fmla="*/ 32 w 32"/>
                    <a:gd name="T55" fmla="*/ 8 h 40"/>
                    <a:gd name="T56" fmla="*/ 32 w 32"/>
                    <a:gd name="T57" fmla="*/ 16 h 40"/>
                    <a:gd name="T58" fmla="*/ 6 w 32"/>
                    <a:gd name="T59" fmla="*/ 16 h 40"/>
                    <a:gd name="T60" fmla="*/ 6 w 32"/>
                    <a:gd name="T61" fmla="*/ 12 h 40"/>
                    <a:gd name="T62" fmla="*/ 24 w 32"/>
                    <a:gd name="T63" fmla="*/ 12 h 40"/>
                    <a:gd name="T64" fmla="*/ 22 w 32"/>
                    <a:gd name="T65" fmla="*/ 10 h 40"/>
                    <a:gd name="T66" fmla="*/ 22 w 32"/>
                    <a:gd name="T67" fmla="*/ 8 h 40"/>
                    <a:gd name="T68" fmla="*/ 22 w 32"/>
                    <a:gd name="T69" fmla="*/ 6 h 40"/>
                    <a:gd name="T70" fmla="*/ 20 w 32"/>
                    <a:gd name="T71" fmla="*/ 4 h 40"/>
                    <a:gd name="T72" fmla="*/ 18 w 32"/>
                    <a:gd name="T73" fmla="*/ 2 h 40"/>
                    <a:gd name="T74" fmla="*/ 14 w 32"/>
                    <a:gd name="T75" fmla="*/ 2 h 40"/>
                    <a:gd name="T76" fmla="*/ 12 w 32"/>
                    <a:gd name="T77" fmla="*/ 4 h 40"/>
                    <a:gd name="T78" fmla="*/ 8 w 32"/>
                    <a:gd name="T79" fmla="*/ 4 h 40"/>
                    <a:gd name="T80" fmla="*/ 6 w 32"/>
                    <a:gd name="T81" fmla="*/ 8 h 40"/>
                    <a:gd name="T82" fmla="*/ 6 w 32"/>
                    <a:gd name="T83" fmla="*/ 12 h 4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2"/>
                    <a:gd name="T127" fmla="*/ 0 h 40"/>
                    <a:gd name="T128" fmla="*/ 32 w 32"/>
                    <a:gd name="T129" fmla="*/ 40 h 4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2" h="40">
                      <a:moveTo>
                        <a:pt x="6" y="16"/>
                      </a:moveTo>
                      <a:lnTo>
                        <a:pt x="6" y="22"/>
                      </a:lnTo>
                      <a:lnTo>
                        <a:pt x="10" y="28"/>
                      </a:lnTo>
                      <a:lnTo>
                        <a:pt x="14" y="32"/>
                      </a:lnTo>
                      <a:lnTo>
                        <a:pt x="20" y="34"/>
                      </a:lnTo>
                      <a:lnTo>
                        <a:pt x="24" y="32"/>
                      </a:lnTo>
                      <a:lnTo>
                        <a:pt x="26" y="32"/>
                      </a:lnTo>
                      <a:lnTo>
                        <a:pt x="30" y="28"/>
                      </a:lnTo>
                      <a:lnTo>
                        <a:pt x="32" y="24"/>
                      </a:lnTo>
                      <a:lnTo>
                        <a:pt x="32" y="26"/>
                      </a:lnTo>
                      <a:lnTo>
                        <a:pt x="30" y="30"/>
                      </a:lnTo>
                      <a:lnTo>
                        <a:pt x="28" y="36"/>
                      </a:lnTo>
                      <a:lnTo>
                        <a:pt x="22" y="40"/>
                      </a:lnTo>
                      <a:lnTo>
                        <a:pt x="16" y="40"/>
                      </a:lnTo>
                      <a:lnTo>
                        <a:pt x="10" y="40"/>
                      </a:lnTo>
                      <a:lnTo>
                        <a:pt x="4" y="36"/>
                      </a:lnTo>
                      <a:lnTo>
                        <a:pt x="2" y="32"/>
                      </a:lnTo>
                      <a:lnTo>
                        <a:pt x="0" y="26"/>
                      </a:lnTo>
                      <a:lnTo>
                        <a:pt x="0" y="20"/>
                      </a:lnTo>
                      <a:lnTo>
                        <a:pt x="0" y="14"/>
                      </a:lnTo>
                      <a:lnTo>
                        <a:pt x="2" y="10"/>
                      </a:lnTo>
                      <a:lnTo>
                        <a:pt x="4" y="6"/>
                      </a:lnTo>
                      <a:lnTo>
                        <a:pt x="8" y="2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28" y="4"/>
                      </a:lnTo>
                      <a:lnTo>
                        <a:pt x="32" y="8"/>
                      </a:lnTo>
                      <a:lnTo>
                        <a:pt x="32" y="16"/>
                      </a:lnTo>
                      <a:lnTo>
                        <a:pt x="6" y="16"/>
                      </a:lnTo>
                      <a:close/>
                      <a:moveTo>
                        <a:pt x="6" y="12"/>
                      </a:moveTo>
                      <a:lnTo>
                        <a:pt x="24" y="12"/>
                      </a:lnTo>
                      <a:lnTo>
                        <a:pt x="22" y="10"/>
                      </a:lnTo>
                      <a:lnTo>
                        <a:pt x="22" y="8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4" y="2"/>
                      </a:lnTo>
                      <a:lnTo>
                        <a:pt x="12" y="4"/>
                      </a:lnTo>
                      <a:lnTo>
                        <a:pt x="8" y="4"/>
                      </a:lnTo>
                      <a:lnTo>
                        <a:pt x="6" y="8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75" name="Rectangle 144"/>
                <p:cNvSpPr>
                  <a:spLocks noChangeArrowheads="1"/>
                </p:cNvSpPr>
                <p:nvPr/>
              </p:nvSpPr>
              <p:spPr bwMode="auto">
                <a:xfrm>
                  <a:off x="1888" y="2664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76" name="Rectangle 145"/>
                <p:cNvSpPr>
                  <a:spLocks noChangeArrowheads="1"/>
                </p:cNvSpPr>
                <p:nvPr/>
              </p:nvSpPr>
              <p:spPr bwMode="auto">
                <a:xfrm>
                  <a:off x="1904" y="2664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77" name="Freeform 146"/>
                <p:cNvSpPr>
                  <a:spLocks/>
                </p:cNvSpPr>
                <p:nvPr/>
              </p:nvSpPr>
              <p:spPr bwMode="auto">
                <a:xfrm>
                  <a:off x="2048" y="2678"/>
                  <a:ext cx="38" cy="60"/>
                </a:xfrm>
                <a:custGeom>
                  <a:avLst/>
                  <a:gdLst>
                    <a:gd name="T0" fmla="*/ 38 w 38"/>
                    <a:gd name="T1" fmla="*/ 48 h 60"/>
                    <a:gd name="T2" fmla="*/ 34 w 38"/>
                    <a:gd name="T3" fmla="*/ 60 h 60"/>
                    <a:gd name="T4" fmla="*/ 0 w 38"/>
                    <a:gd name="T5" fmla="*/ 60 h 60"/>
                    <a:gd name="T6" fmla="*/ 0 w 38"/>
                    <a:gd name="T7" fmla="*/ 58 h 60"/>
                    <a:gd name="T8" fmla="*/ 10 w 38"/>
                    <a:gd name="T9" fmla="*/ 50 h 60"/>
                    <a:gd name="T10" fmla="*/ 16 w 38"/>
                    <a:gd name="T11" fmla="*/ 42 h 60"/>
                    <a:gd name="T12" fmla="*/ 22 w 38"/>
                    <a:gd name="T13" fmla="*/ 36 h 60"/>
                    <a:gd name="T14" fmla="*/ 26 w 38"/>
                    <a:gd name="T15" fmla="*/ 28 h 60"/>
                    <a:gd name="T16" fmla="*/ 28 w 38"/>
                    <a:gd name="T17" fmla="*/ 20 h 60"/>
                    <a:gd name="T18" fmla="*/ 26 w 38"/>
                    <a:gd name="T19" fmla="*/ 14 h 60"/>
                    <a:gd name="T20" fmla="*/ 24 w 38"/>
                    <a:gd name="T21" fmla="*/ 10 h 60"/>
                    <a:gd name="T22" fmla="*/ 20 w 38"/>
                    <a:gd name="T23" fmla="*/ 8 h 60"/>
                    <a:gd name="T24" fmla="*/ 16 w 38"/>
                    <a:gd name="T25" fmla="*/ 6 h 60"/>
                    <a:gd name="T26" fmla="*/ 12 w 38"/>
                    <a:gd name="T27" fmla="*/ 8 h 60"/>
                    <a:gd name="T28" fmla="*/ 8 w 38"/>
                    <a:gd name="T29" fmla="*/ 10 h 60"/>
                    <a:gd name="T30" fmla="*/ 4 w 38"/>
                    <a:gd name="T31" fmla="*/ 12 h 60"/>
                    <a:gd name="T32" fmla="*/ 2 w 38"/>
                    <a:gd name="T33" fmla="*/ 16 h 60"/>
                    <a:gd name="T34" fmla="*/ 2 w 38"/>
                    <a:gd name="T35" fmla="*/ 16 h 60"/>
                    <a:gd name="T36" fmla="*/ 4 w 38"/>
                    <a:gd name="T37" fmla="*/ 10 h 60"/>
                    <a:gd name="T38" fmla="*/ 6 w 38"/>
                    <a:gd name="T39" fmla="*/ 4 h 60"/>
                    <a:gd name="T40" fmla="*/ 12 w 38"/>
                    <a:gd name="T41" fmla="*/ 2 h 60"/>
                    <a:gd name="T42" fmla="*/ 18 w 38"/>
                    <a:gd name="T43" fmla="*/ 0 h 60"/>
                    <a:gd name="T44" fmla="*/ 24 w 38"/>
                    <a:gd name="T45" fmla="*/ 2 h 60"/>
                    <a:gd name="T46" fmla="*/ 30 w 38"/>
                    <a:gd name="T47" fmla="*/ 6 h 60"/>
                    <a:gd name="T48" fmla="*/ 34 w 38"/>
                    <a:gd name="T49" fmla="*/ 10 h 60"/>
                    <a:gd name="T50" fmla="*/ 34 w 38"/>
                    <a:gd name="T51" fmla="*/ 16 h 60"/>
                    <a:gd name="T52" fmla="*/ 34 w 38"/>
                    <a:gd name="T53" fmla="*/ 20 h 60"/>
                    <a:gd name="T54" fmla="*/ 32 w 38"/>
                    <a:gd name="T55" fmla="*/ 24 h 60"/>
                    <a:gd name="T56" fmla="*/ 28 w 38"/>
                    <a:gd name="T57" fmla="*/ 32 h 60"/>
                    <a:gd name="T58" fmla="*/ 22 w 38"/>
                    <a:gd name="T59" fmla="*/ 40 h 60"/>
                    <a:gd name="T60" fmla="*/ 16 w 38"/>
                    <a:gd name="T61" fmla="*/ 46 h 60"/>
                    <a:gd name="T62" fmla="*/ 12 w 38"/>
                    <a:gd name="T63" fmla="*/ 50 h 60"/>
                    <a:gd name="T64" fmla="*/ 8 w 38"/>
                    <a:gd name="T65" fmla="*/ 54 h 60"/>
                    <a:gd name="T66" fmla="*/ 24 w 38"/>
                    <a:gd name="T67" fmla="*/ 54 h 60"/>
                    <a:gd name="T68" fmla="*/ 28 w 38"/>
                    <a:gd name="T69" fmla="*/ 54 h 60"/>
                    <a:gd name="T70" fmla="*/ 30 w 38"/>
                    <a:gd name="T71" fmla="*/ 54 h 60"/>
                    <a:gd name="T72" fmla="*/ 32 w 38"/>
                    <a:gd name="T73" fmla="*/ 52 h 60"/>
                    <a:gd name="T74" fmla="*/ 34 w 38"/>
                    <a:gd name="T75" fmla="*/ 52 h 60"/>
                    <a:gd name="T76" fmla="*/ 36 w 38"/>
                    <a:gd name="T77" fmla="*/ 50 h 60"/>
                    <a:gd name="T78" fmla="*/ 36 w 38"/>
                    <a:gd name="T79" fmla="*/ 48 h 60"/>
                    <a:gd name="T80" fmla="*/ 38 w 38"/>
                    <a:gd name="T81" fmla="*/ 48 h 6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8"/>
                    <a:gd name="T124" fmla="*/ 0 h 60"/>
                    <a:gd name="T125" fmla="*/ 38 w 38"/>
                    <a:gd name="T126" fmla="*/ 60 h 6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8" h="60">
                      <a:moveTo>
                        <a:pt x="38" y="48"/>
                      </a:moveTo>
                      <a:lnTo>
                        <a:pt x="34" y="60"/>
                      </a:lnTo>
                      <a:lnTo>
                        <a:pt x="0" y="60"/>
                      </a:lnTo>
                      <a:lnTo>
                        <a:pt x="0" y="58"/>
                      </a:lnTo>
                      <a:lnTo>
                        <a:pt x="10" y="50"/>
                      </a:lnTo>
                      <a:lnTo>
                        <a:pt x="16" y="42"/>
                      </a:lnTo>
                      <a:lnTo>
                        <a:pt x="22" y="36"/>
                      </a:lnTo>
                      <a:lnTo>
                        <a:pt x="26" y="28"/>
                      </a:lnTo>
                      <a:lnTo>
                        <a:pt x="28" y="20"/>
                      </a:lnTo>
                      <a:lnTo>
                        <a:pt x="26" y="14"/>
                      </a:lnTo>
                      <a:lnTo>
                        <a:pt x="24" y="10"/>
                      </a:lnTo>
                      <a:lnTo>
                        <a:pt x="20" y="8"/>
                      </a:lnTo>
                      <a:lnTo>
                        <a:pt x="16" y="6"/>
                      </a:lnTo>
                      <a:lnTo>
                        <a:pt x="12" y="8"/>
                      </a:lnTo>
                      <a:lnTo>
                        <a:pt x="8" y="10"/>
                      </a:lnTo>
                      <a:lnTo>
                        <a:pt x="4" y="12"/>
                      </a:lnTo>
                      <a:lnTo>
                        <a:pt x="2" y="16"/>
                      </a:lnTo>
                      <a:lnTo>
                        <a:pt x="4" y="10"/>
                      </a:lnTo>
                      <a:lnTo>
                        <a:pt x="6" y="4"/>
                      </a:lnTo>
                      <a:lnTo>
                        <a:pt x="12" y="2"/>
                      </a:lnTo>
                      <a:lnTo>
                        <a:pt x="18" y="0"/>
                      </a:lnTo>
                      <a:lnTo>
                        <a:pt x="24" y="2"/>
                      </a:lnTo>
                      <a:lnTo>
                        <a:pt x="30" y="6"/>
                      </a:lnTo>
                      <a:lnTo>
                        <a:pt x="34" y="10"/>
                      </a:lnTo>
                      <a:lnTo>
                        <a:pt x="34" y="16"/>
                      </a:lnTo>
                      <a:lnTo>
                        <a:pt x="34" y="20"/>
                      </a:lnTo>
                      <a:lnTo>
                        <a:pt x="32" y="24"/>
                      </a:lnTo>
                      <a:lnTo>
                        <a:pt x="28" y="32"/>
                      </a:lnTo>
                      <a:lnTo>
                        <a:pt x="22" y="40"/>
                      </a:lnTo>
                      <a:lnTo>
                        <a:pt x="16" y="46"/>
                      </a:lnTo>
                      <a:lnTo>
                        <a:pt x="12" y="50"/>
                      </a:lnTo>
                      <a:lnTo>
                        <a:pt x="8" y="54"/>
                      </a:lnTo>
                      <a:lnTo>
                        <a:pt x="24" y="54"/>
                      </a:lnTo>
                      <a:lnTo>
                        <a:pt x="28" y="54"/>
                      </a:lnTo>
                      <a:lnTo>
                        <a:pt x="30" y="54"/>
                      </a:lnTo>
                      <a:lnTo>
                        <a:pt x="32" y="52"/>
                      </a:lnTo>
                      <a:lnTo>
                        <a:pt x="34" y="52"/>
                      </a:lnTo>
                      <a:lnTo>
                        <a:pt x="36" y="50"/>
                      </a:lnTo>
                      <a:lnTo>
                        <a:pt x="36" y="48"/>
                      </a:lnTo>
                      <a:lnTo>
                        <a:pt x="38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78" name="Rectangle 147"/>
                <p:cNvSpPr>
                  <a:spLocks noChangeArrowheads="1"/>
                </p:cNvSpPr>
                <p:nvPr/>
              </p:nvSpPr>
              <p:spPr bwMode="auto">
                <a:xfrm>
                  <a:off x="2152" y="2664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79" name="Freeform 148"/>
                <p:cNvSpPr>
                  <a:spLocks noEditPoints="1"/>
                </p:cNvSpPr>
                <p:nvPr/>
              </p:nvSpPr>
              <p:spPr bwMode="auto">
                <a:xfrm>
                  <a:off x="2302" y="2678"/>
                  <a:ext cx="36" cy="60"/>
                </a:xfrm>
                <a:custGeom>
                  <a:avLst/>
                  <a:gdLst>
                    <a:gd name="T0" fmla="*/ 0 w 36"/>
                    <a:gd name="T1" fmla="*/ 30 h 60"/>
                    <a:gd name="T2" fmla="*/ 0 w 36"/>
                    <a:gd name="T3" fmla="*/ 22 h 60"/>
                    <a:gd name="T4" fmla="*/ 2 w 36"/>
                    <a:gd name="T5" fmla="*/ 14 h 60"/>
                    <a:gd name="T6" fmla="*/ 6 w 36"/>
                    <a:gd name="T7" fmla="*/ 8 h 60"/>
                    <a:gd name="T8" fmla="*/ 10 w 36"/>
                    <a:gd name="T9" fmla="*/ 4 h 60"/>
                    <a:gd name="T10" fmla="*/ 14 w 36"/>
                    <a:gd name="T11" fmla="*/ 2 h 60"/>
                    <a:gd name="T12" fmla="*/ 18 w 36"/>
                    <a:gd name="T13" fmla="*/ 0 h 60"/>
                    <a:gd name="T14" fmla="*/ 22 w 36"/>
                    <a:gd name="T15" fmla="*/ 2 h 60"/>
                    <a:gd name="T16" fmla="*/ 26 w 36"/>
                    <a:gd name="T17" fmla="*/ 4 h 60"/>
                    <a:gd name="T18" fmla="*/ 30 w 36"/>
                    <a:gd name="T19" fmla="*/ 8 h 60"/>
                    <a:gd name="T20" fmla="*/ 32 w 36"/>
                    <a:gd name="T21" fmla="*/ 14 h 60"/>
                    <a:gd name="T22" fmla="*/ 34 w 36"/>
                    <a:gd name="T23" fmla="*/ 22 h 60"/>
                    <a:gd name="T24" fmla="*/ 36 w 36"/>
                    <a:gd name="T25" fmla="*/ 30 h 60"/>
                    <a:gd name="T26" fmla="*/ 34 w 36"/>
                    <a:gd name="T27" fmla="*/ 40 h 60"/>
                    <a:gd name="T28" fmla="*/ 32 w 36"/>
                    <a:gd name="T29" fmla="*/ 48 h 60"/>
                    <a:gd name="T30" fmla="*/ 30 w 36"/>
                    <a:gd name="T31" fmla="*/ 54 h 60"/>
                    <a:gd name="T32" fmla="*/ 26 w 36"/>
                    <a:gd name="T33" fmla="*/ 58 h 60"/>
                    <a:gd name="T34" fmla="*/ 22 w 36"/>
                    <a:gd name="T35" fmla="*/ 60 h 60"/>
                    <a:gd name="T36" fmla="*/ 18 w 36"/>
                    <a:gd name="T37" fmla="*/ 60 h 60"/>
                    <a:gd name="T38" fmla="*/ 12 w 36"/>
                    <a:gd name="T39" fmla="*/ 60 h 60"/>
                    <a:gd name="T40" fmla="*/ 8 w 36"/>
                    <a:gd name="T41" fmla="*/ 56 h 60"/>
                    <a:gd name="T42" fmla="*/ 4 w 36"/>
                    <a:gd name="T43" fmla="*/ 50 h 60"/>
                    <a:gd name="T44" fmla="*/ 0 w 36"/>
                    <a:gd name="T45" fmla="*/ 42 h 60"/>
                    <a:gd name="T46" fmla="*/ 0 w 36"/>
                    <a:gd name="T47" fmla="*/ 30 h 60"/>
                    <a:gd name="T48" fmla="*/ 8 w 36"/>
                    <a:gd name="T49" fmla="*/ 32 h 60"/>
                    <a:gd name="T50" fmla="*/ 8 w 36"/>
                    <a:gd name="T51" fmla="*/ 42 h 60"/>
                    <a:gd name="T52" fmla="*/ 10 w 36"/>
                    <a:gd name="T53" fmla="*/ 52 h 60"/>
                    <a:gd name="T54" fmla="*/ 12 w 36"/>
                    <a:gd name="T55" fmla="*/ 56 h 60"/>
                    <a:gd name="T56" fmla="*/ 14 w 36"/>
                    <a:gd name="T57" fmla="*/ 58 h 60"/>
                    <a:gd name="T58" fmla="*/ 18 w 36"/>
                    <a:gd name="T59" fmla="*/ 58 h 60"/>
                    <a:gd name="T60" fmla="*/ 20 w 36"/>
                    <a:gd name="T61" fmla="*/ 58 h 60"/>
                    <a:gd name="T62" fmla="*/ 22 w 36"/>
                    <a:gd name="T63" fmla="*/ 56 h 60"/>
                    <a:gd name="T64" fmla="*/ 24 w 36"/>
                    <a:gd name="T65" fmla="*/ 54 h 60"/>
                    <a:gd name="T66" fmla="*/ 26 w 36"/>
                    <a:gd name="T67" fmla="*/ 48 h 60"/>
                    <a:gd name="T68" fmla="*/ 28 w 36"/>
                    <a:gd name="T69" fmla="*/ 40 h 60"/>
                    <a:gd name="T70" fmla="*/ 28 w 36"/>
                    <a:gd name="T71" fmla="*/ 28 h 60"/>
                    <a:gd name="T72" fmla="*/ 26 w 36"/>
                    <a:gd name="T73" fmla="*/ 20 h 60"/>
                    <a:gd name="T74" fmla="*/ 26 w 36"/>
                    <a:gd name="T75" fmla="*/ 12 h 60"/>
                    <a:gd name="T76" fmla="*/ 24 w 36"/>
                    <a:gd name="T77" fmla="*/ 8 h 60"/>
                    <a:gd name="T78" fmla="*/ 22 w 36"/>
                    <a:gd name="T79" fmla="*/ 4 h 60"/>
                    <a:gd name="T80" fmla="*/ 20 w 36"/>
                    <a:gd name="T81" fmla="*/ 4 h 60"/>
                    <a:gd name="T82" fmla="*/ 18 w 36"/>
                    <a:gd name="T83" fmla="*/ 4 h 60"/>
                    <a:gd name="T84" fmla="*/ 14 w 36"/>
                    <a:gd name="T85" fmla="*/ 4 h 60"/>
                    <a:gd name="T86" fmla="*/ 12 w 36"/>
                    <a:gd name="T87" fmla="*/ 6 h 60"/>
                    <a:gd name="T88" fmla="*/ 10 w 36"/>
                    <a:gd name="T89" fmla="*/ 10 h 60"/>
                    <a:gd name="T90" fmla="*/ 8 w 36"/>
                    <a:gd name="T91" fmla="*/ 16 h 60"/>
                    <a:gd name="T92" fmla="*/ 8 w 36"/>
                    <a:gd name="T93" fmla="*/ 24 h 60"/>
                    <a:gd name="T94" fmla="*/ 8 w 36"/>
                    <a:gd name="T95" fmla="*/ 32 h 6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6"/>
                    <a:gd name="T145" fmla="*/ 0 h 60"/>
                    <a:gd name="T146" fmla="*/ 36 w 36"/>
                    <a:gd name="T147" fmla="*/ 60 h 6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6" h="60">
                      <a:moveTo>
                        <a:pt x="0" y="30"/>
                      </a:moveTo>
                      <a:lnTo>
                        <a:pt x="0" y="22"/>
                      </a:lnTo>
                      <a:lnTo>
                        <a:pt x="2" y="14"/>
                      </a:lnTo>
                      <a:lnTo>
                        <a:pt x="6" y="8"/>
                      </a:lnTo>
                      <a:lnTo>
                        <a:pt x="10" y="4"/>
                      </a:lnTo>
                      <a:lnTo>
                        <a:pt x="14" y="2"/>
                      </a:lnTo>
                      <a:lnTo>
                        <a:pt x="18" y="0"/>
                      </a:lnTo>
                      <a:lnTo>
                        <a:pt x="22" y="2"/>
                      </a:lnTo>
                      <a:lnTo>
                        <a:pt x="26" y="4"/>
                      </a:lnTo>
                      <a:lnTo>
                        <a:pt x="30" y="8"/>
                      </a:lnTo>
                      <a:lnTo>
                        <a:pt x="32" y="14"/>
                      </a:lnTo>
                      <a:lnTo>
                        <a:pt x="34" y="22"/>
                      </a:lnTo>
                      <a:lnTo>
                        <a:pt x="36" y="30"/>
                      </a:lnTo>
                      <a:lnTo>
                        <a:pt x="34" y="40"/>
                      </a:lnTo>
                      <a:lnTo>
                        <a:pt x="32" y="48"/>
                      </a:lnTo>
                      <a:lnTo>
                        <a:pt x="30" y="54"/>
                      </a:lnTo>
                      <a:lnTo>
                        <a:pt x="26" y="58"/>
                      </a:lnTo>
                      <a:lnTo>
                        <a:pt x="22" y="60"/>
                      </a:lnTo>
                      <a:lnTo>
                        <a:pt x="18" y="60"/>
                      </a:lnTo>
                      <a:lnTo>
                        <a:pt x="12" y="60"/>
                      </a:lnTo>
                      <a:lnTo>
                        <a:pt x="8" y="56"/>
                      </a:lnTo>
                      <a:lnTo>
                        <a:pt x="4" y="50"/>
                      </a:lnTo>
                      <a:lnTo>
                        <a:pt x="0" y="42"/>
                      </a:lnTo>
                      <a:lnTo>
                        <a:pt x="0" y="30"/>
                      </a:lnTo>
                      <a:close/>
                      <a:moveTo>
                        <a:pt x="8" y="32"/>
                      </a:moveTo>
                      <a:lnTo>
                        <a:pt x="8" y="42"/>
                      </a:lnTo>
                      <a:lnTo>
                        <a:pt x="10" y="52"/>
                      </a:lnTo>
                      <a:lnTo>
                        <a:pt x="12" y="56"/>
                      </a:lnTo>
                      <a:lnTo>
                        <a:pt x="14" y="58"/>
                      </a:lnTo>
                      <a:lnTo>
                        <a:pt x="18" y="58"/>
                      </a:lnTo>
                      <a:lnTo>
                        <a:pt x="20" y="58"/>
                      </a:lnTo>
                      <a:lnTo>
                        <a:pt x="22" y="56"/>
                      </a:lnTo>
                      <a:lnTo>
                        <a:pt x="24" y="54"/>
                      </a:lnTo>
                      <a:lnTo>
                        <a:pt x="26" y="48"/>
                      </a:lnTo>
                      <a:lnTo>
                        <a:pt x="28" y="40"/>
                      </a:lnTo>
                      <a:lnTo>
                        <a:pt x="28" y="28"/>
                      </a:lnTo>
                      <a:lnTo>
                        <a:pt x="26" y="20"/>
                      </a:lnTo>
                      <a:lnTo>
                        <a:pt x="26" y="12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0" y="4"/>
                      </a:lnTo>
                      <a:lnTo>
                        <a:pt x="18" y="4"/>
                      </a:lnTo>
                      <a:lnTo>
                        <a:pt x="14" y="4"/>
                      </a:lnTo>
                      <a:lnTo>
                        <a:pt x="12" y="6"/>
                      </a:lnTo>
                      <a:lnTo>
                        <a:pt x="10" y="10"/>
                      </a:lnTo>
                      <a:lnTo>
                        <a:pt x="8" y="16"/>
                      </a:lnTo>
                      <a:lnTo>
                        <a:pt x="8" y="24"/>
                      </a:lnTo>
                      <a:lnTo>
                        <a:pt x="8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80" name="Rectangle 149"/>
                <p:cNvSpPr>
                  <a:spLocks noChangeArrowheads="1"/>
                </p:cNvSpPr>
                <p:nvPr/>
              </p:nvSpPr>
              <p:spPr bwMode="auto">
                <a:xfrm>
                  <a:off x="2496" y="2664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81" name="Freeform 150"/>
                <p:cNvSpPr>
                  <a:spLocks noEditPoints="1"/>
                </p:cNvSpPr>
                <p:nvPr/>
              </p:nvSpPr>
              <p:spPr bwMode="auto">
                <a:xfrm>
                  <a:off x="2638" y="2678"/>
                  <a:ext cx="38" cy="60"/>
                </a:xfrm>
                <a:custGeom>
                  <a:avLst/>
                  <a:gdLst>
                    <a:gd name="T0" fmla="*/ 0 w 38"/>
                    <a:gd name="T1" fmla="*/ 30 h 60"/>
                    <a:gd name="T2" fmla="*/ 2 w 38"/>
                    <a:gd name="T3" fmla="*/ 22 h 60"/>
                    <a:gd name="T4" fmla="*/ 4 w 38"/>
                    <a:gd name="T5" fmla="*/ 14 h 60"/>
                    <a:gd name="T6" fmla="*/ 8 w 38"/>
                    <a:gd name="T7" fmla="*/ 8 h 60"/>
                    <a:gd name="T8" fmla="*/ 12 w 38"/>
                    <a:gd name="T9" fmla="*/ 4 h 60"/>
                    <a:gd name="T10" fmla="*/ 16 w 38"/>
                    <a:gd name="T11" fmla="*/ 2 h 60"/>
                    <a:gd name="T12" fmla="*/ 20 w 38"/>
                    <a:gd name="T13" fmla="*/ 0 h 60"/>
                    <a:gd name="T14" fmla="*/ 24 w 38"/>
                    <a:gd name="T15" fmla="*/ 2 h 60"/>
                    <a:gd name="T16" fmla="*/ 28 w 38"/>
                    <a:gd name="T17" fmla="*/ 4 h 60"/>
                    <a:gd name="T18" fmla="*/ 30 w 38"/>
                    <a:gd name="T19" fmla="*/ 8 h 60"/>
                    <a:gd name="T20" fmla="*/ 34 w 38"/>
                    <a:gd name="T21" fmla="*/ 14 h 60"/>
                    <a:gd name="T22" fmla="*/ 36 w 38"/>
                    <a:gd name="T23" fmla="*/ 22 h 60"/>
                    <a:gd name="T24" fmla="*/ 38 w 38"/>
                    <a:gd name="T25" fmla="*/ 30 h 60"/>
                    <a:gd name="T26" fmla="*/ 36 w 38"/>
                    <a:gd name="T27" fmla="*/ 40 h 60"/>
                    <a:gd name="T28" fmla="*/ 34 w 38"/>
                    <a:gd name="T29" fmla="*/ 48 h 60"/>
                    <a:gd name="T30" fmla="*/ 32 w 38"/>
                    <a:gd name="T31" fmla="*/ 54 h 60"/>
                    <a:gd name="T32" fmla="*/ 28 w 38"/>
                    <a:gd name="T33" fmla="*/ 58 h 60"/>
                    <a:gd name="T34" fmla="*/ 22 w 38"/>
                    <a:gd name="T35" fmla="*/ 60 h 60"/>
                    <a:gd name="T36" fmla="*/ 18 w 38"/>
                    <a:gd name="T37" fmla="*/ 60 h 60"/>
                    <a:gd name="T38" fmla="*/ 14 w 38"/>
                    <a:gd name="T39" fmla="*/ 60 h 60"/>
                    <a:gd name="T40" fmla="*/ 10 w 38"/>
                    <a:gd name="T41" fmla="*/ 56 h 60"/>
                    <a:gd name="T42" fmla="*/ 6 w 38"/>
                    <a:gd name="T43" fmla="*/ 50 h 60"/>
                    <a:gd name="T44" fmla="*/ 2 w 38"/>
                    <a:gd name="T45" fmla="*/ 42 h 60"/>
                    <a:gd name="T46" fmla="*/ 0 w 38"/>
                    <a:gd name="T47" fmla="*/ 30 h 60"/>
                    <a:gd name="T48" fmla="*/ 8 w 38"/>
                    <a:gd name="T49" fmla="*/ 32 h 60"/>
                    <a:gd name="T50" fmla="*/ 10 w 38"/>
                    <a:gd name="T51" fmla="*/ 42 h 60"/>
                    <a:gd name="T52" fmla="*/ 12 w 38"/>
                    <a:gd name="T53" fmla="*/ 52 h 60"/>
                    <a:gd name="T54" fmla="*/ 14 w 38"/>
                    <a:gd name="T55" fmla="*/ 56 h 60"/>
                    <a:gd name="T56" fmla="*/ 16 w 38"/>
                    <a:gd name="T57" fmla="*/ 58 h 60"/>
                    <a:gd name="T58" fmla="*/ 18 w 38"/>
                    <a:gd name="T59" fmla="*/ 58 h 60"/>
                    <a:gd name="T60" fmla="*/ 22 w 38"/>
                    <a:gd name="T61" fmla="*/ 58 h 60"/>
                    <a:gd name="T62" fmla="*/ 24 w 38"/>
                    <a:gd name="T63" fmla="*/ 56 h 60"/>
                    <a:gd name="T64" fmla="*/ 26 w 38"/>
                    <a:gd name="T65" fmla="*/ 54 h 60"/>
                    <a:gd name="T66" fmla="*/ 28 w 38"/>
                    <a:gd name="T67" fmla="*/ 48 h 60"/>
                    <a:gd name="T68" fmla="*/ 28 w 38"/>
                    <a:gd name="T69" fmla="*/ 40 h 60"/>
                    <a:gd name="T70" fmla="*/ 30 w 38"/>
                    <a:gd name="T71" fmla="*/ 28 h 60"/>
                    <a:gd name="T72" fmla="*/ 28 w 38"/>
                    <a:gd name="T73" fmla="*/ 20 h 60"/>
                    <a:gd name="T74" fmla="*/ 28 w 38"/>
                    <a:gd name="T75" fmla="*/ 12 h 60"/>
                    <a:gd name="T76" fmla="*/ 26 w 38"/>
                    <a:gd name="T77" fmla="*/ 8 h 60"/>
                    <a:gd name="T78" fmla="*/ 24 w 38"/>
                    <a:gd name="T79" fmla="*/ 4 h 60"/>
                    <a:gd name="T80" fmla="*/ 22 w 38"/>
                    <a:gd name="T81" fmla="*/ 4 h 60"/>
                    <a:gd name="T82" fmla="*/ 20 w 38"/>
                    <a:gd name="T83" fmla="*/ 4 h 60"/>
                    <a:gd name="T84" fmla="*/ 16 w 38"/>
                    <a:gd name="T85" fmla="*/ 4 h 60"/>
                    <a:gd name="T86" fmla="*/ 14 w 38"/>
                    <a:gd name="T87" fmla="*/ 6 h 60"/>
                    <a:gd name="T88" fmla="*/ 12 w 38"/>
                    <a:gd name="T89" fmla="*/ 10 h 60"/>
                    <a:gd name="T90" fmla="*/ 10 w 38"/>
                    <a:gd name="T91" fmla="*/ 16 h 60"/>
                    <a:gd name="T92" fmla="*/ 10 w 38"/>
                    <a:gd name="T93" fmla="*/ 24 h 60"/>
                    <a:gd name="T94" fmla="*/ 8 w 38"/>
                    <a:gd name="T95" fmla="*/ 32 h 6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8"/>
                    <a:gd name="T145" fmla="*/ 0 h 60"/>
                    <a:gd name="T146" fmla="*/ 38 w 38"/>
                    <a:gd name="T147" fmla="*/ 60 h 6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8" h="60">
                      <a:moveTo>
                        <a:pt x="0" y="30"/>
                      </a:moveTo>
                      <a:lnTo>
                        <a:pt x="2" y="22"/>
                      </a:lnTo>
                      <a:lnTo>
                        <a:pt x="4" y="14"/>
                      </a:lnTo>
                      <a:lnTo>
                        <a:pt x="8" y="8"/>
                      </a:lnTo>
                      <a:lnTo>
                        <a:pt x="12" y="4"/>
                      </a:lnTo>
                      <a:lnTo>
                        <a:pt x="16" y="2"/>
                      </a:lnTo>
                      <a:lnTo>
                        <a:pt x="20" y="0"/>
                      </a:lnTo>
                      <a:lnTo>
                        <a:pt x="24" y="2"/>
                      </a:lnTo>
                      <a:lnTo>
                        <a:pt x="28" y="4"/>
                      </a:lnTo>
                      <a:lnTo>
                        <a:pt x="30" y="8"/>
                      </a:lnTo>
                      <a:lnTo>
                        <a:pt x="34" y="14"/>
                      </a:lnTo>
                      <a:lnTo>
                        <a:pt x="36" y="22"/>
                      </a:lnTo>
                      <a:lnTo>
                        <a:pt x="38" y="30"/>
                      </a:lnTo>
                      <a:lnTo>
                        <a:pt x="36" y="40"/>
                      </a:lnTo>
                      <a:lnTo>
                        <a:pt x="34" y="48"/>
                      </a:lnTo>
                      <a:lnTo>
                        <a:pt x="32" y="54"/>
                      </a:lnTo>
                      <a:lnTo>
                        <a:pt x="28" y="58"/>
                      </a:lnTo>
                      <a:lnTo>
                        <a:pt x="22" y="60"/>
                      </a:lnTo>
                      <a:lnTo>
                        <a:pt x="18" y="60"/>
                      </a:lnTo>
                      <a:lnTo>
                        <a:pt x="14" y="60"/>
                      </a:lnTo>
                      <a:lnTo>
                        <a:pt x="10" y="56"/>
                      </a:lnTo>
                      <a:lnTo>
                        <a:pt x="6" y="50"/>
                      </a:lnTo>
                      <a:lnTo>
                        <a:pt x="2" y="42"/>
                      </a:lnTo>
                      <a:lnTo>
                        <a:pt x="0" y="30"/>
                      </a:lnTo>
                      <a:close/>
                      <a:moveTo>
                        <a:pt x="8" y="32"/>
                      </a:moveTo>
                      <a:lnTo>
                        <a:pt x="10" y="42"/>
                      </a:lnTo>
                      <a:lnTo>
                        <a:pt x="12" y="52"/>
                      </a:lnTo>
                      <a:lnTo>
                        <a:pt x="14" y="56"/>
                      </a:lnTo>
                      <a:lnTo>
                        <a:pt x="16" y="58"/>
                      </a:lnTo>
                      <a:lnTo>
                        <a:pt x="18" y="58"/>
                      </a:lnTo>
                      <a:lnTo>
                        <a:pt x="22" y="58"/>
                      </a:lnTo>
                      <a:lnTo>
                        <a:pt x="24" y="56"/>
                      </a:lnTo>
                      <a:lnTo>
                        <a:pt x="26" y="54"/>
                      </a:lnTo>
                      <a:lnTo>
                        <a:pt x="28" y="48"/>
                      </a:lnTo>
                      <a:lnTo>
                        <a:pt x="28" y="40"/>
                      </a:lnTo>
                      <a:lnTo>
                        <a:pt x="30" y="28"/>
                      </a:lnTo>
                      <a:lnTo>
                        <a:pt x="28" y="20"/>
                      </a:lnTo>
                      <a:lnTo>
                        <a:pt x="28" y="12"/>
                      </a:lnTo>
                      <a:lnTo>
                        <a:pt x="26" y="8"/>
                      </a:lnTo>
                      <a:lnTo>
                        <a:pt x="24" y="4"/>
                      </a:lnTo>
                      <a:lnTo>
                        <a:pt x="22" y="4"/>
                      </a:lnTo>
                      <a:lnTo>
                        <a:pt x="20" y="4"/>
                      </a:lnTo>
                      <a:lnTo>
                        <a:pt x="16" y="4"/>
                      </a:lnTo>
                      <a:lnTo>
                        <a:pt x="14" y="6"/>
                      </a:lnTo>
                      <a:lnTo>
                        <a:pt x="12" y="10"/>
                      </a:lnTo>
                      <a:lnTo>
                        <a:pt x="10" y="16"/>
                      </a:lnTo>
                      <a:lnTo>
                        <a:pt x="10" y="24"/>
                      </a:lnTo>
                      <a:lnTo>
                        <a:pt x="8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82" name="Rectangle 151"/>
                <p:cNvSpPr>
                  <a:spLocks noChangeArrowheads="1"/>
                </p:cNvSpPr>
                <p:nvPr/>
              </p:nvSpPr>
              <p:spPr bwMode="auto">
                <a:xfrm>
                  <a:off x="2784" y="2664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83" name="Freeform 152"/>
                <p:cNvSpPr>
                  <a:spLocks noEditPoints="1"/>
                </p:cNvSpPr>
                <p:nvPr/>
              </p:nvSpPr>
              <p:spPr bwMode="auto">
                <a:xfrm>
                  <a:off x="2934" y="2678"/>
                  <a:ext cx="36" cy="60"/>
                </a:xfrm>
                <a:custGeom>
                  <a:avLst/>
                  <a:gdLst>
                    <a:gd name="T0" fmla="*/ 0 w 36"/>
                    <a:gd name="T1" fmla="*/ 30 h 60"/>
                    <a:gd name="T2" fmla="*/ 0 w 36"/>
                    <a:gd name="T3" fmla="*/ 22 h 60"/>
                    <a:gd name="T4" fmla="*/ 2 w 36"/>
                    <a:gd name="T5" fmla="*/ 14 h 60"/>
                    <a:gd name="T6" fmla="*/ 6 w 36"/>
                    <a:gd name="T7" fmla="*/ 8 h 60"/>
                    <a:gd name="T8" fmla="*/ 10 w 36"/>
                    <a:gd name="T9" fmla="*/ 4 h 60"/>
                    <a:gd name="T10" fmla="*/ 14 w 36"/>
                    <a:gd name="T11" fmla="*/ 2 h 60"/>
                    <a:gd name="T12" fmla="*/ 18 w 36"/>
                    <a:gd name="T13" fmla="*/ 0 h 60"/>
                    <a:gd name="T14" fmla="*/ 22 w 36"/>
                    <a:gd name="T15" fmla="*/ 2 h 60"/>
                    <a:gd name="T16" fmla="*/ 26 w 36"/>
                    <a:gd name="T17" fmla="*/ 4 h 60"/>
                    <a:gd name="T18" fmla="*/ 30 w 36"/>
                    <a:gd name="T19" fmla="*/ 8 h 60"/>
                    <a:gd name="T20" fmla="*/ 32 w 36"/>
                    <a:gd name="T21" fmla="*/ 14 h 60"/>
                    <a:gd name="T22" fmla="*/ 34 w 36"/>
                    <a:gd name="T23" fmla="*/ 22 h 60"/>
                    <a:gd name="T24" fmla="*/ 36 w 36"/>
                    <a:gd name="T25" fmla="*/ 30 h 60"/>
                    <a:gd name="T26" fmla="*/ 34 w 36"/>
                    <a:gd name="T27" fmla="*/ 40 h 60"/>
                    <a:gd name="T28" fmla="*/ 32 w 36"/>
                    <a:gd name="T29" fmla="*/ 48 h 60"/>
                    <a:gd name="T30" fmla="*/ 30 w 36"/>
                    <a:gd name="T31" fmla="*/ 54 h 60"/>
                    <a:gd name="T32" fmla="*/ 26 w 36"/>
                    <a:gd name="T33" fmla="*/ 58 h 60"/>
                    <a:gd name="T34" fmla="*/ 22 w 36"/>
                    <a:gd name="T35" fmla="*/ 60 h 60"/>
                    <a:gd name="T36" fmla="*/ 18 w 36"/>
                    <a:gd name="T37" fmla="*/ 60 h 60"/>
                    <a:gd name="T38" fmla="*/ 12 w 36"/>
                    <a:gd name="T39" fmla="*/ 60 h 60"/>
                    <a:gd name="T40" fmla="*/ 8 w 36"/>
                    <a:gd name="T41" fmla="*/ 56 h 60"/>
                    <a:gd name="T42" fmla="*/ 4 w 36"/>
                    <a:gd name="T43" fmla="*/ 50 h 60"/>
                    <a:gd name="T44" fmla="*/ 0 w 36"/>
                    <a:gd name="T45" fmla="*/ 42 h 60"/>
                    <a:gd name="T46" fmla="*/ 0 w 36"/>
                    <a:gd name="T47" fmla="*/ 30 h 60"/>
                    <a:gd name="T48" fmla="*/ 8 w 36"/>
                    <a:gd name="T49" fmla="*/ 32 h 60"/>
                    <a:gd name="T50" fmla="*/ 8 w 36"/>
                    <a:gd name="T51" fmla="*/ 42 h 60"/>
                    <a:gd name="T52" fmla="*/ 10 w 36"/>
                    <a:gd name="T53" fmla="*/ 52 h 60"/>
                    <a:gd name="T54" fmla="*/ 12 w 36"/>
                    <a:gd name="T55" fmla="*/ 56 h 60"/>
                    <a:gd name="T56" fmla="*/ 14 w 36"/>
                    <a:gd name="T57" fmla="*/ 58 h 60"/>
                    <a:gd name="T58" fmla="*/ 18 w 36"/>
                    <a:gd name="T59" fmla="*/ 58 h 60"/>
                    <a:gd name="T60" fmla="*/ 20 w 36"/>
                    <a:gd name="T61" fmla="*/ 58 h 60"/>
                    <a:gd name="T62" fmla="*/ 22 w 36"/>
                    <a:gd name="T63" fmla="*/ 56 h 60"/>
                    <a:gd name="T64" fmla="*/ 24 w 36"/>
                    <a:gd name="T65" fmla="*/ 54 h 60"/>
                    <a:gd name="T66" fmla="*/ 26 w 36"/>
                    <a:gd name="T67" fmla="*/ 48 h 60"/>
                    <a:gd name="T68" fmla="*/ 26 w 36"/>
                    <a:gd name="T69" fmla="*/ 40 h 60"/>
                    <a:gd name="T70" fmla="*/ 28 w 36"/>
                    <a:gd name="T71" fmla="*/ 28 h 60"/>
                    <a:gd name="T72" fmla="*/ 26 w 36"/>
                    <a:gd name="T73" fmla="*/ 20 h 60"/>
                    <a:gd name="T74" fmla="*/ 26 w 36"/>
                    <a:gd name="T75" fmla="*/ 12 h 60"/>
                    <a:gd name="T76" fmla="*/ 24 w 36"/>
                    <a:gd name="T77" fmla="*/ 8 h 60"/>
                    <a:gd name="T78" fmla="*/ 22 w 36"/>
                    <a:gd name="T79" fmla="*/ 4 h 60"/>
                    <a:gd name="T80" fmla="*/ 20 w 36"/>
                    <a:gd name="T81" fmla="*/ 4 h 60"/>
                    <a:gd name="T82" fmla="*/ 18 w 36"/>
                    <a:gd name="T83" fmla="*/ 4 h 60"/>
                    <a:gd name="T84" fmla="*/ 14 w 36"/>
                    <a:gd name="T85" fmla="*/ 4 h 60"/>
                    <a:gd name="T86" fmla="*/ 12 w 36"/>
                    <a:gd name="T87" fmla="*/ 6 h 60"/>
                    <a:gd name="T88" fmla="*/ 10 w 36"/>
                    <a:gd name="T89" fmla="*/ 10 h 60"/>
                    <a:gd name="T90" fmla="*/ 8 w 36"/>
                    <a:gd name="T91" fmla="*/ 16 h 60"/>
                    <a:gd name="T92" fmla="*/ 8 w 36"/>
                    <a:gd name="T93" fmla="*/ 24 h 60"/>
                    <a:gd name="T94" fmla="*/ 8 w 36"/>
                    <a:gd name="T95" fmla="*/ 32 h 6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6"/>
                    <a:gd name="T145" fmla="*/ 0 h 60"/>
                    <a:gd name="T146" fmla="*/ 36 w 36"/>
                    <a:gd name="T147" fmla="*/ 60 h 6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6" h="60">
                      <a:moveTo>
                        <a:pt x="0" y="30"/>
                      </a:moveTo>
                      <a:lnTo>
                        <a:pt x="0" y="22"/>
                      </a:lnTo>
                      <a:lnTo>
                        <a:pt x="2" y="14"/>
                      </a:lnTo>
                      <a:lnTo>
                        <a:pt x="6" y="8"/>
                      </a:lnTo>
                      <a:lnTo>
                        <a:pt x="10" y="4"/>
                      </a:lnTo>
                      <a:lnTo>
                        <a:pt x="14" y="2"/>
                      </a:lnTo>
                      <a:lnTo>
                        <a:pt x="18" y="0"/>
                      </a:lnTo>
                      <a:lnTo>
                        <a:pt x="22" y="2"/>
                      </a:lnTo>
                      <a:lnTo>
                        <a:pt x="26" y="4"/>
                      </a:lnTo>
                      <a:lnTo>
                        <a:pt x="30" y="8"/>
                      </a:lnTo>
                      <a:lnTo>
                        <a:pt x="32" y="14"/>
                      </a:lnTo>
                      <a:lnTo>
                        <a:pt x="34" y="22"/>
                      </a:lnTo>
                      <a:lnTo>
                        <a:pt x="36" y="30"/>
                      </a:lnTo>
                      <a:lnTo>
                        <a:pt x="34" y="40"/>
                      </a:lnTo>
                      <a:lnTo>
                        <a:pt x="32" y="48"/>
                      </a:lnTo>
                      <a:lnTo>
                        <a:pt x="30" y="54"/>
                      </a:lnTo>
                      <a:lnTo>
                        <a:pt x="26" y="58"/>
                      </a:lnTo>
                      <a:lnTo>
                        <a:pt x="22" y="60"/>
                      </a:lnTo>
                      <a:lnTo>
                        <a:pt x="18" y="60"/>
                      </a:lnTo>
                      <a:lnTo>
                        <a:pt x="12" y="60"/>
                      </a:lnTo>
                      <a:lnTo>
                        <a:pt x="8" y="56"/>
                      </a:lnTo>
                      <a:lnTo>
                        <a:pt x="4" y="50"/>
                      </a:lnTo>
                      <a:lnTo>
                        <a:pt x="0" y="42"/>
                      </a:lnTo>
                      <a:lnTo>
                        <a:pt x="0" y="30"/>
                      </a:lnTo>
                      <a:close/>
                      <a:moveTo>
                        <a:pt x="8" y="32"/>
                      </a:moveTo>
                      <a:lnTo>
                        <a:pt x="8" y="42"/>
                      </a:lnTo>
                      <a:lnTo>
                        <a:pt x="10" y="52"/>
                      </a:lnTo>
                      <a:lnTo>
                        <a:pt x="12" y="56"/>
                      </a:lnTo>
                      <a:lnTo>
                        <a:pt x="14" y="58"/>
                      </a:lnTo>
                      <a:lnTo>
                        <a:pt x="18" y="58"/>
                      </a:lnTo>
                      <a:lnTo>
                        <a:pt x="20" y="58"/>
                      </a:lnTo>
                      <a:lnTo>
                        <a:pt x="22" y="56"/>
                      </a:lnTo>
                      <a:lnTo>
                        <a:pt x="24" y="54"/>
                      </a:lnTo>
                      <a:lnTo>
                        <a:pt x="26" y="48"/>
                      </a:lnTo>
                      <a:lnTo>
                        <a:pt x="26" y="40"/>
                      </a:lnTo>
                      <a:lnTo>
                        <a:pt x="28" y="28"/>
                      </a:lnTo>
                      <a:lnTo>
                        <a:pt x="26" y="20"/>
                      </a:lnTo>
                      <a:lnTo>
                        <a:pt x="26" y="12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0" y="4"/>
                      </a:lnTo>
                      <a:lnTo>
                        <a:pt x="18" y="4"/>
                      </a:lnTo>
                      <a:lnTo>
                        <a:pt x="14" y="4"/>
                      </a:lnTo>
                      <a:lnTo>
                        <a:pt x="12" y="6"/>
                      </a:lnTo>
                      <a:lnTo>
                        <a:pt x="10" y="10"/>
                      </a:lnTo>
                      <a:lnTo>
                        <a:pt x="8" y="16"/>
                      </a:lnTo>
                      <a:lnTo>
                        <a:pt x="8" y="24"/>
                      </a:lnTo>
                      <a:lnTo>
                        <a:pt x="8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84" name="Rectangle 153"/>
                <p:cNvSpPr>
                  <a:spLocks noChangeArrowheads="1"/>
                </p:cNvSpPr>
                <p:nvPr/>
              </p:nvSpPr>
              <p:spPr bwMode="auto">
                <a:xfrm>
                  <a:off x="3080" y="2664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85" name="Freeform 154"/>
                <p:cNvSpPr>
                  <a:spLocks noEditPoints="1"/>
                </p:cNvSpPr>
                <p:nvPr/>
              </p:nvSpPr>
              <p:spPr bwMode="auto">
                <a:xfrm>
                  <a:off x="3228" y="2678"/>
                  <a:ext cx="36" cy="60"/>
                </a:xfrm>
                <a:custGeom>
                  <a:avLst/>
                  <a:gdLst>
                    <a:gd name="T0" fmla="*/ 0 w 36"/>
                    <a:gd name="T1" fmla="*/ 30 h 60"/>
                    <a:gd name="T2" fmla="*/ 0 w 36"/>
                    <a:gd name="T3" fmla="*/ 22 h 60"/>
                    <a:gd name="T4" fmla="*/ 2 w 36"/>
                    <a:gd name="T5" fmla="*/ 14 h 60"/>
                    <a:gd name="T6" fmla="*/ 6 w 36"/>
                    <a:gd name="T7" fmla="*/ 8 h 60"/>
                    <a:gd name="T8" fmla="*/ 10 w 36"/>
                    <a:gd name="T9" fmla="*/ 4 h 60"/>
                    <a:gd name="T10" fmla="*/ 14 w 36"/>
                    <a:gd name="T11" fmla="*/ 2 h 60"/>
                    <a:gd name="T12" fmla="*/ 18 w 36"/>
                    <a:gd name="T13" fmla="*/ 0 h 60"/>
                    <a:gd name="T14" fmla="*/ 22 w 36"/>
                    <a:gd name="T15" fmla="*/ 2 h 60"/>
                    <a:gd name="T16" fmla="*/ 26 w 36"/>
                    <a:gd name="T17" fmla="*/ 4 h 60"/>
                    <a:gd name="T18" fmla="*/ 30 w 36"/>
                    <a:gd name="T19" fmla="*/ 8 h 60"/>
                    <a:gd name="T20" fmla="*/ 34 w 36"/>
                    <a:gd name="T21" fmla="*/ 14 h 60"/>
                    <a:gd name="T22" fmla="*/ 36 w 36"/>
                    <a:gd name="T23" fmla="*/ 22 h 60"/>
                    <a:gd name="T24" fmla="*/ 36 w 36"/>
                    <a:gd name="T25" fmla="*/ 30 h 60"/>
                    <a:gd name="T26" fmla="*/ 36 w 36"/>
                    <a:gd name="T27" fmla="*/ 40 h 60"/>
                    <a:gd name="T28" fmla="*/ 34 w 36"/>
                    <a:gd name="T29" fmla="*/ 48 h 60"/>
                    <a:gd name="T30" fmla="*/ 30 w 36"/>
                    <a:gd name="T31" fmla="*/ 54 h 60"/>
                    <a:gd name="T32" fmla="*/ 26 w 36"/>
                    <a:gd name="T33" fmla="*/ 58 h 60"/>
                    <a:gd name="T34" fmla="*/ 22 w 36"/>
                    <a:gd name="T35" fmla="*/ 60 h 60"/>
                    <a:gd name="T36" fmla="*/ 18 w 36"/>
                    <a:gd name="T37" fmla="*/ 60 h 60"/>
                    <a:gd name="T38" fmla="*/ 12 w 36"/>
                    <a:gd name="T39" fmla="*/ 60 h 60"/>
                    <a:gd name="T40" fmla="*/ 8 w 36"/>
                    <a:gd name="T41" fmla="*/ 56 h 60"/>
                    <a:gd name="T42" fmla="*/ 4 w 36"/>
                    <a:gd name="T43" fmla="*/ 50 h 60"/>
                    <a:gd name="T44" fmla="*/ 0 w 36"/>
                    <a:gd name="T45" fmla="*/ 42 h 60"/>
                    <a:gd name="T46" fmla="*/ 0 w 36"/>
                    <a:gd name="T47" fmla="*/ 30 h 60"/>
                    <a:gd name="T48" fmla="*/ 8 w 36"/>
                    <a:gd name="T49" fmla="*/ 32 h 60"/>
                    <a:gd name="T50" fmla="*/ 8 w 36"/>
                    <a:gd name="T51" fmla="*/ 42 h 60"/>
                    <a:gd name="T52" fmla="*/ 10 w 36"/>
                    <a:gd name="T53" fmla="*/ 52 h 60"/>
                    <a:gd name="T54" fmla="*/ 12 w 36"/>
                    <a:gd name="T55" fmla="*/ 56 h 60"/>
                    <a:gd name="T56" fmla="*/ 14 w 36"/>
                    <a:gd name="T57" fmla="*/ 58 h 60"/>
                    <a:gd name="T58" fmla="*/ 18 w 36"/>
                    <a:gd name="T59" fmla="*/ 58 h 60"/>
                    <a:gd name="T60" fmla="*/ 20 w 36"/>
                    <a:gd name="T61" fmla="*/ 58 h 60"/>
                    <a:gd name="T62" fmla="*/ 22 w 36"/>
                    <a:gd name="T63" fmla="*/ 56 h 60"/>
                    <a:gd name="T64" fmla="*/ 24 w 36"/>
                    <a:gd name="T65" fmla="*/ 54 h 60"/>
                    <a:gd name="T66" fmla="*/ 26 w 36"/>
                    <a:gd name="T67" fmla="*/ 48 h 60"/>
                    <a:gd name="T68" fmla="*/ 28 w 36"/>
                    <a:gd name="T69" fmla="*/ 40 h 60"/>
                    <a:gd name="T70" fmla="*/ 28 w 36"/>
                    <a:gd name="T71" fmla="*/ 28 h 60"/>
                    <a:gd name="T72" fmla="*/ 28 w 36"/>
                    <a:gd name="T73" fmla="*/ 20 h 60"/>
                    <a:gd name="T74" fmla="*/ 26 w 36"/>
                    <a:gd name="T75" fmla="*/ 12 h 60"/>
                    <a:gd name="T76" fmla="*/ 24 w 36"/>
                    <a:gd name="T77" fmla="*/ 8 h 60"/>
                    <a:gd name="T78" fmla="*/ 22 w 36"/>
                    <a:gd name="T79" fmla="*/ 4 h 60"/>
                    <a:gd name="T80" fmla="*/ 20 w 36"/>
                    <a:gd name="T81" fmla="*/ 4 h 60"/>
                    <a:gd name="T82" fmla="*/ 18 w 36"/>
                    <a:gd name="T83" fmla="*/ 4 h 60"/>
                    <a:gd name="T84" fmla="*/ 16 w 36"/>
                    <a:gd name="T85" fmla="*/ 4 h 60"/>
                    <a:gd name="T86" fmla="*/ 12 w 36"/>
                    <a:gd name="T87" fmla="*/ 6 h 60"/>
                    <a:gd name="T88" fmla="*/ 10 w 36"/>
                    <a:gd name="T89" fmla="*/ 10 h 60"/>
                    <a:gd name="T90" fmla="*/ 8 w 36"/>
                    <a:gd name="T91" fmla="*/ 16 h 60"/>
                    <a:gd name="T92" fmla="*/ 8 w 36"/>
                    <a:gd name="T93" fmla="*/ 24 h 60"/>
                    <a:gd name="T94" fmla="*/ 8 w 36"/>
                    <a:gd name="T95" fmla="*/ 32 h 6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6"/>
                    <a:gd name="T145" fmla="*/ 0 h 60"/>
                    <a:gd name="T146" fmla="*/ 36 w 36"/>
                    <a:gd name="T147" fmla="*/ 60 h 6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6" h="60">
                      <a:moveTo>
                        <a:pt x="0" y="30"/>
                      </a:moveTo>
                      <a:lnTo>
                        <a:pt x="0" y="22"/>
                      </a:lnTo>
                      <a:lnTo>
                        <a:pt x="2" y="14"/>
                      </a:lnTo>
                      <a:lnTo>
                        <a:pt x="6" y="8"/>
                      </a:lnTo>
                      <a:lnTo>
                        <a:pt x="10" y="4"/>
                      </a:lnTo>
                      <a:lnTo>
                        <a:pt x="14" y="2"/>
                      </a:lnTo>
                      <a:lnTo>
                        <a:pt x="18" y="0"/>
                      </a:lnTo>
                      <a:lnTo>
                        <a:pt x="22" y="2"/>
                      </a:lnTo>
                      <a:lnTo>
                        <a:pt x="26" y="4"/>
                      </a:lnTo>
                      <a:lnTo>
                        <a:pt x="30" y="8"/>
                      </a:lnTo>
                      <a:lnTo>
                        <a:pt x="34" y="14"/>
                      </a:lnTo>
                      <a:lnTo>
                        <a:pt x="36" y="22"/>
                      </a:lnTo>
                      <a:lnTo>
                        <a:pt x="36" y="30"/>
                      </a:lnTo>
                      <a:lnTo>
                        <a:pt x="36" y="40"/>
                      </a:lnTo>
                      <a:lnTo>
                        <a:pt x="34" y="48"/>
                      </a:lnTo>
                      <a:lnTo>
                        <a:pt x="30" y="54"/>
                      </a:lnTo>
                      <a:lnTo>
                        <a:pt x="26" y="58"/>
                      </a:lnTo>
                      <a:lnTo>
                        <a:pt x="22" y="60"/>
                      </a:lnTo>
                      <a:lnTo>
                        <a:pt x="18" y="60"/>
                      </a:lnTo>
                      <a:lnTo>
                        <a:pt x="12" y="60"/>
                      </a:lnTo>
                      <a:lnTo>
                        <a:pt x="8" y="56"/>
                      </a:lnTo>
                      <a:lnTo>
                        <a:pt x="4" y="50"/>
                      </a:lnTo>
                      <a:lnTo>
                        <a:pt x="0" y="42"/>
                      </a:lnTo>
                      <a:lnTo>
                        <a:pt x="0" y="30"/>
                      </a:lnTo>
                      <a:close/>
                      <a:moveTo>
                        <a:pt x="8" y="32"/>
                      </a:moveTo>
                      <a:lnTo>
                        <a:pt x="8" y="42"/>
                      </a:lnTo>
                      <a:lnTo>
                        <a:pt x="10" y="52"/>
                      </a:lnTo>
                      <a:lnTo>
                        <a:pt x="12" y="56"/>
                      </a:lnTo>
                      <a:lnTo>
                        <a:pt x="14" y="58"/>
                      </a:lnTo>
                      <a:lnTo>
                        <a:pt x="18" y="58"/>
                      </a:lnTo>
                      <a:lnTo>
                        <a:pt x="20" y="58"/>
                      </a:lnTo>
                      <a:lnTo>
                        <a:pt x="22" y="56"/>
                      </a:lnTo>
                      <a:lnTo>
                        <a:pt x="24" y="54"/>
                      </a:lnTo>
                      <a:lnTo>
                        <a:pt x="26" y="48"/>
                      </a:lnTo>
                      <a:lnTo>
                        <a:pt x="28" y="40"/>
                      </a:lnTo>
                      <a:lnTo>
                        <a:pt x="28" y="28"/>
                      </a:lnTo>
                      <a:lnTo>
                        <a:pt x="28" y="20"/>
                      </a:lnTo>
                      <a:lnTo>
                        <a:pt x="26" y="12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0" y="4"/>
                      </a:lnTo>
                      <a:lnTo>
                        <a:pt x="18" y="4"/>
                      </a:lnTo>
                      <a:lnTo>
                        <a:pt x="16" y="4"/>
                      </a:lnTo>
                      <a:lnTo>
                        <a:pt x="12" y="6"/>
                      </a:lnTo>
                      <a:lnTo>
                        <a:pt x="10" y="10"/>
                      </a:lnTo>
                      <a:lnTo>
                        <a:pt x="8" y="16"/>
                      </a:lnTo>
                      <a:lnTo>
                        <a:pt x="8" y="24"/>
                      </a:lnTo>
                      <a:lnTo>
                        <a:pt x="8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86" name="Rectangle 155"/>
                <p:cNvSpPr>
                  <a:spLocks noChangeArrowheads="1"/>
                </p:cNvSpPr>
                <p:nvPr/>
              </p:nvSpPr>
              <p:spPr bwMode="auto">
                <a:xfrm>
                  <a:off x="3528" y="2664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87" name="Freeform 156"/>
                <p:cNvSpPr>
                  <a:spLocks/>
                </p:cNvSpPr>
                <p:nvPr/>
              </p:nvSpPr>
              <p:spPr bwMode="auto">
                <a:xfrm>
                  <a:off x="3678" y="2678"/>
                  <a:ext cx="22" cy="60"/>
                </a:xfrm>
                <a:custGeom>
                  <a:avLst/>
                  <a:gdLst>
                    <a:gd name="T0" fmla="*/ 0 w 22"/>
                    <a:gd name="T1" fmla="*/ 6 h 60"/>
                    <a:gd name="T2" fmla="*/ 14 w 22"/>
                    <a:gd name="T3" fmla="*/ 0 h 60"/>
                    <a:gd name="T4" fmla="*/ 16 w 22"/>
                    <a:gd name="T5" fmla="*/ 0 h 60"/>
                    <a:gd name="T6" fmla="*/ 16 w 22"/>
                    <a:gd name="T7" fmla="*/ 50 h 60"/>
                    <a:gd name="T8" fmla="*/ 16 w 22"/>
                    <a:gd name="T9" fmla="*/ 54 h 60"/>
                    <a:gd name="T10" fmla="*/ 16 w 22"/>
                    <a:gd name="T11" fmla="*/ 56 h 60"/>
                    <a:gd name="T12" fmla="*/ 16 w 22"/>
                    <a:gd name="T13" fmla="*/ 58 h 60"/>
                    <a:gd name="T14" fmla="*/ 18 w 22"/>
                    <a:gd name="T15" fmla="*/ 58 h 60"/>
                    <a:gd name="T16" fmla="*/ 20 w 22"/>
                    <a:gd name="T17" fmla="*/ 58 h 60"/>
                    <a:gd name="T18" fmla="*/ 22 w 22"/>
                    <a:gd name="T19" fmla="*/ 58 h 60"/>
                    <a:gd name="T20" fmla="*/ 22 w 22"/>
                    <a:gd name="T21" fmla="*/ 60 h 60"/>
                    <a:gd name="T22" fmla="*/ 0 w 22"/>
                    <a:gd name="T23" fmla="*/ 60 h 60"/>
                    <a:gd name="T24" fmla="*/ 0 w 22"/>
                    <a:gd name="T25" fmla="*/ 58 h 60"/>
                    <a:gd name="T26" fmla="*/ 4 w 22"/>
                    <a:gd name="T27" fmla="*/ 58 h 60"/>
                    <a:gd name="T28" fmla="*/ 6 w 22"/>
                    <a:gd name="T29" fmla="*/ 58 h 60"/>
                    <a:gd name="T30" fmla="*/ 8 w 22"/>
                    <a:gd name="T31" fmla="*/ 58 h 60"/>
                    <a:gd name="T32" fmla="*/ 8 w 22"/>
                    <a:gd name="T33" fmla="*/ 56 h 60"/>
                    <a:gd name="T34" fmla="*/ 8 w 22"/>
                    <a:gd name="T35" fmla="*/ 54 h 60"/>
                    <a:gd name="T36" fmla="*/ 8 w 22"/>
                    <a:gd name="T37" fmla="*/ 50 h 60"/>
                    <a:gd name="T38" fmla="*/ 8 w 22"/>
                    <a:gd name="T39" fmla="*/ 16 h 60"/>
                    <a:gd name="T40" fmla="*/ 8 w 22"/>
                    <a:gd name="T41" fmla="*/ 12 h 60"/>
                    <a:gd name="T42" fmla="*/ 8 w 22"/>
                    <a:gd name="T43" fmla="*/ 10 h 60"/>
                    <a:gd name="T44" fmla="*/ 8 w 22"/>
                    <a:gd name="T45" fmla="*/ 8 h 60"/>
                    <a:gd name="T46" fmla="*/ 6 w 22"/>
                    <a:gd name="T47" fmla="*/ 8 h 60"/>
                    <a:gd name="T48" fmla="*/ 6 w 22"/>
                    <a:gd name="T49" fmla="*/ 6 h 60"/>
                    <a:gd name="T50" fmla="*/ 4 w 22"/>
                    <a:gd name="T51" fmla="*/ 6 h 60"/>
                    <a:gd name="T52" fmla="*/ 4 w 22"/>
                    <a:gd name="T53" fmla="*/ 6 h 60"/>
                    <a:gd name="T54" fmla="*/ 0 w 22"/>
                    <a:gd name="T55" fmla="*/ 8 h 60"/>
                    <a:gd name="T56" fmla="*/ 0 w 22"/>
                    <a:gd name="T57" fmla="*/ 6 h 6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2"/>
                    <a:gd name="T88" fmla="*/ 0 h 60"/>
                    <a:gd name="T89" fmla="*/ 22 w 22"/>
                    <a:gd name="T90" fmla="*/ 60 h 6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2" h="60">
                      <a:moveTo>
                        <a:pt x="0" y="6"/>
                      </a:move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50"/>
                      </a:lnTo>
                      <a:lnTo>
                        <a:pt x="16" y="54"/>
                      </a:lnTo>
                      <a:lnTo>
                        <a:pt x="16" y="56"/>
                      </a:lnTo>
                      <a:lnTo>
                        <a:pt x="16" y="58"/>
                      </a:lnTo>
                      <a:lnTo>
                        <a:pt x="18" y="58"/>
                      </a:lnTo>
                      <a:lnTo>
                        <a:pt x="20" y="58"/>
                      </a:lnTo>
                      <a:lnTo>
                        <a:pt x="22" y="58"/>
                      </a:lnTo>
                      <a:lnTo>
                        <a:pt x="22" y="60"/>
                      </a:lnTo>
                      <a:lnTo>
                        <a:pt x="0" y="60"/>
                      </a:lnTo>
                      <a:lnTo>
                        <a:pt x="0" y="58"/>
                      </a:lnTo>
                      <a:lnTo>
                        <a:pt x="4" y="58"/>
                      </a:lnTo>
                      <a:lnTo>
                        <a:pt x="6" y="58"/>
                      </a:lnTo>
                      <a:lnTo>
                        <a:pt x="8" y="58"/>
                      </a:lnTo>
                      <a:lnTo>
                        <a:pt x="8" y="56"/>
                      </a:lnTo>
                      <a:lnTo>
                        <a:pt x="8" y="54"/>
                      </a:lnTo>
                      <a:lnTo>
                        <a:pt x="8" y="50"/>
                      </a:lnTo>
                      <a:lnTo>
                        <a:pt x="8" y="16"/>
                      </a:lnTo>
                      <a:lnTo>
                        <a:pt x="8" y="12"/>
                      </a:lnTo>
                      <a:lnTo>
                        <a:pt x="8" y="10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0" y="8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88" name="Freeform 157"/>
                <p:cNvSpPr>
                  <a:spLocks/>
                </p:cNvSpPr>
                <p:nvPr/>
              </p:nvSpPr>
              <p:spPr bwMode="auto">
                <a:xfrm>
                  <a:off x="3714" y="2678"/>
                  <a:ext cx="38" cy="60"/>
                </a:xfrm>
                <a:custGeom>
                  <a:avLst/>
                  <a:gdLst>
                    <a:gd name="T0" fmla="*/ 38 w 38"/>
                    <a:gd name="T1" fmla="*/ 48 h 60"/>
                    <a:gd name="T2" fmla="*/ 34 w 38"/>
                    <a:gd name="T3" fmla="*/ 60 h 60"/>
                    <a:gd name="T4" fmla="*/ 0 w 38"/>
                    <a:gd name="T5" fmla="*/ 60 h 60"/>
                    <a:gd name="T6" fmla="*/ 0 w 38"/>
                    <a:gd name="T7" fmla="*/ 58 h 60"/>
                    <a:gd name="T8" fmla="*/ 8 w 38"/>
                    <a:gd name="T9" fmla="*/ 50 h 60"/>
                    <a:gd name="T10" fmla="*/ 16 w 38"/>
                    <a:gd name="T11" fmla="*/ 42 h 60"/>
                    <a:gd name="T12" fmla="*/ 20 w 38"/>
                    <a:gd name="T13" fmla="*/ 36 h 60"/>
                    <a:gd name="T14" fmla="*/ 26 w 38"/>
                    <a:gd name="T15" fmla="*/ 28 h 60"/>
                    <a:gd name="T16" fmla="*/ 26 w 38"/>
                    <a:gd name="T17" fmla="*/ 20 h 60"/>
                    <a:gd name="T18" fmla="*/ 26 w 38"/>
                    <a:gd name="T19" fmla="*/ 14 h 60"/>
                    <a:gd name="T20" fmla="*/ 24 w 38"/>
                    <a:gd name="T21" fmla="*/ 10 h 60"/>
                    <a:gd name="T22" fmla="*/ 20 w 38"/>
                    <a:gd name="T23" fmla="*/ 8 h 60"/>
                    <a:gd name="T24" fmla="*/ 16 w 38"/>
                    <a:gd name="T25" fmla="*/ 6 h 60"/>
                    <a:gd name="T26" fmla="*/ 12 w 38"/>
                    <a:gd name="T27" fmla="*/ 8 h 60"/>
                    <a:gd name="T28" fmla="*/ 8 w 38"/>
                    <a:gd name="T29" fmla="*/ 10 h 60"/>
                    <a:gd name="T30" fmla="*/ 4 w 38"/>
                    <a:gd name="T31" fmla="*/ 12 h 60"/>
                    <a:gd name="T32" fmla="*/ 2 w 38"/>
                    <a:gd name="T33" fmla="*/ 16 h 60"/>
                    <a:gd name="T34" fmla="*/ 0 w 38"/>
                    <a:gd name="T35" fmla="*/ 16 h 60"/>
                    <a:gd name="T36" fmla="*/ 2 w 38"/>
                    <a:gd name="T37" fmla="*/ 10 h 60"/>
                    <a:gd name="T38" fmla="*/ 6 w 38"/>
                    <a:gd name="T39" fmla="*/ 4 h 60"/>
                    <a:gd name="T40" fmla="*/ 12 w 38"/>
                    <a:gd name="T41" fmla="*/ 2 h 60"/>
                    <a:gd name="T42" fmla="*/ 18 w 38"/>
                    <a:gd name="T43" fmla="*/ 0 h 60"/>
                    <a:gd name="T44" fmla="*/ 24 w 38"/>
                    <a:gd name="T45" fmla="*/ 2 h 60"/>
                    <a:gd name="T46" fmla="*/ 30 w 38"/>
                    <a:gd name="T47" fmla="*/ 6 h 60"/>
                    <a:gd name="T48" fmla="*/ 34 w 38"/>
                    <a:gd name="T49" fmla="*/ 10 h 60"/>
                    <a:gd name="T50" fmla="*/ 34 w 38"/>
                    <a:gd name="T51" fmla="*/ 16 h 60"/>
                    <a:gd name="T52" fmla="*/ 34 w 38"/>
                    <a:gd name="T53" fmla="*/ 20 h 60"/>
                    <a:gd name="T54" fmla="*/ 32 w 38"/>
                    <a:gd name="T55" fmla="*/ 24 h 60"/>
                    <a:gd name="T56" fmla="*/ 28 w 38"/>
                    <a:gd name="T57" fmla="*/ 32 h 60"/>
                    <a:gd name="T58" fmla="*/ 22 w 38"/>
                    <a:gd name="T59" fmla="*/ 40 h 60"/>
                    <a:gd name="T60" fmla="*/ 16 w 38"/>
                    <a:gd name="T61" fmla="*/ 46 h 60"/>
                    <a:gd name="T62" fmla="*/ 10 w 38"/>
                    <a:gd name="T63" fmla="*/ 50 h 60"/>
                    <a:gd name="T64" fmla="*/ 8 w 38"/>
                    <a:gd name="T65" fmla="*/ 54 h 60"/>
                    <a:gd name="T66" fmla="*/ 24 w 38"/>
                    <a:gd name="T67" fmla="*/ 54 h 60"/>
                    <a:gd name="T68" fmla="*/ 28 w 38"/>
                    <a:gd name="T69" fmla="*/ 54 h 60"/>
                    <a:gd name="T70" fmla="*/ 30 w 38"/>
                    <a:gd name="T71" fmla="*/ 54 h 60"/>
                    <a:gd name="T72" fmla="*/ 32 w 38"/>
                    <a:gd name="T73" fmla="*/ 52 h 60"/>
                    <a:gd name="T74" fmla="*/ 34 w 38"/>
                    <a:gd name="T75" fmla="*/ 52 h 60"/>
                    <a:gd name="T76" fmla="*/ 34 w 38"/>
                    <a:gd name="T77" fmla="*/ 50 h 60"/>
                    <a:gd name="T78" fmla="*/ 36 w 38"/>
                    <a:gd name="T79" fmla="*/ 48 h 60"/>
                    <a:gd name="T80" fmla="*/ 38 w 38"/>
                    <a:gd name="T81" fmla="*/ 48 h 6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8"/>
                    <a:gd name="T124" fmla="*/ 0 h 60"/>
                    <a:gd name="T125" fmla="*/ 38 w 38"/>
                    <a:gd name="T126" fmla="*/ 60 h 6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8" h="60">
                      <a:moveTo>
                        <a:pt x="38" y="48"/>
                      </a:moveTo>
                      <a:lnTo>
                        <a:pt x="34" y="60"/>
                      </a:lnTo>
                      <a:lnTo>
                        <a:pt x="0" y="60"/>
                      </a:lnTo>
                      <a:lnTo>
                        <a:pt x="0" y="58"/>
                      </a:lnTo>
                      <a:lnTo>
                        <a:pt x="8" y="50"/>
                      </a:lnTo>
                      <a:lnTo>
                        <a:pt x="16" y="42"/>
                      </a:lnTo>
                      <a:lnTo>
                        <a:pt x="20" y="36"/>
                      </a:lnTo>
                      <a:lnTo>
                        <a:pt x="26" y="28"/>
                      </a:lnTo>
                      <a:lnTo>
                        <a:pt x="26" y="20"/>
                      </a:lnTo>
                      <a:lnTo>
                        <a:pt x="26" y="14"/>
                      </a:lnTo>
                      <a:lnTo>
                        <a:pt x="24" y="10"/>
                      </a:lnTo>
                      <a:lnTo>
                        <a:pt x="20" y="8"/>
                      </a:lnTo>
                      <a:lnTo>
                        <a:pt x="16" y="6"/>
                      </a:lnTo>
                      <a:lnTo>
                        <a:pt x="12" y="8"/>
                      </a:lnTo>
                      <a:lnTo>
                        <a:pt x="8" y="10"/>
                      </a:lnTo>
                      <a:lnTo>
                        <a:pt x="4" y="12"/>
                      </a:lnTo>
                      <a:lnTo>
                        <a:pt x="2" y="16"/>
                      </a:lnTo>
                      <a:lnTo>
                        <a:pt x="0" y="16"/>
                      </a:lnTo>
                      <a:lnTo>
                        <a:pt x="2" y="10"/>
                      </a:lnTo>
                      <a:lnTo>
                        <a:pt x="6" y="4"/>
                      </a:lnTo>
                      <a:lnTo>
                        <a:pt x="12" y="2"/>
                      </a:lnTo>
                      <a:lnTo>
                        <a:pt x="18" y="0"/>
                      </a:lnTo>
                      <a:lnTo>
                        <a:pt x="24" y="2"/>
                      </a:lnTo>
                      <a:lnTo>
                        <a:pt x="30" y="6"/>
                      </a:lnTo>
                      <a:lnTo>
                        <a:pt x="34" y="10"/>
                      </a:lnTo>
                      <a:lnTo>
                        <a:pt x="34" y="16"/>
                      </a:lnTo>
                      <a:lnTo>
                        <a:pt x="34" y="20"/>
                      </a:lnTo>
                      <a:lnTo>
                        <a:pt x="32" y="24"/>
                      </a:lnTo>
                      <a:lnTo>
                        <a:pt x="28" y="32"/>
                      </a:lnTo>
                      <a:lnTo>
                        <a:pt x="22" y="40"/>
                      </a:lnTo>
                      <a:lnTo>
                        <a:pt x="16" y="46"/>
                      </a:lnTo>
                      <a:lnTo>
                        <a:pt x="10" y="50"/>
                      </a:lnTo>
                      <a:lnTo>
                        <a:pt x="8" y="54"/>
                      </a:lnTo>
                      <a:lnTo>
                        <a:pt x="24" y="54"/>
                      </a:lnTo>
                      <a:lnTo>
                        <a:pt x="28" y="54"/>
                      </a:lnTo>
                      <a:lnTo>
                        <a:pt x="30" y="54"/>
                      </a:lnTo>
                      <a:lnTo>
                        <a:pt x="32" y="52"/>
                      </a:lnTo>
                      <a:lnTo>
                        <a:pt x="34" y="52"/>
                      </a:lnTo>
                      <a:lnTo>
                        <a:pt x="34" y="50"/>
                      </a:lnTo>
                      <a:lnTo>
                        <a:pt x="36" y="48"/>
                      </a:lnTo>
                      <a:lnTo>
                        <a:pt x="38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89" name="Freeform 158"/>
                <p:cNvSpPr>
                  <a:spLocks noEditPoints="1"/>
                </p:cNvSpPr>
                <p:nvPr/>
              </p:nvSpPr>
              <p:spPr bwMode="auto">
                <a:xfrm>
                  <a:off x="3760" y="2678"/>
                  <a:ext cx="36" cy="60"/>
                </a:xfrm>
                <a:custGeom>
                  <a:avLst/>
                  <a:gdLst>
                    <a:gd name="T0" fmla="*/ 0 w 36"/>
                    <a:gd name="T1" fmla="*/ 30 h 60"/>
                    <a:gd name="T2" fmla="*/ 0 w 36"/>
                    <a:gd name="T3" fmla="*/ 22 h 60"/>
                    <a:gd name="T4" fmla="*/ 2 w 36"/>
                    <a:gd name="T5" fmla="*/ 14 h 60"/>
                    <a:gd name="T6" fmla="*/ 6 w 36"/>
                    <a:gd name="T7" fmla="*/ 8 h 60"/>
                    <a:gd name="T8" fmla="*/ 10 w 36"/>
                    <a:gd name="T9" fmla="*/ 4 h 60"/>
                    <a:gd name="T10" fmla="*/ 14 w 36"/>
                    <a:gd name="T11" fmla="*/ 2 h 60"/>
                    <a:gd name="T12" fmla="*/ 18 w 36"/>
                    <a:gd name="T13" fmla="*/ 0 h 60"/>
                    <a:gd name="T14" fmla="*/ 22 w 36"/>
                    <a:gd name="T15" fmla="*/ 2 h 60"/>
                    <a:gd name="T16" fmla="*/ 26 w 36"/>
                    <a:gd name="T17" fmla="*/ 4 h 60"/>
                    <a:gd name="T18" fmla="*/ 30 w 36"/>
                    <a:gd name="T19" fmla="*/ 8 h 60"/>
                    <a:gd name="T20" fmla="*/ 32 w 36"/>
                    <a:gd name="T21" fmla="*/ 14 h 60"/>
                    <a:gd name="T22" fmla="*/ 34 w 36"/>
                    <a:gd name="T23" fmla="*/ 22 h 60"/>
                    <a:gd name="T24" fmla="*/ 36 w 36"/>
                    <a:gd name="T25" fmla="*/ 30 h 60"/>
                    <a:gd name="T26" fmla="*/ 34 w 36"/>
                    <a:gd name="T27" fmla="*/ 40 h 60"/>
                    <a:gd name="T28" fmla="*/ 32 w 36"/>
                    <a:gd name="T29" fmla="*/ 48 h 60"/>
                    <a:gd name="T30" fmla="*/ 30 w 36"/>
                    <a:gd name="T31" fmla="*/ 54 h 60"/>
                    <a:gd name="T32" fmla="*/ 26 w 36"/>
                    <a:gd name="T33" fmla="*/ 58 h 60"/>
                    <a:gd name="T34" fmla="*/ 22 w 36"/>
                    <a:gd name="T35" fmla="*/ 60 h 60"/>
                    <a:gd name="T36" fmla="*/ 18 w 36"/>
                    <a:gd name="T37" fmla="*/ 60 h 60"/>
                    <a:gd name="T38" fmla="*/ 12 w 36"/>
                    <a:gd name="T39" fmla="*/ 60 h 60"/>
                    <a:gd name="T40" fmla="*/ 8 w 36"/>
                    <a:gd name="T41" fmla="*/ 56 h 60"/>
                    <a:gd name="T42" fmla="*/ 4 w 36"/>
                    <a:gd name="T43" fmla="*/ 50 h 60"/>
                    <a:gd name="T44" fmla="*/ 0 w 36"/>
                    <a:gd name="T45" fmla="*/ 42 h 60"/>
                    <a:gd name="T46" fmla="*/ 0 w 36"/>
                    <a:gd name="T47" fmla="*/ 30 h 60"/>
                    <a:gd name="T48" fmla="*/ 8 w 36"/>
                    <a:gd name="T49" fmla="*/ 32 h 60"/>
                    <a:gd name="T50" fmla="*/ 8 w 36"/>
                    <a:gd name="T51" fmla="*/ 42 h 60"/>
                    <a:gd name="T52" fmla="*/ 10 w 36"/>
                    <a:gd name="T53" fmla="*/ 52 h 60"/>
                    <a:gd name="T54" fmla="*/ 12 w 36"/>
                    <a:gd name="T55" fmla="*/ 56 h 60"/>
                    <a:gd name="T56" fmla="*/ 14 w 36"/>
                    <a:gd name="T57" fmla="*/ 58 h 60"/>
                    <a:gd name="T58" fmla="*/ 18 w 36"/>
                    <a:gd name="T59" fmla="*/ 58 h 60"/>
                    <a:gd name="T60" fmla="*/ 20 w 36"/>
                    <a:gd name="T61" fmla="*/ 58 h 60"/>
                    <a:gd name="T62" fmla="*/ 22 w 36"/>
                    <a:gd name="T63" fmla="*/ 56 h 60"/>
                    <a:gd name="T64" fmla="*/ 24 w 36"/>
                    <a:gd name="T65" fmla="*/ 54 h 60"/>
                    <a:gd name="T66" fmla="*/ 26 w 36"/>
                    <a:gd name="T67" fmla="*/ 48 h 60"/>
                    <a:gd name="T68" fmla="*/ 28 w 36"/>
                    <a:gd name="T69" fmla="*/ 40 h 60"/>
                    <a:gd name="T70" fmla="*/ 28 w 36"/>
                    <a:gd name="T71" fmla="*/ 28 h 60"/>
                    <a:gd name="T72" fmla="*/ 26 w 36"/>
                    <a:gd name="T73" fmla="*/ 20 h 60"/>
                    <a:gd name="T74" fmla="*/ 26 w 36"/>
                    <a:gd name="T75" fmla="*/ 12 h 60"/>
                    <a:gd name="T76" fmla="*/ 24 w 36"/>
                    <a:gd name="T77" fmla="*/ 8 h 60"/>
                    <a:gd name="T78" fmla="*/ 22 w 36"/>
                    <a:gd name="T79" fmla="*/ 4 h 60"/>
                    <a:gd name="T80" fmla="*/ 20 w 36"/>
                    <a:gd name="T81" fmla="*/ 4 h 60"/>
                    <a:gd name="T82" fmla="*/ 18 w 36"/>
                    <a:gd name="T83" fmla="*/ 4 h 60"/>
                    <a:gd name="T84" fmla="*/ 14 w 36"/>
                    <a:gd name="T85" fmla="*/ 4 h 60"/>
                    <a:gd name="T86" fmla="*/ 12 w 36"/>
                    <a:gd name="T87" fmla="*/ 6 h 60"/>
                    <a:gd name="T88" fmla="*/ 10 w 36"/>
                    <a:gd name="T89" fmla="*/ 10 h 60"/>
                    <a:gd name="T90" fmla="*/ 8 w 36"/>
                    <a:gd name="T91" fmla="*/ 16 h 60"/>
                    <a:gd name="T92" fmla="*/ 8 w 36"/>
                    <a:gd name="T93" fmla="*/ 24 h 60"/>
                    <a:gd name="T94" fmla="*/ 8 w 36"/>
                    <a:gd name="T95" fmla="*/ 32 h 6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6"/>
                    <a:gd name="T145" fmla="*/ 0 h 60"/>
                    <a:gd name="T146" fmla="*/ 36 w 36"/>
                    <a:gd name="T147" fmla="*/ 60 h 6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6" h="60">
                      <a:moveTo>
                        <a:pt x="0" y="30"/>
                      </a:moveTo>
                      <a:lnTo>
                        <a:pt x="0" y="22"/>
                      </a:lnTo>
                      <a:lnTo>
                        <a:pt x="2" y="14"/>
                      </a:lnTo>
                      <a:lnTo>
                        <a:pt x="6" y="8"/>
                      </a:lnTo>
                      <a:lnTo>
                        <a:pt x="10" y="4"/>
                      </a:lnTo>
                      <a:lnTo>
                        <a:pt x="14" y="2"/>
                      </a:lnTo>
                      <a:lnTo>
                        <a:pt x="18" y="0"/>
                      </a:lnTo>
                      <a:lnTo>
                        <a:pt x="22" y="2"/>
                      </a:lnTo>
                      <a:lnTo>
                        <a:pt x="26" y="4"/>
                      </a:lnTo>
                      <a:lnTo>
                        <a:pt x="30" y="8"/>
                      </a:lnTo>
                      <a:lnTo>
                        <a:pt x="32" y="14"/>
                      </a:lnTo>
                      <a:lnTo>
                        <a:pt x="34" y="22"/>
                      </a:lnTo>
                      <a:lnTo>
                        <a:pt x="36" y="30"/>
                      </a:lnTo>
                      <a:lnTo>
                        <a:pt x="34" y="40"/>
                      </a:lnTo>
                      <a:lnTo>
                        <a:pt x="32" y="48"/>
                      </a:lnTo>
                      <a:lnTo>
                        <a:pt x="30" y="54"/>
                      </a:lnTo>
                      <a:lnTo>
                        <a:pt x="26" y="58"/>
                      </a:lnTo>
                      <a:lnTo>
                        <a:pt x="22" y="60"/>
                      </a:lnTo>
                      <a:lnTo>
                        <a:pt x="18" y="60"/>
                      </a:lnTo>
                      <a:lnTo>
                        <a:pt x="12" y="60"/>
                      </a:lnTo>
                      <a:lnTo>
                        <a:pt x="8" y="56"/>
                      </a:lnTo>
                      <a:lnTo>
                        <a:pt x="4" y="50"/>
                      </a:lnTo>
                      <a:lnTo>
                        <a:pt x="0" y="42"/>
                      </a:lnTo>
                      <a:lnTo>
                        <a:pt x="0" y="30"/>
                      </a:lnTo>
                      <a:close/>
                      <a:moveTo>
                        <a:pt x="8" y="32"/>
                      </a:moveTo>
                      <a:lnTo>
                        <a:pt x="8" y="42"/>
                      </a:lnTo>
                      <a:lnTo>
                        <a:pt x="10" y="52"/>
                      </a:lnTo>
                      <a:lnTo>
                        <a:pt x="12" y="56"/>
                      </a:lnTo>
                      <a:lnTo>
                        <a:pt x="14" y="58"/>
                      </a:lnTo>
                      <a:lnTo>
                        <a:pt x="18" y="58"/>
                      </a:lnTo>
                      <a:lnTo>
                        <a:pt x="20" y="58"/>
                      </a:lnTo>
                      <a:lnTo>
                        <a:pt x="22" y="56"/>
                      </a:lnTo>
                      <a:lnTo>
                        <a:pt x="24" y="54"/>
                      </a:lnTo>
                      <a:lnTo>
                        <a:pt x="26" y="48"/>
                      </a:lnTo>
                      <a:lnTo>
                        <a:pt x="28" y="40"/>
                      </a:lnTo>
                      <a:lnTo>
                        <a:pt x="28" y="28"/>
                      </a:lnTo>
                      <a:lnTo>
                        <a:pt x="26" y="20"/>
                      </a:lnTo>
                      <a:lnTo>
                        <a:pt x="26" y="12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0" y="4"/>
                      </a:lnTo>
                      <a:lnTo>
                        <a:pt x="18" y="4"/>
                      </a:lnTo>
                      <a:lnTo>
                        <a:pt x="14" y="4"/>
                      </a:lnTo>
                      <a:lnTo>
                        <a:pt x="12" y="6"/>
                      </a:lnTo>
                      <a:lnTo>
                        <a:pt x="10" y="10"/>
                      </a:lnTo>
                      <a:lnTo>
                        <a:pt x="8" y="16"/>
                      </a:lnTo>
                      <a:lnTo>
                        <a:pt x="8" y="24"/>
                      </a:lnTo>
                      <a:lnTo>
                        <a:pt x="8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90" name="Rectangle 159"/>
                <p:cNvSpPr>
                  <a:spLocks noChangeArrowheads="1"/>
                </p:cNvSpPr>
                <p:nvPr/>
              </p:nvSpPr>
              <p:spPr bwMode="auto">
                <a:xfrm>
                  <a:off x="3848" y="2664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91" name="Freeform 160"/>
                <p:cNvSpPr>
                  <a:spLocks/>
                </p:cNvSpPr>
                <p:nvPr/>
              </p:nvSpPr>
              <p:spPr bwMode="auto">
                <a:xfrm>
                  <a:off x="4002" y="2678"/>
                  <a:ext cx="24" cy="60"/>
                </a:xfrm>
                <a:custGeom>
                  <a:avLst/>
                  <a:gdLst>
                    <a:gd name="T0" fmla="*/ 0 w 24"/>
                    <a:gd name="T1" fmla="*/ 6 h 60"/>
                    <a:gd name="T2" fmla="*/ 14 w 24"/>
                    <a:gd name="T3" fmla="*/ 0 h 60"/>
                    <a:gd name="T4" fmla="*/ 16 w 24"/>
                    <a:gd name="T5" fmla="*/ 0 h 60"/>
                    <a:gd name="T6" fmla="*/ 16 w 24"/>
                    <a:gd name="T7" fmla="*/ 50 h 60"/>
                    <a:gd name="T8" fmla="*/ 16 w 24"/>
                    <a:gd name="T9" fmla="*/ 54 h 60"/>
                    <a:gd name="T10" fmla="*/ 16 w 24"/>
                    <a:gd name="T11" fmla="*/ 56 h 60"/>
                    <a:gd name="T12" fmla="*/ 16 w 24"/>
                    <a:gd name="T13" fmla="*/ 58 h 60"/>
                    <a:gd name="T14" fmla="*/ 18 w 24"/>
                    <a:gd name="T15" fmla="*/ 58 h 60"/>
                    <a:gd name="T16" fmla="*/ 20 w 24"/>
                    <a:gd name="T17" fmla="*/ 58 h 60"/>
                    <a:gd name="T18" fmla="*/ 24 w 24"/>
                    <a:gd name="T19" fmla="*/ 58 h 60"/>
                    <a:gd name="T20" fmla="*/ 24 w 24"/>
                    <a:gd name="T21" fmla="*/ 60 h 60"/>
                    <a:gd name="T22" fmla="*/ 2 w 24"/>
                    <a:gd name="T23" fmla="*/ 60 h 60"/>
                    <a:gd name="T24" fmla="*/ 2 w 24"/>
                    <a:gd name="T25" fmla="*/ 58 h 60"/>
                    <a:gd name="T26" fmla="*/ 4 w 24"/>
                    <a:gd name="T27" fmla="*/ 58 h 60"/>
                    <a:gd name="T28" fmla="*/ 6 w 24"/>
                    <a:gd name="T29" fmla="*/ 58 h 60"/>
                    <a:gd name="T30" fmla="*/ 8 w 24"/>
                    <a:gd name="T31" fmla="*/ 58 h 60"/>
                    <a:gd name="T32" fmla="*/ 8 w 24"/>
                    <a:gd name="T33" fmla="*/ 56 h 60"/>
                    <a:gd name="T34" fmla="*/ 8 w 24"/>
                    <a:gd name="T35" fmla="*/ 54 h 60"/>
                    <a:gd name="T36" fmla="*/ 8 w 24"/>
                    <a:gd name="T37" fmla="*/ 50 h 60"/>
                    <a:gd name="T38" fmla="*/ 8 w 24"/>
                    <a:gd name="T39" fmla="*/ 16 h 60"/>
                    <a:gd name="T40" fmla="*/ 8 w 24"/>
                    <a:gd name="T41" fmla="*/ 12 h 60"/>
                    <a:gd name="T42" fmla="*/ 8 w 24"/>
                    <a:gd name="T43" fmla="*/ 10 h 60"/>
                    <a:gd name="T44" fmla="*/ 8 w 24"/>
                    <a:gd name="T45" fmla="*/ 8 h 60"/>
                    <a:gd name="T46" fmla="*/ 8 w 24"/>
                    <a:gd name="T47" fmla="*/ 8 h 60"/>
                    <a:gd name="T48" fmla="*/ 6 w 24"/>
                    <a:gd name="T49" fmla="*/ 6 h 60"/>
                    <a:gd name="T50" fmla="*/ 6 w 24"/>
                    <a:gd name="T51" fmla="*/ 6 h 60"/>
                    <a:gd name="T52" fmla="*/ 4 w 24"/>
                    <a:gd name="T53" fmla="*/ 6 h 60"/>
                    <a:gd name="T54" fmla="*/ 0 w 24"/>
                    <a:gd name="T55" fmla="*/ 8 h 60"/>
                    <a:gd name="T56" fmla="*/ 0 w 24"/>
                    <a:gd name="T57" fmla="*/ 6 h 6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4"/>
                    <a:gd name="T88" fmla="*/ 0 h 60"/>
                    <a:gd name="T89" fmla="*/ 24 w 24"/>
                    <a:gd name="T90" fmla="*/ 60 h 6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4" h="60">
                      <a:moveTo>
                        <a:pt x="0" y="6"/>
                      </a:move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50"/>
                      </a:lnTo>
                      <a:lnTo>
                        <a:pt x="16" y="54"/>
                      </a:lnTo>
                      <a:lnTo>
                        <a:pt x="16" y="56"/>
                      </a:lnTo>
                      <a:lnTo>
                        <a:pt x="16" y="58"/>
                      </a:lnTo>
                      <a:lnTo>
                        <a:pt x="18" y="58"/>
                      </a:lnTo>
                      <a:lnTo>
                        <a:pt x="20" y="58"/>
                      </a:lnTo>
                      <a:lnTo>
                        <a:pt x="24" y="58"/>
                      </a:lnTo>
                      <a:lnTo>
                        <a:pt x="24" y="60"/>
                      </a:lnTo>
                      <a:lnTo>
                        <a:pt x="2" y="60"/>
                      </a:lnTo>
                      <a:lnTo>
                        <a:pt x="2" y="58"/>
                      </a:lnTo>
                      <a:lnTo>
                        <a:pt x="4" y="58"/>
                      </a:lnTo>
                      <a:lnTo>
                        <a:pt x="6" y="58"/>
                      </a:lnTo>
                      <a:lnTo>
                        <a:pt x="8" y="58"/>
                      </a:lnTo>
                      <a:lnTo>
                        <a:pt x="8" y="56"/>
                      </a:lnTo>
                      <a:lnTo>
                        <a:pt x="8" y="54"/>
                      </a:lnTo>
                      <a:lnTo>
                        <a:pt x="8" y="50"/>
                      </a:lnTo>
                      <a:lnTo>
                        <a:pt x="8" y="16"/>
                      </a:lnTo>
                      <a:lnTo>
                        <a:pt x="8" y="12"/>
                      </a:lnTo>
                      <a:lnTo>
                        <a:pt x="8" y="10"/>
                      </a:lnTo>
                      <a:lnTo>
                        <a:pt x="8" y="8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0" y="8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92" name="Rectangle 161"/>
                <p:cNvSpPr>
                  <a:spLocks noChangeArrowheads="1"/>
                </p:cNvSpPr>
                <p:nvPr/>
              </p:nvSpPr>
              <p:spPr bwMode="auto">
                <a:xfrm>
                  <a:off x="4200" y="2664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93" name="Rectangle 162"/>
                <p:cNvSpPr>
                  <a:spLocks noChangeArrowheads="1"/>
                </p:cNvSpPr>
                <p:nvPr/>
              </p:nvSpPr>
              <p:spPr bwMode="auto">
                <a:xfrm>
                  <a:off x="1552" y="2768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94" name="Freeform 163"/>
                <p:cNvSpPr>
                  <a:spLocks/>
                </p:cNvSpPr>
                <p:nvPr/>
              </p:nvSpPr>
              <p:spPr bwMode="auto">
                <a:xfrm>
                  <a:off x="1586" y="2786"/>
                  <a:ext cx="34" cy="60"/>
                </a:xfrm>
                <a:custGeom>
                  <a:avLst/>
                  <a:gdLst>
                    <a:gd name="T0" fmla="*/ 14 w 34"/>
                    <a:gd name="T1" fmla="*/ 24 h 60"/>
                    <a:gd name="T2" fmla="*/ 14 w 34"/>
                    <a:gd name="T3" fmla="*/ 50 h 60"/>
                    <a:gd name="T4" fmla="*/ 14 w 34"/>
                    <a:gd name="T5" fmla="*/ 54 h 60"/>
                    <a:gd name="T6" fmla="*/ 16 w 34"/>
                    <a:gd name="T7" fmla="*/ 58 h 60"/>
                    <a:gd name="T8" fmla="*/ 18 w 34"/>
                    <a:gd name="T9" fmla="*/ 58 h 60"/>
                    <a:gd name="T10" fmla="*/ 20 w 34"/>
                    <a:gd name="T11" fmla="*/ 60 h 60"/>
                    <a:gd name="T12" fmla="*/ 24 w 34"/>
                    <a:gd name="T13" fmla="*/ 60 h 60"/>
                    <a:gd name="T14" fmla="*/ 24 w 34"/>
                    <a:gd name="T15" fmla="*/ 60 h 60"/>
                    <a:gd name="T16" fmla="*/ 0 w 34"/>
                    <a:gd name="T17" fmla="*/ 60 h 60"/>
                    <a:gd name="T18" fmla="*/ 0 w 34"/>
                    <a:gd name="T19" fmla="*/ 60 h 60"/>
                    <a:gd name="T20" fmla="*/ 2 w 34"/>
                    <a:gd name="T21" fmla="*/ 60 h 60"/>
                    <a:gd name="T22" fmla="*/ 4 w 34"/>
                    <a:gd name="T23" fmla="*/ 60 h 60"/>
                    <a:gd name="T24" fmla="*/ 4 w 34"/>
                    <a:gd name="T25" fmla="*/ 58 h 60"/>
                    <a:gd name="T26" fmla="*/ 6 w 34"/>
                    <a:gd name="T27" fmla="*/ 58 h 60"/>
                    <a:gd name="T28" fmla="*/ 6 w 34"/>
                    <a:gd name="T29" fmla="*/ 56 h 60"/>
                    <a:gd name="T30" fmla="*/ 6 w 34"/>
                    <a:gd name="T31" fmla="*/ 54 h 60"/>
                    <a:gd name="T32" fmla="*/ 8 w 34"/>
                    <a:gd name="T33" fmla="*/ 50 h 60"/>
                    <a:gd name="T34" fmla="*/ 8 w 34"/>
                    <a:gd name="T35" fmla="*/ 24 h 60"/>
                    <a:gd name="T36" fmla="*/ 0 w 34"/>
                    <a:gd name="T37" fmla="*/ 24 h 60"/>
                    <a:gd name="T38" fmla="*/ 0 w 34"/>
                    <a:gd name="T39" fmla="*/ 22 h 60"/>
                    <a:gd name="T40" fmla="*/ 8 w 34"/>
                    <a:gd name="T41" fmla="*/ 22 h 60"/>
                    <a:gd name="T42" fmla="*/ 8 w 34"/>
                    <a:gd name="T43" fmla="*/ 18 h 60"/>
                    <a:gd name="T44" fmla="*/ 8 w 34"/>
                    <a:gd name="T45" fmla="*/ 12 h 60"/>
                    <a:gd name="T46" fmla="*/ 8 w 34"/>
                    <a:gd name="T47" fmla="*/ 8 h 60"/>
                    <a:gd name="T48" fmla="*/ 12 w 34"/>
                    <a:gd name="T49" fmla="*/ 4 h 60"/>
                    <a:gd name="T50" fmla="*/ 14 w 34"/>
                    <a:gd name="T51" fmla="*/ 2 h 60"/>
                    <a:gd name="T52" fmla="*/ 18 w 34"/>
                    <a:gd name="T53" fmla="*/ 0 h 60"/>
                    <a:gd name="T54" fmla="*/ 24 w 34"/>
                    <a:gd name="T55" fmla="*/ 0 h 60"/>
                    <a:gd name="T56" fmla="*/ 28 w 34"/>
                    <a:gd name="T57" fmla="*/ 0 h 60"/>
                    <a:gd name="T58" fmla="*/ 32 w 34"/>
                    <a:gd name="T59" fmla="*/ 2 h 60"/>
                    <a:gd name="T60" fmla="*/ 34 w 34"/>
                    <a:gd name="T61" fmla="*/ 4 h 60"/>
                    <a:gd name="T62" fmla="*/ 34 w 34"/>
                    <a:gd name="T63" fmla="*/ 6 h 60"/>
                    <a:gd name="T64" fmla="*/ 34 w 34"/>
                    <a:gd name="T65" fmla="*/ 8 h 60"/>
                    <a:gd name="T66" fmla="*/ 34 w 34"/>
                    <a:gd name="T67" fmla="*/ 8 h 60"/>
                    <a:gd name="T68" fmla="*/ 32 w 34"/>
                    <a:gd name="T69" fmla="*/ 10 h 60"/>
                    <a:gd name="T70" fmla="*/ 30 w 34"/>
                    <a:gd name="T71" fmla="*/ 10 h 60"/>
                    <a:gd name="T72" fmla="*/ 30 w 34"/>
                    <a:gd name="T73" fmla="*/ 10 h 60"/>
                    <a:gd name="T74" fmla="*/ 28 w 34"/>
                    <a:gd name="T75" fmla="*/ 10 h 60"/>
                    <a:gd name="T76" fmla="*/ 28 w 34"/>
                    <a:gd name="T77" fmla="*/ 8 h 60"/>
                    <a:gd name="T78" fmla="*/ 26 w 34"/>
                    <a:gd name="T79" fmla="*/ 6 h 60"/>
                    <a:gd name="T80" fmla="*/ 24 w 34"/>
                    <a:gd name="T81" fmla="*/ 4 h 60"/>
                    <a:gd name="T82" fmla="*/ 24 w 34"/>
                    <a:gd name="T83" fmla="*/ 2 h 60"/>
                    <a:gd name="T84" fmla="*/ 22 w 34"/>
                    <a:gd name="T85" fmla="*/ 2 h 60"/>
                    <a:gd name="T86" fmla="*/ 20 w 34"/>
                    <a:gd name="T87" fmla="*/ 2 h 60"/>
                    <a:gd name="T88" fmla="*/ 18 w 34"/>
                    <a:gd name="T89" fmla="*/ 2 h 60"/>
                    <a:gd name="T90" fmla="*/ 16 w 34"/>
                    <a:gd name="T91" fmla="*/ 2 h 60"/>
                    <a:gd name="T92" fmla="*/ 16 w 34"/>
                    <a:gd name="T93" fmla="*/ 4 h 60"/>
                    <a:gd name="T94" fmla="*/ 14 w 34"/>
                    <a:gd name="T95" fmla="*/ 6 h 60"/>
                    <a:gd name="T96" fmla="*/ 14 w 34"/>
                    <a:gd name="T97" fmla="*/ 10 h 60"/>
                    <a:gd name="T98" fmla="*/ 14 w 34"/>
                    <a:gd name="T99" fmla="*/ 18 h 60"/>
                    <a:gd name="T100" fmla="*/ 14 w 34"/>
                    <a:gd name="T101" fmla="*/ 22 h 60"/>
                    <a:gd name="T102" fmla="*/ 24 w 34"/>
                    <a:gd name="T103" fmla="*/ 22 h 60"/>
                    <a:gd name="T104" fmla="*/ 24 w 34"/>
                    <a:gd name="T105" fmla="*/ 24 h 60"/>
                    <a:gd name="T106" fmla="*/ 14 w 34"/>
                    <a:gd name="T107" fmla="*/ 24 h 6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4"/>
                    <a:gd name="T163" fmla="*/ 0 h 60"/>
                    <a:gd name="T164" fmla="*/ 34 w 34"/>
                    <a:gd name="T165" fmla="*/ 60 h 60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4" h="60">
                      <a:moveTo>
                        <a:pt x="14" y="24"/>
                      </a:moveTo>
                      <a:lnTo>
                        <a:pt x="14" y="50"/>
                      </a:lnTo>
                      <a:lnTo>
                        <a:pt x="14" y="54"/>
                      </a:lnTo>
                      <a:lnTo>
                        <a:pt x="16" y="58"/>
                      </a:lnTo>
                      <a:lnTo>
                        <a:pt x="18" y="58"/>
                      </a:lnTo>
                      <a:lnTo>
                        <a:pt x="20" y="60"/>
                      </a:lnTo>
                      <a:lnTo>
                        <a:pt x="24" y="60"/>
                      </a:lnTo>
                      <a:lnTo>
                        <a:pt x="0" y="60"/>
                      </a:lnTo>
                      <a:lnTo>
                        <a:pt x="2" y="60"/>
                      </a:lnTo>
                      <a:lnTo>
                        <a:pt x="4" y="60"/>
                      </a:lnTo>
                      <a:lnTo>
                        <a:pt x="4" y="58"/>
                      </a:lnTo>
                      <a:lnTo>
                        <a:pt x="6" y="58"/>
                      </a:lnTo>
                      <a:lnTo>
                        <a:pt x="6" y="56"/>
                      </a:lnTo>
                      <a:lnTo>
                        <a:pt x="6" y="54"/>
                      </a:lnTo>
                      <a:lnTo>
                        <a:pt x="8" y="50"/>
                      </a:lnTo>
                      <a:lnTo>
                        <a:pt x="8" y="24"/>
                      </a:lnTo>
                      <a:lnTo>
                        <a:pt x="0" y="24"/>
                      </a:lnTo>
                      <a:lnTo>
                        <a:pt x="0" y="22"/>
                      </a:lnTo>
                      <a:lnTo>
                        <a:pt x="8" y="22"/>
                      </a:lnTo>
                      <a:lnTo>
                        <a:pt x="8" y="18"/>
                      </a:lnTo>
                      <a:lnTo>
                        <a:pt x="8" y="12"/>
                      </a:lnTo>
                      <a:lnTo>
                        <a:pt x="8" y="8"/>
                      </a:lnTo>
                      <a:lnTo>
                        <a:pt x="12" y="4"/>
                      </a:lnTo>
                      <a:lnTo>
                        <a:pt x="14" y="2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28" y="0"/>
                      </a:lnTo>
                      <a:lnTo>
                        <a:pt x="32" y="2"/>
                      </a:lnTo>
                      <a:lnTo>
                        <a:pt x="34" y="4"/>
                      </a:lnTo>
                      <a:lnTo>
                        <a:pt x="34" y="6"/>
                      </a:lnTo>
                      <a:lnTo>
                        <a:pt x="34" y="8"/>
                      </a:lnTo>
                      <a:lnTo>
                        <a:pt x="32" y="10"/>
                      </a:lnTo>
                      <a:lnTo>
                        <a:pt x="30" y="10"/>
                      </a:lnTo>
                      <a:lnTo>
                        <a:pt x="28" y="10"/>
                      </a:lnTo>
                      <a:lnTo>
                        <a:pt x="28" y="8"/>
                      </a:lnTo>
                      <a:lnTo>
                        <a:pt x="26" y="6"/>
                      </a:lnTo>
                      <a:lnTo>
                        <a:pt x="24" y="4"/>
                      </a:lnTo>
                      <a:lnTo>
                        <a:pt x="24" y="2"/>
                      </a:lnTo>
                      <a:lnTo>
                        <a:pt x="22" y="2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6" y="4"/>
                      </a:lnTo>
                      <a:lnTo>
                        <a:pt x="14" y="6"/>
                      </a:lnTo>
                      <a:lnTo>
                        <a:pt x="14" y="10"/>
                      </a:lnTo>
                      <a:lnTo>
                        <a:pt x="14" y="18"/>
                      </a:lnTo>
                      <a:lnTo>
                        <a:pt x="14" y="22"/>
                      </a:lnTo>
                      <a:lnTo>
                        <a:pt x="24" y="22"/>
                      </a:lnTo>
                      <a:lnTo>
                        <a:pt x="24" y="24"/>
                      </a:lnTo>
                      <a:lnTo>
                        <a:pt x="14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95" name="Freeform 164"/>
                <p:cNvSpPr>
                  <a:spLocks noEditPoints="1"/>
                </p:cNvSpPr>
                <p:nvPr/>
              </p:nvSpPr>
              <p:spPr bwMode="auto">
                <a:xfrm>
                  <a:off x="1614" y="2806"/>
                  <a:ext cx="38" cy="42"/>
                </a:xfrm>
                <a:custGeom>
                  <a:avLst/>
                  <a:gdLst>
                    <a:gd name="T0" fmla="*/ 18 w 38"/>
                    <a:gd name="T1" fmla="*/ 0 h 42"/>
                    <a:gd name="T2" fmla="*/ 24 w 38"/>
                    <a:gd name="T3" fmla="*/ 0 h 42"/>
                    <a:gd name="T4" fmla="*/ 30 w 38"/>
                    <a:gd name="T5" fmla="*/ 4 h 42"/>
                    <a:gd name="T6" fmla="*/ 32 w 38"/>
                    <a:gd name="T7" fmla="*/ 6 h 42"/>
                    <a:gd name="T8" fmla="*/ 36 w 38"/>
                    <a:gd name="T9" fmla="*/ 12 h 42"/>
                    <a:gd name="T10" fmla="*/ 38 w 38"/>
                    <a:gd name="T11" fmla="*/ 20 h 42"/>
                    <a:gd name="T12" fmla="*/ 36 w 38"/>
                    <a:gd name="T13" fmla="*/ 26 h 42"/>
                    <a:gd name="T14" fmla="*/ 34 w 38"/>
                    <a:gd name="T15" fmla="*/ 30 h 42"/>
                    <a:gd name="T16" fmla="*/ 32 w 38"/>
                    <a:gd name="T17" fmla="*/ 36 h 42"/>
                    <a:gd name="T18" fmla="*/ 28 w 38"/>
                    <a:gd name="T19" fmla="*/ 38 h 42"/>
                    <a:gd name="T20" fmla="*/ 24 w 38"/>
                    <a:gd name="T21" fmla="*/ 40 h 42"/>
                    <a:gd name="T22" fmla="*/ 18 w 38"/>
                    <a:gd name="T23" fmla="*/ 42 h 42"/>
                    <a:gd name="T24" fmla="*/ 12 w 38"/>
                    <a:gd name="T25" fmla="*/ 40 h 42"/>
                    <a:gd name="T26" fmla="*/ 8 w 38"/>
                    <a:gd name="T27" fmla="*/ 38 h 42"/>
                    <a:gd name="T28" fmla="*/ 4 w 38"/>
                    <a:gd name="T29" fmla="*/ 34 h 42"/>
                    <a:gd name="T30" fmla="*/ 2 w 38"/>
                    <a:gd name="T31" fmla="*/ 28 h 42"/>
                    <a:gd name="T32" fmla="*/ 0 w 38"/>
                    <a:gd name="T33" fmla="*/ 20 h 42"/>
                    <a:gd name="T34" fmla="*/ 0 w 38"/>
                    <a:gd name="T35" fmla="*/ 16 h 42"/>
                    <a:gd name="T36" fmla="*/ 2 w 38"/>
                    <a:gd name="T37" fmla="*/ 10 h 42"/>
                    <a:gd name="T38" fmla="*/ 6 w 38"/>
                    <a:gd name="T39" fmla="*/ 6 h 42"/>
                    <a:gd name="T40" fmla="*/ 10 w 38"/>
                    <a:gd name="T41" fmla="*/ 2 h 42"/>
                    <a:gd name="T42" fmla="*/ 14 w 38"/>
                    <a:gd name="T43" fmla="*/ 0 h 42"/>
                    <a:gd name="T44" fmla="*/ 18 w 38"/>
                    <a:gd name="T45" fmla="*/ 0 h 42"/>
                    <a:gd name="T46" fmla="*/ 18 w 38"/>
                    <a:gd name="T47" fmla="*/ 2 h 42"/>
                    <a:gd name="T48" fmla="*/ 16 w 38"/>
                    <a:gd name="T49" fmla="*/ 4 h 42"/>
                    <a:gd name="T50" fmla="*/ 12 w 38"/>
                    <a:gd name="T51" fmla="*/ 4 h 42"/>
                    <a:gd name="T52" fmla="*/ 10 w 38"/>
                    <a:gd name="T53" fmla="*/ 6 h 42"/>
                    <a:gd name="T54" fmla="*/ 8 w 38"/>
                    <a:gd name="T55" fmla="*/ 8 h 42"/>
                    <a:gd name="T56" fmla="*/ 8 w 38"/>
                    <a:gd name="T57" fmla="*/ 12 h 42"/>
                    <a:gd name="T58" fmla="*/ 8 w 38"/>
                    <a:gd name="T59" fmla="*/ 18 h 42"/>
                    <a:gd name="T60" fmla="*/ 8 w 38"/>
                    <a:gd name="T61" fmla="*/ 26 h 42"/>
                    <a:gd name="T62" fmla="*/ 10 w 38"/>
                    <a:gd name="T63" fmla="*/ 32 h 42"/>
                    <a:gd name="T64" fmla="*/ 14 w 38"/>
                    <a:gd name="T65" fmla="*/ 36 h 42"/>
                    <a:gd name="T66" fmla="*/ 16 w 38"/>
                    <a:gd name="T67" fmla="*/ 38 h 42"/>
                    <a:gd name="T68" fmla="*/ 20 w 38"/>
                    <a:gd name="T69" fmla="*/ 38 h 42"/>
                    <a:gd name="T70" fmla="*/ 24 w 38"/>
                    <a:gd name="T71" fmla="*/ 38 h 42"/>
                    <a:gd name="T72" fmla="*/ 28 w 38"/>
                    <a:gd name="T73" fmla="*/ 36 h 42"/>
                    <a:gd name="T74" fmla="*/ 30 w 38"/>
                    <a:gd name="T75" fmla="*/ 30 h 42"/>
                    <a:gd name="T76" fmla="*/ 30 w 38"/>
                    <a:gd name="T77" fmla="*/ 24 h 42"/>
                    <a:gd name="T78" fmla="*/ 30 w 38"/>
                    <a:gd name="T79" fmla="*/ 16 h 42"/>
                    <a:gd name="T80" fmla="*/ 28 w 38"/>
                    <a:gd name="T81" fmla="*/ 12 h 42"/>
                    <a:gd name="T82" fmla="*/ 26 w 38"/>
                    <a:gd name="T83" fmla="*/ 6 h 42"/>
                    <a:gd name="T84" fmla="*/ 22 w 38"/>
                    <a:gd name="T85" fmla="*/ 4 h 42"/>
                    <a:gd name="T86" fmla="*/ 18 w 38"/>
                    <a:gd name="T87" fmla="*/ 2 h 4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8"/>
                    <a:gd name="T133" fmla="*/ 0 h 42"/>
                    <a:gd name="T134" fmla="*/ 38 w 38"/>
                    <a:gd name="T135" fmla="*/ 42 h 4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8" h="42">
                      <a:moveTo>
                        <a:pt x="18" y="0"/>
                      </a:moveTo>
                      <a:lnTo>
                        <a:pt x="24" y="0"/>
                      </a:lnTo>
                      <a:lnTo>
                        <a:pt x="30" y="4"/>
                      </a:lnTo>
                      <a:lnTo>
                        <a:pt x="32" y="6"/>
                      </a:lnTo>
                      <a:lnTo>
                        <a:pt x="36" y="12"/>
                      </a:lnTo>
                      <a:lnTo>
                        <a:pt x="38" y="20"/>
                      </a:lnTo>
                      <a:lnTo>
                        <a:pt x="36" y="26"/>
                      </a:lnTo>
                      <a:lnTo>
                        <a:pt x="34" y="30"/>
                      </a:lnTo>
                      <a:lnTo>
                        <a:pt x="32" y="36"/>
                      </a:lnTo>
                      <a:lnTo>
                        <a:pt x="28" y="38"/>
                      </a:lnTo>
                      <a:lnTo>
                        <a:pt x="24" y="40"/>
                      </a:lnTo>
                      <a:lnTo>
                        <a:pt x="18" y="42"/>
                      </a:lnTo>
                      <a:lnTo>
                        <a:pt x="12" y="40"/>
                      </a:lnTo>
                      <a:lnTo>
                        <a:pt x="8" y="38"/>
                      </a:lnTo>
                      <a:lnTo>
                        <a:pt x="4" y="34"/>
                      </a:lnTo>
                      <a:lnTo>
                        <a:pt x="2" y="28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2" y="10"/>
                      </a:lnTo>
                      <a:lnTo>
                        <a:pt x="6" y="6"/>
                      </a:lnTo>
                      <a:lnTo>
                        <a:pt x="10" y="2"/>
                      </a:lnTo>
                      <a:lnTo>
                        <a:pt x="14" y="0"/>
                      </a:lnTo>
                      <a:lnTo>
                        <a:pt x="18" y="0"/>
                      </a:lnTo>
                      <a:close/>
                      <a:moveTo>
                        <a:pt x="18" y="2"/>
                      </a:moveTo>
                      <a:lnTo>
                        <a:pt x="16" y="4"/>
                      </a:lnTo>
                      <a:lnTo>
                        <a:pt x="12" y="4"/>
                      </a:lnTo>
                      <a:lnTo>
                        <a:pt x="10" y="6"/>
                      </a:lnTo>
                      <a:lnTo>
                        <a:pt x="8" y="8"/>
                      </a:lnTo>
                      <a:lnTo>
                        <a:pt x="8" y="12"/>
                      </a:lnTo>
                      <a:lnTo>
                        <a:pt x="8" y="18"/>
                      </a:lnTo>
                      <a:lnTo>
                        <a:pt x="8" y="26"/>
                      </a:lnTo>
                      <a:lnTo>
                        <a:pt x="10" y="32"/>
                      </a:lnTo>
                      <a:lnTo>
                        <a:pt x="14" y="36"/>
                      </a:lnTo>
                      <a:lnTo>
                        <a:pt x="16" y="38"/>
                      </a:lnTo>
                      <a:lnTo>
                        <a:pt x="20" y="38"/>
                      </a:lnTo>
                      <a:lnTo>
                        <a:pt x="24" y="38"/>
                      </a:lnTo>
                      <a:lnTo>
                        <a:pt x="28" y="36"/>
                      </a:lnTo>
                      <a:lnTo>
                        <a:pt x="30" y="30"/>
                      </a:lnTo>
                      <a:lnTo>
                        <a:pt x="30" y="24"/>
                      </a:lnTo>
                      <a:lnTo>
                        <a:pt x="30" y="16"/>
                      </a:lnTo>
                      <a:lnTo>
                        <a:pt x="28" y="12"/>
                      </a:lnTo>
                      <a:lnTo>
                        <a:pt x="26" y="6"/>
                      </a:lnTo>
                      <a:lnTo>
                        <a:pt x="22" y="4"/>
                      </a:lnTo>
                      <a:lnTo>
                        <a:pt x="1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96" name="Freeform 165"/>
                <p:cNvSpPr>
                  <a:spLocks noEditPoints="1"/>
                </p:cNvSpPr>
                <p:nvPr/>
              </p:nvSpPr>
              <p:spPr bwMode="auto">
                <a:xfrm>
                  <a:off x="1658" y="2806"/>
                  <a:ext cx="38" cy="42"/>
                </a:xfrm>
                <a:custGeom>
                  <a:avLst/>
                  <a:gdLst>
                    <a:gd name="T0" fmla="*/ 18 w 38"/>
                    <a:gd name="T1" fmla="*/ 0 h 42"/>
                    <a:gd name="T2" fmla="*/ 24 w 38"/>
                    <a:gd name="T3" fmla="*/ 0 h 42"/>
                    <a:gd name="T4" fmla="*/ 28 w 38"/>
                    <a:gd name="T5" fmla="*/ 4 h 42"/>
                    <a:gd name="T6" fmla="*/ 32 w 38"/>
                    <a:gd name="T7" fmla="*/ 6 h 42"/>
                    <a:gd name="T8" fmla="*/ 36 w 38"/>
                    <a:gd name="T9" fmla="*/ 12 h 42"/>
                    <a:gd name="T10" fmla="*/ 38 w 38"/>
                    <a:gd name="T11" fmla="*/ 20 h 42"/>
                    <a:gd name="T12" fmla="*/ 36 w 38"/>
                    <a:gd name="T13" fmla="*/ 26 h 42"/>
                    <a:gd name="T14" fmla="*/ 34 w 38"/>
                    <a:gd name="T15" fmla="*/ 30 h 42"/>
                    <a:gd name="T16" fmla="*/ 32 w 38"/>
                    <a:gd name="T17" fmla="*/ 36 h 42"/>
                    <a:gd name="T18" fmla="*/ 28 w 38"/>
                    <a:gd name="T19" fmla="*/ 38 h 42"/>
                    <a:gd name="T20" fmla="*/ 24 w 38"/>
                    <a:gd name="T21" fmla="*/ 40 h 42"/>
                    <a:gd name="T22" fmla="*/ 18 w 38"/>
                    <a:gd name="T23" fmla="*/ 42 h 42"/>
                    <a:gd name="T24" fmla="*/ 12 w 38"/>
                    <a:gd name="T25" fmla="*/ 40 h 42"/>
                    <a:gd name="T26" fmla="*/ 8 w 38"/>
                    <a:gd name="T27" fmla="*/ 38 h 42"/>
                    <a:gd name="T28" fmla="*/ 4 w 38"/>
                    <a:gd name="T29" fmla="*/ 34 h 42"/>
                    <a:gd name="T30" fmla="*/ 0 w 38"/>
                    <a:gd name="T31" fmla="*/ 28 h 42"/>
                    <a:gd name="T32" fmla="*/ 0 w 38"/>
                    <a:gd name="T33" fmla="*/ 20 h 42"/>
                    <a:gd name="T34" fmla="*/ 0 w 38"/>
                    <a:gd name="T35" fmla="*/ 16 h 42"/>
                    <a:gd name="T36" fmla="*/ 2 w 38"/>
                    <a:gd name="T37" fmla="*/ 10 h 42"/>
                    <a:gd name="T38" fmla="*/ 6 w 38"/>
                    <a:gd name="T39" fmla="*/ 6 h 42"/>
                    <a:gd name="T40" fmla="*/ 10 w 38"/>
                    <a:gd name="T41" fmla="*/ 2 h 42"/>
                    <a:gd name="T42" fmla="*/ 14 w 38"/>
                    <a:gd name="T43" fmla="*/ 0 h 42"/>
                    <a:gd name="T44" fmla="*/ 18 w 38"/>
                    <a:gd name="T45" fmla="*/ 0 h 42"/>
                    <a:gd name="T46" fmla="*/ 18 w 38"/>
                    <a:gd name="T47" fmla="*/ 2 h 42"/>
                    <a:gd name="T48" fmla="*/ 14 w 38"/>
                    <a:gd name="T49" fmla="*/ 4 h 42"/>
                    <a:gd name="T50" fmla="*/ 12 w 38"/>
                    <a:gd name="T51" fmla="*/ 4 h 42"/>
                    <a:gd name="T52" fmla="*/ 10 w 38"/>
                    <a:gd name="T53" fmla="*/ 6 h 42"/>
                    <a:gd name="T54" fmla="*/ 8 w 38"/>
                    <a:gd name="T55" fmla="*/ 8 h 42"/>
                    <a:gd name="T56" fmla="*/ 8 w 38"/>
                    <a:gd name="T57" fmla="*/ 12 h 42"/>
                    <a:gd name="T58" fmla="*/ 8 w 38"/>
                    <a:gd name="T59" fmla="*/ 18 h 42"/>
                    <a:gd name="T60" fmla="*/ 8 w 38"/>
                    <a:gd name="T61" fmla="*/ 26 h 42"/>
                    <a:gd name="T62" fmla="*/ 10 w 38"/>
                    <a:gd name="T63" fmla="*/ 32 h 42"/>
                    <a:gd name="T64" fmla="*/ 14 w 38"/>
                    <a:gd name="T65" fmla="*/ 36 h 42"/>
                    <a:gd name="T66" fmla="*/ 16 w 38"/>
                    <a:gd name="T67" fmla="*/ 38 h 42"/>
                    <a:gd name="T68" fmla="*/ 20 w 38"/>
                    <a:gd name="T69" fmla="*/ 38 h 42"/>
                    <a:gd name="T70" fmla="*/ 24 w 38"/>
                    <a:gd name="T71" fmla="*/ 38 h 42"/>
                    <a:gd name="T72" fmla="*/ 28 w 38"/>
                    <a:gd name="T73" fmla="*/ 36 h 42"/>
                    <a:gd name="T74" fmla="*/ 30 w 38"/>
                    <a:gd name="T75" fmla="*/ 30 h 42"/>
                    <a:gd name="T76" fmla="*/ 30 w 38"/>
                    <a:gd name="T77" fmla="*/ 24 h 42"/>
                    <a:gd name="T78" fmla="*/ 30 w 38"/>
                    <a:gd name="T79" fmla="*/ 16 h 42"/>
                    <a:gd name="T80" fmla="*/ 28 w 38"/>
                    <a:gd name="T81" fmla="*/ 12 h 42"/>
                    <a:gd name="T82" fmla="*/ 26 w 38"/>
                    <a:gd name="T83" fmla="*/ 6 h 42"/>
                    <a:gd name="T84" fmla="*/ 22 w 38"/>
                    <a:gd name="T85" fmla="*/ 4 h 42"/>
                    <a:gd name="T86" fmla="*/ 18 w 38"/>
                    <a:gd name="T87" fmla="*/ 2 h 4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8"/>
                    <a:gd name="T133" fmla="*/ 0 h 42"/>
                    <a:gd name="T134" fmla="*/ 38 w 38"/>
                    <a:gd name="T135" fmla="*/ 42 h 4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8" h="42">
                      <a:moveTo>
                        <a:pt x="18" y="0"/>
                      </a:moveTo>
                      <a:lnTo>
                        <a:pt x="24" y="0"/>
                      </a:lnTo>
                      <a:lnTo>
                        <a:pt x="28" y="4"/>
                      </a:lnTo>
                      <a:lnTo>
                        <a:pt x="32" y="6"/>
                      </a:lnTo>
                      <a:lnTo>
                        <a:pt x="36" y="12"/>
                      </a:lnTo>
                      <a:lnTo>
                        <a:pt x="38" y="20"/>
                      </a:lnTo>
                      <a:lnTo>
                        <a:pt x="36" y="26"/>
                      </a:lnTo>
                      <a:lnTo>
                        <a:pt x="34" y="30"/>
                      </a:lnTo>
                      <a:lnTo>
                        <a:pt x="32" y="36"/>
                      </a:lnTo>
                      <a:lnTo>
                        <a:pt x="28" y="38"/>
                      </a:lnTo>
                      <a:lnTo>
                        <a:pt x="24" y="40"/>
                      </a:lnTo>
                      <a:lnTo>
                        <a:pt x="18" y="42"/>
                      </a:lnTo>
                      <a:lnTo>
                        <a:pt x="12" y="40"/>
                      </a:lnTo>
                      <a:lnTo>
                        <a:pt x="8" y="38"/>
                      </a:lnTo>
                      <a:lnTo>
                        <a:pt x="4" y="34"/>
                      </a:lnTo>
                      <a:lnTo>
                        <a:pt x="0" y="28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2" y="10"/>
                      </a:lnTo>
                      <a:lnTo>
                        <a:pt x="6" y="6"/>
                      </a:lnTo>
                      <a:lnTo>
                        <a:pt x="10" y="2"/>
                      </a:lnTo>
                      <a:lnTo>
                        <a:pt x="14" y="0"/>
                      </a:lnTo>
                      <a:lnTo>
                        <a:pt x="18" y="0"/>
                      </a:lnTo>
                      <a:close/>
                      <a:moveTo>
                        <a:pt x="18" y="2"/>
                      </a:move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0" y="6"/>
                      </a:lnTo>
                      <a:lnTo>
                        <a:pt x="8" y="8"/>
                      </a:lnTo>
                      <a:lnTo>
                        <a:pt x="8" y="12"/>
                      </a:lnTo>
                      <a:lnTo>
                        <a:pt x="8" y="18"/>
                      </a:lnTo>
                      <a:lnTo>
                        <a:pt x="8" y="26"/>
                      </a:lnTo>
                      <a:lnTo>
                        <a:pt x="10" y="32"/>
                      </a:lnTo>
                      <a:lnTo>
                        <a:pt x="14" y="36"/>
                      </a:lnTo>
                      <a:lnTo>
                        <a:pt x="16" y="38"/>
                      </a:lnTo>
                      <a:lnTo>
                        <a:pt x="20" y="38"/>
                      </a:lnTo>
                      <a:lnTo>
                        <a:pt x="24" y="38"/>
                      </a:lnTo>
                      <a:lnTo>
                        <a:pt x="28" y="36"/>
                      </a:lnTo>
                      <a:lnTo>
                        <a:pt x="30" y="30"/>
                      </a:lnTo>
                      <a:lnTo>
                        <a:pt x="30" y="24"/>
                      </a:lnTo>
                      <a:lnTo>
                        <a:pt x="30" y="16"/>
                      </a:lnTo>
                      <a:lnTo>
                        <a:pt x="28" y="12"/>
                      </a:lnTo>
                      <a:lnTo>
                        <a:pt x="26" y="6"/>
                      </a:lnTo>
                      <a:lnTo>
                        <a:pt x="22" y="4"/>
                      </a:lnTo>
                      <a:lnTo>
                        <a:pt x="1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97" name="Freeform 166"/>
                <p:cNvSpPr>
                  <a:spLocks noEditPoints="1"/>
                </p:cNvSpPr>
                <p:nvPr/>
              </p:nvSpPr>
              <p:spPr bwMode="auto">
                <a:xfrm>
                  <a:off x="1702" y="2786"/>
                  <a:ext cx="40" cy="62"/>
                </a:xfrm>
                <a:custGeom>
                  <a:avLst/>
                  <a:gdLst>
                    <a:gd name="T0" fmla="*/ 28 w 40"/>
                    <a:gd name="T1" fmla="*/ 54 h 62"/>
                    <a:gd name="T2" fmla="*/ 24 w 40"/>
                    <a:gd name="T3" fmla="*/ 58 h 62"/>
                    <a:gd name="T4" fmla="*/ 22 w 40"/>
                    <a:gd name="T5" fmla="*/ 60 h 62"/>
                    <a:gd name="T6" fmla="*/ 18 w 40"/>
                    <a:gd name="T7" fmla="*/ 60 h 62"/>
                    <a:gd name="T8" fmla="*/ 16 w 40"/>
                    <a:gd name="T9" fmla="*/ 62 h 62"/>
                    <a:gd name="T10" fmla="*/ 10 w 40"/>
                    <a:gd name="T11" fmla="*/ 60 h 62"/>
                    <a:gd name="T12" fmla="*/ 4 w 40"/>
                    <a:gd name="T13" fmla="*/ 56 h 62"/>
                    <a:gd name="T14" fmla="*/ 0 w 40"/>
                    <a:gd name="T15" fmla="*/ 50 h 62"/>
                    <a:gd name="T16" fmla="*/ 0 w 40"/>
                    <a:gd name="T17" fmla="*/ 42 h 62"/>
                    <a:gd name="T18" fmla="*/ 0 w 40"/>
                    <a:gd name="T19" fmla="*/ 34 h 62"/>
                    <a:gd name="T20" fmla="*/ 4 w 40"/>
                    <a:gd name="T21" fmla="*/ 26 h 62"/>
                    <a:gd name="T22" fmla="*/ 8 w 40"/>
                    <a:gd name="T23" fmla="*/ 24 h 62"/>
                    <a:gd name="T24" fmla="*/ 14 w 40"/>
                    <a:gd name="T25" fmla="*/ 20 h 62"/>
                    <a:gd name="T26" fmla="*/ 18 w 40"/>
                    <a:gd name="T27" fmla="*/ 20 h 62"/>
                    <a:gd name="T28" fmla="*/ 24 w 40"/>
                    <a:gd name="T29" fmla="*/ 22 h 62"/>
                    <a:gd name="T30" fmla="*/ 28 w 40"/>
                    <a:gd name="T31" fmla="*/ 24 h 62"/>
                    <a:gd name="T32" fmla="*/ 28 w 40"/>
                    <a:gd name="T33" fmla="*/ 16 h 62"/>
                    <a:gd name="T34" fmla="*/ 26 w 40"/>
                    <a:gd name="T35" fmla="*/ 10 h 62"/>
                    <a:gd name="T36" fmla="*/ 26 w 40"/>
                    <a:gd name="T37" fmla="*/ 6 h 62"/>
                    <a:gd name="T38" fmla="*/ 26 w 40"/>
                    <a:gd name="T39" fmla="*/ 6 h 62"/>
                    <a:gd name="T40" fmla="*/ 26 w 40"/>
                    <a:gd name="T41" fmla="*/ 4 h 62"/>
                    <a:gd name="T42" fmla="*/ 26 w 40"/>
                    <a:gd name="T43" fmla="*/ 4 h 62"/>
                    <a:gd name="T44" fmla="*/ 24 w 40"/>
                    <a:gd name="T45" fmla="*/ 4 h 62"/>
                    <a:gd name="T46" fmla="*/ 24 w 40"/>
                    <a:gd name="T47" fmla="*/ 4 h 62"/>
                    <a:gd name="T48" fmla="*/ 22 w 40"/>
                    <a:gd name="T49" fmla="*/ 4 h 62"/>
                    <a:gd name="T50" fmla="*/ 22 w 40"/>
                    <a:gd name="T51" fmla="*/ 4 h 62"/>
                    <a:gd name="T52" fmla="*/ 32 w 40"/>
                    <a:gd name="T53" fmla="*/ 0 h 62"/>
                    <a:gd name="T54" fmla="*/ 34 w 40"/>
                    <a:gd name="T55" fmla="*/ 0 h 62"/>
                    <a:gd name="T56" fmla="*/ 34 w 40"/>
                    <a:gd name="T57" fmla="*/ 44 h 62"/>
                    <a:gd name="T58" fmla="*/ 34 w 40"/>
                    <a:gd name="T59" fmla="*/ 50 h 62"/>
                    <a:gd name="T60" fmla="*/ 34 w 40"/>
                    <a:gd name="T61" fmla="*/ 54 h 62"/>
                    <a:gd name="T62" fmla="*/ 34 w 40"/>
                    <a:gd name="T63" fmla="*/ 54 h 62"/>
                    <a:gd name="T64" fmla="*/ 36 w 40"/>
                    <a:gd name="T65" fmla="*/ 56 h 62"/>
                    <a:gd name="T66" fmla="*/ 36 w 40"/>
                    <a:gd name="T67" fmla="*/ 56 h 62"/>
                    <a:gd name="T68" fmla="*/ 36 w 40"/>
                    <a:gd name="T69" fmla="*/ 56 h 62"/>
                    <a:gd name="T70" fmla="*/ 38 w 40"/>
                    <a:gd name="T71" fmla="*/ 56 h 62"/>
                    <a:gd name="T72" fmla="*/ 40 w 40"/>
                    <a:gd name="T73" fmla="*/ 56 h 62"/>
                    <a:gd name="T74" fmla="*/ 40 w 40"/>
                    <a:gd name="T75" fmla="*/ 56 h 62"/>
                    <a:gd name="T76" fmla="*/ 28 w 40"/>
                    <a:gd name="T77" fmla="*/ 62 h 62"/>
                    <a:gd name="T78" fmla="*/ 28 w 40"/>
                    <a:gd name="T79" fmla="*/ 62 h 62"/>
                    <a:gd name="T80" fmla="*/ 28 w 40"/>
                    <a:gd name="T81" fmla="*/ 54 h 62"/>
                    <a:gd name="T82" fmla="*/ 28 w 40"/>
                    <a:gd name="T83" fmla="*/ 52 h 62"/>
                    <a:gd name="T84" fmla="*/ 28 w 40"/>
                    <a:gd name="T85" fmla="*/ 34 h 62"/>
                    <a:gd name="T86" fmla="*/ 26 w 40"/>
                    <a:gd name="T87" fmla="*/ 30 h 62"/>
                    <a:gd name="T88" fmla="*/ 26 w 40"/>
                    <a:gd name="T89" fmla="*/ 28 h 62"/>
                    <a:gd name="T90" fmla="*/ 24 w 40"/>
                    <a:gd name="T91" fmla="*/ 26 h 62"/>
                    <a:gd name="T92" fmla="*/ 22 w 40"/>
                    <a:gd name="T93" fmla="*/ 24 h 62"/>
                    <a:gd name="T94" fmla="*/ 20 w 40"/>
                    <a:gd name="T95" fmla="*/ 24 h 62"/>
                    <a:gd name="T96" fmla="*/ 18 w 40"/>
                    <a:gd name="T97" fmla="*/ 22 h 62"/>
                    <a:gd name="T98" fmla="*/ 14 w 40"/>
                    <a:gd name="T99" fmla="*/ 24 h 62"/>
                    <a:gd name="T100" fmla="*/ 10 w 40"/>
                    <a:gd name="T101" fmla="*/ 26 h 62"/>
                    <a:gd name="T102" fmla="*/ 8 w 40"/>
                    <a:gd name="T103" fmla="*/ 32 h 62"/>
                    <a:gd name="T104" fmla="*/ 6 w 40"/>
                    <a:gd name="T105" fmla="*/ 38 h 62"/>
                    <a:gd name="T106" fmla="*/ 8 w 40"/>
                    <a:gd name="T107" fmla="*/ 46 h 62"/>
                    <a:gd name="T108" fmla="*/ 10 w 40"/>
                    <a:gd name="T109" fmla="*/ 52 h 62"/>
                    <a:gd name="T110" fmla="*/ 14 w 40"/>
                    <a:gd name="T111" fmla="*/ 54 h 62"/>
                    <a:gd name="T112" fmla="*/ 20 w 40"/>
                    <a:gd name="T113" fmla="*/ 56 h 62"/>
                    <a:gd name="T114" fmla="*/ 24 w 40"/>
                    <a:gd name="T115" fmla="*/ 54 h 62"/>
                    <a:gd name="T116" fmla="*/ 28 w 40"/>
                    <a:gd name="T117" fmla="*/ 52 h 6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40"/>
                    <a:gd name="T178" fmla="*/ 0 h 62"/>
                    <a:gd name="T179" fmla="*/ 40 w 40"/>
                    <a:gd name="T180" fmla="*/ 62 h 6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40" h="62">
                      <a:moveTo>
                        <a:pt x="28" y="54"/>
                      </a:moveTo>
                      <a:lnTo>
                        <a:pt x="24" y="58"/>
                      </a:lnTo>
                      <a:lnTo>
                        <a:pt x="22" y="60"/>
                      </a:lnTo>
                      <a:lnTo>
                        <a:pt x="18" y="60"/>
                      </a:lnTo>
                      <a:lnTo>
                        <a:pt x="16" y="62"/>
                      </a:lnTo>
                      <a:lnTo>
                        <a:pt x="10" y="60"/>
                      </a:lnTo>
                      <a:lnTo>
                        <a:pt x="4" y="56"/>
                      </a:lnTo>
                      <a:lnTo>
                        <a:pt x="0" y="50"/>
                      </a:lnTo>
                      <a:lnTo>
                        <a:pt x="0" y="42"/>
                      </a:lnTo>
                      <a:lnTo>
                        <a:pt x="0" y="34"/>
                      </a:lnTo>
                      <a:lnTo>
                        <a:pt x="4" y="26"/>
                      </a:lnTo>
                      <a:lnTo>
                        <a:pt x="8" y="24"/>
                      </a:lnTo>
                      <a:lnTo>
                        <a:pt x="14" y="20"/>
                      </a:lnTo>
                      <a:lnTo>
                        <a:pt x="18" y="20"/>
                      </a:lnTo>
                      <a:lnTo>
                        <a:pt x="24" y="22"/>
                      </a:lnTo>
                      <a:lnTo>
                        <a:pt x="28" y="24"/>
                      </a:lnTo>
                      <a:lnTo>
                        <a:pt x="28" y="16"/>
                      </a:lnTo>
                      <a:lnTo>
                        <a:pt x="26" y="10"/>
                      </a:lnTo>
                      <a:lnTo>
                        <a:pt x="26" y="6"/>
                      </a:lnTo>
                      <a:lnTo>
                        <a:pt x="26" y="4"/>
                      </a:lnTo>
                      <a:lnTo>
                        <a:pt x="24" y="4"/>
                      </a:lnTo>
                      <a:lnTo>
                        <a:pt x="22" y="4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4" y="44"/>
                      </a:lnTo>
                      <a:lnTo>
                        <a:pt x="34" y="50"/>
                      </a:lnTo>
                      <a:lnTo>
                        <a:pt x="34" y="54"/>
                      </a:lnTo>
                      <a:lnTo>
                        <a:pt x="36" y="56"/>
                      </a:lnTo>
                      <a:lnTo>
                        <a:pt x="38" y="56"/>
                      </a:lnTo>
                      <a:lnTo>
                        <a:pt x="40" y="56"/>
                      </a:lnTo>
                      <a:lnTo>
                        <a:pt x="28" y="62"/>
                      </a:lnTo>
                      <a:lnTo>
                        <a:pt x="28" y="54"/>
                      </a:lnTo>
                      <a:close/>
                      <a:moveTo>
                        <a:pt x="28" y="52"/>
                      </a:moveTo>
                      <a:lnTo>
                        <a:pt x="28" y="34"/>
                      </a:lnTo>
                      <a:lnTo>
                        <a:pt x="26" y="30"/>
                      </a:lnTo>
                      <a:lnTo>
                        <a:pt x="26" y="28"/>
                      </a:lnTo>
                      <a:lnTo>
                        <a:pt x="24" y="26"/>
                      </a:lnTo>
                      <a:lnTo>
                        <a:pt x="22" y="24"/>
                      </a:lnTo>
                      <a:lnTo>
                        <a:pt x="20" y="24"/>
                      </a:lnTo>
                      <a:lnTo>
                        <a:pt x="18" y="22"/>
                      </a:lnTo>
                      <a:lnTo>
                        <a:pt x="14" y="24"/>
                      </a:lnTo>
                      <a:lnTo>
                        <a:pt x="10" y="26"/>
                      </a:lnTo>
                      <a:lnTo>
                        <a:pt x="8" y="32"/>
                      </a:lnTo>
                      <a:lnTo>
                        <a:pt x="6" y="38"/>
                      </a:lnTo>
                      <a:lnTo>
                        <a:pt x="8" y="46"/>
                      </a:lnTo>
                      <a:lnTo>
                        <a:pt x="10" y="52"/>
                      </a:lnTo>
                      <a:lnTo>
                        <a:pt x="14" y="54"/>
                      </a:lnTo>
                      <a:lnTo>
                        <a:pt x="20" y="56"/>
                      </a:lnTo>
                      <a:lnTo>
                        <a:pt x="24" y="54"/>
                      </a:lnTo>
                      <a:lnTo>
                        <a:pt x="28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498" name="Rectangle 167"/>
                <p:cNvSpPr>
                  <a:spLocks noChangeArrowheads="1"/>
                </p:cNvSpPr>
                <p:nvPr/>
              </p:nvSpPr>
              <p:spPr bwMode="auto">
                <a:xfrm>
                  <a:off x="1888" y="2768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99" name="Rectangle 168"/>
                <p:cNvSpPr>
                  <a:spLocks noChangeArrowheads="1"/>
                </p:cNvSpPr>
                <p:nvPr/>
              </p:nvSpPr>
              <p:spPr bwMode="auto">
                <a:xfrm>
                  <a:off x="1904" y="2768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00" name="Freeform 169"/>
                <p:cNvSpPr>
                  <a:spLocks/>
                </p:cNvSpPr>
                <p:nvPr/>
              </p:nvSpPr>
              <p:spPr bwMode="auto">
                <a:xfrm>
                  <a:off x="2054" y="2786"/>
                  <a:ext cx="24" cy="60"/>
                </a:xfrm>
                <a:custGeom>
                  <a:avLst/>
                  <a:gdLst>
                    <a:gd name="T0" fmla="*/ 0 w 24"/>
                    <a:gd name="T1" fmla="*/ 8 h 60"/>
                    <a:gd name="T2" fmla="*/ 14 w 24"/>
                    <a:gd name="T3" fmla="*/ 0 h 60"/>
                    <a:gd name="T4" fmla="*/ 16 w 24"/>
                    <a:gd name="T5" fmla="*/ 0 h 60"/>
                    <a:gd name="T6" fmla="*/ 16 w 24"/>
                    <a:gd name="T7" fmla="*/ 50 h 60"/>
                    <a:gd name="T8" fmla="*/ 16 w 24"/>
                    <a:gd name="T9" fmla="*/ 54 h 60"/>
                    <a:gd name="T10" fmla="*/ 16 w 24"/>
                    <a:gd name="T11" fmla="*/ 56 h 60"/>
                    <a:gd name="T12" fmla="*/ 16 w 24"/>
                    <a:gd name="T13" fmla="*/ 58 h 60"/>
                    <a:gd name="T14" fmla="*/ 18 w 24"/>
                    <a:gd name="T15" fmla="*/ 58 h 60"/>
                    <a:gd name="T16" fmla="*/ 20 w 24"/>
                    <a:gd name="T17" fmla="*/ 60 h 60"/>
                    <a:gd name="T18" fmla="*/ 24 w 24"/>
                    <a:gd name="T19" fmla="*/ 60 h 60"/>
                    <a:gd name="T20" fmla="*/ 24 w 24"/>
                    <a:gd name="T21" fmla="*/ 60 h 60"/>
                    <a:gd name="T22" fmla="*/ 2 w 24"/>
                    <a:gd name="T23" fmla="*/ 60 h 60"/>
                    <a:gd name="T24" fmla="*/ 2 w 24"/>
                    <a:gd name="T25" fmla="*/ 60 h 60"/>
                    <a:gd name="T26" fmla="*/ 4 w 24"/>
                    <a:gd name="T27" fmla="*/ 60 h 60"/>
                    <a:gd name="T28" fmla="*/ 6 w 24"/>
                    <a:gd name="T29" fmla="*/ 58 h 60"/>
                    <a:gd name="T30" fmla="*/ 8 w 24"/>
                    <a:gd name="T31" fmla="*/ 58 h 60"/>
                    <a:gd name="T32" fmla="*/ 8 w 24"/>
                    <a:gd name="T33" fmla="*/ 56 h 60"/>
                    <a:gd name="T34" fmla="*/ 8 w 24"/>
                    <a:gd name="T35" fmla="*/ 54 h 60"/>
                    <a:gd name="T36" fmla="*/ 8 w 24"/>
                    <a:gd name="T37" fmla="*/ 50 h 60"/>
                    <a:gd name="T38" fmla="*/ 8 w 24"/>
                    <a:gd name="T39" fmla="*/ 18 h 60"/>
                    <a:gd name="T40" fmla="*/ 8 w 24"/>
                    <a:gd name="T41" fmla="*/ 12 h 60"/>
                    <a:gd name="T42" fmla="*/ 8 w 24"/>
                    <a:gd name="T43" fmla="*/ 10 h 60"/>
                    <a:gd name="T44" fmla="*/ 8 w 24"/>
                    <a:gd name="T45" fmla="*/ 8 h 60"/>
                    <a:gd name="T46" fmla="*/ 6 w 24"/>
                    <a:gd name="T47" fmla="*/ 8 h 60"/>
                    <a:gd name="T48" fmla="*/ 6 w 24"/>
                    <a:gd name="T49" fmla="*/ 8 h 60"/>
                    <a:gd name="T50" fmla="*/ 6 w 24"/>
                    <a:gd name="T51" fmla="*/ 6 h 60"/>
                    <a:gd name="T52" fmla="*/ 4 w 24"/>
                    <a:gd name="T53" fmla="*/ 8 h 60"/>
                    <a:gd name="T54" fmla="*/ 0 w 24"/>
                    <a:gd name="T55" fmla="*/ 8 h 60"/>
                    <a:gd name="T56" fmla="*/ 0 w 24"/>
                    <a:gd name="T57" fmla="*/ 8 h 6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4"/>
                    <a:gd name="T88" fmla="*/ 0 h 60"/>
                    <a:gd name="T89" fmla="*/ 24 w 24"/>
                    <a:gd name="T90" fmla="*/ 60 h 6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4" h="60">
                      <a:moveTo>
                        <a:pt x="0" y="8"/>
                      </a:move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50"/>
                      </a:lnTo>
                      <a:lnTo>
                        <a:pt x="16" y="54"/>
                      </a:lnTo>
                      <a:lnTo>
                        <a:pt x="16" y="56"/>
                      </a:lnTo>
                      <a:lnTo>
                        <a:pt x="16" y="58"/>
                      </a:lnTo>
                      <a:lnTo>
                        <a:pt x="18" y="58"/>
                      </a:lnTo>
                      <a:lnTo>
                        <a:pt x="20" y="60"/>
                      </a:lnTo>
                      <a:lnTo>
                        <a:pt x="24" y="60"/>
                      </a:lnTo>
                      <a:lnTo>
                        <a:pt x="2" y="60"/>
                      </a:lnTo>
                      <a:lnTo>
                        <a:pt x="4" y="60"/>
                      </a:lnTo>
                      <a:lnTo>
                        <a:pt x="6" y="58"/>
                      </a:lnTo>
                      <a:lnTo>
                        <a:pt x="8" y="58"/>
                      </a:lnTo>
                      <a:lnTo>
                        <a:pt x="8" y="56"/>
                      </a:lnTo>
                      <a:lnTo>
                        <a:pt x="8" y="54"/>
                      </a:lnTo>
                      <a:lnTo>
                        <a:pt x="8" y="50"/>
                      </a:lnTo>
                      <a:lnTo>
                        <a:pt x="8" y="18"/>
                      </a:lnTo>
                      <a:lnTo>
                        <a:pt x="8" y="12"/>
                      </a:lnTo>
                      <a:lnTo>
                        <a:pt x="8" y="10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501" name="Freeform 170"/>
                <p:cNvSpPr>
                  <a:spLocks noEditPoints="1"/>
                </p:cNvSpPr>
                <p:nvPr/>
              </p:nvSpPr>
              <p:spPr bwMode="auto">
                <a:xfrm>
                  <a:off x="2092" y="2786"/>
                  <a:ext cx="36" cy="62"/>
                </a:xfrm>
                <a:custGeom>
                  <a:avLst/>
                  <a:gdLst>
                    <a:gd name="T0" fmla="*/ 0 w 36"/>
                    <a:gd name="T1" fmla="*/ 62 h 62"/>
                    <a:gd name="T2" fmla="*/ 0 w 36"/>
                    <a:gd name="T3" fmla="*/ 60 h 62"/>
                    <a:gd name="T4" fmla="*/ 6 w 36"/>
                    <a:gd name="T5" fmla="*/ 60 h 62"/>
                    <a:gd name="T6" fmla="*/ 10 w 36"/>
                    <a:gd name="T7" fmla="*/ 58 h 62"/>
                    <a:gd name="T8" fmla="*/ 16 w 36"/>
                    <a:gd name="T9" fmla="*/ 54 h 62"/>
                    <a:gd name="T10" fmla="*/ 20 w 36"/>
                    <a:gd name="T11" fmla="*/ 48 h 62"/>
                    <a:gd name="T12" fmla="*/ 24 w 36"/>
                    <a:gd name="T13" fmla="*/ 42 h 62"/>
                    <a:gd name="T14" fmla="*/ 26 w 36"/>
                    <a:gd name="T15" fmla="*/ 34 h 62"/>
                    <a:gd name="T16" fmla="*/ 20 w 36"/>
                    <a:gd name="T17" fmla="*/ 38 h 62"/>
                    <a:gd name="T18" fmla="*/ 14 w 36"/>
                    <a:gd name="T19" fmla="*/ 38 h 62"/>
                    <a:gd name="T20" fmla="*/ 8 w 36"/>
                    <a:gd name="T21" fmla="*/ 38 h 62"/>
                    <a:gd name="T22" fmla="*/ 4 w 36"/>
                    <a:gd name="T23" fmla="*/ 34 h 62"/>
                    <a:gd name="T24" fmla="*/ 0 w 36"/>
                    <a:gd name="T25" fmla="*/ 28 h 62"/>
                    <a:gd name="T26" fmla="*/ 0 w 36"/>
                    <a:gd name="T27" fmla="*/ 22 h 62"/>
                    <a:gd name="T28" fmla="*/ 0 w 36"/>
                    <a:gd name="T29" fmla="*/ 14 h 62"/>
                    <a:gd name="T30" fmla="*/ 4 w 36"/>
                    <a:gd name="T31" fmla="*/ 8 h 62"/>
                    <a:gd name="T32" fmla="*/ 8 w 36"/>
                    <a:gd name="T33" fmla="*/ 4 h 62"/>
                    <a:gd name="T34" fmla="*/ 12 w 36"/>
                    <a:gd name="T35" fmla="*/ 2 h 62"/>
                    <a:gd name="T36" fmla="*/ 18 w 36"/>
                    <a:gd name="T37" fmla="*/ 0 h 62"/>
                    <a:gd name="T38" fmla="*/ 24 w 36"/>
                    <a:gd name="T39" fmla="*/ 2 h 62"/>
                    <a:gd name="T40" fmla="*/ 30 w 36"/>
                    <a:gd name="T41" fmla="*/ 6 h 62"/>
                    <a:gd name="T42" fmla="*/ 34 w 36"/>
                    <a:gd name="T43" fmla="*/ 12 h 62"/>
                    <a:gd name="T44" fmla="*/ 36 w 36"/>
                    <a:gd name="T45" fmla="*/ 18 h 62"/>
                    <a:gd name="T46" fmla="*/ 36 w 36"/>
                    <a:gd name="T47" fmla="*/ 24 h 62"/>
                    <a:gd name="T48" fmla="*/ 34 w 36"/>
                    <a:gd name="T49" fmla="*/ 34 h 62"/>
                    <a:gd name="T50" fmla="*/ 32 w 36"/>
                    <a:gd name="T51" fmla="*/ 42 h 62"/>
                    <a:gd name="T52" fmla="*/ 26 w 36"/>
                    <a:gd name="T53" fmla="*/ 50 h 62"/>
                    <a:gd name="T54" fmla="*/ 18 w 36"/>
                    <a:gd name="T55" fmla="*/ 56 h 62"/>
                    <a:gd name="T56" fmla="*/ 10 w 36"/>
                    <a:gd name="T57" fmla="*/ 60 h 62"/>
                    <a:gd name="T58" fmla="*/ 2 w 36"/>
                    <a:gd name="T59" fmla="*/ 62 h 62"/>
                    <a:gd name="T60" fmla="*/ 0 w 36"/>
                    <a:gd name="T61" fmla="*/ 62 h 62"/>
                    <a:gd name="T62" fmla="*/ 26 w 36"/>
                    <a:gd name="T63" fmla="*/ 32 h 62"/>
                    <a:gd name="T64" fmla="*/ 28 w 36"/>
                    <a:gd name="T65" fmla="*/ 26 h 62"/>
                    <a:gd name="T66" fmla="*/ 28 w 36"/>
                    <a:gd name="T67" fmla="*/ 22 h 62"/>
                    <a:gd name="T68" fmla="*/ 28 w 36"/>
                    <a:gd name="T69" fmla="*/ 18 h 62"/>
                    <a:gd name="T70" fmla="*/ 26 w 36"/>
                    <a:gd name="T71" fmla="*/ 14 h 62"/>
                    <a:gd name="T72" fmla="*/ 24 w 36"/>
                    <a:gd name="T73" fmla="*/ 10 h 62"/>
                    <a:gd name="T74" fmla="*/ 22 w 36"/>
                    <a:gd name="T75" fmla="*/ 6 h 62"/>
                    <a:gd name="T76" fmla="*/ 20 w 36"/>
                    <a:gd name="T77" fmla="*/ 4 h 62"/>
                    <a:gd name="T78" fmla="*/ 18 w 36"/>
                    <a:gd name="T79" fmla="*/ 4 h 62"/>
                    <a:gd name="T80" fmla="*/ 14 w 36"/>
                    <a:gd name="T81" fmla="*/ 4 h 62"/>
                    <a:gd name="T82" fmla="*/ 10 w 36"/>
                    <a:gd name="T83" fmla="*/ 8 h 62"/>
                    <a:gd name="T84" fmla="*/ 8 w 36"/>
                    <a:gd name="T85" fmla="*/ 12 h 62"/>
                    <a:gd name="T86" fmla="*/ 8 w 36"/>
                    <a:gd name="T87" fmla="*/ 18 h 62"/>
                    <a:gd name="T88" fmla="*/ 8 w 36"/>
                    <a:gd name="T89" fmla="*/ 26 h 62"/>
                    <a:gd name="T90" fmla="*/ 12 w 36"/>
                    <a:gd name="T91" fmla="*/ 32 h 62"/>
                    <a:gd name="T92" fmla="*/ 14 w 36"/>
                    <a:gd name="T93" fmla="*/ 34 h 62"/>
                    <a:gd name="T94" fmla="*/ 18 w 36"/>
                    <a:gd name="T95" fmla="*/ 34 h 62"/>
                    <a:gd name="T96" fmla="*/ 20 w 36"/>
                    <a:gd name="T97" fmla="*/ 34 h 62"/>
                    <a:gd name="T98" fmla="*/ 22 w 36"/>
                    <a:gd name="T99" fmla="*/ 34 h 62"/>
                    <a:gd name="T100" fmla="*/ 24 w 36"/>
                    <a:gd name="T101" fmla="*/ 32 h 62"/>
                    <a:gd name="T102" fmla="*/ 26 w 36"/>
                    <a:gd name="T103" fmla="*/ 32 h 6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36"/>
                    <a:gd name="T157" fmla="*/ 0 h 62"/>
                    <a:gd name="T158" fmla="*/ 36 w 36"/>
                    <a:gd name="T159" fmla="*/ 62 h 6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36" h="62">
                      <a:moveTo>
                        <a:pt x="0" y="62"/>
                      </a:moveTo>
                      <a:lnTo>
                        <a:pt x="0" y="60"/>
                      </a:lnTo>
                      <a:lnTo>
                        <a:pt x="6" y="60"/>
                      </a:lnTo>
                      <a:lnTo>
                        <a:pt x="10" y="58"/>
                      </a:lnTo>
                      <a:lnTo>
                        <a:pt x="16" y="54"/>
                      </a:lnTo>
                      <a:lnTo>
                        <a:pt x="20" y="48"/>
                      </a:lnTo>
                      <a:lnTo>
                        <a:pt x="24" y="42"/>
                      </a:lnTo>
                      <a:lnTo>
                        <a:pt x="26" y="34"/>
                      </a:lnTo>
                      <a:lnTo>
                        <a:pt x="20" y="38"/>
                      </a:lnTo>
                      <a:lnTo>
                        <a:pt x="14" y="38"/>
                      </a:lnTo>
                      <a:lnTo>
                        <a:pt x="8" y="38"/>
                      </a:lnTo>
                      <a:lnTo>
                        <a:pt x="4" y="34"/>
                      </a:lnTo>
                      <a:lnTo>
                        <a:pt x="0" y="28"/>
                      </a:lnTo>
                      <a:lnTo>
                        <a:pt x="0" y="22"/>
                      </a:lnTo>
                      <a:lnTo>
                        <a:pt x="0" y="14"/>
                      </a:lnTo>
                      <a:lnTo>
                        <a:pt x="4" y="8"/>
                      </a:lnTo>
                      <a:lnTo>
                        <a:pt x="8" y="4"/>
                      </a:lnTo>
                      <a:lnTo>
                        <a:pt x="12" y="2"/>
                      </a:lnTo>
                      <a:lnTo>
                        <a:pt x="18" y="0"/>
                      </a:lnTo>
                      <a:lnTo>
                        <a:pt x="24" y="2"/>
                      </a:lnTo>
                      <a:lnTo>
                        <a:pt x="30" y="6"/>
                      </a:lnTo>
                      <a:lnTo>
                        <a:pt x="34" y="12"/>
                      </a:lnTo>
                      <a:lnTo>
                        <a:pt x="36" y="18"/>
                      </a:lnTo>
                      <a:lnTo>
                        <a:pt x="36" y="24"/>
                      </a:lnTo>
                      <a:lnTo>
                        <a:pt x="34" y="34"/>
                      </a:lnTo>
                      <a:lnTo>
                        <a:pt x="32" y="42"/>
                      </a:lnTo>
                      <a:lnTo>
                        <a:pt x="26" y="50"/>
                      </a:lnTo>
                      <a:lnTo>
                        <a:pt x="18" y="56"/>
                      </a:lnTo>
                      <a:lnTo>
                        <a:pt x="10" y="60"/>
                      </a:lnTo>
                      <a:lnTo>
                        <a:pt x="2" y="62"/>
                      </a:lnTo>
                      <a:lnTo>
                        <a:pt x="0" y="62"/>
                      </a:lnTo>
                      <a:close/>
                      <a:moveTo>
                        <a:pt x="26" y="32"/>
                      </a:moveTo>
                      <a:lnTo>
                        <a:pt x="28" y="26"/>
                      </a:lnTo>
                      <a:lnTo>
                        <a:pt x="28" y="22"/>
                      </a:lnTo>
                      <a:lnTo>
                        <a:pt x="28" y="18"/>
                      </a:lnTo>
                      <a:lnTo>
                        <a:pt x="26" y="14"/>
                      </a:lnTo>
                      <a:lnTo>
                        <a:pt x="24" y="10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18" y="4"/>
                      </a:lnTo>
                      <a:lnTo>
                        <a:pt x="14" y="4"/>
                      </a:lnTo>
                      <a:lnTo>
                        <a:pt x="10" y="8"/>
                      </a:lnTo>
                      <a:lnTo>
                        <a:pt x="8" y="12"/>
                      </a:lnTo>
                      <a:lnTo>
                        <a:pt x="8" y="18"/>
                      </a:lnTo>
                      <a:lnTo>
                        <a:pt x="8" y="26"/>
                      </a:lnTo>
                      <a:lnTo>
                        <a:pt x="12" y="32"/>
                      </a:lnTo>
                      <a:lnTo>
                        <a:pt x="14" y="34"/>
                      </a:lnTo>
                      <a:lnTo>
                        <a:pt x="18" y="34"/>
                      </a:lnTo>
                      <a:lnTo>
                        <a:pt x="20" y="34"/>
                      </a:lnTo>
                      <a:lnTo>
                        <a:pt x="22" y="34"/>
                      </a:lnTo>
                      <a:lnTo>
                        <a:pt x="24" y="32"/>
                      </a:lnTo>
                      <a:lnTo>
                        <a:pt x="26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502" name="Rectangle 171"/>
                <p:cNvSpPr>
                  <a:spLocks noChangeArrowheads="1"/>
                </p:cNvSpPr>
                <p:nvPr/>
              </p:nvSpPr>
              <p:spPr bwMode="auto">
                <a:xfrm>
                  <a:off x="2152" y="2768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03" name="Freeform 172"/>
                <p:cNvSpPr>
                  <a:spLocks noEditPoints="1"/>
                </p:cNvSpPr>
                <p:nvPr/>
              </p:nvSpPr>
              <p:spPr bwMode="auto">
                <a:xfrm>
                  <a:off x="2300" y="2786"/>
                  <a:ext cx="36" cy="62"/>
                </a:xfrm>
                <a:custGeom>
                  <a:avLst/>
                  <a:gdLst>
                    <a:gd name="T0" fmla="*/ 0 w 36"/>
                    <a:gd name="T1" fmla="*/ 32 h 62"/>
                    <a:gd name="T2" fmla="*/ 0 w 36"/>
                    <a:gd name="T3" fmla="*/ 22 h 62"/>
                    <a:gd name="T4" fmla="*/ 2 w 36"/>
                    <a:gd name="T5" fmla="*/ 14 h 62"/>
                    <a:gd name="T6" fmla="*/ 6 w 36"/>
                    <a:gd name="T7" fmla="*/ 8 h 62"/>
                    <a:gd name="T8" fmla="*/ 10 w 36"/>
                    <a:gd name="T9" fmla="*/ 4 h 62"/>
                    <a:gd name="T10" fmla="*/ 14 w 36"/>
                    <a:gd name="T11" fmla="*/ 2 h 62"/>
                    <a:gd name="T12" fmla="*/ 18 w 36"/>
                    <a:gd name="T13" fmla="*/ 0 h 62"/>
                    <a:gd name="T14" fmla="*/ 22 w 36"/>
                    <a:gd name="T15" fmla="*/ 2 h 62"/>
                    <a:gd name="T16" fmla="*/ 26 w 36"/>
                    <a:gd name="T17" fmla="*/ 4 h 62"/>
                    <a:gd name="T18" fmla="*/ 30 w 36"/>
                    <a:gd name="T19" fmla="*/ 8 h 62"/>
                    <a:gd name="T20" fmla="*/ 34 w 36"/>
                    <a:gd name="T21" fmla="*/ 14 h 62"/>
                    <a:gd name="T22" fmla="*/ 36 w 36"/>
                    <a:gd name="T23" fmla="*/ 22 h 62"/>
                    <a:gd name="T24" fmla="*/ 36 w 36"/>
                    <a:gd name="T25" fmla="*/ 30 h 62"/>
                    <a:gd name="T26" fmla="*/ 36 w 36"/>
                    <a:gd name="T27" fmla="*/ 40 h 62"/>
                    <a:gd name="T28" fmla="*/ 34 w 36"/>
                    <a:gd name="T29" fmla="*/ 48 h 62"/>
                    <a:gd name="T30" fmla="*/ 30 w 36"/>
                    <a:gd name="T31" fmla="*/ 54 h 62"/>
                    <a:gd name="T32" fmla="*/ 26 w 36"/>
                    <a:gd name="T33" fmla="*/ 58 h 62"/>
                    <a:gd name="T34" fmla="*/ 22 w 36"/>
                    <a:gd name="T35" fmla="*/ 60 h 62"/>
                    <a:gd name="T36" fmla="*/ 18 w 36"/>
                    <a:gd name="T37" fmla="*/ 62 h 62"/>
                    <a:gd name="T38" fmla="*/ 12 w 36"/>
                    <a:gd name="T39" fmla="*/ 60 h 62"/>
                    <a:gd name="T40" fmla="*/ 8 w 36"/>
                    <a:gd name="T41" fmla="*/ 56 h 62"/>
                    <a:gd name="T42" fmla="*/ 4 w 36"/>
                    <a:gd name="T43" fmla="*/ 52 h 62"/>
                    <a:gd name="T44" fmla="*/ 0 w 36"/>
                    <a:gd name="T45" fmla="*/ 42 h 62"/>
                    <a:gd name="T46" fmla="*/ 0 w 36"/>
                    <a:gd name="T47" fmla="*/ 32 h 62"/>
                    <a:gd name="T48" fmla="*/ 8 w 36"/>
                    <a:gd name="T49" fmla="*/ 32 h 62"/>
                    <a:gd name="T50" fmla="*/ 8 w 36"/>
                    <a:gd name="T51" fmla="*/ 44 h 62"/>
                    <a:gd name="T52" fmla="*/ 10 w 36"/>
                    <a:gd name="T53" fmla="*/ 52 h 62"/>
                    <a:gd name="T54" fmla="*/ 12 w 36"/>
                    <a:gd name="T55" fmla="*/ 56 h 62"/>
                    <a:gd name="T56" fmla="*/ 14 w 36"/>
                    <a:gd name="T57" fmla="*/ 58 h 62"/>
                    <a:gd name="T58" fmla="*/ 18 w 36"/>
                    <a:gd name="T59" fmla="*/ 58 h 62"/>
                    <a:gd name="T60" fmla="*/ 20 w 36"/>
                    <a:gd name="T61" fmla="*/ 58 h 62"/>
                    <a:gd name="T62" fmla="*/ 22 w 36"/>
                    <a:gd name="T63" fmla="*/ 56 h 62"/>
                    <a:gd name="T64" fmla="*/ 24 w 36"/>
                    <a:gd name="T65" fmla="*/ 54 h 62"/>
                    <a:gd name="T66" fmla="*/ 26 w 36"/>
                    <a:gd name="T67" fmla="*/ 50 h 62"/>
                    <a:gd name="T68" fmla="*/ 28 w 36"/>
                    <a:gd name="T69" fmla="*/ 40 h 62"/>
                    <a:gd name="T70" fmla="*/ 28 w 36"/>
                    <a:gd name="T71" fmla="*/ 28 h 62"/>
                    <a:gd name="T72" fmla="*/ 28 w 36"/>
                    <a:gd name="T73" fmla="*/ 20 h 62"/>
                    <a:gd name="T74" fmla="*/ 26 w 36"/>
                    <a:gd name="T75" fmla="*/ 12 h 62"/>
                    <a:gd name="T76" fmla="*/ 24 w 36"/>
                    <a:gd name="T77" fmla="*/ 8 h 62"/>
                    <a:gd name="T78" fmla="*/ 22 w 36"/>
                    <a:gd name="T79" fmla="*/ 6 h 62"/>
                    <a:gd name="T80" fmla="*/ 20 w 36"/>
                    <a:gd name="T81" fmla="*/ 4 h 62"/>
                    <a:gd name="T82" fmla="*/ 18 w 36"/>
                    <a:gd name="T83" fmla="*/ 4 h 62"/>
                    <a:gd name="T84" fmla="*/ 16 w 36"/>
                    <a:gd name="T85" fmla="*/ 4 h 62"/>
                    <a:gd name="T86" fmla="*/ 12 w 36"/>
                    <a:gd name="T87" fmla="*/ 6 h 62"/>
                    <a:gd name="T88" fmla="*/ 10 w 36"/>
                    <a:gd name="T89" fmla="*/ 10 h 62"/>
                    <a:gd name="T90" fmla="*/ 8 w 36"/>
                    <a:gd name="T91" fmla="*/ 18 h 62"/>
                    <a:gd name="T92" fmla="*/ 8 w 36"/>
                    <a:gd name="T93" fmla="*/ 26 h 62"/>
                    <a:gd name="T94" fmla="*/ 8 w 36"/>
                    <a:gd name="T95" fmla="*/ 32 h 6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6"/>
                    <a:gd name="T145" fmla="*/ 0 h 62"/>
                    <a:gd name="T146" fmla="*/ 36 w 36"/>
                    <a:gd name="T147" fmla="*/ 62 h 6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6" h="62">
                      <a:moveTo>
                        <a:pt x="0" y="32"/>
                      </a:moveTo>
                      <a:lnTo>
                        <a:pt x="0" y="22"/>
                      </a:lnTo>
                      <a:lnTo>
                        <a:pt x="2" y="14"/>
                      </a:lnTo>
                      <a:lnTo>
                        <a:pt x="6" y="8"/>
                      </a:lnTo>
                      <a:lnTo>
                        <a:pt x="10" y="4"/>
                      </a:lnTo>
                      <a:lnTo>
                        <a:pt x="14" y="2"/>
                      </a:lnTo>
                      <a:lnTo>
                        <a:pt x="18" y="0"/>
                      </a:lnTo>
                      <a:lnTo>
                        <a:pt x="22" y="2"/>
                      </a:lnTo>
                      <a:lnTo>
                        <a:pt x="26" y="4"/>
                      </a:lnTo>
                      <a:lnTo>
                        <a:pt x="30" y="8"/>
                      </a:lnTo>
                      <a:lnTo>
                        <a:pt x="34" y="14"/>
                      </a:lnTo>
                      <a:lnTo>
                        <a:pt x="36" y="22"/>
                      </a:lnTo>
                      <a:lnTo>
                        <a:pt x="36" y="30"/>
                      </a:lnTo>
                      <a:lnTo>
                        <a:pt x="36" y="40"/>
                      </a:lnTo>
                      <a:lnTo>
                        <a:pt x="34" y="48"/>
                      </a:lnTo>
                      <a:lnTo>
                        <a:pt x="30" y="54"/>
                      </a:lnTo>
                      <a:lnTo>
                        <a:pt x="26" y="58"/>
                      </a:lnTo>
                      <a:lnTo>
                        <a:pt x="22" y="60"/>
                      </a:lnTo>
                      <a:lnTo>
                        <a:pt x="18" y="62"/>
                      </a:lnTo>
                      <a:lnTo>
                        <a:pt x="12" y="60"/>
                      </a:lnTo>
                      <a:lnTo>
                        <a:pt x="8" y="56"/>
                      </a:lnTo>
                      <a:lnTo>
                        <a:pt x="4" y="52"/>
                      </a:lnTo>
                      <a:lnTo>
                        <a:pt x="0" y="42"/>
                      </a:lnTo>
                      <a:lnTo>
                        <a:pt x="0" y="32"/>
                      </a:lnTo>
                      <a:close/>
                      <a:moveTo>
                        <a:pt x="8" y="32"/>
                      </a:moveTo>
                      <a:lnTo>
                        <a:pt x="8" y="44"/>
                      </a:lnTo>
                      <a:lnTo>
                        <a:pt x="10" y="52"/>
                      </a:lnTo>
                      <a:lnTo>
                        <a:pt x="12" y="56"/>
                      </a:lnTo>
                      <a:lnTo>
                        <a:pt x="14" y="58"/>
                      </a:lnTo>
                      <a:lnTo>
                        <a:pt x="18" y="58"/>
                      </a:lnTo>
                      <a:lnTo>
                        <a:pt x="20" y="58"/>
                      </a:lnTo>
                      <a:lnTo>
                        <a:pt x="22" y="56"/>
                      </a:lnTo>
                      <a:lnTo>
                        <a:pt x="24" y="54"/>
                      </a:lnTo>
                      <a:lnTo>
                        <a:pt x="26" y="50"/>
                      </a:lnTo>
                      <a:lnTo>
                        <a:pt x="28" y="40"/>
                      </a:lnTo>
                      <a:lnTo>
                        <a:pt x="28" y="28"/>
                      </a:lnTo>
                      <a:lnTo>
                        <a:pt x="28" y="20"/>
                      </a:lnTo>
                      <a:lnTo>
                        <a:pt x="26" y="12"/>
                      </a:lnTo>
                      <a:lnTo>
                        <a:pt x="24" y="8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18" y="4"/>
                      </a:lnTo>
                      <a:lnTo>
                        <a:pt x="16" y="4"/>
                      </a:lnTo>
                      <a:lnTo>
                        <a:pt x="12" y="6"/>
                      </a:lnTo>
                      <a:lnTo>
                        <a:pt x="10" y="10"/>
                      </a:lnTo>
                      <a:lnTo>
                        <a:pt x="8" y="18"/>
                      </a:lnTo>
                      <a:lnTo>
                        <a:pt x="8" y="26"/>
                      </a:lnTo>
                      <a:lnTo>
                        <a:pt x="8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504" name="Rectangle 173"/>
                <p:cNvSpPr>
                  <a:spLocks noChangeArrowheads="1"/>
                </p:cNvSpPr>
                <p:nvPr/>
              </p:nvSpPr>
              <p:spPr bwMode="auto">
                <a:xfrm>
                  <a:off x="2496" y="2768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05" name="Freeform 174"/>
                <p:cNvSpPr>
                  <a:spLocks/>
                </p:cNvSpPr>
                <p:nvPr/>
              </p:nvSpPr>
              <p:spPr bwMode="auto">
                <a:xfrm>
                  <a:off x="2644" y="2786"/>
                  <a:ext cx="22" cy="60"/>
                </a:xfrm>
                <a:custGeom>
                  <a:avLst/>
                  <a:gdLst>
                    <a:gd name="T0" fmla="*/ 0 w 22"/>
                    <a:gd name="T1" fmla="*/ 8 h 60"/>
                    <a:gd name="T2" fmla="*/ 14 w 22"/>
                    <a:gd name="T3" fmla="*/ 0 h 60"/>
                    <a:gd name="T4" fmla="*/ 16 w 22"/>
                    <a:gd name="T5" fmla="*/ 0 h 60"/>
                    <a:gd name="T6" fmla="*/ 16 w 22"/>
                    <a:gd name="T7" fmla="*/ 50 h 60"/>
                    <a:gd name="T8" fmla="*/ 16 w 22"/>
                    <a:gd name="T9" fmla="*/ 54 h 60"/>
                    <a:gd name="T10" fmla="*/ 16 w 22"/>
                    <a:gd name="T11" fmla="*/ 56 h 60"/>
                    <a:gd name="T12" fmla="*/ 16 w 22"/>
                    <a:gd name="T13" fmla="*/ 58 h 60"/>
                    <a:gd name="T14" fmla="*/ 18 w 22"/>
                    <a:gd name="T15" fmla="*/ 58 h 60"/>
                    <a:gd name="T16" fmla="*/ 20 w 22"/>
                    <a:gd name="T17" fmla="*/ 60 h 60"/>
                    <a:gd name="T18" fmla="*/ 22 w 22"/>
                    <a:gd name="T19" fmla="*/ 60 h 60"/>
                    <a:gd name="T20" fmla="*/ 22 w 22"/>
                    <a:gd name="T21" fmla="*/ 60 h 60"/>
                    <a:gd name="T22" fmla="*/ 0 w 22"/>
                    <a:gd name="T23" fmla="*/ 60 h 60"/>
                    <a:gd name="T24" fmla="*/ 0 w 22"/>
                    <a:gd name="T25" fmla="*/ 60 h 60"/>
                    <a:gd name="T26" fmla="*/ 4 w 22"/>
                    <a:gd name="T27" fmla="*/ 60 h 60"/>
                    <a:gd name="T28" fmla="*/ 6 w 22"/>
                    <a:gd name="T29" fmla="*/ 58 h 60"/>
                    <a:gd name="T30" fmla="*/ 6 w 22"/>
                    <a:gd name="T31" fmla="*/ 58 h 60"/>
                    <a:gd name="T32" fmla="*/ 8 w 22"/>
                    <a:gd name="T33" fmla="*/ 56 h 60"/>
                    <a:gd name="T34" fmla="*/ 8 w 22"/>
                    <a:gd name="T35" fmla="*/ 54 h 60"/>
                    <a:gd name="T36" fmla="*/ 8 w 22"/>
                    <a:gd name="T37" fmla="*/ 50 h 60"/>
                    <a:gd name="T38" fmla="*/ 8 w 22"/>
                    <a:gd name="T39" fmla="*/ 18 h 60"/>
                    <a:gd name="T40" fmla="*/ 8 w 22"/>
                    <a:gd name="T41" fmla="*/ 12 h 60"/>
                    <a:gd name="T42" fmla="*/ 8 w 22"/>
                    <a:gd name="T43" fmla="*/ 10 h 60"/>
                    <a:gd name="T44" fmla="*/ 6 w 22"/>
                    <a:gd name="T45" fmla="*/ 8 h 60"/>
                    <a:gd name="T46" fmla="*/ 6 w 22"/>
                    <a:gd name="T47" fmla="*/ 8 h 60"/>
                    <a:gd name="T48" fmla="*/ 6 w 22"/>
                    <a:gd name="T49" fmla="*/ 8 h 60"/>
                    <a:gd name="T50" fmla="*/ 4 w 22"/>
                    <a:gd name="T51" fmla="*/ 6 h 60"/>
                    <a:gd name="T52" fmla="*/ 2 w 22"/>
                    <a:gd name="T53" fmla="*/ 8 h 60"/>
                    <a:gd name="T54" fmla="*/ 0 w 22"/>
                    <a:gd name="T55" fmla="*/ 8 h 60"/>
                    <a:gd name="T56" fmla="*/ 0 w 22"/>
                    <a:gd name="T57" fmla="*/ 8 h 6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2"/>
                    <a:gd name="T88" fmla="*/ 0 h 60"/>
                    <a:gd name="T89" fmla="*/ 22 w 22"/>
                    <a:gd name="T90" fmla="*/ 60 h 6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2" h="60">
                      <a:moveTo>
                        <a:pt x="0" y="8"/>
                      </a:move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50"/>
                      </a:lnTo>
                      <a:lnTo>
                        <a:pt x="16" y="54"/>
                      </a:lnTo>
                      <a:lnTo>
                        <a:pt x="16" y="56"/>
                      </a:lnTo>
                      <a:lnTo>
                        <a:pt x="16" y="58"/>
                      </a:lnTo>
                      <a:lnTo>
                        <a:pt x="18" y="58"/>
                      </a:lnTo>
                      <a:lnTo>
                        <a:pt x="20" y="60"/>
                      </a:lnTo>
                      <a:lnTo>
                        <a:pt x="22" y="60"/>
                      </a:lnTo>
                      <a:lnTo>
                        <a:pt x="0" y="60"/>
                      </a:lnTo>
                      <a:lnTo>
                        <a:pt x="4" y="60"/>
                      </a:lnTo>
                      <a:lnTo>
                        <a:pt x="6" y="58"/>
                      </a:lnTo>
                      <a:lnTo>
                        <a:pt x="8" y="56"/>
                      </a:lnTo>
                      <a:lnTo>
                        <a:pt x="8" y="54"/>
                      </a:lnTo>
                      <a:lnTo>
                        <a:pt x="8" y="50"/>
                      </a:lnTo>
                      <a:lnTo>
                        <a:pt x="8" y="18"/>
                      </a:lnTo>
                      <a:lnTo>
                        <a:pt x="8" y="12"/>
                      </a:lnTo>
                      <a:lnTo>
                        <a:pt x="8" y="10"/>
                      </a:lnTo>
                      <a:lnTo>
                        <a:pt x="6" y="8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506" name="Freeform 175"/>
                <p:cNvSpPr>
                  <a:spLocks/>
                </p:cNvSpPr>
                <p:nvPr/>
              </p:nvSpPr>
              <p:spPr bwMode="auto">
                <a:xfrm>
                  <a:off x="2680" y="2788"/>
                  <a:ext cx="38" cy="60"/>
                </a:xfrm>
                <a:custGeom>
                  <a:avLst/>
                  <a:gdLst>
                    <a:gd name="T0" fmla="*/ 6 w 38"/>
                    <a:gd name="T1" fmla="*/ 0 h 60"/>
                    <a:gd name="T2" fmla="*/ 38 w 38"/>
                    <a:gd name="T3" fmla="*/ 0 h 60"/>
                    <a:gd name="T4" fmla="*/ 38 w 38"/>
                    <a:gd name="T5" fmla="*/ 2 h 60"/>
                    <a:gd name="T6" fmla="*/ 18 w 38"/>
                    <a:gd name="T7" fmla="*/ 60 h 60"/>
                    <a:gd name="T8" fmla="*/ 12 w 38"/>
                    <a:gd name="T9" fmla="*/ 60 h 60"/>
                    <a:gd name="T10" fmla="*/ 30 w 38"/>
                    <a:gd name="T11" fmla="*/ 8 h 60"/>
                    <a:gd name="T12" fmla="*/ 14 w 38"/>
                    <a:gd name="T13" fmla="*/ 8 h 60"/>
                    <a:gd name="T14" fmla="*/ 10 w 38"/>
                    <a:gd name="T15" fmla="*/ 8 h 60"/>
                    <a:gd name="T16" fmla="*/ 8 w 38"/>
                    <a:gd name="T17" fmla="*/ 8 h 60"/>
                    <a:gd name="T18" fmla="*/ 4 w 38"/>
                    <a:gd name="T19" fmla="*/ 10 h 60"/>
                    <a:gd name="T20" fmla="*/ 2 w 38"/>
                    <a:gd name="T21" fmla="*/ 14 h 60"/>
                    <a:gd name="T22" fmla="*/ 0 w 38"/>
                    <a:gd name="T23" fmla="*/ 14 h 60"/>
                    <a:gd name="T24" fmla="*/ 6 w 38"/>
                    <a:gd name="T25" fmla="*/ 0 h 6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8"/>
                    <a:gd name="T40" fmla="*/ 0 h 60"/>
                    <a:gd name="T41" fmla="*/ 38 w 38"/>
                    <a:gd name="T42" fmla="*/ 60 h 6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8" h="60">
                      <a:moveTo>
                        <a:pt x="6" y="0"/>
                      </a:moveTo>
                      <a:lnTo>
                        <a:pt x="38" y="0"/>
                      </a:lnTo>
                      <a:lnTo>
                        <a:pt x="38" y="2"/>
                      </a:lnTo>
                      <a:lnTo>
                        <a:pt x="18" y="60"/>
                      </a:lnTo>
                      <a:lnTo>
                        <a:pt x="12" y="60"/>
                      </a:lnTo>
                      <a:lnTo>
                        <a:pt x="30" y="8"/>
                      </a:lnTo>
                      <a:lnTo>
                        <a:pt x="14" y="8"/>
                      </a:lnTo>
                      <a:lnTo>
                        <a:pt x="10" y="8"/>
                      </a:lnTo>
                      <a:lnTo>
                        <a:pt x="8" y="8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1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507" name="Rectangle 176"/>
                <p:cNvSpPr>
                  <a:spLocks noChangeArrowheads="1"/>
                </p:cNvSpPr>
                <p:nvPr/>
              </p:nvSpPr>
              <p:spPr bwMode="auto">
                <a:xfrm>
                  <a:off x="2784" y="2768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08" name="Freeform 177"/>
                <p:cNvSpPr>
                  <a:spLocks noEditPoints="1"/>
                </p:cNvSpPr>
                <p:nvPr/>
              </p:nvSpPr>
              <p:spPr bwMode="auto">
                <a:xfrm>
                  <a:off x="2932" y="2786"/>
                  <a:ext cx="36" cy="62"/>
                </a:xfrm>
                <a:custGeom>
                  <a:avLst/>
                  <a:gdLst>
                    <a:gd name="T0" fmla="*/ 0 w 36"/>
                    <a:gd name="T1" fmla="*/ 32 h 62"/>
                    <a:gd name="T2" fmla="*/ 0 w 36"/>
                    <a:gd name="T3" fmla="*/ 22 h 62"/>
                    <a:gd name="T4" fmla="*/ 4 w 36"/>
                    <a:gd name="T5" fmla="*/ 14 h 62"/>
                    <a:gd name="T6" fmla="*/ 6 w 36"/>
                    <a:gd name="T7" fmla="*/ 8 h 62"/>
                    <a:gd name="T8" fmla="*/ 10 w 36"/>
                    <a:gd name="T9" fmla="*/ 4 h 62"/>
                    <a:gd name="T10" fmla="*/ 14 w 36"/>
                    <a:gd name="T11" fmla="*/ 2 h 62"/>
                    <a:gd name="T12" fmla="*/ 18 w 36"/>
                    <a:gd name="T13" fmla="*/ 0 h 62"/>
                    <a:gd name="T14" fmla="*/ 22 w 36"/>
                    <a:gd name="T15" fmla="*/ 2 h 62"/>
                    <a:gd name="T16" fmla="*/ 26 w 36"/>
                    <a:gd name="T17" fmla="*/ 4 h 62"/>
                    <a:gd name="T18" fmla="*/ 30 w 36"/>
                    <a:gd name="T19" fmla="*/ 8 h 62"/>
                    <a:gd name="T20" fmla="*/ 34 w 36"/>
                    <a:gd name="T21" fmla="*/ 14 h 62"/>
                    <a:gd name="T22" fmla="*/ 36 w 36"/>
                    <a:gd name="T23" fmla="*/ 22 h 62"/>
                    <a:gd name="T24" fmla="*/ 36 w 36"/>
                    <a:gd name="T25" fmla="*/ 30 h 62"/>
                    <a:gd name="T26" fmla="*/ 36 w 36"/>
                    <a:gd name="T27" fmla="*/ 40 h 62"/>
                    <a:gd name="T28" fmla="*/ 34 w 36"/>
                    <a:gd name="T29" fmla="*/ 48 h 62"/>
                    <a:gd name="T30" fmla="*/ 30 w 36"/>
                    <a:gd name="T31" fmla="*/ 54 h 62"/>
                    <a:gd name="T32" fmla="*/ 26 w 36"/>
                    <a:gd name="T33" fmla="*/ 58 h 62"/>
                    <a:gd name="T34" fmla="*/ 22 w 36"/>
                    <a:gd name="T35" fmla="*/ 60 h 62"/>
                    <a:gd name="T36" fmla="*/ 18 w 36"/>
                    <a:gd name="T37" fmla="*/ 62 h 62"/>
                    <a:gd name="T38" fmla="*/ 12 w 36"/>
                    <a:gd name="T39" fmla="*/ 60 h 62"/>
                    <a:gd name="T40" fmla="*/ 8 w 36"/>
                    <a:gd name="T41" fmla="*/ 56 h 62"/>
                    <a:gd name="T42" fmla="*/ 4 w 36"/>
                    <a:gd name="T43" fmla="*/ 52 h 62"/>
                    <a:gd name="T44" fmla="*/ 2 w 36"/>
                    <a:gd name="T45" fmla="*/ 42 h 62"/>
                    <a:gd name="T46" fmla="*/ 0 w 36"/>
                    <a:gd name="T47" fmla="*/ 32 h 62"/>
                    <a:gd name="T48" fmla="*/ 8 w 36"/>
                    <a:gd name="T49" fmla="*/ 32 h 62"/>
                    <a:gd name="T50" fmla="*/ 10 w 36"/>
                    <a:gd name="T51" fmla="*/ 44 h 62"/>
                    <a:gd name="T52" fmla="*/ 12 w 36"/>
                    <a:gd name="T53" fmla="*/ 52 h 62"/>
                    <a:gd name="T54" fmla="*/ 12 w 36"/>
                    <a:gd name="T55" fmla="*/ 56 h 62"/>
                    <a:gd name="T56" fmla="*/ 16 w 36"/>
                    <a:gd name="T57" fmla="*/ 58 h 62"/>
                    <a:gd name="T58" fmla="*/ 18 w 36"/>
                    <a:gd name="T59" fmla="*/ 58 h 62"/>
                    <a:gd name="T60" fmla="*/ 20 w 36"/>
                    <a:gd name="T61" fmla="*/ 58 h 62"/>
                    <a:gd name="T62" fmla="*/ 22 w 36"/>
                    <a:gd name="T63" fmla="*/ 56 h 62"/>
                    <a:gd name="T64" fmla="*/ 24 w 36"/>
                    <a:gd name="T65" fmla="*/ 54 h 62"/>
                    <a:gd name="T66" fmla="*/ 26 w 36"/>
                    <a:gd name="T67" fmla="*/ 50 h 62"/>
                    <a:gd name="T68" fmla="*/ 28 w 36"/>
                    <a:gd name="T69" fmla="*/ 40 h 62"/>
                    <a:gd name="T70" fmla="*/ 28 w 36"/>
                    <a:gd name="T71" fmla="*/ 28 h 62"/>
                    <a:gd name="T72" fmla="*/ 28 w 36"/>
                    <a:gd name="T73" fmla="*/ 20 h 62"/>
                    <a:gd name="T74" fmla="*/ 26 w 36"/>
                    <a:gd name="T75" fmla="*/ 12 h 62"/>
                    <a:gd name="T76" fmla="*/ 24 w 36"/>
                    <a:gd name="T77" fmla="*/ 8 h 62"/>
                    <a:gd name="T78" fmla="*/ 22 w 36"/>
                    <a:gd name="T79" fmla="*/ 6 h 62"/>
                    <a:gd name="T80" fmla="*/ 20 w 36"/>
                    <a:gd name="T81" fmla="*/ 4 h 62"/>
                    <a:gd name="T82" fmla="*/ 18 w 36"/>
                    <a:gd name="T83" fmla="*/ 4 h 62"/>
                    <a:gd name="T84" fmla="*/ 16 w 36"/>
                    <a:gd name="T85" fmla="*/ 4 h 62"/>
                    <a:gd name="T86" fmla="*/ 14 w 36"/>
                    <a:gd name="T87" fmla="*/ 6 h 62"/>
                    <a:gd name="T88" fmla="*/ 10 w 36"/>
                    <a:gd name="T89" fmla="*/ 10 h 62"/>
                    <a:gd name="T90" fmla="*/ 10 w 36"/>
                    <a:gd name="T91" fmla="*/ 18 h 62"/>
                    <a:gd name="T92" fmla="*/ 8 w 36"/>
                    <a:gd name="T93" fmla="*/ 26 h 62"/>
                    <a:gd name="T94" fmla="*/ 8 w 36"/>
                    <a:gd name="T95" fmla="*/ 32 h 6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6"/>
                    <a:gd name="T145" fmla="*/ 0 h 62"/>
                    <a:gd name="T146" fmla="*/ 36 w 36"/>
                    <a:gd name="T147" fmla="*/ 62 h 6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6" h="62">
                      <a:moveTo>
                        <a:pt x="0" y="32"/>
                      </a:moveTo>
                      <a:lnTo>
                        <a:pt x="0" y="22"/>
                      </a:lnTo>
                      <a:lnTo>
                        <a:pt x="4" y="14"/>
                      </a:lnTo>
                      <a:lnTo>
                        <a:pt x="6" y="8"/>
                      </a:lnTo>
                      <a:lnTo>
                        <a:pt x="10" y="4"/>
                      </a:lnTo>
                      <a:lnTo>
                        <a:pt x="14" y="2"/>
                      </a:lnTo>
                      <a:lnTo>
                        <a:pt x="18" y="0"/>
                      </a:lnTo>
                      <a:lnTo>
                        <a:pt x="22" y="2"/>
                      </a:lnTo>
                      <a:lnTo>
                        <a:pt x="26" y="4"/>
                      </a:lnTo>
                      <a:lnTo>
                        <a:pt x="30" y="8"/>
                      </a:lnTo>
                      <a:lnTo>
                        <a:pt x="34" y="14"/>
                      </a:lnTo>
                      <a:lnTo>
                        <a:pt x="36" y="22"/>
                      </a:lnTo>
                      <a:lnTo>
                        <a:pt x="36" y="30"/>
                      </a:lnTo>
                      <a:lnTo>
                        <a:pt x="36" y="40"/>
                      </a:lnTo>
                      <a:lnTo>
                        <a:pt x="34" y="48"/>
                      </a:lnTo>
                      <a:lnTo>
                        <a:pt x="30" y="54"/>
                      </a:lnTo>
                      <a:lnTo>
                        <a:pt x="26" y="58"/>
                      </a:lnTo>
                      <a:lnTo>
                        <a:pt x="22" y="60"/>
                      </a:lnTo>
                      <a:lnTo>
                        <a:pt x="18" y="62"/>
                      </a:lnTo>
                      <a:lnTo>
                        <a:pt x="12" y="60"/>
                      </a:lnTo>
                      <a:lnTo>
                        <a:pt x="8" y="56"/>
                      </a:lnTo>
                      <a:lnTo>
                        <a:pt x="4" y="52"/>
                      </a:lnTo>
                      <a:lnTo>
                        <a:pt x="2" y="42"/>
                      </a:lnTo>
                      <a:lnTo>
                        <a:pt x="0" y="32"/>
                      </a:lnTo>
                      <a:close/>
                      <a:moveTo>
                        <a:pt x="8" y="32"/>
                      </a:moveTo>
                      <a:lnTo>
                        <a:pt x="10" y="44"/>
                      </a:lnTo>
                      <a:lnTo>
                        <a:pt x="12" y="52"/>
                      </a:lnTo>
                      <a:lnTo>
                        <a:pt x="12" y="56"/>
                      </a:lnTo>
                      <a:lnTo>
                        <a:pt x="16" y="58"/>
                      </a:lnTo>
                      <a:lnTo>
                        <a:pt x="18" y="58"/>
                      </a:lnTo>
                      <a:lnTo>
                        <a:pt x="20" y="58"/>
                      </a:lnTo>
                      <a:lnTo>
                        <a:pt x="22" y="56"/>
                      </a:lnTo>
                      <a:lnTo>
                        <a:pt x="24" y="54"/>
                      </a:lnTo>
                      <a:lnTo>
                        <a:pt x="26" y="50"/>
                      </a:lnTo>
                      <a:lnTo>
                        <a:pt x="28" y="40"/>
                      </a:lnTo>
                      <a:lnTo>
                        <a:pt x="28" y="28"/>
                      </a:lnTo>
                      <a:lnTo>
                        <a:pt x="28" y="20"/>
                      </a:lnTo>
                      <a:lnTo>
                        <a:pt x="26" y="12"/>
                      </a:lnTo>
                      <a:lnTo>
                        <a:pt x="24" y="8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18" y="4"/>
                      </a:lnTo>
                      <a:lnTo>
                        <a:pt x="16" y="4"/>
                      </a:lnTo>
                      <a:lnTo>
                        <a:pt x="14" y="6"/>
                      </a:lnTo>
                      <a:lnTo>
                        <a:pt x="10" y="10"/>
                      </a:lnTo>
                      <a:lnTo>
                        <a:pt x="10" y="18"/>
                      </a:lnTo>
                      <a:lnTo>
                        <a:pt x="8" y="26"/>
                      </a:lnTo>
                      <a:lnTo>
                        <a:pt x="8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509" name="Rectangle 178"/>
                <p:cNvSpPr>
                  <a:spLocks noChangeArrowheads="1"/>
                </p:cNvSpPr>
                <p:nvPr/>
              </p:nvSpPr>
              <p:spPr bwMode="auto">
                <a:xfrm>
                  <a:off x="3080" y="2768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10" name="Freeform 179"/>
                <p:cNvSpPr>
                  <a:spLocks noEditPoints="1"/>
                </p:cNvSpPr>
                <p:nvPr/>
              </p:nvSpPr>
              <p:spPr bwMode="auto">
                <a:xfrm>
                  <a:off x="3226" y="2786"/>
                  <a:ext cx="36" cy="62"/>
                </a:xfrm>
                <a:custGeom>
                  <a:avLst/>
                  <a:gdLst>
                    <a:gd name="T0" fmla="*/ 0 w 36"/>
                    <a:gd name="T1" fmla="*/ 32 h 62"/>
                    <a:gd name="T2" fmla="*/ 2 w 36"/>
                    <a:gd name="T3" fmla="*/ 22 h 62"/>
                    <a:gd name="T4" fmla="*/ 4 w 36"/>
                    <a:gd name="T5" fmla="*/ 14 h 62"/>
                    <a:gd name="T6" fmla="*/ 6 w 36"/>
                    <a:gd name="T7" fmla="*/ 8 h 62"/>
                    <a:gd name="T8" fmla="*/ 12 w 36"/>
                    <a:gd name="T9" fmla="*/ 4 h 62"/>
                    <a:gd name="T10" fmla="*/ 14 w 36"/>
                    <a:gd name="T11" fmla="*/ 2 h 62"/>
                    <a:gd name="T12" fmla="*/ 18 w 36"/>
                    <a:gd name="T13" fmla="*/ 0 h 62"/>
                    <a:gd name="T14" fmla="*/ 24 w 36"/>
                    <a:gd name="T15" fmla="*/ 2 h 62"/>
                    <a:gd name="T16" fmla="*/ 26 w 36"/>
                    <a:gd name="T17" fmla="*/ 4 h 62"/>
                    <a:gd name="T18" fmla="*/ 30 w 36"/>
                    <a:gd name="T19" fmla="*/ 8 h 62"/>
                    <a:gd name="T20" fmla="*/ 34 w 36"/>
                    <a:gd name="T21" fmla="*/ 14 h 62"/>
                    <a:gd name="T22" fmla="*/ 36 w 36"/>
                    <a:gd name="T23" fmla="*/ 22 h 62"/>
                    <a:gd name="T24" fmla="*/ 36 w 36"/>
                    <a:gd name="T25" fmla="*/ 30 h 62"/>
                    <a:gd name="T26" fmla="*/ 36 w 36"/>
                    <a:gd name="T27" fmla="*/ 40 h 62"/>
                    <a:gd name="T28" fmla="*/ 34 w 36"/>
                    <a:gd name="T29" fmla="*/ 48 h 62"/>
                    <a:gd name="T30" fmla="*/ 30 w 36"/>
                    <a:gd name="T31" fmla="*/ 54 h 62"/>
                    <a:gd name="T32" fmla="*/ 26 w 36"/>
                    <a:gd name="T33" fmla="*/ 58 h 62"/>
                    <a:gd name="T34" fmla="*/ 22 w 36"/>
                    <a:gd name="T35" fmla="*/ 60 h 62"/>
                    <a:gd name="T36" fmla="*/ 18 w 36"/>
                    <a:gd name="T37" fmla="*/ 62 h 62"/>
                    <a:gd name="T38" fmla="*/ 14 w 36"/>
                    <a:gd name="T39" fmla="*/ 60 h 62"/>
                    <a:gd name="T40" fmla="*/ 8 w 36"/>
                    <a:gd name="T41" fmla="*/ 56 h 62"/>
                    <a:gd name="T42" fmla="*/ 4 w 36"/>
                    <a:gd name="T43" fmla="*/ 52 h 62"/>
                    <a:gd name="T44" fmla="*/ 2 w 36"/>
                    <a:gd name="T45" fmla="*/ 42 h 62"/>
                    <a:gd name="T46" fmla="*/ 0 w 36"/>
                    <a:gd name="T47" fmla="*/ 32 h 62"/>
                    <a:gd name="T48" fmla="*/ 8 w 36"/>
                    <a:gd name="T49" fmla="*/ 32 h 62"/>
                    <a:gd name="T50" fmla="*/ 10 w 36"/>
                    <a:gd name="T51" fmla="*/ 44 h 62"/>
                    <a:gd name="T52" fmla="*/ 12 w 36"/>
                    <a:gd name="T53" fmla="*/ 52 h 62"/>
                    <a:gd name="T54" fmla="*/ 14 w 36"/>
                    <a:gd name="T55" fmla="*/ 56 h 62"/>
                    <a:gd name="T56" fmla="*/ 16 w 36"/>
                    <a:gd name="T57" fmla="*/ 58 h 62"/>
                    <a:gd name="T58" fmla="*/ 18 w 36"/>
                    <a:gd name="T59" fmla="*/ 58 h 62"/>
                    <a:gd name="T60" fmla="*/ 20 w 36"/>
                    <a:gd name="T61" fmla="*/ 58 h 62"/>
                    <a:gd name="T62" fmla="*/ 24 w 36"/>
                    <a:gd name="T63" fmla="*/ 56 h 62"/>
                    <a:gd name="T64" fmla="*/ 26 w 36"/>
                    <a:gd name="T65" fmla="*/ 54 h 62"/>
                    <a:gd name="T66" fmla="*/ 26 w 36"/>
                    <a:gd name="T67" fmla="*/ 50 h 62"/>
                    <a:gd name="T68" fmla="*/ 28 w 36"/>
                    <a:gd name="T69" fmla="*/ 40 h 62"/>
                    <a:gd name="T70" fmla="*/ 28 w 36"/>
                    <a:gd name="T71" fmla="*/ 28 h 62"/>
                    <a:gd name="T72" fmla="*/ 28 w 36"/>
                    <a:gd name="T73" fmla="*/ 20 h 62"/>
                    <a:gd name="T74" fmla="*/ 26 w 36"/>
                    <a:gd name="T75" fmla="*/ 12 h 62"/>
                    <a:gd name="T76" fmla="*/ 26 w 36"/>
                    <a:gd name="T77" fmla="*/ 8 h 62"/>
                    <a:gd name="T78" fmla="*/ 22 w 36"/>
                    <a:gd name="T79" fmla="*/ 6 h 62"/>
                    <a:gd name="T80" fmla="*/ 22 w 36"/>
                    <a:gd name="T81" fmla="*/ 4 h 62"/>
                    <a:gd name="T82" fmla="*/ 18 w 36"/>
                    <a:gd name="T83" fmla="*/ 4 h 62"/>
                    <a:gd name="T84" fmla="*/ 16 w 36"/>
                    <a:gd name="T85" fmla="*/ 4 h 62"/>
                    <a:gd name="T86" fmla="*/ 14 w 36"/>
                    <a:gd name="T87" fmla="*/ 6 h 62"/>
                    <a:gd name="T88" fmla="*/ 12 w 36"/>
                    <a:gd name="T89" fmla="*/ 10 h 62"/>
                    <a:gd name="T90" fmla="*/ 10 w 36"/>
                    <a:gd name="T91" fmla="*/ 18 h 62"/>
                    <a:gd name="T92" fmla="*/ 8 w 36"/>
                    <a:gd name="T93" fmla="*/ 26 h 62"/>
                    <a:gd name="T94" fmla="*/ 8 w 36"/>
                    <a:gd name="T95" fmla="*/ 32 h 6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6"/>
                    <a:gd name="T145" fmla="*/ 0 h 62"/>
                    <a:gd name="T146" fmla="*/ 36 w 36"/>
                    <a:gd name="T147" fmla="*/ 62 h 6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6" h="62">
                      <a:moveTo>
                        <a:pt x="0" y="32"/>
                      </a:moveTo>
                      <a:lnTo>
                        <a:pt x="2" y="22"/>
                      </a:lnTo>
                      <a:lnTo>
                        <a:pt x="4" y="14"/>
                      </a:lnTo>
                      <a:lnTo>
                        <a:pt x="6" y="8"/>
                      </a:lnTo>
                      <a:lnTo>
                        <a:pt x="12" y="4"/>
                      </a:lnTo>
                      <a:lnTo>
                        <a:pt x="14" y="2"/>
                      </a:lnTo>
                      <a:lnTo>
                        <a:pt x="18" y="0"/>
                      </a:lnTo>
                      <a:lnTo>
                        <a:pt x="24" y="2"/>
                      </a:lnTo>
                      <a:lnTo>
                        <a:pt x="26" y="4"/>
                      </a:lnTo>
                      <a:lnTo>
                        <a:pt x="30" y="8"/>
                      </a:lnTo>
                      <a:lnTo>
                        <a:pt x="34" y="14"/>
                      </a:lnTo>
                      <a:lnTo>
                        <a:pt x="36" y="22"/>
                      </a:lnTo>
                      <a:lnTo>
                        <a:pt x="36" y="30"/>
                      </a:lnTo>
                      <a:lnTo>
                        <a:pt x="36" y="40"/>
                      </a:lnTo>
                      <a:lnTo>
                        <a:pt x="34" y="48"/>
                      </a:lnTo>
                      <a:lnTo>
                        <a:pt x="30" y="54"/>
                      </a:lnTo>
                      <a:lnTo>
                        <a:pt x="26" y="58"/>
                      </a:lnTo>
                      <a:lnTo>
                        <a:pt x="22" y="60"/>
                      </a:lnTo>
                      <a:lnTo>
                        <a:pt x="18" y="62"/>
                      </a:lnTo>
                      <a:lnTo>
                        <a:pt x="14" y="60"/>
                      </a:lnTo>
                      <a:lnTo>
                        <a:pt x="8" y="56"/>
                      </a:lnTo>
                      <a:lnTo>
                        <a:pt x="4" y="52"/>
                      </a:lnTo>
                      <a:lnTo>
                        <a:pt x="2" y="42"/>
                      </a:lnTo>
                      <a:lnTo>
                        <a:pt x="0" y="32"/>
                      </a:lnTo>
                      <a:close/>
                      <a:moveTo>
                        <a:pt x="8" y="32"/>
                      </a:moveTo>
                      <a:lnTo>
                        <a:pt x="10" y="44"/>
                      </a:lnTo>
                      <a:lnTo>
                        <a:pt x="12" y="52"/>
                      </a:lnTo>
                      <a:lnTo>
                        <a:pt x="14" y="56"/>
                      </a:lnTo>
                      <a:lnTo>
                        <a:pt x="16" y="58"/>
                      </a:lnTo>
                      <a:lnTo>
                        <a:pt x="18" y="58"/>
                      </a:lnTo>
                      <a:lnTo>
                        <a:pt x="20" y="58"/>
                      </a:lnTo>
                      <a:lnTo>
                        <a:pt x="24" y="56"/>
                      </a:lnTo>
                      <a:lnTo>
                        <a:pt x="26" y="54"/>
                      </a:lnTo>
                      <a:lnTo>
                        <a:pt x="26" y="50"/>
                      </a:lnTo>
                      <a:lnTo>
                        <a:pt x="28" y="40"/>
                      </a:lnTo>
                      <a:lnTo>
                        <a:pt x="28" y="28"/>
                      </a:lnTo>
                      <a:lnTo>
                        <a:pt x="28" y="20"/>
                      </a:lnTo>
                      <a:lnTo>
                        <a:pt x="26" y="12"/>
                      </a:lnTo>
                      <a:lnTo>
                        <a:pt x="26" y="8"/>
                      </a:lnTo>
                      <a:lnTo>
                        <a:pt x="22" y="6"/>
                      </a:lnTo>
                      <a:lnTo>
                        <a:pt x="22" y="4"/>
                      </a:lnTo>
                      <a:lnTo>
                        <a:pt x="18" y="4"/>
                      </a:lnTo>
                      <a:lnTo>
                        <a:pt x="16" y="4"/>
                      </a:lnTo>
                      <a:lnTo>
                        <a:pt x="14" y="6"/>
                      </a:lnTo>
                      <a:lnTo>
                        <a:pt x="12" y="10"/>
                      </a:lnTo>
                      <a:lnTo>
                        <a:pt x="10" y="18"/>
                      </a:lnTo>
                      <a:lnTo>
                        <a:pt x="8" y="26"/>
                      </a:lnTo>
                      <a:lnTo>
                        <a:pt x="8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511" name="Rectangle 180"/>
                <p:cNvSpPr>
                  <a:spLocks noChangeArrowheads="1"/>
                </p:cNvSpPr>
                <p:nvPr/>
              </p:nvSpPr>
              <p:spPr bwMode="auto">
                <a:xfrm>
                  <a:off x="3528" y="2768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12" name="Freeform 181"/>
                <p:cNvSpPr>
                  <a:spLocks noEditPoints="1"/>
                </p:cNvSpPr>
                <p:nvPr/>
              </p:nvSpPr>
              <p:spPr bwMode="auto">
                <a:xfrm>
                  <a:off x="3670" y="2786"/>
                  <a:ext cx="38" cy="62"/>
                </a:xfrm>
                <a:custGeom>
                  <a:avLst/>
                  <a:gdLst>
                    <a:gd name="T0" fmla="*/ 0 w 38"/>
                    <a:gd name="T1" fmla="*/ 32 h 62"/>
                    <a:gd name="T2" fmla="*/ 2 w 38"/>
                    <a:gd name="T3" fmla="*/ 22 h 62"/>
                    <a:gd name="T4" fmla="*/ 4 w 38"/>
                    <a:gd name="T5" fmla="*/ 14 h 62"/>
                    <a:gd name="T6" fmla="*/ 6 w 38"/>
                    <a:gd name="T7" fmla="*/ 8 h 62"/>
                    <a:gd name="T8" fmla="*/ 12 w 38"/>
                    <a:gd name="T9" fmla="*/ 4 h 62"/>
                    <a:gd name="T10" fmla="*/ 16 w 38"/>
                    <a:gd name="T11" fmla="*/ 2 h 62"/>
                    <a:gd name="T12" fmla="*/ 18 w 38"/>
                    <a:gd name="T13" fmla="*/ 0 h 62"/>
                    <a:gd name="T14" fmla="*/ 24 w 38"/>
                    <a:gd name="T15" fmla="*/ 2 h 62"/>
                    <a:gd name="T16" fmla="*/ 28 w 38"/>
                    <a:gd name="T17" fmla="*/ 4 h 62"/>
                    <a:gd name="T18" fmla="*/ 30 w 38"/>
                    <a:gd name="T19" fmla="*/ 8 h 62"/>
                    <a:gd name="T20" fmla="*/ 34 w 38"/>
                    <a:gd name="T21" fmla="*/ 14 h 62"/>
                    <a:gd name="T22" fmla="*/ 36 w 38"/>
                    <a:gd name="T23" fmla="*/ 22 h 62"/>
                    <a:gd name="T24" fmla="*/ 38 w 38"/>
                    <a:gd name="T25" fmla="*/ 30 h 62"/>
                    <a:gd name="T26" fmla="*/ 36 w 38"/>
                    <a:gd name="T27" fmla="*/ 40 h 62"/>
                    <a:gd name="T28" fmla="*/ 34 w 38"/>
                    <a:gd name="T29" fmla="*/ 48 h 62"/>
                    <a:gd name="T30" fmla="*/ 32 w 38"/>
                    <a:gd name="T31" fmla="*/ 54 h 62"/>
                    <a:gd name="T32" fmla="*/ 28 w 38"/>
                    <a:gd name="T33" fmla="*/ 58 h 62"/>
                    <a:gd name="T34" fmla="*/ 22 w 38"/>
                    <a:gd name="T35" fmla="*/ 60 h 62"/>
                    <a:gd name="T36" fmla="*/ 18 w 38"/>
                    <a:gd name="T37" fmla="*/ 62 h 62"/>
                    <a:gd name="T38" fmla="*/ 14 w 38"/>
                    <a:gd name="T39" fmla="*/ 60 h 62"/>
                    <a:gd name="T40" fmla="*/ 8 w 38"/>
                    <a:gd name="T41" fmla="*/ 56 h 62"/>
                    <a:gd name="T42" fmla="*/ 6 w 38"/>
                    <a:gd name="T43" fmla="*/ 52 h 62"/>
                    <a:gd name="T44" fmla="*/ 2 w 38"/>
                    <a:gd name="T45" fmla="*/ 42 h 62"/>
                    <a:gd name="T46" fmla="*/ 0 w 38"/>
                    <a:gd name="T47" fmla="*/ 32 h 62"/>
                    <a:gd name="T48" fmla="*/ 8 w 38"/>
                    <a:gd name="T49" fmla="*/ 32 h 62"/>
                    <a:gd name="T50" fmla="*/ 10 w 38"/>
                    <a:gd name="T51" fmla="*/ 44 h 62"/>
                    <a:gd name="T52" fmla="*/ 12 w 38"/>
                    <a:gd name="T53" fmla="*/ 52 h 62"/>
                    <a:gd name="T54" fmla="*/ 14 w 38"/>
                    <a:gd name="T55" fmla="*/ 56 h 62"/>
                    <a:gd name="T56" fmla="*/ 16 w 38"/>
                    <a:gd name="T57" fmla="*/ 58 h 62"/>
                    <a:gd name="T58" fmla="*/ 18 w 38"/>
                    <a:gd name="T59" fmla="*/ 58 h 62"/>
                    <a:gd name="T60" fmla="*/ 20 w 38"/>
                    <a:gd name="T61" fmla="*/ 58 h 62"/>
                    <a:gd name="T62" fmla="*/ 24 w 38"/>
                    <a:gd name="T63" fmla="*/ 56 h 62"/>
                    <a:gd name="T64" fmla="*/ 26 w 38"/>
                    <a:gd name="T65" fmla="*/ 54 h 62"/>
                    <a:gd name="T66" fmla="*/ 26 w 38"/>
                    <a:gd name="T67" fmla="*/ 50 h 62"/>
                    <a:gd name="T68" fmla="*/ 28 w 38"/>
                    <a:gd name="T69" fmla="*/ 40 h 62"/>
                    <a:gd name="T70" fmla="*/ 28 w 38"/>
                    <a:gd name="T71" fmla="*/ 28 h 62"/>
                    <a:gd name="T72" fmla="*/ 28 w 38"/>
                    <a:gd name="T73" fmla="*/ 20 h 62"/>
                    <a:gd name="T74" fmla="*/ 26 w 38"/>
                    <a:gd name="T75" fmla="*/ 12 h 62"/>
                    <a:gd name="T76" fmla="*/ 26 w 38"/>
                    <a:gd name="T77" fmla="*/ 8 h 62"/>
                    <a:gd name="T78" fmla="*/ 24 w 38"/>
                    <a:gd name="T79" fmla="*/ 6 h 62"/>
                    <a:gd name="T80" fmla="*/ 22 w 38"/>
                    <a:gd name="T81" fmla="*/ 4 h 62"/>
                    <a:gd name="T82" fmla="*/ 18 w 38"/>
                    <a:gd name="T83" fmla="*/ 4 h 62"/>
                    <a:gd name="T84" fmla="*/ 16 w 38"/>
                    <a:gd name="T85" fmla="*/ 4 h 62"/>
                    <a:gd name="T86" fmla="*/ 14 w 38"/>
                    <a:gd name="T87" fmla="*/ 6 h 62"/>
                    <a:gd name="T88" fmla="*/ 12 w 38"/>
                    <a:gd name="T89" fmla="*/ 10 h 62"/>
                    <a:gd name="T90" fmla="*/ 10 w 38"/>
                    <a:gd name="T91" fmla="*/ 18 h 62"/>
                    <a:gd name="T92" fmla="*/ 10 w 38"/>
                    <a:gd name="T93" fmla="*/ 26 h 62"/>
                    <a:gd name="T94" fmla="*/ 8 w 38"/>
                    <a:gd name="T95" fmla="*/ 32 h 6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8"/>
                    <a:gd name="T145" fmla="*/ 0 h 62"/>
                    <a:gd name="T146" fmla="*/ 38 w 38"/>
                    <a:gd name="T147" fmla="*/ 62 h 6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8" h="62">
                      <a:moveTo>
                        <a:pt x="0" y="32"/>
                      </a:moveTo>
                      <a:lnTo>
                        <a:pt x="2" y="22"/>
                      </a:lnTo>
                      <a:lnTo>
                        <a:pt x="4" y="14"/>
                      </a:lnTo>
                      <a:lnTo>
                        <a:pt x="6" y="8"/>
                      </a:lnTo>
                      <a:lnTo>
                        <a:pt x="12" y="4"/>
                      </a:lnTo>
                      <a:lnTo>
                        <a:pt x="16" y="2"/>
                      </a:lnTo>
                      <a:lnTo>
                        <a:pt x="18" y="0"/>
                      </a:lnTo>
                      <a:lnTo>
                        <a:pt x="24" y="2"/>
                      </a:lnTo>
                      <a:lnTo>
                        <a:pt x="28" y="4"/>
                      </a:lnTo>
                      <a:lnTo>
                        <a:pt x="30" y="8"/>
                      </a:lnTo>
                      <a:lnTo>
                        <a:pt x="34" y="14"/>
                      </a:lnTo>
                      <a:lnTo>
                        <a:pt x="36" y="22"/>
                      </a:lnTo>
                      <a:lnTo>
                        <a:pt x="38" y="30"/>
                      </a:lnTo>
                      <a:lnTo>
                        <a:pt x="36" y="40"/>
                      </a:lnTo>
                      <a:lnTo>
                        <a:pt x="34" y="48"/>
                      </a:lnTo>
                      <a:lnTo>
                        <a:pt x="32" y="54"/>
                      </a:lnTo>
                      <a:lnTo>
                        <a:pt x="28" y="58"/>
                      </a:lnTo>
                      <a:lnTo>
                        <a:pt x="22" y="60"/>
                      </a:lnTo>
                      <a:lnTo>
                        <a:pt x="18" y="62"/>
                      </a:lnTo>
                      <a:lnTo>
                        <a:pt x="14" y="60"/>
                      </a:lnTo>
                      <a:lnTo>
                        <a:pt x="8" y="56"/>
                      </a:lnTo>
                      <a:lnTo>
                        <a:pt x="6" y="52"/>
                      </a:lnTo>
                      <a:lnTo>
                        <a:pt x="2" y="42"/>
                      </a:lnTo>
                      <a:lnTo>
                        <a:pt x="0" y="32"/>
                      </a:lnTo>
                      <a:close/>
                      <a:moveTo>
                        <a:pt x="8" y="32"/>
                      </a:moveTo>
                      <a:lnTo>
                        <a:pt x="10" y="44"/>
                      </a:lnTo>
                      <a:lnTo>
                        <a:pt x="12" y="52"/>
                      </a:lnTo>
                      <a:lnTo>
                        <a:pt x="14" y="56"/>
                      </a:lnTo>
                      <a:lnTo>
                        <a:pt x="16" y="58"/>
                      </a:lnTo>
                      <a:lnTo>
                        <a:pt x="18" y="58"/>
                      </a:lnTo>
                      <a:lnTo>
                        <a:pt x="20" y="58"/>
                      </a:lnTo>
                      <a:lnTo>
                        <a:pt x="24" y="56"/>
                      </a:lnTo>
                      <a:lnTo>
                        <a:pt x="26" y="54"/>
                      </a:lnTo>
                      <a:lnTo>
                        <a:pt x="26" y="50"/>
                      </a:lnTo>
                      <a:lnTo>
                        <a:pt x="28" y="40"/>
                      </a:lnTo>
                      <a:lnTo>
                        <a:pt x="28" y="28"/>
                      </a:lnTo>
                      <a:lnTo>
                        <a:pt x="28" y="20"/>
                      </a:lnTo>
                      <a:lnTo>
                        <a:pt x="26" y="12"/>
                      </a:lnTo>
                      <a:lnTo>
                        <a:pt x="26" y="8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18" y="4"/>
                      </a:lnTo>
                      <a:lnTo>
                        <a:pt x="16" y="4"/>
                      </a:lnTo>
                      <a:lnTo>
                        <a:pt x="14" y="6"/>
                      </a:lnTo>
                      <a:lnTo>
                        <a:pt x="12" y="10"/>
                      </a:lnTo>
                      <a:lnTo>
                        <a:pt x="10" y="18"/>
                      </a:lnTo>
                      <a:lnTo>
                        <a:pt x="10" y="26"/>
                      </a:lnTo>
                      <a:lnTo>
                        <a:pt x="8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513" name="Rectangle 182"/>
                <p:cNvSpPr>
                  <a:spLocks noChangeArrowheads="1"/>
                </p:cNvSpPr>
                <p:nvPr/>
              </p:nvSpPr>
              <p:spPr bwMode="auto">
                <a:xfrm>
                  <a:off x="3848" y="2768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14" name="Freeform 183"/>
                <p:cNvSpPr>
                  <a:spLocks noEditPoints="1"/>
                </p:cNvSpPr>
                <p:nvPr/>
              </p:nvSpPr>
              <p:spPr bwMode="auto">
                <a:xfrm>
                  <a:off x="3994" y="2786"/>
                  <a:ext cx="36" cy="62"/>
                </a:xfrm>
                <a:custGeom>
                  <a:avLst/>
                  <a:gdLst>
                    <a:gd name="T0" fmla="*/ 0 w 36"/>
                    <a:gd name="T1" fmla="*/ 32 h 62"/>
                    <a:gd name="T2" fmla="*/ 0 w 36"/>
                    <a:gd name="T3" fmla="*/ 22 h 62"/>
                    <a:gd name="T4" fmla="*/ 2 w 36"/>
                    <a:gd name="T5" fmla="*/ 14 h 62"/>
                    <a:gd name="T6" fmla="*/ 6 w 36"/>
                    <a:gd name="T7" fmla="*/ 8 h 62"/>
                    <a:gd name="T8" fmla="*/ 10 w 36"/>
                    <a:gd name="T9" fmla="*/ 4 h 62"/>
                    <a:gd name="T10" fmla="*/ 14 w 36"/>
                    <a:gd name="T11" fmla="*/ 2 h 62"/>
                    <a:gd name="T12" fmla="*/ 18 w 36"/>
                    <a:gd name="T13" fmla="*/ 0 h 62"/>
                    <a:gd name="T14" fmla="*/ 22 w 36"/>
                    <a:gd name="T15" fmla="*/ 2 h 62"/>
                    <a:gd name="T16" fmla="*/ 26 w 36"/>
                    <a:gd name="T17" fmla="*/ 4 h 62"/>
                    <a:gd name="T18" fmla="*/ 30 w 36"/>
                    <a:gd name="T19" fmla="*/ 8 h 62"/>
                    <a:gd name="T20" fmla="*/ 34 w 36"/>
                    <a:gd name="T21" fmla="*/ 14 h 62"/>
                    <a:gd name="T22" fmla="*/ 36 w 36"/>
                    <a:gd name="T23" fmla="*/ 22 h 62"/>
                    <a:gd name="T24" fmla="*/ 36 w 36"/>
                    <a:gd name="T25" fmla="*/ 30 h 62"/>
                    <a:gd name="T26" fmla="*/ 36 w 36"/>
                    <a:gd name="T27" fmla="*/ 40 h 62"/>
                    <a:gd name="T28" fmla="*/ 34 w 36"/>
                    <a:gd name="T29" fmla="*/ 48 h 62"/>
                    <a:gd name="T30" fmla="*/ 30 w 36"/>
                    <a:gd name="T31" fmla="*/ 54 h 62"/>
                    <a:gd name="T32" fmla="*/ 26 w 36"/>
                    <a:gd name="T33" fmla="*/ 58 h 62"/>
                    <a:gd name="T34" fmla="*/ 22 w 36"/>
                    <a:gd name="T35" fmla="*/ 60 h 62"/>
                    <a:gd name="T36" fmla="*/ 18 w 36"/>
                    <a:gd name="T37" fmla="*/ 62 h 62"/>
                    <a:gd name="T38" fmla="*/ 12 w 36"/>
                    <a:gd name="T39" fmla="*/ 60 h 62"/>
                    <a:gd name="T40" fmla="*/ 8 w 36"/>
                    <a:gd name="T41" fmla="*/ 56 h 62"/>
                    <a:gd name="T42" fmla="*/ 4 w 36"/>
                    <a:gd name="T43" fmla="*/ 52 h 62"/>
                    <a:gd name="T44" fmla="*/ 0 w 36"/>
                    <a:gd name="T45" fmla="*/ 42 h 62"/>
                    <a:gd name="T46" fmla="*/ 0 w 36"/>
                    <a:gd name="T47" fmla="*/ 32 h 62"/>
                    <a:gd name="T48" fmla="*/ 8 w 36"/>
                    <a:gd name="T49" fmla="*/ 32 h 62"/>
                    <a:gd name="T50" fmla="*/ 8 w 36"/>
                    <a:gd name="T51" fmla="*/ 44 h 62"/>
                    <a:gd name="T52" fmla="*/ 10 w 36"/>
                    <a:gd name="T53" fmla="*/ 52 h 62"/>
                    <a:gd name="T54" fmla="*/ 12 w 36"/>
                    <a:gd name="T55" fmla="*/ 56 h 62"/>
                    <a:gd name="T56" fmla="*/ 14 w 36"/>
                    <a:gd name="T57" fmla="*/ 58 h 62"/>
                    <a:gd name="T58" fmla="*/ 18 w 36"/>
                    <a:gd name="T59" fmla="*/ 58 h 62"/>
                    <a:gd name="T60" fmla="*/ 20 w 36"/>
                    <a:gd name="T61" fmla="*/ 58 h 62"/>
                    <a:gd name="T62" fmla="*/ 22 w 36"/>
                    <a:gd name="T63" fmla="*/ 56 h 62"/>
                    <a:gd name="T64" fmla="*/ 24 w 36"/>
                    <a:gd name="T65" fmla="*/ 54 h 62"/>
                    <a:gd name="T66" fmla="*/ 26 w 36"/>
                    <a:gd name="T67" fmla="*/ 50 h 62"/>
                    <a:gd name="T68" fmla="*/ 28 w 36"/>
                    <a:gd name="T69" fmla="*/ 40 h 62"/>
                    <a:gd name="T70" fmla="*/ 28 w 36"/>
                    <a:gd name="T71" fmla="*/ 28 h 62"/>
                    <a:gd name="T72" fmla="*/ 28 w 36"/>
                    <a:gd name="T73" fmla="*/ 20 h 62"/>
                    <a:gd name="T74" fmla="*/ 26 w 36"/>
                    <a:gd name="T75" fmla="*/ 12 h 62"/>
                    <a:gd name="T76" fmla="*/ 24 w 36"/>
                    <a:gd name="T77" fmla="*/ 8 h 62"/>
                    <a:gd name="T78" fmla="*/ 22 w 36"/>
                    <a:gd name="T79" fmla="*/ 6 h 62"/>
                    <a:gd name="T80" fmla="*/ 20 w 36"/>
                    <a:gd name="T81" fmla="*/ 4 h 62"/>
                    <a:gd name="T82" fmla="*/ 18 w 36"/>
                    <a:gd name="T83" fmla="*/ 4 h 62"/>
                    <a:gd name="T84" fmla="*/ 16 w 36"/>
                    <a:gd name="T85" fmla="*/ 4 h 62"/>
                    <a:gd name="T86" fmla="*/ 14 w 36"/>
                    <a:gd name="T87" fmla="*/ 6 h 62"/>
                    <a:gd name="T88" fmla="*/ 10 w 36"/>
                    <a:gd name="T89" fmla="*/ 10 h 62"/>
                    <a:gd name="T90" fmla="*/ 10 w 36"/>
                    <a:gd name="T91" fmla="*/ 18 h 62"/>
                    <a:gd name="T92" fmla="*/ 8 w 36"/>
                    <a:gd name="T93" fmla="*/ 26 h 62"/>
                    <a:gd name="T94" fmla="*/ 8 w 36"/>
                    <a:gd name="T95" fmla="*/ 32 h 6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6"/>
                    <a:gd name="T145" fmla="*/ 0 h 62"/>
                    <a:gd name="T146" fmla="*/ 36 w 36"/>
                    <a:gd name="T147" fmla="*/ 62 h 6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6" h="62">
                      <a:moveTo>
                        <a:pt x="0" y="32"/>
                      </a:moveTo>
                      <a:lnTo>
                        <a:pt x="0" y="22"/>
                      </a:lnTo>
                      <a:lnTo>
                        <a:pt x="2" y="14"/>
                      </a:lnTo>
                      <a:lnTo>
                        <a:pt x="6" y="8"/>
                      </a:lnTo>
                      <a:lnTo>
                        <a:pt x="10" y="4"/>
                      </a:lnTo>
                      <a:lnTo>
                        <a:pt x="14" y="2"/>
                      </a:lnTo>
                      <a:lnTo>
                        <a:pt x="18" y="0"/>
                      </a:lnTo>
                      <a:lnTo>
                        <a:pt x="22" y="2"/>
                      </a:lnTo>
                      <a:lnTo>
                        <a:pt x="26" y="4"/>
                      </a:lnTo>
                      <a:lnTo>
                        <a:pt x="30" y="8"/>
                      </a:lnTo>
                      <a:lnTo>
                        <a:pt x="34" y="14"/>
                      </a:lnTo>
                      <a:lnTo>
                        <a:pt x="36" y="22"/>
                      </a:lnTo>
                      <a:lnTo>
                        <a:pt x="36" y="30"/>
                      </a:lnTo>
                      <a:lnTo>
                        <a:pt x="36" y="40"/>
                      </a:lnTo>
                      <a:lnTo>
                        <a:pt x="34" y="48"/>
                      </a:lnTo>
                      <a:lnTo>
                        <a:pt x="30" y="54"/>
                      </a:lnTo>
                      <a:lnTo>
                        <a:pt x="26" y="58"/>
                      </a:lnTo>
                      <a:lnTo>
                        <a:pt x="22" y="60"/>
                      </a:lnTo>
                      <a:lnTo>
                        <a:pt x="18" y="62"/>
                      </a:lnTo>
                      <a:lnTo>
                        <a:pt x="12" y="60"/>
                      </a:lnTo>
                      <a:lnTo>
                        <a:pt x="8" y="56"/>
                      </a:lnTo>
                      <a:lnTo>
                        <a:pt x="4" y="52"/>
                      </a:lnTo>
                      <a:lnTo>
                        <a:pt x="0" y="42"/>
                      </a:lnTo>
                      <a:lnTo>
                        <a:pt x="0" y="32"/>
                      </a:lnTo>
                      <a:close/>
                      <a:moveTo>
                        <a:pt x="8" y="32"/>
                      </a:moveTo>
                      <a:lnTo>
                        <a:pt x="8" y="44"/>
                      </a:lnTo>
                      <a:lnTo>
                        <a:pt x="10" y="52"/>
                      </a:lnTo>
                      <a:lnTo>
                        <a:pt x="12" y="56"/>
                      </a:lnTo>
                      <a:lnTo>
                        <a:pt x="14" y="58"/>
                      </a:lnTo>
                      <a:lnTo>
                        <a:pt x="18" y="58"/>
                      </a:lnTo>
                      <a:lnTo>
                        <a:pt x="20" y="58"/>
                      </a:lnTo>
                      <a:lnTo>
                        <a:pt x="22" y="56"/>
                      </a:lnTo>
                      <a:lnTo>
                        <a:pt x="24" y="54"/>
                      </a:lnTo>
                      <a:lnTo>
                        <a:pt x="26" y="50"/>
                      </a:lnTo>
                      <a:lnTo>
                        <a:pt x="28" y="40"/>
                      </a:lnTo>
                      <a:lnTo>
                        <a:pt x="28" y="28"/>
                      </a:lnTo>
                      <a:lnTo>
                        <a:pt x="28" y="20"/>
                      </a:lnTo>
                      <a:lnTo>
                        <a:pt x="26" y="12"/>
                      </a:lnTo>
                      <a:lnTo>
                        <a:pt x="24" y="8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18" y="4"/>
                      </a:lnTo>
                      <a:lnTo>
                        <a:pt x="16" y="4"/>
                      </a:lnTo>
                      <a:lnTo>
                        <a:pt x="14" y="6"/>
                      </a:lnTo>
                      <a:lnTo>
                        <a:pt x="10" y="10"/>
                      </a:lnTo>
                      <a:lnTo>
                        <a:pt x="10" y="18"/>
                      </a:lnTo>
                      <a:lnTo>
                        <a:pt x="8" y="26"/>
                      </a:lnTo>
                      <a:lnTo>
                        <a:pt x="8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515" name="Rectangle 184"/>
                <p:cNvSpPr>
                  <a:spLocks noChangeArrowheads="1"/>
                </p:cNvSpPr>
                <p:nvPr/>
              </p:nvSpPr>
              <p:spPr bwMode="auto">
                <a:xfrm>
                  <a:off x="4200" y="2768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16" name="Rectangle 185"/>
                <p:cNvSpPr>
                  <a:spLocks noChangeArrowheads="1"/>
                </p:cNvSpPr>
                <p:nvPr/>
              </p:nvSpPr>
              <p:spPr bwMode="auto">
                <a:xfrm>
                  <a:off x="1552" y="2880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17" name="Freeform 186"/>
                <p:cNvSpPr>
                  <a:spLocks/>
                </p:cNvSpPr>
                <p:nvPr/>
              </p:nvSpPr>
              <p:spPr bwMode="auto">
                <a:xfrm>
                  <a:off x="1586" y="2894"/>
                  <a:ext cx="18" cy="60"/>
                </a:xfrm>
                <a:custGeom>
                  <a:avLst/>
                  <a:gdLst>
                    <a:gd name="T0" fmla="*/ 14 w 18"/>
                    <a:gd name="T1" fmla="*/ 0 h 60"/>
                    <a:gd name="T2" fmla="*/ 14 w 18"/>
                    <a:gd name="T3" fmla="*/ 52 h 60"/>
                    <a:gd name="T4" fmla="*/ 14 w 18"/>
                    <a:gd name="T5" fmla="*/ 56 h 60"/>
                    <a:gd name="T6" fmla="*/ 14 w 18"/>
                    <a:gd name="T7" fmla="*/ 58 h 60"/>
                    <a:gd name="T8" fmla="*/ 14 w 18"/>
                    <a:gd name="T9" fmla="*/ 58 h 60"/>
                    <a:gd name="T10" fmla="*/ 16 w 18"/>
                    <a:gd name="T11" fmla="*/ 60 h 60"/>
                    <a:gd name="T12" fmla="*/ 16 w 18"/>
                    <a:gd name="T13" fmla="*/ 60 h 60"/>
                    <a:gd name="T14" fmla="*/ 18 w 18"/>
                    <a:gd name="T15" fmla="*/ 60 h 60"/>
                    <a:gd name="T16" fmla="*/ 18 w 18"/>
                    <a:gd name="T17" fmla="*/ 60 h 60"/>
                    <a:gd name="T18" fmla="*/ 0 w 18"/>
                    <a:gd name="T19" fmla="*/ 60 h 60"/>
                    <a:gd name="T20" fmla="*/ 0 w 18"/>
                    <a:gd name="T21" fmla="*/ 60 h 60"/>
                    <a:gd name="T22" fmla="*/ 2 w 18"/>
                    <a:gd name="T23" fmla="*/ 60 h 60"/>
                    <a:gd name="T24" fmla="*/ 4 w 18"/>
                    <a:gd name="T25" fmla="*/ 60 h 60"/>
                    <a:gd name="T26" fmla="*/ 6 w 18"/>
                    <a:gd name="T27" fmla="*/ 58 h 60"/>
                    <a:gd name="T28" fmla="*/ 6 w 18"/>
                    <a:gd name="T29" fmla="*/ 58 h 60"/>
                    <a:gd name="T30" fmla="*/ 6 w 18"/>
                    <a:gd name="T31" fmla="*/ 56 h 60"/>
                    <a:gd name="T32" fmla="*/ 6 w 18"/>
                    <a:gd name="T33" fmla="*/ 52 h 60"/>
                    <a:gd name="T34" fmla="*/ 6 w 18"/>
                    <a:gd name="T35" fmla="*/ 16 h 60"/>
                    <a:gd name="T36" fmla="*/ 6 w 18"/>
                    <a:gd name="T37" fmla="*/ 10 h 60"/>
                    <a:gd name="T38" fmla="*/ 6 w 18"/>
                    <a:gd name="T39" fmla="*/ 8 h 60"/>
                    <a:gd name="T40" fmla="*/ 6 w 18"/>
                    <a:gd name="T41" fmla="*/ 6 h 60"/>
                    <a:gd name="T42" fmla="*/ 6 w 18"/>
                    <a:gd name="T43" fmla="*/ 4 h 60"/>
                    <a:gd name="T44" fmla="*/ 4 w 18"/>
                    <a:gd name="T45" fmla="*/ 4 h 60"/>
                    <a:gd name="T46" fmla="*/ 4 w 18"/>
                    <a:gd name="T47" fmla="*/ 4 h 60"/>
                    <a:gd name="T48" fmla="*/ 2 w 18"/>
                    <a:gd name="T49" fmla="*/ 4 h 60"/>
                    <a:gd name="T50" fmla="*/ 2 w 18"/>
                    <a:gd name="T51" fmla="*/ 6 h 60"/>
                    <a:gd name="T52" fmla="*/ 0 w 18"/>
                    <a:gd name="T53" fmla="*/ 4 h 60"/>
                    <a:gd name="T54" fmla="*/ 12 w 18"/>
                    <a:gd name="T55" fmla="*/ 0 h 60"/>
                    <a:gd name="T56" fmla="*/ 14 w 18"/>
                    <a:gd name="T57" fmla="*/ 0 h 6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8"/>
                    <a:gd name="T88" fmla="*/ 0 h 60"/>
                    <a:gd name="T89" fmla="*/ 18 w 18"/>
                    <a:gd name="T90" fmla="*/ 60 h 6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8" h="60">
                      <a:moveTo>
                        <a:pt x="14" y="0"/>
                      </a:moveTo>
                      <a:lnTo>
                        <a:pt x="14" y="52"/>
                      </a:lnTo>
                      <a:lnTo>
                        <a:pt x="14" y="56"/>
                      </a:lnTo>
                      <a:lnTo>
                        <a:pt x="14" y="58"/>
                      </a:lnTo>
                      <a:lnTo>
                        <a:pt x="16" y="60"/>
                      </a:lnTo>
                      <a:lnTo>
                        <a:pt x="18" y="60"/>
                      </a:lnTo>
                      <a:lnTo>
                        <a:pt x="0" y="60"/>
                      </a:lnTo>
                      <a:lnTo>
                        <a:pt x="2" y="60"/>
                      </a:lnTo>
                      <a:lnTo>
                        <a:pt x="4" y="60"/>
                      </a:lnTo>
                      <a:lnTo>
                        <a:pt x="6" y="58"/>
                      </a:lnTo>
                      <a:lnTo>
                        <a:pt x="6" y="56"/>
                      </a:lnTo>
                      <a:lnTo>
                        <a:pt x="6" y="52"/>
                      </a:lnTo>
                      <a:lnTo>
                        <a:pt x="6" y="16"/>
                      </a:lnTo>
                      <a:lnTo>
                        <a:pt x="6" y="10"/>
                      </a:lnTo>
                      <a:lnTo>
                        <a:pt x="6" y="8"/>
                      </a:lnTo>
                      <a:lnTo>
                        <a:pt x="6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12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518" name="Freeform 187"/>
                <p:cNvSpPr>
                  <a:spLocks/>
                </p:cNvSpPr>
                <p:nvPr/>
              </p:nvSpPr>
              <p:spPr bwMode="auto">
                <a:xfrm>
                  <a:off x="1608" y="2916"/>
                  <a:ext cx="42" cy="40"/>
                </a:xfrm>
                <a:custGeom>
                  <a:avLst/>
                  <a:gdLst>
                    <a:gd name="T0" fmla="*/ 38 w 42"/>
                    <a:gd name="T1" fmla="*/ 0 h 40"/>
                    <a:gd name="T2" fmla="*/ 38 w 42"/>
                    <a:gd name="T3" fmla="*/ 24 h 40"/>
                    <a:gd name="T4" fmla="*/ 38 w 42"/>
                    <a:gd name="T5" fmla="*/ 30 h 40"/>
                    <a:gd name="T6" fmla="*/ 38 w 42"/>
                    <a:gd name="T7" fmla="*/ 32 h 40"/>
                    <a:gd name="T8" fmla="*/ 38 w 42"/>
                    <a:gd name="T9" fmla="*/ 34 h 40"/>
                    <a:gd name="T10" fmla="*/ 38 w 42"/>
                    <a:gd name="T11" fmla="*/ 34 h 40"/>
                    <a:gd name="T12" fmla="*/ 38 w 42"/>
                    <a:gd name="T13" fmla="*/ 34 h 40"/>
                    <a:gd name="T14" fmla="*/ 40 w 42"/>
                    <a:gd name="T15" fmla="*/ 34 h 40"/>
                    <a:gd name="T16" fmla="*/ 40 w 42"/>
                    <a:gd name="T17" fmla="*/ 34 h 40"/>
                    <a:gd name="T18" fmla="*/ 42 w 42"/>
                    <a:gd name="T19" fmla="*/ 34 h 40"/>
                    <a:gd name="T20" fmla="*/ 42 w 42"/>
                    <a:gd name="T21" fmla="*/ 36 h 40"/>
                    <a:gd name="T22" fmla="*/ 32 w 42"/>
                    <a:gd name="T23" fmla="*/ 40 h 40"/>
                    <a:gd name="T24" fmla="*/ 30 w 42"/>
                    <a:gd name="T25" fmla="*/ 40 h 40"/>
                    <a:gd name="T26" fmla="*/ 30 w 42"/>
                    <a:gd name="T27" fmla="*/ 32 h 40"/>
                    <a:gd name="T28" fmla="*/ 26 w 42"/>
                    <a:gd name="T29" fmla="*/ 36 h 40"/>
                    <a:gd name="T30" fmla="*/ 22 w 42"/>
                    <a:gd name="T31" fmla="*/ 38 h 40"/>
                    <a:gd name="T32" fmla="*/ 20 w 42"/>
                    <a:gd name="T33" fmla="*/ 40 h 40"/>
                    <a:gd name="T34" fmla="*/ 16 w 42"/>
                    <a:gd name="T35" fmla="*/ 40 h 40"/>
                    <a:gd name="T36" fmla="*/ 14 w 42"/>
                    <a:gd name="T37" fmla="*/ 40 h 40"/>
                    <a:gd name="T38" fmla="*/ 10 w 42"/>
                    <a:gd name="T39" fmla="*/ 38 h 40"/>
                    <a:gd name="T40" fmla="*/ 8 w 42"/>
                    <a:gd name="T41" fmla="*/ 36 h 40"/>
                    <a:gd name="T42" fmla="*/ 8 w 42"/>
                    <a:gd name="T43" fmla="*/ 32 h 40"/>
                    <a:gd name="T44" fmla="*/ 6 w 42"/>
                    <a:gd name="T45" fmla="*/ 30 h 40"/>
                    <a:gd name="T46" fmla="*/ 6 w 42"/>
                    <a:gd name="T47" fmla="*/ 24 h 40"/>
                    <a:gd name="T48" fmla="*/ 6 w 42"/>
                    <a:gd name="T49" fmla="*/ 6 h 40"/>
                    <a:gd name="T50" fmla="*/ 6 w 42"/>
                    <a:gd name="T51" fmla="*/ 4 h 40"/>
                    <a:gd name="T52" fmla="*/ 6 w 42"/>
                    <a:gd name="T53" fmla="*/ 2 h 40"/>
                    <a:gd name="T54" fmla="*/ 4 w 42"/>
                    <a:gd name="T55" fmla="*/ 2 h 40"/>
                    <a:gd name="T56" fmla="*/ 4 w 42"/>
                    <a:gd name="T57" fmla="*/ 0 h 40"/>
                    <a:gd name="T58" fmla="*/ 2 w 42"/>
                    <a:gd name="T59" fmla="*/ 0 h 40"/>
                    <a:gd name="T60" fmla="*/ 0 w 42"/>
                    <a:gd name="T61" fmla="*/ 0 h 40"/>
                    <a:gd name="T62" fmla="*/ 0 w 42"/>
                    <a:gd name="T63" fmla="*/ 0 h 40"/>
                    <a:gd name="T64" fmla="*/ 14 w 42"/>
                    <a:gd name="T65" fmla="*/ 0 h 40"/>
                    <a:gd name="T66" fmla="*/ 14 w 42"/>
                    <a:gd name="T67" fmla="*/ 26 h 40"/>
                    <a:gd name="T68" fmla="*/ 14 w 42"/>
                    <a:gd name="T69" fmla="*/ 30 h 40"/>
                    <a:gd name="T70" fmla="*/ 16 w 42"/>
                    <a:gd name="T71" fmla="*/ 32 h 40"/>
                    <a:gd name="T72" fmla="*/ 18 w 42"/>
                    <a:gd name="T73" fmla="*/ 34 h 40"/>
                    <a:gd name="T74" fmla="*/ 20 w 42"/>
                    <a:gd name="T75" fmla="*/ 34 h 40"/>
                    <a:gd name="T76" fmla="*/ 22 w 42"/>
                    <a:gd name="T77" fmla="*/ 34 h 40"/>
                    <a:gd name="T78" fmla="*/ 24 w 42"/>
                    <a:gd name="T79" fmla="*/ 34 h 40"/>
                    <a:gd name="T80" fmla="*/ 26 w 42"/>
                    <a:gd name="T81" fmla="*/ 32 h 40"/>
                    <a:gd name="T82" fmla="*/ 30 w 42"/>
                    <a:gd name="T83" fmla="*/ 28 h 40"/>
                    <a:gd name="T84" fmla="*/ 30 w 42"/>
                    <a:gd name="T85" fmla="*/ 6 h 40"/>
                    <a:gd name="T86" fmla="*/ 30 w 42"/>
                    <a:gd name="T87" fmla="*/ 4 h 40"/>
                    <a:gd name="T88" fmla="*/ 28 w 42"/>
                    <a:gd name="T89" fmla="*/ 2 h 40"/>
                    <a:gd name="T90" fmla="*/ 28 w 42"/>
                    <a:gd name="T91" fmla="*/ 0 h 40"/>
                    <a:gd name="T92" fmla="*/ 24 w 42"/>
                    <a:gd name="T93" fmla="*/ 0 h 40"/>
                    <a:gd name="T94" fmla="*/ 24 w 42"/>
                    <a:gd name="T95" fmla="*/ 0 h 40"/>
                    <a:gd name="T96" fmla="*/ 38 w 42"/>
                    <a:gd name="T97" fmla="*/ 0 h 4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2"/>
                    <a:gd name="T148" fmla="*/ 0 h 40"/>
                    <a:gd name="T149" fmla="*/ 42 w 42"/>
                    <a:gd name="T150" fmla="*/ 40 h 4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2" h="40">
                      <a:moveTo>
                        <a:pt x="38" y="0"/>
                      </a:moveTo>
                      <a:lnTo>
                        <a:pt x="38" y="24"/>
                      </a:lnTo>
                      <a:lnTo>
                        <a:pt x="38" y="30"/>
                      </a:lnTo>
                      <a:lnTo>
                        <a:pt x="38" y="32"/>
                      </a:lnTo>
                      <a:lnTo>
                        <a:pt x="38" y="34"/>
                      </a:lnTo>
                      <a:lnTo>
                        <a:pt x="40" y="34"/>
                      </a:lnTo>
                      <a:lnTo>
                        <a:pt x="42" y="34"/>
                      </a:lnTo>
                      <a:lnTo>
                        <a:pt x="42" y="36"/>
                      </a:lnTo>
                      <a:lnTo>
                        <a:pt x="32" y="40"/>
                      </a:lnTo>
                      <a:lnTo>
                        <a:pt x="30" y="40"/>
                      </a:lnTo>
                      <a:lnTo>
                        <a:pt x="30" y="32"/>
                      </a:lnTo>
                      <a:lnTo>
                        <a:pt x="26" y="36"/>
                      </a:lnTo>
                      <a:lnTo>
                        <a:pt x="22" y="38"/>
                      </a:lnTo>
                      <a:lnTo>
                        <a:pt x="20" y="40"/>
                      </a:lnTo>
                      <a:lnTo>
                        <a:pt x="16" y="40"/>
                      </a:lnTo>
                      <a:lnTo>
                        <a:pt x="14" y="40"/>
                      </a:lnTo>
                      <a:lnTo>
                        <a:pt x="10" y="38"/>
                      </a:lnTo>
                      <a:lnTo>
                        <a:pt x="8" y="36"/>
                      </a:lnTo>
                      <a:lnTo>
                        <a:pt x="8" y="32"/>
                      </a:lnTo>
                      <a:lnTo>
                        <a:pt x="6" y="30"/>
                      </a:lnTo>
                      <a:lnTo>
                        <a:pt x="6" y="24"/>
                      </a:lnTo>
                      <a:lnTo>
                        <a:pt x="6" y="6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26"/>
                      </a:lnTo>
                      <a:lnTo>
                        <a:pt x="14" y="30"/>
                      </a:lnTo>
                      <a:lnTo>
                        <a:pt x="16" y="32"/>
                      </a:lnTo>
                      <a:lnTo>
                        <a:pt x="18" y="34"/>
                      </a:lnTo>
                      <a:lnTo>
                        <a:pt x="20" y="34"/>
                      </a:lnTo>
                      <a:lnTo>
                        <a:pt x="22" y="34"/>
                      </a:lnTo>
                      <a:lnTo>
                        <a:pt x="24" y="34"/>
                      </a:lnTo>
                      <a:lnTo>
                        <a:pt x="26" y="32"/>
                      </a:lnTo>
                      <a:lnTo>
                        <a:pt x="30" y="28"/>
                      </a:lnTo>
                      <a:lnTo>
                        <a:pt x="30" y="6"/>
                      </a:lnTo>
                      <a:lnTo>
                        <a:pt x="30" y="4"/>
                      </a:lnTo>
                      <a:lnTo>
                        <a:pt x="28" y="2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519" name="Freeform 188"/>
                <p:cNvSpPr>
                  <a:spLocks/>
                </p:cNvSpPr>
                <p:nvPr/>
              </p:nvSpPr>
              <p:spPr bwMode="auto">
                <a:xfrm>
                  <a:off x="1652" y="2914"/>
                  <a:ext cx="42" cy="40"/>
                </a:xfrm>
                <a:custGeom>
                  <a:avLst/>
                  <a:gdLst>
                    <a:gd name="T0" fmla="*/ 14 w 42"/>
                    <a:gd name="T1" fmla="*/ 10 h 40"/>
                    <a:gd name="T2" fmla="*/ 18 w 42"/>
                    <a:gd name="T3" fmla="*/ 4 h 40"/>
                    <a:gd name="T4" fmla="*/ 22 w 42"/>
                    <a:gd name="T5" fmla="*/ 2 h 40"/>
                    <a:gd name="T6" fmla="*/ 26 w 42"/>
                    <a:gd name="T7" fmla="*/ 0 h 40"/>
                    <a:gd name="T8" fmla="*/ 30 w 42"/>
                    <a:gd name="T9" fmla="*/ 0 h 40"/>
                    <a:gd name="T10" fmla="*/ 32 w 42"/>
                    <a:gd name="T11" fmla="*/ 2 h 40"/>
                    <a:gd name="T12" fmla="*/ 34 w 42"/>
                    <a:gd name="T13" fmla="*/ 4 h 40"/>
                    <a:gd name="T14" fmla="*/ 36 w 42"/>
                    <a:gd name="T15" fmla="*/ 8 h 40"/>
                    <a:gd name="T16" fmla="*/ 36 w 42"/>
                    <a:gd name="T17" fmla="*/ 10 h 40"/>
                    <a:gd name="T18" fmla="*/ 36 w 42"/>
                    <a:gd name="T19" fmla="*/ 16 h 40"/>
                    <a:gd name="T20" fmla="*/ 36 w 42"/>
                    <a:gd name="T21" fmla="*/ 32 h 40"/>
                    <a:gd name="T22" fmla="*/ 38 w 42"/>
                    <a:gd name="T23" fmla="*/ 36 h 40"/>
                    <a:gd name="T24" fmla="*/ 38 w 42"/>
                    <a:gd name="T25" fmla="*/ 38 h 40"/>
                    <a:gd name="T26" fmla="*/ 38 w 42"/>
                    <a:gd name="T27" fmla="*/ 38 h 40"/>
                    <a:gd name="T28" fmla="*/ 38 w 42"/>
                    <a:gd name="T29" fmla="*/ 40 h 40"/>
                    <a:gd name="T30" fmla="*/ 40 w 42"/>
                    <a:gd name="T31" fmla="*/ 40 h 40"/>
                    <a:gd name="T32" fmla="*/ 42 w 42"/>
                    <a:gd name="T33" fmla="*/ 40 h 40"/>
                    <a:gd name="T34" fmla="*/ 42 w 42"/>
                    <a:gd name="T35" fmla="*/ 40 h 40"/>
                    <a:gd name="T36" fmla="*/ 24 w 42"/>
                    <a:gd name="T37" fmla="*/ 40 h 40"/>
                    <a:gd name="T38" fmla="*/ 24 w 42"/>
                    <a:gd name="T39" fmla="*/ 40 h 40"/>
                    <a:gd name="T40" fmla="*/ 24 w 42"/>
                    <a:gd name="T41" fmla="*/ 40 h 40"/>
                    <a:gd name="T42" fmla="*/ 26 w 42"/>
                    <a:gd name="T43" fmla="*/ 40 h 40"/>
                    <a:gd name="T44" fmla="*/ 28 w 42"/>
                    <a:gd name="T45" fmla="*/ 38 h 40"/>
                    <a:gd name="T46" fmla="*/ 28 w 42"/>
                    <a:gd name="T47" fmla="*/ 38 h 40"/>
                    <a:gd name="T48" fmla="*/ 30 w 42"/>
                    <a:gd name="T49" fmla="*/ 36 h 40"/>
                    <a:gd name="T50" fmla="*/ 30 w 42"/>
                    <a:gd name="T51" fmla="*/ 34 h 40"/>
                    <a:gd name="T52" fmla="*/ 30 w 42"/>
                    <a:gd name="T53" fmla="*/ 32 h 40"/>
                    <a:gd name="T54" fmla="*/ 30 w 42"/>
                    <a:gd name="T55" fmla="*/ 16 h 40"/>
                    <a:gd name="T56" fmla="*/ 30 w 42"/>
                    <a:gd name="T57" fmla="*/ 12 h 40"/>
                    <a:gd name="T58" fmla="*/ 28 w 42"/>
                    <a:gd name="T59" fmla="*/ 8 h 40"/>
                    <a:gd name="T60" fmla="*/ 26 w 42"/>
                    <a:gd name="T61" fmla="*/ 6 h 40"/>
                    <a:gd name="T62" fmla="*/ 24 w 42"/>
                    <a:gd name="T63" fmla="*/ 6 h 40"/>
                    <a:gd name="T64" fmla="*/ 18 w 42"/>
                    <a:gd name="T65" fmla="*/ 8 h 40"/>
                    <a:gd name="T66" fmla="*/ 14 w 42"/>
                    <a:gd name="T67" fmla="*/ 12 h 40"/>
                    <a:gd name="T68" fmla="*/ 14 w 42"/>
                    <a:gd name="T69" fmla="*/ 32 h 40"/>
                    <a:gd name="T70" fmla="*/ 14 w 42"/>
                    <a:gd name="T71" fmla="*/ 36 h 40"/>
                    <a:gd name="T72" fmla="*/ 14 w 42"/>
                    <a:gd name="T73" fmla="*/ 38 h 40"/>
                    <a:gd name="T74" fmla="*/ 14 w 42"/>
                    <a:gd name="T75" fmla="*/ 38 h 40"/>
                    <a:gd name="T76" fmla="*/ 14 w 42"/>
                    <a:gd name="T77" fmla="*/ 40 h 40"/>
                    <a:gd name="T78" fmla="*/ 16 w 42"/>
                    <a:gd name="T79" fmla="*/ 40 h 40"/>
                    <a:gd name="T80" fmla="*/ 18 w 42"/>
                    <a:gd name="T81" fmla="*/ 40 h 40"/>
                    <a:gd name="T82" fmla="*/ 18 w 42"/>
                    <a:gd name="T83" fmla="*/ 40 h 40"/>
                    <a:gd name="T84" fmla="*/ 0 w 42"/>
                    <a:gd name="T85" fmla="*/ 40 h 40"/>
                    <a:gd name="T86" fmla="*/ 0 w 42"/>
                    <a:gd name="T87" fmla="*/ 40 h 40"/>
                    <a:gd name="T88" fmla="*/ 2 w 42"/>
                    <a:gd name="T89" fmla="*/ 40 h 40"/>
                    <a:gd name="T90" fmla="*/ 4 w 42"/>
                    <a:gd name="T91" fmla="*/ 40 h 40"/>
                    <a:gd name="T92" fmla="*/ 4 w 42"/>
                    <a:gd name="T93" fmla="*/ 38 h 40"/>
                    <a:gd name="T94" fmla="*/ 6 w 42"/>
                    <a:gd name="T95" fmla="*/ 36 h 40"/>
                    <a:gd name="T96" fmla="*/ 6 w 42"/>
                    <a:gd name="T97" fmla="*/ 32 h 40"/>
                    <a:gd name="T98" fmla="*/ 6 w 42"/>
                    <a:gd name="T99" fmla="*/ 16 h 40"/>
                    <a:gd name="T100" fmla="*/ 6 w 42"/>
                    <a:gd name="T101" fmla="*/ 12 h 40"/>
                    <a:gd name="T102" fmla="*/ 6 w 42"/>
                    <a:gd name="T103" fmla="*/ 8 h 40"/>
                    <a:gd name="T104" fmla="*/ 6 w 42"/>
                    <a:gd name="T105" fmla="*/ 6 h 40"/>
                    <a:gd name="T106" fmla="*/ 4 w 42"/>
                    <a:gd name="T107" fmla="*/ 6 h 40"/>
                    <a:gd name="T108" fmla="*/ 4 w 42"/>
                    <a:gd name="T109" fmla="*/ 6 h 40"/>
                    <a:gd name="T110" fmla="*/ 4 w 42"/>
                    <a:gd name="T111" fmla="*/ 6 h 40"/>
                    <a:gd name="T112" fmla="*/ 2 w 42"/>
                    <a:gd name="T113" fmla="*/ 6 h 40"/>
                    <a:gd name="T114" fmla="*/ 0 w 42"/>
                    <a:gd name="T115" fmla="*/ 6 h 40"/>
                    <a:gd name="T116" fmla="*/ 0 w 42"/>
                    <a:gd name="T117" fmla="*/ 6 h 40"/>
                    <a:gd name="T118" fmla="*/ 12 w 42"/>
                    <a:gd name="T119" fmla="*/ 0 h 40"/>
                    <a:gd name="T120" fmla="*/ 14 w 42"/>
                    <a:gd name="T121" fmla="*/ 0 h 40"/>
                    <a:gd name="T122" fmla="*/ 14 w 42"/>
                    <a:gd name="T123" fmla="*/ 10 h 4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2"/>
                    <a:gd name="T187" fmla="*/ 0 h 40"/>
                    <a:gd name="T188" fmla="*/ 42 w 42"/>
                    <a:gd name="T189" fmla="*/ 40 h 4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2" h="40">
                      <a:moveTo>
                        <a:pt x="14" y="10"/>
                      </a:moveTo>
                      <a:lnTo>
                        <a:pt x="18" y="4"/>
                      </a:lnTo>
                      <a:lnTo>
                        <a:pt x="22" y="2"/>
                      </a:lnTo>
                      <a:lnTo>
                        <a:pt x="26" y="0"/>
                      </a:lnTo>
                      <a:lnTo>
                        <a:pt x="30" y="0"/>
                      </a:lnTo>
                      <a:lnTo>
                        <a:pt x="32" y="2"/>
                      </a:lnTo>
                      <a:lnTo>
                        <a:pt x="34" y="4"/>
                      </a:lnTo>
                      <a:lnTo>
                        <a:pt x="36" y="8"/>
                      </a:lnTo>
                      <a:lnTo>
                        <a:pt x="36" y="10"/>
                      </a:lnTo>
                      <a:lnTo>
                        <a:pt x="36" y="16"/>
                      </a:lnTo>
                      <a:lnTo>
                        <a:pt x="36" y="32"/>
                      </a:lnTo>
                      <a:lnTo>
                        <a:pt x="38" y="36"/>
                      </a:lnTo>
                      <a:lnTo>
                        <a:pt x="38" y="38"/>
                      </a:lnTo>
                      <a:lnTo>
                        <a:pt x="38" y="40"/>
                      </a:lnTo>
                      <a:lnTo>
                        <a:pt x="40" y="40"/>
                      </a:lnTo>
                      <a:lnTo>
                        <a:pt x="42" y="40"/>
                      </a:lnTo>
                      <a:lnTo>
                        <a:pt x="24" y="40"/>
                      </a:lnTo>
                      <a:lnTo>
                        <a:pt x="26" y="40"/>
                      </a:lnTo>
                      <a:lnTo>
                        <a:pt x="28" y="38"/>
                      </a:lnTo>
                      <a:lnTo>
                        <a:pt x="30" y="36"/>
                      </a:lnTo>
                      <a:lnTo>
                        <a:pt x="30" y="34"/>
                      </a:lnTo>
                      <a:lnTo>
                        <a:pt x="30" y="32"/>
                      </a:lnTo>
                      <a:lnTo>
                        <a:pt x="30" y="16"/>
                      </a:lnTo>
                      <a:lnTo>
                        <a:pt x="30" y="12"/>
                      </a:lnTo>
                      <a:lnTo>
                        <a:pt x="28" y="8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18" y="8"/>
                      </a:lnTo>
                      <a:lnTo>
                        <a:pt x="14" y="12"/>
                      </a:lnTo>
                      <a:lnTo>
                        <a:pt x="14" y="32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4" y="40"/>
                      </a:lnTo>
                      <a:lnTo>
                        <a:pt x="16" y="40"/>
                      </a:lnTo>
                      <a:lnTo>
                        <a:pt x="18" y="40"/>
                      </a:lnTo>
                      <a:lnTo>
                        <a:pt x="0" y="40"/>
                      </a:lnTo>
                      <a:lnTo>
                        <a:pt x="2" y="40"/>
                      </a:lnTo>
                      <a:lnTo>
                        <a:pt x="4" y="40"/>
                      </a:lnTo>
                      <a:lnTo>
                        <a:pt x="4" y="38"/>
                      </a:lnTo>
                      <a:lnTo>
                        <a:pt x="6" y="36"/>
                      </a:lnTo>
                      <a:lnTo>
                        <a:pt x="6" y="32"/>
                      </a:lnTo>
                      <a:lnTo>
                        <a:pt x="6" y="16"/>
                      </a:lnTo>
                      <a:lnTo>
                        <a:pt x="6" y="12"/>
                      </a:lnTo>
                      <a:lnTo>
                        <a:pt x="6" y="8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520" name="Freeform 189"/>
                <p:cNvSpPr>
                  <a:spLocks/>
                </p:cNvSpPr>
                <p:nvPr/>
              </p:nvSpPr>
              <p:spPr bwMode="auto">
                <a:xfrm>
                  <a:off x="1698" y="2914"/>
                  <a:ext cx="32" cy="42"/>
                </a:xfrm>
                <a:custGeom>
                  <a:avLst/>
                  <a:gdLst>
                    <a:gd name="T0" fmla="*/ 32 w 32"/>
                    <a:gd name="T1" fmla="*/ 24 h 42"/>
                    <a:gd name="T2" fmla="*/ 30 w 32"/>
                    <a:gd name="T3" fmla="*/ 32 h 42"/>
                    <a:gd name="T4" fmla="*/ 26 w 32"/>
                    <a:gd name="T5" fmla="*/ 38 h 42"/>
                    <a:gd name="T6" fmla="*/ 22 w 32"/>
                    <a:gd name="T7" fmla="*/ 40 h 42"/>
                    <a:gd name="T8" fmla="*/ 16 w 32"/>
                    <a:gd name="T9" fmla="*/ 42 h 42"/>
                    <a:gd name="T10" fmla="*/ 10 w 32"/>
                    <a:gd name="T11" fmla="*/ 40 h 42"/>
                    <a:gd name="T12" fmla="*/ 4 w 32"/>
                    <a:gd name="T13" fmla="*/ 36 h 42"/>
                    <a:gd name="T14" fmla="*/ 2 w 32"/>
                    <a:gd name="T15" fmla="*/ 32 h 42"/>
                    <a:gd name="T16" fmla="*/ 0 w 32"/>
                    <a:gd name="T17" fmla="*/ 26 h 42"/>
                    <a:gd name="T18" fmla="*/ 0 w 32"/>
                    <a:gd name="T19" fmla="*/ 22 h 42"/>
                    <a:gd name="T20" fmla="*/ 0 w 32"/>
                    <a:gd name="T21" fmla="*/ 16 h 42"/>
                    <a:gd name="T22" fmla="*/ 2 w 32"/>
                    <a:gd name="T23" fmla="*/ 10 h 42"/>
                    <a:gd name="T24" fmla="*/ 6 w 32"/>
                    <a:gd name="T25" fmla="*/ 6 h 42"/>
                    <a:gd name="T26" fmla="*/ 12 w 32"/>
                    <a:gd name="T27" fmla="*/ 2 h 42"/>
                    <a:gd name="T28" fmla="*/ 18 w 32"/>
                    <a:gd name="T29" fmla="*/ 0 h 42"/>
                    <a:gd name="T30" fmla="*/ 24 w 32"/>
                    <a:gd name="T31" fmla="*/ 2 h 42"/>
                    <a:gd name="T32" fmla="*/ 28 w 32"/>
                    <a:gd name="T33" fmla="*/ 4 h 42"/>
                    <a:gd name="T34" fmla="*/ 30 w 32"/>
                    <a:gd name="T35" fmla="*/ 6 h 42"/>
                    <a:gd name="T36" fmla="*/ 32 w 32"/>
                    <a:gd name="T37" fmla="*/ 10 h 42"/>
                    <a:gd name="T38" fmla="*/ 30 w 32"/>
                    <a:gd name="T39" fmla="*/ 12 h 42"/>
                    <a:gd name="T40" fmla="*/ 30 w 32"/>
                    <a:gd name="T41" fmla="*/ 12 h 42"/>
                    <a:gd name="T42" fmla="*/ 28 w 32"/>
                    <a:gd name="T43" fmla="*/ 14 h 42"/>
                    <a:gd name="T44" fmla="*/ 28 w 32"/>
                    <a:gd name="T45" fmla="*/ 14 h 42"/>
                    <a:gd name="T46" fmla="*/ 26 w 32"/>
                    <a:gd name="T47" fmla="*/ 12 h 42"/>
                    <a:gd name="T48" fmla="*/ 24 w 32"/>
                    <a:gd name="T49" fmla="*/ 12 h 42"/>
                    <a:gd name="T50" fmla="*/ 24 w 32"/>
                    <a:gd name="T51" fmla="*/ 10 h 42"/>
                    <a:gd name="T52" fmla="*/ 22 w 32"/>
                    <a:gd name="T53" fmla="*/ 8 h 42"/>
                    <a:gd name="T54" fmla="*/ 22 w 32"/>
                    <a:gd name="T55" fmla="*/ 6 h 42"/>
                    <a:gd name="T56" fmla="*/ 22 w 32"/>
                    <a:gd name="T57" fmla="*/ 4 h 42"/>
                    <a:gd name="T58" fmla="*/ 20 w 32"/>
                    <a:gd name="T59" fmla="*/ 4 h 42"/>
                    <a:gd name="T60" fmla="*/ 18 w 32"/>
                    <a:gd name="T61" fmla="*/ 4 h 42"/>
                    <a:gd name="T62" fmla="*/ 14 w 32"/>
                    <a:gd name="T63" fmla="*/ 4 h 42"/>
                    <a:gd name="T64" fmla="*/ 10 w 32"/>
                    <a:gd name="T65" fmla="*/ 6 h 42"/>
                    <a:gd name="T66" fmla="*/ 8 w 32"/>
                    <a:gd name="T67" fmla="*/ 12 h 42"/>
                    <a:gd name="T68" fmla="*/ 8 w 32"/>
                    <a:gd name="T69" fmla="*/ 18 h 42"/>
                    <a:gd name="T70" fmla="*/ 8 w 32"/>
                    <a:gd name="T71" fmla="*/ 24 h 42"/>
                    <a:gd name="T72" fmla="*/ 10 w 32"/>
                    <a:gd name="T73" fmla="*/ 30 h 42"/>
                    <a:gd name="T74" fmla="*/ 14 w 32"/>
                    <a:gd name="T75" fmla="*/ 34 h 42"/>
                    <a:gd name="T76" fmla="*/ 20 w 32"/>
                    <a:gd name="T77" fmla="*/ 34 h 42"/>
                    <a:gd name="T78" fmla="*/ 24 w 32"/>
                    <a:gd name="T79" fmla="*/ 34 h 42"/>
                    <a:gd name="T80" fmla="*/ 28 w 32"/>
                    <a:gd name="T81" fmla="*/ 32 h 42"/>
                    <a:gd name="T82" fmla="*/ 30 w 32"/>
                    <a:gd name="T83" fmla="*/ 30 h 42"/>
                    <a:gd name="T84" fmla="*/ 32 w 32"/>
                    <a:gd name="T85" fmla="*/ 24 h 42"/>
                    <a:gd name="T86" fmla="*/ 32 w 32"/>
                    <a:gd name="T87" fmla="*/ 24 h 4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"/>
                    <a:gd name="T133" fmla="*/ 0 h 42"/>
                    <a:gd name="T134" fmla="*/ 32 w 32"/>
                    <a:gd name="T135" fmla="*/ 42 h 4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" h="42">
                      <a:moveTo>
                        <a:pt x="32" y="24"/>
                      </a:moveTo>
                      <a:lnTo>
                        <a:pt x="30" y="32"/>
                      </a:lnTo>
                      <a:lnTo>
                        <a:pt x="26" y="38"/>
                      </a:lnTo>
                      <a:lnTo>
                        <a:pt x="22" y="40"/>
                      </a:lnTo>
                      <a:lnTo>
                        <a:pt x="16" y="42"/>
                      </a:lnTo>
                      <a:lnTo>
                        <a:pt x="10" y="40"/>
                      </a:lnTo>
                      <a:lnTo>
                        <a:pt x="4" y="36"/>
                      </a:lnTo>
                      <a:lnTo>
                        <a:pt x="2" y="32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0" y="16"/>
                      </a:lnTo>
                      <a:lnTo>
                        <a:pt x="2" y="10"/>
                      </a:lnTo>
                      <a:lnTo>
                        <a:pt x="6" y="6"/>
                      </a:lnTo>
                      <a:lnTo>
                        <a:pt x="12" y="2"/>
                      </a:lnTo>
                      <a:lnTo>
                        <a:pt x="18" y="0"/>
                      </a:lnTo>
                      <a:lnTo>
                        <a:pt x="24" y="2"/>
                      </a:lnTo>
                      <a:lnTo>
                        <a:pt x="28" y="4"/>
                      </a:lnTo>
                      <a:lnTo>
                        <a:pt x="30" y="6"/>
                      </a:lnTo>
                      <a:lnTo>
                        <a:pt x="32" y="10"/>
                      </a:lnTo>
                      <a:lnTo>
                        <a:pt x="30" y="12"/>
                      </a:lnTo>
                      <a:lnTo>
                        <a:pt x="28" y="14"/>
                      </a:lnTo>
                      <a:lnTo>
                        <a:pt x="26" y="12"/>
                      </a:lnTo>
                      <a:lnTo>
                        <a:pt x="24" y="12"/>
                      </a:lnTo>
                      <a:lnTo>
                        <a:pt x="24" y="10"/>
                      </a:lnTo>
                      <a:lnTo>
                        <a:pt x="22" y="8"/>
                      </a:lnTo>
                      <a:lnTo>
                        <a:pt x="22" y="6"/>
                      </a:lnTo>
                      <a:lnTo>
                        <a:pt x="22" y="4"/>
                      </a:lnTo>
                      <a:lnTo>
                        <a:pt x="20" y="4"/>
                      </a:lnTo>
                      <a:lnTo>
                        <a:pt x="18" y="4"/>
                      </a:lnTo>
                      <a:lnTo>
                        <a:pt x="14" y="4"/>
                      </a:lnTo>
                      <a:lnTo>
                        <a:pt x="10" y="6"/>
                      </a:lnTo>
                      <a:lnTo>
                        <a:pt x="8" y="12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10" y="30"/>
                      </a:lnTo>
                      <a:lnTo>
                        <a:pt x="14" y="34"/>
                      </a:lnTo>
                      <a:lnTo>
                        <a:pt x="20" y="34"/>
                      </a:lnTo>
                      <a:lnTo>
                        <a:pt x="24" y="34"/>
                      </a:lnTo>
                      <a:lnTo>
                        <a:pt x="28" y="32"/>
                      </a:lnTo>
                      <a:lnTo>
                        <a:pt x="30" y="30"/>
                      </a:lnTo>
                      <a:lnTo>
                        <a:pt x="32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521" name="Freeform 190"/>
                <p:cNvSpPr>
                  <a:spLocks/>
                </p:cNvSpPr>
                <p:nvPr/>
              </p:nvSpPr>
              <p:spPr bwMode="auto">
                <a:xfrm>
                  <a:off x="1736" y="2894"/>
                  <a:ext cx="42" cy="60"/>
                </a:xfrm>
                <a:custGeom>
                  <a:avLst/>
                  <a:gdLst>
                    <a:gd name="T0" fmla="*/ 12 w 42"/>
                    <a:gd name="T1" fmla="*/ 28 h 60"/>
                    <a:gd name="T2" fmla="*/ 20 w 42"/>
                    <a:gd name="T3" fmla="*/ 22 h 60"/>
                    <a:gd name="T4" fmla="*/ 26 w 42"/>
                    <a:gd name="T5" fmla="*/ 20 h 60"/>
                    <a:gd name="T6" fmla="*/ 32 w 42"/>
                    <a:gd name="T7" fmla="*/ 22 h 60"/>
                    <a:gd name="T8" fmla="*/ 36 w 42"/>
                    <a:gd name="T9" fmla="*/ 28 h 60"/>
                    <a:gd name="T10" fmla="*/ 36 w 42"/>
                    <a:gd name="T11" fmla="*/ 38 h 60"/>
                    <a:gd name="T12" fmla="*/ 36 w 42"/>
                    <a:gd name="T13" fmla="*/ 56 h 60"/>
                    <a:gd name="T14" fmla="*/ 38 w 42"/>
                    <a:gd name="T15" fmla="*/ 58 h 60"/>
                    <a:gd name="T16" fmla="*/ 40 w 42"/>
                    <a:gd name="T17" fmla="*/ 60 h 60"/>
                    <a:gd name="T18" fmla="*/ 42 w 42"/>
                    <a:gd name="T19" fmla="*/ 60 h 60"/>
                    <a:gd name="T20" fmla="*/ 24 w 42"/>
                    <a:gd name="T21" fmla="*/ 60 h 60"/>
                    <a:gd name="T22" fmla="*/ 26 w 42"/>
                    <a:gd name="T23" fmla="*/ 60 h 60"/>
                    <a:gd name="T24" fmla="*/ 28 w 42"/>
                    <a:gd name="T25" fmla="*/ 58 h 60"/>
                    <a:gd name="T26" fmla="*/ 28 w 42"/>
                    <a:gd name="T27" fmla="*/ 54 h 60"/>
                    <a:gd name="T28" fmla="*/ 28 w 42"/>
                    <a:gd name="T29" fmla="*/ 38 h 60"/>
                    <a:gd name="T30" fmla="*/ 28 w 42"/>
                    <a:gd name="T31" fmla="*/ 30 h 60"/>
                    <a:gd name="T32" fmla="*/ 26 w 42"/>
                    <a:gd name="T33" fmla="*/ 28 h 60"/>
                    <a:gd name="T34" fmla="*/ 22 w 42"/>
                    <a:gd name="T35" fmla="*/ 26 h 60"/>
                    <a:gd name="T36" fmla="*/ 18 w 42"/>
                    <a:gd name="T37" fmla="*/ 28 h 60"/>
                    <a:gd name="T38" fmla="*/ 12 w 42"/>
                    <a:gd name="T39" fmla="*/ 32 h 60"/>
                    <a:gd name="T40" fmla="*/ 12 w 42"/>
                    <a:gd name="T41" fmla="*/ 56 h 60"/>
                    <a:gd name="T42" fmla="*/ 14 w 42"/>
                    <a:gd name="T43" fmla="*/ 58 h 60"/>
                    <a:gd name="T44" fmla="*/ 16 w 42"/>
                    <a:gd name="T45" fmla="*/ 60 h 60"/>
                    <a:gd name="T46" fmla="*/ 18 w 42"/>
                    <a:gd name="T47" fmla="*/ 60 h 60"/>
                    <a:gd name="T48" fmla="*/ 0 w 42"/>
                    <a:gd name="T49" fmla="*/ 60 h 60"/>
                    <a:gd name="T50" fmla="*/ 4 w 42"/>
                    <a:gd name="T51" fmla="*/ 58 h 60"/>
                    <a:gd name="T52" fmla="*/ 4 w 42"/>
                    <a:gd name="T53" fmla="*/ 58 h 60"/>
                    <a:gd name="T54" fmla="*/ 4 w 42"/>
                    <a:gd name="T55" fmla="*/ 52 h 60"/>
                    <a:gd name="T56" fmla="*/ 4 w 42"/>
                    <a:gd name="T57" fmla="*/ 10 h 60"/>
                    <a:gd name="T58" fmla="*/ 4 w 42"/>
                    <a:gd name="T59" fmla="*/ 6 h 60"/>
                    <a:gd name="T60" fmla="*/ 4 w 42"/>
                    <a:gd name="T61" fmla="*/ 4 h 60"/>
                    <a:gd name="T62" fmla="*/ 2 w 42"/>
                    <a:gd name="T63" fmla="*/ 4 h 60"/>
                    <a:gd name="T64" fmla="*/ 0 w 42"/>
                    <a:gd name="T65" fmla="*/ 4 h 60"/>
                    <a:gd name="T66" fmla="*/ 12 w 42"/>
                    <a:gd name="T67" fmla="*/ 0 h 6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2"/>
                    <a:gd name="T103" fmla="*/ 0 h 60"/>
                    <a:gd name="T104" fmla="*/ 42 w 42"/>
                    <a:gd name="T105" fmla="*/ 60 h 6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2" h="60">
                      <a:moveTo>
                        <a:pt x="12" y="0"/>
                      </a:moveTo>
                      <a:lnTo>
                        <a:pt x="12" y="28"/>
                      </a:lnTo>
                      <a:lnTo>
                        <a:pt x="16" y="24"/>
                      </a:lnTo>
                      <a:lnTo>
                        <a:pt x="20" y="22"/>
                      </a:lnTo>
                      <a:lnTo>
                        <a:pt x="22" y="20"/>
                      </a:lnTo>
                      <a:lnTo>
                        <a:pt x="26" y="20"/>
                      </a:lnTo>
                      <a:lnTo>
                        <a:pt x="28" y="22"/>
                      </a:lnTo>
                      <a:lnTo>
                        <a:pt x="32" y="22"/>
                      </a:lnTo>
                      <a:lnTo>
                        <a:pt x="34" y="24"/>
                      </a:lnTo>
                      <a:lnTo>
                        <a:pt x="36" y="28"/>
                      </a:lnTo>
                      <a:lnTo>
                        <a:pt x="36" y="32"/>
                      </a:lnTo>
                      <a:lnTo>
                        <a:pt x="36" y="38"/>
                      </a:lnTo>
                      <a:lnTo>
                        <a:pt x="36" y="52"/>
                      </a:lnTo>
                      <a:lnTo>
                        <a:pt x="36" y="56"/>
                      </a:lnTo>
                      <a:lnTo>
                        <a:pt x="36" y="58"/>
                      </a:lnTo>
                      <a:lnTo>
                        <a:pt x="38" y="58"/>
                      </a:lnTo>
                      <a:lnTo>
                        <a:pt x="38" y="60"/>
                      </a:lnTo>
                      <a:lnTo>
                        <a:pt x="40" y="60"/>
                      </a:lnTo>
                      <a:lnTo>
                        <a:pt x="42" y="60"/>
                      </a:lnTo>
                      <a:lnTo>
                        <a:pt x="24" y="60"/>
                      </a:lnTo>
                      <a:lnTo>
                        <a:pt x="26" y="60"/>
                      </a:lnTo>
                      <a:lnTo>
                        <a:pt x="28" y="58"/>
                      </a:lnTo>
                      <a:lnTo>
                        <a:pt x="28" y="56"/>
                      </a:lnTo>
                      <a:lnTo>
                        <a:pt x="28" y="54"/>
                      </a:lnTo>
                      <a:lnTo>
                        <a:pt x="28" y="52"/>
                      </a:lnTo>
                      <a:lnTo>
                        <a:pt x="28" y="38"/>
                      </a:lnTo>
                      <a:lnTo>
                        <a:pt x="28" y="32"/>
                      </a:lnTo>
                      <a:lnTo>
                        <a:pt x="28" y="30"/>
                      </a:lnTo>
                      <a:lnTo>
                        <a:pt x="28" y="28"/>
                      </a:lnTo>
                      <a:lnTo>
                        <a:pt x="26" y="28"/>
                      </a:lnTo>
                      <a:lnTo>
                        <a:pt x="24" y="26"/>
                      </a:lnTo>
                      <a:lnTo>
                        <a:pt x="22" y="26"/>
                      </a:lnTo>
                      <a:lnTo>
                        <a:pt x="20" y="26"/>
                      </a:lnTo>
                      <a:lnTo>
                        <a:pt x="18" y="28"/>
                      </a:lnTo>
                      <a:lnTo>
                        <a:pt x="16" y="28"/>
                      </a:lnTo>
                      <a:lnTo>
                        <a:pt x="12" y="32"/>
                      </a:lnTo>
                      <a:lnTo>
                        <a:pt x="12" y="52"/>
                      </a:lnTo>
                      <a:lnTo>
                        <a:pt x="12" y="56"/>
                      </a:lnTo>
                      <a:lnTo>
                        <a:pt x="12" y="58"/>
                      </a:lnTo>
                      <a:lnTo>
                        <a:pt x="14" y="58"/>
                      </a:lnTo>
                      <a:lnTo>
                        <a:pt x="14" y="60"/>
                      </a:lnTo>
                      <a:lnTo>
                        <a:pt x="16" y="60"/>
                      </a:lnTo>
                      <a:lnTo>
                        <a:pt x="18" y="60"/>
                      </a:lnTo>
                      <a:lnTo>
                        <a:pt x="0" y="60"/>
                      </a:lnTo>
                      <a:lnTo>
                        <a:pt x="2" y="60"/>
                      </a:lnTo>
                      <a:lnTo>
                        <a:pt x="4" y="58"/>
                      </a:lnTo>
                      <a:lnTo>
                        <a:pt x="4" y="56"/>
                      </a:lnTo>
                      <a:lnTo>
                        <a:pt x="4" y="52"/>
                      </a:lnTo>
                      <a:lnTo>
                        <a:pt x="4" y="16"/>
                      </a:lnTo>
                      <a:lnTo>
                        <a:pt x="4" y="10"/>
                      </a:lnTo>
                      <a:lnTo>
                        <a:pt x="4" y="8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10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522" name="Rectangle 191"/>
                <p:cNvSpPr>
                  <a:spLocks noChangeArrowheads="1"/>
                </p:cNvSpPr>
                <p:nvPr/>
              </p:nvSpPr>
              <p:spPr bwMode="auto">
                <a:xfrm>
                  <a:off x="1888" y="2880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23" name="Rectangle 192"/>
                <p:cNvSpPr>
                  <a:spLocks noChangeArrowheads="1"/>
                </p:cNvSpPr>
                <p:nvPr/>
              </p:nvSpPr>
              <p:spPr bwMode="auto">
                <a:xfrm>
                  <a:off x="1904" y="2880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24" name="Freeform 193"/>
                <p:cNvSpPr>
                  <a:spLocks noEditPoints="1"/>
                </p:cNvSpPr>
                <p:nvPr/>
              </p:nvSpPr>
              <p:spPr bwMode="auto">
                <a:xfrm>
                  <a:off x="2048" y="2896"/>
                  <a:ext cx="38" cy="58"/>
                </a:xfrm>
                <a:custGeom>
                  <a:avLst/>
                  <a:gdLst>
                    <a:gd name="T0" fmla="*/ 38 w 38"/>
                    <a:gd name="T1" fmla="*/ 38 h 58"/>
                    <a:gd name="T2" fmla="*/ 38 w 38"/>
                    <a:gd name="T3" fmla="*/ 44 h 58"/>
                    <a:gd name="T4" fmla="*/ 30 w 38"/>
                    <a:gd name="T5" fmla="*/ 44 h 58"/>
                    <a:gd name="T6" fmla="*/ 30 w 38"/>
                    <a:gd name="T7" fmla="*/ 58 h 58"/>
                    <a:gd name="T8" fmla="*/ 22 w 38"/>
                    <a:gd name="T9" fmla="*/ 58 h 58"/>
                    <a:gd name="T10" fmla="*/ 22 w 38"/>
                    <a:gd name="T11" fmla="*/ 44 h 58"/>
                    <a:gd name="T12" fmla="*/ 0 w 38"/>
                    <a:gd name="T13" fmla="*/ 44 h 58"/>
                    <a:gd name="T14" fmla="*/ 0 w 38"/>
                    <a:gd name="T15" fmla="*/ 38 h 58"/>
                    <a:gd name="T16" fmla="*/ 26 w 38"/>
                    <a:gd name="T17" fmla="*/ 0 h 58"/>
                    <a:gd name="T18" fmla="*/ 30 w 38"/>
                    <a:gd name="T19" fmla="*/ 0 h 58"/>
                    <a:gd name="T20" fmla="*/ 30 w 38"/>
                    <a:gd name="T21" fmla="*/ 38 h 58"/>
                    <a:gd name="T22" fmla="*/ 38 w 38"/>
                    <a:gd name="T23" fmla="*/ 38 h 58"/>
                    <a:gd name="T24" fmla="*/ 22 w 38"/>
                    <a:gd name="T25" fmla="*/ 38 h 58"/>
                    <a:gd name="T26" fmla="*/ 22 w 38"/>
                    <a:gd name="T27" fmla="*/ 8 h 58"/>
                    <a:gd name="T28" fmla="*/ 4 w 38"/>
                    <a:gd name="T29" fmla="*/ 38 h 58"/>
                    <a:gd name="T30" fmla="*/ 22 w 38"/>
                    <a:gd name="T31" fmla="*/ 38 h 5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8"/>
                    <a:gd name="T49" fmla="*/ 0 h 58"/>
                    <a:gd name="T50" fmla="*/ 38 w 38"/>
                    <a:gd name="T51" fmla="*/ 58 h 5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8" h="58">
                      <a:moveTo>
                        <a:pt x="38" y="38"/>
                      </a:moveTo>
                      <a:lnTo>
                        <a:pt x="38" y="44"/>
                      </a:lnTo>
                      <a:lnTo>
                        <a:pt x="30" y="44"/>
                      </a:lnTo>
                      <a:lnTo>
                        <a:pt x="30" y="58"/>
                      </a:lnTo>
                      <a:lnTo>
                        <a:pt x="22" y="58"/>
                      </a:lnTo>
                      <a:lnTo>
                        <a:pt x="22" y="44"/>
                      </a:lnTo>
                      <a:lnTo>
                        <a:pt x="0" y="44"/>
                      </a:lnTo>
                      <a:lnTo>
                        <a:pt x="0" y="38"/>
                      </a:lnTo>
                      <a:lnTo>
                        <a:pt x="26" y="0"/>
                      </a:lnTo>
                      <a:lnTo>
                        <a:pt x="30" y="0"/>
                      </a:lnTo>
                      <a:lnTo>
                        <a:pt x="30" y="38"/>
                      </a:lnTo>
                      <a:lnTo>
                        <a:pt x="38" y="38"/>
                      </a:lnTo>
                      <a:close/>
                      <a:moveTo>
                        <a:pt x="22" y="38"/>
                      </a:moveTo>
                      <a:lnTo>
                        <a:pt x="22" y="8"/>
                      </a:lnTo>
                      <a:lnTo>
                        <a:pt x="4" y="38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525" name="Rectangle 194"/>
                <p:cNvSpPr>
                  <a:spLocks noChangeArrowheads="1"/>
                </p:cNvSpPr>
                <p:nvPr/>
              </p:nvSpPr>
              <p:spPr bwMode="auto">
                <a:xfrm>
                  <a:off x="2152" y="2880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26" name="Freeform 195"/>
                <p:cNvSpPr>
                  <a:spLocks noEditPoints="1"/>
                </p:cNvSpPr>
                <p:nvPr/>
              </p:nvSpPr>
              <p:spPr bwMode="auto">
                <a:xfrm>
                  <a:off x="2300" y="2896"/>
                  <a:ext cx="38" cy="60"/>
                </a:xfrm>
                <a:custGeom>
                  <a:avLst/>
                  <a:gdLst>
                    <a:gd name="T0" fmla="*/ 0 w 38"/>
                    <a:gd name="T1" fmla="*/ 30 h 60"/>
                    <a:gd name="T2" fmla="*/ 2 w 38"/>
                    <a:gd name="T3" fmla="*/ 20 h 60"/>
                    <a:gd name="T4" fmla="*/ 4 w 38"/>
                    <a:gd name="T5" fmla="*/ 12 h 60"/>
                    <a:gd name="T6" fmla="*/ 8 w 38"/>
                    <a:gd name="T7" fmla="*/ 6 h 60"/>
                    <a:gd name="T8" fmla="*/ 12 w 38"/>
                    <a:gd name="T9" fmla="*/ 2 h 60"/>
                    <a:gd name="T10" fmla="*/ 16 w 38"/>
                    <a:gd name="T11" fmla="*/ 0 h 60"/>
                    <a:gd name="T12" fmla="*/ 20 w 38"/>
                    <a:gd name="T13" fmla="*/ 0 h 60"/>
                    <a:gd name="T14" fmla="*/ 24 w 38"/>
                    <a:gd name="T15" fmla="*/ 0 h 60"/>
                    <a:gd name="T16" fmla="*/ 28 w 38"/>
                    <a:gd name="T17" fmla="*/ 2 h 60"/>
                    <a:gd name="T18" fmla="*/ 32 w 38"/>
                    <a:gd name="T19" fmla="*/ 6 h 60"/>
                    <a:gd name="T20" fmla="*/ 34 w 38"/>
                    <a:gd name="T21" fmla="*/ 12 h 60"/>
                    <a:gd name="T22" fmla="*/ 36 w 38"/>
                    <a:gd name="T23" fmla="*/ 20 h 60"/>
                    <a:gd name="T24" fmla="*/ 38 w 38"/>
                    <a:gd name="T25" fmla="*/ 30 h 60"/>
                    <a:gd name="T26" fmla="*/ 36 w 38"/>
                    <a:gd name="T27" fmla="*/ 38 h 60"/>
                    <a:gd name="T28" fmla="*/ 34 w 38"/>
                    <a:gd name="T29" fmla="*/ 46 h 60"/>
                    <a:gd name="T30" fmla="*/ 32 w 38"/>
                    <a:gd name="T31" fmla="*/ 52 h 60"/>
                    <a:gd name="T32" fmla="*/ 28 w 38"/>
                    <a:gd name="T33" fmla="*/ 56 h 60"/>
                    <a:gd name="T34" fmla="*/ 24 w 38"/>
                    <a:gd name="T35" fmla="*/ 58 h 60"/>
                    <a:gd name="T36" fmla="*/ 18 w 38"/>
                    <a:gd name="T37" fmla="*/ 60 h 60"/>
                    <a:gd name="T38" fmla="*/ 14 w 38"/>
                    <a:gd name="T39" fmla="*/ 58 h 60"/>
                    <a:gd name="T40" fmla="*/ 10 w 38"/>
                    <a:gd name="T41" fmla="*/ 56 h 60"/>
                    <a:gd name="T42" fmla="*/ 6 w 38"/>
                    <a:gd name="T43" fmla="*/ 50 h 60"/>
                    <a:gd name="T44" fmla="*/ 2 w 38"/>
                    <a:gd name="T45" fmla="*/ 40 h 60"/>
                    <a:gd name="T46" fmla="*/ 0 w 38"/>
                    <a:gd name="T47" fmla="*/ 30 h 60"/>
                    <a:gd name="T48" fmla="*/ 10 w 38"/>
                    <a:gd name="T49" fmla="*/ 30 h 60"/>
                    <a:gd name="T50" fmla="*/ 10 w 38"/>
                    <a:gd name="T51" fmla="*/ 42 h 60"/>
                    <a:gd name="T52" fmla="*/ 12 w 38"/>
                    <a:gd name="T53" fmla="*/ 50 h 60"/>
                    <a:gd name="T54" fmla="*/ 14 w 38"/>
                    <a:gd name="T55" fmla="*/ 54 h 60"/>
                    <a:gd name="T56" fmla="*/ 16 w 38"/>
                    <a:gd name="T57" fmla="*/ 56 h 60"/>
                    <a:gd name="T58" fmla="*/ 20 w 38"/>
                    <a:gd name="T59" fmla="*/ 56 h 60"/>
                    <a:gd name="T60" fmla="*/ 22 w 38"/>
                    <a:gd name="T61" fmla="*/ 56 h 60"/>
                    <a:gd name="T62" fmla="*/ 24 w 38"/>
                    <a:gd name="T63" fmla="*/ 54 h 60"/>
                    <a:gd name="T64" fmla="*/ 26 w 38"/>
                    <a:gd name="T65" fmla="*/ 52 h 60"/>
                    <a:gd name="T66" fmla="*/ 28 w 38"/>
                    <a:gd name="T67" fmla="*/ 48 h 60"/>
                    <a:gd name="T68" fmla="*/ 28 w 38"/>
                    <a:gd name="T69" fmla="*/ 38 h 60"/>
                    <a:gd name="T70" fmla="*/ 30 w 38"/>
                    <a:gd name="T71" fmla="*/ 28 h 60"/>
                    <a:gd name="T72" fmla="*/ 28 w 38"/>
                    <a:gd name="T73" fmla="*/ 18 h 60"/>
                    <a:gd name="T74" fmla="*/ 28 w 38"/>
                    <a:gd name="T75" fmla="*/ 10 h 60"/>
                    <a:gd name="T76" fmla="*/ 26 w 38"/>
                    <a:gd name="T77" fmla="*/ 6 h 60"/>
                    <a:gd name="T78" fmla="*/ 24 w 38"/>
                    <a:gd name="T79" fmla="*/ 4 h 60"/>
                    <a:gd name="T80" fmla="*/ 22 w 38"/>
                    <a:gd name="T81" fmla="*/ 2 h 60"/>
                    <a:gd name="T82" fmla="*/ 20 w 38"/>
                    <a:gd name="T83" fmla="*/ 2 h 60"/>
                    <a:gd name="T84" fmla="*/ 16 w 38"/>
                    <a:gd name="T85" fmla="*/ 2 h 60"/>
                    <a:gd name="T86" fmla="*/ 14 w 38"/>
                    <a:gd name="T87" fmla="*/ 4 h 60"/>
                    <a:gd name="T88" fmla="*/ 12 w 38"/>
                    <a:gd name="T89" fmla="*/ 10 h 60"/>
                    <a:gd name="T90" fmla="*/ 10 w 38"/>
                    <a:gd name="T91" fmla="*/ 16 h 60"/>
                    <a:gd name="T92" fmla="*/ 10 w 38"/>
                    <a:gd name="T93" fmla="*/ 24 h 60"/>
                    <a:gd name="T94" fmla="*/ 10 w 38"/>
                    <a:gd name="T95" fmla="*/ 30 h 6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8"/>
                    <a:gd name="T145" fmla="*/ 0 h 60"/>
                    <a:gd name="T146" fmla="*/ 38 w 38"/>
                    <a:gd name="T147" fmla="*/ 60 h 6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8" h="60">
                      <a:moveTo>
                        <a:pt x="0" y="30"/>
                      </a:moveTo>
                      <a:lnTo>
                        <a:pt x="2" y="20"/>
                      </a:lnTo>
                      <a:lnTo>
                        <a:pt x="4" y="12"/>
                      </a:lnTo>
                      <a:lnTo>
                        <a:pt x="8" y="6"/>
                      </a:lnTo>
                      <a:lnTo>
                        <a:pt x="12" y="2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8" y="2"/>
                      </a:lnTo>
                      <a:lnTo>
                        <a:pt x="32" y="6"/>
                      </a:lnTo>
                      <a:lnTo>
                        <a:pt x="34" y="12"/>
                      </a:lnTo>
                      <a:lnTo>
                        <a:pt x="36" y="20"/>
                      </a:lnTo>
                      <a:lnTo>
                        <a:pt x="38" y="30"/>
                      </a:lnTo>
                      <a:lnTo>
                        <a:pt x="36" y="38"/>
                      </a:lnTo>
                      <a:lnTo>
                        <a:pt x="34" y="46"/>
                      </a:lnTo>
                      <a:lnTo>
                        <a:pt x="32" y="52"/>
                      </a:lnTo>
                      <a:lnTo>
                        <a:pt x="28" y="56"/>
                      </a:lnTo>
                      <a:lnTo>
                        <a:pt x="24" y="58"/>
                      </a:lnTo>
                      <a:lnTo>
                        <a:pt x="18" y="60"/>
                      </a:lnTo>
                      <a:lnTo>
                        <a:pt x="14" y="58"/>
                      </a:lnTo>
                      <a:lnTo>
                        <a:pt x="10" y="56"/>
                      </a:lnTo>
                      <a:lnTo>
                        <a:pt x="6" y="50"/>
                      </a:lnTo>
                      <a:lnTo>
                        <a:pt x="2" y="40"/>
                      </a:lnTo>
                      <a:lnTo>
                        <a:pt x="0" y="30"/>
                      </a:lnTo>
                      <a:close/>
                      <a:moveTo>
                        <a:pt x="10" y="30"/>
                      </a:moveTo>
                      <a:lnTo>
                        <a:pt x="10" y="42"/>
                      </a:lnTo>
                      <a:lnTo>
                        <a:pt x="12" y="50"/>
                      </a:lnTo>
                      <a:lnTo>
                        <a:pt x="14" y="54"/>
                      </a:lnTo>
                      <a:lnTo>
                        <a:pt x="16" y="56"/>
                      </a:lnTo>
                      <a:lnTo>
                        <a:pt x="20" y="56"/>
                      </a:lnTo>
                      <a:lnTo>
                        <a:pt x="22" y="56"/>
                      </a:lnTo>
                      <a:lnTo>
                        <a:pt x="24" y="54"/>
                      </a:lnTo>
                      <a:lnTo>
                        <a:pt x="26" y="52"/>
                      </a:lnTo>
                      <a:lnTo>
                        <a:pt x="28" y="48"/>
                      </a:lnTo>
                      <a:lnTo>
                        <a:pt x="28" y="38"/>
                      </a:lnTo>
                      <a:lnTo>
                        <a:pt x="30" y="28"/>
                      </a:lnTo>
                      <a:lnTo>
                        <a:pt x="28" y="18"/>
                      </a:lnTo>
                      <a:lnTo>
                        <a:pt x="28" y="10"/>
                      </a:lnTo>
                      <a:lnTo>
                        <a:pt x="26" y="6"/>
                      </a:lnTo>
                      <a:lnTo>
                        <a:pt x="24" y="4"/>
                      </a:lnTo>
                      <a:lnTo>
                        <a:pt x="22" y="2"/>
                      </a:lnTo>
                      <a:lnTo>
                        <a:pt x="20" y="2"/>
                      </a:lnTo>
                      <a:lnTo>
                        <a:pt x="16" y="2"/>
                      </a:lnTo>
                      <a:lnTo>
                        <a:pt x="14" y="4"/>
                      </a:lnTo>
                      <a:lnTo>
                        <a:pt x="12" y="10"/>
                      </a:lnTo>
                      <a:lnTo>
                        <a:pt x="10" y="16"/>
                      </a:lnTo>
                      <a:lnTo>
                        <a:pt x="10" y="24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527" name="Rectangle 196"/>
                <p:cNvSpPr>
                  <a:spLocks noChangeArrowheads="1"/>
                </p:cNvSpPr>
                <p:nvPr/>
              </p:nvSpPr>
              <p:spPr bwMode="auto">
                <a:xfrm>
                  <a:off x="2496" y="2880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28" name="Freeform 197"/>
                <p:cNvSpPr>
                  <a:spLocks noEditPoints="1"/>
                </p:cNvSpPr>
                <p:nvPr/>
              </p:nvSpPr>
              <p:spPr bwMode="auto">
                <a:xfrm>
                  <a:off x="2638" y="2896"/>
                  <a:ext cx="38" cy="60"/>
                </a:xfrm>
                <a:custGeom>
                  <a:avLst/>
                  <a:gdLst>
                    <a:gd name="T0" fmla="*/ 0 w 38"/>
                    <a:gd name="T1" fmla="*/ 30 h 60"/>
                    <a:gd name="T2" fmla="*/ 2 w 38"/>
                    <a:gd name="T3" fmla="*/ 20 h 60"/>
                    <a:gd name="T4" fmla="*/ 4 w 38"/>
                    <a:gd name="T5" fmla="*/ 12 h 60"/>
                    <a:gd name="T6" fmla="*/ 6 w 38"/>
                    <a:gd name="T7" fmla="*/ 6 h 60"/>
                    <a:gd name="T8" fmla="*/ 12 w 38"/>
                    <a:gd name="T9" fmla="*/ 2 h 60"/>
                    <a:gd name="T10" fmla="*/ 14 w 38"/>
                    <a:gd name="T11" fmla="*/ 0 h 60"/>
                    <a:gd name="T12" fmla="*/ 18 w 38"/>
                    <a:gd name="T13" fmla="*/ 0 h 60"/>
                    <a:gd name="T14" fmla="*/ 24 w 38"/>
                    <a:gd name="T15" fmla="*/ 0 h 60"/>
                    <a:gd name="T16" fmla="*/ 26 w 38"/>
                    <a:gd name="T17" fmla="*/ 2 h 60"/>
                    <a:gd name="T18" fmla="*/ 30 w 38"/>
                    <a:gd name="T19" fmla="*/ 6 h 60"/>
                    <a:gd name="T20" fmla="*/ 34 w 38"/>
                    <a:gd name="T21" fmla="*/ 12 h 60"/>
                    <a:gd name="T22" fmla="*/ 36 w 38"/>
                    <a:gd name="T23" fmla="*/ 20 h 60"/>
                    <a:gd name="T24" fmla="*/ 38 w 38"/>
                    <a:gd name="T25" fmla="*/ 30 h 60"/>
                    <a:gd name="T26" fmla="*/ 36 w 38"/>
                    <a:gd name="T27" fmla="*/ 38 h 60"/>
                    <a:gd name="T28" fmla="*/ 34 w 38"/>
                    <a:gd name="T29" fmla="*/ 46 h 60"/>
                    <a:gd name="T30" fmla="*/ 30 w 38"/>
                    <a:gd name="T31" fmla="*/ 52 h 60"/>
                    <a:gd name="T32" fmla="*/ 26 w 38"/>
                    <a:gd name="T33" fmla="*/ 56 h 60"/>
                    <a:gd name="T34" fmla="*/ 22 w 38"/>
                    <a:gd name="T35" fmla="*/ 58 h 60"/>
                    <a:gd name="T36" fmla="*/ 18 w 38"/>
                    <a:gd name="T37" fmla="*/ 60 h 60"/>
                    <a:gd name="T38" fmla="*/ 14 w 38"/>
                    <a:gd name="T39" fmla="*/ 58 h 60"/>
                    <a:gd name="T40" fmla="*/ 8 w 38"/>
                    <a:gd name="T41" fmla="*/ 56 h 60"/>
                    <a:gd name="T42" fmla="*/ 6 w 38"/>
                    <a:gd name="T43" fmla="*/ 50 h 60"/>
                    <a:gd name="T44" fmla="*/ 2 w 38"/>
                    <a:gd name="T45" fmla="*/ 40 h 60"/>
                    <a:gd name="T46" fmla="*/ 0 w 38"/>
                    <a:gd name="T47" fmla="*/ 30 h 60"/>
                    <a:gd name="T48" fmla="*/ 8 w 38"/>
                    <a:gd name="T49" fmla="*/ 30 h 60"/>
                    <a:gd name="T50" fmla="*/ 10 w 38"/>
                    <a:gd name="T51" fmla="*/ 42 h 60"/>
                    <a:gd name="T52" fmla="*/ 12 w 38"/>
                    <a:gd name="T53" fmla="*/ 50 h 60"/>
                    <a:gd name="T54" fmla="*/ 14 w 38"/>
                    <a:gd name="T55" fmla="*/ 54 h 60"/>
                    <a:gd name="T56" fmla="*/ 16 w 38"/>
                    <a:gd name="T57" fmla="*/ 56 h 60"/>
                    <a:gd name="T58" fmla="*/ 18 w 38"/>
                    <a:gd name="T59" fmla="*/ 56 h 60"/>
                    <a:gd name="T60" fmla="*/ 20 w 38"/>
                    <a:gd name="T61" fmla="*/ 56 h 60"/>
                    <a:gd name="T62" fmla="*/ 24 w 38"/>
                    <a:gd name="T63" fmla="*/ 54 h 60"/>
                    <a:gd name="T64" fmla="*/ 26 w 38"/>
                    <a:gd name="T65" fmla="*/ 52 h 60"/>
                    <a:gd name="T66" fmla="*/ 26 w 38"/>
                    <a:gd name="T67" fmla="*/ 48 h 60"/>
                    <a:gd name="T68" fmla="*/ 28 w 38"/>
                    <a:gd name="T69" fmla="*/ 38 h 60"/>
                    <a:gd name="T70" fmla="*/ 28 w 38"/>
                    <a:gd name="T71" fmla="*/ 28 h 60"/>
                    <a:gd name="T72" fmla="*/ 28 w 38"/>
                    <a:gd name="T73" fmla="*/ 18 h 60"/>
                    <a:gd name="T74" fmla="*/ 26 w 38"/>
                    <a:gd name="T75" fmla="*/ 10 h 60"/>
                    <a:gd name="T76" fmla="*/ 26 w 38"/>
                    <a:gd name="T77" fmla="*/ 6 h 60"/>
                    <a:gd name="T78" fmla="*/ 22 w 38"/>
                    <a:gd name="T79" fmla="*/ 4 h 60"/>
                    <a:gd name="T80" fmla="*/ 22 w 38"/>
                    <a:gd name="T81" fmla="*/ 2 h 60"/>
                    <a:gd name="T82" fmla="*/ 18 w 38"/>
                    <a:gd name="T83" fmla="*/ 2 h 60"/>
                    <a:gd name="T84" fmla="*/ 16 w 38"/>
                    <a:gd name="T85" fmla="*/ 2 h 60"/>
                    <a:gd name="T86" fmla="*/ 14 w 38"/>
                    <a:gd name="T87" fmla="*/ 4 h 60"/>
                    <a:gd name="T88" fmla="*/ 12 w 38"/>
                    <a:gd name="T89" fmla="*/ 10 h 60"/>
                    <a:gd name="T90" fmla="*/ 10 w 38"/>
                    <a:gd name="T91" fmla="*/ 16 h 60"/>
                    <a:gd name="T92" fmla="*/ 10 w 38"/>
                    <a:gd name="T93" fmla="*/ 24 h 60"/>
                    <a:gd name="T94" fmla="*/ 8 w 38"/>
                    <a:gd name="T95" fmla="*/ 30 h 6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8"/>
                    <a:gd name="T145" fmla="*/ 0 h 60"/>
                    <a:gd name="T146" fmla="*/ 38 w 38"/>
                    <a:gd name="T147" fmla="*/ 60 h 6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8" h="60">
                      <a:moveTo>
                        <a:pt x="0" y="30"/>
                      </a:moveTo>
                      <a:lnTo>
                        <a:pt x="2" y="20"/>
                      </a:lnTo>
                      <a:lnTo>
                        <a:pt x="4" y="12"/>
                      </a:lnTo>
                      <a:lnTo>
                        <a:pt x="6" y="6"/>
                      </a:ln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26" y="2"/>
                      </a:lnTo>
                      <a:lnTo>
                        <a:pt x="30" y="6"/>
                      </a:lnTo>
                      <a:lnTo>
                        <a:pt x="34" y="12"/>
                      </a:lnTo>
                      <a:lnTo>
                        <a:pt x="36" y="20"/>
                      </a:lnTo>
                      <a:lnTo>
                        <a:pt x="38" y="30"/>
                      </a:lnTo>
                      <a:lnTo>
                        <a:pt x="36" y="38"/>
                      </a:lnTo>
                      <a:lnTo>
                        <a:pt x="34" y="46"/>
                      </a:lnTo>
                      <a:lnTo>
                        <a:pt x="30" y="52"/>
                      </a:lnTo>
                      <a:lnTo>
                        <a:pt x="26" y="56"/>
                      </a:lnTo>
                      <a:lnTo>
                        <a:pt x="22" y="58"/>
                      </a:lnTo>
                      <a:lnTo>
                        <a:pt x="18" y="60"/>
                      </a:lnTo>
                      <a:lnTo>
                        <a:pt x="14" y="58"/>
                      </a:lnTo>
                      <a:lnTo>
                        <a:pt x="8" y="56"/>
                      </a:lnTo>
                      <a:lnTo>
                        <a:pt x="6" y="50"/>
                      </a:lnTo>
                      <a:lnTo>
                        <a:pt x="2" y="40"/>
                      </a:lnTo>
                      <a:lnTo>
                        <a:pt x="0" y="30"/>
                      </a:lnTo>
                      <a:close/>
                      <a:moveTo>
                        <a:pt x="8" y="30"/>
                      </a:moveTo>
                      <a:lnTo>
                        <a:pt x="10" y="42"/>
                      </a:lnTo>
                      <a:lnTo>
                        <a:pt x="12" y="50"/>
                      </a:lnTo>
                      <a:lnTo>
                        <a:pt x="14" y="54"/>
                      </a:lnTo>
                      <a:lnTo>
                        <a:pt x="16" y="56"/>
                      </a:lnTo>
                      <a:lnTo>
                        <a:pt x="18" y="56"/>
                      </a:lnTo>
                      <a:lnTo>
                        <a:pt x="20" y="56"/>
                      </a:lnTo>
                      <a:lnTo>
                        <a:pt x="24" y="54"/>
                      </a:lnTo>
                      <a:lnTo>
                        <a:pt x="26" y="52"/>
                      </a:lnTo>
                      <a:lnTo>
                        <a:pt x="26" y="48"/>
                      </a:lnTo>
                      <a:lnTo>
                        <a:pt x="28" y="38"/>
                      </a:lnTo>
                      <a:lnTo>
                        <a:pt x="28" y="28"/>
                      </a:lnTo>
                      <a:lnTo>
                        <a:pt x="28" y="18"/>
                      </a:lnTo>
                      <a:lnTo>
                        <a:pt x="26" y="10"/>
                      </a:lnTo>
                      <a:lnTo>
                        <a:pt x="26" y="6"/>
                      </a:lnTo>
                      <a:lnTo>
                        <a:pt x="22" y="4"/>
                      </a:lnTo>
                      <a:lnTo>
                        <a:pt x="22" y="2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4" y="4"/>
                      </a:lnTo>
                      <a:lnTo>
                        <a:pt x="12" y="10"/>
                      </a:lnTo>
                      <a:lnTo>
                        <a:pt x="10" y="16"/>
                      </a:lnTo>
                      <a:lnTo>
                        <a:pt x="10" y="24"/>
                      </a:lnTo>
                      <a:lnTo>
                        <a:pt x="8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529" name="Rectangle 198"/>
                <p:cNvSpPr>
                  <a:spLocks noChangeArrowheads="1"/>
                </p:cNvSpPr>
                <p:nvPr/>
              </p:nvSpPr>
              <p:spPr bwMode="auto">
                <a:xfrm>
                  <a:off x="2784" y="2880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30" name="Freeform 199"/>
                <p:cNvSpPr>
                  <a:spLocks noEditPoints="1"/>
                </p:cNvSpPr>
                <p:nvPr/>
              </p:nvSpPr>
              <p:spPr bwMode="auto">
                <a:xfrm>
                  <a:off x="2932" y="2896"/>
                  <a:ext cx="38" cy="60"/>
                </a:xfrm>
                <a:custGeom>
                  <a:avLst/>
                  <a:gdLst>
                    <a:gd name="T0" fmla="*/ 0 w 38"/>
                    <a:gd name="T1" fmla="*/ 30 h 60"/>
                    <a:gd name="T2" fmla="*/ 2 w 38"/>
                    <a:gd name="T3" fmla="*/ 20 h 60"/>
                    <a:gd name="T4" fmla="*/ 4 w 38"/>
                    <a:gd name="T5" fmla="*/ 12 h 60"/>
                    <a:gd name="T6" fmla="*/ 8 w 38"/>
                    <a:gd name="T7" fmla="*/ 6 h 60"/>
                    <a:gd name="T8" fmla="*/ 12 w 38"/>
                    <a:gd name="T9" fmla="*/ 2 h 60"/>
                    <a:gd name="T10" fmla="*/ 16 w 38"/>
                    <a:gd name="T11" fmla="*/ 0 h 60"/>
                    <a:gd name="T12" fmla="*/ 20 w 38"/>
                    <a:gd name="T13" fmla="*/ 0 h 60"/>
                    <a:gd name="T14" fmla="*/ 24 w 38"/>
                    <a:gd name="T15" fmla="*/ 0 h 60"/>
                    <a:gd name="T16" fmla="*/ 28 w 38"/>
                    <a:gd name="T17" fmla="*/ 2 h 60"/>
                    <a:gd name="T18" fmla="*/ 30 w 38"/>
                    <a:gd name="T19" fmla="*/ 6 h 60"/>
                    <a:gd name="T20" fmla="*/ 34 w 38"/>
                    <a:gd name="T21" fmla="*/ 12 h 60"/>
                    <a:gd name="T22" fmla="*/ 36 w 38"/>
                    <a:gd name="T23" fmla="*/ 20 h 60"/>
                    <a:gd name="T24" fmla="*/ 38 w 38"/>
                    <a:gd name="T25" fmla="*/ 30 h 60"/>
                    <a:gd name="T26" fmla="*/ 36 w 38"/>
                    <a:gd name="T27" fmla="*/ 38 h 60"/>
                    <a:gd name="T28" fmla="*/ 34 w 38"/>
                    <a:gd name="T29" fmla="*/ 46 h 60"/>
                    <a:gd name="T30" fmla="*/ 32 w 38"/>
                    <a:gd name="T31" fmla="*/ 52 h 60"/>
                    <a:gd name="T32" fmla="*/ 28 w 38"/>
                    <a:gd name="T33" fmla="*/ 56 h 60"/>
                    <a:gd name="T34" fmla="*/ 24 w 38"/>
                    <a:gd name="T35" fmla="*/ 58 h 60"/>
                    <a:gd name="T36" fmla="*/ 18 w 38"/>
                    <a:gd name="T37" fmla="*/ 60 h 60"/>
                    <a:gd name="T38" fmla="*/ 14 w 38"/>
                    <a:gd name="T39" fmla="*/ 58 h 60"/>
                    <a:gd name="T40" fmla="*/ 10 w 38"/>
                    <a:gd name="T41" fmla="*/ 56 h 60"/>
                    <a:gd name="T42" fmla="*/ 6 w 38"/>
                    <a:gd name="T43" fmla="*/ 50 h 60"/>
                    <a:gd name="T44" fmla="*/ 2 w 38"/>
                    <a:gd name="T45" fmla="*/ 40 h 60"/>
                    <a:gd name="T46" fmla="*/ 0 w 38"/>
                    <a:gd name="T47" fmla="*/ 30 h 60"/>
                    <a:gd name="T48" fmla="*/ 10 w 38"/>
                    <a:gd name="T49" fmla="*/ 30 h 60"/>
                    <a:gd name="T50" fmla="*/ 10 w 38"/>
                    <a:gd name="T51" fmla="*/ 42 h 60"/>
                    <a:gd name="T52" fmla="*/ 12 w 38"/>
                    <a:gd name="T53" fmla="*/ 50 h 60"/>
                    <a:gd name="T54" fmla="*/ 14 w 38"/>
                    <a:gd name="T55" fmla="*/ 54 h 60"/>
                    <a:gd name="T56" fmla="*/ 16 w 38"/>
                    <a:gd name="T57" fmla="*/ 56 h 60"/>
                    <a:gd name="T58" fmla="*/ 18 w 38"/>
                    <a:gd name="T59" fmla="*/ 56 h 60"/>
                    <a:gd name="T60" fmla="*/ 22 w 38"/>
                    <a:gd name="T61" fmla="*/ 56 h 60"/>
                    <a:gd name="T62" fmla="*/ 24 w 38"/>
                    <a:gd name="T63" fmla="*/ 54 h 60"/>
                    <a:gd name="T64" fmla="*/ 26 w 38"/>
                    <a:gd name="T65" fmla="*/ 52 h 60"/>
                    <a:gd name="T66" fmla="*/ 28 w 38"/>
                    <a:gd name="T67" fmla="*/ 48 h 60"/>
                    <a:gd name="T68" fmla="*/ 28 w 38"/>
                    <a:gd name="T69" fmla="*/ 38 h 60"/>
                    <a:gd name="T70" fmla="*/ 30 w 38"/>
                    <a:gd name="T71" fmla="*/ 28 h 60"/>
                    <a:gd name="T72" fmla="*/ 28 w 38"/>
                    <a:gd name="T73" fmla="*/ 18 h 60"/>
                    <a:gd name="T74" fmla="*/ 28 w 38"/>
                    <a:gd name="T75" fmla="*/ 10 h 60"/>
                    <a:gd name="T76" fmla="*/ 26 w 38"/>
                    <a:gd name="T77" fmla="*/ 6 h 60"/>
                    <a:gd name="T78" fmla="*/ 24 w 38"/>
                    <a:gd name="T79" fmla="*/ 4 h 60"/>
                    <a:gd name="T80" fmla="*/ 22 w 38"/>
                    <a:gd name="T81" fmla="*/ 2 h 60"/>
                    <a:gd name="T82" fmla="*/ 20 w 38"/>
                    <a:gd name="T83" fmla="*/ 2 h 60"/>
                    <a:gd name="T84" fmla="*/ 16 w 38"/>
                    <a:gd name="T85" fmla="*/ 2 h 60"/>
                    <a:gd name="T86" fmla="*/ 14 w 38"/>
                    <a:gd name="T87" fmla="*/ 4 h 60"/>
                    <a:gd name="T88" fmla="*/ 12 w 38"/>
                    <a:gd name="T89" fmla="*/ 10 h 60"/>
                    <a:gd name="T90" fmla="*/ 10 w 38"/>
                    <a:gd name="T91" fmla="*/ 16 h 60"/>
                    <a:gd name="T92" fmla="*/ 10 w 38"/>
                    <a:gd name="T93" fmla="*/ 24 h 60"/>
                    <a:gd name="T94" fmla="*/ 10 w 38"/>
                    <a:gd name="T95" fmla="*/ 30 h 6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8"/>
                    <a:gd name="T145" fmla="*/ 0 h 60"/>
                    <a:gd name="T146" fmla="*/ 38 w 38"/>
                    <a:gd name="T147" fmla="*/ 60 h 6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8" h="60">
                      <a:moveTo>
                        <a:pt x="0" y="30"/>
                      </a:moveTo>
                      <a:lnTo>
                        <a:pt x="2" y="20"/>
                      </a:lnTo>
                      <a:lnTo>
                        <a:pt x="4" y="12"/>
                      </a:lnTo>
                      <a:lnTo>
                        <a:pt x="8" y="6"/>
                      </a:lnTo>
                      <a:lnTo>
                        <a:pt x="12" y="2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8" y="2"/>
                      </a:lnTo>
                      <a:lnTo>
                        <a:pt x="30" y="6"/>
                      </a:lnTo>
                      <a:lnTo>
                        <a:pt x="34" y="12"/>
                      </a:lnTo>
                      <a:lnTo>
                        <a:pt x="36" y="20"/>
                      </a:lnTo>
                      <a:lnTo>
                        <a:pt x="38" y="30"/>
                      </a:lnTo>
                      <a:lnTo>
                        <a:pt x="36" y="38"/>
                      </a:lnTo>
                      <a:lnTo>
                        <a:pt x="34" y="46"/>
                      </a:lnTo>
                      <a:lnTo>
                        <a:pt x="32" y="52"/>
                      </a:lnTo>
                      <a:lnTo>
                        <a:pt x="28" y="56"/>
                      </a:lnTo>
                      <a:lnTo>
                        <a:pt x="24" y="58"/>
                      </a:lnTo>
                      <a:lnTo>
                        <a:pt x="18" y="60"/>
                      </a:lnTo>
                      <a:lnTo>
                        <a:pt x="14" y="58"/>
                      </a:lnTo>
                      <a:lnTo>
                        <a:pt x="10" y="56"/>
                      </a:lnTo>
                      <a:lnTo>
                        <a:pt x="6" y="50"/>
                      </a:lnTo>
                      <a:lnTo>
                        <a:pt x="2" y="40"/>
                      </a:lnTo>
                      <a:lnTo>
                        <a:pt x="0" y="30"/>
                      </a:lnTo>
                      <a:close/>
                      <a:moveTo>
                        <a:pt x="10" y="30"/>
                      </a:moveTo>
                      <a:lnTo>
                        <a:pt x="10" y="42"/>
                      </a:lnTo>
                      <a:lnTo>
                        <a:pt x="12" y="50"/>
                      </a:lnTo>
                      <a:lnTo>
                        <a:pt x="14" y="54"/>
                      </a:lnTo>
                      <a:lnTo>
                        <a:pt x="16" y="56"/>
                      </a:lnTo>
                      <a:lnTo>
                        <a:pt x="18" y="56"/>
                      </a:lnTo>
                      <a:lnTo>
                        <a:pt x="22" y="56"/>
                      </a:lnTo>
                      <a:lnTo>
                        <a:pt x="24" y="54"/>
                      </a:lnTo>
                      <a:lnTo>
                        <a:pt x="26" y="52"/>
                      </a:lnTo>
                      <a:lnTo>
                        <a:pt x="28" y="48"/>
                      </a:lnTo>
                      <a:lnTo>
                        <a:pt x="28" y="38"/>
                      </a:lnTo>
                      <a:lnTo>
                        <a:pt x="30" y="28"/>
                      </a:lnTo>
                      <a:lnTo>
                        <a:pt x="28" y="18"/>
                      </a:lnTo>
                      <a:lnTo>
                        <a:pt x="28" y="10"/>
                      </a:lnTo>
                      <a:lnTo>
                        <a:pt x="26" y="6"/>
                      </a:lnTo>
                      <a:lnTo>
                        <a:pt x="24" y="4"/>
                      </a:lnTo>
                      <a:lnTo>
                        <a:pt x="22" y="2"/>
                      </a:lnTo>
                      <a:lnTo>
                        <a:pt x="20" y="2"/>
                      </a:lnTo>
                      <a:lnTo>
                        <a:pt x="16" y="2"/>
                      </a:lnTo>
                      <a:lnTo>
                        <a:pt x="14" y="4"/>
                      </a:lnTo>
                      <a:lnTo>
                        <a:pt x="12" y="10"/>
                      </a:lnTo>
                      <a:lnTo>
                        <a:pt x="10" y="16"/>
                      </a:lnTo>
                      <a:lnTo>
                        <a:pt x="10" y="24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531" name="Rectangle 200"/>
                <p:cNvSpPr>
                  <a:spLocks noChangeArrowheads="1"/>
                </p:cNvSpPr>
                <p:nvPr/>
              </p:nvSpPr>
              <p:spPr bwMode="auto">
                <a:xfrm>
                  <a:off x="3080" y="2880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32" name="Freeform 201"/>
                <p:cNvSpPr>
                  <a:spLocks noEditPoints="1"/>
                </p:cNvSpPr>
                <p:nvPr/>
              </p:nvSpPr>
              <p:spPr bwMode="auto">
                <a:xfrm>
                  <a:off x="3228" y="2896"/>
                  <a:ext cx="36" cy="60"/>
                </a:xfrm>
                <a:custGeom>
                  <a:avLst/>
                  <a:gdLst>
                    <a:gd name="T0" fmla="*/ 0 w 36"/>
                    <a:gd name="T1" fmla="*/ 30 h 60"/>
                    <a:gd name="T2" fmla="*/ 0 w 36"/>
                    <a:gd name="T3" fmla="*/ 20 h 60"/>
                    <a:gd name="T4" fmla="*/ 2 w 36"/>
                    <a:gd name="T5" fmla="*/ 12 h 60"/>
                    <a:gd name="T6" fmla="*/ 6 w 36"/>
                    <a:gd name="T7" fmla="*/ 6 h 60"/>
                    <a:gd name="T8" fmla="*/ 10 w 36"/>
                    <a:gd name="T9" fmla="*/ 2 h 60"/>
                    <a:gd name="T10" fmla="*/ 14 w 36"/>
                    <a:gd name="T11" fmla="*/ 0 h 60"/>
                    <a:gd name="T12" fmla="*/ 18 w 36"/>
                    <a:gd name="T13" fmla="*/ 0 h 60"/>
                    <a:gd name="T14" fmla="*/ 22 w 36"/>
                    <a:gd name="T15" fmla="*/ 0 h 60"/>
                    <a:gd name="T16" fmla="*/ 26 w 36"/>
                    <a:gd name="T17" fmla="*/ 2 h 60"/>
                    <a:gd name="T18" fmla="*/ 30 w 36"/>
                    <a:gd name="T19" fmla="*/ 6 h 60"/>
                    <a:gd name="T20" fmla="*/ 32 w 36"/>
                    <a:gd name="T21" fmla="*/ 12 h 60"/>
                    <a:gd name="T22" fmla="*/ 36 w 36"/>
                    <a:gd name="T23" fmla="*/ 20 h 60"/>
                    <a:gd name="T24" fmla="*/ 36 w 36"/>
                    <a:gd name="T25" fmla="*/ 30 h 60"/>
                    <a:gd name="T26" fmla="*/ 36 w 36"/>
                    <a:gd name="T27" fmla="*/ 38 h 60"/>
                    <a:gd name="T28" fmla="*/ 32 w 36"/>
                    <a:gd name="T29" fmla="*/ 46 h 60"/>
                    <a:gd name="T30" fmla="*/ 30 w 36"/>
                    <a:gd name="T31" fmla="*/ 52 h 60"/>
                    <a:gd name="T32" fmla="*/ 26 w 36"/>
                    <a:gd name="T33" fmla="*/ 56 h 60"/>
                    <a:gd name="T34" fmla="*/ 22 w 36"/>
                    <a:gd name="T35" fmla="*/ 58 h 60"/>
                    <a:gd name="T36" fmla="*/ 18 w 36"/>
                    <a:gd name="T37" fmla="*/ 60 h 60"/>
                    <a:gd name="T38" fmla="*/ 12 w 36"/>
                    <a:gd name="T39" fmla="*/ 58 h 60"/>
                    <a:gd name="T40" fmla="*/ 8 w 36"/>
                    <a:gd name="T41" fmla="*/ 56 h 60"/>
                    <a:gd name="T42" fmla="*/ 4 w 36"/>
                    <a:gd name="T43" fmla="*/ 50 h 60"/>
                    <a:gd name="T44" fmla="*/ 0 w 36"/>
                    <a:gd name="T45" fmla="*/ 40 h 60"/>
                    <a:gd name="T46" fmla="*/ 0 w 36"/>
                    <a:gd name="T47" fmla="*/ 30 h 60"/>
                    <a:gd name="T48" fmla="*/ 8 w 36"/>
                    <a:gd name="T49" fmla="*/ 30 h 60"/>
                    <a:gd name="T50" fmla="*/ 8 w 36"/>
                    <a:gd name="T51" fmla="*/ 42 h 60"/>
                    <a:gd name="T52" fmla="*/ 10 w 36"/>
                    <a:gd name="T53" fmla="*/ 50 h 60"/>
                    <a:gd name="T54" fmla="*/ 12 w 36"/>
                    <a:gd name="T55" fmla="*/ 54 h 60"/>
                    <a:gd name="T56" fmla="*/ 14 w 36"/>
                    <a:gd name="T57" fmla="*/ 56 h 60"/>
                    <a:gd name="T58" fmla="*/ 18 w 36"/>
                    <a:gd name="T59" fmla="*/ 56 h 60"/>
                    <a:gd name="T60" fmla="*/ 20 w 36"/>
                    <a:gd name="T61" fmla="*/ 56 h 60"/>
                    <a:gd name="T62" fmla="*/ 22 w 36"/>
                    <a:gd name="T63" fmla="*/ 54 h 60"/>
                    <a:gd name="T64" fmla="*/ 24 w 36"/>
                    <a:gd name="T65" fmla="*/ 52 h 60"/>
                    <a:gd name="T66" fmla="*/ 26 w 36"/>
                    <a:gd name="T67" fmla="*/ 48 h 60"/>
                    <a:gd name="T68" fmla="*/ 28 w 36"/>
                    <a:gd name="T69" fmla="*/ 38 h 60"/>
                    <a:gd name="T70" fmla="*/ 28 w 36"/>
                    <a:gd name="T71" fmla="*/ 28 h 60"/>
                    <a:gd name="T72" fmla="*/ 28 w 36"/>
                    <a:gd name="T73" fmla="*/ 18 h 60"/>
                    <a:gd name="T74" fmla="*/ 26 w 36"/>
                    <a:gd name="T75" fmla="*/ 10 h 60"/>
                    <a:gd name="T76" fmla="*/ 24 w 36"/>
                    <a:gd name="T77" fmla="*/ 6 h 60"/>
                    <a:gd name="T78" fmla="*/ 22 w 36"/>
                    <a:gd name="T79" fmla="*/ 4 h 60"/>
                    <a:gd name="T80" fmla="*/ 20 w 36"/>
                    <a:gd name="T81" fmla="*/ 2 h 60"/>
                    <a:gd name="T82" fmla="*/ 18 w 36"/>
                    <a:gd name="T83" fmla="*/ 2 h 60"/>
                    <a:gd name="T84" fmla="*/ 14 w 36"/>
                    <a:gd name="T85" fmla="*/ 2 h 60"/>
                    <a:gd name="T86" fmla="*/ 12 w 36"/>
                    <a:gd name="T87" fmla="*/ 4 h 60"/>
                    <a:gd name="T88" fmla="*/ 10 w 36"/>
                    <a:gd name="T89" fmla="*/ 10 h 60"/>
                    <a:gd name="T90" fmla="*/ 8 w 36"/>
                    <a:gd name="T91" fmla="*/ 16 h 60"/>
                    <a:gd name="T92" fmla="*/ 8 w 36"/>
                    <a:gd name="T93" fmla="*/ 24 h 60"/>
                    <a:gd name="T94" fmla="*/ 8 w 36"/>
                    <a:gd name="T95" fmla="*/ 30 h 6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6"/>
                    <a:gd name="T145" fmla="*/ 0 h 60"/>
                    <a:gd name="T146" fmla="*/ 36 w 36"/>
                    <a:gd name="T147" fmla="*/ 60 h 6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6" h="60">
                      <a:moveTo>
                        <a:pt x="0" y="30"/>
                      </a:moveTo>
                      <a:lnTo>
                        <a:pt x="0" y="20"/>
                      </a:lnTo>
                      <a:lnTo>
                        <a:pt x="2" y="12"/>
                      </a:lnTo>
                      <a:lnTo>
                        <a:pt x="6" y="6"/>
                      </a:lnTo>
                      <a:lnTo>
                        <a:pt x="10" y="2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6" y="2"/>
                      </a:lnTo>
                      <a:lnTo>
                        <a:pt x="30" y="6"/>
                      </a:lnTo>
                      <a:lnTo>
                        <a:pt x="32" y="12"/>
                      </a:lnTo>
                      <a:lnTo>
                        <a:pt x="36" y="20"/>
                      </a:lnTo>
                      <a:lnTo>
                        <a:pt x="36" y="30"/>
                      </a:lnTo>
                      <a:lnTo>
                        <a:pt x="36" y="38"/>
                      </a:lnTo>
                      <a:lnTo>
                        <a:pt x="32" y="46"/>
                      </a:lnTo>
                      <a:lnTo>
                        <a:pt x="30" y="52"/>
                      </a:lnTo>
                      <a:lnTo>
                        <a:pt x="26" y="56"/>
                      </a:lnTo>
                      <a:lnTo>
                        <a:pt x="22" y="58"/>
                      </a:lnTo>
                      <a:lnTo>
                        <a:pt x="18" y="60"/>
                      </a:lnTo>
                      <a:lnTo>
                        <a:pt x="12" y="58"/>
                      </a:lnTo>
                      <a:lnTo>
                        <a:pt x="8" y="56"/>
                      </a:lnTo>
                      <a:lnTo>
                        <a:pt x="4" y="50"/>
                      </a:lnTo>
                      <a:lnTo>
                        <a:pt x="0" y="40"/>
                      </a:lnTo>
                      <a:lnTo>
                        <a:pt x="0" y="30"/>
                      </a:lnTo>
                      <a:close/>
                      <a:moveTo>
                        <a:pt x="8" y="30"/>
                      </a:moveTo>
                      <a:lnTo>
                        <a:pt x="8" y="42"/>
                      </a:lnTo>
                      <a:lnTo>
                        <a:pt x="10" y="50"/>
                      </a:lnTo>
                      <a:lnTo>
                        <a:pt x="12" y="54"/>
                      </a:lnTo>
                      <a:lnTo>
                        <a:pt x="14" y="56"/>
                      </a:lnTo>
                      <a:lnTo>
                        <a:pt x="18" y="56"/>
                      </a:lnTo>
                      <a:lnTo>
                        <a:pt x="20" y="56"/>
                      </a:lnTo>
                      <a:lnTo>
                        <a:pt x="22" y="54"/>
                      </a:lnTo>
                      <a:lnTo>
                        <a:pt x="24" y="52"/>
                      </a:lnTo>
                      <a:lnTo>
                        <a:pt x="26" y="48"/>
                      </a:lnTo>
                      <a:lnTo>
                        <a:pt x="28" y="38"/>
                      </a:lnTo>
                      <a:lnTo>
                        <a:pt x="28" y="28"/>
                      </a:lnTo>
                      <a:lnTo>
                        <a:pt x="28" y="18"/>
                      </a:lnTo>
                      <a:lnTo>
                        <a:pt x="26" y="10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4" y="2"/>
                      </a:lnTo>
                      <a:lnTo>
                        <a:pt x="12" y="4"/>
                      </a:lnTo>
                      <a:lnTo>
                        <a:pt x="10" y="10"/>
                      </a:lnTo>
                      <a:lnTo>
                        <a:pt x="8" y="16"/>
                      </a:lnTo>
                      <a:lnTo>
                        <a:pt x="8" y="24"/>
                      </a:lnTo>
                      <a:lnTo>
                        <a:pt x="8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533" name="Rectangle 202"/>
                <p:cNvSpPr>
                  <a:spLocks noChangeArrowheads="1"/>
                </p:cNvSpPr>
                <p:nvPr/>
              </p:nvSpPr>
              <p:spPr bwMode="auto">
                <a:xfrm>
                  <a:off x="3528" y="2880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34" name="Freeform 203"/>
                <p:cNvSpPr>
                  <a:spLocks/>
                </p:cNvSpPr>
                <p:nvPr/>
              </p:nvSpPr>
              <p:spPr bwMode="auto">
                <a:xfrm>
                  <a:off x="3678" y="2896"/>
                  <a:ext cx="22" cy="58"/>
                </a:xfrm>
                <a:custGeom>
                  <a:avLst/>
                  <a:gdLst>
                    <a:gd name="T0" fmla="*/ 0 w 22"/>
                    <a:gd name="T1" fmla="*/ 6 h 58"/>
                    <a:gd name="T2" fmla="*/ 14 w 22"/>
                    <a:gd name="T3" fmla="*/ 0 h 58"/>
                    <a:gd name="T4" fmla="*/ 16 w 22"/>
                    <a:gd name="T5" fmla="*/ 0 h 58"/>
                    <a:gd name="T6" fmla="*/ 16 w 22"/>
                    <a:gd name="T7" fmla="*/ 48 h 58"/>
                    <a:gd name="T8" fmla="*/ 16 w 22"/>
                    <a:gd name="T9" fmla="*/ 52 h 58"/>
                    <a:gd name="T10" fmla="*/ 16 w 22"/>
                    <a:gd name="T11" fmla="*/ 56 h 58"/>
                    <a:gd name="T12" fmla="*/ 16 w 22"/>
                    <a:gd name="T13" fmla="*/ 56 h 58"/>
                    <a:gd name="T14" fmla="*/ 18 w 22"/>
                    <a:gd name="T15" fmla="*/ 58 h 58"/>
                    <a:gd name="T16" fmla="*/ 20 w 22"/>
                    <a:gd name="T17" fmla="*/ 58 h 58"/>
                    <a:gd name="T18" fmla="*/ 22 w 22"/>
                    <a:gd name="T19" fmla="*/ 58 h 58"/>
                    <a:gd name="T20" fmla="*/ 22 w 22"/>
                    <a:gd name="T21" fmla="*/ 58 h 58"/>
                    <a:gd name="T22" fmla="*/ 0 w 22"/>
                    <a:gd name="T23" fmla="*/ 58 h 58"/>
                    <a:gd name="T24" fmla="*/ 0 w 22"/>
                    <a:gd name="T25" fmla="*/ 58 h 58"/>
                    <a:gd name="T26" fmla="*/ 4 w 22"/>
                    <a:gd name="T27" fmla="*/ 58 h 58"/>
                    <a:gd name="T28" fmla="*/ 6 w 22"/>
                    <a:gd name="T29" fmla="*/ 58 h 58"/>
                    <a:gd name="T30" fmla="*/ 6 w 22"/>
                    <a:gd name="T31" fmla="*/ 56 h 58"/>
                    <a:gd name="T32" fmla="*/ 8 w 22"/>
                    <a:gd name="T33" fmla="*/ 56 h 58"/>
                    <a:gd name="T34" fmla="*/ 8 w 22"/>
                    <a:gd name="T35" fmla="*/ 54 h 58"/>
                    <a:gd name="T36" fmla="*/ 8 w 22"/>
                    <a:gd name="T37" fmla="*/ 48 h 58"/>
                    <a:gd name="T38" fmla="*/ 8 w 22"/>
                    <a:gd name="T39" fmla="*/ 16 h 58"/>
                    <a:gd name="T40" fmla="*/ 8 w 22"/>
                    <a:gd name="T41" fmla="*/ 10 h 58"/>
                    <a:gd name="T42" fmla="*/ 8 w 22"/>
                    <a:gd name="T43" fmla="*/ 8 h 58"/>
                    <a:gd name="T44" fmla="*/ 8 w 22"/>
                    <a:gd name="T45" fmla="*/ 6 h 58"/>
                    <a:gd name="T46" fmla="*/ 6 w 22"/>
                    <a:gd name="T47" fmla="*/ 6 h 58"/>
                    <a:gd name="T48" fmla="*/ 6 w 22"/>
                    <a:gd name="T49" fmla="*/ 6 h 58"/>
                    <a:gd name="T50" fmla="*/ 4 w 22"/>
                    <a:gd name="T51" fmla="*/ 6 h 58"/>
                    <a:gd name="T52" fmla="*/ 2 w 22"/>
                    <a:gd name="T53" fmla="*/ 6 h 58"/>
                    <a:gd name="T54" fmla="*/ 0 w 22"/>
                    <a:gd name="T55" fmla="*/ 6 h 58"/>
                    <a:gd name="T56" fmla="*/ 0 w 22"/>
                    <a:gd name="T57" fmla="*/ 6 h 5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2"/>
                    <a:gd name="T88" fmla="*/ 0 h 58"/>
                    <a:gd name="T89" fmla="*/ 22 w 22"/>
                    <a:gd name="T90" fmla="*/ 58 h 5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2" h="58">
                      <a:moveTo>
                        <a:pt x="0" y="6"/>
                      </a:move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48"/>
                      </a:lnTo>
                      <a:lnTo>
                        <a:pt x="16" y="52"/>
                      </a:lnTo>
                      <a:lnTo>
                        <a:pt x="16" y="56"/>
                      </a:lnTo>
                      <a:lnTo>
                        <a:pt x="18" y="58"/>
                      </a:lnTo>
                      <a:lnTo>
                        <a:pt x="20" y="58"/>
                      </a:lnTo>
                      <a:lnTo>
                        <a:pt x="22" y="58"/>
                      </a:lnTo>
                      <a:lnTo>
                        <a:pt x="0" y="58"/>
                      </a:lnTo>
                      <a:lnTo>
                        <a:pt x="4" y="58"/>
                      </a:lnTo>
                      <a:lnTo>
                        <a:pt x="6" y="58"/>
                      </a:lnTo>
                      <a:lnTo>
                        <a:pt x="6" y="56"/>
                      </a:lnTo>
                      <a:lnTo>
                        <a:pt x="8" y="56"/>
                      </a:lnTo>
                      <a:lnTo>
                        <a:pt x="8" y="54"/>
                      </a:lnTo>
                      <a:lnTo>
                        <a:pt x="8" y="48"/>
                      </a:lnTo>
                      <a:lnTo>
                        <a:pt x="8" y="16"/>
                      </a:lnTo>
                      <a:lnTo>
                        <a:pt x="8" y="10"/>
                      </a:lnTo>
                      <a:lnTo>
                        <a:pt x="8" y="8"/>
                      </a:lnTo>
                      <a:lnTo>
                        <a:pt x="8" y="6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2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3535" name="Rectangle 204"/>
                <p:cNvSpPr>
                  <a:spLocks noChangeArrowheads="1"/>
                </p:cNvSpPr>
                <p:nvPr/>
              </p:nvSpPr>
              <p:spPr bwMode="auto">
                <a:xfrm>
                  <a:off x="3848" y="2880"/>
                  <a:ext cx="4" cy="10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36" name="Freeform 205"/>
                <p:cNvSpPr>
                  <a:spLocks noEditPoints="1"/>
                </p:cNvSpPr>
                <p:nvPr/>
              </p:nvSpPr>
              <p:spPr bwMode="auto">
                <a:xfrm>
                  <a:off x="3994" y="2896"/>
                  <a:ext cx="38" cy="60"/>
                </a:xfrm>
                <a:custGeom>
                  <a:avLst/>
                  <a:gdLst>
                    <a:gd name="T0" fmla="*/ 0 w 38"/>
                    <a:gd name="T1" fmla="*/ 30 h 60"/>
                    <a:gd name="T2" fmla="*/ 2 w 38"/>
                    <a:gd name="T3" fmla="*/ 20 h 60"/>
                    <a:gd name="T4" fmla="*/ 4 w 38"/>
                    <a:gd name="T5" fmla="*/ 12 h 60"/>
                    <a:gd name="T6" fmla="*/ 6 w 38"/>
                    <a:gd name="T7" fmla="*/ 6 h 60"/>
                    <a:gd name="T8" fmla="*/ 12 w 38"/>
                    <a:gd name="T9" fmla="*/ 2 h 60"/>
                    <a:gd name="T10" fmla="*/ 14 w 38"/>
                    <a:gd name="T11" fmla="*/ 0 h 60"/>
                    <a:gd name="T12" fmla="*/ 18 w 38"/>
                    <a:gd name="T13" fmla="*/ 0 h 60"/>
                    <a:gd name="T14" fmla="*/ 24 w 38"/>
                    <a:gd name="T15" fmla="*/ 0 h 60"/>
                    <a:gd name="T16" fmla="*/ 26 w 38"/>
                    <a:gd name="T17" fmla="*/ 2 h 60"/>
                    <a:gd name="T18" fmla="*/ 30 w 38"/>
                    <a:gd name="T19" fmla="*/ 6 h 60"/>
                    <a:gd name="T20" fmla="*/ 34 w 38"/>
                    <a:gd name="T21" fmla="*/ 12 h 60"/>
                    <a:gd name="T22" fmla="*/ 36 w 38"/>
                    <a:gd name="T23" fmla="*/ 20 h 60"/>
                    <a:gd name="T24" fmla="*/ 38 w 38"/>
                    <a:gd name="T25" fmla="*/ 30 h 60"/>
                    <a:gd name="T26" fmla="*/ 36 w 38"/>
                    <a:gd name="T27" fmla="*/ 38 h 60"/>
                    <a:gd name="T28" fmla="*/ 34 w 38"/>
                    <a:gd name="T29" fmla="*/ 46 h 60"/>
                    <a:gd name="T30" fmla="*/ 30 w 38"/>
                    <a:gd name="T31" fmla="*/ 52 h 60"/>
                    <a:gd name="T32" fmla="*/ 26 w 38"/>
                    <a:gd name="T33" fmla="*/ 56 h 60"/>
                    <a:gd name="T34" fmla="*/ 22 w 38"/>
                    <a:gd name="T35" fmla="*/ 58 h 60"/>
                    <a:gd name="T36" fmla="*/ 18 w 38"/>
                    <a:gd name="T37" fmla="*/ 60 h 60"/>
                    <a:gd name="T38" fmla="*/ 14 w 38"/>
                    <a:gd name="T39" fmla="*/ 58 h 60"/>
                    <a:gd name="T40" fmla="*/ 8 w 38"/>
                    <a:gd name="T41" fmla="*/ 56 h 60"/>
                    <a:gd name="T42" fmla="*/ 6 w 38"/>
                    <a:gd name="T43" fmla="*/ 50 h 60"/>
                    <a:gd name="T44" fmla="*/ 2 w 38"/>
                    <a:gd name="T45" fmla="*/ 40 h 60"/>
                    <a:gd name="T46" fmla="*/ 0 w 38"/>
                    <a:gd name="T47" fmla="*/ 30 h 60"/>
                    <a:gd name="T48" fmla="*/ 8 w 38"/>
                    <a:gd name="T49" fmla="*/ 30 h 60"/>
                    <a:gd name="T50" fmla="*/ 10 w 38"/>
                    <a:gd name="T51" fmla="*/ 42 h 60"/>
                    <a:gd name="T52" fmla="*/ 12 w 38"/>
                    <a:gd name="T53" fmla="*/ 50 h 60"/>
                    <a:gd name="T54" fmla="*/ 14 w 38"/>
                    <a:gd name="T55" fmla="*/ 54 h 60"/>
                    <a:gd name="T56" fmla="*/ 16 w 38"/>
                    <a:gd name="T57" fmla="*/ 56 h 60"/>
                    <a:gd name="T58" fmla="*/ 18 w 38"/>
                    <a:gd name="T59" fmla="*/ 56 h 60"/>
                    <a:gd name="T60" fmla="*/ 20 w 38"/>
                    <a:gd name="T61" fmla="*/ 56 h 60"/>
                    <a:gd name="T62" fmla="*/ 24 w 38"/>
                    <a:gd name="T63" fmla="*/ 54 h 60"/>
                    <a:gd name="T64" fmla="*/ 26 w 38"/>
                    <a:gd name="T65" fmla="*/ 52 h 60"/>
                    <a:gd name="T66" fmla="*/ 26 w 38"/>
                    <a:gd name="T67" fmla="*/ 48 h 60"/>
                    <a:gd name="T68" fmla="*/ 28 w 38"/>
                    <a:gd name="T69" fmla="*/ 38 h 60"/>
                    <a:gd name="T70" fmla="*/ 28 w 38"/>
                    <a:gd name="T71" fmla="*/ 28 h 60"/>
                    <a:gd name="T72" fmla="*/ 28 w 38"/>
                    <a:gd name="T73" fmla="*/ 18 h 60"/>
                    <a:gd name="T74" fmla="*/ 26 w 38"/>
                    <a:gd name="T75" fmla="*/ 10 h 60"/>
                    <a:gd name="T76" fmla="*/ 26 w 38"/>
                    <a:gd name="T77" fmla="*/ 6 h 60"/>
                    <a:gd name="T78" fmla="*/ 22 w 38"/>
                    <a:gd name="T79" fmla="*/ 4 h 60"/>
                    <a:gd name="T80" fmla="*/ 22 w 38"/>
                    <a:gd name="T81" fmla="*/ 2 h 60"/>
                    <a:gd name="T82" fmla="*/ 18 w 38"/>
                    <a:gd name="T83" fmla="*/ 2 h 60"/>
                    <a:gd name="T84" fmla="*/ 16 w 38"/>
                    <a:gd name="T85" fmla="*/ 2 h 60"/>
                    <a:gd name="T86" fmla="*/ 14 w 38"/>
                    <a:gd name="T87" fmla="*/ 4 h 60"/>
                    <a:gd name="T88" fmla="*/ 12 w 38"/>
                    <a:gd name="T89" fmla="*/ 10 h 60"/>
                    <a:gd name="T90" fmla="*/ 10 w 38"/>
                    <a:gd name="T91" fmla="*/ 16 h 60"/>
                    <a:gd name="T92" fmla="*/ 10 w 38"/>
                    <a:gd name="T93" fmla="*/ 24 h 60"/>
                    <a:gd name="T94" fmla="*/ 8 w 38"/>
                    <a:gd name="T95" fmla="*/ 30 h 6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8"/>
                    <a:gd name="T145" fmla="*/ 0 h 60"/>
                    <a:gd name="T146" fmla="*/ 38 w 38"/>
                    <a:gd name="T147" fmla="*/ 60 h 6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8" h="60">
                      <a:moveTo>
                        <a:pt x="0" y="30"/>
                      </a:moveTo>
                      <a:lnTo>
                        <a:pt x="2" y="20"/>
                      </a:lnTo>
                      <a:lnTo>
                        <a:pt x="4" y="12"/>
                      </a:lnTo>
                      <a:lnTo>
                        <a:pt x="6" y="6"/>
                      </a:ln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26" y="2"/>
                      </a:lnTo>
                      <a:lnTo>
                        <a:pt x="30" y="6"/>
                      </a:lnTo>
                      <a:lnTo>
                        <a:pt x="34" y="12"/>
                      </a:lnTo>
                      <a:lnTo>
                        <a:pt x="36" y="20"/>
                      </a:lnTo>
                      <a:lnTo>
                        <a:pt x="38" y="30"/>
                      </a:lnTo>
                      <a:lnTo>
                        <a:pt x="36" y="38"/>
                      </a:lnTo>
                      <a:lnTo>
                        <a:pt x="34" y="46"/>
                      </a:lnTo>
                      <a:lnTo>
                        <a:pt x="30" y="52"/>
                      </a:lnTo>
                      <a:lnTo>
                        <a:pt x="26" y="56"/>
                      </a:lnTo>
                      <a:lnTo>
                        <a:pt x="22" y="58"/>
                      </a:lnTo>
                      <a:lnTo>
                        <a:pt x="18" y="60"/>
                      </a:lnTo>
                      <a:lnTo>
                        <a:pt x="14" y="58"/>
                      </a:lnTo>
                      <a:lnTo>
                        <a:pt x="8" y="56"/>
                      </a:lnTo>
                      <a:lnTo>
                        <a:pt x="6" y="50"/>
                      </a:lnTo>
                      <a:lnTo>
                        <a:pt x="2" y="40"/>
                      </a:lnTo>
                      <a:lnTo>
                        <a:pt x="0" y="30"/>
                      </a:lnTo>
                      <a:close/>
                      <a:moveTo>
                        <a:pt x="8" y="30"/>
                      </a:moveTo>
                      <a:lnTo>
                        <a:pt x="10" y="42"/>
                      </a:lnTo>
                      <a:lnTo>
                        <a:pt x="12" y="50"/>
                      </a:lnTo>
                      <a:lnTo>
                        <a:pt x="14" y="54"/>
                      </a:lnTo>
                      <a:lnTo>
                        <a:pt x="16" y="56"/>
                      </a:lnTo>
                      <a:lnTo>
                        <a:pt x="18" y="56"/>
                      </a:lnTo>
                      <a:lnTo>
                        <a:pt x="20" y="56"/>
                      </a:lnTo>
                      <a:lnTo>
                        <a:pt x="24" y="54"/>
                      </a:lnTo>
                      <a:lnTo>
                        <a:pt x="26" y="52"/>
                      </a:lnTo>
                      <a:lnTo>
                        <a:pt x="26" y="48"/>
                      </a:lnTo>
                      <a:lnTo>
                        <a:pt x="28" y="38"/>
                      </a:lnTo>
                      <a:lnTo>
                        <a:pt x="28" y="28"/>
                      </a:lnTo>
                      <a:lnTo>
                        <a:pt x="28" y="18"/>
                      </a:lnTo>
                      <a:lnTo>
                        <a:pt x="26" y="10"/>
                      </a:lnTo>
                      <a:lnTo>
                        <a:pt x="26" y="6"/>
                      </a:lnTo>
                      <a:lnTo>
                        <a:pt x="22" y="4"/>
                      </a:lnTo>
                      <a:lnTo>
                        <a:pt x="22" y="2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4" y="4"/>
                      </a:lnTo>
                      <a:lnTo>
                        <a:pt x="12" y="10"/>
                      </a:lnTo>
                      <a:lnTo>
                        <a:pt x="10" y="16"/>
                      </a:lnTo>
                      <a:lnTo>
                        <a:pt x="10" y="24"/>
                      </a:lnTo>
                      <a:lnTo>
                        <a:pt x="8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13335" name="Rectangle 206"/>
              <p:cNvSpPr>
                <a:spLocks noChangeArrowheads="1"/>
              </p:cNvSpPr>
              <p:nvPr/>
            </p:nvSpPr>
            <p:spPr bwMode="auto">
              <a:xfrm>
                <a:off x="4200" y="2880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6" name="Rectangle 207"/>
              <p:cNvSpPr>
                <a:spLocks noChangeArrowheads="1"/>
              </p:cNvSpPr>
              <p:nvPr/>
            </p:nvSpPr>
            <p:spPr bwMode="auto">
              <a:xfrm>
                <a:off x="1552" y="2984"/>
                <a:ext cx="2650" cy="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3315" name="Object 210"/>
            <p:cNvGraphicFramePr>
              <a:graphicFrameLocks noChangeAspect="1"/>
            </p:cNvGraphicFramePr>
            <p:nvPr/>
          </p:nvGraphicFramePr>
          <p:xfrm>
            <a:off x="0" y="2057400"/>
            <a:ext cx="842963" cy="357188"/>
          </p:xfrm>
          <a:graphic>
            <a:graphicData uri="http://schemas.openxmlformats.org/presentationml/2006/ole">
              <p:oleObj spid="_x0000_s183299" name="Equation" r:id="rId5" imgW="330120" imgH="139680" progId="Equation.3">
                <p:embed/>
              </p:oleObj>
            </a:graphicData>
          </a:graphic>
        </p:graphicFrame>
      </p:grpSp>
      <p:graphicFrame>
        <p:nvGraphicFramePr>
          <p:cNvPr id="13316" name="Object 211"/>
          <p:cNvGraphicFramePr>
            <a:graphicFrameLocks noChangeAspect="1"/>
          </p:cNvGraphicFramePr>
          <p:nvPr>
            <p:ph sz="half" idx="2"/>
          </p:nvPr>
        </p:nvGraphicFramePr>
        <p:xfrm>
          <a:off x="4267200" y="5105400"/>
          <a:ext cx="4648200" cy="1208088"/>
        </p:xfrm>
        <a:graphic>
          <a:graphicData uri="http://schemas.openxmlformats.org/presentationml/2006/ole">
            <p:oleObj spid="_x0000_s183300" name="Equation" r:id="rId6" imgW="1612800" imgH="419040" progId="Equation.3">
              <p:embed/>
            </p:oleObj>
          </a:graphicData>
        </a:graphic>
      </p:graphicFrame>
      <p:sp>
        <p:nvSpPr>
          <p:cNvPr id="13329" name="Rectangle 213"/>
          <p:cNvSpPr>
            <a:spLocks noChangeArrowheads="1"/>
          </p:cNvSpPr>
          <p:nvPr/>
        </p:nvSpPr>
        <p:spPr bwMode="auto">
          <a:xfrm>
            <a:off x="0" y="12954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>
                <a:latin typeface="Comic Sans MS" pitchFamily="66" charset="0"/>
              </a:rPr>
              <a:t>Corpus: ~10,000 sentences, 1616 word types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13330" name="Line 214"/>
          <p:cNvSpPr>
            <a:spLocks noChangeShapeType="1"/>
          </p:cNvSpPr>
          <p:nvPr/>
        </p:nvSpPr>
        <p:spPr bwMode="auto">
          <a:xfrm>
            <a:off x="8534400" y="2362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3331" name="Line 216"/>
          <p:cNvSpPr>
            <a:spLocks noChangeShapeType="1"/>
          </p:cNvSpPr>
          <p:nvPr/>
        </p:nvSpPr>
        <p:spPr bwMode="auto">
          <a:xfrm>
            <a:off x="762000" y="4267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3332" name="Rectangle 5"/>
          <p:cNvSpPr>
            <a:spLocks noChangeArrowheads="1"/>
          </p:cNvSpPr>
          <p:nvPr/>
        </p:nvSpPr>
        <p:spPr bwMode="auto">
          <a:xfrm>
            <a:off x="152400" y="54102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i="1" dirty="0" smtClean="0">
                <a:solidFill>
                  <a:schemeClr val="accent2"/>
                </a:solidFill>
                <a:latin typeface="Comic Sans MS" pitchFamily="66" charset="0"/>
              </a:rPr>
              <a:t>Excerpt of a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i="1" dirty="0" smtClean="0">
                <a:solidFill>
                  <a:schemeClr val="accent2"/>
                </a:solidFill>
                <a:latin typeface="Comic Sans MS" pitchFamily="66" charset="0"/>
              </a:rPr>
              <a:t>1616x1616 table</a:t>
            </a:r>
            <a:endParaRPr lang="en-US" sz="2800" i="1" dirty="0">
              <a:latin typeface="Comic Sans MS" pitchFamily="66" charset="0"/>
            </a:endParaRPr>
          </a:p>
        </p:txBody>
      </p:sp>
      <p:sp>
        <p:nvSpPr>
          <p:cNvPr id="218" name="Rectangle 5"/>
          <p:cNvSpPr>
            <a:spLocks noChangeArrowheads="1"/>
          </p:cNvSpPr>
          <p:nvPr/>
        </p:nvSpPr>
        <p:spPr bwMode="auto">
          <a:xfrm>
            <a:off x="6172200" y="6858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i="1" dirty="0" smtClean="0">
                <a:solidFill>
                  <a:schemeClr val="accent2"/>
                </a:solidFill>
                <a:latin typeface="Comic Sans MS" pitchFamily="66" charset="0"/>
              </a:rPr>
              <a:t>Dialog System</a:t>
            </a:r>
            <a:endParaRPr lang="en-US" sz="2800" i="1" dirty="0">
              <a:latin typeface="Comic Sans MS" pitchFamily="66" charset="0"/>
            </a:endParaRPr>
          </a:p>
        </p:txBody>
      </p:sp>
      <p:sp>
        <p:nvSpPr>
          <p:cNvPr id="220" name="Line 214"/>
          <p:cNvSpPr>
            <a:spLocks noChangeShapeType="1"/>
          </p:cNvSpPr>
          <p:nvPr/>
        </p:nvSpPr>
        <p:spPr bwMode="auto">
          <a:xfrm>
            <a:off x="762000" y="4953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502, Lecture 14</a:t>
            </a:r>
            <a:endParaRPr lang="en-US"/>
          </a:p>
        </p:txBody>
      </p:sp>
      <p:sp>
        <p:nvSpPr>
          <p:cNvPr id="1434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5B7B5A-9602-46D1-A824-2265FA9AC9DC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4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5638800" cy="1143000"/>
          </a:xfrm>
        </p:spPr>
        <p:txBody>
          <a:bodyPr/>
          <a:lstStyle/>
          <a:p>
            <a:pPr eaLnBrk="1" hangingPunct="1"/>
            <a:r>
              <a:rPr lang="en-US" smtClean="0"/>
              <a:t>BERP Table:</a:t>
            </a:r>
          </a:p>
        </p:txBody>
      </p:sp>
      <p:graphicFrame>
        <p:nvGraphicFramePr>
          <p:cNvPr id="14338" name="Object 278"/>
          <p:cNvGraphicFramePr>
            <a:graphicFrameLocks noChangeAspect="1"/>
          </p:cNvGraphicFramePr>
          <p:nvPr>
            <p:ph sz="half" idx="1"/>
          </p:nvPr>
        </p:nvGraphicFramePr>
        <p:xfrm>
          <a:off x="1371600" y="1828800"/>
          <a:ext cx="482600" cy="331788"/>
        </p:xfrm>
        <a:graphic>
          <a:graphicData uri="http://schemas.openxmlformats.org/presentationml/2006/ole">
            <p:oleObj spid="_x0000_s184322" name="Equation" r:id="rId4" imgW="203040" imgH="139680" progId="Equation.3">
              <p:embed/>
            </p:oleObj>
          </a:graphicData>
        </a:graphic>
      </p:graphicFrame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838200" y="2209800"/>
            <a:ext cx="8137525" cy="2752725"/>
            <a:chOff x="173" y="1238"/>
            <a:chExt cx="5126" cy="1734"/>
          </a:xfrm>
        </p:grpSpPr>
        <p:sp>
          <p:nvSpPr>
            <p:cNvPr id="14350" name="AutoShape 4"/>
            <p:cNvSpPr>
              <a:spLocks noChangeAspect="1" noChangeArrowheads="1" noTextEdit="1"/>
            </p:cNvSpPr>
            <p:nvPr/>
          </p:nvSpPr>
          <p:spPr bwMode="auto">
            <a:xfrm>
              <a:off x="173" y="1238"/>
              <a:ext cx="5126" cy="1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73" y="1238"/>
              <a:ext cx="5126" cy="1734"/>
              <a:chOff x="173" y="1238"/>
              <a:chExt cx="5126" cy="1734"/>
            </a:xfrm>
          </p:grpSpPr>
          <p:sp>
            <p:nvSpPr>
              <p:cNvPr id="14424" name="Rectangle 6"/>
              <p:cNvSpPr>
                <a:spLocks noChangeArrowheads="1"/>
              </p:cNvSpPr>
              <p:nvPr/>
            </p:nvSpPr>
            <p:spPr bwMode="auto">
              <a:xfrm>
                <a:off x="173" y="1238"/>
                <a:ext cx="5126" cy="1734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5" name="Rectangle 7"/>
              <p:cNvSpPr>
                <a:spLocks noChangeArrowheads="1"/>
              </p:cNvSpPr>
              <p:nvPr/>
            </p:nvSpPr>
            <p:spPr bwMode="auto">
              <a:xfrm>
                <a:off x="188" y="1246"/>
                <a:ext cx="5084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6" name="Rectangle 8"/>
              <p:cNvSpPr>
                <a:spLocks noChangeArrowheads="1"/>
              </p:cNvSpPr>
              <p:nvPr/>
            </p:nvSpPr>
            <p:spPr bwMode="auto">
              <a:xfrm>
                <a:off x="188" y="126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7" name="Rectangle 9"/>
              <p:cNvSpPr>
                <a:spLocks noChangeArrowheads="1"/>
              </p:cNvSpPr>
              <p:nvPr/>
            </p:nvSpPr>
            <p:spPr bwMode="auto">
              <a:xfrm>
                <a:off x="833" y="126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8" name="Rectangle 10"/>
              <p:cNvSpPr>
                <a:spLocks noChangeArrowheads="1"/>
              </p:cNvSpPr>
              <p:nvPr/>
            </p:nvSpPr>
            <p:spPr bwMode="auto">
              <a:xfrm>
                <a:off x="864" y="1261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9" name="Freeform 11"/>
              <p:cNvSpPr>
                <a:spLocks/>
              </p:cNvSpPr>
              <p:nvPr/>
            </p:nvSpPr>
            <p:spPr bwMode="auto">
              <a:xfrm>
                <a:off x="1048" y="1288"/>
                <a:ext cx="46" cy="115"/>
              </a:xfrm>
              <a:custGeom>
                <a:avLst/>
                <a:gdLst>
                  <a:gd name="T0" fmla="*/ 46 w 46"/>
                  <a:gd name="T1" fmla="*/ 111 h 115"/>
                  <a:gd name="T2" fmla="*/ 46 w 46"/>
                  <a:gd name="T3" fmla="*/ 115 h 115"/>
                  <a:gd name="T4" fmla="*/ 0 w 46"/>
                  <a:gd name="T5" fmla="*/ 115 h 115"/>
                  <a:gd name="T6" fmla="*/ 0 w 46"/>
                  <a:gd name="T7" fmla="*/ 111 h 115"/>
                  <a:gd name="T8" fmla="*/ 4 w 46"/>
                  <a:gd name="T9" fmla="*/ 111 h 115"/>
                  <a:gd name="T10" fmla="*/ 7 w 46"/>
                  <a:gd name="T11" fmla="*/ 111 h 115"/>
                  <a:gd name="T12" fmla="*/ 11 w 46"/>
                  <a:gd name="T13" fmla="*/ 107 h 115"/>
                  <a:gd name="T14" fmla="*/ 15 w 46"/>
                  <a:gd name="T15" fmla="*/ 103 h 115"/>
                  <a:gd name="T16" fmla="*/ 15 w 46"/>
                  <a:gd name="T17" fmla="*/ 96 h 115"/>
                  <a:gd name="T18" fmla="*/ 15 w 46"/>
                  <a:gd name="T19" fmla="*/ 19 h 115"/>
                  <a:gd name="T20" fmla="*/ 15 w 46"/>
                  <a:gd name="T21" fmla="*/ 11 h 115"/>
                  <a:gd name="T22" fmla="*/ 15 w 46"/>
                  <a:gd name="T23" fmla="*/ 8 h 115"/>
                  <a:gd name="T24" fmla="*/ 11 w 46"/>
                  <a:gd name="T25" fmla="*/ 8 h 115"/>
                  <a:gd name="T26" fmla="*/ 11 w 46"/>
                  <a:gd name="T27" fmla="*/ 4 h 115"/>
                  <a:gd name="T28" fmla="*/ 7 w 46"/>
                  <a:gd name="T29" fmla="*/ 4 h 115"/>
                  <a:gd name="T30" fmla="*/ 4 w 46"/>
                  <a:gd name="T31" fmla="*/ 4 h 115"/>
                  <a:gd name="T32" fmla="*/ 0 w 46"/>
                  <a:gd name="T33" fmla="*/ 4 h 115"/>
                  <a:gd name="T34" fmla="*/ 0 w 46"/>
                  <a:gd name="T35" fmla="*/ 0 h 115"/>
                  <a:gd name="T36" fmla="*/ 46 w 46"/>
                  <a:gd name="T37" fmla="*/ 0 h 115"/>
                  <a:gd name="T38" fmla="*/ 46 w 46"/>
                  <a:gd name="T39" fmla="*/ 4 h 115"/>
                  <a:gd name="T40" fmla="*/ 42 w 46"/>
                  <a:gd name="T41" fmla="*/ 4 h 115"/>
                  <a:gd name="T42" fmla="*/ 38 w 46"/>
                  <a:gd name="T43" fmla="*/ 4 h 115"/>
                  <a:gd name="T44" fmla="*/ 34 w 46"/>
                  <a:gd name="T45" fmla="*/ 8 h 115"/>
                  <a:gd name="T46" fmla="*/ 30 w 46"/>
                  <a:gd name="T47" fmla="*/ 11 h 115"/>
                  <a:gd name="T48" fmla="*/ 30 w 46"/>
                  <a:gd name="T49" fmla="*/ 19 h 115"/>
                  <a:gd name="T50" fmla="*/ 30 w 46"/>
                  <a:gd name="T51" fmla="*/ 96 h 115"/>
                  <a:gd name="T52" fmla="*/ 30 w 46"/>
                  <a:gd name="T53" fmla="*/ 100 h 115"/>
                  <a:gd name="T54" fmla="*/ 30 w 46"/>
                  <a:gd name="T55" fmla="*/ 107 h 115"/>
                  <a:gd name="T56" fmla="*/ 34 w 46"/>
                  <a:gd name="T57" fmla="*/ 107 h 115"/>
                  <a:gd name="T58" fmla="*/ 34 w 46"/>
                  <a:gd name="T59" fmla="*/ 111 h 115"/>
                  <a:gd name="T60" fmla="*/ 38 w 46"/>
                  <a:gd name="T61" fmla="*/ 111 h 115"/>
                  <a:gd name="T62" fmla="*/ 42 w 46"/>
                  <a:gd name="T63" fmla="*/ 111 h 115"/>
                  <a:gd name="T64" fmla="*/ 46 w 46"/>
                  <a:gd name="T65" fmla="*/ 111 h 11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"/>
                  <a:gd name="T100" fmla="*/ 0 h 115"/>
                  <a:gd name="T101" fmla="*/ 46 w 46"/>
                  <a:gd name="T102" fmla="*/ 115 h 11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" h="115">
                    <a:moveTo>
                      <a:pt x="46" y="111"/>
                    </a:moveTo>
                    <a:lnTo>
                      <a:pt x="46" y="115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4" y="111"/>
                    </a:lnTo>
                    <a:lnTo>
                      <a:pt x="7" y="111"/>
                    </a:lnTo>
                    <a:lnTo>
                      <a:pt x="11" y="107"/>
                    </a:lnTo>
                    <a:lnTo>
                      <a:pt x="15" y="103"/>
                    </a:lnTo>
                    <a:lnTo>
                      <a:pt x="15" y="96"/>
                    </a:lnTo>
                    <a:lnTo>
                      <a:pt x="15" y="19"/>
                    </a:lnTo>
                    <a:lnTo>
                      <a:pt x="15" y="11"/>
                    </a:lnTo>
                    <a:lnTo>
                      <a:pt x="15" y="8"/>
                    </a:lnTo>
                    <a:lnTo>
                      <a:pt x="11" y="8"/>
                    </a:lnTo>
                    <a:lnTo>
                      <a:pt x="11" y="4"/>
                    </a:lnTo>
                    <a:lnTo>
                      <a:pt x="7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4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4" y="8"/>
                    </a:lnTo>
                    <a:lnTo>
                      <a:pt x="30" y="11"/>
                    </a:lnTo>
                    <a:lnTo>
                      <a:pt x="30" y="19"/>
                    </a:lnTo>
                    <a:lnTo>
                      <a:pt x="30" y="96"/>
                    </a:lnTo>
                    <a:lnTo>
                      <a:pt x="30" y="100"/>
                    </a:lnTo>
                    <a:lnTo>
                      <a:pt x="30" y="107"/>
                    </a:lnTo>
                    <a:lnTo>
                      <a:pt x="34" y="107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11"/>
                    </a:lnTo>
                    <a:lnTo>
                      <a:pt x="46" y="1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30" name="Rectangle 12"/>
              <p:cNvSpPr>
                <a:spLocks noChangeArrowheads="1"/>
              </p:cNvSpPr>
              <p:nvPr/>
            </p:nvSpPr>
            <p:spPr bwMode="auto">
              <a:xfrm>
                <a:off x="1554" y="126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1" name="Freeform 13"/>
              <p:cNvSpPr>
                <a:spLocks/>
              </p:cNvSpPr>
              <p:nvPr/>
            </p:nvSpPr>
            <p:spPr bwMode="auto">
              <a:xfrm>
                <a:off x="1731" y="1326"/>
                <a:ext cx="119" cy="77"/>
              </a:xfrm>
              <a:custGeom>
                <a:avLst/>
                <a:gdLst>
                  <a:gd name="T0" fmla="*/ 0 w 119"/>
                  <a:gd name="T1" fmla="*/ 0 h 77"/>
                  <a:gd name="T2" fmla="*/ 30 w 119"/>
                  <a:gd name="T3" fmla="*/ 0 h 77"/>
                  <a:gd name="T4" fmla="*/ 30 w 119"/>
                  <a:gd name="T5" fmla="*/ 0 h 77"/>
                  <a:gd name="T6" fmla="*/ 27 w 119"/>
                  <a:gd name="T7" fmla="*/ 4 h 77"/>
                  <a:gd name="T8" fmla="*/ 27 w 119"/>
                  <a:gd name="T9" fmla="*/ 4 h 77"/>
                  <a:gd name="T10" fmla="*/ 23 w 119"/>
                  <a:gd name="T11" fmla="*/ 4 h 77"/>
                  <a:gd name="T12" fmla="*/ 23 w 119"/>
                  <a:gd name="T13" fmla="*/ 8 h 77"/>
                  <a:gd name="T14" fmla="*/ 23 w 119"/>
                  <a:gd name="T15" fmla="*/ 12 h 77"/>
                  <a:gd name="T16" fmla="*/ 27 w 119"/>
                  <a:gd name="T17" fmla="*/ 16 h 77"/>
                  <a:gd name="T18" fmla="*/ 42 w 119"/>
                  <a:gd name="T19" fmla="*/ 58 h 77"/>
                  <a:gd name="T20" fmla="*/ 57 w 119"/>
                  <a:gd name="T21" fmla="*/ 19 h 77"/>
                  <a:gd name="T22" fmla="*/ 53 w 119"/>
                  <a:gd name="T23" fmla="*/ 12 h 77"/>
                  <a:gd name="T24" fmla="*/ 53 w 119"/>
                  <a:gd name="T25" fmla="*/ 8 h 77"/>
                  <a:gd name="T26" fmla="*/ 50 w 119"/>
                  <a:gd name="T27" fmla="*/ 4 h 77"/>
                  <a:gd name="T28" fmla="*/ 46 w 119"/>
                  <a:gd name="T29" fmla="*/ 4 h 77"/>
                  <a:gd name="T30" fmla="*/ 42 w 119"/>
                  <a:gd name="T31" fmla="*/ 0 h 77"/>
                  <a:gd name="T32" fmla="*/ 42 w 119"/>
                  <a:gd name="T33" fmla="*/ 0 h 77"/>
                  <a:gd name="T34" fmla="*/ 76 w 119"/>
                  <a:gd name="T35" fmla="*/ 0 h 77"/>
                  <a:gd name="T36" fmla="*/ 76 w 119"/>
                  <a:gd name="T37" fmla="*/ 0 h 77"/>
                  <a:gd name="T38" fmla="*/ 73 w 119"/>
                  <a:gd name="T39" fmla="*/ 4 h 77"/>
                  <a:gd name="T40" fmla="*/ 69 w 119"/>
                  <a:gd name="T41" fmla="*/ 4 h 77"/>
                  <a:gd name="T42" fmla="*/ 69 w 119"/>
                  <a:gd name="T43" fmla="*/ 8 h 77"/>
                  <a:gd name="T44" fmla="*/ 69 w 119"/>
                  <a:gd name="T45" fmla="*/ 8 h 77"/>
                  <a:gd name="T46" fmla="*/ 69 w 119"/>
                  <a:gd name="T47" fmla="*/ 12 h 77"/>
                  <a:gd name="T48" fmla="*/ 69 w 119"/>
                  <a:gd name="T49" fmla="*/ 12 h 77"/>
                  <a:gd name="T50" fmla="*/ 88 w 119"/>
                  <a:gd name="T51" fmla="*/ 54 h 77"/>
                  <a:gd name="T52" fmla="*/ 103 w 119"/>
                  <a:gd name="T53" fmla="*/ 16 h 77"/>
                  <a:gd name="T54" fmla="*/ 107 w 119"/>
                  <a:gd name="T55" fmla="*/ 8 h 77"/>
                  <a:gd name="T56" fmla="*/ 107 w 119"/>
                  <a:gd name="T57" fmla="*/ 8 h 77"/>
                  <a:gd name="T58" fmla="*/ 107 w 119"/>
                  <a:gd name="T59" fmla="*/ 4 h 77"/>
                  <a:gd name="T60" fmla="*/ 103 w 119"/>
                  <a:gd name="T61" fmla="*/ 4 h 77"/>
                  <a:gd name="T62" fmla="*/ 103 w 119"/>
                  <a:gd name="T63" fmla="*/ 4 h 77"/>
                  <a:gd name="T64" fmla="*/ 96 w 119"/>
                  <a:gd name="T65" fmla="*/ 0 h 77"/>
                  <a:gd name="T66" fmla="*/ 96 w 119"/>
                  <a:gd name="T67" fmla="*/ 0 h 77"/>
                  <a:gd name="T68" fmla="*/ 119 w 119"/>
                  <a:gd name="T69" fmla="*/ 0 h 77"/>
                  <a:gd name="T70" fmla="*/ 119 w 119"/>
                  <a:gd name="T71" fmla="*/ 0 h 77"/>
                  <a:gd name="T72" fmla="*/ 115 w 119"/>
                  <a:gd name="T73" fmla="*/ 4 h 77"/>
                  <a:gd name="T74" fmla="*/ 111 w 119"/>
                  <a:gd name="T75" fmla="*/ 12 h 77"/>
                  <a:gd name="T76" fmla="*/ 88 w 119"/>
                  <a:gd name="T77" fmla="*/ 77 h 77"/>
                  <a:gd name="T78" fmla="*/ 84 w 119"/>
                  <a:gd name="T79" fmla="*/ 77 h 77"/>
                  <a:gd name="T80" fmla="*/ 61 w 119"/>
                  <a:gd name="T81" fmla="*/ 27 h 77"/>
                  <a:gd name="T82" fmla="*/ 38 w 119"/>
                  <a:gd name="T83" fmla="*/ 77 h 77"/>
                  <a:gd name="T84" fmla="*/ 34 w 119"/>
                  <a:gd name="T85" fmla="*/ 77 h 77"/>
                  <a:gd name="T86" fmla="*/ 11 w 119"/>
                  <a:gd name="T87" fmla="*/ 16 h 77"/>
                  <a:gd name="T88" fmla="*/ 7 w 119"/>
                  <a:gd name="T89" fmla="*/ 8 h 77"/>
                  <a:gd name="T90" fmla="*/ 7 w 119"/>
                  <a:gd name="T91" fmla="*/ 4 h 77"/>
                  <a:gd name="T92" fmla="*/ 4 w 119"/>
                  <a:gd name="T93" fmla="*/ 4 h 77"/>
                  <a:gd name="T94" fmla="*/ 0 w 119"/>
                  <a:gd name="T95" fmla="*/ 0 h 77"/>
                  <a:gd name="T96" fmla="*/ 0 w 119"/>
                  <a:gd name="T97" fmla="*/ 0 h 7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9"/>
                  <a:gd name="T148" fmla="*/ 0 h 77"/>
                  <a:gd name="T149" fmla="*/ 119 w 119"/>
                  <a:gd name="T150" fmla="*/ 77 h 7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9" h="77">
                    <a:moveTo>
                      <a:pt x="0" y="0"/>
                    </a:moveTo>
                    <a:lnTo>
                      <a:pt x="30" y="0"/>
                    </a:lnTo>
                    <a:lnTo>
                      <a:pt x="27" y="4"/>
                    </a:lnTo>
                    <a:lnTo>
                      <a:pt x="23" y="4"/>
                    </a:lnTo>
                    <a:lnTo>
                      <a:pt x="23" y="8"/>
                    </a:lnTo>
                    <a:lnTo>
                      <a:pt x="23" y="12"/>
                    </a:lnTo>
                    <a:lnTo>
                      <a:pt x="27" y="16"/>
                    </a:lnTo>
                    <a:lnTo>
                      <a:pt x="42" y="58"/>
                    </a:lnTo>
                    <a:lnTo>
                      <a:pt x="57" y="19"/>
                    </a:lnTo>
                    <a:lnTo>
                      <a:pt x="53" y="12"/>
                    </a:lnTo>
                    <a:lnTo>
                      <a:pt x="53" y="8"/>
                    </a:lnTo>
                    <a:lnTo>
                      <a:pt x="50" y="4"/>
                    </a:lnTo>
                    <a:lnTo>
                      <a:pt x="46" y="4"/>
                    </a:lnTo>
                    <a:lnTo>
                      <a:pt x="42" y="0"/>
                    </a:lnTo>
                    <a:lnTo>
                      <a:pt x="76" y="0"/>
                    </a:lnTo>
                    <a:lnTo>
                      <a:pt x="73" y="4"/>
                    </a:lnTo>
                    <a:lnTo>
                      <a:pt x="69" y="4"/>
                    </a:lnTo>
                    <a:lnTo>
                      <a:pt x="69" y="8"/>
                    </a:lnTo>
                    <a:lnTo>
                      <a:pt x="69" y="12"/>
                    </a:lnTo>
                    <a:lnTo>
                      <a:pt x="88" y="54"/>
                    </a:lnTo>
                    <a:lnTo>
                      <a:pt x="103" y="16"/>
                    </a:lnTo>
                    <a:lnTo>
                      <a:pt x="107" y="8"/>
                    </a:lnTo>
                    <a:lnTo>
                      <a:pt x="107" y="4"/>
                    </a:lnTo>
                    <a:lnTo>
                      <a:pt x="103" y="4"/>
                    </a:lnTo>
                    <a:lnTo>
                      <a:pt x="96" y="0"/>
                    </a:lnTo>
                    <a:lnTo>
                      <a:pt x="119" y="0"/>
                    </a:lnTo>
                    <a:lnTo>
                      <a:pt x="115" y="4"/>
                    </a:lnTo>
                    <a:lnTo>
                      <a:pt x="111" y="12"/>
                    </a:lnTo>
                    <a:lnTo>
                      <a:pt x="88" y="77"/>
                    </a:lnTo>
                    <a:lnTo>
                      <a:pt x="84" y="77"/>
                    </a:lnTo>
                    <a:lnTo>
                      <a:pt x="61" y="27"/>
                    </a:lnTo>
                    <a:lnTo>
                      <a:pt x="38" y="77"/>
                    </a:lnTo>
                    <a:lnTo>
                      <a:pt x="34" y="77"/>
                    </a:lnTo>
                    <a:lnTo>
                      <a:pt x="11" y="16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32" name="Freeform 14"/>
              <p:cNvSpPr>
                <a:spLocks noEditPoints="1"/>
              </p:cNvSpPr>
              <p:nvPr/>
            </p:nvSpPr>
            <p:spPr bwMode="auto">
              <a:xfrm>
                <a:off x="1854" y="1322"/>
                <a:ext cx="69" cy="81"/>
              </a:xfrm>
              <a:custGeom>
                <a:avLst/>
                <a:gdLst>
                  <a:gd name="T0" fmla="*/ 34 w 69"/>
                  <a:gd name="T1" fmla="*/ 73 h 81"/>
                  <a:gd name="T2" fmla="*/ 26 w 69"/>
                  <a:gd name="T3" fmla="*/ 77 h 81"/>
                  <a:gd name="T4" fmla="*/ 19 w 69"/>
                  <a:gd name="T5" fmla="*/ 81 h 81"/>
                  <a:gd name="T6" fmla="*/ 3 w 69"/>
                  <a:gd name="T7" fmla="*/ 77 h 81"/>
                  <a:gd name="T8" fmla="*/ 0 w 69"/>
                  <a:gd name="T9" fmla="*/ 62 h 81"/>
                  <a:gd name="T10" fmla="*/ 3 w 69"/>
                  <a:gd name="T11" fmla="*/ 54 h 81"/>
                  <a:gd name="T12" fmla="*/ 15 w 69"/>
                  <a:gd name="T13" fmla="*/ 43 h 81"/>
                  <a:gd name="T14" fmla="*/ 42 w 69"/>
                  <a:gd name="T15" fmla="*/ 31 h 81"/>
                  <a:gd name="T16" fmla="*/ 42 w 69"/>
                  <a:gd name="T17" fmla="*/ 20 h 81"/>
                  <a:gd name="T18" fmla="*/ 34 w 69"/>
                  <a:gd name="T19" fmla="*/ 8 h 81"/>
                  <a:gd name="T20" fmla="*/ 23 w 69"/>
                  <a:gd name="T21" fmla="*/ 8 h 81"/>
                  <a:gd name="T22" fmla="*/ 19 w 69"/>
                  <a:gd name="T23" fmla="*/ 12 h 81"/>
                  <a:gd name="T24" fmla="*/ 19 w 69"/>
                  <a:gd name="T25" fmla="*/ 23 h 81"/>
                  <a:gd name="T26" fmla="*/ 15 w 69"/>
                  <a:gd name="T27" fmla="*/ 27 h 81"/>
                  <a:gd name="T28" fmla="*/ 11 w 69"/>
                  <a:gd name="T29" fmla="*/ 31 h 81"/>
                  <a:gd name="T30" fmla="*/ 3 w 69"/>
                  <a:gd name="T31" fmla="*/ 27 h 81"/>
                  <a:gd name="T32" fmla="*/ 3 w 69"/>
                  <a:gd name="T33" fmla="*/ 23 h 81"/>
                  <a:gd name="T34" fmla="*/ 11 w 69"/>
                  <a:gd name="T35" fmla="*/ 8 h 81"/>
                  <a:gd name="T36" fmla="*/ 30 w 69"/>
                  <a:gd name="T37" fmla="*/ 0 h 81"/>
                  <a:gd name="T38" fmla="*/ 46 w 69"/>
                  <a:gd name="T39" fmla="*/ 4 h 81"/>
                  <a:gd name="T40" fmla="*/ 53 w 69"/>
                  <a:gd name="T41" fmla="*/ 12 h 81"/>
                  <a:gd name="T42" fmla="*/ 57 w 69"/>
                  <a:gd name="T43" fmla="*/ 27 h 81"/>
                  <a:gd name="T44" fmla="*/ 57 w 69"/>
                  <a:gd name="T45" fmla="*/ 62 h 81"/>
                  <a:gd name="T46" fmla="*/ 57 w 69"/>
                  <a:gd name="T47" fmla="*/ 69 h 81"/>
                  <a:gd name="T48" fmla="*/ 57 w 69"/>
                  <a:gd name="T49" fmla="*/ 69 h 81"/>
                  <a:gd name="T50" fmla="*/ 61 w 69"/>
                  <a:gd name="T51" fmla="*/ 69 h 81"/>
                  <a:gd name="T52" fmla="*/ 65 w 69"/>
                  <a:gd name="T53" fmla="*/ 69 h 81"/>
                  <a:gd name="T54" fmla="*/ 69 w 69"/>
                  <a:gd name="T55" fmla="*/ 69 h 81"/>
                  <a:gd name="T56" fmla="*/ 49 w 69"/>
                  <a:gd name="T57" fmla="*/ 81 h 81"/>
                  <a:gd name="T58" fmla="*/ 46 w 69"/>
                  <a:gd name="T59" fmla="*/ 77 h 81"/>
                  <a:gd name="T60" fmla="*/ 42 w 69"/>
                  <a:gd name="T61" fmla="*/ 69 h 81"/>
                  <a:gd name="T62" fmla="*/ 42 w 69"/>
                  <a:gd name="T63" fmla="*/ 35 h 81"/>
                  <a:gd name="T64" fmla="*/ 26 w 69"/>
                  <a:gd name="T65" fmla="*/ 43 h 81"/>
                  <a:gd name="T66" fmla="*/ 15 w 69"/>
                  <a:gd name="T67" fmla="*/ 50 h 81"/>
                  <a:gd name="T68" fmla="*/ 15 w 69"/>
                  <a:gd name="T69" fmla="*/ 58 h 81"/>
                  <a:gd name="T70" fmla="*/ 19 w 69"/>
                  <a:gd name="T71" fmla="*/ 66 h 81"/>
                  <a:gd name="T72" fmla="*/ 26 w 69"/>
                  <a:gd name="T73" fmla="*/ 69 h 81"/>
                  <a:gd name="T74" fmla="*/ 42 w 69"/>
                  <a:gd name="T75" fmla="*/ 62 h 8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9"/>
                  <a:gd name="T115" fmla="*/ 0 h 81"/>
                  <a:gd name="T116" fmla="*/ 69 w 69"/>
                  <a:gd name="T117" fmla="*/ 81 h 8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9" h="81">
                    <a:moveTo>
                      <a:pt x="42" y="69"/>
                    </a:moveTo>
                    <a:lnTo>
                      <a:pt x="34" y="73"/>
                    </a:lnTo>
                    <a:lnTo>
                      <a:pt x="30" y="77"/>
                    </a:lnTo>
                    <a:lnTo>
                      <a:pt x="26" y="77"/>
                    </a:lnTo>
                    <a:lnTo>
                      <a:pt x="23" y="81"/>
                    </a:lnTo>
                    <a:lnTo>
                      <a:pt x="19" y="81"/>
                    </a:lnTo>
                    <a:lnTo>
                      <a:pt x="11" y="81"/>
                    </a:lnTo>
                    <a:lnTo>
                      <a:pt x="3" y="77"/>
                    </a:lnTo>
                    <a:lnTo>
                      <a:pt x="0" y="69"/>
                    </a:lnTo>
                    <a:lnTo>
                      <a:pt x="0" y="62"/>
                    </a:lnTo>
                    <a:lnTo>
                      <a:pt x="0" y="58"/>
                    </a:lnTo>
                    <a:lnTo>
                      <a:pt x="3" y="54"/>
                    </a:lnTo>
                    <a:lnTo>
                      <a:pt x="7" y="46"/>
                    </a:lnTo>
                    <a:lnTo>
                      <a:pt x="15" y="43"/>
                    </a:lnTo>
                    <a:lnTo>
                      <a:pt x="26" y="35"/>
                    </a:lnTo>
                    <a:lnTo>
                      <a:pt x="42" y="31"/>
                    </a:lnTo>
                    <a:lnTo>
                      <a:pt x="42" y="27"/>
                    </a:lnTo>
                    <a:lnTo>
                      <a:pt x="42" y="20"/>
                    </a:lnTo>
                    <a:lnTo>
                      <a:pt x="38" y="12"/>
                    </a:lnTo>
                    <a:lnTo>
                      <a:pt x="34" y="8"/>
                    </a:lnTo>
                    <a:lnTo>
                      <a:pt x="26" y="8"/>
                    </a:lnTo>
                    <a:lnTo>
                      <a:pt x="23" y="8"/>
                    </a:lnTo>
                    <a:lnTo>
                      <a:pt x="19" y="12"/>
                    </a:lnTo>
                    <a:lnTo>
                      <a:pt x="19" y="16"/>
                    </a:lnTo>
                    <a:lnTo>
                      <a:pt x="19" y="23"/>
                    </a:lnTo>
                    <a:lnTo>
                      <a:pt x="15" y="27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7" y="31"/>
                    </a:lnTo>
                    <a:lnTo>
                      <a:pt x="3" y="27"/>
                    </a:lnTo>
                    <a:lnTo>
                      <a:pt x="3" y="23"/>
                    </a:lnTo>
                    <a:lnTo>
                      <a:pt x="3" y="16"/>
                    </a:lnTo>
                    <a:lnTo>
                      <a:pt x="11" y="8"/>
                    </a:lnTo>
                    <a:lnTo>
                      <a:pt x="19" y="4"/>
                    </a:lnTo>
                    <a:lnTo>
                      <a:pt x="30" y="0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7" y="20"/>
                    </a:lnTo>
                    <a:lnTo>
                      <a:pt x="57" y="27"/>
                    </a:lnTo>
                    <a:lnTo>
                      <a:pt x="57" y="54"/>
                    </a:lnTo>
                    <a:lnTo>
                      <a:pt x="57" y="62"/>
                    </a:lnTo>
                    <a:lnTo>
                      <a:pt x="57" y="66"/>
                    </a:lnTo>
                    <a:lnTo>
                      <a:pt x="57" y="69"/>
                    </a:lnTo>
                    <a:lnTo>
                      <a:pt x="61" y="69"/>
                    </a:lnTo>
                    <a:lnTo>
                      <a:pt x="65" y="69"/>
                    </a:lnTo>
                    <a:lnTo>
                      <a:pt x="69" y="66"/>
                    </a:lnTo>
                    <a:lnTo>
                      <a:pt x="69" y="69"/>
                    </a:lnTo>
                    <a:lnTo>
                      <a:pt x="61" y="77"/>
                    </a:lnTo>
                    <a:lnTo>
                      <a:pt x="49" y="81"/>
                    </a:lnTo>
                    <a:lnTo>
                      <a:pt x="46" y="81"/>
                    </a:lnTo>
                    <a:lnTo>
                      <a:pt x="46" y="77"/>
                    </a:lnTo>
                    <a:lnTo>
                      <a:pt x="42" y="73"/>
                    </a:lnTo>
                    <a:lnTo>
                      <a:pt x="42" y="69"/>
                    </a:lnTo>
                    <a:close/>
                    <a:moveTo>
                      <a:pt x="42" y="62"/>
                    </a:moveTo>
                    <a:lnTo>
                      <a:pt x="42" y="35"/>
                    </a:lnTo>
                    <a:lnTo>
                      <a:pt x="30" y="39"/>
                    </a:lnTo>
                    <a:lnTo>
                      <a:pt x="26" y="43"/>
                    </a:lnTo>
                    <a:lnTo>
                      <a:pt x="19" y="46"/>
                    </a:lnTo>
                    <a:lnTo>
                      <a:pt x="15" y="50"/>
                    </a:lnTo>
                    <a:lnTo>
                      <a:pt x="15" y="54"/>
                    </a:lnTo>
                    <a:lnTo>
                      <a:pt x="15" y="58"/>
                    </a:lnTo>
                    <a:lnTo>
                      <a:pt x="15" y="62"/>
                    </a:lnTo>
                    <a:lnTo>
                      <a:pt x="19" y="66"/>
                    </a:lnTo>
                    <a:lnTo>
                      <a:pt x="23" y="69"/>
                    </a:lnTo>
                    <a:lnTo>
                      <a:pt x="26" y="69"/>
                    </a:lnTo>
                    <a:lnTo>
                      <a:pt x="34" y="69"/>
                    </a:lnTo>
                    <a:lnTo>
                      <a:pt x="42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33" name="Freeform 15"/>
              <p:cNvSpPr>
                <a:spLocks/>
              </p:cNvSpPr>
              <p:nvPr/>
            </p:nvSpPr>
            <p:spPr bwMode="auto">
              <a:xfrm>
                <a:off x="1926" y="1322"/>
                <a:ext cx="81" cy="81"/>
              </a:xfrm>
              <a:custGeom>
                <a:avLst/>
                <a:gdLst>
                  <a:gd name="T0" fmla="*/ 23 w 81"/>
                  <a:gd name="T1" fmla="*/ 20 h 81"/>
                  <a:gd name="T2" fmla="*/ 31 w 81"/>
                  <a:gd name="T3" fmla="*/ 8 h 81"/>
                  <a:gd name="T4" fmla="*/ 43 w 81"/>
                  <a:gd name="T5" fmla="*/ 4 h 81"/>
                  <a:gd name="T6" fmla="*/ 50 w 81"/>
                  <a:gd name="T7" fmla="*/ 0 h 81"/>
                  <a:gd name="T8" fmla="*/ 54 w 81"/>
                  <a:gd name="T9" fmla="*/ 4 h 81"/>
                  <a:gd name="T10" fmla="*/ 62 w 81"/>
                  <a:gd name="T11" fmla="*/ 4 h 81"/>
                  <a:gd name="T12" fmla="*/ 66 w 81"/>
                  <a:gd name="T13" fmla="*/ 8 h 81"/>
                  <a:gd name="T14" fmla="*/ 69 w 81"/>
                  <a:gd name="T15" fmla="*/ 16 h 81"/>
                  <a:gd name="T16" fmla="*/ 69 w 81"/>
                  <a:gd name="T17" fmla="*/ 20 h 81"/>
                  <a:gd name="T18" fmla="*/ 69 w 81"/>
                  <a:gd name="T19" fmla="*/ 31 h 81"/>
                  <a:gd name="T20" fmla="*/ 69 w 81"/>
                  <a:gd name="T21" fmla="*/ 62 h 81"/>
                  <a:gd name="T22" fmla="*/ 69 w 81"/>
                  <a:gd name="T23" fmla="*/ 69 h 81"/>
                  <a:gd name="T24" fmla="*/ 69 w 81"/>
                  <a:gd name="T25" fmla="*/ 73 h 81"/>
                  <a:gd name="T26" fmla="*/ 73 w 81"/>
                  <a:gd name="T27" fmla="*/ 73 h 81"/>
                  <a:gd name="T28" fmla="*/ 73 w 81"/>
                  <a:gd name="T29" fmla="*/ 77 h 81"/>
                  <a:gd name="T30" fmla="*/ 77 w 81"/>
                  <a:gd name="T31" fmla="*/ 77 h 81"/>
                  <a:gd name="T32" fmla="*/ 81 w 81"/>
                  <a:gd name="T33" fmla="*/ 77 h 81"/>
                  <a:gd name="T34" fmla="*/ 81 w 81"/>
                  <a:gd name="T35" fmla="*/ 81 h 81"/>
                  <a:gd name="T36" fmla="*/ 46 w 81"/>
                  <a:gd name="T37" fmla="*/ 81 h 81"/>
                  <a:gd name="T38" fmla="*/ 46 w 81"/>
                  <a:gd name="T39" fmla="*/ 77 h 81"/>
                  <a:gd name="T40" fmla="*/ 46 w 81"/>
                  <a:gd name="T41" fmla="*/ 77 h 81"/>
                  <a:gd name="T42" fmla="*/ 50 w 81"/>
                  <a:gd name="T43" fmla="*/ 77 h 81"/>
                  <a:gd name="T44" fmla="*/ 54 w 81"/>
                  <a:gd name="T45" fmla="*/ 77 h 81"/>
                  <a:gd name="T46" fmla="*/ 54 w 81"/>
                  <a:gd name="T47" fmla="*/ 73 h 81"/>
                  <a:gd name="T48" fmla="*/ 54 w 81"/>
                  <a:gd name="T49" fmla="*/ 69 h 81"/>
                  <a:gd name="T50" fmla="*/ 54 w 81"/>
                  <a:gd name="T51" fmla="*/ 69 h 81"/>
                  <a:gd name="T52" fmla="*/ 54 w 81"/>
                  <a:gd name="T53" fmla="*/ 62 h 81"/>
                  <a:gd name="T54" fmla="*/ 54 w 81"/>
                  <a:gd name="T55" fmla="*/ 31 h 81"/>
                  <a:gd name="T56" fmla="*/ 54 w 81"/>
                  <a:gd name="T57" fmla="*/ 23 h 81"/>
                  <a:gd name="T58" fmla="*/ 54 w 81"/>
                  <a:gd name="T59" fmla="*/ 16 h 81"/>
                  <a:gd name="T60" fmla="*/ 50 w 81"/>
                  <a:gd name="T61" fmla="*/ 16 h 81"/>
                  <a:gd name="T62" fmla="*/ 43 w 81"/>
                  <a:gd name="T63" fmla="*/ 12 h 81"/>
                  <a:gd name="T64" fmla="*/ 35 w 81"/>
                  <a:gd name="T65" fmla="*/ 16 h 81"/>
                  <a:gd name="T66" fmla="*/ 23 w 81"/>
                  <a:gd name="T67" fmla="*/ 23 h 81"/>
                  <a:gd name="T68" fmla="*/ 23 w 81"/>
                  <a:gd name="T69" fmla="*/ 62 h 81"/>
                  <a:gd name="T70" fmla="*/ 23 w 81"/>
                  <a:gd name="T71" fmla="*/ 69 h 81"/>
                  <a:gd name="T72" fmla="*/ 23 w 81"/>
                  <a:gd name="T73" fmla="*/ 73 h 81"/>
                  <a:gd name="T74" fmla="*/ 27 w 81"/>
                  <a:gd name="T75" fmla="*/ 73 h 81"/>
                  <a:gd name="T76" fmla="*/ 27 w 81"/>
                  <a:gd name="T77" fmla="*/ 77 h 81"/>
                  <a:gd name="T78" fmla="*/ 31 w 81"/>
                  <a:gd name="T79" fmla="*/ 77 h 81"/>
                  <a:gd name="T80" fmla="*/ 35 w 81"/>
                  <a:gd name="T81" fmla="*/ 77 h 81"/>
                  <a:gd name="T82" fmla="*/ 35 w 81"/>
                  <a:gd name="T83" fmla="*/ 81 h 81"/>
                  <a:gd name="T84" fmla="*/ 0 w 81"/>
                  <a:gd name="T85" fmla="*/ 81 h 81"/>
                  <a:gd name="T86" fmla="*/ 0 w 81"/>
                  <a:gd name="T87" fmla="*/ 77 h 81"/>
                  <a:gd name="T88" fmla="*/ 0 w 81"/>
                  <a:gd name="T89" fmla="*/ 77 h 81"/>
                  <a:gd name="T90" fmla="*/ 4 w 81"/>
                  <a:gd name="T91" fmla="*/ 77 h 81"/>
                  <a:gd name="T92" fmla="*/ 8 w 81"/>
                  <a:gd name="T93" fmla="*/ 73 h 81"/>
                  <a:gd name="T94" fmla="*/ 8 w 81"/>
                  <a:gd name="T95" fmla="*/ 69 h 81"/>
                  <a:gd name="T96" fmla="*/ 8 w 81"/>
                  <a:gd name="T97" fmla="*/ 62 h 81"/>
                  <a:gd name="T98" fmla="*/ 8 w 81"/>
                  <a:gd name="T99" fmla="*/ 35 h 81"/>
                  <a:gd name="T100" fmla="*/ 8 w 81"/>
                  <a:gd name="T101" fmla="*/ 23 h 81"/>
                  <a:gd name="T102" fmla="*/ 8 w 81"/>
                  <a:gd name="T103" fmla="*/ 16 h 81"/>
                  <a:gd name="T104" fmla="*/ 8 w 81"/>
                  <a:gd name="T105" fmla="*/ 16 h 81"/>
                  <a:gd name="T106" fmla="*/ 8 w 81"/>
                  <a:gd name="T107" fmla="*/ 12 h 81"/>
                  <a:gd name="T108" fmla="*/ 8 w 81"/>
                  <a:gd name="T109" fmla="*/ 12 h 81"/>
                  <a:gd name="T110" fmla="*/ 4 w 81"/>
                  <a:gd name="T111" fmla="*/ 12 h 81"/>
                  <a:gd name="T112" fmla="*/ 4 w 81"/>
                  <a:gd name="T113" fmla="*/ 12 h 81"/>
                  <a:gd name="T114" fmla="*/ 0 w 81"/>
                  <a:gd name="T115" fmla="*/ 12 h 81"/>
                  <a:gd name="T116" fmla="*/ 0 w 81"/>
                  <a:gd name="T117" fmla="*/ 12 h 81"/>
                  <a:gd name="T118" fmla="*/ 20 w 81"/>
                  <a:gd name="T119" fmla="*/ 0 h 81"/>
                  <a:gd name="T120" fmla="*/ 23 w 81"/>
                  <a:gd name="T121" fmla="*/ 0 h 81"/>
                  <a:gd name="T122" fmla="*/ 23 w 81"/>
                  <a:gd name="T123" fmla="*/ 20 h 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1"/>
                  <a:gd name="T187" fmla="*/ 0 h 81"/>
                  <a:gd name="T188" fmla="*/ 81 w 81"/>
                  <a:gd name="T189" fmla="*/ 81 h 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1" h="81">
                    <a:moveTo>
                      <a:pt x="23" y="20"/>
                    </a:moveTo>
                    <a:lnTo>
                      <a:pt x="31" y="8"/>
                    </a:lnTo>
                    <a:lnTo>
                      <a:pt x="43" y="4"/>
                    </a:lnTo>
                    <a:lnTo>
                      <a:pt x="50" y="0"/>
                    </a:lnTo>
                    <a:lnTo>
                      <a:pt x="54" y="4"/>
                    </a:lnTo>
                    <a:lnTo>
                      <a:pt x="62" y="4"/>
                    </a:lnTo>
                    <a:lnTo>
                      <a:pt x="66" y="8"/>
                    </a:lnTo>
                    <a:lnTo>
                      <a:pt x="69" y="16"/>
                    </a:lnTo>
                    <a:lnTo>
                      <a:pt x="69" y="20"/>
                    </a:lnTo>
                    <a:lnTo>
                      <a:pt x="69" y="31"/>
                    </a:lnTo>
                    <a:lnTo>
                      <a:pt x="69" y="62"/>
                    </a:lnTo>
                    <a:lnTo>
                      <a:pt x="69" y="69"/>
                    </a:lnTo>
                    <a:lnTo>
                      <a:pt x="69" y="73"/>
                    </a:lnTo>
                    <a:lnTo>
                      <a:pt x="73" y="73"/>
                    </a:lnTo>
                    <a:lnTo>
                      <a:pt x="73" y="77"/>
                    </a:lnTo>
                    <a:lnTo>
                      <a:pt x="77" y="77"/>
                    </a:lnTo>
                    <a:lnTo>
                      <a:pt x="81" y="77"/>
                    </a:lnTo>
                    <a:lnTo>
                      <a:pt x="81" y="81"/>
                    </a:lnTo>
                    <a:lnTo>
                      <a:pt x="46" y="81"/>
                    </a:lnTo>
                    <a:lnTo>
                      <a:pt x="46" y="77"/>
                    </a:lnTo>
                    <a:lnTo>
                      <a:pt x="50" y="77"/>
                    </a:lnTo>
                    <a:lnTo>
                      <a:pt x="54" y="77"/>
                    </a:lnTo>
                    <a:lnTo>
                      <a:pt x="54" y="73"/>
                    </a:lnTo>
                    <a:lnTo>
                      <a:pt x="54" y="69"/>
                    </a:lnTo>
                    <a:lnTo>
                      <a:pt x="54" y="62"/>
                    </a:lnTo>
                    <a:lnTo>
                      <a:pt x="54" y="31"/>
                    </a:lnTo>
                    <a:lnTo>
                      <a:pt x="54" y="23"/>
                    </a:lnTo>
                    <a:lnTo>
                      <a:pt x="54" y="16"/>
                    </a:lnTo>
                    <a:lnTo>
                      <a:pt x="50" y="16"/>
                    </a:lnTo>
                    <a:lnTo>
                      <a:pt x="43" y="12"/>
                    </a:lnTo>
                    <a:lnTo>
                      <a:pt x="35" y="16"/>
                    </a:lnTo>
                    <a:lnTo>
                      <a:pt x="23" y="23"/>
                    </a:lnTo>
                    <a:lnTo>
                      <a:pt x="23" y="62"/>
                    </a:lnTo>
                    <a:lnTo>
                      <a:pt x="23" y="69"/>
                    </a:lnTo>
                    <a:lnTo>
                      <a:pt x="23" y="73"/>
                    </a:lnTo>
                    <a:lnTo>
                      <a:pt x="27" y="73"/>
                    </a:lnTo>
                    <a:lnTo>
                      <a:pt x="27" y="77"/>
                    </a:lnTo>
                    <a:lnTo>
                      <a:pt x="31" y="77"/>
                    </a:lnTo>
                    <a:lnTo>
                      <a:pt x="35" y="77"/>
                    </a:lnTo>
                    <a:lnTo>
                      <a:pt x="35" y="81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4" y="77"/>
                    </a:lnTo>
                    <a:lnTo>
                      <a:pt x="8" y="73"/>
                    </a:lnTo>
                    <a:lnTo>
                      <a:pt x="8" y="69"/>
                    </a:lnTo>
                    <a:lnTo>
                      <a:pt x="8" y="62"/>
                    </a:lnTo>
                    <a:lnTo>
                      <a:pt x="8" y="35"/>
                    </a:lnTo>
                    <a:lnTo>
                      <a:pt x="8" y="23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3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34" name="Freeform 16"/>
              <p:cNvSpPr>
                <a:spLocks/>
              </p:cNvSpPr>
              <p:nvPr/>
            </p:nvSpPr>
            <p:spPr bwMode="auto">
              <a:xfrm>
                <a:off x="2007" y="1303"/>
                <a:ext cx="50" cy="100"/>
              </a:xfrm>
              <a:custGeom>
                <a:avLst/>
                <a:gdLst>
                  <a:gd name="T0" fmla="*/ 27 w 50"/>
                  <a:gd name="T1" fmla="*/ 0 h 100"/>
                  <a:gd name="T2" fmla="*/ 27 w 50"/>
                  <a:gd name="T3" fmla="*/ 23 h 100"/>
                  <a:gd name="T4" fmla="*/ 46 w 50"/>
                  <a:gd name="T5" fmla="*/ 23 h 100"/>
                  <a:gd name="T6" fmla="*/ 46 w 50"/>
                  <a:gd name="T7" fmla="*/ 27 h 100"/>
                  <a:gd name="T8" fmla="*/ 27 w 50"/>
                  <a:gd name="T9" fmla="*/ 27 h 100"/>
                  <a:gd name="T10" fmla="*/ 27 w 50"/>
                  <a:gd name="T11" fmla="*/ 77 h 100"/>
                  <a:gd name="T12" fmla="*/ 27 w 50"/>
                  <a:gd name="T13" fmla="*/ 85 h 100"/>
                  <a:gd name="T14" fmla="*/ 31 w 50"/>
                  <a:gd name="T15" fmla="*/ 88 h 100"/>
                  <a:gd name="T16" fmla="*/ 31 w 50"/>
                  <a:gd name="T17" fmla="*/ 88 h 100"/>
                  <a:gd name="T18" fmla="*/ 35 w 50"/>
                  <a:gd name="T19" fmla="*/ 88 h 100"/>
                  <a:gd name="T20" fmla="*/ 38 w 50"/>
                  <a:gd name="T21" fmla="*/ 88 h 100"/>
                  <a:gd name="T22" fmla="*/ 42 w 50"/>
                  <a:gd name="T23" fmla="*/ 88 h 100"/>
                  <a:gd name="T24" fmla="*/ 42 w 50"/>
                  <a:gd name="T25" fmla="*/ 88 h 100"/>
                  <a:gd name="T26" fmla="*/ 46 w 50"/>
                  <a:gd name="T27" fmla="*/ 85 h 100"/>
                  <a:gd name="T28" fmla="*/ 50 w 50"/>
                  <a:gd name="T29" fmla="*/ 85 h 100"/>
                  <a:gd name="T30" fmla="*/ 46 w 50"/>
                  <a:gd name="T31" fmla="*/ 92 h 100"/>
                  <a:gd name="T32" fmla="*/ 38 w 50"/>
                  <a:gd name="T33" fmla="*/ 96 h 100"/>
                  <a:gd name="T34" fmla="*/ 35 w 50"/>
                  <a:gd name="T35" fmla="*/ 100 h 100"/>
                  <a:gd name="T36" fmla="*/ 27 w 50"/>
                  <a:gd name="T37" fmla="*/ 100 h 100"/>
                  <a:gd name="T38" fmla="*/ 23 w 50"/>
                  <a:gd name="T39" fmla="*/ 100 h 100"/>
                  <a:gd name="T40" fmla="*/ 19 w 50"/>
                  <a:gd name="T41" fmla="*/ 96 h 100"/>
                  <a:gd name="T42" fmla="*/ 15 w 50"/>
                  <a:gd name="T43" fmla="*/ 96 h 100"/>
                  <a:gd name="T44" fmla="*/ 15 w 50"/>
                  <a:gd name="T45" fmla="*/ 92 h 100"/>
                  <a:gd name="T46" fmla="*/ 12 w 50"/>
                  <a:gd name="T47" fmla="*/ 88 h 100"/>
                  <a:gd name="T48" fmla="*/ 12 w 50"/>
                  <a:gd name="T49" fmla="*/ 81 h 100"/>
                  <a:gd name="T50" fmla="*/ 12 w 50"/>
                  <a:gd name="T51" fmla="*/ 27 h 100"/>
                  <a:gd name="T52" fmla="*/ 0 w 50"/>
                  <a:gd name="T53" fmla="*/ 27 h 100"/>
                  <a:gd name="T54" fmla="*/ 0 w 50"/>
                  <a:gd name="T55" fmla="*/ 27 h 100"/>
                  <a:gd name="T56" fmla="*/ 4 w 50"/>
                  <a:gd name="T57" fmla="*/ 23 h 100"/>
                  <a:gd name="T58" fmla="*/ 12 w 50"/>
                  <a:gd name="T59" fmla="*/ 19 h 100"/>
                  <a:gd name="T60" fmla="*/ 15 w 50"/>
                  <a:gd name="T61" fmla="*/ 16 h 100"/>
                  <a:gd name="T62" fmla="*/ 19 w 50"/>
                  <a:gd name="T63" fmla="*/ 12 h 100"/>
                  <a:gd name="T64" fmla="*/ 23 w 50"/>
                  <a:gd name="T65" fmla="*/ 4 h 100"/>
                  <a:gd name="T66" fmla="*/ 27 w 50"/>
                  <a:gd name="T67" fmla="*/ 0 h 100"/>
                  <a:gd name="T68" fmla="*/ 27 w 50"/>
                  <a:gd name="T69" fmla="*/ 0 h 10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0"/>
                  <a:gd name="T106" fmla="*/ 0 h 100"/>
                  <a:gd name="T107" fmla="*/ 50 w 50"/>
                  <a:gd name="T108" fmla="*/ 100 h 10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0" h="100">
                    <a:moveTo>
                      <a:pt x="27" y="0"/>
                    </a:moveTo>
                    <a:lnTo>
                      <a:pt x="27" y="23"/>
                    </a:lnTo>
                    <a:lnTo>
                      <a:pt x="46" y="23"/>
                    </a:lnTo>
                    <a:lnTo>
                      <a:pt x="46" y="27"/>
                    </a:lnTo>
                    <a:lnTo>
                      <a:pt x="27" y="27"/>
                    </a:lnTo>
                    <a:lnTo>
                      <a:pt x="27" y="77"/>
                    </a:lnTo>
                    <a:lnTo>
                      <a:pt x="27" y="85"/>
                    </a:lnTo>
                    <a:lnTo>
                      <a:pt x="31" y="88"/>
                    </a:lnTo>
                    <a:lnTo>
                      <a:pt x="35" y="88"/>
                    </a:lnTo>
                    <a:lnTo>
                      <a:pt x="38" y="88"/>
                    </a:lnTo>
                    <a:lnTo>
                      <a:pt x="42" y="88"/>
                    </a:lnTo>
                    <a:lnTo>
                      <a:pt x="46" y="85"/>
                    </a:lnTo>
                    <a:lnTo>
                      <a:pt x="50" y="85"/>
                    </a:lnTo>
                    <a:lnTo>
                      <a:pt x="46" y="92"/>
                    </a:lnTo>
                    <a:lnTo>
                      <a:pt x="38" y="96"/>
                    </a:lnTo>
                    <a:lnTo>
                      <a:pt x="35" y="100"/>
                    </a:lnTo>
                    <a:lnTo>
                      <a:pt x="27" y="100"/>
                    </a:lnTo>
                    <a:lnTo>
                      <a:pt x="23" y="100"/>
                    </a:lnTo>
                    <a:lnTo>
                      <a:pt x="19" y="96"/>
                    </a:lnTo>
                    <a:lnTo>
                      <a:pt x="15" y="96"/>
                    </a:lnTo>
                    <a:lnTo>
                      <a:pt x="15" y="92"/>
                    </a:lnTo>
                    <a:lnTo>
                      <a:pt x="12" y="88"/>
                    </a:lnTo>
                    <a:lnTo>
                      <a:pt x="12" y="81"/>
                    </a:lnTo>
                    <a:lnTo>
                      <a:pt x="12" y="27"/>
                    </a:lnTo>
                    <a:lnTo>
                      <a:pt x="0" y="27"/>
                    </a:lnTo>
                    <a:lnTo>
                      <a:pt x="4" y="23"/>
                    </a:lnTo>
                    <a:lnTo>
                      <a:pt x="12" y="19"/>
                    </a:lnTo>
                    <a:lnTo>
                      <a:pt x="15" y="16"/>
                    </a:lnTo>
                    <a:lnTo>
                      <a:pt x="19" y="12"/>
                    </a:lnTo>
                    <a:lnTo>
                      <a:pt x="23" y="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35" name="Rectangle 17"/>
              <p:cNvSpPr>
                <a:spLocks noChangeArrowheads="1"/>
              </p:cNvSpPr>
              <p:nvPr/>
            </p:nvSpPr>
            <p:spPr bwMode="auto">
              <a:xfrm>
                <a:off x="2107" y="1261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6" name="Freeform 18"/>
              <p:cNvSpPr>
                <a:spLocks/>
              </p:cNvSpPr>
              <p:nvPr/>
            </p:nvSpPr>
            <p:spPr bwMode="auto">
              <a:xfrm>
                <a:off x="2283" y="1303"/>
                <a:ext cx="46" cy="100"/>
              </a:xfrm>
              <a:custGeom>
                <a:avLst/>
                <a:gdLst>
                  <a:gd name="T0" fmla="*/ 23 w 46"/>
                  <a:gd name="T1" fmla="*/ 0 h 100"/>
                  <a:gd name="T2" fmla="*/ 23 w 46"/>
                  <a:gd name="T3" fmla="*/ 23 h 100"/>
                  <a:gd name="T4" fmla="*/ 42 w 46"/>
                  <a:gd name="T5" fmla="*/ 23 h 100"/>
                  <a:gd name="T6" fmla="*/ 42 w 46"/>
                  <a:gd name="T7" fmla="*/ 27 h 100"/>
                  <a:gd name="T8" fmla="*/ 23 w 46"/>
                  <a:gd name="T9" fmla="*/ 27 h 100"/>
                  <a:gd name="T10" fmla="*/ 23 w 46"/>
                  <a:gd name="T11" fmla="*/ 77 h 100"/>
                  <a:gd name="T12" fmla="*/ 27 w 46"/>
                  <a:gd name="T13" fmla="*/ 85 h 100"/>
                  <a:gd name="T14" fmla="*/ 27 w 46"/>
                  <a:gd name="T15" fmla="*/ 88 h 100"/>
                  <a:gd name="T16" fmla="*/ 31 w 46"/>
                  <a:gd name="T17" fmla="*/ 88 h 100"/>
                  <a:gd name="T18" fmla="*/ 31 w 46"/>
                  <a:gd name="T19" fmla="*/ 88 h 100"/>
                  <a:gd name="T20" fmla="*/ 35 w 46"/>
                  <a:gd name="T21" fmla="*/ 88 h 100"/>
                  <a:gd name="T22" fmla="*/ 39 w 46"/>
                  <a:gd name="T23" fmla="*/ 88 h 100"/>
                  <a:gd name="T24" fmla="*/ 39 w 46"/>
                  <a:gd name="T25" fmla="*/ 88 h 100"/>
                  <a:gd name="T26" fmla="*/ 42 w 46"/>
                  <a:gd name="T27" fmla="*/ 85 h 100"/>
                  <a:gd name="T28" fmla="*/ 46 w 46"/>
                  <a:gd name="T29" fmla="*/ 85 h 100"/>
                  <a:gd name="T30" fmla="*/ 42 w 46"/>
                  <a:gd name="T31" fmla="*/ 92 h 100"/>
                  <a:gd name="T32" fmla="*/ 39 w 46"/>
                  <a:gd name="T33" fmla="*/ 96 h 100"/>
                  <a:gd name="T34" fmla="*/ 31 w 46"/>
                  <a:gd name="T35" fmla="*/ 100 h 100"/>
                  <a:gd name="T36" fmla="*/ 27 w 46"/>
                  <a:gd name="T37" fmla="*/ 100 h 100"/>
                  <a:gd name="T38" fmla="*/ 23 w 46"/>
                  <a:gd name="T39" fmla="*/ 100 h 100"/>
                  <a:gd name="T40" fmla="*/ 19 w 46"/>
                  <a:gd name="T41" fmla="*/ 96 h 100"/>
                  <a:gd name="T42" fmla="*/ 16 w 46"/>
                  <a:gd name="T43" fmla="*/ 96 h 100"/>
                  <a:gd name="T44" fmla="*/ 12 w 46"/>
                  <a:gd name="T45" fmla="*/ 92 h 100"/>
                  <a:gd name="T46" fmla="*/ 12 w 46"/>
                  <a:gd name="T47" fmla="*/ 88 h 100"/>
                  <a:gd name="T48" fmla="*/ 12 w 46"/>
                  <a:gd name="T49" fmla="*/ 81 h 100"/>
                  <a:gd name="T50" fmla="*/ 12 w 46"/>
                  <a:gd name="T51" fmla="*/ 27 h 100"/>
                  <a:gd name="T52" fmla="*/ 0 w 46"/>
                  <a:gd name="T53" fmla="*/ 27 h 100"/>
                  <a:gd name="T54" fmla="*/ 0 w 46"/>
                  <a:gd name="T55" fmla="*/ 27 h 100"/>
                  <a:gd name="T56" fmla="*/ 4 w 46"/>
                  <a:gd name="T57" fmla="*/ 23 h 100"/>
                  <a:gd name="T58" fmla="*/ 8 w 46"/>
                  <a:gd name="T59" fmla="*/ 19 h 100"/>
                  <a:gd name="T60" fmla="*/ 12 w 46"/>
                  <a:gd name="T61" fmla="*/ 16 h 100"/>
                  <a:gd name="T62" fmla="*/ 16 w 46"/>
                  <a:gd name="T63" fmla="*/ 12 h 100"/>
                  <a:gd name="T64" fmla="*/ 19 w 46"/>
                  <a:gd name="T65" fmla="*/ 4 h 100"/>
                  <a:gd name="T66" fmla="*/ 23 w 46"/>
                  <a:gd name="T67" fmla="*/ 0 h 100"/>
                  <a:gd name="T68" fmla="*/ 23 w 46"/>
                  <a:gd name="T69" fmla="*/ 0 h 10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"/>
                  <a:gd name="T106" fmla="*/ 0 h 100"/>
                  <a:gd name="T107" fmla="*/ 46 w 46"/>
                  <a:gd name="T108" fmla="*/ 100 h 10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" h="100">
                    <a:moveTo>
                      <a:pt x="23" y="0"/>
                    </a:moveTo>
                    <a:lnTo>
                      <a:pt x="23" y="23"/>
                    </a:lnTo>
                    <a:lnTo>
                      <a:pt x="42" y="23"/>
                    </a:lnTo>
                    <a:lnTo>
                      <a:pt x="42" y="27"/>
                    </a:lnTo>
                    <a:lnTo>
                      <a:pt x="23" y="27"/>
                    </a:lnTo>
                    <a:lnTo>
                      <a:pt x="23" y="77"/>
                    </a:lnTo>
                    <a:lnTo>
                      <a:pt x="27" y="85"/>
                    </a:lnTo>
                    <a:lnTo>
                      <a:pt x="27" y="88"/>
                    </a:lnTo>
                    <a:lnTo>
                      <a:pt x="31" y="88"/>
                    </a:lnTo>
                    <a:lnTo>
                      <a:pt x="35" y="88"/>
                    </a:lnTo>
                    <a:lnTo>
                      <a:pt x="39" y="88"/>
                    </a:lnTo>
                    <a:lnTo>
                      <a:pt x="42" y="85"/>
                    </a:lnTo>
                    <a:lnTo>
                      <a:pt x="46" y="85"/>
                    </a:lnTo>
                    <a:lnTo>
                      <a:pt x="42" y="92"/>
                    </a:lnTo>
                    <a:lnTo>
                      <a:pt x="39" y="96"/>
                    </a:lnTo>
                    <a:lnTo>
                      <a:pt x="31" y="100"/>
                    </a:lnTo>
                    <a:lnTo>
                      <a:pt x="27" y="100"/>
                    </a:lnTo>
                    <a:lnTo>
                      <a:pt x="23" y="100"/>
                    </a:lnTo>
                    <a:lnTo>
                      <a:pt x="19" y="96"/>
                    </a:lnTo>
                    <a:lnTo>
                      <a:pt x="16" y="96"/>
                    </a:lnTo>
                    <a:lnTo>
                      <a:pt x="12" y="92"/>
                    </a:lnTo>
                    <a:lnTo>
                      <a:pt x="12" y="88"/>
                    </a:lnTo>
                    <a:lnTo>
                      <a:pt x="12" y="81"/>
                    </a:lnTo>
                    <a:lnTo>
                      <a:pt x="12" y="27"/>
                    </a:lnTo>
                    <a:lnTo>
                      <a:pt x="0" y="27"/>
                    </a:lnTo>
                    <a:lnTo>
                      <a:pt x="4" y="23"/>
                    </a:lnTo>
                    <a:lnTo>
                      <a:pt x="8" y="19"/>
                    </a:lnTo>
                    <a:lnTo>
                      <a:pt x="12" y="16"/>
                    </a:lnTo>
                    <a:lnTo>
                      <a:pt x="16" y="12"/>
                    </a:lnTo>
                    <a:lnTo>
                      <a:pt x="19" y="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37" name="Freeform 19"/>
              <p:cNvSpPr>
                <a:spLocks noEditPoints="1"/>
              </p:cNvSpPr>
              <p:nvPr/>
            </p:nvSpPr>
            <p:spPr bwMode="auto">
              <a:xfrm>
                <a:off x="2333" y="1322"/>
                <a:ext cx="73" cy="81"/>
              </a:xfrm>
              <a:custGeom>
                <a:avLst/>
                <a:gdLst>
                  <a:gd name="T0" fmla="*/ 39 w 73"/>
                  <a:gd name="T1" fmla="*/ 0 h 81"/>
                  <a:gd name="T2" fmla="*/ 46 w 73"/>
                  <a:gd name="T3" fmla="*/ 4 h 81"/>
                  <a:gd name="T4" fmla="*/ 58 w 73"/>
                  <a:gd name="T5" fmla="*/ 8 h 81"/>
                  <a:gd name="T6" fmla="*/ 65 w 73"/>
                  <a:gd name="T7" fmla="*/ 16 h 81"/>
                  <a:gd name="T8" fmla="*/ 69 w 73"/>
                  <a:gd name="T9" fmla="*/ 27 h 81"/>
                  <a:gd name="T10" fmla="*/ 73 w 73"/>
                  <a:gd name="T11" fmla="*/ 39 h 81"/>
                  <a:gd name="T12" fmla="*/ 73 w 73"/>
                  <a:gd name="T13" fmla="*/ 50 h 81"/>
                  <a:gd name="T14" fmla="*/ 69 w 73"/>
                  <a:gd name="T15" fmla="*/ 62 h 81"/>
                  <a:gd name="T16" fmla="*/ 62 w 73"/>
                  <a:gd name="T17" fmla="*/ 69 h 81"/>
                  <a:gd name="T18" fmla="*/ 54 w 73"/>
                  <a:gd name="T19" fmla="*/ 77 h 81"/>
                  <a:gd name="T20" fmla="*/ 46 w 73"/>
                  <a:gd name="T21" fmla="*/ 81 h 81"/>
                  <a:gd name="T22" fmla="*/ 35 w 73"/>
                  <a:gd name="T23" fmla="*/ 81 h 81"/>
                  <a:gd name="T24" fmla="*/ 27 w 73"/>
                  <a:gd name="T25" fmla="*/ 81 h 81"/>
                  <a:gd name="T26" fmla="*/ 15 w 73"/>
                  <a:gd name="T27" fmla="*/ 73 h 81"/>
                  <a:gd name="T28" fmla="*/ 8 w 73"/>
                  <a:gd name="T29" fmla="*/ 69 h 81"/>
                  <a:gd name="T30" fmla="*/ 4 w 73"/>
                  <a:gd name="T31" fmla="*/ 54 h 81"/>
                  <a:gd name="T32" fmla="*/ 0 w 73"/>
                  <a:gd name="T33" fmla="*/ 43 h 81"/>
                  <a:gd name="T34" fmla="*/ 4 w 73"/>
                  <a:gd name="T35" fmla="*/ 31 h 81"/>
                  <a:gd name="T36" fmla="*/ 8 w 73"/>
                  <a:gd name="T37" fmla="*/ 23 h 81"/>
                  <a:gd name="T38" fmla="*/ 12 w 73"/>
                  <a:gd name="T39" fmla="*/ 12 h 81"/>
                  <a:gd name="T40" fmla="*/ 19 w 73"/>
                  <a:gd name="T41" fmla="*/ 8 h 81"/>
                  <a:gd name="T42" fmla="*/ 27 w 73"/>
                  <a:gd name="T43" fmla="*/ 4 h 81"/>
                  <a:gd name="T44" fmla="*/ 39 w 73"/>
                  <a:gd name="T45" fmla="*/ 0 h 81"/>
                  <a:gd name="T46" fmla="*/ 35 w 73"/>
                  <a:gd name="T47" fmla="*/ 8 h 81"/>
                  <a:gd name="T48" fmla="*/ 31 w 73"/>
                  <a:gd name="T49" fmla="*/ 8 h 81"/>
                  <a:gd name="T50" fmla="*/ 27 w 73"/>
                  <a:gd name="T51" fmla="*/ 12 h 81"/>
                  <a:gd name="T52" fmla="*/ 19 w 73"/>
                  <a:gd name="T53" fmla="*/ 12 h 81"/>
                  <a:gd name="T54" fmla="*/ 19 w 73"/>
                  <a:gd name="T55" fmla="*/ 20 h 81"/>
                  <a:gd name="T56" fmla="*/ 15 w 73"/>
                  <a:gd name="T57" fmla="*/ 27 h 81"/>
                  <a:gd name="T58" fmla="*/ 15 w 73"/>
                  <a:gd name="T59" fmla="*/ 35 h 81"/>
                  <a:gd name="T60" fmla="*/ 15 w 73"/>
                  <a:gd name="T61" fmla="*/ 50 h 81"/>
                  <a:gd name="T62" fmla="*/ 23 w 73"/>
                  <a:gd name="T63" fmla="*/ 66 h 81"/>
                  <a:gd name="T64" fmla="*/ 27 w 73"/>
                  <a:gd name="T65" fmla="*/ 69 h 81"/>
                  <a:gd name="T66" fmla="*/ 35 w 73"/>
                  <a:gd name="T67" fmla="*/ 73 h 81"/>
                  <a:gd name="T68" fmla="*/ 39 w 73"/>
                  <a:gd name="T69" fmla="*/ 77 h 81"/>
                  <a:gd name="T70" fmla="*/ 46 w 73"/>
                  <a:gd name="T71" fmla="*/ 73 h 81"/>
                  <a:gd name="T72" fmla="*/ 54 w 73"/>
                  <a:gd name="T73" fmla="*/ 69 h 81"/>
                  <a:gd name="T74" fmla="*/ 58 w 73"/>
                  <a:gd name="T75" fmla="*/ 62 h 81"/>
                  <a:gd name="T76" fmla="*/ 58 w 73"/>
                  <a:gd name="T77" fmla="*/ 46 h 81"/>
                  <a:gd name="T78" fmla="*/ 58 w 73"/>
                  <a:gd name="T79" fmla="*/ 35 h 81"/>
                  <a:gd name="T80" fmla="*/ 54 w 73"/>
                  <a:gd name="T81" fmla="*/ 23 h 81"/>
                  <a:gd name="T82" fmla="*/ 50 w 73"/>
                  <a:gd name="T83" fmla="*/ 16 h 81"/>
                  <a:gd name="T84" fmla="*/ 42 w 73"/>
                  <a:gd name="T85" fmla="*/ 8 h 81"/>
                  <a:gd name="T86" fmla="*/ 35 w 73"/>
                  <a:gd name="T87" fmla="*/ 8 h 8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3"/>
                  <a:gd name="T133" fmla="*/ 0 h 81"/>
                  <a:gd name="T134" fmla="*/ 73 w 73"/>
                  <a:gd name="T135" fmla="*/ 81 h 8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3" h="81">
                    <a:moveTo>
                      <a:pt x="39" y="0"/>
                    </a:moveTo>
                    <a:lnTo>
                      <a:pt x="46" y="4"/>
                    </a:lnTo>
                    <a:lnTo>
                      <a:pt x="58" y="8"/>
                    </a:lnTo>
                    <a:lnTo>
                      <a:pt x="65" y="16"/>
                    </a:lnTo>
                    <a:lnTo>
                      <a:pt x="69" y="27"/>
                    </a:lnTo>
                    <a:lnTo>
                      <a:pt x="73" y="39"/>
                    </a:lnTo>
                    <a:lnTo>
                      <a:pt x="73" y="50"/>
                    </a:lnTo>
                    <a:lnTo>
                      <a:pt x="69" y="62"/>
                    </a:lnTo>
                    <a:lnTo>
                      <a:pt x="62" y="69"/>
                    </a:lnTo>
                    <a:lnTo>
                      <a:pt x="54" y="77"/>
                    </a:lnTo>
                    <a:lnTo>
                      <a:pt x="46" y="81"/>
                    </a:lnTo>
                    <a:lnTo>
                      <a:pt x="35" y="81"/>
                    </a:lnTo>
                    <a:lnTo>
                      <a:pt x="27" y="81"/>
                    </a:lnTo>
                    <a:lnTo>
                      <a:pt x="15" y="73"/>
                    </a:lnTo>
                    <a:lnTo>
                      <a:pt x="8" y="69"/>
                    </a:lnTo>
                    <a:lnTo>
                      <a:pt x="4" y="54"/>
                    </a:lnTo>
                    <a:lnTo>
                      <a:pt x="0" y="43"/>
                    </a:lnTo>
                    <a:lnTo>
                      <a:pt x="4" y="31"/>
                    </a:lnTo>
                    <a:lnTo>
                      <a:pt x="8" y="23"/>
                    </a:lnTo>
                    <a:lnTo>
                      <a:pt x="12" y="12"/>
                    </a:lnTo>
                    <a:lnTo>
                      <a:pt x="19" y="8"/>
                    </a:lnTo>
                    <a:lnTo>
                      <a:pt x="27" y="4"/>
                    </a:lnTo>
                    <a:lnTo>
                      <a:pt x="39" y="0"/>
                    </a:lnTo>
                    <a:close/>
                    <a:moveTo>
                      <a:pt x="35" y="8"/>
                    </a:moveTo>
                    <a:lnTo>
                      <a:pt x="31" y="8"/>
                    </a:lnTo>
                    <a:lnTo>
                      <a:pt x="27" y="12"/>
                    </a:lnTo>
                    <a:lnTo>
                      <a:pt x="19" y="12"/>
                    </a:lnTo>
                    <a:lnTo>
                      <a:pt x="19" y="20"/>
                    </a:lnTo>
                    <a:lnTo>
                      <a:pt x="15" y="27"/>
                    </a:lnTo>
                    <a:lnTo>
                      <a:pt x="15" y="35"/>
                    </a:lnTo>
                    <a:lnTo>
                      <a:pt x="15" y="50"/>
                    </a:lnTo>
                    <a:lnTo>
                      <a:pt x="23" y="66"/>
                    </a:lnTo>
                    <a:lnTo>
                      <a:pt x="27" y="69"/>
                    </a:lnTo>
                    <a:lnTo>
                      <a:pt x="35" y="73"/>
                    </a:lnTo>
                    <a:lnTo>
                      <a:pt x="39" y="77"/>
                    </a:lnTo>
                    <a:lnTo>
                      <a:pt x="46" y="73"/>
                    </a:lnTo>
                    <a:lnTo>
                      <a:pt x="54" y="69"/>
                    </a:lnTo>
                    <a:lnTo>
                      <a:pt x="58" y="62"/>
                    </a:lnTo>
                    <a:lnTo>
                      <a:pt x="58" y="46"/>
                    </a:lnTo>
                    <a:lnTo>
                      <a:pt x="58" y="35"/>
                    </a:lnTo>
                    <a:lnTo>
                      <a:pt x="54" y="23"/>
                    </a:lnTo>
                    <a:lnTo>
                      <a:pt x="50" y="16"/>
                    </a:lnTo>
                    <a:lnTo>
                      <a:pt x="42" y="8"/>
                    </a:lnTo>
                    <a:lnTo>
                      <a:pt x="35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38" name="Rectangle 20"/>
              <p:cNvSpPr>
                <a:spLocks noChangeArrowheads="1"/>
              </p:cNvSpPr>
              <p:nvPr/>
            </p:nvSpPr>
            <p:spPr bwMode="auto">
              <a:xfrm>
                <a:off x="2705" y="126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9" name="Freeform 21"/>
              <p:cNvSpPr>
                <a:spLocks noEditPoints="1"/>
              </p:cNvSpPr>
              <p:nvPr/>
            </p:nvSpPr>
            <p:spPr bwMode="auto">
              <a:xfrm>
                <a:off x="2889" y="1322"/>
                <a:ext cx="66" cy="81"/>
              </a:xfrm>
              <a:custGeom>
                <a:avLst/>
                <a:gdLst>
                  <a:gd name="T0" fmla="*/ 16 w 66"/>
                  <a:gd name="T1" fmla="*/ 31 h 81"/>
                  <a:gd name="T2" fmla="*/ 16 w 66"/>
                  <a:gd name="T3" fmla="*/ 46 h 81"/>
                  <a:gd name="T4" fmla="*/ 23 w 66"/>
                  <a:gd name="T5" fmla="*/ 58 h 81"/>
                  <a:gd name="T6" fmla="*/ 31 w 66"/>
                  <a:gd name="T7" fmla="*/ 66 h 81"/>
                  <a:gd name="T8" fmla="*/ 43 w 66"/>
                  <a:gd name="T9" fmla="*/ 66 h 81"/>
                  <a:gd name="T10" fmla="*/ 50 w 66"/>
                  <a:gd name="T11" fmla="*/ 66 h 81"/>
                  <a:gd name="T12" fmla="*/ 54 w 66"/>
                  <a:gd name="T13" fmla="*/ 62 h 81"/>
                  <a:gd name="T14" fmla="*/ 58 w 66"/>
                  <a:gd name="T15" fmla="*/ 58 h 81"/>
                  <a:gd name="T16" fmla="*/ 62 w 66"/>
                  <a:gd name="T17" fmla="*/ 50 h 81"/>
                  <a:gd name="T18" fmla="*/ 66 w 66"/>
                  <a:gd name="T19" fmla="*/ 50 h 81"/>
                  <a:gd name="T20" fmla="*/ 62 w 66"/>
                  <a:gd name="T21" fmla="*/ 62 h 81"/>
                  <a:gd name="T22" fmla="*/ 54 w 66"/>
                  <a:gd name="T23" fmla="*/ 73 h 81"/>
                  <a:gd name="T24" fmla="*/ 47 w 66"/>
                  <a:gd name="T25" fmla="*/ 77 h 81"/>
                  <a:gd name="T26" fmla="*/ 35 w 66"/>
                  <a:gd name="T27" fmla="*/ 81 h 81"/>
                  <a:gd name="T28" fmla="*/ 23 w 66"/>
                  <a:gd name="T29" fmla="*/ 77 h 81"/>
                  <a:gd name="T30" fmla="*/ 12 w 66"/>
                  <a:gd name="T31" fmla="*/ 69 h 81"/>
                  <a:gd name="T32" fmla="*/ 8 w 66"/>
                  <a:gd name="T33" fmla="*/ 62 h 81"/>
                  <a:gd name="T34" fmla="*/ 4 w 66"/>
                  <a:gd name="T35" fmla="*/ 54 h 81"/>
                  <a:gd name="T36" fmla="*/ 0 w 66"/>
                  <a:gd name="T37" fmla="*/ 43 h 81"/>
                  <a:gd name="T38" fmla="*/ 4 w 66"/>
                  <a:gd name="T39" fmla="*/ 31 h 81"/>
                  <a:gd name="T40" fmla="*/ 8 w 66"/>
                  <a:gd name="T41" fmla="*/ 20 h 81"/>
                  <a:gd name="T42" fmla="*/ 12 w 66"/>
                  <a:gd name="T43" fmla="*/ 12 h 81"/>
                  <a:gd name="T44" fmla="*/ 20 w 66"/>
                  <a:gd name="T45" fmla="*/ 8 h 81"/>
                  <a:gd name="T46" fmla="*/ 27 w 66"/>
                  <a:gd name="T47" fmla="*/ 4 h 81"/>
                  <a:gd name="T48" fmla="*/ 35 w 66"/>
                  <a:gd name="T49" fmla="*/ 0 h 81"/>
                  <a:gd name="T50" fmla="*/ 47 w 66"/>
                  <a:gd name="T51" fmla="*/ 4 h 81"/>
                  <a:gd name="T52" fmla="*/ 58 w 66"/>
                  <a:gd name="T53" fmla="*/ 12 h 81"/>
                  <a:gd name="T54" fmla="*/ 62 w 66"/>
                  <a:gd name="T55" fmla="*/ 20 h 81"/>
                  <a:gd name="T56" fmla="*/ 66 w 66"/>
                  <a:gd name="T57" fmla="*/ 31 h 81"/>
                  <a:gd name="T58" fmla="*/ 16 w 66"/>
                  <a:gd name="T59" fmla="*/ 31 h 81"/>
                  <a:gd name="T60" fmla="*/ 16 w 66"/>
                  <a:gd name="T61" fmla="*/ 27 h 81"/>
                  <a:gd name="T62" fmla="*/ 47 w 66"/>
                  <a:gd name="T63" fmla="*/ 27 h 81"/>
                  <a:gd name="T64" fmla="*/ 47 w 66"/>
                  <a:gd name="T65" fmla="*/ 20 h 81"/>
                  <a:gd name="T66" fmla="*/ 47 w 66"/>
                  <a:gd name="T67" fmla="*/ 16 h 81"/>
                  <a:gd name="T68" fmla="*/ 43 w 66"/>
                  <a:gd name="T69" fmla="*/ 12 h 81"/>
                  <a:gd name="T70" fmla="*/ 39 w 66"/>
                  <a:gd name="T71" fmla="*/ 12 h 81"/>
                  <a:gd name="T72" fmla="*/ 35 w 66"/>
                  <a:gd name="T73" fmla="*/ 8 h 81"/>
                  <a:gd name="T74" fmla="*/ 31 w 66"/>
                  <a:gd name="T75" fmla="*/ 8 h 81"/>
                  <a:gd name="T76" fmla="*/ 27 w 66"/>
                  <a:gd name="T77" fmla="*/ 8 h 81"/>
                  <a:gd name="T78" fmla="*/ 20 w 66"/>
                  <a:gd name="T79" fmla="*/ 12 h 81"/>
                  <a:gd name="T80" fmla="*/ 16 w 66"/>
                  <a:gd name="T81" fmla="*/ 20 h 81"/>
                  <a:gd name="T82" fmla="*/ 16 w 66"/>
                  <a:gd name="T83" fmla="*/ 27 h 8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6"/>
                  <a:gd name="T127" fmla="*/ 0 h 81"/>
                  <a:gd name="T128" fmla="*/ 66 w 66"/>
                  <a:gd name="T129" fmla="*/ 81 h 8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6" h="81">
                    <a:moveTo>
                      <a:pt x="16" y="31"/>
                    </a:moveTo>
                    <a:lnTo>
                      <a:pt x="16" y="46"/>
                    </a:lnTo>
                    <a:lnTo>
                      <a:pt x="23" y="58"/>
                    </a:lnTo>
                    <a:lnTo>
                      <a:pt x="31" y="66"/>
                    </a:lnTo>
                    <a:lnTo>
                      <a:pt x="43" y="66"/>
                    </a:lnTo>
                    <a:lnTo>
                      <a:pt x="50" y="66"/>
                    </a:lnTo>
                    <a:lnTo>
                      <a:pt x="54" y="62"/>
                    </a:lnTo>
                    <a:lnTo>
                      <a:pt x="58" y="58"/>
                    </a:lnTo>
                    <a:lnTo>
                      <a:pt x="62" y="50"/>
                    </a:lnTo>
                    <a:lnTo>
                      <a:pt x="66" y="50"/>
                    </a:lnTo>
                    <a:lnTo>
                      <a:pt x="62" y="62"/>
                    </a:lnTo>
                    <a:lnTo>
                      <a:pt x="54" y="73"/>
                    </a:lnTo>
                    <a:lnTo>
                      <a:pt x="47" y="77"/>
                    </a:lnTo>
                    <a:lnTo>
                      <a:pt x="35" y="81"/>
                    </a:lnTo>
                    <a:lnTo>
                      <a:pt x="23" y="77"/>
                    </a:lnTo>
                    <a:lnTo>
                      <a:pt x="12" y="69"/>
                    </a:lnTo>
                    <a:lnTo>
                      <a:pt x="8" y="62"/>
                    </a:lnTo>
                    <a:lnTo>
                      <a:pt x="4" y="54"/>
                    </a:lnTo>
                    <a:lnTo>
                      <a:pt x="0" y="43"/>
                    </a:lnTo>
                    <a:lnTo>
                      <a:pt x="4" y="31"/>
                    </a:lnTo>
                    <a:lnTo>
                      <a:pt x="8" y="20"/>
                    </a:lnTo>
                    <a:lnTo>
                      <a:pt x="12" y="12"/>
                    </a:lnTo>
                    <a:lnTo>
                      <a:pt x="20" y="8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7" y="4"/>
                    </a:lnTo>
                    <a:lnTo>
                      <a:pt x="58" y="12"/>
                    </a:lnTo>
                    <a:lnTo>
                      <a:pt x="62" y="20"/>
                    </a:lnTo>
                    <a:lnTo>
                      <a:pt x="66" y="31"/>
                    </a:lnTo>
                    <a:lnTo>
                      <a:pt x="16" y="31"/>
                    </a:lnTo>
                    <a:close/>
                    <a:moveTo>
                      <a:pt x="16" y="27"/>
                    </a:moveTo>
                    <a:lnTo>
                      <a:pt x="47" y="27"/>
                    </a:lnTo>
                    <a:lnTo>
                      <a:pt x="47" y="20"/>
                    </a:lnTo>
                    <a:lnTo>
                      <a:pt x="47" y="16"/>
                    </a:lnTo>
                    <a:lnTo>
                      <a:pt x="43" y="12"/>
                    </a:lnTo>
                    <a:lnTo>
                      <a:pt x="39" y="12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27" y="8"/>
                    </a:lnTo>
                    <a:lnTo>
                      <a:pt x="20" y="12"/>
                    </a:lnTo>
                    <a:lnTo>
                      <a:pt x="16" y="20"/>
                    </a:lnTo>
                    <a:lnTo>
                      <a:pt x="16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40" name="Freeform 22"/>
              <p:cNvSpPr>
                <a:spLocks noEditPoints="1"/>
              </p:cNvSpPr>
              <p:nvPr/>
            </p:nvSpPr>
            <p:spPr bwMode="auto">
              <a:xfrm>
                <a:off x="2966" y="1322"/>
                <a:ext cx="69" cy="81"/>
              </a:xfrm>
              <a:custGeom>
                <a:avLst/>
                <a:gdLst>
                  <a:gd name="T0" fmla="*/ 35 w 69"/>
                  <a:gd name="T1" fmla="*/ 73 h 81"/>
                  <a:gd name="T2" fmla="*/ 27 w 69"/>
                  <a:gd name="T3" fmla="*/ 77 h 81"/>
                  <a:gd name="T4" fmla="*/ 19 w 69"/>
                  <a:gd name="T5" fmla="*/ 81 h 81"/>
                  <a:gd name="T6" fmla="*/ 4 w 69"/>
                  <a:gd name="T7" fmla="*/ 77 h 81"/>
                  <a:gd name="T8" fmla="*/ 0 w 69"/>
                  <a:gd name="T9" fmla="*/ 62 h 81"/>
                  <a:gd name="T10" fmla="*/ 4 w 69"/>
                  <a:gd name="T11" fmla="*/ 54 h 81"/>
                  <a:gd name="T12" fmla="*/ 16 w 69"/>
                  <a:gd name="T13" fmla="*/ 43 h 81"/>
                  <a:gd name="T14" fmla="*/ 42 w 69"/>
                  <a:gd name="T15" fmla="*/ 31 h 81"/>
                  <a:gd name="T16" fmla="*/ 42 w 69"/>
                  <a:gd name="T17" fmla="*/ 20 h 81"/>
                  <a:gd name="T18" fmla="*/ 35 w 69"/>
                  <a:gd name="T19" fmla="*/ 8 h 81"/>
                  <a:gd name="T20" fmla="*/ 23 w 69"/>
                  <a:gd name="T21" fmla="*/ 8 h 81"/>
                  <a:gd name="T22" fmla="*/ 19 w 69"/>
                  <a:gd name="T23" fmla="*/ 12 h 81"/>
                  <a:gd name="T24" fmla="*/ 19 w 69"/>
                  <a:gd name="T25" fmla="*/ 23 h 81"/>
                  <a:gd name="T26" fmla="*/ 16 w 69"/>
                  <a:gd name="T27" fmla="*/ 27 h 81"/>
                  <a:gd name="T28" fmla="*/ 12 w 69"/>
                  <a:gd name="T29" fmla="*/ 31 h 81"/>
                  <a:gd name="T30" fmla="*/ 8 w 69"/>
                  <a:gd name="T31" fmla="*/ 27 h 81"/>
                  <a:gd name="T32" fmla="*/ 4 w 69"/>
                  <a:gd name="T33" fmla="*/ 23 h 81"/>
                  <a:gd name="T34" fmla="*/ 12 w 69"/>
                  <a:gd name="T35" fmla="*/ 8 h 81"/>
                  <a:gd name="T36" fmla="*/ 31 w 69"/>
                  <a:gd name="T37" fmla="*/ 0 h 81"/>
                  <a:gd name="T38" fmla="*/ 46 w 69"/>
                  <a:gd name="T39" fmla="*/ 4 h 81"/>
                  <a:gd name="T40" fmla="*/ 54 w 69"/>
                  <a:gd name="T41" fmla="*/ 12 h 81"/>
                  <a:gd name="T42" fmla="*/ 58 w 69"/>
                  <a:gd name="T43" fmla="*/ 27 h 81"/>
                  <a:gd name="T44" fmla="*/ 58 w 69"/>
                  <a:gd name="T45" fmla="*/ 62 h 81"/>
                  <a:gd name="T46" fmla="*/ 58 w 69"/>
                  <a:gd name="T47" fmla="*/ 69 h 81"/>
                  <a:gd name="T48" fmla="*/ 58 w 69"/>
                  <a:gd name="T49" fmla="*/ 69 h 81"/>
                  <a:gd name="T50" fmla="*/ 62 w 69"/>
                  <a:gd name="T51" fmla="*/ 69 h 81"/>
                  <a:gd name="T52" fmla="*/ 65 w 69"/>
                  <a:gd name="T53" fmla="*/ 69 h 81"/>
                  <a:gd name="T54" fmla="*/ 69 w 69"/>
                  <a:gd name="T55" fmla="*/ 69 h 81"/>
                  <a:gd name="T56" fmla="*/ 50 w 69"/>
                  <a:gd name="T57" fmla="*/ 81 h 81"/>
                  <a:gd name="T58" fmla="*/ 46 w 69"/>
                  <a:gd name="T59" fmla="*/ 77 h 81"/>
                  <a:gd name="T60" fmla="*/ 42 w 69"/>
                  <a:gd name="T61" fmla="*/ 69 h 81"/>
                  <a:gd name="T62" fmla="*/ 42 w 69"/>
                  <a:gd name="T63" fmla="*/ 35 h 81"/>
                  <a:gd name="T64" fmla="*/ 27 w 69"/>
                  <a:gd name="T65" fmla="*/ 43 h 81"/>
                  <a:gd name="T66" fmla="*/ 16 w 69"/>
                  <a:gd name="T67" fmla="*/ 50 h 81"/>
                  <a:gd name="T68" fmla="*/ 16 w 69"/>
                  <a:gd name="T69" fmla="*/ 58 h 81"/>
                  <a:gd name="T70" fmla="*/ 19 w 69"/>
                  <a:gd name="T71" fmla="*/ 66 h 81"/>
                  <a:gd name="T72" fmla="*/ 27 w 69"/>
                  <a:gd name="T73" fmla="*/ 69 h 81"/>
                  <a:gd name="T74" fmla="*/ 42 w 69"/>
                  <a:gd name="T75" fmla="*/ 62 h 8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9"/>
                  <a:gd name="T115" fmla="*/ 0 h 81"/>
                  <a:gd name="T116" fmla="*/ 69 w 69"/>
                  <a:gd name="T117" fmla="*/ 81 h 8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9" h="81">
                    <a:moveTo>
                      <a:pt x="42" y="69"/>
                    </a:moveTo>
                    <a:lnTo>
                      <a:pt x="35" y="73"/>
                    </a:lnTo>
                    <a:lnTo>
                      <a:pt x="31" y="77"/>
                    </a:lnTo>
                    <a:lnTo>
                      <a:pt x="27" y="77"/>
                    </a:lnTo>
                    <a:lnTo>
                      <a:pt x="23" y="81"/>
                    </a:lnTo>
                    <a:lnTo>
                      <a:pt x="19" y="81"/>
                    </a:lnTo>
                    <a:lnTo>
                      <a:pt x="12" y="81"/>
                    </a:lnTo>
                    <a:lnTo>
                      <a:pt x="4" y="77"/>
                    </a:lnTo>
                    <a:lnTo>
                      <a:pt x="0" y="69"/>
                    </a:lnTo>
                    <a:lnTo>
                      <a:pt x="0" y="62"/>
                    </a:lnTo>
                    <a:lnTo>
                      <a:pt x="0" y="58"/>
                    </a:lnTo>
                    <a:lnTo>
                      <a:pt x="4" y="54"/>
                    </a:lnTo>
                    <a:lnTo>
                      <a:pt x="8" y="46"/>
                    </a:lnTo>
                    <a:lnTo>
                      <a:pt x="16" y="43"/>
                    </a:lnTo>
                    <a:lnTo>
                      <a:pt x="27" y="35"/>
                    </a:lnTo>
                    <a:lnTo>
                      <a:pt x="42" y="31"/>
                    </a:lnTo>
                    <a:lnTo>
                      <a:pt x="42" y="27"/>
                    </a:lnTo>
                    <a:lnTo>
                      <a:pt x="42" y="20"/>
                    </a:lnTo>
                    <a:lnTo>
                      <a:pt x="39" y="12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23" y="8"/>
                    </a:lnTo>
                    <a:lnTo>
                      <a:pt x="19" y="12"/>
                    </a:lnTo>
                    <a:lnTo>
                      <a:pt x="19" y="16"/>
                    </a:lnTo>
                    <a:lnTo>
                      <a:pt x="19" y="23"/>
                    </a:lnTo>
                    <a:lnTo>
                      <a:pt x="19" y="27"/>
                    </a:lnTo>
                    <a:lnTo>
                      <a:pt x="16" y="27"/>
                    </a:lnTo>
                    <a:lnTo>
                      <a:pt x="16" y="31"/>
                    </a:lnTo>
                    <a:lnTo>
                      <a:pt x="12" y="31"/>
                    </a:lnTo>
                    <a:lnTo>
                      <a:pt x="8" y="31"/>
                    </a:lnTo>
                    <a:lnTo>
                      <a:pt x="8" y="27"/>
                    </a:lnTo>
                    <a:lnTo>
                      <a:pt x="4" y="27"/>
                    </a:lnTo>
                    <a:lnTo>
                      <a:pt x="4" y="23"/>
                    </a:lnTo>
                    <a:lnTo>
                      <a:pt x="4" y="16"/>
                    </a:lnTo>
                    <a:lnTo>
                      <a:pt x="12" y="8"/>
                    </a:lnTo>
                    <a:lnTo>
                      <a:pt x="19" y="4"/>
                    </a:lnTo>
                    <a:lnTo>
                      <a:pt x="31" y="0"/>
                    </a:lnTo>
                    <a:lnTo>
                      <a:pt x="42" y="4"/>
                    </a:lnTo>
                    <a:lnTo>
                      <a:pt x="46" y="4"/>
                    </a:lnTo>
                    <a:lnTo>
                      <a:pt x="54" y="8"/>
                    </a:lnTo>
                    <a:lnTo>
                      <a:pt x="54" y="12"/>
                    </a:lnTo>
                    <a:lnTo>
                      <a:pt x="58" y="20"/>
                    </a:lnTo>
                    <a:lnTo>
                      <a:pt x="58" y="27"/>
                    </a:lnTo>
                    <a:lnTo>
                      <a:pt x="58" y="54"/>
                    </a:lnTo>
                    <a:lnTo>
                      <a:pt x="58" y="62"/>
                    </a:lnTo>
                    <a:lnTo>
                      <a:pt x="58" y="66"/>
                    </a:lnTo>
                    <a:lnTo>
                      <a:pt x="58" y="69"/>
                    </a:lnTo>
                    <a:lnTo>
                      <a:pt x="62" y="69"/>
                    </a:lnTo>
                    <a:lnTo>
                      <a:pt x="65" y="69"/>
                    </a:lnTo>
                    <a:lnTo>
                      <a:pt x="69" y="66"/>
                    </a:lnTo>
                    <a:lnTo>
                      <a:pt x="69" y="69"/>
                    </a:lnTo>
                    <a:lnTo>
                      <a:pt x="62" y="77"/>
                    </a:lnTo>
                    <a:lnTo>
                      <a:pt x="50" y="81"/>
                    </a:lnTo>
                    <a:lnTo>
                      <a:pt x="46" y="81"/>
                    </a:lnTo>
                    <a:lnTo>
                      <a:pt x="46" y="77"/>
                    </a:lnTo>
                    <a:lnTo>
                      <a:pt x="42" y="73"/>
                    </a:lnTo>
                    <a:lnTo>
                      <a:pt x="42" y="69"/>
                    </a:lnTo>
                    <a:close/>
                    <a:moveTo>
                      <a:pt x="42" y="62"/>
                    </a:moveTo>
                    <a:lnTo>
                      <a:pt x="42" y="35"/>
                    </a:lnTo>
                    <a:lnTo>
                      <a:pt x="31" y="39"/>
                    </a:lnTo>
                    <a:lnTo>
                      <a:pt x="27" y="43"/>
                    </a:lnTo>
                    <a:lnTo>
                      <a:pt x="19" y="46"/>
                    </a:lnTo>
                    <a:lnTo>
                      <a:pt x="16" y="50"/>
                    </a:lnTo>
                    <a:lnTo>
                      <a:pt x="16" y="54"/>
                    </a:lnTo>
                    <a:lnTo>
                      <a:pt x="16" y="58"/>
                    </a:lnTo>
                    <a:lnTo>
                      <a:pt x="16" y="62"/>
                    </a:lnTo>
                    <a:lnTo>
                      <a:pt x="19" y="66"/>
                    </a:lnTo>
                    <a:lnTo>
                      <a:pt x="23" y="69"/>
                    </a:lnTo>
                    <a:lnTo>
                      <a:pt x="27" y="69"/>
                    </a:lnTo>
                    <a:lnTo>
                      <a:pt x="35" y="69"/>
                    </a:lnTo>
                    <a:lnTo>
                      <a:pt x="42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41" name="Freeform 23"/>
              <p:cNvSpPr>
                <a:spLocks/>
              </p:cNvSpPr>
              <p:nvPr/>
            </p:nvSpPr>
            <p:spPr bwMode="auto">
              <a:xfrm>
                <a:off x="3035" y="1303"/>
                <a:ext cx="50" cy="100"/>
              </a:xfrm>
              <a:custGeom>
                <a:avLst/>
                <a:gdLst>
                  <a:gd name="T0" fmla="*/ 27 w 50"/>
                  <a:gd name="T1" fmla="*/ 0 h 100"/>
                  <a:gd name="T2" fmla="*/ 27 w 50"/>
                  <a:gd name="T3" fmla="*/ 23 h 100"/>
                  <a:gd name="T4" fmla="*/ 46 w 50"/>
                  <a:gd name="T5" fmla="*/ 23 h 100"/>
                  <a:gd name="T6" fmla="*/ 46 w 50"/>
                  <a:gd name="T7" fmla="*/ 27 h 100"/>
                  <a:gd name="T8" fmla="*/ 27 w 50"/>
                  <a:gd name="T9" fmla="*/ 27 h 100"/>
                  <a:gd name="T10" fmla="*/ 27 w 50"/>
                  <a:gd name="T11" fmla="*/ 77 h 100"/>
                  <a:gd name="T12" fmla="*/ 27 w 50"/>
                  <a:gd name="T13" fmla="*/ 85 h 100"/>
                  <a:gd name="T14" fmla="*/ 31 w 50"/>
                  <a:gd name="T15" fmla="*/ 88 h 100"/>
                  <a:gd name="T16" fmla="*/ 31 w 50"/>
                  <a:gd name="T17" fmla="*/ 88 h 100"/>
                  <a:gd name="T18" fmla="*/ 35 w 50"/>
                  <a:gd name="T19" fmla="*/ 88 h 100"/>
                  <a:gd name="T20" fmla="*/ 39 w 50"/>
                  <a:gd name="T21" fmla="*/ 88 h 100"/>
                  <a:gd name="T22" fmla="*/ 42 w 50"/>
                  <a:gd name="T23" fmla="*/ 88 h 100"/>
                  <a:gd name="T24" fmla="*/ 42 w 50"/>
                  <a:gd name="T25" fmla="*/ 88 h 100"/>
                  <a:gd name="T26" fmla="*/ 46 w 50"/>
                  <a:gd name="T27" fmla="*/ 85 h 100"/>
                  <a:gd name="T28" fmla="*/ 50 w 50"/>
                  <a:gd name="T29" fmla="*/ 85 h 100"/>
                  <a:gd name="T30" fmla="*/ 46 w 50"/>
                  <a:gd name="T31" fmla="*/ 92 h 100"/>
                  <a:gd name="T32" fmla="*/ 39 w 50"/>
                  <a:gd name="T33" fmla="*/ 96 h 100"/>
                  <a:gd name="T34" fmla="*/ 35 w 50"/>
                  <a:gd name="T35" fmla="*/ 100 h 100"/>
                  <a:gd name="T36" fmla="*/ 31 w 50"/>
                  <a:gd name="T37" fmla="*/ 100 h 100"/>
                  <a:gd name="T38" fmla="*/ 23 w 50"/>
                  <a:gd name="T39" fmla="*/ 100 h 100"/>
                  <a:gd name="T40" fmla="*/ 19 w 50"/>
                  <a:gd name="T41" fmla="*/ 96 h 100"/>
                  <a:gd name="T42" fmla="*/ 19 w 50"/>
                  <a:gd name="T43" fmla="*/ 96 h 100"/>
                  <a:gd name="T44" fmla="*/ 16 w 50"/>
                  <a:gd name="T45" fmla="*/ 92 h 100"/>
                  <a:gd name="T46" fmla="*/ 16 w 50"/>
                  <a:gd name="T47" fmla="*/ 88 h 100"/>
                  <a:gd name="T48" fmla="*/ 16 w 50"/>
                  <a:gd name="T49" fmla="*/ 81 h 100"/>
                  <a:gd name="T50" fmla="*/ 16 w 50"/>
                  <a:gd name="T51" fmla="*/ 27 h 100"/>
                  <a:gd name="T52" fmla="*/ 0 w 50"/>
                  <a:gd name="T53" fmla="*/ 27 h 100"/>
                  <a:gd name="T54" fmla="*/ 0 w 50"/>
                  <a:gd name="T55" fmla="*/ 27 h 100"/>
                  <a:gd name="T56" fmla="*/ 8 w 50"/>
                  <a:gd name="T57" fmla="*/ 23 h 100"/>
                  <a:gd name="T58" fmla="*/ 12 w 50"/>
                  <a:gd name="T59" fmla="*/ 19 h 100"/>
                  <a:gd name="T60" fmla="*/ 16 w 50"/>
                  <a:gd name="T61" fmla="*/ 16 h 100"/>
                  <a:gd name="T62" fmla="*/ 19 w 50"/>
                  <a:gd name="T63" fmla="*/ 12 h 100"/>
                  <a:gd name="T64" fmla="*/ 23 w 50"/>
                  <a:gd name="T65" fmla="*/ 4 h 100"/>
                  <a:gd name="T66" fmla="*/ 27 w 50"/>
                  <a:gd name="T67" fmla="*/ 0 h 100"/>
                  <a:gd name="T68" fmla="*/ 27 w 50"/>
                  <a:gd name="T69" fmla="*/ 0 h 10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0"/>
                  <a:gd name="T106" fmla="*/ 0 h 100"/>
                  <a:gd name="T107" fmla="*/ 50 w 50"/>
                  <a:gd name="T108" fmla="*/ 100 h 10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0" h="100">
                    <a:moveTo>
                      <a:pt x="27" y="0"/>
                    </a:moveTo>
                    <a:lnTo>
                      <a:pt x="27" y="23"/>
                    </a:lnTo>
                    <a:lnTo>
                      <a:pt x="46" y="23"/>
                    </a:lnTo>
                    <a:lnTo>
                      <a:pt x="46" y="27"/>
                    </a:lnTo>
                    <a:lnTo>
                      <a:pt x="27" y="27"/>
                    </a:lnTo>
                    <a:lnTo>
                      <a:pt x="27" y="77"/>
                    </a:lnTo>
                    <a:lnTo>
                      <a:pt x="27" y="85"/>
                    </a:lnTo>
                    <a:lnTo>
                      <a:pt x="31" y="88"/>
                    </a:lnTo>
                    <a:lnTo>
                      <a:pt x="35" y="88"/>
                    </a:lnTo>
                    <a:lnTo>
                      <a:pt x="39" y="88"/>
                    </a:lnTo>
                    <a:lnTo>
                      <a:pt x="42" y="88"/>
                    </a:lnTo>
                    <a:lnTo>
                      <a:pt x="46" y="85"/>
                    </a:lnTo>
                    <a:lnTo>
                      <a:pt x="50" y="85"/>
                    </a:lnTo>
                    <a:lnTo>
                      <a:pt x="46" y="92"/>
                    </a:lnTo>
                    <a:lnTo>
                      <a:pt x="39" y="96"/>
                    </a:lnTo>
                    <a:lnTo>
                      <a:pt x="35" y="100"/>
                    </a:lnTo>
                    <a:lnTo>
                      <a:pt x="31" y="100"/>
                    </a:lnTo>
                    <a:lnTo>
                      <a:pt x="23" y="100"/>
                    </a:lnTo>
                    <a:lnTo>
                      <a:pt x="19" y="96"/>
                    </a:lnTo>
                    <a:lnTo>
                      <a:pt x="16" y="92"/>
                    </a:lnTo>
                    <a:lnTo>
                      <a:pt x="16" y="88"/>
                    </a:lnTo>
                    <a:lnTo>
                      <a:pt x="16" y="81"/>
                    </a:lnTo>
                    <a:lnTo>
                      <a:pt x="16" y="27"/>
                    </a:lnTo>
                    <a:lnTo>
                      <a:pt x="0" y="27"/>
                    </a:lnTo>
                    <a:lnTo>
                      <a:pt x="8" y="23"/>
                    </a:lnTo>
                    <a:lnTo>
                      <a:pt x="12" y="19"/>
                    </a:lnTo>
                    <a:lnTo>
                      <a:pt x="16" y="16"/>
                    </a:lnTo>
                    <a:lnTo>
                      <a:pt x="19" y="12"/>
                    </a:lnTo>
                    <a:lnTo>
                      <a:pt x="23" y="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42" name="Rectangle 24"/>
              <p:cNvSpPr>
                <a:spLocks noChangeArrowheads="1"/>
              </p:cNvSpPr>
              <p:nvPr/>
            </p:nvSpPr>
            <p:spPr bwMode="auto">
              <a:xfrm>
                <a:off x="3304" y="126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3" name="Freeform 25"/>
              <p:cNvSpPr>
                <a:spLocks/>
              </p:cNvSpPr>
              <p:nvPr/>
            </p:nvSpPr>
            <p:spPr bwMode="auto">
              <a:xfrm>
                <a:off x="3500" y="1288"/>
                <a:ext cx="99" cy="115"/>
              </a:xfrm>
              <a:custGeom>
                <a:avLst/>
                <a:gdLst>
                  <a:gd name="T0" fmla="*/ 92 w 99"/>
                  <a:gd name="T1" fmla="*/ 0 h 115"/>
                  <a:gd name="T2" fmla="*/ 95 w 99"/>
                  <a:gd name="T3" fmla="*/ 38 h 115"/>
                  <a:gd name="T4" fmla="*/ 92 w 99"/>
                  <a:gd name="T5" fmla="*/ 38 h 115"/>
                  <a:gd name="T6" fmla="*/ 88 w 99"/>
                  <a:gd name="T7" fmla="*/ 23 h 115"/>
                  <a:gd name="T8" fmla="*/ 80 w 99"/>
                  <a:gd name="T9" fmla="*/ 11 h 115"/>
                  <a:gd name="T10" fmla="*/ 69 w 99"/>
                  <a:gd name="T11" fmla="*/ 8 h 115"/>
                  <a:gd name="T12" fmla="*/ 57 w 99"/>
                  <a:gd name="T13" fmla="*/ 4 h 115"/>
                  <a:gd name="T14" fmla="*/ 46 w 99"/>
                  <a:gd name="T15" fmla="*/ 8 h 115"/>
                  <a:gd name="T16" fmla="*/ 38 w 99"/>
                  <a:gd name="T17" fmla="*/ 11 h 115"/>
                  <a:gd name="T18" fmla="*/ 30 w 99"/>
                  <a:gd name="T19" fmla="*/ 19 h 115"/>
                  <a:gd name="T20" fmla="*/ 23 w 99"/>
                  <a:gd name="T21" fmla="*/ 27 h 115"/>
                  <a:gd name="T22" fmla="*/ 19 w 99"/>
                  <a:gd name="T23" fmla="*/ 42 h 115"/>
                  <a:gd name="T24" fmla="*/ 19 w 99"/>
                  <a:gd name="T25" fmla="*/ 57 h 115"/>
                  <a:gd name="T26" fmla="*/ 19 w 99"/>
                  <a:gd name="T27" fmla="*/ 73 h 115"/>
                  <a:gd name="T28" fmla="*/ 23 w 99"/>
                  <a:gd name="T29" fmla="*/ 84 h 115"/>
                  <a:gd name="T30" fmla="*/ 30 w 99"/>
                  <a:gd name="T31" fmla="*/ 96 h 115"/>
                  <a:gd name="T32" fmla="*/ 38 w 99"/>
                  <a:gd name="T33" fmla="*/ 103 h 115"/>
                  <a:gd name="T34" fmla="*/ 49 w 99"/>
                  <a:gd name="T35" fmla="*/ 107 h 115"/>
                  <a:gd name="T36" fmla="*/ 61 w 99"/>
                  <a:gd name="T37" fmla="*/ 107 h 115"/>
                  <a:gd name="T38" fmla="*/ 69 w 99"/>
                  <a:gd name="T39" fmla="*/ 107 h 115"/>
                  <a:gd name="T40" fmla="*/ 76 w 99"/>
                  <a:gd name="T41" fmla="*/ 103 h 115"/>
                  <a:gd name="T42" fmla="*/ 88 w 99"/>
                  <a:gd name="T43" fmla="*/ 96 h 115"/>
                  <a:gd name="T44" fmla="*/ 95 w 99"/>
                  <a:gd name="T45" fmla="*/ 84 h 115"/>
                  <a:gd name="T46" fmla="*/ 99 w 99"/>
                  <a:gd name="T47" fmla="*/ 88 h 115"/>
                  <a:gd name="T48" fmla="*/ 88 w 99"/>
                  <a:gd name="T49" fmla="*/ 100 h 115"/>
                  <a:gd name="T50" fmla="*/ 80 w 99"/>
                  <a:gd name="T51" fmla="*/ 107 h 115"/>
                  <a:gd name="T52" fmla="*/ 69 w 99"/>
                  <a:gd name="T53" fmla="*/ 115 h 115"/>
                  <a:gd name="T54" fmla="*/ 53 w 99"/>
                  <a:gd name="T55" fmla="*/ 115 h 115"/>
                  <a:gd name="T56" fmla="*/ 38 w 99"/>
                  <a:gd name="T57" fmla="*/ 111 h 115"/>
                  <a:gd name="T58" fmla="*/ 23 w 99"/>
                  <a:gd name="T59" fmla="*/ 107 h 115"/>
                  <a:gd name="T60" fmla="*/ 11 w 99"/>
                  <a:gd name="T61" fmla="*/ 96 h 115"/>
                  <a:gd name="T62" fmla="*/ 3 w 99"/>
                  <a:gd name="T63" fmla="*/ 84 h 115"/>
                  <a:gd name="T64" fmla="*/ 0 w 99"/>
                  <a:gd name="T65" fmla="*/ 73 h 115"/>
                  <a:gd name="T66" fmla="*/ 0 w 99"/>
                  <a:gd name="T67" fmla="*/ 57 h 115"/>
                  <a:gd name="T68" fmla="*/ 3 w 99"/>
                  <a:gd name="T69" fmla="*/ 42 h 115"/>
                  <a:gd name="T70" fmla="*/ 7 w 99"/>
                  <a:gd name="T71" fmla="*/ 27 h 115"/>
                  <a:gd name="T72" fmla="*/ 15 w 99"/>
                  <a:gd name="T73" fmla="*/ 15 h 115"/>
                  <a:gd name="T74" fmla="*/ 26 w 99"/>
                  <a:gd name="T75" fmla="*/ 8 h 115"/>
                  <a:gd name="T76" fmla="*/ 42 w 99"/>
                  <a:gd name="T77" fmla="*/ 0 h 115"/>
                  <a:gd name="T78" fmla="*/ 57 w 99"/>
                  <a:gd name="T79" fmla="*/ 0 h 115"/>
                  <a:gd name="T80" fmla="*/ 69 w 99"/>
                  <a:gd name="T81" fmla="*/ 0 h 115"/>
                  <a:gd name="T82" fmla="*/ 80 w 99"/>
                  <a:gd name="T83" fmla="*/ 4 h 115"/>
                  <a:gd name="T84" fmla="*/ 84 w 99"/>
                  <a:gd name="T85" fmla="*/ 8 h 115"/>
                  <a:gd name="T86" fmla="*/ 84 w 99"/>
                  <a:gd name="T87" fmla="*/ 8 h 115"/>
                  <a:gd name="T88" fmla="*/ 88 w 99"/>
                  <a:gd name="T89" fmla="*/ 8 h 115"/>
                  <a:gd name="T90" fmla="*/ 88 w 99"/>
                  <a:gd name="T91" fmla="*/ 4 h 115"/>
                  <a:gd name="T92" fmla="*/ 88 w 99"/>
                  <a:gd name="T93" fmla="*/ 4 h 115"/>
                  <a:gd name="T94" fmla="*/ 92 w 99"/>
                  <a:gd name="T95" fmla="*/ 0 h 115"/>
                  <a:gd name="T96" fmla="*/ 92 w 99"/>
                  <a:gd name="T97" fmla="*/ 0 h 11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9"/>
                  <a:gd name="T148" fmla="*/ 0 h 115"/>
                  <a:gd name="T149" fmla="*/ 99 w 99"/>
                  <a:gd name="T150" fmla="*/ 115 h 11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9" h="115">
                    <a:moveTo>
                      <a:pt x="92" y="0"/>
                    </a:moveTo>
                    <a:lnTo>
                      <a:pt x="95" y="38"/>
                    </a:lnTo>
                    <a:lnTo>
                      <a:pt x="92" y="38"/>
                    </a:lnTo>
                    <a:lnTo>
                      <a:pt x="88" y="23"/>
                    </a:lnTo>
                    <a:lnTo>
                      <a:pt x="80" y="11"/>
                    </a:lnTo>
                    <a:lnTo>
                      <a:pt x="69" y="8"/>
                    </a:lnTo>
                    <a:lnTo>
                      <a:pt x="57" y="4"/>
                    </a:lnTo>
                    <a:lnTo>
                      <a:pt x="46" y="8"/>
                    </a:lnTo>
                    <a:lnTo>
                      <a:pt x="38" y="11"/>
                    </a:lnTo>
                    <a:lnTo>
                      <a:pt x="30" y="19"/>
                    </a:lnTo>
                    <a:lnTo>
                      <a:pt x="23" y="27"/>
                    </a:lnTo>
                    <a:lnTo>
                      <a:pt x="19" y="42"/>
                    </a:lnTo>
                    <a:lnTo>
                      <a:pt x="19" y="57"/>
                    </a:lnTo>
                    <a:lnTo>
                      <a:pt x="19" y="73"/>
                    </a:lnTo>
                    <a:lnTo>
                      <a:pt x="23" y="84"/>
                    </a:lnTo>
                    <a:lnTo>
                      <a:pt x="30" y="96"/>
                    </a:lnTo>
                    <a:lnTo>
                      <a:pt x="38" y="103"/>
                    </a:lnTo>
                    <a:lnTo>
                      <a:pt x="49" y="107"/>
                    </a:lnTo>
                    <a:lnTo>
                      <a:pt x="61" y="107"/>
                    </a:lnTo>
                    <a:lnTo>
                      <a:pt x="69" y="107"/>
                    </a:lnTo>
                    <a:lnTo>
                      <a:pt x="76" y="103"/>
                    </a:lnTo>
                    <a:lnTo>
                      <a:pt x="88" y="96"/>
                    </a:lnTo>
                    <a:lnTo>
                      <a:pt x="95" y="84"/>
                    </a:lnTo>
                    <a:lnTo>
                      <a:pt x="99" y="88"/>
                    </a:lnTo>
                    <a:lnTo>
                      <a:pt x="88" y="100"/>
                    </a:lnTo>
                    <a:lnTo>
                      <a:pt x="80" y="107"/>
                    </a:lnTo>
                    <a:lnTo>
                      <a:pt x="69" y="115"/>
                    </a:lnTo>
                    <a:lnTo>
                      <a:pt x="53" y="115"/>
                    </a:lnTo>
                    <a:lnTo>
                      <a:pt x="38" y="111"/>
                    </a:lnTo>
                    <a:lnTo>
                      <a:pt x="23" y="107"/>
                    </a:lnTo>
                    <a:lnTo>
                      <a:pt x="11" y="96"/>
                    </a:lnTo>
                    <a:lnTo>
                      <a:pt x="3" y="84"/>
                    </a:lnTo>
                    <a:lnTo>
                      <a:pt x="0" y="73"/>
                    </a:lnTo>
                    <a:lnTo>
                      <a:pt x="0" y="57"/>
                    </a:lnTo>
                    <a:lnTo>
                      <a:pt x="3" y="42"/>
                    </a:lnTo>
                    <a:lnTo>
                      <a:pt x="7" y="27"/>
                    </a:lnTo>
                    <a:lnTo>
                      <a:pt x="15" y="15"/>
                    </a:lnTo>
                    <a:lnTo>
                      <a:pt x="26" y="8"/>
                    </a:lnTo>
                    <a:lnTo>
                      <a:pt x="42" y="0"/>
                    </a:lnTo>
                    <a:lnTo>
                      <a:pt x="57" y="0"/>
                    </a:lnTo>
                    <a:lnTo>
                      <a:pt x="69" y="0"/>
                    </a:lnTo>
                    <a:lnTo>
                      <a:pt x="80" y="4"/>
                    </a:lnTo>
                    <a:lnTo>
                      <a:pt x="84" y="8"/>
                    </a:lnTo>
                    <a:lnTo>
                      <a:pt x="88" y="8"/>
                    </a:lnTo>
                    <a:lnTo>
                      <a:pt x="88" y="4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44" name="Freeform 26"/>
              <p:cNvSpPr>
                <a:spLocks/>
              </p:cNvSpPr>
              <p:nvPr/>
            </p:nvSpPr>
            <p:spPr bwMode="auto">
              <a:xfrm>
                <a:off x="3607" y="1284"/>
                <a:ext cx="81" cy="119"/>
              </a:xfrm>
              <a:custGeom>
                <a:avLst/>
                <a:gdLst>
                  <a:gd name="T0" fmla="*/ 23 w 81"/>
                  <a:gd name="T1" fmla="*/ 58 h 119"/>
                  <a:gd name="T2" fmla="*/ 38 w 81"/>
                  <a:gd name="T3" fmla="*/ 42 h 119"/>
                  <a:gd name="T4" fmla="*/ 50 w 81"/>
                  <a:gd name="T5" fmla="*/ 38 h 119"/>
                  <a:gd name="T6" fmla="*/ 61 w 81"/>
                  <a:gd name="T7" fmla="*/ 42 h 119"/>
                  <a:gd name="T8" fmla="*/ 69 w 81"/>
                  <a:gd name="T9" fmla="*/ 54 h 119"/>
                  <a:gd name="T10" fmla="*/ 69 w 81"/>
                  <a:gd name="T11" fmla="*/ 73 h 119"/>
                  <a:gd name="T12" fmla="*/ 69 w 81"/>
                  <a:gd name="T13" fmla="*/ 107 h 119"/>
                  <a:gd name="T14" fmla="*/ 73 w 81"/>
                  <a:gd name="T15" fmla="*/ 111 h 119"/>
                  <a:gd name="T16" fmla="*/ 77 w 81"/>
                  <a:gd name="T17" fmla="*/ 115 h 119"/>
                  <a:gd name="T18" fmla="*/ 81 w 81"/>
                  <a:gd name="T19" fmla="*/ 119 h 119"/>
                  <a:gd name="T20" fmla="*/ 46 w 81"/>
                  <a:gd name="T21" fmla="*/ 115 h 119"/>
                  <a:gd name="T22" fmla="*/ 50 w 81"/>
                  <a:gd name="T23" fmla="*/ 115 h 119"/>
                  <a:gd name="T24" fmla="*/ 54 w 81"/>
                  <a:gd name="T25" fmla="*/ 111 h 119"/>
                  <a:gd name="T26" fmla="*/ 54 w 81"/>
                  <a:gd name="T27" fmla="*/ 104 h 119"/>
                  <a:gd name="T28" fmla="*/ 54 w 81"/>
                  <a:gd name="T29" fmla="*/ 73 h 119"/>
                  <a:gd name="T30" fmla="*/ 54 w 81"/>
                  <a:gd name="T31" fmla="*/ 58 h 119"/>
                  <a:gd name="T32" fmla="*/ 50 w 81"/>
                  <a:gd name="T33" fmla="*/ 54 h 119"/>
                  <a:gd name="T34" fmla="*/ 42 w 81"/>
                  <a:gd name="T35" fmla="*/ 50 h 119"/>
                  <a:gd name="T36" fmla="*/ 34 w 81"/>
                  <a:gd name="T37" fmla="*/ 54 h 119"/>
                  <a:gd name="T38" fmla="*/ 23 w 81"/>
                  <a:gd name="T39" fmla="*/ 61 h 119"/>
                  <a:gd name="T40" fmla="*/ 23 w 81"/>
                  <a:gd name="T41" fmla="*/ 107 h 119"/>
                  <a:gd name="T42" fmla="*/ 27 w 81"/>
                  <a:gd name="T43" fmla="*/ 111 h 119"/>
                  <a:gd name="T44" fmla="*/ 31 w 81"/>
                  <a:gd name="T45" fmla="*/ 115 h 119"/>
                  <a:gd name="T46" fmla="*/ 34 w 81"/>
                  <a:gd name="T47" fmla="*/ 119 h 119"/>
                  <a:gd name="T48" fmla="*/ 0 w 81"/>
                  <a:gd name="T49" fmla="*/ 115 h 119"/>
                  <a:gd name="T50" fmla="*/ 8 w 81"/>
                  <a:gd name="T51" fmla="*/ 115 h 119"/>
                  <a:gd name="T52" fmla="*/ 8 w 81"/>
                  <a:gd name="T53" fmla="*/ 111 h 119"/>
                  <a:gd name="T54" fmla="*/ 11 w 81"/>
                  <a:gd name="T55" fmla="*/ 100 h 119"/>
                  <a:gd name="T56" fmla="*/ 11 w 81"/>
                  <a:gd name="T57" fmla="*/ 19 h 119"/>
                  <a:gd name="T58" fmla="*/ 8 w 81"/>
                  <a:gd name="T59" fmla="*/ 12 h 119"/>
                  <a:gd name="T60" fmla="*/ 8 w 81"/>
                  <a:gd name="T61" fmla="*/ 8 h 119"/>
                  <a:gd name="T62" fmla="*/ 4 w 81"/>
                  <a:gd name="T63" fmla="*/ 8 h 119"/>
                  <a:gd name="T64" fmla="*/ 0 w 81"/>
                  <a:gd name="T65" fmla="*/ 8 h 119"/>
                  <a:gd name="T66" fmla="*/ 23 w 81"/>
                  <a:gd name="T67" fmla="*/ 0 h 11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1"/>
                  <a:gd name="T103" fmla="*/ 0 h 119"/>
                  <a:gd name="T104" fmla="*/ 81 w 81"/>
                  <a:gd name="T105" fmla="*/ 119 h 11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1" h="119">
                    <a:moveTo>
                      <a:pt x="23" y="0"/>
                    </a:moveTo>
                    <a:lnTo>
                      <a:pt x="23" y="58"/>
                    </a:lnTo>
                    <a:lnTo>
                      <a:pt x="31" y="46"/>
                    </a:lnTo>
                    <a:lnTo>
                      <a:pt x="38" y="42"/>
                    </a:lnTo>
                    <a:lnTo>
                      <a:pt x="46" y="42"/>
                    </a:lnTo>
                    <a:lnTo>
                      <a:pt x="50" y="38"/>
                    </a:lnTo>
                    <a:lnTo>
                      <a:pt x="58" y="42"/>
                    </a:lnTo>
                    <a:lnTo>
                      <a:pt x="61" y="42"/>
                    </a:lnTo>
                    <a:lnTo>
                      <a:pt x="65" y="50"/>
                    </a:lnTo>
                    <a:lnTo>
                      <a:pt x="69" y="54"/>
                    </a:lnTo>
                    <a:lnTo>
                      <a:pt x="69" y="61"/>
                    </a:lnTo>
                    <a:lnTo>
                      <a:pt x="69" y="73"/>
                    </a:lnTo>
                    <a:lnTo>
                      <a:pt x="69" y="100"/>
                    </a:lnTo>
                    <a:lnTo>
                      <a:pt x="69" y="107"/>
                    </a:lnTo>
                    <a:lnTo>
                      <a:pt x="69" y="111"/>
                    </a:lnTo>
                    <a:lnTo>
                      <a:pt x="73" y="111"/>
                    </a:lnTo>
                    <a:lnTo>
                      <a:pt x="73" y="115"/>
                    </a:lnTo>
                    <a:lnTo>
                      <a:pt x="77" y="115"/>
                    </a:lnTo>
                    <a:lnTo>
                      <a:pt x="81" y="115"/>
                    </a:lnTo>
                    <a:lnTo>
                      <a:pt x="81" y="119"/>
                    </a:lnTo>
                    <a:lnTo>
                      <a:pt x="46" y="119"/>
                    </a:lnTo>
                    <a:lnTo>
                      <a:pt x="46" y="115"/>
                    </a:lnTo>
                    <a:lnTo>
                      <a:pt x="50" y="115"/>
                    </a:lnTo>
                    <a:lnTo>
                      <a:pt x="54" y="115"/>
                    </a:lnTo>
                    <a:lnTo>
                      <a:pt x="54" y="111"/>
                    </a:lnTo>
                    <a:lnTo>
                      <a:pt x="54" y="107"/>
                    </a:lnTo>
                    <a:lnTo>
                      <a:pt x="54" y="104"/>
                    </a:lnTo>
                    <a:lnTo>
                      <a:pt x="54" y="100"/>
                    </a:lnTo>
                    <a:lnTo>
                      <a:pt x="54" y="73"/>
                    </a:lnTo>
                    <a:lnTo>
                      <a:pt x="54" y="65"/>
                    </a:lnTo>
                    <a:lnTo>
                      <a:pt x="54" y="58"/>
                    </a:lnTo>
                    <a:lnTo>
                      <a:pt x="54" y="54"/>
                    </a:lnTo>
                    <a:lnTo>
                      <a:pt x="50" y="54"/>
                    </a:lnTo>
                    <a:lnTo>
                      <a:pt x="46" y="50"/>
                    </a:lnTo>
                    <a:lnTo>
                      <a:pt x="42" y="50"/>
                    </a:lnTo>
                    <a:lnTo>
                      <a:pt x="38" y="50"/>
                    </a:lnTo>
                    <a:lnTo>
                      <a:pt x="34" y="54"/>
                    </a:lnTo>
                    <a:lnTo>
                      <a:pt x="31" y="58"/>
                    </a:lnTo>
                    <a:lnTo>
                      <a:pt x="23" y="61"/>
                    </a:lnTo>
                    <a:lnTo>
                      <a:pt x="23" y="100"/>
                    </a:lnTo>
                    <a:lnTo>
                      <a:pt x="23" y="107"/>
                    </a:lnTo>
                    <a:lnTo>
                      <a:pt x="23" y="111"/>
                    </a:lnTo>
                    <a:lnTo>
                      <a:pt x="27" y="111"/>
                    </a:lnTo>
                    <a:lnTo>
                      <a:pt x="27" y="115"/>
                    </a:lnTo>
                    <a:lnTo>
                      <a:pt x="31" y="115"/>
                    </a:lnTo>
                    <a:lnTo>
                      <a:pt x="34" y="115"/>
                    </a:lnTo>
                    <a:lnTo>
                      <a:pt x="34" y="119"/>
                    </a:lnTo>
                    <a:lnTo>
                      <a:pt x="0" y="119"/>
                    </a:lnTo>
                    <a:lnTo>
                      <a:pt x="0" y="115"/>
                    </a:lnTo>
                    <a:lnTo>
                      <a:pt x="4" y="115"/>
                    </a:lnTo>
                    <a:lnTo>
                      <a:pt x="8" y="115"/>
                    </a:lnTo>
                    <a:lnTo>
                      <a:pt x="8" y="111"/>
                    </a:lnTo>
                    <a:lnTo>
                      <a:pt x="11" y="107"/>
                    </a:lnTo>
                    <a:lnTo>
                      <a:pt x="11" y="100"/>
                    </a:lnTo>
                    <a:lnTo>
                      <a:pt x="11" y="31"/>
                    </a:lnTo>
                    <a:lnTo>
                      <a:pt x="11" y="19"/>
                    </a:lnTo>
                    <a:lnTo>
                      <a:pt x="8" y="15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19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45" name="Freeform 27"/>
              <p:cNvSpPr>
                <a:spLocks noEditPoints="1"/>
              </p:cNvSpPr>
              <p:nvPr/>
            </p:nvSpPr>
            <p:spPr bwMode="auto">
              <a:xfrm>
                <a:off x="3695" y="1284"/>
                <a:ext cx="35" cy="119"/>
              </a:xfrm>
              <a:custGeom>
                <a:avLst/>
                <a:gdLst>
                  <a:gd name="T0" fmla="*/ 19 w 35"/>
                  <a:gd name="T1" fmla="*/ 0 h 119"/>
                  <a:gd name="T2" fmla="*/ 19 w 35"/>
                  <a:gd name="T3" fmla="*/ 0 h 119"/>
                  <a:gd name="T4" fmla="*/ 23 w 35"/>
                  <a:gd name="T5" fmla="*/ 4 h 119"/>
                  <a:gd name="T6" fmla="*/ 27 w 35"/>
                  <a:gd name="T7" fmla="*/ 8 h 119"/>
                  <a:gd name="T8" fmla="*/ 27 w 35"/>
                  <a:gd name="T9" fmla="*/ 8 h 119"/>
                  <a:gd name="T10" fmla="*/ 27 w 35"/>
                  <a:gd name="T11" fmla="*/ 12 h 119"/>
                  <a:gd name="T12" fmla="*/ 23 w 35"/>
                  <a:gd name="T13" fmla="*/ 15 h 119"/>
                  <a:gd name="T14" fmla="*/ 19 w 35"/>
                  <a:gd name="T15" fmla="*/ 19 h 119"/>
                  <a:gd name="T16" fmla="*/ 19 w 35"/>
                  <a:gd name="T17" fmla="*/ 19 h 119"/>
                  <a:gd name="T18" fmla="*/ 16 w 35"/>
                  <a:gd name="T19" fmla="*/ 19 h 119"/>
                  <a:gd name="T20" fmla="*/ 12 w 35"/>
                  <a:gd name="T21" fmla="*/ 15 h 119"/>
                  <a:gd name="T22" fmla="*/ 8 w 35"/>
                  <a:gd name="T23" fmla="*/ 12 h 119"/>
                  <a:gd name="T24" fmla="*/ 8 w 35"/>
                  <a:gd name="T25" fmla="*/ 8 h 119"/>
                  <a:gd name="T26" fmla="*/ 8 w 35"/>
                  <a:gd name="T27" fmla="*/ 8 h 119"/>
                  <a:gd name="T28" fmla="*/ 12 w 35"/>
                  <a:gd name="T29" fmla="*/ 4 h 119"/>
                  <a:gd name="T30" fmla="*/ 16 w 35"/>
                  <a:gd name="T31" fmla="*/ 0 h 119"/>
                  <a:gd name="T32" fmla="*/ 19 w 35"/>
                  <a:gd name="T33" fmla="*/ 0 h 119"/>
                  <a:gd name="T34" fmla="*/ 27 w 35"/>
                  <a:gd name="T35" fmla="*/ 38 h 119"/>
                  <a:gd name="T36" fmla="*/ 27 w 35"/>
                  <a:gd name="T37" fmla="*/ 100 h 119"/>
                  <a:gd name="T38" fmla="*/ 27 w 35"/>
                  <a:gd name="T39" fmla="*/ 107 h 119"/>
                  <a:gd name="T40" fmla="*/ 27 w 35"/>
                  <a:gd name="T41" fmla="*/ 111 h 119"/>
                  <a:gd name="T42" fmla="*/ 27 w 35"/>
                  <a:gd name="T43" fmla="*/ 111 h 119"/>
                  <a:gd name="T44" fmla="*/ 31 w 35"/>
                  <a:gd name="T45" fmla="*/ 115 h 119"/>
                  <a:gd name="T46" fmla="*/ 31 w 35"/>
                  <a:gd name="T47" fmla="*/ 115 h 119"/>
                  <a:gd name="T48" fmla="*/ 35 w 35"/>
                  <a:gd name="T49" fmla="*/ 115 h 119"/>
                  <a:gd name="T50" fmla="*/ 35 w 35"/>
                  <a:gd name="T51" fmla="*/ 119 h 119"/>
                  <a:gd name="T52" fmla="*/ 0 w 35"/>
                  <a:gd name="T53" fmla="*/ 119 h 119"/>
                  <a:gd name="T54" fmla="*/ 0 w 35"/>
                  <a:gd name="T55" fmla="*/ 115 h 119"/>
                  <a:gd name="T56" fmla="*/ 4 w 35"/>
                  <a:gd name="T57" fmla="*/ 115 h 119"/>
                  <a:gd name="T58" fmla="*/ 8 w 35"/>
                  <a:gd name="T59" fmla="*/ 115 h 119"/>
                  <a:gd name="T60" fmla="*/ 8 w 35"/>
                  <a:gd name="T61" fmla="*/ 111 h 119"/>
                  <a:gd name="T62" fmla="*/ 12 w 35"/>
                  <a:gd name="T63" fmla="*/ 111 h 119"/>
                  <a:gd name="T64" fmla="*/ 12 w 35"/>
                  <a:gd name="T65" fmla="*/ 107 h 119"/>
                  <a:gd name="T66" fmla="*/ 12 w 35"/>
                  <a:gd name="T67" fmla="*/ 100 h 119"/>
                  <a:gd name="T68" fmla="*/ 12 w 35"/>
                  <a:gd name="T69" fmla="*/ 73 h 119"/>
                  <a:gd name="T70" fmla="*/ 12 w 35"/>
                  <a:gd name="T71" fmla="*/ 61 h 119"/>
                  <a:gd name="T72" fmla="*/ 12 w 35"/>
                  <a:gd name="T73" fmla="*/ 54 h 119"/>
                  <a:gd name="T74" fmla="*/ 12 w 35"/>
                  <a:gd name="T75" fmla="*/ 54 h 119"/>
                  <a:gd name="T76" fmla="*/ 8 w 35"/>
                  <a:gd name="T77" fmla="*/ 50 h 119"/>
                  <a:gd name="T78" fmla="*/ 8 w 35"/>
                  <a:gd name="T79" fmla="*/ 50 h 119"/>
                  <a:gd name="T80" fmla="*/ 8 w 35"/>
                  <a:gd name="T81" fmla="*/ 50 h 119"/>
                  <a:gd name="T82" fmla="*/ 4 w 35"/>
                  <a:gd name="T83" fmla="*/ 50 h 119"/>
                  <a:gd name="T84" fmla="*/ 0 w 35"/>
                  <a:gd name="T85" fmla="*/ 50 h 119"/>
                  <a:gd name="T86" fmla="*/ 0 w 35"/>
                  <a:gd name="T87" fmla="*/ 50 h 119"/>
                  <a:gd name="T88" fmla="*/ 23 w 35"/>
                  <a:gd name="T89" fmla="*/ 38 h 119"/>
                  <a:gd name="T90" fmla="*/ 27 w 35"/>
                  <a:gd name="T91" fmla="*/ 38 h 1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5"/>
                  <a:gd name="T139" fmla="*/ 0 h 119"/>
                  <a:gd name="T140" fmla="*/ 35 w 35"/>
                  <a:gd name="T141" fmla="*/ 119 h 11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5" h="119">
                    <a:moveTo>
                      <a:pt x="19" y="0"/>
                    </a:moveTo>
                    <a:lnTo>
                      <a:pt x="19" y="0"/>
                    </a:lnTo>
                    <a:lnTo>
                      <a:pt x="23" y="4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3" y="15"/>
                    </a:lnTo>
                    <a:lnTo>
                      <a:pt x="19" y="19"/>
                    </a:lnTo>
                    <a:lnTo>
                      <a:pt x="16" y="19"/>
                    </a:lnTo>
                    <a:lnTo>
                      <a:pt x="12" y="15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19" y="0"/>
                    </a:lnTo>
                    <a:close/>
                    <a:moveTo>
                      <a:pt x="27" y="38"/>
                    </a:moveTo>
                    <a:lnTo>
                      <a:pt x="27" y="100"/>
                    </a:lnTo>
                    <a:lnTo>
                      <a:pt x="27" y="107"/>
                    </a:lnTo>
                    <a:lnTo>
                      <a:pt x="27" y="111"/>
                    </a:lnTo>
                    <a:lnTo>
                      <a:pt x="31" y="115"/>
                    </a:lnTo>
                    <a:lnTo>
                      <a:pt x="35" y="115"/>
                    </a:lnTo>
                    <a:lnTo>
                      <a:pt x="35" y="119"/>
                    </a:lnTo>
                    <a:lnTo>
                      <a:pt x="0" y="119"/>
                    </a:lnTo>
                    <a:lnTo>
                      <a:pt x="0" y="115"/>
                    </a:lnTo>
                    <a:lnTo>
                      <a:pt x="4" y="115"/>
                    </a:lnTo>
                    <a:lnTo>
                      <a:pt x="8" y="115"/>
                    </a:lnTo>
                    <a:lnTo>
                      <a:pt x="8" y="111"/>
                    </a:lnTo>
                    <a:lnTo>
                      <a:pt x="12" y="111"/>
                    </a:lnTo>
                    <a:lnTo>
                      <a:pt x="12" y="107"/>
                    </a:lnTo>
                    <a:lnTo>
                      <a:pt x="12" y="100"/>
                    </a:lnTo>
                    <a:lnTo>
                      <a:pt x="12" y="73"/>
                    </a:lnTo>
                    <a:lnTo>
                      <a:pt x="12" y="61"/>
                    </a:lnTo>
                    <a:lnTo>
                      <a:pt x="12" y="54"/>
                    </a:lnTo>
                    <a:lnTo>
                      <a:pt x="8" y="50"/>
                    </a:lnTo>
                    <a:lnTo>
                      <a:pt x="4" y="50"/>
                    </a:lnTo>
                    <a:lnTo>
                      <a:pt x="0" y="50"/>
                    </a:lnTo>
                    <a:lnTo>
                      <a:pt x="23" y="38"/>
                    </a:lnTo>
                    <a:lnTo>
                      <a:pt x="27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46" name="Freeform 28"/>
              <p:cNvSpPr>
                <a:spLocks/>
              </p:cNvSpPr>
              <p:nvPr/>
            </p:nvSpPr>
            <p:spPr bwMode="auto">
              <a:xfrm>
                <a:off x="3737" y="1322"/>
                <a:ext cx="81" cy="81"/>
              </a:xfrm>
              <a:custGeom>
                <a:avLst/>
                <a:gdLst>
                  <a:gd name="T0" fmla="*/ 27 w 81"/>
                  <a:gd name="T1" fmla="*/ 20 h 81"/>
                  <a:gd name="T2" fmla="*/ 35 w 81"/>
                  <a:gd name="T3" fmla="*/ 8 h 81"/>
                  <a:gd name="T4" fmla="*/ 43 w 81"/>
                  <a:gd name="T5" fmla="*/ 4 h 81"/>
                  <a:gd name="T6" fmla="*/ 50 w 81"/>
                  <a:gd name="T7" fmla="*/ 0 h 81"/>
                  <a:gd name="T8" fmla="*/ 58 w 81"/>
                  <a:gd name="T9" fmla="*/ 4 h 81"/>
                  <a:gd name="T10" fmla="*/ 62 w 81"/>
                  <a:gd name="T11" fmla="*/ 4 h 81"/>
                  <a:gd name="T12" fmla="*/ 66 w 81"/>
                  <a:gd name="T13" fmla="*/ 8 h 81"/>
                  <a:gd name="T14" fmla="*/ 69 w 81"/>
                  <a:gd name="T15" fmla="*/ 16 h 81"/>
                  <a:gd name="T16" fmla="*/ 69 w 81"/>
                  <a:gd name="T17" fmla="*/ 20 h 81"/>
                  <a:gd name="T18" fmla="*/ 69 w 81"/>
                  <a:gd name="T19" fmla="*/ 31 h 81"/>
                  <a:gd name="T20" fmla="*/ 69 w 81"/>
                  <a:gd name="T21" fmla="*/ 62 h 81"/>
                  <a:gd name="T22" fmla="*/ 69 w 81"/>
                  <a:gd name="T23" fmla="*/ 69 h 81"/>
                  <a:gd name="T24" fmla="*/ 73 w 81"/>
                  <a:gd name="T25" fmla="*/ 73 h 81"/>
                  <a:gd name="T26" fmla="*/ 73 w 81"/>
                  <a:gd name="T27" fmla="*/ 73 h 81"/>
                  <a:gd name="T28" fmla="*/ 73 w 81"/>
                  <a:gd name="T29" fmla="*/ 77 h 81"/>
                  <a:gd name="T30" fmla="*/ 77 w 81"/>
                  <a:gd name="T31" fmla="*/ 77 h 81"/>
                  <a:gd name="T32" fmla="*/ 81 w 81"/>
                  <a:gd name="T33" fmla="*/ 77 h 81"/>
                  <a:gd name="T34" fmla="*/ 81 w 81"/>
                  <a:gd name="T35" fmla="*/ 81 h 81"/>
                  <a:gd name="T36" fmla="*/ 46 w 81"/>
                  <a:gd name="T37" fmla="*/ 81 h 81"/>
                  <a:gd name="T38" fmla="*/ 46 w 81"/>
                  <a:gd name="T39" fmla="*/ 77 h 81"/>
                  <a:gd name="T40" fmla="*/ 46 w 81"/>
                  <a:gd name="T41" fmla="*/ 77 h 81"/>
                  <a:gd name="T42" fmla="*/ 50 w 81"/>
                  <a:gd name="T43" fmla="*/ 77 h 81"/>
                  <a:gd name="T44" fmla="*/ 54 w 81"/>
                  <a:gd name="T45" fmla="*/ 77 h 81"/>
                  <a:gd name="T46" fmla="*/ 54 w 81"/>
                  <a:gd name="T47" fmla="*/ 73 h 81"/>
                  <a:gd name="T48" fmla="*/ 58 w 81"/>
                  <a:gd name="T49" fmla="*/ 69 h 81"/>
                  <a:gd name="T50" fmla="*/ 58 w 81"/>
                  <a:gd name="T51" fmla="*/ 69 h 81"/>
                  <a:gd name="T52" fmla="*/ 58 w 81"/>
                  <a:gd name="T53" fmla="*/ 62 h 81"/>
                  <a:gd name="T54" fmla="*/ 58 w 81"/>
                  <a:gd name="T55" fmla="*/ 31 h 81"/>
                  <a:gd name="T56" fmla="*/ 58 w 81"/>
                  <a:gd name="T57" fmla="*/ 23 h 81"/>
                  <a:gd name="T58" fmla="*/ 54 w 81"/>
                  <a:gd name="T59" fmla="*/ 16 h 81"/>
                  <a:gd name="T60" fmla="*/ 50 w 81"/>
                  <a:gd name="T61" fmla="*/ 16 h 81"/>
                  <a:gd name="T62" fmla="*/ 46 w 81"/>
                  <a:gd name="T63" fmla="*/ 12 h 81"/>
                  <a:gd name="T64" fmla="*/ 35 w 81"/>
                  <a:gd name="T65" fmla="*/ 16 h 81"/>
                  <a:gd name="T66" fmla="*/ 27 w 81"/>
                  <a:gd name="T67" fmla="*/ 23 h 81"/>
                  <a:gd name="T68" fmla="*/ 27 w 81"/>
                  <a:gd name="T69" fmla="*/ 62 h 81"/>
                  <a:gd name="T70" fmla="*/ 27 w 81"/>
                  <a:gd name="T71" fmla="*/ 69 h 81"/>
                  <a:gd name="T72" fmla="*/ 27 w 81"/>
                  <a:gd name="T73" fmla="*/ 73 h 81"/>
                  <a:gd name="T74" fmla="*/ 27 w 81"/>
                  <a:gd name="T75" fmla="*/ 73 h 81"/>
                  <a:gd name="T76" fmla="*/ 27 w 81"/>
                  <a:gd name="T77" fmla="*/ 77 h 81"/>
                  <a:gd name="T78" fmla="*/ 31 w 81"/>
                  <a:gd name="T79" fmla="*/ 77 h 81"/>
                  <a:gd name="T80" fmla="*/ 35 w 81"/>
                  <a:gd name="T81" fmla="*/ 77 h 81"/>
                  <a:gd name="T82" fmla="*/ 35 w 81"/>
                  <a:gd name="T83" fmla="*/ 81 h 81"/>
                  <a:gd name="T84" fmla="*/ 0 w 81"/>
                  <a:gd name="T85" fmla="*/ 81 h 81"/>
                  <a:gd name="T86" fmla="*/ 0 w 81"/>
                  <a:gd name="T87" fmla="*/ 77 h 81"/>
                  <a:gd name="T88" fmla="*/ 4 w 81"/>
                  <a:gd name="T89" fmla="*/ 77 h 81"/>
                  <a:gd name="T90" fmla="*/ 8 w 81"/>
                  <a:gd name="T91" fmla="*/ 77 h 81"/>
                  <a:gd name="T92" fmla="*/ 8 w 81"/>
                  <a:gd name="T93" fmla="*/ 73 h 81"/>
                  <a:gd name="T94" fmla="*/ 12 w 81"/>
                  <a:gd name="T95" fmla="*/ 69 h 81"/>
                  <a:gd name="T96" fmla="*/ 12 w 81"/>
                  <a:gd name="T97" fmla="*/ 62 h 81"/>
                  <a:gd name="T98" fmla="*/ 12 w 81"/>
                  <a:gd name="T99" fmla="*/ 35 h 81"/>
                  <a:gd name="T100" fmla="*/ 12 w 81"/>
                  <a:gd name="T101" fmla="*/ 23 h 81"/>
                  <a:gd name="T102" fmla="*/ 12 w 81"/>
                  <a:gd name="T103" fmla="*/ 16 h 81"/>
                  <a:gd name="T104" fmla="*/ 12 w 81"/>
                  <a:gd name="T105" fmla="*/ 16 h 81"/>
                  <a:gd name="T106" fmla="*/ 8 w 81"/>
                  <a:gd name="T107" fmla="*/ 12 h 81"/>
                  <a:gd name="T108" fmla="*/ 8 w 81"/>
                  <a:gd name="T109" fmla="*/ 12 h 81"/>
                  <a:gd name="T110" fmla="*/ 8 w 81"/>
                  <a:gd name="T111" fmla="*/ 12 h 81"/>
                  <a:gd name="T112" fmla="*/ 4 w 81"/>
                  <a:gd name="T113" fmla="*/ 12 h 81"/>
                  <a:gd name="T114" fmla="*/ 0 w 81"/>
                  <a:gd name="T115" fmla="*/ 12 h 81"/>
                  <a:gd name="T116" fmla="*/ 0 w 81"/>
                  <a:gd name="T117" fmla="*/ 12 h 81"/>
                  <a:gd name="T118" fmla="*/ 23 w 81"/>
                  <a:gd name="T119" fmla="*/ 0 h 81"/>
                  <a:gd name="T120" fmla="*/ 27 w 81"/>
                  <a:gd name="T121" fmla="*/ 0 h 81"/>
                  <a:gd name="T122" fmla="*/ 27 w 81"/>
                  <a:gd name="T123" fmla="*/ 20 h 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1"/>
                  <a:gd name="T187" fmla="*/ 0 h 81"/>
                  <a:gd name="T188" fmla="*/ 81 w 81"/>
                  <a:gd name="T189" fmla="*/ 81 h 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1" h="81">
                    <a:moveTo>
                      <a:pt x="27" y="20"/>
                    </a:moveTo>
                    <a:lnTo>
                      <a:pt x="35" y="8"/>
                    </a:lnTo>
                    <a:lnTo>
                      <a:pt x="43" y="4"/>
                    </a:lnTo>
                    <a:lnTo>
                      <a:pt x="50" y="0"/>
                    </a:lnTo>
                    <a:lnTo>
                      <a:pt x="58" y="4"/>
                    </a:lnTo>
                    <a:lnTo>
                      <a:pt x="62" y="4"/>
                    </a:lnTo>
                    <a:lnTo>
                      <a:pt x="66" y="8"/>
                    </a:lnTo>
                    <a:lnTo>
                      <a:pt x="69" y="16"/>
                    </a:lnTo>
                    <a:lnTo>
                      <a:pt x="69" y="20"/>
                    </a:lnTo>
                    <a:lnTo>
                      <a:pt x="69" y="31"/>
                    </a:lnTo>
                    <a:lnTo>
                      <a:pt x="69" y="62"/>
                    </a:lnTo>
                    <a:lnTo>
                      <a:pt x="69" y="69"/>
                    </a:lnTo>
                    <a:lnTo>
                      <a:pt x="73" y="73"/>
                    </a:lnTo>
                    <a:lnTo>
                      <a:pt x="73" y="77"/>
                    </a:lnTo>
                    <a:lnTo>
                      <a:pt x="77" y="77"/>
                    </a:lnTo>
                    <a:lnTo>
                      <a:pt x="81" y="77"/>
                    </a:lnTo>
                    <a:lnTo>
                      <a:pt x="81" y="81"/>
                    </a:lnTo>
                    <a:lnTo>
                      <a:pt x="46" y="81"/>
                    </a:lnTo>
                    <a:lnTo>
                      <a:pt x="46" y="77"/>
                    </a:lnTo>
                    <a:lnTo>
                      <a:pt x="50" y="77"/>
                    </a:lnTo>
                    <a:lnTo>
                      <a:pt x="54" y="77"/>
                    </a:lnTo>
                    <a:lnTo>
                      <a:pt x="54" y="73"/>
                    </a:lnTo>
                    <a:lnTo>
                      <a:pt x="58" y="69"/>
                    </a:lnTo>
                    <a:lnTo>
                      <a:pt x="58" y="62"/>
                    </a:lnTo>
                    <a:lnTo>
                      <a:pt x="58" y="31"/>
                    </a:lnTo>
                    <a:lnTo>
                      <a:pt x="58" y="23"/>
                    </a:lnTo>
                    <a:lnTo>
                      <a:pt x="54" y="16"/>
                    </a:lnTo>
                    <a:lnTo>
                      <a:pt x="50" y="16"/>
                    </a:lnTo>
                    <a:lnTo>
                      <a:pt x="46" y="12"/>
                    </a:lnTo>
                    <a:lnTo>
                      <a:pt x="35" y="16"/>
                    </a:lnTo>
                    <a:lnTo>
                      <a:pt x="27" y="23"/>
                    </a:lnTo>
                    <a:lnTo>
                      <a:pt x="27" y="62"/>
                    </a:lnTo>
                    <a:lnTo>
                      <a:pt x="27" y="69"/>
                    </a:lnTo>
                    <a:lnTo>
                      <a:pt x="27" y="73"/>
                    </a:lnTo>
                    <a:lnTo>
                      <a:pt x="27" y="77"/>
                    </a:lnTo>
                    <a:lnTo>
                      <a:pt x="31" y="77"/>
                    </a:lnTo>
                    <a:lnTo>
                      <a:pt x="35" y="77"/>
                    </a:lnTo>
                    <a:lnTo>
                      <a:pt x="35" y="81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4" y="77"/>
                    </a:lnTo>
                    <a:lnTo>
                      <a:pt x="8" y="77"/>
                    </a:lnTo>
                    <a:lnTo>
                      <a:pt x="8" y="73"/>
                    </a:lnTo>
                    <a:lnTo>
                      <a:pt x="12" y="69"/>
                    </a:lnTo>
                    <a:lnTo>
                      <a:pt x="12" y="62"/>
                    </a:lnTo>
                    <a:lnTo>
                      <a:pt x="12" y="35"/>
                    </a:lnTo>
                    <a:lnTo>
                      <a:pt x="12" y="23"/>
                    </a:lnTo>
                    <a:lnTo>
                      <a:pt x="12" y="16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27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47" name="Freeform 29"/>
              <p:cNvSpPr>
                <a:spLocks noEditPoints="1"/>
              </p:cNvSpPr>
              <p:nvPr/>
            </p:nvSpPr>
            <p:spPr bwMode="auto">
              <a:xfrm>
                <a:off x="3826" y="1322"/>
                <a:ext cx="61" cy="81"/>
              </a:xfrm>
              <a:custGeom>
                <a:avLst/>
                <a:gdLst>
                  <a:gd name="T0" fmla="*/ 11 w 61"/>
                  <a:gd name="T1" fmla="*/ 31 h 81"/>
                  <a:gd name="T2" fmla="*/ 15 w 61"/>
                  <a:gd name="T3" fmla="*/ 46 h 81"/>
                  <a:gd name="T4" fmla="*/ 19 w 61"/>
                  <a:gd name="T5" fmla="*/ 58 h 81"/>
                  <a:gd name="T6" fmla="*/ 30 w 61"/>
                  <a:gd name="T7" fmla="*/ 66 h 81"/>
                  <a:gd name="T8" fmla="*/ 38 w 61"/>
                  <a:gd name="T9" fmla="*/ 66 h 81"/>
                  <a:gd name="T10" fmla="*/ 46 w 61"/>
                  <a:gd name="T11" fmla="*/ 66 h 81"/>
                  <a:gd name="T12" fmla="*/ 53 w 61"/>
                  <a:gd name="T13" fmla="*/ 62 h 81"/>
                  <a:gd name="T14" fmla="*/ 57 w 61"/>
                  <a:gd name="T15" fmla="*/ 58 h 81"/>
                  <a:gd name="T16" fmla="*/ 61 w 61"/>
                  <a:gd name="T17" fmla="*/ 50 h 81"/>
                  <a:gd name="T18" fmla="*/ 61 w 61"/>
                  <a:gd name="T19" fmla="*/ 50 h 81"/>
                  <a:gd name="T20" fmla="*/ 57 w 61"/>
                  <a:gd name="T21" fmla="*/ 62 h 81"/>
                  <a:gd name="T22" fmla="*/ 53 w 61"/>
                  <a:gd name="T23" fmla="*/ 73 h 81"/>
                  <a:gd name="T24" fmla="*/ 42 w 61"/>
                  <a:gd name="T25" fmla="*/ 77 h 81"/>
                  <a:gd name="T26" fmla="*/ 30 w 61"/>
                  <a:gd name="T27" fmla="*/ 81 h 81"/>
                  <a:gd name="T28" fmla="*/ 19 w 61"/>
                  <a:gd name="T29" fmla="*/ 77 h 81"/>
                  <a:gd name="T30" fmla="*/ 7 w 61"/>
                  <a:gd name="T31" fmla="*/ 69 h 81"/>
                  <a:gd name="T32" fmla="*/ 3 w 61"/>
                  <a:gd name="T33" fmla="*/ 62 h 81"/>
                  <a:gd name="T34" fmla="*/ 0 w 61"/>
                  <a:gd name="T35" fmla="*/ 54 h 81"/>
                  <a:gd name="T36" fmla="*/ 0 w 61"/>
                  <a:gd name="T37" fmla="*/ 43 h 81"/>
                  <a:gd name="T38" fmla="*/ 0 w 61"/>
                  <a:gd name="T39" fmla="*/ 31 h 81"/>
                  <a:gd name="T40" fmla="*/ 3 w 61"/>
                  <a:gd name="T41" fmla="*/ 20 h 81"/>
                  <a:gd name="T42" fmla="*/ 7 w 61"/>
                  <a:gd name="T43" fmla="*/ 12 h 81"/>
                  <a:gd name="T44" fmla="*/ 15 w 61"/>
                  <a:gd name="T45" fmla="*/ 8 h 81"/>
                  <a:gd name="T46" fmla="*/ 23 w 61"/>
                  <a:gd name="T47" fmla="*/ 4 h 81"/>
                  <a:gd name="T48" fmla="*/ 34 w 61"/>
                  <a:gd name="T49" fmla="*/ 0 h 81"/>
                  <a:gd name="T50" fmla="*/ 46 w 61"/>
                  <a:gd name="T51" fmla="*/ 4 h 81"/>
                  <a:gd name="T52" fmla="*/ 53 w 61"/>
                  <a:gd name="T53" fmla="*/ 12 h 81"/>
                  <a:gd name="T54" fmla="*/ 61 w 61"/>
                  <a:gd name="T55" fmla="*/ 20 h 81"/>
                  <a:gd name="T56" fmla="*/ 61 w 61"/>
                  <a:gd name="T57" fmla="*/ 31 h 81"/>
                  <a:gd name="T58" fmla="*/ 11 w 61"/>
                  <a:gd name="T59" fmla="*/ 31 h 81"/>
                  <a:gd name="T60" fmla="*/ 11 w 61"/>
                  <a:gd name="T61" fmla="*/ 27 h 81"/>
                  <a:gd name="T62" fmla="*/ 46 w 61"/>
                  <a:gd name="T63" fmla="*/ 27 h 81"/>
                  <a:gd name="T64" fmla="*/ 46 w 61"/>
                  <a:gd name="T65" fmla="*/ 20 h 81"/>
                  <a:gd name="T66" fmla="*/ 42 w 61"/>
                  <a:gd name="T67" fmla="*/ 16 h 81"/>
                  <a:gd name="T68" fmla="*/ 42 w 61"/>
                  <a:gd name="T69" fmla="*/ 12 h 81"/>
                  <a:gd name="T70" fmla="*/ 38 w 61"/>
                  <a:gd name="T71" fmla="*/ 12 h 81"/>
                  <a:gd name="T72" fmla="*/ 34 w 61"/>
                  <a:gd name="T73" fmla="*/ 8 h 81"/>
                  <a:gd name="T74" fmla="*/ 30 w 61"/>
                  <a:gd name="T75" fmla="*/ 8 h 81"/>
                  <a:gd name="T76" fmla="*/ 23 w 61"/>
                  <a:gd name="T77" fmla="*/ 8 h 81"/>
                  <a:gd name="T78" fmla="*/ 19 w 61"/>
                  <a:gd name="T79" fmla="*/ 12 h 81"/>
                  <a:gd name="T80" fmla="*/ 15 w 61"/>
                  <a:gd name="T81" fmla="*/ 20 h 81"/>
                  <a:gd name="T82" fmla="*/ 11 w 61"/>
                  <a:gd name="T83" fmla="*/ 27 h 8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1"/>
                  <a:gd name="T127" fmla="*/ 0 h 81"/>
                  <a:gd name="T128" fmla="*/ 61 w 61"/>
                  <a:gd name="T129" fmla="*/ 81 h 8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1" h="81">
                    <a:moveTo>
                      <a:pt x="11" y="31"/>
                    </a:moveTo>
                    <a:lnTo>
                      <a:pt x="15" y="46"/>
                    </a:lnTo>
                    <a:lnTo>
                      <a:pt x="19" y="58"/>
                    </a:lnTo>
                    <a:lnTo>
                      <a:pt x="30" y="66"/>
                    </a:lnTo>
                    <a:lnTo>
                      <a:pt x="38" y="66"/>
                    </a:lnTo>
                    <a:lnTo>
                      <a:pt x="46" y="66"/>
                    </a:lnTo>
                    <a:lnTo>
                      <a:pt x="53" y="62"/>
                    </a:lnTo>
                    <a:lnTo>
                      <a:pt x="57" y="58"/>
                    </a:lnTo>
                    <a:lnTo>
                      <a:pt x="61" y="50"/>
                    </a:lnTo>
                    <a:lnTo>
                      <a:pt x="57" y="62"/>
                    </a:lnTo>
                    <a:lnTo>
                      <a:pt x="53" y="73"/>
                    </a:lnTo>
                    <a:lnTo>
                      <a:pt x="42" y="77"/>
                    </a:lnTo>
                    <a:lnTo>
                      <a:pt x="30" y="81"/>
                    </a:lnTo>
                    <a:lnTo>
                      <a:pt x="19" y="77"/>
                    </a:lnTo>
                    <a:lnTo>
                      <a:pt x="7" y="69"/>
                    </a:lnTo>
                    <a:lnTo>
                      <a:pt x="3" y="62"/>
                    </a:lnTo>
                    <a:lnTo>
                      <a:pt x="0" y="54"/>
                    </a:lnTo>
                    <a:lnTo>
                      <a:pt x="0" y="43"/>
                    </a:lnTo>
                    <a:lnTo>
                      <a:pt x="0" y="31"/>
                    </a:lnTo>
                    <a:lnTo>
                      <a:pt x="3" y="20"/>
                    </a:lnTo>
                    <a:lnTo>
                      <a:pt x="7" y="12"/>
                    </a:lnTo>
                    <a:lnTo>
                      <a:pt x="15" y="8"/>
                    </a:lnTo>
                    <a:lnTo>
                      <a:pt x="23" y="4"/>
                    </a:lnTo>
                    <a:lnTo>
                      <a:pt x="34" y="0"/>
                    </a:lnTo>
                    <a:lnTo>
                      <a:pt x="46" y="4"/>
                    </a:lnTo>
                    <a:lnTo>
                      <a:pt x="53" y="12"/>
                    </a:lnTo>
                    <a:lnTo>
                      <a:pt x="61" y="20"/>
                    </a:lnTo>
                    <a:lnTo>
                      <a:pt x="61" y="31"/>
                    </a:lnTo>
                    <a:lnTo>
                      <a:pt x="11" y="31"/>
                    </a:lnTo>
                    <a:close/>
                    <a:moveTo>
                      <a:pt x="11" y="27"/>
                    </a:moveTo>
                    <a:lnTo>
                      <a:pt x="46" y="27"/>
                    </a:lnTo>
                    <a:lnTo>
                      <a:pt x="46" y="20"/>
                    </a:lnTo>
                    <a:lnTo>
                      <a:pt x="42" y="16"/>
                    </a:lnTo>
                    <a:lnTo>
                      <a:pt x="42" y="12"/>
                    </a:lnTo>
                    <a:lnTo>
                      <a:pt x="38" y="12"/>
                    </a:lnTo>
                    <a:lnTo>
                      <a:pt x="34" y="8"/>
                    </a:lnTo>
                    <a:lnTo>
                      <a:pt x="30" y="8"/>
                    </a:lnTo>
                    <a:lnTo>
                      <a:pt x="23" y="8"/>
                    </a:lnTo>
                    <a:lnTo>
                      <a:pt x="19" y="12"/>
                    </a:lnTo>
                    <a:lnTo>
                      <a:pt x="15" y="20"/>
                    </a:lnTo>
                    <a:lnTo>
                      <a:pt x="1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48" name="Freeform 30"/>
              <p:cNvSpPr>
                <a:spLocks/>
              </p:cNvSpPr>
              <p:nvPr/>
            </p:nvSpPr>
            <p:spPr bwMode="auto">
              <a:xfrm>
                <a:off x="3902" y="1322"/>
                <a:ext cx="54" cy="81"/>
              </a:xfrm>
              <a:custGeom>
                <a:avLst/>
                <a:gdLst>
                  <a:gd name="T0" fmla="*/ 46 w 54"/>
                  <a:gd name="T1" fmla="*/ 0 h 81"/>
                  <a:gd name="T2" fmla="*/ 46 w 54"/>
                  <a:gd name="T3" fmla="*/ 27 h 81"/>
                  <a:gd name="T4" fmla="*/ 46 w 54"/>
                  <a:gd name="T5" fmla="*/ 27 h 81"/>
                  <a:gd name="T6" fmla="*/ 43 w 54"/>
                  <a:gd name="T7" fmla="*/ 20 h 81"/>
                  <a:gd name="T8" fmla="*/ 39 w 54"/>
                  <a:gd name="T9" fmla="*/ 12 h 81"/>
                  <a:gd name="T10" fmla="*/ 31 w 54"/>
                  <a:gd name="T11" fmla="*/ 8 h 81"/>
                  <a:gd name="T12" fmla="*/ 27 w 54"/>
                  <a:gd name="T13" fmla="*/ 8 h 81"/>
                  <a:gd name="T14" fmla="*/ 20 w 54"/>
                  <a:gd name="T15" fmla="*/ 8 h 81"/>
                  <a:gd name="T16" fmla="*/ 16 w 54"/>
                  <a:gd name="T17" fmla="*/ 12 h 81"/>
                  <a:gd name="T18" fmla="*/ 12 w 54"/>
                  <a:gd name="T19" fmla="*/ 12 h 81"/>
                  <a:gd name="T20" fmla="*/ 12 w 54"/>
                  <a:gd name="T21" fmla="*/ 16 h 81"/>
                  <a:gd name="T22" fmla="*/ 12 w 54"/>
                  <a:gd name="T23" fmla="*/ 20 h 81"/>
                  <a:gd name="T24" fmla="*/ 16 w 54"/>
                  <a:gd name="T25" fmla="*/ 23 h 81"/>
                  <a:gd name="T26" fmla="*/ 20 w 54"/>
                  <a:gd name="T27" fmla="*/ 27 h 81"/>
                  <a:gd name="T28" fmla="*/ 23 w 54"/>
                  <a:gd name="T29" fmla="*/ 31 h 81"/>
                  <a:gd name="T30" fmla="*/ 35 w 54"/>
                  <a:gd name="T31" fmla="*/ 39 h 81"/>
                  <a:gd name="T32" fmla="*/ 46 w 54"/>
                  <a:gd name="T33" fmla="*/ 43 h 81"/>
                  <a:gd name="T34" fmla="*/ 50 w 54"/>
                  <a:gd name="T35" fmla="*/ 50 h 81"/>
                  <a:gd name="T36" fmla="*/ 54 w 54"/>
                  <a:gd name="T37" fmla="*/ 58 h 81"/>
                  <a:gd name="T38" fmla="*/ 50 w 54"/>
                  <a:gd name="T39" fmla="*/ 69 h 81"/>
                  <a:gd name="T40" fmla="*/ 46 w 54"/>
                  <a:gd name="T41" fmla="*/ 73 h 81"/>
                  <a:gd name="T42" fmla="*/ 35 w 54"/>
                  <a:gd name="T43" fmla="*/ 81 h 81"/>
                  <a:gd name="T44" fmla="*/ 27 w 54"/>
                  <a:gd name="T45" fmla="*/ 81 h 81"/>
                  <a:gd name="T46" fmla="*/ 20 w 54"/>
                  <a:gd name="T47" fmla="*/ 81 h 81"/>
                  <a:gd name="T48" fmla="*/ 12 w 54"/>
                  <a:gd name="T49" fmla="*/ 77 h 81"/>
                  <a:gd name="T50" fmla="*/ 8 w 54"/>
                  <a:gd name="T51" fmla="*/ 77 h 81"/>
                  <a:gd name="T52" fmla="*/ 8 w 54"/>
                  <a:gd name="T53" fmla="*/ 77 h 81"/>
                  <a:gd name="T54" fmla="*/ 4 w 54"/>
                  <a:gd name="T55" fmla="*/ 77 h 81"/>
                  <a:gd name="T56" fmla="*/ 4 w 54"/>
                  <a:gd name="T57" fmla="*/ 81 h 81"/>
                  <a:gd name="T58" fmla="*/ 0 w 54"/>
                  <a:gd name="T59" fmla="*/ 81 h 81"/>
                  <a:gd name="T60" fmla="*/ 0 w 54"/>
                  <a:gd name="T61" fmla="*/ 54 h 81"/>
                  <a:gd name="T62" fmla="*/ 4 w 54"/>
                  <a:gd name="T63" fmla="*/ 54 h 81"/>
                  <a:gd name="T64" fmla="*/ 8 w 54"/>
                  <a:gd name="T65" fmla="*/ 66 h 81"/>
                  <a:gd name="T66" fmla="*/ 12 w 54"/>
                  <a:gd name="T67" fmla="*/ 69 h 81"/>
                  <a:gd name="T68" fmla="*/ 20 w 54"/>
                  <a:gd name="T69" fmla="*/ 73 h 81"/>
                  <a:gd name="T70" fmla="*/ 27 w 54"/>
                  <a:gd name="T71" fmla="*/ 77 h 81"/>
                  <a:gd name="T72" fmla="*/ 31 w 54"/>
                  <a:gd name="T73" fmla="*/ 73 h 81"/>
                  <a:gd name="T74" fmla="*/ 39 w 54"/>
                  <a:gd name="T75" fmla="*/ 73 h 81"/>
                  <a:gd name="T76" fmla="*/ 39 w 54"/>
                  <a:gd name="T77" fmla="*/ 69 h 81"/>
                  <a:gd name="T78" fmla="*/ 39 w 54"/>
                  <a:gd name="T79" fmla="*/ 66 h 81"/>
                  <a:gd name="T80" fmla="*/ 39 w 54"/>
                  <a:gd name="T81" fmla="*/ 58 h 81"/>
                  <a:gd name="T82" fmla="*/ 39 w 54"/>
                  <a:gd name="T83" fmla="*/ 54 h 81"/>
                  <a:gd name="T84" fmla="*/ 31 w 54"/>
                  <a:gd name="T85" fmla="*/ 50 h 81"/>
                  <a:gd name="T86" fmla="*/ 20 w 54"/>
                  <a:gd name="T87" fmla="*/ 46 h 81"/>
                  <a:gd name="T88" fmla="*/ 12 w 54"/>
                  <a:gd name="T89" fmla="*/ 39 h 81"/>
                  <a:gd name="T90" fmla="*/ 4 w 54"/>
                  <a:gd name="T91" fmla="*/ 35 h 81"/>
                  <a:gd name="T92" fmla="*/ 4 w 54"/>
                  <a:gd name="T93" fmla="*/ 31 h 81"/>
                  <a:gd name="T94" fmla="*/ 0 w 54"/>
                  <a:gd name="T95" fmla="*/ 23 h 81"/>
                  <a:gd name="T96" fmla="*/ 4 w 54"/>
                  <a:gd name="T97" fmla="*/ 16 h 81"/>
                  <a:gd name="T98" fmla="*/ 8 w 54"/>
                  <a:gd name="T99" fmla="*/ 8 h 81"/>
                  <a:gd name="T100" fmla="*/ 16 w 54"/>
                  <a:gd name="T101" fmla="*/ 4 h 81"/>
                  <a:gd name="T102" fmla="*/ 27 w 54"/>
                  <a:gd name="T103" fmla="*/ 0 h 81"/>
                  <a:gd name="T104" fmla="*/ 31 w 54"/>
                  <a:gd name="T105" fmla="*/ 4 h 81"/>
                  <a:gd name="T106" fmla="*/ 35 w 54"/>
                  <a:gd name="T107" fmla="*/ 4 h 81"/>
                  <a:gd name="T108" fmla="*/ 39 w 54"/>
                  <a:gd name="T109" fmla="*/ 4 h 81"/>
                  <a:gd name="T110" fmla="*/ 43 w 54"/>
                  <a:gd name="T111" fmla="*/ 4 h 81"/>
                  <a:gd name="T112" fmla="*/ 43 w 54"/>
                  <a:gd name="T113" fmla="*/ 4 h 81"/>
                  <a:gd name="T114" fmla="*/ 43 w 54"/>
                  <a:gd name="T115" fmla="*/ 4 h 81"/>
                  <a:gd name="T116" fmla="*/ 46 w 54"/>
                  <a:gd name="T117" fmla="*/ 4 h 81"/>
                  <a:gd name="T118" fmla="*/ 46 w 54"/>
                  <a:gd name="T119" fmla="*/ 0 h 81"/>
                  <a:gd name="T120" fmla="*/ 46 w 54"/>
                  <a:gd name="T121" fmla="*/ 0 h 8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4"/>
                  <a:gd name="T184" fmla="*/ 0 h 81"/>
                  <a:gd name="T185" fmla="*/ 54 w 54"/>
                  <a:gd name="T186" fmla="*/ 81 h 8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4" h="81">
                    <a:moveTo>
                      <a:pt x="46" y="0"/>
                    </a:moveTo>
                    <a:lnTo>
                      <a:pt x="46" y="27"/>
                    </a:lnTo>
                    <a:lnTo>
                      <a:pt x="43" y="20"/>
                    </a:lnTo>
                    <a:lnTo>
                      <a:pt x="39" y="12"/>
                    </a:lnTo>
                    <a:lnTo>
                      <a:pt x="31" y="8"/>
                    </a:lnTo>
                    <a:lnTo>
                      <a:pt x="27" y="8"/>
                    </a:lnTo>
                    <a:lnTo>
                      <a:pt x="20" y="8"/>
                    </a:lnTo>
                    <a:lnTo>
                      <a:pt x="16" y="12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12" y="20"/>
                    </a:lnTo>
                    <a:lnTo>
                      <a:pt x="16" y="23"/>
                    </a:lnTo>
                    <a:lnTo>
                      <a:pt x="20" y="27"/>
                    </a:lnTo>
                    <a:lnTo>
                      <a:pt x="23" y="31"/>
                    </a:lnTo>
                    <a:lnTo>
                      <a:pt x="35" y="39"/>
                    </a:lnTo>
                    <a:lnTo>
                      <a:pt x="46" y="43"/>
                    </a:lnTo>
                    <a:lnTo>
                      <a:pt x="50" y="50"/>
                    </a:lnTo>
                    <a:lnTo>
                      <a:pt x="54" y="58"/>
                    </a:lnTo>
                    <a:lnTo>
                      <a:pt x="50" y="69"/>
                    </a:lnTo>
                    <a:lnTo>
                      <a:pt x="46" y="73"/>
                    </a:lnTo>
                    <a:lnTo>
                      <a:pt x="35" y="81"/>
                    </a:lnTo>
                    <a:lnTo>
                      <a:pt x="27" y="81"/>
                    </a:lnTo>
                    <a:lnTo>
                      <a:pt x="20" y="81"/>
                    </a:lnTo>
                    <a:lnTo>
                      <a:pt x="12" y="77"/>
                    </a:lnTo>
                    <a:lnTo>
                      <a:pt x="8" y="77"/>
                    </a:lnTo>
                    <a:lnTo>
                      <a:pt x="4" y="77"/>
                    </a:lnTo>
                    <a:lnTo>
                      <a:pt x="4" y="81"/>
                    </a:lnTo>
                    <a:lnTo>
                      <a:pt x="0" y="81"/>
                    </a:lnTo>
                    <a:lnTo>
                      <a:pt x="0" y="54"/>
                    </a:lnTo>
                    <a:lnTo>
                      <a:pt x="4" y="54"/>
                    </a:lnTo>
                    <a:lnTo>
                      <a:pt x="8" y="66"/>
                    </a:lnTo>
                    <a:lnTo>
                      <a:pt x="12" y="69"/>
                    </a:lnTo>
                    <a:lnTo>
                      <a:pt x="20" y="73"/>
                    </a:lnTo>
                    <a:lnTo>
                      <a:pt x="27" y="77"/>
                    </a:lnTo>
                    <a:lnTo>
                      <a:pt x="31" y="73"/>
                    </a:lnTo>
                    <a:lnTo>
                      <a:pt x="39" y="73"/>
                    </a:lnTo>
                    <a:lnTo>
                      <a:pt x="39" y="69"/>
                    </a:lnTo>
                    <a:lnTo>
                      <a:pt x="39" y="66"/>
                    </a:lnTo>
                    <a:lnTo>
                      <a:pt x="39" y="58"/>
                    </a:lnTo>
                    <a:lnTo>
                      <a:pt x="39" y="54"/>
                    </a:lnTo>
                    <a:lnTo>
                      <a:pt x="31" y="50"/>
                    </a:lnTo>
                    <a:lnTo>
                      <a:pt x="20" y="46"/>
                    </a:lnTo>
                    <a:lnTo>
                      <a:pt x="12" y="39"/>
                    </a:lnTo>
                    <a:lnTo>
                      <a:pt x="4" y="35"/>
                    </a:lnTo>
                    <a:lnTo>
                      <a:pt x="4" y="31"/>
                    </a:lnTo>
                    <a:lnTo>
                      <a:pt x="0" y="23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7" y="0"/>
                    </a:lnTo>
                    <a:lnTo>
                      <a:pt x="31" y="4"/>
                    </a:lnTo>
                    <a:lnTo>
                      <a:pt x="35" y="4"/>
                    </a:lnTo>
                    <a:lnTo>
                      <a:pt x="39" y="4"/>
                    </a:lnTo>
                    <a:lnTo>
                      <a:pt x="43" y="4"/>
                    </a:lnTo>
                    <a:lnTo>
                      <a:pt x="46" y="4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49" name="Freeform 31"/>
              <p:cNvSpPr>
                <a:spLocks noEditPoints="1"/>
              </p:cNvSpPr>
              <p:nvPr/>
            </p:nvSpPr>
            <p:spPr bwMode="auto">
              <a:xfrm>
                <a:off x="3964" y="1322"/>
                <a:ext cx="65" cy="81"/>
              </a:xfrm>
              <a:custGeom>
                <a:avLst/>
                <a:gdLst>
                  <a:gd name="T0" fmla="*/ 15 w 65"/>
                  <a:gd name="T1" fmla="*/ 31 h 81"/>
                  <a:gd name="T2" fmla="*/ 15 w 65"/>
                  <a:gd name="T3" fmla="*/ 46 h 81"/>
                  <a:gd name="T4" fmla="*/ 23 w 65"/>
                  <a:gd name="T5" fmla="*/ 58 h 81"/>
                  <a:gd name="T6" fmla="*/ 30 w 65"/>
                  <a:gd name="T7" fmla="*/ 66 h 81"/>
                  <a:gd name="T8" fmla="*/ 42 w 65"/>
                  <a:gd name="T9" fmla="*/ 66 h 81"/>
                  <a:gd name="T10" fmla="*/ 46 w 65"/>
                  <a:gd name="T11" fmla="*/ 66 h 81"/>
                  <a:gd name="T12" fmla="*/ 54 w 65"/>
                  <a:gd name="T13" fmla="*/ 62 h 81"/>
                  <a:gd name="T14" fmla="*/ 57 w 65"/>
                  <a:gd name="T15" fmla="*/ 58 h 81"/>
                  <a:gd name="T16" fmla="*/ 61 w 65"/>
                  <a:gd name="T17" fmla="*/ 50 h 81"/>
                  <a:gd name="T18" fmla="*/ 65 w 65"/>
                  <a:gd name="T19" fmla="*/ 50 h 81"/>
                  <a:gd name="T20" fmla="*/ 61 w 65"/>
                  <a:gd name="T21" fmla="*/ 62 h 81"/>
                  <a:gd name="T22" fmla="*/ 54 w 65"/>
                  <a:gd name="T23" fmla="*/ 73 h 81"/>
                  <a:gd name="T24" fmla="*/ 46 w 65"/>
                  <a:gd name="T25" fmla="*/ 77 h 81"/>
                  <a:gd name="T26" fmla="*/ 34 w 65"/>
                  <a:gd name="T27" fmla="*/ 81 h 81"/>
                  <a:gd name="T28" fmla="*/ 23 w 65"/>
                  <a:gd name="T29" fmla="*/ 77 h 81"/>
                  <a:gd name="T30" fmla="*/ 11 w 65"/>
                  <a:gd name="T31" fmla="*/ 69 h 81"/>
                  <a:gd name="T32" fmla="*/ 7 w 65"/>
                  <a:gd name="T33" fmla="*/ 62 h 81"/>
                  <a:gd name="T34" fmla="*/ 4 w 65"/>
                  <a:gd name="T35" fmla="*/ 54 h 81"/>
                  <a:gd name="T36" fmla="*/ 0 w 65"/>
                  <a:gd name="T37" fmla="*/ 43 h 81"/>
                  <a:gd name="T38" fmla="*/ 4 w 65"/>
                  <a:gd name="T39" fmla="*/ 31 h 81"/>
                  <a:gd name="T40" fmla="*/ 7 w 65"/>
                  <a:gd name="T41" fmla="*/ 20 h 81"/>
                  <a:gd name="T42" fmla="*/ 11 w 65"/>
                  <a:gd name="T43" fmla="*/ 12 h 81"/>
                  <a:gd name="T44" fmla="*/ 19 w 65"/>
                  <a:gd name="T45" fmla="*/ 8 h 81"/>
                  <a:gd name="T46" fmla="*/ 27 w 65"/>
                  <a:gd name="T47" fmla="*/ 4 h 81"/>
                  <a:gd name="T48" fmla="*/ 34 w 65"/>
                  <a:gd name="T49" fmla="*/ 0 h 81"/>
                  <a:gd name="T50" fmla="*/ 46 w 65"/>
                  <a:gd name="T51" fmla="*/ 4 h 81"/>
                  <a:gd name="T52" fmla="*/ 57 w 65"/>
                  <a:gd name="T53" fmla="*/ 12 h 81"/>
                  <a:gd name="T54" fmla="*/ 61 w 65"/>
                  <a:gd name="T55" fmla="*/ 20 h 81"/>
                  <a:gd name="T56" fmla="*/ 65 w 65"/>
                  <a:gd name="T57" fmla="*/ 31 h 81"/>
                  <a:gd name="T58" fmla="*/ 15 w 65"/>
                  <a:gd name="T59" fmla="*/ 31 h 81"/>
                  <a:gd name="T60" fmla="*/ 15 w 65"/>
                  <a:gd name="T61" fmla="*/ 27 h 81"/>
                  <a:gd name="T62" fmla="*/ 46 w 65"/>
                  <a:gd name="T63" fmla="*/ 27 h 81"/>
                  <a:gd name="T64" fmla="*/ 46 w 65"/>
                  <a:gd name="T65" fmla="*/ 20 h 81"/>
                  <a:gd name="T66" fmla="*/ 46 w 65"/>
                  <a:gd name="T67" fmla="*/ 16 h 81"/>
                  <a:gd name="T68" fmla="*/ 42 w 65"/>
                  <a:gd name="T69" fmla="*/ 12 h 81"/>
                  <a:gd name="T70" fmla="*/ 38 w 65"/>
                  <a:gd name="T71" fmla="*/ 12 h 81"/>
                  <a:gd name="T72" fmla="*/ 34 w 65"/>
                  <a:gd name="T73" fmla="*/ 8 h 81"/>
                  <a:gd name="T74" fmla="*/ 30 w 65"/>
                  <a:gd name="T75" fmla="*/ 8 h 81"/>
                  <a:gd name="T76" fmla="*/ 27 w 65"/>
                  <a:gd name="T77" fmla="*/ 8 h 81"/>
                  <a:gd name="T78" fmla="*/ 19 w 65"/>
                  <a:gd name="T79" fmla="*/ 12 h 81"/>
                  <a:gd name="T80" fmla="*/ 15 w 65"/>
                  <a:gd name="T81" fmla="*/ 20 h 81"/>
                  <a:gd name="T82" fmla="*/ 15 w 65"/>
                  <a:gd name="T83" fmla="*/ 27 h 8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5"/>
                  <a:gd name="T127" fmla="*/ 0 h 81"/>
                  <a:gd name="T128" fmla="*/ 65 w 65"/>
                  <a:gd name="T129" fmla="*/ 81 h 8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5" h="81">
                    <a:moveTo>
                      <a:pt x="15" y="31"/>
                    </a:moveTo>
                    <a:lnTo>
                      <a:pt x="15" y="46"/>
                    </a:lnTo>
                    <a:lnTo>
                      <a:pt x="23" y="58"/>
                    </a:lnTo>
                    <a:lnTo>
                      <a:pt x="30" y="66"/>
                    </a:lnTo>
                    <a:lnTo>
                      <a:pt x="42" y="66"/>
                    </a:lnTo>
                    <a:lnTo>
                      <a:pt x="46" y="66"/>
                    </a:lnTo>
                    <a:lnTo>
                      <a:pt x="54" y="62"/>
                    </a:lnTo>
                    <a:lnTo>
                      <a:pt x="57" y="58"/>
                    </a:lnTo>
                    <a:lnTo>
                      <a:pt x="61" y="50"/>
                    </a:lnTo>
                    <a:lnTo>
                      <a:pt x="65" y="50"/>
                    </a:lnTo>
                    <a:lnTo>
                      <a:pt x="61" y="62"/>
                    </a:lnTo>
                    <a:lnTo>
                      <a:pt x="54" y="73"/>
                    </a:lnTo>
                    <a:lnTo>
                      <a:pt x="46" y="77"/>
                    </a:lnTo>
                    <a:lnTo>
                      <a:pt x="34" y="81"/>
                    </a:lnTo>
                    <a:lnTo>
                      <a:pt x="23" y="77"/>
                    </a:lnTo>
                    <a:lnTo>
                      <a:pt x="11" y="69"/>
                    </a:lnTo>
                    <a:lnTo>
                      <a:pt x="7" y="62"/>
                    </a:lnTo>
                    <a:lnTo>
                      <a:pt x="4" y="54"/>
                    </a:lnTo>
                    <a:lnTo>
                      <a:pt x="0" y="43"/>
                    </a:lnTo>
                    <a:lnTo>
                      <a:pt x="4" y="31"/>
                    </a:lnTo>
                    <a:lnTo>
                      <a:pt x="7" y="20"/>
                    </a:lnTo>
                    <a:lnTo>
                      <a:pt x="11" y="12"/>
                    </a:lnTo>
                    <a:lnTo>
                      <a:pt x="19" y="8"/>
                    </a:lnTo>
                    <a:lnTo>
                      <a:pt x="27" y="4"/>
                    </a:lnTo>
                    <a:lnTo>
                      <a:pt x="34" y="0"/>
                    </a:lnTo>
                    <a:lnTo>
                      <a:pt x="46" y="4"/>
                    </a:lnTo>
                    <a:lnTo>
                      <a:pt x="57" y="12"/>
                    </a:lnTo>
                    <a:lnTo>
                      <a:pt x="61" y="20"/>
                    </a:lnTo>
                    <a:lnTo>
                      <a:pt x="65" y="31"/>
                    </a:lnTo>
                    <a:lnTo>
                      <a:pt x="15" y="31"/>
                    </a:lnTo>
                    <a:close/>
                    <a:moveTo>
                      <a:pt x="15" y="27"/>
                    </a:moveTo>
                    <a:lnTo>
                      <a:pt x="46" y="27"/>
                    </a:lnTo>
                    <a:lnTo>
                      <a:pt x="46" y="20"/>
                    </a:lnTo>
                    <a:lnTo>
                      <a:pt x="46" y="16"/>
                    </a:lnTo>
                    <a:lnTo>
                      <a:pt x="42" y="12"/>
                    </a:lnTo>
                    <a:lnTo>
                      <a:pt x="38" y="12"/>
                    </a:lnTo>
                    <a:lnTo>
                      <a:pt x="34" y="8"/>
                    </a:lnTo>
                    <a:lnTo>
                      <a:pt x="30" y="8"/>
                    </a:lnTo>
                    <a:lnTo>
                      <a:pt x="27" y="8"/>
                    </a:lnTo>
                    <a:lnTo>
                      <a:pt x="19" y="12"/>
                    </a:lnTo>
                    <a:lnTo>
                      <a:pt x="15" y="20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50" name="Rectangle 32"/>
              <p:cNvSpPr>
                <a:spLocks noChangeArrowheads="1"/>
              </p:cNvSpPr>
              <p:nvPr/>
            </p:nvSpPr>
            <p:spPr bwMode="auto">
              <a:xfrm>
                <a:off x="4071" y="126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1" name="Freeform 33"/>
              <p:cNvSpPr>
                <a:spLocks/>
              </p:cNvSpPr>
              <p:nvPr/>
            </p:nvSpPr>
            <p:spPr bwMode="auto">
              <a:xfrm>
                <a:off x="4271" y="1284"/>
                <a:ext cx="65" cy="119"/>
              </a:xfrm>
              <a:custGeom>
                <a:avLst/>
                <a:gdLst>
                  <a:gd name="T0" fmla="*/ 27 w 65"/>
                  <a:gd name="T1" fmla="*/ 46 h 119"/>
                  <a:gd name="T2" fmla="*/ 27 w 65"/>
                  <a:gd name="T3" fmla="*/ 100 h 119"/>
                  <a:gd name="T4" fmla="*/ 27 w 65"/>
                  <a:gd name="T5" fmla="*/ 107 h 119"/>
                  <a:gd name="T6" fmla="*/ 27 w 65"/>
                  <a:gd name="T7" fmla="*/ 111 h 119"/>
                  <a:gd name="T8" fmla="*/ 30 w 65"/>
                  <a:gd name="T9" fmla="*/ 115 h 119"/>
                  <a:gd name="T10" fmla="*/ 38 w 65"/>
                  <a:gd name="T11" fmla="*/ 115 h 119"/>
                  <a:gd name="T12" fmla="*/ 42 w 65"/>
                  <a:gd name="T13" fmla="*/ 115 h 119"/>
                  <a:gd name="T14" fmla="*/ 42 w 65"/>
                  <a:gd name="T15" fmla="*/ 119 h 119"/>
                  <a:gd name="T16" fmla="*/ 0 w 65"/>
                  <a:gd name="T17" fmla="*/ 119 h 119"/>
                  <a:gd name="T18" fmla="*/ 0 w 65"/>
                  <a:gd name="T19" fmla="*/ 115 h 119"/>
                  <a:gd name="T20" fmla="*/ 0 w 65"/>
                  <a:gd name="T21" fmla="*/ 115 h 119"/>
                  <a:gd name="T22" fmla="*/ 4 w 65"/>
                  <a:gd name="T23" fmla="*/ 115 h 119"/>
                  <a:gd name="T24" fmla="*/ 7 w 65"/>
                  <a:gd name="T25" fmla="*/ 115 h 119"/>
                  <a:gd name="T26" fmla="*/ 11 w 65"/>
                  <a:gd name="T27" fmla="*/ 111 h 119"/>
                  <a:gd name="T28" fmla="*/ 11 w 65"/>
                  <a:gd name="T29" fmla="*/ 107 h 119"/>
                  <a:gd name="T30" fmla="*/ 11 w 65"/>
                  <a:gd name="T31" fmla="*/ 104 h 119"/>
                  <a:gd name="T32" fmla="*/ 11 w 65"/>
                  <a:gd name="T33" fmla="*/ 100 h 119"/>
                  <a:gd name="T34" fmla="*/ 11 w 65"/>
                  <a:gd name="T35" fmla="*/ 46 h 119"/>
                  <a:gd name="T36" fmla="*/ 0 w 65"/>
                  <a:gd name="T37" fmla="*/ 46 h 119"/>
                  <a:gd name="T38" fmla="*/ 0 w 65"/>
                  <a:gd name="T39" fmla="*/ 42 h 119"/>
                  <a:gd name="T40" fmla="*/ 11 w 65"/>
                  <a:gd name="T41" fmla="*/ 42 h 119"/>
                  <a:gd name="T42" fmla="*/ 11 w 65"/>
                  <a:gd name="T43" fmla="*/ 38 h 119"/>
                  <a:gd name="T44" fmla="*/ 11 w 65"/>
                  <a:gd name="T45" fmla="*/ 27 h 119"/>
                  <a:gd name="T46" fmla="*/ 15 w 65"/>
                  <a:gd name="T47" fmla="*/ 19 h 119"/>
                  <a:gd name="T48" fmla="*/ 19 w 65"/>
                  <a:gd name="T49" fmla="*/ 12 h 119"/>
                  <a:gd name="T50" fmla="*/ 27 w 65"/>
                  <a:gd name="T51" fmla="*/ 4 h 119"/>
                  <a:gd name="T52" fmla="*/ 34 w 65"/>
                  <a:gd name="T53" fmla="*/ 0 h 119"/>
                  <a:gd name="T54" fmla="*/ 42 w 65"/>
                  <a:gd name="T55" fmla="*/ 0 h 119"/>
                  <a:gd name="T56" fmla="*/ 53 w 65"/>
                  <a:gd name="T57" fmla="*/ 0 h 119"/>
                  <a:gd name="T58" fmla="*/ 61 w 65"/>
                  <a:gd name="T59" fmla="*/ 4 h 119"/>
                  <a:gd name="T60" fmla="*/ 65 w 65"/>
                  <a:gd name="T61" fmla="*/ 12 h 119"/>
                  <a:gd name="T62" fmla="*/ 65 w 65"/>
                  <a:gd name="T63" fmla="*/ 15 h 119"/>
                  <a:gd name="T64" fmla="*/ 65 w 65"/>
                  <a:gd name="T65" fmla="*/ 15 h 119"/>
                  <a:gd name="T66" fmla="*/ 61 w 65"/>
                  <a:gd name="T67" fmla="*/ 19 h 119"/>
                  <a:gd name="T68" fmla="*/ 61 w 65"/>
                  <a:gd name="T69" fmla="*/ 19 h 119"/>
                  <a:gd name="T70" fmla="*/ 57 w 65"/>
                  <a:gd name="T71" fmla="*/ 19 h 119"/>
                  <a:gd name="T72" fmla="*/ 57 w 65"/>
                  <a:gd name="T73" fmla="*/ 19 h 119"/>
                  <a:gd name="T74" fmla="*/ 53 w 65"/>
                  <a:gd name="T75" fmla="*/ 19 h 119"/>
                  <a:gd name="T76" fmla="*/ 50 w 65"/>
                  <a:gd name="T77" fmla="*/ 15 h 119"/>
                  <a:gd name="T78" fmla="*/ 50 w 65"/>
                  <a:gd name="T79" fmla="*/ 12 h 119"/>
                  <a:gd name="T80" fmla="*/ 46 w 65"/>
                  <a:gd name="T81" fmla="*/ 8 h 119"/>
                  <a:gd name="T82" fmla="*/ 42 w 65"/>
                  <a:gd name="T83" fmla="*/ 8 h 119"/>
                  <a:gd name="T84" fmla="*/ 42 w 65"/>
                  <a:gd name="T85" fmla="*/ 4 h 119"/>
                  <a:gd name="T86" fmla="*/ 38 w 65"/>
                  <a:gd name="T87" fmla="*/ 4 h 119"/>
                  <a:gd name="T88" fmla="*/ 34 w 65"/>
                  <a:gd name="T89" fmla="*/ 4 h 119"/>
                  <a:gd name="T90" fmla="*/ 30 w 65"/>
                  <a:gd name="T91" fmla="*/ 8 h 119"/>
                  <a:gd name="T92" fmla="*/ 30 w 65"/>
                  <a:gd name="T93" fmla="*/ 12 h 119"/>
                  <a:gd name="T94" fmla="*/ 27 w 65"/>
                  <a:gd name="T95" fmla="*/ 15 h 119"/>
                  <a:gd name="T96" fmla="*/ 27 w 65"/>
                  <a:gd name="T97" fmla="*/ 23 h 119"/>
                  <a:gd name="T98" fmla="*/ 27 w 65"/>
                  <a:gd name="T99" fmla="*/ 35 h 119"/>
                  <a:gd name="T100" fmla="*/ 27 w 65"/>
                  <a:gd name="T101" fmla="*/ 42 h 119"/>
                  <a:gd name="T102" fmla="*/ 46 w 65"/>
                  <a:gd name="T103" fmla="*/ 42 h 119"/>
                  <a:gd name="T104" fmla="*/ 46 w 65"/>
                  <a:gd name="T105" fmla="*/ 46 h 119"/>
                  <a:gd name="T106" fmla="*/ 27 w 65"/>
                  <a:gd name="T107" fmla="*/ 46 h 11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5"/>
                  <a:gd name="T163" fmla="*/ 0 h 119"/>
                  <a:gd name="T164" fmla="*/ 65 w 65"/>
                  <a:gd name="T165" fmla="*/ 119 h 11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5" h="119">
                    <a:moveTo>
                      <a:pt x="27" y="46"/>
                    </a:moveTo>
                    <a:lnTo>
                      <a:pt x="27" y="100"/>
                    </a:lnTo>
                    <a:lnTo>
                      <a:pt x="27" y="107"/>
                    </a:lnTo>
                    <a:lnTo>
                      <a:pt x="27" y="111"/>
                    </a:lnTo>
                    <a:lnTo>
                      <a:pt x="30" y="115"/>
                    </a:lnTo>
                    <a:lnTo>
                      <a:pt x="38" y="115"/>
                    </a:lnTo>
                    <a:lnTo>
                      <a:pt x="42" y="115"/>
                    </a:lnTo>
                    <a:lnTo>
                      <a:pt x="42" y="119"/>
                    </a:lnTo>
                    <a:lnTo>
                      <a:pt x="0" y="119"/>
                    </a:lnTo>
                    <a:lnTo>
                      <a:pt x="0" y="115"/>
                    </a:lnTo>
                    <a:lnTo>
                      <a:pt x="4" y="115"/>
                    </a:lnTo>
                    <a:lnTo>
                      <a:pt x="7" y="115"/>
                    </a:lnTo>
                    <a:lnTo>
                      <a:pt x="11" y="111"/>
                    </a:lnTo>
                    <a:lnTo>
                      <a:pt x="11" y="107"/>
                    </a:lnTo>
                    <a:lnTo>
                      <a:pt x="11" y="104"/>
                    </a:lnTo>
                    <a:lnTo>
                      <a:pt x="11" y="100"/>
                    </a:lnTo>
                    <a:lnTo>
                      <a:pt x="11" y="46"/>
                    </a:lnTo>
                    <a:lnTo>
                      <a:pt x="0" y="46"/>
                    </a:lnTo>
                    <a:lnTo>
                      <a:pt x="0" y="42"/>
                    </a:lnTo>
                    <a:lnTo>
                      <a:pt x="11" y="42"/>
                    </a:lnTo>
                    <a:lnTo>
                      <a:pt x="11" y="38"/>
                    </a:lnTo>
                    <a:lnTo>
                      <a:pt x="11" y="27"/>
                    </a:lnTo>
                    <a:lnTo>
                      <a:pt x="15" y="19"/>
                    </a:lnTo>
                    <a:lnTo>
                      <a:pt x="19" y="12"/>
                    </a:lnTo>
                    <a:lnTo>
                      <a:pt x="27" y="4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3" y="0"/>
                    </a:lnTo>
                    <a:lnTo>
                      <a:pt x="61" y="4"/>
                    </a:lnTo>
                    <a:lnTo>
                      <a:pt x="65" y="12"/>
                    </a:lnTo>
                    <a:lnTo>
                      <a:pt x="65" y="15"/>
                    </a:lnTo>
                    <a:lnTo>
                      <a:pt x="61" y="19"/>
                    </a:lnTo>
                    <a:lnTo>
                      <a:pt x="57" y="19"/>
                    </a:lnTo>
                    <a:lnTo>
                      <a:pt x="53" y="19"/>
                    </a:lnTo>
                    <a:lnTo>
                      <a:pt x="50" y="15"/>
                    </a:lnTo>
                    <a:lnTo>
                      <a:pt x="50" y="12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4" y="4"/>
                    </a:lnTo>
                    <a:lnTo>
                      <a:pt x="30" y="8"/>
                    </a:lnTo>
                    <a:lnTo>
                      <a:pt x="30" y="12"/>
                    </a:lnTo>
                    <a:lnTo>
                      <a:pt x="27" y="15"/>
                    </a:lnTo>
                    <a:lnTo>
                      <a:pt x="27" y="23"/>
                    </a:lnTo>
                    <a:lnTo>
                      <a:pt x="27" y="35"/>
                    </a:lnTo>
                    <a:lnTo>
                      <a:pt x="27" y="42"/>
                    </a:lnTo>
                    <a:lnTo>
                      <a:pt x="46" y="42"/>
                    </a:lnTo>
                    <a:lnTo>
                      <a:pt x="46" y="46"/>
                    </a:lnTo>
                    <a:lnTo>
                      <a:pt x="27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52" name="Freeform 34"/>
              <p:cNvSpPr>
                <a:spLocks noEditPoints="1"/>
              </p:cNvSpPr>
              <p:nvPr/>
            </p:nvSpPr>
            <p:spPr bwMode="auto">
              <a:xfrm>
                <a:off x="4324" y="1322"/>
                <a:ext cx="70" cy="81"/>
              </a:xfrm>
              <a:custGeom>
                <a:avLst/>
                <a:gdLst>
                  <a:gd name="T0" fmla="*/ 35 w 70"/>
                  <a:gd name="T1" fmla="*/ 0 h 81"/>
                  <a:gd name="T2" fmla="*/ 46 w 70"/>
                  <a:gd name="T3" fmla="*/ 4 h 81"/>
                  <a:gd name="T4" fmla="*/ 54 w 70"/>
                  <a:gd name="T5" fmla="*/ 8 h 81"/>
                  <a:gd name="T6" fmla="*/ 62 w 70"/>
                  <a:gd name="T7" fmla="*/ 16 h 81"/>
                  <a:gd name="T8" fmla="*/ 70 w 70"/>
                  <a:gd name="T9" fmla="*/ 27 h 81"/>
                  <a:gd name="T10" fmla="*/ 70 w 70"/>
                  <a:gd name="T11" fmla="*/ 39 h 81"/>
                  <a:gd name="T12" fmla="*/ 70 w 70"/>
                  <a:gd name="T13" fmla="*/ 50 h 81"/>
                  <a:gd name="T14" fmla="*/ 66 w 70"/>
                  <a:gd name="T15" fmla="*/ 62 h 81"/>
                  <a:gd name="T16" fmla="*/ 62 w 70"/>
                  <a:gd name="T17" fmla="*/ 69 h 81"/>
                  <a:gd name="T18" fmla="*/ 54 w 70"/>
                  <a:gd name="T19" fmla="*/ 77 h 81"/>
                  <a:gd name="T20" fmla="*/ 43 w 70"/>
                  <a:gd name="T21" fmla="*/ 81 h 81"/>
                  <a:gd name="T22" fmla="*/ 35 w 70"/>
                  <a:gd name="T23" fmla="*/ 81 h 81"/>
                  <a:gd name="T24" fmla="*/ 23 w 70"/>
                  <a:gd name="T25" fmla="*/ 81 h 81"/>
                  <a:gd name="T26" fmla="*/ 16 w 70"/>
                  <a:gd name="T27" fmla="*/ 73 h 81"/>
                  <a:gd name="T28" fmla="*/ 8 w 70"/>
                  <a:gd name="T29" fmla="*/ 69 h 81"/>
                  <a:gd name="T30" fmla="*/ 0 w 70"/>
                  <a:gd name="T31" fmla="*/ 54 h 81"/>
                  <a:gd name="T32" fmla="*/ 0 w 70"/>
                  <a:gd name="T33" fmla="*/ 43 h 81"/>
                  <a:gd name="T34" fmla="*/ 0 w 70"/>
                  <a:gd name="T35" fmla="*/ 31 h 81"/>
                  <a:gd name="T36" fmla="*/ 4 w 70"/>
                  <a:gd name="T37" fmla="*/ 23 h 81"/>
                  <a:gd name="T38" fmla="*/ 12 w 70"/>
                  <a:gd name="T39" fmla="*/ 12 h 81"/>
                  <a:gd name="T40" fmla="*/ 20 w 70"/>
                  <a:gd name="T41" fmla="*/ 8 h 81"/>
                  <a:gd name="T42" fmla="*/ 27 w 70"/>
                  <a:gd name="T43" fmla="*/ 4 h 81"/>
                  <a:gd name="T44" fmla="*/ 35 w 70"/>
                  <a:gd name="T45" fmla="*/ 0 h 81"/>
                  <a:gd name="T46" fmla="*/ 31 w 70"/>
                  <a:gd name="T47" fmla="*/ 8 h 81"/>
                  <a:gd name="T48" fmla="*/ 27 w 70"/>
                  <a:gd name="T49" fmla="*/ 8 h 81"/>
                  <a:gd name="T50" fmla="*/ 23 w 70"/>
                  <a:gd name="T51" fmla="*/ 12 h 81"/>
                  <a:gd name="T52" fmla="*/ 20 w 70"/>
                  <a:gd name="T53" fmla="*/ 12 h 81"/>
                  <a:gd name="T54" fmla="*/ 16 w 70"/>
                  <a:gd name="T55" fmla="*/ 20 h 81"/>
                  <a:gd name="T56" fmla="*/ 16 w 70"/>
                  <a:gd name="T57" fmla="*/ 27 h 81"/>
                  <a:gd name="T58" fmla="*/ 12 w 70"/>
                  <a:gd name="T59" fmla="*/ 35 h 81"/>
                  <a:gd name="T60" fmla="*/ 16 w 70"/>
                  <a:gd name="T61" fmla="*/ 50 h 81"/>
                  <a:gd name="T62" fmla="*/ 20 w 70"/>
                  <a:gd name="T63" fmla="*/ 66 h 81"/>
                  <a:gd name="T64" fmla="*/ 23 w 70"/>
                  <a:gd name="T65" fmla="*/ 69 h 81"/>
                  <a:gd name="T66" fmla="*/ 31 w 70"/>
                  <a:gd name="T67" fmla="*/ 73 h 81"/>
                  <a:gd name="T68" fmla="*/ 39 w 70"/>
                  <a:gd name="T69" fmla="*/ 77 h 81"/>
                  <a:gd name="T70" fmla="*/ 46 w 70"/>
                  <a:gd name="T71" fmla="*/ 73 h 81"/>
                  <a:gd name="T72" fmla="*/ 50 w 70"/>
                  <a:gd name="T73" fmla="*/ 69 h 81"/>
                  <a:gd name="T74" fmla="*/ 54 w 70"/>
                  <a:gd name="T75" fmla="*/ 62 h 81"/>
                  <a:gd name="T76" fmla="*/ 58 w 70"/>
                  <a:gd name="T77" fmla="*/ 46 h 81"/>
                  <a:gd name="T78" fmla="*/ 58 w 70"/>
                  <a:gd name="T79" fmla="*/ 35 h 81"/>
                  <a:gd name="T80" fmla="*/ 54 w 70"/>
                  <a:gd name="T81" fmla="*/ 23 h 81"/>
                  <a:gd name="T82" fmla="*/ 46 w 70"/>
                  <a:gd name="T83" fmla="*/ 16 h 81"/>
                  <a:gd name="T84" fmla="*/ 43 w 70"/>
                  <a:gd name="T85" fmla="*/ 8 h 81"/>
                  <a:gd name="T86" fmla="*/ 31 w 70"/>
                  <a:gd name="T87" fmla="*/ 8 h 8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0"/>
                  <a:gd name="T133" fmla="*/ 0 h 81"/>
                  <a:gd name="T134" fmla="*/ 70 w 70"/>
                  <a:gd name="T135" fmla="*/ 81 h 8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0" h="81">
                    <a:moveTo>
                      <a:pt x="35" y="0"/>
                    </a:moveTo>
                    <a:lnTo>
                      <a:pt x="46" y="4"/>
                    </a:lnTo>
                    <a:lnTo>
                      <a:pt x="54" y="8"/>
                    </a:lnTo>
                    <a:lnTo>
                      <a:pt x="62" y="16"/>
                    </a:lnTo>
                    <a:lnTo>
                      <a:pt x="70" y="27"/>
                    </a:lnTo>
                    <a:lnTo>
                      <a:pt x="70" y="39"/>
                    </a:lnTo>
                    <a:lnTo>
                      <a:pt x="70" y="50"/>
                    </a:lnTo>
                    <a:lnTo>
                      <a:pt x="66" y="62"/>
                    </a:lnTo>
                    <a:lnTo>
                      <a:pt x="62" y="69"/>
                    </a:lnTo>
                    <a:lnTo>
                      <a:pt x="54" y="77"/>
                    </a:lnTo>
                    <a:lnTo>
                      <a:pt x="43" y="81"/>
                    </a:lnTo>
                    <a:lnTo>
                      <a:pt x="35" y="81"/>
                    </a:lnTo>
                    <a:lnTo>
                      <a:pt x="23" y="81"/>
                    </a:lnTo>
                    <a:lnTo>
                      <a:pt x="16" y="73"/>
                    </a:lnTo>
                    <a:lnTo>
                      <a:pt x="8" y="69"/>
                    </a:lnTo>
                    <a:lnTo>
                      <a:pt x="0" y="54"/>
                    </a:lnTo>
                    <a:lnTo>
                      <a:pt x="0" y="43"/>
                    </a:lnTo>
                    <a:lnTo>
                      <a:pt x="0" y="31"/>
                    </a:lnTo>
                    <a:lnTo>
                      <a:pt x="4" y="23"/>
                    </a:lnTo>
                    <a:lnTo>
                      <a:pt x="12" y="12"/>
                    </a:lnTo>
                    <a:lnTo>
                      <a:pt x="20" y="8"/>
                    </a:lnTo>
                    <a:lnTo>
                      <a:pt x="27" y="4"/>
                    </a:lnTo>
                    <a:lnTo>
                      <a:pt x="35" y="0"/>
                    </a:lnTo>
                    <a:close/>
                    <a:moveTo>
                      <a:pt x="31" y="8"/>
                    </a:moveTo>
                    <a:lnTo>
                      <a:pt x="27" y="8"/>
                    </a:lnTo>
                    <a:lnTo>
                      <a:pt x="23" y="12"/>
                    </a:lnTo>
                    <a:lnTo>
                      <a:pt x="20" y="12"/>
                    </a:lnTo>
                    <a:lnTo>
                      <a:pt x="16" y="20"/>
                    </a:lnTo>
                    <a:lnTo>
                      <a:pt x="16" y="27"/>
                    </a:lnTo>
                    <a:lnTo>
                      <a:pt x="12" y="35"/>
                    </a:lnTo>
                    <a:lnTo>
                      <a:pt x="16" y="50"/>
                    </a:lnTo>
                    <a:lnTo>
                      <a:pt x="20" y="66"/>
                    </a:lnTo>
                    <a:lnTo>
                      <a:pt x="23" y="69"/>
                    </a:lnTo>
                    <a:lnTo>
                      <a:pt x="31" y="73"/>
                    </a:lnTo>
                    <a:lnTo>
                      <a:pt x="39" y="77"/>
                    </a:lnTo>
                    <a:lnTo>
                      <a:pt x="46" y="73"/>
                    </a:lnTo>
                    <a:lnTo>
                      <a:pt x="50" y="69"/>
                    </a:lnTo>
                    <a:lnTo>
                      <a:pt x="54" y="62"/>
                    </a:lnTo>
                    <a:lnTo>
                      <a:pt x="58" y="46"/>
                    </a:lnTo>
                    <a:lnTo>
                      <a:pt x="58" y="35"/>
                    </a:lnTo>
                    <a:lnTo>
                      <a:pt x="54" y="23"/>
                    </a:lnTo>
                    <a:lnTo>
                      <a:pt x="46" y="16"/>
                    </a:lnTo>
                    <a:lnTo>
                      <a:pt x="43" y="8"/>
                    </a:lnTo>
                    <a:lnTo>
                      <a:pt x="31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53" name="Freeform 35"/>
              <p:cNvSpPr>
                <a:spLocks noEditPoints="1"/>
              </p:cNvSpPr>
              <p:nvPr/>
            </p:nvSpPr>
            <p:spPr bwMode="auto">
              <a:xfrm>
                <a:off x="4409" y="1322"/>
                <a:ext cx="69" cy="81"/>
              </a:xfrm>
              <a:custGeom>
                <a:avLst/>
                <a:gdLst>
                  <a:gd name="T0" fmla="*/ 34 w 69"/>
                  <a:gd name="T1" fmla="*/ 0 h 81"/>
                  <a:gd name="T2" fmla="*/ 46 w 69"/>
                  <a:gd name="T3" fmla="*/ 4 h 81"/>
                  <a:gd name="T4" fmla="*/ 54 w 69"/>
                  <a:gd name="T5" fmla="*/ 8 h 81"/>
                  <a:gd name="T6" fmla="*/ 61 w 69"/>
                  <a:gd name="T7" fmla="*/ 16 h 81"/>
                  <a:gd name="T8" fmla="*/ 69 w 69"/>
                  <a:gd name="T9" fmla="*/ 27 h 81"/>
                  <a:gd name="T10" fmla="*/ 69 w 69"/>
                  <a:gd name="T11" fmla="*/ 39 h 81"/>
                  <a:gd name="T12" fmla="*/ 69 w 69"/>
                  <a:gd name="T13" fmla="*/ 50 h 81"/>
                  <a:gd name="T14" fmla="*/ 65 w 69"/>
                  <a:gd name="T15" fmla="*/ 62 h 81"/>
                  <a:gd name="T16" fmla="*/ 61 w 69"/>
                  <a:gd name="T17" fmla="*/ 69 h 81"/>
                  <a:gd name="T18" fmla="*/ 54 w 69"/>
                  <a:gd name="T19" fmla="*/ 77 h 81"/>
                  <a:gd name="T20" fmla="*/ 42 w 69"/>
                  <a:gd name="T21" fmla="*/ 81 h 81"/>
                  <a:gd name="T22" fmla="*/ 34 w 69"/>
                  <a:gd name="T23" fmla="*/ 81 h 81"/>
                  <a:gd name="T24" fmla="*/ 23 w 69"/>
                  <a:gd name="T25" fmla="*/ 81 h 81"/>
                  <a:gd name="T26" fmla="*/ 15 w 69"/>
                  <a:gd name="T27" fmla="*/ 73 h 81"/>
                  <a:gd name="T28" fmla="*/ 8 w 69"/>
                  <a:gd name="T29" fmla="*/ 69 h 81"/>
                  <a:gd name="T30" fmla="*/ 0 w 69"/>
                  <a:gd name="T31" fmla="*/ 54 h 81"/>
                  <a:gd name="T32" fmla="*/ 0 w 69"/>
                  <a:gd name="T33" fmla="*/ 43 h 81"/>
                  <a:gd name="T34" fmla="*/ 0 w 69"/>
                  <a:gd name="T35" fmla="*/ 31 h 81"/>
                  <a:gd name="T36" fmla="*/ 4 w 69"/>
                  <a:gd name="T37" fmla="*/ 23 h 81"/>
                  <a:gd name="T38" fmla="*/ 8 w 69"/>
                  <a:gd name="T39" fmla="*/ 12 h 81"/>
                  <a:gd name="T40" fmla="*/ 15 w 69"/>
                  <a:gd name="T41" fmla="*/ 8 h 81"/>
                  <a:gd name="T42" fmla="*/ 27 w 69"/>
                  <a:gd name="T43" fmla="*/ 4 h 81"/>
                  <a:gd name="T44" fmla="*/ 34 w 69"/>
                  <a:gd name="T45" fmla="*/ 0 h 81"/>
                  <a:gd name="T46" fmla="*/ 31 w 69"/>
                  <a:gd name="T47" fmla="*/ 8 h 81"/>
                  <a:gd name="T48" fmla="*/ 27 w 69"/>
                  <a:gd name="T49" fmla="*/ 8 h 81"/>
                  <a:gd name="T50" fmla="*/ 23 w 69"/>
                  <a:gd name="T51" fmla="*/ 12 h 81"/>
                  <a:gd name="T52" fmla="*/ 19 w 69"/>
                  <a:gd name="T53" fmla="*/ 12 h 81"/>
                  <a:gd name="T54" fmla="*/ 15 w 69"/>
                  <a:gd name="T55" fmla="*/ 20 h 81"/>
                  <a:gd name="T56" fmla="*/ 11 w 69"/>
                  <a:gd name="T57" fmla="*/ 27 h 81"/>
                  <a:gd name="T58" fmla="*/ 11 w 69"/>
                  <a:gd name="T59" fmla="*/ 35 h 81"/>
                  <a:gd name="T60" fmla="*/ 15 w 69"/>
                  <a:gd name="T61" fmla="*/ 50 h 81"/>
                  <a:gd name="T62" fmla="*/ 19 w 69"/>
                  <a:gd name="T63" fmla="*/ 66 h 81"/>
                  <a:gd name="T64" fmla="*/ 23 w 69"/>
                  <a:gd name="T65" fmla="*/ 69 h 81"/>
                  <a:gd name="T66" fmla="*/ 31 w 69"/>
                  <a:gd name="T67" fmla="*/ 73 h 81"/>
                  <a:gd name="T68" fmla="*/ 38 w 69"/>
                  <a:gd name="T69" fmla="*/ 77 h 81"/>
                  <a:gd name="T70" fmla="*/ 46 w 69"/>
                  <a:gd name="T71" fmla="*/ 73 h 81"/>
                  <a:gd name="T72" fmla="*/ 50 w 69"/>
                  <a:gd name="T73" fmla="*/ 69 h 81"/>
                  <a:gd name="T74" fmla="*/ 54 w 69"/>
                  <a:gd name="T75" fmla="*/ 62 h 81"/>
                  <a:gd name="T76" fmla="*/ 57 w 69"/>
                  <a:gd name="T77" fmla="*/ 46 h 81"/>
                  <a:gd name="T78" fmla="*/ 54 w 69"/>
                  <a:gd name="T79" fmla="*/ 35 h 81"/>
                  <a:gd name="T80" fmla="*/ 54 w 69"/>
                  <a:gd name="T81" fmla="*/ 23 h 81"/>
                  <a:gd name="T82" fmla="*/ 46 w 69"/>
                  <a:gd name="T83" fmla="*/ 16 h 81"/>
                  <a:gd name="T84" fmla="*/ 42 w 69"/>
                  <a:gd name="T85" fmla="*/ 8 h 81"/>
                  <a:gd name="T86" fmla="*/ 31 w 69"/>
                  <a:gd name="T87" fmla="*/ 8 h 8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9"/>
                  <a:gd name="T133" fmla="*/ 0 h 81"/>
                  <a:gd name="T134" fmla="*/ 69 w 69"/>
                  <a:gd name="T135" fmla="*/ 81 h 8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9" h="81">
                    <a:moveTo>
                      <a:pt x="34" y="0"/>
                    </a:moveTo>
                    <a:lnTo>
                      <a:pt x="46" y="4"/>
                    </a:lnTo>
                    <a:lnTo>
                      <a:pt x="54" y="8"/>
                    </a:lnTo>
                    <a:lnTo>
                      <a:pt x="61" y="16"/>
                    </a:lnTo>
                    <a:lnTo>
                      <a:pt x="69" y="27"/>
                    </a:lnTo>
                    <a:lnTo>
                      <a:pt x="69" y="39"/>
                    </a:lnTo>
                    <a:lnTo>
                      <a:pt x="69" y="50"/>
                    </a:lnTo>
                    <a:lnTo>
                      <a:pt x="65" y="62"/>
                    </a:lnTo>
                    <a:lnTo>
                      <a:pt x="61" y="69"/>
                    </a:lnTo>
                    <a:lnTo>
                      <a:pt x="54" y="77"/>
                    </a:lnTo>
                    <a:lnTo>
                      <a:pt x="42" y="81"/>
                    </a:lnTo>
                    <a:lnTo>
                      <a:pt x="34" y="81"/>
                    </a:lnTo>
                    <a:lnTo>
                      <a:pt x="23" y="81"/>
                    </a:lnTo>
                    <a:lnTo>
                      <a:pt x="15" y="73"/>
                    </a:lnTo>
                    <a:lnTo>
                      <a:pt x="8" y="69"/>
                    </a:lnTo>
                    <a:lnTo>
                      <a:pt x="0" y="54"/>
                    </a:lnTo>
                    <a:lnTo>
                      <a:pt x="0" y="43"/>
                    </a:lnTo>
                    <a:lnTo>
                      <a:pt x="0" y="31"/>
                    </a:lnTo>
                    <a:lnTo>
                      <a:pt x="4" y="23"/>
                    </a:lnTo>
                    <a:lnTo>
                      <a:pt x="8" y="12"/>
                    </a:lnTo>
                    <a:lnTo>
                      <a:pt x="15" y="8"/>
                    </a:lnTo>
                    <a:lnTo>
                      <a:pt x="27" y="4"/>
                    </a:lnTo>
                    <a:lnTo>
                      <a:pt x="34" y="0"/>
                    </a:lnTo>
                    <a:close/>
                    <a:moveTo>
                      <a:pt x="31" y="8"/>
                    </a:moveTo>
                    <a:lnTo>
                      <a:pt x="27" y="8"/>
                    </a:lnTo>
                    <a:lnTo>
                      <a:pt x="23" y="12"/>
                    </a:lnTo>
                    <a:lnTo>
                      <a:pt x="19" y="12"/>
                    </a:lnTo>
                    <a:lnTo>
                      <a:pt x="15" y="20"/>
                    </a:lnTo>
                    <a:lnTo>
                      <a:pt x="11" y="27"/>
                    </a:lnTo>
                    <a:lnTo>
                      <a:pt x="11" y="35"/>
                    </a:lnTo>
                    <a:lnTo>
                      <a:pt x="15" y="50"/>
                    </a:lnTo>
                    <a:lnTo>
                      <a:pt x="19" y="66"/>
                    </a:lnTo>
                    <a:lnTo>
                      <a:pt x="23" y="69"/>
                    </a:lnTo>
                    <a:lnTo>
                      <a:pt x="31" y="73"/>
                    </a:lnTo>
                    <a:lnTo>
                      <a:pt x="38" y="77"/>
                    </a:lnTo>
                    <a:lnTo>
                      <a:pt x="46" y="73"/>
                    </a:lnTo>
                    <a:lnTo>
                      <a:pt x="50" y="69"/>
                    </a:lnTo>
                    <a:lnTo>
                      <a:pt x="54" y="62"/>
                    </a:lnTo>
                    <a:lnTo>
                      <a:pt x="57" y="46"/>
                    </a:lnTo>
                    <a:lnTo>
                      <a:pt x="54" y="35"/>
                    </a:lnTo>
                    <a:lnTo>
                      <a:pt x="54" y="23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1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54" name="Freeform 36"/>
              <p:cNvSpPr>
                <a:spLocks noEditPoints="1"/>
              </p:cNvSpPr>
              <p:nvPr/>
            </p:nvSpPr>
            <p:spPr bwMode="auto">
              <a:xfrm>
                <a:off x="4493" y="1284"/>
                <a:ext cx="77" cy="119"/>
              </a:xfrm>
              <a:custGeom>
                <a:avLst/>
                <a:gdLst>
                  <a:gd name="T0" fmla="*/ 50 w 77"/>
                  <a:gd name="T1" fmla="*/ 107 h 119"/>
                  <a:gd name="T2" fmla="*/ 46 w 77"/>
                  <a:gd name="T3" fmla="*/ 111 h 119"/>
                  <a:gd name="T4" fmla="*/ 39 w 77"/>
                  <a:gd name="T5" fmla="*/ 115 h 119"/>
                  <a:gd name="T6" fmla="*/ 35 w 77"/>
                  <a:gd name="T7" fmla="*/ 119 h 119"/>
                  <a:gd name="T8" fmla="*/ 27 w 77"/>
                  <a:gd name="T9" fmla="*/ 119 h 119"/>
                  <a:gd name="T10" fmla="*/ 16 w 77"/>
                  <a:gd name="T11" fmla="*/ 115 h 119"/>
                  <a:gd name="T12" fmla="*/ 8 w 77"/>
                  <a:gd name="T13" fmla="*/ 107 h 119"/>
                  <a:gd name="T14" fmla="*/ 0 w 77"/>
                  <a:gd name="T15" fmla="*/ 96 h 119"/>
                  <a:gd name="T16" fmla="*/ 0 w 77"/>
                  <a:gd name="T17" fmla="*/ 84 h 119"/>
                  <a:gd name="T18" fmla="*/ 0 w 77"/>
                  <a:gd name="T19" fmla="*/ 69 h 119"/>
                  <a:gd name="T20" fmla="*/ 8 w 77"/>
                  <a:gd name="T21" fmla="*/ 54 h 119"/>
                  <a:gd name="T22" fmla="*/ 16 w 77"/>
                  <a:gd name="T23" fmla="*/ 46 h 119"/>
                  <a:gd name="T24" fmla="*/ 23 w 77"/>
                  <a:gd name="T25" fmla="*/ 42 h 119"/>
                  <a:gd name="T26" fmla="*/ 35 w 77"/>
                  <a:gd name="T27" fmla="*/ 38 h 119"/>
                  <a:gd name="T28" fmla="*/ 42 w 77"/>
                  <a:gd name="T29" fmla="*/ 42 h 119"/>
                  <a:gd name="T30" fmla="*/ 50 w 77"/>
                  <a:gd name="T31" fmla="*/ 46 h 119"/>
                  <a:gd name="T32" fmla="*/ 50 w 77"/>
                  <a:gd name="T33" fmla="*/ 31 h 119"/>
                  <a:gd name="T34" fmla="*/ 50 w 77"/>
                  <a:gd name="T35" fmla="*/ 19 h 119"/>
                  <a:gd name="T36" fmla="*/ 50 w 77"/>
                  <a:gd name="T37" fmla="*/ 15 h 119"/>
                  <a:gd name="T38" fmla="*/ 50 w 77"/>
                  <a:gd name="T39" fmla="*/ 12 h 119"/>
                  <a:gd name="T40" fmla="*/ 50 w 77"/>
                  <a:gd name="T41" fmla="*/ 12 h 119"/>
                  <a:gd name="T42" fmla="*/ 46 w 77"/>
                  <a:gd name="T43" fmla="*/ 8 h 119"/>
                  <a:gd name="T44" fmla="*/ 46 w 77"/>
                  <a:gd name="T45" fmla="*/ 8 h 119"/>
                  <a:gd name="T46" fmla="*/ 42 w 77"/>
                  <a:gd name="T47" fmla="*/ 8 h 119"/>
                  <a:gd name="T48" fmla="*/ 42 w 77"/>
                  <a:gd name="T49" fmla="*/ 12 h 119"/>
                  <a:gd name="T50" fmla="*/ 39 w 77"/>
                  <a:gd name="T51" fmla="*/ 8 h 119"/>
                  <a:gd name="T52" fmla="*/ 62 w 77"/>
                  <a:gd name="T53" fmla="*/ 0 h 119"/>
                  <a:gd name="T54" fmla="*/ 65 w 77"/>
                  <a:gd name="T55" fmla="*/ 0 h 119"/>
                  <a:gd name="T56" fmla="*/ 65 w 77"/>
                  <a:gd name="T57" fmla="*/ 88 h 119"/>
                  <a:gd name="T58" fmla="*/ 65 w 77"/>
                  <a:gd name="T59" fmla="*/ 100 h 119"/>
                  <a:gd name="T60" fmla="*/ 65 w 77"/>
                  <a:gd name="T61" fmla="*/ 104 h 119"/>
                  <a:gd name="T62" fmla="*/ 65 w 77"/>
                  <a:gd name="T63" fmla="*/ 107 h 119"/>
                  <a:gd name="T64" fmla="*/ 65 w 77"/>
                  <a:gd name="T65" fmla="*/ 107 h 119"/>
                  <a:gd name="T66" fmla="*/ 69 w 77"/>
                  <a:gd name="T67" fmla="*/ 111 h 119"/>
                  <a:gd name="T68" fmla="*/ 69 w 77"/>
                  <a:gd name="T69" fmla="*/ 111 h 119"/>
                  <a:gd name="T70" fmla="*/ 73 w 77"/>
                  <a:gd name="T71" fmla="*/ 111 h 119"/>
                  <a:gd name="T72" fmla="*/ 73 w 77"/>
                  <a:gd name="T73" fmla="*/ 107 h 119"/>
                  <a:gd name="T74" fmla="*/ 77 w 77"/>
                  <a:gd name="T75" fmla="*/ 111 h 119"/>
                  <a:gd name="T76" fmla="*/ 54 w 77"/>
                  <a:gd name="T77" fmla="*/ 119 h 119"/>
                  <a:gd name="T78" fmla="*/ 50 w 77"/>
                  <a:gd name="T79" fmla="*/ 119 h 119"/>
                  <a:gd name="T80" fmla="*/ 50 w 77"/>
                  <a:gd name="T81" fmla="*/ 107 h 119"/>
                  <a:gd name="T82" fmla="*/ 50 w 77"/>
                  <a:gd name="T83" fmla="*/ 100 h 119"/>
                  <a:gd name="T84" fmla="*/ 50 w 77"/>
                  <a:gd name="T85" fmla="*/ 65 h 119"/>
                  <a:gd name="T86" fmla="*/ 50 w 77"/>
                  <a:gd name="T87" fmla="*/ 58 h 119"/>
                  <a:gd name="T88" fmla="*/ 46 w 77"/>
                  <a:gd name="T89" fmla="*/ 54 h 119"/>
                  <a:gd name="T90" fmla="*/ 46 w 77"/>
                  <a:gd name="T91" fmla="*/ 50 h 119"/>
                  <a:gd name="T92" fmla="*/ 42 w 77"/>
                  <a:gd name="T93" fmla="*/ 46 h 119"/>
                  <a:gd name="T94" fmla="*/ 39 w 77"/>
                  <a:gd name="T95" fmla="*/ 46 h 119"/>
                  <a:gd name="T96" fmla="*/ 35 w 77"/>
                  <a:gd name="T97" fmla="*/ 46 h 119"/>
                  <a:gd name="T98" fmla="*/ 27 w 77"/>
                  <a:gd name="T99" fmla="*/ 46 h 119"/>
                  <a:gd name="T100" fmla="*/ 19 w 77"/>
                  <a:gd name="T101" fmla="*/ 50 h 119"/>
                  <a:gd name="T102" fmla="*/ 16 w 77"/>
                  <a:gd name="T103" fmla="*/ 61 h 119"/>
                  <a:gd name="T104" fmla="*/ 12 w 77"/>
                  <a:gd name="T105" fmla="*/ 77 h 119"/>
                  <a:gd name="T106" fmla="*/ 16 w 77"/>
                  <a:gd name="T107" fmla="*/ 88 h 119"/>
                  <a:gd name="T108" fmla="*/ 19 w 77"/>
                  <a:gd name="T109" fmla="*/ 100 h 119"/>
                  <a:gd name="T110" fmla="*/ 27 w 77"/>
                  <a:gd name="T111" fmla="*/ 107 h 119"/>
                  <a:gd name="T112" fmla="*/ 35 w 77"/>
                  <a:gd name="T113" fmla="*/ 107 h 119"/>
                  <a:gd name="T114" fmla="*/ 42 w 77"/>
                  <a:gd name="T115" fmla="*/ 107 h 119"/>
                  <a:gd name="T116" fmla="*/ 50 w 77"/>
                  <a:gd name="T117" fmla="*/ 100 h 11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7"/>
                  <a:gd name="T178" fmla="*/ 0 h 119"/>
                  <a:gd name="T179" fmla="*/ 77 w 77"/>
                  <a:gd name="T180" fmla="*/ 119 h 11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7" h="119">
                    <a:moveTo>
                      <a:pt x="50" y="107"/>
                    </a:moveTo>
                    <a:lnTo>
                      <a:pt x="46" y="111"/>
                    </a:lnTo>
                    <a:lnTo>
                      <a:pt x="39" y="115"/>
                    </a:lnTo>
                    <a:lnTo>
                      <a:pt x="35" y="119"/>
                    </a:lnTo>
                    <a:lnTo>
                      <a:pt x="27" y="119"/>
                    </a:lnTo>
                    <a:lnTo>
                      <a:pt x="16" y="115"/>
                    </a:lnTo>
                    <a:lnTo>
                      <a:pt x="8" y="107"/>
                    </a:lnTo>
                    <a:lnTo>
                      <a:pt x="0" y="96"/>
                    </a:lnTo>
                    <a:lnTo>
                      <a:pt x="0" y="84"/>
                    </a:lnTo>
                    <a:lnTo>
                      <a:pt x="0" y="69"/>
                    </a:lnTo>
                    <a:lnTo>
                      <a:pt x="8" y="54"/>
                    </a:lnTo>
                    <a:lnTo>
                      <a:pt x="16" y="46"/>
                    </a:lnTo>
                    <a:lnTo>
                      <a:pt x="23" y="42"/>
                    </a:lnTo>
                    <a:lnTo>
                      <a:pt x="35" y="38"/>
                    </a:lnTo>
                    <a:lnTo>
                      <a:pt x="42" y="42"/>
                    </a:lnTo>
                    <a:lnTo>
                      <a:pt x="50" y="46"/>
                    </a:lnTo>
                    <a:lnTo>
                      <a:pt x="50" y="31"/>
                    </a:lnTo>
                    <a:lnTo>
                      <a:pt x="50" y="19"/>
                    </a:lnTo>
                    <a:lnTo>
                      <a:pt x="50" y="15"/>
                    </a:lnTo>
                    <a:lnTo>
                      <a:pt x="50" y="12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2" y="12"/>
                    </a:lnTo>
                    <a:lnTo>
                      <a:pt x="39" y="8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5" y="88"/>
                    </a:lnTo>
                    <a:lnTo>
                      <a:pt x="65" y="100"/>
                    </a:lnTo>
                    <a:lnTo>
                      <a:pt x="65" y="104"/>
                    </a:lnTo>
                    <a:lnTo>
                      <a:pt x="65" y="107"/>
                    </a:lnTo>
                    <a:lnTo>
                      <a:pt x="69" y="111"/>
                    </a:lnTo>
                    <a:lnTo>
                      <a:pt x="73" y="111"/>
                    </a:lnTo>
                    <a:lnTo>
                      <a:pt x="73" y="107"/>
                    </a:lnTo>
                    <a:lnTo>
                      <a:pt x="77" y="111"/>
                    </a:lnTo>
                    <a:lnTo>
                      <a:pt x="54" y="119"/>
                    </a:lnTo>
                    <a:lnTo>
                      <a:pt x="50" y="119"/>
                    </a:lnTo>
                    <a:lnTo>
                      <a:pt x="50" y="107"/>
                    </a:lnTo>
                    <a:close/>
                    <a:moveTo>
                      <a:pt x="50" y="100"/>
                    </a:moveTo>
                    <a:lnTo>
                      <a:pt x="50" y="65"/>
                    </a:lnTo>
                    <a:lnTo>
                      <a:pt x="50" y="58"/>
                    </a:lnTo>
                    <a:lnTo>
                      <a:pt x="46" y="54"/>
                    </a:lnTo>
                    <a:lnTo>
                      <a:pt x="46" y="50"/>
                    </a:lnTo>
                    <a:lnTo>
                      <a:pt x="42" y="46"/>
                    </a:lnTo>
                    <a:lnTo>
                      <a:pt x="39" y="46"/>
                    </a:lnTo>
                    <a:lnTo>
                      <a:pt x="35" y="46"/>
                    </a:lnTo>
                    <a:lnTo>
                      <a:pt x="27" y="46"/>
                    </a:lnTo>
                    <a:lnTo>
                      <a:pt x="19" y="50"/>
                    </a:lnTo>
                    <a:lnTo>
                      <a:pt x="16" y="61"/>
                    </a:lnTo>
                    <a:lnTo>
                      <a:pt x="12" y="77"/>
                    </a:lnTo>
                    <a:lnTo>
                      <a:pt x="16" y="88"/>
                    </a:lnTo>
                    <a:lnTo>
                      <a:pt x="19" y="100"/>
                    </a:lnTo>
                    <a:lnTo>
                      <a:pt x="27" y="107"/>
                    </a:lnTo>
                    <a:lnTo>
                      <a:pt x="35" y="107"/>
                    </a:lnTo>
                    <a:lnTo>
                      <a:pt x="42" y="107"/>
                    </a:lnTo>
                    <a:lnTo>
                      <a:pt x="50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55" name="Rectangle 37"/>
              <p:cNvSpPr>
                <a:spLocks noChangeArrowheads="1"/>
              </p:cNvSpPr>
              <p:nvPr/>
            </p:nvSpPr>
            <p:spPr bwMode="auto">
              <a:xfrm>
                <a:off x="4670" y="1261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6" name="Freeform 38"/>
              <p:cNvSpPr>
                <a:spLocks/>
              </p:cNvSpPr>
              <p:nvPr/>
            </p:nvSpPr>
            <p:spPr bwMode="auto">
              <a:xfrm>
                <a:off x="4877" y="1284"/>
                <a:ext cx="34" cy="119"/>
              </a:xfrm>
              <a:custGeom>
                <a:avLst/>
                <a:gdLst>
                  <a:gd name="T0" fmla="*/ 23 w 34"/>
                  <a:gd name="T1" fmla="*/ 0 h 119"/>
                  <a:gd name="T2" fmla="*/ 23 w 34"/>
                  <a:gd name="T3" fmla="*/ 100 h 119"/>
                  <a:gd name="T4" fmla="*/ 23 w 34"/>
                  <a:gd name="T5" fmla="*/ 107 h 119"/>
                  <a:gd name="T6" fmla="*/ 23 w 34"/>
                  <a:gd name="T7" fmla="*/ 111 h 119"/>
                  <a:gd name="T8" fmla="*/ 27 w 34"/>
                  <a:gd name="T9" fmla="*/ 111 h 119"/>
                  <a:gd name="T10" fmla="*/ 27 w 34"/>
                  <a:gd name="T11" fmla="*/ 115 h 119"/>
                  <a:gd name="T12" fmla="*/ 31 w 34"/>
                  <a:gd name="T13" fmla="*/ 115 h 119"/>
                  <a:gd name="T14" fmla="*/ 34 w 34"/>
                  <a:gd name="T15" fmla="*/ 115 h 119"/>
                  <a:gd name="T16" fmla="*/ 34 w 34"/>
                  <a:gd name="T17" fmla="*/ 119 h 119"/>
                  <a:gd name="T18" fmla="*/ 0 w 34"/>
                  <a:gd name="T19" fmla="*/ 119 h 119"/>
                  <a:gd name="T20" fmla="*/ 0 w 34"/>
                  <a:gd name="T21" fmla="*/ 115 h 119"/>
                  <a:gd name="T22" fmla="*/ 4 w 34"/>
                  <a:gd name="T23" fmla="*/ 115 h 119"/>
                  <a:gd name="T24" fmla="*/ 4 w 34"/>
                  <a:gd name="T25" fmla="*/ 115 h 119"/>
                  <a:gd name="T26" fmla="*/ 8 w 34"/>
                  <a:gd name="T27" fmla="*/ 111 h 119"/>
                  <a:gd name="T28" fmla="*/ 8 w 34"/>
                  <a:gd name="T29" fmla="*/ 111 h 119"/>
                  <a:gd name="T30" fmla="*/ 8 w 34"/>
                  <a:gd name="T31" fmla="*/ 107 h 119"/>
                  <a:gd name="T32" fmla="*/ 8 w 34"/>
                  <a:gd name="T33" fmla="*/ 100 h 119"/>
                  <a:gd name="T34" fmla="*/ 8 w 34"/>
                  <a:gd name="T35" fmla="*/ 31 h 119"/>
                  <a:gd name="T36" fmla="*/ 8 w 34"/>
                  <a:gd name="T37" fmla="*/ 19 h 119"/>
                  <a:gd name="T38" fmla="*/ 8 w 34"/>
                  <a:gd name="T39" fmla="*/ 15 h 119"/>
                  <a:gd name="T40" fmla="*/ 8 w 34"/>
                  <a:gd name="T41" fmla="*/ 12 h 119"/>
                  <a:gd name="T42" fmla="*/ 8 w 34"/>
                  <a:gd name="T43" fmla="*/ 12 h 119"/>
                  <a:gd name="T44" fmla="*/ 8 w 34"/>
                  <a:gd name="T45" fmla="*/ 8 h 119"/>
                  <a:gd name="T46" fmla="*/ 4 w 34"/>
                  <a:gd name="T47" fmla="*/ 8 h 119"/>
                  <a:gd name="T48" fmla="*/ 4 w 34"/>
                  <a:gd name="T49" fmla="*/ 8 h 119"/>
                  <a:gd name="T50" fmla="*/ 0 w 34"/>
                  <a:gd name="T51" fmla="*/ 12 h 119"/>
                  <a:gd name="T52" fmla="*/ 0 w 34"/>
                  <a:gd name="T53" fmla="*/ 8 h 119"/>
                  <a:gd name="T54" fmla="*/ 19 w 34"/>
                  <a:gd name="T55" fmla="*/ 0 h 119"/>
                  <a:gd name="T56" fmla="*/ 23 w 34"/>
                  <a:gd name="T57" fmla="*/ 0 h 11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4"/>
                  <a:gd name="T88" fmla="*/ 0 h 119"/>
                  <a:gd name="T89" fmla="*/ 34 w 34"/>
                  <a:gd name="T90" fmla="*/ 119 h 11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4" h="119">
                    <a:moveTo>
                      <a:pt x="23" y="0"/>
                    </a:moveTo>
                    <a:lnTo>
                      <a:pt x="23" y="100"/>
                    </a:lnTo>
                    <a:lnTo>
                      <a:pt x="23" y="107"/>
                    </a:lnTo>
                    <a:lnTo>
                      <a:pt x="23" y="111"/>
                    </a:lnTo>
                    <a:lnTo>
                      <a:pt x="27" y="111"/>
                    </a:lnTo>
                    <a:lnTo>
                      <a:pt x="27" y="115"/>
                    </a:lnTo>
                    <a:lnTo>
                      <a:pt x="31" y="115"/>
                    </a:lnTo>
                    <a:lnTo>
                      <a:pt x="34" y="115"/>
                    </a:lnTo>
                    <a:lnTo>
                      <a:pt x="34" y="119"/>
                    </a:lnTo>
                    <a:lnTo>
                      <a:pt x="0" y="119"/>
                    </a:lnTo>
                    <a:lnTo>
                      <a:pt x="0" y="115"/>
                    </a:lnTo>
                    <a:lnTo>
                      <a:pt x="4" y="115"/>
                    </a:lnTo>
                    <a:lnTo>
                      <a:pt x="8" y="111"/>
                    </a:lnTo>
                    <a:lnTo>
                      <a:pt x="8" y="107"/>
                    </a:lnTo>
                    <a:lnTo>
                      <a:pt x="8" y="100"/>
                    </a:lnTo>
                    <a:lnTo>
                      <a:pt x="8" y="31"/>
                    </a:lnTo>
                    <a:lnTo>
                      <a:pt x="8" y="19"/>
                    </a:lnTo>
                    <a:lnTo>
                      <a:pt x="8" y="15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19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57" name="Freeform 39"/>
              <p:cNvSpPr>
                <a:spLocks/>
              </p:cNvSpPr>
              <p:nvPr/>
            </p:nvSpPr>
            <p:spPr bwMode="auto">
              <a:xfrm>
                <a:off x="4919" y="1326"/>
                <a:ext cx="81" cy="77"/>
              </a:xfrm>
              <a:custGeom>
                <a:avLst/>
                <a:gdLst>
                  <a:gd name="T0" fmla="*/ 69 w 81"/>
                  <a:gd name="T1" fmla="*/ 0 h 77"/>
                  <a:gd name="T2" fmla="*/ 69 w 81"/>
                  <a:gd name="T3" fmla="*/ 46 h 77"/>
                  <a:gd name="T4" fmla="*/ 69 w 81"/>
                  <a:gd name="T5" fmla="*/ 58 h 77"/>
                  <a:gd name="T6" fmla="*/ 69 w 81"/>
                  <a:gd name="T7" fmla="*/ 62 h 77"/>
                  <a:gd name="T8" fmla="*/ 69 w 81"/>
                  <a:gd name="T9" fmla="*/ 65 h 77"/>
                  <a:gd name="T10" fmla="*/ 69 w 81"/>
                  <a:gd name="T11" fmla="*/ 65 h 77"/>
                  <a:gd name="T12" fmla="*/ 73 w 81"/>
                  <a:gd name="T13" fmla="*/ 69 h 77"/>
                  <a:gd name="T14" fmla="*/ 73 w 81"/>
                  <a:gd name="T15" fmla="*/ 69 h 77"/>
                  <a:gd name="T16" fmla="*/ 77 w 81"/>
                  <a:gd name="T17" fmla="*/ 69 h 77"/>
                  <a:gd name="T18" fmla="*/ 77 w 81"/>
                  <a:gd name="T19" fmla="*/ 65 h 77"/>
                  <a:gd name="T20" fmla="*/ 81 w 81"/>
                  <a:gd name="T21" fmla="*/ 69 h 77"/>
                  <a:gd name="T22" fmla="*/ 58 w 81"/>
                  <a:gd name="T23" fmla="*/ 77 h 77"/>
                  <a:gd name="T24" fmla="*/ 54 w 81"/>
                  <a:gd name="T25" fmla="*/ 77 h 77"/>
                  <a:gd name="T26" fmla="*/ 54 w 81"/>
                  <a:gd name="T27" fmla="*/ 62 h 77"/>
                  <a:gd name="T28" fmla="*/ 46 w 81"/>
                  <a:gd name="T29" fmla="*/ 69 h 77"/>
                  <a:gd name="T30" fmla="*/ 39 w 81"/>
                  <a:gd name="T31" fmla="*/ 73 h 77"/>
                  <a:gd name="T32" fmla="*/ 35 w 81"/>
                  <a:gd name="T33" fmla="*/ 77 h 77"/>
                  <a:gd name="T34" fmla="*/ 27 w 81"/>
                  <a:gd name="T35" fmla="*/ 77 h 77"/>
                  <a:gd name="T36" fmla="*/ 23 w 81"/>
                  <a:gd name="T37" fmla="*/ 77 h 77"/>
                  <a:gd name="T38" fmla="*/ 16 w 81"/>
                  <a:gd name="T39" fmla="*/ 73 h 77"/>
                  <a:gd name="T40" fmla="*/ 12 w 81"/>
                  <a:gd name="T41" fmla="*/ 69 h 77"/>
                  <a:gd name="T42" fmla="*/ 12 w 81"/>
                  <a:gd name="T43" fmla="*/ 65 h 77"/>
                  <a:gd name="T44" fmla="*/ 8 w 81"/>
                  <a:gd name="T45" fmla="*/ 58 h 77"/>
                  <a:gd name="T46" fmla="*/ 8 w 81"/>
                  <a:gd name="T47" fmla="*/ 46 h 77"/>
                  <a:gd name="T48" fmla="*/ 8 w 81"/>
                  <a:gd name="T49" fmla="*/ 16 h 77"/>
                  <a:gd name="T50" fmla="*/ 8 w 81"/>
                  <a:gd name="T51" fmla="*/ 8 h 77"/>
                  <a:gd name="T52" fmla="*/ 8 w 81"/>
                  <a:gd name="T53" fmla="*/ 8 h 77"/>
                  <a:gd name="T54" fmla="*/ 8 w 81"/>
                  <a:gd name="T55" fmla="*/ 4 h 77"/>
                  <a:gd name="T56" fmla="*/ 4 w 81"/>
                  <a:gd name="T57" fmla="*/ 4 h 77"/>
                  <a:gd name="T58" fmla="*/ 4 w 81"/>
                  <a:gd name="T59" fmla="*/ 0 h 77"/>
                  <a:gd name="T60" fmla="*/ 0 w 81"/>
                  <a:gd name="T61" fmla="*/ 0 h 77"/>
                  <a:gd name="T62" fmla="*/ 0 w 81"/>
                  <a:gd name="T63" fmla="*/ 0 h 77"/>
                  <a:gd name="T64" fmla="*/ 23 w 81"/>
                  <a:gd name="T65" fmla="*/ 0 h 77"/>
                  <a:gd name="T66" fmla="*/ 23 w 81"/>
                  <a:gd name="T67" fmla="*/ 50 h 77"/>
                  <a:gd name="T68" fmla="*/ 23 w 81"/>
                  <a:gd name="T69" fmla="*/ 58 h 77"/>
                  <a:gd name="T70" fmla="*/ 27 w 81"/>
                  <a:gd name="T71" fmla="*/ 62 h 77"/>
                  <a:gd name="T72" fmla="*/ 31 w 81"/>
                  <a:gd name="T73" fmla="*/ 65 h 77"/>
                  <a:gd name="T74" fmla="*/ 35 w 81"/>
                  <a:gd name="T75" fmla="*/ 65 h 77"/>
                  <a:gd name="T76" fmla="*/ 39 w 81"/>
                  <a:gd name="T77" fmla="*/ 65 h 77"/>
                  <a:gd name="T78" fmla="*/ 42 w 81"/>
                  <a:gd name="T79" fmla="*/ 65 h 77"/>
                  <a:gd name="T80" fmla="*/ 50 w 81"/>
                  <a:gd name="T81" fmla="*/ 62 h 77"/>
                  <a:gd name="T82" fmla="*/ 54 w 81"/>
                  <a:gd name="T83" fmla="*/ 58 h 77"/>
                  <a:gd name="T84" fmla="*/ 54 w 81"/>
                  <a:gd name="T85" fmla="*/ 16 h 77"/>
                  <a:gd name="T86" fmla="*/ 54 w 81"/>
                  <a:gd name="T87" fmla="*/ 8 h 77"/>
                  <a:gd name="T88" fmla="*/ 54 w 81"/>
                  <a:gd name="T89" fmla="*/ 4 h 77"/>
                  <a:gd name="T90" fmla="*/ 50 w 81"/>
                  <a:gd name="T91" fmla="*/ 4 h 77"/>
                  <a:gd name="T92" fmla="*/ 42 w 81"/>
                  <a:gd name="T93" fmla="*/ 0 h 77"/>
                  <a:gd name="T94" fmla="*/ 42 w 81"/>
                  <a:gd name="T95" fmla="*/ 0 h 77"/>
                  <a:gd name="T96" fmla="*/ 69 w 81"/>
                  <a:gd name="T97" fmla="*/ 0 h 7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1"/>
                  <a:gd name="T148" fmla="*/ 0 h 77"/>
                  <a:gd name="T149" fmla="*/ 81 w 81"/>
                  <a:gd name="T150" fmla="*/ 77 h 7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1" h="77">
                    <a:moveTo>
                      <a:pt x="69" y="0"/>
                    </a:moveTo>
                    <a:lnTo>
                      <a:pt x="69" y="46"/>
                    </a:lnTo>
                    <a:lnTo>
                      <a:pt x="69" y="58"/>
                    </a:lnTo>
                    <a:lnTo>
                      <a:pt x="69" y="62"/>
                    </a:lnTo>
                    <a:lnTo>
                      <a:pt x="69" y="65"/>
                    </a:lnTo>
                    <a:lnTo>
                      <a:pt x="73" y="69"/>
                    </a:lnTo>
                    <a:lnTo>
                      <a:pt x="77" y="69"/>
                    </a:lnTo>
                    <a:lnTo>
                      <a:pt x="77" y="65"/>
                    </a:lnTo>
                    <a:lnTo>
                      <a:pt x="81" y="69"/>
                    </a:lnTo>
                    <a:lnTo>
                      <a:pt x="58" y="77"/>
                    </a:lnTo>
                    <a:lnTo>
                      <a:pt x="54" y="77"/>
                    </a:lnTo>
                    <a:lnTo>
                      <a:pt x="54" y="62"/>
                    </a:lnTo>
                    <a:lnTo>
                      <a:pt x="46" y="69"/>
                    </a:lnTo>
                    <a:lnTo>
                      <a:pt x="39" y="73"/>
                    </a:lnTo>
                    <a:lnTo>
                      <a:pt x="35" y="77"/>
                    </a:lnTo>
                    <a:lnTo>
                      <a:pt x="27" y="77"/>
                    </a:lnTo>
                    <a:lnTo>
                      <a:pt x="23" y="77"/>
                    </a:lnTo>
                    <a:lnTo>
                      <a:pt x="16" y="73"/>
                    </a:lnTo>
                    <a:lnTo>
                      <a:pt x="12" y="69"/>
                    </a:lnTo>
                    <a:lnTo>
                      <a:pt x="12" y="65"/>
                    </a:lnTo>
                    <a:lnTo>
                      <a:pt x="8" y="58"/>
                    </a:lnTo>
                    <a:lnTo>
                      <a:pt x="8" y="46"/>
                    </a:lnTo>
                    <a:lnTo>
                      <a:pt x="8" y="16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50"/>
                    </a:lnTo>
                    <a:lnTo>
                      <a:pt x="23" y="58"/>
                    </a:lnTo>
                    <a:lnTo>
                      <a:pt x="27" y="62"/>
                    </a:lnTo>
                    <a:lnTo>
                      <a:pt x="31" y="65"/>
                    </a:lnTo>
                    <a:lnTo>
                      <a:pt x="35" y="65"/>
                    </a:lnTo>
                    <a:lnTo>
                      <a:pt x="39" y="65"/>
                    </a:lnTo>
                    <a:lnTo>
                      <a:pt x="42" y="65"/>
                    </a:lnTo>
                    <a:lnTo>
                      <a:pt x="50" y="62"/>
                    </a:lnTo>
                    <a:lnTo>
                      <a:pt x="54" y="58"/>
                    </a:lnTo>
                    <a:lnTo>
                      <a:pt x="54" y="16"/>
                    </a:lnTo>
                    <a:lnTo>
                      <a:pt x="54" y="8"/>
                    </a:lnTo>
                    <a:lnTo>
                      <a:pt x="54" y="4"/>
                    </a:lnTo>
                    <a:lnTo>
                      <a:pt x="50" y="4"/>
                    </a:lnTo>
                    <a:lnTo>
                      <a:pt x="42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58" name="Freeform 40"/>
              <p:cNvSpPr>
                <a:spLocks/>
              </p:cNvSpPr>
              <p:nvPr/>
            </p:nvSpPr>
            <p:spPr bwMode="auto">
              <a:xfrm>
                <a:off x="5000" y="1322"/>
                <a:ext cx="80" cy="81"/>
              </a:xfrm>
              <a:custGeom>
                <a:avLst/>
                <a:gdLst>
                  <a:gd name="T0" fmla="*/ 27 w 80"/>
                  <a:gd name="T1" fmla="*/ 20 h 81"/>
                  <a:gd name="T2" fmla="*/ 34 w 80"/>
                  <a:gd name="T3" fmla="*/ 8 h 81"/>
                  <a:gd name="T4" fmla="*/ 42 w 80"/>
                  <a:gd name="T5" fmla="*/ 4 h 81"/>
                  <a:gd name="T6" fmla="*/ 53 w 80"/>
                  <a:gd name="T7" fmla="*/ 0 h 81"/>
                  <a:gd name="T8" fmla="*/ 57 w 80"/>
                  <a:gd name="T9" fmla="*/ 4 h 81"/>
                  <a:gd name="T10" fmla="*/ 61 w 80"/>
                  <a:gd name="T11" fmla="*/ 4 h 81"/>
                  <a:gd name="T12" fmla="*/ 65 w 80"/>
                  <a:gd name="T13" fmla="*/ 8 h 81"/>
                  <a:gd name="T14" fmla="*/ 69 w 80"/>
                  <a:gd name="T15" fmla="*/ 16 h 81"/>
                  <a:gd name="T16" fmla="*/ 73 w 80"/>
                  <a:gd name="T17" fmla="*/ 20 h 81"/>
                  <a:gd name="T18" fmla="*/ 73 w 80"/>
                  <a:gd name="T19" fmla="*/ 31 h 81"/>
                  <a:gd name="T20" fmla="*/ 73 w 80"/>
                  <a:gd name="T21" fmla="*/ 62 h 81"/>
                  <a:gd name="T22" fmla="*/ 73 w 80"/>
                  <a:gd name="T23" fmla="*/ 69 h 81"/>
                  <a:gd name="T24" fmla="*/ 73 w 80"/>
                  <a:gd name="T25" fmla="*/ 73 h 81"/>
                  <a:gd name="T26" fmla="*/ 73 w 80"/>
                  <a:gd name="T27" fmla="*/ 73 h 81"/>
                  <a:gd name="T28" fmla="*/ 76 w 80"/>
                  <a:gd name="T29" fmla="*/ 77 h 81"/>
                  <a:gd name="T30" fmla="*/ 76 w 80"/>
                  <a:gd name="T31" fmla="*/ 77 h 81"/>
                  <a:gd name="T32" fmla="*/ 80 w 80"/>
                  <a:gd name="T33" fmla="*/ 77 h 81"/>
                  <a:gd name="T34" fmla="*/ 80 w 80"/>
                  <a:gd name="T35" fmla="*/ 81 h 81"/>
                  <a:gd name="T36" fmla="*/ 46 w 80"/>
                  <a:gd name="T37" fmla="*/ 81 h 81"/>
                  <a:gd name="T38" fmla="*/ 46 w 80"/>
                  <a:gd name="T39" fmla="*/ 77 h 81"/>
                  <a:gd name="T40" fmla="*/ 50 w 80"/>
                  <a:gd name="T41" fmla="*/ 77 h 81"/>
                  <a:gd name="T42" fmla="*/ 53 w 80"/>
                  <a:gd name="T43" fmla="*/ 77 h 81"/>
                  <a:gd name="T44" fmla="*/ 53 w 80"/>
                  <a:gd name="T45" fmla="*/ 77 h 81"/>
                  <a:gd name="T46" fmla="*/ 57 w 80"/>
                  <a:gd name="T47" fmla="*/ 73 h 81"/>
                  <a:gd name="T48" fmla="*/ 57 w 80"/>
                  <a:gd name="T49" fmla="*/ 69 h 81"/>
                  <a:gd name="T50" fmla="*/ 57 w 80"/>
                  <a:gd name="T51" fmla="*/ 69 h 81"/>
                  <a:gd name="T52" fmla="*/ 57 w 80"/>
                  <a:gd name="T53" fmla="*/ 62 h 81"/>
                  <a:gd name="T54" fmla="*/ 57 w 80"/>
                  <a:gd name="T55" fmla="*/ 31 h 81"/>
                  <a:gd name="T56" fmla="*/ 57 w 80"/>
                  <a:gd name="T57" fmla="*/ 23 h 81"/>
                  <a:gd name="T58" fmla="*/ 53 w 80"/>
                  <a:gd name="T59" fmla="*/ 16 h 81"/>
                  <a:gd name="T60" fmla="*/ 50 w 80"/>
                  <a:gd name="T61" fmla="*/ 16 h 81"/>
                  <a:gd name="T62" fmla="*/ 46 w 80"/>
                  <a:gd name="T63" fmla="*/ 12 h 81"/>
                  <a:gd name="T64" fmla="*/ 34 w 80"/>
                  <a:gd name="T65" fmla="*/ 16 h 81"/>
                  <a:gd name="T66" fmla="*/ 27 w 80"/>
                  <a:gd name="T67" fmla="*/ 23 h 81"/>
                  <a:gd name="T68" fmla="*/ 27 w 80"/>
                  <a:gd name="T69" fmla="*/ 62 h 81"/>
                  <a:gd name="T70" fmla="*/ 27 w 80"/>
                  <a:gd name="T71" fmla="*/ 69 h 81"/>
                  <a:gd name="T72" fmla="*/ 27 w 80"/>
                  <a:gd name="T73" fmla="*/ 73 h 81"/>
                  <a:gd name="T74" fmla="*/ 27 w 80"/>
                  <a:gd name="T75" fmla="*/ 73 h 81"/>
                  <a:gd name="T76" fmla="*/ 30 w 80"/>
                  <a:gd name="T77" fmla="*/ 77 h 81"/>
                  <a:gd name="T78" fmla="*/ 30 w 80"/>
                  <a:gd name="T79" fmla="*/ 77 h 81"/>
                  <a:gd name="T80" fmla="*/ 38 w 80"/>
                  <a:gd name="T81" fmla="*/ 77 h 81"/>
                  <a:gd name="T82" fmla="*/ 38 w 80"/>
                  <a:gd name="T83" fmla="*/ 81 h 81"/>
                  <a:gd name="T84" fmla="*/ 0 w 80"/>
                  <a:gd name="T85" fmla="*/ 81 h 81"/>
                  <a:gd name="T86" fmla="*/ 0 w 80"/>
                  <a:gd name="T87" fmla="*/ 77 h 81"/>
                  <a:gd name="T88" fmla="*/ 4 w 80"/>
                  <a:gd name="T89" fmla="*/ 77 h 81"/>
                  <a:gd name="T90" fmla="*/ 7 w 80"/>
                  <a:gd name="T91" fmla="*/ 77 h 81"/>
                  <a:gd name="T92" fmla="*/ 11 w 80"/>
                  <a:gd name="T93" fmla="*/ 73 h 81"/>
                  <a:gd name="T94" fmla="*/ 11 w 80"/>
                  <a:gd name="T95" fmla="*/ 69 h 81"/>
                  <a:gd name="T96" fmla="*/ 11 w 80"/>
                  <a:gd name="T97" fmla="*/ 62 h 81"/>
                  <a:gd name="T98" fmla="*/ 11 w 80"/>
                  <a:gd name="T99" fmla="*/ 35 h 81"/>
                  <a:gd name="T100" fmla="*/ 11 w 80"/>
                  <a:gd name="T101" fmla="*/ 23 h 81"/>
                  <a:gd name="T102" fmla="*/ 11 w 80"/>
                  <a:gd name="T103" fmla="*/ 16 h 81"/>
                  <a:gd name="T104" fmla="*/ 11 w 80"/>
                  <a:gd name="T105" fmla="*/ 16 h 81"/>
                  <a:gd name="T106" fmla="*/ 11 w 80"/>
                  <a:gd name="T107" fmla="*/ 12 h 81"/>
                  <a:gd name="T108" fmla="*/ 7 w 80"/>
                  <a:gd name="T109" fmla="*/ 12 h 81"/>
                  <a:gd name="T110" fmla="*/ 7 w 80"/>
                  <a:gd name="T111" fmla="*/ 12 h 81"/>
                  <a:gd name="T112" fmla="*/ 4 w 80"/>
                  <a:gd name="T113" fmla="*/ 12 h 81"/>
                  <a:gd name="T114" fmla="*/ 4 w 80"/>
                  <a:gd name="T115" fmla="*/ 12 h 81"/>
                  <a:gd name="T116" fmla="*/ 0 w 80"/>
                  <a:gd name="T117" fmla="*/ 12 h 81"/>
                  <a:gd name="T118" fmla="*/ 23 w 80"/>
                  <a:gd name="T119" fmla="*/ 0 h 81"/>
                  <a:gd name="T120" fmla="*/ 27 w 80"/>
                  <a:gd name="T121" fmla="*/ 0 h 81"/>
                  <a:gd name="T122" fmla="*/ 27 w 80"/>
                  <a:gd name="T123" fmla="*/ 20 h 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0"/>
                  <a:gd name="T187" fmla="*/ 0 h 81"/>
                  <a:gd name="T188" fmla="*/ 80 w 80"/>
                  <a:gd name="T189" fmla="*/ 81 h 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0" h="81">
                    <a:moveTo>
                      <a:pt x="27" y="20"/>
                    </a:moveTo>
                    <a:lnTo>
                      <a:pt x="34" y="8"/>
                    </a:lnTo>
                    <a:lnTo>
                      <a:pt x="42" y="4"/>
                    </a:lnTo>
                    <a:lnTo>
                      <a:pt x="53" y="0"/>
                    </a:lnTo>
                    <a:lnTo>
                      <a:pt x="57" y="4"/>
                    </a:lnTo>
                    <a:lnTo>
                      <a:pt x="61" y="4"/>
                    </a:lnTo>
                    <a:lnTo>
                      <a:pt x="65" y="8"/>
                    </a:lnTo>
                    <a:lnTo>
                      <a:pt x="69" y="16"/>
                    </a:lnTo>
                    <a:lnTo>
                      <a:pt x="73" y="20"/>
                    </a:lnTo>
                    <a:lnTo>
                      <a:pt x="73" y="31"/>
                    </a:lnTo>
                    <a:lnTo>
                      <a:pt x="73" y="62"/>
                    </a:lnTo>
                    <a:lnTo>
                      <a:pt x="73" y="69"/>
                    </a:lnTo>
                    <a:lnTo>
                      <a:pt x="73" y="73"/>
                    </a:lnTo>
                    <a:lnTo>
                      <a:pt x="76" y="77"/>
                    </a:lnTo>
                    <a:lnTo>
                      <a:pt x="80" y="77"/>
                    </a:lnTo>
                    <a:lnTo>
                      <a:pt x="80" y="81"/>
                    </a:lnTo>
                    <a:lnTo>
                      <a:pt x="46" y="81"/>
                    </a:lnTo>
                    <a:lnTo>
                      <a:pt x="46" y="77"/>
                    </a:lnTo>
                    <a:lnTo>
                      <a:pt x="50" y="77"/>
                    </a:lnTo>
                    <a:lnTo>
                      <a:pt x="53" y="77"/>
                    </a:lnTo>
                    <a:lnTo>
                      <a:pt x="57" y="73"/>
                    </a:lnTo>
                    <a:lnTo>
                      <a:pt x="57" y="69"/>
                    </a:lnTo>
                    <a:lnTo>
                      <a:pt x="57" y="62"/>
                    </a:lnTo>
                    <a:lnTo>
                      <a:pt x="57" y="31"/>
                    </a:lnTo>
                    <a:lnTo>
                      <a:pt x="57" y="23"/>
                    </a:lnTo>
                    <a:lnTo>
                      <a:pt x="53" y="16"/>
                    </a:lnTo>
                    <a:lnTo>
                      <a:pt x="50" y="16"/>
                    </a:lnTo>
                    <a:lnTo>
                      <a:pt x="46" y="12"/>
                    </a:lnTo>
                    <a:lnTo>
                      <a:pt x="34" y="16"/>
                    </a:lnTo>
                    <a:lnTo>
                      <a:pt x="27" y="23"/>
                    </a:lnTo>
                    <a:lnTo>
                      <a:pt x="27" y="62"/>
                    </a:lnTo>
                    <a:lnTo>
                      <a:pt x="27" y="69"/>
                    </a:lnTo>
                    <a:lnTo>
                      <a:pt x="27" y="73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38" y="81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4" y="77"/>
                    </a:lnTo>
                    <a:lnTo>
                      <a:pt x="7" y="77"/>
                    </a:lnTo>
                    <a:lnTo>
                      <a:pt x="11" y="73"/>
                    </a:lnTo>
                    <a:lnTo>
                      <a:pt x="11" y="69"/>
                    </a:lnTo>
                    <a:lnTo>
                      <a:pt x="11" y="62"/>
                    </a:lnTo>
                    <a:lnTo>
                      <a:pt x="11" y="35"/>
                    </a:lnTo>
                    <a:lnTo>
                      <a:pt x="11" y="23"/>
                    </a:lnTo>
                    <a:lnTo>
                      <a:pt x="11" y="16"/>
                    </a:lnTo>
                    <a:lnTo>
                      <a:pt x="11" y="12"/>
                    </a:lnTo>
                    <a:lnTo>
                      <a:pt x="7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27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59" name="Freeform 41"/>
              <p:cNvSpPr>
                <a:spLocks/>
              </p:cNvSpPr>
              <p:nvPr/>
            </p:nvSpPr>
            <p:spPr bwMode="auto">
              <a:xfrm>
                <a:off x="5088" y="1322"/>
                <a:ext cx="65" cy="81"/>
              </a:xfrm>
              <a:custGeom>
                <a:avLst/>
                <a:gdLst>
                  <a:gd name="T0" fmla="*/ 65 w 65"/>
                  <a:gd name="T1" fmla="*/ 50 h 81"/>
                  <a:gd name="T2" fmla="*/ 61 w 65"/>
                  <a:gd name="T3" fmla="*/ 62 h 81"/>
                  <a:gd name="T4" fmla="*/ 54 w 65"/>
                  <a:gd name="T5" fmla="*/ 73 h 81"/>
                  <a:gd name="T6" fmla="*/ 42 w 65"/>
                  <a:gd name="T7" fmla="*/ 81 h 81"/>
                  <a:gd name="T8" fmla="*/ 35 w 65"/>
                  <a:gd name="T9" fmla="*/ 81 h 81"/>
                  <a:gd name="T10" fmla="*/ 19 w 65"/>
                  <a:gd name="T11" fmla="*/ 77 h 81"/>
                  <a:gd name="T12" fmla="*/ 11 w 65"/>
                  <a:gd name="T13" fmla="*/ 69 h 81"/>
                  <a:gd name="T14" fmla="*/ 4 w 65"/>
                  <a:gd name="T15" fmla="*/ 62 h 81"/>
                  <a:gd name="T16" fmla="*/ 4 w 65"/>
                  <a:gd name="T17" fmla="*/ 54 h 81"/>
                  <a:gd name="T18" fmla="*/ 0 w 65"/>
                  <a:gd name="T19" fmla="*/ 43 h 81"/>
                  <a:gd name="T20" fmla="*/ 4 w 65"/>
                  <a:gd name="T21" fmla="*/ 31 h 81"/>
                  <a:gd name="T22" fmla="*/ 4 w 65"/>
                  <a:gd name="T23" fmla="*/ 20 h 81"/>
                  <a:gd name="T24" fmla="*/ 11 w 65"/>
                  <a:gd name="T25" fmla="*/ 12 h 81"/>
                  <a:gd name="T26" fmla="*/ 23 w 65"/>
                  <a:gd name="T27" fmla="*/ 4 h 81"/>
                  <a:gd name="T28" fmla="*/ 35 w 65"/>
                  <a:gd name="T29" fmla="*/ 0 h 81"/>
                  <a:gd name="T30" fmla="*/ 46 w 65"/>
                  <a:gd name="T31" fmla="*/ 4 h 81"/>
                  <a:gd name="T32" fmla="*/ 54 w 65"/>
                  <a:gd name="T33" fmla="*/ 8 h 81"/>
                  <a:gd name="T34" fmla="*/ 58 w 65"/>
                  <a:gd name="T35" fmla="*/ 16 h 81"/>
                  <a:gd name="T36" fmla="*/ 61 w 65"/>
                  <a:gd name="T37" fmla="*/ 20 h 81"/>
                  <a:gd name="T38" fmla="*/ 61 w 65"/>
                  <a:gd name="T39" fmla="*/ 23 h 81"/>
                  <a:gd name="T40" fmla="*/ 58 w 65"/>
                  <a:gd name="T41" fmla="*/ 23 h 81"/>
                  <a:gd name="T42" fmla="*/ 58 w 65"/>
                  <a:gd name="T43" fmla="*/ 27 h 81"/>
                  <a:gd name="T44" fmla="*/ 54 w 65"/>
                  <a:gd name="T45" fmla="*/ 27 h 81"/>
                  <a:gd name="T46" fmla="*/ 50 w 65"/>
                  <a:gd name="T47" fmla="*/ 27 h 81"/>
                  <a:gd name="T48" fmla="*/ 46 w 65"/>
                  <a:gd name="T49" fmla="*/ 23 h 81"/>
                  <a:gd name="T50" fmla="*/ 46 w 65"/>
                  <a:gd name="T51" fmla="*/ 20 h 81"/>
                  <a:gd name="T52" fmla="*/ 46 w 65"/>
                  <a:gd name="T53" fmla="*/ 16 h 81"/>
                  <a:gd name="T54" fmla="*/ 42 w 65"/>
                  <a:gd name="T55" fmla="*/ 12 h 81"/>
                  <a:gd name="T56" fmla="*/ 42 w 65"/>
                  <a:gd name="T57" fmla="*/ 8 h 81"/>
                  <a:gd name="T58" fmla="*/ 38 w 65"/>
                  <a:gd name="T59" fmla="*/ 8 h 81"/>
                  <a:gd name="T60" fmla="*/ 35 w 65"/>
                  <a:gd name="T61" fmla="*/ 8 h 81"/>
                  <a:gd name="T62" fmla="*/ 27 w 65"/>
                  <a:gd name="T63" fmla="*/ 8 h 81"/>
                  <a:gd name="T64" fmla="*/ 23 w 65"/>
                  <a:gd name="T65" fmla="*/ 12 h 81"/>
                  <a:gd name="T66" fmla="*/ 15 w 65"/>
                  <a:gd name="T67" fmla="*/ 23 h 81"/>
                  <a:gd name="T68" fmla="*/ 15 w 65"/>
                  <a:gd name="T69" fmla="*/ 35 h 81"/>
                  <a:gd name="T70" fmla="*/ 15 w 65"/>
                  <a:gd name="T71" fmla="*/ 46 h 81"/>
                  <a:gd name="T72" fmla="*/ 23 w 65"/>
                  <a:gd name="T73" fmla="*/ 58 h 81"/>
                  <a:gd name="T74" fmla="*/ 31 w 65"/>
                  <a:gd name="T75" fmla="*/ 66 h 81"/>
                  <a:gd name="T76" fmla="*/ 38 w 65"/>
                  <a:gd name="T77" fmla="*/ 66 h 81"/>
                  <a:gd name="T78" fmla="*/ 46 w 65"/>
                  <a:gd name="T79" fmla="*/ 66 h 81"/>
                  <a:gd name="T80" fmla="*/ 54 w 65"/>
                  <a:gd name="T81" fmla="*/ 62 h 81"/>
                  <a:gd name="T82" fmla="*/ 58 w 65"/>
                  <a:gd name="T83" fmla="*/ 58 h 81"/>
                  <a:gd name="T84" fmla="*/ 61 w 65"/>
                  <a:gd name="T85" fmla="*/ 46 h 81"/>
                  <a:gd name="T86" fmla="*/ 65 w 65"/>
                  <a:gd name="T87" fmla="*/ 50 h 8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5"/>
                  <a:gd name="T133" fmla="*/ 0 h 81"/>
                  <a:gd name="T134" fmla="*/ 65 w 65"/>
                  <a:gd name="T135" fmla="*/ 81 h 8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5" h="81">
                    <a:moveTo>
                      <a:pt x="65" y="50"/>
                    </a:moveTo>
                    <a:lnTo>
                      <a:pt x="61" y="62"/>
                    </a:lnTo>
                    <a:lnTo>
                      <a:pt x="54" y="73"/>
                    </a:lnTo>
                    <a:lnTo>
                      <a:pt x="42" y="81"/>
                    </a:lnTo>
                    <a:lnTo>
                      <a:pt x="35" y="81"/>
                    </a:lnTo>
                    <a:lnTo>
                      <a:pt x="19" y="77"/>
                    </a:lnTo>
                    <a:lnTo>
                      <a:pt x="11" y="69"/>
                    </a:lnTo>
                    <a:lnTo>
                      <a:pt x="4" y="62"/>
                    </a:lnTo>
                    <a:lnTo>
                      <a:pt x="4" y="54"/>
                    </a:lnTo>
                    <a:lnTo>
                      <a:pt x="0" y="43"/>
                    </a:lnTo>
                    <a:lnTo>
                      <a:pt x="4" y="31"/>
                    </a:lnTo>
                    <a:lnTo>
                      <a:pt x="4" y="20"/>
                    </a:lnTo>
                    <a:lnTo>
                      <a:pt x="11" y="12"/>
                    </a:lnTo>
                    <a:lnTo>
                      <a:pt x="23" y="4"/>
                    </a:lnTo>
                    <a:lnTo>
                      <a:pt x="35" y="0"/>
                    </a:lnTo>
                    <a:lnTo>
                      <a:pt x="46" y="4"/>
                    </a:lnTo>
                    <a:lnTo>
                      <a:pt x="54" y="8"/>
                    </a:lnTo>
                    <a:lnTo>
                      <a:pt x="58" y="16"/>
                    </a:lnTo>
                    <a:lnTo>
                      <a:pt x="61" y="20"/>
                    </a:lnTo>
                    <a:lnTo>
                      <a:pt x="61" y="23"/>
                    </a:lnTo>
                    <a:lnTo>
                      <a:pt x="58" y="23"/>
                    </a:lnTo>
                    <a:lnTo>
                      <a:pt x="58" y="27"/>
                    </a:lnTo>
                    <a:lnTo>
                      <a:pt x="54" y="27"/>
                    </a:lnTo>
                    <a:lnTo>
                      <a:pt x="50" y="27"/>
                    </a:lnTo>
                    <a:lnTo>
                      <a:pt x="46" y="23"/>
                    </a:lnTo>
                    <a:lnTo>
                      <a:pt x="46" y="20"/>
                    </a:lnTo>
                    <a:lnTo>
                      <a:pt x="46" y="16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5" y="8"/>
                    </a:lnTo>
                    <a:lnTo>
                      <a:pt x="27" y="8"/>
                    </a:lnTo>
                    <a:lnTo>
                      <a:pt x="23" y="12"/>
                    </a:lnTo>
                    <a:lnTo>
                      <a:pt x="15" y="23"/>
                    </a:lnTo>
                    <a:lnTo>
                      <a:pt x="15" y="35"/>
                    </a:lnTo>
                    <a:lnTo>
                      <a:pt x="15" y="46"/>
                    </a:lnTo>
                    <a:lnTo>
                      <a:pt x="23" y="58"/>
                    </a:lnTo>
                    <a:lnTo>
                      <a:pt x="31" y="66"/>
                    </a:lnTo>
                    <a:lnTo>
                      <a:pt x="38" y="66"/>
                    </a:lnTo>
                    <a:lnTo>
                      <a:pt x="46" y="66"/>
                    </a:lnTo>
                    <a:lnTo>
                      <a:pt x="54" y="62"/>
                    </a:lnTo>
                    <a:lnTo>
                      <a:pt x="58" y="58"/>
                    </a:lnTo>
                    <a:lnTo>
                      <a:pt x="61" y="46"/>
                    </a:lnTo>
                    <a:lnTo>
                      <a:pt x="65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60" name="Freeform 42"/>
              <p:cNvSpPr>
                <a:spLocks/>
              </p:cNvSpPr>
              <p:nvPr/>
            </p:nvSpPr>
            <p:spPr bwMode="auto">
              <a:xfrm>
                <a:off x="5161" y="1284"/>
                <a:ext cx="80" cy="119"/>
              </a:xfrm>
              <a:custGeom>
                <a:avLst/>
                <a:gdLst>
                  <a:gd name="T0" fmla="*/ 23 w 80"/>
                  <a:gd name="T1" fmla="*/ 58 h 119"/>
                  <a:gd name="T2" fmla="*/ 38 w 80"/>
                  <a:gd name="T3" fmla="*/ 42 h 119"/>
                  <a:gd name="T4" fmla="*/ 50 w 80"/>
                  <a:gd name="T5" fmla="*/ 38 h 119"/>
                  <a:gd name="T6" fmla="*/ 61 w 80"/>
                  <a:gd name="T7" fmla="*/ 42 h 119"/>
                  <a:gd name="T8" fmla="*/ 69 w 80"/>
                  <a:gd name="T9" fmla="*/ 54 h 119"/>
                  <a:gd name="T10" fmla="*/ 69 w 80"/>
                  <a:gd name="T11" fmla="*/ 73 h 119"/>
                  <a:gd name="T12" fmla="*/ 69 w 80"/>
                  <a:gd name="T13" fmla="*/ 107 h 119"/>
                  <a:gd name="T14" fmla="*/ 73 w 80"/>
                  <a:gd name="T15" fmla="*/ 111 h 119"/>
                  <a:gd name="T16" fmla="*/ 77 w 80"/>
                  <a:gd name="T17" fmla="*/ 115 h 119"/>
                  <a:gd name="T18" fmla="*/ 80 w 80"/>
                  <a:gd name="T19" fmla="*/ 119 h 119"/>
                  <a:gd name="T20" fmla="*/ 46 w 80"/>
                  <a:gd name="T21" fmla="*/ 115 h 119"/>
                  <a:gd name="T22" fmla="*/ 50 w 80"/>
                  <a:gd name="T23" fmla="*/ 115 h 119"/>
                  <a:gd name="T24" fmla="*/ 54 w 80"/>
                  <a:gd name="T25" fmla="*/ 111 h 119"/>
                  <a:gd name="T26" fmla="*/ 57 w 80"/>
                  <a:gd name="T27" fmla="*/ 104 h 119"/>
                  <a:gd name="T28" fmla="*/ 57 w 80"/>
                  <a:gd name="T29" fmla="*/ 73 h 119"/>
                  <a:gd name="T30" fmla="*/ 54 w 80"/>
                  <a:gd name="T31" fmla="*/ 58 h 119"/>
                  <a:gd name="T32" fmla="*/ 50 w 80"/>
                  <a:gd name="T33" fmla="*/ 54 h 119"/>
                  <a:gd name="T34" fmla="*/ 42 w 80"/>
                  <a:gd name="T35" fmla="*/ 50 h 119"/>
                  <a:gd name="T36" fmla="*/ 34 w 80"/>
                  <a:gd name="T37" fmla="*/ 54 h 119"/>
                  <a:gd name="T38" fmla="*/ 23 w 80"/>
                  <a:gd name="T39" fmla="*/ 61 h 119"/>
                  <a:gd name="T40" fmla="*/ 23 w 80"/>
                  <a:gd name="T41" fmla="*/ 107 h 119"/>
                  <a:gd name="T42" fmla="*/ 27 w 80"/>
                  <a:gd name="T43" fmla="*/ 111 h 119"/>
                  <a:gd name="T44" fmla="*/ 31 w 80"/>
                  <a:gd name="T45" fmla="*/ 115 h 119"/>
                  <a:gd name="T46" fmla="*/ 34 w 80"/>
                  <a:gd name="T47" fmla="*/ 119 h 119"/>
                  <a:gd name="T48" fmla="*/ 0 w 80"/>
                  <a:gd name="T49" fmla="*/ 115 h 119"/>
                  <a:gd name="T50" fmla="*/ 8 w 80"/>
                  <a:gd name="T51" fmla="*/ 115 h 119"/>
                  <a:gd name="T52" fmla="*/ 8 w 80"/>
                  <a:gd name="T53" fmla="*/ 111 h 119"/>
                  <a:gd name="T54" fmla="*/ 11 w 80"/>
                  <a:gd name="T55" fmla="*/ 100 h 119"/>
                  <a:gd name="T56" fmla="*/ 11 w 80"/>
                  <a:gd name="T57" fmla="*/ 19 h 119"/>
                  <a:gd name="T58" fmla="*/ 8 w 80"/>
                  <a:gd name="T59" fmla="*/ 12 h 119"/>
                  <a:gd name="T60" fmla="*/ 8 w 80"/>
                  <a:gd name="T61" fmla="*/ 8 h 119"/>
                  <a:gd name="T62" fmla="*/ 4 w 80"/>
                  <a:gd name="T63" fmla="*/ 8 h 119"/>
                  <a:gd name="T64" fmla="*/ 0 w 80"/>
                  <a:gd name="T65" fmla="*/ 8 h 119"/>
                  <a:gd name="T66" fmla="*/ 23 w 80"/>
                  <a:gd name="T67" fmla="*/ 0 h 11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0"/>
                  <a:gd name="T103" fmla="*/ 0 h 119"/>
                  <a:gd name="T104" fmla="*/ 80 w 80"/>
                  <a:gd name="T105" fmla="*/ 119 h 11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0" h="119">
                    <a:moveTo>
                      <a:pt x="23" y="0"/>
                    </a:moveTo>
                    <a:lnTo>
                      <a:pt x="23" y="58"/>
                    </a:lnTo>
                    <a:lnTo>
                      <a:pt x="34" y="46"/>
                    </a:lnTo>
                    <a:lnTo>
                      <a:pt x="38" y="42"/>
                    </a:lnTo>
                    <a:lnTo>
                      <a:pt x="46" y="42"/>
                    </a:lnTo>
                    <a:lnTo>
                      <a:pt x="50" y="38"/>
                    </a:lnTo>
                    <a:lnTo>
                      <a:pt x="57" y="42"/>
                    </a:lnTo>
                    <a:lnTo>
                      <a:pt x="61" y="42"/>
                    </a:lnTo>
                    <a:lnTo>
                      <a:pt x="65" y="50"/>
                    </a:lnTo>
                    <a:lnTo>
                      <a:pt x="69" y="54"/>
                    </a:lnTo>
                    <a:lnTo>
                      <a:pt x="69" y="61"/>
                    </a:lnTo>
                    <a:lnTo>
                      <a:pt x="69" y="73"/>
                    </a:lnTo>
                    <a:lnTo>
                      <a:pt x="69" y="100"/>
                    </a:lnTo>
                    <a:lnTo>
                      <a:pt x="69" y="107"/>
                    </a:lnTo>
                    <a:lnTo>
                      <a:pt x="73" y="111"/>
                    </a:lnTo>
                    <a:lnTo>
                      <a:pt x="73" y="115"/>
                    </a:lnTo>
                    <a:lnTo>
                      <a:pt x="77" y="115"/>
                    </a:lnTo>
                    <a:lnTo>
                      <a:pt x="80" y="115"/>
                    </a:lnTo>
                    <a:lnTo>
                      <a:pt x="80" y="119"/>
                    </a:lnTo>
                    <a:lnTo>
                      <a:pt x="46" y="119"/>
                    </a:lnTo>
                    <a:lnTo>
                      <a:pt x="46" y="115"/>
                    </a:lnTo>
                    <a:lnTo>
                      <a:pt x="50" y="115"/>
                    </a:lnTo>
                    <a:lnTo>
                      <a:pt x="54" y="115"/>
                    </a:lnTo>
                    <a:lnTo>
                      <a:pt x="54" y="111"/>
                    </a:lnTo>
                    <a:lnTo>
                      <a:pt x="57" y="107"/>
                    </a:lnTo>
                    <a:lnTo>
                      <a:pt x="57" y="104"/>
                    </a:lnTo>
                    <a:lnTo>
                      <a:pt x="57" y="100"/>
                    </a:lnTo>
                    <a:lnTo>
                      <a:pt x="57" y="73"/>
                    </a:lnTo>
                    <a:lnTo>
                      <a:pt x="57" y="65"/>
                    </a:lnTo>
                    <a:lnTo>
                      <a:pt x="54" y="58"/>
                    </a:lnTo>
                    <a:lnTo>
                      <a:pt x="54" y="54"/>
                    </a:lnTo>
                    <a:lnTo>
                      <a:pt x="50" y="54"/>
                    </a:lnTo>
                    <a:lnTo>
                      <a:pt x="46" y="50"/>
                    </a:lnTo>
                    <a:lnTo>
                      <a:pt x="42" y="50"/>
                    </a:lnTo>
                    <a:lnTo>
                      <a:pt x="38" y="50"/>
                    </a:lnTo>
                    <a:lnTo>
                      <a:pt x="34" y="54"/>
                    </a:lnTo>
                    <a:lnTo>
                      <a:pt x="31" y="58"/>
                    </a:lnTo>
                    <a:lnTo>
                      <a:pt x="23" y="61"/>
                    </a:lnTo>
                    <a:lnTo>
                      <a:pt x="23" y="100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27" y="115"/>
                    </a:lnTo>
                    <a:lnTo>
                      <a:pt x="31" y="115"/>
                    </a:lnTo>
                    <a:lnTo>
                      <a:pt x="34" y="115"/>
                    </a:lnTo>
                    <a:lnTo>
                      <a:pt x="34" y="119"/>
                    </a:lnTo>
                    <a:lnTo>
                      <a:pt x="0" y="119"/>
                    </a:lnTo>
                    <a:lnTo>
                      <a:pt x="0" y="115"/>
                    </a:lnTo>
                    <a:lnTo>
                      <a:pt x="4" y="115"/>
                    </a:lnTo>
                    <a:lnTo>
                      <a:pt x="8" y="115"/>
                    </a:lnTo>
                    <a:lnTo>
                      <a:pt x="8" y="111"/>
                    </a:lnTo>
                    <a:lnTo>
                      <a:pt x="11" y="107"/>
                    </a:lnTo>
                    <a:lnTo>
                      <a:pt x="11" y="100"/>
                    </a:lnTo>
                    <a:lnTo>
                      <a:pt x="11" y="31"/>
                    </a:lnTo>
                    <a:lnTo>
                      <a:pt x="11" y="19"/>
                    </a:lnTo>
                    <a:lnTo>
                      <a:pt x="11" y="15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19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61" name="Rectangle 43"/>
              <p:cNvSpPr>
                <a:spLocks noChangeArrowheads="1"/>
              </p:cNvSpPr>
              <p:nvPr/>
            </p:nvSpPr>
            <p:spPr bwMode="auto">
              <a:xfrm>
                <a:off x="5268" y="126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2" name="Rectangle 44"/>
              <p:cNvSpPr>
                <a:spLocks noChangeArrowheads="1"/>
              </p:cNvSpPr>
              <p:nvPr/>
            </p:nvSpPr>
            <p:spPr bwMode="auto">
              <a:xfrm>
                <a:off x="188" y="1461"/>
                <a:ext cx="5084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3" name="Rectangle 45"/>
              <p:cNvSpPr>
                <a:spLocks noChangeArrowheads="1"/>
              </p:cNvSpPr>
              <p:nvPr/>
            </p:nvSpPr>
            <p:spPr bwMode="auto">
              <a:xfrm>
                <a:off x="188" y="1491"/>
                <a:ext cx="5084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4" name="Rectangle 46"/>
              <p:cNvSpPr>
                <a:spLocks noChangeArrowheads="1"/>
              </p:cNvSpPr>
              <p:nvPr/>
            </p:nvSpPr>
            <p:spPr bwMode="auto">
              <a:xfrm>
                <a:off x="188" y="1507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5" name="Freeform 47"/>
              <p:cNvSpPr>
                <a:spLocks/>
              </p:cNvSpPr>
              <p:nvPr/>
            </p:nvSpPr>
            <p:spPr bwMode="auto">
              <a:xfrm>
                <a:off x="250" y="1533"/>
                <a:ext cx="50" cy="112"/>
              </a:xfrm>
              <a:custGeom>
                <a:avLst/>
                <a:gdLst>
                  <a:gd name="T0" fmla="*/ 50 w 50"/>
                  <a:gd name="T1" fmla="*/ 112 h 112"/>
                  <a:gd name="T2" fmla="*/ 50 w 50"/>
                  <a:gd name="T3" fmla="*/ 112 h 112"/>
                  <a:gd name="T4" fmla="*/ 0 w 50"/>
                  <a:gd name="T5" fmla="*/ 112 h 112"/>
                  <a:gd name="T6" fmla="*/ 0 w 50"/>
                  <a:gd name="T7" fmla="*/ 112 h 112"/>
                  <a:gd name="T8" fmla="*/ 4 w 50"/>
                  <a:gd name="T9" fmla="*/ 112 h 112"/>
                  <a:gd name="T10" fmla="*/ 11 w 50"/>
                  <a:gd name="T11" fmla="*/ 112 h 112"/>
                  <a:gd name="T12" fmla="*/ 15 w 50"/>
                  <a:gd name="T13" fmla="*/ 108 h 112"/>
                  <a:gd name="T14" fmla="*/ 15 w 50"/>
                  <a:gd name="T15" fmla="*/ 104 h 112"/>
                  <a:gd name="T16" fmla="*/ 19 w 50"/>
                  <a:gd name="T17" fmla="*/ 92 h 112"/>
                  <a:gd name="T18" fmla="*/ 19 w 50"/>
                  <a:gd name="T19" fmla="*/ 20 h 112"/>
                  <a:gd name="T20" fmla="*/ 15 w 50"/>
                  <a:gd name="T21" fmla="*/ 12 h 112"/>
                  <a:gd name="T22" fmla="*/ 15 w 50"/>
                  <a:gd name="T23" fmla="*/ 8 h 112"/>
                  <a:gd name="T24" fmla="*/ 15 w 50"/>
                  <a:gd name="T25" fmla="*/ 8 h 112"/>
                  <a:gd name="T26" fmla="*/ 11 w 50"/>
                  <a:gd name="T27" fmla="*/ 4 h 112"/>
                  <a:gd name="T28" fmla="*/ 7 w 50"/>
                  <a:gd name="T29" fmla="*/ 4 h 112"/>
                  <a:gd name="T30" fmla="*/ 4 w 50"/>
                  <a:gd name="T31" fmla="*/ 4 h 112"/>
                  <a:gd name="T32" fmla="*/ 0 w 50"/>
                  <a:gd name="T33" fmla="*/ 4 h 112"/>
                  <a:gd name="T34" fmla="*/ 0 w 50"/>
                  <a:gd name="T35" fmla="*/ 0 h 112"/>
                  <a:gd name="T36" fmla="*/ 50 w 50"/>
                  <a:gd name="T37" fmla="*/ 0 h 112"/>
                  <a:gd name="T38" fmla="*/ 50 w 50"/>
                  <a:gd name="T39" fmla="*/ 4 h 112"/>
                  <a:gd name="T40" fmla="*/ 46 w 50"/>
                  <a:gd name="T41" fmla="*/ 4 h 112"/>
                  <a:gd name="T42" fmla="*/ 38 w 50"/>
                  <a:gd name="T43" fmla="*/ 4 h 112"/>
                  <a:gd name="T44" fmla="*/ 34 w 50"/>
                  <a:gd name="T45" fmla="*/ 8 h 112"/>
                  <a:gd name="T46" fmla="*/ 34 w 50"/>
                  <a:gd name="T47" fmla="*/ 12 h 112"/>
                  <a:gd name="T48" fmla="*/ 34 w 50"/>
                  <a:gd name="T49" fmla="*/ 20 h 112"/>
                  <a:gd name="T50" fmla="*/ 34 w 50"/>
                  <a:gd name="T51" fmla="*/ 92 h 112"/>
                  <a:gd name="T52" fmla="*/ 34 w 50"/>
                  <a:gd name="T53" fmla="*/ 100 h 112"/>
                  <a:gd name="T54" fmla="*/ 34 w 50"/>
                  <a:gd name="T55" fmla="*/ 104 h 112"/>
                  <a:gd name="T56" fmla="*/ 34 w 50"/>
                  <a:gd name="T57" fmla="*/ 108 h 112"/>
                  <a:gd name="T58" fmla="*/ 38 w 50"/>
                  <a:gd name="T59" fmla="*/ 108 h 112"/>
                  <a:gd name="T60" fmla="*/ 42 w 50"/>
                  <a:gd name="T61" fmla="*/ 112 h 112"/>
                  <a:gd name="T62" fmla="*/ 46 w 50"/>
                  <a:gd name="T63" fmla="*/ 112 h 112"/>
                  <a:gd name="T64" fmla="*/ 50 w 50"/>
                  <a:gd name="T65" fmla="*/ 112 h 1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0"/>
                  <a:gd name="T100" fmla="*/ 0 h 112"/>
                  <a:gd name="T101" fmla="*/ 50 w 50"/>
                  <a:gd name="T102" fmla="*/ 112 h 1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0" h="112">
                    <a:moveTo>
                      <a:pt x="50" y="112"/>
                    </a:moveTo>
                    <a:lnTo>
                      <a:pt x="50" y="112"/>
                    </a:lnTo>
                    <a:lnTo>
                      <a:pt x="0" y="112"/>
                    </a:lnTo>
                    <a:lnTo>
                      <a:pt x="4" y="112"/>
                    </a:lnTo>
                    <a:lnTo>
                      <a:pt x="11" y="112"/>
                    </a:lnTo>
                    <a:lnTo>
                      <a:pt x="15" y="108"/>
                    </a:lnTo>
                    <a:lnTo>
                      <a:pt x="15" y="104"/>
                    </a:lnTo>
                    <a:lnTo>
                      <a:pt x="19" y="92"/>
                    </a:lnTo>
                    <a:lnTo>
                      <a:pt x="19" y="20"/>
                    </a:lnTo>
                    <a:lnTo>
                      <a:pt x="15" y="12"/>
                    </a:lnTo>
                    <a:lnTo>
                      <a:pt x="15" y="8"/>
                    </a:lnTo>
                    <a:lnTo>
                      <a:pt x="11" y="4"/>
                    </a:lnTo>
                    <a:lnTo>
                      <a:pt x="7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4"/>
                    </a:lnTo>
                    <a:lnTo>
                      <a:pt x="46" y="4"/>
                    </a:lnTo>
                    <a:lnTo>
                      <a:pt x="38" y="4"/>
                    </a:lnTo>
                    <a:lnTo>
                      <a:pt x="34" y="8"/>
                    </a:lnTo>
                    <a:lnTo>
                      <a:pt x="34" y="12"/>
                    </a:lnTo>
                    <a:lnTo>
                      <a:pt x="34" y="20"/>
                    </a:lnTo>
                    <a:lnTo>
                      <a:pt x="34" y="92"/>
                    </a:lnTo>
                    <a:lnTo>
                      <a:pt x="34" y="100"/>
                    </a:lnTo>
                    <a:lnTo>
                      <a:pt x="34" y="104"/>
                    </a:lnTo>
                    <a:lnTo>
                      <a:pt x="34" y="108"/>
                    </a:lnTo>
                    <a:lnTo>
                      <a:pt x="38" y="108"/>
                    </a:lnTo>
                    <a:lnTo>
                      <a:pt x="42" y="112"/>
                    </a:lnTo>
                    <a:lnTo>
                      <a:pt x="46" y="112"/>
                    </a:lnTo>
                    <a:lnTo>
                      <a:pt x="50" y="1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66" name="Rectangle 48"/>
              <p:cNvSpPr>
                <a:spLocks noChangeArrowheads="1"/>
              </p:cNvSpPr>
              <p:nvPr/>
            </p:nvSpPr>
            <p:spPr bwMode="auto">
              <a:xfrm>
                <a:off x="833" y="1507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7" name="Rectangle 49"/>
              <p:cNvSpPr>
                <a:spLocks noChangeArrowheads="1"/>
              </p:cNvSpPr>
              <p:nvPr/>
            </p:nvSpPr>
            <p:spPr bwMode="auto">
              <a:xfrm>
                <a:off x="864" y="1507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8" name="Freeform 50"/>
              <p:cNvSpPr>
                <a:spLocks/>
              </p:cNvSpPr>
              <p:nvPr/>
            </p:nvSpPr>
            <p:spPr bwMode="auto">
              <a:xfrm>
                <a:off x="1055" y="1629"/>
                <a:ext cx="20" cy="19"/>
              </a:xfrm>
              <a:custGeom>
                <a:avLst/>
                <a:gdLst>
                  <a:gd name="T0" fmla="*/ 8 w 20"/>
                  <a:gd name="T1" fmla="*/ 0 h 19"/>
                  <a:gd name="T2" fmla="*/ 12 w 20"/>
                  <a:gd name="T3" fmla="*/ 0 h 19"/>
                  <a:gd name="T4" fmla="*/ 16 w 20"/>
                  <a:gd name="T5" fmla="*/ 4 h 19"/>
                  <a:gd name="T6" fmla="*/ 20 w 20"/>
                  <a:gd name="T7" fmla="*/ 4 h 19"/>
                  <a:gd name="T8" fmla="*/ 20 w 20"/>
                  <a:gd name="T9" fmla="*/ 8 h 19"/>
                  <a:gd name="T10" fmla="*/ 20 w 20"/>
                  <a:gd name="T11" fmla="*/ 12 h 19"/>
                  <a:gd name="T12" fmla="*/ 16 w 20"/>
                  <a:gd name="T13" fmla="*/ 16 h 19"/>
                  <a:gd name="T14" fmla="*/ 12 w 20"/>
                  <a:gd name="T15" fmla="*/ 19 h 19"/>
                  <a:gd name="T16" fmla="*/ 8 w 20"/>
                  <a:gd name="T17" fmla="*/ 19 h 19"/>
                  <a:gd name="T18" fmla="*/ 4 w 20"/>
                  <a:gd name="T19" fmla="*/ 19 h 19"/>
                  <a:gd name="T20" fmla="*/ 4 w 20"/>
                  <a:gd name="T21" fmla="*/ 16 h 19"/>
                  <a:gd name="T22" fmla="*/ 0 w 20"/>
                  <a:gd name="T23" fmla="*/ 12 h 19"/>
                  <a:gd name="T24" fmla="*/ 0 w 20"/>
                  <a:gd name="T25" fmla="*/ 8 h 19"/>
                  <a:gd name="T26" fmla="*/ 0 w 20"/>
                  <a:gd name="T27" fmla="*/ 4 h 19"/>
                  <a:gd name="T28" fmla="*/ 4 w 20"/>
                  <a:gd name="T29" fmla="*/ 4 h 19"/>
                  <a:gd name="T30" fmla="*/ 4 w 20"/>
                  <a:gd name="T31" fmla="*/ 0 h 19"/>
                  <a:gd name="T32" fmla="*/ 8 w 20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"/>
                  <a:gd name="T52" fmla="*/ 0 h 19"/>
                  <a:gd name="T53" fmla="*/ 20 w 20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" h="19">
                    <a:moveTo>
                      <a:pt x="8" y="0"/>
                    </a:moveTo>
                    <a:lnTo>
                      <a:pt x="12" y="0"/>
                    </a:lnTo>
                    <a:lnTo>
                      <a:pt x="16" y="4"/>
                    </a:lnTo>
                    <a:lnTo>
                      <a:pt x="20" y="4"/>
                    </a:lnTo>
                    <a:lnTo>
                      <a:pt x="20" y="8"/>
                    </a:lnTo>
                    <a:lnTo>
                      <a:pt x="20" y="12"/>
                    </a:lnTo>
                    <a:lnTo>
                      <a:pt x="16" y="16"/>
                    </a:lnTo>
                    <a:lnTo>
                      <a:pt x="12" y="19"/>
                    </a:lnTo>
                    <a:lnTo>
                      <a:pt x="8" y="19"/>
                    </a:lnTo>
                    <a:lnTo>
                      <a:pt x="4" y="19"/>
                    </a:lnTo>
                    <a:lnTo>
                      <a:pt x="4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69" name="Freeform 51"/>
              <p:cNvSpPr>
                <a:spLocks noEditPoints="1"/>
              </p:cNvSpPr>
              <p:nvPr/>
            </p:nvSpPr>
            <p:spPr bwMode="auto">
              <a:xfrm>
                <a:off x="1090" y="1533"/>
                <a:ext cx="73" cy="115"/>
              </a:xfrm>
              <a:custGeom>
                <a:avLst/>
                <a:gdLst>
                  <a:gd name="T0" fmla="*/ 0 w 73"/>
                  <a:gd name="T1" fmla="*/ 58 h 115"/>
                  <a:gd name="T2" fmla="*/ 4 w 73"/>
                  <a:gd name="T3" fmla="*/ 39 h 115"/>
                  <a:gd name="T4" fmla="*/ 8 w 73"/>
                  <a:gd name="T5" fmla="*/ 23 h 115"/>
                  <a:gd name="T6" fmla="*/ 15 w 73"/>
                  <a:gd name="T7" fmla="*/ 12 h 115"/>
                  <a:gd name="T8" fmla="*/ 23 w 73"/>
                  <a:gd name="T9" fmla="*/ 4 h 115"/>
                  <a:gd name="T10" fmla="*/ 31 w 73"/>
                  <a:gd name="T11" fmla="*/ 0 h 115"/>
                  <a:gd name="T12" fmla="*/ 38 w 73"/>
                  <a:gd name="T13" fmla="*/ 0 h 115"/>
                  <a:gd name="T14" fmla="*/ 46 w 73"/>
                  <a:gd name="T15" fmla="*/ 0 h 115"/>
                  <a:gd name="T16" fmla="*/ 54 w 73"/>
                  <a:gd name="T17" fmla="*/ 4 h 115"/>
                  <a:gd name="T18" fmla="*/ 58 w 73"/>
                  <a:gd name="T19" fmla="*/ 12 h 115"/>
                  <a:gd name="T20" fmla="*/ 65 w 73"/>
                  <a:gd name="T21" fmla="*/ 23 h 115"/>
                  <a:gd name="T22" fmla="*/ 69 w 73"/>
                  <a:gd name="T23" fmla="*/ 39 h 115"/>
                  <a:gd name="T24" fmla="*/ 73 w 73"/>
                  <a:gd name="T25" fmla="*/ 58 h 115"/>
                  <a:gd name="T26" fmla="*/ 69 w 73"/>
                  <a:gd name="T27" fmla="*/ 73 h 115"/>
                  <a:gd name="T28" fmla="*/ 65 w 73"/>
                  <a:gd name="T29" fmla="*/ 89 h 115"/>
                  <a:gd name="T30" fmla="*/ 61 w 73"/>
                  <a:gd name="T31" fmla="*/ 100 h 115"/>
                  <a:gd name="T32" fmla="*/ 54 w 73"/>
                  <a:gd name="T33" fmla="*/ 108 h 115"/>
                  <a:gd name="T34" fmla="*/ 42 w 73"/>
                  <a:gd name="T35" fmla="*/ 112 h 115"/>
                  <a:gd name="T36" fmla="*/ 35 w 73"/>
                  <a:gd name="T37" fmla="*/ 115 h 115"/>
                  <a:gd name="T38" fmla="*/ 27 w 73"/>
                  <a:gd name="T39" fmla="*/ 112 h 115"/>
                  <a:gd name="T40" fmla="*/ 19 w 73"/>
                  <a:gd name="T41" fmla="*/ 108 h 115"/>
                  <a:gd name="T42" fmla="*/ 12 w 73"/>
                  <a:gd name="T43" fmla="*/ 96 h 115"/>
                  <a:gd name="T44" fmla="*/ 4 w 73"/>
                  <a:gd name="T45" fmla="*/ 77 h 115"/>
                  <a:gd name="T46" fmla="*/ 0 w 73"/>
                  <a:gd name="T47" fmla="*/ 58 h 115"/>
                  <a:gd name="T48" fmla="*/ 19 w 73"/>
                  <a:gd name="T49" fmla="*/ 62 h 115"/>
                  <a:gd name="T50" fmla="*/ 19 w 73"/>
                  <a:gd name="T51" fmla="*/ 81 h 115"/>
                  <a:gd name="T52" fmla="*/ 23 w 73"/>
                  <a:gd name="T53" fmla="*/ 96 h 115"/>
                  <a:gd name="T54" fmla="*/ 27 w 73"/>
                  <a:gd name="T55" fmla="*/ 104 h 115"/>
                  <a:gd name="T56" fmla="*/ 31 w 73"/>
                  <a:gd name="T57" fmla="*/ 108 h 115"/>
                  <a:gd name="T58" fmla="*/ 35 w 73"/>
                  <a:gd name="T59" fmla="*/ 108 h 115"/>
                  <a:gd name="T60" fmla="*/ 42 w 73"/>
                  <a:gd name="T61" fmla="*/ 108 h 115"/>
                  <a:gd name="T62" fmla="*/ 46 w 73"/>
                  <a:gd name="T63" fmla="*/ 104 h 115"/>
                  <a:gd name="T64" fmla="*/ 50 w 73"/>
                  <a:gd name="T65" fmla="*/ 100 h 115"/>
                  <a:gd name="T66" fmla="*/ 54 w 73"/>
                  <a:gd name="T67" fmla="*/ 92 h 115"/>
                  <a:gd name="T68" fmla="*/ 54 w 73"/>
                  <a:gd name="T69" fmla="*/ 77 h 115"/>
                  <a:gd name="T70" fmla="*/ 58 w 73"/>
                  <a:gd name="T71" fmla="*/ 54 h 115"/>
                  <a:gd name="T72" fmla="*/ 54 w 73"/>
                  <a:gd name="T73" fmla="*/ 35 h 115"/>
                  <a:gd name="T74" fmla="*/ 54 w 73"/>
                  <a:gd name="T75" fmla="*/ 20 h 115"/>
                  <a:gd name="T76" fmla="*/ 50 w 73"/>
                  <a:gd name="T77" fmla="*/ 12 h 115"/>
                  <a:gd name="T78" fmla="*/ 46 w 73"/>
                  <a:gd name="T79" fmla="*/ 8 h 115"/>
                  <a:gd name="T80" fmla="*/ 42 w 73"/>
                  <a:gd name="T81" fmla="*/ 4 h 115"/>
                  <a:gd name="T82" fmla="*/ 38 w 73"/>
                  <a:gd name="T83" fmla="*/ 4 h 115"/>
                  <a:gd name="T84" fmla="*/ 31 w 73"/>
                  <a:gd name="T85" fmla="*/ 4 h 115"/>
                  <a:gd name="T86" fmla="*/ 27 w 73"/>
                  <a:gd name="T87" fmla="*/ 8 h 115"/>
                  <a:gd name="T88" fmla="*/ 23 w 73"/>
                  <a:gd name="T89" fmla="*/ 20 h 115"/>
                  <a:gd name="T90" fmla="*/ 19 w 73"/>
                  <a:gd name="T91" fmla="*/ 31 h 115"/>
                  <a:gd name="T92" fmla="*/ 19 w 73"/>
                  <a:gd name="T93" fmla="*/ 46 h 115"/>
                  <a:gd name="T94" fmla="*/ 19 w 73"/>
                  <a:gd name="T95" fmla="*/ 62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8"/>
                    </a:moveTo>
                    <a:lnTo>
                      <a:pt x="4" y="39"/>
                    </a:lnTo>
                    <a:lnTo>
                      <a:pt x="8" y="23"/>
                    </a:lnTo>
                    <a:lnTo>
                      <a:pt x="15" y="12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4" y="4"/>
                    </a:lnTo>
                    <a:lnTo>
                      <a:pt x="58" y="12"/>
                    </a:lnTo>
                    <a:lnTo>
                      <a:pt x="65" y="23"/>
                    </a:lnTo>
                    <a:lnTo>
                      <a:pt x="69" y="39"/>
                    </a:lnTo>
                    <a:lnTo>
                      <a:pt x="73" y="58"/>
                    </a:lnTo>
                    <a:lnTo>
                      <a:pt x="69" y="73"/>
                    </a:lnTo>
                    <a:lnTo>
                      <a:pt x="65" y="89"/>
                    </a:lnTo>
                    <a:lnTo>
                      <a:pt x="61" y="100"/>
                    </a:lnTo>
                    <a:lnTo>
                      <a:pt x="54" y="108"/>
                    </a:lnTo>
                    <a:lnTo>
                      <a:pt x="42" y="112"/>
                    </a:lnTo>
                    <a:lnTo>
                      <a:pt x="35" y="115"/>
                    </a:lnTo>
                    <a:lnTo>
                      <a:pt x="27" y="112"/>
                    </a:lnTo>
                    <a:lnTo>
                      <a:pt x="19" y="108"/>
                    </a:lnTo>
                    <a:lnTo>
                      <a:pt x="12" y="96"/>
                    </a:lnTo>
                    <a:lnTo>
                      <a:pt x="4" y="77"/>
                    </a:lnTo>
                    <a:lnTo>
                      <a:pt x="0" y="58"/>
                    </a:lnTo>
                    <a:close/>
                    <a:moveTo>
                      <a:pt x="19" y="62"/>
                    </a:moveTo>
                    <a:lnTo>
                      <a:pt x="19" y="81"/>
                    </a:lnTo>
                    <a:lnTo>
                      <a:pt x="23" y="96"/>
                    </a:lnTo>
                    <a:lnTo>
                      <a:pt x="27" y="104"/>
                    </a:lnTo>
                    <a:lnTo>
                      <a:pt x="31" y="108"/>
                    </a:lnTo>
                    <a:lnTo>
                      <a:pt x="35" y="108"/>
                    </a:lnTo>
                    <a:lnTo>
                      <a:pt x="42" y="108"/>
                    </a:lnTo>
                    <a:lnTo>
                      <a:pt x="46" y="104"/>
                    </a:lnTo>
                    <a:lnTo>
                      <a:pt x="50" y="100"/>
                    </a:lnTo>
                    <a:lnTo>
                      <a:pt x="54" y="92"/>
                    </a:lnTo>
                    <a:lnTo>
                      <a:pt x="54" y="77"/>
                    </a:lnTo>
                    <a:lnTo>
                      <a:pt x="58" y="54"/>
                    </a:lnTo>
                    <a:lnTo>
                      <a:pt x="54" y="35"/>
                    </a:lnTo>
                    <a:lnTo>
                      <a:pt x="54" y="20"/>
                    </a:lnTo>
                    <a:lnTo>
                      <a:pt x="50" y="12"/>
                    </a:lnTo>
                    <a:lnTo>
                      <a:pt x="46" y="8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1" y="4"/>
                    </a:lnTo>
                    <a:lnTo>
                      <a:pt x="27" y="8"/>
                    </a:lnTo>
                    <a:lnTo>
                      <a:pt x="23" y="20"/>
                    </a:lnTo>
                    <a:lnTo>
                      <a:pt x="19" y="31"/>
                    </a:lnTo>
                    <a:lnTo>
                      <a:pt x="19" y="46"/>
                    </a:lnTo>
                    <a:lnTo>
                      <a:pt x="19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70" name="Freeform 52"/>
              <p:cNvSpPr>
                <a:spLocks noEditPoints="1"/>
              </p:cNvSpPr>
              <p:nvPr/>
            </p:nvSpPr>
            <p:spPr bwMode="auto">
              <a:xfrm>
                <a:off x="1174" y="1533"/>
                <a:ext cx="73" cy="115"/>
              </a:xfrm>
              <a:custGeom>
                <a:avLst/>
                <a:gdLst>
                  <a:gd name="T0" fmla="*/ 0 w 73"/>
                  <a:gd name="T1" fmla="*/ 58 h 115"/>
                  <a:gd name="T2" fmla="*/ 4 w 73"/>
                  <a:gd name="T3" fmla="*/ 39 h 115"/>
                  <a:gd name="T4" fmla="*/ 8 w 73"/>
                  <a:gd name="T5" fmla="*/ 23 h 115"/>
                  <a:gd name="T6" fmla="*/ 12 w 73"/>
                  <a:gd name="T7" fmla="*/ 12 h 115"/>
                  <a:gd name="T8" fmla="*/ 23 w 73"/>
                  <a:gd name="T9" fmla="*/ 4 h 115"/>
                  <a:gd name="T10" fmla="*/ 31 w 73"/>
                  <a:gd name="T11" fmla="*/ 0 h 115"/>
                  <a:gd name="T12" fmla="*/ 35 w 73"/>
                  <a:gd name="T13" fmla="*/ 0 h 115"/>
                  <a:gd name="T14" fmla="*/ 46 w 73"/>
                  <a:gd name="T15" fmla="*/ 0 h 115"/>
                  <a:gd name="T16" fmla="*/ 54 w 73"/>
                  <a:gd name="T17" fmla="*/ 4 h 115"/>
                  <a:gd name="T18" fmla="*/ 58 w 73"/>
                  <a:gd name="T19" fmla="*/ 12 h 115"/>
                  <a:gd name="T20" fmla="*/ 66 w 73"/>
                  <a:gd name="T21" fmla="*/ 23 h 115"/>
                  <a:gd name="T22" fmla="*/ 69 w 73"/>
                  <a:gd name="T23" fmla="*/ 39 h 115"/>
                  <a:gd name="T24" fmla="*/ 73 w 73"/>
                  <a:gd name="T25" fmla="*/ 58 h 115"/>
                  <a:gd name="T26" fmla="*/ 69 w 73"/>
                  <a:gd name="T27" fmla="*/ 73 h 115"/>
                  <a:gd name="T28" fmla="*/ 66 w 73"/>
                  <a:gd name="T29" fmla="*/ 89 h 115"/>
                  <a:gd name="T30" fmla="*/ 62 w 73"/>
                  <a:gd name="T31" fmla="*/ 100 h 115"/>
                  <a:gd name="T32" fmla="*/ 54 w 73"/>
                  <a:gd name="T33" fmla="*/ 108 h 115"/>
                  <a:gd name="T34" fmla="*/ 43 w 73"/>
                  <a:gd name="T35" fmla="*/ 112 h 115"/>
                  <a:gd name="T36" fmla="*/ 35 w 73"/>
                  <a:gd name="T37" fmla="*/ 115 h 115"/>
                  <a:gd name="T38" fmla="*/ 27 w 73"/>
                  <a:gd name="T39" fmla="*/ 112 h 115"/>
                  <a:gd name="T40" fmla="*/ 20 w 73"/>
                  <a:gd name="T41" fmla="*/ 108 h 115"/>
                  <a:gd name="T42" fmla="*/ 12 w 73"/>
                  <a:gd name="T43" fmla="*/ 96 h 115"/>
                  <a:gd name="T44" fmla="*/ 4 w 73"/>
                  <a:gd name="T45" fmla="*/ 77 h 115"/>
                  <a:gd name="T46" fmla="*/ 0 w 73"/>
                  <a:gd name="T47" fmla="*/ 58 h 115"/>
                  <a:gd name="T48" fmla="*/ 16 w 73"/>
                  <a:gd name="T49" fmla="*/ 62 h 115"/>
                  <a:gd name="T50" fmla="*/ 20 w 73"/>
                  <a:gd name="T51" fmla="*/ 81 h 115"/>
                  <a:gd name="T52" fmla="*/ 23 w 73"/>
                  <a:gd name="T53" fmla="*/ 96 h 115"/>
                  <a:gd name="T54" fmla="*/ 27 w 73"/>
                  <a:gd name="T55" fmla="*/ 104 h 115"/>
                  <a:gd name="T56" fmla="*/ 31 w 73"/>
                  <a:gd name="T57" fmla="*/ 108 h 115"/>
                  <a:gd name="T58" fmla="*/ 35 w 73"/>
                  <a:gd name="T59" fmla="*/ 108 h 115"/>
                  <a:gd name="T60" fmla="*/ 39 w 73"/>
                  <a:gd name="T61" fmla="*/ 108 h 115"/>
                  <a:gd name="T62" fmla="*/ 46 w 73"/>
                  <a:gd name="T63" fmla="*/ 104 h 115"/>
                  <a:gd name="T64" fmla="*/ 50 w 73"/>
                  <a:gd name="T65" fmla="*/ 100 h 115"/>
                  <a:gd name="T66" fmla="*/ 50 w 73"/>
                  <a:gd name="T67" fmla="*/ 92 h 115"/>
                  <a:gd name="T68" fmla="*/ 54 w 73"/>
                  <a:gd name="T69" fmla="*/ 77 h 115"/>
                  <a:gd name="T70" fmla="*/ 54 w 73"/>
                  <a:gd name="T71" fmla="*/ 54 h 115"/>
                  <a:gd name="T72" fmla="*/ 54 w 73"/>
                  <a:gd name="T73" fmla="*/ 35 h 115"/>
                  <a:gd name="T74" fmla="*/ 50 w 73"/>
                  <a:gd name="T75" fmla="*/ 20 h 115"/>
                  <a:gd name="T76" fmla="*/ 50 w 73"/>
                  <a:gd name="T77" fmla="*/ 12 h 115"/>
                  <a:gd name="T78" fmla="*/ 46 w 73"/>
                  <a:gd name="T79" fmla="*/ 8 h 115"/>
                  <a:gd name="T80" fmla="*/ 43 w 73"/>
                  <a:gd name="T81" fmla="*/ 4 h 115"/>
                  <a:gd name="T82" fmla="*/ 35 w 73"/>
                  <a:gd name="T83" fmla="*/ 4 h 115"/>
                  <a:gd name="T84" fmla="*/ 31 w 73"/>
                  <a:gd name="T85" fmla="*/ 4 h 115"/>
                  <a:gd name="T86" fmla="*/ 27 w 73"/>
                  <a:gd name="T87" fmla="*/ 8 h 115"/>
                  <a:gd name="T88" fmla="*/ 23 w 73"/>
                  <a:gd name="T89" fmla="*/ 20 h 115"/>
                  <a:gd name="T90" fmla="*/ 20 w 73"/>
                  <a:gd name="T91" fmla="*/ 31 h 115"/>
                  <a:gd name="T92" fmla="*/ 20 w 73"/>
                  <a:gd name="T93" fmla="*/ 46 h 115"/>
                  <a:gd name="T94" fmla="*/ 16 w 73"/>
                  <a:gd name="T95" fmla="*/ 62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8"/>
                    </a:moveTo>
                    <a:lnTo>
                      <a:pt x="4" y="39"/>
                    </a:lnTo>
                    <a:lnTo>
                      <a:pt x="8" y="23"/>
                    </a:lnTo>
                    <a:lnTo>
                      <a:pt x="12" y="12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46" y="0"/>
                    </a:lnTo>
                    <a:lnTo>
                      <a:pt x="54" y="4"/>
                    </a:lnTo>
                    <a:lnTo>
                      <a:pt x="58" y="12"/>
                    </a:lnTo>
                    <a:lnTo>
                      <a:pt x="66" y="23"/>
                    </a:lnTo>
                    <a:lnTo>
                      <a:pt x="69" y="39"/>
                    </a:lnTo>
                    <a:lnTo>
                      <a:pt x="73" y="58"/>
                    </a:lnTo>
                    <a:lnTo>
                      <a:pt x="69" y="73"/>
                    </a:lnTo>
                    <a:lnTo>
                      <a:pt x="66" y="89"/>
                    </a:lnTo>
                    <a:lnTo>
                      <a:pt x="62" y="100"/>
                    </a:lnTo>
                    <a:lnTo>
                      <a:pt x="54" y="108"/>
                    </a:lnTo>
                    <a:lnTo>
                      <a:pt x="43" y="112"/>
                    </a:lnTo>
                    <a:lnTo>
                      <a:pt x="35" y="115"/>
                    </a:lnTo>
                    <a:lnTo>
                      <a:pt x="27" y="112"/>
                    </a:lnTo>
                    <a:lnTo>
                      <a:pt x="20" y="108"/>
                    </a:lnTo>
                    <a:lnTo>
                      <a:pt x="12" y="96"/>
                    </a:lnTo>
                    <a:lnTo>
                      <a:pt x="4" y="77"/>
                    </a:lnTo>
                    <a:lnTo>
                      <a:pt x="0" y="58"/>
                    </a:lnTo>
                    <a:close/>
                    <a:moveTo>
                      <a:pt x="16" y="62"/>
                    </a:moveTo>
                    <a:lnTo>
                      <a:pt x="20" y="81"/>
                    </a:lnTo>
                    <a:lnTo>
                      <a:pt x="23" y="96"/>
                    </a:lnTo>
                    <a:lnTo>
                      <a:pt x="27" y="104"/>
                    </a:lnTo>
                    <a:lnTo>
                      <a:pt x="31" y="108"/>
                    </a:lnTo>
                    <a:lnTo>
                      <a:pt x="35" y="108"/>
                    </a:lnTo>
                    <a:lnTo>
                      <a:pt x="39" y="108"/>
                    </a:lnTo>
                    <a:lnTo>
                      <a:pt x="46" y="104"/>
                    </a:lnTo>
                    <a:lnTo>
                      <a:pt x="50" y="100"/>
                    </a:lnTo>
                    <a:lnTo>
                      <a:pt x="50" y="92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5"/>
                    </a:lnTo>
                    <a:lnTo>
                      <a:pt x="50" y="20"/>
                    </a:lnTo>
                    <a:lnTo>
                      <a:pt x="50" y="12"/>
                    </a:lnTo>
                    <a:lnTo>
                      <a:pt x="46" y="8"/>
                    </a:lnTo>
                    <a:lnTo>
                      <a:pt x="43" y="4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27" y="8"/>
                    </a:lnTo>
                    <a:lnTo>
                      <a:pt x="23" y="20"/>
                    </a:lnTo>
                    <a:lnTo>
                      <a:pt x="20" y="31"/>
                    </a:lnTo>
                    <a:lnTo>
                      <a:pt x="20" y="46"/>
                    </a:lnTo>
                    <a:lnTo>
                      <a:pt x="16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71" name="Freeform 53"/>
              <p:cNvSpPr>
                <a:spLocks/>
              </p:cNvSpPr>
              <p:nvPr/>
            </p:nvSpPr>
            <p:spPr bwMode="auto">
              <a:xfrm>
                <a:off x="1255" y="1533"/>
                <a:ext cx="73" cy="112"/>
              </a:xfrm>
              <a:custGeom>
                <a:avLst/>
                <a:gdLst>
                  <a:gd name="T0" fmla="*/ 73 w 73"/>
                  <a:gd name="T1" fmla="*/ 92 h 112"/>
                  <a:gd name="T2" fmla="*/ 65 w 73"/>
                  <a:gd name="T3" fmla="*/ 112 h 112"/>
                  <a:gd name="T4" fmla="*/ 0 w 73"/>
                  <a:gd name="T5" fmla="*/ 112 h 112"/>
                  <a:gd name="T6" fmla="*/ 0 w 73"/>
                  <a:gd name="T7" fmla="*/ 112 h 112"/>
                  <a:gd name="T8" fmla="*/ 19 w 73"/>
                  <a:gd name="T9" fmla="*/ 92 h 112"/>
                  <a:gd name="T10" fmla="*/ 31 w 73"/>
                  <a:gd name="T11" fmla="*/ 81 h 112"/>
                  <a:gd name="T12" fmla="*/ 42 w 73"/>
                  <a:gd name="T13" fmla="*/ 66 h 112"/>
                  <a:gd name="T14" fmla="*/ 50 w 73"/>
                  <a:gd name="T15" fmla="*/ 50 h 112"/>
                  <a:gd name="T16" fmla="*/ 54 w 73"/>
                  <a:gd name="T17" fmla="*/ 35 h 112"/>
                  <a:gd name="T18" fmla="*/ 54 w 73"/>
                  <a:gd name="T19" fmla="*/ 27 h 112"/>
                  <a:gd name="T20" fmla="*/ 46 w 73"/>
                  <a:gd name="T21" fmla="*/ 20 h 112"/>
                  <a:gd name="T22" fmla="*/ 38 w 73"/>
                  <a:gd name="T23" fmla="*/ 12 h 112"/>
                  <a:gd name="T24" fmla="*/ 31 w 73"/>
                  <a:gd name="T25" fmla="*/ 12 h 112"/>
                  <a:gd name="T26" fmla="*/ 23 w 73"/>
                  <a:gd name="T27" fmla="*/ 12 h 112"/>
                  <a:gd name="T28" fmla="*/ 15 w 73"/>
                  <a:gd name="T29" fmla="*/ 16 h 112"/>
                  <a:gd name="T30" fmla="*/ 11 w 73"/>
                  <a:gd name="T31" fmla="*/ 23 h 112"/>
                  <a:gd name="T32" fmla="*/ 8 w 73"/>
                  <a:gd name="T33" fmla="*/ 31 h 112"/>
                  <a:gd name="T34" fmla="*/ 4 w 73"/>
                  <a:gd name="T35" fmla="*/ 31 h 112"/>
                  <a:gd name="T36" fmla="*/ 8 w 73"/>
                  <a:gd name="T37" fmla="*/ 16 h 112"/>
                  <a:gd name="T38" fmla="*/ 15 w 73"/>
                  <a:gd name="T39" fmla="*/ 8 h 112"/>
                  <a:gd name="T40" fmla="*/ 23 w 73"/>
                  <a:gd name="T41" fmla="*/ 0 h 112"/>
                  <a:gd name="T42" fmla="*/ 35 w 73"/>
                  <a:gd name="T43" fmla="*/ 0 h 112"/>
                  <a:gd name="T44" fmla="*/ 50 w 73"/>
                  <a:gd name="T45" fmla="*/ 0 h 112"/>
                  <a:gd name="T46" fmla="*/ 58 w 73"/>
                  <a:gd name="T47" fmla="*/ 8 h 112"/>
                  <a:gd name="T48" fmla="*/ 65 w 73"/>
                  <a:gd name="T49" fmla="*/ 20 h 112"/>
                  <a:gd name="T50" fmla="*/ 69 w 73"/>
                  <a:gd name="T51" fmla="*/ 27 h 112"/>
                  <a:gd name="T52" fmla="*/ 65 w 73"/>
                  <a:gd name="T53" fmla="*/ 39 h 112"/>
                  <a:gd name="T54" fmla="*/ 65 w 73"/>
                  <a:gd name="T55" fmla="*/ 46 h 112"/>
                  <a:gd name="T56" fmla="*/ 54 w 73"/>
                  <a:gd name="T57" fmla="*/ 58 h 112"/>
                  <a:gd name="T58" fmla="*/ 42 w 73"/>
                  <a:gd name="T59" fmla="*/ 73 h 112"/>
                  <a:gd name="T60" fmla="*/ 31 w 73"/>
                  <a:gd name="T61" fmla="*/ 85 h 112"/>
                  <a:gd name="T62" fmla="*/ 23 w 73"/>
                  <a:gd name="T63" fmla="*/ 96 h 112"/>
                  <a:gd name="T64" fmla="*/ 15 w 73"/>
                  <a:gd name="T65" fmla="*/ 100 h 112"/>
                  <a:gd name="T66" fmla="*/ 46 w 73"/>
                  <a:gd name="T67" fmla="*/ 100 h 112"/>
                  <a:gd name="T68" fmla="*/ 54 w 73"/>
                  <a:gd name="T69" fmla="*/ 100 h 112"/>
                  <a:gd name="T70" fmla="*/ 58 w 73"/>
                  <a:gd name="T71" fmla="*/ 100 h 112"/>
                  <a:gd name="T72" fmla="*/ 61 w 73"/>
                  <a:gd name="T73" fmla="*/ 100 h 112"/>
                  <a:gd name="T74" fmla="*/ 65 w 73"/>
                  <a:gd name="T75" fmla="*/ 96 h 112"/>
                  <a:gd name="T76" fmla="*/ 69 w 73"/>
                  <a:gd name="T77" fmla="*/ 96 h 112"/>
                  <a:gd name="T78" fmla="*/ 73 w 73"/>
                  <a:gd name="T79" fmla="*/ 92 h 112"/>
                  <a:gd name="T80" fmla="*/ 73 w 73"/>
                  <a:gd name="T81" fmla="*/ 92 h 11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"/>
                  <a:gd name="T124" fmla="*/ 0 h 112"/>
                  <a:gd name="T125" fmla="*/ 73 w 73"/>
                  <a:gd name="T126" fmla="*/ 112 h 11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" h="112">
                    <a:moveTo>
                      <a:pt x="73" y="92"/>
                    </a:moveTo>
                    <a:lnTo>
                      <a:pt x="65" y="112"/>
                    </a:lnTo>
                    <a:lnTo>
                      <a:pt x="0" y="112"/>
                    </a:lnTo>
                    <a:lnTo>
                      <a:pt x="19" y="92"/>
                    </a:lnTo>
                    <a:lnTo>
                      <a:pt x="31" y="81"/>
                    </a:lnTo>
                    <a:lnTo>
                      <a:pt x="42" y="66"/>
                    </a:lnTo>
                    <a:lnTo>
                      <a:pt x="50" y="50"/>
                    </a:lnTo>
                    <a:lnTo>
                      <a:pt x="54" y="35"/>
                    </a:lnTo>
                    <a:lnTo>
                      <a:pt x="54" y="27"/>
                    </a:lnTo>
                    <a:lnTo>
                      <a:pt x="46" y="20"/>
                    </a:lnTo>
                    <a:lnTo>
                      <a:pt x="38" y="12"/>
                    </a:lnTo>
                    <a:lnTo>
                      <a:pt x="31" y="12"/>
                    </a:lnTo>
                    <a:lnTo>
                      <a:pt x="23" y="12"/>
                    </a:lnTo>
                    <a:lnTo>
                      <a:pt x="15" y="16"/>
                    </a:lnTo>
                    <a:lnTo>
                      <a:pt x="11" y="23"/>
                    </a:lnTo>
                    <a:lnTo>
                      <a:pt x="8" y="31"/>
                    </a:lnTo>
                    <a:lnTo>
                      <a:pt x="4" y="31"/>
                    </a:lnTo>
                    <a:lnTo>
                      <a:pt x="8" y="16"/>
                    </a:lnTo>
                    <a:lnTo>
                      <a:pt x="15" y="8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50" y="0"/>
                    </a:lnTo>
                    <a:lnTo>
                      <a:pt x="58" y="8"/>
                    </a:lnTo>
                    <a:lnTo>
                      <a:pt x="65" y="20"/>
                    </a:lnTo>
                    <a:lnTo>
                      <a:pt x="69" y="27"/>
                    </a:lnTo>
                    <a:lnTo>
                      <a:pt x="65" y="39"/>
                    </a:lnTo>
                    <a:lnTo>
                      <a:pt x="65" y="46"/>
                    </a:lnTo>
                    <a:lnTo>
                      <a:pt x="54" y="58"/>
                    </a:lnTo>
                    <a:lnTo>
                      <a:pt x="42" y="73"/>
                    </a:lnTo>
                    <a:lnTo>
                      <a:pt x="31" y="85"/>
                    </a:lnTo>
                    <a:lnTo>
                      <a:pt x="23" y="96"/>
                    </a:lnTo>
                    <a:lnTo>
                      <a:pt x="15" y="100"/>
                    </a:lnTo>
                    <a:lnTo>
                      <a:pt x="46" y="100"/>
                    </a:lnTo>
                    <a:lnTo>
                      <a:pt x="54" y="100"/>
                    </a:lnTo>
                    <a:lnTo>
                      <a:pt x="58" y="100"/>
                    </a:lnTo>
                    <a:lnTo>
                      <a:pt x="61" y="100"/>
                    </a:lnTo>
                    <a:lnTo>
                      <a:pt x="65" y="96"/>
                    </a:lnTo>
                    <a:lnTo>
                      <a:pt x="69" y="96"/>
                    </a:lnTo>
                    <a:lnTo>
                      <a:pt x="73" y="9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72" name="Freeform 54"/>
              <p:cNvSpPr>
                <a:spLocks/>
              </p:cNvSpPr>
              <p:nvPr/>
            </p:nvSpPr>
            <p:spPr bwMode="auto">
              <a:xfrm>
                <a:off x="1343" y="1533"/>
                <a:ext cx="65" cy="115"/>
              </a:xfrm>
              <a:custGeom>
                <a:avLst/>
                <a:gdLst>
                  <a:gd name="T0" fmla="*/ 8 w 65"/>
                  <a:gd name="T1" fmla="*/ 12 h 115"/>
                  <a:gd name="T2" fmla="*/ 23 w 65"/>
                  <a:gd name="T3" fmla="*/ 0 h 115"/>
                  <a:gd name="T4" fmla="*/ 42 w 65"/>
                  <a:gd name="T5" fmla="*/ 0 h 115"/>
                  <a:gd name="T6" fmla="*/ 58 w 65"/>
                  <a:gd name="T7" fmla="*/ 16 h 115"/>
                  <a:gd name="T8" fmla="*/ 58 w 65"/>
                  <a:gd name="T9" fmla="*/ 31 h 115"/>
                  <a:gd name="T10" fmla="*/ 42 w 65"/>
                  <a:gd name="T11" fmla="*/ 46 h 115"/>
                  <a:gd name="T12" fmla="*/ 58 w 65"/>
                  <a:gd name="T13" fmla="*/ 58 h 115"/>
                  <a:gd name="T14" fmla="*/ 65 w 65"/>
                  <a:gd name="T15" fmla="*/ 77 h 115"/>
                  <a:gd name="T16" fmla="*/ 54 w 65"/>
                  <a:gd name="T17" fmla="*/ 100 h 115"/>
                  <a:gd name="T18" fmla="*/ 35 w 65"/>
                  <a:gd name="T19" fmla="*/ 112 h 115"/>
                  <a:gd name="T20" fmla="*/ 12 w 65"/>
                  <a:gd name="T21" fmla="*/ 115 h 115"/>
                  <a:gd name="T22" fmla="*/ 0 w 65"/>
                  <a:gd name="T23" fmla="*/ 108 h 115"/>
                  <a:gd name="T24" fmla="*/ 0 w 65"/>
                  <a:gd name="T25" fmla="*/ 104 h 115"/>
                  <a:gd name="T26" fmla="*/ 4 w 65"/>
                  <a:gd name="T27" fmla="*/ 100 h 115"/>
                  <a:gd name="T28" fmla="*/ 8 w 65"/>
                  <a:gd name="T29" fmla="*/ 100 h 115"/>
                  <a:gd name="T30" fmla="*/ 12 w 65"/>
                  <a:gd name="T31" fmla="*/ 104 h 115"/>
                  <a:gd name="T32" fmla="*/ 23 w 65"/>
                  <a:gd name="T33" fmla="*/ 108 h 115"/>
                  <a:gd name="T34" fmla="*/ 27 w 65"/>
                  <a:gd name="T35" fmla="*/ 108 h 115"/>
                  <a:gd name="T36" fmla="*/ 39 w 65"/>
                  <a:gd name="T37" fmla="*/ 108 h 115"/>
                  <a:gd name="T38" fmla="*/ 50 w 65"/>
                  <a:gd name="T39" fmla="*/ 92 h 115"/>
                  <a:gd name="T40" fmla="*/ 50 w 65"/>
                  <a:gd name="T41" fmla="*/ 81 h 115"/>
                  <a:gd name="T42" fmla="*/ 46 w 65"/>
                  <a:gd name="T43" fmla="*/ 69 h 115"/>
                  <a:gd name="T44" fmla="*/ 39 w 65"/>
                  <a:gd name="T45" fmla="*/ 62 h 115"/>
                  <a:gd name="T46" fmla="*/ 27 w 65"/>
                  <a:gd name="T47" fmla="*/ 58 h 115"/>
                  <a:gd name="T48" fmla="*/ 19 w 65"/>
                  <a:gd name="T49" fmla="*/ 58 h 115"/>
                  <a:gd name="T50" fmla="*/ 27 w 65"/>
                  <a:gd name="T51" fmla="*/ 54 h 115"/>
                  <a:gd name="T52" fmla="*/ 39 w 65"/>
                  <a:gd name="T53" fmla="*/ 46 h 115"/>
                  <a:gd name="T54" fmla="*/ 46 w 65"/>
                  <a:gd name="T55" fmla="*/ 35 h 115"/>
                  <a:gd name="T56" fmla="*/ 46 w 65"/>
                  <a:gd name="T57" fmla="*/ 20 h 115"/>
                  <a:gd name="T58" fmla="*/ 35 w 65"/>
                  <a:gd name="T59" fmla="*/ 12 h 115"/>
                  <a:gd name="T60" fmla="*/ 19 w 65"/>
                  <a:gd name="T61" fmla="*/ 12 h 115"/>
                  <a:gd name="T62" fmla="*/ 4 w 65"/>
                  <a:gd name="T63" fmla="*/ 23 h 1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5"/>
                  <a:gd name="T97" fmla="*/ 0 h 115"/>
                  <a:gd name="T98" fmla="*/ 65 w 65"/>
                  <a:gd name="T99" fmla="*/ 115 h 11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5" h="115">
                    <a:moveTo>
                      <a:pt x="4" y="23"/>
                    </a:moveTo>
                    <a:lnTo>
                      <a:pt x="8" y="12"/>
                    </a:lnTo>
                    <a:lnTo>
                      <a:pt x="16" y="4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42" y="0"/>
                    </a:lnTo>
                    <a:lnTo>
                      <a:pt x="54" y="8"/>
                    </a:lnTo>
                    <a:lnTo>
                      <a:pt x="58" y="16"/>
                    </a:lnTo>
                    <a:lnTo>
                      <a:pt x="58" y="23"/>
                    </a:lnTo>
                    <a:lnTo>
                      <a:pt x="58" y="31"/>
                    </a:lnTo>
                    <a:lnTo>
                      <a:pt x="50" y="39"/>
                    </a:lnTo>
                    <a:lnTo>
                      <a:pt x="42" y="46"/>
                    </a:lnTo>
                    <a:lnTo>
                      <a:pt x="50" y="50"/>
                    </a:lnTo>
                    <a:lnTo>
                      <a:pt x="58" y="58"/>
                    </a:lnTo>
                    <a:lnTo>
                      <a:pt x="62" y="66"/>
                    </a:lnTo>
                    <a:lnTo>
                      <a:pt x="65" y="77"/>
                    </a:lnTo>
                    <a:lnTo>
                      <a:pt x="62" y="89"/>
                    </a:lnTo>
                    <a:lnTo>
                      <a:pt x="54" y="100"/>
                    </a:lnTo>
                    <a:lnTo>
                      <a:pt x="46" y="108"/>
                    </a:lnTo>
                    <a:lnTo>
                      <a:pt x="35" y="112"/>
                    </a:lnTo>
                    <a:lnTo>
                      <a:pt x="19" y="115"/>
                    </a:lnTo>
                    <a:lnTo>
                      <a:pt x="12" y="115"/>
                    </a:lnTo>
                    <a:lnTo>
                      <a:pt x="4" y="112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4" y="104"/>
                    </a:lnTo>
                    <a:lnTo>
                      <a:pt x="4" y="100"/>
                    </a:lnTo>
                    <a:lnTo>
                      <a:pt x="8" y="100"/>
                    </a:lnTo>
                    <a:lnTo>
                      <a:pt x="12" y="100"/>
                    </a:lnTo>
                    <a:lnTo>
                      <a:pt x="12" y="104"/>
                    </a:lnTo>
                    <a:lnTo>
                      <a:pt x="19" y="104"/>
                    </a:lnTo>
                    <a:lnTo>
                      <a:pt x="23" y="108"/>
                    </a:lnTo>
                    <a:lnTo>
                      <a:pt x="27" y="108"/>
                    </a:lnTo>
                    <a:lnTo>
                      <a:pt x="31" y="108"/>
                    </a:lnTo>
                    <a:lnTo>
                      <a:pt x="39" y="108"/>
                    </a:lnTo>
                    <a:lnTo>
                      <a:pt x="46" y="100"/>
                    </a:lnTo>
                    <a:lnTo>
                      <a:pt x="50" y="92"/>
                    </a:lnTo>
                    <a:lnTo>
                      <a:pt x="50" y="85"/>
                    </a:lnTo>
                    <a:lnTo>
                      <a:pt x="50" y="81"/>
                    </a:lnTo>
                    <a:lnTo>
                      <a:pt x="50" y="73"/>
                    </a:lnTo>
                    <a:lnTo>
                      <a:pt x="46" y="69"/>
                    </a:lnTo>
                    <a:lnTo>
                      <a:pt x="42" y="66"/>
                    </a:lnTo>
                    <a:lnTo>
                      <a:pt x="39" y="62"/>
                    </a:lnTo>
                    <a:lnTo>
                      <a:pt x="35" y="62"/>
                    </a:lnTo>
                    <a:lnTo>
                      <a:pt x="27" y="58"/>
                    </a:lnTo>
                    <a:lnTo>
                      <a:pt x="23" y="58"/>
                    </a:lnTo>
                    <a:lnTo>
                      <a:pt x="19" y="58"/>
                    </a:lnTo>
                    <a:lnTo>
                      <a:pt x="19" y="54"/>
                    </a:lnTo>
                    <a:lnTo>
                      <a:pt x="27" y="54"/>
                    </a:lnTo>
                    <a:lnTo>
                      <a:pt x="35" y="50"/>
                    </a:lnTo>
                    <a:lnTo>
                      <a:pt x="39" y="46"/>
                    </a:lnTo>
                    <a:lnTo>
                      <a:pt x="42" y="43"/>
                    </a:lnTo>
                    <a:lnTo>
                      <a:pt x="46" y="35"/>
                    </a:lnTo>
                    <a:lnTo>
                      <a:pt x="46" y="27"/>
                    </a:lnTo>
                    <a:lnTo>
                      <a:pt x="46" y="20"/>
                    </a:lnTo>
                    <a:lnTo>
                      <a:pt x="42" y="16"/>
                    </a:lnTo>
                    <a:lnTo>
                      <a:pt x="35" y="12"/>
                    </a:lnTo>
                    <a:lnTo>
                      <a:pt x="27" y="8"/>
                    </a:lnTo>
                    <a:lnTo>
                      <a:pt x="19" y="12"/>
                    </a:lnTo>
                    <a:lnTo>
                      <a:pt x="12" y="16"/>
                    </a:lnTo>
                    <a:lnTo>
                      <a:pt x="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73" name="Rectangle 55"/>
              <p:cNvSpPr>
                <a:spLocks noChangeArrowheads="1"/>
              </p:cNvSpPr>
              <p:nvPr/>
            </p:nvSpPr>
            <p:spPr bwMode="auto">
              <a:xfrm>
                <a:off x="1554" y="1507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" name="Freeform 56"/>
              <p:cNvSpPr>
                <a:spLocks/>
              </p:cNvSpPr>
              <p:nvPr/>
            </p:nvSpPr>
            <p:spPr bwMode="auto">
              <a:xfrm>
                <a:off x="1746" y="1629"/>
                <a:ext cx="19" cy="19"/>
              </a:xfrm>
              <a:custGeom>
                <a:avLst/>
                <a:gdLst>
                  <a:gd name="T0" fmla="*/ 8 w 19"/>
                  <a:gd name="T1" fmla="*/ 0 h 19"/>
                  <a:gd name="T2" fmla="*/ 12 w 19"/>
                  <a:gd name="T3" fmla="*/ 0 h 19"/>
                  <a:gd name="T4" fmla="*/ 15 w 19"/>
                  <a:gd name="T5" fmla="*/ 4 h 19"/>
                  <a:gd name="T6" fmla="*/ 19 w 19"/>
                  <a:gd name="T7" fmla="*/ 4 h 19"/>
                  <a:gd name="T8" fmla="*/ 19 w 19"/>
                  <a:gd name="T9" fmla="*/ 8 h 19"/>
                  <a:gd name="T10" fmla="*/ 19 w 19"/>
                  <a:gd name="T11" fmla="*/ 12 h 19"/>
                  <a:gd name="T12" fmla="*/ 15 w 19"/>
                  <a:gd name="T13" fmla="*/ 16 h 19"/>
                  <a:gd name="T14" fmla="*/ 12 w 19"/>
                  <a:gd name="T15" fmla="*/ 19 h 19"/>
                  <a:gd name="T16" fmla="*/ 8 w 19"/>
                  <a:gd name="T17" fmla="*/ 19 h 19"/>
                  <a:gd name="T18" fmla="*/ 8 w 19"/>
                  <a:gd name="T19" fmla="*/ 19 h 19"/>
                  <a:gd name="T20" fmla="*/ 4 w 19"/>
                  <a:gd name="T21" fmla="*/ 16 h 19"/>
                  <a:gd name="T22" fmla="*/ 0 w 19"/>
                  <a:gd name="T23" fmla="*/ 12 h 19"/>
                  <a:gd name="T24" fmla="*/ 0 w 19"/>
                  <a:gd name="T25" fmla="*/ 8 h 19"/>
                  <a:gd name="T26" fmla="*/ 0 w 19"/>
                  <a:gd name="T27" fmla="*/ 4 h 19"/>
                  <a:gd name="T28" fmla="*/ 4 w 19"/>
                  <a:gd name="T29" fmla="*/ 4 h 19"/>
                  <a:gd name="T30" fmla="*/ 8 w 19"/>
                  <a:gd name="T31" fmla="*/ 0 h 19"/>
                  <a:gd name="T32" fmla="*/ 8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8" y="0"/>
                    </a:moveTo>
                    <a:lnTo>
                      <a:pt x="12" y="0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19" y="8"/>
                    </a:lnTo>
                    <a:lnTo>
                      <a:pt x="19" y="12"/>
                    </a:lnTo>
                    <a:lnTo>
                      <a:pt x="15" y="16"/>
                    </a:lnTo>
                    <a:lnTo>
                      <a:pt x="12" y="19"/>
                    </a:lnTo>
                    <a:lnTo>
                      <a:pt x="8" y="19"/>
                    </a:lnTo>
                    <a:lnTo>
                      <a:pt x="4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75" name="Freeform 57"/>
              <p:cNvSpPr>
                <a:spLocks/>
              </p:cNvSpPr>
              <p:nvPr/>
            </p:nvSpPr>
            <p:spPr bwMode="auto">
              <a:xfrm>
                <a:off x="1784" y="1533"/>
                <a:ext cx="62" cy="115"/>
              </a:xfrm>
              <a:custGeom>
                <a:avLst/>
                <a:gdLst>
                  <a:gd name="T0" fmla="*/ 4 w 62"/>
                  <a:gd name="T1" fmla="*/ 12 h 115"/>
                  <a:gd name="T2" fmla="*/ 20 w 62"/>
                  <a:gd name="T3" fmla="*/ 0 h 115"/>
                  <a:gd name="T4" fmla="*/ 43 w 62"/>
                  <a:gd name="T5" fmla="*/ 0 h 115"/>
                  <a:gd name="T6" fmla="*/ 54 w 62"/>
                  <a:gd name="T7" fmla="*/ 16 h 115"/>
                  <a:gd name="T8" fmla="*/ 54 w 62"/>
                  <a:gd name="T9" fmla="*/ 31 h 115"/>
                  <a:gd name="T10" fmla="*/ 39 w 62"/>
                  <a:gd name="T11" fmla="*/ 46 h 115"/>
                  <a:gd name="T12" fmla="*/ 58 w 62"/>
                  <a:gd name="T13" fmla="*/ 58 h 115"/>
                  <a:gd name="T14" fmla="*/ 62 w 62"/>
                  <a:gd name="T15" fmla="*/ 77 h 115"/>
                  <a:gd name="T16" fmla="*/ 54 w 62"/>
                  <a:gd name="T17" fmla="*/ 100 h 115"/>
                  <a:gd name="T18" fmla="*/ 31 w 62"/>
                  <a:gd name="T19" fmla="*/ 112 h 115"/>
                  <a:gd name="T20" fmla="*/ 8 w 62"/>
                  <a:gd name="T21" fmla="*/ 115 h 115"/>
                  <a:gd name="T22" fmla="*/ 0 w 62"/>
                  <a:gd name="T23" fmla="*/ 108 h 115"/>
                  <a:gd name="T24" fmla="*/ 0 w 62"/>
                  <a:gd name="T25" fmla="*/ 104 h 115"/>
                  <a:gd name="T26" fmla="*/ 4 w 62"/>
                  <a:gd name="T27" fmla="*/ 100 h 115"/>
                  <a:gd name="T28" fmla="*/ 8 w 62"/>
                  <a:gd name="T29" fmla="*/ 100 h 115"/>
                  <a:gd name="T30" fmla="*/ 12 w 62"/>
                  <a:gd name="T31" fmla="*/ 104 h 115"/>
                  <a:gd name="T32" fmla="*/ 20 w 62"/>
                  <a:gd name="T33" fmla="*/ 108 h 115"/>
                  <a:gd name="T34" fmla="*/ 27 w 62"/>
                  <a:gd name="T35" fmla="*/ 108 h 115"/>
                  <a:gd name="T36" fmla="*/ 35 w 62"/>
                  <a:gd name="T37" fmla="*/ 108 h 115"/>
                  <a:gd name="T38" fmla="*/ 47 w 62"/>
                  <a:gd name="T39" fmla="*/ 92 h 115"/>
                  <a:gd name="T40" fmla="*/ 50 w 62"/>
                  <a:gd name="T41" fmla="*/ 81 h 115"/>
                  <a:gd name="T42" fmla="*/ 43 w 62"/>
                  <a:gd name="T43" fmla="*/ 69 h 115"/>
                  <a:gd name="T44" fmla="*/ 39 w 62"/>
                  <a:gd name="T45" fmla="*/ 62 h 115"/>
                  <a:gd name="T46" fmla="*/ 27 w 62"/>
                  <a:gd name="T47" fmla="*/ 58 h 115"/>
                  <a:gd name="T48" fmla="*/ 20 w 62"/>
                  <a:gd name="T49" fmla="*/ 58 h 115"/>
                  <a:gd name="T50" fmla="*/ 23 w 62"/>
                  <a:gd name="T51" fmla="*/ 54 h 115"/>
                  <a:gd name="T52" fmla="*/ 39 w 62"/>
                  <a:gd name="T53" fmla="*/ 46 h 115"/>
                  <a:gd name="T54" fmla="*/ 43 w 62"/>
                  <a:gd name="T55" fmla="*/ 35 h 115"/>
                  <a:gd name="T56" fmla="*/ 43 w 62"/>
                  <a:gd name="T57" fmla="*/ 20 h 115"/>
                  <a:gd name="T58" fmla="*/ 31 w 62"/>
                  <a:gd name="T59" fmla="*/ 12 h 115"/>
                  <a:gd name="T60" fmla="*/ 16 w 62"/>
                  <a:gd name="T61" fmla="*/ 12 h 115"/>
                  <a:gd name="T62" fmla="*/ 4 w 62"/>
                  <a:gd name="T63" fmla="*/ 23 h 1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2"/>
                  <a:gd name="T97" fmla="*/ 0 h 115"/>
                  <a:gd name="T98" fmla="*/ 62 w 62"/>
                  <a:gd name="T99" fmla="*/ 115 h 11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2" h="115">
                    <a:moveTo>
                      <a:pt x="0" y="23"/>
                    </a:moveTo>
                    <a:lnTo>
                      <a:pt x="4" y="12"/>
                    </a:lnTo>
                    <a:lnTo>
                      <a:pt x="12" y="4"/>
                    </a:lnTo>
                    <a:lnTo>
                      <a:pt x="20" y="0"/>
                    </a:lnTo>
                    <a:lnTo>
                      <a:pt x="31" y="0"/>
                    </a:lnTo>
                    <a:lnTo>
                      <a:pt x="43" y="0"/>
                    </a:lnTo>
                    <a:lnTo>
                      <a:pt x="50" y="8"/>
                    </a:lnTo>
                    <a:lnTo>
                      <a:pt x="54" y="16"/>
                    </a:lnTo>
                    <a:lnTo>
                      <a:pt x="58" y="23"/>
                    </a:lnTo>
                    <a:lnTo>
                      <a:pt x="54" y="31"/>
                    </a:lnTo>
                    <a:lnTo>
                      <a:pt x="50" y="39"/>
                    </a:lnTo>
                    <a:lnTo>
                      <a:pt x="39" y="46"/>
                    </a:lnTo>
                    <a:lnTo>
                      <a:pt x="50" y="50"/>
                    </a:lnTo>
                    <a:lnTo>
                      <a:pt x="58" y="58"/>
                    </a:lnTo>
                    <a:lnTo>
                      <a:pt x="62" y="66"/>
                    </a:lnTo>
                    <a:lnTo>
                      <a:pt x="62" y="77"/>
                    </a:lnTo>
                    <a:lnTo>
                      <a:pt x="58" y="89"/>
                    </a:lnTo>
                    <a:lnTo>
                      <a:pt x="54" y="100"/>
                    </a:lnTo>
                    <a:lnTo>
                      <a:pt x="43" y="108"/>
                    </a:lnTo>
                    <a:lnTo>
                      <a:pt x="31" y="112"/>
                    </a:lnTo>
                    <a:lnTo>
                      <a:pt x="20" y="115"/>
                    </a:lnTo>
                    <a:lnTo>
                      <a:pt x="8" y="115"/>
                    </a:lnTo>
                    <a:lnTo>
                      <a:pt x="4" y="112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4" y="100"/>
                    </a:lnTo>
                    <a:lnTo>
                      <a:pt x="8" y="100"/>
                    </a:lnTo>
                    <a:lnTo>
                      <a:pt x="12" y="104"/>
                    </a:lnTo>
                    <a:lnTo>
                      <a:pt x="16" y="104"/>
                    </a:lnTo>
                    <a:lnTo>
                      <a:pt x="20" y="108"/>
                    </a:lnTo>
                    <a:lnTo>
                      <a:pt x="23" y="108"/>
                    </a:lnTo>
                    <a:lnTo>
                      <a:pt x="27" y="108"/>
                    </a:lnTo>
                    <a:lnTo>
                      <a:pt x="35" y="108"/>
                    </a:lnTo>
                    <a:lnTo>
                      <a:pt x="43" y="100"/>
                    </a:lnTo>
                    <a:lnTo>
                      <a:pt x="47" y="92"/>
                    </a:lnTo>
                    <a:lnTo>
                      <a:pt x="50" y="85"/>
                    </a:lnTo>
                    <a:lnTo>
                      <a:pt x="50" y="81"/>
                    </a:lnTo>
                    <a:lnTo>
                      <a:pt x="47" y="73"/>
                    </a:lnTo>
                    <a:lnTo>
                      <a:pt x="43" y="69"/>
                    </a:lnTo>
                    <a:lnTo>
                      <a:pt x="43" y="66"/>
                    </a:lnTo>
                    <a:lnTo>
                      <a:pt x="39" y="62"/>
                    </a:lnTo>
                    <a:lnTo>
                      <a:pt x="31" y="62"/>
                    </a:lnTo>
                    <a:lnTo>
                      <a:pt x="27" y="58"/>
                    </a:lnTo>
                    <a:lnTo>
                      <a:pt x="20" y="58"/>
                    </a:lnTo>
                    <a:lnTo>
                      <a:pt x="20" y="54"/>
                    </a:lnTo>
                    <a:lnTo>
                      <a:pt x="23" y="54"/>
                    </a:lnTo>
                    <a:lnTo>
                      <a:pt x="31" y="50"/>
                    </a:lnTo>
                    <a:lnTo>
                      <a:pt x="39" y="46"/>
                    </a:lnTo>
                    <a:lnTo>
                      <a:pt x="43" y="43"/>
                    </a:lnTo>
                    <a:lnTo>
                      <a:pt x="43" y="35"/>
                    </a:lnTo>
                    <a:lnTo>
                      <a:pt x="43" y="27"/>
                    </a:lnTo>
                    <a:lnTo>
                      <a:pt x="43" y="20"/>
                    </a:lnTo>
                    <a:lnTo>
                      <a:pt x="39" y="16"/>
                    </a:lnTo>
                    <a:lnTo>
                      <a:pt x="31" y="12"/>
                    </a:lnTo>
                    <a:lnTo>
                      <a:pt x="23" y="8"/>
                    </a:lnTo>
                    <a:lnTo>
                      <a:pt x="16" y="12"/>
                    </a:lnTo>
                    <a:lnTo>
                      <a:pt x="8" y="16"/>
                    </a:lnTo>
                    <a:lnTo>
                      <a:pt x="4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76" name="Freeform 58"/>
              <p:cNvSpPr>
                <a:spLocks/>
              </p:cNvSpPr>
              <p:nvPr/>
            </p:nvSpPr>
            <p:spPr bwMode="auto">
              <a:xfrm>
                <a:off x="1865" y="1533"/>
                <a:ext cx="73" cy="112"/>
              </a:xfrm>
              <a:custGeom>
                <a:avLst/>
                <a:gdLst>
                  <a:gd name="T0" fmla="*/ 73 w 73"/>
                  <a:gd name="T1" fmla="*/ 92 h 112"/>
                  <a:gd name="T2" fmla="*/ 65 w 73"/>
                  <a:gd name="T3" fmla="*/ 112 h 112"/>
                  <a:gd name="T4" fmla="*/ 0 w 73"/>
                  <a:gd name="T5" fmla="*/ 112 h 112"/>
                  <a:gd name="T6" fmla="*/ 0 w 73"/>
                  <a:gd name="T7" fmla="*/ 112 h 112"/>
                  <a:gd name="T8" fmla="*/ 15 w 73"/>
                  <a:gd name="T9" fmla="*/ 92 h 112"/>
                  <a:gd name="T10" fmla="*/ 31 w 73"/>
                  <a:gd name="T11" fmla="*/ 81 h 112"/>
                  <a:gd name="T12" fmla="*/ 38 w 73"/>
                  <a:gd name="T13" fmla="*/ 66 h 112"/>
                  <a:gd name="T14" fmla="*/ 46 w 73"/>
                  <a:gd name="T15" fmla="*/ 50 h 112"/>
                  <a:gd name="T16" fmla="*/ 50 w 73"/>
                  <a:gd name="T17" fmla="*/ 35 h 112"/>
                  <a:gd name="T18" fmla="*/ 50 w 73"/>
                  <a:gd name="T19" fmla="*/ 27 h 112"/>
                  <a:gd name="T20" fmla="*/ 42 w 73"/>
                  <a:gd name="T21" fmla="*/ 20 h 112"/>
                  <a:gd name="T22" fmla="*/ 38 w 73"/>
                  <a:gd name="T23" fmla="*/ 12 h 112"/>
                  <a:gd name="T24" fmla="*/ 27 w 73"/>
                  <a:gd name="T25" fmla="*/ 12 h 112"/>
                  <a:gd name="T26" fmla="*/ 19 w 73"/>
                  <a:gd name="T27" fmla="*/ 12 h 112"/>
                  <a:gd name="T28" fmla="*/ 12 w 73"/>
                  <a:gd name="T29" fmla="*/ 16 h 112"/>
                  <a:gd name="T30" fmla="*/ 8 w 73"/>
                  <a:gd name="T31" fmla="*/ 23 h 112"/>
                  <a:gd name="T32" fmla="*/ 4 w 73"/>
                  <a:gd name="T33" fmla="*/ 31 h 112"/>
                  <a:gd name="T34" fmla="*/ 0 w 73"/>
                  <a:gd name="T35" fmla="*/ 31 h 112"/>
                  <a:gd name="T36" fmla="*/ 4 w 73"/>
                  <a:gd name="T37" fmla="*/ 16 h 112"/>
                  <a:gd name="T38" fmla="*/ 12 w 73"/>
                  <a:gd name="T39" fmla="*/ 8 h 112"/>
                  <a:gd name="T40" fmla="*/ 19 w 73"/>
                  <a:gd name="T41" fmla="*/ 0 h 112"/>
                  <a:gd name="T42" fmla="*/ 31 w 73"/>
                  <a:gd name="T43" fmla="*/ 0 h 112"/>
                  <a:gd name="T44" fmla="*/ 46 w 73"/>
                  <a:gd name="T45" fmla="*/ 0 h 112"/>
                  <a:gd name="T46" fmla="*/ 54 w 73"/>
                  <a:gd name="T47" fmla="*/ 8 h 112"/>
                  <a:gd name="T48" fmla="*/ 61 w 73"/>
                  <a:gd name="T49" fmla="*/ 20 h 112"/>
                  <a:gd name="T50" fmla="*/ 65 w 73"/>
                  <a:gd name="T51" fmla="*/ 27 h 112"/>
                  <a:gd name="T52" fmla="*/ 65 w 73"/>
                  <a:gd name="T53" fmla="*/ 39 h 112"/>
                  <a:gd name="T54" fmla="*/ 61 w 73"/>
                  <a:gd name="T55" fmla="*/ 46 h 112"/>
                  <a:gd name="T56" fmla="*/ 54 w 73"/>
                  <a:gd name="T57" fmla="*/ 58 h 112"/>
                  <a:gd name="T58" fmla="*/ 42 w 73"/>
                  <a:gd name="T59" fmla="*/ 73 h 112"/>
                  <a:gd name="T60" fmla="*/ 27 w 73"/>
                  <a:gd name="T61" fmla="*/ 85 h 112"/>
                  <a:gd name="T62" fmla="*/ 19 w 73"/>
                  <a:gd name="T63" fmla="*/ 96 h 112"/>
                  <a:gd name="T64" fmla="*/ 15 w 73"/>
                  <a:gd name="T65" fmla="*/ 100 h 112"/>
                  <a:gd name="T66" fmla="*/ 42 w 73"/>
                  <a:gd name="T67" fmla="*/ 100 h 112"/>
                  <a:gd name="T68" fmla="*/ 50 w 73"/>
                  <a:gd name="T69" fmla="*/ 100 h 112"/>
                  <a:gd name="T70" fmla="*/ 58 w 73"/>
                  <a:gd name="T71" fmla="*/ 100 h 112"/>
                  <a:gd name="T72" fmla="*/ 61 w 73"/>
                  <a:gd name="T73" fmla="*/ 100 h 112"/>
                  <a:gd name="T74" fmla="*/ 61 w 73"/>
                  <a:gd name="T75" fmla="*/ 96 h 112"/>
                  <a:gd name="T76" fmla="*/ 65 w 73"/>
                  <a:gd name="T77" fmla="*/ 96 h 112"/>
                  <a:gd name="T78" fmla="*/ 69 w 73"/>
                  <a:gd name="T79" fmla="*/ 92 h 112"/>
                  <a:gd name="T80" fmla="*/ 73 w 73"/>
                  <a:gd name="T81" fmla="*/ 92 h 11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"/>
                  <a:gd name="T124" fmla="*/ 0 h 112"/>
                  <a:gd name="T125" fmla="*/ 73 w 73"/>
                  <a:gd name="T126" fmla="*/ 112 h 11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" h="112">
                    <a:moveTo>
                      <a:pt x="73" y="92"/>
                    </a:moveTo>
                    <a:lnTo>
                      <a:pt x="65" y="112"/>
                    </a:lnTo>
                    <a:lnTo>
                      <a:pt x="0" y="112"/>
                    </a:lnTo>
                    <a:lnTo>
                      <a:pt x="15" y="92"/>
                    </a:lnTo>
                    <a:lnTo>
                      <a:pt x="31" y="81"/>
                    </a:lnTo>
                    <a:lnTo>
                      <a:pt x="38" y="66"/>
                    </a:lnTo>
                    <a:lnTo>
                      <a:pt x="46" y="50"/>
                    </a:lnTo>
                    <a:lnTo>
                      <a:pt x="50" y="35"/>
                    </a:lnTo>
                    <a:lnTo>
                      <a:pt x="50" y="27"/>
                    </a:lnTo>
                    <a:lnTo>
                      <a:pt x="42" y="20"/>
                    </a:lnTo>
                    <a:lnTo>
                      <a:pt x="38" y="12"/>
                    </a:lnTo>
                    <a:lnTo>
                      <a:pt x="27" y="12"/>
                    </a:lnTo>
                    <a:lnTo>
                      <a:pt x="19" y="12"/>
                    </a:lnTo>
                    <a:lnTo>
                      <a:pt x="12" y="16"/>
                    </a:lnTo>
                    <a:lnTo>
                      <a:pt x="8" y="23"/>
                    </a:lnTo>
                    <a:lnTo>
                      <a:pt x="4" y="31"/>
                    </a:lnTo>
                    <a:lnTo>
                      <a:pt x="0" y="31"/>
                    </a:lnTo>
                    <a:lnTo>
                      <a:pt x="4" y="16"/>
                    </a:lnTo>
                    <a:lnTo>
                      <a:pt x="12" y="8"/>
                    </a:lnTo>
                    <a:lnTo>
                      <a:pt x="19" y="0"/>
                    </a:lnTo>
                    <a:lnTo>
                      <a:pt x="31" y="0"/>
                    </a:lnTo>
                    <a:lnTo>
                      <a:pt x="46" y="0"/>
                    </a:lnTo>
                    <a:lnTo>
                      <a:pt x="54" y="8"/>
                    </a:lnTo>
                    <a:lnTo>
                      <a:pt x="61" y="20"/>
                    </a:lnTo>
                    <a:lnTo>
                      <a:pt x="65" y="27"/>
                    </a:lnTo>
                    <a:lnTo>
                      <a:pt x="65" y="39"/>
                    </a:lnTo>
                    <a:lnTo>
                      <a:pt x="61" y="46"/>
                    </a:lnTo>
                    <a:lnTo>
                      <a:pt x="54" y="58"/>
                    </a:lnTo>
                    <a:lnTo>
                      <a:pt x="42" y="73"/>
                    </a:lnTo>
                    <a:lnTo>
                      <a:pt x="27" y="85"/>
                    </a:lnTo>
                    <a:lnTo>
                      <a:pt x="19" y="96"/>
                    </a:lnTo>
                    <a:lnTo>
                      <a:pt x="15" y="100"/>
                    </a:lnTo>
                    <a:lnTo>
                      <a:pt x="42" y="100"/>
                    </a:lnTo>
                    <a:lnTo>
                      <a:pt x="50" y="100"/>
                    </a:lnTo>
                    <a:lnTo>
                      <a:pt x="58" y="100"/>
                    </a:lnTo>
                    <a:lnTo>
                      <a:pt x="61" y="100"/>
                    </a:lnTo>
                    <a:lnTo>
                      <a:pt x="61" y="96"/>
                    </a:lnTo>
                    <a:lnTo>
                      <a:pt x="65" y="96"/>
                    </a:lnTo>
                    <a:lnTo>
                      <a:pt x="69" y="92"/>
                    </a:lnTo>
                    <a:lnTo>
                      <a:pt x="73" y="9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77" name="Rectangle 59"/>
              <p:cNvSpPr>
                <a:spLocks noChangeArrowheads="1"/>
              </p:cNvSpPr>
              <p:nvPr/>
            </p:nvSpPr>
            <p:spPr bwMode="auto">
              <a:xfrm>
                <a:off x="2107" y="1507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8" name="Freeform 60"/>
              <p:cNvSpPr>
                <a:spLocks noEditPoints="1"/>
              </p:cNvSpPr>
              <p:nvPr/>
            </p:nvSpPr>
            <p:spPr bwMode="auto">
              <a:xfrm>
                <a:off x="2291" y="1533"/>
                <a:ext cx="69" cy="115"/>
              </a:xfrm>
              <a:custGeom>
                <a:avLst/>
                <a:gdLst>
                  <a:gd name="T0" fmla="*/ 0 w 69"/>
                  <a:gd name="T1" fmla="*/ 58 h 115"/>
                  <a:gd name="T2" fmla="*/ 4 w 69"/>
                  <a:gd name="T3" fmla="*/ 39 h 115"/>
                  <a:gd name="T4" fmla="*/ 8 w 69"/>
                  <a:gd name="T5" fmla="*/ 23 h 115"/>
                  <a:gd name="T6" fmla="*/ 11 w 69"/>
                  <a:gd name="T7" fmla="*/ 12 h 115"/>
                  <a:gd name="T8" fmla="*/ 19 w 69"/>
                  <a:gd name="T9" fmla="*/ 4 h 115"/>
                  <a:gd name="T10" fmla="*/ 27 w 69"/>
                  <a:gd name="T11" fmla="*/ 0 h 115"/>
                  <a:gd name="T12" fmla="*/ 34 w 69"/>
                  <a:gd name="T13" fmla="*/ 0 h 115"/>
                  <a:gd name="T14" fmla="*/ 42 w 69"/>
                  <a:gd name="T15" fmla="*/ 0 h 115"/>
                  <a:gd name="T16" fmla="*/ 50 w 69"/>
                  <a:gd name="T17" fmla="*/ 4 h 115"/>
                  <a:gd name="T18" fmla="*/ 57 w 69"/>
                  <a:gd name="T19" fmla="*/ 12 h 115"/>
                  <a:gd name="T20" fmla="*/ 65 w 69"/>
                  <a:gd name="T21" fmla="*/ 23 h 115"/>
                  <a:gd name="T22" fmla="*/ 69 w 69"/>
                  <a:gd name="T23" fmla="*/ 39 h 115"/>
                  <a:gd name="T24" fmla="*/ 69 w 69"/>
                  <a:gd name="T25" fmla="*/ 58 h 115"/>
                  <a:gd name="T26" fmla="*/ 69 w 69"/>
                  <a:gd name="T27" fmla="*/ 73 h 115"/>
                  <a:gd name="T28" fmla="*/ 65 w 69"/>
                  <a:gd name="T29" fmla="*/ 89 h 115"/>
                  <a:gd name="T30" fmla="*/ 57 w 69"/>
                  <a:gd name="T31" fmla="*/ 100 h 115"/>
                  <a:gd name="T32" fmla="*/ 50 w 69"/>
                  <a:gd name="T33" fmla="*/ 108 h 115"/>
                  <a:gd name="T34" fmla="*/ 42 w 69"/>
                  <a:gd name="T35" fmla="*/ 112 h 115"/>
                  <a:gd name="T36" fmla="*/ 34 w 69"/>
                  <a:gd name="T37" fmla="*/ 115 h 115"/>
                  <a:gd name="T38" fmla="*/ 27 w 69"/>
                  <a:gd name="T39" fmla="*/ 112 h 115"/>
                  <a:gd name="T40" fmla="*/ 15 w 69"/>
                  <a:gd name="T41" fmla="*/ 108 h 115"/>
                  <a:gd name="T42" fmla="*/ 8 w 69"/>
                  <a:gd name="T43" fmla="*/ 96 h 115"/>
                  <a:gd name="T44" fmla="*/ 4 w 69"/>
                  <a:gd name="T45" fmla="*/ 77 h 115"/>
                  <a:gd name="T46" fmla="*/ 0 w 69"/>
                  <a:gd name="T47" fmla="*/ 58 h 115"/>
                  <a:gd name="T48" fmla="*/ 15 w 69"/>
                  <a:gd name="T49" fmla="*/ 62 h 115"/>
                  <a:gd name="T50" fmla="*/ 19 w 69"/>
                  <a:gd name="T51" fmla="*/ 81 h 115"/>
                  <a:gd name="T52" fmla="*/ 23 w 69"/>
                  <a:gd name="T53" fmla="*/ 96 h 115"/>
                  <a:gd name="T54" fmla="*/ 27 w 69"/>
                  <a:gd name="T55" fmla="*/ 104 h 115"/>
                  <a:gd name="T56" fmla="*/ 31 w 69"/>
                  <a:gd name="T57" fmla="*/ 108 h 115"/>
                  <a:gd name="T58" fmla="*/ 34 w 69"/>
                  <a:gd name="T59" fmla="*/ 108 h 115"/>
                  <a:gd name="T60" fmla="*/ 38 w 69"/>
                  <a:gd name="T61" fmla="*/ 108 h 115"/>
                  <a:gd name="T62" fmla="*/ 46 w 69"/>
                  <a:gd name="T63" fmla="*/ 104 h 115"/>
                  <a:gd name="T64" fmla="*/ 50 w 69"/>
                  <a:gd name="T65" fmla="*/ 100 h 115"/>
                  <a:gd name="T66" fmla="*/ 50 w 69"/>
                  <a:gd name="T67" fmla="*/ 92 h 115"/>
                  <a:gd name="T68" fmla="*/ 54 w 69"/>
                  <a:gd name="T69" fmla="*/ 77 h 115"/>
                  <a:gd name="T70" fmla="*/ 54 w 69"/>
                  <a:gd name="T71" fmla="*/ 54 h 115"/>
                  <a:gd name="T72" fmla="*/ 54 w 69"/>
                  <a:gd name="T73" fmla="*/ 35 h 115"/>
                  <a:gd name="T74" fmla="*/ 50 w 69"/>
                  <a:gd name="T75" fmla="*/ 20 h 115"/>
                  <a:gd name="T76" fmla="*/ 46 w 69"/>
                  <a:gd name="T77" fmla="*/ 12 h 115"/>
                  <a:gd name="T78" fmla="*/ 42 w 69"/>
                  <a:gd name="T79" fmla="*/ 8 h 115"/>
                  <a:gd name="T80" fmla="*/ 38 w 69"/>
                  <a:gd name="T81" fmla="*/ 4 h 115"/>
                  <a:gd name="T82" fmla="*/ 34 w 69"/>
                  <a:gd name="T83" fmla="*/ 4 h 115"/>
                  <a:gd name="T84" fmla="*/ 31 w 69"/>
                  <a:gd name="T85" fmla="*/ 4 h 115"/>
                  <a:gd name="T86" fmla="*/ 27 w 69"/>
                  <a:gd name="T87" fmla="*/ 8 h 115"/>
                  <a:gd name="T88" fmla="*/ 23 w 69"/>
                  <a:gd name="T89" fmla="*/ 20 h 115"/>
                  <a:gd name="T90" fmla="*/ 19 w 69"/>
                  <a:gd name="T91" fmla="*/ 31 h 115"/>
                  <a:gd name="T92" fmla="*/ 15 w 69"/>
                  <a:gd name="T93" fmla="*/ 46 h 115"/>
                  <a:gd name="T94" fmla="*/ 15 w 69"/>
                  <a:gd name="T95" fmla="*/ 62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8"/>
                    </a:moveTo>
                    <a:lnTo>
                      <a:pt x="4" y="39"/>
                    </a:lnTo>
                    <a:lnTo>
                      <a:pt x="8" y="23"/>
                    </a:lnTo>
                    <a:lnTo>
                      <a:pt x="11" y="12"/>
                    </a:lnTo>
                    <a:lnTo>
                      <a:pt x="19" y="4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0" y="4"/>
                    </a:lnTo>
                    <a:lnTo>
                      <a:pt x="57" y="12"/>
                    </a:lnTo>
                    <a:lnTo>
                      <a:pt x="65" y="23"/>
                    </a:lnTo>
                    <a:lnTo>
                      <a:pt x="69" y="39"/>
                    </a:lnTo>
                    <a:lnTo>
                      <a:pt x="69" y="58"/>
                    </a:lnTo>
                    <a:lnTo>
                      <a:pt x="69" y="73"/>
                    </a:lnTo>
                    <a:lnTo>
                      <a:pt x="65" y="89"/>
                    </a:lnTo>
                    <a:lnTo>
                      <a:pt x="57" y="100"/>
                    </a:lnTo>
                    <a:lnTo>
                      <a:pt x="50" y="108"/>
                    </a:lnTo>
                    <a:lnTo>
                      <a:pt x="42" y="112"/>
                    </a:lnTo>
                    <a:lnTo>
                      <a:pt x="34" y="115"/>
                    </a:lnTo>
                    <a:lnTo>
                      <a:pt x="27" y="112"/>
                    </a:lnTo>
                    <a:lnTo>
                      <a:pt x="15" y="108"/>
                    </a:lnTo>
                    <a:lnTo>
                      <a:pt x="8" y="96"/>
                    </a:lnTo>
                    <a:lnTo>
                      <a:pt x="4" y="77"/>
                    </a:lnTo>
                    <a:lnTo>
                      <a:pt x="0" y="58"/>
                    </a:lnTo>
                    <a:close/>
                    <a:moveTo>
                      <a:pt x="15" y="62"/>
                    </a:moveTo>
                    <a:lnTo>
                      <a:pt x="19" y="81"/>
                    </a:lnTo>
                    <a:lnTo>
                      <a:pt x="23" y="96"/>
                    </a:lnTo>
                    <a:lnTo>
                      <a:pt x="27" y="104"/>
                    </a:lnTo>
                    <a:lnTo>
                      <a:pt x="31" y="108"/>
                    </a:lnTo>
                    <a:lnTo>
                      <a:pt x="34" y="108"/>
                    </a:lnTo>
                    <a:lnTo>
                      <a:pt x="38" y="108"/>
                    </a:lnTo>
                    <a:lnTo>
                      <a:pt x="46" y="104"/>
                    </a:lnTo>
                    <a:lnTo>
                      <a:pt x="50" y="100"/>
                    </a:lnTo>
                    <a:lnTo>
                      <a:pt x="50" y="92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5"/>
                    </a:lnTo>
                    <a:lnTo>
                      <a:pt x="50" y="20"/>
                    </a:lnTo>
                    <a:lnTo>
                      <a:pt x="46" y="12"/>
                    </a:lnTo>
                    <a:lnTo>
                      <a:pt x="42" y="8"/>
                    </a:lnTo>
                    <a:lnTo>
                      <a:pt x="38" y="4"/>
                    </a:lnTo>
                    <a:lnTo>
                      <a:pt x="34" y="4"/>
                    </a:lnTo>
                    <a:lnTo>
                      <a:pt x="31" y="4"/>
                    </a:lnTo>
                    <a:lnTo>
                      <a:pt x="27" y="8"/>
                    </a:lnTo>
                    <a:lnTo>
                      <a:pt x="23" y="20"/>
                    </a:lnTo>
                    <a:lnTo>
                      <a:pt x="19" y="31"/>
                    </a:lnTo>
                    <a:lnTo>
                      <a:pt x="15" y="46"/>
                    </a:lnTo>
                    <a:lnTo>
                      <a:pt x="15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79" name="Rectangle 61"/>
              <p:cNvSpPr>
                <a:spLocks noChangeArrowheads="1"/>
              </p:cNvSpPr>
              <p:nvPr/>
            </p:nvSpPr>
            <p:spPr bwMode="auto">
              <a:xfrm>
                <a:off x="2705" y="1507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0" name="Freeform 62"/>
              <p:cNvSpPr>
                <a:spLocks/>
              </p:cNvSpPr>
              <p:nvPr/>
            </p:nvSpPr>
            <p:spPr bwMode="auto">
              <a:xfrm>
                <a:off x="2901" y="1629"/>
                <a:ext cx="19" cy="19"/>
              </a:xfrm>
              <a:custGeom>
                <a:avLst/>
                <a:gdLst>
                  <a:gd name="T0" fmla="*/ 8 w 19"/>
                  <a:gd name="T1" fmla="*/ 0 h 19"/>
                  <a:gd name="T2" fmla="*/ 11 w 19"/>
                  <a:gd name="T3" fmla="*/ 0 h 19"/>
                  <a:gd name="T4" fmla="*/ 15 w 19"/>
                  <a:gd name="T5" fmla="*/ 4 h 19"/>
                  <a:gd name="T6" fmla="*/ 19 w 19"/>
                  <a:gd name="T7" fmla="*/ 4 h 19"/>
                  <a:gd name="T8" fmla="*/ 19 w 19"/>
                  <a:gd name="T9" fmla="*/ 8 h 19"/>
                  <a:gd name="T10" fmla="*/ 19 w 19"/>
                  <a:gd name="T11" fmla="*/ 12 h 19"/>
                  <a:gd name="T12" fmla="*/ 15 w 19"/>
                  <a:gd name="T13" fmla="*/ 16 h 19"/>
                  <a:gd name="T14" fmla="*/ 11 w 19"/>
                  <a:gd name="T15" fmla="*/ 19 h 19"/>
                  <a:gd name="T16" fmla="*/ 8 w 19"/>
                  <a:gd name="T17" fmla="*/ 19 h 19"/>
                  <a:gd name="T18" fmla="*/ 4 w 19"/>
                  <a:gd name="T19" fmla="*/ 19 h 19"/>
                  <a:gd name="T20" fmla="*/ 4 w 19"/>
                  <a:gd name="T21" fmla="*/ 16 h 19"/>
                  <a:gd name="T22" fmla="*/ 0 w 19"/>
                  <a:gd name="T23" fmla="*/ 12 h 19"/>
                  <a:gd name="T24" fmla="*/ 0 w 19"/>
                  <a:gd name="T25" fmla="*/ 8 h 19"/>
                  <a:gd name="T26" fmla="*/ 0 w 19"/>
                  <a:gd name="T27" fmla="*/ 4 h 19"/>
                  <a:gd name="T28" fmla="*/ 4 w 19"/>
                  <a:gd name="T29" fmla="*/ 4 h 19"/>
                  <a:gd name="T30" fmla="*/ 4 w 19"/>
                  <a:gd name="T31" fmla="*/ 0 h 19"/>
                  <a:gd name="T32" fmla="*/ 8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8" y="0"/>
                    </a:moveTo>
                    <a:lnTo>
                      <a:pt x="11" y="0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19" y="8"/>
                    </a:lnTo>
                    <a:lnTo>
                      <a:pt x="19" y="12"/>
                    </a:lnTo>
                    <a:lnTo>
                      <a:pt x="15" y="16"/>
                    </a:lnTo>
                    <a:lnTo>
                      <a:pt x="11" y="19"/>
                    </a:lnTo>
                    <a:lnTo>
                      <a:pt x="8" y="19"/>
                    </a:lnTo>
                    <a:lnTo>
                      <a:pt x="4" y="19"/>
                    </a:lnTo>
                    <a:lnTo>
                      <a:pt x="4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81" name="Freeform 63"/>
              <p:cNvSpPr>
                <a:spLocks noEditPoints="1"/>
              </p:cNvSpPr>
              <p:nvPr/>
            </p:nvSpPr>
            <p:spPr bwMode="auto">
              <a:xfrm>
                <a:off x="2936" y="1533"/>
                <a:ext cx="72" cy="115"/>
              </a:xfrm>
              <a:custGeom>
                <a:avLst/>
                <a:gdLst>
                  <a:gd name="T0" fmla="*/ 0 w 72"/>
                  <a:gd name="T1" fmla="*/ 58 h 115"/>
                  <a:gd name="T2" fmla="*/ 3 w 72"/>
                  <a:gd name="T3" fmla="*/ 39 h 115"/>
                  <a:gd name="T4" fmla="*/ 7 w 72"/>
                  <a:gd name="T5" fmla="*/ 23 h 115"/>
                  <a:gd name="T6" fmla="*/ 15 w 72"/>
                  <a:gd name="T7" fmla="*/ 12 h 115"/>
                  <a:gd name="T8" fmla="*/ 23 w 72"/>
                  <a:gd name="T9" fmla="*/ 4 h 115"/>
                  <a:gd name="T10" fmla="*/ 30 w 72"/>
                  <a:gd name="T11" fmla="*/ 0 h 115"/>
                  <a:gd name="T12" fmla="*/ 38 w 72"/>
                  <a:gd name="T13" fmla="*/ 0 h 115"/>
                  <a:gd name="T14" fmla="*/ 46 w 72"/>
                  <a:gd name="T15" fmla="*/ 0 h 115"/>
                  <a:gd name="T16" fmla="*/ 53 w 72"/>
                  <a:gd name="T17" fmla="*/ 4 h 115"/>
                  <a:gd name="T18" fmla="*/ 57 w 72"/>
                  <a:gd name="T19" fmla="*/ 12 h 115"/>
                  <a:gd name="T20" fmla="*/ 65 w 72"/>
                  <a:gd name="T21" fmla="*/ 23 h 115"/>
                  <a:gd name="T22" fmla="*/ 69 w 72"/>
                  <a:gd name="T23" fmla="*/ 39 h 115"/>
                  <a:gd name="T24" fmla="*/ 72 w 72"/>
                  <a:gd name="T25" fmla="*/ 58 h 115"/>
                  <a:gd name="T26" fmla="*/ 69 w 72"/>
                  <a:gd name="T27" fmla="*/ 73 h 115"/>
                  <a:gd name="T28" fmla="*/ 65 w 72"/>
                  <a:gd name="T29" fmla="*/ 89 h 115"/>
                  <a:gd name="T30" fmla="*/ 61 w 72"/>
                  <a:gd name="T31" fmla="*/ 100 h 115"/>
                  <a:gd name="T32" fmla="*/ 53 w 72"/>
                  <a:gd name="T33" fmla="*/ 108 h 115"/>
                  <a:gd name="T34" fmla="*/ 42 w 72"/>
                  <a:gd name="T35" fmla="*/ 112 h 115"/>
                  <a:gd name="T36" fmla="*/ 34 w 72"/>
                  <a:gd name="T37" fmla="*/ 115 h 115"/>
                  <a:gd name="T38" fmla="*/ 26 w 72"/>
                  <a:gd name="T39" fmla="*/ 112 h 115"/>
                  <a:gd name="T40" fmla="*/ 19 w 72"/>
                  <a:gd name="T41" fmla="*/ 108 h 115"/>
                  <a:gd name="T42" fmla="*/ 11 w 72"/>
                  <a:gd name="T43" fmla="*/ 96 h 115"/>
                  <a:gd name="T44" fmla="*/ 3 w 72"/>
                  <a:gd name="T45" fmla="*/ 77 h 115"/>
                  <a:gd name="T46" fmla="*/ 0 w 72"/>
                  <a:gd name="T47" fmla="*/ 58 h 115"/>
                  <a:gd name="T48" fmla="*/ 15 w 72"/>
                  <a:gd name="T49" fmla="*/ 62 h 115"/>
                  <a:gd name="T50" fmla="*/ 19 w 72"/>
                  <a:gd name="T51" fmla="*/ 81 h 115"/>
                  <a:gd name="T52" fmla="*/ 23 w 72"/>
                  <a:gd name="T53" fmla="*/ 96 h 115"/>
                  <a:gd name="T54" fmla="*/ 26 w 72"/>
                  <a:gd name="T55" fmla="*/ 104 h 115"/>
                  <a:gd name="T56" fmla="*/ 30 w 72"/>
                  <a:gd name="T57" fmla="*/ 108 h 115"/>
                  <a:gd name="T58" fmla="*/ 34 w 72"/>
                  <a:gd name="T59" fmla="*/ 108 h 115"/>
                  <a:gd name="T60" fmla="*/ 42 w 72"/>
                  <a:gd name="T61" fmla="*/ 108 h 115"/>
                  <a:gd name="T62" fmla="*/ 46 w 72"/>
                  <a:gd name="T63" fmla="*/ 104 h 115"/>
                  <a:gd name="T64" fmla="*/ 49 w 72"/>
                  <a:gd name="T65" fmla="*/ 100 h 115"/>
                  <a:gd name="T66" fmla="*/ 53 w 72"/>
                  <a:gd name="T67" fmla="*/ 92 h 115"/>
                  <a:gd name="T68" fmla="*/ 53 w 72"/>
                  <a:gd name="T69" fmla="*/ 77 h 115"/>
                  <a:gd name="T70" fmla="*/ 57 w 72"/>
                  <a:gd name="T71" fmla="*/ 54 h 115"/>
                  <a:gd name="T72" fmla="*/ 53 w 72"/>
                  <a:gd name="T73" fmla="*/ 35 h 115"/>
                  <a:gd name="T74" fmla="*/ 53 w 72"/>
                  <a:gd name="T75" fmla="*/ 20 h 115"/>
                  <a:gd name="T76" fmla="*/ 49 w 72"/>
                  <a:gd name="T77" fmla="*/ 12 h 115"/>
                  <a:gd name="T78" fmla="*/ 46 w 72"/>
                  <a:gd name="T79" fmla="*/ 8 h 115"/>
                  <a:gd name="T80" fmla="*/ 42 w 72"/>
                  <a:gd name="T81" fmla="*/ 4 h 115"/>
                  <a:gd name="T82" fmla="*/ 38 w 72"/>
                  <a:gd name="T83" fmla="*/ 4 h 115"/>
                  <a:gd name="T84" fmla="*/ 30 w 72"/>
                  <a:gd name="T85" fmla="*/ 4 h 115"/>
                  <a:gd name="T86" fmla="*/ 26 w 72"/>
                  <a:gd name="T87" fmla="*/ 8 h 115"/>
                  <a:gd name="T88" fmla="*/ 23 w 72"/>
                  <a:gd name="T89" fmla="*/ 20 h 115"/>
                  <a:gd name="T90" fmla="*/ 19 w 72"/>
                  <a:gd name="T91" fmla="*/ 31 h 115"/>
                  <a:gd name="T92" fmla="*/ 19 w 72"/>
                  <a:gd name="T93" fmla="*/ 46 h 115"/>
                  <a:gd name="T94" fmla="*/ 15 w 72"/>
                  <a:gd name="T95" fmla="*/ 62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2"/>
                  <a:gd name="T145" fmla="*/ 0 h 115"/>
                  <a:gd name="T146" fmla="*/ 72 w 72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2" h="115">
                    <a:moveTo>
                      <a:pt x="0" y="58"/>
                    </a:moveTo>
                    <a:lnTo>
                      <a:pt x="3" y="39"/>
                    </a:lnTo>
                    <a:lnTo>
                      <a:pt x="7" y="23"/>
                    </a:lnTo>
                    <a:lnTo>
                      <a:pt x="15" y="12"/>
                    </a:lnTo>
                    <a:lnTo>
                      <a:pt x="23" y="4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3" y="4"/>
                    </a:lnTo>
                    <a:lnTo>
                      <a:pt x="57" y="12"/>
                    </a:lnTo>
                    <a:lnTo>
                      <a:pt x="65" y="23"/>
                    </a:lnTo>
                    <a:lnTo>
                      <a:pt x="69" y="39"/>
                    </a:lnTo>
                    <a:lnTo>
                      <a:pt x="72" y="58"/>
                    </a:lnTo>
                    <a:lnTo>
                      <a:pt x="69" y="73"/>
                    </a:lnTo>
                    <a:lnTo>
                      <a:pt x="65" y="89"/>
                    </a:lnTo>
                    <a:lnTo>
                      <a:pt x="61" y="100"/>
                    </a:lnTo>
                    <a:lnTo>
                      <a:pt x="53" y="108"/>
                    </a:lnTo>
                    <a:lnTo>
                      <a:pt x="42" y="112"/>
                    </a:lnTo>
                    <a:lnTo>
                      <a:pt x="34" y="115"/>
                    </a:lnTo>
                    <a:lnTo>
                      <a:pt x="26" y="112"/>
                    </a:lnTo>
                    <a:lnTo>
                      <a:pt x="19" y="108"/>
                    </a:lnTo>
                    <a:lnTo>
                      <a:pt x="11" y="96"/>
                    </a:lnTo>
                    <a:lnTo>
                      <a:pt x="3" y="77"/>
                    </a:lnTo>
                    <a:lnTo>
                      <a:pt x="0" y="58"/>
                    </a:lnTo>
                    <a:close/>
                    <a:moveTo>
                      <a:pt x="15" y="62"/>
                    </a:moveTo>
                    <a:lnTo>
                      <a:pt x="19" y="81"/>
                    </a:lnTo>
                    <a:lnTo>
                      <a:pt x="23" y="96"/>
                    </a:lnTo>
                    <a:lnTo>
                      <a:pt x="26" y="104"/>
                    </a:lnTo>
                    <a:lnTo>
                      <a:pt x="30" y="108"/>
                    </a:lnTo>
                    <a:lnTo>
                      <a:pt x="34" y="108"/>
                    </a:lnTo>
                    <a:lnTo>
                      <a:pt x="42" y="108"/>
                    </a:lnTo>
                    <a:lnTo>
                      <a:pt x="46" y="104"/>
                    </a:lnTo>
                    <a:lnTo>
                      <a:pt x="49" y="100"/>
                    </a:lnTo>
                    <a:lnTo>
                      <a:pt x="53" y="92"/>
                    </a:lnTo>
                    <a:lnTo>
                      <a:pt x="53" y="77"/>
                    </a:lnTo>
                    <a:lnTo>
                      <a:pt x="57" y="54"/>
                    </a:lnTo>
                    <a:lnTo>
                      <a:pt x="53" y="35"/>
                    </a:lnTo>
                    <a:lnTo>
                      <a:pt x="53" y="20"/>
                    </a:lnTo>
                    <a:lnTo>
                      <a:pt x="49" y="12"/>
                    </a:lnTo>
                    <a:lnTo>
                      <a:pt x="46" y="8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0" y="4"/>
                    </a:lnTo>
                    <a:lnTo>
                      <a:pt x="26" y="8"/>
                    </a:lnTo>
                    <a:lnTo>
                      <a:pt x="23" y="20"/>
                    </a:lnTo>
                    <a:lnTo>
                      <a:pt x="19" y="31"/>
                    </a:lnTo>
                    <a:lnTo>
                      <a:pt x="19" y="46"/>
                    </a:lnTo>
                    <a:lnTo>
                      <a:pt x="15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82" name="Freeform 64"/>
              <p:cNvSpPr>
                <a:spLocks noEditPoints="1"/>
              </p:cNvSpPr>
              <p:nvPr/>
            </p:nvSpPr>
            <p:spPr bwMode="auto">
              <a:xfrm>
                <a:off x="3020" y="1533"/>
                <a:ext cx="73" cy="115"/>
              </a:xfrm>
              <a:custGeom>
                <a:avLst/>
                <a:gdLst>
                  <a:gd name="T0" fmla="*/ 0 w 73"/>
                  <a:gd name="T1" fmla="*/ 58 h 115"/>
                  <a:gd name="T2" fmla="*/ 4 w 73"/>
                  <a:gd name="T3" fmla="*/ 39 h 115"/>
                  <a:gd name="T4" fmla="*/ 8 w 73"/>
                  <a:gd name="T5" fmla="*/ 23 h 115"/>
                  <a:gd name="T6" fmla="*/ 11 w 73"/>
                  <a:gd name="T7" fmla="*/ 12 h 115"/>
                  <a:gd name="T8" fmla="*/ 23 w 73"/>
                  <a:gd name="T9" fmla="*/ 4 h 115"/>
                  <a:gd name="T10" fmla="*/ 27 w 73"/>
                  <a:gd name="T11" fmla="*/ 0 h 115"/>
                  <a:gd name="T12" fmla="*/ 34 w 73"/>
                  <a:gd name="T13" fmla="*/ 0 h 115"/>
                  <a:gd name="T14" fmla="*/ 46 w 73"/>
                  <a:gd name="T15" fmla="*/ 0 h 115"/>
                  <a:gd name="T16" fmla="*/ 50 w 73"/>
                  <a:gd name="T17" fmla="*/ 4 h 115"/>
                  <a:gd name="T18" fmla="*/ 57 w 73"/>
                  <a:gd name="T19" fmla="*/ 12 h 115"/>
                  <a:gd name="T20" fmla="*/ 65 w 73"/>
                  <a:gd name="T21" fmla="*/ 23 h 115"/>
                  <a:gd name="T22" fmla="*/ 69 w 73"/>
                  <a:gd name="T23" fmla="*/ 39 h 115"/>
                  <a:gd name="T24" fmla="*/ 73 w 73"/>
                  <a:gd name="T25" fmla="*/ 58 h 115"/>
                  <a:gd name="T26" fmla="*/ 69 w 73"/>
                  <a:gd name="T27" fmla="*/ 73 h 115"/>
                  <a:gd name="T28" fmla="*/ 65 w 73"/>
                  <a:gd name="T29" fmla="*/ 89 h 115"/>
                  <a:gd name="T30" fmla="*/ 57 w 73"/>
                  <a:gd name="T31" fmla="*/ 100 h 115"/>
                  <a:gd name="T32" fmla="*/ 50 w 73"/>
                  <a:gd name="T33" fmla="*/ 108 h 115"/>
                  <a:gd name="T34" fmla="*/ 42 w 73"/>
                  <a:gd name="T35" fmla="*/ 112 h 115"/>
                  <a:gd name="T36" fmla="*/ 34 w 73"/>
                  <a:gd name="T37" fmla="*/ 115 h 115"/>
                  <a:gd name="T38" fmla="*/ 27 w 73"/>
                  <a:gd name="T39" fmla="*/ 112 h 115"/>
                  <a:gd name="T40" fmla="*/ 15 w 73"/>
                  <a:gd name="T41" fmla="*/ 108 h 115"/>
                  <a:gd name="T42" fmla="*/ 11 w 73"/>
                  <a:gd name="T43" fmla="*/ 96 h 115"/>
                  <a:gd name="T44" fmla="*/ 4 w 73"/>
                  <a:gd name="T45" fmla="*/ 77 h 115"/>
                  <a:gd name="T46" fmla="*/ 0 w 73"/>
                  <a:gd name="T47" fmla="*/ 58 h 115"/>
                  <a:gd name="T48" fmla="*/ 15 w 73"/>
                  <a:gd name="T49" fmla="*/ 62 h 115"/>
                  <a:gd name="T50" fmla="*/ 19 w 73"/>
                  <a:gd name="T51" fmla="*/ 81 h 115"/>
                  <a:gd name="T52" fmla="*/ 23 w 73"/>
                  <a:gd name="T53" fmla="*/ 96 h 115"/>
                  <a:gd name="T54" fmla="*/ 27 w 73"/>
                  <a:gd name="T55" fmla="*/ 104 h 115"/>
                  <a:gd name="T56" fmla="*/ 31 w 73"/>
                  <a:gd name="T57" fmla="*/ 108 h 115"/>
                  <a:gd name="T58" fmla="*/ 34 w 73"/>
                  <a:gd name="T59" fmla="*/ 108 h 115"/>
                  <a:gd name="T60" fmla="*/ 38 w 73"/>
                  <a:gd name="T61" fmla="*/ 108 h 115"/>
                  <a:gd name="T62" fmla="*/ 46 w 73"/>
                  <a:gd name="T63" fmla="*/ 104 h 115"/>
                  <a:gd name="T64" fmla="*/ 50 w 73"/>
                  <a:gd name="T65" fmla="*/ 100 h 115"/>
                  <a:gd name="T66" fmla="*/ 50 w 73"/>
                  <a:gd name="T67" fmla="*/ 92 h 115"/>
                  <a:gd name="T68" fmla="*/ 54 w 73"/>
                  <a:gd name="T69" fmla="*/ 77 h 115"/>
                  <a:gd name="T70" fmla="*/ 54 w 73"/>
                  <a:gd name="T71" fmla="*/ 54 h 115"/>
                  <a:gd name="T72" fmla="*/ 54 w 73"/>
                  <a:gd name="T73" fmla="*/ 35 h 115"/>
                  <a:gd name="T74" fmla="*/ 50 w 73"/>
                  <a:gd name="T75" fmla="*/ 20 h 115"/>
                  <a:gd name="T76" fmla="*/ 50 w 73"/>
                  <a:gd name="T77" fmla="*/ 12 h 115"/>
                  <a:gd name="T78" fmla="*/ 42 w 73"/>
                  <a:gd name="T79" fmla="*/ 8 h 115"/>
                  <a:gd name="T80" fmla="*/ 42 w 73"/>
                  <a:gd name="T81" fmla="*/ 4 h 115"/>
                  <a:gd name="T82" fmla="*/ 34 w 73"/>
                  <a:gd name="T83" fmla="*/ 4 h 115"/>
                  <a:gd name="T84" fmla="*/ 31 w 73"/>
                  <a:gd name="T85" fmla="*/ 4 h 115"/>
                  <a:gd name="T86" fmla="*/ 27 w 73"/>
                  <a:gd name="T87" fmla="*/ 8 h 115"/>
                  <a:gd name="T88" fmla="*/ 23 w 73"/>
                  <a:gd name="T89" fmla="*/ 20 h 115"/>
                  <a:gd name="T90" fmla="*/ 19 w 73"/>
                  <a:gd name="T91" fmla="*/ 31 h 115"/>
                  <a:gd name="T92" fmla="*/ 15 w 73"/>
                  <a:gd name="T93" fmla="*/ 46 h 115"/>
                  <a:gd name="T94" fmla="*/ 15 w 73"/>
                  <a:gd name="T95" fmla="*/ 62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8"/>
                    </a:moveTo>
                    <a:lnTo>
                      <a:pt x="4" y="39"/>
                    </a:lnTo>
                    <a:lnTo>
                      <a:pt x="8" y="23"/>
                    </a:lnTo>
                    <a:lnTo>
                      <a:pt x="11" y="12"/>
                    </a:lnTo>
                    <a:lnTo>
                      <a:pt x="23" y="4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50" y="4"/>
                    </a:lnTo>
                    <a:lnTo>
                      <a:pt x="57" y="12"/>
                    </a:lnTo>
                    <a:lnTo>
                      <a:pt x="65" y="23"/>
                    </a:lnTo>
                    <a:lnTo>
                      <a:pt x="69" y="39"/>
                    </a:lnTo>
                    <a:lnTo>
                      <a:pt x="73" y="58"/>
                    </a:lnTo>
                    <a:lnTo>
                      <a:pt x="69" y="73"/>
                    </a:lnTo>
                    <a:lnTo>
                      <a:pt x="65" y="89"/>
                    </a:lnTo>
                    <a:lnTo>
                      <a:pt x="57" y="100"/>
                    </a:lnTo>
                    <a:lnTo>
                      <a:pt x="50" y="108"/>
                    </a:lnTo>
                    <a:lnTo>
                      <a:pt x="42" y="112"/>
                    </a:lnTo>
                    <a:lnTo>
                      <a:pt x="34" y="115"/>
                    </a:lnTo>
                    <a:lnTo>
                      <a:pt x="27" y="112"/>
                    </a:lnTo>
                    <a:lnTo>
                      <a:pt x="15" y="108"/>
                    </a:lnTo>
                    <a:lnTo>
                      <a:pt x="11" y="96"/>
                    </a:lnTo>
                    <a:lnTo>
                      <a:pt x="4" y="77"/>
                    </a:lnTo>
                    <a:lnTo>
                      <a:pt x="0" y="58"/>
                    </a:lnTo>
                    <a:close/>
                    <a:moveTo>
                      <a:pt x="15" y="62"/>
                    </a:moveTo>
                    <a:lnTo>
                      <a:pt x="19" y="81"/>
                    </a:lnTo>
                    <a:lnTo>
                      <a:pt x="23" y="96"/>
                    </a:lnTo>
                    <a:lnTo>
                      <a:pt x="27" y="104"/>
                    </a:lnTo>
                    <a:lnTo>
                      <a:pt x="31" y="108"/>
                    </a:lnTo>
                    <a:lnTo>
                      <a:pt x="34" y="108"/>
                    </a:lnTo>
                    <a:lnTo>
                      <a:pt x="38" y="108"/>
                    </a:lnTo>
                    <a:lnTo>
                      <a:pt x="46" y="104"/>
                    </a:lnTo>
                    <a:lnTo>
                      <a:pt x="50" y="100"/>
                    </a:lnTo>
                    <a:lnTo>
                      <a:pt x="50" y="92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5"/>
                    </a:lnTo>
                    <a:lnTo>
                      <a:pt x="50" y="20"/>
                    </a:lnTo>
                    <a:lnTo>
                      <a:pt x="50" y="12"/>
                    </a:lnTo>
                    <a:lnTo>
                      <a:pt x="42" y="8"/>
                    </a:lnTo>
                    <a:lnTo>
                      <a:pt x="42" y="4"/>
                    </a:lnTo>
                    <a:lnTo>
                      <a:pt x="34" y="4"/>
                    </a:lnTo>
                    <a:lnTo>
                      <a:pt x="31" y="4"/>
                    </a:lnTo>
                    <a:lnTo>
                      <a:pt x="27" y="8"/>
                    </a:lnTo>
                    <a:lnTo>
                      <a:pt x="23" y="20"/>
                    </a:lnTo>
                    <a:lnTo>
                      <a:pt x="19" y="31"/>
                    </a:lnTo>
                    <a:lnTo>
                      <a:pt x="15" y="46"/>
                    </a:lnTo>
                    <a:lnTo>
                      <a:pt x="15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83" name="Freeform 65"/>
              <p:cNvSpPr>
                <a:spLocks/>
              </p:cNvSpPr>
              <p:nvPr/>
            </p:nvSpPr>
            <p:spPr bwMode="auto">
              <a:xfrm>
                <a:off x="3104" y="1533"/>
                <a:ext cx="66" cy="115"/>
              </a:xfrm>
              <a:custGeom>
                <a:avLst/>
                <a:gdLst>
                  <a:gd name="T0" fmla="*/ 8 w 66"/>
                  <a:gd name="T1" fmla="*/ 12 h 115"/>
                  <a:gd name="T2" fmla="*/ 23 w 66"/>
                  <a:gd name="T3" fmla="*/ 0 h 115"/>
                  <a:gd name="T4" fmla="*/ 46 w 66"/>
                  <a:gd name="T5" fmla="*/ 0 h 115"/>
                  <a:gd name="T6" fmla="*/ 58 w 66"/>
                  <a:gd name="T7" fmla="*/ 16 h 115"/>
                  <a:gd name="T8" fmla="*/ 58 w 66"/>
                  <a:gd name="T9" fmla="*/ 31 h 115"/>
                  <a:gd name="T10" fmla="*/ 43 w 66"/>
                  <a:gd name="T11" fmla="*/ 46 h 115"/>
                  <a:gd name="T12" fmla="*/ 58 w 66"/>
                  <a:gd name="T13" fmla="*/ 58 h 115"/>
                  <a:gd name="T14" fmla="*/ 66 w 66"/>
                  <a:gd name="T15" fmla="*/ 77 h 115"/>
                  <a:gd name="T16" fmla="*/ 54 w 66"/>
                  <a:gd name="T17" fmla="*/ 100 h 115"/>
                  <a:gd name="T18" fmla="*/ 35 w 66"/>
                  <a:gd name="T19" fmla="*/ 112 h 115"/>
                  <a:gd name="T20" fmla="*/ 12 w 66"/>
                  <a:gd name="T21" fmla="*/ 115 h 115"/>
                  <a:gd name="T22" fmla="*/ 0 w 66"/>
                  <a:gd name="T23" fmla="*/ 108 h 115"/>
                  <a:gd name="T24" fmla="*/ 0 w 66"/>
                  <a:gd name="T25" fmla="*/ 104 h 115"/>
                  <a:gd name="T26" fmla="*/ 4 w 66"/>
                  <a:gd name="T27" fmla="*/ 100 h 115"/>
                  <a:gd name="T28" fmla="*/ 8 w 66"/>
                  <a:gd name="T29" fmla="*/ 100 h 115"/>
                  <a:gd name="T30" fmla="*/ 16 w 66"/>
                  <a:gd name="T31" fmla="*/ 104 h 115"/>
                  <a:gd name="T32" fmla="*/ 23 w 66"/>
                  <a:gd name="T33" fmla="*/ 108 h 115"/>
                  <a:gd name="T34" fmla="*/ 27 w 66"/>
                  <a:gd name="T35" fmla="*/ 108 h 115"/>
                  <a:gd name="T36" fmla="*/ 39 w 66"/>
                  <a:gd name="T37" fmla="*/ 108 h 115"/>
                  <a:gd name="T38" fmla="*/ 50 w 66"/>
                  <a:gd name="T39" fmla="*/ 92 h 115"/>
                  <a:gd name="T40" fmla="*/ 50 w 66"/>
                  <a:gd name="T41" fmla="*/ 81 h 115"/>
                  <a:gd name="T42" fmla="*/ 46 w 66"/>
                  <a:gd name="T43" fmla="*/ 69 h 115"/>
                  <a:gd name="T44" fmla="*/ 39 w 66"/>
                  <a:gd name="T45" fmla="*/ 62 h 115"/>
                  <a:gd name="T46" fmla="*/ 27 w 66"/>
                  <a:gd name="T47" fmla="*/ 58 h 115"/>
                  <a:gd name="T48" fmla="*/ 20 w 66"/>
                  <a:gd name="T49" fmla="*/ 58 h 115"/>
                  <a:gd name="T50" fmla="*/ 27 w 66"/>
                  <a:gd name="T51" fmla="*/ 54 h 115"/>
                  <a:gd name="T52" fmla="*/ 39 w 66"/>
                  <a:gd name="T53" fmla="*/ 46 h 115"/>
                  <a:gd name="T54" fmla="*/ 46 w 66"/>
                  <a:gd name="T55" fmla="*/ 35 h 115"/>
                  <a:gd name="T56" fmla="*/ 46 w 66"/>
                  <a:gd name="T57" fmla="*/ 20 h 115"/>
                  <a:gd name="T58" fmla="*/ 35 w 66"/>
                  <a:gd name="T59" fmla="*/ 12 h 115"/>
                  <a:gd name="T60" fmla="*/ 20 w 66"/>
                  <a:gd name="T61" fmla="*/ 12 h 115"/>
                  <a:gd name="T62" fmla="*/ 4 w 66"/>
                  <a:gd name="T63" fmla="*/ 23 h 1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6"/>
                  <a:gd name="T97" fmla="*/ 0 h 115"/>
                  <a:gd name="T98" fmla="*/ 66 w 66"/>
                  <a:gd name="T99" fmla="*/ 115 h 11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6" h="115">
                    <a:moveTo>
                      <a:pt x="4" y="23"/>
                    </a:moveTo>
                    <a:lnTo>
                      <a:pt x="8" y="12"/>
                    </a:lnTo>
                    <a:lnTo>
                      <a:pt x="16" y="4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46" y="0"/>
                    </a:lnTo>
                    <a:lnTo>
                      <a:pt x="54" y="8"/>
                    </a:lnTo>
                    <a:lnTo>
                      <a:pt x="58" y="16"/>
                    </a:lnTo>
                    <a:lnTo>
                      <a:pt x="58" y="23"/>
                    </a:lnTo>
                    <a:lnTo>
                      <a:pt x="58" y="31"/>
                    </a:lnTo>
                    <a:lnTo>
                      <a:pt x="50" y="39"/>
                    </a:lnTo>
                    <a:lnTo>
                      <a:pt x="43" y="46"/>
                    </a:lnTo>
                    <a:lnTo>
                      <a:pt x="50" y="50"/>
                    </a:lnTo>
                    <a:lnTo>
                      <a:pt x="58" y="58"/>
                    </a:lnTo>
                    <a:lnTo>
                      <a:pt x="62" y="66"/>
                    </a:lnTo>
                    <a:lnTo>
                      <a:pt x="66" y="77"/>
                    </a:lnTo>
                    <a:lnTo>
                      <a:pt x="62" y="89"/>
                    </a:lnTo>
                    <a:lnTo>
                      <a:pt x="54" y="100"/>
                    </a:lnTo>
                    <a:lnTo>
                      <a:pt x="46" y="108"/>
                    </a:lnTo>
                    <a:lnTo>
                      <a:pt x="35" y="112"/>
                    </a:lnTo>
                    <a:lnTo>
                      <a:pt x="20" y="115"/>
                    </a:lnTo>
                    <a:lnTo>
                      <a:pt x="12" y="115"/>
                    </a:lnTo>
                    <a:lnTo>
                      <a:pt x="4" y="112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4" y="104"/>
                    </a:lnTo>
                    <a:lnTo>
                      <a:pt x="4" y="100"/>
                    </a:lnTo>
                    <a:lnTo>
                      <a:pt x="8" y="100"/>
                    </a:lnTo>
                    <a:lnTo>
                      <a:pt x="12" y="100"/>
                    </a:lnTo>
                    <a:lnTo>
                      <a:pt x="16" y="104"/>
                    </a:lnTo>
                    <a:lnTo>
                      <a:pt x="20" y="104"/>
                    </a:lnTo>
                    <a:lnTo>
                      <a:pt x="23" y="108"/>
                    </a:lnTo>
                    <a:lnTo>
                      <a:pt x="27" y="108"/>
                    </a:lnTo>
                    <a:lnTo>
                      <a:pt x="31" y="108"/>
                    </a:lnTo>
                    <a:lnTo>
                      <a:pt x="39" y="108"/>
                    </a:lnTo>
                    <a:lnTo>
                      <a:pt x="46" y="100"/>
                    </a:lnTo>
                    <a:lnTo>
                      <a:pt x="50" y="92"/>
                    </a:lnTo>
                    <a:lnTo>
                      <a:pt x="50" y="85"/>
                    </a:lnTo>
                    <a:lnTo>
                      <a:pt x="50" y="81"/>
                    </a:lnTo>
                    <a:lnTo>
                      <a:pt x="50" y="73"/>
                    </a:lnTo>
                    <a:lnTo>
                      <a:pt x="46" y="69"/>
                    </a:lnTo>
                    <a:lnTo>
                      <a:pt x="43" y="66"/>
                    </a:lnTo>
                    <a:lnTo>
                      <a:pt x="39" y="62"/>
                    </a:lnTo>
                    <a:lnTo>
                      <a:pt x="35" y="62"/>
                    </a:lnTo>
                    <a:lnTo>
                      <a:pt x="27" y="58"/>
                    </a:lnTo>
                    <a:lnTo>
                      <a:pt x="23" y="58"/>
                    </a:lnTo>
                    <a:lnTo>
                      <a:pt x="20" y="58"/>
                    </a:lnTo>
                    <a:lnTo>
                      <a:pt x="20" y="54"/>
                    </a:lnTo>
                    <a:lnTo>
                      <a:pt x="27" y="54"/>
                    </a:lnTo>
                    <a:lnTo>
                      <a:pt x="35" y="50"/>
                    </a:lnTo>
                    <a:lnTo>
                      <a:pt x="39" y="46"/>
                    </a:lnTo>
                    <a:lnTo>
                      <a:pt x="43" y="43"/>
                    </a:lnTo>
                    <a:lnTo>
                      <a:pt x="46" y="35"/>
                    </a:lnTo>
                    <a:lnTo>
                      <a:pt x="46" y="27"/>
                    </a:lnTo>
                    <a:lnTo>
                      <a:pt x="46" y="20"/>
                    </a:lnTo>
                    <a:lnTo>
                      <a:pt x="43" y="16"/>
                    </a:lnTo>
                    <a:lnTo>
                      <a:pt x="35" y="12"/>
                    </a:lnTo>
                    <a:lnTo>
                      <a:pt x="27" y="8"/>
                    </a:lnTo>
                    <a:lnTo>
                      <a:pt x="20" y="12"/>
                    </a:lnTo>
                    <a:lnTo>
                      <a:pt x="12" y="16"/>
                    </a:lnTo>
                    <a:lnTo>
                      <a:pt x="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84" name="Freeform 66"/>
              <p:cNvSpPr>
                <a:spLocks noEditPoints="1"/>
              </p:cNvSpPr>
              <p:nvPr/>
            </p:nvSpPr>
            <p:spPr bwMode="auto">
              <a:xfrm>
                <a:off x="3193" y="1533"/>
                <a:ext cx="65" cy="115"/>
              </a:xfrm>
              <a:custGeom>
                <a:avLst/>
                <a:gdLst>
                  <a:gd name="T0" fmla="*/ 11 w 65"/>
                  <a:gd name="T1" fmla="*/ 46 h 115"/>
                  <a:gd name="T2" fmla="*/ 3 w 65"/>
                  <a:gd name="T3" fmla="*/ 31 h 115"/>
                  <a:gd name="T4" fmla="*/ 3 w 65"/>
                  <a:gd name="T5" fmla="*/ 16 h 115"/>
                  <a:gd name="T6" fmla="*/ 19 w 65"/>
                  <a:gd name="T7" fmla="*/ 0 h 115"/>
                  <a:gd name="T8" fmla="*/ 46 w 65"/>
                  <a:gd name="T9" fmla="*/ 0 h 115"/>
                  <a:gd name="T10" fmla="*/ 61 w 65"/>
                  <a:gd name="T11" fmla="*/ 16 h 115"/>
                  <a:gd name="T12" fmla="*/ 61 w 65"/>
                  <a:gd name="T13" fmla="*/ 31 h 115"/>
                  <a:gd name="T14" fmla="*/ 49 w 65"/>
                  <a:gd name="T15" fmla="*/ 43 h 115"/>
                  <a:gd name="T16" fmla="*/ 49 w 65"/>
                  <a:gd name="T17" fmla="*/ 62 h 115"/>
                  <a:gd name="T18" fmla="*/ 61 w 65"/>
                  <a:gd name="T19" fmla="*/ 77 h 115"/>
                  <a:gd name="T20" fmla="*/ 61 w 65"/>
                  <a:gd name="T21" fmla="*/ 96 h 115"/>
                  <a:gd name="T22" fmla="*/ 46 w 65"/>
                  <a:gd name="T23" fmla="*/ 112 h 115"/>
                  <a:gd name="T24" fmla="*/ 23 w 65"/>
                  <a:gd name="T25" fmla="*/ 115 h 115"/>
                  <a:gd name="T26" fmla="*/ 7 w 65"/>
                  <a:gd name="T27" fmla="*/ 104 h 115"/>
                  <a:gd name="T28" fmla="*/ 0 w 65"/>
                  <a:gd name="T29" fmla="*/ 89 h 115"/>
                  <a:gd name="T30" fmla="*/ 3 w 65"/>
                  <a:gd name="T31" fmla="*/ 73 h 115"/>
                  <a:gd name="T32" fmla="*/ 23 w 65"/>
                  <a:gd name="T33" fmla="*/ 58 h 115"/>
                  <a:gd name="T34" fmla="*/ 42 w 65"/>
                  <a:gd name="T35" fmla="*/ 39 h 115"/>
                  <a:gd name="T36" fmla="*/ 46 w 65"/>
                  <a:gd name="T37" fmla="*/ 27 h 115"/>
                  <a:gd name="T38" fmla="*/ 46 w 65"/>
                  <a:gd name="T39" fmla="*/ 16 h 115"/>
                  <a:gd name="T40" fmla="*/ 38 w 65"/>
                  <a:gd name="T41" fmla="*/ 4 h 115"/>
                  <a:gd name="T42" fmla="*/ 26 w 65"/>
                  <a:gd name="T43" fmla="*/ 4 h 115"/>
                  <a:gd name="T44" fmla="*/ 19 w 65"/>
                  <a:gd name="T45" fmla="*/ 16 h 115"/>
                  <a:gd name="T46" fmla="*/ 19 w 65"/>
                  <a:gd name="T47" fmla="*/ 23 h 115"/>
                  <a:gd name="T48" fmla="*/ 23 w 65"/>
                  <a:gd name="T49" fmla="*/ 35 h 115"/>
                  <a:gd name="T50" fmla="*/ 34 w 65"/>
                  <a:gd name="T51" fmla="*/ 50 h 115"/>
                  <a:gd name="T52" fmla="*/ 23 w 65"/>
                  <a:gd name="T53" fmla="*/ 66 h 115"/>
                  <a:gd name="T54" fmla="*/ 15 w 65"/>
                  <a:gd name="T55" fmla="*/ 81 h 115"/>
                  <a:gd name="T56" fmla="*/ 15 w 65"/>
                  <a:gd name="T57" fmla="*/ 96 h 115"/>
                  <a:gd name="T58" fmla="*/ 26 w 65"/>
                  <a:gd name="T59" fmla="*/ 108 h 115"/>
                  <a:gd name="T60" fmla="*/ 38 w 65"/>
                  <a:gd name="T61" fmla="*/ 108 h 115"/>
                  <a:gd name="T62" fmla="*/ 46 w 65"/>
                  <a:gd name="T63" fmla="*/ 100 h 115"/>
                  <a:gd name="T64" fmla="*/ 49 w 65"/>
                  <a:gd name="T65" fmla="*/ 89 h 115"/>
                  <a:gd name="T66" fmla="*/ 42 w 65"/>
                  <a:gd name="T67" fmla="*/ 77 h 115"/>
                  <a:gd name="T68" fmla="*/ 26 w 65"/>
                  <a:gd name="T69" fmla="*/ 62 h 11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5"/>
                  <a:gd name="T106" fmla="*/ 0 h 115"/>
                  <a:gd name="T107" fmla="*/ 65 w 65"/>
                  <a:gd name="T108" fmla="*/ 115 h 11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5" h="115">
                    <a:moveTo>
                      <a:pt x="23" y="58"/>
                    </a:moveTo>
                    <a:lnTo>
                      <a:pt x="11" y="46"/>
                    </a:lnTo>
                    <a:lnTo>
                      <a:pt x="3" y="39"/>
                    </a:lnTo>
                    <a:lnTo>
                      <a:pt x="3" y="31"/>
                    </a:lnTo>
                    <a:lnTo>
                      <a:pt x="0" y="27"/>
                    </a:lnTo>
                    <a:lnTo>
                      <a:pt x="3" y="16"/>
                    </a:lnTo>
                    <a:lnTo>
                      <a:pt x="11" y="8"/>
                    </a:lnTo>
                    <a:lnTo>
                      <a:pt x="19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53" y="8"/>
                    </a:lnTo>
                    <a:lnTo>
                      <a:pt x="61" y="16"/>
                    </a:lnTo>
                    <a:lnTo>
                      <a:pt x="61" y="23"/>
                    </a:lnTo>
                    <a:lnTo>
                      <a:pt x="61" y="31"/>
                    </a:lnTo>
                    <a:lnTo>
                      <a:pt x="57" y="35"/>
                    </a:lnTo>
                    <a:lnTo>
                      <a:pt x="49" y="43"/>
                    </a:lnTo>
                    <a:lnTo>
                      <a:pt x="38" y="50"/>
                    </a:lnTo>
                    <a:lnTo>
                      <a:pt x="49" y="62"/>
                    </a:lnTo>
                    <a:lnTo>
                      <a:pt x="57" y="69"/>
                    </a:lnTo>
                    <a:lnTo>
                      <a:pt x="61" y="77"/>
                    </a:lnTo>
                    <a:lnTo>
                      <a:pt x="65" y="85"/>
                    </a:lnTo>
                    <a:lnTo>
                      <a:pt x="61" y="96"/>
                    </a:lnTo>
                    <a:lnTo>
                      <a:pt x="57" y="108"/>
                    </a:lnTo>
                    <a:lnTo>
                      <a:pt x="46" y="112"/>
                    </a:lnTo>
                    <a:lnTo>
                      <a:pt x="30" y="115"/>
                    </a:lnTo>
                    <a:lnTo>
                      <a:pt x="23" y="115"/>
                    </a:lnTo>
                    <a:lnTo>
                      <a:pt x="15" y="112"/>
                    </a:lnTo>
                    <a:lnTo>
                      <a:pt x="7" y="104"/>
                    </a:lnTo>
                    <a:lnTo>
                      <a:pt x="0" y="96"/>
                    </a:lnTo>
                    <a:lnTo>
                      <a:pt x="0" y="89"/>
                    </a:lnTo>
                    <a:lnTo>
                      <a:pt x="0" y="81"/>
                    </a:lnTo>
                    <a:lnTo>
                      <a:pt x="3" y="73"/>
                    </a:lnTo>
                    <a:lnTo>
                      <a:pt x="11" y="66"/>
                    </a:lnTo>
                    <a:lnTo>
                      <a:pt x="23" y="58"/>
                    </a:lnTo>
                    <a:close/>
                    <a:moveTo>
                      <a:pt x="34" y="50"/>
                    </a:moveTo>
                    <a:lnTo>
                      <a:pt x="42" y="39"/>
                    </a:lnTo>
                    <a:lnTo>
                      <a:pt x="46" y="35"/>
                    </a:lnTo>
                    <a:lnTo>
                      <a:pt x="46" y="27"/>
                    </a:lnTo>
                    <a:lnTo>
                      <a:pt x="46" y="23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8" y="4"/>
                    </a:lnTo>
                    <a:lnTo>
                      <a:pt x="30" y="4"/>
                    </a:lnTo>
                    <a:lnTo>
                      <a:pt x="26" y="4"/>
                    </a:lnTo>
                    <a:lnTo>
                      <a:pt x="23" y="8"/>
                    </a:lnTo>
                    <a:lnTo>
                      <a:pt x="19" y="16"/>
                    </a:lnTo>
                    <a:lnTo>
                      <a:pt x="19" y="20"/>
                    </a:lnTo>
                    <a:lnTo>
                      <a:pt x="19" y="23"/>
                    </a:lnTo>
                    <a:lnTo>
                      <a:pt x="19" y="31"/>
                    </a:lnTo>
                    <a:lnTo>
                      <a:pt x="23" y="35"/>
                    </a:lnTo>
                    <a:lnTo>
                      <a:pt x="23" y="39"/>
                    </a:lnTo>
                    <a:lnTo>
                      <a:pt x="34" y="50"/>
                    </a:lnTo>
                    <a:close/>
                    <a:moveTo>
                      <a:pt x="26" y="62"/>
                    </a:moveTo>
                    <a:lnTo>
                      <a:pt x="23" y="66"/>
                    </a:lnTo>
                    <a:lnTo>
                      <a:pt x="19" y="73"/>
                    </a:lnTo>
                    <a:lnTo>
                      <a:pt x="15" y="81"/>
                    </a:lnTo>
                    <a:lnTo>
                      <a:pt x="15" y="89"/>
                    </a:lnTo>
                    <a:lnTo>
                      <a:pt x="15" y="96"/>
                    </a:lnTo>
                    <a:lnTo>
                      <a:pt x="19" y="104"/>
                    </a:lnTo>
                    <a:lnTo>
                      <a:pt x="26" y="108"/>
                    </a:lnTo>
                    <a:lnTo>
                      <a:pt x="34" y="108"/>
                    </a:lnTo>
                    <a:lnTo>
                      <a:pt x="38" y="108"/>
                    </a:lnTo>
                    <a:lnTo>
                      <a:pt x="46" y="104"/>
                    </a:lnTo>
                    <a:lnTo>
                      <a:pt x="46" y="100"/>
                    </a:lnTo>
                    <a:lnTo>
                      <a:pt x="49" y="92"/>
                    </a:lnTo>
                    <a:lnTo>
                      <a:pt x="49" y="89"/>
                    </a:lnTo>
                    <a:lnTo>
                      <a:pt x="46" y="81"/>
                    </a:lnTo>
                    <a:lnTo>
                      <a:pt x="42" y="77"/>
                    </a:lnTo>
                    <a:lnTo>
                      <a:pt x="34" y="69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85" name="Rectangle 67"/>
              <p:cNvSpPr>
                <a:spLocks noChangeArrowheads="1"/>
              </p:cNvSpPr>
              <p:nvPr/>
            </p:nvSpPr>
            <p:spPr bwMode="auto">
              <a:xfrm>
                <a:off x="3304" y="1507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6" name="Freeform 68"/>
              <p:cNvSpPr>
                <a:spLocks noEditPoints="1"/>
              </p:cNvSpPr>
              <p:nvPr/>
            </p:nvSpPr>
            <p:spPr bwMode="auto">
              <a:xfrm>
                <a:off x="3500" y="1533"/>
                <a:ext cx="72" cy="115"/>
              </a:xfrm>
              <a:custGeom>
                <a:avLst/>
                <a:gdLst>
                  <a:gd name="T0" fmla="*/ 0 w 72"/>
                  <a:gd name="T1" fmla="*/ 58 h 115"/>
                  <a:gd name="T2" fmla="*/ 3 w 72"/>
                  <a:gd name="T3" fmla="*/ 39 h 115"/>
                  <a:gd name="T4" fmla="*/ 7 w 72"/>
                  <a:gd name="T5" fmla="*/ 23 h 115"/>
                  <a:gd name="T6" fmla="*/ 15 w 72"/>
                  <a:gd name="T7" fmla="*/ 12 h 115"/>
                  <a:gd name="T8" fmla="*/ 23 w 72"/>
                  <a:gd name="T9" fmla="*/ 4 h 115"/>
                  <a:gd name="T10" fmla="*/ 30 w 72"/>
                  <a:gd name="T11" fmla="*/ 0 h 115"/>
                  <a:gd name="T12" fmla="*/ 38 w 72"/>
                  <a:gd name="T13" fmla="*/ 0 h 115"/>
                  <a:gd name="T14" fmla="*/ 46 w 72"/>
                  <a:gd name="T15" fmla="*/ 0 h 115"/>
                  <a:gd name="T16" fmla="*/ 53 w 72"/>
                  <a:gd name="T17" fmla="*/ 4 h 115"/>
                  <a:gd name="T18" fmla="*/ 61 w 72"/>
                  <a:gd name="T19" fmla="*/ 12 h 115"/>
                  <a:gd name="T20" fmla="*/ 65 w 72"/>
                  <a:gd name="T21" fmla="*/ 23 h 115"/>
                  <a:gd name="T22" fmla="*/ 69 w 72"/>
                  <a:gd name="T23" fmla="*/ 39 h 115"/>
                  <a:gd name="T24" fmla="*/ 72 w 72"/>
                  <a:gd name="T25" fmla="*/ 58 h 115"/>
                  <a:gd name="T26" fmla="*/ 69 w 72"/>
                  <a:gd name="T27" fmla="*/ 73 h 115"/>
                  <a:gd name="T28" fmla="*/ 65 w 72"/>
                  <a:gd name="T29" fmla="*/ 89 h 115"/>
                  <a:gd name="T30" fmla="*/ 61 w 72"/>
                  <a:gd name="T31" fmla="*/ 100 h 115"/>
                  <a:gd name="T32" fmla="*/ 53 w 72"/>
                  <a:gd name="T33" fmla="*/ 108 h 115"/>
                  <a:gd name="T34" fmla="*/ 46 w 72"/>
                  <a:gd name="T35" fmla="*/ 112 h 115"/>
                  <a:gd name="T36" fmla="*/ 34 w 72"/>
                  <a:gd name="T37" fmla="*/ 115 h 115"/>
                  <a:gd name="T38" fmla="*/ 26 w 72"/>
                  <a:gd name="T39" fmla="*/ 112 h 115"/>
                  <a:gd name="T40" fmla="*/ 19 w 72"/>
                  <a:gd name="T41" fmla="*/ 108 h 115"/>
                  <a:gd name="T42" fmla="*/ 11 w 72"/>
                  <a:gd name="T43" fmla="*/ 96 h 115"/>
                  <a:gd name="T44" fmla="*/ 3 w 72"/>
                  <a:gd name="T45" fmla="*/ 77 h 115"/>
                  <a:gd name="T46" fmla="*/ 0 w 72"/>
                  <a:gd name="T47" fmla="*/ 58 h 115"/>
                  <a:gd name="T48" fmla="*/ 19 w 72"/>
                  <a:gd name="T49" fmla="*/ 62 h 115"/>
                  <a:gd name="T50" fmla="*/ 19 w 72"/>
                  <a:gd name="T51" fmla="*/ 81 h 115"/>
                  <a:gd name="T52" fmla="*/ 23 w 72"/>
                  <a:gd name="T53" fmla="*/ 96 h 115"/>
                  <a:gd name="T54" fmla="*/ 26 w 72"/>
                  <a:gd name="T55" fmla="*/ 104 h 115"/>
                  <a:gd name="T56" fmla="*/ 30 w 72"/>
                  <a:gd name="T57" fmla="*/ 108 h 115"/>
                  <a:gd name="T58" fmla="*/ 38 w 72"/>
                  <a:gd name="T59" fmla="*/ 108 h 115"/>
                  <a:gd name="T60" fmla="*/ 42 w 72"/>
                  <a:gd name="T61" fmla="*/ 108 h 115"/>
                  <a:gd name="T62" fmla="*/ 46 w 72"/>
                  <a:gd name="T63" fmla="*/ 104 h 115"/>
                  <a:gd name="T64" fmla="*/ 49 w 72"/>
                  <a:gd name="T65" fmla="*/ 100 h 115"/>
                  <a:gd name="T66" fmla="*/ 53 w 72"/>
                  <a:gd name="T67" fmla="*/ 92 h 115"/>
                  <a:gd name="T68" fmla="*/ 53 w 72"/>
                  <a:gd name="T69" fmla="*/ 77 h 115"/>
                  <a:gd name="T70" fmla="*/ 57 w 72"/>
                  <a:gd name="T71" fmla="*/ 54 h 115"/>
                  <a:gd name="T72" fmla="*/ 53 w 72"/>
                  <a:gd name="T73" fmla="*/ 35 h 115"/>
                  <a:gd name="T74" fmla="*/ 53 w 72"/>
                  <a:gd name="T75" fmla="*/ 20 h 115"/>
                  <a:gd name="T76" fmla="*/ 49 w 72"/>
                  <a:gd name="T77" fmla="*/ 12 h 115"/>
                  <a:gd name="T78" fmla="*/ 46 w 72"/>
                  <a:gd name="T79" fmla="*/ 8 h 115"/>
                  <a:gd name="T80" fmla="*/ 42 w 72"/>
                  <a:gd name="T81" fmla="*/ 4 h 115"/>
                  <a:gd name="T82" fmla="*/ 38 w 72"/>
                  <a:gd name="T83" fmla="*/ 4 h 115"/>
                  <a:gd name="T84" fmla="*/ 30 w 72"/>
                  <a:gd name="T85" fmla="*/ 4 h 115"/>
                  <a:gd name="T86" fmla="*/ 26 w 72"/>
                  <a:gd name="T87" fmla="*/ 8 h 115"/>
                  <a:gd name="T88" fmla="*/ 23 w 72"/>
                  <a:gd name="T89" fmla="*/ 20 h 115"/>
                  <a:gd name="T90" fmla="*/ 19 w 72"/>
                  <a:gd name="T91" fmla="*/ 31 h 115"/>
                  <a:gd name="T92" fmla="*/ 19 w 72"/>
                  <a:gd name="T93" fmla="*/ 46 h 115"/>
                  <a:gd name="T94" fmla="*/ 19 w 72"/>
                  <a:gd name="T95" fmla="*/ 62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2"/>
                  <a:gd name="T145" fmla="*/ 0 h 115"/>
                  <a:gd name="T146" fmla="*/ 72 w 72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2" h="115">
                    <a:moveTo>
                      <a:pt x="0" y="58"/>
                    </a:moveTo>
                    <a:lnTo>
                      <a:pt x="3" y="39"/>
                    </a:lnTo>
                    <a:lnTo>
                      <a:pt x="7" y="23"/>
                    </a:lnTo>
                    <a:lnTo>
                      <a:pt x="15" y="12"/>
                    </a:lnTo>
                    <a:lnTo>
                      <a:pt x="23" y="4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3" y="4"/>
                    </a:lnTo>
                    <a:lnTo>
                      <a:pt x="61" y="12"/>
                    </a:lnTo>
                    <a:lnTo>
                      <a:pt x="65" y="23"/>
                    </a:lnTo>
                    <a:lnTo>
                      <a:pt x="69" y="39"/>
                    </a:lnTo>
                    <a:lnTo>
                      <a:pt x="72" y="58"/>
                    </a:lnTo>
                    <a:lnTo>
                      <a:pt x="69" y="73"/>
                    </a:lnTo>
                    <a:lnTo>
                      <a:pt x="65" y="89"/>
                    </a:lnTo>
                    <a:lnTo>
                      <a:pt x="61" y="100"/>
                    </a:lnTo>
                    <a:lnTo>
                      <a:pt x="53" y="108"/>
                    </a:lnTo>
                    <a:lnTo>
                      <a:pt x="46" y="112"/>
                    </a:lnTo>
                    <a:lnTo>
                      <a:pt x="34" y="115"/>
                    </a:lnTo>
                    <a:lnTo>
                      <a:pt x="26" y="112"/>
                    </a:lnTo>
                    <a:lnTo>
                      <a:pt x="19" y="108"/>
                    </a:lnTo>
                    <a:lnTo>
                      <a:pt x="11" y="96"/>
                    </a:lnTo>
                    <a:lnTo>
                      <a:pt x="3" y="77"/>
                    </a:lnTo>
                    <a:lnTo>
                      <a:pt x="0" y="58"/>
                    </a:lnTo>
                    <a:close/>
                    <a:moveTo>
                      <a:pt x="19" y="62"/>
                    </a:moveTo>
                    <a:lnTo>
                      <a:pt x="19" y="81"/>
                    </a:lnTo>
                    <a:lnTo>
                      <a:pt x="23" y="96"/>
                    </a:lnTo>
                    <a:lnTo>
                      <a:pt x="26" y="104"/>
                    </a:lnTo>
                    <a:lnTo>
                      <a:pt x="30" y="108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6" y="104"/>
                    </a:lnTo>
                    <a:lnTo>
                      <a:pt x="49" y="100"/>
                    </a:lnTo>
                    <a:lnTo>
                      <a:pt x="53" y="92"/>
                    </a:lnTo>
                    <a:lnTo>
                      <a:pt x="53" y="77"/>
                    </a:lnTo>
                    <a:lnTo>
                      <a:pt x="57" y="54"/>
                    </a:lnTo>
                    <a:lnTo>
                      <a:pt x="53" y="35"/>
                    </a:lnTo>
                    <a:lnTo>
                      <a:pt x="53" y="20"/>
                    </a:lnTo>
                    <a:lnTo>
                      <a:pt x="49" y="12"/>
                    </a:lnTo>
                    <a:lnTo>
                      <a:pt x="46" y="8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0" y="4"/>
                    </a:lnTo>
                    <a:lnTo>
                      <a:pt x="26" y="8"/>
                    </a:lnTo>
                    <a:lnTo>
                      <a:pt x="23" y="20"/>
                    </a:lnTo>
                    <a:lnTo>
                      <a:pt x="19" y="31"/>
                    </a:lnTo>
                    <a:lnTo>
                      <a:pt x="19" y="46"/>
                    </a:lnTo>
                    <a:lnTo>
                      <a:pt x="19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87" name="Rectangle 69"/>
              <p:cNvSpPr>
                <a:spLocks noChangeArrowheads="1"/>
              </p:cNvSpPr>
              <p:nvPr/>
            </p:nvSpPr>
            <p:spPr bwMode="auto">
              <a:xfrm>
                <a:off x="4071" y="1507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8" name="Freeform 70"/>
              <p:cNvSpPr>
                <a:spLocks noEditPoints="1"/>
              </p:cNvSpPr>
              <p:nvPr/>
            </p:nvSpPr>
            <p:spPr bwMode="auto">
              <a:xfrm>
                <a:off x="4267" y="1533"/>
                <a:ext cx="69" cy="115"/>
              </a:xfrm>
              <a:custGeom>
                <a:avLst/>
                <a:gdLst>
                  <a:gd name="T0" fmla="*/ 0 w 69"/>
                  <a:gd name="T1" fmla="*/ 58 h 115"/>
                  <a:gd name="T2" fmla="*/ 0 w 69"/>
                  <a:gd name="T3" fmla="*/ 39 h 115"/>
                  <a:gd name="T4" fmla="*/ 4 w 69"/>
                  <a:gd name="T5" fmla="*/ 23 h 115"/>
                  <a:gd name="T6" fmla="*/ 11 w 69"/>
                  <a:gd name="T7" fmla="*/ 12 h 115"/>
                  <a:gd name="T8" fmla="*/ 19 w 69"/>
                  <a:gd name="T9" fmla="*/ 4 h 115"/>
                  <a:gd name="T10" fmla="*/ 27 w 69"/>
                  <a:gd name="T11" fmla="*/ 0 h 115"/>
                  <a:gd name="T12" fmla="*/ 34 w 69"/>
                  <a:gd name="T13" fmla="*/ 0 h 115"/>
                  <a:gd name="T14" fmla="*/ 42 w 69"/>
                  <a:gd name="T15" fmla="*/ 0 h 115"/>
                  <a:gd name="T16" fmla="*/ 50 w 69"/>
                  <a:gd name="T17" fmla="*/ 4 h 115"/>
                  <a:gd name="T18" fmla="*/ 57 w 69"/>
                  <a:gd name="T19" fmla="*/ 12 h 115"/>
                  <a:gd name="T20" fmla="*/ 65 w 69"/>
                  <a:gd name="T21" fmla="*/ 23 h 115"/>
                  <a:gd name="T22" fmla="*/ 69 w 69"/>
                  <a:gd name="T23" fmla="*/ 39 h 115"/>
                  <a:gd name="T24" fmla="*/ 69 w 69"/>
                  <a:gd name="T25" fmla="*/ 58 h 115"/>
                  <a:gd name="T26" fmla="*/ 69 w 69"/>
                  <a:gd name="T27" fmla="*/ 73 h 115"/>
                  <a:gd name="T28" fmla="*/ 65 w 69"/>
                  <a:gd name="T29" fmla="*/ 89 h 115"/>
                  <a:gd name="T30" fmla="*/ 57 w 69"/>
                  <a:gd name="T31" fmla="*/ 100 h 115"/>
                  <a:gd name="T32" fmla="*/ 50 w 69"/>
                  <a:gd name="T33" fmla="*/ 108 h 115"/>
                  <a:gd name="T34" fmla="*/ 42 w 69"/>
                  <a:gd name="T35" fmla="*/ 112 h 115"/>
                  <a:gd name="T36" fmla="*/ 34 w 69"/>
                  <a:gd name="T37" fmla="*/ 115 h 115"/>
                  <a:gd name="T38" fmla="*/ 23 w 69"/>
                  <a:gd name="T39" fmla="*/ 112 h 115"/>
                  <a:gd name="T40" fmla="*/ 15 w 69"/>
                  <a:gd name="T41" fmla="*/ 108 h 115"/>
                  <a:gd name="T42" fmla="*/ 8 w 69"/>
                  <a:gd name="T43" fmla="*/ 96 h 115"/>
                  <a:gd name="T44" fmla="*/ 4 w 69"/>
                  <a:gd name="T45" fmla="*/ 77 h 115"/>
                  <a:gd name="T46" fmla="*/ 0 w 69"/>
                  <a:gd name="T47" fmla="*/ 58 h 115"/>
                  <a:gd name="T48" fmla="*/ 15 w 69"/>
                  <a:gd name="T49" fmla="*/ 62 h 115"/>
                  <a:gd name="T50" fmla="*/ 15 w 69"/>
                  <a:gd name="T51" fmla="*/ 81 h 115"/>
                  <a:gd name="T52" fmla="*/ 23 w 69"/>
                  <a:gd name="T53" fmla="*/ 96 h 115"/>
                  <a:gd name="T54" fmla="*/ 23 w 69"/>
                  <a:gd name="T55" fmla="*/ 104 h 115"/>
                  <a:gd name="T56" fmla="*/ 31 w 69"/>
                  <a:gd name="T57" fmla="*/ 108 h 115"/>
                  <a:gd name="T58" fmla="*/ 34 w 69"/>
                  <a:gd name="T59" fmla="*/ 108 h 115"/>
                  <a:gd name="T60" fmla="*/ 38 w 69"/>
                  <a:gd name="T61" fmla="*/ 108 h 115"/>
                  <a:gd name="T62" fmla="*/ 42 w 69"/>
                  <a:gd name="T63" fmla="*/ 104 h 115"/>
                  <a:gd name="T64" fmla="*/ 46 w 69"/>
                  <a:gd name="T65" fmla="*/ 100 h 115"/>
                  <a:gd name="T66" fmla="*/ 50 w 69"/>
                  <a:gd name="T67" fmla="*/ 92 h 115"/>
                  <a:gd name="T68" fmla="*/ 54 w 69"/>
                  <a:gd name="T69" fmla="*/ 77 h 115"/>
                  <a:gd name="T70" fmla="*/ 54 w 69"/>
                  <a:gd name="T71" fmla="*/ 54 h 115"/>
                  <a:gd name="T72" fmla="*/ 54 w 69"/>
                  <a:gd name="T73" fmla="*/ 35 h 115"/>
                  <a:gd name="T74" fmla="*/ 50 w 69"/>
                  <a:gd name="T75" fmla="*/ 20 h 115"/>
                  <a:gd name="T76" fmla="*/ 46 w 69"/>
                  <a:gd name="T77" fmla="*/ 12 h 115"/>
                  <a:gd name="T78" fmla="*/ 42 w 69"/>
                  <a:gd name="T79" fmla="*/ 8 h 115"/>
                  <a:gd name="T80" fmla="*/ 38 w 69"/>
                  <a:gd name="T81" fmla="*/ 4 h 115"/>
                  <a:gd name="T82" fmla="*/ 34 w 69"/>
                  <a:gd name="T83" fmla="*/ 4 h 115"/>
                  <a:gd name="T84" fmla="*/ 31 w 69"/>
                  <a:gd name="T85" fmla="*/ 4 h 115"/>
                  <a:gd name="T86" fmla="*/ 27 w 69"/>
                  <a:gd name="T87" fmla="*/ 8 h 115"/>
                  <a:gd name="T88" fmla="*/ 19 w 69"/>
                  <a:gd name="T89" fmla="*/ 20 h 115"/>
                  <a:gd name="T90" fmla="*/ 19 w 69"/>
                  <a:gd name="T91" fmla="*/ 31 h 115"/>
                  <a:gd name="T92" fmla="*/ 15 w 69"/>
                  <a:gd name="T93" fmla="*/ 46 h 115"/>
                  <a:gd name="T94" fmla="*/ 15 w 69"/>
                  <a:gd name="T95" fmla="*/ 62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8"/>
                    </a:moveTo>
                    <a:lnTo>
                      <a:pt x="0" y="39"/>
                    </a:lnTo>
                    <a:lnTo>
                      <a:pt x="4" y="23"/>
                    </a:lnTo>
                    <a:lnTo>
                      <a:pt x="11" y="12"/>
                    </a:lnTo>
                    <a:lnTo>
                      <a:pt x="19" y="4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0" y="4"/>
                    </a:lnTo>
                    <a:lnTo>
                      <a:pt x="57" y="12"/>
                    </a:lnTo>
                    <a:lnTo>
                      <a:pt x="65" y="23"/>
                    </a:lnTo>
                    <a:lnTo>
                      <a:pt x="69" y="39"/>
                    </a:lnTo>
                    <a:lnTo>
                      <a:pt x="69" y="58"/>
                    </a:lnTo>
                    <a:lnTo>
                      <a:pt x="69" y="73"/>
                    </a:lnTo>
                    <a:lnTo>
                      <a:pt x="65" y="89"/>
                    </a:lnTo>
                    <a:lnTo>
                      <a:pt x="57" y="100"/>
                    </a:lnTo>
                    <a:lnTo>
                      <a:pt x="50" y="108"/>
                    </a:lnTo>
                    <a:lnTo>
                      <a:pt x="42" y="112"/>
                    </a:lnTo>
                    <a:lnTo>
                      <a:pt x="34" y="115"/>
                    </a:lnTo>
                    <a:lnTo>
                      <a:pt x="23" y="112"/>
                    </a:lnTo>
                    <a:lnTo>
                      <a:pt x="15" y="108"/>
                    </a:lnTo>
                    <a:lnTo>
                      <a:pt x="8" y="96"/>
                    </a:lnTo>
                    <a:lnTo>
                      <a:pt x="4" y="77"/>
                    </a:lnTo>
                    <a:lnTo>
                      <a:pt x="0" y="58"/>
                    </a:lnTo>
                    <a:close/>
                    <a:moveTo>
                      <a:pt x="15" y="62"/>
                    </a:moveTo>
                    <a:lnTo>
                      <a:pt x="15" y="81"/>
                    </a:lnTo>
                    <a:lnTo>
                      <a:pt x="23" y="96"/>
                    </a:lnTo>
                    <a:lnTo>
                      <a:pt x="23" y="104"/>
                    </a:lnTo>
                    <a:lnTo>
                      <a:pt x="31" y="108"/>
                    </a:lnTo>
                    <a:lnTo>
                      <a:pt x="34" y="108"/>
                    </a:lnTo>
                    <a:lnTo>
                      <a:pt x="38" y="108"/>
                    </a:lnTo>
                    <a:lnTo>
                      <a:pt x="42" y="104"/>
                    </a:lnTo>
                    <a:lnTo>
                      <a:pt x="46" y="100"/>
                    </a:lnTo>
                    <a:lnTo>
                      <a:pt x="50" y="92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5"/>
                    </a:lnTo>
                    <a:lnTo>
                      <a:pt x="50" y="20"/>
                    </a:lnTo>
                    <a:lnTo>
                      <a:pt x="46" y="12"/>
                    </a:lnTo>
                    <a:lnTo>
                      <a:pt x="42" y="8"/>
                    </a:lnTo>
                    <a:lnTo>
                      <a:pt x="38" y="4"/>
                    </a:lnTo>
                    <a:lnTo>
                      <a:pt x="34" y="4"/>
                    </a:lnTo>
                    <a:lnTo>
                      <a:pt x="31" y="4"/>
                    </a:lnTo>
                    <a:lnTo>
                      <a:pt x="27" y="8"/>
                    </a:lnTo>
                    <a:lnTo>
                      <a:pt x="19" y="20"/>
                    </a:lnTo>
                    <a:lnTo>
                      <a:pt x="19" y="31"/>
                    </a:lnTo>
                    <a:lnTo>
                      <a:pt x="15" y="46"/>
                    </a:lnTo>
                    <a:lnTo>
                      <a:pt x="15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89" name="Rectangle 71"/>
              <p:cNvSpPr>
                <a:spLocks noChangeArrowheads="1"/>
              </p:cNvSpPr>
              <p:nvPr/>
            </p:nvSpPr>
            <p:spPr bwMode="auto">
              <a:xfrm>
                <a:off x="4670" y="1507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0" name="Freeform 72"/>
              <p:cNvSpPr>
                <a:spLocks noEditPoints="1"/>
              </p:cNvSpPr>
              <p:nvPr/>
            </p:nvSpPr>
            <p:spPr bwMode="auto">
              <a:xfrm>
                <a:off x="4869" y="1533"/>
                <a:ext cx="69" cy="115"/>
              </a:xfrm>
              <a:custGeom>
                <a:avLst/>
                <a:gdLst>
                  <a:gd name="T0" fmla="*/ 0 w 69"/>
                  <a:gd name="T1" fmla="*/ 58 h 115"/>
                  <a:gd name="T2" fmla="*/ 4 w 69"/>
                  <a:gd name="T3" fmla="*/ 39 h 115"/>
                  <a:gd name="T4" fmla="*/ 8 w 69"/>
                  <a:gd name="T5" fmla="*/ 23 h 115"/>
                  <a:gd name="T6" fmla="*/ 12 w 69"/>
                  <a:gd name="T7" fmla="*/ 12 h 115"/>
                  <a:gd name="T8" fmla="*/ 23 w 69"/>
                  <a:gd name="T9" fmla="*/ 4 h 115"/>
                  <a:gd name="T10" fmla="*/ 27 w 69"/>
                  <a:gd name="T11" fmla="*/ 0 h 115"/>
                  <a:gd name="T12" fmla="*/ 35 w 69"/>
                  <a:gd name="T13" fmla="*/ 0 h 115"/>
                  <a:gd name="T14" fmla="*/ 46 w 69"/>
                  <a:gd name="T15" fmla="*/ 0 h 115"/>
                  <a:gd name="T16" fmla="*/ 50 w 69"/>
                  <a:gd name="T17" fmla="*/ 4 h 115"/>
                  <a:gd name="T18" fmla="*/ 58 w 69"/>
                  <a:gd name="T19" fmla="*/ 12 h 115"/>
                  <a:gd name="T20" fmla="*/ 66 w 69"/>
                  <a:gd name="T21" fmla="*/ 23 h 115"/>
                  <a:gd name="T22" fmla="*/ 69 w 69"/>
                  <a:gd name="T23" fmla="*/ 39 h 115"/>
                  <a:gd name="T24" fmla="*/ 69 w 69"/>
                  <a:gd name="T25" fmla="*/ 58 h 115"/>
                  <a:gd name="T26" fmla="*/ 69 w 69"/>
                  <a:gd name="T27" fmla="*/ 73 h 115"/>
                  <a:gd name="T28" fmla="*/ 66 w 69"/>
                  <a:gd name="T29" fmla="*/ 89 h 115"/>
                  <a:gd name="T30" fmla="*/ 58 w 69"/>
                  <a:gd name="T31" fmla="*/ 100 h 115"/>
                  <a:gd name="T32" fmla="*/ 50 w 69"/>
                  <a:gd name="T33" fmla="*/ 108 h 115"/>
                  <a:gd name="T34" fmla="*/ 42 w 69"/>
                  <a:gd name="T35" fmla="*/ 112 h 115"/>
                  <a:gd name="T36" fmla="*/ 35 w 69"/>
                  <a:gd name="T37" fmla="*/ 115 h 115"/>
                  <a:gd name="T38" fmla="*/ 27 w 69"/>
                  <a:gd name="T39" fmla="*/ 112 h 115"/>
                  <a:gd name="T40" fmla="*/ 16 w 69"/>
                  <a:gd name="T41" fmla="*/ 108 h 115"/>
                  <a:gd name="T42" fmla="*/ 12 w 69"/>
                  <a:gd name="T43" fmla="*/ 96 h 115"/>
                  <a:gd name="T44" fmla="*/ 4 w 69"/>
                  <a:gd name="T45" fmla="*/ 77 h 115"/>
                  <a:gd name="T46" fmla="*/ 0 w 69"/>
                  <a:gd name="T47" fmla="*/ 58 h 115"/>
                  <a:gd name="T48" fmla="*/ 16 w 69"/>
                  <a:gd name="T49" fmla="*/ 62 h 115"/>
                  <a:gd name="T50" fmla="*/ 19 w 69"/>
                  <a:gd name="T51" fmla="*/ 81 h 115"/>
                  <a:gd name="T52" fmla="*/ 23 w 69"/>
                  <a:gd name="T53" fmla="*/ 96 h 115"/>
                  <a:gd name="T54" fmla="*/ 27 w 69"/>
                  <a:gd name="T55" fmla="*/ 104 h 115"/>
                  <a:gd name="T56" fmla="*/ 31 w 69"/>
                  <a:gd name="T57" fmla="*/ 108 h 115"/>
                  <a:gd name="T58" fmla="*/ 35 w 69"/>
                  <a:gd name="T59" fmla="*/ 108 h 115"/>
                  <a:gd name="T60" fmla="*/ 39 w 69"/>
                  <a:gd name="T61" fmla="*/ 108 h 115"/>
                  <a:gd name="T62" fmla="*/ 46 w 69"/>
                  <a:gd name="T63" fmla="*/ 104 h 115"/>
                  <a:gd name="T64" fmla="*/ 50 w 69"/>
                  <a:gd name="T65" fmla="*/ 100 h 115"/>
                  <a:gd name="T66" fmla="*/ 50 w 69"/>
                  <a:gd name="T67" fmla="*/ 92 h 115"/>
                  <a:gd name="T68" fmla="*/ 54 w 69"/>
                  <a:gd name="T69" fmla="*/ 77 h 115"/>
                  <a:gd name="T70" fmla="*/ 54 w 69"/>
                  <a:gd name="T71" fmla="*/ 54 h 115"/>
                  <a:gd name="T72" fmla="*/ 54 w 69"/>
                  <a:gd name="T73" fmla="*/ 35 h 115"/>
                  <a:gd name="T74" fmla="*/ 50 w 69"/>
                  <a:gd name="T75" fmla="*/ 20 h 115"/>
                  <a:gd name="T76" fmla="*/ 50 w 69"/>
                  <a:gd name="T77" fmla="*/ 12 h 115"/>
                  <a:gd name="T78" fmla="*/ 42 w 69"/>
                  <a:gd name="T79" fmla="*/ 8 h 115"/>
                  <a:gd name="T80" fmla="*/ 42 w 69"/>
                  <a:gd name="T81" fmla="*/ 4 h 115"/>
                  <a:gd name="T82" fmla="*/ 35 w 69"/>
                  <a:gd name="T83" fmla="*/ 4 h 115"/>
                  <a:gd name="T84" fmla="*/ 31 w 69"/>
                  <a:gd name="T85" fmla="*/ 4 h 115"/>
                  <a:gd name="T86" fmla="*/ 27 w 69"/>
                  <a:gd name="T87" fmla="*/ 8 h 115"/>
                  <a:gd name="T88" fmla="*/ 23 w 69"/>
                  <a:gd name="T89" fmla="*/ 20 h 115"/>
                  <a:gd name="T90" fmla="*/ 19 w 69"/>
                  <a:gd name="T91" fmla="*/ 31 h 115"/>
                  <a:gd name="T92" fmla="*/ 16 w 69"/>
                  <a:gd name="T93" fmla="*/ 46 h 115"/>
                  <a:gd name="T94" fmla="*/ 16 w 69"/>
                  <a:gd name="T95" fmla="*/ 62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8"/>
                    </a:moveTo>
                    <a:lnTo>
                      <a:pt x="4" y="39"/>
                    </a:lnTo>
                    <a:lnTo>
                      <a:pt x="8" y="23"/>
                    </a:lnTo>
                    <a:lnTo>
                      <a:pt x="12" y="12"/>
                    </a:lnTo>
                    <a:lnTo>
                      <a:pt x="23" y="4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6" y="0"/>
                    </a:lnTo>
                    <a:lnTo>
                      <a:pt x="50" y="4"/>
                    </a:lnTo>
                    <a:lnTo>
                      <a:pt x="58" y="12"/>
                    </a:lnTo>
                    <a:lnTo>
                      <a:pt x="66" y="23"/>
                    </a:lnTo>
                    <a:lnTo>
                      <a:pt x="69" y="39"/>
                    </a:lnTo>
                    <a:lnTo>
                      <a:pt x="69" y="58"/>
                    </a:lnTo>
                    <a:lnTo>
                      <a:pt x="69" y="73"/>
                    </a:lnTo>
                    <a:lnTo>
                      <a:pt x="66" y="89"/>
                    </a:lnTo>
                    <a:lnTo>
                      <a:pt x="58" y="100"/>
                    </a:lnTo>
                    <a:lnTo>
                      <a:pt x="50" y="108"/>
                    </a:lnTo>
                    <a:lnTo>
                      <a:pt x="42" y="112"/>
                    </a:lnTo>
                    <a:lnTo>
                      <a:pt x="35" y="115"/>
                    </a:lnTo>
                    <a:lnTo>
                      <a:pt x="27" y="112"/>
                    </a:lnTo>
                    <a:lnTo>
                      <a:pt x="16" y="108"/>
                    </a:lnTo>
                    <a:lnTo>
                      <a:pt x="12" y="96"/>
                    </a:lnTo>
                    <a:lnTo>
                      <a:pt x="4" y="77"/>
                    </a:lnTo>
                    <a:lnTo>
                      <a:pt x="0" y="58"/>
                    </a:lnTo>
                    <a:close/>
                    <a:moveTo>
                      <a:pt x="16" y="62"/>
                    </a:moveTo>
                    <a:lnTo>
                      <a:pt x="19" y="81"/>
                    </a:lnTo>
                    <a:lnTo>
                      <a:pt x="23" y="96"/>
                    </a:lnTo>
                    <a:lnTo>
                      <a:pt x="27" y="104"/>
                    </a:lnTo>
                    <a:lnTo>
                      <a:pt x="31" y="108"/>
                    </a:lnTo>
                    <a:lnTo>
                      <a:pt x="35" y="108"/>
                    </a:lnTo>
                    <a:lnTo>
                      <a:pt x="39" y="108"/>
                    </a:lnTo>
                    <a:lnTo>
                      <a:pt x="46" y="104"/>
                    </a:lnTo>
                    <a:lnTo>
                      <a:pt x="50" y="100"/>
                    </a:lnTo>
                    <a:lnTo>
                      <a:pt x="50" y="92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5"/>
                    </a:lnTo>
                    <a:lnTo>
                      <a:pt x="50" y="20"/>
                    </a:lnTo>
                    <a:lnTo>
                      <a:pt x="50" y="12"/>
                    </a:lnTo>
                    <a:lnTo>
                      <a:pt x="42" y="8"/>
                    </a:lnTo>
                    <a:lnTo>
                      <a:pt x="42" y="4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27" y="8"/>
                    </a:lnTo>
                    <a:lnTo>
                      <a:pt x="23" y="20"/>
                    </a:lnTo>
                    <a:lnTo>
                      <a:pt x="19" y="31"/>
                    </a:lnTo>
                    <a:lnTo>
                      <a:pt x="16" y="46"/>
                    </a:lnTo>
                    <a:lnTo>
                      <a:pt x="16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91" name="Rectangle 73"/>
              <p:cNvSpPr>
                <a:spLocks noChangeArrowheads="1"/>
              </p:cNvSpPr>
              <p:nvPr/>
            </p:nvSpPr>
            <p:spPr bwMode="auto">
              <a:xfrm>
                <a:off x="5268" y="1507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2" name="Rectangle 74"/>
              <p:cNvSpPr>
                <a:spLocks noChangeArrowheads="1"/>
              </p:cNvSpPr>
              <p:nvPr/>
            </p:nvSpPr>
            <p:spPr bwMode="auto">
              <a:xfrm>
                <a:off x="188" y="1706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3" name="Freeform 75"/>
              <p:cNvSpPr>
                <a:spLocks/>
              </p:cNvSpPr>
              <p:nvPr/>
            </p:nvSpPr>
            <p:spPr bwMode="auto">
              <a:xfrm>
                <a:off x="250" y="1779"/>
                <a:ext cx="119" cy="77"/>
              </a:xfrm>
              <a:custGeom>
                <a:avLst/>
                <a:gdLst>
                  <a:gd name="T0" fmla="*/ 0 w 119"/>
                  <a:gd name="T1" fmla="*/ 0 h 77"/>
                  <a:gd name="T2" fmla="*/ 30 w 119"/>
                  <a:gd name="T3" fmla="*/ 0 h 77"/>
                  <a:gd name="T4" fmla="*/ 30 w 119"/>
                  <a:gd name="T5" fmla="*/ 0 h 77"/>
                  <a:gd name="T6" fmla="*/ 27 w 119"/>
                  <a:gd name="T7" fmla="*/ 4 h 77"/>
                  <a:gd name="T8" fmla="*/ 27 w 119"/>
                  <a:gd name="T9" fmla="*/ 4 h 77"/>
                  <a:gd name="T10" fmla="*/ 23 w 119"/>
                  <a:gd name="T11" fmla="*/ 4 h 77"/>
                  <a:gd name="T12" fmla="*/ 23 w 119"/>
                  <a:gd name="T13" fmla="*/ 8 h 77"/>
                  <a:gd name="T14" fmla="*/ 23 w 119"/>
                  <a:gd name="T15" fmla="*/ 11 h 77"/>
                  <a:gd name="T16" fmla="*/ 27 w 119"/>
                  <a:gd name="T17" fmla="*/ 15 h 77"/>
                  <a:gd name="T18" fmla="*/ 42 w 119"/>
                  <a:gd name="T19" fmla="*/ 57 h 77"/>
                  <a:gd name="T20" fmla="*/ 57 w 119"/>
                  <a:gd name="T21" fmla="*/ 19 h 77"/>
                  <a:gd name="T22" fmla="*/ 53 w 119"/>
                  <a:gd name="T23" fmla="*/ 11 h 77"/>
                  <a:gd name="T24" fmla="*/ 53 w 119"/>
                  <a:gd name="T25" fmla="*/ 8 h 77"/>
                  <a:gd name="T26" fmla="*/ 50 w 119"/>
                  <a:gd name="T27" fmla="*/ 4 h 77"/>
                  <a:gd name="T28" fmla="*/ 46 w 119"/>
                  <a:gd name="T29" fmla="*/ 4 h 77"/>
                  <a:gd name="T30" fmla="*/ 42 w 119"/>
                  <a:gd name="T31" fmla="*/ 0 h 77"/>
                  <a:gd name="T32" fmla="*/ 42 w 119"/>
                  <a:gd name="T33" fmla="*/ 0 h 77"/>
                  <a:gd name="T34" fmla="*/ 76 w 119"/>
                  <a:gd name="T35" fmla="*/ 0 h 77"/>
                  <a:gd name="T36" fmla="*/ 76 w 119"/>
                  <a:gd name="T37" fmla="*/ 0 h 77"/>
                  <a:gd name="T38" fmla="*/ 73 w 119"/>
                  <a:gd name="T39" fmla="*/ 4 h 77"/>
                  <a:gd name="T40" fmla="*/ 69 w 119"/>
                  <a:gd name="T41" fmla="*/ 4 h 77"/>
                  <a:gd name="T42" fmla="*/ 69 w 119"/>
                  <a:gd name="T43" fmla="*/ 8 h 77"/>
                  <a:gd name="T44" fmla="*/ 69 w 119"/>
                  <a:gd name="T45" fmla="*/ 8 h 77"/>
                  <a:gd name="T46" fmla="*/ 69 w 119"/>
                  <a:gd name="T47" fmla="*/ 11 h 77"/>
                  <a:gd name="T48" fmla="*/ 69 w 119"/>
                  <a:gd name="T49" fmla="*/ 11 h 77"/>
                  <a:gd name="T50" fmla="*/ 88 w 119"/>
                  <a:gd name="T51" fmla="*/ 57 h 77"/>
                  <a:gd name="T52" fmla="*/ 103 w 119"/>
                  <a:gd name="T53" fmla="*/ 15 h 77"/>
                  <a:gd name="T54" fmla="*/ 107 w 119"/>
                  <a:gd name="T55" fmla="*/ 11 h 77"/>
                  <a:gd name="T56" fmla="*/ 107 w 119"/>
                  <a:gd name="T57" fmla="*/ 8 h 77"/>
                  <a:gd name="T58" fmla="*/ 107 w 119"/>
                  <a:gd name="T59" fmla="*/ 4 h 77"/>
                  <a:gd name="T60" fmla="*/ 103 w 119"/>
                  <a:gd name="T61" fmla="*/ 4 h 77"/>
                  <a:gd name="T62" fmla="*/ 103 w 119"/>
                  <a:gd name="T63" fmla="*/ 4 h 77"/>
                  <a:gd name="T64" fmla="*/ 96 w 119"/>
                  <a:gd name="T65" fmla="*/ 0 h 77"/>
                  <a:gd name="T66" fmla="*/ 96 w 119"/>
                  <a:gd name="T67" fmla="*/ 0 h 77"/>
                  <a:gd name="T68" fmla="*/ 119 w 119"/>
                  <a:gd name="T69" fmla="*/ 0 h 77"/>
                  <a:gd name="T70" fmla="*/ 119 w 119"/>
                  <a:gd name="T71" fmla="*/ 0 h 77"/>
                  <a:gd name="T72" fmla="*/ 115 w 119"/>
                  <a:gd name="T73" fmla="*/ 4 h 77"/>
                  <a:gd name="T74" fmla="*/ 107 w 119"/>
                  <a:gd name="T75" fmla="*/ 11 h 77"/>
                  <a:gd name="T76" fmla="*/ 84 w 119"/>
                  <a:gd name="T77" fmla="*/ 77 h 77"/>
                  <a:gd name="T78" fmla="*/ 80 w 119"/>
                  <a:gd name="T79" fmla="*/ 77 h 77"/>
                  <a:gd name="T80" fmla="*/ 61 w 119"/>
                  <a:gd name="T81" fmla="*/ 27 h 77"/>
                  <a:gd name="T82" fmla="*/ 38 w 119"/>
                  <a:gd name="T83" fmla="*/ 77 h 77"/>
                  <a:gd name="T84" fmla="*/ 34 w 119"/>
                  <a:gd name="T85" fmla="*/ 77 h 77"/>
                  <a:gd name="T86" fmla="*/ 11 w 119"/>
                  <a:gd name="T87" fmla="*/ 15 h 77"/>
                  <a:gd name="T88" fmla="*/ 7 w 119"/>
                  <a:gd name="T89" fmla="*/ 8 h 77"/>
                  <a:gd name="T90" fmla="*/ 4 w 119"/>
                  <a:gd name="T91" fmla="*/ 4 h 77"/>
                  <a:gd name="T92" fmla="*/ 4 w 119"/>
                  <a:gd name="T93" fmla="*/ 4 h 77"/>
                  <a:gd name="T94" fmla="*/ 0 w 119"/>
                  <a:gd name="T95" fmla="*/ 0 h 77"/>
                  <a:gd name="T96" fmla="*/ 0 w 119"/>
                  <a:gd name="T97" fmla="*/ 0 h 7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9"/>
                  <a:gd name="T148" fmla="*/ 0 h 77"/>
                  <a:gd name="T149" fmla="*/ 119 w 119"/>
                  <a:gd name="T150" fmla="*/ 77 h 7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9" h="77">
                    <a:moveTo>
                      <a:pt x="0" y="0"/>
                    </a:moveTo>
                    <a:lnTo>
                      <a:pt x="30" y="0"/>
                    </a:lnTo>
                    <a:lnTo>
                      <a:pt x="27" y="4"/>
                    </a:lnTo>
                    <a:lnTo>
                      <a:pt x="23" y="4"/>
                    </a:lnTo>
                    <a:lnTo>
                      <a:pt x="23" y="8"/>
                    </a:lnTo>
                    <a:lnTo>
                      <a:pt x="23" y="11"/>
                    </a:lnTo>
                    <a:lnTo>
                      <a:pt x="27" y="15"/>
                    </a:lnTo>
                    <a:lnTo>
                      <a:pt x="42" y="57"/>
                    </a:lnTo>
                    <a:lnTo>
                      <a:pt x="57" y="19"/>
                    </a:lnTo>
                    <a:lnTo>
                      <a:pt x="53" y="11"/>
                    </a:lnTo>
                    <a:lnTo>
                      <a:pt x="53" y="8"/>
                    </a:lnTo>
                    <a:lnTo>
                      <a:pt x="50" y="4"/>
                    </a:lnTo>
                    <a:lnTo>
                      <a:pt x="46" y="4"/>
                    </a:lnTo>
                    <a:lnTo>
                      <a:pt x="42" y="0"/>
                    </a:lnTo>
                    <a:lnTo>
                      <a:pt x="76" y="0"/>
                    </a:lnTo>
                    <a:lnTo>
                      <a:pt x="73" y="4"/>
                    </a:lnTo>
                    <a:lnTo>
                      <a:pt x="69" y="4"/>
                    </a:lnTo>
                    <a:lnTo>
                      <a:pt x="69" y="8"/>
                    </a:lnTo>
                    <a:lnTo>
                      <a:pt x="69" y="11"/>
                    </a:lnTo>
                    <a:lnTo>
                      <a:pt x="88" y="57"/>
                    </a:lnTo>
                    <a:lnTo>
                      <a:pt x="103" y="15"/>
                    </a:lnTo>
                    <a:lnTo>
                      <a:pt x="107" y="11"/>
                    </a:lnTo>
                    <a:lnTo>
                      <a:pt x="107" y="8"/>
                    </a:lnTo>
                    <a:lnTo>
                      <a:pt x="107" y="4"/>
                    </a:lnTo>
                    <a:lnTo>
                      <a:pt x="103" y="4"/>
                    </a:lnTo>
                    <a:lnTo>
                      <a:pt x="96" y="0"/>
                    </a:lnTo>
                    <a:lnTo>
                      <a:pt x="119" y="0"/>
                    </a:lnTo>
                    <a:lnTo>
                      <a:pt x="115" y="4"/>
                    </a:lnTo>
                    <a:lnTo>
                      <a:pt x="107" y="11"/>
                    </a:lnTo>
                    <a:lnTo>
                      <a:pt x="84" y="77"/>
                    </a:lnTo>
                    <a:lnTo>
                      <a:pt x="80" y="77"/>
                    </a:lnTo>
                    <a:lnTo>
                      <a:pt x="61" y="27"/>
                    </a:lnTo>
                    <a:lnTo>
                      <a:pt x="38" y="77"/>
                    </a:lnTo>
                    <a:lnTo>
                      <a:pt x="34" y="77"/>
                    </a:lnTo>
                    <a:lnTo>
                      <a:pt x="11" y="15"/>
                    </a:lnTo>
                    <a:lnTo>
                      <a:pt x="7" y="8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94" name="Freeform 76"/>
              <p:cNvSpPr>
                <a:spLocks noEditPoints="1"/>
              </p:cNvSpPr>
              <p:nvPr/>
            </p:nvSpPr>
            <p:spPr bwMode="auto">
              <a:xfrm>
                <a:off x="373" y="1779"/>
                <a:ext cx="69" cy="77"/>
              </a:xfrm>
              <a:custGeom>
                <a:avLst/>
                <a:gdLst>
                  <a:gd name="T0" fmla="*/ 34 w 69"/>
                  <a:gd name="T1" fmla="*/ 69 h 77"/>
                  <a:gd name="T2" fmla="*/ 26 w 69"/>
                  <a:gd name="T3" fmla="*/ 77 h 77"/>
                  <a:gd name="T4" fmla="*/ 19 w 69"/>
                  <a:gd name="T5" fmla="*/ 77 h 77"/>
                  <a:gd name="T6" fmla="*/ 3 w 69"/>
                  <a:gd name="T7" fmla="*/ 73 h 77"/>
                  <a:gd name="T8" fmla="*/ 0 w 69"/>
                  <a:gd name="T9" fmla="*/ 57 h 77"/>
                  <a:gd name="T10" fmla="*/ 3 w 69"/>
                  <a:gd name="T11" fmla="*/ 50 h 77"/>
                  <a:gd name="T12" fmla="*/ 15 w 69"/>
                  <a:gd name="T13" fmla="*/ 38 h 77"/>
                  <a:gd name="T14" fmla="*/ 42 w 69"/>
                  <a:gd name="T15" fmla="*/ 27 h 77"/>
                  <a:gd name="T16" fmla="*/ 42 w 69"/>
                  <a:gd name="T17" fmla="*/ 15 h 77"/>
                  <a:gd name="T18" fmla="*/ 34 w 69"/>
                  <a:gd name="T19" fmla="*/ 4 h 77"/>
                  <a:gd name="T20" fmla="*/ 23 w 69"/>
                  <a:gd name="T21" fmla="*/ 4 h 77"/>
                  <a:gd name="T22" fmla="*/ 19 w 69"/>
                  <a:gd name="T23" fmla="*/ 11 h 77"/>
                  <a:gd name="T24" fmla="*/ 15 w 69"/>
                  <a:gd name="T25" fmla="*/ 19 h 77"/>
                  <a:gd name="T26" fmla="*/ 15 w 69"/>
                  <a:gd name="T27" fmla="*/ 23 h 77"/>
                  <a:gd name="T28" fmla="*/ 11 w 69"/>
                  <a:gd name="T29" fmla="*/ 27 h 77"/>
                  <a:gd name="T30" fmla="*/ 3 w 69"/>
                  <a:gd name="T31" fmla="*/ 23 h 77"/>
                  <a:gd name="T32" fmla="*/ 3 w 69"/>
                  <a:gd name="T33" fmla="*/ 19 h 77"/>
                  <a:gd name="T34" fmla="*/ 11 w 69"/>
                  <a:gd name="T35" fmla="*/ 4 h 77"/>
                  <a:gd name="T36" fmla="*/ 30 w 69"/>
                  <a:gd name="T37" fmla="*/ 0 h 77"/>
                  <a:gd name="T38" fmla="*/ 46 w 69"/>
                  <a:gd name="T39" fmla="*/ 0 h 77"/>
                  <a:gd name="T40" fmla="*/ 53 w 69"/>
                  <a:gd name="T41" fmla="*/ 11 h 77"/>
                  <a:gd name="T42" fmla="*/ 53 w 69"/>
                  <a:gd name="T43" fmla="*/ 23 h 77"/>
                  <a:gd name="T44" fmla="*/ 57 w 69"/>
                  <a:gd name="T45" fmla="*/ 57 h 77"/>
                  <a:gd name="T46" fmla="*/ 57 w 69"/>
                  <a:gd name="T47" fmla="*/ 65 h 77"/>
                  <a:gd name="T48" fmla="*/ 57 w 69"/>
                  <a:gd name="T49" fmla="*/ 65 h 77"/>
                  <a:gd name="T50" fmla="*/ 61 w 69"/>
                  <a:gd name="T51" fmla="*/ 65 h 77"/>
                  <a:gd name="T52" fmla="*/ 65 w 69"/>
                  <a:gd name="T53" fmla="*/ 65 h 77"/>
                  <a:gd name="T54" fmla="*/ 69 w 69"/>
                  <a:gd name="T55" fmla="*/ 65 h 77"/>
                  <a:gd name="T56" fmla="*/ 49 w 69"/>
                  <a:gd name="T57" fmla="*/ 77 h 77"/>
                  <a:gd name="T58" fmla="*/ 42 w 69"/>
                  <a:gd name="T59" fmla="*/ 73 h 77"/>
                  <a:gd name="T60" fmla="*/ 42 w 69"/>
                  <a:gd name="T61" fmla="*/ 65 h 77"/>
                  <a:gd name="T62" fmla="*/ 42 w 69"/>
                  <a:gd name="T63" fmla="*/ 31 h 77"/>
                  <a:gd name="T64" fmla="*/ 26 w 69"/>
                  <a:gd name="T65" fmla="*/ 38 h 77"/>
                  <a:gd name="T66" fmla="*/ 15 w 69"/>
                  <a:gd name="T67" fmla="*/ 46 h 77"/>
                  <a:gd name="T68" fmla="*/ 15 w 69"/>
                  <a:gd name="T69" fmla="*/ 54 h 77"/>
                  <a:gd name="T70" fmla="*/ 15 w 69"/>
                  <a:gd name="T71" fmla="*/ 61 h 77"/>
                  <a:gd name="T72" fmla="*/ 26 w 69"/>
                  <a:gd name="T73" fmla="*/ 65 h 77"/>
                  <a:gd name="T74" fmla="*/ 42 w 69"/>
                  <a:gd name="T75" fmla="*/ 57 h 7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9"/>
                  <a:gd name="T115" fmla="*/ 0 h 77"/>
                  <a:gd name="T116" fmla="*/ 69 w 69"/>
                  <a:gd name="T117" fmla="*/ 77 h 7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9" h="77">
                    <a:moveTo>
                      <a:pt x="42" y="65"/>
                    </a:moveTo>
                    <a:lnTo>
                      <a:pt x="34" y="69"/>
                    </a:lnTo>
                    <a:lnTo>
                      <a:pt x="30" y="73"/>
                    </a:lnTo>
                    <a:lnTo>
                      <a:pt x="26" y="77"/>
                    </a:lnTo>
                    <a:lnTo>
                      <a:pt x="23" y="77"/>
                    </a:lnTo>
                    <a:lnTo>
                      <a:pt x="19" y="77"/>
                    </a:lnTo>
                    <a:lnTo>
                      <a:pt x="11" y="77"/>
                    </a:lnTo>
                    <a:lnTo>
                      <a:pt x="3" y="73"/>
                    </a:lnTo>
                    <a:lnTo>
                      <a:pt x="0" y="65"/>
                    </a:lnTo>
                    <a:lnTo>
                      <a:pt x="0" y="57"/>
                    </a:lnTo>
                    <a:lnTo>
                      <a:pt x="0" y="54"/>
                    </a:lnTo>
                    <a:lnTo>
                      <a:pt x="3" y="50"/>
                    </a:lnTo>
                    <a:lnTo>
                      <a:pt x="7" y="42"/>
                    </a:lnTo>
                    <a:lnTo>
                      <a:pt x="15" y="38"/>
                    </a:lnTo>
                    <a:lnTo>
                      <a:pt x="23" y="34"/>
                    </a:lnTo>
                    <a:lnTo>
                      <a:pt x="42" y="27"/>
                    </a:lnTo>
                    <a:lnTo>
                      <a:pt x="42" y="23"/>
                    </a:lnTo>
                    <a:lnTo>
                      <a:pt x="42" y="15"/>
                    </a:lnTo>
                    <a:lnTo>
                      <a:pt x="38" y="8"/>
                    </a:lnTo>
                    <a:lnTo>
                      <a:pt x="34" y="4"/>
                    </a:lnTo>
                    <a:lnTo>
                      <a:pt x="26" y="4"/>
                    </a:lnTo>
                    <a:lnTo>
                      <a:pt x="23" y="4"/>
                    </a:lnTo>
                    <a:lnTo>
                      <a:pt x="19" y="8"/>
                    </a:lnTo>
                    <a:lnTo>
                      <a:pt x="19" y="11"/>
                    </a:lnTo>
                    <a:lnTo>
                      <a:pt x="15" y="11"/>
                    </a:lnTo>
                    <a:lnTo>
                      <a:pt x="15" y="19"/>
                    </a:lnTo>
                    <a:lnTo>
                      <a:pt x="15" y="23"/>
                    </a:lnTo>
                    <a:lnTo>
                      <a:pt x="11" y="27"/>
                    </a:lnTo>
                    <a:lnTo>
                      <a:pt x="7" y="27"/>
                    </a:lnTo>
                    <a:lnTo>
                      <a:pt x="3" y="23"/>
                    </a:lnTo>
                    <a:lnTo>
                      <a:pt x="3" y="19"/>
                    </a:lnTo>
                    <a:lnTo>
                      <a:pt x="3" y="11"/>
                    </a:lnTo>
                    <a:lnTo>
                      <a:pt x="11" y="4"/>
                    </a:lnTo>
                    <a:lnTo>
                      <a:pt x="19" y="0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49" y="4"/>
                    </a:lnTo>
                    <a:lnTo>
                      <a:pt x="53" y="11"/>
                    </a:lnTo>
                    <a:lnTo>
                      <a:pt x="53" y="15"/>
                    </a:lnTo>
                    <a:lnTo>
                      <a:pt x="53" y="23"/>
                    </a:lnTo>
                    <a:lnTo>
                      <a:pt x="53" y="50"/>
                    </a:lnTo>
                    <a:lnTo>
                      <a:pt x="57" y="57"/>
                    </a:lnTo>
                    <a:lnTo>
                      <a:pt x="57" y="61"/>
                    </a:lnTo>
                    <a:lnTo>
                      <a:pt x="57" y="65"/>
                    </a:lnTo>
                    <a:lnTo>
                      <a:pt x="61" y="65"/>
                    </a:lnTo>
                    <a:lnTo>
                      <a:pt x="65" y="65"/>
                    </a:lnTo>
                    <a:lnTo>
                      <a:pt x="69" y="61"/>
                    </a:lnTo>
                    <a:lnTo>
                      <a:pt x="69" y="65"/>
                    </a:lnTo>
                    <a:lnTo>
                      <a:pt x="57" y="73"/>
                    </a:lnTo>
                    <a:lnTo>
                      <a:pt x="49" y="77"/>
                    </a:lnTo>
                    <a:lnTo>
                      <a:pt x="46" y="77"/>
                    </a:lnTo>
                    <a:lnTo>
                      <a:pt x="42" y="73"/>
                    </a:lnTo>
                    <a:lnTo>
                      <a:pt x="42" y="69"/>
                    </a:lnTo>
                    <a:lnTo>
                      <a:pt x="42" y="65"/>
                    </a:lnTo>
                    <a:close/>
                    <a:moveTo>
                      <a:pt x="42" y="57"/>
                    </a:moveTo>
                    <a:lnTo>
                      <a:pt x="42" y="31"/>
                    </a:lnTo>
                    <a:lnTo>
                      <a:pt x="30" y="34"/>
                    </a:lnTo>
                    <a:lnTo>
                      <a:pt x="26" y="38"/>
                    </a:lnTo>
                    <a:lnTo>
                      <a:pt x="19" y="42"/>
                    </a:lnTo>
                    <a:lnTo>
                      <a:pt x="15" y="46"/>
                    </a:lnTo>
                    <a:lnTo>
                      <a:pt x="15" y="50"/>
                    </a:lnTo>
                    <a:lnTo>
                      <a:pt x="15" y="54"/>
                    </a:lnTo>
                    <a:lnTo>
                      <a:pt x="15" y="57"/>
                    </a:lnTo>
                    <a:lnTo>
                      <a:pt x="15" y="61"/>
                    </a:lnTo>
                    <a:lnTo>
                      <a:pt x="19" y="65"/>
                    </a:lnTo>
                    <a:lnTo>
                      <a:pt x="26" y="65"/>
                    </a:lnTo>
                    <a:lnTo>
                      <a:pt x="30" y="65"/>
                    </a:lnTo>
                    <a:lnTo>
                      <a:pt x="42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95" name="Freeform 77"/>
              <p:cNvSpPr>
                <a:spLocks/>
              </p:cNvSpPr>
              <p:nvPr/>
            </p:nvSpPr>
            <p:spPr bwMode="auto">
              <a:xfrm>
                <a:off x="445" y="1779"/>
                <a:ext cx="81" cy="77"/>
              </a:xfrm>
              <a:custGeom>
                <a:avLst/>
                <a:gdLst>
                  <a:gd name="T0" fmla="*/ 23 w 81"/>
                  <a:gd name="T1" fmla="*/ 15 h 77"/>
                  <a:gd name="T2" fmla="*/ 31 w 81"/>
                  <a:gd name="T3" fmla="*/ 4 h 77"/>
                  <a:gd name="T4" fmla="*/ 43 w 81"/>
                  <a:gd name="T5" fmla="*/ 0 h 77"/>
                  <a:gd name="T6" fmla="*/ 50 w 81"/>
                  <a:gd name="T7" fmla="*/ 0 h 77"/>
                  <a:gd name="T8" fmla="*/ 54 w 81"/>
                  <a:gd name="T9" fmla="*/ 0 h 77"/>
                  <a:gd name="T10" fmla="*/ 58 w 81"/>
                  <a:gd name="T11" fmla="*/ 0 h 77"/>
                  <a:gd name="T12" fmla="*/ 66 w 81"/>
                  <a:gd name="T13" fmla="*/ 4 h 77"/>
                  <a:gd name="T14" fmla="*/ 66 w 81"/>
                  <a:gd name="T15" fmla="*/ 11 h 77"/>
                  <a:gd name="T16" fmla="*/ 69 w 81"/>
                  <a:gd name="T17" fmla="*/ 19 h 77"/>
                  <a:gd name="T18" fmla="*/ 69 w 81"/>
                  <a:gd name="T19" fmla="*/ 27 h 77"/>
                  <a:gd name="T20" fmla="*/ 69 w 81"/>
                  <a:gd name="T21" fmla="*/ 57 h 77"/>
                  <a:gd name="T22" fmla="*/ 69 w 81"/>
                  <a:gd name="T23" fmla="*/ 65 h 77"/>
                  <a:gd name="T24" fmla="*/ 69 w 81"/>
                  <a:gd name="T25" fmla="*/ 69 h 77"/>
                  <a:gd name="T26" fmla="*/ 69 w 81"/>
                  <a:gd name="T27" fmla="*/ 69 h 77"/>
                  <a:gd name="T28" fmla="*/ 73 w 81"/>
                  <a:gd name="T29" fmla="*/ 73 h 77"/>
                  <a:gd name="T30" fmla="*/ 73 w 81"/>
                  <a:gd name="T31" fmla="*/ 73 h 77"/>
                  <a:gd name="T32" fmla="*/ 81 w 81"/>
                  <a:gd name="T33" fmla="*/ 73 h 77"/>
                  <a:gd name="T34" fmla="*/ 81 w 81"/>
                  <a:gd name="T35" fmla="*/ 77 h 77"/>
                  <a:gd name="T36" fmla="*/ 43 w 81"/>
                  <a:gd name="T37" fmla="*/ 77 h 77"/>
                  <a:gd name="T38" fmla="*/ 43 w 81"/>
                  <a:gd name="T39" fmla="*/ 73 h 77"/>
                  <a:gd name="T40" fmla="*/ 46 w 81"/>
                  <a:gd name="T41" fmla="*/ 73 h 77"/>
                  <a:gd name="T42" fmla="*/ 50 w 81"/>
                  <a:gd name="T43" fmla="*/ 73 h 77"/>
                  <a:gd name="T44" fmla="*/ 50 w 81"/>
                  <a:gd name="T45" fmla="*/ 73 h 77"/>
                  <a:gd name="T46" fmla="*/ 54 w 81"/>
                  <a:gd name="T47" fmla="*/ 69 h 77"/>
                  <a:gd name="T48" fmla="*/ 54 w 81"/>
                  <a:gd name="T49" fmla="*/ 65 h 77"/>
                  <a:gd name="T50" fmla="*/ 54 w 81"/>
                  <a:gd name="T51" fmla="*/ 65 h 77"/>
                  <a:gd name="T52" fmla="*/ 54 w 81"/>
                  <a:gd name="T53" fmla="*/ 57 h 77"/>
                  <a:gd name="T54" fmla="*/ 54 w 81"/>
                  <a:gd name="T55" fmla="*/ 27 h 77"/>
                  <a:gd name="T56" fmla="*/ 54 w 81"/>
                  <a:gd name="T57" fmla="*/ 19 h 77"/>
                  <a:gd name="T58" fmla="*/ 50 w 81"/>
                  <a:gd name="T59" fmla="*/ 11 h 77"/>
                  <a:gd name="T60" fmla="*/ 50 w 81"/>
                  <a:gd name="T61" fmla="*/ 11 h 77"/>
                  <a:gd name="T62" fmla="*/ 43 w 81"/>
                  <a:gd name="T63" fmla="*/ 8 h 77"/>
                  <a:gd name="T64" fmla="*/ 35 w 81"/>
                  <a:gd name="T65" fmla="*/ 11 h 77"/>
                  <a:gd name="T66" fmla="*/ 23 w 81"/>
                  <a:gd name="T67" fmla="*/ 19 h 77"/>
                  <a:gd name="T68" fmla="*/ 23 w 81"/>
                  <a:gd name="T69" fmla="*/ 57 h 77"/>
                  <a:gd name="T70" fmla="*/ 23 w 81"/>
                  <a:gd name="T71" fmla="*/ 65 h 77"/>
                  <a:gd name="T72" fmla="*/ 23 w 81"/>
                  <a:gd name="T73" fmla="*/ 69 h 77"/>
                  <a:gd name="T74" fmla="*/ 23 w 81"/>
                  <a:gd name="T75" fmla="*/ 69 h 77"/>
                  <a:gd name="T76" fmla="*/ 27 w 81"/>
                  <a:gd name="T77" fmla="*/ 73 h 77"/>
                  <a:gd name="T78" fmla="*/ 31 w 81"/>
                  <a:gd name="T79" fmla="*/ 73 h 77"/>
                  <a:gd name="T80" fmla="*/ 35 w 81"/>
                  <a:gd name="T81" fmla="*/ 73 h 77"/>
                  <a:gd name="T82" fmla="*/ 35 w 81"/>
                  <a:gd name="T83" fmla="*/ 77 h 77"/>
                  <a:gd name="T84" fmla="*/ 0 w 81"/>
                  <a:gd name="T85" fmla="*/ 77 h 77"/>
                  <a:gd name="T86" fmla="*/ 0 w 81"/>
                  <a:gd name="T87" fmla="*/ 73 h 77"/>
                  <a:gd name="T88" fmla="*/ 0 w 81"/>
                  <a:gd name="T89" fmla="*/ 73 h 77"/>
                  <a:gd name="T90" fmla="*/ 4 w 81"/>
                  <a:gd name="T91" fmla="*/ 73 h 77"/>
                  <a:gd name="T92" fmla="*/ 8 w 81"/>
                  <a:gd name="T93" fmla="*/ 69 h 77"/>
                  <a:gd name="T94" fmla="*/ 8 w 81"/>
                  <a:gd name="T95" fmla="*/ 65 h 77"/>
                  <a:gd name="T96" fmla="*/ 8 w 81"/>
                  <a:gd name="T97" fmla="*/ 57 h 77"/>
                  <a:gd name="T98" fmla="*/ 8 w 81"/>
                  <a:gd name="T99" fmla="*/ 31 h 77"/>
                  <a:gd name="T100" fmla="*/ 8 w 81"/>
                  <a:gd name="T101" fmla="*/ 19 h 77"/>
                  <a:gd name="T102" fmla="*/ 8 w 81"/>
                  <a:gd name="T103" fmla="*/ 11 h 77"/>
                  <a:gd name="T104" fmla="*/ 8 w 81"/>
                  <a:gd name="T105" fmla="*/ 11 h 77"/>
                  <a:gd name="T106" fmla="*/ 8 w 81"/>
                  <a:gd name="T107" fmla="*/ 8 h 77"/>
                  <a:gd name="T108" fmla="*/ 4 w 81"/>
                  <a:gd name="T109" fmla="*/ 8 h 77"/>
                  <a:gd name="T110" fmla="*/ 4 w 81"/>
                  <a:gd name="T111" fmla="*/ 8 h 77"/>
                  <a:gd name="T112" fmla="*/ 4 w 81"/>
                  <a:gd name="T113" fmla="*/ 8 h 77"/>
                  <a:gd name="T114" fmla="*/ 0 w 81"/>
                  <a:gd name="T115" fmla="*/ 8 h 77"/>
                  <a:gd name="T116" fmla="*/ 0 w 81"/>
                  <a:gd name="T117" fmla="*/ 8 h 77"/>
                  <a:gd name="T118" fmla="*/ 20 w 81"/>
                  <a:gd name="T119" fmla="*/ 0 h 77"/>
                  <a:gd name="T120" fmla="*/ 23 w 81"/>
                  <a:gd name="T121" fmla="*/ 0 h 77"/>
                  <a:gd name="T122" fmla="*/ 23 w 81"/>
                  <a:gd name="T123" fmla="*/ 15 h 7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1"/>
                  <a:gd name="T187" fmla="*/ 0 h 77"/>
                  <a:gd name="T188" fmla="*/ 81 w 81"/>
                  <a:gd name="T189" fmla="*/ 77 h 7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1" h="77">
                    <a:moveTo>
                      <a:pt x="23" y="15"/>
                    </a:moveTo>
                    <a:lnTo>
                      <a:pt x="31" y="4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6" y="4"/>
                    </a:lnTo>
                    <a:lnTo>
                      <a:pt x="66" y="11"/>
                    </a:lnTo>
                    <a:lnTo>
                      <a:pt x="69" y="19"/>
                    </a:lnTo>
                    <a:lnTo>
                      <a:pt x="69" y="27"/>
                    </a:lnTo>
                    <a:lnTo>
                      <a:pt x="69" y="57"/>
                    </a:lnTo>
                    <a:lnTo>
                      <a:pt x="69" y="65"/>
                    </a:lnTo>
                    <a:lnTo>
                      <a:pt x="69" y="69"/>
                    </a:lnTo>
                    <a:lnTo>
                      <a:pt x="73" y="73"/>
                    </a:lnTo>
                    <a:lnTo>
                      <a:pt x="81" y="73"/>
                    </a:lnTo>
                    <a:lnTo>
                      <a:pt x="81" y="77"/>
                    </a:lnTo>
                    <a:lnTo>
                      <a:pt x="43" y="77"/>
                    </a:lnTo>
                    <a:lnTo>
                      <a:pt x="43" y="73"/>
                    </a:lnTo>
                    <a:lnTo>
                      <a:pt x="46" y="73"/>
                    </a:lnTo>
                    <a:lnTo>
                      <a:pt x="50" y="73"/>
                    </a:lnTo>
                    <a:lnTo>
                      <a:pt x="54" y="69"/>
                    </a:lnTo>
                    <a:lnTo>
                      <a:pt x="54" y="65"/>
                    </a:lnTo>
                    <a:lnTo>
                      <a:pt x="54" y="57"/>
                    </a:lnTo>
                    <a:lnTo>
                      <a:pt x="54" y="27"/>
                    </a:lnTo>
                    <a:lnTo>
                      <a:pt x="54" y="19"/>
                    </a:lnTo>
                    <a:lnTo>
                      <a:pt x="50" y="11"/>
                    </a:lnTo>
                    <a:lnTo>
                      <a:pt x="43" y="8"/>
                    </a:lnTo>
                    <a:lnTo>
                      <a:pt x="35" y="11"/>
                    </a:lnTo>
                    <a:lnTo>
                      <a:pt x="23" y="19"/>
                    </a:lnTo>
                    <a:lnTo>
                      <a:pt x="23" y="57"/>
                    </a:lnTo>
                    <a:lnTo>
                      <a:pt x="23" y="65"/>
                    </a:lnTo>
                    <a:lnTo>
                      <a:pt x="23" y="69"/>
                    </a:lnTo>
                    <a:lnTo>
                      <a:pt x="27" y="73"/>
                    </a:lnTo>
                    <a:lnTo>
                      <a:pt x="31" y="73"/>
                    </a:lnTo>
                    <a:lnTo>
                      <a:pt x="35" y="73"/>
                    </a:lnTo>
                    <a:lnTo>
                      <a:pt x="35" y="77"/>
                    </a:lnTo>
                    <a:lnTo>
                      <a:pt x="0" y="77"/>
                    </a:lnTo>
                    <a:lnTo>
                      <a:pt x="0" y="73"/>
                    </a:lnTo>
                    <a:lnTo>
                      <a:pt x="4" y="73"/>
                    </a:lnTo>
                    <a:lnTo>
                      <a:pt x="8" y="69"/>
                    </a:lnTo>
                    <a:lnTo>
                      <a:pt x="8" y="65"/>
                    </a:lnTo>
                    <a:lnTo>
                      <a:pt x="8" y="57"/>
                    </a:lnTo>
                    <a:lnTo>
                      <a:pt x="8" y="31"/>
                    </a:lnTo>
                    <a:lnTo>
                      <a:pt x="8" y="19"/>
                    </a:lnTo>
                    <a:lnTo>
                      <a:pt x="8" y="11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3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96" name="Freeform 78"/>
              <p:cNvSpPr>
                <a:spLocks/>
              </p:cNvSpPr>
              <p:nvPr/>
            </p:nvSpPr>
            <p:spPr bwMode="auto">
              <a:xfrm>
                <a:off x="526" y="1756"/>
                <a:ext cx="46" cy="100"/>
              </a:xfrm>
              <a:custGeom>
                <a:avLst/>
                <a:gdLst>
                  <a:gd name="T0" fmla="*/ 27 w 46"/>
                  <a:gd name="T1" fmla="*/ 0 h 100"/>
                  <a:gd name="T2" fmla="*/ 27 w 46"/>
                  <a:gd name="T3" fmla="*/ 23 h 100"/>
                  <a:gd name="T4" fmla="*/ 42 w 46"/>
                  <a:gd name="T5" fmla="*/ 23 h 100"/>
                  <a:gd name="T6" fmla="*/ 42 w 46"/>
                  <a:gd name="T7" fmla="*/ 27 h 100"/>
                  <a:gd name="T8" fmla="*/ 27 w 46"/>
                  <a:gd name="T9" fmla="*/ 27 h 100"/>
                  <a:gd name="T10" fmla="*/ 27 w 46"/>
                  <a:gd name="T11" fmla="*/ 77 h 100"/>
                  <a:gd name="T12" fmla="*/ 27 w 46"/>
                  <a:gd name="T13" fmla="*/ 84 h 100"/>
                  <a:gd name="T14" fmla="*/ 27 w 46"/>
                  <a:gd name="T15" fmla="*/ 88 h 100"/>
                  <a:gd name="T16" fmla="*/ 31 w 46"/>
                  <a:gd name="T17" fmla="*/ 88 h 100"/>
                  <a:gd name="T18" fmla="*/ 35 w 46"/>
                  <a:gd name="T19" fmla="*/ 88 h 100"/>
                  <a:gd name="T20" fmla="*/ 38 w 46"/>
                  <a:gd name="T21" fmla="*/ 88 h 100"/>
                  <a:gd name="T22" fmla="*/ 38 w 46"/>
                  <a:gd name="T23" fmla="*/ 88 h 100"/>
                  <a:gd name="T24" fmla="*/ 42 w 46"/>
                  <a:gd name="T25" fmla="*/ 88 h 100"/>
                  <a:gd name="T26" fmla="*/ 42 w 46"/>
                  <a:gd name="T27" fmla="*/ 84 h 100"/>
                  <a:gd name="T28" fmla="*/ 46 w 46"/>
                  <a:gd name="T29" fmla="*/ 84 h 100"/>
                  <a:gd name="T30" fmla="*/ 42 w 46"/>
                  <a:gd name="T31" fmla="*/ 92 h 100"/>
                  <a:gd name="T32" fmla="*/ 38 w 46"/>
                  <a:gd name="T33" fmla="*/ 96 h 100"/>
                  <a:gd name="T34" fmla="*/ 35 w 46"/>
                  <a:gd name="T35" fmla="*/ 100 h 100"/>
                  <a:gd name="T36" fmla="*/ 27 w 46"/>
                  <a:gd name="T37" fmla="*/ 100 h 100"/>
                  <a:gd name="T38" fmla="*/ 23 w 46"/>
                  <a:gd name="T39" fmla="*/ 100 h 100"/>
                  <a:gd name="T40" fmla="*/ 19 w 46"/>
                  <a:gd name="T41" fmla="*/ 100 h 100"/>
                  <a:gd name="T42" fmla="*/ 15 w 46"/>
                  <a:gd name="T43" fmla="*/ 96 h 100"/>
                  <a:gd name="T44" fmla="*/ 15 w 46"/>
                  <a:gd name="T45" fmla="*/ 92 h 100"/>
                  <a:gd name="T46" fmla="*/ 11 w 46"/>
                  <a:gd name="T47" fmla="*/ 88 h 100"/>
                  <a:gd name="T48" fmla="*/ 11 w 46"/>
                  <a:gd name="T49" fmla="*/ 80 h 100"/>
                  <a:gd name="T50" fmla="*/ 11 w 46"/>
                  <a:gd name="T51" fmla="*/ 27 h 100"/>
                  <a:gd name="T52" fmla="*/ 0 w 46"/>
                  <a:gd name="T53" fmla="*/ 27 h 100"/>
                  <a:gd name="T54" fmla="*/ 0 w 46"/>
                  <a:gd name="T55" fmla="*/ 27 h 100"/>
                  <a:gd name="T56" fmla="*/ 4 w 46"/>
                  <a:gd name="T57" fmla="*/ 23 h 100"/>
                  <a:gd name="T58" fmla="*/ 11 w 46"/>
                  <a:gd name="T59" fmla="*/ 19 h 100"/>
                  <a:gd name="T60" fmla="*/ 15 w 46"/>
                  <a:gd name="T61" fmla="*/ 15 h 100"/>
                  <a:gd name="T62" fmla="*/ 19 w 46"/>
                  <a:gd name="T63" fmla="*/ 11 h 100"/>
                  <a:gd name="T64" fmla="*/ 23 w 46"/>
                  <a:gd name="T65" fmla="*/ 4 h 100"/>
                  <a:gd name="T66" fmla="*/ 23 w 46"/>
                  <a:gd name="T67" fmla="*/ 0 h 100"/>
                  <a:gd name="T68" fmla="*/ 27 w 46"/>
                  <a:gd name="T69" fmla="*/ 0 h 10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"/>
                  <a:gd name="T106" fmla="*/ 0 h 100"/>
                  <a:gd name="T107" fmla="*/ 46 w 46"/>
                  <a:gd name="T108" fmla="*/ 100 h 10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" h="100">
                    <a:moveTo>
                      <a:pt x="27" y="0"/>
                    </a:moveTo>
                    <a:lnTo>
                      <a:pt x="27" y="23"/>
                    </a:lnTo>
                    <a:lnTo>
                      <a:pt x="42" y="23"/>
                    </a:lnTo>
                    <a:lnTo>
                      <a:pt x="42" y="27"/>
                    </a:lnTo>
                    <a:lnTo>
                      <a:pt x="27" y="27"/>
                    </a:lnTo>
                    <a:lnTo>
                      <a:pt x="27" y="77"/>
                    </a:lnTo>
                    <a:lnTo>
                      <a:pt x="27" y="84"/>
                    </a:lnTo>
                    <a:lnTo>
                      <a:pt x="27" y="88"/>
                    </a:lnTo>
                    <a:lnTo>
                      <a:pt x="31" y="88"/>
                    </a:lnTo>
                    <a:lnTo>
                      <a:pt x="35" y="88"/>
                    </a:lnTo>
                    <a:lnTo>
                      <a:pt x="38" y="88"/>
                    </a:lnTo>
                    <a:lnTo>
                      <a:pt x="42" y="88"/>
                    </a:lnTo>
                    <a:lnTo>
                      <a:pt x="42" y="84"/>
                    </a:lnTo>
                    <a:lnTo>
                      <a:pt x="46" y="84"/>
                    </a:lnTo>
                    <a:lnTo>
                      <a:pt x="42" y="92"/>
                    </a:lnTo>
                    <a:lnTo>
                      <a:pt x="38" y="96"/>
                    </a:lnTo>
                    <a:lnTo>
                      <a:pt x="35" y="100"/>
                    </a:lnTo>
                    <a:lnTo>
                      <a:pt x="27" y="100"/>
                    </a:lnTo>
                    <a:lnTo>
                      <a:pt x="23" y="100"/>
                    </a:lnTo>
                    <a:lnTo>
                      <a:pt x="19" y="100"/>
                    </a:lnTo>
                    <a:lnTo>
                      <a:pt x="15" y="96"/>
                    </a:lnTo>
                    <a:lnTo>
                      <a:pt x="15" y="92"/>
                    </a:lnTo>
                    <a:lnTo>
                      <a:pt x="11" y="88"/>
                    </a:lnTo>
                    <a:lnTo>
                      <a:pt x="11" y="80"/>
                    </a:lnTo>
                    <a:lnTo>
                      <a:pt x="11" y="27"/>
                    </a:lnTo>
                    <a:lnTo>
                      <a:pt x="0" y="27"/>
                    </a:lnTo>
                    <a:lnTo>
                      <a:pt x="4" y="23"/>
                    </a:lnTo>
                    <a:lnTo>
                      <a:pt x="11" y="19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3" y="4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97" name="Rectangle 79"/>
              <p:cNvSpPr>
                <a:spLocks noChangeArrowheads="1"/>
              </p:cNvSpPr>
              <p:nvPr/>
            </p:nvSpPr>
            <p:spPr bwMode="auto">
              <a:xfrm>
                <a:off x="833" y="1706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8" name="Rectangle 80"/>
              <p:cNvSpPr>
                <a:spLocks noChangeArrowheads="1"/>
              </p:cNvSpPr>
              <p:nvPr/>
            </p:nvSpPr>
            <p:spPr bwMode="auto">
              <a:xfrm>
                <a:off x="864" y="1706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9" name="Freeform 81"/>
              <p:cNvSpPr>
                <a:spLocks/>
              </p:cNvSpPr>
              <p:nvPr/>
            </p:nvSpPr>
            <p:spPr bwMode="auto">
              <a:xfrm>
                <a:off x="1059" y="1836"/>
                <a:ext cx="19" cy="20"/>
              </a:xfrm>
              <a:custGeom>
                <a:avLst/>
                <a:gdLst>
                  <a:gd name="T0" fmla="*/ 8 w 19"/>
                  <a:gd name="T1" fmla="*/ 0 h 20"/>
                  <a:gd name="T2" fmla="*/ 12 w 19"/>
                  <a:gd name="T3" fmla="*/ 0 h 20"/>
                  <a:gd name="T4" fmla="*/ 16 w 19"/>
                  <a:gd name="T5" fmla="*/ 4 h 20"/>
                  <a:gd name="T6" fmla="*/ 19 w 19"/>
                  <a:gd name="T7" fmla="*/ 8 h 20"/>
                  <a:gd name="T8" fmla="*/ 19 w 19"/>
                  <a:gd name="T9" fmla="*/ 12 h 20"/>
                  <a:gd name="T10" fmla="*/ 19 w 19"/>
                  <a:gd name="T11" fmla="*/ 16 h 20"/>
                  <a:gd name="T12" fmla="*/ 16 w 19"/>
                  <a:gd name="T13" fmla="*/ 16 h 20"/>
                  <a:gd name="T14" fmla="*/ 12 w 19"/>
                  <a:gd name="T15" fmla="*/ 20 h 20"/>
                  <a:gd name="T16" fmla="*/ 8 w 19"/>
                  <a:gd name="T17" fmla="*/ 20 h 20"/>
                  <a:gd name="T18" fmla="*/ 4 w 19"/>
                  <a:gd name="T19" fmla="*/ 20 h 20"/>
                  <a:gd name="T20" fmla="*/ 4 w 19"/>
                  <a:gd name="T21" fmla="*/ 16 h 20"/>
                  <a:gd name="T22" fmla="*/ 0 w 19"/>
                  <a:gd name="T23" fmla="*/ 16 h 20"/>
                  <a:gd name="T24" fmla="*/ 0 w 19"/>
                  <a:gd name="T25" fmla="*/ 12 h 20"/>
                  <a:gd name="T26" fmla="*/ 0 w 19"/>
                  <a:gd name="T27" fmla="*/ 8 h 20"/>
                  <a:gd name="T28" fmla="*/ 4 w 19"/>
                  <a:gd name="T29" fmla="*/ 4 h 20"/>
                  <a:gd name="T30" fmla="*/ 4 w 19"/>
                  <a:gd name="T31" fmla="*/ 0 h 20"/>
                  <a:gd name="T32" fmla="*/ 8 w 19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20"/>
                  <a:gd name="T53" fmla="*/ 19 w 19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20">
                    <a:moveTo>
                      <a:pt x="8" y="0"/>
                    </a:moveTo>
                    <a:lnTo>
                      <a:pt x="12" y="0"/>
                    </a:lnTo>
                    <a:lnTo>
                      <a:pt x="16" y="4"/>
                    </a:lnTo>
                    <a:lnTo>
                      <a:pt x="19" y="8"/>
                    </a:lnTo>
                    <a:lnTo>
                      <a:pt x="19" y="12"/>
                    </a:lnTo>
                    <a:lnTo>
                      <a:pt x="19" y="16"/>
                    </a:lnTo>
                    <a:lnTo>
                      <a:pt x="16" y="16"/>
                    </a:lnTo>
                    <a:lnTo>
                      <a:pt x="12" y="20"/>
                    </a:lnTo>
                    <a:lnTo>
                      <a:pt x="8" y="20"/>
                    </a:lnTo>
                    <a:lnTo>
                      <a:pt x="4" y="20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00" name="Freeform 82"/>
              <p:cNvSpPr>
                <a:spLocks noEditPoints="1"/>
              </p:cNvSpPr>
              <p:nvPr/>
            </p:nvSpPr>
            <p:spPr bwMode="auto">
              <a:xfrm>
                <a:off x="1094" y="1741"/>
                <a:ext cx="73" cy="115"/>
              </a:xfrm>
              <a:custGeom>
                <a:avLst/>
                <a:gdLst>
                  <a:gd name="T0" fmla="*/ 0 w 73"/>
                  <a:gd name="T1" fmla="*/ 57 h 115"/>
                  <a:gd name="T2" fmla="*/ 4 w 73"/>
                  <a:gd name="T3" fmla="*/ 42 h 115"/>
                  <a:gd name="T4" fmla="*/ 8 w 73"/>
                  <a:gd name="T5" fmla="*/ 26 h 115"/>
                  <a:gd name="T6" fmla="*/ 15 w 73"/>
                  <a:gd name="T7" fmla="*/ 15 h 115"/>
                  <a:gd name="T8" fmla="*/ 23 w 73"/>
                  <a:gd name="T9" fmla="*/ 3 h 115"/>
                  <a:gd name="T10" fmla="*/ 31 w 73"/>
                  <a:gd name="T11" fmla="*/ 0 h 115"/>
                  <a:gd name="T12" fmla="*/ 38 w 73"/>
                  <a:gd name="T13" fmla="*/ 0 h 115"/>
                  <a:gd name="T14" fmla="*/ 46 w 73"/>
                  <a:gd name="T15" fmla="*/ 0 h 115"/>
                  <a:gd name="T16" fmla="*/ 54 w 73"/>
                  <a:gd name="T17" fmla="*/ 3 h 115"/>
                  <a:gd name="T18" fmla="*/ 61 w 73"/>
                  <a:gd name="T19" fmla="*/ 11 h 115"/>
                  <a:gd name="T20" fmla="*/ 65 w 73"/>
                  <a:gd name="T21" fmla="*/ 26 h 115"/>
                  <a:gd name="T22" fmla="*/ 69 w 73"/>
                  <a:gd name="T23" fmla="*/ 38 h 115"/>
                  <a:gd name="T24" fmla="*/ 73 w 73"/>
                  <a:gd name="T25" fmla="*/ 57 h 115"/>
                  <a:gd name="T26" fmla="*/ 69 w 73"/>
                  <a:gd name="T27" fmla="*/ 72 h 115"/>
                  <a:gd name="T28" fmla="*/ 65 w 73"/>
                  <a:gd name="T29" fmla="*/ 88 h 115"/>
                  <a:gd name="T30" fmla="*/ 61 w 73"/>
                  <a:gd name="T31" fmla="*/ 99 h 115"/>
                  <a:gd name="T32" fmla="*/ 54 w 73"/>
                  <a:gd name="T33" fmla="*/ 111 h 115"/>
                  <a:gd name="T34" fmla="*/ 46 w 73"/>
                  <a:gd name="T35" fmla="*/ 115 h 115"/>
                  <a:gd name="T36" fmla="*/ 34 w 73"/>
                  <a:gd name="T37" fmla="*/ 115 h 115"/>
                  <a:gd name="T38" fmla="*/ 27 w 73"/>
                  <a:gd name="T39" fmla="*/ 115 h 115"/>
                  <a:gd name="T40" fmla="*/ 19 w 73"/>
                  <a:gd name="T41" fmla="*/ 107 h 115"/>
                  <a:gd name="T42" fmla="*/ 11 w 73"/>
                  <a:gd name="T43" fmla="*/ 95 h 115"/>
                  <a:gd name="T44" fmla="*/ 4 w 73"/>
                  <a:gd name="T45" fmla="*/ 80 h 115"/>
                  <a:gd name="T46" fmla="*/ 0 w 73"/>
                  <a:gd name="T47" fmla="*/ 57 h 115"/>
                  <a:gd name="T48" fmla="*/ 19 w 73"/>
                  <a:gd name="T49" fmla="*/ 61 h 115"/>
                  <a:gd name="T50" fmla="*/ 19 w 73"/>
                  <a:gd name="T51" fmla="*/ 80 h 115"/>
                  <a:gd name="T52" fmla="*/ 23 w 73"/>
                  <a:gd name="T53" fmla="*/ 99 h 115"/>
                  <a:gd name="T54" fmla="*/ 27 w 73"/>
                  <a:gd name="T55" fmla="*/ 103 h 115"/>
                  <a:gd name="T56" fmla="*/ 31 w 73"/>
                  <a:gd name="T57" fmla="*/ 107 h 115"/>
                  <a:gd name="T58" fmla="*/ 38 w 73"/>
                  <a:gd name="T59" fmla="*/ 111 h 115"/>
                  <a:gd name="T60" fmla="*/ 42 w 73"/>
                  <a:gd name="T61" fmla="*/ 107 h 115"/>
                  <a:gd name="T62" fmla="*/ 46 w 73"/>
                  <a:gd name="T63" fmla="*/ 107 h 115"/>
                  <a:gd name="T64" fmla="*/ 50 w 73"/>
                  <a:gd name="T65" fmla="*/ 99 h 115"/>
                  <a:gd name="T66" fmla="*/ 54 w 73"/>
                  <a:gd name="T67" fmla="*/ 92 h 115"/>
                  <a:gd name="T68" fmla="*/ 54 w 73"/>
                  <a:gd name="T69" fmla="*/ 76 h 115"/>
                  <a:gd name="T70" fmla="*/ 57 w 73"/>
                  <a:gd name="T71" fmla="*/ 53 h 115"/>
                  <a:gd name="T72" fmla="*/ 54 w 73"/>
                  <a:gd name="T73" fmla="*/ 34 h 115"/>
                  <a:gd name="T74" fmla="*/ 54 w 73"/>
                  <a:gd name="T75" fmla="*/ 23 h 115"/>
                  <a:gd name="T76" fmla="*/ 50 w 73"/>
                  <a:gd name="T77" fmla="*/ 11 h 115"/>
                  <a:gd name="T78" fmla="*/ 46 w 73"/>
                  <a:gd name="T79" fmla="*/ 7 h 115"/>
                  <a:gd name="T80" fmla="*/ 42 w 73"/>
                  <a:gd name="T81" fmla="*/ 7 h 115"/>
                  <a:gd name="T82" fmla="*/ 38 w 73"/>
                  <a:gd name="T83" fmla="*/ 3 h 115"/>
                  <a:gd name="T84" fmla="*/ 31 w 73"/>
                  <a:gd name="T85" fmla="*/ 7 h 115"/>
                  <a:gd name="T86" fmla="*/ 27 w 73"/>
                  <a:gd name="T87" fmla="*/ 11 h 115"/>
                  <a:gd name="T88" fmla="*/ 23 w 73"/>
                  <a:gd name="T89" fmla="*/ 19 h 115"/>
                  <a:gd name="T90" fmla="*/ 19 w 73"/>
                  <a:gd name="T91" fmla="*/ 30 h 115"/>
                  <a:gd name="T92" fmla="*/ 19 w 73"/>
                  <a:gd name="T93" fmla="*/ 46 h 115"/>
                  <a:gd name="T94" fmla="*/ 19 w 73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7"/>
                    </a:moveTo>
                    <a:lnTo>
                      <a:pt x="4" y="42"/>
                    </a:lnTo>
                    <a:lnTo>
                      <a:pt x="8" y="26"/>
                    </a:lnTo>
                    <a:lnTo>
                      <a:pt x="15" y="15"/>
                    </a:lnTo>
                    <a:lnTo>
                      <a:pt x="23" y="3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4" y="3"/>
                    </a:lnTo>
                    <a:lnTo>
                      <a:pt x="61" y="11"/>
                    </a:lnTo>
                    <a:lnTo>
                      <a:pt x="65" y="26"/>
                    </a:lnTo>
                    <a:lnTo>
                      <a:pt x="69" y="38"/>
                    </a:lnTo>
                    <a:lnTo>
                      <a:pt x="73" y="57"/>
                    </a:lnTo>
                    <a:lnTo>
                      <a:pt x="69" y="72"/>
                    </a:lnTo>
                    <a:lnTo>
                      <a:pt x="65" y="88"/>
                    </a:lnTo>
                    <a:lnTo>
                      <a:pt x="61" y="99"/>
                    </a:lnTo>
                    <a:lnTo>
                      <a:pt x="54" y="111"/>
                    </a:lnTo>
                    <a:lnTo>
                      <a:pt x="46" y="115"/>
                    </a:lnTo>
                    <a:lnTo>
                      <a:pt x="34" y="115"/>
                    </a:lnTo>
                    <a:lnTo>
                      <a:pt x="27" y="115"/>
                    </a:lnTo>
                    <a:lnTo>
                      <a:pt x="19" y="107"/>
                    </a:lnTo>
                    <a:lnTo>
                      <a:pt x="11" y="95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19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7" y="103"/>
                    </a:lnTo>
                    <a:lnTo>
                      <a:pt x="31" y="107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7"/>
                    </a:lnTo>
                    <a:lnTo>
                      <a:pt x="50" y="99"/>
                    </a:lnTo>
                    <a:lnTo>
                      <a:pt x="54" y="92"/>
                    </a:lnTo>
                    <a:lnTo>
                      <a:pt x="54" y="76"/>
                    </a:lnTo>
                    <a:lnTo>
                      <a:pt x="57" y="53"/>
                    </a:lnTo>
                    <a:lnTo>
                      <a:pt x="54" y="34"/>
                    </a:lnTo>
                    <a:lnTo>
                      <a:pt x="54" y="23"/>
                    </a:lnTo>
                    <a:lnTo>
                      <a:pt x="50" y="11"/>
                    </a:lnTo>
                    <a:lnTo>
                      <a:pt x="46" y="7"/>
                    </a:lnTo>
                    <a:lnTo>
                      <a:pt x="42" y="7"/>
                    </a:lnTo>
                    <a:lnTo>
                      <a:pt x="38" y="3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9" y="46"/>
                    </a:lnTo>
                    <a:lnTo>
                      <a:pt x="19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01" name="Freeform 83"/>
              <p:cNvSpPr>
                <a:spLocks noEditPoints="1"/>
              </p:cNvSpPr>
              <p:nvPr/>
            </p:nvSpPr>
            <p:spPr bwMode="auto">
              <a:xfrm>
                <a:off x="1178" y="1741"/>
                <a:ext cx="73" cy="115"/>
              </a:xfrm>
              <a:custGeom>
                <a:avLst/>
                <a:gdLst>
                  <a:gd name="T0" fmla="*/ 0 w 73"/>
                  <a:gd name="T1" fmla="*/ 57 h 115"/>
                  <a:gd name="T2" fmla="*/ 4 w 73"/>
                  <a:gd name="T3" fmla="*/ 42 h 115"/>
                  <a:gd name="T4" fmla="*/ 8 w 73"/>
                  <a:gd name="T5" fmla="*/ 26 h 115"/>
                  <a:gd name="T6" fmla="*/ 16 w 73"/>
                  <a:gd name="T7" fmla="*/ 15 h 115"/>
                  <a:gd name="T8" fmla="*/ 23 w 73"/>
                  <a:gd name="T9" fmla="*/ 3 h 115"/>
                  <a:gd name="T10" fmla="*/ 31 w 73"/>
                  <a:gd name="T11" fmla="*/ 0 h 115"/>
                  <a:gd name="T12" fmla="*/ 39 w 73"/>
                  <a:gd name="T13" fmla="*/ 0 h 115"/>
                  <a:gd name="T14" fmla="*/ 46 w 73"/>
                  <a:gd name="T15" fmla="*/ 0 h 115"/>
                  <a:gd name="T16" fmla="*/ 54 w 73"/>
                  <a:gd name="T17" fmla="*/ 3 h 115"/>
                  <a:gd name="T18" fmla="*/ 58 w 73"/>
                  <a:gd name="T19" fmla="*/ 11 h 115"/>
                  <a:gd name="T20" fmla="*/ 65 w 73"/>
                  <a:gd name="T21" fmla="*/ 26 h 115"/>
                  <a:gd name="T22" fmla="*/ 69 w 73"/>
                  <a:gd name="T23" fmla="*/ 38 h 115"/>
                  <a:gd name="T24" fmla="*/ 73 w 73"/>
                  <a:gd name="T25" fmla="*/ 57 h 115"/>
                  <a:gd name="T26" fmla="*/ 69 w 73"/>
                  <a:gd name="T27" fmla="*/ 72 h 115"/>
                  <a:gd name="T28" fmla="*/ 65 w 73"/>
                  <a:gd name="T29" fmla="*/ 88 h 115"/>
                  <a:gd name="T30" fmla="*/ 62 w 73"/>
                  <a:gd name="T31" fmla="*/ 99 h 115"/>
                  <a:gd name="T32" fmla="*/ 54 w 73"/>
                  <a:gd name="T33" fmla="*/ 111 h 115"/>
                  <a:gd name="T34" fmla="*/ 42 w 73"/>
                  <a:gd name="T35" fmla="*/ 115 h 115"/>
                  <a:gd name="T36" fmla="*/ 35 w 73"/>
                  <a:gd name="T37" fmla="*/ 115 h 115"/>
                  <a:gd name="T38" fmla="*/ 27 w 73"/>
                  <a:gd name="T39" fmla="*/ 115 h 115"/>
                  <a:gd name="T40" fmla="*/ 19 w 73"/>
                  <a:gd name="T41" fmla="*/ 107 h 115"/>
                  <a:gd name="T42" fmla="*/ 12 w 73"/>
                  <a:gd name="T43" fmla="*/ 95 h 115"/>
                  <a:gd name="T44" fmla="*/ 4 w 73"/>
                  <a:gd name="T45" fmla="*/ 80 h 115"/>
                  <a:gd name="T46" fmla="*/ 0 w 73"/>
                  <a:gd name="T47" fmla="*/ 57 h 115"/>
                  <a:gd name="T48" fmla="*/ 19 w 73"/>
                  <a:gd name="T49" fmla="*/ 61 h 115"/>
                  <a:gd name="T50" fmla="*/ 19 w 73"/>
                  <a:gd name="T51" fmla="*/ 80 h 115"/>
                  <a:gd name="T52" fmla="*/ 23 w 73"/>
                  <a:gd name="T53" fmla="*/ 99 h 115"/>
                  <a:gd name="T54" fmla="*/ 27 w 73"/>
                  <a:gd name="T55" fmla="*/ 103 h 115"/>
                  <a:gd name="T56" fmla="*/ 31 w 73"/>
                  <a:gd name="T57" fmla="*/ 107 h 115"/>
                  <a:gd name="T58" fmla="*/ 35 w 73"/>
                  <a:gd name="T59" fmla="*/ 111 h 115"/>
                  <a:gd name="T60" fmla="*/ 42 w 73"/>
                  <a:gd name="T61" fmla="*/ 107 h 115"/>
                  <a:gd name="T62" fmla="*/ 46 w 73"/>
                  <a:gd name="T63" fmla="*/ 107 h 115"/>
                  <a:gd name="T64" fmla="*/ 50 w 73"/>
                  <a:gd name="T65" fmla="*/ 99 h 115"/>
                  <a:gd name="T66" fmla="*/ 54 w 73"/>
                  <a:gd name="T67" fmla="*/ 92 h 115"/>
                  <a:gd name="T68" fmla="*/ 54 w 73"/>
                  <a:gd name="T69" fmla="*/ 76 h 115"/>
                  <a:gd name="T70" fmla="*/ 58 w 73"/>
                  <a:gd name="T71" fmla="*/ 53 h 115"/>
                  <a:gd name="T72" fmla="*/ 54 w 73"/>
                  <a:gd name="T73" fmla="*/ 34 h 115"/>
                  <a:gd name="T74" fmla="*/ 54 w 73"/>
                  <a:gd name="T75" fmla="*/ 23 h 115"/>
                  <a:gd name="T76" fmla="*/ 50 w 73"/>
                  <a:gd name="T77" fmla="*/ 11 h 115"/>
                  <a:gd name="T78" fmla="*/ 46 w 73"/>
                  <a:gd name="T79" fmla="*/ 7 h 115"/>
                  <a:gd name="T80" fmla="*/ 42 w 73"/>
                  <a:gd name="T81" fmla="*/ 7 h 115"/>
                  <a:gd name="T82" fmla="*/ 39 w 73"/>
                  <a:gd name="T83" fmla="*/ 3 h 115"/>
                  <a:gd name="T84" fmla="*/ 31 w 73"/>
                  <a:gd name="T85" fmla="*/ 7 h 115"/>
                  <a:gd name="T86" fmla="*/ 27 w 73"/>
                  <a:gd name="T87" fmla="*/ 11 h 115"/>
                  <a:gd name="T88" fmla="*/ 23 w 73"/>
                  <a:gd name="T89" fmla="*/ 19 h 115"/>
                  <a:gd name="T90" fmla="*/ 19 w 73"/>
                  <a:gd name="T91" fmla="*/ 30 h 115"/>
                  <a:gd name="T92" fmla="*/ 19 w 73"/>
                  <a:gd name="T93" fmla="*/ 46 h 115"/>
                  <a:gd name="T94" fmla="*/ 19 w 73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7"/>
                    </a:moveTo>
                    <a:lnTo>
                      <a:pt x="4" y="42"/>
                    </a:lnTo>
                    <a:lnTo>
                      <a:pt x="8" y="26"/>
                    </a:lnTo>
                    <a:lnTo>
                      <a:pt x="16" y="15"/>
                    </a:lnTo>
                    <a:lnTo>
                      <a:pt x="23" y="3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6" y="0"/>
                    </a:lnTo>
                    <a:lnTo>
                      <a:pt x="54" y="3"/>
                    </a:lnTo>
                    <a:lnTo>
                      <a:pt x="58" y="11"/>
                    </a:lnTo>
                    <a:lnTo>
                      <a:pt x="65" y="26"/>
                    </a:lnTo>
                    <a:lnTo>
                      <a:pt x="69" y="38"/>
                    </a:lnTo>
                    <a:lnTo>
                      <a:pt x="73" y="57"/>
                    </a:lnTo>
                    <a:lnTo>
                      <a:pt x="69" y="72"/>
                    </a:lnTo>
                    <a:lnTo>
                      <a:pt x="65" y="88"/>
                    </a:lnTo>
                    <a:lnTo>
                      <a:pt x="62" y="99"/>
                    </a:lnTo>
                    <a:lnTo>
                      <a:pt x="54" y="111"/>
                    </a:lnTo>
                    <a:lnTo>
                      <a:pt x="42" y="115"/>
                    </a:lnTo>
                    <a:lnTo>
                      <a:pt x="35" y="115"/>
                    </a:lnTo>
                    <a:lnTo>
                      <a:pt x="27" y="115"/>
                    </a:lnTo>
                    <a:lnTo>
                      <a:pt x="19" y="107"/>
                    </a:lnTo>
                    <a:lnTo>
                      <a:pt x="12" y="95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19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7" y="103"/>
                    </a:lnTo>
                    <a:lnTo>
                      <a:pt x="31" y="107"/>
                    </a:lnTo>
                    <a:lnTo>
                      <a:pt x="35" y="111"/>
                    </a:lnTo>
                    <a:lnTo>
                      <a:pt x="42" y="107"/>
                    </a:lnTo>
                    <a:lnTo>
                      <a:pt x="46" y="107"/>
                    </a:lnTo>
                    <a:lnTo>
                      <a:pt x="50" y="99"/>
                    </a:lnTo>
                    <a:lnTo>
                      <a:pt x="54" y="92"/>
                    </a:lnTo>
                    <a:lnTo>
                      <a:pt x="54" y="76"/>
                    </a:lnTo>
                    <a:lnTo>
                      <a:pt x="58" y="53"/>
                    </a:lnTo>
                    <a:lnTo>
                      <a:pt x="54" y="34"/>
                    </a:lnTo>
                    <a:lnTo>
                      <a:pt x="54" y="23"/>
                    </a:lnTo>
                    <a:lnTo>
                      <a:pt x="50" y="11"/>
                    </a:lnTo>
                    <a:lnTo>
                      <a:pt x="46" y="7"/>
                    </a:lnTo>
                    <a:lnTo>
                      <a:pt x="42" y="7"/>
                    </a:lnTo>
                    <a:lnTo>
                      <a:pt x="39" y="3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9" y="46"/>
                    </a:lnTo>
                    <a:lnTo>
                      <a:pt x="19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02" name="Freeform 84"/>
              <p:cNvSpPr>
                <a:spLocks/>
              </p:cNvSpPr>
              <p:nvPr/>
            </p:nvSpPr>
            <p:spPr bwMode="auto">
              <a:xfrm>
                <a:off x="1259" y="1741"/>
                <a:ext cx="77" cy="115"/>
              </a:xfrm>
              <a:custGeom>
                <a:avLst/>
                <a:gdLst>
                  <a:gd name="T0" fmla="*/ 77 w 77"/>
                  <a:gd name="T1" fmla="*/ 92 h 115"/>
                  <a:gd name="T2" fmla="*/ 69 w 77"/>
                  <a:gd name="T3" fmla="*/ 115 h 115"/>
                  <a:gd name="T4" fmla="*/ 0 w 77"/>
                  <a:gd name="T5" fmla="*/ 115 h 115"/>
                  <a:gd name="T6" fmla="*/ 0 w 77"/>
                  <a:gd name="T7" fmla="*/ 111 h 115"/>
                  <a:gd name="T8" fmla="*/ 19 w 77"/>
                  <a:gd name="T9" fmla="*/ 95 h 115"/>
                  <a:gd name="T10" fmla="*/ 31 w 77"/>
                  <a:gd name="T11" fmla="*/ 80 h 115"/>
                  <a:gd name="T12" fmla="*/ 42 w 77"/>
                  <a:gd name="T13" fmla="*/ 69 h 115"/>
                  <a:gd name="T14" fmla="*/ 50 w 77"/>
                  <a:gd name="T15" fmla="*/ 49 h 115"/>
                  <a:gd name="T16" fmla="*/ 54 w 77"/>
                  <a:gd name="T17" fmla="*/ 38 h 115"/>
                  <a:gd name="T18" fmla="*/ 54 w 77"/>
                  <a:gd name="T19" fmla="*/ 26 h 115"/>
                  <a:gd name="T20" fmla="*/ 46 w 77"/>
                  <a:gd name="T21" fmla="*/ 19 h 115"/>
                  <a:gd name="T22" fmla="*/ 38 w 77"/>
                  <a:gd name="T23" fmla="*/ 15 h 115"/>
                  <a:gd name="T24" fmla="*/ 31 w 77"/>
                  <a:gd name="T25" fmla="*/ 11 h 115"/>
                  <a:gd name="T26" fmla="*/ 23 w 77"/>
                  <a:gd name="T27" fmla="*/ 11 h 115"/>
                  <a:gd name="T28" fmla="*/ 15 w 77"/>
                  <a:gd name="T29" fmla="*/ 15 h 115"/>
                  <a:gd name="T30" fmla="*/ 11 w 77"/>
                  <a:gd name="T31" fmla="*/ 23 h 115"/>
                  <a:gd name="T32" fmla="*/ 7 w 77"/>
                  <a:gd name="T33" fmla="*/ 30 h 115"/>
                  <a:gd name="T34" fmla="*/ 4 w 77"/>
                  <a:gd name="T35" fmla="*/ 30 h 115"/>
                  <a:gd name="T36" fmla="*/ 7 w 77"/>
                  <a:gd name="T37" fmla="*/ 19 h 115"/>
                  <a:gd name="T38" fmla="*/ 15 w 77"/>
                  <a:gd name="T39" fmla="*/ 7 h 115"/>
                  <a:gd name="T40" fmla="*/ 23 w 77"/>
                  <a:gd name="T41" fmla="*/ 3 h 115"/>
                  <a:gd name="T42" fmla="*/ 34 w 77"/>
                  <a:gd name="T43" fmla="*/ 0 h 115"/>
                  <a:gd name="T44" fmla="*/ 50 w 77"/>
                  <a:gd name="T45" fmla="*/ 3 h 115"/>
                  <a:gd name="T46" fmla="*/ 57 w 77"/>
                  <a:gd name="T47" fmla="*/ 7 h 115"/>
                  <a:gd name="T48" fmla="*/ 65 w 77"/>
                  <a:gd name="T49" fmla="*/ 19 h 115"/>
                  <a:gd name="T50" fmla="*/ 69 w 77"/>
                  <a:gd name="T51" fmla="*/ 30 h 115"/>
                  <a:gd name="T52" fmla="*/ 65 w 77"/>
                  <a:gd name="T53" fmla="*/ 38 h 115"/>
                  <a:gd name="T54" fmla="*/ 65 w 77"/>
                  <a:gd name="T55" fmla="*/ 46 h 115"/>
                  <a:gd name="T56" fmla="*/ 57 w 77"/>
                  <a:gd name="T57" fmla="*/ 61 h 115"/>
                  <a:gd name="T58" fmla="*/ 42 w 77"/>
                  <a:gd name="T59" fmla="*/ 72 h 115"/>
                  <a:gd name="T60" fmla="*/ 31 w 77"/>
                  <a:gd name="T61" fmla="*/ 88 h 115"/>
                  <a:gd name="T62" fmla="*/ 23 w 77"/>
                  <a:gd name="T63" fmla="*/ 95 h 115"/>
                  <a:gd name="T64" fmla="*/ 19 w 77"/>
                  <a:gd name="T65" fmla="*/ 99 h 115"/>
                  <a:gd name="T66" fmla="*/ 46 w 77"/>
                  <a:gd name="T67" fmla="*/ 99 h 115"/>
                  <a:gd name="T68" fmla="*/ 54 w 77"/>
                  <a:gd name="T69" fmla="*/ 99 h 115"/>
                  <a:gd name="T70" fmla="*/ 61 w 77"/>
                  <a:gd name="T71" fmla="*/ 99 h 115"/>
                  <a:gd name="T72" fmla="*/ 61 w 77"/>
                  <a:gd name="T73" fmla="*/ 99 h 115"/>
                  <a:gd name="T74" fmla="*/ 65 w 77"/>
                  <a:gd name="T75" fmla="*/ 99 h 115"/>
                  <a:gd name="T76" fmla="*/ 69 w 77"/>
                  <a:gd name="T77" fmla="*/ 95 h 115"/>
                  <a:gd name="T78" fmla="*/ 73 w 77"/>
                  <a:gd name="T79" fmla="*/ 92 h 115"/>
                  <a:gd name="T80" fmla="*/ 77 w 77"/>
                  <a:gd name="T81" fmla="*/ 92 h 1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7"/>
                  <a:gd name="T124" fmla="*/ 0 h 115"/>
                  <a:gd name="T125" fmla="*/ 77 w 77"/>
                  <a:gd name="T126" fmla="*/ 115 h 1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7" h="115">
                    <a:moveTo>
                      <a:pt x="77" y="92"/>
                    </a:moveTo>
                    <a:lnTo>
                      <a:pt x="69" y="115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19" y="95"/>
                    </a:lnTo>
                    <a:lnTo>
                      <a:pt x="31" y="80"/>
                    </a:lnTo>
                    <a:lnTo>
                      <a:pt x="42" y="69"/>
                    </a:lnTo>
                    <a:lnTo>
                      <a:pt x="50" y="49"/>
                    </a:lnTo>
                    <a:lnTo>
                      <a:pt x="54" y="38"/>
                    </a:lnTo>
                    <a:lnTo>
                      <a:pt x="54" y="26"/>
                    </a:lnTo>
                    <a:lnTo>
                      <a:pt x="46" y="19"/>
                    </a:lnTo>
                    <a:lnTo>
                      <a:pt x="38" y="15"/>
                    </a:lnTo>
                    <a:lnTo>
                      <a:pt x="31" y="11"/>
                    </a:lnTo>
                    <a:lnTo>
                      <a:pt x="23" y="11"/>
                    </a:lnTo>
                    <a:lnTo>
                      <a:pt x="15" y="15"/>
                    </a:lnTo>
                    <a:lnTo>
                      <a:pt x="11" y="23"/>
                    </a:lnTo>
                    <a:lnTo>
                      <a:pt x="7" y="30"/>
                    </a:lnTo>
                    <a:lnTo>
                      <a:pt x="4" y="30"/>
                    </a:lnTo>
                    <a:lnTo>
                      <a:pt x="7" y="19"/>
                    </a:lnTo>
                    <a:lnTo>
                      <a:pt x="15" y="7"/>
                    </a:lnTo>
                    <a:lnTo>
                      <a:pt x="23" y="3"/>
                    </a:lnTo>
                    <a:lnTo>
                      <a:pt x="34" y="0"/>
                    </a:lnTo>
                    <a:lnTo>
                      <a:pt x="50" y="3"/>
                    </a:lnTo>
                    <a:lnTo>
                      <a:pt x="57" y="7"/>
                    </a:lnTo>
                    <a:lnTo>
                      <a:pt x="65" y="19"/>
                    </a:lnTo>
                    <a:lnTo>
                      <a:pt x="69" y="30"/>
                    </a:lnTo>
                    <a:lnTo>
                      <a:pt x="65" y="38"/>
                    </a:lnTo>
                    <a:lnTo>
                      <a:pt x="65" y="46"/>
                    </a:lnTo>
                    <a:lnTo>
                      <a:pt x="57" y="61"/>
                    </a:lnTo>
                    <a:lnTo>
                      <a:pt x="42" y="72"/>
                    </a:lnTo>
                    <a:lnTo>
                      <a:pt x="31" y="88"/>
                    </a:lnTo>
                    <a:lnTo>
                      <a:pt x="23" y="95"/>
                    </a:lnTo>
                    <a:lnTo>
                      <a:pt x="19" y="99"/>
                    </a:lnTo>
                    <a:lnTo>
                      <a:pt x="46" y="99"/>
                    </a:lnTo>
                    <a:lnTo>
                      <a:pt x="54" y="99"/>
                    </a:lnTo>
                    <a:lnTo>
                      <a:pt x="61" y="99"/>
                    </a:lnTo>
                    <a:lnTo>
                      <a:pt x="65" y="99"/>
                    </a:lnTo>
                    <a:lnTo>
                      <a:pt x="69" y="95"/>
                    </a:lnTo>
                    <a:lnTo>
                      <a:pt x="73" y="92"/>
                    </a:lnTo>
                    <a:lnTo>
                      <a:pt x="77" y="9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03" name="Freeform 85"/>
              <p:cNvSpPr>
                <a:spLocks/>
              </p:cNvSpPr>
              <p:nvPr/>
            </p:nvSpPr>
            <p:spPr bwMode="auto">
              <a:xfrm>
                <a:off x="1351" y="1741"/>
                <a:ext cx="61" cy="115"/>
              </a:xfrm>
              <a:custGeom>
                <a:avLst/>
                <a:gdLst>
                  <a:gd name="T0" fmla="*/ 61 w 61"/>
                  <a:gd name="T1" fmla="*/ 0 h 115"/>
                  <a:gd name="T2" fmla="*/ 54 w 61"/>
                  <a:gd name="T3" fmla="*/ 15 h 115"/>
                  <a:gd name="T4" fmla="*/ 23 w 61"/>
                  <a:gd name="T5" fmla="*/ 15 h 115"/>
                  <a:gd name="T6" fmla="*/ 15 w 61"/>
                  <a:gd name="T7" fmla="*/ 30 h 115"/>
                  <a:gd name="T8" fmla="*/ 27 w 61"/>
                  <a:gd name="T9" fmla="*/ 34 h 115"/>
                  <a:gd name="T10" fmla="*/ 38 w 61"/>
                  <a:gd name="T11" fmla="*/ 38 h 115"/>
                  <a:gd name="T12" fmla="*/ 50 w 61"/>
                  <a:gd name="T13" fmla="*/ 46 h 115"/>
                  <a:gd name="T14" fmla="*/ 57 w 61"/>
                  <a:gd name="T15" fmla="*/ 61 h 115"/>
                  <a:gd name="T16" fmla="*/ 61 w 61"/>
                  <a:gd name="T17" fmla="*/ 72 h 115"/>
                  <a:gd name="T18" fmla="*/ 57 w 61"/>
                  <a:gd name="T19" fmla="*/ 80 h 115"/>
                  <a:gd name="T20" fmla="*/ 57 w 61"/>
                  <a:gd name="T21" fmla="*/ 88 h 115"/>
                  <a:gd name="T22" fmla="*/ 54 w 61"/>
                  <a:gd name="T23" fmla="*/ 95 h 115"/>
                  <a:gd name="T24" fmla="*/ 46 w 61"/>
                  <a:gd name="T25" fmla="*/ 103 h 115"/>
                  <a:gd name="T26" fmla="*/ 42 w 61"/>
                  <a:gd name="T27" fmla="*/ 107 h 115"/>
                  <a:gd name="T28" fmla="*/ 34 w 61"/>
                  <a:gd name="T29" fmla="*/ 111 h 115"/>
                  <a:gd name="T30" fmla="*/ 27 w 61"/>
                  <a:gd name="T31" fmla="*/ 115 h 115"/>
                  <a:gd name="T32" fmla="*/ 15 w 61"/>
                  <a:gd name="T33" fmla="*/ 115 h 115"/>
                  <a:gd name="T34" fmla="*/ 8 w 61"/>
                  <a:gd name="T35" fmla="*/ 115 h 115"/>
                  <a:gd name="T36" fmla="*/ 4 w 61"/>
                  <a:gd name="T37" fmla="*/ 111 h 115"/>
                  <a:gd name="T38" fmla="*/ 0 w 61"/>
                  <a:gd name="T39" fmla="*/ 107 h 115"/>
                  <a:gd name="T40" fmla="*/ 0 w 61"/>
                  <a:gd name="T41" fmla="*/ 103 h 115"/>
                  <a:gd name="T42" fmla="*/ 0 w 61"/>
                  <a:gd name="T43" fmla="*/ 103 h 115"/>
                  <a:gd name="T44" fmla="*/ 0 w 61"/>
                  <a:gd name="T45" fmla="*/ 99 h 115"/>
                  <a:gd name="T46" fmla="*/ 4 w 61"/>
                  <a:gd name="T47" fmla="*/ 99 h 115"/>
                  <a:gd name="T48" fmla="*/ 4 w 61"/>
                  <a:gd name="T49" fmla="*/ 99 h 115"/>
                  <a:gd name="T50" fmla="*/ 8 w 61"/>
                  <a:gd name="T51" fmla="*/ 99 h 115"/>
                  <a:gd name="T52" fmla="*/ 8 w 61"/>
                  <a:gd name="T53" fmla="*/ 99 h 115"/>
                  <a:gd name="T54" fmla="*/ 11 w 61"/>
                  <a:gd name="T55" fmla="*/ 99 h 115"/>
                  <a:gd name="T56" fmla="*/ 15 w 61"/>
                  <a:gd name="T57" fmla="*/ 103 h 115"/>
                  <a:gd name="T58" fmla="*/ 19 w 61"/>
                  <a:gd name="T59" fmla="*/ 107 h 115"/>
                  <a:gd name="T60" fmla="*/ 27 w 61"/>
                  <a:gd name="T61" fmla="*/ 107 h 115"/>
                  <a:gd name="T62" fmla="*/ 34 w 61"/>
                  <a:gd name="T63" fmla="*/ 103 h 115"/>
                  <a:gd name="T64" fmla="*/ 42 w 61"/>
                  <a:gd name="T65" fmla="*/ 99 h 115"/>
                  <a:gd name="T66" fmla="*/ 46 w 61"/>
                  <a:gd name="T67" fmla="*/ 92 h 115"/>
                  <a:gd name="T68" fmla="*/ 50 w 61"/>
                  <a:gd name="T69" fmla="*/ 80 h 115"/>
                  <a:gd name="T70" fmla="*/ 50 w 61"/>
                  <a:gd name="T71" fmla="*/ 72 h 115"/>
                  <a:gd name="T72" fmla="*/ 42 w 61"/>
                  <a:gd name="T73" fmla="*/ 61 h 115"/>
                  <a:gd name="T74" fmla="*/ 34 w 61"/>
                  <a:gd name="T75" fmla="*/ 53 h 115"/>
                  <a:gd name="T76" fmla="*/ 27 w 61"/>
                  <a:gd name="T77" fmla="*/ 49 h 115"/>
                  <a:gd name="T78" fmla="*/ 15 w 61"/>
                  <a:gd name="T79" fmla="*/ 46 h 115"/>
                  <a:gd name="T80" fmla="*/ 0 w 61"/>
                  <a:gd name="T81" fmla="*/ 46 h 115"/>
                  <a:gd name="T82" fmla="*/ 23 w 61"/>
                  <a:gd name="T83" fmla="*/ 0 h 115"/>
                  <a:gd name="T84" fmla="*/ 61 w 61"/>
                  <a:gd name="T85" fmla="*/ 0 h 11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1"/>
                  <a:gd name="T130" fmla="*/ 0 h 115"/>
                  <a:gd name="T131" fmla="*/ 61 w 61"/>
                  <a:gd name="T132" fmla="*/ 115 h 11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1" h="115">
                    <a:moveTo>
                      <a:pt x="61" y="0"/>
                    </a:moveTo>
                    <a:lnTo>
                      <a:pt x="54" y="15"/>
                    </a:lnTo>
                    <a:lnTo>
                      <a:pt x="23" y="15"/>
                    </a:lnTo>
                    <a:lnTo>
                      <a:pt x="15" y="30"/>
                    </a:lnTo>
                    <a:lnTo>
                      <a:pt x="27" y="34"/>
                    </a:lnTo>
                    <a:lnTo>
                      <a:pt x="38" y="38"/>
                    </a:lnTo>
                    <a:lnTo>
                      <a:pt x="50" y="46"/>
                    </a:lnTo>
                    <a:lnTo>
                      <a:pt x="57" y="61"/>
                    </a:lnTo>
                    <a:lnTo>
                      <a:pt x="61" y="72"/>
                    </a:lnTo>
                    <a:lnTo>
                      <a:pt x="57" y="80"/>
                    </a:lnTo>
                    <a:lnTo>
                      <a:pt x="57" y="88"/>
                    </a:lnTo>
                    <a:lnTo>
                      <a:pt x="54" y="95"/>
                    </a:lnTo>
                    <a:lnTo>
                      <a:pt x="46" y="103"/>
                    </a:lnTo>
                    <a:lnTo>
                      <a:pt x="42" y="107"/>
                    </a:lnTo>
                    <a:lnTo>
                      <a:pt x="34" y="111"/>
                    </a:lnTo>
                    <a:lnTo>
                      <a:pt x="27" y="115"/>
                    </a:lnTo>
                    <a:lnTo>
                      <a:pt x="15" y="115"/>
                    </a:lnTo>
                    <a:lnTo>
                      <a:pt x="8" y="115"/>
                    </a:lnTo>
                    <a:lnTo>
                      <a:pt x="4" y="111"/>
                    </a:lnTo>
                    <a:lnTo>
                      <a:pt x="0" y="107"/>
                    </a:lnTo>
                    <a:lnTo>
                      <a:pt x="0" y="103"/>
                    </a:lnTo>
                    <a:lnTo>
                      <a:pt x="0" y="99"/>
                    </a:lnTo>
                    <a:lnTo>
                      <a:pt x="4" y="99"/>
                    </a:lnTo>
                    <a:lnTo>
                      <a:pt x="8" y="99"/>
                    </a:lnTo>
                    <a:lnTo>
                      <a:pt x="11" y="99"/>
                    </a:lnTo>
                    <a:lnTo>
                      <a:pt x="15" y="103"/>
                    </a:lnTo>
                    <a:lnTo>
                      <a:pt x="19" y="107"/>
                    </a:lnTo>
                    <a:lnTo>
                      <a:pt x="27" y="107"/>
                    </a:lnTo>
                    <a:lnTo>
                      <a:pt x="34" y="103"/>
                    </a:lnTo>
                    <a:lnTo>
                      <a:pt x="42" y="99"/>
                    </a:lnTo>
                    <a:lnTo>
                      <a:pt x="46" y="92"/>
                    </a:lnTo>
                    <a:lnTo>
                      <a:pt x="50" y="80"/>
                    </a:lnTo>
                    <a:lnTo>
                      <a:pt x="50" y="72"/>
                    </a:lnTo>
                    <a:lnTo>
                      <a:pt x="42" y="61"/>
                    </a:lnTo>
                    <a:lnTo>
                      <a:pt x="34" y="53"/>
                    </a:lnTo>
                    <a:lnTo>
                      <a:pt x="27" y="49"/>
                    </a:lnTo>
                    <a:lnTo>
                      <a:pt x="15" y="46"/>
                    </a:lnTo>
                    <a:lnTo>
                      <a:pt x="0" y="46"/>
                    </a:lnTo>
                    <a:lnTo>
                      <a:pt x="23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04" name="Rectangle 86"/>
              <p:cNvSpPr>
                <a:spLocks noChangeArrowheads="1"/>
              </p:cNvSpPr>
              <p:nvPr/>
            </p:nvSpPr>
            <p:spPr bwMode="auto">
              <a:xfrm>
                <a:off x="1554" y="1706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5" name="Freeform 87"/>
              <p:cNvSpPr>
                <a:spLocks noEditPoints="1"/>
              </p:cNvSpPr>
              <p:nvPr/>
            </p:nvSpPr>
            <p:spPr bwMode="auto">
              <a:xfrm>
                <a:off x="1746" y="1741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4 w 69"/>
                  <a:gd name="T5" fmla="*/ 26 h 115"/>
                  <a:gd name="T6" fmla="*/ 12 w 69"/>
                  <a:gd name="T7" fmla="*/ 15 h 115"/>
                  <a:gd name="T8" fmla="*/ 19 w 69"/>
                  <a:gd name="T9" fmla="*/ 3 h 115"/>
                  <a:gd name="T10" fmla="*/ 27 w 69"/>
                  <a:gd name="T11" fmla="*/ 0 h 115"/>
                  <a:gd name="T12" fmla="*/ 35 w 69"/>
                  <a:gd name="T13" fmla="*/ 0 h 115"/>
                  <a:gd name="T14" fmla="*/ 42 w 69"/>
                  <a:gd name="T15" fmla="*/ 0 h 115"/>
                  <a:gd name="T16" fmla="*/ 50 w 69"/>
                  <a:gd name="T17" fmla="*/ 3 h 115"/>
                  <a:gd name="T18" fmla="*/ 58 w 69"/>
                  <a:gd name="T19" fmla="*/ 11 h 115"/>
                  <a:gd name="T20" fmla="*/ 65 w 69"/>
                  <a:gd name="T21" fmla="*/ 26 h 115"/>
                  <a:gd name="T22" fmla="*/ 69 w 69"/>
                  <a:gd name="T23" fmla="*/ 38 h 115"/>
                  <a:gd name="T24" fmla="*/ 69 w 69"/>
                  <a:gd name="T25" fmla="*/ 57 h 115"/>
                  <a:gd name="T26" fmla="*/ 69 w 69"/>
                  <a:gd name="T27" fmla="*/ 72 h 115"/>
                  <a:gd name="T28" fmla="*/ 65 w 69"/>
                  <a:gd name="T29" fmla="*/ 88 h 115"/>
                  <a:gd name="T30" fmla="*/ 58 w 69"/>
                  <a:gd name="T31" fmla="*/ 99 h 115"/>
                  <a:gd name="T32" fmla="*/ 50 w 69"/>
                  <a:gd name="T33" fmla="*/ 111 h 115"/>
                  <a:gd name="T34" fmla="*/ 42 w 69"/>
                  <a:gd name="T35" fmla="*/ 115 h 115"/>
                  <a:gd name="T36" fmla="*/ 35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8 w 69"/>
                  <a:gd name="T43" fmla="*/ 95 h 115"/>
                  <a:gd name="T44" fmla="*/ 0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5 w 69"/>
                  <a:gd name="T51" fmla="*/ 80 h 115"/>
                  <a:gd name="T52" fmla="*/ 19 w 69"/>
                  <a:gd name="T53" fmla="*/ 99 h 115"/>
                  <a:gd name="T54" fmla="*/ 23 w 69"/>
                  <a:gd name="T55" fmla="*/ 103 h 115"/>
                  <a:gd name="T56" fmla="*/ 27 w 69"/>
                  <a:gd name="T57" fmla="*/ 107 h 115"/>
                  <a:gd name="T58" fmla="*/ 35 w 69"/>
                  <a:gd name="T59" fmla="*/ 111 h 115"/>
                  <a:gd name="T60" fmla="*/ 38 w 69"/>
                  <a:gd name="T61" fmla="*/ 107 h 115"/>
                  <a:gd name="T62" fmla="*/ 42 w 69"/>
                  <a:gd name="T63" fmla="*/ 107 h 115"/>
                  <a:gd name="T64" fmla="*/ 46 w 69"/>
                  <a:gd name="T65" fmla="*/ 99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4 h 115"/>
                  <a:gd name="T74" fmla="*/ 50 w 69"/>
                  <a:gd name="T75" fmla="*/ 23 h 115"/>
                  <a:gd name="T76" fmla="*/ 46 w 69"/>
                  <a:gd name="T77" fmla="*/ 11 h 115"/>
                  <a:gd name="T78" fmla="*/ 42 w 69"/>
                  <a:gd name="T79" fmla="*/ 7 h 115"/>
                  <a:gd name="T80" fmla="*/ 38 w 69"/>
                  <a:gd name="T81" fmla="*/ 7 h 115"/>
                  <a:gd name="T82" fmla="*/ 35 w 69"/>
                  <a:gd name="T83" fmla="*/ 3 h 115"/>
                  <a:gd name="T84" fmla="*/ 31 w 69"/>
                  <a:gd name="T85" fmla="*/ 7 h 115"/>
                  <a:gd name="T86" fmla="*/ 23 w 69"/>
                  <a:gd name="T87" fmla="*/ 11 h 115"/>
                  <a:gd name="T88" fmla="*/ 19 w 69"/>
                  <a:gd name="T89" fmla="*/ 19 h 115"/>
                  <a:gd name="T90" fmla="*/ 15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4" y="26"/>
                    </a:lnTo>
                    <a:lnTo>
                      <a:pt x="12" y="15"/>
                    </a:lnTo>
                    <a:lnTo>
                      <a:pt x="19" y="3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50" y="3"/>
                    </a:lnTo>
                    <a:lnTo>
                      <a:pt x="58" y="11"/>
                    </a:lnTo>
                    <a:lnTo>
                      <a:pt x="65" y="26"/>
                    </a:lnTo>
                    <a:lnTo>
                      <a:pt x="69" y="38"/>
                    </a:lnTo>
                    <a:lnTo>
                      <a:pt x="69" y="57"/>
                    </a:lnTo>
                    <a:lnTo>
                      <a:pt x="69" y="72"/>
                    </a:lnTo>
                    <a:lnTo>
                      <a:pt x="65" y="88"/>
                    </a:lnTo>
                    <a:lnTo>
                      <a:pt x="58" y="99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5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8" y="95"/>
                    </a:lnTo>
                    <a:lnTo>
                      <a:pt x="0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5" y="80"/>
                    </a:lnTo>
                    <a:lnTo>
                      <a:pt x="19" y="99"/>
                    </a:lnTo>
                    <a:lnTo>
                      <a:pt x="23" y="103"/>
                    </a:lnTo>
                    <a:lnTo>
                      <a:pt x="27" y="107"/>
                    </a:lnTo>
                    <a:lnTo>
                      <a:pt x="35" y="111"/>
                    </a:lnTo>
                    <a:lnTo>
                      <a:pt x="38" y="107"/>
                    </a:lnTo>
                    <a:lnTo>
                      <a:pt x="42" y="107"/>
                    </a:lnTo>
                    <a:lnTo>
                      <a:pt x="46" y="99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4"/>
                    </a:lnTo>
                    <a:lnTo>
                      <a:pt x="50" y="23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5" y="3"/>
                    </a:lnTo>
                    <a:lnTo>
                      <a:pt x="31" y="7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5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06" name="Rectangle 88"/>
              <p:cNvSpPr>
                <a:spLocks noChangeArrowheads="1"/>
              </p:cNvSpPr>
              <p:nvPr/>
            </p:nvSpPr>
            <p:spPr bwMode="auto">
              <a:xfrm>
                <a:off x="2107" y="1706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7" name="Freeform 89"/>
              <p:cNvSpPr>
                <a:spLocks/>
              </p:cNvSpPr>
              <p:nvPr/>
            </p:nvSpPr>
            <p:spPr bwMode="auto">
              <a:xfrm>
                <a:off x="2299" y="1836"/>
                <a:ext cx="19" cy="20"/>
              </a:xfrm>
              <a:custGeom>
                <a:avLst/>
                <a:gdLst>
                  <a:gd name="T0" fmla="*/ 11 w 19"/>
                  <a:gd name="T1" fmla="*/ 0 h 20"/>
                  <a:gd name="T2" fmla="*/ 15 w 19"/>
                  <a:gd name="T3" fmla="*/ 0 h 20"/>
                  <a:gd name="T4" fmla="*/ 19 w 19"/>
                  <a:gd name="T5" fmla="*/ 4 h 20"/>
                  <a:gd name="T6" fmla="*/ 19 w 19"/>
                  <a:gd name="T7" fmla="*/ 8 h 20"/>
                  <a:gd name="T8" fmla="*/ 19 w 19"/>
                  <a:gd name="T9" fmla="*/ 12 h 20"/>
                  <a:gd name="T10" fmla="*/ 19 w 19"/>
                  <a:gd name="T11" fmla="*/ 16 h 20"/>
                  <a:gd name="T12" fmla="*/ 19 w 19"/>
                  <a:gd name="T13" fmla="*/ 16 h 20"/>
                  <a:gd name="T14" fmla="*/ 15 w 19"/>
                  <a:gd name="T15" fmla="*/ 20 h 20"/>
                  <a:gd name="T16" fmla="*/ 11 w 19"/>
                  <a:gd name="T17" fmla="*/ 20 h 20"/>
                  <a:gd name="T18" fmla="*/ 7 w 19"/>
                  <a:gd name="T19" fmla="*/ 20 h 20"/>
                  <a:gd name="T20" fmla="*/ 3 w 19"/>
                  <a:gd name="T21" fmla="*/ 16 h 20"/>
                  <a:gd name="T22" fmla="*/ 3 w 19"/>
                  <a:gd name="T23" fmla="*/ 16 h 20"/>
                  <a:gd name="T24" fmla="*/ 0 w 19"/>
                  <a:gd name="T25" fmla="*/ 12 h 20"/>
                  <a:gd name="T26" fmla="*/ 3 w 19"/>
                  <a:gd name="T27" fmla="*/ 8 h 20"/>
                  <a:gd name="T28" fmla="*/ 3 w 19"/>
                  <a:gd name="T29" fmla="*/ 4 h 20"/>
                  <a:gd name="T30" fmla="*/ 7 w 19"/>
                  <a:gd name="T31" fmla="*/ 0 h 20"/>
                  <a:gd name="T32" fmla="*/ 11 w 19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20"/>
                  <a:gd name="T53" fmla="*/ 19 w 19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20">
                    <a:moveTo>
                      <a:pt x="11" y="0"/>
                    </a:moveTo>
                    <a:lnTo>
                      <a:pt x="15" y="0"/>
                    </a:lnTo>
                    <a:lnTo>
                      <a:pt x="19" y="4"/>
                    </a:lnTo>
                    <a:lnTo>
                      <a:pt x="19" y="8"/>
                    </a:lnTo>
                    <a:lnTo>
                      <a:pt x="19" y="12"/>
                    </a:lnTo>
                    <a:lnTo>
                      <a:pt x="19" y="16"/>
                    </a:lnTo>
                    <a:lnTo>
                      <a:pt x="15" y="20"/>
                    </a:lnTo>
                    <a:lnTo>
                      <a:pt x="11" y="20"/>
                    </a:lnTo>
                    <a:lnTo>
                      <a:pt x="7" y="20"/>
                    </a:lnTo>
                    <a:lnTo>
                      <a:pt x="3" y="16"/>
                    </a:lnTo>
                    <a:lnTo>
                      <a:pt x="0" y="12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08" name="Freeform 90"/>
              <p:cNvSpPr>
                <a:spLocks noEditPoints="1"/>
              </p:cNvSpPr>
              <p:nvPr/>
            </p:nvSpPr>
            <p:spPr bwMode="auto">
              <a:xfrm>
                <a:off x="2337" y="1741"/>
                <a:ext cx="69" cy="115"/>
              </a:xfrm>
              <a:custGeom>
                <a:avLst/>
                <a:gdLst>
                  <a:gd name="T0" fmla="*/ 69 w 69"/>
                  <a:gd name="T1" fmla="*/ 0 h 115"/>
                  <a:gd name="T2" fmla="*/ 69 w 69"/>
                  <a:gd name="T3" fmla="*/ 3 h 115"/>
                  <a:gd name="T4" fmla="*/ 58 w 69"/>
                  <a:gd name="T5" fmla="*/ 3 h 115"/>
                  <a:gd name="T6" fmla="*/ 50 w 69"/>
                  <a:gd name="T7" fmla="*/ 7 h 115"/>
                  <a:gd name="T8" fmla="*/ 42 w 69"/>
                  <a:gd name="T9" fmla="*/ 11 h 115"/>
                  <a:gd name="T10" fmla="*/ 38 w 69"/>
                  <a:gd name="T11" fmla="*/ 19 h 115"/>
                  <a:gd name="T12" fmla="*/ 31 w 69"/>
                  <a:gd name="T13" fmla="*/ 23 h 115"/>
                  <a:gd name="T14" fmla="*/ 27 w 69"/>
                  <a:gd name="T15" fmla="*/ 30 h 115"/>
                  <a:gd name="T16" fmla="*/ 23 w 69"/>
                  <a:gd name="T17" fmla="*/ 42 h 115"/>
                  <a:gd name="T18" fmla="*/ 19 w 69"/>
                  <a:gd name="T19" fmla="*/ 49 h 115"/>
                  <a:gd name="T20" fmla="*/ 31 w 69"/>
                  <a:gd name="T21" fmla="*/ 46 h 115"/>
                  <a:gd name="T22" fmla="*/ 42 w 69"/>
                  <a:gd name="T23" fmla="*/ 42 h 115"/>
                  <a:gd name="T24" fmla="*/ 54 w 69"/>
                  <a:gd name="T25" fmla="*/ 46 h 115"/>
                  <a:gd name="T26" fmla="*/ 61 w 69"/>
                  <a:gd name="T27" fmla="*/ 53 h 115"/>
                  <a:gd name="T28" fmla="*/ 69 w 69"/>
                  <a:gd name="T29" fmla="*/ 61 h 115"/>
                  <a:gd name="T30" fmla="*/ 69 w 69"/>
                  <a:gd name="T31" fmla="*/ 76 h 115"/>
                  <a:gd name="T32" fmla="*/ 69 w 69"/>
                  <a:gd name="T33" fmla="*/ 88 h 115"/>
                  <a:gd name="T34" fmla="*/ 61 w 69"/>
                  <a:gd name="T35" fmla="*/ 99 h 115"/>
                  <a:gd name="T36" fmla="*/ 54 w 69"/>
                  <a:gd name="T37" fmla="*/ 107 h 115"/>
                  <a:gd name="T38" fmla="*/ 46 w 69"/>
                  <a:gd name="T39" fmla="*/ 115 h 115"/>
                  <a:gd name="T40" fmla="*/ 35 w 69"/>
                  <a:gd name="T41" fmla="*/ 115 h 115"/>
                  <a:gd name="T42" fmla="*/ 23 w 69"/>
                  <a:gd name="T43" fmla="*/ 115 h 115"/>
                  <a:gd name="T44" fmla="*/ 15 w 69"/>
                  <a:gd name="T45" fmla="*/ 107 h 115"/>
                  <a:gd name="T46" fmla="*/ 8 w 69"/>
                  <a:gd name="T47" fmla="*/ 95 h 115"/>
                  <a:gd name="T48" fmla="*/ 0 w 69"/>
                  <a:gd name="T49" fmla="*/ 84 h 115"/>
                  <a:gd name="T50" fmla="*/ 0 w 69"/>
                  <a:gd name="T51" fmla="*/ 69 h 115"/>
                  <a:gd name="T52" fmla="*/ 0 w 69"/>
                  <a:gd name="T53" fmla="*/ 53 h 115"/>
                  <a:gd name="T54" fmla="*/ 8 w 69"/>
                  <a:gd name="T55" fmla="*/ 42 h 115"/>
                  <a:gd name="T56" fmla="*/ 11 w 69"/>
                  <a:gd name="T57" fmla="*/ 26 h 115"/>
                  <a:gd name="T58" fmla="*/ 23 w 69"/>
                  <a:gd name="T59" fmla="*/ 19 h 115"/>
                  <a:gd name="T60" fmla="*/ 35 w 69"/>
                  <a:gd name="T61" fmla="*/ 7 h 115"/>
                  <a:gd name="T62" fmla="*/ 46 w 69"/>
                  <a:gd name="T63" fmla="*/ 3 h 115"/>
                  <a:gd name="T64" fmla="*/ 54 w 69"/>
                  <a:gd name="T65" fmla="*/ 0 h 115"/>
                  <a:gd name="T66" fmla="*/ 65 w 69"/>
                  <a:gd name="T67" fmla="*/ 0 h 115"/>
                  <a:gd name="T68" fmla="*/ 69 w 69"/>
                  <a:gd name="T69" fmla="*/ 0 h 115"/>
                  <a:gd name="T70" fmla="*/ 19 w 69"/>
                  <a:gd name="T71" fmla="*/ 57 h 115"/>
                  <a:gd name="T72" fmla="*/ 15 w 69"/>
                  <a:gd name="T73" fmla="*/ 69 h 115"/>
                  <a:gd name="T74" fmla="*/ 15 w 69"/>
                  <a:gd name="T75" fmla="*/ 76 h 115"/>
                  <a:gd name="T76" fmla="*/ 15 w 69"/>
                  <a:gd name="T77" fmla="*/ 84 h 115"/>
                  <a:gd name="T78" fmla="*/ 19 w 69"/>
                  <a:gd name="T79" fmla="*/ 92 h 115"/>
                  <a:gd name="T80" fmla="*/ 23 w 69"/>
                  <a:gd name="T81" fmla="*/ 99 h 115"/>
                  <a:gd name="T82" fmla="*/ 27 w 69"/>
                  <a:gd name="T83" fmla="*/ 107 h 115"/>
                  <a:gd name="T84" fmla="*/ 31 w 69"/>
                  <a:gd name="T85" fmla="*/ 107 h 115"/>
                  <a:gd name="T86" fmla="*/ 38 w 69"/>
                  <a:gd name="T87" fmla="*/ 111 h 115"/>
                  <a:gd name="T88" fmla="*/ 42 w 69"/>
                  <a:gd name="T89" fmla="*/ 107 h 115"/>
                  <a:gd name="T90" fmla="*/ 50 w 69"/>
                  <a:gd name="T91" fmla="*/ 103 h 115"/>
                  <a:gd name="T92" fmla="*/ 54 w 69"/>
                  <a:gd name="T93" fmla="*/ 95 h 115"/>
                  <a:gd name="T94" fmla="*/ 54 w 69"/>
                  <a:gd name="T95" fmla="*/ 84 h 115"/>
                  <a:gd name="T96" fmla="*/ 54 w 69"/>
                  <a:gd name="T97" fmla="*/ 72 h 115"/>
                  <a:gd name="T98" fmla="*/ 50 w 69"/>
                  <a:gd name="T99" fmla="*/ 61 h 115"/>
                  <a:gd name="T100" fmla="*/ 42 w 69"/>
                  <a:gd name="T101" fmla="*/ 53 h 115"/>
                  <a:gd name="T102" fmla="*/ 35 w 69"/>
                  <a:gd name="T103" fmla="*/ 49 h 115"/>
                  <a:gd name="T104" fmla="*/ 31 w 69"/>
                  <a:gd name="T105" fmla="*/ 49 h 115"/>
                  <a:gd name="T106" fmla="*/ 27 w 69"/>
                  <a:gd name="T107" fmla="*/ 53 h 115"/>
                  <a:gd name="T108" fmla="*/ 23 w 69"/>
                  <a:gd name="T109" fmla="*/ 53 h 115"/>
                  <a:gd name="T110" fmla="*/ 19 w 69"/>
                  <a:gd name="T111" fmla="*/ 57 h 1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9"/>
                  <a:gd name="T169" fmla="*/ 0 h 115"/>
                  <a:gd name="T170" fmla="*/ 69 w 69"/>
                  <a:gd name="T171" fmla="*/ 115 h 11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9" h="115">
                    <a:moveTo>
                      <a:pt x="69" y="0"/>
                    </a:moveTo>
                    <a:lnTo>
                      <a:pt x="69" y="3"/>
                    </a:lnTo>
                    <a:lnTo>
                      <a:pt x="58" y="3"/>
                    </a:lnTo>
                    <a:lnTo>
                      <a:pt x="50" y="7"/>
                    </a:lnTo>
                    <a:lnTo>
                      <a:pt x="42" y="11"/>
                    </a:lnTo>
                    <a:lnTo>
                      <a:pt x="38" y="19"/>
                    </a:lnTo>
                    <a:lnTo>
                      <a:pt x="31" y="23"/>
                    </a:lnTo>
                    <a:lnTo>
                      <a:pt x="27" y="30"/>
                    </a:lnTo>
                    <a:lnTo>
                      <a:pt x="23" y="42"/>
                    </a:lnTo>
                    <a:lnTo>
                      <a:pt x="19" y="49"/>
                    </a:lnTo>
                    <a:lnTo>
                      <a:pt x="31" y="46"/>
                    </a:lnTo>
                    <a:lnTo>
                      <a:pt x="42" y="42"/>
                    </a:lnTo>
                    <a:lnTo>
                      <a:pt x="54" y="46"/>
                    </a:lnTo>
                    <a:lnTo>
                      <a:pt x="61" y="53"/>
                    </a:lnTo>
                    <a:lnTo>
                      <a:pt x="69" y="61"/>
                    </a:lnTo>
                    <a:lnTo>
                      <a:pt x="69" y="76"/>
                    </a:lnTo>
                    <a:lnTo>
                      <a:pt x="69" y="88"/>
                    </a:lnTo>
                    <a:lnTo>
                      <a:pt x="61" y="99"/>
                    </a:lnTo>
                    <a:lnTo>
                      <a:pt x="54" y="107"/>
                    </a:lnTo>
                    <a:lnTo>
                      <a:pt x="46" y="115"/>
                    </a:lnTo>
                    <a:lnTo>
                      <a:pt x="35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8" y="95"/>
                    </a:lnTo>
                    <a:lnTo>
                      <a:pt x="0" y="84"/>
                    </a:lnTo>
                    <a:lnTo>
                      <a:pt x="0" y="69"/>
                    </a:lnTo>
                    <a:lnTo>
                      <a:pt x="0" y="53"/>
                    </a:lnTo>
                    <a:lnTo>
                      <a:pt x="8" y="42"/>
                    </a:lnTo>
                    <a:lnTo>
                      <a:pt x="11" y="26"/>
                    </a:lnTo>
                    <a:lnTo>
                      <a:pt x="23" y="19"/>
                    </a:lnTo>
                    <a:lnTo>
                      <a:pt x="35" y="7"/>
                    </a:lnTo>
                    <a:lnTo>
                      <a:pt x="46" y="3"/>
                    </a:lnTo>
                    <a:lnTo>
                      <a:pt x="54" y="0"/>
                    </a:lnTo>
                    <a:lnTo>
                      <a:pt x="65" y="0"/>
                    </a:lnTo>
                    <a:lnTo>
                      <a:pt x="69" y="0"/>
                    </a:lnTo>
                    <a:close/>
                    <a:moveTo>
                      <a:pt x="19" y="57"/>
                    </a:moveTo>
                    <a:lnTo>
                      <a:pt x="15" y="69"/>
                    </a:lnTo>
                    <a:lnTo>
                      <a:pt x="15" y="76"/>
                    </a:lnTo>
                    <a:lnTo>
                      <a:pt x="15" y="84"/>
                    </a:lnTo>
                    <a:lnTo>
                      <a:pt x="19" y="92"/>
                    </a:lnTo>
                    <a:lnTo>
                      <a:pt x="23" y="99"/>
                    </a:lnTo>
                    <a:lnTo>
                      <a:pt x="27" y="107"/>
                    </a:lnTo>
                    <a:lnTo>
                      <a:pt x="31" y="107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50" y="103"/>
                    </a:lnTo>
                    <a:lnTo>
                      <a:pt x="54" y="95"/>
                    </a:lnTo>
                    <a:lnTo>
                      <a:pt x="54" y="84"/>
                    </a:lnTo>
                    <a:lnTo>
                      <a:pt x="54" y="72"/>
                    </a:lnTo>
                    <a:lnTo>
                      <a:pt x="50" y="61"/>
                    </a:lnTo>
                    <a:lnTo>
                      <a:pt x="42" y="53"/>
                    </a:lnTo>
                    <a:lnTo>
                      <a:pt x="35" y="49"/>
                    </a:lnTo>
                    <a:lnTo>
                      <a:pt x="31" y="49"/>
                    </a:lnTo>
                    <a:lnTo>
                      <a:pt x="27" y="53"/>
                    </a:lnTo>
                    <a:lnTo>
                      <a:pt x="23" y="53"/>
                    </a:lnTo>
                    <a:lnTo>
                      <a:pt x="19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09" name="Freeform 91"/>
              <p:cNvSpPr>
                <a:spLocks/>
              </p:cNvSpPr>
              <p:nvPr/>
            </p:nvSpPr>
            <p:spPr bwMode="auto">
              <a:xfrm>
                <a:off x="2421" y="1741"/>
                <a:ext cx="66" cy="115"/>
              </a:xfrm>
              <a:custGeom>
                <a:avLst/>
                <a:gdLst>
                  <a:gd name="T0" fmla="*/ 66 w 66"/>
                  <a:gd name="T1" fmla="*/ 0 h 115"/>
                  <a:gd name="T2" fmla="*/ 58 w 66"/>
                  <a:gd name="T3" fmla="*/ 15 h 115"/>
                  <a:gd name="T4" fmla="*/ 23 w 66"/>
                  <a:gd name="T5" fmla="*/ 15 h 115"/>
                  <a:gd name="T6" fmla="*/ 16 w 66"/>
                  <a:gd name="T7" fmla="*/ 30 h 115"/>
                  <a:gd name="T8" fmla="*/ 31 w 66"/>
                  <a:gd name="T9" fmla="*/ 34 h 115"/>
                  <a:gd name="T10" fmla="*/ 43 w 66"/>
                  <a:gd name="T11" fmla="*/ 38 h 115"/>
                  <a:gd name="T12" fmla="*/ 54 w 66"/>
                  <a:gd name="T13" fmla="*/ 46 h 115"/>
                  <a:gd name="T14" fmla="*/ 62 w 66"/>
                  <a:gd name="T15" fmla="*/ 61 h 115"/>
                  <a:gd name="T16" fmla="*/ 62 w 66"/>
                  <a:gd name="T17" fmla="*/ 72 h 115"/>
                  <a:gd name="T18" fmla="*/ 62 w 66"/>
                  <a:gd name="T19" fmla="*/ 80 h 115"/>
                  <a:gd name="T20" fmla="*/ 58 w 66"/>
                  <a:gd name="T21" fmla="*/ 88 h 115"/>
                  <a:gd name="T22" fmla="*/ 54 w 66"/>
                  <a:gd name="T23" fmla="*/ 95 h 115"/>
                  <a:gd name="T24" fmla="*/ 50 w 66"/>
                  <a:gd name="T25" fmla="*/ 103 h 115"/>
                  <a:gd name="T26" fmla="*/ 46 w 66"/>
                  <a:gd name="T27" fmla="*/ 107 h 115"/>
                  <a:gd name="T28" fmla="*/ 39 w 66"/>
                  <a:gd name="T29" fmla="*/ 111 h 115"/>
                  <a:gd name="T30" fmla="*/ 31 w 66"/>
                  <a:gd name="T31" fmla="*/ 115 h 115"/>
                  <a:gd name="T32" fmla="*/ 20 w 66"/>
                  <a:gd name="T33" fmla="*/ 115 h 115"/>
                  <a:gd name="T34" fmla="*/ 12 w 66"/>
                  <a:gd name="T35" fmla="*/ 115 h 115"/>
                  <a:gd name="T36" fmla="*/ 4 w 66"/>
                  <a:gd name="T37" fmla="*/ 111 h 115"/>
                  <a:gd name="T38" fmla="*/ 4 w 66"/>
                  <a:gd name="T39" fmla="*/ 107 h 115"/>
                  <a:gd name="T40" fmla="*/ 0 w 66"/>
                  <a:gd name="T41" fmla="*/ 103 h 115"/>
                  <a:gd name="T42" fmla="*/ 0 w 66"/>
                  <a:gd name="T43" fmla="*/ 103 h 115"/>
                  <a:gd name="T44" fmla="*/ 4 w 66"/>
                  <a:gd name="T45" fmla="*/ 99 h 115"/>
                  <a:gd name="T46" fmla="*/ 4 w 66"/>
                  <a:gd name="T47" fmla="*/ 99 h 115"/>
                  <a:gd name="T48" fmla="*/ 8 w 66"/>
                  <a:gd name="T49" fmla="*/ 99 h 115"/>
                  <a:gd name="T50" fmla="*/ 12 w 66"/>
                  <a:gd name="T51" fmla="*/ 99 h 115"/>
                  <a:gd name="T52" fmla="*/ 12 w 66"/>
                  <a:gd name="T53" fmla="*/ 99 h 115"/>
                  <a:gd name="T54" fmla="*/ 16 w 66"/>
                  <a:gd name="T55" fmla="*/ 99 h 115"/>
                  <a:gd name="T56" fmla="*/ 16 w 66"/>
                  <a:gd name="T57" fmla="*/ 103 h 115"/>
                  <a:gd name="T58" fmla="*/ 23 w 66"/>
                  <a:gd name="T59" fmla="*/ 107 h 115"/>
                  <a:gd name="T60" fmla="*/ 31 w 66"/>
                  <a:gd name="T61" fmla="*/ 107 h 115"/>
                  <a:gd name="T62" fmla="*/ 39 w 66"/>
                  <a:gd name="T63" fmla="*/ 103 h 115"/>
                  <a:gd name="T64" fmla="*/ 46 w 66"/>
                  <a:gd name="T65" fmla="*/ 99 h 115"/>
                  <a:gd name="T66" fmla="*/ 50 w 66"/>
                  <a:gd name="T67" fmla="*/ 92 h 115"/>
                  <a:gd name="T68" fmla="*/ 54 w 66"/>
                  <a:gd name="T69" fmla="*/ 80 h 115"/>
                  <a:gd name="T70" fmla="*/ 50 w 66"/>
                  <a:gd name="T71" fmla="*/ 72 h 115"/>
                  <a:gd name="T72" fmla="*/ 46 w 66"/>
                  <a:gd name="T73" fmla="*/ 61 h 115"/>
                  <a:gd name="T74" fmla="*/ 39 w 66"/>
                  <a:gd name="T75" fmla="*/ 53 h 115"/>
                  <a:gd name="T76" fmla="*/ 27 w 66"/>
                  <a:gd name="T77" fmla="*/ 49 h 115"/>
                  <a:gd name="T78" fmla="*/ 20 w 66"/>
                  <a:gd name="T79" fmla="*/ 46 h 115"/>
                  <a:gd name="T80" fmla="*/ 4 w 66"/>
                  <a:gd name="T81" fmla="*/ 46 h 115"/>
                  <a:gd name="T82" fmla="*/ 27 w 66"/>
                  <a:gd name="T83" fmla="*/ 0 h 115"/>
                  <a:gd name="T84" fmla="*/ 66 w 66"/>
                  <a:gd name="T85" fmla="*/ 0 h 11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6"/>
                  <a:gd name="T130" fmla="*/ 0 h 115"/>
                  <a:gd name="T131" fmla="*/ 66 w 66"/>
                  <a:gd name="T132" fmla="*/ 115 h 11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6" h="115">
                    <a:moveTo>
                      <a:pt x="66" y="0"/>
                    </a:moveTo>
                    <a:lnTo>
                      <a:pt x="58" y="15"/>
                    </a:lnTo>
                    <a:lnTo>
                      <a:pt x="23" y="15"/>
                    </a:lnTo>
                    <a:lnTo>
                      <a:pt x="16" y="30"/>
                    </a:lnTo>
                    <a:lnTo>
                      <a:pt x="31" y="34"/>
                    </a:lnTo>
                    <a:lnTo>
                      <a:pt x="43" y="38"/>
                    </a:lnTo>
                    <a:lnTo>
                      <a:pt x="54" y="46"/>
                    </a:lnTo>
                    <a:lnTo>
                      <a:pt x="62" y="61"/>
                    </a:lnTo>
                    <a:lnTo>
                      <a:pt x="62" y="72"/>
                    </a:lnTo>
                    <a:lnTo>
                      <a:pt x="62" y="80"/>
                    </a:lnTo>
                    <a:lnTo>
                      <a:pt x="58" y="88"/>
                    </a:lnTo>
                    <a:lnTo>
                      <a:pt x="54" y="95"/>
                    </a:lnTo>
                    <a:lnTo>
                      <a:pt x="50" y="103"/>
                    </a:lnTo>
                    <a:lnTo>
                      <a:pt x="46" y="107"/>
                    </a:lnTo>
                    <a:lnTo>
                      <a:pt x="39" y="111"/>
                    </a:lnTo>
                    <a:lnTo>
                      <a:pt x="31" y="115"/>
                    </a:lnTo>
                    <a:lnTo>
                      <a:pt x="20" y="115"/>
                    </a:lnTo>
                    <a:lnTo>
                      <a:pt x="12" y="115"/>
                    </a:lnTo>
                    <a:lnTo>
                      <a:pt x="4" y="111"/>
                    </a:lnTo>
                    <a:lnTo>
                      <a:pt x="4" y="107"/>
                    </a:lnTo>
                    <a:lnTo>
                      <a:pt x="0" y="103"/>
                    </a:lnTo>
                    <a:lnTo>
                      <a:pt x="4" y="99"/>
                    </a:lnTo>
                    <a:lnTo>
                      <a:pt x="8" y="99"/>
                    </a:lnTo>
                    <a:lnTo>
                      <a:pt x="12" y="99"/>
                    </a:lnTo>
                    <a:lnTo>
                      <a:pt x="16" y="99"/>
                    </a:lnTo>
                    <a:lnTo>
                      <a:pt x="16" y="103"/>
                    </a:lnTo>
                    <a:lnTo>
                      <a:pt x="23" y="107"/>
                    </a:lnTo>
                    <a:lnTo>
                      <a:pt x="31" y="107"/>
                    </a:lnTo>
                    <a:lnTo>
                      <a:pt x="39" y="103"/>
                    </a:lnTo>
                    <a:lnTo>
                      <a:pt x="46" y="99"/>
                    </a:lnTo>
                    <a:lnTo>
                      <a:pt x="50" y="92"/>
                    </a:lnTo>
                    <a:lnTo>
                      <a:pt x="54" y="80"/>
                    </a:lnTo>
                    <a:lnTo>
                      <a:pt x="50" y="72"/>
                    </a:lnTo>
                    <a:lnTo>
                      <a:pt x="46" y="61"/>
                    </a:lnTo>
                    <a:lnTo>
                      <a:pt x="39" y="53"/>
                    </a:lnTo>
                    <a:lnTo>
                      <a:pt x="27" y="49"/>
                    </a:lnTo>
                    <a:lnTo>
                      <a:pt x="20" y="46"/>
                    </a:lnTo>
                    <a:lnTo>
                      <a:pt x="4" y="46"/>
                    </a:lnTo>
                    <a:lnTo>
                      <a:pt x="27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10" name="Rectangle 92"/>
              <p:cNvSpPr>
                <a:spLocks noChangeArrowheads="1"/>
              </p:cNvSpPr>
              <p:nvPr/>
            </p:nvSpPr>
            <p:spPr bwMode="auto">
              <a:xfrm>
                <a:off x="2705" y="1706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1" name="Freeform 93"/>
              <p:cNvSpPr>
                <a:spLocks noEditPoints="1"/>
              </p:cNvSpPr>
              <p:nvPr/>
            </p:nvSpPr>
            <p:spPr bwMode="auto">
              <a:xfrm>
                <a:off x="2901" y="1741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4 w 69"/>
                  <a:gd name="T5" fmla="*/ 26 h 115"/>
                  <a:gd name="T6" fmla="*/ 11 w 69"/>
                  <a:gd name="T7" fmla="*/ 15 h 115"/>
                  <a:gd name="T8" fmla="*/ 19 w 69"/>
                  <a:gd name="T9" fmla="*/ 3 h 115"/>
                  <a:gd name="T10" fmla="*/ 27 w 69"/>
                  <a:gd name="T11" fmla="*/ 0 h 115"/>
                  <a:gd name="T12" fmla="*/ 35 w 69"/>
                  <a:gd name="T13" fmla="*/ 0 h 115"/>
                  <a:gd name="T14" fmla="*/ 42 w 69"/>
                  <a:gd name="T15" fmla="*/ 0 h 115"/>
                  <a:gd name="T16" fmla="*/ 50 w 69"/>
                  <a:gd name="T17" fmla="*/ 3 h 115"/>
                  <a:gd name="T18" fmla="*/ 58 w 69"/>
                  <a:gd name="T19" fmla="*/ 11 h 115"/>
                  <a:gd name="T20" fmla="*/ 61 w 69"/>
                  <a:gd name="T21" fmla="*/ 26 h 115"/>
                  <a:gd name="T22" fmla="*/ 65 w 69"/>
                  <a:gd name="T23" fmla="*/ 38 h 115"/>
                  <a:gd name="T24" fmla="*/ 69 w 69"/>
                  <a:gd name="T25" fmla="*/ 57 h 115"/>
                  <a:gd name="T26" fmla="*/ 65 w 69"/>
                  <a:gd name="T27" fmla="*/ 72 h 115"/>
                  <a:gd name="T28" fmla="*/ 61 w 69"/>
                  <a:gd name="T29" fmla="*/ 88 h 115"/>
                  <a:gd name="T30" fmla="*/ 58 w 69"/>
                  <a:gd name="T31" fmla="*/ 99 h 115"/>
                  <a:gd name="T32" fmla="*/ 50 w 69"/>
                  <a:gd name="T33" fmla="*/ 111 h 115"/>
                  <a:gd name="T34" fmla="*/ 42 w 69"/>
                  <a:gd name="T35" fmla="*/ 115 h 115"/>
                  <a:gd name="T36" fmla="*/ 31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8 w 69"/>
                  <a:gd name="T43" fmla="*/ 95 h 115"/>
                  <a:gd name="T44" fmla="*/ 0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5 w 69"/>
                  <a:gd name="T51" fmla="*/ 80 h 115"/>
                  <a:gd name="T52" fmla="*/ 19 w 69"/>
                  <a:gd name="T53" fmla="*/ 99 h 115"/>
                  <a:gd name="T54" fmla="*/ 23 w 69"/>
                  <a:gd name="T55" fmla="*/ 103 h 115"/>
                  <a:gd name="T56" fmla="*/ 27 w 69"/>
                  <a:gd name="T57" fmla="*/ 107 h 115"/>
                  <a:gd name="T58" fmla="*/ 35 w 69"/>
                  <a:gd name="T59" fmla="*/ 111 h 115"/>
                  <a:gd name="T60" fmla="*/ 38 w 69"/>
                  <a:gd name="T61" fmla="*/ 107 h 115"/>
                  <a:gd name="T62" fmla="*/ 42 w 69"/>
                  <a:gd name="T63" fmla="*/ 107 h 115"/>
                  <a:gd name="T64" fmla="*/ 46 w 69"/>
                  <a:gd name="T65" fmla="*/ 99 h 115"/>
                  <a:gd name="T66" fmla="*/ 50 w 69"/>
                  <a:gd name="T67" fmla="*/ 92 h 115"/>
                  <a:gd name="T68" fmla="*/ 50 w 69"/>
                  <a:gd name="T69" fmla="*/ 76 h 115"/>
                  <a:gd name="T70" fmla="*/ 54 w 69"/>
                  <a:gd name="T71" fmla="*/ 53 h 115"/>
                  <a:gd name="T72" fmla="*/ 50 w 69"/>
                  <a:gd name="T73" fmla="*/ 34 h 115"/>
                  <a:gd name="T74" fmla="*/ 50 w 69"/>
                  <a:gd name="T75" fmla="*/ 23 h 115"/>
                  <a:gd name="T76" fmla="*/ 46 w 69"/>
                  <a:gd name="T77" fmla="*/ 11 h 115"/>
                  <a:gd name="T78" fmla="*/ 42 w 69"/>
                  <a:gd name="T79" fmla="*/ 7 h 115"/>
                  <a:gd name="T80" fmla="*/ 38 w 69"/>
                  <a:gd name="T81" fmla="*/ 7 h 115"/>
                  <a:gd name="T82" fmla="*/ 35 w 69"/>
                  <a:gd name="T83" fmla="*/ 3 h 115"/>
                  <a:gd name="T84" fmla="*/ 27 w 69"/>
                  <a:gd name="T85" fmla="*/ 7 h 115"/>
                  <a:gd name="T86" fmla="*/ 23 w 69"/>
                  <a:gd name="T87" fmla="*/ 11 h 115"/>
                  <a:gd name="T88" fmla="*/ 19 w 69"/>
                  <a:gd name="T89" fmla="*/ 19 h 115"/>
                  <a:gd name="T90" fmla="*/ 15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4" y="26"/>
                    </a:lnTo>
                    <a:lnTo>
                      <a:pt x="11" y="15"/>
                    </a:lnTo>
                    <a:lnTo>
                      <a:pt x="19" y="3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50" y="3"/>
                    </a:lnTo>
                    <a:lnTo>
                      <a:pt x="58" y="11"/>
                    </a:lnTo>
                    <a:lnTo>
                      <a:pt x="61" y="26"/>
                    </a:lnTo>
                    <a:lnTo>
                      <a:pt x="65" y="38"/>
                    </a:lnTo>
                    <a:lnTo>
                      <a:pt x="69" y="57"/>
                    </a:lnTo>
                    <a:lnTo>
                      <a:pt x="65" y="72"/>
                    </a:lnTo>
                    <a:lnTo>
                      <a:pt x="61" y="88"/>
                    </a:lnTo>
                    <a:lnTo>
                      <a:pt x="58" y="99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1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8" y="95"/>
                    </a:lnTo>
                    <a:lnTo>
                      <a:pt x="0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5" y="80"/>
                    </a:lnTo>
                    <a:lnTo>
                      <a:pt x="19" y="99"/>
                    </a:lnTo>
                    <a:lnTo>
                      <a:pt x="23" y="103"/>
                    </a:lnTo>
                    <a:lnTo>
                      <a:pt x="27" y="107"/>
                    </a:lnTo>
                    <a:lnTo>
                      <a:pt x="35" y="111"/>
                    </a:lnTo>
                    <a:lnTo>
                      <a:pt x="38" y="107"/>
                    </a:lnTo>
                    <a:lnTo>
                      <a:pt x="42" y="107"/>
                    </a:lnTo>
                    <a:lnTo>
                      <a:pt x="46" y="99"/>
                    </a:lnTo>
                    <a:lnTo>
                      <a:pt x="50" y="92"/>
                    </a:lnTo>
                    <a:lnTo>
                      <a:pt x="50" y="76"/>
                    </a:lnTo>
                    <a:lnTo>
                      <a:pt x="54" y="53"/>
                    </a:lnTo>
                    <a:lnTo>
                      <a:pt x="50" y="34"/>
                    </a:lnTo>
                    <a:lnTo>
                      <a:pt x="50" y="23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5" y="3"/>
                    </a:lnTo>
                    <a:lnTo>
                      <a:pt x="27" y="7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5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12" name="Rectangle 94"/>
              <p:cNvSpPr>
                <a:spLocks noChangeArrowheads="1"/>
              </p:cNvSpPr>
              <p:nvPr/>
            </p:nvSpPr>
            <p:spPr bwMode="auto">
              <a:xfrm>
                <a:off x="3304" y="1706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3" name="Freeform 95"/>
              <p:cNvSpPr>
                <a:spLocks/>
              </p:cNvSpPr>
              <p:nvPr/>
            </p:nvSpPr>
            <p:spPr bwMode="auto">
              <a:xfrm>
                <a:off x="3507" y="1836"/>
                <a:ext cx="19" cy="20"/>
              </a:xfrm>
              <a:custGeom>
                <a:avLst/>
                <a:gdLst>
                  <a:gd name="T0" fmla="*/ 12 w 19"/>
                  <a:gd name="T1" fmla="*/ 0 h 20"/>
                  <a:gd name="T2" fmla="*/ 16 w 19"/>
                  <a:gd name="T3" fmla="*/ 0 h 20"/>
                  <a:gd name="T4" fmla="*/ 16 w 19"/>
                  <a:gd name="T5" fmla="*/ 4 h 20"/>
                  <a:gd name="T6" fmla="*/ 19 w 19"/>
                  <a:gd name="T7" fmla="*/ 8 h 20"/>
                  <a:gd name="T8" fmla="*/ 19 w 19"/>
                  <a:gd name="T9" fmla="*/ 12 h 20"/>
                  <a:gd name="T10" fmla="*/ 19 w 19"/>
                  <a:gd name="T11" fmla="*/ 16 h 20"/>
                  <a:gd name="T12" fmla="*/ 16 w 19"/>
                  <a:gd name="T13" fmla="*/ 16 h 20"/>
                  <a:gd name="T14" fmla="*/ 16 w 19"/>
                  <a:gd name="T15" fmla="*/ 20 h 20"/>
                  <a:gd name="T16" fmla="*/ 12 w 19"/>
                  <a:gd name="T17" fmla="*/ 20 h 20"/>
                  <a:gd name="T18" fmla="*/ 8 w 19"/>
                  <a:gd name="T19" fmla="*/ 20 h 20"/>
                  <a:gd name="T20" fmla="*/ 4 w 19"/>
                  <a:gd name="T21" fmla="*/ 16 h 20"/>
                  <a:gd name="T22" fmla="*/ 0 w 19"/>
                  <a:gd name="T23" fmla="*/ 16 h 20"/>
                  <a:gd name="T24" fmla="*/ 0 w 19"/>
                  <a:gd name="T25" fmla="*/ 12 h 20"/>
                  <a:gd name="T26" fmla="*/ 0 w 19"/>
                  <a:gd name="T27" fmla="*/ 8 h 20"/>
                  <a:gd name="T28" fmla="*/ 4 w 19"/>
                  <a:gd name="T29" fmla="*/ 4 h 20"/>
                  <a:gd name="T30" fmla="*/ 8 w 19"/>
                  <a:gd name="T31" fmla="*/ 0 h 20"/>
                  <a:gd name="T32" fmla="*/ 12 w 19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20"/>
                  <a:gd name="T53" fmla="*/ 19 w 19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20">
                    <a:moveTo>
                      <a:pt x="12" y="0"/>
                    </a:moveTo>
                    <a:lnTo>
                      <a:pt x="16" y="0"/>
                    </a:lnTo>
                    <a:lnTo>
                      <a:pt x="16" y="4"/>
                    </a:lnTo>
                    <a:lnTo>
                      <a:pt x="19" y="8"/>
                    </a:lnTo>
                    <a:lnTo>
                      <a:pt x="19" y="12"/>
                    </a:lnTo>
                    <a:lnTo>
                      <a:pt x="19" y="16"/>
                    </a:lnTo>
                    <a:lnTo>
                      <a:pt x="16" y="16"/>
                    </a:lnTo>
                    <a:lnTo>
                      <a:pt x="16" y="20"/>
                    </a:lnTo>
                    <a:lnTo>
                      <a:pt x="12" y="20"/>
                    </a:lnTo>
                    <a:lnTo>
                      <a:pt x="8" y="20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14" name="Freeform 96"/>
              <p:cNvSpPr>
                <a:spLocks noEditPoints="1"/>
              </p:cNvSpPr>
              <p:nvPr/>
            </p:nvSpPr>
            <p:spPr bwMode="auto">
              <a:xfrm>
                <a:off x="3546" y="1741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3 w 69"/>
                  <a:gd name="T5" fmla="*/ 26 h 115"/>
                  <a:gd name="T6" fmla="*/ 11 w 69"/>
                  <a:gd name="T7" fmla="*/ 15 h 115"/>
                  <a:gd name="T8" fmla="*/ 19 w 69"/>
                  <a:gd name="T9" fmla="*/ 3 h 115"/>
                  <a:gd name="T10" fmla="*/ 26 w 69"/>
                  <a:gd name="T11" fmla="*/ 0 h 115"/>
                  <a:gd name="T12" fmla="*/ 34 w 69"/>
                  <a:gd name="T13" fmla="*/ 0 h 115"/>
                  <a:gd name="T14" fmla="*/ 42 w 69"/>
                  <a:gd name="T15" fmla="*/ 0 h 115"/>
                  <a:gd name="T16" fmla="*/ 49 w 69"/>
                  <a:gd name="T17" fmla="*/ 3 h 115"/>
                  <a:gd name="T18" fmla="*/ 57 w 69"/>
                  <a:gd name="T19" fmla="*/ 11 h 115"/>
                  <a:gd name="T20" fmla="*/ 65 w 69"/>
                  <a:gd name="T21" fmla="*/ 26 h 115"/>
                  <a:gd name="T22" fmla="*/ 69 w 69"/>
                  <a:gd name="T23" fmla="*/ 38 h 115"/>
                  <a:gd name="T24" fmla="*/ 69 w 69"/>
                  <a:gd name="T25" fmla="*/ 57 h 115"/>
                  <a:gd name="T26" fmla="*/ 69 w 69"/>
                  <a:gd name="T27" fmla="*/ 72 h 115"/>
                  <a:gd name="T28" fmla="*/ 65 w 69"/>
                  <a:gd name="T29" fmla="*/ 88 h 115"/>
                  <a:gd name="T30" fmla="*/ 57 w 69"/>
                  <a:gd name="T31" fmla="*/ 99 h 115"/>
                  <a:gd name="T32" fmla="*/ 49 w 69"/>
                  <a:gd name="T33" fmla="*/ 111 h 115"/>
                  <a:gd name="T34" fmla="*/ 42 w 69"/>
                  <a:gd name="T35" fmla="*/ 115 h 115"/>
                  <a:gd name="T36" fmla="*/ 34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7 w 69"/>
                  <a:gd name="T43" fmla="*/ 95 h 115"/>
                  <a:gd name="T44" fmla="*/ 0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5 w 69"/>
                  <a:gd name="T51" fmla="*/ 80 h 115"/>
                  <a:gd name="T52" fmla="*/ 19 w 69"/>
                  <a:gd name="T53" fmla="*/ 99 h 115"/>
                  <a:gd name="T54" fmla="*/ 23 w 69"/>
                  <a:gd name="T55" fmla="*/ 103 h 115"/>
                  <a:gd name="T56" fmla="*/ 26 w 69"/>
                  <a:gd name="T57" fmla="*/ 107 h 115"/>
                  <a:gd name="T58" fmla="*/ 34 w 69"/>
                  <a:gd name="T59" fmla="*/ 111 h 115"/>
                  <a:gd name="T60" fmla="*/ 38 w 69"/>
                  <a:gd name="T61" fmla="*/ 107 h 115"/>
                  <a:gd name="T62" fmla="*/ 42 w 69"/>
                  <a:gd name="T63" fmla="*/ 107 h 115"/>
                  <a:gd name="T64" fmla="*/ 46 w 69"/>
                  <a:gd name="T65" fmla="*/ 99 h 115"/>
                  <a:gd name="T66" fmla="*/ 49 w 69"/>
                  <a:gd name="T67" fmla="*/ 92 h 115"/>
                  <a:gd name="T68" fmla="*/ 53 w 69"/>
                  <a:gd name="T69" fmla="*/ 76 h 115"/>
                  <a:gd name="T70" fmla="*/ 53 w 69"/>
                  <a:gd name="T71" fmla="*/ 53 h 115"/>
                  <a:gd name="T72" fmla="*/ 53 w 69"/>
                  <a:gd name="T73" fmla="*/ 34 h 115"/>
                  <a:gd name="T74" fmla="*/ 49 w 69"/>
                  <a:gd name="T75" fmla="*/ 23 h 115"/>
                  <a:gd name="T76" fmla="*/ 46 w 69"/>
                  <a:gd name="T77" fmla="*/ 11 h 115"/>
                  <a:gd name="T78" fmla="*/ 42 w 69"/>
                  <a:gd name="T79" fmla="*/ 7 h 115"/>
                  <a:gd name="T80" fmla="*/ 38 w 69"/>
                  <a:gd name="T81" fmla="*/ 7 h 115"/>
                  <a:gd name="T82" fmla="*/ 34 w 69"/>
                  <a:gd name="T83" fmla="*/ 3 h 115"/>
                  <a:gd name="T84" fmla="*/ 30 w 69"/>
                  <a:gd name="T85" fmla="*/ 7 h 115"/>
                  <a:gd name="T86" fmla="*/ 23 w 69"/>
                  <a:gd name="T87" fmla="*/ 11 h 115"/>
                  <a:gd name="T88" fmla="*/ 19 w 69"/>
                  <a:gd name="T89" fmla="*/ 19 h 115"/>
                  <a:gd name="T90" fmla="*/ 15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3" y="26"/>
                    </a:lnTo>
                    <a:lnTo>
                      <a:pt x="11" y="15"/>
                    </a:lnTo>
                    <a:lnTo>
                      <a:pt x="19" y="3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49" y="3"/>
                    </a:lnTo>
                    <a:lnTo>
                      <a:pt x="57" y="11"/>
                    </a:lnTo>
                    <a:lnTo>
                      <a:pt x="65" y="26"/>
                    </a:lnTo>
                    <a:lnTo>
                      <a:pt x="69" y="38"/>
                    </a:lnTo>
                    <a:lnTo>
                      <a:pt x="69" y="57"/>
                    </a:lnTo>
                    <a:lnTo>
                      <a:pt x="69" y="72"/>
                    </a:lnTo>
                    <a:lnTo>
                      <a:pt x="65" y="88"/>
                    </a:lnTo>
                    <a:lnTo>
                      <a:pt x="57" y="99"/>
                    </a:lnTo>
                    <a:lnTo>
                      <a:pt x="49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7" y="95"/>
                    </a:lnTo>
                    <a:lnTo>
                      <a:pt x="0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5" y="80"/>
                    </a:lnTo>
                    <a:lnTo>
                      <a:pt x="19" y="99"/>
                    </a:lnTo>
                    <a:lnTo>
                      <a:pt x="23" y="103"/>
                    </a:lnTo>
                    <a:lnTo>
                      <a:pt x="26" y="107"/>
                    </a:lnTo>
                    <a:lnTo>
                      <a:pt x="34" y="111"/>
                    </a:lnTo>
                    <a:lnTo>
                      <a:pt x="38" y="107"/>
                    </a:lnTo>
                    <a:lnTo>
                      <a:pt x="42" y="107"/>
                    </a:lnTo>
                    <a:lnTo>
                      <a:pt x="46" y="99"/>
                    </a:lnTo>
                    <a:lnTo>
                      <a:pt x="49" y="92"/>
                    </a:lnTo>
                    <a:lnTo>
                      <a:pt x="53" y="76"/>
                    </a:lnTo>
                    <a:lnTo>
                      <a:pt x="53" y="53"/>
                    </a:lnTo>
                    <a:lnTo>
                      <a:pt x="53" y="34"/>
                    </a:lnTo>
                    <a:lnTo>
                      <a:pt x="49" y="23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4" y="3"/>
                    </a:lnTo>
                    <a:lnTo>
                      <a:pt x="30" y="7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5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15" name="Freeform 97"/>
              <p:cNvSpPr>
                <a:spLocks noEditPoints="1"/>
              </p:cNvSpPr>
              <p:nvPr/>
            </p:nvSpPr>
            <p:spPr bwMode="auto">
              <a:xfrm>
                <a:off x="3630" y="1741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4 w 69"/>
                  <a:gd name="T5" fmla="*/ 26 h 115"/>
                  <a:gd name="T6" fmla="*/ 11 w 69"/>
                  <a:gd name="T7" fmla="*/ 15 h 115"/>
                  <a:gd name="T8" fmla="*/ 19 w 69"/>
                  <a:gd name="T9" fmla="*/ 3 h 115"/>
                  <a:gd name="T10" fmla="*/ 27 w 69"/>
                  <a:gd name="T11" fmla="*/ 0 h 115"/>
                  <a:gd name="T12" fmla="*/ 35 w 69"/>
                  <a:gd name="T13" fmla="*/ 0 h 115"/>
                  <a:gd name="T14" fmla="*/ 42 w 69"/>
                  <a:gd name="T15" fmla="*/ 0 h 115"/>
                  <a:gd name="T16" fmla="*/ 50 w 69"/>
                  <a:gd name="T17" fmla="*/ 3 h 115"/>
                  <a:gd name="T18" fmla="*/ 58 w 69"/>
                  <a:gd name="T19" fmla="*/ 11 h 115"/>
                  <a:gd name="T20" fmla="*/ 61 w 69"/>
                  <a:gd name="T21" fmla="*/ 26 h 115"/>
                  <a:gd name="T22" fmla="*/ 69 w 69"/>
                  <a:gd name="T23" fmla="*/ 38 h 115"/>
                  <a:gd name="T24" fmla="*/ 69 w 69"/>
                  <a:gd name="T25" fmla="*/ 57 h 115"/>
                  <a:gd name="T26" fmla="*/ 69 w 69"/>
                  <a:gd name="T27" fmla="*/ 72 h 115"/>
                  <a:gd name="T28" fmla="*/ 61 w 69"/>
                  <a:gd name="T29" fmla="*/ 88 h 115"/>
                  <a:gd name="T30" fmla="*/ 58 w 69"/>
                  <a:gd name="T31" fmla="*/ 99 h 115"/>
                  <a:gd name="T32" fmla="*/ 50 w 69"/>
                  <a:gd name="T33" fmla="*/ 111 h 115"/>
                  <a:gd name="T34" fmla="*/ 42 w 69"/>
                  <a:gd name="T35" fmla="*/ 115 h 115"/>
                  <a:gd name="T36" fmla="*/ 35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8 w 69"/>
                  <a:gd name="T43" fmla="*/ 95 h 115"/>
                  <a:gd name="T44" fmla="*/ 0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5 w 69"/>
                  <a:gd name="T51" fmla="*/ 80 h 115"/>
                  <a:gd name="T52" fmla="*/ 19 w 69"/>
                  <a:gd name="T53" fmla="*/ 99 h 115"/>
                  <a:gd name="T54" fmla="*/ 23 w 69"/>
                  <a:gd name="T55" fmla="*/ 103 h 115"/>
                  <a:gd name="T56" fmla="*/ 27 w 69"/>
                  <a:gd name="T57" fmla="*/ 107 h 115"/>
                  <a:gd name="T58" fmla="*/ 35 w 69"/>
                  <a:gd name="T59" fmla="*/ 111 h 115"/>
                  <a:gd name="T60" fmla="*/ 38 w 69"/>
                  <a:gd name="T61" fmla="*/ 107 h 115"/>
                  <a:gd name="T62" fmla="*/ 42 w 69"/>
                  <a:gd name="T63" fmla="*/ 107 h 115"/>
                  <a:gd name="T64" fmla="*/ 46 w 69"/>
                  <a:gd name="T65" fmla="*/ 99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4 h 115"/>
                  <a:gd name="T74" fmla="*/ 50 w 69"/>
                  <a:gd name="T75" fmla="*/ 23 h 115"/>
                  <a:gd name="T76" fmla="*/ 46 w 69"/>
                  <a:gd name="T77" fmla="*/ 11 h 115"/>
                  <a:gd name="T78" fmla="*/ 42 w 69"/>
                  <a:gd name="T79" fmla="*/ 7 h 115"/>
                  <a:gd name="T80" fmla="*/ 38 w 69"/>
                  <a:gd name="T81" fmla="*/ 7 h 115"/>
                  <a:gd name="T82" fmla="*/ 35 w 69"/>
                  <a:gd name="T83" fmla="*/ 3 h 115"/>
                  <a:gd name="T84" fmla="*/ 27 w 69"/>
                  <a:gd name="T85" fmla="*/ 7 h 115"/>
                  <a:gd name="T86" fmla="*/ 23 w 69"/>
                  <a:gd name="T87" fmla="*/ 11 h 115"/>
                  <a:gd name="T88" fmla="*/ 19 w 69"/>
                  <a:gd name="T89" fmla="*/ 19 h 115"/>
                  <a:gd name="T90" fmla="*/ 15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4" y="26"/>
                    </a:lnTo>
                    <a:lnTo>
                      <a:pt x="11" y="15"/>
                    </a:lnTo>
                    <a:lnTo>
                      <a:pt x="19" y="3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50" y="3"/>
                    </a:lnTo>
                    <a:lnTo>
                      <a:pt x="58" y="11"/>
                    </a:lnTo>
                    <a:lnTo>
                      <a:pt x="61" y="26"/>
                    </a:lnTo>
                    <a:lnTo>
                      <a:pt x="69" y="38"/>
                    </a:lnTo>
                    <a:lnTo>
                      <a:pt x="69" y="57"/>
                    </a:lnTo>
                    <a:lnTo>
                      <a:pt x="69" y="72"/>
                    </a:lnTo>
                    <a:lnTo>
                      <a:pt x="61" y="88"/>
                    </a:lnTo>
                    <a:lnTo>
                      <a:pt x="58" y="99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5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8" y="95"/>
                    </a:lnTo>
                    <a:lnTo>
                      <a:pt x="0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5" y="80"/>
                    </a:lnTo>
                    <a:lnTo>
                      <a:pt x="19" y="99"/>
                    </a:lnTo>
                    <a:lnTo>
                      <a:pt x="23" y="103"/>
                    </a:lnTo>
                    <a:lnTo>
                      <a:pt x="27" y="107"/>
                    </a:lnTo>
                    <a:lnTo>
                      <a:pt x="35" y="111"/>
                    </a:lnTo>
                    <a:lnTo>
                      <a:pt x="38" y="107"/>
                    </a:lnTo>
                    <a:lnTo>
                      <a:pt x="42" y="107"/>
                    </a:lnTo>
                    <a:lnTo>
                      <a:pt x="46" y="99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4"/>
                    </a:lnTo>
                    <a:lnTo>
                      <a:pt x="50" y="23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5" y="3"/>
                    </a:lnTo>
                    <a:lnTo>
                      <a:pt x="27" y="7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5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16" name="Freeform 98"/>
              <p:cNvSpPr>
                <a:spLocks noEditPoints="1"/>
              </p:cNvSpPr>
              <p:nvPr/>
            </p:nvSpPr>
            <p:spPr bwMode="auto">
              <a:xfrm>
                <a:off x="3711" y="1741"/>
                <a:ext cx="72" cy="115"/>
              </a:xfrm>
              <a:custGeom>
                <a:avLst/>
                <a:gdLst>
                  <a:gd name="T0" fmla="*/ 72 w 72"/>
                  <a:gd name="T1" fmla="*/ 72 h 115"/>
                  <a:gd name="T2" fmla="*/ 72 w 72"/>
                  <a:gd name="T3" fmla="*/ 84 h 115"/>
                  <a:gd name="T4" fmla="*/ 57 w 72"/>
                  <a:gd name="T5" fmla="*/ 84 h 115"/>
                  <a:gd name="T6" fmla="*/ 57 w 72"/>
                  <a:gd name="T7" fmla="*/ 115 h 115"/>
                  <a:gd name="T8" fmla="*/ 42 w 72"/>
                  <a:gd name="T9" fmla="*/ 115 h 115"/>
                  <a:gd name="T10" fmla="*/ 42 w 72"/>
                  <a:gd name="T11" fmla="*/ 84 h 115"/>
                  <a:gd name="T12" fmla="*/ 0 w 72"/>
                  <a:gd name="T13" fmla="*/ 84 h 115"/>
                  <a:gd name="T14" fmla="*/ 0 w 72"/>
                  <a:gd name="T15" fmla="*/ 72 h 115"/>
                  <a:gd name="T16" fmla="*/ 46 w 72"/>
                  <a:gd name="T17" fmla="*/ 0 h 115"/>
                  <a:gd name="T18" fmla="*/ 57 w 72"/>
                  <a:gd name="T19" fmla="*/ 0 h 115"/>
                  <a:gd name="T20" fmla="*/ 57 w 72"/>
                  <a:gd name="T21" fmla="*/ 72 h 115"/>
                  <a:gd name="T22" fmla="*/ 72 w 72"/>
                  <a:gd name="T23" fmla="*/ 72 h 115"/>
                  <a:gd name="T24" fmla="*/ 42 w 72"/>
                  <a:gd name="T25" fmla="*/ 72 h 115"/>
                  <a:gd name="T26" fmla="*/ 42 w 72"/>
                  <a:gd name="T27" fmla="*/ 15 h 115"/>
                  <a:gd name="T28" fmla="*/ 7 w 72"/>
                  <a:gd name="T29" fmla="*/ 72 h 115"/>
                  <a:gd name="T30" fmla="*/ 42 w 72"/>
                  <a:gd name="T31" fmla="*/ 72 h 1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2"/>
                  <a:gd name="T49" fmla="*/ 0 h 115"/>
                  <a:gd name="T50" fmla="*/ 72 w 72"/>
                  <a:gd name="T51" fmla="*/ 115 h 11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2" h="115">
                    <a:moveTo>
                      <a:pt x="72" y="72"/>
                    </a:moveTo>
                    <a:lnTo>
                      <a:pt x="72" y="84"/>
                    </a:lnTo>
                    <a:lnTo>
                      <a:pt x="57" y="84"/>
                    </a:lnTo>
                    <a:lnTo>
                      <a:pt x="57" y="115"/>
                    </a:lnTo>
                    <a:lnTo>
                      <a:pt x="42" y="115"/>
                    </a:lnTo>
                    <a:lnTo>
                      <a:pt x="42" y="84"/>
                    </a:lnTo>
                    <a:lnTo>
                      <a:pt x="0" y="84"/>
                    </a:lnTo>
                    <a:lnTo>
                      <a:pt x="0" y="72"/>
                    </a:lnTo>
                    <a:lnTo>
                      <a:pt x="46" y="0"/>
                    </a:lnTo>
                    <a:lnTo>
                      <a:pt x="57" y="0"/>
                    </a:lnTo>
                    <a:lnTo>
                      <a:pt x="57" y="72"/>
                    </a:lnTo>
                    <a:lnTo>
                      <a:pt x="72" y="72"/>
                    </a:lnTo>
                    <a:close/>
                    <a:moveTo>
                      <a:pt x="42" y="72"/>
                    </a:moveTo>
                    <a:lnTo>
                      <a:pt x="42" y="15"/>
                    </a:lnTo>
                    <a:lnTo>
                      <a:pt x="7" y="72"/>
                    </a:lnTo>
                    <a:lnTo>
                      <a:pt x="42" y="7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17" name="Freeform 99"/>
              <p:cNvSpPr>
                <a:spLocks noEditPoints="1"/>
              </p:cNvSpPr>
              <p:nvPr/>
            </p:nvSpPr>
            <p:spPr bwMode="auto">
              <a:xfrm>
                <a:off x="3795" y="1741"/>
                <a:ext cx="73" cy="115"/>
              </a:xfrm>
              <a:custGeom>
                <a:avLst/>
                <a:gdLst>
                  <a:gd name="T0" fmla="*/ 4 w 73"/>
                  <a:gd name="T1" fmla="*/ 115 h 115"/>
                  <a:gd name="T2" fmla="*/ 4 w 73"/>
                  <a:gd name="T3" fmla="*/ 115 h 115"/>
                  <a:gd name="T4" fmla="*/ 15 w 73"/>
                  <a:gd name="T5" fmla="*/ 111 h 115"/>
                  <a:gd name="T6" fmla="*/ 23 w 73"/>
                  <a:gd name="T7" fmla="*/ 107 h 115"/>
                  <a:gd name="T8" fmla="*/ 31 w 73"/>
                  <a:gd name="T9" fmla="*/ 99 h 115"/>
                  <a:gd name="T10" fmla="*/ 42 w 73"/>
                  <a:gd name="T11" fmla="*/ 92 h 115"/>
                  <a:gd name="T12" fmla="*/ 50 w 73"/>
                  <a:gd name="T13" fmla="*/ 76 h 115"/>
                  <a:gd name="T14" fmla="*/ 54 w 73"/>
                  <a:gd name="T15" fmla="*/ 65 h 115"/>
                  <a:gd name="T16" fmla="*/ 42 w 73"/>
                  <a:gd name="T17" fmla="*/ 69 h 115"/>
                  <a:gd name="T18" fmla="*/ 31 w 73"/>
                  <a:gd name="T19" fmla="*/ 72 h 115"/>
                  <a:gd name="T20" fmla="*/ 19 w 73"/>
                  <a:gd name="T21" fmla="*/ 69 h 115"/>
                  <a:gd name="T22" fmla="*/ 11 w 73"/>
                  <a:gd name="T23" fmla="*/ 61 h 115"/>
                  <a:gd name="T24" fmla="*/ 4 w 73"/>
                  <a:gd name="T25" fmla="*/ 53 h 115"/>
                  <a:gd name="T26" fmla="*/ 0 w 73"/>
                  <a:gd name="T27" fmla="*/ 38 h 115"/>
                  <a:gd name="T28" fmla="*/ 4 w 73"/>
                  <a:gd name="T29" fmla="*/ 26 h 115"/>
                  <a:gd name="T30" fmla="*/ 11 w 73"/>
                  <a:gd name="T31" fmla="*/ 15 h 115"/>
                  <a:gd name="T32" fmla="*/ 19 w 73"/>
                  <a:gd name="T33" fmla="*/ 7 h 115"/>
                  <a:gd name="T34" fmla="*/ 27 w 73"/>
                  <a:gd name="T35" fmla="*/ 0 h 115"/>
                  <a:gd name="T36" fmla="*/ 34 w 73"/>
                  <a:gd name="T37" fmla="*/ 0 h 115"/>
                  <a:gd name="T38" fmla="*/ 50 w 73"/>
                  <a:gd name="T39" fmla="*/ 3 h 115"/>
                  <a:gd name="T40" fmla="*/ 61 w 73"/>
                  <a:gd name="T41" fmla="*/ 11 h 115"/>
                  <a:gd name="T42" fmla="*/ 65 w 73"/>
                  <a:gd name="T43" fmla="*/ 23 h 115"/>
                  <a:gd name="T44" fmla="*/ 69 w 73"/>
                  <a:gd name="T45" fmla="*/ 34 h 115"/>
                  <a:gd name="T46" fmla="*/ 73 w 73"/>
                  <a:gd name="T47" fmla="*/ 46 h 115"/>
                  <a:gd name="T48" fmla="*/ 69 w 73"/>
                  <a:gd name="T49" fmla="*/ 65 h 115"/>
                  <a:gd name="T50" fmla="*/ 61 w 73"/>
                  <a:gd name="T51" fmla="*/ 80 h 115"/>
                  <a:gd name="T52" fmla="*/ 50 w 73"/>
                  <a:gd name="T53" fmla="*/ 95 h 115"/>
                  <a:gd name="T54" fmla="*/ 38 w 73"/>
                  <a:gd name="T55" fmla="*/ 107 h 115"/>
                  <a:gd name="T56" fmla="*/ 23 w 73"/>
                  <a:gd name="T57" fmla="*/ 115 h 115"/>
                  <a:gd name="T58" fmla="*/ 8 w 73"/>
                  <a:gd name="T59" fmla="*/ 115 h 115"/>
                  <a:gd name="T60" fmla="*/ 4 w 73"/>
                  <a:gd name="T61" fmla="*/ 115 h 115"/>
                  <a:gd name="T62" fmla="*/ 54 w 73"/>
                  <a:gd name="T63" fmla="*/ 57 h 115"/>
                  <a:gd name="T64" fmla="*/ 54 w 73"/>
                  <a:gd name="T65" fmla="*/ 49 h 115"/>
                  <a:gd name="T66" fmla="*/ 58 w 73"/>
                  <a:gd name="T67" fmla="*/ 42 h 115"/>
                  <a:gd name="T68" fmla="*/ 54 w 73"/>
                  <a:gd name="T69" fmla="*/ 34 h 115"/>
                  <a:gd name="T70" fmla="*/ 54 w 73"/>
                  <a:gd name="T71" fmla="*/ 23 h 115"/>
                  <a:gd name="T72" fmla="*/ 50 w 73"/>
                  <a:gd name="T73" fmla="*/ 15 h 115"/>
                  <a:gd name="T74" fmla="*/ 46 w 73"/>
                  <a:gd name="T75" fmla="*/ 11 h 115"/>
                  <a:gd name="T76" fmla="*/ 42 w 73"/>
                  <a:gd name="T77" fmla="*/ 7 h 115"/>
                  <a:gd name="T78" fmla="*/ 34 w 73"/>
                  <a:gd name="T79" fmla="*/ 3 h 115"/>
                  <a:gd name="T80" fmla="*/ 27 w 73"/>
                  <a:gd name="T81" fmla="*/ 7 h 115"/>
                  <a:gd name="T82" fmla="*/ 23 w 73"/>
                  <a:gd name="T83" fmla="*/ 11 h 115"/>
                  <a:gd name="T84" fmla="*/ 19 w 73"/>
                  <a:gd name="T85" fmla="*/ 19 h 115"/>
                  <a:gd name="T86" fmla="*/ 19 w 73"/>
                  <a:gd name="T87" fmla="*/ 30 h 115"/>
                  <a:gd name="T88" fmla="*/ 19 w 73"/>
                  <a:gd name="T89" fmla="*/ 46 h 115"/>
                  <a:gd name="T90" fmla="*/ 23 w 73"/>
                  <a:gd name="T91" fmla="*/ 57 h 115"/>
                  <a:gd name="T92" fmla="*/ 31 w 73"/>
                  <a:gd name="T93" fmla="*/ 61 h 115"/>
                  <a:gd name="T94" fmla="*/ 38 w 73"/>
                  <a:gd name="T95" fmla="*/ 65 h 115"/>
                  <a:gd name="T96" fmla="*/ 42 w 73"/>
                  <a:gd name="T97" fmla="*/ 65 h 115"/>
                  <a:gd name="T98" fmla="*/ 46 w 73"/>
                  <a:gd name="T99" fmla="*/ 61 h 115"/>
                  <a:gd name="T100" fmla="*/ 50 w 73"/>
                  <a:gd name="T101" fmla="*/ 61 h 115"/>
                  <a:gd name="T102" fmla="*/ 54 w 73"/>
                  <a:gd name="T103" fmla="*/ 57 h 11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3"/>
                  <a:gd name="T157" fmla="*/ 0 h 115"/>
                  <a:gd name="T158" fmla="*/ 73 w 73"/>
                  <a:gd name="T159" fmla="*/ 115 h 11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3" h="115">
                    <a:moveTo>
                      <a:pt x="4" y="115"/>
                    </a:moveTo>
                    <a:lnTo>
                      <a:pt x="4" y="115"/>
                    </a:lnTo>
                    <a:lnTo>
                      <a:pt x="15" y="111"/>
                    </a:lnTo>
                    <a:lnTo>
                      <a:pt x="23" y="107"/>
                    </a:lnTo>
                    <a:lnTo>
                      <a:pt x="31" y="99"/>
                    </a:lnTo>
                    <a:lnTo>
                      <a:pt x="42" y="92"/>
                    </a:lnTo>
                    <a:lnTo>
                      <a:pt x="50" y="76"/>
                    </a:lnTo>
                    <a:lnTo>
                      <a:pt x="54" y="65"/>
                    </a:lnTo>
                    <a:lnTo>
                      <a:pt x="42" y="69"/>
                    </a:lnTo>
                    <a:lnTo>
                      <a:pt x="31" y="72"/>
                    </a:lnTo>
                    <a:lnTo>
                      <a:pt x="19" y="69"/>
                    </a:lnTo>
                    <a:lnTo>
                      <a:pt x="11" y="61"/>
                    </a:lnTo>
                    <a:lnTo>
                      <a:pt x="4" y="53"/>
                    </a:lnTo>
                    <a:lnTo>
                      <a:pt x="0" y="38"/>
                    </a:lnTo>
                    <a:lnTo>
                      <a:pt x="4" y="26"/>
                    </a:lnTo>
                    <a:lnTo>
                      <a:pt x="11" y="15"/>
                    </a:lnTo>
                    <a:lnTo>
                      <a:pt x="19" y="7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50" y="3"/>
                    </a:lnTo>
                    <a:lnTo>
                      <a:pt x="61" y="11"/>
                    </a:lnTo>
                    <a:lnTo>
                      <a:pt x="65" y="23"/>
                    </a:lnTo>
                    <a:lnTo>
                      <a:pt x="69" y="34"/>
                    </a:lnTo>
                    <a:lnTo>
                      <a:pt x="73" y="46"/>
                    </a:lnTo>
                    <a:lnTo>
                      <a:pt x="69" y="65"/>
                    </a:lnTo>
                    <a:lnTo>
                      <a:pt x="61" y="80"/>
                    </a:lnTo>
                    <a:lnTo>
                      <a:pt x="50" y="95"/>
                    </a:lnTo>
                    <a:lnTo>
                      <a:pt x="38" y="107"/>
                    </a:lnTo>
                    <a:lnTo>
                      <a:pt x="23" y="115"/>
                    </a:lnTo>
                    <a:lnTo>
                      <a:pt x="8" y="115"/>
                    </a:lnTo>
                    <a:lnTo>
                      <a:pt x="4" y="115"/>
                    </a:lnTo>
                    <a:close/>
                    <a:moveTo>
                      <a:pt x="54" y="57"/>
                    </a:moveTo>
                    <a:lnTo>
                      <a:pt x="54" y="49"/>
                    </a:lnTo>
                    <a:lnTo>
                      <a:pt x="58" y="42"/>
                    </a:lnTo>
                    <a:lnTo>
                      <a:pt x="54" y="34"/>
                    </a:lnTo>
                    <a:lnTo>
                      <a:pt x="54" y="23"/>
                    </a:lnTo>
                    <a:lnTo>
                      <a:pt x="50" y="15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4" y="3"/>
                    </a:lnTo>
                    <a:lnTo>
                      <a:pt x="27" y="7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9" y="30"/>
                    </a:lnTo>
                    <a:lnTo>
                      <a:pt x="19" y="46"/>
                    </a:lnTo>
                    <a:lnTo>
                      <a:pt x="23" y="57"/>
                    </a:lnTo>
                    <a:lnTo>
                      <a:pt x="31" y="61"/>
                    </a:lnTo>
                    <a:lnTo>
                      <a:pt x="38" y="65"/>
                    </a:lnTo>
                    <a:lnTo>
                      <a:pt x="42" y="65"/>
                    </a:lnTo>
                    <a:lnTo>
                      <a:pt x="46" y="61"/>
                    </a:lnTo>
                    <a:lnTo>
                      <a:pt x="50" y="61"/>
                    </a:lnTo>
                    <a:lnTo>
                      <a:pt x="54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18" name="Rectangle 100"/>
              <p:cNvSpPr>
                <a:spLocks noChangeArrowheads="1"/>
              </p:cNvSpPr>
              <p:nvPr/>
            </p:nvSpPr>
            <p:spPr bwMode="auto">
              <a:xfrm>
                <a:off x="4071" y="1706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9" name="Freeform 101"/>
              <p:cNvSpPr>
                <a:spLocks/>
              </p:cNvSpPr>
              <p:nvPr/>
            </p:nvSpPr>
            <p:spPr bwMode="auto">
              <a:xfrm>
                <a:off x="4275" y="1836"/>
                <a:ext cx="19" cy="20"/>
              </a:xfrm>
              <a:custGeom>
                <a:avLst/>
                <a:gdLst>
                  <a:gd name="T0" fmla="*/ 11 w 19"/>
                  <a:gd name="T1" fmla="*/ 0 h 20"/>
                  <a:gd name="T2" fmla="*/ 15 w 19"/>
                  <a:gd name="T3" fmla="*/ 0 h 20"/>
                  <a:gd name="T4" fmla="*/ 19 w 19"/>
                  <a:gd name="T5" fmla="*/ 4 h 20"/>
                  <a:gd name="T6" fmla="*/ 19 w 19"/>
                  <a:gd name="T7" fmla="*/ 8 h 20"/>
                  <a:gd name="T8" fmla="*/ 19 w 19"/>
                  <a:gd name="T9" fmla="*/ 12 h 20"/>
                  <a:gd name="T10" fmla="*/ 19 w 19"/>
                  <a:gd name="T11" fmla="*/ 16 h 20"/>
                  <a:gd name="T12" fmla="*/ 19 w 19"/>
                  <a:gd name="T13" fmla="*/ 16 h 20"/>
                  <a:gd name="T14" fmla="*/ 15 w 19"/>
                  <a:gd name="T15" fmla="*/ 20 h 20"/>
                  <a:gd name="T16" fmla="*/ 11 w 19"/>
                  <a:gd name="T17" fmla="*/ 20 h 20"/>
                  <a:gd name="T18" fmla="*/ 7 w 19"/>
                  <a:gd name="T19" fmla="*/ 20 h 20"/>
                  <a:gd name="T20" fmla="*/ 3 w 19"/>
                  <a:gd name="T21" fmla="*/ 16 h 20"/>
                  <a:gd name="T22" fmla="*/ 3 w 19"/>
                  <a:gd name="T23" fmla="*/ 16 h 20"/>
                  <a:gd name="T24" fmla="*/ 0 w 19"/>
                  <a:gd name="T25" fmla="*/ 12 h 20"/>
                  <a:gd name="T26" fmla="*/ 3 w 19"/>
                  <a:gd name="T27" fmla="*/ 8 h 20"/>
                  <a:gd name="T28" fmla="*/ 3 w 19"/>
                  <a:gd name="T29" fmla="*/ 4 h 20"/>
                  <a:gd name="T30" fmla="*/ 7 w 19"/>
                  <a:gd name="T31" fmla="*/ 0 h 20"/>
                  <a:gd name="T32" fmla="*/ 11 w 19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20"/>
                  <a:gd name="T53" fmla="*/ 19 w 19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20">
                    <a:moveTo>
                      <a:pt x="11" y="0"/>
                    </a:moveTo>
                    <a:lnTo>
                      <a:pt x="15" y="0"/>
                    </a:lnTo>
                    <a:lnTo>
                      <a:pt x="19" y="4"/>
                    </a:lnTo>
                    <a:lnTo>
                      <a:pt x="19" y="8"/>
                    </a:lnTo>
                    <a:lnTo>
                      <a:pt x="19" y="12"/>
                    </a:lnTo>
                    <a:lnTo>
                      <a:pt x="19" y="16"/>
                    </a:lnTo>
                    <a:lnTo>
                      <a:pt x="15" y="20"/>
                    </a:lnTo>
                    <a:lnTo>
                      <a:pt x="11" y="20"/>
                    </a:lnTo>
                    <a:lnTo>
                      <a:pt x="7" y="20"/>
                    </a:lnTo>
                    <a:lnTo>
                      <a:pt x="3" y="16"/>
                    </a:lnTo>
                    <a:lnTo>
                      <a:pt x="0" y="12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20" name="Freeform 102"/>
              <p:cNvSpPr>
                <a:spLocks noEditPoints="1"/>
              </p:cNvSpPr>
              <p:nvPr/>
            </p:nvSpPr>
            <p:spPr bwMode="auto">
              <a:xfrm>
                <a:off x="4313" y="1741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4 w 69"/>
                  <a:gd name="T5" fmla="*/ 26 h 115"/>
                  <a:gd name="T6" fmla="*/ 11 w 69"/>
                  <a:gd name="T7" fmla="*/ 15 h 115"/>
                  <a:gd name="T8" fmla="*/ 19 w 69"/>
                  <a:gd name="T9" fmla="*/ 3 h 115"/>
                  <a:gd name="T10" fmla="*/ 27 w 69"/>
                  <a:gd name="T11" fmla="*/ 0 h 115"/>
                  <a:gd name="T12" fmla="*/ 34 w 69"/>
                  <a:gd name="T13" fmla="*/ 0 h 115"/>
                  <a:gd name="T14" fmla="*/ 42 w 69"/>
                  <a:gd name="T15" fmla="*/ 0 h 115"/>
                  <a:gd name="T16" fmla="*/ 50 w 69"/>
                  <a:gd name="T17" fmla="*/ 3 h 115"/>
                  <a:gd name="T18" fmla="*/ 57 w 69"/>
                  <a:gd name="T19" fmla="*/ 11 h 115"/>
                  <a:gd name="T20" fmla="*/ 65 w 69"/>
                  <a:gd name="T21" fmla="*/ 26 h 115"/>
                  <a:gd name="T22" fmla="*/ 69 w 69"/>
                  <a:gd name="T23" fmla="*/ 38 h 115"/>
                  <a:gd name="T24" fmla="*/ 69 w 69"/>
                  <a:gd name="T25" fmla="*/ 57 h 115"/>
                  <a:gd name="T26" fmla="*/ 69 w 69"/>
                  <a:gd name="T27" fmla="*/ 72 h 115"/>
                  <a:gd name="T28" fmla="*/ 65 w 69"/>
                  <a:gd name="T29" fmla="*/ 88 h 115"/>
                  <a:gd name="T30" fmla="*/ 57 w 69"/>
                  <a:gd name="T31" fmla="*/ 99 h 115"/>
                  <a:gd name="T32" fmla="*/ 50 w 69"/>
                  <a:gd name="T33" fmla="*/ 111 h 115"/>
                  <a:gd name="T34" fmla="*/ 42 w 69"/>
                  <a:gd name="T35" fmla="*/ 115 h 115"/>
                  <a:gd name="T36" fmla="*/ 34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8 w 69"/>
                  <a:gd name="T43" fmla="*/ 95 h 115"/>
                  <a:gd name="T44" fmla="*/ 4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5 w 69"/>
                  <a:gd name="T51" fmla="*/ 80 h 115"/>
                  <a:gd name="T52" fmla="*/ 23 w 69"/>
                  <a:gd name="T53" fmla="*/ 99 h 115"/>
                  <a:gd name="T54" fmla="*/ 23 w 69"/>
                  <a:gd name="T55" fmla="*/ 103 h 115"/>
                  <a:gd name="T56" fmla="*/ 31 w 69"/>
                  <a:gd name="T57" fmla="*/ 107 h 115"/>
                  <a:gd name="T58" fmla="*/ 34 w 69"/>
                  <a:gd name="T59" fmla="*/ 111 h 115"/>
                  <a:gd name="T60" fmla="*/ 38 w 69"/>
                  <a:gd name="T61" fmla="*/ 107 h 115"/>
                  <a:gd name="T62" fmla="*/ 42 w 69"/>
                  <a:gd name="T63" fmla="*/ 107 h 115"/>
                  <a:gd name="T64" fmla="*/ 46 w 69"/>
                  <a:gd name="T65" fmla="*/ 99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4 h 115"/>
                  <a:gd name="T74" fmla="*/ 50 w 69"/>
                  <a:gd name="T75" fmla="*/ 23 h 115"/>
                  <a:gd name="T76" fmla="*/ 46 w 69"/>
                  <a:gd name="T77" fmla="*/ 11 h 115"/>
                  <a:gd name="T78" fmla="*/ 42 w 69"/>
                  <a:gd name="T79" fmla="*/ 7 h 115"/>
                  <a:gd name="T80" fmla="*/ 38 w 69"/>
                  <a:gd name="T81" fmla="*/ 7 h 115"/>
                  <a:gd name="T82" fmla="*/ 34 w 69"/>
                  <a:gd name="T83" fmla="*/ 3 h 115"/>
                  <a:gd name="T84" fmla="*/ 31 w 69"/>
                  <a:gd name="T85" fmla="*/ 7 h 115"/>
                  <a:gd name="T86" fmla="*/ 27 w 69"/>
                  <a:gd name="T87" fmla="*/ 11 h 115"/>
                  <a:gd name="T88" fmla="*/ 19 w 69"/>
                  <a:gd name="T89" fmla="*/ 19 h 115"/>
                  <a:gd name="T90" fmla="*/ 19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4" y="26"/>
                    </a:lnTo>
                    <a:lnTo>
                      <a:pt x="11" y="15"/>
                    </a:lnTo>
                    <a:lnTo>
                      <a:pt x="19" y="3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0" y="3"/>
                    </a:lnTo>
                    <a:lnTo>
                      <a:pt x="57" y="11"/>
                    </a:lnTo>
                    <a:lnTo>
                      <a:pt x="65" y="26"/>
                    </a:lnTo>
                    <a:lnTo>
                      <a:pt x="69" y="38"/>
                    </a:lnTo>
                    <a:lnTo>
                      <a:pt x="69" y="57"/>
                    </a:lnTo>
                    <a:lnTo>
                      <a:pt x="69" y="72"/>
                    </a:lnTo>
                    <a:lnTo>
                      <a:pt x="65" y="88"/>
                    </a:lnTo>
                    <a:lnTo>
                      <a:pt x="57" y="99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8" y="95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5" y="80"/>
                    </a:lnTo>
                    <a:lnTo>
                      <a:pt x="23" y="99"/>
                    </a:lnTo>
                    <a:lnTo>
                      <a:pt x="23" y="103"/>
                    </a:lnTo>
                    <a:lnTo>
                      <a:pt x="31" y="107"/>
                    </a:lnTo>
                    <a:lnTo>
                      <a:pt x="34" y="111"/>
                    </a:lnTo>
                    <a:lnTo>
                      <a:pt x="38" y="107"/>
                    </a:lnTo>
                    <a:lnTo>
                      <a:pt x="42" y="107"/>
                    </a:lnTo>
                    <a:lnTo>
                      <a:pt x="46" y="99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4"/>
                    </a:lnTo>
                    <a:lnTo>
                      <a:pt x="50" y="23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4" y="3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19" y="19"/>
                    </a:lnTo>
                    <a:lnTo>
                      <a:pt x="19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21" name="Freeform 103"/>
              <p:cNvSpPr>
                <a:spLocks noEditPoints="1"/>
              </p:cNvSpPr>
              <p:nvPr/>
            </p:nvSpPr>
            <p:spPr bwMode="auto">
              <a:xfrm>
                <a:off x="4397" y="1741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4 w 69"/>
                  <a:gd name="T5" fmla="*/ 26 h 115"/>
                  <a:gd name="T6" fmla="*/ 12 w 69"/>
                  <a:gd name="T7" fmla="*/ 15 h 115"/>
                  <a:gd name="T8" fmla="*/ 20 w 69"/>
                  <a:gd name="T9" fmla="*/ 3 h 115"/>
                  <a:gd name="T10" fmla="*/ 27 w 69"/>
                  <a:gd name="T11" fmla="*/ 0 h 115"/>
                  <a:gd name="T12" fmla="*/ 35 w 69"/>
                  <a:gd name="T13" fmla="*/ 0 h 115"/>
                  <a:gd name="T14" fmla="*/ 43 w 69"/>
                  <a:gd name="T15" fmla="*/ 0 h 115"/>
                  <a:gd name="T16" fmla="*/ 50 w 69"/>
                  <a:gd name="T17" fmla="*/ 3 h 115"/>
                  <a:gd name="T18" fmla="*/ 58 w 69"/>
                  <a:gd name="T19" fmla="*/ 11 h 115"/>
                  <a:gd name="T20" fmla="*/ 66 w 69"/>
                  <a:gd name="T21" fmla="*/ 26 h 115"/>
                  <a:gd name="T22" fmla="*/ 69 w 69"/>
                  <a:gd name="T23" fmla="*/ 38 h 115"/>
                  <a:gd name="T24" fmla="*/ 69 w 69"/>
                  <a:gd name="T25" fmla="*/ 57 h 115"/>
                  <a:gd name="T26" fmla="*/ 69 w 69"/>
                  <a:gd name="T27" fmla="*/ 72 h 115"/>
                  <a:gd name="T28" fmla="*/ 66 w 69"/>
                  <a:gd name="T29" fmla="*/ 88 h 115"/>
                  <a:gd name="T30" fmla="*/ 58 w 69"/>
                  <a:gd name="T31" fmla="*/ 99 h 115"/>
                  <a:gd name="T32" fmla="*/ 50 w 69"/>
                  <a:gd name="T33" fmla="*/ 111 h 115"/>
                  <a:gd name="T34" fmla="*/ 43 w 69"/>
                  <a:gd name="T35" fmla="*/ 115 h 115"/>
                  <a:gd name="T36" fmla="*/ 35 w 69"/>
                  <a:gd name="T37" fmla="*/ 115 h 115"/>
                  <a:gd name="T38" fmla="*/ 23 w 69"/>
                  <a:gd name="T39" fmla="*/ 115 h 115"/>
                  <a:gd name="T40" fmla="*/ 16 w 69"/>
                  <a:gd name="T41" fmla="*/ 107 h 115"/>
                  <a:gd name="T42" fmla="*/ 8 w 69"/>
                  <a:gd name="T43" fmla="*/ 95 h 115"/>
                  <a:gd name="T44" fmla="*/ 0 w 69"/>
                  <a:gd name="T45" fmla="*/ 80 h 115"/>
                  <a:gd name="T46" fmla="*/ 0 w 69"/>
                  <a:gd name="T47" fmla="*/ 57 h 115"/>
                  <a:gd name="T48" fmla="*/ 16 w 69"/>
                  <a:gd name="T49" fmla="*/ 61 h 115"/>
                  <a:gd name="T50" fmla="*/ 16 w 69"/>
                  <a:gd name="T51" fmla="*/ 80 h 115"/>
                  <a:gd name="T52" fmla="*/ 20 w 69"/>
                  <a:gd name="T53" fmla="*/ 99 h 115"/>
                  <a:gd name="T54" fmla="*/ 23 w 69"/>
                  <a:gd name="T55" fmla="*/ 103 h 115"/>
                  <a:gd name="T56" fmla="*/ 31 w 69"/>
                  <a:gd name="T57" fmla="*/ 107 h 115"/>
                  <a:gd name="T58" fmla="*/ 35 w 69"/>
                  <a:gd name="T59" fmla="*/ 111 h 115"/>
                  <a:gd name="T60" fmla="*/ 39 w 69"/>
                  <a:gd name="T61" fmla="*/ 107 h 115"/>
                  <a:gd name="T62" fmla="*/ 43 w 69"/>
                  <a:gd name="T63" fmla="*/ 107 h 115"/>
                  <a:gd name="T64" fmla="*/ 46 w 69"/>
                  <a:gd name="T65" fmla="*/ 99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4 h 115"/>
                  <a:gd name="T74" fmla="*/ 50 w 69"/>
                  <a:gd name="T75" fmla="*/ 23 h 115"/>
                  <a:gd name="T76" fmla="*/ 46 w 69"/>
                  <a:gd name="T77" fmla="*/ 11 h 115"/>
                  <a:gd name="T78" fmla="*/ 43 w 69"/>
                  <a:gd name="T79" fmla="*/ 7 h 115"/>
                  <a:gd name="T80" fmla="*/ 39 w 69"/>
                  <a:gd name="T81" fmla="*/ 7 h 115"/>
                  <a:gd name="T82" fmla="*/ 35 w 69"/>
                  <a:gd name="T83" fmla="*/ 3 h 115"/>
                  <a:gd name="T84" fmla="*/ 31 w 69"/>
                  <a:gd name="T85" fmla="*/ 7 h 115"/>
                  <a:gd name="T86" fmla="*/ 27 w 69"/>
                  <a:gd name="T87" fmla="*/ 11 h 115"/>
                  <a:gd name="T88" fmla="*/ 20 w 69"/>
                  <a:gd name="T89" fmla="*/ 19 h 115"/>
                  <a:gd name="T90" fmla="*/ 20 w 69"/>
                  <a:gd name="T91" fmla="*/ 30 h 115"/>
                  <a:gd name="T92" fmla="*/ 16 w 69"/>
                  <a:gd name="T93" fmla="*/ 46 h 115"/>
                  <a:gd name="T94" fmla="*/ 16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4" y="26"/>
                    </a:lnTo>
                    <a:lnTo>
                      <a:pt x="12" y="15"/>
                    </a:lnTo>
                    <a:lnTo>
                      <a:pt x="20" y="3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3" y="0"/>
                    </a:lnTo>
                    <a:lnTo>
                      <a:pt x="50" y="3"/>
                    </a:lnTo>
                    <a:lnTo>
                      <a:pt x="58" y="11"/>
                    </a:lnTo>
                    <a:lnTo>
                      <a:pt x="66" y="26"/>
                    </a:lnTo>
                    <a:lnTo>
                      <a:pt x="69" y="38"/>
                    </a:lnTo>
                    <a:lnTo>
                      <a:pt x="69" y="57"/>
                    </a:lnTo>
                    <a:lnTo>
                      <a:pt x="69" y="72"/>
                    </a:lnTo>
                    <a:lnTo>
                      <a:pt x="66" y="88"/>
                    </a:lnTo>
                    <a:lnTo>
                      <a:pt x="58" y="99"/>
                    </a:lnTo>
                    <a:lnTo>
                      <a:pt x="50" y="111"/>
                    </a:lnTo>
                    <a:lnTo>
                      <a:pt x="43" y="115"/>
                    </a:lnTo>
                    <a:lnTo>
                      <a:pt x="35" y="115"/>
                    </a:lnTo>
                    <a:lnTo>
                      <a:pt x="23" y="115"/>
                    </a:lnTo>
                    <a:lnTo>
                      <a:pt x="16" y="107"/>
                    </a:lnTo>
                    <a:lnTo>
                      <a:pt x="8" y="95"/>
                    </a:lnTo>
                    <a:lnTo>
                      <a:pt x="0" y="80"/>
                    </a:lnTo>
                    <a:lnTo>
                      <a:pt x="0" y="57"/>
                    </a:lnTo>
                    <a:close/>
                    <a:moveTo>
                      <a:pt x="16" y="61"/>
                    </a:moveTo>
                    <a:lnTo>
                      <a:pt x="16" y="80"/>
                    </a:lnTo>
                    <a:lnTo>
                      <a:pt x="20" y="99"/>
                    </a:lnTo>
                    <a:lnTo>
                      <a:pt x="23" y="103"/>
                    </a:lnTo>
                    <a:lnTo>
                      <a:pt x="31" y="107"/>
                    </a:lnTo>
                    <a:lnTo>
                      <a:pt x="35" y="111"/>
                    </a:lnTo>
                    <a:lnTo>
                      <a:pt x="39" y="107"/>
                    </a:lnTo>
                    <a:lnTo>
                      <a:pt x="43" y="107"/>
                    </a:lnTo>
                    <a:lnTo>
                      <a:pt x="46" y="99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4"/>
                    </a:lnTo>
                    <a:lnTo>
                      <a:pt x="50" y="23"/>
                    </a:lnTo>
                    <a:lnTo>
                      <a:pt x="46" y="11"/>
                    </a:lnTo>
                    <a:lnTo>
                      <a:pt x="43" y="7"/>
                    </a:lnTo>
                    <a:lnTo>
                      <a:pt x="39" y="7"/>
                    </a:lnTo>
                    <a:lnTo>
                      <a:pt x="35" y="3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0" y="19"/>
                    </a:lnTo>
                    <a:lnTo>
                      <a:pt x="20" y="30"/>
                    </a:lnTo>
                    <a:lnTo>
                      <a:pt x="16" y="46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22" name="Freeform 104"/>
              <p:cNvSpPr>
                <a:spLocks noEditPoints="1"/>
              </p:cNvSpPr>
              <p:nvPr/>
            </p:nvSpPr>
            <p:spPr bwMode="auto">
              <a:xfrm>
                <a:off x="4482" y="1741"/>
                <a:ext cx="69" cy="115"/>
              </a:xfrm>
              <a:custGeom>
                <a:avLst/>
                <a:gdLst>
                  <a:gd name="T0" fmla="*/ 69 w 69"/>
                  <a:gd name="T1" fmla="*/ 0 h 115"/>
                  <a:gd name="T2" fmla="*/ 69 w 69"/>
                  <a:gd name="T3" fmla="*/ 3 h 115"/>
                  <a:gd name="T4" fmla="*/ 57 w 69"/>
                  <a:gd name="T5" fmla="*/ 3 h 115"/>
                  <a:gd name="T6" fmla="*/ 50 w 69"/>
                  <a:gd name="T7" fmla="*/ 7 h 115"/>
                  <a:gd name="T8" fmla="*/ 42 w 69"/>
                  <a:gd name="T9" fmla="*/ 11 h 115"/>
                  <a:gd name="T10" fmla="*/ 34 w 69"/>
                  <a:gd name="T11" fmla="*/ 19 h 115"/>
                  <a:gd name="T12" fmla="*/ 30 w 69"/>
                  <a:gd name="T13" fmla="*/ 23 h 115"/>
                  <a:gd name="T14" fmla="*/ 27 w 69"/>
                  <a:gd name="T15" fmla="*/ 30 h 115"/>
                  <a:gd name="T16" fmla="*/ 23 w 69"/>
                  <a:gd name="T17" fmla="*/ 42 h 115"/>
                  <a:gd name="T18" fmla="*/ 19 w 69"/>
                  <a:gd name="T19" fmla="*/ 49 h 115"/>
                  <a:gd name="T20" fmla="*/ 30 w 69"/>
                  <a:gd name="T21" fmla="*/ 46 h 115"/>
                  <a:gd name="T22" fmla="*/ 42 w 69"/>
                  <a:gd name="T23" fmla="*/ 42 h 115"/>
                  <a:gd name="T24" fmla="*/ 53 w 69"/>
                  <a:gd name="T25" fmla="*/ 46 h 115"/>
                  <a:gd name="T26" fmla="*/ 61 w 69"/>
                  <a:gd name="T27" fmla="*/ 53 h 115"/>
                  <a:gd name="T28" fmla="*/ 69 w 69"/>
                  <a:gd name="T29" fmla="*/ 61 h 115"/>
                  <a:gd name="T30" fmla="*/ 69 w 69"/>
                  <a:gd name="T31" fmla="*/ 76 h 115"/>
                  <a:gd name="T32" fmla="*/ 69 w 69"/>
                  <a:gd name="T33" fmla="*/ 88 h 115"/>
                  <a:gd name="T34" fmla="*/ 61 w 69"/>
                  <a:gd name="T35" fmla="*/ 99 h 115"/>
                  <a:gd name="T36" fmla="*/ 53 w 69"/>
                  <a:gd name="T37" fmla="*/ 107 h 115"/>
                  <a:gd name="T38" fmla="*/ 46 w 69"/>
                  <a:gd name="T39" fmla="*/ 115 h 115"/>
                  <a:gd name="T40" fmla="*/ 34 w 69"/>
                  <a:gd name="T41" fmla="*/ 115 h 115"/>
                  <a:gd name="T42" fmla="*/ 23 w 69"/>
                  <a:gd name="T43" fmla="*/ 115 h 115"/>
                  <a:gd name="T44" fmla="*/ 15 w 69"/>
                  <a:gd name="T45" fmla="*/ 107 h 115"/>
                  <a:gd name="T46" fmla="*/ 7 w 69"/>
                  <a:gd name="T47" fmla="*/ 95 h 115"/>
                  <a:gd name="T48" fmla="*/ 0 w 69"/>
                  <a:gd name="T49" fmla="*/ 84 h 115"/>
                  <a:gd name="T50" fmla="*/ 0 w 69"/>
                  <a:gd name="T51" fmla="*/ 69 h 115"/>
                  <a:gd name="T52" fmla="*/ 0 w 69"/>
                  <a:gd name="T53" fmla="*/ 53 h 115"/>
                  <a:gd name="T54" fmla="*/ 4 w 69"/>
                  <a:gd name="T55" fmla="*/ 42 h 115"/>
                  <a:gd name="T56" fmla="*/ 11 w 69"/>
                  <a:gd name="T57" fmla="*/ 26 h 115"/>
                  <a:gd name="T58" fmla="*/ 23 w 69"/>
                  <a:gd name="T59" fmla="*/ 19 h 115"/>
                  <a:gd name="T60" fmla="*/ 34 w 69"/>
                  <a:gd name="T61" fmla="*/ 7 h 115"/>
                  <a:gd name="T62" fmla="*/ 42 w 69"/>
                  <a:gd name="T63" fmla="*/ 3 h 115"/>
                  <a:gd name="T64" fmla="*/ 53 w 69"/>
                  <a:gd name="T65" fmla="*/ 0 h 115"/>
                  <a:gd name="T66" fmla="*/ 61 w 69"/>
                  <a:gd name="T67" fmla="*/ 0 h 115"/>
                  <a:gd name="T68" fmla="*/ 69 w 69"/>
                  <a:gd name="T69" fmla="*/ 0 h 115"/>
                  <a:gd name="T70" fmla="*/ 15 w 69"/>
                  <a:gd name="T71" fmla="*/ 57 h 115"/>
                  <a:gd name="T72" fmla="*/ 15 w 69"/>
                  <a:gd name="T73" fmla="*/ 69 h 115"/>
                  <a:gd name="T74" fmla="*/ 15 w 69"/>
                  <a:gd name="T75" fmla="*/ 76 h 115"/>
                  <a:gd name="T76" fmla="*/ 15 w 69"/>
                  <a:gd name="T77" fmla="*/ 84 h 115"/>
                  <a:gd name="T78" fmla="*/ 19 w 69"/>
                  <a:gd name="T79" fmla="*/ 92 h 115"/>
                  <a:gd name="T80" fmla="*/ 23 w 69"/>
                  <a:gd name="T81" fmla="*/ 99 h 115"/>
                  <a:gd name="T82" fmla="*/ 27 w 69"/>
                  <a:gd name="T83" fmla="*/ 107 h 115"/>
                  <a:gd name="T84" fmla="*/ 30 w 69"/>
                  <a:gd name="T85" fmla="*/ 107 h 115"/>
                  <a:gd name="T86" fmla="*/ 34 w 69"/>
                  <a:gd name="T87" fmla="*/ 111 h 115"/>
                  <a:gd name="T88" fmla="*/ 42 w 69"/>
                  <a:gd name="T89" fmla="*/ 107 h 115"/>
                  <a:gd name="T90" fmla="*/ 50 w 69"/>
                  <a:gd name="T91" fmla="*/ 103 h 115"/>
                  <a:gd name="T92" fmla="*/ 53 w 69"/>
                  <a:gd name="T93" fmla="*/ 95 h 115"/>
                  <a:gd name="T94" fmla="*/ 53 w 69"/>
                  <a:gd name="T95" fmla="*/ 84 h 115"/>
                  <a:gd name="T96" fmla="*/ 53 w 69"/>
                  <a:gd name="T97" fmla="*/ 72 h 115"/>
                  <a:gd name="T98" fmla="*/ 50 w 69"/>
                  <a:gd name="T99" fmla="*/ 61 h 115"/>
                  <a:gd name="T100" fmla="*/ 42 w 69"/>
                  <a:gd name="T101" fmla="*/ 53 h 115"/>
                  <a:gd name="T102" fmla="*/ 34 w 69"/>
                  <a:gd name="T103" fmla="*/ 49 h 115"/>
                  <a:gd name="T104" fmla="*/ 30 w 69"/>
                  <a:gd name="T105" fmla="*/ 49 h 115"/>
                  <a:gd name="T106" fmla="*/ 27 w 69"/>
                  <a:gd name="T107" fmla="*/ 53 h 115"/>
                  <a:gd name="T108" fmla="*/ 23 w 69"/>
                  <a:gd name="T109" fmla="*/ 53 h 115"/>
                  <a:gd name="T110" fmla="*/ 15 w 69"/>
                  <a:gd name="T111" fmla="*/ 57 h 1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9"/>
                  <a:gd name="T169" fmla="*/ 0 h 115"/>
                  <a:gd name="T170" fmla="*/ 69 w 69"/>
                  <a:gd name="T171" fmla="*/ 115 h 11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9" h="115">
                    <a:moveTo>
                      <a:pt x="69" y="0"/>
                    </a:moveTo>
                    <a:lnTo>
                      <a:pt x="69" y="3"/>
                    </a:lnTo>
                    <a:lnTo>
                      <a:pt x="57" y="3"/>
                    </a:lnTo>
                    <a:lnTo>
                      <a:pt x="50" y="7"/>
                    </a:lnTo>
                    <a:lnTo>
                      <a:pt x="42" y="11"/>
                    </a:lnTo>
                    <a:lnTo>
                      <a:pt x="34" y="19"/>
                    </a:lnTo>
                    <a:lnTo>
                      <a:pt x="30" y="23"/>
                    </a:lnTo>
                    <a:lnTo>
                      <a:pt x="27" y="30"/>
                    </a:lnTo>
                    <a:lnTo>
                      <a:pt x="23" y="42"/>
                    </a:lnTo>
                    <a:lnTo>
                      <a:pt x="19" y="49"/>
                    </a:lnTo>
                    <a:lnTo>
                      <a:pt x="30" y="46"/>
                    </a:lnTo>
                    <a:lnTo>
                      <a:pt x="42" y="42"/>
                    </a:lnTo>
                    <a:lnTo>
                      <a:pt x="53" y="46"/>
                    </a:lnTo>
                    <a:lnTo>
                      <a:pt x="61" y="53"/>
                    </a:lnTo>
                    <a:lnTo>
                      <a:pt x="69" y="61"/>
                    </a:lnTo>
                    <a:lnTo>
                      <a:pt x="69" y="76"/>
                    </a:lnTo>
                    <a:lnTo>
                      <a:pt x="69" y="88"/>
                    </a:lnTo>
                    <a:lnTo>
                      <a:pt x="61" y="99"/>
                    </a:lnTo>
                    <a:lnTo>
                      <a:pt x="53" y="107"/>
                    </a:lnTo>
                    <a:lnTo>
                      <a:pt x="46" y="115"/>
                    </a:lnTo>
                    <a:lnTo>
                      <a:pt x="34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7" y="95"/>
                    </a:lnTo>
                    <a:lnTo>
                      <a:pt x="0" y="84"/>
                    </a:lnTo>
                    <a:lnTo>
                      <a:pt x="0" y="69"/>
                    </a:lnTo>
                    <a:lnTo>
                      <a:pt x="0" y="53"/>
                    </a:lnTo>
                    <a:lnTo>
                      <a:pt x="4" y="42"/>
                    </a:lnTo>
                    <a:lnTo>
                      <a:pt x="11" y="26"/>
                    </a:lnTo>
                    <a:lnTo>
                      <a:pt x="23" y="19"/>
                    </a:lnTo>
                    <a:lnTo>
                      <a:pt x="34" y="7"/>
                    </a:lnTo>
                    <a:lnTo>
                      <a:pt x="42" y="3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9" y="0"/>
                    </a:lnTo>
                    <a:close/>
                    <a:moveTo>
                      <a:pt x="15" y="57"/>
                    </a:moveTo>
                    <a:lnTo>
                      <a:pt x="15" y="69"/>
                    </a:lnTo>
                    <a:lnTo>
                      <a:pt x="15" y="76"/>
                    </a:lnTo>
                    <a:lnTo>
                      <a:pt x="15" y="84"/>
                    </a:lnTo>
                    <a:lnTo>
                      <a:pt x="19" y="92"/>
                    </a:lnTo>
                    <a:lnTo>
                      <a:pt x="23" y="99"/>
                    </a:lnTo>
                    <a:lnTo>
                      <a:pt x="27" y="107"/>
                    </a:lnTo>
                    <a:lnTo>
                      <a:pt x="30" y="107"/>
                    </a:lnTo>
                    <a:lnTo>
                      <a:pt x="34" y="111"/>
                    </a:lnTo>
                    <a:lnTo>
                      <a:pt x="42" y="107"/>
                    </a:lnTo>
                    <a:lnTo>
                      <a:pt x="50" y="103"/>
                    </a:lnTo>
                    <a:lnTo>
                      <a:pt x="53" y="95"/>
                    </a:lnTo>
                    <a:lnTo>
                      <a:pt x="53" y="84"/>
                    </a:lnTo>
                    <a:lnTo>
                      <a:pt x="53" y="72"/>
                    </a:lnTo>
                    <a:lnTo>
                      <a:pt x="50" y="61"/>
                    </a:lnTo>
                    <a:lnTo>
                      <a:pt x="42" y="53"/>
                    </a:lnTo>
                    <a:lnTo>
                      <a:pt x="34" y="49"/>
                    </a:lnTo>
                    <a:lnTo>
                      <a:pt x="30" y="49"/>
                    </a:lnTo>
                    <a:lnTo>
                      <a:pt x="27" y="53"/>
                    </a:lnTo>
                    <a:lnTo>
                      <a:pt x="23" y="53"/>
                    </a:lnTo>
                    <a:lnTo>
                      <a:pt x="15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23" name="Freeform 105"/>
              <p:cNvSpPr>
                <a:spLocks noEditPoints="1"/>
              </p:cNvSpPr>
              <p:nvPr/>
            </p:nvSpPr>
            <p:spPr bwMode="auto">
              <a:xfrm>
                <a:off x="4566" y="1741"/>
                <a:ext cx="69" cy="115"/>
              </a:xfrm>
              <a:custGeom>
                <a:avLst/>
                <a:gdLst>
                  <a:gd name="T0" fmla="*/ 69 w 69"/>
                  <a:gd name="T1" fmla="*/ 0 h 115"/>
                  <a:gd name="T2" fmla="*/ 69 w 69"/>
                  <a:gd name="T3" fmla="*/ 3 h 115"/>
                  <a:gd name="T4" fmla="*/ 58 w 69"/>
                  <a:gd name="T5" fmla="*/ 3 h 115"/>
                  <a:gd name="T6" fmla="*/ 50 w 69"/>
                  <a:gd name="T7" fmla="*/ 7 h 115"/>
                  <a:gd name="T8" fmla="*/ 42 w 69"/>
                  <a:gd name="T9" fmla="*/ 11 h 115"/>
                  <a:gd name="T10" fmla="*/ 35 w 69"/>
                  <a:gd name="T11" fmla="*/ 19 h 115"/>
                  <a:gd name="T12" fmla="*/ 31 w 69"/>
                  <a:gd name="T13" fmla="*/ 23 h 115"/>
                  <a:gd name="T14" fmla="*/ 27 w 69"/>
                  <a:gd name="T15" fmla="*/ 30 h 115"/>
                  <a:gd name="T16" fmla="*/ 19 w 69"/>
                  <a:gd name="T17" fmla="*/ 42 h 115"/>
                  <a:gd name="T18" fmla="*/ 19 w 69"/>
                  <a:gd name="T19" fmla="*/ 49 h 115"/>
                  <a:gd name="T20" fmla="*/ 31 w 69"/>
                  <a:gd name="T21" fmla="*/ 46 h 115"/>
                  <a:gd name="T22" fmla="*/ 42 w 69"/>
                  <a:gd name="T23" fmla="*/ 42 h 115"/>
                  <a:gd name="T24" fmla="*/ 50 w 69"/>
                  <a:gd name="T25" fmla="*/ 46 h 115"/>
                  <a:gd name="T26" fmla="*/ 62 w 69"/>
                  <a:gd name="T27" fmla="*/ 53 h 115"/>
                  <a:gd name="T28" fmla="*/ 65 w 69"/>
                  <a:gd name="T29" fmla="*/ 61 h 115"/>
                  <a:gd name="T30" fmla="*/ 69 w 69"/>
                  <a:gd name="T31" fmla="*/ 76 h 115"/>
                  <a:gd name="T32" fmla="*/ 65 w 69"/>
                  <a:gd name="T33" fmla="*/ 88 h 115"/>
                  <a:gd name="T34" fmla="*/ 62 w 69"/>
                  <a:gd name="T35" fmla="*/ 99 h 115"/>
                  <a:gd name="T36" fmla="*/ 54 w 69"/>
                  <a:gd name="T37" fmla="*/ 107 h 115"/>
                  <a:gd name="T38" fmla="*/ 46 w 69"/>
                  <a:gd name="T39" fmla="*/ 115 h 115"/>
                  <a:gd name="T40" fmla="*/ 35 w 69"/>
                  <a:gd name="T41" fmla="*/ 115 h 115"/>
                  <a:gd name="T42" fmla="*/ 23 w 69"/>
                  <a:gd name="T43" fmla="*/ 115 h 115"/>
                  <a:gd name="T44" fmla="*/ 16 w 69"/>
                  <a:gd name="T45" fmla="*/ 107 h 115"/>
                  <a:gd name="T46" fmla="*/ 8 w 69"/>
                  <a:gd name="T47" fmla="*/ 95 h 115"/>
                  <a:gd name="T48" fmla="*/ 0 w 69"/>
                  <a:gd name="T49" fmla="*/ 84 h 115"/>
                  <a:gd name="T50" fmla="*/ 0 w 69"/>
                  <a:gd name="T51" fmla="*/ 69 h 115"/>
                  <a:gd name="T52" fmla="*/ 0 w 69"/>
                  <a:gd name="T53" fmla="*/ 53 h 115"/>
                  <a:gd name="T54" fmla="*/ 4 w 69"/>
                  <a:gd name="T55" fmla="*/ 42 h 115"/>
                  <a:gd name="T56" fmla="*/ 12 w 69"/>
                  <a:gd name="T57" fmla="*/ 26 h 115"/>
                  <a:gd name="T58" fmla="*/ 23 w 69"/>
                  <a:gd name="T59" fmla="*/ 19 h 115"/>
                  <a:gd name="T60" fmla="*/ 35 w 69"/>
                  <a:gd name="T61" fmla="*/ 7 h 115"/>
                  <a:gd name="T62" fmla="*/ 42 w 69"/>
                  <a:gd name="T63" fmla="*/ 3 h 115"/>
                  <a:gd name="T64" fmla="*/ 54 w 69"/>
                  <a:gd name="T65" fmla="*/ 0 h 115"/>
                  <a:gd name="T66" fmla="*/ 62 w 69"/>
                  <a:gd name="T67" fmla="*/ 0 h 115"/>
                  <a:gd name="T68" fmla="*/ 69 w 69"/>
                  <a:gd name="T69" fmla="*/ 0 h 115"/>
                  <a:gd name="T70" fmla="*/ 16 w 69"/>
                  <a:gd name="T71" fmla="*/ 57 h 115"/>
                  <a:gd name="T72" fmla="*/ 16 w 69"/>
                  <a:gd name="T73" fmla="*/ 69 h 115"/>
                  <a:gd name="T74" fmla="*/ 16 w 69"/>
                  <a:gd name="T75" fmla="*/ 76 h 115"/>
                  <a:gd name="T76" fmla="*/ 16 w 69"/>
                  <a:gd name="T77" fmla="*/ 84 h 115"/>
                  <a:gd name="T78" fmla="*/ 19 w 69"/>
                  <a:gd name="T79" fmla="*/ 92 h 115"/>
                  <a:gd name="T80" fmla="*/ 19 w 69"/>
                  <a:gd name="T81" fmla="*/ 99 h 115"/>
                  <a:gd name="T82" fmla="*/ 27 w 69"/>
                  <a:gd name="T83" fmla="*/ 107 h 115"/>
                  <a:gd name="T84" fmla="*/ 31 w 69"/>
                  <a:gd name="T85" fmla="*/ 107 h 115"/>
                  <a:gd name="T86" fmla="*/ 35 w 69"/>
                  <a:gd name="T87" fmla="*/ 111 h 115"/>
                  <a:gd name="T88" fmla="*/ 42 w 69"/>
                  <a:gd name="T89" fmla="*/ 107 h 115"/>
                  <a:gd name="T90" fmla="*/ 46 w 69"/>
                  <a:gd name="T91" fmla="*/ 103 h 115"/>
                  <a:gd name="T92" fmla="*/ 54 w 69"/>
                  <a:gd name="T93" fmla="*/ 95 h 115"/>
                  <a:gd name="T94" fmla="*/ 54 w 69"/>
                  <a:gd name="T95" fmla="*/ 84 h 115"/>
                  <a:gd name="T96" fmla="*/ 54 w 69"/>
                  <a:gd name="T97" fmla="*/ 72 h 115"/>
                  <a:gd name="T98" fmla="*/ 46 w 69"/>
                  <a:gd name="T99" fmla="*/ 61 h 115"/>
                  <a:gd name="T100" fmla="*/ 42 w 69"/>
                  <a:gd name="T101" fmla="*/ 53 h 115"/>
                  <a:gd name="T102" fmla="*/ 35 w 69"/>
                  <a:gd name="T103" fmla="*/ 49 h 115"/>
                  <a:gd name="T104" fmla="*/ 31 w 69"/>
                  <a:gd name="T105" fmla="*/ 49 h 115"/>
                  <a:gd name="T106" fmla="*/ 27 w 69"/>
                  <a:gd name="T107" fmla="*/ 53 h 115"/>
                  <a:gd name="T108" fmla="*/ 23 w 69"/>
                  <a:gd name="T109" fmla="*/ 53 h 115"/>
                  <a:gd name="T110" fmla="*/ 16 w 69"/>
                  <a:gd name="T111" fmla="*/ 57 h 1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9"/>
                  <a:gd name="T169" fmla="*/ 0 h 115"/>
                  <a:gd name="T170" fmla="*/ 69 w 69"/>
                  <a:gd name="T171" fmla="*/ 115 h 11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9" h="115">
                    <a:moveTo>
                      <a:pt x="69" y="0"/>
                    </a:moveTo>
                    <a:lnTo>
                      <a:pt x="69" y="3"/>
                    </a:lnTo>
                    <a:lnTo>
                      <a:pt x="58" y="3"/>
                    </a:lnTo>
                    <a:lnTo>
                      <a:pt x="50" y="7"/>
                    </a:lnTo>
                    <a:lnTo>
                      <a:pt x="42" y="11"/>
                    </a:lnTo>
                    <a:lnTo>
                      <a:pt x="35" y="19"/>
                    </a:lnTo>
                    <a:lnTo>
                      <a:pt x="31" y="23"/>
                    </a:lnTo>
                    <a:lnTo>
                      <a:pt x="27" y="30"/>
                    </a:lnTo>
                    <a:lnTo>
                      <a:pt x="19" y="42"/>
                    </a:lnTo>
                    <a:lnTo>
                      <a:pt x="19" y="49"/>
                    </a:lnTo>
                    <a:lnTo>
                      <a:pt x="31" y="46"/>
                    </a:lnTo>
                    <a:lnTo>
                      <a:pt x="42" y="42"/>
                    </a:lnTo>
                    <a:lnTo>
                      <a:pt x="50" y="46"/>
                    </a:lnTo>
                    <a:lnTo>
                      <a:pt x="62" y="53"/>
                    </a:lnTo>
                    <a:lnTo>
                      <a:pt x="65" y="61"/>
                    </a:lnTo>
                    <a:lnTo>
                      <a:pt x="69" y="76"/>
                    </a:lnTo>
                    <a:lnTo>
                      <a:pt x="65" y="88"/>
                    </a:lnTo>
                    <a:lnTo>
                      <a:pt x="62" y="99"/>
                    </a:lnTo>
                    <a:lnTo>
                      <a:pt x="54" y="107"/>
                    </a:lnTo>
                    <a:lnTo>
                      <a:pt x="46" y="115"/>
                    </a:lnTo>
                    <a:lnTo>
                      <a:pt x="35" y="115"/>
                    </a:lnTo>
                    <a:lnTo>
                      <a:pt x="23" y="115"/>
                    </a:lnTo>
                    <a:lnTo>
                      <a:pt x="16" y="107"/>
                    </a:lnTo>
                    <a:lnTo>
                      <a:pt x="8" y="95"/>
                    </a:lnTo>
                    <a:lnTo>
                      <a:pt x="0" y="84"/>
                    </a:lnTo>
                    <a:lnTo>
                      <a:pt x="0" y="69"/>
                    </a:lnTo>
                    <a:lnTo>
                      <a:pt x="0" y="53"/>
                    </a:lnTo>
                    <a:lnTo>
                      <a:pt x="4" y="42"/>
                    </a:lnTo>
                    <a:lnTo>
                      <a:pt x="12" y="26"/>
                    </a:lnTo>
                    <a:lnTo>
                      <a:pt x="23" y="19"/>
                    </a:lnTo>
                    <a:lnTo>
                      <a:pt x="35" y="7"/>
                    </a:lnTo>
                    <a:lnTo>
                      <a:pt x="42" y="3"/>
                    </a:lnTo>
                    <a:lnTo>
                      <a:pt x="54" y="0"/>
                    </a:lnTo>
                    <a:lnTo>
                      <a:pt x="62" y="0"/>
                    </a:lnTo>
                    <a:lnTo>
                      <a:pt x="69" y="0"/>
                    </a:lnTo>
                    <a:close/>
                    <a:moveTo>
                      <a:pt x="16" y="57"/>
                    </a:moveTo>
                    <a:lnTo>
                      <a:pt x="16" y="69"/>
                    </a:lnTo>
                    <a:lnTo>
                      <a:pt x="16" y="76"/>
                    </a:lnTo>
                    <a:lnTo>
                      <a:pt x="16" y="84"/>
                    </a:lnTo>
                    <a:lnTo>
                      <a:pt x="19" y="92"/>
                    </a:lnTo>
                    <a:lnTo>
                      <a:pt x="19" y="99"/>
                    </a:lnTo>
                    <a:lnTo>
                      <a:pt x="27" y="107"/>
                    </a:lnTo>
                    <a:lnTo>
                      <a:pt x="31" y="107"/>
                    </a:lnTo>
                    <a:lnTo>
                      <a:pt x="35" y="111"/>
                    </a:lnTo>
                    <a:lnTo>
                      <a:pt x="42" y="107"/>
                    </a:lnTo>
                    <a:lnTo>
                      <a:pt x="46" y="103"/>
                    </a:lnTo>
                    <a:lnTo>
                      <a:pt x="54" y="95"/>
                    </a:lnTo>
                    <a:lnTo>
                      <a:pt x="54" y="84"/>
                    </a:lnTo>
                    <a:lnTo>
                      <a:pt x="54" y="72"/>
                    </a:lnTo>
                    <a:lnTo>
                      <a:pt x="46" y="61"/>
                    </a:lnTo>
                    <a:lnTo>
                      <a:pt x="42" y="53"/>
                    </a:lnTo>
                    <a:lnTo>
                      <a:pt x="35" y="49"/>
                    </a:lnTo>
                    <a:lnTo>
                      <a:pt x="31" y="49"/>
                    </a:lnTo>
                    <a:lnTo>
                      <a:pt x="27" y="53"/>
                    </a:lnTo>
                    <a:lnTo>
                      <a:pt x="23" y="53"/>
                    </a:lnTo>
                    <a:lnTo>
                      <a:pt x="16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24" name="Rectangle 106"/>
              <p:cNvSpPr>
                <a:spLocks noChangeArrowheads="1"/>
              </p:cNvSpPr>
              <p:nvPr/>
            </p:nvSpPr>
            <p:spPr bwMode="auto">
              <a:xfrm>
                <a:off x="4670" y="1706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5" name="Freeform 107"/>
              <p:cNvSpPr>
                <a:spLocks/>
              </p:cNvSpPr>
              <p:nvPr/>
            </p:nvSpPr>
            <p:spPr bwMode="auto">
              <a:xfrm>
                <a:off x="4885" y="1836"/>
                <a:ext cx="19" cy="20"/>
              </a:xfrm>
              <a:custGeom>
                <a:avLst/>
                <a:gdLst>
                  <a:gd name="T0" fmla="*/ 7 w 19"/>
                  <a:gd name="T1" fmla="*/ 0 h 20"/>
                  <a:gd name="T2" fmla="*/ 11 w 19"/>
                  <a:gd name="T3" fmla="*/ 0 h 20"/>
                  <a:gd name="T4" fmla="*/ 15 w 19"/>
                  <a:gd name="T5" fmla="*/ 4 h 20"/>
                  <a:gd name="T6" fmla="*/ 15 w 19"/>
                  <a:gd name="T7" fmla="*/ 8 h 20"/>
                  <a:gd name="T8" fmla="*/ 19 w 19"/>
                  <a:gd name="T9" fmla="*/ 12 h 20"/>
                  <a:gd name="T10" fmla="*/ 15 w 19"/>
                  <a:gd name="T11" fmla="*/ 16 h 20"/>
                  <a:gd name="T12" fmla="*/ 15 w 19"/>
                  <a:gd name="T13" fmla="*/ 16 h 20"/>
                  <a:gd name="T14" fmla="*/ 11 w 19"/>
                  <a:gd name="T15" fmla="*/ 20 h 20"/>
                  <a:gd name="T16" fmla="*/ 7 w 19"/>
                  <a:gd name="T17" fmla="*/ 20 h 20"/>
                  <a:gd name="T18" fmla="*/ 3 w 19"/>
                  <a:gd name="T19" fmla="*/ 20 h 20"/>
                  <a:gd name="T20" fmla="*/ 0 w 19"/>
                  <a:gd name="T21" fmla="*/ 16 h 20"/>
                  <a:gd name="T22" fmla="*/ 0 w 19"/>
                  <a:gd name="T23" fmla="*/ 16 h 20"/>
                  <a:gd name="T24" fmla="*/ 0 w 19"/>
                  <a:gd name="T25" fmla="*/ 12 h 20"/>
                  <a:gd name="T26" fmla="*/ 0 w 19"/>
                  <a:gd name="T27" fmla="*/ 8 h 20"/>
                  <a:gd name="T28" fmla="*/ 0 w 19"/>
                  <a:gd name="T29" fmla="*/ 4 h 20"/>
                  <a:gd name="T30" fmla="*/ 3 w 19"/>
                  <a:gd name="T31" fmla="*/ 0 h 20"/>
                  <a:gd name="T32" fmla="*/ 7 w 19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20"/>
                  <a:gd name="T53" fmla="*/ 19 w 19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20">
                    <a:moveTo>
                      <a:pt x="7" y="0"/>
                    </a:moveTo>
                    <a:lnTo>
                      <a:pt x="11" y="0"/>
                    </a:lnTo>
                    <a:lnTo>
                      <a:pt x="15" y="4"/>
                    </a:lnTo>
                    <a:lnTo>
                      <a:pt x="15" y="8"/>
                    </a:lnTo>
                    <a:lnTo>
                      <a:pt x="19" y="12"/>
                    </a:lnTo>
                    <a:lnTo>
                      <a:pt x="15" y="16"/>
                    </a:lnTo>
                    <a:lnTo>
                      <a:pt x="11" y="20"/>
                    </a:lnTo>
                    <a:lnTo>
                      <a:pt x="7" y="20"/>
                    </a:lnTo>
                    <a:lnTo>
                      <a:pt x="3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26" name="Freeform 108"/>
              <p:cNvSpPr>
                <a:spLocks noEditPoints="1"/>
              </p:cNvSpPr>
              <p:nvPr/>
            </p:nvSpPr>
            <p:spPr bwMode="auto">
              <a:xfrm>
                <a:off x="4919" y="1741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8 w 69"/>
                  <a:gd name="T5" fmla="*/ 26 h 115"/>
                  <a:gd name="T6" fmla="*/ 12 w 69"/>
                  <a:gd name="T7" fmla="*/ 15 h 115"/>
                  <a:gd name="T8" fmla="*/ 19 w 69"/>
                  <a:gd name="T9" fmla="*/ 3 h 115"/>
                  <a:gd name="T10" fmla="*/ 27 w 69"/>
                  <a:gd name="T11" fmla="*/ 0 h 115"/>
                  <a:gd name="T12" fmla="*/ 35 w 69"/>
                  <a:gd name="T13" fmla="*/ 0 h 115"/>
                  <a:gd name="T14" fmla="*/ 42 w 69"/>
                  <a:gd name="T15" fmla="*/ 0 h 115"/>
                  <a:gd name="T16" fmla="*/ 50 w 69"/>
                  <a:gd name="T17" fmla="*/ 3 h 115"/>
                  <a:gd name="T18" fmla="*/ 58 w 69"/>
                  <a:gd name="T19" fmla="*/ 11 h 115"/>
                  <a:gd name="T20" fmla="*/ 65 w 69"/>
                  <a:gd name="T21" fmla="*/ 26 h 115"/>
                  <a:gd name="T22" fmla="*/ 69 w 69"/>
                  <a:gd name="T23" fmla="*/ 38 h 115"/>
                  <a:gd name="T24" fmla="*/ 69 w 69"/>
                  <a:gd name="T25" fmla="*/ 57 h 115"/>
                  <a:gd name="T26" fmla="*/ 69 w 69"/>
                  <a:gd name="T27" fmla="*/ 72 h 115"/>
                  <a:gd name="T28" fmla="*/ 65 w 69"/>
                  <a:gd name="T29" fmla="*/ 88 h 115"/>
                  <a:gd name="T30" fmla="*/ 58 w 69"/>
                  <a:gd name="T31" fmla="*/ 99 h 115"/>
                  <a:gd name="T32" fmla="*/ 50 w 69"/>
                  <a:gd name="T33" fmla="*/ 111 h 115"/>
                  <a:gd name="T34" fmla="*/ 42 w 69"/>
                  <a:gd name="T35" fmla="*/ 115 h 115"/>
                  <a:gd name="T36" fmla="*/ 35 w 69"/>
                  <a:gd name="T37" fmla="*/ 115 h 115"/>
                  <a:gd name="T38" fmla="*/ 27 w 69"/>
                  <a:gd name="T39" fmla="*/ 115 h 115"/>
                  <a:gd name="T40" fmla="*/ 16 w 69"/>
                  <a:gd name="T41" fmla="*/ 107 h 115"/>
                  <a:gd name="T42" fmla="*/ 8 w 69"/>
                  <a:gd name="T43" fmla="*/ 95 h 115"/>
                  <a:gd name="T44" fmla="*/ 4 w 69"/>
                  <a:gd name="T45" fmla="*/ 80 h 115"/>
                  <a:gd name="T46" fmla="*/ 0 w 69"/>
                  <a:gd name="T47" fmla="*/ 57 h 115"/>
                  <a:gd name="T48" fmla="*/ 16 w 69"/>
                  <a:gd name="T49" fmla="*/ 61 h 115"/>
                  <a:gd name="T50" fmla="*/ 19 w 69"/>
                  <a:gd name="T51" fmla="*/ 80 h 115"/>
                  <a:gd name="T52" fmla="*/ 23 w 69"/>
                  <a:gd name="T53" fmla="*/ 99 h 115"/>
                  <a:gd name="T54" fmla="*/ 27 w 69"/>
                  <a:gd name="T55" fmla="*/ 103 h 115"/>
                  <a:gd name="T56" fmla="*/ 31 w 69"/>
                  <a:gd name="T57" fmla="*/ 107 h 115"/>
                  <a:gd name="T58" fmla="*/ 35 w 69"/>
                  <a:gd name="T59" fmla="*/ 111 h 115"/>
                  <a:gd name="T60" fmla="*/ 39 w 69"/>
                  <a:gd name="T61" fmla="*/ 107 h 115"/>
                  <a:gd name="T62" fmla="*/ 42 w 69"/>
                  <a:gd name="T63" fmla="*/ 107 h 115"/>
                  <a:gd name="T64" fmla="*/ 50 w 69"/>
                  <a:gd name="T65" fmla="*/ 99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4 h 115"/>
                  <a:gd name="T74" fmla="*/ 50 w 69"/>
                  <a:gd name="T75" fmla="*/ 23 h 115"/>
                  <a:gd name="T76" fmla="*/ 46 w 69"/>
                  <a:gd name="T77" fmla="*/ 11 h 115"/>
                  <a:gd name="T78" fmla="*/ 42 w 69"/>
                  <a:gd name="T79" fmla="*/ 7 h 115"/>
                  <a:gd name="T80" fmla="*/ 39 w 69"/>
                  <a:gd name="T81" fmla="*/ 7 h 115"/>
                  <a:gd name="T82" fmla="*/ 35 w 69"/>
                  <a:gd name="T83" fmla="*/ 3 h 115"/>
                  <a:gd name="T84" fmla="*/ 31 w 69"/>
                  <a:gd name="T85" fmla="*/ 7 h 115"/>
                  <a:gd name="T86" fmla="*/ 27 w 69"/>
                  <a:gd name="T87" fmla="*/ 11 h 115"/>
                  <a:gd name="T88" fmla="*/ 23 w 69"/>
                  <a:gd name="T89" fmla="*/ 19 h 115"/>
                  <a:gd name="T90" fmla="*/ 19 w 69"/>
                  <a:gd name="T91" fmla="*/ 30 h 115"/>
                  <a:gd name="T92" fmla="*/ 16 w 69"/>
                  <a:gd name="T93" fmla="*/ 46 h 115"/>
                  <a:gd name="T94" fmla="*/ 16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8" y="26"/>
                    </a:lnTo>
                    <a:lnTo>
                      <a:pt x="12" y="15"/>
                    </a:lnTo>
                    <a:lnTo>
                      <a:pt x="19" y="3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50" y="3"/>
                    </a:lnTo>
                    <a:lnTo>
                      <a:pt x="58" y="11"/>
                    </a:lnTo>
                    <a:lnTo>
                      <a:pt x="65" y="26"/>
                    </a:lnTo>
                    <a:lnTo>
                      <a:pt x="69" y="38"/>
                    </a:lnTo>
                    <a:lnTo>
                      <a:pt x="69" y="57"/>
                    </a:lnTo>
                    <a:lnTo>
                      <a:pt x="69" y="72"/>
                    </a:lnTo>
                    <a:lnTo>
                      <a:pt x="65" y="88"/>
                    </a:lnTo>
                    <a:lnTo>
                      <a:pt x="58" y="99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5" y="115"/>
                    </a:lnTo>
                    <a:lnTo>
                      <a:pt x="27" y="115"/>
                    </a:lnTo>
                    <a:lnTo>
                      <a:pt x="16" y="107"/>
                    </a:lnTo>
                    <a:lnTo>
                      <a:pt x="8" y="95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16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7" y="103"/>
                    </a:lnTo>
                    <a:lnTo>
                      <a:pt x="31" y="107"/>
                    </a:lnTo>
                    <a:lnTo>
                      <a:pt x="35" y="111"/>
                    </a:lnTo>
                    <a:lnTo>
                      <a:pt x="39" y="107"/>
                    </a:lnTo>
                    <a:lnTo>
                      <a:pt x="42" y="107"/>
                    </a:lnTo>
                    <a:lnTo>
                      <a:pt x="50" y="99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4"/>
                    </a:lnTo>
                    <a:lnTo>
                      <a:pt x="50" y="23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9" y="7"/>
                    </a:lnTo>
                    <a:lnTo>
                      <a:pt x="35" y="3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6" y="46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27" name="Freeform 109"/>
              <p:cNvSpPr>
                <a:spLocks noEditPoints="1"/>
              </p:cNvSpPr>
              <p:nvPr/>
            </p:nvSpPr>
            <p:spPr bwMode="auto">
              <a:xfrm>
                <a:off x="5004" y="1741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3 w 69"/>
                  <a:gd name="T5" fmla="*/ 26 h 115"/>
                  <a:gd name="T6" fmla="*/ 11 w 69"/>
                  <a:gd name="T7" fmla="*/ 15 h 115"/>
                  <a:gd name="T8" fmla="*/ 19 w 69"/>
                  <a:gd name="T9" fmla="*/ 3 h 115"/>
                  <a:gd name="T10" fmla="*/ 26 w 69"/>
                  <a:gd name="T11" fmla="*/ 0 h 115"/>
                  <a:gd name="T12" fmla="*/ 34 w 69"/>
                  <a:gd name="T13" fmla="*/ 0 h 115"/>
                  <a:gd name="T14" fmla="*/ 42 w 69"/>
                  <a:gd name="T15" fmla="*/ 0 h 115"/>
                  <a:gd name="T16" fmla="*/ 49 w 69"/>
                  <a:gd name="T17" fmla="*/ 3 h 115"/>
                  <a:gd name="T18" fmla="*/ 57 w 69"/>
                  <a:gd name="T19" fmla="*/ 11 h 115"/>
                  <a:gd name="T20" fmla="*/ 65 w 69"/>
                  <a:gd name="T21" fmla="*/ 26 h 115"/>
                  <a:gd name="T22" fmla="*/ 69 w 69"/>
                  <a:gd name="T23" fmla="*/ 38 h 115"/>
                  <a:gd name="T24" fmla="*/ 69 w 69"/>
                  <a:gd name="T25" fmla="*/ 57 h 115"/>
                  <a:gd name="T26" fmla="*/ 69 w 69"/>
                  <a:gd name="T27" fmla="*/ 72 h 115"/>
                  <a:gd name="T28" fmla="*/ 65 w 69"/>
                  <a:gd name="T29" fmla="*/ 88 h 115"/>
                  <a:gd name="T30" fmla="*/ 57 w 69"/>
                  <a:gd name="T31" fmla="*/ 99 h 115"/>
                  <a:gd name="T32" fmla="*/ 49 w 69"/>
                  <a:gd name="T33" fmla="*/ 111 h 115"/>
                  <a:gd name="T34" fmla="*/ 42 w 69"/>
                  <a:gd name="T35" fmla="*/ 115 h 115"/>
                  <a:gd name="T36" fmla="*/ 34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7 w 69"/>
                  <a:gd name="T43" fmla="*/ 95 h 115"/>
                  <a:gd name="T44" fmla="*/ 3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5 w 69"/>
                  <a:gd name="T51" fmla="*/ 80 h 115"/>
                  <a:gd name="T52" fmla="*/ 23 w 69"/>
                  <a:gd name="T53" fmla="*/ 99 h 115"/>
                  <a:gd name="T54" fmla="*/ 23 w 69"/>
                  <a:gd name="T55" fmla="*/ 103 h 115"/>
                  <a:gd name="T56" fmla="*/ 30 w 69"/>
                  <a:gd name="T57" fmla="*/ 107 h 115"/>
                  <a:gd name="T58" fmla="*/ 34 w 69"/>
                  <a:gd name="T59" fmla="*/ 111 h 115"/>
                  <a:gd name="T60" fmla="*/ 38 w 69"/>
                  <a:gd name="T61" fmla="*/ 107 h 115"/>
                  <a:gd name="T62" fmla="*/ 42 w 69"/>
                  <a:gd name="T63" fmla="*/ 107 h 115"/>
                  <a:gd name="T64" fmla="*/ 46 w 69"/>
                  <a:gd name="T65" fmla="*/ 99 h 115"/>
                  <a:gd name="T66" fmla="*/ 49 w 69"/>
                  <a:gd name="T67" fmla="*/ 92 h 115"/>
                  <a:gd name="T68" fmla="*/ 53 w 69"/>
                  <a:gd name="T69" fmla="*/ 76 h 115"/>
                  <a:gd name="T70" fmla="*/ 53 w 69"/>
                  <a:gd name="T71" fmla="*/ 53 h 115"/>
                  <a:gd name="T72" fmla="*/ 53 w 69"/>
                  <a:gd name="T73" fmla="*/ 34 h 115"/>
                  <a:gd name="T74" fmla="*/ 49 w 69"/>
                  <a:gd name="T75" fmla="*/ 23 h 115"/>
                  <a:gd name="T76" fmla="*/ 46 w 69"/>
                  <a:gd name="T77" fmla="*/ 11 h 115"/>
                  <a:gd name="T78" fmla="*/ 42 w 69"/>
                  <a:gd name="T79" fmla="*/ 7 h 115"/>
                  <a:gd name="T80" fmla="*/ 38 w 69"/>
                  <a:gd name="T81" fmla="*/ 7 h 115"/>
                  <a:gd name="T82" fmla="*/ 34 w 69"/>
                  <a:gd name="T83" fmla="*/ 3 h 115"/>
                  <a:gd name="T84" fmla="*/ 30 w 69"/>
                  <a:gd name="T85" fmla="*/ 7 h 115"/>
                  <a:gd name="T86" fmla="*/ 26 w 69"/>
                  <a:gd name="T87" fmla="*/ 11 h 115"/>
                  <a:gd name="T88" fmla="*/ 19 w 69"/>
                  <a:gd name="T89" fmla="*/ 19 h 115"/>
                  <a:gd name="T90" fmla="*/ 19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3" y="26"/>
                    </a:lnTo>
                    <a:lnTo>
                      <a:pt x="11" y="15"/>
                    </a:lnTo>
                    <a:lnTo>
                      <a:pt x="19" y="3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49" y="3"/>
                    </a:lnTo>
                    <a:lnTo>
                      <a:pt x="57" y="11"/>
                    </a:lnTo>
                    <a:lnTo>
                      <a:pt x="65" y="26"/>
                    </a:lnTo>
                    <a:lnTo>
                      <a:pt x="69" y="38"/>
                    </a:lnTo>
                    <a:lnTo>
                      <a:pt x="69" y="57"/>
                    </a:lnTo>
                    <a:lnTo>
                      <a:pt x="69" y="72"/>
                    </a:lnTo>
                    <a:lnTo>
                      <a:pt x="65" y="88"/>
                    </a:lnTo>
                    <a:lnTo>
                      <a:pt x="57" y="99"/>
                    </a:lnTo>
                    <a:lnTo>
                      <a:pt x="49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7" y="95"/>
                    </a:lnTo>
                    <a:lnTo>
                      <a:pt x="3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5" y="80"/>
                    </a:lnTo>
                    <a:lnTo>
                      <a:pt x="23" y="99"/>
                    </a:lnTo>
                    <a:lnTo>
                      <a:pt x="23" y="103"/>
                    </a:lnTo>
                    <a:lnTo>
                      <a:pt x="30" y="107"/>
                    </a:lnTo>
                    <a:lnTo>
                      <a:pt x="34" y="111"/>
                    </a:lnTo>
                    <a:lnTo>
                      <a:pt x="38" y="107"/>
                    </a:lnTo>
                    <a:lnTo>
                      <a:pt x="42" y="107"/>
                    </a:lnTo>
                    <a:lnTo>
                      <a:pt x="46" y="99"/>
                    </a:lnTo>
                    <a:lnTo>
                      <a:pt x="49" y="92"/>
                    </a:lnTo>
                    <a:lnTo>
                      <a:pt x="53" y="76"/>
                    </a:lnTo>
                    <a:lnTo>
                      <a:pt x="53" y="53"/>
                    </a:lnTo>
                    <a:lnTo>
                      <a:pt x="53" y="34"/>
                    </a:lnTo>
                    <a:lnTo>
                      <a:pt x="49" y="23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4" y="3"/>
                    </a:lnTo>
                    <a:lnTo>
                      <a:pt x="30" y="7"/>
                    </a:lnTo>
                    <a:lnTo>
                      <a:pt x="26" y="11"/>
                    </a:lnTo>
                    <a:lnTo>
                      <a:pt x="19" y="19"/>
                    </a:lnTo>
                    <a:lnTo>
                      <a:pt x="19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28" name="Freeform 110"/>
              <p:cNvSpPr>
                <a:spLocks noEditPoints="1"/>
              </p:cNvSpPr>
              <p:nvPr/>
            </p:nvSpPr>
            <p:spPr bwMode="auto">
              <a:xfrm>
                <a:off x="5084" y="1741"/>
                <a:ext cx="73" cy="115"/>
              </a:xfrm>
              <a:custGeom>
                <a:avLst/>
                <a:gdLst>
                  <a:gd name="T0" fmla="*/ 73 w 73"/>
                  <a:gd name="T1" fmla="*/ 72 h 115"/>
                  <a:gd name="T2" fmla="*/ 73 w 73"/>
                  <a:gd name="T3" fmla="*/ 84 h 115"/>
                  <a:gd name="T4" fmla="*/ 58 w 73"/>
                  <a:gd name="T5" fmla="*/ 84 h 115"/>
                  <a:gd name="T6" fmla="*/ 58 w 73"/>
                  <a:gd name="T7" fmla="*/ 115 h 115"/>
                  <a:gd name="T8" fmla="*/ 42 w 73"/>
                  <a:gd name="T9" fmla="*/ 115 h 115"/>
                  <a:gd name="T10" fmla="*/ 42 w 73"/>
                  <a:gd name="T11" fmla="*/ 84 h 115"/>
                  <a:gd name="T12" fmla="*/ 0 w 73"/>
                  <a:gd name="T13" fmla="*/ 84 h 115"/>
                  <a:gd name="T14" fmla="*/ 0 w 73"/>
                  <a:gd name="T15" fmla="*/ 72 h 115"/>
                  <a:gd name="T16" fmla="*/ 50 w 73"/>
                  <a:gd name="T17" fmla="*/ 0 h 115"/>
                  <a:gd name="T18" fmla="*/ 58 w 73"/>
                  <a:gd name="T19" fmla="*/ 0 h 115"/>
                  <a:gd name="T20" fmla="*/ 58 w 73"/>
                  <a:gd name="T21" fmla="*/ 72 h 115"/>
                  <a:gd name="T22" fmla="*/ 73 w 73"/>
                  <a:gd name="T23" fmla="*/ 72 h 115"/>
                  <a:gd name="T24" fmla="*/ 42 w 73"/>
                  <a:gd name="T25" fmla="*/ 72 h 115"/>
                  <a:gd name="T26" fmla="*/ 42 w 73"/>
                  <a:gd name="T27" fmla="*/ 15 h 115"/>
                  <a:gd name="T28" fmla="*/ 8 w 73"/>
                  <a:gd name="T29" fmla="*/ 72 h 115"/>
                  <a:gd name="T30" fmla="*/ 42 w 73"/>
                  <a:gd name="T31" fmla="*/ 72 h 1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3"/>
                  <a:gd name="T49" fmla="*/ 0 h 115"/>
                  <a:gd name="T50" fmla="*/ 73 w 73"/>
                  <a:gd name="T51" fmla="*/ 115 h 11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3" h="115">
                    <a:moveTo>
                      <a:pt x="73" y="72"/>
                    </a:moveTo>
                    <a:lnTo>
                      <a:pt x="73" y="84"/>
                    </a:lnTo>
                    <a:lnTo>
                      <a:pt x="58" y="84"/>
                    </a:lnTo>
                    <a:lnTo>
                      <a:pt x="58" y="115"/>
                    </a:lnTo>
                    <a:lnTo>
                      <a:pt x="42" y="115"/>
                    </a:lnTo>
                    <a:lnTo>
                      <a:pt x="42" y="84"/>
                    </a:lnTo>
                    <a:lnTo>
                      <a:pt x="0" y="84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58" y="72"/>
                    </a:lnTo>
                    <a:lnTo>
                      <a:pt x="73" y="72"/>
                    </a:lnTo>
                    <a:close/>
                    <a:moveTo>
                      <a:pt x="42" y="72"/>
                    </a:moveTo>
                    <a:lnTo>
                      <a:pt x="42" y="15"/>
                    </a:lnTo>
                    <a:lnTo>
                      <a:pt x="8" y="72"/>
                    </a:lnTo>
                    <a:lnTo>
                      <a:pt x="42" y="7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29" name="Freeform 111"/>
              <p:cNvSpPr>
                <a:spLocks noEditPoints="1"/>
              </p:cNvSpPr>
              <p:nvPr/>
            </p:nvSpPr>
            <p:spPr bwMode="auto">
              <a:xfrm>
                <a:off x="5172" y="1741"/>
                <a:ext cx="69" cy="115"/>
              </a:xfrm>
              <a:custGeom>
                <a:avLst/>
                <a:gdLst>
                  <a:gd name="T0" fmla="*/ 0 w 69"/>
                  <a:gd name="T1" fmla="*/ 115 h 115"/>
                  <a:gd name="T2" fmla="*/ 0 w 69"/>
                  <a:gd name="T3" fmla="*/ 115 h 115"/>
                  <a:gd name="T4" fmla="*/ 12 w 69"/>
                  <a:gd name="T5" fmla="*/ 111 h 115"/>
                  <a:gd name="T6" fmla="*/ 20 w 69"/>
                  <a:gd name="T7" fmla="*/ 107 h 115"/>
                  <a:gd name="T8" fmla="*/ 31 w 69"/>
                  <a:gd name="T9" fmla="*/ 99 h 115"/>
                  <a:gd name="T10" fmla="*/ 39 w 69"/>
                  <a:gd name="T11" fmla="*/ 92 h 115"/>
                  <a:gd name="T12" fmla="*/ 46 w 69"/>
                  <a:gd name="T13" fmla="*/ 76 h 115"/>
                  <a:gd name="T14" fmla="*/ 50 w 69"/>
                  <a:gd name="T15" fmla="*/ 65 h 115"/>
                  <a:gd name="T16" fmla="*/ 39 w 69"/>
                  <a:gd name="T17" fmla="*/ 69 h 115"/>
                  <a:gd name="T18" fmla="*/ 27 w 69"/>
                  <a:gd name="T19" fmla="*/ 72 h 115"/>
                  <a:gd name="T20" fmla="*/ 16 w 69"/>
                  <a:gd name="T21" fmla="*/ 69 h 115"/>
                  <a:gd name="T22" fmla="*/ 8 w 69"/>
                  <a:gd name="T23" fmla="*/ 61 h 115"/>
                  <a:gd name="T24" fmla="*/ 0 w 69"/>
                  <a:gd name="T25" fmla="*/ 53 h 115"/>
                  <a:gd name="T26" fmla="*/ 0 w 69"/>
                  <a:gd name="T27" fmla="*/ 38 h 115"/>
                  <a:gd name="T28" fmla="*/ 0 w 69"/>
                  <a:gd name="T29" fmla="*/ 26 h 115"/>
                  <a:gd name="T30" fmla="*/ 8 w 69"/>
                  <a:gd name="T31" fmla="*/ 15 h 115"/>
                  <a:gd name="T32" fmla="*/ 16 w 69"/>
                  <a:gd name="T33" fmla="*/ 7 h 115"/>
                  <a:gd name="T34" fmla="*/ 23 w 69"/>
                  <a:gd name="T35" fmla="*/ 0 h 115"/>
                  <a:gd name="T36" fmla="*/ 35 w 69"/>
                  <a:gd name="T37" fmla="*/ 0 h 115"/>
                  <a:gd name="T38" fmla="*/ 46 w 69"/>
                  <a:gd name="T39" fmla="*/ 3 h 115"/>
                  <a:gd name="T40" fmla="*/ 58 w 69"/>
                  <a:gd name="T41" fmla="*/ 11 h 115"/>
                  <a:gd name="T42" fmla="*/ 66 w 69"/>
                  <a:gd name="T43" fmla="*/ 23 h 115"/>
                  <a:gd name="T44" fmla="*/ 69 w 69"/>
                  <a:gd name="T45" fmla="*/ 34 h 115"/>
                  <a:gd name="T46" fmla="*/ 69 w 69"/>
                  <a:gd name="T47" fmla="*/ 46 h 115"/>
                  <a:gd name="T48" fmla="*/ 66 w 69"/>
                  <a:gd name="T49" fmla="*/ 65 h 115"/>
                  <a:gd name="T50" fmla="*/ 62 w 69"/>
                  <a:gd name="T51" fmla="*/ 80 h 115"/>
                  <a:gd name="T52" fmla="*/ 50 w 69"/>
                  <a:gd name="T53" fmla="*/ 95 h 115"/>
                  <a:gd name="T54" fmla="*/ 35 w 69"/>
                  <a:gd name="T55" fmla="*/ 107 h 115"/>
                  <a:gd name="T56" fmla="*/ 20 w 69"/>
                  <a:gd name="T57" fmla="*/ 115 h 115"/>
                  <a:gd name="T58" fmla="*/ 4 w 69"/>
                  <a:gd name="T59" fmla="*/ 115 h 115"/>
                  <a:gd name="T60" fmla="*/ 0 w 69"/>
                  <a:gd name="T61" fmla="*/ 115 h 115"/>
                  <a:gd name="T62" fmla="*/ 50 w 69"/>
                  <a:gd name="T63" fmla="*/ 57 h 115"/>
                  <a:gd name="T64" fmla="*/ 54 w 69"/>
                  <a:gd name="T65" fmla="*/ 49 h 115"/>
                  <a:gd name="T66" fmla="*/ 54 w 69"/>
                  <a:gd name="T67" fmla="*/ 42 h 115"/>
                  <a:gd name="T68" fmla="*/ 54 w 69"/>
                  <a:gd name="T69" fmla="*/ 34 h 115"/>
                  <a:gd name="T70" fmla="*/ 50 w 69"/>
                  <a:gd name="T71" fmla="*/ 23 h 115"/>
                  <a:gd name="T72" fmla="*/ 46 w 69"/>
                  <a:gd name="T73" fmla="*/ 15 h 115"/>
                  <a:gd name="T74" fmla="*/ 43 w 69"/>
                  <a:gd name="T75" fmla="*/ 11 h 115"/>
                  <a:gd name="T76" fmla="*/ 39 w 69"/>
                  <a:gd name="T77" fmla="*/ 7 h 115"/>
                  <a:gd name="T78" fmla="*/ 31 w 69"/>
                  <a:gd name="T79" fmla="*/ 3 h 115"/>
                  <a:gd name="T80" fmla="*/ 27 w 69"/>
                  <a:gd name="T81" fmla="*/ 7 h 115"/>
                  <a:gd name="T82" fmla="*/ 20 w 69"/>
                  <a:gd name="T83" fmla="*/ 11 h 115"/>
                  <a:gd name="T84" fmla="*/ 16 w 69"/>
                  <a:gd name="T85" fmla="*/ 19 h 115"/>
                  <a:gd name="T86" fmla="*/ 16 w 69"/>
                  <a:gd name="T87" fmla="*/ 30 h 115"/>
                  <a:gd name="T88" fmla="*/ 16 w 69"/>
                  <a:gd name="T89" fmla="*/ 46 h 115"/>
                  <a:gd name="T90" fmla="*/ 23 w 69"/>
                  <a:gd name="T91" fmla="*/ 57 h 115"/>
                  <a:gd name="T92" fmla="*/ 27 w 69"/>
                  <a:gd name="T93" fmla="*/ 61 h 115"/>
                  <a:gd name="T94" fmla="*/ 35 w 69"/>
                  <a:gd name="T95" fmla="*/ 65 h 115"/>
                  <a:gd name="T96" fmla="*/ 39 w 69"/>
                  <a:gd name="T97" fmla="*/ 65 h 115"/>
                  <a:gd name="T98" fmla="*/ 43 w 69"/>
                  <a:gd name="T99" fmla="*/ 61 h 115"/>
                  <a:gd name="T100" fmla="*/ 46 w 69"/>
                  <a:gd name="T101" fmla="*/ 61 h 115"/>
                  <a:gd name="T102" fmla="*/ 50 w 69"/>
                  <a:gd name="T103" fmla="*/ 57 h 11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9"/>
                  <a:gd name="T157" fmla="*/ 0 h 115"/>
                  <a:gd name="T158" fmla="*/ 69 w 69"/>
                  <a:gd name="T159" fmla="*/ 115 h 11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9" h="115">
                    <a:moveTo>
                      <a:pt x="0" y="115"/>
                    </a:moveTo>
                    <a:lnTo>
                      <a:pt x="0" y="115"/>
                    </a:lnTo>
                    <a:lnTo>
                      <a:pt x="12" y="111"/>
                    </a:lnTo>
                    <a:lnTo>
                      <a:pt x="20" y="107"/>
                    </a:lnTo>
                    <a:lnTo>
                      <a:pt x="31" y="99"/>
                    </a:lnTo>
                    <a:lnTo>
                      <a:pt x="39" y="92"/>
                    </a:lnTo>
                    <a:lnTo>
                      <a:pt x="46" y="76"/>
                    </a:lnTo>
                    <a:lnTo>
                      <a:pt x="50" y="65"/>
                    </a:lnTo>
                    <a:lnTo>
                      <a:pt x="39" y="69"/>
                    </a:lnTo>
                    <a:lnTo>
                      <a:pt x="27" y="72"/>
                    </a:lnTo>
                    <a:lnTo>
                      <a:pt x="16" y="69"/>
                    </a:lnTo>
                    <a:lnTo>
                      <a:pt x="8" y="61"/>
                    </a:lnTo>
                    <a:lnTo>
                      <a:pt x="0" y="53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8" y="15"/>
                    </a:lnTo>
                    <a:lnTo>
                      <a:pt x="16" y="7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6" y="3"/>
                    </a:lnTo>
                    <a:lnTo>
                      <a:pt x="58" y="11"/>
                    </a:lnTo>
                    <a:lnTo>
                      <a:pt x="66" y="23"/>
                    </a:lnTo>
                    <a:lnTo>
                      <a:pt x="69" y="34"/>
                    </a:lnTo>
                    <a:lnTo>
                      <a:pt x="69" y="46"/>
                    </a:lnTo>
                    <a:lnTo>
                      <a:pt x="66" y="65"/>
                    </a:lnTo>
                    <a:lnTo>
                      <a:pt x="62" y="80"/>
                    </a:lnTo>
                    <a:lnTo>
                      <a:pt x="50" y="95"/>
                    </a:lnTo>
                    <a:lnTo>
                      <a:pt x="35" y="107"/>
                    </a:lnTo>
                    <a:lnTo>
                      <a:pt x="20" y="115"/>
                    </a:lnTo>
                    <a:lnTo>
                      <a:pt x="4" y="115"/>
                    </a:lnTo>
                    <a:lnTo>
                      <a:pt x="0" y="115"/>
                    </a:lnTo>
                    <a:close/>
                    <a:moveTo>
                      <a:pt x="50" y="57"/>
                    </a:moveTo>
                    <a:lnTo>
                      <a:pt x="54" y="49"/>
                    </a:lnTo>
                    <a:lnTo>
                      <a:pt x="54" y="42"/>
                    </a:lnTo>
                    <a:lnTo>
                      <a:pt x="54" y="34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3" y="11"/>
                    </a:lnTo>
                    <a:lnTo>
                      <a:pt x="39" y="7"/>
                    </a:lnTo>
                    <a:lnTo>
                      <a:pt x="31" y="3"/>
                    </a:lnTo>
                    <a:lnTo>
                      <a:pt x="27" y="7"/>
                    </a:lnTo>
                    <a:lnTo>
                      <a:pt x="20" y="11"/>
                    </a:lnTo>
                    <a:lnTo>
                      <a:pt x="16" y="19"/>
                    </a:lnTo>
                    <a:lnTo>
                      <a:pt x="16" y="30"/>
                    </a:lnTo>
                    <a:lnTo>
                      <a:pt x="16" y="46"/>
                    </a:lnTo>
                    <a:lnTo>
                      <a:pt x="23" y="57"/>
                    </a:lnTo>
                    <a:lnTo>
                      <a:pt x="27" y="61"/>
                    </a:lnTo>
                    <a:lnTo>
                      <a:pt x="35" y="65"/>
                    </a:lnTo>
                    <a:lnTo>
                      <a:pt x="39" y="65"/>
                    </a:lnTo>
                    <a:lnTo>
                      <a:pt x="43" y="61"/>
                    </a:lnTo>
                    <a:lnTo>
                      <a:pt x="46" y="61"/>
                    </a:lnTo>
                    <a:lnTo>
                      <a:pt x="5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30" name="Rectangle 112"/>
              <p:cNvSpPr>
                <a:spLocks noChangeArrowheads="1"/>
              </p:cNvSpPr>
              <p:nvPr/>
            </p:nvSpPr>
            <p:spPr bwMode="auto">
              <a:xfrm>
                <a:off x="5268" y="1706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1" name="Rectangle 113"/>
              <p:cNvSpPr>
                <a:spLocks noChangeArrowheads="1"/>
              </p:cNvSpPr>
              <p:nvPr/>
            </p:nvSpPr>
            <p:spPr bwMode="auto">
              <a:xfrm>
                <a:off x="188" y="192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2" name="Freeform 114"/>
              <p:cNvSpPr>
                <a:spLocks/>
              </p:cNvSpPr>
              <p:nvPr/>
            </p:nvSpPr>
            <p:spPr bwMode="auto">
              <a:xfrm>
                <a:off x="250" y="1963"/>
                <a:ext cx="46" cy="100"/>
              </a:xfrm>
              <a:custGeom>
                <a:avLst/>
                <a:gdLst>
                  <a:gd name="T0" fmla="*/ 23 w 46"/>
                  <a:gd name="T1" fmla="*/ 0 h 100"/>
                  <a:gd name="T2" fmla="*/ 23 w 46"/>
                  <a:gd name="T3" fmla="*/ 23 h 100"/>
                  <a:gd name="T4" fmla="*/ 42 w 46"/>
                  <a:gd name="T5" fmla="*/ 23 h 100"/>
                  <a:gd name="T6" fmla="*/ 42 w 46"/>
                  <a:gd name="T7" fmla="*/ 31 h 100"/>
                  <a:gd name="T8" fmla="*/ 23 w 46"/>
                  <a:gd name="T9" fmla="*/ 31 h 100"/>
                  <a:gd name="T10" fmla="*/ 23 w 46"/>
                  <a:gd name="T11" fmla="*/ 77 h 100"/>
                  <a:gd name="T12" fmla="*/ 27 w 46"/>
                  <a:gd name="T13" fmla="*/ 84 h 100"/>
                  <a:gd name="T14" fmla="*/ 27 w 46"/>
                  <a:gd name="T15" fmla="*/ 88 h 100"/>
                  <a:gd name="T16" fmla="*/ 30 w 46"/>
                  <a:gd name="T17" fmla="*/ 88 h 100"/>
                  <a:gd name="T18" fmla="*/ 30 w 46"/>
                  <a:gd name="T19" fmla="*/ 92 h 100"/>
                  <a:gd name="T20" fmla="*/ 34 w 46"/>
                  <a:gd name="T21" fmla="*/ 92 h 100"/>
                  <a:gd name="T22" fmla="*/ 38 w 46"/>
                  <a:gd name="T23" fmla="*/ 88 h 100"/>
                  <a:gd name="T24" fmla="*/ 38 w 46"/>
                  <a:gd name="T25" fmla="*/ 88 h 100"/>
                  <a:gd name="T26" fmla="*/ 42 w 46"/>
                  <a:gd name="T27" fmla="*/ 84 h 100"/>
                  <a:gd name="T28" fmla="*/ 46 w 46"/>
                  <a:gd name="T29" fmla="*/ 84 h 100"/>
                  <a:gd name="T30" fmla="*/ 42 w 46"/>
                  <a:gd name="T31" fmla="*/ 92 h 100"/>
                  <a:gd name="T32" fmla="*/ 38 w 46"/>
                  <a:gd name="T33" fmla="*/ 96 h 100"/>
                  <a:gd name="T34" fmla="*/ 30 w 46"/>
                  <a:gd name="T35" fmla="*/ 100 h 100"/>
                  <a:gd name="T36" fmla="*/ 27 w 46"/>
                  <a:gd name="T37" fmla="*/ 100 h 100"/>
                  <a:gd name="T38" fmla="*/ 23 w 46"/>
                  <a:gd name="T39" fmla="*/ 100 h 100"/>
                  <a:gd name="T40" fmla="*/ 19 w 46"/>
                  <a:gd name="T41" fmla="*/ 100 h 100"/>
                  <a:gd name="T42" fmla="*/ 15 w 46"/>
                  <a:gd name="T43" fmla="*/ 96 h 100"/>
                  <a:gd name="T44" fmla="*/ 11 w 46"/>
                  <a:gd name="T45" fmla="*/ 92 h 100"/>
                  <a:gd name="T46" fmla="*/ 11 w 46"/>
                  <a:gd name="T47" fmla="*/ 88 h 100"/>
                  <a:gd name="T48" fmla="*/ 11 w 46"/>
                  <a:gd name="T49" fmla="*/ 81 h 100"/>
                  <a:gd name="T50" fmla="*/ 11 w 46"/>
                  <a:gd name="T51" fmla="*/ 31 h 100"/>
                  <a:gd name="T52" fmla="*/ 0 w 46"/>
                  <a:gd name="T53" fmla="*/ 31 h 100"/>
                  <a:gd name="T54" fmla="*/ 0 w 46"/>
                  <a:gd name="T55" fmla="*/ 27 h 100"/>
                  <a:gd name="T56" fmla="*/ 4 w 46"/>
                  <a:gd name="T57" fmla="*/ 23 h 100"/>
                  <a:gd name="T58" fmla="*/ 7 w 46"/>
                  <a:gd name="T59" fmla="*/ 19 h 100"/>
                  <a:gd name="T60" fmla="*/ 11 w 46"/>
                  <a:gd name="T61" fmla="*/ 15 h 100"/>
                  <a:gd name="T62" fmla="*/ 15 w 46"/>
                  <a:gd name="T63" fmla="*/ 12 h 100"/>
                  <a:gd name="T64" fmla="*/ 19 w 46"/>
                  <a:gd name="T65" fmla="*/ 8 h 100"/>
                  <a:gd name="T66" fmla="*/ 23 w 46"/>
                  <a:gd name="T67" fmla="*/ 0 h 100"/>
                  <a:gd name="T68" fmla="*/ 23 w 46"/>
                  <a:gd name="T69" fmla="*/ 0 h 10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"/>
                  <a:gd name="T106" fmla="*/ 0 h 100"/>
                  <a:gd name="T107" fmla="*/ 46 w 46"/>
                  <a:gd name="T108" fmla="*/ 100 h 10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" h="100">
                    <a:moveTo>
                      <a:pt x="23" y="0"/>
                    </a:moveTo>
                    <a:lnTo>
                      <a:pt x="23" y="23"/>
                    </a:lnTo>
                    <a:lnTo>
                      <a:pt x="42" y="23"/>
                    </a:lnTo>
                    <a:lnTo>
                      <a:pt x="42" y="31"/>
                    </a:lnTo>
                    <a:lnTo>
                      <a:pt x="23" y="31"/>
                    </a:lnTo>
                    <a:lnTo>
                      <a:pt x="23" y="77"/>
                    </a:lnTo>
                    <a:lnTo>
                      <a:pt x="27" y="84"/>
                    </a:lnTo>
                    <a:lnTo>
                      <a:pt x="27" y="88"/>
                    </a:lnTo>
                    <a:lnTo>
                      <a:pt x="30" y="88"/>
                    </a:lnTo>
                    <a:lnTo>
                      <a:pt x="30" y="92"/>
                    </a:lnTo>
                    <a:lnTo>
                      <a:pt x="34" y="92"/>
                    </a:lnTo>
                    <a:lnTo>
                      <a:pt x="38" y="88"/>
                    </a:lnTo>
                    <a:lnTo>
                      <a:pt x="42" y="84"/>
                    </a:lnTo>
                    <a:lnTo>
                      <a:pt x="46" y="84"/>
                    </a:lnTo>
                    <a:lnTo>
                      <a:pt x="42" y="92"/>
                    </a:lnTo>
                    <a:lnTo>
                      <a:pt x="38" y="96"/>
                    </a:lnTo>
                    <a:lnTo>
                      <a:pt x="30" y="100"/>
                    </a:lnTo>
                    <a:lnTo>
                      <a:pt x="27" y="100"/>
                    </a:lnTo>
                    <a:lnTo>
                      <a:pt x="23" y="100"/>
                    </a:lnTo>
                    <a:lnTo>
                      <a:pt x="19" y="100"/>
                    </a:lnTo>
                    <a:lnTo>
                      <a:pt x="15" y="96"/>
                    </a:lnTo>
                    <a:lnTo>
                      <a:pt x="11" y="92"/>
                    </a:lnTo>
                    <a:lnTo>
                      <a:pt x="11" y="88"/>
                    </a:lnTo>
                    <a:lnTo>
                      <a:pt x="11" y="81"/>
                    </a:lnTo>
                    <a:lnTo>
                      <a:pt x="11" y="31"/>
                    </a:lnTo>
                    <a:lnTo>
                      <a:pt x="0" y="31"/>
                    </a:lnTo>
                    <a:lnTo>
                      <a:pt x="0" y="27"/>
                    </a:lnTo>
                    <a:lnTo>
                      <a:pt x="4" y="23"/>
                    </a:lnTo>
                    <a:lnTo>
                      <a:pt x="7" y="19"/>
                    </a:lnTo>
                    <a:lnTo>
                      <a:pt x="11" y="15"/>
                    </a:lnTo>
                    <a:lnTo>
                      <a:pt x="15" y="12"/>
                    </a:lnTo>
                    <a:lnTo>
                      <a:pt x="19" y="8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33" name="Freeform 115"/>
              <p:cNvSpPr>
                <a:spLocks noEditPoints="1"/>
              </p:cNvSpPr>
              <p:nvPr/>
            </p:nvSpPr>
            <p:spPr bwMode="auto">
              <a:xfrm>
                <a:off x="300" y="1986"/>
                <a:ext cx="73" cy="77"/>
              </a:xfrm>
              <a:custGeom>
                <a:avLst/>
                <a:gdLst>
                  <a:gd name="T0" fmla="*/ 38 w 73"/>
                  <a:gd name="T1" fmla="*/ 0 h 77"/>
                  <a:gd name="T2" fmla="*/ 46 w 73"/>
                  <a:gd name="T3" fmla="*/ 0 h 77"/>
                  <a:gd name="T4" fmla="*/ 57 w 73"/>
                  <a:gd name="T5" fmla="*/ 4 h 77"/>
                  <a:gd name="T6" fmla="*/ 65 w 73"/>
                  <a:gd name="T7" fmla="*/ 12 h 77"/>
                  <a:gd name="T8" fmla="*/ 69 w 73"/>
                  <a:gd name="T9" fmla="*/ 23 h 77"/>
                  <a:gd name="T10" fmla="*/ 73 w 73"/>
                  <a:gd name="T11" fmla="*/ 38 h 77"/>
                  <a:gd name="T12" fmla="*/ 73 w 73"/>
                  <a:gd name="T13" fmla="*/ 46 h 77"/>
                  <a:gd name="T14" fmla="*/ 69 w 73"/>
                  <a:gd name="T15" fmla="*/ 58 h 77"/>
                  <a:gd name="T16" fmla="*/ 61 w 73"/>
                  <a:gd name="T17" fmla="*/ 65 h 77"/>
                  <a:gd name="T18" fmla="*/ 53 w 73"/>
                  <a:gd name="T19" fmla="*/ 73 h 77"/>
                  <a:gd name="T20" fmla="*/ 46 w 73"/>
                  <a:gd name="T21" fmla="*/ 77 h 77"/>
                  <a:gd name="T22" fmla="*/ 34 w 73"/>
                  <a:gd name="T23" fmla="*/ 77 h 77"/>
                  <a:gd name="T24" fmla="*/ 26 w 73"/>
                  <a:gd name="T25" fmla="*/ 77 h 77"/>
                  <a:gd name="T26" fmla="*/ 15 w 73"/>
                  <a:gd name="T27" fmla="*/ 73 h 77"/>
                  <a:gd name="T28" fmla="*/ 7 w 73"/>
                  <a:gd name="T29" fmla="*/ 65 h 77"/>
                  <a:gd name="T30" fmla="*/ 3 w 73"/>
                  <a:gd name="T31" fmla="*/ 54 h 77"/>
                  <a:gd name="T32" fmla="*/ 0 w 73"/>
                  <a:gd name="T33" fmla="*/ 38 h 77"/>
                  <a:gd name="T34" fmla="*/ 3 w 73"/>
                  <a:gd name="T35" fmla="*/ 31 h 77"/>
                  <a:gd name="T36" fmla="*/ 7 w 73"/>
                  <a:gd name="T37" fmla="*/ 19 h 77"/>
                  <a:gd name="T38" fmla="*/ 11 w 73"/>
                  <a:gd name="T39" fmla="*/ 12 h 77"/>
                  <a:gd name="T40" fmla="*/ 19 w 73"/>
                  <a:gd name="T41" fmla="*/ 4 h 77"/>
                  <a:gd name="T42" fmla="*/ 26 w 73"/>
                  <a:gd name="T43" fmla="*/ 0 h 77"/>
                  <a:gd name="T44" fmla="*/ 38 w 73"/>
                  <a:gd name="T45" fmla="*/ 0 h 77"/>
                  <a:gd name="T46" fmla="*/ 34 w 73"/>
                  <a:gd name="T47" fmla="*/ 4 h 77"/>
                  <a:gd name="T48" fmla="*/ 30 w 73"/>
                  <a:gd name="T49" fmla="*/ 4 h 77"/>
                  <a:gd name="T50" fmla="*/ 26 w 73"/>
                  <a:gd name="T51" fmla="*/ 8 h 77"/>
                  <a:gd name="T52" fmla="*/ 19 w 73"/>
                  <a:gd name="T53" fmla="*/ 12 h 77"/>
                  <a:gd name="T54" fmla="*/ 19 w 73"/>
                  <a:gd name="T55" fmla="*/ 15 h 77"/>
                  <a:gd name="T56" fmla="*/ 15 w 73"/>
                  <a:gd name="T57" fmla="*/ 23 h 77"/>
                  <a:gd name="T58" fmla="*/ 15 w 73"/>
                  <a:gd name="T59" fmla="*/ 35 h 77"/>
                  <a:gd name="T60" fmla="*/ 15 w 73"/>
                  <a:gd name="T61" fmla="*/ 46 h 77"/>
                  <a:gd name="T62" fmla="*/ 23 w 73"/>
                  <a:gd name="T63" fmla="*/ 61 h 77"/>
                  <a:gd name="T64" fmla="*/ 26 w 73"/>
                  <a:gd name="T65" fmla="*/ 69 h 77"/>
                  <a:gd name="T66" fmla="*/ 30 w 73"/>
                  <a:gd name="T67" fmla="*/ 73 h 77"/>
                  <a:gd name="T68" fmla="*/ 38 w 73"/>
                  <a:gd name="T69" fmla="*/ 73 h 77"/>
                  <a:gd name="T70" fmla="*/ 46 w 73"/>
                  <a:gd name="T71" fmla="*/ 73 h 77"/>
                  <a:gd name="T72" fmla="*/ 53 w 73"/>
                  <a:gd name="T73" fmla="*/ 65 h 77"/>
                  <a:gd name="T74" fmla="*/ 57 w 73"/>
                  <a:gd name="T75" fmla="*/ 58 h 77"/>
                  <a:gd name="T76" fmla="*/ 57 w 73"/>
                  <a:gd name="T77" fmla="*/ 42 h 77"/>
                  <a:gd name="T78" fmla="*/ 57 w 73"/>
                  <a:gd name="T79" fmla="*/ 31 h 77"/>
                  <a:gd name="T80" fmla="*/ 53 w 73"/>
                  <a:gd name="T81" fmla="*/ 19 h 77"/>
                  <a:gd name="T82" fmla="*/ 49 w 73"/>
                  <a:gd name="T83" fmla="*/ 12 h 77"/>
                  <a:gd name="T84" fmla="*/ 42 w 73"/>
                  <a:gd name="T85" fmla="*/ 8 h 77"/>
                  <a:gd name="T86" fmla="*/ 34 w 73"/>
                  <a:gd name="T87" fmla="*/ 4 h 7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3"/>
                  <a:gd name="T133" fmla="*/ 0 h 77"/>
                  <a:gd name="T134" fmla="*/ 73 w 73"/>
                  <a:gd name="T135" fmla="*/ 77 h 7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3" h="77">
                    <a:moveTo>
                      <a:pt x="38" y="0"/>
                    </a:moveTo>
                    <a:lnTo>
                      <a:pt x="46" y="0"/>
                    </a:lnTo>
                    <a:lnTo>
                      <a:pt x="57" y="4"/>
                    </a:lnTo>
                    <a:lnTo>
                      <a:pt x="65" y="12"/>
                    </a:lnTo>
                    <a:lnTo>
                      <a:pt x="69" y="23"/>
                    </a:lnTo>
                    <a:lnTo>
                      <a:pt x="73" y="38"/>
                    </a:lnTo>
                    <a:lnTo>
                      <a:pt x="73" y="46"/>
                    </a:lnTo>
                    <a:lnTo>
                      <a:pt x="69" y="58"/>
                    </a:lnTo>
                    <a:lnTo>
                      <a:pt x="61" y="65"/>
                    </a:lnTo>
                    <a:lnTo>
                      <a:pt x="53" y="73"/>
                    </a:lnTo>
                    <a:lnTo>
                      <a:pt x="46" y="77"/>
                    </a:lnTo>
                    <a:lnTo>
                      <a:pt x="34" y="77"/>
                    </a:lnTo>
                    <a:lnTo>
                      <a:pt x="26" y="77"/>
                    </a:lnTo>
                    <a:lnTo>
                      <a:pt x="15" y="73"/>
                    </a:lnTo>
                    <a:lnTo>
                      <a:pt x="7" y="65"/>
                    </a:lnTo>
                    <a:lnTo>
                      <a:pt x="3" y="54"/>
                    </a:lnTo>
                    <a:lnTo>
                      <a:pt x="0" y="38"/>
                    </a:lnTo>
                    <a:lnTo>
                      <a:pt x="3" y="31"/>
                    </a:lnTo>
                    <a:lnTo>
                      <a:pt x="7" y="19"/>
                    </a:lnTo>
                    <a:lnTo>
                      <a:pt x="11" y="12"/>
                    </a:lnTo>
                    <a:lnTo>
                      <a:pt x="19" y="4"/>
                    </a:lnTo>
                    <a:lnTo>
                      <a:pt x="26" y="0"/>
                    </a:lnTo>
                    <a:lnTo>
                      <a:pt x="38" y="0"/>
                    </a:lnTo>
                    <a:close/>
                    <a:moveTo>
                      <a:pt x="34" y="4"/>
                    </a:moveTo>
                    <a:lnTo>
                      <a:pt x="30" y="4"/>
                    </a:lnTo>
                    <a:lnTo>
                      <a:pt x="26" y="8"/>
                    </a:lnTo>
                    <a:lnTo>
                      <a:pt x="19" y="12"/>
                    </a:lnTo>
                    <a:lnTo>
                      <a:pt x="19" y="15"/>
                    </a:lnTo>
                    <a:lnTo>
                      <a:pt x="15" y="23"/>
                    </a:lnTo>
                    <a:lnTo>
                      <a:pt x="15" y="35"/>
                    </a:lnTo>
                    <a:lnTo>
                      <a:pt x="15" y="46"/>
                    </a:lnTo>
                    <a:lnTo>
                      <a:pt x="23" y="61"/>
                    </a:lnTo>
                    <a:lnTo>
                      <a:pt x="26" y="69"/>
                    </a:lnTo>
                    <a:lnTo>
                      <a:pt x="30" y="73"/>
                    </a:lnTo>
                    <a:lnTo>
                      <a:pt x="38" y="73"/>
                    </a:lnTo>
                    <a:lnTo>
                      <a:pt x="46" y="73"/>
                    </a:lnTo>
                    <a:lnTo>
                      <a:pt x="53" y="65"/>
                    </a:lnTo>
                    <a:lnTo>
                      <a:pt x="57" y="58"/>
                    </a:lnTo>
                    <a:lnTo>
                      <a:pt x="57" y="42"/>
                    </a:lnTo>
                    <a:lnTo>
                      <a:pt x="57" y="31"/>
                    </a:lnTo>
                    <a:lnTo>
                      <a:pt x="53" y="19"/>
                    </a:lnTo>
                    <a:lnTo>
                      <a:pt x="49" y="12"/>
                    </a:lnTo>
                    <a:lnTo>
                      <a:pt x="42" y="8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34" name="Rectangle 116"/>
              <p:cNvSpPr>
                <a:spLocks noChangeArrowheads="1"/>
              </p:cNvSpPr>
              <p:nvPr/>
            </p:nvSpPr>
            <p:spPr bwMode="auto">
              <a:xfrm>
                <a:off x="833" y="192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5" name="Rectangle 117"/>
              <p:cNvSpPr>
                <a:spLocks noChangeArrowheads="1"/>
              </p:cNvSpPr>
              <p:nvPr/>
            </p:nvSpPr>
            <p:spPr bwMode="auto">
              <a:xfrm>
                <a:off x="864" y="1921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6" name="Freeform 118"/>
              <p:cNvSpPr>
                <a:spLocks/>
              </p:cNvSpPr>
              <p:nvPr/>
            </p:nvSpPr>
            <p:spPr bwMode="auto">
              <a:xfrm>
                <a:off x="1059" y="2044"/>
                <a:ext cx="19" cy="19"/>
              </a:xfrm>
              <a:custGeom>
                <a:avLst/>
                <a:gdLst>
                  <a:gd name="T0" fmla="*/ 8 w 19"/>
                  <a:gd name="T1" fmla="*/ 0 h 19"/>
                  <a:gd name="T2" fmla="*/ 12 w 19"/>
                  <a:gd name="T3" fmla="*/ 3 h 19"/>
                  <a:gd name="T4" fmla="*/ 16 w 19"/>
                  <a:gd name="T5" fmla="*/ 3 h 19"/>
                  <a:gd name="T6" fmla="*/ 19 w 19"/>
                  <a:gd name="T7" fmla="*/ 7 h 19"/>
                  <a:gd name="T8" fmla="*/ 19 w 19"/>
                  <a:gd name="T9" fmla="*/ 11 h 19"/>
                  <a:gd name="T10" fmla="*/ 19 w 19"/>
                  <a:gd name="T11" fmla="*/ 15 h 19"/>
                  <a:gd name="T12" fmla="*/ 16 w 19"/>
                  <a:gd name="T13" fmla="*/ 19 h 19"/>
                  <a:gd name="T14" fmla="*/ 12 w 19"/>
                  <a:gd name="T15" fmla="*/ 19 h 19"/>
                  <a:gd name="T16" fmla="*/ 8 w 19"/>
                  <a:gd name="T17" fmla="*/ 19 h 19"/>
                  <a:gd name="T18" fmla="*/ 4 w 19"/>
                  <a:gd name="T19" fmla="*/ 19 h 19"/>
                  <a:gd name="T20" fmla="*/ 0 w 19"/>
                  <a:gd name="T21" fmla="*/ 19 h 19"/>
                  <a:gd name="T22" fmla="*/ 0 w 19"/>
                  <a:gd name="T23" fmla="*/ 15 h 19"/>
                  <a:gd name="T24" fmla="*/ 0 w 19"/>
                  <a:gd name="T25" fmla="*/ 11 h 19"/>
                  <a:gd name="T26" fmla="*/ 0 w 19"/>
                  <a:gd name="T27" fmla="*/ 7 h 19"/>
                  <a:gd name="T28" fmla="*/ 0 w 19"/>
                  <a:gd name="T29" fmla="*/ 3 h 19"/>
                  <a:gd name="T30" fmla="*/ 4 w 19"/>
                  <a:gd name="T31" fmla="*/ 0 h 19"/>
                  <a:gd name="T32" fmla="*/ 8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8" y="0"/>
                    </a:moveTo>
                    <a:lnTo>
                      <a:pt x="12" y="3"/>
                    </a:lnTo>
                    <a:lnTo>
                      <a:pt x="16" y="3"/>
                    </a:lnTo>
                    <a:lnTo>
                      <a:pt x="19" y="7"/>
                    </a:lnTo>
                    <a:lnTo>
                      <a:pt x="19" y="11"/>
                    </a:lnTo>
                    <a:lnTo>
                      <a:pt x="19" y="15"/>
                    </a:lnTo>
                    <a:lnTo>
                      <a:pt x="16" y="19"/>
                    </a:lnTo>
                    <a:lnTo>
                      <a:pt x="12" y="19"/>
                    </a:lnTo>
                    <a:lnTo>
                      <a:pt x="8" y="19"/>
                    </a:lnTo>
                    <a:lnTo>
                      <a:pt x="4" y="19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37" name="Freeform 119"/>
              <p:cNvSpPr>
                <a:spLocks noEditPoints="1"/>
              </p:cNvSpPr>
              <p:nvPr/>
            </p:nvSpPr>
            <p:spPr bwMode="auto">
              <a:xfrm>
                <a:off x="1094" y="1948"/>
                <a:ext cx="73" cy="115"/>
              </a:xfrm>
              <a:custGeom>
                <a:avLst/>
                <a:gdLst>
                  <a:gd name="T0" fmla="*/ 0 w 73"/>
                  <a:gd name="T1" fmla="*/ 57 h 115"/>
                  <a:gd name="T2" fmla="*/ 4 w 73"/>
                  <a:gd name="T3" fmla="*/ 42 h 115"/>
                  <a:gd name="T4" fmla="*/ 8 w 73"/>
                  <a:gd name="T5" fmla="*/ 27 h 115"/>
                  <a:gd name="T6" fmla="*/ 11 w 73"/>
                  <a:gd name="T7" fmla="*/ 15 h 115"/>
                  <a:gd name="T8" fmla="*/ 23 w 73"/>
                  <a:gd name="T9" fmla="*/ 7 h 115"/>
                  <a:gd name="T10" fmla="*/ 31 w 73"/>
                  <a:gd name="T11" fmla="*/ 4 h 115"/>
                  <a:gd name="T12" fmla="*/ 34 w 73"/>
                  <a:gd name="T13" fmla="*/ 0 h 115"/>
                  <a:gd name="T14" fmla="*/ 46 w 73"/>
                  <a:gd name="T15" fmla="*/ 4 h 115"/>
                  <a:gd name="T16" fmla="*/ 54 w 73"/>
                  <a:gd name="T17" fmla="*/ 7 h 115"/>
                  <a:gd name="T18" fmla="*/ 57 w 73"/>
                  <a:gd name="T19" fmla="*/ 15 h 115"/>
                  <a:gd name="T20" fmla="*/ 65 w 73"/>
                  <a:gd name="T21" fmla="*/ 27 h 115"/>
                  <a:gd name="T22" fmla="*/ 69 w 73"/>
                  <a:gd name="T23" fmla="*/ 42 h 115"/>
                  <a:gd name="T24" fmla="*/ 73 w 73"/>
                  <a:gd name="T25" fmla="*/ 57 h 115"/>
                  <a:gd name="T26" fmla="*/ 69 w 73"/>
                  <a:gd name="T27" fmla="*/ 76 h 115"/>
                  <a:gd name="T28" fmla="*/ 65 w 73"/>
                  <a:gd name="T29" fmla="*/ 92 h 115"/>
                  <a:gd name="T30" fmla="*/ 57 w 73"/>
                  <a:gd name="T31" fmla="*/ 103 h 115"/>
                  <a:gd name="T32" fmla="*/ 50 w 73"/>
                  <a:gd name="T33" fmla="*/ 111 h 115"/>
                  <a:gd name="T34" fmla="*/ 42 w 73"/>
                  <a:gd name="T35" fmla="*/ 115 h 115"/>
                  <a:gd name="T36" fmla="*/ 34 w 73"/>
                  <a:gd name="T37" fmla="*/ 115 h 115"/>
                  <a:gd name="T38" fmla="*/ 27 w 73"/>
                  <a:gd name="T39" fmla="*/ 115 h 115"/>
                  <a:gd name="T40" fmla="*/ 15 w 73"/>
                  <a:gd name="T41" fmla="*/ 107 h 115"/>
                  <a:gd name="T42" fmla="*/ 11 w 73"/>
                  <a:gd name="T43" fmla="*/ 96 h 115"/>
                  <a:gd name="T44" fmla="*/ 4 w 73"/>
                  <a:gd name="T45" fmla="*/ 80 h 115"/>
                  <a:gd name="T46" fmla="*/ 0 w 73"/>
                  <a:gd name="T47" fmla="*/ 57 h 115"/>
                  <a:gd name="T48" fmla="*/ 15 w 73"/>
                  <a:gd name="T49" fmla="*/ 61 h 115"/>
                  <a:gd name="T50" fmla="*/ 19 w 73"/>
                  <a:gd name="T51" fmla="*/ 80 h 115"/>
                  <a:gd name="T52" fmla="*/ 23 w 73"/>
                  <a:gd name="T53" fmla="*/ 99 h 115"/>
                  <a:gd name="T54" fmla="*/ 27 w 73"/>
                  <a:gd name="T55" fmla="*/ 107 h 115"/>
                  <a:gd name="T56" fmla="*/ 31 w 73"/>
                  <a:gd name="T57" fmla="*/ 111 h 115"/>
                  <a:gd name="T58" fmla="*/ 34 w 73"/>
                  <a:gd name="T59" fmla="*/ 111 h 115"/>
                  <a:gd name="T60" fmla="*/ 38 w 73"/>
                  <a:gd name="T61" fmla="*/ 111 h 115"/>
                  <a:gd name="T62" fmla="*/ 46 w 73"/>
                  <a:gd name="T63" fmla="*/ 107 h 115"/>
                  <a:gd name="T64" fmla="*/ 50 w 73"/>
                  <a:gd name="T65" fmla="*/ 103 h 115"/>
                  <a:gd name="T66" fmla="*/ 50 w 73"/>
                  <a:gd name="T67" fmla="*/ 92 h 115"/>
                  <a:gd name="T68" fmla="*/ 54 w 73"/>
                  <a:gd name="T69" fmla="*/ 76 h 115"/>
                  <a:gd name="T70" fmla="*/ 54 w 73"/>
                  <a:gd name="T71" fmla="*/ 53 h 115"/>
                  <a:gd name="T72" fmla="*/ 54 w 73"/>
                  <a:gd name="T73" fmla="*/ 38 h 115"/>
                  <a:gd name="T74" fmla="*/ 50 w 73"/>
                  <a:gd name="T75" fmla="*/ 23 h 115"/>
                  <a:gd name="T76" fmla="*/ 50 w 73"/>
                  <a:gd name="T77" fmla="*/ 15 h 115"/>
                  <a:gd name="T78" fmla="*/ 46 w 73"/>
                  <a:gd name="T79" fmla="*/ 7 h 115"/>
                  <a:gd name="T80" fmla="*/ 42 w 73"/>
                  <a:gd name="T81" fmla="*/ 7 h 115"/>
                  <a:gd name="T82" fmla="*/ 34 w 73"/>
                  <a:gd name="T83" fmla="*/ 7 h 115"/>
                  <a:gd name="T84" fmla="*/ 31 w 73"/>
                  <a:gd name="T85" fmla="*/ 7 h 115"/>
                  <a:gd name="T86" fmla="*/ 27 w 73"/>
                  <a:gd name="T87" fmla="*/ 11 h 115"/>
                  <a:gd name="T88" fmla="*/ 23 w 73"/>
                  <a:gd name="T89" fmla="*/ 19 h 115"/>
                  <a:gd name="T90" fmla="*/ 19 w 73"/>
                  <a:gd name="T91" fmla="*/ 30 h 115"/>
                  <a:gd name="T92" fmla="*/ 19 w 73"/>
                  <a:gd name="T93" fmla="*/ 46 h 115"/>
                  <a:gd name="T94" fmla="*/ 15 w 73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7"/>
                    </a:moveTo>
                    <a:lnTo>
                      <a:pt x="4" y="42"/>
                    </a:lnTo>
                    <a:lnTo>
                      <a:pt x="8" y="27"/>
                    </a:lnTo>
                    <a:lnTo>
                      <a:pt x="11" y="15"/>
                    </a:lnTo>
                    <a:lnTo>
                      <a:pt x="23" y="7"/>
                    </a:lnTo>
                    <a:lnTo>
                      <a:pt x="31" y="4"/>
                    </a:lnTo>
                    <a:lnTo>
                      <a:pt x="34" y="0"/>
                    </a:lnTo>
                    <a:lnTo>
                      <a:pt x="46" y="4"/>
                    </a:lnTo>
                    <a:lnTo>
                      <a:pt x="54" y="7"/>
                    </a:lnTo>
                    <a:lnTo>
                      <a:pt x="57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73" y="57"/>
                    </a:lnTo>
                    <a:lnTo>
                      <a:pt x="69" y="76"/>
                    </a:lnTo>
                    <a:lnTo>
                      <a:pt x="65" y="92"/>
                    </a:lnTo>
                    <a:lnTo>
                      <a:pt x="57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7" y="115"/>
                    </a:lnTo>
                    <a:lnTo>
                      <a:pt x="15" y="107"/>
                    </a:lnTo>
                    <a:lnTo>
                      <a:pt x="11" y="96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7" y="107"/>
                    </a:lnTo>
                    <a:lnTo>
                      <a:pt x="31" y="111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6" y="107"/>
                    </a:lnTo>
                    <a:lnTo>
                      <a:pt x="50" y="103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50" y="15"/>
                    </a:lnTo>
                    <a:lnTo>
                      <a:pt x="46" y="7"/>
                    </a:lnTo>
                    <a:lnTo>
                      <a:pt x="42" y="7"/>
                    </a:lnTo>
                    <a:lnTo>
                      <a:pt x="34" y="7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9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38" name="Freeform 120"/>
              <p:cNvSpPr>
                <a:spLocks noEditPoints="1"/>
              </p:cNvSpPr>
              <p:nvPr/>
            </p:nvSpPr>
            <p:spPr bwMode="auto">
              <a:xfrm>
                <a:off x="1178" y="1948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4 w 69"/>
                  <a:gd name="T3" fmla="*/ 42 h 115"/>
                  <a:gd name="T4" fmla="*/ 8 w 69"/>
                  <a:gd name="T5" fmla="*/ 27 h 115"/>
                  <a:gd name="T6" fmla="*/ 12 w 69"/>
                  <a:gd name="T7" fmla="*/ 15 h 115"/>
                  <a:gd name="T8" fmla="*/ 19 w 69"/>
                  <a:gd name="T9" fmla="*/ 7 h 115"/>
                  <a:gd name="T10" fmla="*/ 27 w 69"/>
                  <a:gd name="T11" fmla="*/ 4 h 115"/>
                  <a:gd name="T12" fmla="*/ 35 w 69"/>
                  <a:gd name="T13" fmla="*/ 0 h 115"/>
                  <a:gd name="T14" fmla="*/ 42 w 69"/>
                  <a:gd name="T15" fmla="*/ 4 h 115"/>
                  <a:gd name="T16" fmla="*/ 50 w 69"/>
                  <a:gd name="T17" fmla="*/ 7 h 115"/>
                  <a:gd name="T18" fmla="*/ 58 w 69"/>
                  <a:gd name="T19" fmla="*/ 15 h 115"/>
                  <a:gd name="T20" fmla="*/ 65 w 69"/>
                  <a:gd name="T21" fmla="*/ 27 h 115"/>
                  <a:gd name="T22" fmla="*/ 69 w 69"/>
                  <a:gd name="T23" fmla="*/ 42 h 115"/>
                  <a:gd name="T24" fmla="*/ 69 w 69"/>
                  <a:gd name="T25" fmla="*/ 57 h 115"/>
                  <a:gd name="T26" fmla="*/ 69 w 69"/>
                  <a:gd name="T27" fmla="*/ 76 h 115"/>
                  <a:gd name="T28" fmla="*/ 65 w 69"/>
                  <a:gd name="T29" fmla="*/ 92 h 115"/>
                  <a:gd name="T30" fmla="*/ 58 w 69"/>
                  <a:gd name="T31" fmla="*/ 103 h 115"/>
                  <a:gd name="T32" fmla="*/ 50 w 69"/>
                  <a:gd name="T33" fmla="*/ 111 h 115"/>
                  <a:gd name="T34" fmla="*/ 42 w 69"/>
                  <a:gd name="T35" fmla="*/ 115 h 115"/>
                  <a:gd name="T36" fmla="*/ 35 w 69"/>
                  <a:gd name="T37" fmla="*/ 115 h 115"/>
                  <a:gd name="T38" fmla="*/ 27 w 69"/>
                  <a:gd name="T39" fmla="*/ 115 h 115"/>
                  <a:gd name="T40" fmla="*/ 16 w 69"/>
                  <a:gd name="T41" fmla="*/ 107 h 115"/>
                  <a:gd name="T42" fmla="*/ 8 w 69"/>
                  <a:gd name="T43" fmla="*/ 96 h 115"/>
                  <a:gd name="T44" fmla="*/ 4 w 69"/>
                  <a:gd name="T45" fmla="*/ 80 h 115"/>
                  <a:gd name="T46" fmla="*/ 0 w 69"/>
                  <a:gd name="T47" fmla="*/ 57 h 115"/>
                  <a:gd name="T48" fmla="*/ 16 w 69"/>
                  <a:gd name="T49" fmla="*/ 61 h 115"/>
                  <a:gd name="T50" fmla="*/ 19 w 69"/>
                  <a:gd name="T51" fmla="*/ 80 h 115"/>
                  <a:gd name="T52" fmla="*/ 23 w 69"/>
                  <a:gd name="T53" fmla="*/ 99 h 115"/>
                  <a:gd name="T54" fmla="*/ 27 w 69"/>
                  <a:gd name="T55" fmla="*/ 107 h 115"/>
                  <a:gd name="T56" fmla="*/ 31 w 69"/>
                  <a:gd name="T57" fmla="*/ 111 h 115"/>
                  <a:gd name="T58" fmla="*/ 35 w 69"/>
                  <a:gd name="T59" fmla="*/ 111 h 115"/>
                  <a:gd name="T60" fmla="*/ 39 w 69"/>
                  <a:gd name="T61" fmla="*/ 111 h 115"/>
                  <a:gd name="T62" fmla="*/ 46 w 69"/>
                  <a:gd name="T63" fmla="*/ 107 h 115"/>
                  <a:gd name="T64" fmla="*/ 50 w 69"/>
                  <a:gd name="T65" fmla="*/ 103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8 h 115"/>
                  <a:gd name="T74" fmla="*/ 50 w 69"/>
                  <a:gd name="T75" fmla="*/ 23 h 115"/>
                  <a:gd name="T76" fmla="*/ 46 w 69"/>
                  <a:gd name="T77" fmla="*/ 15 h 115"/>
                  <a:gd name="T78" fmla="*/ 42 w 69"/>
                  <a:gd name="T79" fmla="*/ 7 h 115"/>
                  <a:gd name="T80" fmla="*/ 39 w 69"/>
                  <a:gd name="T81" fmla="*/ 7 h 115"/>
                  <a:gd name="T82" fmla="*/ 35 w 69"/>
                  <a:gd name="T83" fmla="*/ 7 h 115"/>
                  <a:gd name="T84" fmla="*/ 31 w 69"/>
                  <a:gd name="T85" fmla="*/ 7 h 115"/>
                  <a:gd name="T86" fmla="*/ 27 w 69"/>
                  <a:gd name="T87" fmla="*/ 11 h 115"/>
                  <a:gd name="T88" fmla="*/ 23 w 69"/>
                  <a:gd name="T89" fmla="*/ 19 h 115"/>
                  <a:gd name="T90" fmla="*/ 19 w 69"/>
                  <a:gd name="T91" fmla="*/ 30 h 115"/>
                  <a:gd name="T92" fmla="*/ 16 w 69"/>
                  <a:gd name="T93" fmla="*/ 46 h 115"/>
                  <a:gd name="T94" fmla="*/ 16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4" y="42"/>
                    </a:lnTo>
                    <a:lnTo>
                      <a:pt x="8" y="27"/>
                    </a:lnTo>
                    <a:lnTo>
                      <a:pt x="12" y="15"/>
                    </a:lnTo>
                    <a:lnTo>
                      <a:pt x="19" y="7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2" y="4"/>
                    </a:lnTo>
                    <a:lnTo>
                      <a:pt x="50" y="7"/>
                    </a:lnTo>
                    <a:lnTo>
                      <a:pt x="58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6"/>
                    </a:lnTo>
                    <a:lnTo>
                      <a:pt x="65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5" y="115"/>
                    </a:lnTo>
                    <a:lnTo>
                      <a:pt x="27" y="115"/>
                    </a:lnTo>
                    <a:lnTo>
                      <a:pt x="16" y="107"/>
                    </a:lnTo>
                    <a:lnTo>
                      <a:pt x="8" y="96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16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7" y="107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39" y="111"/>
                    </a:lnTo>
                    <a:lnTo>
                      <a:pt x="46" y="107"/>
                    </a:lnTo>
                    <a:lnTo>
                      <a:pt x="50" y="103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7"/>
                    </a:lnTo>
                    <a:lnTo>
                      <a:pt x="39" y="7"/>
                    </a:lnTo>
                    <a:lnTo>
                      <a:pt x="35" y="7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6" y="46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39" name="Freeform 121"/>
              <p:cNvSpPr>
                <a:spLocks noEditPoints="1"/>
              </p:cNvSpPr>
              <p:nvPr/>
            </p:nvSpPr>
            <p:spPr bwMode="auto">
              <a:xfrm>
                <a:off x="1263" y="1948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7 w 69"/>
                  <a:gd name="T5" fmla="*/ 27 h 115"/>
                  <a:gd name="T6" fmla="*/ 11 w 69"/>
                  <a:gd name="T7" fmla="*/ 15 h 115"/>
                  <a:gd name="T8" fmla="*/ 19 w 69"/>
                  <a:gd name="T9" fmla="*/ 7 h 115"/>
                  <a:gd name="T10" fmla="*/ 27 w 69"/>
                  <a:gd name="T11" fmla="*/ 4 h 115"/>
                  <a:gd name="T12" fmla="*/ 34 w 69"/>
                  <a:gd name="T13" fmla="*/ 0 h 115"/>
                  <a:gd name="T14" fmla="*/ 42 w 69"/>
                  <a:gd name="T15" fmla="*/ 4 h 115"/>
                  <a:gd name="T16" fmla="*/ 50 w 69"/>
                  <a:gd name="T17" fmla="*/ 7 h 115"/>
                  <a:gd name="T18" fmla="*/ 57 w 69"/>
                  <a:gd name="T19" fmla="*/ 15 h 115"/>
                  <a:gd name="T20" fmla="*/ 65 w 69"/>
                  <a:gd name="T21" fmla="*/ 27 h 115"/>
                  <a:gd name="T22" fmla="*/ 69 w 69"/>
                  <a:gd name="T23" fmla="*/ 42 h 115"/>
                  <a:gd name="T24" fmla="*/ 69 w 69"/>
                  <a:gd name="T25" fmla="*/ 57 h 115"/>
                  <a:gd name="T26" fmla="*/ 69 w 69"/>
                  <a:gd name="T27" fmla="*/ 76 h 115"/>
                  <a:gd name="T28" fmla="*/ 65 w 69"/>
                  <a:gd name="T29" fmla="*/ 92 h 115"/>
                  <a:gd name="T30" fmla="*/ 57 w 69"/>
                  <a:gd name="T31" fmla="*/ 103 h 115"/>
                  <a:gd name="T32" fmla="*/ 50 w 69"/>
                  <a:gd name="T33" fmla="*/ 111 h 115"/>
                  <a:gd name="T34" fmla="*/ 42 w 69"/>
                  <a:gd name="T35" fmla="*/ 115 h 115"/>
                  <a:gd name="T36" fmla="*/ 34 w 69"/>
                  <a:gd name="T37" fmla="*/ 115 h 115"/>
                  <a:gd name="T38" fmla="*/ 27 w 69"/>
                  <a:gd name="T39" fmla="*/ 115 h 115"/>
                  <a:gd name="T40" fmla="*/ 15 w 69"/>
                  <a:gd name="T41" fmla="*/ 107 h 115"/>
                  <a:gd name="T42" fmla="*/ 7 w 69"/>
                  <a:gd name="T43" fmla="*/ 96 h 115"/>
                  <a:gd name="T44" fmla="*/ 3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9 w 69"/>
                  <a:gd name="T51" fmla="*/ 80 h 115"/>
                  <a:gd name="T52" fmla="*/ 23 w 69"/>
                  <a:gd name="T53" fmla="*/ 99 h 115"/>
                  <a:gd name="T54" fmla="*/ 27 w 69"/>
                  <a:gd name="T55" fmla="*/ 107 h 115"/>
                  <a:gd name="T56" fmla="*/ 30 w 69"/>
                  <a:gd name="T57" fmla="*/ 111 h 115"/>
                  <a:gd name="T58" fmla="*/ 34 w 69"/>
                  <a:gd name="T59" fmla="*/ 111 h 115"/>
                  <a:gd name="T60" fmla="*/ 38 w 69"/>
                  <a:gd name="T61" fmla="*/ 111 h 115"/>
                  <a:gd name="T62" fmla="*/ 42 w 69"/>
                  <a:gd name="T63" fmla="*/ 107 h 115"/>
                  <a:gd name="T64" fmla="*/ 46 w 69"/>
                  <a:gd name="T65" fmla="*/ 103 h 115"/>
                  <a:gd name="T66" fmla="*/ 50 w 69"/>
                  <a:gd name="T67" fmla="*/ 92 h 115"/>
                  <a:gd name="T68" fmla="*/ 53 w 69"/>
                  <a:gd name="T69" fmla="*/ 76 h 115"/>
                  <a:gd name="T70" fmla="*/ 53 w 69"/>
                  <a:gd name="T71" fmla="*/ 53 h 115"/>
                  <a:gd name="T72" fmla="*/ 53 w 69"/>
                  <a:gd name="T73" fmla="*/ 38 h 115"/>
                  <a:gd name="T74" fmla="*/ 50 w 69"/>
                  <a:gd name="T75" fmla="*/ 23 h 115"/>
                  <a:gd name="T76" fmla="*/ 46 w 69"/>
                  <a:gd name="T77" fmla="*/ 15 h 115"/>
                  <a:gd name="T78" fmla="*/ 42 w 69"/>
                  <a:gd name="T79" fmla="*/ 7 h 115"/>
                  <a:gd name="T80" fmla="*/ 38 w 69"/>
                  <a:gd name="T81" fmla="*/ 7 h 115"/>
                  <a:gd name="T82" fmla="*/ 34 w 69"/>
                  <a:gd name="T83" fmla="*/ 7 h 115"/>
                  <a:gd name="T84" fmla="*/ 30 w 69"/>
                  <a:gd name="T85" fmla="*/ 7 h 115"/>
                  <a:gd name="T86" fmla="*/ 27 w 69"/>
                  <a:gd name="T87" fmla="*/ 11 h 115"/>
                  <a:gd name="T88" fmla="*/ 19 w 69"/>
                  <a:gd name="T89" fmla="*/ 19 h 115"/>
                  <a:gd name="T90" fmla="*/ 19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7"/>
                    </a:lnTo>
                    <a:lnTo>
                      <a:pt x="27" y="4"/>
                    </a:lnTo>
                    <a:lnTo>
                      <a:pt x="34" y="0"/>
                    </a:lnTo>
                    <a:lnTo>
                      <a:pt x="42" y="4"/>
                    </a:lnTo>
                    <a:lnTo>
                      <a:pt x="50" y="7"/>
                    </a:lnTo>
                    <a:lnTo>
                      <a:pt x="57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6"/>
                    </a:lnTo>
                    <a:lnTo>
                      <a:pt x="65" y="92"/>
                    </a:lnTo>
                    <a:lnTo>
                      <a:pt x="57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7" y="115"/>
                    </a:lnTo>
                    <a:lnTo>
                      <a:pt x="15" y="107"/>
                    </a:lnTo>
                    <a:lnTo>
                      <a:pt x="7" y="96"/>
                    </a:lnTo>
                    <a:lnTo>
                      <a:pt x="3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7" y="107"/>
                    </a:lnTo>
                    <a:lnTo>
                      <a:pt x="30" y="111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3"/>
                    </a:lnTo>
                    <a:lnTo>
                      <a:pt x="50" y="92"/>
                    </a:lnTo>
                    <a:lnTo>
                      <a:pt x="53" y="76"/>
                    </a:lnTo>
                    <a:lnTo>
                      <a:pt x="53" y="53"/>
                    </a:lnTo>
                    <a:lnTo>
                      <a:pt x="53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27" y="11"/>
                    </a:lnTo>
                    <a:lnTo>
                      <a:pt x="19" y="19"/>
                    </a:lnTo>
                    <a:lnTo>
                      <a:pt x="19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40" name="Freeform 122"/>
              <p:cNvSpPr>
                <a:spLocks noEditPoints="1"/>
              </p:cNvSpPr>
              <p:nvPr/>
            </p:nvSpPr>
            <p:spPr bwMode="auto">
              <a:xfrm>
                <a:off x="1347" y="1948"/>
                <a:ext cx="69" cy="115"/>
              </a:xfrm>
              <a:custGeom>
                <a:avLst/>
                <a:gdLst>
                  <a:gd name="T0" fmla="*/ 0 w 69"/>
                  <a:gd name="T1" fmla="*/ 115 h 115"/>
                  <a:gd name="T2" fmla="*/ 0 w 69"/>
                  <a:gd name="T3" fmla="*/ 115 h 115"/>
                  <a:gd name="T4" fmla="*/ 12 w 69"/>
                  <a:gd name="T5" fmla="*/ 115 h 115"/>
                  <a:gd name="T6" fmla="*/ 23 w 69"/>
                  <a:gd name="T7" fmla="*/ 111 h 115"/>
                  <a:gd name="T8" fmla="*/ 31 w 69"/>
                  <a:gd name="T9" fmla="*/ 103 h 115"/>
                  <a:gd name="T10" fmla="*/ 38 w 69"/>
                  <a:gd name="T11" fmla="*/ 92 h 115"/>
                  <a:gd name="T12" fmla="*/ 46 w 69"/>
                  <a:gd name="T13" fmla="*/ 76 h 115"/>
                  <a:gd name="T14" fmla="*/ 50 w 69"/>
                  <a:gd name="T15" fmla="*/ 65 h 115"/>
                  <a:gd name="T16" fmla="*/ 38 w 69"/>
                  <a:gd name="T17" fmla="*/ 69 h 115"/>
                  <a:gd name="T18" fmla="*/ 27 w 69"/>
                  <a:gd name="T19" fmla="*/ 73 h 115"/>
                  <a:gd name="T20" fmla="*/ 19 w 69"/>
                  <a:gd name="T21" fmla="*/ 69 h 115"/>
                  <a:gd name="T22" fmla="*/ 8 w 69"/>
                  <a:gd name="T23" fmla="*/ 65 h 115"/>
                  <a:gd name="T24" fmla="*/ 4 w 69"/>
                  <a:gd name="T25" fmla="*/ 53 h 115"/>
                  <a:gd name="T26" fmla="*/ 0 w 69"/>
                  <a:gd name="T27" fmla="*/ 38 h 115"/>
                  <a:gd name="T28" fmla="*/ 4 w 69"/>
                  <a:gd name="T29" fmla="*/ 27 h 115"/>
                  <a:gd name="T30" fmla="*/ 8 w 69"/>
                  <a:gd name="T31" fmla="*/ 15 h 115"/>
                  <a:gd name="T32" fmla="*/ 15 w 69"/>
                  <a:gd name="T33" fmla="*/ 7 h 115"/>
                  <a:gd name="T34" fmla="*/ 23 w 69"/>
                  <a:gd name="T35" fmla="*/ 4 h 115"/>
                  <a:gd name="T36" fmla="*/ 35 w 69"/>
                  <a:gd name="T37" fmla="*/ 0 h 115"/>
                  <a:gd name="T38" fmla="*/ 46 w 69"/>
                  <a:gd name="T39" fmla="*/ 4 h 115"/>
                  <a:gd name="T40" fmla="*/ 58 w 69"/>
                  <a:gd name="T41" fmla="*/ 11 h 115"/>
                  <a:gd name="T42" fmla="*/ 65 w 69"/>
                  <a:gd name="T43" fmla="*/ 23 h 115"/>
                  <a:gd name="T44" fmla="*/ 69 w 69"/>
                  <a:gd name="T45" fmla="*/ 34 h 115"/>
                  <a:gd name="T46" fmla="*/ 69 w 69"/>
                  <a:gd name="T47" fmla="*/ 46 h 115"/>
                  <a:gd name="T48" fmla="*/ 69 w 69"/>
                  <a:gd name="T49" fmla="*/ 65 h 115"/>
                  <a:gd name="T50" fmla="*/ 61 w 69"/>
                  <a:gd name="T51" fmla="*/ 80 h 115"/>
                  <a:gd name="T52" fmla="*/ 50 w 69"/>
                  <a:gd name="T53" fmla="*/ 96 h 115"/>
                  <a:gd name="T54" fmla="*/ 35 w 69"/>
                  <a:gd name="T55" fmla="*/ 107 h 115"/>
                  <a:gd name="T56" fmla="*/ 23 w 69"/>
                  <a:gd name="T57" fmla="*/ 115 h 115"/>
                  <a:gd name="T58" fmla="*/ 8 w 69"/>
                  <a:gd name="T59" fmla="*/ 115 h 115"/>
                  <a:gd name="T60" fmla="*/ 0 w 69"/>
                  <a:gd name="T61" fmla="*/ 115 h 115"/>
                  <a:gd name="T62" fmla="*/ 54 w 69"/>
                  <a:gd name="T63" fmla="*/ 57 h 115"/>
                  <a:gd name="T64" fmla="*/ 54 w 69"/>
                  <a:gd name="T65" fmla="*/ 50 h 115"/>
                  <a:gd name="T66" fmla="*/ 54 w 69"/>
                  <a:gd name="T67" fmla="*/ 42 h 115"/>
                  <a:gd name="T68" fmla="*/ 54 w 69"/>
                  <a:gd name="T69" fmla="*/ 34 h 115"/>
                  <a:gd name="T70" fmla="*/ 50 w 69"/>
                  <a:gd name="T71" fmla="*/ 27 h 115"/>
                  <a:gd name="T72" fmla="*/ 50 w 69"/>
                  <a:gd name="T73" fmla="*/ 15 h 115"/>
                  <a:gd name="T74" fmla="*/ 46 w 69"/>
                  <a:gd name="T75" fmla="*/ 11 h 115"/>
                  <a:gd name="T76" fmla="*/ 38 w 69"/>
                  <a:gd name="T77" fmla="*/ 7 h 115"/>
                  <a:gd name="T78" fmla="*/ 35 w 69"/>
                  <a:gd name="T79" fmla="*/ 7 h 115"/>
                  <a:gd name="T80" fmla="*/ 27 w 69"/>
                  <a:gd name="T81" fmla="*/ 7 h 115"/>
                  <a:gd name="T82" fmla="*/ 19 w 69"/>
                  <a:gd name="T83" fmla="*/ 11 h 115"/>
                  <a:gd name="T84" fmla="*/ 15 w 69"/>
                  <a:gd name="T85" fmla="*/ 19 h 115"/>
                  <a:gd name="T86" fmla="*/ 15 w 69"/>
                  <a:gd name="T87" fmla="*/ 30 h 115"/>
                  <a:gd name="T88" fmla="*/ 19 w 69"/>
                  <a:gd name="T89" fmla="*/ 46 h 115"/>
                  <a:gd name="T90" fmla="*/ 23 w 69"/>
                  <a:gd name="T91" fmla="*/ 57 h 115"/>
                  <a:gd name="T92" fmla="*/ 27 w 69"/>
                  <a:gd name="T93" fmla="*/ 65 h 115"/>
                  <a:gd name="T94" fmla="*/ 35 w 69"/>
                  <a:gd name="T95" fmla="*/ 65 h 115"/>
                  <a:gd name="T96" fmla="*/ 38 w 69"/>
                  <a:gd name="T97" fmla="*/ 65 h 115"/>
                  <a:gd name="T98" fmla="*/ 42 w 69"/>
                  <a:gd name="T99" fmla="*/ 65 h 115"/>
                  <a:gd name="T100" fmla="*/ 50 w 69"/>
                  <a:gd name="T101" fmla="*/ 61 h 115"/>
                  <a:gd name="T102" fmla="*/ 54 w 69"/>
                  <a:gd name="T103" fmla="*/ 57 h 11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9"/>
                  <a:gd name="T157" fmla="*/ 0 h 115"/>
                  <a:gd name="T158" fmla="*/ 69 w 69"/>
                  <a:gd name="T159" fmla="*/ 115 h 11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9" h="115">
                    <a:moveTo>
                      <a:pt x="0" y="115"/>
                    </a:moveTo>
                    <a:lnTo>
                      <a:pt x="0" y="115"/>
                    </a:lnTo>
                    <a:lnTo>
                      <a:pt x="12" y="115"/>
                    </a:lnTo>
                    <a:lnTo>
                      <a:pt x="23" y="111"/>
                    </a:lnTo>
                    <a:lnTo>
                      <a:pt x="31" y="103"/>
                    </a:lnTo>
                    <a:lnTo>
                      <a:pt x="38" y="92"/>
                    </a:lnTo>
                    <a:lnTo>
                      <a:pt x="46" y="76"/>
                    </a:lnTo>
                    <a:lnTo>
                      <a:pt x="50" y="65"/>
                    </a:lnTo>
                    <a:lnTo>
                      <a:pt x="38" y="69"/>
                    </a:lnTo>
                    <a:lnTo>
                      <a:pt x="27" y="73"/>
                    </a:lnTo>
                    <a:lnTo>
                      <a:pt x="19" y="69"/>
                    </a:lnTo>
                    <a:lnTo>
                      <a:pt x="8" y="65"/>
                    </a:lnTo>
                    <a:lnTo>
                      <a:pt x="4" y="53"/>
                    </a:lnTo>
                    <a:lnTo>
                      <a:pt x="0" y="38"/>
                    </a:lnTo>
                    <a:lnTo>
                      <a:pt x="4" y="27"/>
                    </a:lnTo>
                    <a:lnTo>
                      <a:pt x="8" y="15"/>
                    </a:lnTo>
                    <a:lnTo>
                      <a:pt x="15" y="7"/>
                    </a:lnTo>
                    <a:lnTo>
                      <a:pt x="23" y="4"/>
                    </a:lnTo>
                    <a:lnTo>
                      <a:pt x="35" y="0"/>
                    </a:lnTo>
                    <a:lnTo>
                      <a:pt x="46" y="4"/>
                    </a:lnTo>
                    <a:lnTo>
                      <a:pt x="58" y="11"/>
                    </a:lnTo>
                    <a:lnTo>
                      <a:pt x="65" y="23"/>
                    </a:lnTo>
                    <a:lnTo>
                      <a:pt x="69" y="34"/>
                    </a:lnTo>
                    <a:lnTo>
                      <a:pt x="69" y="46"/>
                    </a:lnTo>
                    <a:lnTo>
                      <a:pt x="69" y="65"/>
                    </a:lnTo>
                    <a:lnTo>
                      <a:pt x="61" y="80"/>
                    </a:lnTo>
                    <a:lnTo>
                      <a:pt x="50" y="96"/>
                    </a:lnTo>
                    <a:lnTo>
                      <a:pt x="35" y="107"/>
                    </a:lnTo>
                    <a:lnTo>
                      <a:pt x="23" y="115"/>
                    </a:lnTo>
                    <a:lnTo>
                      <a:pt x="8" y="115"/>
                    </a:lnTo>
                    <a:lnTo>
                      <a:pt x="0" y="115"/>
                    </a:lnTo>
                    <a:close/>
                    <a:moveTo>
                      <a:pt x="54" y="57"/>
                    </a:moveTo>
                    <a:lnTo>
                      <a:pt x="54" y="50"/>
                    </a:lnTo>
                    <a:lnTo>
                      <a:pt x="54" y="42"/>
                    </a:lnTo>
                    <a:lnTo>
                      <a:pt x="54" y="34"/>
                    </a:lnTo>
                    <a:lnTo>
                      <a:pt x="50" y="27"/>
                    </a:lnTo>
                    <a:lnTo>
                      <a:pt x="50" y="15"/>
                    </a:lnTo>
                    <a:lnTo>
                      <a:pt x="46" y="11"/>
                    </a:lnTo>
                    <a:lnTo>
                      <a:pt x="38" y="7"/>
                    </a:lnTo>
                    <a:lnTo>
                      <a:pt x="35" y="7"/>
                    </a:lnTo>
                    <a:lnTo>
                      <a:pt x="27" y="7"/>
                    </a:lnTo>
                    <a:lnTo>
                      <a:pt x="19" y="11"/>
                    </a:lnTo>
                    <a:lnTo>
                      <a:pt x="15" y="19"/>
                    </a:lnTo>
                    <a:lnTo>
                      <a:pt x="15" y="30"/>
                    </a:lnTo>
                    <a:lnTo>
                      <a:pt x="19" y="46"/>
                    </a:lnTo>
                    <a:lnTo>
                      <a:pt x="23" y="57"/>
                    </a:lnTo>
                    <a:lnTo>
                      <a:pt x="27" y="65"/>
                    </a:lnTo>
                    <a:lnTo>
                      <a:pt x="35" y="65"/>
                    </a:lnTo>
                    <a:lnTo>
                      <a:pt x="38" y="65"/>
                    </a:lnTo>
                    <a:lnTo>
                      <a:pt x="42" y="65"/>
                    </a:lnTo>
                    <a:lnTo>
                      <a:pt x="50" y="61"/>
                    </a:lnTo>
                    <a:lnTo>
                      <a:pt x="54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41" name="Freeform 123"/>
              <p:cNvSpPr>
                <a:spLocks/>
              </p:cNvSpPr>
              <p:nvPr/>
            </p:nvSpPr>
            <p:spPr bwMode="auto">
              <a:xfrm>
                <a:off x="1428" y="1948"/>
                <a:ext cx="73" cy="115"/>
              </a:xfrm>
              <a:custGeom>
                <a:avLst/>
                <a:gdLst>
                  <a:gd name="T0" fmla="*/ 73 w 73"/>
                  <a:gd name="T1" fmla="*/ 92 h 115"/>
                  <a:gd name="T2" fmla="*/ 65 w 73"/>
                  <a:gd name="T3" fmla="*/ 115 h 115"/>
                  <a:gd name="T4" fmla="*/ 0 w 73"/>
                  <a:gd name="T5" fmla="*/ 115 h 115"/>
                  <a:gd name="T6" fmla="*/ 0 w 73"/>
                  <a:gd name="T7" fmla="*/ 111 h 115"/>
                  <a:gd name="T8" fmla="*/ 15 w 73"/>
                  <a:gd name="T9" fmla="*/ 96 h 115"/>
                  <a:gd name="T10" fmla="*/ 30 w 73"/>
                  <a:gd name="T11" fmla="*/ 80 h 115"/>
                  <a:gd name="T12" fmla="*/ 42 w 73"/>
                  <a:gd name="T13" fmla="*/ 69 h 115"/>
                  <a:gd name="T14" fmla="*/ 50 w 73"/>
                  <a:gd name="T15" fmla="*/ 53 h 115"/>
                  <a:gd name="T16" fmla="*/ 53 w 73"/>
                  <a:gd name="T17" fmla="*/ 38 h 115"/>
                  <a:gd name="T18" fmla="*/ 50 w 73"/>
                  <a:gd name="T19" fmla="*/ 27 h 115"/>
                  <a:gd name="T20" fmla="*/ 46 w 73"/>
                  <a:gd name="T21" fmla="*/ 19 h 115"/>
                  <a:gd name="T22" fmla="*/ 38 w 73"/>
                  <a:gd name="T23" fmla="*/ 15 h 115"/>
                  <a:gd name="T24" fmla="*/ 30 w 73"/>
                  <a:gd name="T25" fmla="*/ 11 h 115"/>
                  <a:gd name="T26" fmla="*/ 23 w 73"/>
                  <a:gd name="T27" fmla="*/ 15 h 115"/>
                  <a:gd name="T28" fmla="*/ 15 w 73"/>
                  <a:gd name="T29" fmla="*/ 19 h 115"/>
                  <a:gd name="T30" fmla="*/ 7 w 73"/>
                  <a:gd name="T31" fmla="*/ 23 h 115"/>
                  <a:gd name="T32" fmla="*/ 3 w 73"/>
                  <a:gd name="T33" fmla="*/ 30 h 115"/>
                  <a:gd name="T34" fmla="*/ 0 w 73"/>
                  <a:gd name="T35" fmla="*/ 30 h 115"/>
                  <a:gd name="T36" fmla="*/ 3 w 73"/>
                  <a:gd name="T37" fmla="*/ 19 h 115"/>
                  <a:gd name="T38" fmla="*/ 11 w 73"/>
                  <a:gd name="T39" fmla="*/ 7 h 115"/>
                  <a:gd name="T40" fmla="*/ 23 w 73"/>
                  <a:gd name="T41" fmla="*/ 4 h 115"/>
                  <a:gd name="T42" fmla="*/ 34 w 73"/>
                  <a:gd name="T43" fmla="*/ 0 h 115"/>
                  <a:gd name="T44" fmla="*/ 46 w 73"/>
                  <a:gd name="T45" fmla="*/ 4 h 115"/>
                  <a:gd name="T46" fmla="*/ 57 w 73"/>
                  <a:gd name="T47" fmla="*/ 11 h 115"/>
                  <a:gd name="T48" fmla="*/ 65 w 73"/>
                  <a:gd name="T49" fmla="*/ 19 h 115"/>
                  <a:gd name="T50" fmla="*/ 65 w 73"/>
                  <a:gd name="T51" fmla="*/ 30 h 115"/>
                  <a:gd name="T52" fmla="*/ 65 w 73"/>
                  <a:gd name="T53" fmla="*/ 38 h 115"/>
                  <a:gd name="T54" fmla="*/ 61 w 73"/>
                  <a:gd name="T55" fmla="*/ 46 h 115"/>
                  <a:gd name="T56" fmla="*/ 53 w 73"/>
                  <a:gd name="T57" fmla="*/ 61 h 115"/>
                  <a:gd name="T58" fmla="*/ 42 w 73"/>
                  <a:gd name="T59" fmla="*/ 76 h 115"/>
                  <a:gd name="T60" fmla="*/ 30 w 73"/>
                  <a:gd name="T61" fmla="*/ 88 h 115"/>
                  <a:gd name="T62" fmla="*/ 23 w 73"/>
                  <a:gd name="T63" fmla="*/ 96 h 115"/>
                  <a:gd name="T64" fmla="*/ 15 w 73"/>
                  <a:gd name="T65" fmla="*/ 103 h 115"/>
                  <a:gd name="T66" fmla="*/ 46 w 73"/>
                  <a:gd name="T67" fmla="*/ 103 h 115"/>
                  <a:gd name="T68" fmla="*/ 53 w 73"/>
                  <a:gd name="T69" fmla="*/ 103 h 115"/>
                  <a:gd name="T70" fmla="*/ 57 w 73"/>
                  <a:gd name="T71" fmla="*/ 103 h 115"/>
                  <a:gd name="T72" fmla="*/ 61 w 73"/>
                  <a:gd name="T73" fmla="*/ 99 h 115"/>
                  <a:gd name="T74" fmla="*/ 65 w 73"/>
                  <a:gd name="T75" fmla="*/ 99 h 115"/>
                  <a:gd name="T76" fmla="*/ 69 w 73"/>
                  <a:gd name="T77" fmla="*/ 96 h 115"/>
                  <a:gd name="T78" fmla="*/ 69 w 73"/>
                  <a:gd name="T79" fmla="*/ 92 h 115"/>
                  <a:gd name="T80" fmla="*/ 73 w 73"/>
                  <a:gd name="T81" fmla="*/ 92 h 1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"/>
                  <a:gd name="T124" fmla="*/ 0 h 115"/>
                  <a:gd name="T125" fmla="*/ 73 w 73"/>
                  <a:gd name="T126" fmla="*/ 115 h 1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" h="115">
                    <a:moveTo>
                      <a:pt x="73" y="92"/>
                    </a:moveTo>
                    <a:lnTo>
                      <a:pt x="65" y="115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15" y="96"/>
                    </a:lnTo>
                    <a:lnTo>
                      <a:pt x="30" y="80"/>
                    </a:lnTo>
                    <a:lnTo>
                      <a:pt x="42" y="69"/>
                    </a:lnTo>
                    <a:lnTo>
                      <a:pt x="50" y="53"/>
                    </a:lnTo>
                    <a:lnTo>
                      <a:pt x="53" y="38"/>
                    </a:lnTo>
                    <a:lnTo>
                      <a:pt x="50" y="27"/>
                    </a:lnTo>
                    <a:lnTo>
                      <a:pt x="46" y="19"/>
                    </a:lnTo>
                    <a:lnTo>
                      <a:pt x="38" y="15"/>
                    </a:lnTo>
                    <a:lnTo>
                      <a:pt x="30" y="11"/>
                    </a:lnTo>
                    <a:lnTo>
                      <a:pt x="23" y="15"/>
                    </a:lnTo>
                    <a:lnTo>
                      <a:pt x="15" y="19"/>
                    </a:lnTo>
                    <a:lnTo>
                      <a:pt x="7" y="23"/>
                    </a:lnTo>
                    <a:lnTo>
                      <a:pt x="3" y="30"/>
                    </a:lnTo>
                    <a:lnTo>
                      <a:pt x="0" y="30"/>
                    </a:lnTo>
                    <a:lnTo>
                      <a:pt x="3" y="19"/>
                    </a:lnTo>
                    <a:lnTo>
                      <a:pt x="11" y="7"/>
                    </a:lnTo>
                    <a:lnTo>
                      <a:pt x="23" y="4"/>
                    </a:lnTo>
                    <a:lnTo>
                      <a:pt x="34" y="0"/>
                    </a:lnTo>
                    <a:lnTo>
                      <a:pt x="46" y="4"/>
                    </a:lnTo>
                    <a:lnTo>
                      <a:pt x="57" y="11"/>
                    </a:lnTo>
                    <a:lnTo>
                      <a:pt x="65" y="19"/>
                    </a:lnTo>
                    <a:lnTo>
                      <a:pt x="65" y="30"/>
                    </a:lnTo>
                    <a:lnTo>
                      <a:pt x="65" y="38"/>
                    </a:lnTo>
                    <a:lnTo>
                      <a:pt x="61" y="46"/>
                    </a:lnTo>
                    <a:lnTo>
                      <a:pt x="53" y="61"/>
                    </a:lnTo>
                    <a:lnTo>
                      <a:pt x="42" y="76"/>
                    </a:lnTo>
                    <a:lnTo>
                      <a:pt x="30" y="88"/>
                    </a:lnTo>
                    <a:lnTo>
                      <a:pt x="23" y="96"/>
                    </a:lnTo>
                    <a:lnTo>
                      <a:pt x="15" y="103"/>
                    </a:lnTo>
                    <a:lnTo>
                      <a:pt x="46" y="103"/>
                    </a:lnTo>
                    <a:lnTo>
                      <a:pt x="53" y="103"/>
                    </a:lnTo>
                    <a:lnTo>
                      <a:pt x="57" y="103"/>
                    </a:lnTo>
                    <a:lnTo>
                      <a:pt x="61" y="99"/>
                    </a:lnTo>
                    <a:lnTo>
                      <a:pt x="65" y="99"/>
                    </a:lnTo>
                    <a:lnTo>
                      <a:pt x="69" y="96"/>
                    </a:lnTo>
                    <a:lnTo>
                      <a:pt x="69" y="92"/>
                    </a:lnTo>
                    <a:lnTo>
                      <a:pt x="73" y="9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42" name="Rectangle 124"/>
              <p:cNvSpPr>
                <a:spLocks noChangeArrowheads="1"/>
              </p:cNvSpPr>
              <p:nvPr/>
            </p:nvSpPr>
            <p:spPr bwMode="auto">
              <a:xfrm>
                <a:off x="1554" y="192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3" name="Freeform 125"/>
              <p:cNvSpPr>
                <a:spLocks noEditPoints="1"/>
              </p:cNvSpPr>
              <p:nvPr/>
            </p:nvSpPr>
            <p:spPr bwMode="auto">
              <a:xfrm>
                <a:off x="1746" y="1948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4 w 69"/>
                  <a:gd name="T5" fmla="*/ 27 h 115"/>
                  <a:gd name="T6" fmla="*/ 12 w 69"/>
                  <a:gd name="T7" fmla="*/ 15 h 115"/>
                  <a:gd name="T8" fmla="*/ 19 w 69"/>
                  <a:gd name="T9" fmla="*/ 7 h 115"/>
                  <a:gd name="T10" fmla="*/ 27 w 69"/>
                  <a:gd name="T11" fmla="*/ 4 h 115"/>
                  <a:gd name="T12" fmla="*/ 35 w 69"/>
                  <a:gd name="T13" fmla="*/ 0 h 115"/>
                  <a:gd name="T14" fmla="*/ 42 w 69"/>
                  <a:gd name="T15" fmla="*/ 4 h 115"/>
                  <a:gd name="T16" fmla="*/ 50 w 69"/>
                  <a:gd name="T17" fmla="*/ 7 h 115"/>
                  <a:gd name="T18" fmla="*/ 58 w 69"/>
                  <a:gd name="T19" fmla="*/ 15 h 115"/>
                  <a:gd name="T20" fmla="*/ 65 w 69"/>
                  <a:gd name="T21" fmla="*/ 27 h 115"/>
                  <a:gd name="T22" fmla="*/ 69 w 69"/>
                  <a:gd name="T23" fmla="*/ 42 h 115"/>
                  <a:gd name="T24" fmla="*/ 69 w 69"/>
                  <a:gd name="T25" fmla="*/ 57 h 115"/>
                  <a:gd name="T26" fmla="*/ 69 w 69"/>
                  <a:gd name="T27" fmla="*/ 76 h 115"/>
                  <a:gd name="T28" fmla="*/ 65 w 69"/>
                  <a:gd name="T29" fmla="*/ 92 h 115"/>
                  <a:gd name="T30" fmla="*/ 58 w 69"/>
                  <a:gd name="T31" fmla="*/ 103 h 115"/>
                  <a:gd name="T32" fmla="*/ 50 w 69"/>
                  <a:gd name="T33" fmla="*/ 111 h 115"/>
                  <a:gd name="T34" fmla="*/ 42 w 69"/>
                  <a:gd name="T35" fmla="*/ 115 h 115"/>
                  <a:gd name="T36" fmla="*/ 35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8 w 69"/>
                  <a:gd name="T43" fmla="*/ 96 h 115"/>
                  <a:gd name="T44" fmla="*/ 0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5 w 69"/>
                  <a:gd name="T51" fmla="*/ 80 h 115"/>
                  <a:gd name="T52" fmla="*/ 19 w 69"/>
                  <a:gd name="T53" fmla="*/ 99 h 115"/>
                  <a:gd name="T54" fmla="*/ 23 w 69"/>
                  <a:gd name="T55" fmla="*/ 107 h 115"/>
                  <a:gd name="T56" fmla="*/ 27 w 69"/>
                  <a:gd name="T57" fmla="*/ 111 h 115"/>
                  <a:gd name="T58" fmla="*/ 35 w 69"/>
                  <a:gd name="T59" fmla="*/ 111 h 115"/>
                  <a:gd name="T60" fmla="*/ 38 w 69"/>
                  <a:gd name="T61" fmla="*/ 111 h 115"/>
                  <a:gd name="T62" fmla="*/ 42 w 69"/>
                  <a:gd name="T63" fmla="*/ 107 h 115"/>
                  <a:gd name="T64" fmla="*/ 46 w 69"/>
                  <a:gd name="T65" fmla="*/ 103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8 h 115"/>
                  <a:gd name="T74" fmla="*/ 50 w 69"/>
                  <a:gd name="T75" fmla="*/ 23 h 115"/>
                  <a:gd name="T76" fmla="*/ 46 w 69"/>
                  <a:gd name="T77" fmla="*/ 15 h 115"/>
                  <a:gd name="T78" fmla="*/ 42 w 69"/>
                  <a:gd name="T79" fmla="*/ 7 h 115"/>
                  <a:gd name="T80" fmla="*/ 38 w 69"/>
                  <a:gd name="T81" fmla="*/ 7 h 115"/>
                  <a:gd name="T82" fmla="*/ 35 w 69"/>
                  <a:gd name="T83" fmla="*/ 7 h 115"/>
                  <a:gd name="T84" fmla="*/ 31 w 69"/>
                  <a:gd name="T85" fmla="*/ 7 h 115"/>
                  <a:gd name="T86" fmla="*/ 23 w 69"/>
                  <a:gd name="T87" fmla="*/ 11 h 115"/>
                  <a:gd name="T88" fmla="*/ 19 w 69"/>
                  <a:gd name="T89" fmla="*/ 19 h 115"/>
                  <a:gd name="T90" fmla="*/ 15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2" y="15"/>
                    </a:lnTo>
                    <a:lnTo>
                      <a:pt x="19" y="7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2" y="4"/>
                    </a:lnTo>
                    <a:lnTo>
                      <a:pt x="50" y="7"/>
                    </a:lnTo>
                    <a:lnTo>
                      <a:pt x="58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6"/>
                    </a:lnTo>
                    <a:lnTo>
                      <a:pt x="65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5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8" y="96"/>
                    </a:lnTo>
                    <a:lnTo>
                      <a:pt x="0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5" y="80"/>
                    </a:lnTo>
                    <a:lnTo>
                      <a:pt x="19" y="99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35" y="111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3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5" y="7"/>
                    </a:lnTo>
                    <a:lnTo>
                      <a:pt x="31" y="7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5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44" name="Rectangle 126"/>
              <p:cNvSpPr>
                <a:spLocks noChangeArrowheads="1"/>
              </p:cNvSpPr>
              <p:nvPr/>
            </p:nvSpPr>
            <p:spPr bwMode="auto">
              <a:xfrm>
                <a:off x="2107" y="1921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5" name="Freeform 127"/>
              <p:cNvSpPr>
                <a:spLocks/>
              </p:cNvSpPr>
              <p:nvPr/>
            </p:nvSpPr>
            <p:spPr bwMode="auto">
              <a:xfrm>
                <a:off x="2299" y="2044"/>
                <a:ext cx="23" cy="19"/>
              </a:xfrm>
              <a:custGeom>
                <a:avLst/>
                <a:gdLst>
                  <a:gd name="T0" fmla="*/ 11 w 23"/>
                  <a:gd name="T1" fmla="*/ 0 h 19"/>
                  <a:gd name="T2" fmla="*/ 15 w 23"/>
                  <a:gd name="T3" fmla="*/ 3 h 19"/>
                  <a:gd name="T4" fmla="*/ 19 w 23"/>
                  <a:gd name="T5" fmla="*/ 3 h 19"/>
                  <a:gd name="T6" fmla="*/ 19 w 23"/>
                  <a:gd name="T7" fmla="*/ 7 h 19"/>
                  <a:gd name="T8" fmla="*/ 23 w 23"/>
                  <a:gd name="T9" fmla="*/ 11 h 19"/>
                  <a:gd name="T10" fmla="*/ 19 w 23"/>
                  <a:gd name="T11" fmla="*/ 15 h 19"/>
                  <a:gd name="T12" fmla="*/ 19 w 23"/>
                  <a:gd name="T13" fmla="*/ 19 h 19"/>
                  <a:gd name="T14" fmla="*/ 15 w 23"/>
                  <a:gd name="T15" fmla="*/ 19 h 19"/>
                  <a:gd name="T16" fmla="*/ 11 w 23"/>
                  <a:gd name="T17" fmla="*/ 19 h 19"/>
                  <a:gd name="T18" fmla="*/ 7 w 23"/>
                  <a:gd name="T19" fmla="*/ 19 h 19"/>
                  <a:gd name="T20" fmla="*/ 3 w 23"/>
                  <a:gd name="T21" fmla="*/ 19 h 19"/>
                  <a:gd name="T22" fmla="*/ 3 w 23"/>
                  <a:gd name="T23" fmla="*/ 15 h 19"/>
                  <a:gd name="T24" fmla="*/ 0 w 23"/>
                  <a:gd name="T25" fmla="*/ 11 h 19"/>
                  <a:gd name="T26" fmla="*/ 3 w 23"/>
                  <a:gd name="T27" fmla="*/ 7 h 19"/>
                  <a:gd name="T28" fmla="*/ 3 w 23"/>
                  <a:gd name="T29" fmla="*/ 3 h 19"/>
                  <a:gd name="T30" fmla="*/ 7 w 23"/>
                  <a:gd name="T31" fmla="*/ 0 h 19"/>
                  <a:gd name="T32" fmla="*/ 11 w 23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19"/>
                  <a:gd name="T53" fmla="*/ 23 w 23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19">
                    <a:moveTo>
                      <a:pt x="11" y="0"/>
                    </a:moveTo>
                    <a:lnTo>
                      <a:pt x="15" y="3"/>
                    </a:lnTo>
                    <a:lnTo>
                      <a:pt x="19" y="3"/>
                    </a:lnTo>
                    <a:lnTo>
                      <a:pt x="19" y="7"/>
                    </a:lnTo>
                    <a:lnTo>
                      <a:pt x="23" y="11"/>
                    </a:lnTo>
                    <a:lnTo>
                      <a:pt x="19" y="15"/>
                    </a:lnTo>
                    <a:lnTo>
                      <a:pt x="19" y="19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7" y="19"/>
                    </a:lnTo>
                    <a:lnTo>
                      <a:pt x="3" y="19"/>
                    </a:lnTo>
                    <a:lnTo>
                      <a:pt x="3" y="15"/>
                    </a:lnTo>
                    <a:lnTo>
                      <a:pt x="0" y="11"/>
                    </a:lnTo>
                    <a:lnTo>
                      <a:pt x="3" y="7"/>
                    </a:lnTo>
                    <a:lnTo>
                      <a:pt x="3" y="3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46" name="Freeform 128"/>
              <p:cNvSpPr>
                <a:spLocks noEditPoints="1"/>
              </p:cNvSpPr>
              <p:nvPr/>
            </p:nvSpPr>
            <p:spPr bwMode="auto">
              <a:xfrm>
                <a:off x="2337" y="1948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8 w 69"/>
                  <a:gd name="T5" fmla="*/ 27 h 115"/>
                  <a:gd name="T6" fmla="*/ 11 w 69"/>
                  <a:gd name="T7" fmla="*/ 15 h 115"/>
                  <a:gd name="T8" fmla="*/ 19 w 69"/>
                  <a:gd name="T9" fmla="*/ 7 h 115"/>
                  <a:gd name="T10" fmla="*/ 27 w 69"/>
                  <a:gd name="T11" fmla="*/ 4 h 115"/>
                  <a:gd name="T12" fmla="*/ 35 w 69"/>
                  <a:gd name="T13" fmla="*/ 0 h 115"/>
                  <a:gd name="T14" fmla="*/ 42 w 69"/>
                  <a:gd name="T15" fmla="*/ 4 h 115"/>
                  <a:gd name="T16" fmla="*/ 50 w 69"/>
                  <a:gd name="T17" fmla="*/ 7 h 115"/>
                  <a:gd name="T18" fmla="*/ 58 w 69"/>
                  <a:gd name="T19" fmla="*/ 15 h 115"/>
                  <a:gd name="T20" fmla="*/ 65 w 69"/>
                  <a:gd name="T21" fmla="*/ 27 h 115"/>
                  <a:gd name="T22" fmla="*/ 69 w 69"/>
                  <a:gd name="T23" fmla="*/ 42 h 115"/>
                  <a:gd name="T24" fmla="*/ 69 w 69"/>
                  <a:gd name="T25" fmla="*/ 57 h 115"/>
                  <a:gd name="T26" fmla="*/ 69 w 69"/>
                  <a:gd name="T27" fmla="*/ 76 h 115"/>
                  <a:gd name="T28" fmla="*/ 65 w 69"/>
                  <a:gd name="T29" fmla="*/ 92 h 115"/>
                  <a:gd name="T30" fmla="*/ 58 w 69"/>
                  <a:gd name="T31" fmla="*/ 103 h 115"/>
                  <a:gd name="T32" fmla="*/ 50 w 69"/>
                  <a:gd name="T33" fmla="*/ 111 h 115"/>
                  <a:gd name="T34" fmla="*/ 42 w 69"/>
                  <a:gd name="T35" fmla="*/ 115 h 115"/>
                  <a:gd name="T36" fmla="*/ 35 w 69"/>
                  <a:gd name="T37" fmla="*/ 115 h 115"/>
                  <a:gd name="T38" fmla="*/ 27 w 69"/>
                  <a:gd name="T39" fmla="*/ 115 h 115"/>
                  <a:gd name="T40" fmla="*/ 15 w 69"/>
                  <a:gd name="T41" fmla="*/ 107 h 115"/>
                  <a:gd name="T42" fmla="*/ 8 w 69"/>
                  <a:gd name="T43" fmla="*/ 96 h 115"/>
                  <a:gd name="T44" fmla="*/ 4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9 w 69"/>
                  <a:gd name="T51" fmla="*/ 80 h 115"/>
                  <a:gd name="T52" fmla="*/ 23 w 69"/>
                  <a:gd name="T53" fmla="*/ 99 h 115"/>
                  <a:gd name="T54" fmla="*/ 27 w 69"/>
                  <a:gd name="T55" fmla="*/ 107 h 115"/>
                  <a:gd name="T56" fmla="*/ 31 w 69"/>
                  <a:gd name="T57" fmla="*/ 111 h 115"/>
                  <a:gd name="T58" fmla="*/ 35 w 69"/>
                  <a:gd name="T59" fmla="*/ 111 h 115"/>
                  <a:gd name="T60" fmla="*/ 38 w 69"/>
                  <a:gd name="T61" fmla="*/ 111 h 115"/>
                  <a:gd name="T62" fmla="*/ 42 w 69"/>
                  <a:gd name="T63" fmla="*/ 107 h 115"/>
                  <a:gd name="T64" fmla="*/ 46 w 69"/>
                  <a:gd name="T65" fmla="*/ 103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8 h 115"/>
                  <a:gd name="T74" fmla="*/ 50 w 69"/>
                  <a:gd name="T75" fmla="*/ 23 h 115"/>
                  <a:gd name="T76" fmla="*/ 46 w 69"/>
                  <a:gd name="T77" fmla="*/ 15 h 115"/>
                  <a:gd name="T78" fmla="*/ 42 w 69"/>
                  <a:gd name="T79" fmla="*/ 7 h 115"/>
                  <a:gd name="T80" fmla="*/ 38 w 69"/>
                  <a:gd name="T81" fmla="*/ 7 h 115"/>
                  <a:gd name="T82" fmla="*/ 35 w 69"/>
                  <a:gd name="T83" fmla="*/ 7 h 115"/>
                  <a:gd name="T84" fmla="*/ 31 w 69"/>
                  <a:gd name="T85" fmla="*/ 7 h 115"/>
                  <a:gd name="T86" fmla="*/ 27 w 69"/>
                  <a:gd name="T87" fmla="*/ 11 h 115"/>
                  <a:gd name="T88" fmla="*/ 19 w 69"/>
                  <a:gd name="T89" fmla="*/ 19 h 115"/>
                  <a:gd name="T90" fmla="*/ 19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8" y="27"/>
                    </a:lnTo>
                    <a:lnTo>
                      <a:pt x="11" y="15"/>
                    </a:lnTo>
                    <a:lnTo>
                      <a:pt x="19" y="7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2" y="4"/>
                    </a:lnTo>
                    <a:lnTo>
                      <a:pt x="50" y="7"/>
                    </a:lnTo>
                    <a:lnTo>
                      <a:pt x="58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6"/>
                    </a:lnTo>
                    <a:lnTo>
                      <a:pt x="65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5" y="115"/>
                    </a:lnTo>
                    <a:lnTo>
                      <a:pt x="27" y="115"/>
                    </a:lnTo>
                    <a:lnTo>
                      <a:pt x="15" y="107"/>
                    </a:lnTo>
                    <a:lnTo>
                      <a:pt x="8" y="96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7" y="107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3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5" y="7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19" y="19"/>
                    </a:lnTo>
                    <a:lnTo>
                      <a:pt x="19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47" name="Freeform 129"/>
              <p:cNvSpPr>
                <a:spLocks noEditPoints="1"/>
              </p:cNvSpPr>
              <p:nvPr/>
            </p:nvSpPr>
            <p:spPr bwMode="auto">
              <a:xfrm>
                <a:off x="2421" y="1948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4 w 69"/>
                  <a:gd name="T5" fmla="*/ 27 h 115"/>
                  <a:gd name="T6" fmla="*/ 12 w 69"/>
                  <a:gd name="T7" fmla="*/ 15 h 115"/>
                  <a:gd name="T8" fmla="*/ 20 w 69"/>
                  <a:gd name="T9" fmla="*/ 7 h 115"/>
                  <a:gd name="T10" fmla="*/ 27 w 69"/>
                  <a:gd name="T11" fmla="*/ 4 h 115"/>
                  <a:gd name="T12" fmla="*/ 35 w 69"/>
                  <a:gd name="T13" fmla="*/ 0 h 115"/>
                  <a:gd name="T14" fmla="*/ 43 w 69"/>
                  <a:gd name="T15" fmla="*/ 4 h 115"/>
                  <a:gd name="T16" fmla="*/ 50 w 69"/>
                  <a:gd name="T17" fmla="*/ 7 h 115"/>
                  <a:gd name="T18" fmla="*/ 58 w 69"/>
                  <a:gd name="T19" fmla="*/ 15 h 115"/>
                  <a:gd name="T20" fmla="*/ 66 w 69"/>
                  <a:gd name="T21" fmla="*/ 27 h 115"/>
                  <a:gd name="T22" fmla="*/ 69 w 69"/>
                  <a:gd name="T23" fmla="*/ 42 h 115"/>
                  <a:gd name="T24" fmla="*/ 69 w 69"/>
                  <a:gd name="T25" fmla="*/ 57 h 115"/>
                  <a:gd name="T26" fmla="*/ 69 w 69"/>
                  <a:gd name="T27" fmla="*/ 76 h 115"/>
                  <a:gd name="T28" fmla="*/ 66 w 69"/>
                  <a:gd name="T29" fmla="*/ 92 h 115"/>
                  <a:gd name="T30" fmla="*/ 58 w 69"/>
                  <a:gd name="T31" fmla="*/ 103 h 115"/>
                  <a:gd name="T32" fmla="*/ 50 w 69"/>
                  <a:gd name="T33" fmla="*/ 111 h 115"/>
                  <a:gd name="T34" fmla="*/ 43 w 69"/>
                  <a:gd name="T35" fmla="*/ 115 h 115"/>
                  <a:gd name="T36" fmla="*/ 35 w 69"/>
                  <a:gd name="T37" fmla="*/ 115 h 115"/>
                  <a:gd name="T38" fmla="*/ 23 w 69"/>
                  <a:gd name="T39" fmla="*/ 115 h 115"/>
                  <a:gd name="T40" fmla="*/ 16 w 69"/>
                  <a:gd name="T41" fmla="*/ 107 h 115"/>
                  <a:gd name="T42" fmla="*/ 8 w 69"/>
                  <a:gd name="T43" fmla="*/ 96 h 115"/>
                  <a:gd name="T44" fmla="*/ 4 w 69"/>
                  <a:gd name="T45" fmla="*/ 80 h 115"/>
                  <a:gd name="T46" fmla="*/ 0 w 69"/>
                  <a:gd name="T47" fmla="*/ 57 h 115"/>
                  <a:gd name="T48" fmla="*/ 16 w 69"/>
                  <a:gd name="T49" fmla="*/ 61 h 115"/>
                  <a:gd name="T50" fmla="*/ 16 w 69"/>
                  <a:gd name="T51" fmla="*/ 80 h 115"/>
                  <a:gd name="T52" fmla="*/ 20 w 69"/>
                  <a:gd name="T53" fmla="*/ 99 h 115"/>
                  <a:gd name="T54" fmla="*/ 23 w 69"/>
                  <a:gd name="T55" fmla="*/ 107 h 115"/>
                  <a:gd name="T56" fmla="*/ 31 w 69"/>
                  <a:gd name="T57" fmla="*/ 111 h 115"/>
                  <a:gd name="T58" fmla="*/ 35 w 69"/>
                  <a:gd name="T59" fmla="*/ 111 h 115"/>
                  <a:gd name="T60" fmla="*/ 39 w 69"/>
                  <a:gd name="T61" fmla="*/ 111 h 115"/>
                  <a:gd name="T62" fmla="*/ 43 w 69"/>
                  <a:gd name="T63" fmla="*/ 107 h 115"/>
                  <a:gd name="T64" fmla="*/ 46 w 69"/>
                  <a:gd name="T65" fmla="*/ 103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8 h 115"/>
                  <a:gd name="T74" fmla="*/ 50 w 69"/>
                  <a:gd name="T75" fmla="*/ 23 h 115"/>
                  <a:gd name="T76" fmla="*/ 46 w 69"/>
                  <a:gd name="T77" fmla="*/ 15 h 115"/>
                  <a:gd name="T78" fmla="*/ 43 w 69"/>
                  <a:gd name="T79" fmla="*/ 7 h 115"/>
                  <a:gd name="T80" fmla="*/ 39 w 69"/>
                  <a:gd name="T81" fmla="*/ 7 h 115"/>
                  <a:gd name="T82" fmla="*/ 35 w 69"/>
                  <a:gd name="T83" fmla="*/ 7 h 115"/>
                  <a:gd name="T84" fmla="*/ 31 w 69"/>
                  <a:gd name="T85" fmla="*/ 7 h 115"/>
                  <a:gd name="T86" fmla="*/ 27 w 69"/>
                  <a:gd name="T87" fmla="*/ 11 h 115"/>
                  <a:gd name="T88" fmla="*/ 20 w 69"/>
                  <a:gd name="T89" fmla="*/ 19 h 115"/>
                  <a:gd name="T90" fmla="*/ 20 w 69"/>
                  <a:gd name="T91" fmla="*/ 30 h 115"/>
                  <a:gd name="T92" fmla="*/ 16 w 69"/>
                  <a:gd name="T93" fmla="*/ 46 h 115"/>
                  <a:gd name="T94" fmla="*/ 16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2" y="15"/>
                    </a:lnTo>
                    <a:lnTo>
                      <a:pt x="20" y="7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3" y="4"/>
                    </a:lnTo>
                    <a:lnTo>
                      <a:pt x="50" y="7"/>
                    </a:lnTo>
                    <a:lnTo>
                      <a:pt x="58" y="15"/>
                    </a:lnTo>
                    <a:lnTo>
                      <a:pt x="66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6"/>
                    </a:lnTo>
                    <a:lnTo>
                      <a:pt x="66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3" y="115"/>
                    </a:lnTo>
                    <a:lnTo>
                      <a:pt x="35" y="115"/>
                    </a:lnTo>
                    <a:lnTo>
                      <a:pt x="23" y="115"/>
                    </a:lnTo>
                    <a:lnTo>
                      <a:pt x="16" y="107"/>
                    </a:lnTo>
                    <a:lnTo>
                      <a:pt x="8" y="96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16" y="61"/>
                    </a:moveTo>
                    <a:lnTo>
                      <a:pt x="16" y="80"/>
                    </a:lnTo>
                    <a:lnTo>
                      <a:pt x="20" y="99"/>
                    </a:lnTo>
                    <a:lnTo>
                      <a:pt x="23" y="107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39" y="111"/>
                    </a:lnTo>
                    <a:lnTo>
                      <a:pt x="43" y="107"/>
                    </a:lnTo>
                    <a:lnTo>
                      <a:pt x="46" y="103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3" y="7"/>
                    </a:lnTo>
                    <a:lnTo>
                      <a:pt x="39" y="7"/>
                    </a:lnTo>
                    <a:lnTo>
                      <a:pt x="35" y="7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0" y="19"/>
                    </a:lnTo>
                    <a:lnTo>
                      <a:pt x="20" y="30"/>
                    </a:lnTo>
                    <a:lnTo>
                      <a:pt x="16" y="46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48" name="Freeform 130"/>
              <p:cNvSpPr>
                <a:spLocks/>
              </p:cNvSpPr>
              <p:nvPr/>
            </p:nvSpPr>
            <p:spPr bwMode="auto">
              <a:xfrm>
                <a:off x="2506" y="1948"/>
                <a:ext cx="61" cy="115"/>
              </a:xfrm>
              <a:custGeom>
                <a:avLst/>
                <a:gdLst>
                  <a:gd name="T0" fmla="*/ 7 w 61"/>
                  <a:gd name="T1" fmla="*/ 15 h 115"/>
                  <a:gd name="T2" fmla="*/ 23 w 61"/>
                  <a:gd name="T3" fmla="*/ 4 h 115"/>
                  <a:gd name="T4" fmla="*/ 42 w 61"/>
                  <a:gd name="T5" fmla="*/ 4 h 115"/>
                  <a:gd name="T6" fmla="*/ 57 w 61"/>
                  <a:gd name="T7" fmla="*/ 15 h 115"/>
                  <a:gd name="T8" fmla="*/ 54 w 61"/>
                  <a:gd name="T9" fmla="*/ 30 h 115"/>
                  <a:gd name="T10" fmla="*/ 42 w 61"/>
                  <a:gd name="T11" fmla="*/ 50 h 115"/>
                  <a:gd name="T12" fmla="*/ 57 w 61"/>
                  <a:gd name="T13" fmla="*/ 61 h 115"/>
                  <a:gd name="T14" fmla="*/ 61 w 61"/>
                  <a:gd name="T15" fmla="*/ 76 h 115"/>
                  <a:gd name="T16" fmla="*/ 54 w 61"/>
                  <a:gd name="T17" fmla="*/ 103 h 115"/>
                  <a:gd name="T18" fmla="*/ 34 w 61"/>
                  <a:gd name="T19" fmla="*/ 115 h 115"/>
                  <a:gd name="T20" fmla="*/ 7 w 61"/>
                  <a:gd name="T21" fmla="*/ 115 h 115"/>
                  <a:gd name="T22" fmla="*/ 0 w 61"/>
                  <a:gd name="T23" fmla="*/ 111 h 115"/>
                  <a:gd name="T24" fmla="*/ 0 w 61"/>
                  <a:gd name="T25" fmla="*/ 107 h 115"/>
                  <a:gd name="T26" fmla="*/ 4 w 61"/>
                  <a:gd name="T27" fmla="*/ 103 h 115"/>
                  <a:gd name="T28" fmla="*/ 7 w 61"/>
                  <a:gd name="T29" fmla="*/ 103 h 115"/>
                  <a:gd name="T30" fmla="*/ 11 w 61"/>
                  <a:gd name="T31" fmla="*/ 103 h 115"/>
                  <a:gd name="T32" fmla="*/ 19 w 61"/>
                  <a:gd name="T33" fmla="*/ 107 h 115"/>
                  <a:gd name="T34" fmla="*/ 27 w 61"/>
                  <a:gd name="T35" fmla="*/ 107 h 115"/>
                  <a:gd name="T36" fmla="*/ 38 w 61"/>
                  <a:gd name="T37" fmla="*/ 107 h 115"/>
                  <a:gd name="T38" fmla="*/ 50 w 61"/>
                  <a:gd name="T39" fmla="*/ 96 h 115"/>
                  <a:gd name="T40" fmla="*/ 50 w 61"/>
                  <a:gd name="T41" fmla="*/ 80 h 115"/>
                  <a:gd name="T42" fmla="*/ 46 w 61"/>
                  <a:gd name="T43" fmla="*/ 69 h 115"/>
                  <a:gd name="T44" fmla="*/ 38 w 61"/>
                  <a:gd name="T45" fmla="*/ 65 h 115"/>
                  <a:gd name="T46" fmla="*/ 27 w 61"/>
                  <a:gd name="T47" fmla="*/ 57 h 115"/>
                  <a:gd name="T48" fmla="*/ 19 w 61"/>
                  <a:gd name="T49" fmla="*/ 57 h 115"/>
                  <a:gd name="T50" fmla="*/ 27 w 61"/>
                  <a:gd name="T51" fmla="*/ 53 h 115"/>
                  <a:gd name="T52" fmla="*/ 38 w 61"/>
                  <a:gd name="T53" fmla="*/ 46 h 115"/>
                  <a:gd name="T54" fmla="*/ 46 w 61"/>
                  <a:gd name="T55" fmla="*/ 38 h 115"/>
                  <a:gd name="T56" fmla="*/ 42 w 61"/>
                  <a:gd name="T57" fmla="*/ 23 h 115"/>
                  <a:gd name="T58" fmla="*/ 34 w 61"/>
                  <a:gd name="T59" fmla="*/ 11 h 115"/>
                  <a:gd name="T60" fmla="*/ 19 w 61"/>
                  <a:gd name="T61" fmla="*/ 11 h 115"/>
                  <a:gd name="T62" fmla="*/ 4 w 61"/>
                  <a:gd name="T63" fmla="*/ 23 h 1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1"/>
                  <a:gd name="T97" fmla="*/ 0 h 115"/>
                  <a:gd name="T98" fmla="*/ 61 w 61"/>
                  <a:gd name="T99" fmla="*/ 115 h 11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1" h="115">
                    <a:moveTo>
                      <a:pt x="0" y="23"/>
                    </a:moveTo>
                    <a:lnTo>
                      <a:pt x="7" y="15"/>
                    </a:lnTo>
                    <a:lnTo>
                      <a:pt x="11" y="7"/>
                    </a:lnTo>
                    <a:lnTo>
                      <a:pt x="23" y="4"/>
                    </a:lnTo>
                    <a:lnTo>
                      <a:pt x="30" y="0"/>
                    </a:lnTo>
                    <a:lnTo>
                      <a:pt x="42" y="4"/>
                    </a:lnTo>
                    <a:lnTo>
                      <a:pt x="54" y="7"/>
                    </a:lnTo>
                    <a:lnTo>
                      <a:pt x="57" y="15"/>
                    </a:lnTo>
                    <a:lnTo>
                      <a:pt x="57" y="23"/>
                    </a:lnTo>
                    <a:lnTo>
                      <a:pt x="54" y="30"/>
                    </a:lnTo>
                    <a:lnTo>
                      <a:pt x="50" y="38"/>
                    </a:lnTo>
                    <a:lnTo>
                      <a:pt x="42" y="50"/>
                    </a:lnTo>
                    <a:lnTo>
                      <a:pt x="50" y="53"/>
                    </a:lnTo>
                    <a:lnTo>
                      <a:pt x="57" y="61"/>
                    </a:lnTo>
                    <a:lnTo>
                      <a:pt x="61" y="69"/>
                    </a:lnTo>
                    <a:lnTo>
                      <a:pt x="61" y="76"/>
                    </a:lnTo>
                    <a:lnTo>
                      <a:pt x="61" y="92"/>
                    </a:lnTo>
                    <a:lnTo>
                      <a:pt x="54" y="103"/>
                    </a:lnTo>
                    <a:lnTo>
                      <a:pt x="46" y="111"/>
                    </a:lnTo>
                    <a:lnTo>
                      <a:pt x="34" y="115"/>
                    </a:lnTo>
                    <a:lnTo>
                      <a:pt x="19" y="115"/>
                    </a:lnTo>
                    <a:lnTo>
                      <a:pt x="7" y="115"/>
                    </a:lnTo>
                    <a:lnTo>
                      <a:pt x="4" y="115"/>
                    </a:lnTo>
                    <a:lnTo>
                      <a:pt x="0" y="111"/>
                    </a:lnTo>
                    <a:lnTo>
                      <a:pt x="0" y="107"/>
                    </a:lnTo>
                    <a:lnTo>
                      <a:pt x="0" y="103"/>
                    </a:lnTo>
                    <a:lnTo>
                      <a:pt x="4" y="103"/>
                    </a:lnTo>
                    <a:lnTo>
                      <a:pt x="7" y="103"/>
                    </a:lnTo>
                    <a:lnTo>
                      <a:pt x="11" y="103"/>
                    </a:lnTo>
                    <a:lnTo>
                      <a:pt x="15" y="107"/>
                    </a:lnTo>
                    <a:lnTo>
                      <a:pt x="19" y="107"/>
                    </a:lnTo>
                    <a:lnTo>
                      <a:pt x="23" y="107"/>
                    </a:lnTo>
                    <a:lnTo>
                      <a:pt x="27" y="107"/>
                    </a:lnTo>
                    <a:lnTo>
                      <a:pt x="30" y="111"/>
                    </a:lnTo>
                    <a:lnTo>
                      <a:pt x="38" y="107"/>
                    </a:lnTo>
                    <a:lnTo>
                      <a:pt x="42" y="103"/>
                    </a:lnTo>
                    <a:lnTo>
                      <a:pt x="50" y="96"/>
                    </a:lnTo>
                    <a:lnTo>
                      <a:pt x="50" y="88"/>
                    </a:lnTo>
                    <a:lnTo>
                      <a:pt x="50" y="80"/>
                    </a:lnTo>
                    <a:lnTo>
                      <a:pt x="46" y="73"/>
                    </a:lnTo>
                    <a:lnTo>
                      <a:pt x="46" y="69"/>
                    </a:lnTo>
                    <a:lnTo>
                      <a:pt x="42" y="69"/>
                    </a:lnTo>
                    <a:lnTo>
                      <a:pt x="38" y="65"/>
                    </a:lnTo>
                    <a:lnTo>
                      <a:pt x="34" y="61"/>
                    </a:lnTo>
                    <a:lnTo>
                      <a:pt x="27" y="57"/>
                    </a:lnTo>
                    <a:lnTo>
                      <a:pt x="23" y="57"/>
                    </a:lnTo>
                    <a:lnTo>
                      <a:pt x="19" y="57"/>
                    </a:lnTo>
                    <a:lnTo>
                      <a:pt x="27" y="53"/>
                    </a:lnTo>
                    <a:lnTo>
                      <a:pt x="30" y="53"/>
                    </a:lnTo>
                    <a:lnTo>
                      <a:pt x="38" y="46"/>
                    </a:lnTo>
                    <a:lnTo>
                      <a:pt x="42" y="42"/>
                    </a:lnTo>
                    <a:lnTo>
                      <a:pt x="46" y="38"/>
                    </a:lnTo>
                    <a:lnTo>
                      <a:pt x="46" y="30"/>
                    </a:lnTo>
                    <a:lnTo>
                      <a:pt x="42" y="23"/>
                    </a:lnTo>
                    <a:lnTo>
                      <a:pt x="38" y="15"/>
                    </a:lnTo>
                    <a:lnTo>
                      <a:pt x="34" y="11"/>
                    </a:lnTo>
                    <a:lnTo>
                      <a:pt x="27" y="11"/>
                    </a:lnTo>
                    <a:lnTo>
                      <a:pt x="19" y="11"/>
                    </a:lnTo>
                    <a:lnTo>
                      <a:pt x="11" y="19"/>
                    </a:lnTo>
                    <a:lnTo>
                      <a:pt x="4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49" name="Freeform 131"/>
              <p:cNvSpPr>
                <a:spLocks/>
              </p:cNvSpPr>
              <p:nvPr/>
            </p:nvSpPr>
            <p:spPr bwMode="auto">
              <a:xfrm>
                <a:off x="2602" y="1948"/>
                <a:ext cx="42" cy="115"/>
              </a:xfrm>
              <a:custGeom>
                <a:avLst/>
                <a:gdLst>
                  <a:gd name="T0" fmla="*/ 0 w 42"/>
                  <a:gd name="T1" fmla="*/ 11 h 115"/>
                  <a:gd name="T2" fmla="*/ 27 w 42"/>
                  <a:gd name="T3" fmla="*/ 0 h 115"/>
                  <a:gd name="T4" fmla="*/ 30 w 42"/>
                  <a:gd name="T5" fmla="*/ 0 h 115"/>
                  <a:gd name="T6" fmla="*/ 30 w 42"/>
                  <a:gd name="T7" fmla="*/ 96 h 115"/>
                  <a:gd name="T8" fmla="*/ 30 w 42"/>
                  <a:gd name="T9" fmla="*/ 103 h 115"/>
                  <a:gd name="T10" fmla="*/ 30 w 42"/>
                  <a:gd name="T11" fmla="*/ 107 h 115"/>
                  <a:gd name="T12" fmla="*/ 30 w 42"/>
                  <a:gd name="T13" fmla="*/ 111 h 115"/>
                  <a:gd name="T14" fmla="*/ 34 w 42"/>
                  <a:gd name="T15" fmla="*/ 111 h 115"/>
                  <a:gd name="T16" fmla="*/ 38 w 42"/>
                  <a:gd name="T17" fmla="*/ 111 h 115"/>
                  <a:gd name="T18" fmla="*/ 42 w 42"/>
                  <a:gd name="T19" fmla="*/ 111 h 115"/>
                  <a:gd name="T20" fmla="*/ 42 w 42"/>
                  <a:gd name="T21" fmla="*/ 115 h 115"/>
                  <a:gd name="T22" fmla="*/ 0 w 42"/>
                  <a:gd name="T23" fmla="*/ 115 h 115"/>
                  <a:gd name="T24" fmla="*/ 0 w 42"/>
                  <a:gd name="T25" fmla="*/ 111 h 115"/>
                  <a:gd name="T26" fmla="*/ 7 w 42"/>
                  <a:gd name="T27" fmla="*/ 111 h 115"/>
                  <a:gd name="T28" fmla="*/ 11 w 42"/>
                  <a:gd name="T29" fmla="*/ 111 h 115"/>
                  <a:gd name="T30" fmla="*/ 15 w 42"/>
                  <a:gd name="T31" fmla="*/ 111 h 115"/>
                  <a:gd name="T32" fmla="*/ 15 w 42"/>
                  <a:gd name="T33" fmla="*/ 107 h 115"/>
                  <a:gd name="T34" fmla="*/ 15 w 42"/>
                  <a:gd name="T35" fmla="*/ 103 h 115"/>
                  <a:gd name="T36" fmla="*/ 15 w 42"/>
                  <a:gd name="T37" fmla="*/ 96 h 115"/>
                  <a:gd name="T38" fmla="*/ 15 w 42"/>
                  <a:gd name="T39" fmla="*/ 30 h 115"/>
                  <a:gd name="T40" fmla="*/ 15 w 42"/>
                  <a:gd name="T41" fmla="*/ 23 h 115"/>
                  <a:gd name="T42" fmla="*/ 15 w 42"/>
                  <a:gd name="T43" fmla="*/ 19 h 115"/>
                  <a:gd name="T44" fmla="*/ 15 w 42"/>
                  <a:gd name="T45" fmla="*/ 15 h 115"/>
                  <a:gd name="T46" fmla="*/ 11 w 42"/>
                  <a:gd name="T47" fmla="*/ 15 h 115"/>
                  <a:gd name="T48" fmla="*/ 11 w 42"/>
                  <a:gd name="T49" fmla="*/ 11 h 115"/>
                  <a:gd name="T50" fmla="*/ 7 w 42"/>
                  <a:gd name="T51" fmla="*/ 11 h 115"/>
                  <a:gd name="T52" fmla="*/ 4 w 42"/>
                  <a:gd name="T53" fmla="*/ 11 h 115"/>
                  <a:gd name="T54" fmla="*/ 0 w 42"/>
                  <a:gd name="T55" fmla="*/ 15 h 115"/>
                  <a:gd name="T56" fmla="*/ 0 w 42"/>
                  <a:gd name="T57" fmla="*/ 11 h 11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2"/>
                  <a:gd name="T88" fmla="*/ 0 h 115"/>
                  <a:gd name="T89" fmla="*/ 42 w 42"/>
                  <a:gd name="T90" fmla="*/ 115 h 11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2" h="115">
                    <a:moveTo>
                      <a:pt x="0" y="11"/>
                    </a:moveTo>
                    <a:lnTo>
                      <a:pt x="27" y="0"/>
                    </a:lnTo>
                    <a:lnTo>
                      <a:pt x="30" y="0"/>
                    </a:lnTo>
                    <a:lnTo>
                      <a:pt x="30" y="96"/>
                    </a:lnTo>
                    <a:lnTo>
                      <a:pt x="30" y="103"/>
                    </a:lnTo>
                    <a:lnTo>
                      <a:pt x="30" y="107"/>
                    </a:lnTo>
                    <a:lnTo>
                      <a:pt x="30" y="111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11"/>
                    </a:lnTo>
                    <a:lnTo>
                      <a:pt x="42" y="115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7" y="111"/>
                    </a:lnTo>
                    <a:lnTo>
                      <a:pt x="11" y="111"/>
                    </a:lnTo>
                    <a:lnTo>
                      <a:pt x="15" y="111"/>
                    </a:lnTo>
                    <a:lnTo>
                      <a:pt x="15" y="107"/>
                    </a:lnTo>
                    <a:lnTo>
                      <a:pt x="15" y="103"/>
                    </a:lnTo>
                    <a:lnTo>
                      <a:pt x="15" y="96"/>
                    </a:lnTo>
                    <a:lnTo>
                      <a:pt x="15" y="30"/>
                    </a:lnTo>
                    <a:lnTo>
                      <a:pt x="15" y="23"/>
                    </a:lnTo>
                    <a:lnTo>
                      <a:pt x="15" y="19"/>
                    </a:lnTo>
                    <a:lnTo>
                      <a:pt x="15" y="15"/>
                    </a:lnTo>
                    <a:lnTo>
                      <a:pt x="11" y="15"/>
                    </a:lnTo>
                    <a:lnTo>
                      <a:pt x="11" y="11"/>
                    </a:lnTo>
                    <a:lnTo>
                      <a:pt x="7" y="11"/>
                    </a:lnTo>
                    <a:lnTo>
                      <a:pt x="4" y="11"/>
                    </a:lnTo>
                    <a:lnTo>
                      <a:pt x="0" y="1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50" name="Rectangle 132"/>
              <p:cNvSpPr>
                <a:spLocks noChangeArrowheads="1"/>
              </p:cNvSpPr>
              <p:nvPr/>
            </p:nvSpPr>
            <p:spPr bwMode="auto">
              <a:xfrm>
                <a:off x="2705" y="192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1" name="Freeform 133"/>
              <p:cNvSpPr>
                <a:spLocks/>
              </p:cNvSpPr>
              <p:nvPr/>
            </p:nvSpPr>
            <p:spPr bwMode="auto">
              <a:xfrm>
                <a:off x="2909" y="2044"/>
                <a:ext cx="19" cy="19"/>
              </a:xfrm>
              <a:custGeom>
                <a:avLst/>
                <a:gdLst>
                  <a:gd name="T0" fmla="*/ 7 w 19"/>
                  <a:gd name="T1" fmla="*/ 0 h 19"/>
                  <a:gd name="T2" fmla="*/ 11 w 19"/>
                  <a:gd name="T3" fmla="*/ 0 h 19"/>
                  <a:gd name="T4" fmla="*/ 15 w 19"/>
                  <a:gd name="T5" fmla="*/ 3 h 19"/>
                  <a:gd name="T6" fmla="*/ 15 w 19"/>
                  <a:gd name="T7" fmla="*/ 7 h 19"/>
                  <a:gd name="T8" fmla="*/ 19 w 19"/>
                  <a:gd name="T9" fmla="*/ 11 h 19"/>
                  <a:gd name="T10" fmla="*/ 15 w 19"/>
                  <a:gd name="T11" fmla="*/ 15 h 19"/>
                  <a:gd name="T12" fmla="*/ 15 w 19"/>
                  <a:gd name="T13" fmla="*/ 19 h 19"/>
                  <a:gd name="T14" fmla="*/ 11 w 19"/>
                  <a:gd name="T15" fmla="*/ 19 h 19"/>
                  <a:gd name="T16" fmla="*/ 7 w 19"/>
                  <a:gd name="T17" fmla="*/ 19 h 19"/>
                  <a:gd name="T18" fmla="*/ 3 w 19"/>
                  <a:gd name="T19" fmla="*/ 19 h 19"/>
                  <a:gd name="T20" fmla="*/ 0 w 19"/>
                  <a:gd name="T21" fmla="*/ 19 h 19"/>
                  <a:gd name="T22" fmla="*/ 0 w 19"/>
                  <a:gd name="T23" fmla="*/ 15 h 19"/>
                  <a:gd name="T24" fmla="*/ 0 w 19"/>
                  <a:gd name="T25" fmla="*/ 11 h 19"/>
                  <a:gd name="T26" fmla="*/ 0 w 19"/>
                  <a:gd name="T27" fmla="*/ 7 h 19"/>
                  <a:gd name="T28" fmla="*/ 0 w 19"/>
                  <a:gd name="T29" fmla="*/ 3 h 19"/>
                  <a:gd name="T30" fmla="*/ 3 w 19"/>
                  <a:gd name="T31" fmla="*/ 0 h 19"/>
                  <a:gd name="T32" fmla="*/ 7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7" y="0"/>
                    </a:moveTo>
                    <a:lnTo>
                      <a:pt x="11" y="0"/>
                    </a:lnTo>
                    <a:lnTo>
                      <a:pt x="15" y="3"/>
                    </a:lnTo>
                    <a:lnTo>
                      <a:pt x="15" y="7"/>
                    </a:lnTo>
                    <a:lnTo>
                      <a:pt x="19" y="11"/>
                    </a:lnTo>
                    <a:lnTo>
                      <a:pt x="15" y="15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7" y="19"/>
                    </a:lnTo>
                    <a:lnTo>
                      <a:pt x="3" y="19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52" name="Freeform 134"/>
              <p:cNvSpPr>
                <a:spLocks/>
              </p:cNvSpPr>
              <p:nvPr/>
            </p:nvSpPr>
            <p:spPr bwMode="auto">
              <a:xfrm>
                <a:off x="2939" y="1948"/>
                <a:ext cx="73" cy="115"/>
              </a:xfrm>
              <a:custGeom>
                <a:avLst/>
                <a:gdLst>
                  <a:gd name="T0" fmla="*/ 73 w 73"/>
                  <a:gd name="T1" fmla="*/ 92 h 115"/>
                  <a:gd name="T2" fmla="*/ 66 w 73"/>
                  <a:gd name="T3" fmla="*/ 115 h 115"/>
                  <a:gd name="T4" fmla="*/ 0 w 73"/>
                  <a:gd name="T5" fmla="*/ 115 h 115"/>
                  <a:gd name="T6" fmla="*/ 0 w 73"/>
                  <a:gd name="T7" fmla="*/ 111 h 115"/>
                  <a:gd name="T8" fmla="*/ 20 w 73"/>
                  <a:gd name="T9" fmla="*/ 96 h 115"/>
                  <a:gd name="T10" fmla="*/ 31 w 73"/>
                  <a:gd name="T11" fmla="*/ 80 h 115"/>
                  <a:gd name="T12" fmla="*/ 43 w 73"/>
                  <a:gd name="T13" fmla="*/ 69 h 115"/>
                  <a:gd name="T14" fmla="*/ 50 w 73"/>
                  <a:gd name="T15" fmla="*/ 53 h 115"/>
                  <a:gd name="T16" fmla="*/ 54 w 73"/>
                  <a:gd name="T17" fmla="*/ 38 h 115"/>
                  <a:gd name="T18" fmla="*/ 50 w 73"/>
                  <a:gd name="T19" fmla="*/ 27 h 115"/>
                  <a:gd name="T20" fmla="*/ 46 w 73"/>
                  <a:gd name="T21" fmla="*/ 19 h 115"/>
                  <a:gd name="T22" fmla="*/ 39 w 73"/>
                  <a:gd name="T23" fmla="*/ 15 h 115"/>
                  <a:gd name="T24" fmla="*/ 31 w 73"/>
                  <a:gd name="T25" fmla="*/ 11 h 115"/>
                  <a:gd name="T26" fmla="*/ 23 w 73"/>
                  <a:gd name="T27" fmla="*/ 15 h 115"/>
                  <a:gd name="T28" fmla="*/ 16 w 73"/>
                  <a:gd name="T29" fmla="*/ 19 h 115"/>
                  <a:gd name="T30" fmla="*/ 12 w 73"/>
                  <a:gd name="T31" fmla="*/ 23 h 115"/>
                  <a:gd name="T32" fmla="*/ 4 w 73"/>
                  <a:gd name="T33" fmla="*/ 30 h 115"/>
                  <a:gd name="T34" fmla="*/ 4 w 73"/>
                  <a:gd name="T35" fmla="*/ 30 h 115"/>
                  <a:gd name="T36" fmla="*/ 8 w 73"/>
                  <a:gd name="T37" fmla="*/ 19 h 115"/>
                  <a:gd name="T38" fmla="*/ 12 w 73"/>
                  <a:gd name="T39" fmla="*/ 7 h 115"/>
                  <a:gd name="T40" fmla="*/ 23 w 73"/>
                  <a:gd name="T41" fmla="*/ 4 h 115"/>
                  <a:gd name="T42" fmla="*/ 35 w 73"/>
                  <a:gd name="T43" fmla="*/ 0 h 115"/>
                  <a:gd name="T44" fmla="*/ 46 w 73"/>
                  <a:gd name="T45" fmla="*/ 4 h 115"/>
                  <a:gd name="T46" fmla="*/ 58 w 73"/>
                  <a:gd name="T47" fmla="*/ 11 h 115"/>
                  <a:gd name="T48" fmla="*/ 66 w 73"/>
                  <a:gd name="T49" fmla="*/ 19 h 115"/>
                  <a:gd name="T50" fmla="*/ 69 w 73"/>
                  <a:gd name="T51" fmla="*/ 30 h 115"/>
                  <a:gd name="T52" fmla="*/ 66 w 73"/>
                  <a:gd name="T53" fmla="*/ 38 h 115"/>
                  <a:gd name="T54" fmla="*/ 66 w 73"/>
                  <a:gd name="T55" fmla="*/ 46 h 115"/>
                  <a:gd name="T56" fmla="*/ 54 w 73"/>
                  <a:gd name="T57" fmla="*/ 61 h 115"/>
                  <a:gd name="T58" fmla="*/ 43 w 73"/>
                  <a:gd name="T59" fmla="*/ 76 h 115"/>
                  <a:gd name="T60" fmla="*/ 31 w 73"/>
                  <a:gd name="T61" fmla="*/ 88 h 115"/>
                  <a:gd name="T62" fmla="*/ 23 w 73"/>
                  <a:gd name="T63" fmla="*/ 96 h 115"/>
                  <a:gd name="T64" fmla="*/ 16 w 73"/>
                  <a:gd name="T65" fmla="*/ 103 h 115"/>
                  <a:gd name="T66" fmla="*/ 46 w 73"/>
                  <a:gd name="T67" fmla="*/ 103 h 115"/>
                  <a:gd name="T68" fmla="*/ 54 w 73"/>
                  <a:gd name="T69" fmla="*/ 103 h 115"/>
                  <a:gd name="T70" fmla="*/ 58 w 73"/>
                  <a:gd name="T71" fmla="*/ 103 h 115"/>
                  <a:gd name="T72" fmla="*/ 62 w 73"/>
                  <a:gd name="T73" fmla="*/ 99 h 115"/>
                  <a:gd name="T74" fmla="*/ 66 w 73"/>
                  <a:gd name="T75" fmla="*/ 99 h 115"/>
                  <a:gd name="T76" fmla="*/ 69 w 73"/>
                  <a:gd name="T77" fmla="*/ 96 h 115"/>
                  <a:gd name="T78" fmla="*/ 69 w 73"/>
                  <a:gd name="T79" fmla="*/ 92 h 115"/>
                  <a:gd name="T80" fmla="*/ 73 w 73"/>
                  <a:gd name="T81" fmla="*/ 92 h 1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"/>
                  <a:gd name="T124" fmla="*/ 0 h 115"/>
                  <a:gd name="T125" fmla="*/ 73 w 73"/>
                  <a:gd name="T126" fmla="*/ 115 h 1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" h="115">
                    <a:moveTo>
                      <a:pt x="73" y="92"/>
                    </a:moveTo>
                    <a:lnTo>
                      <a:pt x="66" y="115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20" y="96"/>
                    </a:lnTo>
                    <a:lnTo>
                      <a:pt x="31" y="80"/>
                    </a:lnTo>
                    <a:lnTo>
                      <a:pt x="43" y="69"/>
                    </a:lnTo>
                    <a:lnTo>
                      <a:pt x="50" y="53"/>
                    </a:lnTo>
                    <a:lnTo>
                      <a:pt x="54" y="38"/>
                    </a:lnTo>
                    <a:lnTo>
                      <a:pt x="50" y="27"/>
                    </a:lnTo>
                    <a:lnTo>
                      <a:pt x="46" y="19"/>
                    </a:lnTo>
                    <a:lnTo>
                      <a:pt x="39" y="15"/>
                    </a:lnTo>
                    <a:lnTo>
                      <a:pt x="31" y="11"/>
                    </a:lnTo>
                    <a:lnTo>
                      <a:pt x="23" y="15"/>
                    </a:lnTo>
                    <a:lnTo>
                      <a:pt x="16" y="19"/>
                    </a:lnTo>
                    <a:lnTo>
                      <a:pt x="12" y="23"/>
                    </a:lnTo>
                    <a:lnTo>
                      <a:pt x="4" y="30"/>
                    </a:lnTo>
                    <a:lnTo>
                      <a:pt x="8" y="19"/>
                    </a:lnTo>
                    <a:lnTo>
                      <a:pt x="12" y="7"/>
                    </a:lnTo>
                    <a:lnTo>
                      <a:pt x="23" y="4"/>
                    </a:lnTo>
                    <a:lnTo>
                      <a:pt x="35" y="0"/>
                    </a:lnTo>
                    <a:lnTo>
                      <a:pt x="46" y="4"/>
                    </a:lnTo>
                    <a:lnTo>
                      <a:pt x="58" y="11"/>
                    </a:lnTo>
                    <a:lnTo>
                      <a:pt x="66" y="19"/>
                    </a:lnTo>
                    <a:lnTo>
                      <a:pt x="69" y="30"/>
                    </a:lnTo>
                    <a:lnTo>
                      <a:pt x="66" y="38"/>
                    </a:lnTo>
                    <a:lnTo>
                      <a:pt x="66" y="46"/>
                    </a:lnTo>
                    <a:lnTo>
                      <a:pt x="54" y="61"/>
                    </a:lnTo>
                    <a:lnTo>
                      <a:pt x="43" y="76"/>
                    </a:lnTo>
                    <a:lnTo>
                      <a:pt x="31" y="88"/>
                    </a:lnTo>
                    <a:lnTo>
                      <a:pt x="23" y="96"/>
                    </a:lnTo>
                    <a:lnTo>
                      <a:pt x="16" y="103"/>
                    </a:lnTo>
                    <a:lnTo>
                      <a:pt x="46" y="103"/>
                    </a:lnTo>
                    <a:lnTo>
                      <a:pt x="54" y="103"/>
                    </a:lnTo>
                    <a:lnTo>
                      <a:pt x="58" y="103"/>
                    </a:lnTo>
                    <a:lnTo>
                      <a:pt x="62" y="99"/>
                    </a:lnTo>
                    <a:lnTo>
                      <a:pt x="66" y="99"/>
                    </a:lnTo>
                    <a:lnTo>
                      <a:pt x="69" y="96"/>
                    </a:lnTo>
                    <a:lnTo>
                      <a:pt x="69" y="92"/>
                    </a:lnTo>
                    <a:lnTo>
                      <a:pt x="73" y="9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53" name="Freeform 135"/>
              <p:cNvSpPr>
                <a:spLocks noEditPoints="1"/>
              </p:cNvSpPr>
              <p:nvPr/>
            </p:nvSpPr>
            <p:spPr bwMode="auto">
              <a:xfrm>
                <a:off x="3028" y="1948"/>
                <a:ext cx="69" cy="115"/>
              </a:xfrm>
              <a:custGeom>
                <a:avLst/>
                <a:gdLst>
                  <a:gd name="T0" fmla="*/ 69 w 69"/>
                  <a:gd name="T1" fmla="*/ 0 h 115"/>
                  <a:gd name="T2" fmla="*/ 69 w 69"/>
                  <a:gd name="T3" fmla="*/ 4 h 115"/>
                  <a:gd name="T4" fmla="*/ 57 w 69"/>
                  <a:gd name="T5" fmla="*/ 7 h 115"/>
                  <a:gd name="T6" fmla="*/ 49 w 69"/>
                  <a:gd name="T7" fmla="*/ 7 h 115"/>
                  <a:gd name="T8" fmla="*/ 42 w 69"/>
                  <a:gd name="T9" fmla="*/ 11 h 115"/>
                  <a:gd name="T10" fmla="*/ 38 w 69"/>
                  <a:gd name="T11" fmla="*/ 19 h 115"/>
                  <a:gd name="T12" fmla="*/ 30 w 69"/>
                  <a:gd name="T13" fmla="*/ 27 h 115"/>
                  <a:gd name="T14" fmla="*/ 26 w 69"/>
                  <a:gd name="T15" fmla="*/ 34 h 115"/>
                  <a:gd name="T16" fmla="*/ 23 w 69"/>
                  <a:gd name="T17" fmla="*/ 42 h 115"/>
                  <a:gd name="T18" fmla="*/ 19 w 69"/>
                  <a:gd name="T19" fmla="*/ 53 h 115"/>
                  <a:gd name="T20" fmla="*/ 30 w 69"/>
                  <a:gd name="T21" fmla="*/ 46 h 115"/>
                  <a:gd name="T22" fmla="*/ 42 w 69"/>
                  <a:gd name="T23" fmla="*/ 46 h 115"/>
                  <a:gd name="T24" fmla="*/ 53 w 69"/>
                  <a:gd name="T25" fmla="*/ 46 h 115"/>
                  <a:gd name="T26" fmla="*/ 61 w 69"/>
                  <a:gd name="T27" fmla="*/ 53 h 115"/>
                  <a:gd name="T28" fmla="*/ 69 w 69"/>
                  <a:gd name="T29" fmla="*/ 65 h 115"/>
                  <a:gd name="T30" fmla="*/ 69 w 69"/>
                  <a:gd name="T31" fmla="*/ 76 h 115"/>
                  <a:gd name="T32" fmla="*/ 69 w 69"/>
                  <a:gd name="T33" fmla="*/ 92 h 115"/>
                  <a:gd name="T34" fmla="*/ 61 w 69"/>
                  <a:gd name="T35" fmla="*/ 103 h 115"/>
                  <a:gd name="T36" fmla="*/ 53 w 69"/>
                  <a:gd name="T37" fmla="*/ 111 h 115"/>
                  <a:gd name="T38" fmla="*/ 46 w 69"/>
                  <a:gd name="T39" fmla="*/ 115 h 115"/>
                  <a:gd name="T40" fmla="*/ 34 w 69"/>
                  <a:gd name="T41" fmla="*/ 115 h 115"/>
                  <a:gd name="T42" fmla="*/ 23 w 69"/>
                  <a:gd name="T43" fmla="*/ 115 h 115"/>
                  <a:gd name="T44" fmla="*/ 15 w 69"/>
                  <a:gd name="T45" fmla="*/ 107 h 115"/>
                  <a:gd name="T46" fmla="*/ 7 w 69"/>
                  <a:gd name="T47" fmla="*/ 99 h 115"/>
                  <a:gd name="T48" fmla="*/ 0 w 69"/>
                  <a:gd name="T49" fmla="*/ 84 h 115"/>
                  <a:gd name="T50" fmla="*/ 0 w 69"/>
                  <a:gd name="T51" fmla="*/ 69 h 115"/>
                  <a:gd name="T52" fmla="*/ 0 w 69"/>
                  <a:gd name="T53" fmla="*/ 57 h 115"/>
                  <a:gd name="T54" fmla="*/ 7 w 69"/>
                  <a:gd name="T55" fmla="*/ 42 h 115"/>
                  <a:gd name="T56" fmla="*/ 11 w 69"/>
                  <a:gd name="T57" fmla="*/ 30 h 115"/>
                  <a:gd name="T58" fmla="*/ 23 w 69"/>
                  <a:gd name="T59" fmla="*/ 19 h 115"/>
                  <a:gd name="T60" fmla="*/ 34 w 69"/>
                  <a:gd name="T61" fmla="*/ 11 h 115"/>
                  <a:gd name="T62" fmla="*/ 46 w 69"/>
                  <a:gd name="T63" fmla="*/ 4 h 115"/>
                  <a:gd name="T64" fmla="*/ 53 w 69"/>
                  <a:gd name="T65" fmla="*/ 0 h 115"/>
                  <a:gd name="T66" fmla="*/ 65 w 69"/>
                  <a:gd name="T67" fmla="*/ 0 h 115"/>
                  <a:gd name="T68" fmla="*/ 69 w 69"/>
                  <a:gd name="T69" fmla="*/ 0 h 115"/>
                  <a:gd name="T70" fmla="*/ 19 w 69"/>
                  <a:gd name="T71" fmla="*/ 57 h 115"/>
                  <a:gd name="T72" fmla="*/ 15 w 69"/>
                  <a:gd name="T73" fmla="*/ 69 h 115"/>
                  <a:gd name="T74" fmla="*/ 15 w 69"/>
                  <a:gd name="T75" fmla="*/ 76 h 115"/>
                  <a:gd name="T76" fmla="*/ 15 w 69"/>
                  <a:gd name="T77" fmla="*/ 84 h 115"/>
                  <a:gd name="T78" fmla="*/ 19 w 69"/>
                  <a:gd name="T79" fmla="*/ 92 h 115"/>
                  <a:gd name="T80" fmla="*/ 23 w 69"/>
                  <a:gd name="T81" fmla="*/ 99 h 115"/>
                  <a:gd name="T82" fmla="*/ 26 w 69"/>
                  <a:gd name="T83" fmla="*/ 107 h 115"/>
                  <a:gd name="T84" fmla="*/ 30 w 69"/>
                  <a:gd name="T85" fmla="*/ 111 h 115"/>
                  <a:gd name="T86" fmla="*/ 38 w 69"/>
                  <a:gd name="T87" fmla="*/ 111 h 115"/>
                  <a:gd name="T88" fmla="*/ 42 w 69"/>
                  <a:gd name="T89" fmla="*/ 111 h 115"/>
                  <a:gd name="T90" fmla="*/ 49 w 69"/>
                  <a:gd name="T91" fmla="*/ 103 h 115"/>
                  <a:gd name="T92" fmla="*/ 53 w 69"/>
                  <a:gd name="T93" fmla="*/ 96 h 115"/>
                  <a:gd name="T94" fmla="*/ 53 w 69"/>
                  <a:gd name="T95" fmla="*/ 84 h 115"/>
                  <a:gd name="T96" fmla="*/ 53 w 69"/>
                  <a:gd name="T97" fmla="*/ 73 h 115"/>
                  <a:gd name="T98" fmla="*/ 49 w 69"/>
                  <a:gd name="T99" fmla="*/ 61 h 115"/>
                  <a:gd name="T100" fmla="*/ 42 w 69"/>
                  <a:gd name="T101" fmla="*/ 53 h 115"/>
                  <a:gd name="T102" fmla="*/ 34 w 69"/>
                  <a:gd name="T103" fmla="*/ 50 h 115"/>
                  <a:gd name="T104" fmla="*/ 30 w 69"/>
                  <a:gd name="T105" fmla="*/ 53 h 115"/>
                  <a:gd name="T106" fmla="*/ 26 w 69"/>
                  <a:gd name="T107" fmla="*/ 53 h 115"/>
                  <a:gd name="T108" fmla="*/ 23 w 69"/>
                  <a:gd name="T109" fmla="*/ 53 h 115"/>
                  <a:gd name="T110" fmla="*/ 19 w 69"/>
                  <a:gd name="T111" fmla="*/ 57 h 1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9"/>
                  <a:gd name="T169" fmla="*/ 0 h 115"/>
                  <a:gd name="T170" fmla="*/ 69 w 69"/>
                  <a:gd name="T171" fmla="*/ 115 h 11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9" h="115">
                    <a:moveTo>
                      <a:pt x="69" y="0"/>
                    </a:moveTo>
                    <a:lnTo>
                      <a:pt x="69" y="4"/>
                    </a:lnTo>
                    <a:lnTo>
                      <a:pt x="57" y="7"/>
                    </a:lnTo>
                    <a:lnTo>
                      <a:pt x="49" y="7"/>
                    </a:lnTo>
                    <a:lnTo>
                      <a:pt x="42" y="11"/>
                    </a:lnTo>
                    <a:lnTo>
                      <a:pt x="38" y="19"/>
                    </a:lnTo>
                    <a:lnTo>
                      <a:pt x="30" y="27"/>
                    </a:lnTo>
                    <a:lnTo>
                      <a:pt x="26" y="34"/>
                    </a:lnTo>
                    <a:lnTo>
                      <a:pt x="23" y="42"/>
                    </a:lnTo>
                    <a:lnTo>
                      <a:pt x="19" y="53"/>
                    </a:lnTo>
                    <a:lnTo>
                      <a:pt x="30" y="46"/>
                    </a:lnTo>
                    <a:lnTo>
                      <a:pt x="42" y="46"/>
                    </a:lnTo>
                    <a:lnTo>
                      <a:pt x="53" y="46"/>
                    </a:lnTo>
                    <a:lnTo>
                      <a:pt x="61" y="53"/>
                    </a:lnTo>
                    <a:lnTo>
                      <a:pt x="69" y="65"/>
                    </a:lnTo>
                    <a:lnTo>
                      <a:pt x="69" y="76"/>
                    </a:lnTo>
                    <a:lnTo>
                      <a:pt x="69" y="92"/>
                    </a:lnTo>
                    <a:lnTo>
                      <a:pt x="61" y="103"/>
                    </a:lnTo>
                    <a:lnTo>
                      <a:pt x="53" y="111"/>
                    </a:lnTo>
                    <a:lnTo>
                      <a:pt x="46" y="115"/>
                    </a:lnTo>
                    <a:lnTo>
                      <a:pt x="34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7" y="99"/>
                    </a:lnTo>
                    <a:lnTo>
                      <a:pt x="0" y="84"/>
                    </a:lnTo>
                    <a:lnTo>
                      <a:pt x="0" y="69"/>
                    </a:lnTo>
                    <a:lnTo>
                      <a:pt x="0" y="57"/>
                    </a:lnTo>
                    <a:lnTo>
                      <a:pt x="7" y="42"/>
                    </a:lnTo>
                    <a:lnTo>
                      <a:pt x="11" y="30"/>
                    </a:lnTo>
                    <a:lnTo>
                      <a:pt x="23" y="19"/>
                    </a:lnTo>
                    <a:lnTo>
                      <a:pt x="34" y="11"/>
                    </a:lnTo>
                    <a:lnTo>
                      <a:pt x="46" y="4"/>
                    </a:lnTo>
                    <a:lnTo>
                      <a:pt x="53" y="0"/>
                    </a:lnTo>
                    <a:lnTo>
                      <a:pt x="65" y="0"/>
                    </a:lnTo>
                    <a:lnTo>
                      <a:pt x="69" y="0"/>
                    </a:lnTo>
                    <a:close/>
                    <a:moveTo>
                      <a:pt x="19" y="57"/>
                    </a:moveTo>
                    <a:lnTo>
                      <a:pt x="15" y="69"/>
                    </a:lnTo>
                    <a:lnTo>
                      <a:pt x="15" y="76"/>
                    </a:lnTo>
                    <a:lnTo>
                      <a:pt x="15" y="84"/>
                    </a:lnTo>
                    <a:lnTo>
                      <a:pt x="19" y="92"/>
                    </a:lnTo>
                    <a:lnTo>
                      <a:pt x="23" y="99"/>
                    </a:lnTo>
                    <a:lnTo>
                      <a:pt x="26" y="107"/>
                    </a:lnTo>
                    <a:lnTo>
                      <a:pt x="30" y="111"/>
                    </a:lnTo>
                    <a:lnTo>
                      <a:pt x="38" y="111"/>
                    </a:lnTo>
                    <a:lnTo>
                      <a:pt x="42" y="111"/>
                    </a:lnTo>
                    <a:lnTo>
                      <a:pt x="49" y="103"/>
                    </a:lnTo>
                    <a:lnTo>
                      <a:pt x="53" y="96"/>
                    </a:lnTo>
                    <a:lnTo>
                      <a:pt x="53" y="84"/>
                    </a:lnTo>
                    <a:lnTo>
                      <a:pt x="53" y="73"/>
                    </a:lnTo>
                    <a:lnTo>
                      <a:pt x="49" y="61"/>
                    </a:lnTo>
                    <a:lnTo>
                      <a:pt x="42" y="53"/>
                    </a:lnTo>
                    <a:lnTo>
                      <a:pt x="34" y="50"/>
                    </a:lnTo>
                    <a:lnTo>
                      <a:pt x="30" y="53"/>
                    </a:lnTo>
                    <a:lnTo>
                      <a:pt x="26" y="53"/>
                    </a:lnTo>
                    <a:lnTo>
                      <a:pt x="23" y="53"/>
                    </a:lnTo>
                    <a:lnTo>
                      <a:pt x="19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54" name="Rectangle 136"/>
              <p:cNvSpPr>
                <a:spLocks noChangeArrowheads="1"/>
              </p:cNvSpPr>
              <p:nvPr/>
            </p:nvSpPr>
            <p:spPr bwMode="auto">
              <a:xfrm>
                <a:off x="3304" y="192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5" name="Freeform 137"/>
              <p:cNvSpPr>
                <a:spLocks/>
              </p:cNvSpPr>
              <p:nvPr/>
            </p:nvSpPr>
            <p:spPr bwMode="auto">
              <a:xfrm>
                <a:off x="3511" y="2044"/>
                <a:ext cx="19" cy="19"/>
              </a:xfrm>
              <a:custGeom>
                <a:avLst/>
                <a:gdLst>
                  <a:gd name="T0" fmla="*/ 12 w 19"/>
                  <a:gd name="T1" fmla="*/ 0 h 19"/>
                  <a:gd name="T2" fmla="*/ 15 w 19"/>
                  <a:gd name="T3" fmla="*/ 0 h 19"/>
                  <a:gd name="T4" fmla="*/ 15 w 19"/>
                  <a:gd name="T5" fmla="*/ 3 h 19"/>
                  <a:gd name="T6" fmla="*/ 19 w 19"/>
                  <a:gd name="T7" fmla="*/ 7 h 19"/>
                  <a:gd name="T8" fmla="*/ 19 w 19"/>
                  <a:gd name="T9" fmla="*/ 11 h 19"/>
                  <a:gd name="T10" fmla="*/ 19 w 19"/>
                  <a:gd name="T11" fmla="*/ 15 h 19"/>
                  <a:gd name="T12" fmla="*/ 15 w 19"/>
                  <a:gd name="T13" fmla="*/ 19 h 19"/>
                  <a:gd name="T14" fmla="*/ 12 w 19"/>
                  <a:gd name="T15" fmla="*/ 19 h 19"/>
                  <a:gd name="T16" fmla="*/ 12 w 19"/>
                  <a:gd name="T17" fmla="*/ 19 h 19"/>
                  <a:gd name="T18" fmla="*/ 8 w 19"/>
                  <a:gd name="T19" fmla="*/ 19 h 19"/>
                  <a:gd name="T20" fmla="*/ 4 w 19"/>
                  <a:gd name="T21" fmla="*/ 19 h 19"/>
                  <a:gd name="T22" fmla="*/ 0 w 19"/>
                  <a:gd name="T23" fmla="*/ 15 h 19"/>
                  <a:gd name="T24" fmla="*/ 0 w 19"/>
                  <a:gd name="T25" fmla="*/ 11 h 19"/>
                  <a:gd name="T26" fmla="*/ 0 w 19"/>
                  <a:gd name="T27" fmla="*/ 7 h 19"/>
                  <a:gd name="T28" fmla="*/ 4 w 19"/>
                  <a:gd name="T29" fmla="*/ 3 h 19"/>
                  <a:gd name="T30" fmla="*/ 8 w 19"/>
                  <a:gd name="T31" fmla="*/ 0 h 19"/>
                  <a:gd name="T32" fmla="*/ 12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12" y="0"/>
                    </a:moveTo>
                    <a:lnTo>
                      <a:pt x="15" y="0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11"/>
                    </a:lnTo>
                    <a:lnTo>
                      <a:pt x="19" y="15"/>
                    </a:lnTo>
                    <a:lnTo>
                      <a:pt x="15" y="19"/>
                    </a:lnTo>
                    <a:lnTo>
                      <a:pt x="12" y="19"/>
                    </a:lnTo>
                    <a:lnTo>
                      <a:pt x="8" y="19"/>
                    </a:lnTo>
                    <a:lnTo>
                      <a:pt x="4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4" y="3"/>
                    </a:lnTo>
                    <a:lnTo>
                      <a:pt x="8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56" name="Freeform 138"/>
              <p:cNvSpPr>
                <a:spLocks noEditPoints="1"/>
              </p:cNvSpPr>
              <p:nvPr/>
            </p:nvSpPr>
            <p:spPr bwMode="auto">
              <a:xfrm>
                <a:off x="3549" y="1948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4 w 69"/>
                  <a:gd name="T5" fmla="*/ 27 h 115"/>
                  <a:gd name="T6" fmla="*/ 12 w 69"/>
                  <a:gd name="T7" fmla="*/ 15 h 115"/>
                  <a:gd name="T8" fmla="*/ 20 w 69"/>
                  <a:gd name="T9" fmla="*/ 7 h 115"/>
                  <a:gd name="T10" fmla="*/ 27 w 69"/>
                  <a:gd name="T11" fmla="*/ 4 h 115"/>
                  <a:gd name="T12" fmla="*/ 35 w 69"/>
                  <a:gd name="T13" fmla="*/ 0 h 115"/>
                  <a:gd name="T14" fmla="*/ 43 w 69"/>
                  <a:gd name="T15" fmla="*/ 4 h 115"/>
                  <a:gd name="T16" fmla="*/ 50 w 69"/>
                  <a:gd name="T17" fmla="*/ 7 h 115"/>
                  <a:gd name="T18" fmla="*/ 58 w 69"/>
                  <a:gd name="T19" fmla="*/ 15 h 115"/>
                  <a:gd name="T20" fmla="*/ 62 w 69"/>
                  <a:gd name="T21" fmla="*/ 27 h 115"/>
                  <a:gd name="T22" fmla="*/ 66 w 69"/>
                  <a:gd name="T23" fmla="*/ 42 h 115"/>
                  <a:gd name="T24" fmla="*/ 69 w 69"/>
                  <a:gd name="T25" fmla="*/ 57 h 115"/>
                  <a:gd name="T26" fmla="*/ 69 w 69"/>
                  <a:gd name="T27" fmla="*/ 76 h 115"/>
                  <a:gd name="T28" fmla="*/ 62 w 69"/>
                  <a:gd name="T29" fmla="*/ 92 h 115"/>
                  <a:gd name="T30" fmla="*/ 58 w 69"/>
                  <a:gd name="T31" fmla="*/ 103 h 115"/>
                  <a:gd name="T32" fmla="*/ 50 w 69"/>
                  <a:gd name="T33" fmla="*/ 111 h 115"/>
                  <a:gd name="T34" fmla="*/ 43 w 69"/>
                  <a:gd name="T35" fmla="*/ 115 h 115"/>
                  <a:gd name="T36" fmla="*/ 35 w 69"/>
                  <a:gd name="T37" fmla="*/ 115 h 115"/>
                  <a:gd name="T38" fmla="*/ 23 w 69"/>
                  <a:gd name="T39" fmla="*/ 115 h 115"/>
                  <a:gd name="T40" fmla="*/ 16 w 69"/>
                  <a:gd name="T41" fmla="*/ 107 h 115"/>
                  <a:gd name="T42" fmla="*/ 8 w 69"/>
                  <a:gd name="T43" fmla="*/ 96 h 115"/>
                  <a:gd name="T44" fmla="*/ 0 w 69"/>
                  <a:gd name="T45" fmla="*/ 80 h 115"/>
                  <a:gd name="T46" fmla="*/ 0 w 69"/>
                  <a:gd name="T47" fmla="*/ 57 h 115"/>
                  <a:gd name="T48" fmla="*/ 16 w 69"/>
                  <a:gd name="T49" fmla="*/ 61 h 115"/>
                  <a:gd name="T50" fmla="*/ 16 w 69"/>
                  <a:gd name="T51" fmla="*/ 80 h 115"/>
                  <a:gd name="T52" fmla="*/ 20 w 69"/>
                  <a:gd name="T53" fmla="*/ 99 h 115"/>
                  <a:gd name="T54" fmla="*/ 23 w 69"/>
                  <a:gd name="T55" fmla="*/ 107 h 115"/>
                  <a:gd name="T56" fmla="*/ 27 w 69"/>
                  <a:gd name="T57" fmla="*/ 111 h 115"/>
                  <a:gd name="T58" fmla="*/ 35 w 69"/>
                  <a:gd name="T59" fmla="*/ 111 h 115"/>
                  <a:gd name="T60" fmla="*/ 39 w 69"/>
                  <a:gd name="T61" fmla="*/ 111 h 115"/>
                  <a:gd name="T62" fmla="*/ 43 w 69"/>
                  <a:gd name="T63" fmla="*/ 107 h 115"/>
                  <a:gd name="T64" fmla="*/ 46 w 69"/>
                  <a:gd name="T65" fmla="*/ 103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8 h 115"/>
                  <a:gd name="T74" fmla="*/ 50 w 69"/>
                  <a:gd name="T75" fmla="*/ 23 h 115"/>
                  <a:gd name="T76" fmla="*/ 46 w 69"/>
                  <a:gd name="T77" fmla="*/ 15 h 115"/>
                  <a:gd name="T78" fmla="*/ 43 w 69"/>
                  <a:gd name="T79" fmla="*/ 7 h 115"/>
                  <a:gd name="T80" fmla="*/ 39 w 69"/>
                  <a:gd name="T81" fmla="*/ 7 h 115"/>
                  <a:gd name="T82" fmla="*/ 35 w 69"/>
                  <a:gd name="T83" fmla="*/ 7 h 115"/>
                  <a:gd name="T84" fmla="*/ 27 w 69"/>
                  <a:gd name="T85" fmla="*/ 7 h 115"/>
                  <a:gd name="T86" fmla="*/ 23 w 69"/>
                  <a:gd name="T87" fmla="*/ 11 h 115"/>
                  <a:gd name="T88" fmla="*/ 20 w 69"/>
                  <a:gd name="T89" fmla="*/ 19 h 115"/>
                  <a:gd name="T90" fmla="*/ 16 w 69"/>
                  <a:gd name="T91" fmla="*/ 30 h 115"/>
                  <a:gd name="T92" fmla="*/ 16 w 69"/>
                  <a:gd name="T93" fmla="*/ 46 h 115"/>
                  <a:gd name="T94" fmla="*/ 16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2" y="15"/>
                    </a:lnTo>
                    <a:lnTo>
                      <a:pt x="20" y="7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3" y="4"/>
                    </a:lnTo>
                    <a:lnTo>
                      <a:pt x="50" y="7"/>
                    </a:lnTo>
                    <a:lnTo>
                      <a:pt x="58" y="15"/>
                    </a:lnTo>
                    <a:lnTo>
                      <a:pt x="62" y="27"/>
                    </a:lnTo>
                    <a:lnTo>
                      <a:pt x="66" y="42"/>
                    </a:lnTo>
                    <a:lnTo>
                      <a:pt x="69" y="57"/>
                    </a:lnTo>
                    <a:lnTo>
                      <a:pt x="69" y="76"/>
                    </a:lnTo>
                    <a:lnTo>
                      <a:pt x="62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3" y="115"/>
                    </a:lnTo>
                    <a:lnTo>
                      <a:pt x="35" y="115"/>
                    </a:lnTo>
                    <a:lnTo>
                      <a:pt x="23" y="115"/>
                    </a:lnTo>
                    <a:lnTo>
                      <a:pt x="16" y="107"/>
                    </a:lnTo>
                    <a:lnTo>
                      <a:pt x="8" y="96"/>
                    </a:lnTo>
                    <a:lnTo>
                      <a:pt x="0" y="80"/>
                    </a:lnTo>
                    <a:lnTo>
                      <a:pt x="0" y="57"/>
                    </a:lnTo>
                    <a:close/>
                    <a:moveTo>
                      <a:pt x="16" y="61"/>
                    </a:moveTo>
                    <a:lnTo>
                      <a:pt x="16" y="80"/>
                    </a:lnTo>
                    <a:lnTo>
                      <a:pt x="20" y="99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35" y="111"/>
                    </a:lnTo>
                    <a:lnTo>
                      <a:pt x="39" y="111"/>
                    </a:lnTo>
                    <a:lnTo>
                      <a:pt x="43" y="107"/>
                    </a:lnTo>
                    <a:lnTo>
                      <a:pt x="46" y="103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3" y="7"/>
                    </a:lnTo>
                    <a:lnTo>
                      <a:pt x="39" y="7"/>
                    </a:lnTo>
                    <a:lnTo>
                      <a:pt x="35" y="7"/>
                    </a:lnTo>
                    <a:lnTo>
                      <a:pt x="27" y="7"/>
                    </a:lnTo>
                    <a:lnTo>
                      <a:pt x="23" y="11"/>
                    </a:lnTo>
                    <a:lnTo>
                      <a:pt x="20" y="19"/>
                    </a:lnTo>
                    <a:lnTo>
                      <a:pt x="16" y="30"/>
                    </a:lnTo>
                    <a:lnTo>
                      <a:pt x="16" y="46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57" name="Freeform 139"/>
              <p:cNvSpPr>
                <a:spLocks noEditPoints="1"/>
              </p:cNvSpPr>
              <p:nvPr/>
            </p:nvSpPr>
            <p:spPr bwMode="auto">
              <a:xfrm>
                <a:off x="3634" y="1948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4 w 69"/>
                  <a:gd name="T5" fmla="*/ 27 h 115"/>
                  <a:gd name="T6" fmla="*/ 11 w 69"/>
                  <a:gd name="T7" fmla="*/ 15 h 115"/>
                  <a:gd name="T8" fmla="*/ 19 w 69"/>
                  <a:gd name="T9" fmla="*/ 7 h 115"/>
                  <a:gd name="T10" fmla="*/ 27 w 69"/>
                  <a:gd name="T11" fmla="*/ 4 h 115"/>
                  <a:gd name="T12" fmla="*/ 34 w 69"/>
                  <a:gd name="T13" fmla="*/ 0 h 115"/>
                  <a:gd name="T14" fmla="*/ 42 w 69"/>
                  <a:gd name="T15" fmla="*/ 4 h 115"/>
                  <a:gd name="T16" fmla="*/ 50 w 69"/>
                  <a:gd name="T17" fmla="*/ 7 h 115"/>
                  <a:gd name="T18" fmla="*/ 57 w 69"/>
                  <a:gd name="T19" fmla="*/ 15 h 115"/>
                  <a:gd name="T20" fmla="*/ 61 w 69"/>
                  <a:gd name="T21" fmla="*/ 27 h 115"/>
                  <a:gd name="T22" fmla="*/ 65 w 69"/>
                  <a:gd name="T23" fmla="*/ 42 h 115"/>
                  <a:gd name="T24" fmla="*/ 69 w 69"/>
                  <a:gd name="T25" fmla="*/ 57 h 115"/>
                  <a:gd name="T26" fmla="*/ 65 w 69"/>
                  <a:gd name="T27" fmla="*/ 76 h 115"/>
                  <a:gd name="T28" fmla="*/ 61 w 69"/>
                  <a:gd name="T29" fmla="*/ 92 h 115"/>
                  <a:gd name="T30" fmla="*/ 57 w 69"/>
                  <a:gd name="T31" fmla="*/ 103 h 115"/>
                  <a:gd name="T32" fmla="*/ 50 w 69"/>
                  <a:gd name="T33" fmla="*/ 111 h 115"/>
                  <a:gd name="T34" fmla="*/ 42 w 69"/>
                  <a:gd name="T35" fmla="*/ 115 h 115"/>
                  <a:gd name="T36" fmla="*/ 31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7 w 69"/>
                  <a:gd name="T43" fmla="*/ 96 h 115"/>
                  <a:gd name="T44" fmla="*/ 0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5 w 69"/>
                  <a:gd name="T51" fmla="*/ 80 h 115"/>
                  <a:gd name="T52" fmla="*/ 19 w 69"/>
                  <a:gd name="T53" fmla="*/ 99 h 115"/>
                  <a:gd name="T54" fmla="*/ 23 w 69"/>
                  <a:gd name="T55" fmla="*/ 107 h 115"/>
                  <a:gd name="T56" fmla="*/ 27 w 69"/>
                  <a:gd name="T57" fmla="*/ 111 h 115"/>
                  <a:gd name="T58" fmla="*/ 34 w 69"/>
                  <a:gd name="T59" fmla="*/ 111 h 115"/>
                  <a:gd name="T60" fmla="*/ 38 w 69"/>
                  <a:gd name="T61" fmla="*/ 111 h 115"/>
                  <a:gd name="T62" fmla="*/ 42 w 69"/>
                  <a:gd name="T63" fmla="*/ 107 h 115"/>
                  <a:gd name="T64" fmla="*/ 46 w 69"/>
                  <a:gd name="T65" fmla="*/ 103 h 115"/>
                  <a:gd name="T66" fmla="*/ 50 w 69"/>
                  <a:gd name="T67" fmla="*/ 92 h 115"/>
                  <a:gd name="T68" fmla="*/ 50 w 69"/>
                  <a:gd name="T69" fmla="*/ 76 h 115"/>
                  <a:gd name="T70" fmla="*/ 54 w 69"/>
                  <a:gd name="T71" fmla="*/ 53 h 115"/>
                  <a:gd name="T72" fmla="*/ 50 w 69"/>
                  <a:gd name="T73" fmla="*/ 38 h 115"/>
                  <a:gd name="T74" fmla="*/ 50 w 69"/>
                  <a:gd name="T75" fmla="*/ 23 h 115"/>
                  <a:gd name="T76" fmla="*/ 46 w 69"/>
                  <a:gd name="T77" fmla="*/ 15 h 115"/>
                  <a:gd name="T78" fmla="*/ 42 w 69"/>
                  <a:gd name="T79" fmla="*/ 7 h 115"/>
                  <a:gd name="T80" fmla="*/ 38 w 69"/>
                  <a:gd name="T81" fmla="*/ 7 h 115"/>
                  <a:gd name="T82" fmla="*/ 34 w 69"/>
                  <a:gd name="T83" fmla="*/ 7 h 115"/>
                  <a:gd name="T84" fmla="*/ 27 w 69"/>
                  <a:gd name="T85" fmla="*/ 7 h 115"/>
                  <a:gd name="T86" fmla="*/ 23 w 69"/>
                  <a:gd name="T87" fmla="*/ 11 h 115"/>
                  <a:gd name="T88" fmla="*/ 19 w 69"/>
                  <a:gd name="T89" fmla="*/ 19 h 115"/>
                  <a:gd name="T90" fmla="*/ 15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1" y="15"/>
                    </a:lnTo>
                    <a:lnTo>
                      <a:pt x="19" y="7"/>
                    </a:lnTo>
                    <a:lnTo>
                      <a:pt x="27" y="4"/>
                    </a:lnTo>
                    <a:lnTo>
                      <a:pt x="34" y="0"/>
                    </a:lnTo>
                    <a:lnTo>
                      <a:pt x="42" y="4"/>
                    </a:lnTo>
                    <a:lnTo>
                      <a:pt x="50" y="7"/>
                    </a:lnTo>
                    <a:lnTo>
                      <a:pt x="57" y="15"/>
                    </a:lnTo>
                    <a:lnTo>
                      <a:pt x="61" y="27"/>
                    </a:lnTo>
                    <a:lnTo>
                      <a:pt x="65" y="42"/>
                    </a:lnTo>
                    <a:lnTo>
                      <a:pt x="69" y="57"/>
                    </a:lnTo>
                    <a:lnTo>
                      <a:pt x="65" y="76"/>
                    </a:lnTo>
                    <a:lnTo>
                      <a:pt x="61" y="92"/>
                    </a:lnTo>
                    <a:lnTo>
                      <a:pt x="57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1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7" y="96"/>
                    </a:lnTo>
                    <a:lnTo>
                      <a:pt x="0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5" y="80"/>
                    </a:lnTo>
                    <a:lnTo>
                      <a:pt x="19" y="99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3"/>
                    </a:lnTo>
                    <a:lnTo>
                      <a:pt x="50" y="92"/>
                    </a:lnTo>
                    <a:lnTo>
                      <a:pt x="50" y="76"/>
                    </a:lnTo>
                    <a:lnTo>
                      <a:pt x="54" y="53"/>
                    </a:lnTo>
                    <a:lnTo>
                      <a:pt x="50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4" y="7"/>
                    </a:lnTo>
                    <a:lnTo>
                      <a:pt x="27" y="7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5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58" name="Freeform 140"/>
              <p:cNvSpPr>
                <a:spLocks noEditPoints="1"/>
              </p:cNvSpPr>
              <p:nvPr/>
            </p:nvSpPr>
            <p:spPr bwMode="auto">
              <a:xfrm>
                <a:off x="3714" y="1948"/>
                <a:ext cx="73" cy="115"/>
              </a:xfrm>
              <a:custGeom>
                <a:avLst/>
                <a:gdLst>
                  <a:gd name="T0" fmla="*/ 0 w 73"/>
                  <a:gd name="T1" fmla="*/ 57 h 115"/>
                  <a:gd name="T2" fmla="*/ 4 w 73"/>
                  <a:gd name="T3" fmla="*/ 42 h 115"/>
                  <a:gd name="T4" fmla="*/ 8 w 73"/>
                  <a:gd name="T5" fmla="*/ 27 h 115"/>
                  <a:gd name="T6" fmla="*/ 16 w 73"/>
                  <a:gd name="T7" fmla="*/ 15 h 115"/>
                  <a:gd name="T8" fmla="*/ 23 w 73"/>
                  <a:gd name="T9" fmla="*/ 7 h 115"/>
                  <a:gd name="T10" fmla="*/ 31 w 73"/>
                  <a:gd name="T11" fmla="*/ 4 h 115"/>
                  <a:gd name="T12" fmla="*/ 39 w 73"/>
                  <a:gd name="T13" fmla="*/ 0 h 115"/>
                  <a:gd name="T14" fmla="*/ 46 w 73"/>
                  <a:gd name="T15" fmla="*/ 4 h 115"/>
                  <a:gd name="T16" fmla="*/ 54 w 73"/>
                  <a:gd name="T17" fmla="*/ 7 h 115"/>
                  <a:gd name="T18" fmla="*/ 58 w 73"/>
                  <a:gd name="T19" fmla="*/ 15 h 115"/>
                  <a:gd name="T20" fmla="*/ 66 w 73"/>
                  <a:gd name="T21" fmla="*/ 27 h 115"/>
                  <a:gd name="T22" fmla="*/ 69 w 73"/>
                  <a:gd name="T23" fmla="*/ 42 h 115"/>
                  <a:gd name="T24" fmla="*/ 73 w 73"/>
                  <a:gd name="T25" fmla="*/ 57 h 115"/>
                  <a:gd name="T26" fmla="*/ 69 w 73"/>
                  <a:gd name="T27" fmla="*/ 76 h 115"/>
                  <a:gd name="T28" fmla="*/ 66 w 73"/>
                  <a:gd name="T29" fmla="*/ 92 h 115"/>
                  <a:gd name="T30" fmla="*/ 62 w 73"/>
                  <a:gd name="T31" fmla="*/ 103 h 115"/>
                  <a:gd name="T32" fmla="*/ 54 w 73"/>
                  <a:gd name="T33" fmla="*/ 111 h 115"/>
                  <a:gd name="T34" fmla="*/ 43 w 73"/>
                  <a:gd name="T35" fmla="*/ 115 h 115"/>
                  <a:gd name="T36" fmla="*/ 35 w 73"/>
                  <a:gd name="T37" fmla="*/ 115 h 115"/>
                  <a:gd name="T38" fmla="*/ 27 w 73"/>
                  <a:gd name="T39" fmla="*/ 115 h 115"/>
                  <a:gd name="T40" fmla="*/ 20 w 73"/>
                  <a:gd name="T41" fmla="*/ 107 h 115"/>
                  <a:gd name="T42" fmla="*/ 12 w 73"/>
                  <a:gd name="T43" fmla="*/ 96 h 115"/>
                  <a:gd name="T44" fmla="*/ 4 w 73"/>
                  <a:gd name="T45" fmla="*/ 80 h 115"/>
                  <a:gd name="T46" fmla="*/ 0 w 73"/>
                  <a:gd name="T47" fmla="*/ 57 h 115"/>
                  <a:gd name="T48" fmla="*/ 20 w 73"/>
                  <a:gd name="T49" fmla="*/ 61 h 115"/>
                  <a:gd name="T50" fmla="*/ 20 w 73"/>
                  <a:gd name="T51" fmla="*/ 80 h 115"/>
                  <a:gd name="T52" fmla="*/ 23 w 73"/>
                  <a:gd name="T53" fmla="*/ 99 h 115"/>
                  <a:gd name="T54" fmla="*/ 27 w 73"/>
                  <a:gd name="T55" fmla="*/ 107 h 115"/>
                  <a:gd name="T56" fmla="*/ 31 w 73"/>
                  <a:gd name="T57" fmla="*/ 111 h 115"/>
                  <a:gd name="T58" fmla="*/ 35 w 73"/>
                  <a:gd name="T59" fmla="*/ 111 h 115"/>
                  <a:gd name="T60" fmla="*/ 43 w 73"/>
                  <a:gd name="T61" fmla="*/ 111 h 115"/>
                  <a:gd name="T62" fmla="*/ 46 w 73"/>
                  <a:gd name="T63" fmla="*/ 107 h 115"/>
                  <a:gd name="T64" fmla="*/ 50 w 73"/>
                  <a:gd name="T65" fmla="*/ 103 h 115"/>
                  <a:gd name="T66" fmla="*/ 54 w 73"/>
                  <a:gd name="T67" fmla="*/ 92 h 115"/>
                  <a:gd name="T68" fmla="*/ 54 w 73"/>
                  <a:gd name="T69" fmla="*/ 76 h 115"/>
                  <a:gd name="T70" fmla="*/ 58 w 73"/>
                  <a:gd name="T71" fmla="*/ 53 h 115"/>
                  <a:gd name="T72" fmla="*/ 54 w 73"/>
                  <a:gd name="T73" fmla="*/ 38 h 115"/>
                  <a:gd name="T74" fmla="*/ 54 w 73"/>
                  <a:gd name="T75" fmla="*/ 23 h 115"/>
                  <a:gd name="T76" fmla="*/ 50 w 73"/>
                  <a:gd name="T77" fmla="*/ 15 h 115"/>
                  <a:gd name="T78" fmla="*/ 46 w 73"/>
                  <a:gd name="T79" fmla="*/ 7 h 115"/>
                  <a:gd name="T80" fmla="*/ 43 w 73"/>
                  <a:gd name="T81" fmla="*/ 7 h 115"/>
                  <a:gd name="T82" fmla="*/ 39 w 73"/>
                  <a:gd name="T83" fmla="*/ 7 h 115"/>
                  <a:gd name="T84" fmla="*/ 31 w 73"/>
                  <a:gd name="T85" fmla="*/ 7 h 115"/>
                  <a:gd name="T86" fmla="*/ 27 w 73"/>
                  <a:gd name="T87" fmla="*/ 11 h 115"/>
                  <a:gd name="T88" fmla="*/ 23 w 73"/>
                  <a:gd name="T89" fmla="*/ 19 h 115"/>
                  <a:gd name="T90" fmla="*/ 20 w 73"/>
                  <a:gd name="T91" fmla="*/ 30 h 115"/>
                  <a:gd name="T92" fmla="*/ 20 w 73"/>
                  <a:gd name="T93" fmla="*/ 46 h 115"/>
                  <a:gd name="T94" fmla="*/ 20 w 73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7"/>
                    </a:moveTo>
                    <a:lnTo>
                      <a:pt x="4" y="42"/>
                    </a:lnTo>
                    <a:lnTo>
                      <a:pt x="8" y="27"/>
                    </a:lnTo>
                    <a:lnTo>
                      <a:pt x="16" y="15"/>
                    </a:lnTo>
                    <a:lnTo>
                      <a:pt x="23" y="7"/>
                    </a:lnTo>
                    <a:lnTo>
                      <a:pt x="31" y="4"/>
                    </a:lnTo>
                    <a:lnTo>
                      <a:pt x="39" y="0"/>
                    </a:lnTo>
                    <a:lnTo>
                      <a:pt x="46" y="4"/>
                    </a:lnTo>
                    <a:lnTo>
                      <a:pt x="54" y="7"/>
                    </a:lnTo>
                    <a:lnTo>
                      <a:pt x="58" y="15"/>
                    </a:lnTo>
                    <a:lnTo>
                      <a:pt x="66" y="27"/>
                    </a:lnTo>
                    <a:lnTo>
                      <a:pt x="69" y="42"/>
                    </a:lnTo>
                    <a:lnTo>
                      <a:pt x="73" y="57"/>
                    </a:lnTo>
                    <a:lnTo>
                      <a:pt x="69" y="76"/>
                    </a:lnTo>
                    <a:lnTo>
                      <a:pt x="66" y="92"/>
                    </a:lnTo>
                    <a:lnTo>
                      <a:pt x="62" y="103"/>
                    </a:lnTo>
                    <a:lnTo>
                      <a:pt x="54" y="111"/>
                    </a:lnTo>
                    <a:lnTo>
                      <a:pt x="43" y="115"/>
                    </a:lnTo>
                    <a:lnTo>
                      <a:pt x="35" y="115"/>
                    </a:lnTo>
                    <a:lnTo>
                      <a:pt x="27" y="115"/>
                    </a:lnTo>
                    <a:lnTo>
                      <a:pt x="20" y="107"/>
                    </a:lnTo>
                    <a:lnTo>
                      <a:pt x="12" y="96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20" y="61"/>
                    </a:moveTo>
                    <a:lnTo>
                      <a:pt x="20" y="80"/>
                    </a:lnTo>
                    <a:lnTo>
                      <a:pt x="23" y="99"/>
                    </a:lnTo>
                    <a:lnTo>
                      <a:pt x="27" y="107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43" y="111"/>
                    </a:lnTo>
                    <a:lnTo>
                      <a:pt x="46" y="107"/>
                    </a:lnTo>
                    <a:lnTo>
                      <a:pt x="50" y="103"/>
                    </a:lnTo>
                    <a:lnTo>
                      <a:pt x="54" y="92"/>
                    </a:lnTo>
                    <a:lnTo>
                      <a:pt x="54" y="76"/>
                    </a:lnTo>
                    <a:lnTo>
                      <a:pt x="58" y="53"/>
                    </a:lnTo>
                    <a:lnTo>
                      <a:pt x="54" y="38"/>
                    </a:lnTo>
                    <a:lnTo>
                      <a:pt x="54" y="23"/>
                    </a:lnTo>
                    <a:lnTo>
                      <a:pt x="50" y="15"/>
                    </a:lnTo>
                    <a:lnTo>
                      <a:pt x="46" y="7"/>
                    </a:lnTo>
                    <a:lnTo>
                      <a:pt x="43" y="7"/>
                    </a:lnTo>
                    <a:lnTo>
                      <a:pt x="39" y="7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3" y="19"/>
                    </a:lnTo>
                    <a:lnTo>
                      <a:pt x="20" y="30"/>
                    </a:lnTo>
                    <a:lnTo>
                      <a:pt x="20" y="46"/>
                    </a:lnTo>
                    <a:lnTo>
                      <a:pt x="20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59" name="Freeform 141"/>
              <p:cNvSpPr>
                <a:spLocks noEditPoints="1"/>
              </p:cNvSpPr>
              <p:nvPr/>
            </p:nvSpPr>
            <p:spPr bwMode="auto">
              <a:xfrm>
                <a:off x="3799" y="1948"/>
                <a:ext cx="73" cy="115"/>
              </a:xfrm>
              <a:custGeom>
                <a:avLst/>
                <a:gdLst>
                  <a:gd name="T0" fmla="*/ 4 w 73"/>
                  <a:gd name="T1" fmla="*/ 115 h 115"/>
                  <a:gd name="T2" fmla="*/ 4 w 73"/>
                  <a:gd name="T3" fmla="*/ 115 h 115"/>
                  <a:gd name="T4" fmla="*/ 11 w 73"/>
                  <a:gd name="T5" fmla="*/ 115 h 115"/>
                  <a:gd name="T6" fmla="*/ 23 w 73"/>
                  <a:gd name="T7" fmla="*/ 111 h 115"/>
                  <a:gd name="T8" fmla="*/ 30 w 73"/>
                  <a:gd name="T9" fmla="*/ 103 h 115"/>
                  <a:gd name="T10" fmla="*/ 42 w 73"/>
                  <a:gd name="T11" fmla="*/ 92 h 115"/>
                  <a:gd name="T12" fmla="*/ 46 w 73"/>
                  <a:gd name="T13" fmla="*/ 76 h 115"/>
                  <a:gd name="T14" fmla="*/ 54 w 73"/>
                  <a:gd name="T15" fmla="*/ 65 h 115"/>
                  <a:gd name="T16" fmla="*/ 42 w 73"/>
                  <a:gd name="T17" fmla="*/ 69 h 115"/>
                  <a:gd name="T18" fmla="*/ 30 w 73"/>
                  <a:gd name="T19" fmla="*/ 73 h 115"/>
                  <a:gd name="T20" fmla="*/ 19 w 73"/>
                  <a:gd name="T21" fmla="*/ 69 h 115"/>
                  <a:gd name="T22" fmla="*/ 7 w 73"/>
                  <a:gd name="T23" fmla="*/ 65 h 115"/>
                  <a:gd name="T24" fmla="*/ 4 w 73"/>
                  <a:gd name="T25" fmla="*/ 53 h 115"/>
                  <a:gd name="T26" fmla="*/ 0 w 73"/>
                  <a:gd name="T27" fmla="*/ 38 h 115"/>
                  <a:gd name="T28" fmla="*/ 4 w 73"/>
                  <a:gd name="T29" fmla="*/ 27 h 115"/>
                  <a:gd name="T30" fmla="*/ 7 w 73"/>
                  <a:gd name="T31" fmla="*/ 15 h 115"/>
                  <a:gd name="T32" fmla="*/ 15 w 73"/>
                  <a:gd name="T33" fmla="*/ 7 h 115"/>
                  <a:gd name="T34" fmla="*/ 27 w 73"/>
                  <a:gd name="T35" fmla="*/ 4 h 115"/>
                  <a:gd name="T36" fmla="*/ 34 w 73"/>
                  <a:gd name="T37" fmla="*/ 0 h 115"/>
                  <a:gd name="T38" fmla="*/ 50 w 73"/>
                  <a:gd name="T39" fmla="*/ 4 h 115"/>
                  <a:gd name="T40" fmla="*/ 57 w 73"/>
                  <a:gd name="T41" fmla="*/ 11 h 115"/>
                  <a:gd name="T42" fmla="*/ 65 w 73"/>
                  <a:gd name="T43" fmla="*/ 23 h 115"/>
                  <a:gd name="T44" fmla="*/ 69 w 73"/>
                  <a:gd name="T45" fmla="*/ 34 h 115"/>
                  <a:gd name="T46" fmla="*/ 73 w 73"/>
                  <a:gd name="T47" fmla="*/ 46 h 115"/>
                  <a:gd name="T48" fmla="*/ 69 w 73"/>
                  <a:gd name="T49" fmla="*/ 65 h 115"/>
                  <a:gd name="T50" fmla="*/ 61 w 73"/>
                  <a:gd name="T51" fmla="*/ 80 h 115"/>
                  <a:gd name="T52" fmla="*/ 50 w 73"/>
                  <a:gd name="T53" fmla="*/ 96 h 115"/>
                  <a:gd name="T54" fmla="*/ 38 w 73"/>
                  <a:gd name="T55" fmla="*/ 107 h 115"/>
                  <a:gd name="T56" fmla="*/ 23 w 73"/>
                  <a:gd name="T57" fmla="*/ 115 h 115"/>
                  <a:gd name="T58" fmla="*/ 7 w 73"/>
                  <a:gd name="T59" fmla="*/ 115 h 115"/>
                  <a:gd name="T60" fmla="*/ 4 w 73"/>
                  <a:gd name="T61" fmla="*/ 115 h 115"/>
                  <a:gd name="T62" fmla="*/ 54 w 73"/>
                  <a:gd name="T63" fmla="*/ 57 h 115"/>
                  <a:gd name="T64" fmla="*/ 54 w 73"/>
                  <a:gd name="T65" fmla="*/ 50 h 115"/>
                  <a:gd name="T66" fmla="*/ 54 w 73"/>
                  <a:gd name="T67" fmla="*/ 42 h 115"/>
                  <a:gd name="T68" fmla="*/ 54 w 73"/>
                  <a:gd name="T69" fmla="*/ 34 h 115"/>
                  <a:gd name="T70" fmla="*/ 54 w 73"/>
                  <a:gd name="T71" fmla="*/ 27 h 115"/>
                  <a:gd name="T72" fmla="*/ 50 w 73"/>
                  <a:gd name="T73" fmla="*/ 15 h 115"/>
                  <a:gd name="T74" fmla="*/ 46 w 73"/>
                  <a:gd name="T75" fmla="*/ 11 h 115"/>
                  <a:gd name="T76" fmla="*/ 42 w 73"/>
                  <a:gd name="T77" fmla="*/ 7 h 115"/>
                  <a:gd name="T78" fmla="*/ 34 w 73"/>
                  <a:gd name="T79" fmla="*/ 7 h 115"/>
                  <a:gd name="T80" fmla="*/ 27 w 73"/>
                  <a:gd name="T81" fmla="*/ 7 h 115"/>
                  <a:gd name="T82" fmla="*/ 23 w 73"/>
                  <a:gd name="T83" fmla="*/ 11 h 115"/>
                  <a:gd name="T84" fmla="*/ 19 w 73"/>
                  <a:gd name="T85" fmla="*/ 19 h 115"/>
                  <a:gd name="T86" fmla="*/ 15 w 73"/>
                  <a:gd name="T87" fmla="*/ 30 h 115"/>
                  <a:gd name="T88" fmla="*/ 19 w 73"/>
                  <a:gd name="T89" fmla="*/ 46 h 115"/>
                  <a:gd name="T90" fmla="*/ 23 w 73"/>
                  <a:gd name="T91" fmla="*/ 57 h 115"/>
                  <a:gd name="T92" fmla="*/ 30 w 73"/>
                  <a:gd name="T93" fmla="*/ 65 h 115"/>
                  <a:gd name="T94" fmla="*/ 34 w 73"/>
                  <a:gd name="T95" fmla="*/ 65 h 115"/>
                  <a:gd name="T96" fmla="*/ 42 w 73"/>
                  <a:gd name="T97" fmla="*/ 65 h 115"/>
                  <a:gd name="T98" fmla="*/ 46 w 73"/>
                  <a:gd name="T99" fmla="*/ 65 h 115"/>
                  <a:gd name="T100" fmla="*/ 50 w 73"/>
                  <a:gd name="T101" fmla="*/ 61 h 115"/>
                  <a:gd name="T102" fmla="*/ 54 w 73"/>
                  <a:gd name="T103" fmla="*/ 57 h 11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3"/>
                  <a:gd name="T157" fmla="*/ 0 h 115"/>
                  <a:gd name="T158" fmla="*/ 73 w 73"/>
                  <a:gd name="T159" fmla="*/ 115 h 11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3" h="115">
                    <a:moveTo>
                      <a:pt x="4" y="115"/>
                    </a:moveTo>
                    <a:lnTo>
                      <a:pt x="4" y="115"/>
                    </a:lnTo>
                    <a:lnTo>
                      <a:pt x="11" y="115"/>
                    </a:lnTo>
                    <a:lnTo>
                      <a:pt x="23" y="111"/>
                    </a:lnTo>
                    <a:lnTo>
                      <a:pt x="30" y="103"/>
                    </a:lnTo>
                    <a:lnTo>
                      <a:pt x="42" y="92"/>
                    </a:lnTo>
                    <a:lnTo>
                      <a:pt x="46" y="76"/>
                    </a:lnTo>
                    <a:lnTo>
                      <a:pt x="54" y="65"/>
                    </a:lnTo>
                    <a:lnTo>
                      <a:pt x="42" y="69"/>
                    </a:lnTo>
                    <a:lnTo>
                      <a:pt x="30" y="73"/>
                    </a:lnTo>
                    <a:lnTo>
                      <a:pt x="19" y="69"/>
                    </a:lnTo>
                    <a:lnTo>
                      <a:pt x="7" y="65"/>
                    </a:lnTo>
                    <a:lnTo>
                      <a:pt x="4" y="53"/>
                    </a:lnTo>
                    <a:lnTo>
                      <a:pt x="0" y="38"/>
                    </a:lnTo>
                    <a:lnTo>
                      <a:pt x="4" y="27"/>
                    </a:lnTo>
                    <a:lnTo>
                      <a:pt x="7" y="15"/>
                    </a:lnTo>
                    <a:lnTo>
                      <a:pt x="15" y="7"/>
                    </a:lnTo>
                    <a:lnTo>
                      <a:pt x="27" y="4"/>
                    </a:lnTo>
                    <a:lnTo>
                      <a:pt x="34" y="0"/>
                    </a:lnTo>
                    <a:lnTo>
                      <a:pt x="50" y="4"/>
                    </a:lnTo>
                    <a:lnTo>
                      <a:pt x="57" y="11"/>
                    </a:lnTo>
                    <a:lnTo>
                      <a:pt x="65" y="23"/>
                    </a:lnTo>
                    <a:lnTo>
                      <a:pt x="69" y="34"/>
                    </a:lnTo>
                    <a:lnTo>
                      <a:pt x="73" y="46"/>
                    </a:lnTo>
                    <a:lnTo>
                      <a:pt x="69" y="65"/>
                    </a:lnTo>
                    <a:lnTo>
                      <a:pt x="61" y="80"/>
                    </a:lnTo>
                    <a:lnTo>
                      <a:pt x="50" y="96"/>
                    </a:lnTo>
                    <a:lnTo>
                      <a:pt x="38" y="107"/>
                    </a:lnTo>
                    <a:lnTo>
                      <a:pt x="23" y="115"/>
                    </a:lnTo>
                    <a:lnTo>
                      <a:pt x="7" y="115"/>
                    </a:lnTo>
                    <a:lnTo>
                      <a:pt x="4" y="115"/>
                    </a:lnTo>
                    <a:close/>
                    <a:moveTo>
                      <a:pt x="54" y="57"/>
                    </a:moveTo>
                    <a:lnTo>
                      <a:pt x="54" y="50"/>
                    </a:lnTo>
                    <a:lnTo>
                      <a:pt x="54" y="42"/>
                    </a:lnTo>
                    <a:lnTo>
                      <a:pt x="54" y="34"/>
                    </a:lnTo>
                    <a:lnTo>
                      <a:pt x="54" y="27"/>
                    </a:lnTo>
                    <a:lnTo>
                      <a:pt x="50" y="15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4" y="7"/>
                    </a:lnTo>
                    <a:lnTo>
                      <a:pt x="27" y="7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5" y="30"/>
                    </a:lnTo>
                    <a:lnTo>
                      <a:pt x="19" y="46"/>
                    </a:lnTo>
                    <a:lnTo>
                      <a:pt x="23" y="57"/>
                    </a:lnTo>
                    <a:lnTo>
                      <a:pt x="30" y="65"/>
                    </a:lnTo>
                    <a:lnTo>
                      <a:pt x="34" y="65"/>
                    </a:lnTo>
                    <a:lnTo>
                      <a:pt x="42" y="65"/>
                    </a:lnTo>
                    <a:lnTo>
                      <a:pt x="46" y="65"/>
                    </a:lnTo>
                    <a:lnTo>
                      <a:pt x="50" y="61"/>
                    </a:lnTo>
                    <a:lnTo>
                      <a:pt x="54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60" name="Freeform 142"/>
              <p:cNvSpPr>
                <a:spLocks/>
              </p:cNvSpPr>
              <p:nvPr/>
            </p:nvSpPr>
            <p:spPr bwMode="auto">
              <a:xfrm>
                <a:off x="3879" y="1948"/>
                <a:ext cx="73" cy="115"/>
              </a:xfrm>
              <a:custGeom>
                <a:avLst/>
                <a:gdLst>
                  <a:gd name="T0" fmla="*/ 73 w 73"/>
                  <a:gd name="T1" fmla="*/ 92 h 115"/>
                  <a:gd name="T2" fmla="*/ 66 w 73"/>
                  <a:gd name="T3" fmla="*/ 115 h 115"/>
                  <a:gd name="T4" fmla="*/ 0 w 73"/>
                  <a:gd name="T5" fmla="*/ 115 h 115"/>
                  <a:gd name="T6" fmla="*/ 0 w 73"/>
                  <a:gd name="T7" fmla="*/ 111 h 115"/>
                  <a:gd name="T8" fmla="*/ 20 w 73"/>
                  <a:gd name="T9" fmla="*/ 96 h 115"/>
                  <a:gd name="T10" fmla="*/ 31 w 73"/>
                  <a:gd name="T11" fmla="*/ 80 h 115"/>
                  <a:gd name="T12" fmla="*/ 43 w 73"/>
                  <a:gd name="T13" fmla="*/ 69 h 115"/>
                  <a:gd name="T14" fmla="*/ 50 w 73"/>
                  <a:gd name="T15" fmla="*/ 53 h 115"/>
                  <a:gd name="T16" fmla="*/ 54 w 73"/>
                  <a:gd name="T17" fmla="*/ 38 h 115"/>
                  <a:gd name="T18" fmla="*/ 54 w 73"/>
                  <a:gd name="T19" fmla="*/ 27 h 115"/>
                  <a:gd name="T20" fmla="*/ 46 w 73"/>
                  <a:gd name="T21" fmla="*/ 19 h 115"/>
                  <a:gd name="T22" fmla="*/ 39 w 73"/>
                  <a:gd name="T23" fmla="*/ 15 h 115"/>
                  <a:gd name="T24" fmla="*/ 31 w 73"/>
                  <a:gd name="T25" fmla="*/ 11 h 115"/>
                  <a:gd name="T26" fmla="*/ 23 w 73"/>
                  <a:gd name="T27" fmla="*/ 15 h 115"/>
                  <a:gd name="T28" fmla="*/ 16 w 73"/>
                  <a:gd name="T29" fmla="*/ 19 h 115"/>
                  <a:gd name="T30" fmla="*/ 12 w 73"/>
                  <a:gd name="T31" fmla="*/ 23 h 115"/>
                  <a:gd name="T32" fmla="*/ 8 w 73"/>
                  <a:gd name="T33" fmla="*/ 30 h 115"/>
                  <a:gd name="T34" fmla="*/ 4 w 73"/>
                  <a:gd name="T35" fmla="*/ 30 h 115"/>
                  <a:gd name="T36" fmla="*/ 8 w 73"/>
                  <a:gd name="T37" fmla="*/ 19 h 115"/>
                  <a:gd name="T38" fmla="*/ 16 w 73"/>
                  <a:gd name="T39" fmla="*/ 7 h 115"/>
                  <a:gd name="T40" fmla="*/ 23 w 73"/>
                  <a:gd name="T41" fmla="*/ 4 h 115"/>
                  <a:gd name="T42" fmla="*/ 35 w 73"/>
                  <a:gd name="T43" fmla="*/ 0 h 115"/>
                  <a:gd name="T44" fmla="*/ 50 w 73"/>
                  <a:gd name="T45" fmla="*/ 4 h 115"/>
                  <a:gd name="T46" fmla="*/ 58 w 73"/>
                  <a:gd name="T47" fmla="*/ 11 h 115"/>
                  <a:gd name="T48" fmla="*/ 66 w 73"/>
                  <a:gd name="T49" fmla="*/ 19 h 115"/>
                  <a:gd name="T50" fmla="*/ 69 w 73"/>
                  <a:gd name="T51" fmla="*/ 30 h 115"/>
                  <a:gd name="T52" fmla="*/ 66 w 73"/>
                  <a:gd name="T53" fmla="*/ 38 h 115"/>
                  <a:gd name="T54" fmla="*/ 66 w 73"/>
                  <a:gd name="T55" fmla="*/ 46 h 115"/>
                  <a:gd name="T56" fmla="*/ 54 w 73"/>
                  <a:gd name="T57" fmla="*/ 61 h 115"/>
                  <a:gd name="T58" fmla="*/ 43 w 73"/>
                  <a:gd name="T59" fmla="*/ 76 h 115"/>
                  <a:gd name="T60" fmla="*/ 31 w 73"/>
                  <a:gd name="T61" fmla="*/ 88 h 115"/>
                  <a:gd name="T62" fmla="*/ 23 w 73"/>
                  <a:gd name="T63" fmla="*/ 96 h 115"/>
                  <a:gd name="T64" fmla="*/ 16 w 73"/>
                  <a:gd name="T65" fmla="*/ 103 h 115"/>
                  <a:gd name="T66" fmla="*/ 46 w 73"/>
                  <a:gd name="T67" fmla="*/ 103 h 115"/>
                  <a:gd name="T68" fmla="*/ 54 w 73"/>
                  <a:gd name="T69" fmla="*/ 103 h 115"/>
                  <a:gd name="T70" fmla="*/ 58 w 73"/>
                  <a:gd name="T71" fmla="*/ 103 h 115"/>
                  <a:gd name="T72" fmla="*/ 62 w 73"/>
                  <a:gd name="T73" fmla="*/ 99 h 115"/>
                  <a:gd name="T74" fmla="*/ 66 w 73"/>
                  <a:gd name="T75" fmla="*/ 99 h 115"/>
                  <a:gd name="T76" fmla="*/ 69 w 73"/>
                  <a:gd name="T77" fmla="*/ 96 h 115"/>
                  <a:gd name="T78" fmla="*/ 73 w 73"/>
                  <a:gd name="T79" fmla="*/ 92 h 115"/>
                  <a:gd name="T80" fmla="*/ 73 w 73"/>
                  <a:gd name="T81" fmla="*/ 92 h 1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"/>
                  <a:gd name="T124" fmla="*/ 0 h 115"/>
                  <a:gd name="T125" fmla="*/ 73 w 73"/>
                  <a:gd name="T126" fmla="*/ 115 h 1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" h="115">
                    <a:moveTo>
                      <a:pt x="73" y="92"/>
                    </a:moveTo>
                    <a:lnTo>
                      <a:pt x="66" y="115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20" y="96"/>
                    </a:lnTo>
                    <a:lnTo>
                      <a:pt x="31" y="80"/>
                    </a:lnTo>
                    <a:lnTo>
                      <a:pt x="43" y="69"/>
                    </a:lnTo>
                    <a:lnTo>
                      <a:pt x="50" y="53"/>
                    </a:lnTo>
                    <a:lnTo>
                      <a:pt x="54" y="38"/>
                    </a:lnTo>
                    <a:lnTo>
                      <a:pt x="54" y="27"/>
                    </a:lnTo>
                    <a:lnTo>
                      <a:pt x="46" y="19"/>
                    </a:lnTo>
                    <a:lnTo>
                      <a:pt x="39" y="15"/>
                    </a:lnTo>
                    <a:lnTo>
                      <a:pt x="31" y="11"/>
                    </a:lnTo>
                    <a:lnTo>
                      <a:pt x="23" y="15"/>
                    </a:lnTo>
                    <a:lnTo>
                      <a:pt x="16" y="19"/>
                    </a:lnTo>
                    <a:lnTo>
                      <a:pt x="12" y="23"/>
                    </a:lnTo>
                    <a:lnTo>
                      <a:pt x="8" y="30"/>
                    </a:lnTo>
                    <a:lnTo>
                      <a:pt x="4" y="30"/>
                    </a:lnTo>
                    <a:lnTo>
                      <a:pt x="8" y="19"/>
                    </a:lnTo>
                    <a:lnTo>
                      <a:pt x="16" y="7"/>
                    </a:lnTo>
                    <a:lnTo>
                      <a:pt x="23" y="4"/>
                    </a:lnTo>
                    <a:lnTo>
                      <a:pt x="35" y="0"/>
                    </a:lnTo>
                    <a:lnTo>
                      <a:pt x="50" y="4"/>
                    </a:lnTo>
                    <a:lnTo>
                      <a:pt x="58" y="11"/>
                    </a:lnTo>
                    <a:lnTo>
                      <a:pt x="66" y="19"/>
                    </a:lnTo>
                    <a:lnTo>
                      <a:pt x="69" y="30"/>
                    </a:lnTo>
                    <a:lnTo>
                      <a:pt x="66" y="38"/>
                    </a:lnTo>
                    <a:lnTo>
                      <a:pt x="66" y="46"/>
                    </a:lnTo>
                    <a:lnTo>
                      <a:pt x="54" y="61"/>
                    </a:lnTo>
                    <a:lnTo>
                      <a:pt x="43" y="76"/>
                    </a:lnTo>
                    <a:lnTo>
                      <a:pt x="31" y="88"/>
                    </a:lnTo>
                    <a:lnTo>
                      <a:pt x="23" y="96"/>
                    </a:lnTo>
                    <a:lnTo>
                      <a:pt x="16" y="103"/>
                    </a:lnTo>
                    <a:lnTo>
                      <a:pt x="46" y="103"/>
                    </a:lnTo>
                    <a:lnTo>
                      <a:pt x="54" y="103"/>
                    </a:lnTo>
                    <a:lnTo>
                      <a:pt x="58" y="103"/>
                    </a:lnTo>
                    <a:lnTo>
                      <a:pt x="62" y="99"/>
                    </a:lnTo>
                    <a:lnTo>
                      <a:pt x="66" y="99"/>
                    </a:lnTo>
                    <a:lnTo>
                      <a:pt x="69" y="96"/>
                    </a:lnTo>
                    <a:lnTo>
                      <a:pt x="73" y="9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61" name="Rectangle 143"/>
              <p:cNvSpPr>
                <a:spLocks noChangeArrowheads="1"/>
              </p:cNvSpPr>
              <p:nvPr/>
            </p:nvSpPr>
            <p:spPr bwMode="auto">
              <a:xfrm>
                <a:off x="4071" y="192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2" name="Freeform 144"/>
              <p:cNvSpPr>
                <a:spLocks noEditPoints="1"/>
              </p:cNvSpPr>
              <p:nvPr/>
            </p:nvSpPr>
            <p:spPr bwMode="auto">
              <a:xfrm>
                <a:off x="4275" y="1948"/>
                <a:ext cx="72" cy="115"/>
              </a:xfrm>
              <a:custGeom>
                <a:avLst/>
                <a:gdLst>
                  <a:gd name="T0" fmla="*/ 0 w 72"/>
                  <a:gd name="T1" fmla="*/ 57 h 115"/>
                  <a:gd name="T2" fmla="*/ 3 w 72"/>
                  <a:gd name="T3" fmla="*/ 42 h 115"/>
                  <a:gd name="T4" fmla="*/ 7 w 72"/>
                  <a:gd name="T5" fmla="*/ 27 h 115"/>
                  <a:gd name="T6" fmla="*/ 11 w 72"/>
                  <a:gd name="T7" fmla="*/ 15 h 115"/>
                  <a:gd name="T8" fmla="*/ 23 w 72"/>
                  <a:gd name="T9" fmla="*/ 7 h 115"/>
                  <a:gd name="T10" fmla="*/ 26 w 72"/>
                  <a:gd name="T11" fmla="*/ 4 h 115"/>
                  <a:gd name="T12" fmla="*/ 34 w 72"/>
                  <a:gd name="T13" fmla="*/ 0 h 115"/>
                  <a:gd name="T14" fmla="*/ 46 w 72"/>
                  <a:gd name="T15" fmla="*/ 4 h 115"/>
                  <a:gd name="T16" fmla="*/ 49 w 72"/>
                  <a:gd name="T17" fmla="*/ 7 h 115"/>
                  <a:gd name="T18" fmla="*/ 57 w 72"/>
                  <a:gd name="T19" fmla="*/ 15 h 115"/>
                  <a:gd name="T20" fmla="*/ 65 w 72"/>
                  <a:gd name="T21" fmla="*/ 27 h 115"/>
                  <a:gd name="T22" fmla="*/ 69 w 72"/>
                  <a:gd name="T23" fmla="*/ 42 h 115"/>
                  <a:gd name="T24" fmla="*/ 72 w 72"/>
                  <a:gd name="T25" fmla="*/ 57 h 115"/>
                  <a:gd name="T26" fmla="*/ 69 w 72"/>
                  <a:gd name="T27" fmla="*/ 76 h 115"/>
                  <a:gd name="T28" fmla="*/ 65 w 72"/>
                  <a:gd name="T29" fmla="*/ 92 h 115"/>
                  <a:gd name="T30" fmla="*/ 57 w 72"/>
                  <a:gd name="T31" fmla="*/ 103 h 115"/>
                  <a:gd name="T32" fmla="*/ 49 w 72"/>
                  <a:gd name="T33" fmla="*/ 111 h 115"/>
                  <a:gd name="T34" fmla="*/ 42 w 72"/>
                  <a:gd name="T35" fmla="*/ 115 h 115"/>
                  <a:gd name="T36" fmla="*/ 34 w 72"/>
                  <a:gd name="T37" fmla="*/ 115 h 115"/>
                  <a:gd name="T38" fmla="*/ 26 w 72"/>
                  <a:gd name="T39" fmla="*/ 115 h 115"/>
                  <a:gd name="T40" fmla="*/ 15 w 72"/>
                  <a:gd name="T41" fmla="*/ 107 h 115"/>
                  <a:gd name="T42" fmla="*/ 11 w 72"/>
                  <a:gd name="T43" fmla="*/ 96 h 115"/>
                  <a:gd name="T44" fmla="*/ 3 w 72"/>
                  <a:gd name="T45" fmla="*/ 80 h 115"/>
                  <a:gd name="T46" fmla="*/ 0 w 72"/>
                  <a:gd name="T47" fmla="*/ 57 h 115"/>
                  <a:gd name="T48" fmla="*/ 15 w 72"/>
                  <a:gd name="T49" fmla="*/ 61 h 115"/>
                  <a:gd name="T50" fmla="*/ 19 w 72"/>
                  <a:gd name="T51" fmla="*/ 80 h 115"/>
                  <a:gd name="T52" fmla="*/ 23 w 72"/>
                  <a:gd name="T53" fmla="*/ 99 h 115"/>
                  <a:gd name="T54" fmla="*/ 26 w 72"/>
                  <a:gd name="T55" fmla="*/ 107 h 115"/>
                  <a:gd name="T56" fmla="*/ 30 w 72"/>
                  <a:gd name="T57" fmla="*/ 111 h 115"/>
                  <a:gd name="T58" fmla="*/ 34 w 72"/>
                  <a:gd name="T59" fmla="*/ 111 h 115"/>
                  <a:gd name="T60" fmla="*/ 38 w 72"/>
                  <a:gd name="T61" fmla="*/ 111 h 115"/>
                  <a:gd name="T62" fmla="*/ 46 w 72"/>
                  <a:gd name="T63" fmla="*/ 107 h 115"/>
                  <a:gd name="T64" fmla="*/ 49 w 72"/>
                  <a:gd name="T65" fmla="*/ 103 h 115"/>
                  <a:gd name="T66" fmla="*/ 49 w 72"/>
                  <a:gd name="T67" fmla="*/ 92 h 115"/>
                  <a:gd name="T68" fmla="*/ 53 w 72"/>
                  <a:gd name="T69" fmla="*/ 76 h 115"/>
                  <a:gd name="T70" fmla="*/ 53 w 72"/>
                  <a:gd name="T71" fmla="*/ 53 h 115"/>
                  <a:gd name="T72" fmla="*/ 53 w 72"/>
                  <a:gd name="T73" fmla="*/ 38 h 115"/>
                  <a:gd name="T74" fmla="*/ 49 w 72"/>
                  <a:gd name="T75" fmla="*/ 23 h 115"/>
                  <a:gd name="T76" fmla="*/ 49 w 72"/>
                  <a:gd name="T77" fmla="*/ 15 h 115"/>
                  <a:gd name="T78" fmla="*/ 42 w 72"/>
                  <a:gd name="T79" fmla="*/ 7 h 115"/>
                  <a:gd name="T80" fmla="*/ 42 w 72"/>
                  <a:gd name="T81" fmla="*/ 7 h 115"/>
                  <a:gd name="T82" fmla="*/ 34 w 72"/>
                  <a:gd name="T83" fmla="*/ 7 h 115"/>
                  <a:gd name="T84" fmla="*/ 30 w 72"/>
                  <a:gd name="T85" fmla="*/ 7 h 115"/>
                  <a:gd name="T86" fmla="*/ 26 w 72"/>
                  <a:gd name="T87" fmla="*/ 11 h 115"/>
                  <a:gd name="T88" fmla="*/ 23 w 72"/>
                  <a:gd name="T89" fmla="*/ 19 h 115"/>
                  <a:gd name="T90" fmla="*/ 19 w 72"/>
                  <a:gd name="T91" fmla="*/ 30 h 115"/>
                  <a:gd name="T92" fmla="*/ 19 w 72"/>
                  <a:gd name="T93" fmla="*/ 46 h 115"/>
                  <a:gd name="T94" fmla="*/ 15 w 72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2"/>
                  <a:gd name="T145" fmla="*/ 0 h 115"/>
                  <a:gd name="T146" fmla="*/ 72 w 72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2" h="115">
                    <a:moveTo>
                      <a:pt x="0" y="57"/>
                    </a:moveTo>
                    <a:lnTo>
                      <a:pt x="3" y="42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23" y="7"/>
                    </a:lnTo>
                    <a:lnTo>
                      <a:pt x="26" y="4"/>
                    </a:lnTo>
                    <a:lnTo>
                      <a:pt x="34" y="0"/>
                    </a:lnTo>
                    <a:lnTo>
                      <a:pt x="46" y="4"/>
                    </a:lnTo>
                    <a:lnTo>
                      <a:pt x="49" y="7"/>
                    </a:lnTo>
                    <a:lnTo>
                      <a:pt x="57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72" y="57"/>
                    </a:lnTo>
                    <a:lnTo>
                      <a:pt x="69" y="76"/>
                    </a:lnTo>
                    <a:lnTo>
                      <a:pt x="65" y="92"/>
                    </a:lnTo>
                    <a:lnTo>
                      <a:pt x="57" y="103"/>
                    </a:lnTo>
                    <a:lnTo>
                      <a:pt x="49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6" y="115"/>
                    </a:lnTo>
                    <a:lnTo>
                      <a:pt x="15" y="107"/>
                    </a:lnTo>
                    <a:lnTo>
                      <a:pt x="11" y="96"/>
                    </a:lnTo>
                    <a:lnTo>
                      <a:pt x="3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6" y="107"/>
                    </a:lnTo>
                    <a:lnTo>
                      <a:pt x="30" y="111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6" y="107"/>
                    </a:lnTo>
                    <a:lnTo>
                      <a:pt x="49" y="103"/>
                    </a:lnTo>
                    <a:lnTo>
                      <a:pt x="49" y="92"/>
                    </a:lnTo>
                    <a:lnTo>
                      <a:pt x="53" y="76"/>
                    </a:lnTo>
                    <a:lnTo>
                      <a:pt x="53" y="53"/>
                    </a:lnTo>
                    <a:lnTo>
                      <a:pt x="53" y="38"/>
                    </a:lnTo>
                    <a:lnTo>
                      <a:pt x="49" y="23"/>
                    </a:lnTo>
                    <a:lnTo>
                      <a:pt x="49" y="15"/>
                    </a:lnTo>
                    <a:lnTo>
                      <a:pt x="42" y="7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26" y="11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9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63" name="Rectangle 145"/>
              <p:cNvSpPr>
                <a:spLocks noChangeArrowheads="1"/>
              </p:cNvSpPr>
              <p:nvPr/>
            </p:nvSpPr>
            <p:spPr bwMode="auto">
              <a:xfrm>
                <a:off x="4670" y="1921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4" name="Freeform 146"/>
              <p:cNvSpPr>
                <a:spLocks/>
              </p:cNvSpPr>
              <p:nvPr/>
            </p:nvSpPr>
            <p:spPr bwMode="auto">
              <a:xfrm>
                <a:off x="4885" y="2044"/>
                <a:ext cx="19" cy="19"/>
              </a:xfrm>
              <a:custGeom>
                <a:avLst/>
                <a:gdLst>
                  <a:gd name="T0" fmla="*/ 7 w 19"/>
                  <a:gd name="T1" fmla="*/ 0 h 19"/>
                  <a:gd name="T2" fmla="*/ 11 w 19"/>
                  <a:gd name="T3" fmla="*/ 0 h 19"/>
                  <a:gd name="T4" fmla="*/ 15 w 19"/>
                  <a:gd name="T5" fmla="*/ 3 h 19"/>
                  <a:gd name="T6" fmla="*/ 19 w 19"/>
                  <a:gd name="T7" fmla="*/ 7 h 19"/>
                  <a:gd name="T8" fmla="*/ 19 w 19"/>
                  <a:gd name="T9" fmla="*/ 11 h 19"/>
                  <a:gd name="T10" fmla="*/ 19 w 19"/>
                  <a:gd name="T11" fmla="*/ 15 h 19"/>
                  <a:gd name="T12" fmla="*/ 15 w 19"/>
                  <a:gd name="T13" fmla="*/ 19 h 19"/>
                  <a:gd name="T14" fmla="*/ 11 w 19"/>
                  <a:gd name="T15" fmla="*/ 19 h 19"/>
                  <a:gd name="T16" fmla="*/ 7 w 19"/>
                  <a:gd name="T17" fmla="*/ 19 h 19"/>
                  <a:gd name="T18" fmla="*/ 3 w 19"/>
                  <a:gd name="T19" fmla="*/ 19 h 19"/>
                  <a:gd name="T20" fmla="*/ 3 w 19"/>
                  <a:gd name="T21" fmla="*/ 19 h 19"/>
                  <a:gd name="T22" fmla="*/ 0 w 19"/>
                  <a:gd name="T23" fmla="*/ 15 h 19"/>
                  <a:gd name="T24" fmla="*/ 0 w 19"/>
                  <a:gd name="T25" fmla="*/ 11 h 19"/>
                  <a:gd name="T26" fmla="*/ 0 w 19"/>
                  <a:gd name="T27" fmla="*/ 7 h 19"/>
                  <a:gd name="T28" fmla="*/ 3 w 19"/>
                  <a:gd name="T29" fmla="*/ 3 h 19"/>
                  <a:gd name="T30" fmla="*/ 3 w 19"/>
                  <a:gd name="T31" fmla="*/ 0 h 19"/>
                  <a:gd name="T32" fmla="*/ 7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7" y="0"/>
                    </a:moveTo>
                    <a:lnTo>
                      <a:pt x="11" y="0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11"/>
                    </a:lnTo>
                    <a:lnTo>
                      <a:pt x="19" y="15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7" y="19"/>
                    </a:lnTo>
                    <a:lnTo>
                      <a:pt x="3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65" name="Freeform 147"/>
              <p:cNvSpPr>
                <a:spLocks noEditPoints="1"/>
              </p:cNvSpPr>
              <p:nvPr/>
            </p:nvSpPr>
            <p:spPr bwMode="auto">
              <a:xfrm>
                <a:off x="4919" y="1948"/>
                <a:ext cx="73" cy="115"/>
              </a:xfrm>
              <a:custGeom>
                <a:avLst/>
                <a:gdLst>
                  <a:gd name="T0" fmla="*/ 0 w 73"/>
                  <a:gd name="T1" fmla="*/ 57 h 115"/>
                  <a:gd name="T2" fmla="*/ 4 w 73"/>
                  <a:gd name="T3" fmla="*/ 42 h 115"/>
                  <a:gd name="T4" fmla="*/ 8 w 73"/>
                  <a:gd name="T5" fmla="*/ 27 h 115"/>
                  <a:gd name="T6" fmla="*/ 16 w 73"/>
                  <a:gd name="T7" fmla="*/ 15 h 115"/>
                  <a:gd name="T8" fmla="*/ 23 w 73"/>
                  <a:gd name="T9" fmla="*/ 7 h 115"/>
                  <a:gd name="T10" fmla="*/ 31 w 73"/>
                  <a:gd name="T11" fmla="*/ 4 h 115"/>
                  <a:gd name="T12" fmla="*/ 39 w 73"/>
                  <a:gd name="T13" fmla="*/ 0 h 115"/>
                  <a:gd name="T14" fmla="*/ 46 w 73"/>
                  <a:gd name="T15" fmla="*/ 4 h 115"/>
                  <a:gd name="T16" fmla="*/ 54 w 73"/>
                  <a:gd name="T17" fmla="*/ 7 h 115"/>
                  <a:gd name="T18" fmla="*/ 62 w 73"/>
                  <a:gd name="T19" fmla="*/ 15 h 115"/>
                  <a:gd name="T20" fmla="*/ 65 w 73"/>
                  <a:gd name="T21" fmla="*/ 27 h 115"/>
                  <a:gd name="T22" fmla="*/ 69 w 73"/>
                  <a:gd name="T23" fmla="*/ 42 h 115"/>
                  <a:gd name="T24" fmla="*/ 73 w 73"/>
                  <a:gd name="T25" fmla="*/ 57 h 115"/>
                  <a:gd name="T26" fmla="*/ 69 w 73"/>
                  <a:gd name="T27" fmla="*/ 76 h 115"/>
                  <a:gd name="T28" fmla="*/ 65 w 73"/>
                  <a:gd name="T29" fmla="*/ 92 h 115"/>
                  <a:gd name="T30" fmla="*/ 62 w 73"/>
                  <a:gd name="T31" fmla="*/ 103 h 115"/>
                  <a:gd name="T32" fmla="*/ 54 w 73"/>
                  <a:gd name="T33" fmla="*/ 111 h 115"/>
                  <a:gd name="T34" fmla="*/ 46 w 73"/>
                  <a:gd name="T35" fmla="*/ 115 h 115"/>
                  <a:gd name="T36" fmla="*/ 35 w 73"/>
                  <a:gd name="T37" fmla="*/ 115 h 115"/>
                  <a:gd name="T38" fmla="*/ 27 w 73"/>
                  <a:gd name="T39" fmla="*/ 115 h 115"/>
                  <a:gd name="T40" fmla="*/ 19 w 73"/>
                  <a:gd name="T41" fmla="*/ 107 h 115"/>
                  <a:gd name="T42" fmla="*/ 12 w 73"/>
                  <a:gd name="T43" fmla="*/ 96 h 115"/>
                  <a:gd name="T44" fmla="*/ 4 w 73"/>
                  <a:gd name="T45" fmla="*/ 80 h 115"/>
                  <a:gd name="T46" fmla="*/ 0 w 73"/>
                  <a:gd name="T47" fmla="*/ 57 h 115"/>
                  <a:gd name="T48" fmla="*/ 19 w 73"/>
                  <a:gd name="T49" fmla="*/ 61 h 115"/>
                  <a:gd name="T50" fmla="*/ 19 w 73"/>
                  <a:gd name="T51" fmla="*/ 80 h 115"/>
                  <a:gd name="T52" fmla="*/ 23 w 73"/>
                  <a:gd name="T53" fmla="*/ 99 h 115"/>
                  <a:gd name="T54" fmla="*/ 27 w 73"/>
                  <a:gd name="T55" fmla="*/ 107 h 115"/>
                  <a:gd name="T56" fmla="*/ 31 w 73"/>
                  <a:gd name="T57" fmla="*/ 111 h 115"/>
                  <a:gd name="T58" fmla="*/ 39 w 73"/>
                  <a:gd name="T59" fmla="*/ 111 h 115"/>
                  <a:gd name="T60" fmla="*/ 42 w 73"/>
                  <a:gd name="T61" fmla="*/ 111 h 115"/>
                  <a:gd name="T62" fmla="*/ 46 w 73"/>
                  <a:gd name="T63" fmla="*/ 107 h 115"/>
                  <a:gd name="T64" fmla="*/ 50 w 73"/>
                  <a:gd name="T65" fmla="*/ 103 h 115"/>
                  <a:gd name="T66" fmla="*/ 54 w 73"/>
                  <a:gd name="T67" fmla="*/ 92 h 115"/>
                  <a:gd name="T68" fmla="*/ 54 w 73"/>
                  <a:gd name="T69" fmla="*/ 76 h 115"/>
                  <a:gd name="T70" fmla="*/ 58 w 73"/>
                  <a:gd name="T71" fmla="*/ 53 h 115"/>
                  <a:gd name="T72" fmla="*/ 54 w 73"/>
                  <a:gd name="T73" fmla="*/ 38 h 115"/>
                  <a:gd name="T74" fmla="*/ 54 w 73"/>
                  <a:gd name="T75" fmla="*/ 23 h 115"/>
                  <a:gd name="T76" fmla="*/ 50 w 73"/>
                  <a:gd name="T77" fmla="*/ 15 h 115"/>
                  <a:gd name="T78" fmla="*/ 46 w 73"/>
                  <a:gd name="T79" fmla="*/ 7 h 115"/>
                  <a:gd name="T80" fmla="*/ 42 w 73"/>
                  <a:gd name="T81" fmla="*/ 7 h 115"/>
                  <a:gd name="T82" fmla="*/ 39 w 73"/>
                  <a:gd name="T83" fmla="*/ 7 h 115"/>
                  <a:gd name="T84" fmla="*/ 31 w 73"/>
                  <a:gd name="T85" fmla="*/ 7 h 115"/>
                  <a:gd name="T86" fmla="*/ 27 w 73"/>
                  <a:gd name="T87" fmla="*/ 11 h 115"/>
                  <a:gd name="T88" fmla="*/ 23 w 73"/>
                  <a:gd name="T89" fmla="*/ 19 h 115"/>
                  <a:gd name="T90" fmla="*/ 19 w 73"/>
                  <a:gd name="T91" fmla="*/ 30 h 115"/>
                  <a:gd name="T92" fmla="*/ 19 w 73"/>
                  <a:gd name="T93" fmla="*/ 46 h 115"/>
                  <a:gd name="T94" fmla="*/ 19 w 73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7"/>
                    </a:moveTo>
                    <a:lnTo>
                      <a:pt x="4" y="42"/>
                    </a:lnTo>
                    <a:lnTo>
                      <a:pt x="8" y="27"/>
                    </a:lnTo>
                    <a:lnTo>
                      <a:pt x="16" y="15"/>
                    </a:lnTo>
                    <a:lnTo>
                      <a:pt x="23" y="7"/>
                    </a:lnTo>
                    <a:lnTo>
                      <a:pt x="31" y="4"/>
                    </a:lnTo>
                    <a:lnTo>
                      <a:pt x="39" y="0"/>
                    </a:lnTo>
                    <a:lnTo>
                      <a:pt x="46" y="4"/>
                    </a:lnTo>
                    <a:lnTo>
                      <a:pt x="54" y="7"/>
                    </a:lnTo>
                    <a:lnTo>
                      <a:pt x="62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73" y="57"/>
                    </a:lnTo>
                    <a:lnTo>
                      <a:pt x="69" y="76"/>
                    </a:lnTo>
                    <a:lnTo>
                      <a:pt x="65" y="92"/>
                    </a:lnTo>
                    <a:lnTo>
                      <a:pt x="62" y="103"/>
                    </a:lnTo>
                    <a:lnTo>
                      <a:pt x="54" y="111"/>
                    </a:lnTo>
                    <a:lnTo>
                      <a:pt x="46" y="115"/>
                    </a:lnTo>
                    <a:lnTo>
                      <a:pt x="35" y="115"/>
                    </a:lnTo>
                    <a:lnTo>
                      <a:pt x="27" y="115"/>
                    </a:lnTo>
                    <a:lnTo>
                      <a:pt x="19" y="107"/>
                    </a:lnTo>
                    <a:lnTo>
                      <a:pt x="12" y="96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19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7" y="107"/>
                    </a:lnTo>
                    <a:lnTo>
                      <a:pt x="31" y="111"/>
                    </a:lnTo>
                    <a:lnTo>
                      <a:pt x="39" y="111"/>
                    </a:lnTo>
                    <a:lnTo>
                      <a:pt x="42" y="111"/>
                    </a:lnTo>
                    <a:lnTo>
                      <a:pt x="46" y="107"/>
                    </a:lnTo>
                    <a:lnTo>
                      <a:pt x="50" y="103"/>
                    </a:lnTo>
                    <a:lnTo>
                      <a:pt x="54" y="92"/>
                    </a:lnTo>
                    <a:lnTo>
                      <a:pt x="54" y="76"/>
                    </a:lnTo>
                    <a:lnTo>
                      <a:pt x="58" y="53"/>
                    </a:lnTo>
                    <a:lnTo>
                      <a:pt x="54" y="38"/>
                    </a:lnTo>
                    <a:lnTo>
                      <a:pt x="54" y="23"/>
                    </a:lnTo>
                    <a:lnTo>
                      <a:pt x="50" y="15"/>
                    </a:lnTo>
                    <a:lnTo>
                      <a:pt x="46" y="7"/>
                    </a:lnTo>
                    <a:lnTo>
                      <a:pt x="42" y="7"/>
                    </a:lnTo>
                    <a:lnTo>
                      <a:pt x="39" y="7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9" y="46"/>
                    </a:lnTo>
                    <a:lnTo>
                      <a:pt x="19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66" name="Freeform 148"/>
              <p:cNvSpPr>
                <a:spLocks noEditPoints="1"/>
              </p:cNvSpPr>
              <p:nvPr/>
            </p:nvSpPr>
            <p:spPr bwMode="auto">
              <a:xfrm>
                <a:off x="5004" y="1948"/>
                <a:ext cx="72" cy="115"/>
              </a:xfrm>
              <a:custGeom>
                <a:avLst/>
                <a:gdLst>
                  <a:gd name="T0" fmla="*/ 0 w 72"/>
                  <a:gd name="T1" fmla="*/ 57 h 115"/>
                  <a:gd name="T2" fmla="*/ 3 w 72"/>
                  <a:gd name="T3" fmla="*/ 42 h 115"/>
                  <a:gd name="T4" fmla="*/ 7 w 72"/>
                  <a:gd name="T5" fmla="*/ 27 h 115"/>
                  <a:gd name="T6" fmla="*/ 15 w 72"/>
                  <a:gd name="T7" fmla="*/ 15 h 115"/>
                  <a:gd name="T8" fmla="*/ 23 w 72"/>
                  <a:gd name="T9" fmla="*/ 7 h 115"/>
                  <a:gd name="T10" fmla="*/ 30 w 72"/>
                  <a:gd name="T11" fmla="*/ 4 h 115"/>
                  <a:gd name="T12" fmla="*/ 38 w 72"/>
                  <a:gd name="T13" fmla="*/ 0 h 115"/>
                  <a:gd name="T14" fmla="*/ 46 w 72"/>
                  <a:gd name="T15" fmla="*/ 4 h 115"/>
                  <a:gd name="T16" fmla="*/ 53 w 72"/>
                  <a:gd name="T17" fmla="*/ 7 h 115"/>
                  <a:gd name="T18" fmla="*/ 57 w 72"/>
                  <a:gd name="T19" fmla="*/ 15 h 115"/>
                  <a:gd name="T20" fmla="*/ 65 w 72"/>
                  <a:gd name="T21" fmla="*/ 27 h 115"/>
                  <a:gd name="T22" fmla="*/ 69 w 72"/>
                  <a:gd name="T23" fmla="*/ 42 h 115"/>
                  <a:gd name="T24" fmla="*/ 72 w 72"/>
                  <a:gd name="T25" fmla="*/ 57 h 115"/>
                  <a:gd name="T26" fmla="*/ 69 w 72"/>
                  <a:gd name="T27" fmla="*/ 76 h 115"/>
                  <a:gd name="T28" fmla="*/ 65 w 72"/>
                  <a:gd name="T29" fmla="*/ 92 h 115"/>
                  <a:gd name="T30" fmla="*/ 61 w 72"/>
                  <a:gd name="T31" fmla="*/ 103 h 115"/>
                  <a:gd name="T32" fmla="*/ 53 w 72"/>
                  <a:gd name="T33" fmla="*/ 111 h 115"/>
                  <a:gd name="T34" fmla="*/ 42 w 72"/>
                  <a:gd name="T35" fmla="*/ 115 h 115"/>
                  <a:gd name="T36" fmla="*/ 34 w 72"/>
                  <a:gd name="T37" fmla="*/ 115 h 115"/>
                  <a:gd name="T38" fmla="*/ 26 w 72"/>
                  <a:gd name="T39" fmla="*/ 115 h 115"/>
                  <a:gd name="T40" fmla="*/ 19 w 72"/>
                  <a:gd name="T41" fmla="*/ 107 h 115"/>
                  <a:gd name="T42" fmla="*/ 11 w 72"/>
                  <a:gd name="T43" fmla="*/ 96 h 115"/>
                  <a:gd name="T44" fmla="*/ 3 w 72"/>
                  <a:gd name="T45" fmla="*/ 80 h 115"/>
                  <a:gd name="T46" fmla="*/ 0 w 72"/>
                  <a:gd name="T47" fmla="*/ 57 h 115"/>
                  <a:gd name="T48" fmla="*/ 15 w 72"/>
                  <a:gd name="T49" fmla="*/ 61 h 115"/>
                  <a:gd name="T50" fmla="*/ 19 w 72"/>
                  <a:gd name="T51" fmla="*/ 80 h 115"/>
                  <a:gd name="T52" fmla="*/ 23 w 72"/>
                  <a:gd name="T53" fmla="*/ 99 h 115"/>
                  <a:gd name="T54" fmla="*/ 26 w 72"/>
                  <a:gd name="T55" fmla="*/ 107 h 115"/>
                  <a:gd name="T56" fmla="*/ 30 w 72"/>
                  <a:gd name="T57" fmla="*/ 111 h 115"/>
                  <a:gd name="T58" fmla="*/ 34 w 72"/>
                  <a:gd name="T59" fmla="*/ 111 h 115"/>
                  <a:gd name="T60" fmla="*/ 42 w 72"/>
                  <a:gd name="T61" fmla="*/ 111 h 115"/>
                  <a:gd name="T62" fmla="*/ 46 w 72"/>
                  <a:gd name="T63" fmla="*/ 107 h 115"/>
                  <a:gd name="T64" fmla="*/ 49 w 72"/>
                  <a:gd name="T65" fmla="*/ 103 h 115"/>
                  <a:gd name="T66" fmla="*/ 53 w 72"/>
                  <a:gd name="T67" fmla="*/ 92 h 115"/>
                  <a:gd name="T68" fmla="*/ 53 w 72"/>
                  <a:gd name="T69" fmla="*/ 76 h 115"/>
                  <a:gd name="T70" fmla="*/ 57 w 72"/>
                  <a:gd name="T71" fmla="*/ 53 h 115"/>
                  <a:gd name="T72" fmla="*/ 53 w 72"/>
                  <a:gd name="T73" fmla="*/ 38 h 115"/>
                  <a:gd name="T74" fmla="*/ 53 w 72"/>
                  <a:gd name="T75" fmla="*/ 23 h 115"/>
                  <a:gd name="T76" fmla="*/ 49 w 72"/>
                  <a:gd name="T77" fmla="*/ 15 h 115"/>
                  <a:gd name="T78" fmla="*/ 46 w 72"/>
                  <a:gd name="T79" fmla="*/ 7 h 115"/>
                  <a:gd name="T80" fmla="*/ 42 w 72"/>
                  <a:gd name="T81" fmla="*/ 7 h 115"/>
                  <a:gd name="T82" fmla="*/ 38 w 72"/>
                  <a:gd name="T83" fmla="*/ 7 h 115"/>
                  <a:gd name="T84" fmla="*/ 30 w 72"/>
                  <a:gd name="T85" fmla="*/ 7 h 115"/>
                  <a:gd name="T86" fmla="*/ 26 w 72"/>
                  <a:gd name="T87" fmla="*/ 11 h 115"/>
                  <a:gd name="T88" fmla="*/ 23 w 72"/>
                  <a:gd name="T89" fmla="*/ 19 h 115"/>
                  <a:gd name="T90" fmla="*/ 19 w 72"/>
                  <a:gd name="T91" fmla="*/ 30 h 115"/>
                  <a:gd name="T92" fmla="*/ 19 w 72"/>
                  <a:gd name="T93" fmla="*/ 46 h 115"/>
                  <a:gd name="T94" fmla="*/ 15 w 72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2"/>
                  <a:gd name="T145" fmla="*/ 0 h 115"/>
                  <a:gd name="T146" fmla="*/ 72 w 72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2" h="115">
                    <a:moveTo>
                      <a:pt x="0" y="57"/>
                    </a:moveTo>
                    <a:lnTo>
                      <a:pt x="3" y="42"/>
                    </a:lnTo>
                    <a:lnTo>
                      <a:pt x="7" y="27"/>
                    </a:lnTo>
                    <a:lnTo>
                      <a:pt x="15" y="15"/>
                    </a:lnTo>
                    <a:lnTo>
                      <a:pt x="23" y="7"/>
                    </a:lnTo>
                    <a:lnTo>
                      <a:pt x="30" y="4"/>
                    </a:lnTo>
                    <a:lnTo>
                      <a:pt x="38" y="0"/>
                    </a:lnTo>
                    <a:lnTo>
                      <a:pt x="46" y="4"/>
                    </a:lnTo>
                    <a:lnTo>
                      <a:pt x="53" y="7"/>
                    </a:lnTo>
                    <a:lnTo>
                      <a:pt x="57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72" y="57"/>
                    </a:lnTo>
                    <a:lnTo>
                      <a:pt x="69" y="76"/>
                    </a:lnTo>
                    <a:lnTo>
                      <a:pt x="65" y="92"/>
                    </a:lnTo>
                    <a:lnTo>
                      <a:pt x="61" y="103"/>
                    </a:lnTo>
                    <a:lnTo>
                      <a:pt x="53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6" y="115"/>
                    </a:lnTo>
                    <a:lnTo>
                      <a:pt x="19" y="107"/>
                    </a:lnTo>
                    <a:lnTo>
                      <a:pt x="11" y="96"/>
                    </a:lnTo>
                    <a:lnTo>
                      <a:pt x="3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6" y="107"/>
                    </a:lnTo>
                    <a:lnTo>
                      <a:pt x="30" y="111"/>
                    </a:lnTo>
                    <a:lnTo>
                      <a:pt x="34" y="111"/>
                    </a:lnTo>
                    <a:lnTo>
                      <a:pt x="42" y="111"/>
                    </a:lnTo>
                    <a:lnTo>
                      <a:pt x="46" y="107"/>
                    </a:lnTo>
                    <a:lnTo>
                      <a:pt x="49" y="103"/>
                    </a:lnTo>
                    <a:lnTo>
                      <a:pt x="53" y="92"/>
                    </a:lnTo>
                    <a:lnTo>
                      <a:pt x="53" y="76"/>
                    </a:lnTo>
                    <a:lnTo>
                      <a:pt x="57" y="53"/>
                    </a:lnTo>
                    <a:lnTo>
                      <a:pt x="53" y="38"/>
                    </a:lnTo>
                    <a:lnTo>
                      <a:pt x="53" y="23"/>
                    </a:lnTo>
                    <a:lnTo>
                      <a:pt x="49" y="15"/>
                    </a:lnTo>
                    <a:lnTo>
                      <a:pt x="46" y="7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0" y="7"/>
                    </a:lnTo>
                    <a:lnTo>
                      <a:pt x="26" y="11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9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67" name="Freeform 149"/>
              <p:cNvSpPr>
                <a:spLocks/>
              </p:cNvSpPr>
              <p:nvPr/>
            </p:nvSpPr>
            <p:spPr bwMode="auto">
              <a:xfrm>
                <a:off x="5088" y="1948"/>
                <a:ext cx="65" cy="115"/>
              </a:xfrm>
              <a:custGeom>
                <a:avLst/>
                <a:gdLst>
                  <a:gd name="T0" fmla="*/ 8 w 65"/>
                  <a:gd name="T1" fmla="*/ 15 h 115"/>
                  <a:gd name="T2" fmla="*/ 23 w 65"/>
                  <a:gd name="T3" fmla="*/ 4 h 115"/>
                  <a:gd name="T4" fmla="*/ 46 w 65"/>
                  <a:gd name="T5" fmla="*/ 4 h 115"/>
                  <a:gd name="T6" fmla="*/ 58 w 65"/>
                  <a:gd name="T7" fmla="*/ 15 h 115"/>
                  <a:gd name="T8" fmla="*/ 58 w 65"/>
                  <a:gd name="T9" fmla="*/ 30 h 115"/>
                  <a:gd name="T10" fmla="*/ 42 w 65"/>
                  <a:gd name="T11" fmla="*/ 50 h 115"/>
                  <a:gd name="T12" fmla="*/ 58 w 65"/>
                  <a:gd name="T13" fmla="*/ 61 h 115"/>
                  <a:gd name="T14" fmla="*/ 65 w 65"/>
                  <a:gd name="T15" fmla="*/ 76 h 115"/>
                  <a:gd name="T16" fmla="*/ 54 w 65"/>
                  <a:gd name="T17" fmla="*/ 103 h 115"/>
                  <a:gd name="T18" fmla="*/ 35 w 65"/>
                  <a:gd name="T19" fmla="*/ 115 h 115"/>
                  <a:gd name="T20" fmla="*/ 11 w 65"/>
                  <a:gd name="T21" fmla="*/ 115 h 115"/>
                  <a:gd name="T22" fmla="*/ 4 w 65"/>
                  <a:gd name="T23" fmla="*/ 111 h 115"/>
                  <a:gd name="T24" fmla="*/ 0 w 65"/>
                  <a:gd name="T25" fmla="*/ 107 h 115"/>
                  <a:gd name="T26" fmla="*/ 4 w 65"/>
                  <a:gd name="T27" fmla="*/ 103 h 115"/>
                  <a:gd name="T28" fmla="*/ 11 w 65"/>
                  <a:gd name="T29" fmla="*/ 103 h 115"/>
                  <a:gd name="T30" fmla="*/ 15 w 65"/>
                  <a:gd name="T31" fmla="*/ 103 h 115"/>
                  <a:gd name="T32" fmla="*/ 23 w 65"/>
                  <a:gd name="T33" fmla="*/ 107 h 115"/>
                  <a:gd name="T34" fmla="*/ 27 w 65"/>
                  <a:gd name="T35" fmla="*/ 107 h 115"/>
                  <a:gd name="T36" fmla="*/ 38 w 65"/>
                  <a:gd name="T37" fmla="*/ 107 h 115"/>
                  <a:gd name="T38" fmla="*/ 50 w 65"/>
                  <a:gd name="T39" fmla="*/ 96 h 115"/>
                  <a:gd name="T40" fmla="*/ 50 w 65"/>
                  <a:gd name="T41" fmla="*/ 80 h 115"/>
                  <a:gd name="T42" fmla="*/ 46 w 65"/>
                  <a:gd name="T43" fmla="*/ 69 h 115"/>
                  <a:gd name="T44" fmla="*/ 42 w 65"/>
                  <a:gd name="T45" fmla="*/ 65 h 115"/>
                  <a:gd name="T46" fmla="*/ 31 w 65"/>
                  <a:gd name="T47" fmla="*/ 57 h 115"/>
                  <a:gd name="T48" fmla="*/ 19 w 65"/>
                  <a:gd name="T49" fmla="*/ 57 h 115"/>
                  <a:gd name="T50" fmla="*/ 27 w 65"/>
                  <a:gd name="T51" fmla="*/ 53 h 115"/>
                  <a:gd name="T52" fmla="*/ 38 w 65"/>
                  <a:gd name="T53" fmla="*/ 46 h 115"/>
                  <a:gd name="T54" fmla="*/ 46 w 65"/>
                  <a:gd name="T55" fmla="*/ 38 h 115"/>
                  <a:gd name="T56" fmla="*/ 46 w 65"/>
                  <a:gd name="T57" fmla="*/ 23 h 115"/>
                  <a:gd name="T58" fmla="*/ 35 w 65"/>
                  <a:gd name="T59" fmla="*/ 11 h 115"/>
                  <a:gd name="T60" fmla="*/ 19 w 65"/>
                  <a:gd name="T61" fmla="*/ 11 h 115"/>
                  <a:gd name="T62" fmla="*/ 4 w 65"/>
                  <a:gd name="T63" fmla="*/ 23 h 1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5"/>
                  <a:gd name="T97" fmla="*/ 0 h 115"/>
                  <a:gd name="T98" fmla="*/ 65 w 65"/>
                  <a:gd name="T99" fmla="*/ 115 h 11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5" h="115">
                    <a:moveTo>
                      <a:pt x="4" y="23"/>
                    </a:moveTo>
                    <a:lnTo>
                      <a:pt x="8" y="15"/>
                    </a:lnTo>
                    <a:lnTo>
                      <a:pt x="15" y="7"/>
                    </a:lnTo>
                    <a:lnTo>
                      <a:pt x="23" y="4"/>
                    </a:lnTo>
                    <a:lnTo>
                      <a:pt x="35" y="0"/>
                    </a:lnTo>
                    <a:lnTo>
                      <a:pt x="46" y="4"/>
                    </a:lnTo>
                    <a:lnTo>
                      <a:pt x="54" y="7"/>
                    </a:lnTo>
                    <a:lnTo>
                      <a:pt x="58" y="15"/>
                    </a:lnTo>
                    <a:lnTo>
                      <a:pt x="58" y="23"/>
                    </a:lnTo>
                    <a:lnTo>
                      <a:pt x="58" y="30"/>
                    </a:lnTo>
                    <a:lnTo>
                      <a:pt x="54" y="38"/>
                    </a:lnTo>
                    <a:lnTo>
                      <a:pt x="42" y="50"/>
                    </a:lnTo>
                    <a:lnTo>
                      <a:pt x="54" y="53"/>
                    </a:lnTo>
                    <a:lnTo>
                      <a:pt x="58" y="61"/>
                    </a:lnTo>
                    <a:lnTo>
                      <a:pt x="61" y="69"/>
                    </a:lnTo>
                    <a:lnTo>
                      <a:pt x="65" y="76"/>
                    </a:lnTo>
                    <a:lnTo>
                      <a:pt x="61" y="92"/>
                    </a:lnTo>
                    <a:lnTo>
                      <a:pt x="54" y="103"/>
                    </a:lnTo>
                    <a:lnTo>
                      <a:pt x="46" y="111"/>
                    </a:lnTo>
                    <a:lnTo>
                      <a:pt x="35" y="115"/>
                    </a:lnTo>
                    <a:lnTo>
                      <a:pt x="19" y="115"/>
                    </a:lnTo>
                    <a:lnTo>
                      <a:pt x="11" y="115"/>
                    </a:lnTo>
                    <a:lnTo>
                      <a:pt x="4" y="115"/>
                    </a:lnTo>
                    <a:lnTo>
                      <a:pt x="4" y="111"/>
                    </a:lnTo>
                    <a:lnTo>
                      <a:pt x="0" y="107"/>
                    </a:lnTo>
                    <a:lnTo>
                      <a:pt x="4" y="103"/>
                    </a:lnTo>
                    <a:lnTo>
                      <a:pt x="8" y="103"/>
                    </a:lnTo>
                    <a:lnTo>
                      <a:pt x="11" y="103"/>
                    </a:lnTo>
                    <a:lnTo>
                      <a:pt x="15" y="103"/>
                    </a:lnTo>
                    <a:lnTo>
                      <a:pt x="19" y="107"/>
                    </a:lnTo>
                    <a:lnTo>
                      <a:pt x="23" y="107"/>
                    </a:lnTo>
                    <a:lnTo>
                      <a:pt x="27" y="107"/>
                    </a:lnTo>
                    <a:lnTo>
                      <a:pt x="31" y="111"/>
                    </a:lnTo>
                    <a:lnTo>
                      <a:pt x="38" y="107"/>
                    </a:lnTo>
                    <a:lnTo>
                      <a:pt x="46" y="103"/>
                    </a:lnTo>
                    <a:lnTo>
                      <a:pt x="50" y="96"/>
                    </a:lnTo>
                    <a:lnTo>
                      <a:pt x="54" y="88"/>
                    </a:lnTo>
                    <a:lnTo>
                      <a:pt x="50" y="80"/>
                    </a:lnTo>
                    <a:lnTo>
                      <a:pt x="50" y="73"/>
                    </a:lnTo>
                    <a:lnTo>
                      <a:pt x="46" y="69"/>
                    </a:lnTo>
                    <a:lnTo>
                      <a:pt x="42" y="65"/>
                    </a:lnTo>
                    <a:lnTo>
                      <a:pt x="35" y="61"/>
                    </a:lnTo>
                    <a:lnTo>
                      <a:pt x="31" y="57"/>
                    </a:lnTo>
                    <a:lnTo>
                      <a:pt x="23" y="57"/>
                    </a:lnTo>
                    <a:lnTo>
                      <a:pt x="19" y="57"/>
                    </a:lnTo>
                    <a:lnTo>
                      <a:pt x="27" y="53"/>
                    </a:lnTo>
                    <a:lnTo>
                      <a:pt x="35" y="53"/>
                    </a:lnTo>
                    <a:lnTo>
                      <a:pt x="38" y="46"/>
                    </a:lnTo>
                    <a:lnTo>
                      <a:pt x="42" y="42"/>
                    </a:lnTo>
                    <a:lnTo>
                      <a:pt x="46" y="38"/>
                    </a:lnTo>
                    <a:lnTo>
                      <a:pt x="46" y="30"/>
                    </a:lnTo>
                    <a:lnTo>
                      <a:pt x="46" y="23"/>
                    </a:lnTo>
                    <a:lnTo>
                      <a:pt x="42" y="15"/>
                    </a:lnTo>
                    <a:lnTo>
                      <a:pt x="35" y="11"/>
                    </a:lnTo>
                    <a:lnTo>
                      <a:pt x="27" y="11"/>
                    </a:lnTo>
                    <a:lnTo>
                      <a:pt x="19" y="11"/>
                    </a:lnTo>
                    <a:lnTo>
                      <a:pt x="11" y="19"/>
                    </a:lnTo>
                    <a:lnTo>
                      <a:pt x="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68" name="Freeform 150"/>
              <p:cNvSpPr>
                <a:spLocks/>
              </p:cNvSpPr>
              <p:nvPr/>
            </p:nvSpPr>
            <p:spPr bwMode="auto">
              <a:xfrm>
                <a:off x="5172" y="1952"/>
                <a:ext cx="73" cy="111"/>
              </a:xfrm>
              <a:custGeom>
                <a:avLst/>
                <a:gdLst>
                  <a:gd name="T0" fmla="*/ 12 w 73"/>
                  <a:gd name="T1" fmla="*/ 0 h 111"/>
                  <a:gd name="T2" fmla="*/ 73 w 73"/>
                  <a:gd name="T3" fmla="*/ 0 h 111"/>
                  <a:gd name="T4" fmla="*/ 73 w 73"/>
                  <a:gd name="T5" fmla="*/ 3 h 111"/>
                  <a:gd name="T6" fmla="*/ 31 w 73"/>
                  <a:gd name="T7" fmla="*/ 111 h 111"/>
                  <a:gd name="T8" fmla="*/ 23 w 73"/>
                  <a:gd name="T9" fmla="*/ 111 h 111"/>
                  <a:gd name="T10" fmla="*/ 58 w 73"/>
                  <a:gd name="T11" fmla="*/ 11 h 111"/>
                  <a:gd name="T12" fmla="*/ 27 w 73"/>
                  <a:gd name="T13" fmla="*/ 11 h 111"/>
                  <a:gd name="T14" fmla="*/ 20 w 73"/>
                  <a:gd name="T15" fmla="*/ 11 h 111"/>
                  <a:gd name="T16" fmla="*/ 16 w 73"/>
                  <a:gd name="T17" fmla="*/ 15 h 111"/>
                  <a:gd name="T18" fmla="*/ 8 w 73"/>
                  <a:gd name="T19" fmla="*/ 19 h 111"/>
                  <a:gd name="T20" fmla="*/ 4 w 73"/>
                  <a:gd name="T21" fmla="*/ 26 h 111"/>
                  <a:gd name="T22" fmla="*/ 0 w 73"/>
                  <a:gd name="T23" fmla="*/ 26 h 111"/>
                  <a:gd name="T24" fmla="*/ 12 w 73"/>
                  <a:gd name="T25" fmla="*/ 0 h 1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3"/>
                  <a:gd name="T40" fmla="*/ 0 h 111"/>
                  <a:gd name="T41" fmla="*/ 73 w 73"/>
                  <a:gd name="T42" fmla="*/ 111 h 1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3" h="111">
                    <a:moveTo>
                      <a:pt x="12" y="0"/>
                    </a:moveTo>
                    <a:lnTo>
                      <a:pt x="73" y="0"/>
                    </a:lnTo>
                    <a:lnTo>
                      <a:pt x="73" y="3"/>
                    </a:lnTo>
                    <a:lnTo>
                      <a:pt x="31" y="111"/>
                    </a:lnTo>
                    <a:lnTo>
                      <a:pt x="23" y="111"/>
                    </a:lnTo>
                    <a:lnTo>
                      <a:pt x="58" y="11"/>
                    </a:lnTo>
                    <a:lnTo>
                      <a:pt x="27" y="11"/>
                    </a:lnTo>
                    <a:lnTo>
                      <a:pt x="20" y="11"/>
                    </a:lnTo>
                    <a:lnTo>
                      <a:pt x="16" y="15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0" y="2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69" name="Rectangle 151"/>
              <p:cNvSpPr>
                <a:spLocks noChangeArrowheads="1"/>
              </p:cNvSpPr>
              <p:nvPr/>
            </p:nvSpPr>
            <p:spPr bwMode="auto">
              <a:xfrm>
                <a:off x="5268" y="192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0" name="Rectangle 152"/>
              <p:cNvSpPr>
                <a:spLocks noChangeArrowheads="1"/>
              </p:cNvSpPr>
              <p:nvPr/>
            </p:nvSpPr>
            <p:spPr bwMode="auto">
              <a:xfrm>
                <a:off x="188" y="2120"/>
                <a:ext cx="8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1" name="Freeform 153"/>
              <p:cNvSpPr>
                <a:spLocks noEditPoints="1"/>
              </p:cNvSpPr>
              <p:nvPr/>
            </p:nvSpPr>
            <p:spPr bwMode="auto">
              <a:xfrm>
                <a:off x="254" y="2193"/>
                <a:ext cx="61" cy="81"/>
              </a:xfrm>
              <a:custGeom>
                <a:avLst/>
                <a:gdLst>
                  <a:gd name="T0" fmla="*/ 11 w 61"/>
                  <a:gd name="T1" fmla="*/ 31 h 81"/>
                  <a:gd name="T2" fmla="*/ 15 w 61"/>
                  <a:gd name="T3" fmla="*/ 46 h 81"/>
                  <a:gd name="T4" fmla="*/ 19 w 61"/>
                  <a:gd name="T5" fmla="*/ 54 h 81"/>
                  <a:gd name="T6" fmla="*/ 26 w 61"/>
                  <a:gd name="T7" fmla="*/ 62 h 81"/>
                  <a:gd name="T8" fmla="*/ 38 w 61"/>
                  <a:gd name="T9" fmla="*/ 65 h 81"/>
                  <a:gd name="T10" fmla="*/ 46 w 61"/>
                  <a:gd name="T11" fmla="*/ 65 h 81"/>
                  <a:gd name="T12" fmla="*/ 49 w 61"/>
                  <a:gd name="T13" fmla="*/ 62 h 81"/>
                  <a:gd name="T14" fmla="*/ 57 w 61"/>
                  <a:gd name="T15" fmla="*/ 58 h 81"/>
                  <a:gd name="T16" fmla="*/ 61 w 61"/>
                  <a:gd name="T17" fmla="*/ 46 h 81"/>
                  <a:gd name="T18" fmla="*/ 61 w 61"/>
                  <a:gd name="T19" fmla="*/ 50 h 81"/>
                  <a:gd name="T20" fmla="*/ 57 w 61"/>
                  <a:gd name="T21" fmla="*/ 62 h 81"/>
                  <a:gd name="T22" fmla="*/ 53 w 61"/>
                  <a:gd name="T23" fmla="*/ 69 h 81"/>
                  <a:gd name="T24" fmla="*/ 42 w 61"/>
                  <a:gd name="T25" fmla="*/ 77 h 81"/>
                  <a:gd name="T26" fmla="*/ 30 w 61"/>
                  <a:gd name="T27" fmla="*/ 81 h 81"/>
                  <a:gd name="T28" fmla="*/ 19 w 61"/>
                  <a:gd name="T29" fmla="*/ 77 h 81"/>
                  <a:gd name="T30" fmla="*/ 7 w 61"/>
                  <a:gd name="T31" fmla="*/ 69 h 81"/>
                  <a:gd name="T32" fmla="*/ 3 w 61"/>
                  <a:gd name="T33" fmla="*/ 62 h 81"/>
                  <a:gd name="T34" fmla="*/ 0 w 61"/>
                  <a:gd name="T35" fmla="*/ 50 h 81"/>
                  <a:gd name="T36" fmla="*/ 0 w 61"/>
                  <a:gd name="T37" fmla="*/ 42 h 81"/>
                  <a:gd name="T38" fmla="*/ 0 w 61"/>
                  <a:gd name="T39" fmla="*/ 27 h 81"/>
                  <a:gd name="T40" fmla="*/ 3 w 61"/>
                  <a:gd name="T41" fmla="*/ 19 h 81"/>
                  <a:gd name="T42" fmla="*/ 7 w 61"/>
                  <a:gd name="T43" fmla="*/ 12 h 81"/>
                  <a:gd name="T44" fmla="*/ 15 w 61"/>
                  <a:gd name="T45" fmla="*/ 4 h 81"/>
                  <a:gd name="T46" fmla="*/ 23 w 61"/>
                  <a:gd name="T47" fmla="*/ 0 h 81"/>
                  <a:gd name="T48" fmla="*/ 34 w 61"/>
                  <a:gd name="T49" fmla="*/ 0 h 81"/>
                  <a:gd name="T50" fmla="*/ 46 w 61"/>
                  <a:gd name="T51" fmla="*/ 4 h 81"/>
                  <a:gd name="T52" fmla="*/ 53 w 61"/>
                  <a:gd name="T53" fmla="*/ 8 h 81"/>
                  <a:gd name="T54" fmla="*/ 61 w 61"/>
                  <a:gd name="T55" fmla="*/ 19 h 81"/>
                  <a:gd name="T56" fmla="*/ 61 w 61"/>
                  <a:gd name="T57" fmla="*/ 31 h 81"/>
                  <a:gd name="T58" fmla="*/ 11 w 61"/>
                  <a:gd name="T59" fmla="*/ 31 h 81"/>
                  <a:gd name="T60" fmla="*/ 11 w 61"/>
                  <a:gd name="T61" fmla="*/ 23 h 81"/>
                  <a:gd name="T62" fmla="*/ 46 w 61"/>
                  <a:gd name="T63" fmla="*/ 23 h 81"/>
                  <a:gd name="T64" fmla="*/ 46 w 61"/>
                  <a:gd name="T65" fmla="*/ 19 h 81"/>
                  <a:gd name="T66" fmla="*/ 42 w 61"/>
                  <a:gd name="T67" fmla="*/ 16 h 81"/>
                  <a:gd name="T68" fmla="*/ 42 w 61"/>
                  <a:gd name="T69" fmla="*/ 12 h 81"/>
                  <a:gd name="T70" fmla="*/ 38 w 61"/>
                  <a:gd name="T71" fmla="*/ 8 h 81"/>
                  <a:gd name="T72" fmla="*/ 34 w 61"/>
                  <a:gd name="T73" fmla="*/ 8 h 81"/>
                  <a:gd name="T74" fmla="*/ 30 w 61"/>
                  <a:gd name="T75" fmla="*/ 4 h 81"/>
                  <a:gd name="T76" fmla="*/ 23 w 61"/>
                  <a:gd name="T77" fmla="*/ 8 h 81"/>
                  <a:gd name="T78" fmla="*/ 19 w 61"/>
                  <a:gd name="T79" fmla="*/ 12 h 81"/>
                  <a:gd name="T80" fmla="*/ 15 w 61"/>
                  <a:gd name="T81" fmla="*/ 16 h 81"/>
                  <a:gd name="T82" fmla="*/ 11 w 61"/>
                  <a:gd name="T83" fmla="*/ 23 h 8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1"/>
                  <a:gd name="T127" fmla="*/ 0 h 81"/>
                  <a:gd name="T128" fmla="*/ 61 w 61"/>
                  <a:gd name="T129" fmla="*/ 81 h 8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1" h="81">
                    <a:moveTo>
                      <a:pt x="11" y="31"/>
                    </a:moveTo>
                    <a:lnTo>
                      <a:pt x="15" y="46"/>
                    </a:lnTo>
                    <a:lnTo>
                      <a:pt x="19" y="54"/>
                    </a:lnTo>
                    <a:lnTo>
                      <a:pt x="26" y="62"/>
                    </a:lnTo>
                    <a:lnTo>
                      <a:pt x="38" y="65"/>
                    </a:lnTo>
                    <a:lnTo>
                      <a:pt x="46" y="65"/>
                    </a:lnTo>
                    <a:lnTo>
                      <a:pt x="49" y="62"/>
                    </a:lnTo>
                    <a:lnTo>
                      <a:pt x="57" y="58"/>
                    </a:lnTo>
                    <a:lnTo>
                      <a:pt x="61" y="46"/>
                    </a:lnTo>
                    <a:lnTo>
                      <a:pt x="61" y="50"/>
                    </a:lnTo>
                    <a:lnTo>
                      <a:pt x="57" y="62"/>
                    </a:lnTo>
                    <a:lnTo>
                      <a:pt x="53" y="69"/>
                    </a:lnTo>
                    <a:lnTo>
                      <a:pt x="42" y="77"/>
                    </a:lnTo>
                    <a:lnTo>
                      <a:pt x="30" y="81"/>
                    </a:lnTo>
                    <a:lnTo>
                      <a:pt x="19" y="77"/>
                    </a:lnTo>
                    <a:lnTo>
                      <a:pt x="7" y="69"/>
                    </a:lnTo>
                    <a:lnTo>
                      <a:pt x="3" y="62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0" y="27"/>
                    </a:lnTo>
                    <a:lnTo>
                      <a:pt x="3" y="19"/>
                    </a:lnTo>
                    <a:lnTo>
                      <a:pt x="7" y="12"/>
                    </a:lnTo>
                    <a:lnTo>
                      <a:pt x="15" y="4"/>
                    </a:lnTo>
                    <a:lnTo>
                      <a:pt x="23" y="0"/>
                    </a:lnTo>
                    <a:lnTo>
                      <a:pt x="34" y="0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61" y="19"/>
                    </a:lnTo>
                    <a:lnTo>
                      <a:pt x="61" y="31"/>
                    </a:lnTo>
                    <a:lnTo>
                      <a:pt x="11" y="31"/>
                    </a:lnTo>
                    <a:close/>
                    <a:moveTo>
                      <a:pt x="11" y="23"/>
                    </a:moveTo>
                    <a:lnTo>
                      <a:pt x="46" y="23"/>
                    </a:lnTo>
                    <a:lnTo>
                      <a:pt x="46" y="19"/>
                    </a:lnTo>
                    <a:lnTo>
                      <a:pt x="42" y="16"/>
                    </a:lnTo>
                    <a:lnTo>
                      <a:pt x="42" y="12"/>
                    </a:lnTo>
                    <a:lnTo>
                      <a:pt x="38" y="8"/>
                    </a:lnTo>
                    <a:lnTo>
                      <a:pt x="34" y="8"/>
                    </a:lnTo>
                    <a:lnTo>
                      <a:pt x="30" y="4"/>
                    </a:lnTo>
                    <a:lnTo>
                      <a:pt x="23" y="8"/>
                    </a:lnTo>
                    <a:lnTo>
                      <a:pt x="19" y="12"/>
                    </a:lnTo>
                    <a:lnTo>
                      <a:pt x="15" y="16"/>
                    </a:ln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72" name="Freeform 154"/>
              <p:cNvSpPr>
                <a:spLocks noEditPoints="1"/>
              </p:cNvSpPr>
              <p:nvPr/>
            </p:nvSpPr>
            <p:spPr bwMode="auto">
              <a:xfrm>
                <a:off x="330" y="2193"/>
                <a:ext cx="66" cy="81"/>
              </a:xfrm>
              <a:custGeom>
                <a:avLst/>
                <a:gdLst>
                  <a:gd name="T0" fmla="*/ 35 w 66"/>
                  <a:gd name="T1" fmla="*/ 73 h 81"/>
                  <a:gd name="T2" fmla="*/ 27 w 66"/>
                  <a:gd name="T3" fmla="*/ 77 h 81"/>
                  <a:gd name="T4" fmla="*/ 16 w 66"/>
                  <a:gd name="T5" fmla="*/ 81 h 81"/>
                  <a:gd name="T6" fmla="*/ 4 w 66"/>
                  <a:gd name="T7" fmla="*/ 73 h 81"/>
                  <a:gd name="T8" fmla="*/ 0 w 66"/>
                  <a:gd name="T9" fmla="*/ 62 h 81"/>
                  <a:gd name="T10" fmla="*/ 0 w 66"/>
                  <a:gd name="T11" fmla="*/ 50 h 81"/>
                  <a:gd name="T12" fmla="*/ 12 w 66"/>
                  <a:gd name="T13" fmla="*/ 39 h 81"/>
                  <a:gd name="T14" fmla="*/ 39 w 66"/>
                  <a:gd name="T15" fmla="*/ 27 h 81"/>
                  <a:gd name="T16" fmla="*/ 39 w 66"/>
                  <a:gd name="T17" fmla="*/ 16 h 81"/>
                  <a:gd name="T18" fmla="*/ 31 w 66"/>
                  <a:gd name="T19" fmla="*/ 8 h 81"/>
                  <a:gd name="T20" fmla="*/ 23 w 66"/>
                  <a:gd name="T21" fmla="*/ 8 h 81"/>
                  <a:gd name="T22" fmla="*/ 16 w 66"/>
                  <a:gd name="T23" fmla="*/ 12 h 81"/>
                  <a:gd name="T24" fmla="*/ 16 w 66"/>
                  <a:gd name="T25" fmla="*/ 19 h 81"/>
                  <a:gd name="T26" fmla="*/ 16 w 66"/>
                  <a:gd name="T27" fmla="*/ 27 h 81"/>
                  <a:gd name="T28" fmla="*/ 8 w 66"/>
                  <a:gd name="T29" fmla="*/ 27 h 81"/>
                  <a:gd name="T30" fmla="*/ 4 w 66"/>
                  <a:gd name="T31" fmla="*/ 27 h 81"/>
                  <a:gd name="T32" fmla="*/ 0 w 66"/>
                  <a:gd name="T33" fmla="*/ 19 h 81"/>
                  <a:gd name="T34" fmla="*/ 8 w 66"/>
                  <a:gd name="T35" fmla="*/ 8 h 81"/>
                  <a:gd name="T36" fmla="*/ 31 w 66"/>
                  <a:gd name="T37" fmla="*/ 0 h 81"/>
                  <a:gd name="T38" fmla="*/ 46 w 66"/>
                  <a:gd name="T39" fmla="*/ 4 h 81"/>
                  <a:gd name="T40" fmla="*/ 54 w 66"/>
                  <a:gd name="T41" fmla="*/ 12 h 81"/>
                  <a:gd name="T42" fmla="*/ 54 w 66"/>
                  <a:gd name="T43" fmla="*/ 27 h 81"/>
                  <a:gd name="T44" fmla="*/ 54 w 66"/>
                  <a:gd name="T45" fmla="*/ 62 h 81"/>
                  <a:gd name="T46" fmla="*/ 54 w 66"/>
                  <a:gd name="T47" fmla="*/ 65 h 81"/>
                  <a:gd name="T48" fmla="*/ 58 w 66"/>
                  <a:gd name="T49" fmla="*/ 69 h 81"/>
                  <a:gd name="T50" fmla="*/ 58 w 66"/>
                  <a:gd name="T51" fmla="*/ 69 h 81"/>
                  <a:gd name="T52" fmla="*/ 62 w 66"/>
                  <a:gd name="T53" fmla="*/ 65 h 81"/>
                  <a:gd name="T54" fmla="*/ 66 w 66"/>
                  <a:gd name="T55" fmla="*/ 65 h 81"/>
                  <a:gd name="T56" fmla="*/ 50 w 66"/>
                  <a:gd name="T57" fmla="*/ 81 h 81"/>
                  <a:gd name="T58" fmla="*/ 43 w 66"/>
                  <a:gd name="T59" fmla="*/ 77 h 81"/>
                  <a:gd name="T60" fmla="*/ 39 w 66"/>
                  <a:gd name="T61" fmla="*/ 65 h 81"/>
                  <a:gd name="T62" fmla="*/ 39 w 66"/>
                  <a:gd name="T63" fmla="*/ 35 h 81"/>
                  <a:gd name="T64" fmla="*/ 23 w 66"/>
                  <a:gd name="T65" fmla="*/ 39 h 81"/>
                  <a:gd name="T66" fmla="*/ 16 w 66"/>
                  <a:gd name="T67" fmla="*/ 46 h 81"/>
                  <a:gd name="T68" fmla="*/ 12 w 66"/>
                  <a:gd name="T69" fmla="*/ 54 h 81"/>
                  <a:gd name="T70" fmla="*/ 16 w 66"/>
                  <a:gd name="T71" fmla="*/ 65 h 81"/>
                  <a:gd name="T72" fmla="*/ 23 w 66"/>
                  <a:gd name="T73" fmla="*/ 69 h 81"/>
                  <a:gd name="T74" fmla="*/ 39 w 66"/>
                  <a:gd name="T75" fmla="*/ 62 h 8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6"/>
                  <a:gd name="T115" fmla="*/ 0 h 81"/>
                  <a:gd name="T116" fmla="*/ 66 w 66"/>
                  <a:gd name="T117" fmla="*/ 81 h 8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6" h="81">
                    <a:moveTo>
                      <a:pt x="39" y="65"/>
                    </a:moveTo>
                    <a:lnTo>
                      <a:pt x="35" y="73"/>
                    </a:lnTo>
                    <a:lnTo>
                      <a:pt x="27" y="77"/>
                    </a:lnTo>
                    <a:lnTo>
                      <a:pt x="19" y="77"/>
                    </a:lnTo>
                    <a:lnTo>
                      <a:pt x="16" y="81"/>
                    </a:lnTo>
                    <a:lnTo>
                      <a:pt x="8" y="77"/>
                    </a:lnTo>
                    <a:lnTo>
                      <a:pt x="4" y="73"/>
                    </a:lnTo>
                    <a:lnTo>
                      <a:pt x="0" y="69"/>
                    </a:lnTo>
                    <a:lnTo>
                      <a:pt x="0" y="62"/>
                    </a:lnTo>
                    <a:lnTo>
                      <a:pt x="0" y="54"/>
                    </a:lnTo>
                    <a:lnTo>
                      <a:pt x="0" y="50"/>
                    </a:lnTo>
                    <a:lnTo>
                      <a:pt x="4" y="46"/>
                    </a:lnTo>
                    <a:lnTo>
                      <a:pt x="12" y="39"/>
                    </a:lnTo>
                    <a:lnTo>
                      <a:pt x="23" y="35"/>
                    </a:lnTo>
                    <a:lnTo>
                      <a:pt x="39" y="27"/>
                    </a:lnTo>
                    <a:lnTo>
                      <a:pt x="39" y="16"/>
                    </a:lnTo>
                    <a:lnTo>
                      <a:pt x="39" y="12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3" y="8"/>
                    </a:lnTo>
                    <a:lnTo>
                      <a:pt x="19" y="8"/>
                    </a:lnTo>
                    <a:lnTo>
                      <a:pt x="16" y="12"/>
                    </a:lnTo>
                    <a:lnTo>
                      <a:pt x="16" y="16"/>
                    </a:lnTo>
                    <a:lnTo>
                      <a:pt x="16" y="19"/>
                    </a:lnTo>
                    <a:lnTo>
                      <a:pt x="16" y="23"/>
                    </a:lnTo>
                    <a:lnTo>
                      <a:pt x="16" y="27"/>
                    </a:lnTo>
                    <a:lnTo>
                      <a:pt x="12" y="27"/>
                    </a:lnTo>
                    <a:lnTo>
                      <a:pt x="8" y="27"/>
                    </a:lnTo>
                    <a:lnTo>
                      <a:pt x="4" y="27"/>
                    </a:lnTo>
                    <a:lnTo>
                      <a:pt x="4" y="23"/>
                    </a:lnTo>
                    <a:lnTo>
                      <a:pt x="0" y="19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9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6" y="4"/>
                    </a:lnTo>
                    <a:lnTo>
                      <a:pt x="50" y="8"/>
                    </a:lnTo>
                    <a:lnTo>
                      <a:pt x="54" y="12"/>
                    </a:lnTo>
                    <a:lnTo>
                      <a:pt x="54" y="16"/>
                    </a:lnTo>
                    <a:lnTo>
                      <a:pt x="54" y="27"/>
                    </a:lnTo>
                    <a:lnTo>
                      <a:pt x="54" y="50"/>
                    </a:lnTo>
                    <a:lnTo>
                      <a:pt x="54" y="62"/>
                    </a:lnTo>
                    <a:lnTo>
                      <a:pt x="54" y="65"/>
                    </a:lnTo>
                    <a:lnTo>
                      <a:pt x="58" y="69"/>
                    </a:lnTo>
                    <a:lnTo>
                      <a:pt x="62" y="69"/>
                    </a:lnTo>
                    <a:lnTo>
                      <a:pt x="62" y="65"/>
                    </a:lnTo>
                    <a:lnTo>
                      <a:pt x="66" y="62"/>
                    </a:lnTo>
                    <a:lnTo>
                      <a:pt x="66" y="65"/>
                    </a:lnTo>
                    <a:lnTo>
                      <a:pt x="58" y="77"/>
                    </a:lnTo>
                    <a:lnTo>
                      <a:pt x="50" y="81"/>
                    </a:lnTo>
                    <a:lnTo>
                      <a:pt x="46" y="77"/>
                    </a:lnTo>
                    <a:lnTo>
                      <a:pt x="43" y="77"/>
                    </a:lnTo>
                    <a:lnTo>
                      <a:pt x="43" y="73"/>
                    </a:lnTo>
                    <a:lnTo>
                      <a:pt x="39" y="65"/>
                    </a:lnTo>
                    <a:close/>
                    <a:moveTo>
                      <a:pt x="39" y="62"/>
                    </a:moveTo>
                    <a:lnTo>
                      <a:pt x="39" y="35"/>
                    </a:lnTo>
                    <a:lnTo>
                      <a:pt x="31" y="39"/>
                    </a:lnTo>
                    <a:lnTo>
                      <a:pt x="23" y="39"/>
                    </a:lnTo>
                    <a:lnTo>
                      <a:pt x="19" y="42"/>
                    </a:lnTo>
                    <a:lnTo>
                      <a:pt x="16" y="46"/>
                    </a:lnTo>
                    <a:lnTo>
                      <a:pt x="12" y="50"/>
                    </a:lnTo>
                    <a:lnTo>
                      <a:pt x="12" y="54"/>
                    </a:lnTo>
                    <a:lnTo>
                      <a:pt x="12" y="62"/>
                    </a:lnTo>
                    <a:lnTo>
                      <a:pt x="16" y="65"/>
                    </a:lnTo>
                    <a:lnTo>
                      <a:pt x="19" y="69"/>
                    </a:lnTo>
                    <a:lnTo>
                      <a:pt x="23" y="69"/>
                    </a:lnTo>
                    <a:lnTo>
                      <a:pt x="31" y="65"/>
                    </a:lnTo>
                    <a:lnTo>
                      <a:pt x="39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73" name="Freeform 155"/>
              <p:cNvSpPr>
                <a:spLocks/>
              </p:cNvSpPr>
              <p:nvPr/>
            </p:nvSpPr>
            <p:spPr bwMode="auto">
              <a:xfrm>
                <a:off x="399" y="2170"/>
                <a:ext cx="46" cy="104"/>
              </a:xfrm>
              <a:custGeom>
                <a:avLst/>
                <a:gdLst>
                  <a:gd name="T0" fmla="*/ 27 w 46"/>
                  <a:gd name="T1" fmla="*/ 0 h 104"/>
                  <a:gd name="T2" fmla="*/ 27 w 46"/>
                  <a:gd name="T3" fmla="*/ 27 h 104"/>
                  <a:gd name="T4" fmla="*/ 43 w 46"/>
                  <a:gd name="T5" fmla="*/ 27 h 104"/>
                  <a:gd name="T6" fmla="*/ 43 w 46"/>
                  <a:gd name="T7" fmla="*/ 31 h 104"/>
                  <a:gd name="T8" fmla="*/ 27 w 46"/>
                  <a:gd name="T9" fmla="*/ 31 h 104"/>
                  <a:gd name="T10" fmla="*/ 27 w 46"/>
                  <a:gd name="T11" fmla="*/ 81 h 104"/>
                  <a:gd name="T12" fmla="*/ 27 w 46"/>
                  <a:gd name="T13" fmla="*/ 85 h 104"/>
                  <a:gd name="T14" fmla="*/ 27 w 46"/>
                  <a:gd name="T15" fmla="*/ 88 h 104"/>
                  <a:gd name="T16" fmla="*/ 31 w 46"/>
                  <a:gd name="T17" fmla="*/ 92 h 104"/>
                  <a:gd name="T18" fmla="*/ 35 w 46"/>
                  <a:gd name="T19" fmla="*/ 92 h 104"/>
                  <a:gd name="T20" fmla="*/ 35 w 46"/>
                  <a:gd name="T21" fmla="*/ 92 h 104"/>
                  <a:gd name="T22" fmla="*/ 39 w 46"/>
                  <a:gd name="T23" fmla="*/ 88 h 104"/>
                  <a:gd name="T24" fmla="*/ 43 w 46"/>
                  <a:gd name="T25" fmla="*/ 88 h 104"/>
                  <a:gd name="T26" fmla="*/ 43 w 46"/>
                  <a:gd name="T27" fmla="*/ 85 h 104"/>
                  <a:gd name="T28" fmla="*/ 46 w 46"/>
                  <a:gd name="T29" fmla="*/ 85 h 104"/>
                  <a:gd name="T30" fmla="*/ 43 w 46"/>
                  <a:gd name="T31" fmla="*/ 92 h 104"/>
                  <a:gd name="T32" fmla="*/ 39 w 46"/>
                  <a:gd name="T33" fmla="*/ 100 h 104"/>
                  <a:gd name="T34" fmla="*/ 31 w 46"/>
                  <a:gd name="T35" fmla="*/ 100 h 104"/>
                  <a:gd name="T36" fmla="*/ 27 w 46"/>
                  <a:gd name="T37" fmla="*/ 104 h 104"/>
                  <a:gd name="T38" fmla="*/ 23 w 46"/>
                  <a:gd name="T39" fmla="*/ 100 h 104"/>
                  <a:gd name="T40" fmla="*/ 20 w 46"/>
                  <a:gd name="T41" fmla="*/ 100 h 104"/>
                  <a:gd name="T42" fmla="*/ 16 w 46"/>
                  <a:gd name="T43" fmla="*/ 96 h 104"/>
                  <a:gd name="T44" fmla="*/ 12 w 46"/>
                  <a:gd name="T45" fmla="*/ 92 h 104"/>
                  <a:gd name="T46" fmla="*/ 12 w 46"/>
                  <a:gd name="T47" fmla="*/ 88 h 104"/>
                  <a:gd name="T48" fmla="*/ 12 w 46"/>
                  <a:gd name="T49" fmla="*/ 81 h 104"/>
                  <a:gd name="T50" fmla="*/ 12 w 46"/>
                  <a:gd name="T51" fmla="*/ 31 h 104"/>
                  <a:gd name="T52" fmla="*/ 0 w 46"/>
                  <a:gd name="T53" fmla="*/ 31 h 104"/>
                  <a:gd name="T54" fmla="*/ 0 w 46"/>
                  <a:gd name="T55" fmla="*/ 27 h 104"/>
                  <a:gd name="T56" fmla="*/ 4 w 46"/>
                  <a:gd name="T57" fmla="*/ 27 h 104"/>
                  <a:gd name="T58" fmla="*/ 8 w 46"/>
                  <a:gd name="T59" fmla="*/ 23 h 104"/>
                  <a:gd name="T60" fmla="*/ 12 w 46"/>
                  <a:gd name="T61" fmla="*/ 16 h 104"/>
                  <a:gd name="T62" fmla="*/ 20 w 46"/>
                  <a:gd name="T63" fmla="*/ 12 h 104"/>
                  <a:gd name="T64" fmla="*/ 20 w 46"/>
                  <a:gd name="T65" fmla="*/ 8 h 104"/>
                  <a:gd name="T66" fmla="*/ 23 w 46"/>
                  <a:gd name="T67" fmla="*/ 0 h 104"/>
                  <a:gd name="T68" fmla="*/ 27 w 46"/>
                  <a:gd name="T69" fmla="*/ 0 h 10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"/>
                  <a:gd name="T106" fmla="*/ 0 h 104"/>
                  <a:gd name="T107" fmla="*/ 46 w 46"/>
                  <a:gd name="T108" fmla="*/ 104 h 10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" h="104">
                    <a:moveTo>
                      <a:pt x="27" y="0"/>
                    </a:moveTo>
                    <a:lnTo>
                      <a:pt x="27" y="27"/>
                    </a:lnTo>
                    <a:lnTo>
                      <a:pt x="43" y="27"/>
                    </a:lnTo>
                    <a:lnTo>
                      <a:pt x="43" y="31"/>
                    </a:lnTo>
                    <a:lnTo>
                      <a:pt x="27" y="31"/>
                    </a:lnTo>
                    <a:lnTo>
                      <a:pt x="27" y="81"/>
                    </a:lnTo>
                    <a:lnTo>
                      <a:pt x="27" y="85"/>
                    </a:lnTo>
                    <a:lnTo>
                      <a:pt x="27" y="88"/>
                    </a:lnTo>
                    <a:lnTo>
                      <a:pt x="31" y="92"/>
                    </a:lnTo>
                    <a:lnTo>
                      <a:pt x="35" y="92"/>
                    </a:lnTo>
                    <a:lnTo>
                      <a:pt x="39" y="88"/>
                    </a:lnTo>
                    <a:lnTo>
                      <a:pt x="43" y="88"/>
                    </a:lnTo>
                    <a:lnTo>
                      <a:pt x="43" y="85"/>
                    </a:lnTo>
                    <a:lnTo>
                      <a:pt x="46" y="85"/>
                    </a:lnTo>
                    <a:lnTo>
                      <a:pt x="43" y="92"/>
                    </a:lnTo>
                    <a:lnTo>
                      <a:pt x="39" y="100"/>
                    </a:lnTo>
                    <a:lnTo>
                      <a:pt x="31" y="100"/>
                    </a:lnTo>
                    <a:lnTo>
                      <a:pt x="27" y="104"/>
                    </a:lnTo>
                    <a:lnTo>
                      <a:pt x="23" y="100"/>
                    </a:lnTo>
                    <a:lnTo>
                      <a:pt x="20" y="100"/>
                    </a:lnTo>
                    <a:lnTo>
                      <a:pt x="16" y="96"/>
                    </a:lnTo>
                    <a:lnTo>
                      <a:pt x="12" y="92"/>
                    </a:lnTo>
                    <a:lnTo>
                      <a:pt x="12" y="88"/>
                    </a:lnTo>
                    <a:lnTo>
                      <a:pt x="12" y="81"/>
                    </a:lnTo>
                    <a:lnTo>
                      <a:pt x="12" y="31"/>
                    </a:lnTo>
                    <a:lnTo>
                      <a:pt x="0" y="31"/>
                    </a:lnTo>
                    <a:lnTo>
                      <a:pt x="0" y="27"/>
                    </a:lnTo>
                    <a:lnTo>
                      <a:pt x="4" y="27"/>
                    </a:lnTo>
                    <a:lnTo>
                      <a:pt x="8" y="23"/>
                    </a:lnTo>
                    <a:lnTo>
                      <a:pt x="12" y="16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74" name="Rectangle 156"/>
              <p:cNvSpPr>
                <a:spLocks noChangeArrowheads="1"/>
              </p:cNvSpPr>
              <p:nvPr/>
            </p:nvSpPr>
            <p:spPr bwMode="auto">
              <a:xfrm>
                <a:off x="833" y="2120"/>
                <a:ext cx="8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5" name="Rectangle 157"/>
              <p:cNvSpPr>
                <a:spLocks noChangeArrowheads="1"/>
              </p:cNvSpPr>
              <p:nvPr/>
            </p:nvSpPr>
            <p:spPr bwMode="auto">
              <a:xfrm>
                <a:off x="864" y="2120"/>
                <a:ext cx="7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6" name="Freeform 158"/>
              <p:cNvSpPr>
                <a:spLocks noEditPoints="1"/>
              </p:cNvSpPr>
              <p:nvPr/>
            </p:nvSpPr>
            <p:spPr bwMode="auto">
              <a:xfrm>
                <a:off x="1055" y="2155"/>
                <a:ext cx="70" cy="119"/>
              </a:xfrm>
              <a:custGeom>
                <a:avLst/>
                <a:gdLst>
                  <a:gd name="T0" fmla="*/ 0 w 70"/>
                  <a:gd name="T1" fmla="*/ 61 h 119"/>
                  <a:gd name="T2" fmla="*/ 0 w 70"/>
                  <a:gd name="T3" fmla="*/ 42 h 119"/>
                  <a:gd name="T4" fmla="*/ 4 w 70"/>
                  <a:gd name="T5" fmla="*/ 27 h 119"/>
                  <a:gd name="T6" fmla="*/ 12 w 70"/>
                  <a:gd name="T7" fmla="*/ 15 h 119"/>
                  <a:gd name="T8" fmla="*/ 20 w 70"/>
                  <a:gd name="T9" fmla="*/ 8 h 119"/>
                  <a:gd name="T10" fmla="*/ 27 w 70"/>
                  <a:gd name="T11" fmla="*/ 4 h 119"/>
                  <a:gd name="T12" fmla="*/ 35 w 70"/>
                  <a:gd name="T13" fmla="*/ 0 h 119"/>
                  <a:gd name="T14" fmla="*/ 43 w 70"/>
                  <a:gd name="T15" fmla="*/ 4 h 119"/>
                  <a:gd name="T16" fmla="*/ 50 w 70"/>
                  <a:gd name="T17" fmla="*/ 8 h 119"/>
                  <a:gd name="T18" fmla="*/ 58 w 70"/>
                  <a:gd name="T19" fmla="*/ 15 h 119"/>
                  <a:gd name="T20" fmla="*/ 66 w 70"/>
                  <a:gd name="T21" fmla="*/ 27 h 119"/>
                  <a:gd name="T22" fmla="*/ 70 w 70"/>
                  <a:gd name="T23" fmla="*/ 42 h 119"/>
                  <a:gd name="T24" fmla="*/ 70 w 70"/>
                  <a:gd name="T25" fmla="*/ 57 h 119"/>
                  <a:gd name="T26" fmla="*/ 70 w 70"/>
                  <a:gd name="T27" fmla="*/ 77 h 119"/>
                  <a:gd name="T28" fmla="*/ 66 w 70"/>
                  <a:gd name="T29" fmla="*/ 92 h 119"/>
                  <a:gd name="T30" fmla="*/ 58 w 70"/>
                  <a:gd name="T31" fmla="*/ 103 h 119"/>
                  <a:gd name="T32" fmla="*/ 50 w 70"/>
                  <a:gd name="T33" fmla="*/ 111 h 119"/>
                  <a:gd name="T34" fmla="*/ 43 w 70"/>
                  <a:gd name="T35" fmla="*/ 115 h 119"/>
                  <a:gd name="T36" fmla="*/ 35 w 70"/>
                  <a:gd name="T37" fmla="*/ 119 h 119"/>
                  <a:gd name="T38" fmla="*/ 23 w 70"/>
                  <a:gd name="T39" fmla="*/ 115 h 119"/>
                  <a:gd name="T40" fmla="*/ 16 w 70"/>
                  <a:gd name="T41" fmla="*/ 107 h 119"/>
                  <a:gd name="T42" fmla="*/ 8 w 70"/>
                  <a:gd name="T43" fmla="*/ 100 h 119"/>
                  <a:gd name="T44" fmla="*/ 0 w 70"/>
                  <a:gd name="T45" fmla="*/ 80 h 119"/>
                  <a:gd name="T46" fmla="*/ 0 w 70"/>
                  <a:gd name="T47" fmla="*/ 61 h 119"/>
                  <a:gd name="T48" fmla="*/ 16 w 70"/>
                  <a:gd name="T49" fmla="*/ 61 h 119"/>
                  <a:gd name="T50" fmla="*/ 16 w 70"/>
                  <a:gd name="T51" fmla="*/ 84 h 119"/>
                  <a:gd name="T52" fmla="*/ 20 w 70"/>
                  <a:gd name="T53" fmla="*/ 100 h 119"/>
                  <a:gd name="T54" fmla="*/ 23 w 70"/>
                  <a:gd name="T55" fmla="*/ 107 h 119"/>
                  <a:gd name="T56" fmla="*/ 27 w 70"/>
                  <a:gd name="T57" fmla="*/ 111 h 119"/>
                  <a:gd name="T58" fmla="*/ 35 w 70"/>
                  <a:gd name="T59" fmla="*/ 111 h 119"/>
                  <a:gd name="T60" fmla="*/ 39 w 70"/>
                  <a:gd name="T61" fmla="*/ 111 h 119"/>
                  <a:gd name="T62" fmla="*/ 43 w 70"/>
                  <a:gd name="T63" fmla="*/ 107 h 119"/>
                  <a:gd name="T64" fmla="*/ 47 w 70"/>
                  <a:gd name="T65" fmla="*/ 103 h 119"/>
                  <a:gd name="T66" fmla="*/ 50 w 70"/>
                  <a:gd name="T67" fmla="*/ 96 h 119"/>
                  <a:gd name="T68" fmla="*/ 54 w 70"/>
                  <a:gd name="T69" fmla="*/ 77 h 119"/>
                  <a:gd name="T70" fmla="*/ 54 w 70"/>
                  <a:gd name="T71" fmla="*/ 54 h 119"/>
                  <a:gd name="T72" fmla="*/ 54 w 70"/>
                  <a:gd name="T73" fmla="*/ 38 h 119"/>
                  <a:gd name="T74" fmla="*/ 50 w 70"/>
                  <a:gd name="T75" fmla="*/ 23 h 119"/>
                  <a:gd name="T76" fmla="*/ 47 w 70"/>
                  <a:gd name="T77" fmla="*/ 15 h 119"/>
                  <a:gd name="T78" fmla="*/ 43 w 70"/>
                  <a:gd name="T79" fmla="*/ 11 h 119"/>
                  <a:gd name="T80" fmla="*/ 39 w 70"/>
                  <a:gd name="T81" fmla="*/ 8 h 119"/>
                  <a:gd name="T82" fmla="*/ 35 w 70"/>
                  <a:gd name="T83" fmla="*/ 8 h 119"/>
                  <a:gd name="T84" fmla="*/ 31 w 70"/>
                  <a:gd name="T85" fmla="*/ 8 h 119"/>
                  <a:gd name="T86" fmla="*/ 27 w 70"/>
                  <a:gd name="T87" fmla="*/ 11 h 119"/>
                  <a:gd name="T88" fmla="*/ 20 w 70"/>
                  <a:gd name="T89" fmla="*/ 19 h 119"/>
                  <a:gd name="T90" fmla="*/ 20 w 70"/>
                  <a:gd name="T91" fmla="*/ 34 h 119"/>
                  <a:gd name="T92" fmla="*/ 16 w 70"/>
                  <a:gd name="T93" fmla="*/ 50 h 119"/>
                  <a:gd name="T94" fmla="*/ 16 w 70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0"/>
                  <a:gd name="T145" fmla="*/ 0 h 119"/>
                  <a:gd name="T146" fmla="*/ 70 w 70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0" h="119">
                    <a:moveTo>
                      <a:pt x="0" y="61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2" y="15"/>
                    </a:lnTo>
                    <a:lnTo>
                      <a:pt x="20" y="8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3" y="4"/>
                    </a:lnTo>
                    <a:lnTo>
                      <a:pt x="50" y="8"/>
                    </a:lnTo>
                    <a:lnTo>
                      <a:pt x="58" y="15"/>
                    </a:lnTo>
                    <a:lnTo>
                      <a:pt x="66" y="27"/>
                    </a:lnTo>
                    <a:lnTo>
                      <a:pt x="70" y="42"/>
                    </a:lnTo>
                    <a:lnTo>
                      <a:pt x="70" y="57"/>
                    </a:lnTo>
                    <a:lnTo>
                      <a:pt x="70" y="77"/>
                    </a:lnTo>
                    <a:lnTo>
                      <a:pt x="66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3" y="115"/>
                    </a:lnTo>
                    <a:lnTo>
                      <a:pt x="35" y="119"/>
                    </a:lnTo>
                    <a:lnTo>
                      <a:pt x="23" y="115"/>
                    </a:lnTo>
                    <a:lnTo>
                      <a:pt x="16" y="107"/>
                    </a:lnTo>
                    <a:lnTo>
                      <a:pt x="8" y="100"/>
                    </a:lnTo>
                    <a:lnTo>
                      <a:pt x="0" y="80"/>
                    </a:lnTo>
                    <a:lnTo>
                      <a:pt x="0" y="61"/>
                    </a:lnTo>
                    <a:close/>
                    <a:moveTo>
                      <a:pt x="16" y="61"/>
                    </a:moveTo>
                    <a:lnTo>
                      <a:pt x="16" y="84"/>
                    </a:lnTo>
                    <a:lnTo>
                      <a:pt x="20" y="100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35" y="111"/>
                    </a:lnTo>
                    <a:lnTo>
                      <a:pt x="39" y="111"/>
                    </a:lnTo>
                    <a:lnTo>
                      <a:pt x="43" y="107"/>
                    </a:lnTo>
                    <a:lnTo>
                      <a:pt x="47" y="103"/>
                    </a:lnTo>
                    <a:lnTo>
                      <a:pt x="50" y="96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7" y="15"/>
                    </a:lnTo>
                    <a:lnTo>
                      <a:pt x="43" y="11"/>
                    </a:lnTo>
                    <a:lnTo>
                      <a:pt x="39" y="8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27" y="11"/>
                    </a:lnTo>
                    <a:lnTo>
                      <a:pt x="20" y="19"/>
                    </a:lnTo>
                    <a:lnTo>
                      <a:pt x="20" y="34"/>
                    </a:lnTo>
                    <a:lnTo>
                      <a:pt x="16" y="50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77" name="Rectangle 159"/>
              <p:cNvSpPr>
                <a:spLocks noChangeArrowheads="1"/>
              </p:cNvSpPr>
              <p:nvPr/>
            </p:nvSpPr>
            <p:spPr bwMode="auto">
              <a:xfrm>
                <a:off x="1554" y="2120"/>
                <a:ext cx="8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8" name="Freeform 160"/>
              <p:cNvSpPr>
                <a:spLocks noEditPoints="1"/>
              </p:cNvSpPr>
              <p:nvPr/>
            </p:nvSpPr>
            <p:spPr bwMode="auto">
              <a:xfrm>
                <a:off x="1742" y="2155"/>
                <a:ext cx="69" cy="119"/>
              </a:xfrm>
              <a:custGeom>
                <a:avLst/>
                <a:gdLst>
                  <a:gd name="T0" fmla="*/ 0 w 69"/>
                  <a:gd name="T1" fmla="*/ 61 h 119"/>
                  <a:gd name="T2" fmla="*/ 4 w 69"/>
                  <a:gd name="T3" fmla="*/ 42 h 119"/>
                  <a:gd name="T4" fmla="*/ 8 w 69"/>
                  <a:gd name="T5" fmla="*/ 27 h 119"/>
                  <a:gd name="T6" fmla="*/ 12 w 69"/>
                  <a:gd name="T7" fmla="*/ 15 h 119"/>
                  <a:gd name="T8" fmla="*/ 23 w 69"/>
                  <a:gd name="T9" fmla="*/ 8 h 119"/>
                  <a:gd name="T10" fmla="*/ 27 w 69"/>
                  <a:gd name="T11" fmla="*/ 4 h 119"/>
                  <a:gd name="T12" fmla="*/ 35 w 69"/>
                  <a:gd name="T13" fmla="*/ 0 h 119"/>
                  <a:gd name="T14" fmla="*/ 42 w 69"/>
                  <a:gd name="T15" fmla="*/ 4 h 119"/>
                  <a:gd name="T16" fmla="*/ 50 w 69"/>
                  <a:gd name="T17" fmla="*/ 8 h 119"/>
                  <a:gd name="T18" fmla="*/ 58 w 69"/>
                  <a:gd name="T19" fmla="*/ 15 h 119"/>
                  <a:gd name="T20" fmla="*/ 65 w 69"/>
                  <a:gd name="T21" fmla="*/ 27 h 119"/>
                  <a:gd name="T22" fmla="*/ 69 w 69"/>
                  <a:gd name="T23" fmla="*/ 42 h 119"/>
                  <a:gd name="T24" fmla="*/ 69 w 69"/>
                  <a:gd name="T25" fmla="*/ 57 h 119"/>
                  <a:gd name="T26" fmla="*/ 69 w 69"/>
                  <a:gd name="T27" fmla="*/ 77 h 119"/>
                  <a:gd name="T28" fmla="*/ 65 w 69"/>
                  <a:gd name="T29" fmla="*/ 92 h 119"/>
                  <a:gd name="T30" fmla="*/ 58 w 69"/>
                  <a:gd name="T31" fmla="*/ 103 h 119"/>
                  <a:gd name="T32" fmla="*/ 50 w 69"/>
                  <a:gd name="T33" fmla="*/ 111 h 119"/>
                  <a:gd name="T34" fmla="*/ 42 w 69"/>
                  <a:gd name="T35" fmla="*/ 115 h 119"/>
                  <a:gd name="T36" fmla="*/ 35 w 69"/>
                  <a:gd name="T37" fmla="*/ 119 h 119"/>
                  <a:gd name="T38" fmla="*/ 27 w 69"/>
                  <a:gd name="T39" fmla="*/ 115 h 119"/>
                  <a:gd name="T40" fmla="*/ 16 w 69"/>
                  <a:gd name="T41" fmla="*/ 107 h 119"/>
                  <a:gd name="T42" fmla="*/ 8 w 69"/>
                  <a:gd name="T43" fmla="*/ 100 h 119"/>
                  <a:gd name="T44" fmla="*/ 4 w 69"/>
                  <a:gd name="T45" fmla="*/ 80 h 119"/>
                  <a:gd name="T46" fmla="*/ 0 w 69"/>
                  <a:gd name="T47" fmla="*/ 61 h 119"/>
                  <a:gd name="T48" fmla="*/ 16 w 69"/>
                  <a:gd name="T49" fmla="*/ 61 h 119"/>
                  <a:gd name="T50" fmla="*/ 19 w 69"/>
                  <a:gd name="T51" fmla="*/ 84 h 119"/>
                  <a:gd name="T52" fmla="*/ 23 w 69"/>
                  <a:gd name="T53" fmla="*/ 100 h 119"/>
                  <a:gd name="T54" fmla="*/ 27 w 69"/>
                  <a:gd name="T55" fmla="*/ 107 h 119"/>
                  <a:gd name="T56" fmla="*/ 31 w 69"/>
                  <a:gd name="T57" fmla="*/ 111 h 119"/>
                  <a:gd name="T58" fmla="*/ 35 w 69"/>
                  <a:gd name="T59" fmla="*/ 111 h 119"/>
                  <a:gd name="T60" fmla="*/ 39 w 69"/>
                  <a:gd name="T61" fmla="*/ 111 h 119"/>
                  <a:gd name="T62" fmla="*/ 46 w 69"/>
                  <a:gd name="T63" fmla="*/ 107 h 119"/>
                  <a:gd name="T64" fmla="*/ 50 w 69"/>
                  <a:gd name="T65" fmla="*/ 103 h 119"/>
                  <a:gd name="T66" fmla="*/ 50 w 69"/>
                  <a:gd name="T67" fmla="*/ 96 h 119"/>
                  <a:gd name="T68" fmla="*/ 54 w 69"/>
                  <a:gd name="T69" fmla="*/ 77 h 119"/>
                  <a:gd name="T70" fmla="*/ 54 w 69"/>
                  <a:gd name="T71" fmla="*/ 54 h 119"/>
                  <a:gd name="T72" fmla="*/ 54 w 69"/>
                  <a:gd name="T73" fmla="*/ 38 h 119"/>
                  <a:gd name="T74" fmla="*/ 50 w 69"/>
                  <a:gd name="T75" fmla="*/ 23 h 119"/>
                  <a:gd name="T76" fmla="*/ 46 w 69"/>
                  <a:gd name="T77" fmla="*/ 15 h 119"/>
                  <a:gd name="T78" fmla="*/ 42 w 69"/>
                  <a:gd name="T79" fmla="*/ 11 h 119"/>
                  <a:gd name="T80" fmla="*/ 39 w 69"/>
                  <a:gd name="T81" fmla="*/ 8 h 119"/>
                  <a:gd name="T82" fmla="*/ 35 w 69"/>
                  <a:gd name="T83" fmla="*/ 8 h 119"/>
                  <a:gd name="T84" fmla="*/ 31 w 69"/>
                  <a:gd name="T85" fmla="*/ 8 h 119"/>
                  <a:gd name="T86" fmla="*/ 27 w 69"/>
                  <a:gd name="T87" fmla="*/ 11 h 119"/>
                  <a:gd name="T88" fmla="*/ 23 w 69"/>
                  <a:gd name="T89" fmla="*/ 19 h 119"/>
                  <a:gd name="T90" fmla="*/ 19 w 69"/>
                  <a:gd name="T91" fmla="*/ 34 h 119"/>
                  <a:gd name="T92" fmla="*/ 16 w 69"/>
                  <a:gd name="T93" fmla="*/ 50 h 119"/>
                  <a:gd name="T94" fmla="*/ 16 w 69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9"/>
                  <a:gd name="T146" fmla="*/ 69 w 69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9">
                    <a:moveTo>
                      <a:pt x="0" y="61"/>
                    </a:moveTo>
                    <a:lnTo>
                      <a:pt x="4" y="42"/>
                    </a:lnTo>
                    <a:lnTo>
                      <a:pt x="8" y="27"/>
                    </a:lnTo>
                    <a:lnTo>
                      <a:pt x="12" y="15"/>
                    </a:lnTo>
                    <a:lnTo>
                      <a:pt x="23" y="8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2" y="4"/>
                    </a:lnTo>
                    <a:lnTo>
                      <a:pt x="50" y="8"/>
                    </a:lnTo>
                    <a:lnTo>
                      <a:pt x="58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7"/>
                    </a:lnTo>
                    <a:lnTo>
                      <a:pt x="65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5" y="119"/>
                    </a:lnTo>
                    <a:lnTo>
                      <a:pt x="27" y="115"/>
                    </a:lnTo>
                    <a:lnTo>
                      <a:pt x="16" y="107"/>
                    </a:lnTo>
                    <a:lnTo>
                      <a:pt x="8" y="100"/>
                    </a:lnTo>
                    <a:lnTo>
                      <a:pt x="4" y="80"/>
                    </a:lnTo>
                    <a:lnTo>
                      <a:pt x="0" y="61"/>
                    </a:lnTo>
                    <a:close/>
                    <a:moveTo>
                      <a:pt x="16" y="61"/>
                    </a:moveTo>
                    <a:lnTo>
                      <a:pt x="19" y="84"/>
                    </a:lnTo>
                    <a:lnTo>
                      <a:pt x="23" y="100"/>
                    </a:lnTo>
                    <a:lnTo>
                      <a:pt x="27" y="107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39" y="111"/>
                    </a:lnTo>
                    <a:lnTo>
                      <a:pt x="46" y="107"/>
                    </a:lnTo>
                    <a:lnTo>
                      <a:pt x="50" y="103"/>
                    </a:lnTo>
                    <a:lnTo>
                      <a:pt x="50" y="96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11"/>
                    </a:lnTo>
                    <a:lnTo>
                      <a:pt x="39" y="8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27" y="11"/>
                    </a:lnTo>
                    <a:lnTo>
                      <a:pt x="23" y="19"/>
                    </a:lnTo>
                    <a:lnTo>
                      <a:pt x="19" y="34"/>
                    </a:lnTo>
                    <a:lnTo>
                      <a:pt x="16" y="50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79" name="Rectangle 161"/>
              <p:cNvSpPr>
                <a:spLocks noChangeArrowheads="1"/>
              </p:cNvSpPr>
              <p:nvPr/>
            </p:nvSpPr>
            <p:spPr bwMode="auto">
              <a:xfrm>
                <a:off x="2107" y="2120"/>
                <a:ext cx="7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0" name="Freeform 162"/>
              <p:cNvSpPr>
                <a:spLocks/>
              </p:cNvSpPr>
              <p:nvPr/>
            </p:nvSpPr>
            <p:spPr bwMode="auto">
              <a:xfrm>
                <a:off x="2299" y="2255"/>
                <a:ext cx="19" cy="19"/>
              </a:xfrm>
              <a:custGeom>
                <a:avLst/>
                <a:gdLst>
                  <a:gd name="T0" fmla="*/ 7 w 19"/>
                  <a:gd name="T1" fmla="*/ 0 h 19"/>
                  <a:gd name="T2" fmla="*/ 11 w 19"/>
                  <a:gd name="T3" fmla="*/ 0 h 19"/>
                  <a:gd name="T4" fmla="*/ 15 w 19"/>
                  <a:gd name="T5" fmla="*/ 0 h 19"/>
                  <a:gd name="T6" fmla="*/ 19 w 19"/>
                  <a:gd name="T7" fmla="*/ 3 h 19"/>
                  <a:gd name="T8" fmla="*/ 19 w 19"/>
                  <a:gd name="T9" fmla="*/ 7 h 19"/>
                  <a:gd name="T10" fmla="*/ 19 w 19"/>
                  <a:gd name="T11" fmla="*/ 11 h 19"/>
                  <a:gd name="T12" fmla="*/ 15 w 19"/>
                  <a:gd name="T13" fmla="*/ 15 h 19"/>
                  <a:gd name="T14" fmla="*/ 11 w 19"/>
                  <a:gd name="T15" fmla="*/ 15 h 19"/>
                  <a:gd name="T16" fmla="*/ 7 w 19"/>
                  <a:gd name="T17" fmla="*/ 19 h 19"/>
                  <a:gd name="T18" fmla="*/ 3 w 19"/>
                  <a:gd name="T19" fmla="*/ 15 h 19"/>
                  <a:gd name="T20" fmla="*/ 3 w 19"/>
                  <a:gd name="T21" fmla="*/ 15 h 19"/>
                  <a:gd name="T22" fmla="*/ 0 w 19"/>
                  <a:gd name="T23" fmla="*/ 11 h 19"/>
                  <a:gd name="T24" fmla="*/ 0 w 19"/>
                  <a:gd name="T25" fmla="*/ 7 h 19"/>
                  <a:gd name="T26" fmla="*/ 0 w 19"/>
                  <a:gd name="T27" fmla="*/ 3 h 19"/>
                  <a:gd name="T28" fmla="*/ 3 w 19"/>
                  <a:gd name="T29" fmla="*/ 0 h 19"/>
                  <a:gd name="T30" fmla="*/ 3 w 19"/>
                  <a:gd name="T31" fmla="*/ 0 h 19"/>
                  <a:gd name="T32" fmla="*/ 7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7" y="0"/>
                    </a:moveTo>
                    <a:lnTo>
                      <a:pt x="11" y="0"/>
                    </a:lnTo>
                    <a:lnTo>
                      <a:pt x="15" y="0"/>
                    </a:lnTo>
                    <a:lnTo>
                      <a:pt x="19" y="3"/>
                    </a:lnTo>
                    <a:lnTo>
                      <a:pt x="19" y="7"/>
                    </a:lnTo>
                    <a:lnTo>
                      <a:pt x="19" y="11"/>
                    </a:lnTo>
                    <a:lnTo>
                      <a:pt x="15" y="15"/>
                    </a:lnTo>
                    <a:lnTo>
                      <a:pt x="11" y="15"/>
                    </a:lnTo>
                    <a:lnTo>
                      <a:pt x="7" y="19"/>
                    </a:lnTo>
                    <a:lnTo>
                      <a:pt x="3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81" name="Freeform 163"/>
              <p:cNvSpPr>
                <a:spLocks noEditPoints="1"/>
              </p:cNvSpPr>
              <p:nvPr/>
            </p:nvSpPr>
            <p:spPr bwMode="auto">
              <a:xfrm>
                <a:off x="2333" y="2155"/>
                <a:ext cx="73" cy="119"/>
              </a:xfrm>
              <a:custGeom>
                <a:avLst/>
                <a:gdLst>
                  <a:gd name="T0" fmla="*/ 0 w 73"/>
                  <a:gd name="T1" fmla="*/ 61 h 119"/>
                  <a:gd name="T2" fmla="*/ 4 w 73"/>
                  <a:gd name="T3" fmla="*/ 42 h 119"/>
                  <a:gd name="T4" fmla="*/ 8 w 73"/>
                  <a:gd name="T5" fmla="*/ 27 h 119"/>
                  <a:gd name="T6" fmla="*/ 15 w 73"/>
                  <a:gd name="T7" fmla="*/ 15 h 119"/>
                  <a:gd name="T8" fmla="*/ 23 w 73"/>
                  <a:gd name="T9" fmla="*/ 8 h 119"/>
                  <a:gd name="T10" fmla="*/ 31 w 73"/>
                  <a:gd name="T11" fmla="*/ 4 h 119"/>
                  <a:gd name="T12" fmla="*/ 39 w 73"/>
                  <a:gd name="T13" fmla="*/ 0 h 119"/>
                  <a:gd name="T14" fmla="*/ 46 w 73"/>
                  <a:gd name="T15" fmla="*/ 4 h 119"/>
                  <a:gd name="T16" fmla="*/ 54 w 73"/>
                  <a:gd name="T17" fmla="*/ 8 h 119"/>
                  <a:gd name="T18" fmla="*/ 62 w 73"/>
                  <a:gd name="T19" fmla="*/ 15 h 119"/>
                  <a:gd name="T20" fmla="*/ 65 w 73"/>
                  <a:gd name="T21" fmla="*/ 27 h 119"/>
                  <a:gd name="T22" fmla="*/ 69 w 73"/>
                  <a:gd name="T23" fmla="*/ 42 h 119"/>
                  <a:gd name="T24" fmla="*/ 73 w 73"/>
                  <a:gd name="T25" fmla="*/ 57 h 119"/>
                  <a:gd name="T26" fmla="*/ 69 w 73"/>
                  <a:gd name="T27" fmla="*/ 77 h 119"/>
                  <a:gd name="T28" fmla="*/ 65 w 73"/>
                  <a:gd name="T29" fmla="*/ 92 h 119"/>
                  <a:gd name="T30" fmla="*/ 62 w 73"/>
                  <a:gd name="T31" fmla="*/ 103 h 119"/>
                  <a:gd name="T32" fmla="*/ 54 w 73"/>
                  <a:gd name="T33" fmla="*/ 111 h 119"/>
                  <a:gd name="T34" fmla="*/ 46 w 73"/>
                  <a:gd name="T35" fmla="*/ 115 h 119"/>
                  <a:gd name="T36" fmla="*/ 35 w 73"/>
                  <a:gd name="T37" fmla="*/ 119 h 119"/>
                  <a:gd name="T38" fmla="*/ 27 w 73"/>
                  <a:gd name="T39" fmla="*/ 115 h 119"/>
                  <a:gd name="T40" fmla="*/ 19 w 73"/>
                  <a:gd name="T41" fmla="*/ 107 h 119"/>
                  <a:gd name="T42" fmla="*/ 12 w 73"/>
                  <a:gd name="T43" fmla="*/ 100 h 119"/>
                  <a:gd name="T44" fmla="*/ 4 w 73"/>
                  <a:gd name="T45" fmla="*/ 80 h 119"/>
                  <a:gd name="T46" fmla="*/ 0 w 73"/>
                  <a:gd name="T47" fmla="*/ 61 h 119"/>
                  <a:gd name="T48" fmla="*/ 19 w 73"/>
                  <a:gd name="T49" fmla="*/ 61 h 119"/>
                  <a:gd name="T50" fmla="*/ 19 w 73"/>
                  <a:gd name="T51" fmla="*/ 84 h 119"/>
                  <a:gd name="T52" fmla="*/ 23 w 73"/>
                  <a:gd name="T53" fmla="*/ 100 h 119"/>
                  <a:gd name="T54" fmla="*/ 27 w 73"/>
                  <a:gd name="T55" fmla="*/ 107 h 119"/>
                  <a:gd name="T56" fmla="*/ 31 w 73"/>
                  <a:gd name="T57" fmla="*/ 111 h 119"/>
                  <a:gd name="T58" fmla="*/ 39 w 73"/>
                  <a:gd name="T59" fmla="*/ 111 h 119"/>
                  <a:gd name="T60" fmla="*/ 42 w 73"/>
                  <a:gd name="T61" fmla="*/ 111 h 119"/>
                  <a:gd name="T62" fmla="*/ 46 w 73"/>
                  <a:gd name="T63" fmla="*/ 107 h 119"/>
                  <a:gd name="T64" fmla="*/ 50 w 73"/>
                  <a:gd name="T65" fmla="*/ 103 h 119"/>
                  <a:gd name="T66" fmla="*/ 54 w 73"/>
                  <a:gd name="T67" fmla="*/ 96 h 119"/>
                  <a:gd name="T68" fmla="*/ 54 w 73"/>
                  <a:gd name="T69" fmla="*/ 77 h 119"/>
                  <a:gd name="T70" fmla="*/ 58 w 73"/>
                  <a:gd name="T71" fmla="*/ 54 h 119"/>
                  <a:gd name="T72" fmla="*/ 54 w 73"/>
                  <a:gd name="T73" fmla="*/ 38 h 119"/>
                  <a:gd name="T74" fmla="*/ 54 w 73"/>
                  <a:gd name="T75" fmla="*/ 23 h 119"/>
                  <a:gd name="T76" fmla="*/ 50 w 73"/>
                  <a:gd name="T77" fmla="*/ 15 h 119"/>
                  <a:gd name="T78" fmla="*/ 46 w 73"/>
                  <a:gd name="T79" fmla="*/ 11 h 119"/>
                  <a:gd name="T80" fmla="*/ 42 w 73"/>
                  <a:gd name="T81" fmla="*/ 8 h 119"/>
                  <a:gd name="T82" fmla="*/ 39 w 73"/>
                  <a:gd name="T83" fmla="*/ 8 h 119"/>
                  <a:gd name="T84" fmla="*/ 31 w 73"/>
                  <a:gd name="T85" fmla="*/ 8 h 119"/>
                  <a:gd name="T86" fmla="*/ 27 w 73"/>
                  <a:gd name="T87" fmla="*/ 11 h 119"/>
                  <a:gd name="T88" fmla="*/ 23 w 73"/>
                  <a:gd name="T89" fmla="*/ 19 h 119"/>
                  <a:gd name="T90" fmla="*/ 19 w 73"/>
                  <a:gd name="T91" fmla="*/ 34 h 119"/>
                  <a:gd name="T92" fmla="*/ 19 w 73"/>
                  <a:gd name="T93" fmla="*/ 50 h 119"/>
                  <a:gd name="T94" fmla="*/ 19 w 73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9"/>
                  <a:gd name="T146" fmla="*/ 73 w 73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9">
                    <a:moveTo>
                      <a:pt x="0" y="61"/>
                    </a:moveTo>
                    <a:lnTo>
                      <a:pt x="4" y="42"/>
                    </a:lnTo>
                    <a:lnTo>
                      <a:pt x="8" y="27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1" y="4"/>
                    </a:lnTo>
                    <a:lnTo>
                      <a:pt x="39" y="0"/>
                    </a:lnTo>
                    <a:lnTo>
                      <a:pt x="46" y="4"/>
                    </a:lnTo>
                    <a:lnTo>
                      <a:pt x="54" y="8"/>
                    </a:lnTo>
                    <a:lnTo>
                      <a:pt x="62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73" y="57"/>
                    </a:lnTo>
                    <a:lnTo>
                      <a:pt x="69" y="77"/>
                    </a:lnTo>
                    <a:lnTo>
                      <a:pt x="65" y="92"/>
                    </a:lnTo>
                    <a:lnTo>
                      <a:pt x="62" y="103"/>
                    </a:lnTo>
                    <a:lnTo>
                      <a:pt x="54" y="111"/>
                    </a:lnTo>
                    <a:lnTo>
                      <a:pt x="46" y="115"/>
                    </a:lnTo>
                    <a:lnTo>
                      <a:pt x="35" y="119"/>
                    </a:lnTo>
                    <a:lnTo>
                      <a:pt x="27" y="115"/>
                    </a:lnTo>
                    <a:lnTo>
                      <a:pt x="19" y="107"/>
                    </a:lnTo>
                    <a:lnTo>
                      <a:pt x="12" y="100"/>
                    </a:lnTo>
                    <a:lnTo>
                      <a:pt x="4" y="80"/>
                    </a:lnTo>
                    <a:lnTo>
                      <a:pt x="0" y="61"/>
                    </a:lnTo>
                    <a:close/>
                    <a:moveTo>
                      <a:pt x="19" y="61"/>
                    </a:moveTo>
                    <a:lnTo>
                      <a:pt x="19" y="84"/>
                    </a:lnTo>
                    <a:lnTo>
                      <a:pt x="23" y="100"/>
                    </a:lnTo>
                    <a:lnTo>
                      <a:pt x="27" y="107"/>
                    </a:lnTo>
                    <a:lnTo>
                      <a:pt x="31" y="111"/>
                    </a:lnTo>
                    <a:lnTo>
                      <a:pt x="39" y="111"/>
                    </a:lnTo>
                    <a:lnTo>
                      <a:pt x="42" y="111"/>
                    </a:lnTo>
                    <a:lnTo>
                      <a:pt x="46" y="107"/>
                    </a:lnTo>
                    <a:lnTo>
                      <a:pt x="50" y="103"/>
                    </a:lnTo>
                    <a:lnTo>
                      <a:pt x="54" y="96"/>
                    </a:lnTo>
                    <a:lnTo>
                      <a:pt x="54" y="77"/>
                    </a:lnTo>
                    <a:lnTo>
                      <a:pt x="58" y="54"/>
                    </a:lnTo>
                    <a:lnTo>
                      <a:pt x="54" y="38"/>
                    </a:lnTo>
                    <a:lnTo>
                      <a:pt x="54" y="23"/>
                    </a:lnTo>
                    <a:lnTo>
                      <a:pt x="50" y="15"/>
                    </a:lnTo>
                    <a:lnTo>
                      <a:pt x="46" y="11"/>
                    </a:lnTo>
                    <a:lnTo>
                      <a:pt x="42" y="8"/>
                    </a:lnTo>
                    <a:lnTo>
                      <a:pt x="39" y="8"/>
                    </a:lnTo>
                    <a:lnTo>
                      <a:pt x="31" y="8"/>
                    </a:lnTo>
                    <a:lnTo>
                      <a:pt x="27" y="11"/>
                    </a:lnTo>
                    <a:lnTo>
                      <a:pt x="23" y="19"/>
                    </a:lnTo>
                    <a:lnTo>
                      <a:pt x="19" y="34"/>
                    </a:lnTo>
                    <a:lnTo>
                      <a:pt x="19" y="50"/>
                    </a:lnTo>
                    <a:lnTo>
                      <a:pt x="19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82" name="Freeform 164"/>
              <p:cNvSpPr>
                <a:spLocks noEditPoints="1"/>
              </p:cNvSpPr>
              <p:nvPr/>
            </p:nvSpPr>
            <p:spPr bwMode="auto">
              <a:xfrm>
                <a:off x="2418" y="2155"/>
                <a:ext cx="72" cy="119"/>
              </a:xfrm>
              <a:custGeom>
                <a:avLst/>
                <a:gdLst>
                  <a:gd name="T0" fmla="*/ 0 w 72"/>
                  <a:gd name="T1" fmla="*/ 61 h 119"/>
                  <a:gd name="T2" fmla="*/ 3 w 72"/>
                  <a:gd name="T3" fmla="*/ 42 h 119"/>
                  <a:gd name="T4" fmla="*/ 7 w 72"/>
                  <a:gd name="T5" fmla="*/ 27 h 119"/>
                  <a:gd name="T6" fmla="*/ 15 w 72"/>
                  <a:gd name="T7" fmla="*/ 15 h 119"/>
                  <a:gd name="T8" fmla="*/ 23 w 72"/>
                  <a:gd name="T9" fmla="*/ 8 h 119"/>
                  <a:gd name="T10" fmla="*/ 30 w 72"/>
                  <a:gd name="T11" fmla="*/ 4 h 119"/>
                  <a:gd name="T12" fmla="*/ 38 w 72"/>
                  <a:gd name="T13" fmla="*/ 0 h 119"/>
                  <a:gd name="T14" fmla="*/ 46 w 72"/>
                  <a:gd name="T15" fmla="*/ 4 h 119"/>
                  <a:gd name="T16" fmla="*/ 53 w 72"/>
                  <a:gd name="T17" fmla="*/ 8 h 119"/>
                  <a:gd name="T18" fmla="*/ 57 w 72"/>
                  <a:gd name="T19" fmla="*/ 15 h 119"/>
                  <a:gd name="T20" fmla="*/ 65 w 72"/>
                  <a:gd name="T21" fmla="*/ 27 h 119"/>
                  <a:gd name="T22" fmla="*/ 69 w 72"/>
                  <a:gd name="T23" fmla="*/ 42 h 119"/>
                  <a:gd name="T24" fmla="*/ 72 w 72"/>
                  <a:gd name="T25" fmla="*/ 57 h 119"/>
                  <a:gd name="T26" fmla="*/ 69 w 72"/>
                  <a:gd name="T27" fmla="*/ 77 h 119"/>
                  <a:gd name="T28" fmla="*/ 65 w 72"/>
                  <a:gd name="T29" fmla="*/ 92 h 119"/>
                  <a:gd name="T30" fmla="*/ 61 w 72"/>
                  <a:gd name="T31" fmla="*/ 103 h 119"/>
                  <a:gd name="T32" fmla="*/ 53 w 72"/>
                  <a:gd name="T33" fmla="*/ 111 h 119"/>
                  <a:gd name="T34" fmla="*/ 42 w 72"/>
                  <a:gd name="T35" fmla="*/ 115 h 119"/>
                  <a:gd name="T36" fmla="*/ 34 w 72"/>
                  <a:gd name="T37" fmla="*/ 119 h 119"/>
                  <a:gd name="T38" fmla="*/ 26 w 72"/>
                  <a:gd name="T39" fmla="*/ 115 h 119"/>
                  <a:gd name="T40" fmla="*/ 19 w 72"/>
                  <a:gd name="T41" fmla="*/ 107 h 119"/>
                  <a:gd name="T42" fmla="*/ 11 w 72"/>
                  <a:gd name="T43" fmla="*/ 100 h 119"/>
                  <a:gd name="T44" fmla="*/ 3 w 72"/>
                  <a:gd name="T45" fmla="*/ 80 h 119"/>
                  <a:gd name="T46" fmla="*/ 0 w 72"/>
                  <a:gd name="T47" fmla="*/ 61 h 119"/>
                  <a:gd name="T48" fmla="*/ 15 w 72"/>
                  <a:gd name="T49" fmla="*/ 61 h 119"/>
                  <a:gd name="T50" fmla="*/ 19 w 72"/>
                  <a:gd name="T51" fmla="*/ 84 h 119"/>
                  <a:gd name="T52" fmla="*/ 23 w 72"/>
                  <a:gd name="T53" fmla="*/ 100 h 119"/>
                  <a:gd name="T54" fmla="*/ 26 w 72"/>
                  <a:gd name="T55" fmla="*/ 107 h 119"/>
                  <a:gd name="T56" fmla="*/ 30 w 72"/>
                  <a:gd name="T57" fmla="*/ 111 h 119"/>
                  <a:gd name="T58" fmla="*/ 34 w 72"/>
                  <a:gd name="T59" fmla="*/ 111 h 119"/>
                  <a:gd name="T60" fmla="*/ 42 w 72"/>
                  <a:gd name="T61" fmla="*/ 111 h 119"/>
                  <a:gd name="T62" fmla="*/ 46 w 72"/>
                  <a:gd name="T63" fmla="*/ 107 h 119"/>
                  <a:gd name="T64" fmla="*/ 49 w 72"/>
                  <a:gd name="T65" fmla="*/ 103 h 119"/>
                  <a:gd name="T66" fmla="*/ 53 w 72"/>
                  <a:gd name="T67" fmla="*/ 96 h 119"/>
                  <a:gd name="T68" fmla="*/ 53 w 72"/>
                  <a:gd name="T69" fmla="*/ 77 h 119"/>
                  <a:gd name="T70" fmla="*/ 57 w 72"/>
                  <a:gd name="T71" fmla="*/ 54 h 119"/>
                  <a:gd name="T72" fmla="*/ 53 w 72"/>
                  <a:gd name="T73" fmla="*/ 38 h 119"/>
                  <a:gd name="T74" fmla="*/ 53 w 72"/>
                  <a:gd name="T75" fmla="*/ 23 h 119"/>
                  <a:gd name="T76" fmla="*/ 49 w 72"/>
                  <a:gd name="T77" fmla="*/ 15 h 119"/>
                  <a:gd name="T78" fmla="*/ 46 w 72"/>
                  <a:gd name="T79" fmla="*/ 11 h 119"/>
                  <a:gd name="T80" fmla="*/ 42 w 72"/>
                  <a:gd name="T81" fmla="*/ 8 h 119"/>
                  <a:gd name="T82" fmla="*/ 38 w 72"/>
                  <a:gd name="T83" fmla="*/ 8 h 119"/>
                  <a:gd name="T84" fmla="*/ 30 w 72"/>
                  <a:gd name="T85" fmla="*/ 8 h 119"/>
                  <a:gd name="T86" fmla="*/ 26 w 72"/>
                  <a:gd name="T87" fmla="*/ 11 h 119"/>
                  <a:gd name="T88" fmla="*/ 23 w 72"/>
                  <a:gd name="T89" fmla="*/ 19 h 119"/>
                  <a:gd name="T90" fmla="*/ 19 w 72"/>
                  <a:gd name="T91" fmla="*/ 34 h 119"/>
                  <a:gd name="T92" fmla="*/ 19 w 72"/>
                  <a:gd name="T93" fmla="*/ 50 h 119"/>
                  <a:gd name="T94" fmla="*/ 15 w 72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2"/>
                  <a:gd name="T145" fmla="*/ 0 h 119"/>
                  <a:gd name="T146" fmla="*/ 72 w 72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2" h="119">
                    <a:moveTo>
                      <a:pt x="0" y="61"/>
                    </a:moveTo>
                    <a:lnTo>
                      <a:pt x="3" y="42"/>
                    </a:lnTo>
                    <a:lnTo>
                      <a:pt x="7" y="27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0" y="4"/>
                    </a:lnTo>
                    <a:lnTo>
                      <a:pt x="38" y="0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7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72" y="57"/>
                    </a:lnTo>
                    <a:lnTo>
                      <a:pt x="69" y="77"/>
                    </a:lnTo>
                    <a:lnTo>
                      <a:pt x="65" y="92"/>
                    </a:lnTo>
                    <a:lnTo>
                      <a:pt x="61" y="103"/>
                    </a:lnTo>
                    <a:lnTo>
                      <a:pt x="53" y="111"/>
                    </a:lnTo>
                    <a:lnTo>
                      <a:pt x="42" y="115"/>
                    </a:lnTo>
                    <a:lnTo>
                      <a:pt x="34" y="119"/>
                    </a:lnTo>
                    <a:lnTo>
                      <a:pt x="26" y="115"/>
                    </a:lnTo>
                    <a:lnTo>
                      <a:pt x="19" y="107"/>
                    </a:lnTo>
                    <a:lnTo>
                      <a:pt x="11" y="100"/>
                    </a:lnTo>
                    <a:lnTo>
                      <a:pt x="3" y="80"/>
                    </a:lnTo>
                    <a:lnTo>
                      <a:pt x="0" y="61"/>
                    </a:lnTo>
                    <a:close/>
                    <a:moveTo>
                      <a:pt x="15" y="61"/>
                    </a:moveTo>
                    <a:lnTo>
                      <a:pt x="19" y="84"/>
                    </a:lnTo>
                    <a:lnTo>
                      <a:pt x="23" y="100"/>
                    </a:lnTo>
                    <a:lnTo>
                      <a:pt x="26" y="107"/>
                    </a:lnTo>
                    <a:lnTo>
                      <a:pt x="30" y="111"/>
                    </a:lnTo>
                    <a:lnTo>
                      <a:pt x="34" y="111"/>
                    </a:lnTo>
                    <a:lnTo>
                      <a:pt x="42" y="111"/>
                    </a:lnTo>
                    <a:lnTo>
                      <a:pt x="46" y="107"/>
                    </a:lnTo>
                    <a:lnTo>
                      <a:pt x="49" y="103"/>
                    </a:lnTo>
                    <a:lnTo>
                      <a:pt x="53" y="96"/>
                    </a:lnTo>
                    <a:lnTo>
                      <a:pt x="53" y="77"/>
                    </a:lnTo>
                    <a:lnTo>
                      <a:pt x="57" y="54"/>
                    </a:lnTo>
                    <a:lnTo>
                      <a:pt x="53" y="38"/>
                    </a:lnTo>
                    <a:lnTo>
                      <a:pt x="53" y="23"/>
                    </a:lnTo>
                    <a:lnTo>
                      <a:pt x="49" y="15"/>
                    </a:lnTo>
                    <a:lnTo>
                      <a:pt x="46" y="11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0" y="8"/>
                    </a:lnTo>
                    <a:lnTo>
                      <a:pt x="26" y="11"/>
                    </a:lnTo>
                    <a:lnTo>
                      <a:pt x="23" y="19"/>
                    </a:lnTo>
                    <a:lnTo>
                      <a:pt x="19" y="34"/>
                    </a:lnTo>
                    <a:lnTo>
                      <a:pt x="19" y="50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83" name="Freeform 165"/>
              <p:cNvSpPr>
                <a:spLocks/>
              </p:cNvSpPr>
              <p:nvPr/>
            </p:nvSpPr>
            <p:spPr bwMode="auto">
              <a:xfrm>
                <a:off x="2498" y="2155"/>
                <a:ext cx="77" cy="115"/>
              </a:xfrm>
              <a:custGeom>
                <a:avLst/>
                <a:gdLst>
                  <a:gd name="T0" fmla="*/ 77 w 77"/>
                  <a:gd name="T1" fmla="*/ 96 h 115"/>
                  <a:gd name="T2" fmla="*/ 69 w 77"/>
                  <a:gd name="T3" fmla="*/ 115 h 115"/>
                  <a:gd name="T4" fmla="*/ 0 w 77"/>
                  <a:gd name="T5" fmla="*/ 115 h 115"/>
                  <a:gd name="T6" fmla="*/ 0 w 77"/>
                  <a:gd name="T7" fmla="*/ 111 h 115"/>
                  <a:gd name="T8" fmla="*/ 19 w 77"/>
                  <a:gd name="T9" fmla="*/ 96 h 115"/>
                  <a:gd name="T10" fmla="*/ 31 w 77"/>
                  <a:gd name="T11" fmla="*/ 80 h 115"/>
                  <a:gd name="T12" fmla="*/ 42 w 77"/>
                  <a:gd name="T13" fmla="*/ 69 h 115"/>
                  <a:gd name="T14" fmla="*/ 50 w 77"/>
                  <a:gd name="T15" fmla="*/ 54 h 115"/>
                  <a:gd name="T16" fmla="*/ 54 w 77"/>
                  <a:gd name="T17" fmla="*/ 38 h 115"/>
                  <a:gd name="T18" fmla="*/ 54 w 77"/>
                  <a:gd name="T19" fmla="*/ 31 h 115"/>
                  <a:gd name="T20" fmla="*/ 46 w 77"/>
                  <a:gd name="T21" fmla="*/ 19 h 115"/>
                  <a:gd name="T22" fmla="*/ 38 w 77"/>
                  <a:gd name="T23" fmla="*/ 15 h 115"/>
                  <a:gd name="T24" fmla="*/ 31 w 77"/>
                  <a:gd name="T25" fmla="*/ 15 h 115"/>
                  <a:gd name="T26" fmla="*/ 23 w 77"/>
                  <a:gd name="T27" fmla="*/ 15 h 115"/>
                  <a:gd name="T28" fmla="*/ 15 w 77"/>
                  <a:gd name="T29" fmla="*/ 19 h 115"/>
                  <a:gd name="T30" fmla="*/ 12 w 77"/>
                  <a:gd name="T31" fmla="*/ 27 h 115"/>
                  <a:gd name="T32" fmla="*/ 8 w 77"/>
                  <a:gd name="T33" fmla="*/ 34 h 115"/>
                  <a:gd name="T34" fmla="*/ 4 w 77"/>
                  <a:gd name="T35" fmla="*/ 34 h 115"/>
                  <a:gd name="T36" fmla="*/ 8 w 77"/>
                  <a:gd name="T37" fmla="*/ 19 h 115"/>
                  <a:gd name="T38" fmla="*/ 15 w 77"/>
                  <a:gd name="T39" fmla="*/ 11 h 115"/>
                  <a:gd name="T40" fmla="*/ 23 w 77"/>
                  <a:gd name="T41" fmla="*/ 4 h 115"/>
                  <a:gd name="T42" fmla="*/ 35 w 77"/>
                  <a:gd name="T43" fmla="*/ 0 h 115"/>
                  <a:gd name="T44" fmla="*/ 50 w 77"/>
                  <a:gd name="T45" fmla="*/ 4 h 115"/>
                  <a:gd name="T46" fmla="*/ 58 w 77"/>
                  <a:gd name="T47" fmla="*/ 11 h 115"/>
                  <a:gd name="T48" fmla="*/ 65 w 77"/>
                  <a:gd name="T49" fmla="*/ 19 h 115"/>
                  <a:gd name="T50" fmla="*/ 69 w 77"/>
                  <a:gd name="T51" fmla="*/ 31 h 115"/>
                  <a:gd name="T52" fmla="*/ 65 w 77"/>
                  <a:gd name="T53" fmla="*/ 38 h 115"/>
                  <a:gd name="T54" fmla="*/ 65 w 77"/>
                  <a:gd name="T55" fmla="*/ 50 h 115"/>
                  <a:gd name="T56" fmla="*/ 58 w 77"/>
                  <a:gd name="T57" fmla="*/ 61 h 115"/>
                  <a:gd name="T58" fmla="*/ 42 w 77"/>
                  <a:gd name="T59" fmla="*/ 77 h 115"/>
                  <a:gd name="T60" fmla="*/ 31 w 77"/>
                  <a:gd name="T61" fmla="*/ 88 h 115"/>
                  <a:gd name="T62" fmla="*/ 23 w 77"/>
                  <a:gd name="T63" fmla="*/ 100 h 115"/>
                  <a:gd name="T64" fmla="*/ 19 w 77"/>
                  <a:gd name="T65" fmla="*/ 103 h 115"/>
                  <a:gd name="T66" fmla="*/ 46 w 77"/>
                  <a:gd name="T67" fmla="*/ 103 h 115"/>
                  <a:gd name="T68" fmla="*/ 54 w 77"/>
                  <a:gd name="T69" fmla="*/ 103 h 115"/>
                  <a:gd name="T70" fmla="*/ 62 w 77"/>
                  <a:gd name="T71" fmla="*/ 103 h 115"/>
                  <a:gd name="T72" fmla="*/ 62 w 77"/>
                  <a:gd name="T73" fmla="*/ 100 h 115"/>
                  <a:gd name="T74" fmla="*/ 65 w 77"/>
                  <a:gd name="T75" fmla="*/ 100 h 115"/>
                  <a:gd name="T76" fmla="*/ 69 w 77"/>
                  <a:gd name="T77" fmla="*/ 96 h 115"/>
                  <a:gd name="T78" fmla="*/ 73 w 77"/>
                  <a:gd name="T79" fmla="*/ 96 h 115"/>
                  <a:gd name="T80" fmla="*/ 77 w 77"/>
                  <a:gd name="T81" fmla="*/ 96 h 1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7"/>
                  <a:gd name="T124" fmla="*/ 0 h 115"/>
                  <a:gd name="T125" fmla="*/ 77 w 77"/>
                  <a:gd name="T126" fmla="*/ 115 h 1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7" h="115">
                    <a:moveTo>
                      <a:pt x="77" y="96"/>
                    </a:moveTo>
                    <a:lnTo>
                      <a:pt x="69" y="115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19" y="96"/>
                    </a:lnTo>
                    <a:lnTo>
                      <a:pt x="31" y="80"/>
                    </a:lnTo>
                    <a:lnTo>
                      <a:pt x="42" y="69"/>
                    </a:lnTo>
                    <a:lnTo>
                      <a:pt x="50" y="54"/>
                    </a:lnTo>
                    <a:lnTo>
                      <a:pt x="54" y="38"/>
                    </a:lnTo>
                    <a:lnTo>
                      <a:pt x="54" y="31"/>
                    </a:lnTo>
                    <a:lnTo>
                      <a:pt x="46" y="19"/>
                    </a:lnTo>
                    <a:lnTo>
                      <a:pt x="38" y="15"/>
                    </a:lnTo>
                    <a:lnTo>
                      <a:pt x="31" y="15"/>
                    </a:lnTo>
                    <a:lnTo>
                      <a:pt x="23" y="15"/>
                    </a:lnTo>
                    <a:lnTo>
                      <a:pt x="15" y="19"/>
                    </a:lnTo>
                    <a:lnTo>
                      <a:pt x="12" y="27"/>
                    </a:lnTo>
                    <a:lnTo>
                      <a:pt x="8" y="34"/>
                    </a:lnTo>
                    <a:lnTo>
                      <a:pt x="4" y="34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3" y="4"/>
                    </a:lnTo>
                    <a:lnTo>
                      <a:pt x="35" y="0"/>
                    </a:lnTo>
                    <a:lnTo>
                      <a:pt x="50" y="4"/>
                    </a:lnTo>
                    <a:lnTo>
                      <a:pt x="58" y="11"/>
                    </a:lnTo>
                    <a:lnTo>
                      <a:pt x="65" y="19"/>
                    </a:lnTo>
                    <a:lnTo>
                      <a:pt x="69" y="31"/>
                    </a:lnTo>
                    <a:lnTo>
                      <a:pt x="65" y="38"/>
                    </a:lnTo>
                    <a:lnTo>
                      <a:pt x="65" y="50"/>
                    </a:lnTo>
                    <a:lnTo>
                      <a:pt x="58" y="61"/>
                    </a:lnTo>
                    <a:lnTo>
                      <a:pt x="42" y="77"/>
                    </a:lnTo>
                    <a:lnTo>
                      <a:pt x="31" y="88"/>
                    </a:lnTo>
                    <a:lnTo>
                      <a:pt x="23" y="100"/>
                    </a:lnTo>
                    <a:lnTo>
                      <a:pt x="19" y="103"/>
                    </a:lnTo>
                    <a:lnTo>
                      <a:pt x="46" y="103"/>
                    </a:lnTo>
                    <a:lnTo>
                      <a:pt x="54" y="103"/>
                    </a:lnTo>
                    <a:lnTo>
                      <a:pt x="62" y="103"/>
                    </a:lnTo>
                    <a:lnTo>
                      <a:pt x="62" y="100"/>
                    </a:lnTo>
                    <a:lnTo>
                      <a:pt x="65" y="100"/>
                    </a:lnTo>
                    <a:lnTo>
                      <a:pt x="69" y="96"/>
                    </a:lnTo>
                    <a:lnTo>
                      <a:pt x="73" y="96"/>
                    </a:lnTo>
                    <a:lnTo>
                      <a:pt x="77" y="9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84" name="Freeform 166"/>
              <p:cNvSpPr>
                <a:spLocks/>
              </p:cNvSpPr>
              <p:nvPr/>
            </p:nvSpPr>
            <p:spPr bwMode="auto">
              <a:xfrm>
                <a:off x="2598" y="2155"/>
                <a:ext cx="46" cy="115"/>
              </a:xfrm>
              <a:custGeom>
                <a:avLst/>
                <a:gdLst>
                  <a:gd name="T0" fmla="*/ 0 w 46"/>
                  <a:gd name="T1" fmla="*/ 15 h 115"/>
                  <a:gd name="T2" fmla="*/ 27 w 46"/>
                  <a:gd name="T3" fmla="*/ 0 h 115"/>
                  <a:gd name="T4" fmla="*/ 31 w 46"/>
                  <a:gd name="T5" fmla="*/ 0 h 115"/>
                  <a:gd name="T6" fmla="*/ 31 w 46"/>
                  <a:gd name="T7" fmla="*/ 96 h 115"/>
                  <a:gd name="T8" fmla="*/ 31 w 46"/>
                  <a:gd name="T9" fmla="*/ 103 h 115"/>
                  <a:gd name="T10" fmla="*/ 31 w 46"/>
                  <a:gd name="T11" fmla="*/ 107 h 115"/>
                  <a:gd name="T12" fmla="*/ 34 w 46"/>
                  <a:gd name="T13" fmla="*/ 111 h 115"/>
                  <a:gd name="T14" fmla="*/ 34 w 46"/>
                  <a:gd name="T15" fmla="*/ 111 h 115"/>
                  <a:gd name="T16" fmla="*/ 38 w 46"/>
                  <a:gd name="T17" fmla="*/ 115 h 115"/>
                  <a:gd name="T18" fmla="*/ 46 w 46"/>
                  <a:gd name="T19" fmla="*/ 115 h 115"/>
                  <a:gd name="T20" fmla="*/ 46 w 46"/>
                  <a:gd name="T21" fmla="*/ 115 h 115"/>
                  <a:gd name="T22" fmla="*/ 4 w 46"/>
                  <a:gd name="T23" fmla="*/ 115 h 115"/>
                  <a:gd name="T24" fmla="*/ 4 w 46"/>
                  <a:gd name="T25" fmla="*/ 115 h 115"/>
                  <a:gd name="T26" fmla="*/ 8 w 46"/>
                  <a:gd name="T27" fmla="*/ 115 h 115"/>
                  <a:gd name="T28" fmla="*/ 11 w 46"/>
                  <a:gd name="T29" fmla="*/ 111 h 115"/>
                  <a:gd name="T30" fmla="*/ 15 w 46"/>
                  <a:gd name="T31" fmla="*/ 111 h 115"/>
                  <a:gd name="T32" fmla="*/ 15 w 46"/>
                  <a:gd name="T33" fmla="*/ 107 h 115"/>
                  <a:gd name="T34" fmla="*/ 15 w 46"/>
                  <a:gd name="T35" fmla="*/ 103 h 115"/>
                  <a:gd name="T36" fmla="*/ 15 w 46"/>
                  <a:gd name="T37" fmla="*/ 96 h 115"/>
                  <a:gd name="T38" fmla="*/ 15 w 46"/>
                  <a:gd name="T39" fmla="*/ 34 h 115"/>
                  <a:gd name="T40" fmla="*/ 15 w 46"/>
                  <a:gd name="T41" fmla="*/ 23 h 115"/>
                  <a:gd name="T42" fmla="*/ 15 w 46"/>
                  <a:gd name="T43" fmla="*/ 19 h 115"/>
                  <a:gd name="T44" fmla="*/ 15 w 46"/>
                  <a:gd name="T45" fmla="*/ 15 h 115"/>
                  <a:gd name="T46" fmla="*/ 15 w 46"/>
                  <a:gd name="T47" fmla="*/ 15 h 115"/>
                  <a:gd name="T48" fmla="*/ 11 w 46"/>
                  <a:gd name="T49" fmla="*/ 15 h 115"/>
                  <a:gd name="T50" fmla="*/ 11 w 46"/>
                  <a:gd name="T51" fmla="*/ 11 h 115"/>
                  <a:gd name="T52" fmla="*/ 8 w 46"/>
                  <a:gd name="T53" fmla="*/ 15 h 115"/>
                  <a:gd name="T54" fmla="*/ 4 w 46"/>
                  <a:gd name="T55" fmla="*/ 15 h 115"/>
                  <a:gd name="T56" fmla="*/ 0 w 46"/>
                  <a:gd name="T57" fmla="*/ 15 h 11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6"/>
                  <a:gd name="T88" fmla="*/ 0 h 115"/>
                  <a:gd name="T89" fmla="*/ 46 w 46"/>
                  <a:gd name="T90" fmla="*/ 115 h 11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6" h="115">
                    <a:moveTo>
                      <a:pt x="0" y="15"/>
                    </a:moveTo>
                    <a:lnTo>
                      <a:pt x="27" y="0"/>
                    </a:lnTo>
                    <a:lnTo>
                      <a:pt x="31" y="0"/>
                    </a:lnTo>
                    <a:lnTo>
                      <a:pt x="31" y="96"/>
                    </a:lnTo>
                    <a:lnTo>
                      <a:pt x="31" y="103"/>
                    </a:lnTo>
                    <a:lnTo>
                      <a:pt x="31" y="107"/>
                    </a:lnTo>
                    <a:lnTo>
                      <a:pt x="34" y="111"/>
                    </a:lnTo>
                    <a:lnTo>
                      <a:pt x="38" y="115"/>
                    </a:lnTo>
                    <a:lnTo>
                      <a:pt x="46" y="115"/>
                    </a:lnTo>
                    <a:lnTo>
                      <a:pt x="4" y="115"/>
                    </a:lnTo>
                    <a:lnTo>
                      <a:pt x="8" y="115"/>
                    </a:lnTo>
                    <a:lnTo>
                      <a:pt x="11" y="111"/>
                    </a:lnTo>
                    <a:lnTo>
                      <a:pt x="15" y="111"/>
                    </a:lnTo>
                    <a:lnTo>
                      <a:pt x="15" y="107"/>
                    </a:lnTo>
                    <a:lnTo>
                      <a:pt x="15" y="103"/>
                    </a:lnTo>
                    <a:lnTo>
                      <a:pt x="15" y="96"/>
                    </a:lnTo>
                    <a:lnTo>
                      <a:pt x="15" y="34"/>
                    </a:lnTo>
                    <a:lnTo>
                      <a:pt x="15" y="23"/>
                    </a:lnTo>
                    <a:lnTo>
                      <a:pt x="15" y="19"/>
                    </a:lnTo>
                    <a:lnTo>
                      <a:pt x="15" y="15"/>
                    </a:lnTo>
                    <a:lnTo>
                      <a:pt x="11" y="15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4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85" name="Rectangle 167"/>
              <p:cNvSpPr>
                <a:spLocks noChangeArrowheads="1"/>
              </p:cNvSpPr>
              <p:nvPr/>
            </p:nvSpPr>
            <p:spPr bwMode="auto">
              <a:xfrm>
                <a:off x="2705" y="2120"/>
                <a:ext cx="8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6" name="Freeform 168"/>
              <p:cNvSpPr>
                <a:spLocks noEditPoints="1"/>
              </p:cNvSpPr>
              <p:nvPr/>
            </p:nvSpPr>
            <p:spPr bwMode="auto">
              <a:xfrm>
                <a:off x="2901" y="2155"/>
                <a:ext cx="69" cy="119"/>
              </a:xfrm>
              <a:custGeom>
                <a:avLst/>
                <a:gdLst>
                  <a:gd name="T0" fmla="*/ 0 w 69"/>
                  <a:gd name="T1" fmla="*/ 61 h 119"/>
                  <a:gd name="T2" fmla="*/ 0 w 69"/>
                  <a:gd name="T3" fmla="*/ 42 h 119"/>
                  <a:gd name="T4" fmla="*/ 4 w 69"/>
                  <a:gd name="T5" fmla="*/ 27 h 119"/>
                  <a:gd name="T6" fmla="*/ 11 w 69"/>
                  <a:gd name="T7" fmla="*/ 15 h 119"/>
                  <a:gd name="T8" fmla="*/ 19 w 69"/>
                  <a:gd name="T9" fmla="*/ 8 h 119"/>
                  <a:gd name="T10" fmla="*/ 27 w 69"/>
                  <a:gd name="T11" fmla="*/ 4 h 119"/>
                  <a:gd name="T12" fmla="*/ 35 w 69"/>
                  <a:gd name="T13" fmla="*/ 0 h 119"/>
                  <a:gd name="T14" fmla="*/ 42 w 69"/>
                  <a:gd name="T15" fmla="*/ 4 h 119"/>
                  <a:gd name="T16" fmla="*/ 50 w 69"/>
                  <a:gd name="T17" fmla="*/ 8 h 119"/>
                  <a:gd name="T18" fmla="*/ 58 w 69"/>
                  <a:gd name="T19" fmla="*/ 15 h 119"/>
                  <a:gd name="T20" fmla="*/ 61 w 69"/>
                  <a:gd name="T21" fmla="*/ 27 h 119"/>
                  <a:gd name="T22" fmla="*/ 69 w 69"/>
                  <a:gd name="T23" fmla="*/ 42 h 119"/>
                  <a:gd name="T24" fmla="*/ 69 w 69"/>
                  <a:gd name="T25" fmla="*/ 57 h 119"/>
                  <a:gd name="T26" fmla="*/ 69 w 69"/>
                  <a:gd name="T27" fmla="*/ 77 h 119"/>
                  <a:gd name="T28" fmla="*/ 61 w 69"/>
                  <a:gd name="T29" fmla="*/ 92 h 119"/>
                  <a:gd name="T30" fmla="*/ 58 w 69"/>
                  <a:gd name="T31" fmla="*/ 103 h 119"/>
                  <a:gd name="T32" fmla="*/ 50 w 69"/>
                  <a:gd name="T33" fmla="*/ 111 h 119"/>
                  <a:gd name="T34" fmla="*/ 42 w 69"/>
                  <a:gd name="T35" fmla="*/ 115 h 119"/>
                  <a:gd name="T36" fmla="*/ 35 w 69"/>
                  <a:gd name="T37" fmla="*/ 119 h 119"/>
                  <a:gd name="T38" fmla="*/ 23 w 69"/>
                  <a:gd name="T39" fmla="*/ 115 h 119"/>
                  <a:gd name="T40" fmla="*/ 15 w 69"/>
                  <a:gd name="T41" fmla="*/ 107 h 119"/>
                  <a:gd name="T42" fmla="*/ 8 w 69"/>
                  <a:gd name="T43" fmla="*/ 100 h 119"/>
                  <a:gd name="T44" fmla="*/ 0 w 69"/>
                  <a:gd name="T45" fmla="*/ 80 h 119"/>
                  <a:gd name="T46" fmla="*/ 0 w 69"/>
                  <a:gd name="T47" fmla="*/ 61 h 119"/>
                  <a:gd name="T48" fmla="*/ 15 w 69"/>
                  <a:gd name="T49" fmla="*/ 61 h 119"/>
                  <a:gd name="T50" fmla="*/ 15 w 69"/>
                  <a:gd name="T51" fmla="*/ 84 h 119"/>
                  <a:gd name="T52" fmla="*/ 19 w 69"/>
                  <a:gd name="T53" fmla="*/ 100 h 119"/>
                  <a:gd name="T54" fmla="*/ 23 w 69"/>
                  <a:gd name="T55" fmla="*/ 107 h 119"/>
                  <a:gd name="T56" fmla="*/ 27 w 69"/>
                  <a:gd name="T57" fmla="*/ 111 h 119"/>
                  <a:gd name="T58" fmla="*/ 35 w 69"/>
                  <a:gd name="T59" fmla="*/ 111 h 119"/>
                  <a:gd name="T60" fmla="*/ 38 w 69"/>
                  <a:gd name="T61" fmla="*/ 111 h 119"/>
                  <a:gd name="T62" fmla="*/ 42 w 69"/>
                  <a:gd name="T63" fmla="*/ 107 h 119"/>
                  <a:gd name="T64" fmla="*/ 46 w 69"/>
                  <a:gd name="T65" fmla="*/ 103 h 119"/>
                  <a:gd name="T66" fmla="*/ 50 w 69"/>
                  <a:gd name="T67" fmla="*/ 96 h 119"/>
                  <a:gd name="T68" fmla="*/ 54 w 69"/>
                  <a:gd name="T69" fmla="*/ 77 h 119"/>
                  <a:gd name="T70" fmla="*/ 54 w 69"/>
                  <a:gd name="T71" fmla="*/ 54 h 119"/>
                  <a:gd name="T72" fmla="*/ 54 w 69"/>
                  <a:gd name="T73" fmla="*/ 38 h 119"/>
                  <a:gd name="T74" fmla="*/ 50 w 69"/>
                  <a:gd name="T75" fmla="*/ 23 h 119"/>
                  <a:gd name="T76" fmla="*/ 46 w 69"/>
                  <a:gd name="T77" fmla="*/ 15 h 119"/>
                  <a:gd name="T78" fmla="*/ 42 w 69"/>
                  <a:gd name="T79" fmla="*/ 11 h 119"/>
                  <a:gd name="T80" fmla="*/ 38 w 69"/>
                  <a:gd name="T81" fmla="*/ 8 h 119"/>
                  <a:gd name="T82" fmla="*/ 35 w 69"/>
                  <a:gd name="T83" fmla="*/ 8 h 119"/>
                  <a:gd name="T84" fmla="*/ 27 w 69"/>
                  <a:gd name="T85" fmla="*/ 8 h 119"/>
                  <a:gd name="T86" fmla="*/ 23 w 69"/>
                  <a:gd name="T87" fmla="*/ 11 h 119"/>
                  <a:gd name="T88" fmla="*/ 19 w 69"/>
                  <a:gd name="T89" fmla="*/ 19 h 119"/>
                  <a:gd name="T90" fmla="*/ 15 w 69"/>
                  <a:gd name="T91" fmla="*/ 34 h 119"/>
                  <a:gd name="T92" fmla="*/ 15 w 69"/>
                  <a:gd name="T93" fmla="*/ 50 h 119"/>
                  <a:gd name="T94" fmla="*/ 15 w 69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9"/>
                  <a:gd name="T146" fmla="*/ 69 w 69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9">
                    <a:moveTo>
                      <a:pt x="0" y="61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1" y="15"/>
                    </a:lnTo>
                    <a:lnTo>
                      <a:pt x="19" y="8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2" y="4"/>
                    </a:lnTo>
                    <a:lnTo>
                      <a:pt x="50" y="8"/>
                    </a:lnTo>
                    <a:lnTo>
                      <a:pt x="58" y="15"/>
                    </a:lnTo>
                    <a:lnTo>
                      <a:pt x="61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7"/>
                    </a:lnTo>
                    <a:lnTo>
                      <a:pt x="61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5" y="119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8" y="100"/>
                    </a:lnTo>
                    <a:lnTo>
                      <a:pt x="0" y="80"/>
                    </a:lnTo>
                    <a:lnTo>
                      <a:pt x="0" y="61"/>
                    </a:lnTo>
                    <a:close/>
                    <a:moveTo>
                      <a:pt x="15" y="61"/>
                    </a:moveTo>
                    <a:lnTo>
                      <a:pt x="15" y="84"/>
                    </a:lnTo>
                    <a:lnTo>
                      <a:pt x="19" y="100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35" y="111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3"/>
                    </a:lnTo>
                    <a:lnTo>
                      <a:pt x="50" y="96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11"/>
                    </a:lnTo>
                    <a:lnTo>
                      <a:pt x="38" y="8"/>
                    </a:lnTo>
                    <a:lnTo>
                      <a:pt x="35" y="8"/>
                    </a:lnTo>
                    <a:lnTo>
                      <a:pt x="27" y="8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5" y="34"/>
                    </a:lnTo>
                    <a:lnTo>
                      <a:pt x="15" y="50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87" name="Rectangle 169"/>
              <p:cNvSpPr>
                <a:spLocks noChangeArrowheads="1"/>
              </p:cNvSpPr>
              <p:nvPr/>
            </p:nvSpPr>
            <p:spPr bwMode="auto">
              <a:xfrm>
                <a:off x="3304" y="2120"/>
                <a:ext cx="8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8" name="Freeform 170"/>
              <p:cNvSpPr>
                <a:spLocks/>
              </p:cNvSpPr>
              <p:nvPr/>
            </p:nvSpPr>
            <p:spPr bwMode="auto">
              <a:xfrm>
                <a:off x="3507" y="2255"/>
                <a:ext cx="19" cy="19"/>
              </a:xfrm>
              <a:custGeom>
                <a:avLst/>
                <a:gdLst>
                  <a:gd name="T0" fmla="*/ 12 w 19"/>
                  <a:gd name="T1" fmla="*/ 0 h 19"/>
                  <a:gd name="T2" fmla="*/ 16 w 19"/>
                  <a:gd name="T3" fmla="*/ 0 h 19"/>
                  <a:gd name="T4" fmla="*/ 19 w 19"/>
                  <a:gd name="T5" fmla="*/ 0 h 19"/>
                  <a:gd name="T6" fmla="*/ 19 w 19"/>
                  <a:gd name="T7" fmla="*/ 3 h 19"/>
                  <a:gd name="T8" fmla="*/ 19 w 19"/>
                  <a:gd name="T9" fmla="*/ 7 h 19"/>
                  <a:gd name="T10" fmla="*/ 19 w 19"/>
                  <a:gd name="T11" fmla="*/ 11 h 19"/>
                  <a:gd name="T12" fmla="*/ 19 w 19"/>
                  <a:gd name="T13" fmla="*/ 15 h 19"/>
                  <a:gd name="T14" fmla="*/ 16 w 19"/>
                  <a:gd name="T15" fmla="*/ 15 h 19"/>
                  <a:gd name="T16" fmla="*/ 12 w 19"/>
                  <a:gd name="T17" fmla="*/ 19 h 19"/>
                  <a:gd name="T18" fmla="*/ 8 w 19"/>
                  <a:gd name="T19" fmla="*/ 15 h 19"/>
                  <a:gd name="T20" fmla="*/ 4 w 19"/>
                  <a:gd name="T21" fmla="*/ 15 h 19"/>
                  <a:gd name="T22" fmla="*/ 0 w 19"/>
                  <a:gd name="T23" fmla="*/ 11 h 19"/>
                  <a:gd name="T24" fmla="*/ 0 w 19"/>
                  <a:gd name="T25" fmla="*/ 7 h 19"/>
                  <a:gd name="T26" fmla="*/ 0 w 19"/>
                  <a:gd name="T27" fmla="*/ 3 h 19"/>
                  <a:gd name="T28" fmla="*/ 4 w 19"/>
                  <a:gd name="T29" fmla="*/ 0 h 19"/>
                  <a:gd name="T30" fmla="*/ 8 w 19"/>
                  <a:gd name="T31" fmla="*/ 0 h 19"/>
                  <a:gd name="T32" fmla="*/ 12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12" y="0"/>
                    </a:moveTo>
                    <a:lnTo>
                      <a:pt x="16" y="0"/>
                    </a:lnTo>
                    <a:lnTo>
                      <a:pt x="19" y="0"/>
                    </a:lnTo>
                    <a:lnTo>
                      <a:pt x="19" y="3"/>
                    </a:lnTo>
                    <a:lnTo>
                      <a:pt x="19" y="7"/>
                    </a:lnTo>
                    <a:lnTo>
                      <a:pt x="19" y="11"/>
                    </a:lnTo>
                    <a:lnTo>
                      <a:pt x="19" y="15"/>
                    </a:lnTo>
                    <a:lnTo>
                      <a:pt x="16" y="15"/>
                    </a:lnTo>
                    <a:lnTo>
                      <a:pt x="12" y="19"/>
                    </a:lnTo>
                    <a:lnTo>
                      <a:pt x="8" y="15"/>
                    </a:lnTo>
                    <a:lnTo>
                      <a:pt x="4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89" name="Freeform 171"/>
              <p:cNvSpPr>
                <a:spLocks noEditPoints="1"/>
              </p:cNvSpPr>
              <p:nvPr/>
            </p:nvSpPr>
            <p:spPr bwMode="auto">
              <a:xfrm>
                <a:off x="3546" y="2155"/>
                <a:ext cx="69" cy="119"/>
              </a:xfrm>
              <a:custGeom>
                <a:avLst/>
                <a:gdLst>
                  <a:gd name="T0" fmla="*/ 0 w 69"/>
                  <a:gd name="T1" fmla="*/ 61 h 119"/>
                  <a:gd name="T2" fmla="*/ 0 w 69"/>
                  <a:gd name="T3" fmla="*/ 42 h 119"/>
                  <a:gd name="T4" fmla="*/ 3 w 69"/>
                  <a:gd name="T5" fmla="*/ 27 h 119"/>
                  <a:gd name="T6" fmla="*/ 11 w 69"/>
                  <a:gd name="T7" fmla="*/ 15 h 119"/>
                  <a:gd name="T8" fmla="*/ 19 w 69"/>
                  <a:gd name="T9" fmla="*/ 8 h 119"/>
                  <a:gd name="T10" fmla="*/ 26 w 69"/>
                  <a:gd name="T11" fmla="*/ 4 h 119"/>
                  <a:gd name="T12" fmla="*/ 34 w 69"/>
                  <a:gd name="T13" fmla="*/ 0 h 119"/>
                  <a:gd name="T14" fmla="*/ 42 w 69"/>
                  <a:gd name="T15" fmla="*/ 4 h 119"/>
                  <a:gd name="T16" fmla="*/ 49 w 69"/>
                  <a:gd name="T17" fmla="*/ 8 h 119"/>
                  <a:gd name="T18" fmla="*/ 57 w 69"/>
                  <a:gd name="T19" fmla="*/ 15 h 119"/>
                  <a:gd name="T20" fmla="*/ 65 w 69"/>
                  <a:gd name="T21" fmla="*/ 27 h 119"/>
                  <a:gd name="T22" fmla="*/ 69 w 69"/>
                  <a:gd name="T23" fmla="*/ 42 h 119"/>
                  <a:gd name="T24" fmla="*/ 69 w 69"/>
                  <a:gd name="T25" fmla="*/ 57 h 119"/>
                  <a:gd name="T26" fmla="*/ 69 w 69"/>
                  <a:gd name="T27" fmla="*/ 77 h 119"/>
                  <a:gd name="T28" fmla="*/ 65 w 69"/>
                  <a:gd name="T29" fmla="*/ 92 h 119"/>
                  <a:gd name="T30" fmla="*/ 57 w 69"/>
                  <a:gd name="T31" fmla="*/ 103 h 119"/>
                  <a:gd name="T32" fmla="*/ 49 w 69"/>
                  <a:gd name="T33" fmla="*/ 111 h 119"/>
                  <a:gd name="T34" fmla="*/ 42 w 69"/>
                  <a:gd name="T35" fmla="*/ 115 h 119"/>
                  <a:gd name="T36" fmla="*/ 34 w 69"/>
                  <a:gd name="T37" fmla="*/ 119 h 119"/>
                  <a:gd name="T38" fmla="*/ 23 w 69"/>
                  <a:gd name="T39" fmla="*/ 115 h 119"/>
                  <a:gd name="T40" fmla="*/ 15 w 69"/>
                  <a:gd name="T41" fmla="*/ 107 h 119"/>
                  <a:gd name="T42" fmla="*/ 7 w 69"/>
                  <a:gd name="T43" fmla="*/ 100 h 119"/>
                  <a:gd name="T44" fmla="*/ 0 w 69"/>
                  <a:gd name="T45" fmla="*/ 80 h 119"/>
                  <a:gd name="T46" fmla="*/ 0 w 69"/>
                  <a:gd name="T47" fmla="*/ 61 h 119"/>
                  <a:gd name="T48" fmla="*/ 15 w 69"/>
                  <a:gd name="T49" fmla="*/ 61 h 119"/>
                  <a:gd name="T50" fmla="*/ 15 w 69"/>
                  <a:gd name="T51" fmla="*/ 84 h 119"/>
                  <a:gd name="T52" fmla="*/ 19 w 69"/>
                  <a:gd name="T53" fmla="*/ 100 h 119"/>
                  <a:gd name="T54" fmla="*/ 23 w 69"/>
                  <a:gd name="T55" fmla="*/ 107 h 119"/>
                  <a:gd name="T56" fmla="*/ 26 w 69"/>
                  <a:gd name="T57" fmla="*/ 111 h 119"/>
                  <a:gd name="T58" fmla="*/ 34 w 69"/>
                  <a:gd name="T59" fmla="*/ 111 h 119"/>
                  <a:gd name="T60" fmla="*/ 38 w 69"/>
                  <a:gd name="T61" fmla="*/ 111 h 119"/>
                  <a:gd name="T62" fmla="*/ 42 w 69"/>
                  <a:gd name="T63" fmla="*/ 107 h 119"/>
                  <a:gd name="T64" fmla="*/ 46 w 69"/>
                  <a:gd name="T65" fmla="*/ 103 h 119"/>
                  <a:gd name="T66" fmla="*/ 49 w 69"/>
                  <a:gd name="T67" fmla="*/ 96 h 119"/>
                  <a:gd name="T68" fmla="*/ 53 w 69"/>
                  <a:gd name="T69" fmla="*/ 77 h 119"/>
                  <a:gd name="T70" fmla="*/ 53 w 69"/>
                  <a:gd name="T71" fmla="*/ 54 h 119"/>
                  <a:gd name="T72" fmla="*/ 53 w 69"/>
                  <a:gd name="T73" fmla="*/ 38 h 119"/>
                  <a:gd name="T74" fmla="*/ 49 w 69"/>
                  <a:gd name="T75" fmla="*/ 23 h 119"/>
                  <a:gd name="T76" fmla="*/ 46 w 69"/>
                  <a:gd name="T77" fmla="*/ 15 h 119"/>
                  <a:gd name="T78" fmla="*/ 42 w 69"/>
                  <a:gd name="T79" fmla="*/ 11 h 119"/>
                  <a:gd name="T80" fmla="*/ 38 w 69"/>
                  <a:gd name="T81" fmla="*/ 8 h 119"/>
                  <a:gd name="T82" fmla="*/ 34 w 69"/>
                  <a:gd name="T83" fmla="*/ 8 h 119"/>
                  <a:gd name="T84" fmla="*/ 30 w 69"/>
                  <a:gd name="T85" fmla="*/ 8 h 119"/>
                  <a:gd name="T86" fmla="*/ 23 w 69"/>
                  <a:gd name="T87" fmla="*/ 11 h 119"/>
                  <a:gd name="T88" fmla="*/ 19 w 69"/>
                  <a:gd name="T89" fmla="*/ 19 h 119"/>
                  <a:gd name="T90" fmla="*/ 15 w 69"/>
                  <a:gd name="T91" fmla="*/ 34 h 119"/>
                  <a:gd name="T92" fmla="*/ 15 w 69"/>
                  <a:gd name="T93" fmla="*/ 50 h 119"/>
                  <a:gd name="T94" fmla="*/ 15 w 69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9"/>
                  <a:gd name="T146" fmla="*/ 69 w 69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9">
                    <a:moveTo>
                      <a:pt x="0" y="61"/>
                    </a:moveTo>
                    <a:lnTo>
                      <a:pt x="0" y="42"/>
                    </a:lnTo>
                    <a:lnTo>
                      <a:pt x="3" y="27"/>
                    </a:lnTo>
                    <a:lnTo>
                      <a:pt x="11" y="15"/>
                    </a:lnTo>
                    <a:lnTo>
                      <a:pt x="19" y="8"/>
                    </a:lnTo>
                    <a:lnTo>
                      <a:pt x="26" y="4"/>
                    </a:lnTo>
                    <a:lnTo>
                      <a:pt x="34" y="0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57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7"/>
                    </a:lnTo>
                    <a:lnTo>
                      <a:pt x="65" y="92"/>
                    </a:lnTo>
                    <a:lnTo>
                      <a:pt x="57" y="103"/>
                    </a:lnTo>
                    <a:lnTo>
                      <a:pt x="49" y="111"/>
                    </a:lnTo>
                    <a:lnTo>
                      <a:pt x="42" y="115"/>
                    </a:lnTo>
                    <a:lnTo>
                      <a:pt x="34" y="119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7" y="100"/>
                    </a:lnTo>
                    <a:lnTo>
                      <a:pt x="0" y="80"/>
                    </a:lnTo>
                    <a:lnTo>
                      <a:pt x="0" y="61"/>
                    </a:lnTo>
                    <a:close/>
                    <a:moveTo>
                      <a:pt x="15" y="61"/>
                    </a:moveTo>
                    <a:lnTo>
                      <a:pt x="15" y="84"/>
                    </a:lnTo>
                    <a:lnTo>
                      <a:pt x="19" y="100"/>
                    </a:lnTo>
                    <a:lnTo>
                      <a:pt x="23" y="107"/>
                    </a:lnTo>
                    <a:lnTo>
                      <a:pt x="26" y="111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3"/>
                    </a:lnTo>
                    <a:lnTo>
                      <a:pt x="49" y="96"/>
                    </a:lnTo>
                    <a:lnTo>
                      <a:pt x="53" y="77"/>
                    </a:lnTo>
                    <a:lnTo>
                      <a:pt x="53" y="54"/>
                    </a:lnTo>
                    <a:lnTo>
                      <a:pt x="53" y="38"/>
                    </a:lnTo>
                    <a:lnTo>
                      <a:pt x="49" y="23"/>
                    </a:lnTo>
                    <a:lnTo>
                      <a:pt x="46" y="15"/>
                    </a:lnTo>
                    <a:lnTo>
                      <a:pt x="42" y="11"/>
                    </a:lnTo>
                    <a:lnTo>
                      <a:pt x="38" y="8"/>
                    </a:lnTo>
                    <a:lnTo>
                      <a:pt x="34" y="8"/>
                    </a:lnTo>
                    <a:lnTo>
                      <a:pt x="30" y="8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5" y="34"/>
                    </a:lnTo>
                    <a:lnTo>
                      <a:pt x="15" y="50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90" name="Freeform 172"/>
              <p:cNvSpPr>
                <a:spLocks/>
              </p:cNvSpPr>
              <p:nvPr/>
            </p:nvSpPr>
            <p:spPr bwMode="auto">
              <a:xfrm>
                <a:off x="3626" y="2155"/>
                <a:ext cx="73" cy="115"/>
              </a:xfrm>
              <a:custGeom>
                <a:avLst/>
                <a:gdLst>
                  <a:gd name="T0" fmla="*/ 73 w 73"/>
                  <a:gd name="T1" fmla="*/ 96 h 115"/>
                  <a:gd name="T2" fmla="*/ 65 w 73"/>
                  <a:gd name="T3" fmla="*/ 115 h 115"/>
                  <a:gd name="T4" fmla="*/ 0 w 73"/>
                  <a:gd name="T5" fmla="*/ 115 h 115"/>
                  <a:gd name="T6" fmla="*/ 0 w 73"/>
                  <a:gd name="T7" fmla="*/ 111 h 115"/>
                  <a:gd name="T8" fmla="*/ 15 w 73"/>
                  <a:gd name="T9" fmla="*/ 96 h 115"/>
                  <a:gd name="T10" fmla="*/ 31 w 73"/>
                  <a:gd name="T11" fmla="*/ 80 h 115"/>
                  <a:gd name="T12" fmla="*/ 39 w 73"/>
                  <a:gd name="T13" fmla="*/ 69 h 115"/>
                  <a:gd name="T14" fmla="*/ 50 w 73"/>
                  <a:gd name="T15" fmla="*/ 54 h 115"/>
                  <a:gd name="T16" fmla="*/ 50 w 73"/>
                  <a:gd name="T17" fmla="*/ 38 h 115"/>
                  <a:gd name="T18" fmla="*/ 50 w 73"/>
                  <a:gd name="T19" fmla="*/ 31 h 115"/>
                  <a:gd name="T20" fmla="*/ 46 w 73"/>
                  <a:gd name="T21" fmla="*/ 19 h 115"/>
                  <a:gd name="T22" fmla="*/ 39 w 73"/>
                  <a:gd name="T23" fmla="*/ 15 h 115"/>
                  <a:gd name="T24" fmla="*/ 31 w 73"/>
                  <a:gd name="T25" fmla="*/ 15 h 115"/>
                  <a:gd name="T26" fmla="*/ 23 w 73"/>
                  <a:gd name="T27" fmla="*/ 15 h 115"/>
                  <a:gd name="T28" fmla="*/ 15 w 73"/>
                  <a:gd name="T29" fmla="*/ 19 h 115"/>
                  <a:gd name="T30" fmla="*/ 8 w 73"/>
                  <a:gd name="T31" fmla="*/ 27 h 115"/>
                  <a:gd name="T32" fmla="*/ 4 w 73"/>
                  <a:gd name="T33" fmla="*/ 34 h 115"/>
                  <a:gd name="T34" fmla="*/ 0 w 73"/>
                  <a:gd name="T35" fmla="*/ 34 h 115"/>
                  <a:gd name="T36" fmla="*/ 4 w 73"/>
                  <a:gd name="T37" fmla="*/ 19 h 115"/>
                  <a:gd name="T38" fmla="*/ 12 w 73"/>
                  <a:gd name="T39" fmla="*/ 11 h 115"/>
                  <a:gd name="T40" fmla="*/ 23 w 73"/>
                  <a:gd name="T41" fmla="*/ 4 h 115"/>
                  <a:gd name="T42" fmla="*/ 35 w 73"/>
                  <a:gd name="T43" fmla="*/ 0 h 115"/>
                  <a:gd name="T44" fmla="*/ 46 w 73"/>
                  <a:gd name="T45" fmla="*/ 4 h 115"/>
                  <a:gd name="T46" fmla="*/ 58 w 73"/>
                  <a:gd name="T47" fmla="*/ 11 h 115"/>
                  <a:gd name="T48" fmla="*/ 65 w 73"/>
                  <a:gd name="T49" fmla="*/ 19 h 115"/>
                  <a:gd name="T50" fmla="*/ 65 w 73"/>
                  <a:gd name="T51" fmla="*/ 31 h 115"/>
                  <a:gd name="T52" fmla="*/ 65 w 73"/>
                  <a:gd name="T53" fmla="*/ 38 h 115"/>
                  <a:gd name="T54" fmla="*/ 62 w 73"/>
                  <a:gd name="T55" fmla="*/ 50 h 115"/>
                  <a:gd name="T56" fmla="*/ 54 w 73"/>
                  <a:gd name="T57" fmla="*/ 61 h 115"/>
                  <a:gd name="T58" fmla="*/ 42 w 73"/>
                  <a:gd name="T59" fmla="*/ 77 h 115"/>
                  <a:gd name="T60" fmla="*/ 31 w 73"/>
                  <a:gd name="T61" fmla="*/ 88 h 115"/>
                  <a:gd name="T62" fmla="*/ 19 w 73"/>
                  <a:gd name="T63" fmla="*/ 100 h 115"/>
                  <a:gd name="T64" fmla="*/ 15 w 73"/>
                  <a:gd name="T65" fmla="*/ 103 h 115"/>
                  <a:gd name="T66" fmla="*/ 46 w 73"/>
                  <a:gd name="T67" fmla="*/ 103 h 115"/>
                  <a:gd name="T68" fmla="*/ 54 w 73"/>
                  <a:gd name="T69" fmla="*/ 103 h 115"/>
                  <a:gd name="T70" fmla="*/ 58 w 73"/>
                  <a:gd name="T71" fmla="*/ 103 h 115"/>
                  <a:gd name="T72" fmla="*/ 62 w 73"/>
                  <a:gd name="T73" fmla="*/ 100 h 115"/>
                  <a:gd name="T74" fmla="*/ 65 w 73"/>
                  <a:gd name="T75" fmla="*/ 100 h 115"/>
                  <a:gd name="T76" fmla="*/ 65 w 73"/>
                  <a:gd name="T77" fmla="*/ 96 h 115"/>
                  <a:gd name="T78" fmla="*/ 69 w 73"/>
                  <a:gd name="T79" fmla="*/ 96 h 115"/>
                  <a:gd name="T80" fmla="*/ 73 w 73"/>
                  <a:gd name="T81" fmla="*/ 96 h 1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"/>
                  <a:gd name="T124" fmla="*/ 0 h 115"/>
                  <a:gd name="T125" fmla="*/ 73 w 73"/>
                  <a:gd name="T126" fmla="*/ 115 h 1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" h="115">
                    <a:moveTo>
                      <a:pt x="73" y="96"/>
                    </a:moveTo>
                    <a:lnTo>
                      <a:pt x="65" y="115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15" y="96"/>
                    </a:lnTo>
                    <a:lnTo>
                      <a:pt x="31" y="80"/>
                    </a:lnTo>
                    <a:lnTo>
                      <a:pt x="39" y="69"/>
                    </a:lnTo>
                    <a:lnTo>
                      <a:pt x="50" y="54"/>
                    </a:lnTo>
                    <a:lnTo>
                      <a:pt x="50" y="38"/>
                    </a:lnTo>
                    <a:lnTo>
                      <a:pt x="50" y="31"/>
                    </a:lnTo>
                    <a:lnTo>
                      <a:pt x="46" y="19"/>
                    </a:lnTo>
                    <a:lnTo>
                      <a:pt x="39" y="15"/>
                    </a:lnTo>
                    <a:lnTo>
                      <a:pt x="31" y="15"/>
                    </a:lnTo>
                    <a:lnTo>
                      <a:pt x="23" y="15"/>
                    </a:lnTo>
                    <a:lnTo>
                      <a:pt x="15" y="19"/>
                    </a:lnTo>
                    <a:lnTo>
                      <a:pt x="8" y="27"/>
                    </a:lnTo>
                    <a:lnTo>
                      <a:pt x="4" y="34"/>
                    </a:lnTo>
                    <a:lnTo>
                      <a:pt x="0" y="34"/>
                    </a:lnTo>
                    <a:lnTo>
                      <a:pt x="4" y="19"/>
                    </a:lnTo>
                    <a:lnTo>
                      <a:pt x="12" y="11"/>
                    </a:lnTo>
                    <a:lnTo>
                      <a:pt x="23" y="4"/>
                    </a:lnTo>
                    <a:lnTo>
                      <a:pt x="35" y="0"/>
                    </a:lnTo>
                    <a:lnTo>
                      <a:pt x="46" y="4"/>
                    </a:lnTo>
                    <a:lnTo>
                      <a:pt x="58" y="11"/>
                    </a:lnTo>
                    <a:lnTo>
                      <a:pt x="65" y="19"/>
                    </a:lnTo>
                    <a:lnTo>
                      <a:pt x="65" y="31"/>
                    </a:lnTo>
                    <a:lnTo>
                      <a:pt x="65" y="38"/>
                    </a:lnTo>
                    <a:lnTo>
                      <a:pt x="62" y="50"/>
                    </a:lnTo>
                    <a:lnTo>
                      <a:pt x="54" y="61"/>
                    </a:lnTo>
                    <a:lnTo>
                      <a:pt x="42" y="77"/>
                    </a:lnTo>
                    <a:lnTo>
                      <a:pt x="31" y="88"/>
                    </a:lnTo>
                    <a:lnTo>
                      <a:pt x="19" y="100"/>
                    </a:lnTo>
                    <a:lnTo>
                      <a:pt x="15" y="103"/>
                    </a:lnTo>
                    <a:lnTo>
                      <a:pt x="46" y="103"/>
                    </a:lnTo>
                    <a:lnTo>
                      <a:pt x="54" y="103"/>
                    </a:lnTo>
                    <a:lnTo>
                      <a:pt x="58" y="103"/>
                    </a:lnTo>
                    <a:lnTo>
                      <a:pt x="62" y="100"/>
                    </a:lnTo>
                    <a:lnTo>
                      <a:pt x="65" y="100"/>
                    </a:lnTo>
                    <a:lnTo>
                      <a:pt x="65" y="96"/>
                    </a:lnTo>
                    <a:lnTo>
                      <a:pt x="69" y="96"/>
                    </a:lnTo>
                    <a:lnTo>
                      <a:pt x="73" y="9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91" name="Freeform 173"/>
              <p:cNvSpPr>
                <a:spLocks noEditPoints="1"/>
              </p:cNvSpPr>
              <p:nvPr/>
            </p:nvSpPr>
            <p:spPr bwMode="auto">
              <a:xfrm>
                <a:off x="3714" y="2155"/>
                <a:ext cx="69" cy="119"/>
              </a:xfrm>
              <a:custGeom>
                <a:avLst/>
                <a:gdLst>
                  <a:gd name="T0" fmla="*/ 0 w 69"/>
                  <a:gd name="T1" fmla="*/ 61 h 119"/>
                  <a:gd name="T2" fmla="*/ 0 w 69"/>
                  <a:gd name="T3" fmla="*/ 42 h 119"/>
                  <a:gd name="T4" fmla="*/ 4 w 69"/>
                  <a:gd name="T5" fmla="*/ 27 h 119"/>
                  <a:gd name="T6" fmla="*/ 12 w 69"/>
                  <a:gd name="T7" fmla="*/ 15 h 119"/>
                  <a:gd name="T8" fmla="*/ 20 w 69"/>
                  <a:gd name="T9" fmla="*/ 8 h 119"/>
                  <a:gd name="T10" fmla="*/ 27 w 69"/>
                  <a:gd name="T11" fmla="*/ 4 h 119"/>
                  <a:gd name="T12" fmla="*/ 35 w 69"/>
                  <a:gd name="T13" fmla="*/ 0 h 119"/>
                  <a:gd name="T14" fmla="*/ 43 w 69"/>
                  <a:gd name="T15" fmla="*/ 4 h 119"/>
                  <a:gd name="T16" fmla="*/ 50 w 69"/>
                  <a:gd name="T17" fmla="*/ 8 h 119"/>
                  <a:gd name="T18" fmla="*/ 58 w 69"/>
                  <a:gd name="T19" fmla="*/ 15 h 119"/>
                  <a:gd name="T20" fmla="*/ 62 w 69"/>
                  <a:gd name="T21" fmla="*/ 27 h 119"/>
                  <a:gd name="T22" fmla="*/ 69 w 69"/>
                  <a:gd name="T23" fmla="*/ 42 h 119"/>
                  <a:gd name="T24" fmla="*/ 69 w 69"/>
                  <a:gd name="T25" fmla="*/ 57 h 119"/>
                  <a:gd name="T26" fmla="*/ 69 w 69"/>
                  <a:gd name="T27" fmla="*/ 77 h 119"/>
                  <a:gd name="T28" fmla="*/ 62 w 69"/>
                  <a:gd name="T29" fmla="*/ 92 h 119"/>
                  <a:gd name="T30" fmla="*/ 58 w 69"/>
                  <a:gd name="T31" fmla="*/ 103 h 119"/>
                  <a:gd name="T32" fmla="*/ 50 w 69"/>
                  <a:gd name="T33" fmla="*/ 111 h 119"/>
                  <a:gd name="T34" fmla="*/ 43 w 69"/>
                  <a:gd name="T35" fmla="*/ 115 h 119"/>
                  <a:gd name="T36" fmla="*/ 35 w 69"/>
                  <a:gd name="T37" fmla="*/ 119 h 119"/>
                  <a:gd name="T38" fmla="*/ 23 w 69"/>
                  <a:gd name="T39" fmla="*/ 115 h 119"/>
                  <a:gd name="T40" fmla="*/ 16 w 69"/>
                  <a:gd name="T41" fmla="*/ 107 h 119"/>
                  <a:gd name="T42" fmla="*/ 8 w 69"/>
                  <a:gd name="T43" fmla="*/ 100 h 119"/>
                  <a:gd name="T44" fmla="*/ 0 w 69"/>
                  <a:gd name="T45" fmla="*/ 80 h 119"/>
                  <a:gd name="T46" fmla="*/ 0 w 69"/>
                  <a:gd name="T47" fmla="*/ 61 h 119"/>
                  <a:gd name="T48" fmla="*/ 16 w 69"/>
                  <a:gd name="T49" fmla="*/ 61 h 119"/>
                  <a:gd name="T50" fmla="*/ 16 w 69"/>
                  <a:gd name="T51" fmla="*/ 84 h 119"/>
                  <a:gd name="T52" fmla="*/ 20 w 69"/>
                  <a:gd name="T53" fmla="*/ 100 h 119"/>
                  <a:gd name="T54" fmla="*/ 23 w 69"/>
                  <a:gd name="T55" fmla="*/ 107 h 119"/>
                  <a:gd name="T56" fmla="*/ 27 w 69"/>
                  <a:gd name="T57" fmla="*/ 111 h 119"/>
                  <a:gd name="T58" fmla="*/ 35 w 69"/>
                  <a:gd name="T59" fmla="*/ 111 h 119"/>
                  <a:gd name="T60" fmla="*/ 39 w 69"/>
                  <a:gd name="T61" fmla="*/ 111 h 119"/>
                  <a:gd name="T62" fmla="*/ 43 w 69"/>
                  <a:gd name="T63" fmla="*/ 107 h 119"/>
                  <a:gd name="T64" fmla="*/ 46 w 69"/>
                  <a:gd name="T65" fmla="*/ 103 h 119"/>
                  <a:gd name="T66" fmla="*/ 50 w 69"/>
                  <a:gd name="T67" fmla="*/ 96 h 119"/>
                  <a:gd name="T68" fmla="*/ 54 w 69"/>
                  <a:gd name="T69" fmla="*/ 77 h 119"/>
                  <a:gd name="T70" fmla="*/ 54 w 69"/>
                  <a:gd name="T71" fmla="*/ 54 h 119"/>
                  <a:gd name="T72" fmla="*/ 54 w 69"/>
                  <a:gd name="T73" fmla="*/ 38 h 119"/>
                  <a:gd name="T74" fmla="*/ 50 w 69"/>
                  <a:gd name="T75" fmla="*/ 23 h 119"/>
                  <a:gd name="T76" fmla="*/ 46 w 69"/>
                  <a:gd name="T77" fmla="*/ 15 h 119"/>
                  <a:gd name="T78" fmla="*/ 43 w 69"/>
                  <a:gd name="T79" fmla="*/ 11 h 119"/>
                  <a:gd name="T80" fmla="*/ 39 w 69"/>
                  <a:gd name="T81" fmla="*/ 8 h 119"/>
                  <a:gd name="T82" fmla="*/ 35 w 69"/>
                  <a:gd name="T83" fmla="*/ 8 h 119"/>
                  <a:gd name="T84" fmla="*/ 27 w 69"/>
                  <a:gd name="T85" fmla="*/ 8 h 119"/>
                  <a:gd name="T86" fmla="*/ 23 w 69"/>
                  <a:gd name="T87" fmla="*/ 11 h 119"/>
                  <a:gd name="T88" fmla="*/ 20 w 69"/>
                  <a:gd name="T89" fmla="*/ 19 h 119"/>
                  <a:gd name="T90" fmla="*/ 16 w 69"/>
                  <a:gd name="T91" fmla="*/ 34 h 119"/>
                  <a:gd name="T92" fmla="*/ 16 w 69"/>
                  <a:gd name="T93" fmla="*/ 50 h 119"/>
                  <a:gd name="T94" fmla="*/ 16 w 69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9"/>
                  <a:gd name="T146" fmla="*/ 69 w 69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9">
                    <a:moveTo>
                      <a:pt x="0" y="61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2" y="15"/>
                    </a:lnTo>
                    <a:lnTo>
                      <a:pt x="20" y="8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3" y="4"/>
                    </a:lnTo>
                    <a:lnTo>
                      <a:pt x="50" y="8"/>
                    </a:lnTo>
                    <a:lnTo>
                      <a:pt x="58" y="15"/>
                    </a:lnTo>
                    <a:lnTo>
                      <a:pt x="62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7"/>
                    </a:lnTo>
                    <a:lnTo>
                      <a:pt x="62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3" y="115"/>
                    </a:lnTo>
                    <a:lnTo>
                      <a:pt x="35" y="119"/>
                    </a:lnTo>
                    <a:lnTo>
                      <a:pt x="23" y="115"/>
                    </a:lnTo>
                    <a:lnTo>
                      <a:pt x="16" y="107"/>
                    </a:lnTo>
                    <a:lnTo>
                      <a:pt x="8" y="100"/>
                    </a:lnTo>
                    <a:lnTo>
                      <a:pt x="0" y="80"/>
                    </a:lnTo>
                    <a:lnTo>
                      <a:pt x="0" y="61"/>
                    </a:lnTo>
                    <a:close/>
                    <a:moveTo>
                      <a:pt x="16" y="61"/>
                    </a:moveTo>
                    <a:lnTo>
                      <a:pt x="16" y="84"/>
                    </a:lnTo>
                    <a:lnTo>
                      <a:pt x="20" y="100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35" y="111"/>
                    </a:lnTo>
                    <a:lnTo>
                      <a:pt x="39" y="111"/>
                    </a:lnTo>
                    <a:lnTo>
                      <a:pt x="43" y="107"/>
                    </a:lnTo>
                    <a:lnTo>
                      <a:pt x="46" y="103"/>
                    </a:lnTo>
                    <a:lnTo>
                      <a:pt x="50" y="96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3" y="11"/>
                    </a:lnTo>
                    <a:lnTo>
                      <a:pt x="39" y="8"/>
                    </a:lnTo>
                    <a:lnTo>
                      <a:pt x="35" y="8"/>
                    </a:lnTo>
                    <a:lnTo>
                      <a:pt x="27" y="8"/>
                    </a:lnTo>
                    <a:lnTo>
                      <a:pt x="23" y="11"/>
                    </a:lnTo>
                    <a:lnTo>
                      <a:pt x="20" y="19"/>
                    </a:lnTo>
                    <a:lnTo>
                      <a:pt x="16" y="34"/>
                    </a:lnTo>
                    <a:lnTo>
                      <a:pt x="16" y="50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92" name="Rectangle 174"/>
              <p:cNvSpPr>
                <a:spLocks noChangeArrowheads="1"/>
              </p:cNvSpPr>
              <p:nvPr/>
            </p:nvSpPr>
            <p:spPr bwMode="auto">
              <a:xfrm>
                <a:off x="4071" y="2120"/>
                <a:ext cx="8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3" name="Freeform 175"/>
              <p:cNvSpPr>
                <a:spLocks/>
              </p:cNvSpPr>
              <p:nvPr/>
            </p:nvSpPr>
            <p:spPr bwMode="auto">
              <a:xfrm>
                <a:off x="4275" y="2255"/>
                <a:ext cx="19" cy="19"/>
              </a:xfrm>
              <a:custGeom>
                <a:avLst/>
                <a:gdLst>
                  <a:gd name="T0" fmla="*/ 11 w 19"/>
                  <a:gd name="T1" fmla="*/ 0 h 19"/>
                  <a:gd name="T2" fmla="*/ 15 w 19"/>
                  <a:gd name="T3" fmla="*/ 0 h 19"/>
                  <a:gd name="T4" fmla="*/ 19 w 19"/>
                  <a:gd name="T5" fmla="*/ 0 h 19"/>
                  <a:gd name="T6" fmla="*/ 19 w 19"/>
                  <a:gd name="T7" fmla="*/ 3 h 19"/>
                  <a:gd name="T8" fmla="*/ 19 w 19"/>
                  <a:gd name="T9" fmla="*/ 7 h 19"/>
                  <a:gd name="T10" fmla="*/ 19 w 19"/>
                  <a:gd name="T11" fmla="*/ 11 h 19"/>
                  <a:gd name="T12" fmla="*/ 19 w 19"/>
                  <a:gd name="T13" fmla="*/ 15 h 19"/>
                  <a:gd name="T14" fmla="*/ 15 w 19"/>
                  <a:gd name="T15" fmla="*/ 15 h 19"/>
                  <a:gd name="T16" fmla="*/ 11 w 19"/>
                  <a:gd name="T17" fmla="*/ 19 h 19"/>
                  <a:gd name="T18" fmla="*/ 7 w 19"/>
                  <a:gd name="T19" fmla="*/ 15 h 19"/>
                  <a:gd name="T20" fmla="*/ 3 w 19"/>
                  <a:gd name="T21" fmla="*/ 15 h 19"/>
                  <a:gd name="T22" fmla="*/ 0 w 19"/>
                  <a:gd name="T23" fmla="*/ 11 h 19"/>
                  <a:gd name="T24" fmla="*/ 0 w 19"/>
                  <a:gd name="T25" fmla="*/ 7 h 19"/>
                  <a:gd name="T26" fmla="*/ 0 w 19"/>
                  <a:gd name="T27" fmla="*/ 3 h 19"/>
                  <a:gd name="T28" fmla="*/ 3 w 19"/>
                  <a:gd name="T29" fmla="*/ 0 h 19"/>
                  <a:gd name="T30" fmla="*/ 7 w 19"/>
                  <a:gd name="T31" fmla="*/ 0 h 19"/>
                  <a:gd name="T32" fmla="*/ 11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11" y="0"/>
                    </a:moveTo>
                    <a:lnTo>
                      <a:pt x="15" y="0"/>
                    </a:lnTo>
                    <a:lnTo>
                      <a:pt x="19" y="0"/>
                    </a:lnTo>
                    <a:lnTo>
                      <a:pt x="19" y="3"/>
                    </a:lnTo>
                    <a:lnTo>
                      <a:pt x="19" y="7"/>
                    </a:lnTo>
                    <a:lnTo>
                      <a:pt x="19" y="11"/>
                    </a:lnTo>
                    <a:lnTo>
                      <a:pt x="19" y="15"/>
                    </a:lnTo>
                    <a:lnTo>
                      <a:pt x="15" y="15"/>
                    </a:lnTo>
                    <a:lnTo>
                      <a:pt x="11" y="19"/>
                    </a:lnTo>
                    <a:lnTo>
                      <a:pt x="7" y="15"/>
                    </a:lnTo>
                    <a:lnTo>
                      <a:pt x="3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94" name="Freeform 176"/>
              <p:cNvSpPr>
                <a:spLocks noEditPoints="1"/>
              </p:cNvSpPr>
              <p:nvPr/>
            </p:nvSpPr>
            <p:spPr bwMode="auto">
              <a:xfrm>
                <a:off x="4313" y="2155"/>
                <a:ext cx="69" cy="119"/>
              </a:xfrm>
              <a:custGeom>
                <a:avLst/>
                <a:gdLst>
                  <a:gd name="T0" fmla="*/ 0 w 69"/>
                  <a:gd name="T1" fmla="*/ 61 h 119"/>
                  <a:gd name="T2" fmla="*/ 0 w 69"/>
                  <a:gd name="T3" fmla="*/ 42 h 119"/>
                  <a:gd name="T4" fmla="*/ 4 w 69"/>
                  <a:gd name="T5" fmla="*/ 27 h 119"/>
                  <a:gd name="T6" fmla="*/ 11 w 69"/>
                  <a:gd name="T7" fmla="*/ 15 h 119"/>
                  <a:gd name="T8" fmla="*/ 19 w 69"/>
                  <a:gd name="T9" fmla="*/ 8 h 119"/>
                  <a:gd name="T10" fmla="*/ 27 w 69"/>
                  <a:gd name="T11" fmla="*/ 4 h 119"/>
                  <a:gd name="T12" fmla="*/ 34 w 69"/>
                  <a:gd name="T13" fmla="*/ 0 h 119"/>
                  <a:gd name="T14" fmla="*/ 42 w 69"/>
                  <a:gd name="T15" fmla="*/ 4 h 119"/>
                  <a:gd name="T16" fmla="*/ 50 w 69"/>
                  <a:gd name="T17" fmla="*/ 8 h 119"/>
                  <a:gd name="T18" fmla="*/ 57 w 69"/>
                  <a:gd name="T19" fmla="*/ 15 h 119"/>
                  <a:gd name="T20" fmla="*/ 65 w 69"/>
                  <a:gd name="T21" fmla="*/ 27 h 119"/>
                  <a:gd name="T22" fmla="*/ 69 w 69"/>
                  <a:gd name="T23" fmla="*/ 42 h 119"/>
                  <a:gd name="T24" fmla="*/ 69 w 69"/>
                  <a:gd name="T25" fmla="*/ 57 h 119"/>
                  <a:gd name="T26" fmla="*/ 69 w 69"/>
                  <a:gd name="T27" fmla="*/ 77 h 119"/>
                  <a:gd name="T28" fmla="*/ 65 w 69"/>
                  <a:gd name="T29" fmla="*/ 92 h 119"/>
                  <a:gd name="T30" fmla="*/ 57 w 69"/>
                  <a:gd name="T31" fmla="*/ 103 h 119"/>
                  <a:gd name="T32" fmla="*/ 50 w 69"/>
                  <a:gd name="T33" fmla="*/ 111 h 119"/>
                  <a:gd name="T34" fmla="*/ 42 w 69"/>
                  <a:gd name="T35" fmla="*/ 115 h 119"/>
                  <a:gd name="T36" fmla="*/ 34 w 69"/>
                  <a:gd name="T37" fmla="*/ 119 h 119"/>
                  <a:gd name="T38" fmla="*/ 23 w 69"/>
                  <a:gd name="T39" fmla="*/ 115 h 119"/>
                  <a:gd name="T40" fmla="*/ 15 w 69"/>
                  <a:gd name="T41" fmla="*/ 107 h 119"/>
                  <a:gd name="T42" fmla="*/ 8 w 69"/>
                  <a:gd name="T43" fmla="*/ 100 h 119"/>
                  <a:gd name="T44" fmla="*/ 0 w 69"/>
                  <a:gd name="T45" fmla="*/ 80 h 119"/>
                  <a:gd name="T46" fmla="*/ 0 w 69"/>
                  <a:gd name="T47" fmla="*/ 61 h 119"/>
                  <a:gd name="T48" fmla="*/ 15 w 69"/>
                  <a:gd name="T49" fmla="*/ 61 h 119"/>
                  <a:gd name="T50" fmla="*/ 15 w 69"/>
                  <a:gd name="T51" fmla="*/ 84 h 119"/>
                  <a:gd name="T52" fmla="*/ 19 w 69"/>
                  <a:gd name="T53" fmla="*/ 100 h 119"/>
                  <a:gd name="T54" fmla="*/ 23 w 69"/>
                  <a:gd name="T55" fmla="*/ 107 h 119"/>
                  <a:gd name="T56" fmla="*/ 27 w 69"/>
                  <a:gd name="T57" fmla="*/ 111 h 119"/>
                  <a:gd name="T58" fmla="*/ 34 w 69"/>
                  <a:gd name="T59" fmla="*/ 111 h 119"/>
                  <a:gd name="T60" fmla="*/ 38 w 69"/>
                  <a:gd name="T61" fmla="*/ 111 h 119"/>
                  <a:gd name="T62" fmla="*/ 42 w 69"/>
                  <a:gd name="T63" fmla="*/ 107 h 119"/>
                  <a:gd name="T64" fmla="*/ 46 w 69"/>
                  <a:gd name="T65" fmla="*/ 103 h 119"/>
                  <a:gd name="T66" fmla="*/ 50 w 69"/>
                  <a:gd name="T67" fmla="*/ 96 h 119"/>
                  <a:gd name="T68" fmla="*/ 54 w 69"/>
                  <a:gd name="T69" fmla="*/ 77 h 119"/>
                  <a:gd name="T70" fmla="*/ 54 w 69"/>
                  <a:gd name="T71" fmla="*/ 54 h 119"/>
                  <a:gd name="T72" fmla="*/ 54 w 69"/>
                  <a:gd name="T73" fmla="*/ 38 h 119"/>
                  <a:gd name="T74" fmla="*/ 50 w 69"/>
                  <a:gd name="T75" fmla="*/ 23 h 119"/>
                  <a:gd name="T76" fmla="*/ 46 w 69"/>
                  <a:gd name="T77" fmla="*/ 15 h 119"/>
                  <a:gd name="T78" fmla="*/ 42 w 69"/>
                  <a:gd name="T79" fmla="*/ 11 h 119"/>
                  <a:gd name="T80" fmla="*/ 38 w 69"/>
                  <a:gd name="T81" fmla="*/ 8 h 119"/>
                  <a:gd name="T82" fmla="*/ 34 w 69"/>
                  <a:gd name="T83" fmla="*/ 8 h 119"/>
                  <a:gd name="T84" fmla="*/ 31 w 69"/>
                  <a:gd name="T85" fmla="*/ 8 h 119"/>
                  <a:gd name="T86" fmla="*/ 27 w 69"/>
                  <a:gd name="T87" fmla="*/ 11 h 119"/>
                  <a:gd name="T88" fmla="*/ 19 w 69"/>
                  <a:gd name="T89" fmla="*/ 19 h 119"/>
                  <a:gd name="T90" fmla="*/ 15 w 69"/>
                  <a:gd name="T91" fmla="*/ 34 h 119"/>
                  <a:gd name="T92" fmla="*/ 15 w 69"/>
                  <a:gd name="T93" fmla="*/ 50 h 119"/>
                  <a:gd name="T94" fmla="*/ 15 w 69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9"/>
                  <a:gd name="T146" fmla="*/ 69 w 69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9">
                    <a:moveTo>
                      <a:pt x="0" y="61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1" y="15"/>
                    </a:lnTo>
                    <a:lnTo>
                      <a:pt x="19" y="8"/>
                    </a:lnTo>
                    <a:lnTo>
                      <a:pt x="27" y="4"/>
                    </a:lnTo>
                    <a:lnTo>
                      <a:pt x="34" y="0"/>
                    </a:lnTo>
                    <a:lnTo>
                      <a:pt x="42" y="4"/>
                    </a:lnTo>
                    <a:lnTo>
                      <a:pt x="50" y="8"/>
                    </a:lnTo>
                    <a:lnTo>
                      <a:pt x="57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7"/>
                    </a:lnTo>
                    <a:lnTo>
                      <a:pt x="65" y="92"/>
                    </a:lnTo>
                    <a:lnTo>
                      <a:pt x="57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4" y="119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8" y="100"/>
                    </a:lnTo>
                    <a:lnTo>
                      <a:pt x="0" y="80"/>
                    </a:lnTo>
                    <a:lnTo>
                      <a:pt x="0" y="61"/>
                    </a:lnTo>
                    <a:close/>
                    <a:moveTo>
                      <a:pt x="15" y="61"/>
                    </a:moveTo>
                    <a:lnTo>
                      <a:pt x="15" y="84"/>
                    </a:lnTo>
                    <a:lnTo>
                      <a:pt x="19" y="100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3"/>
                    </a:lnTo>
                    <a:lnTo>
                      <a:pt x="50" y="96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11"/>
                    </a:lnTo>
                    <a:lnTo>
                      <a:pt x="38" y="8"/>
                    </a:lnTo>
                    <a:lnTo>
                      <a:pt x="34" y="8"/>
                    </a:lnTo>
                    <a:lnTo>
                      <a:pt x="31" y="8"/>
                    </a:lnTo>
                    <a:lnTo>
                      <a:pt x="27" y="11"/>
                    </a:lnTo>
                    <a:lnTo>
                      <a:pt x="19" y="19"/>
                    </a:lnTo>
                    <a:lnTo>
                      <a:pt x="15" y="34"/>
                    </a:lnTo>
                    <a:lnTo>
                      <a:pt x="15" y="50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95" name="Freeform 177"/>
              <p:cNvSpPr>
                <a:spLocks noEditPoints="1"/>
              </p:cNvSpPr>
              <p:nvPr/>
            </p:nvSpPr>
            <p:spPr bwMode="auto">
              <a:xfrm>
                <a:off x="4397" y="2155"/>
                <a:ext cx="69" cy="119"/>
              </a:xfrm>
              <a:custGeom>
                <a:avLst/>
                <a:gdLst>
                  <a:gd name="T0" fmla="*/ 0 w 69"/>
                  <a:gd name="T1" fmla="*/ 61 h 119"/>
                  <a:gd name="T2" fmla="*/ 0 w 69"/>
                  <a:gd name="T3" fmla="*/ 42 h 119"/>
                  <a:gd name="T4" fmla="*/ 4 w 69"/>
                  <a:gd name="T5" fmla="*/ 27 h 119"/>
                  <a:gd name="T6" fmla="*/ 12 w 69"/>
                  <a:gd name="T7" fmla="*/ 15 h 119"/>
                  <a:gd name="T8" fmla="*/ 20 w 69"/>
                  <a:gd name="T9" fmla="*/ 8 h 119"/>
                  <a:gd name="T10" fmla="*/ 27 w 69"/>
                  <a:gd name="T11" fmla="*/ 4 h 119"/>
                  <a:gd name="T12" fmla="*/ 35 w 69"/>
                  <a:gd name="T13" fmla="*/ 0 h 119"/>
                  <a:gd name="T14" fmla="*/ 43 w 69"/>
                  <a:gd name="T15" fmla="*/ 4 h 119"/>
                  <a:gd name="T16" fmla="*/ 50 w 69"/>
                  <a:gd name="T17" fmla="*/ 8 h 119"/>
                  <a:gd name="T18" fmla="*/ 58 w 69"/>
                  <a:gd name="T19" fmla="*/ 15 h 119"/>
                  <a:gd name="T20" fmla="*/ 66 w 69"/>
                  <a:gd name="T21" fmla="*/ 27 h 119"/>
                  <a:gd name="T22" fmla="*/ 69 w 69"/>
                  <a:gd name="T23" fmla="*/ 42 h 119"/>
                  <a:gd name="T24" fmla="*/ 69 w 69"/>
                  <a:gd name="T25" fmla="*/ 57 h 119"/>
                  <a:gd name="T26" fmla="*/ 69 w 69"/>
                  <a:gd name="T27" fmla="*/ 77 h 119"/>
                  <a:gd name="T28" fmla="*/ 66 w 69"/>
                  <a:gd name="T29" fmla="*/ 92 h 119"/>
                  <a:gd name="T30" fmla="*/ 58 w 69"/>
                  <a:gd name="T31" fmla="*/ 103 h 119"/>
                  <a:gd name="T32" fmla="*/ 50 w 69"/>
                  <a:gd name="T33" fmla="*/ 111 h 119"/>
                  <a:gd name="T34" fmla="*/ 43 w 69"/>
                  <a:gd name="T35" fmla="*/ 115 h 119"/>
                  <a:gd name="T36" fmla="*/ 35 w 69"/>
                  <a:gd name="T37" fmla="*/ 119 h 119"/>
                  <a:gd name="T38" fmla="*/ 23 w 69"/>
                  <a:gd name="T39" fmla="*/ 115 h 119"/>
                  <a:gd name="T40" fmla="*/ 16 w 69"/>
                  <a:gd name="T41" fmla="*/ 107 h 119"/>
                  <a:gd name="T42" fmla="*/ 8 w 69"/>
                  <a:gd name="T43" fmla="*/ 100 h 119"/>
                  <a:gd name="T44" fmla="*/ 0 w 69"/>
                  <a:gd name="T45" fmla="*/ 80 h 119"/>
                  <a:gd name="T46" fmla="*/ 0 w 69"/>
                  <a:gd name="T47" fmla="*/ 61 h 119"/>
                  <a:gd name="T48" fmla="*/ 16 w 69"/>
                  <a:gd name="T49" fmla="*/ 61 h 119"/>
                  <a:gd name="T50" fmla="*/ 16 w 69"/>
                  <a:gd name="T51" fmla="*/ 84 h 119"/>
                  <a:gd name="T52" fmla="*/ 20 w 69"/>
                  <a:gd name="T53" fmla="*/ 100 h 119"/>
                  <a:gd name="T54" fmla="*/ 23 w 69"/>
                  <a:gd name="T55" fmla="*/ 107 h 119"/>
                  <a:gd name="T56" fmla="*/ 27 w 69"/>
                  <a:gd name="T57" fmla="*/ 111 h 119"/>
                  <a:gd name="T58" fmla="*/ 35 w 69"/>
                  <a:gd name="T59" fmla="*/ 111 h 119"/>
                  <a:gd name="T60" fmla="*/ 39 w 69"/>
                  <a:gd name="T61" fmla="*/ 111 h 119"/>
                  <a:gd name="T62" fmla="*/ 43 w 69"/>
                  <a:gd name="T63" fmla="*/ 107 h 119"/>
                  <a:gd name="T64" fmla="*/ 46 w 69"/>
                  <a:gd name="T65" fmla="*/ 103 h 119"/>
                  <a:gd name="T66" fmla="*/ 50 w 69"/>
                  <a:gd name="T67" fmla="*/ 96 h 119"/>
                  <a:gd name="T68" fmla="*/ 54 w 69"/>
                  <a:gd name="T69" fmla="*/ 77 h 119"/>
                  <a:gd name="T70" fmla="*/ 54 w 69"/>
                  <a:gd name="T71" fmla="*/ 54 h 119"/>
                  <a:gd name="T72" fmla="*/ 54 w 69"/>
                  <a:gd name="T73" fmla="*/ 38 h 119"/>
                  <a:gd name="T74" fmla="*/ 50 w 69"/>
                  <a:gd name="T75" fmla="*/ 23 h 119"/>
                  <a:gd name="T76" fmla="*/ 46 w 69"/>
                  <a:gd name="T77" fmla="*/ 15 h 119"/>
                  <a:gd name="T78" fmla="*/ 43 w 69"/>
                  <a:gd name="T79" fmla="*/ 11 h 119"/>
                  <a:gd name="T80" fmla="*/ 39 w 69"/>
                  <a:gd name="T81" fmla="*/ 8 h 119"/>
                  <a:gd name="T82" fmla="*/ 35 w 69"/>
                  <a:gd name="T83" fmla="*/ 8 h 119"/>
                  <a:gd name="T84" fmla="*/ 31 w 69"/>
                  <a:gd name="T85" fmla="*/ 8 h 119"/>
                  <a:gd name="T86" fmla="*/ 23 w 69"/>
                  <a:gd name="T87" fmla="*/ 11 h 119"/>
                  <a:gd name="T88" fmla="*/ 20 w 69"/>
                  <a:gd name="T89" fmla="*/ 19 h 119"/>
                  <a:gd name="T90" fmla="*/ 16 w 69"/>
                  <a:gd name="T91" fmla="*/ 34 h 119"/>
                  <a:gd name="T92" fmla="*/ 16 w 69"/>
                  <a:gd name="T93" fmla="*/ 50 h 119"/>
                  <a:gd name="T94" fmla="*/ 16 w 69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9"/>
                  <a:gd name="T146" fmla="*/ 69 w 69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9">
                    <a:moveTo>
                      <a:pt x="0" y="61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2" y="15"/>
                    </a:lnTo>
                    <a:lnTo>
                      <a:pt x="20" y="8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3" y="4"/>
                    </a:lnTo>
                    <a:lnTo>
                      <a:pt x="50" y="8"/>
                    </a:lnTo>
                    <a:lnTo>
                      <a:pt x="58" y="15"/>
                    </a:lnTo>
                    <a:lnTo>
                      <a:pt x="66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7"/>
                    </a:lnTo>
                    <a:lnTo>
                      <a:pt x="66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3" y="115"/>
                    </a:lnTo>
                    <a:lnTo>
                      <a:pt x="35" y="119"/>
                    </a:lnTo>
                    <a:lnTo>
                      <a:pt x="23" y="115"/>
                    </a:lnTo>
                    <a:lnTo>
                      <a:pt x="16" y="107"/>
                    </a:lnTo>
                    <a:lnTo>
                      <a:pt x="8" y="100"/>
                    </a:lnTo>
                    <a:lnTo>
                      <a:pt x="0" y="80"/>
                    </a:lnTo>
                    <a:lnTo>
                      <a:pt x="0" y="61"/>
                    </a:lnTo>
                    <a:close/>
                    <a:moveTo>
                      <a:pt x="16" y="61"/>
                    </a:moveTo>
                    <a:lnTo>
                      <a:pt x="16" y="84"/>
                    </a:lnTo>
                    <a:lnTo>
                      <a:pt x="20" y="100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35" y="111"/>
                    </a:lnTo>
                    <a:lnTo>
                      <a:pt x="39" y="111"/>
                    </a:lnTo>
                    <a:lnTo>
                      <a:pt x="43" y="107"/>
                    </a:lnTo>
                    <a:lnTo>
                      <a:pt x="46" y="103"/>
                    </a:lnTo>
                    <a:lnTo>
                      <a:pt x="50" y="96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3" y="11"/>
                    </a:lnTo>
                    <a:lnTo>
                      <a:pt x="39" y="8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23" y="11"/>
                    </a:lnTo>
                    <a:lnTo>
                      <a:pt x="20" y="19"/>
                    </a:lnTo>
                    <a:lnTo>
                      <a:pt x="16" y="34"/>
                    </a:lnTo>
                    <a:lnTo>
                      <a:pt x="16" y="50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96" name="Freeform 178"/>
              <p:cNvSpPr>
                <a:spLocks/>
              </p:cNvSpPr>
              <p:nvPr/>
            </p:nvSpPr>
            <p:spPr bwMode="auto">
              <a:xfrm>
                <a:off x="4478" y="2155"/>
                <a:ext cx="73" cy="115"/>
              </a:xfrm>
              <a:custGeom>
                <a:avLst/>
                <a:gdLst>
                  <a:gd name="T0" fmla="*/ 73 w 73"/>
                  <a:gd name="T1" fmla="*/ 96 h 115"/>
                  <a:gd name="T2" fmla="*/ 65 w 73"/>
                  <a:gd name="T3" fmla="*/ 115 h 115"/>
                  <a:gd name="T4" fmla="*/ 0 w 73"/>
                  <a:gd name="T5" fmla="*/ 115 h 115"/>
                  <a:gd name="T6" fmla="*/ 0 w 73"/>
                  <a:gd name="T7" fmla="*/ 111 h 115"/>
                  <a:gd name="T8" fmla="*/ 15 w 73"/>
                  <a:gd name="T9" fmla="*/ 96 h 115"/>
                  <a:gd name="T10" fmla="*/ 31 w 73"/>
                  <a:gd name="T11" fmla="*/ 80 h 115"/>
                  <a:gd name="T12" fmla="*/ 38 w 73"/>
                  <a:gd name="T13" fmla="*/ 69 h 115"/>
                  <a:gd name="T14" fmla="*/ 50 w 73"/>
                  <a:gd name="T15" fmla="*/ 54 h 115"/>
                  <a:gd name="T16" fmla="*/ 50 w 73"/>
                  <a:gd name="T17" fmla="*/ 38 h 115"/>
                  <a:gd name="T18" fmla="*/ 50 w 73"/>
                  <a:gd name="T19" fmla="*/ 31 h 115"/>
                  <a:gd name="T20" fmla="*/ 46 w 73"/>
                  <a:gd name="T21" fmla="*/ 19 h 115"/>
                  <a:gd name="T22" fmla="*/ 38 w 73"/>
                  <a:gd name="T23" fmla="*/ 15 h 115"/>
                  <a:gd name="T24" fmla="*/ 31 w 73"/>
                  <a:gd name="T25" fmla="*/ 15 h 115"/>
                  <a:gd name="T26" fmla="*/ 19 w 73"/>
                  <a:gd name="T27" fmla="*/ 15 h 115"/>
                  <a:gd name="T28" fmla="*/ 15 w 73"/>
                  <a:gd name="T29" fmla="*/ 19 h 115"/>
                  <a:gd name="T30" fmla="*/ 8 w 73"/>
                  <a:gd name="T31" fmla="*/ 27 h 115"/>
                  <a:gd name="T32" fmla="*/ 4 w 73"/>
                  <a:gd name="T33" fmla="*/ 34 h 115"/>
                  <a:gd name="T34" fmla="*/ 0 w 73"/>
                  <a:gd name="T35" fmla="*/ 34 h 115"/>
                  <a:gd name="T36" fmla="*/ 4 w 73"/>
                  <a:gd name="T37" fmla="*/ 19 h 115"/>
                  <a:gd name="T38" fmla="*/ 11 w 73"/>
                  <a:gd name="T39" fmla="*/ 11 h 115"/>
                  <a:gd name="T40" fmla="*/ 23 w 73"/>
                  <a:gd name="T41" fmla="*/ 4 h 115"/>
                  <a:gd name="T42" fmla="*/ 34 w 73"/>
                  <a:gd name="T43" fmla="*/ 0 h 115"/>
                  <a:gd name="T44" fmla="*/ 46 w 73"/>
                  <a:gd name="T45" fmla="*/ 4 h 115"/>
                  <a:gd name="T46" fmla="*/ 57 w 73"/>
                  <a:gd name="T47" fmla="*/ 11 h 115"/>
                  <a:gd name="T48" fmla="*/ 61 w 73"/>
                  <a:gd name="T49" fmla="*/ 19 h 115"/>
                  <a:gd name="T50" fmla="*/ 65 w 73"/>
                  <a:gd name="T51" fmla="*/ 31 h 115"/>
                  <a:gd name="T52" fmla="*/ 65 w 73"/>
                  <a:gd name="T53" fmla="*/ 38 h 115"/>
                  <a:gd name="T54" fmla="*/ 61 w 73"/>
                  <a:gd name="T55" fmla="*/ 50 h 115"/>
                  <a:gd name="T56" fmla="*/ 54 w 73"/>
                  <a:gd name="T57" fmla="*/ 61 h 115"/>
                  <a:gd name="T58" fmla="*/ 42 w 73"/>
                  <a:gd name="T59" fmla="*/ 77 h 115"/>
                  <a:gd name="T60" fmla="*/ 31 w 73"/>
                  <a:gd name="T61" fmla="*/ 88 h 115"/>
                  <a:gd name="T62" fmla="*/ 19 w 73"/>
                  <a:gd name="T63" fmla="*/ 100 h 115"/>
                  <a:gd name="T64" fmla="*/ 15 w 73"/>
                  <a:gd name="T65" fmla="*/ 103 h 115"/>
                  <a:gd name="T66" fmla="*/ 46 w 73"/>
                  <a:gd name="T67" fmla="*/ 103 h 115"/>
                  <a:gd name="T68" fmla="*/ 54 w 73"/>
                  <a:gd name="T69" fmla="*/ 103 h 115"/>
                  <a:gd name="T70" fmla="*/ 57 w 73"/>
                  <a:gd name="T71" fmla="*/ 103 h 115"/>
                  <a:gd name="T72" fmla="*/ 61 w 73"/>
                  <a:gd name="T73" fmla="*/ 100 h 115"/>
                  <a:gd name="T74" fmla="*/ 65 w 73"/>
                  <a:gd name="T75" fmla="*/ 100 h 115"/>
                  <a:gd name="T76" fmla="*/ 65 w 73"/>
                  <a:gd name="T77" fmla="*/ 96 h 115"/>
                  <a:gd name="T78" fmla="*/ 69 w 73"/>
                  <a:gd name="T79" fmla="*/ 96 h 115"/>
                  <a:gd name="T80" fmla="*/ 73 w 73"/>
                  <a:gd name="T81" fmla="*/ 96 h 1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"/>
                  <a:gd name="T124" fmla="*/ 0 h 115"/>
                  <a:gd name="T125" fmla="*/ 73 w 73"/>
                  <a:gd name="T126" fmla="*/ 115 h 1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" h="115">
                    <a:moveTo>
                      <a:pt x="73" y="96"/>
                    </a:moveTo>
                    <a:lnTo>
                      <a:pt x="65" y="115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15" y="96"/>
                    </a:lnTo>
                    <a:lnTo>
                      <a:pt x="31" y="80"/>
                    </a:lnTo>
                    <a:lnTo>
                      <a:pt x="38" y="69"/>
                    </a:lnTo>
                    <a:lnTo>
                      <a:pt x="50" y="54"/>
                    </a:lnTo>
                    <a:lnTo>
                      <a:pt x="50" y="38"/>
                    </a:lnTo>
                    <a:lnTo>
                      <a:pt x="50" y="31"/>
                    </a:lnTo>
                    <a:lnTo>
                      <a:pt x="46" y="19"/>
                    </a:lnTo>
                    <a:lnTo>
                      <a:pt x="38" y="15"/>
                    </a:lnTo>
                    <a:lnTo>
                      <a:pt x="31" y="15"/>
                    </a:lnTo>
                    <a:lnTo>
                      <a:pt x="19" y="15"/>
                    </a:lnTo>
                    <a:lnTo>
                      <a:pt x="15" y="19"/>
                    </a:lnTo>
                    <a:lnTo>
                      <a:pt x="8" y="27"/>
                    </a:lnTo>
                    <a:lnTo>
                      <a:pt x="4" y="34"/>
                    </a:lnTo>
                    <a:lnTo>
                      <a:pt x="0" y="34"/>
                    </a:lnTo>
                    <a:lnTo>
                      <a:pt x="4" y="19"/>
                    </a:lnTo>
                    <a:lnTo>
                      <a:pt x="11" y="11"/>
                    </a:lnTo>
                    <a:lnTo>
                      <a:pt x="23" y="4"/>
                    </a:lnTo>
                    <a:lnTo>
                      <a:pt x="34" y="0"/>
                    </a:lnTo>
                    <a:lnTo>
                      <a:pt x="46" y="4"/>
                    </a:lnTo>
                    <a:lnTo>
                      <a:pt x="57" y="11"/>
                    </a:lnTo>
                    <a:lnTo>
                      <a:pt x="61" y="19"/>
                    </a:lnTo>
                    <a:lnTo>
                      <a:pt x="65" y="31"/>
                    </a:lnTo>
                    <a:lnTo>
                      <a:pt x="65" y="38"/>
                    </a:lnTo>
                    <a:lnTo>
                      <a:pt x="61" y="50"/>
                    </a:lnTo>
                    <a:lnTo>
                      <a:pt x="54" y="61"/>
                    </a:lnTo>
                    <a:lnTo>
                      <a:pt x="42" y="77"/>
                    </a:lnTo>
                    <a:lnTo>
                      <a:pt x="31" y="88"/>
                    </a:lnTo>
                    <a:lnTo>
                      <a:pt x="19" y="100"/>
                    </a:lnTo>
                    <a:lnTo>
                      <a:pt x="15" y="103"/>
                    </a:lnTo>
                    <a:lnTo>
                      <a:pt x="46" y="103"/>
                    </a:lnTo>
                    <a:lnTo>
                      <a:pt x="54" y="103"/>
                    </a:lnTo>
                    <a:lnTo>
                      <a:pt x="57" y="103"/>
                    </a:lnTo>
                    <a:lnTo>
                      <a:pt x="61" y="100"/>
                    </a:lnTo>
                    <a:lnTo>
                      <a:pt x="65" y="100"/>
                    </a:lnTo>
                    <a:lnTo>
                      <a:pt x="65" y="96"/>
                    </a:lnTo>
                    <a:lnTo>
                      <a:pt x="69" y="96"/>
                    </a:lnTo>
                    <a:lnTo>
                      <a:pt x="73" y="9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97" name="Freeform 179"/>
              <p:cNvSpPr>
                <a:spLocks/>
              </p:cNvSpPr>
              <p:nvPr/>
            </p:nvSpPr>
            <p:spPr bwMode="auto">
              <a:xfrm>
                <a:off x="4578" y="2155"/>
                <a:ext cx="42" cy="115"/>
              </a:xfrm>
              <a:custGeom>
                <a:avLst/>
                <a:gdLst>
                  <a:gd name="T0" fmla="*/ 0 w 42"/>
                  <a:gd name="T1" fmla="*/ 15 h 115"/>
                  <a:gd name="T2" fmla="*/ 27 w 42"/>
                  <a:gd name="T3" fmla="*/ 0 h 115"/>
                  <a:gd name="T4" fmla="*/ 27 w 42"/>
                  <a:gd name="T5" fmla="*/ 0 h 115"/>
                  <a:gd name="T6" fmla="*/ 27 w 42"/>
                  <a:gd name="T7" fmla="*/ 96 h 115"/>
                  <a:gd name="T8" fmla="*/ 30 w 42"/>
                  <a:gd name="T9" fmla="*/ 103 h 115"/>
                  <a:gd name="T10" fmla="*/ 30 w 42"/>
                  <a:gd name="T11" fmla="*/ 107 h 115"/>
                  <a:gd name="T12" fmla="*/ 30 w 42"/>
                  <a:gd name="T13" fmla="*/ 111 h 115"/>
                  <a:gd name="T14" fmla="*/ 34 w 42"/>
                  <a:gd name="T15" fmla="*/ 111 h 115"/>
                  <a:gd name="T16" fmla="*/ 38 w 42"/>
                  <a:gd name="T17" fmla="*/ 115 h 115"/>
                  <a:gd name="T18" fmla="*/ 42 w 42"/>
                  <a:gd name="T19" fmla="*/ 115 h 115"/>
                  <a:gd name="T20" fmla="*/ 42 w 42"/>
                  <a:gd name="T21" fmla="*/ 115 h 115"/>
                  <a:gd name="T22" fmla="*/ 0 w 42"/>
                  <a:gd name="T23" fmla="*/ 115 h 115"/>
                  <a:gd name="T24" fmla="*/ 0 w 42"/>
                  <a:gd name="T25" fmla="*/ 115 h 115"/>
                  <a:gd name="T26" fmla="*/ 7 w 42"/>
                  <a:gd name="T27" fmla="*/ 115 h 115"/>
                  <a:gd name="T28" fmla="*/ 11 w 42"/>
                  <a:gd name="T29" fmla="*/ 111 h 115"/>
                  <a:gd name="T30" fmla="*/ 11 w 42"/>
                  <a:gd name="T31" fmla="*/ 111 h 115"/>
                  <a:gd name="T32" fmla="*/ 15 w 42"/>
                  <a:gd name="T33" fmla="*/ 107 h 115"/>
                  <a:gd name="T34" fmla="*/ 15 w 42"/>
                  <a:gd name="T35" fmla="*/ 103 h 115"/>
                  <a:gd name="T36" fmla="*/ 15 w 42"/>
                  <a:gd name="T37" fmla="*/ 96 h 115"/>
                  <a:gd name="T38" fmla="*/ 15 w 42"/>
                  <a:gd name="T39" fmla="*/ 34 h 115"/>
                  <a:gd name="T40" fmla="*/ 15 w 42"/>
                  <a:gd name="T41" fmla="*/ 23 h 115"/>
                  <a:gd name="T42" fmla="*/ 15 w 42"/>
                  <a:gd name="T43" fmla="*/ 19 h 115"/>
                  <a:gd name="T44" fmla="*/ 11 w 42"/>
                  <a:gd name="T45" fmla="*/ 15 h 115"/>
                  <a:gd name="T46" fmla="*/ 11 w 42"/>
                  <a:gd name="T47" fmla="*/ 15 h 115"/>
                  <a:gd name="T48" fmla="*/ 11 w 42"/>
                  <a:gd name="T49" fmla="*/ 15 h 115"/>
                  <a:gd name="T50" fmla="*/ 7 w 42"/>
                  <a:gd name="T51" fmla="*/ 11 h 115"/>
                  <a:gd name="T52" fmla="*/ 4 w 42"/>
                  <a:gd name="T53" fmla="*/ 15 h 115"/>
                  <a:gd name="T54" fmla="*/ 0 w 42"/>
                  <a:gd name="T55" fmla="*/ 15 h 115"/>
                  <a:gd name="T56" fmla="*/ 0 w 42"/>
                  <a:gd name="T57" fmla="*/ 15 h 11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2"/>
                  <a:gd name="T88" fmla="*/ 0 h 115"/>
                  <a:gd name="T89" fmla="*/ 42 w 42"/>
                  <a:gd name="T90" fmla="*/ 115 h 11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2" h="115">
                    <a:moveTo>
                      <a:pt x="0" y="15"/>
                    </a:moveTo>
                    <a:lnTo>
                      <a:pt x="27" y="0"/>
                    </a:lnTo>
                    <a:lnTo>
                      <a:pt x="27" y="96"/>
                    </a:lnTo>
                    <a:lnTo>
                      <a:pt x="30" y="103"/>
                    </a:lnTo>
                    <a:lnTo>
                      <a:pt x="30" y="107"/>
                    </a:lnTo>
                    <a:lnTo>
                      <a:pt x="30" y="111"/>
                    </a:lnTo>
                    <a:lnTo>
                      <a:pt x="34" y="111"/>
                    </a:lnTo>
                    <a:lnTo>
                      <a:pt x="38" y="115"/>
                    </a:lnTo>
                    <a:lnTo>
                      <a:pt x="42" y="115"/>
                    </a:lnTo>
                    <a:lnTo>
                      <a:pt x="0" y="115"/>
                    </a:lnTo>
                    <a:lnTo>
                      <a:pt x="7" y="115"/>
                    </a:lnTo>
                    <a:lnTo>
                      <a:pt x="11" y="111"/>
                    </a:lnTo>
                    <a:lnTo>
                      <a:pt x="15" y="107"/>
                    </a:lnTo>
                    <a:lnTo>
                      <a:pt x="15" y="103"/>
                    </a:lnTo>
                    <a:lnTo>
                      <a:pt x="15" y="96"/>
                    </a:lnTo>
                    <a:lnTo>
                      <a:pt x="15" y="34"/>
                    </a:lnTo>
                    <a:lnTo>
                      <a:pt x="15" y="23"/>
                    </a:lnTo>
                    <a:lnTo>
                      <a:pt x="15" y="19"/>
                    </a:lnTo>
                    <a:lnTo>
                      <a:pt x="11" y="15"/>
                    </a:lnTo>
                    <a:lnTo>
                      <a:pt x="7" y="11"/>
                    </a:lnTo>
                    <a:lnTo>
                      <a:pt x="4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98" name="Rectangle 180"/>
              <p:cNvSpPr>
                <a:spLocks noChangeArrowheads="1"/>
              </p:cNvSpPr>
              <p:nvPr/>
            </p:nvSpPr>
            <p:spPr bwMode="auto">
              <a:xfrm>
                <a:off x="4670" y="2120"/>
                <a:ext cx="7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9" name="Freeform 181"/>
              <p:cNvSpPr>
                <a:spLocks/>
              </p:cNvSpPr>
              <p:nvPr/>
            </p:nvSpPr>
            <p:spPr bwMode="auto">
              <a:xfrm>
                <a:off x="4881" y="2255"/>
                <a:ext cx="19" cy="19"/>
              </a:xfrm>
              <a:custGeom>
                <a:avLst/>
                <a:gdLst>
                  <a:gd name="T0" fmla="*/ 11 w 19"/>
                  <a:gd name="T1" fmla="*/ 0 h 19"/>
                  <a:gd name="T2" fmla="*/ 15 w 19"/>
                  <a:gd name="T3" fmla="*/ 0 h 19"/>
                  <a:gd name="T4" fmla="*/ 19 w 19"/>
                  <a:gd name="T5" fmla="*/ 0 h 19"/>
                  <a:gd name="T6" fmla="*/ 19 w 19"/>
                  <a:gd name="T7" fmla="*/ 3 h 19"/>
                  <a:gd name="T8" fmla="*/ 19 w 19"/>
                  <a:gd name="T9" fmla="*/ 7 h 19"/>
                  <a:gd name="T10" fmla="*/ 19 w 19"/>
                  <a:gd name="T11" fmla="*/ 11 h 19"/>
                  <a:gd name="T12" fmla="*/ 19 w 19"/>
                  <a:gd name="T13" fmla="*/ 15 h 19"/>
                  <a:gd name="T14" fmla="*/ 15 w 19"/>
                  <a:gd name="T15" fmla="*/ 15 h 19"/>
                  <a:gd name="T16" fmla="*/ 11 w 19"/>
                  <a:gd name="T17" fmla="*/ 19 h 19"/>
                  <a:gd name="T18" fmla="*/ 7 w 19"/>
                  <a:gd name="T19" fmla="*/ 15 h 19"/>
                  <a:gd name="T20" fmla="*/ 4 w 19"/>
                  <a:gd name="T21" fmla="*/ 15 h 19"/>
                  <a:gd name="T22" fmla="*/ 4 w 19"/>
                  <a:gd name="T23" fmla="*/ 11 h 19"/>
                  <a:gd name="T24" fmla="*/ 0 w 19"/>
                  <a:gd name="T25" fmla="*/ 7 h 19"/>
                  <a:gd name="T26" fmla="*/ 4 w 19"/>
                  <a:gd name="T27" fmla="*/ 3 h 19"/>
                  <a:gd name="T28" fmla="*/ 4 w 19"/>
                  <a:gd name="T29" fmla="*/ 0 h 19"/>
                  <a:gd name="T30" fmla="*/ 7 w 19"/>
                  <a:gd name="T31" fmla="*/ 0 h 19"/>
                  <a:gd name="T32" fmla="*/ 11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11" y="0"/>
                    </a:moveTo>
                    <a:lnTo>
                      <a:pt x="15" y="0"/>
                    </a:lnTo>
                    <a:lnTo>
                      <a:pt x="19" y="0"/>
                    </a:lnTo>
                    <a:lnTo>
                      <a:pt x="19" y="3"/>
                    </a:lnTo>
                    <a:lnTo>
                      <a:pt x="19" y="7"/>
                    </a:lnTo>
                    <a:lnTo>
                      <a:pt x="19" y="11"/>
                    </a:lnTo>
                    <a:lnTo>
                      <a:pt x="19" y="15"/>
                    </a:lnTo>
                    <a:lnTo>
                      <a:pt x="15" y="15"/>
                    </a:lnTo>
                    <a:lnTo>
                      <a:pt x="11" y="19"/>
                    </a:lnTo>
                    <a:lnTo>
                      <a:pt x="7" y="15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0" y="7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00" name="Freeform 182"/>
              <p:cNvSpPr>
                <a:spLocks noEditPoints="1"/>
              </p:cNvSpPr>
              <p:nvPr/>
            </p:nvSpPr>
            <p:spPr bwMode="auto">
              <a:xfrm>
                <a:off x="4919" y="2155"/>
                <a:ext cx="69" cy="119"/>
              </a:xfrm>
              <a:custGeom>
                <a:avLst/>
                <a:gdLst>
                  <a:gd name="T0" fmla="*/ 0 w 69"/>
                  <a:gd name="T1" fmla="*/ 61 h 119"/>
                  <a:gd name="T2" fmla="*/ 0 w 69"/>
                  <a:gd name="T3" fmla="*/ 42 h 119"/>
                  <a:gd name="T4" fmla="*/ 4 w 69"/>
                  <a:gd name="T5" fmla="*/ 27 h 119"/>
                  <a:gd name="T6" fmla="*/ 12 w 69"/>
                  <a:gd name="T7" fmla="*/ 15 h 119"/>
                  <a:gd name="T8" fmla="*/ 19 w 69"/>
                  <a:gd name="T9" fmla="*/ 8 h 119"/>
                  <a:gd name="T10" fmla="*/ 27 w 69"/>
                  <a:gd name="T11" fmla="*/ 4 h 119"/>
                  <a:gd name="T12" fmla="*/ 35 w 69"/>
                  <a:gd name="T13" fmla="*/ 0 h 119"/>
                  <a:gd name="T14" fmla="*/ 42 w 69"/>
                  <a:gd name="T15" fmla="*/ 4 h 119"/>
                  <a:gd name="T16" fmla="*/ 50 w 69"/>
                  <a:gd name="T17" fmla="*/ 8 h 119"/>
                  <a:gd name="T18" fmla="*/ 58 w 69"/>
                  <a:gd name="T19" fmla="*/ 15 h 119"/>
                  <a:gd name="T20" fmla="*/ 65 w 69"/>
                  <a:gd name="T21" fmla="*/ 27 h 119"/>
                  <a:gd name="T22" fmla="*/ 69 w 69"/>
                  <a:gd name="T23" fmla="*/ 42 h 119"/>
                  <a:gd name="T24" fmla="*/ 69 w 69"/>
                  <a:gd name="T25" fmla="*/ 57 h 119"/>
                  <a:gd name="T26" fmla="*/ 69 w 69"/>
                  <a:gd name="T27" fmla="*/ 77 h 119"/>
                  <a:gd name="T28" fmla="*/ 65 w 69"/>
                  <a:gd name="T29" fmla="*/ 92 h 119"/>
                  <a:gd name="T30" fmla="*/ 58 w 69"/>
                  <a:gd name="T31" fmla="*/ 103 h 119"/>
                  <a:gd name="T32" fmla="*/ 50 w 69"/>
                  <a:gd name="T33" fmla="*/ 111 h 119"/>
                  <a:gd name="T34" fmla="*/ 42 w 69"/>
                  <a:gd name="T35" fmla="*/ 115 h 119"/>
                  <a:gd name="T36" fmla="*/ 35 w 69"/>
                  <a:gd name="T37" fmla="*/ 119 h 119"/>
                  <a:gd name="T38" fmla="*/ 23 w 69"/>
                  <a:gd name="T39" fmla="*/ 115 h 119"/>
                  <a:gd name="T40" fmla="*/ 16 w 69"/>
                  <a:gd name="T41" fmla="*/ 107 h 119"/>
                  <a:gd name="T42" fmla="*/ 8 w 69"/>
                  <a:gd name="T43" fmla="*/ 100 h 119"/>
                  <a:gd name="T44" fmla="*/ 0 w 69"/>
                  <a:gd name="T45" fmla="*/ 80 h 119"/>
                  <a:gd name="T46" fmla="*/ 0 w 69"/>
                  <a:gd name="T47" fmla="*/ 61 h 119"/>
                  <a:gd name="T48" fmla="*/ 16 w 69"/>
                  <a:gd name="T49" fmla="*/ 61 h 119"/>
                  <a:gd name="T50" fmla="*/ 16 w 69"/>
                  <a:gd name="T51" fmla="*/ 84 h 119"/>
                  <a:gd name="T52" fmla="*/ 19 w 69"/>
                  <a:gd name="T53" fmla="*/ 100 h 119"/>
                  <a:gd name="T54" fmla="*/ 23 w 69"/>
                  <a:gd name="T55" fmla="*/ 107 h 119"/>
                  <a:gd name="T56" fmla="*/ 31 w 69"/>
                  <a:gd name="T57" fmla="*/ 111 h 119"/>
                  <a:gd name="T58" fmla="*/ 35 w 69"/>
                  <a:gd name="T59" fmla="*/ 111 h 119"/>
                  <a:gd name="T60" fmla="*/ 39 w 69"/>
                  <a:gd name="T61" fmla="*/ 111 h 119"/>
                  <a:gd name="T62" fmla="*/ 42 w 69"/>
                  <a:gd name="T63" fmla="*/ 107 h 119"/>
                  <a:gd name="T64" fmla="*/ 46 w 69"/>
                  <a:gd name="T65" fmla="*/ 103 h 119"/>
                  <a:gd name="T66" fmla="*/ 50 w 69"/>
                  <a:gd name="T67" fmla="*/ 96 h 119"/>
                  <a:gd name="T68" fmla="*/ 54 w 69"/>
                  <a:gd name="T69" fmla="*/ 77 h 119"/>
                  <a:gd name="T70" fmla="*/ 54 w 69"/>
                  <a:gd name="T71" fmla="*/ 54 h 119"/>
                  <a:gd name="T72" fmla="*/ 54 w 69"/>
                  <a:gd name="T73" fmla="*/ 38 h 119"/>
                  <a:gd name="T74" fmla="*/ 50 w 69"/>
                  <a:gd name="T75" fmla="*/ 23 h 119"/>
                  <a:gd name="T76" fmla="*/ 46 w 69"/>
                  <a:gd name="T77" fmla="*/ 15 h 119"/>
                  <a:gd name="T78" fmla="*/ 42 w 69"/>
                  <a:gd name="T79" fmla="*/ 11 h 119"/>
                  <a:gd name="T80" fmla="*/ 39 w 69"/>
                  <a:gd name="T81" fmla="*/ 8 h 119"/>
                  <a:gd name="T82" fmla="*/ 35 w 69"/>
                  <a:gd name="T83" fmla="*/ 8 h 119"/>
                  <a:gd name="T84" fmla="*/ 31 w 69"/>
                  <a:gd name="T85" fmla="*/ 8 h 119"/>
                  <a:gd name="T86" fmla="*/ 27 w 69"/>
                  <a:gd name="T87" fmla="*/ 11 h 119"/>
                  <a:gd name="T88" fmla="*/ 19 w 69"/>
                  <a:gd name="T89" fmla="*/ 19 h 119"/>
                  <a:gd name="T90" fmla="*/ 19 w 69"/>
                  <a:gd name="T91" fmla="*/ 34 h 119"/>
                  <a:gd name="T92" fmla="*/ 16 w 69"/>
                  <a:gd name="T93" fmla="*/ 50 h 119"/>
                  <a:gd name="T94" fmla="*/ 16 w 69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9"/>
                  <a:gd name="T146" fmla="*/ 69 w 69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9">
                    <a:moveTo>
                      <a:pt x="0" y="61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2" y="15"/>
                    </a:lnTo>
                    <a:lnTo>
                      <a:pt x="19" y="8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2" y="4"/>
                    </a:lnTo>
                    <a:lnTo>
                      <a:pt x="50" y="8"/>
                    </a:lnTo>
                    <a:lnTo>
                      <a:pt x="58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7"/>
                    </a:lnTo>
                    <a:lnTo>
                      <a:pt x="65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5" y="119"/>
                    </a:lnTo>
                    <a:lnTo>
                      <a:pt x="23" y="115"/>
                    </a:lnTo>
                    <a:lnTo>
                      <a:pt x="16" y="107"/>
                    </a:lnTo>
                    <a:lnTo>
                      <a:pt x="8" y="100"/>
                    </a:lnTo>
                    <a:lnTo>
                      <a:pt x="0" y="80"/>
                    </a:lnTo>
                    <a:lnTo>
                      <a:pt x="0" y="61"/>
                    </a:lnTo>
                    <a:close/>
                    <a:moveTo>
                      <a:pt x="16" y="61"/>
                    </a:moveTo>
                    <a:lnTo>
                      <a:pt x="16" y="84"/>
                    </a:lnTo>
                    <a:lnTo>
                      <a:pt x="19" y="100"/>
                    </a:lnTo>
                    <a:lnTo>
                      <a:pt x="23" y="107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39" y="111"/>
                    </a:lnTo>
                    <a:lnTo>
                      <a:pt x="42" y="107"/>
                    </a:lnTo>
                    <a:lnTo>
                      <a:pt x="46" y="103"/>
                    </a:lnTo>
                    <a:lnTo>
                      <a:pt x="50" y="96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11"/>
                    </a:lnTo>
                    <a:lnTo>
                      <a:pt x="39" y="8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27" y="11"/>
                    </a:lnTo>
                    <a:lnTo>
                      <a:pt x="19" y="19"/>
                    </a:lnTo>
                    <a:lnTo>
                      <a:pt x="19" y="34"/>
                    </a:lnTo>
                    <a:lnTo>
                      <a:pt x="16" y="50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01" name="Freeform 183"/>
              <p:cNvSpPr>
                <a:spLocks/>
              </p:cNvSpPr>
              <p:nvPr/>
            </p:nvSpPr>
            <p:spPr bwMode="auto">
              <a:xfrm>
                <a:off x="5004" y="2159"/>
                <a:ext cx="65" cy="115"/>
              </a:xfrm>
              <a:custGeom>
                <a:avLst/>
                <a:gdLst>
                  <a:gd name="T0" fmla="*/ 65 w 65"/>
                  <a:gd name="T1" fmla="*/ 0 h 115"/>
                  <a:gd name="T2" fmla="*/ 57 w 65"/>
                  <a:gd name="T3" fmla="*/ 15 h 115"/>
                  <a:gd name="T4" fmla="*/ 23 w 65"/>
                  <a:gd name="T5" fmla="*/ 15 h 115"/>
                  <a:gd name="T6" fmla="*/ 15 w 65"/>
                  <a:gd name="T7" fmla="*/ 30 h 115"/>
                  <a:gd name="T8" fmla="*/ 30 w 65"/>
                  <a:gd name="T9" fmla="*/ 30 h 115"/>
                  <a:gd name="T10" fmla="*/ 42 w 65"/>
                  <a:gd name="T11" fmla="*/ 38 h 115"/>
                  <a:gd name="T12" fmla="*/ 53 w 65"/>
                  <a:gd name="T13" fmla="*/ 46 h 115"/>
                  <a:gd name="T14" fmla="*/ 61 w 65"/>
                  <a:gd name="T15" fmla="*/ 57 h 115"/>
                  <a:gd name="T16" fmla="*/ 61 w 65"/>
                  <a:gd name="T17" fmla="*/ 73 h 115"/>
                  <a:gd name="T18" fmla="*/ 61 w 65"/>
                  <a:gd name="T19" fmla="*/ 80 h 115"/>
                  <a:gd name="T20" fmla="*/ 57 w 65"/>
                  <a:gd name="T21" fmla="*/ 88 h 115"/>
                  <a:gd name="T22" fmla="*/ 53 w 65"/>
                  <a:gd name="T23" fmla="*/ 96 h 115"/>
                  <a:gd name="T24" fmla="*/ 49 w 65"/>
                  <a:gd name="T25" fmla="*/ 99 h 115"/>
                  <a:gd name="T26" fmla="*/ 46 w 65"/>
                  <a:gd name="T27" fmla="*/ 103 h 115"/>
                  <a:gd name="T28" fmla="*/ 38 w 65"/>
                  <a:gd name="T29" fmla="*/ 107 h 115"/>
                  <a:gd name="T30" fmla="*/ 30 w 65"/>
                  <a:gd name="T31" fmla="*/ 111 h 115"/>
                  <a:gd name="T32" fmla="*/ 19 w 65"/>
                  <a:gd name="T33" fmla="*/ 115 h 115"/>
                  <a:gd name="T34" fmla="*/ 11 w 65"/>
                  <a:gd name="T35" fmla="*/ 111 h 115"/>
                  <a:gd name="T36" fmla="*/ 3 w 65"/>
                  <a:gd name="T37" fmla="*/ 111 h 115"/>
                  <a:gd name="T38" fmla="*/ 3 w 65"/>
                  <a:gd name="T39" fmla="*/ 107 h 115"/>
                  <a:gd name="T40" fmla="*/ 0 w 65"/>
                  <a:gd name="T41" fmla="*/ 103 h 115"/>
                  <a:gd name="T42" fmla="*/ 0 w 65"/>
                  <a:gd name="T43" fmla="*/ 99 h 115"/>
                  <a:gd name="T44" fmla="*/ 3 w 65"/>
                  <a:gd name="T45" fmla="*/ 99 h 115"/>
                  <a:gd name="T46" fmla="*/ 3 w 65"/>
                  <a:gd name="T47" fmla="*/ 96 h 115"/>
                  <a:gd name="T48" fmla="*/ 7 w 65"/>
                  <a:gd name="T49" fmla="*/ 96 h 115"/>
                  <a:gd name="T50" fmla="*/ 7 w 65"/>
                  <a:gd name="T51" fmla="*/ 96 h 115"/>
                  <a:gd name="T52" fmla="*/ 11 w 65"/>
                  <a:gd name="T53" fmla="*/ 96 h 115"/>
                  <a:gd name="T54" fmla="*/ 15 w 65"/>
                  <a:gd name="T55" fmla="*/ 99 h 115"/>
                  <a:gd name="T56" fmla="*/ 15 w 65"/>
                  <a:gd name="T57" fmla="*/ 99 h 115"/>
                  <a:gd name="T58" fmla="*/ 23 w 65"/>
                  <a:gd name="T59" fmla="*/ 103 h 115"/>
                  <a:gd name="T60" fmla="*/ 26 w 65"/>
                  <a:gd name="T61" fmla="*/ 103 h 115"/>
                  <a:gd name="T62" fmla="*/ 38 w 65"/>
                  <a:gd name="T63" fmla="*/ 103 h 115"/>
                  <a:gd name="T64" fmla="*/ 46 w 65"/>
                  <a:gd name="T65" fmla="*/ 96 h 115"/>
                  <a:gd name="T66" fmla="*/ 49 w 65"/>
                  <a:gd name="T67" fmla="*/ 88 h 115"/>
                  <a:gd name="T68" fmla="*/ 53 w 65"/>
                  <a:gd name="T69" fmla="*/ 80 h 115"/>
                  <a:gd name="T70" fmla="*/ 49 w 65"/>
                  <a:gd name="T71" fmla="*/ 69 h 115"/>
                  <a:gd name="T72" fmla="*/ 46 w 65"/>
                  <a:gd name="T73" fmla="*/ 61 h 115"/>
                  <a:gd name="T74" fmla="*/ 38 w 65"/>
                  <a:gd name="T75" fmla="*/ 53 h 115"/>
                  <a:gd name="T76" fmla="*/ 26 w 65"/>
                  <a:gd name="T77" fmla="*/ 46 h 115"/>
                  <a:gd name="T78" fmla="*/ 19 w 65"/>
                  <a:gd name="T79" fmla="*/ 46 h 115"/>
                  <a:gd name="T80" fmla="*/ 3 w 65"/>
                  <a:gd name="T81" fmla="*/ 42 h 115"/>
                  <a:gd name="T82" fmla="*/ 23 w 65"/>
                  <a:gd name="T83" fmla="*/ 0 h 115"/>
                  <a:gd name="T84" fmla="*/ 65 w 65"/>
                  <a:gd name="T85" fmla="*/ 0 h 11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5"/>
                  <a:gd name="T130" fmla="*/ 0 h 115"/>
                  <a:gd name="T131" fmla="*/ 65 w 65"/>
                  <a:gd name="T132" fmla="*/ 115 h 11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5" h="115">
                    <a:moveTo>
                      <a:pt x="65" y="0"/>
                    </a:moveTo>
                    <a:lnTo>
                      <a:pt x="57" y="15"/>
                    </a:lnTo>
                    <a:lnTo>
                      <a:pt x="23" y="15"/>
                    </a:lnTo>
                    <a:lnTo>
                      <a:pt x="15" y="30"/>
                    </a:lnTo>
                    <a:lnTo>
                      <a:pt x="30" y="30"/>
                    </a:lnTo>
                    <a:lnTo>
                      <a:pt x="42" y="38"/>
                    </a:lnTo>
                    <a:lnTo>
                      <a:pt x="53" y="46"/>
                    </a:lnTo>
                    <a:lnTo>
                      <a:pt x="61" y="57"/>
                    </a:lnTo>
                    <a:lnTo>
                      <a:pt x="61" y="73"/>
                    </a:lnTo>
                    <a:lnTo>
                      <a:pt x="61" y="80"/>
                    </a:lnTo>
                    <a:lnTo>
                      <a:pt x="57" y="88"/>
                    </a:lnTo>
                    <a:lnTo>
                      <a:pt x="53" y="96"/>
                    </a:lnTo>
                    <a:lnTo>
                      <a:pt x="49" y="99"/>
                    </a:lnTo>
                    <a:lnTo>
                      <a:pt x="46" y="103"/>
                    </a:lnTo>
                    <a:lnTo>
                      <a:pt x="38" y="107"/>
                    </a:lnTo>
                    <a:lnTo>
                      <a:pt x="30" y="111"/>
                    </a:lnTo>
                    <a:lnTo>
                      <a:pt x="19" y="115"/>
                    </a:lnTo>
                    <a:lnTo>
                      <a:pt x="11" y="111"/>
                    </a:lnTo>
                    <a:lnTo>
                      <a:pt x="3" y="111"/>
                    </a:lnTo>
                    <a:lnTo>
                      <a:pt x="3" y="107"/>
                    </a:lnTo>
                    <a:lnTo>
                      <a:pt x="0" y="103"/>
                    </a:lnTo>
                    <a:lnTo>
                      <a:pt x="0" y="99"/>
                    </a:lnTo>
                    <a:lnTo>
                      <a:pt x="3" y="99"/>
                    </a:lnTo>
                    <a:lnTo>
                      <a:pt x="3" y="96"/>
                    </a:lnTo>
                    <a:lnTo>
                      <a:pt x="7" y="96"/>
                    </a:lnTo>
                    <a:lnTo>
                      <a:pt x="11" y="96"/>
                    </a:lnTo>
                    <a:lnTo>
                      <a:pt x="15" y="99"/>
                    </a:lnTo>
                    <a:lnTo>
                      <a:pt x="23" y="103"/>
                    </a:lnTo>
                    <a:lnTo>
                      <a:pt x="26" y="103"/>
                    </a:lnTo>
                    <a:lnTo>
                      <a:pt x="38" y="103"/>
                    </a:lnTo>
                    <a:lnTo>
                      <a:pt x="46" y="96"/>
                    </a:lnTo>
                    <a:lnTo>
                      <a:pt x="49" y="88"/>
                    </a:lnTo>
                    <a:lnTo>
                      <a:pt x="53" y="80"/>
                    </a:lnTo>
                    <a:lnTo>
                      <a:pt x="49" y="69"/>
                    </a:lnTo>
                    <a:lnTo>
                      <a:pt x="46" y="61"/>
                    </a:lnTo>
                    <a:lnTo>
                      <a:pt x="38" y="53"/>
                    </a:lnTo>
                    <a:lnTo>
                      <a:pt x="26" y="46"/>
                    </a:lnTo>
                    <a:lnTo>
                      <a:pt x="19" y="46"/>
                    </a:lnTo>
                    <a:lnTo>
                      <a:pt x="3" y="42"/>
                    </a:lnTo>
                    <a:lnTo>
                      <a:pt x="23" y="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02" name="Freeform 184"/>
              <p:cNvSpPr>
                <a:spLocks/>
              </p:cNvSpPr>
              <p:nvPr/>
            </p:nvSpPr>
            <p:spPr bwMode="auto">
              <a:xfrm>
                <a:off x="5088" y="2159"/>
                <a:ext cx="65" cy="115"/>
              </a:xfrm>
              <a:custGeom>
                <a:avLst/>
                <a:gdLst>
                  <a:gd name="T0" fmla="*/ 65 w 65"/>
                  <a:gd name="T1" fmla="*/ 0 h 115"/>
                  <a:gd name="T2" fmla="*/ 58 w 65"/>
                  <a:gd name="T3" fmla="*/ 15 h 115"/>
                  <a:gd name="T4" fmla="*/ 23 w 65"/>
                  <a:gd name="T5" fmla="*/ 15 h 115"/>
                  <a:gd name="T6" fmla="*/ 15 w 65"/>
                  <a:gd name="T7" fmla="*/ 30 h 115"/>
                  <a:gd name="T8" fmla="*/ 31 w 65"/>
                  <a:gd name="T9" fmla="*/ 30 h 115"/>
                  <a:gd name="T10" fmla="*/ 42 w 65"/>
                  <a:gd name="T11" fmla="*/ 38 h 115"/>
                  <a:gd name="T12" fmla="*/ 50 w 65"/>
                  <a:gd name="T13" fmla="*/ 46 h 115"/>
                  <a:gd name="T14" fmla="*/ 58 w 65"/>
                  <a:gd name="T15" fmla="*/ 57 h 115"/>
                  <a:gd name="T16" fmla="*/ 61 w 65"/>
                  <a:gd name="T17" fmla="*/ 73 h 115"/>
                  <a:gd name="T18" fmla="*/ 61 w 65"/>
                  <a:gd name="T19" fmla="*/ 80 h 115"/>
                  <a:gd name="T20" fmla="*/ 58 w 65"/>
                  <a:gd name="T21" fmla="*/ 88 h 115"/>
                  <a:gd name="T22" fmla="*/ 54 w 65"/>
                  <a:gd name="T23" fmla="*/ 96 h 115"/>
                  <a:gd name="T24" fmla="*/ 50 w 65"/>
                  <a:gd name="T25" fmla="*/ 99 h 115"/>
                  <a:gd name="T26" fmla="*/ 46 w 65"/>
                  <a:gd name="T27" fmla="*/ 103 h 115"/>
                  <a:gd name="T28" fmla="*/ 38 w 65"/>
                  <a:gd name="T29" fmla="*/ 107 h 115"/>
                  <a:gd name="T30" fmla="*/ 27 w 65"/>
                  <a:gd name="T31" fmla="*/ 111 h 115"/>
                  <a:gd name="T32" fmla="*/ 19 w 65"/>
                  <a:gd name="T33" fmla="*/ 115 h 115"/>
                  <a:gd name="T34" fmla="*/ 11 w 65"/>
                  <a:gd name="T35" fmla="*/ 111 h 115"/>
                  <a:gd name="T36" fmla="*/ 4 w 65"/>
                  <a:gd name="T37" fmla="*/ 111 h 115"/>
                  <a:gd name="T38" fmla="*/ 0 w 65"/>
                  <a:gd name="T39" fmla="*/ 107 h 115"/>
                  <a:gd name="T40" fmla="*/ 0 w 65"/>
                  <a:gd name="T41" fmla="*/ 103 h 115"/>
                  <a:gd name="T42" fmla="*/ 0 w 65"/>
                  <a:gd name="T43" fmla="*/ 99 h 115"/>
                  <a:gd name="T44" fmla="*/ 4 w 65"/>
                  <a:gd name="T45" fmla="*/ 99 h 115"/>
                  <a:gd name="T46" fmla="*/ 4 w 65"/>
                  <a:gd name="T47" fmla="*/ 96 h 115"/>
                  <a:gd name="T48" fmla="*/ 8 w 65"/>
                  <a:gd name="T49" fmla="*/ 96 h 115"/>
                  <a:gd name="T50" fmla="*/ 8 w 65"/>
                  <a:gd name="T51" fmla="*/ 96 h 115"/>
                  <a:gd name="T52" fmla="*/ 11 w 65"/>
                  <a:gd name="T53" fmla="*/ 96 h 115"/>
                  <a:gd name="T54" fmla="*/ 11 w 65"/>
                  <a:gd name="T55" fmla="*/ 99 h 115"/>
                  <a:gd name="T56" fmla="*/ 15 w 65"/>
                  <a:gd name="T57" fmla="*/ 99 h 115"/>
                  <a:gd name="T58" fmla="*/ 23 w 65"/>
                  <a:gd name="T59" fmla="*/ 103 h 115"/>
                  <a:gd name="T60" fmla="*/ 27 w 65"/>
                  <a:gd name="T61" fmla="*/ 103 h 115"/>
                  <a:gd name="T62" fmla="*/ 38 w 65"/>
                  <a:gd name="T63" fmla="*/ 103 h 115"/>
                  <a:gd name="T64" fmla="*/ 46 w 65"/>
                  <a:gd name="T65" fmla="*/ 96 h 115"/>
                  <a:gd name="T66" fmla="*/ 50 w 65"/>
                  <a:gd name="T67" fmla="*/ 88 h 115"/>
                  <a:gd name="T68" fmla="*/ 50 w 65"/>
                  <a:gd name="T69" fmla="*/ 80 h 115"/>
                  <a:gd name="T70" fmla="*/ 50 w 65"/>
                  <a:gd name="T71" fmla="*/ 69 h 115"/>
                  <a:gd name="T72" fmla="*/ 46 w 65"/>
                  <a:gd name="T73" fmla="*/ 61 h 115"/>
                  <a:gd name="T74" fmla="*/ 38 w 65"/>
                  <a:gd name="T75" fmla="*/ 53 h 115"/>
                  <a:gd name="T76" fmla="*/ 27 w 65"/>
                  <a:gd name="T77" fmla="*/ 46 h 115"/>
                  <a:gd name="T78" fmla="*/ 15 w 65"/>
                  <a:gd name="T79" fmla="*/ 46 h 115"/>
                  <a:gd name="T80" fmla="*/ 4 w 65"/>
                  <a:gd name="T81" fmla="*/ 42 h 115"/>
                  <a:gd name="T82" fmla="*/ 23 w 65"/>
                  <a:gd name="T83" fmla="*/ 0 h 115"/>
                  <a:gd name="T84" fmla="*/ 65 w 65"/>
                  <a:gd name="T85" fmla="*/ 0 h 11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5"/>
                  <a:gd name="T130" fmla="*/ 0 h 115"/>
                  <a:gd name="T131" fmla="*/ 65 w 65"/>
                  <a:gd name="T132" fmla="*/ 115 h 11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5" h="115">
                    <a:moveTo>
                      <a:pt x="65" y="0"/>
                    </a:moveTo>
                    <a:lnTo>
                      <a:pt x="58" y="15"/>
                    </a:lnTo>
                    <a:lnTo>
                      <a:pt x="23" y="15"/>
                    </a:lnTo>
                    <a:lnTo>
                      <a:pt x="15" y="30"/>
                    </a:lnTo>
                    <a:lnTo>
                      <a:pt x="31" y="30"/>
                    </a:lnTo>
                    <a:lnTo>
                      <a:pt x="42" y="38"/>
                    </a:lnTo>
                    <a:lnTo>
                      <a:pt x="50" y="46"/>
                    </a:lnTo>
                    <a:lnTo>
                      <a:pt x="58" y="57"/>
                    </a:lnTo>
                    <a:lnTo>
                      <a:pt x="61" y="73"/>
                    </a:lnTo>
                    <a:lnTo>
                      <a:pt x="61" y="80"/>
                    </a:lnTo>
                    <a:lnTo>
                      <a:pt x="58" y="88"/>
                    </a:lnTo>
                    <a:lnTo>
                      <a:pt x="54" y="96"/>
                    </a:lnTo>
                    <a:lnTo>
                      <a:pt x="50" y="99"/>
                    </a:lnTo>
                    <a:lnTo>
                      <a:pt x="46" y="103"/>
                    </a:lnTo>
                    <a:lnTo>
                      <a:pt x="38" y="107"/>
                    </a:lnTo>
                    <a:lnTo>
                      <a:pt x="27" y="111"/>
                    </a:lnTo>
                    <a:lnTo>
                      <a:pt x="19" y="115"/>
                    </a:lnTo>
                    <a:lnTo>
                      <a:pt x="11" y="111"/>
                    </a:lnTo>
                    <a:lnTo>
                      <a:pt x="4" y="111"/>
                    </a:lnTo>
                    <a:lnTo>
                      <a:pt x="0" y="107"/>
                    </a:lnTo>
                    <a:lnTo>
                      <a:pt x="0" y="103"/>
                    </a:lnTo>
                    <a:lnTo>
                      <a:pt x="0" y="99"/>
                    </a:lnTo>
                    <a:lnTo>
                      <a:pt x="4" y="99"/>
                    </a:lnTo>
                    <a:lnTo>
                      <a:pt x="4" y="96"/>
                    </a:lnTo>
                    <a:lnTo>
                      <a:pt x="8" y="96"/>
                    </a:lnTo>
                    <a:lnTo>
                      <a:pt x="11" y="96"/>
                    </a:lnTo>
                    <a:lnTo>
                      <a:pt x="11" y="99"/>
                    </a:lnTo>
                    <a:lnTo>
                      <a:pt x="15" y="99"/>
                    </a:lnTo>
                    <a:lnTo>
                      <a:pt x="23" y="103"/>
                    </a:lnTo>
                    <a:lnTo>
                      <a:pt x="27" y="103"/>
                    </a:lnTo>
                    <a:lnTo>
                      <a:pt x="38" y="103"/>
                    </a:lnTo>
                    <a:lnTo>
                      <a:pt x="46" y="96"/>
                    </a:lnTo>
                    <a:lnTo>
                      <a:pt x="50" y="88"/>
                    </a:lnTo>
                    <a:lnTo>
                      <a:pt x="50" y="80"/>
                    </a:lnTo>
                    <a:lnTo>
                      <a:pt x="50" y="69"/>
                    </a:lnTo>
                    <a:lnTo>
                      <a:pt x="46" y="61"/>
                    </a:lnTo>
                    <a:lnTo>
                      <a:pt x="38" y="53"/>
                    </a:lnTo>
                    <a:lnTo>
                      <a:pt x="27" y="46"/>
                    </a:lnTo>
                    <a:lnTo>
                      <a:pt x="15" y="46"/>
                    </a:lnTo>
                    <a:lnTo>
                      <a:pt x="4" y="42"/>
                    </a:lnTo>
                    <a:lnTo>
                      <a:pt x="23" y="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03" name="Rectangle 185"/>
              <p:cNvSpPr>
                <a:spLocks noChangeArrowheads="1"/>
              </p:cNvSpPr>
              <p:nvPr/>
            </p:nvSpPr>
            <p:spPr bwMode="auto">
              <a:xfrm>
                <a:off x="5268" y="2120"/>
                <a:ext cx="8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4" name="Rectangle 186"/>
              <p:cNvSpPr>
                <a:spLocks noChangeArrowheads="1"/>
              </p:cNvSpPr>
              <p:nvPr/>
            </p:nvSpPr>
            <p:spPr bwMode="auto">
              <a:xfrm>
                <a:off x="188" y="2335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5" name="Freeform 187"/>
              <p:cNvSpPr>
                <a:spLocks/>
              </p:cNvSpPr>
              <p:nvPr/>
            </p:nvSpPr>
            <p:spPr bwMode="auto">
              <a:xfrm>
                <a:off x="254" y="2362"/>
                <a:ext cx="99" cy="115"/>
              </a:xfrm>
              <a:custGeom>
                <a:avLst/>
                <a:gdLst>
                  <a:gd name="T0" fmla="*/ 95 w 99"/>
                  <a:gd name="T1" fmla="*/ 0 h 115"/>
                  <a:gd name="T2" fmla="*/ 95 w 99"/>
                  <a:gd name="T3" fmla="*/ 38 h 115"/>
                  <a:gd name="T4" fmla="*/ 95 w 99"/>
                  <a:gd name="T5" fmla="*/ 38 h 115"/>
                  <a:gd name="T6" fmla="*/ 88 w 99"/>
                  <a:gd name="T7" fmla="*/ 23 h 115"/>
                  <a:gd name="T8" fmla="*/ 80 w 99"/>
                  <a:gd name="T9" fmla="*/ 15 h 115"/>
                  <a:gd name="T10" fmla="*/ 69 w 99"/>
                  <a:gd name="T11" fmla="*/ 8 h 115"/>
                  <a:gd name="T12" fmla="*/ 57 w 99"/>
                  <a:gd name="T13" fmla="*/ 8 h 115"/>
                  <a:gd name="T14" fmla="*/ 49 w 99"/>
                  <a:gd name="T15" fmla="*/ 8 h 115"/>
                  <a:gd name="T16" fmla="*/ 38 w 99"/>
                  <a:gd name="T17" fmla="*/ 12 h 115"/>
                  <a:gd name="T18" fmla="*/ 30 w 99"/>
                  <a:gd name="T19" fmla="*/ 19 h 115"/>
                  <a:gd name="T20" fmla="*/ 26 w 99"/>
                  <a:gd name="T21" fmla="*/ 31 h 115"/>
                  <a:gd name="T22" fmla="*/ 23 w 99"/>
                  <a:gd name="T23" fmla="*/ 42 h 115"/>
                  <a:gd name="T24" fmla="*/ 19 w 99"/>
                  <a:gd name="T25" fmla="*/ 61 h 115"/>
                  <a:gd name="T26" fmla="*/ 23 w 99"/>
                  <a:gd name="T27" fmla="*/ 73 h 115"/>
                  <a:gd name="T28" fmla="*/ 26 w 99"/>
                  <a:gd name="T29" fmla="*/ 88 h 115"/>
                  <a:gd name="T30" fmla="*/ 30 w 99"/>
                  <a:gd name="T31" fmla="*/ 96 h 115"/>
                  <a:gd name="T32" fmla="*/ 38 w 99"/>
                  <a:gd name="T33" fmla="*/ 104 h 115"/>
                  <a:gd name="T34" fmla="*/ 49 w 99"/>
                  <a:gd name="T35" fmla="*/ 107 h 115"/>
                  <a:gd name="T36" fmla="*/ 61 w 99"/>
                  <a:gd name="T37" fmla="*/ 111 h 115"/>
                  <a:gd name="T38" fmla="*/ 69 w 99"/>
                  <a:gd name="T39" fmla="*/ 107 h 115"/>
                  <a:gd name="T40" fmla="*/ 80 w 99"/>
                  <a:gd name="T41" fmla="*/ 104 h 115"/>
                  <a:gd name="T42" fmla="*/ 88 w 99"/>
                  <a:gd name="T43" fmla="*/ 100 h 115"/>
                  <a:gd name="T44" fmla="*/ 95 w 99"/>
                  <a:gd name="T45" fmla="*/ 88 h 115"/>
                  <a:gd name="T46" fmla="*/ 99 w 99"/>
                  <a:gd name="T47" fmla="*/ 88 h 115"/>
                  <a:gd name="T48" fmla="*/ 92 w 99"/>
                  <a:gd name="T49" fmla="*/ 100 h 115"/>
                  <a:gd name="T50" fmla="*/ 80 w 99"/>
                  <a:gd name="T51" fmla="*/ 111 h 115"/>
                  <a:gd name="T52" fmla="*/ 69 w 99"/>
                  <a:gd name="T53" fmla="*/ 115 h 115"/>
                  <a:gd name="T54" fmla="*/ 53 w 99"/>
                  <a:gd name="T55" fmla="*/ 115 h 115"/>
                  <a:gd name="T56" fmla="*/ 38 w 99"/>
                  <a:gd name="T57" fmla="*/ 115 h 115"/>
                  <a:gd name="T58" fmla="*/ 23 w 99"/>
                  <a:gd name="T59" fmla="*/ 107 h 115"/>
                  <a:gd name="T60" fmla="*/ 11 w 99"/>
                  <a:gd name="T61" fmla="*/ 96 h 115"/>
                  <a:gd name="T62" fmla="*/ 7 w 99"/>
                  <a:gd name="T63" fmla="*/ 84 h 115"/>
                  <a:gd name="T64" fmla="*/ 3 w 99"/>
                  <a:gd name="T65" fmla="*/ 73 h 115"/>
                  <a:gd name="T66" fmla="*/ 0 w 99"/>
                  <a:gd name="T67" fmla="*/ 61 h 115"/>
                  <a:gd name="T68" fmla="*/ 3 w 99"/>
                  <a:gd name="T69" fmla="*/ 46 h 115"/>
                  <a:gd name="T70" fmla="*/ 7 w 99"/>
                  <a:gd name="T71" fmla="*/ 31 h 115"/>
                  <a:gd name="T72" fmla="*/ 19 w 99"/>
                  <a:gd name="T73" fmla="*/ 19 h 115"/>
                  <a:gd name="T74" fmla="*/ 30 w 99"/>
                  <a:gd name="T75" fmla="*/ 8 h 115"/>
                  <a:gd name="T76" fmla="*/ 42 w 99"/>
                  <a:gd name="T77" fmla="*/ 4 h 115"/>
                  <a:gd name="T78" fmla="*/ 57 w 99"/>
                  <a:gd name="T79" fmla="*/ 0 h 115"/>
                  <a:gd name="T80" fmla="*/ 69 w 99"/>
                  <a:gd name="T81" fmla="*/ 4 h 115"/>
                  <a:gd name="T82" fmla="*/ 80 w 99"/>
                  <a:gd name="T83" fmla="*/ 8 h 115"/>
                  <a:gd name="T84" fmla="*/ 84 w 99"/>
                  <a:gd name="T85" fmla="*/ 8 h 115"/>
                  <a:gd name="T86" fmla="*/ 84 w 99"/>
                  <a:gd name="T87" fmla="*/ 8 h 115"/>
                  <a:gd name="T88" fmla="*/ 88 w 99"/>
                  <a:gd name="T89" fmla="*/ 8 h 115"/>
                  <a:gd name="T90" fmla="*/ 88 w 99"/>
                  <a:gd name="T91" fmla="*/ 8 h 115"/>
                  <a:gd name="T92" fmla="*/ 92 w 99"/>
                  <a:gd name="T93" fmla="*/ 4 h 115"/>
                  <a:gd name="T94" fmla="*/ 92 w 99"/>
                  <a:gd name="T95" fmla="*/ 0 h 115"/>
                  <a:gd name="T96" fmla="*/ 95 w 99"/>
                  <a:gd name="T97" fmla="*/ 0 h 11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9"/>
                  <a:gd name="T148" fmla="*/ 0 h 115"/>
                  <a:gd name="T149" fmla="*/ 99 w 99"/>
                  <a:gd name="T150" fmla="*/ 115 h 11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9" h="115">
                    <a:moveTo>
                      <a:pt x="95" y="0"/>
                    </a:moveTo>
                    <a:lnTo>
                      <a:pt x="95" y="38"/>
                    </a:lnTo>
                    <a:lnTo>
                      <a:pt x="88" y="23"/>
                    </a:lnTo>
                    <a:lnTo>
                      <a:pt x="80" y="15"/>
                    </a:lnTo>
                    <a:lnTo>
                      <a:pt x="69" y="8"/>
                    </a:lnTo>
                    <a:lnTo>
                      <a:pt x="57" y="8"/>
                    </a:lnTo>
                    <a:lnTo>
                      <a:pt x="49" y="8"/>
                    </a:lnTo>
                    <a:lnTo>
                      <a:pt x="38" y="12"/>
                    </a:lnTo>
                    <a:lnTo>
                      <a:pt x="30" y="19"/>
                    </a:lnTo>
                    <a:lnTo>
                      <a:pt x="26" y="31"/>
                    </a:lnTo>
                    <a:lnTo>
                      <a:pt x="23" y="42"/>
                    </a:lnTo>
                    <a:lnTo>
                      <a:pt x="19" y="61"/>
                    </a:lnTo>
                    <a:lnTo>
                      <a:pt x="23" y="73"/>
                    </a:lnTo>
                    <a:lnTo>
                      <a:pt x="26" y="88"/>
                    </a:lnTo>
                    <a:lnTo>
                      <a:pt x="30" y="96"/>
                    </a:lnTo>
                    <a:lnTo>
                      <a:pt x="38" y="104"/>
                    </a:lnTo>
                    <a:lnTo>
                      <a:pt x="49" y="107"/>
                    </a:lnTo>
                    <a:lnTo>
                      <a:pt x="61" y="111"/>
                    </a:lnTo>
                    <a:lnTo>
                      <a:pt x="69" y="107"/>
                    </a:lnTo>
                    <a:lnTo>
                      <a:pt x="80" y="104"/>
                    </a:lnTo>
                    <a:lnTo>
                      <a:pt x="88" y="100"/>
                    </a:lnTo>
                    <a:lnTo>
                      <a:pt x="95" y="88"/>
                    </a:lnTo>
                    <a:lnTo>
                      <a:pt x="99" y="88"/>
                    </a:lnTo>
                    <a:lnTo>
                      <a:pt x="92" y="100"/>
                    </a:lnTo>
                    <a:lnTo>
                      <a:pt x="80" y="111"/>
                    </a:lnTo>
                    <a:lnTo>
                      <a:pt x="69" y="115"/>
                    </a:lnTo>
                    <a:lnTo>
                      <a:pt x="53" y="115"/>
                    </a:lnTo>
                    <a:lnTo>
                      <a:pt x="38" y="115"/>
                    </a:lnTo>
                    <a:lnTo>
                      <a:pt x="23" y="107"/>
                    </a:lnTo>
                    <a:lnTo>
                      <a:pt x="11" y="96"/>
                    </a:lnTo>
                    <a:lnTo>
                      <a:pt x="7" y="84"/>
                    </a:lnTo>
                    <a:lnTo>
                      <a:pt x="3" y="73"/>
                    </a:lnTo>
                    <a:lnTo>
                      <a:pt x="0" y="61"/>
                    </a:lnTo>
                    <a:lnTo>
                      <a:pt x="3" y="46"/>
                    </a:lnTo>
                    <a:lnTo>
                      <a:pt x="7" y="31"/>
                    </a:lnTo>
                    <a:lnTo>
                      <a:pt x="19" y="19"/>
                    </a:lnTo>
                    <a:lnTo>
                      <a:pt x="30" y="8"/>
                    </a:lnTo>
                    <a:lnTo>
                      <a:pt x="42" y="4"/>
                    </a:lnTo>
                    <a:lnTo>
                      <a:pt x="57" y="0"/>
                    </a:lnTo>
                    <a:lnTo>
                      <a:pt x="69" y="4"/>
                    </a:lnTo>
                    <a:lnTo>
                      <a:pt x="80" y="8"/>
                    </a:lnTo>
                    <a:lnTo>
                      <a:pt x="84" y="8"/>
                    </a:lnTo>
                    <a:lnTo>
                      <a:pt x="88" y="8"/>
                    </a:lnTo>
                    <a:lnTo>
                      <a:pt x="92" y="4"/>
                    </a:lnTo>
                    <a:lnTo>
                      <a:pt x="92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06" name="Freeform 188"/>
              <p:cNvSpPr>
                <a:spLocks/>
              </p:cNvSpPr>
              <p:nvPr/>
            </p:nvSpPr>
            <p:spPr bwMode="auto">
              <a:xfrm>
                <a:off x="361" y="2358"/>
                <a:ext cx="81" cy="119"/>
              </a:xfrm>
              <a:custGeom>
                <a:avLst/>
                <a:gdLst>
                  <a:gd name="T0" fmla="*/ 27 w 81"/>
                  <a:gd name="T1" fmla="*/ 58 h 119"/>
                  <a:gd name="T2" fmla="*/ 38 w 81"/>
                  <a:gd name="T3" fmla="*/ 46 h 119"/>
                  <a:gd name="T4" fmla="*/ 50 w 81"/>
                  <a:gd name="T5" fmla="*/ 42 h 119"/>
                  <a:gd name="T6" fmla="*/ 61 w 81"/>
                  <a:gd name="T7" fmla="*/ 46 h 119"/>
                  <a:gd name="T8" fmla="*/ 69 w 81"/>
                  <a:gd name="T9" fmla="*/ 58 h 119"/>
                  <a:gd name="T10" fmla="*/ 69 w 81"/>
                  <a:gd name="T11" fmla="*/ 73 h 119"/>
                  <a:gd name="T12" fmla="*/ 69 w 81"/>
                  <a:gd name="T13" fmla="*/ 108 h 119"/>
                  <a:gd name="T14" fmla="*/ 73 w 81"/>
                  <a:gd name="T15" fmla="*/ 115 h 119"/>
                  <a:gd name="T16" fmla="*/ 77 w 81"/>
                  <a:gd name="T17" fmla="*/ 115 h 119"/>
                  <a:gd name="T18" fmla="*/ 81 w 81"/>
                  <a:gd name="T19" fmla="*/ 119 h 119"/>
                  <a:gd name="T20" fmla="*/ 46 w 81"/>
                  <a:gd name="T21" fmla="*/ 115 h 119"/>
                  <a:gd name="T22" fmla="*/ 50 w 81"/>
                  <a:gd name="T23" fmla="*/ 115 h 119"/>
                  <a:gd name="T24" fmla="*/ 54 w 81"/>
                  <a:gd name="T25" fmla="*/ 111 h 119"/>
                  <a:gd name="T26" fmla="*/ 58 w 81"/>
                  <a:gd name="T27" fmla="*/ 108 h 119"/>
                  <a:gd name="T28" fmla="*/ 58 w 81"/>
                  <a:gd name="T29" fmla="*/ 77 h 119"/>
                  <a:gd name="T30" fmla="*/ 54 w 81"/>
                  <a:gd name="T31" fmla="*/ 58 h 119"/>
                  <a:gd name="T32" fmla="*/ 50 w 81"/>
                  <a:gd name="T33" fmla="*/ 54 h 119"/>
                  <a:gd name="T34" fmla="*/ 46 w 81"/>
                  <a:gd name="T35" fmla="*/ 54 h 119"/>
                  <a:gd name="T36" fmla="*/ 35 w 81"/>
                  <a:gd name="T37" fmla="*/ 54 h 119"/>
                  <a:gd name="T38" fmla="*/ 27 w 81"/>
                  <a:gd name="T39" fmla="*/ 62 h 119"/>
                  <a:gd name="T40" fmla="*/ 27 w 81"/>
                  <a:gd name="T41" fmla="*/ 108 h 119"/>
                  <a:gd name="T42" fmla="*/ 27 w 81"/>
                  <a:gd name="T43" fmla="*/ 115 h 119"/>
                  <a:gd name="T44" fmla="*/ 31 w 81"/>
                  <a:gd name="T45" fmla="*/ 115 h 119"/>
                  <a:gd name="T46" fmla="*/ 35 w 81"/>
                  <a:gd name="T47" fmla="*/ 119 h 119"/>
                  <a:gd name="T48" fmla="*/ 0 w 81"/>
                  <a:gd name="T49" fmla="*/ 115 h 119"/>
                  <a:gd name="T50" fmla="*/ 8 w 81"/>
                  <a:gd name="T51" fmla="*/ 115 h 119"/>
                  <a:gd name="T52" fmla="*/ 12 w 81"/>
                  <a:gd name="T53" fmla="*/ 111 h 119"/>
                  <a:gd name="T54" fmla="*/ 12 w 81"/>
                  <a:gd name="T55" fmla="*/ 100 h 119"/>
                  <a:gd name="T56" fmla="*/ 12 w 81"/>
                  <a:gd name="T57" fmla="*/ 23 h 119"/>
                  <a:gd name="T58" fmla="*/ 12 w 81"/>
                  <a:gd name="T59" fmla="*/ 12 h 119"/>
                  <a:gd name="T60" fmla="*/ 8 w 81"/>
                  <a:gd name="T61" fmla="*/ 12 h 119"/>
                  <a:gd name="T62" fmla="*/ 4 w 81"/>
                  <a:gd name="T63" fmla="*/ 12 h 119"/>
                  <a:gd name="T64" fmla="*/ 0 w 81"/>
                  <a:gd name="T65" fmla="*/ 12 h 119"/>
                  <a:gd name="T66" fmla="*/ 27 w 81"/>
                  <a:gd name="T67" fmla="*/ 0 h 11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1"/>
                  <a:gd name="T103" fmla="*/ 0 h 119"/>
                  <a:gd name="T104" fmla="*/ 81 w 81"/>
                  <a:gd name="T105" fmla="*/ 119 h 11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1" h="119">
                    <a:moveTo>
                      <a:pt x="27" y="0"/>
                    </a:moveTo>
                    <a:lnTo>
                      <a:pt x="27" y="58"/>
                    </a:lnTo>
                    <a:lnTo>
                      <a:pt x="35" y="50"/>
                    </a:lnTo>
                    <a:lnTo>
                      <a:pt x="38" y="46"/>
                    </a:lnTo>
                    <a:lnTo>
                      <a:pt x="46" y="42"/>
                    </a:lnTo>
                    <a:lnTo>
                      <a:pt x="50" y="42"/>
                    </a:lnTo>
                    <a:lnTo>
                      <a:pt x="58" y="42"/>
                    </a:lnTo>
                    <a:lnTo>
                      <a:pt x="61" y="46"/>
                    </a:lnTo>
                    <a:lnTo>
                      <a:pt x="65" y="50"/>
                    </a:lnTo>
                    <a:lnTo>
                      <a:pt x="69" y="58"/>
                    </a:lnTo>
                    <a:lnTo>
                      <a:pt x="69" y="62"/>
                    </a:lnTo>
                    <a:lnTo>
                      <a:pt x="69" y="73"/>
                    </a:lnTo>
                    <a:lnTo>
                      <a:pt x="69" y="100"/>
                    </a:lnTo>
                    <a:lnTo>
                      <a:pt x="69" y="108"/>
                    </a:lnTo>
                    <a:lnTo>
                      <a:pt x="73" y="111"/>
                    </a:lnTo>
                    <a:lnTo>
                      <a:pt x="73" y="115"/>
                    </a:lnTo>
                    <a:lnTo>
                      <a:pt x="77" y="115"/>
                    </a:lnTo>
                    <a:lnTo>
                      <a:pt x="81" y="115"/>
                    </a:lnTo>
                    <a:lnTo>
                      <a:pt x="81" y="119"/>
                    </a:lnTo>
                    <a:lnTo>
                      <a:pt x="46" y="119"/>
                    </a:lnTo>
                    <a:lnTo>
                      <a:pt x="46" y="115"/>
                    </a:lnTo>
                    <a:lnTo>
                      <a:pt x="50" y="115"/>
                    </a:lnTo>
                    <a:lnTo>
                      <a:pt x="54" y="115"/>
                    </a:lnTo>
                    <a:lnTo>
                      <a:pt x="54" y="111"/>
                    </a:lnTo>
                    <a:lnTo>
                      <a:pt x="58" y="111"/>
                    </a:lnTo>
                    <a:lnTo>
                      <a:pt x="58" y="108"/>
                    </a:lnTo>
                    <a:lnTo>
                      <a:pt x="58" y="100"/>
                    </a:lnTo>
                    <a:lnTo>
                      <a:pt x="58" y="77"/>
                    </a:lnTo>
                    <a:lnTo>
                      <a:pt x="58" y="65"/>
                    </a:lnTo>
                    <a:lnTo>
                      <a:pt x="54" y="58"/>
                    </a:lnTo>
                    <a:lnTo>
                      <a:pt x="50" y="54"/>
                    </a:lnTo>
                    <a:lnTo>
                      <a:pt x="46" y="54"/>
                    </a:lnTo>
                    <a:lnTo>
                      <a:pt x="38" y="54"/>
                    </a:lnTo>
                    <a:lnTo>
                      <a:pt x="35" y="54"/>
                    </a:lnTo>
                    <a:lnTo>
                      <a:pt x="31" y="58"/>
                    </a:lnTo>
                    <a:lnTo>
                      <a:pt x="27" y="62"/>
                    </a:lnTo>
                    <a:lnTo>
                      <a:pt x="27" y="100"/>
                    </a:lnTo>
                    <a:lnTo>
                      <a:pt x="27" y="108"/>
                    </a:lnTo>
                    <a:lnTo>
                      <a:pt x="27" y="111"/>
                    </a:lnTo>
                    <a:lnTo>
                      <a:pt x="27" y="115"/>
                    </a:lnTo>
                    <a:lnTo>
                      <a:pt x="31" y="115"/>
                    </a:lnTo>
                    <a:lnTo>
                      <a:pt x="35" y="115"/>
                    </a:lnTo>
                    <a:lnTo>
                      <a:pt x="35" y="119"/>
                    </a:lnTo>
                    <a:lnTo>
                      <a:pt x="0" y="119"/>
                    </a:lnTo>
                    <a:lnTo>
                      <a:pt x="0" y="115"/>
                    </a:lnTo>
                    <a:lnTo>
                      <a:pt x="4" y="115"/>
                    </a:lnTo>
                    <a:lnTo>
                      <a:pt x="8" y="115"/>
                    </a:lnTo>
                    <a:lnTo>
                      <a:pt x="12" y="111"/>
                    </a:lnTo>
                    <a:lnTo>
                      <a:pt x="12" y="108"/>
                    </a:lnTo>
                    <a:lnTo>
                      <a:pt x="12" y="100"/>
                    </a:lnTo>
                    <a:lnTo>
                      <a:pt x="12" y="35"/>
                    </a:lnTo>
                    <a:lnTo>
                      <a:pt x="12" y="23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07" name="Freeform 189"/>
              <p:cNvSpPr>
                <a:spLocks noEditPoints="1"/>
              </p:cNvSpPr>
              <p:nvPr/>
            </p:nvSpPr>
            <p:spPr bwMode="auto">
              <a:xfrm>
                <a:off x="449" y="2358"/>
                <a:ext cx="39" cy="119"/>
              </a:xfrm>
              <a:custGeom>
                <a:avLst/>
                <a:gdLst>
                  <a:gd name="T0" fmla="*/ 19 w 39"/>
                  <a:gd name="T1" fmla="*/ 0 h 119"/>
                  <a:gd name="T2" fmla="*/ 23 w 39"/>
                  <a:gd name="T3" fmla="*/ 0 h 119"/>
                  <a:gd name="T4" fmla="*/ 27 w 39"/>
                  <a:gd name="T5" fmla="*/ 4 h 119"/>
                  <a:gd name="T6" fmla="*/ 27 w 39"/>
                  <a:gd name="T7" fmla="*/ 8 h 119"/>
                  <a:gd name="T8" fmla="*/ 27 w 39"/>
                  <a:gd name="T9" fmla="*/ 12 h 119"/>
                  <a:gd name="T10" fmla="*/ 27 w 39"/>
                  <a:gd name="T11" fmla="*/ 16 h 119"/>
                  <a:gd name="T12" fmla="*/ 27 w 39"/>
                  <a:gd name="T13" fmla="*/ 19 h 119"/>
                  <a:gd name="T14" fmla="*/ 23 w 39"/>
                  <a:gd name="T15" fmla="*/ 19 h 119"/>
                  <a:gd name="T16" fmla="*/ 19 w 39"/>
                  <a:gd name="T17" fmla="*/ 19 h 119"/>
                  <a:gd name="T18" fmla="*/ 16 w 39"/>
                  <a:gd name="T19" fmla="*/ 19 h 119"/>
                  <a:gd name="T20" fmla="*/ 12 w 39"/>
                  <a:gd name="T21" fmla="*/ 19 h 119"/>
                  <a:gd name="T22" fmla="*/ 8 w 39"/>
                  <a:gd name="T23" fmla="*/ 16 h 119"/>
                  <a:gd name="T24" fmla="*/ 8 w 39"/>
                  <a:gd name="T25" fmla="*/ 12 h 119"/>
                  <a:gd name="T26" fmla="*/ 8 w 39"/>
                  <a:gd name="T27" fmla="*/ 8 h 119"/>
                  <a:gd name="T28" fmla="*/ 12 w 39"/>
                  <a:gd name="T29" fmla="*/ 4 h 119"/>
                  <a:gd name="T30" fmla="*/ 16 w 39"/>
                  <a:gd name="T31" fmla="*/ 0 h 119"/>
                  <a:gd name="T32" fmla="*/ 19 w 39"/>
                  <a:gd name="T33" fmla="*/ 0 h 119"/>
                  <a:gd name="T34" fmla="*/ 27 w 39"/>
                  <a:gd name="T35" fmla="*/ 42 h 119"/>
                  <a:gd name="T36" fmla="*/ 27 w 39"/>
                  <a:gd name="T37" fmla="*/ 100 h 119"/>
                  <a:gd name="T38" fmla="*/ 27 w 39"/>
                  <a:gd name="T39" fmla="*/ 108 h 119"/>
                  <a:gd name="T40" fmla="*/ 27 w 39"/>
                  <a:gd name="T41" fmla="*/ 111 h 119"/>
                  <a:gd name="T42" fmla="*/ 27 w 39"/>
                  <a:gd name="T43" fmla="*/ 115 h 119"/>
                  <a:gd name="T44" fmla="*/ 31 w 39"/>
                  <a:gd name="T45" fmla="*/ 115 h 119"/>
                  <a:gd name="T46" fmla="*/ 31 w 39"/>
                  <a:gd name="T47" fmla="*/ 115 h 119"/>
                  <a:gd name="T48" fmla="*/ 39 w 39"/>
                  <a:gd name="T49" fmla="*/ 115 h 119"/>
                  <a:gd name="T50" fmla="*/ 39 w 39"/>
                  <a:gd name="T51" fmla="*/ 119 h 119"/>
                  <a:gd name="T52" fmla="*/ 0 w 39"/>
                  <a:gd name="T53" fmla="*/ 119 h 119"/>
                  <a:gd name="T54" fmla="*/ 0 w 39"/>
                  <a:gd name="T55" fmla="*/ 115 h 119"/>
                  <a:gd name="T56" fmla="*/ 8 w 39"/>
                  <a:gd name="T57" fmla="*/ 115 h 119"/>
                  <a:gd name="T58" fmla="*/ 8 w 39"/>
                  <a:gd name="T59" fmla="*/ 115 h 119"/>
                  <a:gd name="T60" fmla="*/ 12 w 39"/>
                  <a:gd name="T61" fmla="*/ 115 h 119"/>
                  <a:gd name="T62" fmla="*/ 12 w 39"/>
                  <a:gd name="T63" fmla="*/ 111 h 119"/>
                  <a:gd name="T64" fmla="*/ 12 w 39"/>
                  <a:gd name="T65" fmla="*/ 108 h 119"/>
                  <a:gd name="T66" fmla="*/ 12 w 39"/>
                  <a:gd name="T67" fmla="*/ 100 h 119"/>
                  <a:gd name="T68" fmla="*/ 12 w 39"/>
                  <a:gd name="T69" fmla="*/ 73 h 119"/>
                  <a:gd name="T70" fmla="*/ 12 w 39"/>
                  <a:gd name="T71" fmla="*/ 62 h 119"/>
                  <a:gd name="T72" fmla="*/ 12 w 39"/>
                  <a:gd name="T73" fmla="*/ 58 h 119"/>
                  <a:gd name="T74" fmla="*/ 12 w 39"/>
                  <a:gd name="T75" fmla="*/ 54 h 119"/>
                  <a:gd name="T76" fmla="*/ 12 w 39"/>
                  <a:gd name="T77" fmla="*/ 50 h 119"/>
                  <a:gd name="T78" fmla="*/ 8 w 39"/>
                  <a:gd name="T79" fmla="*/ 50 h 119"/>
                  <a:gd name="T80" fmla="*/ 8 w 39"/>
                  <a:gd name="T81" fmla="*/ 50 h 119"/>
                  <a:gd name="T82" fmla="*/ 4 w 39"/>
                  <a:gd name="T83" fmla="*/ 50 h 119"/>
                  <a:gd name="T84" fmla="*/ 4 w 39"/>
                  <a:gd name="T85" fmla="*/ 54 h 119"/>
                  <a:gd name="T86" fmla="*/ 0 w 39"/>
                  <a:gd name="T87" fmla="*/ 50 h 119"/>
                  <a:gd name="T88" fmla="*/ 23 w 39"/>
                  <a:gd name="T89" fmla="*/ 42 h 119"/>
                  <a:gd name="T90" fmla="*/ 27 w 39"/>
                  <a:gd name="T91" fmla="*/ 42 h 1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9"/>
                  <a:gd name="T139" fmla="*/ 0 h 119"/>
                  <a:gd name="T140" fmla="*/ 39 w 39"/>
                  <a:gd name="T141" fmla="*/ 119 h 11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9" h="119">
                    <a:moveTo>
                      <a:pt x="19" y="0"/>
                    </a:moveTo>
                    <a:lnTo>
                      <a:pt x="23" y="0"/>
                    </a:lnTo>
                    <a:lnTo>
                      <a:pt x="27" y="4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7" y="16"/>
                    </a:lnTo>
                    <a:lnTo>
                      <a:pt x="27" y="19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6" y="19"/>
                    </a:lnTo>
                    <a:lnTo>
                      <a:pt x="12" y="19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19" y="0"/>
                    </a:lnTo>
                    <a:close/>
                    <a:moveTo>
                      <a:pt x="27" y="42"/>
                    </a:moveTo>
                    <a:lnTo>
                      <a:pt x="27" y="100"/>
                    </a:lnTo>
                    <a:lnTo>
                      <a:pt x="27" y="108"/>
                    </a:lnTo>
                    <a:lnTo>
                      <a:pt x="27" y="111"/>
                    </a:lnTo>
                    <a:lnTo>
                      <a:pt x="27" y="115"/>
                    </a:lnTo>
                    <a:lnTo>
                      <a:pt x="31" y="115"/>
                    </a:lnTo>
                    <a:lnTo>
                      <a:pt x="39" y="115"/>
                    </a:lnTo>
                    <a:lnTo>
                      <a:pt x="39" y="119"/>
                    </a:lnTo>
                    <a:lnTo>
                      <a:pt x="0" y="119"/>
                    </a:lnTo>
                    <a:lnTo>
                      <a:pt x="0" y="115"/>
                    </a:lnTo>
                    <a:lnTo>
                      <a:pt x="8" y="115"/>
                    </a:lnTo>
                    <a:lnTo>
                      <a:pt x="12" y="115"/>
                    </a:lnTo>
                    <a:lnTo>
                      <a:pt x="12" y="111"/>
                    </a:lnTo>
                    <a:lnTo>
                      <a:pt x="12" y="108"/>
                    </a:lnTo>
                    <a:lnTo>
                      <a:pt x="12" y="100"/>
                    </a:lnTo>
                    <a:lnTo>
                      <a:pt x="12" y="73"/>
                    </a:lnTo>
                    <a:lnTo>
                      <a:pt x="12" y="62"/>
                    </a:lnTo>
                    <a:lnTo>
                      <a:pt x="12" y="58"/>
                    </a:lnTo>
                    <a:lnTo>
                      <a:pt x="12" y="54"/>
                    </a:lnTo>
                    <a:lnTo>
                      <a:pt x="12" y="50"/>
                    </a:lnTo>
                    <a:lnTo>
                      <a:pt x="8" y="50"/>
                    </a:lnTo>
                    <a:lnTo>
                      <a:pt x="4" y="50"/>
                    </a:lnTo>
                    <a:lnTo>
                      <a:pt x="4" y="54"/>
                    </a:lnTo>
                    <a:lnTo>
                      <a:pt x="0" y="50"/>
                    </a:lnTo>
                    <a:lnTo>
                      <a:pt x="23" y="42"/>
                    </a:lnTo>
                    <a:lnTo>
                      <a:pt x="27" y="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08" name="Freeform 190"/>
              <p:cNvSpPr>
                <a:spLocks/>
              </p:cNvSpPr>
              <p:nvPr/>
            </p:nvSpPr>
            <p:spPr bwMode="auto">
              <a:xfrm>
                <a:off x="491" y="2400"/>
                <a:ext cx="81" cy="77"/>
              </a:xfrm>
              <a:custGeom>
                <a:avLst/>
                <a:gdLst>
                  <a:gd name="T0" fmla="*/ 27 w 81"/>
                  <a:gd name="T1" fmla="*/ 16 h 77"/>
                  <a:gd name="T2" fmla="*/ 35 w 81"/>
                  <a:gd name="T3" fmla="*/ 8 h 77"/>
                  <a:gd name="T4" fmla="*/ 43 w 81"/>
                  <a:gd name="T5" fmla="*/ 0 h 77"/>
                  <a:gd name="T6" fmla="*/ 50 w 81"/>
                  <a:gd name="T7" fmla="*/ 0 h 77"/>
                  <a:gd name="T8" fmla="*/ 58 w 81"/>
                  <a:gd name="T9" fmla="*/ 0 h 77"/>
                  <a:gd name="T10" fmla="*/ 62 w 81"/>
                  <a:gd name="T11" fmla="*/ 4 h 77"/>
                  <a:gd name="T12" fmla="*/ 66 w 81"/>
                  <a:gd name="T13" fmla="*/ 8 h 77"/>
                  <a:gd name="T14" fmla="*/ 70 w 81"/>
                  <a:gd name="T15" fmla="*/ 12 h 77"/>
                  <a:gd name="T16" fmla="*/ 73 w 81"/>
                  <a:gd name="T17" fmla="*/ 20 h 77"/>
                  <a:gd name="T18" fmla="*/ 73 w 81"/>
                  <a:gd name="T19" fmla="*/ 27 h 77"/>
                  <a:gd name="T20" fmla="*/ 73 w 81"/>
                  <a:gd name="T21" fmla="*/ 58 h 77"/>
                  <a:gd name="T22" fmla="*/ 73 w 81"/>
                  <a:gd name="T23" fmla="*/ 66 h 77"/>
                  <a:gd name="T24" fmla="*/ 73 w 81"/>
                  <a:gd name="T25" fmla="*/ 69 h 77"/>
                  <a:gd name="T26" fmla="*/ 73 w 81"/>
                  <a:gd name="T27" fmla="*/ 73 h 77"/>
                  <a:gd name="T28" fmla="*/ 77 w 81"/>
                  <a:gd name="T29" fmla="*/ 73 h 77"/>
                  <a:gd name="T30" fmla="*/ 77 w 81"/>
                  <a:gd name="T31" fmla="*/ 73 h 77"/>
                  <a:gd name="T32" fmla="*/ 81 w 81"/>
                  <a:gd name="T33" fmla="*/ 73 h 77"/>
                  <a:gd name="T34" fmla="*/ 81 w 81"/>
                  <a:gd name="T35" fmla="*/ 77 h 77"/>
                  <a:gd name="T36" fmla="*/ 46 w 81"/>
                  <a:gd name="T37" fmla="*/ 77 h 77"/>
                  <a:gd name="T38" fmla="*/ 46 w 81"/>
                  <a:gd name="T39" fmla="*/ 73 h 77"/>
                  <a:gd name="T40" fmla="*/ 50 w 81"/>
                  <a:gd name="T41" fmla="*/ 73 h 77"/>
                  <a:gd name="T42" fmla="*/ 54 w 81"/>
                  <a:gd name="T43" fmla="*/ 73 h 77"/>
                  <a:gd name="T44" fmla="*/ 54 w 81"/>
                  <a:gd name="T45" fmla="*/ 73 h 77"/>
                  <a:gd name="T46" fmla="*/ 58 w 81"/>
                  <a:gd name="T47" fmla="*/ 69 h 77"/>
                  <a:gd name="T48" fmla="*/ 58 w 81"/>
                  <a:gd name="T49" fmla="*/ 69 h 77"/>
                  <a:gd name="T50" fmla="*/ 58 w 81"/>
                  <a:gd name="T51" fmla="*/ 66 h 77"/>
                  <a:gd name="T52" fmla="*/ 58 w 81"/>
                  <a:gd name="T53" fmla="*/ 58 h 77"/>
                  <a:gd name="T54" fmla="*/ 58 w 81"/>
                  <a:gd name="T55" fmla="*/ 31 h 77"/>
                  <a:gd name="T56" fmla="*/ 58 w 81"/>
                  <a:gd name="T57" fmla="*/ 20 h 77"/>
                  <a:gd name="T58" fmla="*/ 54 w 81"/>
                  <a:gd name="T59" fmla="*/ 16 h 77"/>
                  <a:gd name="T60" fmla="*/ 50 w 81"/>
                  <a:gd name="T61" fmla="*/ 12 h 77"/>
                  <a:gd name="T62" fmla="*/ 46 w 81"/>
                  <a:gd name="T63" fmla="*/ 12 h 77"/>
                  <a:gd name="T64" fmla="*/ 35 w 81"/>
                  <a:gd name="T65" fmla="*/ 12 h 77"/>
                  <a:gd name="T66" fmla="*/ 27 w 81"/>
                  <a:gd name="T67" fmla="*/ 20 h 77"/>
                  <a:gd name="T68" fmla="*/ 27 w 81"/>
                  <a:gd name="T69" fmla="*/ 58 h 77"/>
                  <a:gd name="T70" fmla="*/ 27 w 81"/>
                  <a:gd name="T71" fmla="*/ 66 h 77"/>
                  <a:gd name="T72" fmla="*/ 27 w 81"/>
                  <a:gd name="T73" fmla="*/ 69 h 77"/>
                  <a:gd name="T74" fmla="*/ 27 w 81"/>
                  <a:gd name="T75" fmla="*/ 73 h 77"/>
                  <a:gd name="T76" fmla="*/ 31 w 81"/>
                  <a:gd name="T77" fmla="*/ 73 h 77"/>
                  <a:gd name="T78" fmla="*/ 31 w 81"/>
                  <a:gd name="T79" fmla="*/ 73 h 77"/>
                  <a:gd name="T80" fmla="*/ 39 w 81"/>
                  <a:gd name="T81" fmla="*/ 73 h 77"/>
                  <a:gd name="T82" fmla="*/ 39 w 81"/>
                  <a:gd name="T83" fmla="*/ 77 h 77"/>
                  <a:gd name="T84" fmla="*/ 0 w 81"/>
                  <a:gd name="T85" fmla="*/ 77 h 77"/>
                  <a:gd name="T86" fmla="*/ 0 w 81"/>
                  <a:gd name="T87" fmla="*/ 73 h 77"/>
                  <a:gd name="T88" fmla="*/ 4 w 81"/>
                  <a:gd name="T89" fmla="*/ 73 h 77"/>
                  <a:gd name="T90" fmla="*/ 8 w 81"/>
                  <a:gd name="T91" fmla="*/ 73 h 77"/>
                  <a:gd name="T92" fmla="*/ 12 w 81"/>
                  <a:gd name="T93" fmla="*/ 73 h 77"/>
                  <a:gd name="T94" fmla="*/ 12 w 81"/>
                  <a:gd name="T95" fmla="*/ 66 h 77"/>
                  <a:gd name="T96" fmla="*/ 12 w 81"/>
                  <a:gd name="T97" fmla="*/ 58 h 77"/>
                  <a:gd name="T98" fmla="*/ 12 w 81"/>
                  <a:gd name="T99" fmla="*/ 31 h 77"/>
                  <a:gd name="T100" fmla="*/ 12 w 81"/>
                  <a:gd name="T101" fmla="*/ 20 h 77"/>
                  <a:gd name="T102" fmla="*/ 12 w 81"/>
                  <a:gd name="T103" fmla="*/ 16 h 77"/>
                  <a:gd name="T104" fmla="*/ 12 w 81"/>
                  <a:gd name="T105" fmla="*/ 12 h 77"/>
                  <a:gd name="T106" fmla="*/ 12 w 81"/>
                  <a:gd name="T107" fmla="*/ 12 h 77"/>
                  <a:gd name="T108" fmla="*/ 8 w 81"/>
                  <a:gd name="T109" fmla="*/ 8 h 77"/>
                  <a:gd name="T110" fmla="*/ 8 w 81"/>
                  <a:gd name="T111" fmla="*/ 8 h 77"/>
                  <a:gd name="T112" fmla="*/ 4 w 81"/>
                  <a:gd name="T113" fmla="*/ 8 h 77"/>
                  <a:gd name="T114" fmla="*/ 4 w 81"/>
                  <a:gd name="T115" fmla="*/ 12 h 77"/>
                  <a:gd name="T116" fmla="*/ 0 w 81"/>
                  <a:gd name="T117" fmla="*/ 8 h 77"/>
                  <a:gd name="T118" fmla="*/ 23 w 81"/>
                  <a:gd name="T119" fmla="*/ 0 h 77"/>
                  <a:gd name="T120" fmla="*/ 27 w 81"/>
                  <a:gd name="T121" fmla="*/ 0 h 77"/>
                  <a:gd name="T122" fmla="*/ 27 w 81"/>
                  <a:gd name="T123" fmla="*/ 16 h 7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1"/>
                  <a:gd name="T187" fmla="*/ 0 h 77"/>
                  <a:gd name="T188" fmla="*/ 81 w 81"/>
                  <a:gd name="T189" fmla="*/ 77 h 7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1" h="77">
                    <a:moveTo>
                      <a:pt x="27" y="16"/>
                    </a:moveTo>
                    <a:lnTo>
                      <a:pt x="35" y="8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2" y="4"/>
                    </a:lnTo>
                    <a:lnTo>
                      <a:pt x="66" y="8"/>
                    </a:lnTo>
                    <a:lnTo>
                      <a:pt x="70" y="12"/>
                    </a:lnTo>
                    <a:lnTo>
                      <a:pt x="73" y="20"/>
                    </a:lnTo>
                    <a:lnTo>
                      <a:pt x="73" y="27"/>
                    </a:lnTo>
                    <a:lnTo>
                      <a:pt x="73" y="58"/>
                    </a:lnTo>
                    <a:lnTo>
                      <a:pt x="73" y="66"/>
                    </a:lnTo>
                    <a:lnTo>
                      <a:pt x="73" y="69"/>
                    </a:lnTo>
                    <a:lnTo>
                      <a:pt x="73" y="73"/>
                    </a:lnTo>
                    <a:lnTo>
                      <a:pt x="77" y="73"/>
                    </a:lnTo>
                    <a:lnTo>
                      <a:pt x="81" y="73"/>
                    </a:lnTo>
                    <a:lnTo>
                      <a:pt x="81" y="77"/>
                    </a:lnTo>
                    <a:lnTo>
                      <a:pt x="46" y="77"/>
                    </a:lnTo>
                    <a:lnTo>
                      <a:pt x="46" y="73"/>
                    </a:lnTo>
                    <a:lnTo>
                      <a:pt x="50" y="73"/>
                    </a:lnTo>
                    <a:lnTo>
                      <a:pt x="54" y="73"/>
                    </a:lnTo>
                    <a:lnTo>
                      <a:pt x="58" y="69"/>
                    </a:lnTo>
                    <a:lnTo>
                      <a:pt x="58" y="66"/>
                    </a:lnTo>
                    <a:lnTo>
                      <a:pt x="58" y="58"/>
                    </a:lnTo>
                    <a:lnTo>
                      <a:pt x="58" y="31"/>
                    </a:lnTo>
                    <a:lnTo>
                      <a:pt x="58" y="20"/>
                    </a:lnTo>
                    <a:lnTo>
                      <a:pt x="54" y="16"/>
                    </a:lnTo>
                    <a:lnTo>
                      <a:pt x="50" y="12"/>
                    </a:lnTo>
                    <a:lnTo>
                      <a:pt x="46" y="12"/>
                    </a:lnTo>
                    <a:lnTo>
                      <a:pt x="35" y="12"/>
                    </a:lnTo>
                    <a:lnTo>
                      <a:pt x="27" y="20"/>
                    </a:lnTo>
                    <a:lnTo>
                      <a:pt x="27" y="58"/>
                    </a:lnTo>
                    <a:lnTo>
                      <a:pt x="27" y="66"/>
                    </a:lnTo>
                    <a:lnTo>
                      <a:pt x="27" y="69"/>
                    </a:lnTo>
                    <a:lnTo>
                      <a:pt x="27" y="73"/>
                    </a:lnTo>
                    <a:lnTo>
                      <a:pt x="31" y="73"/>
                    </a:lnTo>
                    <a:lnTo>
                      <a:pt x="39" y="73"/>
                    </a:lnTo>
                    <a:lnTo>
                      <a:pt x="39" y="77"/>
                    </a:lnTo>
                    <a:lnTo>
                      <a:pt x="0" y="77"/>
                    </a:lnTo>
                    <a:lnTo>
                      <a:pt x="0" y="73"/>
                    </a:lnTo>
                    <a:lnTo>
                      <a:pt x="4" y="73"/>
                    </a:lnTo>
                    <a:lnTo>
                      <a:pt x="8" y="73"/>
                    </a:lnTo>
                    <a:lnTo>
                      <a:pt x="12" y="73"/>
                    </a:lnTo>
                    <a:lnTo>
                      <a:pt x="12" y="66"/>
                    </a:lnTo>
                    <a:lnTo>
                      <a:pt x="12" y="58"/>
                    </a:lnTo>
                    <a:lnTo>
                      <a:pt x="12" y="31"/>
                    </a:lnTo>
                    <a:lnTo>
                      <a:pt x="12" y="20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4" y="12"/>
                    </a:lnTo>
                    <a:lnTo>
                      <a:pt x="0" y="8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09" name="Freeform 191"/>
              <p:cNvSpPr>
                <a:spLocks noEditPoints="1"/>
              </p:cNvSpPr>
              <p:nvPr/>
            </p:nvSpPr>
            <p:spPr bwMode="auto">
              <a:xfrm>
                <a:off x="580" y="2400"/>
                <a:ext cx="65" cy="77"/>
              </a:xfrm>
              <a:custGeom>
                <a:avLst/>
                <a:gdLst>
                  <a:gd name="T0" fmla="*/ 11 w 65"/>
                  <a:gd name="T1" fmla="*/ 31 h 77"/>
                  <a:gd name="T2" fmla="*/ 15 w 65"/>
                  <a:gd name="T3" fmla="*/ 43 h 77"/>
                  <a:gd name="T4" fmla="*/ 23 w 65"/>
                  <a:gd name="T5" fmla="*/ 54 h 77"/>
                  <a:gd name="T6" fmla="*/ 30 w 65"/>
                  <a:gd name="T7" fmla="*/ 62 h 77"/>
                  <a:gd name="T8" fmla="*/ 38 w 65"/>
                  <a:gd name="T9" fmla="*/ 66 h 77"/>
                  <a:gd name="T10" fmla="*/ 46 w 65"/>
                  <a:gd name="T11" fmla="*/ 62 h 77"/>
                  <a:gd name="T12" fmla="*/ 53 w 65"/>
                  <a:gd name="T13" fmla="*/ 62 h 77"/>
                  <a:gd name="T14" fmla="*/ 57 w 65"/>
                  <a:gd name="T15" fmla="*/ 54 h 77"/>
                  <a:gd name="T16" fmla="*/ 61 w 65"/>
                  <a:gd name="T17" fmla="*/ 46 h 77"/>
                  <a:gd name="T18" fmla="*/ 65 w 65"/>
                  <a:gd name="T19" fmla="*/ 50 h 77"/>
                  <a:gd name="T20" fmla="*/ 61 w 65"/>
                  <a:gd name="T21" fmla="*/ 58 h 77"/>
                  <a:gd name="T22" fmla="*/ 53 w 65"/>
                  <a:gd name="T23" fmla="*/ 69 h 77"/>
                  <a:gd name="T24" fmla="*/ 46 w 65"/>
                  <a:gd name="T25" fmla="*/ 77 h 77"/>
                  <a:gd name="T26" fmla="*/ 34 w 65"/>
                  <a:gd name="T27" fmla="*/ 77 h 77"/>
                  <a:gd name="T28" fmla="*/ 19 w 65"/>
                  <a:gd name="T29" fmla="*/ 77 h 77"/>
                  <a:gd name="T30" fmla="*/ 11 w 65"/>
                  <a:gd name="T31" fmla="*/ 69 h 77"/>
                  <a:gd name="T32" fmla="*/ 4 w 65"/>
                  <a:gd name="T33" fmla="*/ 62 h 77"/>
                  <a:gd name="T34" fmla="*/ 0 w 65"/>
                  <a:gd name="T35" fmla="*/ 50 h 77"/>
                  <a:gd name="T36" fmla="*/ 0 w 65"/>
                  <a:gd name="T37" fmla="*/ 39 h 77"/>
                  <a:gd name="T38" fmla="*/ 0 w 65"/>
                  <a:gd name="T39" fmla="*/ 27 h 77"/>
                  <a:gd name="T40" fmla="*/ 4 w 65"/>
                  <a:gd name="T41" fmla="*/ 20 h 77"/>
                  <a:gd name="T42" fmla="*/ 11 w 65"/>
                  <a:gd name="T43" fmla="*/ 12 h 77"/>
                  <a:gd name="T44" fmla="*/ 19 w 65"/>
                  <a:gd name="T45" fmla="*/ 4 h 77"/>
                  <a:gd name="T46" fmla="*/ 27 w 65"/>
                  <a:gd name="T47" fmla="*/ 0 h 77"/>
                  <a:gd name="T48" fmla="*/ 34 w 65"/>
                  <a:gd name="T49" fmla="*/ 0 h 77"/>
                  <a:gd name="T50" fmla="*/ 46 w 65"/>
                  <a:gd name="T51" fmla="*/ 0 h 77"/>
                  <a:gd name="T52" fmla="*/ 57 w 65"/>
                  <a:gd name="T53" fmla="*/ 8 h 77"/>
                  <a:gd name="T54" fmla="*/ 61 w 65"/>
                  <a:gd name="T55" fmla="*/ 16 h 77"/>
                  <a:gd name="T56" fmla="*/ 65 w 65"/>
                  <a:gd name="T57" fmla="*/ 31 h 77"/>
                  <a:gd name="T58" fmla="*/ 11 w 65"/>
                  <a:gd name="T59" fmla="*/ 31 h 77"/>
                  <a:gd name="T60" fmla="*/ 11 w 65"/>
                  <a:gd name="T61" fmla="*/ 23 h 77"/>
                  <a:gd name="T62" fmla="*/ 46 w 65"/>
                  <a:gd name="T63" fmla="*/ 23 h 77"/>
                  <a:gd name="T64" fmla="*/ 46 w 65"/>
                  <a:gd name="T65" fmla="*/ 20 h 77"/>
                  <a:gd name="T66" fmla="*/ 46 w 65"/>
                  <a:gd name="T67" fmla="*/ 16 h 77"/>
                  <a:gd name="T68" fmla="*/ 42 w 65"/>
                  <a:gd name="T69" fmla="*/ 12 h 77"/>
                  <a:gd name="T70" fmla="*/ 38 w 65"/>
                  <a:gd name="T71" fmla="*/ 8 h 77"/>
                  <a:gd name="T72" fmla="*/ 34 w 65"/>
                  <a:gd name="T73" fmla="*/ 4 h 77"/>
                  <a:gd name="T74" fmla="*/ 30 w 65"/>
                  <a:gd name="T75" fmla="*/ 4 h 77"/>
                  <a:gd name="T76" fmla="*/ 23 w 65"/>
                  <a:gd name="T77" fmla="*/ 8 h 77"/>
                  <a:gd name="T78" fmla="*/ 19 w 65"/>
                  <a:gd name="T79" fmla="*/ 8 h 77"/>
                  <a:gd name="T80" fmla="*/ 15 w 65"/>
                  <a:gd name="T81" fmla="*/ 16 h 77"/>
                  <a:gd name="T82" fmla="*/ 11 w 65"/>
                  <a:gd name="T83" fmla="*/ 23 h 7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5"/>
                  <a:gd name="T127" fmla="*/ 0 h 77"/>
                  <a:gd name="T128" fmla="*/ 65 w 65"/>
                  <a:gd name="T129" fmla="*/ 77 h 7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5" h="77">
                    <a:moveTo>
                      <a:pt x="11" y="31"/>
                    </a:moveTo>
                    <a:lnTo>
                      <a:pt x="15" y="43"/>
                    </a:lnTo>
                    <a:lnTo>
                      <a:pt x="23" y="54"/>
                    </a:lnTo>
                    <a:lnTo>
                      <a:pt x="30" y="62"/>
                    </a:lnTo>
                    <a:lnTo>
                      <a:pt x="38" y="66"/>
                    </a:lnTo>
                    <a:lnTo>
                      <a:pt x="46" y="62"/>
                    </a:lnTo>
                    <a:lnTo>
                      <a:pt x="53" y="62"/>
                    </a:lnTo>
                    <a:lnTo>
                      <a:pt x="57" y="54"/>
                    </a:lnTo>
                    <a:lnTo>
                      <a:pt x="61" y="46"/>
                    </a:lnTo>
                    <a:lnTo>
                      <a:pt x="65" y="50"/>
                    </a:lnTo>
                    <a:lnTo>
                      <a:pt x="61" y="58"/>
                    </a:lnTo>
                    <a:lnTo>
                      <a:pt x="53" y="69"/>
                    </a:lnTo>
                    <a:lnTo>
                      <a:pt x="46" y="77"/>
                    </a:lnTo>
                    <a:lnTo>
                      <a:pt x="34" y="77"/>
                    </a:lnTo>
                    <a:lnTo>
                      <a:pt x="19" y="77"/>
                    </a:lnTo>
                    <a:lnTo>
                      <a:pt x="11" y="69"/>
                    </a:lnTo>
                    <a:lnTo>
                      <a:pt x="4" y="62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7"/>
                    </a:lnTo>
                    <a:lnTo>
                      <a:pt x="4" y="20"/>
                    </a:lnTo>
                    <a:lnTo>
                      <a:pt x="11" y="12"/>
                    </a:lnTo>
                    <a:lnTo>
                      <a:pt x="19" y="4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57" y="8"/>
                    </a:lnTo>
                    <a:lnTo>
                      <a:pt x="61" y="16"/>
                    </a:lnTo>
                    <a:lnTo>
                      <a:pt x="65" y="31"/>
                    </a:lnTo>
                    <a:lnTo>
                      <a:pt x="11" y="31"/>
                    </a:lnTo>
                    <a:close/>
                    <a:moveTo>
                      <a:pt x="11" y="23"/>
                    </a:moveTo>
                    <a:lnTo>
                      <a:pt x="46" y="23"/>
                    </a:lnTo>
                    <a:lnTo>
                      <a:pt x="46" y="20"/>
                    </a:lnTo>
                    <a:lnTo>
                      <a:pt x="46" y="16"/>
                    </a:lnTo>
                    <a:lnTo>
                      <a:pt x="42" y="12"/>
                    </a:lnTo>
                    <a:lnTo>
                      <a:pt x="38" y="8"/>
                    </a:lnTo>
                    <a:lnTo>
                      <a:pt x="34" y="4"/>
                    </a:lnTo>
                    <a:lnTo>
                      <a:pt x="30" y="4"/>
                    </a:lnTo>
                    <a:lnTo>
                      <a:pt x="23" y="8"/>
                    </a:lnTo>
                    <a:lnTo>
                      <a:pt x="19" y="8"/>
                    </a:lnTo>
                    <a:lnTo>
                      <a:pt x="15" y="16"/>
                    </a:ln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10" name="Freeform 192"/>
              <p:cNvSpPr>
                <a:spLocks/>
              </p:cNvSpPr>
              <p:nvPr/>
            </p:nvSpPr>
            <p:spPr bwMode="auto">
              <a:xfrm>
                <a:off x="660" y="2400"/>
                <a:ext cx="50" cy="77"/>
              </a:xfrm>
              <a:custGeom>
                <a:avLst/>
                <a:gdLst>
                  <a:gd name="T0" fmla="*/ 46 w 50"/>
                  <a:gd name="T1" fmla="*/ 0 h 77"/>
                  <a:gd name="T2" fmla="*/ 46 w 50"/>
                  <a:gd name="T3" fmla="*/ 27 h 77"/>
                  <a:gd name="T4" fmla="*/ 42 w 50"/>
                  <a:gd name="T5" fmla="*/ 27 h 77"/>
                  <a:gd name="T6" fmla="*/ 39 w 50"/>
                  <a:gd name="T7" fmla="*/ 16 h 77"/>
                  <a:gd name="T8" fmla="*/ 35 w 50"/>
                  <a:gd name="T9" fmla="*/ 8 h 77"/>
                  <a:gd name="T10" fmla="*/ 31 w 50"/>
                  <a:gd name="T11" fmla="*/ 4 h 77"/>
                  <a:gd name="T12" fmla="*/ 23 w 50"/>
                  <a:gd name="T13" fmla="*/ 4 h 77"/>
                  <a:gd name="T14" fmla="*/ 16 w 50"/>
                  <a:gd name="T15" fmla="*/ 4 h 77"/>
                  <a:gd name="T16" fmla="*/ 12 w 50"/>
                  <a:gd name="T17" fmla="*/ 8 h 77"/>
                  <a:gd name="T18" fmla="*/ 12 w 50"/>
                  <a:gd name="T19" fmla="*/ 12 h 77"/>
                  <a:gd name="T20" fmla="*/ 8 w 50"/>
                  <a:gd name="T21" fmla="*/ 16 h 77"/>
                  <a:gd name="T22" fmla="*/ 12 w 50"/>
                  <a:gd name="T23" fmla="*/ 20 h 77"/>
                  <a:gd name="T24" fmla="*/ 12 w 50"/>
                  <a:gd name="T25" fmla="*/ 23 h 77"/>
                  <a:gd name="T26" fmla="*/ 16 w 50"/>
                  <a:gd name="T27" fmla="*/ 27 h 77"/>
                  <a:gd name="T28" fmla="*/ 23 w 50"/>
                  <a:gd name="T29" fmla="*/ 27 h 77"/>
                  <a:gd name="T30" fmla="*/ 35 w 50"/>
                  <a:gd name="T31" fmla="*/ 35 h 77"/>
                  <a:gd name="T32" fmla="*/ 42 w 50"/>
                  <a:gd name="T33" fmla="*/ 39 h 77"/>
                  <a:gd name="T34" fmla="*/ 46 w 50"/>
                  <a:gd name="T35" fmla="*/ 46 h 77"/>
                  <a:gd name="T36" fmla="*/ 50 w 50"/>
                  <a:gd name="T37" fmla="*/ 54 h 77"/>
                  <a:gd name="T38" fmla="*/ 46 w 50"/>
                  <a:gd name="T39" fmla="*/ 66 h 77"/>
                  <a:gd name="T40" fmla="*/ 42 w 50"/>
                  <a:gd name="T41" fmla="*/ 73 h 77"/>
                  <a:gd name="T42" fmla="*/ 35 w 50"/>
                  <a:gd name="T43" fmla="*/ 77 h 77"/>
                  <a:gd name="T44" fmla="*/ 23 w 50"/>
                  <a:gd name="T45" fmla="*/ 77 h 77"/>
                  <a:gd name="T46" fmla="*/ 16 w 50"/>
                  <a:gd name="T47" fmla="*/ 77 h 77"/>
                  <a:gd name="T48" fmla="*/ 8 w 50"/>
                  <a:gd name="T49" fmla="*/ 77 h 77"/>
                  <a:gd name="T50" fmla="*/ 4 w 50"/>
                  <a:gd name="T51" fmla="*/ 73 h 77"/>
                  <a:gd name="T52" fmla="*/ 4 w 50"/>
                  <a:gd name="T53" fmla="*/ 73 h 77"/>
                  <a:gd name="T54" fmla="*/ 4 w 50"/>
                  <a:gd name="T55" fmla="*/ 77 h 77"/>
                  <a:gd name="T56" fmla="*/ 0 w 50"/>
                  <a:gd name="T57" fmla="*/ 77 h 77"/>
                  <a:gd name="T58" fmla="*/ 0 w 50"/>
                  <a:gd name="T59" fmla="*/ 77 h 77"/>
                  <a:gd name="T60" fmla="*/ 0 w 50"/>
                  <a:gd name="T61" fmla="*/ 50 h 77"/>
                  <a:gd name="T62" fmla="*/ 0 w 50"/>
                  <a:gd name="T63" fmla="*/ 50 h 77"/>
                  <a:gd name="T64" fmla="*/ 4 w 50"/>
                  <a:gd name="T65" fmla="*/ 62 h 77"/>
                  <a:gd name="T66" fmla="*/ 12 w 50"/>
                  <a:gd name="T67" fmla="*/ 69 h 77"/>
                  <a:gd name="T68" fmla="*/ 16 w 50"/>
                  <a:gd name="T69" fmla="*/ 73 h 77"/>
                  <a:gd name="T70" fmla="*/ 23 w 50"/>
                  <a:gd name="T71" fmla="*/ 73 h 77"/>
                  <a:gd name="T72" fmla="*/ 31 w 50"/>
                  <a:gd name="T73" fmla="*/ 73 h 77"/>
                  <a:gd name="T74" fmla="*/ 35 w 50"/>
                  <a:gd name="T75" fmla="*/ 69 h 77"/>
                  <a:gd name="T76" fmla="*/ 39 w 50"/>
                  <a:gd name="T77" fmla="*/ 66 h 77"/>
                  <a:gd name="T78" fmla="*/ 39 w 50"/>
                  <a:gd name="T79" fmla="*/ 62 h 77"/>
                  <a:gd name="T80" fmla="*/ 39 w 50"/>
                  <a:gd name="T81" fmla="*/ 58 h 77"/>
                  <a:gd name="T82" fmla="*/ 35 w 50"/>
                  <a:gd name="T83" fmla="*/ 54 h 77"/>
                  <a:gd name="T84" fmla="*/ 27 w 50"/>
                  <a:gd name="T85" fmla="*/ 46 h 77"/>
                  <a:gd name="T86" fmla="*/ 19 w 50"/>
                  <a:gd name="T87" fmla="*/ 43 h 77"/>
                  <a:gd name="T88" fmla="*/ 8 w 50"/>
                  <a:gd name="T89" fmla="*/ 39 h 77"/>
                  <a:gd name="T90" fmla="*/ 4 w 50"/>
                  <a:gd name="T91" fmla="*/ 31 h 77"/>
                  <a:gd name="T92" fmla="*/ 0 w 50"/>
                  <a:gd name="T93" fmla="*/ 27 h 77"/>
                  <a:gd name="T94" fmla="*/ 0 w 50"/>
                  <a:gd name="T95" fmla="*/ 20 h 77"/>
                  <a:gd name="T96" fmla="*/ 0 w 50"/>
                  <a:gd name="T97" fmla="*/ 12 h 77"/>
                  <a:gd name="T98" fmla="*/ 4 w 50"/>
                  <a:gd name="T99" fmla="*/ 4 h 77"/>
                  <a:gd name="T100" fmla="*/ 12 w 50"/>
                  <a:gd name="T101" fmla="*/ 0 h 77"/>
                  <a:gd name="T102" fmla="*/ 23 w 50"/>
                  <a:gd name="T103" fmla="*/ 0 h 77"/>
                  <a:gd name="T104" fmla="*/ 27 w 50"/>
                  <a:gd name="T105" fmla="*/ 0 h 77"/>
                  <a:gd name="T106" fmla="*/ 35 w 50"/>
                  <a:gd name="T107" fmla="*/ 0 h 77"/>
                  <a:gd name="T108" fmla="*/ 39 w 50"/>
                  <a:gd name="T109" fmla="*/ 4 h 77"/>
                  <a:gd name="T110" fmla="*/ 39 w 50"/>
                  <a:gd name="T111" fmla="*/ 4 h 77"/>
                  <a:gd name="T112" fmla="*/ 39 w 50"/>
                  <a:gd name="T113" fmla="*/ 4 h 77"/>
                  <a:gd name="T114" fmla="*/ 42 w 50"/>
                  <a:gd name="T115" fmla="*/ 4 h 77"/>
                  <a:gd name="T116" fmla="*/ 42 w 50"/>
                  <a:gd name="T117" fmla="*/ 0 h 77"/>
                  <a:gd name="T118" fmla="*/ 42 w 50"/>
                  <a:gd name="T119" fmla="*/ 0 h 77"/>
                  <a:gd name="T120" fmla="*/ 46 w 50"/>
                  <a:gd name="T121" fmla="*/ 0 h 7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0"/>
                  <a:gd name="T184" fmla="*/ 0 h 77"/>
                  <a:gd name="T185" fmla="*/ 50 w 50"/>
                  <a:gd name="T186" fmla="*/ 77 h 7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0" h="77">
                    <a:moveTo>
                      <a:pt x="46" y="0"/>
                    </a:moveTo>
                    <a:lnTo>
                      <a:pt x="46" y="27"/>
                    </a:lnTo>
                    <a:lnTo>
                      <a:pt x="42" y="27"/>
                    </a:lnTo>
                    <a:lnTo>
                      <a:pt x="39" y="16"/>
                    </a:lnTo>
                    <a:lnTo>
                      <a:pt x="35" y="8"/>
                    </a:lnTo>
                    <a:lnTo>
                      <a:pt x="31" y="4"/>
                    </a:lnTo>
                    <a:lnTo>
                      <a:pt x="23" y="4"/>
                    </a:lnTo>
                    <a:lnTo>
                      <a:pt x="16" y="4"/>
                    </a:lnTo>
                    <a:lnTo>
                      <a:pt x="12" y="8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12" y="20"/>
                    </a:lnTo>
                    <a:lnTo>
                      <a:pt x="12" y="23"/>
                    </a:lnTo>
                    <a:lnTo>
                      <a:pt x="16" y="27"/>
                    </a:lnTo>
                    <a:lnTo>
                      <a:pt x="23" y="27"/>
                    </a:lnTo>
                    <a:lnTo>
                      <a:pt x="35" y="35"/>
                    </a:lnTo>
                    <a:lnTo>
                      <a:pt x="42" y="39"/>
                    </a:lnTo>
                    <a:lnTo>
                      <a:pt x="46" y="46"/>
                    </a:lnTo>
                    <a:lnTo>
                      <a:pt x="50" y="54"/>
                    </a:lnTo>
                    <a:lnTo>
                      <a:pt x="46" y="66"/>
                    </a:lnTo>
                    <a:lnTo>
                      <a:pt x="42" y="73"/>
                    </a:lnTo>
                    <a:lnTo>
                      <a:pt x="35" y="77"/>
                    </a:lnTo>
                    <a:lnTo>
                      <a:pt x="23" y="77"/>
                    </a:lnTo>
                    <a:lnTo>
                      <a:pt x="16" y="77"/>
                    </a:lnTo>
                    <a:lnTo>
                      <a:pt x="8" y="77"/>
                    </a:lnTo>
                    <a:lnTo>
                      <a:pt x="4" y="73"/>
                    </a:lnTo>
                    <a:lnTo>
                      <a:pt x="4" y="77"/>
                    </a:lnTo>
                    <a:lnTo>
                      <a:pt x="0" y="77"/>
                    </a:lnTo>
                    <a:lnTo>
                      <a:pt x="0" y="50"/>
                    </a:lnTo>
                    <a:lnTo>
                      <a:pt x="4" y="62"/>
                    </a:lnTo>
                    <a:lnTo>
                      <a:pt x="12" y="69"/>
                    </a:lnTo>
                    <a:lnTo>
                      <a:pt x="16" y="73"/>
                    </a:lnTo>
                    <a:lnTo>
                      <a:pt x="23" y="73"/>
                    </a:lnTo>
                    <a:lnTo>
                      <a:pt x="31" y="73"/>
                    </a:lnTo>
                    <a:lnTo>
                      <a:pt x="35" y="69"/>
                    </a:lnTo>
                    <a:lnTo>
                      <a:pt x="39" y="66"/>
                    </a:lnTo>
                    <a:lnTo>
                      <a:pt x="39" y="62"/>
                    </a:lnTo>
                    <a:lnTo>
                      <a:pt x="39" y="58"/>
                    </a:lnTo>
                    <a:lnTo>
                      <a:pt x="35" y="54"/>
                    </a:lnTo>
                    <a:lnTo>
                      <a:pt x="27" y="46"/>
                    </a:lnTo>
                    <a:lnTo>
                      <a:pt x="19" y="43"/>
                    </a:lnTo>
                    <a:lnTo>
                      <a:pt x="8" y="39"/>
                    </a:lnTo>
                    <a:lnTo>
                      <a:pt x="4" y="31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4" y="4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39" y="4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11" name="Freeform 193"/>
              <p:cNvSpPr>
                <a:spLocks noEditPoints="1"/>
              </p:cNvSpPr>
              <p:nvPr/>
            </p:nvSpPr>
            <p:spPr bwMode="auto">
              <a:xfrm>
                <a:off x="722" y="2400"/>
                <a:ext cx="61" cy="77"/>
              </a:xfrm>
              <a:custGeom>
                <a:avLst/>
                <a:gdLst>
                  <a:gd name="T0" fmla="*/ 11 w 61"/>
                  <a:gd name="T1" fmla="*/ 31 h 77"/>
                  <a:gd name="T2" fmla="*/ 11 w 61"/>
                  <a:gd name="T3" fmla="*/ 43 h 77"/>
                  <a:gd name="T4" fmla="*/ 19 w 61"/>
                  <a:gd name="T5" fmla="*/ 54 h 77"/>
                  <a:gd name="T6" fmla="*/ 27 w 61"/>
                  <a:gd name="T7" fmla="*/ 62 h 77"/>
                  <a:gd name="T8" fmla="*/ 38 w 61"/>
                  <a:gd name="T9" fmla="*/ 66 h 77"/>
                  <a:gd name="T10" fmla="*/ 46 w 61"/>
                  <a:gd name="T11" fmla="*/ 62 h 77"/>
                  <a:gd name="T12" fmla="*/ 50 w 61"/>
                  <a:gd name="T13" fmla="*/ 62 h 77"/>
                  <a:gd name="T14" fmla="*/ 57 w 61"/>
                  <a:gd name="T15" fmla="*/ 54 h 77"/>
                  <a:gd name="T16" fmla="*/ 61 w 61"/>
                  <a:gd name="T17" fmla="*/ 46 h 77"/>
                  <a:gd name="T18" fmla="*/ 61 w 61"/>
                  <a:gd name="T19" fmla="*/ 50 h 77"/>
                  <a:gd name="T20" fmla="*/ 57 w 61"/>
                  <a:gd name="T21" fmla="*/ 58 h 77"/>
                  <a:gd name="T22" fmla="*/ 53 w 61"/>
                  <a:gd name="T23" fmla="*/ 69 h 77"/>
                  <a:gd name="T24" fmla="*/ 42 w 61"/>
                  <a:gd name="T25" fmla="*/ 77 h 77"/>
                  <a:gd name="T26" fmla="*/ 30 w 61"/>
                  <a:gd name="T27" fmla="*/ 77 h 77"/>
                  <a:gd name="T28" fmla="*/ 19 w 61"/>
                  <a:gd name="T29" fmla="*/ 77 h 77"/>
                  <a:gd name="T30" fmla="*/ 7 w 61"/>
                  <a:gd name="T31" fmla="*/ 69 h 77"/>
                  <a:gd name="T32" fmla="*/ 4 w 61"/>
                  <a:gd name="T33" fmla="*/ 62 h 77"/>
                  <a:gd name="T34" fmla="*/ 0 w 61"/>
                  <a:gd name="T35" fmla="*/ 50 h 77"/>
                  <a:gd name="T36" fmla="*/ 0 w 61"/>
                  <a:gd name="T37" fmla="*/ 39 h 77"/>
                  <a:gd name="T38" fmla="*/ 0 w 61"/>
                  <a:gd name="T39" fmla="*/ 27 h 77"/>
                  <a:gd name="T40" fmla="*/ 4 w 61"/>
                  <a:gd name="T41" fmla="*/ 20 h 77"/>
                  <a:gd name="T42" fmla="*/ 7 w 61"/>
                  <a:gd name="T43" fmla="*/ 12 h 77"/>
                  <a:gd name="T44" fmla="*/ 15 w 61"/>
                  <a:gd name="T45" fmla="*/ 4 h 77"/>
                  <a:gd name="T46" fmla="*/ 23 w 61"/>
                  <a:gd name="T47" fmla="*/ 0 h 77"/>
                  <a:gd name="T48" fmla="*/ 34 w 61"/>
                  <a:gd name="T49" fmla="*/ 0 h 77"/>
                  <a:gd name="T50" fmla="*/ 46 w 61"/>
                  <a:gd name="T51" fmla="*/ 0 h 77"/>
                  <a:gd name="T52" fmla="*/ 53 w 61"/>
                  <a:gd name="T53" fmla="*/ 8 h 77"/>
                  <a:gd name="T54" fmla="*/ 61 w 61"/>
                  <a:gd name="T55" fmla="*/ 16 h 77"/>
                  <a:gd name="T56" fmla="*/ 61 w 61"/>
                  <a:gd name="T57" fmla="*/ 31 h 77"/>
                  <a:gd name="T58" fmla="*/ 11 w 61"/>
                  <a:gd name="T59" fmla="*/ 31 h 77"/>
                  <a:gd name="T60" fmla="*/ 11 w 61"/>
                  <a:gd name="T61" fmla="*/ 23 h 77"/>
                  <a:gd name="T62" fmla="*/ 46 w 61"/>
                  <a:gd name="T63" fmla="*/ 23 h 77"/>
                  <a:gd name="T64" fmla="*/ 42 w 61"/>
                  <a:gd name="T65" fmla="*/ 20 h 77"/>
                  <a:gd name="T66" fmla="*/ 42 w 61"/>
                  <a:gd name="T67" fmla="*/ 16 h 77"/>
                  <a:gd name="T68" fmla="*/ 42 w 61"/>
                  <a:gd name="T69" fmla="*/ 12 h 77"/>
                  <a:gd name="T70" fmla="*/ 38 w 61"/>
                  <a:gd name="T71" fmla="*/ 8 h 77"/>
                  <a:gd name="T72" fmla="*/ 34 w 61"/>
                  <a:gd name="T73" fmla="*/ 4 h 77"/>
                  <a:gd name="T74" fmla="*/ 27 w 61"/>
                  <a:gd name="T75" fmla="*/ 4 h 77"/>
                  <a:gd name="T76" fmla="*/ 23 w 61"/>
                  <a:gd name="T77" fmla="*/ 8 h 77"/>
                  <a:gd name="T78" fmla="*/ 15 w 61"/>
                  <a:gd name="T79" fmla="*/ 8 h 77"/>
                  <a:gd name="T80" fmla="*/ 11 w 61"/>
                  <a:gd name="T81" fmla="*/ 16 h 77"/>
                  <a:gd name="T82" fmla="*/ 11 w 61"/>
                  <a:gd name="T83" fmla="*/ 23 h 7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1"/>
                  <a:gd name="T127" fmla="*/ 0 h 77"/>
                  <a:gd name="T128" fmla="*/ 61 w 61"/>
                  <a:gd name="T129" fmla="*/ 77 h 7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1" h="77">
                    <a:moveTo>
                      <a:pt x="11" y="31"/>
                    </a:moveTo>
                    <a:lnTo>
                      <a:pt x="11" y="43"/>
                    </a:lnTo>
                    <a:lnTo>
                      <a:pt x="19" y="54"/>
                    </a:lnTo>
                    <a:lnTo>
                      <a:pt x="27" y="62"/>
                    </a:lnTo>
                    <a:lnTo>
                      <a:pt x="38" y="66"/>
                    </a:lnTo>
                    <a:lnTo>
                      <a:pt x="46" y="62"/>
                    </a:lnTo>
                    <a:lnTo>
                      <a:pt x="50" y="62"/>
                    </a:lnTo>
                    <a:lnTo>
                      <a:pt x="57" y="54"/>
                    </a:lnTo>
                    <a:lnTo>
                      <a:pt x="61" y="46"/>
                    </a:lnTo>
                    <a:lnTo>
                      <a:pt x="61" y="50"/>
                    </a:lnTo>
                    <a:lnTo>
                      <a:pt x="57" y="58"/>
                    </a:lnTo>
                    <a:lnTo>
                      <a:pt x="53" y="69"/>
                    </a:lnTo>
                    <a:lnTo>
                      <a:pt x="42" y="77"/>
                    </a:lnTo>
                    <a:lnTo>
                      <a:pt x="30" y="77"/>
                    </a:lnTo>
                    <a:lnTo>
                      <a:pt x="19" y="77"/>
                    </a:lnTo>
                    <a:lnTo>
                      <a:pt x="7" y="69"/>
                    </a:lnTo>
                    <a:lnTo>
                      <a:pt x="4" y="62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7"/>
                    </a:lnTo>
                    <a:lnTo>
                      <a:pt x="4" y="20"/>
                    </a:lnTo>
                    <a:lnTo>
                      <a:pt x="7" y="12"/>
                    </a:lnTo>
                    <a:lnTo>
                      <a:pt x="15" y="4"/>
                    </a:lnTo>
                    <a:lnTo>
                      <a:pt x="23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53" y="8"/>
                    </a:lnTo>
                    <a:lnTo>
                      <a:pt x="61" y="16"/>
                    </a:lnTo>
                    <a:lnTo>
                      <a:pt x="61" y="31"/>
                    </a:lnTo>
                    <a:lnTo>
                      <a:pt x="11" y="31"/>
                    </a:lnTo>
                    <a:close/>
                    <a:moveTo>
                      <a:pt x="11" y="23"/>
                    </a:moveTo>
                    <a:lnTo>
                      <a:pt x="46" y="23"/>
                    </a:lnTo>
                    <a:lnTo>
                      <a:pt x="42" y="20"/>
                    </a:lnTo>
                    <a:lnTo>
                      <a:pt x="42" y="16"/>
                    </a:lnTo>
                    <a:lnTo>
                      <a:pt x="42" y="12"/>
                    </a:lnTo>
                    <a:lnTo>
                      <a:pt x="38" y="8"/>
                    </a:lnTo>
                    <a:lnTo>
                      <a:pt x="34" y="4"/>
                    </a:lnTo>
                    <a:lnTo>
                      <a:pt x="27" y="4"/>
                    </a:lnTo>
                    <a:lnTo>
                      <a:pt x="23" y="8"/>
                    </a:lnTo>
                    <a:lnTo>
                      <a:pt x="15" y="8"/>
                    </a:lnTo>
                    <a:lnTo>
                      <a:pt x="11" y="16"/>
                    </a:ln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12" name="Rectangle 194"/>
              <p:cNvSpPr>
                <a:spLocks noChangeArrowheads="1"/>
              </p:cNvSpPr>
              <p:nvPr/>
            </p:nvSpPr>
            <p:spPr bwMode="auto">
              <a:xfrm>
                <a:off x="833" y="2335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3" name="Rectangle 195"/>
              <p:cNvSpPr>
                <a:spLocks noChangeArrowheads="1"/>
              </p:cNvSpPr>
              <p:nvPr/>
            </p:nvSpPr>
            <p:spPr bwMode="auto">
              <a:xfrm>
                <a:off x="864" y="2335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4" name="Freeform 196"/>
              <p:cNvSpPr>
                <a:spLocks/>
              </p:cNvSpPr>
              <p:nvPr/>
            </p:nvSpPr>
            <p:spPr bwMode="auto">
              <a:xfrm>
                <a:off x="1063" y="2458"/>
                <a:ext cx="19" cy="19"/>
              </a:xfrm>
              <a:custGeom>
                <a:avLst/>
                <a:gdLst>
                  <a:gd name="T0" fmla="*/ 8 w 19"/>
                  <a:gd name="T1" fmla="*/ 0 h 19"/>
                  <a:gd name="T2" fmla="*/ 12 w 19"/>
                  <a:gd name="T3" fmla="*/ 4 h 19"/>
                  <a:gd name="T4" fmla="*/ 15 w 19"/>
                  <a:gd name="T5" fmla="*/ 4 h 19"/>
                  <a:gd name="T6" fmla="*/ 19 w 19"/>
                  <a:gd name="T7" fmla="*/ 8 h 19"/>
                  <a:gd name="T8" fmla="*/ 19 w 19"/>
                  <a:gd name="T9" fmla="*/ 11 h 19"/>
                  <a:gd name="T10" fmla="*/ 19 w 19"/>
                  <a:gd name="T11" fmla="*/ 15 h 19"/>
                  <a:gd name="T12" fmla="*/ 15 w 19"/>
                  <a:gd name="T13" fmla="*/ 19 h 19"/>
                  <a:gd name="T14" fmla="*/ 12 w 19"/>
                  <a:gd name="T15" fmla="*/ 19 h 19"/>
                  <a:gd name="T16" fmla="*/ 8 w 19"/>
                  <a:gd name="T17" fmla="*/ 19 h 19"/>
                  <a:gd name="T18" fmla="*/ 4 w 19"/>
                  <a:gd name="T19" fmla="*/ 19 h 19"/>
                  <a:gd name="T20" fmla="*/ 4 w 19"/>
                  <a:gd name="T21" fmla="*/ 19 h 19"/>
                  <a:gd name="T22" fmla="*/ 0 w 19"/>
                  <a:gd name="T23" fmla="*/ 15 h 19"/>
                  <a:gd name="T24" fmla="*/ 0 w 19"/>
                  <a:gd name="T25" fmla="*/ 11 h 19"/>
                  <a:gd name="T26" fmla="*/ 0 w 19"/>
                  <a:gd name="T27" fmla="*/ 8 h 19"/>
                  <a:gd name="T28" fmla="*/ 4 w 19"/>
                  <a:gd name="T29" fmla="*/ 4 h 19"/>
                  <a:gd name="T30" fmla="*/ 4 w 19"/>
                  <a:gd name="T31" fmla="*/ 0 h 19"/>
                  <a:gd name="T32" fmla="*/ 8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8" y="0"/>
                    </a:moveTo>
                    <a:lnTo>
                      <a:pt x="12" y="4"/>
                    </a:lnTo>
                    <a:lnTo>
                      <a:pt x="15" y="4"/>
                    </a:lnTo>
                    <a:lnTo>
                      <a:pt x="19" y="8"/>
                    </a:lnTo>
                    <a:lnTo>
                      <a:pt x="19" y="11"/>
                    </a:lnTo>
                    <a:lnTo>
                      <a:pt x="19" y="15"/>
                    </a:lnTo>
                    <a:lnTo>
                      <a:pt x="15" y="19"/>
                    </a:lnTo>
                    <a:lnTo>
                      <a:pt x="12" y="19"/>
                    </a:lnTo>
                    <a:lnTo>
                      <a:pt x="8" y="19"/>
                    </a:lnTo>
                    <a:lnTo>
                      <a:pt x="4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15" name="Freeform 197"/>
              <p:cNvSpPr>
                <a:spLocks noEditPoints="1"/>
              </p:cNvSpPr>
              <p:nvPr/>
            </p:nvSpPr>
            <p:spPr bwMode="auto">
              <a:xfrm>
                <a:off x="1098" y="2362"/>
                <a:ext cx="73" cy="115"/>
              </a:xfrm>
              <a:custGeom>
                <a:avLst/>
                <a:gdLst>
                  <a:gd name="T0" fmla="*/ 0 w 73"/>
                  <a:gd name="T1" fmla="*/ 58 h 115"/>
                  <a:gd name="T2" fmla="*/ 4 w 73"/>
                  <a:gd name="T3" fmla="*/ 42 h 115"/>
                  <a:gd name="T4" fmla="*/ 7 w 73"/>
                  <a:gd name="T5" fmla="*/ 27 h 115"/>
                  <a:gd name="T6" fmla="*/ 15 w 73"/>
                  <a:gd name="T7" fmla="*/ 15 h 115"/>
                  <a:gd name="T8" fmla="*/ 23 w 73"/>
                  <a:gd name="T9" fmla="*/ 8 h 115"/>
                  <a:gd name="T10" fmla="*/ 30 w 73"/>
                  <a:gd name="T11" fmla="*/ 4 h 115"/>
                  <a:gd name="T12" fmla="*/ 38 w 73"/>
                  <a:gd name="T13" fmla="*/ 0 h 115"/>
                  <a:gd name="T14" fmla="*/ 46 w 73"/>
                  <a:gd name="T15" fmla="*/ 4 h 115"/>
                  <a:gd name="T16" fmla="*/ 53 w 73"/>
                  <a:gd name="T17" fmla="*/ 8 h 115"/>
                  <a:gd name="T18" fmla="*/ 57 w 73"/>
                  <a:gd name="T19" fmla="*/ 15 h 115"/>
                  <a:gd name="T20" fmla="*/ 65 w 73"/>
                  <a:gd name="T21" fmla="*/ 27 h 115"/>
                  <a:gd name="T22" fmla="*/ 69 w 73"/>
                  <a:gd name="T23" fmla="*/ 42 h 115"/>
                  <a:gd name="T24" fmla="*/ 73 w 73"/>
                  <a:gd name="T25" fmla="*/ 58 h 115"/>
                  <a:gd name="T26" fmla="*/ 69 w 73"/>
                  <a:gd name="T27" fmla="*/ 77 h 115"/>
                  <a:gd name="T28" fmla="*/ 65 w 73"/>
                  <a:gd name="T29" fmla="*/ 92 h 115"/>
                  <a:gd name="T30" fmla="*/ 61 w 73"/>
                  <a:gd name="T31" fmla="*/ 104 h 115"/>
                  <a:gd name="T32" fmla="*/ 53 w 73"/>
                  <a:gd name="T33" fmla="*/ 111 h 115"/>
                  <a:gd name="T34" fmla="*/ 42 w 73"/>
                  <a:gd name="T35" fmla="*/ 115 h 115"/>
                  <a:gd name="T36" fmla="*/ 34 w 73"/>
                  <a:gd name="T37" fmla="*/ 115 h 115"/>
                  <a:gd name="T38" fmla="*/ 27 w 73"/>
                  <a:gd name="T39" fmla="*/ 115 h 115"/>
                  <a:gd name="T40" fmla="*/ 19 w 73"/>
                  <a:gd name="T41" fmla="*/ 107 h 115"/>
                  <a:gd name="T42" fmla="*/ 11 w 73"/>
                  <a:gd name="T43" fmla="*/ 96 h 115"/>
                  <a:gd name="T44" fmla="*/ 4 w 73"/>
                  <a:gd name="T45" fmla="*/ 81 h 115"/>
                  <a:gd name="T46" fmla="*/ 0 w 73"/>
                  <a:gd name="T47" fmla="*/ 58 h 115"/>
                  <a:gd name="T48" fmla="*/ 19 w 73"/>
                  <a:gd name="T49" fmla="*/ 61 h 115"/>
                  <a:gd name="T50" fmla="*/ 19 w 73"/>
                  <a:gd name="T51" fmla="*/ 81 h 115"/>
                  <a:gd name="T52" fmla="*/ 23 w 73"/>
                  <a:gd name="T53" fmla="*/ 100 h 115"/>
                  <a:gd name="T54" fmla="*/ 27 w 73"/>
                  <a:gd name="T55" fmla="*/ 107 h 115"/>
                  <a:gd name="T56" fmla="*/ 30 w 73"/>
                  <a:gd name="T57" fmla="*/ 111 h 115"/>
                  <a:gd name="T58" fmla="*/ 34 w 73"/>
                  <a:gd name="T59" fmla="*/ 111 h 115"/>
                  <a:gd name="T60" fmla="*/ 42 w 73"/>
                  <a:gd name="T61" fmla="*/ 111 h 115"/>
                  <a:gd name="T62" fmla="*/ 46 w 73"/>
                  <a:gd name="T63" fmla="*/ 107 h 115"/>
                  <a:gd name="T64" fmla="*/ 50 w 73"/>
                  <a:gd name="T65" fmla="*/ 104 h 115"/>
                  <a:gd name="T66" fmla="*/ 53 w 73"/>
                  <a:gd name="T67" fmla="*/ 92 h 115"/>
                  <a:gd name="T68" fmla="*/ 53 w 73"/>
                  <a:gd name="T69" fmla="*/ 77 h 115"/>
                  <a:gd name="T70" fmla="*/ 57 w 73"/>
                  <a:gd name="T71" fmla="*/ 54 h 115"/>
                  <a:gd name="T72" fmla="*/ 53 w 73"/>
                  <a:gd name="T73" fmla="*/ 38 h 115"/>
                  <a:gd name="T74" fmla="*/ 53 w 73"/>
                  <a:gd name="T75" fmla="*/ 23 h 115"/>
                  <a:gd name="T76" fmla="*/ 50 w 73"/>
                  <a:gd name="T77" fmla="*/ 15 h 115"/>
                  <a:gd name="T78" fmla="*/ 46 w 73"/>
                  <a:gd name="T79" fmla="*/ 8 h 115"/>
                  <a:gd name="T80" fmla="*/ 42 w 73"/>
                  <a:gd name="T81" fmla="*/ 8 h 115"/>
                  <a:gd name="T82" fmla="*/ 38 w 73"/>
                  <a:gd name="T83" fmla="*/ 8 h 115"/>
                  <a:gd name="T84" fmla="*/ 30 w 73"/>
                  <a:gd name="T85" fmla="*/ 8 h 115"/>
                  <a:gd name="T86" fmla="*/ 27 w 73"/>
                  <a:gd name="T87" fmla="*/ 12 h 115"/>
                  <a:gd name="T88" fmla="*/ 23 w 73"/>
                  <a:gd name="T89" fmla="*/ 19 h 115"/>
                  <a:gd name="T90" fmla="*/ 19 w 73"/>
                  <a:gd name="T91" fmla="*/ 31 h 115"/>
                  <a:gd name="T92" fmla="*/ 19 w 73"/>
                  <a:gd name="T93" fmla="*/ 46 h 115"/>
                  <a:gd name="T94" fmla="*/ 19 w 73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8"/>
                    </a:moveTo>
                    <a:lnTo>
                      <a:pt x="4" y="42"/>
                    </a:lnTo>
                    <a:lnTo>
                      <a:pt x="7" y="27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0" y="4"/>
                    </a:lnTo>
                    <a:lnTo>
                      <a:pt x="38" y="0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7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73" y="58"/>
                    </a:lnTo>
                    <a:lnTo>
                      <a:pt x="69" y="77"/>
                    </a:lnTo>
                    <a:lnTo>
                      <a:pt x="65" y="92"/>
                    </a:lnTo>
                    <a:lnTo>
                      <a:pt x="61" y="104"/>
                    </a:lnTo>
                    <a:lnTo>
                      <a:pt x="53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7" y="115"/>
                    </a:lnTo>
                    <a:lnTo>
                      <a:pt x="19" y="107"/>
                    </a:lnTo>
                    <a:lnTo>
                      <a:pt x="11" y="96"/>
                    </a:lnTo>
                    <a:lnTo>
                      <a:pt x="4" y="81"/>
                    </a:lnTo>
                    <a:lnTo>
                      <a:pt x="0" y="58"/>
                    </a:lnTo>
                    <a:close/>
                    <a:moveTo>
                      <a:pt x="19" y="61"/>
                    </a:moveTo>
                    <a:lnTo>
                      <a:pt x="19" y="81"/>
                    </a:lnTo>
                    <a:lnTo>
                      <a:pt x="23" y="100"/>
                    </a:lnTo>
                    <a:lnTo>
                      <a:pt x="27" y="107"/>
                    </a:lnTo>
                    <a:lnTo>
                      <a:pt x="30" y="111"/>
                    </a:lnTo>
                    <a:lnTo>
                      <a:pt x="34" y="111"/>
                    </a:lnTo>
                    <a:lnTo>
                      <a:pt x="42" y="111"/>
                    </a:lnTo>
                    <a:lnTo>
                      <a:pt x="46" y="107"/>
                    </a:lnTo>
                    <a:lnTo>
                      <a:pt x="50" y="104"/>
                    </a:lnTo>
                    <a:lnTo>
                      <a:pt x="53" y="92"/>
                    </a:lnTo>
                    <a:lnTo>
                      <a:pt x="53" y="77"/>
                    </a:lnTo>
                    <a:lnTo>
                      <a:pt x="57" y="54"/>
                    </a:lnTo>
                    <a:lnTo>
                      <a:pt x="53" y="38"/>
                    </a:lnTo>
                    <a:lnTo>
                      <a:pt x="53" y="23"/>
                    </a:lnTo>
                    <a:lnTo>
                      <a:pt x="50" y="15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0" y="8"/>
                    </a:lnTo>
                    <a:lnTo>
                      <a:pt x="27" y="12"/>
                    </a:lnTo>
                    <a:lnTo>
                      <a:pt x="23" y="19"/>
                    </a:lnTo>
                    <a:lnTo>
                      <a:pt x="19" y="31"/>
                    </a:lnTo>
                    <a:lnTo>
                      <a:pt x="19" y="46"/>
                    </a:lnTo>
                    <a:lnTo>
                      <a:pt x="19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16" name="Freeform 198"/>
              <p:cNvSpPr>
                <a:spLocks noEditPoints="1"/>
              </p:cNvSpPr>
              <p:nvPr/>
            </p:nvSpPr>
            <p:spPr bwMode="auto">
              <a:xfrm>
                <a:off x="1182" y="2362"/>
                <a:ext cx="73" cy="115"/>
              </a:xfrm>
              <a:custGeom>
                <a:avLst/>
                <a:gdLst>
                  <a:gd name="T0" fmla="*/ 0 w 73"/>
                  <a:gd name="T1" fmla="*/ 58 h 115"/>
                  <a:gd name="T2" fmla="*/ 4 w 73"/>
                  <a:gd name="T3" fmla="*/ 42 h 115"/>
                  <a:gd name="T4" fmla="*/ 8 w 73"/>
                  <a:gd name="T5" fmla="*/ 27 h 115"/>
                  <a:gd name="T6" fmla="*/ 12 w 73"/>
                  <a:gd name="T7" fmla="*/ 15 h 115"/>
                  <a:gd name="T8" fmla="*/ 23 w 73"/>
                  <a:gd name="T9" fmla="*/ 8 h 115"/>
                  <a:gd name="T10" fmla="*/ 31 w 73"/>
                  <a:gd name="T11" fmla="*/ 4 h 115"/>
                  <a:gd name="T12" fmla="*/ 38 w 73"/>
                  <a:gd name="T13" fmla="*/ 0 h 115"/>
                  <a:gd name="T14" fmla="*/ 46 w 73"/>
                  <a:gd name="T15" fmla="*/ 4 h 115"/>
                  <a:gd name="T16" fmla="*/ 54 w 73"/>
                  <a:gd name="T17" fmla="*/ 8 h 115"/>
                  <a:gd name="T18" fmla="*/ 58 w 73"/>
                  <a:gd name="T19" fmla="*/ 15 h 115"/>
                  <a:gd name="T20" fmla="*/ 65 w 73"/>
                  <a:gd name="T21" fmla="*/ 27 h 115"/>
                  <a:gd name="T22" fmla="*/ 69 w 73"/>
                  <a:gd name="T23" fmla="*/ 42 h 115"/>
                  <a:gd name="T24" fmla="*/ 73 w 73"/>
                  <a:gd name="T25" fmla="*/ 58 h 115"/>
                  <a:gd name="T26" fmla="*/ 69 w 73"/>
                  <a:gd name="T27" fmla="*/ 77 h 115"/>
                  <a:gd name="T28" fmla="*/ 65 w 73"/>
                  <a:gd name="T29" fmla="*/ 92 h 115"/>
                  <a:gd name="T30" fmla="*/ 61 w 73"/>
                  <a:gd name="T31" fmla="*/ 104 h 115"/>
                  <a:gd name="T32" fmla="*/ 54 w 73"/>
                  <a:gd name="T33" fmla="*/ 111 h 115"/>
                  <a:gd name="T34" fmla="*/ 42 w 73"/>
                  <a:gd name="T35" fmla="*/ 115 h 115"/>
                  <a:gd name="T36" fmla="*/ 35 w 73"/>
                  <a:gd name="T37" fmla="*/ 115 h 115"/>
                  <a:gd name="T38" fmla="*/ 27 w 73"/>
                  <a:gd name="T39" fmla="*/ 115 h 115"/>
                  <a:gd name="T40" fmla="*/ 19 w 73"/>
                  <a:gd name="T41" fmla="*/ 107 h 115"/>
                  <a:gd name="T42" fmla="*/ 12 w 73"/>
                  <a:gd name="T43" fmla="*/ 96 h 115"/>
                  <a:gd name="T44" fmla="*/ 4 w 73"/>
                  <a:gd name="T45" fmla="*/ 81 h 115"/>
                  <a:gd name="T46" fmla="*/ 0 w 73"/>
                  <a:gd name="T47" fmla="*/ 58 h 115"/>
                  <a:gd name="T48" fmla="*/ 15 w 73"/>
                  <a:gd name="T49" fmla="*/ 61 h 115"/>
                  <a:gd name="T50" fmla="*/ 19 w 73"/>
                  <a:gd name="T51" fmla="*/ 81 h 115"/>
                  <a:gd name="T52" fmla="*/ 23 w 73"/>
                  <a:gd name="T53" fmla="*/ 100 h 115"/>
                  <a:gd name="T54" fmla="*/ 27 w 73"/>
                  <a:gd name="T55" fmla="*/ 107 h 115"/>
                  <a:gd name="T56" fmla="*/ 31 w 73"/>
                  <a:gd name="T57" fmla="*/ 111 h 115"/>
                  <a:gd name="T58" fmla="*/ 35 w 73"/>
                  <a:gd name="T59" fmla="*/ 111 h 115"/>
                  <a:gd name="T60" fmla="*/ 42 w 73"/>
                  <a:gd name="T61" fmla="*/ 111 h 115"/>
                  <a:gd name="T62" fmla="*/ 46 w 73"/>
                  <a:gd name="T63" fmla="*/ 107 h 115"/>
                  <a:gd name="T64" fmla="*/ 50 w 73"/>
                  <a:gd name="T65" fmla="*/ 104 h 115"/>
                  <a:gd name="T66" fmla="*/ 54 w 73"/>
                  <a:gd name="T67" fmla="*/ 92 h 115"/>
                  <a:gd name="T68" fmla="*/ 54 w 73"/>
                  <a:gd name="T69" fmla="*/ 77 h 115"/>
                  <a:gd name="T70" fmla="*/ 54 w 73"/>
                  <a:gd name="T71" fmla="*/ 54 h 115"/>
                  <a:gd name="T72" fmla="*/ 54 w 73"/>
                  <a:gd name="T73" fmla="*/ 38 h 115"/>
                  <a:gd name="T74" fmla="*/ 50 w 73"/>
                  <a:gd name="T75" fmla="*/ 23 h 115"/>
                  <a:gd name="T76" fmla="*/ 50 w 73"/>
                  <a:gd name="T77" fmla="*/ 15 h 115"/>
                  <a:gd name="T78" fmla="*/ 46 w 73"/>
                  <a:gd name="T79" fmla="*/ 8 h 115"/>
                  <a:gd name="T80" fmla="*/ 42 w 73"/>
                  <a:gd name="T81" fmla="*/ 8 h 115"/>
                  <a:gd name="T82" fmla="*/ 35 w 73"/>
                  <a:gd name="T83" fmla="*/ 8 h 115"/>
                  <a:gd name="T84" fmla="*/ 31 w 73"/>
                  <a:gd name="T85" fmla="*/ 8 h 115"/>
                  <a:gd name="T86" fmla="*/ 27 w 73"/>
                  <a:gd name="T87" fmla="*/ 12 h 115"/>
                  <a:gd name="T88" fmla="*/ 23 w 73"/>
                  <a:gd name="T89" fmla="*/ 19 h 115"/>
                  <a:gd name="T90" fmla="*/ 19 w 73"/>
                  <a:gd name="T91" fmla="*/ 31 h 115"/>
                  <a:gd name="T92" fmla="*/ 19 w 73"/>
                  <a:gd name="T93" fmla="*/ 46 h 115"/>
                  <a:gd name="T94" fmla="*/ 15 w 73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8"/>
                    </a:moveTo>
                    <a:lnTo>
                      <a:pt x="4" y="42"/>
                    </a:lnTo>
                    <a:lnTo>
                      <a:pt x="8" y="27"/>
                    </a:lnTo>
                    <a:lnTo>
                      <a:pt x="12" y="15"/>
                    </a:lnTo>
                    <a:lnTo>
                      <a:pt x="23" y="8"/>
                    </a:lnTo>
                    <a:lnTo>
                      <a:pt x="31" y="4"/>
                    </a:lnTo>
                    <a:lnTo>
                      <a:pt x="38" y="0"/>
                    </a:lnTo>
                    <a:lnTo>
                      <a:pt x="46" y="4"/>
                    </a:lnTo>
                    <a:lnTo>
                      <a:pt x="54" y="8"/>
                    </a:lnTo>
                    <a:lnTo>
                      <a:pt x="58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73" y="58"/>
                    </a:lnTo>
                    <a:lnTo>
                      <a:pt x="69" y="77"/>
                    </a:lnTo>
                    <a:lnTo>
                      <a:pt x="65" y="92"/>
                    </a:lnTo>
                    <a:lnTo>
                      <a:pt x="61" y="104"/>
                    </a:lnTo>
                    <a:lnTo>
                      <a:pt x="54" y="111"/>
                    </a:lnTo>
                    <a:lnTo>
                      <a:pt x="42" y="115"/>
                    </a:lnTo>
                    <a:lnTo>
                      <a:pt x="35" y="115"/>
                    </a:lnTo>
                    <a:lnTo>
                      <a:pt x="27" y="115"/>
                    </a:lnTo>
                    <a:lnTo>
                      <a:pt x="19" y="107"/>
                    </a:lnTo>
                    <a:lnTo>
                      <a:pt x="12" y="96"/>
                    </a:lnTo>
                    <a:lnTo>
                      <a:pt x="4" y="81"/>
                    </a:lnTo>
                    <a:lnTo>
                      <a:pt x="0" y="58"/>
                    </a:lnTo>
                    <a:close/>
                    <a:moveTo>
                      <a:pt x="15" y="61"/>
                    </a:moveTo>
                    <a:lnTo>
                      <a:pt x="19" y="81"/>
                    </a:lnTo>
                    <a:lnTo>
                      <a:pt x="23" y="100"/>
                    </a:lnTo>
                    <a:lnTo>
                      <a:pt x="27" y="107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42" y="111"/>
                    </a:lnTo>
                    <a:lnTo>
                      <a:pt x="46" y="107"/>
                    </a:lnTo>
                    <a:lnTo>
                      <a:pt x="50" y="104"/>
                    </a:lnTo>
                    <a:lnTo>
                      <a:pt x="54" y="92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50" y="15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27" y="12"/>
                    </a:lnTo>
                    <a:lnTo>
                      <a:pt x="23" y="19"/>
                    </a:lnTo>
                    <a:lnTo>
                      <a:pt x="19" y="31"/>
                    </a:lnTo>
                    <a:lnTo>
                      <a:pt x="19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17" name="Freeform 199"/>
              <p:cNvSpPr>
                <a:spLocks noEditPoints="1"/>
              </p:cNvSpPr>
              <p:nvPr/>
            </p:nvSpPr>
            <p:spPr bwMode="auto">
              <a:xfrm>
                <a:off x="1266" y="2362"/>
                <a:ext cx="70" cy="115"/>
              </a:xfrm>
              <a:custGeom>
                <a:avLst/>
                <a:gdLst>
                  <a:gd name="T0" fmla="*/ 4 w 70"/>
                  <a:gd name="T1" fmla="*/ 115 h 115"/>
                  <a:gd name="T2" fmla="*/ 4 w 70"/>
                  <a:gd name="T3" fmla="*/ 115 h 115"/>
                  <a:gd name="T4" fmla="*/ 12 w 70"/>
                  <a:gd name="T5" fmla="*/ 115 h 115"/>
                  <a:gd name="T6" fmla="*/ 24 w 70"/>
                  <a:gd name="T7" fmla="*/ 111 h 115"/>
                  <a:gd name="T8" fmla="*/ 31 w 70"/>
                  <a:gd name="T9" fmla="*/ 104 h 115"/>
                  <a:gd name="T10" fmla="*/ 39 w 70"/>
                  <a:gd name="T11" fmla="*/ 92 h 115"/>
                  <a:gd name="T12" fmla="*/ 47 w 70"/>
                  <a:gd name="T13" fmla="*/ 77 h 115"/>
                  <a:gd name="T14" fmla="*/ 54 w 70"/>
                  <a:gd name="T15" fmla="*/ 65 h 115"/>
                  <a:gd name="T16" fmla="*/ 39 w 70"/>
                  <a:gd name="T17" fmla="*/ 69 h 115"/>
                  <a:gd name="T18" fmla="*/ 31 w 70"/>
                  <a:gd name="T19" fmla="*/ 73 h 115"/>
                  <a:gd name="T20" fmla="*/ 20 w 70"/>
                  <a:gd name="T21" fmla="*/ 69 h 115"/>
                  <a:gd name="T22" fmla="*/ 8 w 70"/>
                  <a:gd name="T23" fmla="*/ 65 h 115"/>
                  <a:gd name="T24" fmla="*/ 4 w 70"/>
                  <a:gd name="T25" fmla="*/ 54 h 115"/>
                  <a:gd name="T26" fmla="*/ 0 w 70"/>
                  <a:gd name="T27" fmla="*/ 38 h 115"/>
                  <a:gd name="T28" fmla="*/ 4 w 70"/>
                  <a:gd name="T29" fmla="*/ 27 h 115"/>
                  <a:gd name="T30" fmla="*/ 8 w 70"/>
                  <a:gd name="T31" fmla="*/ 15 h 115"/>
                  <a:gd name="T32" fmla="*/ 16 w 70"/>
                  <a:gd name="T33" fmla="*/ 8 h 115"/>
                  <a:gd name="T34" fmla="*/ 27 w 70"/>
                  <a:gd name="T35" fmla="*/ 4 h 115"/>
                  <a:gd name="T36" fmla="*/ 35 w 70"/>
                  <a:gd name="T37" fmla="*/ 0 h 115"/>
                  <a:gd name="T38" fmla="*/ 50 w 70"/>
                  <a:gd name="T39" fmla="*/ 4 h 115"/>
                  <a:gd name="T40" fmla="*/ 58 w 70"/>
                  <a:gd name="T41" fmla="*/ 12 h 115"/>
                  <a:gd name="T42" fmla="*/ 66 w 70"/>
                  <a:gd name="T43" fmla="*/ 23 h 115"/>
                  <a:gd name="T44" fmla="*/ 70 w 70"/>
                  <a:gd name="T45" fmla="*/ 35 h 115"/>
                  <a:gd name="T46" fmla="*/ 70 w 70"/>
                  <a:gd name="T47" fmla="*/ 46 h 115"/>
                  <a:gd name="T48" fmla="*/ 70 w 70"/>
                  <a:gd name="T49" fmla="*/ 65 h 115"/>
                  <a:gd name="T50" fmla="*/ 62 w 70"/>
                  <a:gd name="T51" fmla="*/ 81 h 115"/>
                  <a:gd name="T52" fmla="*/ 50 w 70"/>
                  <a:gd name="T53" fmla="*/ 96 h 115"/>
                  <a:gd name="T54" fmla="*/ 35 w 70"/>
                  <a:gd name="T55" fmla="*/ 107 h 115"/>
                  <a:gd name="T56" fmla="*/ 24 w 70"/>
                  <a:gd name="T57" fmla="*/ 115 h 115"/>
                  <a:gd name="T58" fmla="*/ 8 w 70"/>
                  <a:gd name="T59" fmla="*/ 115 h 115"/>
                  <a:gd name="T60" fmla="*/ 4 w 70"/>
                  <a:gd name="T61" fmla="*/ 115 h 115"/>
                  <a:gd name="T62" fmla="*/ 54 w 70"/>
                  <a:gd name="T63" fmla="*/ 58 h 115"/>
                  <a:gd name="T64" fmla="*/ 54 w 70"/>
                  <a:gd name="T65" fmla="*/ 50 h 115"/>
                  <a:gd name="T66" fmla="*/ 54 w 70"/>
                  <a:gd name="T67" fmla="*/ 42 h 115"/>
                  <a:gd name="T68" fmla="*/ 54 w 70"/>
                  <a:gd name="T69" fmla="*/ 35 h 115"/>
                  <a:gd name="T70" fmla="*/ 54 w 70"/>
                  <a:gd name="T71" fmla="*/ 27 h 115"/>
                  <a:gd name="T72" fmla="*/ 50 w 70"/>
                  <a:gd name="T73" fmla="*/ 15 h 115"/>
                  <a:gd name="T74" fmla="*/ 47 w 70"/>
                  <a:gd name="T75" fmla="*/ 12 h 115"/>
                  <a:gd name="T76" fmla="*/ 39 w 70"/>
                  <a:gd name="T77" fmla="*/ 8 h 115"/>
                  <a:gd name="T78" fmla="*/ 35 w 70"/>
                  <a:gd name="T79" fmla="*/ 8 h 115"/>
                  <a:gd name="T80" fmla="*/ 27 w 70"/>
                  <a:gd name="T81" fmla="*/ 8 h 115"/>
                  <a:gd name="T82" fmla="*/ 24 w 70"/>
                  <a:gd name="T83" fmla="*/ 12 h 115"/>
                  <a:gd name="T84" fmla="*/ 20 w 70"/>
                  <a:gd name="T85" fmla="*/ 19 h 115"/>
                  <a:gd name="T86" fmla="*/ 16 w 70"/>
                  <a:gd name="T87" fmla="*/ 31 h 115"/>
                  <a:gd name="T88" fmla="*/ 20 w 70"/>
                  <a:gd name="T89" fmla="*/ 46 h 115"/>
                  <a:gd name="T90" fmla="*/ 24 w 70"/>
                  <a:gd name="T91" fmla="*/ 58 h 115"/>
                  <a:gd name="T92" fmla="*/ 31 w 70"/>
                  <a:gd name="T93" fmla="*/ 65 h 115"/>
                  <a:gd name="T94" fmla="*/ 35 w 70"/>
                  <a:gd name="T95" fmla="*/ 65 h 115"/>
                  <a:gd name="T96" fmla="*/ 39 w 70"/>
                  <a:gd name="T97" fmla="*/ 65 h 115"/>
                  <a:gd name="T98" fmla="*/ 47 w 70"/>
                  <a:gd name="T99" fmla="*/ 65 h 115"/>
                  <a:gd name="T100" fmla="*/ 50 w 70"/>
                  <a:gd name="T101" fmla="*/ 61 h 115"/>
                  <a:gd name="T102" fmla="*/ 54 w 70"/>
                  <a:gd name="T103" fmla="*/ 58 h 11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0"/>
                  <a:gd name="T157" fmla="*/ 0 h 115"/>
                  <a:gd name="T158" fmla="*/ 70 w 70"/>
                  <a:gd name="T159" fmla="*/ 115 h 11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0" h="115">
                    <a:moveTo>
                      <a:pt x="4" y="115"/>
                    </a:moveTo>
                    <a:lnTo>
                      <a:pt x="4" y="115"/>
                    </a:lnTo>
                    <a:lnTo>
                      <a:pt x="12" y="115"/>
                    </a:lnTo>
                    <a:lnTo>
                      <a:pt x="24" y="111"/>
                    </a:lnTo>
                    <a:lnTo>
                      <a:pt x="31" y="104"/>
                    </a:lnTo>
                    <a:lnTo>
                      <a:pt x="39" y="92"/>
                    </a:lnTo>
                    <a:lnTo>
                      <a:pt x="47" y="77"/>
                    </a:lnTo>
                    <a:lnTo>
                      <a:pt x="54" y="65"/>
                    </a:lnTo>
                    <a:lnTo>
                      <a:pt x="39" y="69"/>
                    </a:lnTo>
                    <a:lnTo>
                      <a:pt x="31" y="73"/>
                    </a:lnTo>
                    <a:lnTo>
                      <a:pt x="20" y="69"/>
                    </a:lnTo>
                    <a:lnTo>
                      <a:pt x="8" y="65"/>
                    </a:lnTo>
                    <a:lnTo>
                      <a:pt x="4" y="54"/>
                    </a:lnTo>
                    <a:lnTo>
                      <a:pt x="0" y="38"/>
                    </a:lnTo>
                    <a:lnTo>
                      <a:pt x="4" y="27"/>
                    </a:lnTo>
                    <a:lnTo>
                      <a:pt x="8" y="15"/>
                    </a:lnTo>
                    <a:lnTo>
                      <a:pt x="16" y="8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50" y="4"/>
                    </a:lnTo>
                    <a:lnTo>
                      <a:pt x="58" y="12"/>
                    </a:lnTo>
                    <a:lnTo>
                      <a:pt x="66" y="23"/>
                    </a:lnTo>
                    <a:lnTo>
                      <a:pt x="70" y="35"/>
                    </a:lnTo>
                    <a:lnTo>
                      <a:pt x="70" y="46"/>
                    </a:lnTo>
                    <a:lnTo>
                      <a:pt x="70" y="65"/>
                    </a:lnTo>
                    <a:lnTo>
                      <a:pt x="62" y="81"/>
                    </a:lnTo>
                    <a:lnTo>
                      <a:pt x="50" y="96"/>
                    </a:lnTo>
                    <a:lnTo>
                      <a:pt x="35" y="107"/>
                    </a:lnTo>
                    <a:lnTo>
                      <a:pt x="24" y="115"/>
                    </a:lnTo>
                    <a:lnTo>
                      <a:pt x="8" y="115"/>
                    </a:lnTo>
                    <a:lnTo>
                      <a:pt x="4" y="115"/>
                    </a:lnTo>
                    <a:close/>
                    <a:moveTo>
                      <a:pt x="54" y="58"/>
                    </a:moveTo>
                    <a:lnTo>
                      <a:pt x="54" y="50"/>
                    </a:lnTo>
                    <a:lnTo>
                      <a:pt x="54" y="42"/>
                    </a:lnTo>
                    <a:lnTo>
                      <a:pt x="54" y="35"/>
                    </a:lnTo>
                    <a:lnTo>
                      <a:pt x="54" y="27"/>
                    </a:lnTo>
                    <a:lnTo>
                      <a:pt x="50" y="15"/>
                    </a:lnTo>
                    <a:lnTo>
                      <a:pt x="47" y="12"/>
                    </a:lnTo>
                    <a:lnTo>
                      <a:pt x="39" y="8"/>
                    </a:lnTo>
                    <a:lnTo>
                      <a:pt x="35" y="8"/>
                    </a:lnTo>
                    <a:lnTo>
                      <a:pt x="27" y="8"/>
                    </a:lnTo>
                    <a:lnTo>
                      <a:pt x="24" y="12"/>
                    </a:lnTo>
                    <a:lnTo>
                      <a:pt x="20" y="19"/>
                    </a:lnTo>
                    <a:lnTo>
                      <a:pt x="16" y="31"/>
                    </a:lnTo>
                    <a:lnTo>
                      <a:pt x="20" y="46"/>
                    </a:lnTo>
                    <a:lnTo>
                      <a:pt x="24" y="58"/>
                    </a:lnTo>
                    <a:lnTo>
                      <a:pt x="31" y="65"/>
                    </a:lnTo>
                    <a:lnTo>
                      <a:pt x="35" y="65"/>
                    </a:lnTo>
                    <a:lnTo>
                      <a:pt x="39" y="65"/>
                    </a:lnTo>
                    <a:lnTo>
                      <a:pt x="47" y="65"/>
                    </a:lnTo>
                    <a:lnTo>
                      <a:pt x="50" y="61"/>
                    </a:lnTo>
                    <a:lnTo>
                      <a:pt x="54" y="5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18" name="Freeform 200"/>
              <p:cNvSpPr>
                <a:spLocks noEditPoints="1"/>
              </p:cNvSpPr>
              <p:nvPr/>
            </p:nvSpPr>
            <p:spPr bwMode="auto">
              <a:xfrm>
                <a:off x="1347" y="2362"/>
                <a:ext cx="73" cy="115"/>
              </a:xfrm>
              <a:custGeom>
                <a:avLst/>
                <a:gdLst>
                  <a:gd name="T0" fmla="*/ 73 w 73"/>
                  <a:gd name="T1" fmla="*/ 73 h 115"/>
                  <a:gd name="T2" fmla="*/ 73 w 73"/>
                  <a:gd name="T3" fmla="*/ 84 h 115"/>
                  <a:gd name="T4" fmla="*/ 58 w 73"/>
                  <a:gd name="T5" fmla="*/ 84 h 115"/>
                  <a:gd name="T6" fmla="*/ 58 w 73"/>
                  <a:gd name="T7" fmla="*/ 115 h 115"/>
                  <a:gd name="T8" fmla="*/ 46 w 73"/>
                  <a:gd name="T9" fmla="*/ 115 h 115"/>
                  <a:gd name="T10" fmla="*/ 46 w 73"/>
                  <a:gd name="T11" fmla="*/ 84 h 115"/>
                  <a:gd name="T12" fmla="*/ 0 w 73"/>
                  <a:gd name="T13" fmla="*/ 84 h 115"/>
                  <a:gd name="T14" fmla="*/ 0 w 73"/>
                  <a:gd name="T15" fmla="*/ 77 h 115"/>
                  <a:gd name="T16" fmla="*/ 50 w 73"/>
                  <a:gd name="T17" fmla="*/ 0 h 115"/>
                  <a:gd name="T18" fmla="*/ 58 w 73"/>
                  <a:gd name="T19" fmla="*/ 0 h 115"/>
                  <a:gd name="T20" fmla="*/ 58 w 73"/>
                  <a:gd name="T21" fmla="*/ 73 h 115"/>
                  <a:gd name="T22" fmla="*/ 73 w 73"/>
                  <a:gd name="T23" fmla="*/ 73 h 115"/>
                  <a:gd name="T24" fmla="*/ 46 w 73"/>
                  <a:gd name="T25" fmla="*/ 73 h 115"/>
                  <a:gd name="T26" fmla="*/ 46 w 73"/>
                  <a:gd name="T27" fmla="*/ 19 h 115"/>
                  <a:gd name="T28" fmla="*/ 8 w 73"/>
                  <a:gd name="T29" fmla="*/ 73 h 115"/>
                  <a:gd name="T30" fmla="*/ 46 w 73"/>
                  <a:gd name="T31" fmla="*/ 73 h 1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3"/>
                  <a:gd name="T49" fmla="*/ 0 h 115"/>
                  <a:gd name="T50" fmla="*/ 73 w 73"/>
                  <a:gd name="T51" fmla="*/ 115 h 11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3" h="115">
                    <a:moveTo>
                      <a:pt x="73" y="73"/>
                    </a:moveTo>
                    <a:lnTo>
                      <a:pt x="73" y="84"/>
                    </a:lnTo>
                    <a:lnTo>
                      <a:pt x="58" y="84"/>
                    </a:lnTo>
                    <a:lnTo>
                      <a:pt x="58" y="115"/>
                    </a:lnTo>
                    <a:lnTo>
                      <a:pt x="46" y="115"/>
                    </a:lnTo>
                    <a:lnTo>
                      <a:pt x="46" y="84"/>
                    </a:lnTo>
                    <a:lnTo>
                      <a:pt x="0" y="84"/>
                    </a:lnTo>
                    <a:lnTo>
                      <a:pt x="0" y="77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58" y="73"/>
                    </a:lnTo>
                    <a:lnTo>
                      <a:pt x="73" y="73"/>
                    </a:lnTo>
                    <a:close/>
                    <a:moveTo>
                      <a:pt x="46" y="73"/>
                    </a:moveTo>
                    <a:lnTo>
                      <a:pt x="46" y="19"/>
                    </a:lnTo>
                    <a:lnTo>
                      <a:pt x="8" y="73"/>
                    </a:lnTo>
                    <a:lnTo>
                      <a:pt x="46" y="7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19" name="Rectangle 201"/>
              <p:cNvSpPr>
                <a:spLocks noChangeArrowheads="1"/>
              </p:cNvSpPr>
              <p:nvPr/>
            </p:nvSpPr>
            <p:spPr bwMode="auto">
              <a:xfrm>
                <a:off x="1554" y="2335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0" name="Freeform 202"/>
              <p:cNvSpPr>
                <a:spLocks noEditPoints="1"/>
              </p:cNvSpPr>
              <p:nvPr/>
            </p:nvSpPr>
            <p:spPr bwMode="auto">
              <a:xfrm>
                <a:off x="1750" y="2362"/>
                <a:ext cx="69" cy="115"/>
              </a:xfrm>
              <a:custGeom>
                <a:avLst/>
                <a:gdLst>
                  <a:gd name="T0" fmla="*/ 0 w 69"/>
                  <a:gd name="T1" fmla="*/ 58 h 115"/>
                  <a:gd name="T2" fmla="*/ 0 w 69"/>
                  <a:gd name="T3" fmla="*/ 42 h 115"/>
                  <a:gd name="T4" fmla="*/ 4 w 69"/>
                  <a:gd name="T5" fmla="*/ 27 h 115"/>
                  <a:gd name="T6" fmla="*/ 11 w 69"/>
                  <a:gd name="T7" fmla="*/ 15 h 115"/>
                  <a:gd name="T8" fmla="*/ 19 w 69"/>
                  <a:gd name="T9" fmla="*/ 8 h 115"/>
                  <a:gd name="T10" fmla="*/ 27 w 69"/>
                  <a:gd name="T11" fmla="*/ 4 h 115"/>
                  <a:gd name="T12" fmla="*/ 34 w 69"/>
                  <a:gd name="T13" fmla="*/ 0 h 115"/>
                  <a:gd name="T14" fmla="*/ 42 w 69"/>
                  <a:gd name="T15" fmla="*/ 4 h 115"/>
                  <a:gd name="T16" fmla="*/ 50 w 69"/>
                  <a:gd name="T17" fmla="*/ 8 h 115"/>
                  <a:gd name="T18" fmla="*/ 57 w 69"/>
                  <a:gd name="T19" fmla="*/ 15 h 115"/>
                  <a:gd name="T20" fmla="*/ 61 w 69"/>
                  <a:gd name="T21" fmla="*/ 27 h 115"/>
                  <a:gd name="T22" fmla="*/ 69 w 69"/>
                  <a:gd name="T23" fmla="*/ 42 h 115"/>
                  <a:gd name="T24" fmla="*/ 69 w 69"/>
                  <a:gd name="T25" fmla="*/ 58 h 115"/>
                  <a:gd name="T26" fmla="*/ 69 w 69"/>
                  <a:gd name="T27" fmla="*/ 77 h 115"/>
                  <a:gd name="T28" fmla="*/ 61 w 69"/>
                  <a:gd name="T29" fmla="*/ 92 h 115"/>
                  <a:gd name="T30" fmla="*/ 57 w 69"/>
                  <a:gd name="T31" fmla="*/ 104 h 115"/>
                  <a:gd name="T32" fmla="*/ 50 w 69"/>
                  <a:gd name="T33" fmla="*/ 111 h 115"/>
                  <a:gd name="T34" fmla="*/ 42 w 69"/>
                  <a:gd name="T35" fmla="*/ 115 h 115"/>
                  <a:gd name="T36" fmla="*/ 34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8 w 69"/>
                  <a:gd name="T43" fmla="*/ 96 h 115"/>
                  <a:gd name="T44" fmla="*/ 0 w 69"/>
                  <a:gd name="T45" fmla="*/ 81 h 115"/>
                  <a:gd name="T46" fmla="*/ 0 w 69"/>
                  <a:gd name="T47" fmla="*/ 58 h 115"/>
                  <a:gd name="T48" fmla="*/ 15 w 69"/>
                  <a:gd name="T49" fmla="*/ 61 h 115"/>
                  <a:gd name="T50" fmla="*/ 15 w 69"/>
                  <a:gd name="T51" fmla="*/ 81 h 115"/>
                  <a:gd name="T52" fmla="*/ 19 w 69"/>
                  <a:gd name="T53" fmla="*/ 100 h 115"/>
                  <a:gd name="T54" fmla="*/ 23 w 69"/>
                  <a:gd name="T55" fmla="*/ 107 h 115"/>
                  <a:gd name="T56" fmla="*/ 27 w 69"/>
                  <a:gd name="T57" fmla="*/ 111 h 115"/>
                  <a:gd name="T58" fmla="*/ 34 w 69"/>
                  <a:gd name="T59" fmla="*/ 111 h 115"/>
                  <a:gd name="T60" fmla="*/ 38 w 69"/>
                  <a:gd name="T61" fmla="*/ 111 h 115"/>
                  <a:gd name="T62" fmla="*/ 42 w 69"/>
                  <a:gd name="T63" fmla="*/ 107 h 115"/>
                  <a:gd name="T64" fmla="*/ 46 w 69"/>
                  <a:gd name="T65" fmla="*/ 104 h 115"/>
                  <a:gd name="T66" fmla="*/ 50 w 69"/>
                  <a:gd name="T67" fmla="*/ 92 h 115"/>
                  <a:gd name="T68" fmla="*/ 54 w 69"/>
                  <a:gd name="T69" fmla="*/ 77 h 115"/>
                  <a:gd name="T70" fmla="*/ 54 w 69"/>
                  <a:gd name="T71" fmla="*/ 54 h 115"/>
                  <a:gd name="T72" fmla="*/ 54 w 69"/>
                  <a:gd name="T73" fmla="*/ 38 h 115"/>
                  <a:gd name="T74" fmla="*/ 50 w 69"/>
                  <a:gd name="T75" fmla="*/ 23 h 115"/>
                  <a:gd name="T76" fmla="*/ 46 w 69"/>
                  <a:gd name="T77" fmla="*/ 15 h 115"/>
                  <a:gd name="T78" fmla="*/ 42 w 69"/>
                  <a:gd name="T79" fmla="*/ 8 h 115"/>
                  <a:gd name="T80" fmla="*/ 38 w 69"/>
                  <a:gd name="T81" fmla="*/ 8 h 115"/>
                  <a:gd name="T82" fmla="*/ 34 w 69"/>
                  <a:gd name="T83" fmla="*/ 8 h 115"/>
                  <a:gd name="T84" fmla="*/ 27 w 69"/>
                  <a:gd name="T85" fmla="*/ 8 h 115"/>
                  <a:gd name="T86" fmla="*/ 23 w 69"/>
                  <a:gd name="T87" fmla="*/ 12 h 115"/>
                  <a:gd name="T88" fmla="*/ 19 w 69"/>
                  <a:gd name="T89" fmla="*/ 19 h 115"/>
                  <a:gd name="T90" fmla="*/ 15 w 69"/>
                  <a:gd name="T91" fmla="*/ 31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8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1" y="15"/>
                    </a:lnTo>
                    <a:lnTo>
                      <a:pt x="19" y="8"/>
                    </a:lnTo>
                    <a:lnTo>
                      <a:pt x="27" y="4"/>
                    </a:lnTo>
                    <a:lnTo>
                      <a:pt x="34" y="0"/>
                    </a:lnTo>
                    <a:lnTo>
                      <a:pt x="42" y="4"/>
                    </a:lnTo>
                    <a:lnTo>
                      <a:pt x="50" y="8"/>
                    </a:lnTo>
                    <a:lnTo>
                      <a:pt x="57" y="15"/>
                    </a:lnTo>
                    <a:lnTo>
                      <a:pt x="61" y="27"/>
                    </a:lnTo>
                    <a:lnTo>
                      <a:pt x="69" y="42"/>
                    </a:lnTo>
                    <a:lnTo>
                      <a:pt x="69" y="58"/>
                    </a:lnTo>
                    <a:lnTo>
                      <a:pt x="69" y="77"/>
                    </a:lnTo>
                    <a:lnTo>
                      <a:pt x="61" y="92"/>
                    </a:lnTo>
                    <a:lnTo>
                      <a:pt x="57" y="104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8" y="96"/>
                    </a:lnTo>
                    <a:lnTo>
                      <a:pt x="0" y="81"/>
                    </a:lnTo>
                    <a:lnTo>
                      <a:pt x="0" y="58"/>
                    </a:lnTo>
                    <a:close/>
                    <a:moveTo>
                      <a:pt x="15" y="61"/>
                    </a:moveTo>
                    <a:lnTo>
                      <a:pt x="15" y="81"/>
                    </a:lnTo>
                    <a:lnTo>
                      <a:pt x="19" y="100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4"/>
                    </a:lnTo>
                    <a:lnTo>
                      <a:pt x="50" y="92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4" y="8"/>
                    </a:lnTo>
                    <a:lnTo>
                      <a:pt x="27" y="8"/>
                    </a:lnTo>
                    <a:lnTo>
                      <a:pt x="23" y="12"/>
                    </a:lnTo>
                    <a:lnTo>
                      <a:pt x="19" y="19"/>
                    </a:lnTo>
                    <a:lnTo>
                      <a:pt x="15" y="31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21" name="Rectangle 203"/>
              <p:cNvSpPr>
                <a:spLocks noChangeArrowheads="1"/>
              </p:cNvSpPr>
              <p:nvPr/>
            </p:nvSpPr>
            <p:spPr bwMode="auto">
              <a:xfrm>
                <a:off x="2107" y="2335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2" name="Freeform 204"/>
              <p:cNvSpPr>
                <a:spLocks noEditPoints="1"/>
              </p:cNvSpPr>
              <p:nvPr/>
            </p:nvSpPr>
            <p:spPr bwMode="auto">
              <a:xfrm>
                <a:off x="2299" y="2362"/>
                <a:ext cx="69" cy="115"/>
              </a:xfrm>
              <a:custGeom>
                <a:avLst/>
                <a:gdLst>
                  <a:gd name="T0" fmla="*/ 0 w 69"/>
                  <a:gd name="T1" fmla="*/ 58 h 115"/>
                  <a:gd name="T2" fmla="*/ 0 w 69"/>
                  <a:gd name="T3" fmla="*/ 42 h 115"/>
                  <a:gd name="T4" fmla="*/ 3 w 69"/>
                  <a:gd name="T5" fmla="*/ 27 h 115"/>
                  <a:gd name="T6" fmla="*/ 11 w 69"/>
                  <a:gd name="T7" fmla="*/ 15 h 115"/>
                  <a:gd name="T8" fmla="*/ 19 w 69"/>
                  <a:gd name="T9" fmla="*/ 8 h 115"/>
                  <a:gd name="T10" fmla="*/ 26 w 69"/>
                  <a:gd name="T11" fmla="*/ 4 h 115"/>
                  <a:gd name="T12" fmla="*/ 34 w 69"/>
                  <a:gd name="T13" fmla="*/ 0 h 115"/>
                  <a:gd name="T14" fmla="*/ 42 w 69"/>
                  <a:gd name="T15" fmla="*/ 4 h 115"/>
                  <a:gd name="T16" fmla="*/ 49 w 69"/>
                  <a:gd name="T17" fmla="*/ 8 h 115"/>
                  <a:gd name="T18" fmla="*/ 57 w 69"/>
                  <a:gd name="T19" fmla="*/ 15 h 115"/>
                  <a:gd name="T20" fmla="*/ 65 w 69"/>
                  <a:gd name="T21" fmla="*/ 27 h 115"/>
                  <a:gd name="T22" fmla="*/ 69 w 69"/>
                  <a:gd name="T23" fmla="*/ 42 h 115"/>
                  <a:gd name="T24" fmla="*/ 69 w 69"/>
                  <a:gd name="T25" fmla="*/ 58 h 115"/>
                  <a:gd name="T26" fmla="*/ 69 w 69"/>
                  <a:gd name="T27" fmla="*/ 77 h 115"/>
                  <a:gd name="T28" fmla="*/ 65 w 69"/>
                  <a:gd name="T29" fmla="*/ 92 h 115"/>
                  <a:gd name="T30" fmla="*/ 57 w 69"/>
                  <a:gd name="T31" fmla="*/ 104 h 115"/>
                  <a:gd name="T32" fmla="*/ 49 w 69"/>
                  <a:gd name="T33" fmla="*/ 111 h 115"/>
                  <a:gd name="T34" fmla="*/ 42 w 69"/>
                  <a:gd name="T35" fmla="*/ 115 h 115"/>
                  <a:gd name="T36" fmla="*/ 34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7 w 69"/>
                  <a:gd name="T43" fmla="*/ 96 h 115"/>
                  <a:gd name="T44" fmla="*/ 3 w 69"/>
                  <a:gd name="T45" fmla="*/ 81 h 115"/>
                  <a:gd name="T46" fmla="*/ 0 w 69"/>
                  <a:gd name="T47" fmla="*/ 58 h 115"/>
                  <a:gd name="T48" fmla="*/ 15 w 69"/>
                  <a:gd name="T49" fmla="*/ 61 h 115"/>
                  <a:gd name="T50" fmla="*/ 15 w 69"/>
                  <a:gd name="T51" fmla="*/ 81 h 115"/>
                  <a:gd name="T52" fmla="*/ 19 w 69"/>
                  <a:gd name="T53" fmla="*/ 100 h 115"/>
                  <a:gd name="T54" fmla="*/ 23 w 69"/>
                  <a:gd name="T55" fmla="*/ 107 h 115"/>
                  <a:gd name="T56" fmla="*/ 30 w 69"/>
                  <a:gd name="T57" fmla="*/ 111 h 115"/>
                  <a:gd name="T58" fmla="*/ 34 w 69"/>
                  <a:gd name="T59" fmla="*/ 111 h 115"/>
                  <a:gd name="T60" fmla="*/ 38 w 69"/>
                  <a:gd name="T61" fmla="*/ 111 h 115"/>
                  <a:gd name="T62" fmla="*/ 42 w 69"/>
                  <a:gd name="T63" fmla="*/ 107 h 115"/>
                  <a:gd name="T64" fmla="*/ 46 w 69"/>
                  <a:gd name="T65" fmla="*/ 104 h 115"/>
                  <a:gd name="T66" fmla="*/ 49 w 69"/>
                  <a:gd name="T67" fmla="*/ 92 h 115"/>
                  <a:gd name="T68" fmla="*/ 53 w 69"/>
                  <a:gd name="T69" fmla="*/ 77 h 115"/>
                  <a:gd name="T70" fmla="*/ 53 w 69"/>
                  <a:gd name="T71" fmla="*/ 54 h 115"/>
                  <a:gd name="T72" fmla="*/ 53 w 69"/>
                  <a:gd name="T73" fmla="*/ 38 h 115"/>
                  <a:gd name="T74" fmla="*/ 49 w 69"/>
                  <a:gd name="T75" fmla="*/ 23 h 115"/>
                  <a:gd name="T76" fmla="*/ 46 w 69"/>
                  <a:gd name="T77" fmla="*/ 15 h 115"/>
                  <a:gd name="T78" fmla="*/ 42 w 69"/>
                  <a:gd name="T79" fmla="*/ 8 h 115"/>
                  <a:gd name="T80" fmla="*/ 38 w 69"/>
                  <a:gd name="T81" fmla="*/ 8 h 115"/>
                  <a:gd name="T82" fmla="*/ 34 w 69"/>
                  <a:gd name="T83" fmla="*/ 8 h 115"/>
                  <a:gd name="T84" fmla="*/ 30 w 69"/>
                  <a:gd name="T85" fmla="*/ 8 h 115"/>
                  <a:gd name="T86" fmla="*/ 26 w 69"/>
                  <a:gd name="T87" fmla="*/ 12 h 115"/>
                  <a:gd name="T88" fmla="*/ 19 w 69"/>
                  <a:gd name="T89" fmla="*/ 19 h 115"/>
                  <a:gd name="T90" fmla="*/ 19 w 69"/>
                  <a:gd name="T91" fmla="*/ 31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8"/>
                    </a:moveTo>
                    <a:lnTo>
                      <a:pt x="0" y="42"/>
                    </a:lnTo>
                    <a:lnTo>
                      <a:pt x="3" y="27"/>
                    </a:lnTo>
                    <a:lnTo>
                      <a:pt x="11" y="15"/>
                    </a:lnTo>
                    <a:lnTo>
                      <a:pt x="19" y="8"/>
                    </a:lnTo>
                    <a:lnTo>
                      <a:pt x="26" y="4"/>
                    </a:lnTo>
                    <a:lnTo>
                      <a:pt x="34" y="0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57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69" y="58"/>
                    </a:lnTo>
                    <a:lnTo>
                      <a:pt x="69" y="77"/>
                    </a:lnTo>
                    <a:lnTo>
                      <a:pt x="65" y="92"/>
                    </a:lnTo>
                    <a:lnTo>
                      <a:pt x="57" y="104"/>
                    </a:lnTo>
                    <a:lnTo>
                      <a:pt x="49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7" y="96"/>
                    </a:lnTo>
                    <a:lnTo>
                      <a:pt x="3" y="81"/>
                    </a:lnTo>
                    <a:lnTo>
                      <a:pt x="0" y="58"/>
                    </a:lnTo>
                    <a:close/>
                    <a:moveTo>
                      <a:pt x="15" y="61"/>
                    </a:moveTo>
                    <a:lnTo>
                      <a:pt x="15" y="81"/>
                    </a:lnTo>
                    <a:lnTo>
                      <a:pt x="19" y="100"/>
                    </a:lnTo>
                    <a:lnTo>
                      <a:pt x="23" y="107"/>
                    </a:lnTo>
                    <a:lnTo>
                      <a:pt x="30" y="111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4"/>
                    </a:lnTo>
                    <a:lnTo>
                      <a:pt x="49" y="92"/>
                    </a:lnTo>
                    <a:lnTo>
                      <a:pt x="53" y="77"/>
                    </a:lnTo>
                    <a:lnTo>
                      <a:pt x="53" y="54"/>
                    </a:lnTo>
                    <a:lnTo>
                      <a:pt x="53" y="38"/>
                    </a:lnTo>
                    <a:lnTo>
                      <a:pt x="49" y="23"/>
                    </a:lnTo>
                    <a:lnTo>
                      <a:pt x="46" y="15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4" y="8"/>
                    </a:lnTo>
                    <a:lnTo>
                      <a:pt x="30" y="8"/>
                    </a:lnTo>
                    <a:lnTo>
                      <a:pt x="26" y="12"/>
                    </a:lnTo>
                    <a:lnTo>
                      <a:pt x="19" y="19"/>
                    </a:lnTo>
                    <a:lnTo>
                      <a:pt x="19" y="31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23" name="Rectangle 205"/>
              <p:cNvSpPr>
                <a:spLocks noChangeArrowheads="1"/>
              </p:cNvSpPr>
              <p:nvPr/>
            </p:nvSpPr>
            <p:spPr bwMode="auto">
              <a:xfrm>
                <a:off x="2705" y="2335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52" name="Freeform 206"/>
            <p:cNvSpPr>
              <a:spLocks noEditPoints="1"/>
            </p:cNvSpPr>
            <p:nvPr/>
          </p:nvSpPr>
          <p:spPr bwMode="auto">
            <a:xfrm>
              <a:off x="2901" y="2362"/>
              <a:ext cx="69" cy="115"/>
            </a:xfrm>
            <a:custGeom>
              <a:avLst/>
              <a:gdLst>
                <a:gd name="T0" fmla="*/ 0 w 69"/>
                <a:gd name="T1" fmla="*/ 58 h 115"/>
                <a:gd name="T2" fmla="*/ 4 w 69"/>
                <a:gd name="T3" fmla="*/ 42 h 115"/>
                <a:gd name="T4" fmla="*/ 8 w 69"/>
                <a:gd name="T5" fmla="*/ 27 h 115"/>
                <a:gd name="T6" fmla="*/ 11 w 69"/>
                <a:gd name="T7" fmla="*/ 15 h 115"/>
                <a:gd name="T8" fmla="*/ 23 w 69"/>
                <a:gd name="T9" fmla="*/ 8 h 115"/>
                <a:gd name="T10" fmla="*/ 27 w 69"/>
                <a:gd name="T11" fmla="*/ 4 h 115"/>
                <a:gd name="T12" fmla="*/ 35 w 69"/>
                <a:gd name="T13" fmla="*/ 0 h 115"/>
                <a:gd name="T14" fmla="*/ 46 w 69"/>
                <a:gd name="T15" fmla="*/ 4 h 115"/>
                <a:gd name="T16" fmla="*/ 50 w 69"/>
                <a:gd name="T17" fmla="*/ 8 h 115"/>
                <a:gd name="T18" fmla="*/ 58 w 69"/>
                <a:gd name="T19" fmla="*/ 15 h 115"/>
                <a:gd name="T20" fmla="*/ 65 w 69"/>
                <a:gd name="T21" fmla="*/ 27 h 115"/>
                <a:gd name="T22" fmla="*/ 69 w 69"/>
                <a:gd name="T23" fmla="*/ 42 h 115"/>
                <a:gd name="T24" fmla="*/ 69 w 69"/>
                <a:gd name="T25" fmla="*/ 58 h 115"/>
                <a:gd name="T26" fmla="*/ 69 w 69"/>
                <a:gd name="T27" fmla="*/ 77 h 115"/>
                <a:gd name="T28" fmla="*/ 65 w 69"/>
                <a:gd name="T29" fmla="*/ 92 h 115"/>
                <a:gd name="T30" fmla="*/ 58 w 69"/>
                <a:gd name="T31" fmla="*/ 104 h 115"/>
                <a:gd name="T32" fmla="*/ 50 w 69"/>
                <a:gd name="T33" fmla="*/ 111 h 115"/>
                <a:gd name="T34" fmla="*/ 42 w 69"/>
                <a:gd name="T35" fmla="*/ 115 h 115"/>
                <a:gd name="T36" fmla="*/ 35 w 69"/>
                <a:gd name="T37" fmla="*/ 115 h 115"/>
                <a:gd name="T38" fmla="*/ 27 w 69"/>
                <a:gd name="T39" fmla="*/ 115 h 115"/>
                <a:gd name="T40" fmla="*/ 15 w 69"/>
                <a:gd name="T41" fmla="*/ 107 h 115"/>
                <a:gd name="T42" fmla="*/ 8 w 69"/>
                <a:gd name="T43" fmla="*/ 96 h 115"/>
                <a:gd name="T44" fmla="*/ 4 w 69"/>
                <a:gd name="T45" fmla="*/ 81 h 115"/>
                <a:gd name="T46" fmla="*/ 0 w 69"/>
                <a:gd name="T47" fmla="*/ 58 h 115"/>
                <a:gd name="T48" fmla="*/ 15 w 69"/>
                <a:gd name="T49" fmla="*/ 61 h 115"/>
                <a:gd name="T50" fmla="*/ 19 w 69"/>
                <a:gd name="T51" fmla="*/ 81 h 115"/>
                <a:gd name="T52" fmla="*/ 23 w 69"/>
                <a:gd name="T53" fmla="*/ 100 h 115"/>
                <a:gd name="T54" fmla="*/ 27 w 69"/>
                <a:gd name="T55" fmla="*/ 107 h 115"/>
                <a:gd name="T56" fmla="*/ 31 w 69"/>
                <a:gd name="T57" fmla="*/ 111 h 115"/>
                <a:gd name="T58" fmla="*/ 35 w 69"/>
                <a:gd name="T59" fmla="*/ 111 h 115"/>
                <a:gd name="T60" fmla="*/ 38 w 69"/>
                <a:gd name="T61" fmla="*/ 111 h 115"/>
                <a:gd name="T62" fmla="*/ 46 w 69"/>
                <a:gd name="T63" fmla="*/ 107 h 115"/>
                <a:gd name="T64" fmla="*/ 50 w 69"/>
                <a:gd name="T65" fmla="*/ 104 h 115"/>
                <a:gd name="T66" fmla="*/ 50 w 69"/>
                <a:gd name="T67" fmla="*/ 92 h 115"/>
                <a:gd name="T68" fmla="*/ 54 w 69"/>
                <a:gd name="T69" fmla="*/ 77 h 115"/>
                <a:gd name="T70" fmla="*/ 54 w 69"/>
                <a:gd name="T71" fmla="*/ 54 h 115"/>
                <a:gd name="T72" fmla="*/ 54 w 69"/>
                <a:gd name="T73" fmla="*/ 38 h 115"/>
                <a:gd name="T74" fmla="*/ 50 w 69"/>
                <a:gd name="T75" fmla="*/ 23 h 115"/>
                <a:gd name="T76" fmla="*/ 50 w 69"/>
                <a:gd name="T77" fmla="*/ 15 h 115"/>
                <a:gd name="T78" fmla="*/ 42 w 69"/>
                <a:gd name="T79" fmla="*/ 8 h 115"/>
                <a:gd name="T80" fmla="*/ 42 w 69"/>
                <a:gd name="T81" fmla="*/ 8 h 115"/>
                <a:gd name="T82" fmla="*/ 35 w 69"/>
                <a:gd name="T83" fmla="*/ 8 h 115"/>
                <a:gd name="T84" fmla="*/ 31 w 69"/>
                <a:gd name="T85" fmla="*/ 8 h 115"/>
                <a:gd name="T86" fmla="*/ 27 w 69"/>
                <a:gd name="T87" fmla="*/ 12 h 115"/>
                <a:gd name="T88" fmla="*/ 23 w 69"/>
                <a:gd name="T89" fmla="*/ 19 h 115"/>
                <a:gd name="T90" fmla="*/ 19 w 69"/>
                <a:gd name="T91" fmla="*/ 31 h 115"/>
                <a:gd name="T92" fmla="*/ 15 w 69"/>
                <a:gd name="T93" fmla="*/ 46 h 115"/>
                <a:gd name="T94" fmla="*/ 15 w 69"/>
                <a:gd name="T95" fmla="*/ 61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5"/>
                <a:gd name="T146" fmla="*/ 69 w 69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5">
                  <a:moveTo>
                    <a:pt x="0" y="58"/>
                  </a:moveTo>
                  <a:lnTo>
                    <a:pt x="4" y="42"/>
                  </a:lnTo>
                  <a:lnTo>
                    <a:pt x="8" y="27"/>
                  </a:lnTo>
                  <a:lnTo>
                    <a:pt x="11" y="15"/>
                  </a:lnTo>
                  <a:lnTo>
                    <a:pt x="23" y="8"/>
                  </a:lnTo>
                  <a:lnTo>
                    <a:pt x="27" y="4"/>
                  </a:lnTo>
                  <a:lnTo>
                    <a:pt x="35" y="0"/>
                  </a:lnTo>
                  <a:lnTo>
                    <a:pt x="46" y="4"/>
                  </a:lnTo>
                  <a:lnTo>
                    <a:pt x="50" y="8"/>
                  </a:lnTo>
                  <a:lnTo>
                    <a:pt x="58" y="15"/>
                  </a:lnTo>
                  <a:lnTo>
                    <a:pt x="65" y="27"/>
                  </a:lnTo>
                  <a:lnTo>
                    <a:pt x="69" y="42"/>
                  </a:lnTo>
                  <a:lnTo>
                    <a:pt x="69" y="58"/>
                  </a:lnTo>
                  <a:lnTo>
                    <a:pt x="69" y="77"/>
                  </a:lnTo>
                  <a:lnTo>
                    <a:pt x="65" y="92"/>
                  </a:lnTo>
                  <a:lnTo>
                    <a:pt x="58" y="104"/>
                  </a:lnTo>
                  <a:lnTo>
                    <a:pt x="50" y="111"/>
                  </a:lnTo>
                  <a:lnTo>
                    <a:pt x="42" y="115"/>
                  </a:lnTo>
                  <a:lnTo>
                    <a:pt x="35" y="115"/>
                  </a:lnTo>
                  <a:lnTo>
                    <a:pt x="27" y="115"/>
                  </a:lnTo>
                  <a:lnTo>
                    <a:pt x="15" y="107"/>
                  </a:lnTo>
                  <a:lnTo>
                    <a:pt x="8" y="96"/>
                  </a:lnTo>
                  <a:lnTo>
                    <a:pt x="4" y="81"/>
                  </a:lnTo>
                  <a:lnTo>
                    <a:pt x="0" y="58"/>
                  </a:lnTo>
                  <a:close/>
                  <a:moveTo>
                    <a:pt x="15" y="61"/>
                  </a:moveTo>
                  <a:lnTo>
                    <a:pt x="19" y="81"/>
                  </a:lnTo>
                  <a:lnTo>
                    <a:pt x="23" y="100"/>
                  </a:lnTo>
                  <a:lnTo>
                    <a:pt x="27" y="107"/>
                  </a:lnTo>
                  <a:lnTo>
                    <a:pt x="31" y="111"/>
                  </a:lnTo>
                  <a:lnTo>
                    <a:pt x="35" y="111"/>
                  </a:lnTo>
                  <a:lnTo>
                    <a:pt x="38" y="111"/>
                  </a:lnTo>
                  <a:lnTo>
                    <a:pt x="46" y="107"/>
                  </a:lnTo>
                  <a:lnTo>
                    <a:pt x="50" y="104"/>
                  </a:lnTo>
                  <a:lnTo>
                    <a:pt x="50" y="92"/>
                  </a:lnTo>
                  <a:lnTo>
                    <a:pt x="54" y="77"/>
                  </a:lnTo>
                  <a:lnTo>
                    <a:pt x="54" y="54"/>
                  </a:lnTo>
                  <a:lnTo>
                    <a:pt x="54" y="38"/>
                  </a:lnTo>
                  <a:lnTo>
                    <a:pt x="50" y="23"/>
                  </a:lnTo>
                  <a:lnTo>
                    <a:pt x="50" y="15"/>
                  </a:lnTo>
                  <a:lnTo>
                    <a:pt x="42" y="8"/>
                  </a:lnTo>
                  <a:lnTo>
                    <a:pt x="35" y="8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3" y="19"/>
                  </a:lnTo>
                  <a:lnTo>
                    <a:pt x="19" y="31"/>
                  </a:lnTo>
                  <a:lnTo>
                    <a:pt x="15" y="46"/>
                  </a:lnTo>
                  <a:lnTo>
                    <a:pt x="15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53" name="Rectangle 207"/>
            <p:cNvSpPr>
              <a:spLocks noChangeArrowheads="1"/>
            </p:cNvSpPr>
            <p:nvPr/>
          </p:nvSpPr>
          <p:spPr bwMode="auto">
            <a:xfrm>
              <a:off x="3304" y="23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Freeform 208"/>
            <p:cNvSpPr>
              <a:spLocks noEditPoints="1"/>
            </p:cNvSpPr>
            <p:nvPr/>
          </p:nvSpPr>
          <p:spPr bwMode="auto">
            <a:xfrm>
              <a:off x="3503" y="2362"/>
              <a:ext cx="73" cy="115"/>
            </a:xfrm>
            <a:custGeom>
              <a:avLst/>
              <a:gdLst>
                <a:gd name="T0" fmla="*/ 0 w 73"/>
                <a:gd name="T1" fmla="*/ 58 h 115"/>
                <a:gd name="T2" fmla="*/ 4 w 73"/>
                <a:gd name="T3" fmla="*/ 42 h 115"/>
                <a:gd name="T4" fmla="*/ 8 w 73"/>
                <a:gd name="T5" fmla="*/ 27 h 115"/>
                <a:gd name="T6" fmla="*/ 16 w 73"/>
                <a:gd name="T7" fmla="*/ 15 h 115"/>
                <a:gd name="T8" fmla="*/ 23 w 73"/>
                <a:gd name="T9" fmla="*/ 8 h 115"/>
                <a:gd name="T10" fmla="*/ 31 w 73"/>
                <a:gd name="T11" fmla="*/ 4 h 115"/>
                <a:gd name="T12" fmla="*/ 39 w 73"/>
                <a:gd name="T13" fmla="*/ 0 h 115"/>
                <a:gd name="T14" fmla="*/ 46 w 73"/>
                <a:gd name="T15" fmla="*/ 4 h 115"/>
                <a:gd name="T16" fmla="*/ 54 w 73"/>
                <a:gd name="T17" fmla="*/ 8 h 115"/>
                <a:gd name="T18" fmla="*/ 62 w 73"/>
                <a:gd name="T19" fmla="*/ 15 h 115"/>
                <a:gd name="T20" fmla="*/ 66 w 73"/>
                <a:gd name="T21" fmla="*/ 27 h 115"/>
                <a:gd name="T22" fmla="*/ 69 w 73"/>
                <a:gd name="T23" fmla="*/ 42 h 115"/>
                <a:gd name="T24" fmla="*/ 73 w 73"/>
                <a:gd name="T25" fmla="*/ 58 h 115"/>
                <a:gd name="T26" fmla="*/ 69 w 73"/>
                <a:gd name="T27" fmla="*/ 77 h 115"/>
                <a:gd name="T28" fmla="*/ 66 w 73"/>
                <a:gd name="T29" fmla="*/ 92 h 115"/>
                <a:gd name="T30" fmla="*/ 62 w 73"/>
                <a:gd name="T31" fmla="*/ 104 h 115"/>
                <a:gd name="T32" fmla="*/ 54 w 73"/>
                <a:gd name="T33" fmla="*/ 111 h 115"/>
                <a:gd name="T34" fmla="*/ 46 w 73"/>
                <a:gd name="T35" fmla="*/ 115 h 115"/>
                <a:gd name="T36" fmla="*/ 35 w 73"/>
                <a:gd name="T37" fmla="*/ 115 h 115"/>
                <a:gd name="T38" fmla="*/ 27 w 73"/>
                <a:gd name="T39" fmla="*/ 115 h 115"/>
                <a:gd name="T40" fmla="*/ 20 w 73"/>
                <a:gd name="T41" fmla="*/ 107 h 115"/>
                <a:gd name="T42" fmla="*/ 12 w 73"/>
                <a:gd name="T43" fmla="*/ 96 h 115"/>
                <a:gd name="T44" fmla="*/ 4 w 73"/>
                <a:gd name="T45" fmla="*/ 81 h 115"/>
                <a:gd name="T46" fmla="*/ 0 w 73"/>
                <a:gd name="T47" fmla="*/ 58 h 115"/>
                <a:gd name="T48" fmla="*/ 20 w 73"/>
                <a:gd name="T49" fmla="*/ 61 h 115"/>
                <a:gd name="T50" fmla="*/ 20 w 73"/>
                <a:gd name="T51" fmla="*/ 81 h 115"/>
                <a:gd name="T52" fmla="*/ 23 w 73"/>
                <a:gd name="T53" fmla="*/ 100 h 115"/>
                <a:gd name="T54" fmla="*/ 27 w 73"/>
                <a:gd name="T55" fmla="*/ 107 h 115"/>
                <a:gd name="T56" fmla="*/ 31 w 73"/>
                <a:gd name="T57" fmla="*/ 111 h 115"/>
                <a:gd name="T58" fmla="*/ 39 w 73"/>
                <a:gd name="T59" fmla="*/ 111 h 115"/>
                <a:gd name="T60" fmla="*/ 43 w 73"/>
                <a:gd name="T61" fmla="*/ 111 h 115"/>
                <a:gd name="T62" fmla="*/ 46 w 73"/>
                <a:gd name="T63" fmla="*/ 107 h 115"/>
                <a:gd name="T64" fmla="*/ 50 w 73"/>
                <a:gd name="T65" fmla="*/ 104 h 115"/>
                <a:gd name="T66" fmla="*/ 54 w 73"/>
                <a:gd name="T67" fmla="*/ 92 h 115"/>
                <a:gd name="T68" fmla="*/ 54 w 73"/>
                <a:gd name="T69" fmla="*/ 77 h 115"/>
                <a:gd name="T70" fmla="*/ 58 w 73"/>
                <a:gd name="T71" fmla="*/ 54 h 115"/>
                <a:gd name="T72" fmla="*/ 54 w 73"/>
                <a:gd name="T73" fmla="*/ 38 h 115"/>
                <a:gd name="T74" fmla="*/ 54 w 73"/>
                <a:gd name="T75" fmla="*/ 23 h 115"/>
                <a:gd name="T76" fmla="*/ 50 w 73"/>
                <a:gd name="T77" fmla="*/ 15 h 115"/>
                <a:gd name="T78" fmla="*/ 46 w 73"/>
                <a:gd name="T79" fmla="*/ 8 h 115"/>
                <a:gd name="T80" fmla="*/ 43 w 73"/>
                <a:gd name="T81" fmla="*/ 8 h 115"/>
                <a:gd name="T82" fmla="*/ 39 w 73"/>
                <a:gd name="T83" fmla="*/ 8 h 115"/>
                <a:gd name="T84" fmla="*/ 31 w 73"/>
                <a:gd name="T85" fmla="*/ 8 h 115"/>
                <a:gd name="T86" fmla="*/ 27 w 73"/>
                <a:gd name="T87" fmla="*/ 12 h 115"/>
                <a:gd name="T88" fmla="*/ 23 w 73"/>
                <a:gd name="T89" fmla="*/ 19 h 115"/>
                <a:gd name="T90" fmla="*/ 20 w 73"/>
                <a:gd name="T91" fmla="*/ 31 h 115"/>
                <a:gd name="T92" fmla="*/ 20 w 73"/>
                <a:gd name="T93" fmla="*/ 46 h 115"/>
                <a:gd name="T94" fmla="*/ 20 w 73"/>
                <a:gd name="T95" fmla="*/ 61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5"/>
                <a:gd name="T146" fmla="*/ 73 w 73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5">
                  <a:moveTo>
                    <a:pt x="0" y="58"/>
                  </a:moveTo>
                  <a:lnTo>
                    <a:pt x="4" y="42"/>
                  </a:lnTo>
                  <a:lnTo>
                    <a:pt x="8" y="27"/>
                  </a:lnTo>
                  <a:lnTo>
                    <a:pt x="16" y="15"/>
                  </a:lnTo>
                  <a:lnTo>
                    <a:pt x="23" y="8"/>
                  </a:lnTo>
                  <a:lnTo>
                    <a:pt x="31" y="4"/>
                  </a:lnTo>
                  <a:lnTo>
                    <a:pt x="39" y="0"/>
                  </a:lnTo>
                  <a:lnTo>
                    <a:pt x="46" y="4"/>
                  </a:lnTo>
                  <a:lnTo>
                    <a:pt x="54" y="8"/>
                  </a:lnTo>
                  <a:lnTo>
                    <a:pt x="62" y="15"/>
                  </a:lnTo>
                  <a:lnTo>
                    <a:pt x="66" y="27"/>
                  </a:lnTo>
                  <a:lnTo>
                    <a:pt x="69" y="42"/>
                  </a:lnTo>
                  <a:lnTo>
                    <a:pt x="73" y="58"/>
                  </a:lnTo>
                  <a:lnTo>
                    <a:pt x="69" y="77"/>
                  </a:lnTo>
                  <a:lnTo>
                    <a:pt x="66" y="92"/>
                  </a:lnTo>
                  <a:lnTo>
                    <a:pt x="62" y="104"/>
                  </a:lnTo>
                  <a:lnTo>
                    <a:pt x="54" y="111"/>
                  </a:lnTo>
                  <a:lnTo>
                    <a:pt x="46" y="115"/>
                  </a:lnTo>
                  <a:lnTo>
                    <a:pt x="35" y="115"/>
                  </a:lnTo>
                  <a:lnTo>
                    <a:pt x="27" y="115"/>
                  </a:lnTo>
                  <a:lnTo>
                    <a:pt x="20" y="107"/>
                  </a:lnTo>
                  <a:lnTo>
                    <a:pt x="12" y="96"/>
                  </a:lnTo>
                  <a:lnTo>
                    <a:pt x="4" y="81"/>
                  </a:lnTo>
                  <a:lnTo>
                    <a:pt x="0" y="58"/>
                  </a:lnTo>
                  <a:close/>
                  <a:moveTo>
                    <a:pt x="20" y="61"/>
                  </a:moveTo>
                  <a:lnTo>
                    <a:pt x="20" y="81"/>
                  </a:lnTo>
                  <a:lnTo>
                    <a:pt x="23" y="100"/>
                  </a:lnTo>
                  <a:lnTo>
                    <a:pt x="27" y="107"/>
                  </a:lnTo>
                  <a:lnTo>
                    <a:pt x="31" y="111"/>
                  </a:lnTo>
                  <a:lnTo>
                    <a:pt x="39" y="111"/>
                  </a:lnTo>
                  <a:lnTo>
                    <a:pt x="43" y="111"/>
                  </a:lnTo>
                  <a:lnTo>
                    <a:pt x="46" y="107"/>
                  </a:lnTo>
                  <a:lnTo>
                    <a:pt x="50" y="104"/>
                  </a:lnTo>
                  <a:lnTo>
                    <a:pt x="54" y="92"/>
                  </a:lnTo>
                  <a:lnTo>
                    <a:pt x="54" y="77"/>
                  </a:lnTo>
                  <a:lnTo>
                    <a:pt x="58" y="54"/>
                  </a:lnTo>
                  <a:lnTo>
                    <a:pt x="54" y="38"/>
                  </a:lnTo>
                  <a:lnTo>
                    <a:pt x="54" y="23"/>
                  </a:lnTo>
                  <a:lnTo>
                    <a:pt x="50" y="15"/>
                  </a:lnTo>
                  <a:lnTo>
                    <a:pt x="46" y="8"/>
                  </a:lnTo>
                  <a:lnTo>
                    <a:pt x="43" y="8"/>
                  </a:lnTo>
                  <a:lnTo>
                    <a:pt x="39" y="8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3" y="19"/>
                  </a:lnTo>
                  <a:lnTo>
                    <a:pt x="20" y="31"/>
                  </a:lnTo>
                  <a:lnTo>
                    <a:pt x="20" y="46"/>
                  </a:lnTo>
                  <a:lnTo>
                    <a:pt x="20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55" name="Rectangle 209"/>
            <p:cNvSpPr>
              <a:spLocks noChangeArrowheads="1"/>
            </p:cNvSpPr>
            <p:nvPr/>
          </p:nvSpPr>
          <p:spPr bwMode="auto">
            <a:xfrm>
              <a:off x="4071" y="23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Freeform 210"/>
            <p:cNvSpPr>
              <a:spLocks/>
            </p:cNvSpPr>
            <p:nvPr/>
          </p:nvSpPr>
          <p:spPr bwMode="auto">
            <a:xfrm>
              <a:off x="4275" y="2458"/>
              <a:ext cx="19" cy="19"/>
            </a:xfrm>
            <a:custGeom>
              <a:avLst/>
              <a:gdLst>
                <a:gd name="T0" fmla="*/ 11 w 19"/>
                <a:gd name="T1" fmla="*/ 0 h 19"/>
                <a:gd name="T2" fmla="*/ 15 w 19"/>
                <a:gd name="T3" fmla="*/ 0 h 19"/>
                <a:gd name="T4" fmla="*/ 19 w 19"/>
                <a:gd name="T5" fmla="*/ 4 h 19"/>
                <a:gd name="T6" fmla="*/ 19 w 19"/>
                <a:gd name="T7" fmla="*/ 8 h 19"/>
                <a:gd name="T8" fmla="*/ 19 w 19"/>
                <a:gd name="T9" fmla="*/ 11 h 19"/>
                <a:gd name="T10" fmla="*/ 19 w 19"/>
                <a:gd name="T11" fmla="*/ 15 h 19"/>
                <a:gd name="T12" fmla="*/ 19 w 19"/>
                <a:gd name="T13" fmla="*/ 19 h 19"/>
                <a:gd name="T14" fmla="*/ 15 w 19"/>
                <a:gd name="T15" fmla="*/ 19 h 19"/>
                <a:gd name="T16" fmla="*/ 11 w 19"/>
                <a:gd name="T17" fmla="*/ 19 h 19"/>
                <a:gd name="T18" fmla="*/ 7 w 19"/>
                <a:gd name="T19" fmla="*/ 19 h 19"/>
                <a:gd name="T20" fmla="*/ 3 w 19"/>
                <a:gd name="T21" fmla="*/ 19 h 19"/>
                <a:gd name="T22" fmla="*/ 3 w 19"/>
                <a:gd name="T23" fmla="*/ 15 h 19"/>
                <a:gd name="T24" fmla="*/ 0 w 19"/>
                <a:gd name="T25" fmla="*/ 11 h 19"/>
                <a:gd name="T26" fmla="*/ 3 w 19"/>
                <a:gd name="T27" fmla="*/ 8 h 19"/>
                <a:gd name="T28" fmla="*/ 3 w 19"/>
                <a:gd name="T29" fmla="*/ 4 h 19"/>
                <a:gd name="T30" fmla="*/ 7 w 19"/>
                <a:gd name="T31" fmla="*/ 0 h 19"/>
                <a:gd name="T32" fmla="*/ 11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11" y="0"/>
                  </a:moveTo>
                  <a:lnTo>
                    <a:pt x="15" y="0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9" y="11"/>
                  </a:lnTo>
                  <a:lnTo>
                    <a:pt x="19" y="15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3" y="19"/>
                  </a:lnTo>
                  <a:lnTo>
                    <a:pt x="3" y="15"/>
                  </a:lnTo>
                  <a:lnTo>
                    <a:pt x="0" y="11"/>
                  </a:lnTo>
                  <a:lnTo>
                    <a:pt x="3" y="8"/>
                  </a:lnTo>
                  <a:lnTo>
                    <a:pt x="3" y="4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57" name="Freeform 211"/>
            <p:cNvSpPr>
              <a:spLocks/>
            </p:cNvSpPr>
            <p:nvPr/>
          </p:nvSpPr>
          <p:spPr bwMode="auto">
            <a:xfrm>
              <a:off x="4313" y="2366"/>
              <a:ext cx="65" cy="111"/>
            </a:xfrm>
            <a:custGeom>
              <a:avLst/>
              <a:gdLst>
                <a:gd name="T0" fmla="*/ 65 w 65"/>
                <a:gd name="T1" fmla="*/ 0 h 111"/>
                <a:gd name="T2" fmla="*/ 57 w 65"/>
                <a:gd name="T3" fmla="*/ 11 h 111"/>
                <a:gd name="T4" fmla="*/ 23 w 65"/>
                <a:gd name="T5" fmla="*/ 11 h 111"/>
                <a:gd name="T6" fmla="*/ 15 w 65"/>
                <a:gd name="T7" fmla="*/ 27 h 111"/>
                <a:gd name="T8" fmla="*/ 31 w 65"/>
                <a:gd name="T9" fmla="*/ 31 h 111"/>
                <a:gd name="T10" fmla="*/ 42 w 65"/>
                <a:gd name="T11" fmla="*/ 38 h 111"/>
                <a:gd name="T12" fmla="*/ 54 w 65"/>
                <a:gd name="T13" fmla="*/ 46 h 111"/>
                <a:gd name="T14" fmla="*/ 61 w 65"/>
                <a:gd name="T15" fmla="*/ 57 h 111"/>
                <a:gd name="T16" fmla="*/ 61 w 65"/>
                <a:gd name="T17" fmla="*/ 69 h 111"/>
                <a:gd name="T18" fmla="*/ 61 w 65"/>
                <a:gd name="T19" fmla="*/ 80 h 111"/>
                <a:gd name="T20" fmla="*/ 57 w 65"/>
                <a:gd name="T21" fmla="*/ 88 h 111"/>
                <a:gd name="T22" fmla="*/ 54 w 65"/>
                <a:gd name="T23" fmla="*/ 92 h 111"/>
                <a:gd name="T24" fmla="*/ 50 w 65"/>
                <a:gd name="T25" fmla="*/ 100 h 111"/>
                <a:gd name="T26" fmla="*/ 46 w 65"/>
                <a:gd name="T27" fmla="*/ 103 h 111"/>
                <a:gd name="T28" fmla="*/ 38 w 65"/>
                <a:gd name="T29" fmla="*/ 107 h 111"/>
                <a:gd name="T30" fmla="*/ 31 w 65"/>
                <a:gd name="T31" fmla="*/ 111 h 111"/>
                <a:gd name="T32" fmla="*/ 19 w 65"/>
                <a:gd name="T33" fmla="*/ 111 h 111"/>
                <a:gd name="T34" fmla="*/ 11 w 65"/>
                <a:gd name="T35" fmla="*/ 111 h 111"/>
                <a:gd name="T36" fmla="*/ 8 w 65"/>
                <a:gd name="T37" fmla="*/ 107 h 111"/>
                <a:gd name="T38" fmla="*/ 4 w 65"/>
                <a:gd name="T39" fmla="*/ 107 h 111"/>
                <a:gd name="T40" fmla="*/ 0 w 65"/>
                <a:gd name="T41" fmla="*/ 103 h 111"/>
                <a:gd name="T42" fmla="*/ 4 w 65"/>
                <a:gd name="T43" fmla="*/ 100 h 111"/>
                <a:gd name="T44" fmla="*/ 4 w 65"/>
                <a:gd name="T45" fmla="*/ 96 h 111"/>
                <a:gd name="T46" fmla="*/ 4 w 65"/>
                <a:gd name="T47" fmla="*/ 96 h 111"/>
                <a:gd name="T48" fmla="*/ 8 w 65"/>
                <a:gd name="T49" fmla="*/ 96 h 111"/>
                <a:gd name="T50" fmla="*/ 11 w 65"/>
                <a:gd name="T51" fmla="*/ 96 h 111"/>
                <a:gd name="T52" fmla="*/ 11 w 65"/>
                <a:gd name="T53" fmla="*/ 96 h 111"/>
                <a:gd name="T54" fmla="*/ 15 w 65"/>
                <a:gd name="T55" fmla="*/ 96 h 111"/>
                <a:gd name="T56" fmla="*/ 15 w 65"/>
                <a:gd name="T57" fmla="*/ 100 h 111"/>
                <a:gd name="T58" fmla="*/ 23 w 65"/>
                <a:gd name="T59" fmla="*/ 103 h 111"/>
                <a:gd name="T60" fmla="*/ 31 w 65"/>
                <a:gd name="T61" fmla="*/ 103 h 111"/>
                <a:gd name="T62" fmla="*/ 38 w 65"/>
                <a:gd name="T63" fmla="*/ 103 h 111"/>
                <a:gd name="T64" fmla="*/ 46 w 65"/>
                <a:gd name="T65" fmla="*/ 96 h 111"/>
                <a:gd name="T66" fmla="*/ 50 w 65"/>
                <a:gd name="T67" fmla="*/ 88 h 111"/>
                <a:gd name="T68" fmla="*/ 54 w 65"/>
                <a:gd name="T69" fmla="*/ 80 h 111"/>
                <a:gd name="T70" fmla="*/ 50 w 65"/>
                <a:gd name="T71" fmla="*/ 69 h 111"/>
                <a:gd name="T72" fmla="*/ 46 w 65"/>
                <a:gd name="T73" fmla="*/ 61 h 111"/>
                <a:gd name="T74" fmla="*/ 38 w 65"/>
                <a:gd name="T75" fmla="*/ 54 h 111"/>
                <a:gd name="T76" fmla="*/ 27 w 65"/>
                <a:gd name="T77" fmla="*/ 46 h 111"/>
                <a:gd name="T78" fmla="*/ 19 w 65"/>
                <a:gd name="T79" fmla="*/ 42 h 111"/>
                <a:gd name="T80" fmla="*/ 4 w 65"/>
                <a:gd name="T81" fmla="*/ 42 h 111"/>
                <a:gd name="T82" fmla="*/ 27 w 65"/>
                <a:gd name="T83" fmla="*/ 0 h 111"/>
                <a:gd name="T84" fmla="*/ 65 w 65"/>
                <a:gd name="T85" fmla="*/ 0 h 1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5"/>
                <a:gd name="T130" fmla="*/ 0 h 111"/>
                <a:gd name="T131" fmla="*/ 65 w 65"/>
                <a:gd name="T132" fmla="*/ 111 h 1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5" h="111">
                  <a:moveTo>
                    <a:pt x="65" y="0"/>
                  </a:moveTo>
                  <a:lnTo>
                    <a:pt x="57" y="11"/>
                  </a:lnTo>
                  <a:lnTo>
                    <a:pt x="23" y="11"/>
                  </a:lnTo>
                  <a:lnTo>
                    <a:pt x="15" y="27"/>
                  </a:lnTo>
                  <a:lnTo>
                    <a:pt x="31" y="31"/>
                  </a:lnTo>
                  <a:lnTo>
                    <a:pt x="42" y="38"/>
                  </a:lnTo>
                  <a:lnTo>
                    <a:pt x="54" y="46"/>
                  </a:lnTo>
                  <a:lnTo>
                    <a:pt x="61" y="57"/>
                  </a:lnTo>
                  <a:lnTo>
                    <a:pt x="61" y="69"/>
                  </a:lnTo>
                  <a:lnTo>
                    <a:pt x="61" y="80"/>
                  </a:lnTo>
                  <a:lnTo>
                    <a:pt x="57" y="88"/>
                  </a:lnTo>
                  <a:lnTo>
                    <a:pt x="54" y="92"/>
                  </a:lnTo>
                  <a:lnTo>
                    <a:pt x="50" y="100"/>
                  </a:lnTo>
                  <a:lnTo>
                    <a:pt x="46" y="103"/>
                  </a:lnTo>
                  <a:lnTo>
                    <a:pt x="38" y="107"/>
                  </a:lnTo>
                  <a:lnTo>
                    <a:pt x="31" y="111"/>
                  </a:lnTo>
                  <a:lnTo>
                    <a:pt x="19" y="111"/>
                  </a:lnTo>
                  <a:lnTo>
                    <a:pt x="11" y="111"/>
                  </a:lnTo>
                  <a:lnTo>
                    <a:pt x="8" y="107"/>
                  </a:lnTo>
                  <a:lnTo>
                    <a:pt x="4" y="107"/>
                  </a:lnTo>
                  <a:lnTo>
                    <a:pt x="0" y="103"/>
                  </a:lnTo>
                  <a:lnTo>
                    <a:pt x="4" y="100"/>
                  </a:lnTo>
                  <a:lnTo>
                    <a:pt x="4" y="96"/>
                  </a:lnTo>
                  <a:lnTo>
                    <a:pt x="8" y="96"/>
                  </a:lnTo>
                  <a:lnTo>
                    <a:pt x="11" y="96"/>
                  </a:lnTo>
                  <a:lnTo>
                    <a:pt x="15" y="96"/>
                  </a:lnTo>
                  <a:lnTo>
                    <a:pt x="15" y="100"/>
                  </a:lnTo>
                  <a:lnTo>
                    <a:pt x="23" y="103"/>
                  </a:lnTo>
                  <a:lnTo>
                    <a:pt x="31" y="103"/>
                  </a:lnTo>
                  <a:lnTo>
                    <a:pt x="38" y="103"/>
                  </a:lnTo>
                  <a:lnTo>
                    <a:pt x="46" y="96"/>
                  </a:lnTo>
                  <a:lnTo>
                    <a:pt x="50" y="88"/>
                  </a:lnTo>
                  <a:lnTo>
                    <a:pt x="54" y="80"/>
                  </a:lnTo>
                  <a:lnTo>
                    <a:pt x="50" y="69"/>
                  </a:lnTo>
                  <a:lnTo>
                    <a:pt x="46" y="61"/>
                  </a:lnTo>
                  <a:lnTo>
                    <a:pt x="38" y="54"/>
                  </a:lnTo>
                  <a:lnTo>
                    <a:pt x="27" y="46"/>
                  </a:lnTo>
                  <a:lnTo>
                    <a:pt x="19" y="42"/>
                  </a:lnTo>
                  <a:lnTo>
                    <a:pt x="4" y="42"/>
                  </a:lnTo>
                  <a:lnTo>
                    <a:pt x="27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58" name="Freeform 212"/>
            <p:cNvSpPr>
              <a:spLocks noEditPoints="1"/>
            </p:cNvSpPr>
            <p:nvPr/>
          </p:nvSpPr>
          <p:spPr bwMode="auto">
            <a:xfrm>
              <a:off x="4397" y="2362"/>
              <a:ext cx="69" cy="115"/>
            </a:xfrm>
            <a:custGeom>
              <a:avLst/>
              <a:gdLst>
                <a:gd name="T0" fmla="*/ 69 w 69"/>
                <a:gd name="T1" fmla="*/ 0 h 115"/>
                <a:gd name="T2" fmla="*/ 69 w 69"/>
                <a:gd name="T3" fmla="*/ 4 h 115"/>
                <a:gd name="T4" fmla="*/ 58 w 69"/>
                <a:gd name="T5" fmla="*/ 8 h 115"/>
                <a:gd name="T6" fmla="*/ 50 w 69"/>
                <a:gd name="T7" fmla="*/ 8 h 115"/>
                <a:gd name="T8" fmla="*/ 43 w 69"/>
                <a:gd name="T9" fmla="*/ 12 h 115"/>
                <a:gd name="T10" fmla="*/ 35 w 69"/>
                <a:gd name="T11" fmla="*/ 19 h 115"/>
                <a:gd name="T12" fmla="*/ 31 w 69"/>
                <a:gd name="T13" fmla="*/ 27 h 115"/>
                <a:gd name="T14" fmla="*/ 27 w 69"/>
                <a:gd name="T15" fmla="*/ 35 h 115"/>
                <a:gd name="T16" fmla="*/ 23 w 69"/>
                <a:gd name="T17" fmla="*/ 42 h 115"/>
                <a:gd name="T18" fmla="*/ 20 w 69"/>
                <a:gd name="T19" fmla="*/ 54 h 115"/>
                <a:gd name="T20" fmla="*/ 31 w 69"/>
                <a:gd name="T21" fmla="*/ 46 h 115"/>
                <a:gd name="T22" fmla="*/ 43 w 69"/>
                <a:gd name="T23" fmla="*/ 46 h 115"/>
                <a:gd name="T24" fmla="*/ 54 w 69"/>
                <a:gd name="T25" fmla="*/ 46 h 115"/>
                <a:gd name="T26" fmla="*/ 62 w 69"/>
                <a:gd name="T27" fmla="*/ 54 h 115"/>
                <a:gd name="T28" fmla="*/ 69 w 69"/>
                <a:gd name="T29" fmla="*/ 65 h 115"/>
                <a:gd name="T30" fmla="*/ 69 w 69"/>
                <a:gd name="T31" fmla="*/ 77 h 115"/>
                <a:gd name="T32" fmla="*/ 69 w 69"/>
                <a:gd name="T33" fmla="*/ 92 h 115"/>
                <a:gd name="T34" fmla="*/ 62 w 69"/>
                <a:gd name="T35" fmla="*/ 104 h 115"/>
                <a:gd name="T36" fmla="*/ 54 w 69"/>
                <a:gd name="T37" fmla="*/ 111 h 115"/>
                <a:gd name="T38" fmla="*/ 46 w 69"/>
                <a:gd name="T39" fmla="*/ 115 h 115"/>
                <a:gd name="T40" fmla="*/ 35 w 69"/>
                <a:gd name="T41" fmla="*/ 115 h 115"/>
                <a:gd name="T42" fmla="*/ 23 w 69"/>
                <a:gd name="T43" fmla="*/ 115 h 115"/>
                <a:gd name="T44" fmla="*/ 16 w 69"/>
                <a:gd name="T45" fmla="*/ 107 h 115"/>
                <a:gd name="T46" fmla="*/ 8 w 69"/>
                <a:gd name="T47" fmla="*/ 100 h 115"/>
                <a:gd name="T48" fmla="*/ 0 w 69"/>
                <a:gd name="T49" fmla="*/ 84 h 115"/>
                <a:gd name="T50" fmla="*/ 0 w 69"/>
                <a:gd name="T51" fmla="*/ 69 h 115"/>
                <a:gd name="T52" fmla="*/ 0 w 69"/>
                <a:gd name="T53" fmla="*/ 58 h 115"/>
                <a:gd name="T54" fmla="*/ 4 w 69"/>
                <a:gd name="T55" fmla="*/ 42 h 115"/>
                <a:gd name="T56" fmla="*/ 12 w 69"/>
                <a:gd name="T57" fmla="*/ 31 h 115"/>
                <a:gd name="T58" fmla="*/ 23 w 69"/>
                <a:gd name="T59" fmla="*/ 19 h 115"/>
                <a:gd name="T60" fmla="*/ 35 w 69"/>
                <a:gd name="T61" fmla="*/ 12 h 115"/>
                <a:gd name="T62" fmla="*/ 43 w 69"/>
                <a:gd name="T63" fmla="*/ 4 h 115"/>
                <a:gd name="T64" fmla="*/ 54 w 69"/>
                <a:gd name="T65" fmla="*/ 0 h 115"/>
                <a:gd name="T66" fmla="*/ 62 w 69"/>
                <a:gd name="T67" fmla="*/ 0 h 115"/>
                <a:gd name="T68" fmla="*/ 69 w 69"/>
                <a:gd name="T69" fmla="*/ 0 h 115"/>
                <a:gd name="T70" fmla="*/ 16 w 69"/>
                <a:gd name="T71" fmla="*/ 58 h 115"/>
                <a:gd name="T72" fmla="*/ 16 w 69"/>
                <a:gd name="T73" fmla="*/ 69 h 115"/>
                <a:gd name="T74" fmla="*/ 16 w 69"/>
                <a:gd name="T75" fmla="*/ 77 h 115"/>
                <a:gd name="T76" fmla="*/ 16 w 69"/>
                <a:gd name="T77" fmla="*/ 84 h 115"/>
                <a:gd name="T78" fmla="*/ 20 w 69"/>
                <a:gd name="T79" fmla="*/ 92 h 115"/>
                <a:gd name="T80" fmla="*/ 23 w 69"/>
                <a:gd name="T81" fmla="*/ 100 h 115"/>
                <a:gd name="T82" fmla="*/ 27 w 69"/>
                <a:gd name="T83" fmla="*/ 107 h 115"/>
                <a:gd name="T84" fmla="*/ 31 w 69"/>
                <a:gd name="T85" fmla="*/ 111 h 115"/>
                <a:gd name="T86" fmla="*/ 35 w 69"/>
                <a:gd name="T87" fmla="*/ 111 h 115"/>
                <a:gd name="T88" fmla="*/ 43 w 69"/>
                <a:gd name="T89" fmla="*/ 111 h 115"/>
                <a:gd name="T90" fmla="*/ 50 w 69"/>
                <a:gd name="T91" fmla="*/ 104 h 115"/>
                <a:gd name="T92" fmla="*/ 54 w 69"/>
                <a:gd name="T93" fmla="*/ 96 h 115"/>
                <a:gd name="T94" fmla="*/ 54 w 69"/>
                <a:gd name="T95" fmla="*/ 84 h 115"/>
                <a:gd name="T96" fmla="*/ 54 w 69"/>
                <a:gd name="T97" fmla="*/ 73 h 115"/>
                <a:gd name="T98" fmla="*/ 50 w 69"/>
                <a:gd name="T99" fmla="*/ 61 h 115"/>
                <a:gd name="T100" fmla="*/ 43 w 69"/>
                <a:gd name="T101" fmla="*/ 54 h 115"/>
                <a:gd name="T102" fmla="*/ 35 w 69"/>
                <a:gd name="T103" fmla="*/ 50 h 115"/>
                <a:gd name="T104" fmla="*/ 31 w 69"/>
                <a:gd name="T105" fmla="*/ 54 h 115"/>
                <a:gd name="T106" fmla="*/ 27 w 69"/>
                <a:gd name="T107" fmla="*/ 54 h 115"/>
                <a:gd name="T108" fmla="*/ 23 w 69"/>
                <a:gd name="T109" fmla="*/ 54 h 115"/>
                <a:gd name="T110" fmla="*/ 16 w 69"/>
                <a:gd name="T111" fmla="*/ 58 h 11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9"/>
                <a:gd name="T169" fmla="*/ 0 h 115"/>
                <a:gd name="T170" fmla="*/ 69 w 69"/>
                <a:gd name="T171" fmla="*/ 115 h 11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9" h="115">
                  <a:moveTo>
                    <a:pt x="69" y="0"/>
                  </a:moveTo>
                  <a:lnTo>
                    <a:pt x="69" y="4"/>
                  </a:lnTo>
                  <a:lnTo>
                    <a:pt x="58" y="8"/>
                  </a:lnTo>
                  <a:lnTo>
                    <a:pt x="50" y="8"/>
                  </a:lnTo>
                  <a:lnTo>
                    <a:pt x="43" y="12"/>
                  </a:lnTo>
                  <a:lnTo>
                    <a:pt x="35" y="19"/>
                  </a:lnTo>
                  <a:lnTo>
                    <a:pt x="31" y="27"/>
                  </a:lnTo>
                  <a:lnTo>
                    <a:pt x="27" y="35"/>
                  </a:lnTo>
                  <a:lnTo>
                    <a:pt x="23" y="42"/>
                  </a:lnTo>
                  <a:lnTo>
                    <a:pt x="20" y="54"/>
                  </a:lnTo>
                  <a:lnTo>
                    <a:pt x="31" y="46"/>
                  </a:lnTo>
                  <a:lnTo>
                    <a:pt x="43" y="46"/>
                  </a:lnTo>
                  <a:lnTo>
                    <a:pt x="54" y="46"/>
                  </a:lnTo>
                  <a:lnTo>
                    <a:pt x="62" y="54"/>
                  </a:lnTo>
                  <a:lnTo>
                    <a:pt x="69" y="65"/>
                  </a:lnTo>
                  <a:lnTo>
                    <a:pt x="69" y="77"/>
                  </a:lnTo>
                  <a:lnTo>
                    <a:pt x="69" y="92"/>
                  </a:lnTo>
                  <a:lnTo>
                    <a:pt x="62" y="104"/>
                  </a:lnTo>
                  <a:lnTo>
                    <a:pt x="54" y="111"/>
                  </a:lnTo>
                  <a:lnTo>
                    <a:pt x="46" y="115"/>
                  </a:lnTo>
                  <a:lnTo>
                    <a:pt x="35" y="115"/>
                  </a:lnTo>
                  <a:lnTo>
                    <a:pt x="23" y="115"/>
                  </a:lnTo>
                  <a:lnTo>
                    <a:pt x="16" y="107"/>
                  </a:lnTo>
                  <a:lnTo>
                    <a:pt x="8" y="100"/>
                  </a:lnTo>
                  <a:lnTo>
                    <a:pt x="0" y="84"/>
                  </a:lnTo>
                  <a:lnTo>
                    <a:pt x="0" y="69"/>
                  </a:lnTo>
                  <a:lnTo>
                    <a:pt x="0" y="58"/>
                  </a:lnTo>
                  <a:lnTo>
                    <a:pt x="4" y="42"/>
                  </a:lnTo>
                  <a:lnTo>
                    <a:pt x="12" y="31"/>
                  </a:lnTo>
                  <a:lnTo>
                    <a:pt x="23" y="19"/>
                  </a:lnTo>
                  <a:lnTo>
                    <a:pt x="35" y="12"/>
                  </a:lnTo>
                  <a:lnTo>
                    <a:pt x="43" y="4"/>
                  </a:lnTo>
                  <a:lnTo>
                    <a:pt x="54" y="0"/>
                  </a:lnTo>
                  <a:lnTo>
                    <a:pt x="62" y="0"/>
                  </a:lnTo>
                  <a:lnTo>
                    <a:pt x="69" y="0"/>
                  </a:lnTo>
                  <a:close/>
                  <a:moveTo>
                    <a:pt x="16" y="58"/>
                  </a:moveTo>
                  <a:lnTo>
                    <a:pt x="16" y="69"/>
                  </a:lnTo>
                  <a:lnTo>
                    <a:pt x="16" y="77"/>
                  </a:lnTo>
                  <a:lnTo>
                    <a:pt x="16" y="84"/>
                  </a:lnTo>
                  <a:lnTo>
                    <a:pt x="20" y="92"/>
                  </a:lnTo>
                  <a:lnTo>
                    <a:pt x="23" y="100"/>
                  </a:lnTo>
                  <a:lnTo>
                    <a:pt x="27" y="107"/>
                  </a:lnTo>
                  <a:lnTo>
                    <a:pt x="31" y="111"/>
                  </a:lnTo>
                  <a:lnTo>
                    <a:pt x="35" y="111"/>
                  </a:lnTo>
                  <a:lnTo>
                    <a:pt x="43" y="111"/>
                  </a:lnTo>
                  <a:lnTo>
                    <a:pt x="50" y="104"/>
                  </a:lnTo>
                  <a:lnTo>
                    <a:pt x="54" y="96"/>
                  </a:lnTo>
                  <a:lnTo>
                    <a:pt x="54" y="84"/>
                  </a:lnTo>
                  <a:lnTo>
                    <a:pt x="54" y="73"/>
                  </a:lnTo>
                  <a:lnTo>
                    <a:pt x="50" y="61"/>
                  </a:lnTo>
                  <a:lnTo>
                    <a:pt x="43" y="54"/>
                  </a:lnTo>
                  <a:lnTo>
                    <a:pt x="35" y="50"/>
                  </a:lnTo>
                  <a:lnTo>
                    <a:pt x="31" y="54"/>
                  </a:lnTo>
                  <a:lnTo>
                    <a:pt x="27" y="54"/>
                  </a:lnTo>
                  <a:lnTo>
                    <a:pt x="23" y="54"/>
                  </a:lnTo>
                  <a:lnTo>
                    <a:pt x="16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59" name="Rectangle 213"/>
            <p:cNvSpPr>
              <a:spLocks noChangeArrowheads="1"/>
            </p:cNvSpPr>
            <p:nvPr/>
          </p:nvSpPr>
          <p:spPr bwMode="auto">
            <a:xfrm>
              <a:off x="4670" y="2335"/>
              <a:ext cx="7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Freeform 214"/>
            <p:cNvSpPr>
              <a:spLocks/>
            </p:cNvSpPr>
            <p:nvPr/>
          </p:nvSpPr>
          <p:spPr bwMode="auto">
            <a:xfrm>
              <a:off x="4881" y="2458"/>
              <a:ext cx="19" cy="19"/>
            </a:xfrm>
            <a:custGeom>
              <a:avLst/>
              <a:gdLst>
                <a:gd name="T0" fmla="*/ 7 w 19"/>
                <a:gd name="T1" fmla="*/ 0 h 19"/>
                <a:gd name="T2" fmla="*/ 11 w 19"/>
                <a:gd name="T3" fmla="*/ 0 h 19"/>
                <a:gd name="T4" fmla="*/ 15 w 19"/>
                <a:gd name="T5" fmla="*/ 4 h 19"/>
                <a:gd name="T6" fmla="*/ 19 w 19"/>
                <a:gd name="T7" fmla="*/ 8 h 19"/>
                <a:gd name="T8" fmla="*/ 19 w 19"/>
                <a:gd name="T9" fmla="*/ 11 h 19"/>
                <a:gd name="T10" fmla="*/ 19 w 19"/>
                <a:gd name="T11" fmla="*/ 15 h 19"/>
                <a:gd name="T12" fmla="*/ 15 w 19"/>
                <a:gd name="T13" fmla="*/ 19 h 19"/>
                <a:gd name="T14" fmla="*/ 11 w 19"/>
                <a:gd name="T15" fmla="*/ 19 h 19"/>
                <a:gd name="T16" fmla="*/ 7 w 19"/>
                <a:gd name="T17" fmla="*/ 19 h 19"/>
                <a:gd name="T18" fmla="*/ 4 w 19"/>
                <a:gd name="T19" fmla="*/ 19 h 19"/>
                <a:gd name="T20" fmla="*/ 4 w 19"/>
                <a:gd name="T21" fmla="*/ 19 h 19"/>
                <a:gd name="T22" fmla="*/ 0 w 19"/>
                <a:gd name="T23" fmla="*/ 15 h 19"/>
                <a:gd name="T24" fmla="*/ 0 w 19"/>
                <a:gd name="T25" fmla="*/ 11 h 19"/>
                <a:gd name="T26" fmla="*/ 0 w 19"/>
                <a:gd name="T27" fmla="*/ 8 h 19"/>
                <a:gd name="T28" fmla="*/ 4 w 19"/>
                <a:gd name="T29" fmla="*/ 4 h 19"/>
                <a:gd name="T30" fmla="*/ 4 w 19"/>
                <a:gd name="T31" fmla="*/ 0 h 19"/>
                <a:gd name="T32" fmla="*/ 7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7" y="0"/>
                  </a:moveTo>
                  <a:lnTo>
                    <a:pt x="11" y="0"/>
                  </a:lnTo>
                  <a:lnTo>
                    <a:pt x="15" y="4"/>
                  </a:lnTo>
                  <a:lnTo>
                    <a:pt x="19" y="8"/>
                  </a:lnTo>
                  <a:lnTo>
                    <a:pt x="19" y="11"/>
                  </a:lnTo>
                  <a:lnTo>
                    <a:pt x="19" y="15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61" name="Freeform 215"/>
            <p:cNvSpPr>
              <a:spLocks noEditPoints="1"/>
            </p:cNvSpPr>
            <p:nvPr/>
          </p:nvSpPr>
          <p:spPr bwMode="auto">
            <a:xfrm>
              <a:off x="4915" y="2362"/>
              <a:ext cx="73" cy="115"/>
            </a:xfrm>
            <a:custGeom>
              <a:avLst/>
              <a:gdLst>
                <a:gd name="T0" fmla="*/ 0 w 73"/>
                <a:gd name="T1" fmla="*/ 58 h 115"/>
                <a:gd name="T2" fmla="*/ 4 w 73"/>
                <a:gd name="T3" fmla="*/ 42 h 115"/>
                <a:gd name="T4" fmla="*/ 8 w 73"/>
                <a:gd name="T5" fmla="*/ 27 h 115"/>
                <a:gd name="T6" fmla="*/ 16 w 73"/>
                <a:gd name="T7" fmla="*/ 15 h 115"/>
                <a:gd name="T8" fmla="*/ 23 w 73"/>
                <a:gd name="T9" fmla="*/ 8 h 115"/>
                <a:gd name="T10" fmla="*/ 31 w 73"/>
                <a:gd name="T11" fmla="*/ 4 h 115"/>
                <a:gd name="T12" fmla="*/ 39 w 73"/>
                <a:gd name="T13" fmla="*/ 0 h 115"/>
                <a:gd name="T14" fmla="*/ 46 w 73"/>
                <a:gd name="T15" fmla="*/ 4 h 115"/>
                <a:gd name="T16" fmla="*/ 54 w 73"/>
                <a:gd name="T17" fmla="*/ 8 h 115"/>
                <a:gd name="T18" fmla="*/ 58 w 73"/>
                <a:gd name="T19" fmla="*/ 15 h 115"/>
                <a:gd name="T20" fmla="*/ 66 w 73"/>
                <a:gd name="T21" fmla="*/ 27 h 115"/>
                <a:gd name="T22" fmla="*/ 69 w 73"/>
                <a:gd name="T23" fmla="*/ 42 h 115"/>
                <a:gd name="T24" fmla="*/ 73 w 73"/>
                <a:gd name="T25" fmla="*/ 58 h 115"/>
                <a:gd name="T26" fmla="*/ 69 w 73"/>
                <a:gd name="T27" fmla="*/ 77 h 115"/>
                <a:gd name="T28" fmla="*/ 66 w 73"/>
                <a:gd name="T29" fmla="*/ 92 h 115"/>
                <a:gd name="T30" fmla="*/ 62 w 73"/>
                <a:gd name="T31" fmla="*/ 104 h 115"/>
                <a:gd name="T32" fmla="*/ 54 w 73"/>
                <a:gd name="T33" fmla="*/ 111 h 115"/>
                <a:gd name="T34" fmla="*/ 43 w 73"/>
                <a:gd name="T35" fmla="*/ 115 h 115"/>
                <a:gd name="T36" fmla="*/ 35 w 73"/>
                <a:gd name="T37" fmla="*/ 115 h 115"/>
                <a:gd name="T38" fmla="*/ 27 w 73"/>
                <a:gd name="T39" fmla="*/ 115 h 115"/>
                <a:gd name="T40" fmla="*/ 20 w 73"/>
                <a:gd name="T41" fmla="*/ 107 h 115"/>
                <a:gd name="T42" fmla="*/ 12 w 73"/>
                <a:gd name="T43" fmla="*/ 96 h 115"/>
                <a:gd name="T44" fmla="*/ 4 w 73"/>
                <a:gd name="T45" fmla="*/ 81 h 115"/>
                <a:gd name="T46" fmla="*/ 0 w 73"/>
                <a:gd name="T47" fmla="*/ 58 h 115"/>
                <a:gd name="T48" fmla="*/ 16 w 73"/>
                <a:gd name="T49" fmla="*/ 61 h 115"/>
                <a:gd name="T50" fmla="*/ 20 w 73"/>
                <a:gd name="T51" fmla="*/ 81 h 115"/>
                <a:gd name="T52" fmla="*/ 23 w 73"/>
                <a:gd name="T53" fmla="*/ 100 h 115"/>
                <a:gd name="T54" fmla="*/ 27 w 73"/>
                <a:gd name="T55" fmla="*/ 107 h 115"/>
                <a:gd name="T56" fmla="*/ 31 w 73"/>
                <a:gd name="T57" fmla="*/ 111 h 115"/>
                <a:gd name="T58" fmla="*/ 35 w 73"/>
                <a:gd name="T59" fmla="*/ 111 h 115"/>
                <a:gd name="T60" fmla="*/ 43 w 73"/>
                <a:gd name="T61" fmla="*/ 111 h 115"/>
                <a:gd name="T62" fmla="*/ 46 w 73"/>
                <a:gd name="T63" fmla="*/ 107 h 115"/>
                <a:gd name="T64" fmla="*/ 50 w 73"/>
                <a:gd name="T65" fmla="*/ 104 h 115"/>
                <a:gd name="T66" fmla="*/ 54 w 73"/>
                <a:gd name="T67" fmla="*/ 92 h 115"/>
                <a:gd name="T68" fmla="*/ 54 w 73"/>
                <a:gd name="T69" fmla="*/ 77 h 115"/>
                <a:gd name="T70" fmla="*/ 58 w 73"/>
                <a:gd name="T71" fmla="*/ 54 h 115"/>
                <a:gd name="T72" fmla="*/ 54 w 73"/>
                <a:gd name="T73" fmla="*/ 38 h 115"/>
                <a:gd name="T74" fmla="*/ 54 w 73"/>
                <a:gd name="T75" fmla="*/ 23 h 115"/>
                <a:gd name="T76" fmla="*/ 50 w 73"/>
                <a:gd name="T77" fmla="*/ 15 h 115"/>
                <a:gd name="T78" fmla="*/ 46 w 73"/>
                <a:gd name="T79" fmla="*/ 8 h 115"/>
                <a:gd name="T80" fmla="*/ 43 w 73"/>
                <a:gd name="T81" fmla="*/ 8 h 115"/>
                <a:gd name="T82" fmla="*/ 39 w 73"/>
                <a:gd name="T83" fmla="*/ 8 h 115"/>
                <a:gd name="T84" fmla="*/ 31 w 73"/>
                <a:gd name="T85" fmla="*/ 8 h 115"/>
                <a:gd name="T86" fmla="*/ 27 w 73"/>
                <a:gd name="T87" fmla="*/ 12 h 115"/>
                <a:gd name="T88" fmla="*/ 23 w 73"/>
                <a:gd name="T89" fmla="*/ 19 h 115"/>
                <a:gd name="T90" fmla="*/ 20 w 73"/>
                <a:gd name="T91" fmla="*/ 31 h 115"/>
                <a:gd name="T92" fmla="*/ 20 w 73"/>
                <a:gd name="T93" fmla="*/ 46 h 115"/>
                <a:gd name="T94" fmla="*/ 16 w 73"/>
                <a:gd name="T95" fmla="*/ 61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5"/>
                <a:gd name="T146" fmla="*/ 73 w 73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5">
                  <a:moveTo>
                    <a:pt x="0" y="58"/>
                  </a:moveTo>
                  <a:lnTo>
                    <a:pt x="4" y="42"/>
                  </a:lnTo>
                  <a:lnTo>
                    <a:pt x="8" y="27"/>
                  </a:lnTo>
                  <a:lnTo>
                    <a:pt x="16" y="15"/>
                  </a:lnTo>
                  <a:lnTo>
                    <a:pt x="23" y="8"/>
                  </a:lnTo>
                  <a:lnTo>
                    <a:pt x="31" y="4"/>
                  </a:lnTo>
                  <a:lnTo>
                    <a:pt x="39" y="0"/>
                  </a:lnTo>
                  <a:lnTo>
                    <a:pt x="46" y="4"/>
                  </a:lnTo>
                  <a:lnTo>
                    <a:pt x="54" y="8"/>
                  </a:lnTo>
                  <a:lnTo>
                    <a:pt x="58" y="15"/>
                  </a:lnTo>
                  <a:lnTo>
                    <a:pt x="66" y="27"/>
                  </a:lnTo>
                  <a:lnTo>
                    <a:pt x="69" y="42"/>
                  </a:lnTo>
                  <a:lnTo>
                    <a:pt x="73" y="58"/>
                  </a:lnTo>
                  <a:lnTo>
                    <a:pt x="69" y="77"/>
                  </a:lnTo>
                  <a:lnTo>
                    <a:pt x="66" y="92"/>
                  </a:lnTo>
                  <a:lnTo>
                    <a:pt x="62" y="104"/>
                  </a:lnTo>
                  <a:lnTo>
                    <a:pt x="54" y="111"/>
                  </a:lnTo>
                  <a:lnTo>
                    <a:pt x="43" y="115"/>
                  </a:lnTo>
                  <a:lnTo>
                    <a:pt x="35" y="115"/>
                  </a:lnTo>
                  <a:lnTo>
                    <a:pt x="27" y="115"/>
                  </a:lnTo>
                  <a:lnTo>
                    <a:pt x="20" y="107"/>
                  </a:lnTo>
                  <a:lnTo>
                    <a:pt x="12" y="96"/>
                  </a:lnTo>
                  <a:lnTo>
                    <a:pt x="4" y="81"/>
                  </a:lnTo>
                  <a:lnTo>
                    <a:pt x="0" y="58"/>
                  </a:lnTo>
                  <a:close/>
                  <a:moveTo>
                    <a:pt x="16" y="61"/>
                  </a:moveTo>
                  <a:lnTo>
                    <a:pt x="20" y="81"/>
                  </a:lnTo>
                  <a:lnTo>
                    <a:pt x="23" y="100"/>
                  </a:lnTo>
                  <a:lnTo>
                    <a:pt x="27" y="107"/>
                  </a:lnTo>
                  <a:lnTo>
                    <a:pt x="31" y="111"/>
                  </a:lnTo>
                  <a:lnTo>
                    <a:pt x="35" y="111"/>
                  </a:lnTo>
                  <a:lnTo>
                    <a:pt x="43" y="111"/>
                  </a:lnTo>
                  <a:lnTo>
                    <a:pt x="46" y="107"/>
                  </a:lnTo>
                  <a:lnTo>
                    <a:pt x="50" y="104"/>
                  </a:lnTo>
                  <a:lnTo>
                    <a:pt x="54" y="92"/>
                  </a:lnTo>
                  <a:lnTo>
                    <a:pt x="54" y="77"/>
                  </a:lnTo>
                  <a:lnTo>
                    <a:pt x="58" y="54"/>
                  </a:lnTo>
                  <a:lnTo>
                    <a:pt x="54" y="38"/>
                  </a:lnTo>
                  <a:lnTo>
                    <a:pt x="54" y="23"/>
                  </a:lnTo>
                  <a:lnTo>
                    <a:pt x="50" y="15"/>
                  </a:lnTo>
                  <a:lnTo>
                    <a:pt x="46" y="8"/>
                  </a:lnTo>
                  <a:lnTo>
                    <a:pt x="43" y="8"/>
                  </a:lnTo>
                  <a:lnTo>
                    <a:pt x="39" y="8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3" y="19"/>
                  </a:lnTo>
                  <a:lnTo>
                    <a:pt x="20" y="31"/>
                  </a:lnTo>
                  <a:lnTo>
                    <a:pt x="20" y="46"/>
                  </a:lnTo>
                  <a:lnTo>
                    <a:pt x="16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62" name="Freeform 216"/>
            <p:cNvSpPr>
              <a:spLocks noEditPoints="1"/>
            </p:cNvSpPr>
            <p:nvPr/>
          </p:nvSpPr>
          <p:spPr bwMode="auto">
            <a:xfrm>
              <a:off x="5000" y="2362"/>
              <a:ext cx="73" cy="115"/>
            </a:xfrm>
            <a:custGeom>
              <a:avLst/>
              <a:gdLst>
                <a:gd name="T0" fmla="*/ 0 w 73"/>
                <a:gd name="T1" fmla="*/ 58 h 115"/>
                <a:gd name="T2" fmla="*/ 4 w 73"/>
                <a:gd name="T3" fmla="*/ 42 h 115"/>
                <a:gd name="T4" fmla="*/ 7 w 73"/>
                <a:gd name="T5" fmla="*/ 27 h 115"/>
                <a:gd name="T6" fmla="*/ 11 w 73"/>
                <a:gd name="T7" fmla="*/ 15 h 115"/>
                <a:gd name="T8" fmla="*/ 23 w 73"/>
                <a:gd name="T9" fmla="*/ 8 h 115"/>
                <a:gd name="T10" fmla="*/ 30 w 73"/>
                <a:gd name="T11" fmla="*/ 4 h 115"/>
                <a:gd name="T12" fmla="*/ 34 w 73"/>
                <a:gd name="T13" fmla="*/ 0 h 115"/>
                <a:gd name="T14" fmla="*/ 46 w 73"/>
                <a:gd name="T15" fmla="*/ 4 h 115"/>
                <a:gd name="T16" fmla="*/ 53 w 73"/>
                <a:gd name="T17" fmla="*/ 8 h 115"/>
                <a:gd name="T18" fmla="*/ 57 w 73"/>
                <a:gd name="T19" fmla="*/ 15 h 115"/>
                <a:gd name="T20" fmla="*/ 65 w 73"/>
                <a:gd name="T21" fmla="*/ 27 h 115"/>
                <a:gd name="T22" fmla="*/ 69 w 73"/>
                <a:gd name="T23" fmla="*/ 42 h 115"/>
                <a:gd name="T24" fmla="*/ 73 w 73"/>
                <a:gd name="T25" fmla="*/ 58 h 115"/>
                <a:gd name="T26" fmla="*/ 69 w 73"/>
                <a:gd name="T27" fmla="*/ 77 h 115"/>
                <a:gd name="T28" fmla="*/ 65 w 73"/>
                <a:gd name="T29" fmla="*/ 92 h 115"/>
                <a:gd name="T30" fmla="*/ 61 w 73"/>
                <a:gd name="T31" fmla="*/ 104 h 115"/>
                <a:gd name="T32" fmla="*/ 53 w 73"/>
                <a:gd name="T33" fmla="*/ 111 h 115"/>
                <a:gd name="T34" fmla="*/ 42 w 73"/>
                <a:gd name="T35" fmla="*/ 115 h 115"/>
                <a:gd name="T36" fmla="*/ 34 w 73"/>
                <a:gd name="T37" fmla="*/ 115 h 115"/>
                <a:gd name="T38" fmla="*/ 27 w 73"/>
                <a:gd name="T39" fmla="*/ 115 h 115"/>
                <a:gd name="T40" fmla="*/ 19 w 73"/>
                <a:gd name="T41" fmla="*/ 107 h 115"/>
                <a:gd name="T42" fmla="*/ 11 w 73"/>
                <a:gd name="T43" fmla="*/ 96 h 115"/>
                <a:gd name="T44" fmla="*/ 4 w 73"/>
                <a:gd name="T45" fmla="*/ 81 h 115"/>
                <a:gd name="T46" fmla="*/ 0 w 73"/>
                <a:gd name="T47" fmla="*/ 58 h 115"/>
                <a:gd name="T48" fmla="*/ 15 w 73"/>
                <a:gd name="T49" fmla="*/ 61 h 115"/>
                <a:gd name="T50" fmla="*/ 19 w 73"/>
                <a:gd name="T51" fmla="*/ 81 h 115"/>
                <a:gd name="T52" fmla="*/ 23 w 73"/>
                <a:gd name="T53" fmla="*/ 100 h 115"/>
                <a:gd name="T54" fmla="*/ 27 w 73"/>
                <a:gd name="T55" fmla="*/ 107 h 115"/>
                <a:gd name="T56" fmla="*/ 30 w 73"/>
                <a:gd name="T57" fmla="*/ 111 h 115"/>
                <a:gd name="T58" fmla="*/ 34 w 73"/>
                <a:gd name="T59" fmla="*/ 111 h 115"/>
                <a:gd name="T60" fmla="*/ 38 w 73"/>
                <a:gd name="T61" fmla="*/ 111 h 115"/>
                <a:gd name="T62" fmla="*/ 46 w 73"/>
                <a:gd name="T63" fmla="*/ 107 h 115"/>
                <a:gd name="T64" fmla="*/ 50 w 73"/>
                <a:gd name="T65" fmla="*/ 104 h 115"/>
                <a:gd name="T66" fmla="*/ 50 w 73"/>
                <a:gd name="T67" fmla="*/ 92 h 115"/>
                <a:gd name="T68" fmla="*/ 53 w 73"/>
                <a:gd name="T69" fmla="*/ 77 h 115"/>
                <a:gd name="T70" fmla="*/ 53 w 73"/>
                <a:gd name="T71" fmla="*/ 54 h 115"/>
                <a:gd name="T72" fmla="*/ 53 w 73"/>
                <a:gd name="T73" fmla="*/ 38 h 115"/>
                <a:gd name="T74" fmla="*/ 50 w 73"/>
                <a:gd name="T75" fmla="*/ 23 h 115"/>
                <a:gd name="T76" fmla="*/ 50 w 73"/>
                <a:gd name="T77" fmla="*/ 15 h 115"/>
                <a:gd name="T78" fmla="*/ 46 w 73"/>
                <a:gd name="T79" fmla="*/ 8 h 115"/>
                <a:gd name="T80" fmla="*/ 42 w 73"/>
                <a:gd name="T81" fmla="*/ 8 h 115"/>
                <a:gd name="T82" fmla="*/ 34 w 73"/>
                <a:gd name="T83" fmla="*/ 8 h 115"/>
                <a:gd name="T84" fmla="*/ 30 w 73"/>
                <a:gd name="T85" fmla="*/ 8 h 115"/>
                <a:gd name="T86" fmla="*/ 27 w 73"/>
                <a:gd name="T87" fmla="*/ 12 h 115"/>
                <a:gd name="T88" fmla="*/ 23 w 73"/>
                <a:gd name="T89" fmla="*/ 19 h 115"/>
                <a:gd name="T90" fmla="*/ 19 w 73"/>
                <a:gd name="T91" fmla="*/ 31 h 115"/>
                <a:gd name="T92" fmla="*/ 19 w 73"/>
                <a:gd name="T93" fmla="*/ 46 h 115"/>
                <a:gd name="T94" fmla="*/ 15 w 73"/>
                <a:gd name="T95" fmla="*/ 61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5"/>
                <a:gd name="T146" fmla="*/ 73 w 73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5">
                  <a:moveTo>
                    <a:pt x="0" y="58"/>
                  </a:moveTo>
                  <a:lnTo>
                    <a:pt x="4" y="42"/>
                  </a:lnTo>
                  <a:lnTo>
                    <a:pt x="7" y="27"/>
                  </a:lnTo>
                  <a:lnTo>
                    <a:pt x="11" y="15"/>
                  </a:lnTo>
                  <a:lnTo>
                    <a:pt x="23" y="8"/>
                  </a:lnTo>
                  <a:lnTo>
                    <a:pt x="30" y="4"/>
                  </a:lnTo>
                  <a:lnTo>
                    <a:pt x="34" y="0"/>
                  </a:lnTo>
                  <a:lnTo>
                    <a:pt x="46" y="4"/>
                  </a:lnTo>
                  <a:lnTo>
                    <a:pt x="53" y="8"/>
                  </a:lnTo>
                  <a:lnTo>
                    <a:pt x="57" y="15"/>
                  </a:lnTo>
                  <a:lnTo>
                    <a:pt x="65" y="27"/>
                  </a:lnTo>
                  <a:lnTo>
                    <a:pt x="69" y="42"/>
                  </a:lnTo>
                  <a:lnTo>
                    <a:pt x="73" y="58"/>
                  </a:lnTo>
                  <a:lnTo>
                    <a:pt x="69" y="77"/>
                  </a:lnTo>
                  <a:lnTo>
                    <a:pt x="65" y="92"/>
                  </a:lnTo>
                  <a:lnTo>
                    <a:pt x="61" y="104"/>
                  </a:lnTo>
                  <a:lnTo>
                    <a:pt x="53" y="111"/>
                  </a:lnTo>
                  <a:lnTo>
                    <a:pt x="42" y="115"/>
                  </a:lnTo>
                  <a:lnTo>
                    <a:pt x="34" y="115"/>
                  </a:lnTo>
                  <a:lnTo>
                    <a:pt x="27" y="115"/>
                  </a:lnTo>
                  <a:lnTo>
                    <a:pt x="19" y="107"/>
                  </a:lnTo>
                  <a:lnTo>
                    <a:pt x="11" y="96"/>
                  </a:lnTo>
                  <a:lnTo>
                    <a:pt x="4" y="81"/>
                  </a:lnTo>
                  <a:lnTo>
                    <a:pt x="0" y="58"/>
                  </a:lnTo>
                  <a:close/>
                  <a:moveTo>
                    <a:pt x="15" y="61"/>
                  </a:moveTo>
                  <a:lnTo>
                    <a:pt x="19" y="81"/>
                  </a:lnTo>
                  <a:lnTo>
                    <a:pt x="23" y="100"/>
                  </a:lnTo>
                  <a:lnTo>
                    <a:pt x="27" y="107"/>
                  </a:lnTo>
                  <a:lnTo>
                    <a:pt x="30" y="111"/>
                  </a:lnTo>
                  <a:lnTo>
                    <a:pt x="34" y="111"/>
                  </a:lnTo>
                  <a:lnTo>
                    <a:pt x="38" y="111"/>
                  </a:lnTo>
                  <a:lnTo>
                    <a:pt x="46" y="107"/>
                  </a:lnTo>
                  <a:lnTo>
                    <a:pt x="50" y="104"/>
                  </a:lnTo>
                  <a:lnTo>
                    <a:pt x="50" y="92"/>
                  </a:lnTo>
                  <a:lnTo>
                    <a:pt x="53" y="77"/>
                  </a:lnTo>
                  <a:lnTo>
                    <a:pt x="53" y="54"/>
                  </a:lnTo>
                  <a:lnTo>
                    <a:pt x="53" y="38"/>
                  </a:lnTo>
                  <a:lnTo>
                    <a:pt x="50" y="23"/>
                  </a:lnTo>
                  <a:lnTo>
                    <a:pt x="50" y="15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7" y="12"/>
                  </a:lnTo>
                  <a:lnTo>
                    <a:pt x="23" y="19"/>
                  </a:lnTo>
                  <a:lnTo>
                    <a:pt x="19" y="31"/>
                  </a:lnTo>
                  <a:lnTo>
                    <a:pt x="19" y="46"/>
                  </a:lnTo>
                  <a:lnTo>
                    <a:pt x="15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63" name="Freeform 217"/>
            <p:cNvSpPr>
              <a:spLocks noEditPoints="1"/>
            </p:cNvSpPr>
            <p:nvPr/>
          </p:nvSpPr>
          <p:spPr bwMode="auto">
            <a:xfrm>
              <a:off x="5080" y="2362"/>
              <a:ext cx="73" cy="115"/>
            </a:xfrm>
            <a:custGeom>
              <a:avLst/>
              <a:gdLst>
                <a:gd name="T0" fmla="*/ 73 w 73"/>
                <a:gd name="T1" fmla="*/ 73 h 115"/>
                <a:gd name="T2" fmla="*/ 73 w 73"/>
                <a:gd name="T3" fmla="*/ 84 h 115"/>
                <a:gd name="T4" fmla="*/ 58 w 73"/>
                <a:gd name="T5" fmla="*/ 84 h 115"/>
                <a:gd name="T6" fmla="*/ 58 w 73"/>
                <a:gd name="T7" fmla="*/ 115 h 115"/>
                <a:gd name="T8" fmla="*/ 46 w 73"/>
                <a:gd name="T9" fmla="*/ 115 h 115"/>
                <a:gd name="T10" fmla="*/ 46 w 73"/>
                <a:gd name="T11" fmla="*/ 84 h 115"/>
                <a:gd name="T12" fmla="*/ 0 w 73"/>
                <a:gd name="T13" fmla="*/ 84 h 115"/>
                <a:gd name="T14" fmla="*/ 0 w 73"/>
                <a:gd name="T15" fmla="*/ 77 h 115"/>
                <a:gd name="T16" fmla="*/ 50 w 73"/>
                <a:gd name="T17" fmla="*/ 0 h 115"/>
                <a:gd name="T18" fmla="*/ 58 w 73"/>
                <a:gd name="T19" fmla="*/ 0 h 115"/>
                <a:gd name="T20" fmla="*/ 58 w 73"/>
                <a:gd name="T21" fmla="*/ 73 h 115"/>
                <a:gd name="T22" fmla="*/ 73 w 73"/>
                <a:gd name="T23" fmla="*/ 73 h 115"/>
                <a:gd name="T24" fmla="*/ 46 w 73"/>
                <a:gd name="T25" fmla="*/ 73 h 115"/>
                <a:gd name="T26" fmla="*/ 46 w 73"/>
                <a:gd name="T27" fmla="*/ 15 h 115"/>
                <a:gd name="T28" fmla="*/ 8 w 73"/>
                <a:gd name="T29" fmla="*/ 73 h 115"/>
                <a:gd name="T30" fmla="*/ 46 w 73"/>
                <a:gd name="T31" fmla="*/ 73 h 1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3"/>
                <a:gd name="T49" fmla="*/ 0 h 115"/>
                <a:gd name="T50" fmla="*/ 73 w 73"/>
                <a:gd name="T51" fmla="*/ 115 h 1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3" h="115">
                  <a:moveTo>
                    <a:pt x="73" y="73"/>
                  </a:moveTo>
                  <a:lnTo>
                    <a:pt x="73" y="84"/>
                  </a:lnTo>
                  <a:lnTo>
                    <a:pt x="58" y="84"/>
                  </a:lnTo>
                  <a:lnTo>
                    <a:pt x="58" y="115"/>
                  </a:lnTo>
                  <a:lnTo>
                    <a:pt x="46" y="115"/>
                  </a:lnTo>
                  <a:lnTo>
                    <a:pt x="46" y="84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58" y="73"/>
                  </a:lnTo>
                  <a:lnTo>
                    <a:pt x="73" y="73"/>
                  </a:lnTo>
                  <a:close/>
                  <a:moveTo>
                    <a:pt x="46" y="73"/>
                  </a:moveTo>
                  <a:lnTo>
                    <a:pt x="46" y="15"/>
                  </a:lnTo>
                  <a:lnTo>
                    <a:pt x="8" y="73"/>
                  </a:lnTo>
                  <a:lnTo>
                    <a:pt x="46" y="7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64" name="Freeform 218"/>
            <p:cNvSpPr>
              <a:spLocks/>
            </p:cNvSpPr>
            <p:nvPr/>
          </p:nvSpPr>
          <p:spPr bwMode="auto">
            <a:xfrm>
              <a:off x="5169" y="2366"/>
              <a:ext cx="69" cy="111"/>
            </a:xfrm>
            <a:custGeom>
              <a:avLst/>
              <a:gdLst>
                <a:gd name="T0" fmla="*/ 11 w 69"/>
                <a:gd name="T1" fmla="*/ 0 h 111"/>
                <a:gd name="T2" fmla="*/ 69 w 69"/>
                <a:gd name="T3" fmla="*/ 0 h 111"/>
                <a:gd name="T4" fmla="*/ 69 w 69"/>
                <a:gd name="T5" fmla="*/ 4 h 111"/>
                <a:gd name="T6" fmla="*/ 30 w 69"/>
                <a:gd name="T7" fmla="*/ 111 h 111"/>
                <a:gd name="T8" fmla="*/ 19 w 69"/>
                <a:gd name="T9" fmla="*/ 111 h 111"/>
                <a:gd name="T10" fmla="*/ 57 w 69"/>
                <a:gd name="T11" fmla="*/ 11 h 111"/>
                <a:gd name="T12" fmla="*/ 26 w 69"/>
                <a:gd name="T13" fmla="*/ 11 h 111"/>
                <a:gd name="T14" fmla="*/ 19 w 69"/>
                <a:gd name="T15" fmla="*/ 11 h 111"/>
                <a:gd name="T16" fmla="*/ 15 w 69"/>
                <a:gd name="T17" fmla="*/ 15 h 111"/>
                <a:gd name="T18" fmla="*/ 7 w 69"/>
                <a:gd name="T19" fmla="*/ 19 h 111"/>
                <a:gd name="T20" fmla="*/ 3 w 69"/>
                <a:gd name="T21" fmla="*/ 27 h 111"/>
                <a:gd name="T22" fmla="*/ 0 w 69"/>
                <a:gd name="T23" fmla="*/ 27 h 111"/>
                <a:gd name="T24" fmla="*/ 11 w 69"/>
                <a:gd name="T25" fmla="*/ 0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9"/>
                <a:gd name="T40" fmla="*/ 0 h 111"/>
                <a:gd name="T41" fmla="*/ 69 w 69"/>
                <a:gd name="T42" fmla="*/ 111 h 1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9" h="111">
                  <a:moveTo>
                    <a:pt x="11" y="0"/>
                  </a:moveTo>
                  <a:lnTo>
                    <a:pt x="69" y="0"/>
                  </a:lnTo>
                  <a:lnTo>
                    <a:pt x="69" y="4"/>
                  </a:lnTo>
                  <a:lnTo>
                    <a:pt x="30" y="111"/>
                  </a:lnTo>
                  <a:lnTo>
                    <a:pt x="19" y="111"/>
                  </a:lnTo>
                  <a:lnTo>
                    <a:pt x="57" y="11"/>
                  </a:lnTo>
                  <a:lnTo>
                    <a:pt x="26" y="11"/>
                  </a:lnTo>
                  <a:lnTo>
                    <a:pt x="19" y="11"/>
                  </a:lnTo>
                  <a:lnTo>
                    <a:pt x="15" y="15"/>
                  </a:lnTo>
                  <a:lnTo>
                    <a:pt x="7" y="19"/>
                  </a:lnTo>
                  <a:lnTo>
                    <a:pt x="3" y="27"/>
                  </a:lnTo>
                  <a:lnTo>
                    <a:pt x="0" y="2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65" name="Rectangle 219"/>
            <p:cNvSpPr>
              <a:spLocks noChangeArrowheads="1"/>
            </p:cNvSpPr>
            <p:nvPr/>
          </p:nvSpPr>
          <p:spPr bwMode="auto">
            <a:xfrm>
              <a:off x="5268" y="23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Rectangle 220"/>
            <p:cNvSpPr>
              <a:spLocks noChangeArrowheads="1"/>
            </p:cNvSpPr>
            <p:nvPr/>
          </p:nvSpPr>
          <p:spPr bwMode="auto">
            <a:xfrm>
              <a:off x="188" y="25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7" name="Freeform 221"/>
            <p:cNvSpPr>
              <a:spLocks/>
            </p:cNvSpPr>
            <p:nvPr/>
          </p:nvSpPr>
          <p:spPr bwMode="auto">
            <a:xfrm>
              <a:off x="254" y="2569"/>
              <a:ext cx="65" cy="115"/>
            </a:xfrm>
            <a:custGeom>
              <a:avLst/>
              <a:gdLst>
                <a:gd name="T0" fmla="*/ 26 w 65"/>
                <a:gd name="T1" fmla="*/ 46 h 115"/>
                <a:gd name="T2" fmla="*/ 26 w 65"/>
                <a:gd name="T3" fmla="*/ 96 h 115"/>
                <a:gd name="T4" fmla="*/ 26 w 65"/>
                <a:gd name="T5" fmla="*/ 104 h 115"/>
                <a:gd name="T6" fmla="*/ 30 w 65"/>
                <a:gd name="T7" fmla="*/ 111 h 115"/>
                <a:gd name="T8" fmla="*/ 34 w 65"/>
                <a:gd name="T9" fmla="*/ 111 h 115"/>
                <a:gd name="T10" fmla="*/ 38 w 65"/>
                <a:gd name="T11" fmla="*/ 115 h 115"/>
                <a:gd name="T12" fmla="*/ 46 w 65"/>
                <a:gd name="T13" fmla="*/ 115 h 115"/>
                <a:gd name="T14" fmla="*/ 46 w 65"/>
                <a:gd name="T15" fmla="*/ 115 h 115"/>
                <a:gd name="T16" fmla="*/ 0 w 65"/>
                <a:gd name="T17" fmla="*/ 115 h 115"/>
                <a:gd name="T18" fmla="*/ 0 w 65"/>
                <a:gd name="T19" fmla="*/ 115 h 115"/>
                <a:gd name="T20" fmla="*/ 3 w 65"/>
                <a:gd name="T21" fmla="*/ 115 h 115"/>
                <a:gd name="T22" fmla="*/ 7 w 65"/>
                <a:gd name="T23" fmla="*/ 115 h 115"/>
                <a:gd name="T24" fmla="*/ 7 w 65"/>
                <a:gd name="T25" fmla="*/ 111 h 115"/>
                <a:gd name="T26" fmla="*/ 11 w 65"/>
                <a:gd name="T27" fmla="*/ 111 h 115"/>
                <a:gd name="T28" fmla="*/ 11 w 65"/>
                <a:gd name="T29" fmla="*/ 108 h 115"/>
                <a:gd name="T30" fmla="*/ 11 w 65"/>
                <a:gd name="T31" fmla="*/ 104 h 115"/>
                <a:gd name="T32" fmla="*/ 15 w 65"/>
                <a:gd name="T33" fmla="*/ 96 h 115"/>
                <a:gd name="T34" fmla="*/ 15 w 65"/>
                <a:gd name="T35" fmla="*/ 46 h 115"/>
                <a:gd name="T36" fmla="*/ 0 w 65"/>
                <a:gd name="T37" fmla="*/ 46 h 115"/>
                <a:gd name="T38" fmla="*/ 0 w 65"/>
                <a:gd name="T39" fmla="*/ 42 h 115"/>
                <a:gd name="T40" fmla="*/ 15 w 65"/>
                <a:gd name="T41" fmla="*/ 42 h 115"/>
                <a:gd name="T42" fmla="*/ 15 w 65"/>
                <a:gd name="T43" fmla="*/ 35 h 115"/>
                <a:gd name="T44" fmla="*/ 15 w 65"/>
                <a:gd name="T45" fmla="*/ 23 h 115"/>
                <a:gd name="T46" fmla="*/ 15 w 65"/>
                <a:gd name="T47" fmla="*/ 16 h 115"/>
                <a:gd name="T48" fmla="*/ 23 w 65"/>
                <a:gd name="T49" fmla="*/ 8 h 115"/>
                <a:gd name="T50" fmla="*/ 26 w 65"/>
                <a:gd name="T51" fmla="*/ 4 h 115"/>
                <a:gd name="T52" fmla="*/ 34 w 65"/>
                <a:gd name="T53" fmla="*/ 0 h 115"/>
                <a:gd name="T54" fmla="*/ 46 w 65"/>
                <a:gd name="T55" fmla="*/ 0 h 115"/>
                <a:gd name="T56" fmla="*/ 53 w 65"/>
                <a:gd name="T57" fmla="*/ 0 h 115"/>
                <a:gd name="T58" fmla="*/ 61 w 65"/>
                <a:gd name="T59" fmla="*/ 4 h 115"/>
                <a:gd name="T60" fmla="*/ 65 w 65"/>
                <a:gd name="T61" fmla="*/ 8 h 115"/>
                <a:gd name="T62" fmla="*/ 65 w 65"/>
                <a:gd name="T63" fmla="*/ 12 h 115"/>
                <a:gd name="T64" fmla="*/ 65 w 65"/>
                <a:gd name="T65" fmla="*/ 16 h 115"/>
                <a:gd name="T66" fmla="*/ 65 w 65"/>
                <a:gd name="T67" fmla="*/ 16 h 115"/>
                <a:gd name="T68" fmla="*/ 61 w 65"/>
                <a:gd name="T69" fmla="*/ 19 h 115"/>
                <a:gd name="T70" fmla="*/ 57 w 65"/>
                <a:gd name="T71" fmla="*/ 19 h 115"/>
                <a:gd name="T72" fmla="*/ 57 w 65"/>
                <a:gd name="T73" fmla="*/ 19 h 115"/>
                <a:gd name="T74" fmla="*/ 53 w 65"/>
                <a:gd name="T75" fmla="*/ 19 h 115"/>
                <a:gd name="T76" fmla="*/ 53 w 65"/>
                <a:gd name="T77" fmla="*/ 16 h 115"/>
                <a:gd name="T78" fmla="*/ 49 w 65"/>
                <a:gd name="T79" fmla="*/ 12 h 115"/>
                <a:gd name="T80" fmla="*/ 46 w 65"/>
                <a:gd name="T81" fmla="*/ 8 h 115"/>
                <a:gd name="T82" fmla="*/ 46 w 65"/>
                <a:gd name="T83" fmla="*/ 4 h 115"/>
                <a:gd name="T84" fmla="*/ 42 w 65"/>
                <a:gd name="T85" fmla="*/ 4 h 115"/>
                <a:gd name="T86" fmla="*/ 38 w 65"/>
                <a:gd name="T87" fmla="*/ 4 h 115"/>
                <a:gd name="T88" fmla="*/ 34 w 65"/>
                <a:gd name="T89" fmla="*/ 4 h 115"/>
                <a:gd name="T90" fmla="*/ 30 w 65"/>
                <a:gd name="T91" fmla="*/ 4 h 115"/>
                <a:gd name="T92" fmla="*/ 30 w 65"/>
                <a:gd name="T93" fmla="*/ 8 h 115"/>
                <a:gd name="T94" fmla="*/ 26 w 65"/>
                <a:gd name="T95" fmla="*/ 12 h 115"/>
                <a:gd name="T96" fmla="*/ 26 w 65"/>
                <a:gd name="T97" fmla="*/ 19 h 115"/>
                <a:gd name="T98" fmla="*/ 26 w 65"/>
                <a:gd name="T99" fmla="*/ 35 h 115"/>
                <a:gd name="T100" fmla="*/ 26 w 65"/>
                <a:gd name="T101" fmla="*/ 42 h 115"/>
                <a:gd name="T102" fmla="*/ 46 w 65"/>
                <a:gd name="T103" fmla="*/ 42 h 115"/>
                <a:gd name="T104" fmla="*/ 46 w 65"/>
                <a:gd name="T105" fmla="*/ 46 h 115"/>
                <a:gd name="T106" fmla="*/ 26 w 65"/>
                <a:gd name="T107" fmla="*/ 46 h 11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5"/>
                <a:gd name="T163" fmla="*/ 0 h 115"/>
                <a:gd name="T164" fmla="*/ 65 w 65"/>
                <a:gd name="T165" fmla="*/ 115 h 11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5" h="115">
                  <a:moveTo>
                    <a:pt x="26" y="46"/>
                  </a:moveTo>
                  <a:lnTo>
                    <a:pt x="26" y="96"/>
                  </a:lnTo>
                  <a:lnTo>
                    <a:pt x="26" y="104"/>
                  </a:lnTo>
                  <a:lnTo>
                    <a:pt x="30" y="111"/>
                  </a:lnTo>
                  <a:lnTo>
                    <a:pt x="34" y="111"/>
                  </a:lnTo>
                  <a:lnTo>
                    <a:pt x="38" y="115"/>
                  </a:lnTo>
                  <a:lnTo>
                    <a:pt x="46" y="115"/>
                  </a:lnTo>
                  <a:lnTo>
                    <a:pt x="0" y="115"/>
                  </a:lnTo>
                  <a:lnTo>
                    <a:pt x="3" y="115"/>
                  </a:lnTo>
                  <a:lnTo>
                    <a:pt x="7" y="115"/>
                  </a:lnTo>
                  <a:lnTo>
                    <a:pt x="7" y="111"/>
                  </a:lnTo>
                  <a:lnTo>
                    <a:pt x="11" y="111"/>
                  </a:lnTo>
                  <a:lnTo>
                    <a:pt x="11" y="108"/>
                  </a:lnTo>
                  <a:lnTo>
                    <a:pt x="11" y="104"/>
                  </a:lnTo>
                  <a:lnTo>
                    <a:pt x="15" y="96"/>
                  </a:lnTo>
                  <a:lnTo>
                    <a:pt x="15" y="46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15" y="42"/>
                  </a:lnTo>
                  <a:lnTo>
                    <a:pt x="15" y="35"/>
                  </a:lnTo>
                  <a:lnTo>
                    <a:pt x="15" y="23"/>
                  </a:lnTo>
                  <a:lnTo>
                    <a:pt x="15" y="16"/>
                  </a:lnTo>
                  <a:lnTo>
                    <a:pt x="23" y="8"/>
                  </a:lnTo>
                  <a:lnTo>
                    <a:pt x="26" y="4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61" y="4"/>
                  </a:lnTo>
                  <a:lnTo>
                    <a:pt x="65" y="8"/>
                  </a:lnTo>
                  <a:lnTo>
                    <a:pt x="65" y="12"/>
                  </a:lnTo>
                  <a:lnTo>
                    <a:pt x="65" y="16"/>
                  </a:lnTo>
                  <a:lnTo>
                    <a:pt x="61" y="19"/>
                  </a:lnTo>
                  <a:lnTo>
                    <a:pt x="57" y="19"/>
                  </a:lnTo>
                  <a:lnTo>
                    <a:pt x="53" y="19"/>
                  </a:lnTo>
                  <a:lnTo>
                    <a:pt x="53" y="16"/>
                  </a:lnTo>
                  <a:lnTo>
                    <a:pt x="49" y="12"/>
                  </a:lnTo>
                  <a:lnTo>
                    <a:pt x="46" y="8"/>
                  </a:lnTo>
                  <a:lnTo>
                    <a:pt x="46" y="4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26" y="12"/>
                  </a:lnTo>
                  <a:lnTo>
                    <a:pt x="26" y="19"/>
                  </a:lnTo>
                  <a:lnTo>
                    <a:pt x="26" y="35"/>
                  </a:lnTo>
                  <a:lnTo>
                    <a:pt x="26" y="42"/>
                  </a:lnTo>
                  <a:lnTo>
                    <a:pt x="46" y="42"/>
                  </a:lnTo>
                  <a:lnTo>
                    <a:pt x="46" y="46"/>
                  </a:lnTo>
                  <a:lnTo>
                    <a:pt x="26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68" name="Freeform 222"/>
            <p:cNvSpPr>
              <a:spLocks noEditPoints="1"/>
            </p:cNvSpPr>
            <p:nvPr/>
          </p:nvSpPr>
          <p:spPr bwMode="auto">
            <a:xfrm>
              <a:off x="307" y="2608"/>
              <a:ext cx="73" cy="80"/>
            </a:xfrm>
            <a:custGeom>
              <a:avLst/>
              <a:gdLst>
                <a:gd name="T0" fmla="*/ 35 w 73"/>
                <a:gd name="T1" fmla="*/ 0 h 80"/>
                <a:gd name="T2" fmla="*/ 46 w 73"/>
                <a:gd name="T3" fmla="*/ 0 h 80"/>
                <a:gd name="T4" fmla="*/ 58 w 73"/>
                <a:gd name="T5" fmla="*/ 7 h 80"/>
                <a:gd name="T6" fmla="*/ 62 w 73"/>
                <a:gd name="T7" fmla="*/ 11 h 80"/>
                <a:gd name="T8" fmla="*/ 69 w 73"/>
                <a:gd name="T9" fmla="*/ 23 h 80"/>
                <a:gd name="T10" fmla="*/ 73 w 73"/>
                <a:gd name="T11" fmla="*/ 38 h 80"/>
                <a:gd name="T12" fmla="*/ 69 w 73"/>
                <a:gd name="T13" fmla="*/ 49 h 80"/>
                <a:gd name="T14" fmla="*/ 66 w 73"/>
                <a:gd name="T15" fmla="*/ 57 h 80"/>
                <a:gd name="T16" fmla="*/ 62 w 73"/>
                <a:gd name="T17" fmla="*/ 69 h 80"/>
                <a:gd name="T18" fmla="*/ 54 w 73"/>
                <a:gd name="T19" fmla="*/ 72 h 80"/>
                <a:gd name="T20" fmla="*/ 46 w 73"/>
                <a:gd name="T21" fmla="*/ 76 h 80"/>
                <a:gd name="T22" fmla="*/ 35 w 73"/>
                <a:gd name="T23" fmla="*/ 80 h 80"/>
                <a:gd name="T24" fmla="*/ 23 w 73"/>
                <a:gd name="T25" fmla="*/ 76 h 80"/>
                <a:gd name="T26" fmla="*/ 16 w 73"/>
                <a:gd name="T27" fmla="*/ 72 h 80"/>
                <a:gd name="T28" fmla="*/ 8 w 73"/>
                <a:gd name="T29" fmla="*/ 65 h 80"/>
                <a:gd name="T30" fmla="*/ 4 w 73"/>
                <a:gd name="T31" fmla="*/ 53 h 80"/>
                <a:gd name="T32" fmla="*/ 0 w 73"/>
                <a:gd name="T33" fmla="*/ 38 h 80"/>
                <a:gd name="T34" fmla="*/ 0 w 73"/>
                <a:gd name="T35" fmla="*/ 30 h 80"/>
                <a:gd name="T36" fmla="*/ 4 w 73"/>
                <a:gd name="T37" fmla="*/ 19 h 80"/>
                <a:gd name="T38" fmla="*/ 12 w 73"/>
                <a:gd name="T39" fmla="*/ 11 h 80"/>
                <a:gd name="T40" fmla="*/ 19 w 73"/>
                <a:gd name="T41" fmla="*/ 3 h 80"/>
                <a:gd name="T42" fmla="*/ 27 w 73"/>
                <a:gd name="T43" fmla="*/ 0 h 80"/>
                <a:gd name="T44" fmla="*/ 35 w 73"/>
                <a:gd name="T45" fmla="*/ 0 h 80"/>
                <a:gd name="T46" fmla="*/ 35 w 73"/>
                <a:gd name="T47" fmla="*/ 3 h 80"/>
                <a:gd name="T48" fmla="*/ 31 w 73"/>
                <a:gd name="T49" fmla="*/ 7 h 80"/>
                <a:gd name="T50" fmla="*/ 23 w 73"/>
                <a:gd name="T51" fmla="*/ 7 h 80"/>
                <a:gd name="T52" fmla="*/ 19 w 73"/>
                <a:gd name="T53" fmla="*/ 11 h 80"/>
                <a:gd name="T54" fmla="*/ 16 w 73"/>
                <a:gd name="T55" fmla="*/ 15 h 80"/>
                <a:gd name="T56" fmla="*/ 16 w 73"/>
                <a:gd name="T57" fmla="*/ 23 h 80"/>
                <a:gd name="T58" fmla="*/ 16 w 73"/>
                <a:gd name="T59" fmla="*/ 34 h 80"/>
                <a:gd name="T60" fmla="*/ 16 w 73"/>
                <a:gd name="T61" fmla="*/ 49 h 80"/>
                <a:gd name="T62" fmla="*/ 19 w 73"/>
                <a:gd name="T63" fmla="*/ 61 h 80"/>
                <a:gd name="T64" fmla="*/ 27 w 73"/>
                <a:gd name="T65" fmla="*/ 69 h 80"/>
                <a:gd name="T66" fmla="*/ 31 w 73"/>
                <a:gd name="T67" fmla="*/ 72 h 80"/>
                <a:gd name="T68" fmla="*/ 39 w 73"/>
                <a:gd name="T69" fmla="*/ 72 h 80"/>
                <a:gd name="T70" fmla="*/ 46 w 73"/>
                <a:gd name="T71" fmla="*/ 72 h 80"/>
                <a:gd name="T72" fmla="*/ 54 w 73"/>
                <a:gd name="T73" fmla="*/ 69 h 80"/>
                <a:gd name="T74" fmla="*/ 58 w 73"/>
                <a:gd name="T75" fmla="*/ 57 h 80"/>
                <a:gd name="T76" fmla="*/ 58 w 73"/>
                <a:gd name="T77" fmla="*/ 46 h 80"/>
                <a:gd name="T78" fmla="*/ 58 w 73"/>
                <a:gd name="T79" fmla="*/ 30 h 80"/>
                <a:gd name="T80" fmla="*/ 54 w 73"/>
                <a:gd name="T81" fmla="*/ 23 h 80"/>
                <a:gd name="T82" fmla="*/ 50 w 73"/>
                <a:gd name="T83" fmla="*/ 11 h 80"/>
                <a:gd name="T84" fmla="*/ 42 w 73"/>
                <a:gd name="T85" fmla="*/ 7 h 80"/>
                <a:gd name="T86" fmla="*/ 35 w 73"/>
                <a:gd name="T87" fmla="*/ 3 h 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3"/>
                <a:gd name="T133" fmla="*/ 0 h 80"/>
                <a:gd name="T134" fmla="*/ 73 w 73"/>
                <a:gd name="T135" fmla="*/ 80 h 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3" h="80">
                  <a:moveTo>
                    <a:pt x="35" y="0"/>
                  </a:moveTo>
                  <a:lnTo>
                    <a:pt x="46" y="0"/>
                  </a:lnTo>
                  <a:lnTo>
                    <a:pt x="58" y="7"/>
                  </a:lnTo>
                  <a:lnTo>
                    <a:pt x="62" y="11"/>
                  </a:lnTo>
                  <a:lnTo>
                    <a:pt x="69" y="23"/>
                  </a:lnTo>
                  <a:lnTo>
                    <a:pt x="73" y="38"/>
                  </a:lnTo>
                  <a:lnTo>
                    <a:pt x="69" y="49"/>
                  </a:lnTo>
                  <a:lnTo>
                    <a:pt x="66" y="57"/>
                  </a:lnTo>
                  <a:lnTo>
                    <a:pt x="62" y="69"/>
                  </a:lnTo>
                  <a:lnTo>
                    <a:pt x="54" y="72"/>
                  </a:lnTo>
                  <a:lnTo>
                    <a:pt x="46" y="76"/>
                  </a:lnTo>
                  <a:lnTo>
                    <a:pt x="35" y="80"/>
                  </a:lnTo>
                  <a:lnTo>
                    <a:pt x="23" y="76"/>
                  </a:lnTo>
                  <a:lnTo>
                    <a:pt x="16" y="72"/>
                  </a:lnTo>
                  <a:lnTo>
                    <a:pt x="8" y="65"/>
                  </a:lnTo>
                  <a:lnTo>
                    <a:pt x="4" y="53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4" y="19"/>
                  </a:lnTo>
                  <a:lnTo>
                    <a:pt x="12" y="11"/>
                  </a:lnTo>
                  <a:lnTo>
                    <a:pt x="19" y="3"/>
                  </a:lnTo>
                  <a:lnTo>
                    <a:pt x="27" y="0"/>
                  </a:lnTo>
                  <a:lnTo>
                    <a:pt x="35" y="0"/>
                  </a:lnTo>
                  <a:close/>
                  <a:moveTo>
                    <a:pt x="35" y="3"/>
                  </a:moveTo>
                  <a:lnTo>
                    <a:pt x="31" y="7"/>
                  </a:lnTo>
                  <a:lnTo>
                    <a:pt x="23" y="7"/>
                  </a:lnTo>
                  <a:lnTo>
                    <a:pt x="19" y="11"/>
                  </a:lnTo>
                  <a:lnTo>
                    <a:pt x="16" y="15"/>
                  </a:lnTo>
                  <a:lnTo>
                    <a:pt x="16" y="23"/>
                  </a:lnTo>
                  <a:lnTo>
                    <a:pt x="16" y="34"/>
                  </a:lnTo>
                  <a:lnTo>
                    <a:pt x="16" y="49"/>
                  </a:lnTo>
                  <a:lnTo>
                    <a:pt x="19" y="61"/>
                  </a:lnTo>
                  <a:lnTo>
                    <a:pt x="27" y="69"/>
                  </a:lnTo>
                  <a:lnTo>
                    <a:pt x="31" y="72"/>
                  </a:lnTo>
                  <a:lnTo>
                    <a:pt x="39" y="72"/>
                  </a:lnTo>
                  <a:lnTo>
                    <a:pt x="46" y="72"/>
                  </a:lnTo>
                  <a:lnTo>
                    <a:pt x="54" y="69"/>
                  </a:lnTo>
                  <a:lnTo>
                    <a:pt x="58" y="57"/>
                  </a:lnTo>
                  <a:lnTo>
                    <a:pt x="58" y="46"/>
                  </a:lnTo>
                  <a:lnTo>
                    <a:pt x="58" y="30"/>
                  </a:lnTo>
                  <a:lnTo>
                    <a:pt x="54" y="23"/>
                  </a:lnTo>
                  <a:lnTo>
                    <a:pt x="50" y="11"/>
                  </a:lnTo>
                  <a:lnTo>
                    <a:pt x="42" y="7"/>
                  </a:lnTo>
                  <a:lnTo>
                    <a:pt x="35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69" name="Freeform 223"/>
            <p:cNvSpPr>
              <a:spLocks noEditPoints="1"/>
            </p:cNvSpPr>
            <p:nvPr/>
          </p:nvSpPr>
          <p:spPr bwMode="auto">
            <a:xfrm>
              <a:off x="392" y="2608"/>
              <a:ext cx="73" cy="80"/>
            </a:xfrm>
            <a:custGeom>
              <a:avLst/>
              <a:gdLst>
                <a:gd name="T0" fmla="*/ 34 w 73"/>
                <a:gd name="T1" fmla="*/ 0 h 80"/>
                <a:gd name="T2" fmla="*/ 46 w 73"/>
                <a:gd name="T3" fmla="*/ 0 h 80"/>
                <a:gd name="T4" fmla="*/ 53 w 73"/>
                <a:gd name="T5" fmla="*/ 7 h 80"/>
                <a:gd name="T6" fmla="*/ 61 w 73"/>
                <a:gd name="T7" fmla="*/ 11 h 80"/>
                <a:gd name="T8" fmla="*/ 69 w 73"/>
                <a:gd name="T9" fmla="*/ 23 h 80"/>
                <a:gd name="T10" fmla="*/ 73 w 73"/>
                <a:gd name="T11" fmla="*/ 38 h 80"/>
                <a:gd name="T12" fmla="*/ 69 w 73"/>
                <a:gd name="T13" fmla="*/ 49 h 80"/>
                <a:gd name="T14" fmla="*/ 65 w 73"/>
                <a:gd name="T15" fmla="*/ 57 h 80"/>
                <a:gd name="T16" fmla="*/ 61 w 73"/>
                <a:gd name="T17" fmla="*/ 69 h 80"/>
                <a:gd name="T18" fmla="*/ 53 w 73"/>
                <a:gd name="T19" fmla="*/ 72 h 80"/>
                <a:gd name="T20" fmla="*/ 46 w 73"/>
                <a:gd name="T21" fmla="*/ 76 h 80"/>
                <a:gd name="T22" fmla="*/ 34 w 73"/>
                <a:gd name="T23" fmla="*/ 80 h 80"/>
                <a:gd name="T24" fmla="*/ 23 w 73"/>
                <a:gd name="T25" fmla="*/ 76 h 80"/>
                <a:gd name="T26" fmla="*/ 15 w 73"/>
                <a:gd name="T27" fmla="*/ 72 h 80"/>
                <a:gd name="T28" fmla="*/ 7 w 73"/>
                <a:gd name="T29" fmla="*/ 65 h 80"/>
                <a:gd name="T30" fmla="*/ 0 w 73"/>
                <a:gd name="T31" fmla="*/ 53 h 80"/>
                <a:gd name="T32" fmla="*/ 0 w 73"/>
                <a:gd name="T33" fmla="*/ 38 h 80"/>
                <a:gd name="T34" fmla="*/ 0 w 73"/>
                <a:gd name="T35" fmla="*/ 30 h 80"/>
                <a:gd name="T36" fmla="*/ 4 w 73"/>
                <a:gd name="T37" fmla="*/ 19 h 80"/>
                <a:gd name="T38" fmla="*/ 11 w 73"/>
                <a:gd name="T39" fmla="*/ 11 h 80"/>
                <a:gd name="T40" fmla="*/ 19 w 73"/>
                <a:gd name="T41" fmla="*/ 3 h 80"/>
                <a:gd name="T42" fmla="*/ 27 w 73"/>
                <a:gd name="T43" fmla="*/ 0 h 80"/>
                <a:gd name="T44" fmla="*/ 34 w 73"/>
                <a:gd name="T45" fmla="*/ 0 h 80"/>
                <a:gd name="T46" fmla="*/ 34 w 73"/>
                <a:gd name="T47" fmla="*/ 3 h 80"/>
                <a:gd name="T48" fmla="*/ 27 w 73"/>
                <a:gd name="T49" fmla="*/ 7 h 80"/>
                <a:gd name="T50" fmla="*/ 23 w 73"/>
                <a:gd name="T51" fmla="*/ 7 h 80"/>
                <a:gd name="T52" fmla="*/ 19 w 73"/>
                <a:gd name="T53" fmla="*/ 11 h 80"/>
                <a:gd name="T54" fmla="*/ 15 w 73"/>
                <a:gd name="T55" fmla="*/ 15 h 80"/>
                <a:gd name="T56" fmla="*/ 15 w 73"/>
                <a:gd name="T57" fmla="*/ 23 h 80"/>
                <a:gd name="T58" fmla="*/ 15 w 73"/>
                <a:gd name="T59" fmla="*/ 34 h 80"/>
                <a:gd name="T60" fmla="*/ 15 w 73"/>
                <a:gd name="T61" fmla="*/ 49 h 80"/>
                <a:gd name="T62" fmla="*/ 19 w 73"/>
                <a:gd name="T63" fmla="*/ 61 h 80"/>
                <a:gd name="T64" fmla="*/ 27 w 73"/>
                <a:gd name="T65" fmla="*/ 69 h 80"/>
                <a:gd name="T66" fmla="*/ 30 w 73"/>
                <a:gd name="T67" fmla="*/ 72 h 80"/>
                <a:gd name="T68" fmla="*/ 38 w 73"/>
                <a:gd name="T69" fmla="*/ 72 h 80"/>
                <a:gd name="T70" fmla="*/ 46 w 73"/>
                <a:gd name="T71" fmla="*/ 72 h 80"/>
                <a:gd name="T72" fmla="*/ 53 w 73"/>
                <a:gd name="T73" fmla="*/ 69 h 80"/>
                <a:gd name="T74" fmla="*/ 57 w 73"/>
                <a:gd name="T75" fmla="*/ 57 h 80"/>
                <a:gd name="T76" fmla="*/ 57 w 73"/>
                <a:gd name="T77" fmla="*/ 46 h 80"/>
                <a:gd name="T78" fmla="*/ 57 w 73"/>
                <a:gd name="T79" fmla="*/ 30 h 80"/>
                <a:gd name="T80" fmla="*/ 53 w 73"/>
                <a:gd name="T81" fmla="*/ 23 h 80"/>
                <a:gd name="T82" fmla="*/ 50 w 73"/>
                <a:gd name="T83" fmla="*/ 11 h 80"/>
                <a:gd name="T84" fmla="*/ 42 w 73"/>
                <a:gd name="T85" fmla="*/ 7 h 80"/>
                <a:gd name="T86" fmla="*/ 34 w 73"/>
                <a:gd name="T87" fmla="*/ 3 h 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3"/>
                <a:gd name="T133" fmla="*/ 0 h 80"/>
                <a:gd name="T134" fmla="*/ 73 w 73"/>
                <a:gd name="T135" fmla="*/ 80 h 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3" h="80">
                  <a:moveTo>
                    <a:pt x="34" y="0"/>
                  </a:moveTo>
                  <a:lnTo>
                    <a:pt x="46" y="0"/>
                  </a:lnTo>
                  <a:lnTo>
                    <a:pt x="53" y="7"/>
                  </a:lnTo>
                  <a:lnTo>
                    <a:pt x="61" y="11"/>
                  </a:lnTo>
                  <a:lnTo>
                    <a:pt x="69" y="23"/>
                  </a:lnTo>
                  <a:lnTo>
                    <a:pt x="73" y="38"/>
                  </a:lnTo>
                  <a:lnTo>
                    <a:pt x="69" y="49"/>
                  </a:lnTo>
                  <a:lnTo>
                    <a:pt x="65" y="57"/>
                  </a:lnTo>
                  <a:lnTo>
                    <a:pt x="61" y="69"/>
                  </a:lnTo>
                  <a:lnTo>
                    <a:pt x="53" y="72"/>
                  </a:lnTo>
                  <a:lnTo>
                    <a:pt x="46" y="76"/>
                  </a:lnTo>
                  <a:lnTo>
                    <a:pt x="34" y="80"/>
                  </a:lnTo>
                  <a:lnTo>
                    <a:pt x="23" y="76"/>
                  </a:lnTo>
                  <a:lnTo>
                    <a:pt x="15" y="72"/>
                  </a:lnTo>
                  <a:lnTo>
                    <a:pt x="7" y="65"/>
                  </a:lnTo>
                  <a:lnTo>
                    <a:pt x="0" y="53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4" y="19"/>
                  </a:lnTo>
                  <a:lnTo>
                    <a:pt x="11" y="11"/>
                  </a:lnTo>
                  <a:lnTo>
                    <a:pt x="19" y="3"/>
                  </a:lnTo>
                  <a:lnTo>
                    <a:pt x="27" y="0"/>
                  </a:lnTo>
                  <a:lnTo>
                    <a:pt x="34" y="0"/>
                  </a:lnTo>
                  <a:close/>
                  <a:moveTo>
                    <a:pt x="34" y="3"/>
                  </a:moveTo>
                  <a:lnTo>
                    <a:pt x="27" y="7"/>
                  </a:lnTo>
                  <a:lnTo>
                    <a:pt x="23" y="7"/>
                  </a:lnTo>
                  <a:lnTo>
                    <a:pt x="19" y="11"/>
                  </a:lnTo>
                  <a:lnTo>
                    <a:pt x="15" y="15"/>
                  </a:lnTo>
                  <a:lnTo>
                    <a:pt x="15" y="23"/>
                  </a:lnTo>
                  <a:lnTo>
                    <a:pt x="15" y="34"/>
                  </a:lnTo>
                  <a:lnTo>
                    <a:pt x="15" y="49"/>
                  </a:lnTo>
                  <a:lnTo>
                    <a:pt x="19" y="61"/>
                  </a:lnTo>
                  <a:lnTo>
                    <a:pt x="27" y="69"/>
                  </a:lnTo>
                  <a:lnTo>
                    <a:pt x="30" y="72"/>
                  </a:lnTo>
                  <a:lnTo>
                    <a:pt x="38" y="72"/>
                  </a:lnTo>
                  <a:lnTo>
                    <a:pt x="46" y="72"/>
                  </a:lnTo>
                  <a:lnTo>
                    <a:pt x="53" y="69"/>
                  </a:lnTo>
                  <a:lnTo>
                    <a:pt x="57" y="57"/>
                  </a:lnTo>
                  <a:lnTo>
                    <a:pt x="57" y="46"/>
                  </a:lnTo>
                  <a:lnTo>
                    <a:pt x="57" y="30"/>
                  </a:lnTo>
                  <a:lnTo>
                    <a:pt x="53" y="23"/>
                  </a:lnTo>
                  <a:lnTo>
                    <a:pt x="50" y="11"/>
                  </a:lnTo>
                  <a:lnTo>
                    <a:pt x="42" y="7"/>
                  </a:lnTo>
                  <a:lnTo>
                    <a:pt x="34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70" name="Freeform 224"/>
            <p:cNvSpPr>
              <a:spLocks noEditPoints="1"/>
            </p:cNvSpPr>
            <p:nvPr/>
          </p:nvSpPr>
          <p:spPr bwMode="auto">
            <a:xfrm>
              <a:off x="476" y="2569"/>
              <a:ext cx="77" cy="119"/>
            </a:xfrm>
            <a:custGeom>
              <a:avLst/>
              <a:gdLst>
                <a:gd name="T0" fmla="*/ 54 w 77"/>
                <a:gd name="T1" fmla="*/ 104 h 119"/>
                <a:gd name="T2" fmla="*/ 46 w 77"/>
                <a:gd name="T3" fmla="*/ 111 h 119"/>
                <a:gd name="T4" fmla="*/ 42 w 77"/>
                <a:gd name="T5" fmla="*/ 115 h 119"/>
                <a:gd name="T6" fmla="*/ 35 w 77"/>
                <a:gd name="T7" fmla="*/ 115 h 119"/>
                <a:gd name="T8" fmla="*/ 31 w 77"/>
                <a:gd name="T9" fmla="*/ 119 h 119"/>
                <a:gd name="T10" fmla="*/ 19 w 77"/>
                <a:gd name="T11" fmla="*/ 115 h 119"/>
                <a:gd name="T12" fmla="*/ 8 w 77"/>
                <a:gd name="T13" fmla="*/ 108 h 119"/>
                <a:gd name="T14" fmla="*/ 0 w 77"/>
                <a:gd name="T15" fmla="*/ 96 h 119"/>
                <a:gd name="T16" fmla="*/ 0 w 77"/>
                <a:gd name="T17" fmla="*/ 81 h 119"/>
                <a:gd name="T18" fmla="*/ 0 w 77"/>
                <a:gd name="T19" fmla="*/ 65 h 119"/>
                <a:gd name="T20" fmla="*/ 8 w 77"/>
                <a:gd name="T21" fmla="*/ 50 h 119"/>
                <a:gd name="T22" fmla="*/ 15 w 77"/>
                <a:gd name="T23" fmla="*/ 46 h 119"/>
                <a:gd name="T24" fmla="*/ 27 w 77"/>
                <a:gd name="T25" fmla="*/ 39 h 119"/>
                <a:gd name="T26" fmla="*/ 35 w 77"/>
                <a:gd name="T27" fmla="*/ 39 h 119"/>
                <a:gd name="T28" fmla="*/ 46 w 77"/>
                <a:gd name="T29" fmla="*/ 42 h 119"/>
                <a:gd name="T30" fmla="*/ 54 w 77"/>
                <a:gd name="T31" fmla="*/ 46 h 119"/>
                <a:gd name="T32" fmla="*/ 54 w 77"/>
                <a:gd name="T33" fmla="*/ 31 h 119"/>
                <a:gd name="T34" fmla="*/ 50 w 77"/>
                <a:gd name="T35" fmla="*/ 19 h 119"/>
                <a:gd name="T36" fmla="*/ 50 w 77"/>
                <a:gd name="T37" fmla="*/ 12 h 119"/>
                <a:gd name="T38" fmla="*/ 50 w 77"/>
                <a:gd name="T39" fmla="*/ 12 h 119"/>
                <a:gd name="T40" fmla="*/ 50 w 77"/>
                <a:gd name="T41" fmla="*/ 8 h 119"/>
                <a:gd name="T42" fmla="*/ 50 w 77"/>
                <a:gd name="T43" fmla="*/ 8 h 119"/>
                <a:gd name="T44" fmla="*/ 46 w 77"/>
                <a:gd name="T45" fmla="*/ 8 h 119"/>
                <a:gd name="T46" fmla="*/ 46 w 77"/>
                <a:gd name="T47" fmla="*/ 8 h 119"/>
                <a:gd name="T48" fmla="*/ 42 w 77"/>
                <a:gd name="T49" fmla="*/ 8 h 119"/>
                <a:gd name="T50" fmla="*/ 42 w 77"/>
                <a:gd name="T51" fmla="*/ 8 h 119"/>
                <a:gd name="T52" fmla="*/ 61 w 77"/>
                <a:gd name="T53" fmla="*/ 0 h 119"/>
                <a:gd name="T54" fmla="*/ 65 w 77"/>
                <a:gd name="T55" fmla="*/ 0 h 119"/>
                <a:gd name="T56" fmla="*/ 65 w 77"/>
                <a:gd name="T57" fmla="*/ 85 h 119"/>
                <a:gd name="T58" fmla="*/ 65 w 77"/>
                <a:gd name="T59" fmla="*/ 96 h 119"/>
                <a:gd name="T60" fmla="*/ 65 w 77"/>
                <a:gd name="T61" fmla="*/ 104 h 119"/>
                <a:gd name="T62" fmla="*/ 65 w 77"/>
                <a:gd name="T63" fmla="*/ 104 h 119"/>
                <a:gd name="T64" fmla="*/ 69 w 77"/>
                <a:gd name="T65" fmla="*/ 108 h 119"/>
                <a:gd name="T66" fmla="*/ 69 w 77"/>
                <a:gd name="T67" fmla="*/ 108 h 119"/>
                <a:gd name="T68" fmla="*/ 69 w 77"/>
                <a:gd name="T69" fmla="*/ 108 h 119"/>
                <a:gd name="T70" fmla="*/ 73 w 77"/>
                <a:gd name="T71" fmla="*/ 108 h 119"/>
                <a:gd name="T72" fmla="*/ 77 w 77"/>
                <a:gd name="T73" fmla="*/ 108 h 119"/>
                <a:gd name="T74" fmla="*/ 77 w 77"/>
                <a:gd name="T75" fmla="*/ 108 h 119"/>
                <a:gd name="T76" fmla="*/ 54 w 77"/>
                <a:gd name="T77" fmla="*/ 119 h 119"/>
                <a:gd name="T78" fmla="*/ 54 w 77"/>
                <a:gd name="T79" fmla="*/ 119 h 119"/>
                <a:gd name="T80" fmla="*/ 54 w 77"/>
                <a:gd name="T81" fmla="*/ 104 h 119"/>
                <a:gd name="T82" fmla="*/ 54 w 77"/>
                <a:gd name="T83" fmla="*/ 100 h 119"/>
                <a:gd name="T84" fmla="*/ 54 w 77"/>
                <a:gd name="T85" fmla="*/ 65 h 119"/>
                <a:gd name="T86" fmla="*/ 50 w 77"/>
                <a:gd name="T87" fmla="*/ 58 h 119"/>
                <a:gd name="T88" fmla="*/ 50 w 77"/>
                <a:gd name="T89" fmla="*/ 54 h 119"/>
                <a:gd name="T90" fmla="*/ 46 w 77"/>
                <a:gd name="T91" fmla="*/ 50 h 119"/>
                <a:gd name="T92" fmla="*/ 42 w 77"/>
                <a:gd name="T93" fmla="*/ 46 h 119"/>
                <a:gd name="T94" fmla="*/ 38 w 77"/>
                <a:gd name="T95" fmla="*/ 46 h 119"/>
                <a:gd name="T96" fmla="*/ 35 w 77"/>
                <a:gd name="T97" fmla="*/ 42 h 119"/>
                <a:gd name="T98" fmla="*/ 27 w 77"/>
                <a:gd name="T99" fmla="*/ 46 h 119"/>
                <a:gd name="T100" fmla="*/ 19 w 77"/>
                <a:gd name="T101" fmla="*/ 50 h 119"/>
                <a:gd name="T102" fmla="*/ 15 w 77"/>
                <a:gd name="T103" fmla="*/ 62 h 119"/>
                <a:gd name="T104" fmla="*/ 12 w 77"/>
                <a:gd name="T105" fmla="*/ 73 h 119"/>
                <a:gd name="T106" fmla="*/ 15 w 77"/>
                <a:gd name="T107" fmla="*/ 88 h 119"/>
                <a:gd name="T108" fmla="*/ 19 w 77"/>
                <a:gd name="T109" fmla="*/ 100 h 119"/>
                <a:gd name="T110" fmla="*/ 27 w 77"/>
                <a:gd name="T111" fmla="*/ 104 h 119"/>
                <a:gd name="T112" fmla="*/ 38 w 77"/>
                <a:gd name="T113" fmla="*/ 108 h 119"/>
                <a:gd name="T114" fmla="*/ 46 w 77"/>
                <a:gd name="T115" fmla="*/ 104 h 119"/>
                <a:gd name="T116" fmla="*/ 54 w 77"/>
                <a:gd name="T117" fmla="*/ 100 h 11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7"/>
                <a:gd name="T178" fmla="*/ 0 h 119"/>
                <a:gd name="T179" fmla="*/ 77 w 77"/>
                <a:gd name="T180" fmla="*/ 119 h 11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7" h="119">
                  <a:moveTo>
                    <a:pt x="54" y="104"/>
                  </a:moveTo>
                  <a:lnTo>
                    <a:pt x="46" y="111"/>
                  </a:lnTo>
                  <a:lnTo>
                    <a:pt x="42" y="115"/>
                  </a:lnTo>
                  <a:lnTo>
                    <a:pt x="35" y="115"/>
                  </a:lnTo>
                  <a:lnTo>
                    <a:pt x="31" y="119"/>
                  </a:lnTo>
                  <a:lnTo>
                    <a:pt x="19" y="115"/>
                  </a:lnTo>
                  <a:lnTo>
                    <a:pt x="8" y="108"/>
                  </a:lnTo>
                  <a:lnTo>
                    <a:pt x="0" y="96"/>
                  </a:lnTo>
                  <a:lnTo>
                    <a:pt x="0" y="81"/>
                  </a:lnTo>
                  <a:lnTo>
                    <a:pt x="0" y="65"/>
                  </a:lnTo>
                  <a:lnTo>
                    <a:pt x="8" y="50"/>
                  </a:lnTo>
                  <a:lnTo>
                    <a:pt x="15" y="46"/>
                  </a:lnTo>
                  <a:lnTo>
                    <a:pt x="27" y="39"/>
                  </a:lnTo>
                  <a:lnTo>
                    <a:pt x="35" y="39"/>
                  </a:lnTo>
                  <a:lnTo>
                    <a:pt x="46" y="42"/>
                  </a:lnTo>
                  <a:lnTo>
                    <a:pt x="54" y="46"/>
                  </a:lnTo>
                  <a:lnTo>
                    <a:pt x="54" y="31"/>
                  </a:lnTo>
                  <a:lnTo>
                    <a:pt x="50" y="19"/>
                  </a:lnTo>
                  <a:lnTo>
                    <a:pt x="50" y="12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61" y="0"/>
                  </a:lnTo>
                  <a:lnTo>
                    <a:pt x="65" y="0"/>
                  </a:lnTo>
                  <a:lnTo>
                    <a:pt x="65" y="85"/>
                  </a:lnTo>
                  <a:lnTo>
                    <a:pt x="65" y="96"/>
                  </a:lnTo>
                  <a:lnTo>
                    <a:pt x="65" y="104"/>
                  </a:lnTo>
                  <a:lnTo>
                    <a:pt x="69" y="108"/>
                  </a:lnTo>
                  <a:lnTo>
                    <a:pt x="73" y="108"/>
                  </a:lnTo>
                  <a:lnTo>
                    <a:pt x="77" y="108"/>
                  </a:lnTo>
                  <a:lnTo>
                    <a:pt x="54" y="119"/>
                  </a:lnTo>
                  <a:lnTo>
                    <a:pt x="54" y="104"/>
                  </a:lnTo>
                  <a:close/>
                  <a:moveTo>
                    <a:pt x="54" y="100"/>
                  </a:moveTo>
                  <a:lnTo>
                    <a:pt x="54" y="65"/>
                  </a:lnTo>
                  <a:lnTo>
                    <a:pt x="50" y="58"/>
                  </a:lnTo>
                  <a:lnTo>
                    <a:pt x="50" y="54"/>
                  </a:lnTo>
                  <a:lnTo>
                    <a:pt x="46" y="50"/>
                  </a:lnTo>
                  <a:lnTo>
                    <a:pt x="42" y="46"/>
                  </a:lnTo>
                  <a:lnTo>
                    <a:pt x="38" y="46"/>
                  </a:lnTo>
                  <a:lnTo>
                    <a:pt x="35" y="42"/>
                  </a:lnTo>
                  <a:lnTo>
                    <a:pt x="27" y="46"/>
                  </a:lnTo>
                  <a:lnTo>
                    <a:pt x="19" y="50"/>
                  </a:lnTo>
                  <a:lnTo>
                    <a:pt x="15" y="62"/>
                  </a:lnTo>
                  <a:lnTo>
                    <a:pt x="12" y="73"/>
                  </a:lnTo>
                  <a:lnTo>
                    <a:pt x="15" y="88"/>
                  </a:lnTo>
                  <a:lnTo>
                    <a:pt x="19" y="100"/>
                  </a:lnTo>
                  <a:lnTo>
                    <a:pt x="27" y="104"/>
                  </a:lnTo>
                  <a:lnTo>
                    <a:pt x="38" y="108"/>
                  </a:lnTo>
                  <a:lnTo>
                    <a:pt x="46" y="104"/>
                  </a:lnTo>
                  <a:lnTo>
                    <a:pt x="54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71" name="Rectangle 225"/>
            <p:cNvSpPr>
              <a:spLocks noChangeArrowheads="1"/>
            </p:cNvSpPr>
            <p:nvPr/>
          </p:nvSpPr>
          <p:spPr bwMode="auto">
            <a:xfrm>
              <a:off x="833" y="25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Rectangle 226"/>
            <p:cNvSpPr>
              <a:spLocks noChangeArrowheads="1"/>
            </p:cNvSpPr>
            <p:nvPr/>
          </p:nvSpPr>
          <p:spPr bwMode="auto">
            <a:xfrm>
              <a:off x="864" y="2535"/>
              <a:ext cx="7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3" name="Freeform 227"/>
            <p:cNvSpPr>
              <a:spLocks/>
            </p:cNvSpPr>
            <p:nvPr/>
          </p:nvSpPr>
          <p:spPr bwMode="auto">
            <a:xfrm>
              <a:off x="1059" y="2669"/>
              <a:ext cx="19" cy="19"/>
            </a:xfrm>
            <a:custGeom>
              <a:avLst/>
              <a:gdLst>
                <a:gd name="T0" fmla="*/ 8 w 19"/>
                <a:gd name="T1" fmla="*/ 0 h 19"/>
                <a:gd name="T2" fmla="*/ 12 w 19"/>
                <a:gd name="T3" fmla="*/ 0 h 19"/>
                <a:gd name="T4" fmla="*/ 16 w 19"/>
                <a:gd name="T5" fmla="*/ 0 h 19"/>
                <a:gd name="T6" fmla="*/ 19 w 19"/>
                <a:gd name="T7" fmla="*/ 4 h 19"/>
                <a:gd name="T8" fmla="*/ 19 w 19"/>
                <a:gd name="T9" fmla="*/ 8 h 19"/>
                <a:gd name="T10" fmla="*/ 19 w 19"/>
                <a:gd name="T11" fmla="*/ 11 h 19"/>
                <a:gd name="T12" fmla="*/ 16 w 19"/>
                <a:gd name="T13" fmla="*/ 15 h 19"/>
                <a:gd name="T14" fmla="*/ 12 w 19"/>
                <a:gd name="T15" fmla="*/ 15 h 19"/>
                <a:gd name="T16" fmla="*/ 8 w 19"/>
                <a:gd name="T17" fmla="*/ 19 h 19"/>
                <a:gd name="T18" fmla="*/ 4 w 19"/>
                <a:gd name="T19" fmla="*/ 15 h 19"/>
                <a:gd name="T20" fmla="*/ 0 w 19"/>
                <a:gd name="T21" fmla="*/ 15 h 19"/>
                <a:gd name="T22" fmla="*/ 0 w 19"/>
                <a:gd name="T23" fmla="*/ 11 h 19"/>
                <a:gd name="T24" fmla="*/ 0 w 19"/>
                <a:gd name="T25" fmla="*/ 8 h 19"/>
                <a:gd name="T26" fmla="*/ 0 w 19"/>
                <a:gd name="T27" fmla="*/ 4 h 19"/>
                <a:gd name="T28" fmla="*/ 0 w 19"/>
                <a:gd name="T29" fmla="*/ 0 h 19"/>
                <a:gd name="T30" fmla="*/ 4 w 19"/>
                <a:gd name="T31" fmla="*/ 0 h 19"/>
                <a:gd name="T32" fmla="*/ 8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8" y="0"/>
                  </a:moveTo>
                  <a:lnTo>
                    <a:pt x="12" y="0"/>
                  </a:lnTo>
                  <a:lnTo>
                    <a:pt x="16" y="0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9" y="11"/>
                  </a:lnTo>
                  <a:lnTo>
                    <a:pt x="16" y="15"/>
                  </a:lnTo>
                  <a:lnTo>
                    <a:pt x="12" y="15"/>
                  </a:lnTo>
                  <a:lnTo>
                    <a:pt x="8" y="19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74" name="Freeform 228"/>
            <p:cNvSpPr>
              <a:spLocks noEditPoints="1"/>
            </p:cNvSpPr>
            <p:nvPr/>
          </p:nvSpPr>
          <p:spPr bwMode="auto">
            <a:xfrm>
              <a:off x="1094" y="2569"/>
              <a:ext cx="73" cy="119"/>
            </a:xfrm>
            <a:custGeom>
              <a:avLst/>
              <a:gdLst>
                <a:gd name="T0" fmla="*/ 0 w 73"/>
                <a:gd name="T1" fmla="*/ 62 h 119"/>
                <a:gd name="T2" fmla="*/ 4 w 73"/>
                <a:gd name="T3" fmla="*/ 42 h 119"/>
                <a:gd name="T4" fmla="*/ 8 w 73"/>
                <a:gd name="T5" fmla="*/ 27 h 119"/>
                <a:gd name="T6" fmla="*/ 11 w 73"/>
                <a:gd name="T7" fmla="*/ 16 h 119"/>
                <a:gd name="T8" fmla="*/ 23 w 73"/>
                <a:gd name="T9" fmla="*/ 8 h 119"/>
                <a:gd name="T10" fmla="*/ 31 w 73"/>
                <a:gd name="T11" fmla="*/ 4 h 119"/>
                <a:gd name="T12" fmla="*/ 34 w 73"/>
                <a:gd name="T13" fmla="*/ 0 h 119"/>
                <a:gd name="T14" fmla="*/ 46 w 73"/>
                <a:gd name="T15" fmla="*/ 4 h 119"/>
                <a:gd name="T16" fmla="*/ 54 w 73"/>
                <a:gd name="T17" fmla="*/ 8 h 119"/>
                <a:gd name="T18" fmla="*/ 57 w 73"/>
                <a:gd name="T19" fmla="*/ 16 h 119"/>
                <a:gd name="T20" fmla="*/ 65 w 73"/>
                <a:gd name="T21" fmla="*/ 27 h 119"/>
                <a:gd name="T22" fmla="*/ 69 w 73"/>
                <a:gd name="T23" fmla="*/ 42 h 119"/>
                <a:gd name="T24" fmla="*/ 73 w 73"/>
                <a:gd name="T25" fmla="*/ 58 h 119"/>
                <a:gd name="T26" fmla="*/ 69 w 73"/>
                <a:gd name="T27" fmla="*/ 77 h 119"/>
                <a:gd name="T28" fmla="*/ 65 w 73"/>
                <a:gd name="T29" fmla="*/ 92 h 119"/>
                <a:gd name="T30" fmla="*/ 61 w 73"/>
                <a:gd name="T31" fmla="*/ 104 h 119"/>
                <a:gd name="T32" fmla="*/ 54 w 73"/>
                <a:gd name="T33" fmla="*/ 111 h 119"/>
                <a:gd name="T34" fmla="*/ 42 w 73"/>
                <a:gd name="T35" fmla="*/ 115 h 119"/>
                <a:gd name="T36" fmla="*/ 34 w 73"/>
                <a:gd name="T37" fmla="*/ 119 h 119"/>
                <a:gd name="T38" fmla="*/ 27 w 73"/>
                <a:gd name="T39" fmla="*/ 115 h 119"/>
                <a:gd name="T40" fmla="*/ 19 w 73"/>
                <a:gd name="T41" fmla="*/ 108 h 119"/>
                <a:gd name="T42" fmla="*/ 11 w 73"/>
                <a:gd name="T43" fmla="*/ 100 h 119"/>
                <a:gd name="T44" fmla="*/ 4 w 73"/>
                <a:gd name="T45" fmla="*/ 81 h 119"/>
                <a:gd name="T46" fmla="*/ 0 w 73"/>
                <a:gd name="T47" fmla="*/ 62 h 119"/>
                <a:gd name="T48" fmla="*/ 15 w 73"/>
                <a:gd name="T49" fmla="*/ 62 h 119"/>
                <a:gd name="T50" fmla="*/ 19 w 73"/>
                <a:gd name="T51" fmla="*/ 85 h 119"/>
                <a:gd name="T52" fmla="*/ 23 w 73"/>
                <a:gd name="T53" fmla="*/ 100 h 119"/>
                <a:gd name="T54" fmla="*/ 27 w 73"/>
                <a:gd name="T55" fmla="*/ 108 h 119"/>
                <a:gd name="T56" fmla="*/ 31 w 73"/>
                <a:gd name="T57" fmla="*/ 111 h 119"/>
                <a:gd name="T58" fmla="*/ 34 w 73"/>
                <a:gd name="T59" fmla="*/ 111 h 119"/>
                <a:gd name="T60" fmla="*/ 38 w 73"/>
                <a:gd name="T61" fmla="*/ 111 h 119"/>
                <a:gd name="T62" fmla="*/ 46 w 73"/>
                <a:gd name="T63" fmla="*/ 108 h 119"/>
                <a:gd name="T64" fmla="*/ 50 w 73"/>
                <a:gd name="T65" fmla="*/ 104 h 119"/>
                <a:gd name="T66" fmla="*/ 50 w 73"/>
                <a:gd name="T67" fmla="*/ 96 h 119"/>
                <a:gd name="T68" fmla="*/ 54 w 73"/>
                <a:gd name="T69" fmla="*/ 77 h 119"/>
                <a:gd name="T70" fmla="*/ 54 w 73"/>
                <a:gd name="T71" fmla="*/ 54 h 119"/>
                <a:gd name="T72" fmla="*/ 54 w 73"/>
                <a:gd name="T73" fmla="*/ 39 h 119"/>
                <a:gd name="T74" fmla="*/ 50 w 73"/>
                <a:gd name="T75" fmla="*/ 23 h 119"/>
                <a:gd name="T76" fmla="*/ 50 w 73"/>
                <a:gd name="T77" fmla="*/ 16 h 119"/>
                <a:gd name="T78" fmla="*/ 46 w 73"/>
                <a:gd name="T79" fmla="*/ 12 h 119"/>
                <a:gd name="T80" fmla="*/ 42 w 73"/>
                <a:gd name="T81" fmla="*/ 8 h 119"/>
                <a:gd name="T82" fmla="*/ 34 w 73"/>
                <a:gd name="T83" fmla="*/ 8 h 119"/>
                <a:gd name="T84" fmla="*/ 31 w 73"/>
                <a:gd name="T85" fmla="*/ 8 h 119"/>
                <a:gd name="T86" fmla="*/ 27 w 73"/>
                <a:gd name="T87" fmla="*/ 12 h 119"/>
                <a:gd name="T88" fmla="*/ 23 w 73"/>
                <a:gd name="T89" fmla="*/ 19 h 119"/>
                <a:gd name="T90" fmla="*/ 19 w 73"/>
                <a:gd name="T91" fmla="*/ 35 h 119"/>
                <a:gd name="T92" fmla="*/ 19 w 73"/>
                <a:gd name="T93" fmla="*/ 50 h 119"/>
                <a:gd name="T94" fmla="*/ 15 w 73"/>
                <a:gd name="T95" fmla="*/ 62 h 1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9"/>
                <a:gd name="T146" fmla="*/ 73 w 73"/>
                <a:gd name="T147" fmla="*/ 119 h 1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9">
                  <a:moveTo>
                    <a:pt x="0" y="62"/>
                  </a:moveTo>
                  <a:lnTo>
                    <a:pt x="4" y="42"/>
                  </a:lnTo>
                  <a:lnTo>
                    <a:pt x="8" y="27"/>
                  </a:lnTo>
                  <a:lnTo>
                    <a:pt x="11" y="16"/>
                  </a:lnTo>
                  <a:lnTo>
                    <a:pt x="23" y="8"/>
                  </a:lnTo>
                  <a:lnTo>
                    <a:pt x="31" y="4"/>
                  </a:lnTo>
                  <a:lnTo>
                    <a:pt x="34" y="0"/>
                  </a:lnTo>
                  <a:lnTo>
                    <a:pt x="46" y="4"/>
                  </a:lnTo>
                  <a:lnTo>
                    <a:pt x="54" y="8"/>
                  </a:lnTo>
                  <a:lnTo>
                    <a:pt x="57" y="16"/>
                  </a:lnTo>
                  <a:lnTo>
                    <a:pt x="65" y="27"/>
                  </a:lnTo>
                  <a:lnTo>
                    <a:pt x="69" y="42"/>
                  </a:lnTo>
                  <a:lnTo>
                    <a:pt x="73" y="58"/>
                  </a:lnTo>
                  <a:lnTo>
                    <a:pt x="69" y="77"/>
                  </a:lnTo>
                  <a:lnTo>
                    <a:pt x="65" y="92"/>
                  </a:lnTo>
                  <a:lnTo>
                    <a:pt x="61" y="104"/>
                  </a:lnTo>
                  <a:lnTo>
                    <a:pt x="54" y="111"/>
                  </a:lnTo>
                  <a:lnTo>
                    <a:pt x="42" y="115"/>
                  </a:lnTo>
                  <a:lnTo>
                    <a:pt x="34" y="119"/>
                  </a:lnTo>
                  <a:lnTo>
                    <a:pt x="27" y="115"/>
                  </a:lnTo>
                  <a:lnTo>
                    <a:pt x="19" y="108"/>
                  </a:lnTo>
                  <a:lnTo>
                    <a:pt x="11" y="100"/>
                  </a:lnTo>
                  <a:lnTo>
                    <a:pt x="4" y="81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9" y="85"/>
                  </a:lnTo>
                  <a:lnTo>
                    <a:pt x="23" y="100"/>
                  </a:lnTo>
                  <a:lnTo>
                    <a:pt x="27" y="108"/>
                  </a:lnTo>
                  <a:lnTo>
                    <a:pt x="31" y="111"/>
                  </a:lnTo>
                  <a:lnTo>
                    <a:pt x="34" y="111"/>
                  </a:lnTo>
                  <a:lnTo>
                    <a:pt x="38" y="111"/>
                  </a:lnTo>
                  <a:lnTo>
                    <a:pt x="46" y="108"/>
                  </a:lnTo>
                  <a:lnTo>
                    <a:pt x="50" y="104"/>
                  </a:lnTo>
                  <a:lnTo>
                    <a:pt x="50" y="96"/>
                  </a:lnTo>
                  <a:lnTo>
                    <a:pt x="54" y="77"/>
                  </a:lnTo>
                  <a:lnTo>
                    <a:pt x="54" y="54"/>
                  </a:lnTo>
                  <a:lnTo>
                    <a:pt x="54" y="39"/>
                  </a:lnTo>
                  <a:lnTo>
                    <a:pt x="50" y="23"/>
                  </a:lnTo>
                  <a:lnTo>
                    <a:pt x="50" y="16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34" y="8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3" y="19"/>
                  </a:lnTo>
                  <a:lnTo>
                    <a:pt x="19" y="35"/>
                  </a:lnTo>
                  <a:lnTo>
                    <a:pt x="19" y="50"/>
                  </a:lnTo>
                  <a:lnTo>
                    <a:pt x="15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75" name="Freeform 229"/>
            <p:cNvSpPr>
              <a:spLocks/>
            </p:cNvSpPr>
            <p:nvPr/>
          </p:nvSpPr>
          <p:spPr bwMode="auto">
            <a:xfrm>
              <a:off x="1190" y="2569"/>
              <a:ext cx="46" cy="115"/>
            </a:xfrm>
            <a:custGeom>
              <a:avLst/>
              <a:gdLst>
                <a:gd name="T0" fmla="*/ 0 w 46"/>
                <a:gd name="T1" fmla="*/ 16 h 115"/>
                <a:gd name="T2" fmla="*/ 27 w 46"/>
                <a:gd name="T3" fmla="*/ 0 h 115"/>
                <a:gd name="T4" fmla="*/ 30 w 46"/>
                <a:gd name="T5" fmla="*/ 0 h 115"/>
                <a:gd name="T6" fmla="*/ 30 w 46"/>
                <a:gd name="T7" fmla="*/ 96 h 115"/>
                <a:gd name="T8" fmla="*/ 30 w 46"/>
                <a:gd name="T9" fmla="*/ 104 h 115"/>
                <a:gd name="T10" fmla="*/ 30 w 46"/>
                <a:gd name="T11" fmla="*/ 108 h 115"/>
                <a:gd name="T12" fmla="*/ 34 w 46"/>
                <a:gd name="T13" fmla="*/ 111 h 115"/>
                <a:gd name="T14" fmla="*/ 34 w 46"/>
                <a:gd name="T15" fmla="*/ 111 h 115"/>
                <a:gd name="T16" fmla="*/ 38 w 46"/>
                <a:gd name="T17" fmla="*/ 115 h 115"/>
                <a:gd name="T18" fmla="*/ 46 w 46"/>
                <a:gd name="T19" fmla="*/ 115 h 115"/>
                <a:gd name="T20" fmla="*/ 46 w 46"/>
                <a:gd name="T21" fmla="*/ 115 h 115"/>
                <a:gd name="T22" fmla="*/ 4 w 46"/>
                <a:gd name="T23" fmla="*/ 115 h 115"/>
                <a:gd name="T24" fmla="*/ 4 w 46"/>
                <a:gd name="T25" fmla="*/ 115 h 115"/>
                <a:gd name="T26" fmla="*/ 11 w 46"/>
                <a:gd name="T27" fmla="*/ 115 h 115"/>
                <a:gd name="T28" fmla="*/ 11 w 46"/>
                <a:gd name="T29" fmla="*/ 111 h 115"/>
                <a:gd name="T30" fmla="*/ 15 w 46"/>
                <a:gd name="T31" fmla="*/ 111 h 115"/>
                <a:gd name="T32" fmla="*/ 15 w 46"/>
                <a:gd name="T33" fmla="*/ 108 h 115"/>
                <a:gd name="T34" fmla="*/ 15 w 46"/>
                <a:gd name="T35" fmla="*/ 104 h 115"/>
                <a:gd name="T36" fmla="*/ 15 w 46"/>
                <a:gd name="T37" fmla="*/ 96 h 115"/>
                <a:gd name="T38" fmla="*/ 15 w 46"/>
                <a:gd name="T39" fmla="*/ 35 h 115"/>
                <a:gd name="T40" fmla="*/ 15 w 46"/>
                <a:gd name="T41" fmla="*/ 23 h 115"/>
                <a:gd name="T42" fmla="*/ 15 w 46"/>
                <a:gd name="T43" fmla="*/ 19 h 115"/>
                <a:gd name="T44" fmla="*/ 15 w 46"/>
                <a:gd name="T45" fmla="*/ 16 h 115"/>
                <a:gd name="T46" fmla="*/ 15 w 46"/>
                <a:gd name="T47" fmla="*/ 16 h 115"/>
                <a:gd name="T48" fmla="*/ 11 w 46"/>
                <a:gd name="T49" fmla="*/ 16 h 115"/>
                <a:gd name="T50" fmla="*/ 11 w 46"/>
                <a:gd name="T51" fmla="*/ 12 h 115"/>
                <a:gd name="T52" fmla="*/ 7 w 46"/>
                <a:gd name="T53" fmla="*/ 16 h 115"/>
                <a:gd name="T54" fmla="*/ 4 w 46"/>
                <a:gd name="T55" fmla="*/ 16 h 115"/>
                <a:gd name="T56" fmla="*/ 0 w 46"/>
                <a:gd name="T57" fmla="*/ 16 h 1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"/>
                <a:gd name="T88" fmla="*/ 0 h 115"/>
                <a:gd name="T89" fmla="*/ 46 w 46"/>
                <a:gd name="T90" fmla="*/ 115 h 11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" h="115">
                  <a:moveTo>
                    <a:pt x="0" y="16"/>
                  </a:moveTo>
                  <a:lnTo>
                    <a:pt x="27" y="0"/>
                  </a:lnTo>
                  <a:lnTo>
                    <a:pt x="30" y="0"/>
                  </a:lnTo>
                  <a:lnTo>
                    <a:pt x="30" y="96"/>
                  </a:lnTo>
                  <a:lnTo>
                    <a:pt x="30" y="104"/>
                  </a:lnTo>
                  <a:lnTo>
                    <a:pt x="30" y="108"/>
                  </a:lnTo>
                  <a:lnTo>
                    <a:pt x="34" y="111"/>
                  </a:lnTo>
                  <a:lnTo>
                    <a:pt x="38" y="115"/>
                  </a:lnTo>
                  <a:lnTo>
                    <a:pt x="46" y="115"/>
                  </a:lnTo>
                  <a:lnTo>
                    <a:pt x="4" y="115"/>
                  </a:lnTo>
                  <a:lnTo>
                    <a:pt x="11" y="115"/>
                  </a:lnTo>
                  <a:lnTo>
                    <a:pt x="11" y="111"/>
                  </a:lnTo>
                  <a:lnTo>
                    <a:pt x="15" y="111"/>
                  </a:lnTo>
                  <a:lnTo>
                    <a:pt x="15" y="108"/>
                  </a:lnTo>
                  <a:lnTo>
                    <a:pt x="15" y="104"/>
                  </a:lnTo>
                  <a:lnTo>
                    <a:pt x="15" y="96"/>
                  </a:lnTo>
                  <a:lnTo>
                    <a:pt x="15" y="35"/>
                  </a:lnTo>
                  <a:lnTo>
                    <a:pt x="15" y="23"/>
                  </a:lnTo>
                  <a:lnTo>
                    <a:pt x="15" y="19"/>
                  </a:lnTo>
                  <a:lnTo>
                    <a:pt x="15" y="16"/>
                  </a:lnTo>
                  <a:lnTo>
                    <a:pt x="11" y="16"/>
                  </a:lnTo>
                  <a:lnTo>
                    <a:pt x="11" y="12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76" name="Freeform 230"/>
            <p:cNvSpPr>
              <a:spLocks/>
            </p:cNvSpPr>
            <p:nvPr/>
          </p:nvSpPr>
          <p:spPr bwMode="auto">
            <a:xfrm>
              <a:off x="1263" y="2569"/>
              <a:ext cx="65" cy="119"/>
            </a:xfrm>
            <a:custGeom>
              <a:avLst/>
              <a:gdLst>
                <a:gd name="T0" fmla="*/ 7 w 65"/>
                <a:gd name="T1" fmla="*/ 16 h 119"/>
                <a:gd name="T2" fmla="*/ 23 w 65"/>
                <a:gd name="T3" fmla="*/ 4 h 119"/>
                <a:gd name="T4" fmla="*/ 42 w 65"/>
                <a:gd name="T5" fmla="*/ 4 h 119"/>
                <a:gd name="T6" fmla="*/ 57 w 65"/>
                <a:gd name="T7" fmla="*/ 16 h 119"/>
                <a:gd name="T8" fmla="*/ 57 w 65"/>
                <a:gd name="T9" fmla="*/ 31 h 119"/>
                <a:gd name="T10" fmla="*/ 42 w 65"/>
                <a:gd name="T11" fmla="*/ 50 h 119"/>
                <a:gd name="T12" fmla="*/ 57 w 65"/>
                <a:gd name="T13" fmla="*/ 62 h 119"/>
                <a:gd name="T14" fmla="*/ 65 w 65"/>
                <a:gd name="T15" fmla="*/ 77 h 119"/>
                <a:gd name="T16" fmla="*/ 53 w 65"/>
                <a:gd name="T17" fmla="*/ 104 h 119"/>
                <a:gd name="T18" fmla="*/ 34 w 65"/>
                <a:gd name="T19" fmla="*/ 115 h 119"/>
                <a:gd name="T20" fmla="*/ 11 w 65"/>
                <a:gd name="T21" fmla="*/ 115 h 119"/>
                <a:gd name="T22" fmla="*/ 0 w 65"/>
                <a:gd name="T23" fmla="*/ 111 h 119"/>
                <a:gd name="T24" fmla="*/ 0 w 65"/>
                <a:gd name="T25" fmla="*/ 108 h 119"/>
                <a:gd name="T26" fmla="*/ 3 w 65"/>
                <a:gd name="T27" fmla="*/ 104 h 119"/>
                <a:gd name="T28" fmla="*/ 7 w 65"/>
                <a:gd name="T29" fmla="*/ 104 h 119"/>
                <a:gd name="T30" fmla="*/ 11 w 65"/>
                <a:gd name="T31" fmla="*/ 104 h 119"/>
                <a:gd name="T32" fmla="*/ 23 w 65"/>
                <a:gd name="T33" fmla="*/ 108 h 119"/>
                <a:gd name="T34" fmla="*/ 27 w 65"/>
                <a:gd name="T35" fmla="*/ 111 h 119"/>
                <a:gd name="T36" fmla="*/ 38 w 65"/>
                <a:gd name="T37" fmla="*/ 108 h 119"/>
                <a:gd name="T38" fmla="*/ 50 w 65"/>
                <a:gd name="T39" fmla="*/ 96 h 119"/>
                <a:gd name="T40" fmla="*/ 50 w 65"/>
                <a:gd name="T41" fmla="*/ 81 h 119"/>
                <a:gd name="T42" fmla="*/ 46 w 65"/>
                <a:gd name="T43" fmla="*/ 73 h 119"/>
                <a:gd name="T44" fmla="*/ 38 w 65"/>
                <a:gd name="T45" fmla="*/ 65 h 119"/>
                <a:gd name="T46" fmla="*/ 27 w 65"/>
                <a:gd name="T47" fmla="*/ 62 h 119"/>
                <a:gd name="T48" fmla="*/ 19 w 65"/>
                <a:gd name="T49" fmla="*/ 62 h 119"/>
                <a:gd name="T50" fmla="*/ 27 w 65"/>
                <a:gd name="T51" fmla="*/ 58 h 119"/>
                <a:gd name="T52" fmla="*/ 38 w 65"/>
                <a:gd name="T53" fmla="*/ 50 h 119"/>
                <a:gd name="T54" fmla="*/ 46 w 65"/>
                <a:gd name="T55" fmla="*/ 39 h 119"/>
                <a:gd name="T56" fmla="*/ 46 w 65"/>
                <a:gd name="T57" fmla="*/ 23 h 119"/>
                <a:gd name="T58" fmla="*/ 34 w 65"/>
                <a:gd name="T59" fmla="*/ 16 h 119"/>
                <a:gd name="T60" fmla="*/ 19 w 65"/>
                <a:gd name="T61" fmla="*/ 16 h 119"/>
                <a:gd name="T62" fmla="*/ 3 w 65"/>
                <a:gd name="T63" fmla="*/ 27 h 11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5"/>
                <a:gd name="T97" fmla="*/ 0 h 119"/>
                <a:gd name="T98" fmla="*/ 65 w 65"/>
                <a:gd name="T99" fmla="*/ 119 h 11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5" h="119">
                  <a:moveTo>
                    <a:pt x="3" y="23"/>
                  </a:moveTo>
                  <a:lnTo>
                    <a:pt x="7" y="16"/>
                  </a:lnTo>
                  <a:lnTo>
                    <a:pt x="15" y="8"/>
                  </a:lnTo>
                  <a:lnTo>
                    <a:pt x="23" y="4"/>
                  </a:lnTo>
                  <a:lnTo>
                    <a:pt x="30" y="0"/>
                  </a:lnTo>
                  <a:lnTo>
                    <a:pt x="42" y="4"/>
                  </a:lnTo>
                  <a:lnTo>
                    <a:pt x="53" y="12"/>
                  </a:lnTo>
                  <a:lnTo>
                    <a:pt x="57" y="16"/>
                  </a:lnTo>
                  <a:lnTo>
                    <a:pt x="57" y="23"/>
                  </a:lnTo>
                  <a:lnTo>
                    <a:pt x="57" y="31"/>
                  </a:lnTo>
                  <a:lnTo>
                    <a:pt x="50" y="42"/>
                  </a:lnTo>
                  <a:lnTo>
                    <a:pt x="42" y="50"/>
                  </a:lnTo>
                  <a:lnTo>
                    <a:pt x="50" y="54"/>
                  </a:lnTo>
                  <a:lnTo>
                    <a:pt x="57" y="62"/>
                  </a:lnTo>
                  <a:lnTo>
                    <a:pt x="61" y="69"/>
                  </a:lnTo>
                  <a:lnTo>
                    <a:pt x="65" y="77"/>
                  </a:lnTo>
                  <a:lnTo>
                    <a:pt x="61" y="92"/>
                  </a:lnTo>
                  <a:lnTo>
                    <a:pt x="53" y="104"/>
                  </a:lnTo>
                  <a:lnTo>
                    <a:pt x="46" y="111"/>
                  </a:lnTo>
                  <a:lnTo>
                    <a:pt x="34" y="115"/>
                  </a:lnTo>
                  <a:lnTo>
                    <a:pt x="19" y="119"/>
                  </a:lnTo>
                  <a:lnTo>
                    <a:pt x="11" y="115"/>
                  </a:lnTo>
                  <a:lnTo>
                    <a:pt x="3" y="115"/>
                  </a:lnTo>
                  <a:lnTo>
                    <a:pt x="0" y="111"/>
                  </a:lnTo>
                  <a:lnTo>
                    <a:pt x="0" y="108"/>
                  </a:lnTo>
                  <a:lnTo>
                    <a:pt x="3" y="104"/>
                  </a:lnTo>
                  <a:lnTo>
                    <a:pt x="7" y="104"/>
                  </a:lnTo>
                  <a:lnTo>
                    <a:pt x="11" y="104"/>
                  </a:lnTo>
                  <a:lnTo>
                    <a:pt x="19" y="108"/>
                  </a:lnTo>
                  <a:lnTo>
                    <a:pt x="23" y="108"/>
                  </a:lnTo>
                  <a:lnTo>
                    <a:pt x="23" y="111"/>
                  </a:lnTo>
                  <a:lnTo>
                    <a:pt x="27" y="111"/>
                  </a:lnTo>
                  <a:lnTo>
                    <a:pt x="30" y="111"/>
                  </a:lnTo>
                  <a:lnTo>
                    <a:pt x="38" y="108"/>
                  </a:lnTo>
                  <a:lnTo>
                    <a:pt x="46" y="104"/>
                  </a:lnTo>
                  <a:lnTo>
                    <a:pt x="50" y="96"/>
                  </a:lnTo>
                  <a:lnTo>
                    <a:pt x="50" y="88"/>
                  </a:lnTo>
                  <a:lnTo>
                    <a:pt x="50" y="81"/>
                  </a:lnTo>
                  <a:lnTo>
                    <a:pt x="50" y="77"/>
                  </a:lnTo>
                  <a:lnTo>
                    <a:pt x="46" y="73"/>
                  </a:lnTo>
                  <a:lnTo>
                    <a:pt x="42" y="69"/>
                  </a:lnTo>
                  <a:lnTo>
                    <a:pt x="38" y="65"/>
                  </a:lnTo>
                  <a:lnTo>
                    <a:pt x="34" y="62"/>
                  </a:lnTo>
                  <a:lnTo>
                    <a:pt x="27" y="62"/>
                  </a:lnTo>
                  <a:lnTo>
                    <a:pt x="23" y="62"/>
                  </a:lnTo>
                  <a:lnTo>
                    <a:pt x="19" y="62"/>
                  </a:lnTo>
                  <a:lnTo>
                    <a:pt x="19" y="58"/>
                  </a:lnTo>
                  <a:lnTo>
                    <a:pt x="27" y="58"/>
                  </a:lnTo>
                  <a:lnTo>
                    <a:pt x="34" y="54"/>
                  </a:lnTo>
                  <a:lnTo>
                    <a:pt x="38" y="50"/>
                  </a:lnTo>
                  <a:lnTo>
                    <a:pt x="42" y="42"/>
                  </a:lnTo>
                  <a:lnTo>
                    <a:pt x="46" y="39"/>
                  </a:lnTo>
                  <a:lnTo>
                    <a:pt x="46" y="31"/>
                  </a:lnTo>
                  <a:lnTo>
                    <a:pt x="46" y="23"/>
                  </a:lnTo>
                  <a:lnTo>
                    <a:pt x="42" y="19"/>
                  </a:lnTo>
                  <a:lnTo>
                    <a:pt x="34" y="16"/>
                  </a:lnTo>
                  <a:lnTo>
                    <a:pt x="27" y="12"/>
                  </a:lnTo>
                  <a:lnTo>
                    <a:pt x="19" y="16"/>
                  </a:lnTo>
                  <a:lnTo>
                    <a:pt x="11" y="19"/>
                  </a:lnTo>
                  <a:lnTo>
                    <a:pt x="3" y="27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77" name="Rectangle 231"/>
            <p:cNvSpPr>
              <a:spLocks noChangeArrowheads="1"/>
            </p:cNvSpPr>
            <p:nvPr/>
          </p:nvSpPr>
          <p:spPr bwMode="auto">
            <a:xfrm>
              <a:off x="1554" y="25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8" name="Freeform 232"/>
            <p:cNvSpPr>
              <a:spLocks noEditPoints="1"/>
            </p:cNvSpPr>
            <p:nvPr/>
          </p:nvSpPr>
          <p:spPr bwMode="auto">
            <a:xfrm>
              <a:off x="1742" y="2569"/>
              <a:ext cx="69" cy="119"/>
            </a:xfrm>
            <a:custGeom>
              <a:avLst/>
              <a:gdLst>
                <a:gd name="T0" fmla="*/ 0 w 69"/>
                <a:gd name="T1" fmla="*/ 62 h 119"/>
                <a:gd name="T2" fmla="*/ 4 w 69"/>
                <a:gd name="T3" fmla="*/ 42 h 119"/>
                <a:gd name="T4" fmla="*/ 8 w 69"/>
                <a:gd name="T5" fmla="*/ 27 h 119"/>
                <a:gd name="T6" fmla="*/ 12 w 69"/>
                <a:gd name="T7" fmla="*/ 16 h 119"/>
                <a:gd name="T8" fmla="*/ 23 w 69"/>
                <a:gd name="T9" fmla="*/ 8 h 119"/>
                <a:gd name="T10" fmla="*/ 27 w 69"/>
                <a:gd name="T11" fmla="*/ 4 h 119"/>
                <a:gd name="T12" fmla="*/ 35 w 69"/>
                <a:gd name="T13" fmla="*/ 0 h 119"/>
                <a:gd name="T14" fmla="*/ 42 w 69"/>
                <a:gd name="T15" fmla="*/ 4 h 119"/>
                <a:gd name="T16" fmla="*/ 50 w 69"/>
                <a:gd name="T17" fmla="*/ 8 h 119"/>
                <a:gd name="T18" fmla="*/ 58 w 69"/>
                <a:gd name="T19" fmla="*/ 16 h 119"/>
                <a:gd name="T20" fmla="*/ 65 w 69"/>
                <a:gd name="T21" fmla="*/ 27 h 119"/>
                <a:gd name="T22" fmla="*/ 69 w 69"/>
                <a:gd name="T23" fmla="*/ 42 h 119"/>
                <a:gd name="T24" fmla="*/ 69 w 69"/>
                <a:gd name="T25" fmla="*/ 58 h 119"/>
                <a:gd name="T26" fmla="*/ 69 w 69"/>
                <a:gd name="T27" fmla="*/ 77 h 119"/>
                <a:gd name="T28" fmla="*/ 65 w 69"/>
                <a:gd name="T29" fmla="*/ 92 h 119"/>
                <a:gd name="T30" fmla="*/ 58 w 69"/>
                <a:gd name="T31" fmla="*/ 104 h 119"/>
                <a:gd name="T32" fmla="*/ 50 w 69"/>
                <a:gd name="T33" fmla="*/ 111 h 119"/>
                <a:gd name="T34" fmla="*/ 42 w 69"/>
                <a:gd name="T35" fmla="*/ 115 h 119"/>
                <a:gd name="T36" fmla="*/ 35 w 69"/>
                <a:gd name="T37" fmla="*/ 119 h 119"/>
                <a:gd name="T38" fmla="*/ 27 w 69"/>
                <a:gd name="T39" fmla="*/ 115 h 119"/>
                <a:gd name="T40" fmla="*/ 16 w 69"/>
                <a:gd name="T41" fmla="*/ 108 h 119"/>
                <a:gd name="T42" fmla="*/ 8 w 69"/>
                <a:gd name="T43" fmla="*/ 100 h 119"/>
                <a:gd name="T44" fmla="*/ 4 w 69"/>
                <a:gd name="T45" fmla="*/ 81 h 119"/>
                <a:gd name="T46" fmla="*/ 0 w 69"/>
                <a:gd name="T47" fmla="*/ 62 h 119"/>
                <a:gd name="T48" fmla="*/ 16 w 69"/>
                <a:gd name="T49" fmla="*/ 62 h 119"/>
                <a:gd name="T50" fmla="*/ 19 w 69"/>
                <a:gd name="T51" fmla="*/ 85 h 119"/>
                <a:gd name="T52" fmla="*/ 23 w 69"/>
                <a:gd name="T53" fmla="*/ 100 h 119"/>
                <a:gd name="T54" fmla="*/ 27 w 69"/>
                <a:gd name="T55" fmla="*/ 108 h 119"/>
                <a:gd name="T56" fmla="*/ 31 w 69"/>
                <a:gd name="T57" fmla="*/ 111 h 119"/>
                <a:gd name="T58" fmla="*/ 35 w 69"/>
                <a:gd name="T59" fmla="*/ 111 h 119"/>
                <a:gd name="T60" fmla="*/ 39 w 69"/>
                <a:gd name="T61" fmla="*/ 111 h 119"/>
                <a:gd name="T62" fmla="*/ 46 w 69"/>
                <a:gd name="T63" fmla="*/ 108 h 119"/>
                <a:gd name="T64" fmla="*/ 50 w 69"/>
                <a:gd name="T65" fmla="*/ 104 h 119"/>
                <a:gd name="T66" fmla="*/ 50 w 69"/>
                <a:gd name="T67" fmla="*/ 96 h 119"/>
                <a:gd name="T68" fmla="*/ 54 w 69"/>
                <a:gd name="T69" fmla="*/ 77 h 119"/>
                <a:gd name="T70" fmla="*/ 54 w 69"/>
                <a:gd name="T71" fmla="*/ 54 h 119"/>
                <a:gd name="T72" fmla="*/ 54 w 69"/>
                <a:gd name="T73" fmla="*/ 39 h 119"/>
                <a:gd name="T74" fmla="*/ 50 w 69"/>
                <a:gd name="T75" fmla="*/ 23 h 119"/>
                <a:gd name="T76" fmla="*/ 46 w 69"/>
                <a:gd name="T77" fmla="*/ 16 h 119"/>
                <a:gd name="T78" fmla="*/ 42 w 69"/>
                <a:gd name="T79" fmla="*/ 12 h 119"/>
                <a:gd name="T80" fmla="*/ 39 w 69"/>
                <a:gd name="T81" fmla="*/ 8 h 119"/>
                <a:gd name="T82" fmla="*/ 35 w 69"/>
                <a:gd name="T83" fmla="*/ 8 h 119"/>
                <a:gd name="T84" fmla="*/ 31 w 69"/>
                <a:gd name="T85" fmla="*/ 8 h 119"/>
                <a:gd name="T86" fmla="*/ 27 w 69"/>
                <a:gd name="T87" fmla="*/ 12 h 119"/>
                <a:gd name="T88" fmla="*/ 23 w 69"/>
                <a:gd name="T89" fmla="*/ 19 h 119"/>
                <a:gd name="T90" fmla="*/ 19 w 69"/>
                <a:gd name="T91" fmla="*/ 35 h 119"/>
                <a:gd name="T92" fmla="*/ 16 w 69"/>
                <a:gd name="T93" fmla="*/ 50 h 119"/>
                <a:gd name="T94" fmla="*/ 16 w 69"/>
                <a:gd name="T95" fmla="*/ 62 h 1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9"/>
                <a:gd name="T146" fmla="*/ 69 w 69"/>
                <a:gd name="T147" fmla="*/ 119 h 1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9">
                  <a:moveTo>
                    <a:pt x="0" y="62"/>
                  </a:moveTo>
                  <a:lnTo>
                    <a:pt x="4" y="42"/>
                  </a:lnTo>
                  <a:lnTo>
                    <a:pt x="8" y="27"/>
                  </a:lnTo>
                  <a:lnTo>
                    <a:pt x="12" y="16"/>
                  </a:lnTo>
                  <a:lnTo>
                    <a:pt x="23" y="8"/>
                  </a:lnTo>
                  <a:lnTo>
                    <a:pt x="27" y="4"/>
                  </a:lnTo>
                  <a:lnTo>
                    <a:pt x="35" y="0"/>
                  </a:lnTo>
                  <a:lnTo>
                    <a:pt x="42" y="4"/>
                  </a:lnTo>
                  <a:lnTo>
                    <a:pt x="50" y="8"/>
                  </a:lnTo>
                  <a:lnTo>
                    <a:pt x="58" y="16"/>
                  </a:lnTo>
                  <a:lnTo>
                    <a:pt x="65" y="27"/>
                  </a:lnTo>
                  <a:lnTo>
                    <a:pt x="69" y="42"/>
                  </a:lnTo>
                  <a:lnTo>
                    <a:pt x="69" y="58"/>
                  </a:lnTo>
                  <a:lnTo>
                    <a:pt x="69" y="77"/>
                  </a:lnTo>
                  <a:lnTo>
                    <a:pt x="65" y="92"/>
                  </a:lnTo>
                  <a:lnTo>
                    <a:pt x="58" y="104"/>
                  </a:lnTo>
                  <a:lnTo>
                    <a:pt x="50" y="111"/>
                  </a:lnTo>
                  <a:lnTo>
                    <a:pt x="42" y="115"/>
                  </a:lnTo>
                  <a:lnTo>
                    <a:pt x="35" y="119"/>
                  </a:lnTo>
                  <a:lnTo>
                    <a:pt x="27" y="115"/>
                  </a:lnTo>
                  <a:lnTo>
                    <a:pt x="16" y="108"/>
                  </a:lnTo>
                  <a:lnTo>
                    <a:pt x="8" y="100"/>
                  </a:lnTo>
                  <a:lnTo>
                    <a:pt x="4" y="81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9" y="85"/>
                  </a:lnTo>
                  <a:lnTo>
                    <a:pt x="23" y="100"/>
                  </a:lnTo>
                  <a:lnTo>
                    <a:pt x="27" y="108"/>
                  </a:lnTo>
                  <a:lnTo>
                    <a:pt x="31" y="111"/>
                  </a:lnTo>
                  <a:lnTo>
                    <a:pt x="35" y="111"/>
                  </a:lnTo>
                  <a:lnTo>
                    <a:pt x="39" y="111"/>
                  </a:lnTo>
                  <a:lnTo>
                    <a:pt x="46" y="108"/>
                  </a:lnTo>
                  <a:lnTo>
                    <a:pt x="50" y="104"/>
                  </a:lnTo>
                  <a:lnTo>
                    <a:pt x="50" y="96"/>
                  </a:lnTo>
                  <a:lnTo>
                    <a:pt x="54" y="77"/>
                  </a:lnTo>
                  <a:lnTo>
                    <a:pt x="54" y="54"/>
                  </a:lnTo>
                  <a:lnTo>
                    <a:pt x="54" y="39"/>
                  </a:lnTo>
                  <a:lnTo>
                    <a:pt x="50" y="23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39" y="8"/>
                  </a:lnTo>
                  <a:lnTo>
                    <a:pt x="35" y="8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3" y="19"/>
                  </a:lnTo>
                  <a:lnTo>
                    <a:pt x="19" y="35"/>
                  </a:lnTo>
                  <a:lnTo>
                    <a:pt x="16" y="50"/>
                  </a:lnTo>
                  <a:lnTo>
                    <a:pt x="16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79" name="Rectangle 233"/>
            <p:cNvSpPr>
              <a:spLocks noChangeArrowheads="1"/>
            </p:cNvSpPr>
            <p:nvPr/>
          </p:nvSpPr>
          <p:spPr bwMode="auto">
            <a:xfrm>
              <a:off x="2107" y="2535"/>
              <a:ext cx="7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0" name="Freeform 234"/>
            <p:cNvSpPr>
              <a:spLocks/>
            </p:cNvSpPr>
            <p:nvPr/>
          </p:nvSpPr>
          <p:spPr bwMode="auto">
            <a:xfrm>
              <a:off x="2299" y="2669"/>
              <a:ext cx="19" cy="19"/>
            </a:xfrm>
            <a:custGeom>
              <a:avLst/>
              <a:gdLst>
                <a:gd name="T0" fmla="*/ 7 w 19"/>
                <a:gd name="T1" fmla="*/ 0 h 19"/>
                <a:gd name="T2" fmla="*/ 11 w 19"/>
                <a:gd name="T3" fmla="*/ 0 h 19"/>
                <a:gd name="T4" fmla="*/ 15 w 19"/>
                <a:gd name="T5" fmla="*/ 0 h 19"/>
                <a:gd name="T6" fmla="*/ 19 w 19"/>
                <a:gd name="T7" fmla="*/ 4 h 19"/>
                <a:gd name="T8" fmla="*/ 19 w 19"/>
                <a:gd name="T9" fmla="*/ 8 h 19"/>
                <a:gd name="T10" fmla="*/ 19 w 19"/>
                <a:gd name="T11" fmla="*/ 11 h 19"/>
                <a:gd name="T12" fmla="*/ 15 w 19"/>
                <a:gd name="T13" fmla="*/ 15 h 19"/>
                <a:gd name="T14" fmla="*/ 11 w 19"/>
                <a:gd name="T15" fmla="*/ 15 h 19"/>
                <a:gd name="T16" fmla="*/ 7 w 19"/>
                <a:gd name="T17" fmla="*/ 19 h 19"/>
                <a:gd name="T18" fmla="*/ 3 w 19"/>
                <a:gd name="T19" fmla="*/ 15 h 19"/>
                <a:gd name="T20" fmla="*/ 3 w 19"/>
                <a:gd name="T21" fmla="*/ 15 h 19"/>
                <a:gd name="T22" fmla="*/ 0 w 19"/>
                <a:gd name="T23" fmla="*/ 11 h 19"/>
                <a:gd name="T24" fmla="*/ 0 w 19"/>
                <a:gd name="T25" fmla="*/ 8 h 19"/>
                <a:gd name="T26" fmla="*/ 0 w 19"/>
                <a:gd name="T27" fmla="*/ 4 h 19"/>
                <a:gd name="T28" fmla="*/ 3 w 19"/>
                <a:gd name="T29" fmla="*/ 0 h 19"/>
                <a:gd name="T30" fmla="*/ 3 w 19"/>
                <a:gd name="T31" fmla="*/ 0 h 19"/>
                <a:gd name="T32" fmla="*/ 7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7" y="0"/>
                  </a:moveTo>
                  <a:lnTo>
                    <a:pt x="11" y="0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9" y="11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7" y="19"/>
                  </a:lnTo>
                  <a:lnTo>
                    <a:pt x="3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81" name="Freeform 235"/>
            <p:cNvSpPr>
              <a:spLocks noEditPoints="1"/>
            </p:cNvSpPr>
            <p:nvPr/>
          </p:nvSpPr>
          <p:spPr bwMode="auto">
            <a:xfrm>
              <a:off x="2333" y="2569"/>
              <a:ext cx="73" cy="119"/>
            </a:xfrm>
            <a:custGeom>
              <a:avLst/>
              <a:gdLst>
                <a:gd name="T0" fmla="*/ 0 w 73"/>
                <a:gd name="T1" fmla="*/ 62 h 119"/>
                <a:gd name="T2" fmla="*/ 4 w 73"/>
                <a:gd name="T3" fmla="*/ 42 h 119"/>
                <a:gd name="T4" fmla="*/ 8 w 73"/>
                <a:gd name="T5" fmla="*/ 27 h 119"/>
                <a:gd name="T6" fmla="*/ 15 w 73"/>
                <a:gd name="T7" fmla="*/ 16 h 119"/>
                <a:gd name="T8" fmla="*/ 23 w 73"/>
                <a:gd name="T9" fmla="*/ 8 h 119"/>
                <a:gd name="T10" fmla="*/ 31 w 73"/>
                <a:gd name="T11" fmla="*/ 4 h 119"/>
                <a:gd name="T12" fmla="*/ 39 w 73"/>
                <a:gd name="T13" fmla="*/ 0 h 119"/>
                <a:gd name="T14" fmla="*/ 46 w 73"/>
                <a:gd name="T15" fmla="*/ 4 h 119"/>
                <a:gd name="T16" fmla="*/ 54 w 73"/>
                <a:gd name="T17" fmla="*/ 8 h 119"/>
                <a:gd name="T18" fmla="*/ 62 w 73"/>
                <a:gd name="T19" fmla="*/ 16 h 119"/>
                <a:gd name="T20" fmla="*/ 65 w 73"/>
                <a:gd name="T21" fmla="*/ 27 h 119"/>
                <a:gd name="T22" fmla="*/ 69 w 73"/>
                <a:gd name="T23" fmla="*/ 42 h 119"/>
                <a:gd name="T24" fmla="*/ 73 w 73"/>
                <a:gd name="T25" fmla="*/ 58 h 119"/>
                <a:gd name="T26" fmla="*/ 69 w 73"/>
                <a:gd name="T27" fmla="*/ 77 h 119"/>
                <a:gd name="T28" fmla="*/ 65 w 73"/>
                <a:gd name="T29" fmla="*/ 92 h 119"/>
                <a:gd name="T30" fmla="*/ 62 w 73"/>
                <a:gd name="T31" fmla="*/ 104 h 119"/>
                <a:gd name="T32" fmla="*/ 54 w 73"/>
                <a:gd name="T33" fmla="*/ 111 h 119"/>
                <a:gd name="T34" fmla="*/ 46 w 73"/>
                <a:gd name="T35" fmla="*/ 115 h 119"/>
                <a:gd name="T36" fmla="*/ 35 w 73"/>
                <a:gd name="T37" fmla="*/ 119 h 119"/>
                <a:gd name="T38" fmla="*/ 27 w 73"/>
                <a:gd name="T39" fmla="*/ 115 h 119"/>
                <a:gd name="T40" fmla="*/ 19 w 73"/>
                <a:gd name="T41" fmla="*/ 108 h 119"/>
                <a:gd name="T42" fmla="*/ 12 w 73"/>
                <a:gd name="T43" fmla="*/ 100 h 119"/>
                <a:gd name="T44" fmla="*/ 4 w 73"/>
                <a:gd name="T45" fmla="*/ 81 h 119"/>
                <a:gd name="T46" fmla="*/ 0 w 73"/>
                <a:gd name="T47" fmla="*/ 62 h 119"/>
                <a:gd name="T48" fmla="*/ 19 w 73"/>
                <a:gd name="T49" fmla="*/ 62 h 119"/>
                <a:gd name="T50" fmla="*/ 19 w 73"/>
                <a:gd name="T51" fmla="*/ 85 h 119"/>
                <a:gd name="T52" fmla="*/ 23 w 73"/>
                <a:gd name="T53" fmla="*/ 100 h 119"/>
                <a:gd name="T54" fmla="*/ 27 w 73"/>
                <a:gd name="T55" fmla="*/ 108 h 119"/>
                <a:gd name="T56" fmla="*/ 31 w 73"/>
                <a:gd name="T57" fmla="*/ 111 h 119"/>
                <a:gd name="T58" fmla="*/ 39 w 73"/>
                <a:gd name="T59" fmla="*/ 111 h 119"/>
                <a:gd name="T60" fmla="*/ 42 w 73"/>
                <a:gd name="T61" fmla="*/ 111 h 119"/>
                <a:gd name="T62" fmla="*/ 46 w 73"/>
                <a:gd name="T63" fmla="*/ 108 h 119"/>
                <a:gd name="T64" fmla="*/ 50 w 73"/>
                <a:gd name="T65" fmla="*/ 104 h 119"/>
                <a:gd name="T66" fmla="*/ 54 w 73"/>
                <a:gd name="T67" fmla="*/ 96 h 119"/>
                <a:gd name="T68" fmla="*/ 54 w 73"/>
                <a:gd name="T69" fmla="*/ 77 h 119"/>
                <a:gd name="T70" fmla="*/ 58 w 73"/>
                <a:gd name="T71" fmla="*/ 54 h 119"/>
                <a:gd name="T72" fmla="*/ 54 w 73"/>
                <a:gd name="T73" fmla="*/ 39 h 119"/>
                <a:gd name="T74" fmla="*/ 54 w 73"/>
                <a:gd name="T75" fmla="*/ 23 h 119"/>
                <a:gd name="T76" fmla="*/ 50 w 73"/>
                <a:gd name="T77" fmla="*/ 16 h 119"/>
                <a:gd name="T78" fmla="*/ 46 w 73"/>
                <a:gd name="T79" fmla="*/ 12 h 119"/>
                <a:gd name="T80" fmla="*/ 42 w 73"/>
                <a:gd name="T81" fmla="*/ 8 h 119"/>
                <a:gd name="T82" fmla="*/ 39 w 73"/>
                <a:gd name="T83" fmla="*/ 8 h 119"/>
                <a:gd name="T84" fmla="*/ 31 w 73"/>
                <a:gd name="T85" fmla="*/ 8 h 119"/>
                <a:gd name="T86" fmla="*/ 27 w 73"/>
                <a:gd name="T87" fmla="*/ 12 h 119"/>
                <a:gd name="T88" fmla="*/ 23 w 73"/>
                <a:gd name="T89" fmla="*/ 19 h 119"/>
                <a:gd name="T90" fmla="*/ 19 w 73"/>
                <a:gd name="T91" fmla="*/ 35 h 119"/>
                <a:gd name="T92" fmla="*/ 19 w 73"/>
                <a:gd name="T93" fmla="*/ 50 h 119"/>
                <a:gd name="T94" fmla="*/ 19 w 73"/>
                <a:gd name="T95" fmla="*/ 62 h 1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9"/>
                <a:gd name="T146" fmla="*/ 73 w 73"/>
                <a:gd name="T147" fmla="*/ 119 h 1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9">
                  <a:moveTo>
                    <a:pt x="0" y="62"/>
                  </a:moveTo>
                  <a:lnTo>
                    <a:pt x="4" y="42"/>
                  </a:lnTo>
                  <a:lnTo>
                    <a:pt x="8" y="27"/>
                  </a:lnTo>
                  <a:lnTo>
                    <a:pt x="15" y="16"/>
                  </a:lnTo>
                  <a:lnTo>
                    <a:pt x="23" y="8"/>
                  </a:lnTo>
                  <a:lnTo>
                    <a:pt x="31" y="4"/>
                  </a:lnTo>
                  <a:lnTo>
                    <a:pt x="39" y="0"/>
                  </a:lnTo>
                  <a:lnTo>
                    <a:pt x="46" y="4"/>
                  </a:lnTo>
                  <a:lnTo>
                    <a:pt x="54" y="8"/>
                  </a:lnTo>
                  <a:lnTo>
                    <a:pt x="62" y="16"/>
                  </a:lnTo>
                  <a:lnTo>
                    <a:pt x="65" y="27"/>
                  </a:lnTo>
                  <a:lnTo>
                    <a:pt x="69" y="42"/>
                  </a:lnTo>
                  <a:lnTo>
                    <a:pt x="73" y="58"/>
                  </a:lnTo>
                  <a:lnTo>
                    <a:pt x="69" y="77"/>
                  </a:lnTo>
                  <a:lnTo>
                    <a:pt x="65" y="92"/>
                  </a:lnTo>
                  <a:lnTo>
                    <a:pt x="62" y="104"/>
                  </a:lnTo>
                  <a:lnTo>
                    <a:pt x="54" y="111"/>
                  </a:lnTo>
                  <a:lnTo>
                    <a:pt x="46" y="115"/>
                  </a:lnTo>
                  <a:lnTo>
                    <a:pt x="35" y="119"/>
                  </a:lnTo>
                  <a:lnTo>
                    <a:pt x="27" y="115"/>
                  </a:lnTo>
                  <a:lnTo>
                    <a:pt x="19" y="108"/>
                  </a:lnTo>
                  <a:lnTo>
                    <a:pt x="12" y="100"/>
                  </a:lnTo>
                  <a:lnTo>
                    <a:pt x="4" y="81"/>
                  </a:lnTo>
                  <a:lnTo>
                    <a:pt x="0" y="62"/>
                  </a:lnTo>
                  <a:close/>
                  <a:moveTo>
                    <a:pt x="19" y="62"/>
                  </a:moveTo>
                  <a:lnTo>
                    <a:pt x="19" y="85"/>
                  </a:lnTo>
                  <a:lnTo>
                    <a:pt x="23" y="100"/>
                  </a:lnTo>
                  <a:lnTo>
                    <a:pt x="27" y="108"/>
                  </a:lnTo>
                  <a:lnTo>
                    <a:pt x="31" y="111"/>
                  </a:lnTo>
                  <a:lnTo>
                    <a:pt x="39" y="111"/>
                  </a:lnTo>
                  <a:lnTo>
                    <a:pt x="42" y="111"/>
                  </a:lnTo>
                  <a:lnTo>
                    <a:pt x="46" y="108"/>
                  </a:lnTo>
                  <a:lnTo>
                    <a:pt x="50" y="104"/>
                  </a:lnTo>
                  <a:lnTo>
                    <a:pt x="54" y="96"/>
                  </a:lnTo>
                  <a:lnTo>
                    <a:pt x="54" y="77"/>
                  </a:lnTo>
                  <a:lnTo>
                    <a:pt x="58" y="54"/>
                  </a:lnTo>
                  <a:lnTo>
                    <a:pt x="54" y="39"/>
                  </a:lnTo>
                  <a:lnTo>
                    <a:pt x="54" y="23"/>
                  </a:lnTo>
                  <a:lnTo>
                    <a:pt x="50" y="16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39" y="8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3" y="19"/>
                  </a:lnTo>
                  <a:lnTo>
                    <a:pt x="19" y="35"/>
                  </a:lnTo>
                  <a:lnTo>
                    <a:pt x="19" y="50"/>
                  </a:lnTo>
                  <a:lnTo>
                    <a:pt x="19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82" name="Freeform 236"/>
            <p:cNvSpPr>
              <a:spLocks/>
            </p:cNvSpPr>
            <p:nvPr/>
          </p:nvSpPr>
          <p:spPr bwMode="auto">
            <a:xfrm>
              <a:off x="2433" y="2569"/>
              <a:ext cx="42" cy="115"/>
            </a:xfrm>
            <a:custGeom>
              <a:avLst/>
              <a:gdLst>
                <a:gd name="T0" fmla="*/ 0 w 42"/>
                <a:gd name="T1" fmla="*/ 16 h 115"/>
                <a:gd name="T2" fmla="*/ 27 w 42"/>
                <a:gd name="T3" fmla="*/ 0 h 115"/>
                <a:gd name="T4" fmla="*/ 27 w 42"/>
                <a:gd name="T5" fmla="*/ 0 h 115"/>
                <a:gd name="T6" fmla="*/ 27 w 42"/>
                <a:gd name="T7" fmla="*/ 96 h 115"/>
                <a:gd name="T8" fmla="*/ 27 w 42"/>
                <a:gd name="T9" fmla="*/ 104 h 115"/>
                <a:gd name="T10" fmla="*/ 31 w 42"/>
                <a:gd name="T11" fmla="*/ 108 h 115"/>
                <a:gd name="T12" fmla="*/ 31 w 42"/>
                <a:gd name="T13" fmla="*/ 111 h 115"/>
                <a:gd name="T14" fmla="*/ 31 w 42"/>
                <a:gd name="T15" fmla="*/ 111 h 115"/>
                <a:gd name="T16" fmla="*/ 34 w 42"/>
                <a:gd name="T17" fmla="*/ 115 h 115"/>
                <a:gd name="T18" fmla="*/ 42 w 42"/>
                <a:gd name="T19" fmla="*/ 115 h 115"/>
                <a:gd name="T20" fmla="*/ 42 w 42"/>
                <a:gd name="T21" fmla="*/ 115 h 115"/>
                <a:gd name="T22" fmla="*/ 0 w 42"/>
                <a:gd name="T23" fmla="*/ 115 h 115"/>
                <a:gd name="T24" fmla="*/ 0 w 42"/>
                <a:gd name="T25" fmla="*/ 115 h 115"/>
                <a:gd name="T26" fmla="*/ 8 w 42"/>
                <a:gd name="T27" fmla="*/ 115 h 115"/>
                <a:gd name="T28" fmla="*/ 11 w 42"/>
                <a:gd name="T29" fmla="*/ 111 h 115"/>
                <a:gd name="T30" fmla="*/ 11 w 42"/>
                <a:gd name="T31" fmla="*/ 111 h 115"/>
                <a:gd name="T32" fmla="*/ 11 w 42"/>
                <a:gd name="T33" fmla="*/ 108 h 115"/>
                <a:gd name="T34" fmla="*/ 15 w 42"/>
                <a:gd name="T35" fmla="*/ 104 h 115"/>
                <a:gd name="T36" fmla="*/ 15 w 42"/>
                <a:gd name="T37" fmla="*/ 96 h 115"/>
                <a:gd name="T38" fmla="*/ 15 w 42"/>
                <a:gd name="T39" fmla="*/ 35 h 115"/>
                <a:gd name="T40" fmla="*/ 15 w 42"/>
                <a:gd name="T41" fmla="*/ 23 h 115"/>
                <a:gd name="T42" fmla="*/ 11 w 42"/>
                <a:gd name="T43" fmla="*/ 19 h 115"/>
                <a:gd name="T44" fmla="*/ 11 w 42"/>
                <a:gd name="T45" fmla="*/ 16 h 115"/>
                <a:gd name="T46" fmla="*/ 11 w 42"/>
                <a:gd name="T47" fmla="*/ 16 h 115"/>
                <a:gd name="T48" fmla="*/ 11 w 42"/>
                <a:gd name="T49" fmla="*/ 16 h 115"/>
                <a:gd name="T50" fmla="*/ 8 w 42"/>
                <a:gd name="T51" fmla="*/ 12 h 115"/>
                <a:gd name="T52" fmla="*/ 4 w 42"/>
                <a:gd name="T53" fmla="*/ 16 h 115"/>
                <a:gd name="T54" fmla="*/ 0 w 42"/>
                <a:gd name="T55" fmla="*/ 16 h 115"/>
                <a:gd name="T56" fmla="*/ 0 w 42"/>
                <a:gd name="T57" fmla="*/ 16 h 1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115"/>
                <a:gd name="T89" fmla="*/ 42 w 42"/>
                <a:gd name="T90" fmla="*/ 115 h 11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115">
                  <a:moveTo>
                    <a:pt x="0" y="16"/>
                  </a:moveTo>
                  <a:lnTo>
                    <a:pt x="27" y="0"/>
                  </a:lnTo>
                  <a:lnTo>
                    <a:pt x="27" y="96"/>
                  </a:lnTo>
                  <a:lnTo>
                    <a:pt x="27" y="104"/>
                  </a:lnTo>
                  <a:lnTo>
                    <a:pt x="31" y="108"/>
                  </a:lnTo>
                  <a:lnTo>
                    <a:pt x="31" y="111"/>
                  </a:lnTo>
                  <a:lnTo>
                    <a:pt x="34" y="115"/>
                  </a:lnTo>
                  <a:lnTo>
                    <a:pt x="42" y="115"/>
                  </a:lnTo>
                  <a:lnTo>
                    <a:pt x="0" y="115"/>
                  </a:lnTo>
                  <a:lnTo>
                    <a:pt x="8" y="115"/>
                  </a:lnTo>
                  <a:lnTo>
                    <a:pt x="11" y="111"/>
                  </a:lnTo>
                  <a:lnTo>
                    <a:pt x="11" y="108"/>
                  </a:lnTo>
                  <a:lnTo>
                    <a:pt x="15" y="104"/>
                  </a:lnTo>
                  <a:lnTo>
                    <a:pt x="15" y="96"/>
                  </a:lnTo>
                  <a:lnTo>
                    <a:pt x="15" y="35"/>
                  </a:lnTo>
                  <a:lnTo>
                    <a:pt x="15" y="23"/>
                  </a:lnTo>
                  <a:lnTo>
                    <a:pt x="11" y="19"/>
                  </a:lnTo>
                  <a:lnTo>
                    <a:pt x="11" y="16"/>
                  </a:lnTo>
                  <a:lnTo>
                    <a:pt x="8" y="12"/>
                  </a:lnTo>
                  <a:lnTo>
                    <a:pt x="4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83" name="Freeform 237"/>
            <p:cNvSpPr>
              <a:spLocks/>
            </p:cNvSpPr>
            <p:nvPr/>
          </p:nvSpPr>
          <p:spPr bwMode="auto">
            <a:xfrm>
              <a:off x="2513" y="2569"/>
              <a:ext cx="47" cy="115"/>
            </a:xfrm>
            <a:custGeom>
              <a:avLst/>
              <a:gdLst>
                <a:gd name="T0" fmla="*/ 0 w 47"/>
                <a:gd name="T1" fmla="*/ 16 h 115"/>
                <a:gd name="T2" fmla="*/ 31 w 47"/>
                <a:gd name="T3" fmla="*/ 0 h 115"/>
                <a:gd name="T4" fmla="*/ 31 w 47"/>
                <a:gd name="T5" fmla="*/ 0 h 115"/>
                <a:gd name="T6" fmla="*/ 31 w 47"/>
                <a:gd name="T7" fmla="*/ 96 h 115"/>
                <a:gd name="T8" fmla="*/ 31 w 47"/>
                <a:gd name="T9" fmla="*/ 104 h 115"/>
                <a:gd name="T10" fmla="*/ 31 w 47"/>
                <a:gd name="T11" fmla="*/ 108 h 115"/>
                <a:gd name="T12" fmla="*/ 35 w 47"/>
                <a:gd name="T13" fmla="*/ 111 h 115"/>
                <a:gd name="T14" fmla="*/ 35 w 47"/>
                <a:gd name="T15" fmla="*/ 111 h 115"/>
                <a:gd name="T16" fmla="*/ 39 w 47"/>
                <a:gd name="T17" fmla="*/ 115 h 115"/>
                <a:gd name="T18" fmla="*/ 47 w 47"/>
                <a:gd name="T19" fmla="*/ 115 h 115"/>
                <a:gd name="T20" fmla="*/ 47 w 47"/>
                <a:gd name="T21" fmla="*/ 115 h 115"/>
                <a:gd name="T22" fmla="*/ 4 w 47"/>
                <a:gd name="T23" fmla="*/ 115 h 115"/>
                <a:gd name="T24" fmla="*/ 4 w 47"/>
                <a:gd name="T25" fmla="*/ 115 h 115"/>
                <a:gd name="T26" fmla="*/ 12 w 47"/>
                <a:gd name="T27" fmla="*/ 115 h 115"/>
                <a:gd name="T28" fmla="*/ 16 w 47"/>
                <a:gd name="T29" fmla="*/ 111 h 115"/>
                <a:gd name="T30" fmla="*/ 16 w 47"/>
                <a:gd name="T31" fmla="*/ 111 h 115"/>
                <a:gd name="T32" fmla="*/ 16 w 47"/>
                <a:gd name="T33" fmla="*/ 108 h 115"/>
                <a:gd name="T34" fmla="*/ 20 w 47"/>
                <a:gd name="T35" fmla="*/ 104 h 115"/>
                <a:gd name="T36" fmla="*/ 20 w 47"/>
                <a:gd name="T37" fmla="*/ 96 h 115"/>
                <a:gd name="T38" fmla="*/ 20 w 47"/>
                <a:gd name="T39" fmla="*/ 35 h 115"/>
                <a:gd name="T40" fmla="*/ 20 w 47"/>
                <a:gd name="T41" fmla="*/ 23 h 115"/>
                <a:gd name="T42" fmla="*/ 16 w 47"/>
                <a:gd name="T43" fmla="*/ 19 h 115"/>
                <a:gd name="T44" fmla="*/ 16 w 47"/>
                <a:gd name="T45" fmla="*/ 16 h 115"/>
                <a:gd name="T46" fmla="*/ 16 w 47"/>
                <a:gd name="T47" fmla="*/ 16 h 115"/>
                <a:gd name="T48" fmla="*/ 12 w 47"/>
                <a:gd name="T49" fmla="*/ 16 h 115"/>
                <a:gd name="T50" fmla="*/ 12 w 47"/>
                <a:gd name="T51" fmla="*/ 12 h 115"/>
                <a:gd name="T52" fmla="*/ 8 w 47"/>
                <a:gd name="T53" fmla="*/ 16 h 115"/>
                <a:gd name="T54" fmla="*/ 4 w 47"/>
                <a:gd name="T55" fmla="*/ 16 h 115"/>
                <a:gd name="T56" fmla="*/ 0 w 47"/>
                <a:gd name="T57" fmla="*/ 16 h 1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7"/>
                <a:gd name="T88" fmla="*/ 0 h 115"/>
                <a:gd name="T89" fmla="*/ 47 w 47"/>
                <a:gd name="T90" fmla="*/ 115 h 11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7" h="115">
                  <a:moveTo>
                    <a:pt x="0" y="16"/>
                  </a:moveTo>
                  <a:lnTo>
                    <a:pt x="31" y="0"/>
                  </a:lnTo>
                  <a:lnTo>
                    <a:pt x="31" y="96"/>
                  </a:lnTo>
                  <a:lnTo>
                    <a:pt x="31" y="104"/>
                  </a:lnTo>
                  <a:lnTo>
                    <a:pt x="31" y="108"/>
                  </a:lnTo>
                  <a:lnTo>
                    <a:pt x="35" y="111"/>
                  </a:lnTo>
                  <a:lnTo>
                    <a:pt x="39" y="115"/>
                  </a:lnTo>
                  <a:lnTo>
                    <a:pt x="47" y="115"/>
                  </a:lnTo>
                  <a:lnTo>
                    <a:pt x="4" y="115"/>
                  </a:lnTo>
                  <a:lnTo>
                    <a:pt x="12" y="115"/>
                  </a:lnTo>
                  <a:lnTo>
                    <a:pt x="16" y="111"/>
                  </a:lnTo>
                  <a:lnTo>
                    <a:pt x="16" y="108"/>
                  </a:lnTo>
                  <a:lnTo>
                    <a:pt x="20" y="104"/>
                  </a:lnTo>
                  <a:lnTo>
                    <a:pt x="20" y="96"/>
                  </a:lnTo>
                  <a:lnTo>
                    <a:pt x="20" y="35"/>
                  </a:lnTo>
                  <a:lnTo>
                    <a:pt x="20" y="23"/>
                  </a:lnTo>
                  <a:lnTo>
                    <a:pt x="16" y="19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84" name="Rectangle 238"/>
            <p:cNvSpPr>
              <a:spLocks noChangeArrowheads="1"/>
            </p:cNvSpPr>
            <p:nvPr/>
          </p:nvSpPr>
          <p:spPr bwMode="auto">
            <a:xfrm>
              <a:off x="2705" y="25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Freeform 239"/>
            <p:cNvSpPr>
              <a:spLocks noEditPoints="1"/>
            </p:cNvSpPr>
            <p:nvPr/>
          </p:nvSpPr>
          <p:spPr bwMode="auto">
            <a:xfrm>
              <a:off x="2897" y="2569"/>
              <a:ext cx="73" cy="119"/>
            </a:xfrm>
            <a:custGeom>
              <a:avLst/>
              <a:gdLst>
                <a:gd name="T0" fmla="*/ 0 w 73"/>
                <a:gd name="T1" fmla="*/ 62 h 119"/>
                <a:gd name="T2" fmla="*/ 4 w 73"/>
                <a:gd name="T3" fmla="*/ 42 h 119"/>
                <a:gd name="T4" fmla="*/ 8 w 73"/>
                <a:gd name="T5" fmla="*/ 27 h 119"/>
                <a:gd name="T6" fmla="*/ 12 w 73"/>
                <a:gd name="T7" fmla="*/ 16 h 119"/>
                <a:gd name="T8" fmla="*/ 23 w 73"/>
                <a:gd name="T9" fmla="*/ 8 h 119"/>
                <a:gd name="T10" fmla="*/ 31 w 73"/>
                <a:gd name="T11" fmla="*/ 4 h 119"/>
                <a:gd name="T12" fmla="*/ 39 w 73"/>
                <a:gd name="T13" fmla="*/ 0 h 119"/>
                <a:gd name="T14" fmla="*/ 46 w 73"/>
                <a:gd name="T15" fmla="*/ 4 h 119"/>
                <a:gd name="T16" fmla="*/ 54 w 73"/>
                <a:gd name="T17" fmla="*/ 8 h 119"/>
                <a:gd name="T18" fmla="*/ 58 w 73"/>
                <a:gd name="T19" fmla="*/ 16 h 119"/>
                <a:gd name="T20" fmla="*/ 65 w 73"/>
                <a:gd name="T21" fmla="*/ 27 h 119"/>
                <a:gd name="T22" fmla="*/ 69 w 73"/>
                <a:gd name="T23" fmla="*/ 42 h 119"/>
                <a:gd name="T24" fmla="*/ 73 w 73"/>
                <a:gd name="T25" fmla="*/ 58 h 119"/>
                <a:gd name="T26" fmla="*/ 69 w 73"/>
                <a:gd name="T27" fmla="*/ 77 h 119"/>
                <a:gd name="T28" fmla="*/ 65 w 73"/>
                <a:gd name="T29" fmla="*/ 92 h 119"/>
                <a:gd name="T30" fmla="*/ 62 w 73"/>
                <a:gd name="T31" fmla="*/ 104 h 119"/>
                <a:gd name="T32" fmla="*/ 54 w 73"/>
                <a:gd name="T33" fmla="*/ 111 h 119"/>
                <a:gd name="T34" fmla="*/ 42 w 73"/>
                <a:gd name="T35" fmla="*/ 115 h 119"/>
                <a:gd name="T36" fmla="*/ 35 w 73"/>
                <a:gd name="T37" fmla="*/ 119 h 119"/>
                <a:gd name="T38" fmla="*/ 27 w 73"/>
                <a:gd name="T39" fmla="*/ 115 h 119"/>
                <a:gd name="T40" fmla="*/ 19 w 73"/>
                <a:gd name="T41" fmla="*/ 108 h 119"/>
                <a:gd name="T42" fmla="*/ 12 w 73"/>
                <a:gd name="T43" fmla="*/ 100 h 119"/>
                <a:gd name="T44" fmla="*/ 4 w 73"/>
                <a:gd name="T45" fmla="*/ 81 h 119"/>
                <a:gd name="T46" fmla="*/ 0 w 73"/>
                <a:gd name="T47" fmla="*/ 62 h 119"/>
                <a:gd name="T48" fmla="*/ 15 w 73"/>
                <a:gd name="T49" fmla="*/ 62 h 119"/>
                <a:gd name="T50" fmla="*/ 19 w 73"/>
                <a:gd name="T51" fmla="*/ 85 h 119"/>
                <a:gd name="T52" fmla="*/ 23 w 73"/>
                <a:gd name="T53" fmla="*/ 100 h 119"/>
                <a:gd name="T54" fmla="*/ 27 w 73"/>
                <a:gd name="T55" fmla="*/ 108 h 119"/>
                <a:gd name="T56" fmla="*/ 31 w 73"/>
                <a:gd name="T57" fmla="*/ 111 h 119"/>
                <a:gd name="T58" fmla="*/ 35 w 73"/>
                <a:gd name="T59" fmla="*/ 111 h 119"/>
                <a:gd name="T60" fmla="*/ 42 w 73"/>
                <a:gd name="T61" fmla="*/ 111 h 119"/>
                <a:gd name="T62" fmla="*/ 46 w 73"/>
                <a:gd name="T63" fmla="*/ 108 h 119"/>
                <a:gd name="T64" fmla="*/ 50 w 73"/>
                <a:gd name="T65" fmla="*/ 104 h 119"/>
                <a:gd name="T66" fmla="*/ 50 w 73"/>
                <a:gd name="T67" fmla="*/ 96 h 119"/>
                <a:gd name="T68" fmla="*/ 54 w 73"/>
                <a:gd name="T69" fmla="*/ 77 h 119"/>
                <a:gd name="T70" fmla="*/ 54 w 73"/>
                <a:gd name="T71" fmla="*/ 54 h 119"/>
                <a:gd name="T72" fmla="*/ 54 w 73"/>
                <a:gd name="T73" fmla="*/ 39 h 119"/>
                <a:gd name="T74" fmla="*/ 50 w 73"/>
                <a:gd name="T75" fmla="*/ 23 h 119"/>
                <a:gd name="T76" fmla="*/ 50 w 73"/>
                <a:gd name="T77" fmla="*/ 16 h 119"/>
                <a:gd name="T78" fmla="*/ 46 w 73"/>
                <a:gd name="T79" fmla="*/ 12 h 119"/>
                <a:gd name="T80" fmla="*/ 42 w 73"/>
                <a:gd name="T81" fmla="*/ 8 h 119"/>
                <a:gd name="T82" fmla="*/ 35 w 73"/>
                <a:gd name="T83" fmla="*/ 8 h 119"/>
                <a:gd name="T84" fmla="*/ 31 w 73"/>
                <a:gd name="T85" fmla="*/ 8 h 119"/>
                <a:gd name="T86" fmla="*/ 27 w 73"/>
                <a:gd name="T87" fmla="*/ 12 h 119"/>
                <a:gd name="T88" fmla="*/ 23 w 73"/>
                <a:gd name="T89" fmla="*/ 19 h 119"/>
                <a:gd name="T90" fmla="*/ 19 w 73"/>
                <a:gd name="T91" fmla="*/ 35 h 119"/>
                <a:gd name="T92" fmla="*/ 19 w 73"/>
                <a:gd name="T93" fmla="*/ 50 h 119"/>
                <a:gd name="T94" fmla="*/ 15 w 73"/>
                <a:gd name="T95" fmla="*/ 62 h 1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9"/>
                <a:gd name="T146" fmla="*/ 73 w 73"/>
                <a:gd name="T147" fmla="*/ 119 h 1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9">
                  <a:moveTo>
                    <a:pt x="0" y="62"/>
                  </a:moveTo>
                  <a:lnTo>
                    <a:pt x="4" y="42"/>
                  </a:lnTo>
                  <a:lnTo>
                    <a:pt x="8" y="27"/>
                  </a:lnTo>
                  <a:lnTo>
                    <a:pt x="12" y="16"/>
                  </a:lnTo>
                  <a:lnTo>
                    <a:pt x="23" y="8"/>
                  </a:lnTo>
                  <a:lnTo>
                    <a:pt x="31" y="4"/>
                  </a:lnTo>
                  <a:lnTo>
                    <a:pt x="39" y="0"/>
                  </a:lnTo>
                  <a:lnTo>
                    <a:pt x="46" y="4"/>
                  </a:lnTo>
                  <a:lnTo>
                    <a:pt x="54" y="8"/>
                  </a:lnTo>
                  <a:lnTo>
                    <a:pt x="58" y="16"/>
                  </a:lnTo>
                  <a:lnTo>
                    <a:pt x="65" y="27"/>
                  </a:lnTo>
                  <a:lnTo>
                    <a:pt x="69" y="42"/>
                  </a:lnTo>
                  <a:lnTo>
                    <a:pt x="73" y="58"/>
                  </a:lnTo>
                  <a:lnTo>
                    <a:pt x="69" y="77"/>
                  </a:lnTo>
                  <a:lnTo>
                    <a:pt x="65" y="92"/>
                  </a:lnTo>
                  <a:lnTo>
                    <a:pt x="62" y="104"/>
                  </a:lnTo>
                  <a:lnTo>
                    <a:pt x="54" y="111"/>
                  </a:lnTo>
                  <a:lnTo>
                    <a:pt x="42" y="115"/>
                  </a:lnTo>
                  <a:lnTo>
                    <a:pt x="35" y="119"/>
                  </a:lnTo>
                  <a:lnTo>
                    <a:pt x="27" y="115"/>
                  </a:lnTo>
                  <a:lnTo>
                    <a:pt x="19" y="108"/>
                  </a:lnTo>
                  <a:lnTo>
                    <a:pt x="12" y="100"/>
                  </a:lnTo>
                  <a:lnTo>
                    <a:pt x="4" y="81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9" y="85"/>
                  </a:lnTo>
                  <a:lnTo>
                    <a:pt x="23" y="100"/>
                  </a:lnTo>
                  <a:lnTo>
                    <a:pt x="27" y="108"/>
                  </a:lnTo>
                  <a:lnTo>
                    <a:pt x="31" y="111"/>
                  </a:lnTo>
                  <a:lnTo>
                    <a:pt x="35" y="111"/>
                  </a:lnTo>
                  <a:lnTo>
                    <a:pt x="42" y="111"/>
                  </a:lnTo>
                  <a:lnTo>
                    <a:pt x="46" y="108"/>
                  </a:lnTo>
                  <a:lnTo>
                    <a:pt x="50" y="104"/>
                  </a:lnTo>
                  <a:lnTo>
                    <a:pt x="50" y="96"/>
                  </a:lnTo>
                  <a:lnTo>
                    <a:pt x="54" y="77"/>
                  </a:lnTo>
                  <a:lnTo>
                    <a:pt x="54" y="54"/>
                  </a:lnTo>
                  <a:lnTo>
                    <a:pt x="54" y="39"/>
                  </a:lnTo>
                  <a:lnTo>
                    <a:pt x="50" y="23"/>
                  </a:lnTo>
                  <a:lnTo>
                    <a:pt x="50" y="16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35" y="8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3" y="19"/>
                  </a:lnTo>
                  <a:lnTo>
                    <a:pt x="19" y="35"/>
                  </a:lnTo>
                  <a:lnTo>
                    <a:pt x="19" y="50"/>
                  </a:lnTo>
                  <a:lnTo>
                    <a:pt x="15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86" name="Rectangle 240"/>
            <p:cNvSpPr>
              <a:spLocks noChangeArrowheads="1"/>
            </p:cNvSpPr>
            <p:nvPr/>
          </p:nvSpPr>
          <p:spPr bwMode="auto">
            <a:xfrm>
              <a:off x="3304" y="25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Freeform 241"/>
            <p:cNvSpPr>
              <a:spLocks noEditPoints="1"/>
            </p:cNvSpPr>
            <p:nvPr/>
          </p:nvSpPr>
          <p:spPr bwMode="auto">
            <a:xfrm>
              <a:off x="3503" y="2569"/>
              <a:ext cx="69" cy="119"/>
            </a:xfrm>
            <a:custGeom>
              <a:avLst/>
              <a:gdLst>
                <a:gd name="T0" fmla="*/ 0 w 69"/>
                <a:gd name="T1" fmla="*/ 62 h 119"/>
                <a:gd name="T2" fmla="*/ 0 w 69"/>
                <a:gd name="T3" fmla="*/ 42 h 119"/>
                <a:gd name="T4" fmla="*/ 4 w 69"/>
                <a:gd name="T5" fmla="*/ 27 h 119"/>
                <a:gd name="T6" fmla="*/ 12 w 69"/>
                <a:gd name="T7" fmla="*/ 16 h 119"/>
                <a:gd name="T8" fmla="*/ 20 w 69"/>
                <a:gd name="T9" fmla="*/ 8 h 119"/>
                <a:gd name="T10" fmla="*/ 27 w 69"/>
                <a:gd name="T11" fmla="*/ 4 h 119"/>
                <a:gd name="T12" fmla="*/ 35 w 69"/>
                <a:gd name="T13" fmla="*/ 0 h 119"/>
                <a:gd name="T14" fmla="*/ 43 w 69"/>
                <a:gd name="T15" fmla="*/ 4 h 119"/>
                <a:gd name="T16" fmla="*/ 50 w 69"/>
                <a:gd name="T17" fmla="*/ 8 h 119"/>
                <a:gd name="T18" fmla="*/ 58 w 69"/>
                <a:gd name="T19" fmla="*/ 16 h 119"/>
                <a:gd name="T20" fmla="*/ 62 w 69"/>
                <a:gd name="T21" fmla="*/ 27 h 119"/>
                <a:gd name="T22" fmla="*/ 66 w 69"/>
                <a:gd name="T23" fmla="*/ 42 h 119"/>
                <a:gd name="T24" fmla="*/ 69 w 69"/>
                <a:gd name="T25" fmla="*/ 58 h 119"/>
                <a:gd name="T26" fmla="*/ 66 w 69"/>
                <a:gd name="T27" fmla="*/ 77 h 119"/>
                <a:gd name="T28" fmla="*/ 62 w 69"/>
                <a:gd name="T29" fmla="*/ 92 h 119"/>
                <a:gd name="T30" fmla="*/ 58 w 69"/>
                <a:gd name="T31" fmla="*/ 104 h 119"/>
                <a:gd name="T32" fmla="*/ 50 w 69"/>
                <a:gd name="T33" fmla="*/ 111 h 119"/>
                <a:gd name="T34" fmla="*/ 43 w 69"/>
                <a:gd name="T35" fmla="*/ 115 h 119"/>
                <a:gd name="T36" fmla="*/ 35 w 69"/>
                <a:gd name="T37" fmla="*/ 119 h 119"/>
                <a:gd name="T38" fmla="*/ 23 w 69"/>
                <a:gd name="T39" fmla="*/ 115 h 119"/>
                <a:gd name="T40" fmla="*/ 16 w 69"/>
                <a:gd name="T41" fmla="*/ 108 h 119"/>
                <a:gd name="T42" fmla="*/ 8 w 69"/>
                <a:gd name="T43" fmla="*/ 100 h 119"/>
                <a:gd name="T44" fmla="*/ 0 w 69"/>
                <a:gd name="T45" fmla="*/ 81 h 119"/>
                <a:gd name="T46" fmla="*/ 0 w 69"/>
                <a:gd name="T47" fmla="*/ 62 h 119"/>
                <a:gd name="T48" fmla="*/ 16 w 69"/>
                <a:gd name="T49" fmla="*/ 62 h 119"/>
                <a:gd name="T50" fmla="*/ 16 w 69"/>
                <a:gd name="T51" fmla="*/ 85 h 119"/>
                <a:gd name="T52" fmla="*/ 20 w 69"/>
                <a:gd name="T53" fmla="*/ 100 h 119"/>
                <a:gd name="T54" fmla="*/ 23 w 69"/>
                <a:gd name="T55" fmla="*/ 108 h 119"/>
                <a:gd name="T56" fmla="*/ 27 w 69"/>
                <a:gd name="T57" fmla="*/ 111 h 119"/>
                <a:gd name="T58" fmla="*/ 35 w 69"/>
                <a:gd name="T59" fmla="*/ 111 h 119"/>
                <a:gd name="T60" fmla="*/ 39 w 69"/>
                <a:gd name="T61" fmla="*/ 111 h 119"/>
                <a:gd name="T62" fmla="*/ 43 w 69"/>
                <a:gd name="T63" fmla="*/ 108 h 119"/>
                <a:gd name="T64" fmla="*/ 46 w 69"/>
                <a:gd name="T65" fmla="*/ 104 h 119"/>
                <a:gd name="T66" fmla="*/ 50 w 69"/>
                <a:gd name="T67" fmla="*/ 96 h 119"/>
                <a:gd name="T68" fmla="*/ 50 w 69"/>
                <a:gd name="T69" fmla="*/ 77 h 119"/>
                <a:gd name="T70" fmla="*/ 54 w 69"/>
                <a:gd name="T71" fmla="*/ 54 h 119"/>
                <a:gd name="T72" fmla="*/ 50 w 69"/>
                <a:gd name="T73" fmla="*/ 39 h 119"/>
                <a:gd name="T74" fmla="*/ 50 w 69"/>
                <a:gd name="T75" fmla="*/ 23 h 119"/>
                <a:gd name="T76" fmla="*/ 46 w 69"/>
                <a:gd name="T77" fmla="*/ 16 h 119"/>
                <a:gd name="T78" fmla="*/ 43 w 69"/>
                <a:gd name="T79" fmla="*/ 12 h 119"/>
                <a:gd name="T80" fmla="*/ 39 w 69"/>
                <a:gd name="T81" fmla="*/ 8 h 119"/>
                <a:gd name="T82" fmla="*/ 35 w 69"/>
                <a:gd name="T83" fmla="*/ 8 h 119"/>
                <a:gd name="T84" fmla="*/ 27 w 69"/>
                <a:gd name="T85" fmla="*/ 8 h 119"/>
                <a:gd name="T86" fmla="*/ 23 w 69"/>
                <a:gd name="T87" fmla="*/ 12 h 119"/>
                <a:gd name="T88" fmla="*/ 20 w 69"/>
                <a:gd name="T89" fmla="*/ 19 h 119"/>
                <a:gd name="T90" fmla="*/ 16 w 69"/>
                <a:gd name="T91" fmla="*/ 35 h 119"/>
                <a:gd name="T92" fmla="*/ 16 w 69"/>
                <a:gd name="T93" fmla="*/ 50 h 119"/>
                <a:gd name="T94" fmla="*/ 16 w 69"/>
                <a:gd name="T95" fmla="*/ 62 h 1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9"/>
                <a:gd name="T146" fmla="*/ 69 w 69"/>
                <a:gd name="T147" fmla="*/ 119 h 1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9">
                  <a:moveTo>
                    <a:pt x="0" y="62"/>
                  </a:moveTo>
                  <a:lnTo>
                    <a:pt x="0" y="42"/>
                  </a:lnTo>
                  <a:lnTo>
                    <a:pt x="4" y="27"/>
                  </a:lnTo>
                  <a:lnTo>
                    <a:pt x="12" y="16"/>
                  </a:lnTo>
                  <a:lnTo>
                    <a:pt x="20" y="8"/>
                  </a:lnTo>
                  <a:lnTo>
                    <a:pt x="27" y="4"/>
                  </a:lnTo>
                  <a:lnTo>
                    <a:pt x="35" y="0"/>
                  </a:lnTo>
                  <a:lnTo>
                    <a:pt x="43" y="4"/>
                  </a:lnTo>
                  <a:lnTo>
                    <a:pt x="50" y="8"/>
                  </a:lnTo>
                  <a:lnTo>
                    <a:pt x="58" y="16"/>
                  </a:lnTo>
                  <a:lnTo>
                    <a:pt x="62" y="27"/>
                  </a:lnTo>
                  <a:lnTo>
                    <a:pt x="66" y="42"/>
                  </a:lnTo>
                  <a:lnTo>
                    <a:pt x="69" y="58"/>
                  </a:lnTo>
                  <a:lnTo>
                    <a:pt x="66" y="77"/>
                  </a:lnTo>
                  <a:lnTo>
                    <a:pt x="62" y="92"/>
                  </a:lnTo>
                  <a:lnTo>
                    <a:pt x="58" y="104"/>
                  </a:lnTo>
                  <a:lnTo>
                    <a:pt x="50" y="111"/>
                  </a:lnTo>
                  <a:lnTo>
                    <a:pt x="43" y="115"/>
                  </a:lnTo>
                  <a:lnTo>
                    <a:pt x="35" y="119"/>
                  </a:lnTo>
                  <a:lnTo>
                    <a:pt x="23" y="115"/>
                  </a:lnTo>
                  <a:lnTo>
                    <a:pt x="16" y="108"/>
                  </a:lnTo>
                  <a:lnTo>
                    <a:pt x="8" y="100"/>
                  </a:lnTo>
                  <a:lnTo>
                    <a:pt x="0" y="81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85"/>
                  </a:lnTo>
                  <a:lnTo>
                    <a:pt x="20" y="100"/>
                  </a:lnTo>
                  <a:lnTo>
                    <a:pt x="23" y="108"/>
                  </a:lnTo>
                  <a:lnTo>
                    <a:pt x="27" y="111"/>
                  </a:lnTo>
                  <a:lnTo>
                    <a:pt x="35" y="111"/>
                  </a:lnTo>
                  <a:lnTo>
                    <a:pt x="39" y="111"/>
                  </a:lnTo>
                  <a:lnTo>
                    <a:pt x="43" y="108"/>
                  </a:lnTo>
                  <a:lnTo>
                    <a:pt x="46" y="104"/>
                  </a:lnTo>
                  <a:lnTo>
                    <a:pt x="50" y="96"/>
                  </a:lnTo>
                  <a:lnTo>
                    <a:pt x="50" y="77"/>
                  </a:lnTo>
                  <a:lnTo>
                    <a:pt x="54" y="54"/>
                  </a:lnTo>
                  <a:lnTo>
                    <a:pt x="50" y="39"/>
                  </a:lnTo>
                  <a:lnTo>
                    <a:pt x="50" y="23"/>
                  </a:lnTo>
                  <a:lnTo>
                    <a:pt x="46" y="16"/>
                  </a:lnTo>
                  <a:lnTo>
                    <a:pt x="43" y="12"/>
                  </a:lnTo>
                  <a:lnTo>
                    <a:pt x="39" y="8"/>
                  </a:lnTo>
                  <a:lnTo>
                    <a:pt x="35" y="8"/>
                  </a:lnTo>
                  <a:lnTo>
                    <a:pt x="27" y="8"/>
                  </a:lnTo>
                  <a:lnTo>
                    <a:pt x="23" y="12"/>
                  </a:lnTo>
                  <a:lnTo>
                    <a:pt x="20" y="19"/>
                  </a:lnTo>
                  <a:lnTo>
                    <a:pt x="16" y="35"/>
                  </a:lnTo>
                  <a:lnTo>
                    <a:pt x="16" y="50"/>
                  </a:lnTo>
                  <a:lnTo>
                    <a:pt x="16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88" name="Rectangle 242"/>
            <p:cNvSpPr>
              <a:spLocks noChangeArrowheads="1"/>
            </p:cNvSpPr>
            <p:nvPr/>
          </p:nvSpPr>
          <p:spPr bwMode="auto">
            <a:xfrm>
              <a:off x="4071" y="25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Freeform 243"/>
            <p:cNvSpPr>
              <a:spLocks noEditPoints="1"/>
            </p:cNvSpPr>
            <p:nvPr/>
          </p:nvSpPr>
          <p:spPr bwMode="auto">
            <a:xfrm>
              <a:off x="4267" y="2569"/>
              <a:ext cx="69" cy="119"/>
            </a:xfrm>
            <a:custGeom>
              <a:avLst/>
              <a:gdLst>
                <a:gd name="T0" fmla="*/ 0 w 69"/>
                <a:gd name="T1" fmla="*/ 62 h 119"/>
                <a:gd name="T2" fmla="*/ 0 w 69"/>
                <a:gd name="T3" fmla="*/ 42 h 119"/>
                <a:gd name="T4" fmla="*/ 8 w 69"/>
                <a:gd name="T5" fmla="*/ 27 h 119"/>
                <a:gd name="T6" fmla="*/ 11 w 69"/>
                <a:gd name="T7" fmla="*/ 16 h 119"/>
                <a:gd name="T8" fmla="*/ 19 w 69"/>
                <a:gd name="T9" fmla="*/ 8 h 119"/>
                <a:gd name="T10" fmla="*/ 27 w 69"/>
                <a:gd name="T11" fmla="*/ 4 h 119"/>
                <a:gd name="T12" fmla="*/ 34 w 69"/>
                <a:gd name="T13" fmla="*/ 0 h 119"/>
                <a:gd name="T14" fmla="*/ 42 w 69"/>
                <a:gd name="T15" fmla="*/ 4 h 119"/>
                <a:gd name="T16" fmla="*/ 50 w 69"/>
                <a:gd name="T17" fmla="*/ 8 h 119"/>
                <a:gd name="T18" fmla="*/ 57 w 69"/>
                <a:gd name="T19" fmla="*/ 16 h 119"/>
                <a:gd name="T20" fmla="*/ 65 w 69"/>
                <a:gd name="T21" fmla="*/ 27 h 119"/>
                <a:gd name="T22" fmla="*/ 69 w 69"/>
                <a:gd name="T23" fmla="*/ 42 h 119"/>
                <a:gd name="T24" fmla="*/ 69 w 69"/>
                <a:gd name="T25" fmla="*/ 58 h 119"/>
                <a:gd name="T26" fmla="*/ 69 w 69"/>
                <a:gd name="T27" fmla="*/ 77 h 119"/>
                <a:gd name="T28" fmla="*/ 65 w 69"/>
                <a:gd name="T29" fmla="*/ 92 h 119"/>
                <a:gd name="T30" fmla="*/ 57 w 69"/>
                <a:gd name="T31" fmla="*/ 104 h 119"/>
                <a:gd name="T32" fmla="*/ 50 w 69"/>
                <a:gd name="T33" fmla="*/ 111 h 119"/>
                <a:gd name="T34" fmla="*/ 42 w 69"/>
                <a:gd name="T35" fmla="*/ 115 h 119"/>
                <a:gd name="T36" fmla="*/ 34 w 69"/>
                <a:gd name="T37" fmla="*/ 119 h 119"/>
                <a:gd name="T38" fmla="*/ 27 w 69"/>
                <a:gd name="T39" fmla="*/ 115 h 119"/>
                <a:gd name="T40" fmla="*/ 15 w 69"/>
                <a:gd name="T41" fmla="*/ 108 h 119"/>
                <a:gd name="T42" fmla="*/ 8 w 69"/>
                <a:gd name="T43" fmla="*/ 100 h 119"/>
                <a:gd name="T44" fmla="*/ 4 w 69"/>
                <a:gd name="T45" fmla="*/ 81 h 119"/>
                <a:gd name="T46" fmla="*/ 0 w 69"/>
                <a:gd name="T47" fmla="*/ 62 h 119"/>
                <a:gd name="T48" fmla="*/ 15 w 69"/>
                <a:gd name="T49" fmla="*/ 62 h 119"/>
                <a:gd name="T50" fmla="*/ 19 w 69"/>
                <a:gd name="T51" fmla="*/ 85 h 119"/>
                <a:gd name="T52" fmla="*/ 23 w 69"/>
                <a:gd name="T53" fmla="*/ 100 h 119"/>
                <a:gd name="T54" fmla="*/ 27 w 69"/>
                <a:gd name="T55" fmla="*/ 108 h 119"/>
                <a:gd name="T56" fmla="*/ 31 w 69"/>
                <a:gd name="T57" fmla="*/ 111 h 119"/>
                <a:gd name="T58" fmla="*/ 34 w 69"/>
                <a:gd name="T59" fmla="*/ 111 h 119"/>
                <a:gd name="T60" fmla="*/ 38 w 69"/>
                <a:gd name="T61" fmla="*/ 111 h 119"/>
                <a:gd name="T62" fmla="*/ 42 w 69"/>
                <a:gd name="T63" fmla="*/ 108 h 119"/>
                <a:gd name="T64" fmla="*/ 46 w 69"/>
                <a:gd name="T65" fmla="*/ 104 h 119"/>
                <a:gd name="T66" fmla="*/ 50 w 69"/>
                <a:gd name="T67" fmla="*/ 96 h 119"/>
                <a:gd name="T68" fmla="*/ 54 w 69"/>
                <a:gd name="T69" fmla="*/ 77 h 119"/>
                <a:gd name="T70" fmla="*/ 54 w 69"/>
                <a:gd name="T71" fmla="*/ 54 h 119"/>
                <a:gd name="T72" fmla="*/ 54 w 69"/>
                <a:gd name="T73" fmla="*/ 39 h 119"/>
                <a:gd name="T74" fmla="*/ 50 w 69"/>
                <a:gd name="T75" fmla="*/ 23 h 119"/>
                <a:gd name="T76" fmla="*/ 46 w 69"/>
                <a:gd name="T77" fmla="*/ 16 h 119"/>
                <a:gd name="T78" fmla="*/ 42 w 69"/>
                <a:gd name="T79" fmla="*/ 12 h 119"/>
                <a:gd name="T80" fmla="*/ 38 w 69"/>
                <a:gd name="T81" fmla="*/ 8 h 119"/>
                <a:gd name="T82" fmla="*/ 34 w 69"/>
                <a:gd name="T83" fmla="*/ 8 h 119"/>
                <a:gd name="T84" fmla="*/ 31 w 69"/>
                <a:gd name="T85" fmla="*/ 8 h 119"/>
                <a:gd name="T86" fmla="*/ 27 w 69"/>
                <a:gd name="T87" fmla="*/ 12 h 119"/>
                <a:gd name="T88" fmla="*/ 19 w 69"/>
                <a:gd name="T89" fmla="*/ 19 h 119"/>
                <a:gd name="T90" fmla="*/ 19 w 69"/>
                <a:gd name="T91" fmla="*/ 35 h 119"/>
                <a:gd name="T92" fmla="*/ 15 w 69"/>
                <a:gd name="T93" fmla="*/ 50 h 119"/>
                <a:gd name="T94" fmla="*/ 15 w 69"/>
                <a:gd name="T95" fmla="*/ 62 h 1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9"/>
                <a:gd name="T146" fmla="*/ 69 w 69"/>
                <a:gd name="T147" fmla="*/ 119 h 1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9">
                  <a:moveTo>
                    <a:pt x="0" y="62"/>
                  </a:moveTo>
                  <a:lnTo>
                    <a:pt x="0" y="42"/>
                  </a:lnTo>
                  <a:lnTo>
                    <a:pt x="8" y="27"/>
                  </a:lnTo>
                  <a:lnTo>
                    <a:pt x="11" y="16"/>
                  </a:lnTo>
                  <a:lnTo>
                    <a:pt x="19" y="8"/>
                  </a:lnTo>
                  <a:lnTo>
                    <a:pt x="27" y="4"/>
                  </a:lnTo>
                  <a:lnTo>
                    <a:pt x="34" y="0"/>
                  </a:lnTo>
                  <a:lnTo>
                    <a:pt x="42" y="4"/>
                  </a:lnTo>
                  <a:lnTo>
                    <a:pt x="50" y="8"/>
                  </a:lnTo>
                  <a:lnTo>
                    <a:pt x="57" y="16"/>
                  </a:lnTo>
                  <a:lnTo>
                    <a:pt x="65" y="27"/>
                  </a:lnTo>
                  <a:lnTo>
                    <a:pt x="69" y="42"/>
                  </a:lnTo>
                  <a:lnTo>
                    <a:pt x="69" y="58"/>
                  </a:lnTo>
                  <a:lnTo>
                    <a:pt x="69" y="77"/>
                  </a:lnTo>
                  <a:lnTo>
                    <a:pt x="65" y="92"/>
                  </a:lnTo>
                  <a:lnTo>
                    <a:pt x="57" y="104"/>
                  </a:lnTo>
                  <a:lnTo>
                    <a:pt x="50" y="111"/>
                  </a:lnTo>
                  <a:lnTo>
                    <a:pt x="42" y="115"/>
                  </a:lnTo>
                  <a:lnTo>
                    <a:pt x="34" y="119"/>
                  </a:lnTo>
                  <a:lnTo>
                    <a:pt x="27" y="115"/>
                  </a:lnTo>
                  <a:lnTo>
                    <a:pt x="15" y="108"/>
                  </a:lnTo>
                  <a:lnTo>
                    <a:pt x="8" y="100"/>
                  </a:lnTo>
                  <a:lnTo>
                    <a:pt x="4" y="81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9" y="85"/>
                  </a:lnTo>
                  <a:lnTo>
                    <a:pt x="23" y="100"/>
                  </a:lnTo>
                  <a:lnTo>
                    <a:pt x="27" y="108"/>
                  </a:lnTo>
                  <a:lnTo>
                    <a:pt x="31" y="111"/>
                  </a:lnTo>
                  <a:lnTo>
                    <a:pt x="34" y="111"/>
                  </a:lnTo>
                  <a:lnTo>
                    <a:pt x="38" y="111"/>
                  </a:lnTo>
                  <a:lnTo>
                    <a:pt x="42" y="108"/>
                  </a:lnTo>
                  <a:lnTo>
                    <a:pt x="46" y="104"/>
                  </a:lnTo>
                  <a:lnTo>
                    <a:pt x="50" y="96"/>
                  </a:lnTo>
                  <a:lnTo>
                    <a:pt x="54" y="77"/>
                  </a:lnTo>
                  <a:lnTo>
                    <a:pt x="54" y="54"/>
                  </a:lnTo>
                  <a:lnTo>
                    <a:pt x="54" y="39"/>
                  </a:lnTo>
                  <a:lnTo>
                    <a:pt x="50" y="23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19" y="19"/>
                  </a:lnTo>
                  <a:lnTo>
                    <a:pt x="19" y="35"/>
                  </a:lnTo>
                  <a:lnTo>
                    <a:pt x="15" y="50"/>
                  </a:lnTo>
                  <a:lnTo>
                    <a:pt x="15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90" name="Rectangle 244"/>
            <p:cNvSpPr>
              <a:spLocks noChangeArrowheads="1"/>
            </p:cNvSpPr>
            <p:nvPr/>
          </p:nvSpPr>
          <p:spPr bwMode="auto">
            <a:xfrm>
              <a:off x="4670" y="2535"/>
              <a:ext cx="7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1" name="Freeform 245"/>
            <p:cNvSpPr>
              <a:spLocks noEditPoints="1"/>
            </p:cNvSpPr>
            <p:nvPr/>
          </p:nvSpPr>
          <p:spPr bwMode="auto">
            <a:xfrm>
              <a:off x="4869" y="2569"/>
              <a:ext cx="73" cy="119"/>
            </a:xfrm>
            <a:custGeom>
              <a:avLst/>
              <a:gdLst>
                <a:gd name="T0" fmla="*/ 0 w 73"/>
                <a:gd name="T1" fmla="*/ 62 h 119"/>
                <a:gd name="T2" fmla="*/ 4 w 73"/>
                <a:gd name="T3" fmla="*/ 42 h 119"/>
                <a:gd name="T4" fmla="*/ 8 w 73"/>
                <a:gd name="T5" fmla="*/ 27 h 119"/>
                <a:gd name="T6" fmla="*/ 12 w 73"/>
                <a:gd name="T7" fmla="*/ 16 h 119"/>
                <a:gd name="T8" fmla="*/ 23 w 73"/>
                <a:gd name="T9" fmla="*/ 8 h 119"/>
                <a:gd name="T10" fmla="*/ 31 w 73"/>
                <a:gd name="T11" fmla="*/ 4 h 119"/>
                <a:gd name="T12" fmla="*/ 39 w 73"/>
                <a:gd name="T13" fmla="*/ 0 h 119"/>
                <a:gd name="T14" fmla="*/ 46 w 73"/>
                <a:gd name="T15" fmla="*/ 4 h 119"/>
                <a:gd name="T16" fmla="*/ 54 w 73"/>
                <a:gd name="T17" fmla="*/ 8 h 119"/>
                <a:gd name="T18" fmla="*/ 58 w 73"/>
                <a:gd name="T19" fmla="*/ 16 h 119"/>
                <a:gd name="T20" fmla="*/ 66 w 73"/>
                <a:gd name="T21" fmla="*/ 27 h 119"/>
                <a:gd name="T22" fmla="*/ 69 w 73"/>
                <a:gd name="T23" fmla="*/ 42 h 119"/>
                <a:gd name="T24" fmla="*/ 73 w 73"/>
                <a:gd name="T25" fmla="*/ 58 h 119"/>
                <a:gd name="T26" fmla="*/ 69 w 73"/>
                <a:gd name="T27" fmla="*/ 77 h 119"/>
                <a:gd name="T28" fmla="*/ 66 w 73"/>
                <a:gd name="T29" fmla="*/ 92 h 119"/>
                <a:gd name="T30" fmla="*/ 62 w 73"/>
                <a:gd name="T31" fmla="*/ 104 h 119"/>
                <a:gd name="T32" fmla="*/ 54 w 73"/>
                <a:gd name="T33" fmla="*/ 111 h 119"/>
                <a:gd name="T34" fmla="*/ 42 w 73"/>
                <a:gd name="T35" fmla="*/ 115 h 119"/>
                <a:gd name="T36" fmla="*/ 35 w 73"/>
                <a:gd name="T37" fmla="*/ 119 h 119"/>
                <a:gd name="T38" fmla="*/ 27 w 73"/>
                <a:gd name="T39" fmla="*/ 115 h 119"/>
                <a:gd name="T40" fmla="*/ 19 w 73"/>
                <a:gd name="T41" fmla="*/ 108 h 119"/>
                <a:gd name="T42" fmla="*/ 12 w 73"/>
                <a:gd name="T43" fmla="*/ 100 h 119"/>
                <a:gd name="T44" fmla="*/ 4 w 73"/>
                <a:gd name="T45" fmla="*/ 81 h 119"/>
                <a:gd name="T46" fmla="*/ 0 w 73"/>
                <a:gd name="T47" fmla="*/ 62 h 119"/>
                <a:gd name="T48" fmla="*/ 16 w 73"/>
                <a:gd name="T49" fmla="*/ 62 h 119"/>
                <a:gd name="T50" fmla="*/ 19 w 73"/>
                <a:gd name="T51" fmla="*/ 85 h 119"/>
                <a:gd name="T52" fmla="*/ 23 w 73"/>
                <a:gd name="T53" fmla="*/ 100 h 119"/>
                <a:gd name="T54" fmla="*/ 27 w 73"/>
                <a:gd name="T55" fmla="*/ 108 h 119"/>
                <a:gd name="T56" fmla="*/ 31 w 73"/>
                <a:gd name="T57" fmla="*/ 111 h 119"/>
                <a:gd name="T58" fmla="*/ 35 w 73"/>
                <a:gd name="T59" fmla="*/ 111 h 119"/>
                <a:gd name="T60" fmla="*/ 42 w 73"/>
                <a:gd name="T61" fmla="*/ 111 h 119"/>
                <a:gd name="T62" fmla="*/ 46 w 73"/>
                <a:gd name="T63" fmla="*/ 108 h 119"/>
                <a:gd name="T64" fmla="*/ 50 w 73"/>
                <a:gd name="T65" fmla="*/ 104 h 119"/>
                <a:gd name="T66" fmla="*/ 54 w 73"/>
                <a:gd name="T67" fmla="*/ 96 h 119"/>
                <a:gd name="T68" fmla="*/ 54 w 73"/>
                <a:gd name="T69" fmla="*/ 77 h 119"/>
                <a:gd name="T70" fmla="*/ 54 w 73"/>
                <a:gd name="T71" fmla="*/ 54 h 119"/>
                <a:gd name="T72" fmla="*/ 54 w 73"/>
                <a:gd name="T73" fmla="*/ 39 h 119"/>
                <a:gd name="T74" fmla="*/ 50 w 73"/>
                <a:gd name="T75" fmla="*/ 23 h 119"/>
                <a:gd name="T76" fmla="*/ 50 w 73"/>
                <a:gd name="T77" fmla="*/ 16 h 119"/>
                <a:gd name="T78" fmla="*/ 46 w 73"/>
                <a:gd name="T79" fmla="*/ 12 h 119"/>
                <a:gd name="T80" fmla="*/ 42 w 73"/>
                <a:gd name="T81" fmla="*/ 8 h 119"/>
                <a:gd name="T82" fmla="*/ 39 w 73"/>
                <a:gd name="T83" fmla="*/ 8 h 119"/>
                <a:gd name="T84" fmla="*/ 31 w 73"/>
                <a:gd name="T85" fmla="*/ 8 h 119"/>
                <a:gd name="T86" fmla="*/ 27 w 73"/>
                <a:gd name="T87" fmla="*/ 12 h 119"/>
                <a:gd name="T88" fmla="*/ 23 w 73"/>
                <a:gd name="T89" fmla="*/ 19 h 119"/>
                <a:gd name="T90" fmla="*/ 19 w 73"/>
                <a:gd name="T91" fmla="*/ 35 h 119"/>
                <a:gd name="T92" fmla="*/ 19 w 73"/>
                <a:gd name="T93" fmla="*/ 50 h 119"/>
                <a:gd name="T94" fmla="*/ 16 w 73"/>
                <a:gd name="T95" fmla="*/ 62 h 1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9"/>
                <a:gd name="T146" fmla="*/ 73 w 73"/>
                <a:gd name="T147" fmla="*/ 119 h 1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9">
                  <a:moveTo>
                    <a:pt x="0" y="62"/>
                  </a:moveTo>
                  <a:lnTo>
                    <a:pt x="4" y="42"/>
                  </a:lnTo>
                  <a:lnTo>
                    <a:pt x="8" y="27"/>
                  </a:lnTo>
                  <a:lnTo>
                    <a:pt x="12" y="16"/>
                  </a:lnTo>
                  <a:lnTo>
                    <a:pt x="23" y="8"/>
                  </a:lnTo>
                  <a:lnTo>
                    <a:pt x="31" y="4"/>
                  </a:lnTo>
                  <a:lnTo>
                    <a:pt x="39" y="0"/>
                  </a:lnTo>
                  <a:lnTo>
                    <a:pt x="46" y="4"/>
                  </a:lnTo>
                  <a:lnTo>
                    <a:pt x="54" y="8"/>
                  </a:lnTo>
                  <a:lnTo>
                    <a:pt x="58" y="16"/>
                  </a:lnTo>
                  <a:lnTo>
                    <a:pt x="66" y="27"/>
                  </a:lnTo>
                  <a:lnTo>
                    <a:pt x="69" y="42"/>
                  </a:lnTo>
                  <a:lnTo>
                    <a:pt x="73" y="58"/>
                  </a:lnTo>
                  <a:lnTo>
                    <a:pt x="69" y="77"/>
                  </a:lnTo>
                  <a:lnTo>
                    <a:pt x="66" y="92"/>
                  </a:lnTo>
                  <a:lnTo>
                    <a:pt x="62" y="104"/>
                  </a:lnTo>
                  <a:lnTo>
                    <a:pt x="54" y="111"/>
                  </a:lnTo>
                  <a:lnTo>
                    <a:pt x="42" y="115"/>
                  </a:lnTo>
                  <a:lnTo>
                    <a:pt x="35" y="119"/>
                  </a:lnTo>
                  <a:lnTo>
                    <a:pt x="27" y="115"/>
                  </a:lnTo>
                  <a:lnTo>
                    <a:pt x="19" y="108"/>
                  </a:lnTo>
                  <a:lnTo>
                    <a:pt x="12" y="100"/>
                  </a:lnTo>
                  <a:lnTo>
                    <a:pt x="4" y="81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9" y="85"/>
                  </a:lnTo>
                  <a:lnTo>
                    <a:pt x="23" y="100"/>
                  </a:lnTo>
                  <a:lnTo>
                    <a:pt x="27" y="108"/>
                  </a:lnTo>
                  <a:lnTo>
                    <a:pt x="31" y="111"/>
                  </a:lnTo>
                  <a:lnTo>
                    <a:pt x="35" y="111"/>
                  </a:lnTo>
                  <a:lnTo>
                    <a:pt x="42" y="111"/>
                  </a:lnTo>
                  <a:lnTo>
                    <a:pt x="46" y="108"/>
                  </a:lnTo>
                  <a:lnTo>
                    <a:pt x="50" y="104"/>
                  </a:lnTo>
                  <a:lnTo>
                    <a:pt x="54" y="96"/>
                  </a:lnTo>
                  <a:lnTo>
                    <a:pt x="54" y="77"/>
                  </a:lnTo>
                  <a:lnTo>
                    <a:pt x="54" y="54"/>
                  </a:lnTo>
                  <a:lnTo>
                    <a:pt x="54" y="39"/>
                  </a:lnTo>
                  <a:lnTo>
                    <a:pt x="50" y="23"/>
                  </a:lnTo>
                  <a:lnTo>
                    <a:pt x="50" y="16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39" y="8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3" y="19"/>
                  </a:lnTo>
                  <a:lnTo>
                    <a:pt x="19" y="35"/>
                  </a:lnTo>
                  <a:lnTo>
                    <a:pt x="19" y="50"/>
                  </a:lnTo>
                  <a:lnTo>
                    <a:pt x="16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92" name="Rectangle 246"/>
            <p:cNvSpPr>
              <a:spLocks noChangeArrowheads="1"/>
            </p:cNvSpPr>
            <p:nvPr/>
          </p:nvSpPr>
          <p:spPr bwMode="auto">
            <a:xfrm>
              <a:off x="5268" y="25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3" name="Rectangle 247"/>
            <p:cNvSpPr>
              <a:spLocks noChangeArrowheads="1"/>
            </p:cNvSpPr>
            <p:nvPr/>
          </p:nvSpPr>
          <p:spPr bwMode="auto">
            <a:xfrm>
              <a:off x="188" y="2749"/>
              <a:ext cx="8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Freeform 248"/>
            <p:cNvSpPr>
              <a:spLocks/>
            </p:cNvSpPr>
            <p:nvPr/>
          </p:nvSpPr>
          <p:spPr bwMode="auto">
            <a:xfrm>
              <a:off x="254" y="2776"/>
              <a:ext cx="34" cy="115"/>
            </a:xfrm>
            <a:custGeom>
              <a:avLst/>
              <a:gdLst>
                <a:gd name="T0" fmla="*/ 26 w 34"/>
                <a:gd name="T1" fmla="*/ 0 h 115"/>
                <a:gd name="T2" fmla="*/ 26 w 34"/>
                <a:gd name="T3" fmla="*/ 100 h 115"/>
                <a:gd name="T4" fmla="*/ 26 w 34"/>
                <a:gd name="T5" fmla="*/ 108 h 115"/>
                <a:gd name="T6" fmla="*/ 26 w 34"/>
                <a:gd name="T7" fmla="*/ 112 h 115"/>
                <a:gd name="T8" fmla="*/ 26 w 34"/>
                <a:gd name="T9" fmla="*/ 112 h 115"/>
                <a:gd name="T10" fmla="*/ 30 w 34"/>
                <a:gd name="T11" fmla="*/ 115 h 115"/>
                <a:gd name="T12" fmla="*/ 30 w 34"/>
                <a:gd name="T13" fmla="*/ 115 h 115"/>
                <a:gd name="T14" fmla="*/ 34 w 34"/>
                <a:gd name="T15" fmla="*/ 115 h 115"/>
                <a:gd name="T16" fmla="*/ 34 w 34"/>
                <a:gd name="T17" fmla="*/ 115 h 115"/>
                <a:gd name="T18" fmla="*/ 0 w 34"/>
                <a:gd name="T19" fmla="*/ 115 h 115"/>
                <a:gd name="T20" fmla="*/ 0 w 34"/>
                <a:gd name="T21" fmla="*/ 115 h 115"/>
                <a:gd name="T22" fmla="*/ 3 w 34"/>
                <a:gd name="T23" fmla="*/ 115 h 115"/>
                <a:gd name="T24" fmla="*/ 7 w 34"/>
                <a:gd name="T25" fmla="*/ 115 h 115"/>
                <a:gd name="T26" fmla="*/ 11 w 34"/>
                <a:gd name="T27" fmla="*/ 112 h 115"/>
                <a:gd name="T28" fmla="*/ 11 w 34"/>
                <a:gd name="T29" fmla="*/ 112 h 115"/>
                <a:gd name="T30" fmla="*/ 11 w 34"/>
                <a:gd name="T31" fmla="*/ 108 h 115"/>
                <a:gd name="T32" fmla="*/ 11 w 34"/>
                <a:gd name="T33" fmla="*/ 100 h 115"/>
                <a:gd name="T34" fmla="*/ 11 w 34"/>
                <a:gd name="T35" fmla="*/ 31 h 115"/>
                <a:gd name="T36" fmla="*/ 11 w 34"/>
                <a:gd name="T37" fmla="*/ 20 h 115"/>
                <a:gd name="T38" fmla="*/ 11 w 34"/>
                <a:gd name="T39" fmla="*/ 16 h 115"/>
                <a:gd name="T40" fmla="*/ 11 w 34"/>
                <a:gd name="T41" fmla="*/ 12 h 115"/>
                <a:gd name="T42" fmla="*/ 11 w 34"/>
                <a:gd name="T43" fmla="*/ 8 h 115"/>
                <a:gd name="T44" fmla="*/ 7 w 34"/>
                <a:gd name="T45" fmla="*/ 8 h 115"/>
                <a:gd name="T46" fmla="*/ 7 w 34"/>
                <a:gd name="T47" fmla="*/ 8 h 115"/>
                <a:gd name="T48" fmla="*/ 3 w 34"/>
                <a:gd name="T49" fmla="*/ 8 h 115"/>
                <a:gd name="T50" fmla="*/ 3 w 34"/>
                <a:gd name="T51" fmla="*/ 12 h 115"/>
                <a:gd name="T52" fmla="*/ 0 w 34"/>
                <a:gd name="T53" fmla="*/ 8 h 115"/>
                <a:gd name="T54" fmla="*/ 23 w 34"/>
                <a:gd name="T55" fmla="*/ 0 h 115"/>
                <a:gd name="T56" fmla="*/ 26 w 34"/>
                <a:gd name="T57" fmla="*/ 0 h 1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4"/>
                <a:gd name="T88" fmla="*/ 0 h 115"/>
                <a:gd name="T89" fmla="*/ 34 w 34"/>
                <a:gd name="T90" fmla="*/ 115 h 11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4" h="115">
                  <a:moveTo>
                    <a:pt x="26" y="0"/>
                  </a:moveTo>
                  <a:lnTo>
                    <a:pt x="26" y="100"/>
                  </a:lnTo>
                  <a:lnTo>
                    <a:pt x="26" y="108"/>
                  </a:lnTo>
                  <a:lnTo>
                    <a:pt x="26" y="112"/>
                  </a:lnTo>
                  <a:lnTo>
                    <a:pt x="30" y="115"/>
                  </a:lnTo>
                  <a:lnTo>
                    <a:pt x="34" y="115"/>
                  </a:lnTo>
                  <a:lnTo>
                    <a:pt x="0" y="115"/>
                  </a:lnTo>
                  <a:lnTo>
                    <a:pt x="3" y="115"/>
                  </a:lnTo>
                  <a:lnTo>
                    <a:pt x="7" y="115"/>
                  </a:lnTo>
                  <a:lnTo>
                    <a:pt x="11" y="112"/>
                  </a:lnTo>
                  <a:lnTo>
                    <a:pt x="11" y="108"/>
                  </a:lnTo>
                  <a:lnTo>
                    <a:pt x="11" y="100"/>
                  </a:lnTo>
                  <a:lnTo>
                    <a:pt x="11" y="31"/>
                  </a:lnTo>
                  <a:lnTo>
                    <a:pt x="11" y="20"/>
                  </a:lnTo>
                  <a:lnTo>
                    <a:pt x="11" y="16"/>
                  </a:lnTo>
                  <a:lnTo>
                    <a:pt x="11" y="12"/>
                  </a:lnTo>
                  <a:lnTo>
                    <a:pt x="11" y="8"/>
                  </a:lnTo>
                  <a:lnTo>
                    <a:pt x="7" y="8"/>
                  </a:lnTo>
                  <a:lnTo>
                    <a:pt x="3" y="8"/>
                  </a:lnTo>
                  <a:lnTo>
                    <a:pt x="3" y="12"/>
                  </a:lnTo>
                  <a:lnTo>
                    <a:pt x="0" y="8"/>
                  </a:lnTo>
                  <a:lnTo>
                    <a:pt x="23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95" name="Freeform 249"/>
            <p:cNvSpPr>
              <a:spLocks/>
            </p:cNvSpPr>
            <p:nvPr/>
          </p:nvSpPr>
          <p:spPr bwMode="auto">
            <a:xfrm>
              <a:off x="296" y="2819"/>
              <a:ext cx="80" cy="76"/>
            </a:xfrm>
            <a:custGeom>
              <a:avLst/>
              <a:gdLst>
                <a:gd name="T0" fmla="*/ 73 w 80"/>
                <a:gd name="T1" fmla="*/ 0 h 76"/>
                <a:gd name="T2" fmla="*/ 73 w 80"/>
                <a:gd name="T3" fmla="*/ 46 h 76"/>
                <a:gd name="T4" fmla="*/ 73 w 80"/>
                <a:gd name="T5" fmla="*/ 57 h 76"/>
                <a:gd name="T6" fmla="*/ 73 w 80"/>
                <a:gd name="T7" fmla="*/ 61 h 76"/>
                <a:gd name="T8" fmla="*/ 73 w 80"/>
                <a:gd name="T9" fmla="*/ 65 h 76"/>
                <a:gd name="T10" fmla="*/ 73 w 80"/>
                <a:gd name="T11" fmla="*/ 65 h 76"/>
                <a:gd name="T12" fmla="*/ 73 w 80"/>
                <a:gd name="T13" fmla="*/ 65 h 76"/>
                <a:gd name="T14" fmla="*/ 77 w 80"/>
                <a:gd name="T15" fmla="*/ 65 h 76"/>
                <a:gd name="T16" fmla="*/ 77 w 80"/>
                <a:gd name="T17" fmla="*/ 65 h 76"/>
                <a:gd name="T18" fmla="*/ 80 w 80"/>
                <a:gd name="T19" fmla="*/ 65 h 76"/>
                <a:gd name="T20" fmla="*/ 80 w 80"/>
                <a:gd name="T21" fmla="*/ 69 h 76"/>
                <a:gd name="T22" fmla="*/ 61 w 80"/>
                <a:gd name="T23" fmla="*/ 76 h 76"/>
                <a:gd name="T24" fmla="*/ 57 w 80"/>
                <a:gd name="T25" fmla="*/ 76 h 76"/>
                <a:gd name="T26" fmla="*/ 57 w 80"/>
                <a:gd name="T27" fmla="*/ 61 h 76"/>
                <a:gd name="T28" fmla="*/ 50 w 80"/>
                <a:gd name="T29" fmla="*/ 69 h 76"/>
                <a:gd name="T30" fmla="*/ 42 w 80"/>
                <a:gd name="T31" fmla="*/ 72 h 76"/>
                <a:gd name="T32" fmla="*/ 38 w 80"/>
                <a:gd name="T33" fmla="*/ 76 h 76"/>
                <a:gd name="T34" fmla="*/ 30 w 80"/>
                <a:gd name="T35" fmla="*/ 76 h 76"/>
                <a:gd name="T36" fmla="*/ 27 w 80"/>
                <a:gd name="T37" fmla="*/ 76 h 76"/>
                <a:gd name="T38" fmla="*/ 19 w 80"/>
                <a:gd name="T39" fmla="*/ 72 h 76"/>
                <a:gd name="T40" fmla="*/ 15 w 80"/>
                <a:gd name="T41" fmla="*/ 69 h 76"/>
                <a:gd name="T42" fmla="*/ 15 w 80"/>
                <a:gd name="T43" fmla="*/ 61 h 76"/>
                <a:gd name="T44" fmla="*/ 11 w 80"/>
                <a:gd name="T45" fmla="*/ 57 h 76"/>
                <a:gd name="T46" fmla="*/ 11 w 80"/>
                <a:gd name="T47" fmla="*/ 46 h 76"/>
                <a:gd name="T48" fmla="*/ 11 w 80"/>
                <a:gd name="T49" fmla="*/ 11 h 76"/>
                <a:gd name="T50" fmla="*/ 11 w 80"/>
                <a:gd name="T51" fmla="*/ 7 h 76"/>
                <a:gd name="T52" fmla="*/ 11 w 80"/>
                <a:gd name="T53" fmla="*/ 3 h 76"/>
                <a:gd name="T54" fmla="*/ 7 w 80"/>
                <a:gd name="T55" fmla="*/ 3 h 76"/>
                <a:gd name="T56" fmla="*/ 7 w 80"/>
                <a:gd name="T57" fmla="*/ 0 h 76"/>
                <a:gd name="T58" fmla="*/ 4 w 80"/>
                <a:gd name="T59" fmla="*/ 0 h 76"/>
                <a:gd name="T60" fmla="*/ 0 w 80"/>
                <a:gd name="T61" fmla="*/ 0 h 76"/>
                <a:gd name="T62" fmla="*/ 0 w 80"/>
                <a:gd name="T63" fmla="*/ 0 h 76"/>
                <a:gd name="T64" fmla="*/ 27 w 80"/>
                <a:gd name="T65" fmla="*/ 0 h 76"/>
                <a:gd name="T66" fmla="*/ 27 w 80"/>
                <a:gd name="T67" fmla="*/ 49 h 76"/>
                <a:gd name="T68" fmla="*/ 27 w 80"/>
                <a:gd name="T69" fmla="*/ 57 h 76"/>
                <a:gd name="T70" fmla="*/ 30 w 80"/>
                <a:gd name="T71" fmla="*/ 61 h 76"/>
                <a:gd name="T72" fmla="*/ 34 w 80"/>
                <a:gd name="T73" fmla="*/ 65 h 76"/>
                <a:gd name="T74" fmla="*/ 38 w 80"/>
                <a:gd name="T75" fmla="*/ 65 h 76"/>
                <a:gd name="T76" fmla="*/ 42 w 80"/>
                <a:gd name="T77" fmla="*/ 65 h 76"/>
                <a:gd name="T78" fmla="*/ 46 w 80"/>
                <a:gd name="T79" fmla="*/ 65 h 76"/>
                <a:gd name="T80" fmla="*/ 50 w 80"/>
                <a:gd name="T81" fmla="*/ 61 h 76"/>
                <a:gd name="T82" fmla="*/ 57 w 80"/>
                <a:gd name="T83" fmla="*/ 53 h 76"/>
                <a:gd name="T84" fmla="*/ 57 w 80"/>
                <a:gd name="T85" fmla="*/ 11 h 76"/>
                <a:gd name="T86" fmla="*/ 57 w 80"/>
                <a:gd name="T87" fmla="*/ 7 h 76"/>
                <a:gd name="T88" fmla="*/ 53 w 80"/>
                <a:gd name="T89" fmla="*/ 3 h 76"/>
                <a:gd name="T90" fmla="*/ 53 w 80"/>
                <a:gd name="T91" fmla="*/ 0 h 76"/>
                <a:gd name="T92" fmla="*/ 46 w 80"/>
                <a:gd name="T93" fmla="*/ 0 h 76"/>
                <a:gd name="T94" fmla="*/ 46 w 80"/>
                <a:gd name="T95" fmla="*/ 0 h 76"/>
                <a:gd name="T96" fmla="*/ 73 w 80"/>
                <a:gd name="T97" fmla="*/ 0 h 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0"/>
                <a:gd name="T148" fmla="*/ 0 h 76"/>
                <a:gd name="T149" fmla="*/ 80 w 80"/>
                <a:gd name="T150" fmla="*/ 76 h 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0" h="76">
                  <a:moveTo>
                    <a:pt x="73" y="0"/>
                  </a:moveTo>
                  <a:lnTo>
                    <a:pt x="73" y="46"/>
                  </a:lnTo>
                  <a:lnTo>
                    <a:pt x="73" y="57"/>
                  </a:lnTo>
                  <a:lnTo>
                    <a:pt x="73" y="61"/>
                  </a:lnTo>
                  <a:lnTo>
                    <a:pt x="73" y="65"/>
                  </a:lnTo>
                  <a:lnTo>
                    <a:pt x="77" y="65"/>
                  </a:lnTo>
                  <a:lnTo>
                    <a:pt x="80" y="65"/>
                  </a:lnTo>
                  <a:lnTo>
                    <a:pt x="80" y="69"/>
                  </a:lnTo>
                  <a:lnTo>
                    <a:pt x="61" y="76"/>
                  </a:lnTo>
                  <a:lnTo>
                    <a:pt x="57" y="76"/>
                  </a:lnTo>
                  <a:lnTo>
                    <a:pt x="57" y="61"/>
                  </a:lnTo>
                  <a:lnTo>
                    <a:pt x="50" y="69"/>
                  </a:lnTo>
                  <a:lnTo>
                    <a:pt x="42" y="72"/>
                  </a:lnTo>
                  <a:lnTo>
                    <a:pt x="38" y="76"/>
                  </a:lnTo>
                  <a:lnTo>
                    <a:pt x="30" y="76"/>
                  </a:lnTo>
                  <a:lnTo>
                    <a:pt x="27" y="76"/>
                  </a:lnTo>
                  <a:lnTo>
                    <a:pt x="19" y="72"/>
                  </a:lnTo>
                  <a:lnTo>
                    <a:pt x="15" y="69"/>
                  </a:lnTo>
                  <a:lnTo>
                    <a:pt x="15" y="61"/>
                  </a:lnTo>
                  <a:lnTo>
                    <a:pt x="11" y="57"/>
                  </a:lnTo>
                  <a:lnTo>
                    <a:pt x="11" y="46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49"/>
                  </a:lnTo>
                  <a:lnTo>
                    <a:pt x="27" y="57"/>
                  </a:lnTo>
                  <a:lnTo>
                    <a:pt x="30" y="61"/>
                  </a:lnTo>
                  <a:lnTo>
                    <a:pt x="34" y="65"/>
                  </a:lnTo>
                  <a:lnTo>
                    <a:pt x="38" y="65"/>
                  </a:lnTo>
                  <a:lnTo>
                    <a:pt x="42" y="65"/>
                  </a:lnTo>
                  <a:lnTo>
                    <a:pt x="46" y="65"/>
                  </a:lnTo>
                  <a:lnTo>
                    <a:pt x="50" y="61"/>
                  </a:lnTo>
                  <a:lnTo>
                    <a:pt x="57" y="53"/>
                  </a:lnTo>
                  <a:lnTo>
                    <a:pt x="57" y="11"/>
                  </a:lnTo>
                  <a:lnTo>
                    <a:pt x="57" y="7"/>
                  </a:lnTo>
                  <a:lnTo>
                    <a:pt x="53" y="3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96" name="Freeform 250"/>
            <p:cNvSpPr>
              <a:spLocks/>
            </p:cNvSpPr>
            <p:nvPr/>
          </p:nvSpPr>
          <p:spPr bwMode="auto">
            <a:xfrm>
              <a:off x="380" y="2815"/>
              <a:ext cx="81" cy="76"/>
            </a:xfrm>
            <a:custGeom>
              <a:avLst/>
              <a:gdLst>
                <a:gd name="T0" fmla="*/ 27 w 81"/>
                <a:gd name="T1" fmla="*/ 19 h 76"/>
                <a:gd name="T2" fmla="*/ 35 w 81"/>
                <a:gd name="T3" fmla="*/ 7 h 76"/>
                <a:gd name="T4" fmla="*/ 42 w 81"/>
                <a:gd name="T5" fmla="*/ 4 h 76"/>
                <a:gd name="T6" fmla="*/ 50 w 81"/>
                <a:gd name="T7" fmla="*/ 0 h 76"/>
                <a:gd name="T8" fmla="*/ 58 w 81"/>
                <a:gd name="T9" fmla="*/ 0 h 76"/>
                <a:gd name="T10" fmla="*/ 62 w 81"/>
                <a:gd name="T11" fmla="*/ 4 h 76"/>
                <a:gd name="T12" fmla="*/ 65 w 81"/>
                <a:gd name="T13" fmla="*/ 7 h 76"/>
                <a:gd name="T14" fmla="*/ 69 w 81"/>
                <a:gd name="T15" fmla="*/ 15 h 76"/>
                <a:gd name="T16" fmla="*/ 69 w 81"/>
                <a:gd name="T17" fmla="*/ 19 h 76"/>
                <a:gd name="T18" fmla="*/ 69 w 81"/>
                <a:gd name="T19" fmla="*/ 30 h 76"/>
                <a:gd name="T20" fmla="*/ 69 w 81"/>
                <a:gd name="T21" fmla="*/ 61 h 76"/>
                <a:gd name="T22" fmla="*/ 73 w 81"/>
                <a:gd name="T23" fmla="*/ 69 h 76"/>
                <a:gd name="T24" fmla="*/ 73 w 81"/>
                <a:gd name="T25" fmla="*/ 73 h 76"/>
                <a:gd name="T26" fmla="*/ 73 w 81"/>
                <a:gd name="T27" fmla="*/ 73 h 76"/>
                <a:gd name="T28" fmla="*/ 73 w 81"/>
                <a:gd name="T29" fmla="*/ 76 h 76"/>
                <a:gd name="T30" fmla="*/ 77 w 81"/>
                <a:gd name="T31" fmla="*/ 76 h 76"/>
                <a:gd name="T32" fmla="*/ 81 w 81"/>
                <a:gd name="T33" fmla="*/ 76 h 76"/>
                <a:gd name="T34" fmla="*/ 81 w 81"/>
                <a:gd name="T35" fmla="*/ 76 h 76"/>
                <a:gd name="T36" fmla="*/ 46 w 81"/>
                <a:gd name="T37" fmla="*/ 76 h 76"/>
                <a:gd name="T38" fmla="*/ 46 w 81"/>
                <a:gd name="T39" fmla="*/ 76 h 76"/>
                <a:gd name="T40" fmla="*/ 46 w 81"/>
                <a:gd name="T41" fmla="*/ 76 h 76"/>
                <a:gd name="T42" fmla="*/ 50 w 81"/>
                <a:gd name="T43" fmla="*/ 76 h 76"/>
                <a:gd name="T44" fmla="*/ 54 w 81"/>
                <a:gd name="T45" fmla="*/ 73 h 76"/>
                <a:gd name="T46" fmla="*/ 54 w 81"/>
                <a:gd name="T47" fmla="*/ 73 h 76"/>
                <a:gd name="T48" fmla="*/ 58 w 81"/>
                <a:gd name="T49" fmla="*/ 69 h 76"/>
                <a:gd name="T50" fmla="*/ 58 w 81"/>
                <a:gd name="T51" fmla="*/ 65 h 76"/>
                <a:gd name="T52" fmla="*/ 58 w 81"/>
                <a:gd name="T53" fmla="*/ 61 h 76"/>
                <a:gd name="T54" fmla="*/ 58 w 81"/>
                <a:gd name="T55" fmla="*/ 30 h 76"/>
                <a:gd name="T56" fmla="*/ 58 w 81"/>
                <a:gd name="T57" fmla="*/ 23 h 76"/>
                <a:gd name="T58" fmla="*/ 54 w 81"/>
                <a:gd name="T59" fmla="*/ 15 h 76"/>
                <a:gd name="T60" fmla="*/ 50 w 81"/>
                <a:gd name="T61" fmla="*/ 11 h 76"/>
                <a:gd name="T62" fmla="*/ 46 w 81"/>
                <a:gd name="T63" fmla="*/ 11 h 76"/>
                <a:gd name="T64" fmla="*/ 35 w 81"/>
                <a:gd name="T65" fmla="*/ 15 h 76"/>
                <a:gd name="T66" fmla="*/ 27 w 81"/>
                <a:gd name="T67" fmla="*/ 23 h 76"/>
                <a:gd name="T68" fmla="*/ 27 w 81"/>
                <a:gd name="T69" fmla="*/ 61 h 76"/>
                <a:gd name="T70" fmla="*/ 27 w 81"/>
                <a:gd name="T71" fmla="*/ 69 h 76"/>
                <a:gd name="T72" fmla="*/ 27 w 81"/>
                <a:gd name="T73" fmla="*/ 73 h 76"/>
                <a:gd name="T74" fmla="*/ 27 w 81"/>
                <a:gd name="T75" fmla="*/ 73 h 76"/>
                <a:gd name="T76" fmla="*/ 27 w 81"/>
                <a:gd name="T77" fmla="*/ 76 h 76"/>
                <a:gd name="T78" fmla="*/ 31 w 81"/>
                <a:gd name="T79" fmla="*/ 76 h 76"/>
                <a:gd name="T80" fmla="*/ 35 w 81"/>
                <a:gd name="T81" fmla="*/ 76 h 76"/>
                <a:gd name="T82" fmla="*/ 35 w 81"/>
                <a:gd name="T83" fmla="*/ 76 h 76"/>
                <a:gd name="T84" fmla="*/ 0 w 81"/>
                <a:gd name="T85" fmla="*/ 76 h 76"/>
                <a:gd name="T86" fmla="*/ 0 w 81"/>
                <a:gd name="T87" fmla="*/ 76 h 76"/>
                <a:gd name="T88" fmla="*/ 4 w 81"/>
                <a:gd name="T89" fmla="*/ 76 h 76"/>
                <a:gd name="T90" fmla="*/ 8 w 81"/>
                <a:gd name="T91" fmla="*/ 76 h 76"/>
                <a:gd name="T92" fmla="*/ 8 w 81"/>
                <a:gd name="T93" fmla="*/ 73 h 76"/>
                <a:gd name="T94" fmla="*/ 12 w 81"/>
                <a:gd name="T95" fmla="*/ 69 h 76"/>
                <a:gd name="T96" fmla="*/ 12 w 81"/>
                <a:gd name="T97" fmla="*/ 61 h 76"/>
                <a:gd name="T98" fmla="*/ 12 w 81"/>
                <a:gd name="T99" fmla="*/ 30 h 76"/>
                <a:gd name="T100" fmla="*/ 12 w 81"/>
                <a:gd name="T101" fmla="*/ 23 h 76"/>
                <a:gd name="T102" fmla="*/ 12 w 81"/>
                <a:gd name="T103" fmla="*/ 15 h 76"/>
                <a:gd name="T104" fmla="*/ 12 w 81"/>
                <a:gd name="T105" fmla="*/ 11 h 76"/>
                <a:gd name="T106" fmla="*/ 8 w 81"/>
                <a:gd name="T107" fmla="*/ 11 h 76"/>
                <a:gd name="T108" fmla="*/ 8 w 81"/>
                <a:gd name="T109" fmla="*/ 11 h 76"/>
                <a:gd name="T110" fmla="*/ 8 w 81"/>
                <a:gd name="T111" fmla="*/ 11 h 76"/>
                <a:gd name="T112" fmla="*/ 4 w 81"/>
                <a:gd name="T113" fmla="*/ 11 h 76"/>
                <a:gd name="T114" fmla="*/ 0 w 81"/>
                <a:gd name="T115" fmla="*/ 11 h 76"/>
                <a:gd name="T116" fmla="*/ 0 w 81"/>
                <a:gd name="T117" fmla="*/ 11 h 76"/>
                <a:gd name="T118" fmla="*/ 23 w 81"/>
                <a:gd name="T119" fmla="*/ 0 h 76"/>
                <a:gd name="T120" fmla="*/ 27 w 81"/>
                <a:gd name="T121" fmla="*/ 0 h 76"/>
                <a:gd name="T122" fmla="*/ 27 w 81"/>
                <a:gd name="T123" fmla="*/ 19 h 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1"/>
                <a:gd name="T187" fmla="*/ 0 h 76"/>
                <a:gd name="T188" fmla="*/ 81 w 81"/>
                <a:gd name="T189" fmla="*/ 76 h 7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1" h="76">
                  <a:moveTo>
                    <a:pt x="27" y="19"/>
                  </a:moveTo>
                  <a:lnTo>
                    <a:pt x="35" y="7"/>
                  </a:lnTo>
                  <a:lnTo>
                    <a:pt x="42" y="4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2" y="4"/>
                  </a:lnTo>
                  <a:lnTo>
                    <a:pt x="65" y="7"/>
                  </a:lnTo>
                  <a:lnTo>
                    <a:pt x="69" y="15"/>
                  </a:lnTo>
                  <a:lnTo>
                    <a:pt x="69" y="19"/>
                  </a:lnTo>
                  <a:lnTo>
                    <a:pt x="69" y="30"/>
                  </a:lnTo>
                  <a:lnTo>
                    <a:pt x="69" y="61"/>
                  </a:lnTo>
                  <a:lnTo>
                    <a:pt x="73" y="69"/>
                  </a:lnTo>
                  <a:lnTo>
                    <a:pt x="73" y="73"/>
                  </a:lnTo>
                  <a:lnTo>
                    <a:pt x="73" y="76"/>
                  </a:lnTo>
                  <a:lnTo>
                    <a:pt x="77" y="76"/>
                  </a:lnTo>
                  <a:lnTo>
                    <a:pt x="81" y="76"/>
                  </a:lnTo>
                  <a:lnTo>
                    <a:pt x="46" y="76"/>
                  </a:lnTo>
                  <a:lnTo>
                    <a:pt x="50" y="76"/>
                  </a:lnTo>
                  <a:lnTo>
                    <a:pt x="54" y="73"/>
                  </a:lnTo>
                  <a:lnTo>
                    <a:pt x="58" y="69"/>
                  </a:lnTo>
                  <a:lnTo>
                    <a:pt x="58" y="65"/>
                  </a:lnTo>
                  <a:lnTo>
                    <a:pt x="58" y="61"/>
                  </a:lnTo>
                  <a:lnTo>
                    <a:pt x="58" y="30"/>
                  </a:lnTo>
                  <a:lnTo>
                    <a:pt x="58" y="23"/>
                  </a:lnTo>
                  <a:lnTo>
                    <a:pt x="54" y="15"/>
                  </a:lnTo>
                  <a:lnTo>
                    <a:pt x="50" y="11"/>
                  </a:lnTo>
                  <a:lnTo>
                    <a:pt x="46" y="11"/>
                  </a:lnTo>
                  <a:lnTo>
                    <a:pt x="35" y="15"/>
                  </a:lnTo>
                  <a:lnTo>
                    <a:pt x="27" y="23"/>
                  </a:lnTo>
                  <a:lnTo>
                    <a:pt x="27" y="61"/>
                  </a:lnTo>
                  <a:lnTo>
                    <a:pt x="27" y="69"/>
                  </a:lnTo>
                  <a:lnTo>
                    <a:pt x="27" y="73"/>
                  </a:lnTo>
                  <a:lnTo>
                    <a:pt x="27" y="76"/>
                  </a:lnTo>
                  <a:lnTo>
                    <a:pt x="31" y="76"/>
                  </a:lnTo>
                  <a:lnTo>
                    <a:pt x="35" y="76"/>
                  </a:lnTo>
                  <a:lnTo>
                    <a:pt x="0" y="76"/>
                  </a:lnTo>
                  <a:lnTo>
                    <a:pt x="4" y="76"/>
                  </a:lnTo>
                  <a:lnTo>
                    <a:pt x="8" y="76"/>
                  </a:lnTo>
                  <a:lnTo>
                    <a:pt x="8" y="73"/>
                  </a:lnTo>
                  <a:lnTo>
                    <a:pt x="12" y="69"/>
                  </a:lnTo>
                  <a:lnTo>
                    <a:pt x="12" y="61"/>
                  </a:lnTo>
                  <a:lnTo>
                    <a:pt x="12" y="30"/>
                  </a:lnTo>
                  <a:lnTo>
                    <a:pt x="12" y="23"/>
                  </a:lnTo>
                  <a:lnTo>
                    <a:pt x="12" y="15"/>
                  </a:lnTo>
                  <a:lnTo>
                    <a:pt x="12" y="11"/>
                  </a:lnTo>
                  <a:lnTo>
                    <a:pt x="8" y="11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97" name="Freeform 251"/>
            <p:cNvSpPr>
              <a:spLocks/>
            </p:cNvSpPr>
            <p:nvPr/>
          </p:nvSpPr>
          <p:spPr bwMode="auto">
            <a:xfrm>
              <a:off x="468" y="2815"/>
              <a:ext cx="62" cy="80"/>
            </a:xfrm>
            <a:custGeom>
              <a:avLst/>
              <a:gdLst>
                <a:gd name="T0" fmla="*/ 62 w 62"/>
                <a:gd name="T1" fmla="*/ 46 h 80"/>
                <a:gd name="T2" fmla="*/ 58 w 62"/>
                <a:gd name="T3" fmla="*/ 61 h 80"/>
                <a:gd name="T4" fmla="*/ 50 w 62"/>
                <a:gd name="T5" fmla="*/ 73 h 80"/>
                <a:gd name="T6" fmla="*/ 43 w 62"/>
                <a:gd name="T7" fmla="*/ 76 h 80"/>
                <a:gd name="T8" fmla="*/ 31 w 62"/>
                <a:gd name="T9" fmla="*/ 80 h 80"/>
                <a:gd name="T10" fmla="*/ 20 w 62"/>
                <a:gd name="T11" fmla="*/ 76 h 80"/>
                <a:gd name="T12" fmla="*/ 8 w 62"/>
                <a:gd name="T13" fmla="*/ 69 h 80"/>
                <a:gd name="T14" fmla="*/ 4 w 62"/>
                <a:gd name="T15" fmla="*/ 61 h 80"/>
                <a:gd name="T16" fmla="*/ 0 w 62"/>
                <a:gd name="T17" fmla="*/ 50 h 80"/>
                <a:gd name="T18" fmla="*/ 0 w 62"/>
                <a:gd name="T19" fmla="*/ 42 h 80"/>
                <a:gd name="T20" fmla="*/ 0 w 62"/>
                <a:gd name="T21" fmla="*/ 30 h 80"/>
                <a:gd name="T22" fmla="*/ 4 w 62"/>
                <a:gd name="T23" fmla="*/ 19 h 80"/>
                <a:gd name="T24" fmla="*/ 12 w 62"/>
                <a:gd name="T25" fmla="*/ 11 h 80"/>
                <a:gd name="T26" fmla="*/ 23 w 62"/>
                <a:gd name="T27" fmla="*/ 4 h 80"/>
                <a:gd name="T28" fmla="*/ 35 w 62"/>
                <a:gd name="T29" fmla="*/ 0 h 80"/>
                <a:gd name="T30" fmla="*/ 46 w 62"/>
                <a:gd name="T31" fmla="*/ 4 h 80"/>
                <a:gd name="T32" fmla="*/ 54 w 62"/>
                <a:gd name="T33" fmla="*/ 7 h 80"/>
                <a:gd name="T34" fmla="*/ 58 w 62"/>
                <a:gd name="T35" fmla="*/ 11 h 80"/>
                <a:gd name="T36" fmla="*/ 62 w 62"/>
                <a:gd name="T37" fmla="*/ 19 h 80"/>
                <a:gd name="T38" fmla="*/ 58 w 62"/>
                <a:gd name="T39" fmla="*/ 23 h 80"/>
                <a:gd name="T40" fmla="*/ 58 w 62"/>
                <a:gd name="T41" fmla="*/ 23 h 80"/>
                <a:gd name="T42" fmla="*/ 54 w 62"/>
                <a:gd name="T43" fmla="*/ 27 h 80"/>
                <a:gd name="T44" fmla="*/ 54 w 62"/>
                <a:gd name="T45" fmla="*/ 27 h 80"/>
                <a:gd name="T46" fmla="*/ 50 w 62"/>
                <a:gd name="T47" fmla="*/ 23 h 80"/>
                <a:gd name="T48" fmla="*/ 46 w 62"/>
                <a:gd name="T49" fmla="*/ 23 h 80"/>
                <a:gd name="T50" fmla="*/ 46 w 62"/>
                <a:gd name="T51" fmla="*/ 19 h 80"/>
                <a:gd name="T52" fmla="*/ 43 w 62"/>
                <a:gd name="T53" fmla="*/ 15 h 80"/>
                <a:gd name="T54" fmla="*/ 43 w 62"/>
                <a:gd name="T55" fmla="*/ 11 h 80"/>
                <a:gd name="T56" fmla="*/ 43 w 62"/>
                <a:gd name="T57" fmla="*/ 7 h 80"/>
                <a:gd name="T58" fmla="*/ 39 w 62"/>
                <a:gd name="T59" fmla="*/ 7 h 80"/>
                <a:gd name="T60" fmla="*/ 35 w 62"/>
                <a:gd name="T61" fmla="*/ 7 h 80"/>
                <a:gd name="T62" fmla="*/ 27 w 62"/>
                <a:gd name="T63" fmla="*/ 7 h 80"/>
                <a:gd name="T64" fmla="*/ 20 w 62"/>
                <a:gd name="T65" fmla="*/ 11 h 80"/>
                <a:gd name="T66" fmla="*/ 16 w 62"/>
                <a:gd name="T67" fmla="*/ 23 h 80"/>
                <a:gd name="T68" fmla="*/ 16 w 62"/>
                <a:gd name="T69" fmla="*/ 34 h 80"/>
                <a:gd name="T70" fmla="*/ 16 w 62"/>
                <a:gd name="T71" fmla="*/ 46 h 80"/>
                <a:gd name="T72" fmla="*/ 20 w 62"/>
                <a:gd name="T73" fmla="*/ 57 h 80"/>
                <a:gd name="T74" fmla="*/ 27 w 62"/>
                <a:gd name="T75" fmla="*/ 65 h 80"/>
                <a:gd name="T76" fmla="*/ 39 w 62"/>
                <a:gd name="T77" fmla="*/ 65 h 80"/>
                <a:gd name="T78" fmla="*/ 46 w 62"/>
                <a:gd name="T79" fmla="*/ 65 h 80"/>
                <a:gd name="T80" fmla="*/ 54 w 62"/>
                <a:gd name="T81" fmla="*/ 61 h 80"/>
                <a:gd name="T82" fmla="*/ 58 w 62"/>
                <a:gd name="T83" fmla="*/ 57 h 80"/>
                <a:gd name="T84" fmla="*/ 62 w 62"/>
                <a:gd name="T85" fmla="*/ 46 h 80"/>
                <a:gd name="T86" fmla="*/ 62 w 62"/>
                <a:gd name="T87" fmla="*/ 46 h 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"/>
                <a:gd name="T133" fmla="*/ 0 h 80"/>
                <a:gd name="T134" fmla="*/ 62 w 62"/>
                <a:gd name="T135" fmla="*/ 80 h 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" h="80">
                  <a:moveTo>
                    <a:pt x="62" y="46"/>
                  </a:moveTo>
                  <a:lnTo>
                    <a:pt x="58" y="61"/>
                  </a:lnTo>
                  <a:lnTo>
                    <a:pt x="50" y="73"/>
                  </a:lnTo>
                  <a:lnTo>
                    <a:pt x="43" y="76"/>
                  </a:lnTo>
                  <a:lnTo>
                    <a:pt x="31" y="80"/>
                  </a:lnTo>
                  <a:lnTo>
                    <a:pt x="20" y="76"/>
                  </a:lnTo>
                  <a:lnTo>
                    <a:pt x="8" y="69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0" y="30"/>
                  </a:lnTo>
                  <a:lnTo>
                    <a:pt x="4" y="19"/>
                  </a:lnTo>
                  <a:lnTo>
                    <a:pt x="12" y="11"/>
                  </a:lnTo>
                  <a:lnTo>
                    <a:pt x="23" y="4"/>
                  </a:lnTo>
                  <a:lnTo>
                    <a:pt x="35" y="0"/>
                  </a:lnTo>
                  <a:lnTo>
                    <a:pt x="46" y="4"/>
                  </a:lnTo>
                  <a:lnTo>
                    <a:pt x="54" y="7"/>
                  </a:lnTo>
                  <a:lnTo>
                    <a:pt x="58" y="11"/>
                  </a:lnTo>
                  <a:lnTo>
                    <a:pt x="62" y="19"/>
                  </a:lnTo>
                  <a:lnTo>
                    <a:pt x="58" y="23"/>
                  </a:lnTo>
                  <a:lnTo>
                    <a:pt x="54" y="27"/>
                  </a:lnTo>
                  <a:lnTo>
                    <a:pt x="50" y="23"/>
                  </a:lnTo>
                  <a:lnTo>
                    <a:pt x="46" y="23"/>
                  </a:lnTo>
                  <a:lnTo>
                    <a:pt x="46" y="19"/>
                  </a:lnTo>
                  <a:lnTo>
                    <a:pt x="43" y="15"/>
                  </a:lnTo>
                  <a:lnTo>
                    <a:pt x="43" y="11"/>
                  </a:lnTo>
                  <a:lnTo>
                    <a:pt x="43" y="7"/>
                  </a:lnTo>
                  <a:lnTo>
                    <a:pt x="39" y="7"/>
                  </a:lnTo>
                  <a:lnTo>
                    <a:pt x="35" y="7"/>
                  </a:lnTo>
                  <a:lnTo>
                    <a:pt x="27" y="7"/>
                  </a:lnTo>
                  <a:lnTo>
                    <a:pt x="20" y="11"/>
                  </a:lnTo>
                  <a:lnTo>
                    <a:pt x="16" y="23"/>
                  </a:lnTo>
                  <a:lnTo>
                    <a:pt x="16" y="34"/>
                  </a:lnTo>
                  <a:lnTo>
                    <a:pt x="16" y="46"/>
                  </a:lnTo>
                  <a:lnTo>
                    <a:pt x="20" y="57"/>
                  </a:lnTo>
                  <a:lnTo>
                    <a:pt x="27" y="65"/>
                  </a:lnTo>
                  <a:lnTo>
                    <a:pt x="39" y="65"/>
                  </a:lnTo>
                  <a:lnTo>
                    <a:pt x="46" y="65"/>
                  </a:lnTo>
                  <a:lnTo>
                    <a:pt x="54" y="61"/>
                  </a:lnTo>
                  <a:lnTo>
                    <a:pt x="58" y="57"/>
                  </a:lnTo>
                  <a:lnTo>
                    <a:pt x="62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98" name="Freeform 252"/>
            <p:cNvSpPr>
              <a:spLocks/>
            </p:cNvSpPr>
            <p:nvPr/>
          </p:nvSpPr>
          <p:spPr bwMode="auto">
            <a:xfrm>
              <a:off x="541" y="2776"/>
              <a:ext cx="81" cy="115"/>
            </a:xfrm>
            <a:custGeom>
              <a:avLst/>
              <a:gdLst>
                <a:gd name="T0" fmla="*/ 23 w 81"/>
                <a:gd name="T1" fmla="*/ 54 h 115"/>
                <a:gd name="T2" fmla="*/ 39 w 81"/>
                <a:gd name="T3" fmla="*/ 43 h 115"/>
                <a:gd name="T4" fmla="*/ 50 w 81"/>
                <a:gd name="T5" fmla="*/ 39 h 115"/>
                <a:gd name="T6" fmla="*/ 62 w 81"/>
                <a:gd name="T7" fmla="*/ 43 h 115"/>
                <a:gd name="T8" fmla="*/ 69 w 81"/>
                <a:gd name="T9" fmla="*/ 54 h 115"/>
                <a:gd name="T10" fmla="*/ 69 w 81"/>
                <a:gd name="T11" fmla="*/ 73 h 115"/>
                <a:gd name="T12" fmla="*/ 69 w 81"/>
                <a:gd name="T13" fmla="*/ 108 h 115"/>
                <a:gd name="T14" fmla="*/ 73 w 81"/>
                <a:gd name="T15" fmla="*/ 112 h 115"/>
                <a:gd name="T16" fmla="*/ 77 w 81"/>
                <a:gd name="T17" fmla="*/ 115 h 115"/>
                <a:gd name="T18" fmla="*/ 81 w 81"/>
                <a:gd name="T19" fmla="*/ 115 h 115"/>
                <a:gd name="T20" fmla="*/ 46 w 81"/>
                <a:gd name="T21" fmla="*/ 115 h 115"/>
                <a:gd name="T22" fmla="*/ 50 w 81"/>
                <a:gd name="T23" fmla="*/ 115 h 115"/>
                <a:gd name="T24" fmla="*/ 54 w 81"/>
                <a:gd name="T25" fmla="*/ 112 h 115"/>
                <a:gd name="T26" fmla="*/ 54 w 81"/>
                <a:gd name="T27" fmla="*/ 104 h 115"/>
                <a:gd name="T28" fmla="*/ 54 w 81"/>
                <a:gd name="T29" fmla="*/ 73 h 115"/>
                <a:gd name="T30" fmla="*/ 54 w 81"/>
                <a:gd name="T31" fmla="*/ 58 h 115"/>
                <a:gd name="T32" fmla="*/ 50 w 81"/>
                <a:gd name="T33" fmla="*/ 54 h 115"/>
                <a:gd name="T34" fmla="*/ 43 w 81"/>
                <a:gd name="T35" fmla="*/ 50 h 115"/>
                <a:gd name="T36" fmla="*/ 35 w 81"/>
                <a:gd name="T37" fmla="*/ 54 h 115"/>
                <a:gd name="T38" fmla="*/ 23 w 81"/>
                <a:gd name="T39" fmla="*/ 62 h 115"/>
                <a:gd name="T40" fmla="*/ 23 w 81"/>
                <a:gd name="T41" fmla="*/ 108 h 115"/>
                <a:gd name="T42" fmla="*/ 27 w 81"/>
                <a:gd name="T43" fmla="*/ 112 h 115"/>
                <a:gd name="T44" fmla="*/ 31 w 81"/>
                <a:gd name="T45" fmla="*/ 115 h 115"/>
                <a:gd name="T46" fmla="*/ 35 w 81"/>
                <a:gd name="T47" fmla="*/ 115 h 115"/>
                <a:gd name="T48" fmla="*/ 0 w 81"/>
                <a:gd name="T49" fmla="*/ 115 h 115"/>
                <a:gd name="T50" fmla="*/ 8 w 81"/>
                <a:gd name="T51" fmla="*/ 112 h 115"/>
                <a:gd name="T52" fmla="*/ 8 w 81"/>
                <a:gd name="T53" fmla="*/ 112 h 115"/>
                <a:gd name="T54" fmla="*/ 8 w 81"/>
                <a:gd name="T55" fmla="*/ 100 h 115"/>
                <a:gd name="T56" fmla="*/ 8 w 81"/>
                <a:gd name="T57" fmla="*/ 20 h 115"/>
                <a:gd name="T58" fmla="*/ 8 w 81"/>
                <a:gd name="T59" fmla="*/ 12 h 115"/>
                <a:gd name="T60" fmla="*/ 8 w 81"/>
                <a:gd name="T61" fmla="*/ 8 h 115"/>
                <a:gd name="T62" fmla="*/ 4 w 81"/>
                <a:gd name="T63" fmla="*/ 8 h 115"/>
                <a:gd name="T64" fmla="*/ 0 w 81"/>
                <a:gd name="T65" fmla="*/ 8 h 115"/>
                <a:gd name="T66" fmla="*/ 23 w 81"/>
                <a:gd name="T67" fmla="*/ 0 h 11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1"/>
                <a:gd name="T103" fmla="*/ 0 h 115"/>
                <a:gd name="T104" fmla="*/ 81 w 81"/>
                <a:gd name="T105" fmla="*/ 115 h 11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1" h="115">
                  <a:moveTo>
                    <a:pt x="23" y="0"/>
                  </a:moveTo>
                  <a:lnTo>
                    <a:pt x="23" y="54"/>
                  </a:lnTo>
                  <a:lnTo>
                    <a:pt x="31" y="46"/>
                  </a:lnTo>
                  <a:lnTo>
                    <a:pt x="39" y="43"/>
                  </a:lnTo>
                  <a:lnTo>
                    <a:pt x="43" y="39"/>
                  </a:lnTo>
                  <a:lnTo>
                    <a:pt x="50" y="39"/>
                  </a:lnTo>
                  <a:lnTo>
                    <a:pt x="54" y="43"/>
                  </a:lnTo>
                  <a:lnTo>
                    <a:pt x="62" y="43"/>
                  </a:lnTo>
                  <a:lnTo>
                    <a:pt x="66" y="46"/>
                  </a:lnTo>
                  <a:lnTo>
                    <a:pt x="69" y="54"/>
                  </a:lnTo>
                  <a:lnTo>
                    <a:pt x="69" y="62"/>
                  </a:lnTo>
                  <a:lnTo>
                    <a:pt x="69" y="73"/>
                  </a:lnTo>
                  <a:lnTo>
                    <a:pt x="69" y="100"/>
                  </a:lnTo>
                  <a:lnTo>
                    <a:pt x="69" y="108"/>
                  </a:lnTo>
                  <a:lnTo>
                    <a:pt x="69" y="112"/>
                  </a:lnTo>
                  <a:lnTo>
                    <a:pt x="73" y="112"/>
                  </a:lnTo>
                  <a:lnTo>
                    <a:pt x="73" y="115"/>
                  </a:lnTo>
                  <a:lnTo>
                    <a:pt x="77" y="115"/>
                  </a:lnTo>
                  <a:lnTo>
                    <a:pt x="81" y="115"/>
                  </a:lnTo>
                  <a:lnTo>
                    <a:pt x="46" y="115"/>
                  </a:lnTo>
                  <a:lnTo>
                    <a:pt x="50" y="115"/>
                  </a:lnTo>
                  <a:lnTo>
                    <a:pt x="54" y="112"/>
                  </a:lnTo>
                  <a:lnTo>
                    <a:pt x="54" y="108"/>
                  </a:lnTo>
                  <a:lnTo>
                    <a:pt x="54" y="104"/>
                  </a:lnTo>
                  <a:lnTo>
                    <a:pt x="54" y="100"/>
                  </a:lnTo>
                  <a:lnTo>
                    <a:pt x="54" y="73"/>
                  </a:lnTo>
                  <a:lnTo>
                    <a:pt x="54" y="62"/>
                  </a:lnTo>
                  <a:lnTo>
                    <a:pt x="54" y="58"/>
                  </a:lnTo>
                  <a:lnTo>
                    <a:pt x="54" y="54"/>
                  </a:lnTo>
                  <a:lnTo>
                    <a:pt x="50" y="54"/>
                  </a:lnTo>
                  <a:lnTo>
                    <a:pt x="46" y="50"/>
                  </a:lnTo>
                  <a:lnTo>
                    <a:pt x="43" y="50"/>
                  </a:lnTo>
                  <a:lnTo>
                    <a:pt x="39" y="50"/>
                  </a:lnTo>
                  <a:lnTo>
                    <a:pt x="35" y="54"/>
                  </a:lnTo>
                  <a:lnTo>
                    <a:pt x="31" y="54"/>
                  </a:lnTo>
                  <a:lnTo>
                    <a:pt x="23" y="62"/>
                  </a:lnTo>
                  <a:lnTo>
                    <a:pt x="23" y="100"/>
                  </a:lnTo>
                  <a:lnTo>
                    <a:pt x="23" y="108"/>
                  </a:lnTo>
                  <a:lnTo>
                    <a:pt x="23" y="112"/>
                  </a:lnTo>
                  <a:lnTo>
                    <a:pt x="27" y="112"/>
                  </a:lnTo>
                  <a:lnTo>
                    <a:pt x="27" y="115"/>
                  </a:lnTo>
                  <a:lnTo>
                    <a:pt x="31" y="115"/>
                  </a:lnTo>
                  <a:lnTo>
                    <a:pt x="35" y="115"/>
                  </a:lnTo>
                  <a:lnTo>
                    <a:pt x="0" y="115"/>
                  </a:lnTo>
                  <a:lnTo>
                    <a:pt x="4" y="115"/>
                  </a:lnTo>
                  <a:lnTo>
                    <a:pt x="8" y="112"/>
                  </a:lnTo>
                  <a:lnTo>
                    <a:pt x="8" y="108"/>
                  </a:lnTo>
                  <a:lnTo>
                    <a:pt x="8" y="100"/>
                  </a:lnTo>
                  <a:lnTo>
                    <a:pt x="8" y="31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99" name="Rectangle 253"/>
            <p:cNvSpPr>
              <a:spLocks noChangeArrowheads="1"/>
            </p:cNvSpPr>
            <p:nvPr/>
          </p:nvSpPr>
          <p:spPr bwMode="auto">
            <a:xfrm>
              <a:off x="833" y="2749"/>
              <a:ext cx="8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0" name="Rectangle 254"/>
            <p:cNvSpPr>
              <a:spLocks noChangeArrowheads="1"/>
            </p:cNvSpPr>
            <p:nvPr/>
          </p:nvSpPr>
          <p:spPr bwMode="auto">
            <a:xfrm>
              <a:off x="864" y="2749"/>
              <a:ext cx="7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1" name="Freeform 255"/>
            <p:cNvSpPr>
              <a:spLocks/>
            </p:cNvSpPr>
            <p:nvPr/>
          </p:nvSpPr>
          <p:spPr bwMode="auto">
            <a:xfrm>
              <a:off x="1063" y="2876"/>
              <a:ext cx="19" cy="19"/>
            </a:xfrm>
            <a:custGeom>
              <a:avLst/>
              <a:gdLst>
                <a:gd name="T0" fmla="*/ 8 w 19"/>
                <a:gd name="T1" fmla="*/ 0 h 19"/>
                <a:gd name="T2" fmla="*/ 12 w 19"/>
                <a:gd name="T3" fmla="*/ 0 h 19"/>
                <a:gd name="T4" fmla="*/ 15 w 19"/>
                <a:gd name="T5" fmla="*/ 4 h 19"/>
                <a:gd name="T6" fmla="*/ 19 w 19"/>
                <a:gd name="T7" fmla="*/ 4 h 19"/>
                <a:gd name="T8" fmla="*/ 19 w 19"/>
                <a:gd name="T9" fmla="*/ 8 h 19"/>
                <a:gd name="T10" fmla="*/ 19 w 19"/>
                <a:gd name="T11" fmla="*/ 12 h 19"/>
                <a:gd name="T12" fmla="*/ 15 w 19"/>
                <a:gd name="T13" fmla="*/ 15 h 19"/>
                <a:gd name="T14" fmla="*/ 12 w 19"/>
                <a:gd name="T15" fmla="*/ 19 h 19"/>
                <a:gd name="T16" fmla="*/ 8 w 19"/>
                <a:gd name="T17" fmla="*/ 19 h 19"/>
                <a:gd name="T18" fmla="*/ 4 w 19"/>
                <a:gd name="T19" fmla="*/ 19 h 19"/>
                <a:gd name="T20" fmla="*/ 0 w 19"/>
                <a:gd name="T21" fmla="*/ 15 h 19"/>
                <a:gd name="T22" fmla="*/ 0 w 19"/>
                <a:gd name="T23" fmla="*/ 12 h 19"/>
                <a:gd name="T24" fmla="*/ 0 w 19"/>
                <a:gd name="T25" fmla="*/ 8 h 19"/>
                <a:gd name="T26" fmla="*/ 0 w 19"/>
                <a:gd name="T27" fmla="*/ 4 h 19"/>
                <a:gd name="T28" fmla="*/ 0 w 19"/>
                <a:gd name="T29" fmla="*/ 4 h 19"/>
                <a:gd name="T30" fmla="*/ 4 w 19"/>
                <a:gd name="T31" fmla="*/ 0 h 19"/>
                <a:gd name="T32" fmla="*/ 8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8" y="0"/>
                  </a:moveTo>
                  <a:lnTo>
                    <a:pt x="12" y="0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15" y="15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02" name="Freeform 256"/>
            <p:cNvSpPr>
              <a:spLocks noEditPoints="1"/>
            </p:cNvSpPr>
            <p:nvPr/>
          </p:nvSpPr>
          <p:spPr bwMode="auto">
            <a:xfrm>
              <a:off x="1098" y="2780"/>
              <a:ext cx="73" cy="115"/>
            </a:xfrm>
            <a:custGeom>
              <a:avLst/>
              <a:gdLst>
                <a:gd name="T0" fmla="*/ 0 w 73"/>
                <a:gd name="T1" fmla="*/ 58 h 115"/>
                <a:gd name="T2" fmla="*/ 4 w 73"/>
                <a:gd name="T3" fmla="*/ 39 h 115"/>
                <a:gd name="T4" fmla="*/ 7 w 73"/>
                <a:gd name="T5" fmla="*/ 23 h 115"/>
                <a:gd name="T6" fmla="*/ 11 w 73"/>
                <a:gd name="T7" fmla="*/ 12 h 115"/>
                <a:gd name="T8" fmla="*/ 23 w 73"/>
                <a:gd name="T9" fmla="*/ 4 h 115"/>
                <a:gd name="T10" fmla="*/ 30 w 73"/>
                <a:gd name="T11" fmla="*/ 0 h 115"/>
                <a:gd name="T12" fmla="*/ 34 w 73"/>
                <a:gd name="T13" fmla="*/ 0 h 115"/>
                <a:gd name="T14" fmla="*/ 46 w 73"/>
                <a:gd name="T15" fmla="*/ 0 h 115"/>
                <a:gd name="T16" fmla="*/ 53 w 73"/>
                <a:gd name="T17" fmla="*/ 4 h 115"/>
                <a:gd name="T18" fmla="*/ 57 w 73"/>
                <a:gd name="T19" fmla="*/ 12 h 115"/>
                <a:gd name="T20" fmla="*/ 65 w 73"/>
                <a:gd name="T21" fmla="*/ 23 h 115"/>
                <a:gd name="T22" fmla="*/ 69 w 73"/>
                <a:gd name="T23" fmla="*/ 39 h 115"/>
                <a:gd name="T24" fmla="*/ 73 w 73"/>
                <a:gd name="T25" fmla="*/ 58 h 115"/>
                <a:gd name="T26" fmla="*/ 69 w 73"/>
                <a:gd name="T27" fmla="*/ 73 h 115"/>
                <a:gd name="T28" fmla="*/ 65 w 73"/>
                <a:gd name="T29" fmla="*/ 88 h 115"/>
                <a:gd name="T30" fmla="*/ 61 w 73"/>
                <a:gd name="T31" fmla="*/ 100 h 115"/>
                <a:gd name="T32" fmla="*/ 53 w 73"/>
                <a:gd name="T33" fmla="*/ 108 h 115"/>
                <a:gd name="T34" fmla="*/ 42 w 73"/>
                <a:gd name="T35" fmla="*/ 111 h 115"/>
                <a:gd name="T36" fmla="*/ 34 w 73"/>
                <a:gd name="T37" fmla="*/ 115 h 115"/>
                <a:gd name="T38" fmla="*/ 27 w 73"/>
                <a:gd name="T39" fmla="*/ 111 h 115"/>
                <a:gd name="T40" fmla="*/ 19 w 73"/>
                <a:gd name="T41" fmla="*/ 108 h 115"/>
                <a:gd name="T42" fmla="*/ 11 w 73"/>
                <a:gd name="T43" fmla="*/ 96 h 115"/>
                <a:gd name="T44" fmla="*/ 4 w 73"/>
                <a:gd name="T45" fmla="*/ 77 h 115"/>
                <a:gd name="T46" fmla="*/ 0 w 73"/>
                <a:gd name="T47" fmla="*/ 58 h 115"/>
                <a:gd name="T48" fmla="*/ 15 w 73"/>
                <a:gd name="T49" fmla="*/ 58 h 115"/>
                <a:gd name="T50" fmla="*/ 19 w 73"/>
                <a:gd name="T51" fmla="*/ 81 h 115"/>
                <a:gd name="T52" fmla="*/ 23 w 73"/>
                <a:gd name="T53" fmla="*/ 96 h 115"/>
                <a:gd name="T54" fmla="*/ 27 w 73"/>
                <a:gd name="T55" fmla="*/ 104 h 115"/>
                <a:gd name="T56" fmla="*/ 30 w 73"/>
                <a:gd name="T57" fmla="*/ 108 h 115"/>
                <a:gd name="T58" fmla="*/ 34 w 73"/>
                <a:gd name="T59" fmla="*/ 108 h 115"/>
                <a:gd name="T60" fmla="*/ 38 w 73"/>
                <a:gd name="T61" fmla="*/ 108 h 115"/>
                <a:gd name="T62" fmla="*/ 46 w 73"/>
                <a:gd name="T63" fmla="*/ 104 h 115"/>
                <a:gd name="T64" fmla="*/ 50 w 73"/>
                <a:gd name="T65" fmla="*/ 100 h 115"/>
                <a:gd name="T66" fmla="*/ 50 w 73"/>
                <a:gd name="T67" fmla="*/ 92 h 115"/>
                <a:gd name="T68" fmla="*/ 53 w 73"/>
                <a:gd name="T69" fmla="*/ 73 h 115"/>
                <a:gd name="T70" fmla="*/ 53 w 73"/>
                <a:gd name="T71" fmla="*/ 54 h 115"/>
                <a:gd name="T72" fmla="*/ 53 w 73"/>
                <a:gd name="T73" fmla="*/ 35 h 115"/>
                <a:gd name="T74" fmla="*/ 50 w 73"/>
                <a:gd name="T75" fmla="*/ 19 h 115"/>
                <a:gd name="T76" fmla="*/ 50 w 73"/>
                <a:gd name="T77" fmla="*/ 12 h 115"/>
                <a:gd name="T78" fmla="*/ 46 w 73"/>
                <a:gd name="T79" fmla="*/ 8 h 115"/>
                <a:gd name="T80" fmla="*/ 42 w 73"/>
                <a:gd name="T81" fmla="*/ 4 h 115"/>
                <a:gd name="T82" fmla="*/ 34 w 73"/>
                <a:gd name="T83" fmla="*/ 4 h 115"/>
                <a:gd name="T84" fmla="*/ 30 w 73"/>
                <a:gd name="T85" fmla="*/ 4 h 115"/>
                <a:gd name="T86" fmla="*/ 27 w 73"/>
                <a:gd name="T87" fmla="*/ 8 h 115"/>
                <a:gd name="T88" fmla="*/ 23 w 73"/>
                <a:gd name="T89" fmla="*/ 19 h 115"/>
                <a:gd name="T90" fmla="*/ 19 w 73"/>
                <a:gd name="T91" fmla="*/ 31 h 115"/>
                <a:gd name="T92" fmla="*/ 19 w 73"/>
                <a:gd name="T93" fmla="*/ 46 h 115"/>
                <a:gd name="T94" fmla="*/ 15 w 73"/>
                <a:gd name="T95" fmla="*/ 58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5"/>
                <a:gd name="T146" fmla="*/ 73 w 73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5">
                  <a:moveTo>
                    <a:pt x="0" y="58"/>
                  </a:moveTo>
                  <a:lnTo>
                    <a:pt x="4" y="39"/>
                  </a:lnTo>
                  <a:lnTo>
                    <a:pt x="7" y="23"/>
                  </a:lnTo>
                  <a:lnTo>
                    <a:pt x="11" y="12"/>
                  </a:lnTo>
                  <a:lnTo>
                    <a:pt x="23" y="4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3" y="4"/>
                  </a:lnTo>
                  <a:lnTo>
                    <a:pt x="57" y="12"/>
                  </a:lnTo>
                  <a:lnTo>
                    <a:pt x="65" y="23"/>
                  </a:lnTo>
                  <a:lnTo>
                    <a:pt x="69" y="39"/>
                  </a:lnTo>
                  <a:lnTo>
                    <a:pt x="73" y="58"/>
                  </a:lnTo>
                  <a:lnTo>
                    <a:pt x="69" y="73"/>
                  </a:lnTo>
                  <a:lnTo>
                    <a:pt x="65" y="88"/>
                  </a:lnTo>
                  <a:lnTo>
                    <a:pt x="61" y="100"/>
                  </a:lnTo>
                  <a:lnTo>
                    <a:pt x="53" y="108"/>
                  </a:lnTo>
                  <a:lnTo>
                    <a:pt x="42" y="111"/>
                  </a:lnTo>
                  <a:lnTo>
                    <a:pt x="34" y="115"/>
                  </a:lnTo>
                  <a:lnTo>
                    <a:pt x="27" y="111"/>
                  </a:lnTo>
                  <a:lnTo>
                    <a:pt x="19" y="108"/>
                  </a:lnTo>
                  <a:lnTo>
                    <a:pt x="11" y="96"/>
                  </a:lnTo>
                  <a:lnTo>
                    <a:pt x="4" y="77"/>
                  </a:lnTo>
                  <a:lnTo>
                    <a:pt x="0" y="58"/>
                  </a:lnTo>
                  <a:close/>
                  <a:moveTo>
                    <a:pt x="15" y="58"/>
                  </a:moveTo>
                  <a:lnTo>
                    <a:pt x="19" y="81"/>
                  </a:lnTo>
                  <a:lnTo>
                    <a:pt x="23" y="96"/>
                  </a:lnTo>
                  <a:lnTo>
                    <a:pt x="27" y="104"/>
                  </a:lnTo>
                  <a:lnTo>
                    <a:pt x="30" y="108"/>
                  </a:lnTo>
                  <a:lnTo>
                    <a:pt x="34" y="108"/>
                  </a:lnTo>
                  <a:lnTo>
                    <a:pt x="38" y="108"/>
                  </a:lnTo>
                  <a:lnTo>
                    <a:pt x="46" y="104"/>
                  </a:lnTo>
                  <a:lnTo>
                    <a:pt x="50" y="100"/>
                  </a:lnTo>
                  <a:lnTo>
                    <a:pt x="50" y="92"/>
                  </a:lnTo>
                  <a:lnTo>
                    <a:pt x="53" y="73"/>
                  </a:lnTo>
                  <a:lnTo>
                    <a:pt x="53" y="54"/>
                  </a:lnTo>
                  <a:lnTo>
                    <a:pt x="53" y="35"/>
                  </a:lnTo>
                  <a:lnTo>
                    <a:pt x="50" y="19"/>
                  </a:lnTo>
                  <a:lnTo>
                    <a:pt x="50" y="12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27" y="8"/>
                  </a:lnTo>
                  <a:lnTo>
                    <a:pt x="23" y="19"/>
                  </a:lnTo>
                  <a:lnTo>
                    <a:pt x="19" y="31"/>
                  </a:lnTo>
                  <a:lnTo>
                    <a:pt x="19" y="46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03" name="Freeform 257"/>
            <p:cNvSpPr>
              <a:spLocks noEditPoints="1"/>
            </p:cNvSpPr>
            <p:nvPr/>
          </p:nvSpPr>
          <p:spPr bwMode="auto">
            <a:xfrm>
              <a:off x="1182" y="2780"/>
              <a:ext cx="69" cy="115"/>
            </a:xfrm>
            <a:custGeom>
              <a:avLst/>
              <a:gdLst>
                <a:gd name="T0" fmla="*/ 0 w 69"/>
                <a:gd name="T1" fmla="*/ 58 h 115"/>
                <a:gd name="T2" fmla="*/ 4 w 69"/>
                <a:gd name="T3" fmla="*/ 39 h 115"/>
                <a:gd name="T4" fmla="*/ 8 w 69"/>
                <a:gd name="T5" fmla="*/ 23 h 115"/>
                <a:gd name="T6" fmla="*/ 12 w 69"/>
                <a:gd name="T7" fmla="*/ 12 h 115"/>
                <a:gd name="T8" fmla="*/ 23 w 69"/>
                <a:gd name="T9" fmla="*/ 4 h 115"/>
                <a:gd name="T10" fmla="*/ 27 w 69"/>
                <a:gd name="T11" fmla="*/ 0 h 115"/>
                <a:gd name="T12" fmla="*/ 35 w 69"/>
                <a:gd name="T13" fmla="*/ 0 h 115"/>
                <a:gd name="T14" fmla="*/ 42 w 69"/>
                <a:gd name="T15" fmla="*/ 0 h 115"/>
                <a:gd name="T16" fmla="*/ 50 w 69"/>
                <a:gd name="T17" fmla="*/ 4 h 115"/>
                <a:gd name="T18" fmla="*/ 58 w 69"/>
                <a:gd name="T19" fmla="*/ 12 h 115"/>
                <a:gd name="T20" fmla="*/ 65 w 69"/>
                <a:gd name="T21" fmla="*/ 23 h 115"/>
                <a:gd name="T22" fmla="*/ 69 w 69"/>
                <a:gd name="T23" fmla="*/ 39 h 115"/>
                <a:gd name="T24" fmla="*/ 69 w 69"/>
                <a:gd name="T25" fmla="*/ 58 h 115"/>
                <a:gd name="T26" fmla="*/ 69 w 69"/>
                <a:gd name="T27" fmla="*/ 73 h 115"/>
                <a:gd name="T28" fmla="*/ 65 w 69"/>
                <a:gd name="T29" fmla="*/ 88 h 115"/>
                <a:gd name="T30" fmla="*/ 58 w 69"/>
                <a:gd name="T31" fmla="*/ 100 h 115"/>
                <a:gd name="T32" fmla="*/ 50 w 69"/>
                <a:gd name="T33" fmla="*/ 108 h 115"/>
                <a:gd name="T34" fmla="*/ 42 w 69"/>
                <a:gd name="T35" fmla="*/ 111 h 115"/>
                <a:gd name="T36" fmla="*/ 35 w 69"/>
                <a:gd name="T37" fmla="*/ 115 h 115"/>
                <a:gd name="T38" fmla="*/ 27 w 69"/>
                <a:gd name="T39" fmla="*/ 111 h 115"/>
                <a:gd name="T40" fmla="*/ 15 w 69"/>
                <a:gd name="T41" fmla="*/ 108 h 115"/>
                <a:gd name="T42" fmla="*/ 8 w 69"/>
                <a:gd name="T43" fmla="*/ 96 h 115"/>
                <a:gd name="T44" fmla="*/ 4 w 69"/>
                <a:gd name="T45" fmla="*/ 77 h 115"/>
                <a:gd name="T46" fmla="*/ 0 w 69"/>
                <a:gd name="T47" fmla="*/ 58 h 115"/>
                <a:gd name="T48" fmla="*/ 15 w 69"/>
                <a:gd name="T49" fmla="*/ 58 h 115"/>
                <a:gd name="T50" fmla="*/ 19 w 69"/>
                <a:gd name="T51" fmla="*/ 81 h 115"/>
                <a:gd name="T52" fmla="*/ 23 w 69"/>
                <a:gd name="T53" fmla="*/ 96 h 115"/>
                <a:gd name="T54" fmla="*/ 27 w 69"/>
                <a:gd name="T55" fmla="*/ 104 h 115"/>
                <a:gd name="T56" fmla="*/ 31 w 69"/>
                <a:gd name="T57" fmla="*/ 108 h 115"/>
                <a:gd name="T58" fmla="*/ 35 w 69"/>
                <a:gd name="T59" fmla="*/ 108 h 115"/>
                <a:gd name="T60" fmla="*/ 38 w 69"/>
                <a:gd name="T61" fmla="*/ 108 h 115"/>
                <a:gd name="T62" fmla="*/ 46 w 69"/>
                <a:gd name="T63" fmla="*/ 104 h 115"/>
                <a:gd name="T64" fmla="*/ 50 w 69"/>
                <a:gd name="T65" fmla="*/ 100 h 115"/>
                <a:gd name="T66" fmla="*/ 50 w 69"/>
                <a:gd name="T67" fmla="*/ 92 h 115"/>
                <a:gd name="T68" fmla="*/ 54 w 69"/>
                <a:gd name="T69" fmla="*/ 73 h 115"/>
                <a:gd name="T70" fmla="*/ 54 w 69"/>
                <a:gd name="T71" fmla="*/ 54 h 115"/>
                <a:gd name="T72" fmla="*/ 54 w 69"/>
                <a:gd name="T73" fmla="*/ 35 h 115"/>
                <a:gd name="T74" fmla="*/ 50 w 69"/>
                <a:gd name="T75" fmla="*/ 19 h 115"/>
                <a:gd name="T76" fmla="*/ 46 w 69"/>
                <a:gd name="T77" fmla="*/ 12 h 115"/>
                <a:gd name="T78" fmla="*/ 42 w 69"/>
                <a:gd name="T79" fmla="*/ 8 h 115"/>
                <a:gd name="T80" fmla="*/ 38 w 69"/>
                <a:gd name="T81" fmla="*/ 4 h 115"/>
                <a:gd name="T82" fmla="*/ 35 w 69"/>
                <a:gd name="T83" fmla="*/ 4 h 115"/>
                <a:gd name="T84" fmla="*/ 31 w 69"/>
                <a:gd name="T85" fmla="*/ 4 h 115"/>
                <a:gd name="T86" fmla="*/ 27 w 69"/>
                <a:gd name="T87" fmla="*/ 8 h 115"/>
                <a:gd name="T88" fmla="*/ 23 w 69"/>
                <a:gd name="T89" fmla="*/ 19 h 115"/>
                <a:gd name="T90" fmla="*/ 19 w 69"/>
                <a:gd name="T91" fmla="*/ 31 h 115"/>
                <a:gd name="T92" fmla="*/ 15 w 69"/>
                <a:gd name="T93" fmla="*/ 46 h 115"/>
                <a:gd name="T94" fmla="*/ 15 w 69"/>
                <a:gd name="T95" fmla="*/ 58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5"/>
                <a:gd name="T146" fmla="*/ 69 w 69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5">
                  <a:moveTo>
                    <a:pt x="0" y="58"/>
                  </a:moveTo>
                  <a:lnTo>
                    <a:pt x="4" y="39"/>
                  </a:lnTo>
                  <a:lnTo>
                    <a:pt x="8" y="23"/>
                  </a:lnTo>
                  <a:lnTo>
                    <a:pt x="12" y="12"/>
                  </a:lnTo>
                  <a:lnTo>
                    <a:pt x="23" y="4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50" y="4"/>
                  </a:lnTo>
                  <a:lnTo>
                    <a:pt x="58" y="12"/>
                  </a:lnTo>
                  <a:lnTo>
                    <a:pt x="65" y="23"/>
                  </a:lnTo>
                  <a:lnTo>
                    <a:pt x="69" y="39"/>
                  </a:lnTo>
                  <a:lnTo>
                    <a:pt x="69" y="58"/>
                  </a:lnTo>
                  <a:lnTo>
                    <a:pt x="69" y="73"/>
                  </a:lnTo>
                  <a:lnTo>
                    <a:pt x="65" y="88"/>
                  </a:lnTo>
                  <a:lnTo>
                    <a:pt x="58" y="100"/>
                  </a:lnTo>
                  <a:lnTo>
                    <a:pt x="50" y="108"/>
                  </a:lnTo>
                  <a:lnTo>
                    <a:pt x="42" y="111"/>
                  </a:lnTo>
                  <a:lnTo>
                    <a:pt x="35" y="115"/>
                  </a:lnTo>
                  <a:lnTo>
                    <a:pt x="27" y="111"/>
                  </a:lnTo>
                  <a:lnTo>
                    <a:pt x="15" y="108"/>
                  </a:lnTo>
                  <a:lnTo>
                    <a:pt x="8" y="96"/>
                  </a:lnTo>
                  <a:lnTo>
                    <a:pt x="4" y="77"/>
                  </a:lnTo>
                  <a:lnTo>
                    <a:pt x="0" y="58"/>
                  </a:lnTo>
                  <a:close/>
                  <a:moveTo>
                    <a:pt x="15" y="58"/>
                  </a:moveTo>
                  <a:lnTo>
                    <a:pt x="19" y="81"/>
                  </a:lnTo>
                  <a:lnTo>
                    <a:pt x="23" y="96"/>
                  </a:lnTo>
                  <a:lnTo>
                    <a:pt x="27" y="104"/>
                  </a:lnTo>
                  <a:lnTo>
                    <a:pt x="31" y="108"/>
                  </a:lnTo>
                  <a:lnTo>
                    <a:pt x="35" y="108"/>
                  </a:lnTo>
                  <a:lnTo>
                    <a:pt x="38" y="108"/>
                  </a:lnTo>
                  <a:lnTo>
                    <a:pt x="46" y="104"/>
                  </a:lnTo>
                  <a:lnTo>
                    <a:pt x="50" y="100"/>
                  </a:lnTo>
                  <a:lnTo>
                    <a:pt x="50" y="92"/>
                  </a:lnTo>
                  <a:lnTo>
                    <a:pt x="54" y="73"/>
                  </a:lnTo>
                  <a:lnTo>
                    <a:pt x="54" y="54"/>
                  </a:lnTo>
                  <a:lnTo>
                    <a:pt x="54" y="35"/>
                  </a:lnTo>
                  <a:lnTo>
                    <a:pt x="50" y="19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38" y="4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27" y="8"/>
                  </a:lnTo>
                  <a:lnTo>
                    <a:pt x="23" y="19"/>
                  </a:lnTo>
                  <a:lnTo>
                    <a:pt x="19" y="31"/>
                  </a:lnTo>
                  <a:lnTo>
                    <a:pt x="15" y="46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04" name="Freeform 258"/>
            <p:cNvSpPr>
              <a:spLocks noEditPoints="1"/>
            </p:cNvSpPr>
            <p:nvPr/>
          </p:nvSpPr>
          <p:spPr bwMode="auto">
            <a:xfrm>
              <a:off x="1270" y="2780"/>
              <a:ext cx="66" cy="115"/>
            </a:xfrm>
            <a:custGeom>
              <a:avLst/>
              <a:gdLst>
                <a:gd name="T0" fmla="*/ 12 w 66"/>
                <a:gd name="T1" fmla="*/ 46 h 115"/>
                <a:gd name="T2" fmla="*/ 4 w 66"/>
                <a:gd name="T3" fmla="*/ 31 h 115"/>
                <a:gd name="T4" fmla="*/ 4 w 66"/>
                <a:gd name="T5" fmla="*/ 16 h 115"/>
                <a:gd name="T6" fmla="*/ 20 w 66"/>
                <a:gd name="T7" fmla="*/ 0 h 115"/>
                <a:gd name="T8" fmla="*/ 46 w 66"/>
                <a:gd name="T9" fmla="*/ 0 h 115"/>
                <a:gd name="T10" fmla="*/ 62 w 66"/>
                <a:gd name="T11" fmla="*/ 16 h 115"/>
                <a:gd name="T12" fmla="*/ 62 w 66"/>
                <a:gd name="T13" fmla="*/ 31 h 115"/>
                <a:gd name="T14" fmla="*/ 50 w 66"/>
                <a:gd name="T15" fmla="*/ 42 h 115"/>
                <a:gd name="T16" fmla="*/ 50 w 66"/>
                <a:gd name="T17" fmla="*/ 62 h 115"/>
                <a:gd name="T18" fmla="*/ 62 w 66"/>
                <a:gd name="T19" fmla="*/ 77 h 115"/>
                <a:gd name="T20" fmla="*/ 62 w 66"/>
                <a:gd name="T21" fmla="*/ 96 h 115"/>
                <a:gd name="T22" fmla="*/ 46 w 66"/>
                <a:gd name="T23" fmla="*/ 111 h 115"/>
                <a:gd name="T24" fmla="*/ 23 w 66"/>
                <a:gd name="T25" fmla="*/ 115 h 115"/>
                <a:gd name="T26" fmla="*/ 8 w 66"/>
                <a:gd name="T27" fmla="*/ 104 h 115"/>
                <a:gd name="T28" fmla="*/ 0 w 66"/>
                <a:gd name="T29" fmla="*/ 88 h 115"/>
                <a:gd name="T30" fmla="*/ 4 w 66"/>
                <a:gd name="T31" fmla="*/ 73 h 115"/>
                <a:gd name="T32" fmla="*/ 23 w 66"/>
                <a:gd name="T33" fmla="*/ 58 h 115"/>
                <a:gd name="T34" fmla="*/ 43 w 66"/>
                <a:gd name="T35" fmla="*/ 39 h 115"/>
                <a:gd name="T36" fmla="*/ 46 w 66"/>
                <a:gd name="T37" fmla="*/ 27 h 115"/>
                <a:gd name="T38" fmla="*/ 46 w 66"/>
                <a:gd name="T39" fmla="*/ 16 h 115"/>
                <a:gd name="T40" fmla="*/ 39 w 66"/>
                <a:gd name="T41" fmla="*/ 4 h 115"/>
                <a:gd name="T42" fmla="*/ 27 w 66"/>
                <a:gd name="T43" fmla="*/ 4 h 115"/>
                <a:gd name="T44" fmla="*/ 20 w 66"/>
                <a:gd name="T45" fmla="*/ 16 h 115"/>
                <a:gd name="T46" fmla="*/ 20 w 66"/>
                <a:gd name="T47" fmla="*/ 23 h 115"/>
                <a:gd name="T48" fmla="*/ 23 w 66"/>
                <a:gd name="T49" fmla="*/ 35 h 115"/>
                <a:gd name="T50" fmla="*/ 35 w 66"/>
                <a:gd name="T51" fmla="*/ 46 h 115"/>
                <a:gd name="T52" fmla="*/ 23 w 66"/>
                <a:gd name="T53" fmla="*/ 65 h 115"/>
                <a:gd name="T54" fmla="*/ 16 w 66"/>
                <a:gd name="T55" fmla="*/ 81 h 115"/>
                <a:gd name="T56" fmla="*/ 16 w 66"/>
                <a:gd name="T57" fmla="*/ 96 h 115"/>
                <a:gd name="T58" fmla="*/ 27 w 66"/>
                <a:gd name="T59" fmla="*/ 108 h 115"/>
                <a:gd name="T60" fmla="*/ 39 w 66"/>
                <a:gd name="T61" fmla="*/ 108 h 115"/>
                <a:gd name="T62" fmla="*/ 46 w 66"/>
                <a:gd name="T63" fmla="*/ 100 h 115"/>
                <a:gd name="T64" fmla="*/ 50 w 66"/>
                <a:gd name="T65" fmla="*/ 88 h 115"/>
                <a:gd name="T66" fmla="*/ 43 w 66"/>
                <a:gd name="T67" fmla="*/ 77 h 115"/>
                <a:gd name="T68" fmla="*/ 27 w 66"/>
                <a:gd name="T69" fmla="*/ 62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6"/>
                <a:gd name="T106" fmla="*/ 0 h 115"/>
                <a:gd name="T107" fmla="*/ 66 w 66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6" h="115">
                  <a:moveTo>
                    <a:pt x="23" y="58"/>
                  </a:moveTo>
                  <a:lnTo>
                    <a:pt x="12" y="46"/>
                  </a:lnTo>
                  <a:lnTo>
                    <a:pt x="4" y="39"/>
                  </a:lnTo>
                  <a:lnTo>
                    <a:pt x="4" y="31"/>
                  </a:lnTo>
                  <a:lnTo>
                    <a:pt x="0" y="27"/>
                  </a:lnTo>
                  <a:lnTo>
                    <a:pt x="4" y="16"/>
                  </a:lnTo>
                  <a:lnTo>
                    <a:pt x="12" y="8"/>
                  </a:lnTo>
                  <a:lnTo>
                    <a:pt x="20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4" y="8"/>
                  </a:lnTo>
                  <a:lnTo>
                    <a:pt x="62" y="16"/>
                  </a:lnTo>
                  <a:lnTo>
                    <a:pt x="62" y="23"/>
                  </a:lnTo>
                  <a:lnTo>
                    <a:pt x="62" y="31"/>
                  </a:lnTo>
                  <a:lnTo>
                    <a:pt x="58" y="35"/>
                  </a:lnTo>
                  <a:lnTo>
                    <a:pt x="50" y="42"/>
                  </a:lnTo>
                  <a:lnTo>
                    <a:pt x="39" y="50"/>
                  </a:lnTo>
                  <a:lnTo>
                    <a:pt x="50" y="62"/>
                  </a:lnTo>
                  <a:lnTo>
                    <a:pt x="58" y="69"/>
                  </a:lnTo>
                  <a:lnTo>
                    <a:pt x="62" y="77"/>
                  </a:lnTo>
                  <a:lnTo>
                    <a:pt x="66" y="85"/>
                  </a:lnTo>
                  <a:lnTo>
                    <a:pt x="62" y="96"/>
                  </a:lnTo>
                  <a:lnTo>
                    <a:pt x="58" y="108"/>
                  </a:lnTo>
                  <a:lnTo>
                    <a:pt x="46" y="111"/>
                  </a:lnTo>
                  <a:lnTo>
                    <a:pt x="31" y="115"/>
                  </a:lnTo>
                  <a:lnTo>
                    <a:pt x="23" y="115"/>
                  </a:lnTo>
                  <a:lnTo>
                    <a:pt x="16" y="111"/>
                  </a:lnTo>
                  <a:lnTo>
                    <a:pt x="8" y="104"/>
                  </a:lnTo>
                  <a:lnTo>
                    <a:pt x="0" y="96"/>
                  </a:lnTo>
                  <a:lnTo>
                    <a:pt x="0" y="88"/>
                  </a:lnTo>
                  <a:lnTo>
                    <a:pt x="0" y="81"/>
                  </a:lnTo>
                  <a:lnTo>
                    <a:pt x="4" y="73"/>
                  </a:lnTo>
                  <a:lnTo>
                    <a:pt x="12" y="65"/>
                  </a:lnTo>
                  <a:lnTo>
                    <a:pt x="23" y="58"/>
                  </a:lnTo>
                  <a:close/>
                  <a:moveTo>
                    <a:pt x="35" y="46"/>
                  </a:moveTo>
                  <a:lnTo>
                    <a:pt x="43" y="39"/>
                  </a:lnTo>
                  <a:lnTo>
                    <a:pt x="46" y="35"/>
                  </a:lnTo>
                  <a:lnTo>
                    <a:pt x="46" y="27"/>
                  </a:lnTo>
                  <a:lnTo>
                    <a:pt x="46" y="23"/>
                  </a:lnTo>
                  <a:lnTo>
                    <a:pt x="46" y="16"/>
                  </a:lnTo>
                  <a:lnTo>
                    <a:pt x="43" y="8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27" y="4"/>
                  </a:lnTo>
                  <a:lnTo>
                    <a:pt x="23" y="8"/>
                  </a:lnTo>
                  <a:lnTo>
                    <a:pt x="20" y="16"/>
                  </a:lnTo>
                  <a:lnTo>
                    <a:pt x="20" y="19"/>
                  </a:lnTo>
                  <a:lnTo>
                    <a:pt x="20" y="23"/>
                  </a:lnTo>
                  <a:lnTo>
                    <a:pt x="20" y="27"/>
                  </a:lnTo>
                  <a:lnTo>
                    <a:pt x="23" y="35"/>
                  </a:lnTo>
                  <a:lnTo>
                    <a:pt x="23" y="39"/>
                  </a:lnTo>
                  <a:lnTo>
                    <a:pt x="35" y="46"/>
                  </a:lnTo>
                  <a:close/>
                  <a:moveTo>
                    <a:pt x="27" y="62"/>
                  </a:moveTo>
                  <a:lnTo>
                    <a:pt x="23" y="65"/>
                  </a:lnTo>
                  <a:lnTo>
                    <a:pt x="20" y="73"/>
                  </a:lnTo>
                  <a:lnTo>
                    <a:pt x="16" y="81"/>
                  </a:lnTo>
                  <a:lnTo>
                    <a:pt x="16" y="88"/>
                  </a:lnTo>
                  <a:lnTo>
                    <a:pt x="16" y="96"/>
                  </a:lnTo>
                  <a:lnTo>
                    <a:pt x="20" y="104"/>
                  </a:lnTo>
                  <a:lnTo>
                    <a:pt x="27" y="108"/>
                  </a:lnTo>
                  <a:lnTo>
                    <a:pt x="35" y="108"/>
                  </a:lnTo>
                  <a:lnTo>
                    <a:pt x="39" y="108"/>
                  </a:lnTo>
                  <a:lnTo>
                    <a:pt x="46" y="104"/>
                  </a:lnTo>
                  <a:lnTo>
                    <a:pt x="46" y="100"/>
                  </a:lnTo>
                  <a:lnTo>
                    <a:pt x="50" y="92"/>
                  </a:lnTo>
                  <a:lnTo>
                    <a:pt x="50" y="88"/>
                  </a:lnTo>
                  <a:lnTo>
                    <a:pt x="46" y="81"/>
                  </a:lnTo>
                  <a:lnTo>
                    <a:pt x="43" y="77"/>
                  </a:lnTo>
                  <a:lnTo>
                    <a:pt x="35" y="69"/>
                  </a:lnTo>
                  <a:lnTo>
                    <a:pt x="27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05" name="Freeform 259"/>
            <p:cNvSpPr>
              <a:spLocks/>
            </p:cNvSpPr>
            <p:nvPr/>
          </p:nvSpPr>
          <p:spPr bwMode="auto">
            <a:xfrm>
              <a:off x="1351" y="2780"/>
              <a:ext cx="69" cy="115"/>
            </a:xfrm>
            <a:custGeom>
              <a:avLst/>
              <a:gdLst>
                <a:gd name="T0" fmla="*/ 11 w 69"/>
                <a:gd name="T1" fmla="*/ 0 h 115"/>
                <a:gd name="T2" fmla="*/ 69 w 69"/>
                <a:gd name="T3" fmla="*/ 0 h 115"/>
                <a:gd name="T4" fmla="*/ 69 w 69"/>
                <a:gd name="T5" fmla="*/ 4 h 115"/>
                <a:gd name="T6" fmla="*/ 31 w 69"/>
                <a:gd name="T7" fmla="*/ 115 h 115"/>
                <a:gd name="T8" fmla="*/ 19 w 69"/>
                <a:gd name="T9" fmla="*/ 115 h 115"/>
                <a:gd name="T10" fmla="*/ 57 w 69"/>
                <a:gd name="T11" fmla="*/ 16 h 115"/>
                <a:gd name="T12" fmla="*/ 27 w 69"/>
                <a:gd name="T13" fmla="*/ 16 h 115"/>
                <a:gd name="T14" fmla="*/ 19 w 69"/>
                <a:gd name="T15" fmla="*/ 16 h 115"/>
                <a:gd name="T16" fmla="*/ 11 w 69"/>
                <a:gd name="T17" fmla="*/ 16 h 115"/>
                <a:gd name="T18" fmla="*/ 8 w 69"/>
                <a:gd name="T19" fmla="*/ 23 h 115"/>
                <a:gd name="T20" fmla="*/ 4 w 69"/>
                <a:gd name="T21" fmla="*/ 27 h 115"/>
                <a:gd name="T22" fmla="*/ 0 w 69"/>
                <a:gd name="T23" fmla="*/ 27 h 115"/>
                <a:gd name="T24" fmla="*/ 11 w 69"/>
                <a:gd name="T25" fmla="*/ 0 h 1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9"/>
                <a:gd name="T40" fmla="*/ 0 h 115"/>
                <a:gd name="T41" fmla="*/ 69 w 69"/>
                <a:gd name="T42" fmla="*/ 115 h 1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9" h="115">
                  <a:moveTo>
                    <a:pt x="11" y="0"/>
                  </a:moveTo>
                  <a:lnTo>
                    <a:pt x="69" y="0"/>
                  </a:lnTo>
                  <a:lnTo>
                    <a:pt x="69" y="4"/>
                  </a:lnTo>
                  <a:lnTo>
                    <a:pt x="31" y="115"/>
                  </a:lnTo>
                  <a:lnTo>
                    <a:pt x="19" y="115"/>
                  </a:lnTo>
                  <a:lnTo>
                    <a:pt x="57" y="16"/>
                  </a:lnTo>
                  <a:lnTo>
                    <a:pt x="27" y="16"/>
                  </a:lnTo>
                  <a:lnTo>
                    <a:pt x="19" y="16"/>
                  </a:lnTo>
                  <a:lnTo>
                    <a:pt x="11" y="16"/>
                  </a:lnTo>
                  <a:lnTo>
                    <a:pt x="8" y="23"/>
                  </a:lnTo>
                  <a:lnTo>
                    <a:pt x="4" y="27"/>
                  </a:lnTo>
                  <a:lnTo>
                    <a:pt x="0" y="2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06" name="Rectangle 260"/>
            <p:cNvSpPr>
              <a:spLocks noChangeArrowheads="1"/>
            </p:cNvSpPr>
            <p:nvPr/>
          </p:nvSpPr>
          <p:spPr bwMode="auto">
            <a:xfrm>
              <a:off x="1554" y="2749"/>
              <a:ext cx="8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7" name="Freeform 261"/>
            <p:cNvSpPr>
              <a:spLocks noEditPoints="1"/>
            </p:cNvSpPr>
            <p:nvPr/>
          </p:nvSpPr>
          <p:spPr bwMode="auto">
            <a:xfrm>
              <a:off x="1746" y="2780"/>
              <a:ext cx="73" cy="115"/>
            </a:xfrm>
            <a:custGeom>
              <a:avLst/>
              <a:gdLst>
                <a:gd name="T0" fmla="*/ 0 w 73"/>
                <a:gd name="T1" fmla="*/ 58 h 115"/>
                <a:gd name="T2" fmla="*/ 4 w 73"/>
                <a:gd name="T3" fmla="*/ 39 h 115"/>
                <a:gd name="T4" fmla="*/ 8 w 73"/>
                <a:gd name="T5" fmla="*/ 23 h 115"/>
                <a:gd name="T6" fmla="*/ 15 w 73"/>
                <a:gd name="T7" fmla="*/ 12 h 115"/>
                <a:gd name="T8" fmla="*/ 23 w 73"/>
                <a:gd name="T9" fmla="*/ 4 h 115"/>
                <a:gd name="T10" fmla="*/ 31 w 73"/>
                <a:gd name="T11" fmla="*/ 0 h 115"/>
                <a:gd name="T12" fmla="*/ 38 w 73"/>
                <a:gd name="T13" fmla="*/ 0 h 115"/>
                <a:gd name="T14" fmla="*/ 46 w 73"/>
                <a:gd name="T15" fmla="*/ 0 h 115"/>
                <a:gd name="T16" fmla="*/ 54 w 73"/>
                <a:gd name="T17" fmla="*/ 4 h 115"/>
                <a:gd name="T18" fmla="*/ 61 w 73"/>
                <a:gd name="T19" fmla="*/ 12 h 115"/>
                <a:gd name="T20" fmla="*/ 65 w 73"/>
                <a:gd name="T21" fmla="*/ 23 h 115"/>
                <a:gd name="T22" fmla="*/ 69 w 73"/>
                <a:gd name="T23" fmla="*/ 39 h 115"/>
                <a:gd name="T24" fmla="*/ 73 w 73"/>
                <a:gd name="T25" fmla="*/ 58 h 115"/>
                <a:gd name="T26" fmla="*/ 69 w 73"/>
                <a:gd name="T27" fmla="*/ 73 h 115"/>
                <a:gd name="T28" fmla="*/ 65 w 73"/>
                <a:gd name="T29" fmla="*/ 88 h 115"/>
                <a:gd name="T30" fmla="*/ 61 w 73"/>
                <a:gd name="T31" fmla="*/ 100 h 115"/>
                <a:gd name="T32" fmla="*/ 54 w 73"/>
                <a:gd name="T33" fmla="*/ 108 h 115"/>
                <a:gd name="T34" fmla="*/ 46 w 73"/>
                <a:gd name="T35" fmla="*/ 111 h 115"/>
                <a:gd name="T36" fmla="*/ 35 w 73"/>
                <a:gd name="T37" fmla="*/ 115 h 115"/>
                <a:gd name="T38" fmla="*/ 27 w 73"/>
                <a:gd name="T39" fmla="*/ 111 h 115"/>
                <a:gd name="T40" fmla="*/ 19 w 73"/>
                <a:gd name="T41" fmla="*/ 108 h 115"/>
                <a:gd name="T42" fmla="*/ 12 w 73"/>
                <a:gd name="T43" fmla="*/ 96 h 115"/>
                <a:gd name="T44" fmla="*/ 4 w 73"/>
                <a:gd name="T45" fmla="*/ 77 h 115"/>
                <a:gd name="T46" fmla="*/ 0 w 73"/>
                <a:gd name="T47" fmla="*/ 58 h 115"/>
                <a:gd name="T48" fmla="*/ 19 w 73"/>
                <a:gd name="T49" fmla="*/ 58 h 115"/>
                <a:gd name="T50" fmla="*/ 19 w 73"/>
                <a:gd name="T51" fmla="*/ 81 h 115"/>
                <a:gd name="T52" fmla="*/ 23 w 73"/>
                <a:gd name="T53" fmla="*/ 96 h 115"/>
                <a:gd name="T54" fmla="*/ 27 w 73"/>
                <a:gd name="T55" fmla="*/ 104 h 115"/>
                <a:gd name="T56" fmla="*/ 31 w 73"/>
                <a:gd name="T57" fmla="*/ 108 h 115"/>
                <a:gd name="T58" fmla="*/ 38 w 73"/>
                <a:gd name="T59" fmla="*/ 108 h 115"/>
                <a:gd name="T60" fmla="*/ 42 w 73"/>
                <a:gd name="T61" fmla="*/ 108 h 115"/>
                <a:gd name="T62" fmla="*/ 46 w 73"/>
                <a:gd name="T63" fmla="*/ 104 h 115"/>
                <a:gd name="T64" fmla="*/ 50 w 73"/>
                <a:gd name="T65" fmla="*/ 100 h 115"/>
                <a:gd name="T66" fmla="*/ 54 w 73"/>
                <a:gd name="T67" fmla="*/ 92 h 115"/>
                <a:gd name="T68" fmla="*/ 54 w 73"/>
                <a:gd name="T69" fmla="*/ 73 h 115"/>
                <a:gd name="T70" fmla="*/ 58 w 73"/>
                <a:gd name="T71" fmla="*/ 54 h 115"/>
                <a:gd name="T72" fmla="*/ 54 w 73"/>
                <a:gd name="T73" fmla="*/ 35 h 115"/>
                <a:gd name="T74" fmla="*/ 54 w 73"/>
                <a:gd name="T75" fmla="*/ 19 h 115"/>
                <a:gd name="T76" fmla="*/ 50 w 73"/>
                <a:gd name="T77" fmla="*/ 12 h 115"/>
                <a:gd name="T78" fmla="*/ 46 w 73"/>
                <a:gd name="T79" fmla="*/ 8 h 115"/>
                <a:gd name="T80" fmla="*/ 42 w 73"/>
                <a:gd name="T81" fmla="*/ 4 h 115"/>
                <a:gd name="T82" fmla="*/ 38 w 73"/>
                <a:gd name="T83" fmla="*/ 4 h 115"/>
                <a:gd name="T84" fmla="*/ 31 w 73"/>
                <a:gd name="T85" fmla="*/ 4 h 115"/>
                <a:gd name="T86" fmla="*/ 27 w 73"/>
                <a:gd name="T87" fmla="*/ 8 h 115"/>
                <a:gd name="T88" fmla="*/ 23 w 73"/>
                <a:gd name="T89" fmla="*/ 19 h 115"/>
                <a:gd name="T90" fmla="*/ 19 w 73"/>
                <a:gd name="T91" fmla="*/ 31 h 115"/>
                <a:gd name="T92" fmla="*/ 19 w 73"/>
                <a:gd name="T93" fmla="*/ 46 h 115"/>
                <a:gd name="T94" fmla="*/ 19 w 73"/>
                <a:gd name="T95" fmla="*/ 58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5"/>
                <a:gd name="T146" fmla="*/ 73 w 73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5">
                  <a:moveTo>
                    <a:pt x="0" y="58"/>
                  </a:moveTo>
                  <a:lnTo>
                    <a:pt x="4" y="39"/>
                  </a:lnTo>
                  <a:lnTo>
                    <a:pt x="8" y="23"/>
                  </a:lnTo>
                  <a:lnTo>
                    <a:pt x="15" y="12"/>
                  </a:lnTo>
                  <a:lnTo>
                    <a:pt x="23" y="4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4" y="4"/>
                  </a:lnTo>
                  <a:lnTo>
                    <a:pt x="61" y="12"/>
                  </a:lnTo>
                  <a:lnTo>
                    <a:pt x="65" y="23"/>
                  </a:lnTo>
                  <a:lnTo>
                    <a:pt x="69" y="39"/>
                  </a:lnTo>
                  <a:lnTo>
                    <a:pt x="73" y="58"/>
                  </a:lnTo>
                  <a:lnTo>
                    <a:pt x="69" y="73"/>
                  </a:lnTo>
                  <a:lnTo>
                    <a:pt x="65" y="88"/>
                  </a:lnTo>
                  <a:lnTo>
                    <a:pt x="61" y="100"/>
                  </a:lnTo>
                  <a:lnTo>
                    <a:pt x="54" y="108"/>
                  </a:lnTo>
                  <a:lnTo>
                    <a:pt x="46" y="111"/>
                  </a:lnTo>
                  <a:lnTo>
                    <a:pt x="35" y="115"/>
                  </a:lnTo>
                  <a:lnTo>
                    <a:pt x="27" y="111"/>
                  </a:lnTo>
                  <a:lnTo>
                    <a:pt x="19" y="108"/>
                  </a:lnTo>
                  <a:lnTo>
                    <a:pt x="12" y="96"/>
                  </a:lnTo>
                  <a:lnTo>
                    <a:pt x="4" y="77"/>
                  </a:lnTo>
                  <a:lnTo>
                    <a:pt x="0" y="58"/>
                  </a:lnTo>
                  <a:close/>
                  <a:moveTo>
                    <a:pt x="19" y="58"/>
                  </a:moveTo>
                  <a:lnTo>
                    <a:pt x="19" y="81"/>
                  </a:lnTo>
                  <a:lnTo>
                    <a:pt x="23" y="96"/>
                  </a:lnTo>
                  <a:lnTo>
                    <a:pt x="27" y="104"/>
                  </a:lnTo>
                  <a:lnTo>
                    <a:pt x="31" y="108"/>
                  </a:lnTo>
                  <a:lnTo>
                    <a:pt x="38" y="108"/>
                  </a:lnTo>
                  <a:lnTo>
                    <a:pt x="42" y="108"/>
                  </a:lnTo>
                  <a:lnTo>
                    <a:pt x="46" y="104"/>
                  </a:lnTo>
                  <a:lnTo>
                    <a:pt x="50" y="100"/>
                  </a:lnTo>
                  <a:lnTo>
                    <a:pt x="54" y="92"/>
                  </a:lnTo>
                  <a:lnTo>
                    <a:pt x="54" y="73"/>
                  </a:lnTo>
                  <a:lnTo>
                    <a:pt x="58" y="54"/>
                  </a:lnTo>
                  <a:lnTo>
                    <a:pt x="54" y="35"/>
                  </a:lnTo>
                  <a:lnTo>
                    <a:pt x="54" y="19"/>
                  </a:lnTo>
                  <a:lnTo>
                    <a:pt x="50" y="12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1" y="4"/>
                  </a:lnTo>
                  <a:lnTo>
                    <a:pt x="27" y="8"/>
                  </a:lnTo>
                  <a:lnTo>
                    <a:pt x="23" y="19"/>
                  </a:lnTo>
                  <a:lnTo>
                    <a:pt x="19" y="31"/>
                  </a:lnTo>
                  <a:lnTo>
                    <a:pt x="19" y="46"/>
                  </a:lnTo>
                  <a:lnTo>
                    <a:pt x="19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08" name="Rectangle 262"/>
            <p:cNvSpPr>
              <a:spLocks noChangeArrowheads="1"/>
            </p:cNvSpPr>
            <p:nvPr/>
          </p:nvSpPr>
          <p:spPr bwMode="auto">
            <a:xfrm>
              <a:off x="2107" y="2749"/>
              <a:ext cx="7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9" name="Freeform 263"/>
            <p:cNvSpPr>
              <a:spLocks noEditPoints="1"/>
            </p:cNvSpPr>
            <p:nvPr/>
          </p:nvSpPr>
          <p:spPr bwMode="auto">
            <a:xfrm>
              <a:off x="2299" y="2780"/>
              <a:ext cx="69" cy="115"/>
            </a:xfrm>
            <a:custGeom>
              <a:avLst/>
              <a:gdLst>
                <a:gd name="T0" fmla="*/ 0 w 69"/>
                <a:gd name="T1" fmla="*/ 58 h 115"/>
                <a:gd name="T2" fmla="*/ 0 w 69"/>
                <a:gd name="T3" fmla="*/ 39 h 115"/>
                <a:gd name="T4" fmla="*/ 3 w 69"/>
                <a:gd name="T5" fmla="*/ 23 h 115"/>
                <a:gd name="T6" fmla="*/ 11 w 69"/>
                <a:gd name="T7" fmla="*/ 12 h 115"/>
                <a:gd name="T8" fmla="*/ 19 w 69"/>
                <a:gd name="T9" fmla="*/ 4 h 115"/>
                <a:gd name="T10" fmla="*/ 26 w 69"/>
                <a:gd name="T11" fmla="*/ 0 h 115"/>
                <a:gd name="T12" fmla="*/ 34 w 69"/>
                <a:gd name="T13" fmla="*/ 0 h 115"/>
                <a:gd name="T14" fmla="*/ 42 w 69"/>
                <a:gd name="T15" fmla="*/ 0 h 115"/>
                <a:gd name="T16" fmla="*/ 49 w 69"/>
                <a:gd name="T17" fmla="*/ 4 h 115"/>
                <a:gd name="T18" fmla="*/ 57 w 69"/>
                <a:gd name="T19" fmla="*/ 12 h 115"/>
                <a:gd name="T20" fmla="*/ 65 w 69"/>
                <a:gd name="T21" fmla="*/ 23 h 115"/>
                <a:gd name="T22" fmla="*/ 69 w 69"/>
                <a:gd name="T23" fmla="*/ 39 h 115"/>
                <a:gd name="T24" fmla="*/ 69 w 69"/>
                <a:gd name="T25" fmla="*/ 58 h 115"/>
                <a:gd name="T26" fmla="*/ 69 w 69"/>
                <a:gd name="T27" fmla="*/ 73 h 115"/>
                <a:gd name="T28" fmla="*/ 65 w 69"/>
                <a:gd name="T29" fmla="*/ 88 h 115"/>
                <a:gd name="T30" fmla="*/ 57 w 69"/>
                <a:gd name="T31" fmla="*/ 100 h 115"/>
                <a:gd name="T32" fmla="*/ 49 w 69"/>
                <a:gd name="T33" fmla="*/ 108 h 115"/>
                <a:gd name="T34" fmla="*/ 42 w 69"/>
                <a:gd name="T35" fmla="*/ 111 h 115"/>
                <a:gd name="T36" fmla="*/ 34 w 69"/>
                <a:gd name="T37" fmla="*/ 115 h 115"/>
                <a:gd name="T38" fmla="*/ 23 w 69"/>
                <a:gd name="T39" fmla="*/ 111 h 115"/>
                <a:gd name="T40" fmla="*/ 15 w 69"/>
                <a:gd name="T41" fmla="*/ 108 h 115"/>
                <a:gd name="T42" fmla="*/ 7 w 69"/>
                <a:gd name="T43" fmla="*/ 96 h 115"/>
                <a:gd name="T44" fmla="*/ 0 w 69"/>
                <a:gd name="T45" fmla="*/ 77 h 115"/>
                <a:gd name="T46" fmla="*/ 0 w 69"/>
                <a:gd name="T47" fmla="*/ 58 h 115"/>
                <a:gd name="T48" fmla="*/ 15 w 69"/>
                <a:gd name="T49" fmla="*/ 58 h 115"/>
                <a:gd name="T50" fmla="*/ 15 w 69"/>
                <a:gd name="T51" fmla="*/ 81 h 115"/>
                <a:gd name="T52" fmla="*/ 19 w 69"/>
                <a:gd name="T53" fmla="*/ 96 h 115"/>
                <a:gd name="T54" fmla="*/ 23 w 69"/>
                <a:gd name="T55" fmla="*/ 104 h 115"/>
                <a:gd name="T56" fmla="*/ 26 w 69"/>
                <a:gd name="T57" fmla="*/ 108 h 115"/>
                <a:gd name="T58" fmla="*/ 34 w 69"/>
                <a:gd name="T59" fmla="*/ 108 h 115"/>
                <a:gd name="T60" fmla="*/ 38 w 69"/>
                <a:gd name="T61" fmla="*/ 108 h 115"/>
                <a:gd name="T62" fmla="*/ 42 w 69"/>
                <a:gd name="T63" fmla="*/ 104 h 115"/>
                <a:gd name="T64" fmla="*/ 46 w 69"/>
                <a:gd name="T65" fmla="*/ 100 h 115"/>
                <a:gd name="T66" fmla="*/ 49 w 69"/>
                <a:gd name="T67" fmla="*/ 92 h 115"/>
                <a:gd name="T68" fmla="*/ 53 w 69"/>
                <a:gd name="T69" fmla="*/ 73 h 115"/>
                <a:gd name="T70" fmla="*/ 53 w 69"/>
                <a:gd name="T71" fmla="*/ 54 h 115"/>
                <a:gd name="T72" fmla="*/ 53 w 69"/>
                <a:gd name="T73" fmla="*/ 35 h 115"/>
                <a:gd name="T74" fmla="*/ 49 w 69"/>
                <a:gd name="T75" fmla="*/ 19 h 115"/>
                <a:gd name="T76" fmla="*/ 46 w 69"/>
                <a:gd name="T77" fmla="*/ 12 h 115"/>
                <a:gd name="T78" fmla="*/ 42 w 69"/>
                <a:gd name="T79" fmla="*/ 8 h 115"/>
                <a:gd name="T80" fmla="*/ 38 w 69"/>
                <a:gd name="T81" fmla="*/ 4 h 115"/>
                <a:gd name="T82" fmla="*/ 34 w 69"/>
                <a:gd name="T83" fmla="*/ 4 h 115"/>
                <a:gd name="T84" fmla="*/ 30 w 69"/>
                <a:gd name="T85" fmla="*/ 4 h 115"/>
                <a:gd name="T86" fmla="*/ 26 w 69"/>
                <a:gd name="T87" fmla="*/ 8 h 115"/>
                <a:gd name="T88" fmla="*/ 19 w 69"/>
                <a:gd name="T89" fmla="*/ 19 h 115"/>
                <a:gd name="T90" fmla="*/ 15 w 69"/>
                <a:gd name="T91" fmla="*/ 31 h 115"/>
                <a:gd name="T92" fmla="*/ 15 w 69"/>
                <a:gd name="T93" fmla="*/ 46 h 115"/>
                <a:gd name="T94" fmla="*/ 15 w 69"/>
                <a:gd name="T95" fmla="*/ 58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5"/>
                <a:gd name="T146" fmla="*/ 69 w 69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5">
                  <a:moveTo>
                    <a:pt x="0" y="58"/>
                  </a:moveTo>
                  <a:lnTo>
                    <a:pt x="0" y="39"/>
                  </a:lnTo>
                  <a:lnTo>
                    <a:pt x="3" y="23"/>
                  </a:lnTo>
                  <a:lnTo>
                    <a:pt x="11" y="12"/>
                  </a:lnTo>
                  <a:lnTo>
                    <a:pt x="19" y="4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9" y="4"/>
                  </a:lnTo>
                  <a:lnTo>
                    <a:pt x="57" y="12"/>
                  </a:lnTo>
                  <a:lnTo>
                    <a:pt x="65" y="23"/>
                  </a:lnTo>
                  <a:lnTo>
                    <a:pt x="69" y="39"/>
                  </a:lnTo>
                  <a:lnTo>
                    <a:pt x="69" y="58"/>
                  </a:lnTo>
                  <a:lnTo>
                    <a:pt x="69" y="73"/>
                  </a:lnTo>
                  <a:lnTo>
                    <a:pt x="65" y="88"/>
                  </a:lnTo>
                  <a:lnTo>
                    <a:pt x="57" y="100"/>
                  </a:lnTo>
                  <a:lnTo>
                    <a:pt x="49" y="108"/>
                  </a:lnTo>
                  <a:lnTo>
                    <a:pt x="42" y="111"/>
                  </a:lnTo>
                  <a:lnTo>
                    <a:pt x="34" y="115"/>
                  </a:lnTo>
                  <a:lnTo>
                    <a:pt x="23" y="111"/>
                  </a:lnTo>
                  <a:lnTo>
                    <a:pt x="15" y="108"/>
                  </a:lnTo>
                  <a:lnTo>
                    <a:pt x="7" y="96"/>
                  </a:lnTo>
                  <a:lnTo>
                    <a:pt x="0" y="77"/>
                  </a:lnTo>
                  <a:lnTo>
                    <a:pt x="0" y="58"/>
                  </a:lnTo>
                  <a:close/>
                  <a:moveTo>
                    <a:pt x="15" y="58"/>
                  </a:moveTo>
                  <a:lnTo>
                    <a:pt x="15" y="81"/>
                  </a:lnTo>
                  <a:lnTo>
                    <a:pt x="19" y="96"/>
                  </a:lnTo>
                  <a:lnTo>
                    <a:pt x="23" y="104"/>
                  </a:lnTo>
                  <a:lnTo>
                    <a:pt x="26" y="108"/>
                  </a:lnTo>
                  <a:lnTo>
                    <a:pt x="34" y="108"/>
                  </a:lnTo>
                  <a:lnTo>
                    <a:pt x="38" y="108"/>
                  </a:lnTo>
                  <a:lnTo>
                    <a:pt x="42" y="104"/>
                  </a:lnTo>
                  <a:lnTo>
                    <a:pt x="46" y="100"/>
                  </a:lnTo>
                  <a:lnTo>
                    <a:pt x="49" y="92"/>
                  </a:lnTo>
                  <a:lnTo>
                    <a:pt x="53" y="73"/>
                  </a:lnTo>
                  <a:lnTo>
                    <a:pt x="53" y="54"/>
                  </a:lnTo>
                  <a:lnTo>
                    <a:pt x="53" y="35"/>
                  </a:lnTo>
                  <a:lnTo>
                    <a:pt x="49" y="19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26" y="8"/>
                  </a:lnTo>
                  <a:lnTo>
                    <a:pt x="19" y="19"/>
                  </a:lnTo>
                  <a:lnTo>
                    <a:pt x="15" y="31"/>
                  </a:lnTo>
                  <a:lnTo>
                    <a:pt x="15" y="46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10" name="Rectangle 264"/>
            <p:cNvSpPr>
              <a:spLocks noChangeArrowheads="1"/>
            </p:cNvSpPr>
            <p:nvPr/>
          </p:nvSpPr>
          <p:spPr bwMode="auto">
            <a:xfrm>
              <a:off x="2705" y="2749"/>
              <a:ext cx="8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1" name="Freeform 265"/>
            <p:cNvSpPr>
              <a:spLocks noEditPoints="1"/>
            </p:cNvSpPr>
            <p:nvPr/>
          </p:nvSpPr>
          <p:spPr bwMode="auto">
            <a:xfrm>
              <a:off x="2901" y="2780"/>
              <a:ext cx="69" cy="115"/>
            </a:xfrm>
            <a:custGeom>
              <a:avLst/>
              <a:gdLst>
                <a:gd name="T0" fmla="*/ 0 w 69"/>
                <a:gd name="T1" fmla="*/ 58 h 115"/>
                <a:gd name="T2" fmla="*/ 0 w 69"/>
                <a:gd name="T3" fmla="*/ 39 h 115"/>
                <a:gd name="T4" fmla="*/ 8 w 69"/>
                <a:gd name="T5" fmla="*/ 23 h 115"/>
                <a:gd name="T6" fmla="*/ 11 w 69"/>
                <a:gd name="T7" fmla="*/ 12 h 115"/>
                <a:gd name="T8" fmla="*/ 19 w 69"/>
                <a:gd name="T9" fmla="*/ 4 h 115"/>
                <a:gd name="T10" fmla="*/ 27 w 69"/>
                <a:gd name="T11" fmla="*/ 0 h 115"/>
                <a:gd name="T12" fmla="*/ 35 w 69"/>
                <a:gd name="T13" fmla="*/ 0 h 115"/>
                <a:gd name="T14" fmla="*/ 42 w 69"/>
                <a:gd name="T15" fmla="*/ 0 h 115"/>
                <a:gd name="T16" fmla="*/ 50 w 69"/>
                <a:gd name="T17" fmla="*/ 4 h 115"/>
                <a:gd name="T18" fmla="*/ 58 w 69"/>
                <a:gd name="T19" fmla="*/ 12 h 115"/>
                <a:gd name="T20" fmla="*/ 65 w 69"/>
                <a:gd name="T21" fmla="*/ 23 h 115"/>
                <a:gd name="T22" fmla="*/ 69 w 69"/>
                <a:gd name="T23" fmla="*/ 39 h 115"/>
                <a:gd name="T24" fmla="*/ 69 w 69"/>
                <a:gd name="T25" fmla="*/ 58 h 115"/>
                <a:gd name="T26" fmla="*/ 69 w 69"/>
                <a:gd name="T27" fmla="*/ 73 h 115"/>
                <a:gd name="T28" fmla="*/ 65 w 69"/>
                <a:gd name="T29" fmla="*/ 88 h 115"/>
                <a:gd name="T30" fmla="*/ 58 w 69"/>
                <a:gd name="T31" fmla="*/ 100 h 115"/>
                <a:gd name="T32" fmla="*/ 50 w 69"/>
                <a:gd name="T33" fmla="*/ 108 h 115"/>
                <a:gd name="T34" fmla="*/ 42 w 69"/>
                <a:gd name="T35" fmla="*/ 111 h 115"/>
                <a:gd name="T36" fmla="*/ 35 w 69"/>
                <a:gd name="T37" fmla="*/ 115 h 115"/>
                <a:gd name="T38" fmla="*/ 27 w 69"/>
                <a:gd name="T39" fmla="*/ 111 h 115"/>
                <a:gd name="T40" fmla="*/ 15 w 69"/>
                <a:gd name="T41" fmla="*/ 108 h 115"/>
                <a:gd name="T42" fmla="*/ 8 w 69"/>
                <a:gd name="T43" fmla="*/ 96 h 115"/>
                <a:gd name="T44" fmla="*/ 4 w 69"/>
                <a:gd name="T45" fmla="*/ 77 h 115"/>
                <a:gd name="T46" fmla="*/ 0 w 69"/>
                <a:gd name="T47" fmla="*/ 58 h 115"/>
                <a:gd name="T48" fmla="*/ 15 w 69"/>
                <a:gd name="T49" fmla="*/ 58 h 115"/>
                <a:gd name="T50" fmla="*/ 19 w 69"/>
                <a:gd name="T51" fmla="*/ 81 h 115"/>
                <a:gd name="T52" fmla="*/ 23 w 69"/>
                <a:gd name="T53" fmla="*/ 96 h 115"/>
                <a:gd name="T54" fmla="*/ 27 w 69"/>
                <a:gd name="T55" fmla="*/ 104 h 115"/>
                <a:gd name="T56" fmla="*/ 31 w 69"/>
                <a:gd name="T57" fmla="*/ 108 h 115"/>
                <a:gd name="T58" fmla="*/ 35 w 69"/>
                <a:gd name="T59" fmla="*/ 108 h 115"/>
                <a:gd name="T60" fmla="*/ 38 w 69"/>
                <a:gd name="T61" fmla="*/ 108 h 115"/>
                <a:gd name="T62" fmla="*/ 42 w 69"/>
                <a:gd name="T63" fmla="*/ 104 h 115"/>
                <a:gd name="T64" fmla="*/ 50 w 69"/>
                <a:gd name="T65" fmla="*/ 100 h 115"/>
                <a:gd name="T66" fmla="*/ 50 w 69"/>
                <a:gd name="T67" fmla="*/ 92 h 115"/>
                <a:gd name="T68" fmla="*/ 54 w 69"/>
                <a:gd name="T69" fmla="*/ 73 h 115"/>
                <a:gd name="T70" fmla="*/ 54 w 69"/>
                <a:gd name="T71" fmla="*/ 54 h 115"/>
                <a:gd name="T72" fmla="*/ 54 w 69"/>
                <a:gd name="T73" fmla="*/ 35 h 115"/>
                <a:gd name="T74" fmla="*/ 50 w 69"/>
                <a:gd name="T75" fmla="*/ 19 h 115"/>
                <a:gd name="T76" fmla="*/ 46 w 69"/>
                <a:gd name="T77" fmla="*/ 12 h 115"/>
                <a:gd name="T78" fmla="*/ 42 w 69"/>
                <a:gd name="T79" fmla="*/ 8 h 115"/>
                <a:gd name="T80" fmla="*/ 38 w 69"/>
                <a:gd name="T81" fmla="*/ 4 h 115"/>
                <a:gd name="T82" fmla="*/ 35 w 69"/>
                <a:gd name="T83" fmla="*/ 4 h 115"/>
                <a:gd name="T84" fmla="*/ 31 w 69"/>
                <a:gd name="T85" fmla="*/ 4 h 115"/>
                <a:gd name="T86" fmla="*/ 27 w 69"/>
                <a:gd name="T87" fmla="*/ 8 h 115"/>
                <a:gd name="T88" fmla="*/ 23 w 69"/>
                <a:gd name="T89" fmla="*/ 19 h 115"/>
                <a:gd name="T90" fmla="*/ 19 w 69"/>
                <a:gd name="T91" fmla="*/ 31 h 115"/>
                <a:gd name="T92" fmla="*/ 15 w 69"/>
                <a:gd name="T93" fmla="*/ 46 h 115"/>
                <a:gd name="T94" fmla="*/ 15 w 69"/>
                <a:gd name="T95" fmla="*/ 58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5"/>
                <a:gd name="T146" fmla="*/ 69 w 69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5">
                  <a:moveTo>
                    <a:pt x="0" y="58"/>
                  </a:moveTo>
                  <a:lnTo>
                    <a:pt x="0" y="39"/>
                  </a:lnTo>
                  <a:lnTo>
                    <a:pt x="8" y="23"/>
                  </a:lnTo>
                  <a:lnTo>
                    <a:pt x="11" y="12"/>
                  </a:lnTo>
                  <a:lnTo>
                    <a:pt x="19" y="4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50" y="4"/>
                  </a:lnTo>
                  <a:lnTo>
                    <a:pt x="58" y="12"/>
                  </a:lnTo>
                  <a:lnTo>
                    <a:pt x="65" y="23"/>
                  </a:lnTo>
                  <a:lnTo>
                    <a:pt x="69" y="39"/>
                  </a:lnTo>
                  <a:lnTo>
                    <a:pt x="69" y="58"/>
                  </a:lnTo>
                  <a:lnTo>
                    <a:pt x="69" y="73"/>
                  </a:lnTo>
                  <a:lnTo>
                    <a:pt x="65" y="88"/>
                  </a:lnTo>
                  <a:lnTo>
                    <a:pt x="58" y="100"/>
                  </a:lnTo>
                  <a:lnTo>
                    <a:pt x="50" y="108"/>
                  </a:lnTo>
                  <a:lnTo>
                    <a:pt x="42" y="111"/>
                  </a:lnTo>
                  <a:lnTo>
                    <a:pt x="35" y="115"/>
                  </a:lnTo>
                  <a:lnTo>
                    <a:pt x="27" y="111"/>
                  </a:lnTo>
                  <a:lnTo>
                    <a:pt x="15" y="108"/>
                  </a:lnTo>
                  <a:lnTo>
                    <a:pt x="8" y="96"/>
                  </a:lnTo>
                  <a:lnTo>
                    <a:pt x="4" y="77"/>
                  </a:lnTo>
                  <a:lnTo>
                    <a:pt x="0" y="58"/>
                  </a:lnTo>
                  <a:close/>
                  <a:moveTo>
                    <a:pt x="15" y="58"/>
                  </a:moveTo>
                  <a:lnTo>
                    <a:pt x="19" y="81"/>
                  </a:lnTo>
                  <a:lnTo>
                    <a:pt x="23" y="96"/>
                  </a:lnTo>
                  <a:lnTo>
                    <a:pt x="27" y="104"/>
                  </a:lnTo>
                  <a:lnTo>
                    <a:pt x="31" y="108"/>
                  </a:lnTo>
                  <a:lnTo>
                    <a:pt x="35" y="108"/>
                  </a:lnTo>
                  <a:lnTo>
                    <a:pt x="38" y="108"/>
                  </a:lnTo>
                  <a:lnTo>
                    <a:pt x="42" y="104"/>
                  </a:lnTo>
                  <a:lnTo>
                    <a:pt x="50" y="100"/>
                  </a:lnTo>
                  <a:lnTo>
                    <a:pt x="50" y="92"/>
                  </a:lnTo>
                  <a:lnTo>
                    <a:pt x="54" y="73"/>
                  </a:lnTo>
                  <a:lnTo>
                    <a:pt x="54" y="54"/>
                  </a:lnTo>
                  <a:lnTo>
                    <a:pt x="54" y="35"/>
                  </a:lnTo>
                  <a:lnTo>
                    <a:pt x="50" y="19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38" y="4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27" y="8"/>
                  </a:lnTo>
                  <a:lnTo>
                    <a:pt x="23" y="19"/>
                  </a:lnTo>
                  <a:lnTo>
                    <a:pt x="19" y="31"/>
                  </a:lnTo>
                  <a:lnTo>
                    <a:pt x="15" y="46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12" name="Rectangle 266"/>
            <p:cNvSpPr>
              <a:spLocks noChangeArrowheads="1"/>
            </p:cNvSpPr>
            <p:nvPr/>
          </p:nvSpPr>
          <p:spPr bwMode="auto">
            <a:xfrm>
              <a:off x="3304" y="2749"/>
              <a:ext cx="8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3" name="Freeform 267"/>
            <p:cNvSpPr>
              <a:spLocks noEditPoints="1"/>
            </p:cNvSpPr>
            <p:nvPr/>
          </p:nvSpPr>
          <p:spPr bwMode="auto">
            <a:xfrm>
              <a:off x="3503" y="2780"/>
              <a:ext cx="73" cy="115"/>
            </a:xfrm>
            <a:custGeom>
              <a:avLst/>
              <a:gdLst>
                <a:gd name="T0" fmla="*/ 0 w 73"/>
                <a:gd name="T1" fmla="*/ 58 h 115"/>
                <a:gd name="T2" fmla="*/ 4 w 73"/>
                <a:gd name="T3" fmla="*/ 39 h 115"/>
                <a:gd name="T4" fmla="*/ 8 w 73"/>
                <a:gd name="T5" fmla="*/ 23 h 115"/>
                <a:gd name="T6" fmla="*/ 16 w 73"/>
                <a:gd name="T7" fmla="*/ 12 h 115"/>
                <a:gd name="T8" fmla="*/ 23 w 73"/>
                <a:gd name="T9" fmla="*/ 4 h 115"/>
                <a:gd name="T10" fmla="*/ 31 w 73"/>
                <a:gd name="T11" fmla="*/ 0 h 115"/>
                <a:gd name="T12" fmla="*/ 39 w 73"/>
                <a:gd name="T13" fmla="*/ 0 h 115"/>
                <a:gd name="T14" fmla="*/ 46 w 73"/>
                <a:gd name="T15" fmla="*/ 0 h 115"/>
                <a:gd name="T16" fmla="*/ 54 w 73"/>
                <a:gd name="T17" fmla="*/ 4 h 115"/>
                <a:gd name="T18" fmla="*/ 58 w 73"/>
                <a:gd name="T19" fmla="*/ 12 h 115"/>
                <a:gd name="T20" fmla="*/ 66 w 73"/>
                <a:gd name="T21" fmla="*/ 23 h 115"/>
                <a:gd name="T22" fmla="*/ 69 w 73"/>
                <a:gd name="T23" fmla="*/ 39 h 115"/>
                <a:gd name="T24" fmla="*/ 73 w 73"/>
                <a:gd name="T25" fmla="*/ 58 h 115"/>
                <a:gd name="T26" fmla="*/ 69 w 73"/>
                <a:gd name="T27" fmla="*/ 73 h 115"/>
                <a:gd name="T28" fmla="*/ 66 w 73"/>
                <a:gd name="T29" fmla="*/ 88 h 115"/>
                <a:gd name="T30" fmla="*/ 62 w 73"/>
                <a:gd name="T31" fmla="*/ 100 h 115"/>
                <a:gd name="T32" fmla="*/ 54 w 73"/>
                <a:gd name="T33" fmla="*/ 108 h 115"/>
                <a:gd name="T34" fmla="*/ 43 w 73"/>
                <a:gd name="T35" fmla="*/ 111 h 115"/>
                <a:gd name="T36" fmla="*/ 35 w 73"/>
                <a:gd name="T37" fmla="*/ 115 h 115"/>
                <a:gd name="T38" fmla="*/ 27 w 73"/>
                <a:gd name="T39" fmla="*/ 111 h 115"/>
                <a:gd name="T40" fmla="*/ 20 w 73"/>
                <a:gd name="T41" fmla="*/ 108 h 115"/>
                <a:gd name="T42" fmla="*/ 12 w 73"/>
                <a:gd name="T43" fmla="*/ 96 h 115"/>
                <a:gd name="T44" fmla="*/ 4 w 73"/>
                <a:gd name="T45" fmla="*/ 77 h 115"/>
                <a:gd name="T46" fmla="*/ 0 w 73"/>
                <a:gd name="T47" fmla="*/ 58 h 115"/>
                <a:gd name="T48" fmla="*/ 16 w 73"/>
                <a:gd name="T49" fmla="*/ 58 h 115"/>
                <a:gd name="T50" fmla="*/ 20 w 73"/>
                <a:gd name="T51" fmla="*/ 81 h 115"/>
                <a:gd name="T52" fmla="*/ 23 w 73"/>
                <a:gd name="T53" fmla="*/ 96 h 115"/>
                <a:gd name="T54" fmla="*/ 27 w 73"/>
                <a:gd name="T55" fmla="*/ 104 h 115"/>
                <a:gd name="T56" fmla="*/ 31 w 73"/>
                <a:gd name="T57" fmla="*/ 108 h 115"/>
                <a:gd name="T58" fmla="*/ 35 w 73"/>
                <a:gd name="T59" fmla="*/ 108 h 115"/>
                <a:gd name="T60" fmla="*/ 43 w 73"/>
                <a:gd name="T61" fmla="*/ 108 h 115"/>
                <a:gd name="T62" fmla="*/ 46 w 73"/>
                <a:gd name="T63" fmla="*/ 104 h 115"/>
                <a:gd name="T64" fmla="*/ 50 w 73"/>
                <a:gd name="T65" fmla="*/ 100 h 115"/>
                <a:gd name="T66" fmla="*/ 54 w 73"/>
                <a:gd name="T67" fmla="*/ 92 h 115"/>
                <a:gd name="T68" fmla="*/ 54 w 73"/>
                <a:gd name="T69" fmla="*/ 73 h 115"/>
                <a:gd name="T70" fmla="*/ 54 w 73"/>
                <a:gd name="T71" fmla="*/ 54 h 115"/>
                <a:gd name="T72" fmla="*/ 54 w 73"/>
                <a:gd name="T73" fmla="*/ 35 h 115"/>
                <a:gd name="T74" fmla="*/ 54 w 73"/>
                <a:gd name="T75" fmla="*/ 19 h 115"/>
                <a:gd name="T76" fmla="*/ 50 w 73"/>
                <a:gd name="T77" fmla="*/ 12 h 115"/>
                <a:gd name="T78" fmla="*/ 46 w 73"/>
                <a:gd name="T79" fmla="*/ 8 h 115"/>
                <a:gd name="T80" fmla="*/ 43 w 73"/>
                <a:gd name="T81" fmla="*/ 4 h 115"/>
                <a:gd name="T82" fmla="*/ 39 w 73"/>
                <a:gd name="T83" fmla="*/ 4 h 115"/>
                <a:gd name="T84" fmla="*/ 31 w 73"/>
                <a:gd name="T85" fmla="*/ 4 h 115"/>
                <a:gd name="T86" fmla="*/ 27 w 73"/>
                <a:gd name="T87" fmla="*/ 8 h 115"/>
                <a:gd name="T88" fmla="*/ 23 w 73"/>
                <a:gd name="T89" fmla="*/ 19 h 115"/>
                <a:gd name="T90" fmla="*/ 20 w 73"/>
                <a:gd name="T91" fmla="*/ 31 h 115"/>
                <a:gd name="T92" fmla="*/ 20 w 73"/>
                <a:gd name="T93" fmla="*/ 46 h 115"/>
                <a:gd name="T94" fmla="*/ 16 w 73"/>
                <a:gd name="T95" fmla="*/ 58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5"/>
                <a:gd name="T146" fmla="*/ 73 w 73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5">
                  <a:moveTo>
                    <a:pt x="0" y="58"/>
                  </a:moveTo>
                  <a:lnTo>
                    <a:pt x="4" y="39"/>
                  </a:lnTo>
                  <a:lnTo>
                    <a:pt x="8" y="23"/>
                  </a:lnTo>
                  <a:lnTo>
                    <a:pt x="16" y="12"/>
                  </a:lnTo>
                  <a:lnTo>
                    <a:pt x="23" y="4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4" y="4"/>
                  </a:lnTo>
                  <a:lnTo>
                    <a:pt x="58" y="12"/>
                  </a:lnTo>
                  <a:lnTo>
                    <a:pt x="66" y="23"/>
                  </a:lnTo>
                  <a:lnTo>
                    <a:pt x="69" y="39"/>
                  </a:lnTo>
                  <a:lnTo>
                    <a:pt x="73" y="58"/>
                  </a:lnTo>
                  <a:lnTo>
                    <a:pt x="69" y="73"/>
                  </a:lnTo>
                  <a:lnTo>
                    <a:pt x="66" y="88"/>
                  </a:lnTo>
                  <a:lnTo>
                    <a:pt x="62" y="100"/>
                  </a:lnTo>
                  <a:lnTo>
                    <a:pt x="54" y="108"/>
                  </a:lnTo>
                  <a:lnTo>
                    <a:pt x="43" y="111"/>
                  </a:lnTo>
                  <a:lnTo>
                    <a:pt x="35" y="115"/>
                  </a:lnTo>
                  <a:lnTo>
                    <a:pt x="27" y="111"/>
                  </a:lnTo>
                  <a:lnTo>
                    <a:pt x="20" y="108"/>
                  </a:lnTo>
                  <a:lnTo>
                    <a:pt x="12" y="96"/>
                  </a:lnTo>
                  <a:lnTo>
                    <a:pt x="4" y="77"/>
                  </a:lnTo>
                  <a:lnTo>
                    <a:pt x="0" y="58"/>
                  </a:lnTo>
                  <a:close/>
                  <a:moveTo>
                    <a:pt x="16" y="58"/>
                  </a:moveTo>
                  <a:lnTo>
                    <a:pt x="20" y="81"/>
                  </a:lnTo>
                  <a:lnTo>
                    <a:pt x="23" y="96"/>
                  </a:lnTo>
                  <a:lnTo>
                    <a:pt x="27" y="104"/>
                  </a:lnTo>
                  <a:lnTo>
                    <a:pt x="31" y="108"/>
                  </a:lnTo>
                  <a:lnTo>
                    <a:pt x="35" y="108"/>
                  </a:lnTo>
                  <a:lnTo>
                    <a:pt x="43" y="108"/>
                  </a:lnTo>
                  <a:lnTo>
                    <a:pt x="46" y="104"/>
                  </a:lnTo>
                  <a:lnTo>
                    <a:pt x="50" y="100"/>
                  </a:lnTo>
                  <a:lnTo>
                    <a:pt x="54" y="92"/>
                  </a:lnTo>
                  <a:lnTo>
                    <a:pt x="54" y="73"/>
                  </a:lnTo>
                  <a:lnTo>
                    <a:pt x="54" y="54"/>
                  </a:lnTo>
                  <a:lnTo>
                    <a:pt x="54" y="35"/>
                  </a:lnTo>
                  <a:lnTo>
                    <a:pt x="54" y="19"/>
                  </a:lnTo>
                  <a:lnTo>
                    <a:pt x="50" y="12"/>
                  </a:lnTo>
                  <a:lnTo>
                    <a:pt x="46" y="8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1" y="4"/>
                  </a:lnTo>
                  <a:lnTo>
                    <a:pt x="27" y="8"/>
                  </a:lnTo>
                  <a:lnTo>
                    <a:pt x="23" y="19"/>
                  </a:lnTo>
                  <a:lnTo>
                    <a:pt x="20" y="31"/>
                  </a:lnTo>
                  <a:lnTo>
                    <a:pt x="20" y="46"/>
                  </a:lnTo>
                  <a:lnTo>
                    <a:pt x="16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14" name="Rectangle 268"/>
            <p:cNvSpPr>
              <a:spLocks noChangeArrowheads="1"/>
            </p:cNvSpPr>
            <p:nvPr/>
          </p:nvSpPr>
          <p:spPr bwMode="auto">
            <a:xfrm>
              <a:off x="4071" y="2749"/>
              <a:ext cx="8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5" name="Freeform 269"/>
            <p:cNvSpPr>
              <a:spLocks/>
            </p:cNvSpPr>
            <p:nvPr/>
          </p:nvSpPr>
          <p:spPr bwMode="auto">
            <a:xfrm>
              <a:off x="4275" y="2876"/>
              <a:ext cx="19" cy="19"/>
            </a:xfrm>
            <a:custGeom>
              <a:avLst/>
              <a:gdLst>
                <a:gd name="T0" fmla="*/ 11 w 19"/>
                <a:gd name="T1" fmla="*/ 0 h 19"/>
                <a:gd name="T2" fmla="*/ 15 w 19"/>
                <a:gd name="T3" fmla="*/ 0 h 19"/>
                <a:gd name="T4" fmla="*/ 19 w 19"/>
                <a:gd name="T5" fmla="*/ 4 h 19"/>
                <a:gd name="T6" fmla="*/ 19 w 19"/>
                <a:gd name="T7" fmla="*/ 4 h 19"/>
                <a:gd name="T8" fmla="*/ 19 w 19"/>
                <a:gd name="T9" fmla="*/ 8 h 19"/>
                <a:gd name="T10" fmla="*/ 19 w 19"/>
                <a:gd name="T11" fmla="*/ 12 h 19"/>
                <a:gd name="T12" fmla="*/ 19 w 19"/>
                <a:gd name="T13" fmla="*/ 15 h 19"/>
                <a:gd name="T14" fmla="*/ 15 w 19"/>
                <a:gd name="T15" fmla="*/ 19 h 19"/>
                <a:gd name="T16" fmla="*/ 11 w 19"/>
                <a:gd name="T17" fmla="*/ 19 h 19"/>
                <a:gd name="T18" fmla="*/ 7 w 19"/>
                <a:gd name="T19" fmla="*/ 19 h 19"/>
                <a:gd name="T20" fmla="*/ 3 w 19"/>
                <a:gd name="T21" fmla="*/ 15 h 19"/>
                <a:gd name="T22" fmla="*/ 0 w 19"/>
                <a:gd name="T23" fmla="*/ 12 h 19"/>
                <a:gd name="T24" fmla="*/ 0 w 19"/>
                <a:gd name="T25" fmla="*/ 8 h 19"/>
                <a:gd name="T26" fmla="*/ 0 w 19"/>
                <a:gd name="T27" fmla="*/ 4 h 19"/>
                <a:gd name="T28" fmla="*/ 3 w 19"/>
                <a:gd name="T29" fmla="*/ 4 h 19"/>
                <a:gd name="T30" fmla="*/ 7 w 19"/>
                <a:gd name="T31" fmla="*/ 0 h 19"/>
                <a:gd name="T32" fmla="*/ 11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11" y="0"/>
                  </a:moveTo>
                  <a:lnTo>
                    <a:pt x="15" y="0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3" y="4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16" name="Freeform 270"/>
            <p:cNvSpPr>
              <a:spLocks noEditPoints="1"/>
            </p:cNvSpPr>
            <p:nvPr/>
          </p:nvSpPr>
          <p:spPr bwMode="auto">
            <a:xfrm>
              <a:off x="4313" y="2780"/>
              <a:ext cx="69" cy="115"/>
            </a:xfrm>
            <a:custGeom>
              <a:avLst/>
              <a:gdLst>
                <a:gd name="T0" fmla="*/ 0 w 69"/>
                <a:gd name="T1" fmla="*/ 58 h 115"/>
                <a:gd name="T2" fmla="*/ 0 w 69"/>
                <a:gd name="T3" fmla="*/ 39 h 115"/>
                <a:gd name="T4" fmla="*/ 4 w 69"/>
                <a:gd name="T5" fmla="*/ 23 h 115"/>
                <a:gd name="T6" fmla="*/ 11 w 69"/>
                <a:gd name="T7" fmla="*/ 12 h 115"/>
                <a:gd name="T8" fmla="*/ 19 w 69"/>
                <a:gd name="T9" fmla="*/ 4 h 115"/>
                <a:gd name="T10" fmla="*/ 27 w 69"/>
                <a:gd name="T11" fmla="*/ 0 h 115"/>
                <a:gd name="T12" fmla="*/ 34 w 69"/>
                <a:gd name="T13" fmla="*/ 0 h 115"/>
                <a:gd name="T14" fmla="*/ 42 w 69"/>
                <a:gd name="T15" fmla="*/ 0 h 115"/>
                <a:gd name="T16" fmla="*/ 50 w 69"/>
                <a:gd name="T17" fmla="*/ 4 h 115"/>
                <a:gd name="T18" fmla="*/ 57 w 69"/>
                <a:gd name="T19" fmla="*/ 12 h 115"/>
                <a:gd name="T20" fmla="*/ 65 w 69"/>
                <a:gd name="T21" fmla="*/ 23 h 115"/>
                <a:gd name="T22" fmla="*/ 69 w 69"/>
                <a:gd name="T23" fmla="*/ 39 h 115"/>
                <a:gd name="T24" fmla="*/ 69 w 69"/>
                <a:gd name="T25" fmla="*/ 58 h 115"/>
                <a:gd name="T26" fmla="*/ 69 w 69"/>
                <a:gd name="T27" fmla="*/ 73 h 115"/>
                <a:gd name="T28" fmla="*/ 65 w 69"/>
                <a:gd name="T29" fmla="*/ 88 h 115"/>
                <a:gd name="T30" fmla="*/ 57 w 69"/>
                <a:gd name="T31" fmla="*/ 100 h 115"/>
                <a:gd name="T32" fmla="*/ 50 w 69"/>
                <a:gd name="T33" fmla="*/ 108 h 115"/>
                <a:gd name="T34" fmla="*/ 42 w 69"/>
                <a:gd name="T35" fmla="*/ 111 h 115"/>
                <a:gd name="T36" fmla="*/ 34 w 69"/>
                <a:gd name="T37" fmla="*/ 115 h 115"/>
                <a:gd name="T38" fmla="*/ 23 w 69"/>
                <a:gd name="T39" fmla="*/ 111 h 115"/>
                <a:gd name="T40" fmla="*/ 15 w 69"/>
                <a:gd name="T41" fmla="*/ 108 h 115"/>
                <a:gd name="T42" fmla="*/ 8 w 69"/>
                <a:gd name="T43" fmla="*/ 96 h 115"/>
                <a:gd name="T44" fmla="*/ 0 w 69"/>
                <a:gd name="T45" fmla="*/ 77 h 115"/>
                <a:gd name="T46" fmla="*/ 0 w 69"/>
                <a:gd name="T47" fmla="*/ 58 h 115"/>
                <a:gd name="T48" fmla="*/ 15 w 69"/>
                <a:gd name="T49" fmla="*/ 58 h 115"/>
                <a:gd name="T50" fmla="*/ 15 w 69"/>
                <a:gd name="T51" fmla="*/ 81 h 115"/>
                <a:gd name="T52" fmla="*/ 19 w 69"/>
                <a:gd name="T53" fmla="*/ 96 h 115"/>
                <a:gd name="T54" fmla="*/ 23 w 69"/>
                <a:gd name="T55" fmla="*/ 104 h 115"/>
                <a:gd name="T56" fmla="*/ 27 w 69"/>
                <a:gd name="T57" fmla="*/ 108 h 115"/>
                <a:gd name="T58" fmla="*/ 34 w 69"/>
                <a:gd name="T59" fmla="*/ 108 h 115"/>
                <a:gd name="T60" fmla="*/ 38 w 69"/>
                <a:gd name="T61" fmla="*/ 108 h 115"/>
                <a:gd name="T62" fmla="*/ 42 w 69"/>
                <a:gd name="T63" fmla="*/ 104 h 115"/>
                <a:gd name="T64" fmla="*/ 46 w 69"/>
                <a:gd name="T65" fmla="*/ 100 h 115"/>
                <a:gd name="T66" fmla="*/ 50 w 69"/>
                <a:gd name="T67" fmla="*/ 92 h 115"/>
                <a:gd name="T68" fmla="*/ 54 w 69"/>
                <a:gd name="T69" fmla="*/ 73 h 115"/>
                <a:gd name="T70" fmla="*/ 54 w 69"/>
                <a:gd name="T71" fmla="*/ 54 h 115"/>
                <a:gd name="T72" fmla="*/ 54 w 69"/>
                <a:gd name="T73" fmla="*/ 35 h 115"/>
                <a:gd name="T74" fmla="*/ 50 w 69"/>
                <a:gd name="T75" fmla="*/ 19 h 115"/>
                <a:gd name="T76" fmla="*/ 46 w 69"/>
                <a:gd name="T77" fmla="*/ 12 h 115"/>
                <a:gd name="T78" fmla="*/ 42 w 69"/>
                <a:gd name="T79" fmla="*/ 8 h 115"/>
                <a:gd name="T80" fmla="*/ 38 w 69"/>
                <a:gd name="T81" fmla="*/ 4 h 115"/>
                <a:gd name="T82" fmla="*/ 34 w 69"/>
                <a:gd name="T83" fmla="*/ 4 h 115"/>
                <a:gd name="T84" fmla="*/ 31 w 69"/>
                <a:gd name="T85" fmla="*/ 4 h 115"/>
                <a:gd name="T86" fmla="*/ 23 w 69"/>
                <a:gd name="T87" fmla="*/ 8 h 115"/>
                <a:gd name="T88" fmla="*/ 19 w 69"/>
                <a:gd name="T89" fmla="*/ 19 h 115"/>
                <a:gd name="T90" fmla="*/ 15 w 69"/>
                <a:gd name="T91" fmla="*/ 31 h 115"/>
                <a:gd name="T92" fmla="*/ 15 w 69"/>
                <a:gd name="T93" fmla="*/ 46 h 115"/>
                <a:gd name="T94" fmla="*/ 15 w 69"/>
                <a:gd name="T95" fmla="*/ 58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5"/>
                <a:gd name="T146" fmla="*/ 69 w 69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5">
                  <a:moveTo>
                    <a:pt x="0" y="58"/>
                  </a:moveTo>
                  <a:lnTo>
                    <a:pt x="0" y="39"/>
                  </a:lnTo>
                  <a:lnTo>
                    <a:pt x="4" y="23"/>
                  </a:lnTo>
                  <a:lnTo>
                    <a:pt x="11" y="12"/>
                  </a:lnTo>
                  <a:lnTo>
                    <a:pt x="19" y="4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0" y="4"/>
                  </a:lnTo>
                  <a:lnTo>
                    <a:pt x="57" y="12"/>
                  </a:lnTo>
                  <a:lnTo>
                    <a:pt x="65" y="23"/>
                  </a:lnTo>
                  <a:lnTo>
                    <a:pt x="69" y="39"/>
                  </a:lnTo>
                  <a:lnTo>
                    <a:pt x="69" y="58"/>
                  </a:lnTo>
                  <a:lnTo>
                    <a:pt x="69" y="73"/>
                  </a:lnTo>
                  <a:lnTo>
                    <a:pt x="65" y="88"/>
                  </a:lnTo>
                  <a:lnTo>
                    <a:pt x="57" y="100"/>
                  </a:lnTo>
                  <a:lnTo>
                    <a:pt x="50" y="108"/>
                  </a:lnTo>
                  <a:lnTo>
                    <a:pt x="42" y="111"/>
                  </a:lnTo>
                  <a:lnTo>
                    <a:pt x="34" y="115"/>
                  </a:lnTo>
                  <a:lnTo>
                    <a:pt x="23" y="111"/>
                  </a:lnTo>
                  <a:lnTo>
                    <a:pt x="15" y="108"/>
                  </a:lnTo>
                  <a:lnTo>
                    <a:pt x="8" y="96"/>
                  </a:lnTo>
                  <a:lnTo>
                    <a:pt x="0" y="77"/>
                  </a:lnTo>
                  <a:lnTo>
                    <a:pt x="0" y="58"/>
                  </a:lnTo>
                  <a:close/>
                  <a:moveTo>
                    <a:pt x="15" y="58"/>
                  </a:moveTo>
                  <a:lnTo>
                    <a:pt x="15" y="81"/>
                  </a:lnTo>
                  <a:lnTo>
                    <a:pt x="19" y="96"/>
                  </a:lnTo>
                  <a:lnTo>
                    <a:pt x="23" y="104"/>
                  </a:lnTo>
                  <a:lnTo>
                    <a:pt x="27" y="108"/>
                  </a:lnTo>
                  <a:lnTo>
                    <a:pt x="34" y="108"/>
                  </a:lnTo>
                  <a:lnTo>
                    <a:pt x="38" y="108"/>
                  </a:lnTo>
                  <a:lnTo>
                    <a:pt x="42" y="104"/>
                  </a:lnTo>
                  <a:lnTo>
                    <a:pt x="46" y="100"/>
                  </a:lnTo>
                  <a:lnTo>
                    <a:pt x="50" y="92"/>
                  </a:lnTo>
                  <a:lnTo>
                    <a:pt x="54" y="73"/>
                  </a:lnTo>
                  <a:lnTo>
                    <a:pt x="54" y="54"/>
                  </a:lnTo>
                  <a:lnTo>
                    <a:pt x="54" y="35"/>
                  </a:lnTo>
                  <a:lnTo>
                    <a:pt x="50" y="19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1" y="4"/>
                  </a:lnTo>
                  <a:lnTo>
                    <a:pt x="23" y="8"/>
                  </a:lnTo>
                  <a:lnTo>
                    <a:pt x="19" y="19"/>
                  </a:lnTo>
                  <a:lnTo>
                    <a:pt x="15" y="31"/>
                  </a:lnTo>
                  <a:lnTo>
                    <a:pt x="15" y="46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17" name="Freeform 271"/>
            <p:cNvSpPr>
              <a:spLocks noEditPoints="1"/>
            </p:cNvSpPr>
            <p:nvPr/>
          </p:nvSpPr>
          <p:spPr bwMode="auto">
            <a:xfrm>
              <a:off x="4397" y="2780"/>
              <a:ext cx="69" cy="115"/>
            </a:xfrm>
            <a:custGeom>
              <a:avLst/>
              <a:gdLst>
                <a:gd name="T0" fmla="*/ 0 w 69"/>
                <a:gd name="T1" fmla="*/ 58 h 115"/>
                <a:gd name="T2" fmla="*/ 0 w 69"/>
                <a:gd name="T3" fmla="*/ 39 h 115"/>
                <a:gd name="T4" fmla="*/ 4 w 69"/>
                <a:gd name="T5" fmla="*/ 23 h 115"/>
                <a:gd name="T6" fmla="*/ 12 w 69"/>
                <a:gd name="T7" fmla="*/ 12 h 115"/>
                <a:gd name="T8" fmla="*/ 20 w 69"/>
                <a:gd name="T9" fmla="*/ 4 h 115"/>
                <a:gd name="T10" fmla="*/ 27 w 69"/>
                <a:gd name="T11" fmla="*/ 0 h 115"/>
                <a:gd name="T12" fmla="*/ 35 w 69"/>
                <a:gd name="T13" fmla="*/ 0 h 115"/>
                <a:gd name="T14" fmla="*/ 43 w 69"/>
                <a:gd name="T15" fmla="*/ 0 h 115"/>
                <a:gd name="T16" fmla="*/ 50 w 69"/>
                <a:gd name="T17" fmla="*/ 4 h 115"/>
                <a:gd name="T18" fmla="*/ 58 w 69"/>
                <a:gd name="T19" fmla="*/ 12 h 115"/>
                <a:gd name="T20" fmla="*/ 66 w 69"/>
                <a:gd name="T21" fmla="*/ 23 h 115"/>
                <a:gd name="T22" fmla="*/ 69 w 69"/>
                <a:gd name="T23" fmla="*/ 39 h 115"/>
                <a:gd name="T24" fmla="*/ 69 w 69"/>
                <a:gd name="T25" fmla="*/ 58 h 115"/>
                <a:gd name="T26" fmla="*/ 69 w 69"/>
                <a:gd name="T27" fmla="*/ 73 h 115"/>
                <a:gd name="T28" fmla="*/ 66 w 69"/>
                <a:gd name="T29" fmla="*/ 88 h 115"/>
                <a:gd name="T30" fmla="*/ 58 w 69"/>
                <a:gd name="T31" fmla="*/ 100 h 115"/>
                <a:gd name="T32" fmla="*/ 50 w 69"/>
                <a:gd name="T33" fmla="*/ 108 h 115"/>
                <a:gd name="T34" fmla="*/ 43 w 69"/>
                <a:gd name="T35" fmla="*/ 111 h 115"/>
                <a:gd name="T36" fmla="*/ 35 w 69"/>
                <a:gd name="T37" fmla="*/ 115 h 115"/>
                <a:gd name="T38" fmla="*/ 23 w 69"/>
                <a:gd name="T39" fmla="*/ 111 h 115"/>
                <a:gd name="T40" fmla="*/ 16 w 69"/>
                <a:gd name="T41" fmla="*/ 108 h 115"/>
                <a:gd name="T42" fmla="*/ 8 w 69"/>
                <a:gd name="T43" fmla="*/ 96 h 115"/>
                <a:gd name="T44" fmla="*/ 0 w 69"/>
                <a:gd name="T45" fmla="*/ 77 h 115"/>
                <a:gd name="T46" fmla="*/ 0 w 69"/>
                <a:gd name="T47" fmla="*/ 58 h 115"/>
                <a:gd name="T48" fmla="*/ 16 w 69"/>
                <a:gd name="T49" fmla="*/ 58 h 115"/>
                <a:gd name="T50" fmla="*/ 16 w 69"/>
                <a:gd name="T51" fmla="*/ 81 h 115"/>
                <a:gd name="T52" fmla="*/ 20 w 69"/>
                <a:gd name="T53" fmla="*/ 96 h 115"/>
                <a:gd name="T54" fmla="*/ 23 w 69"/>
                <a:gd name="T55" fmla="*/ 104 h 115"/>
                <a:gd name="T56" fmla="*/ 27 w 69"/>
                <a:gd name="T57" fmla="*/ 108 h 115"/>
                <a:gd name="T58" fmla="*/ 35 w 69"/>
                <a:gd name="T59" fmla="*/ 108 h 115"/>
                <a:gd name="T60" fmla="*/ 39 w 69"/>
                <a:gd name="T61" fmla="*/ 108 h 115"/>
                <a:gd name="T62" fmla="*/ 43 w 69"/>
                <a:gd name="T63" fmla="*/ 104 h 115"/>
                <a:gd name="T64" fmla="*/ 46 w 69"/>
                <a:gd name="T65" fmla="*/ 100 h 115"/>
                <a:gd name="T66" fmla="*/ 50 w 69"/>
                <a:gd name="T67" fmla="*/ 92 h 115"/>
                <a:gd name="T68" fmla="*/ 54 w 69"/>
                <a:gd name="T69" fmla="*/ 73 h 115"/>
                <a:gd name="T70" fmla="*/ 54 w 69"/>
                <a:gd name="T71" fmla="*/ 54 h 115"/>
                <a:gd name="T72" fmla="*/ 54 w 69"/>
                <a:gd name="T73" fmla="*/ 35 h 115"/>
                <a:gd name="T74" fmla="*/ 50 w 69"/>
                <a:gd name="T75" fmla="*/ 19 h 115"/>
                <a:gd name="T76" fmla="*/ 46 w 69"/>
                <a:gd name="T77" fmla="*/ 12 h 115"/>
                <a:gd name="T78" fmla="*/ 43 w 69"/>
                <a:gd name="T79" fmla="*/ 8 h 115"/>
                <a:gd name="T80" fmla="*/ 39 w 69"/>
                <a:gd name="T81" fmla="*/ 4 h 115"/>
                <a:gd name="T82" fmla="*/ 35 w 69"/>
                <a:gd name="T83" fmla="*/ 4 h 115"/>
                <a:gd name="T84" fmla="*/ 31 w 69"/>
                <a:gd name="T85" fmla="*/ 4 h 115"/>
                <a:gd name="T86" fmla="*/ 23 w 69"/>
                <a:gd name="T87" fmla="*/ 8 h 115"/>
                <a:gd name="T88" fmla="*/ 20 w 69"/>
                <a:gd name="T89" fmla="*/ 19 h 115"/>
                <a:gd name="T90" fmla="*/ 16 w 69"/>
                <a:gd name="T91" fmla="*/ 31 h 115"/>
                <a:gd name="T92" fmla="*/ 16 w 69"/>
                <a:gd name="T93" fmla="*/ 46 h 115"/>
                <a:gd name="T94" fmla="*/ 16 w 69"/>
                <a:gd name="T95" fmla="*/ 58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5"/>
                <a:gd name="T146" fmla="*/ 69 w 69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5">
                  <a:moveTo>
                    <a:pt x="0" y="58"/>
                  </a:moveTo>
                  <a:lnTo>
                    <a:pt x="0" y="39"/>
                  </a:lnTo>
                  <a:lnTo>
                    <a:pt x="4" y="23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50" y="4"/>
                  </a:lnTo>
                  <a:lnTo>
                    <a:pt x="58" y="12"/>
                  </a:lnTo>
                  <a:lnTo>
                    <a:pt x="66" y="23"/>
                  </a:lnTo>
                  <a:lnTo>
                    <a:pt x="69" y="39"/>
                  </a:lnTo>
                  <a:lnTo>
                    <a:pt x="69" y="58"/>
                  </a:lnTo>
                  <a:lnTo>
                    <a:pt x="69" y="73"/>
                  </a:lnTo>
                  <a:lnTo>
                    <a:pt x="66" y="88"/>
                  </a:lnTo>
                  <a:lnTo>
                    <a:pt x="58" y="100"/>
                  </a:lnTo>
                  <a:lnTo>
                    <a:pt x="50" y="108"/>
                  </a:lnTo>
                  <a:lnTo>
                    <a:pt x="43" y="111"/>
                  </a:lnTo>
                  <a:lnTo>
                    <a:pt x="35" y="115"/>
                  </a:lnTo>
                  <a:lnTo>
                    <a:pt x="23" y="111"/>
                  </a:lnTo>
                  <a:lnTo>
                    <a:pt x="16" y="108"/>
                  </a:lnTo>
                  <a:lnTo>
                    <a:pt x="8" y="96"/>
                  </a:lnTo>
                  <a:lnTo>
                    <a:pt x="0" y="77"/>
                  </a:lnTo>
                  <a:lnTo>
                    <a:pt x="0" y="58"/>
                  </a:lnTo>
                  <a:close/>
                  <a:moveTo>
                    <a:pt x="16" y="58"/>
                  </a:moveTo>
                  <a:lnTo>
                    <a:pt x="16" y="81"/>
                  </a:lnTo>
                  <a:lnTo>
                    <a:pt x="20" y="96"/>
                  </a:lnTo>
                  <a:lnTo>
                    <a:pt x="23" y="104"/>
                  </a:lnTo>
                  <a:lnTo>
                    <a:pt x="27" y="108"/>
                  </a:lnTo>
                  <a:lnTo>
                    <a:pt x="35" y="108"/>
                  </a:lnTo>
                  <a:lnTo>
                    <a:pt x="39" y="108"/>
                  </a:lnTo>
                  <a:lnTo>
                    <a:pt x="43" y="104"/>
                  </a:lnTo>
                  <a:lnTo>
                    <a:pt x="46" y="100"/>
                  </a:lnTo>
                  <a:lnTo>
                    <a:pt x="50" y="92"/>
                  </a:lnTo>
                  <a:lnTo>
                    <a:pt x="54" y="73"/>
                  </a:lnTo>
                  <a:lnTo>
                    <a:pt x="54" y="54"/>
                  </a:lnTo>
                  <a:lnTo>
                    <a:pt x="54" y="35"/>
                  </a:lnTo>
                  <a:lnTo>
                    <a:pt x="50" y="19"/>
                  </a:lnTo>
                  <a:lnTo>
                    <a:pt x="46" y="12"/>
                  </a:lnTo>
                  <a:lnTo>
                    <a:pt x="43" y="8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23" y="8"/>
                  </a:lnTo>
                  <a:lnTo>
                    <a:pt x="20" y="19"/>
                  </a:lnTo>
                  <a:lnTo>
                    <a:pt x="16" y="31"/>
                  </a:lnTo>
                  <a:lnTo>
                    <a:pt x="16" y="46"/>
                  </a:lnTo>
                  <a:lnTo>
                    <a:pt x="16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18" name="Freeform 272"/>
            <p:cNvSpPr>
              <a:spLocks/>
            </p:cNvSpPr>
            <p:nvPr/>
          </p:nvSpPr>
          <p:spPr bwMode="auto">
            <a:xfrm>
              <a:off x="4478" y="2780"/>
              <a:ext cx="73" cy="111"/>
            </a:xfrm>
            <a:custGeom>
              <a:avLst/>
              <a:gdLst>
                <a:gd name="T0" fmla="*/ 73 w 73"/>
                <a:gd name="T1" fmla="*/ 92 h 111"/>
                <a:gd name="T2" fmla="*/ 65 w 73"/>
                <a:gd name="T3" fmla="*/ 111 h 111"/>
                <a:gd name="T4" fmla="*/ 0 w 73"/>
                <a:gd name="T5" fmla="*/ 111 h 111"/>
                <a:gd name="T6" fmla="*/ 0 w 73"/>
                <a:gd name="T7" fmla="*/ 111 h 111"/>
                <a:gd name="T8" fmla="*/ 15 w 73"/>
                <a:gd name="T9" fmla="*/ 92 h 111"/>
                <a:gd name="T10" fmla="*/ 31 w 73"/>
                <a:gd name="T11" fmla="*/ 81 h 111"/>
                <a:gd name="T12" fmla="*/ 38 w 73"/>
                <a:gd name="T13" fmla="*/ 65 h 111"/>
                <a:gd name="T14" fmla="*/ 50 w 73"/>
                <a:gd name="T15" fmla="*/ 50 h 111"/>
                <a:gd name="T16" fmla="*/ 50 w 73"/>
                <a:gd name="T17" fmla="*/ 35 h 111"/>
                <a:gd name="T18" fmla="*/ 50 w 73"/>
                <a:gd name="T19" fmla="*/ 27 h 111"/>
                <a:gd name="T20" fmla="*/ 46 w 73"/>
                <a:gd name="T21" fmla="*/ 19 h 111"/>
                <a:gd name="T22" fmla="*/ 38 w 73"/>
                <a:gd name="T23" fmla="*/ 12 h 111"/>
                <a:gd name="T24" fmla="*/ 27 w 73"/>
                <a:gd name="T25" fmla="*/ 12 h 111"/>
                <a:gd name="T26" fmla="*/ 19 w 73"/>
                <a:gd name="T27" fmla="*/ 12 h 111"/>
                <a:gd name="T28" fmla="*/ 15 w 73"/>
                <a:gd name="T29" fmla="*/ 16 h 111"/>
                <a:gd name="T30" fmla="*/ 8 w 73"/>
                <a:gd name="T31" fmla="*/ 23 h 111"/>
                <a:gd name="T32" fmla="*/ 4 w 73"/>
                <a:gd name="T33" fmla="*/ 31 h 111"/>
                <a:gd name="T34" fmla="*/ 0 w 73"/>
                <a:gd name="T35" fmla="*/ 31 h 111"/>
                <a:gd name="T36" fmla="*/ 4 w 73"/>
                <a:gd name="T37" fmla="*/ 16 h 111"/>
                <a:gd name="T38" fmla="*/ 11 w 73"/>
                <a:gd name="T39" fmla="*/ 8 h 111"/>
                <a:gd name="T40" fmla="*/ 19 w 73"/>
                <a:gd name="T41" fmla="*/ 0 h 111"/>
                <a:gd name="T42" fmla="*/ 34 w 73"/>
                <a:gd name="T43" fmla="*/ 0 h 111"/>
                <a:gd name="T44" fmla="*/ 46 w 73"/>
                <a:gd name="T45" fmla="*/ 0 h 111"/>
                <a:gd name="T46" fmla="*/ 57 w 73"/>
                <a:gd name="T47" fmla="*/ 8 h 111"/>
                <a:gd name="T48" fmla="*/ 61 w 73"/>
                <a:gd name="T49" fmla="*/ 16 h 111"/>
                <a:gd name="T50" fmla="*/ 65 w 73"/>
                <a:gd name="T51" fmla="*/ 27 h 111"/>
                <a:gd name="T52" fmla="*/ 65 w 73"/>
                <a:gd name="T53" fmla="*/ 39 h 111"/>
                <a:gd name="T54" fmla="*/ 61 w 73"/>
                <a:gd name="T55" fmla="*/ 46 h 111"/>
                <a:gd name="T56" fmla="*/ 54 w 73"/>
                <a:gd name="T57" fmla="*/ 58 h 111"/>
                <a:gd name="T58" fmla="*/ 42 w 73"/>
                <a:gd name="T59" fmla="*/ 73 h 111"/>
                <a:gd name="T60" fmla="*/ 31 w 73"/>
                <a:gd name="T61" fmla="*/ 85 h 111"/>
                <a:gd name="T62" fmla="*/ 19 w 73"/>
                <a:gd name="T63" fmla="*/ 96 h 111"/>
                <a:gd name="T64" fmla="*/ 15 w 73"/>
                <a:gd name="T65" fmla="*/ 100 h 111"/>
                <a:gd name="T66" fmla="*/ 46 w 73"/>
                <a:gd name="T67" fmla="*/ 100 h 111"/>
                <a:gd name="T68" fmla="*/ 54 w 73"/>
                <a:gd name="T69" fmla="*/ 100 h 111"/>
                <a:gd name="T70" fmla="*/ 57 w 73"/>
                <a:gd name="T71" fmla="*/ 100 h 111"/>
                <a:gd name="T72" fmla="*/ 61 w 73"/>
                <a:gd name="T73" fmla="*/ 100 h 111"/>
                <a:gd name="T74" fmla="*/ 65 w 73"/>
                <a:gd name="T75" fmla="*/ 96 h 111"/>
                <a:gd name="T76" fmla="*/ 65 w 73"/>
                <a:gd name="T77" fmla="*/ 96 h 111"/>
                <a:gd name="T78" fmla="*/ 69 w 73"/>
                <a:gd name="T79" fmla="*/ 92 h 111"/>
                <a:gd name="T80" fmla="*/ 73 w 73"/>
                <a:gd name="T81" fmla="*/ 92 h 11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"/>
                <a:gd name="T124" fmla="*/ 0 h 111"/>
                <a:gd name="T125" fmla="*/ 73 w 73"/>
                <a:gd name="T126" fmla="*/ 111 h 11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" h="111">
                  <a:moveTo>
                    <a:pt x="73" y="92"/>
                  </a:moveTo>
                  <a:lnTo>
                    <a:pt x="65" y="111"/>
                  </a:lnTo>
                  <a:lnTo>
                    <a:pt x="0" y="111"/>
                  </a:lnTo>
                  <a:lnTo>
                    <a:pt x="15" y="92"/>
                  </a:lnTo>
                  <a:lnTo>
                    <a:pt x="31" y="81"/>
                  </a:lnTo>
                  <a:lnTo>
                    <a:pt x="38" y="65"/>
                  </a:lnTo>
                  <a:lnTo>
                    <a:pt x="50" y="50"/>
                  </a:lnTo>
                  <a:lnTo>
                    <a:pt x="50" y="35"/>
                  </a:lnTo>
                  <a:lnTo>
                    <a:pt x="50" y="27"/>
                  </a:lnTo>
                  <a:lnTo>
                    <a:pt x="46" y="19"/>
                  </a:lnTo>
                  <a:lnTo>
                    <a:pt x="38" y="12"/>
                  </a:lnTo>
                  <a:lnTo>
                    <a:pt x="27" y="12"/>
                  </a:lnTo>
                  <a:lnTo>
                    <a:pt x="19" y="12"/>
                  </a:lnTo>
                  <a:lnTo>
                    <a:pt x="15" y="16"/>
                  </a:lnTo>
                  <a:lnTo>
                    <a:pt x="8" y="23"/>
                  </a:lnTo>
                  <a:lnTo>
                    <a:pt x="4" y="31"/>
                  </a:lnTo>
                  <a:lnTo>
                    <a:pt x="0" y="31"/>
                  </a:lnTo>
                  <a:lnTo>
                    <a:pt x="4" y="16"/>
                  </a:lnTo>
                  <a:lnTo>
                    <a:pt x="11" y="8"/>
                  </a:lnTo>
                  <a:lnTo>
                    <a:pt x="19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7" y="8"/>
                  </a:lnTo>
                  <a:lnTo>
                    <a:pt x="61" y="16"/>
                  </a:lnTo>
                  <a:lnTo>
                    <a:pt x="65" y="27"/>
                  </a:lnTo>
                  <a:lnTo>
                    <a:pt x="65" y="39"/>
                  </a:lnTo>
                  <a:lnTo>
                    <a:pt x="61" y="46"/>
                  </a:lnTo>
                  <a:lnTo>
                    <a:pt x="54" y="58"/>
                  </a:lnTo>
                  <a:lnTo>
                    <a:pt x="42" y="73"/>
                  </a:lnTo>
                  <a:lnTo>
                    <a:pt x="31" y="85"/>
                  </a:lnTo>
                  <a:lnTo>
                    <a:pt x="19" y="96"/>
                  </a:lnTo>
                  <a:lnTo>
                    <a:pt x="15" y="100"/>
                  </a:lnTo>
                  <a:lnTo>
                    <a:pt x="46" y="100"/>
                  </a:lnTo>
                  <a:lnTo>
                    <a:pt x="54" y="100"/>
                  </a:lnTo>
                  <a:lnTo>
                    <a:pt x="57" y="100"/>
                  </a:lnTo>
                  <a:lnTo>
                    <a:pt x="61" y="100"/>
                  </a:lnTo>
                  <a:lnTo>
                    <a:pt x="65" y="96"/>
                  </a:lnTo>
                  <a:lnTo>
                    <a:pt x="69" y="92"/>
                  </a:lnTo>
                  <a:lnTo>
                    <a:pt x="73" y="9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19" name="Freeform 273"/>
            <p:cNvSpPr>
              <a:spLocks/>
            </p:cNvSpPr>
            <p:nvPr/>
          </p:nvSpPr>
          <p:spPr bwMode="auto">
            <a:xfrm>
              <a:off x="4562" y="2780"/>
              <a:ext cx="73" cy="111"/>
            </a:xfrm>
            <a:custGeom>
              <a:avLst/>
              <a:gdLst>
                <a:gd name="T0" fmla="*/ 73 w 73"/>
                <a:gd name="T1" fmla="*/ 92 h 111"/>
                <a:gd name="T2" fmla="*/ 66 w 73"/>
                <a:gd name="T3" fmla="*/ 111 h 111"/>
                <a:gd name="T4" fmla="*/ 0 w 73"/>
                <a:gd name="T5" fmla="*/ 111 h 111"/>
                <a:gd name="T6" fmla="*/ 0 w 73"/>
                <a:gd name="T7" fmla="*/ 111 h 111"/>
                <a:gd name="T8" fmla="*/ 16 w 73"/>
                <a:gd name="T9" fmla="*/ 92 h 111"/>
                <a:gd name="T10" fmla="*/ 31 w 73"/>
                <a:gd name="T11" fmla="*/ 81 h 111"/>
                <a:gd name="T12" fmla="*/ 39 w 73"/>
                <a:gd name="T13" fmla="*/ 65 h 111"/>
                <a:gd name="T14" fmla="*/ 50 w 73"/>
                <a:gd name="T15" fmla="*/ 50 h 111"/>
                <a:gd name="T16" fmla="*/ 50 w 73"/>
                <a:gd name="T17" fmla="*/ 35 h 111"/>
                <a:gd name="T18" fmla="*/ 50 w 73"/>
                <a:gd name="T19" fmla="*/ 27 h 111"/>
                <a:gd name="T20" fmla="*/ 46 w 73"/>
                <a:gd name="T21" fmla="*/ 19 h 111"/>
                <a:gd name="T22" fmla="*/ 39 w 73"/>
                <a:gd name="T23" fmla="*/ 12 h 111"/>
                <a:gd name="T24" fmla="*/ 27 w 73"/>
                <a:gd name="T25" fmla="*/ 12 h 111"/>
                <a:gd name="T26" fmla="*/ 20 w 73"/>
                <a:gd name="T27" fmla="*/ 12 h 111"/>
                <a:gd name="T28" fmla="*/ 12 w 73"/>
                <a:gd name="T29" fmla="*/ 16 h 111"/>
                <a:gd name="T30" fmla="*/ 8 w 73"/>
                <a:gd name="T31" fmla="*/ 23 h 111"/>
                <a:gd name="T32" fmla="*/ 4 w 73"/>
                <a:gd name="T33" fmla="*/ 31 h 111"/>
                <a:gd name="T34" fmla="*/ 0 w 73"/>
                <a:gd name="T35" fmla="*/ 31 h 111"/>
                <a:gd name="T36" fmla="*/ 4 w 73"/>
                <a:gd name="T37" fmla="*/ 16 h 111"/>
                <a:gd name="T38" fmla="*/ 12 w 73"/>
                <a:gd name="T39" fmla="*/ 8 h 111"/>
                <a:gd name="T40" fmla="*/ 20 w 73"/>
                <a:gd name="T41" fmla="*/ 0 h 111"/>
                <a:gd name="T42" fmla="*/ 35 w 73"/>
                <a:gd name="T43" fmla="*/ 0 h 111"/>
                <a:gd name="T44" fmla="*/ 46 w 73"/>
                <a:gd name="T45" fmla="*/ 0 h 111"/>
                <a:gd name="T46" fmla="*/ 58 w 73"/>
                <a:gd name="T47" fmla="*/ 8 h 111"/>
                <a:gd name="T48" fmla="*/ 62 w 73"/>
                <a:gd name="T49" fmla="*/ 16 h 111"/>
                <a:gd name="T50" fmla="*/ 66 w 73"/>
                <a:gd name="T51" fmla="*/ 27 h 111"/>
                <a:gd name="T52" fmla="*/ 66 w 73"/>
                <a:gd name="T53" fmla="*/ 39 h 111"/>
                <a:gd name="T54" fmla="*/ 62 w 73"/>
                <a:gd name="T55" fmla="*/ 46 h 111"/>
                <a:gd name="T56" fmla="*/ 54 w 73"/>
                <a:gd name="T57" fmla="*/ 58 h 111"/>
                <a:gd name="T58" fmla="*/ 43 w 73"/>
                <a:gd name="T59" fmla="*/ 73 h 111"/>
                <a:gd name="T60" fmla="*/ 31 w 73"/>
                <a:gd name="T61" fmla="*/ 85 h 111"/>
                <a:gd name="T62" fmla="*/ 20 w 73"/>
                <a:gd name="T63" fmla="*/ 96 h 111"/>
                <a:gd name="T64" fmla="*/ 16 w 73"/>
                <a:gd name="T65" fmla="*/ 100 h 111"/>
                <a:gd name="T66" fmla="*/ 43 w 73"/>
                <a:gd name="T67" fmla="*/ 100 h 111"/>
                <a:gd name="T68" fmla="*/ 50 w 73"/>
                <a:gd name="T69" fmla="*/ 100 h 111"/>
                <a:gd name="T70" fmla="*/ 58 w 73"/>
                <a:gd name="T71" fmla="*/ 100 h 111"/>
                <a:gd name="T72" fmla="*/ 62 w 73"/>
                <a:gd name="T73" fmla="*/ 100 h 111"/>
                <a:gd name="T74" fmla="*/ 66 w 73"/>
                <a:gd name="T75" fmla="*/ 96 h 111"/>
                <a:gd name="T76" fmla="*/ 66 w 73"/>
                <a:gd name="T77" fmla="*/ 96 h 111"/>
                <a:gd name="T78" fmla="*/ 69 w 73"/>
                <a:gd name="T79" fmla="*/ 92 h 111"/>
                <a:gd name="T80" fmla="*/ 73 w 73"/>
                <a:gd name="T81" fmla="*/ 92 h 11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"/>
                <a:gd name="T124" fmla="*/ 0 h 111"/>
                <a:gd name="T125" fmla="*/ 73 w 73"/>
                <a:gd name="T126" fmla="*/ 111 h 11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" h="111">
                  <a:moveTo>
                    <a:pt x="73" y="92"/>
                  </a:moveTo>
                  <a:lnTo>
                    <a:pt x="66" y="111"/>
                  </a:lnTo>
                  <a:lnTo>
                    <a:pt x="0" y="111"/>
                  </a:lnTo>
                  <a:lnTo>
                    <a:pt x="16" y="92"/>
                  </a:lnTo>
                  <a:lnTo>
                    <a:pt x="31" y="81"/>
                  </a:lnTo>
                  <a:lnTo>
                    <a:pt x="39" y="65"/>
                  </a:lnTo>
                  <a:lnTo>
                    <a:pt x="50" y="50"/>
                  </a:lnTo>
                  <a:lnTo>
                    <a:pt x="50" y="35"/>
                  </a:lnTo>
                  <a:lnTo>
                    <a:pt x="50" y="27"/>
                  </a:lnTo>
                  <a:lnTo>
                    <a:pt x="46" y="19"/>
                  </a:lnTo>
                  <a:lnTo>
                    <a:pt x="39" y="12"/>
                  </a:lnTo>
                  <a:lnTo>
                    <a:pt x="27" y="12"/>
                  </a:lnTo>
                  <a:lnTo>
                    <a:pt x="20" y="12"/>
                  </a:lnTo>
                  <a:lnTo>
                    <a:pt x="12" y="16"/>
                  </a:lnTo>
                  <a:lnTo>
                    <a:pt x="8" y="23"/>
                  </a:lnTo>
                  <a:lnTo>
                    <a:pt x="4" y="31"/>
                  </a:lnTo>
                  <a:lnTo>
                    <a:pt x="0" y="31"/>
                  </a:lnTo>
                  <a:lnTo>
                    <a:pt x="4" y="16"/>
                  </a:lnTo>
                  <a:lnTo>
                    <a:pt x="12" y="8"/>
                  </a:lnTo>
                  <a:lnTo>
                    <a:pt x="20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8" y="8"/>
                  </a:lnTo>
                  <a:lnTo>
                    <a:pt x="62" y="16"/>
                  </a:lnTo>
                  <a:lnTo>
                    <a:pt x="66" y="27"/>
                  </a:lnTo>
                  <a:lnTo>
                    <a:pt x="66" y="39"/>
                  </a:lnTo>
                  <a:lnTo>
                    <a:pt x="62" y="46"/>
                  </a:lnTo>
                  <a:lnTo>
                    <a:pt x="54" y="58"/>
                  </a:lnTo>
                  <a:lnTo>
                    <a:pt x="43" y="73"/>
                  </a:lnTo>
                  <a:lnTo>
                    <a:pt x="31" y="85"/>
                  </a:lnTo>
                  <a:lnTo>
                    <a:pt x="20" y="96"/>
                  </a:lnTo>
                  <a:lnTo>
                    <a:pt x="16" y="100"/>
                  </a:lnTo>
                  <a:lnTo>
                    <a:pt x="43" y="100"/>
                  </a:lnTo>
                  <a:lnTo>
                    <a:pt x="50" y="100"/>
                  </a:lnTo>
                  <a:lnTo>
                    <a:pt x="58" y="100"/>
                  </a:lnTo>
                  <a:lnTo>
                    <a:pt x="62" y="100"/>
                  </a:lnTo>
                  <a:lnTo>
                    <a:pt x="66" y="96"/>
                  </a:lnTo>
                  <a:lnTo>
                    <a:pt x="69" y="92"/>
                  </a:lnTo>
                  <a:lnTo>
                    <a:pt x="73" y="9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20" name="Rectangle 274"/>
            <p:cNvSpPr>
              <a:spLocks noChangeArrowheads="1"/>
            </p:cNvSpPr>
            <p:nvPr/>
          </p:nvSpPr>
          <p:spPr bwMode="auto">
            <a:xfrm>
              <a:off x="4670" y="2749"/>
              <a:ext cx="7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1" name="Freeform 275"/>
            <p:cNvSpPr>
              <a:spLocks noEditPoints="1"/>
            </p:cNvSpPr>
            <p:nvPr/>
          </p:nvSpPr>
          <p:spPr bwMode="auto">
            <a:xfrm>
              <a:off x="4877" y="2780"/>
              <a:ext cx="69" cy="115"/>
            </a:xfrm>
            <a:custGeom>
              <a:avLst/>
              <a:gdLst>
                <a:gd name="T0" fmla="*/ 0 w 69"/>
                <a:gd name="T1" fmla="*/ 58 h 115"/>
                <a:gd name="T2" fmla="*/ 0 w 69"/>
                <a:gd name="T3" fmla="*/ 39 h 115"/>
                <a:gd name="T4" fmla="*/ 4 w 69"/>
                <a:gd name="T5" fmla="*/ 23 h 115"/>
                <a:gd name="T6" fmla="*/ 11 w 69"/>
                <a:gd name="T7" fmla="*/ 12 h 115"/>
                <a:gd name="T8" fmla="*/ 19 w 69"/>
                <a:gd name="T9" fmla="*/ 4 h 115"/>
                <a:gd name="T10" fmla="*/ 27 w 69"/>
                <a:gd name="T11" fmla="*/ 0 h 115"/>
                <a:gd name="T12" fmla="*/ 34 w 69"/>
                <a:gd name="T13" fmla="*/ 0 h 115"/>
                <a:gd name="T14" fmla="*/ 42 w 69"/>
                <a:gd name="T15" fmla="*/ 0 h 115"/>
                <a:gd name="T16" fmla="*/ 50 w 69"/>
                <a:gd name="T17" fmla="*/ 4 h 115"/>
                <a:gd name="T18" fmla="*/ 58 w 69"/>
                <a:gd name="T19" fmla="*/ 12 h 115"/>
                <a:gd name="T20" fmla="*/ 65 w 69"/>
                <a:gd name="T21" fmla="*/ 23 h 115"/>
                <a:gd name="T22" fmla="*/ 69 w 69"/>
                <a:gd name="T23" fmla="*/ 39 h 115"/>
                <a:gd name="T24" fmla="*/ 69 w 69"/>
                <a:gd name="T25" fmla="*/ 58 h 115"/>
                <a:gd name="T26" fmla="*/ 69 w 69"/>
                <a:gd name="T27" fmla="*/ 73 h 115"/>
                <a:gd name="T28" fmla="*/ 65 w 69"/>
                <a:gd name="T29" fmla="*/ 88 h 115"/>
                <a:gd name="T30" fmla="*/ 58 w 69"/>
                <a:gd name="T31" fmla="*/ 100 h 115"/>
                <a:gd name="T32" fmla="*/ 50 w 69"/>
                <a:gd name="T33" fmla="*/ 108 h 115"/>
                <a:gd name="T34" fmla="*/ 42 w 69"/>
                <a:gd name="T35" fmla="*/ 111 h 115"/>
                <a:gd name="T36" fmla="*/ 34 w 69"/>
                <a:gd name="T37" fmla="*/ 115 h 115"/>
                <a:gd name="T38" fmla="*/ 23 w 69"/>
                <a:gd name="T39" fmla="*/ 111 h 115"/>
                <a:gd name="T40" fmla="*/ 15 w 69"/>
                <a:gd name="T41" fmla="*/ 108 h 115"/>
                <a:gd name="T42" fmla="*/ 8 w 69"/>
                <a:gd name="T43" fmla="*/ 96 h 115"/>
                <a:gd name="T44" fmla="*/ 0 w 69"/>
                <a:gd name="T45" fmla="*/ 77 h 115"/>
                <a:gd name="T46" fmla="*/ 0 w 69"/>
                <a:gd name="T47" fmla="*/ 58 h 115"/>
                <a:gd name="T48" fmla="*/ 15 w 69"/>
                <a:gd name="T49" fmla="*/ 58 h 115"/>
                <a:gd name="T50" fmla="*/ 15 w 69"/>
                <a:gd name="T51" fmla="*/ 81 h 115"/>
                <a:gd name="T52" fmla="*/ 19 w 69"/>
                <a:gd name="T53" fmla="*/ 96 h 115"/>
                <a:gd name="T54" fmla="*/ 23 w 69"/>
                <a:gd name="T55" fmla="*/ 104 h 115"/>
                <a:gd name="T56" fmla="*/ 31 w 69"/>
                <a:gd name="T57" fmla="*/ 108 h 115"/>
                <a:gd name="T58" fmla="*/ 34 w 69"/>
                <a:gd name="T59" fmla="*/ 108 h 115"/>
                <a:gd name="T60" fmla="*/ 38 w 69"/>
                <a:gd name="T61" fmla="*/ 108 h 115"/>
                <a:gd name="T62" fmla="*/ 42 w 69"/>
                <a:gd name="T63" fmla="*/ 104 h 115"/>
                <a:gd name="T64" fmla="*/ 46 w 69"/>
                <a:gd name="T65" fmla="*/ 100 h 115"/>
                <a:gd name="T66" fmla="*/ 50 w 69"/>
                <a:gd name="T67" fmla="*/ 92 h 115"/>
                <a:gd name="T68" fmla="*/ 54 w 69"/>
                <a:gd name="T69" fmla="*/ 73 h 115"/>
                <a:gd name="T70" fmla="*/ 54 w 69"/>
                <a:gd name="T71" fmla="*/ 54 h 115"/>
                <a:gd name="T72" fmla="*/ 54 w 69"/>
                <a:gd name="T73" fmla="*/ 35 h 115"/>
                <a:gd name="T74" fmla="*/ 50 w 69"/>
                <a:gd name="T75" fmla="*/ 19 h 115"/>
                <a:gd name="T76" fmla="*/ 46 w 69"/>
                <a:gd name="T77" fmla="*/ 12 h 115"/>
                <a:gd name="T78" fmla="*/ 42 w 69"/>
                <a:gd name="T79" fmla="*/ 8 h 115"/>
                <a:gd name="T80" fmla="*/ 38 w 69"/>
                <a:gd name="T81" fmla="*/ 4 h 115"/>
                <a:gd name="T82" fmla="*/ 34 w 69"/>
                <a:gd name="T83" fmla="*/ 4 h 115"/>
                <a:gd name="T84" fmla="*/ 31 w 69"/>
                <a:gd name="T85" fmla="*/ 4 h 115"/>
                <a:gd name="T86" fmla="*/ 27 w 69"/>
                <a:gd name="T87" fmla="*/ 8 h 115"/>
                <a:gd name="T88" fmla="*/ 19 w 69"/>
                <a:gd name="T89" fmla="*/ 19 h 115"/>
                <a:gd name="T90" fmla="*/ 19 w 69"/>
                <a:gd name="T91" fmla="*/ 31 h 115"/>
                <a:gd name="T92" fmla="*/ 15 w 69"/>
                <a:gd name="T93" fmla="*/ 46 h 115"/>
                <a:gd name="T94" fmla="*/ 15 w 69"/>
                <a:gd name="T95" fmla="*/ 58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5"/>
                <a:gd name="T146" fmla="*/ 69 w 69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5">
                  <a:moveTo>
                    <a:pt x="0" y="58"/>
                  </a:moveTo>
                  <a:lnTo>
                    <a:pt x="0" y="39"/>
                  </a:lnTo>
                  <a:lnTo>
                    <a:pt x="4" y="23"/>
                  </a:lnTo>
                  <a:lnTo>
                    <a:pt x="11" y="12"/>
                  </a:lnTo>
                  <a:lnTo>
                    <a:pt x="19" y="4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0" y="4"/>
                  </a:lnTo>
                  <a:lnTo>
                    <a:pt x="58" y="12"/>
                  </a:lnTo>
                  <a:lnTo>
                    <a:pt x="65" y="23"/>
                  </a:lnTo>
                  <a:lnTo>
                    <a:pt x="69" y="39"/>
                  </a:lnTo>
                  <a:lnTo>
                    <a:pt x="69" y="58"/>
                  </a:lnTo>
                  <a:lnTo>
                    <a:pt x="69" y="73"/>
                  </a:lnTo>
                  <a:lnTo>
                    <a:pt x="65" y="88"/>
                  </a:lnTo>
                  <a:lnTo>
                    <a:pt x="58" y="100"/>
                  </a:lnTo>
                  <a:lnTo>
                    <a:pt x="50" y="108"/>
                  </a:lnTo>
                  <a:lnTo>
                    <a:pt x="42" y="111"/>
                  </a:lnTo>
                  <a:lnTo>
                    <a:pt x="34" y="115"/>
                  </a:lnTo>
                  <a:lnTo>
                    <a:pt x="23" y="111"/>
                  </a:lnTo>
                  <a:lnTo>
                    <a:pt x="15" y="108"/>
                  </a:lnTo>
                  <a:lnTo>
                    <a:pt x="8" y="96"/>
                  </a:lnTo>
                  <a:lnTo>
                    <a:pt x="0" y="77"/>
                  </a:lnTo>
                  <a:lnTo>
                    <a:pt x="0" y="58"/>
                  </a:lnTo>
                  <a:close/>
                  <a:moveTo>
                    <a:pt x="15" y="58"/>
                  </a:moveTo>
                  <a:lnTo>
                    <a:pt x="15" y="81"/>
                  </a:lnTo>
                  <a:lnTo>
                    <a:pt x="19" y="96"/>
                  </a:lnTo>
                  <a:lnTo>
                    <a:pt x="23" y="104"/>
                  </a:lnTo>
                  <a:lnTo>
                    <a:pt x="31" y="108"/>
                  </a:lnTo>
                  <a:lnTo>
                    <a:pt x="34" y="108"/>
                  </a:lnTo>
                  <a:lnTo>
                    <a:pt x="38" y="108"/>
                  </a:lnTo>
                  <a:lnTo>
                    <a:pt x="42" y="104"/>
                  </a:lnTo>
                  <a:lnTo>
                    <a:pt x="46" y="100"/>
                  </a:lnTo>
                  <a:lnTo>
                    <a:pt x="50" y="92"/>
                  </a:lnTo>
                  <a:lnTo>
                    <a:pt x="54" y="73"/>
                  </a:lnTo>
                  <a:lnTo>
                    <a:pt x="54" y="54"/>
                  </a:lnTo>
                  <a:lnTo>
                    <a:pt x="54" y="35"/>
                  </a:lnTo>
                  <a:lnTo>
                    <a:pt x="50" y="19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1" y="4"/>
                  </a:lnTo>
                  <a:lnTo>
                    <a:pt x="27" y="8"/>
                  </a:lnTo>
                  <a:lnTo>
                    <a:pt x="19" y="19"/>
                  </a:lnTo>
                  <a:lnTo>
                    <a:pt x="19" y="31"/>
                  </a:lnTo>
                  <a:lnTo>
                    <a:pt x="15" y="46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22" name="Rectangle 276"/>
            <p:cNvSpPr>
              <a:spLocks noChangeArrowheads="1"/>
            </p:cNvSpPr>
            <p:nvPr/>
          </p:nvSpPr>
          <p:spPr bwMode="auto">
            <a:xfrm>
              <a:off x="5268" y="2749"/>
              <a:ext cx="8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3" name="Rectangle 277"/>
            <p:cNvSpPr>
              <a:spLocks noChangeArrowheads="1"/>
            </p:cNvSpPr>
            <p:nvPr/>
          </p:nvSpPr>
          <p:spPr bwMode="auto">
            <a:xfrm>
              <a:off x="188" y="2949"/>
              <a:ext cx="5084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4339" name="Object 279"/>
          <p:cNvGraphicFramePr>
            <a:graphicFrameLocks noChangeAspect="1"/>
          </p:cNvGraphicFramePr>
          <p:nvPr/>
        </p:nvGraphicFramePr>
        <p:xfrm>
          <a:off x="0" y="2743200"/>
          <a:ext cx="842963" cy="357188"/>
        </p:xfrm>
        <a:graphic>
          <a:graphicData uri="http://schemas.openxmlformats.org/presentationml/2006/ole">
            <p:oleObj spid="_x0000_s184323" name="Equation" r:id="rId5" imgW="330120" imgH="139680" progId="Equation.3">
              <p:embed/>
            </p:oleObj>
          </a:graphicData>
        </a:graphic>
      </p:graphicFrame>
      <p:graphicFrame>
        <p:nvGraphicFramePr>
          <p:cNvPr id="14340" name="Object 280"/>
          <p:cNvGraphicFramePr>
            <a:graphicFrameLocks noChangeAspect="1"/>
          </p:cNvGraphicFramePr>
          <p:nvPr>
            <p:ph sz="half" idx="2"/>
          </p:nvPr>
        </p:nvGraphicFramePr>
        <p:xfrm>
          <a:off x="4953000" y="838200"/>
          <a:ext cx="2743200" cy="719138"/>
        </p:xfrm>
        <a:graphic>
          <a:graphicData uri="http://schemas.openxmlformats.org/presentationml/2006/ole">
            <p:oleObj spid="_x0000_s184324" name="Equation" r:id="rId6" imgW="774360" imgH="203040" progId="Equation.3">
              <p:embed/>
            </p:oleObj>
          </a:graphicData>
        </a:graphic>
      </p:graphicFrame>
      <p:sp>
        <p:nvSpPr>
          <p:cNvPr id="14348" name="Line 214"/>
          <p:cNvSpPr>
            <a:spLocks noChangeShapeType="1"/>
          </p:cNvSpPr>
          <p:nvPr/>
        </p:nvSpPr>
        <p:spPr bwMode="auto">
          <a:xfrm>
            <a:off x="8610600" y="2209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49" name="Line 216"/>
          <p:cNvSpPr>
            <a:spLocks noChangeShapeType="1"/>
          </p:cNvSpPr>
          <p:nvPr/>
        </p:nvSpPr>
        <p:spPr bwMode="auto">
          <a:xfrm>
            <a:off x="838200" y="487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502, Lecture 14</a:t>
            </a:r>
            <a:endParaRPr lang="en-US"/>
          </a:p>
        </p:txBody>
      </p:sp>
      <p:sp>
        <p:nvSpPr>
          <p:cNvPr id="153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421BA3-0376-4D0D-B430-AFA98E9EF922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536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BERP Table Comparison</a:t>
            </a: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828800" y="3886200"/>
            <a:ext cx="6553200" cy="2217738"/>
            <a:chOff x="173" y="1238"/>
            <a:chExt cx="5126" cy="1734"/>
          </a:xfrm>
        </p:grpSpPr>
        <p:sp>
          <p:nvSpPr>
            <p:cNvPr id="15581" name="AutoShape 4"/>
            <p:cNvSpPr>
              <a:spLocks noChangeAspect="1" noChangeArrowheads="1" noTextEdit="1"/>
            </p:cNvSpPr>
            <p:nvPr/>
          </p:nvSpPr>
          <p:spPr bwMode="auto">
            <a:xfrm>
              <a:off x="173" y="1238"/>
              <a:ext cx="5126" cy="1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73" y="1238"/>
              <a:ext cx="5126" cy="1734"/>
              <a:chOff x="173" y="1238"/>
              <a:chExt cx="5126" cy="1734"/>
            </a:xfrm>
          </p:grpSpPr>
          <p:sp>
            <p:nvSpPr>
              <p:cNvPr id="15655" name="Rectangle 6"/>
              <p:cNvSpPr>
                <a:spLocks noChangeArrowheads="1"/>
              </p:cNvSpPr>
              <p:nvPr/>
            </p:nvSpPr>
            <p:spPr bwMode="auto">
              <a:xfrm>
                <a:off x="173" y="1238"/>
                <a:ext cx="5126" cy="1734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6" name="Rectangle 7"/>
              <p:cNvSpPr>
                <a:spLocks noChangeArrowheads="1"/>
              </p:cNvSpPr>
              <p:nvPr/>
            </p:nvSpPr>
            <p:spPr bwMode="auto">
              <a:xfrm>
                <a:off x="188" y="1246"/>
                <a:ext cx="5084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7" name="Rectangle 8"/>
              <p:cNvSpPr>
                <a:spLocks noChangeArrowheads="1"/>
              </p:cNvSpPr>
              <p:nvPr/>
            </p:nvSpPr>
            <p:spPr bwMode="auto">
              <a:xfrm>
                <a:off x="188" y="126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8" name="Rectangle 9"/>
              <p:cNvSpPr>
                <a:spLocks noChangeArrowheads="1"/>
              </p:cNvSpPr>
              <p:nvPr/>
            </p:nvSpPr>
            <p:spPr bwMode="auto">
              <a:xfrm>
                <a:off x="833" y="126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9" name="Rectangle 10"/>
              <p:cNvSpPr>
                <a:spLocks noChangeArrowheads="1"/>
              </p:cNvSpPr>
              <p:nvPr/>
            </p:nvSpPr>
            <p:spPr bwMode="auto">
              <a:xfrm>
                <a:off x="864" y="1261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0" name="Freeform 11"/>
              <p:cNvSpPr>
                <a:spLocks/>
              </p:cNvSpPr>
              <p:nvPr/>
            </p:nvSpPr>
            <p:spPr bwMode="auto">
              <a:xfrm>
                <a:off x="1048" y="1288"/>
                <a:ext cx="46" cy="115"/>
              </a:xfrm>
              <a:custGeom>
                <a:avLst/>
                <a:gdLst>
                  <a:gd name="T0" fmla="*/ 46 w 46"/>
                  <a:gd name="T1" fmla="*/ 111 h 115"/>
                  <a:gd name="T2" fmla="*/ 46 w 46"/>
                  <a:gd name="T3" fmla="*/ 115 h 115"/>
                  <a:gd name="T4" fmla="*/ 0 w 46"/>
                  <a:gd name="T5" fmla="*/ 115 h 115"/>
                  <a:gd name="T6" fmla="*/ 0 w 46"/>
                  <a:gd name="T7" fmla="*/ 111 h 115"/>
                  <a:gd name="T8" fmla="*/ 4 w 46"/>
                  <a:gd name="T9" fmla="*/ 111 h 115"/>
                  <a:gd name="T10" fmla="*/ 7 w 46"/>
                  <a:gd name="T11" fmla="*/ 111 h 115"/>
                  <a:gd name="T12" fmla="*/ 11 w 46"/>
                  <a:gd name="T13" fmla="*/ 107 h 115"/>
                  <a:gd name="T14" fmla="*/ 15 w 46"/>
                  <a:gd name="T15" fmla="*/ 103 h 115"/>
                  <a:gd name="T16" fmla="*/ 15 w 46"/>
                  <a:gd name="T17" fmla="*/ 96 h 115"/>
                  <a:gd name="T18" fmla="*/ 15 w 46"/>
                  <a:gd name="T19" fmla="*/ 19 h 115"/>
                  <a:gd name="T20" fmla="*/ 15 w 46"/>
                  <a:gd name="T21" fmla="*/ 11 h 115"/>
                  <a:gd name="T22" fmla="*/ 15 w 46"/>
                  <a:gd name="T23" fmla="*/ 8 h 115"/>
                  <a:gd name="T24" fmla="*/ 11 w 46"/>
                  <a:gd name="T25" fmla="*/ 8 h 115"/>
                  <a:gd name="T26" fmla="*/ 11 w 46"/>
                  <a:gd name="T27" fmla="*/ 4 h 115"/>
                  <a:gd name="T28" fmla="*/ 7 w 46"/>
                  <a:gd name="T29" fmla="*/ 4 h 115"/>
                  <a:gd name="T30" fmla="*/ 4 w 46"/>
                  <a:gd name="T31" fmla="*/ 4 h 115"/>
                  <a:gd name="T32" fmla="*/ 0 w 46"/>
                  <a:gd name="T33" fmla="*/ 4 h 115"/>
                  <a:gd name="T34" fmla="*/ 0 w 46"/>
                  <a:gd name="T35" fmla="*/ 0 h 115"/>
                  <a:gd name="T36" fmla="*/ 46 w 46"/>
                  <a:gd name="T37" fmla="*/ 0 h 115"/>
                  <a:gd name="T38" fmla="*/ 46 w 46"/>
                  <a:gd name="T39" fmla="*/ 4 h 115"/>
                  <a:gd name="T40" fmla="*/ 42 w 46"/>
                  <a:gd name="T41" fmla="*/ 4 h 115"/>
                  <a:gd name="T42" fmla="*/ 38 w 46"/>
                  <a:gd name="T43" fmla="*/ 4 h 115"/>
                  <a:gd name="T44" fmla="*/ 34 w 46"/>
                  <a:gd name="T45" fmla="*/ 8 h 115"/>
                  <a:gd name="T46" fmla="*/ 30 w 46"/>
                  <a:gd name="T47" fmla="*/ 11 h 115"/>
                  <a:gd name="T48" fmla="*/ 30 w 46"/>
                  <a:gd name="T49" fmla="*/ 19 h 115"/>
                  <a:gd name="T50" fmla="*/ 30 w 46"/>
                  <a:gd name="T51" fmla="*/ 96 h 115"/>
                  <a:gd name="T52" fmla="*/ 30 w 46"/>
                  <a:gd name="T53" fmla="*/ 100 h 115"/>
                  <a:gd name="T54" fmla="*/ 30 w 46"/>
                  <a:gd name="T55" fmla="*/ 107 h 115"/>
                  <a:gd name="T56" fmla="*/ 34 w 46"/>
                  <a:gd name="T57" fmla="*/ 107 h 115"/>
                  <a:gd name="T58" fmla="*/ 34 w 46"/>
                  <a:gd name="T59" fmla="*/ 111 h 115"/>
                  <a:gd name="T60" fmla="*/ 38 w 46"/>
                  <a:gd name="T61" fmla="*/ 111 h 115"/>
                  <a:gd name="T62" fmla="*/ 42 w 46"/>
                  <a:gd name="T63" fmla="*/ 111 h 115"/>
                  <a:gd name="T64" fmla="*/ 46 w 46"/>
                  <a:gd name="T65" fmla="*/ 111 h 11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"/>
                  <a:gd name="T100" fmla="*/ 0 h 115"/>
                  <a:gd name="T101" fmla="*/ 46 w 46"/>
                  <a:gd name="T102" fmla="*/ 115 h 11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" h="115">
                    <a:moveTo>
                      <a:pt x="46" y="111"/>
                    </a:moveTo>
                    <a:lnTo>
                      <a:pt x="46" y="115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4" y="111"/>
                    </a:lnTo>
                    <a:lnTo>
                      <a:pt x="7" y="111"/>
                    </a:lnTo>
                    <a:lnTo>
                      <a:pt x="11" y="107"/>
                    </a:lnTo>
                    <a:lnTo>
                      <a:pt x="15" y="103"/>
                    </a:lnTo>
                    <a:lnTo>
                      <a:pt x="15" y="96"/>
                    </a:lnTo>
                    <a:lnTo>
                      <a:pt x="15" y="19"/>
                    </a:lnTo>
                    <a:lnTo>
                      <a:pt x="15" y="11"/>
                    </a:lnTo>
                    <a:lnTo>
                      <a:pt x="15" y="8"/>
                    </a:lnTo>
                    <a:lnTo>
                      <a:pt x="11" y="8"/>
                    </a:lnTo>
                    <a:lnTo>
                      <a:pt x="11" y="4"/>
                    </a:lnTo>
                    <a:lnTo>
                      <a:pt x="7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4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4" y="8"/>
                    </a:lnTo>
                    <a:lnTo>
                      <a:pt x="30" y="11"/>
                    </a:lnTo>
                    <a:lnTo>
                      <a:pt x="30" y="19"/>
                    </a:lnTo>
                    <a:lnTo>
                      <a:pt x="30" y="96"/>
                    </a:lnTo>
                    <a:lnTo>
                      <a:pt x="30" y="100"/>
                    </a:lnTo>
                    <a:lnTo>
                      <a:pt x="30" y="107"/>
                    </a:lnTo>
                    <a:lnTo>
                      <a:pt x="34" y="107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11"/>
                    </a:lnTo>
                    <a:lnTo>
                      <a:pt x="46" y="1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661" name="Rectangle 12"/>
              <p:cNvSpPr>
                <a:spLocks noChangeArrowheads="1"/>
              </p:cNvSpPr>
              <p:nvPr/>
            </p:nvSpPr>
            <p:spPr bwMode="auto">
              <a:xfrm>
                <a:off x="1554" y="126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2" name="Freeform 13"/>
              <p:cNvSpPr>
                <a:spLocks/>
              </p:cNvSpPr>
              <p:nvPr/>
            </p:nvSpPr>
            <p:spPr bwMode="auto">
              <a:xfrm>
                <a:off x="1731" y="1326"/>
                <a:ext cx="119" cy="77"/>
              </a:xfrm>
              <a:custGeom>
                <a:avLst/>
                <a:gdLst>
                  <a:gd name="T0" fmla="*/ 0 w 119"/>
                  <a:gd name="T1" fmla="*/ 0 h 77"/>
                  <a:gd name="T2" fmla="*/ 30 w 119"/>
                  <a:gd name="T3" fmla="*/ 0 h 77"/>
                  <a:gd name="T4" fmla="*/ 30 w 119"/>
                  <a:gd name="T5" fmla="*/ 0 h 77"/>
                  <a:gd name="T6" fmla="*/ 27 w 119"/>
                  <a:gd name="T7" fmla="*/ 4 h 77"/>
                  <a:gd name="T8" fmla="*/ 27 w 119"/>
                  <a:gd name="T9" fmla="*/ 4 h 77"/>
                  <a:gd name="T10" fmla="*/ 23 w 119"/>
                  <a:gd name="T11" fmla="*/ 4 h 77"/>
                  <a:gd name="T12" fmla="*/ 23 w 119"/>
                  <a:gd name="T13" fmla="*/ 8 h 77"/>
                  <a:gd name="T14" fmla="*/ 23 w 119"/>
                  <a:gd name="T15" fmla="*/ 12 h 77"/>
                  <a:gd name="T16" fmla="*/ 27 w 119"/>
                  <a:gd name="T17" fmla="*/ 16 h 77"/>
                  <a:gd name="T18" fmla="*/ 42 w 119"/>
                  <a:gd name="T19" fmla="*/ 58 h 77"/>
                  <a:gd name="T20" fmla="*/ 57 w 119"/>
                  <a:gd name="T21" fmla="*/ 19 h 77"/>
                  <a:gd name="T22" fmla="*/ 53 w 119"/>
                  <a:gd name="T23" fmla="*/ 12 h 77"/>
                  <a:gd name="T24" fmla="*/ 53 w 119"/>
                  <a:gd name="T25" fmla="*/ 8 h 77"/>
                  <a:gd name="T26" fmla="*/ 50 w 119"/>
                  <a:gd name="T27" fmla="*/ 4 h 77"/>
                  <a:gd name="T28" fmla="*/ 46 w 119"/>
                  <a:gd name="T29" fmla="*/ 4 h 77"/>
                  <a:gd name="T30" fmla="*/ 42 w 119"/>
                  <a:gd name="T31" fmla="*/ 0 h 77"/>
                  <a:gd name="T32" fmla="*/ 42 w 119"/>
                  <a:gd name="T33" fmla="*/ 0 h 77"/>
                  <a:gd name="T34" fmla="*/ 76 w 119"/>
                  <a:gd name="T35" fmla="*/ 0 h 77"/>
                  <a:gd name="T36" fmla="*/ 76 w 119"/>
                  <a:gd name="T37" fmla="*/ 0 h 77"/>
                  <a:gd name="T38" fmla="*/ 73 w 119"/>
                  <a:gd name="T39" fmla="*/ 4 h 77"/>
                  <a:gd name="T40" fmla="*/ 69 w 119"/>
                  <a:gd name="T41" fmla="*/ 4 h 77"/>
                  <a:gd name="T42" fmla="*/ 69 w 119"/>
                  <a:gd name="T43" fmla="*/ 8 h 77"/>
                  <a:gd name="T44" fmla="*/ 69 w 119"/>
                  <a:gd name="T45" fmla="*/ 8 h 77"/>
                  <a:gd name="T46" fmla="*/ 69 w 119"/>
                  <a:gd name="T47" fmla="*/ 12 h 77"/>
                  <a:gd name="T48" fmla="*/ 69 w 119"/>
                  <a:gd name="T49" fmla="*/ 12 h 77"/>
                  <a:gd name="T50" fmla="*/ 88 w 119"/>
                  <a:gd name="T51" fmla="*/ 54 h 77"/>
                  <a:gd name="T52" fmla="*/ 103 w 119"/>
                  <a:gd name="T53" fmla="*/ 16 h 77"/>
                  <a:gd name="T54" fmla="*/ 107 w 119"/>
                  <a:gd name="T55" fmla="*/ 8 h 77"/>
                  <a:gd name="T56" fmla="*/ 107 w 119"/>
                  <a:gd name="T57" fmla="*/ 8 h 77"/>
                  <a:gd name="T58" fmla="*/ 107 w 119"/>
                  <a:gd name="T59" fmla="*/ 4 h 77"/>
                  <a:gd name="T60" fmla="*/ 103 w 119"/>
                  <a:gd name="T61" fmla="*/ 4 h 77"/>
                  <a:gd name="T62" fmla="*/ 103 w 119"/>
                  <a:gd name="T63" fmla="*/ 4 h 77"/>
                  <a:gd name="T64" fmla="*/ 96 w 119"/>
                  <a:gd name="T65" fmla="*/ 0 h 77"/>
                  <a:gd name="T66" fmla="*/ 96 w 119"/>
                  <a:gd name="T67" fmla="*/ 0 h 77"/>
                  <a:gd name="T68" fmla="*/ 119 w 119"/>
                  <a:gd name="T69" fmla="*/ 0 h 77"/>
                  <a:gd name="T70" fmla="*/ 119 w 119"/>
                  <a:gd name="T71" fmla="*/ 0 h 77"/>
                  <a:gd name="T72" fmla="*/ 115 w 119"/>
                  <a:gd name="T73" fmla="*/ 4 h 77"/>
                  <a:gd name="T74" fmla="*/ 111 w 119"/>
                  <a:gd name="T75" fmla="*/ 12 h 77"/>
                  <a:gd name="T76" fmla="*/ 88 w 119"/>
                  <a:gd name="T77" fmla="*/ 77 h 77"/>
                  <a:gd name="T78" fmla="*/ 84 w 119"/>
                  <a:gd name="T79" fmla="*/ 77 h 77"/>
                  <a:gd name="T80" fmla="*/ 61 w 119"/>
                  <a:gd name="T81" fmla="*/ 27 h 77"/>
                  <a:gd name="T82" fmla="*/ 38 w 119"/>
                  <a:gd name="T83" fmla="*/ 77 h 77"/>
                  <a:gd name="T84" fmla="*/ 34 w 119"/>
                  <a:gd name="T85" fmla="*/ 77 h 77"/>
                  <a:gd name="T86" fmla="*/ 11 w 119"/>
                  <a:gd name="T87" fmla="*/ 16 h 77"/>
                  <a:gd name="T88" fmla="*/ 7 w 119"/>
                  <a:gd name="T89" fmla="*/ 8 h 77"/>
                  <a:gd name="T90" fmla="*/ 7 w 119"/>
                  <a:gd name="T91" fmla="*/ 4 h 77"/>
                  <a:gd name="T92" fmla="*/ 4 w 119"/>
                  <a:gd name="T93" fmla="*/ 4 h 77"/>
                  <a:gd name="T94" fmla="*/ 0 w 119"/>
                  <a:gd name="T95" fmla="*/ 0 h 77"/>
                  <a:gd name="T96" fmla="*/ 0 w 119"/>
                  <a:gd name="T97" fmla="*/ 0 h 7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9"/>
                  <a:gd name="T148" fmla="*/ 0 h 77"/>
                  <a:gd name="T149" fmla="*/ 119 w 119"/>
                  <a:gd name="T150" fmla="*/ 77 h 7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9" h="77">
                    <a:moveTo>
                      <a:pt x="0" y="0"/>
                    </a:moveTo>
                    <a:lnTo>
                      <a:pt x="30" y="0"/>
                    </a:lnTo>
                    <a:lnTo>
                      <a:pt x="27" y="4"/>
                    </a:lnTo>
                    <a:lnTo>
                      <a:pt x="23" y="4"/>
                    </a:lnTo>
                    <a:lnTo>
                      <a:pt x="23" y="8"/>
                    </a:lnTo>
                    <a:lnTo>
                      <a:pt x="23" y="12"/>
                    </a:lnTo>
                    <a:lnTo>
                      <a:pt x="27" y="16"/>
                    </a:lnTo>
                    <a:lnTo>
                      <a:pt x="42" y="58"/>
                    </a:lnTo>
                    <a:lnTo>
                      <a:pt x="57" y="19"/>
                    </a:lnTo>
                    <a:lnTo>
                      <a:pt x="53" y="12"/>
                    </a:lnTo>
                    <a:lnTo>
                      <a:pt x="53" y="8"/>
                    </a:lnTo>
                    <a:lnTo>
                      <a:pt x="50" y="4"/>
                    </a:lnTo>
                    <a:lnTo>
                      <a:pt x="46" y="4"/>
                    </a:lnTo>
                    <a:lnTo>
                      <a:pt x="42" y="0"/>
                    </a:lnTo>
                    <a:lnTo>
                      <a:pt x="76" y="0"/>
                    </a:lnTo>
                    <a:lnTo>
                      <a:pt x="73" y="4"/>
                    </a:lnTo>
                    <a:lnTo>
                      <a:pt x="69" y="4"/>
                    </a:lnTo>
                    <a:lnTo>
                      <a:pt x="69" y="8"/>
                    </a:lnTo>
                    <a:lnTo>
                      <a:pt x="69" y="12"/>
                    </a:lnTo>
                    <a:lnTo>
                      <a:pt x="88" y="54"/>
                    </a:lnTo>
                    <a:lnTo>
                      <a:pt x="103" y="16"/>
                    </a:lnTo>
                    <a:lnTo>
                      <a:pt x="107" y="8"/>
                    </a:lnTo>
                    <a:lnTo>
                      <a:pt x="107" y="4"/>
                    </a:lnTo>
                    <a:lnTo>
                      <a:pt x="103" y="4"/>
                    </a:lnTo>
                    <a:lnTo>
                      <a:pt x="96" y="0"/>
                    </a:lnTo>
                    <a:lnTo>
                      <a:pt x="119" y="0"/>
                    </a:lnTo>
                    <a:lnTo>
                      <a:pt x="115" y="4"/>
                    </a:lnTo>
                    <a:lnTo>
                      <a:pt x="111" y="12"/>
                    </a:lnTo>
                    <a:lnTo>
                      <a:pt x="88" y="77"/>
                    </a:lnTo>
                    <a:lnTo>
                      <a:pt x="84" y="77"/>
                    </a:lnTo>
                    <a:lnTo>
                      <a:pt x="61" y="27"/>
                    </a:lnTo>
                    <a:lnTo>
                      <a:pt x="38" y="77"/>
                    </a:lnTo>
                    <a:lnTo>
                      <a:pt x="34" y="77"/>
                    </a:lnTo>
                    <a:lnTo>
                      <a:pt x="11" y="16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663" name="Freeform 14"/>
              <p:cNvSpPr>
                <a:spLocks noEditPoints="1"/>
              </p:cNvSpPr>
              <p:nvPr/>
            </p:nvSpPr>
            <p:spPr bwMode="auto">
              <a:xfrm>
                <a:off x="1854" y="1322"/>
                <a:ext cx="69" cy="81"/>
              </a:xfrm>
              <a:custGeom>
                <a:avLst/>
                <a:gdLst>
                  <a:gd name="T0" fmla="*/ 34 w 69"/>
                  <a:gd name="T1" fmla="*/ 73 h 81"/>
                  <a:gd name="T2" fmla="*/ 26 w 69"/>
                  <a:gd name="T3" fmla="*/ 77 h 81"/>
                  <a:gd name="T4" fmla="*/ 19 w 69"/>
                  <a:gd name="T5" fmla="*/ 81 h 81"/>
                  <a:gd name="T6" fmla="*/ 3 w 69"/>
                  <a:gd name="T7" fmla="*/ 77 h 81"/>
                  <a:gd name="T8" fmla="*/ 0 w 69"/>
                  <a:gd name="T9" fmla="*/ 62 h 81"/>
                  <a:gd name="T10" fmla="*/ 3 w 69"/>
                  <a:gd name="T11" fmla="*/ 54 h 81"/>
                  <a:gd name="T12" fmla="*/ 15 w 69"/>
                  <a:gd name="T13" fmla="*/ 43 h 81"/>
                  <a:gd name="T14" fmla="*/ 42 w 69"/>
                  <a:gd name="T15" fmla="*/ 31 h 81"/>
                  <a:gd name="T16" fmla="*/ 42 w 69"/>
                  <a:gd name="T17" fmla="*/ 20 h 81"/>
                  <a:gd name="T18" fmla="*/ 34 w 69"/>
                  <a:gd name="T19" fmla="*/ 8 h 81"/>
                  <a:gd name="T20" fmla="*/ 23 w 69"/>
                  <a:gd name="T21" fmla="*/ 8 h 81"/>
                  <a:gd name="T22" fmla="*/ 19 w 69"/>
                  <a:gd name="T23" fmla="*/ 12 h 81"/>
                  <a:gd name="T24" fmla="*/ 19 w 69"/>
                  <a:gd name="T25" fmla="*/ 23 h 81"/>
                  <a:gd name="T26" fmla="*/ 15 w 69"/>
                  <a:gd name="T27" fmla="*/ 27 h 81"/>
                  <a:gd name="T28" fmla="*/ 11 w 69"/>
                  <a:gd name="T29" fmla="*/ 31 h 81"/>
                  <a:gd name="T30" fmla="*/ 3 w 69"/>
                  <a:gd name="T31" fmla="*/ 27 h 81"/>
                  <a:gd name="T32" fmla="*/ 3 w 69"/>
                  <a:gd name="T33" fmla="*/ 23 h 81"/>
                  <a:gd name="T34" fmla="*/ 11 w 69"/>
                  <a:gd name="T35" fmla="*/ 8 h 81"/>
                  <a:gd name="T36" fmla="*/ 30 w 69"/>
                  <a:gd name="T37" fmla="*/ 0 h 81"/>
                  <a:gd name="T38" fmla="*/ 46 w 69"/>
                  <a:gd name="T39" fmla="*/ 4 h 81"/>
                  <a:gd name="T40" fmla="*/ 53 w 69"/>
                  <a:gd name="T41" fmla="*/ 12 h 81"/>
                  <a:gd name="T42" fmla="*/ 57 w 69"/>
                  <a:gd name="T43" fmla="*/ 27 h 81"/>
                  <a:gd name="T44" fmla="*/ 57 w 69"/>
                  <a:gd name="T45" fmla="*/ 62 h 81"/>
                  <a:gd name="T46" fmla="*/ 57 w 69"/>
                  <a:gd name="T47" fmla="*/ 69 h 81"/>
                  <a:gd name="T48" fmla="*/ 57 w 69"/>
                  <a:gd name="T49" fmla="*/ 69 h 81"/>
                  <a:gd name="T50" fmla="*/ 61 w 69"/>
                  <a:gd name="T51" fmla="*/ 69 h 81"/>
                  <a:gd name="T52" fmla="*/ 65 w 69"/>
                  <a:gd name="T53" fmla="*/ 69 h 81"/>
                  <a:gd name="T54" fmla="*/ 69 w 69"/>
                  <a:gd name="T55" fmla="*/ 69 h 81"/>
                  <a:gd name="T56" fmla="*/ 49 w 69"/>
                  <a:gd name="T57" fmla="*/ 81 h 81"/>
                  <a:gd name="T58" fmla="*/ 46 w 69"/>
                  <a:gd name="T59" fmla="*/ 77 h 81"/>
                  <a:gd name="T60" fmla="*/ 42 w 69"/>
                  <a:gd name="T61" fmla="*/ 69 h 81"/>
                  <a:gd name="T62" fmla="*/ 42 w 69"/>
                  <a:gd name="T63" fmla="*/ 35 h 81"/>
                  <a:gd name="T64" fmla="*/ 26 w 69"/>
                  <a:gd name="T65" fmla="*/ 43 h 81"/>
                  <a:gd name="T66" fmla="*/ 15 w 69"/>
                  <a:gd name="T67" fmla="*/ 50 h 81"/>
                  <a:gd name="T68" fmla="*/ 15 w 69"/>
                  <a:gd name="T69" fmla="*/ 58 h 81"/>
                  <a:gd name="T70" fmla="*/ 19 w 69"/>
                  <a:gd name="T71" fmla="*/ 66 h 81"/>
                  <a:gd name="T72" fmla="*/ 26 w 69"/>
                  <a:gd name="T73" fmla="*/ 69 h 81"/>
                  <a:gd name="T74" fmla="*/ 42 w 69"/>
                  <a:gd name="T75" fmla="*/ 62 h 8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9"/>
                  <a:gd name="T115" fmla="*/ 0 h 81"/>
                  <a:gd name="T116" fmla="*/ 69 w 69"/>
                  <a:gd name="T117" fmla="*/ 81 h 8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9" h="81">
                    <a:moveTo>
                      <a:pt x="42" y="69"/>
                    </a:moveTo>
                    <a:lnTo>
                      <a:pt x="34" y="73"/>
                    </a:lnTo>
                    <a:lnTo>
                      <a:pt x="30" y="77"/>
                    </a:lnTo>
                    <a:lnTo>
                      <a:pt x="26" y="77"/>
                    </a:lnTo>
                    <a:lnTo>
                      <a:pt x="23" y="81"/>
                    </a:lnTo>
                    <a:lnTo>
                      <a:pt x="19" y="81"/>
                    </a:lnTo>
                    <a:lnTo>
                      <a:pt x="11" y="81"/>
                    </a:lnTo>
                    <a:lnTo>
                      <a:pt x="3" y="77"/>
                    </a:lnTo>
                    <a:lnTo>
                      <a:pt x="0" y="69"/>
                    </a:lnTo>
                    <a:lnTo>
                      <a:pt x="0" y="62"/>
                    </a:lnTo>
                    <a:lnTo>
                      <a:pt x="0" y="58"/>
                    </a:lnTo>
                    <a:lnTo>
                      <a:pt x="3" y="54"/>
                    </a:lnTo>
                    <a:lnTo>
                      <a:pt x="7" y="46"/>
                    </a:lnTo>
                    <a:lnTo>
                      <a:pt x="15" y="43"/>
                    </a:lnTo>
                    <a:lnTo>
                      <a:pt x="26" y="35"/>
                    </a:lnTo>
                    <a:lnTo>
                      <a:pt x="42" y="31"/>
                    </a:lnTo>
                    <a:lnTo>
                      <a:pt x="42" y="27"/>
                    </a:lnTo>
                    <a:lnTo>
                      <a:pt x="42" y="20"/>
                    </a:lnTo>
                    <a:lnTo>
                      <a:pt x="38" y="12"/>
                    </a:lnTo>
                    <a:lnTo>
                      <a:pt x="34" y="8"/>
                    </a:lnTo>
                    <a:lnTo>
                      <a:pt x="26" y="8"/>
                    </a:lnTo>
                    <a:lnTo>
                      <a:pt x="23" y="8"/>
                    </a:lnTo>
                    <a:lnTo>
                      <a:pt x="19" y="12"/>
                    </a:lnTo>
                    <a:lnTo>
                      <a:pt x="19" y="16"/>
                    </a:lnTo>
                    <a:lnTo>
                      <a:pt x="19" y="23"/>
                    </a:lnTo>
                    <a:lnTo>
                      <a:pt x="15" y="27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7" y="31"/>
                    </a:lnTo>
                    <a:lnTo>
                      <a:pt x="3" y="27"/>
                    </a:lnTo>
                    <a:lnTo>
                      <a:pt x="3" y="23"/>
                    </a:lnTo>
                    <a:lnTo>
                      <a:pt x="3" y="16"/>
                    </a:lnTo>
                    <a:lnTo>
                      <a:pt x="11" y="8"/>
                    </a:lnTo>
                    <a:lnTo>
                      <a:pt x="19" y="4"/>
                    </a:lnTo>
                    <a:lnTo>
                      <a:pt x="30" y="0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7" y="20"/>
                    </a:lnTo>
                    <a:lnTo>
                      <a:pt x="57" y="27"/>
                    </a:lnTo>
                    <a:lnTo>
                      <a:pt x="57" y="54"/>
                    </a:lnTo>
                    <a:lnTo>
                      <a:pt x="57" y="62"/>
                    </a:lnTo>
                    <a:lnTo>
                      <a:pt x="57" y="66"/>
                    </a:lnTo>
                    <a:lnTo>
                      <a:pt x="57" y="69"/>
                    </a:lnTo>
                    <a:lnTo>
                      <a:pt x="61" y="69"/>
                    </a:lnTo>
                    <a:lnTo>
                      <a:pt x="65" y="69"/>
                    </a:lnTo>
                    <a:lnTo>
                      <a:pt x="69" y="66"/>
                    </a:lnTo>
                    <a:lnTo>
                      <a:pt x="69" y="69"/>
                    </a:lnTo>
                    <a:lnTo>
                      <a:pt x="61" y="77"/>
                    </a:lnTo>
                    <a:lnTo>
                      <a:pt x="49" y="81"/>
                    </a:lnTo>
                    <a:lnTo>
                      <a:pt x="46" y="81"/>
                    </a:lnTo>
                    <a:lnTo>
                      <a:pt x="46" y="77"/>
                    </a:lnTo>
                    <a:lnTo>
                      <a:pt x="42" y="73"/>
                    </a:lnTo>
                    <a:lnTo>
                      <a:pt x="42" y="69"/>
                    </a:lnTo>
                    <a:close/>
                    <a:moveTo>
                      <a:pt x="42" y="62"/>
                    </a:moveTo>
                    <a:lnTo>
                      <a:pt x="42" y="35"/>
                    </a:lnTo>
                    <a:lnTo>
                      <a:pt x="30" y="39"/>
                    </a:lnTo>
                    <a:lnTo>
                      <a:pt x="26" y="43"/>
                    </a:lnTo>
                    <a:lnTo>
                      <a:pt x="19" y="46"/>
                    </a:lnTo>
                    <a:lnTo>
                      <a:pt x="15" y="50"/>
                    </a:lnTo>
                    <a:lnTo>
                      <a:pt x="15" y="54"/>
                    </a:lnTo>
                    <a:lnTo>
                      <a:pt x="15" y="58"/>
                    </a:lnTo>
                    <a:lnTo>
                      <a:pt x="15" y="62"/>
                    </a:lnTo>
                    <a:lnTo>
                      <a:pt x="19" y="66"/>
                    </a:lnTo>
                    <a:lnTo>
                      <a:pt x="23" y="69"/>
                    </a:lnTo>
                    <a:lnTo>
                      <a:pt x="26" y="69"/>
                    </a:lnTo>
                    <a:lnTo>
                      <a:pt x="34" y="69"/>
                    </a:lnTo>
                    <a:lnTo>
                      <a:pt x="42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664" name="Freeform 15"/>
              <p:cNvSpPr>
                <a:spLocks/>
              </p:cNvSpPr>
              <p:nvPr/>
            </p:nvSpPr>
            <p:spPr bwMode="auto">
              <a:xfrm>
                <a:off x="1926" y="1322"/>
                <a:ext cx="81" cy="81"/>
              </a:xfrm>
              <a:custGeom>
                <a:avLst/>
                <a:gdLst>
                  <a:gd name="T0" fmla="*/ 23 w 81"/>
                  <a:gd name="T1" fmla="*/ 20 h 81"/>
                  <a:gd name="T2" fmla="*/ 31 w 81"/>
                  <a:gd name="T3" fmla="*/ 8 h 81"/>
                  <a:gd name="T4" fmla="*/ 43 w 81"/>
                  <a:gd name="T5" fmla="*/ 4 h 81"/>
                  <a:gd name="T6" fmla="*/ 50 w 81"/>
                  <a:gd name="T7" fmla="*/ 0 h 81"/>
                  <a:gd name="T8" fmla="*/ 54 w 81"/>
                  <a:gd name="T9" fmla="*/ 4 h 81"/>
                  <a:gd name="T10" fmla="*/ 62 w 81"/>
                  <a:gd name="T11" fmla="*/ 4 h 81"/>
                  <a:gd name="T12" fmla="*/ 66 w 81"/>
                  <a:gd name="T13" fmla="*/ 8 h 81"/>
                  <a:gd name="T14" fmla="*/ 69 w 81"/>
                  <a:gd name="T15" fmla="*/ 16 h 81"/>
                  <a:gd name="T16" fmla="*/ 69 w 81"/>
                  <a:gd name="T17" fmla="*/ 20 h 81"/>
                  <a:gd name="T18" fmla="*/ 69 w 81"/>
                  <a:gd name="T19" fmla="*/ 31 h 81"/>
                  <a:gd name="T20" fmla="*/ 69 w 81"/>
                  <a:gd name="T21" fmla="*/ 62 h 81"/>
                  <a:gd name="T22" fmla="*/ 69 w 81"/>
                  <a:gd name="T23" fmla="*/ 69 h 81"/>
                  <a:gd name="T24" fmla="*/ 69 w 81"/>
                  <a:gd name="T25" fmla="*/ 73 h 81"/>
                  <a:gd name="T26" fmla="*/ 73 w 81"/>
                  <a:gd name="T27" fmla="*/ 73 h 81"/>
                  <a:gd name="T28" fmla="*/ 73 w 81"/>
                  <a:gd name="T29" fmla="*/ 77 h 81"/>
                  <a:gd name="T30" fmla="*/ 77 w 81"/>
                  <a:gd name="T31" fmla="*/ 77 h 81"/>
                  <a:gd name="T32" fmla="*/ 81 w 81"/>
                  <a:gd name="T33" fmla="*/ 77 h 81"/>
                  <a:gd name="T34" fmla="*/ 81 w 81"/>
                  <a:gd name="T35" fmla="*/ 81 h 81"/>
                  <a:gd name="T36" fmla="*/ 46 w 81"/>
                  <a:gd name="T37" fmla="*/ 81 h 81"/>
                  <a:gd name="T38" fmla="*/ 46 w 81"/>
                  <a:gd name="T39" fmla="*/ 77 h 81"/>
                  <a:gd name="T40" fmla="*/ 46 w 81"/>
                  <a:gd name="T41" fmla="*/ 77 h 81"/>
                  <a:gd name="T42" fmla="*/ 50 w 81"/>
                  <a:gd name="T43" fmla="*/ 77 h 81"/>
                  <a:gd name="T44" fmla="*/ 54 w 81"/>
                  <a:gd name="T45" fmla="*/ 77 h 81"/>
                  <a:gd name="T46" fmla="*/ 54 w 81"/>
                  <a:gd name="T47" fmla="*/ 73 h 81"/>
                  <a:gd name="T48" fmla="*/ 54 w 81"/>
                  <a:gd name="T49" fmla="*/ 69 h 81"/>
                  <a:gd name="T50" fmla="*/ 54 w 81"/>
                  <a:gd name="T51" fmla="*/ 69 h 81"/>
                  <a:gd name="T52" fmla="*/ 54 w 81"/>
                  <a:gd name="T53" fmla="*/ 62 h 81"/>
                  <a:gd name="T54" fmla="*/ 54 w 81"/>
                  <a:gd name="T55" fmla="*/ 31 h 81"/>
                  <a:gd name="T56" fmla="*/ 54 w 81"/>
                  <a:gd name="T57" fmla="*/ 23 h 81"/>
                  <a:gd name="T58" fmla="*/ 54 w 81"/>
                  <a:gd name="T59" fmla="*/ 16 h 81"/>
                  <a:gd name="T60" fmla="*/ 50 w 81"/>
                  <a:gd name="T61" fmla="*/ 16 h 81"/>
                  <a:gd name="T62" fmla="*/ 43 w 81"/>
                  <a:gd name="T63" fmla="*/ 12 h 81"/>
                  <a:gd name="T64" fmla="*/ 35 w 81"/>
                  <a:gd name="T65" fmla="*/ 16 h 81"/>
                  <a:gd name="T66" fmla="*/ 23 w 81"/>
                  <a:gd name="T67" fmla="*/ 23 h 81"/>
                  <a:gd name="T68" fmla="*/ 23 w 81"/>
                  <a:gd name="T69" fmla="*/ 62 h 81"/>
                  <a:gd name="T70" fmla="*/ 23 w 81"/>
                  <a:gd name="T71" fmla="*/ 69 h 81"/>
                  <a:gd name="T72" fmla="*/ 23 w 81"/>
                  <a:gd name="T73" fmla="*/ 73 h 81"/>
                  <a:gd name="T74" fmla="*/ 27 w 81"/>
                  <a:gd name="T75" fmla="*/ 73 h 81"/>
                  <a:gd name="T76" fmla="*/ 27 w 81"/>
                  <a:gd name="T77" fmla="*/ 77 h 81"/>
                  <a:gd name="T78" fmla="*/ 31 w 81"/>
                  <a:gd name="T79" fmla="*/ 77 h 81"/>
                  <a:gd name="T80" fmla="*/ 35 w 81"/>
                  <a:gd name="T81" fmla="*/ 77 h 81"/>
                  <a:gd name="T82" fmla="*/ 35 w 81"/>
                  <a:gd name="T83" fmla="*/ 81 h 81"/>
                  <a:gd name="T84" fmla="*/ 0 w 81"/>
                  <a:gd name="T85" fmla="*/ 81 h 81"/>
                  <a:gd name="T86" fmla="*/ 0 w 81"/>
                  <a:gd name="T87" fmla="*/ 77 h 81"/>
                  <a:gd name="T88" fmla="*/ 0 w 81"/>
                  <a:gd name="T89" fmla="*/ 77 h 81"/>
                  <a:gd name="T90" fmla="*/ 4 w 81"/>
                  <a:gd name="T91" fmla="*/ 77 h 81"/>
                  <a:gd name="T92" fmla="*/ 8 w 81"/>
                  <a:gd name="T93" fmla="*/ 73 h 81"/>
                  <a:gd name="T94" fmla="*/ 8 w 81"/>
                  <a:gd name="T95" fmla="*/ 69 h 81"/>
                  <a:gd name="T96" fmla="*/ 8 w 81"/>
                  <a:gd name="T97" fmla="*/ 62 h 81"/>
                  <a:gd name="T98" fmla="*/ 8 w 81"/>
                  <a:gd name="T99" fmla="*/ 35 h 81"/>
                  <a:gd name="T100" fmla="*/ 8 w 81"/>
                  <a:gd name="T101" fmla="*/ 23 h 81"/>
                  <a:gd name="T102" fmla="*/ 8 w 81"/>
                  <a:gd name="T103" fmla="*/ 16 h 81"/>
                  <a:gd name="T104" fmla="*/ 8 w 81"/>
                  <a:gd name="T105" fmla="*/ 16 h 81"/>
                  <a:gd name="T106" fmla="*/ 8 w 81"/>
                  <a:gd name="T107" fmla="*/ 12 h 81"/>
                  <a:gd name="T108" fmla="*/ 8 w 81"/>
                  <a:gd name="T109" fmla="*/ 12 h 81"/>
                  <a:gd name="T110" fmla="*/ 4 w 81"/>
                  <a:gd name="T111" fmla="*/ 12 h 81"/>
                  <a:gd name="T112" fmla="*/ 4 w 81"/>
                  <a:gd name="T113" fmla="*/ 12 h 81"/>
                  <a:gd name="T114" fmla="*/ 0 w 81"/>
                  <a:gd name="T115" fmla="*/ 12 h 81"/>
                  <a:gd name="T116" fmla="*/ 0 w 81"/>
                  <a:gd name="T117" fmla="*/ 12 h 81"/>
                  <a:gd name="T118" fmla="*/ 20 w 81"/>
                  <a:gd name="T119" fmla="*/ 0 h 81"/>
                  <a:gd name="T120" fmla="*/ 23 w 81"/>
                  <a:gd name="T121" fmla="*/ 0 h 81"/>
                  <a:gd name="T122" fmla="*/ 23 w 81"/>
                  <a:gd name="T123" fmla="*/ 20 h 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1"/>
                  <a:gd name="T187" fmla="*/ 0 h 81"/>
                  <a:gd name="T188" fmla="*/ 81 w 81"/>
                  <a:gd name="T189" fmla="*/ 81 h 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1" h="81">
                    <a:moveTo>
                      <a:pt x="23" y="20"/>
                    </a:moveTo>
                    <a:lnTo>
                      <a:pt x="31" y="8"/>
                    </a:lnTo>
                    <a:lnTo>
                      <a:pt x="43" y="4"/>
                    </a:lnTo>
                    <a:lnTo>
                      <a:pt x="50" y="0"/>
                    </a:lnTo>
                    <a:lnTo>
                      <a:pt x="54" y="4"/>
                    </a:lnTo>
                    <a:lnTo>
                      <a:pt x="62" y="4"/>
                    </a:lnTo>
                    <a:lnTo>
                      <a:pt x="66" y="8"/>
                    </a:lnTo>
                    <a:lnTo>
                      <a:pt x="69" y="16"/>
                    </a:lnTo>
                    <a:lnTo>
                      <a:pt x="69" y="20"/>
                    </a:lnTo>
                    <a:lnTo>
                      <a:pt x="69" y="31"/>
                    </a:lnTo>
                    <a:lnTo>
                      <a:pt x="69" y="62"/>
                    </a:lnTo>
                    <a:lnTo>
                      <a:pt x="69" y="69"/>
                    </a:lnTo>
                    <a:lnTo>
                      <a:pt x="69" y="73"/>
                    </a:lnTo>
                    <a:lnTo>
                      <a:pt x="73" y="73"/>
                    </a:lnTo>
                    <a:lnTo>
                      <a:pt x="73" y="77"/>
                    </a:lnTo>
                    <a:lnTo>
                      <a:pt x="77" y="77"/>
                    </a:lnTo>
                    <a:lnTo>
                      <a:pt x="81" y="77"/>
                    </a:lnTo>
                    <a:lnTo>
                      <a:pt x="81" y="81"/>
                    </a:lnTo>
                    <a:lnTo>
                      <a:pt x="46" y="81"/>
                    </a:lnTo>
                    <a:lnTo>
                      <a:pt x="46" y="77"/>
                    </a:lnTo>
                    <a:lnTo>
                      <a:pt x="50" y="77"/>
                    </a:lnTo>
                    <a:lnTo>
                      <a:pt x="54" y="77"/>
                    </a:lnTo>
                    <a:lnTo>
                      <a:pt x="54" y="73"/>
                    </a:lnTo>
                    <a:lnTo>
                      <a:pt x="54" y="69"/>
                    </a:lnTo>
                    <a:lnTo>
                      <a:pt x="54" y="62"/>
                    </a:lnTo>
                    <a:lnTo>
                      <a:pt x="54" y="31"/>
                    </a:lnTo>
                    <a:lnTo>
                      <a:pt x="54" y="23"/>
                    </a:lnTo>
                    <a:lnTo>
                      <a:pt x="54" y="16"/>
                    </a:lnTo>
                    <a:lnTo>
                      <a:pt x="50" y="16"/>
                    </a:lnTo>
                    <a:lnTo>
                      <a:pt x="43" y="12"/>
                    </a:lnTo>
                    <a:lnTo>
                      <a:pt x="35" y="16"/>
                    </a:lnTo>
                    <a:lnTo>
                      <a:pt x="23" y="23"/>
                    </a:lnTo>
                    <a:lnTo>
                      <a:pt x="23" y="62"/>
                    </a:lnTo>
                    <a:lnTo>
                      <a:pt x="23" y="69"/>
                    </a:lnTo>
                    <a:lnTo>
                      <a:pt x="23" y="73"/>
                    </a:lnTo>
                    <a:lnTo>
                      <a:pt x="27" y="73"/>
                    </a:lnTo>
                    <a:lnTo>
                      <a:pt x="27" y="77"/>
                    </a:lnTo>
                    <a:lnTo>
                      <a:pt x="31" y="77"/>
                    </a:lnTo>
                    <a:lnTo>
                      <a:pt x="35" y="77"/>
                    </a:lnTo>
                    <a:lnTo>
                      <a:pt x="35" y="81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4" y="77"/>
                    </a:lnTo>
                    <a:lnTo>
                      <a:pt x="8" y="73"/>
                    </a:lnTo>
                    <a:lnTo>
                      <a:pt x="8" y="69"/>
                    </a:lnTo>
                    <a:lnTo>
                      <a:pt x="8" y="62"/>
                    </a:lnTo>
                    <a:lnTo>
                      <a:pt x="8" y="35"/>
                    </a:lnTo>
                    <a:lnTo>
                      <a:pt x="8" y="23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3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665" name="Freeform 16"/>
              <p:cNvSpPr>
                <a:spLocks/>
              </p:cNvSpPr>
              <p:nvPr/>
            </p:nvSpPr>
            <p:spPr bwMode="auto">
              <a:xfrm>
                <a:off x="2007" y="1303"/>
                <a:ext cx="50" cy="100"/>
              </a:xfrm>
              <a:custGeom>
                <a:avLst/>
                <a:gdLst>
                  <a:gd name="T0" fmla="*/ 27 w 50"/>
                  <a:gd name="T1" fmla="*/ 0 h 100"/>
                  <a:gd name="T2" fmla="*/ 27 w 50"/>
                  <a:gd name="T3" fmla="*/ 23 h 100"/>
                  <a:gd name="T4" fmla="*/ 46 w 50"/>
                  <a:gd name="T5" fmla="*/ 23 h 100"/>
                  <a:gd name="T6" fmla="*/ 46 w 50"/>
                  <a:gd name="T7" fmla="*/ 27 h 100"/>
                  <a:gd name="T8" fmla="*/ 27 w 50"/>
                  <a:gd name="T9" fmla="*/ 27 h 100"/>
                  <a:gd name="T10" fmla="*/ 27 w 50"/>
                  <a:gd name="T11" fmla="*/ 77 h 100"/>
                  <a:gd name="T12" fmla="*/ 27 w 50"/>
                  <a:gd name="T13" fmla="*/ 85 h 100"/>
                  <a:gd name="T14" fmla="*/ 31 w 50"/>
                  <a:gd name="T15" fmla="*/ 88 h 100"/>
                  <a:gd name="T16" fmla="*/ 31 w 50"/>
                  <a:gd name="T17" fmla="*/ 88 h 100"/>
                  <a:gd name="T18" fmla="*/ 35 w 50"/>
                  <a:gd name="T19" fmla="*/ 88 h 100"/>
                  <a:gd name="T20" fmla="*/ 38 w 50"/>
                  <a:gd name="T21" fmla="*/ 88 h 100"/>
                  <a:gd name="T22" fmla="*/ 42 w 50"/>
                  <a:gd name="T23" fmla="*/ 88 h 100"/>
                  <a:gd name="T24" fmla="*/ 42 w 50"/>
                  <a:gd name="T25" fmla="*/ 88 h 100"/>
                  <a:gd name="T26" fmla="*/ 46 w 50"/>
                  <a:gd name="T27" fmla="*/ 85 h 100"/>
                  <a:gd name="T28" fmla="*/ 50 w 50"/>
                  <a:gd name="T29" fmla="*/ 85 h 100"/>
                  <a:gd name="T30" fmla="*/ 46 w 50"/>
                  <a:gd name="T31" fmla="*/ 92 h 100"/>
                  <a:gd name="T32" fmla="*/ 38 w 50"/>
                  <a:gd name="T33" fmla="*/ 96 h 100"/>
                  <a:gd name="T34" fmla="*/ 35 w 50"/>
                  <a:gd name="T35" fmla="*/ 100 h 100"/>
                  <a:gd name="T36" fmla="*/ 27 w 50"/>
                  <a:gd name="T37" fmla="*/ 100 h 100"/>
                  <a:gd name="T38" fmla="*/ 23 w 50"/>
                  <a:gd name="T39" fmla="*/ 100 h 100"/>
                  <a:gd name="T40" fmla="*/ 19 w 50"/>
                  <a:gd name="T41" fmla="*/ 96 h 100"/>
                  <a:gd name="T42" fmla="*/ 15 w 50"/>
                  <a:gd name="T43" fmla="*/ 96 h 100"/>
                  <a:gd name="T44" fmla="*/ 15 w 50"/>
                  <a:gd name="T45" fmla="*/ 92 h 100"/>
                  <a:gd name="T46" fmla="*/ 12 w 50"/>
                  <a:gd name="T47" fmla="*/ 88 h 100"/>
                  <a:gd name="T48" fmla="*/ 12 w 50"/>
                  <a:gd name="T49" fmla="*/ 81 h 100"/>
                  <a:gd name="T50" fmla="*/ 12 w 50"/>
                  <a:gd name="T51" fmla="*/ 27 h 100"/>
                  <a:gd name="T52" fmla="*/ 0 w 50"/>
                  <a:gd name="T53" fmla="*/ 27 h 100"/>
                  <a:gd name="T54" fmla="*/ 0 w 50"/>
                  <a:gd name="T55" fmla="*/ 27 h 100"/>
                  <a:gd name="T56" fmla="*/ 4 w 50"/>
                  <a:gd name="T57" fmla="*/ 23 h 100"/>
                  <a:gd name="T58" fmla="*/ 12 w 50"/>
                  <a:gd name="T59" fmla="*/ 19 h 100"/>
                  <a:gd name="T60" fmla="*/ 15 w 50"/>
                  <a:gd name="T61" fmla="*/ 16 h 100"/>
                  <a:gd name="T62" fmla="*/ 19 w 50"/>
                  <a:gd name="T63" fmla="*/ 12 h 100"/>
                  <a:gd name="T64" fmla="*/ 23 w 50"/>
                  <a:gd name="T65" fmla="*/ 4 h 100"/>
                  <a:gd name="T66" fmla="*/ 27 w 50"/>
                  <a:gd name="T67" fmla="*/ 0 h 100"/>
                  <a:gd name="T68" fmla="*/ 27 w 50"/>
                  <a:gd name="T69" fmla="*/ 0 h 10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0"/>
                  <a:gd name="T106" fmla="*/ 0 h 100"/>
                  <a:gd name="T107" fmla="*/ 50 w 50"/>
                  <a:gd name="T108" fmla="*/ 100 h 10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0" h="100">
                    <a:moveTo>
                      <a:pt x="27" y="0"/>
                    </a:moveTo>
                    <a:lnTo>
                      <a:pt x="27" y="23"/>
                    </a:lnTo>
                    <a:lnTo>
                      <a:pt x="46" y="23"/>
                    </a:lnTo>
                    <a:lnTo>
                      <a:pt x="46" y="27"/>
                    </a:lnTo>
                    <a:lnTo>
                      <a:pt x="27" y="27"/>
                    </a:lnTo>
                    <a:lnTo>
                      <a:pt x="27" y="77"/>
                    </a:lnTo>
                    <a:lnTo>
                      <a:pt x="27" y="85"/>
                    </a:lnTo>
                    <a:lnTo>
                      <a:pt x="31" y="88"/>
                    </a:lnTo>
                    <a:lnTo>
                      <a:pt x="35" y="88"/>
                    </a:lnTo>
                    <a:lnTo>
                      <a:pt x="38" y="88"/>
                    </a:lnTo>
                    <a:lnTo>
                      <a:pt x="42" y="88"/>
                    </a:lnTo>
                    <a:lnTo>
                      <a:pt x="46" y="85"/>
                    </a:lnTo>
                    <a:lnTo>
                      <a:pt x="50" y="85"/>
                    </a:lnTo>
                    <a:lnTo>
                      <a:pt x="46" y="92"/>
                    </a:lnTo>
                    <a:lnTo>
                      <a:pt x="38" y="96"/>
                    </a:lnTo>
                    <a:lnTo>
                      <a:pt x="35" y="100"/>
                    </a:lnTo>
                    <a:lnTo>
                      <a:pt x="27" y="100"/>
                    </a:lnTo>
                    <a:lnTo>
                      <a:pt x="23" y="100"/>
                    </a:lnTo>
                    <a:lnTo>
                      <a:pt x="19" y="96"/>
                    </a:lnTo>
                    <a:lnTo>
                      <a:pt x="15" y="96"/>
                    </a:lnTo>
                    <a:lnTo>
                      <a:pt x="15" y="92"/>
                    </a:lnTo>
                    <a:lnTo>
                      <a:pt x="12" y="88"/>
                    </a:lnTo>
                    <a:lnTo>
                      <a:pt x="12" y="81"/>
                    </a:lnTo>
                    <a:lnTo>
                      <a:pt x="12" y="27"/>
                    </a:lnTo>
                    <a:lnTo>
                      <a:pt x="0" y="27"/>
                    </a:lnTo>
                    <a:lnTo>
                      <a:pt x="4" y="23"/>
                    </a:lnTo>
                    <a:lnTo>
                      <a:pt x="12" y="19"/>
                    </a:lnTo>
                    <a:lnTo>
                      <a:pt x="15" y="16"/>
                    </a:lnTo>
                    <a:lnTo>
                      <a:pt x="19" y="12"/>
                    </a:lnTo>
                    <a:lnTo>
                      <a:pt x="23" y="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666" name="Rectangle 17"/>
              <p:cNvSpPr>
                <a:spLocks noChangeArrowheads="1"/>
              </p:cNvSpPr>
              <p:nvPr/>
            </p:nvSpPr>
            <p:spPr bwMode="auto">
              <a:xfrm>
                <a:off x="2107" y="1261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7" name="Freeform 18"/>
              <p:cNvSpPr>
                <a:spLocks/>
              </p:cNvSpPr>
              <p:nvPr/>
            </p:nvSpPr>
            <p:spPr bwMode="auto">
              <a:xfrm>
                <a:off x="2283" y="1303"/>
                <a:ext cx="46" cy="100"/>
              </a:xfrm>
              <a:custGeom>
                <a:avLst/>
                <a:gdLst>
                  <a:gd name="T0" fmla="*/ 23 w 46"/>
                  <a:gd name="T1" fmla="*/ 0 h 100"/>
                  <a:gd name="T2" fmla="*/ 23 w 46"/>
                  <a:gd name="T3" fmla="*/ 23 h 100"/>
                  <a:gd name="T4" fmla="*/ 42 w 46"/>
                  <a:gd name="T5" fmla="*/ 23 h 100"/>
                  <a:gd name="T6" fmla="*/ 42 w 46"/>
                  <a:gd name="T7" fmla="*/ 27 h 100"/>
                  <a:gd name="T8" fmla="*/ 23 w 46"/>
                  <a:gd name="T9" fmla="*/ 27 h 100"/>
                  <a:gd name="T10" fmla="*/ 23 w 46"/>
                  <a:gd name="T11" fmla="*/ 77 h 100"/>
                  <a:gd name="T12" fmla="*/ 27 w 46"/>
                  <a:gd name="T13" fmla="*/ 85 h 100"/>
                  <a:gd name="T14" fmla="*/ 27 w 46"/>
                  <a:gd name="T15" fmla="*/ 88 h 100"/>
                  <a:gd name="T16" fmla="*/ 31 w 46"/>
                  <a:gd name="T17" fmla="*/ 88 h 100"/>
                  <a:gd name="T18" fmla="*/ 31 w 46"/>
                  <a:gd name="T19" fmla="*/ 88 h 100"/>
                  <a:gd name="T20" fmla="*/ 35 w 46"/>
                  <a:gd name="T21" fmla="*/ 88 h 100"/>
                  <a:gd name="T22" fmla="*/ 39 w 46"/>
                  <a:gd name="T23" fmla="*/ 88 h 100"/>
                  <a:gd name="T24" fmla="*/ 39 w 46"/>
                  <a:gd name="T25" fmla="*/ 88 h 100"/>
                  <a:gd name="T26" fmla="*/ 42 w 46"/>
                  <a:gd name="T27" fmla="*/ 85 h 100"/>
                  <a:gd name="T28" fmla="*/ 46 w 46"/>
                  <a:gd name="T29" fmla="*/ 85 h 100"/>
                  <a:gd name="T30" fmla="*/ 42 w 46"/>
                  <a:gd name="T31" fmla="*/ 92 h 100"/>
                  <a:gd name="T32" fmla="*/ 39 w 46"/>
                  <a:gd name="T33" fmla="*/ 96 h 100"/>
                  <a:gd name="T34" fmla="*/ 31 w 46"/>
                  <a:gd name="T35" fmla="*/ 100 h 100"/>
                  <a:gd name="T36" fmla="*/ 27 w 46"/>
                  <a:gd name="T37" fmla="*/ 100 h 100"/>
                  <a:gd name="T38" fmla="*/ 23 w 46"/>
                  <a:gd name="T39" fmla="*/ 100 h 100"/>
                  <a:gd name="T40" fmla="*/ 19 w 46"/>
                  <a:gd name="T41" fmla="*/ 96 h 100"/>
                  <a:gd name="T42" fmla="*/ 16 w 46"/>
                  <a:gd name="T43" fmla="*/ 96 h 100"/>
                  <a:gd name="T44" fmla="*/ 12 w 46"/>
                  <a:gd name="T45" fmla="*/ 92 h 100"/>
                  <a:gd name="T46" fmla="*/ 12 w 46"/>
                  <a:gd name="T47" fmla="*/ 88 h 100"/>
                  <a:gd name="T48" fmla="*/ 12 w 46"/>
                  <a:gd name="T49" fmla="*/ 81 h 100"/>
                  <a:gd name="T50" fmla="*/ 12 w 46"/>
                  <a:gd name="T51" fmla="*/ 27 h 100"/>
                  <a:gd name="T52" fmla="*/ 0 w 46"/>
                  <a:gd name="T53" fmla="*/ 27 h 100"/>
                  <a:gd name="T54" fmla="*/ 0 w 46"/>
                  <a:gd name="T55" fmla="*/ 27 h 100"/>
                  <a:gd name="T56" fmla="*/ 4 w 46"/>
                  <a:gd name="T57" fmla="*/ 23 h 100"/>
                  <a:gd name="T58" fmla="*/ 8 w 46"/>
                  <a:gd name="T59" fmla="*/ 19 h 100"/>
                  <a:gd name="T60" fmla="*/ 12 w 46"/>
                  <a:gd name="T61" fmla="*/ 16 h 100"/>
                  <a:gd name="T62" fmla="*/ 16 w 46"/>
                  <a:gd name="T63" fmla="*/ 12 h 100"/>
                  <a:gd name="T64" fmla="*/ 19 w 46"/>
                  <a:gd name="T65" fmla="*/ 4 h 100"/>
                  <a:gd name="T66" fmla="*/ 23 w 46"/>
                  <a:gd name="T67" fmla="*/ 0 h 100"/>
                  <a:gd name="T68" fmla="*/ 23 w 46"/>
                  <a:gd name="T69" fmla="*/ 0 h 10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"/>
                  <a:gd name="T106" fmla="*/ 0 h 100"/>
                  <a:gd name="T107" fmla="*/ 46 w 46"/>
                  <a:gd name="T108" fmla="*/ 100 h 10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" h="100">
                    <a:moveTo>
                      <a:pt x="23" y="0"/>
                    </a:moveTo>
                    <a:lnTo>
                      <a:pt x="23" y="23"/>
                    </a:lnTo>
                    <a:lnTo>
                      <a:pt x="42" y="23"/>
                    </a:lnTo>
                    <a:lnTo>
                      <a:pt x="42" y="27"/>
                    </a:lnTo>
                    <a:lnTo>
                      <a:pt x="23" y="27"/>
                    </a:lnTo>
                    <a:lnTo>
                      <a:pt x="23" y="77"/>
                    </a:lnTo>
                    <a:lnTo>
                      <a:pt x="27" y="85"/>
                    </a:lnTo>
                    <a:lnTo>
                      <a:pt x="27" y="88"/>
                    </a:lnTo>
                    <a:lnTo>
                      <a:pt x="31" y="88"/>
                    </a:lnTo>
                    <a:lnTo>
                      <a:pt x="35" y="88"/>
                    </a:lnTo>
                    <a:lnTo>
                      <a:pt x="39" y="88"/>
                    </a:lnTo>
                    <a:lnTo>
                      <a:pt x="42" y="85"/>
                    </a:lnTo>
                    <a:lnTo>
                      <a:pt x="46" y="85"/>
                    </a:lnTo>
                    <a:lnTo>
                      <a:pt x="42" y="92"/>
                    </a:lnTo>
                    <a:lnTo>
                      <a:pt x="39" y="96"/>
                    </a:lnTo>
                    <a:lnTo>
                      <a:pt x="31" y="100"/>
                    </a:lnTo>
                    <a:lnTo>
                      <a:pt x="27" y="100"/>
                    </a:lnTo>
                    <a:lnTo>
                      <a:pt x="23" y="100"/>
                    </a:lnTo>
                    <a:lnTo>
                      <a:pt x="19" y="96"/>
                    </a:lnTo>
                    <a:lnTo>
                      <a:pt x="16" y="96"/>
                    </a:lnTo>
                    <a:lnTo>
                      <a:pt x="12" y="92"/>
                    </a:lnTo>
                    <a:lnTo>
                      <a:pt x="12" y="88"/>
                    </a:lnTo>
                    <a:lnTo>
                      <a:pt x="12" y="81"/>
                    </a:lnTo>
                    <a:lnTo>
                      <a:pt x="12" y="27"/>
                    </a:lnTo>
                    <a:lnTo>
                      <a:pt x="0" y="27"/>
                    </a:lnTo>
                    <a:lnTo>
                      <a:pt x="4" y="23"/>
                    </a:lnTo>
                    <a:lnTo>
                      <a:pt x="8" y="19"/>
                    </a:lnTo>
                    <a:lnTo>
                      <a:pt x="12" y="16"/>
                    </a:lnTo>
                    <a:lnTo>
                      <a:pt x="16" y="12"/>
                    </a:lnTo>
                    <a:lnTo>
                      <a:pt x="19" y="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668" name="Freeform 19"/>
              <p:cNvSpPr>
                <a:spLocks noEditPoints="1"/>
              </p:cNvSpPr>
              <p:nvPr/>
            </p:nvSpPr>
            <p:spPr bwMode="auto">
              <a:xfrm>
                <a:off x="2333" y="1322"/>
                <a:ext cx="73" cy="81"/>
              </a:xfrm>
              <a:custGeom>
                <a:avLst/>
                <a:gdLst>
                  <a:gd name="T0" fmla="*/ 39 w 73"/>
                  <a:gd name="T1" fmla="*/ 0 h 81"/>
                  <a:gd name="T2" fmla="*/ 46 w 73"/>
                  <a:gd name="T3" fmla="*/ 4 h 81"/>
                  <a:gd name="T4" fmla="*/ 58 w 73"/>
                  <a:gd name="T5" fmla="*/ 8 h 81"/>
                  <a:gd name="T6" fmla="*/ 65 w 73"/>
                  <a:gd name="T7" fmla="*/ 16 h 81"/>
                  <a:gd name="T8" fmla="*/ 69 w 73"/>
                  <a:gd name="T9" fmla="*/ 27 h 81"/>
                  <a:gd name="T10" fmla="*/ 73 w 73"/>
                  <a:gd name="T11" fmla="*/ 39 h 81"/>
                  <a:gd name="T12" fmla="*/ 73 w 73"/>
                  <a:gd name="T13" fmla="*/ 50 h 81"/>
                  <a:gd name="T14" fmla="*/ 69 w 73"/>
                  <a:gd name="T15" fmla="*/ 62 h 81"/>
                  <a:gd name="T16" fmla="*/ 62 w 73"/>
                  <a:gd name="T17" fmla="*/ 69 h 81"/>
                  <a:gd name="T18" fmla="*/ 54 w 73"/>
                  <a:gd name="T19" fmla="*/ 77 h 81"/>
                  <a:gd name="T20" fmla="*/ 46 w 73"/>
                  <a:gd name="T21" fmla="*/ 81 h 81"/>
                  <a:gd name="T22" fmla="*/ 35 w 73"/>
                  <a:gd name="T23" fmla="*/ 81 h 81"/>
                  <a:gd name="T24" fmla="*/ 27 w 73"/>
                  <a:gd name="T25" fmla="*/ 81 h 81"/>
                  <a:gd name="T26" fmla="*/ 15 w 73"/>
                  <a:gd name="T27" fmla="*/ 73 h 81"/>
                  <a:gd name="T28" fmla="*/ 8 w 73"/>
                  <a:gd name="T29" fmla="*/ 69 h 81"/>
                  <a:gd name="T30" fmla="*/ 4 w 73"/>
                  <a:gd name="T31" fmla="*/ 54 h 81"/>
                  <a:gd name="T32" fmla="*/ 0 w 73"/>
                  <a:gd name="T33" fmla="*/ 43 h 81"/>
                  <a:gd name="T34" fmla="*/ 4 w 73"/>
                  <a:gd name="T35" fmla="*/ 31 h 81"/>
                  <a:gd name="T36" fmla="*/ 8 w 73"/>
                  <a:gd name="T37" fmla="*/ 23 h 81"/>
                  <a:gd name="T38" fmla="*/ 12 w 73"/>
                  <a:gd name="T39" fmla="*/ 12 h 81"/>
                  <a:gd name="T40" fmla="*/ 19 w 73"/>
                  <a:gd name="T41" fmla="*/ 8 h 81"/>
                  <a:gd name="T42" fmla="*/ 27 w 73"/>
                  <a:gd name="T43" fmla="*/ 4 h 81"/>
                  <a:gd name="T44" fmla="*/ 39 w 73"/>
                  <a:gd name="T45" fmla="*/ 0 h 81"/>
                  <a:gd name="T46" fmla="*/ 35 w 73"/>
                  <a:gd name="T47" fmla="*/ 8 h 81"/>
                  <a:gd name="T48" fmla="*/ 31 w 73"/>
                  <a:gd name="T49" fmla="*/ 8 h 81"/>
                  <a:gd name="T50" fmla="*/ 27 w 73"/>
                  <a:gd name="T51" fmla="*/ 12 h 81"/>
                  <a:gd name="T52" fmla="*/ 19 w 73"/>
                  <a:gd name="T53" fmla="*/ 12 h 81"/>
                  <a:gd name="T54" fmla="*/ 19 w 73"/>
                  <a:gd name="T55" fmla="*/ 20 h 81"/>
                  <a:gd name="T56" fmla="*/ 15 w 73"/>
                  <a:gd name="T57" fmla="*/ 27 h 81"/>
                  <a:gd name="T58" fmla="*/ 15 w 73"/>
                  <a:gd name="T59" fmla="*/ 35 h 81"/>
                  <a:gd name="T60" fmla="*/ 15 w 73"/>
                  <a:gd name="T61" fmla="*/ 50 h 81"/>
                  <a:gd name="T62" fmla="*/ 23 w 73"/>
                  <a:gd name="T63" fmla="*/ 66 h 81"/>
                  <a:gd name="T64" fmla="*/ 27 w 73"/>
                  <a:gd name="T65" fmla="*/ 69 h 81"/>
                  <a:gd name="T66" fmla="*/ 35 w 73"/>
                  <a:gd name="T67" fmla="*/ 73 h 81"/>
                  <a:gd name="T68" fmla="*/ 39 w 73"/>
                  <a:gd name="T69" fmla="*/ 77 h 81"/>
                  <a:gd name="T70" fmla="*/ 46 w 73"/>
                  <a:gd name="T71" fmla="*/ 73 h 81"/>
                  <a:gd name="T72" fmla="*/ 54 w 73"/>
                  <a:gd name="T73" fmla="*/ 69 h 81"/>
                  <a:gd name="T74" fmla="*/ 58 w 73"/>
                  <a:gd name="T75" fmla="*/ 62 h 81"/>
                  <a:gd name="T76" fmla="*/ 58 w 73"/>
                  <a:gd name="T77" fmla="*/ 46 h 81"/>
                  <a:gd name="T78" fmla="*/ 58 w 73"/>
                  <a:gd name="T79" fmla="*/ 35 h 81"/>
                  <a:gd name="T80" fmla="*/ 54 w 73"/>
                  <a:gd name="T81" fmla="*/ 23 h 81"/>
                  <a:gd name="T82" fmla="*/ 50 w 73"/>
                  <a:gd name="T83" fmla="*/ 16 h 81"/>
                  <a:gd name="T84" fmla="*/ 42 w 73"/>
                  <a:gd name="T85" fmla="*/ 8 h 81"/>
                  <a:gd name="T86" fmla="*/ 35 w 73"/>
                  <a:gd name="T87" fmla="*/ 8 h 8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3"/>
                  <a:gd name="T133" fmla="*/ 0 h 81"/>
                  <a:gd name="T134" fmla="*/ 73 w 73"/>
                  <a:gd name="T135" fmla="*/ 81 h 8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3" h="81">
                    <a:moveTo>
                      <a:pt x="39" y="0"/>
                    </a:moveTo>
                    <a:lnTo>
                      <a:pt x="46" y="4"/>
                    </a:lnTo>
                    <a:lnTo>
                      <a:pt x="58" y="8"/>
                    </a:lnTo>
                    <a:lnTo>
                      <a:pt x="65" y="16"/>
                    </a:lnTo>
                    <a:lnTo>
                      <a:pt x="69" y="27"/>
                    </a:lnTo>
                    <a:lnTo>
                      <a:pt x="73" y="39"/>
                    </a:lnTo>
                    <a:lnTo>
                      <a:pt x="73" y="50"/>
                    </a:lnTo>
                    <a:lnTo>
                      <a:pt x="69" y="62"/>
                    </a:lnTo>
                    <a:lnTo>
                      <a:pt x="62" y="69"/>
                    </a:lnTo>
                    <a:lnTo>
                      <a:pt x="54" y="77"/>
                    </a:lnTo>
                    <a:lnTo>
                      <a:pt x="46" y="81"/>
                    </a:lnTo>
                    <a:lnTo>
                      <a:pt x="35" y="81"/>
                    </a:lnTo>
                    <a:lnTo>
                      <a:pt x="27" y="81"/>
                    </a:lnTo>
                    <a:lnTo>
                      <a:pt x="15" y="73"/>
                    </a:lnTo>
                    <a:lnTo>
                      <a:pt x="8" y="69"/>
                    </a:lnTo>
                    <a:lnTo>
                      <a:pt x="4" y="54"/>
                    </a:lnTo>
                    <a:lnTo>
                      <a:pt x="0" y="43"/>
                    </a:lnTo>
                    <a:lnTo>
                      <a:pt x="4" y="31"/>
                    </a:lnTo>
                    <a:lnTo>
                      <a:pt x="8" y="23"/>
                    </a:lnTo>
                    <a:lnTo>
                      <a:pt x="12" y="12"/>
                    </a:lnTo>
                    <a:lnTo>
                      <a:pt x="19" y="8"/>
                    </a:lnTo>
                    <a:lnTo>
                      <a:pt x="27" y="4"/>
                    </a:lnTo>
                    <a:lnTo>
                      <a:pt x="39" y="0"/>
                    </a:lnTo>
                    <a:close/>
                    <a:moveTo>
                      <a:pt x="35" y="8"/>
                    </a:moveTo>
                    <a:lnTo>
                      <a:pt x="31" y="8"/>
                    </a:lnTo>
                    <a:lnTo>
                      <a:pt x="27" y="12"/>
                    </a:lnTo>
                    <a:lnTo>
                      <a:pt x="19" y="12"/>
                    </a:lnTo>
                    <a:lnTo>
                      <a:pt x="19" y="20"/>
                    </a:lnTo>
                    <a:lnTo>
                      <a:pt x="15" y="27"/>
                    </a:lnTo>
                    <a:lnTo>
                      <a:pt x="15" y="35"/>
                    </a:lnTo>
                    <a:lnTo>
                      <a:pt x="15" y="50"/>
                    </a:lnTo>
                    <a:lnTo>
                      <a:pt x="23" y="66"/>
                    </a:lnTo>
                    <a:lnTo>
                      <a:pt x="27" y="69"/>
                    </a:lnTo>
                    <a:lnTo>
                      <a:pt x="35" y="73"/>
                    </a:lnTo>
                    <a:lnTo>
                      <a:pt x="39" y="77"/>
                    </a:lnTo>
                    <a:lnTo>
                      <a:pt x="46" y="73"/>
                    </a:lnTo>
                    <a:lnTo>
                      <a:pt x="54" y="69"/>
                    </a:lnTo>
                    <a:lnTo>
                      <a:pt x="58" y="62"/>
                    </a:lnTo>
                    <a:lnTo>
                      <a:pt x="58" y="46"/>
                    </a:lnTo>
                    <a:lnTo>
                      <a:pt x="58" y="35"/>
                    </a:lnTo>
                    <a:lnTo>
                      <a:pt x="54" y="23"/>
                    </a:lnTo>
                    <a:lnTo>
                      <a:pt x="50" y="16"/>
                    </a:lnTo>
                    <a:lnTo>
                      <a:pt x="42" y="8"/>
                    </a:lnTo>
                    <a:lnTo>
                      <a:pt x="35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669" name="Rectangle 20"/>
              <p:cNvSpPr>
                <a:spLocks noChangeArrowheads="1"/>
              </p:cNvSpPr>
              <p:nvPr/>
            </p:nvSpPr>
            <p:spPr bwMode="auto">
              <a:xfrm>
                <a:off x="2705" y="126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0" name="Freeform 21"/>
              <p:cNvSpPr>
                <a:spLocks noEditPoints="1"/>
              </p:cNvSpPr>
              <p:nvPr/>
            </p:nvSpPr>
            <p:spPr bwMode="auto">
              <a:xfrm>
                <a:off x="2889" y="1322"/>
                <a:ext cx="66" cy="81"/>
              </a:xfrm>
              <a:custGeom>
                <a:avLst/>
                <a:gdLst>
                  <a:gd name="T0" fmla="*/ 16 w 66"/>
                  <a:gd name="T1" fmla="*/ 31 h 81"/>
                  <a:gd name="T2" fmla="*/ 16 w 66"/>
                  <a:gd name="T3" fmla="*/ 46 h 81"/>
                  <a:gd name="T4" fmla="*/ 23 w 66"/>
                  <a:gd name="T5" fmla="*/ 58 h 81"/>
                  <a:gd name="T6" fmla="*/ 31 w 66"/>
                  <a:gd name="T7" fmla="*/ 66 h 81"/>
                  <a:gd name="T8" fmla="*/ 43 w 66"/>
                  <a:gd name="T9" fmla="*/ 66 h 81"/>
                  <a:gd name="T10" fmla="*/ 50 w 66"/>
                  <a:gd name="T11" fmla="*/ 66 h 81"/>
                  <a:gd name="T12" fmla="*/ 54 w 66"/>
                  <a:gd name="T13" fmla="*/ 62 h 81"/>
                  <a:gd name="T14" fmla="*/ 58 w 66"/>
                  <a:gd name="T15" fmla="*/ 58 h 81"/>
                  <a:gd name="T16" fmla="*/ 62 w 66"/>
                  <a:gd name="T17" fmla="*/ 50 h 81"/>
                  <a:gd name="T18" fmla="*/ 66 w 66"/>
                  <a:gd name="T19" fmla="*/ 50 h 81"/>
                  <a:gd name="T20" fmla="*/ 62 w 66"/>
                  <a:gd name="T21" fmla="*/ 62 h 81"/>
                  <a:gd name="T22" fmla="*/ 54 w 66"/>
                  <a:gd name="T23" fmla="*/ 73 h 81"/>
                  <a:gd name="T24" fmla="*/ 47 w 66"/>
                  <a:gd name="T25" fmla="*/ 77 h 81"/>
                  <a:gd name="T26" fmla="*/ 35 w 66"/>
                  <a:gd name="T27" fmla="*/ 81 h 81"/>
                  <a:gd name="T28" fmla="*/ 23 w 66"/>
                  <a:gd name="T29" fmla="*/ 77 h 81"/>
                  <a:gd name="T30" fmla="*/ 12 w 66"/>
                  <a:gd name="T31" fmla="*/ 69 h 81"/>
                  <a:gd name="T32" fmla="*/ 8 w 66"/>
                  <a:gd name="T33" fmla="*/ 62 h 81"/>
                  <a:gd name="T34" fmla="*/ 4 w 66"/>
                  <a:gd name="T35" fmla="*/ 54 h 81"/>
                  <a:gd name="T36" fmla="*/ 0 w 66"/>
                  <a:gd name="T37" fmla="*/ 43 h 81"/>
                  <a:gd name="T38" fmla="*/ 4 w 66"/>
                  <a:gd name="T39" fmla="*/ 31 h 81"/>
                  <a:gd name="T40" fmla="*/ 8 w 66"/>
                  <a:gd name="T41" fmla="*/ 20 h 81"/>
                  <a:gd name="T42" fmla="*/ 12 w 66"/>
                  <a:gd name="T43" fmla="*/ 12 h 81"/>
                  <a:gd name="T44" fmla="*/ 20 w 66"/>
                  <a:gd name="T45" fmla="*/ 8 h 81"/>
                  <a:gd name="T46" fmla="*/ 27 w 66"/>
                  <a:gd name="T47" fmla="*/ 4 h 81"/>
                  <a:gd name="T48" fmla="*/ 35 w 66"/>
                  <a:gd name="T49" fmla="*/ 0 h 81"/>
                  <a:gd name="T50" fmla="*/ 47 w 66"/>
                  <a:gd name="T51" fmla="*/ 4 h 81"/>
                  <a:gd name="T52" fmla="*/ 58 w 66"/>
                  <a:gd name="T53" fmla="*/ 12 h 81"/>
                  <a:gd name="T54" fmla="*/ 62 w 66"/>
                  <a:gd name="T55" fmla="*/ 20 h 81"/>
                  <a:gd name="T56" fmla="*/ 66 w 66"/>
                  <a:gd name="T57" fmla="*/ 31 h 81"/>
                  <a:gd name="T58" fmla="*/ 16 w 66"/>
                  <a:gd name="T59" fmla="*/ 31 h 81"/>
                  <a:gd name="T60" fmla="*/ 16 w 66"/>
                  <a:gd name="T61" fmla="*/ 27 h 81"/>
                  <a:gd name="T62" fmla="*/ 47 w 66"/>
                  <a:gd name="T63" fmla="*/ 27 h 81"/>
                  <a:gd name="T64" fmla="*/ 47 w 66"/>
                  <a:gd name="T65" fmla="*/ 20 h 81"/>
                  <a:gd name="T66" fmla="*/ 47 w 66"/>
                  <a:gd name="T67" fmla="*/ 16 h 81"/>
                  <a:gd name="T68" fmla="*/ 43 w 66"/>
                  <a:gd name="T69" fmla="*/ 12 h 81"/>
                  <a:gd name="T70" fmla="*/ 39 w 66"/>
                  <a:gd name="T71" fmla="*/ 12 h 81"/>
                  <a:gd name="T72" fmla="*/ 35 w 66"/>
                  <a:gd name="T73" fmla="*/ 8 h 81"/>
                  <a:gd name="T74" fmla="*/ 31 w 66"/>
                  <a:gd name="T75" fmla="*/ 8 h 81"/>
                  <a:gd name="T76" fmla="*/ 27 w 66"/>
                  <a:gd name="T77" fmla="*/ 8 h 81"/>
                  <a:gd name="T78" fmla="*/ 20 w 66"/>
                  <a:gd name="T79" fmla="*/ 12 h 81"/>
                  <a:gd name="T80" fmla="*/ 16 w 66"/>
                  <a:gd name="T81" fmla="*/ 20 h 81"/>
                  <a:gd name="T82" fmla="*/ 16 w 66"/>
                  <a:gd name="T83" fmla="*/ 27 h 8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6"/>
                  <a:gd name="T127" fmla="*/ 0 h 81"/>
                  <a:gd name="T128" fmla="*/ 66 w 66"/>
                  <a:gd name="T129" fmla="*/ 81 h 8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6" h="81">
                    <a:moveTo>
                      <a:pt x="16" y="31"/>
                    </a:moveTo>
                    <a:lnTo>
                      <a:pt x="16" y="46"/>
                    </a:lnTo>
                    <a:lnTo>
                      <a:pt x="23" y="58"/>
                    </a:lnTo>
                    <a:lnTo>
                      <a:pt x="31" y="66"/>
                    </a:lnTo>
                    <a:lnTo>
                      <a:pt x="43" y="66"/>
                    </a:lnTo>
                    <a:lnTo>
                      <a:pt x="50" y="66"/>
                    </a:lnTo>
                    <a:lnTo>
                      <a:pt x="54" y="62"/>
                    </a:lnTo>
                    <a:lnTo>
                      <a:pt x="58" y="58"/>
                    </a:lnTo>
                    <a:lnTo>
                      <a:pt x="62" y="50"/>
                    </a:lnTo>
                    <a:lnTo>
                      <a:pt x="66" y="50"/>
                    </a:lnTo>
                    <a:lnTo>
                      <a:pt x="62" y="62"/>
                    </a:lnTo>
                    <a:lnTo>
                      <a:pt x="54" y="73"/>
                    </a:lnTo>
                    <a:lnTo>
                      <a:pt x="47" y="77"/>
                    </a:lnTo>
                    <a:lnTo>
                      <a:pt x="35" y="81"/>
                    </a:lnTo>
                    <a:lnTo>
                      <a:pt x="23" y="77"/>
                    </a:lnTo>
                    <a:lnTo>
                      <a:pt x="12" y="69"/>
                    </a:lnTo>
                    <a:lnTo>
                      <a:pt x="8" y="62"/>
                    </a:lnTo>
                    <a:lnTo>
                      <a:pt x="4" y="54"/>
                    </a:lnTo>
                    <a:lnTo>
                      <a:pt x="0" y="43"/>
                    </a:lnTo>
                    <a:lnTo>
                      <a:pt x="4" y="31"/>
                    </a:lnTo>
                    <a:lnTo>
                      <a:pt x="8" y="20"/>
                    </a:lnTo>
                    <a:lnTo>
                      <a:pt x="12" y="12"/>
                    </a:lnTo>
                    <a:lnTo>
                      <a:pt x="20" y="8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7" y="4"/>
                    </a:lnTo>
                    <a:lnTo>
                      <a:pt x="58" y="12"/>
                    </a:lnTo>
                    <a:lnTo>
                      <a:pt x="62" y="20"/>
                    </a:lnTo>
                    <a:lnTo>
                      <a:pt x="66" y="31"/>
                    </a:lnTo>
                    <a:lnTo>
                      <a:pt x="16" y="31"/>
                    </a:lnTo>
                    <a:close/>
                    <a:moveTo>
                      <a:pt x="16" y="27"/>
                    </a:moveTo>
                    <a:lnTo>
                      <a:pt x="47" y="27"/>
                    </a:lnTo>
                    <a:lnTo>
                      <a:pt x="47" y="20"/>
                    </a:lnTo>
                    <a:lnTo>
                      <a:pt x="47" y="16"/>
                    </a:lnTo>
                    <a:lnTo>
                      <a:pt x="43" y="12"/>
                    </a:lnTo>
                    <a:lnTo>
                      <a:pt x="39" y="12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27" y="8"/>
                    </a:lnTo>
                    <a:lnTo>
                      <a:pt x="20" y="12"/>
                    </a:lnTo>
                    <a:lnTo>
                      <a:pt x="16" y="20"/>
                    </a:lnTo>
                    <a:lnTo>
                      <a:pt x="16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671" name="Freeform 22"/>
              <p:cNvSpPr>
                <a:spLocks noEditPoints="1"/>
              </p:cNvSpPr>
              <p:nvPr/>
            </p:nvSpPr>
            <p:spPr bwMode="auto">
              <a:xfrm>
                <a:off x="2966" y="1322"/>
                <a:ext cx="69" cy="81"/>
              </a:xfrm>
              <a:custGeom>
                <a:avLst/>
                <a:gdLst>
                  <a:gd name="T0" fmla="*/ 35 w 69"/>
                  <a:gd name="T1" fmla="*/ 73 h 81"/>
                  <a:gd name="T2" fmla="*/ 27 w 69"/>
                  <a:gd name="T3" fmla="*/ 77 h 81"/>
                  <a:gd name="T4" fmla="*/ 19 w 69"/>
                  <a:gd name="T5" fmla="*/ 81 h 81"/>
                  <a:gd name="T6" fmla="*/ 4 w 69"/>
                  <a:gd name="T7" fmla="*/ 77 h 81"/>
                  <a:gd name="T8" fmla="*/ 0 w 69"/>
                  <a:gd name="T9" fmla="*/ 62 h 81"/>
                  <a:gd name="T10" fmla="*/ 4 w 69"/>
                  <a:gd name="T11" fmla="*/ 54 h 81"/>
                  <a:gd name="T12" fmla="*/ 16 w 69"/>
                  <a:gd name="T13" fmla="*/ 43 h 81"/>
                  <a:gd name="T14" fmla="*/ 42 w 69"/>
                  <a:gd name="T15" fmla="*/ 31 h 81"/>
                  <a:gd name="T16" fmla="*/ 42 w 69"/>
                  <a:gd name="T17" fmla="*/ 20 h 81"/>
                  <a:gd name="T18" fmla="*/ 35 w 69"/>
                  <a:gd name="T19" fmla="*/ 8 h 81"/>
                  <a:gd name="T20" fmla="*/ 23 w 69"/>
                  <a:gd name="T21" fmla="*/ 8 h 81"/>
                  <a:gd name="T22" fmla="*/ 19 w 69"/>
                  <a:gd name="T23" fmla="*/ 12 h 81"/>
                  <a:gd name="T24" fmla="*/ 19 w 69"/>
                  <a:gd name="T25" fmla="*/ 23 h 81"/>
                  <a:gd name="T26" fmla="*/ 16 w 69"/>
                  <a:gd name="T27" fmla="*/ 27 h 81"/>
                  <a:gd name="T28" fmla="*/ 12 w 69"/>
                  <a:gd name="T29" fmla="*/ 31 h 81"/>
                  <a:gd name="T30" fmla="*/ 8 w 69"/>
                  <a:gd name="T31" fmla="*/ 27 h 81"/>
                  <a:gd name="T32" fmla="*/ 4 w 69"/>
                  <a:gd name="T33" fmla="*/ 23 h 81"/>
                  <a:gd name="T34" fmla="*/ 12 w 69"/>
                  <a:gd name="T35" fmla="*/ 8 h 81"/>
                  <a:gd name="T36" fmla="*/ 31 w 69"/>
                  <a:gd name="T37" fmla="*/ 0 h 81"/>
                  <a:gd name="T38" fmla="*/ 46 w 69"/>
                  <a:gd name="T39" fmla="*/ 4 h 81"/>
                  <a:gd name="T40" fmla="*/ 54 w 69"/>
                  <a:gd name="T41" fmla="*/ 12 h 81"/>
                  <a:gd name="T42" fmla="*/ 58 w 69"/>
                  <a:gd name="T43" fmla="*/ 27 h 81"/>
                  <a:gd name="T44" fmla="*/ 58 w 69"/>
                  <a:gd name="T45" fmla="*/ 62 h 81"/>
                  <a:gd name="T46" fmla="*/ 58 w 69"/>
                  <a:gd name="T47" fmla="*/ 69 h 81"/>
                  <a:gd name="T48" fmla="*/ 58 w 69"/>
                  <a:gd name="T49" fmla="*/ 69 h 81"/>
                  <a:gd name="T50" fmla="*/ 62 w 69"/>
                  <a:gd name="T51" fmla="*/ 69 h 81"/>
                  <a:gd name="T52" fmla="*/ 65 w 69"/>
                  <a:gd name="T53" fmla="*/ 69 h 81"/>
                  <a:gd name="T54" fmla="*/ 69 w 69"/>
                  <a:gd name="T55" fmla="*/ 69 h 81"/>
                  <a:gd name="T56" fmla="*/ 50 w 69"/>
                  <a:gd name="T57" fmla="*/ 81 h 81"/>
                  <a:gd name="T58" fmla="*/ 46 w 69"/>
                  <a:gd name="T59" fmla="*/ 77 h 81"/>
                  <a:gd name="T60" fmla="*/ 42 w 69"/>
                  <a:gd name="T61" fmla="*/ 69 h 81"/>
                  <a:gd name="T62" fmla="*/ 42 w 69"/>
                  <a:gd name="T63" fmla="*/ 35 h 81"/>
                  <a:gd name="T64" fmla="*/ 27 w 69"/>
                  <a:gd name="T65" fmla="*/ 43 h 81"/>
                  <a:gd name="T66" fmla="*/ 16 w 69"/>
                  <a:gd name="T67" fmla="*/ 50 h 81"/>
                  <a:gd name="T68" fmla="*/ 16 w 69"/>
                  <a:gd name="T69" fmla="*/ 58 h 81"/>
                  <a:gd name="T70" fmla="*/ 19 w 69"/>
                  <a:gd name="T71" fmla="*/ 66 h 81"/>
                  <a:gd name="T72" fmla="*/ 27 w 69"/>
                  <a:gd name="T73" fmla="*/ 69 h 81"/>
                  <a:gd name="T74" fmla="*/ 42 w 69"/>
                  <a:gd name="T75" fmla="*/ 62 h 8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9"/>
                  <a:gd name="T115" fmla="*/ 0 h 81"/>
                  <a:gd name="T116" fmla="*/ 69 w 69"/>
                  <a:gd name="T117" fmla="*/ 81 h 8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9" h="81">
                    <a:moveTo>
                      <a:pt x="42" y="69"/>
                    </a:moveTo>
                    <a:lnTo>
                      <a:pt x="35" y="73"/>
                    </a:lnTo>
                    <a:lnTo>
                      <a:pt x="31" y="77"/>
                    </a:lnTo>
                    <a:lnTo>
                      <a:pt x="27" y="77"/>
                    </a:lnTo>
                    <a:lnTo>
                      <a:pt x="23" y="81"/>
                    </a:lnTo>
                    <a:lnTo>
                      <a:pt x="19" y="81"/>
                    </a:lnTo>
                    <a:lnTo>
                      <a:pt x="12" y="81"/>
                    </a:lnTo>
                    <a:lnTo>
                      <a:pt x="4" y="77"/>
                    </a:lnTo>
                    <a:lnTo>
                      <a:pt x="0" y="69"/>
                    </a:lnTo>
                    <a:lnTo>
                      <a:pt x="0" y="62"/>
                    </a:lnTo>
                    <a:lnTo>
                      <a:pt x="0" y="58"/>
                    </a:lnTo>
                    <a:lnTo>
                      <a:pt x="4" y="54"/>
                    </a:lnTo>
                    <a:lnTo>
                      <a:pt x="8" y="46"/>
                    </a:lnTo>
                    <a:lnTo>
                      <a:pt x="16" y="43"/>
                    </a:lnTo>
                    <a:lnTo>
                      <a:pt x="27" y="35"/>
                    </a:lnTo>
                    <a:lnTo>
                      <a:pt x="42" y="31"/>
                    </a:lnTo>
                    <a:lnTo>
                      <a:pt x="42" y="27"/>
                    </a:lnTo>
                    <a:lnTo>
                      <a:pt x="42" y="20"/>
                    </a:lnTo>
                    <a:lnTo>
                      <a:pt x="39" y="12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23" y="8"/>
                    </a:lnTo>
                    <a:lnTo>
                      <a:pt x="19" y="12"/>
                    </a:lnTo>
                    <a:lnTo>
                      <a:pt x="19" y="16"/>
                    </a:lnTo>
                    <a:lnTo>
                      <a:pt x="19" y="23"/>
                    </a:lnTo>
                    <a:lnTo>
                      <a:pt x="19" y="27"/>
                    </a:lnTo>
                    <a:lnTo>
                      <a:pt x="16" y="27"/>
                    </a:lnTo>
                    <a:lnTo>
                      <a:pt x="16" y="31"/>
                    </a:lnTo>
                    <a:lnTo>
                      <a:pt x="12" y="31"/>
                    </a:lnTo>
                    <a:lnTo>
                      <a:pt x="8" y="31"/>
                    </a:lnTo>
                    <a:lnTo>
                      <a:pt x="8" y="27"/>
                    </a:lnTo>
                    <a:lnTo>
                      <a:pt x="4" y="27"/>
                    </a:lnTo>
                    <a:lnTo>
                      <a:pt x="4" y="23"/>
                    </a:lnTo>
                    <a:lnTo>
                      <a:pt x="4" y="16"/>
                    </a:lnTo>
                    <a:lnTo>
                      <a:pt x="12" y="8"/>
                    </a:lnTo>
                    <a:lnTo>
                      <a:pt x="19" y="4"/>
                    </a:lnTo>
                    <a:lnTo>
                      <a:pt x="31" y="0"/>
                    </a:lnTo>
                    <a:lnTo>
                      <a:pt x="42" y="4"/>
                    </a:lnTo>
                    <a:lnTo>
                      <a:pt x="46" y="4"/>
                    </a:lnTo>
                    <a:lnTo>
                      <a:pt x="54" y="8"/>
                    </a:lnTo>
                    <a:lnTo>
                      <a:pt x="54" y="12"/>
                    </a:lnTo>
                    <a:lnTo>
                      <a:pt x="58" y="20"/>
                    </a:lnTo>
                    <a:lnTo>
                      <a:pt x="58" y="27"/>
                    </a:lnTo>
                    <a:lnTo>
                      <a:pt x="58" y="54"/>
                    </a:lnTo>
                    <a:lnTo>
                      <a:pt x="58" y="62"/>
                    </a:lnTo>
                    <a:lnTo>
                      <a:pt x="58" y="66"/>
                    </a:lnTo>
                    <a:lnTo>
                      <a:pt x="58" y="69"/>
                    </a:lnTo>
                    <a:lnTo>
                      <a:pt x="62" y="69"/>
                    </a:lnTo>
                    <a:lnTo>
                      <a:pt x="65" y="69"/>
                    </a:lnTo>
                    <a:lnTo>
                      <a:pt x="69" y="66"/>
                    </a:lnTo>
                    <a:lnTo>
                      <a:pt x="69" y="69"/>
                    </a:lnTo>
                    <a:lnTo>
                      <a:pt x="62" y="77"/>
                    </a:lnTo>
                    <a:lnTo>
                      <a:pt x="50" y="81"/>
                    </a:lnTo>
                    <a:lnTo>
                      <a:pt x="46" y="81"/>
                    </a:lnTo>
                    <a:lnTo>
                      <a:pt x="46" y="77"/>
                    </a:lnTo>
                    <a:lnTo>
                      <a:pt x="42" y="73"/>
                    </a:lnTo>
                    <a:lnTo>
                      <a:pt x="42" y="69"/>
                    </a:lnTo>
                    <a:close/>
                    <a:moveTo>
                      <a:pt x="42" y="62"/>
                    </a:moveTo>
                    <a:lnTo>
                      <a:pt x="42" y="35"/>
                    </a:lnTo>
                    <a:lnTo>
                      <a:pt x="31" y="39"/>
                    </a:lnTo>
                    <a:lnTo>
                      <a:pt x="27" y="43"/>
                    </a:lnTo>
                    <a:lnTo>
                      <a:pt x="19" y="46"/>
                    </a:lnTo>
                    <a:lnTo>
                      <a:pt x="16" y="50"/>
                    </a:lnTo>
                    <a:lnTo>
                      <a:pt x="16" y="54"/>
                    </a:lnTo>
                    <a:lnTo>
                      <a:pt x="16" y="58"/>
                    </a:lnTo>
                    <a:lnTo>
                      <a:pt x="16" y="62"/>
                    </a:lnTo>
                    <a:lnTo>
                      <a:pt x="19" y="66"/>
                    </a:lnTo>
                    <a:lnTo>
                      <a:pt x="23" y="69"/>
                    </a:lnTo>
                    <a:lnTo>
                      <a:pt x="27" y="69"/>
                    </a:lnTo>
                    <a:lnTo>
                      <a:pt x="35" y="69"/>
                    </a:lnTo>
                    <a:lnTo>
                      <a:pt x="42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672" name="Freeform 23"/>
              <p:cNvSpPr>
                <a:spLocks/>
              </p:cNvSpPr>
              <p:nvPr/>
            </p:nvSpPr>
            <p:spPr bwMode="auto">
              <a:xfrm>
                <a:off x="3035" y="1303"/>
                <a:ext cx="50" cy="100"/>
              </a:xfrm>
              <a:custGeom>
                <a:avLst/>
                <a:gdLst>
                  <a:gd name="T0" fmla="*/ 27 w 50"/>
                  <a:gd name="T1" fmla="*/ 0 h 100"/>
                  <a:gd name="T2" fmla="*/ 27 w 50"/>
                  <a:gd name="T3" fmla="*/ 23 h 100"/>
                  <a:gd name="T4" fmla="*/ 46 w 50"/>
                  <a:gd name="T5" fmla="*/ 23 h 100"/>
                  <a:gd name="T6" fmla="*/ 46 w 50"/>
                  <a:gd name="T7" fmla="*/ 27 h 100"/>
                  <a:gd name="T8" fmla="*/ 27 w 50"/>
                  <a:gd name="T9" fmla="*/ 27 h 100"/>
                  <a:gd name="T10" fmla="*/ 27 w 50"/>
                  <a:gd name="T11" fmla="*/ 77 h 100"/>
                  <a:gd name="T12" fmla="*/ 27 w 50"/>
                  <a:gd name="T13" fmla="*/ 85 h 100"/>
                  <a:gd name="T14" fmla="*/ 31 w 50"/>
                  <a:gd name="T15" fmla="*/ 88 h 100"/>
                  <a:gd name="T16" fmla="*/ 31 w 50"/>
                  <a:gd name="T17" fmla="*/ 88 h 100"/>
                  <a:gd name="T18" fmla="*/ 35 w 50"/>
                  <a:gd name="T19" fmla="*/ 88 h 100"/>
                  <a:gd name="T20" fmla="*/ 39 w 50"/>
                  <a:gd name="T21" fmla="*/ 88 h 100"/>
                  <a:gd name="T22" fmla="*/ 42 w 50"/>
                  <a:gd name="T23" fmla="*/ 88 h 100"/>
                  <a:gd name="T24" fmla="*/ 42 w 50"/>
                  <a:gd name="T25" fmla="*/ 88 h 100"/>
                  <a:gd name="T26" fmla="*/ 46 w 50"/>
                  <a:gd name="T27" fmla="*/ 85 h 100"/>
                  <a:gd name="T28" fmla="*/ 50 w 50"/>
                  <a:gd name="T29" fmla="*/ 85 h 100"/>
                  <a:gd name="T30" fmla="*/ 46 w 50"/>
                  <a:gd name="T31" fmla="*/ 92 h 100"/>
                  <a:gd name="T32" fmla="*/ 39 w 50"/>
                  <a:gd name="T33" fmla="*/ 96 h 100"/>
                  <a:gd name="T34" fmla="*/ 35 w 50"/>
                  <a:gd name="T35" fmla="*/ 100 h 100"/>
                  <a:gd name="T36" fmla="*/ 31 w 50"/>
                  <a:gd name="T37" fmla="*/ 100 h 100"/>
                  <a:gd name="T38" fmla="*/ 23 w 50"/>
                  <a:gd name="T39" fmla="*/ 100 h 100"/>
                  <a:gd name="T40" fmla="*/ 19 w 50"/>
                  <a:gd name="T41" fmla="*/ 96 h 100"/>
                  <a:gd name="T42" fmla="*/ 19 w 50"/>
                  <a:gd name="T43" fmla="*/ 96 h 100"/>
                  <a:gd name="T44" fmla="*/ 16 w 50"/>
                  <a:gd name="T45" fmla="*/ 92 h 100"/>
                  <a:gd name="T46" fmla="*/ 16 w 50"/>
                  <a:gd name="T47" fmla="*/ 88 h 100"/>
                  <a:gd name="T48" fmla="*/ 16 w 50"/>
                  <a:gd name="T49" fmla="*/ 81 h 100"/>
                  <a:gd name="T50" fmla="*/ 16 w 50"/>
                  <a:gd name="T51" fmla="*/ 27 h 100"/>
                  <a:gd name="T52" fmla="*/ 0 w 50"/>
                  <a:gd name="T53" fmla="*/ 27 h 100"/>
                  <a:gd name="T54" fmla="*/ 0 w 50"/>
                  <a:gd name="T55" fmla="*/ 27 h 100"/>
                  <a:gd name="T56" fmla="*/ 8 w 50"/>
                  <a:gd name="T57" fmla="*/ 23 h 100"/>
                  <a:gd name="T58" fmla="*/ 12 w 50"/>
                  <a:gd name="T59" fmla="*/ 19 h 100"/>
                  <a:gd name="T60" fmla="*/ 16 w 50"/>
                  <a:gd name="T61" fmla="*/ 16 h 100"/>
                  <a:gd name="T62" fmla="*/ 19 w 50"/>
                  <a:gd name="T63" fmla="*/ 12 h 100"/>
                  <a:gd name="T64" fmla="*/ 23 w 50"/>
                  <a:gd name="T65" fmla="*/ 4 h 100"/>
                  <a:gd name="T66" fmla="*/ 27 w 50"/>
                  <a:gd name="T67" fmla="*/ 0 h 100"/>
                  <a:gd name="T68" fmla="*/ 27 w 50"/>
                  <a:gd name="T69" fmla="*/ 0 h 10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0"/>
                  <a:gd name="T106" fmla="*/ 0 h 100"/>
                  <a:gd name="T107" fmla="*/ 50 w 50"/>
                  <a:gd name="T108" fmla="*/ 100 h 10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0" h="100">
                    <a:moveTo>
                      <a:pt x="27" y="0"/>
                    </a:moveTo>
                    <a:lnTo>
                      <a:pt x="27" y="23"/>
                    </a:lnTo>
                    <a:lnTo>
                      <a:pt x="46" y="23"/>
                    </a:lnTo>
                    <a:lnTo>
                      <a:pt x="46" y="27"/>
                    </a:lnTo>
                    <a:lnTo>
                      <a:pt x="27" y="27"/>
                    </a:lnTo>
                    <a:lnTo>
                      <a:pt x="27" y="77"/>
                    </a:lnTo>
                    <a:lnTo>
                      <a:pt x="27" y="85"/>
                    </a:lnTo>
                    <a:lnTo>
                      <a:pt x="31" y="88"/>
                    </a:lnTo>
                    <a:lnTo>
                      <a:pt x="35" y="88"/>
                    </a:lnTo>
                    <a:lnTo>
                      <a:pt x="39" y="88"/>
                    </a:lnTo>
                    <a:lnTo>
                      <a:pt x="42" y="88"/>
                    </a:lnTo>
                    <a:lnTo>
                      <a:pt x="46" y="85"/>
                    </a:lnTo>
                    <a:lnTo>
                      <a:pt x="50" y="85"/>
                    </a:lnTo>
                    <a:lnTo>
                      <a:pt x="46" y="92"/>
                    </a:lnTo>
                    <a:lnTo>
                      <a:pt x="39" y="96"/>
                    </a:lnTo>
                    <a:lnTo>
                      <a:pt x="35" y="100"/>
                    </a:lnTo>
                    <a:lnTo>
                      <a:pt x="31" y="100"/>
                    </a:lnTo>
                    <a:lnTo>
                      <a:pt x="23" y="100"/>
                    </a:lnTo>
                    <a:lnTo>
                      <a:pt x="19" y="96"/>
                    </a:lnTo>
                    <a:lnTo>
                      <a:pt x="16" y="92"/>
                    </a:lnTo>
                    <a:lnTo>
                      <a:pt x="16" y="88"/>
                    </a:lnTo>
                    <a:lnTo>
                      <a:pt x="16" y="81"/>
                    </a:lnTo>
                    <a:lnTo>
                      <a:pt x="16" y="27"/>
                    </a:lnTo>
                    <a:lnTo>
                      <a:pt x="0" y="27"/>
                    </a:lnTo>
                    <a:lnTo>
                      <a:pt x="8" y="23"/>
                    </a:lnTo>
                    <a:lnTo>
                      <a:pt x="12" y="19"/>
                    </a:lnTo>
                    <a:lnTo>
                      <a:pt x="16" y="16"/>
                    </a:lnTo>
                    <a:lnTo>
                      <a:pt x="19" y="12"/>
                    </a:lnTo>
                    <a:lnTo>
                      <a:pt x="23" y="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673" name="Rectangle 24"/>
              <p:cNvSpPr>
                <a:spLocks noChangeArrowheads="1"/>
              </p:cNvSpPr>
              <p:nvPr/>
            </p:nvSpPr>
            <p:spPr bwMode="auto">
              <a:xfrm>
                <a:off x="3304" y="126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4" name="Freeform 25"/>
              <p:cNvSpPr>
                <a:spLocks/>
              </p:cNvSpPr>
              <p:nvPr/>
            </p:nvSpPr>
            <p:spPr bwMode="auto">
              <a:xfrm>
                <a:off x="3500" y="1288"/>
                <a:ext cx="99" cy="115"/>
              </a:xfrm>
              <a:custGeom>
                <a:avLst/>
                <a:gdLst>
                  <a:gd name="T0" fmla="*/ 92 w 99"/>
                  <a:gd name="T1" fmla="*/ 0 h 115"/>
                  <a:gd name="T2" fmla="*/ 95 w 99"/>
                  <a:gd name="T3" fmla="*/ 38 h 115"/>
                  <a:gd name="T4" fmla="*/ 92 w 99"/>
                  <a:gd name="T5" fmla="*/ 38 h 115"/>
                  <a:gd name="T6" fmla="*/ 88 w 99"/>
                  <a:gd name="T7" fmla="*/ 23 h 115"/>
                  <a:gd name="T8" fmla="*/ 80 w 99"/>
                  <a:gd name="T9" fmla="*/ 11 h 115"/>
                  <a:gd name="T10" fmla="*/ 69 w 99"/>
                  <a:gd name="T11" fmla="*/ 8 h 115"/>
                  <a:gd name="T12" fmla="*/ 57 w 99"/>
                  <a:gd name="T13" fmla="*/ 4 h 115"/>
                  <a:gd name="T14" fmla="*/ 46 w 99"/>
                  <a:gd name="T15" fmla="*/ 8 h 115"/>
                  <a:gd name="T16" fmla="*/ 38 w 99"/>
                  <a:gd name="T17" fmla="*/ 11 h 115"/>
                  <a:gd name="T18" fmla="*/ 30 w 99"/>
                  <a:gd name="T19" fmla="*/ 19 h 115"/>
                  <a:gd name="T20" fmla="*/ 23 w 99"/>
                  <a:gd name="T21" fmla="*/ 27 h 115"/>
                  <a:gd name="T22" fmla="*/ 19 w 99"/>
                  <a:gd name="T23" fmla="*/ 42 h 115"/>
                  <a:gd name="T24" fmla="*/ 19 w 99"/>
                  <a:gd name="T25" fmla="*/ 57 h 115"/>
                  <a:gd name="T26" fmla="*/ 19 w 99"/>
                  <a:gd name="T27" fmla="*/ 73 h 115"/>
                  <a:gd name="T28" fmla="*/ 23 w 99"/>
                  <a:gd name="T29" fmla="*/ 84 h 115"/>
                  <a:gd name="T30" fmla="*/ 30 w 99"/>
                  <a:gd name="T31" fmla="*/ 96 h 115"/>
                  <a:gd name="T32" fmla="*/ 38 w 99"/>
                  <a:gd name="T33" fmla="*/ 103 h 115"/>
                  <a:gd name="T34" fmla="*/ 49 w 99"/>
                  <a:gd name="T35" fmla="*/ 107 h 115"/>
                  <a:gd name="T36" fmla="*/ 61 w 99"/>
                  <a:gd name="T37" fmla="*/ 107 h 115"/>
                  <a:gd name="T38" fmla="*/ 69 w 99"/>
                  <a:gd name="T39" fmla="*/ 107 h 115"/>
                  <a:gd name="T40" fmla="*/ 76 w 99"/>
                  <a:gd name="T41" fmla="*/ 103 h 115"/>
                  <a:gd name="T42" fmla="*/ 88 w 99"/>
                  <a:gd name="T43" fmla="*/ 96 h 115"/>
                  <a:gd name="T44" fmla="*/ 95 w 99"/>
                  <a:gd name="T45" fmla="*/ 84 h 115"/>
                  <a:gd name="T46" fmla="*/ 99 w 99"/>
                  <a:gd name="T47" fmla="*/ 88 h 115"/>
                  <a:gd name="T48" fmla="*/ 88 w 99"/>
                  <a:gd name="T49" fmla="*/ 100 h 115"/>
                  <a:gd name="T50" fmla="*/ 80 w 99"/>
                  <a:gd name="T51" fmla="*/ 107 h 115"/>
                  <a:gd name="T52" fmla="*/ 69 w 99"/>
                  <a:gd name="T53" fmla="*/ 115 h 115"/>
                  <a:gd name="T54" fmla="*/ 53 w 99"/>
                  <a:gd name="T55" fmla="*/ 115 h 115"/>
                  <a:gd name="T56" fmla="*/ 38 w 99"/>
                  <a:gd name="T57" fmla="*/ 111 h 115"/>
                  <a:gd name="T58" fmla="*/ 23 w 99"/>
                  <a:gd name="T59" fmla="*/ 107 h 115"/>
                  <a:gd name="T60" fmla="*/ 11 w 99"/>
                  <a:gd name="T61" fmla="*/ 96 h 115"/>
                  <a:gd name="T62" fmla="*/ 3 w 99"/>
                  <a:gd name="T63" fmla="*/ 84 h 115"/>
                  <a:gd name="T64" fmla="*/ 0 w 99"/>
                  <a:gd name="T65" fmla="*/ 73 h 115"/>
                  <a:gd name="T66" fmla="*/ 0 w 99"/>
                  <a:gd name="T67" fmla="*/ 57 h 115"/>
                  <a:gd name="T68" fmla="*/ 3 w 99"/>
                  <a:gd name="T69" fmla="*/ 42 h 115"/>
                  <a:gd name="T70" fmla="*/ 7 w 99"/>
                  <a:gd name="T71" fmla="*/ 27 h 115"/>
                  <a:gd name="T72" fmla="*/ 15 w 99"/>
                  <a:gd name="T73" fmla="*/ 15 h 115"/>
                  <a:gd name="T74" fmla="*/ 26 w 99"/>
                  <a:gd name="T75" fmla="*/ 8 h 115"/>
                  <a:gd name="T76" fmla="*/ 42 w 99"/>
                  <a:gd name="T77" fmla="*/ 0 h 115"/>
                  <a:gd name="T78" fmla="*/ 57 w 99"/>
                  <a:gd name="T79" fmla="*/ 0 h 115"/>
                  <a:gd name="T80" fmla="*/ 69 w 99"/>
                  <a:gd name="T81" fmla="*/ 0 h 115"/>
                  <a:gd name="T82" fmla="*/ 80 w 99"/>
                  <a:gd name="T83" fmla="*/ 4 h 115"/>
                  <a:gd name="T84" fmla="*/ 84 w 99"/>
                  <a:gd name="T85" fmla="*/ 8 h 115"/>
                  <a:gd name="T86" fmla="*/ 84 w 99"/>
                  <a:gd name="T87" fmla="*/ 8 h 115"/>
                  <a:gd name="T88" fmla="*/ 88 w 99"/>
                  <a:gd name="T89" fmla="*/ 8 h 115"/>
                  <a:gd name="T90" fmla="*/ 88 w 99"/>
                  <a:gd name="T91" fmla="*/ 4 h 115"/>
                  <a:gd name="T92" fmla="*/ 88 w 99"/>
                  <a:gd name="T93" fmla="*/ 4 h 115"/>
                  <a:gd name="T94" fmla="*/ 92 w 99"/>
                  <a:gd name="T95" fmla="*/ 0 h 115"/>
                  <a:gd name="T96" fmla="*/ 92 w 99"/>
                  <a:gd name="T97" fmla="*/ 0 h 11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9"/>
                  <a:gd name="T148" fmla="*/ 0 h 115"/>
                  <a:gd name="T149" fmla="*/ 99 w 99"/>
                  <a:gd name="T150" fmla="*/ 115 h 11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9" h="115">
                    <a:moveTo>
                      <a:pt x="92" y="0"/>
                    </a:moveTo>
                    <a:lnTo>
                      <a:pt x="95" y="38"/>
                    </a:lnTo>
                    <a:lnTo>
                      <a:pt x="92" y="38"/>
                    </a:lnTo>
                    <a:lnTo>
                      <a:pt x="88" y="23"/>
                    </a:lnTo>
                    <a:lnTo>
                      <a:pt x="80" y="11"/>
                    </a:lnTo>
                    <a:lnTo>
                      <a:pt x="69" y="8"/>
                    </a:lnTo>
                    <a:lnTo>
                      <a:pt x="57" y="4"/>
                    </a:lnTo>
                    <a:lnTo>
                      <a:pt x="46" y="8"/>
                    </a:lnTo>
                    <a:lnTo>
                      <a:pt x="38" y="11"/>
                    </a:lnTo>
                    <a:lnTo>
                      <a:pt x="30" y="19"/>
                    </a:lnTo>
                    <a:lnTo>
                      <a:pt x="23" y="27"/>
                    </a:lnTo>
                    <a:lnTo>
                      <a:pt x="19" y="42"/>
                    </a:lnTo>
                    <a:lnTo>
                      <a:pt x="19" y="57"/>
                    </a:lnTo>
                    <a:lnTo>
                      <a:pt x="19" y="73"/>
                    </a:lnTo>
                    <a:lnTo>
                      <a:pt x="23" y="84"/>
                    </a:lnTo>
                    <a:lnTo>
                      <a:pt x="30" y="96"/>
                    </a:lnTo>
                    <a:lnTo>
                      <a:pt x="38" y="103"/>
                    </a:lnTo>
                    <a:lnTo>
                      <a:pt x="49" y="107"/>
                    </a:lnTo>
                    <a:lnTo>
                      <a:pt x="61" y="107"/>
                    </a:lnTo>
                    <a:lnTo>
                      <a:pt x="69" y="107"/>
                    </a:lnTo>
                    <a:lnTo>
                      <a:pt x="76" y="103"/>
                    </a:lnTo>
                    <a:lnTo>
                      <a:pt x="88" y="96"/>
                    </a:lnTo>
                    <a:lnTo>
                      <a:pt x="95" y="84"/>
                    </a:lnTo>
                    <a:lnTo>
                      <a:pt x="99" y="88"/>
                    </a:lnTo>
                    <a:lnTo>
                      <a:pt x="88" y="100"/>
                    </a:lnTo>
                    <a:lnTo>
                      <a:pt x="80" y="107"/>
                    </a:lnTo>
                    <a:lnTo>
                      <a:pt x="69" y="115"/>
                    </a:lnTo>
                    <a:lnTo>
                      <a:pt x="53" y="115"/>
                    </a:lnTo>
                    <a:lnTo>
                      <a:pt x="38" y="111"/>
                    </a:lnTo>
                    <a:lnTo>
                      <a:pt x="23" y="107"/>
                    </a:lnTo>
                    <a:lnTo>
                      <a:pt x="11" y="96"/>
                    </a:lnTo>
                    <a:lnTo>
                      <a:pt x="3" y="84"/>
                    </a:lnTo>
                    <a:lnTo>
                      <a:pt x="0" y="73"/>
                    </a:lnTo>
                    <a:lnTo>
                      <a:pt x="0" y="57"/>
                    </a:lnTo>
                    <a:lnTo>
                      <a:pt x="3" y="42"/>
                    </a:lnTo>
                    <a:lnTo>
                      <a:pt x="7" y="27"/>
                    </a:lnTo>
                    <a:lnTo>
                      <a:pt x="15" y="15"/>
                    </a:lnTo>
                    <a:lnTo>
                      <a:pt x="26" y="8"/>
                    </a:lnTo>
                    <a:lnTo>
                      <a:pt x="42" y="0"/>
                    </a:lnTo>
                    <a:lnTo>
                      <a:pt x="57" y="0"/>
                    </a:lnTo>
                    <a:lnTo>
                      <a:pt x="69" y="0"/>
                    </a:lnTo>
                    <a:lnTo>
                      <a:pt x="80" y="4"/>
                    </a:lnTo>
                    <a:lnTo>
                      <a:pt x="84" y="8"/>
                    </a:lnTo>
                    <a:lnTo>
                      <a:pt x="88" y="8"/>
                    </a:lnTo>
                    <a:lnTo>
                      <a:pt x="88" y="4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675" name="Freeform 26"/>
              <p:cNvSpPr>
                <a:spLocks/>
              </p:cNvSpPr>
              <p:nvPr/>
            </p:nvSpPr>
            <p:spPr bwMode="auto">
              <a:xfrm>
                <a:off x="3607" y="1284"/>
                <a:ext cx="81" cy="119"/>
              </a:xfrm>
              <a:custGeom>
                <a:avLst/>
                <a:gdLst>
                  <a:gd name="T0" fmla="*/ 23 w 81"/>
                  <a:gd name="T1" fmla="*/ 58 h 119"/>
                  <a:gd name="T2" fmla="*/ 38 w 81"/>
                  <a:gd name="T3" fmla="*/ 42 h 119"/>
                  <a:gd name="T4" fmla="*/ 50 w 81"/>
                  <a:gd name="T5" fmla="*/ 38 h 119"/>
                  <a:gd name="T6" fmla="*/ 61 w 81"/>
                  <a:gd name="T7" fmla="*/ 42 h 119"/>
                  <a:gd name="T8" fmla="*/ 69 w 81"/>
                  <a:gd name="T9" fmla="*/ 54 h 119"/>
                  <a:gd name="T10" fmla="*/ 69 w 81"/>
                  <a:gd name="T11" fmla="*/ 73 h 119"/>
                  <a:gd name="T12" fmla="*/ 69 w 81"/>
                  <a:gd name="T13" fmla="*/ 107 h 119"/>
                  <a:gd name="T14" fmla="*/ 73 w 81"/>
                  <a:gd name="T15" fmla="*/ 111 h 119"/>
                  <a:gd name="T16" fmla="*/ 77 w 81"/>
                  <a:gd name="T17" fmla="*/ 115 h 119"/>
                  <a:gd name="T18" fmla="*/ 81 w 81"/>
                  <a:gd name="T19" fmla="*/ 119 h 119"/>
                  <a:gd name="T20" fmla="*/ 46 w 81"/>
                  <a:gd name="T21" fmla="*/ 115 h 119"/>
                  <a:gd name="T22" fmla="*/ 50 w 81"/>
                  <a:gd name="T23" fmla="*/ 115 h 119"/>
                  <a:gd name="T24" fmla="*/ 54 w 81"/>
                  <a:gd name="T25" fmla="*/ 111 h 119"/>
                  <a:gd name="T26" fmla="*/ 54 w 81"/>
                  <a:gd name="T27" fmla="*/ 104 h 119"/>
                  <a:gd name="T28" fmla="*/ 54 w 81"/>
                  <a:gd name="T29" fmla="*/ 73 h 119"/>
                  <a:gd name="T30" fmla="*/ 54 w 81"/>
                  <a:gd name="T31" fmla="*/ 58 h 119"/>
                  <a:gd name="T32" fmla="*/ 50 w 81"/>
                  <a:gd name="T33" fmla="*/ 54 h 119"/>
                  <a:gd name="T34" fmla="*/ 42 w 81"/>
                  <a:gd name="T35" fmla="*/ 50 h 119"/>
                  <a:gd name="T36" fmla="*/ 34 w 81"/>
                  <a:gd name="T37" fmla="*/ 54 h 119"/>
                  <a:gd name="T38" fmla="*/ 23 w 81"/>
                  <a:gd name="T39" fmla="*/ 61 h 119"/>
                  <a:gd name="T40" fmla="*/ 23 w 81"/>
                  <a:gd name="T41" fmla="*/ 107 h 119"/>
                  <a:gd name="T42" fmla="*/ 27 w 81"/>
                  <a:gd name="T43" fmla="*/ 111 h 119"/>
                  <a:gd name="T44" fmla="*/ 31 w 81"/>
                  <a:gd name="T45" fmla="*/ 115 h 119"/>
                  <a:gd name="T46" fmla="*/ 34 w 81"/>
                  <a:gd name="T47" fmla="*/ 119 h 119"/>
                  <a:gd name="T48" fmla="*/ 0 w 81"/>
                  <a:gd name="T49" fmla="*/ 115 h 119"/>
                  <a:gd name="T50" fmla="*/ 8 w 81"/>
                  <a:gd name="T51" fmla="*/ 115 h 119"/>
                  <a:gd name="T52" fmla="*/ 8 w 81"/>
                  <a:gd name="T53" fmla="*/ 111 h 119"/>
                  <a:gd name="T54" fmla="*/ 11 w 81"/>
                  <a:gd name="T55" fmla="*/ 100 h 119"/>
                  <a:gd name="T56" fmla="*/ 11 w 81"/>
                  <a:gd name="T57" fmla="*/ 19 h 119"/>
                  <a:gd name="T58" fmla="*/ 8 w 81"/>
                  <a:gd name="T59" fmla="*/ 12 h 119"/>
                  <a:gd name="T60" fmla="*/ 8 w 81"/>
                  <a:gd name="T61" fmla="*/ 8 h 119"/>
                  <a:gd name="T62" fmla="*/ 4 w 81"/>
                  <a:gd name="T63" fmla="*/ 8 h 119"/>
                  <a:gd name="T64" fmla="*/ 0 w 81"/>
                  <a:gd name="T65" fmla="*/ 8 h 119"/>
                  <a:gd name="T66" fmla="*/ 23 w 81"/>
                  <a:gd name="T67" fmla="*/ 0 h 11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1"/>
                  <a:gd name="T103" fmla="*/ 0 h 119"/>
                  <a:gd name="T104" fmla="*/ 81 w 81"/>
                  <a:gd name="T105" fmla="*/ 119 h 11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1" h="119">
                    <a:moveTo>
                      <a:pt x="23" y="0"/>
                    </a:moveTo>
                    <a:lnTo>
                      <a:pt x="23" y="58"/>
                    </a:lnTo>
                    <a:lnTo>
                      <a:pt x="31" y="46"/>
                    </a:lnTo>
                    <a:lnTo>
                      <a:pt x="38" y="42"/>
                    </a:lnTo>
                    <a:lnTo>
                      <a:pt x="46" y="42"/>
                    </a:lnTo>
                    <a:lnTo>
                      <a:pt x="50" y="38"/>
                    </a:lnTo>
                    <a:lnTo>
                      <a:pt x="58" y="42"/>
                    </a:lnTo>
                    <a:lnTo>
                      <a:pt x="61" y="42"/>
                    </a:lnTo>
                    <a:lnTo>
                      <a:pt x="65" y="50"/>
                    </a:lnTo>
                    <a:lnTo>
                      <a:pt x="69" y="54"/>
                    </a:lnTo>
                    <a:lnTo>
                      <a:pt x="69" y="61"/>
                    </a:lnTo>
                    <a:lnTo>
                      <a:pt x="69" y="73"/>
                    </a:lnTo>
                    <a:lnTo>
                      <a:pt x="69" y="100"/>
                    </a:lnTo>
                    <a:lnTo>
                      <a:pt x="69" y="107"/>
                    </a:lnTo>
                    <a:lnTo>
                      <a:pt x="69" y="111"/>
                    </a:lnTo>
                    <a:lnTo>
                      <a:pt x="73" y="111"/>
                    </a:lnTo>
                    <a:lnTo>
                      <a:pt x="73" y="115"/>
                    </a:lnTo>
                    <a:lnTo>
                      <a:pt x="77" y="115"/>
                    </a:lnTo>
                    <a:lnTo>
                      <a:pt x="81" y="115"/>
                    </a:lnTo>
                    <a:lnTo>
                      <a:pt x="81" y="119"/>
                    </a:lnTo>
                    <a:lnTo>
                      <a:pt x="46" y="119"/>
                    </a:lnTo>
                    <a:lnTo>
                      <a:pt x="46" y="115"/>
                    </a:lnTo>
                    <a:lnTo>
                      <a:pt x="50" y="115"/>
                    </a:lnTo>
                    <a:lnTo>
                      <a:pt x="54" y="115"/>
                    </a:lnTo>
                    <a:lnTo>
                      <a:pt x="54" y="111"/>
                    </a:lnTo>
                    <a:lnTo>
                      <a:pt x="54" y="107"/>
                    </a:lnTo>
                    <a:lnTo>
                      <a:pt x="54" y="104"/>
                    </a:lnTo>
                    <a:lnTo>
                      <a:pt x="54" y="100"/>
                    </a:lnTo>
                    <a:lnTo>
                      <a:pt x="54" y="73"/>
                    </a:lnTo>
                    <a:lnTo>
                      <a:pt x="54" y="65"/>
                    </a:lnTo>
                    <a:lnTo>
                      <a:pt x="54" y="58"/>
                    </a:lnTo>
                    <a:lnTo>
                      <a:pt x="54" y="54"/>
                    </a:lnTo>
                    <a:lnTo>
                      <a:pt x="50" y="54"/>
                    </a:lnTo>
                    <a:lnTo>
                      <a:pt x="46" y="50"/>
                    </a:lnTo>
                    <a:lnTo>
                      <a:pt x="42" y="50"/>
                    </a:lnTo>
                    <a:lnTo>
                      <a:pt x="38" y="50"/>
                    </a:lnTo>
                    <a:lnTo>
                      <a:pt x="34" y="54"/>
                    </a:lnTo>
                    <a:lnTo>
                      <a:pt x="31" y="58"/>
                    </a:lnTo>
                    <a:lnTo>
                      <a:pt x="23" y="61"/>
                    </a:lnTo>
                    <a:lnTo>
                      <a:pt x="23" y="100"/>
                    </a:lnTo>
                    <a:lnTo>
                      <a:pt x="23" y="107"/>
                    </a:lnTo>
                    <a:lnTo>
                      <a:pt x="23" y="111"/>
                    </a:lnTo>
                    <a:lnTo>
                      <a:pt x="27" y="111"/>
                    </a:lnTo>
                    <a:lnTo>
                      <a:pt x="27" y="115"/>
                    </a:lnTo>
                    <a:lnTo>
                      <a:pt x="31" y="115"/>
                    </a:lnTo>
                    <a:lnTo>
                      <a:pt x="34" y="115"/>
                    </a:lnTo>
                    <a:lnTo>
                      <a:pt x="34" y="119"/>
                    </a:lnTo>
                    <a:lnTo>
                      <a:pt x="0" y="119"/>
                    </a:lnTo>
                    <a:lnTo>
                      <a:pt x="0" y="115"/>
                    </a:lnTo>
                    <a:lnTo>
                      <a:pt x="4" y="115"/>
                    </a:lnTo>
                    <a:lnTo>
                      <a:pt x="8" y="115"/>
                    </a:lnTo>
                    <a:lnTo>
                      <a:pt x="8" y="111"/>
                    </a:lnTo>
                    <a:lnTo>
                      <a:pt x="11" y="107"/>
                    </a:lnTo>
                    <a:lnTo>
                      <a:pt x="11" y="100"/>
                    </a:lnTo>
                    <a:lnTo>
                      <a:pt x="11" y="31"/>
                    </a:lnTo>
                    <a:lnTo>
                      <a:pt x="11" y="19"/>
                    </a:lnTo>
                    <a:lnTo>
                      <a:pt x="8" y="15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19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676" name="Freeform 27"/>
              <p:cNvSpPr>
                <a:spLocks noEditPoints="1"/>
              </p:cNvSpPr>
              <p:nvPr/>
            </p:nvSpPr>
            <p:spPr bwMode="auto">
              <a:xfrm>
                <a:off x="3695" y="1284"/>
                <a:ext cx="35" cy="119"/>
              </a:xfrm>
              <a:custGeom>
                <a:avLst/>
                <a:gdLst>
                  <a:gd name="T0" fmla="*/ 19 w 35"/>
                  <a:gd name="T1" fmla="*/ 0 h 119"/>
                  <a:gd name="T2" fmla="*/ 19 w 35"/>
                  <a:gd name="T3" fmla="*/ 0 h 119"/>
                  <a:gd name="T4" fmla="*/ 23 w 35"/>
                  <a:gd name="T5" fmla="*/ 4 h 119"/>
                  <a:gd name="T6" fmla="*/ 27 w 35"/>
                  <a:gd name="T7" fmla="*/ 8 h 119"/>
                  <a:gd name="T8" fmla="*/ 27 w 35"/>
                  <a:gd name="T9" fmla="*/ 8 h 119"/>
                  <a:gd name="T10" fmla="*/ 27 w 35"/>
                  <a:gd name="T11" fmla="*/ 12 h 119"/>
                  <a:gd name="T12" fmla="*/ 23 w 35"/>
                  <a:gd name="T13" fmla="*/ 15 h 119"/>
                  <a:gd name="T14" fmla="*/ 19 w 35"/>
                  <a:gd name="T15" fmla="*/ 19 h 119"/>
                  <a:gd name="T16" fmla="*/ 19 w 35"/>
                  <a:gd name="T17" fmla="*/ 19 h 119"/>
                  <a:gd name="T18" fmla="*/ 16 w 35"/>
                  <a:gd name="T19" fmla="*/ 19 h 119"/>
                  <a:gd name="T20" fmla="*/ 12 w 35"/>
                  <a:gd name="T21" fmla="*/ 15 h 119"/>
                  <a:gd name="T22" fmla="*/ 8 w 35"/>
                  <a:gd name="T23" fmla="*/ 12 h 119"/>
                  <a:gd name="T24" fmla="*/ 8 w 35"/>
                  <a:gd name="T25" fmla="*/ 8 h 119"/>
                  <a:gd name="T26" fmla="*/ 8 w 35"/>
                  <a:gd name="T27" fmla="*/ 8 h 119"/>
                  <a:gd name="T28" fmla="*/ 12 w 35"/>
                  <a:gd name="T29" fmla="*/ 4 h 119"/>
                  <a:gd name="T30" fmla="*/ 16 w 35"/>
                  <a:gd name="T31" fmla="*/ 0 h 119"/>
                  <a:gd name="T32" fmla="*/ 19 w 35"/>
                  <a:gd name="T33" fmla="*/ 0 h 119"/>
                  <a:gd name="T34" fmla="*/ 27 w 35"/>
                  <a:gd name="T35" fmla="*/ 38 h 119"/>
                  <a:gd name="T36" fmla="*/ 27 w 35"/>
                  <a:gd name="T37" fmla="*/ 100 h 119"/>
                  <a:gd name="T38" fmla="*/ 27 w 35"/>
                  <a:gd name="T39" fmla="*/ 107 h 119"/>
                  <a:gd name="T40" fmla="*/ 27 w 35"/>
                  <a:gd name="T41" fmla="*/ 111 h 119"/>
                  <a:gd name="T42" fmla="*/ 27 w 35"/>
                  <a:gd name="T43" fmla="*/ 111 h 119"/>
                  <a:gd name="T44" fmla="*/ 31 w 35"/>
                  <a:gd name="T45" fmla="*/ 115 h 119"/>
                  <a:gd name="T46" fmla="*/ 31 w 35"/>
                  <a:gd name="T47" fmla="*/ 115 h 119"/>
                  <a:gd name="T48" fmla="*/ 35 w 35"/>
                  <a:gd name="T49" fmla="*/ 115 h 119"/>
                  <a:gd name="T50" fmla="*/ 35 w 35"/>
                  <a:gd name="T51" fmla="*/ 119 h 119"/>
                  <a:gd name="T52" fmla="*/ 0 w 35"/>
                  <a:gd name="T53" fmla="*/ 119 h 119"/>
                  <a:gd name="T54" fmla="*/ 0 w 35"/>
                  <a:gd name="T55" fmla="*/ 115 h 119"/>
                  <a:gd name="T56" fmla="*/ 4 w 35"/>
                  <a:gd name="T57" fmla="*/ 115 h 119"/>
                  <a:gd name="T58" fmla="*/ 8 w 35"/>
                  <a:gd name="T59" fmla="*/ 115 h 119"/>
                  <a:gd name="T60" fmla="*/ 8 w 35"/>
                  <a:gd name="T61" fmla="*/ 111 h 119"/>
                  <a:gd name="T62" fmla="*/ 12 w 35"/>
                  <a:gd name="T63" fmla="*/ 111 h 119"/>
                  <a:gd name="T64" fmla="*/ 12 w 35"/>
                  <a:gd name="T65" fmla="*/ 107 h 119"/>
                  <a:gd name="T66" fmla="*/ 12 w 35"/>
                  <a:gd name="T67" fmla="*/ 100 h 119"/>
                  <a:gd name="T68" fmla="*/ 12 w 35"/>
                  <a:gd name="T69" fmla="*/ 73 h 119"/>
                  <a:gd name="T70" fmla="*/ 12 w 35"/>
                  <a:gd name="T71" fmla="*/ 61 h 119"/>
                  <a:gd name="T72" fmla="*/ 12 w 35"/>
                  <a:gd name="T73" fmla="*/ 54 h 119"/>
                  <a:gd name="T74" fmla="*/ 12 w 35"/>
                  <a:gd name="T75" fmla="*/ 54 h 119"/>
                  <a:gd name="T76" fmla="*/ 8 w 35"/>
                  <a:gd name="T77" fmla="*/ 50 h 119"/>
                  <a:gd name="T78" fmla="*/ 8 w 35"/>
                  <a:gd name="T79" fmla="*/ 50 h 119"/>
                  <a:gd name="T80" fmla="*/ 8 w 35"/>
                  <a:gd name="T81" fmla="*/ 50 h 119"/>
                  <a:gd name="T82" fmla="*/ 4 w 35"/>
                  <a:gd name="T83" fmla="*/ 50 h 119"/>
                  <a:gd name="T84" fmla="*/ 0 w 35"/>
                  <a:gd name="T85" fmla="*/ 50 h 119"/>
                  <a:gd name="T86" fmla="*/ 0 w 35"/>
                  <a:gd name="T87" fmla="*/ 50 h 119"/>
                  <a:gd name="T88" fmla="*/ 23 w 35"/>
                  <a:gd name="T89" fmla="*/ 38 h 119"/>
                  <a:gd name="T90" fmla="*/ 27 w 35"/>
                  <a:gd name="T91" fmla="*/ 38 h 1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5"/>
                  <a:gd name="T139" fmla="*/ 0 h 119"/>
                  <a:gd name="T140" fmla="*/ 35 w 35"/>
                  <a:gd name="T141" fmla="*/ 119 h 11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5" h="119">
                    <a:moveTo>
                      <a:pt x="19" y="0"/>
                    </a:moveTo>
                    <a:lnTo>
                      <a:pt x="19" y="0"/>
                    </a:lnTo>
                    <a:lnTo>
                      <a:pt x="23" y="4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3" y="15"/>
                    </a:lnTo>
                    <a:lnTo>
                      <a:pt x="19" y="19"/>
                    </a:lnTo>
                    <a:lnTo>
                      <a:pt x="16" y="19"/>
                    </a:lnTo>
                    <a:lnTo>
                      <a:pt x="12" y="15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19" y="0"/>
                    </a:lnTo>
                    <a:close/>
                    <a:moveTo>
                      <a:pt x="27" y="38"/>
                    </a:moveTo>
                    <a:lnTo>
                      <a:pt x="27" y="100"/>
                    </a:lnTo>
                    <a:lnTo>
                      <a:pt x="27" y="107"/>
                    </a:lnTo>
                    <a:lnTo>
                      <a:pt x="27" y="111"/>
                    </a:lnTo>
                    <a:lnTo>
                      <a:pt x="31" y="115"/>
                    </a:lnTo>
                    <a:lnTo>
                      <a:pt x="35" y="115"/>
                    </a:lnTo>
                    <a:lnTo>
                      <a:pt x="35" y="119"/>
                    </a:lnTo>
                    <a:lnTo>
                      <a:pt x="0" y="119"/>
                    </a:lnTo>
                    <a:lnTo>
                      <a:pt x="0" y="115"/>
                    </a:lnTo>
                    <a:lnTo>
                      <a:pt x="4" y="115"/>
                    </a:lnTo>
                    <a:lnTo>
                      <a:pt x="8" y="115"/>
                    </a:lnTo>
                    <a:lnTo>
                      <a:pt x="8" y="111"/>
                    </a:lnTo>
                    <a:lnTo>
                      <a:pt x="12" y="111"/>
                    </a:lnTo>
                    <a:lnTo>
                      <a:pt x="12" y="107"/>
                    </a:lnTo>
                    <a:lnTo>
                      <a:pt x="12" y="100"/>
                    </a:lnTo>
                    <a:lnTo>
                      <a:pt x="12" y="73"/>
                    </a:lnTo>
                    <a:lnTo>
                      <a:pt x="12" y="61"/>
                    </a:lnTo>
                    <a:lnTo>
                      <a:pt x="12" y="54"/>
                    </a:lnTo>
                    <a:lnTo>
                      <a:pt x="8" y="50"/>
                    </a:lnTo>
                    <a:lnTo>
                      <a:pt x="4" y="50"/>
                    </a:lnTo>
                    <a:lnTo>
                      <a:pt x="0" y="50"/>
                    </a:lnTo>
                    <a:lnTo>
                      <a:pt x="23" y="38"/>
                    </a:lnTo>
                    <a:lnTo>
                      <a:pt x="27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677" name="Freeform 28"/>
              <p:cNvSpPr>
                <a:spLocks/>
              </p:cNvSpPr>
              <p:nvPr/>
            </p:nvSpPr>
            <p:spPr bwMode="auto">
              <a:xfrm>
                <a:off x="3737" y="1322"/>
                <a:ext cx="81" cy="81"/>
              </a:xfrm>
              <a:custGeom>
                <a:avLst/>
                <a:gdLst>
                  <a:gd name="T0" fmla="*/ 27 w 81"/>
                  <a:gd name="T1" fmla="*/ 20 h 81"/>
                  <a:gd name="T2" fmla="*/ 35 w 81"/>
                  <a:gd name="T3" fmla="*/ 8 h 81"/>
                  <a:gd name="T4" fmla="*/ 43 w 81"/>
                  <a:gd name="T5" fmla="*/ 4 h 81"/>
                  <a:gd name="T6" fmla="*/ 50 w 81"/>
                  <a:gd name="T7" fmla="*/ 0 h 81"/>
                  <a:gd name="T8" fmla="*/ 58 w 81"/>
                  <a:gd name="T9" fmla="*/ 4 h 81"/>
                  <a:gd name="T10" fmla="*/ 62 w 81"/>
                  <a:gd name="T11" fmla="*/ 4 h 81"/>
                  <a:gd name="T12" fmla="*/ 66 w 81"/>
                  <a:gd name="T13" fmla="*/ 8 h 81"/>
                  <a:gd name="T14" fmla="*/ 69 w 81"/>
                  <a:gd name="T15" fmla="*/ 16 h 81"/>
                  <a:gd name="T16" fmla="*/ 69 w 81"/>
                  <a:gd name="T17" fmla="*/ 20 h 81"/>
                  <a:gd name="T18" fmla="*/ 69 w 81"/>
                  <a:gd name="T19" fmla="*/ 31 h 81"/>
                  <a:gd name="T20" fmla="*/ 69 w 81"/>
                  <a:gd name="T21" fmla="*/ 62 h 81"/>
                  <a:gd name="T22" fmla="*/ 69 w 81"/>
                  <a:gd name="T23" fmla="*/ 69 h 81"/>
                  <a:gd name="T24" fmla="*/ 73 w 81"/>
                  <a:gd name="T25" fmla="*/ 73 h 81"/>
                  <a:gd name="T26" fmla="*/ 73 w 81"/>
                  <a:gd name="T27" fmla="*/ 73 h 81"/>
                  <a:gd name="T28" fmla="*/ 73 w 81"/>
                  <a:gd name="T29" fmla="*/ 77 h 81"/>
                  <a:gd name="T30" fmla="*/ 77 w 81"/>
                  <a:gd name="T31" fmla="*/ 77 h 81"/>
                  <a:gd name="T32" fmla="*/ 81 w 81"/>
                  <a:gd name="T33" fmla="*/ 77 h 81"/>
                  <a:gd name="T34" fmla="*/ 81 w 81"/>
                  <a:gd name="T35" fmla="*/ 81 h 81"/>
                  <a:gd name="T36" fmla="*/ 46 w 81"/>
                  <a:gd name="T37" fmla="*/ 81 h 81"/>
                  <a:gd name="T38" fmla="*/ 46 w 81"/>
                  <a:gd name="T39" fmla="*/ 77 h 81"/>
                  <a:gd name="T40" fmla="*/ 46 w 81"/>
                  <a:gd name="T41" fmla="*/ 77 h 81"/>
                  <a:gd name="T42" fmla="*/ 50 w 81"/>
                  <a:gd name="T43" fmla="*/ 77 h 81"/>
                  <a:gd name="T44" fmla="*/ 54 w 81"/>
                  <a:gd name="T45" fmla="*/ 77 h 81"/>
                  <a:gd name="T46" fmla="*/ 54 w 81"/>
                  <a:gd name="T47" fmla="*/ 73 h 81"/>
                  <a:gd name="T48" fmla="*/ 58 w 81"/>
                  <a:gd name="T49" fmla="*/ 69 h 81"/>
                  <a:gd name="T50" fmla="*/ 58 w 81"/>
                  <a:gd name="T51" fmla="*/ 69 h 81"/>
                  <a:gd name="T52" fmla="*/ 58 w 81"/>
                  <a:gd name="T53" fmla="*/ 62 h 81"/>
                  <a:gd name="T54" fmla="*/ 58 w 81"/>
                  <a:gd name="T55" fmla="*/ 31 h 81"/>
                  <a:gd name="T56" fmla="*/ 58 w 81"/>
                  <a:gd name="T57" fmla="*/ 23 h 81"/>
                  <a:gd name="T58" fmla="*/ 54 w 81"/>
                  <a:gd name="T59" fmla="*/ 16 h 81"/>
                  <a:gd name="T60" fmla="*/ 50 w 81"/>
                  <a:gd name="T61" fmla="*/ 16 h 81"/>
                  <a:gd name="T62" fmla="*/ 46 w 81"/>
                  <a:gd name="T63" fmla="*/ 12 h 81"/>
                  <a:gd name="T64" fmla="*/ 35 w 81"/>
                  <a:gd name="T65" fmla="*/ 16 h 81"/>
                  <a:gd name="T66" fmla="*/ 27 w 81"/>
                  <a:gd name="T67" fmla="*/ 23 h 81"/>
                  <a:gd name="T68" fmla="*/ 27 w 81"/>
                  <a:gd name="T69" fmla="*/ 62 h 81"/>
                  <a:gd name="T70" fmla="*/ 27 w 81"/>
                  <a:gd name="T71" fmla="*/ 69 h 81"/>
                  <a:gd name="T72" fmla="*/ 27 w 81"/>
                  <a:gd name="T73" fmla="*/ 73 h 81"/>
                  <a:gd name="T74" fmla="*/ 27 w 81"/>
                  <a:gd name="T75" fmla="*/ 73 h 81"/>
                  <a:gd name="T76" fmla="*/ 27 w 81"/>
                  <a:gd name="T77" fmla="*/ 77 h 81"/>
                  <a:gd name="T78" fmla="*/ 31 w 81"/>
                  <a:gd name="T79" fmla="*/ 77 h 81"/>
                  <a:gd name="T80" fmla="*/ 35 w 81"/>
                  <a:gd name="T81" fmla="*/ 77 h 81"/>
                  <a:gd name="T82" fmla="*/ 35 w 81"/>
                  <a:gd name="T83" fmla="*/ 81 h 81"/>
                  <a:gd name="T84" fmla="*/ 0 w 81"/>
                  <a:gd name="T85" fmla="*/ 81 h 81"/>
                  <a:gd name="T86" fmla="*/ 0 w 81"/>
                  <a:gd name="T87" fmla="*/ 77 h 81"/>
                  <a:gd name="T88" fmla="*/ 4 w 81"/>
                  <a:gd name="T89" fmla="*/ 77 h 81"/>
                  <a:gd name="T90" fmla="*/ 8 w 81"/>
                  <a:gd name="T91" fmla="*/ 77 h 81"/>
                  <a:gd name="T92" fmla="*/ 8 w 81"/>
                  <a:gd name="T93" fmla="*/ 73 h 81"/>
                  <a:gd name="T94" fmla="*/ 12 w 81"/>
                  <a:gd name="T95" fmla="*/ 69 h 81"/>
                  <a:gd name="T96" fmla="*/ 12 w 81"/>
                  <a:gd name="T97" fmla="*/ 62 h 81"/>
                  <a:gd name="T98" fmla="*/ 12 w 81"/>
                  <a:gd name="T99" fmla="*/ 35 h 81"/>
                  <a:gd name="T100" fmla="*/ 12 w 81"/>
                  <a:gd name="T101" fmla="*/ 23 h 81"/>
                  <a:gd name="T102" fmla="*/ 12 w 81"/>
                  <a:gd name="T103" fmla="*/ 16 h 81"/>
                  <a:gd name="T104" fmla="*/ 12 w 81"/>
                  <a:gd name="T105" fmla="*/ 16 h 81"/>
                  <a:gd name="T106" fmla="*/ 8 w 81"/>
                  <a:gd name="T107" fmla="*/ 12 h 81"/>
                  <a:gd name="T108" fmla="*/ 8 w 81"/>
                  <a:gd name="T109" fmla="*/ 12 h 81"/>
                  <a:gd name="T110" fmla="*/ 8 w 81"/>
                  <a:gd name="T111" fmla="*/ 12 h 81"/>
                  <a:gd name="T112" fmla="*/ 4 w 81"/>
                  <a:gd name="T113" fmla="*/ 12 h 81"/>
                  <a:gd name="T114" fmla="*/ 0 w 81"/>
                  <a:gd name="T115" fmla="*/ 12 h 81"/>
                  <a:gd name="T116" fmla="*/ 0 w 81"/>
                  <a:gd name="T117" fmla="*/ 12 h 81"/>
                  <a:gd name="T118" fmla="*/ 23 w 81"/>
                  <a:gd name="T119" fmla="*/ 0 h 81"/>
                  <a:gd name="T120" fmla="*/ 27 w 81"/>
                  <a:gd name="T121" fmla="*/ 0 h 81"/>
                  <a:gd name="T122" fmla="*/ 27 w 81"/>
                  <a:gd name="T123" fmla="*/ 20 h 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1"/>
                  <a:gd name="T187" fmla="*/ 0 h 81"/>
                  <a:gd name="T188" fmla="*/ 81 w 81"/>
                  <a:gd name="T189" fmla="*/ 81 h 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1" h="81">
                    <a:moveTo>
                      <a:pt x="27" y="20"/>
                    </a:moveTo>
                    <a:lnTo>
                      <a:pt x="35" y="8"/>
                    </a:lnTo>
                    <a:lnTo>
                      <a:pt x="43" y="4"/>
                    </a:lnTo>
                    <a:lnTo>
                      <a:pt x="50" y="0"/>
                    </a:lnTo>
                    <a:lnTo>
                      <a:pt x="58" y="4"/>
                    </a:lnTo>
                    <a:lnTo>
                      <a:pt x="62" y="4"/>
                    </a:lnTo>
                    <a:lnTo>
                      <a:pt x="66" y="8"/>
                    </a:lnTo>
                    <a:lnTo>
                      <a:pt x="69" y="16"/>
                    </a:lnTo>
                    <a:lnTo>
                      <a:pt x="69" y="20"/>
                    </a:lnTo>
                    <a:lnTo>
                      <a:pt x="69" y="31"/>
                    </a:lnTo>
                    <a:lnTo>
                      <a:pt x="69" y="62"/>
                    </a:lnTo>
                    <a:lnTo>
                      <a:pt x="69" y="69"/>
                    </a:lnTo>
                    <a:lnTo>
                      <a:pt x="73" y="73"/>
                    </a:lnTo>
                    <a:lnTo>
                      <a:pt x="73" y="77"/>
                    </a:lnTo>
                    <a:lnTo>
                      <a:pt x="77" y="77"/>
                    </a:lnTo>
                    <a:lnTo>
                      <a:pt x="81" y="77"/>
                    </a:lnTo>
                    <a:lnTo>
                      <a:pt x="81" y="81"/>
                    </a:lnTo>
                    <a:lnTo>
                      <a:pt x="46" y="81"/>
                    </a:lnTo>
                    <a:lnTo>
                      <a:pt x="46" y="77"/>
                    </a:lnTo>
                    <a:lnTo>
                      <a:pt x="50" y="77"/>
                    </a:lnTo>
                    <a:lnTo>
                      <a:pt x="54" y="77"/>
                    </a:lnTo>
                    <a:lnTo>
                      <a:pt x="54" y="73"/>
                    </a:lnTo>
                    <a:lnTo>
                      <a:pt x="58" y="69"/>
                    </a:lnTo>
                    <a:lnTo>
                      <a:pt x="58" y="62"/>
                    </a:lnTo>
                    <a:lnTo>
                      <a:pt x="58" y="31"/>
                    </a:lnTo>
                    <a:lnTo>
                      <a:pt x="58" y="23"/>
                    </a:lnTo>
                    <a:lnTo>
                      <a:pt x="54" y="16"/>
                    </a:lnTo>
                    <a:lnTo>
                      <a:pt x="50" y="16"/>
                    </a:lnTo>
                    <a:lnTo>
                      <a:pt x="46" y="12"/>
                    </a:lnTo>
                    <a:lnTo>
                      <a:pt x="35" y="16"/>
                    </a:lnTo>
                    <a:lnTo>
                      <a:pt x="27" y="23"/>
                    </a:lnTo>
                    <a:lnTo>
                      <a:pt x="27" y="62"/>
                    </a:lnTo>
                    <a:lnTo>
                      <a:pt x="27" y="69"/>
                    </a:lnTo>
                    <a:lnTo>
                      <a:pt x="27" y="73"/>
                    </a:lnTo>
                    <a:lnTo>
                      <a:pt x="27" y="77"/>
                    </a:lnTo>
                    <a:lnTo>
                      <a:pt x="31" y="77"/>
                    </a:lnTo>
                    <a:lnTo>
                      <a:pt x="35" y="77"/>
                    </a:lnTo>
                    <a:lnTo>
                      <a:pt x="35" y="81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4" y="77"/>
                    </a:lnTo>
                    <a:lnTo>
                      <a:pt x="8" y="77"/>
                    </a:lnTo>
                    <a:lnTo>
                      <a:pt x="8" y="73"/>
                    </a:lnTo>
                    <a:lnTo>
                      <a:pt x="12" y="69"/>
                    </a:lnTo>
                    <a:lnTo>
                      <a:pt x="12" y="62"/>
                    </a:lnTo>
                    <a:lnTo>
                      <a:pt x="12" y="35"/>
                    </a:lnTo>
                    <a:lnTo>
                      <a:pt x="12" y="23"/>
                    </a:lnTo>
                    <a:lnTo>
                      <a:pt x="12" y="16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27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678" name="Freeform 29"/>
              <p:cNvSpPr>
                <a:spLocks noEditPoints="1"/>
              </p:cNvSpPr>
              <p:nvPr/>
            </p:nvSpPr>
            <p:spPr bwMode="auto">
              <a:xfrm>
                <a:off x="3826" y="1322"/>
                <a:ext cx="61" cy="81"/>
              </a:xfrm>
              <a:custGeom>
                <a:avLst/>
                <a:gdLst>
                  <a:gd name="T0" fmla="*/ 11 w 61"/>
                  <a:gd name="T1" fmla="*/ 31 h 81"/>
                  <a:gd name="T2" fmla="*/ 15 w 61"/>
                  <a:gd name="T3" fmla="*/ 46 h 81"/>
                  <a:gd name="T4" fmla="*/ 19 w 61"/>
                  <a:gd name="T5" fmla="*/ 58 h 81"/>
                  <a:gd name="T6" fmla="*/ 30 w 61"/>
                  <a:gd name="T7" fmla="*/ 66 h 81"/>
                  <a:gd name="T8" fmla="*/ 38 w 61"/>
                  <a:gd name="T9" fmla="*/ 66 h 81"/>
                  <a:gd name="T10" fmla="*/ 46 w 61"/>
                  <a:gd name="T11" fmla="*/ 66 h 81"/>
                  <a:gd name="T12" fmla="*/ 53 w 61"/>
                  <a:gd name="T13" fmla="*/ 62 h 81"/>
                  <a:gd name="T14" fmla="*/ 57 w 61"/>
                  <a:gd name="T15" fmla="*/ 58 h 81"/>
                  <a:gd name="T16" fmla="*/ 61 w 61"/>
                  <a:gd name="T17" fmla="*/ 50 h 81"/>
                  <a:gd name="T18" fmla="*/ 61 w 61"/>
                  <a:gd name="T19" fmla="*/ 50 h 81"/>
                  <a:gd name="T20" fmla="*/ 57 w 61"/>
                  <a:gd name="T21" fmla="*/ 62 h 81"/>
                  <a:gd name="T22" fmla="*/ 53 w 61"/>
                  <a:gd name="T23" fmla="*/ 73 h 81"/>
                  <a:gd name="T24" fmla="*/ 42 w 61"/>
                  <a:gd name="T25" fmla="*/ 77 h 81"/>
                  <a:gd name="T26" fmla="*/ 30 w 61"/>
                  <a:gd name="T27" fmla="*/ 81 h 81"/>
                  <a:gd name="T28" fmla="*/ 19 w 61"/>
                  <a:gd name="T29" fmla="*/ 77 h 81"/>
                  <a:gd name="T30" fmla="*/ 7 w 61"/>
                  <a:gd name="T31" fmla="*/ 69 h 81"/>
                  <a:gd name="T32" fmla="*/ 3 w 61"/>
                  <a:gd name="T33" fmla="*/ 62 h 81"/>
                  <a:gd name="T34" fmla="*/ 0 w 61"/>
                  <a:gd name="T35" fmla="*/ 54 h 81"/>
                  <a:gd name="T36" fmla="*/ 0 w 61"/>
                  <a:gd name="T37" fmla="*/ 43 h 81"/>
                  <a:gd name="T38" fmla="*/ 0 w 61"/>
                  <a:gd name="T39" fmla="*/ 31 h 81"/>
                  <a:gd name="T40" fmla="*/ 3 w 61"/>
                  <a:gd name="T41" fmla="*/ 20 h 81"/>
                  <a:gd name="T42" fmla="*/ 7 w 61"/>
                  <a:gd name="T43" fmla="*/ 12 h 81"/>
                  <a:gd name="T44" fmla="*/ 15 w 61"/>
                  <a:gd name="T45" fmla="*/ 8 h 81"/>
                  <a:gd name="T46" fmla="*/ 23 w 61"/>
                  <a:gd name="T47" fmla="*/ 4 h 81"/>
                  <a:gd name="T48" fmla="*/ 34 w 61"/>
                  <a:gd name="T49" fmla="*/ 0 h 81"/>
                  <a:gd name="T50" fmla="*/ 46 w 61"/>
                  <a:gd name="T51" fmla="*/ 4 h 81"/>
                  <a:gd name="T52" fmla="*/ 53 w 61"/>
                  <a:gd name="T53" fmla="*/ 12 h 81"/>
                  <a:gd name="T54" fmla="*/ 61 w 61"/>
                  <a:gd name="T55" fmla="*/ 20 h 81"/>
                  <a:gd name="T56" fmla="*/ 61 w 61"/>
                  <a:gd name="T57" fmla="*/ 31 h 81"/>
                  <a:gd name="T58" fmla="*/ 11 w 61"/>
                  <a:gd name="T59" fmla="*/ 31 h 81"/>
                  <a:gd name="T60" fmla="*/ 11 w 61"/>
                  <a:gd name="T61" fmla="*/ 27 h 81"/>
                  <a:gd name="T62" fmla="*/ 46 w 61"/>
                  <a:gd name="T63" fmla="*/ 27 h 81"/>
                  <a:gd name="T64" fmla="*/ 46 w 61"/>
                  <a:gd name="T65" fmla="*/ 20 h 81"/>
                  <a:gd name="T66" fmla="*/ 42 w 61"/>
                  <a:gd name="T67" fmla="*/ 16 h 81"/>
                  <a:gd name="T68" fmla="*/ 42 w 61"/>
                  <a:gd name="T69" fmla="*/ 12 h 81"/>
                  <a:gd name="T70" fmla="*/ 38 w 61"/>
                  <a:gd name="T71" fmla="*/ 12 h 81"/>
                  <a:gd name="T72" fmla="*/ 34 w 61"/>
                  <a:gd name="T73" fmla="*/ 8 h 81"/>
                  <a:gd name="T74" fmla="*/ 30 w 61"/>
                  <a:gd name="T75" fmla="*/ 8 h 81"/>
                  <a:gd name="T76" fmla="*/ 23 w 61"/>
                  <a:gd name="T77" fmla="*/ 8 h 81"/>
                  <a:gd name="T78" fmla="*/ 19 w 61"/>
                  <a:gd name="T79" fmla="*/ 12 h 81"/>
                  <a:gd name="T80" fmla="*/ 15 w 61"/>
                  <a:gd name="T81" fmla="*/ 20 h 81"/>
                  <a:gd name="T82" fmla="*/ 11 w 61"/>
                  <a:gd name="T83" fmla="*/ 27 h 8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1"/>
                  <a:gd name="T127" fmla="*/ 0 h 81"/>
                  <a:gd name="T128" fmla="*/ 61 w 61"/>
                  <a:gd name="T129" fmla="*/ 81 h 8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1" h="81">
                    <a:moveTo>
                      <a:pt x="11" y="31"/>
                    </a:moveTo>
                    <a:lnTo>
                      <a:pt x="15" y="46"/>
                    </a:lnTo>
                    <a:lnTo>
                      <a:pt x="19" y="58"/>
                    </a:lnTo>
                    <a:lnTo>
                      <a:pt x="30" y="66"/>
                    </a:lnTo>
                    <a:lnTo>
                      <a:pt x="38" y="66"/>
                    </a:lnTo>
                    <a:lnTo>
                      <a:pt x="46" y="66"/>
                    </a:lnTo>
                    <a:lnTo>
                      <a:pt x="53" y="62"/>
                    </a:lnTo>
                    <a:lnTo>
                      <a:pt x="57" y="58"/>
                    </a:lnTo>
                    <a:lnTo>
                      <a:pt x="61" y="50"/>
                    </a:lnTo>
                    <a:lnTo>
                      <a:pt x="57" y="62"/>
                    </a:lnTo>
                    <a:lnTo>
                      <a:pt x="53" y="73"/>
                    </a:lnTo>
                    <a:lnTo>
                      <a:pt x="42" y="77"/>
                    </a:lnTo>
                    <a:lnTo>
                      <a:pt x="30" y="81"/>
                    </a:lnTo>
                    <a:lnTo>
                      <a:pt x="19" y="77"/>
                    </a:lnTo>
                    <a:lnTo>
                      <a:pt x="7" y="69"/>
                    </a:lnTo>
                    <a:lnTo>
                      <a:pt x="3" y="62"/>
                    </a:lnTo>
                    <a:lnTo>
                      <a:pt x="0" y="54"/>
                    </a:lnTo>
                    <a:lnTo>
                      <a:pt x="0" y="43"/>
                    </a:lnTo>
                    <a:lnTo>
                      <a:pt x="0" y="31"/>
                    </a:lnTo>
                    <a:lnTo>
                      <a:pt x="3" y="20"/>
                    </a:lnTo>
                    <a:lnTo>
                      <a:pt x="7" y="12"/>
                    </a:lnTo>
                    <a:lnTo>
                      <a:pt x="15" y="8"/>
                    </a:lnTo>
                    <a:lnTo>
                      <a:pt x="23" y="4"/>
                    </a:lnTo>
                    <a:lnTo>
                      <a:pt x="34" y="0"/>
                    </a:lnTo>
                    <a:lnTo>
                      <a:pt x="46" y="4"/>
                    </a:lnTo>
                    <a:lnTo>
                      <a:pt x="53" y="12"/>
                    </a:lnTo>
                    <a:lnTo>
                      <a:pt x="61" y="20"/>
                    </a:lnTo>
                    <a:lnTo>
                      <a:pt x="61" y="31"/>
                    </a:lnTo>
                    <a:lnTo>
                      <a:pt x="11" y="31"/>
                    </a:lnTo>
                    <a:close/>
                    <a:moveTo>
                      <a:pt x="11" y="27"/>
                    </a:moveTo>
                    <a:lnTo>
                      <a:pt x="46" y="27"/>
                    </a:lnTo>
                    <a:lnTo>
                      <a:pt x="46" y="20"/>
                    </a:lnTo>
                    <a:lnTo>
                      <a:pt x="42" y="16"/>
                    </a:lnTo>
                    <a:lnTo>
                      <a:pt x="42" y="12"/>
                    </a:lnTo>
                    <a:lnTo>
                      <a:pt x="38" y="12"/>
                    </a:lnTo>
                    <a:lnTo>
                      <a:pt x="34" y="8"/>
                    </a:lnTo>
                    <a:lnTo>
                      <a:pt x="30" y="8"/>
                    </a:lnTo>
                    <a:lnTo>
                      <a:pt x="23" y="8"/>
                    </a:lnTo>
                    <a:lnTo>
                      <a:pt x="19" y="12"/>
                    </a:lnTo>
                    <a:lnTo>
                      <a:pt x="15" y="20"/>
                    </a:lnTo>
                    <a:lnTo>
                      <a:pt x="1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679" name="Freeform 30"/>
              <p:cNvSpPr>
                <a:spLocks/>
              </p:cNvSpPr>
              <p:nvPr/>
            </p:nvSpPr>
            <p:spPr bwMode="auto">
              <a:xfrm>
                <a:off x="3902" y="1322"/>
                <a:ext cx="54" cy="81"/>
              </a:xfrm>
              <a:custGeom>
                <a:avLst/>
                <a:gdLst>
                  <a:gd name="T0" fmla="*/ 46 w 54"/>
                  <a:gd name="T1" fmla="*/ 0 h 81"/>
                  <a:gd name="T2" fmla="*/ 46 w 54"/>
                  <a:gd name="T3" fmla="*/ 27 h 81"/>
                  <a:gd name="T4" fmla="*/ 46 w 54"/>
                  <a:gd name="T5" fmla="*/ 27 h 81"/>
                  <a:gd name="T6" fmla="*/ 43 w 54"/>
                  <a:gd name="T7" fmla="*/ 20 h 81"/>
                  <a:gd name="T8" fmla="*/ 39 w 54"/>
                  <a:gd name="T9" fmla="*/ 12 h 81"/>
                  <a:gd name="T10" fmla="*/ 31 w 54"/>
                  <a:gd name="T11" fmla="*/ 8 h 81"/>
                  <a:gd name="T12" fmla="*/ 27 w 54"/>
                  <a:gd name="T13" fmla="*/ 8 h 81"/>
                  <a:gd name="T14" fmla="*/ 20 w 54"/>
                  <a:gd name="T15" fmla="*/ 8 h 81"/>
                  <a:gd name="T16" fmla="*/ 16 w 54"/>
                  <a:gd name="T17" fmla="*/ 12 h 81"/>
                  <a:gd name="T18" fmla="*/ 12 w 54"/>
                  <a:gd name="T19" fmla="*/ 12 h 81"/>
                  <a:gd name="T20" fmla="*/ 12 w 54"/>
                  <a:gd name="T21" fmla="*/ 16 h 81"/>
                  <a:gd name="T22" fmla="*/ 12 w 54"/>
                  <a:gd name="T23" fmla="*/ 20 h 81"/>
                  <a:gd name="T24" fmla="*/ 16 w 54"/>
                  <a:gd name="T25" fmla="*/ 23 h 81"/>
                  <a:gd name="T26" fmla="*/ 20 w 54"/>
                  <a:gd name="T27" fmla="*/ 27 h 81"/>
                  <a:gd name="T28" fmla="*/ 23 w 54"/>
                  <a:gd name="T29" fmla="*/ 31 h 81"/>
                  <a:gd name="T30" fmla="*/ 35 w 54"/>
                  <a:gd name="T31" fmla="*/ 39 h 81"/>
                  <a:gd name="T32" fmla="*/ 46 w 54"/>
                  <a:gd name="T33" fmla="*/ 43 h 81"/>
                  <a:gd name="T34" fmla="*/ 50 w 54"/>
                  <a:gd name="T35" fmla="*/ 50 h 81"/>
                  <a:gd name="T36" fmla="*/ 54 w 54"/>
                  <a:gd name="T37" fmla="*/ 58 h 81"/>
                  <a:gd name="T38" fmla="*/ 50 w 54"/>
                  <a:gd name="T39" fmla="*/ 69 h 81"/>
                  <a:gd name="T40" fmla="*/ 46 w 54"/>
                  <a:gd name="T41" fmla="*/ 73 h 81"/>
                  <a:gd name="T42" fmla="*/ 35 w 54"/>
                  <a:gd name="T43" fmla="*/ 81 h 81"/>
                  <a:gd name="T44" fmla="*/ 27 w 54"/>
                  <a:gd name="T45" fmla="*/ 81 h 81"/>
                  <a:gd name="T46" fmla="*/ 20 w 54"/>
                  <a:gd name="T47" fmla="*/ 81 h 81"/>
                  <a:gd name="T48" fmla="*/ 12 w 54"/>
                  <a:gd name="T49" fmla="*/ 77 h 81"/>
                  <a:gd name="T50" fmla="*/ 8 w 54"/>
                  <a:gd name="T51" fmla="*/ 77 h 81"/>
                  <a:gd name="T52" fmla="*/ 8 w 54"/>
                  <a:gd name="T53" fmla="*/ 77 h 81"/>
                  <a:gd name="T54" fmla="*/ 4 w 54"/>
                  <a:gd name="T55" fmla="*/ 77 h 81"/>
                  <a:gd name="T56" fmla="*/ 4 w 54"/>
                  <a:gd name="T57" fmla="*/ 81 h 81"/>
                  <a:gd name="T58" fmla="*/ 0 w 54"/>
                  <a:gd name="T59" fmla="*/ 81 h 81"/>
                  <a:gd name="T60" fmla="*/ 0 w 54"/>
                  <a:gd name="T61" fmla="*/ 54 h 81"/>
                  <a:gd name="T62" fmla="*/ 4 w 54"/>
                  <a:gd name="T63" fmla="*/ 54 h 81"/>
                  <a:gd name="T64" fmla="*/ 8 w 54"/>
                  <a:gd name="T65" fmla="*/ 66 h 81"/>
                  <a:gd name="T66" fmla="*/ 12 w 54"/>
                  <a:gd name="T67" fmla="*/ 69 h 81"/>
                  <a:gd name="T68" fmla="*/ 20 w 54"/>
                  <a:gd name="T69" fmla="*/ 73 h 81"/>
                  <a:gd name="T70" fmla="*/ 27 w 54"/>
                  <a:gd name="T71" fmla="*/ 77 h 81"/>
                  <a:gd name="T72" fmla="*/ 31 w 54"/>
                  <a:gd name="T73" fmla="*/ 73 h 81"/>
                  <a:gd name="T74" fmla="*/ 39 w 54"/>
                  <a:gd name="T75" fmla="*/ 73 h 81"/>
                  <a:gd name="T76" fmla="*/ 39 w 54"/>
                  <a:gd name="T77" fmla="*/ 69 h 81"/>
                  <a:gd name="T78" fmla="*/ 39 w 54"/>
                  <a:gd name="T79" fmla="*/ 66 h 81"/>
                  <a:gd name="T80" fmla="*/ 39 w 54"/>
                  <a:gd name="T81" fmla="*/ 58 h 81"/>
                  <a:gd name="T82" fmla="*/ 39 w 54"/>
                  <a:gd name="T83" fmla="*/ 54 h 81"/>
                  <a:gd name="T84" fmla="*/ 31 w 54"/>
                  <a:gd name="T85" fmla="*/ 50 h 81"/>
                  <a:gd name="T86" fmla="*/ 20 w 54"/>
                  <a:gd name="T87" fmla="*/ 46 h 81"/>
                  <a:gd name="T88" fmla="*/ 12 w 54"/>
                  <a:gd name="T89" fmla="*/ 39 h 81"/>
                  <a:gd name="T90" fmla="*/ 4 w 54"/>
                  <a:gd name="T91" fmla="*/ 35 h 81"/>
                  <a:gd name="T92" fmla="*/ 4 w 54"/>
                  <a:gd name="T93" fmla="*/ 31 h 81"/>
                  <a:gd name="T94" fmla="*/ 0 w 54"/>
                  <a:gd name="T95" fmla="*/ 23 h 81"/>
                  <a:gd name="T96" fmla="*/ 4 w 54"/>
                  <a:gd name="T97" fmla="*/ 16 h 81"/>
                  <a:gd name="T98" fmla="*/ 8 w 54"/>
                  <a:gd name="T99" fmla="*/ 8 h 81"/>
                  <a:gd name="T100" fmla="*/ 16 w 54"/>
                  <a:gd name="T101" fmla="*/ 4 h 81"/>
                  <a:gd name="T102" fmla="*/ 27 w 54"/>
                  <a:gd name="T103" fmla="*/ 0 h 81"/>
                  <a:gd name="T104" fmla="*/ 31 w 54"/>
                  <a:gd name="T105" fmla="*/ 4 h 81"/>
                  <a:gd name="T106" fmla="*/ 35 w 54"/>
                  <a:gd name="T107" fmla="*/ 4 h 81"/>
                  <a:gd name="T108" fmla="*/ 39 w 54"/>
                  <a:gd name="T109" fmla="*/ 4 h 81"/>
                  <a:gd name="T110" fmla="*/ 43 w 54"/>
                  <a:gd name="T111" fmla="*/ 4 h 81"/>
                  <a:gd name="T112" fmla="*/ 43 w 54"/>
                  <a:gd name="T113" fmla="*/ 4 h 81"/>
                  <a:gd name="T114" fmla="*/ 43 w 54"/>
                  <a:gd name="T115" fmla="*/ 4 h 81"/>
                  <a:gd name="T116" fmla="*/ 46 w 54"/>
                  <a:gd name="T117" fmla="*/ 4 h 81"/>
                  <a:gd name="T118" fmla="*/ 46 w 54"/>
                  <a:gd name="T119" fmla="*/ 0 h 81"/>
                  <a:gd name="T120" fmla="*/ 46 w 54"/>
                  <a:gd name="T121" fmla="*/ 0 h 8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4"/>
                  <a:gd name="T184" fmla="*/ 0 h 81"/>
                  <a:gd name="T185" fmla="*/ 54 w 54"/>
                  <a:gd name="T186" fmla="*/ 81 h 8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4" h="81">
                    <a:moveTo>
                      <a:pt x="46" y="0"/>
                    </a:moveTo>
                    <a:lnTo>
                      <a:pt x="46" y="27"/>
                    </a:lnTo>
                    <a:lnTo>
                      <a:pt x="43" y="20"/>
                    </a:lnTo>
                    <a:lnTo>
                      <a:pt x="39" y="12"/>
                    </a:lnTo>
                    <a:lnTo>
                      <a:pt x="31" y="8"/>
                    </a:lnTo>
                    <a:lnTo>
                      <a:pt x="27" y="8"/>
                    </a:lnTo>
                    <a:lnTo>
                      <a:pt x="20" y="8"/>
                    </a:lnTo>
                    <a:lnTo>
                      <a:pt x="16" y="12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12" y="20"/>
                    </a:lnTo>
                    <a:lnTo>
                      <a:pt x="16" y="23"/>
                    </a:lnTo>
                    <a:lnTo>
                      <a:pt x="20" y="27"/>
                    </a:lnTo>
                    <a:lnTo>
                      <a:pt x="23" y="31"/>
                    </a:lnTo>
                    <a:lnTo>
                      <a:pt x="35" y="39"/>
                    </a:lnTo>
                    <a:lnTo>
                      <a:pt x="46" y="43"/>
                    </a:lnTo>
                    <a:lnTo>
                      <a:pt x="50" y="50"/>
                    </a:lnTo>
                    <a:lnTo>
                      <a:pt x="54" y="58"/>
                    </a:lnTo>
                    <a:lnTo>
                      <a:pt x="50" y="69"/>
                    </a:lnTo>
                    <a:lnTo>
                      <a:pt x="46" y="73"/>
                    </a:lnTo>
                    <a:lnTo>
                      <a:pt x="35" y="81"/>
                    </a:lnTo>
                    <a:lnTo>
                      <a:pt x="27" y="81"/>
                    </a:lnTo>
                    <a:lnTo>
                      <a:pt x="20" y="81"/>
                    </a:lnTo>
                    <a:lnTo>
                      <a:pt x="12" y="77"/>
                    </a:lnTo>
                    <a:lnTo>
                      <a:pt x="8" y="77"/>
                    </a:lnTo>
                    <a:lnTo>
                      <a:pt x="4" y="77"/>
                    </a:lnTo>
                    <a:lnTo>
                      <a:pt x="4" y="81"/>
                    </a:lnTo>
                    <a:lnTo>
                      <a:pt x="0" y="81"/>
                    </a:lnTo>
                    <a:lnTo>
                      <a:pt x="0" y="54"/>
                    </a:lnTo>
                    <a:lnTo>
                      <a:pt x="4" y="54"/>
                    </a:lnTo>
                    <a:lnTo>
                      <a:pt x="8" y="66"/>
                    </a:lnTo>
                    <a:lnTo>
                      <a:pt x="12" y="69"/>
                    </a:lnTo>
                    <a:lnTo>
                      <a:pt x="20" y="73"/>
                    </a:lnTo>
                    <a:lnTo>
                      <a:pt x="27" y="77"/>
                    </a:lnTo>
                    <a:lnTo>
                      <a:pt x="31" y="73"/>
                    </a:lnTo>
                    <a:lnTo>
                      <a:pt x="39" y="73"/>
                    </a:lnTo>
                    <a:lnTo>
                      <a:pt x="39" y="69"/>
                    </a:lnTo>
                    <a:lnTo>
                      <a:pt x="39" y="66"/>
                    </a:lnTo>
                    <a:lnTo>
                      <a:pt x="39" y="58"/>
                    </a:lnTo>
                    <a:lnTo>
                      <a:pt x="39" y="54"/>
                    </a:lnTo>
                    <a:lnTo>
                      <a:pt x="31" y="50"/>
                    </a:lnTo>
                    <a:lnTo>
                      <a:pt x="20" y="46"/>
                    </a:lnTo>
                    <a:lnTo>
                      <a:pt x="12" y="39"/>
                    </a:lnTo>
                    <a:lnTo>
                      <a:pt x="4" y="35"/>
                    </a:lnTo>
                    <a:lnTo>
                      <a:pt x="4" y="31"/>
                    </a:lnTo>
                    <a:lnTo>
                      <a:pt x="0" y="23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7" y="0"/>
                    </a:lnTo>
                    <a:lnTo>
                      <a:pt x="31" y="4"/>
                    </a:lnTo>
                    <a:lnTo>
                      <a:pt x="35" y="4"/>
                    </a:lnTo>
                    <a:lnTo>
                      <a:pt x="39" y="4"/>
                    </a:lnTo>
                    <a:lnTo>
                      <a:pt x="43" y="4"/>
                    </a:lnTo>
                    <a:lnTo>
                      <a:pt x="46" y="4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680" name="Freeform 31"/>
              <p:cNvSpPr>
                <a:spLocks noEditPoints="1"/>
              </p:cNvSpPr>
              <p:nvPr/>
            </p:nvSpPr>
            <p:spPr bwMode="auto">
              <a:xfrm>
                <a:off x="3964" y="1322"/>
                <a:ext cx="65" cy="81"/>
              </a:xfrm>
              <a:custGeom>
                <a:avLst/>
                <a:gdLst>
                  <a:gd name="T0" fmla="*/ 15 w 65"/>
                  <a:gd name="T1" fmla="*/ 31 h 81"/>
                  <a:gd name="T2" fmla="*/ 15 w 65"/>
                  <a:gd name="T3" fmla="*/ 46 h 81"/>
                  <a:gd name="T4" fmla="*/ 23 w 65"/>
                  <a:gd name="T5" fmla="*/ 58 h 81"/>
                  <a:gd name="T6" fmla="*/ 30 w 65"/>
                  <a:gd name="T7" fmla="*/ 66 h 81"/>
                  <a:gd name="T8" fmla="*/ 42 w 65"/>
                  <a:gd name="T9" fmla="*/ 66 h 81"/>
                  <a:gd name="T10" fmla="*/ 46 w 65"/>
                  <a:gd name="T11" fmla="*/ 66 h 81"/>
                  <a:gd name="T12" fmla="*/ 54 w 65"/>
                  <a:gd name="T13" fmla="*/ 62 h 81"/>
                  <a:gd name="T14" fmla="*/ 57 w 65"/>
                  <a:gd name="T15" fmla="*/ 58 h 81"/>
                  <a:gd name="T16" fmla="*/ 61 w 65"/>
                  <a:gd name="T17" fmla="*/ 50 h 81"/>
                  <a:gd name="T18" fmla="*/ 65 w 65"/>
                  <a:gd name="T19" fmla="*/ 50 h 81"/>
                  <a:gd name="T20" fmla="*/ 61 w 65"/>
                  <a:gd name="T21" fmla="*/ 62 h 81"/>
                  <a:gd name="T22" fmla="*/ 54 w 65"/>
                  <a:gd name="T23" fmla="*/ 73 h 81"/>
                  <a:gd name="T24" fmla="*/ 46 w 65"/>
                  <a:gd name="T25" fmla="*/ 77 h 81"/>
                  <a:gd name="T26" fmla="*/ 34 w 65"/>
                  <a:gd name="T27" fmla="*/ 81 h 81"/>
                  <a:gd name="T28" fmla="*/ 23 w 65"/>
                  <a:gd name="T29" fmla="*/ 77 h 81"/>
                  <a:gd name="T30" fmla="*/ 11 w 65"/>
                  <a:gd name="T31" fmla="*/ 69 h 81"/>
                  <a:gd name="T32" fmla="*/ 7 w 65"/>
                  <a:gd name="T33" fmla="*/ 62 h 81"/>
                  <a:gd name="T34" fmla="*/ 4 w 65"/>
                  <a:gd name="T35" fmla="*/ 54 h 81"/>
                  <a:gd name="T36" fmla="*/ 0 w 65"/>
                  <a:gd name="T37" fmla="*/ 43 h 81"/>
                  <a:gd name="T38" fmla="*/ 4 w 65"/>
                  <a:gd name="T39" fmla="*/ 31 h 81"/>
                  <a:gd name="T40" fmla="*/ 7 w 65"/>
                  <a:gd name="T41" fmla="*/ 20 h 81"/>
                  <a:gd name="T42" fmla="*/ 11 w 65"/>
                  <a:gd name="T43" fmla="*/ 12 h 81"/>
                  <a:gd name="T44" fmla="*/ 19 w 65"/>
                  <a:gd name="T45" fmla="*/ 8 h 81"/>
                  <a:gd name="T46" fmla="*/ 27 w 65"/>
                  <a:gd name="T47" fmla="*/ 4 h 81"/>
                  <a:gd name="T48" fmla="*/ 34 w 65"/>
                  <a:gd name="T49" fmla="*/ 0 h 81"/>
                  <a:gd name="T50" fmla="*/ 46 w 65"/>
                  <a:gd name="T51" fmla="*/ 4 h 81"/>
                  <a:gd name="T52" fmla="*/ 57 w 65"/>
                  <a:gd name="T53" fmla="*/ 12 h 81"/>
                  <a:gd name="T54" fmla="*/ 61 w 65"/>
                  <a:gd name="T55" fmla="*/ 20 h 81"/>
                  <a:gd name="T56" fmla="*/ 65 w 65"/>
                  <a:gd name="T57" fmla="*/ 31 h 81"/>
                  <a:gd name="T58" fmla="*/ 15 w 65"/>
                  <a:gd name="T59" fmla="*/ 31 h 81"/>
                  <a:gd name="T60" fmla="*/ 15 w 65"/>
                  <a:gd name="T61" fmla="*/ 27 h 81"/>
                  <a:gd name="T62" fmla="*/ 46 w 65"/>
                  <a:gd name="T63" fmla="*/ 27 h 81"/>
                  <a:gd name="T64" fmla="*/ 46 w 65"/>
                  <a:gd name="T65" fmla="*/ 20 h 81"/>
                  <a:gd name="T66" fmla="*/ 46 w 65"/>
                  <a:gd name="T67" fmla="*/ 16 h 81"/>
                  <a:gd name="T68" fmla="*/ 42 w 65"/>
                  <a:gd name="T69" fmla="*/ 12 h 81"/>
                  <a:gd name="T70" fmla="*/ 38 w 65"/>
                  <a:gd name="T71" fmla="*/ 12 h 81"/>
                  <a:gd name="T72" fmla="*/ 34 w 65"/>
                  <a:gd name="T73" fmla="*/ 8 h 81"/>
                  <a:gd name="T74" fmla="*/ 30 w 65"/>
                  <a:gd name="T75" fmla="*/ 8 h 81"/>
                  <a:gd name="T76" fmla="*/ 27 w 65"/>
                  <a:gd name="T77" fmla="*/ 8 h 81"/>
                  <a:gd name="T78" fmla="*/ 19 w 65"/>
                  <a:gd name="T79" fmla="*/ 12 h 81"/>
                  <a:gd name="T80" fmla="*/ 15 w 65"/>
                  <a:gd name="T81" fmla="*/ 20 h 81"/>
                  <a:gd name="T82" fmla="*/ 15 w 65"/>
                  <a:gd name="T83" fmla="*/ 27 h 8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5"/>
                  <a:gd name="T127" fmla="*/ 0 h 81"/>
                  <a:gd name="T128" fmla="*/ 65 w 65"/>
                  <a:gd name="T129" fmla="*/ 81 h 8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5" h="81">
                    <a:moveTo>
                      <a:pt x="15" y="31"/>
                    </a:moveTo>
                    <a:lnTo>
                      <a:pt x="15" y="46"/>
                    </a:lnTo>
                    <a:lnTo>
                      <a:pt x="23" y="58"/>
                    </a:lnTo>
                    <a:lnTo>
                      <a:pt x="30" y="66"/>
                    </a:lnTo>
                    <a:lnTo>
                      <a:pt x="42" y="66"/>
                    </a:lnTo>
                    <a:lnTo>
                      <a:pt x="46" y="66"/>
                    </a:lnTo>
                    <a:lnTo>
                      <a:pt x="54" y="62"/>
                    </a:lnTo>
                    <a:lnTo>
                      <a:pt x="57" y="58"/>
                    </a:lnTo>
                    <a:lnTo>
                      <a:pt x="61" y="50"/>
                    </a:lnTo>
                    <a:lnTo>
                      <a:pt x="65" y="50"/>
                    </a:lnTo>
                    <a:lnTo>
                      <a:pt x="61" y="62"/>
                    </a:lnTo>
                    <a:lnTo>
                      <a:pt x="54" y="73"/>
                    </a:lnTo>
                    <a:lnTo>
                      <a:pt x="46" y="77"/>
                    </a:lnTo>
                    <a:lnTo>
                      <a:pt x="34" y="81"/>
                    </a:lnTo>
                    <a:lnTo>
                      <a:pt x="23" y="77"/>
                    </a:lnTo>
                    <a:lnTo>
                      <a:pt x="11" y="69"/>
                    </a:lnTo>
                    <a:lnTo>
                      <a:pt x="7" y="62"/>
                    </a:lnTo>
                    <a:lnTo>
                      <a:pt x="4" y="54"/>
                    </a:lnTo>
                    <a:lnTo>
                      <a:pt x="0" y="43"/>
                    </a:lnTo>
                    <a:lnTo>
                      <a:pt x="4" y="31"/>
                    </a:lnTo>
                    <a:lnTo>
                      <a:pt x="7" y="20"/>
                    </a:lnTo>
                    <a:lnTo>
                      <a:pt x="11" y="12"/>
                    </a:lnTo>
                    <a:lnTo>
                      <a:pt x="19" y="8"/>
                    </a:lnTo>
                    <a:lnTo>
                      <a:pt x="27" y="4"/>
                    </a:lnTo>
                    <a:lnTo>
                      <a:pt x="34" y="0"/>
                    </a:lnTo>
                    <a:lnTo>
                      <a:pt x="46" y="4"/>
                    </a:lnTo>
                    <a:lnTo>
                      <a:pt x="57" y="12"/>
                    </a:lnTo>
                    <a:lnTo>
                      <a:pt x="61" y="20"/>
                    </a:lnTo>
                    <a:lnTo>
                      <a:pt x="65" y="31"/>
                    </a:lnTo>
                    <a:lnTo>
                      <a:pt x="15" y="31"/>
                    </a:lnTo>
                    <a:close/>
                    <a:moveTo>
                      <a:pt x="15" y="27"/>
                    </a:moveTo>
                    <a:lnTo>
                      <a:pt x="46" y="27"/>
                    </a:lnTo>
                    <a:lnTo>
                      <a:pt x="46" y="20"/>
                    </a:lnTo>
                    <a:lnTo>
                      <a:pt x="46" y="16"/>
                    </a:lnTo>
                    <a:lnTo>
                      <a:pt x="42" y="12"/>
                    </a:lnTo>
                    <a:lnTo>
                      <a:pt x="38" y="12"/>
                    </a:lnTo>
                    <a:lnTo>
                      <a:pt x="34" y="8"/>
                    </a:lnTo>
                    <a:lnTo>
                      <a:pt x="30" y="8"/>
                    </a:lnTo>
                    <a:lnTo>
                      <a:pt x="27" y="8"/>
                    </a:lnTo>
                    <a:lnTo>
                      <a:pt x="19" y="12"/>
                    </a:lnTo>
                    <a:lnTo>
                      <a:pt x="15" y="20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681" name="Rectangle 32"/>
              <p:cNvSpPr>
                <a:spLocks noChangeArrowheads="1"/>
              </p:cNvSpPr>
              <p:nvPr/>
            </p:nvSpPr>
            <p:spPr bwMode="auto">
              <a:xfrm>
                <a:off x="4071" y="126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2" name="Freeform 33"/>
              <p:cNvSpPr>
                <a:spLocks/>
              </p:cNvSpPr>
              <p:nvPr/>
            </p:nvSpPr>
            <p:spPr bwMode="auto">
              <a:xfrm>
                <a:off x="4271" y="1284"/>
                <a:ext cx="65" cy="119"/>
              </a:xfrm>
              <a:custGeom>
                <a:avLst/>
                <a:gdLst>
                  <a:gd name="T0" fmla="*/ 27 w 65"/>
                  <a:gd name="T1" fmla="*/ 46 h 119"/>
                  <a:gd name="T2" fmla="*/ 27 w 65"/>
                  <a:gd name="T3" fmla="*/ 100 h 119"/>
                  <a:gd name="T4" fmla="*/ 27 w 65"/>
                  <a:gd name="T5" fmla="*/ 107 h 119"/>
                  <a:gd name="T6" fmla="*/ 27 w 65"/>
                  <a:gd name="T7" fmla="*/ 111 h 119"/>
                  <a:gd name="T8" fmla="*/ 30 w 65"/>
                  <a:gd name="T9" fmla="*/ 115 h 119"/>
                  <a:gd name="T10" fmla="*/ 38 w 65"/>
                  <a:gd name="T11" fmla="*/ 115 h 119"/>
                  <a:gd name="T12" fmla="*/ 42 w 65"/>
                  <a:gd name="T13" fmla="*/ 115 h 119"/>
                  <a:gd name="T14" fmla="*/ 42 w 65"/>
                  <a:gd name="T15" fmla="*/ 119 h 119"/>
                  <a:gd name="T16" fmla="*/ 0 w 65"/>
                  <a:gd name="T17" fmla="*/ 119 h 119"/>
                  <a:gd name="T18" fmla="*/ 0 w 65"/>
                  <a:gd name="T19" fmla="*/ 115 h 119"/>
                  <a:gd name="T20" fmla="*/ 0 w 65"/>
                  <a:gd name="T21" fmla="*/ 115 h 119"/>
                  <a:gd name="T22" fmla="*/ 4 w 65"/>
                  <a:gd name="T23" fmla="*/ 115 h 119"/>
                  <a:gd name="T24" fmla="*/ 7 w 65"/>
                  <a:gd name="T25" fmla="*/ 115 h 119"/>
                  <a:gd name="T26" fmla="*/ 11 w 65"/>
                  <a:gd name="T27" fmla="*/ 111 h 119"/>
                  <a:gd name="T28" fmla="*/ 11 w 65"/>
                  <a:gd name="T29" fmla="*/ 107 h 119"/>
                  <a:gd name="T30" fmla="*/ 11 w 65"/>
                  <a:gd name="T31" fmla="*/ 104 h 119"/>
                  <a:gd name="T32" fmla="*/ 11 w 65"/>
                  <a:gd name="T33" fmla="*/ 100 h 119"/>
                  <a:gd name="T34" fmla="*/ 11 w 65"/>
                  <a:gd name="T35" fmla="*/ 46 h 119"/>
                  <a:gd name="T36" fmla="*/ 0 w 65"/>
                  <a:gd name="T37" fmla="*/ 46 h 119"/>
                  <a:gd name="T38" fmla="*/ 0 w 65"/>
                  <a:gd name="T39" fmla="*/ 42 h 119"/>
                  <a:gd name="T40" fmla="*/ 11 w 65"/>
                  <a:gd name="T41" fmla="*/ 42 h 119"/>
                  <a:gd name="T42" fmla="*/ 11 w 65"/>
                  <a:gd name="T43" fmla="*/ 38 h 119"/>
                  <a:gd name="T44" fmla="*/ 11 w 65"/>
                  <a:gd name="T45" fmla="*/ 27 h 119"/>
                  <a:gd name="T46" fmla="*/ 15 w 65"/>
                  <a:gd name="T47" fmla="*/ 19 h 119"/>
                  <a:gd name="T48" fmla="*/ 19 w 65"/>
                  <a:gd name="T49" fmla="*/ 12 h 119"/>
                  <a:gd name="T50" fmla="*/ 27 w 65"/>
                  <a:gd name="T51" fmla="*/ 4 h 119"/>
                  <a:gd name="T52" fmla="*/ 34 w 65"/>
                  <a:gd name="T53" fmla="*/ 0 h 119"/>
                  <a:gd name="T54" fmla="*/ 42 w 65"/>
                  <a:gd name="T55" fmla="*/ 0 h 119"/>
                  <a:gd name="T56" fmla="*/ 53 w 65"/>
                  <a:gd name="T57" fmla="*/ 0 h 119"/>
                  <a:gd name="T58" fmla="*/ 61 w 65"/>
                  <a:gd name="T59" fmla="*/ 4 h 119"/>
                  <a:gd name="T60" fmla="*/ 65 w 65"/>
                  <a:gd name="T61" fmla="*/ 12 h 119"/>
                  <a:gd name="T62" fmla="*/ 65 w 65"/>
                  <a:gd name="T63" fmla="*/ 15 h 119"/>
                  <a:gd name="T64" fmla="*/ 65 w 65"/>
                  <a:gd name="T65" fmla="*/ 15 h 119"/>
                  <a:gd name="T66" fmla="*/ 61 w 65"/>
                  <a:gd name="T67" fmla="*/ 19 h 119"/>
                  <a:gd name="T68" fmla="*/ 61 w 65"/>
                  <a:gd name="T69" fmla="*/ 19 h 119"/>
                  <a:gd name="T70" fmla="*/ 57 w 65"/>
                  <a:gd name="T71" fmla="*/ 19 h 119"/>
                  <a:gd name="T72" fmla="*/ 57 w 65"/>
                  <a:gd name="T73" fmla="*/ 19 h 119"/>
                  <a:gd name="T74" fmla="*/ 53 w 65"/>
                  <a:gd name="T75" fmla="*/ 19 h 119"/>
                  <a:gd name="T76" fmla="*/ 50 w 65"/>
                  <a:gd name="T77" fmla="*/ 15 h 119"/>
                  <a:gd name="T78" fmla="*/ 50 w 65"/>
                  <a:gd name="T79" fmla="*/ 12 h 119"/>
                  <a:gd name="T80" fmla="*/ 46 w 65"/>
                  <a:gd name="T81" fmla="*/ 8 h 119"/>
                  <a:gd name="T82" fmla="*/ 42 w 65"/>
                  <a:gd name="T83" fmla="*/ 8 h 119"/>
                  <a:gd name="T84" fmla="*/ 42 w 65"/>
                  <a:gd name="T85" fmla="*/ 4 h 119"/>
                  <a:gd name="T86" fmla="*/ 38 w 65"/>
                  <a:gd name="T87" fmla="*/ 4 h 119"/>
                  <a:gd name="T88" fmla="*/ 34 w 65"/>
                  <a:gd name="T89" fmla="*/ 4 h 119"/>
                  <a:gd name="T90" fmla="*/ 30 w 65"/>
                  <a:gd name="T91" fmla="*/ 8 h 119"/>
                  <a:gd name="T92" fmla="*/ 30 w 65"/>
                  <a:gd name="T93" fmla="*/ 12 h 119"/>
                  <a:gd name="T94" fmla="*/ 27 w 65"/>
                  <a:gd name="T95" fmla="*/ 15 h 119"/>
                  <a:gd name="T96" fmla="*/ 27 w 65"/>
                  <a:gd name="T97" fmla="*/ 23 h 119"/>
                  <a:gd name="T98" fmla="*/ 27 w 65"/>
                  <a:gd name="T99" fmla="*/ 35 h 119"/>
                  <a:gd name="T100" fmla="*/ 27 w 65"/>
                  <a:gd name="T101" fmla="*/ 42 h 119"/>
                  <a:gd name="T102" fmla="*/ 46 w 65"/>
                  <a:gd name="T103" fmla="*/ 42 h 119"/>
                  <a:gd name="T104" fmla="*/ 46 w 65"/>
                  <a:gd name="T105" fmla="*/ 46 h 119"/>
                  <a:gd name="T106" fmla="*/ 27 w 65"/>
                  <a:gd name="T107" fmla="*/ 46 h 11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5"/>
                  <a:gd name="T163" fmla="*/ 0 h 119"/>
                  <a:gd name="T164" fmla="*/ 65 w 65"/>
                  <a:gd name="T165" fmla="*/ 119 h 11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5" h="119">
                    <a:moveTo>
                      <a:pt x="27" y="46"/>
                    </a:moveTo>
                    <a:lnTo>
                      <a:pt x="27" y="100"/>
                    </a:lnTo>
                    <a:lnTo>
                      <a:pt x="27" y="107"/>
                    </a:lnTo>
                    <a:lnTo>
                      <a:pt x="27" y="111"/>
                    </a:lnTo>
                    <a:lnTo>
                      <a:pt x="30" y="115"/>
                    </a:lnTo>
                    <a:lnTo>
                      <a:pt x="38" y="115"/>
                    </a:lnTo>
                    <a:lnTo>
                      <a:pt x="42" y="115"/>
                    </a:lnTo>
                    <a:lnTo>
                      <a:pt x="42" y="119"/>
                    </a:lnTo>
                    <a:lnTo>
                      <a:pt x="0" y="119"/>
                    </a:lnTo>
                    <a:lnTo>
                      <a:pt x="0" y="115"/>
                    </a:lnTo>
                    <a:lnTo>
                      <a:pt x="4" y="115"/>
                    </a:lnTo>
                    <a:lnTo>
                      <a:pt x="7" y="115"/>
                    </a:lnTo>
                    <a:lnTo>
                      <a:pt x="11" y="111"/>
                    </a:lnTo>
                    <a:lnTo>
                      <a:pt x="11" y="107"/>
                    </a:lnTo>
                    <a:lnTo>
                      <a:pt x="11" y="104"/>
                    </a:lnTo>
                    <a:lnTo>
                      <a:pt x="11" y="100"/>
                    </a:lnTo>
                    <a:lnTo>
                      <a:pt x="11" y="46"/>
                    </a:lnTo>
                    <a:lnTo>
                      <a:pt x="0" y="46"/>
                    </a:lnTo>
                    <a:lnTo>
                      <a:pt x="0" y="42"/>
                    </a:lnTo>
                    <a:lnTo>
                      <a:pt x="11" y="42"/>
                    </a:lnTo>
                    <a:lnTo>
                      <a:pt x="11" y="38"/>
                    </a:lnTo>
                    <a:lnTo>
                      <a:pt x="11" y="27"/>
                    </a:lnTo>
                    <a:lnTo>
                      <a:pt x="15" y="19"/>
                    </a:lnTo>
                    <a:lnTo>
                      <a:pt x="19" y="12"/>
                    </a:lnTo>
                    <a:lnTo>
                      <a:pt x="27" y="4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3" y="0"/>
                    </a:lnTo>
                    <a:lnTo>
                      <a:pt x="61" y="4"/>
                    </a:lnTo>
                    <a:lnTo>
                      <a:pt x="65" y="12"/>
                    </a:lnTo>
                    <a:lnTo>
                      <a:pt x="65" y="15"/>
                    </a:lnTo>
                    <a:lnTo>
                      <a:pt x="61" y="19"/>
                    </a:lnTo>
                    <a:lnTo>
                      <a:pt x="57" y="19"/>
                    </a:lnTo>
                    <a:lnTo>
                      <a:pt x="53" y="19"/>
                    </a:lnTo>
                    <a:lnTo>
                      <a:pt x="50" y="15"/>
                    </a:lnTo>
                    <a:lnTo>
                      <a:pt x="50" y="12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4" y="4"/>
                    </a:lnTo>
                    <a:lnTo>
                      <a:pt x="30" y="8"/>
                    </a:lnTo>
                    <a:lnTo>
                      <a:pt x="30" y="12"/>
                    </a:lnTo>
                    <a:lnTo>
                      <a:pt x="27" y="15"/>
                    </a:lnTo>
                    <a:lnTo>
                      <a:pt x="27" y="23"/>
                    </a:lnTo>
                    <a:lnTo>
                      <a:pt x="27" y="35"/>
                    </a:lnTo>
                    <a:lnTo>
                      <a:pt x="27" y="42"/>
                    </a:lnTo>
                    <a:lnTo>
                      <a:pt x="46" y="42"/>
                    </a:lnTo>
                    <a:lnTo>
                      <a:pt x="46" y="46"/>
                    </a:lnTo>
                    <a:lnTo>
                      <a:pt x="27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683" name="Freeform 34"/>
              <p:cNvSpPr>
                <a:spLocks noEditPoints="1"/>
              </p:cNvSpPr>
              <p:nvPr/>
            </p:nvSpPr>
            <p:spPr bwMode="auto">
              <a:xfrm>
                <a:off x="4324" y="1322"/>
                <a:ext cx="70" cy="81"/>
              </a:xfrm>
              <a:custGeom>
                <a:avLst/>
                <a:gdLst>
                  <a:gd name="T0" fmla="*/ 35 w 70"/>
                  <a:gd name="T1" fmla="*/ 0 h 81"/>
                  <a:gd name="T2" fmla="*/ 46 w 70"/>
                  <a:gd name="T3" fmla="*/ 4 h 81"/>
                  <a:gd name="T4" fmla="*/ 54 w 70"/>
                  <a:gd name="T5" fmla="*/ 8 h 81"/>
                  <a:gd name="T6" fmla="*/ 62 w 70"/>
                  <a:gd name="T7" fmla="*/ 16 h 81"/>
                  <a:gd name="T8" fmla="*/ 70 w 70"/>
                  <a:gd name="T9" fmla="*/ 27 h 81"/>
                  <a:gd name="T10" fmla="*/ 70 w 70"/>
                  <a:gd name="T11" fmla="*/ 39 h 81"/>
                  <a:gd name="T12" fmla="*/ 70 w 70"/>
                  <a:gd name="T13" fmla="*/ 50 h 81"/>
                  <a:gd name="T14" fmla="*/ 66 w 70"/>
                  <a:gd name="T15" fmla="*/ 62 h 81"/>
                  <a:gd name="T16" fmla="*/ 62 w 70"/>
                  <a:gd name="T17" fmla="*/ 69 h 81"/>
                  <a:gd name="T18" fmla="*/ 54 w 70"/>
                  <a:gd name="T19" fmla="*/ 77 h 81"/>
                  <a:gd name="T20" fmla="*/ 43 w 70"/>
                  <a:gd name="T21" fmla="*/ 81 h 81"/>
                  <a:gd name="T22" fmla="*/ 35 w 70"/>
                  <a:gd name="T23" fmla="*/ 81 h 81"/>
                  <a:gd name="T24" fmla="*/ 23 w 70"/>
                  <a:gd name="T25" fmla="*/ 81 h 81"/>
                  <a:gd name="T26" fmla="*/ 16 w 70"/>
                  <a:gd name="T27" fmla="*/ 73 h 81"/>
                  <a:gd name="T28" fmla="*/ 8 w 70"/>
                  <a:gd name="T29" fmla="*/ 69 h 81"/>
                  <a:gd name="T30" fmla="*/ 0 w 70"/>
                  <a:gd name="T31" fmla="*/ 54 h 81"/>
                  <a:gd name="T32" fmla="*/ 0 w 70"/>
                  <a:gd name="T33" fmla="*/ 43 h 81"/>
                  <a:gd name="T34" fmla="*/ 0 w 70"/>
                  <a:gd name="T35" fmla="*/ 31 h 81"/>
                  <a:gd name="T36" fmla="*/ 4 w 70"/>
                  <a:gd name="T37" fmla="*/ 23 h 81"/>
                  <a:gd name="T38" fmla="*/ 12 w 70"/>
                  <a:gd name="T39" fmla="*/ 12 h 81"/>
                  <a:gd name="T40" fmla="*/ 20 w 70"/>
                  <a:gd name="T41" fmla="*/ 8 h 81"/>
                  <a:gd name="T42" fmla="*/ 27 w 70"/>
                  <a:gd name="T43" fmla="*/ 4 h 81"/>
                  <a:gd name="T44" fmla="*/ 35 w 70"/>
                  <a:gd name="T45" fmla="*/ 0 h 81"/>
                  <a:gd name="T46" fmla="*/ 31 w 70"/>
                  <a:gd name="T47" fmla="*/ 8 h 81"/>
                  <a:gd name="T48" fmla="*/ 27 w 70"/>
                  <a:gd name="T49" fmla="*/ 8 h 81"/>
                  <a:gd name="T50" fmla="*/ 23 w 70"/>
                  <a:gd name="T51" fmla="*/ 12 h 81"/>
                  <a:gd name="T52" fmla="*/ 20 w 70"/>
                  <a:gd name="T53" fmla="*/ 12 h 81"/>
                  <a:gd name="T54" fmla="*/ 16 w 70"/>
                  <a:gd name="T55" fmla="*/ 20 h 81"/>
                  <a:gd name="T56" fmla="*/ 16 w 70"/>
                  <a:gd name="T57" fmla="*/ 27 h 81"/>
                  <a:gd name="T58" fmla="*/ 12 w 70"/>
                  <a:gd name="T59" fmla="*/ 35 h 81"/>
                  <a:gd name="T60" fmla="*/ 16 w 70"/>
                  <a:gd name="T61" fmla="*/ 50 h 81"/>
                  <a:gd name="T62" fmla="*/ 20 w 70"/>
                  <a:gd name="T63" fmla="*/ 66 h 81"/>
                  <a:gd name="T64" fmla="*/ 23 w 70"/>
                  <a:gd name="T65" fmla="*/ 69 h 81"/>
                  <a:gd name="T66" fmla="*/ 31 w 70"/>
                  <a:gd name="T67" fmla="*/ 73 h 81"/>
                  <a:gd name="T68" fmla="*/ 39 w 70"/>
                  <a:gd name="T69" fmla="*/ 77 h 81"/>
                  <a:gd name="T70" fmla="*/ 46 w 70"/>
                  <a:gd name="T71" fmla="*/ 73 h 81"/>
                  <a:gd name="T72" fmla="*/ 50 w 70"/>
                  <a:gd name="T73" fmla="*/ 69 h 81"/>
                  <a:gd name="T74" fmla="*/ 54 w 70"/>
                  <a:gd name="T75" fmla="*/ 62 h 81"/>
                  <a:gd name="T76" fmla="*/ 58 w 70"/>
                  <a:gd name="T77" fmla="*/ 46 h 81"/>
                  <a:gd name="T78" fmla="*/ 58 w 70"/>
                  <a:gd name="T79" fmla="*/ 35 h 81"/>
                  <a:gd name="T80" fmla="*/ 54 w 70"/>
                  <a:gd name="T81" fmla="*/ 23 h 81"/>
                  <a:gd name="T82" fmla="*/ 46 w 70"/>
                  <a:gd name="T83" fmla="*/ 16 h 81"/>
                  <a:gd name="T84" fmla="*/ 43 w 70"/>
                  <a:gd name="T85" fmla="*/ 8 h 81"/>
                  <a:gd name="T86" fmla="*/ 31 w 70"/>
                  <a:gd name="T87" fmla="*/ 8 h 8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0"/>
                  <a:gd name="T133" fmla="*/ 0 h 81"/>
                  <a:gd name="T134" fmla="*/ 70 w 70"/>
                  <a:gd name="T135" fmla="*/ 81 h 8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0" h="81">
                    <a:moveTo>
                      <a:pt x="35" y="0"/>
                    </a:moveTo>
                    <a:lnTo>
                      <a:pt x="46" y="4"/>
                    </a:lnTo>
                    <a:lnTo>
                      <a:pt x="54" y="8"/>
                    </a:lnTo>
                    <a:lnTo>
                      <a:pt x="62" y="16"/>
                    </a:lnTo>
                    <a:lnTo>
                      <a:pt x="70" y="27"/>
                    </a:lnTo>
                    <a:lnTo>
                      <a:pt x="70" y="39"/>
                    </a:lnTo>
                    <a:lnTo>
                      <a:pt x="70" y="50"/>
                    </a:lnTo>
                    <a:lnTo>
                      <a:pt x="66" y="62"/>
                    </a:lnTo>
                    <a:lnTo>
                      <a:pt x="62" y="69"/>
                    </a:lnTo>
                    <a:lnTo>
                      <a:pt x="54" y="77"/>
                    </a:lnTo>
                    <a:lnTo>
                      <a:pt x="43" y="81"/>
                    </a:lnTo>
                    <a:lnTo>
                      <a:pt x="35" y="81"/>
                    </a:lnTo>
                    <a:lnTo>
                      <a:pt x="23" y="81"/>
                    </a:lnTo>
                    <a:lnTo>
                      <a:pt x="16" y="73"/>
                    </a:lnTo>
                    <a:lnTo>
                      <a:pt x="8" y="69"/>
                    </a:lnTo>
                    <a:lnTo>
                      <a:pt x="0" y="54"/>
                    </a:lnTo>
                    <a:lnTo>
                      <a:pt x="0" y="43"/>
                    </a:lnTo>
                    <a:lnTo>
                      <a:pt x="0" y="31"/>
                    </a:lnTo>
                    <a:lnTo>
                      <a:pt x="4" y="23"/>
                    </a:lnTo>
                    <a:lnTo>
                      <a:pt x="12" y="12"/>
                    </a:lnTo>
                    <a:lnTo>
                      <a:pt x="20" y="8"/>
                    </a:lnTo>
                    <a:lnTo>
                      <a:pt x="27" y="4"/>
                    </a:lnTo>
                    <a:lnTo>
                      <a:pt x="35" y="0"/>
                    </a:lnTo>
                    <a:close/>
                    <a:moveTo>
                      <a:pt x="31" y="8"/>
                    </a:moveTo>
                    <a:lnTo>
                      <a:pt x="27" y="8"/>
                    </a:lnTo>
                    <a:lnTo>
                      <a:pt x="23" y="12"/>
                    </a:lnTo>
                    <a:lnTo>
                      <a:pt x="20" y="12"/>
                    </a:lnTo>
                    <a:lnTo>
                      <a:pt x="16" y="20"/>
                    </a:lnTo>
                    <a:lnTo>
                      <a:pt x="16" y="27"/>
                    </a:lnTo>
                    <a:lnTo>
                      <a:pt x="12" y="35"/>
                    </a:lnTo>
                    <a:lnTo>
                      <a:pt x="16" y="50"/>
                    </a:lnTo>
                    <a:lnTo>
                      <a:pt x="20" y="66"/>
                    </a:lnTo>
                    <a:lnTo>
                      <a:pt x="23" y="69"/>
                    </a:lnTo>
                    <a:lnTo>
                      <a:pt x="31" y="73"/>
                    </a:lnTo>
                    <a:lnTo>
                      <a:pt x="39" y="77"/>
                    </a:lnTo>
                    <a:lnTo>
                      <a:pt x="46" y="73"/>
                    </a:lnTo>
                    <a:lnTo>
                      <a:pt x="50" y="69"/>
                    </a:lnTo>
                    <a:lnTo>
                      <a:pt x="54" y="62"/>
                    </a:lnTo>
                    <a:lnTo>
                      <a:pt x="58" y="46"/>
                    </a:lnTo>
                    <a:lnTo>
                      <a:pt x="58" y="35"/>
                    </a:lnTo>
                    <a:lnTo>
                      <a:pt x="54" y="23"/>
                    </a:lnTo>
                    <a:lnTo>
                      <a:pt x="46" y="16"/>
                    </a:lnTo>
                    <a:lnTo>
                      <a:pt x="43" y="8"/>
                    </a:lnTo>
                    <a:lnTo>
                      <a:pt x="31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684" name="Freeform 35"/>
              <p:cNvSpPr>
                <a:spLocks noEditPoints="1"/>
              </p:cNvSpPr>
              <p:nvPr/>
            </p:nvSpPr>
            <p:spPr bwMode="auto">
              <a:xfrm>
                <a:off x="4409" y="1322"/>
                <a:ext cx="69" cy="81"/>
              </a:xfrm>
              <a:custGeom>
                <a:avLst/>
                <a:gdLst>
                  <a:gd name="T0" fmla="*/ 34 w 69"/>
                  <a:gd name="T1" fmla="*/ 0 h 81"/>
                  <a:gd name="T2" fmla="*/ 46 w 69"/>
                  <a:gd name="T3" fmla="*/ 4 h 81"/>
                  <a:gd name="T4" fmla="*/ 54 w 69"/>
                  <a:gd name="T5" fmla="*/ 8 h 81"/>
                  <a:gd name="T6" fmla="*/ 61 w 69"/>
                  <a:gd name="T7" fmla="*/ 16 h 81"/>
                  <a:gd name="T8" fmla="*/ 69 w 69"/>
                  <a:gd name="T9" fmla="*/ 27 h 81"/>
                  <a:gd name="T10" fmla="*/ 69 w 69"/>
                  <a:gd name="T11" fmla="*/ 39 h 81"/>
                  <a:gd name="T12" fmla="*/ 69 w 69"/>
                  <a:gd name="T13" fmla="*/ 50 h 81"/>
                  <a:gd name="T14" fmla="*/ 65 w 69"/>
                  <a:gd name="T15" fmla="*/ 62 h 81"/>
                  <a:gd name="T16" fmla="*/ 61 w 69"/>
                  <a:gd name="T17" fmla="*/ 69 h 81"/>
                  <a:gd name="T18" fmla="*/ 54 w 69"/>
                  <a:gd name="T19" fmla="*/ 77 h 81"/>
                  <a:gd name="T20" fmla="*/ 42 w 69"/>
                  <a:gd name="T21" fmla="*/ 81 h 81"/>
                  <a:gd name="T22" fmla="*/ 34 w 69"/>
                  <a:gd name="T23" fmla="*/ 81 h 81"/>
                  <a:gd name="T24" fmla="*/ 23 w 69"/>
                  <a:gd name="T25" fmla="*/ 81 h 81"/>
                  <a:gd name="T26" fmla="*/ 15 w 69"/>
                  <a:gd name="T27" fmla="*/ 73 h 81"/>
                  <a:gd name="T28" fmla="*/ 8 w 69"/>
                  <a:gd name="T29" fmla="*/ 69 h 81"/>
                  <a:gd name="T30" fmla="*/ 0 w 69"/>
                  <a:gd name="T31" fmla="*/ 54 h 81"/>
                  <a:gd name="T32" fmla="*/ 0 w 69"/>
                  <a:gd name="T33" fmla="*/ 43 h 81"/>
                  <a:gd name="T34" fmla="*/ 0 w 69"/>
                  <a:gd name="T35" fmla="*/ 31 h 81"/>
                  <a:gd name="T36" fmla="*/ 4 w 69"/>
                  <a:gd name="T37" fmla="*/ 23 h 81"/>
                  <a:gd name="T38" fmla="*/ 8 w 69"/>
                  <a:gd name="T39" fmla="*/ 12 h 81"/>
                  <a:gd name="T40" fmla="*/ 15 w 69"/>
                  <a:gd name="T41" fmla="*/ 8 h 81"/>
                  <a:gd name="T42" fmla="*/ 27 w 69"/>
                  <a:gd name="T43" fmla="*/ 4 h 81"/>
                  <a:gd name="T44" fmla="*/ 34 w 69"/>
                  <a:gd name="T45" fmla="*/ 0 h 81"/>
                  <a:gd name="T46" fmla="*/ 31 w 69"/>
                  <a:gd name="T47" fmla="*/ 8 h 81"/>
                  <a:gd name="T48" fmla="*/ 27 w 69"/>
                  <a:gd name="T49" fmla="*/ 8 h 81"/>
                  <a:gd name="T50" fmla="*/ 23 w 69"/>
                  <a:gd name="T51" fmla="*/ 12 h 81"/>
                  <a:gd name="T52" fmla="*/ 19 w 69"/>
                  <a:gd name="T53" fmla="*/ 12 h 81"/>
                  <a:gd name="T54" fmla="*/ 15 w 69"/>
                  <a:gd name="T55" fmla="*/ 20 h 81"/>
                  <a:gd name="T56" fmla="*/ 11 w 69"/>
                  <a:gd name="T57" fmla="*/ 27 h 81"/>
                  <a:gd name="T58" fmla="*/ 11 w 69"/>
                  <a:gd name="T59" fmla="*/ 35 h 81"/>
                  <a:gd name="T60" fmla="*/ 15 w 69"/>
                  <a:gd name="T61" fmla="*/ 50 h 81"/>
                  <a:gd name="T62" fmla="*/ 19 w 69"/>
                  <a:gd name="T63" fmla="*/ 66 h 81"/>
                  <a:gd name="T64" fmla="*/ 23 w 69"/>
                  <a:gd name="T65" fmla="*/ 69 h 81"/>
                  <a:gd name="T66" fmla="*/ 31 w 69"/>
                  <a:gd name="T67" fmla="*/ 73 h 81"/>
                  <a:gd name="T68" fmla="*/ 38 w 69"/>
                  <a:gd name="T69" fmla="*/ 77 h 81"/>
                  <a:gd name="T70" fmla="*/ 46 w 69"/>
                  <a:gd name="T71" fmla="*/ 73 h 81"/>
                  <a:gd name="T72" fmla="*/ 50 w 69"/>
                  <a:gd name="T73" fmla="*/ 69 h 81"/>
                  <a:gd name="T74" fmla="*/ 54 w 69"/>
                  <a:gd name="T75" fmla="*/ 62 h 81"/>
                  <a:gd name="T76" fmla="*/ 57 w 69"/>
                  <a:gd name="T77" fmla="*/ 46 h 81"/>
                  <a:gd name="T78" fmla="*/ 54 w 69"/>
                  <a:gd name="T79" fmla="*/ 35 h 81"/>
                  <a:gd name="T80" fmla="*/ 54 w 69"/>
                  <a:gd name="T81" fmla="*/ 23 h 81"/>
                  <a:gd name="T82" fmla="*/ 46 w 69"/>
                  <a:gd name="T83" fmla="*/ 16 h 81"/>
                  <a:gd name="T84" fmla="*/ 42 w 69"/>
                  <a:gd name="T85" fmla="*/ 8 h 81"/>
                  <a:gd name="T86" fmla="*/ 31 w 69"/>
                  <a:gd name="T87" fmla="*/ 8 h 8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9"/>
                  <a:gd name="T133" fmla="*/ 0 h 81"/>
                  <a:gd name="T134" fmla="*/ 69 w 69"/>
                  <a:gd name="T135" fmla="*/ 81 h 8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9" h="81">
                    <a:moveTo>
                      <a:pt x="34" y="0"/>
                    </a:moveTo>
                    <a:lnTo>
                      <a:pt x="46" y="4"/>
                    </a:lnTo>
                    <a:lnTo>
                      <a:pt x="54" y="8"/>
                    </a:lnTo>
                    <a:lnTo>
                      <a:pt x="61" y="16"/>
                    </a:lnTo>
                    <a:lnTo>
                      <a:pt x="69" y="27"/>
                    </a:lnTo>
                    <a:lnTo>
                      <a:pt x="69" y="39"/>
                    </a:lnTo>
                    <a:lnTo>
                      <a:pt x="69" y="50"/>
                    </a:lnTo>
                    <a:lnTo>
                      <a:pt x="65" y="62"/>
                    </a:lnTo>
                    <a:lnTo>
                      <a:pt x="61" y="69"/>
                    </a:lnTo>
                    <a:lnTo>
                      <a:pt x="54" y="77"/>
                    </a:lnTo>
                    <a:lnTo>
                      <a:pt x="42" y="81"/>
                    </a:lnTo>
                    <a:lnTo>
                      <a:pt x="34" y="81"/>
                    </a:lnTo>
                    <a:lnTo>
                      <a:pt x="23" y="81"/>
                    </a:lnTo>
                    <a:lnTo>
                      <a:pt x="15" y="73"/>
                    </a:lnTo>
                    <a:lnTo>
                      <a:pt x="8" y="69"/>
                    </a:lnTo>
                    <a:lnTo>
                      <a:pt x="0" y="54"/>
                    </a:lnTo>
                    <a:lnTo>
                      <a:pt x="0" y="43"/>
                    </a:lnTo>
                    <a:lnTo>
                      <a:pt x="0" y="31"/>
                    </a:lnTo>
                    <a:lnTo>
                      <a:pt x="4" y="23"/>
                    </a:lnTo>
                    <a:lnTo>
                      <a:pt x="8" y="12"/>
                    </a:lnTo>
                    <a:lnTo>
                      <a:pt x="15" y="8"/>
                    </a:lnTo>
                    <a:lnTo>
                      <a:pt x="27" y="4"/>
                    </a:lnTo>
                    <a:lnTo>
                      <a:pt x="34" y="0"/>
                    </a:lnTo>
                    <a:close/>
                    <a:moveTo>
                      <a:pt x="31" y="8"/>
                    </a:moveTo>
                    <a:lnTo>
                      <a:pt x="27" y="8"/>
                    </a:lnTo>
                    <a:lnTo>
                      <a:pt x="23" y="12"/>
                    </a:lnTo>
                    <a:lnTo>
                      <a:pt x="19" y="12"/>
                    </a:lnTo>
                    <a:lnTo>
                      <a:pt x="15" y="20"/>
                    </a:lnTo>
                    <a:lnTo>
                      <a:pt x="11" y="27"/>
                    </a:lnTo>
                    <a:lnTo>
                      <a:pt x="11" y="35"/>
                    </a:lnTo>
                    <a:lnTo>
                      <a:pt x="15" y="50"/>
                    </a:lnTo>
                    <a:lnTo>
                      <a:pt x="19" y="66"/>
                    </a:lnTo>
                    <a:lnTo>
                      <a:pt x="23" y="69"/>
                    </a:lnTo>
                    <a:lnTo>
                      <a:pt x="31" y="73"/>
                    </a:lnTo>
                    <a:lnTo>
                      <a:pt x="38" y="77"/>
                    </a:lnTo>
                    <a:lnTo>
                      <a:pt x="46" y="73"/>
                    </a:lnTo>
                    <a:lnTo>
                      <a:pt x="50" y="69"/>
                    </a:lnTo>
                    <a:lnTo>
                      <a:pt x="54" y="62"/>
                    </a:lnTo>
                    <a:lnTo>
                      <a:pt x="57" y="46"/>
                    </a:lnTo>
                    <a:lnTo>
                      <a:pt x="54" y="35"/>
                    </a:lnTo>
                    <a:lnTo>
                      <a:pt x="54" y="23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1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685" name="Freeform 36"/>
              <p:cNvSpPr>
                <a:spLocks noEditPoints="1"/>
              </p:cNvSpPr>
              <p:nvPr/>
            </p:nvSpPr>
            <p:spPr bwMode="auto">
              <a:xfrm>
                <a:off x="4493" y="1284"/>
                <a:ext cx="77" cy="119"/>
              </a:xfrm>
              <a:custGeom>
                <a:avLst/>
                <a:gdLst>
                  <a:gd name="T0" fmla="*/ 50 w 77"/>
                  <a:gd name="T1" fmla="*/ 107 h 119"/>
                  <a:gd name="T2" fmla="*/ 46 w 77"/>
                  <a:gd name="T3" fmla="*/ 111 h 119"/>
                  <a:gd name="T4" fmla="*/ 39 w 77"/>
                  <a:gd name="T5" fmla="*/ 115 h 119"/>
                  <a:gd name="T6" fmla="*/ 35 w 77"/>
                  <a:gd name="T7" fmla="*/ 119 h 119"/>
                  <a:gd name="T8" fmla="*/ 27 w 77"/>
                  <a:gd name="T9" fmla="*/ 119 h 119"/>
                  <a:gd name="T10" fmla="*/ 16 w 77"/>
                  <a:gd name="T11" fmla="*/ 115 h 119"/>
                  <a:gd name="T12" fmla="*/ 8 w 77"/>
                  <a:gd name="T13" fmla="*/ 107 h 119"/>
                  <a:gd name="T14" fmla="*/ 0 w 77"/>
                  <a:gd name="T15" fmla="*/ 96 h 119"/>
                  <a:gd name="T16" fmla="*/ 0 w 77"/>
                  <a:gd name="T17" fmla="*/ 84 h 119"/>
                  <a:gd name="T18" fmla="*/ 0 w 77"/>
                  <a:gd name="T19" fmla="*/ 69 h 119"/>
                  <a:gd name="T20" fmla="*/ 8 w 77"/>
                  <a:gd name="T21" fmla="*/ 54 h 119"/>
                  <a:gd name="T22" fmla="*/ 16 w 77"/>
                  <a:gd name="T23" fmla="*/ 46 h 119"/>
                  <a:gd name="T24" fmla="*/ 23 w 77"/>
                  <a:gd name="T25" fmla="*/ 42 h 119"/>
                  <a:gd name="T26" fmla="*/ 35 w 77"/>
                  <a:gd name="T27" fmla="*/ 38 h 119"/>
                  <a:gd name="T28" fmla="*/ 42 w 77"/>
                  <a:gd name="T29" fmla="*/ 42 h 119"/>
                  <a:gd name="T30" fmla="*/ 50 w 77"/>
                  <a:gd name="T31" fmla="*/ 46 h 119"/>
                  <a:gd name="T32" fmla="*/ 50 w 77"/>
                  <a:gd name="T33" fmla="*/ 31 h 119"/>
                  <a:gd name="T34" fmla="*/ 50 w 77"/>
                  <a:gd name="T35" fmla="*/ 19 h 119"/>
                  <a:gd name="T36" fmla="*/ 50 w 77"/>
                  <a:gd name="T37" fmla="*/ 15 h 119"/>
                  <a:gd name="T38" fmla="*/ 50 w 77"/>
                  <a:gd name="T39" fmla="*/ 12 h 119"/>
                  <a:gd name="T40" fmla="*/ 50 w 77"/>
                  <a:gd name="T41" fmla="*/ 12 h 119"/>
                  <a:gd name="T42" fmla="*/ 46 w 77"/>
                  <a:gd name="T43" fmla="*/ 8 h 119"/>
                  <a:gd name="T44" fmla="*/ 46 w 77"/>
                  <a:gd name="T45" fmla="*/ 8 h 119"/>
                  <a:gd name="T46" fmla="*/ 42 w 77"/>
                  <a:gd name="T47" fmla="*/ 8 h 119"/>
                  <a:gd name="T48" fmla="*/ 42 w 77"/>
                  <a:gd name="T49" fmla="*/ 12 h 119"/>
                  <a:gd name="T50" fmla="*/ 39 w 77"/>
                  <a:gd name="T51" fmla="*/ 8 h 119"/>
                  <a:gd name="T52" fmla="*/ 62 w 77"/>
                  <a:gd name="T53" fmla="*/ 0 h 119"/>
                  <a:gd name="T54" fmla="*/ 65 w 77"/>
                  <a:gd name="T55" fmla="*/ 0 h 119"/>
                  <a:gd name="T56" fmla="*/ 65 w 77"/>
                  <a:gd name="T57" fmla="*/ 88 h 119"/>
                  <a:gd name="T58" fmla="*/ 65 w 77"/>
                  <a:gd name="T59" fmla="*/ 100 h 119"/>
                  <a:gd name="T60" fmla="*/ 65 w 77"/>
                  <a:gd name="T61" fmla="*/ 104 h 119"/>
                  <a:gd name="T62" fmla="*/ 65 w 77"/>
                  <a:gd name="T63" fmla="*/ 107 h 119"/>
                  <a:gd name="T64" fmla="*/ 65 w 77"/>
                  <a:gd name="T65" fmla="*/ 107 h 119"/>
                  <a:gd name="T66" fmla="*/ 69 w 77"/>
                  <a:gd name="T67" fmla="*/ 111 h 119"/>
                  <a:gd name="T68" fmla="*/ 69 w 77"/>
                  <a:gd name="T69" fmla="*/ 111 h 119"/>
                  <a:gd name="T70" fmla="*/ 73 w 77"/>
                  <a:gd name="T71" fmla="*/ 111 h 119"/>
                  <a:gd name="T72" fmla="*/ 73 w 77"/>
                  <a:gd name="T73" fmla="*/ 107 h 119"/>
                  <a:gd name="T74" fmla="*/ 77 w 77"/>
                  <a:gd name="T75" fmla="*/ 111 h 119"/>
                  <a:gd name="T76" fmla="*/ 54 w 77"/>
                  <a:gd name="T77" fmla="*/ 119 h 119"/>
                  <a:gd name="T78" fmla="*/ 50 w 77"/>
                  <a:gd name="T79" fmla="*/ 119 h 119"/>
                  <a:gd name="T80" fmla="*/ 50 w 77"/>
                  <a:gd name="T81" fmla="*/ 107 h 119"/>
                  <a:gd name="T82" fmla="*/ 50 w 77"/>
                  <a:gd name="T83" fmla="*/ 100 h 119"/>
                  <a:gd name="T84" fmla="*/ 50 w 77"/>
                  <a:gd name="T85" fmla="*/ 65 h 119"/>
                  <a:gd name="T86" fmla="*/ 50 w 77"/>
                  <a:gd name="T87" fmla="*/ 58 h 119"/>
                  <a:gd name="T88" fmla="*/ 46 w 77"/>
                  <a:gd name="T89" fmla="*/ 54 h 119"/>
                  <a:gd name="T90" fmla="*/ 46 w 77"/>
                  <a:gd name="T91" fmla="*/ 50 h 119"/>
                  <a:gd name="T92" fmla="*/ 42 w 77"/>
                  <a:gd name="T93" fmla="*/ 46 h 119"/>
                  <a:gd name="T94" fmla="*/ 39 w 77"/>
                  <a:gd name="T95" fmla="*/ 46 h 119"/>
                  <a:gd name="T96" fmla="*/ 35 w 77"/>
                  <a:gd name="T97" fmla="*/ 46 h 119"/>
                  <a:gd name="T98" fmla="*/ 27 w 77"/>
                  <a:gd name="T99" fmla="*/ 46 h 119"/>
                  <a:gd name="T100" fmla="*/ 19 w 77"/>
                  <a:gd name="T101" fmla="*/ 50 h 119"/>
                  <a:gd name="T102" fmla="*/ 16 w 77"/>
                  <a:gd name="T103" fmla="*/ 61 h 119"/>
                  <a:gd name="T104" fmla="*/ 12 w 77"/>
                  <a:gd name="T105" fmla="*/ 77 h 119"/>
                  <a:gd name="T106" fmla="*/ 16 w 77"/>
                  <a:gd name="T107" fmla="*/ 88 h 119"/>
                  <a:gd name="T108" fmla="*/ 19 w 77"/>
                  <a:gd name="T109" fmla="*/ 100 h 119"/>
                  <a:gd name="T110" fmla="*/ 27 w 77"/>
                  <a:gd name="T111" fmla="*/ 107 h 119"/>
                  <a:gd name="T112" fmla="*/ 35 w 77"/>
                  <a:gd name="T113" fmla="*/ 107 h 119"/>
                  <a:gd name="T114" fmla="*/ 42 w 77"/>
                  <a:gd name="T115" fmla="*/ 107 h 119"/>
                  <a:gd name="T116" fmla="*/ 50 w 77"/>
                  <a:gd name="T117" fmla="*/ 100 h 11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7"/>
                  <a:gd name="T178" fmla="*/ 0 h 119"/>
                  <a:gd name="T179" fmla="*/ 77 w 77"/>
                  <a:gd name="T180" fmla="*/ 119 h 11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7" h="119">
                    <a:moveTo>
                      <a:pt x="50" y="107"/>
                    </a:moveTo>
                    <a:lnTo>
                      <a:pt x="46" y="111"/>
                    </a:lnTo>
                    <a:lnTo>
                      <a:pt x="39" y="115"/>
                    </a:lnTo>
                    <a:lnTo>
                      <a:pt x="35" y="119"/>
                    </a:lnTo>
                    <a:lnTo>
                      <a:pt x="27" y="119"/>
                    </a:lnTo>
                    <a:lnTo>
                      <a:pt x="16" y="115"/>
                    </a:lnTo>
                    <a:lnTo>
                      <a:pt x="8" y="107"/>
                    </a:lnTo>
                    <a:lnTo>
                      <a:pt x="0" y="96"/>
                    </a:lnTo>
                    <a:lnTo>
                      <a:pt x="0" y="84"/>
                    </a:lnTo>
                    <a:lnTo>
                      <a:pt x="0" y="69"/>
                    </a:lnTo>
                    <a:lnTo>
                      <a:pt x="8" y="54"/>
                    </a:lnTo>
                    <a:lnTo>
                      <a:pt x="16" y="46"/>
                    </a:lnTo>
                    <a:lnTo>
                      <a:pt x="23" y="42"/>
                    </a:lnTo>
                    <a:lnTo>
                      <a:pt x="35" y="38"/>
                    </a:lnTo>
                    <a:lnTo>
                      <a:pt x="42" y="42"/>
                    </a:lnTo>
                    <a:lnTo>
                      <a:pt x="50" y="46"/>
                    </a:lnTo>
                    <a:lnTo>
                      <a:pt x="50" y="31"/>
                    </a:lnTo>
                    <a:lnTo>
                      <a:pt x="50" y="19"/>
                    </a:lnTo>
                    <a:lnTo>
                      <a:pt x="50" y="15"/>
                    </a:lnTo>
                    <a:lnTo>
                      <a:pt x="50" y="12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2" y="12"/>
                    </a:lnTo>
                    <a:lnTo>
                      <a:pt x="39" y="8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5" y="88"/>
                    </a:lnTo>
                    <a:lnTo>
                      <a:pt x="65" y="100"/>
                    </a:lnTo>
                    <a:lnTo>
                      <a:pt x="65" y="104"/>
                    </a:lnTo>
                    <a:lnTo>
                      <a:pt x="65" y="107"/>
                    </a:lnTo>
                    <a:lnTo>
                      <a:pt x="69" y="111"/>
                    </a:lnTo>
                    <a:lnTo>
                      <a:pt x="73" y="111"/>
                    </a:lnTo>
                    <a:lnTo>
                      <a:pt x="73" y="107"/>
                    </a:lnTo>
                    <a:lnTo>
                      <a:pt x="77" y="111"/>
                    </a:lnTo>
                    <a:lnTo>
                      <a:pt x="54" y="119"/>
                    </a:lnTo>
                    <a:lnTo>
                      <a:pt x="50" y="119"/>
                    </a:lnTo>
                    <a:lnTo>
                      <a:pt x="50" y="107"/>
                    </a:lnTo>
                    <a:close/>
                    <a:moveTo>
                      <a:pt x="50" y="100"/>
                    </a:moveTo>
                    <a:lnTo>
                      <a:pt x="50" y="65"/>
                    </a:lnTo>
                    <a:lnTo>
                      <a:pt x="50" y="58"/>
                    </a:lnTo>
                    <a:lnTo>
                      <a:pt x="46" y="54"/>
                    </a:lnTo>
                    <a:lnTo>
                      <a:pt x="46" y="50"/>
                    </a:lnTo>
                    <a:lnTo>
                      <a:pt x="42" y="46"/>
                    </a:lnTo>
                    <a:lnTo>
                      <a:pt x="39" y="46"/>
                    </a:lnTo>
                    <a:lnTo>
                      <a:pt x="35" y="46"/>
                    </a:lnTo>
                    <a:lnTo>
                      <a:pt x="27" y="46"/>
                    </a:lnTo>
                    <a:lnTo>
                      <a:pt x="19" y="50"/>
                    </a:lnTo>
                    <a:lnTo>
                      <a:pt x="16" y="61"/>
                    </a:lnTo>
                    <a:lnTo>
                      <a:pt x="12" y="77"/>
                    </a:lnTo>
                    <a:lnTo>
                      <a:pt x="16" y="88"/>
                    </a:lnTo>
                    <a:lnTo>
                      <a:pt x="19" y="100"/>
                    </a:lnTo>
                    <a:lnTo>
                      <a:pt x="27" y="107"/>
                    </a:lnTo>
                    <a:lnTo>
                      <a:pt x="35" y="107"/>
                    </a:lnTo>
                    <a:lnTo>
                      <a:pt x="42" y="107"/>
                    </a:lnTo>
                    <a:lnTo>
                      <a:pt x="50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686" name="Rectangle 37"/>
              <p:cNvSpPr>
                <a:spLocks noChangeArrowheads="1"/>
              </p:cNvSpPr>
              <p:nvPr/>
            </p:nvSpPr>
            <p:spPr bwMode="auto">
              <a:xfrm>
                <a:off x="4670" y="1261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7" name="Freeform 38"/>
              <p:cNvSpPr>
                <a:spLocks/>
              </p:cNvSpPr>
              <p:nvPr/>
            </p:nvSpPr>
            <p:spPr bwMode="auto">
              <a:xfrm>
                <a:off x="4877" y="1284"/>
                <a:ext cx="34" cy="119"/>
              </a:xfrm>
              <a:custGeom>
                <a:avLst/>
                <a:gdLst>
                  <a:gd name="T0" fmla="*/ 23 w 34"/>
                  <a:gd name="T1" fmla="*/ 0 h 119"/>
                  <a:gd name="T2" fmla="*/ 23 w 34"/>
                  <a:gd name="T3" fmla="*/ 100 h 119"/>
                  <a:gd name="T4" fmla="*/ 23 w 34"/>
                  <a:gd name="T5" fmla="*/ 107 h 119"/>
                  <a:gd name="T6" fmla="*/ 23 w 34"/>
                  <a:gd name="T7" fmla="*/ 111 h 119"/>
                  <a:gd name="T8" fmla="*/ 27 w 34"/>
                  <a:gd name="T9" fmla="*/ 111 h 119"/>
                  <a:gd name="T10" fmla="*/ 27 w 34"/>
                  <a:gd name="T11" fmla="*/ 115 h 119"/>
                  <a:gd name="T12" fmla="*/ 31 w 34"/>
                  <a:gd name="T13" fmla="*/ 115 h 119"/>
                  <a:gd name="T14" fmla="*/ 34 w 34"/>
                  <a:gd name="T15" fmla="*/ 115 h 119"/>
                  <a:gd name="T16" fmla="*/ 34 w 34"/>
                  <a:gd name="T17" fmla="*/ 119 h 119"/>
                  <a:gd name="T18" fmla="*/ 0 w 34"/>
                  <a:gd name="T19" fmla="*/ 119 h 119"/>
                  <a:gd name="T20" fmla="*/ 0 w 34"/>
                  <a:gd name="T21" fmla="*/ 115 h 119"/>
                  <a:gd name="T22" fmla="*/ 4 w 34"/>
                  <a:gd name="T23" fmla="*/ 115 h 119"/>
                  <a:gd name="T24" fmla="*/ 4 w 34"/>
                  <a:gd name="T25" fmla="*/ 115 h 119"/>
                  <a:gd name="T26" fmla="*/ 8 w 34"/>
                  <a:gd name="T27" fmla="*/ 111 h 119"/>
                  <a:gd name="T28" fmla="*/ 8 w 34"/>
                  <a:gd name="T29" fmla="*/ 111 h 119"/>
                  <a:gd name="T30" fmla="*/ 8 w 34"/>
                  <a:gd name="T31" fmla="*/ 107 h 119"/>
                  <a:gd name="T32" fmla="*/ 8 w 34"/>
                  <a:gd name="T33" fmla="*/ 100 h 119"/>
                  <a:gd name="T34" fmla="*/ 8 w 34"/>
                  <a:gd name="T35" fmla="*/ 31 h 119"/>
                  <a:gd name="T36" fmla="*/ 8 w 34"/>
                  <a:gd name="T37" fmla="*/ 19 h 119"/>
                  <a:gd name="T38" fmla="*/ 8 w 34"/>
                  <a:gd name="T39" fmla="*/ 15 h 119"/>
                  <a:gd name="T40" fmla="*/ 8 w 34"/>
                  <a:gd name="T41" fmla="*/ 12 h 119"/>
                  <a:gd name="T42" fmla="*/ 8 w 34"/>
                  <a:gd name="T43" fmla="*/ 12 h 119"/>
                  <a:gd name="T44" fmla="*/ 8 w 34"/>
                  <a:gd name="T45" fmla="*/ 8 h 119"/>
                  <a:gd name="T46" fmla="*/ 4 w 34"/>
                  <a:gd name="T47" fmla="*/ 8 h 119"/>
                  <a:gd name="T48" fmla="*/ 4 w 34"/>
                  <a:gd name="T49" fmla="*/ 8 h 119"/>
                  <a:gd name="T50" fmla="*/ 0 w 34"/>
                  <a:gd name="T51" fmla="*/ 12 h 119"/>
                  <a:gd name="T52" fmla="*/ 0 w 34"/>
                  <a:gd name="T53" fmla="*/ 8 h 119"/>
                  <a:gd name="T54" fmla="*/ 19 w 34"/>
                  <a:gd name="T55" fmla="*/ 0 h 119"/>
                  <a:gd name="T56" fmla="*/ 23 w 34"/>
                  <a:gd name="T57" fmla="*/ 0 h 11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4"/>
                  <a:gd name="T88" fmla="*/ 0 h 119"/>
                  <a:gd name="T89" fmla="*/ 34 w 34"/>
                  <a:gd name="T90" fmla="*/ 119 h 11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4" h="119">
                    <a:moveTo>
                      <a:pt x="23" y="0"/>
                    </a:moveTo>
                    <a:lnTo>
                      <a:pt x="23" y="100"/>
                    </a:lnTo>
                    <a:lnTo>
                      <a:pt x="23" y="107"/>
                    </a:lnTo>
                    <a:lnTo>
                      <a:pt x="23" y="111"/>
                    </a:lnTo>
                    <a:lnTo>
                      <a:pt x="27" y="111"/>
                    </a:lnTo>
                    <a:lnTo>
                      <a:pt x="27" y="115"/>
                    </a:lnTo>
                    <a:lnTo>
                      <a:pt x="31" y="115"/>
                    </a:lnTo>
                    <a:lnTo>
                      <a:pt x="34" y="115"/>
                    </a:lnTo>
                    <a:lnTo>
                      <a:pt x="34" y="119"/>
                    </a:lnTo>
                    <a:lnTo>
                      <a:pt x="0" y="119"/>
                    </a:lnTo>
                    <a:lnTo>
                      <a:pt x="0" y="115"/>
                    </a:lnTo>
                    <a:lnTo>
                      <a:pt x="4" y="115"/>
                    </a:lnTo>
                    <a:lnTo>
                      <a:pt x="8" y="111"/>
                    </a:lnTo>
                    <a:lnTo>
                      <a:pt x="8" y="107"/>
                    </a:lnTo>
                    <a:lnTo>
                      <a:pt x="8" y="100"/>
                    </a:lnTo>
                    <a:lnTo>
                      <a:pt x="8" y="31"/>
                    </a:lnTo>
                    <a:lnTo>
                      <a:pt x="8" y="19"/>
                    </a:lnTo>
                    <a:lnTo>
                      <a:pt x="8" y="15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19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688" name="Freeform 39"/>
              <p:cNvSpPr>
                <a:spLocks/>
              </p:cNvSpPr>
              <p:nvPr/>
            </p:nvSpPr>
            <p:spPr bwMode="auto">
              <a:xfrm>
                <a:off x="4919" y="1326"/>
                <a:ext cx="81" cy="77"/>
              </a:xfrm>
              <a:custGeom>
                <a:avLst/>
                <a:gdLst>
                  <a:gd name="T0" fmla="*/ 69 w 81"/>
                  <a:gd name="T1" fmla="*/ 0 h 77"/>
                  <a:gd name="T2" fmla="*/ 69 w 81"/>
                  <a:gd name="T3" fmla="*/ 46 h 77"/>
                  <a:gd name="T4" fmla="*/ 69 w 81"/>
                  <a:gd name="T5" fmla="*/ 58 h 77"/>
                  <a:gd name="T6" fmla="*/ 69 w 81"/>
                  <a:gd name="T7" fmla="*/ 62 h 77"/>
                  <a:gd name="T8" fmla="*/ 69 w 81"/>
                  <a:gd name="T9" fmla="*/ 65 h 77"/>
                  <a:gd name="T10" fmla="*/ 69 w 81"/>
                  <a:gd name="T11" fmla="*/ 65 h 77"/>
                  <a:gd name="T12" fmla="*/ 73 w 81"/>
                  <a:gd name="T13" fmla="*/ 69 h 77"/>
                  <a:gd name="T14" fmla="*/ 73 w 81"/>
                  <a:gd name="T15" fmla="*/ 69 h 77"/>
                  <a:gd name="T16" fmla="*/ 77 w 81"/>
                  <a:gd name="T17" fmla="*/ 69 h 77"/>
                  <a:gd name="T18" fmla="*/ 77 w 81"/>
                  <a:gd name="T19" fmla="*/ 65 h 77"/>
                  <a:gd name="T20" fmla="*/ 81 w 81"/>
                  <a:gd name="T21" fmla="*/ 69 h 77"/>
                  <a:gd name="T22" fmla="*/ 58 w 81"/>
                  <a:gd name="T23" fmla="*/ 77 h 77"/>
                  <a:gd name="T24" fmla="*/ 54 w 81"/>
                  <a:gd name="T25" fmla="*/ 77 h 77"/>
                  <a:gd name="T26" fmla="*/ 54 w 81"/>
                  <a:gd name="T27" fmla="*/ 62 h 77"/>
                  <a:gd name="T28" fmla="*/ 46 w 81"/>
                  <a:gd name="T29" fmla="*/ 69 h 77"/>
                  <a:gd name="T30" fmla="*/ 39 w 81"/>
                  <a:gd name="T31" fmla="*/ 73 h 77"/>
                  <a:gd name="T32" fmla="*/ 35 w 81"/>
                  <a:gd name="T33" fmla="*/ 77 h 77"/>
                  <a:gd name="T34" fmla="*/ 27 w 81"/>
                  <a:gd name="T35" fmla="*/ 77 h 77"/>
                  <a:gd name="T36" fmla="*/ 23 w 81"/>
                  <a:gd name="T37" fmla="*/ 77 h 77"/>
                  <a:gd name="T38" fmla="*/ 16 w 81"/>
                  <a:gd name="T39" fmla="*/ 73 h 77"/>
                  <a:gd name="T40" fmla="*/ 12 w 81"/>
                  <a:gd name="T41" fmla="*/ 69 h 77"/>
                  <a:gd name="T42" fmla="*/ 12 w 81"/>
                  <a:gd name="T43" fmla="*/ 65 h 77"/>
                  <a:gd name="T44" fmla="*/ 8 w 81"/>
                  <a:gd name="T45" fmla="*/ 58 h 77"/>
                  <a:gd name="T46" fmla="*/ 8 w 81"/>
                  <a:gd name="T47" fmla="*/ 46 h 77"/>
                  <a:gd name="T48" fmla="*/ 8 w 81"/>
                  <a:gd name="T49" fmla="*/ 16 h 77"/>
                  <a:gd name="T50" fmla="*/ 8 w 81"/>
                  <a:gd name="T51" fmla="*/ 8 h 77"/>
                  <a:gd name="T52" fmla="*/ 8 w 81"/>
                  <a:gd name="T53" fmla="*/ 8 h 77"/>
                  <a:gd name="T54" fmla="*/ 8 w 81"/>
                  <a:gd name="T55" fmla="*/ 4 h 77"/>
                  <a:gd name="T56" fmla="*/ 4 w 81"/>
                  <a:gd name="T57" fmla="*/ 4 h 77"/>
                  <a:gd name="T58" fmla="*/ 4 w 81"/>
                  <a:gd name="T59" fmla="*/ 0 h 77"/>
                  <a:gd name="T60" fmla="*/ 0 w 81"/>
                  <a:gd name="T61" fmla="*/ 0 h 77"/>
                  <a:gd name="T62" fmla="*/ 0 w 81"/>
                  <a:gd name="T63" fmla="*/ 0 h 77"/>
                  <a:gd name="T64" fmla="*/ 23 w 81"/>
                  <a:gd name="T65" fmla="*/ 0 h 77"/>
                  <a:gd name="T66" fmla="*/ 23 w 81"/>
                  <a:gd name="T67" fmla="*/ 50 h 77"/>
                  <a:gd name="T68" fmla="*/ 23 w 81"/>
                  <a:gd name="T69" fmla="*/ 58 h 77"/>
                  <a:gd name="T70" fmla="*/ 27 w 81"/>
                  <a:gd name="T71" fmla="*/ 62 h 77"/>
                  <a:gd name="T72" fmla="*/ 31 w 81"/>
                  <a:gd name="T73" fmla="*/ 65 h 77"/>
                  <a:gd name="T74" fmla="*/ 35 w 81"/>
                  <a:gd name="T75" fmla="*/ 65 h 77"/>
                  <a:gd name="T76" fmla="*/ 39 w 81"/>
                  <a:gd name="T77" fmla="*/ 65 h 77"/>
                  <a:gd name="T78" fmla="*/ 42 w 81"/>
                  <a:gd name="T79" fmla="*/ 65 h 77"/>
                  <a:gd name="T80" fmla="*/ 50 w 81"/>
                  <a:gd name="T81" fmla="*/ 62 h 77"/>
                  <a:gd name="T82" fmla="*/ 54 w 81"/>
                  <a:gd name="T83" fmla="*/ 58 h 77"/>
                  <a:gd name="T84" fmla="*/ 54 w 81"/>
                  <a:gd name="T85" fmla="*/ 16 h 77"/>
                  <a:gd name="T86" fmla="*/ 54 w 81"/>
                  <a:gd name="T87" fmla="*/ 8 h 77"/>
                  <a:gd name="T88" fmla="*/ 54 w 81"/>
                  <a:gd name="T89" fmla="*/ 4 h 77"/>
                  <a:gd name="T90" fmla="*/ 50 w 81"/>
                  <a:gd name="T91" fmla="*/ 4 h 77"/>
                  <a:gd name="T92" fmla="*/ 42 w 81"/>
                  <a:gd name="T93" fmla="*/ 0 h 77"/>
                  <a:gd name="T94" fmla="*/ 42 w 81"/>
                  <a:gd name="T95" fmla="*/ 0 h 77"/>
                  <a:gd name="T96" fmla="*/ 69 w 81"/>
                  <a:gd name="T97" fmla="*/ 0 h 7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1"/>
                  <a:gd name="T148" fmla="*/ 0 h 77"/>
                  <a:gd name="T149" fmla="*/ 81 w 81"/>
                  <a:gd name="T150" fmla="*/ 77 h 7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1" h="77">
                    <a:moveTo>
                      <a:pt x="69" y="0"/>
                    </a:moveTo>
                    <a:lnTo>
                      <a:pt x="69" y="46"/>
                    </a:lnTo>
                    <a:lnTo>
                      <a:pt x="69" y="58"/>
                    </a:lnTo>
                    <a:lnTo>
                      <a:pt x="69" y="62"/>
                    </a:lnTo>
                    <a:lnTo>
                      <a:pt x="69" y="65"/>
                    </a:lnTo>
                    <a:lnTo>
                      <a:pt x="73" y="69"/>
                    </a:lnTo>
                    <a:lnTo>
                      <a:pt x="77" y="69"/>
                    </a:lnTo>
                    <a:lnTo>
                      <a:pt x="77" y="65"/>
                    </a:lnTo>
                    <a:lnTo>
                      <a:pt x="81" y="69"/>
                    </a:lnTo>
                    <a:lnTo>
                      <a:pt x="58" y="77"/>
                    </a:lnTo>
                    <a:lnTo>
                      <a:pt x="54" y="77"/>
                    </a:lnTo>
                    <a:lnTo>
                      <a:pt x="54" y="62"/>
                    </a:lnTo>
                    <a:lnTo>
                      <a:pt x="46" y="69"/>
                    </a:lnTo>
                    <a:lnTo>
                      <a:pt x="39" y="73"/>
                    </a:lnTo>
                    <a:lnTo>
                      <a:pt x="35" y="77"/>
                    </a:lnTo>
                    <a:lnTo>
                      <a:pt x="27" y="77"/>
                    </a:lnTo>
                    <a:lnTo>
                      <a:pt x="23" y="77"/>
                    </a:lnTo>
                    <a:lnTo>
                      <a:pt x="16" y="73"/>
                    </a:lnTo>
                    <a:lnTo>
                      <a:pt x="12" y="69"/>
                    </a:lnTo>
                    <a:lnTo>
                      <a:pt x="12" y="65"/>
                    </a:lnTo>
                    <a:lnTo>
                      <a:pt x="8" y="58"/>
                    </a:lnTo>
                    <a:lnTo>
                      <a:pt x="8" y="46"/>
                    </a:lnTo>
                    <a:lnTo>
                      <a:pt x="8" y="16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50"/>
                    </a:lnTo>
                    <a:lnTo>
                      <a:pt x="23" y="58"/>
                    </a:lnTo>
                    <a:lnTo>
                      <a:pt x="27" y="62"/>
                    </a:lnTo>
                    <a:lnTo>
                      <a:pt x="31" y="65"/>
                    </a:lnTo>
                    <a:lnTo>
                      <a:pt x="35" y="65"/>
                    </a:lnTo>
                    <a:lnTo>
                      <a:pt x="39" y="65"/>
                    </a:lnTo>
                    <a:lnTo>
                      <a:pt x="42" y="65"/>
                    </a:lnTo>
                    <a:lnTo>
                      <a:pt x="50" y="62"/>
                    </a:lnTo>
                    <a:lnTo>
                      <a:pt x="54" y="58"/>
                    </a:lnTo>
                    <a:lnTo>
                      <a:pt x="54" y="16"/>
                    </a:lnTo>
                    <a:lnTo>
                      <a:pt x="54" y="8"/>
                    </a:lnTo>
                    <a:lnTo>
                      <a:pt x="54" y="4"/>
                    </a:lnTo>
                    <a:lnTo>
                      <a:pt x="50" y="4"/>
                    </a:lnTo>
                    <a:lnTo>
                      <a:pt x="42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689" name="Freeform 40"/>
              <p:cNvSpPr>
                <a:spLocks/>
              </p:cNvSpPr>
              <p:nvPr/>
            </p:nvSpPr>
            <p:spPr bwMode="auto">
              <a:xfrm>
                <a:off x="5000" y="1322"/>
                <a:ext cx="80" cy="81"/>
              </a:xfrm>
              <a:custGeom>
                <a:avLst/>
                <a:gdLst>
                  <a:gd name="T0" fmla="*/ 27 w 80"/>
                  <a:gd name="T1" fmla="*/ 20 h 81"/>
                  <a:gd name="T2" fmla="*/ 34 w 80"/>
                  <a:gd name="T3" fmla="*/ 8 h 81"/>
                  <a:gd name="T4" fmla="*/ 42 w 80"/>
                  <a:gd name="T5" fmla="*/ 4 h 81"/>
                  <a:gd name="T6" fmla="*/ 53 w 80"/>
                  <a:gd name="T7" fmla="*/ 0 h 81"/>
                  <a:gd name="T8" fmla="*/ 57 w 80"/>
                  <a:gd name="T9" fmla="*/ 4 h 81"/>
                  <a:gd name="T10" fmla="*/ 61 w 80"/>
                  <a:gd name="T11" fmla="*/ 4 h 81"/>
                  <a:gd name="T12" fmla="*/ 65 w 80"/>
                  <a:gd name="T13" fmla="*/ 8 h 81"/>
                  <a:gd name="T14" fmla="*/ 69 w 80"/>
                  <a:gd name="T15" fmla="*/ 16 h 81"/>
                  <a:gd name="T16" fmla="*/ 73 w 80"/>
                  <a:gd name="T17" fmla="*/ 20 h 81"/>
                  <a:gd name="T18" fmla="*/ 73 w 80"/>
                  <a:gd name="T19" fmla="*/ 31 h 81"/>
                  <a:gd name="T20" fmla="*/ 73 w 80"/>
                  <a:gd name="T21" fmla="*/ 62 h 81"/>
                  <a:gd name="T22" fmla="*/ 73 w 80"/>
                  <a:gd name="T23" fmla="*/ 69 h 81"/>
                  <a:gd name="T24" fmla="*/ 73 w 80"/>
                  <a:gd name="T25" fmla="*/ 73 h 81"/>
                  <a:gd name="T26" fmla="*/ 73 w 80"/>
                  <a:gd name="T27" fmla="*/ 73 h 81"/>
                  <a:gd name="T28" fmla="*/ 76 w 80"/>
                  <a:gd name="T29" fmla="*/ 77 h 81"/>
                  <a:gd name="T30" fmla="*/ 76 w 80"/>
                  <a:gd name="T31" fmla="*/ 77 h 81"/>
                  <a:gd name="T32" fmla="*/ 80 w 80"/>
                  <a:gd name="T33" fmla="*/ 77 h 81"/>
                  <a:gd name="T34" fmla="*/ 80 w 80"/>
                  <a:gd name="T35" fmla="*/ 81 h 81"/>
                  <a:gd name="T36" fmla="*/ 46 w 80"/>
                  <a:gd name="T37" fmla="*/ 81 h 81"/>
                  <a:gd name="T38" fmla="*/ 46 w 80"/>
                  <a:gd name="T39" fmla="*/ 77 h 81"/>
                  <a:gd name="T40" fmla="*/ 50 w 80"/>
                  <a:gd name="T41" fmla="*/ 77 h 81"/>
                  <a:gd name="T42" fmla="*/ 53 w 80"/>
                  <a:gd name="T43" fmla="*/ 77 h 81"/>
                  <a:gd name="T44" fmla="*/ 53 w 80"/>
                  <a:gd name="T45" fmla="*/ 77 h 81"/>
                  <a:gd name="T46" fmla="*/ 57 w 80"/>
                  <a:gd name="T47" fmla="*/ 73 h 81"/>
                  <a:gd name="T48" fmla="*/ 57 w 80"/>
                  <a:gd name="T49" fmla="*/ 69 h 81"/>
                  <a:gd name="T50" fmla="*/ 57 w 80"/>
                  <a:gd name="T51" fmla="*/ 69 h 81"/>
                  <a:gd name="T52" fmla="*/ 57 w 80"/>
                  <a:gd name="T53" fmla="*/ 62 h 81"/>
                  <a:gd name="T54" fmla="*/ 57 w 80"/>
                  <a:gd name="T55" fmla="*/ 31 h 81"/>
                  <a:gd name="T56" fmla="*/ 57 w 80"/>
                  <a:gd name="T57" fmla="*/ 23 h 81"/>
                  <a:gd name="T58" fmla="*/ 53 w 80"/>
                  <a:gd name="T59" fmla="*/ 16 h 81"/>
                  <a:gd name="T60" fmla="*/ 50 w 80"/>
                  <a:gd name="T61" fmla="*/ 16 h 81"/>
                  <a:gd name="T62" fmla="*/ 46 w 80"/>
                  <a:gd name="T63" fmla="*/ 12 h 81"/>
                  <a:gd name="T64" fmla="*/ 34 w 80"/>
                  <a:gd name="T65" fmla="*/ 16 h 81"/>
                  <a:gd name="T66" fmla="*/ 27 w 80"/>
                  <a:gd name="T67" fmla="*/ 23 h 81"/>
                  <a:gd name="T68" fmla="*/ 27 w 80"/>
                  <a:gd name="T69" fmla="*/ 62 h 81"/>
                  <a:gd name="T70" fmla="*/ 27 w 80"/>
                  <a:gd name="T71" fmla="*/ 69 h 81"/>
                  <a:gd name="T72" fmla="*/ 27 w 80"/>
                  <a:gd name="T73" fmla="*/ 73 h 81"/>
                  <a:gd name="T74" fmla="*/ 27 w 80"/>
                  <a:gd name="T75" fmla="*/ 73 h 81"/>
                  <a:gd name="T76" fmla="*/ 30 w 80"/>
                  <a:gd name="T77" fmla="*/ 77 h 81"/>
                  <a:gd name="T78" fmla="*/ 30 w 80"/>
                  <a:gd name="T79" fmla="*/ 77 h 81"/>
                  <a:gd name="T80" fmla="*/ 38 w 80"/>
                  <a:gd name="T81" fmla="*/ 77 h 81"/>
                  <a:gd name="T82" fmla="*/ 38 w 80"/>
                  <a:gd name="T83" fmla="*/ 81 h 81"/>
                  <a:gd name="T84" fmla="*/ 0 w 80"/>
                  <a:gd name="T85" fmla="*/ 81 h 81"/>
                  <a:gd name="T86" fmla="*/ 0 w 80"/>
                  <a:gd name="T87" fmla="*/ 77 h 81"/>
                  <a:gd name="T88" fmla="*/ 4 w 80"/>
                  <a:gd name="T89" fmla="*/ 77 h 81"/>
                  <a:gd name="T90" fmla="*/ 7 w 80"/>
                  <a:gd name="T91" fmla="*/ 77 h 81"/>
                  <a:gd name="T92" fmla="*/ 11 w 80"/>
                  <a:gd name="T93" fmla="*/ 73 h 81"/>
                  <a:gd name="T94" fmla="*/ 11 w 80"/>
                  <a:gd name="T95" fmla="*/ 69 h 81"/>
                  <a:gd name="T96" fmla="*/ 11 w 80"/>
                  <a:gd name="T97" fmla="*/ 62 h 81"/>
                  <a:gd name="T98" fmla="*/ 11 w 80"/>
                  <a:gd name="T99" fmla="*/ 35 h 81"/>
                  <a:gd name="T100" fmla="*/ 11 w 80"/>
                  <a:gd name="T101" fmla="*/ 23 h 81"/>
                  <a:gd name="T102" fmla="*/ 11 w 80"/>
                  <a:gd name="T103" fmla="*/ 16 h 81"/>
                  <a:gd name="T104" fmla="*/ 11 w 80"/>
                  <a:gd name="T105" fmla="*/ 16 h 81"/>
                  <a:gd name="T106" fmla="*/ 11 w 80"/>
                  <a:gd name="T107" fmla="*/ 12 h 81"/>
                  <a:gd name="T108" fmla="*/ 7 w 80"/>
                  <a:gd name="T109" fmla="*/ 12 h 81"/>
                  <a:gd name="T110" fmla="*/ 7 w 80"/>
                  <a:gd name="T111" fmla="*/ 12 h 81"/>
                  <a:gd name="T112" fmla="*/ 4 w 80"/>
                  <a:gd name="T113" fmla="*/ 12 h 81"/>
                  <a:gd name="T114" fmla="*/ 4 w 80"/>
                  <a:gd name="T115" fmla="*/ 12 h 81"/>
                  <a:gd name="T116" fmla="*/ 0 w 80"/>
                  <a:gd name="T117" fmla="*/ 12 h 81"/>
                  <a:gd name="T118" fmla="*/ 23 w 80"/>
                  <a:gd name="T119" fmla="*/ 0 h 81"/>
                  <a:gd name="T120" fmla="*/ 27 w 80"/>
                  <a:gd name="T121" fmla="*/ 0 h 81"/>
                  <a:gd name="T122" fmla="*/ 27 w 80"/>
                  <a:gd name="T123" fmla="*/ 20 h 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0"/>
                  <a:gd name="T187" fmla="*/ 0 h 81"/>
                  <a:gd name="T188" fmla="*/ 80 w 80"/>
                  <a:gd name="T189" fmla="*/ 81 h 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0" h="81">
                    <a:moveTo>
                      <a:pt x="27" y="20"/>
                    </a:moveTo>
                    <a:lnTo>
                      <a:pt x="34" y="8"/>
                    </a:lnTo>
                    <a:lnTo>
                      <a:pt x="42" y="4"/>
                    </a:lnTo>
                    <a:lnTo>
                      <a:pt x="53" y="0"/>
                    </a:lnTo>
                    <a:lnTo>
                      <a:pt x="57" y="4"/>
                    </a:lnTo>
                    <a:lnTo>
                      <a:pt x="61" y="4"/>
                    </a:lnTo>
                    <a:lnTo>
                      <a:pt x="65" y="8"/>
                    </a:lnTo>
                    <a:lnTo>
                      <a:pt x="69" y="16"/>
                    </a:lnTo>
                    <a:lnTo>
                      <a:pt x="73" y="20"/>
                    </a:lnTo>
                    <a:lnTo>
                      <a:pt x="73" y="31"/>
                    </a:lnTo>
                    <a:lnTo>
                      <a:pt x="73" y="62"/>
                    </a:lnTo>
                    <a:lnTo>
                      <a:pt x="73" y="69"/>
                    </a:lnTo>
                    <a:lnTo>
                      <a:pt x="73" y="73"/>
                    </a:lnTo>
                    <a:lnTo>
                      <a:pt x="76" y="77"/>
                    </a:lnTo>
                    <a:lnTo>
                      <a:pt x="80" y="77"/>
                    </a:lnTo>
                    <a:lnTo>
                      <a:pt x="80" y="81"/>
                    </a:lnTo>
                    <a:lnTo>
                      <a:pt x="46" y="81"/>
                    </a:lnTo>
                    <a:lnTo>
                      <a:pt x="46" y="77"/>
                    </a:lnTo>
                    <a:lnTo>
                      <a:pt x="50" y="77"/>
                    </a:lnTo>
                    <a:lnTo>
                      <a:pt x="53" y="77"/>
                    </a:lnTo>
                    <a:lnTo>
                      <a:pt x="57" y="73"/>
                    </a:lnTo>
                    <a:lnTo>
                      <a:pt x="57" y="69"/>
                    </a:lnTo>
                    <a:lnTo>
                      <a:pt x="57" y="62"/>
                    </a:lnTo>
                    <a:lnTo>
                      <a:pt x="57" y="31"/>
                    </a:lnTo>
                    <a:lnTo>
                      <a:pt x="57" y="23"/>
                    </a:lnTo>
                    <a:lnTo>
                      <a:pt x="53" y="16"/>
                    </a:lnTo>
                    <a:lnTo>
                      <a:pt x="50" y="16"/>
                    </a:lnTo>
                    <a:lnTo>
                      <a:pt x="46" y="12"/>
                    </a:lnTo>
                    <a:lnTo>
                      <a:pt x="34" y="16"/>
                    </a:lnTo>
                    <a:lnTo>
                      <a:pt x="27" y="23"/>
                    </a:lnTo>
                    <a:lnTo>
                      <a:pt x="27" y="62"/>
                    </a:lnTo>
                    <a:lnTo>
                      <a:pt x="27" y="69"/>
                    </a:lnTo>
                    <a:lnTo>
                      <a:pt x="27" y="73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38" y="81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4" y="77"/>
                    </a:lnTo>
                    <a:lnTo>
                      <a:pt x="7" y="77"/>
                    </a:lnTo>
                    <a:lnTo>
                      <a:pt x="11" y="73"/>
                    </a:lnTo>
                    <a:lnTo>
                      <a:pt x="11" y="69"/>
                    </a:lnTo>
                    <a:lnTo>
                      <a:pt x="11" y="62"/>
                    </a:lnTo>
                    <a:lnTo>
                      <a:pt x="11" y="35"/>
                    </a:lnTo>
                    <a:lnTo>
                      <a:pt x="11" y="23"/>
                    </a:lnTo>
                    <a:lnTo>
                      <a:pt x="11" y="16"/>
                    </a:lnTo>
                    <a:lnTo>
                      <a:pt x="11" y="12"/>
                    </a:lnTo>
                    <a:lnTo>
                      <a:pt x="7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27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690" name="Freeform 41"/>
              <p:cNvSpPr>
                <a:spLocks/>
              </p:cNvSpPr>
              <p:nvPr/>
            </p:nvSpPr>
            <p:spPr bwMode="auto">
              <a:xfrm>
                <a:off x="5088" y="1322"/>
                <a:ext cx="65" cy="81"/>
              </a:xfrm>
              <a:custGeom>
                <a:avLst/>
                <a:gdLst>
                  <a:gd name="T0" fmla="*/ 65 w 65"/>
                  <a:gd name="T1" fmla="*/ 50 h 81"/>
                  <a:gd name="T2" fmla="*/ 61 w 65"/>
                  <a:gd name="T3" fmla="*/ 62 h 81"/>
                  <a:gd name="T4" fmla="*/ 54 w 65"/>
                  <a:gd name="T5" fmla="*/ 73 h 81"/>
                  <a:gd name="T6" fmla="*/ 42 w 65"/>
                  <a:gd name="T7" fmla="*/ 81 h 81"/>
                  <a:gd name="T8" fmla="*/ 35 w 65"/>
                  <a:gd name="T9" fmla="*/ 81 h 81"/>
                  <a:gd name="T10" fmla="*/ 19 w 65"/>
                  <a:gd name="T11" fmla="*/ 77 h 81"/>
                  <a:gd name="T12" fmla="*/ 11 w 65"/>
                  <a:gd name="T13" fmla="*/ 69 h 81"/>
                  <a:gd name="T14" fmla="*/ 4 w 65"/>
                  <a:gd name="T15" fmla="*/ 62 h 81"/>
                  <a:gd name="T16" fmla="*/ 4 w 65"/>
                  <a:gd name="T17" fmla="*/ 54 h 81"/>
                  <a:gd name="T18" fmla="*/ 0 w 65"/>
                  <a:gd name="T19" fmla="*/ 43 h 81"/>
                  <a:gd name="T20" fmla="*/ 4 w 65"/>
                  <a:gd name="T21" fmla="*/ 31 h 81"/>
                  <a:gd name="T22" fmla="*/ 4 w 65"/>
                  <a:gd name="T23" fmla="*/ 20 h 81"/>
                  <a:gd name="T24" fmla="*/ 11 w 65"/>
                  <a:gd name="T25" fmla="*/ 12 h 81"/>
                  <a:gd name="T26" fmla="*/ 23 w 65"/>
                  <a:gd name="T27" fmla="*/ 4 h 81"/>
                  <a:gd name="T28" fmla="*/ 35 w 65"/>
                  <a:gd name="T29" fmla="*/ 0 h 81"/>
                  <a:gd name="T30" fmla="*/ 46 w 65"/>
                  <a:gd name="T31" fmla="*/ 4 h 81"/>
                  <a:gd name="T32" fmla="*/ 54 w 65"/>
                  <a:gd name="T33" fmla="*/ 8 h 81"/>
                  <a:gd name="T34" fmla="*/ 58 w 65"/>
                  <a:gd name="T35" fmla="*/ 16 h 81"/>
                  <a:gd name="T36" fmla="*/ 61 w 65"/>
                  <a:gd name="T37" fmla="*/ 20 h 81"/>
                  <a:gd name="T38" fmla="*/ 61 w 65"/>
                  <a:gd name="T39" fmla="*/ 23 h 81"/>
                  <a:gd name="T40" fmla="*/ 58 w 65"/>
                  <a:gd name="T41" fmla="*/ 23 h 81"/>
                  <a:gd name="T42" fmla="*/ 58 w 65"/>
                  <a:gd name="T43" fmla="*/ 27 h 81"/>
                  <a:gd name="T44" fmla="*/ 54 w 65"/>
                  <a:gd name="T45" fmla="*/ 27 h 81"/>
                  <a:gd name="T46" fmla="*/ 50 w 65"/>
                  <a:gd name="T47" fmla="*/ 27 h 81"/>
                  <a:gd name="T48" fmla="*/ 46 w 65"/>
                  <a:gd name="T49" fmla="*/ 23 h 81"/>
                  <a:gd name="T50" fmla="*/ 46 w 65"/>
                  <a:gd name="T51" fmla="*/ 20 h 81"/>
                  <a:gd name="T52" fmla="*/ 46 w 65"/>
                  <a:gd name="T53" fmla="*/ 16 h 81"/>
                  <a:gd name="T54" fmla="*/ 42 w 65"/>
                  <a:gd name="T55" fmla="*/ 12 h 81"/>
                  <a:gd name="T56" fmla="*/ 42 w 65"/>
                  <a:gd name="T57" fmla="*/ 8 h 81"/>
                  <a:gd name="T58" fmla="*/ 38 w 65"/>
                  <a:gd name="T59" fmla="*/ 8 h 81"/>
                  <a:gd name="T60" fmla="*/ 35 w 65"/>
                  <a:gd name="T61" fmla="*/ 8 h 81"/>
                  <a:gd name="T62" fmla="*/ 27 w 65"/>
                  <a:gd name="T63" fmla="*/ 8 h 81"/>
                  <a:gd name="T64" fmla="*/ 23 w 65"/>
                  <a:gd name="T65" fmla="*/ 12 h 81"/>
                  <a:gd name="T66" fmla="*/ 15 w 65"/>
                  <a:gd name="T67" fmla="*/ 23 h 81"/>
                  <a:gd name="T68" fmla="*/ 15 w 65"/>
                  <a:gd name="T69" fmla="*/ 35 h 81"/>
                  <a:gd name="T70" fmla="*/ 15 w 65"/>
                  <a:gd name="T71" fmla="*/ 46 h 81"/>
                  <a:gd name="T72" fmla="*/ 23 w 65"/>
                  <a:gd name="T73" fmla="*/ 58 h 81"/>
                  <a:gd name="T74" fmla="*/ 31 w 65"/>
                  <a:gd name="T75" fmla="*/ 66 h 81"/>
                  <a:gd name="T76" fmla="*/ 38 w 65"/>
                  <a:gd name="T77" fmla="*/ 66 h 81"/>
                  <a:gd name="T78" fmla="*/ 46 w 65"/>
                  <a:gd name="T79" fmla="*/ 66 h 81"/>
                  <a:gd name="T80" fmla="*/ 54 w 65"/>
                  <a:gd name="T81" fmla="*/ 62 h 81"/>
                  <a:gd name="T82" fmla="*/ 58 w 65"/>
                  <a:gd name="T83" fmla="*/ 58 h 81"/>
                  <a:gd name="T84" fmla="*/ 61 w 65"/>
                  <a:gd name="T85" fmla="*/ 46 h 81"/>
                  <a:gd name="T86" fmla="*/ 65 w 65"/>
                  <a:gd name="T87" fmla="*/ 50 h 8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5"/>
                  <a:gd name="T133" fmla="*/ 0 h 81"/>
                  <a:gd name="T134" fmla="*/ 65 w 65"/>
                  <a:gd name="T135" fmla="*/ 81 h 8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5" h="81">
                    <a:moveTo>
                      <a:pt x="65" y="50"/>
                    </a:moveTo>
                    <a:lnTo>
                      <a:pt x="61" y="62"/>
                    </a:lnTo>
                    <a:lnTo>
                      <a:pt x="54" y="73"/>
                    </a:lnTo>
                    <a:lnTo>
                      <a:pt x="42" y="81"/>
                    </a:lnTo>
                    <a:lnTo>
                      <a:pt x="35" y="81"/>
                    </a:lnTo>
                    <a:lnTo>
                      <a:pt x="19" y="77"/>
                    </a:lnTo>
                    <a:lnTo>
                      <a:pt x="11" y="69"/>
                    </a:lnTo>
                    <a:lnTo>
                      <a:pt x="4" y="62"/>
                    </a:lnTo>
                    <a:lnTo>
                      <a:pt x="4" y="54"/>
                    </a:lnTo>
                    <a:lnTo>
                      <a:pt x="0" y="43"/>
                    </a:lnTo>
                    <a:lnTo>
                      <a:pt x="4" y="31"/>
                    </a:lnTo>
                    <a:lnTo>
                      <a:pt x="4" y="20"/>
                    </a:lnTo>
                    <a:lnTo>
                      <a:pt x="11" y="12"/>
                    </a:lnTo>
                    <a:lnTo>
                      <a:pt x="23" y="4"/>
                    </a:lnTo>
                    <a:lnTo>
                      <a:pt x="35" y="0"/>
                    </a:lnTo>
                    <a:lnTo>
                      <a:pt x="46" y="4"/>
                    </a:lnTo>
                    <a:lnTo>
                      <a:pt x="54" y="8"/>
                    </a:lnTo>
                    <a:lnTo>
                      <a:pt x="58" y="16"/>
                    </a:lnTo>
                    <a:lnTo>
                      <a:pt x="61" y="20"/>
                    </a:lnTo>
                    <a:lnTo>
                      <a:pt x="61" y="23"/>
                    </a:lnTo>
                    <a:lnTo>
                      <a:pt x="58" y="23"/>
                    </a:lnTo>
                    <a:lnTo>
                      <a:pt x="58" y="27"/>
                    </a:lnTo>
                    <a:lnTo>
                      <a:pt x="54" y="27"/>
                    </a:lnTo>
                    <a:lnTo>
                      <a:pt x="50" y="27"/>
                    </a:lnTo>
                    <a:lnTo>
                      <a:pt x="46" y="23"/>
                    </a:lnTo>
                    <a:lnTo>
                      <a:pt x="46" y="20"/>
                    </a:lnTo>
                    <a:lnTo>
                      <a:pt x="46" y="16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5" y="8"/>
                    </a:lnTo>
                    <a:lnTo>
                      <a:pt x="27" y="8"/>
                    </a:lnTo>
                    <a:lnTo>
                      <a:pt x="23" y="12"/>
                    </a:lnTo>
                    <a:lnTo>
                      <a:pt x="15" y="23"/>
                    </a:lnTo>
                    <a:lnTo>
                      <a:pt x="15" y="35"/>
                    </a:lnTo>
                    <a:lnTo>
                      <a:pt x="15" y="46"/>
                    </a:lnTo>
                    <a:lnTo>
                      <a:pt x="23" y="58"/>
                    </a:lnTo>
                    <a:lnTo>
                      <a:pt x="31" y="66"/>
                    </a:lnTo>
                    <a:lnTo>
                      <a:pt x="38" y="66"/>
                    </a:lnTo>
                    <a:lnTo>
                      <a:pt x="46" y="66"/>
                    </a:lnTo>
                    <a:lnTo>
                      <a:pt x="54" y="62"/>
                    </a:lnTo>
                    <a:lnTo>
                      <a:pt x="58" y="58"/>
                    </a:lnTo>
                    <a:lnTo>
                      <a:pt x="61" y="46"/>
                    </a:lnTo>
                    <a:lnTo>
                      <a:pt x="65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691" name="Freeform 42"/>
              <p:cNvSpPr>
                <a:spLocks/>
              </p:cNvSpPr>
              <p:nvPr/>
            </p:nvSpPr>
            <p:spPr bwMode="auto">
              <a:xfrm>
                <a:off x="5161" y="1284"/>
                <a:ext cx="80" cy="119"/>
              </a:xfrm>
              <a:custGeom>
                <a:avLst/>
                <a:gdLst>
                  <a:gd name="T0" fmla="*/ 23 w 80"/>
                  <a:gd name="T1" fmla="*/ 58 h 119"/>
                  <a:gd name="T2" fmla="*/ 38 w 80"/>
                  <a:gd name="T3" fmla="*/ 42 h 119"/>
                  <a:gd name="T4" fmla="*/ 50 w 80"/>
                  <a:gd name="T5" fmla="*/ 38 h 119"/>
                  <a:gd name="T6" fmla="*/ 61 w 80"/>
                  <a:gd name="T7" fmla="*/ 42 h 119"/>
                  <a:gd name="T8" fmla="*/ 69 w 80"/>
                  <a:gd name="T9" fmla="*/ 54 h 119"/>
                  <a:gd name="T10" fmla="*/ 69 w 80"/>
                  <a:gd name="T11" fmla="*/ 73 h 119"/>
                  <a:gd name="T12" fmla="*/ 69 w 80"/>
                  <a:gd name="T13" fmla="*/ 107 h 119"/>
                  <a:gd name="T14" fmla="*/ 73 w 80"/>
                  <a:gd name="T15" fmla="*/ 111 h 119"/>
                  <a:gd name="T16" fmla="*/ 77 w 80"/>
                  <a:gd name="T17" fmla="*/ 115 h 119"/>
                  <a:gd name="T18" fmla="*/ 80 w 80"/>
                  <a:gd name="T19" fmla="*/ 119 h 119"/>
                  <a:gd name="T20" fmla="*/ 46 w 80"/>
                  <a:gd name="T21" fmla="*/ 115 h 119"/>
                  <a:gd name="T22" fmla="*/ 50 w 80"/>
                  <a:gd name="T23" fmla="*/ 115 h 119"/>
                  <a:gd name="T24" fmla="*/ 54 w 80"/>
                  <a:gd name="T25" fmla="*/ 111 h 119"/>
                  <a:gd name="T26" fmla="*/ 57 w 80"/>
                  <a:gd name="T27" fmla="*/ 104 h 119"/>
                  <a:gd name="T28" fmla="*/ 57 w 80"/>
                  <a:gd name="T29" fmla="*/ 73 h 119"/>
                  <a:gd name="T30" fmla="*/ 54 w 80"/>
                  <a:gd name="T31" fmla="*/ 58 h 119"/>
                  <a:gd name="T32" fmla="*/ 50 w 80"/>
                  <a:gd name="T33" fmla="*/ 54 h 119"/>
                  <a:gd name="T34" fmla="*/ 42 w 80"/>
                  <a:gd name="T35" fmla="*/ 50 h 119"/>
                  <a:gd name="T36" fmla="*/ 34 w 80"/>
                  <a:gd name="T37" fmla="*/ 54 h 119"/>
                  <a:gd name="T38" fmla="*/ 23 w 80"/>
                  <a:gd name="T39" fmla="*/ 61 h 119"/>
                  <a:gd name="T40" fmla="*/ 23 w 80"/>
                  <a:gd name="T41" fmla="*/ 107 h 119"/>
                  <a:gd name="T42" fmla="*/ 27 w 80"/>
                  <a:gd name="T43" fmla="*/ 111 h 119"/>
                  <a:gd name="T44" fmla="*/ 31 w 80"/>
                  <a:gd name="T45" fmla="*/ 115 h 119"/>
                  <a:gd name="T46" fmla="*/ 34 w 80"/>
                  <a:gd name="T47" fmla="*/ 119 h 119"/>
                  <a:gd name="T48" fmla="*/ 0 w 80"/>
                  <a:gd name="T49" fmla="*/ 115 h 119"/>
                  <a:gd name="T50" fmla="*/ 8 w 80"/>
                  <a:gd name="T51" fmla="*/ 115 h 119"/>
                  <a:gd name="T52" fmla="*/ 8 w 80"/>
                  <a:gd name="T53" fmla="*/ 111 h 119"/>
                  <a:gd name="T54" fmla="*/ 11 w 80"/>
                  <a:gd name="T55" fmla="*/ 100 h 119"/>
                  <a:gd name="T56" fmla="*/ 11 w 80"/>
                  <a:gd name="T57" fmla="*/ 19 h 119"/>
                  <a:gd name="T58" fmla="*/ 8 w 80"/>
                  <a:gd name="T59" fmla="*/ 12 h 119"/>
                  <a:gd name="T60" fmla="*/ 8 w 80"/>
                  <a:gd name="T61" fmla="*/ 8 h 119"/>
                  <a:gd name="T62" fmla="*/ 4 w 80"/>
                  <a:gd name="T63" fmla="*/ 8 h 119"/>
                  <a:gd name="T64" fmla="*/ 0 w 80"/>
                  <a:gd name="T65" fmla="*/ 8 h 119"/>
                  <a:gd name="T66" fmla="*/ 23 w 80"/>
                  <a:gd name="T67" fmla="*/ 0 h 11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0"/>
                  <a:gd name="T103" fmla="*/ 0 h 119"/>
                  <a:gd name="T104" fmla="*/ 80 w 80"/>
                  <a:gd name="T105" fmla="*/ 119 h 11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0" h="119">
                    <a:moveTo>
                      <a:pt x="23" y="0"/>
                    </a:moveTo>
                    <a:lnTo>
                      <a:pt x="23" y="58"/>
                    </a:lnTo>
                    <a:lnTo>
                      <a:pt x="34" y="46"/>
                    </a:lnTo>
                    <a:lnTo>
                      <a:pt x="38" y="42"/>
                    </a:lnTo>
                    <a:lnTo>
                      <a:pt x="46" y="42"/>
                    </a:lnTo>
                    <a:lnTo>
                      <a:pt x="50" y="38"/>
                    </a:lnTo>
                    <a:lnTo>
                      <a:pt x="57" y="42"/>
                    </a:lnTo>
                    <a:lnTo>
                      <a:pt x="61" y="42"/>
                    </a:lnTo>
                    <a:lnTo>
                      <a:pt x="65" y="50"/>
                    </a:lnTo>
                    <a:lnTo>
                      <a:pt x="69" y="54"/>
                    </a:lnTo>
                    <a:lnTo>
                      <a:pt x="69" y="61"/>
                    </a:lnTo>
                    <a:lnTo>
                      <a:pt x="69" y="73"/>
                    </a:lnTo>
                    <a:lnTo>
                      <a:pt x="69" y="100"/>
                    </a:lnTo>
                    <a:lnTo>
                      <a:pt x="69" y="107"/>
                    </a:lnTo>
                    <a:lnTo>
                      <a:pt x="73" y="111"/>
                    </a:lnTo>
                    <a:lnTo>
                      <a:pt x="73" y="115"/>
                    </a:lnTo>
                    <a:lnTo>
                      <a:pt x="77" y="115"/>
                    </a:lnTo>
                    <a:lnTo>
                      <a:pt x="80" y="115"/>
                    </a:lnTo>
                    <a:lnTo>
                      <a:pt x="80" y="119"/>
                    </a:lnTo>
                    <a:lnTo>
                      <a:pt x="46" y="119"/>
                    </a:lnTo>
                    <a:lnTo>
                      <a:pt x="46" y="115"/>
                    </a:lnTo>
                    <a:lnTo>
                      <a:pt x="50" y="115"/>
                    </a:lnTo>
                    <a:lnTo>
                      <a:pt x="54" y="115"/>
                    </a:lnTo>
                    <a:lnTo>
                      <a:pt x="54" y="111"/>
                    </a:lnTo>
                    <a:lnTo>
                      <a:pt x="57" y="107"/>
                    </a:lnTo>
                    <a:lnTo>
                      <a:pt x="57" y="104"/>
                    </a:lnTo>
                    <a:lnTo>
                      <a:pt x="57" y="100"/>
                    </a:lnTo>
                    <a:lnTo>
                      <a:pt x="57" y="73"/>
                    </a:lnTo>
                    <a:lnTo>
                      <a:pt x="57" y="65"/>
                    </a:lnTo>
                    <a:lnTo>
                      <a:pt x="54" y="58"/>
                    </a:lnTo>
                    <a:lnTo>
                      <a:pt x="54" y="54"/>
                    </a:lnTo>
                    <a:lnTo>
                      <a:pt x="50" y="54"/>
                    </a:lnTo>
                    <a:lnTo>
                      <a:pt x="46" y="50"/>
                    </a:lnTo>
                    <a:lnTo>
                      <a:pt x="42" y="50"/>
                    </a:lnTo>
                    <a:lnTo>
                      <a:pt x="38" y="50"/>
                    </a:lnTo>
                    <a:lnTo>
                      <a:pt x="34" y="54"/>
                    </a:lnTo>
                    <a:lnTo>
                      <a:pt x="31" y="58"/>
                    </a:lnTo>
                    <a:lnTo>
                      <a:pt x="23" y="61"/>
                    </a:lnTo>
                    <a:lnTo>
                      <a:pt x="23" y="100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27" y="115"/>
                    </a:lnTo>
                    <a:lnTo>
                      <a:pt x="31" y="115"/>
                    </a:lnTo>
                    <a:lnTo>
                      <a:pt x="34" y="115"/>
                    </a:lnTo>
                    <a:lnTo>
                      <a:pt x="34" y="119"/>
                    </a:lnTo>
                    <a:lnTo>
                      <a:pt x="0" y="119"/>
                    </a:lnTo>
                    <a:lnTo>
                      <a:pt x="0" y="115"/>
                    </a:lnTo>
                    <a:lnTo>
                      <a:pt x="4" y="115"/>
                    </a:lnTo>
                    <a:lnTo>
                      <a:pt x="8" y="115"/>
                    </a:lnTo>
                    <a:lnTo>
                      <a:pt x="8" y="111"/>
                    </a:lnTo>
                    <a:lnTo>
                      <a:pt x="11" y="107"/>
                    </a:lnTo>
                    <a:lnTo>
                      <a:pt x="11" y="100"/>
                    </a:lnTo>
                    <a:lnTo>
                      <a:pt x="11" y="31"/>
                    </a:lnTo>
                    <a:lnTo>
                      <a:pt x="11" y="19"/>
                    </a:lnTo>
                    <a:lnTo>
                      <a:pt x="11" y="15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19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692" name="Rectangle 43"/>
              <p:cNvSpPr>
                <a:spLocks noChangeArrowheads="1"/>
              </p:cNvSpPr>
              <p:nvPr/>
            </p:nvSpPr>
            <p:spPr bwMode="auto">
              <a:xfrm>
                <a:off x="5268" y="126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3" name="Rectangle 44"/>
              <p:cNvSpPr>
                <a:spLocks noChangeArrowheads="1"/>
              </p:cNvSpPr>
              <p:nvPr/>
            </p:nvSpPr>
            <p:spPr bwMode="auto">
              <a:xfrm>
                <a:off x="188" y="1461"/>
                <a:ext cx="5084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4" name="Rectangle 45"/>
              <p:cNvSpPr>
                <a:spLocks noChangeArrowheads="1"/>
              </p:cNvSpPr>
              <p:nvPr/>
            </p:nvSpPr>
            <p:spPr bwMode="auto">
              <a:xfrm>
                <a:off x="188" y="1491"/>
                <a:ext cx="5084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5" name="Rectangle 46"/>
              <p:cNvSpPr>
                <a:spLocks noChangeArrowheads="1"/>
              </p:cNvSpPr>
              <p:nvPr/>
            </p:nvSpPr>
            <p:spPr bwMode="auto">
              <a:xfrm>
                <a:off x="188" y="1507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6" name="Freeform 47"/>
              <p:cNvSpPr>
                <a:spLocks/>
              </p:cNvSpPr>
              <p:nvPr/>
            </p:nvSpPr>
            <p:spPr bwMode="auto">
              <a:xfrm>
                <a:off x="250" y="1533"/>
                <a:ext cx="50" cy="112"/>
              </a:xfrm>
              <a:custGeom>
                <a:avLst/>
                <a:gdLst>
                  <a:gd name="T0" fmla="*/ 50 w 50"/>
                  <a:gd name="T1" fmla="*/ 112 h 112"/>
                  <a:gd name="T2" fmla="*/ 50 w 50"/>
                  <a:gd name="T3" fmla="*/ 112 h 112"/>
                  <a:gd name="T4" fmla="*/ 0 w 50"/>
                  <a:gd name="T5" fmla="*/ 112 h 112"/>
                  <a:gd name="T6" fmla="*/ 0 w 50"/>
                  <a:gd name="T7" fmla="*/ 112 h 112"/>
                  <a:gd name="T8" fmla="*/ 4 w 50"/>
                  <a:gd name="T9" fmla="*/ 112 h 112"/>
                  <a:gd name="T10" fmla="*/ 11 w 50"/>
                  <a:gd name="T11" fmla="*/ 112 h 112"/>
                  <a:gd name="T12" fmla="*/ 15 w 50"/>
                  <a:gd name="T13" fmla="*/ 108 h 112"/>
                  <a:gd name="T14" fmla="*/ 15 w 50"/>
                  <a:gd name="T15" fmla="*/ 104 h 112"/>
                  <a:gd name="T16" fmla="*/ 19 w 50"/>
                  <a:gd name="T17" fmla="*/ 92 h 112"/>
                  <a:gd name="T18" fmla="*/ 19 w 50"/>
                  <a:gd name="T19" fmla="*/ 20 h 112"/>
                  <a:gd name="T20" fmla="*/ 15 w 50"/>
                  <a:gd name="T21" fmla="*/ 12 h 112"/>
                  <a:gd name="T22" fmla="*/ 15 w 50"/>
                  <a:gd name="T23" fmla="*/ 8 h 112"/>
                  <a:gd name="T24" fmla="*/ 15 w 50"/>
                  <a:gd name="T25" fmla="*/ 8 h 112"/>
                  <a:gd name="T26" fmla="*/ 11 w 50"/>
                  <a:gd name="T27" fmla="*/ 4 h 112"/>
                  <a:gd name="T28" fmla="*/ 7 w 50"/>
                  <a:gd name="T29" fmla="*/ 4 h 112"/>
                  <a:gd name="T30" fmla="*/ 4 w 50"/>
                  <a:gd name="T31" fmla="*/ 4 h 112"/>
                  <a:gd name="T32" fmla="*/ 0 w 50"/>
                  <a:gd name="T33" fmla="*/ 4 h 112"/>
                  <a:gd name="T34" fmla="*/ 0 w 50"/>
                  <a:gd name="T35" fmla="*/ 0 h 112"/>
                  <a:gd name="T36" fmla="*/ 50 w 50"/>
                  <a:gd name="T37" fmla="*/ 0 h 112"/>
                  <a:gd name="T38" fmla="*/ 50 w 50"/>
                  <a:gd name="T39" fmla="*/ 4 h 112"/>
                  <a:gd name="T40" fmla="*/ 46 w 50"/>
                  <a:gd name="T41" fmla="*/ 4 h 112"/>
                  <a:gd name="T42" fmla="*/ 38 w 50"/>
                  <a:gd name="T43" fmla="*/ 4 h 112"/>
                  <a:gd name="T44" fmla="*/ 34 w 50"/>
                  <a:gd name="T45" fmla="*/ 8 h 112"/>
                  <a:gd name="T46" fmla="*/ 34 w 50"/>
                  <a:gd name="T47" fmla="*/ 12 h 112"/>
                  <a:gd name="T48" fmla="*/ 34 w 50"/>
                  <a:gd name="T49" fmla="*/ 20 h 112"/>
                  <a:gd name="T50" fmla="*/ 34 w 50"/>
                  <a:gd name="T51" fmla="*/ 92 h 112"/>
                  <a:gd name="T52" fmla="*/ 34 w 50"/>
                  <a:gd name="T53" fmla="*/ 100 h 112"/>
                  <a:gd name="T54" fmla="*/ 34 w 50"/>
                  <a:gd name="T55" fmla="*/ 104 h 112"/>
                  <a:gd name="T56" fmla="*/ 34 w 50"/>
                  <a:gd name="T57" fmla="*/ 108 h 112"/>
                  <a:gd name="T58" fmla="*/ 38 w 50"/>
                  <a:gd name="T59" fmla="*/ 108 h 112"/>
                  <a:gd name="T60" fmla="*/ 42 w 50"/>
                  <a:gd name="T61" fmla="*/ 112 h 112"/>
                  <a:gd name="T62" fmla="*/ 46 w 50"/>
                  <a:gd name="T63" fmla="*/ 112 h 112"/>
                  <a:gd name="T64" fmla="*/ 50 w 50"/>
                  <a:gd name="T65" fmla="*/ 112 h 1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0"/>
                  <a:gd name="T100" fmla="*/ 0 h 112"/>
                  <a:gd name="T101" fmla="*/ 50 w 50"/>
                  <a:gd name="T102" fmla="*/ 112 h 1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0" h="112">
                    <a:moveTo>
                      <a:pt x="50" y="112"/>
                    </a:moveTo>
                    <a:lnTo>
                      <a:pt x="50" y="112"/>
                    </a:lnTo>
                    <a:lnTo>
                      <a:pt x="0" y="112"/>
                    </a:lnTo>
                    <a:lnTo>
                      <a:pt x="4" y="112"/>
                    </a:lnTo>
                    <a:lnTo>
                      <a:pt x="11" y="112"/>
                    </a:lnTo>
                    <a:lnTo>
                      <a:pt x="15" y="108"/>
                    </a:lnTo>
                    <a:lnTo>
                      <a:pt x="15" y="104"/>
                    </a:lnTo>
                    <a:lnTo>
                      <a:pt x="19" y="92"/>
                    </a:lnTo>
                    <a:lnTo>
                      <a:pt x="19" y="20"/>
                    </a:lnTo>
                    <a:lnTo>
                      <a:pt x="15" y="12"/>
                    </a:lnTo>
                    <a:lnTo>
                      <a:pt x="15" y="8"/>
                    </a:lnTo>
                    <a:lnTo>
                      <a:pt x="11" y="4"/>
                    </a:lnTo>
                    <a:lnTo>
                      <a:pt x="7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4"/>
                    </a:lnTo>
                    <a:lnTo>
                      <a:pt x="46" y="4"/>
                    </a:lnTo>
                    <a:lnTo>
                      <a:pt x="38" y="4"/>
                    </a:lnTo>
                    <a:lnTo>
                      <a:pt x="34" y="8"/>
                    </a:lnTo>
                    <a:lnTo>
                      <a:pt x="34" y="12"/>
                    </a:lnTo>
                    <a:lnTo>
                      <a:pt x="34" y="20"/>
                    </a:lnTo>
                    <a:lnTo>
                      <a:pt x="34" y="92"/>
                    </a:lnTo>
                    <a:lnTo>
                      <a:pt x="34" y="100"/>
                    </a:lnTo>
                    <a:lnTo>
                      <a:pt x="34" y="104"/>
                    </a:lnTo>
                    <a:lnTo>
                      <a:pt x="34" y="108"/>
                    </a:lnTo>
                    <a:lnTo>
                      <a:pt x="38" y="108"/>
                    </a:lnTo>
                    <a:lnTo>
                      <a:pt x="42" y="112"/>
                    </a:lnTo>
                    <a:lnTo>
                      <a:pt x="46" y="112"/>
                    </a:lnTo>
                    <a:lnTo>
                      <a:pt x="50" y="1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697" name="Rectangle 48"/>
              <p:cNvSpPr>
                <a:spLocks noChangeArrowheads="1"/>
              </p:cNvSpPr>
              <p:nvPr/>
            </p:nvSpPr>
            <p:spPr bwMode="auto">
              <a:xfrm>
                <a:off x="833" y="1507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8" name="Rectangle 49"/>
              <p:cNvSpPr>
                <a:spLocks noChangeArrowheads="1"/>
              </p:cNvSpPr>
              <p:nvPr/>
            </p:nvSpPr>
            <p:spPr bwMode="auto">
              <a:xfrm>
                <a:off x="864" y="1507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9" name="Freeform 50"/>
              <p:cNvSpPr>
                <a:spLocks/>
              </p:cNvSpPr>
              <p:nvPr/>
            </p:nvSpPr>
            <p:spPr bwMode="auto">
              <a:xfrm>
                <a:off x="1055" y="1629"/>
                <a:ext cx="20" cy="19"/>
              </a:xfrm>
              <a:custGeom>
                <a:avLst/>
                <a:gdLst>
                  <a:gd name="T0" fmla="*/ 8 w 20"/>
                  <a:gd name="T1" fmla="*/ 0 h 19"/>
                  <a:gd name="T2" fmla="*/ 12 w 20"/>
                  <a:gd name="T3" fmla="*/ 0 h 19"/>
                  <a:gd name="T4" fmla="*/ 16 w 20"/>
                  <a:gd name="T5" fmla="*/ 4 h 19"/>
                  <a:gd name="T6" fmla="*/ 20 w 20"/>
                  <a:gd name="T7" fmla="*/ 4 h 19"/>
                  <a:gd name="T8" fmla="*/ 20 w 20"/>
                  <a:gd name="T9" fmla="*/ 8 h 19"/>
                  <a:gd name="T10" fmla="*/ 20 w 20"/>
                  <a:gd name="T11" fmla="*/ 12 h 19"/>
                  <a:gd name="T12" fmla="*/ 16 w 20"/>
                  <a:gd name="T13" fmla="*/ 16 h 19"/>
                  <a:gd name="T14" fmla="*/ 12 w 20"/>
                  <a:gd name="T15" fmla="*/ 19 h 19"/>
                  <a:gd name="T16" fmla="*/ 8 w 20"/>
                  <a:gd name="T17" fmla="*/ 19 h 19"/>
                  <a:gd name="T18" fmla="*/ 4 w 20"/>
                  <a:gd name="T19" fmla="*/ 19 h 19"/>
                  <a:gd name="T20" fmla="*/ 4 w 20"/>
                  <a:gd name="T21" fmla="*/ 16 h 19"/>
                  <a:gd name="T22" fmla="*/ 0 w 20"/>
                  <a:gd name="T23" fmla="*/ 12 h 19"/>
                  <a:gd name="T24" fmla="*/ 0 w 20"/>
                  <a:gd name="T25" fmla="*/ 8 h 19"/>
                  <a:gd name="T26" fmla="*/ 0 w 20"/>
                  <a:gd name="T27" fmla="*/ 4 h 19"/>
                  <a:gd name="T28" fmla="*/ 4 w 20"/>
                  <a:gd name="T29" fmla="*/ 4 h 19"/>
                  <a:gd name="T30" fmla="*/ 4 w 20"/>
                  <a:gd name="T31" fmla="*/ 0 h 19"/>
                  <a:gd name="T32" fmla="*/ 8 w 20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"/>
                  <a:gd name="T52" fmla="*/ 0 h 19"/>
                  <a:gd name="T53" fmla="*/ 20 w 20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" h="19">
                    <a:moveTo>
                      <a:pt x="8" y="0"/>
                    </a:moveTo>
                    <a:lnTo>
                      <a:pt x="12" y="0"/>
                    </a:lnTo>
                    <a:lnTo>
                      <a:pt x="16" y="4"/>
                    </a:lnTo>
                    <a:lnTo>
                      <a:pt x="20" y="4"/>
                    </a:lnTo>
                    <a:lnTo>
                      <a:pt x="20" y="8"/>
                    </a:lnTo>
                    <a:lnTo>
                      <a:pt x="20" y="12"/>
                    </a:lnTo>
                    <a:lnTo>
                      <a:pt x="16" y="16"/>
                    </a:lnTo>
                    <a:lnTo>
                      <a:pt x="12" y="19"/>
                    </a:lnTo>
                    <a:lnTo>
                      <a:pt x="8" y="19"/>
                    </a:lnTo>
                    <a:lnTo>
                      <a:pt x="4" y="19"/>
                    </a:lnTo>
                    <a:lnTo>
                      <a:pt x="4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00" name="Freeform 51"/>
              <p:cNvSpPr>
                <a:spLocks noEditPoints="1"/>
              </p:cNvSpPr>
              <p:nvPr/>
            </p:nvSpPr>
            <p:spPr bwMode="auto">
              <a:xfrm>
                <a:off x="1090" y="1533"/>
                <a:ext cx="73" cy="115"/>
              </a:xfrm>
              <a:custGeom>
                <a:avLst/>
                <a:gdLst>
                  <a:gd name="T0" fmla="*/ 0 w 73"/>
                  <a:gd name="T1" fmla="*/ 58 h 115"/>
                  <a:gd name="T2" fmla="*/ 4 w 73"/>
                  <a:gd name="T3" fmla="*/ 39 h 115"/>
                  <a:gd name="T4" fmla="*/ 8 w 73"/>
                  <a:gd name="T5" fmla="*/ 23 h 115"/>
                  <a:gd name="T6" fmla="*/ 15 w 73"/>
                  <a:gd name="T7" fmla="*/ 12 h 115"/>
                  <a:gd name="T8" fmla="*/ 23 w 73"/>
                  <a:gd name="T9" fmla="*/ 4 h 115"/>
                  <a:gd name="T10" fmla="*/ 31 w 73"/>
                  <a:gd name="T11" fmla="*/ 0 h 115"/>
                  <a:gd name="T12" fmla="*/ 38 w 73"/>
                  <a:gd name="T13" fmla="*/ 0 h 115"/>
                  <a:gd name="T14" fmla="*/ 46 w 73"/>
                  <a:gd name="T15" fmla="*/ 0 h 115"/>
                  <a:gd name="T16" fmla="*/ 54 w 73"/>
                  <a:gd name="T17" fmla="*/ 4 h 115"/>
                  <a:gd name="T18" fmla="*/ 58 w 73"/>
                  <a:gd name="T19" fmla="*/ 12 h 115"/>
                  <a:gd name="T20" fmla="*/ 65 w 73"/>
                  <a:gd name="T21" fmla="*/ 23 h 115"/>
                  <a:gd name="T22" fmla="*/ 69 w 73"/>
                  <a:gd name="T23" fmla="*/ 39 h 115"/>
                  <a:gd name="T24" fmla="*/ 73 w 73"/>
                  <a:gd name="T25" fmla="*/ 58 h 115"/>
                  <a:gd name="T26" fmla="*/ 69 w 73"/>
                  <a:gd name="T27" fmla="*/ 73 h 115"/>
                  <a:gd name="T28" fmla="*/ 65 w 73"/>
                  <a:gd name="T29" fmla="*/ 89 h 115"/>
                  <a:gd name="T30" fmla="*/ 61 w 73"/>
                  <a:gd name="T31" fmla="*/ 100 h 115"/>
                  <a:gd name="T32" fmla="*/ 54 w 73"/>
                  <a:gd name="T33" fmla="*/ 108 h 115"/>
                  <a:gd name="T34" fmla="*/ 42 w 73"/>
                  <a:gd name="T35" fmla="*/ 112 h 115"/>
                  <a:gd name="T36" fmla="*/ 35 w 73"/>
                  <a:gd name="T37" fmla="*/ 115 h 115"/>
                  <a:gd name="T38" fmla="*/ 27 w 73"/>
                  <a:gd name="T39" fmla="*/ 112 h 115"/>
                  <a:gd name="T40" fmla="*/ 19 w 73"/>
                  <a:gd name="T41" fmla="*/ 108 h 115"/>
                  <a:gd name="T42" fmla="*/ 12 w 73"/>
                  <a:gd name="T43" fmla="*/ 96 h 115"/>
                  <a:gd name="T44" fmla="*/ 4 w 73"/>
                  <a:gd name="T45" fmla="*/ 77 h 115"/>
                  <a:gd name="T46" fmla="*/ 0 w 73"/>
                  <a:gd name="T47" fmla="*/ 58 h 115"/>
                  <a:gd name="T48" fmla="*/ 19 w 73"/>
                  <a:gd name="T49" fmla="*/ 62 h 115"/>
                  <a:gd name="T50" fmla="*/ 19 w 73"/>
                  <a:gd name="T51" fmla="*/ 81 h 115"/>
                  <a:gd name="T52" fmla="*/ 23 w 73"/>
                  <a:gd name="T53" fmla="*/ 96 h 115"/>
                  <a:gd name="T54" fmla="*/ 27 w 73"/>
                  <a:gd name="T55" fmla="*/ 104 h 115"/>
                  <a:gd name="T56" fmla="*/ 31 w 73"/>
                  <a:gd name="T57" fmla="*/ 108 h 115"/>
                  <a:gd name="T58" fmla="*/ 35 w 73"/>
                  <a:gd name="T59" fmla="*/ 108 h 115"/>
                  <a:gd name="T60" fmla="*/ 42 w 73"/>
                  <a:gd name="T61" fmla="*/ 108 h 115"/>
                  <a:gd name="T62" fmla="*/ 46 w 73"/>
                  <a:gd name="T63" fmla="*/ 104 h 115"/>
                  <a:gd name="T64" fmla="*/ 50 w 73"/>
                  <a:gd name="T65" fmla="*/ 100 h 115"/>
                  <a:gd name="T66" fmla="*/ 54 w 73"/>
                  <a:gd name="T67" fmla="*/ 92 h 115"/>
                  <a:gd name="T68" fmla="*/ 54 w 73"/>
                  <a:gd name="T69" fmla="*/ 77 h 115"/>
                  <a:gd name="T70" fmla="*/ 58 w 73"/>
                  <a:gd name="T71" fmla="*/ 54 h 115"/>
                  <a:gd name="T72" fmla="*/ 54 w 73"/>
                  <a:gd name="T73" fmla="*/ 35 h 115"/>
                  <a:gd name="T74" fmla="*/ 54 w 73"/>
                  <a:gd name="T75" fmla="*/ 20 h 115"/>
                  <a:gd name="T76" fmla="*/ 50 w 73"/>
                  <a:gd name="T77" fmla="*/ 12 h 115"/>
                  <a:gd name="T78" fmla="*/ 46 w 73"/>
                  <a:gd name="T79" fmla="*/ 8 h 115"/>
                  <a:gd name="T80" fmla="*/ 42 w 73"/>
                  <a:gd name="T81" fmla="*/ 4 h 115"/>
                  <a:gd name="T82" fmla="*/ 38 w 73"/>
                  <a:gd name="T83" fmla="*/ 4 h 115"/>
                  <a:gd name="T84" fmla="*/ 31 w 73"/>
                  <a:gd name="T85" fmla="*/ 4 h 115"/>
                  <a:gd name="T86" fmla="*/ 27 w 73"/>
                  <a:gd name="T87" fmla="*/ 8 h 115"/>
                  <a:gd name="T88" fmla="*/ 23 w 73"/>
                  <a:gd name="T89" fmla="*/ 20 h 115"/>
                  <a:gd name="T90" fmla="*/ 19 w 73"/>
                  <a:gd name="T91" fmla="*/ 31 h 115"/>
                  <a:gd name="T92" fmla="*/ 19 w 73"/>
                  <a:gd name="T93" fmla="*/ 46 h 115"/>
                  <a:gd name="T94" fmla="*/ 19 w 73"/>
                  <a:gd name="T95" fmla="*/ 62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8"/>
                    </a:moveTo>
                    <a:lnTo>
                      <a:pt x="4" y="39"/>
                    </a:lnTo>
                    <a:lnTo>
                      <a:pt x="8" y="23"/>
                    </a:lnTo>
                    <a:lnTo>
                      <a:pt x="15" y="12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4" y="4"/>
                    </a:lnTo>
                    <a:lnTo>
                      <a:pt x="58" y="12"/>
                    </a:lnTo>
                    <a:lnTo>
                      <a:pt x="65" y="23"/>
                    </a:lnTo>
                    <a:lnTo>
                      <a:pt x="69" y="39"/>
                    </a:lnTo>
                    <a:lnTo>
                      <a:pt x="73" y="58"/>
                    </a:lnTo>
                    <a:lnTo>
                      <a:pt x="69" y="73"/>
                    </a:lnTo>
                    <a:lnTo>
                      <a:pt x="65" y="89"/>
                    </a:lnTo>
                    <a:lnTo>
                      <a:pt x="61" y="100"/>
                    </a:lnTo>
                    <a:lnTo>
                      <a:pt x="54" y="108"/>
                    </a:lnTo>
                    <a:lnTo>
                      <a:pt x="42" y="112"/>
                    </a:lnTo>
                    <a:lnTo>
                      <a:pt x="35" y="115"/>
                    </a:lnTo>
                    <a:lnTo>
                      <a:pt x="27" y="112"/>
                    </a:lnTo>
                    <a:lnTo>
                      <a:pt x="19" y="108"/>
                    </a:lnTo>
                    <a:lnTo>
                      <a:pt x="12" y="96"/>
                    </a:lnTo>
                    <a:lnTo>
                      <a:pt x="4" y="77"/>
                    </a:lnTo>
                    <a:lnTo>
                      <a:pt x="0" y="58"/>
                    </a:lnTo>
                    <a:close/>
                    <a:moveTo>
                      <a:pt x="19" y="62"/>
                    </a:moveTo>
                    <a:lnTo>
                      <a:pt x="19" y="81"/>
                    </a:lnTo>
                    <a:lnTo>
                      <a:pt x="23" y="96"/>
                    </a:lnTo>
                    <a:lnTo>
                      <a:pt x="27" y="104"/>
                    </a:lnTo>
                    <a:lnTo>
                      <a:pt x="31" y="108"/>
                    </a:lnTo>
                    <a:lnTo>
                      <a:pt x="35" y="108"/>
                    </a:lnTo>
                    <a:lnTo>
                      <a:pt x="42" y="108"/>
                    </a:lnTo>
                    <a:lnTo>
                      <a:pt x="46" y="104"/>
                    </a:lnTo>
                    <a:lnTo>
                      <a:pt x="50" y="100"/>
                    </a:lnTo>
                    <a:lnTo>
                      <a:pt x="54" y="92"/>
                    </a:lnTo>
                    <a:lnTo>
                      <a:pt x="54" y="77"/>
                    </a:lnTo>
                    <a:lnTo>
                      <a:pt x="58" y="54"/>
                    </a:lnTo>
                    <a:lnTo>
                      <a:pt x="54" y="35"/>
                    </a:lnTo>
                    <a:lnTo>
                      <a:pt x="54" y="20"/>
                    </a:lnTo>
                    <a:lnTo>
                      <a:pt x="50" y="12"/>
                    </a:lnTo>
                    <a:lnTo>
                      <a:pt x="46" y="8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1" y="4"/>
                    </a:lnTo>
                    <a:lnTo>
                      <a:pt x="27" y="8"/>
                    </a:lnTo>
                    <a:lnTo>
                      <a:pt x="23" y="20"/>
                    </a:lnTo>
                    <a:lnTo>
                      <a:pt x="19" y="31"/>
                    </a:lnTo>
                    <a:lnTo>
                      <a:pt x="19" y="46"/>
                    </a:lnTo>
                    <a:lnTo>
                      <a:pt x="19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01" name="Freeform 52"/>
              <p:cNvSpPr>
                <a:spLocks noEditPoints="1"/>
              </p:cNvSpPr>
              <p:nvPr/>
            </p:nvSpPr>
            <p:spPr bwMode="auto">
              <a:xfrm>
                <a:off x="1174" y="1533"/>
                <a:ext cx="73" cy="115"/>
              </a:xfrm>
              <a:custGeom>
                <a:avLst/>
                <a:gdLst>
                  <a:gd name="T0" fmla="*/ 0 w 73"/>
                  <a:gd name="T1" fmla="*/ 58 h 115"/>
                  <a:gd name="T2" fmla="*/ 4 w 73"/>
                  <a:gd name="T3" fmla="*/ 39 h 115"/>
                  <a:gd name="T4" fmla="*/ 8 w 73"/>
                  <a:gd name="T5" fmla="*/ 23 h 115"/>
                  <a:gd name="T6" fmla="*/ 12 w 73"/>
                  <a:gd name="T7" fmla="*/ 12 h 115"/>
                  <a:gd name="T8" fmla="*/ 23 w 73"/>
                  <a:gd name="T9" fmla="*/ 4 h 115"/>
                  <a:gd name="T10" fmla="*/ 31 w 73"/>
                  <a:gd name="T11" fmla="*/ 0 h 115"/>
                  <a:gd name="T12" fmla="*/ 35 w 73"/>
                  <a:gd name="T13" fmla="*/ 0 h 115"/>
                  <a:gd name="T14" fmla="*/ 46 w 73"/>
                  <a:gd name="T15" fmla="*/ 0 h 115"/>
                  <a:gd name="T16" fmla="*/ 54 w 73"/>
                  <a:gd name="T17" fmla="*/ 4 h 115"/>
                  <a:gd name="T18" fmla="*/ 58 w 73"/>
                  <a:gd name="T19" fmla="*/ 12 h 115"/>
                  <a:gd name="T20" fmla="*/ 66 w 73"/>
                  <a:gd name="T21" fmla="*/ 23 h 115"/>
                  <a:gd name="T22" fmla="*/ 69 w 73"/>
                  <a:gd name="T23" fmla="*/ 39 h 115"/>
                  <a:gd name="T24" fmla="*/ 73 w 73"/>
                  <a:gd name="T25" fmla="*/ 58 h 115"/>
                  <a:gd name="T26" fmla="*/ 69 w 73"/>
                  <a:gd name="T27" fmla="*/ 73 h 115"/>
                  <a:gd name="T28" fmla="*/ 66 w 73"/>
                  <a:gd name="T29" fmla="*/ 89 h 115"/>
                  <a:gd name="T30" fmla="*/ 62 w 73"/>
                  <a:gd name="T31" fmla="*/ 100 h 115"/>
                  <a:gd name="T32" fmla="*/ 54 w 73"/>
                  <a:gd name="T33" fmla="*/ 108 h 115"/>
                  <a:gd name="T34" fmla="*/ 43 w 73"/>
                  <a:gd name="T35" fmla="*/ 112 h 115"/>
                  <a:gd name="T36" fmla="*/ 35 w 73"/>
                  <a:gd name="T37" fmla="*/ 115 h 115"/>
                  <a:gd name="T38" fmla="*/ 27 w 73"/>
                  <a:gd name="T39" fmla="*/ 112 h 115"/>
                  <a:gd name="T40" fmla="*/ 20 w 73"/>
                  <a:gd name="T41" fmla="*/ 108 h 115"/>
                  <a:gd name="T42" fmla="*/ 12 w 73"/>
                  <a:gd name="T43" fmla="*/ 96 h 115"/>
                  <a:gd name="T44" fmla="*/ 4 w 73"/>
                  <a:gd name="T45" fmla="*/ 77 h 115"/>
                  <a:gd name="T46" fmla="*/ 0 w 73"/>
                  <a:gd name="T47" fmla="*/ 58 h 115"/>
                  <a:gd name="T48" fmla="*/ 16 w 73"/>
                  <a:gd name="T49" fmla="*/ 62 h 115"/>
                  <a:gd name="T50" fmla="*/ 20 w 73"/>
                  <a:gd name="T51" fmla="*/ 81 h 115"/>
                  <a:gd name="T52" fmla="*/ 23 w 73"/>
                  <a:gd name="T53" fmla="*/ 96 h 115"/>
                  <a:gd name="T54" fmla="*/ 27 w 73"/>
                  <a:gd name="T55" fmla="*/ 104 h 115"/>
                  <a:gd name="T56" fmla="*/ 31 w 73"/>
                  <a:gd name="T57" fmla="*/ 108 h 115"/>
                  <a:gd name="T58" fmla="*/ 35 w 73"/>
                  <a:gd name="T59" fmla="*/ 108 h 115"/>
                  <a:gd name="T60" fmla="*/ 39 w 73"/>
                  <a:gd name="T61" fmla="*/ 108 h 115"/>
                  <a:gd name="T62" fmla="*/ 46 w 73"/>
                  <a:gd name="T63" fmla="*/ 104 h 115"/>
                  <a:gd name="T64" fmla="*/ 50 w 73"/>
                  <a:gd name="T65" fmla="*/ 100 h 115"/>
                  <a:gd name="T66" fmla="*/ 50 w 73"/>
                  <a:gd name="T67" fmla="*/ 92 h 115"/>
                  <a:gd name="T68" fmla="*/ 54 w 73"/>
                  <a:gd name="T69" fmla="*/ 77 h 115"/>
                  <a:gd name="T70" fmla="*/ 54 w 73"/>
                  <a:gd name="T71" fmla="*/ 54 h 115"/>
                  <a:gd name="T72" fmla="*/ 54 w 73"/>
                  <a:gd name="T73" fmla="*/ 35 h 115"/>
                  <a:gd name="T74" fmla="*/ 50 w 73"/>
                  <a:gd name="T75" fmla="*/ 20 h 115"/>
                  <a:gd name="T76" fmla="*/ 50 w 73"/>
                  <a:gd name="T77" fmla="*/ 12 h 115"/>
                  <a:gd name="T78" fmla="*/ 46 w 73"/>
                  <a:gd name="T79" fmla="*/ 8 h 115"/>
                  <a:gd name="T80" fmla="*/ 43 w 73"/>
                  <a:gd name="T81" fmla="*/ 4 h 115"/>
                  <a:gd name="T82" fmla="*/ 35 w 73"/>
                  <a:gd name="T83" fmla="*/ 4 h 115"/>
                  <a:gd name="T84" fmla="*/ 31 w 73"/>
                  <a:gd name="T85" fmla="*/ 4 h 115"/>
                  <a:gd name="T86" fmla="*/ 27 w 73"/>
                  <a:gd name="T87" fmla="*/ 8 h 115"/>
                  <a:gd name="T88" fmla="*/ 23 w 73"/>
                  <a:gd name="T89" fmla="*/ 20 h 115"/>
                  <a:gd name="T90" fmla="*/ 20 w 73"/>
                  <a:gd name="T91" fmla="*/ 31 h 115"/>
                  <a:gd name="T92" fmla="*/ 20 w 73"/>
                  <a:gd name="T93" fmla="*/ 46 h 115"/>
                  <a:gd name="T94" fmla="*/ 16 w 73"/>
                  <a:gd name="T95" fmla="*/ 62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8"/>
                    </a:moveTo>
                    <a:lnTo>
                      <a:pt x="4" y="39"/>
                    </a:lnTo>
                    <a:lnTo>
                      <a:pt x="8" y="23"/>
                    </a:lnTo>
                    <a:lnTo>
                      <a:pt x="12" y="12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46" y="0"/>
                    </a:lnTo>
                    <a:lnTo>
                      <a:pt x="54" y="4"/>
                    </a:lnTo>
                    <a:lnTo>
                      <a:pt x="58" y="12"/>
                    </a:lnTo>
                    <a:lnTo>
                      <a:pt x="66" y="23"/>
                    </a:lnTo>
                    <a:lnTo>
                      <a:pt x="69" y="39"/>
                    </a:lnTo>
                    <a:lnTo>
                      <a:pt x="73" y="58"/>
                    </a:lnTo>
                    <a:lnTo>
                      <a:pt x="69" y="73"/>
                    </a:lnTo>
                    <a:lnTo>
                      <a:pt x="66" y="89"/>
                    </a:lnTo>
                    <a:lnTo>
                      <a:pt x="62" y="100"/>
                    </a:lnTo>
                    <a:lnTo>
                      <a:pt x="54" y="108"/>
                    </a:lnTo>
                    <a:lnTo>
                      <a:pt x="43" y="112"/>
                    </a:lnTo>
                    <a:lnTo>
                      <a:pt x="35" y="115"/>
                    </a:lnTo>
                    <a:lnTo>
                      <a:pt x="27" y="112"/>
                    </a:lnTo>
                    <a:lnTo>
                      <a:pt x="20" y="108"/>
                    </a:lnTo>
                    <a:lnTo>
                      <a:pt x="12" y="96"/>
                    </a:lnTo>
                    <a:lnTo>
                      <a:pt x="4" y="77"/>
                    </a:lnTo>
                    <a:lnTo>
                      <a:pt x="0" y="58"/>
                    </a:lnTo>
                    <a:close/>
                    <a:moveTo>
                      <a:pt x="16" y="62"/>
                    </a:moveTo>
                    <a:lnTo>
                      <a:pt x="20" y="81"/>
                    </a:lnTo>
                    <a:lnTo>
                      <a:pt x="23" y="96"/>
                    </a:lnTo>
                    <a:lnTo>
                      <a:pt x="27" y="104"/>
                    </a:lnTo>
                    <a:lnTo>
                      <a:pt x="31" y="108"/>
                    </a:lnTo>
                    <a:lnTo>
                      <a:pt x="35" y="108"/>
                    </a:lnTo>
                    <a:lnTo>
                      <a:pt x="39" y="108"/>
                    </a:lnTo>
                    <a:lnTo>
                      <a:pt x="46" y="104"/>
                    </a:lnTo>
                    <a:lnTo>
                      <a:pt x="50" y="100"/>
                    </a:lnTo>
                    <a:lnTo>
                      <a:pt x="50" y="92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5"/>
                    </a:lnTo>
                    <a:lnTo>
                      <a:pt x="50" y="20"/>
                    </a:lnTo>
                    <a:lnTo>
                      <a:pt x="50" y="12"/>
                    </a:lnTo>
                    <a:lnTo>
                      <a:pt x="46" y="8"/>
                    </a:lnTo>
                    <a:lnTo>
                      <a:pt x="43" y="4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27" y="8"/>
                    </a:lnTo>
                    <a:lnTo>
                      <a:pt x="23" y="20"/>
                    </a:lnTo>
                    <a:lnTo>
                      <a:pt x="20" y="31"/>
                    </a:lnTo>
                    <a:lnTo>
                      <a:pt x="20" y="46"/>
                    </a:lnTo>
                    <a:lnTo>
                      <a:pt x="16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02" name="Freeform 53"/>
              <p:cNvSpPr>
                <a:spLocks/>
              </p:cNvSpPr>
              <p:nvPr/>
            </p:nvSpPr>
            <p:spPr bwMode="auto">
              <a:xfrm>
                <a:off x="1255" y="1533"/>
                <a:ext cx="73" cy="112"/>
              </a:xfrm>
              <a:custGeom>
                <a:avLst/>
                <a:gdLst>
                  <a:gd name="T0" fmla="*/ 73 w 73"/>
                  <a:gd name="T1" fmla="*/ 92 h 112"/>
                  <a:gd name="T2" fmla="*/ 65 w 73"/>
                  <a:gd name="T3" fmla="*/ 112 h 112"/>
                  <a:gd name="T4" fmla="*/ 0 w 73"/>
                  <a:gd name="T5" fmla="*/ 112 h 112"/>
                  <a:gd name="T6" fmla="*/ 0 w 73"/>
                  <a:gd name="T7" fmla="*/ 112 h 112"/>
                  <a:gd name="T8" fmla="*/ 19 w 73"/>
                  <a:gd name="T9" fmla="*/ 92 h 112"/>
                  <a:gd name="T10" fmla="*/ 31 w 73"/>
                  <a:gd name="T11" fmla="*/ 81 h 112"/>
                  <a:gd name="T12" fmla="*/ 42 w 73"/>
                  <a:gd name="T13" fmla="*/ 66 h 112"/>
                  <a:gd name="T14" fmla="*/ 50 w 73"/>
                  <a:gd name="T15" fmla="*/ 50 h 112"/>
                  <a:gd name="T16" fmla="*/ 54 w 73"/>
                  <a:gd name="T17" fmla="*/ 35 h 112"/>
                  <a:gd name="T18" fmla="*/ 54 w 73"/>
                  <a:gd name="T19" fmla="*/ 27 h 112"/>
                  <a:gd name="T20" fmla="*/ 46 w 73"/>
                  <a:gd name="T21" fmla="*/ 20 h 112"/>
                  <a:gd name="T22" fmla="*/ 38 w 73"/>
                  <a:gd name="T23" fmla="*/ 12 h 112"/>
                  <a:gd name="T24" fmla="*/ 31 w 73"/>
                  <a:gd name="T25" fmla="*/ 12 h 112"/>
                  <a:gd name="T26" fmla="*/ 23 w 73"/>
                  <a:gd name="T27" fmla="*/ 12 h 112"/>
                  <a:gd name="T28" fmla="*/ 15 w 73"/>
                  <a:gd name="T29" fmla="*/ 16 h 112"/>
                  <a:gd name="T30" fmla="*/ 11 w 73"/>
                  <a:gd name="T31" fmla="*/ 23 h 112"/>
                  <a:gd name="T32" fmla="*/ 8 w 73"/>
                  <a:gd name="T33" fmla="*/ 31 h 112"/>
                  <a:gd name="T34" fmla="*/ 4 w 73"/>
                  <a:gd name="T35" fmla="*/ 31 h 112"/>
                  <a:gd name="T36" fmla="*/ 8 w 73"/>
                  <a:gd name="T37" fmla="*/ 16 h 112"/>
                  <a:gd name="T38" fmla="*/ 15 w 73"/>
                  <a:gd name="T39" fmla="*/ 8 h 112"/>
                  <a:gd name="T40" fmla="*/ 23 w 73"/>
                  <a:gd name="T41" fmla="*/ 0 h 112"/>
                  <a:gd name="T42" fmla="*/ 35 w 73"/>
                  <a:gd name="T43" fmla="*/ 0 h 112"/>
                  <a:gd name="T44" fmla="*/ 50 w 73"/>
                  <a:gd name="T45" fmla="*/ 0 h 112"/>
                  <a:gd name="T46" fmla="*/ 58 w 73"/>
                  <a:gd name="T47" fmla="*/ 8 h 112"/>
                  <a:gd name="T48" fmla="*/ 65 w 73"/>
                  <a:gd name="T49" fmla="*/ 20 h 112"/>
                  <a:gd name="T50" fmla="*/ 69 w 73"/>
                  <a:gd name="T51" fmla="*/ 27 h 112"/>
                  <a:gd name="T52" fmla="*/ 65 w 73"/>
                  <a:gd name="T53" fmla="*/ 39 h 112"/>
                  <a:gd name="T54" fmla="*/ 65 w 73"/>
                  <a:gd name="T55" fmla="*/ 46 h 112"/>
                  <a:gd name="T56" fmla="*/ 54 w 73"/>
                  <a:gd name="T57" fmla="*/ 58 h 112"/>
                  <a:gd name="T58" fmla="*/ 42 w 73"/>
                  <a:gd name="T59" fmla="*/ 73 h 112"/>
                  <a:gd name="T60" fmla="*/ 31 w 73"/>
                  <a:gd name="T61" fmla="*/ 85 h 112"/>
                  <a:gd name="T62" fmla="*/ 23 w 73"/>
                  <a:gd name="T63" fmla="*/ 96 h 112"/>
                  <a:gd name="T64" fmla="*/ 15 w 73"/>
                  <a:gd name="T65" fmla="*/ 100 h 112"/>
                  <a:gd name="T66" fmla="*/ 46 w 73"/>
                  <a:gd name="T67" fmla="*/ 100 h 112"/>
                  <a:gd name="T68" fmla="*/ 54 w 73"/>
                  <a:gd name="T69" fmla="*/ 100 h 112"/>
                  <a:gd name="T70" fmla="*/ 58 w 73"/>
                  <a:gd name="T71" fmla="*/ 100 h 112"/>
                  <a:gd name="T72" fmla="*/ 61 w 73"/>
                  <a:gd name="T73" fmla="*/ 100 h 112"/>
                  <a:gd name="T74" fmla="*/ 65 w 73"/>
                  <a:gd name="T75" fmla="*/ 96 h 112"/>
                  <a:gd name="T76" fmla="*/ 69 w 73"/>
                  <a:gd name="T77" fmla="*/ 96 h 112"/>
                  <a:gd name="T78" fmla="*/ 73 w 73"/>
                  <a:gd name="T79" fmla="*/ 92 h 112"/>
                  <a:gd name="T80" fmla="*/ 73 w 73"/>
                  <a:gd name="T81" fmla="*/ 92 h 11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"/>
                  <a:gd name="T124" fmla="*/ 0 h 112"/>
                  <a:gd name="T125" fmla="*/ 73 w 73"/>
                  <a:gd name="T126" fmla="*/ 112 h 11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" h="112">
                    <a:moveTo>
                      <a:pt x="73" y="92"/>
                    </a:moveTo>
                    <a:lnTo>
                      <a:pt x="65" y="112"/>
                    </a:lnTo>
                    <a:lnTo>
                      <a:pt x="0" y="112"/>
                    </a:lnTo>
                    <a:lnTo>
                      <a:pt x="19" y="92"/>
                    </a:lnTo>
                    <a:lnTo>
                      <a:pt x="31" y="81"/>
                    </a:lnTo>
                    <a:lnTo>
                      <a:pt x="42" y="66"/>
                    </a:lnTo>
                    <a:lnTo>
                      <a:pt x="50" y="50"/>
                    </a:lnTo>
                    <a:lnTo>
                      <a:pt x="54" y="35"/>
                    </a:lnTo>
                    <a:lnTo>
                      <a:pt x="54" y="27"/>
                    </a:lnTo>
                    <a:lnTo>
                      <a:pt x="46" y="20"/>
                    </a:lnTo>
                    <a:lnTo>
                      <a:pt x="38" y="12"/>
                    </a:lnTo>
                    <a:lnTo>
                      <a:pt x="31" y="12"/>
                    </a:lnTo>
                    <a:lnTo>
                      <a:pt x="23" y="12"/>
                    </a:lnTo>
                    <a:lnTo>
                      <a:pt x="15" y="16"/>
                    </a:lnTo>
                    <a:lnTo>
                      <a:pt x="11" y="23"/>
                    </a:lnTo>
                    <a:lnTo>
                      <a:pt x="8" y="31"/>
                    </a:lnTo>
                    <a:lnTo>
                      <a:pt x="4" y="31"/>
                    </a:lnTo>
                    <a:lnTo>
                      <a:pt x="8" y="16"/>
                    </a:lnTo>
                    <a:lnTo>
                      <a:pt x="15" y="8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50" y="0"/>
                    </a:lnTo>
                    <a:lnTo>
                      <a:pt x="58" y="8"/>
                    </a:lnTo>
                    <a:lnTo>
                      <a:pt x="65" y="20"/>
                    </a:lnTo>
                    <a:lnTo>
                      <a:pt x="69" y="27"/>
                    </a:lnTo>
                    <a:lnTo>
                      <a:pt x="65" y="39"/>
                    </a:lnTo>
                    <a:lnTo>
                      <a:pt x="65" y="46"/>
                    </a:lnTo>
                    <a:lnTo>
                      <a:pt x="54" y="58"/>
                    </a:lnTo>
                    <a:lnTo>
                      <a:pt x="42" y="73"/>
                    </a:lnTo>
                    <a:lnTo>
                      <a:pt x="31" y="85"/>
                    </a:lnTo>
                    <a:lnTo>
                      <a:pt x="23" y="96"/>
                    </a:lnTo>
                    <a:lnTo>
                      <a:pt x="15" y="100"/>
                    </a:lnTo>
                    <a:lnTo>
                      <a:pt x="46" y="100"/>
                    </a:lnTo>
                    <a:lnTo>
                      <a:pt x="54" y="100"/>
                    </a:lnTo>
                    <a:lnTo>
                      <a:pt x="58" y="100"/>
                    </a:lnTo>
                    <a:lnTo>
                      <a:pt x="61" y="100"/>
                    </a:lnTo>
                    <a:lnTo>
                      <a:pt x="65" y="96"/>
                    </a:lnTo>
                    <a:lnTo>
                      <a:pt x="69" y="96"/>
                    </a:lnTo>
                    <a:lnTo>
                      <a:pt x="73" y="9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03" name="Freeform 54"/>
              <p:cNvSpPr>
                <a:spLocks/>
              </p:cNvSpPr>
              <p:nvPr/>
            </p:nvSpPr>
            <p:spPr bwMode="auto">
              <a:xfrm>
                <a:off x="1343" y="1533"/>
                <a:ext cx="65" cy="115"/>
              </a:xfrm>
              <a:custGeom>
                <a:avLst/>
                <a:gdLst>
                  <a:gd name="T0" fmla="*/ 8 w 65"/>
                  <a:gd name="T1" fmla="*/ 12 h 115"/>
                  <a:gd name="T2" fmla="*/ 23 w 65"/>
                  <a:gd name="T3" fmla="*/ 0 h 115"/>
                  <a:gd name="T4" fmla="*/ 42 w 65"/>
                  <a:gd name="T5" fmla="*/ 0 h 115"/>
                  <a:gd name="T6" fmla="*/ 58 w 65"/>
                  <a:gd name="T7" fmla="*/ 16 h 115"/>
                  <a:gd name="T8" fmla="*/ 58 w 65"/>
                  <a:gd name="T9" fmla="*/ 31 h 115"/>
                  <a:gd name="T10" fmla="*/ 42 w 65"/>
                  <a:gd name="T11" fmla="*/ 46 h 115"/>
                  <a:gd name="T12" fmla="*/ 58 w 65"/>
                  <a:gd name="T13" fmla="*/ 58 h 115"/>
                  <a:gd name="T14" fmla="*/ 65 w 65"/>
                  <a:gd name="T15" fmla="*/ 77 h 115"/>
                  <a:gd name="T16" fmla="*/ 54 w 65"/>
                  <a:gd name="T17" fmla="*/ 100 h 115"/>
                  <a:gd name="T18" fmla="*/ 35 w 65"/>
                  <a:gd name="T19" fmla="*/ 112 h 115"/>
                  <a:gd name="T20" fmla="*/ 12 w 65"/>
                  <a:gd name="T21" fmla="*/ 115 h 115"/>
                  <a:gd name="T22" fmla="*/ 0 w 65"/>
                  <a:gd name="T23" fmla="*/ 108 h 115"/>
                  <a:gd name="T24" fmla="*/ 0 w 65"/>
                  <a:gd name="T25" fmla="*/ 104 h 115"/>
                  <a:gd name="T26" fmla="*/ 4 w 65"/>
                  <a:gd name="T27" fmla="*/ 100 h 115"/>
                  <a:gd name="T28" fmla="*/ 8 w 65"/>
                  <a:gd name="T29" fmla="*/ 100 h 115"/>
                  <a:gd name="T30" fmla="*/ 12 w 65"/>
                  <a:gd name="T31" fmla="*/ 104 h 115"/>
                  <a:gd name="T32" fmla="*/ 23 w 65"/>
                  <a:gd name="T33" fmla="*/ 108 h 115"/>
                  <a:gd name="T34" fmla="*/ 27 w 65"/>
                  <a:gd name="T35" fmla="*/ 108 h 115"/>
                  <a:gd name="T36" fmla="*/ 39 w 65"/>
                  <a:gd name="T37" fmla="*/ 108 h 115"/>
                  <a:gd name="T38" fmla="*/ 50 w 65"/>
                  <a:gd name="T39" fmla="*/ 92 h 115"/>
                  <a:gd name="T40" fmla="*/ 50 w 65"/>
                  <a:gd name="T41" fmla="*/ 81 h 115"/>
                  <a:gd name="T42" fmla="*/ 46 w 65"/>
                  <a:gd name="T43" fmla="*/ 69 h 115"/>
                  <a:gd name="T44" fmla="*/ 39 w 65"/>
                  <a:gd name="T45" fmla="*/ 62 h 115"/>
                  <a:gd name="T46" fmla="*/ 27 w 65"/>
                  <a:gd name="T47" fmla="*/ 58 h 115"/>
                  <a:gd name="T48" fmla="*/ 19 w 65"/>
                  <a:gd name="T49" fmla="*/ 58 h 115"/>
                  <a:gd name="T50" fmla="*/ 27 w 65"/>
                  <a:gd name="T51" fmla="*/ 54 h 115"/>
                  <a:gd name="T52" fmla="*/ 39 w 65"/>
                  <a:gd name="T53" fmla="*/ 46 h 115"/>
                  <a:gd name="T54" fmla="*/ 46 w 65"/>
                  <a:gd name="T55" fmla="*/ 35 h 115"/>
                  <a:gd name="T56" fmla="*/ 46 w 65"/>
                  <a:gd name="T57" fmla="*/ 20 h 115"/>
                  <a:gd name="T58" fmla="*/ 35 w 65"/>
                  <a:gd name="T59" fmla="*/ 12 h 115"/>
                  <a:gd name="T60" fmla="*/ 19 w 65"/>
                  <a:gd name="T61" fmla="*/ 12 h 115"/>
                  <a:gd name="T62" fmla="*/ 4 w 65"/>
                  <a:gd name="T63" fmla="*/ 23 h 1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5"/>
                  <a:gd name="T97" fmla="*/ 0 h 115"/>
                  <a:gd name="T98" fmla="*/ 65 w 65"/>
                  <a:gd name="T99" fmla="*/ 115 h 11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5" h="115">
                    <a:moveTo>
                      <a:pt x="4" y="23"/>
                    </a:moveTo>
                    <a:lnTo>
                      <a:pt x="8" y="12"/>
                    </a:lnTo>
                    <a:lnTo>
                      <a:pt x="16" y="4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42" y="0"/>
                    </a:lnTo>
                    <a:lnTo>
                      <a:pt x="54" y="8"/>
                    </a:lnTo>
                    <a:lnTo>
                      <a:pt x="58" y="16"/>
                    </a:lnTo>
                    <a:lnTo>
                      <a:pt x="58" y="23"/>
                    </a:lnTo>
                    <a:lnTo>
                      <a:pt x="58" y="31"/>
                    </a:lnTo>
                    <a:lnTo>
                      <a:pt x="50" y="39"/>
                    </a:lnTo>
                    <a:lnTo>
                      <a:pt x="42" y="46"/>
                    </a:lnTo>
                    <a:lnTo>
                      <a:pt x="50" y="50"/>
                    </a:lnTo>
                    <a:lnTo>
                      <a:pt x="58" y="58"/>
                    </a:lnTo>
                    <a:lnTo>
                      <a:pt x="62" y="66"/>
                    </a:lnTo>
                    <a:lnTo>
                      <a:pt x="65" y="77"/>
                    </a:lnTo>
                    <a:lnTo>
                      <a:pt x="62" y="89"/>
                    </a:lnTo>
                    <a:lnTo>
                      <a:pt x="54" y="100"/>
                    </a:lnTo>
                    <a:lnTo>
                      <a:pt x="46" y="108"/>
                    </a:lnTo>
                    <a:lnTo>
                      <a:pt x="35" y="112"/>
                    </a:lnTo>
                    <a:lnTo>
                      <a:pt x="19" y="115"/>
                    </a:lnTo>
                    <a:lnTo>
                      <a:pt x="12" y="115"/>
                    </a:lnTo>
                    <a:lnTo>
                      <a:pt x="4" y="112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4" y="104"/>
                    </a:lnTo>
                    <a:lnTo>
                      <a:pt x="4" y="100"/>
                    </a:lnTo>
                    <a:lnTo>
                      <a:pt x="8" y="100"/>
                    </a:lnTo>
                    <a:lnTo>
                      <a:pt x="12" y="100"/>
                    </a:lnTo>
                    <a:lnTo>
                      <a:pt x="12" y="104"/>
                    </a:lnTo>
                    <a:lnTo>
                      <a:pt x="19" y="104"/>
                    </a:lnTo>
                    <a:lnTo>
                      <a:pt x="23" y="108"/>
                    </a:lnTo>
                    <a:lnTo>
                      <a:pt x="27" y="108"/>
                    </a:lnTo>
                    <a:lnTo>
                      <a:pt x="31" y="108"/>
                    </a:lnTo>
                    <a:lnTo>
                      <a:pt x="39" y="108"/>
                    </a:lnTo>
                    <a:lnTo>
                      <a:pt x="46" y="100"/>
                    </a:lnTo>
                    <a:lnTo>
                      <a:pt x="50" y="92"/>
                    </a:lnTo>
                    <a:lnTo>
                      <a:pt x="50" y="85"/>
                    </a:lnTo>
                    <a:lnTo>
                      <a:pt x="50" y="81"/>
                    </a:lnTo>
                    <a:lnTo>
                      <a:pt x="50" y="73"/>
                    </a:lnTo>
                    <a:lnTo>
                      <a:pt x="46" y="69"/>
                    </a:lnTo>
                    <a:lnTo>
                      <a:pt x="42" y="66"/>
                    </a:lnTo>
                    <a:lnTo>
                      <a:pt x="39" y="62"/>
                    </a:lnTo>
                    <a:lnTo>
                      <a:pt x="35" y="62"/>
                    </a:lnTo>
                    <a:lnTo>
                      <a:pt x="27" y="58"/>
                    </a:lnTo>
                    <a:lnTo>
                      <a:pt x="23" y="58"/>
                    </a:lnTo>
                    <a:lnTo>
                      <a:pt x="19" y="58"/>
                    </a:lnTo>
                    <a:lnTo>
                      <a:pt x="19" y="54"/>
                    </a:lnTo>
                    <a:lnTo>
                      <a:pt x="27" y="54"/>
                    </a:lnTo>
                    <a:lnTo>
                      <a:pt x="35" y="50"/>
                    </a:lnTo>
                    <a:lnTo>
                      <a:pt x="39" y="46"/>
                    </a:lnTo>
                    <a:lnTo>
                      <a:pt x="42" y="43"/>
                    </a:lnTo>
                    <a:lnTo>
                      <a:pt x="46" y="35"/>
                    </a:lnTo>
                    <a:lnTo>
                      <a:pt x="46" y="27"/>
                    </a:lnTo>
                    <a:lnTo>
                      <a:pt x="46" y="20"/>
                    </a:lnTo>
                    <a:lnTo>
                      <a:pt x="42" y="16"/>
                    </a:lnTo>
                    <a:lnTo>
                      <a:pt x="35" y="12"/>
                    </a:lnTo>
                    <a:lnTo>
                      <a:pt x="27" y="8"/>
                    </a:lnTo>
                    <a:lnTo>
                      <a:pt x="19" y="12"/>
                    </a:lnTo>
                    <a:lnTo>
                      <a:pt x="12" y="16"/>
                    </a:lnTo>
                    <a:lnTo>
                      <a:pt x="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04" name="Rectangle 55"/>
              <p:cNvSpPr>
                <a:spLocks noChangeArrowheads="1"/>
              </p:cNvSpPr>
              <p:nvPr/>
            </p:nvSpPr>
            <p:spPr bwMode="auto">
              <a:xfrm>
                <a:off x="1554" y="1507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5" name="Freeform 56"/>
              <p:cNvSpPr>
                <a:spLocks/>
              </p:cNvSpPr>
              <p:nvPr/>
            </p:nvSpPr>
            <p:spPr bwMode="auto">
              <a:xfrm>
                <a:off x="1746" y="1629"/>
                <a:ext cx="19" cy="19"/>
              </a:xfrm>
              <a:custGeom>
                <a:avLst/>
                <a:gdLst>
                  <a:gd name="T0" fmla="*/ 8 w 19"/>
                  <a:gd name="T1" fmla="*/ 0 h 19"/>
                  <a:gd name="T2" fmla="*/ 12 w 19"/>
                  <a:gd name="T3" fmla="*/ 0 h 19"/>
                  <a:gd name="T4" fmla="*/ 15 w 19"/>
                  <a:gd name="T5" fmla="*/ 4 h 19"/>
                  <a:gd name="T6" fmla="*/ 19 w 19"/>
                  <a:gd name="T7" fmla="*/ 4 h 19"/>
                  <a:gd name="T8" fmla="*/ 19 w 19"/>
                  <a:gd name="T9" fmla="*/ 8 h 19"/>
                  <a:gd name="T10" fmla="*/ 19 w 19"/>
                  <a:gd name="T11" fmla="*/ 12 h 19"/>
                  <a:gd name="T12" fmla="*/ 15 w 19"/>
                  <a:gd name="T13" fmla="*/ 16 h 19"/>
                  <a:gd name="T14" fmla="*/ 12 w 19"/>
                  <a:gd name="T15" fmla="*/ 19 h 19"/>
                  <a:gd name="T16" fmla="*/ 8 w 19"/>
                  <a:gd name="T17" fmla="*/ 19 h 19"/>
                  <a:gd name="T18" fmla="*/ 8 w 19"/>
                  <a:gd name="T19" fmla="*/ 19 h 19"/>
                  <a:gd name="T20" fmla="*/ 4 w 19"/>
                  <a:gd name="T21" fmla="*/ 16 h 19"/>
                  <a:gd name="T22" fmla="*/ 0 w 19"/>
                  <a:gd name="T23" fmla="*/ 12 h 19"/>
                  <a:gd name="T24" fmla="*/ 0 w 19"/>
                  <a:gd name="T25" fmla="*/ 8 h 19"/>
                  <a:gd name="T26" fmla="*/ 0 w 19"/>
                  <a:gd name="T27" fmla="*/ 4 h 19"/>
                  <a:gd name="T28" fmla="*/ 4 w 19"/>
                  <a:gd name="T29" fmla="*/ 4 h 19"/>
                  <a:gd name="T30" fmla="*/ 8 w 19"/>
                  <a:gd name="T31" fmla="*/ 0 h 19"/>
                  <a:gd name="T32" fmla="*/ 8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8" y="0"/>
                    </a:moveTo>
                    <a:lnTo>
                      <a:pt x="12" y="0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19" y="8"/>
                    </a:lnTo>
                    <a:lnTo>
                      <a:pt x="19" y="12"/>
                    </a:lnTo>
                    <a:lnTo>
                      <a:pt x="15" y="16"/>
                    </a:lnTo>
                    <a:lnTo>
                      <a:pt x="12" y="19"/>
                    </a:lnTo>
                    <a:lnTo>
                      <a:pt x="8" y="19"/>
                    </a:lnTo>
                    <a:lnTo>
                      <a:pt x="4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06" name="Freeform 57"/>
              <p:cNvSpPr>
                <a:spLocks/>
              </p:cNvSpPr>
              <p:nvPr/>
            </p:nvSpPr>
            <p:spPr bwMode="auto">
              <a:xfrm>
                <a:off x="1784" y="1533"/>
                <a:ext cx="62" cy="115"/>
              </a:xfrm>
              <a:custGeom>
                <a:avLst/>
                <a:gdLst>
                  <a:gd name="T0" fmla="*/ 4 w 62"/>
                  <a:gd name="T1" fmla="*/ 12 h 115"/>
                  <a:gd name="T2" fmla="*/ 20 w 62"/>
                  <a:gd name="T3" fmla="*/ 0 h 115"/>
                  <a:gd name="T4" fmla="*/ 43 w 62"/>
                  <a:gd name="T5" fmla="*/ 0 h 115"/>
                  <a:gd name="T6" fmla="*/ 54 w 62"/>
                  <a:gd name="T7" fmla="*/ 16 h 115"/>
                  <a:gd name="T8" fmla="*/ 54 w 62"/>
                  <a:gd name="T9" fmla="*/ 31 h 115"/>
                  <a:gd name="T10" fmla="*/ 39 w 62"/>
                  <a:gd name="T11" fmla="*/ 46 h 115"/>
                  <a:gd name="T12" fmla="*/ 58 w 62"/>
                  <a:gd name="T13" fmla="*/ 58 h 115"/>
                  <a:gd name="T14" fmla="*/ 62 w 62"/>
                  <a:gd name="T15" fmla="*/ 77 h 115"/>
                  <a:gd name="T16" fmla="*/ 54 w 62"/>
                  <a:gd name="T17" fmla="*/ 100 h 115"/>
                  <a:gd name="T18" fmla="*/ 31 w 62"/>
                  <a:gd name="T19" fmla="*/ 112 h 115"/>
                  <a:gd name="T20" fmla="*/ 8 w 62"/>
                  <a:gd name="T21" fmla="*/ 115 h 115"/>
                  <a:gd name="T22" fmla="*/ 0 w 62"/>
                  <a:gd name="T23" fmla="*/ 108 h 115"/>
                  <a:gd name="T24" fmla="*/ 0 w 62"/>
                  <a:gd name="T25" fmla="*/ 104 h 115"/>
                  <a:gd name="T26" fmla="*/ 4 w 62"/>
                  <a:gd name="T27" fmla="*/ 100 h 115"/>
                  <a:gd name="T28" fmla="*/ 8 w 62"/>
                  <a:gd name="T29" fmla="*/ 100 h 115"/>
                  <a:gd name="T30" fmla="*/ 12 w 62"/>
                  <a:gd name="T31" fmla="*/ 104 h 115"/>
                  <a:gd name="T32" fmla="*/ 20 w 62"/>
                  <a:gd name="T33" fmla="*/ 108 h 115"/>
                  <a:gd name="T34" fmla="*/ 27 w 62"/>
                  <a:gd name="T35" fmla="*/ 108 h 115"/>
                  <a:gd name="T36" fmla="*/ 35 w 62"/>
                  <a:gd name="T37" fmla="*/ 108 h 115"/>
                  <a:gd name="T38" fmla="*/ 47 w 62"/>
                  <a:gd name="T39" fmla="*/ 92 h 115"/>
                  <a:gd name="T40" fmla="*/ 50 w 62"/>
                  <a:gd name="T41" fmla="*/ 81 h 115"/>
                  <a:gd name="T42" fmla="*/ 43 w 62"/>
                  <a:gd name="T43" fmla="*/ 69 h 115"/>
                  <a:gd name="T44" fmla="*/ 39 w 62"/>
                  <a:gd name="T45" fmla="*/ 62 h 115"/>
                  <a:gd name="T46" fmla="*/ 27 w 62"/>
                  <a:gd name="T47" fmla="*/ 58 h 115"/>
                  <a:gd name="T48" fmla="*/ 20 w 62"/>
                  <a:gd name="T49" fmla="*/ 58 h 115"/>
                  <a:gd name="T50" fmla="*/ 23 w 62"/>
                  <a:gd name="T51" fmla="*/ 54 h 115"/>
                  <a:gd name="T52" fmla="*/ 39 w 62"/>
                  <a:gd name="T53" fmla="*/ 46 h 115"/>
                  <a:gd name="T54" fmla="*/ 43 w 62"/>
                  <a:gd name="T55" fmla="*/ 35 h 115"/>
                  <a:gd name="T56" fmla="*/ 43 w 62"/>
                  <a:gd name="T57" fmla="*/ 20 h 115"/>
                  <a:gd name="T58" fmla="*/ 31 w 62"/>
                  <a:gd name="T59" fmla="*/ 12 h 115"/>
                  <a:gd name="T60" fmla="*/ 16 w 62"/>
                  <a:gd name="T61" fmla="*/ 12 h 115"/>
                  <a:gd name="T62" fmla="*/ 4 w 62"/>
                  <a:gd name="T63" fmla="*/ 23 h 1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2"/>
                  <a:gd name="T97" fmla="*/ 0 h 115"/>
                  <a:gd name="T98" fmla="*/ 62 w 62"/>
                  <a:gd name="T99" fmla="*/ 115 h 11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2" h="115">
                    <a:moveTo>
                      <a:pt x="0" y="23"/>
                    </a:moveTo>
                    <a:lnTo>
                      <a:pt x="4" y="12"/>
                    </a:lnTo>
                    <a:lnTo>
                      <a:pt x="12" y="4"/>
                    </a:lnTo>
                    <a:lnTo>
                      <a:pt x="20" y="0"/>
                    </a:lnTo>
                    <a:lnTo>
                      <a:pt x="31" y="0"/>
                    </a:lnTo>
                    <a:lnTo>
                      <a:pt x="43" y="0"/>
                    </a:lnTo>
                    <a:lnTo>
                      <a:pt x="50" y="8"/>
                    </a:lnTo>
                    <a:lnTo>
                      <a:pt x="54" y="16"/>
                    </a:lnTo>
                    <a:lnTo>
                      <a:pt x="58" y="23"/>
                    </a:lnTo>
                    <a:lnTo>
                      <a:pt x="54" y="31"/>
                    </a:lnTo>
                    <a:lnTo>
                      <a:pt x="50" y="39"/>
                    </a:lnTo>
                    <a:lnTo>
                      <a:pt x="39" y="46"/>
                    </a:lnTo>
                    <a:lnTo>
                      <a:pt x="50" y="50"/>
                    </a:lnTo>
                    <a:lnTo>
                      <a:pt x="58" y="58"/>
                    </a:lnTo>
                    <a:lnTo>
                      <a:pt x="62" y="66"/>
                    </a:lnTo>
                    <a:lnTo>
                      <a:pt x="62" y="77"/>
                    </a:lnTo>
                    <a:lnTo>
                      <a:pt x="58" y="89"/>
                    </a:lnTo>
                    <a:lnTo>
                      <a:pt x="54" y="100"/>
                    </a:lnTo>
                    <a:lnTo>
                      <a:pt x="43" y="108"/>
                    </a:lnTo>
                    <a:lnTo>
                      <a:pt x="31" y="112"/>
                    </a:lnTo>
                    <a:lnTo>
                      <a:pt x="20" y="115"/>
                    </a:lnTo>
                    <a:lnTo>
                      <a:pt x="8" y="115"/>
                    </a:lnTo>
                    <a:lnTo>
                      <a:pt x="4" y="112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4" y="100"/>
                    </a:lnTo>
                    <a:lnTo>
                      <a:pt x="8" y="100"/>
                    </a:lnTo>
                    <a:lnTo>
                      <a:pt x="12" y="104"/>
                    </a:lnTo>
                    <a:lnTo>
                      <a:pt x="16" y="104"/>
                    </a:lnTo>
                    <a:lnTo>
                      <a:pt x="20" y="108"/>
                    </a:lnTo>
                    <a:lnTo>
                      <a:pt x="23" y="108"/>
                    </a:lnTo>
                    <a:lnTo>
                      <a:pt x="27" y="108"/>
                    </a:lnTo>
                    <a:lnTo>
                      <a:pt x="35" y="108"/>
                    </a:lnTo>
                    <a:lnTo>
                      <a:pt x="43" y="100"/>
                    </a:lnTo>
                    <a:lnTo>
                      <a:pt x="47" y="92"/>
                    </a:lnTo>
                    <a:lnTo>
                      <a:pt x="50" y="85"/>
                    </a:lnTo>
                    <a:lnTo>
                      <a:pt x="50" y="81"/>
                    </a:lnTo>
                    <a:lnTo>
                      <a:pt x="47" y="73"/>
                    </a:lnTo>
                    <a:lnTo>
                      <a:pt x="43" y="69"/>
                    </a:lnTo>
                    <a:lnTo>
                      <a:pt x="43" y="66"/>
                    </a:lnTo>
                    <a:lnTo>
                      <a:pt x="39" y="62"/>
                    </a:lnTo>
                    <a:lnTo>
                      <a:pt x="31" y="62"/>
                    </a:lnTo>
                    <a:lnTo>
                      <a:pt x="27" y="58"/>
                    </a:lnTo>
                    <a:lnTo>
                      <a:pt x="20" y="58"/>
                    </a:lnTo>
                    <a:lnTo>
                      <a:pt x="20" y="54"/>
                    </a:lnTo>
                    <a:lnTo>
                      <a:pt x="23" y="54"/>
                    </a:lnTo>
                    <a:lnTo>
                      <a:pt x="31" y="50"/>
                    </a:lnTo>
                    <a:lnTo>
                      <a:pt x="39" y="46"/>
                    </a:lnTo>
                    <a:lnTo>
                      <a:pt x="43" y="43"/>
                    </a:lnTo>
                    <a:lnTo>
                      <a:pt x="43" y="35"/>
                    </a:lnTo>
                    <a:lnTo>
                      <a:pt x="43" y="27"/>
                    </a:lnTo>
                    <a:lnTo>
                      <a:pt x="43" y="20"/>
                    </a:lnTo>
                    <a:lnTo>
                      <a:pt x="39" y="16"/>
                    </a:lnTo>
                    <a:lnTo>
                      <a:pt x="31" y="12"/>
                    </a:lnTo>
                    <a:lnTo>
                      <a:pt x="23" y="8"/>
                    </a:lnTo>
                    <a:lnTo>
                      <a:pt x="16" y="12"/>
                    </a:lnTo>
                    <a:lnTo>
                      <a:pt x="8" y="16"/>
                    </a:lnTo>
                    <a:lnTo>
                      <a:pt x="4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07" name="Freeform 58"/>
              <p:cNvSpPr>
                <a:spLocks/>
              </p:cNvSpPr>
              <p:nvPr/>
            </p:nvSpPr>
            <p:spPr bwMode="auto">
              <a:xfrm>
                <a:off x="1865" y="1533"/>
                <a:ext cx="73" cy="112"/>
              </a:xfrm>
              <a:custGeom>
                <a:avLst/>
                <a:gdLst>
                  <a:gd name="T0" fmla="*/ 73 w 73"/>
                  <a:gd name="T1" fmla="*/ 92 h 112"/>
                  <a:gd name="T2" fmla="*/ 65 w 73"/>
                  <a:gd name="T3" fmla="*/ 112 h 112"/>
                  <a:gd name="T4" fmla="*/ 0 w 73"/>
                  <a:gd name="T5" fmla="*/ 112 h 112"/>
                  <a:gd name="T6" fmla="*/ 0 w 73"/>
                  <a:gd name="T7" fmla="*/ 112 h 112"/>
                  <a:gd name="T8" fmla="*/ 15 w 73"/>
                  <a:gd name="T9" fmla="*/ 92 h 112"/>
                  <a:gd name="T10" fmla="*/ 31 w 73"/>
                  <a:gd name="T11" fmla="*/ 81 h 112"/>
                  <a:gd name="T12" fmla="*/ 38 w 73"/>
                  <a:gd name="T13" fmla="*/ 66 h 112"/>
                  <a:gd name="T14" fmla="*/ 46 w 73"/>
                  <a:gd name="T15" fmla="*/ 50 h 112"/>
                  <a:gd name="T16" fmla="*/ 50 w 73"/>
                  <a:gd name="T17" fmla="*/ 35 h 112"/>
                  <a:gd name="T18" fmla="*/ 50 w 73"/>
                  <a:gd name="T19" fmla="*/ 27 h 112"/>
                  <a:gd name="T20" fmla="*/ 42 w 73"/>
                  <a:gd name="T21" fmla="*/ 20 h 112"/>
                  <a:gd name="T22" fmla="*/ 38 w 73"/>
                  <a:gd name="T23" fmla="*/ 12 h 112"/>
                  <a:gd name="T24" fmla="*/ 27 w 73"/>
                  <a:gd name="T25" fmla="*/ 12 h 112"/>
                  <a:gd name="T26" fmla="*/ 19 w 73"/>
                  <a:gd name="T27" fmla="*/ 12 h 112"/>
                  <a:gd name="T28" fmla="*/ 12 w 73"/>
                  <a:gd name="T29" fmla="*/ 16 h 112"/>
                  <a:gd name="T30" fmla="*/ 8 w 73"/>
                  <a:gd name="T31" fmla="*/ 23 h 112"/>
                  <a:gd name="T32" fmla="*/ 4 w 73"/>
                  <a:gd name="T33" fmla="*/ 31 h 112"/>
                  <a:gd name="T34" fmla="*/ 0 w 73"/>
                  <a:gd name="T35" fmla="*/ 31 h 112"/>
                  <a:gd name="T36" fmla="*/ 4 w 73"/>
                  <a:gd name="T37" fmla="*/ 16 h 112"/>
                  <a:gd name="T38" fmla="*/ 12 w 73"/>
                  <a:gd name="T39" fmla="*/ 8 h 112"/>
                  <a:gd name="T40" fmla="*/ 19 w 73"/>
                  <a:gd name="T41" fmla="*/ 0 h 112"/>
                  <a:gd name="T42" fmla="*/ 31 w 73"/>
                  <a:gd name="T43" fmla="*/ 0 h 112"/>
                  <a:gd name="T44" fmla="*/ 46 w 73"/>
                  <a:gd name="T45" fmla="*/ 0 h 112"/>
                  <a:gd name="T46" fmla="*/ 54 w 73"/>
                  <a:gd name="T47" fmla="*/ 8 h 112"/>
                  <a:gd name="T48" fmla="*/ 61 w 73"/>
                  <a:gd name="T49" fmla="*/ 20 h 112"/>
                  <a:gd name="T50" fmla="*/ 65 w 73"/>
                  <a:gd name="T51" fmla="*/ 27 h 112"/>
                  <a:gd name="T52" fmla="*/ 65 w 73"/>
                  <a:gd name="T53" fmla="*/ 39 h 112"/>
                  <a:gd name="T54" fmla="*/ 61 w 73"/>
                  <a:gd name="T55" fmla="*/ 46 h 112"/>
                  <a:gd name="T56" fmla="*/ 54 w 73"/>
                  <a:gd name="T57" fmla="*/ 58 h 112"/>
                  <a:gd name="T58" fmla="*/ 42 w 73"/>
                  <a:gd name="T59" fmla="*/ 73 h 112"/>
                  <a:gd name="T60" fmla="*/ 27 w 73"/>
                  <a:gd name="T61" fmla="*/ 85 h 112"/>
                  <a:gd name="T62" fmla="*/ 19 w 73"/>
                  <a:gd name="T63" fmla="*/ 96 h 112"/>
                  <a:gd name="T64" fmla="*/ 15 w 73"/>
                  <a:gd name="T65" fmla="*/ 100 h 112"/>
                  <a:gd name="T66" fmla="*/ 42 w 73"/>
                  <a:gd name="T67" fmla="*/ 100 h 112"/>
                  <a:gd name="T68" fmla="*/ 50 w 73"/>
                  <a:gd name="T69" fmla="*/ 100 h 112"/>
                  <a:gd name="T70" fmla="*/ 58 w 73"/>
                  <a:gd name="T71" fmla="*/ 100 h 112"/>
                  <a:gd name="T72" fmla="*/ 61 w 73"/>
                  <a:gd name="T73" fmla="*/ 100 h 112"/>
                  <a:gd name="T74" fmla="*/ 61 w 73"/>
                  <a:gd name="T75" fmla="*/ 96 h 112"/>
                  <a:gd name="T76" fmla="*/ 65 w 73"/>
                  <a:gd name="T77" fmla="*/ 96 h 112"/>
                  <a:gd name="T78" fmla="*/ 69 w 73"/>
                  <a:gd name="T79" fmla="*/ 92 h 112"/>
                  <a:gd name="T80" fmla="*/ 73 w 73"/>
                  <a:gd name="T81" fmla="*/ 92 h 11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"/>
                  <a:gd name="T124" fmla="*/ 0 h 112"/>
                  <a:gd name="T125" fmla="*/ 73 w 73"/>
                  <a:gd name="T126" fmla="*/ 112 h 11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" h="112">
                    <a:moveTo>
                      <a:pt x="73" y="92"/>
                    </a:moveTo>
                    <a:lnTo>
                      <a:pt x="65" y="112"/>
                    </a:lnTo>
                    <a:lnTo>
                      <a:pt x="0" y="112"/>
                    </a:lnTo>
                    <a:lnTo>
                      <a:pt x="15" y="92"/>
                    </a:lnTo>
                    <a:lnTo>
                      <a:pt x="31" y="81"/>
                    </a:lnTo>
                    <a:lnTo>
                      <a:pt x="38" y="66"/>
                    </a:lnTo>
                    <a:lnTo>
                      <a:pt x="46" y="50"/>
                    </a:lnTo>
                    <a:lnTo>
                      <a:pt x="50" y="35"/>
                    </a:lnTo>
                    <a:lnTo>
                      <a:pt x="50" y="27"/>
                    </a:lnTo>
                    <a:lnTo>
                      <a:pt x="42" y="20"/>
                    </a:lnTo>
                    <a:lnTo>
                      <a:pt x="38" y="12"/>
                    </a:lnTo>
                    <a:lnTo>
                      <a:pt x="27" y="12"/>
                    </a:lnTo>
                    <a:lnTo>
                      <a:pt x="19" y="12"/>
                    </a:lnTo>
                    <a:lnTo>
                      <a:pt x="12" y="16"/>
                    </a:lnTo>
                    <a:lnTo>
                      <a:pt x="8" y="23"/>
                    </a:lnTo>
                    <a:lnTo>
                      <a:pt x="4" y="31"/>
                    </a:lnTo>
                    <a:lnTo>
                      <a:pt x="0" y="31"/>
                    </a:lnTo>
                    <a:lnTo>
                      <a:pt x="4" y="16"/>
                    </a:lnTo>
                    <a:lnTo>
                      <a:pt x="12" y="8"/>
                    </a:lnTo>
                    <a:lnTo>
                      <a:pt x="19" y="0"/>
                    </a:lnTo>
                    <a:lnTo>
                      <a:pt x="31" y="0"/>
                    </a:lnTo>
                    <a:lnTo>
                      <a:pt x="46" y="0"/>
                    </a:lnTo>
                    <a:lnTo>
                      <a:pt x="54" y="8"/>
                    </a:lnTo>
                    <a:lnTo>
                      <a:pt x="61" y="20"/>
                    </a:lnTo>
                    <a:lnTo>
                      <a:pt x="65" y="27"/>
                    </a:lnTo>
                    <a:lnTo>
                      <a:pt x="65" y="39"/>
                    </a:lnTo>
                    <a:lnTo>
                      <a:pt x="61" y="46"/>
                    </a:lnTo>
                    <a:lnTo>
                      <a:pt x="54" y="58"/>
                    </a:lnTo>
                    <a:lnTo>
                      <a:pt x="42" y="73"/>
                    </a:lnTo>
                    <a:lnTo>
                      <a:pt x="27" y="85"/>
                    </a:lnTo>
                    <a:lnTo>
                      <a:pt x="19" y="96"/>
                    </a:lnTo>
                    <a:lnTo>
                      <a:pt x="15" y="100"/>
                    </a:lnTo>
                    <a:lnTo>
                      <a:pt x="42" y="100"/>
                    </a:lnTo>
                    <a:lnTo>
                      <a:pt x="50" y="100"/>
                    </a:lnTo>
                    <a:lnTo>
                      <a:pt x="58" y="100"/>
                    </a:lnTo>
                    <a:lnTo>
                      <a:pt x="61" y="100"/>
                    </a:lnTo>
                    <a:lnTo>
                      <a:pt x="61" y="96"/>
                    </a:lnTo>
                    <a:lnTo>
                      <a:pt x="65" y="96"/>
                    </a:lnTo>
                    <a:lnTo>
                      <a:pt x="69" y="92"/>
                    </a:lnTo>
                    <a:lnTo>
                      <a:pt x="73" y="9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08" name="Rectangle 59"/>
              <p:cNvSpPr>
                <a:spLocks noChangeArrowheads="1"/>
              </p:cNvSpPr>
              <p:nvPr/>
            </p:nvSpPr>
            <p:spPr bwMode="auto">
              <a:xfrm>
                <a:off x="2107" y="1507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9" name="Freeform 60"/>
              <p:cNvSpPr>
                <a:spLocks noEditPoints="1"/>
              </p:cNvSpPr>
              <p:nvPr/>
            </p:nvSpPr>
            <p:spPr bwMode="auto">
              <a:xfrm>
                <a:off x="2291" y="1533"/>
                <a:ext cx="69" cy="115"/>
              </a:xfrm>
              <a:custGeom>
                <a:avLst/>
                <a:gdLst>
                  <a:gd name="T0" fmla="*/ 0 w 69"/>
                  <a:gd name="T1" fmla="*/ 58 h 115"/>
                  <a:gd name="T2" fmla="*/ 4 w 69"/>
                  <a:gd name="T3" fmla="*/ 39 h 115"/>
                  <a:gd name="T4" fmla="*/ 8 w 69"/>
                  <a:gd name="T5" fmla="*/ 23 h 115"/>
                  <a:gd name="T6" fmla="*/ 11 w 69"/>
                  <a:gd name="T7" fmla="*/ 12 h 115"/>
                  <a:gd name="T8" fmla="*/ 19 w 69"/>
                  <a:gd name="T9" fmla="*/ 4 h 115"/>
                  <a:gd name="T10" fmla="*/ 27 w 69"/>
                  <a:gd name="T11" fmla="*/ 0 h 115"/>
                  <a:gd name="T12" fmla="*/ 34 w 69"/>
                  <a:gd name="T13" fmla="*/ 0 h 115"/>
                  <a:gd name="T14" fmla="*/ 42 w 69"/>
                  <a:gd name="T15" fmla="*/ 0 h 115"/>
                  <a:gd name="T16" fmla="*/ 50 w 69"/>
                  <a:gd name="T17" fmla="*/ 4 h 115"/>
                  <a:gd name="T18" fmla="*/ 57 w 69"/>
                  <a:gd name="T19" fmla="*/ 12 h 115"/>
                  <a:gd name="T20" fmla="*/ 65 w 69"/>
                  <a:gd name="T21" fmla="*/ 23 h 115"/>
                  <a:gd name="T22" fmla="*/ 69 w 69"/>
                  <a:gd name="T23" fmla="*/ 39 h 115"/>
                  <a:gd name="T24" fmla="*/ 69 w 69"/>
                  <a:gd name="T25" fmla="*/ 58 h 115"/>
                  <a:gd name="T26" fmla="*/ 69 w 69"/>
                  <a:gd name="T27" fmla="*/ 73 h 115"/>
                  <a:gd name="T28" fmla="*/ 65 w 69"/>
                  <a:gd name="T29" fmla="*/ 89 h 115"/>
                  <a:gd name="T30" fmla="*/ 57 w 69"/>
                  <a:gd name="T31" fmla="*/ 100 h 115"/>
                  <a:gd name="T32" fmla="*/ 50 w 69"/>
                  <a:gd name="T33" fmla="*/ 108 h 115"/>
                  <a:gd name="T34" fmla="*/ 42 w 69"/>
                  <a:gd name="T35" fmla="*/ 112 h 115"/>
                  <a:gd name="T36" fmla="*/ 34 w 69"/>
                  <a:gd name="T37" fmla="*/ 115 h 115"/>
                  <a:gd name="T38" fmla="*/ 27 w 69"/>
                  <a:gd name="T39" fmla="*/ 112 h 115"/>
                  <a:gd name="T40" fmla="*/ 15 w 69"/>
                  <a:gd name="T41" fmla="*/ 108 h 115"/>
                  <a:gd name="T42" fmla="*/ 8 w 69"/>
                  <a:gd name="T43" fmla="*/ 96 h 115"/>
                  <a:gd name="T44" fmla="*/ 4 w 69"/>
                  <a:gd name="T45" fmla="*/ 77 h 115"/>
                  <a:gd name="T46" fmla="*/ 0 w 69"/>
                  <a:gd name="T47" fmla="*/ 58 h 115"/>
                  <a:gd name="T48" fmla="*/ 15 w 69"/>
                  <a:gd name="T49" fmla="*/ 62 h 115"/>
                  <a:gd name="T50" fmla="*/ 19 w 69"/>
                  <a:gd name="T51" fmla="*/ 81 h 115"/>
                  <a:gd name="T52" fmla="*/ 23 w 69"/>
                  <a:gd name="T53" fmla="*/ 96 h 115"/>
                  <a:gd name="T54" fmla="*/ 27 w 69"/>
                  <a:gd name="T55" fmla="*/ 104 h 115"/>
                  <a:gd name="T56" fmla="*/ 31 w 69"/>
                  <a:gd name="T57" fmla="*/ 108 h 115"/>
                  <a:gd name="T58" fmla="*/ 34 w 69"/>
                  <a:gd name="T59" fmla="*/ 108 h 115"/>
                  <a:gd name="T60" fmla="*/ 38 w 69"/>
                  <a:gd name="T61" fmla="*/ 108 h 115"/>
                  <a:gd name="T62" fmla="*/ 46 w 69"/>
                  <a:gd name="T63" fmla="*/ 104 h 115"/>
                  <a:gd name="T64" fmla="*/ 50 w 69"/>
                  <a:gd name="T65" fmla="*/ 100 h 115"/>
                  <a:gd name="T66" fmla="*/ 50 w 69"/>
                  <a:gd name="T67" fmla="*/ 92 h 115"/>
                  <a:gd name="T68" fmla="*/ 54 w 69"/>
                  <a:gd name="T69" fmla="*/ 77 h 115"/>
                  <a:gd name="T70" fmla="*/ 54 w 69"/>
                  <a:gd name="T71" fmla="*/ 54 h 115"/>
                  <a:gd name="T72" fmla="*/ 54 w 69"/>
                  <a:gd name="T73" fmla="*/ 35 h 115"/>
                  <a:gd name="T74" fmla="*/ 50 w 69"/>
                  <a:gd name="T75" fmla="*/ 20 h 115"/>
                  <a:gd name="T76" fmla="*/ 46 w 69"/>
                  <a:gd name="T77" fmla="*/ 12 h 115"/>
                  <a:gd name="T78" fmla="*/ 42 w 69"/>
                  <a:gd name="T79" fmla="*/ 8 h 115"/>
                  <a:gd name="T80" fmla="*/ 38 w 69"/>
                  <a:gd name="T81" fmla="*/ 4 h 115"/>
                  <a:gd name="T82" fmla="*/ 34 w 69"/>
                  <a:gd name="T83" fmla="*/ 4 h 115"/>
                  <a:gd name="T84" fmla="*/ 31 w 69"/>
                  <a:gd name="T85" fmla="*/ 4 h 115"/>
                  <a:gd name="T86" fmla="*/ 27 w 69"/>
                  <a:gd name="T87" fmla="*/ 8 h 115"/>
                  <a:gd name="T88" fmla="*/ 23 w 69"/>
                  <a:gd name="T89" fmla="*/ 20 h 115"/>
                  <a:gd name="T90" fmla="*/ 19 w 69"/>
                  <a:gd name="T91" fmla="*/ 31 h 115"/>
                  <a:gd name="T92" fmla="*/ 15 w 69"/>
                  <a:gd name="T93" fmla="*/ 46 h 115"/>
                  <a:gd name="T94" fmla="*/ 15 w 69"/>
                  <a:gd name="T95" fmla="*/ 62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8"/>
                    </a:moveTo>
                    <a:lnTo>
                      <a:pt x="4" y="39"/>
                    </a:lnTo>
                    <a:lnTo>
                      <a:pt x="8" y="23"/>
                    </a:lnTo>
                    <a:lnTo>
                      <a:pt x="11" y="12"/>
                    </a:lnTo>
                    <a:lnTo>
                      <a:pt x="19" y="4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0" y="4"/>
                    </a:lnTo>
                    <a:lnTo>
                      <a:pt x="57" y="12"/>
                    </a:lnTo>
                    <a:lnTo>
                      <a:pt x="65" y="23"/>
                    </a:lnTo>
                    <a:lnTo>
                      <a:pt x="69" y="39"/>
                    </a:lnTo>
                    <a:lnTo>
                      <a:pt x="69" y="58"/>
                    </a:lnTo>
                    <a:lnTo>
                      <a:pt x="69" y="73"/>
                    </a:lnTo>
                    <a:lnTo>
                      <a:pt x="65" y="89"/>
                    </a:lnTo>
                    <a:lnTo>
                      <a:pt x="57" y="100"/>
                    </a:lnTo>
                    <a:lnTo>
                      <a:pt x="50" y="108"/>
                    </a:lnTo>
                    <a:lnTo>
                      <a:pt x="42" y="112"/>
                    </a:lnTo>
                    <a:lnTo>
                      <a:pt x="34" y="115"/>
                    </a:lnTo>
                    <a:lnTo>
                      <a:pt x="27" y="112"/>
                    </a:lnTo>
                    <a:lnTo>
                      <a:pt x="15" y="108"/>
                    </a:lnTo>
                    <a:lnTo>
                      <a:pt x="8" y="96"/>
                    </a:lnTo>
                    <a:lnTo>
                      <a:pt x="4" y="77"/>
                    </a:lnTo>
                    <a:lnTo>
                      <a:pt x="0" y="58"/>
                    </a:lnTo>
                    <a:close/>
                    <a:moveTo>
                      <a:pt x="15" y="62"/>
                    </a:moveTo>
                    <a:lnTo>
                      <a:pt x="19" y="81"/>
                    </a:lnTo>
                    <a:lnTo>
                      <a:pt x="23" y="96"/>
                    </a:lnTo>
                    <a:lnTo>
                      <a:pt x="27" y="104"/>
                    </a:lnTo>
                    <a:lnTo>
                      <a:pt x="31" y="108"/>
                    </a:lnTo>
                    <a:lnTo>
                      <a:pt x="34" y="108"/>
                    </a:lnTo>
                    <a:lnTo>
                      <a:pt x="38" y="108"/>
                    </a:lnTo>
                    <a:lnTo>
                      <a:pt x="46" y="104"/>
                    </a:lnTo>
                    <a:lnTo>
                      <a:pt x="50" y="100"/>
                    </a:lnTo>
                    <a:lnTo>
                      <a:pt x="50" y="92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5"/>
                    </a:lnTo>
                    <a:lnTo>
                      <a:pt x="50" y="20"/>
                    </a:lnTo>
                    <a:lnTo>
                      <a:pt x="46" y="12"/>
                    </a:lnTo>
                    <a:lnTo>
                      <a:pt x="42" y="8"/>
                    </a:lnTo>
                    <a:lnTo>
                      <a:pt x="38" y="4"/>
                    </a:lnTo>
                    <a:lnTo>
                      <a:pt x="34" y="4"/>
                    </a:lnTo>
                    <a:lnTo>
                      <a:pt x="31" y="4"/>
                    </a:lnTo>
                    <a:lnTo>
                      <a:pt x="27" y="8"/>
                    </a:lnTo>
                    <a:lnTo>
                      <a:pt x="23" y="20"/>
                    </a:lnTo>
                    <a:lnTo>
                      <a:pt x="19" y="31"/>
                    </a:lnTo>
                    <a:lnTo>
                      <a:pt x="15" y="46"/>
                    </a:lnTo>
                    <a:lnTo>
                      <a:pt x="15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10" name="Rectangle 61"/>
              <p:cNvSpPr>
                <a:spLocks noChangeArrowheads="1"/>
              </p:cNvSpPr>
              <p:nvPr/>
            </p:nvSpPr>
            <p:spPr bwMode="auto">
              <a:xfrm>
                <a:off x="2705" y="1507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1" name="Freeform 62"/>
              <p:cNvSpPr>
                <a:spLocks/>
              </p:cNvSpPr>
              <p:nvPr/>
            </p:nvSpPr>
            <p:spPr bwMode="auto">
              <a:xfrm>
                <a:off x="2901" y="1629"/>
                <a:ext cx="19" cy="19"/>
              </a:xfrm>
              <a:custGeom>
                <a:avLst/>
                <a:gdLst>
                  <a:gd name="T0" fmla="*/ 8 w 19"/>
                  <a:gd name="T1" fmla="*/ 0 h 19"/>
                  <a:gd name="T2" fmla="*/ 11 w 19"/>
                  <a:gd name="T3" fmla="*/ 0 h 19"/>
                  <a:gd name="T4" fmla="*/ 15 w 19"/>
                  <a:gd name="T5" fmla="*/ 4 h 19"/>
                  <a:gd name="T6" fmla="*/ 19 w 19"/>
                  <a:gd name="T7" fmla="*/ 4 h 19"/>
                  <a:gd name="T8" fmla="*/ 19 w 19"/>
                  <a:gd name="T9" fmla="*/ 8 h 19"/>
                  <a:gd name="T10" fmla="*/ 19 w 19"/>
                  <a:gd name="T11" fmla="*/ 12 h 19"/>
                  <a:gd name="T12" fmla="*/ 15 w 19"/>
                  <a:gd name="T13" fmla="*/ 16 h 19"/>
                  <a:gd name="T14" fmla="*/ 11 w 19"/>
                  <a:gd name="T15" fmla="*/ 19 h 19"/>
                  <a:gd name="T16" fmla="*/ 8 w 19"/>
                  <a:gd name="T17" fmla="*/ 19 h 19"/>
                  <a:gd name="T18" fmla="*/ 4 w 19"/>
                  <a:gd name="T19" fmla="*/ 19 h 19"/>
                  <a:gd name="T20" fmla="*/ 4 w 19"/>
                  <a:gd name="T21" fmla="*/ 16 h 19"/>
                  <a:gd name="T22" fmla="*/ 0 w 19"/>
                  <a:gd name="T23" fmla="*/ 12 h 19"/>
                  <a:gd name="T24" fmla="*/ 0 w 19"/>
                  <a:gd name="T25" fmla="*/ 8 h 19"/>
                  <a:gd name="T26" fmla="*/ 0 w 19"/>
                  <a:gd name="T27" fmla="*/ 4 h 19"/>
                  <a:gd name="T28" fmla="*/ 4 w 19"/>
                  <a:gd name="T29" fmla="*/ 4 h 19"/>
                  <a:gd name="T30" fmla="*/ 4 w 19"/>
                  <a:gd name="T31" fmla="*/ 0 h 19"/>
                  <a:gd name="T32" fmla="*/ 8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8" y="0"/>
                    </a:moveTo>
                    <a:lnTo>
                      <a:pt x="11" y="0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19" y="8"/>
                    </a:lnTo>
                    <a:lnTo>
                      <a:pt x="19" y="12"/>
                    </a:lnTo>
                    <a:lnTo>
                      <a:pt x="15" y="16"/>
                    </a:lnTo>
                    <a:lnTo>
                      <a:pt x="11" y="19"/>
                    </a:lnTo>
                    <a:lnTo>
                      <a:pt x="8" y="19"/>
                    </a:lnTo>
                    <a:lnTo>
                      <a:pt x="4" y="19"/>
                    </a:lnTo>
                    <a:lnTo>
                      <a:pt x="4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12" name="Freeform 63"/>
              <p:cNvSpPr>
                <a:spLocks noEditPoints="1"/>
              </p:cNvSpPr>
              <p:nvPr/>
            </p:nvSpPr>
            <p:spPr bwMode="auto">
              <a:xfrm>
                <a:off x="2936" y="1533"/>
                <a:ext cx="72" cy="115"/>
              </a:xfrm>
              <a:custGeom>
                <a:avLst/>
                <a:gdLst>
                  <a:gd name="T0" fmla="*/ 0 w 72"/>
                  <a:gd name="T1" fmla="*/ 58 h 115"/>
                  <a:gd name="T2" fmla="*/ 3 w 72"/>
                  <a:gd name="T3" fmla="*/ 39 h 115"/>
                  <a:gd name="T4" fmla="*/ 7 w 72"/>
                  <a:gd name="T5" fmla="*/ 23 h 115"/>
                  <a:gd name="T6" fmla="*/ 15 w 72"/>
                  <a:gd name="T7" fmla="*/ 12 h 115"/>
                  <a:gd name="T8" fmla="*/ 23 w 72"/>
                  <a:gd name="T9" fmla="*/ 4 h 115"/>
                  <a:gd name="T10" fmla="*/ 30 w 72"/>
                  <a:gd name="T11" fmla="*/ 0 h 115"/>
                  <a:gd name="T12" fmla="*/ 38 w 72"/>
                  <a:gd name="T13" fmla="*/ 0 h 115"/>
                  <a:gd name="T14" fmla="*/ 46 w 72"/>
                  <a:gd name="T15" fmla="*/ 0 h 115"/>
                  <a:gd name="T16" fmla="*/ 53 w 72"/>
                  <a:gd name="T17" fmla="*/ 4 h 115"/>
                  <a:gd name="T18" fmla="*/ 57 w 72"/>
                  <a:gd name="T19" fmla="*/ 12 h 115"/>
                  <a:gd name="T20" fmla="*/ 65 w 72"/>
                  <a:gd name="T21" fmla="*/ 23 h 115"/>
                  <a:gd name="T22" fmla="*/ 69 w 72"/>
                  <a:gd name="T23" fmla="*/ 39 h 115"/>
                  <a:gd name="T24" fmla="*/ 72 w 72"/>
                  <a:gd name="T25" fmla="*/ 58 h 115"/>
                  <a:gd name="T26" fmla="*/ 69 w 72"/>
                  <a:gd name="T27" fmla="*/ 73 h 115"/>
                  <a:gd name="T28" fmla="*/ 65 w 72"/>
                  <a:gd name="T29" fmla="*/ 89 h 115"/>
                  <a:gd name="T30" fmla="*/ 61 w 72"/>
                  <a:gd name="T31" fmla="*/ 100 h 115"/>
                  <a:gd name="T32" fmla="*/ 53 w 72"/>
                  <a:gd name="T33" fmla="*/ 108 h 115"/>
                  <a:gd name="T34" fmla="*/ 42 w 72"/>
                  <a:gd name="T35" fmla="*/ 112 h 115"/>
                  <a:gd name="T36" fmla="*/ 34 w 72"/>
                  <a:gd name="T37" fmla="*/ 115 h 115"/>
                  <a:gd name="T38" fmla="*/ 26 w 72"/>
                  <a:gd name="T39" fmla="*/ 112 h 115"/>
                  <a:gd name="T40" fmla="*/ 19 w 72"/>
                  <a:gd name="T41" fmla="*/ 108 h 115"/>
                  <a:gd name="T42" fmla="*/ 11 w 72"/>
                  <a:gd name="T43" fmla="*/ 96 h 115"/>
                  <a:gd name="T44" fmla="*/ 3 w 72"/>
                  <a:gd name="T45" fmla="*/ 77 h 115"/>
                  <a:gd name="T46" fmla="*/ 0 w 72"/>
                  <a:gd name="T47" fmla="*/ 58 h 115"/>
                  <a:gd name="T48" fmla="*/ 15 w 72"/>
                  <a:gd name="T49" fmla="*/ 62 h 115"/>
                  <a:gd name="T50" fmla="*/ 19 w 72"/>
                  <a:gd name="T51" fmla="*/ 81 h 115"/>
                  <a:gd name="T52" fmla="*/ 23 w 72"/>
                  <a:gd name="T53" fmla="*/ 96 h 115"/>
                  <a:gd name="T54" fmla="*/ 26 w 72"/>
                  <a:gd name="T55" fmla="*/ 104 h 115"/>
                  <a:gd name="T56" fmla="*/ 30 w 72"/>
                  <a:gd name="T57" fmla="*/ 108 h 115"/>
                  <a:gd name="T58" fmla="*/ 34 w 72"/>
                  <a:gd name="T59" fmla="*/ 108 h 115"/>
                  <a:gd name="T60" fmla="*/ 42 w 72"/>
                  <a:gd name="T61" fmla="*/ 108 h 115"/>
                  <a:gd name="T62" fmla="*/ 46 w 72"/>
                  <a:gd name="T63" fmla="*/ 104 h 115"/>
                  <a:gd name="T64" fmla="*/ 49 w 72"/>
                  <a:gd name="T65" fmla="*/ 100 h 115"/>
                  <a:gd name="T66" fmla="*/ 53 w 72"/>
                  <a:gd name="T67" fmla="*/ 92 h 115"/>
                  <a:gd name="T68" fmla="*/ 53 w 72"/>
                  <a:gd name="T69" fmla="*/ 77 h 115"/>
                  <a:gd name="T70" fmla="*/ 57 w 72"/>
                  <a:gd name="T71" fmla="*/ 54 h 115"/>
                  <a:gd name="T72" fmla="*/ 53 w 72"/>
                  <a:gd name="T73" fmla="*/ 35 h 115"/>
                  <a:gd name="T74" fmla="*/ 53 w 72"/>
                  <a:gd name="T75" fmla="*/ 20 h 115"/>
                  <a:gd name="T76" fmla="*/ 49 w 72"/>
                  <a:gd name="T77" fmla="*/ 12 h 115"/>
                  <a:gd name="T78" fmla="*/ 46 w 72"/>
                  <a:gd name="T79" fmla="*/ 8 h 115"/>
                  <a:gd name="T80" fmla="*/ 42 w 72"/>
                  <a:gd name="T81" fmla="*/ 4 h 115"/>
                  <a:gd name="T82" fmla="*/ 38 w 72"/>
                  <a:gd name="T83" fmla="*/ 4 h 115"/>
                  <a:gd name="T84" fmla="*/ 30 w 72"/>
                  <a:gd name="T85" fmla="*/ 4 h 115"/>
                  <a:gd name="T86" fmla="*/ 26 w 72"/>
                  <a:gd name="T87" fmla="*/ 8 h 115"/>
                  <a:gd name="T88" fmla="*/ 23 w 72"/>
                  <a:gd name="T89" fmla="*/ 20 h 115"/>
                  <a:gd name="T90" fmla="*/ 19 w 72"/>
                  <a:gd name="T91" fmla="*/ 31 h 115"/>
                  <a:gd name="T92" fmla="*/ 19 w 72"/>
                  <a:gd name="T93" fmla="*/ 46 h 115"/>
                  <a:gd name="T94" fmla="*/ 15 w 72"/>
                  <a:gd name="T95" fmla="*/ 62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2"/>
                  <a:gd name="T145" fmla="*/ 0 h 115"/>
                  <a:gd name="T146" fmla="*/ 72 w 72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2" h="115">
                    <a:moveTo>
                      <a:pt x="0" y="58"/>
                    </a:moveTo>
                    <a:lnTo>
                      <a:pt x="3" y="39"/>
                    </a:lnTo>
                    <a:lnTo>
                      <a:pt x="7" y="23"/>
                    </a:lnTo>
                    <a:lnTo>
                      <a:pt x="15" y="12"/>
                    </a:lnTo>
                    <a:lnTo>
                      <a:pt x="23" y="4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3" y="4"/>
                    </a:lnTo>
                    <a:lnTo>
                      <a:pt x="57" y="12"/>
                    </a:lnTo>
                    <a:lnTo>
                      <a:pt x="65" y="23"/>
                    </a:lnTo>
                    <a:lnTo>
                      <a:pt x="69" y="39"/>
                    </a:lnTo>
                    <a:lnTo>
                      <a:pt x="72" y="58"/>
                    </a:lnTo>
                    <a:lnTo>
                      <a:pt x="69" y="73"/>
                    </a:lnTo>
                    <a:lnTo>
                      <a:pt x="65" y="89"/>
                    </a:lnTo>
                    <a:lnTo>
                      <a:pt x="61" y="100"/>
                    </a:lnTo>
                    <a:lnTo>
                      <a:pt x="53" y="108"/>
                    </a:lnTo>
                    <a:lnTo>
                      <a:pt x="42" y="112"/>
                    </a:lnTo>
                    <a:lnTo>
                      <a:pt x="34" y="115"/>
                    </a:lnTo>
                    <a:lnTo>
                      <a:pt x="26" y="112"/>
                    </a:lnTo>
                    <a:lnTo>
                      <a:pt x="19" y="108"/>
                    </a:lnTo>
                    <a:lnTo>
                      <a:pt x="11" y="96"/>
                    </a:lnTo>
                    <a:lnTo>
                      <a:pt x="3" y="77"/>
                    </a:lnTo>
                    <a:lnTo>
                      <a:pt x="0" y="58"/>
                    </a:lnTo>
                    <a:close/>
                    <a:moveTo>
                      <a:pt x="15" y="62"/>
                    </a:moveTo>
                    <a:lnTo>
                      <a:pt x="19" y="81"/>
                    </a:lnTo>
                    <a:lnTo>
                      <a:pt x="23" y="96"/>
                    </a:lnTo>
                    <a:lnTo>
                      <a:pt x="26" y="104"/>
                    </a:lnTo>
                    <a:lnTo>
                      <a:pt x="30" y="108"/>
                    </a:lnTo>
                    <a:lnTo>
                      <a:pt x="34" y="108"/>
                    </a:lnTo>
                    <a:lnTo>
                      <a:pt x="42" y="108"/>
                    </a:lnTo>
                    <a:lnTo>
                      <a:pt x="46" y="104"/>
                    </a:lnTo>
                    <a:lnTo>
                      <a:pt x="49" y="100"/>
                    </a:lnTo>
                    <a:lnTo>
                      <a:pt x="53" y="92"/>
                    </a:lnTo>
                    <a:lnTo>
                      <a:pt x="53" y="77"/>
                    </a:lnTo>
                    <a:lnTo>
                      <a:pt x="57" y="54"/>
                    </a:lnTo>
                    <a:lnTo>
                      <a:pt x="53" y="35"/>
                    </a:lnTo>
                    <a:lnTo>
                      <a:pt x="53" y="20"/>
                    </a:lnTo>
                    <a:lnTo>
                      <a:pt x="49" y="12"/>
                    </a:lnTo>
                    <a:lnTo>
                      <a:pt x="46" y="8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0" y="4"/>
                    </a:lnTo>
                    <a:lnTo>
                      <a:pt x="26" y="8"/>
                    </a:lnTo>
                    <a:lnTo>
                      <a:pt x="23" y="20"/>
                    </a:lnTo>
                    <a:lnTo>
                      <a:pt x="19" y="31"/>
                    </a:lnTo>
                    <a:lnTo>
                      <a:pt x="19" y="46"/>
                    </a:lnTo>
                    <a:lnTo>
                      <a:pt x="15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13" name="Freeform 64"/>
              <p:cNvSpPr>
                <a:spLocks noEditPoints="1"/>
              </p:cNvSpPr>
              <p:nvPr/>
            </p:nvSpPr>
            <p:spPr bwMode="auto">
              <a:xfrm>
                <a:off x="3020" y="1533"/>
                <a:ext cx="73" cy="115"/>
              </a:xfrm>
              <a:custGeom>
                <a:avLst/>
                <a:gdLst>
                  <a:gd name="T0" fmla="*/ 0 w 73"/>
                  <a:gd name="T1" fmla="*/ 58 h 115"/>
                  <a:gd name="T2" fmla="*/ 4 w 73"/>
                  <a:gd name="T3" fmla="*/ 39 h 115"/>
                  <a:gd name="T4" fmla="*/ 8 w 73"/>
                  <a:gd name="T5" fmla="*/ 23 h 115"/>
                  <a:gd name="T6" fmla="*/ 11 w 73"/>
                  <a:gd name="T7" fmla="*/ 12 h 115"/>
                  <a:gd name="T8" fmla="*/ 23 w 73"/>
                  <a:gd name="T9" fmla="*/ 4 h 115"/>
                  <a:gd name="T10" fmla="*/ 27 w 73"/>
                  <a:gd name="T11" fmla="*/ 0 h 115"/>
                  <a:gd name="T12" fmla="*/ 34 w 73"/>
                  <a:gd name="T13" fmla="*/ 0 h 115"/>
                  <a:gd name="T14" fmla="*/ 46 w 73"/>
                  <a:gd name="T15" fmla="*/ 0 h 115"/>
                  <a:gd name="T16" fmla="*/ 50 w 73"/>
                  <a:gd name="T17" fmla="*/ 4 h 115"/>
                  <a:gd name="T18" fmla="*/ 57 w 73"/>
                  <a:gd name="T19" fmla="*/ 12 h 115"/>
                  <a:gd name="T20" fmla="*/ 65 w 73"/>
                  <a:gd name="T21" fmla="*/ 23 h 115"/>
                  <a:gd name="T22" fmla="*/ 69 w 73"/>
                  <a:gd name="T23" fmla="*/ 39 h 115"/>
                  <a:gd name="T24" fmla="*/ 73 w 73"/>
                  <a:gd name="T25" fmla="*/ 58 h 115"/>
                  <a:gd name="T26" fmla="*/ 69 w 73"/>
                  <a:gd name="T27" fmla="*/ 73 h 115"/>
                  <a:gd name="T28" fmla="*/ 65 w 73"/>
                  <a:gd name="T29" fmla="*/ 89 h 115"/>
                  <a:gd name="T30" fmla="*/ 57 w 73"/>
                  <a:gd name="T31" fmla="*/ 100 h 115"/>
                  <a:gd name="T32" fmla="*/ 50 w 73"/>
                  <a:gd name="T33" fmla="*/ 108 h 115"/>
                  <a:gd name="T34" fmla="*/ 42 w 73"/>
                  <a:gd name="T35" fmla="*/ 112 h 115"/>
                  <a:gd name="T36" fmla="*/ 34 w 73"/>
                  <a:gd name="T37" fmla="*/ 115 h 115"/>
                  <a:gd name="T38" fmla="*/ 27 w 73"/>
                  <a:gd name="T39" fmla="*/ 112 h 115"/>
                  <a:gd name="T40" fmla="*/ 15 w 73"/>
                  <a:gd name="T41" fmla="*/ 108 h 115"/>
                  <a:gd name="T42" fmla="*/ 11 w 73"/>
                  <a:gd name="T43" fmla="*/ 96 h 115"/>
                  <a:gd name="T44" fmla="*/ 4 w 73"/>
                  <a:gd name="T45" fmla="*/ 77 h 115"/>
                  <a:gd name="T46" fmla="*/ 0 w 73"/>
                  <a:gd name="T47" fmla="*/ 58 h 115"/>
                  <a:gd name="T48" fmla="*/ 15 w 73"/>
                  <a:gd name="T49" fmla="*/ 62 h 115"/>
                  <a:gd name="T50" fmla="*/ 19 w 73"/>
                  <a:gd name="T51" fmla="*/ 81 h 115"/>
                  <a:gd name="T52" fmla="*/ 23 w 73"/>
                  <a:gd name="T53" fmla="*/ 96 h 115"/>
                  <a:gd name="T54" fmla="*/ 27 w 73"/>
                  <a:gd name="T55" fmla="*/ 104 h 115"/>
                  <a:gd name="T56" fmla="*/ 31 w 73"/>
                  <a:gd name="T57" fmla="*/ 108 h 115"/>
                  <a:gd name="T58" fmla="*/ 34 w 73"/>
                  <a:gd name="T59" fmla="*/ 108 h 115"/>
                  <a:gd name="T60" fmla="*/ 38 w 73"/>
                  <a:gd name="T61" fmla="*/ 108 h 115"/>
                  <a:gd name="T62" fmla="*/ 46 w 73"/>
                  <a:gd name="T63" fmla="*/ 104 h 115"/>
                  <a:gd name="T64" fmla="*/ 50 w 73"/>
                  <a:gd name="T65" fmla="*/ 100 h 115"/>
                  <a:gd name="T66" fmla="*/ 50 w 73"/>
                  <a:gd name="T67" fmla="*/ 92 h 115"/>
                  <a:gd name="T68" fmla="*/ 54 w 73"/>
                  <a:gd name="T69" fmla="*/ 77 h 115"/>
                  <a:gd name="T70" fmla="*/ 54 w 73"/>
                  <a:gd name="T71" fmla="*/ 54 h 115"/>
                  <a:gd name="T72" fmla="*/ 54 w 73"/>
                  <a:gd name="T73" fmla="*/ 35 h 115"/>
                  <a:gd name="T74" fmla="*/ 50 w 73"/>
                  <a:gd name="T75" fmla="*/ 20 h 115"/>
                  <a:gd name="T76" fmla="*/ 50 w 73"/>
                  <a:gd name="T77" fmla="*/ 12 h 115"/>
                  <a:gd name="T78" fmla="*/ 42 w 73"/>
                  <a:gd name="T79" fmla="*/ 8 h 115"/>
                  <a:gd name="T80" fmla="*/ 42 w 73"/>
                  <a:gd name="T81" fmla="*/ 4 h 115"/>
                  <a:gd name="T82" fmla="*/ 34 w 73"/>
                  <a:gd name="T83" fmla="*/ 4 h 115"/>
                  <a:gd name="T84" fmla="*/ 31 w 73"/>
                  <a:gd name="T85" fmla="*/ 4 h 115"/>
                  <a:gd name="T86" fmla="*/ 27 w 73"/>
                  <a:gd name="T87" fmla="*/ 8 h 115"/>
                  <a:gd name="T88" fmla="*/ 23 w 73"/>
                  <a:gd name="T89" fmla="*/ 20 h 115"/>
                  <a:gd name="T90" fmla="*/ 19 w 73"/>
                  <a:gd name="T91" fmla="*/ 31 h 115"/>
                  <a:gd name="T92" fmla="*/ 15 w 73"/>
                  <a:gd name="T93" fmla="*/ 46 h 115"/>
                  <a:gd name="T94" fmla="*/ 15 w 73"/>
                  <a:gd name="T95" fmla="*/ 62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8"/>
                    </a:moveTo>
                    <a:lnTo>
                      <a:pt x="4" y="39"/>
                    </a:lnTo>
                    <a:lnTo>
                      <a:pt x="8" y="23"/>
                    </a:lnTo>
                    <a:lnTo>
                      <a:pt x="11" y="12"/>
                    </a:lnTo>
                    <a:lnTo>
                      <a:pt x="23" y="4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50" y="4"/>
                    </a:lnTo>
                    <a:lnTo>
                      <a:pt x="57" y="12"/>
                    </a:lnTo>
                    <a:lnTo>
                      <a:pt x="65" y="23"/>
                    </a:lnTo>
                    <a:lnTo>
                      <a:pt x="69" y="39"/>
                    </a:lnTo>
                    <a:lnTo>
                      <a:pt x="73" y="58"/>
                    </a:lnTo>
                    <a:lnTo>
                      <a:pt x="69" y="73"/>
                    </a:lnTo>
                    <a:lnTo>
                      <a:pt x="65" y="89"/>
                    </a:lnTo>
                    <a:lnTo>
                      <a:pt x="57" y="100"/>
                    </a:lnTo>
                    <a:lnTo>
                      <a:pt x="50" y="108"/>
                    </a:lnTo>
                    <a:lnTo>
                      <a:pt x="42" y="112"/>
                    </a:lnTo>
                    <a:lnTo>
                      <a:pt x="34" y="115"/>
                    </a:lnTo>
                    <a:lnTo>
                      <a:pt x="27" y="112"/>
                    </a:lnTo>
                    <a:lnTo>
                      <a:pt x="15" y="108"/>
                    </a:lnTo>
                    <a:lnTo>
                      <a:pt x="11" y="96"/>
                    </a:lnTo>
                    <a:lnTo>
                      <a:pt x="4" y="77"/>
                    </a:lnTo>
                    <a:lnTo>
                      <a:pt x="0" y="58"/>
                    </a:lnTo>
                    <a:close/>
                    <a:moveTo>
                      <a:pt x="15" y="62"/>
                    </a:moveTo>
                    <a:lnTo>
                      <a:pt x="19" y="81"/>
                    </a:lnTo>
                    <a:lnTo>
                      <a:pt x="23" y="96"/>
                    </a:lnTo>
                    <a:lnTo>
                      <a:pt x="27" y="104"/>
                    </a:lnTo>
                    <a:lnTo>
                      <a:pt x="31" y="108"/>
                    </a:lnTo>
                    <a:lnTo>
                      <a:pt x="34" y="108"/>
                    </a:lnTo>
                    <a:lnTo>
                      <a:pt x="38" y="108"/>
                    </a:lnTo>
                    <a:lnTo>
                      <a:pt x="46" y="104"/>
                    </a:lnTo>
                    <a:lnTo>
                      <a:pt x="50" y="100"/>
                    </a:lnTo>
                    <a:lnTo>
                      <a:pt x="50" y="92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5"/>
                    </a:lnTo>
                    <a:lnTo>
                      <a:pt x="50" y="20"/>
                    </a:lnTo>
                    <a:lnTo>
                      <a:pt x="50" y="12"/>
                    </a:lnTo>
                    <a:lnTo>
                      <a:pt x="42" y="8"/>
                    </a:lnTo>
                    <a:lnTo>
                      <a:pt x="42" y="4"/>
                    </a:lnTo>
                    <a:lnTo>
                      <a:pt x="34" y="4"/>
                    </a:lnTo>
                    <a:lnTo>
                      <a:pt x="31" y="4"/>
                    </a:lnTo>
                    <a:lnTo>
                      <a:pt x="27" y="8"/>
                    </a:lnTo>
                    <a:lnTo>
                      <a:pt x="23" y="20"/>
                    </a:lnTo>
                    <a:lnTo>
                      <a:pt x="19" y="31"/>
                    </a:lnTo>
                    <a:lnTo>
                      <a:pt x="15" y="46"/>
                    </a:lnTo>
                    <a:lnTo>
                      <a:pt x="15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14" name="Freeform 65"/>
              <p:cNvSpPr>
                <a:spLocks/>
              </p:cNvSpPr>
              <p:nvPr/>
            </p:nvSpPr>
            <p:spPr bwMode="auto">
              <a:xfrm>
                <a:off x="3104" y="1533"/>
                <a:ext cx="66" cy="115"/>
              </a:xfrm>
              <a:custGeom>
                <a:avLst/>
                <a:gdLst>
                  <a:gd name="T0" fmla="*/ 8 w 66"/>
                  <a:gd name="T1" fmla="*/ 12 h 115"/>
                  <a:gd name="T2" fmla="*/ 23 w 66"/>
                  <a:gd name="T3" fmla="*/ 0 h 115"/>
                  <a:gd name="T4" fmla="*/ 46 w 66"/>
                  <a:gd name="T5" fmla="*/ 0 h 115"/>
                  <a:gd name="T6" fmla="*/ 58 w 66"/>
                  <a:gd name="T7" fmla="*/ 16 h 115"/>
                  <a:gd name="T8" fmla="*/ 58 w 66"/>
                  <a:gd name="T9" fmla="*/ 31 h 115"/>
                  <a:gd name="T10" fmla="*/ 43 w 66"/>
                  <a:gd name="T11" fmla="*/ 46 h 115"/>
                  <a:gd name="T12" fmla="*/ 58 w 66"/>
                  <a:gd name="T13" fmla="*/ 58 h 115"/>
                  <a:gd name="T14" fmla="*/ 66 w 66"/>
                  <a:gd name="T15" fmla="*/ 77 h 115"/>
                  <a:gd name="T16" fmla="*/ 54 w 66"/>
                  <a:gd name="T17" fmla="*/ 100 h 115"/>
                  <a:gd name="T18" fmla="*/ 35 w 66"/>
                  <a:gd name="T19" fmla="*/ 112 h 115"/>
                  <a:gd name="T20" fmla="*/ 12 w 66"/>
                  <a:gd name="T21" fmla="*/ 115 h 115"/>
                  <a:gd name="T22" fmla="*/ 0 w 66"/>
                  <a:gd name="T23" fmla="*/ 108 h 115"/>
                  <a:gd name="T24" fmla="*/ 0 w 66"/>
                  <a:gd name="T25" fmla="*/ 104 h 115"/>
                  <a:gd name="T26" fmla="*/ 4 w 66"/>
                  <a:gd name="T27" fmla="*/ 100 h 115"/>
                  <a:gd name="T28" fmla="*/ 8 w 66"/>
                  <a:gd name="T29" fmla="*/ 100 h 115"/>
                  <a:gd name="T30" fmla="*/ 16 w 66"/>
                  <a:gd name="T31" fmla="*/ 104 h 115"/>
                  <a:gd name="T32" fmla="*/ 23 w 66"/>
                  <a:gd name="T33" fmla="*/ 108 h 115"/>
                  <a:gd name="T34" fmla="*/ 27 w 66"/>
                  <a:gd name="T35" fmla="*/ 108 h 115"/>
                  <a:gd name="T36" fmla="*/ 39 w 66"/>
                  <a:gd name="T37" fmla="*/ 108 h 115"/>
                  <a:gd name="T38" fmla="*/ 50 w 66"/>
                  <a:gd name="T39" fmla="*/ 92 h 115"/>
                  <a:gd name="T40" fmla="*/ 50 w 66"/>
                  <a:gd name="T41" fmla="*/ 81 h 115"/>
                  <a:gd name="T42" fmla="*/ 46 w 66"/>
                  <a:gd name="T43" fmla="*/ 69 h 115"/>
                  <a:gd name="T44" fmla="*/ 39 w 66"/>
                  <a:gd name="T45" fmla="*/ 62 h 115"/>
                  <a:gd name="T46" fmla="*/ 27 w 66"/>
                  <a:gd name="T47" fmla="*/ 58 h 115"/>
                  <a:gd name="T48" fmla="*/ 20 w 66"/>
                  <a:gd name="T49" fmla="*/ 58 h 115"/>
                  <a:gd name="T50" fmla="*/ 27 w 66"/>
                  <a:gd name="T51" fmla="*/ 54 h 115"/>
                  <a:gd name="T52" fmla="*/ 39 w 66"/>
                  <a:gd name="T53" fmla="*/ 46 h 115"/>
                  <a:gd name="T54" fmla="*/ 46 w 66"/>
                  <a:gd name="T55" fmla="*/ 35 h 115"/>
                  <a:gd name="T56" fmla="*/ 46 w 66"/>
                  <a:gd name="T57" fmla="*/ 20 h 115"/>
                  <a:gd name="T58" fmla="*/ 35 w 66"/>
                  <a:gd name="T59" fmla="*/ 12 h 115"/>
                  <a:gd name="T60" fmla="*/ 20 w 66"/>
                  <a:gd name="T61" fmla="*/ 12 h 115"/>
                  <a:gd name="T62" fmla="*/ 4 w 66"/>
                  <a:gd name="T63" fmla="*/ 23 h 1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6"/>
                  <a:gd name="T97" fmla="*/ 0 h 115"/>
                  <a:gd name="T98" fmla="*/ 66 w 66"/>
                  <a:gd name="T99" fmla="*/ 115 h 11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6" h="115">
                    <a:moveTo>
                      <a:pt x="4" y="23"/>
                    </a:moveTo>
                    <a:lnTo>
                      <a:pt x="8" y="12"/>
                    </a:lnTo>
                    <a:lnTo>
                      <a:pt x="16" y="4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46" y="0"/>
                    </a:lnTo>
                    <a:lnTo>
                      <a:pt x="54" y="8"/>
                    </a:lnTo>
                    <a:lnTo>
                      <a:pt x="58" y="16"/>
                    </a:lnTo>
                    <a:lnTo>
                      <a:pt x="58" y="23"/>
                    </a:lnTo>
                    <a:lnTo>
                      <a:pt x="58" y="31"/>
                    </a:lnTo>
                    <a:lnTo>
                      <a:pt x="50" y="39"/>
                    </a:lnTo>
                    <a:lnTo>
                      <a:pt x="43" y="46"/>
                    </a:lnTo>
                    <a:lnTo>
                      <a:pt x="50" y="50"/>
                    </a:lnTo>
                    <a:lnTo>
                      <a:pt x="58" y="58"/>
                    </a:lnTo>
                    <a:lnTo>
                      <a:pt x="62" y="66"/>
                    </a:lnTo>
                    <a:lnTo>
                      <a:pt x="66" y="77"/>
                    </a:lnTo>
                    <a:lnTo>
                      <a:pt x="62" y="89"/>
                    </a:lnTo>
                    <a:lnTo>
                      <a:pt x="54" y="100"/>
                    </a:lnTo>
                    <a:lnTo>
                      <a:pt x="46" y="108"/>
                    </a:lnTo>
                    <a:lnTo>
                      <a:pt x="35" y="112"/>
                    </a:lnTo>
                    <a:lnTo>
                      <a:pt x="20" y="115"/>
                    </a:lnTo>
                    <a:lnTo>
                      <a:pt x="12" y="115"/>
                    </a:lnTo>
                    <a:lnTo>
                      <a:pt x="4" y="112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4" y="104"/>
                    </a:lnTo>
                    <a:lnTo>
                      <a:pt x="4" y="100"/>
                    </a:lnTo>
                    <a:lnTo>
                      <a:pt x="8" y="100"/>
                    </a:lnTo>
                    <a:lnTo>
                      <a:pt x="12" y="100"/>
                    </a:lnTo>
                    <a:lnTo>
                      <a:pt x="16" y="104"/>
                    </a:lnTo>
                    <a:lnTo>
                      <a:pt x="20" y="104"/>
                    </a:lnTo>
                    <a:lnTo>
                      <a:pt x="23" y="108"/>
                    </a:lnTo>
                    <a:lnTo>
                      <a:pt x="27" y="108"/>
                    </a:lnTo>
                    <a:lnTo>
                      <a:pt x="31" y="108"/>
                    </a:lnTo>
                    <a:lnTo>
                      <a:pt x="39" y="108"/>
                    </a:lnTo>
                    <a:lnTo>
                      <a:pt x="46" y="100"/>
                    </a:lnTo>
                    <a:lnTo>
                      <a:pt x="50" y="92"/>
                    </a:lnTo>
                    <a:lnTo>
                      <a:pt x="50" y="85"/>
                    </a:lnTo>
                    <a:lnTo>
                      <a:pt x="50" y="81"/>
                    </a:lnTo>
                    <a:lnTo>
                      <a:pt x="50" y="73"/>
                    </a:lnTo>
                    <a:lnTo>
                      <a:pt x="46" y="69"/>
                    </a:lnTo>
                    <a:lnTo>
                      <a:pt x="43" y="66"/>
                    </a:lnTo>
                    <a:lnTo>
                      <a:pt x="39" y="62"/>
                    </a:lnTo>
                    <a:lnTo>
                      <a:pt x="35" y="62"/>
                    </a:lnTo>
                    <a:lnTo>
                      <a:pt x="27" y="58"/>
                    </a:lnTo>
                    <a:lnTo>
                      <a:pt x="23" y="58"/>
                    </a:lnTo>
                    <a:lnTo>
                      <a:pt x="20" y="58"/>
                    </a:lnTo>
                    <a:lnTo>
                      <a:pt x="20" y="54"/>
                    </a:lnTo>
                    <a:lnTo>
                      <a:pt x="27" y="54"/>
                    </a:lnTo>
                    <a:lnTo>
                      <a:pt x="35" y="50"/>
                    </a:lnTo>
                    <a:lnTo>
                      <a:pt x="39" y="46"/>
                    </a:lnTo>
                    <a:lnTo>
                      <a:pt x="43" y="43"/>
                    </a:lnTo>
                    <a:lnTo>
                      <a:pt x="46" y="35"/>
                    </a:lnTo>
                    <a:lnTo>
                      <a:pt x="46" y="27"/>
                    </a:lnTo>
                    <a:lnTo>
                      <a:pt x="46" y="20"/>
                    </a:lnTo>
                    <a:lnTo>
                      <a:pt x="43" y="16"/>
                    </a:lnTo>
                    <a:lnTo>
                      <a:pt x="35" y="12"/>
                    </a:lnTo>
                    <a:lnTo>
                      <a:pt x="27" y="8"/>
                    </a:lnTo>
                    <a:lnTo>
                      <a:pt x="20" y="12"/>
                    </a:lnTo>
                    <a:lnTo>
                      <a:pt x="12" y="16"/>
                    </a:lnTo>
                    <a:lnTo>
                      <a:pt x="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15" name="Freeform 66"/>
              <p:cNvSpPr>
                <a:spLocks noEditPoints="1"/>
              </p:cNvSpPr>
              <p:nvPr/>
            </p:nvSpPr>
            <p:spPr bwMode="auto">
              <a:xfrm>
                <a:off x="3193" y="1533"/>
                <a:ext cx="65" cy="115"/>
              </a:xfrm>
              <a:custGeom>
                <a:avLst/>
                <a:gdLst>
                  <a:gd name="T0" fmla="*/ 11 w 65"/>
                  <a:gd name="T1" fmla="*/ 46 h 115"/>
                  <a:gd name="T2" fmla="*/ 3 w 65"/>
                  <a:gd name="T3" fmla="*/ 31 h 115"/>
                  <a:gd name="T4" fmla="*/ 3 w 65"/>
                  <a:gd name="T5" fmla="*/ 16 h 115"/>
                  <a:gd name="T6" fmla="*/ 19 w 65"/>
                  <a:gd name="T7" fmla="*/ 0 h 115"/>
                  <a:gd name="T8" fmla="*/ 46 w 65"/>
                  <a:gd name="T9" fmla="*/ 0 h 115"/>
                  <a:gd name="T10" fmla="*/ 61 w 65"/>
                  <a:gd name="T11" fmla="*/ 16 h 115"/>
                  <a:gd name="T12" fmla="*/ 61 w 65"/>
                  <a:gd name="T13" fmla="*/ 31 h 115"/>
                  <a:gd name="T14" fmla="*/ 49 w 65"/>
                  <a:gd name="T15" fmla="*/ 43 h 115"/>
                  <a:gd name="T16" fmla="*/ 49 w 65"/>
                  <a:gd name="T17" fmla="*/ 62 h 115"/>
                  <a:gd name="T18" fmla="*/ 61 w 65"/>
                  <a:gd name="T19" fmla="*/ 77 h 115"/>
                  <a:gd name="T20" fmla="*/ 61 w 65"/>
                  <a:gd name="T21" fmla="*/ 96 h 115"/>
                  <a:gd name="T22" fmla="*/ 46 w 65"/>
                  <a:gd name="T23" fmla="*/ 112 h 115"/>
                  <a:gd name="T24" fmla="*/ 23 w 65"/>
                  <a:gd name="T25" fmla="*/ 115 h 115"/>
                  <a:gd name="T26" fmla="*/ 7 w 65"/>
                  <a:gd name="T27" fmla="*/ 104 h 115"/>
                  <a:gd name="T28" fmla="*/ 0 w 65"/>
                  <a:gd name="T29" fmla="*/ 89 h 115"/>
                  <a:gd name="T30" fmla="*/ 3 w 65"/>
                  <a:gd name="T31" fmla="*/ 73 h 115"/>
                  <a:gd name="T32" fmla="*/ 23 w 65"/>
                  <a:gd name="T33" fmla="*/ 58 h 115"/>
                  <a:gd name="T34" fmla="*/ 42 w 65"/>
                  <a:gd name="T35" fmla="*/ 39 h 115"/>
                  <a:gd name="T36" fmla="*/ 46 w 65"/>
                  <a:gd name="T37" fmla="*/ 27 h 115"/>
                  <a:gd name="T38" fmla="*/ 46 w 65"/>
                  <a:gd name="T39" fmla="*/ 16 h 115"/>
                  <a:gd name="T40" fmla="*/ 38 w 65"/>
                  <a:gd name="T41" fmla="*/ 4 h 115"/>
                  <a:gd name="T42" fmla="*/ 26 w 65"/>
                  <a:gd name="T43" fmla="*/ 4 h 115"/>
                  <a:gd name="T44" fmla="*/ 19 w 65"/>
                  <a:gd name="T45" fmla="*/ 16 h 115"/>
                  <a:gd name="T46" fmla="*/ 19 w 65"/>
                  <a:gd name="T47" fmla="*/ 23 h 115"/>
                  <a:gd name="T48" fmla="*/ 23 w 65"/>
                  <a:gd name="T49" fmla="*/ 35 h 115"/>
                  <a:gd name="T50" fmla="*/ 34 w 65"/>
                  <a:gd name="T51" fmla="*/ 50 h 115"/>
                  <a:gd name="T52" fmla="*/ 23 w 65"/>
                  <a:gd name="T53" fmla="*/ 66 h 115"/>
                  <a:gd name="T54" fmla="*/ 15 w 65"/>
                  <a:gd name="T55" fmla="*/ 81 h 115"/>
                  <a:gd name="T56" fmla="*/ 15 w 65"/>
                  <a:gd name="T57" fmla="*/ 96 h 115"/>
                  <a:gd name="T58" fmla="*/ 26 w 65"/>
                  <a:gd name="T59" fmla="*/ 108 h 115"/>
                  <a:gd name="T60" fmla="*/ 38 w 65"/>
                  <a:gd name="T61" fmla="*/ 108 h 115"/>
                  <a:gd name="T62" fmla="*/ 46 w 65"/>
                  <a:gd name="T63" fmla="*/ 100 h 115"/>
                  <a:gd name="T64" fmla="*/ 49 w 65"/>
                  <a:gd name="T65" fmla="*/ 89 h 115"/>
                  <a:gd name="T66" fmla="*/ 42 w 65"/>
                  <a:gd name="T67" fmla="*/ 77 h 115"/>
                  <a:gd name="T68" fmla="*/ 26 w 65"/>
                  <a:gd name="T69" fmla="*/ 62 h 11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5"/>
                  <a:gd name="T106" fmla="*/ 0 h 115"/>
                  <a:gd name="T107" fmla="*/ 65 w 65"/>
                  <a:gd name="T108" fmla="*/ 115 h 11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5" h="115">
                    <a:moveTo>
                      <a:pt x="23" y="58"/>
                    </a:moveTo>
                    <a:lnTo>
                      <a:pt x="11" y="46"/>
                    </a:lnTo>
                    <a:lnTo>
                      <a:pt x="3" y="39"/>
                    </a:lnTo>
                    <a:lnTo>
                      <a:pt x="3" y="31"/>
                    </a:lnTo>
                    <a:lnTo>
                      <a:pt x="0" y="27"/>
                    </a:lnTo>
                    <a:lnTo>
                      <a:pt x="3" y="16"/>
                    </a:lnTo>
                    <a:lnTo>
                      <a:pt x="11" y="8"/>
                    </a:lnTo>
                    <a:lnTo>
                      <a:pt x="19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53" y="8"/>
                    </a:lnTo>
                    <a:lnTo>
                      <a:pt x="61" y="16"/>
                    </a:lnTo>
                    <a:lnTo>
                      <a:pt x="61" y="23"/>
                    </a:lnTo>
                    <a:lnTo>
                      <a:pt x="61" y="31"/>
                    </a:lnTo>
                    <a:lnTo>
                      <a:pt x="57" y="35"/>
                    </a:lnTo>
                    <a:lnTo>
                      <a:pt x="49" y="43"/>
                    </a:lnTo>
                    <a:lnTo>
                      <a:pt x="38" y="50"/>
                    </a:lnTo>
                    <a:lnTo>
                      <a:pt x="49" y="62"/>
                    </a:lnTo>
                    <a:lnTo>
                      <a:pt x="57" y="69"/>
                    </a:lnTo>
                    <a:lnTo>
                      <a:pt x="61" y="77"/>
                    </a:lnTo>
                    <a:lnTo>
                      <a:pt x="65" y="85"/>
                    </a:lnTo>
                    <a:lnTo>
                      <a:pt x="61" y="96"/>
                    </a:lnTo>
                    <a:lnTo>
                      <a:pt x="57" y="108"/>
                    </a:lnTo>
                    <a:lnTo>
                      <a:pt x="46" y="112"/>
                    </a:lnTo>
                    <a:lnTo>
                      <a:pt x="30" y="115"/>
                    </a:lnTo>
                    <a:lnTo>
                      <a:pt x="23" y="115"/>
                    </a:lnTo>
                    <a:lnTo>
                      <a:pt x="15" y="112"/>
                    </a:lnTo>
                    <a:lnTo>
                      <a:pt x="7" y="104"/>
                    </a:lnTo>
                    <a:lnTo>
                      <a:pt x="0" y="96"/>
                    </a:lnTo>
                    <a:lnTo>
                      <a:pt x="0" y="89"/>
                    </a:lnTo>
                    <a:lnTo>
                      <a:pt x="0" y="81"/>
                    </a:lnTo>
                    <a:lnTo>
                      <a:pt x="3" y="73"/>
                    </a:lnTo>
                    <a:lnTo>
                      <a:pt x="11" y="66"/>
                    </a:lnTo>
                    <a:lnTo>
                      <a:pt x="23" y="58"/>
                    </a:lnTo>
                    <a:close/>
                    <a:moveTo>
                      <a:pt x="34" y="50"/>
                    </a:moveTo>
                    <a:lnTo>
                      <a:pt x="42" y="39"/>
                    </a:lnTo>
                    <a:lnTo>
                      <a:pt x="46" y="35"/>
                    </a:lnTo>
                    <a:lnTo>
                      <a:pt x="46" y="27"/>
                    </a:lnTo>
                    <a:lnTo>
                      <a:pt x="46" y="23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8" y="4"/>
                    </a:lnTo>
                    <a:lnTo>
                      <a:pt x="30" y="4"/>
                    </a:lnTo>
                    <a:lnTo>
                      <a:pt x="26" y="4"/>
                    </a:lnTo>
                    <a:lnTo>
                      <a:pt x="23" y="8"/>
                    </a:lnTo>
                    <a:lnTo>
                      <a:pt x="19" y="16"/>
                    </a:lnTo>
                    <a:lnTo>
                      <a:pt x="19" y="20"/>
                    </a:lnTo>
                    <a:lnTo>
                      <a:pt x="19" y="23"/>
                    </a:lnTo>
                    <a:lnTo>
                      <a:pt x="19" y="31"/>
                    </a:lnTo>
                    <a:lnTo>
                      <a:pt x="23" y="35"/>
                    </a:lnTo>
                    <a:lnTo>
                      <a:pt x="23" y="39"/>
                    </a:lnTo>
                    <a:lnTo>
                      <a:pt x="34" y="50"/>
                    </a:lnTo>
                    <a:close/>
                    <a:moveTo>
                      <a:pt x="26" y="62"/>
                    </a:moveTo>
                    <a:lnTo>
                      <a:pt x="23" y="66"/>
                    </a:lnTo>
                    <a:lnTo>
                      <a:pt x="19" y="73"/>
                    </a:lnTo>
                    <a:lnTo>
                      <a:pt x="15" y="81"/>
                    </a:lnTo>
                    <a:lnTo>
                      <a:pt x="15" y="89"/>
                    </a:lnTo>
                    <a:lnTo>
                      <a:pt x="15" y="96"/>
                    </a:lnTo>
                    <a:lnTo>
                      <a:pt x="19" y="104"/>
                    </a:lnTo>
                    <a:lnTo>
                      <a:pt x="26" y="108"/>
                    </a:lnTo>
                    <a:lnTo>
                      <a:pt x="34" y="108"/>
                    </a:lnTo>
                    <a:lnTo>
                      <a:pt x="38" y="108"/>
                    </a:lnTo>
                    <a:lnTo>
                      <a:pt x="46" y="104"/>
                    </a:lnTo>
                    <a:lnTo>
                      <a:pt x="46" y="100"/>
                    </a:lnTo>
                    <a:lnTo>
                      <a:pt x="49" y="92"/>
                    </a:lnTo>
                    <a:lnTo>
                      <a:pt x="49" y="89"/>
                    </a:lnTo>
                    <a:lnTo>
                      <a:pt x="46" y="81"/>
                    </a:lnTo>
                    <a:lnTo>
                      <a:pt x="42" y="77"/>
                    </a:lnTo>
                    <a:lnTo>
                      <a:pt x="34" y="69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16" name="Rectangle 67"/>
              <p:cNvSpPr>
                <a:spLocks noChangeArrowheads="1"/>
              </p:cNvSpPr>
              <p:nvPr/>
            </p:nvSpPr>
            <p:spPr bwMode="auto">
              <a:xfrm>
                <a:off x="3304" y="1507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7" name="Freeform 68"/>
              <p:cNvSpPr>
                <a:spLocks noEditPoints="1"/>
              </p:cNvSpPr>
              <p:nvPr/>
            </p:nvSpPr>
            <p:spPr bwMode="auto">
              <a:xfrm>
                <a:off x="3500" y="1533"/>
                <a:ext cx="72" cy="115"/>
              </a:xfrm>
              <a:custGeom>
                <a:avLst/>
                <a:gdLst>
                  <a:gd name="T0" fmla="*/ 0 w 72"/>
                  <a:gd name="T1" fmla="*/ 58 h 115"/>
                  <a:gd name="T2" fmla="*/ 3 w 72"/>
                  <a:gd name="T3" fmla="*/ 39 h 115"/>
                  <a:gd name="T4" fmla="*/ 7 w 72"/>
                  <a:gd name="T5" fmla="*/ 23 h 115"/>
                  <a:gd name="T6" fmla="*/ 15 w 72"/>
                  <a:gd name="T7" fmla="*/ 12 h 115"/>
                  <a:gd name="T8" fmla="*/ 23 w 72"/>
                  <a:gd name="T9" fmla="*/ 4 h 115"/>
                  <a:gd name="T10" fmla="*/ 30 w 72"/>
                  <a:gd name="T11" fmla="*/ 0 h 115"/>
                  <a:gd name="T12" fmla="*/ 38 w 72"/>
                  <a:gd name="T13" fmla="*/ 0 h 115"/>
                  <a:gd name="T14" fmla="*/ 46 w 72"/>
                  <a:gd name="T15" fmla="*/ 0 h 115"/>
                  <a:gd name="T16" fmla="*/ 53 w 72"/>
                  <a:gd name="T17" fmla="*/ 4 h 115"/>
                  <a:gd name="T18" fmla="*/ 61 w 72"/>
                  <a:gd name="T19" fmla="*/ 12 h 115"/>
                  <a:gd name="T20" fmla="*/ 65 w 72"/>
                  <a:gd name="T21" fmla="*/ 23 h 115"/>
                  <a:gd name="T22" fmla="*/ 69 w 72"/>
                  <a:gd name="T23" fmla="*/ 39 h 115"/>
                  <a:gd name="T24" fmla="*/ 72 w 72"/>
                  <a:gd name="T25" fmla="*/ 58 h 115"/>
                  <a:gd name="T26" fmla="*/ 69 w 72"/>
                  <a:gd name="T27" fmla="*/ 73 h 115"/>
                  <a:gd name="T28" fmla="*/ 65 w 72"/>
                  <a:gd name="T29" fmla="*/ 89 h 115"/>
                  <a:gd name="T30" fmla="*/ 61 w 72"/>
                  <a:gd name="T31" fmla="*/ 100 h 115"/>
                  <a:gd name="T32" fmla="*/ 53 w 72"/>
                  <a:gd name="T33" fmla="*/ 108 h 115"/>
                  <a:gd name="T34" fmla="*/ 46 w 72"/>
                  <a:gd name="T35" fmla="*/ 112 h 115"/>
                  <a:gd name="T36" fmla="*/ 34 w 72"/>
                  <a:gd name="T37" fmla="*/ 115 h 115"/>
                  <a:gd name="T38" fmla="*/ 26 w 72"/>
                  <a:gd name="T39" fmla="*/ 112 h 115"/>
                  <a:gd name="T40" fmla="*/ 19 w 72"/>
                  <a:gd name="T41" fmla="*/ 108 h 115"/>
                  <a:gd name="T42" fmla="*/ 11 w 72"/>
                  <a:gd name="T43" fmla="*/ 96 h 115"/>
                  <a:gd name="T44" fmla="*/ 3 w 72"/>
                  <a:gd name="T45" fmla="*/ 77 h 115"/>
                  <a:gd name="T46" fmla="*/ 0 w 72"/>
                  <a:gd name="T47" fmla="*/ 58 h 115"/>
                  <a:gd name="T48" fmla="*/ 19 w 72"/>
                  <a:gd name="T49" fmla="*/ 62 h 115"/>
                  <a:gd name="T50" fmla="*/ 19 w 72"/>
                  <a:gd name="T51" fmla="*/ 81 h 115"/>
                  <a:gd name="T52" fmla="*/ 23 w 72"/>
                  <a:gd name="T53" fmla="*/ 96 h 115"/>
                  <a:gd name="T54" fmla="*/ 26 w 72"/>
                  <a:gd name="T55" fmla="*/ 104 h 115"/>
                  <a:gd name="T56" fmla="*/ 30 w 72"/>
                  <a:gd name="T57" fmla="*/ 108 h 115"/>
                  <a:gd name="T58" fmla="*/ 38 w 72"/>
                  <a:gd name="T59" fmla="*/ 108 h 115"/>
                  <a:gd name="T60" fmla="*/ 42 w 72"/>
                  <a:gd name="T61" fmla="*/ 108 h 115"/>
                  <a:gd name="T62" fmla="*/ 46 w 72"/>
                  <a:gd name="T63" fmla="*/ 104 h 115"/>
                  <a:gd name="T64" fmla="*/ 49 w 72"/>
                  <a:gd name="T65" fmla="*/ 100 h 115"/>
                  <a:gd name="T66" fmla="*/ 53 w 72"/>
                  <a:gd name="T67" fmla="*/ 92 h 115"/>
                  <a:gd name="T68" fmla="*/ 53 w 72"/>
                  <a:gd name="T69" fmla="*/ 77 h 115"/>
                  <a:gd name="T70" fmla="*/ 57 w 72"/>
                  <a:gd name="T71" fmla="*/ 54 h 115"/>
                  <a:gd name="T72" fmla="*/ 53 w 72"/>
                  <a:gd name="T73" fmla="*/ 35 h 115"/>
                  <a:gd name="T74" fmla="*/ 53 w 72"/>
                  <a:gd name="T75" fmla="*/ 20 h 115"/>
                  <a:gd name="T76" fmla="*/ 49 w 72"/>
                  <a:gd name="T77" fmla="*/ 12 h 115"/>
                  <a:gd name="T78" fmla="*/ 46 w 72"/>
                  <a:gd name="T79" fmla="*/ 8 h 115"/>
                  <a:gd name="T80" fmla="*/ 42 w 72"/>
                  <a:gd name="T81" fmla="*/ 4 h 115"/>
                  <a:gd name="T82" fmla="*/ 38 w 72"/>
                  <a:gd name="T83" fmla="*/ 4 h 115"/>
                  <a:gd name="T84" fmla="*/ 30 w 72"/>
                  <a:gd name="T85" fmla="*/ 4 h 115"/>
                  <a:gd name="T86" fmla="*/ 26 w 72"/>
                  <a:gd name="T87" fmla="*/ 8 h 115"/>
                  <a:gd name="T88" fmla="*/ 23 w 72"/>
                  <a:gd name="T89" fmla="*/ 20 h 115"/>
                  <a:gd name="T90" fmla="*/ 19 w 72"/>
                  <a:gd name="T91" fmla="*/ 31 h 115"/>
                  <a:gd name="T92" fmla="*/ 19 w 72"/>
                  <a:gd name="T93" fmla="*/ 46 h 115"/>
                  <a:gd name="T94" fmla="*/ 19 w 72"/>
                  <a:gd name="T95" fmla="*/ 62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2"/>
                  <a:gd name="T145" fmla="*/ 0 h 115"/>
                  <a:gd name="T146" fmla="*/ 72 w 72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2" h="115">
                    <a:moveTo>
                      <a:pt x="0" y="58"/>
                    </a:moveTo>
                    <a:lnTo>
                      <a:pt x="3" y="39"/>
                    </a:lnTo>
                    <a:lnTo>
                      <a:pt x="7" y="23"/>
                    </a:lnTo>
                    <a:lnTo>
                      <a:pt x="15" y="12"/>
                    </a:lnTo>
                    <a:lnTo>
                      <a:pt x="23" y="4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3" y="4"/>
                    </a:lnTo>
                    <a:lnTo>
                      <a:pt x="61" y="12"/>
                    </a:lnTo>
                    <a:lnTo>
                      <a:pt x="65" y="23"/>
                    </a:lnTo>
                    <a:lnTo>
                      <a:pt x="69" y="39"/>
                    </a:lnTo>
                    <a:lnTo>
                      <a:pt x="72" y="58"/>
                    </a:lnTo>
                    <a:lnTo>
                      <a:pt x="69" y="73"/>
                    </a:lnTo>
                    <a:lnTo>
                      <a:pt x="65" y="89"/>
                    </a:lnTo>
                    <a:lnTo>
                      <a:pt x="61" y="100"/>
                    </a:lnTo>
                    <a:lnTo>
                      <a:pt x="53" y="108"/>
                    </a:lnTo>
                    <a:lnTo>
                      <a:pt x="46" y="112"/>
                    </a:lnTo>
                    <a:lnTo>
                      <a:pt x="34" y="115"/>
                    </a:lnTo>
                    <a:lnTo>
                      <a:pt x="26" y="112"/>
                    </a:lnTo>
                    <a:lnTo>
                      <a:pt x="19" y="108"/>
                    </a:lnTo>
                    <a:lnTo>
                      <a:pt x="11" y="96"/>
                    </a:lnTo>
                    <a:lnTo>
                      <a:pt x="3" y="77"/>
                    </a:lnTo>
                    <a:lnTo>
                      <a:pt x="0" y="58"/>
                    </a:lnTo>
                    <a:close/>
                    <a:moveTo>
                      <a:pt x="19" y="62"/>
                    </a:moveTo>
                    <a:lnTo>
                      <a:pt x="19" y="81"/>
                    </a:lnTo>
                    <a:lnTo>
                      <a:pt x="23" y="96"/>
                    </a:lnTo>
                    <a:lnTo>
                      <a:pt x="26" y="104"/>
                    </a:lnTo>
                    <a:lnTo>
                      <a:pt x="30" y="108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6" y="104"/>
                    </a:lnTo>
                    <a:lnTo>
                      <a:pt x="49" y="100"/>
                    </a:lnTo>
                    <a:lnTo>
                      <a:pt x="53" y="92"/>
                    </a:lnTo>
                    <a:lnTo>
                      <a:pt x="53" y="77"/>
                    </a:lnTo>
                    <a:lnTo>
                      <a:pt x="57" y="54"/>
                    </a:lnTo>
                    <a:lnTo>
                      <a:pt x="53" y="35"/>
                    </a:lnTo>
                    <a:lnTo>
                      <a:pt x="53" y="20"/>
                    </a:lnTo>
                    <a:lnTo>
                      <a:pt x="49" y="12"/>
                    </a:lnTo>
                    <a:lnTo>
                      <a:pt x="46" y="8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0" y="4"/>
                    </a:lnTo>
                    <a:lnTo>
                      <a:pt x="26" y="8"/>
                    </a:lnTo>
                    <a:lnTo>
                      <a:pt x="23" y="20"/>
                    </a:lnTo>
                    <a:lnTo>
                      <a:pt x="19" y="31"/>
                    </a:lnTo>
                    <a:lnTo>
                      <a:pt x="19" y="46"/>
                    </a:lnTo>
                    <a:lnTo>
                      <a:pt x="19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18" name="Rectangle 69"/>
              <p:cNvSpPr>
                <a:spLocks noChangeArrowheads="1"/>
              </p:cNvSpPr>
              <p:nvPr/>
            </p:nvSpPr>
            <p:spPr bwMode="auto">
              <a:xfrm>
                <a:off x="4071" y="1507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9" name="Freeform 70"/>
              <p:cNvSpPr>
                <a:spLocks noEditPoints="1"/>
              </p:cNvSpPr>
              <p:nvPr/>
            </p:nvSpPr>
            <p:spPr bwMode="auto">
              <a:xfrm>
                <a:off x="4267" y="1533"/>
                <a:ext cx="69" cy="115"/>
              </a:xfrm>
              <a:custGeom>
                <a:avLst/>
                <a:gdLst>
                  <a:gd name="T0" fmla="*/ 0 w 69"/>
                  <a:gd name="T1" fmla="*/ 58 h 115"/>
                  <a:gd name="T2" fmla="*/ 0 w 69"/>
                  <a:gd name="T3" fmla="*/ 39 h 115"/>
                  <a:gd name="T4" fmla="*/ 4 w 69"/>
                  <a:gd name="T5" fmla="*/ 23 h 115"/>
                  <a:gd name="T6" fmla="*/ 11 w 69"/>
                  <a:gd name="T7" fmla="*/ 12 h 115"/>
                  <a:gd name="T8" fmla="*/ 19 w 69"/>
                  <a:gd name="T9" fmla="*/ 4 h 115"/>
                  <a:gd name="T10" fmla="*/ 27 w 69"/>
                  <a:gd name="T11" fmla="*/ 0 h 115"/>
                  <a:gd name="T12" fmla="*/ 34 w 69"/>
                  <a:gd name="T13" fmla="*/ 0 h 115"/>
                  <a:gd name="T14" fmla="*/ 42 w 69"/>
                  <a:gd name="T15" fmla="*/ 0 h 115"/>
                  <a:gd name="T16" fmla="*/ 50 w 69"/>
                  <a:gd name="T17" fmla="*/ 4 h 115"/>
                  <a:gd name="T18" fmla="*/ 57 w 69"/>
                  <a:gd name="T19" fmla="*/ 12 h 115"/>
                  <a:gd name="T20" fmla="*/ 65 w 69"/>
                  <a:gd name="T21" fmla="*/ 23 h 115"/>
                  <a:gd name="T22" fmla="*/ 69 w 69"/>
                  <a:gd name="T23" fmla="*/ 39 h 115"/>
                  <a:gd name="T24" fmla="*/ 69 w 69"/>
                  <a:gd name="T25" fmla="*/ 58 h 115"/>
                  <a:gd name="T26" fmla="*/ 69 w 69"/>
                  <a:gd name="T27" fmla="*/ 73 h 115"/>
                  <a:gd name="T28" fmla="*/ 65 w 69"/>
                  <a:gd name="T29" fmla="*/ 89 h 115"/>
                  <a:gd name="T30" fmla="*/ 57 w 69"/>
                  <a:gd name="T31" fmla="*/ 100 h 115"/>
                  <a:gd name="T32" fmla="*/ 50 w 69"/>
                  <a:gd name="T33" fmla="*/ 108 h 115"/>
                  <a:gd name="T34" fmla="*/ 42 w 69"/>
                  <a:gd name="T35" fmla="*/ 112 h 115"/>
                  <a:gd name="T36" fmla="*/ 34 w 69"/>
                  <a:gd name="T37" fmla="*/ 115 h 115"/>
                  <a:gd name="T38" fmla="*/ 23 w 69"/>
                  <a:gd name="T39" fmla="*/ 112 h 115"/>
                  <a:gd name="T40" fmla="*/ 15 w 69"/>
                  <a:gd name="T41" fmla="*/ 108 h 115"/>
                  <a:gd name="T42" fmla="*/ 8 w 69"/>
                  <a:gd name="T43" fmla="*/ 96 h 115"/>
                  <a:gd name="T44" fmla="*/ 4 w 69"/>
                  <a:gd name="T45" fmla="*/ 77 h 115"/>
                  <a:gd name="T46" fmla="*/ 0 w 69"/>
                  <a:gd name="T47" fmla="*/ 58 h 115"/>
                  <a:gd name="T48" fmla="*/ 15 w 69"/>
                  <a:gd name="T49" fmla="*/ 62 h 115"/>
                  <a:gd name="T50" fmla="*/ 15 w 69"/>
                  <a:gd name="T51" fmla="*/ 81 h 115"/>
                  <a:gd name="T52" fmla="*/ 23 w 69"/>
                  <a:gd name="T53" fmla="*/ 96 h 115"/>
                  <a:gd name="T54" fmla="*/ 23 w 69"/>
                  <a:gd name="T55" fmla="*/ 104 h 115"/>
                  <a:gd name="T56" fmla="*/ 31 w 69"/>
                  <a:gd name="T57" fmla="*/ 108 h 115"/>
                  <a:gd name="T58" fmla="*/ 34 w 69"/>
                  <a:gd name="T59" fmla="*/ 108 h 115"/>
                  <a:gd name="T60" fmla="*/ 38 w 69"/>
                  <a:gd name="T61" fmla="*/ 108 h 115"/>
                  <a:gd name="T62" fmla="*/ 42 w 69"/>
                  <a:gd name="T63" fmla="*/ 104 h 115"/>
                  <a:gd name="T64" fmla="*/ 46 w 69"/>
                  <a:gd name="T65" fmla="*/ 100 h 115"/>
                  <a:gd name="T66" fmla="*/ 50 w 69"/>
                  <a:gd name="T67" fmla="*/ 92 h 115"/>
                  <a:gd name="T68" fmla="*/ 54 w 69"/>
                  <a:gd name="T69" fmla="*/ 77 h 115"/>
                  <a:gd name="T70" fmla="*/ 54 w 69"/>
                  <a:gd name="T71" fmla="*/ 54 h 115"/>
                  <a:gd name="T72" fmla="*/ 54 w 69"/>
                  <a:gd name="T73" fmla="*/ 35 h 115"/>
                  <a:gd name="T74" fmla="*/ 50 w 69"/>
                  <a:gd name="T75" fmla="*/ 20 h 115"/>
                  <a:gd name="T76" fmla="*/ 46 w 69"/>
                  <a:gd name="T77" fmla="*/ 12 h 115"/>
                  <a:gd name="T78" fmla="*/ 42 w 69"/>
                  <a:gd name="T79" fmla="*/ 8 h 115"/>
                  <a:gd name="T80" fmla="*/ 38 w 69"/>
                  <a:gd name="T81" fmla="*/ 4 h 115"/>
                  <a:gd name="T82" fmla="*/ 34 w 69"/>
                  <a:gd name="T83" fmla="*/ 4 h 115"/>
                  <a:gd name="T84" fmla="*/ 31 w 69"/>
                  <a:gd name="T85" fmla="*/ 4 h 115"/>
                  <a:gd name="T86" fmla="*/ 27 w 69"/>
                  <a:gd name="T87" fmla="*/ 8 h 115"/>
                  <a:gd name="T88" fmla="*/ 19 w 69"/>
                  <a:gd name="T89" fmla="*/ 20 h 115"/>
                  <a:gd name="T90" fmla="*/ 19 w 69"/>
                  <a:gd name="T91" fmla="*/ 31 h 115"/>
                  <a:gd name="T92" fmla="*/ 15 w 69"/>
                  <a:gd name="T93" fmla="*/ 46 h 115"/>
                  <a:gd name="T94" fmla="*/ 15 w 69"/>
                  <a:gd name="T95" fmla="*/ 62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8"/>
                    </a:moveTo>
                    <a:lnTo>
                      <a:pt x="0" y="39"/>
                    </a:lnTo>
                    <a:lnTo>
                      <a:pt x="4" y="23"/>
                    </a:lnTo>
                    <a:lnTo>
                      <a:pt x="11" y="12"/>
                    </a:lnTo>
                    <a:lnTo>
                      <a:pt x="19" y="4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0" y="4"/>
                    </a:lnTo>
                    <a:lnTo>
                      <a:pt x="57" y="12"/>
                    </a:lnTo>
                    <a:lnTo>
                      <a:pt x="65" y="23"/>
                    </a:lnTo>
                    <a:lnTo>
                      <a:pt x="69" y="39"/>
                    </a:lnTo>
                    <a:lnTo>
                      <a:pt x="69" y="58"/>
                    </a:lnTo>
                    <a:lnTo>
                      <a:pt x="69" y="73"/>
                    </a:lnTo>
                    <a:lnTo>
                      <a:pt x="65" y="89"/>
                    </a:lnTo>
                    <a:lnTo>
                      <a:pt x="57" y="100"/>
                    </a:lnTo>
                    <a:lnTo>
                      <a:pt x="50" y="108"/>
                    </a:lnTo>
                    <a:lnTo>
                      <a:pt x="42" y="112"/>
                    </a:lnTo>
                    <a:lnTo>
                      <a:pt x="34" y="115"/>
                    </a:lnTo>
                    <a:lnTo>
                      <a:pt x="23" y="112"/>
                    </a:lnTo>
                    <a:lnTo>
                      <a:pt x="15" y="108"/>
                    </a:lnTo>
                    <a:lnTo>
                      <a:pt x="8" y="96"/>
                    </a:lnTo>
                    <a:lnTo>
                      <a:pt x="4" y="77"/>
                    </a:lnTo>
                    <a:lnTo>
                      <a:pt x="0" y="58"/>
                    </a:lnTo>
                    <a:close/>
                    <a:moveTo>
                      <a:pt x="15" y="62"/>
                    </a:moveTo>
                    <a:lnTo>
                      <a:pt x="15" y="81"/>
                    </a:lnTo>
                    <a:lnTo>
                      <a:pt x="23" y="96"/>
                    </a:lnTo>
                    <a:lnTo>
                      <a:pt x="23" y="104"/>
                    </a:lnTo>
                    <a:lnTo>
                      <a:pt x="31" y="108"/>
                    </a:lnTo>
                    <a:lnTo>
                      <a:pt x="34" y="108"/>
                    </a:lnTo>
                    <a:lnTo>
                      <a:pt x="38" y="108"/>
                    </a:lnTo>
                    <a:lnTo>
                      <a:pt x="42" y="104"/>
                    </a:lnTo>
                    <a:lnTo>
                      <a:pt x="46" y="100"/>
                    </a:lnTo>
                    <a:lnTo>
                      <a:pt x="50" y="92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5"/>
                    </a:lnTo>
                    <a:lnTo>
                      <a:pt x="50" y="20"/>
                    </a:lnTo>
                    <a:lnTo>
                      <a:pt x="46" y="12"/>
                    </a:lnTo>
                    <a:lnTo>
                      <a:pt x="42" y="8"/>
                    </a:lnTo>
                    <a:lnTo>
                      <a:pt x="38" y="4"/>
                    </a:lnTo>
                    <a:lnTo>
                      <a:pt x="34" y="4"/>
                    </a:lnTo>
                    <a:lnTo>
                      <a:pt x="31" y="4"/>
                    </a:lnTo>
                    <a:lnTo>
                      <a:pt x="27" y="8"/>
                    </a:lnTo>
                    <a:lnTo>
                      <a:pt x="19" y="20"/>
                    </a:lnTo>
                    <a:lnTo>
                      <a:pt x="19" y="31"/>
                    </a:lnTo>
                    <a:lnTo>
                      <a:pt x="15" y="46"/>
                    </a:lnTo>
                    <a:lnTo>
                      <a:pt x="15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20" name="Rectangle 71"/>
              <p:cNvSpPr>
                <a:spLocks noChangeArrowheads="1"/>
              </p:cNvSpPr>
              <p:nvPr/>
            </p:nvSpPr>
            <p:spPr bwMode="auto">
              <a:xfrm>
                <a:off x="4670" y="1507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1" name="Freeform 72"/>
              <p:cNvSpPr>
                <a:spLocks noEditPoints="1"/>
              </p:cNvSpPr>
              <p:nvPr/>
            </p:nvSpPr>
            <p:spPr bwMode="auto">
              <a:xfrm>
                <a:off x="4869" y="1533"/>
                <a:ext cx="69" cy="115"/>
              </a:xfrm>
              <a:custGeom>
                <a:avLst/>
                <a:gdLst>
                  <a:gd name="T0" fmla="*/ 0 w 69"/>
                  <a:gd name="T1" fmla="*/ 58 h 115"/>
                  <a:gd name="T2" fmla="*/ 4 w 69"/>
                  <a:gd name="T3" fmla="*/ 39 h 115"/>
                  <a:gd name="T4" fmla="*/ 8 w 69"/>
                  <a:gd name="T5" fmla="*/ 23 h 115"/>
                  <a:gd name="T6" fmla="*/ 12 w 69"/>
                  <a:gd name="T7" fmla="*/ 12 h 115"/>
                  <a:gd name="T8" fmla="*/ 23 w 69"/>
                  <a:gd name="T9" fmla="*/ 4 h 115"/>
                  <a:gd name="T10" fmla="*/ 27 w 69"/>
                  <a:gd name="T11" fmla="*/ 0 h 115"/>
                  <a:gd name="T12" fmla="*/ 35 w 69"/>
                  <a:gd name="T13" fmla="*/ 0 h 115"/>
                  <a:gd name="T14" fmla="*/ 46 w 69"/>
                  <a:gd name="T15" fmla="*/ 0 h 115"/>
                  <a:gd name="T16" fmla="*/ 50 w 69"/>
                  <a:gd name="T17" fmla="*/ 4 h 115"/>
                  <a:gd name="T18" fmla="*/ 58 w 69"/>
                  <a:gd name="T19" fmla="*/ 12 h 115"/>
                  <a:gd name="T20" fmla="*/ 66 w 69"/>
                  <a:gd name="T21" fmla="*/ 23 h 115"/>
                  <a:gd name="T22" fmla="*/ 69 w 69"/>
                  <a:gd name="T23" fmla="*/ 39 h 115"/>
                  <a:gd name="T24" fmla="*/ 69 w 69"/>
                  <a:gd name="T25" fmla="*/ 58 h 115"/>
                  <a:gd name="T26" fmla="*/ 69 w 69"/>
                  <a:gd name="T27" fmla="*/ 73 h 115"/>
                  <a:gd name="T28" fmla="*/ 66 w 69"/>
                  <a:gd name="T29" fmla="*/ 89 h 115"/>
                  <a:gd name="T30" fmla="*/ 58 w 69"/>
                  <a:gd name="T31" fmla="*/ 100 h 115"/>
                  <a:gd name="T32" fmla="*/ 50 w 69"/>
                  <a:gd name="T33" fmla="*/ 108 h 115"/>
                  <a:gd name="T34" fmla="*/ 42 w 69"/>
                  <a:gd name="T35" fmla="*/ 112 h 115"/>
                  <a:gd name="T36" fmla="*/ 35 w 69"/>
                  <a:gd name="T37" fmla="*/ 115 h 115"/>
                  <a:gd name="T38" fmla="*/ 27 w 69"/>
                  <a:gd name="T39" fmla="*/ 112 h 115"/>
                  <a:gd name="T40" fmla="*/ 16 w 69"/>
                  <a:gd name="T41" fmla="*/ 108 h 115"/>
                  <a:gd name="T42" fmla="*/ 12 w 69"/>
                  <a:gd name="T43" fmla="*/ 96 h 115"/>
                  <a:gd name="T44" fmla="*/ 4 w 69"/>
                  <a:gd name="T45" fmla="*/ 77 h 115"/>
                  <a:gd name="T46" fmla="*/ 0 w 69"/>
                  <a:gd name="T47" fmla="*/ 58 h 115"/>
                  <a:gd name="T48" fmla="*/ 16 w 69"/>
                  <a:gd name="T49" fmla="*/ 62 h 115"/>
                  <a:gd name="T50" fmla="*/ 19 w 69"/>
                  <a:gd name="T51" fmla="*/ 81 h 115"/>
                  <a:gd name="T52" fmla="*/ 23 w 69"/>
                  <a:gd name="T53" fmla="*/ 96 h 115"/>
                  <a:gd name="T54" fmla="*/ 27 w 69"/>
                  <a:gd name="T55" fmla="*/ 104 h 115"/>
                  <a:gd name="T56" fmla="*/ 31 w 69"/>
                  <a:gd name="T57" fmla="*/ 108 h 115"/>
                  <a:gd name="T58" fmla="*/ 35 w 69"/>
                  <a:gd name="T59" fmla="*/ 108 h 115"/>
                  <a:gd name="T60" fmla="*/ 39 w 69"/>
                  <a:gd name="T61" fmla="*/ 108 h 115"/>
                  <a:gd name="T62" fmla="*/ 46 w 69"/>
                  <a:gd name="T63" fmla="*/ 104 h 115"/>
                  <a:gd name="T64" fmla="*/ 50 w 69"/>
                  <a:gd name="T65" fmla="*/ 100 h 115"/>
                  <a:gd name="T66" fmla="*/ 50 w 69"/>
                  <a:gd name="T67" fmla="*/ 92 h 115"/>
                  <a:gd name="T68" fmla="*/ 54 w 69"/>
                  <a:gd name="T69" fmla="*/ 77 h 115"/>
                  <a:gd name="T70" fmla="*/ 54 w 69"/>
                  <a:gd name="T71" fmla="*/ 54 h 115"/>
                  <a:gd name="T72" fmla="*/ 54 w 69"/>
                  <a:gd name="T73" fmla="*/ 35 h 115"/>
                  <a:gd name="T74" fmla="*/ 50 w 69"/>
                  <a:gd name="T75" fmla="*/ 20 h 115"/>
                  <a:gd name="T76" fmla="*/ 50 w 69"/>
                  <a:gd name="T77" fmla="*/ 12 h 115"/>
                  <a:gd name="T78" fmla="*/ 42 w 69"/>
                  <a:gd name="T79" fmla="*/ 8 h 115"/>
                  <a:gd name="T80" fmla="*/ 42 w 69"/>
                  <a:gd name="T81" fmla="*/ 4 h 115"/>
                  <a:gd name="T82" fmla="*/ 35 w 69"/>
                  <a:gd name="T83" fmla="*/ 4 h 115"/>
                  <a:gd name="T84" fmla="*/ 31 w 69"/>
                  <a:gd name="T85" fmla="*/ 4 h 115"/>
                  <a:gd name="T86" fmla="*/ 27 w 69"/>
                  <a:gd name="T87" fmla="*/ 8 h 115"/>
                  <a:gd name="T88" fmla="*/ 23 w 69"/>
                  <a:gd name="T89" fmla="*/ 20 h 115"/>
                  <a:gd name="T90" fmla="*/ 19 w 69"/>
                  <a:gd name="T91" fmla="*/ 31 h 115"/>
                  <a:gd name="T92" fmla="*/ 16 w 69"/>
                  <a:gd name="T93" fmla="*/ 46 h 115"/>
                  <a:gd name="T94" fmla="*/ 16 w 69"/>
                  <a:gd name="T95" fmla="*/ 62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8"/>
                    </a:moveTo>
                    <a:lnTo>
                      <a:pt x="4" y="39"/>
                    </a:lnTo>
                    <a:lnTo>
                      <a:pt x="8" y="23"/>
                    </a:lnTo>
                    <a:lnTo>
                      <a:pt x="12" y="12"/>
                    </a:lnTo>
                    <a:lnTo>
                      <a:pt x="23" y="4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6" y="0"/>
                    </a:lnTo>
                    <a:lnTo>
                      <a:pt x="50" y="4"/>
                    </a:lnTo>
                    <a:lnTo>
                      <a:pt x="58" y="12"/>
                    </a:lnTo>
                    <a:lnTo>
                      <a:pt x="66" y="23"/>
                    </a:lnTo>
                    <a:lnTo>
                      <a:pt x="69" y="39"/>
                    </a:lnTo>
                    <a:lnTo>
                      <a:pt x="69" y="58"/>
                    </a:lnTo>
                    <a:lnTo>
                      <a:pt x="69" y="73"/>
                    </a:lnTo>
                    <a:lnTo>
                      <a:pt x="66" y="89"/>
                    </a:lnTo>
                    <a:lnTo>
                      <a:pt x="58" y="100"/>
                    </a:lnTo>
                    <a:lnTo>
                      <a:pt x="50" y="108"/>
                    </a:lnTo>
                    <a:lnTo>
                      <a:pt x="42" y="112"/>
                    </a:lnTo>
                    <a:lnTo>
                      <a:pt x="35" y="115"/>
                    </a:lnTo>
                    <a:lnTo>
                      <a:pt x="27" y="112"/>
                    </a:lnTo>
                    <a:lnTo>
                      <a:pt x="16" y="108"/>
                    </a:lnTo>
                    <a:lnTo>
                      <a:pt x="12" y="96"/>
                    </a:lnTo>
                    <a:lnTo>
                      <a:pt x="4" y="77"/>
                    </a:lnTo>
                    <a:lnTo>
                      <a:pt x="0" y="58"/>
                    </a:lnTo>
                    <a:close/>
                    <a:moveTo>
                      <a:pt x="16" y="62"/>
                    </a:moveTo>
                    <a:lnTo>
                      <a:pt x="19" y="81"/>
                    </a:lnTo>
                    <a:lnTo>
                      <a:pt x="23" y="96"/>
                    </a:lnTo>
                    <a:lnTo>
                      <a:pt x="27" y="104"/>
                    </a:lnTo>
                    <a:lnTo>
                      <a:pt x="31" y="108"/>
                    </a:lnTo>
                    <a:lnTo>
                      <a:pt x="35" y="108"/>
                    </a:lnTo>
                    <a:lnTo>
                      <a:pt x="39" y="108"/>
                    </a:lnTo>
                    <a:lnTo>
                      <a:pt x="46" y="104"/>
                    </a:lnTo>
                    <a:lnTo>
                      <a:pt x="50" y="100"/>
                    </a:lnTo>
                    <a:lnTo>
                      <a:pt x="50" y="92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5"/>
                    </a:lnTo>
                    <a:lnTo>
                      <a:pt x="50" y="20"/>
                    </a:lnTo>
                    <a:lnTo>
                      <a:pt x="50" y="12"/>
                    </a:lnTo>
                    <a:lnTo>
                      <a:pt x="42" y="8"/>
                    </a:lnTo>
                    <a:lnTo>
                      <a:pt x="42" y="4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27" y="8"/>
                    </a:lnTo>
                    <a:lnTo>
                      <a:pt x="23" y="20"/>
                    </a:lnTo>
                    <a:lnTo>
                      <a:pt x="19" y="31"/>
                    </a:lnTo>
                    <a:lnTo>
                      <a:pt x="16" y="46"/>
                    </a:lnTo>
                    <a:lnTo>
                      <a:pt x="16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22" name="Rectangle 73"/>
              <p:cNvSpPr>
                <a:spLocks noChangeArrowheads="1"/>
              </p:cNvSpPr>
              <p:nvPr/>
            </p:nvSpPr>
            <p:spPr bwMode="auto">
              <a:xfrm>
                <a:off x="5268" y="1507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3" name="Rectangle 74"/>
              <p:cNvSpPr>
                <a:spLocks noChangeArrowheads="1"/>
              </p:cNvSpPr>
              <p:nvPr/>
            </p:nvSpPr>
            <p:spPr bwMode="auto">
              <a:xfrm>
                <a:off x="188" y="1706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4" name="Freeform 75"/>
              <p:cNvSpPr>
                <a:spLocks/>
              </p:cNvSpPr>
              <p:nvPr/>
            </p:nvSpPr>
            <p:spPr bwMode="auto">
              <a:xfrm>
                <a:off x="250" y="1779"/>
                <a:ext cx="119" cy="77"/>
              </a:xfrm>
              <a:custGeom>
                <a:avLst/>
                <a:gdLst>
                  <a:gd name="T0" fmla="*/ 0 w 119"/>
                  <a:gd name="T1" fmla="*/ 0 h 77"/>
                  <a:gd name="T2" fmla="*/ 30 w 119"/>
                  <a:gd name="T3" fmla="*/ 0 h 77"/>
                  <a:gd name="T4" fmla="*/ 30 w 119"/>
                  <a:gd name="T5" fmla="*/ 0 h 77"/>
                  <a:gd name="T6" fmla="*/ 27 w 119"/>
                  <a:gd name="T7" fmla="*/ 4 h 77"/>
                  <a:gd name="T8" fmla="*/ 27 w 119"/>
                  <a:gd name="T9" fmla="*/ 4 h 77"/>
                  <a:gd name="T10" fmla="*/ 23 w 119"/>
                  <a:gd name="T11" fmla="*/ 4 h 77"/>
                  <a:gd name="T12" fmla="*/ 23 w 119"/>
                  <a:gd name="T13" fmla="*/ 8 h 77"/>
                  <a:gd name="T14" fmla="*/ 23 w 119"/>
                  <a:gd name="T15" fmla="*/ 11 h 77"/>
                  <a:gd name="T16" fmla="*/ 27 w 119"/>
                  <a:gd name="T17" fmla="*/ 15 h 77"/>
                  <a:gd name="T18" fmla="*/ 42 w 119"/>
                  <a:gd name="T19" fmla="*/ 57 h 77"/>
                  <a:gd name="T20" fmla="*/ 57 w 119"/>
                  <a:gd name="T21" fmla="*/ 19 h 77"/>
                  <a:gd name="T22" fmla="*/ 53 w 119"/>
                  <a:gd name="T23" fmla="*/ 11 h 77"/>
                  <a:gd name="T24" fmla="*/ 53 w 119"/>
                  <a:gd name="T25" fmla="*/ 8 h 77"/>
                  <a:gd name="T26" fmla="*/ 50 w 119"/>
                  <a:gd name="T27" fmla="*/ 4 h 77"/>
                  <a:gd name="T28" fmla="*/ 46 w 119"/>
                  <a:gd name="T29" fmla="*/ 4 h 77"/>
                  <a:gd name="T30" fmla="*/ 42 w 119"/>
                  <a:gd name="T31" fmla="*/ 0 h 77"/>
                  <a:gd name="T32" fmla="*/ 42 w 119"/>
                  <a:gd name="T33" fmla="*/ 0 h 77"/>
                  <a:gd name="T34" fmla="*/ 76 w 119"/>
                  <a:gd name="T35" fmla="*/ 0 h 77"/>
                  <a:gd name="T36" fmla="*/ 76 w 119"/>
                  <a:gd name="T37" fmla="*/ 0 h 77"/>
                  <a:gd name="T38" fmla="*/ 73 w 119"/>
                  <a:gd name="T39" fmla="*/ 4 h 77"/>
                  <a:gd name="T40" fmla="*/ 69 w 119"/>
                  <a:gd name="T41" fmla="*/ 4 h 77"/>
                  <a:gd name="T42" fmla="*/ 69 w 119"/>
                  <a:gd name="T43" fmla="*/ 8 h 77"/>
                  <a:gd name="T44" fmla="*/ 69 w 119"/>
                  <a:gd name="T45" fmla="*/ 8 h 77"/>
                  <a:gd name="T46" fmla="*/ 69 w 119"/>
                  <a:gd name="T47" fmla="*/ 11 h 77"/>
                  <a:gd name="T48" fmla="*/ 69 w 119"/>
                  <a:gd name="T49" fmla="*/ 11 h 77"/>
                  <a:gd name="T50" fmla="*/ 88 w 119"/>
                  <a:gd name="T51" fmla="*/ 57 h 77"/>
                  <a:gd name="T52" fmla="*/ 103 w 119"/>
                  <a:gd name="T53" fmla="*/ 15 h 77"/>
                  <a:gd name="T54" fmla="*/ 107 w 119"/>
                  <a:gd name="T55" fmla="*/ 11 h 77"/>
                  <a:gd name="T56" fmla="*/ 107 w 119"/>
                  <a:gd name="T57" fmla="*/ 8 h 77"/>
                  <a:gd name="T58" fmla="*/ 107 w 119"/>
                  <a:gd name="T59" fmla="*/ 4 h 77"/>
                  <a:gd name="T60" fmla="*/ 103 w 119"/>
                  <a:gd name="T61" fmla="*/ 4 h 77"/>
                  <a:gd name="T62" fmla="*/ 103 w 119"/>
                  <a:gd name="T63" fmla="*/ 4 h 77"/>
                  <a:gd name="T64" fmla="*/ 96 w 119"/>
                  <a:gd name="T65" fmla="*/ 0 h 77"/>
                  <a:gd name="T66" fmla="*/ 96 w 119"/>
                  <a:gd name="T67" fmla="*/ 0 h 77"/>
                  <a:gd name="T68" fmla="*/ 119 w 119"/>
                  <a:gd name="T69" fmla="*/ 0 h 77"/>
                  <a:gd name="T70" fmla="*/ 119 w 119"/>
                  <a:gd name="T71" fmla="*/ 0 h 77"/>
                  <a:gd name="T72" fmla="*/ 115 w 119"/>
                  <a:gd name="T73" fmla="*/ 4 h 77"/>
                  <a:gd name="T74" fmla="*/ 107 w 119"/>
                  <a:gd name="T75" fmla="*/ 11 h 77"/>
                  <a:gd name="T76" fmla="*/ 84 w 119"/>
                  <a:gd name="T77" fmla="*/ 77 h 77"/>
                  <a:gd name="T78" fmla="*/ 80 w 119"/>
                  <a:gd name="T79" fmla="*/ 77 h 77"/>
                  <a:gd name="T80" fmla="*/ 61 w 119"/>
                  <a:gd name="T81" fmla="*/ 27 h 77"/>
                  <a:gd name="T82" fmla="*/ 38 w 119"/>
                  <a:gd name="T83" fmla="*/ 77 h 77"/>
                  <a:gd name="T84" fmla="*/ 34 w 119"/>
                  <a:gd name="T85" fmla="*/ 77 h 77"/>
                  <a:gd name="T86" fmla="*/ 11 w 119"/>
                  <a:gd name="T87" fmla="*/ 15 h 77"/>
                  <a:gd name="T88" fmla="*/ 7 w 119"/>
                  <a:gd name="T89" fmla="*/ 8 h 77"/>
                  <a:gd name="T90" fmla="*/ 4 w 119"/>
                  <a:gd name="T91" fmla="*/ 4 h 77"/>
                  <a:gd name="T92" fmla="*/ 4 w 119"/>
                  <a:gd name="T93" fmla="*/ 4 h 77"/>
                  <a:gd name="T94" fmla="*/ 0 w 119"/>
                  <a:gd name="T95" fmla="*/ 0 h 77"/>
                  <a:gd name="T96" fmla="*/ 0 w 119"/>
                  <a:gd name="T97" fmla="*/ 0 h 7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9"/>
                  <a:gd name="T148" fmla="*/ 0 h 77"/>
                  <a:gd name="T149" fmla="*/ 119 w 119"/>
                  <a:gd name="T150" fmla="*/ 77 h 7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9" h="77">
                    <a:moveTo>
                      <a:pt x="0" y="0"/>
                    </a:moveTo>
                    <a:lnTo>
                      <a:pt x="30" y="0"/>
                    </a:lnTo>
                    <a:lnTo>
                      <a:pt x="27" y="4"/>
                    </a:lnTo>
                    <a:lnTo>
                      <a:pt x="23" y="4"/>
                    </a:lnTo>
                    <a:lnTo>
                      <a:pt x="23" y="8"/>
                    </a:lnTo>
                    <a:lnTo>
                      <a:pt x="23" y="11"/>
                    </a:lnTo>
                    <a:lnTo>
                      <a:pt x="27" y="15"/>
                    </a:lnTo>
                    <a:lnTo>
                      <a:pt x="42" y="57"/>
                    </a:lnTo>
                    <a:lnTo>
                      <a:pt x="57" y="19"/>
                    </a:lnTo>
                    <a:lnTo>
                      <a:pt x="53" y="11"/>
                    </a:lnTo>
                    <a:lnTo>
                      <a:pt x="53" y="8"/>
                    </a:lnTo>
                    <a:lnTo>
                      <a:pt x="50" y="4"/>
                    </a:lnTo>
                    <a:lnTo>
                      <a:pt x="46" y="4"/>
                    </a:lnTo>
                    <a:lnTo>
                      <a:pt x="42" y="0"/>
                    </a:lnTo>
                    <a:lnTo>
                      <a:pt x="76" y="0"/>
                    </a:lnTo>
                    <a:lnTo>
                      <a:pt x="73" y="4"/>
                    </a:lnTo>
                    <a:lnTo>
                      <a:pt x="69" y="4"/>
                    </a:lnTo>
                    <a:lnTo>
                      <a:pt x="69" y="8"/>
                    </a:lnTo>
                    <a:lnTo>
                      <a:pt x="69" y="11"/>
                    </a:lnTo>
                    <a:lnTo>
                      <a:pt x="88" y="57"/>
                    </a:lnTo>
                    <a:lnTo>
                      <a:pt x="103" y="15"/>
                    </a:lnTo>
                    <a:lnTo>
                      <a:pt x="107" y="11"/>
                    </a:lnTo>
                    <a:lnTo>
                      <a:pt x="107" y="8"/>
                    </a:lnTo>
                    <a:lnTo>
                      <a:pt x="107" y="4"/>
                    </a:lnTo>
                    <a:lnTo>
                      <a:pt x="103" y="4"/>
                    </a:lnTo>
                    <a:lnTo>
                      <a:pt x="96" y="0"/>
                    </a:lnTo>
                    <a:lnTo>
                      <a:pt x="119" y="0"/>
                    </a:lnTo>
                    <a:lnTo>
                      <a:pt x="115" y="4"/>
                    </a:lnTo>
                    <a:lnTo>
                      <a:pt x="107" y="11"/>
                    </a:lnTo>
                    <a:lnTo>
                      <a:pt x="84" y="77"/>
                    </a:lnTo>
                    <a:lnTo>
                      <a:pt x="80" y="77"/>
                    </a:lnTo>
                    <a:lnTo>
                      <a:pt x="61" y="27"/>
                    </a:lnTo>
                    <a:lnTo>
                      <a:pt x="38" y="77"/>
                    </a:lnTo>
                    <a:lnTo>
                      <a:pt x="34" y="77"/>
                    </a:lnTo>
                    <a:lnTo>
                      <a:pt x="11" y="15"/>
                    </a:lnTo>
                    <a:lnTo>
                      <a:pt x="7" y="8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25" name="Freeform 76"/>
              <p:cNvSpPr>
                <a:spLocks noEditPoints="1"/>
              </p:cNvSpPr>
              <p:nvPr/>
            </p:nvSpPr>
            <p:spPr bwMode="auto">
              <a:xfrm>
                <a:off x="373" y="1779"/>
                <a:ext cx="69" cy="77"/>
              </a:xfrm>
              <a:custGeom>
                <a:avLst/>
                <a:gdLst>
                  <a:gd name="T0" fmla="*/ 34 w 69"/>
                  <a:gd name="T1" fmla="*/ 69 h 77"/>
                  <a:gd name="T2" fmla="*/ 26 w 69"/>
                  <a:gd name="T3" fmla="*/ 77 h 77"/>
                  <a:gd name="T4" fmla="*/ 19 w 69"/>
                  <a:gd name="T5" fmla="*/ 77 h 77"/>
                  <a:gd name="T6" fmla="*/ 3 w 69"/>
                  <a:gd name="T7" fmla="*/ 73 h 77"/>
                  <a:gd name="T8" fmla="*/ 0 w 69"/>
                  <a:gd name="T9" fmla="*/ 57 h 77"/>
                  <a:gd name="T10" fmla="*/ 3 w 69"/>
                  <a:gd name="T11" fmla="*/ 50 h 77"/>
                  <a:gd name="T12" fmla="*/ 15 w 69"/>
                  <a:gd name="T13" fmla="*/ 38 h 77"/>
                  <a:gd name="T14" fmla="*/ 42 w 69"/>
                  <a:gd name="T15" fmla="*/ 27 h 77"/>
                  <a:gd name="T16" fmla="*/ 42 w 69"/>
                  <a:gd name="T17" fmla="*/ 15 h 77"/>
                  <a:gd name="T18" fmla="*/ 34 w 69"/>
                  <a:gd name="T19" fmla="*/ 4 h 77"/>
                  <a:gd name="T20" fmla="*/ 23 w 69"/>
                  <a:gd name="T21" fmla="*/ 4 h 77"/>
                  <a:gd name="T22" fmla="*/ 19 w 69"/>
                  <a:gd name="T23" fmla="*/ 11 h 77"/>
                  <a:gd name="T24" fmla="*/ 15 w 69"/>
                  <a:gd name="T25" fmla="*/ 19 h 77"/>
                  <a:gd name="T26" fmla="*/ 15 w 69"/>
                  <a:gd name="T27" fmla="*/ 23 h 77"/>
                  <a:gd name="T28" fmla="*/ 11 w 69"/>
                  <a:gd name="T29" fmla="*/ 27 h 77"/>
                  <a:gd name="T30" fmla="*/ 3 w 69"/>
                  <a:gd name="T31" fmla="*/ 23 h 77"/>
                  <a:gd name="T32" fmla="*/ 3 w 69"/>
                  <a:gd name="T33" fmla="*/ 19 h 77"/>
                  <a:gd name="T34" fmla="*/ 11 w 69"/>
                  <a:gd name="T35" fmla="*/ 4 h 77"/>
                  <a:gd name="T36" fmla="*/ 30 w 69"/>
                  <a:gd name="T37" fmla="*/ 0 h 77"/>
                  <a:gd name="T38" fmla="*/ 46 w 69"/>
                  <a:gd name="T39" fmla="*/ 0 h 77"/>
                  <a:gd name="T40" fmla="*/ 53 w 69"/>
                  <a:gd name="T41" fmla="*/ 11 h 77"/>
                  <a:gd name="T42" fmla="*/ 53 w 69"/>
                  <a:gd name="T43" fmla="*/ 23 h 77"/>
                  <a:gd name="T44" fmla="*/ 57 w 69"/>
                  <a:gd name="T45" fmla="*/ 57 h 77"/>
                  <a:gd name="T46" fmla="*/ 57 w 69"/>
                  <a:gd name="T47" fmla="*/ 65 h 77"/>
                  <a:gd name="T48" fmla="*/ 57 w 69"/>
                  <a:gd name="T49" fmla="*/ 65 h 77"/>
                  <a:gd name="T50" fmla="*/ 61 w 69"/>
                  <a:gd name="T51" fmla="*/ 65 h 77"/>
                  <a:gd name="T52" fmla="*/ 65 w 69"/>
                  <a:gd name="T53" fmla="*/ 65 h 77"/>
                  <a:gd name="T54" fmla="*/ 69 w 69"/>
                  <a:gd name="T55" fmla="*/ 65 h 77"/>
                  <a:gd name="T56" fmla="*/ 49 w 69"/>
                  <a:gd name="T57" fmla="*/ 77 h 77"/>
                  <a:gd name="T58" fmla="*/ 42 w 69"/>
                  <a:gd name="T59" fmla="*/ 73 h 77"/>
                  <a:gd name="T60" fmla="*/ 42 w 69"/>
                  <a:gd name="T61" fmla="*/ 65 h 77"/>
                  <a:gd name="T62" fmla="*/ 42 w 69"/>
                  <a:gd name="T63" fmla="*/ 31 h 77"/>
                  <a:gd name="T64" fmla="*/ 26 w 69"/>
                  <a:gd name="T65" fmla="*/ 38 h 77"/>
                  <a:gd name="T66" fmla="*/ 15 w 69"/>
                  <a:gd name="T67" fmla="*/ 46 h 77"/>
                  <a:gd name="T68" fmla="*/ 15 w 69"/>
                  <a:gd name="T69" fmla="*/ 54 h 77"/>
                  <a:gd name="T70" fmla="*/ 15 w 69"/>
                  <a:gd name="T71" fmla="*/ 61 h 77"/>
                  <a:gd name="T72" fmla="*/ 26 w 69"/>
                  <a:gd name="T73" fmla="*/ 65 h 77"/>
                  <a:gd name="T74" fmla="*/ 42 w 69"/>
                  <a:gd name="T75" fmla="*/ 57 h 7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9"/>
                  <a:gd name="T115" fmla="*/ 0 h 77"/>
                  <a:gd name="T116" fmla="*/ 69 w 69"/>
                  <a:gd name="T117" fmla="*/ 77 h 7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9" h="77">
                    <a:moveTo>
                      <a:pt x="42" y="65"/>
                    </a:moveTo>
                    <a:lnTo>
                      <a:pt x="34" y="69"/>
                    </a:lnTo>
                    <a:lnTo>
                      <a:pt x="30" y="73"/>
                    </a:lnTo>
                    <a:lnTo>
                      <a:pt x="26" y="77"/>
                    </a:lnTo>
                    <a:lnTo>
                      <a:pt x="23" y="77"/>
                    </a:lnTo>
                    <a:lnTo>
                      <a:pt x="19" y="77"/>
                    </a:lnTo>
                    <a:lnTo>
                      <a:pt x="11" y="77"/>
                    </a:lnTo>
                    <a:lnTo>
                      <a:pt x="3" y="73"/>
                    </a:lnTo>
                    <a:lnTo>
                      <a:pt x="0" y="65"/>
                    </a:lnTo>
                    <a:lnTo>
                      <a:pt x="0" y="57"/>
                    </a:lnTo>
                    <a:lnTo>
                      <a:pt x="0" y="54"/>
                    </a:lnTo>
                    <a:lnTo>
                      <a:pt x="3" y="50"/>
                    </a:lnTo>
                    <a:lnTo>
                      <a:pt x="7" y="42"/>
                    </a:lnTo>
                    <a:lnTo>
                      <a:pt x="15" y="38"/>
                    </a:lnTo>
                    <a:lnTo>
                      <a:pt x="23" y="34"/>
                    </a:lnTo>
                    <a:lnTo>
                      <a:pt x="42" y="27"/>
                    </a:lnTo>
                    <a:lnTo>
                      <a:pt x="42" y="23"/>
                    </a:lnTo>
                    <a:lnTo>
                      <a:pt x="42" y="15"/>
                    </a:lnTo>
                    <a:lnTo>
                      <a:pt x="38" y="8"/>
                    </a:lnTo>
                    <a:lnTo>
                      <a:pt x="34" y="4"/>
                    </a:lnTo>
                    <a:lnTo>
                      <a:pt x="26" y="4"/>
                    </a:lnTo>
                    <a:lnTo>
                      <a:pt x="23" y="4"/>
                    </a:lnTo>
                    <a:lnTo>
                      <a:pt x="19" y="8"/>
                    </a:lnTo>
                    <a:lnTo>
                      <a:pt x="19" y="11"/>
                    </a:lnTo>
                    <a:lnTo>
                      <a:pt x="15" y="11"/>
                    </a:lnTo>
                    <a:lnTo>
                      <a:pt x="15" y="19"/>
                    </a:lnTo>
                    <a:lnTo>
                      <a:pt x="15" y="23"/>
                    </a:lnTo>
                    <a:lnTo>
                      <a:pt x="11" y="27"/>
                    </a:lnTo>
                    <a:lnTo>
                      <a:pt x="7" y="27"/>
                    </a:lnTo>
                    <a:lnTo>
                      <a:pt x="3" y="23"/>
                    </a:lnTo>
                    <a:lnTo>
                      <a:pt x="3" y="19"/>
                    </a:lnTo>
                    <a:lnTo>
                      <a:pt x="3" y="11"/>
                    </a:lnTo>
                    <a:lnTo>
                      <a:pt x="11" y="4"/>
                    </a:lnTo>
                    <a:lnTo>
                      <a:pt x="19" y="0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49" y="4"/>
                    </a:lnTo>
                    <a:lnTo>
                      <a:pt x="53" y="11"/>
                    </a:lnTo>
                    <a:lnTo>
                      <a:pt x="53" y="15"/>
                    </a:lnTo>
                    <a:lnTo>
                      <a:pt x="53" y="23"/>
                    </a:lnTo>
                    <a:lnTo>
                      <a:pt x="53" y="50"/>
                    </a:lnTo>
                    <a:lnTo>
                      <a:pt x="57" y="57"/>
                    </a:lnTo>
                    <a:lnTo>
                      <a:pt x="57" y="61"/>
                    </a:lnTo>
                    <a:lnTo>
                      <a:pt x="57" y="65"/>
                    </a:lnTo>
                    <a:lnTo>
                      <a:pt x="61" y="65"/>
                    </a:lnTo>
                    <a:lnTo>
                      <a:pt x="65" y="65"/>
                    </a:lnTo>
                    <a:lnTo>
                      <a:pt x="69" y="61"/>
                    </a:lnTo>
                    <a:lnTo>
                      <a:pt x="69" y="65"/>
                    </a:lnTo>
                    <a:lnTo>
                      <a:pt x="57" y="73"/>
                    </a:lnTo>
                    <a:lnTo>
                      <a:pt x="49" y="77"/>
                    </a:lnTo>
                    <a:lnTo>
                      <a:pt x="46" y="77"/>
                    </a:lnTo>
                    <a:lnTo>
                      <a:pt x="42" y="73"/>
                    </a:lnTo>
                    <a:lnTo>
                      <a:pt x="42" y="69"/>
                    </a:lnTo>
                    <a:lnTo>
                      <a:pt x="42" y="65"/>
                    </a:lnTo>
                    <a:close/>
                    <a:moveTo>
                      <a:pt x="42" y="57"/>
                    </a:moveTo>
                    <a:lnTo>
                      <a:pt x="42" y="31"/>
                    </a:lnTo>
                    <a:lnTo>
                      <a:pt x="30" y="34"/>
                    </a:lnTo>
                    <a:lnTo>
                      <a:pt x="26" y="38"/>
                    </a:lnTo>
                    <a:lnTo>
                      <a:pt x="19" y="42"/>
                    </a:lnTo>
                    <a:lnTo>
                      <a:pt x="15" y="46"/>
                    </a:lnTo>
                    <a:lnTo>
                      <a:pt x="15" y="50"/>
                    </a:lnTo>
                    <a:lnTo>
                      <a:pt x="15" y="54"/>
                    </a:lnTo>
                    <a:lnTo>
                      <a:pt x="15" y="57"/>
                    </a:lnTo>
                    <a:lnTo>
                      <a:pt x="15" y="61"/>
                    </a:lnTo>
                    <a:lnTo>
                      <a:pt x="19" y="65"/>
                    </a:lnTo>
                    <a:lnTo>
                      <a:pt x="26" y="65"/>
                    </a:lnTo>
                    <a:lnTo>
                      <a:pt x="30" y="65"/>
                    </a:lnTo>
                    <a:lnTo>
                      <a:pt x="42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26" name="Freeform 77"/>
              <p:cNvSpPr>
                <a:spLocks/>
              </p:cNvSpPr>
              <p:nvPr/>
            </p:nvSpPr>
            <p:spPr bwMode="auto">
              <a:xfrm>
                <a:off x="445" y="1779"/>
                <a:ext cx="81" cy="77"/>
              </a:xfrm>
              <a:custGeom>
                <a:avLst/>
                <a:gdLst>
                  <a:gd name="T0" fmla="*/ 23 w 81"/>
                  <a:gd name="T1" fmla="*/ 15 h 77"/>
                  <a:gd name="T2" fmla="*/ 31 w 81"/>
                  <a:gd name="T3" fmla="*/ 4 h 77"/>
                  <a:gd name="T4" fmla="*/ 43 w 81"/>
                  <a:gd name="T5" fmla="*/ 0 h 77"/>
                  <a:gd name="T6" fmla="*/ 50 w 81"/>
                  <a:gd name="T7" fmla="*/ 0 h 77"/>
                  <a:gd name="T8" fmla="*/ 54 w 81"/>
                  <a:gd name="T9" fmla="*/ 0 h 77"/>
                  <a:gd name="T10" fmla="*/ 58 w 81"/>
                  <a:gd name="T11" fmla="*/ 0 h 77"/>
                  <a:gd name="T12" fmla="*/ 66 w 81"/>
                  <a:gd name="T13" fmla="*/ 4 h 77"/>
                  <a:gd name="T14" fmla="*/ 66 w 81"/>
                  <a:gd name="T15" fmla="*/ 11 h 77"/>
                  <a:gd name="T16" fmla="*/ 69 w 81"/>
                  <a:gd name="T17" fmla="*/ 19 h 77"/>
                  <a:gd name="T18" fmla="*/ 69 w 81"/>
                  <a:gd name="T19" fmla="*/ 27 h 77"/>
                  <a:gd name="T20" fmla="*/ 69 w 81"/>
                  <a:gd name="T21" fmla="*/ 57 h 77"/>
                  <a:gd name="T22" fmla="*/ 69 w 81"/>
                  <a:gd name="T23" fmla="*/ 65 h 77"/>
                  <a:gd name="T24" fmla="*/ 69 w 81"/>
                  <a:gd name="T25" fmla="*/ 69 h 77"/>
                  <a:gd name="T26" fmla="*/ 69 w 81"/>
                  <a:gd name="T27" fmla="*/ 69 h 77"/>
                  <a:gd name="T28" fmla="*/ 73 w 81"/>
                  <a:gd name="T29" fmla="*/ 73 h 77"/>
                  <a:gd name="T30" fmla="*/ 73 w 81"/>
                  <a:gd name="T31" fmla="*/ 73 h 77"/>
                  <a:gd name="T32" fmla="*/ 81 w 81"/>
                  <a:gd name="T33" fmla="*/ 73 h 77"/>
                  <a:gd name="T34" fmla="*/ 81 w 81"/>
                  <a:gd name="T35" fmla="*/ 77 h 77"/>
                  <a:gd name="T36" fmla="*/ 43 w 81"/>
                  <a:gd name="T37" fmla="*/ 77 h 77"/>
                  <a:gd name="T38" fmla="*/ 43 w 81"/>
                  <a:gd name="T39" fmla="*/ 73 h 77"/>
                  <a:gd name="T40" fmla="*/ 46 w 81"/>
                  <a:gd name="T41" fmla="*/ 73 h 77"/>
                  <a:gd name="T42" fmla="*/ 50 w 81"/>
                  <a:gd name="T43" fmla="*/ 73 h 77"/>
                  <a:gd name="T44" fmla="*/ 50 w 81"/>
                  <a:gd name="T45" fmla="*/ 73 h 77"/>
                  <a:gd name="T46" fmla="*/ 54 w 81"/>
                  <a:gd name="T47" fmla="*/ 69 h 77"/>
                  <a:gd name="T48" fmla="*/ 54 w 81"/>
                  <a:gd name="T49" fmla="*/ 65 h 77"/>
                  <a:gd name="T50" fmla="*/ 54 w 81"/>
                  <a:gd name="T51" fmla="*/ 65 h 77"/>
                  <a:gd name="T52" fmla="*/ 54 w 81"/>
                  <a:gd name="T53" fmla="*/ 57 h 77"/>
                  <a:gd name="T54" fmla="*/ 54 w 81"/>
                  <a:gd name="T55" fmla="*/ 27 h 77"/>
                  <a:gd name="T56" fmla="*/ 54 w 81"/>
                  <a:gd name="T57" fmla="*/ 19 h 77"/>
                  <a:gd name="T58" fmla="*/ 50 w 81"/>
                  <a:gd name="T59" fmla="*/ 11 h 77"/>
                  <a:gd name="T60" fmla="*/ 50 w 81"/>
                  <a:gd name="T61" fmla="*/ 11 h 77"/>
                  <a:gd name="T62" fmla="*/ 43 w 81"/>
                  <a:gd name="T63" fmla="*/ 8 h 77"/>
                  <a:gd name="T64" fmla="*/ 35 w 81"/>
                  <a:gd name="T65" fmla="*/ 11 h 77"/>
                  <a:gd name="T66" fmla="*/ 23 w 81"/>
                  <a:gd name="T67" fmla="*/ 19 h 77"/>
                  <a:gd name="T68" fmla="*/ 23 w 81"/>
                  <a:gd name="T69" fmla="*/ 57 h 77"/>
                  <a:gd name="T70" fmla="*/ 23 w 81"/>
                  <a:gd name="T71" fmla="*/ 65 h 77"/>
                  <a:gd name="T72" fmla="*/ 23 w 81"/>
                  <a:gd name="T73" fmla="*/ 69 h 77"/>
                  <a:gd name="T74" fmla="*/ 23 w 81"/>
                  <a:gd name="T75" fmla="*/ 69 h 77"/>
                  <a:gd name="T76" fmla="*/ 27 w 81"/>
                  <a:gd name="T77" fmla="*/ 73 h 77"/>
                  <a:gd name="T78" fmla="*/ 31 w 81"/>
                  <a:gd name="T79" fmla="*/ 73 h 77"/>
                  <a:gd name="T80" fmla="*/ 35 w 81"/>
                  <a:gd name="T81" fmla="*/ 73 h 77"/>
                  <a:gd name="T82" fmla="*/ 35 w 81"/>
                  <a:gd name="T83" fmla="*/ 77 h 77"/>
                  <a:gd name="T84" fmla="*/ 0 w 81"/>
                  <a:gd name="T85" fmla="*/ 77 h 77"/>
                  <a:gd name="T86" fmla="*/ 0 w 81"/>
                  <a:gd name="T87" fmla="*/ 73 h 77"/>
                  <a:gd name="T88" fmla="*/ 0 w 81"/>
                  <a:gd name="T89" fmla="*/ 73 h 77"/>
                  <a:gd name="T90" fmla="*/ 4 w 81"/>
                  <a:gd name="T91" fmla="*/ 73 h 77"/>
                  <a:gd name="T92" fmla="*/ 8 w 81"/>
                  <a:gd name="T93" fmla="*/ 69 h 77"/>
                  <a:gd name="T94" fmla="*/ 8 w 81"/>
                  <a:gd name="T95" fmla="*/ 65 h 77"/>
                  <a:gd name="T96" fmla="*/ 8 w 81"/>
                  <a:gd name="T97" fmla="*/ 57 h 77"/>
                  <a:gd name="T98" fmla="*/ 8 w 81"/>
                  <a:gd name="T99" fmla="*/ 31 h 77"/>
                  <a:gd name="T100" fmla="*/ 8 w 81"/>
                  <a:gd name="T101" fmla="*/ 19 h 77"/>
                  <a:gd name="T102" fmla="*/ 8 w 81"/>
                  <a:gd name="T103" fmla="*/ 11 h 77"/>
                  <a:gd name="T104" fmla="*/ 8 w 81"/>
                  <a:gd name="T105" fmla="*/ 11 h 77"/>
                  <a:gd name="T106" fmla="*/ 8 w 81"/>
                  <a:gd name="T107" fmla="*/ 8 h 77"/>
                  <a:gd name="T108" fmla="*/ 4 w 81"/>
                  <a:gd name="T109" fmla="*/ 8 h 77"/>
                  <a:gd name="T110" fmla="*/ 4 w 81"/>
                  <a:gd name="T111" fmla="*/ 8 h 77"/>
                  <a:gd name="T112" fmla="*/ 4 w 81"/>
                  <a:gd name="T113" fmla="*/ 8 h 77"/>
                  <a:gd name="T114" fmla="*/ 0 w 81"/>
                  <a:gd name="T115" fmla="*/ 8 h 77"/>
                  <a:gd name="T116" fmla="*/ 0 w 81"/>
                  <a:gd name="T117" fmla="*/ 8 h 77"/>
                  <a:gd name="T118" fmla="*/ 20 w 81"/>
                  <a:gd name="T119" fmla="*/ 0 h 77"/>
                  <a:gd name="T120" fmla="*/ 23 w 81"/>
                  <a:gd name="T121" fmla="*/ 0 h 77"/>
                  <a:gd name="T122" fmla="*/ 23 w 81"/>
                  <a:gd name="T123" fmla="*/ 15 h 7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1"/>
                  <a:gd name="T187" fmla="*/ 0 h 77"/>
                  <a:gd name="T188" fmla="*/ 81 w 81"/>
                  <a:gd name="T189" fmla="*/ 77 h 7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1" h="77">
                    <a:moveTo>
                      <a:pt x="23" y="15"/>
                    </a:moveTo>
                    <a:lnTo>
                      <a:pt x="31" y="4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6" y="4"/>
                    </a:lnTo>
                    <a:lnTo>
                      <a:pt x="66" y="11"/>
                    </a:lnTo>
                    <a:lnTo>
                      <a:pt x="69" y="19"/>
                    </a:lnTo>
                    <a:lnTo>
                      <a:pt x="69" y="27"/>
                    </a:lnTo>
                    <a:lnTo>
                      <a:pt x="69" y="57"/>
                    </a:lnTo>
                    <a:lnTo>
                      <a:pt x="69" y="65"/>
                    </a:lnTo>
                    <a:lnTo>
                      <a:pt x="69" y="69"/>
                    </a:lnTo>
                    <a:lnTo>
                      <a:pt x="73" y="73"/>
                    </a:lnTo>
                    <a:lnTo>
                      <a:pt x="81" y="73"/>
                    </a:lnTo>
                    <a:lnTo>
                      <a:pt x="81" y="77"/>
                    </a:lnTo>
                    <a:lnTo>
                      <a:pt x="43" y="77"/>
                    </a:lnTo>
                    <a:lnTo>
                      <a:pt x="43" y="73"/>
                    </a:lnTo>
                    <a:lnTo>
                      <a:pt x="46" y="73"/>
                    </a:lnTo>
                    <a:lnTo>
                      <a:pt x="50" y="73"/>
                    </a:lnTo>
                    <a:lnTo>
                      <a:pt x="54" y="69"/>
                    </a:lnTo>
                    <a:lnTo>
                      <a:pt x="54" y="65"/>
                    </a:lnTo>
                    <a:lnTo>
                      <a:pt x="54" y="57"/>
                    </a:lnTo>
                    <a:lnTo>
                      <a:pt x="54" y="27"/>
                    </a:lnTo>
                    <a:lnTo>
                      <a:pt x="54" y="19"/>
                    </a:lnTo>
                    <a:lnTo>
                      <a:pt x="50" y="11"/>
                    </a:lnTo>
                    <a:lnTo>
                      <a:pt x="43" y="8"/>
                    </a:lnTo>
                    <a:lnTo>
                      <a:pt x="35" y="11"/>
                    </a:lnTo>
                    <a:lnTo>
                      <a:pt x="23" y="19"/>
                    </a:lnTo>
                    <a:lnTo>
                      <a:pt x="23" y="57"/>
                    </a:lnTo>
                    <a:lnTo>
                      <a:pt x="23" y="65"/>
                    </a:lnTo>
                    <a:lnTo>
                      <a:pt x="23" y="69"/>
                    </a:lnTo>
                    <a:lnTo>
                      <a:pt x="27" y="73"/>
                    </a:lnTo>
                    <a:lnTo>
                      <a:pt x="31" y="73"/>
                    </a:lnTo>
                    <a:lnTo>
                      <a:pt x="35" y="73"/>
                    </a:lnTo>
                    <a:lnTo>
                      <a:pt x="35" y="77"/>
                    </a:lnTo>
                    <a:lnTo>
                      <a:pt x="0" y="77"/>
                    </a:lnTo>
                    <a:lnTo>
                      <a:pt x="0" y="73"/>
                    </a:lnTo>
                    <a:lnTo>
                      <a:pt x="4" y="73"/>
                    </a:lnTo>
                    <a:lnTo>
                      <a:pt x="8" y="69"/>
                    </a:lnTo>
                    <a:lnTo>
                      <a:pt x="8" y="65"/>
                    </a:lnTo>
                    <a:lnTo>
                      <a:pt x="8" y="57"/>
                    </a:lnTo>
                    <a:lnTo>
                      <a:pt x="8" y="31"/>
                    </a:lnTo>
                    <a:lnTo>
                      <a:pt x="8" y="19"/>
                    </a:lnTo>
                    <a:lnTo>
                      <a:pt x="8" y="11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3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27" name="Freeform 78"/>
              <p:cNvSpPr>
                <a:spLocks/>
              </p:cNvSpPr>
              <p:nvPr/>
            </p:nvSpPr>
            <p:spPr bwMode="auto">
              <a:xfrm>
                <a:off x="526" y="1756"/>
                <a:ext cx="46" cy="100"/>
              </a:xfrm>
              <a:custGeom>
                <a:avLst/>
                <a:gdLst>
                  <a:gd name="T0" fmla="*/ 27 w 46"/>
                  <a:gd name="T1" fmla="*/ 0 h 100"/>
                  <a:gd name="T2" fmla="*/ 27 w 46"/>
                  <a:gd name="T3" fmla="*/ 23 h 100"/>
                  <a:gd name="T4" fmla="*/ 42 w 46"/>
                  <a:gd name="T5" fmla="*/ 23 h 100"/>
                  <a:gd name="T6" fmla="*/ 42 w 46"/>
                  <a:gd name="T7" fmla="*/ 27 h 100"/>
                  <a:gd name="T8" fmla="*/ 27 w 46"/>
                  <a:gd name="T9" fmla="*/ 27 h 100"/>
                  <a:gd name="T10" fmla="*/ 27 w 46"/>
                  <a:gd name="T11" fmla="*/ 77 h 100"/>
                  <a:gd name="T12" fmla="*/ 27 w 46"/>
                  <a:gd name="T13" fmla="*/ 84 h 100"/>
                  <a:gd name="T14" fmla="*/ 27 w 46"/>
                  <a:gd name="T15" fmla="*/ 88 h 100"/>
                  <a:gd name="T16" fmla="*/ 31 w 46"/>
                  <a:gd name="T17" fmla="*/ 88 h 100"/>
                  <a:gd name="T18" fmla="*/ 35 w 46"/>
                  <a:gd name="T19" fmla="*/ 88 h 100"/>
                  <a:gd name="T20" fmla="*/ 38 w 46"/>
                  <a:gd name="T21" fmla="*/ 88 h 100"/>
                  <a:gd name="T22" fmla="*/ 38 w 46"/>
                  <a:gd name="T23" fmla="*/ 88 h 100"/>
                  <a:gd name="T24" fmla="*/ 42 w 46"/>
                  <a:gd name="T25" fmla="*/ 88 h 100"/>
                  <a:gd name="T26" fmla="*/ 42 w 46"/>
                  <a:gd name="T27" fmla="*/ 84 h 100"/>
                  <a:gd name="T28" fmla="*/ 46 w 46"/>
                  <a:gd name="T29" fmla="*/ 84 h 100"/>
                  <a:gd name="T30" fmla="*/ 42 w 46"/>
                  <a:gd name="T31" fmla="*/ 92 h 100"/>
                  <a:gd name="T32" fmla="*/ 38 w 46"/>
                  <a:gd name="T33" fmla="*/ 96 h 100"/>
                  <a:gd name="T34" fmla="*/ 35 w 46"/>
                  <a:gd name="T35" fmla="*/ 100 h 100"/>
                  <a:gd name="T36" fmla="*/ 27 w 46"/>
                  <a:gd name="T37" fmla="*/ 100 h 100"/>
                  <a:gd name="T38" fmla="*/ 23 w 46"/>
                  <a:gd name="T39" fmla="*/ 100 h 100"/>
                  <a:gd name="T40" fmla="*/ 19 w 46"/>
                  <a:gd name="T41" fmla="*/ 100 h 100"/>
                  <a:gd name="T42" fmla="*/ 15 w 46"/>
                  <a:gd name="T43" fmla="*/ 96 h 100"/>
                  <a:gd name="T44" fmla="*/ 15 w 46"/>
                  <a:gd name="T45" fmla="*/ 92 h 100"/>
                  <a:gd name="T46" fmla="*/ 11 w 46"/>
                  <a:gd name="T47" fmla="*/ 88 h 100"/>
                  <a:gd name="T48" fmla="*/ 11 w 46"/>
                  <a:gd name="T49" fmla="*/ 80 h 100"/>
                  <a:gd name="T50" fmla="*/ 11 w 46"/>
                  <a:gd name="T51" fmla="*/ 27 h 100"/>
                  <a:gd name="T52" fmla="*/ 0 w 46"/>
                  <a:gd name="T53" fmla="*/ 27 h 100"/>
                  <a:gd name="T54" fmla="*/ 0 w 46"/>
                  <a:gd name="T55" fmla="*/ 27 h 100"/>
                  <a:gd name="T56" fmla="*/ 4 w 46"/>
                  <a:gd name="T57" fmla="*/ 23 h 100"/>
                  <a:gd name="T58" fmla="*/ 11 w 46"/>
                  <a:gd name="T59" fmla="*/ 19 h 100"/>
                  <a:gd name="T60" fmla="*/ 15 w 46"/>
                  <a:gd name="T61" fmla="*/ 15 h 100"/>
                  <a:gd name="T62" fmla="*/ 19 w 46"/>
                  <a:gd name="T63" fmla="*/ 11 h 100"/>
                  <a:gd name="T64" fmla="*/ 23 w 46"/>
                  <a:gd name="T65" fmla="*/ 4 h 100"/>
                  <a:gd name="T66" fmla="*/ 23 w 46"/>
                  <a:gd name="T67" fmla="*/ 0 h 100"/>
                  <a:gd name="T68" fmla="*/ 27 w 46"/>
                  <a:gd name="T69" fmla="*/ 0 h 10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"/>
                  <a:gd name="T106" fmla="*/ 0 h 100"/>
                  <a:gd name="T107" fmla="*/ 46 w 46"/>
                  <a:gd name="T108" fmla="*/ 100 h 10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" h="100">
                    <a:moveTo>
                      <a:pt x="27" y="0"/>
                    </a:moveTo>
                    <a:lnTo>
                      <a:pt x="27" y="23"/>
                    </a:lnTo>
                    <a:lnTo>
                      <a:pt x="42" y="23"/>
                    </a:lnTo>
                    <a:lnTo>
                      <a:pt x="42" y="27"/>
                    </a:lnTo>
                    <a:lnTo>
                      <a:pt x="27" y="27"/>
                    </a:lnTo>
                    <a:lnTo>
                      <a:pt x="27" y="77"/>
                    </a:lnTo>
                    <a:lnTo>
                      <a:pt x="27" y="84"/>
                    </a:lnTo>
                    <a:lnTo>
                      <a:pt x="27" y="88"/>
                    </a:lnTo>
                    <a:lnTo>
                      <a:pt x="31" y="88"/>
                    </a:lnTo>
                    <a:lnTo>
                      <a:pt x="35" y="88"/>
                    </a:lnTo>
                    <a:lnTo>
                      <a:pt x="38" y="88"/>
                    </a:lnTo>
                    <a:lnTo>
                      <a:pt x="42" y="88"/>
                    </a:lnTo>
                    <a:lnTo>
                      <a:pt x="42" y="84"/>
                    </a:lnTo>
                    <a:lnTo>
                      <a:pt x="46" y="84"/>
                    </a:lnTo>
                    <a:lnTo>
                      <a:pt x="42" y="92"/>
                    </a:lnTo>
                    <a:lnTo>
                      <a:pt x="38" y="96"/>
                    </a:lnTo>
                    <a:lnTo>
                      <a:pt x="35" y="100"/>
                    </a:lnTo>
                    <a:lnTo>
                      <a:pt x="27" y="100"/>
                    </a:lnTo>
                    <a:lnTo>
                      <a:pt x="23" y="100"/>
                    </a:lnTo>
                    <a:lnTo>
                      <a:pt x="19" y="100"/>
                    </a:lnTo>
                    <a:lnTo>
                      <a:pt x="15" y="96"/>
                    </a:lnTo>
                    <a:lnTo>
                      <a:pt x="15" y="92"/>
                    </a:lnTo>
                    <a:lnTo>
                      <a:pt x="11" y="88"/>
                    </a:lnTo>
                    <a:lnTo>
                      <a:pt x="11" y="80"/>
                    </a:lnTo>
                    <a:lnTo>
                      <a:pt x="11" y="27"/>
                    </a:lnTo>
                    <a:lnTo>
                      <a:pt x="0" y="27"/>
                    </a:lnTo>
                    <a:lnTo>
                      <a:pt x="4" y="23"/>
                    </a:lnTo>
                    <a:lnTo>
                      <a:pt x="11" y="19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3" y="4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28" name="Rectangle 79"/>
              <p:cNvSpPr>
                <a:spLocks noChangeArrowheads="1"/>
              </p:cNvSpPr>
              <p:nvPr/>
            </p:nvSpPr>
            <p:spPr bwMode="auto">
              <a:xfrm>
                <a:off x="833" y="1706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9" name="Rectangle 80"/>
              <p:cNvSpPr>
                <a:spLocks noChangeArrowheads="1"/>
              </p:cNvSpPr>
              <p:nvPr/>
            </p:nvSpPr>
            <p:spPr bwMode="auto">
              <a:xfrm>
                <a:off x="864" y="1706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0" name="Freeform 81"/>
              <p:cNvSpPr>
                <a:spLocks/>
              </p:cNvSpPr>
              <p:nvPr/>
            </p:nvSpPr>
            <p:spPr bwMode="auto">
              <a:xfrm>
                <a:off x="1059" y="1836"/>
                <a:ext cx="19" cy="20"/>
              </a:xfrm>
              <a:custGeom>
                <a:avLst/>
                <a:gdLst>
                  <a:gd name="T0" fmla="*/ 8 w 19"/>
                  <a:gd name="T1" fmla="*/ 0 h 20"/>
                  <a:gd name="T2" fmla="*/ 12 w 19"/>
                  <a:gd name="T3" fmla="*/ 0 h 20"/>
                  <a:gd name="T4" fmla="*/ 16 w 19"/>
                  <a:gd name="T5" fmla="*/ 4 h 20"/>
                  <a:gd name="T6" fmla="*/ 19 w 19"/>
                  <a:gd name="T7" fmla="*/ 8 h 20"/>
                  <a:gd name="T8" fmla="*/ 19 w 19"/>
                  <a:gd name="T9" fmla="*/ 12 h 20"/>
                  <a:gd name="T10" fmla="*/ 19 w 19"/>
                  <a:gd name="T11" fmla="*/ 16 h 20"/>
                  <a:gd name="T12" fmla="*/ 16 w 19"/>
                  <a:gd name="T13" fmla="*/ 16 h 20"/>
                  <a:gd name="T14" fmla="*/ 12 w 19"/>
                  <a:gd name="T15" fmla="*/ 20 h 20"/>
                  <a:gd name="T16" fmla="*/ 8 w 19"/>
                  <a:gd name="T17" fmla="*/ 20 h 20"/>
                  <a:gd name="T18" fmla="*/ 4 w 19"/>
                  <a:gd name="T19" fmla="*/ 20 h 20"/>
                  <a:gd name="T20" fmla="*/ 4 w 19"/>
                  <a:gd name="T21" fmla="*/ 16 h 20"/>
                  <a:gd name="T22" fmla="*/ 0 w 19"/>
                  <a:gd name="T23" fmla="*/ 16 h 20"/>
                  <a:gd name="T24" fmla="*/ 0 w 19"/>
                  <a:gd name="T25" fmla="*/ 12 h 20"/>
                  <a:gd name="T26" fmla="*/ 0 w 19"/>
                  <a:gd name="T27" fmla="*/ 8 h 20"/>
                  <a:gd name="T28" fmla="*/ 4 w 19"/>
                  <a:gd name="T29" fmla="*/ 4 h 20"/>
                  <a:gd name="T30" fmla="*/ 4 w 19"/>
                  <a:gd name="T31" fmla="*/ 0 h 20"/>
                  <a:gd name="T32" fmla="*/ 8 w 19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20"/>
                  <a:gd name="T53" fmla="*/ 19 w 19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20">
                    <a:moveTo>
                      <a:pt x="8" y="0"/>
                    </a:moveTo>
                    <a:lnTo>
                      <a:pt x="12" y="0"/>
                    </a:lnTo>
                    <a:lnTo>
                      <a:pt x="16" y="4"/>
                    </a:lnTo>
                    <a:lnTo>
                      <a:pt x="19" y="8"/>
                    </a:lnTo>
                    <a:lnTo>
                      <a:pt x="19" y="12"/>
                    </a:lnTo>
                    <a:lnTo>
                      <a:pt x="19" y="16"/>
                    </a:lnTo>
                    <a:lnTo>
                      <a:pt x="16" y="16"/>
                    </a:lnTo>
                    <a:lnTo>
                      <a:pt x="12" y="20"/>
                    </a:lnTo>
                    <a:lnTo>
                      <a:pt x="8" y="20"/>
                    </a:lnTo>
                    <a:lnTo>
                      <a:pt x="4" y="20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31" name="Freeform 82"/>
              <p:cNvSpPr>
                <a:spLocks noEditPoints="1"/>
              </p:cNvSpPr>
              <p:nvPr/>
            </p:nvSpPr>
            <p:spPr bwMode="auto">
              <a:xfrm>
                <a:off x="1094" y="1741"/>
                <a:ext cx="73" cy="115"/>
              </a:xfrm>
              <a:custGeom>
                <a:avLst/>
                <a:gdLst>
                  <a:gd name="T0" fmla="*/ 0 w 73"/>
                  <a:gd name="T1" fmla="*/ 57 h 115"/>
                  <a:gd name="T2" fmla="*/ 4 w 73"/>
                  <a:gd name="T3" fmla="*/ 42 h 115"/>
                  <a:gd name="T4" fmla="*/ 8 w 73"/>
                  <a:gd name="T5" fmla="*/ 26 h 115"/>
                  <a:gd name="T6" fmla="*/ 15 w 73"/>
                  <a:gd name="T7" fmla="*/ 15 h 115"/>
                  <a:gd name="T8" fmla="*/ 23 w 73"/>
                  <a:gd name="T9" fmla="*/ 3 h 115"/>
                  <a:gd name="T10" fmla="*/ 31 w 73"/>
                  <a:gd name="T11" fmla="*/ 0 h 115"/>
                  <a:gd name="T12" fmla="*/ 38 w 73"/>
                  <a:gd name="T13" fmla="*/ 0 h 115"/>
                  <a:gd name="T14" fmla="*/ 46 w 73"/>
                  <a:gd name="T15" fmla="*/ 0 h 115"/>
                  <a:gd name="T16" fmla="*/ 54 w 73"/>
                  <a:gd name="T17" fmla="*/ 3 h 115"/>
                  <a:gd name="T18" fmla="*/ 61 w 73"/>
                  <a:gd name="T19" fmla="*/ 11 h 115"/>
                  <a:gd name="T20" fmla="*/ 65 w 73"/>
                  <a:gd name="T21" fmla="*/ 26 h 115"/>
                  <a:gd name="T22" fmla="*/ 69 w 73"/>
                  <a:gd name="T23" fmla="*/ 38 h 115"/>
                  <a:gd name="T24" fmla="*/ 73 w 73"/>
                  <a:gd name="T25" fmla="*/ 57 h 115"/>
                  <a:gd name="T26" fmla="*/ 69 w 73"/>
                  <a:gd name="T27" fmla="*/ 72 h 115"/>
                  <a:gd name="T28" fmla="*/ 65 w 73"/>
                  <a:gd name="T29" fmla="*/ 88 h 115"/>
                  <a:gd name="T30" fmla="*/ 61 w 73"/>
                  <a:gd name="T31" fmla="*/ 99 h 115"/>
                  <a:gd name="T32" fmla="*/ 54 w 73"/>
                  <a:gd name="T33" fmla="*/ 111 h 115"/>
                  <a:gd name="T34" fmla="*/ 46 w 73"/>
                  <a:gd name="T35" fmla="*/ 115 h 115"/>
                  <a:gd name="T36" fmla="*/ 34 w 73"/>
                  <a:gd name="T37" fmla="*/ 115 h 115"/>
                  <a:gd name="T38" fmla="*/ 27 w 73"/>
                  <a:gd name="T39" fmla="*/ 115 h 115"/>
                  <a:gd name="T40" fmla="*/ 19 w 73"/>
                  <a:gd name="T41" fmla="*/ 107 h 115"/>
                  <a:gd name="T42" fmla="*/ 11 w 73"/>
                  <a:gd name="T43" fmla="*/ 95 h 115"/>
                  <a:gd name="T44" fmla="*/ 4 w 73"/>
                  <a:gd name="T45" fmla="*/ 80 h 115"/>
                  <a:gd name="T46" fmla="*/ 0 w 73"/>
                  <a:gd name="T47" fmla="*/ 57 h 115"/>
                  <a:gd name="T48" fmla="*/ 19 w 73"/>
                  <a:gd name="T49" fmla="*/ 61 h 115"/>
                  <a:gd name="T50" fmla="*/ 19 w 73"/>
                  <a:gd name="T51" fmla="*/ 80 h 115"/>
                  <a:gd name="T52" fmla="*/ 23 w 73"/>
                  <a:gd name="T53" fmla="*/ 99 h 115"/>
                  <a:gd name="T54" fmla="*/ 27 w 73"/>
                  <a:gd name="T55" fmla="*/ 103 h 115"/>
                  <a:gd name="T56" fmla="*/ 31 w 73"/>
                  <a:gd name="T57" fmla="*/ 107 h 115"/>
                  <a:gd name="T58" fmla="*/ 38 w 73"/>
                  <a:gd name="T59" fmla="*/ 111 h 115"/>
                  <a:gd name="T60" fmla="*/ 42 w 73"/>
                  <a:gd name="T61" fmla="*/ 107 h 115"/>
                  <a:gd name="T62" fmla="*/ 46 w 73"/>
                  <a:gd name="T63" fmla="*/ 107 h 115"/>
                  <a:gd name="T64" fmla="*/ 50 w 73"/>
                  <a:gd name="T65" fmla="*/ 99 h 115"/>
                  <a:gd name="T66" fmla="*/ 54 w 73"/>
                  <a:gd name="T67" fmla="*/ 92 h 115"/>
                  <a:gd name="T68" fmla="*/ 54 w 73"/>
                  <a:gd name="T69" fmla="*/ 76 h 115"/>
                  <a:gd name="T70" fmla="*/ 57 w 73"/>
                  <a:gd name="T71" fmla="*/ 53 h 115"/>
                  <a:gd name="T72" fmla="*/ 54 w 73"/>
                  <a:gd name="T73" fmla="*/ 34 h 115"/>
                  <a:gd name="T74" fmla="*/ 54 w 73"/>
                  <a:gd name="T75" fmla="*/ 23 h 115"/>
                  <a:gd name="T76" fmla="*/ 50 w 73"/>
                  <a:gd name="T77" fmla="*/ 11 h 115"/>
                  <a:gd name="T78" fmla="*/ 46 w 73"/>
                  <a:gd name="T79" fmla="*/ 7 h 115"/>
                  <a:gd name="T80" fmla="*/ 42 w 73"/>
                  <a:gd name="T81" fmla="*/ 7 h 115"/>
                  <a:gd name="T82" fmla="*/ 38 w 73"/>
                  <a:gd name="T83" fmla="*/ 3 h 115"/>
                  <a:gd name="T84" fmla="*/ 31 w 73"/>
                  <a:gd name="T85" fmla="*/ 7 h 115"/>
                  <a:gd name="T86" fmla="*/ 27 w 73"/>
                  <a:gd name="T87" fmla="*/ 11 h 115"/>
                  <a:gd name="T88" fmla="*/ 23 w 73"/>
                  <a:gd name="T89" fmla="*/ 19 h 115"/>
                  <a:gd name="T90" fmla="*/ 19 w 73"/>
                  <a:gd name="T91" fmla="*/ 30 h 115"/>
                  <a:gd name="T92" fmla="*/ 19 w 73"/>
                  <a:gd name="T93" fmla="*/ 46 h 115"/>
                  <a:gd name="T94" fmla="*/ 19 w 73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7"/>
                    </a:moveTo>
                    <a:lnTo>
                      <a:pt x="4" y="42"/>
                    </a:lnTo>
                    <a:lnTo>
                      <a:pt x="8" y="26"/>
                    </a:lnTo>
                    <a:lnTo>
                      <a:pt x="15" y="15"/>
                    </a:lnTo>
                    <a:lnTo>
                      <a:pt x="23" y="3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4" y="3"/>
                    </a:lnTo>
                    <a:lnTo>
                      <a:pt x="61" y="11"/>
                    </a:lnTo>
                    <a:lnTo>
                      <a:pt x="65" y="26"/>
                    </a:lnTo>
                    <a:lnTo>
                      <a:pt x="69" y="38"/>
                    </a:lnTo>
                    <a:lnTo>
                      <a:pt x="73" y="57"/>
                    </a:lnTo>
                    <a:lnTo>
                      <a:pt x="69" y="72"/>
                    </a:lnTo>
                    <a:lnTo>
                      <a:pt x="65" y="88"/>
                    </a:lnTo>
                    <a:lnTo>
                      <a:pt x="61" y="99"/>
                    </a:lnTo>
                    <a:lnTo>
                      <a:pt x="54" y="111"/>
                    </a:lnTo>
                    <a:lnTo>
                      <a:pt x="46" y="115"/>
                    </a:lnTo>
                    <a:lnTo>
                      <a:pt x="34" y="115"/>
                    </a:lnTo>
                    <a:lnTo>
                      <a:pt x="27" y="115"/>
                    </a:lnTo>
                    <a:lnTo>
                      <a:pt x="19" y="107"/>
                    </a:lnTo>
                    <a:lnTo>
                      <a:pt x="11" y="95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19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7" y="103"/>
                    </a:lnTo>
                    <a:lnTo>
                      <a:pt x="31" y="107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7"/>
                    </a:lnTo>
                    <a:lnTo>
                      <a:pt x="50" y="99"/>
                    </a:lnTo>
                    <a:lnTo>
                      <a:pt x="54" y="92"/>
                    </a:lnTo>
                    <a:lnTo>
                      <a:pt x="54" y="76"/>
                    </a:lnTo>
                    <a:lnTo>
                      <a:pt x="57" y="53"/>
                    </a:lnTo>
                    <a:lnTo>
                      <a:pt x="54" y="34"/>
                    </a:lnTo>
                    <a:lnTo>
                      <a:pt x="54" y="23"/>
                    </a:lnTo>
                    <a:lnTo>
                      <a:pt x="50" y="11"/>
                    </a:lnTo>
                    <a:lnTo>
                      <a:pt x="46" y="7"/>
                    </a:lnTo>
                    <a:lnTo>
                      <a:pt x="42" y="7"/>
                    </a:lnTo>
                    <a:lnTo>
                      <a:pt x="38" y="3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9" y="46"/>
                    </a:lnTo>
                    <a:lnTo>
                      <a:pt x="19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32" name="Freeform 83"/>
              <p:cNvSpPr>
                <a:spLocks noEditPoints="1"/>
              </p:cNvSpPr>
              <p:nvPr/>
            </p:nvSpPr>
            <p:spPr bwMode="auto">
              <a:xfrm>
                <a:off x="1178" y="1741"/>
                <a:ext cx="73" cy="115"/>
              </a:xfrm>
              <a:custGeom>
                <a:avLst/>
                <a:gdLst>
                  <a:gd name="T0" fmla="*/ 0 w 73"/>
                  <a:gd name="T1" fmla="*/ 57 h 115"/>
                  <a:gd name="T2" fmla="*/ 4 w 73"/>
                  <a:gd name="T3" fmla="*/ 42 h 115"/>
                  <a:gd name="T4" fmla="*/ 8 w 73"/>
                  <a:gd name="T5" fmla="*/ 26 h 115"/>
                  <a:gd name="T6" fmla="*/ 16 w 73"/>
                  <a:gd name="T7" fmla="*/ 15 h 115"/>
                  <a:gd name="T8" fmla="*/ 23 w 73"/>
                  <a:gd name="T9" fmla="*/ 3 h 115"/>
                  <a:gd name="T10" fmla="*/ 31 w 73"/>
                  <a:gd name="T11" fmla="*/ 0 h 115"/>
                  <a:gd name="T12" fmla="*/ 39 w 73"/>
                  <a:gd name="T13" fmla="*/ 0 h 115"/>
                  <a:gd name="T14" fmla="*/ 46 w 73"/>
                  <a:gd name="T15" fmla="*/ 0 h 115"/>
                  <a:gd name="T16" fmla="*/ 54 w 73"/>
                  <a:gd name="T17" fmla="*/ 3 h 115"/>
                  <a:gd name="T18" fmla="*/ 58 w 73"/>
                  <a:gd name="T19" fmla="*/ 11 h 115"/>
                  <a:gd name="T20" fmla="*/ 65 w 73"/>
                  <a:gd name="T21" fmla="*/ 26 h 115"/>
                  <a:gd name="T22" fmla="*/ 69 w 73"/>
                  <a:gd name="T23" fmla="*/ 38 h 115"/>
                  <a:gd name="T24" fmla="*/ 73 w 73"/>
                  <a:gd name="T25" fmla="*/ 57 h 115"/>
                  <a:gd name="T26" fmla="*/ 69 w 73"/>
                  <a:gd name="T27" fmla="*/ 72 h 115"/>
                  <a:gd name="T28" fmla="*/ 65 w 73"/>
                  <a:gd name="T29" fmla="*/ 88 h 115"/>
                  <a:gd name="T30" fmla="*/ 62 w 73"/>
                  <a:gd name="T31" fmla="*/ 99 h 115"/>
                  <a:gd name="T32" fmla="*/ 54 w 73"/>
                  <a:gd name="T33" fmla="*/ 111 h 115"/>
                  <a:gd name="T34" fmla="*/ 42 w 73"/>
                  <a:gd name="T35" fmla="*/ 115 h 115"/>
                  <a:gd name="T36" fmla="*/ 35 w 73"/>
                  <a:gd name="T37" fmla="*/ 115 h 115"/>
                  <a:gd name="T38" fmla="*/ 27 w 73"/>
                  <a:gd name="T39" fmla="*/ 115 h 115"/>
                  <a:gd name="T40" fmla="*/ 19 w 73"/>
                  <a:gd name="T41" fmla="*/ 107 h 115"/>
                  <a:gd name="T42" fmla="*/ 12 w 73"/>
                  <a:gd name="T43" fmla="*/ 95 h 115"/>
                  <a:gd name="T44" fmla="*/ 4 w 73"/>
                  <a:gd name="T45" fmla="*/ 80 h 115"/>
                  <a:gd name="T46" fmla="*/ 0 w 73"/>
                  <a:gd name="T47" fmla="*/ 57 h 115"/>
                  <a:gd name="T48" fmla="*/ 19 w 73"/>
                  <a:gd name="T49" fmla="*/ 61 h 115"/>
                  <a:gd name="T50" fmla="*/ 19 w 73"/>
                  <a:gd name="T51" fmla="*/ 80 h 115"/>
                  <a:gd name="T52" fmla="*/ 23 w 73"/>
                  <a:gd name="T53" fmla="*/ 99 h 115"/>
                  <a:gd name="T54" fmla="*/ 27 w 73"/>
                  <a:gd name="T55" fmla="*/ 103 h 115"/>
                  <a:gd name="T56" fmla="*/ 31 w 73"/>
                  <a:gd name="T57" fmla="*/ 107 h 115"/>
                  <a:gd name="T58" fmla="*/ 35 w 73"/>
                  <a:gd name="T59" fmla="*/ 111 h 115"/>
                  <a:gd name="T60" fmla="*/ 42 w 73"/>
                  <a:gd name="T61" fmla="*/ 107 h 115"/>
                  <a:gd name="T62" fmla="*/ 46 w 73"/>
                  <a:gd name="T63" fmla="*/ 107 h 115"/>
                  <a:gd name="T64" fmla="*/ 50 w 73"/>
                  <a:gd name="T65" fmla="*/ 99 h 115"/>
                  <a:gd name="T66" fmla="*/ 54 w 73"/>
                  <a:gd name="T67" fmla="*/ 92 h 115"/>
                  <a:gd name="T68" fmla="*/ 54 w 73"/>
                  <a:gd name="T69" fmla="*/ 76 h 115"/>
                  <a:gd name="T70" fmla="*/ 58 w 73"/>
                  <a:gd name="T71" fmla="*/ 53 h 115"/>
                  <a:gd name="T72" fmla="*/ 54 w 73"/>
                  <a:gd name="T73" fmla="*/ 34 h 115"/>
                  <a:gd name="T74" fmla="*/ 54 w 73"/>
                  <a:gd name="T75" fmla="*/ 23 h 115"/>
                  <a:gd name="T76" fmla="*/ 50 w 73"/>
                  <a:gd name="T77" fmla="*/ 11 h 115"/>
                  <a:gd name="T78" fmla="*/ 46 w 73"/>
                  <a:gd name="T79" fmla="*/ 7 h 115"/>
                  <a:gd name="T80" fmla="*/ 42 w 73"/>
                  <a:gd name="T81" fmla="*/ 7 h 115"/>
                  <a:gd name="T82" fmla="*/ 39 w 73"/>
                  <a:gd name="T83" fmla="*/ 3 h 115"/>
                  <a:gd name="T84" fmla="*/ 31 w 73"/>
                  <a:gd name="T85" fmla="*/ 7 h 115"/>
                  <a:gd name="T86" fmla="*/ 27 w 73"/>
                  <a:gd name="T87" fmla="*/ 11 h 115"/>
                  <a:gd name="T88" fmla="*/ 23 w 73"/>
                  <a:gd name="T89" fmla="*/ 19 h 115"/>
                  <a:gd name="T90" fmla="*/ 19 w 73"/>
                  <a:gd name="T91" fmla="*/ 30 h 115"/>
                  <a:gd name="T92" fmla="*/ 19 w 73"/>
                  <a:gd name="T93" fmla="*/ 46 h 115"/>
                  <a:gd name="T94" fmla="*/ 19 w 73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7"/>
                    </a:moveTo>
                    <a:lnTo>
                      <a:pt x="4" y="42"/>
                    </a:lnTo>
                    <a:lnTo>
                      <a:pt x="8" y="26"/>
                    </a:lnTo>
                    <a:lnTo>
                      <a:pt x="16" y="15"/>
                    </a:lnTo>
                    <a:lnTo>
                      <a:pt x="23" y="3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6" y="0"/>
                    </a:lnTo>
                    <a:lnTo>
                      <a:pt x="54" y="3"/>
                    </a:lnTo>
                    <a:lnTo>
                      <a:pt x="58" y="11"/>
                    </a:lnTo>
                    <a:lnTo>
                      <a:pt x="65" y="26"/>
                    </a:lnTo>
                    <a:lnTo>
                      <a:pt x="69" y="38"/>
                    </a:lnTo>
                    <a:lnTo>
                      <a:pt x="73" y="57"/>
                    </a:lnTo>
                    <a:lnTo>
                      <a:pt x="69" y="72"/>
                    </a:lnTo>
                    <a:lnTo>
                      <a:pt x="65" y="88"/>
                    </a:lnTo>
                    <a:lnTo>
                      <a:pt x="62" y="99"/>
                    </a:lnTo>
                    <a:lnTo>
                      <a:pt x="54" y="111"/>
                    </a:lnTo>
                    <a:lnTo>
                      <a:pt x="42" y="115"/>
                    </a:lnTo>
                    <a:lnTo>
                      <a:pt x="35" y="115"/>
                    </a:lnTo>
                    <a:lnTo>
                      <a:pt x="27" y="115"/>
                    </a:lnTo>
                    <a:lnTo>
                      <a:pt x="19" y="107"/>
                    </a:lnTo>
                    <a:lnTo>
                      <a:pt x="12" y="95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19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7" y="103"/>
                    </a:lnTo>
                    <a:lnTo>
                      <a:pt x="31" y="107"/>
                    </a:lnTo>
                    <a:lnTo>
                      <a:pt x="35" y="111"/>
                    </a:lnTo>
                    <a:lnTo>
                      <a:pt x="42" y="107"/>
                    </a:lnTo>
                    <a:lnTo>
                      <a:pt x="46" y="107"/>
                    </a:lnTo>
                    <a:lnTo>
                      <a:pt x="50" y="99"/>
                    </a:lnTo>
                    <a:lnTo>
                      <a:pt x="54" y="92"/>
                    </a:lnTo>
                    <a:lnTo>
                      <a:pt x="54" y="76"/>
                    </a:lnTo>
                    <a:lnTo>
                      <a:pt x="58" y="53"/>
                    </a:lnTo>
                    <a:lnTo>
                      <a:pt x="54" y="34"/>
                    </a:lnTo>
                    <a:lnTo>
                      <a:pt x="54" y="23"/>
                    </a:lnTo>
                    <a:lnTo>
                      <a:pt x="50" y="11"/>
                    </a:lnTo>
                    <a:lnTo>
                      <a:pt x="46" y="7"/>
                    </a:lnTo>
                    <a:lnTo>
                      <a:pt x="42" y="7"/>
                    </a:lnTo>
                    <a:lnTo>
                      <a:pt x="39" y="3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9" y="46"/>
                    </a:lnTo>
                    <a:lnTo>
                      <a:pt x="19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33" name="Freeform 84"/>
              <p:cNvSpPr>
                <a:spLocks/>
              </p:cNvSpPr>
              <p:nvPr/>
            </p:nvSpPr>
            <p:spPr bwMode="auto">
              <a:xfrm>
                <a:off x="1259" y="1741"/>
                <a:ext cx="77" cy="115"/>
              </a:xfrm>
              <a:custGeom>
                <a:avLst/>
                <a:gdLst>
                  <a:gd name="T0" fmla="*/ 77 w 77"/>
                  <a:gd name="T1" fmla="*/ 92 h 115"/>
                  <a:gd name="T2" fmla="*/ 69 w 77"/>
                  <a:gd name="T3" fmla="*/ 115 h 115"/>
                  <a:gd name="T4" fmla="*/ 0 w 77"/>
                  <a:gd name="T5" fmla="*/ 115 h 115"/>
                  <a:gd name="T6" fmla="*/ 0 w 77"/>
                  <a:gd name="T7" fmla="*/ 111 h 115"/>
                  <a:gd name="T8" fmla="*/ 19 w 77"/>
                  <a:gd name="T9" fmla="*/ 95 h 115"/>
                  <a:gd name="T10" fmla="*/ 31 w 77"/>
                  <a:gd name="T11" fmla="*/ 80 h 115"/>
                  <a:gd name="T12" fmla="*/ 42 w 77"/>
                  <a:gd name="T13" fmla="*/ 69 h 115"/>
                  <a:gd name="T14" fmla="*/ 50 w 77"/>
                  <a:gd name="T15" fmla="*/ 49 h 115"/>
                  <a:gd name="T16" fmla="*/ 54 w 77"/>
                  <a:gd name="T17" fmla="*/ 38 h 115"/>
                  <a:gd name="T18" fmla="*/ 54 w 77"/>
                  <a:gd name="T19" fmla="*/ 26 h 115"/>
                  <a:gd name="T20" fmla="*/ 46 w 77"/>
                  <a:gd name="T21" fmla="*/ 19 h 115"/>
                  <a:gd name="T22" fmla="*/ 38 w 77"/>
                  <a:gd name="T23" fmla="*/ 15 h 115"/>
                  <a:gd name="T24" fmla="*/ 31 w 77"/>
                  <a:gd name="T25" fmla="*/ 11 h 115"/>
                  <a:gd name="T26" fmla="*/ 23 w 77"/>
                  <a:gd name="T27" fmla="*/ 11 h 115"/>
                  <a:gd name="T28" fmla="*/ 15 w 77"/>
                  <a:gd name="T29" fmla="*/ 15 h 115"/>
                  <a:gd name="T30" fmla="*/ 11 w 77"/>
                  <a:gd name="T31" fmla="*/ 23 h 115"/>
                  <a:gd name="T32" fmla="*/ 7 w 77"/>
                  <a:gd name="T33" fmla="*/ 30 h 115"/>
                  <a:gd name="T34" fmla="*/ 4 w 77"/>
                  <a:gd name="T35" fmla="*/ 30 h 115"/>
                  <a:gd name="T36" fmla="*/ 7 w 77"/>
                  <a:gd name="T37" fmla="*/ 19 h 115"/>
                  <a:gd name="T38" fmla="*/ 15 w 77"/>
                  <a:gd name="T39" fmla="*/ 7 h 115"/>
                  <a:gd name="T40" fmla="*/ 23 w 77"/>
                  <a:gd name="T41" fmla="*/ 3 h 115"/>
                  <a:gd name="T42" fmla="*/ 34 w 77"/>
                  <a:gd name="T43" fmla="*/ 0 h 115"/>
                  <a:gd name="T44" fmla="*/ 50 w 77"/>
                  <a:gd name="T45" fmla="*/ 3 h 115"/>
                  <a:gd name="T46" fmla="*/ 57 w 77"/>
                  <a:gd name="T47" fmla="*/ 7 h 115"/>
                  <a:gd name="T48" fmla="*/ 65 w 77"/>
                  <a:gd name="T49" fmla="*/ 19 h 115"/>
                  <a:gd name="T50" fmla="*/ 69 w 77"/>
                  <a:gd name="T51" fmla="*/ 30 h 115"/>
                  <a:gd name="T52" fmla="*/ 65 w 77"/>
                  <a:gd name="T53" fmla="*/ 38 h 115"/>
                  <a:gd name="T54" fmla="*/ 65 w 77"/>
                  <a:gd name="T55" fmla="*/ 46 h 115"/>
                  <a:gd name="T56" fmla="*/ 57 w 77"/>
                  <a:gd name="T57" fmla="*/ 61 h 115"/>
                  <a:gd name="T58" fmla="*/ 42 w 77"/>
                  <a:gd name="T59" fmla="*/ 72 h 115"/>
                  <a:gd name="T60" fmla="*/ 31 w 77"/>
                  <a:gd name="T61" fmla="*/ 88 h 115"/>
                  <a:gd name="T62" fmla="*/ 23 w 77"/>
                  <a:gd name="T63" fmla="*/ 95 h 115"/>
                  <a:gd name="T64" fmla="*/ 19 w 77"/>
                  <a:gd name="T65" fmla="*/ 99 h 115"/>
                  <a:gd name="T66" fmla="*/ 46 w 77"/>
                  <a:gd name="T67" fmla="*/ 99 h 115"/>
                  <a:gd name="T68" fmla="*/ 54 w 77"/>
                  <a:gd name="T69" fmla="*/ 99 h 115"/>
                  <a:gd name="T70" fmla="*/ 61 w 77"/>
                  <a:gd name="T71" fmla="*/ 99 h 115"/>
                  <a:gd name="T72" fmla="*/ 61 w 77"/>
                  <a:gd name="T73" fmla="*/ 99 h 115"/>
                  <a:gd name="T74" fmla="*/ 65 w 77"/>
                  <a:gd name="T75" fmla="*/ 99 h 115"/>
                  <a:gd name="T76" fmla="*/ 69 w 77"/>
                  <a:gd name="T77" fmla="*/ 95 h 115"/>
                  <a:gd name="T78" fmla="*/ 73 w 77"/>
                  <a:gd name="T79" fmla="*/ 92 h 115"/>
                  <a:gd name="T80" fmla="*/ 77 w 77"/>
                  <a:gd name="T81" fmla="*/ 92 h 1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7"/>
                  <a:gd name="T124" fmla="*/ 0 h 115"/>
                  <a:gd name="T125" fmla="*/ 77 w 77"/>
                  <a:gd name="T126" fmla="*/ 115 h 1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7" h="115">
                    <a:moveTo>
                      <a:pt x="77" y="92"/>
                    </a:moveTo>
                    <a:lnTo>
                      <a:pt x="69" y="115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19" y="95"/>
                    </a:lnTo>
                    <a:lnTo>
                      <a:pt x="31" y="80"/>
                    </a:lnTo>
                    <a:lnTo>
                      <a:pt x="42" y="69"/>
                    </a:lnTo>
                    <a:lnTo>
                      <a:pt x="50" y="49"/>
                    </a:lnTo>
                    <a:lnTo>
                      <a:pt x="54" y="38"/>
                    </a:lnTo>
                    <a:lnTo>
                      <a:pt x="54" y="26"/>
                    </a:lnTo>
                    <a:lnTo>
                      <a:pt x="46" y="19"/>
                    </a:lnTo>
                    <a:lnTo>
                      <a:pt x="38" y="15"/>
                    </a:lnTo>
                    <a:lnTo>
                      <a:pt x="31" y="11"/>
                    </a:lnTo>
                    <a:lnTo>
                      <a:pt x="23" y="11"/>
                    </a:lnTo>
                    <a:lnTo>
                      <a:pt x="15" y="15"/>
                    </a:lnTo>
                    <a:lnTo>
                      <a:pt x="11" y="23"/>
                    </a:lnTo>
                    <a:lnTo>
                      <a:pt x="7" y="30"/>
                    </a:lnTo>
                    <a:lnTo>
                      <a:pt x="4" y="30"/>
                    </a:lnTo>
                    <a:lnTo>
                      <a:pt x="7" y="19"/>
                    </a:lnTo>
                    <a:lnTo>
                      <a:pt x="15" y="7"/>
                    </a:lnTo>
                    <a:lnTo>
                      <a:pt x="23" y="3"/>
                    </a:lnTo>
                    <a:lnTo>
                      <a:pt x="34" y="0"/>
                    </a:lnTo>
                    <a:lnTo>
                      <a:pt x="50" y="3"/>
                    </a:lnTo>
                    <a:lnTo>
                      <a:pt x="57" y="7"/>
                    </a:lnTo>
                    <a:lnTo>
                      <a:pt x="65" y="19"/>
                    </a:lnTo>
                    <a:lnTo>
                      <a:pt x="69" y="30"/>
                    </a:lnTo>
                    <a:lnTo>
                      <a:pt x="65" y="38"/>
                    </a:lnTo>
                    <a:lnTo>
                      <a:pt x="65" y="46"/>
                    </a:lnTo>
                    <a:lnTo>
                      <a:pt x="57" y="61"/>
                    </a:lnTo>
                    <a:lnTo>
                      <a:pt x="42" y="72"/>
                    </a:lnTo>
                    <a:lnTo>
                      <a:pt x="31" y="88"/>
                    </a:lnTo>
                    <a:lnTo>
                      <a:pt x="23" y="95"/>
                    </a:lnTo>
                    <a:lnTo>
                      <a:pt x="19" y="99"/>
                    </a:lnTo>
                    <a:lnTo>
                      <a:pt x="46" y="99"/>
                    </a:lnTo>
                    <a:lnTo>
                      <a:pt x="54" y="99"/>
                    </a:lnTo>
                    <a:lnTo>
                      <a:pt x="61" y="99"/>
                    </a:lnTo>
                    <a:lnTo>
                      <a:pt x="65" y="99"/>
                    </a:lnTo>
                    <a:lnTo>
                      <a:pt x="69" y="95"/>
                    </a:lnTo>
                    <a:lnTo>
                      <a:pt x="73" y="92"/>
                    </a:lnTo>
                    <a:lnTo>
                      <a:pt x="77" y="9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34" name="Freeform 85"/>
              <p:cNvSpPr>
                <a:spLocks/>
              </p:cNvSpPr>
              <p:nvPr/>
            </p:nvSpPr>
            <p:spPr bwMode="auto">
              <a:xfrm>
                <a:off x="1351" y="1741"/>
                <a:ext cx="61" cy="115"/>
              </a:xfrm>
              <a:custGeom>
                <a:avLst/>
                <a:gdLst>
                  <a:gd name="T0" fmla="*/ 61 w 61"/>
                  <a:gd name="T1" fmla="*/ 0 h 115"/>
                  <a:gd name="T2" fmla="*/ 54 w 61"/>
                  <a:gd name="T3" fmla="*/ 15 h 115"/>
                  <a:gd name="T4" fmla="*/ 23 w 61"/>
                  <a:gd name="T5" fmla="*/ 15 h 115"/>
                  <a:gd name="T6" fmla="*/ 15 w 61"/>
                  <a:gd name="T7" fmla="*/ 30 h 115"/>
                  <a:gd name="T8" fmla="*/ 27 w 61"/>
                  <a:gd name="T9" fmla="*/ 34 h 115"/>
                  <a:gd name="T10" fmla="*/ 38 w 61"/>
                  <a:gd name="T11" fmla="*/ 38 h 115"/>
                  <a:gd name="T12" fmla="*/ 50 w 61"/>
                  <a:gd name="T13" fmla="*/ 46 h 115"/>
                  <a:gd name="T14" fmla="*/ 57 w 61"/>
                  <a:gd name="T15" fmla="*/ 61 h 115"/>
                  <a:gd name="T16" fmla="*/ 61 w 61"/>
                  <a:gd name="T17" fmla="*/ 72 h 115"/>
                  <a:gd name="T18" fmla="*/ 57 w 61"/>
                  <a:gd name="T19" fmla="*/ 80 h 115"/>
                  <a:gd name="T20" fmla="*/ 57 w 61"/>
                  <a:gd name="T21" fmla="*/ 88 h 115"/>
                  <a:gd name="T22" fmla="*/ 54 w 61"/>
                  <a:gd name="T23" fmla="*/ 95 h 115"/>
                  <a:gd name="T24" fmla="*/ 46 w 61"/>
                  <a:gd name="T25" fmla="*/ 103 h 115"/>
                  <a:gd name="T26" fmla="*/ 42 w 61"/>
                  <a:gd name="T27" fmla="*/ 107 h 115"/>
                  <a:gd name="T28" fmla="*/ 34 w 61"/>
                  <a:gd name="T29" fmla="*/ 111 h 115"/>
                  <a:gd name="T30" fmla="*/ 27 w 61"/>
                  <a:gd name="T31" fmla="*/ 115 h 115"/>
                  <a:gd name="T32" fmla="*/ 15 w 61"/>
                  <a:gd name="T33" fmla="*/ 115 h 115"/>
                  <a:gd name="T34" fmla="*/ 8 w 61"/>
                  <a:gd name="T35" fmla="*/ 115 h 115"/>
                  <a:gd name="T36" fmla="*/ 4 w 61"/>
                  <a:gd name="T37" fmla="*/ 111 h 115"/>
                  <a:gd name="T38" fmla="*/ 0 w 61"/>
                  <a:gd name="T39" fmla="*/ 107 h 115"/>
                  <a:gd name="T40" fmla="*/ 0 w 61"/>
                  <a:gd name="T41" fmla="*/ 103 h 115"/>
                  <a:gd name="T42" fmla="*/ 0 w 61"/>
                  <a:gd name="T43" fmla="*/ 103 h 115"/>
                  <a:gd name="T44" fmla="*/ 0 w 61"/>
                  <a:gd name="T45" fmla="*/ 99 h 115"/>
                  <a:gd name="T46" fmla="*/ 4 w 61"/>
                  <a:gd name="T47" fmla="*/ 99 h 115"/>
                  <a:gd name="T48" fmla="*/ 4 w 61"/>
                  <a:gd name="T49" fmla="*/ 99 h 115"/>
                  <a:gd name="T50" fmla="*/ 8 w 61"/>
                  <a:gd name="T51" fmla="*/ 99 h 115"/>
                  <a:gd name="T52" fmla="*/ 8 w 61"/>
                  <a:gd name="T53" fmla="*/ 99 h 115"/>
                  <a:gd name="T54" fmla="*/ 11 w 61"/>
                  <a:gd name="T55" fmla="*/ 99 h 115"/>
                  <a:gd name="T56" fmla="*/ 15 w 61"/>
                  <a:gd name="T57" fmla="*/ 103 h 115"/>
                  <a:gd name="T58" fmla="*/ 19 w 61"/>
                  <a:gd name="T59" fmla="*/ 107 h 115"/>
                  <a:gd name="T60" fmla="*/ 27 w 61"/>
                  <a:gd name="T61" fmla="*/ 107 h 115"/>
                  <a:gd name="T62" fmla="*/ 34 w 61"/>
                  <a:gd name="T63" fmla="*/ 103 h 115"/>
                  <a:gd name="T64" fmla="*/ 42 w 61"/>
                  <a:gd name="T65" fmla="*/ 99 h 115"/>
                  <a:gd name="T66" fmla="*/ 46 w 61"/>
                  <a:gd name="T67" fmla="*/ 92 h 115"/>
                  <a:gd name="T68" fmla="*/ 50 w 61"/>
                  <a:gd name="T69" fmla="*/ 80 h 115"/>
                  <a:gd name="T70" fmla="*/ 50 w 61"/>
                  <a:gd name="T71" fmla="*/ 72 h 115"/>
                  <a:gd name="T72" fmla="*/ 42 w 61"/>
                  <a:gd name="T73" fmla="*/ 61 h 115"/>
                  <a:gd name="T74" fmla="*/ 34 w 61"/>
                  <a:gd name="T75" fmla="*/ 53 h 115"/>
                  <a:gd name="T76" fmla="*/ 27 w 61"/>
                  <a:gd name="T77" fmla="*/ 49 h 115"/>
                  <a:gd name="T78" fmla="*/ 15 w 61"/>
                  <a:gd name="T79" fmla="*/ 46 h 115"/>
                  <a:gd name="T80" fmla="*/ 0 w 61"/>
                  <a:gd name="T81" fmla="*/ 46 h 115"/>
                  <a:gd name="T82" fmla="*/ 23 w 61"/>
                  <a:gd name="T83" fmla="*/ 0 h 115"/>
                  <a:gd name="T84" fmla="*/ 61 w 61"/>
                  <a:gd name="T85" fmla="*/ 0 h 11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1"/>
                  <a:gd name="T130" fmla="*/ 0 h 115"/>
                  <a:gd name="T131" fmla="*/ 61 w 61"/>
                  <a:gd name="T132" fmla="*/ 115 h 11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1" h="115">
                    <a:moveTo>
                      <a:pt x="61" y="0"/>
                    </a:moveTo>
                    <a:lnTo>
                      <a:pt x="54" y="15"/>
                    </a:lnTo>
                    <a:lnTo>
                      <a:pt x="23" y="15"/>
                    </a:lnTo>
                    <a:lnTo>
                      <a:pt x="15" y="30"/>
                    </a:lnTo>
                    <a:lnTo>
                      <a:pt x="27" y="34"/>
                    </a:lnTo>
                    <a:lnTo>
                      <a:pt x="38" y="38"/>
                    </a:lnTo>
                    <a:lnTo>
                      <a:pt x="50" y="46"/>
                    </a:lnTo>
                    <a:lnTo>
                      <a:pt x="57" y="61"/>
                    </a:lnTo>
                    <a:lnTo>
                      <a:pt x="61" y="72"/>
                    </a:lnTo>
                    <a:lnTo>
                      <a:pt x="57" y="80"/>
                    </a:lnTo>
                    <a:lnTo>
                      <a:pt x="57" y="88"/>
                    </a:lnTo>
                    <a:lnTo>
                      <a:pt x="54" y="95"/>
                    </a:lnTo>
                    <a:lnTo>
                      <a:pt x="46" y="103"/>
                    </a:lnTo>
                    <a:lnTo>
                      <a:pt x="42" y="107"/>
                    </a:lnTo>
                    <a:lnTo>
                      <a:pt x="34" y="111"/>
                    </a:lnTo>
                    <a:lnTo>
                      <a:pt x="27" y="115"/>
                    </a:lnTo>
                    <a:lnTo>
                      <a:pt x="15" y="115"/>
                    </a:lnTo>
                    <a:lnTo>
                      <a:pt x="8" y="115"/>
                    </a:lnTo>
                    <a:lnTo>
                      <a:pt x="4" y="111"/>
                    </a:lnTo>
                    <a:lnTo>
                      <a:pt x="0" y="107"/>
                    </a:lnTo>
                    <a:lnTo>
                      <a:pt x="0" y="103"/>
                    </a:lnTo>
                    <a:lnTo>
                      <a:pt x="0" y="99"/>
                    </a:lnTo>
                    <a:lnTo>
                      <a:pt x="4" y="99"/>
                    </a:lnTo>
                    <a:lnTo>
                      <a:pt x="8" y="99"/>
                    </a:lnTo>
                    <a:lnTo>
                      <a:pt x="11" y="99"/>
                    </a:lnTo>
                    <a:lnTo>
                      <a:pt x="15" y="103"/>
                    </a:lnTo>
                    <a:lnTo>
                      <a:pt x="19" y="107"/>
                    </a:lnTo>
                    <a:lnTo>
                      <a:pt x="27" y="107"/>
                    </a:lnTo>
                    <a:lnTo>
                      <a:pt x="34" y="103"/>
                    </a:lnTo>
                    <a:lnTo>
                      <a:pt x="42" y="99"/>
                    </a:lnTo>
                    <a:lnTo>
                      <a:pt x="46" y="92"/>
                    </a:lnTo>
                    <a:lnTo>
                      <a:pt x="50" y="80"/>
                    </a:lnTo>
                    <a:lnTo>
                      <a:pt x="50" y="72"/>
                    </a:lnTo>
                    <a:lnTo>
                      <a:pt x="42" y="61"/>
                    </a:lnTo>
                    <a:lnTo>
                      <a:pt x="34" y="53"/>
                    </a:lnTo>
                    <a:lnTo>
                      <a:pt x="27" y="49"/>
                    </a:lnTo>
                    <a:lnTo>
                      <a:pt x="15" y="46"/>
                    </a:lnTo>
                    <a:lnTo>
                      <a:pt x="0" y="46"/>
                    </a:lnTo>
                    <a:lnTo>
                      <a:pt x="23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35" name="Rectangle 86"/>
              <p:cNvSpPr>
                <a:spLocks noChangeArrowheads="1"/>
              </p:cNvSpPr>
              <p:nvPr/>
            </p:nvSpPr>
            <p:spPr bwMode="auto">
              <a:xfrm>
                <a:off x="1554" y="1706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6" name="Freeform 87"/>
              <p:cNvSpPr>
                <a:spLocks noEditPoints="1"/>
              </p:cNvSpPr>
              <p:nvPr/>
            </p:nvSpPr>
            <p:spPr bwMode="auto">
              <a:xfrm>
                <a:off x="1746" y="1741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4 w 69"/>
                  <a:gd name="T5" fmla="*/ 26 h 115"/>
                  <a:gd name="T6" fmla="*/ 12 w 69"/>
                  <a:gd name="T7" fmla="*/ 15 h 115"/>
                  <a:gd name="T8" fmla="*/ 19 w 69"/>
                  <a:gd name="T9" fmla="*/ 3 h 115"/>
                  <a:gd name="T10" fmla="*/ 27 w 69"/>
                  <a:gd name="T11" fmla="*/ 0 h 115"/>
                  <a:gd name="T12" fmla="*/ 35 w 69"/>
                  <a:gd name="T13" fmla="*/ 0 h 115"/>
                  <a:gd name="T14" fmla="*/ 42 w 69"/>
                  <a:gd name="T15" fmla="*/ 0 h 115"/>
                  <a:gd name="T16" fmla="*/ 50 w 69"/>
                  <a:gd name="T17" fmla="*/ 3 h 115"/>
                  <a:gd name="T18" fmla="*/ 58 w 69"/>
                  <a:gd name="T19" fmla="*/ 11 h 115"/>
                  <a:gd name="T20" fmla="*/ 65 w 69"/>
                  <a:gd name="T21" fmla="*/ 26 h 115"/>
                  <a:gd name="T22" fmla="*/ 69 w 69"/>
                  <a:gd name="T23" fmla="*/ 38 h 115"/>
                  <a:gd name="T24" fmla="*/ 69 w 69"/>
                  <a:gd name="T25" fmla="*/ 57 h 115"/>
                  <a:gd name="T26" fmla="*/ 69 w 69"/>
                  <a:gd name="T27" fmla="*/ 72 h 115"/>
                  <a:gd name="T28" fmla="*/ 65 w 69"/>
                  <a:gd name="T29" fmla="*/ 88 h 115"/>
                  <a:gd name="T30" fmla="*/ 58 w 69"/>
                  <a:gd name="T31" fmla="*/ 99 h 115"/>
                  <a:gd name="T32" fmla="*/ 50 w 69"/>
                  <a:gd name="T33" fmla="*/ 111 h 115"/>
                  <a:gd name="T34" fmla="*/ 42 w 69"/>
                  <a:gd name="T35" fmla="*/ 115 h 115"/>
                  <a:gd name="T36" fmla="*/ 35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8 w 69"/>
                  <a:gd name="T43" fmla="*/ 95 h 115"/>
                  <a:gd name="T44" fmla="*/ 0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5 w 69"/>
                  <a:gd name="T51" fmla="*/ 80 h 115"/>
                  <a:gd name="T52" fmla="*/ 19 w 69"/>
                  <a:gd name="T53" fmla="*/ 99 h 115"/>
                  <a:gd name="T54" fmla="*/ 23 w 69"/>
                  <a:gd name="T55" fmla="*/ 103 h 115"/>
                  <a:gd name="T56" fmla="*/ 27 w 69"/>
                  <a:gd name="T57" fmla="*/ 107 h 115"/>
                  <a:gd name="T58" fmla="*/ 35 w 69"/>
                  <a:gd name="T59" fmla="*/ 111 h 115"/>
                  <a:gd name="T60" fmla="*/ 38 w 69"/>
                  <a:gd name="T61" fmla="*/ 107 h 115"/>
                  <a:gd name="T62" fmla="*/ 42 w 69"/>
                  <a:gd name="T63" fmla="*/ 107 h 115"/>
                  <a:gd name="T64" fmla="*/ 46 w 69"/>
                  <a:gd name="T65" fmla="*/ 99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4 h 115"/>
                  <a:gd name="T74" fmla="*/ 50 w 69"/>
                  <a:gd name="T75" fmla="*/ 23 h 115"/>
                  <a:gd name="T76" fmla="*/ 46 w 69"/>
                  <a:gd name="T77" fmla="*/ 11 h 115"/>
                  <a:gd name="T78" fmla="*/ 42 w 69"/>
                  <a:gd name="T79" fmla="*/ 7 h 115"/>
                  <a:gd name="T80" fmla="*/ 38 w 69"/>
                  <a:gd name="T81" fmla="*/ 7 h 115"/>
                  <a:gd name="T82" fmla="*/ 35 w 69"/>
                  <a:gd name="T83" fmla="*/ 3 h 115"/>
                  <a:gd name="T84" fmla="*/ 31 w 69"/>
                  <a:gd name="T85" fmla="*/ 7 h 115"/>
                  <a:gd name="T86" fmla="*/ 23 w 69"/>
                  <a:gd name="T87" fmla="*/ 11 h 115"/>
                  <a:gd name="T88" fmla="*/ 19 w 69"/>
                  <a:gd name="T89" fmla="*/ 19 h 115"/>
                  <a:gd name="T90" fmla="*/ 15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4" y="26"/>
                    </a:lnTo>
                    <a:lnTo>
                      <a:pt x="12" y="15"/>
                    </a:lnTo>
                    <a:lnTo>
                      <a:pt x="19" y="3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50" y="3"/>
                    </a:lnTo>
                    <a:lnTo>
                      <a:pt x="58" y="11"/>
                    </a:lnTo>
                    <a:lnTo>
                      <a:pt x="65" y="26"/>
                    </a:lnTo>
                    <a:lnTo>
                      <a:pt x="69" y="38"/>
                    </a:lnTo>
                    <a:lnTo>
                      <a:pt x="69" y="57"/>
                    </a:lnTo>
                    <a:lnTo>
                      <a:pt x="69" y="72"/>
                    </a:lnTo>
                    <a:lnTo>
                      <a:pt x="65" y="88"/>
                    </a:lnTo>
                    <a:lnTo>
                      <a:pt x="58" y="99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5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8" y="95"/>
                    </a:lnTo>
                    <a:lnTo>
                      <a:pt x="0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5" y="80"/>
                    </a:lnTo>
                    <a:lnTo>
                      <a:pt x="19" y="99"/>
                    </a:lnTo>
                    <a:lnTo>
                      <a:pt x="23" y="103"/>
                    </a:lnTo>
                    <a:lnTo>
                      <a:pt x="27" y="107"/>
                    </a:lnTo>
                    <a:lnTo>
                      <a:pt x="35" y="111"/>
                    </a:lnTo>
                    <a:lnTo>
                      <a:pt x="38" y="107"/>
                    </a:lnTo>
                    <a:lnTo>
                      <a:pt x="42" y="107"/>
                    </a:lnTo>
                    <a:lnTo>
                      <a:pt x="46" y="99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4"/>
                    </a:lnTo>
                    <a:lnTo>
                      <a:pt x="50" y="23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5" y="3"/>
                    </a:lnTo>
                    <a:lnTo>
                      <a:pt x="31" y="7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5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37" name="Rectangle 88"/>
              <p:cNvSpPr>
                <a:spLocks noChangeArrowheads="1"/>
              </p:cNvSpPr>
              <p:nvPr/>
            </p:nvSpPr>
            <p:spPr bwMode="auto">
              <a:xfrm>
                <a:off x="2107" y="1706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8" name="Freeform 89"/>
              <p:cNvSpPr>
                <a:spLocks/>
              </p:cNvSpPr>
              <p:nvPr/>
            </p:nvSpPr>
            <p:spPr bwMode="auto">
              <a:xfrm>
                <a:off x="2299" y="1836"/>
                <a:ext cx="19" cy="20"/>
              </a:xfrm>
              <a:custGeom>
                <a:avLst/>
                <a:gdLst>
                  <a:gd name="T0" fmla="*/ 11 w 19"/>
                  <a:gd name="T1" fmla="*/ 0 h 20"/>
                  <a:gd name="T2" fmla="*/ 15 w 19"/>
                  <a:gd name="T3" fmla="*/ 0 h 20"/>
                  <a:gd name="T4" fmla="*/ 19 w 19"/>
                  <a:gd name="T5" fmla="*/ 4 h 20"/>
                  <a:gd name="T6" fmla="*/ 19 w 19"/>
                  <a:gd name="T7" fmla="*/ 8 h 20"/>
                  <a:gd name="T8" fmla="*/ 19 w 19"/>
                  <a:gd name="T9" fmla="*/ 12 h 20"/>
                  <a:gd name="T10" fmla="*/ 19 w 19"/>
                  <a:gd name="T11" fmla="*/ 16 h 20"/>
                  <a:gd name="T12" fmla="*/ 19 w 19"/>
                  <a:gd name="T13" fmla="*/ 16 h 20"/>
                  <a:gd name="T14" fmla="*/ 15 w 19"/>
                  <a:gd name="T15" fmla="*/ 20 h 20"/>
                  <a:gd name="T16" fmla="*/ 11 w 19"/>
                  <a:gd name="T17" fmla="*/ 20 h 20"/>
                  <a:gd name="T18" fmla="*/ 7 w 19"/>
                  <a:gd name="T19" fmla="*/ 20 h 20"/>
                  <a:gd name="T20" fmla="*/ 3 w 19"/>
                  <a:gd name="T21" fmla="*/ 16 h 20"/>
                  <a:gd name="T22" fmla="*/ 3 w 19"/>
                  <a:gd name="T23" fmla="*/ 16 h 20"/>
                  <a:gd name="T24" fmla="*/ 0 w 19"/>
                  <a:gd name="T25" fmla="*/ 12 h 20"/>
                  <a:gd name="T26" fmla="*/ 3 w 19"/>
                  <a:gd name="T27" fmla="*/ 8 h 20"/>
                  <a:gd name="T28" fmla="*/ 3 w 19"/>
                  <a:gd name="T29" fmla="*/ 4 h 20"/>
                  <a:gd name="T30" fmla="*/ 7 w 19"/>
                  <a:gd name="T31" fmla="*/ 0 h 20"/>
                  <a:gd name="T32" fmla="*/ 11 w 19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20"/>
                  <a:gd name="T53" fmla="*/ 19 w 19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20">
                    <a:moveTo>
                      <a:pt x="11" y="0"/>
                    </a:moveTo>
                    <a:lnTo>
                      <a:pt x="15" y="0"/>
                    </a:lnTo>
                    <a:lnTo>
                      <a:pt x="19" y="4"/>
                    </a:lnTo>
                    <a:lnTo>
                      <a:pt x="19" y="8"/>
                    </a:lnTo>
                    <a:lnTo>
                      <a:pt x="19" y="12"/>
                    </a:lnTo>
                    <a:lnTo>
                      <a:pt x="19" y="16"/>
                    </a:lnTo>
                    <a:lnTo>
                      <a:pt x="15" y="20"/>
                    </a:lnTo>
                    <a:lnTo>
                      <a:pt x="11" y="20"/>
                    </a:lnTo>
                    <a:lnTo>
                      <a:pt x="7" y="20"/>
                    </a:lnTo>
                    <a:lnTo>
                      <a:pt x="3" y="16"/>
                    </a:lnTo>
                    <a:lnTo>
                      <a:pt x="0" y="12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39" name="Freeform 90"/>
              <p:cNvSpPr>
                <a:spLocks noEditPoints="1"/>
              </p:cNvSpPr>
              <p:nvPr/>
            </p:nvSpPr>
            <p:spPr bwMode="auto">
              <a:xfrm>
                <a:off x="2337" y="1741"/>
                <a:ext cx="69" cy="115"/>
              </a:xfrm>
              <a:custGeom>
                <a:avLst/>
                <a:gdLst>
                  <a:gd name="T0" fmla="*/ 69 w 69"/>
                  <a:gd name="T1" fmla="*/ 0 h 115"/>
                  <a:gd name="T2" fmla="*/ 69 w 69"/>
                  <a:gd name="T3" fmla="*/ 3 h 115"/>
                  <a:gd name="T4" fmla="*/ 58 w 69"/>
                  <a:gd name="T5" fmla="*/ 3 h 115"/>
                  <a:gd name="T6" fmla="*/ 50 w 69"/>
                  <a:gd name="T7" fmla="*/ 7 h 115"/>
                  <a:gd name="T8" fmla="*/ 42 w 69"/>
                  <a:gd name="T9" fmla="*/ 11 h 115"/>
                  <a:gd name="T10" fmla="*/ 38 w 69"/>
                  <a:gd name="T11" fmla="*/ 19 h 115"/>
                  <a:gd name="T12" fmla="*/ 31 w 69"/>
                  <a:gd name="T13" fmla="*/ 23 h 115"/>
                  <a:gd name="T14" fmla="*/ 27 w 69"/>
                  <a:gd name="T15" fmla="*/ 30 h 115"/>
                  <a:gd name="T16" fmla="*/ 23 w 69"/>
                  <a:gd name="T17" fmla="*/ 42 h 115"/>
                  <a:gd name="T18" fmla="*/ 19 w 69"/>
                  <a:gd name="T19" fmla="*/ 49 h 115"/>
                  <a:gd name="T20" fmla="*/ 31 w 69"/>
                  <a:gd name="T21" fmla="*/ 46 h 115"/>
                  <a:gd name="T22" fmla="*/ 42 w 69"/>
                  <a:gd name="T23" fmla="*/ 42 h 115"/>
                  <a:gd name="T24" fmla="*/ 54 w 69"/>
                  <a:gd name="T25" fmla="*/ 46 h 115"/>
                  <a:gd name="T26" fmla="*/ 61 w 69"/>
                  <a:gd name="T27" fmla="*/ 53 h 115"/>
                  <a:gd name="T28" fmla="*/ 69 w 69"/>
                  <a:gd name="T29" fmla="*/ 61 h 115"/>
                  <a:gd name="T30" fmla="*/ 69 w 69"/>
                  <a:gd name="T31" fmla="*/ 76 h 115"/>
                  <a:gd name="T32" fmla="*/ 69 w 69"/>
                  <a:gd name="T33" fmla="*/ 88 h 115"/>
                  <a:gd name="T34" fmla="*/ 61 w 69"/>
                  <a:gd name="T35" fmla="*/ 99 h 115"/>
                  <a:gd name="T36" fmla="*/ 54 w 69"/>
                  <a:gd name="T37" fmla="*/ 107 h 115"/>
                  <a:gd name="T38" fmla="*/ 46 w 69"/>
                  <a:gd name="T39" fmla="*/ 115 h 115"/>
                  <a:gd name="T40" fmla="*/ 35 w 69"/>
                  <a:gd name="T41" fmla="*/ 115 h 115"/>
                  <a:gd name="T42" fmla="*/ 23 w 69"/>
                  <a:gd name="T43" fmla="*/ 115 h 115"/>
                  <a:gd name="T44" fmla="*/ 15 w 69"/>
                  <a:gd name="T45" fmla="*/ 107 h 115"/>
                  <a:gd name="T46" fmla="*/ 8 w 69"/>
                  <a:gd name="T47" fmla="*/ 95 h 115"/>
                  <a:gd name="T48" fmla="*/ 0 w 69"/>
                  <a:gd name="T49" fmla="*/ 84 h 115"/>
                  <a:gd name="T50" fmla="*/ 0 w 69"/>
                  <a:gd name="T51" fmla="*/ 69 h 115"/>
                  <a:gd name="T52" fmla="*/ 0 w 69"/>
                  <a:gd name="T53" fmla="*/ 53 h 115"/>
                  <a:gd name="T54" fmla="*/ 8 w 69"/>
                  <a:gd name="T55" fmla="*/ 42 h 115"/>
                  <a:gd name="T56" fmla="*/ 11 w 69"/>
                  <a:gd name="T57" fmla="*/ 26 h 115"/>
                  <a:gd name="T58" fmla="*/ 23 w 69"/>
                  <a:gd name="T59" fmla="*/ 19 h 115"/>
                  <a:gd name="T60" fmla="*/ 35 w 69"/>
                  <a:gd name="T61" fmla="*/ 7 h 115"/>
                  <a:gd name="T62" fmla="*/ 46 w 69"/>
                  <a:gd name="T63" fmla="*/ 3 h 115"/>
                  <a:gd name="T64" fmla="*/ 54 w 69"/>
                  <a:gd name="T65" fmla="*/ 0 h 115"/>
                  <a:gd name="T66" fmla="*/ 65 w 69"/>
                  <a:gd name="T67" fmla="*/ 0 h 115"/>
                  <a:gd name="T68" fmla="*/ 69 w 69"/>
                  <a:gd name="T69" fmla="*/ 0 h 115"/>
                  <a:gd name="T70" fmla="*/ 19 w 69"/>
                  <a:gd name="T71" fmla="*/ 57 h 115"/>
                  <a:gd name="T72" fmla="*/ 15 w 69"/>
                  <a:gd name="T73" fmla="*/ 69 h 115"/>
                  <a:gd name="T74" fmla="*/ 15 w 69"/>
                  <a:gd name="T75" fmla="*/ 76 h 115"/>
                  <a:gd name="T76" fmla="*/ 15 w 69"/>
                  <a:gd name="T77" fmla="*/ 84 h 115"/>
                  <a:gd name="T78" fmla="*/ 19 w 69"/>
                  <a:gd name="T79" fmla="*/ 92 h 115"/>
                  <a:gd name="T80" fmla="*/ 23 w 69"/>
                  <a:gd name="T81" fmla="*/ 99 h 115"/>
                  <a:gd name="T82" fmla="*/ 27 w 69"/>
                  <a:gd name="T83" fmla="*/ 107 h 115"/>
                  <a:gd name="T84" fmla="*/ 31 w 69"/>
                  <a:gd name="T85" fmla="*/ 107 h 115"/>
                  <a:gd name="T86" fmla="*/ 38 w 69"/>
                  <a:gd name="T87" fmla="*/ 111 h 115"/>
                  <a:gd name="T88" fmla="*/ 42 w 69"/>
                  <a:gd name="T89" fmla="*/ 107 h 115"/>
                  <a:gd name="T90" fmla="*/ 50 w 69"/>
                  <a:gd name="T91" fmla="*/ 103 h 115"/>
                  <a:gd name="T92" fmla="*/ 54 w 69"/>
                  <a:gd name="T93" fmla="*/ 95 h 115"/>
                  <a:gd name="T94" fmla="*/ 54 w 69"/>
                  <a:gd name="T95" fmla="*/ 84 h 115"/>
                  <a:gd name="T96" fmla="*/ 54 w 69"/>
                  <a:gd name="T97" fmla="*/ 72 h 115"/>
                  <a:gd name="T98" fmla="*/ 50 w 69"/>
                  <a:gd name="T99" fmla="*/ 61 h 115"/>
                  <a:gd name="T100" fmla="*/ 42 w 69"/>
                  <a:gd name="T101" fmla="*/ 53 h 115"/>
                  <a:gd name="T102" fmla="*/ 35 w 69"/>
                  <a:gd name="T103" fmla="*/ 49 h 115"/>
                  <a:gd name="T104" fmla="*/ 31 w 69"/>
                  <a:gd name="T105" fmla="*/ 49 h 115"/>
                  <a:gd name="T106" fmla="*/ 27 w 69"/>
                  <a:gd name="T107" fmla="*/ 53 h 115"/>
                  <a:gd name="T108" fmla="*/ 23 w 69"/>
                  <a:gd name="T109" fmla="*/ 53 h 115"/>
                  <a:gd name="T110" fmla="*/ 19 w 69"/>
                  <a:gd name="T111" fmla="*/ 57 h 1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9"/>
                  <a:gd name="T169" fmla="*/ 0 h 115"/>
                  <a:gd name="T170" fmla="*/ 69 w 69"/>
                  <a:gd name="T171" fmla="*/ 115 h 11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9" h="115">
                    <a:moveTo>
                      <a:pt x="69" y="0"/>
                    </a:moveTo>
                    <a:lnTo>
                      <a:pt x="69" y="3"/>
                    </a:lnTo>
                    <a:lnTo>
                      <a:pt x="58" y="3"/>
                    </a:lnTo>
                    <a:lnTo>
                      <a:pt x="50" y="7"/>
                    </a:lnTo>
                    <a:lnTo>
                      <a:pt x="42" y="11"/>
                    </a:lnTo>
                    <a:lnTo>
                      <a:pt x="38" y="19"/>
                    </a:lnTo>
                    <a:lnTo>
                      <a:pt x="31" y="23"/>
                    </a:lnTo>
                    <a:lnTo>
                      <a:pt x="27" y="30"/>
                    </a:lnTo>
                    <a:lnTo>
                      <a:pt x="23" y="42"/>
                    </a:lnTo>
                    <a:lnTo>
                      <a:pt x="19" y="49"/>
                    </a:lnTo>
                    <a:lnTo>
                      <a:pt x="31" y="46"/>
                    </a:lnTo>
                    <a:lnTo>
                      <a:pt x="42" y="42"/>
                    </a:lnTo>
                    <a:lnTo>
                      <a:pt x="54" y="46"/>
                    </a:lnTo>
                    <a:lnTo>
                      <a:pt x="61" y="53"/>
                    </a:lnTo>
                    <a:lnTo>
                      <a:pt x="69" y="61"/>
                    </a:lnTo>
                    <a:lnTo>
                      <a:pt x="69" y="76"/>
                    </a:lnTo>
                    <a:lnTo>
                      <a:pt x="69" y="88"/>
                    </a:lnTo>
                    <a:lnTo>
                      <a:pt x="61" y="99"/>
                    </a:lnTo>
                    <a:lnTo>
                      <a:pt x="54" y="107"/>
                    </a:lnTo>
                    <a:lnTo>
                      <a:pt x="46" y="115"/>
                    </a:lnTo>
                    <a:lnTo>
                      <a:pt x="35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8" y="95"/>
                    </a:lnTo>
                    <a:lnTo>
                      <a:pt x="0" y="84"/>
                    </a:lnTo>
                    <a:lnTo>
                      <a:pt x="0" y="69"/>
                    </a:lnTo>
                    <a:lnTo>
                      <a:pt x="0" y="53"/>
                    </a:lnTo>
                    <a:lnTo>
                      <a:pt x="8" y="42"/>
                    </a:lnTo>
                    <a:lnTo>
                      <a:pt x="11" y="26"/>
                    </a:lnTo>
                    <a:lnTo>
                      <a:pt x="23" y="19"/>
                    </a:lnTo>
                    <a:lnTo>
                      <a:pt x="35" y="7"/>
                    </a:lnTo>
                    <a:lnTo>
                      <a:pt x="46" y="3"/>
                    </a:lnTo>
                    <a:lnTo>
                      <a:pt x="54" y="0"/>
                    </a:lnTo>
                    <a:lnTo>
                      <a:pt x="65" y="0"/>
                    </a:lnTo>
                    <a:lnTo>
                      <a:pt x="69" y="0"/>
                    </a:lnTo>
                    <a:close/>
                    <a:moveTo>
                      <a:pt x="19" y="57"/>
                    </a:moveTo>
                    <a:lnTo>
                      <a:pt x="15" y="69"/>
                    </a:lnTo>
                    <a:lnTo>
                      <a:pt x="15" y="76"/>
                    </a:lnTo>
                    <a:lnTo>
                      <a:pt x="15" y="84"/>
                    </a:lnTo>
                    <a:lnTo>
                      <a:pt x="19" y="92"/>
                    </a:lnTo>
                    <a:lnTo>
                      <a:pt x="23" y="99"/>
                    </a:lnTo>
                    <a:lnTo>
                      <a:pt x="27" y="107"/>
                    </a:lnTo>
                    <a:lnTo>
                      <a:pt x="31" y="107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50" y="103"/>
                    </a:lnTo>
                    <a:lnTo>
                      <a:pt x="54" y="95"/>
                    </a:lnTo>
                    <a:lnTo>
                      <a:pt x="54" y="84"/>
                    </a:lnTo>
                    <a:lnTo>
                      <a:pt x="54" y="72"/>
                    </a:lnTo>
                    <a:lnTo>
                      <a:pt x="50" y="61"/>
                    </a:lnTo>
                    <a:lnTo>
                      <a:pt x="42" y="53"/>
                    </a:lnTo>
                    <a:lnTo>
                      <a:pt x="35" y="49"/>
                    </a:lnTo>
                    <a:lnTo>
                      <a:pt x="31" y="49"/>
                    </a:lnTo>
                    <a:lnTo>
                      <a:pt x="27" y="53"/>
                    </a:lnTo>
                    <a:lnTo>
                      <a:pt x="23" y="53"/>
                    </a:lnTo>
                    <a:lnTo>
                      <a:pt x="19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40" name="Freeform 91"/>
              <p:cNvSpPr>
                <a:spLocks/>
              </p:cNvSpPr>
              <p:nvPr/>
            </p:nvSpPr>
            <p:spPr bwMode="auto">
              <a:xfrm>
                <a:off x="2421" y="1741"/>
                <a:ext cx="66" cy="115"/>
              </a:xfrm>
              <a:custGeom>
                <a:avLst/>
                <a:gdLst>
                  <a:gd name="T0" fmla="*/ 66 w 66"/>
                  <a:gd name="T1" fmla="*/ 0 h 115"/>
                  <a:gd name="T2" fmla="*/ 58 w 66"/>
                  <a:gd name="T3" fmla="*/ 15 h 115"/>
                  <a:gd name="T4" fmla="*/ 23 w 66"/>
                  <a:gd name="T5" fmla="*/ 15 h 115"/>
                  <a:gd name="T6" fmla="*/ 16 w 66"/>
                  <a:gd name="T7" fmla="*/ 30 h 115"/>
                  <a:gd name="T8" fmla="*/ 31 w 66"/>
                  <a:gd name="T9" fmla="*/ 34 h 115"/>
                  <a:gd name="T10" fmla="*/ 43 w 66"/>
                  <a:gd name="T11" fmla="*/ 38 h 115"/>
                  <a:gd name="T12" fmla="*/ 54 w 66"/>
                  <a:gd name="T13" fmla="*/ 46 h 115"/>
                  <a:gd name="T14" fmla="*/ 62 w 66"/>
                  <a:gd name="T15" fmla="*/ 61 h 115"/>
                  <a:gd name="T16" fmla="*/ 62 w 66"/>
                  <a:gd name="T17" fmla="*/ 72 h 115"/>
                  <a:gd name="T18" fmla="*/ 62 w 66"/>
                  <a:gd name="T19" fmla="*/ 80 h 115"/>
                  <a:gd name="T20" fmla="*/ 58 w 66"/>
                  <a:gd name="T21" fmla="*/ 88 h 115"/>
                  <a:gd name="T22" fmla="*/ 54 w 66"/>
                  <a:gd name="T23" fmla="*/ 95 h 115"/>
                  <a:gd name="T24" fmla="*/ 50 w 66"/>
                  <a:gd name="T25" fmla="*/ 103 h 115"/>
                  <a:gd name="T26" fmla="*/ 46 w 66"/>
                  <a:gd name="T27" fmla="*/ 107 h 115"/>
                  <a:gd name="T28" fmla="*/ 39 w 66"/>
                  <a:gd name="T29" fmla="*/ 111 h 115"/>
                  <a:gd name="T30" fmla="*/ 31 w 66"/>
                  <a:gd name="T31" fmla="*/ 115 h 115"/>
                  <a:gd name="T32" fmla="*/ 20 w 66"/>
                  <a:gd name="T33" fmla="*/ 115 h 115"/>
                  <a:gd name="T34" fmla="*/ 12 w 66"/>
                  <a:gd name="T35" fmla="*/ 115 h 115"/>
                  <a:gd name="T36" fmla="*/ 4 w 66"/>
                  <a:gd name="T37" fmla="*/ 111 h 115"/>
                  <a:gd name="T38" fmla="*/ 4 w 66"/>
                  <a:gd name="T39" fmla="*/ 107 h 115"/>
                  <a:gd name="T40" fmla="*/ 0 w 66"/>
                  <a:gd name="T41" fmla="*/ 103 h 115"/>
                  <a:gd name="T42" fmla="*/ 0 w 66"/>
                  <a:gd name="T43" fmla="*/ 103 h 115"/>
                  <a:gd name="T44" fmla="*/ 4 w 66"/>
                  <a:gd name="T45" fmla="*/ 99 h 115"/>
                  <a:gd name="T46" fmla="*/ 4 w 66"/>
                  <a:gd name="T47" fmla="*/ 99 h 115"/>
                  <a:gd name="T48" fmla="*/ 8 w 66"/>
                  <a:gd name="T49" fmla="*/ 99 h 115"/>
                  <a:gd name="T50" fmla="*/ 12 w 66"/>
                  <a:gd name="T51" fmla="*/ 99 h 115"/>
                  <a:gd name="T52" fmla="*/ 12 w 66"/>
                  <a:gd name="T53" fmla="*/ 99 h 115"/>
                  <a:gd name="T54" fmla="*/ 16 w 66"/>
                  <a:gd name="T55" fmla="*/ 99 h 115"/>
                  <a:gd name="T56" fmla="*/ 16 w 66"/>
                  <a:gd name="T57" fmla="*/ 103 h 115"/>
                  <a:gd name="T58" fmla="*/ 23 w 66"/>
                  <a:gd name="T59" fmla="*/ 107 h 115"/>
                  <a:gd name="T60" fmla="*/ 31 w 66"/>
                  <a:gd name="T61" fmla="*/ 107 h 115"/>
                  <a:gd name="T62" fmla="*/ 39 w 66"/>
                  <a:gd name="T63" fmla="*/ 103 h 115"/>
                  <a:gd name="T64" fmla="*/ 46 w 66"/>
                  <a:gd name="T65" fmla="*/ 99 h 115"/>
                  <a:gd name="T66" fmla="*/ 50 w 66"/>
                  <a:gd name="T67" fmla="*/ 92 h 115"/>
                  <a:gd name="T68" fmla="*/ 54 w 66"/>
                  <a:gd name="T69" fmla="*/ 80 h 115"/>
                  <a:gd name="T70" fmla="*/ 50 w 66"/>
                  <a:gd name="T71" fmla="*/ 72 h 115"/>
                  <a:gd name="T72" fmla="*/ 46 w 66"/>
                  <a:gd name="T73" fmla="*/ 61 h 115"/>
                  <a:gd name="T74" fmla="*/ 39 w 66"/>
                  <a:gd name="T75" fmla="*/ 53 h 115"/>
                  <a:gd name="T76" fmla="*/ 27 w 66"/>
                  <a:gd name="T77" fmla="*/ 49 h 115"/>
                  <a:gd name="T78" fmla="*/ 20 w 66"/>
                  <a:gd name="T79" fmla="*/ 46 h 115"/>
                  <a:gd name="T80" fmla="*/ 4 w 66"/>
                  <a:gd name="T81" fmla="*/ 46 h 115"/>
                  <a:gd name="T82" fmla="*/ 27 w 66"/>
                  <a:gd name="T83" fmla="*/ 0 h 115"/>
                  <a:gd name="T84" fmla="*/ 66 w 66"/>
                  <a:gd name="T85" fmla="*/ 0 h 11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6"/>
                  <a:gd name="T130" fmla="*/ 0 h 115"/>
                  <a:gd name="T131" fmla="*/ 66 w 66"/>
                  <a:gd name="T132" fmla="*/ 115 h 11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6" h="115">
                    <a:moveTo>
                      <a:pt x="66" y="0"/>
                    </a:moveTo>
                    <a:lnTo>
                      <a:pt x="58" y="15"/>
                    </a:lnTo>
                    <a:lnTo>
                      <a:pt x="23" y="15"/>
                    </a:lnTo>
                    <a:lnTo>
                      <a:pt x="16" y="30"/>
                    </a:lnTo>
                    <a:lnTo>
                      <a:pt x="31" y="34"/>
                    </a:lnTo>
                    <a:lnTo>
                      <a:pt x="43" y="38"/>
                    </a:lnTo>
                    <a:lnTo>
                      <a:pt x="54" y="46"/>
                    </a:lnTo>
                    <a:lnTo>
                      <a:pt x="62" y="61"/>
                    </a:lnTo>
                    <a:lnTo>
                      <a:pt x="62" y="72"/>
                    </a:lnTo>
                    <a:lnTo>
                      <a:pt x="62" y="80"/>
                    </a:lnTo>
                    <a:lnTo>
                      <a:pt x="58" y="88"/>
                    </a:lnTo>
                    <a:lnTo>
                      <a:pt x="54" y="95"/>
                    </a:lnTo>
                    <a:lnTo>
                      <a:pt x="50" y="103"/>
                    </a:lnTo>
                    <a:lnTo>
                      <a:pt x="46" y="107"/>
                    </a:lnTo>
                    <a:lnTo>
                      <a:pt x="39" y="111"/>
                    </a:lnTo>
                    <a:lnTo>
                      <a:pt x="31" y="115"/>
                    </a:lnTo>
                    <a:lnTo>
                      <a:pt x="20" y="115"/>
                    </a:lnTo>
                    <a:lnTo>
                      <a:pt x="12" y="115"/>
                    </a:lnTo>
                    <a:lnTo>
                      <a:pt x="4" y="111"/>
                    </a:lnTo>
                    <a:lnTo>
                      <a:pt x="4" y="107"/>
                    </a:lnTo>
                    <a:lnTo>
                      <a:pt x="0" y="103"/>
                    </a:lnTo>
                    <a:lnTo>
                      <a:pt x="4" y="99"/>
                    </a:lnTo>
                    <a:lnTo>
                      <a:pt x="8" y="99"/>
                    </a:lnTo>
                    <a:lnTo>
                      <a:pt x="12" y="99"/>
                    </a:lnTo>
                    <a:lnTo>
                      <a:pt x="16" y="99"/>
                    </a:lnTo>
                    <a:lnTo>
                      <a:pt x="16" y="103"/>
                    </a:lnTo>
                    <a:lnTo>
                      <a:pt x="23" y="107"/>
                    </a:lnTo>
                    <a:lnTo>
                      <a:pt x="31" y="107"/>
                    </a:lnTo>
                    <a:lnTo>
                      <a:pt x="39" y="103"/>
                    </a:lnTo>
                    <a:lnTo>
                      <a:pt x="46" y="99"/>
                    </a:lnTo>
                    <a:lnTo>
                      <a:pt x="50" y="92"/>
                    </a:lnTo>
                    <a:lnTo>
                      <a:pt x="54" y="80"/>
                    </a:lnTo>
                    <a:lnTo>
                      <a:pt x="50" y="72"/>
                    </a:lnTo>
                    <a:lnTo>
                      <a:pt x="46" y="61"/>
                    </a:lnTo>
                    <a:lnTo>
                      <a:pt x="39" y="53"/>
                    </a:lnTo>
                    <a:lnTo>
                      <a:pt x="27" y="49"/>
                    </a:lnTo>
                    <a:lnTo>
                      <a:pt x="20" y="46"/>
                    </a:lnTo>
                    <a:lnTo>
                      <a:pt x="4" y="46"/>
                    </a:lnTo>
                    <a:lnTo>
                      <a:pt x="27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41" name="Rectangle 92"/>
              <p:cNvSpPr>
                <a:spLocks noChangeArrowheads="1"/>
              </p:cNvSpPr>
              <p:nvPr/>
            </p:nvSpPr>
            <p:spPr bwMode="auto">
              <a:xfrm>
                <a:off x="2705" y="1706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2" name="Freeform 93"/>
              <p:cNvSpPr>
                <a:spLocks noEditPoints="1"/>
              </p:cNvSpPr>
              <p:nvPr/>
            </p:nvSpPr>
            <p:spPr bwMode="auto">
              <a:xfrm>
                <a:off x="2901" y="1741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4 w 69"/>
                  <a:gd name="T5" fmla="*/ 26 h 115"/>
                  <a:gd name="T6" fmla="*/ 11 w 69"/>
                  <a:gd name="T7" fmla="*/ 15 h 115"/>
                  <a:gd name="T8" fmla="*/ 19 w 69"/>
                  <a:gd name="T9" fmla="*/ 3 h 115"/>
                  <a:gd name="T10" fmla="*/ 27 w 69"/>
                  <a:gd name="T11" fmla="*/ 0 h 115"/>
                  <a:gd name="T12" fmla="*/ 35 w 69"/>
                  <a:gd name="T13" fmla="*/ 0 h 115"/>
                  <a:gd name="T14" fmla="*/ 42 w 69"/>
                  <a:gd name="T15" fmla="*/ 0 h 115"/>
                  <a:gd name="T16" fmla="*/ 50 w 69"/>
                  <a:gd name="T17" fmla="*/ 3 h 115"/>
                  <a:gd name="T18" fmla="*/ 58 w 69"/>
                  <a:gd name="T19" fmla="*/ 11 h 115"/>
                  <a:gd name="T20" fmla="*/ 61 w 69"/>
                  <a:gd name="T21" fmla="*/ 26 h 115"/>
                  <a:gd name="T22" fmla="*/ 65 w 69"/>
                  <a:gd name="T23" fmla="*/ 38 h 115"/>
                  <a:gd name="T24" fmla="*/ 69 w 69"/>
                  <a:gd name="T25" fmla="*/ 57 h 115"/>
                  <a:gd name="T26" fmla="*/ 65 w 69"/>
                  <a:gd name="T27" fmla="*/ 72 h 115"/>
                  <a:gd name="T28" fmla="*/ 61 w 69"/>
                  <a:gd name="T29" fmla="*/ 88 h 115"/>
                  <a:gd name="T30" fmla="*/ 58 w 69"/>
                  <a:gd name="T31" fmla="*/ 99 h 115"/>
                  <a:gd name="T32" fmla="*/ 50 w 69"/>
                  <a:gd name="T33" fmla="*/ 111 h 115"/>
                  <a:gd name="T34" fmla="*/ 42 w 69"/>
                  <a:gd name="T35" fmla="*/ 115 h 115"/>
                  <a:gd name="T36" fmla="*/ 31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8 w 69"/>
                  <a:gd name="T43" fmla="*/ 95 h 115"/>
                  <a:gd name="T44" fmla="*/ 0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5 w 69"/>
                  <a:gd name="T51" fmla="*/ 80 h 115"/>
                  <a:gd name="T52" fmla="*/ 19 w 69"/>
                  <a:gd name="T53" fmla="*/ 99 h 115"/>
                  <a:gd name="T54" fmla="*/ 23 w 69"/>
                  <a:gd name="T55" fmla="*/ 103 h 115"/>
                  <a:gd name="T56" fmla="*/ 27 w 69"/>
                  <a:gd name="T57" fmla="*/ 107 h 115"/>
                  <a:gd name="T58" fmla="*/ 35 w 69"/>
                  <a:gd name="T59" fmla="*/ 111 h 115"/>
                  <a:gd name="T60" fmla="*/ 38 w 69"/>
                  <a:gd name="T61" fmla="*/ 107 h 115"/>
                  <a:gd name="T62" fmla="*/ 42 w 69"/>
                  <a:gd name="T63" fmla="*/ 107 h 115"/>
                  <a:gd name="T64" fmla="*/ 46 w 69"/>
                  <a:gd name="T65" fmla="*/ 99 h 115"/>
                  <a:gd name="T66" fmla="*/ 50 w 69"/>
                  <a:gd name="T67" fmla="*/ 92 h 115"/>
                  <a:gd name="T68" fmla="*/ 50 w 69"/>
                  <a:gd name="T69" fmla="*/ 76 h 115"/>
                  <a:gd name="T70" fmla="*/ 54 w 69"/>
                  <a:gd name="T71" fmla="*/ 53 h 115"/>
                  <a:gd name="T72" fmla="*/ 50 w 69"/>
                  <a:gd name="T73" fmla="*/ 34 h 115"/>
                  <a:gd name="T74" fmla="*/ 50 w 69"/>
                  <a:gd name="T75" fmla="*/ 23 h 115"/>
                  <a:gd name="T76" fmla="*/ 46 w 69"/>
                  <a:gd name="T77" fmla="*/ 11 h 115"/>
                  <a:gd name="T78" fmla="*/ 42 w 69"/>
                  <a:gd name="T79" fmla="*/ 7 h 115"/>
                  <a:gd name="T80" fmla="*/ 38 w 69"/>
                  <a:gd name="T81" fmla="*/ 7 h 115"/>
                  <a:gd name="T82" fmla="*/ 35 w 69"/>
                  <a:gd name="T83" fmla="*/ 3 h 115"/>
                  <a:gd name="T84" fmla="*/ 27 w 69"/>
                  <a:gd name="T85" fmla="*/ 7 h 115"/>
                  <a:gd name="T86" fmla="*/ 23 w 69"/>
                  <a:gd name="T87" fmla="*/ 11 h 115"/>
                  <a:gd name="T88" fmla="*/ 19 w 69"/>
                  <a:gd name="T89" fmla="*/ 19 h 115"/>
                  <a:gd name="T90" fmla="*/ 15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4" y="26"/>
                    </a:lnTo>
                    <a:lnTo>
                      <a:pt x="11" y="15"/>
                    </a:lnTo>
                    <a:lnTo>
                      <a:pt x="19" y="3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50" y="3"/>
                    </a:lnTo>
                    <a:lnTo>
                      <a:pt x="58" y="11"/>
                    </a:lnTo>
                    <a:lnTo>
                      <a:pt x="61" y="26"/>
                    </a:lnTo>
                    <a:lnTo>
                      <a:pt x="65" y="38"/>
                    </a:lnTo>
                    <a:lnTo>
                      <a:pt x="69" y="57"/>
                    </a:lnTo>
                    <a:lnTo>
                      <a:pt x="65" y="72"/>
                    </a:lnTo>
                    <a:lnTo>
                      <a:pt x="61" y="88"/>
                    </a:lnTo>
                    <a:lnTo>
                      <a:pt x="58" y="99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1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8" y="95"/>
                    </a:lnTo>
                    <a:lnTo>
                      <a:pt x="0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5" y="80"/>
                    </a:lnTo>
                    <a:lnTo>
                      <a:pt x="19" y="99"/>
                    </a:lnTo>
                    <a:lnTo>
                      <a:pt x="23" y="103"/>
                    </a:lnTo>
                    <a:lnTo>
                      <a:pt x="27" y="107"/>
                    </a:lnTo>
                    <a:lnTo>
                      <a:pt x="35" y="111"/>
                    </a:lnTo>
                    <a:lnTo>
                      <a:pt x="38" y="107"/>
                    </a:lnTo>
                    <a:lnTo>
                      <a:pt x="42" y="107"/>
                    </a:lnTo>
                    <a:lnTo>
                      <a:pt x="46" y="99"/>
                    </a:lnTo>
                    <a:lnTo>
                      <a:pt x="50" y="92"/>
                    </a:lnTo>
                    <a:lnTo>
                      <a:pt x="50" y="76"/>
                    </a:lnTo>
                    <a:lnTo>
                      <a:pt x="54" y="53"/>
                    </a:lnTo>
                    <a:lnTo>
                      <a:pt x="50" y="34"/>
                    </a:lnTo>
                    <a:lnTo>
                      <a:pt x="50" y="23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5" y="3"/>
                    </a:lnTo>
                    <a:lnTo>
                      <a:pt x="27" y="7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5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43" name="Rectangle 94"/>
              <p:cNvSpPr>
                <a:spLocks noChangeArrowheads="1"/>
              </p:cNvSpPr>
              <p:nvPr/>
            </p:nvSpPr>
            <p:spPr bwMode="auto">
              <a:xfrm>
                <a:off x="3304" y="1706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4" name="Freeform 95"/>
              <p:cNvSpPr>
                <a:spLocks/>
              </p:cNvSpPr>
              <p:nvPr/>
            </p:nvSpPr>
            <p:spPr bwMode="auto">
              <a:xfrm>
                <a:off x="3507" y="1836"/>
                <a:ext cx="19" cy="20"/>
              </a:xfrm>
              <a:custGeom>
                <a:avLst/>
                <a:gdLst>
                  <a:gd name="T0" fmla="*/ 12 w 19"/>
                  <a:gd name="T1" fmla="*/ 0 h 20"/>
                  <a:gd name="T2" fmla="*/ 16 w 19"/>
                  <a:gd name="T3" fmla="*/ 0 h 20"/>
                  <a:gd name="T4" fmla="*/ 16 w 19"/>
                  <a:gd name="T5" fmla="*/ 4 h 20"/>
                  <a:gd name="T6" fmla="*/ 19 w 19"/>
                  <a:gd name="T7" fmla="*/ 8 h 20"/>
                  <a:gd name="T8" fmla="*/ 19 w 19"/>
                  <a:gd name="T9" fmla="*/ 12 h 20"/>
                  <a:gd name="T10" fmla="*/ 19 w 19"/>
                  <a:gd name="T11" fmla="*/ 16 h 20"/>
                  <a:gd name="T12" fmla="*/ 16 w 19"/>
                  <a:gd name="T13" fmla="*/ 16 h 20"/>
                  <a:gd name="T14" fmla="*/ 16 w 19"/>
                  <a:gd name="T15" fmla="*/ 20 h 20"/>
                  <a:gd name="T16" fmla="*/ 12 w 19"/>
                  <a:gd name="T17" fmla="*/ 20 h 20"/>
                  <a:gd name="T18" fmla="*/ 8 w 19"/>
                  <a:gd name="T19" fmla="*/ 20 h 20"/>
                  <a:gd name="T20" fmla="*/ 4 w 19"/>
                  <a:gd name="T21" fmla="*/ 16 h 20"/>
                  <a:gd name="T22" fmla="*/ 0 w 19"/>
                  <a:gd name="T23" fmla="*/ 16 h 20"/>
                  <a:gd name="T24" fmla="*/ 0 w 19"/>
                  <a:gd name="T25" fmla="*/ 12 h 20"/>
                  <a:gd name="T26" fmla="*/ 0 w 19"/>
                  <a:gd name="T27" fmla="*/ 8 h 20"/>
                  <a:gd name="T28" fmla="*/ 4 w 19"/>
                  <a:gd name="T29" fmla="*/ 4 h 20"/>
                  <a:gd name="T30" fmla="*/ 8 w 19"/>
                  <a:gd name="T31" fmla="*/ 0 h 20"/>
                  <a:gd name="T32" fmla="*/ 12 w 19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20"/>
                  <a:gd name="T53" fmla="*/ 19 w 19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20">
                    <a:moveTo>
                      <a:pt x="12" y="0"/>
                    </a:moveTo>
                    <a:lnTo>
                      <a:pt x="16" y="0"/>
                    </a:lnTo>
                    <a:lnTo>
                      <a:pt x="16" y="4"/>
                    </a:lnTo>
                    <a:lnTo>
                      <a:pt x="19" y="8"/>
                    </a:lnTo>
                    <a:lnTo>
                      <a:pt x="19" y="12"/>
                    </a:lnTo>
                    <a:lnTo>
                      <a:pt x="19" y="16"/>
                    </a:lnTo>
                    <a:lnTo>
                      <a:pt x="16" y="16"/>
                    </a:lnTo>
                    <a:lnTo>
                      <a:pt x="16" y="20"/>
                    </a:lnTo>
                    <a:lnTo>
                      <a:pt x="12" y="20"/>
                    </a:lnTo>
                    <a:lnTo>
                      <a:pt x="8" y="20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45" name="Freeform 96"/>
              <p:cNvSpPr>
                <a:spLocks noEditPoints="1"/>
              </p:cNvSpPr>
              <p:nvPr/>
            </p:nvSpPr>
            <p:spPr bwMode="auto">
              <a:xfrm>
                <a:off x="3546" y="1741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3 w 69"/>
                  <a:gd name="T5" fmla="*/ 26 h 115"/>
                  <a:gd name="T6" fmla="*/ 11 w 69"/>
                  <a:gd name="T7" fmla="*/ 15 h 115"/>
                  <a:gd name="T8" fmla="*/ 19 w 69"/>
                  <a:gd name="T9" fmla="*/ 3 h 115"/>
                  <a:gd name="T10" fmla="*/ 26 w 69"/>
                  <a:gd name="T11" fmla="*/ 0 h 115"/>
                  <a:gd name="T12" fmla="*/ 34 w 69"/>
                  <a:gd name="T13" fmla="*/ 0 h 115"/>
                  <a:gd name="T14" fmla="*/ 42 w 69"/>
                  <a:gd name="T15" fmla="*/ 0 h 115"/>
                  <a:gd name="T16" fmla="*/ 49 w 69"/>
                  <a:gd name="T17" fmla="*/ 3 h 115"/>
                  <a:gd name="T18" fmla="*/ 57 w 69"/>
                  <a:gd name="T19" fmla="*/ 11 h 115"/>
                  <a:gd name="T20" fmla="*/ 65 w 69"/>
                  <a:gd name="T21" fmla="*/ 26 h 115"/>
                  <a:gd name="T22" fmla="*/ 69 w 69"/>
                  <a:gd name="T23" fmla="*/ 38 h 115"/>
                  <a:gd name="T24" fmla="*/ 69 w 69"/>
                  <a:gd name="T25" fmla="*/ 57 h 115"/>
                  <a:gd name="T26" fmla="*/ 69 w 69"/>
                  <a:gd name="T27" fmla="*/ 72 h 115"/>
                  <a:gd name="T28" fmla="*/ 65 w 69"/>
                  <a:gd name="T29" fmla="*/ 88 h 115"/>
                  <a:gd name="T30" fmla="*/ 57 w 69"/>
                  <a:gd name="T31" fmla="*/ 99 h 115"/>
                  <a:gd name="T32" fmla="*/ 49 w 69"/>
                  <a:gd name="T33" fmla="*/ 111 h 115"/>
                  <a:gd name="T34" fmla="*/ 42 w 69"/>
                  <a:gd name="T35" fmla="*/ 115 h 115"/>
                  <a:gd name="T36" fmla="*/ 34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7 w 69"/>
                  <a:gd name="T43" fmla="*/ 95 h 115"/>
                  <a:gd name="T44" fmla="*/ 0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5 w 69"/>
                  <a:gd name="T51" fmla="*/ 80 h 115"/>
                  <a:gd name="T52" fmla="*/ 19 w 69"/>
                  <a:gd name="T53" fmla="*/ 99 h 115"/>
                  <a:gd name="T54" fmla="*/ 23 w 69"/>
                  <a:gd name="T55" fmla="*/ 103 h 115"/>
                  <a:gd name="T56" fmla="*/ 26 w 69"/>
                  <a:gd name="T57" fmla="*/ 107 h 115"/>
                  <a:gd name="T58" fmla="*/ 34 w 69"/>
                  <a:gd name="T59" fmla="*/ 111 h 115"/>
                  <a:gd name="T60" fmla="*/ 38 w 69"/>
                  <a:gd name="T61" fmla="*/ 107 h 115"/>
                  <a:gd name="T62" fmla="*/ 42 w 69"/>
                  <a:gd name="T63" fmla="*/ 107 h 115"/>
                  <a:gd name="T64" fmla="*/ 46 w 69"/>
                  <a:gd name="T65" fmla="*/ 99 h 115"/>
                  <a:gd name="T66" fmla="*/ 49 w 69"/>
                  <a:gd name="T67" fmla="*/ 92 h 115"/>
                  <a:gd name="T68" fmla="*/ 53 w 69"/>
                  <a:gd name="T69" fmla="*/ 76 h 115"/>
                  <a:gd name="T70" fmla="*/ 53 w 69"/>
                  <a:gd name="T71" fmla="*/ 53 h 115"/>
                  <a:gd name="T72" fmla="*/ 53 w 69"/>
                  <a:gd name="T73" fmla="*/ 34 h 115"/>
                  <a:gd name="T74" fmla="*/ 49 w 69"/>
                  <a:gd name="T75" fmla="*/ 23 h 115"/>
                  <a:gd name="T76" fmla="*/ 46 w 69"/>
                  <a:gd name="T77" fmla="*/ 11 h 115"/>
                  <a:gd name="T78" fmla="*/ 42 w 69"/>
                  <a:gd name="T79" fmla="*/ 7 h 115"/>
                  <a:gd name="T80" fmla="*/ 38 w 69"/>
                  <a:gd name="T81" fmla="*/ 7 h 115"/>
                  <a:gd name="T82" fmla="*/ 34 w 69"/>
                  <a:gd name="T83" fmla="*/ 3 h 115"/>
                  <a:gd name="T84" fmla="*/ 30 w 69"/>
                  <a:gd name="T85" fmla="*/ 7 h 115"/>
                  <a:gd name="T86" fmla="*/ 23 w 69"/>
                  <a:gd name="T87" fmla="*/ 11 h 115"/>
                  <a:gd name="T88" fmla="*/ 19 w 69"/>
                  <a:gd name="T89" fmla="*/ 19 h 115"/>
                  <a:gd name="T90" fmla="*/ 15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3" y="26"/>
                    </a:lnTo>
                    <a:lnTo>
                      <a:pt x="11" y="15"/>
                    </a:lnTo>
                    <a:lnTo>
                      <a:pt x="19" y="3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49" y="3"/>
                    </a:lnTo>
                    <a:lnTo>
                      <a:pt x="57" y="11"/>
                    </a:lnTo>
                    <a:lnTo>
                      <a:pt x="65" y="26"/>
                    </a:lnTo>
                    <a:lnTo>
                      <a:pt x="69" y="38"/>
                    </a:lnTo>
                    <a:lnTo>
                      <a:pt x="69" y="57"/>
                    </a:lnTo>
                    <a:lnTo>
                      <a:pt x="69" y="72"/>
                    </a:lnTo>
                    <a:lnTo>
                      <a:pt x="65" y="88"/>
                    </a:lnTo>
                    <a:lnTo>
                      <a:pt x="57" y="99"/>
                    </a:lnTo>
                    <a:lnTo>
                      <a:pt x="49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7" y="95"/>
                    </a:lnTo>
                    <a:lnTo>
                      <a:pt x="0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5" y="80"/>
                    </a:lnTo>
                    <a:lnTo>
                      <a:pt x="19" y="99"/>
                    </a:lnTo>
                    <a:lnTo>
                      <a:pt x="23" y="103"/>
                    </a:lnTo>
                    <a:lnTo>
                      <a:pt x="26" y="107"/>
                    </a:lnTo>
                    <a:lnTo>
                      <a:pt x="34" y="111"/>
                    </a:lnTo>
                    <a:lnTo>
                      <a:pt x="38" y="107"/>
                    </a:lnTo>
                    <a:lnTo>
                      <a:pt x="42" y="107"/>
                    </a:lnTo>
                    <a:lnTo>
                      <a:pt x="46" y="99"/>
                    </a:lnTo>
                    <a:lnTo>
                      <a:pt x="49" y="92"/>
                    </a:lnTo>
                    <a:lnTo>
                      <a:pt x="53" y="76"/>
                    </a:lnTo>
                    <a:lnTo>
                      <a:pt x="53" y="53"/>
                    </a:lnTo>
                    <a:lnTo>
                      <a:pt x="53" y="34"/>
                    </a:lnTo>
                    <a:lnTo>
                      <a:pt x="49" y="23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4" y="3"/>
                    </a:lnTo>
                    <a:lnTo>
                      <a:pt x="30" y="7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5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46" name="Freeform 97"/>
              <p:cNvSpPr>
                <a:spLocks noEditPoints="1"/>
              </p:cNvSpPr>
              <p:nvPr/>
            </p:nvSpPr>
            <p:spPr bwMode="auto">
              <a:xfrm>
                <a:off x="3630" y="1741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4 w 69"/>
                  <a:gd name="T5" fmla="*/ 26 h 115"/>
                  <a:gd name="T6" fmla="*/ 11 w 69"/>
                  <a:gd name="T7" fmla="*/ 15 h 115"/>
                  <a:gd name="T8" fmla="*/ 19 w 69"/>
                  <a:gd name="T9" fmla="*/ 3 h 115"/>
                  <a:gd name="T10" fmla="*/ 27 w 69"/>
                  <a:gd name="T11" fmla="*/ 0 h 115"/>
                  <a:gd name="T12" fmla="*/ 35 w 69"/>
                  <a:gd name="T13" fmla="*/ 0 h 115"/>
                  <a:gd name="T14" fmla="*/ 42 w 69"/>
                  <a:gd name="T15" fmla="*/ 0 h 115"/>
                  <a:gd name="T16" fmla="*/ 50 w 69"/>
                  <a:gd name="T17" fmla="*/ 3 h 115"/>
                  <a:gd name="T18" fmla="*/ 58 w 69"/>
                  <a:gd name="T19" fmla="*/ 11 h 115"/>
                  <a:gd name="T20" fmla="*/ 61 w 69"/>
                  <a:gd name="T21" fmla="*/ 26 h 115"/>
                  <a:gd name="T22" fmla="*/ 69 w 69"/>
                  <a:gd name="T23" fmla="*/ 38 h 115"/>
                  <a:gd name="T24" fmla="*/ 69 w 69"/>
                  <a:gd name="T25" fmla="*/ 57 h 115"/>
                  <a:gd name="T26" fmla="*/ 69 w 69"/>
                  <a:gd name="T27" fmla="*/ 72 h 115"/>
                  <a:gd name="T28" fmla="*/ 61 w 69"/>
                  <a:gd name="T29" fmla="*/ 88 h 115"/>
                  <a:gd name="T30" fmla="*/ 58 w 69"/>
                  <a:gd name="T31" fmla="*/ 99 h 115"/>
                  <a:gd name="T32" fmla="*/ 50 w 69"/>
                  <a:gd name="T33" fmla="*/ 111 h 115"/>
                  <a:gd name="T34" fmla="*/ 42 w 69"/>
                  <a:gd name="T35" fmla="*/ 115 h 115"/>
                  <a:gd name="T36" fmla="*/ 35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8 w 69"/>
                  <a:gd name="T43" fmla="*/ 95 h 115"/>
                  <a:gd name="T44" fmla="*/ 0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5 w 69"/>
                  <a:gd name="T51" fmla="*/ 80 h 115"/>
                  <a:gd name="T52" fmla="*/ 19 w 69"/>
                  <a:gd name="T53" fmla="*/ 99 h 115"/>
                  <a:gd name="T54" fmla="*/ 23 w 69"/>
                  <a:gd name="T55" fmla="*/ 103 h 115"/>
                  <a:gd name="T56" fmla="*/ 27 w 69"/>
                  <a:gd name="T57" fmla="*/ 107 h 115"/>
                  <a:gd name="T58" fmla="*/ 35 w 69"/>
                  <a:gd name="T59" fmla="*/ 111 h 115"/>
                  <a:gd name="T60" fmla="*/ 38 w 69"/>
                  <a:gd name="T61" fmla="*/ 107 h 115"/>
                  <a:gd name="T62" fmla="*/ 42 w 69"/>
                  <a:gd name="T63" fmla="*/ 107 h 115"/>
                  <a:gd name="T64" fmla="*/ 46 w 69"/>
                  <a:gd name="T65" fmla="*/ 99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4 h 115"/>
                  <a:gd name="T74" fmla="*/ 50 w 69"/>
                  <a:gd name="T75" fmla="*/ 23 h 115"/>
                  <a:gd name="T76" fmla="*/ 46 w 69"/>
                  <a:gd name="T77" fmla="*/ 11 h 115"/>
                  <a:gd name="T78" fmla="*/ 42 w 69"/>
                  <a:gd name="T79" fmla="*/ 7 h 115"/>
                  <a:gd name="T80" fmla="*/ 38 w 69"/>
                  <a:gd name="T81" fmla="*/ 7 h 115"/>
                  <a:gd name="T82" fmla="*/ 35 w 69"/>
                  <a:gd name="T83" fmla="*/ 3 h 115"/>
                  <a:gd name="T84" fmla="*/ 27 w 69"/>
                  <a:gd name="T85" fmla="*/ 7 h 115"/>
                  <a:gd name="T86" fmla="*/ 23 w 69"/>
                  <a:gd name="T87" fmla="*/ 11 h 115"/>
                  <a:gd name="T88" fmla="*/ 19 w 69"/>
                  <a:gd name="T89" fmla="*/ 19 h 115"/>
                  <a:gd name="T90" fmla="*/ 15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4" y="26"/>
                    </a:lnTo>
                    <a:lnTo>
                      <a:pt x="11" y="15"/>
                    </a:lnTo>
                    <a:lnTo>
                      <a:pt x="19" y="3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50" y="3"/>
                    </a:lnTo>
                    <a:lnTo>
                      <a:pt x="58" y="11"/>
                    </a:lnTo>
                    <a:lnTo>
                      <a:pt x="61" y="26"/>
                    </a:lnTo>
                    <a:lnTo>
                      <a:pt x="69" y="38"/>
                    </a:lnTo>
                    <a:lnTo>
                      <a:pt x="69" y="57"/>
                    </a:lnTo>
                    <a:lnTo>
                      <a:pt x="69" y="72"/>
                    </a:lnTo>
                    <a:lnTo>
                      <a:pt x="61" y="88"/>
                    </a:lnTo>
                    <a:lnTo>
                      <a:pt x="58" y="99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5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8" y="95"/>
                    </a:lnTo>
                    <a:lnTo>
                      <a:pt x="0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5" y="80"/>
                    </a:lnTo>
                    <a:lnTo>
                      <a:pt x="19" y="99"/>
                    </a:lnTo>
                    <a:lnTo>
                      <a:pt x="23" y="103"/>
                    </a:lnTo>
                    <a:lnTo>
                      <a:pt x="27" y="107"/>
                    </a:lnTo>
                    <a:lnTo>
                      <a:pt x="35" y="111"/>
                    </a:lnTo>
                    <a:lnTo>
                      <a:pt x="38" y="107"/>
                    </a:lnTo>
                    <a:lnTo>
                      <a:pt x="42" y="107"/>
                    </a:lnTo>
                    <a:lnTo>
                      <a:pt x="46" y="99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4"/>
                    </a:lnTo>
                    <a:lnTo>
                      <a:pt x="50" y="23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5" y="3"/>
                    </a:lnTo>
                    <a:lnTo>
                      <a:pt x="27" y="7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5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47" name="Freeform 98"/>
              <p:cNvSpPr>
                <a:spLocks noEditPoints="1"/>
              </p:cNvSpPr>
              <p:nvPr/>
            </p:nvSpPr>
            <p:spPr bwMode="auto">
              <a:xfrm>
                <a:off x="3711" y="1741"/>
                <a:ext cx="72" cy="115"/>
              </a:xfrm>
              <a:custGeom>
                <a:avLst/>
                <a:gdLst>
                  <a:gd name="T0" fmla="*/ 72 w 72"/>
                  <a:gd name="T1" fmla="*/ 72 h 115"/>
                  <a:gd name="T2" fmla="*/ 72 w 72"/>
                  <a:gd name="T3" fmla="*/ 84 h 115"/>
                  <a:gd name="T4" fmla="*/ 57 w 72"/>
                  <a:gd name="T5" fmla="*/ 84 h 115"/>
                  <a:gd name="T6" fmla="*/ 57 w 72"/>
                  <a:gd name="T7" fmla="*/ 115 h 115"/>
                  <a:gd name="T8" fmla="*/ 42 w 72"/>
                  <a:gd name="T9" fmla="*/ 115 h 115"/>
                  <a:gd name="T10" fmla="*/ 42 w 72"/>
                  <a:gd name="T11" fmla="*/ 84 h 115"/>
                  <a:gd name="T12" fmla="*/ 0 w 72"/>
                  <a:gd name="T13" fmla="*/ 84 h 115"/>
                  <a:gd name="T14" fmla="*/ 0 w 72"/>
                  <a:gd name="T15" fmla="*/ 72 h 115"/>
                  <a:gd name="T16" fmla="*/ 46 w 72"/>
                  <a:gd name="T17" fmla="*/ 0 h 115"/>
                  <a:gd name="T18" fmla="*/ 57 w 72"/>
                  <a:gd name="T19" fmla="*/ 0 h 115"/>
                  <a:gd name="T20" fmla="*/ 57 w 72"/>
                  <a:gd name="T21" fmla="*/ 72 h 115"/>
                  <a:gd name="T22" fmla="*/ 72 w 72"/>
                  <a:gd name="T23" fmla="*/ 72 h 115"/>
                  <a:gd name="T24" fmla="*/ 42 w 72"/>
                  <a:gd name="T25" fmla="*/ 72 h 115"/>
                  <a:gd name="T26" fmla="*/ 42 w 72"/>
                  <a:gd name="T27" fmla="*/ 15 h 115"/>
                  <a:gd name="T28" fmla="*/ 7 w 72"/>
                  <a:gd name="T29" fmla="*/ 72 h 115"/>
                  <a:gd name="T30" fmla="*/ 42 w 72"/>
                  <a:gd name="T31" fmla="*/ 72 h 1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2"/>
                  <a:gd name="T49" fmla="*/ 0 h 115"/>
                  <a:gd name="T50" fmla="*/ 72 w 72"/>
                  <a:gd name="T51" fmla="*/ 115 h 11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2" h="115">
                    <a:moveTo>
                      <a:pt x="72" y="72"/>
                    </a:moveTo>
                    <a:lnTo>
                      <a:pt x="72" y="84"/>
                    </a:lnTo>
                    <a:lnTo>
                      <a:pt x="57" y="84"/>
                    </a:lnTo>
                    <a:lnTo>
                      <a:pt x="57" y="115"/>
                    </a:lnTo>
                    <a:lnTo>
                      <a:pt x="42" y="115"/>
                    </a:lnTo>
                    <a:lnTo>
                      <a:pt x="42" y="84"/>
                    </a:lnTo>
                    <a:lnTo>
                      <a:pt x="0" y="84"/>
                    </a:lnTo>
                    <a:lnTo>
                      <a:pt x="0" y="72"/>
                    </a:lnTo>
                    <a:lnTo>
                      <a:pt x="46" y="0"/>
                    </a:lnTo>
                    <a:lnTo>
                      <a:pt x="57" y="0"/>
                    </a:lnTo>
                    <a:lnTo>
                      <a:pt x="57" y="72"/>
                    </a:lnTo>
                    <a:lnTo>
                      <a:pt x="72" y="72"/>
                    </a:lnTo>
                    <a:close/>
                    <a:moveTo>
                      <a:pt x="42" y="72"/>
                    </a:moveTo>
                    <a:lnTo>
                      <a:pt x="42" y="15"/>
                    </a:lnTo>
                    <a:lnTo>
                      <a:pt x="7" y="72"/>
                    </a:lnTo>
                    <a:lnTo>
                      <a:pt x="42" y="7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48" name="Freeform 99"/>
              <p:cNvSpPr>
                <a:spLocks noEditPoints="1"/>
              </p:cNvSpPr>
              <p:nvPr/>
            </p:nvSpPr>
            <p:spPr bwMode="auto">
              <a:xfrm>
                <a:off x="3795" y="1741"/>
                <a:ext cx="73" cy="115"/>
              </a:xfrm>
              <a:custGeom>
                <a:avLst/>
                <a:gdLst>
                  <a:gd name="T0" fmla="*/ 4 w 73"/>
                  <a:gd name="T1" fmla="*/ 115 h 115"/>
                  <a:gd name="T2" fmla="*/ 4 w 73"/>
                  <a:gd name="T3" fmla="*/ 115 h 115"/>
                  <a:gd name="T4" fmla="*/ 15 w 73"/>
                  <a:gd name="T5" fmla="*/ 111 h 115"/>
                  <a:gd name="T6" fmla="*/ 23 w 73"/>
                  <a:gd name="T7" fmla="*/ 107 h 115"/>
                  <a:gd name="T8" fmla="*/ 31 w 73"/>
                  <a:gd name="T9" fmla="*/ 99 h 115"/>
                  <a:gd name="T10" fmla="*/ 42 w 73"/>
                  <a:gd name="T11" fmla="*/ 92 h 115"/>
                  <a:gd name="T12" fmla="*/ 50 w 73"/>
                  <a:gd name="T13" fmla="*/ 76 h 115"/>
                  <a:gd name="T14" fmla="*/ 54 w 73"/>
                  <a:gd name="T15" fmla="*/ 65 h 115"/>
                  <a:gd name="T16" fmla="*/ 42 w 73"/>
                  <a:gd name="T17" fmla="*/ 69 h 115"/>
                  <a:gd name="T18" fmla="*/ 31 w 73"/>
                  <a:gd name="T19" fmla="*/ 72 h 115"/>
                  <a:gd name="T20" fmla="*/ 19 w 73"/>
                  <a:gd name="T21" fmla="*/ 69 h 115"/>
                  <a:gd name="T22" fmla="*/ 11 w 73"/>
                  <a:gd name="T23" fmla="*/ 61 h 115"/>
                  <a:gd name="T24" fmla="*/ 4 w 73"/>
                  <a:gd name="T25" fmla="*/ 53 h 115"/>
                  <a:gd name="T26" fmla="*/ 0 w 73"/>
                  <a:gd name="T27" fmla="*/ 38 h 115"/>
                  <a:gd name="T28" fmla="*/ 4 w 73"/>
                  <a:gd name="T29" fmla="*/ 26 h 115"/>
                  <a:gd name="T30" fmla="*/ 11 w 73"/>
                  <a:gd name="T31" fmla="*/ 15 h 115"/>
                  <a:gd name="T32" fmla="*/ 19 w 73"/>
                  <a:gd name="T33" fmla="*/ 7 h 115"/>
                  <a:gd name="T34" fmla="*/ 27 w 73"/>
                  <a:gd name="T35" fmla="*/ 0 h 115"/>
                  <a:gd name="T36" fmla="*/ 34 w 73"/>
                  <a:gd name="T37" fmla="*/ 0 h 115"/>
                  <a:gd name="T38" fmla="*/ 50 w 73"/>
                  <a:gd name="T39" fmla="*/ 3 h 115"/>
                  <a:gd name="T40" fmla="*/ 61 w 73"/>
                  <a:gd name="T41" fmla="*/ 11 h 115"/>
                  <a:gd name="T42" fmla="*/ 65 w 73"/>
                  <a:gd name="T43" fmla="*/ 23 h 115"/>
                  <a:gd name="T44" fmla="*/ 69 w 73"/>
                  <a:gd name="T45" fmla="*/ 34 h 115"/>
                  <a:gd name="T46" fmla="*/ 73 w 73"/>
                  <a:gd name="T47" fmla="*/ 46 h 115"/>
                  <a:gd name="T48" fmla="*/ 69 w 73"/>
                  <a:gd name="T49" fmla="*/ 65 h 115"/>
                  <a:gd name="T50" fmla="*/ 61 w 73"/>
                  <a:gd name="T51" fmla="*/ 80 h 115"/>
                  <a:gd name="T52" fmla="*/ 50 w 73"/>
                  <a:gd name="T53" fmla="*/ 95 h 115"/>
                  <a:gd name="T54" fmla="*/ 38 w 73"/>
                  <a:gd name="T55" fmla="*/ 107 h 115"/>
                  <a:gd name="T56" fmla="*/ 23 w 73"/>
                  <a:gd name="T57" fmla="*/ 115 h 115"/>
                  <a:gd name="T58" fmla="*/ 8 w 73"/>
                  <a:gd name="T59" fmla="*/ 115 h 115"/>
                  <a:gd name="T60" fmla="*/ 4 w 73"/>
                  <a:gd name="T61" fmla="*/ 115 h 115"/>
                  <a:gd name="T62" fmla="*/ 54 w 73"/>
                  <a:gd name="T63" fmla="*/ 57 h 115"/>
                  <a:gd name="T64" fmla="*/ 54 w 73"/>
                  <a:gd name="T65" fmla="*/ 49 h 115"/>
                  <a:gd name="T66" fmla="*/ 58 w 73"/>
                  <a:gd name="T67" fmla="*/ 42 h 115"/>
                  <a:gd name="T68" fmla="*/ 54 w 73"/>
                  <a:gd name="T69" fmla="*/ 34 h 115"/>
                  <a:gd name="T70" fmla="*/ 54 w 73"/>
                  <a:gd name="T71" fmla="*/ 23 h 115"/>
                  <a:gd name="T72" fmla="*/ 50 w 73"/>
                  <a:gd name="T73" fmla="*/ 15 h 115"/>
                  <a:gd name="T74" fmla="*/ 46 w 73"/>
                  <a:gd name="T75" fmla="*/ 11 h 115"/>
                  <a:gd name="T76" fmla="*/ 42 w 73"/>
                  <a:gd name="T77" fmla="*/ 7 h 115"/>
                  <a:gd name="T78" fmla="*/ 34 w 73"/>
                  <a:gd name="T79" fmla="*/ 3 h 115"/>
                  <a:gd name="T80" fmla="*/ 27 w 73"/>
                  <a:gd name="T81" fmla="*/ 7 h 115"/>
                  <a:gd name="T82" fmla="*/ 23 w 73"/>
                  <a:gd name="T83" fmla="*/ 11 h 115"/>
                  <a:gd name="T84" fmla="*/ 19 w 73"/>
                  <a:gd name="T85" fmla="*/ 19 h 115"/>
                  <a:gd name="T86" fmla="*/ 19 w 73"/>
                  <a:gd name="T87" fmla="*/ 30 h 115"/>
                  <a:gd name="T88" fmla="*/ 19 w 73"/>
                  <a:gd name="T89" fmla="*/ 46 h 115"/>
                  <a:gd name="T90" fmla="*/ 23 w 73"/>
                  <a:gd name="T91" fmla="*/ 57 h 115"/>
                  <a:gd name="T92" fmla="*/ 31 w 73"/>
                  <a:gd name="T93" fmla="*/ 61 h 115"/>
                  <a:gd name="T94" fmla="*/ 38 w 73"/>
                  <a:gd name="T95" fmla="*/ 65 h 115"/>
                  <a:gd name="T96" fmla="*/ 42 w 73"/>
                  <a:gd name="T97" fmla="*/ 65 h 115"/>
                  <a:gd name="T98" fmla="*/ 46 w 73"/>
                  <a:gd name="T99" fmla="*/ 61 h 115"/>
                  <a:gd name="T100" fmla="*/ 50 w 73"/>
                  <a:gd name="T101" fmla="*/ 61 h 115"/>
                  <a:gd name="T102" fmla="*/ 54 w 73"/>
                  <a:gd name="T103" fmla="*/ 57 h 11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3"/>
                  <a:gd name="T157" fmla="*/ 0 h 115"/>
                  <a:gd name="T158" fmla="*/ 73 w 73"/>
                  <a:gd name="T159" fmla="*/ 115 h 11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3" h="115">
                    <a:moveTo>
                      <a:pt x="4" y="115"/>
                    </a:moveTo>
                    <a:lnTo>
                      <a:pt x="4" y="115"/>
                    </a:lnTo>
                    <a:lnTo>
                      <a:pt x="15" y="111"/>
                    </a:lnTo>
                    <a:lnTo>
                      <a:pt x="23" y="107"/>
                    </a:lnTo>
                    <a:lnTo>
                      <a:pt x="31" y="99"/>
                    </a:lnTo>
                    <a:lnTo>
                      <a:pt x="42" y="92"/>
                    </a:lnTo>
                    <a:lnTo>
                      <a:pt x="50" y="76"/>
                    </a:lnTo>
                    <a:lnTo>
                      <a:pt x="54" y="65"/>
                    </a:lnTo>
                    <a:lnTo>
                      <a:pt x="42" y="69"/>
                    </a:lnTo>
                    <a:lnTo>
                      <a:pt x="31" y="72"/>
                    </a:lnTo>
                    <a:lnTo>
                      <a:pt x="19" y="69"/>
                    </a:lnTo>
                    <a:lnTo>
                      <a:pt x="11" y="61"/>
                    </a:lnTo>
                    <a:lnTo>
                      <a:pt x="4" y="53"/>
                    </a:lnTo>
                    <a:lnTo>
                      <a:pt x="0" y="38"/>
                    </a:lnTo>
                    <a:lnTo>
                      <a:pt x="4" y="26"/>
                    </a:lnTo>
                    <a:lnTo>
                      <a:pt x="11" y="15"/>
                    </a:lnTo>
                    <a:lnTo>
                      <a:pt x="19" y="7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50" y="3"/>
                    </a:lnTo>
                    <a:lnTo>
                      <a:pt x="61" y="11"/>
                    </a:lnTo>
                    <a:lnTo>
                      <a:pt x="65" y="23"/>
                    </a:lnTo>
                    <a:lnTo>
                      <a:pt x="69" y="34"/>
                    </a:lnTo>
                    <a:lnTo>
                      <a:pt x="73" y="46"/>
                    </a:lnTo>
                    <a:lnTo>
                      <a:pt x="69" y="65"/>
                    </a:lnTo>
                    <a:lnTo>
                      <a:pt x="61" y="80"/>
                    </a:lnTo>
                    <a:lnTo>
                      <a:pt x="50" y="95"/>
                    </a:lnTo>
                    <a:lnTo>
                      <a:pt x="38" y="107"/>
                    </a:lnTo>
                    <a:lnTo>
                      <a:pt x="23" y="115"/>
                    </a:lnTo>
                    <a:lnTo>
                      <a:pt x="8" y="115"/>
                    </a:lnTo>
                    <a:lnTo>
                      <a:pt x="4" y="115"/>
                    </a:lnTo>
                    <a:close/>
                    <a:moveTo>
                      <a:pt x="54" y="57"/>
                    </a:moveTo>
                    <a:lnTo>
                      <a:pt x="54" y="49"/>
                    </a:lnTo>
                    <a:lnTo>
                      <a:pt x="58" y="42"/>
                    </a:lnTo>
                    <a:lnTo>
                      <a:pt x="54" y="34"/>
                    </a:lnTo>
                    <a:lnTo>
                      <a:pt x="54" y="23"/>
                    </a:lnTo>
                    <a:lnTo>
                      <a:pt x="50" y="15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4" y="3"/>
                    </a:lnTo>
                    <a:lnTo>
                      <a:pt x="27" y="7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9" y="30"/>
                    </a:lnTo>
                    <a:lnTo>
                      <a:pt x="19" y="46"/>
                    </a:lnTo>
                    <a:lnTo>
                      <a:pt x="23" y="57"/>
                    </a:lnTo>
                    <a:lnTo>
                      <a:pt x="31" y="61"/>
                    </a:lnTo>
                    <a:lnTo>
                      <a:pt x="38" y="65"/>
                    </a:lnTo>
                    <a:lnTo>
                      <a:pt x="42" y="65"/>
                    </a:lnTo>
                    <a:lnTo>
                      <a:pt x="46" y="61"/>
                    </a:lnTo>
                    <a:lnTo>
                      <a:pt x="50" y="61"/>
                    </a:lnTo>
                    <a:lnTo>
                      <a:pt x="54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49" name="Rectangle 100"/>
              <p:cNvSpPr>
                <a:spLocks noChangeArrowheads="1"/>
              </p:cNvSpPr>
              <p:nvPr/>
            </p:nvSpPr>
            <p:spPr bwMode="auto">
              <a:xfrm>
                <a:off x="4071" y="1706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0" name="Freeform 101"/>
              <p:cNvSpPr>
                <a:spLocks/>
              </p:cNvSpPr>
              <p:nvPr/>
            </p:nvSpPr>
            <p:spPr bwMode="auto">
              <a:xfrm>
                <a:off x="4275" y="1836"/>
                <a:ext cx="19" cy="20"/>
              </a:xfrm>
              <a:custGeom>
                <a:avLst/>
                <a:gdLst>
                  <a:gd name="T0" fmla="*/ 11 w 19"/>
                  <a:gd name="T1" fmla="*/ 0 h 20"/>
                  <a:gd name="T2" fmla="*/ 15 w 19"/>
                  <a:gd name="T3" fmla="*/ 0 h 20"/>
                  <a:gd name="T4" fmla="*/ 19 w 19"/>
                  <a:gd name="T5" fmla="*/ 4 h 20"/>
                  <a:gd name="T6" fmla="*/ 19 w 19"/>
                  <a:gd name="T7" fmla="*/ 8 h 20"/>
                  <a:gd name="T8" fmla="*/ 19 w 19"/>
                  <a:gd name="T9" fmla="*/ 12 h 20"/>
                  <a:gd name="T10" fmla="*/ 19 w 19"/>
                  <a:gd name="T11" fmla="*/ 16 h 20"/>
                  <a:gd name="T12" fmla="*/ 19 w 19"/>
                  <a:gd name="T13" fmla="*/ 16 h 20"/>
                  <a:gd name="T14" fmla="*/ 15 w 19"/>
                  <a:gd name="T15" fmla="*/ 20 h 20"/>
                  <a:gd name="T16" fmla="*/ 11 w 19"/>
                  <a:gd name="T17" fmla="*/ 20 h 20"/>
                  <a:gd name="T18" fmla="*/ 7 w 19"/>
                  <a:gd name="T19" fmla="*/ 20 h 20"/>
                  <a:gd name="T20" fmla="*/ 3 w 19"/>
                  <a:gd name="T21" fmla="*/ 16 h 20"/>
                  <a:gd name="T22" fmla="*/ 3 w 19"/>
                  <a:gd name="T23" fmla="*/ 16 h 20"/>
                  <a:gd name="T24" fmla="*/ 0 w 19"/>
                  <a:gd name="T25" fmla="*/ 12 h 20"/>
                  <a:gd name="T26" fmla="*/ 3 w 19"/>
                  <a:gd name="T27" fmla="*/ 8 h 20"/>
                  <a:gd name="T28" fmla="*/ 3 w 19"/>
                  <a:gd name="T29" fmla="*/ 4 h 20"/>
                  <a:gd name="T30" fmla="*/ 7 w 19"/>
                  <a:gd name="T31" fmla="*/ 0 h 20"/>
                  <a:gd name="T32" fmla="*/ 11 w 19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20"/>
                  <a:gd name="T53" fmla="*/ 19 w 19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20">
                    <a:moveTo>
                      <a:pt x="11" y="0"/>
                    </a:moveTo>
                    <a:lnTo>
                      <a:pt x="15" y="0"/>
                    </a:lnTo>
                    <a:lnTo>
                      <a:pt x="19" y="4"/>
                    </a:lnTo>
                    <a:lnTo>
                      <a:pt x="19" y="8"/>
                    </a:lnTo>
                    <a:lnTo>
                      <a:pt x="19" y="12"/>
                    </a:lnTo>
                    <a:lnTo>
                      <a:pt x="19" y="16"/>
                    </a:lnTo>
                    <a:lnTo>
                      <a:pt x="15" y="20"/>
                    </a:lnTo>
                    <a:lnTo>
                      <a:pt x="11" y="20"/>
                    </a:lnTo>
                    <a:lnTo>
                      <a:pt x="7" y="20"/>
                    </a:lnTo>
                    <a:lnTo>
                      <a:pt x="3" y="16"/>
                    </a:lnTo>
                    <a:lnTo>
                      <a:pt x="0" y="12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51" name="Freeform 102"/>
              <p:cNvSpPr>
                <a:spLocks noEditPoints="1"/>
              </p:cNvSpPr>
              <p:nvPr/>
            </p:nvSpPr>
            <p:spPr bwMode="auto">
              <a:xfrm>
                <a:off x="4313" y="1741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4 w 69"/>
                  <a:gd name="T5" fmla="*/ 26 h 115"/>
                  <a:gd name="T6" fmla="*/ 11 w 69"/>
                  <a:gd name="T7" fmla="*/ 15 h 115"/>
                  <a:gd name="T8" fmla="*/ 19 w 69"/>
                  <a:gd name="T9" fmla="*/ 3 h 115"/>
                  <a:gd name="T10" fmla="*/ 27 w 69"/>
                  <a:gd name="T11" fmla="*/ 0 h 115"/>
                  <a:gd name="T12" fmla="*/ 34 w 69"/>
                  <a:gd name="T13" fmla="*/ 0 h 115"/>
                  <a:gd name="T14" fmla="*/ 42 w 69"/>
                  <a:gd name="T15" fmla="*/ 0 h 115"/>
                  <a:gd name="T16" fmla="*/ 50 w 69"/>
                  <a:gd name="T17" fmla="*/ 3 h 115"/>
                  <a:gd name="T18" fmla="*/ 57 w 69"/>
                  <a:gd name="T19" fmla="*/ 11 h 115"/>
                  <a:gd name="T20" fmla="*/ 65 w 69"/>
                  <a:gd name="T21" fmla="*/ 26 h 115"/>
                  <a:gd name="T22" fmla="*/ 69 w 69"/>
                  <a:gd name="T23" fmla="*/ 38 h 115"/>
                  <a:gd name="T24" fmla="*/ 69 w 69"/>
                  <a:gd name="T25" fmla="*/ 57 h 115"/>
                  <a:gd name="T26" fmla="*/ 69 w 69"/>
                  <a:gd name="T27" fmla="*/ 72 h 115"/>
                  <a:gd name="T28" fmla="*/ 65 w 69"/>
                  <a:gd name="T29" fmla="*/ 88 h 115"/>
                  <a:gd name="T30" fmla="*/ 57 w 69"/>
                  <a:gd name="T31" fmla="*/ 99 h 115"/>
                  <a:gd name="T32" fmla="*/ 50 w 69"/>
                  <a:gd name="T33" fmla="*/ 111 h 115"/>
                  <a:gd name="T34" fmla="*/ 42 w 69"/>
                  <a:gd name="T35" fmla="*/ 115 h 115"/>
                  <a:gd name="T36" fmla="*/ 34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8 w 69"/>
                  <a:gd name="T43" fmla="*/ 95 h 115"/>
                  <a:gd name="T44" fmla="*/ 4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5 w 69"/>
                  <a:gd name="T51" fmla="*/ 80 h 115"/>
                  <a:gd name="T52" fmla="*/ 23 w 69"/>
                  <a:gd name="T53" fmla="*/ 99 h 115"/>
                  <a:gd name="T54" fmla="*/ 23 w 69"/>
                  <a:gd name="T55" fmla="*/ 103 h 115"/>
                  <a:gd name="T56" fmla="*/ 31 w 69"/>
                  <a:gd name="T57" fmla="*/ 107 h 115"/>
                  <a:gd name="T58" fmla="*/ 34 w 69"/>
                  <a:gd name="T59" fmla="*/ 111 h 115"/>
                  <a:gd name="T60" fmla="*/ 38 w 69"/>
                  <a:gd name="T61" fmla="*/ 107 h 115"/>
                  <a:gd name="T62" fmla="*/ 42 w 69"/>
                  <a:gd name="T63" fmla="*/ 107 h 115"/>
                  <a:gd name="T64" fmla="*/ 46 w 69"/>
                  <a:gd name="T65" fmla="*/ 99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4 h 115"/>
                  <a:gd name="T74" fmla="*/ 50 w 69"/>
                  <a:gd name="T75" fmla="*/ 23 h 115"/>
                  <a:gd name="T76" fmla="*/ 46 w 69"/>
                  <a:gd name="T77" fmla="*/ 11 h 115"/>
                  <a:gd name="T78" fmla="*/ 42 w 69"/>
                  <a:gd name="T79" fmla="*/ 7 h 115"/>
                  <a:gd name="T80" fmla="*/ 38 w 69"/>
                  <a:gd name="T81" fmla="*/ 7 h 115"/>
                  <a:gd name="T82" fmla="*/ 34 w 69"/>
                  <a:gd name="T83" fmla="*/ 3 h 115"/>
                  <a:gd name="T84" fmla="*/ 31 w 69"/>
                  <a:gd name="T85" fmla="*/ 7 h 115"/>
                  <a:gd name="T86" fmla="*/ 27 w 69"/>
                  <a:gd name="T87" fmla="*/ 11 h 115"/>
                  <a:gd name="T88" fmla="*/ 19 w 69"/>
                  <a:gd name="T89" fmla="*/ 19 h 115"/>
                  <a:gd name="T90" fmla="*/ 19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4" y="26"/>
                    </a:lnTo>
                    <a:lnTo>
                      <a:pt x="11" y="15"/>
                    </a:lnTo>
                    <a:lnTo>
                      <a:pt x="19" y="3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0" y="3"/>
                    </a:lnTo>
                    <a:lnTo>
                      <a:pt x="57" y="11"/>
                    </a:lnTo>
                    <a:lnTo>
                      <a:pt x="65" y="26"/>
                    </a:lnTo>
                    <a:lnTo>
                      <a:pt x="69" y="38"/>
                    </a:lnTo>
                    <a:lnTo>
                      <a:pt x="69" y="57"/>
                    </a:lnTo>
                    <a:lnTo>
                      <a:pt x="69" y="72"/>
                    </a:lnTo>
                    <a:lnTo>
                      <a:pt x="65" y="88"/>
                    </a:lnTo>
                    <a:lnTo>
                      <a:pt x="57" y="99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8" y="95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5" y="80"/>
                    </a:lnTo>
                    <a:lnTo>
                      <a:pt x="23" y="99"/>
                    </a:lnTo>
                    <a:lnTo>
                      <a:pt x="23" y="103"/>
                    </a:lnTo>
                    <a:lnTo>
                      <a:pt x="31" y="107"/>
                    </a:lnTo>
                    <a:lnTo>
                      <a:pt x="34" y="111"/>
                    </a:lnTo>
                    <a:lnTo>
                      <a:pt x="38" y="107"/>
                    </a:lnTo>
                    <a:lnTo>
                      <a:pt x="42" y="107"/>
                    </a:lnTo>
                    <a:lnTo>
                      <a:pt x="46" y="99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4"/>
                    </a:lnTo>
                    <a:lnTo>
                      <a:pt x="50" y="23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4" y="3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19" y="19"/>
                    </a:lnTo>
                    <a:lnTo>
                      <a:pt x="19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52" name="Freeform 103"/>
              <p:cNvSpPr>
                <a:spLocks noEditPoints="1"/>
              </p:cNvSpPr>
              <p:nvPr/>
            </p:nvSpPr>
            <p:spPr bwMode="auto">
              <a:xfrm>
                <a:off x="4397" y="1741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4 w 69"/>
                  <a:gd name="T5" fmla="*/ 26 h 115"/>
                  <a:gd name="T6" fmla="*/ 12 w 69"/>
                  <a:gd name="T7" fmla="*/ 15 h 115"/>
                  <a:gd name="T8" fmla="*/ 20 w 69"/>
                  <a:gd name="T9" fmla="*/ 3 h 115"/>
                  <a:gd name="T10" fmla="*/ 27 w 69"/>
                  <a:gd name="T11" fmla="*/ 0 h 115"/>
                  <a:gd name="T12" fmla="*/ 35 w 69"/>
                  <a:gd name="T13" fmla="*/ 0 h 115"/>
                  <a:gd name="T14" fmla="*/ 43 w 69"/>
                  <a:gd name="T15" fmla="*/ 0 h 115"/>
                  <a:gd name="T16" fmla="*/ 50 w 69"/>
                  <a:gd name="T17" fmla="*/ 3 h 115"/>
                  <a:gd name="T18" fmla="*/ 58 w 69"/>
                  <a:gd name="T19" fmla="*/ 11 h 115"/>
                  <a:gd name="T20" fmla="*/ 66 w 69"/>
                  <a:gd name="T21" fmla="*/ 26 h 115"/>
                  <a:gd name="T22" fmla="*/ 69 w 69"/>
                  <a:gd name="T23" fmla="*/ 38 h 115"/>
                  <a:gd name="T24" fmla="*/ 69 w 69"/>
                  <a:gd name="T25" fmla="*/ 57 h 115"/>
                  <a:gd name="T26" fmla="*/ 69 w 69"/>
                  <a:gd name="T27" fmla="*/ 72 h 115"/>
                  <a:gd name="T28" fmla="*/ 66 w 69"/>
                  <a:gd name="T29" fmla="*/ 88 h 115"/>
                  <a:gd name="T30" fmla="*/ 58 w 69"/>
                  <a:gd name="T31" fmla="*/ 99 h 115"/>
                  <a:gd name="T32" fmla="*/ 50 w 69"/>
                  <a:gd name="T33" fmla="*/ 111 h 115"/>
                  <a:gd name="T34" fmla="*/ 43 w 69"/>
                  <a:gd name="T35" fmla="*/ 115 h 115"/>
                  <a:gd name="T36" fmla="*/ 35 w 69"/>
                  <a:gd name="T37" fmla="*/ 115 h 115"/>
                  <a:gd name="T38" fmla="*/ 23 w 69"/>
                  <a:gd name="T39" fmla="*/ 115 h 115"/>
                  <a:gd name="T40" fmla="*/ 16 w 69"/>
                  <a:gd name="T41" fmla="*/ 107 h 115"/>
                  <a:gd name="T42" fmla="*/ 8 w 69"/>
                  <a:gd name="T43" fmla="*/ 95 h 115"/>
                  <a:gd name="T44" fmla="*/ 0 w 69"/>
                  <a:gd name="T45" fmla="*/ 80 h 115"/>
                  <a:gd name="T46" fmla="*/ 0 w 69"/>
                  <a:gd name="T47" fmla="*/ 57 h 115"/>
                  <a:gd name="T48" fmla="*/ 16 w 69"/>
                  <a:gd name="T49" fmla="*/ 61 h 115"/>
                  <a:gd name="T50" fmla="*/ 16 w 69"/>
                  <a:gd name="T51" fmla="*/ 80 h 115"/>
                  <a:gd name="T52" fmla="*/ 20 w 69"/>
                  <a:gd name="T53" fmla="*/ 99 h 115"/>
                  <a:gd name="T54" fmla="*/ 23 w 69"/>
                  <a:gd name="T55" fmla="*/ 103 h 115"/>
                  <a:gd name="T56" fmla="*/ 31 w 69"/>
                  <a:gd name="T57" fmla="*/ 107 h 115"/>
                  <a:gd name="T58" fmla="*/ 35 w 69"/>
                  <a:gd name="T59" fmla="*/ 111 h 115"/>
                  <a:gd name="T60" fmla="*/ 39 w 69"/>
                  <a:gd name="T61" fmla="*/ 107 h 115"/>
                  <a:gd name="T62" fmla="*/ 43 w 69"/>
                  <a:gd name="T63" fmla="*/ 107 h 115"/>
                  <a:gd name="T64" fmla="*/ 46 w 69"/>
                  <a:gd name="T65" fmla="*/ 99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4 h 115"/>
                  <a:gd name="T74" fmla="*/ 50 w 69"/>
                  <a:gd name="T75" fmla="*/ 23 h 115"/>
                  <a:gd name="T76" fmla="*/ 46 w 69"/>
                  <a:gd name="T77" fmla="*/ 11 h 115"/>
                  <a:gd name="T78" fmla="*/ 43 w 69"/>
                  <a:gd name="T79" fmla="*/ 7 h 115"/>
                  <a:gd name="T80" fmla="*/ 39 w 69"/>
                  <a:gd name="T81" fmla="*/ 7 h 115"/>
                  <a:gd name="T82" fmla="*/ 35 w 69"/>
                  <a:gd name="T83" fmla="*/ 3 h 115"/>
                  <a:gd name="T84" fmla="*/ 31 w 69"/>
                  <a:gd name="T85" fmla="*/ 7 h 115"/>
                  <a:gd name="T86" fmla="*/ 27 w 69"/>
                  <a:gd name="T87" fmla="*/ 11 h 115"/>
                  <a:gd name="T88" fmla="*/ 20 w 69"/>
                  <a:gd name="T89" fmla="*/ 19 h 115"/>
                  <a:gd name="T90" fmla="*/ 20 w 69"/>
                  <a:gd name="T91" fmla="*/ 30 h 115"/>
                  <a:gd name="T92" fmla="*/ 16 w 69"/>
                  <a:gd name="T93" fmla="*/ 46 h 115"/>
                  <a:gd name="T94" fmla="*/ 16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4" y="26"/>
                    </a:lnTo>
                    <a:lnTo>
                      <a:pt x="12" y="15"/>
                    </a:lnTo>
                    <a:lnTo>
                      <a:pt x="20" y="3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3" y="0"/>
                    </a:lnTo>
                    <a:lnTo>
                      <a:pt x="50" y="3"/>
                    </a:lnTo>
                    <a:lnTo>
                      <a:pt x="58" y="11"/>
                    </a:lnTo>
                    <a:lnTo>
                      <a:pt x="66" y="26"/>
                    </a:lnTo>
                    <a:lnTo>
                      <a:pt x="69" y="38"/>
                    </a:lnTo>
                    <a:lnTo>
                      <a:pt x="69" y="57"/>
                    </a:lnTo>
                    <a:lnTo>
                      <a:pt x="69" y="72"/>
                    </a:lnTo>
                    <a:lnTo>
                      <a:pt x="66" y="88"/>
                    </a:lnTo>
                    <a:lnTo>
                      <a:pt x="58" y="99"/>
                    </a:lnTo>
                    <a:lnTo>
                      <a:pt x="50" y="111"/>
                    </a:lnTo>
                    <a:lnTo>
                      <a:pt x="43" y="115"/>
                    </a:lnTo>
                    <a:lnTo>
                      <a:pt x="35" y="115"/>
                    </a:lnTo>
                    <a:lnTo>
                      <a:pt x="23" y="115"/>
                    </a:lnTo>
                    <a:lnTo>
                      <a:pt x="16" y="107"/>
                    </a:lnTo>
                    <a:lnTo>
                      <a:pt x="8" y="95"/>
                    </a:lnTo>
                    <a:lnTo>
                      <a:pt x="0" y="80"/>
                    </a:lnTo>
                    <a:lnTo>
                      <a:pt x="0" y="57"/>
                    </a:lnTo>
                    <a:close/>
                    <a:moveTo>
                      <a:pt x="16" y="61"/>
                    </a:moveTo>
                    <a:lnTo>
                      <a:pt x="16" y="80"/>
                    </a:lnTo>
                    <a:lnTo>
                      <a:pt x="20" y="99"/>
                    </a:lnTo>
                    <a:lnTo>
                      <a:pt x="23" y="103"/>
                    </a:lnTo>
                    <a:lnTo>
                      <a:pt x="31" y="107"/>
                    </a:lnTo>
                    <a:lnTo>
                      <a:pt x="35" y="111"/>
                    </a:lnTo>
                    <a:lnTo>
                      <a:pt x="39" y="107"/>
                    </a:lnTo>
                    <a:lnTo>
                      <a:pt x="43" y="107"/>
                    </a:lnTo>
                    <a:lnTo>
                      <a:pt x="46" y="99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4"/>
                    </a:lnTo>
                    <a:lnTo>
                      <a:pt x="50" y="23"/>
                    </a:lnTo>
                    <a:lnTo>
                      <a:pt x="46" y="11"/>
                    </a:lnTo>
                    <a:lnTo>
                      <a:pt x="43" y="7"/>
                    </a:lnTo>
                    <a:lnTo>
                      <a:pt x="39" y="7"/>
                    </a:lnTo>
                    <a:lnTo>
                      <a:pt x="35" y="3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0" y="19"/>
                    </a:lnTo>
                    <a:lnTo>
                      <a:pt x="20" y="30"/>
                    </a:lnTo>
                    <a:lnTo>
                      <a:pt x="16" y="46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53" name="Freeform 104"/>
              <p:cNvSpPr>
                <a:spLocks noEditPoints="1"/>
              </p:cNvSpPr>
              <p:nvPr/>
            </p:nvSpPr>
            <p:spPr bwMode="auto">
              <a:xfrm>
                <a:off x="4482" y="1741"/>
                <a:ext cx="69" cy="115"/>
              </a:xfrm>
              <a:custGeom>
                <a:avLst/>
                <a:gdLst>
                  <a:gd name="T0" fmla="*/ 69 w 69"/>
                  <a:gd name="T1" fmla="*/ 0 h 115"/>
                  <a:gd name="T2" fmla="*/ 69 w 69"/>
                  <a:gd name="T3" fmla="*/ 3 h 115"/>
                  <a:gd name="T4" fmla="*/ 57 w 69"/>
                  <a:gd name="T5" fmla="*/ 3 h 115"/>
                  <a:gd name="T6" fmla="*/ 50 w 69"/>
                  <a:gd name="T7" fmla="*/ 7 h 115"/>
                  <a:gd name="T8" fmla="*/ 42 w 69"/>
                  <a:gd name="T9" fmla="*/ 11 h 115"/>
                  <a:gd name="T10" fmla="*/ 34 w 69"/>
                  <a:gd name="T11" fmla="*/ 19 h 115"/>
                  <a:gd name="T12" fmla="*/ 30 w 69"/>
                  <a:gd name="T13" fmla="*/ 23 h 115"/>
                  <a:gd name="T14" fmla="*/ 27 w 69"/>
                  <a:gd name="T15" fmla="*/ 30 h 115"/>
                  <a:gd name="T16" fmla="*/ 23 w 69"/>
                  <a:gd name="T17" fmla="*/ 42 h 115"/>
                  <a:gd name="T18" fmla="*/ 19 w 69"/>
                  <a:gd name="T19" fmla="*/ 49 h 115"/>
                  <a:gd name="T20" fmla="*/ 30 w 69"/>
                  <a:gd name="T21" fmla="*/ 46 h 115"/>
                  <a:gd name="T22" fmla="*/ 42 w 69"/>
                  <a:gd name="T23" fmla="*/ 42 h 115"/>
                  <a:gd name="T24" fmla="*/ 53 w 69"/>
                  <a:gd name="T25" fmla="*/ 46 h 115"/>
                  <a:gd name="T26" fmla="*/ 61 w 69"/>
                  <a:gd name="T27" fmla="*/ 53 h 115"/>
                  <a:gd name="T28" fmla="*/ 69 w 69"/>
                  <a:gd name="T29" fmla="*/ 61 h 115"/>
                  <a:gd name="T30" fmla="*/ 69 w 69"/>
                  <a:gd name="T31" fmla="*/ 76 h 115"/>
                  <a:gd name="T32" fmla="*/ 69 w 69"/>
                  <a:gd name="T33" fmla="*/ 88 h 115"/>
                  <a:gd name="T34" fmla="*/ 61 w 69"/>
                  <a:gd name="T35" fmla="*/ 99 h 115"/>
                  <a:gd name="T36" fmla="*/ 53 w 69"/>
                  <a:gd name="T37" fmla="*/ 107 h 115"/>
                  <a:gd name="T38" fmla="*/ 46 w 69"/>
                  <a:gd name="T39" fmla="*/ 115 h 115"/>
                  <a:gd name="T40" fmla="*/ 34 w 69"/>
                  <a:gd name="T41" fmla="*/ 115 h 115"/>
                  <a:gd name="T42" fmla="*/ 23 w 69"/>
                  <a:gd name="T43" fmla="*/ 115 h 115"/>
                  <a:gd name="T44" fmla="*/ 15 w 69"/>
                  <a:gd name="T45" fmla="*/ 107 h 115"/>
                  <a:gd name="T46" fmla="*/ 7 w 69"/>
                  <a:gd name="T47" fmla="*/ 95 h 115"/>
                  <a:gd name="T48" fmla="*/ 0 w 69"/>
                  <a:gd name="T49" fmla="*/ 84 h 115"/>
                  <a:gd name="T50" fmla="*/ 0 w 69"/>
                  <a:gd name="T51" fmla="*/ 69 h 115"/>
                  <a:gd name="T52" fmla="*/ 0 w 69"/>
                  <a:gd name="T53" fmla="*/ 53 h 115"/>
                  <a:gd name="T54" fmla="*/ 4 w 69"/>
                  <a:gd name="T55" fmla="*/ 42 h 115"/>
                  <a:gd name="T56" fmla="*/ 11 w 69"/>
                  <a:gd name="T57" fmla="*/ 26 h 115"/>
                  <a:gd name="T58" fmla="*/ 23 w 69"/>
                  <a:gd name="T59" fmla="*/ 19 h 115"/>
                  <a:gd name="T60" fmla="*/ 34 w 69"/>
                  <a:gd name="T61" fmla="*/ 7 h 115"/>
                  <a:gd name="T62" fmla="*/ 42 w 69"/>
                  <a:gd name="T63" fmla="*/ 3 h 115"/>
                  <a:gd name="T64" fmla="*/ 53 w 69"/>
                  <a:gd name="T65" fmla="*/ 0 h 115"/>
                  <a:gd name="T66" fmla="*/ 61 w 69"/>
                  <a:gd name="T67" fmla="*/ 0 h 115"/>
                  <a:gd name="T68" fmla="*/ 69 w 69"/>
                  <a:gd name="T69" fmla="*/ 0 h 115"/>
                  <a:gd name="T70" fmla="*/ 15 w 69"/>
                  <a:gd name="T71" fmla="*/ 57 h 115"/>
                  <a:gd name="T72" fmla="*/ 15 w 69"/>
                  <a:gd name="T73" fmla="*/ 69 h 115"/>
                  <a:gd name="T74" fmla="*/ 15 w 69"/>
                  <a:gd name="T75" fmla="*/ 76 h 115"/>
                  <a:gd name="T76" fmla="*/ 15 w 69"/>
                  <a:gd name="T77" fmla="*/ 84 h 115"/>
                  <a:gd name="T78" fmla="*/ 19 w 69"/>
                  <a:gd name="T79" fmla="*/ 92 h 115"/>
                  <a:gd name="T80" fmla="*/ 23 w 69"/>
                  <a:gd name="T81" fmla="*/ 99 h 115"/>
                  <a:gd name="T82" fmla="*/ 27 w 69"/>
                  <a:gd name="T83" fmla="*/ 107 h 115"/>
                  <a:gd name="T84" fmla="*/ 30 w 69"/>
                  <a:gd name="T85" fmla="*/ 107 h 115"/>
                  <a:gd name="T86" fmla="*/ 34 w 69"/>
                  <a:gd name="T87" fmla="*/ 111 h 115"/>
                  <a:gd name="T88" fmla="*/ 42 w 69"/>
                  <a:gd name="T89" fmla="*/ 107 h 115"/>
                  <a:gd name="T90" fmla="*/ 50 w 69"/>
                  <a:gd name="T91" fmla="*/ 103 h 115"/>
                  <a:gd name="T92" fmla="*/ 53 w 69"/>
                  <a:gd name="T93" fmla="*/ 95 h 115"/>
                  <a:gd name="T94" fmla="*/ 53 w 69"/>
                  <a:gd name="T95" fmla="*/ 84 h 115"/>
                  <a:gd name="T96" fmla="*/ 53 w 69"/>
                  <a:gd name="T97" fmla="*/ 72 h 115"/>
                  <a:gd name="T98" fmla="*/ 50 w 69"/>
                  <a:gd name="T99" fmla="*/ 61 h 115"/>
                  <a:gd name="T100" fmla="*/ 42 w 69"/>
                  <a:gd name="T101" fmla="*/ 53 h 115"/>
                  <a:gd name="T102" fmla="*/ 34 w 69"/>
                  <a:gd name="T103" fmla="*/ 49 h 115"/>
                  <a:gd name="T104" fmla="*/ 30 w 69"/>
                  <a:gd name="T105" fmla="*/ 49 h 115"/>
                  <a:gd name="T106" fmla="*/ 27 w 69"/>
                  <a:gd name="T107" fmla="*/ 53 h 115"/>
                  <a:gd name="T108" fmla="*/ 23 w 69"/>
                  <a:gd name="T109" fmla="*/ 53 h 115"/>
                  <a:gd name="T110" fmla="*/ 15 w 69"/>
                  <a:gd name="T111" fmla="*/ 57 h 1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9"/>
                  <a:gd name="T169" fmla="*/ 0 h 115"/>
                  <a:gd name="T170" fmla="*/ 69 w 69"/>
                  <a:gd name="T171" fmla="*/ 115 h 11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9" h="115">
                    <a:moveTo>
                      <a:pt x="69" y="0"/>
                    </a:moveTo>
                    <a:lnTo>
                      <a:pt x="69" y="3"/>
                    </a:lnTo>
                    <a:lnTo>
                      <a:pt x="57" y="3"/>
                    </a:lnTo>
                    <a:lnTo>
                      <a:pt x="50" y="7"/>
                    </a:lnTo>
                    <a:lnTo>
                      <a:pt x="42" y="11"/>
                    </a:lnTo>
                    <a:lnTo>
                      <a:pt x="34" y="19"/>
                    </a:lnTo>
                    <a:lnTo>
                      <a:pt x="30" y="23"/>
                    </a:lnTo>
                    <a:lnTo>
                      <a:pt x="27" y="30"/>
                    </a:lnTo>
                    <a:lnTo>
                      <a:pt x="23" y="42"/>
                    </a:lnTo>
                    <a:lnTo>
                      <a:pt x="19" y="49"/>
                    </a:lnTo>
                    <a:lnTo>
                      <a:pt x="30" y="46"/>
                    </a:lnTo>
                    <a:lnTo>
                      <a:pt x="42" y="42"/>
                    </a:lnTo>
                    <a:lnTo>
                      <a:pt x="53" y="46"/>
                    </a:lnTo>
                    <a:lnTo>
                      <a:pt x="61" y="53"/>
                    </a:lnTo>
                    <a:lnTo>
                      <a:pt x="69" y="61"/>
                    </a:lnTo>
                    <a:lnTo>
                      <a:pt x="69" y="76"/>
                    </a:lnTo>
                    <a:lnTo>
                      <a:pt x="69" y="88"/>
                    </a:lnTo>
                    <a:lnTo>
                      <a:pt x="61" y="99"/>
                    </a:lnTo>
                    <a:lnTo>
                      <a:pt x="53" y="107"/>
                    </a:lnTo>
                    <a:lnTo>
                      <a:pt x="46" y="115"/>
                    </a:lnTo>
                    <a:lnTo>
                      <a:pt x="34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7" y="95"/>
                    </a:lnTo>
                    <a:lnTo>
                      <a:pt x="0" y="84"/>
                    </a:lnTo>
                    <a:lnTo>
                      <a:pt x="0" y="69"/>
                    </a:lnTo>
                    <a:lnTo>
                      <a:pt x="0" y="53"/>
                    </a:lnTo>
                    <a:lnTo>
                      <a:pt x="4" y="42"/>
                    </a:lnTo>
                    <a:lnTo>
                      <a:pt x="11" y="26"/>
                    </a:lnTo>
                    <a:lnTo>
                      <a:pt x="23" y="19"/>
                    </a:lnTo>
                    <a:lnTo>
                      <a:pt x="34" y="7"/>
                    </a:lnTo>
                    <a:lnTo>
                      <a:pt x="42" y="3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9" y="0"/>
                    </a:lnTo>
                    <a:close/>
                    <a:moveTo>
                      <a:pt x="15" y="57"/>
                    </a:moveTo>
                    <a:lnTo>
                      <a:pt x="15" y="69"/>
                    </a:lnTo>
                    <a:lnTo>
                      <a:pt x="15" y="76"/>
                    </a:lnTo>
                    <a:lnTo>
                      <a:pt x="15" y="84"/>
                    </a:lnTo>
                    <a:lnTo>
                      <a:pt x="19" y="92"/>
                    </a:lnTo>
                    <a:lnTo>
                      <a:pt x="23" y="99"/>
                    </a:lnTo>
                    <a:lnTo>
                      <a:pt x="27" y="107"/>
                    </a:lnTo>
                    <a:lnTo>
                      <a:pt x="30" y="107"/>
                    </a:lnTo>
                    <a:lnTo>
                      <a:pt x="34" y="111"/>
                    </a:lnTo>
                    <a:lnTo>
                      <a:pt x="42" y="107"/>
                    </a:lnTo>
                    <a:lnTo>
                      <a:pt x="50" y="103"/>
                    </a:lnTo>
                    <a:lnTo>
                      <a:pt x="53" y="95"/>
                    </a:lnTo>
                    <a:lnTo>
                      <a:pt x="53" y="84"/>
                    </a:lnTo>
                    <a:lnTo>
                      <a:pt x="53" y="72"/>
                    </a:lnTo>
                    <a:lnTo>
                      <a:pt x="50" y="61"/>
                    </a:lnTo>
                    <a:lnTo>
                      <a:pt x="42" y="53"/>
                    </a:lnTo>
                    <a:lnTo>
                      <a:pt x="34" y="49"/>
                    </a:lnTo>
                    <a:lnTo>
                      <a:pt x="30" y="49"/>
                    </a:lnTo>
                    <a:lnTo>
                      <a:pt x="27" y="53"/>
                    </a:lnTo>
                    <a:lnTo>
                      <a:pt x="23" y="53"/>
                    </a:lnTo>
                    <a:lnTo>
                      <a:pt x="15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54" name="Freeform 105"/>
              <p:cNvSpPr>
                <a:spLocks noEditPoints="1"/>
              </p:cNvSpPr>
              <p:nvPr/>
            </p:nvSpPr>
            <p:spPr bwMode="auto">
              <a:xfrm>
                <a:off x="4566" y="1741"/>
                <a:ext cx="69" cy="115"/>
              </a:xfrm>
              <a:custGeom>
                <a:avLst/>
                <a:gdLst>
                  <a:gd name="T0" fmla="*/ 69 w 69"/>
                  <a:gd name="T1" fmla="*/ 0 h 115"/>
                  <a:gd name="T2" fmla="*/ 69 w 69"/>
                  <a:gd name="T3" fmla="*/ 3 h 115"/>
                  <a:gd name="T4" fmla="*/ 58 w 69"/>
                  <a:gd name="T5" fmla="*/ 3 h 115"/>
                  <a:gd name="T6" fmla="*/ 50 w 69"/>
                  <a:gd name="T7" fmla="*/ 7 h 115"/>
                  <a:gd name="T8" fmla="*/ 42 w 69"/>
                  <a:gd name="T9" fmla="*/ 11 h 115"/>
                  <a:gd name="T10" fmla="*/ 35 w 69"/>
                  <a:gd name="T11" fmla="*/ 19 h 115"/>
                  <a:gd name="T12" fmla="*/ 31 w 69"/>
                  <a:gd name="T13" fmla="*/ 23 h 115"/>
                  <a:gd name="T14" fmla="*/ 27 w 69"/>
                  <a:gd name="T15" fmla="*/ 30 h 115"/>
                  <a:gd name="T16" fmla="*/ 19 w 69"/>
                  <a:gd name="T17" fmla="*/ 42 h 115"/>
                  <a:gd name="T18" fmla="*/ 19 w 69"/>
                  <a:gd name="T19" fmla="*/ 49 h 115"/>
                  <a:gd name="T20" fmla="*/ 31 w 69"/>
                  <a:gd name="T21" fmla="*/ 46 h 115"/>
                  <a:gd name="T22" fmla="*/ 42 w 69"/>
                  <a:gd name="T23" fmla="*/ 42 h 115"/>
                  <a:gd name="T24" fmla="*/ 50 w 69"/>
                  <a:gd name="T25" fmla="*/ 46 h 115"/>
                  <a:gd name="T26" fmla="*/ 62 w 69"/>
                  <a:gd name="T27" fmla="*/ 53 h 115"/>
                  <a:gd name="T28" fmla="*/ 65 w 69"/>
                  <a:gd name="T29" fmla="*/ 61 h 115"/>
                  <a:gd name="T30" fmla="*/ 69 w 69"/>
                  <a:gd name="T31" fmla="*/ 76 h 115"/>
                  <a:gd name="T32" fmla="*/ 65 w 69"/>
                  <a:gd name="T33" fmla="*/ 88 h 115"/>
                  <a:gd name="T34" fmla="*/ 62 w 69"/>
                  <a:gd name="T35" fmla="*/ 99 h 115"/>
                  <a:gd name="T36" fmla="*/ 54 w 69"/>
                  <a:gd name="T37" fmla="*/ 107 h 115"/>
                  <a:gd name="T38" fmla="*/ 46 w 69"/>
                  <a:gd name="T39" fmla="*/ 115 h 115"/>
                  <a:gd name="T40" fmla="*/ 35 w 69"/>
                  <a:gd name="T41" fmla="*/ 115 h 115"/>
                  <a:gd name="T42" fmla="*/ 23 w 69"/>
                  <a:gd name="T43" fmla="*/ 115 h 115"/>
                  <a:gd name="T44" fmla="*/ 16 w 69"/>
                  <a:gd name="T45" fmla="*/ 107 h 115"/>
                  <a:gd name="T46" fmla="*/ 8 w 69"/>
                  <a:gd name="T47" fmla="*/ 95 h 115"/>
                  <a:gd name="T48" fmla="*/ 0 w 69"/>
                  <a:gd name="T49" fmla="*/ 84 h 115"/>
                  <a:gd name="T50" fmla="*/ 0 w 69"/>
                  <a:gd name="T51" fmla="*/ 69 h 115"/>
                  <a:gd name="T52" fmla="*/ 0 w 69"/>
                  <a:gd name="T53" fmla="*/ 53 h 115"/>
                  <a:gd name="T54" fmla="*/ 4 w 69"/>
                  <a:gd name="T55" fmla="*/ 42 h 115"/>
                  <a:gd name="T56" fmla="*/ 12 w 69"/>
                  <a:gd name="T57" fmla="*/ 26 h 115"/>
                  <a:gd name="T58" fmla="*/ 23 w 69"/>
                  <a:gd name="T59" fmla="*/ 19 h 115"/>
                  <a:gd name="T60" fmla="*/ 35 w 69"/>
                  <a:gd name="T61" fmla="*/ 7 h 115"/>
                  <a:gd name="T62" fmla="*/ 42 w 69"/>
                  <a:gd name="T63" fmla="*/ 3 h 115"/>
                  <a:gd name="T64" fmla="*/ 54 w 69"/>
                  <a:gd name="T65" fmla="*/ 0 h 115"/>
                  <a:gd name="T66" fmla="*/ 62 w 69"/>
                  <a:gd name="T67" fmla="*/ 0 h 115"/>
                  <a:gd name="T68" fmla="*/ 69 w 69"/>
                  <a:gd name="T69" fmla="*/ 0 h 115"/>
                  <a:gd name="T70" fmla="*/ 16 w 69"/>
                  <a:gd name="T71" fmla="*/ 57 h 115"/>
                  <a:gd name="T72" fmla="*/ 16 w 69"/>
                  <a:gd name="T73" fmla="*/ 69 h 115"/>
                  <a:gd name="T74" fmla="*/ 16 w 69"/>
                  <a:gd name="T75" fmla="*/ 76 h 115"/>
                  <a:gd name="T76" fmla="*/ 16 w 69"/>
                  <a:gd name="T77" fmla="*/ 84 h 115"/>
                  <a:gd name="T78" fmla="*/ 19 w 69"/>
                  <a:gd name="T79" fmla="*/ 92 h 115"/>
                  <a:gd name="T80" fmla="*/ 19 w 69"/>
                  <a:gd name="T81" fmla="*/ 99 h 115"/>
                  <a:gd name="T82" fmla="*/ 27 w 69"/>
                  <a:gd name="T83" fmla="*/ 107 h 115"/>
                  <a:gd name="T84" fmla="*/ 31 w 69"/>
                  <a:gd name="T85" fmla="*/ 107 h 115"/>
                  <a:gd name="T86" fmla="*/ 35 w 69"/>
                  <a:gd name="T87" fmla="*/ 111 h 115"/>
                  <a:gd name="T88" fmla="*/ 42 w 69"/>
                  <a:gd name="T89" fmla="*/ 107 h 115"/>
                  <a:gd name="T90" fmla="*/ 46 w 69"/>
                  <a:gd name="T91" fmla="*/ 103 h 115"/>
                  <a:gd name="T92" fmla="*/ 54 w 69"/>
                  <a:gd name="T93" fmla="*/ 95 h 115"/>
                  <a:gd name="T94" fmla="*/ 54 w 69"/>
                  <a:gd name="T95" fmla="*/ 84 h 115"/>
                  <a:gd name="T96" fmla="*/ 54 w 69"/>
                  <a:gd name="T97" fmla="*/ 72 h 115"/>
                  <a:gd name="T98" fmla="*/ 46 w 69"/>
                  <a:gd name="T99" fmla="*/ 61 h 115"/>
                  <a:gd name="T100" fmla="*/ 42 w 69"/>
                  <a:gd name="T101" fmla="*/ 53 h 115"/>
                  <a:gd name="T102" fmla="*/ 35 w 69"/>
                  <a:gd name="T103" fmla="*/ 49 h 115"/>
                  <a:gd name="T104" fmla="*/ 31 w 69"/>
                  <a:gd name="T105" fmla="*/ 49 h 115"/>
                  <a:gd name="T106" fmla="*/ 27 w 69"/>
                  <a:gd name="T107" fmla="*/ 53 h 115"/>
                  <a:gd name="T108" fmla="*/ 23 w 69"/>
                  <a:gd name="T109" fmla="*/ 53 h 115"/>
                  <a:gd name="T110" fmla="*/ 16 w 69"/>
                  <a:gd name="T111" fmla="*/ 57 h 1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9"/>
                  <a:gd name="T169" fmla="*/ 0 h 115"/>
                  <a:gd name="T170" fmla="*/ 69 w 69"/>
                  <a:gd name="T171" fmla="*/ 115 h 11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9" h="115">
                    <a:moveTo>
                      <a:pt x="69" y="0"/>
                    </a:moveTo>
                    <a:lnTo>
                      <a:pt x="69" y="3"/>
                    </a:lnTo>
                    <a:lnTo>
                      <a:pt x="58" y="3"/>
                    </a:lnTo>
                    <a:lnTo>
                      <a:pt x="50" y="7"/>
                    </a:lnTo>
                    <a:lnTo>
                      <a:pt x="42" y="11"/>
                    </a:lnTo>
                    <a:lnTo>
                      <a:pt x="35" y="19"/>
                    </a:lnTo>
                    <a:lnTo>
                      <a:pt x="31" y="23"/>
                    </a:lnTo>
                    <a:lnTo>
                      <a:pt x="27" y="30"/>
                    </a:lnTo>
                    <a:lnTo>
                      <a:pt x="19" y="42"/>
                    </a:lnTo>
                    <a:lnTo>
                      <a:pt x="19" y="49"/>
                    </a:lnTo>
                    <a:lnTo>
                      <a:pt x="31" y="46"/>
                    </a:lnTo>
                    <a:lnTo>
                      <a:pt x="42" y="42"/>
                    </a:lnTo>
                    <a:lnTo>
                      <a:pt x="50" y="46"/>
                    </a:lnTo>
                    <a:lnTo>
                      <a:pt x="62" y="53"/>
                    </a:lnTo>
                    <a:lnTo>
                      <a:pt x="65" y="61"/>
                    </a:lnTo>
                    <a:lnTo>
                      <a:pt x="69" y="76"/>
                    </a:lnTo>
                    <a:lnTo>
                      <a:pt x="65" y="88"/>
                    </a:lnTo>
                    <a:lnTo>
                      <a:pt x="62" y="99"/>
                    </a:lnTo>
                    <a:lnTo>
                      <a:pt x="54" y="107"/>
                    </a:lnTo>
                    <a:lnTo>
                      <a:pt x="46" y="115"/>
                    </a:lnTo>
                    <a:lnTo>
                      <a:pt x="35" y="115"/>
                    </a:lnTo>
                    <a:lnTo>
                      <a:pt x="23" y="115"/>
                    </a:lnTo>
                    <a:lnTo>
                      <a:pt x="16" y="107"/>
                    </a:lnTo>
                    <a:lnTo>
                      <a:pt x="8" y="95"/>
                    </a:lnTo>
                    <a:lnTo>
                      <a:pt x="0" y="84"/>
                    </a:lnTo>
                    <a:lnTo>
                      <a:pt x="0" y="69"/>
                    </a:lnTo>
                    <a:lnTo>
                      <a:pt x="0" y="53"/>
                    </a:lnTo>
                    <a:lnTo>
                      <a:pt x="4" y="42"/>
                    </a:lnTo>
                    <a:lnTo>
                      <a:pt x="12" y="26"/>
                    </a:lnTo>
                    <a:lnTo>
                      <a:pt x="23" y="19"/>
                    </a:lnTo>
                    <a:lnTo>
                      <a:pt x="35" y="7"/>
                    </a:lnTo>
                    <a:lnTo>
                      <a:pt x="42" y="3"/>
                    </a:lnTo>
                    <a:lnTo>
                      <a:pt x="54" y="0"/>
                    </a:lnTo>
                    <a:lnTo>
                      <a:pt x="62" y="0"/>
                    </a:lnTo>
                    <a:lnTo>
                      <a:pt x="69" y="0"/>
                    </a:lnTo>
                    <a:close/>
                    <a:moveTo>
                      <a:pt x="16" y="57"/>
                    </a:moveTo>
                    <a:lnTo>
                      <a:pt x="16" y="69"/>
                    </a:lnTo>
                    <a:lnTo>
                      <a:pt x="16" y="76"/>
                    </a:lnTo>
                    <a:lnTo>
                      <a:pt x="16" y="84"/>
                    </a:lnTo>
                    <a:lnTo>
                      <a:pt x="19" y="92"/>
                    </a:lnTo>
                    <a:lnTo>
                      <a:pt x="19" y="99"/>
                    </a:lnTo>
                    <a:lnTo>
                      <a:pt x="27" y="107"/>
                    </a:lnTo>
                    <a:lnTo>
                      <a:pt x="31" y="107"/>
                    </a:lnTo>
                    <a:lnTo>
                      <a:pt x="35" y="111"/>
                    </a:lnTo>
                    <a:lnTo>
                      <a:pt x="42" y="107"/>
                    </a:lnTo>
                    <a:lnTo>
                      <a:pt x="46" y="103"/>
                    </a:lnTo>
                    <a:lnTo>
                      <a:pt x="54" y="95"/>
                    </a:lnTo>
                    <a:lnTo>
                      <a:pt x="54" y="84"/>
                    </a:lnTo>
                    <a:lnTo>
                      <a:pt x="54" y="72"/>
                    </a:lnTo>
                    <a:lnTo>
                      <a:pt x="46" y="61"/>
                    </a:lnTo>
                    <a:lnTo>
                      <a:pt x="42" y="53"/>
                    </a:lnTo>
                    <a:lnTo>
                      <a:pt x="35" y="49"/>
                    </a:lnTo>
                    <a:lnTo>
                      <a:pt x="31" y="49"/>
                    </a:lnTo>
                    <a:lnTo>
                      <a:pt x="27" y="53"/>
                    </a:lnTo>
                    <a:lnTo>
                      <a:pt x="23" y="53"/>
                    </a:lnTo>
                    <a:lnTo>
                      <a:pt x="16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55" name="Rectangle 106"/>
              <p:cNvSpPr>
                <a:spLocks noChangeArrowheads="1"/>
              </p:cNvSpPr>
              <p:nvPr/>
            </p:nvSpPr>
            <p:spPr bwMode="auto">
              <a:xfrm>
                <a:off x="4670" y="1706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6" name="Freeform 107"/>
              <p:cNvSpPr>
                <a:spLocks/>
              </p:cNvSpPr>
              <p:nvPr/>
            </p:nvSpPr>
            <p:spPr bwMode="auto">
              <a:xfrm>
                <a:off x="4885" y="1836"/>
                <a:ext cx="19" cy="20"/>
              </a:xfrm>
              <a:custGeom>
                <a:avLst/>
                <a:gdLst>
                  <a:gd name="T0" fmla="*/ 7 w 19"/>
                  <a:gd name="T1" fmla="*/ 0 h 20"/>
                  <a:gd name="T2" fmla="*/ 11 w 19"/>
                  <a:gd name="T3" fmla="*/ 0 h 20"/>
                  <a:gd name="T4" fmla="*/ 15 w 19"/>
                  <a:gd name="T5" fmla="*/ 4 h 20"/>
                  <a:gd name="T6" fmla="*/ 15 w 19"/>
                  <a:gd name="T7" fmla="*/ 8 h 20"/>
                  <a:gd name="T8" fmla="*/ 19 w 19"/>
                  <a:gd name="T9" fmla="*/ 12 h 20"/>
                  <a:gd name="T10" fmla="*/ 15 w 19"/>
                  <a:gd name="T11" fmla="*/ 16 h 20"/>
                  <a:gd name="T12" fmla="*/ 15 w 19"/>
                  <a:gd name="T13" fmla="*/ 16 h 20"/>
                  <a:gd name="T14" fmla="*/ 11 w 19"/>
                  <a:gd name="T15" fmla="*/ 20 h 20"/>
                  <a:gd name="T16" fmla="*/ 7 w 19"/>
                  <a:gd name="T17" fmla="*/ 20 h 20"/>
                  <a:gd name="T18" fmla="*/ 3 w 19"/>
                  <a:gd name="T19" fmla="*/ 20 h 20"/>
                  <a:gd name="T20" fmla="*/ 0 w 19"/>
                  <a:gd name="T21" fmla="*/ 16 h 20"/>
                  <a:gd name="T22" fmla="*/ 0 w 19"/>
                  <a:gd name="T23" fmla="*/ 16 h 20"/>
                  <a:gd name="T24" fmla="*/ 0 w 19"/>
                  <a:gd name="T25" fmla="*/ 12 h 20"/>
                  <a:gd name="T26" fmla="*/ 0 w 19"/>
                  <a:gd name="T27" fmla="*/ 8 h 20"/>
                  <a:gd name="T28" fmla="*/ 0 w 19"/>
                  <a:gd name="T29" fmla="*/ 4 h 20"/>
                  <a:gd name="T30" fmla="*/ 3 w 19"/>
                  <a:gd name="T31" fmla="*/ 0 h 20"/>
                  <a:gd name="T32" fmla="*/ 7 w 19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20"/>
                  <a:gd name="T53" fmla="*/ 19 w 19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20">
                    <a:moveTo>
                      <a:pt x="7" y="0"/>
                    </a:moveTo>
                    <a:lnTo>
                      <a:pt x="11" y="0"/>
                    </a:lnTo>
                    <a:lnTo>
                      <a:pt x="15" y="4"/>
                    </a:lnTo>
                    <a:lnTo>
                      <a:pt x="15" y="8"/>
                    </a:lnTo>
                    <a:lnTo>
                      <a:pt x="19" y="12"/>
                    </a:lnTo>
                    <a:lnTo>
                      <a:pt x="15" y="16"/>
                    </a:lnTo>
                    <a:lnTo>
                      <a:pt x="11" y="20"/>
                    </a:lnTo>
                    <a:lnTo>
                      <a:pt x="7" y="20"/>
                    </a:lnTo>
                    <a:lnTo>
                      <a:pt x="3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57" name="Freeform 108"/>
              <p:cNvSpPr>
                <a:spLocks noEditPoints="1"/>
              </p:cNvSpPr>
              <p:nvPr/>
            </p:nvSpPr>
            <p:spPr bwMode="auto">
              <a:xfrm>
                <a:off x="4919" y="1741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8 w 69"/>
                  <a:gd name="T5" fmla="*/ 26 h 115"/>
                  <a:gd name="T6" fmla="*/ 12 w 69"/>
                  <a:gd name="T7" fmla="*/ 15 h 115"/>
                  <a:gd name="T8" fmla="*/ 19 w 69"/>
                  <a:gd name="T9" fmla="*/ 3 h 115"/>
                  <a:gd name="T10" fmla="*/ 27 w 69"/>
                  <a:gd name="T11" fmla="*/ 0 h 115"/>
                  <a:gd name="T12" fmla="*/ 35 w 69"/>
                  <a:gd name="T13" fmla="*/ 0 h 115"/>
                  <a:gd name="T14" fmla="*/ 42 w 69"/>
                  <a:gd name="T15" fmla="*/ 0 h 115"/>
                  <a:gd name="T16" fmla="*/ 50 w 69"/>
                  <a:gd name="T17" fmla="*/ 3 h 115"/>
                  <a:gd name="T18" fmla="*/ 58 w 69"/>
                  <a:gd name="T19" fmla="*/ 11 h 115"/>
                  <a:gd name="T20" fmla="*/ 65 w 69"/>
                  <a:gd name="T21" fmla="*/ 26 h 115"/>
                  <a:gd name="T22" fmla="*/ 69 w 69"/>
                  <a:gd name="T23" fmla="*/ 38 h 115"/>
                  <a:gd name="T24" fmla="*/ 69 w 69"/>
                  <a:gd name="T25" fmla="*/ 57 h 115"/>
                  <a:gd name="T26" fmla="*/ 69 w 69"/>
                  <a:gd name="T27" fmla="*/ 72 h 115"/>
                  <a:gd name="T28" fmla="*/ 65 w 69"/>
                  <a:gd name="T29" fmla="*/ 88 h 115"/>
                  <a:gd name="T30" fmla="*/ 58 w 69"/>
                  <a:gd name="T31" fmla="*/ 99 h 115"/>
                  <a:gd name="T32" fmla="*/ 50 w 69"/>
                  <a:gd name="T33" fmla="*/ 111 h 115"/>
                  <a:gd name="T34" fmla="*/ 42 w 69"/>
                  <a:gd name="T35" fmla="*/ 115 h 115"/>
                  <a:gd name="T36" fmla="*/ 35 w 69"/>
                  <a:gd name="T37" fmla="*/ 115 h 115"/>
                  <a:gd name="T38" fmla="*/ 27 w 69"/>
                  <a:gd name="T39" fmla="*/ 115 h 115"/>
                  <a:gd name="T40" fmla="*/ 16 w 69"/>
                  <a:gd name="T41" fmla="*/ 107 h 115"/>
                  <a:gd name="T42" fmla="*/ 8 w 69"/>
                  <a:gd name="T43" fmla="*/ 95 h 115"/>
                  <a:gd name="T44" fmla="*/ 4 w 69"/>
                  <a:gd name="T45" fmla="*/ 80 h 115"/>
                  <a:gd name="T46" fmla="*/ 0 w 69"/>
                  <a:gd name="T47" fmla="*/ 57 h 115"/>
                  <a:gd name="T48" fmla="*/ 16 w 69"/>
                  <a:gd name="T49" fmla="*/ 61 h 115"/>
                  <a:gd name="T50" fmla="*/ 19 w 69"/>
                  <a:gd name="T51" fmla="*/ 80 h 115"/>
                  <a:gd name="T52" fmla="*/ 23 w 69"/>
                  <a:gd name="T53" fmla="*/ 99 h 115"/>
                  <a:gd name="T54" fmla="*/ 27 w 69"/>
                  <a:gd name="T55" fmla="*/ 103 h 115"/>
                  <a:gd name="T56" fmla="*/ 31 w 69"/>
                  <a:gd name="T57" fmla="*/ 107 h 115"/>
                  <a:gd name="T58" fmla="*/ 35 w 69"/>
                  <a:gd name="T59" fmla="*/ 111 h 115"/>
                  <a:gd name="T60" fmla="*/ 39 w 69"/>
                  <a:gd name="T61" fmla="*/ 107 h 115"/>
                  <a:gd name="T62" fmla="*/ 42 w 69"/>
                  <a:gd name="T63" fmla="*/ 107 h 115"/>
                  <a:gd name="T64" fmla="*/ 50 w 69"/>
                  <a:gd name="T65" fmla="*/ 99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4 h 115"/>
                  <a:gd name="T74" fmla="*/ 50 w 69"/>
                  <a:gd name="T75" fmla="*/ 23 h 115"/>
                  <a:gd name="T76" fmla="*/ 46 w 69"/>
                  <a:gd name="T77" fmla="*/ 11 h 115"/>
                  <a:gd name="T78" fmla="*/ 42 w 69"/>
                  <a:gd name="T79" fmla="*/ 7 h 115"/>
                  <a:gd name="T80" fmla="*/ 39 w 69"/>
                  <a:gd name="T81" fmla="*/ 7 h 115"/>
                  <a:gd name="T82" fmla="*/ 35 w 69"/>
                  <a:gd name="T83" fmla="*/ 3 h 115"/>
                  <a:gd name="T84" fmla="*/ 31 w 69"/>
                  <a:gd name="T85" fmla="*/ 7 h 115"/>
                  <a:gd name="T86" fmla="*/ 27 w 69"/>
                  <a:gd name="T87" fmla="*/ 11 h 115"/>
                  <a:gd name="T88" fmla="*/ 23 w 69"/>
                  <a:gd name="T89" fmla="*/ 19 h 115"/>
                  <a:gd name="T90" fmla="*/ 19 w 69"/>
                  <a:gd name="T91" fmla="*/ 30 h 115"/>
                  <a:gd name="T92" fmla="*/ 16 w 69"/>
                  <a:gd name="T93" fmla="*/ 46 h 115"/>
                  <a:gd name="T94" fmla="*/ 16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8" y="26"/>
                    </a:lnTo>
                    <a:lnTo>
                      <a:pt x="12" y="15"/>
                    </a:lnTo>
                    <a:lnTo>
                      <a:pt x="19" y="3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50" y="3"/>
                    </a:lnTo>
                    <a:lnTo>
                      <a:pt x="58" y="11"/>
                    </a:lnTo>
                    <a:lnTo>
                      <a:pt x="65" y="26"/>
                    </a:lnTo>
                    <a:lnTo>
                      <a:pt x="69" y="38"/>
                    </a:lnTo>
                    <a:lnTo>
                      <a:pt x="69" y="57"/>
                    </a:lnTo>
                    <a:lnTo>
                      <a:pt x="69" y="72"/>
                    </a:lnTo>
                    <a:lnTo>
                      <a:pt x="65" y="88"/>
                    </a:lnTo>
                    <a:lnTo>
                      <a:pt x="58" y="99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5" y="115"/>
                    </a:lnTo>
                    <a:lnTo>
                      <a:pt x="27" y="115"/>
                    </a:lnTo>
                    <a:lnTo>
                      <a:pt x="16" y="107"/>
                    </a:lnTo>
                    <a:lnTo>
                      <a:pt x="8" y="95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16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7" y="103"/>
                    </a:lnTo>
                    <a:lnTo>
                      <a:pt x="31" y="107"/>
                    </a:lnTo>
                    <a:lnTo>
                      <a:pt x="35" y="111"/>
                    </a:lnTo>
                    <a:lnTo>
                      <a:pt x="39" y="107"/>
                    </a:lnTo>
                    <a:lnTo>
                      <a:pt x="42" y="107"/>
                    </a:lnTo>
                    <a:lnTo>
                      <a:pt x="50" y="99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4"/>
                    </a:lnTo>
                    <a:lnTo>
                      <a:pt x="50" y="23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9" y="7"/>
                    </a:lnTo>
                    <a:lnTo>
                      <a:pt x="35" y="3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6" y="46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58" name="Freeform 109"/>
              <p:cNvSpPr>
                <a:spLocks noEditPoints="1"/>
              </p:cNvSpPr>
              <p:nvPr/>
            </p:nvSpPr>
            <p:spPr bwMode="auto">
              <a:xfrm>
                <a:off x="5004" y="1741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3 w 69"/>
                  <a:gd name="T5" fmla="*/ 26 h 115"/>
                  <a:gd name="T6" fmla="*/ 11 w 69"/>
                  <a:gd name="T7" fmla="*/ 15 h 115"/>
                  <a:gd name="T8" fmla="*/ 19 w 69"/>
                  <a:gd name="T9" fmla="*/ 3 h 115"/>
                  <a:gd name="T10" fmla="*/ 26 w 69"/>
                  <a:gd name="T11" fmla="*/ 0 h 115"/>
                  <a:gd name="T12" fmla="*/ 34 w 69"/>
                  <a:gd name="T13" fmla="*/ 0 h 115"/>
                  <a:gd name="T14" fmla="*/ 42 w 69"/>
                  <a:gd name="T15" fmla="*/ 0 h 115"/>
                  <a:gd name="T16" fmla="*/ 49 w 69"/>
                  <a:gd name="T17" fmla="*/ 3 h 115"/>
                  <a:gd name="T18" fmla="*/ 57 w 69"/>
                  <a:gd name="T19" fmla="*/ 11 h 115"/>
                  <a:gd name="T20" fmla="*/ 65 w 69"/>
                  <a:gd name="T21" fmla="*/ 26 h 115"/>
                  <a:gd name="T22" fmla="*/ 69 w 69"/>
                  <a:gd name="T23" fmla="*/ 38 h 115"/>
                  <a:gd name="T24" fmla="*/ 69 w 69"/>
                  <a:gd name="T25" fmla="*/ 57 h 115"/>
                  <a:gd name="T26" fmla="*/ 69 w 69"/>
                  <a:gd name="T27" fmla="*/ 72 h 115"/>
                  <a:gd name="T28" fmla="*/ 65 w 69"/>
                  <a:gd name="T29" fmla="*/ 88 h 115"/>
                  <a:gd name="T30" fmla="*/ 57 w 69"/>
                  <a:gd name="T31" fmla="*/ 99 h 115"/>
                  <a:gd name="T32" fmla="*/ 49 w 69"/>
                  <a:gd name="T33" fmla="*/ 111 h 115"/>
                  <a:gd name="T34" fmla="*/ 42 w 69"/>
                  <a:gd name="T35" fmla="*/ 115 h 115"/>
                  <a:gd name="T36" fmla="*/ 34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7 w 69"/>
                  <a:gd name="T43" fmla="*/ 95 h 115"/>
                  <a:gd name="T44" fmla="*/ 3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5 w 69"/>
                  <a:gd name="T51" fmla="*/ 80 h 115"/>
                  <a:gd name="T52" fmla="*/ 23 w 69"/>
                  <a:gd name="T53" fmla="*/ 99 h 115"/>
                  <a:gd name="T54" fmla="*/ 23 w 69"/>
                  <a:gd name="T55" fmla="*/ 103 h 115"/>
                  <a:gd name="T56" fmla="*/ 30 w 69"/>
                  <a:gd name="T57" fmla="*/ 107 h 115"/>
                  <a:gd name="T58" fmla="*/ 34 w 69"/>
                  <a:gd name="T59" fmla="*/ 111 h 115"/>
                  <a:gd name="T60" fmla="*/ 38 w 69"/>
                  <a:gd name="T61" fmla="*/ 107 h 115"/>
                  <a:gd name="T62" fmla="*/ 42 w 69"/>
                  <a:gd name="T63" fmla="*/ 107 h 115"/>
                  <a:gd name="T64" fmla="*/ 46 w 69"/>
                  <a:gd name="T65" fmla="*/ 99 h 115"/>
                  <a:gd name="T66" fmla="*/ 49 w 69"/>
                  <a:gd name="T67" fmla="*/ 92 h 115"/>
                  <a:gd name="T68" fmla="*/ 53 w 69"/>
                  <a:gd name="T69" fmla="*/ 76 h 115"/>
                  <a:gd name="T70" fmla="*/ 53 w 69"/>
                  <a:gd name="T71" fmla="*/ 53 h 115"/>
                  <a:gd name="T72" fmla="*/ 53 w 69"/>
                  <a:gd name="T73" fmla="*/ 34 h 115"/>
                  <a:gd name="T74" fmla="*/ 49 w 69"/>
                  <a:gd name="T75" fmla="*/ 23 h 115"/>
                  <a:gd name="T76" fmla="*/ 46 w 69"/>
                  <a:gd name="T77" fmla="*/ 11 h 115"/>
                  <a:gd name="T78" fmla="*/ 42 w 69"/>
                  <a:gd name="T79" fmla="*/ 7 h 115"/>
                  <a:gd name="T80" fmla="*/ 38 w 69"/>
                  <a:gd name="T81" fmla="*/ 7 h 115"/>
                  <a:gd name="T82" fmla="*/ 34 w 69"/>
                  <a:gd name="T83" fmla="*/ 3 h 115"/>
                  <a:gd name="T84" fmla="*/ 30 w 69"/>
                  <a:gd name="T85" fmla="*/ 7 h 115"/>
                  <a:gd name="T86" fmla="*/ 26 w 69"/>
                  <a:gd name="T87" fmla="*/ 11 h 115"/>
                  <a:gd name="T88" fmla="*/ 19 w 69"/>
                  <a:gd name="T89" fmla="*/ 19 h 115"/>
                  <a:gd name="T90" fmla="*/ 19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3" y="26"/>
                    </a:lnTo>
                    <a:lnTo>
                      <a:pt x="11" y="15"/>
                    </a:lnTo>
                    <a:lnTo>
                      <a:pt x="19" y="3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49" y="3"/>
                    </a:lnTo>
                    <a:lnTo>
                      <a:pt x="57" y="11"/>
                    </a:lnTo>
                    <a:lnTo>
                      <a:pt x="65" y="26"/>
                    </a:lnTo>
                    <a:lnTo>
                      <a:pt x="69" y="38"/>
                    </a:lnTo>
                    <a:lnTo>
                      <a:pt x="69" y="57"/>
                    </a:lnTo>
                    <a:lnTo>
                      <a:pt x="69" y="72"/>
                    </a:lnTo>
                    <a:lnTo>
                      <a:pt x="65" y="88"/>
                    </a:lnTo>
                    <a:lnTo>
                      <a:pt x="57" y="99"/>
                    </a:lnTo>
                    <a:lnTo>
                      <a:pt x="49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7" y="95"/>
                    </a:lnTo>
                    <a:lnTo>
                      <a:pt x="3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5" y="80"/>
                    </a:lnTo>
                    <a:lnTo>
                      <a:pt x="23" y="99"/>
                    </a:lnTo>
                    <a:lnTo>
                      <a:pt x="23" y="103"/>
                    </a:lnTo>
                    <a:lnTo>
                      <a:pt x="30" y="107"/>
                    </a:lnTo>
                    <a:lnTo>
                      <a:pt x="34" y="111"/>
                    </a:lnTo>
                    <a:lnTo>
                      <a:pt x="38" y="107"/>
                    </a:lnTo>
                    <a:lnTo>
                      <a:pt x="42" y="107"/>
                    </a:lnTo>
                    <a:lnTo>
                      <a:pt x="46" y="99"/>
                    </a:lnTo>
                    <a:lnTo>
                      <a:pt x="49" y="92"/>
                    </a:lnTo>
                    <a:lnTo>
                      <a:pt x="53" y="76"/>
                    </a:lnTo>
                    <a:lnTo>
                      <a:pt x="53" y="53"/>
                    </a:lnTo>
                    <a:lnTo>
                      <a:pt x="53" y="34"/>
                    </a:lnTo>
                    <a:lnTo>
                      <a:pt x="49" y="23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4" y="3"/>
                    </a:lnTo>
                    <a:lnTo>
                      <a:pt x="30" y="7"/>
                    </a:lnTo>
                    <a:lnTo>
                      <a:pt x="26" y="11"/>
                    </a:lnTo>
                    <a:lnTo>
                      <a:pt x="19" y="19"/>
                    </a:lnTo>
                    <a:lnTo>
                      <a:pt x="19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59" name="Freeform 110"/>
              <p:cNvSpPr>
                <a:spLocks noEditPoints="1"/>
              </p:cNvSpPr>
              <p:nvPr/>
            </p:nvSpPr>
            <p:spPr bwMode="auto">
              <a:xfrm>
                <a:off x="5084" y="1741"/>
                <a:ext cx="73" cy="115"/>
              </a:xfrm>
              <a:custGeom>
                <a:avLst/>
                <a:gdLst>
                  <a:gd name="T0" fmla="*/ 73 w 73"/>
                  <a:gd name="T1" fmla="*/ 72 h 115"/>
                  <a:gd name="T2" fmla="*/ 73 w 73"/>
                  <a:gd name="T3" fmla="*/ 84 h 115"/>
                  <a:gd name="T4" fmla="*/ 58 w 73"/>
                  <a:gd name="T5" fmla="*/ 84 h 115"/>
                  <a:gd name="T6" fmla="*/ 58 w 73"/>
                  <a:gd name="T7" fmla="*/ 115 h 115"/>
                  <a:gd name="T8" fmla="*/ 42 w 73"/>
                  <a:gd name="T9" fmla="*/ 115 h 115"/>
                  <a:gd name="T10" fmla="*/ 42 w 73"/>
                  <a:gd name="T11" fmla="*/ 84 h 115"/>
                  <a:gd name="T12" fmla="*/ 0 w 73"/>
                  <a:gd name="T13" fmla="*/ 84 h 115"/>
                  <a:gd name="T14" fmla="*/ 0 w 73"/>
                  <a:gd name="T15" fmla="*/ 72 h 115"/>
                  <a:gd name="T16" fmla="*/ 50 w 73"/>
                  <a:gd name="T17" fmla="*/ 0 h 115"/>
                  <a:gd name="T18" fmla="*/ 58 w 73"/>
                  <a:gd name="T19" fmla="*/ 0 h 115"/>
                  <a:gd name="T20" fmla="*/ 58 w 73"/>
                  <a:gd name="T21" fmla="*/ 72 h 115"/>
                  <a:gd name="T22" fmla="*/ 73 w 73"/>
                  <a:gd name="T23" fmla="*/ 72 h 115"/>
                  <a:gd name="T24" fmla="*/ 42 w 73"/>
                  <a:gd name="T25" fmla="*/ 72 h 115"/>
                  <a:gd name="T26" fmla="*/ 42 w 73"/>
                  <a:gd name="T27" fmla="*/ 15 h 115"/>
                  <a:gd name="T28" fmla="*/ 8 w 73"/>
                  <a:gd name="T29" fmla="*/ 72 h 115"/>
                  <a:gd name="T30" fmla="*/ 42 w 73"/>
                  <a:gd name="T31" fmla="*/ 72 h 1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3"/>
                  <a:gd name="T49" fmla="*/ 0 h 115"/>
                  <a:gd name="T50" fmla="*/ 73 w 73"/>
                  <a:gd name="T51" fmla="*/ 115 h 11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3" h="115">
                    <a:moveTo>
                      <a:pt x="73" y="72"/>
                    </a:moveTo>
                    <a:lnTo>
                      <a:pt x="73" y="84"/>
                    </a:lnTo>
                    <a:lnTo>
                      <a:pt x="58" y="84"/>
                    </a:lnTo>
                    <a:lnTo>
                      <a:pt x="58" y="115"/>
                    </a:lnTo>
                    <a:lnTo>
                      <a:pt x="42" y="115"/>
                    </a:lnTo>
                    <a:lnTo>
                      <a:pt x="42" y="84"/>
                    </a:lnTo>
                    <a:lnTo>
                      <a:pt x="0" y="84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58" y="72"/>
                    </a:lnTo>
                    <a:lnTo>
                      <a:pt x="73" y="72"/>
                    </a:lnTo>
                    <a:close/>
                    <a:moveTo>
                      <a:pt x="42" y="72"/>
                    </a:moveTo>
                    <a:lnTo>
                      <a:pt x="42" y="15"/>
                    </a:lnTo>
                    <a:lnTo>
                      <a:pt x="8" y="72"/>
                    </a:lnTo>
                    <a:lnTo>
                      <a:pt x="42" y="7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60" name="Freeform 111"/>
              <p:cNvSpPr>
                <a:spLocks noEditPoints="1"/>
              </p:cNvSpPr>
              <p:nvPr/>
            </p:nvSpPr>
            <p:spPr bwMode="auto">
              <a:xfrm>
                <a:off x="5172" y="1741"/>
                <a:ext cx="69" cy="115"/>
              </a:xfrm>
              <a:custGeom>
                <a:avLst/>
                <a:gdLst>
                  <a:gd name="T0" fmla="*/ 0 w 69"/>
                  <a:gd name="T1" fmla="*/ 115 h 115"/>
                  <a:gd name="T2" fmla="*/ 0 w 69"/>
                  <a:gd name="T3" fmla="*/ 115 h 115"/>
                  <a:gd name="T4" fmla="*/ 12 w 69"/>
                  <a:gd name="T5" fmla="*/ 111 h 115"/>
                  <a:gd name="T6" fmla="*/ 20 w 69"/>
                  <a:gd name="T7" fmla="*/ 107 h 115"/>
                  <a:gd name="T8" fmla="*/ 31 w 69"/>
                  <a:gd name="T9" fmla="*/ 99 h 115"/>
                  <a:gd name="T10" fmla="*/ 39 w 69"/>
                  <a:gd name="T11" fmla="*/ 92 h 115"/>
                  <a:gd name="T12" fmla="*/ 46 w 69"/>
                  <a:gd name="T13" fmla="*/ 76 h 115"/>
                  <a:gd name="T14" fmla="*/ 50 w 69"/>
                  <a:gd name="T15" fmla="*/ 65 h 115"/>
                  <a:gd name="T16" fmla="*/ 39 w 69"/>
                  <a:gd name="T17" fmla="*/ 69 h 115"/>
                  <a:gd name="T18" fmla="*/ 27 w 69"/>
                  <a:gd name="T19" fmla="*/ 72 h 115"/>
                  <a:gd name="T20" fmla="*/ 16 w 69"/>
                  <a:gd name="T21" fmla="*/ 69 h 115"/>
                  <a:gd name="T22" fmla="*/ 8 w 69"/>
                  <a:gd name="T23" fmla="*/ 61 h 115"/>
                  <a:gd name="T24" fmla="*/ 0 w 69"/>
                  <a:gd name="T25" fmla="*/ 53 h 115"/>
                  <a:gd name="T26" fmla="*/ 0 w 69"/>
                  <a:gd name="T27" fmla="*/ 38 h 115"/>
                  <a:gd name="T28" fmla="*/ 0 w 69"/>
                  <a:gd name="T29" fmla="*/ 26 h 115"/>
                  <a:gd name="T30" fmla="*/ 8 w 69"/>
                  <a:gd name="T31" fmla="*/ 15 h 115"/>
                  <a:gd name="T32" fmla="*/ 16 w 69"/>
                  <a:gd name="T33" fmla="*/ 7 h 115"/>
                  <a:gd name="T34" fmla="*/ 23 w 69"/>
                  <a:gd name="T35" fmla="*/ 0 h 115"/>
                  <a:gd name="T36" fmla="*/ 35 w 69"/>
                  <a:gd name="T37" fmla="*/ 0 h 115"/>
                  <a:gd name="T38" fmla="*/ 46 w 69"/>
                  <a:gd name="T39" fmla="*/ 3 h 115"/>
                  <a:gd name="T40" fmla="*/ 58 w 69"/>
                  <a:gd name="T41" fmla="*/ 11 h 115"/>
                  <a:gd name="T42" fmla="*/ 66 w 69"/>
                  <a:gd name="T43" fmla="*/ 23 h 115"/>
                  <a:gd name="T44" fmla="*/ 69 w 69"/>
                  <a:gd name="T45" fmla="*/ 34 h 115"/>
                  <a:gd name="T46" fmla="*/ 69 w 69"/>
                  <a:gd name="T47" fmla="*/ 46 h 115"/>
                  <a:gd name="T48" fmla="*/ 66 w 69"/>
                  <a:gd name="T49" fmla="*/ 65 h 115"/>
                  <a:gd name="T50" fmla="*/ 62 w 69"/>
                  <a:gd name="T51" fmla="*/ 80 h 115"/>
                  <a:gd name="T52" fmla="*/ 50 w 69"/>
                  <a:gd name="T53" fmla="*/ 95 h 115"/>
                  <a:gd name="T54" fmla="*/ 35 w 69"/>
                  <a:gd name="T55" fmla="*/ 107 h 115"/>
                  <a:gd name="T56" fmla="*/ 20 w 69"/>
                  <a:gd name="T57" fmla="*/ 115 h 115"/>
                  <a:gd name="T58" fmla="*/ 4 w 69"/>
                  <a:gd name="T59" fmla="*/ 115 h 115"/>
                  <a:gd name="T60" fmla="*/ 0 w 69"/>
                  <a:gd name="T61" fmla="*/ 115 h 115"/>
                  <a:gd name="T62" fmla="*/ 50 w 69"/>
                  <a:gd name="T63" fmla="*/ 57 h 115"/>
                  <a:gd name="T64" fmla="*/ 54 w 69"/>
                  <a:gd name="T65" fmla="*/ 49 h 115"/>
                  <a:gd name="T66" fmla="*/ 54 w 69"/>
                  <a:gd name="T67" fmla="*/ 42 h 115"/>
                  <a:gd name="T68" fmla="*/ 54 w 69"/>
                  <a:gd name="T69" fmla="*/ 34 h 115"/>
                  <a:gd name="T70" fmla="*/ 50 w 69"/>
                  <a:gd name="T71" fmla="*/ 23 h 115"/>
                  <a:gd name="T72" fmla="*/ 46 w 69"/>
                  <a:gd name="T73" fmla="*/ 15 h 115"/>
                  <a:gd name="T74" fmla="*/ 43 w 69"/>
                  <a:gd name="T75" fmla="*/ 11 h 115"/>
                  <a:gd name="T76" fmla="*/ 39 w 69"/>
                  <a:gd name="T77" fmla="*/ 7 h 115"/>
                  <a:gd name="T78" fmla="*/ 31 w 69"/>
                  <a:gd name="T79" fmla="*/ 3 h 115"/>
                  <a:gd name="T80" fmla="*/ 27 w 69"/>
                  <a:gd name="T81" fmla="*/ 7 h 115"/>
                  <a:gd name="T82" fmla="*/ 20 w 69"/>
                  <a:gd name="T83" fmla="*/ 11 h 115"/>
                  <a:gd name="T84" fmla="*/ 16 w 69"/>
                  <a:gd name="T85" fmla="*/ 19 h 115"/>
                  <a:gd name="T86" fmla="*/ 16 w 69"/>
                  <a:gd name="T87" fmla="*/ 30 h 115"/>
                  <a:gd name="T88" fmla="*/ 16 w 69"/>
                  <a:gd name="T89" fmla="*/ 46 h 115"/>
                  <a:gd name="T90" fmla="*/ 23 w 69"/>
                  <a:gd name="T91" fmla="*/ 57 h 115"/>
                  <a:gd name="T92" fmla="*/ 27 w 69"/>
                  <a:gd name="T93" fmla="*/ 61 h 115"/>
                  <a:gd name="T94" fmla="*/ 35 w 69"/>
                  <a:gd name="T95" fmla="*/ 65 h 115"/>
                  <a:gd name="T96" fmla="*/ 39 w 69"/>
                  <a:gd name="T97" fmla="*/ 65 h 115"/>
                  <a:gd name="T98" fmla="*/ 43 w 69"/>
                  <a:gd name="T99" fmla="*/ 61 h 115"/>
                  <a:gd name="T100" fmla="*/ 46 w 69"/>
                  <a:gd name="T101" fmla="*/ 61 h 115"/>
                  <a:gd name="T102" fmla="*/ 50 w 69"/>
                  <a:gd name="T103" fmla="*/ 57 h 11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9"/>
                  <a:gd name="T157" fmla="*/ 0 h 115"/>
                  <a:gd name="T158" fmla="*/ 69 w 69"/>
                  <a:gd name="T159" fmla="*/ 115 h 11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9" h="115">
                    <a:moveTo>
                      <a:pt x="0" y="115"/>
                    </a:moveTo>
                    <a:lnTo>
                      <a:pt x="0" y="115"/>
                    </a:lnTo>
                    <a:lnTo>
                      <a:pt x="12" y="111"/>
                    </a:lnTo>
                    <a:lnTo>
                      <a:pt x="20" y="107"/>
                    </a:lnTo>
                    <a:lnTo>
                      <a:pt x="31" y="99"/>
                    </a:lnTo>
                    <a:lnTo>
                      <a:pt x="39" y="92"/>
                    </a:lnTo>
                    <a:lnTo>
                      <a:pt x="46" y="76"/>
                    </a:lnTo>
                    <a:lnTo>
                      <a:pt x="50" y="65"/>
                    </a:lnTo>
                    <a:lnTo>
                      <a:pt x="39" y="69"/>
                    </a:lnTo>
                    <a:lnTo>
                      <a:pt x="27" y="72"/>
                    </a:lnTo>
                    <a:lnTo>
                      <a:pt x="16" y="69"/>
                    </a:lnTo>
                    <a:lnTo>
                      <a:pt x="8" y="61"/>
                    </a:lnTo>
                    <a:lnTo>
                      <a:pt x="0" y="53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8" y="15"/>
                    </a:lnTo>
                    <a:lnTo>
                      <a:pt x="16" y="7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6" y="3"/>
                    </a:lnTo>
                    <a:lnTo>
                      <a:pt x="58" y="11"/>
                    </a:lnTo>
                    <a:lnTo>
                      <a:pt x="66" y="23"/>
                    </a:lnTo>
                    <a:lnTo>
                      <a:pt x="69" y="34"/>
                    </a:lnTo>
                    <a:lnTo>
                      <a:pt x="69" y="46"/>
                    </a:lnTo>
                    <a:lnTo>
                      <a:pt x="66" y="65"/>
                    </a:lnTo>
                    <a:lnTo>
                      <a:pt x="62" y="80"/>
                    </a:lnTo>
                    <a:lnTo>
                      <a:pt x="50" y="95"/>
                    </a:lnTo>
                    <a:lnTo>
                      <a:pt x="35" y="107"/>
                    </a:lnTo>
                    <a:lnTo>
                      <a:pt x="20" y="115"/>
                    </a:lnTo>
                    <a:lnTo>
                      <a:pt x="4" y="115"/>
                    </a:lnTo>
                    <a:lnTo>
                      <a:pt x="0" y="115"/>
                    </a:lnTo>
                    <a:close/>
                    <a:moveTo>
                      <a:pt x="50" y="57"/>
                    </a:moveTo>
                    <a:lnTo>
                      <a:pt x="54" y="49"/>
                    </a:lnTo>
                    <a:lnTo>
                      <a:pt x="54" y="42"/>
                    </a:lnTo>
                    <a:lnTo>
                      <a:pt x="54" y="34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3" y="11"/>
                    </a:lnTo>
                    <a:lnTo>
                      <a:pt x="39" y="7"/>
                    </a:lnTo>
                    <a:lnTo>
                      <a:pt x="31" y="3"/>
                    </a:lnTo>
                    <a:lnTo>
                      <a:pt x="27" y="7"/>
                    </a:lnTo>
                    <a:lnTo>
                      <a:pt x="20" y="11"/>
                    </a:lnTo>
                    <a:lnTo>
                      <a:pt x="16" y="19"/>
                    </a:lnTo>
                    <a:lnTo>
                      <a:pt x="16" y="30"/>
                    </a:lnTo>
                    <a:lnTo>
                      <a:pt x="16" y="46"/>
                    </a:lnTo>
                    <a:lnTo>
                      <a:pt x="23" y="57"/>
                    </a:lnTo>
                    <a:lnTo>
                      <a:pt x="27" y="61"/>
                    </a:lnTo>
                    <a:lnTo>
                      <a:pt x="35" y="65"/>
                    </a:lnTo>
                    <a:lnTo>
                      <a:pt x="39" y="65"/>
                    </a:lnTo>
                    <a:lnTo>
                      <a:pt x="43" y="61"/>
                    </a:lnTo>
                    <a:lnTo>
                      <a:pt x="46" y="61"/>
                    </a:lnTo>
                    <a:lnTo>
                      <a:pt x="5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61" name="Rectangle 112"/>
              <p:cNvSpPr>
                <a:spLocks noChangeArrowheads="1"/>
              </p:cNvSpPr>
              <p:nvPr/>
            </p:nvSpPr>
            <p:spPr bwMode="auto">
              <a:xfrm>
                <a:off x="5268" y="1706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2" name="Rectangle 113"/>
              <p:cNvSpPr>
                <a:spLocks noChangeArrowheads="1"/>
              </p:cNvSpPr>
              <p:nvPr/>
            </p:nvSpPr>
            <p:spPr bwMode="auto">
              <a:xfrm>
                <a:off x="188" y="192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3" name="Freeform 114"/>
              <p:cNvSpPr>
                <a:spLocks/>
              </p:cNvSpPr>
              <p:nvPr/>
            </p:nvSpPr>
            <p:spPr bwMode="auto">
              <a:xfrm>
                <a:off x="250" y="1963"/>
                <a:ext cx="46" cy="100"/>
              </a:xfrm>
              <a:custGeom>
                <a:avLst/>
                <a:gdLst>
                  <a:gd name="T0" fmla="*/ 23 w 46"/>
                  <a:gd name="T1" fmla="*/ 0 h 100"/>
                  <a:gd name="T2" fmla="*/ 23 w 46"/>
                  <a:gd name="T3" fmla="*/ 23 h 100"/>
                  <a:gd name="T4" fmla="*/ 42 w 46"/>
                  <a:gd name="T5" fmla="*/ 23 h 100"/>
                  <a:gd name="T6" fmla="*/ 42 w 46"/>
                  <a:gd name="T7" fmla="*/ 31 h 100"/>
                  <a:gd name="T8" fmla="*/ 23 w 46"/>
                  <a:gd name="T9" fmla="*/ 31 h 100"/>
                  <a:gd name="T10" fmla="*/ 23 w 46"/>
                  <a:gd name="T11" fmla="*/ 77 h 100"/>
                  <a:gd name="T12" fmla="*/ 27 w 46"/>
                  <a:gd name="T13" fmla="*/ 84 h 100"/>
                  <a:gd name="T14" fmla="*/ 27 w 46"/>
                  <a:gd name="T15" fmla="*/ 88 h 100"/>
                  <a:gd name="T16" fmla="*/ 30 w 46"/>
                  <a:gd name="T17" fmla="*/ 88 h 100"/>
                  <a:gd name="T18" fmla="*/ 30 w 46"/>
                  <a:gd name="T19" fmla="*/ 92 h 100"/>
                  <a:gd name="T20" fmla="*/ 34 w 46"/>
                  <a:gd name="T21" fmla="*/ 92 h 100"/>
                  <a:gd name="T22" fmla="*/ 38 w 46"/>
                  <a:gd name="T23" fmla="*/ 88 h 100"/>
                  <a:gd name="T24" fmla="*/ 38 w 46"/>
                  <a:gd name="T25" fmla="*/ 88 h 100"/>
                  <a:gd name="T26" fmla="*/ 42 w 46"/>
                  <a:gd name="T27" fmla="*/ 84 h 100"/>
                  <a:gd name="T28" fmla="*/ 46 w 46"/>
                  <a:gd name="T29" fmla="*/ 84 h 100"/>
                  <a:gd name="T30" fmla="*/ 42 w 46"/>
                  <a:gd name="T31" fmla="*/ 92 h 100"/>
                  <a:gd name="T32" fmla="*/ 38 w 46"/>
                  <a:gd name="T33" fmla="*/ 96 h 100"/>
                  <a:gd name="T34" fmla="*/ 30 w 46"/>
                  <a:gd name="T35" fmla="*/ 100 h 100"/>
                  <a:gd name="T36" fmla="*/ 27 w 46"/>
                  <a:gd name="T37" fmla="*/ 100 h 100"/>
                  <a:gd name="T38" fmla="*/ 23 w 46"/>
                  <a:gd name="T39" fmla="*/ 100 h 100"/>
                  <a:gd name="T40" fmla="*/ 19 w 46"/>
                  <a:gd name="T41" fmla="*/ 100 h 100"/>
                  <a:gd name="T42" fmla="*/ 15 w 46"/>
                  <a:gd name="T43" fmla="*/ 96 h 100"/>
                  <a:gd name="T44" fmla="*/ 11 w 46"/>
                  <a:gd name="T45" fmla="*/ 92 h 100"/>
                  <a:gd name="T46" fmla="*/ 11 w 46"/>
                  <a:gd name="T47" fmla="*/ 88 h 100"/>
                  <a:gd name="T48" fmla="*/ 11 w 46"/>
                  <a:gd name="T49" fmla="*/ 81 h 100"/>
                  <a:gd name="T50" fmla="*/ 11 w 46"/>
                  <a:gd name="T51" fmla="*/ 31 h 100"/>
                  <a:gd name="T52" fmla="*/ 0 w 46"/>
                  <a:gd name="T53" fmla="*/ 31 h 100"/>
                  <a:gd name="T54" fmla="*/ 0 w 46"/>
                  <a:gd name="T55" fmla="*/ 27 h 100"/>
                  <a:gd name="T56" fmla="*/ 4 w 46"/>
                  <a:gd name="T57" fmla="*/ 23 h 100"/>
                  <a:gd name="T58" fmla="*/ 7 w 46"/>
                  <a:gd name="T59" fmla="*/ 19 h 100"/>
                  <a:gd name="T60" fmla="*/ 11 w 46"/>
                  <a:gd name="T61" fmla="*/ 15 h 100"/>
                  <a:gd name="T62" fmla="*/ 15 w 46"/>
                  <a:gd name="T63" fmla="*/ 12 h 100"/>
                  <a:gd name="T64" fmla="*/ 19 w 46"/>
                  <a:gd name="T65" fmla="*/ 8 h 100"/>
                  <a:gd name="T66" fmla="*/ 23 w 46"/>
                  <a:gd name="T67" fmla="*/ 0 h 100"/>
                  <a:gd name="T68" fmla="*/ 23 w 46"/>
                  <a:gd name="T69" fmla="*/ 0 h 10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"/>
                  <a:gd name="T106" fmla="*/ 0 h 100"/>
                  <a:gd name="T107" fmla="*/ 46 w 46"/>
                  <a:gd name="T108" fmla="*/ 100 h 10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" h="100">
                    <a:moveTo>
                      <a:pt x="23" y="0"/>
                    </a:moveTo>
                    <a:lnTo>
                      <a:pt x="23" y="23"/>
                    </a:lnTo>
                    <a:lnTo>
                      <a:pt x="42" y="23"/>
                    </a:lnTo>
                    <a:lnTo>
                      <a:pt x="42" y="31"/>
                    </a:lnTo>
                    <a:lnTo>
                      <a:pt x="23" y="31"/>
                    </a:lnTo>
                    <a:lnTo>
                      <a:pt x="23" y="77"/>
                    </a:lnTo>
                    <a:lnTo>
                      <a:pt x="27" y="84"/>
                    </a:lnTo>
                    <a:lnTo>
                      <a:pt x="27" y="88"/>
                    </a:lnTo>
                    <a:lnTo>
                      <a:pt x="30" y="88"/>
                    </a:lnTo>
                    <a:lnTo>
                      <a:pt x="30" y="92"/>
                    </a:lnTo>
                    <a:lnTo>
                      <a:pt x="34" y="92"/>
                    </a:lnTo>
                    <a:lnTo>
                      <a:pt x="38" y="88"/>
                    </a:lnTo>
                    <a:lnTo>
                      <a:pt x="42" y="84"/>
                    </a:lnTo>
                    <a:lnTo>
                      <a:pt x="46" y="84"/>
                    </a:lnTo>
                    <a:lnTo>
                      <a:pt x="42" y="92"/>
                    </a:lnTo>
                    <a:lnTo>
                      <a:pt x="38" y="96"/>
                    </a:lnTo>
                    <a:lnTo>
                      <a:pt x="30" y="100"/>
                    </a:lnTo>
                    <a:lnTo>
                      <a:pt x="27" y="100"/>
                    </a:lnTo>
                    <a:lnTo>
                      <a:pt x="23" y="100"/>
                    </a:lnTo>
                    <a:lnTo>
                      <a:pt x="19" y="100"/>
                    </a:lnTo>
                    <a:lnTo>
                      <a:pt x="15" y="96"/>
                    </a:lnTo>
                    <a:lnTo>
                      <a:pt x="11" y="92"/>
                    </a:lnTo>
                    <a:lnTo>
                      <a:pt x="11" y="88"/>
                    </a:lnTo>
                    <a:lnTo>
                      <a:pt x="11" y="81"/>
                    </a:lnTo>
                    <a:lnTo>
                      <a:pt x="11" y="31"/>
                    </a:lnTo>
                    <a:lnTo>
                      <a:pt x="0" y="31"/>
                    </a:lnTo>
                    <a:lnTo>
                      <a:pt x="0" y="27"/>
                    </a:lnTo>
                    <a:lnTo>
                      <a:pt x="4" y="23"/>
                    </a:lnTo>
                    <a:lnTo>
                      <a:pt x="7" y="19"/>
                    </a:lnTo>
                    <a:lnTo>
                      <a:pt x="11" y="15"/>
                    </a:lnTo>
                    <a:lnTo>
                      <a:pt x="15" y="12"/>
                    </a:lnTo>
                    <a:lnTo>
                      <a:pt x="19" y="8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64" name="Freeform 115"/>
              <p:cNvSpPr>
                <a:spLocks noEditPoints="1"/>
              </p:cNvSpPr>
              <p:nvPr/>
            </p:nvSpPr>
            <p:spPr bwMode="auto">
              <a:xfrm>
                <a:off x="300" y="1986"/>
                <a:ext cx="73" cy="77"/>
              </a:xfrm>
              <a:custGeom>
                <a:avLst/>
                <a:gdLst>
                  <a:gd name="T0" fmla="*/ 38 w 73"/>
                  <a:gd name="T1" fmla="*/ 0 h 77"/>
                  <a:gd name="T2" fmla="*/ 46 w 73"/>
                  <a:gd name="T3" fmla="*/ 0 h 77"/>
                  <a:gd name="T4" fmla="*/ 57 w 73"/>
                  <a:gd name="T5" fmla="*/ 4 h 77"/>
                  <a:gd name="T6" fmla="*/ 65 w 73"/>
                  <a:gd name="T7" fmla="*/ 12 h 77"/>
                  <a:gd name="T8" fmla="*/ 69 w 73"/>
                  <a:gd name="T9" fmla="*/ 23 h 77"/>
                  <a:gd name="T10" fmla="*/ 73 w 73"/>
                  <a:gd name="T11" fmla="*/ 38 h 77"/>
                  <a:gd name="T12" fmla="*/ 73 w 73"/>
                  <a:gd name="T13" fmla="*/ 46 h 77"/>
                  <a:gd name="T14" fmla="*/ 69 w 73"/>
                  <a:gd name="T15" fmla="*/ 58 h 77"/>
                  <a:gd name="T16" fmla="*/ 61 w 73"/>
                  <a:gd name="T17" fmla="*/ 65 h 77"/>
                  <a:gd name="T18" fmla="*/ 53 w 73"/>
                  <a:gd name="T19" fmla="*/ 73 h 77"/>
                  <a:gd name="T20" fmla="*/ 46 w 73"/>
                  <a:gd name="T21" fmla="*/ 77 h 77"/>
                  <a:gd name="T22" fmla="*/ 34 w 73"/>
                  <a:gd name="T23" fmla="*/ 77 h 77"/>
                  <a:gd name="T24" fmla="*/ 26 w 73"/>
                  <a:gd name="T25" fmla="*/ 77 h 77"/>
                  <a:gd name="T26" fmla="*/ 15 w 73"/>
                  <a:gd name="T27" fmla="*/ 73 h 77"/>
                  <a:gd name="T28" fmla="*/ 7 w 73"/>
                  <a:gd name="T29" fmla="*/ 65 h 77"/>
                  <a:gd name="T30" fmla="*/ 3 w 73"/>
                  <a:gd name="T31" fmla="*/ 54 h 77"/>
                  <a:gd name="T32" fmla="*/ 0 w 73"/>
                  <a:gd name="T33" fmla="*/ 38 h 77"/>
                  <a:gd name="T34" fmla="*/ 3 w 73"/>
                  <a:gd name="T35" fmla="*/ 31 h 77"/>
                  <a:gd name="T36" fmla="*/ 7 w 73"/>
                  <a:gd name="T37" fmla="*/ 19 h 77"/>
                  <a:gd name="T38" fmla="*/ 11 w 73"/>
                  <a:gd name="T39" fmla="*/ 12 h 77"/>
                  <a:gd name="T40" fmla="*/ 19 w 73"/>
                  <a:gd name="T41" fmla="*/ 4 h 77"/>
                  <a:gd name="T42" fmla="*/ 26 w 73"/>
                  <a:gd name="T43" fmla="*/ 0 h 77"/>
                  <a:gd name="T44" fmla="*/ 38 w 73"/>
                  <a:gd name="T45" fmla="*/ 0 h 77"/>
                  <a:gd name="T46" fmla="*/ 34 w 73"/>
                  <a:gd name="T47" fmla="*/ 4 h 77"/>
                  <a:gd name="T48" fmla="*/ 30 w 73"/>
                  <a:gd name="T49" fmla="*/ 4 h 77"/>
                  <a:gd name="T50" fmla="*/ 26 w 73"/>
                  <a:gd name="T51" fmla="*/ 8 h 77"/>
                  <a:gd name="T52" fmla="*/ 19 w 73"/>
                  <a:gd name="T53" fmla="*/ 12 h 77"/>
                  <a:gd name="T54" fmla="*/ 19 w 73"/>
                  <a:gd name="T55" fmla="*/ 15 h 77"/>
                  <a:gd name="T56" fmla="*/ 15 w 73"/>
                  <a:gd name="T57" fmla="*/ 23 h 77"/>
                  <a:gd name="T58" fmla="*/ 15 w 73"/>
                  <a:gd name="T59" fmla="*/ 35 h 77"/>
                  <a:gd name="T60" fmla="*/ 15 w 73"/>
                  <a:gd name="T61" fmla="*/ 46 h 77"/>
                  <a:gd name="T62" fmla="*/ 23 w 73"/>
                  <a:gd name="T63" fmla="*/ 61 h 77"/>
                  <a:gd name="T64" fmla="*/ 26 w 73"/>
                  <a:gd name="T65" fmla="*/ 69 h 77"/>
                  <a:gd name="T66" fmla="*/ 30 w 73"/>
                  <a:gd name="T67" fmla="*/ 73 h 77"/>
                  <a:gd name="T68" fmla="*/ 38 w 73"/>
                  <a:gd name="T69" fmla="*/ 73 h 77"/>
                  <a:gd name="T70" fmla="*/ 46 w 73"/>
                  <a:gd name="T71" fmla="*/ 73 h 77"/>
                  <a:gd name="T72" fmla="*/ 53 w 73"/>
                  <a:gd name="T73" fmla="*/ 65 h 77"/>
                  <a:gd name="T74" fmla="*/ 57 w 73"/>
                  <a:gd name="T75" fmla="*/ 58 h 77"/>
                  <a:gd name="T76" fmla="*/ 57 w 73"/>
                  <a:gd name="T77" fmla="*/ 42 h 77"/>
                  <a:gd name="T78" fmla="*/ 57 w 73"/>
                  <a:gd name="T79" fmla="*/ 31 h 77"/>
                  <a:gd name="T80" fmla="*/ 53 w 73"/>
                  <a:gd name="T81" fmla="*/ 19 h 77"/>
                  <a:gd name="T82" fmla="*/ 49 w 73"/>
                  <a:gd name="T83" fmla="*/ 12 h 77"/>
                  <a:gd name="T84" fmla="*/ 42 w 73"/>
                  <a:gd name="T85" fmla="*/ 8 h 77"/>
                  <a:gd name="T86" fmla="*/ 34 w 73"/>
                  <a:gd name="T87" fmla="*/ 4 h 7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3"/>
                  <a:gd name="T133" fmla="*/ 0 h 77"/>
                  <a:gd name="T134" fmla="*/ 73 w 73"/>
                  <a:gd name="T135" fmla="*/ 77 h 7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3" h="77">
                    <a:moveTo>
                      <a:pt x="38" y="0"/>
                    </a:moveTo>
                    <a:lnTo>
                      <a:pt x="46" y="0"/>
                    </a:lnTo>
                    <a:lnTo>
                      <a:pt x="57" y="4"/>
                    </a:lnTo>
                    <a:lnTo>
                      <a:pt x="65" y="12"/>
                    </a:lnTo>
                    <a:lnTo>
                      <a:pt x="69" y="23"/>
                    </a:lnTo>
                    <a:lnTo>
                      <a:pt x="73" y="38"/>
                    </a:lnTo>
                    <a:lnTo>
                      <a:pt x="73" y="46"/>
                    </a:lnTo>
                    <a:lnTo>
                      <a:pt x="69" y="58"/>
                    </a:lnTo>
                    <a:lnTo>
                      <a:pt x="61" y="65"/>
                    </a:lnTo>
                    <a:lnTo>
                      <a:pt x="53" y="73"/>
                    </a:lnTo>
                    <a:lnTo>
                      <a:pt x="46" y="77"/>
                    </a:lnTo>
                    <a:lnTo>
                      <a:pt x="34" y="77"/>
                    </a:lnTo>
                    <a:lnTo>
                      <a:pt x="26" y="77"/>
                    </a:lnTo>
                    <a:lnTo>
                      <a:pt x="15" y="73"/>
                    </a:lnTo>
                    <a:lnTo>
                      <a:pt x="7" y="65"/>
                    </a:lnTo>
                    <a:lnTo>
                      <a:pt x="3" y="54"/>
                    </a:lnTo>
                    <a:lnTo>
                      <a:pt x="0" y="38"/>
                    </a:lnTo>
                    <a:lnTo>
                      <a:pt x="3" y="31"/>
                    </a:lnTo>
                    <a:lnTo>
                      <a:pt x="7" y="19"/>
                    </a:lnTo>
                    <a:lnTo>
                      <a:pt x="11" y="12"/>
                    </a:lnTo>
                    <a:lnTo>
                      <a:pt x="19" y="4"/>
                    </a:lnTo>
                    <a:lnTo>
                      <a:pt x="26" y="0"/>
                    </a:lnTo>
                    <a:lnTo>
                      <a:pt x="38" y="0"/>
                    </a:lnTo>
                    <a:close/>
                    <a:moveTo>
                      <a:pt x="34" y="4"/>
                    </a:moveTo>
                    <a:lnTo>
                      <a:pt x="30" y="4"/>
                    </a:lnTo>
                    <a:lnTo>
                      <a:pt x="26" y="8"/>
                    </a:lnTo>
                    <a:lnTo>
                      <a:pt x="19" y="12"/>
                    </a:lnTo>
                    <a:lnTo>
                      <a:pt x="19" y="15"/>
                    </a:lnTo>
                    <a:lnTo>
                      <a:pt x="15" y="23"/>
                    </a:lnTo>
                    <a:lnTo>
                      <a:pt x="15" y="35"/>
                    </a:lnTo>
                    <a:lnTo>
                      <a:pt x="15" y="46"/>
                    </a:lnTo>
                    <a:lnTo>
                      <a:pt x="23" y="61"/>
                    </a:lnTo>
                    <a:lnTo>
                      <a:pt x="26" y="69"/>
                    </a:lnTo>
                    <a:lnTo>
                      <a:pt x="30" y="73"/>
                    </a:lnTo>
                    <a:lnTo>
                      <a:pt x="38" y="73"/>
                    </a:lnTo>
                    <a:lnTo>
                      <a:pt x="46" y="73"/>
                    </a:lnTo>
                    <a:lnTo>
                      <a:pt x="53" y="65"/>
                    </a:lnTo>
                    <a:lnTo>
                      <a:pt x="57" y="58"/>
                    </a:lnTo>
                    <a:lnTo>
                      <a:pt x="57" y="42"/>
                    </a:lnTo>
                    <a:lnTo>
                      <a:pt x="57" y="31"/>
                    </a:lnTo>
                    <a:lnTo>
                      <a:pt x="53" y="19"/>
                    </a:lnTo>
                    <a:lnTo>
                      <a:pt x="49" y="12"/>
                    </a:lnTo>
                    <a:lnTo>
                      <a:pt x="42" y="8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65" name="Rectangle 116"/>
              <p:cNvSpPr>
                <a:spLocks noChangeArrowheads="1"/>
              </p:cNvSpPr>
              <p:nvPr/>
            </p:nvSpPr>
            <p:spPr bwMode="auto">
              <a:xfrm>
                <a:off x="833" y="192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6" name="Rectangle 117"/>
              <p:cNvSpPr>
                <a:spLocks noChangeArrowheads="1"/>
              </p:cNvSpPr>
              <p:nvPr/>
            </p:nvSpPr>
            <p:spPr bwMode="auto">
              <a:xfrm>
                <a:off x="864" y="1921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7" name="Freeform 118"/>
              <p:cNvSpPr>
                <a:spLocks/>
              </p:cNvSpPr>
              <p:nvPr/>
            </p:nvSpPr>
            <p:spPr bwMode="auto">
              <a:xfrm>
                <a:off x="1059" y="2044"/>
                <a:ext cx="19" cy="19"/>
              </a:xfrm>
              <a:custGeom>
                <a:avLst/>
                <a:gdLst>
                  <a:gd name="T0" fmla="*/ 8 w 19"/>
                  <a:gd name="T1" fmla="*/ 0 h 19"/>
                  <a:gd name="T2" fmla="*/ 12 w 19"/>
                  <a:gd name="T3" fmla="*/ 3 h 19"/>
                  <a:gd name="T4" fmla="*/ 16 w 19"/>
                  <a:gd name="T5" fmla="*/ 3 h 19"/>
                  <a:gd name="T6" fmla="*/ 19 w 19"/>
                  <a:gd name="T7" fmla="*/ 7 h 19"/>
                  <a:gd name="T8" fmla="*/ 19 w 19"/>
                  <a:gd name="T9" fmla="*/ 11 h 19"/>
                  <a:gd name="T10" fmla="*/ 19 w 19"/>
                  <a:gd name="T11" fmla="*/ 15 h 19"/>
                  <a:gd name="T12" fmla="*/ 16 w 19"/>
                  <a:gd name="T13" fmla="*/ 19 h 19"/>
                  <a:gd name="T14" fmla="*/ 12 w 19"/>
                  <a:gd name="T15" fmla="*/ 19 h 19"/>
                  <a:gd name="T16" fmla="*/ 8 w 19"/>
                  <a:gd name="T17" fmla="*/ 19 h 19"/>
                  <a:gd name="T18" fmla="*/ 4 w 19"/>
                  <a:gd name="T19" fmla="*/ 19 h 19"/>
                  <a:gd name="T20" fmla="*/ 0 w 19"/>
                  <a:gd name="T21" fmla="*/ 19 h 19"/>
                  <a:gd name="T22" fmla="*/ 0 w 19"/>
                  <a:gd name="T23" fmla="*/ 15 h 19"/>
                  <a:gd name="T24" fmla="*/ 0 w 19"/>
                  <a:gd name="T25" fmla="*/ 11 h 19"/>
                  <a:gd name="T26" fmla="*/ 0 w 19"/>
                  <a:gd name="T27" fmla="*/ 7 h 19"/>
                  <a:gd name="T28" fmla="*/ 0 w 19"/>
                  <a:gd name="T29" fmla="*/ 3 h 19"/>
                  <a:gd name="T30" fmla="*/ 4 w 19"/>
                  <a:gd name="T31" fmla="*/ 0 h 19"/>
                  <a:gd name="T32" fmla="*/ 8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8" y="0"/>
                    </a:moveTo>
                    <a:lnTo>
                      <a:pt x="12" y="3"/>
                    </a:lnTo>
                    <a:lnTo>
                      <a:pt x="16" y="3"/>
                    </a:lnTo>
                    <a:lnTo>
                      <a:pt x="19" y="7"/>
                    </a:lnTo>
                    <a:lnTo>
                      <a:pt x="19" y="11"/>
                    </a:lnTo>
                    <a:lnTo>
                      <a:pt x="19" y="15"/>
                    </a:lnTo>
                    <a:lnTo>
                      <a:pt x="16" y="19"/>
                    </a:lnTo>
                    <a:lnTo>
                      <a:pt x="12" y="19"/>
                    </a:lnTo>
                    <a:lnTo>
                      <a:pt x="8" y="19"/>
                    </a:lnTo>
                    <a:lnTo>
                      <a:pt x="4" y="19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68" name="Freeform 119"/>
              <p:cNvSpPr>
                <a:spLocks noEditPoints="1"/>
              </p:cNvSpPr>
              <p:nvPr/>
            </p:nvSpPr>
            <p:spPr bwMode="auto">
              <a:xfrm>
                <a:off x="1094" y="1948"/>
                <a:ext cx="73" cy="115"/>
              </a:xfrm>
              <a:custGeom>
                <a:avLst/>
                <a:gdLst>
                  <a:gd name="T0" fmla="*/ 0 w 73"/>
                  <a:gd name="T1" fmla="*/ 57 h 115"/>
                  <a:gd name="T2" fmla="*/ 4 w 73"/>
                  <a:gd name="T3" fmla="*/ 42 h 115"/>
                  <a:gd name="T4" fmla="*/ 8 w 73"/>
                  <a:gd name="T5" fmla="*/ 27 h 115"/>
                  <a:gd name="T6" fmla="*/ 11 w 73"/>
                  <a:gd name="T7" fmla="*/ 15 h 115"/>
                  <a:gd name="T8" fmla="*/ 23 w 73"/>
                  <a:gd name="T9" fmla="*/ 7 h 115"/>
                  <a:gd name="T10" fmla="*/ 31 w 73"/>
                  <a:gd name="T11" fmla="*/ 4 h 115"/>
                  <a:gd name="T12" fmla="*/ 34 w 73"/>
                  <a:gd name="T13" fmla="*/ 0 h 115"/>
                  <a:gd name="T14" fmla="*/ 46 w 73"/>
                  <a:gd name="T15" fmla="*/ 4 h 115"/>
                  <a:gd name="T16" fmla="*/ 54 w 73"/>
                  <a:gd name="T17" fmla="*/ 7 h 115"/>
                  <a:gd name="T18" fmla="*/ 57 w 73"/>
                  <a:gd name="T19" fmla="*/ 15 h 115"/>
                  <a:gd name="T20" fmla="*/ 65 w 73"/>
                  <a:gd name="T21" fmla="*/ 27 h 115"/>
                  <a:gd name="T22" fmla="*/ 69 w 73"/>
                  <a:gd name="T23" fmla="*/ 42 h 115"/>
                  <a:gd name="T24" fmla="*/ 73 w 73"/>
                  <a:gd name="T25" fmla="*/ 57 h 115"/>
                  <a:gd name="T26" fmla="*/ 69 w 73"/>
                  <a:gd name="T27" fmla="*/ 76 h 115"/>
                  <a:gd name="T28" fmla="*/ 65 w 73"/>
                  <a:gd name="T29" fmla="*/ 92 h 115"/>
                  <a:gd name="T30" fmla="*/ 57 w 73"/>
                  <a:gd name="T31" fmla="*/ 103 h 115"/>
                  <a:gd name="T32" fmla="*/ 50 w 73"/>
                  <a:gd name="T33" fmla="*/ 111 h 115"/>
                  <a:gd name="T34" fmla="*/ 42 w 73"/>
                  <a:gd name="T35" fmla="*/ 115 h 115"/>
                  <a:gd name="T36" fmla="*/ 34 w 73"/>
                  <a:gd name="T37" fmla="*/ 115 h 115"/>
                  <a:gd name="T38" fmla="*/ 27 w 73"/>
                  <a:gd name="T39" fmla="*/ 115 h 115"/>
                  <a:gd name="T40" fmla="*/ 15 w 73"/>
                  <a:gd name="T41" fmla="*/ 107 h 115"/>
                  <a:gd name="T42" fmla="*/ 11 w 73"/>
                  <a:gd name="T43" fmla="*/ 96 h 115"/>
                  <a:gd name="T44" fmla="*/ 4 w 73"/>
                  <a:gd name="T45" fmla="*/ 80 h 115"/>
                  <a:gd name="T46" fmla="*/ 0 w 73"/>
                  <a:gd name="T47" fmla="*/ 57 h 115"/>
                  <a:gd name="T48" fmla="*/ 15 w 73"/>
                  <a:gd name="T49" fmla="*/ 61 h 115"/>
                  <a:gd name="T50" fmla="*/ 19 w 73"/>
                  <a:gd name="T51" fmla="*/ 80 h 115"/>
                  <a:gd name="T52" fmla="*/ 23 w 73"/>
                  <a:gd name="T53" fmla="*/ 99 h 115"/>
                  <a:gd name="T54" fmla="*/ 27 w 73"/>
                  <a:gd name="T55" fmla="*/ 107 h 115"/>
                  <a:gd name="T56" fmla="*/ 31 w 73"/>
                  <a:gd name="T57" fmla="*/ 111 h 115"/>
                  <a:gd name="T58" fmla="*/ 34 w 73"/>
                  <a:gd name="T59" fmla="*/ 111 h 115"/>
                  <a:gd name="T60" fmla="*/ 38 w 73"/>
                  <a:gd name="T61" fmla="*/ 111 h 115"/>
                  <a:gd name="T62" fmla="*/ 46 w 73"/>
                  <a:gd name="T63" fmla="*/ 107 h 115"/>
                  <a:gd name="T64" fmla="*/ 50 w 73"/>
                  <a:gd name="T65" fmla="*/ 103 h 115"/>
                  <a:gd name="T66" fmla="*/ 50 w 73"/>
                  <a:gd name="T67" fmla="*/ 92 h 115"/>
                  <a:gd name="T68" fmla="*/ 54 w 73"/>
                  <a:gd name="T69" fmla="*/ 76 h 115"/>
                  <a:gd name="T70" fmla="*/ 54 w 73"/>
                  <a:gd name="T71" fmla="*/ 53 h 115"/>
                  <a:gd name="T72" fmla="*/ 54 w 73"/>
                  <a:gd name="T73" fmla="*/ 38 h 115"/>
                  <a:gd name="T74" fmla="*/ 50 w 73"/>
                  <a:gd name="T75" fmla="*/ 23 h 115"/>
                  <a:gd name="T76" fmla="*/ 50 w 73"/>
                  <a:gd name="T77" fmla="*/ 15 h 115"/>
                  <a:gd name="T78" fmla="*/ 46 w 73"/>
                  <a:gd name="T79" fmla="*/ 7 h 115"/>
                  <a:gd name="T80" fmla="*/ 42 w 73"/>
                  <a:gd name="T81" fmla="*/ 7 h 115"/>
                  <a:gd name="T82" fmla="*/ 34 w 73"/>
                  <a:gd name="T83" fmla="*/ 7 h 115"/>
                  <a:gd name="T84" fmla="*/ 31 w 73"/>
                  <a:gd name="T85" fmla="*/ 7 h 115"/>
                  <a:gd name="T86" fmla="*/ 27 w 73"/>
                  <a:gd name="T87" fmla="*/ 11 h 115"/>
                  <a:gd name="T88" fmla="*/ 23 w 73"/>
                  <a:gd name="T89" fmla="*/ 19 h 115"/>
                  <a:gd name="T90" fmla="*/ 19 w 73"/>
                  <a:gd name="T91" fmla="*/ 30 h 115"/>
                  <a:gd name="T92" fmla="*/ 19 w 73"/>
                  <a:gd name="T93" fmla="*/ 46 h 115"/>
                  <a:gd name="T94" fmla="*/ 15 w 73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7"/>
                    </a:moveTo>
                    <a:lnTo>
                      <a:pt x="4" y="42"/>
                    </a:lnTo>
                    <a:lnTo>
                      <a:pt x="8" y="27"/>
                    </a:lnTo>
                    <a:lnTo>
                      <a:pt x="11" y="15"/>
                    </a:lnTo>
                    <a:lnTo>
                      <a:pt x="23" y="7"/>
                    </a:lnTo>
                    <a:lnTo>
                      <a:pt x="31" y="4"/>
                    </a:lnTo>
                    <a:lnTo>
                      <a:pt x="34" y="0"/>
                    </a:lnTo>
                    <a:lnTo>
                      <a:pt x="46" y="4"/>
                    </a:lnTo>
                    <a:lnTo>
                      <a:pt x="54" y="7"/>
                    </a:lnTo>
                    <a:lnTo>
                      <a:pt x="57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73" y="57"/>
                    </a:lnTo>
                    <a:lnTo>
                      <a:pt x="69" y="76"/>
                    </a:lnTo>
                    <a:lnTo>
                      <a:pt x="65" y="92"/>
                    </a:lnTo>
                    <a:lnTo>
                      <a:pt x="57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7" y="115"/>
                    </a:lnTo>
                    <a:lnTo>
                      <a:pt x="15" y="107"/>
                    </a:lnTo>
                    <a:lnTo>
                      <a:pt x="11" y="96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7" y="107"/>
                    </a:lnTo>
                    <a:lnTo>
                      <a:pt x="31" y="111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6" y="107"/>
                    </a:lnTo>
                    <a:lnTo>
                      <a:pt x="50" y="103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50" y="15"/>
                    </a:lnTo>
                    <a:lnTo>
                      <a:pt x="46" y="7"/>
                    </a:lnTo>
                    <a:lnTo>
                      <a:pt x="42" y="7"/>
                    </a:lnTo>
                    <a:lnTo>
                      <a:pt x="34" y="7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9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69" name="Freeform 120"/>
              <p:cNvSpPr>
                <a:spLocks noEditPoints="1"/>
              </p:cNvSpPr>
              <p:nvPr/>
            </p:nvSpPr>
            <p:spPr bwMode="auto">
              <a:xfrm>
                <a:off x="1178" y="1948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4 w 69"/>
                  <a:gd name="T3" fmla="*/ 42 h 115"/>
                  <a:gd name="T4" fmla="*/ 8 w 69"/>
                  <a:gd name="T5" fmla="*/ 27 h 115"/>
                  <a:gd name="T6" fmla="*/ 12 w 69"/>
                  <a:gd name="T7" fmla="*/ 15 h 115"/>
                  <a:gd name="T8" fmla="*/ 19 w 69"/>
                  <a:gd name="T9" fmla="*/ 7 h 115"/>
                  <a:gd name="T10" fmla="*/ 27 w 69"/>
                  <a:gd name="T11" fmla="*/ 4 h 115"/>
                  <a:gd name="T12" fmla="*/ 35 w 69"/>
                  <a:gd name="T13" fmla="*/ 0 h 115"/>
                  <a:gd name="T14" fmla="*/ 42 w 69"/>
                  <a:gd name="T15" fmla="*/ 4 h 115"/>
                  <a:gd name="T16" fmla="*/ 50 w 69"/>
                  <a:gd name="T17" fmla="*/ 7 h 115"/>
                  <a:gd name="T18" fmla="*/ 58 w 69"/>
                  <a:gd name="T19" fmla="*/ 15 h 115"/>
                  <a:gd name="T20" fmla="*/ 65 w 69"/>
                  <a:gd name="T21" fmla="*/ 27 h 115"/>
                  <a:gd name="T22" fmla="*/ 69 w 69"/>
                  <a:gd name="T23" fmla="*/ 42 h 115"/>
                  <a:gd name="T24" fmla="*/ 69 w 69"/>
                  <a:gd name="T25" fmla="*/ 57 h 115"/>
                  <a:gd name="T26" fmla="*/ 69 w 69"/>
                  <a:gd name="T27" fmla="*/ 76 h 115"/>
                  <a:gd name="T28" fmla="*/ 65 w 69"/>
                  <a:gd name="T29" fmla="*/ 92 h 115"/>
                  <a:gd name="T30" fmla="*/ 58 w 69"/>
                  <a:gd name="T31" fmla="*/ 103 h 115"/>
                  <a:gd name="T32" fmla="*/ 50 w 69"/>
                  <a:gd name="T33" fmla="*/ 111 h 115"/>
                  <a:gd name="T34" fmla="*/ 42 w 69"/>
                  <a:gd name="T35" fmla="*/ 115 h 115"/>
                  <a:gd name="T36" fmla="*/ 35 w 69"/>
                  <a:gd name="T37" fmla="*/ 115 h 115"/>
                  <a:gd name="T38" fmla="*/ 27 w 69"/>
                  <a:gd name="T39" fmla="*/ 115 h 115"/>
                  <a:gd name="T40" fmla="*/ 16 w 69"/>
                  <a:gd name="T41" fmla="*/ 107 h 115"/>
                  <a:gd name="T42" fmla="*/ 8 w 69"/>
                  <a:gd name="T43" fmla="*/ 96 h 115"/>
                  <a:gd name="T44" fmla="*/ 4 w 69"/>
                  <a:gd name="T45" fmla="*/ 80 h 115"/>
                  <a:gd name="T46" fmla="*/ 0 w 69"/>
                  <a:gd name="T47" fmla="*/ 57 h 115"/>
                  <a:gd name="T48" fmla="*/ 16 w 69"/>
                  <a:gd name="T49" fmla="*/ 61 h 115"/>
                  <a:gd name="T50" fmla="*/ 19 w 69"/>
                  <a:gd name="T51" fmla="*/ 80 h 115"/>
                  <a:gd name="T52" fmla="*/ 23 w 69"/>
                  <a:gd name="T53" fmla="*/ 99 h 115"/>
                  <a:gd name="T54" fmla="*/ 27 w 69"/>
                  <a:gd name="T55" fmla="*/ 107 h 115"/>
                  <a:gd name="T56" fmla="*/ 31 w 69"/>
                  <a:gd name="T57" fmla="*/ 111 h 115"/>
                  <a:gd name="T58" fmla="*/ 35 w 69"/>
                  <a:gd name="T59" fmla="*/ 111 h 115"/>
                  <a:gd name="T60" fmla="*/ 39 w 69"/>
                  <a:gd name="T61" fmla="*/ 111 h 115"/>
                  <a:gd name="T62" fmla="*/ 46 w 69"/>
                  <a:gd name="T63" fmla="*/ 107 h 115"/>
                  <a:gd name="T64" fmla="*/ 50 w 69"/>
                  <a:gd name="T65" fmla="*/ 103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8 h 115"/>
                  <a:gd name="T74" fmla="*/ 50 w 69"/>
                  <a:gd name="T75" fmla="*/ 23 h 115"/>
                  <a:gd name="T76" fmla="*/ 46 w 69"/>
                  <a:gd name="T77" fmla="*/ 15 h 115"/>
                  <a:gd name="T78" fmla="*/ 42 w 69"/>
                  <a:gd name="T79" fmla="*/ 7 h 115"/>
                  <a:gd name="T80" fmla="*/ 39 w 69"/>
                  <a:gd name="T81" fmla="*/ 7 h 115"/>
                  <a:gd name="T82" fmla="*/ 35 w 69"/>
                  <a:gd name="T83" fmla="*/ 7 h 115"/>
                  <a:gd name="T84" fmla="*/ 31 w 69"/>
                  <a:gd name="T85" fmla="*/ 7 h 115"/>
                  <a:gd name="T86" fmla="*/ 27 w 69"/>
                  <a:gd name="T87" fmla="*/ 11 h 115"/>
                  <a:gd name="T88" fmla="*/ 23 w 69"/>
                  <a:gd name="T89" fmla="*/ 19 h 115"/>
                  <a:gd name="T90" fmla="*/ 19 w 69"/>
                  <a:gd name="T91" fmla="*/ 30 h 115"/>
                  <a:gd name="T92" fmla="*/ 16 w 69"/>
                  <a:gd name="T93" fmla="*/ 46 h 115"/>
                  <a:gd name="T94" fmla="*/ 16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4" y="42"/>
                    </a:lnTo>
                    <a:lnTo>
                      <a:pt x="8" y="27"/>
                    </a:lnTo>
                    <a:lnTo>
                      <a:pt x="12" y="15"/>
                    </a:lnTo>
                    <a:lnTo>
                      <a:pt x="19" y="7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2" y="4"/>
                    </a:lnTo>
                    <a:lnTo>
                      <a:pt x="50" y="7"/>
                    </a:lnTo>
                    <a:lnTo>
                      <a:pt x="58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6"/>
                    </a:lnTo>
                    <a:lnTo>
                      <a:pt x="65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5" y="115"/>
                    </a:lnTo>
                    <a:lnTo>
                      <a:pt x="27" y="115"/>
                    </a:lnTo>
                    <a:lnTo>
                      <a:pt x="16" y="107"/>
                    </a:lnTo>
                    <a:lnTo>
                      <a:pt x="8" y="96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16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7" y="107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39" y="111"/>
                    </a:lnTo>
                    <a:lnTo>
                      <a:pt x="46" y="107"/>
                    </a:lnTo>
                    <a:lnTo>
                      <a:pt x="50" y="103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7"/>
                    </a:lnTo>
                    <a:lnTo>
                      <a:pt x="39" y="7"/>
                    </a:lnTo>
                    <a:lnTo>
                      <a:pt x="35" y="7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6" y="46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70" name="Freeform 121"/>
              <p:cNvSpPr>
                <a:spLocks noEditPoints="1"/>
              </p:cNvSpPr>
              <p:nvPr/>
            </p:nvSpPr>
            <p:spPr bwMode="auto">
              <a:xfrm>
                <a:off x="1263" y="1948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7 w 69"/>
                  <a:gd name="T5" fmla="*/ 27 h 115"/>
                  <a:gd name="T6" fmla="*/ 11 w 69"/>
                  <a:gd name="T7" fmla="*/ 15 h 115"/>
                  <a:gd name="T8" fmla="*/ 19 w 69"/>
                  <a:gd name="T9" fmla="*/ 7 h 115"/>
                  <a:gd name="T10" fmla="*/ 27 w 69"/>
                  <a:gd name="T11" fmla="*/ 4 h 115"/>
                  <a:gd name="T12" fmla="*/ 34 w 69"/>
                  <a:gd name="T13" fmla="*/ 0 h 115"/>
                  <a:gd name="T14" fmla="*/ 42 w 69"/>
                  <a:gd name="T15" fmla="*/ 4 h 115"/>
                  <a:gd name="T16" fmla="*/ 50 w 69"/>
                  <a:gd name="T17" fmla="*/ 7 h 115"/>
                  <a:gd name="T18" fmla="*/ 57 w 69"/>
                  <a:gd name="T19" fmla="*/ 15 h 115"/>
                  <a:gd name="T20" fmla="*/ 65 w 69"/>
                  <a:gd name="T21" fmla="*/ 27 h 115"/>
                  <a:gd name="T22" fmla="*/ 69 w 69"/>
                  <a:gd name="T23" fmla="*/ 42 h 115"/>
                  <a:gd name="T24" fmla="*/ 69 w 69"/>
                  <a:gd name="T25" fmla="*/ 57 h 115"/>
                  <a:gd name="T26" fmla="*/ 69 w 69"/>
                  <a:gd name="T27" fmla="*/ 76 h 115"/>
                  <a:gd name="T28" fmla="*/ 65 w 69"/>
                  <a:gd name="T29" fmla="*/ 92 h 115"/>
                  <a:gd name="T30" fmla="*/ 57 w 69"/>
                  <a:gd name="T31" fmla="*/ 103 h 115"/>
                  <a:gd name="T32" fmla="*/ 50 w 69"/>
                  <a:gd name="T33" fmla="*/ 111 h 115"/>
                  <a:gd name="T34" fmla="*/ 42 w 69"/>
                  <a:gd name="T35" fmla="*/ 115 h 115"/>
                  <a:gd name="T36" fmla="*/ 34 w 69"/>
                  <a:gd name="T37" fmla="*/ 115 h 115"/>
                  <a:gd name="T38" fmla="*/ 27 w 69"/>
                  <a:gd name="T39" fmla="*/ 115 h 115"/>
                  <a:gd name="T40" fmla="*/ 15 w 69"/>
                  <a:gd name="T41" fmla="*/ 107 h 115"/>
                  <a:gd name="T42" fmla="*/ 7 w 69"/>
                  <a:gd name="T43" fmla="*/ 96 h 115"/>
                  <a:gd name="T44" fmla="*/ 3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9 w 69"/>
                  <a:gd name="T51" fmla="*/ 80 h 115"/>
                  <a:gd name="T52" fmla="*/ 23 w 69"/>
                  <a:gd name="T53" fmla="*/ 99 h 115"/>
                  <a:gd name="T54" fmla="*/ 27 w 69"/>
                  <a:gd name="T55" fmla="*/ 107 h 115"/>
                  <a:gd name="T56" fmla="*/ 30 w 69"/>
                  <a:gd name="T57" fmla="*/ 111 h 115"/>
                  <a:gd name="T58" fmla="*/ 34 w 69"/>
                  <a:gd name="T59" fmla="*/ 111 h 115"/>
                  <a:gd name="T60" fmla="*/ 38 w 69"/>
                  <a:gd name="T61" fmla="*/ 111 h 115"/>
                  <a:gd name="T62" fmla="*/ 42 w 69"/>
                  <a:gd name="T63" fmla="*/ 107 h 115"/>
                  <a:gd name="T64" fmla="*/ 46 w 69"/>
                  <a:gd name="T65" fmla="*/ 103 h 115"/>
                  <a:gd name="T66" fmla="*/ 50 w 69"/>
                  <a:gd name="T67" fmla="*/ 92 h 115"/>
                  <a:gd name="T68" fmla="*/ 53 w 69"/>
                  <a:gd name="T69" fmla="*/ 76 h 115"/>
                  <a:gd name="T70" fmla="*/ 53 w 69"/>
                  <a:gd name="T71" fmla="*/ 53 h 115"/>
                  <a:gd name="T72" fmla="*/ 53 w 69"/>
                  <a:gd name="T73" fmla="*/ 38 h 115"/>
                  <a:gd name="T74" fmla="*/ 50 w 69"/>
                  <a:gd name="T75" fmla="*/ 23 h 115"/>
                  <a:gd name="T76" fmla="*/ 46 w 69"/>
                  <a:gd name="T77" fmla="*/ 15 h 115"/>
                  <a:gd name="T78" fmla="*/ 42 w 69"/>
                  <a:gd name="T79" fmla="*/ 7 h 115"/>
                  <a:gd name="T80" fmla="*/ 38 w 69"/>
                  <a:gd name="T81" fmla="*/ 7 h 115"/>
                  <a:gd name="T82" fmla="*/ 34 w 69"/>
                  <a:gd name="T83" fmla="*/ 7 h 115"/>
                  <a:gd name="T84" fmla="*/ 30 w 69"/>
                  <a:gd name="T85" fmla="*/ 7 h 115"/>
                  <a:gd name="T86" fmla="*/ 27 w 69"/>
                  <a:gd name="T87" fmla="*/ 11 h 115"/>
                  <a:gd name="T88" fmla="*/ 19 w 69"/>
                  <a:gd name="T89" fmla="*/ 19 h 115"/>
                  <a:gd name="T90" fmla="*/ 19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7"/>
                    </a:lnTo>
                    <a:lnTo>
                      <a:pt x="27" y="4"/>
                    </a:lnTo>
                    <a:lnTo>
                      <a:pt x="34" y="0"/>
                    </a:lnTo>
                    <a:lnTo>
                      <a:pt x="42" y="4"/>
                    </a:lnTo>
                    <a:lnTo>
                      <a:pt x="50" y="7"/>
                    </a:lnTo>
                    <a:lnTo>
                      <a:pt x="57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6"/>
                    </a:lnTo>
                    <a:lnTo>
                      <a:pt x="65" y="92"/>
                    </a:lnTo>
                    <a:lnTo>
                      <a:pt x="57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7" y="115"/>
                    </a:lnTo>
                    <a:lnTo>
                      <a:pt x="15" y="107"/>
                    </a:lnTo>
                    <a:lnTo>
                      <a:pt x="7" y="96"/>
                    </a:lnTo>
                    <a:lnTo>
                      <a:pt x="3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7" y="107"/>
                    </a:lnTo>
                    <a:lnTo>
                      <a:pt x="30" y="111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3"/>
                    </a:lnTo>
                    <a:lnTo>
                      <a:pt x="50" y="92"/>
                    </a:lnTo>
                    <a:lnTo>
                      <a:pt x="53" y="76"/>
                    </a:lnTo>
                    <a:lnTo>
                      <a:pt x="53" y="53"/>
                    </a:lnTo>
                    <a:lnTo>
                      <a:pt x="53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27" y="11"/>
                    </a:lnTo>
                    <a:lnTo>
                      <a:pt x="19" y="19"/>
                    </a:lnTo>
                    <a:lnTo>
                      <a:pt x="19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71" name="Freeform 122"/>
              <p:cNvSpPr>
                <a:spLocks noEditPoints="1"/>
              </p:cNvSpPr>
              <p:nvPr/>
            </p:nvSpPr>
            <p:spPr bwMode="auto">
              <a:xfrm>
                <a:off x="1347" y="1948"/>
                <a:ext cx="69" cy="115"/>
              </a:xfrm>
              <a:custGeom>
                <a:avLst/>
                <a:gdLst>
                  <a:gd name="T0" fmla="*/ 0 w 69"/>
                  <a:gd name="T1" fmla="*/ 115 h 115"/>
                  <a:gd name="T2" fmla="*/ 0 w 69"/>
                  <a:gd name="T3" fmla="*/ 115 h 115"/>
                  <a:gd name="T4" fmla="*/ 12 w 69"/>
                  <a:gd name="T5" fmla="*/ 115 h 115"/>
                  <a:gd name="T6" fmla="*/ 23 w 69"/>
                  <a:gd name="T7" fmla="*/ 111 h 115"/>
                  <a:gd name="T8" fmla="*/ 31 w 69"/>
                  <a:gd name="T9" fmla="*/ 103 h 115"/>
                  <a:gd name="T10" fmla="*/ 38 w 69"/>
                  <a:gd name="T11" fmla="*/ 92 h 115"/>
                  <a:gd name="T12" fmla="*/ 46 w 69"/>
                  <a:gd name="T13" fmla="*/ 76 h 115"/>
                  <a:gd name="T14" fmla="*/ 50 w 69"/>
                  <a:gd name="T15" fmla="*/ 65 h 115"/>
                  <a:gd name="T16" fmla="*/ 38 w 69"/>
                  <a:gd name="T17" fmla="*/ 69 h 115"/>
                  <a:gd name="T18" fmla="*/ 27 w 69"/>
                  <a:gd name="T19" fmla="*/ 73 h 115"/>
                  <a:gd name="T20" fmla="*/ 19 w 69"/>
                  <a:gd name="T21" fmla="*/ 69 h 115"/>
                  <a:gd name="T22" fmla="*/ 8 w 69"/>
                  <a:gd name="T23" fmla="*/ 65 h 115"/>
                  <a:gd name="T24" fmla="*/ 4 w 69"/>
                  <a:gd name="T25" fmla="*/ 53 h 115"/>
                  <a:gd name="T26" fmla="*/ 0 w 69"/>
                  <a:gd name="T27" fmla="*/ 38 h 115"/>
                  <a:gd name="T28" fmla="*/ 4 w 69"/>
                  <a:gd name="T29" fmla="*/ 27 h 115"/>
                  <a:gd name="T30" fmla="*/ 8 w 69"/>
                  <a:gd name="T31" fmla="*/ 15 h 115"/>
                  <a:gd name="T32" fmla="*/ 15 w 69"/>
                  <a:gd name="T33" fmla="*/ 7 h 115"/>
                  <a:gd name="T34" fmla="*/ 23 w 69"/>
                  <a:gd name="T35" fmla="*/ 4 h 115"/>
                  <a:gd name="T36" fmla="*/ 35 w 69"/>
                  <a:gd name="T37" fmla="*/ 0 h 115"/>
                  <a:gd name="T38" fmla="*/ 46 w 69"/>
                  <a:gd name="T39" fmla="*/ 4 h 115"/>
                  <a:gd name="T40" fmla="*/ 58 w 69"/>
                  <a:gd name="T41" fmla="*/ 11 h 115"/>
                  <a:gd name="T42" fmla="*/ 65 w 69"/>
                  <a:gd name="T43" fmla="*/ 23 h 115"/>
                  <a:gd name="T44" fmla="*/ 69 w 69"/>
                  <a:gd name="T45" fmla="*/ 34 h 115"/>
                  <a:gd name="T46" fmla="*/ 69 w 69"/>
                  <a:gd name="T47" fmla="*/ 46 h 115"/>
                  <a:gd name="T48" fmla="*/ 69 w 69"/>
                  <a:gd name="T49" fmla="*/ 65 h 115"/>
                  <a:gd name="T50" fmla="*/ 61 w 69"/>
                  <a:gd name="T51" fmla="*/ 80 h 115"/>
                  <a:gd name="T52" fmla="*/ 50 w 69"/>
                  <a:gd name="T53" fmla="*/ 96 h 115"/>
                  <a:gd name="T54" fmla="*/ 35 w 69"/>
                  <a:gd name="T55" fmla="*/ 107 h 115"/>
                  <a:gd name="T56" fmla="*/ 23 w 69"/>
                  <a:gd name="T57" fmla="*/ 115 h 115"/>
                  <a:gd name="T58" fmla="*/ 8 w 69"/>
                  <a:gd name="T59" fmla="*/ 115 h 115"/>
                  <a:gd name="T60" fmla="*/ 0 w 69"/>
                  <a:gd name="T61" fmla="*/ 115 h 115"/>
                  <a:gd name="T62" fmla="*/ 54 w 69"/>
                  <a:gd name="T63" fmla="*/ 57 h 115"/>
                  <a:gd name="T64" fmla="*/ 54 w 69"/>
                  <a:gd name="T65" fmla="*/ 50 h 115"/>
                  <a:gd name="T66" fmla="*/ 54 w 69"/>
                  <a:gd name="T67" fmla="*/ 42 h 115"/>
                  <a:gd name="T68" fmla="*/ 54 w 69"/>
                  <a:gd name="T69" fmla="*/ 34 h 115"/>
                  <a:gd name="T70" fmla="*/ 50 w 69"/>
                  <a:gd name="T71" fmla="*/ 27 h 115"/>
                  <a:gd name="T72" fmla="*/ 50 w 69"/>
                  <a:gd name="T73" fmla="*/ 15 h 115"/>
                  <a:gd name="T74" fmla="*/ 46 w 69"/>
                  <a:gd name="T75" fmla="*/ 11 h 115"/>
                  <a:gd name="T76" fmla="*/ 38 w 69"/>
                  <a:gd name="T77" fmla="*/ 7 h 115"/>
                  <a:gd name="T78" fmla="*/ 35 w 69"/>
                  <a:gd name="T79" fmla="*/ 7 h 115"/>
                  <a:gd name="T80" fmla="*/ 27 w 69"/>
                  <a:gd name="T81" fmla="*/ 7 h 115"/>
                  <a:gd name="T82" fmla="*/ 19 w 69"/>
                  <a:gd name="T83" fmla="*/ 11 h 115"/>
                  <a:gd name="T84" fmla="*/ 15 w 69"/>
                  <a:gd name="T85" fmla="*/ 19 h 115"/>
                  <a:gd name="T86" fmla="*/ 15 w 69"/>
                  <a:gd name="T87" fmla="*/ 30 h 115"/>
                  <a:gd name="T88" fmla="*/ 19 w 69"/>
                  <a:gd name="T89" fmla="*/ 46 h 115"/>
                  <a:gd name="T90" fmla="*/ 23 w 69"/>
                  <a:gd name="T91" fmla="*/ 57 h 115"/>
                  <a:gd name="T92" fmla="*/ 27 w 69"/>
                  <a:gd name="T93" fmla="*/ 65 h 115"/>
                  <a:gd name="T94" fmla="*/ 35 w 69"/>
                  <a:gd name="T95" fmla="*/ 65 h 115"/>
                  <a:gd name="T96" fmla="*/ 38 w 69"/>
                  <a:gd name="T97" fmla="*/ 65 h 115"/>
                  <a:gd name="T98" fmla="*/ 42 w 69"/>
                  <a:gd name="T99" fmla="*/ 65 h 115"/>
                  <a:gd name="T100" fmla="*/ 50 w 69"/>
                  <a:gd name="T101" fmla="*/ 61 h 115"/>
                  <a:gd name="T102" fmla="*/ 54 w 69"/>
                  <a:gd name="T103" fmla="*/ 57 h 11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9"/>
                  <a:gd name="T157" fmla="*/ 0 h 115"/>
                  <a:gd name="T158" fmla="*/ 69 w 69"/>
                  <a:gd name="T159" fmla="*/ 115 h 11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9" h="115">
                    <a:moveTo>
                      <a:pt x="0" y="115"/>
                    </a:moveTo>
                    <a:lnTo>
                      <a:pt x="0" y="115"/>
                    </a:lnTo>
                    <a:lnTo>
                      <a:pt x="12" y="115"/>
                    </a:lnTo>
                    <a:lnTo>
                      <a:pt x="23" y="111"/>
                    </a:lnTo>
                    <a:lnTo>
                      <a:pt x="31" y="103"/>
                    </a:lnTo>
                    <a:lnTo>
                      <a:pt x="38" y="92"/>
                    </a:lnTo>
                    <a:lnTo>
                      <a:pt x="46" y="76"/>
                    </a:lnTo>
                    <a:lnTo>
                      <a:pt x="50" y="65"/>
                    </a:lnTo>
                    <a:lnTo>
                      <a:pt x="38" y="69"/>
                    </a:lnTo>
                    <a:lnTo>
                      <a:pt x="27" y="73"/>
                    </a:lnTo>
                    <a:lnTo>
                      <a:pt x="19" y="69"/>
                    </a:lnTo>
                    <a:lnTo>
                      <a:pt x="8" y="65"/>
                    </a:lnTo>
                    <a:lnTo>
                      <a:pt x="4" y="53"/>
                    </a:lnTo>
                    <a:lnTo>
                      <a:pt x="0" y="38"/>
                    </a:lnTo>
                    <a:lnTo>
                      <a:pt x="4" y="27"/>
                    </a:lnTo>
                    <a:lnTo>
                      <a:pt x="8" y="15"/>
                    </a:lnTo>
                    <a:lnTo>
                      <a:pt x="15" y="7"/>
                    </a:lnTo>
                    <a:lnTo>
                      <a:pt x="23" y="4"/>
                    </a:lnTo>
                    <a:lnTo>
                      <a:pt x="35" y="0"/>
                    </a:lnTo>
                    <a:lnTo>
                      <a:pt x="46" y="4"/>
                    </a:lnTo>
                    <a:lnTo>
                      <a:pt x="58" y="11"/>
                    </a:lnTo>
                    <a:lnTo>
                      <a:pt x="65" y="23"/>
                    </a:lnTo>
                    <a:lnTo>
                      <a:pt x="69" y="34"/>
                    </a:lnTo>
                    <a:lnTo>
                      <a:pt x="69" y="46"/>
                    </a:lnTo>
                    <a:lnTo>
                      <a:pt x="69" y="65"/>
                    </a:lnTo>
                    <a:lnTo>
                      <a:pt x="61" y="80"/>
                    </a:lnTo>
                    <a:lnTo>
                      <a:pt x="50" y="96"/>
                    </a:lnTo>
                    <a:lnTo>
                      <a:pt x="35" y="107"/>
                    </a:lnTo>
                    <a:lnTo>
                      <a:pt x="23" y="115"/>
                    </a:lnTo>
                    <a:lnTo>
                      <a:pt x="8" y="115"/>
                    </a:lnTo>
                    <a:lnTo>
                      <a:pt x="0" y="115"/>
                    </a:lnTo>
                    <a:close/>
                    <a:moveTo>
                      <a:pt x="54" y="57"/>
                    </a:moveTo>
                    <a:lnTo>
                      <a:pt x="54" y="50"/>
                    </a:lnTo>
                    <a:lnTo>
                      <a:pt x="54" y="42"/>
                    </a:lnTo>
                    <a:lnTo>
                      <a:pt x="54" y="34"/>
                    </a:lnTo>
                    <a:lnTo>
                      <a:pt x="50" y="27"/>
                    </a:lnTo>
                    <a:lnTo>
                      <a:pt x="50" y="15"/>
                    </a:lnTo>
                    <a:lnTo>
                      <a:pt x="46" y="11"/>
                    </a:lnTo>
                    <a:lnTo>
                      <a:pt x="38" y="7"/>
                    </a:lnTo>
                    <a:lnTo>
                      <a:pt x="35" y="7"/>
                    </a:lnTo>
                    <a:lnTo>
                      <a:pt x="27" y="7"/>
                    </a:lnTo>
                    <a:lnTo>
                      <a:pt x="19" y="11"/>
                    </a:lnTo>
                    <a:lnTo>
                      <a:pt x="15" y="19"/>
                    </a:lnTo>
                    <a:lnTo>
                      <a:pt x="15" y="30"/>
                    </a:lnTo>
                    <a:lnTo>
                      <a:pt x="19" y="46"/>
                    </a:lnTo>
                    <a:lnTo>
                      <a:pt x="23" y="57"/>
                    </a:lnTo>
                    <a:lnTo>
                      <a:pt x="27" y="65"/>
                    </a:lnTo>
                    <a:lnTo>
                      <a:pt x="35" y="65"/>
                    </a:lnTo>
                    <a:lnTo>
                      <a:pt x="38" y="65"/>
                    </a:lnTo>
                    <a:lnTo>
                      <a:pt x="42" y="65"/>
                    </a:lnTo>
                    <a:lnTo>
                      <a:pt x="50" y="61"/>
                    </a:lnTo>
                    <a:lnTo>
                      <a:pt x="54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72" name="Freeform 123"/>
              <p:cNvSpPr>
                <a:spLocks/>
              </p:cNvSpPr>
              <p:nvPr/>
            </p:nvSpPr>
            <p:spPr bwMode="auto">
              <a:xfrm>
                <a:off x="1428" y="1948"/>
                <a:ext cx="73" cy="115"/>
              </a:xfrm>
              <a:custGeom>
                <a:avLst/>
                <a:gdLst>
                  <a:gd name="T0" fmla="*/ 73 w 73"/>
                  <a:gd name="T1" fmla="*/ 92 h 115"/>
                  <a:gd name="T2" fmla="*/ 65 w 73"/>
                  <a:gd name="T3" fmla="*/ 115 h 115"/>
                  <a:gd name="T4" fmla="*/ 0 w 73"/>
                  <a:gd name="T5" fmla="*/ 115 h 115"/>
                  <a:gd name="T6" fmla="*/ 0 w 73"/>
                  <a:gd name="T7" fmla="*/ 111 h 115"/>
                  <a:gd name="T8" fmla="*/ 15 w 73"/>
                  <a:gd name="T9" fmla="*/ 96 h 115"/>
                  <a:gd name="T10" fmla="*/ 30 w 73"/>
                  <a:gd name="T11" fmla="*/ 80 h 115"/>
                  <a:gd name="T12" fmla="*/ 42 w 73"/>
                  <a:gd name="T13" fmla="*/ 69 h 115"/>
                  <a:gd name="T14" fmla="*/ 50 w 73"/>
                  <a:gd name="T15" fmla="*/ 53 h 115"/>
                  <a:gd name="T16" fmla="*/ 53 w 73"/>
                  <a:gd name="T17" fmla="*/ 38 h 115"/>
                  <a:gd name="T18" fmla="*/ 50 w 73"/>
                  <a:gd name="T19" fmla="*/ 27 h 115"/>
                  <a:gd name="T20" fmla="*/ 46 w 73"/>
                  <a:gd name="T21" fmla="*/ 19 h 115"/>
                  <a:gd name="T22" fmla="*/ 38 w 73"/>
                  <a:gd name="T23" fmla="*/ 15 h 115"/>
                  <a:gd name="T24" fmla="*/ 30 w 73"/>
                  <a:gd name="T25" fmla="*/ 11 h 115"/>
                  <a:gd name="T26" fmla="*/ 23 w 73"/>
                  <a:gd name="T27" fmla="*/ 15 h 115"/>
                  <a:gd name="T28" fmla="*/ 15 w 73"/>
                  <a:gd name="T29" fmla="*/ 19 h 115"/>
                  <a:gd name="T30" fmla="*/ 7 w 73"/>
                  <a:gd name="T31" fmla="*/ 23 h 115"/>
                  <a:gd name="T32" fmla="*/ 3 w 73"/>
                  <a:gd name="T33" fmla="*/ 30 h 115"/>
                  <a:gd name="T34" fmla="*/ 0 w 73"/>
                  <a:gd name="T35" fmla="*/ 30 h 115"/>
                  <a:gd name="T36" fmla="*/ 3 w 73"/>
                  <a:gd name="T37" fmla="*/ 19 h 115"/>
                  <a:gd name="T38" fmla="*/ 11 w 73"/>
                  <a:gd name="T39" fmla="*/ 7 h 115"/>
                  <a:gd name="T40" fmla="*/ 23 w 73"/>
                  <a:gd name="T41" fmla="*/ 4 h 115"/>
                  <a:gd name="T42" fmla="*/ 34 w 73"/>
                  <a:gd name="T43" fmla="*/ 0 h 115"/>
                  <a:gd name="T44" fmla="*/ 46 w 73"/>
                  <a:gd name="T45" fmla="*/ 4 h 115"/>
                  <a:gd name="T46" fmla="*/ 57 w 73"/>
                  <a:gd name="T47" fmla="*/ 11 h 115"/>
                  <a:gd name="T48" fmla="*/ 65 w 73"/>
                  <a:gd name="T49" fmla="*/ 19 h 115"/>
                  <a:gd name="T50" fmla="*/ 65 w 73"/>
                  <a:gd name="T51" fmla="*/ 30 h 115"/>
                  <a:gd name="T52" fmla="*/ 65 w 73"/>
                  <a:gd name="T53" fmla="*/ 38 h 115"/>
                  <a:gd name="T54" fmla="*/ 61 w 73"/>
                  <a:gd name="T55" fmla="*/ 46 h 115"/>
                  <a:gd name="T56" fmla="*/ 53 w 73"/>
                  <a:gd name="T57" fmla="*/ 61 h 115"/>
                  <a:gd name="T58" fmla="*/ 42 w 73"/>
                  <a:gd name="T59" fmla="*/ 76 h 115"/>
                  <a:gd name="T60" fmla="*/ 30 w 73"/>
                  <a:gd name="T61" fmla="*/ 88 h 115"/>
                  <a:gd name="T62" fmla="*/ 23 w 73"/>
                  <a:gd name="T63" fmla="*/ 96 h 115"/>
                  <a:gd name="T64" fmla="*/ 15 w 73"/>
                  <a:gd name="T65" fmla="*/ 103 h 115"/>
                  <a:gd name="T66" fmla="*/ 46 w 73"/>
                  <a:gd name="T67" fmla="*/ 103 h 115"/>
                  <a:gd name="T68" fmla="*/ 53 w 73"/>
                  <a:gd name="T69" fmla="*/ 103 h 115"/>
                  <a:gd name="T70" fmla="*/ 57 w 73"/>
                  <a:gd name="T71" fmla="*/ 103 h 115"/>
                  <a:gd name="T72" fmla="*/ 61 w 73"/>
                  <a:gd name="T73" fmla="*/ 99 h 115"/>
                  <a:gd name="T74" fmla="*/ 65 w 73"/>
                  <a:gd name="T75" fmla="*/ 99 h 115"/>
                  <a:gd name="T76" fmla="*/ 69 w 73"/>
                  <a:gd name="T77" fmla="*/ 96 h 115"/>
                  <a:gd name="T78" fmla="*/ 69 w 73"/>
                  <a:gd name="T79" fmla="*/ 92 h 115"/>
                  <a:gd name="T80" fmla="*/ 73 w 73"/>
                  <a:gd name="T81" fmla="*/ 92 h 1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"/>
                  <a:gd name="T124" fmla="*/ 0 h 115"/>
                  <a:gd name="T125" fmla="*/ 73 w 73"/>
                  <a:gd name="T126" fmla="*/ 115 h 1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" h="115">
                    <a:moveTo>
                      <a:pt x="73" y="92"/>
                    </a:moveTo>
                    <a:lnTo>
                      <a:pt x="65" y="115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15" y="96"/>
                    </a:lnTo>
                    <a:lnTo>
                      <a:pt x="30" y="80"/>
                    </a:lnTo>
                    <a:lnTo>
                      <a:pt x="42" y="69"/>
                    </a:lnTo>
                    <a:lnTo>
                      <a:pt x="50" y="53"/>
                    </a:lnTo>
                    <a:lnTo>
                      <a:pt x="53" y="38"/>
                    </a:lnTo>
                    <a:lnTo>
                      <a:pt x="50" y="27"/>
                    </a:lnTo>
                    <a:lnTo>
                      <a:pt x="46" y="19"/>
                    </a:lnTo>
                    <a:lnTo>
                      <a:pt x="38" y="15"/>
                    </a:lnTo>
                    <a:lnTo>
                      <a:pt x="30" y="11"/>
                    </a:lnTo>
                    <a:lnTo>
                      <a:pt x="23" y="15"/>
                    </a:lnTo>
                    <a:lnTo>
                      <a:pt x="15" y="19"/>
                    </a:lnTo>
                    <a:lnTo>
                      <a:pt x="7" y="23"/>
                    </a:lnTo>
                    <a:lnTo>
                      <a:pt x="3" y="30"/>
                    </a:lnTo>
                    <a:lnTo>
                      <a:pt x="0" y="30"/>
                    </a:lnTo>
                    <a:lnTo>
                      <a:pt x="3" y="19"/>
                    </a:lnTo>
                    <a:lnTo>
                      <a:pt x="11" y="7"/>
                    </a:lnTo>
                    <a:lnTo>
                      <a:pt x="23" y="4"/>
                    </a:lnTo>
                    <a:lnTo>
                      <a:pt x="34" y="0"/>
                    </a:lnTo>
                    <a:lnTo>
                      <a:pt x="46" y="4"/>
                    </a:lnTo>
                    <a:lnTo>
                      <a:pt x="57" y="11"/>
                    </a:lnTo>
                    <a:lnTo>
                      <a:pt x="65" y="19"/>
                    </a:lnTo>
                    <a:lnTo>
                      <a:pt x="65" y="30"/>
                    </a:lnTo>
                    <a:lnTo>
                      <a:pt x="65" y="38"/>
                    </a:lnTo>
                    <a:lnTo>
                      <a:pt x="61" y="46"/>
                    </a:lnTo>
                    <a:lnTo>
                      <a:pt x="53" y="61"/>
                    </a:lnTo>
                    <a:lnTo>
                      <a:pt x="42" y="76"/>
                    </a:lnTo>
                    <a:lnTo>
                      <a:pt x="30" y="88"/>
                    </a:lnTo>
                    <a:lnTo>
                      <a:pt x="23" y="96"/>
                    </a:lnTo>
                    <a:lnTo>
                      <a:pt x="15" y="103"/>
                    </a:lnTo>
                    <a:lnTo>
                      <a:pt x="46" y="103"/>
                    </a:lnTo>
                    <a:lnTo>
                      <a:pt x="53" y="103"/>
                    </a:lnTo>
                    <a:lnTo>
                      <a:pt x="57" y="103"/>
                    </a:lnTo>
                    <a:lnTo>
                      <a:pt x="61" y="99"/>
                    </a:lnTo>
                    <a:lnTo>
                      <a:pt x="65" y="99"/>
                    </a:lnTo>
                    <a:lnTo>
                      <a:pt x="69" y="96"/>
                    </a:lnTo>
                    <a:lnTo>
                      <a:pt x="69" y="92"/>
                    </a:lnTo>
                    <a:lnTo>
                      <a:pt x="73" y="9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73" name="Rectangle 124"/>
              <p:cNvSpPr>
                <a:spLocks noChangeArrowheads="1"/>
              </p:cNvSpPr>
              <p:nvPr/>
            </p:nvSpPr>
            <p:spPr bwMode="auto">
              <a:xfrm>
                <a:off x="1554" y="192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4" name="Freeform 125"/>
              <p:cNvSpPr>
                <a:spLocks noEditPoints="1"/>
              </p:cNvSpPr>
              <p:nvPr/>
            </p:nvSpPr>
            <p:spPr bwMode="auto">
              <a:xfrm>
                <a:off x="1746" y="1948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4 w 69"/>
                  <a:gd name="T5" fmla="*/ 27 h 115"/>
                  <a:gd name="T6" fmla="*/ 12 w 69"/>
                  <a:gd name="T7" fmla="*/ 15 h 115"/>
                  <a:gd name="T8" fmla="*/ 19 w 69"/>
                  <a:gd name="T9" fmla="*/ 7 h 115"/>
                  <a:gd name="T10" fmla="*/ 27 w 69"/>
                  <a:gd name="T11" fmla="*/ 4 h 115"/>
                  <a:gd name="T12" fmla="*/ 35 w 69"/>
                  <a:gd name="T13" fmla="*/ 0 h 115"/>
                  <a:gd name="T14" fmla="*/ 42 w 69"/>
                  <a:gd name="T15" fmla="*/ 4 h 115"/>
                  <a:gd name="T16" fmla="*/ 50 w 69"/>
                  <a:gd name="T17" fmla="*/ 7 h 115"/>
                  <a:gd name="T18" fmla="*/ 58 w 69"/>
                  <a:gd name="T19" fmla="*/ 15 h 115"/>
                  <a:gd name="T20" fmla="*/ 65 w 69"/>
                  <a:gd name="T21" fmla="*/ 27 h 115"/>
                  <a:gd name="T22" fmla="*/ 69 w 69"/>
                  <a:gd name="T23" fmla="*/ 42 h 115"/>
                  <a:gd name="T24" fmla="*/ 69 w 69"/>
                  <a:gd name="T25" fmla="*/ 57 h 115"/>
                  <a:gd name="T26" fmla="*/ 69 w 69"/>
                  <a:gd name="T27" fmla="*/ 76 h 115"/>
                  <a:gd name="T28" fmla="*/ 65 w 69"/>
                  <a:gd name="T29" fmla="*/ 92 h 115"/>
                  <a:gd name="T30" fmla="*/ 58 w 69"/>
                  <a:gd name="T31" fmla="*/ 103 h 115"/>
                  <a:gd name="T32" fmla="*/ 50 w 69"/>
                  <a:gd name="T33" fmla="*/ 111 h 115"/>
                  <a:gd name="T34" fmla="*/ 42 w 69"/>
                  <a:gd name="T35" fmla="*/ 115 h 115"/>
                  <a:gd name="T36" fmla="*/ 35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8 w 69"/>
                  <a:gd name="T43" fmla="*/ 96 h 115"/>
                  <a:gd name="T44" fmla="*/ 0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5 w 69"/>
                  <a:gd name="T51" fmla="*/ 80 h 115"/>
                  <a:gd name="T52" fmla="*/ 19 w 69"/>
                  <a:gd name="T53" fmla="*/ 99 h 115"/>
                  <a:gd name="T54" fmla="*/ 23 w 69"/>
                  <a:gd name="T55" fmla="*/ 107 h 115"/>
                  <a:gd name="T56" fmla="*/ 27 w 69"/>
                  <a:gd name="T57" fmla="*/ 111 h 115"/>
                  <a:gd name="T58" fmla="*/ 35 w 69"/>
                  <a:gd name="T59" fmla="*/ 111 h 115"/>
                  <a:gd name="T60" fmla="*/ 38 w 69"/>
                  <a:gd name="T61" fmla="*/ 111 h 115"/>
                  <a:gd name="T62" fmla="*/ 42 w 69"/>
                  <a:gd name="T63" fmla="*/ 107 h 115"/>
                  <a:gd name="T64" fmla="*/ 46 w 69"/>
                  <a:gd name="T65" fmla="*/ 103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8 h 115"/>
                  <a:gd name="T74" fmla="*/ 50 w 69"/>
                  <a:gd name="T75" fmla="*/ 23 h 115"/>
                  <a:gd name="T76" fmla="*/ 46 w 69"/>
                  <a:gd name="T77" fmla="*/ 15 h 115"/>
                  <a:gd name="T78" fmla="*/ 42 w 69"/>
                  <a:gd name="T79" fmla="*/ 7 h 115"/>
                  <a:gd name="T80" fmla="*/ 38 w 69"/>
                  <a:gd name="T81" fmla="*/ 7 h 115"/>
                  <a:gd name="T82" fmla="*/ 35 w 69"/>
                  <a:gd name="T83" fmla="*/ 7 h 115"/>
                  <a:gd name="T84" fmla="*/ 31 w 69"/>
                  <a:gd name="T85" fmla="*/ 7 h 115"/>
                  <a:gd name="T86" fmla="*/ 23 w 69"/>
                  <a:gd name="T87" fmla="*/ 11 h 115"/>
                  <a:gd name="T88" fmla="*/ 19 w 69"/>
                  <a:gd name="T89" fmla="*/ 19 h 115"/>
                  <a:gd name="T90" fmla="*/ 15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2" y="15"/>
                    </a:lnTo>
                    <a:lnTo>
                      <a:pt x="19" y="7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2" y="4"/>
                    </a:lnTo>
                    <a:lnTo>
                      <a:pt x="50" y="7"/>
                    </a:lnTo>
                    <a:lnTo>
                      <a:pt x="58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6"/>
                    </a:lnTo>
                    <a:lnTo>
                      <a:pt x="65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5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8" y="96"/>
                    </a:lnTo>
                    <a:lnTo>
                      <a:pt x="0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5" y="80"/>
                    </a:lnTo>
                    <a:lnTo>
                      <a:pt x="19" y="99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35" y="111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3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5" y="7"/>
                    </a:lnTo>
                    <a:lnTo>
                      <a:pt x="31" y="7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5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75" name="Rectangle 126"/>
              <p:cNvSpPr>
                <a:spLocks noChangeArrowheads="1"/>
              </p:cNvSpPr>
              <p:nvPr/>
            </p:nvSpPr>
            <p:spPr bwMode="auto">
              <a:xfrm>
                <a:off x="2107" y="1921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6" name="Freeform 127"/>
              <p:cNvSpPr>
                <a:spLocks/>
              </p:cNvSpPr>
              <p:nvPr/>
            </p:nvSpPr>
            <p:spPr bwMode="auto">
              <a:xfrm>
                <a:off x="2299" y="2044"/>
                <a:ext cx="23" cy="19"/>
              </a:xfrm>
              <a:custGeom>
                <a:avLst/>
                <a:gdLst>
                  <a:gd name="T0" fmla="*/ 11 w 23"/>
                  <a:gd name="T1" fmla="*/ 0 h 19"/>
                  <a:gd name="T2" fmla="*/ 15 w 23"/>
                  <a:gd name="T3" fmla="*/ 3 h 19"/>
                  <a:gd name="T4" fmla="*/ 19 w 23"/>
                  <a:gd name="T5" fmla="*/ 3 h 19"/>
                  <a:gd name="T6" fmla="*/ 19 w 23"/>
                  <a:gd name="T7" fmla="*/ 7 h 19"/>
                  <a:gd name="T8" fmla="*/ 23 w 23"/>
                  <a:gd name="T9" fmla="*/ 11 h 19"/>
                  <a:gd name="T10" fmla="*/ 19 w 23"/>
                  <a:gd name="T11" fmla="*/ 15 h 19"/>
                  <a:gd name="T12" fmla="*/ 19 w 23"/>
                  <a:gd name="T13" fmla="*/ 19 h 19"/>
                  <a:gd name="T14" fmla="*/ 15 w 23"/>
                  <a:gd name="T15" fmla="*/ 19 h 19"/>
                  <a:gd name="T16" fmla="*/ 11 w 23"/>
                  <a:gd name="T17" fmla="*/ 19 h 19"/>
                  <a:gd name="T18" fmla="*/ 7 w 23"/>
                  <a:gd name="T19" fmla="*/ 19 h 19"/>
                  <a:gd name="T20" fmla="*/ 3 w 23"/>
                  <a:gd name="T21" fmla="*/ 19 h 19"/>
                  <a:gd name="T22" fmla="*/ 3 w 23"/>
                  <a:gd name="T23" fmla="*/ 15 h 19"/>
                  <a:gd name="T24" fmla="*/ 0 w 23"/>
                  <a:gd name="T25" fmla="*/ 11 h 19"/>
                  <a:gd name="T26" fmla="*/ 3 w 23"/>
                  <a:gd name="T27" fmla="*/ 7 h 19"/>
                  <a:gd name="T28" fmla="*/ 3 w 23"/>
                  <a:gd name="T29" fmla="*/ 3 h 19"/>
                  <a:gd name="T30" fmla="*/ 7 w 23"/>
                  <a:gd name="T31" fmla="*/ 0 h 19"/>
                  <a:gd name="T32" fmla="*/ 11 w 23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19"/>
                  <a:gd name="T53" fmla="*/ 23 w 23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19">
                    <a:moveTo>
                      <a:pt x="11" y="0"/>
                    </a:moveTo>
                    <a:lnTo>
                      <a:pt x="15" y="3"/>
                    </a:lnTo>
                    <a:lnTo>
                      <a:pt x="19" y="3"/>
                    </a:lnTo>
                    <a:lnTo>
                      <a:pt x="19" y="7"/>
                    </a:lnTo>
                    <a:lnTo>
                      <a:pt x="23" y="11"/>
                    </a:lnTo>
                    <a:lnTo>
                      <a:pt x="19" y="15"/>
                    </a:lnTo>
                    <a:lnTo>
                      <a:pt x="19" y="19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7" y="19"/>
                    </a:lnTo>
                    <a:lnTo>
                      <a:pt x="3" y="19"/>
                    </a:lnTo>
                    <a:lnTo>
                      <a:pt x="3" y="15"/>
                    </a:lnTo>
                    <a:lnTo>
                      <a:pt x="0" y="11"/>
                    </a:lnTo>
                    <a:lnTo>
                      <a:pt x="3" y="7"/>
                    </a:lnTo>
                    <a:lnTo>
                      <a:pt x="3" y="3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77" name="Freeform 128"/>
              <p:cNvSpPr>
                <a:spLocks noEditPoints="1"/>
              </p:cNvSpPr>
              <p:nvPr/>
            </p:nvSpPr>
            <p:spPr bwMode="auto">
              <a:xfrm>
                <a:off x="2337" y="1948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8 w 69"/>
                  <a:gd name="T5" fmla="*/ 27 h 115"/>
                  <a:gd name="T6" fmla="*/ 11 w 69"/>
                  <a:gd name="T7" fmla="*/ 15 h 115"/>
                  <a:gd name="T8" fmla="*/ 19 w 69"/>
                  <a:gd name="T9" fmla="*/ 7 h 115"/>
                  <a:gd name="T10" fmla="*/ 27 w 69"/>
                  <a:gd name="T11" fmla="*/ 4 h 115"/>
                  <a:gd name="T12" fmla="*/ 35 w 69"/>
                  <a:gd name="T13" fmla="*/ 0 h 115"/>
                  <a:gd name="T14" fmla="*/ 42 w 69"/>
                  <a:gd name="T15" fmla="*/ 4 h 115"/>
                  <a:gd name="T16" fmla="*/ 50 w 69"/>
                  <a:gd name="T17" fmla="*/ 7 h 115"/>
                  <a:gd name="T18" fmla="*/ 58 w 69"/>
                  <a:gd name="T19" fmla="*/ 15 h 115"/>
                  <a:gd name="T20" fmla="*/ 65 w 69"/>
                  <a:gd name="T21" fmla="*/ 27 h 115"/>
                  <a:gd name="T22" fmla="*/ 69 w 69"/>
                  <a:gd name="T23" fmla="*/ 42 h 115"/>
                  <a:gd name="T24" fmla="*/ 69 w 69"/>
                  <a:gd name="T25" fmla="*/ 57 h 115"/>
                  <a:gd name="T26" fmla="*/ 69 w 69"/>
                  <a:gd name="T27" fmla="*/ 76 h 115"/>
                  <a:gd name="T28" fmla="*/ 65 w 69"/>
                  <a:gd name="T29" fmla="*/ 92 h 115"/>
                  <a:gd name="T30" fmla="*/ 58 w 69"/>
                  <a:gd name="T31" fmla="*/ 103 h 115"/>
                  <a:gd name="T32" fmla="*/ 50 w 69"/>
                  <a:gd name="T33" fmla="*/ 111 h 115"/>
                  <a:gd name="T34" fmla="*/ 42 w 69"/>
                  <a:gd name="T35" fmla="*/ 115 h 115"/>
                  <a:gd name="T36" fmla="*/ 35 w 69"/>
                  <a:gd name="T37" fmla="*/ 115 h 115"/>
                  <a:gd name="T38" fmla="*/ 27 w 69"/>
                  <a:gd name="T39" fmla="*/ 115 h 115"/>
                  <a:gd name="T40" fmla="*/ 15 w 69"/>
                  <a:gd name="T41" fmla="*/ 107 h 115"/>
                  <a:gd name="T42" fmla="*/ 8 w 69"/>
                  <a:gd name="T43" fmla="*/ 96 h 115"/>
                  <a:gd name="T44" fmla="*/ 4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9 w 69"/>
                  <a:gd name="T51" fmla="*/ 80 h 115"/>
                  <a:gd name="T52" fmla="*/ 23 w 69"/>
                  <a:gd name="T53" fmla="*/ 99 h 115"/>
                  <a:gd name="T54" fmla="*/ 27 w 69"/>
                  <a:gd name="T55" fmla="*/ 107 h 115"/>
                  <a:gd name="T56" fmla="*/ 31 w 69"/>
                  <a:gd name="T57" fmla="*/ 111 h 115"/>
                  <a:gd name="T58" fmla="*/ 35 w 69"/>
                  <a:gd name="T59" fmla="*/ 111 h 115"/>
                  <a:gd name="T60" fmla="*/ 38 w 69"/>
                  <a:gd name="T61" fmla="*/ 111 h 115"/>
                  <a:gd name="T62" fmla="*/ 42 w 69"/>
                  <a:gd name="T63" fmla="*/ 107 h 115"/>
                  <a:gd name="T64" fmla="*/ 46 w 69"/>
                  <a:gd name="T65" fmla="*/ 103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8 h 115"/>
                  <a:gd name="T74" fmla="*/ 50 w 69"/>
                  <a:gd name="T75" fmla="*/ 23 h 115"/>
                  <a:gd name="T76" fmla="*/ 46 w 69"/>
                  <a:gd name="T77" fmla="*/ 15 h 115"/>
                  <a:gd name="T78" fmla="*/ 42 w 69"/>
                  <a:gd name="T79" fmla="*/ 7 h 115"/>
                  <a:gd name="T80" fmla="*/ 38 w 69"/>
                  <a:gd name="T81" fmla="*/ 7 h 115"/>
                  <a:gd name="T82" fmla="*/ 35 w 69"/>
                  <a:gd name="T83" fmla="*/ 7 h 115"/>
                  <a:gd name="T84" fmla="*/ 31 w 69"/>
                  <a:gd name="T85" fmla="*/ 7 h 115"/>
                  <a:gd name="T86" fmla="*/ 27 w 69"/>
                  <a:gd name="T87" fmla="*/ 11 h 115"/>
                  <a:gd name="T88" fmla="*/ 19 w 69"/>
                  <a:gd name="T89" fmla="*/ 19 h 115"/>
                  <a:gd name="T90" fmla="*/ 19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8" y="27"/>
                    </a:lnTo>
                    <a:lnTo>
                      <a:pt x="11" y="15"/>
                    </a:lnTo>
                    <a:lnTo>
                      <a:pt x="19" y="7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2" y="4"/>
                    </a:lnTo>
                    <a:lnTo>
                      <a:pt x="50" y="7"/>
                    </a:lnTo>
                    <a:lnTo>
                      <a:pt x="58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6"/>
                    </a:lnTo>
                    <a:lnTo>
                      <a:pt x="65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5" y="115"/>
                    </a:lnTo>
                    <a:lnTo>
                      <a:pt x="27" y="115"/>
                    </a:lnTo>
                    <a:lnTo>
                      <a:pt x="15" y="107"/>
                    </a:lnTo>
                    <a:lnTo>
                      <a:pt x="8" y="96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7" y="107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3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5" y="7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19" y="19"/>
                    </a:lnTo>
                    <a:lnTo>
                      <a:pt x="19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78" name="Freeform 129"/>
              <p:cNvSpPr>
                <a:spLocks noEditPoints="1"/>
              </p:cNvSpPr>
              <p:nvPr/>
            </p:nvSpPr>
            <p:spPr bwMode="auto">
              <a:xfrm>
                <a:off x="2421" y="1948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4 w 69"/>
                  <a:gd name="T5" fmla="*/ 27 h 115"/>
                  <a:gd name="T6" fmla="*/ 12 w 69"/>
                  <a:gd name="T7" fmla="*/ 15 h 115"/>
                  <a:gd name="T8" fmla="*/ 20 w 69"/>
                  <a:gd name="T9" fmla="*/ 7 h 115"/>
                  <a:gd name="T10" fmla="*/ 27 w 69"/>
                  <a:gd name="T11" fmla="*/ 4 h 115"/>
                  <a:gd name="T12" fmla="*/ 35 w 69"/>
                  <a:gd name="T13" fmla="*/ 0 h 115"/>
                  <a:gd name="T14" fmla="*/ 43 w 69"/>
                  <a:gd name="T15" fmla="*/ 4 h 115"/>
                  <a:gd name="T16" fmla="*/ 50 w 69"/>
                  <a:gd name="T17" fmla="*/ 7 h 115"/>
                  <a:gd name="T18" fmla="*/ 58 w 69"/>
                  <a:gd name="T19" fmla="*/ 15 h 115"/>
                  <a:gd name="T20" fmla="*/ 66 w 69"/>
                  <a:gd name="T21" fmla="*/ 27 h 115"/>
                  <a:gd name="T22" fmla="*/ 69 w 69"/>
                  <a:gd name="T23" fmla="*/ 42 h 115"/>
                  <a:gd name="T24" fmla="*/ 69 w 69"/>
                  <a:gd name="T25" fmla="*/ 57 h 115"/>
                  <a:gd name="T26" fmla="*/ 69 w 69"/>
                  <a:gd name="T27" fmla="*/ 76 h 115"/>
                  <a:gd name="T28" fmla="*/ 66 w 69"/>
                  <a:gd name="T29" fmla="*/ 92 h 115"/>
                  <a:gd name="T30" fmla="*/ 58 w 69"/>
                  <a:gd name="T31" fmla="*/ 103 h 115"/>
                  <a:gd name="T32" fmla="*/ 50 w 69"/>
                  <a:gd name="T33" fmla="*/ 111 h 115"/>
                  <a:gd name="T34" fmla="*/ 43 w 69"/>
                  <a:gd name="T35" fmla="*/ 115 h 115"/>
                  <a:gd name="T36" fmla="*/ 35 w 69"/>
                  <a:gd name="T37" fmla="*/ 115 h 115"/>
                  <a:gd name="T38" fmla="*/ 23 w 69"/>
                  <a:gd name="T39" fmla="*/ 115 h 115"/>
                  <a:gd name="T40" fmla="*/ 16 w 69"/>
                  <a:gd name="T41" fmla="*/ 107 h 115"/>
                  <a:gd name="T42" fmla="*/ 8 w 69"/>
                  <a:gd name="T43" fmla="*/ 96 h 115"/>
                  <a:gd name="T44" fmla="*/ 4 w 69"/>
                  <a:gd name="T45" fmla="*/ 80 h 115"/>
                  <a:gd name="T46" fmla="*/ 0 w 69"/>
                  <a:gd name="T47" fmla="*/ 57 h 115"/>
                  <a:gd name="T48" fmla="*/ 16 w 69"/>
                  <a:gd name="T49" fmla="*/ 61 h 115"/>
                  <a:gd name="T50" fmla="*/ 16 w 69"/>
                  <a:gd name="T51" fmla="*/ 80 h 115"/>
                  <a:gd name="T52" fmla="*/ 20 w 69"/>
                  <a:gd name="T53" fmla="*/ 99 h 115"/>
                  <a:gd name="T54" fmla="*/ 23 w 69"/>
                  <a:gd name="T55" fmla="*/ 107 h 115"/>
                  <a:gd name="T56" fmla="*/ 31 w 69"/>
                  <a:gd name="T57" fmla="*/ 111 h 115"/>
                  <a:gd name="T58" fmla="*/ 35 w 69"/>
                  <a:gd name="T59" fmla="*/ 111 h 115"/>
                  <a:gd name="T60" fmla="*/ 39 w 69"/>
                  <a:gd name="T61" fmla="*/ 111 h 115"/>
                  <a:gd name="T62" fmla="*/ 43 w 69"/>
                  <a:gd name="T63" fmla="*/ 107 h 115"/>
                  <a:gd name="T64" fmla="*/ 46 w 69"/>
                  <a:gd name="T65" fmla="*/ 103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8 h 115"/>
                  <a:gd name="T74" fmla="*/ 50 w 69"/>
                  <a:gd name="T75" fmla="*/ 23 h 115"/>
                  <a:gd name="T76" fmla="*/ 46 w 69"/>
                  <a:gd name="T77" fmla="*/ 15 h 115"/>
                  <a:gd name="T78" fmla="*/ 43 w 69"/>
                  <a:gd name="T79" fmla="*/ 7 h 115"/>
                  <a:gd name="T80" fmla="*/ 39 w 69"/>
                  <a:gd name="T81" fmla="*/ 7 h 115"/>
                  <a:gd name="T82" fmla="*/ 35 w 69"/>
                  <a:gd name="T83" fmla="*/ 7 h 115"/>
                  <a:gd name="T84" fmla="*/ 31 w 69"/>
                  <a:gd name="T85" fmla="*/ 7 h 115"/>
                  <a:gd name="T86" fmla="*/ 27 w 69"/>
                  <a:gd name="T87" fmla="*/ 11 h 115"/>
                  <a:gd name="T88" fmla="*/ 20 w 69"/>
                  <a:gd name="T89" fmla="*/ 19 h 115"/>
                  <a:gd name="T90" fmla="*/ 20 w 69"/>
                  <a:gd name="T91" fmla="*/ 30 h 115"/>
                  <a:gd name="T92" fmla="*/ 16 w 69"/>
                  <a:gd name="T93" fmla="*/ 46 h 115"/>
                  <a:gd name="T94" fmla="*/ 16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2" y="15"/>
                    </a:lnTo>
                    <a:lnTo>
                      <a:pt x="20" y="7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3" y="4"/>
                    </a:lnTo>
                    <a:lnTo>
                      <a:pt x="50" y="7"/>
                    </a:lnTo>
                    <a:lnTo>
                      <a:pt x="58" y="15"/>
                    </a:lnTo>
                    <a:lnTo>
                      <a:pt x="66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6"/>
                    </a:lnTo>
                    <a:lnTo>
                      <a:pt x="66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3" y="115"/>
                    </a:lnTo>
                    <a:lnTo>
                      <a:pt x="35" y="115"/>
                    </a:lnTo>
                    <a:lnTo>
                      <a:pt x="23" y="115"/>
                    </a:lnTo>
                    <a:lnTo>
                      <a:pt x="16" y="107"/>
                    </a:lnTo>
                    <a:lnTo>
                      <a:pt x="8" y="96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16" y="61"/>
                    </a:moveTo>
                    <a:lnTo>
                      <a:pt x="16" y="80"/>
                    </a:lnTo>
                    <a:lnTo>
                      <a:pt x="20" y="99"/>
                    </a:lnTo>
                    <a:lnTo>
                      <a:pt x="23" y="107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39" y="111"/>
                    </a:lnTo>
                    <a:lnTo>
                      <a:pt x="43" y="107"/>
                    </a:lnTo>
                    <a:lnTo>
                      <a:pt x="46" y="103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3" y="7"/>
                    </a:lnTo>
                    <a:lnTo>
                      <a:pt x="39" y="7"/>
                    </a:lnTo>
                    <a:lnTo>
                      <a:pt x="35" y="7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0" y="19"/>
                    </a:lnTo>
                    <a:lnTo>
                      <a:pt x="20" y="30"/>
                    </a:lnTo>
                    <a:lnTo>
                      <a:pt x="16" y="46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79" name="Freeform 130"/>
              <p:cNvSpPr>
                <a:spLocks/>
              </p:cNvSpPr>
              <p:nvPr/>
            </p:nvSpPr>
            <p:spPr bwMode="auto">
              <a:xfrm>
                <a:off x="2506" y="1948"/>
                <a:ext cx="61" cy="115"/>
              </a:xfrm>
              <a:custGeom>
                <a:avLst/>
                <a:gdLst>
                  <a:gd name="T0" fmla="*/ 7 w 61"/>
                  <a:gd name="T1" fmla="*/ 15 h 115"/>
                  <a:gd name="T2" fmla="*/ 23 w 61"/>
                  <a:gd name="T3" fmla="*/ 4 h 115"/>
                  <a:gd name="T4" fmla="*/ 42 w 61"/>
                  <a:gd name="T5" fmla="*/ 4 h 115"/>
                  <a:gd name="T6" fmla="*/ 57 w 61"/>
                  <a:gd name="T7" fmla="*/ 15 h 115"/>
                  <a:gd name="T8" fmla="*/ 54 w 61"/>
                  <a:gd name="T9" fmla="*/ 30 h 115"/>
                  <a:gd name="T10" fmla="*/ 42 w 61"/>
                  <a:gd name="T11" fmla="*/ 50 h 115"/>
                  <a:gd name="T12" fmla="*/ 57 w 61"/>
                  <a:gd name="T13" fmla="*/ 61 h 115"/>
                  <a:gd name="T14" fmla="*/ 61 w 61"/>
                  <a:gd name="T15" fmla="*/ 76 h 115"/>
                  <a:gd name="T16" fmla="*/ 54 w 61"/>
                  <a:gd name="T17" fmla="*/ 103 h 115"/>
                  <a:gd name="T18" fmla="*/ 34 w 61"/>
                  <a:gd name="T19" fmla="*/ 115 h 115"/>
                  <a:gd name="T20" fmla="*/ 7 w 61"/>
                  <a:gd name="T21" fmla="*/ 115 h 115"/>
                  <a:gd name="T22" fmla="*/ 0 w 61"/>
                  <a:gd name="T23" fmla="*/ 111 h 115"/>
                  <a:gd name="T24" fmla="*/ 0 w 61"/>
                  <a:gd name="T25" fmla="*/ 107 h 115"/>
                  <a:gd name="T26" fmla="*/ 4 w 61"/>
                  <a:gd name="T27" fmla="*/ 103 h 115"/>
                  <a:gd name="T28" fmla="*/ 7 w 61"/>
                  <a:gd name="T29" fmla="*/ 103 h 115"/>
                  <a:gd name="T30" fmla="*/ 11 w 61"/>
                  <a:gd name="T31" fmla="*/ 103 h 115"/>
                  <a:gd name="T32" fmla="*/ 19 w 61"/>
                  <a:gd name="T33" fmla="*/ 107 h 115"/>
                  <a:gd name="T34" fmla="*/ 27 w 61"/>
                  <a:gd name="T35" fmla="*/ 107 h 115"/>
                  <a:gd name="T36" fmla="*/ 38 w 61"/>
                  <a:gd name="T37" fmla="*/ 107 h 115"/>
                  <a:gd name="T38" fmla="*/ 50 w 61"/>
                  <a:gd name="T39" fmla="*/ 96 h 115"/>
                  <a:gd name="T40" fmla="*/ 50 w 61"/>
                  <a:gd name="T41" fmla="*/ 80 h 115"/>
                  <a:gd name="T42" fmla="*/ 46 w 61"/>
                  <a:gd name="T43" fmla="*/ 69 h 115"/>
                  <a:gd name="T44" fmla="*/ 38 w 61"/>
                  <a:gd name="T45" fmla="*/ 65 h 115"/>
                  <a:gd name="T46" fmla="*/ 27 w 61"/>
                  <a:gd name="T47" fmla="*/ 57 h 115"/>
                  <a:gd name="T48" fmla="*/ 19 w 61"/>
                  <a:gd name="T49" fmla="*/ 57 h 115"/>
                  <a:gd name="T50" fmla="*/ 27 w 61"/>
                  <a:gd name="T51" fmla="*/ 53 h 115"/>
                  <a:gd name="T52" fmla="*/ 38 w 61"/>
                  <a:gd name="T53" fmla="*/ 46 h 115"/>
                  <a:gd name="T54" fmla="*/ 46 w 61"/>
                  <a:gd name="T55" fmla="*/ 38 h 115"/>
                  <a:gd name="T56" fmla="*/ 42 w 61"/>
                  <a:gd name="T57" fmla="*/ 23 h 115"/>
                  <a:gd name="T58" fmla="*/ 34 w 61"/>
                  <a:gd name="T59" fmla="*/ 11 h 115"/>
                  <a:gd name="T60" fmla="*/ 19 w 61"/>
                  <a:gd name="T61" fmla="*/ 11 h 115"/>
                  <a:gd name="T62" fmla="*/ 4 w 61"/>
                  <a:gd name="T63" fmla="*/ 23 h 1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1"/>
                  <a:gd name="T97" fmla="*/ 0 h 115"/>
                  <a:gd name="T98" fmla="*/ 61 w 61"/>
                  <a:gd name="T99" fmla="*/ 115 h 11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1" h="115">
                    <a:moveTo>
                      <a:pt x="0" y="23"/>
                    </a:moveTo>
                    <a:lnTo>
                      <a:pt x="7" y="15"/>
                    </a:lnTo>
                    <a:lnTo>
                      <a:pt x="11" y="7"/>
                    </a:lnTo>
                    <a:lnTo>
                      <a:pt x="23" y="4"/>
                    </a:lnTo>
                    <a:lnTo>
                      <a:pt x="30" y="0"/>
                    </a:lnTo>
                    <a:lnTo>
                      <a:pt x="42" y="4"/>
                    </a:lnTo>
                    <a:lnTo>
                      <a:pt x="54" y="7"/>
                    </a:lnTo>
                    <a:lnTo>
                      <a:pt x="57" y="15"/>
                    </a:lnTo>
                    <a:lnTo>
                      <a:pt x="57" y="23"/>
                    </a:lnTo>
                    <a:lnTo>
                      <a:pt x="54" y="30"/>
                    </a:lnTo>
                    <a:lnTo>
                      <a:pt x="50" y="38"/>
                    </a:lnTo>
                    <a:lnTo>
                      <a:pt x="42" y="50"/>
                    </a:lnTo>
                    <a:lnTo>
                      <a:pt x="50" y="53"/>
                    </a:lnTo>
                    <a:lnTo>
                      <a:pt x="57" y="61"/>
                    </a:lnTo>
                    <a:lnTo>
                      <a:pt x="61" y="69"/>
                    </a:lnTo>
                    <a:lnTo>
                      <a:pt x="61" y="76"/>
                    </a:lnTo>
                    <a:lnTo>
                      <a:pt x="61" y="92"/>
                    </a:lnTo>
                    <a:lnTo>
                      <a:pt x="54" y="103"/>
                    </a:lnTo>
                    <a:lnTo>
                      <a:pt x="46" y="111"/>
                    </a:lnTo>
                    <a:lnTo>
                      <a:pt x="34" y="115"/>
                    </a:lnTo>
                    <a:lnTo>
                      <a:pt x="19" y="115"/>
                    </a:lnTo>
                    <a:lnTo>
                      <a:pt x="7" y="115"/>
                    </a:lnTo>
                    <a:lnTo>
                      <a:pt x="4" y="115"/>
                    </a:lnTo>
                    <a:lnTo>
                      <a:pt x="0" y="111"/>
                    </a:lnTo>
                    <a:lnTo>
                      <a:pt x="0" y="107"/>
                    </a:lnTo>
                    <a:lnTo>
                      <a:pt x="0" y="103"/>
                    </a:lnTo>
                    <a:lnTo>
                      <a:pt x="4" y="103"/>
                    </a:lnTo>
                    <a:lnTo>
                      <a:pt x="7" y="103"/>
                    </a:lnTo>
                    <a:lnTo>
                      <a:pt x="11" y="103"/>
                    </a:lnTo>
                    <a:lnTo>
                      <a:pt x="15" y="107"/>
                    </a:lnTo>
                    <a:lnTo>
                      <a:pt x="19" y="107"/>
                    </a:lnTo>
                    <a:lnTo>
                      <a:pt x="23" y="107"/>
                    </a:lnTo>
                    <a:lnTo>
                      <a:pt x="27" y="107"/>
                    </a:lnTo>
                    <a:lnTo>
                      <a:pt x="30" y="111"/>
                    </a:lnTo>
                    <a:lnTo>
                      <a:pt x="38" y="107"/>
                    </a:lnTo>
                    <a:lnTo>
                      <a:pt x="42" y="103"/>
                    </a:lnTo>
                    <a:lnTo>
                      <a:pt x="50" y="96"/>
                    </a:lnTo>
                    <a:lnTo>
                      <a:pt x="50" y="88"/>
                    </a:lnTo>
                    <a:lnTo>
                      <a:pt x="50" y="80"/>
                    </a:lnTo>
                    <a:lnTo>
                      <a:pt x="46" y="73"/>
                    </a:lnTo>
                    <a:lnTo>
                      <a:pt x="46" y="69"/>
                    </a:lnTo>
                    <a:lnTo>
                      <a:pt x="42" y="69"/>
                    </a:lnTo>
                    <a:lnTo>
                      <a:pt x="38" y="65"/>
                    </a:lnTo>
                    <a:lnTo>
                      <a:pt x="34" y="61"/>
                    </a:lnTo>
                    <a:lnTo>
                      <a:pt x="27" y="57"/>
                    </a:lnTo>
                    <a:lnTo>
                      <a:pt x="23" y="57"/>
                    </a:lnTo>
                    <a:lnTo>
                      <a:pt x="19" y="57"/>
                    </a:lnTo>
                    <a:lnTo>
                      <a:pt x="27" y="53"/>
                    </a:lnTo>
                    <a:lnTo>
                      <a:pt x="30" y="53"/>
                    </a:lnTo>
                    <a:lnTo>
                      <a:pt x="38" y="46"/>
                    </a:lnTo>
                    <a:lnTo>
                      <a:pt x="42" y="42"/>
                    </a:lnTo>
                    <a:lnTo>
                      <a:pt x="46" y="38"/>
                    </a:lnTo>
                    <a:lnTo>
                      <a:pt x="46" y="30"/>
                    </a:lnTo>
                    <a:lnTo>
                      <a:pt x="42" y="23"/>
                    </a:lnTo>
                    <a:lnTo>
                      <a:pt x="38" y="15"/>
                    </a:lnTo>
                    <a:lnTo>
                      <a:pt x="34" y="11"/>
                    </a:lnTo>
                    <a:lnTo>
                      <a:pt x="27" y="11"/>
                    </a:lnTo>
                    <a:lnTo>
                      <a:pt x="19" y="11"/>
                    </a:lnTo>
                    <a:lnTo>
                      <a:pt x="11" y="19"/>
                    </a:lnTo>
                    <a:lnTo>
                      <a:pt x="4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80" name="Freeform 131"/>
              <p:cNvSpPr>
                <a:spLocks/>
              </p:cNvSpPr>
              <p:nvPr/>
            </p:nvSpPr>
            <p:spPr bwMode="auto">
              <a:xfrm>
                <a:off x="2602" y="1948"/>
                <a:ext cx="42" cy="115"/>
              </a:xfrm>
              <a:custGeom>
                <a:avLst/>
                <a:gdLst>
                  <a:gd name="T0" fmla="*/ 0 w 42"/>
                  <a:gd name="T1" fmla="*/ 11 h 115"/>
                  <a:gd name="T2" fmla="*/ 27 w 42"/>
                  <a:gd name="T3" fmla="*/ 0 h 115"/>
                  <a:gd name="T4" fmla="*/ 30 w 42"/>
                  <a:gd name="T5" fmla="*/ 0 h 115"/>
                  <a:gd name="T6" fmla="*/ 30 w 42"/>
                  <a:gd name="T7" fmla="*/ 96 h 115"/>
                  <a:gd name="T8" fmla="*/ 30 w 42"/>
                  <a:gd name="T9" fmla="*/ 103 h 115"/>
                  <a:gd name="T10" fmla="*/ 30 w 42"/>
                  <a:gd name="T11" fmla="*/ 107 h 115"/>
                  <a:gd name="T12" fmla="*/ 30 w 42"/>
                  <a:gd name="T13" fmla="*/ 111 h 115"/>
                  <a:gd name="T14" fmla="*/ 34 w 42"/>
                  <a:gd name="T15" fmla="*/ 111 h 115"/>
                  <a:gd name="T16" fmla="*/ 38 w 42"/>
                  <a:gd name="T17" fmla="*/ 111 h 115"/>
                  <a:gd name="T18" fmla="*/ 42 w 42"/>
                  <a:gd name="T19" fmla="*/ 111 h 115"/>
                  <a:gd name="T20" fmla="*/ 42 w 42"/>
                  <a:gd name="T21" fmla="*/ 115 h 115"/>
                  <a:gd name="T22" fmla="*/ 0 w 42"/>
                  <a:gd name="T23" fmla="*/ 115 h 115"/>
                  <a:gd name="T24" fmla="*/ 0 w 42"/>
                  <a:gd name="T25" fmla="*/ 111 h 115"/>
                  <a:gd name="T26" fmla="*/ 7 w 42"/>
                  <a:gd name="T27" fmla="*/ 111 h 115"/>
                  <a:gd name="T28" fmla="*/ 11 w 42"/>
                  <a:gd name="T29" fmla="*/ 111 h 115"/>
                  <a:gd name="T30" fmla="*/ 15 w 42"/>
                  <a:gd name="T31" fmla="*/ 111 h 115"/>
                  <a:gd name="T32" fmla="*/ 15 w 42"/>
                  <a:gd name="T33" fmla="*/ 107 h 115"/>
                  <a:gd name="T34" fmla="*/ 15 w 42"/>
                  <a:gd name="T35" fmla="*/ 103 h 115"/>
                  <a:gd name="T36" fmla="*/ 15 w 42"/>
                  <a:gd name="T37" fmla="*/ 96 h 115"/>
                  <a:gd name="T38" fmla="*/ 15 w 42"/>
                  <a:gd name="T39" fmla="*/ 30 h 115"/>
                  <a:gd name="T40" fmla="*/ 15 w 42"/>
                  <a:gd name="T41" fmla="*/ 23 h 115"/>
                  <a:gd name="T42" fmla="*/ 15 w 42"/>
                  <a:gd name="T43" fmla="*/ 19 h 115"/>
                  <a:gd name="T44" fmla="*/ 15 w 42"/>
                  <a:gd name="T45" fmla="*/ 15 h 115"/>
                  <a:gd name="T46" fmla="*/ 11 w 42"/>
                  <a:gd name="T47" fmla="*/ 15 h 115"/>
                  <a:gd name="T48" fmla="*/ 11 w 42"/>
                  <a:gd name="T49" fmla="*/ 11 h 115"/>
                  <a:gd name="T50" fmla="*/ 7 w 42"/>
                  <a:gd name="T51" fmla="*/ 11 h 115"/>
                  <a:gd name="T52" fmla="*/ 4 w 42"/>
                  <a:gd name="T53" fmla="*/ 11 h 115"/>
                  <a:gd name="T54" fmla="*/ 0 w 42"/>
                  <a:gd name="T55" fmla="*/ 15 h 115"/>
                  <a:gd name="T56" fmla="*/ 0 w 42"/>
                  <a:gd name="T57" fmla="*/ 11 h 11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2"/>
                  <a:gd name="T88" fmla="*/ 0 h 115"/>
                  <a:gd name="T89" fmla="*/ 42 w 42"/>
                  <a:gd name="T90" fmla="*/ 115 h 11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2" h="115">
                    <a:moveTo>
                      <a:pt x="0" y="11"/>
                    </a:moveTo>
                    <a:lnTo>
                      <a:pt x="27" y="0"/>
                    </a:lnTo>
                    <a:lnTo>
                      <a:pt x="30" y="0"/>
                    </a:lnTo>
                    <a:lnTo>
                      <a:pt x="30" y="96"/>
                    </a:lnTo>
                    <a:lnTo>
                      <a:pt x="30" y="103"/>
                    </a:lnTo>
                    <a:lnTo>
                      <a:pt x="30" y="107"/>
                    </a:lnTo>
                    <a:lnTo>
                      <a:pt x="30" y="111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11"/>
                    </a:lnTo>
                    <a:lnTo>
                      <a:pt x="42" y="115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7" y="111"/>
                    </a:lnTo>
                    <a:lnTo>
                      <a:pt x="11" y="111"/>
                    </a:lnTo>
                    <a:lnTo>
                      <a:pt x="15" y="111"/>
                    </a:lnTo>
                    <a:lnTo>
                      <a:pt x="15" y="107"/>
                    </a:lnTo>
                    <a:lnTo>
                      <a:pt x="15" y="103"/>
                    </a:lnTo>
                    <a:lnTo>
                      <a:pt x="15" y="96"/>
                    </a:lnTo>
                    <a:lnTo>
                      <a:pt x="15" y="30"/>
                    </a:lnTo>
                    <a:lnTo>
                      <a:pt x="15" y="23"/>
                    </a:lnTo>
                    <a:lnTo>
                      <a:pt x="15" y="19"/>
                    </a:lnTo>
                    <a:lnTo>
                      <a:pt x="15" y="15"/>
                    </a:lnTo>
                    <a:lnTo>
                      <a:pt x="11" y="15"/>
                    </a:lnTo>
                    <a:lnTo>
                      <a:pt x="11" y="11"/>
                    </a:lnTo>
                    <a:lnTo>
                      <a:pt x="7" y="11"/>
                    </a:lnTo>
                    <a:lnTo>
                      <a:pt x="4" y="11"/>
                    </a:lnTo>
                    <a:lnTo>
                      <a:pt x="0" y="1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81" name="Rectangle 132"/>
              <p:cNvSpPr>
                <a:spLocks noChangeArrowheads="1"/>
              </p:cNvSpPr>
              <p:nvPr/>
            </p:nvSpPr>
            <p:spPr bwMode="auto">
              <a:xfrm>
                <a:off x="2705" y="192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2" name="Freeform 133"/>
              <p:cNvSpPr>
                <a:spLocks/>
              </p:cNvSpPr>
              <p:nvPr/>
            </p:nvSpPr>
            <p:spPr bwMode="auto">
              <a:xfrm>
                <a:off x="2909" y="2044"/>
                <a:ext cx="19" cy="19"/>
              </a:xfrm>
              <a:custGeom>
                <a:avLst/>
                <a:gdLst>
                  <a:gd name="T0" fmla="*/ 7 w 19"/>
                  <a:gd name="T1" fmla="*/ 0 h 19"/>
                  <a:gd name="T2" fmla="*/ 11 w 19"/>
                  <a:gd name="T3" fmla="*/ 0 h 19"/>
                  <a:gd name="T4" fmla="*/ 15 w 19"/>
                  <a:gd name="T5" fmla="*/ 3 h 19"/>
                  <a:gd name="T6" fmla="*/ 15 w 19"/>
                  <a:gd name="T7" fmla="*/ 7 h 19"/>
                  <a:gd name="T8" fmla="*/ 19 w 19"/>
                  <a:gd name="T9" fmla="*/ 11 h 19"/>
                  <a:gd name="T10" fmla="*/ 15 w 19"/>
                  <a:gd name="T11" fmla="*/ 15 h 19"/>
                  <a:gd name="T12" fmla="*/ 15 w 19"/>
                  <a:gd name="T13" fmla="*/ 19 h 19"/>
                  <a:gd name="T14" fmla="*/ 11 w 19"/>
                  <a:gd name="T15" fmla="*/ 19 h 19"/>
                  <a:gd name="T16" fmla="*/ 7 w 19"/>
                  <a:gd name="T17" fmla="*/ 19 h 19"/>
                  <a:gd name="T18" fmla="*/ 3 w 19"/>
                  <a:gd name="T19" fmla="*/ 19 h 19"/>
                  <a:gd name="T20" fmla="*/ 0 w 19"/>
                  <a:gd name="T21" fmla="*/ 19 h 19"/>
                  <a:gd name="T22" fmla="*/ 0 w 19"/>
                  <a:gd name="T23" fmla="*/ 15 h 19"/>
                  <a:gd name="T24" fmla="*/ 0 w 19"/>
                  <a:gd name="T25" fmla="*/ 11 h 19"/>
                  <a:gd name="T26" fmla="*/ 0 w 19"/>
                  <a:gd name="T27" fmla="*/ 7 h 19"/>
                  <a:gd name="T28" fmla="*/ 0 w 19"/>
                  <a:gd name="T29" fmla="*/ 3 h 19"/>
                  <a:gd name="T30" fmla="*/ 3 w 19"/>
                  <a:gd name="T31" fmla="*/ 0 h 19"/>
                  <a:gd name="T32" fmla="*/ 7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7" y="0"/>
                    </a:moveTo>
                    <a:lnTo>
                      <a:pt x="11" y="0"/>
                    </a:lnTo>
                    <a:lnTo>
                      <a:pt x="15" y="3"/>
                    </a:lnTo>
                    <a:lnTo>
                      <a:pt x="15" y="7"/>
                    </a:lnTo>
                    <a:lnTo>
                      <a:pt x="19" y="11"/>
                    </a:lnTo>
                    <a:lnTo>
                      <a:pt x="15" y="15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7" y="19"/>
                    </a:lnTo>
                    <a:lnTo>
                      <a:pt x="3" y="19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83" name="Freeform 134"/>
              <p:cNvSpPr>
                <a:spLocks/>
              </p:cNvSpPr>
              <p:nvPr/>
            </p:nvSpPr>
            <p:spPr bwMode="auto">
              <a:xfrm>
                <a:off x="2939" y="1948"/>
                <a:ext cx="73" cy="115"/>
              </a:xfrm>
              <a:custGeom>
                <a:avLst/>
                <a:gdLst>
                  <a:gd name="T0" fmla="*/ 73 w 73"/>
                  <a:gd name="T1" fmla="*/ 92 h 115"/>
                  <a:gd name="T2" fmla="*/ 66 w 73"/>
                  <a:gd name="T3" fmla="*/ 115 h 115"/>
                  <a:gd name="T4" fmla="*/ 0 w 73"/>
                  <a:gd name="T5" fmla="*/ 115 h 115"/>
                  <a:gd name="T6" fmla="*/ 0 w 73"/>
                  <a:gd name="T7" fmla="*/ 111 h 115"/>
                  <a:gd name="T8" fmla="*/ 20 w 73"/>
                  <a:gd name="T9" fmla="*/ 96 h 115"/>
                  <a:gd name="T10" fmla="*/ 31 w 73"/>
                  <a:gd name="T11" fmla="*/ 80 h 115"/>
                  <a:gd name="T12" fmla="*/ 43 w 73"/>
                  <a:gd name="T13" fmla="*/ 69 h 115"/>
                  <a:gd name="T14" fmla="*/ 50 w 73"/>
                  <a:gd name="T15" fmla="*/ 53 h 115"/>
                  <a:gd name="T16" fmla="*/ 54 w 73"/>
                  <a:gd name="T17" fmla="*/ 38 h 115"/>
                  <a:gd name="T18" fmla="*/ 50 w 73"/>
                  <a:gd name="T19" fmla="*/ 27 h 115"/>
                  <a:gd name="T20" fmla="*/ 46 w 73"/>
                  <a:gd name="T21" fmla="*/ 19 h 115"/>
                  <a:gd name="T22" fmla="*/ 39 w 73"/>
                  <a:gd name="T23" fmla="*/ 15 h 115"/>
                  <a:gd name="T24" fmla="*/ 31 w 73"/>
                  <a:gd name="T25" fmla="*/ 11 h 115"/>
                  <a:gd name="T26" fmla="*/ 23 w 73"/>
                  <a:gd name="T27" fmla="*/ 15 h 115"/>
                  <a:gd name="T28" fmla="*/ 16 w 73"/>
                  <a:gd name="T29" fmla="*/ 19 h 115"/>
                  <a:gd name="T30" fmla="*/ 12 w 73"/>
                  <a:gd name="T31" fmla="*/ 23 h 115"/>
                  <a:gd name="T32" fmla="*/ 4 w 73"/>
                  <a:gd name="T33" fmla="*/ 30 h 115"/>
                  <a:gd name="T34" fmla="*/ 4 w 73"/>
                  <a:gd name="T35" fmla="*/ 30 h 115"/>
                  <a:gd name="T36" fmla="*/ 8 w 73"/>
                  <a:gd name="T37" fmla="*/ 19 h 115"/>
                  <a:gd name="T38" fmla="*/ 12 w 73"/>
                  <a:gd name="T39" fmla="*/ 7 h 115"/>
                  <a:gd name="T40" fmla="*/ 23 w 73"/>
                  <a:gd name="T41" fmla="*/ 4 h 115"/>
                  <a:gd name="T42" fmla="*/ 35 w 73"/>
                  <a:gd name="T43" fmla="*/ 0 h 115"/>
                  <a:gd name="T44" fmla="*/ 46 w 73"/>
                  <a:gd name="T45" fmla="*/ 4 h 115"/>
                  <a:gd name="T46" fmla="*/ 58 w 73"/>
                  <a:gd name="T47" fmla="*/ 11 h 115"/>
                  <a:gd name="T48" fmla="*/ 66 w 73"/>
                  <a:gd name="T49" fmla="*/ 19 h 115"/>
                  <a:gd name="T50" fmla="*/ 69 w 73"/>
                  <a:gd name="T51" fmla="*/ 30 h 115"/>
                  <a:gd name="T52" fmla="*/ 66 w 73"/>
                  <a:gd name="T53" fmla="*/ 38 h 115"/>
                  <a:gd name="T54" fmla="*/ 66 w 73"/>
                  <a:gd name="T55" fmla="*/ 46 h 115"/>
                  <a:gd name="T56" fmla="*/ 54 w 73"/>
                  <a:gd name="T57" fmla="*/ 61 h 115"/>
                  <a:gd name="T58" fmla="*/ 43 w 73"/>
                  <a:gd name="T59" fmla="*/ 76 h 115"/>
                  <a:gd name="T60" fmla="*/ 31 w 73"/>
                  <a:gd name="T61" fmla="*/ 88 h 115"/>
                  <a:gd name="T62" fmla="*/ 23 w 73"/>
                  <a:gd name="T63" fmla="*/ 96 h 115"/>
                  <a:gd name="T64" fmla="*/ 16 w 73"/>
                  <a:gd name="T65" fmla="*/ 103 h 115"/>
                  <a:gd name="T66" fmla="*/ 46 w 73"/>
                  <a:gd name="T67" fmla="*/ 103 h 115"/>
                  <a:gd name="T68" fmla="*/ 54 w 73"/>
                  <a:gd name="T69" fmla="*/ 103 h 115"/>
                  <a:gd name="T70" fmla="*/ 58 w 73"/>
                  <a:gd name="T71" fmla="*/ 103 h 115"/>
                  <a:gd name="T72" fmla="*/ 62 w 73"/>
                  <a:gd name="T73" fmla="*/ 99 h 115"/>
                  <a:gd name="T74" fmla="*/ 66 w 73"/>
                  <a:gd name="T75" fmla="*/ 99 h 115"/>
                  <a:gd name="T76" fmla="*/ 69 w 73"/>
                  <a:gd name="T77" fmla="*/ 96 h 115"/>
                  <a:gd name="T78" fmla="*/ 69 w 73"/>
                  <a:gd name="T79" fmla="*/ 92 h 115"/>
                  <a:gd name="T80" fmla="*/ 73 w 73"/>
                  <a:gd name="T81" fmla="*/ 92 h 1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"/>
                  <a:gd name="T124" fmla="*/ 0 h 115"/>
                  <a:gd name="T125" fmla="*/ 73 w 73"/>
                  <a:gd name="T126" fmla="*/ 115 h 1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" h="115">
                    <a:moveTo>
                      <a:pt x="73" y="92"/>
                    </a:moveTo>
                    <a:lnTo>
                      <a:pt x="66" y="115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20" y="96"/>
                    </a:lnTo>
                    <a:lnTo>
                      <a:pt x="31" y="80"/>
                    </a:lnTo>
                    <a:lnTo>
                      <a:pt x="43" y="69"/>
                    </a:lnTo>
                    <a:lnTo>
                      <a:pt x="50" y="53"/>
                    </a:lnTo>
                    <a:lnTo>
                      <a:pt x="54" y="38"/>
                    </a:lnTo>
                    <a:lnTo>
                      <a:pt x="50" y="27"/>
                    </a:lnTo>
                    <a:lnTo>
                      <a:pt x="46" y="19"/>
                    </a:lnTo>
                    <a:lnTo>
                      <a:pt x="39" y="15"/>
                    </a:lnTo>
                    <a:lnTo>
                      <a:pt x="31" y="11"/>
                    </a:lnTo>
                    <a:lnTo>
                      <a:pt x="23" y="15"/>
                    </a:lnTo>
                    <a:lnTo>
                      <a:pt x="16" y="19"/>
                    </a:lnTo>
                    <a:lnTo>
                      <a:pt x="12" y="23"/>
                    </a:lnTo>
                    <a:lnTo>
                      <a:pt x="4" y="30"/>
                    </a:lnTo>
                    <a:lnTo>
                      <a:pt x="8" y="19"/>
                    </a:lnTo>
                    <a:lnTo>
                      <a:pt x="12" y="7"/>
                    </a:lnTo>
                    <a:lnTo>
                      <a:pt x="23" y="4"/>
                    </a:lnTo>
                    <a:lnTo>
                      <a:pt x="35" y="0"/>
                    </a:lnTo>
                    <a:lnTo>
                      <a:pt x="46" y="4"/>
                    </a:lnTo>
                    <a:lnTo>
                      <a:pt x="58" y="11"/>
                    </a:lnTo>
                    <a:lnTo>
                      <a:pt x="66" y="19"/>
                    </a:lnTo>
                    <a:lnTo>
                      <a:pt x="69" y="30"/>
                    </a:lnTo>
                    <a:lnTo>
                      <a:pt x="66" y="38"/>
                    </a:lnTo>
                    <a:lnTo>
                      <a:pt x="66" y="46"/>
                    </a:lnTo>
                    <a:lnTo>
                      <a:pt x="54" y="61"/>
                    </a:lnTo>
                    <a:lnTo>
                      <a:pt x="43" y="76"/>
                    </a:lnTo>
                    <a:lnTo>
                      <a:pt x="31" y="88"/>
                    </a:lnTo>
                    <a:lnTo>
                      <a:pt x="23" y="96"/>
                    </a:lnTo>
                    <a:lnTo>
                      <a:pt x="16" y="103"/>
                    </a:lnTo>
                    <a:lnTo>
                      <a:pt x="46" y="103"/>
                    </a:lnTo>
                    <a:lnTo>
                      <a:pt x="54" y="103"/>
                    </a:lnTo>
                    <a:lnTo>
                      <a:pt x="58" y="103"/>
                    </a:lnTo>
                    <a:lnTo>
                      <a:pt x="62" y="99"/>
                    </a:lnTo>
                    <a:lnTo>
                      <a:pt x="66" y="99"/>
                    </a:lnTo>
                    <a:lnTo>
                      <a:pt x="69" y="96"/>
                    </a:lnTo>
                    <a:lnTo>
                      <a:pt x="69" y="92"/>
                    </a:lnTo>
                    <a:lnTo>
                      <a:pt x="73" y="9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84" name="Freeform 135"/>
              <p:cNvSpPr>
                <a:spLocks noEditPoints="1"/>
              </p:cNvSpPr>
              <p:nvPr/>
            </p:nvSpPr>
            <p:spPr bwMode="auto">
              <a:xfrm>
                <a:off x="3028" y="1948"/>
                <a:ext cx="69" cy="115"/>
              </a:xfrm>
              <a:custGeom>
                <a:avLst/>
                <a:gdLst>
                  <a:gd name="T0" fmla="*/ 69 w 69"/>
                  <a:gd name="T1" fmla="*/ 0 h 115"/>
                  <a:gd name="T2" fmla="*/ 69 w 69"/>
                  <a:gd name="T3" fmla="*/ 4 h 115"/>
                  <a:gd name="T4" fmla="*/ 57 w 69"/>
                  <a:gd name="T5" fmla="*/ 7 h 115"/>
                  <a:gd name="T6" fmla="*/ 49 w 69"/>
                  <a:gd name="T7" fmla="*/ 7 h 115"/>
                  <a:gd name="T8" fmla="*/ 42 w 69"/>
                  <a:gd name="T9" fmla="*/ 11 h 115"/>
                  <a:gd name="T10" fmla="*/ 38 w 69"/>
                  <a:gd name="T11" fmla="*/ 19 h 115"/>
                  <a:gd name="T12" fmla="*/ 30 w 69"/>
                  <a:gd name="T13" fmla="*/ 27 h 115"/>
                  <a:gd name="T14" fmla="*/ 26 w 69"/>
                  <a:gd name="T15" fmla="*/ 34 h 115"/>
                  <a:gd name="T16" fmla="*/ 23 w 69"/>
                  <a:gd name="T17" fmla="*/ 42 h 115"/>
                  <a:gd name="T18" fmla="*/ 19 w 69"/>
                  <a:gd name="T19" fmla="*/ 53 h 115"/>
                  <a:gd name="T20" fmla="*/ 30 w 69"/>
                  <a:gd name="T21" fmla="*/ 46 h 115"/>
                  <a:gd name="T22" fmla="*/ 42 w 69"/>
                  <a:gd name="T23" fmla="*/ 46 h 115"/>
                  <a:gd name="T24" fmla="*/ 53 w 69"/>
                  <a:gd name="T25" fmla="*/ 46 h 115"/>
                  <a:gd name="T26" fmla="*/ 61 w 69"/>
                  <a:gd name="T27" fmla="*/ 53 h 115"/>
                  <a:gd name="T28" fmla="*/ 69 w 69"/>
                  <a:gd name="T29" fmla="*/ 65 h 115"/>
                  <a:gd name="T30" fmla="*/ 69 w 69"/>
                  <a:gd name="T31" fmla="*/ 76 h 115"/>
                  <a:gd name="T32" fmla="*/ 69 w 69"/>
                  <a:gd name="T33" fmla="*/ 92 h 115"/>
                  <a:gd name="T34" fmla="*/ 61 w 69"/>
                  <a:gd name="T35" fmla="*/ 103 h 115"/>
                  <a:gd name="T36" fmla="*/ 53 w 69"/>
                  <a:gd name="T37" fmla="*/ 111 h 115"/>
                  <a:gd name="T38" fmla="*/ 46 w 69"/>
                  <a:gd name="T39" fmla="*/ 115 h 115"/>
                  <a:gd name="T40" fmla="*/ 34 w 69"/>
                  <a:gd name="T41" fmla="*/ 115 h 115"/>
                  <a:gd name="T42" fmla="*/ 23 w 69"/>
                  <a:gd name="T43" fmla="*/ 115 h 115"/>
                  <a:gd name="T44" fmla="*/ 15 w 69"/>
                  <a:gd name="T45" fmla="*/ 107 h 115"/>
                  <a:gd name="T46" fmla="*/ 7 w 69"/>
                  <a:gd name="T47" fmla="*/ 99 h 115"/>
                  <a:gd name="T48" fmla="*/ 0 w 69"/>
                  <a:gd name="T49" fmla="*/ 84 h 115"/>
                  <a:gd name="T50" fmla="*/ 0 w 69"/>
                  <a:gd name="T51" fmla="*/ 69 h 115"/>
                  <a:gd name="T52" fmla="*/ 0 w 69"/>
                  <a:gd name="T53" fmla="*/ 57 h 115"/>
                  <a:gd name="T54" fmla="*/ 7 w 69"/>
                  <a:gd name="T55" fmla="*/ 42 h 115"/>
                  <a:gd name="T56" fmla="*/ 11 w 69"/>
                  <a:gd name="T57" fmla="*/ 30 h 115"/>
                  <a:gd name="T58" fmla="*/ 23 w 69"/>
                  <a:gd name="T59" fmla="*/ 19 h 115"/>
                  <a:gd name="T60" fmla="*/ 34 w 69"/>
                  <a:gd name="T61" fmla="*/ 11 h 115"/>
                  <a:gd name="T62" fmla="*/ 46 w 69"/>
                  <a:gd name="T63" fmla="*/ 4 h 115"/>
                  <a:gd name="T64" fmla="*/ 53 w 69"/>
                  <a:gd name="T65" fmla="*/ 0 h 115"/>
                  <a:gd name="T66" fmla="*/ 65 w 69"/>
                  <a:gd name="T67" fmla="*/ 0 h 115"/>
                  <a:gd name="T68" fmla="*/ 69 w 69"/>
                  <a:gd name="T69" fmla="*/ 0 h 115"/>
                  <a:gd name="T70" fmla="*/ 19 w 69"/>
                  <a:gd name="T71" fmla="*/ 57 h 115"/>
                  <a:gd name="T72" fmla="*/ 15 w 69"/>
                  <a:gd name="T73" fmla="*/ 69 h 115"/>
                  <a:gd name="T74" fmla="*/ 15 w 69"/>
                  <a:gd name="T75" fmla="*/ 76 h 115"/>
                  <a:gd name="T76" fmla="*/ 15 w 69"/>
                  <a:gd name="T77" fmla="*/ 84 h 115"/>
                  <a:gd name="T78" fmla="*/ 19 w 69"/>
                  <a:gd name="T79" fmla="*/ 92 h 115"/>
                  <a:gd name="T80" fmla="*/ 23 w 69"/>
                  <a:gd name="T81" fmla="*/ 99 h 115"/>
                  <a:gd name="T82" fmla="*/ 26 w 69"/>
                  <a:gd name="T83" fmla="*/ 107 h 115"/>
                  <a:gd name="T84" fmla="*/ 30 w 69"/>
                  <a:gd name="T85" fmla="*/ 111 h 115"/>
                  <a:gd name="T86" fmla="*/ 38 w 69"/>
                  <a:gd name="T87" fmla="*/ 111 h 115"/>
                  <a:gd name="T88" fmla="*/ 42 w 69"/>
                  <a:gd name="T89" fmla="*/ 111 h 115"/>
                  <a:gd name="T90" fmla="*/ 49 w 69"/>
                  <a:gd name="T91" fmla="*/ 103 h 115"/>
                  <a:gd name="T92" fmla="*/ 53 w 69"/>
                  <a:gd name="T93" fmla="*/ 96 h 115"/>
                  <a:gd name="T94" fmla="*/ 53 w 69"/>
                  <a:gd name="T95" fmla="*/ 84 h 115"/>
                  <a:gd name="T96" fmla="*/ 53 w 69"/>
                  <a:gd name="T97" fmla="*/ 73 h 115"/>
                  <a:gd name="T98" fmla="*/ 49 w 69"/>
                  <a:gd name="T99" fmla="*/ 61 h 115"/>
                  <a:gd name="T100" fmla="*/ 42 w 69"/>
                  <a:gd name="T101" fmla="*/ 53 h 115"/>
                  <a:gd name="T102" fmla="*/ 34 w 69"/>
                  <a:gd name="T103" fmla="*/ 50 h 115"/>
                  <a:gd name="T104" fmla="*/ 30 w 69"/>
                  <a:gd name="T105" fmla="*/ 53 h 115"/>
                  <a:gd name="T106" fmla="*/ 26 w 69"/>
                  <a:gd name="T107" fmla="*/ 53 h 115"/>
                  <a:gd name="T108" fmla="*/ 23 w 69"/>
                  <a:gd name="T109" fmla="*/ 53 h 115"/>
                  <a:gd name="T110" fmla="*/ 19 w 69"/>
                  <a:gd name="T111" fmla="*/ 57 h 1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9"/>
                  <a:gd name="T169" fmla="*/ 0 h 115"/>
                  <a:gd name="T170" fmla="*/ 69 w 69"/>
                  <a:gd name="T171" fmla="*/ 115 h 11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9" h="115">
                    <a:moveTo>
                      <a:pt x="69" y="0"/>
                    </a:moveTo>
                    <a:lnTo>
                      <a:pt x="69" y="4"/>
                    </a:lnTo>
                    <a:lnTo>
                      <a:pt x="57" y="7"/>
                    </a:lnTo>
                    <a:lnTo>
                      <a:pt x="49" y="7"/>
                    </a:lnTo>
                    <a:lnTo>
                      <a:pt x="42" y="11"/>
                    </a:lnTo>
                    <a:lnTo>
                      <a:pt x="38" y="19"/>
                    </a:lnTo>
                    <a:lnTo>
                      <a:pt x="30" y="27"/>
                    </a:lnTo>
                    <a:lnTo>
                      <a:pt x="26" y="34"/>
                    </a:lnTo>
                    <a:lnTo>
                      <a:pt x="23" y="42"/>
                    </a:lnTo>
                    <a:lnTo>
                      <a:pt x="19" y="53"/>
                    </a:lnTo>
                    <a:lnTo>
                      <a:pt x="30" y="46"/>
                    </a:lnTo>
                    <a:lnTo>
                      <a:pt x="42" y="46"/>
                    </a:lnTo>
                    <a:lnTo>
                      <a:pt x="53" y="46"/>
                    </a:lnTo>
                    <a:lnTo>
                      <a:pt x="61" y="53"/>
                    </a:lnTo>
                    <a:lnTo>
                      <a:pt x="69" y="65"/>
                    </a:lnTo>
                    <a:lnTo>
                      <a:pt x="69" y="76"/>
                    </a:lnTo>
                    <a:lnTo>
                      <a:pt x="69" y="92"/>
                    </a:lnTo>
                    <a:lnTo>
                      <a:pt x="61" y="103"/>
                    </a:lnTo>
                    <a:lnTo>
                      <a:pt x="53" y="111"/>
                    </a:lnTo>
                    <a:lnTo>
                      <a:pt x="46" y="115"/>
                    </a:lnTo>
                    <a:lnTo>
                      <a:pt x="34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7" y="99"/>
                    </a:lnTo>
                    <a:lnTo>
                      <a:pt x="0" y="84"/>
                    </a:lnTo>
                    <a:lnTo>
                      <a:pt x="0" y="69"/>
                    </a:lnTo>
                    <a:lnTo>
                      <a:pt x="0" y="57"/>
                    </a:lnTo>
                    <a:lnTo>
                      <a:pt x="7" y="42"/>
                    </a:lnTo>
                    <a:lnTo>
                      <a:pt x="11" y="30"/>
                    </a:lnTo>
                    <a:lnTo>
                      <a:pt x="23" y="19"/>
                    </a:lnTo>
                    <a:lnTo>
                      <a:pt x="34" y="11"/>
                    </a:lnTo>
                    <a:lnTo>
                      <a:pt x="46" y="4"/>
                    </a:lnTo>
                    <a:lnTo>
                      <a:pt x="53" y="0"/>
                    </a:lnTo>
                    <a:lnTo>
                      <a:pt x="65" y="0"/>
                    </a:lnTo>
                    <a:lnTo>
                      <a:pt x="69" y="0"/>
                    </a:lnTo>
                    <a:close/>
                    <a:moveTo>
                      <a:pt x="19" y="57"/>
                    </a:moveTo>
                    <a:lnTo>
                      <a:pt x="15" y="69"/>
                    </a:lnTo>
                    <a:lnTo>
                      <a:pt x="15" y="76"/>
                    </a:lnTo>
                    <a:lnTo>
                      <a:pt x="15" y="84"/>
                    </a:lnTo>
                    <a:lnTo>
                      <a:pt x="19" y="92"/>
                    </a:lnTo>
                    <a:lnTo>
                      <a:pt x="23" y="99"/>
                    </a:lnTo>
                    <a:lnTo>
                      <a:pt x="26" y="107"/>
                    </a:lnTo>
                    <a:lnTo>
                      <a:pt x="30" y="111"/>
                    </a:lnTo>
                    <a:lnTo>
                      <a:pt x="38" y="111"/>
                    </a:lnTo>
                    <a:lnTo>
                      <a:pt x="42" y="111"/>
                    </a:lnTo>
                    <a:lnTo>
                      <a:pt x="49" y="103"/>
                    </a:lnTo>
                    <a:lnTo>
                      <a:pt x="53" y="96"/>
                    </a:lnTo>
                    <a:lnTo>
                      <a:pt x="53" y="84"/>
                    </a:lnTo>
                    <a:lnTo>
                      <a:pt x="53" y="73"/>
                    </a:lnTo>
                    <a:lnTo>
                      <a:pt x="49" y="61"/>
                    </a:lnTo>
                    <a:lnTo>
                      <a:pt x="42" y="53"/>
                    </a:lnTo>
                    <a:lnTo>
                      <a:pt x="34" y="50"/>
                    </a:lnTo>
                    <a:lnTo>
                      <a:pt x="30" y="53"/>
                    </a:lnTo>
                    <a:lnTo>
                      <a:pt x="26" y="53"/>
                    </a:lnTo>
                    <a:lnTo>
                      <a:pt x="23" y="53"/>
                    </a:lnTo>
                    <a:lnTo>
                      <a:pt x="19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85" name="Rectangle 136"/>
              <p:cNvSpPr>
                <a:spLocks noChangeArrowheads="1"/>
              </p:cNvSpPr>
              <p:nvPr/>
            </p:nvSpPr>
            <p:spPr bwMode="auto">
              <a:xfrm>
                <a:off x="3304" y="192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6" name="Freeform 137"/>
              <p:cNvSpPr>
                <a:spLocks/>
              </p:cNvSpPr>
              <p:nvPr/>
            </p:nvSpPr>
            <p:spPr bwMode="auto">
              <a:xfrm>
                <a:off x="3511" y="2044"/>
                <a:ext cx="19" cy="19"/>
              </a:xfrm>
              <a:custGeom>
                <a:avLst/>
                <a:gdLst>
                  <a:gd name="T0" fmla="*/ 12 w 19"/>
                  <a:gd name="T1" fmla="*/ 0 h 19"/>
                  <a:gd name="T2" fmla="*/ 15 w 19"/>
                  <a:gd name="T3" fmla="*/ 0 h 19"/>
                  <a:gd name="T4" fmla="*/ 15 w 19"/>
                  <a:gd name="T5" fmla="*/ 3 h 19"/>
                  <a:gd name="T6" fmla="*/ 19 w 19"/>
                  <a:gd name="T7" fmla="*/ 7 h 19"/>
                  <a:gd name="T8" fmla="*/ 19 w 19"/>
                  <a:gd name="T9" fmla="*/ 11 h 19"/>
                  <a:gd name="T10" fmla="*/ 19 w 19"/>
                  <a:gd name="T11" fmla="*/ 15 h 19"/>
                  <a:gd name="T12" fmla="*/ 15 w 19"/>
                  <a:gd name="T13" fmla="*/ 19 h 19"/>
                  <a:gd name="T14" fmla="*/ 12 w 19"/>
                  <a:gd name="T15" fmla="*/ 19 h 19"/>
                  <a:gd name="T16" fmla="*/ 12 w 19"/>
                  <a:gd name="T17" fmla="*/ 19 h 19"/>
                  <a:gd name="T18" fmla="*/ 8 w 19"/>
                  <a:gd name="T19" fmla="*/ 19 h 19"/>
                  <a:gd name="T20" fmla="*/ 4 w 19"/>
                  <a:gd name="T21" fmla="*/ 19 h 19"/>
                  <a:gd name="T22" fmla="*/ 0 w 19"/>
                  <a:gd name="T23" fmla="*/ 15 h 19"/>
                  <a:gd name="T24" fmla="*/ 0 w 19"/>
                  <a:gd name="T25" fmla="*/ 11 h 19"/>
                  <a:gd name="T26" fmla="*/ 0 w 19"/>
                  <a:gd name="T27" fmla="*/ 7 h 19"/>
                  <a:gd name="T28" fmla="*/ 4 w 19"/>
                  <a:gd name="T29" fmla="*/ 3 h 19"/>
                  <a:gd name="T30" fmla="*/ 8 w 19"/>
                  <a:gd name="T31" fmla="*/ 0 h 19"/>
                  <a:gd name="T32" fmla="*/ 12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12" y="0"/>
                    </a:moveTo>
                    <a:lnTo>
                      <a:pt x="15" y="0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11"/>
                    </a:lnTo>
                    <a:lnTo>
                      <a:pt x="19" y="15"/>
                    </a:lnTo>
                    <a:lnTo>
                      <a:pt x="15" y="19"/>
                    </a:lnTo>
                    <a:lnTo>
                      <a:pt x="12" y="19"/>
                    </a:lnTo>
                    <a:lnTo>
                      <a:pt x="8" y="19"/>
                    </a:lnTo>
                    <a:lnTo>
                      <a:pt x="4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4" y="3"/>
                    </a:lnTo>
                    <a:lnTo>
                      <a:pt x="8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87" name="Freeform 138"/>
              <p:cNvSpPr>
                <a:spLocks noEditPoints="1"/>
              </p:cNvSpPr>
              <p:nvPr/>
            </p:nvSpPr>
            <p:spPr bwMode="auto">
              <a:xfrm>
                <a:off x="3549" y="1948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4 w 69"/>
                  <a:gd name="T5" fmla="*/ 27 h 115"/>
                  <a:gd name="T6" fmla="*/ 12 w 69"/>
                  <a:gd name="T7" fmla="*/ 15 h 115"/>
                  <a:gd name="T8" fmla="*/ 20 w 69"/>
                  <a:gd name="T9" fmla="*/ 7 h 115"/>
                  <a:gd name="T10" fmla="*/ 27 w 69"/>
                  <a:gd name="T11" fmla="*/ 4 h 115"/>
                  <a:gd name="T12" fmla="*/ 35 w 69"/>
                  <a:gd name="T13" fmla="*/ 0 h 115"/>
                  <a:gd name="T14" fmla="*/ 43 w 69"/>
                  <a:gd name="T15" fmla="*/ 4 h 115"/>
                  <a:gd name="T16" fmla="*/ 50 w 69"/>
                  <a:gd name="T17" fmla="*/ 7 h 115"/>
                  <a:gd name="T18" fmla="*/ 58 w 69"/>
                  <a:gd name="T19" fmla="*/ 15 h 115"/>
                  <a:gd name="T20" fmla="*/ 62 w 69"/>
                  <a:gd name="T21" fmla="*/ 27 h 115"/>
                  <a:gd name="T22" fmla="*/ 66 w 69"/>
                  <a:gd name="T23" fmla="*/ 42 h 115"/>
                  <a:gd name="T24" fmla="*/ 69 w 69"/>
                  <a:gd name="T25" fmla="*/ 57 h 115"/>
                  <a:gd name="T26" fmla="*/ 69 w 69"/>
                  <a:gd name="T27" fmla="*/ 76 h 115"/>
                  <a:gd name="T28" fmla="*/ 62 w 69"/>
                  <a:gd name="T29" fmla="*/ 92 h 115"/>
                  <a:gd name="T30" fmla="*/ 58 w 69"/>
                  <a:gd name="T31" fmla="*/ 103 h 115"/>
                  <a:gd name="T32" fmla="*/ 50 w 69"/>
                  <a:gd name="T33" fmla="*/ 111 h 115"/>
                  <a:gd name="T34" fmla="*/ 43 w 69"/>
                  <a:gd name="T35" fmla="*/ 115 h 115"/>
                  <a:gd name="T36" fmla="*/ 35 w 69"/>
                  <a:gd name="T37" fmla="*/ 115 h 115"/>
                  <a:gd name="T38" fmla="*/ 23 w 69"/>
                  <a:gd name="T39" fmla="*/ 115 h 115"/>
                  <a:gd name="T40" fmla="*/ 16 w 69"/>
                  <a:gd name="T41" fmla="*/ 107 h 115"/>
                  <a:gd name="T42" fmla="*/ 8 w 69"/>
                  <a:gd name="T43" fmla="*/ 96 h 115"/>
                  <a:gd name="T44" fmla="*/ 0 w 69"/>
                  <a:gd name="T45" fmla="*/ 80 h 115"/>
                  <a:gd name="T46" fmla="*/ 0 w 69"/>
                  <a:gd name="T47" fmla="*/ 57 h 115"/>
                  <a:gd name="T48" fmla="*/ 16 w 69"/>
                  <a:gd name="T49" fmla="*/ 61 h 115"/>
                  <a:gd name="T50" fmla="*/ 16 w 69"/>
                  <a:gd name="T51" fmla="*/ 80 h 115"/>
                  <a:gd name="T52" fmla="*/ 20 w 69"/>
                  <a:gd name="T53" fmla="*/ 99 h 115"/>
                  <a:gd name="T54" fmla="*/ 23 w 69"/>
                  <a:gd name="T55" fmla="*/ 107 h 115"/>
                  <a:gd name="T56" fmla="*/ 27 w 69"/>
                  <a:gd name="T57" fmla="*/ 111 h 115"/>
                  <a:gd name="T58" fmla="*/ 35 w 69"/>
                  <a:gd name="T59" fmla="*/ 111 h 115"/>
                  <a:gd name="T60" fmla="*/ 39 w 69"/>
                  <a:gd name="T61" fmla="*/ 111 h 115"/>
                  <a:gd name="T62" fmla="*/ 43 w 69"/>
                  <a:gd name="T63" fmla="*/ 107 h 115"/>
                  <a:gd name="T64" fmla="*/ 46 w 69"/>
                  <a:gd name="T65" fmla="*/ 103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8 h 115"/>
                  <a:gd name="T74" fmla="*/ 50 w 69"/>
                  <a:gd name="T75" fmla="*/ 23 h 115"/>
                  <a:gd name="T76" fmla="*/ 46 w 69"/>
                  <a:gd name="T77" fmla="*/ 15 h 115"/>
                  <a:gd name="T78" fmla="*/ 43 w 69"/>
                  <a:gd name="T79" fmla="*/ 7 h 115"/>
                  <a:gd name="T80" fmla="*/ 39 w 69"/>
                  <a:gd name="T81" fmla="*/ 7 h 115"/>
                  <a:gd name="T82" fmla="*/ 35 w 69"/>
                  <a:gd name="T83" fmla="*/ 7 h 115"/>
                  <a:gd name="T84" fmla="*/ 27 w 69"/>
                  <a:gd name="T85" fmla="*/ 7 h 115"/>
                  <a:gd name="T86" fmla="*/ 23 w 69"/>
                  <a:gd name="T87" fmla="*/ 11 h 115"/>
                  <a:gd name="T88" fmla="*/ 20 w 69"/>
                  <a:gd name="T89" fmla="*/ 19 h 115"/>
                  <a:gd name="T90" fmla="*/ 16 w 69"/>
                  <a:gd name="T91" fmla="*/ 30 h 115"/>
                  <a:gd name="T92" fmla="*/ 16 w 69"/>
                  <a:gd name="T93" fmla="*/ 46 h 115"/>
                  <a:gd name="T94" fmla="*/ 16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2" y="15"/>
                    </a:lnTo>
                    <a:lnTo>
                      <a:pt x="20" y="7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3" y="4"/>
                    </a:lnTo>
                    <a:lnTo>
                      <a:pt x="50" y="7"/>
                    </a:lnTo>
                    <a:lnTo>
                      <a:pt x="58" y="15"/>
                    </a:lnTo>
                    <a:lnTo>
                      <a:pt x="62" y="27"/>
                    </a:lnTo>
                    <a:lnTo>
                      <a:pt x="66" y="42"/>
                    </a:lnTo>
                    <a:lnTo>
                      <a:pt x="69" y="57"/>
                    </a:lnTo>
                    <a:lnTo>
                      <a:pt x="69" y="76"/>
                    </a:lnTo>
                    <a:lnTo>
                      <a:pt x="62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3" y="115"/>
                    </a:lnTo>
                    <a:lnTo>
                      <a:pt x="35" y="115"/>
                    </a:lnTo>
                    <a:lnTo>
                      <a:pt x="23" y="115"/>
                    </a:lnTo>
                    <a:lnTo>
                      <a:pt x="16" y="107"/>
                    </a:lnTo>
                    <a:lnTo>
                      <a:pt x="8" y="96"/>
                    </a:lnTo>
                    <a:lnTo>
                      <a:pt x="0" y="80"/>
                    </a:lnTo>
                    <a:lnTo>
                      <a:pt x="0" y="57"/>
                    </a:lnTo>
                    <a:close/>
                    <a:moveTo>
                      <a:pt x="16" y="61"/>
                    </a:moveTo>
                    <a:lnTo>
                      <a:pt x="16" y="80"/>
                    </a:lnTo>
                    <a:lnTo>
                      <a:pt x="20" y="99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35" y="111"/>
                    </a:lnTo>
                    <a:lnTo>
                      <a:pt x="39" y="111"/>
                    </a:lnTo>
                    <a:lnTo>
                      <a:pt x="43" y="107"/>
                    </a:lnTo>
                    <a:lnTo>
                      <a:pt x="46" y="103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3" y="7"/>
                    </a:lnTo>
                    <a:lnTo>
                      <a:pt x="39" y="7"/>
                    </a:lnTo>
                    <a:lnTo>
                      <a:pt x="35" y="7"/>
                    </a:lnTo>
                    <a:lnTo>
                      <a:pt x="27" y="7"/>
                    </a:lnTo>
                    <a:lnTo>
                      <a:pt x="23" y="11"/>
                    </a:lnTo>
                    <a:lnTo>
                      <a:pt x="20" y="19"/>
                    </a:lnTo>
                    <a:lnTo>
                      <a:pt x="16" y="30"/>
                    </a:lnTo>
                    <a:lnTo>
                      <a:pt x="16" y="46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88" name="Freeform 139"/>
              <p:cNvSpPr>
                <a:spLocks noEditPoints="1"/>
              </p:cNvSpPr>
              <p:nvPr/>
            </p:nvSpPr>
            <p:spPr bwMode="auto">
              <a:xfrm>
                <a:off x="3634" y="1948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4 w 69"/>
                  <a:gd name="T5" fmla="*/ 27 h 115"/>
                  <a:gd name="T6" fmla="*/ 11 w 69"/>
                  <a:gd name="T7" fmla="*/ 15 h 115"/>
                  <a:gd name="T8" fmla="*/ 19 w 69"/>
                  <a:gd name="T9" fmla="*/ 7 h 115"/>
                  <a:gd name="T10" fmla="*/ 27 w 69"/>
                  <a:gd name="T11" fmla="*/ 4 h 115"/>
                  <a:gd name="T12" fmla="*/ 34 w 69"/>
                  <a:gd name="T13" fmla="*/ 0 h 115"/>
                  <a:gd name="T14" fmla="*/ 42 w 69"/>
                  <a:gd name="T15" fmla="*/ 4 h 115"/>
                  <a:gd name="T16" fmla="*/ 50 w 69"/>
                  <a:gd name="T17" fmla="*/ 7 h 115"/>
                  <a:gd name="T18" fmla="*/ 57 w 69"/>
                  <a:gd name="T19" fmla="*/ 15 h 115"/>
                  <a:gd name="T20" fmla="*/ 61 w 69"/>
                  <a:gd name="T21" fmla="*/ 27 h 115"/>
                  <a:gd name="T22" fmla="*/ 65 w 69"/>
                  <a:gd name="T23" fmla="*/ 42 h 115"/>
                  <a:gd name="T24" fmla="*/ 69 w 69"/>
                  <a:gd name="T25" fmla="*/ 57 h 115"/>
                  <a:gd name="T26" fmla="*/ 65 w 69"/>
                  <a:gd name="T27" fmla="*/ 76 h 115"/>
                  <a:gd name="T28" fmla="*/ 61 w 69"/>
                  <a:gd name="T29" fmla="*/ 92 h 115"/>
                  <a:gd name="T30" fmla="*/ 57 w 69"/>
                  <a:gd name="T31" fmla="*/ 103 h 115"/>
                  <a:gd name="T32" fmla="*/ 50 w 69"/>
                  <a:gd name="T33" fmla="*/ 111 h 115"/>
                  <a:gd name="T34" fmla="*/ 42 w 69"/>
                  <a:gd name="T35" fmla="*/ 115 h 115"/>
                  <a:gd name="T36" fmla="*/ 31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7 w 69"/>
                  <a:gd name="T43" fmla="*/ 96 h 115"/>
                  <a:gd name="T44" fmla="*/ 0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5 w 69"/>
                  <a:gd name="T51" fmla="*/ 80 h 115"/>
                  <a:gd name="T52" fmla="*/ 19 w 69"/>
                  <a:gd name="T53" fmla="*/ 99 h 115"/>
                  <a:gd name="T54" fmla="*/ 23 w 69"/>
                  <a:gd name="T55" fmla="*/ 107 h 115"/>
                  <a:gd name="T56" fmla="*/ 27 w 69"/>
                  <a:gd name="T57" fmla="*/ 111 h 115"/>
                  <a:gd name="T58" fmla="*/ 34 w 69"/>
                  <a:gd name="T59" fmla="*/ 111 h 115"/>
                  <a:gd name="T60" fmla="*/ 38 w 69"/>
                  <a:gd name="T61" fmla="*/ 111 h 115"/>
                  <a:gd name="T62" fmla="*/ 42 w 69"/>
                  <a:gd name="T63" fmla="*/ 107 h 115"/>
                  <a:gd name="T64" fmla="*/ 46 w 69"/>
                  <a:gd name="T65" fmla="*/ 103 h 115"/>
                  <a:gd name="T66" fmla="*/ 50 w 69"/>
                  <a:gd name="T67" fmla="*/ 92 h 115"/>
                  <a:gd name="T68" fmla="*/ 50 w 69"/>
                  <a:gd name="T69" fmla="*/ 76 h 115"/>
                  <a:gd name="T70" fmla="*/ 54 w 69"/>
                  <a:gd name="T71" fmla="*/ 53 h 115"/>
                  <a:gd name="T72" fmla="*/ 50 w 69"/>
                  <a:gd name="T73" fmla="*/ 38 h 115"/>
                  <a:gd name="T74" fmla="*/ 50 w 69"/>
                  <a:gd name="T75" fmla="*/ 23 h 115"/>
                  <a:gd name="T76" fmla="*/ 46 w 69"/>
                  <a:gd name="T77" fmla="*/ 15 h 115"/>
                  <a:gd name="T78" fmla="*/ 42 w 69"/>
                  <a:gd name="T79" fmla="*/ 7 h 115"/>
                  <a:gd name="T80" fmla="*/ 38 w 69"/>
                  <a:gd name="T81" fmla="*/ 7 h 115"/>
                  <a:gd name="T82" fmla="*/ 34 w 69"/>
                  <a:gd name="T83" fmla="*/ 7 h 115"/>
                  <a:gd name="T84" fmla="*/ 27 w 69"/>
                  <a:gd name="T85" fmla="*/ 7 h 115"/>
                  <a:gd name="T86" fmla="*/ 23 w 69"/>
                  <a:gd name="T87" fmla="*/ 11 h 115"/>
                  <a:gd name="T88" fmla="*/ 19 w 69"/>
                  <a:gd name="T89" fmla="*/ 19 h 115"/>
                  <a:gd name="T90" fmla="*/ 15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1" y="15"/>
                    </a:lnTo>
                    <a:lnTo>
                      <a:pt x="19" y="7"/>
                    </a:lnTo>
                    <a:lnTo>
                      <a:pt x="27" y="4"/>
                    </a:lnTo>
                    <a:lnTo>
                      <a:pt x="34" y="0"/>
                    </a:lnTo>
                    <a:lnTo>
                      <a:pt x="42" y="4"/>
                    </a:lnTo>
                    <a:lnTo>
                      <a:pt x="50" y="7"/>
                    </a:lnTo>
                    <a:lnTo>
                      <a:pt x="57" y="15"/>
                    </a:lnTo>
                    <a:lnTo>
                      <a:pt x="61" y="27"/>
                    </a:lnTo>
                    <a:lnTo>
                      <a:pt x="65" y="42"/>
                    </a:lnTo>
                    <a:lnTo>
                      <a:pt x="69" y="57"/>
                    </a:lnTo>
                    <a:lnTo>
                      <a:pt x="65" y="76"/>
                    </a:lnTo>
                    <a:lnTo>
                      <a:pt x="61" y="92"/>
                    </a:lnTo>
                    <a:lnTo>
                      <a:pt x="57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1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7" y="96"/>
                    </a:lnTo>
                    <a:lnTo>
                      <a:pt x="0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5" y="80"/>
                    </a:lnTo>
                    <a:lnTo>
                      <a:pt x="19" y="99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3"/>
                    </a:lnTo>
                    <a:lnTo>
                      <a:pt x="50" y="92"/>
                    </a:lnTo>
                    <a:lnTo>
                      <a:pt x="50" y="76"/>
                    </a:lnTo>
                    <a:lnTo>
                      <a:pt x="54" y="53"/>
                    </a:lnTo>
                    <a:lnTo>
                      <a:pt x="50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4" y="7"/>
                    </a:lnTo>
                    <a:lnTo>
                      <a:pt x="27" y="7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5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89" name="Freeform 140"/>
              <p:cNvSpPr>
                <a:spLocks noEditPoints="1"/>
              </p:cNvSpPr>
              <p:nvPr/>
            </p:nvSpPr>
            <p:spPr bwMode="auto">
              <a:xfrm>
                <a:off x="3714" y="1948"/>
                <a:ext cx="73" cy="115"/>
              </a:xfrm>
              <a:custGeom>
                <a:avLst/>
                <a:gdLst>
                  <a:gd name="T0" fmla="*/ 0 w 73"/>
                  <a:gd name="T1" fmla="*/ 57 h 115"/>
                  <a:gd name="T2" fmla="*/ 4 w 73"/>
                  <a:gd name="T3" fmla="*/ 42 h 115"/>
                  <a:gd name="T4" fmla="*/ 8 w 73"/>
                  <a:gd name="T5" fmla="*/ 27 h 115"/>
                  <a:gd name="T6" fmla="*/ 16 w 73"/>
                  <a:gd name="T7" fmla="*/ 15 h 115"/>
                  <a:gd name="T8" fmla="*/ 23 w 73"/>
                  <a:gd name="T9" fmla="*/ 7 h 115"/>
                  <a:gd name="T10" fmla="*/ 31 w 73"/>
                  <a:gd name="T11" fmla="*/ 4 h 115"/>
                  <a:gd name="T12" fmla="*/ 39 w 73"/>
                  <a:gd name="T13" fmla="*/ 0 h 115"/>
                  <a:gd name="T14" fmla="*/ 46 w 73"/>
                  <a:gd name="T15" fmla="*/ 4 h 115"/>
                  <a:gd name="T16" fmla="*/ 54 w 73"/>
                  <a:gd name="T17" fmla="*/ 7 h 115"/>
                  <a:gd name="T18" fmla="*/ 58 w 73"/>
                  <a:gd name="T19" fmla="*/ 15 h 115"/>
                  <a:gd name="T20" fmla="*/ 66 w 73"/>
                  <a:gd name="T21" fmla="*/ 27 h 115"/>
                  <a:gd name="T22" fmla="*/ 69 w 73"/>
                  <a:gd name="T23" fmla="*/ 42 h 115"/>
                  <a:gd name="T24" fmla="*/ 73 w 73"/>
                  <a:gd name="T25" fmla="*/ 57 h 115"/>
                  <a:gd name="T26" fmla="*/ 69 w 73"/>
                  <a:gd name="T27" fmla="*/ 76 h 115"/>
                  <a:gd name="T28" fmla="*/ 66 w 73"/>
                  <a:gd name="T29" fmla="*/ 92 h 115"/>
                  <a:gd name="T30" fmla="*/ 62 w 73"/>
                  <a:gd name="T31" fmla="*/ 103 h 115"/>
                  <a:gd name="T32" fmla="*/ 54 w 73"/>
                  <a:gd name="T33" fmla="*/ 111 h 115"/>
                  <a:gd name="T34" fmla="*/ 43 w 73"/>
                  <a:gd name="T35" fmla="*/ 115 h 115"/>
                  <a:gd name="T36" fmla="*/ 35 w 73"/>
                  <a:gd name="T37" fmla="*/ 115 h 115"/>
                  <a:gd name="T38" fmla="*/ 27 w 73"/>
                  <a:gd name="T39" fmla="*/ 115 h 115"/>
                  <a:gd name="T40" fmla="*/ 20 w 73"/>
                  <a:gd name="T41" fmla="*/ 107 h 115"/>
                  <a:gd name="T42" fmla="*/ 12 w 73"/>
                  <a:gd name="T43" fmla="*/ 96 h 115"/>
                  <a:gd name="T44" fmla="*/ 4 w 73"/>
                  <a:gd name="T45" fmla="*/ 80 h 115"/>
                  <a:gd name="T46" fmla="*/ 0 w 73"/>
                  <a:gd name="T47" fmla="*/ 57 h 115"/>
                  <a:gd name="T48" fmla="*/ 20 w 73"/>
                  <a:gd name="T49" fmla="*/ 61 h 115"/>
                  <a:gd name="T50" fmla="*/ 20 w 73"/>
                  <a:gd name="T51" fmla="*/ 80 h 115"/>
                  <a:gd name="T52" fmla="*/ 23 w 73"/>
                  <a:gd name="T53" fmla="*/ 99 h 115"/>
                  <a:gd name="T54" fmla="*/ 27 w 73"/>
                  <a:gd name="T55" fmla="*/ 107 h 115"/>
                  <a:gd name="T56" fmla="*/ 31 w 73"/>
                  <a:gd name="T57" fmla="*/ 111 h 115"/>
                  <a:gd name="T58" fmla="*/ 35 w 73"/>
                  <a:gd name="T59" fmla="*/ 111 h 115"/>
                  <a:gd name="T60" fmla="*/ 43 w 73"/>
                  <a:gd name="T61" fmla="*/ 111 h 115"/>
                  <a:gd name="T62" fmla="*/ 46 w 73"/>
                  <a:gd name="T63" fmla="*/ 107 h 115"/>
                  <a:gd name="T64" fmla="*/ 50 w 73"/>
                  <a:gd name="T65" fmla="*/ 103 h 115"/>
                  <a:gd name="T66" fmla="*/ 54 w 73"/>
                  <a:gd name="T67" fmla="*/ 92 h 115"/>
                  <a:gd name="T68" fmla="*/ 54 w 73"/>
                  <a:gd name="T69" fmla="*/ 76 h 115"/>
                  <a:gd name="T70" fmla="*/ 58 w 73"/>
                  <a:gd name="T71" fmla="*/ 53 h 115"/>
                  <a:gd name="T72" fmla="*/ 54 w 73"/>
                  <a:gd name="T73" fmla="*/ 38 h 115"/>
                  <a:gd name="T74" fmla="*/ 54 w 73"/>
                  <a:gd name="T75" fmla="*/ 23 h 115"/>
                  <a:gd name="T76" fmla="*/ 50 w 73"/>
                  <a:gd name="T77" fmla="*/ 15 h 115"/>
                  <a:gd name="T78" fmla="*/ 46 w 73"/>
                  <a:gd name="T79" fmla="*/ 7 h 115"/>
                  <a:gd name="T80" fmla="*/ 43 w 73"/>
                  <a:gd name="T81" fmla="*/ 7 h 115"/>
                  <a:gd name="T82" fmla="*/ 39 w 73"/>
                  <a:gd name="T83" fmla="*/ 7 h 115"/>
                  <a:gd name="T84" fmla="*/ 31 w 73"/>
                  <a:gd name="T85" fmla="*/ 7 h 115"/>
                  <a:gd name="T86" fmla="*/ 27 w 73"/>
                  <a:gd name="T87" fmla="*/ 11 h 115"/>
                  <a:gd name="T88" fmla="*/ 23 w 73"/>
                  <a:gd name="T89" fmla="*/ 19 h 115"/>
                  <a:gd name="T90" fmla="*/ 20 w 73"/>
                  <a:gd name="T91" fmla="*/ 30 h 115"/>
                  <a:gd name="T92" fmla="*/ 20 w 73"/>
                  <a:gd name="T93" fmla="*/ 46 h 115"/>
                  <a:gd name="T94" fmla="*/ 20 w 73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7"/>
                    </a:moveTo>
                    <a:lnTo>
                      <a:pt x="4" y="42"/>
                    </a:lnTo>
                    <a:lnTo>
                      <a:pt x="8" y="27"/>
                    </a:lnTo>
                    <a:lnTo>
                      <a:pt x="16" y="15"/>
                    </a:lnTo>
                    <a:lnTo>
                      <a:pt x="23" y="7"/>
                    </a:lnTo>
                    <a:lnTo>
                      <a:pt x="31" y="4"/>
                    </a:lnTo>
                    <a:lnTo>
                      <a:pt x="39" y="0"/>
                    </a:lnTo>
                    <a:lnTo>
                      <a:pt x="46" y="4"/>
                    </a:lnTo>
                    <a:lnTo>
                      <a:pt x="54" y="7"/>
                    </a:lnTo>
                    <a:lnTo>
                      <a:pt x="58" y="15"/>
                    </a:lnTo>
                    <a:lnTo>
                      <a:pt x="66" y="27"/>
                    </a:lnTo>
                    <a:lnTo>
                      <a:pt x="69" y="42"/>
                    </a:lnTo>
                    <a:lnTo>
                      <a:pt x="73" y="57"/>
                    </a:lnTo>
                    <a:lnTo>
                      <a:pt x="69" y="76"/>
                    </a:lnTo>
                    <a:lnTo>
                      <a:pt x="66" y="92"/>
                    </a:lnTo>
                    <a:lnTo>
                      <a:pt x="62" y="103"/>
                    </a:lnTo>
                    <a:lnTo>
                      <a:pt x="54" y="111"/>
                    </a:lnTo>
                    <a:lnTo>
                      <a:pt x="43" y="115"/>
                    </a:lnTo>
                    <a:lnTo>
                      <a:pt x="35" y="115"/>
                    </a:lnTo>
                    <a:lnTo>
                      <a:pt x="27" y="115"/>
                    </a:lnTo>
                    <a:lnTo>
                      <a:pt x="20" y="107"/>
                    </a:lnTo>
                    <a:lnTo>
                      <a:pt x="12" y="96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20" y="61"/>
                    </a:moveTo>
                    <a:lnTo>
                      <a:pt x="20" y="80"/>
                    </a:lnTo>
                    <a:lnTo>
                      <a:pt x="23" y="99"/>
                    </a:lnTo>
                    <a:lnTo>
                      <a:pt x="27" y="107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43" y="111"/>
                    </a:lnTo>
                    <a:lnTo>
                      <a:pt x="46" y="107"/>
                    </a:lnTo>
                    <a:lnTo>
                      <a:pt x="50" y="103"/>
                    </a:lnTo>
                    <a:lnTo>
                      <a:pt x="54" y="92"/>
                    </a:lnTo>
                    <a:lnTo>
                      <a:pt x="54" y="76"/>
                    </a:lnTo>
                    <a:lnTo>
                      <a:pt x="58" y="53"/>
                    </a:lnTo>
                    <a:lnTo>
                      <a:pt x="54" y="38"/>
                    </a:lnTo>
                    <a:lnTo>
                      <a:pt x="54" y="23"/>
                    </a:lnTo>
                    <a:lnTo>
                      <a:pt x="50" y="15"/>
                    </a:lnTo>
                    <a:lnTo>
                      <a:pt x="46" y="7"/>
                    </a:lnTo>
                    <a:lnTo>
                      <a:pt x="43" y="7"/>
                    </a:lnTo>
                    <a:lnTo>
                      <a:pt x="39" y="7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3" y="19"/>
                    </a:lnTo>
                    <a:lnTo>
                      <a:pt x="20" y="30"/>
                    </a:lnTo>
                    <a:lnTo>
                      <a:pt x="20" y="46"/>
                    </a:lnTo>
                    <a:lnTo>
                      <a:pt x="20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90" name="Freeform 141"/>
              <p:cNvSpPr>
                <a:spLocks noEditPoints="1"/>
              </p:cNvSpPr>
              <p:nvPr/>
            </p:nvSpPr>
            <p:spPr bwMode="auto">
              <a:xfrm>
                <a:off x="3799" y="1948"/>
                <a:ext cx="73" cy="115"/>
              </a:xfrm>
              <a:custGeom>
                <a:avLst/>
                <a:gdLst>
                  <a:gd name="T0" fmla="*/ 4 w 73"/>
                  <a:gd name="T1" fmla="*/ 115 h 115"/>
                  <a:gd name="T2" fmla="*/ 4 w 73"/>
                  <a:gd name="T3" fmla="*/ 115 h 115"/>
                  <a:gd name="T4" fmla="*/ 11 w 73"/>
                  <a:gd name="T5" fmla="*/ 115 h 115"/>
                  <a:gd name="T6" fmla="*/ 23 w 73"/>
                  <a:gd name="T7" fmla="*/ 111 h 115"/>
                  <a:gd name="T8" fmla="*/ 30 w 73"/>
                  <a:gd name="T9" fmla="*/ 103 h 115"/>
                  <a:gd name="T10" fmla="*/ 42 w 73"/>
                  <a:gd name="T11" fmla="*/ 92 h 115"/>
                  <a:gd name="T12" fmla="*/ 46 w 73"/>
                  <a:gd name="T13" fmla="*/ 76 h 115"/>
                  <a:gd name="T14" fmla="*/ 54 w 73"/>
                  <a:gd name="T15" fmla="*/ 65 h 115"/>
                  <a:gd name="T16" fmla="*/ 42 w 73"/>
                  <a:gd name="T17" fmla="*/ 69 h 115"/>
                  <a:gd name="T18" fmla="*/ 30 w 73"/>
                  <a:gd name="T19" fmla="*/ 73 h 115"/>
                  <a:gd name="T20" fmla="*/ 19 w 73"/>
                  <a:gd name="T21" fmla="*/ 69 h 115"/>
                  <a:gd name="T22" fmla="*/ 7 w 73"/>
                  <a:gd name="T23" fmla="*/ 65 h 115"/>
                  <a:gd name="T24" fmla="*/ 4 w 73"/>
                  <a:gd name="T25" fmla="*/ 53 h 115"/>
                  <a:gd name="T26" fmla="*/ 0 w 73"/>
                  <a:gd name="T27" fmla="*/ 38 h 115"/>
                  <a:gd name="T28" fmla="*/ 4 w 73"/>
                  <a:gd name="T29" fmla="*/ 27 h 115"/>
                  <a:gd name="T30" fmla="*/ 7 w 73"/>
                  <a:gd name="T31" fmla="*/ 15 h 115"/>
                  <a:gd name="T32" fmla="*/ 15 w 73"/>
                  <a:gd name="T33" fmla="*/ 7 h 115"/>
                  <a:gd name="T34" fmla="*/ 27 w 73"/>
                  <a:gd name="T35" fmla="*/ 4 h 115"/>
                  <a:gd name="T36" fmla="*/ 34 w 73"/>
                  <a:gd name="T37" fmla="*/ 0 h 115"/>
                  <a:gd name="T38" fmla="*/ 50 w 73"/>
                  <a:gd name="T39" fmla="*/ 4 h 115"/>
                  <a:gd name="T40" fmla="*/ 57 w 73"/>
                  <a:gd name="T41" fmla="*/ 11 h 115"/>
                  <a:gd name="T42" fmla="*/ 65 w 73"/>
                  <a:gd name="T43" fmla="*/ 23 h 115"/>
                  <a:gd name="T44" fmla="*/ 69 w 73"/>
                  <a:gd name="T45" fmla="*/ 34 h 115"/>
                  <a:gd name="T46" fmla="*/ 73 w 73"/>
                  <a:gd name="T47" fmla="*/ 46 h 115"/>
                  <a:gd name="T48" fmla="*/ 69 w 73"/>
                  <a:gd name="T49" fmla="*/ 65 h 115"/>
                  <a:gd name="T50" fmla="*/ 61 w 73"/>
                  <a:gd name="T51" fmla="*/ 80 h 115"/>
                  <a:gd name="T52" fmla="*/ 50 w 73"/>
                  <a:gd name="T53" fmla="*/ 96 h 115"/>
                  <a:gd name="T54" fmla="*/ 38 w 73"/>
                  <a:gd name="T55" fmla="*/ 107 h 115"/>
                  <a:gd name="T56" fmla="*/ 23 w 73"/>
                  <a:gd name="T57" fmla="*/ 115 h 115"/>
                  <a:gd name="T58" fmla="*/ 7 w 73"/>
                  <a:gd name="T59" fmla="*/ 115 h 115"/>
                  <a:gd name="T60" fmla="*/ 4 w 73"/>
                  <a:gd name="T61" fmla="*/ 115 h 115"/>
                  <a:gd name="T62" fmla="*/ 54 w 73"/>
                  <a:gd name="T63" fmla="*/ 57 h 115"/>
                  <a:gd name="T64" fmla="*/ 54 w 73"/>
                  <a:gd name="T65" fmla="*/ 50 h 115"/>
                  <a:gd name="T66" fmla="*/ 54 w 73"/>
                  <a:gd name="T67" fmla="*/ 42 h 115"/>
                  <a:gd name="T68" fmla="*/ 54 w 73"/>
                  <a:gd name="T69" fmla="*/ 34 h 115"/>
                  <a:gd name="T70" fmla="*/ 54 w 73"/>
                  <a:gd name="T71" fmla="*/ 27 h 115"/>
                  <a:gd name="T72" fmla="*/ 50 w 73"/>
                  <a:gd name="T73" fmla="*/ 15 h 115"/>
                  <a:gd name="T74" fmla="*/ 46 w 73"/>
                  <a:gd name="T75" fmla="*/ 11 h 115"/>
                  <a:gd name="T76" fmla="*/ 42 w 73"/>
                  <a:gd name="T77" fmla="*/ 7 h 115"/>
                  <a:gd name="T78" fmla="*/ 34 w 73"/>
                  <a:gd name="T79" fmla="*/ 7 h 115"/>
                  <a:gd name="T80" fmla="*/ 27 w 73"/>
                  <a:gd name="T81" fmla="*/ 7 h 115"/>
                  <a:gd name="T82" fmla="*/ 23 w 73"/>
                  <a:gd name="T83" fmla="*/ 11 h 115"/>
                  <a:gd name="T84" fmla="*/ 19 w 73"/>
                  <a:gd name="T85" fmla="*/ 19 h 115"/>
                  <a:gd name="T86" fmla="*/ 15 w 73"/>
                  <a:gd name="T87" fmla="*/ 30 h 115"/>
                  <a:gd name="T88" fmla="*/ 19 w 73"/>
                  <a:gd name="T89" fmla="*/ 46 h 115"/>
                  <a:gd name="T90" fmla="*/ 23 w 73"/>
                  <a:gd name="T91" fmla="*/ 57 h 115"/>
                  <a:gd name="T92" fmla="*/ 30 w 73"/>
                  <a:gd name="T93" fmla="*/ 65 h 115"/>
                  <a:gd name="T94" fmla="*/ 34 w 73"/>
                  <a:gd name="T95" fmla="*/ 65 h 115"/>
                  <a:gd name="T96" fmla="*/ 42 w 73"/>
                  <a:gd name="T97" fmla="*/ 65 h 115"/>
                  <a:gd name="T98" fmla="*/ 46 w 73"/>
                  <a:gd name="T99" fmla="*/ 65 h 115"/>
                  <a:gd name="T100" fmla="*/ 50 w 73"/>
                  <a:gd name="T101" fmla="*/ 61 h 115"/>
                  <a:gd name="T102" fmla="*/ 54 w 73"/>
                  <a:gd name="T103" fmla="*/ 57 h 11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3"/>
                  <a:gd name="T157" fmla="*/ 0 h 115"/>
                  <a:gd name="T158" fmla="*/ 73 w 73"/>
                  <a:gd name="T159" fmla="*/ 115 h 11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3" h="115">
                    <a:moveTo>
                      <a:pt x="4" y="115"/>
                    </a:moveTo>
                    <a:lnTo>
                      <a:pt x="4" y="115"/>
                    </a:lnTo>
                    <a:lnTo>
                      <a:pt x="11" y="115"/>
                    </a:lnTo>
                    <a:lnTo>
                      <a:pt x="23" y="111"/>
                    </a:lnTo>
                    <a:lnTo>
                      <a:pt x="30" y="103"/>
                    </a:lnTo>
                    <a:lnTo>
                      <a:pt x="42" y="92"/>
                    </a:lnTo>
                    <a:lnTo>
                      <a:pt x="46" y="76"/>
                    </a:lnTo>
                    <a:lnTo>
                      <a:pt x="54" y="65"/>
                    </a:lnTo>
                    <a:lnTo>
                      <a:pt x="42" y="69"/>
                    </a:lnTo>
                    <a:lnTo>
                      <a:pt x="30" y="73"/>
                    </a:lnTo>
                    <a:lnTo>
                      <a:pt x="19" y="69"/>
                    </a:lnTo>
                    <a:lnTo>
                      <a:pt x="7" y="65"/>
                    </a:lnTo>
                    <a:lnTo>
                      <a:pt x="4" y="53"/>
                    </a:lnTo>
                    <a:lnTo>
                      <a:pt x="0" y="38"/>
                    </a:lnTo>
                    <a:lnTo>
                      <a:pt x="4" y="27"/>
                    </a:lnTo>
                    <a:lnTo>
                      <a:pt x="7" y="15"/>
                    </a:lnTo>
                    <a:lnTo>
                      <a:pt x="15" y="7"/>
                    </a:lnTo>
                    <a:lnTo>
                      <a:pt x="27" y="4"/>
                    </a:lnTo>
                    <a:lnTo>
                      <a:pt x="34" y="0"/>
                    </a:lnTo>
                    <a:lnTo>
                      <a:pt x="50" y="4"/>
                    </a:lnTo>
                    <a:lnTo>
                      <a:pt x="57" y="11"/>
                    </a:lnTo>
                    <a:lnTo>
                      <a:pt x="65" y="23"/>
                    </a:lnTo>
                    <a:lnTo>
                      <a:pt x="69" y="34"/>
                    </a:lnTo>
                    <a:lnTo>
                      <a:pt x="73" y="46"/>
                    </a:lnTo>
                    <a:lnTo>
                      <a:pt x="69" y="65"/>
                    </a:lnTo>
                    <a:lnTo>
                      <a:pt x="61" y="80"/>
                    </a:lnTo>
                    <a:lnTo>
                      <a:pt x="50" y="96"/>
                    </a:lnTo>
                    <a:lnTo>
                      <a:pt x="38" y="107"/>
                    </a:lnTo>
                    <a:lnTo>
                      <a:pt x="23" y="115"/>
                    </a:lnTo>
                    <a:lnTo>
                      <a:pt x="7" y="115"/>
                    </a:lnTo>
                    <a:lnTo>
                      <a:pt x="4" y="115"/>
                    </a:lnTo>
                    <a:close/>
                    <a:moveTo>
                      <a:pt x="54" y="57"/>
                    </a:moveTo>
                    <a:lnTo>
                      <a:pt x="54" y="50"/>
                    </a:lnTo>
                    <a:lnTo>
                      <a:pt x="54" y="42"/>
                    </a:lnTo>
                    <a:lnTo>
                      <a:pt x="54" y="34"/>
                    </a:lnTo>
                    <a:lnTo>
                      <a:pt x="54" y="27"/>
                    </a:lnTo>
                    <a:lnTo>
                      <a:pt x="50" y="15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4" y="7"/>
                    </a:lnTo>
                    <a:lnTo>
                      <a:pt x="27" y="7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5" y="30"/>
                    </a:lnTo>
                    <a:lnTo>
                      <a:pt x="19" y="46"/>
                    </a:lnTo>
                    <a:lnTo>
                      <a:pt x="23" y="57"/>
                    </a:lnTo>
                    <a:lnTo>
                      <a:pt x="30" y="65"/>
                    </a:lnTo>
                    <a:lnTo>
                      <a:pt x="34" y="65"/>
                    </a:lnTo>
                    <a:lnTo>
                      <a:pt x="42" y="65"/>
                    </a:lnTo>
                    <a:lnTo>
                      <a:pt x="46" y="65"/>
                    </a:lnTo>
                    <a:lnTo>
                      <a:pt x="50" y="61"/>
                    </a:lnTo>
                    <a:lnTo>
                      <a:pt x="54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91" name="Freeform 142"/>
              <p:cNvSpPr>
                <a:spLocks/>
              </p:cNvSpPr>
              <p:nvPr/>
            </p:nvSpPr>
            <p:spPr bwMode="auto">
              <a:xfrm>
                <a:off x="3879" y="1948"/>
                <a:ext cx="73" cy="115"/>
              </a:xfrm>
              <a:custGeom>
                <a:avLst/>
                <a:gdLst>
                  <a:gd name="T0" fmla="*/ 73 w 73"/>
                  <a:gd name="T1" fmla="*/ 92 h 115"/>
                  <a:gd name="T2" fmla="*/ 66 w 73"/>
                  <a:gd name="T3" fmla="*/ 115 h 115"/>
                  <a:gd name="T4" fmla="*/ 0 w 73"/>
                  <a:gd name="T5" fmla="*/ 115 h 115"/>
                  <a:gd name="T6" fmla="*/ 0 w 73"/>
                  <a:gd name="T7" fmla="*/ 111 h 115"/>
                  <a:gd name="T8" fmla="*/ 20 w 73"/>
                  <a:gd name="T9" fmla="*/ 96 h 115"/>
                  <a:gd name="T10" fmla="*/ 31 w 73"/>
                  <a:gd name="T11" fmla="*/ 80 h 115"/>
                  <a:gd name="T12" fmla="*/ 43 w 73"/>
                  <a:gd name="T13" fmla="*/ 69 h 115"/>
                  <a:gd name="T14" fmla="*/ 50 w 73"/>
                  <a:gd name="T15" fmla="*/ 53 h 115"/>
                  <a:gd name="T16" fmla="*/ 54 w 73"/>
                  <a:gd name="T17" fmla="*/ 38 h 115"/>
                  <a:gd name="T18" fmla="*/ 54 w 73"/>
                  <a:gd name="T19" fmla="*/ 27 h 115"/>
                  <a:gd name="T20" fmla="*/ 46 w 73"/>
                  <a:gd name="T21" fmla="*/ 19 h 115"/>
                  <a:gd name="T22" fmla="*/ 39 w 73"/>
                  <a:gd name="T23" fmla="*/ 15 h 115"/>
                  <a:gd name="T24" fmla="*/ 31 w 73"/>
                  <a:gd name="T25" fmla="*/ 11 h 115"/>
                  <a:gd name="T26" fmla="*/ 23 w 73"/>
                  <a:gd name="T27" fmla="*/ 15 h 115"/>
                  <a:gd name="T28" fmla="*/ 16 w 73"/>
                  <a:gd name="T29" fmla="*/ 19 h 115"/>
                  <a:gd name="T30" fmla="*/ 12 w 73"/>
                  <a:gd name="T31" fmla="*/ 23 h 115"/>
                  <a:gd name="T32" fmla="*/ 8 w 73"/>
                  <a:gd name="T33" fmla="*/ 30 h 115"/>
                  <a:gd name="T34" fmla="*/ 4 w 73"/>
                  <a:gd name="T35" fmla="*/ 30 h 115"/>
                  <a:gd name="T36" fmla="*/ 8 w 73"/>
                  <a:gd name="T37" fmla="*/ 19 h 115"/>
                  <a:gd name="T38" fmla="*/ 16 w 73"/>
                  <a:gd name="T39" fmla="*/ 7 h 115"/>
                  <a:gd name="T40" fmla="*/ 23 w 73"/>
                  <a:gd name="T41" fmla="*/ 4 h 115"/>
                  <a:gd name="T42" fmla="*/ 35 w 73"/>
                  <a:gd name="T43" fmla="*/ 0 h 115"/>
                  <a:gd name="T44" fmla="*/ 50 w 73"/>
                  <a:gd name="T45" fmla="*/ 4 h 115"/>
                  <a:gd name="T46" fmla="*/ 58 w 73"/>
                  <a:gd name="T47" fmla="*/ 11 h 115"/>
                  <a:gd name="T48" fmla="*/ 66 w 73"/>
                  <a:gd name="T49" fmla="*/ 19 h 115"/>
                  <a:gd name="T50" fmla="*/ 69 w 73"/>
                  <a:gd name="T51" fmla="*/ 30 h 115"/>
                  <a:gd name="T52" fmla="*/ 66 w 73"/>
                  <a:gd name="T53" fmla="*/ 38 h 115"/>
                  <a:gd name="T54" fmla="*/ 66 w 73"/>
                  <a:gd name="T55" fmla="*/ 46 h 115"/>
                  <a:gd name="T56" fmla="*/ 54 w 73"/>
                  <a:gd name="T57" fmla="*/ 61 h 115"/>
                  <a:gd name="T58" fmla="*/ 43 w 73"/>
                  <a:gd name="T59" fmla="*/ 76 h 115"/>
                  <a:gd name="T60" fmla="*/ 31 w 73"/>
                  <a:gd name="T61" fmla="*/ 88 h 115"/>
                  <a:gd name="T62" fmla="*/ 23 w 73"/>
                  <a:gd name="T63" fmla="*/ 96 h 115"/>
                  <a:gd name="T64" fmla="*/ 16 w 73"/>
                  <a:gd name="T65" fmla="*/ 103 h 115"/>
                  <a:gd name="T66" fmla="*/ 46 w 73"/>
                  <a:gd name="T67" fmla="*/ 103 h 115"/>
                  <a:gd name="T68" fmla="*/ 54 w 73"/>
                  <a:gd name="T69" fmla="*/ 103 h 115"/>
                  <a:gd name="T70" fmla="*/ 58 w 73"/>
                  <a:gd name="T71" fmla="*/ 103 h 115"/>
                  <a:gd name="T72" fmla="*/ 62 w 73"/>
                  <a:gd name="T73" fmla="*/ 99 h 115"/>
                  <a:gd name="T74" fmla="*/ 66 w 73"/>
                  <a:gd name="T75" fmla="*/ 99 h 115"/>
                  <a:gd name="T76" fmla="*/ 69 w 73"/>
                  <a:gd name="T77" fmla="*/ 96 h 115"/>
                  <a:gd name="T78" fmla="*/ 73 w 73"/>
                  <a:gd name="T79" fmla="*/ 92 h 115"/>
                  <a:gd name="T80" fmla="*/ 73 w 73"/>
                  <a:gd name="T81" fmla="*/ 92 h 1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"/>
                  <a:gd name="T124" fmla="*/ 0 h 115"/>
                  <a:gd name="T125" fmla="*/ 73 w 73"/>
                  <a:gd name="T126" fmla="*/ 115 h 1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" h="115">
                    <a:moveTo>
                      <a:pt x="73" y="92"/>
                    </a:moveTo>
                    <a:lnTo>
                      <a:pt x="66" y="115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20" y="96"/>
                    </a:lnTo>
                    <a:lnTo>
                      <a:pt x="31" y="80"/>
                    </a:lnTo>
                    <a:lnTo>
                      <a:pt x="43" y="69"/>
                    </a:lnTo>
                    <a:lnTo>
                      <a:pt x="50" y="53"/>
                    </a:lnTo>
                    <a:lnTo>
                      <a:pt x="54" y="38"/>
                    </a:lnTo>
                    <a:lnTo>
                      <a:pt x="54" y="27"/>
                    </a:lnTo>
                    <a:lnTo>
                      <a:pt x="46" y="19"/>
                    </a:lnTo>
                    <a:lnTo>
                      <a:pt x="39" y="15"/>
                    </a:lnTo>
                    <a:lnTo>
                      <a:pt x="31" y="11"/>
                    </a:lnTo>
                    <a:lnTo>
                      <a:pt x="23" y="15"/>
                    </a:lnTo>
                    <a:lnTo>
                      <a:pt x="16" y="19"/>
                    </a:lnTo>
                    <a:lnTo>
                      <a:pt x="12" y="23"/>
                    </a:lnTo>
                    <a:lnTo>
                      <a:pt x="8" y="30"/>
                    </a:lnTo>
                    <a:lnTo>
                      <a:pt x="4" y="30"/>
                    </a:lnTo>
                    <a:lnTo>
                      <a:pt x="8" y="19"/>
                    </a:lnTo>
                    <a:lnTo>
                      <a:pt x="16" y="7"/>
                    </a:lnTo>
                    <a:lnTo>
                      <a:pt x="23" y="4"/>
                    </a:lnTo>
                    <a:lnTo>
                      <a:pt x="35" y="0"/>
                    </a:lnTo>
                    <a:lnTo>
                      <a:pt x="50" y="4"/>
                    </a:lnTo>
                    <a:lnTo>
                      <a:pt x="58" y="11"/>
                    </a:lnTo>
                    <a:lnTo>
                      <a:pt x="66" y="19"/>
                    </a:lnTo>
                    <a:lnTo>
                      <a:pt x="69" y="30"/>
                    </a:lnTo>
                    <a:lnTo>
                      <a:pt x="66" y="38"/>
                    </a:lnTo>
                    <a:lnTo>
                      <a:pt x="66" y="46"/>
                    </a:lnTo>
                    <a:lnTo>
                      <a:pt x="54" y="61"/>
                    </a:lnTo>
                    <a:lnTo>
                      <a:pt x="43" y="76"/>
                    </a:lnTo>
                    <a:lnTo>
                      <a:pt x="31" y="88"/>
                    </a:lnTo>
                    <a:lnTo>
                      <a:pt x="23" y="96"/>
                    </a:lnTo>
                    <a:lnTo>
                      <a:pt x="16" y="103"/>
                    </a:lnTo>
                    <a:lnTo>
                      <a:pt x="46" y="103"/>
                    </a:lnTo>
                    <a:lnTo>
                      <a:pt x="54" y="103"/>
                    </a:lnTo>
                    <a:lnTo>
                      <a:pt x="58" y="103"/>
                    </a:lnTo>
                    <a:lnTo>
                      <a:pt x="62" y="99"/>
                    </a:lnTo>
                    <a:lnTo>
                      <a:pt x="66" y="99"/>
                    </a:lnTo>
                    <a:lnTo>
                      <a:pt x="69" y="96"/>
                    </a:lnTo>
                    <a:lnTo>
                      <a:pt x="73" y="9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92" name="Rectangle 143"/>
              <p:cNvSpPr>
                <a:spLocks noChangeArrowheads="1"/>
              </p:cNvSpPr>
              <p:nvPr/>
            </p:nvSpPr>
            <p:spPr bwMode="auto">
              <a:xfrm>
                <a:off x="4071" y="192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3" name="Freeform 144"/>
              <p:cNvSpPr>
                <a:spLocks noEditPoints="1"/>
              </p:cNvSpPr>
              <p:nvPr/>
            </p:nvSpPr>
            <p:spPr bwMode="auto">
              <a:xfrm>
                <a:off x="4275" y="1948"/>
                <a:ext cx="72" cy="115"/>
              </a:xfrm>
              <a:custGeom>
                <a:avLst/>
                <a:gdLst>
                  <a:gd name="T0" fmla="*/ 0 w 72"/>
                  <a:gd name="T1" fmla="*/ 57 h 115"/>
                  <a:gd name="T2" fmla="*/ 3 w 72"/>
                  <a:gd name="T3" fmla="*/ 42 h 115"/>
                  <a:gd name="T4" fmla="*/ 7 w 72"/>
                  <a:gd name="T5" fmla="*/ 27 h 115"/>
                  <a:gd name="T6" fmla="*/ 11 w 72"/>
                  <a:gd name="T7" fmla="*/ 15 h 115"/>
                  <a:gd name="T8" fmla="*/ 23 w 72"/>
                  <a:gd name="T9" fmla="*/ 7 h 115"/>
                  <a:gd name="T10" fmla="*/ 26 w 72"/>
                  <a:gd name="T11" fmla="*/ 4 h 115"/>
                  <a:gd name="T12" fmla="*/ 34 w 72"/>
                  <a:gd name="T13" fmla="*/ 0 h 115"/>
                  <a:gd name="T14" fmla="*/ 46 w 72"/>
                  <a:gd name="T15" fmla="*/ 4 h 115"/>
                  <a:gd name="T16" fmla="*/ 49 w 72"/>
                  <a:gd name="T17" fmla="*/ 7 h 115"/>
                  <a:gd name="T18" fmla="*/ 57 w 72"/>
                  <a:gd name="T19" fmla="*/ 15 h 115"/>
                  <a:gd name="T20" fmla="*/ 65 w 72"/>
                  <a:gd name="T21" fmla="*/ 27 h 115"/>
                  <a:gd name="T22" fmla="*/ 69 w 72"/>
                  <a:gd name="T23" fmla="*/ 42 h 115"/>
                  <a:gd name="T24" fmla="*/ 72 w 72"/>
                  <a:gd name="T25" fmla="*/ 57 h 115"/>
                  <a:gd name="T26" fmla="*/ 69 w 72"/>
                  <a:gd name="T27" fmla="*/ 76 h 115"/>
                  <a:gd name="T28" fmla="*/ 65 w 72"/>
                  <a:gd name="T29" fmla="*/ 92 h 115"/>
                  <a:gd name="T30" fmla="*/ 57 w 72"/>
                  <a:gd name="T31" fmla="*/ 103 h 115"/>
                  <a:gd name="T32" fmla="*/ 49 w 72"/>
                  <a:gd name="T33" fmla="*/ 111 h 115"/>
                  <a:gd name="T34" fmla="*/ 42 w 72"/>
                  <a:gd name="T35" fmla="*/ 115 h 115"/>
                  <a:gd name="T36" fmla="*/ 34 w 72"/>
                  <a:gd name="T37" fmla="*/ 115 h 115"/>
                  <a:gd name="T38" fmla="*/ 26 w 72"/>
                  <a:gd name="T39" fmla="*/ 115 h 115"/>
                  <a:gd name="T40" fmla="*/ 15 w 72"/>
                  <a:gd name="T41" fmla="*/ 107 h 115"/>
                  <a:gd name="T42" fmla="*/ 11 w 72"/>
                  <a:gd name="T43" fmla="*/ 96 h 115"/>
                  <a:gd name="T44" fmla="*/ 3 w 72"/>
                  <a:gd name="T45" fmla="*/ 80 h 115"/>
                  <a:gd name="T46" fmla="*/ 0 w 72"/>
                  <a:gd name="T47" fmla="*/ 57 h 115"/>
                  <a:gd name="T48" fmla="*/ 15 w 72"/>
                  <a:gd name="T49" fmla="*/ 61 h 115"/>
                  <a:gd name="T50" fmla="*/ 19 w 72"/>
                  <a:gd name="T51" fmla="*/ 80 h 115"/>
                  <a:gd name="T52" fmla="*/ 23 w 72"/>
                  <a:gd name="T53" fmla="*/ 99 h 115"/>
                  <a:gd name="T54" fmla="*/ 26 w 72"/>
                  <a:gd name="T55" fmla="*/ 107 h 115"/>
                  <a:gd name="T56" fmla="*/ 30 w 72"/>
                  <a:gd name="T57" fmla="*/ 111 h 115"/>
                  <a:gd name="T58" fmla="*/ 34 w 72"/>
                  <a:gd name="T59" fmla="*/ 111 h 115"/>
                  <a:gd name="T60" fmla="*/ 38 w 72"/>
                  <a:gd name="T61" fmla="*/ 111 h 115"/>
                  <a:gd name="T62" fmla="*/ 46 w 72"/>
                  <a:gd name="T63" fmla="*/ 107 h 115"/>
                  <a:gd name="T64" fmla="*/ 49 w 72"/>
                  <a:gd name="T65" fmla="*/ 103 h 115"/>
                  <a:gd name="T66" fmla="*/ 49 w 72"/>
                  <a:gd name="T67" fmla="*/ 92 h 115"/>
                  <a:gd name="T68" fmla="*/ 53 w 72"/>
                  <a:gd name="T69" fmla="*/ 76 h 115"/>
                  <a:gd name="T70" fmla="*/ 53 w 72"/>
                  <a:gd name="T71" fmla="*/ 53 h 115"/>
                  <a:gd name="T72" fmla="*/ 53 w 72"/>
                  <a:gd name="T73" fmla="*/ 38 h 115"/>
                  <a:gd name="T74" fmla="*/ 49 w 72"/>
                  <a:gd name="T75" fmla="*/ 23 h 115"/>
                  <a:gd name="T76" fmla="*/ 49 w 72"/>
                  <a:gd name="T77" fmla="*/ 15 h 115"/>
                  <a:gd name="T78" fmla="*/ 42 w 72"/>
                  <a:gd name="T79" fmla="*/ 7 h 115"/>
                  <a:gd name="T80" fmla="*/ 42 w 72"/>
                  <a:gd name="T81" fmla="*/ 7 h 115"/>
                  <a:gd name="T82" fmla="*/ 34 w 72"/>
                  <a:gd name="T83" fmla="*/ 7 h 115"/>
                  <a:gd name="T84" fmla="*/ 30 w 72"/>
                  <a:gd name="T85" fmla="*/ 7 h 115"/>
                  <a:gd name="T86" fmla="*/ 26 w 72"/>
                  <a:gd name="T87" fmla="*/ 11 h 115"/>
                  <a:gd name="T88" fmla="*/ 23 w 72"/>
                  <a:gd name="T89" fmla="*/ 19 h 115"/>
                  <a:gd name="T90" fmla="*/ 19 w 72"/>
                  <a:gd name="T91" fmla="*/ 30 h 115"/>
                  <a:gd name="T92" fmla="*/ 19 w 72"/>
                  <a:gd name="T93" fmla="*/ 46 h 115"/>
                  <a:gd name="T94" fmla="*/ 15 w 72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2"/>
                  <a:gd name="T145" fmla="*/ 0 h 115"/>
                  <a:gd name="T146" fmla="*/ 72 w 72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2" h="115">
                    <a:moveTo>
                      <a:pt x="0" y="57"/>
                    </a:moveTo>
                    <a:lnTo>
                      <a:pt x="3" y="42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23" y="7"/>
                    </a:lnTo>
                    <a:lnTo>
                      <a:pt x="26" y="4"/>
                    </a:lnTo>
                    <a:lnTo>
                      <a:pt x="34" y="0"/>
                    </a:lnTo>
                    <a:lnTo>
                      <a:pt x="46" y="4"/>
                    </a:lnTo>
                    <a:lnTo>
                      <a:pt x="49" y="7"/>
                    </a:lnTo>
                    <a:lnTo>
                      <a:pt x="57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72" y="57"/>
                    </a:lnTo>
                    <a:lnTo>
                      <a:pt x="69" y="76"/>
                    </a:lnTo>
                    <a:lnTo>
                      <a:pt x="65" y="92"/>
                    </a:lnTo>
                    <a:lnTo>
                      <a:pt x="57" y="103"/>
                    </a:lnTo>
                    <a:lnTo>
                      <a:pt x="49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6" y="115"/>
                    </a:lnTo>
                    <a:lnTo>
                      <a:pt x="15" y="107"/>
                    </a:lnTo>
                    <a:lnTo>
                      <a:pt x="11" y="96"/>
                    </a:lnTo>
                    <a:lnTo>
                      <a:pt x="3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6" y="107"/>
                    </a:lnTo>
                    <a:lnTo>
                      <a:pt x="30" y="111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6" y="107"/>
                    </a:lnTo>
                    <a:lnTo>
                      <a:pt x="49" y="103"/>
                    </a:lnTo>
                    <a:lnTo>
                      <a:pt x="49" y="92"/>
                    </a:lnTo>
                    <a:lnTo>
                      <a:pt x="53" y="76"/>
                    </a:lnTo>
                    <a:lnTo>
                      <a:pt x="53" y="53"/>
                    </a:lnTo>
                    <a:lnTo>
                      <a:pt x="53" y="38"/>
                    </a:lnTo>
                    <a:lnTo>
                      <a:pt x="49" y="23"/>
                    </a:lnTo>
                    <a:lnTo>
                      <a:pt x="49" y="15"/>
                    </a:lnTo>
                    <a:lnTo>
                      <a:pt x="42" y="7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26" y="11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9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94" name="Rectangle 145"/>
              <p:cNvSpPr>
                <a:spLocks noChangeArrowheads="1"/>
              </p:cNvSpPr>
              <p:nvPr/>
            </p:nvSpPr>
            <p:spPr bwMode="auto">
              <a:xfrm>
                <a:off x="4670" y="1921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5" name="Freeform 146"/>
              <p:cNvSpPr>
                <a:spLocks/>
              </p:cNvSpPr>
              <p:nvPr/>
            </p:nvSpPr>
            <p:spPr bwMode="auto">
              <a:xfrm>
                <a:off x="4885" y="2044"/>
                <a:ext cx="19" cy="19"/>
              </a:xfrm>
              <a:custGeom>
                <a:avLst/>
                <a:gdLst>
                  <a:gd name="T0" fmla="*/ 7 w 19"/>
                  <a:gd name="T1" fmla="*/ 0 h 19"/>
                  <a:gd name="T2" fmla="*/ 11 w 19"/>
                  <a:gd name="T3" fmla="*/ 0 h 19"/>
                  <a:gd name="T4" fmla="*/ 15 w 19"/>
                  <a:gd name="T5" fmla="*/ 3 h 19"/>
                  <a:gd name="T6" fmla="*/ 19 w 19"/>
                  <a:gd name="T7" fmla="*/ 7 h 19"/>
                  <a:gd name="T8" fmla="*/ 19 w 19"/>
                  <a:gd name="T9" fmla="*/ 11 h 19"/>
                  <a:gd name="T10" fmla="*/ 19 w 19"/>
                  <a:gd name="T11" fmla="*/ 15 h 19"/>
                  <a:gd name="T12" fmla="*/ 15 w 19"/>
                  <a:gd name="T13" fmla="*/ 19 h 19"/>
                  <a:gd name="T14" fmla="*/ 11 w 19"/>
                  <a:gd name="T15" fmla="*/ 19 h 19"/>
                  <a:gd name="T16" fmla="*/ 7 w 19"/>
                  <a:gd name="T17" fmla="*/ 19 h 19"/>
                  <a:gd name="T18" fmla="*/ 3 w 19"/>
                  <a:gd name="T19" fmla="*/ 19 h 19"/>
                  <a:gd name="T20" fmla="*/ 3 w 19"/>
                  <a:gd name="T21" fmla="*/ 19 h 19"/>
                  <a:gd name="T22" fmla="*/ 0 w 19"/>
                  <a:gd name="T23" fmla="*/ 15 h 19"/>
                  <a:gd name="T24" fmla="*/ 0 w 19"/>
                  <a:gd name="T25" fmla="*/ 11 h 19"/>
                  <a:gd name="T26" fmla="*/ 0 w 19"/>
                  <a:gd name="T27" fmla="*/ 7 h 19"/>
                  <a:gd name="T28" fmla="*/ 3 w 19"/>
                  <a:gd name="T29" fmla="*/ 3 h 19"/>
                  <a:gd name="T30" fmla="*/ 3 w 19"/>
                  <a:gd name="T31" fmla="*/ 0 h 19"/>
                  <a:gd name="T32" fmla="*/ 7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7" y="0"/>
                    </a:moveTo>
                    <a:lnTo>
                      <a:pt x="11" y="0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11"/>
                    </a:lnTo>
                    <a:lnTo>
                      <a:pt x="19" y="15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7" y="19"/>
                    </a:lnTo>
                    <a:lnTo>
                      <a:pt x="3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96" name="Freeform 147"/>
              <p:cNvSpPr>
                <a:spLocks noEditPoints="1"/>
              </p:cNvSpPr>
              <p:nvPr/>
            </p:nvSpPr>
            <p:spPr bwMode="auto">
              <a:xfrm>
                <a:off x="4919" y="1948"/>
                <a:ext cx="73" cy="115"/>
              </a:xfrm>
              <a:custGeom>
                <a:avLst/>
                <a:gdLst>
                  <a:gd name="T0" fmla="*/ 0 w 73"/>
                  <a:gd name="T1" fmla="*/ 57 h 115"/>
                  <a:gd name="T2" fmla="*/ 4 w 73"/>
                  <a:gd name="T3" fmla="*/ 42 h 115"/>
                  <a:gd name="T4" fmla="*/ 8 w 73"/>
                  <a:gd name="T5" fmla="*/ 27 h 115"/>
                  <a:gd name="T6" fmla="*/ 16 w 73"/>
                  <a:gd name="T7" fmla="*/ 15 h 115"/>
                  <a:gd name="T8" fmla="*/ 23 w 73"/>
                  <a:gd name="T9" fmla="*/ 7 h 115"/>
                  <a:gd name="T10" fmla="*/ 31 w 73"/>
                  <a:gd name="T11" fmla="*/ 4 h 115"/>
                  <a:gd name="T12" fmla="*/ 39 w 73"/>
                  <a:gd name="T13" fmla="*/ 0 h 115"/>
                  <a:gd name="T14" fmla="*/ 46 w 73"/>
                  <a:gd name="T15" fmla="*/ 4 h 115"/>
                  <a:gd name="T16" fmla="*/ 54 w 73"/>
                  <a:gd name="T17" fmla="*/ 7 h 115"/>
                  <a:gd name="T18" fmla="*/ 62 w 73"/>
                  <a:gd name="T19" fmla="*/ 15 h 115"/>
                  <a:gd name="T20" fmla="*/ 65 w 73"/>
                  <a:gd name="T21" fmla="*/ 27 h 115"/>
                  <a:gd name="T22" fmla="*/ 69 w 73"/>
                  <a:gd name="T23" fmla="*/ 42 h 115"/>
                  <a:gd name="T24" fmla="*/ 73 w 73"/>
                  <a:gd name="T25" fmla="*/ 57 h 115"/>
                  <a:gd name="T26" fmla="*/ 69 w 73"/>
                  <a:gd name="T27" fmla="*/ 76 h 115"/>
                  <a:gd name="T28" fmla="*/ 65 w 73"/>
                  <a:gd name="T29" fmla="*/ 92 h 115"/>
                  <a:gd name="T30" fmla="*/ 62 w 73"/>
                  <a:gd name="T31" fmla="*/ 103 h 115"/>
                  <a:gd name="T32" fmla="*/ 54 w 73"/>
                  <a:gd name="T33" fmla="*/ 111 h 115"/>
                  <a:gd name="T34" fmla="*/ 46 w 73"/>
                  <a:gd name="T35" fmla="*/ 115 h 115"/>
                  <a:gd name="T36" fmla="*/ 35 w 73"/>
                  <a:gd name="T37" fmla="*/ 115 h 115"/>
                  <a:gd name="T38" fmla="*/ 27 w 73"/>
                  <a:gd name="T39" fmla="*/ 115 h 115"/>
                  <a:gd name="T40" fmla="*/ 19 w 73"/>
                  <a:gd name="T41" fmla="*/ 107 h 115"/>
                  <a:gd name="T42" fmla="*/ 12 w 73"/>
                  <a:gd name="T43" fmla="*/ 96 h 115"/>
                  <a:gd name="T44" fmla="*/ 4 w 73"/>
                  <a:gd name="T45" fmla="*/ 80 h 115"/>
                  <a:gd name="T46" fmla="*/ 0 w 73"/>
                  <a:gd name="T47" fmla="*/ 57 h 115"/>
                  <a:gd name="T48" fmla="*/ 19 w 73"/>
                  <a:gd name="T49" fmla="*/ 61 h 115"/>
                  <a:gd name="T50" fmla="*/ 19 w 73"/>
                  <a:gd name="T51" fmla="*/ 80 h 115"/>
                  <a:gd name="T52" fmla="*/ 23 w 73"/>
                  <a:gd name="T53" fmla="*/ 99 h 115"/>
                  <a:gd name="T54" fmla="*/ 27 w 73"/>
                  <a:gd name="T55" fmla="*/ 107 h 115"/>
                  <a:gd name="T56" fmla="*/ 31 w 73"/>
                  <a:gd name="T57" fmla="*/ 111 h 115"/>
                  <a:gd name="T58" fmla="*/ 39 w 73"/>
                  <a:gd name="T59" fmla="*/ 111 h 115"/>
                  <a:gd name="T60" fmla="*/ 42 w 73"/>
                  <a:gd name="T61" fmla="*/ 111 h 115"/>
                  <a:gd name="T62" fmla="*/ 46 w 73"/>
                  <a:gd name="T63" fmla="*/ 107 h 115"/>
                  <a:gd name="T64" fmla="*/ 50 w 73"/>
                  <a:gd name="T65" fmla="*/ 103 h 115"/>
                  <a:gd name="T66" fmla="*/ 54 w 73"/>
                  <a:gd name="T67" fmla="*/ 92 h 115"/>
                  <a:gd name="T68" fmla="*/ 54 w 73"/>
                  <a:gd name="T69" fmla="*/ 76 h 115"/>
                  <a:gd name="T70" fmla="*/ 58 w 73"/>
                  <a:gd name="T71" fmla="*/ 53 h 115"/>
                  <a:gd name="T72" fmla="*/ 54 w 73"/>
                  <a:gd name="T73" fmla="*/ 38 h 115"/>
                  <a:gd name="T74" fmla="*/ 54 w 73"/>
                  <a:gd name="T75" fmla="*/ 23 h 115"/>
                  <a:gd name="T76" fmla="*/ 50 w 73"/>
                  <a:gd name="T77" fmla="*/ 15 h 115"/>
                  <a:gd name="T78" fmla="*/ 46 w 73"/>
                  <a:gd name="T79" fmla="*/ 7 h 115"/>
                  <a:gd name="T80" fmla="*/ 42 w 73"/>
                  <a:gd name="T81" fmla="*/ 7 h 115"/>
                  <a:gd name="T82" fmla="*/ 39 w 73"/>
                  <a:gd name="T83" fmla="*/ 7 h 115"/>
                  <a:gd name="T84" fmla="*/ 31 w 73"/>
                  <a:gd name="T85" fmla="*/ 7 h 115"/>
                  <a:gd name="T86" fmla="*/ 27 w 73"/>
                  <a:gd name="T87" fmla="*/ 11 h 115"/>
                  <a:gd name="T88" fmla="*/ 23 w 73"/>
                  <a:gd name="T89" fmla="*/ 19 h 115"/>
                  <a:gd name="T90" fmla="*/ 19 w 73"/>
                  <a:gd name="T91" fmla="*/ 30 h 115"/>
                  <a:gd name="T92" fmla="*/ 19 w 73"/>
                  <a:gd name="T93" fmla="*/ 46 h 115"/>
                  <a:gd name="T94" fmla="*/ 19 w 73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7"/>
                    </a:moveTo>
                    <a:lnTo>
                      <a:pt x="4" y="42"/>
                    </a:lnTo>
                    <a:lnTo>
                      <a:pt x="8" y="27"/>
                    </a:lnTo>
                    <a:lnTo>
                      <a:pt x="16" y="15"/>
                    </a:lnTo>
                    <a:lnTo>
                      <a:pt x="23" y="7"/>
                    </a:lnTo>
                    <a:lnTo>
                      <a:pt x="31" y="4"/>
                    </a:lnTo>
                    <a:lnTo>
                      <a:pt x="39" y="0"/>
                    </a:lnTo>
                    <a:lnTo>
                      <a:pt x="46" y="4"/>
                    </a:lnTo>
                    <a:lnTo>
                      <a:pt x="54" y="7"/>
                    </a:lnTo>
                    <a:lnTo>
                      <a:pt x="62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73" y="57"/>
                    </a:lnTo>
                    <a:lnTo>
                      <a:pt x="69" y="76"/>
                    </a:lnTo>
                    <a:lnTo>
                      <a:pt x="65" y="92"/>
                    </a:lnTo>
                    <a:lnTo>
                      <a:pt x="62" y="103"/>
                    </a:lnTo>
                    <a:lnTo>
                      <a:pt x="54" y="111"/>
                    </a:lnTo>
                    <a:lnTo>
                      <a:pt x="46" y="115"/>
                    </a:lnTo>
                    <a:lnTo>
                      <a:pt x="35" y="115"/>
                    </a:lnTo>
                    <a:lnTo>
                      <a:pt x="27" y="115"/>
                    </a:lnTo>
                    <a:lnTo>
                      <a:pt x="19" y="107"/>
                    </a:lnTo>
                    <a:lnTo>
                      <a:pt x="12" y="96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19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7" y="107"/>
                    </a:lnTo>
                    <a:lnTo>
                      <a:pt x="31" y="111"/>
                    </a:lnTo>
                    <a:lnTo>
                      <a:pt x="39" y="111"/>
                    </a:lnTo>
                    <a:lnTo>
                      <a:pt x="42" y="111"/>
                    </a:lnTo>
                    <a:lnTo>
                      <a:pt x="46" y="107"/>
                    </a:lnTo>
                    <a:lnTo>
                      <a:pt x="50" y="103"/>
                    </a:lnTo>
                    <a:lnTo>
                      <a:pt x="54" y="92"/>
                    </a:lnTo>
                    <a:lnTo>
                      <a:pt x="54" y="76"/>
                    </a:lnTo>
                    <a:lnTo>
                      <a:pt x="58" y="53"/>
                    </a:lnTo>
                    <a:lnTo>
                      <a:pt x="54" y="38"/>
                    </a:lnTo>
                    <a:lnTo>
                      <a:pt x="54" y="23"/>
                    </a:lnTo>
                    <a:lnTo>
                      <a:pt x="50" y="15"/>
                    </a:lnTo>
                    <a:lnTo>
                      <a:pt x="46" y="7"/>
                    </a:lnTo>
                    <a:lnTo>
                      <a:pt x="42" y="7"/>
                    </a:lnTo>
                    <a:lnTo>
                      <a:pt x="39" y="7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9" y="46"/>
                    </a:lnTo>
                    <a:lnTo>
                      <a:pt x="19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97" name="Freeform 148"/>
              <p:cNvSpPr>
                <a:spLocks noEditPoints="1"/>
              </p:cNvSpPr>
              <p:nvPr/>
            </p:nvSpPr>
            <p:spPr bwMode="auto">
              <a:xfrm>
                <a:off x="5004" y="1948"/>
                <a:ext cx="72" cy="115"/>
              </a:xfrm>
              <a:custGeom>
                <a:avLst/>
                <a:gdLst>
                  <a:gd name="T0" fmla="*/ 0 w 72"/>
                  <a:gd name="T1" fmla="*/ 57 h 115"/>
                  <a:gd name="T2" fmla="*/ 3 w 72"/>
                  <a:gd name="T3" fmla="*/ 42 h 115"/>
                  <a:gd name="T4" fmla="*/ 7 w 72"/>
                  <a:gd name="T5" fmla="*/ 27 h 115"/>
                  <a:gd name="T6" fmla="*/ 15 w 72"/>
                  <a:gd name="T7" fmla="*/ 15 h 115"/>
                  <a:gd name="T8" fmla="*/ 23 w 72"/>
                  <a:gd name="T9" fmla="*/ 7 h 115"/>
                  <a:gd name="T10" fmla="*/ 30 w 72"/>
                  <a:gd name="T11" fmla="*/ 4 h 115"/>
                  <a:gd name="T12" fmla="*/ 38 w 72"/>
                  <a:gd name="T13" fmla="*/ 0 h 115"/>
                  <a:gd name="T14" fmla="*/ 46 w 72"/>
                  <a:gd name="T15" fmla="*/ 4 h 115"/>
                  <a:gd name="T16" fmla="*/ 53 w 72"/>
                  <a:gd name="T17" fmla="*/ 7 h 115"/>
                  <a:gd name="T18" fmla="*/ 57 w 72"/>
                  <a:gd name="T19" fmla="*/ 15 h 115"/>
                  <a:gd name="T20" fmla="*/ 65 w 72"/>
                  <a:gd name="T21" fmla="*/ 27 h 115"/>
                  <a:gd name="T22" fmla="*/ 69 w 72"/>
                  <a:gd name="T23" fmla="*/ 42 h 115"/>
                  <a:gd name="T24" fmla="*/ 72 w 72"/>
                  <a:gd name="T25" fmla="*/ 57 h 115"/>
                  <a:gd name="T26" fmla="*/ 69 w 72"/>
                  <a:gd name="T27" fmla="*/ 76 h 115"/>
                  <a:gd name="T28" fmla="*/ 65 w 72"/>
                  <a:gd name="T29" fmla="*/ 92 h 115"/>
                  <a:gd name="T30" fmla="*/ 61 w 72"/>
                  <a:gd name="T31" fmla="*/ 103 h 115"/>
                  <a:gd name="T32" fmla="*/ 53 w 72"/>
                  <a:gd name="T33" fmla="*/ 111 h 115"/>
                  <a:gd name="T34" fmla="*/ 42 w 72"/>
                  <a:gd name="T35" fmla="*/ 115 h 115"/>
                  <a:gd name="T36" fmla="*/ 34 w 72"/>
                  <a:gd name="T37" fmla="*/ 115 h 115"/>
                  <a:gd name="T38" fmla="*/ 26 w 72"/>
                  <a:gd name="T39" fmla="*/ 115 h 115"/>
                  <a:gd name="T40" fmla="*/ 19 w 72"/>
                  <a:gd name="T41" fmla="*/ 107 h 115"/>
                  <a:gd name="T42" fmla="*/ 11 w 72"/>
                  <a:gd name="T43" fmla="*/ 96 h 115"/>
                  <a:gd name="T44" fmla="*/ 3 w 72"/>
                  <a:gd name="T45" fmla="*/ 80 h 115"/>
                  <a:gd name="T46" fmla="*/ 0 w 72"/>
                  <a:gd name="T47" fmla="*/ 57 h 115"/>
                  <a:gd name="T48" fmla="*/ 15 w 72"/>
                  <a:gd name="T49" fmla="*/ 61 h 115"/>
                  <a:gd name="T50" fmla="*/ 19 w 72"/>
                  <a:gd name="T51" fmla="*/ 80 h 115"/>
                  <a:gd name="T52" fmla="*/ 23 w 72"/>
                  <a:gd name="T53" fmla="*/ 99 h 115"/>
                  <a:gd name="T54" fmla="*/ 26 w 72"/>
                  <a:gd name="T55" fmla="*/ 107 h 115"/>
                  <a:gd name="T56" fmla="*/ 30 w 72"/>
                  <a:gd name="T57" fmla="*/ 111 h 115"/>
                  <a:gd name="T58" fmla="*/ 34 w 72"/>
                  <a:gd name="T59" fmla="*/ 111 h 115"/>
                  <a:gd name="T60" fmla="*/ 42 w 72"/>
                  <a:gd name="T61" fmla="*/ 111 h 115"/>
                  <a:gd name="T62" fmla="*/ 46 w 72"/>
                  <a:gd name="T63" fmla="*/ 107 h 115"/>
                  <a:gd name="T64" fmla="*/ 49 w 72"/>
                  <a:gd name="T65" fmla="*/ 103 h 115"/>
                  <a:gd name="T66" fmla="*/ 53 w 72"/>
                  <a:gd name="T67" fmla="*/ 92 h 115"/>
                  <a:gd name="T68" fmla="*/ 53 w 72"/>
                  <a:gd name="T69" fmla="*/ 76 h 115"/>
                  <a:gd name="T70" fmla="*/ 57 w 72"/>
                  <a:gd name="T71" fmla="*/ 53 h 115"/>
                  <a:gd name="T72" fmla="*/ 53 w 72"/>
                  <a:gd name="T73" fmla="*/ 38 h 115"/>
                  <a:gd name="T74" fmla="*/ 53 w 72"/>
                  <a:gd name="T75" fmla="*/ 23 h 115"/>
                  <a:gd name="T76" fmla="*/ 49 w 72"/>
                  <a:gd name="T77" fmla="*/ 15 h 115"/>
                  <a:gd name="T78" fmla="*/ 46 w 72"/>
                  <a:gd name="T79" fmla="*/ 7 h 115"/>
                  <a:gd name="T80" fmla="*/ 42 w 72"/>
                  <a:gd name="T81" fmla="*/ 7 h 115"/>
                  <a:gd name="T82" fmla="*/ 38 w 72"/>
                  <a:gd name="T83" fmla="*/ 7 h 115"/>
                  <a:gd name="T84" fmla="*/ 30 w 72"/>
                  <a:gd name="T85" fmla="*/ 7 h 115"/>
                  <a:gd name="T86" fmla="*/ 26 w 72"/>
                  <a:gd name="T87" fmla="*/ 11 h 115"/>
                  <a:gd name="T88" fmla="*/ 23 w 72"/>
                  <a:gd name="T89" fmla="*/ 19 h 115"/>
                  <a:gd name="T90" fmla="*/ 19 w 72"/>
                  <a:gd name="T91" fmla="*/ 30 h 115"/>
                  <a:gd name="T92" fmla="*/ 19 w 72"/>
                  <a:gd name="T93" fmla="*/ 46 h 115"/>
                  <a:gd name="T94" fmla="*/ 15 w 72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2"/>
                  <a:gd name="T145" fmla="*/ 0 h 115"/>
                  <a:gd name="T146" fmla="*/ 72 w 72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2" h="115">
                    <a:moveTo>
                      <a:pt x="0" y="57"/>
                    </a:moveTo>
                    <a:lnTo>
                      <a:pt x="3" y="42"/>
                    </a:lnTo>
                    <a:lnTo>
                      <a:pt x="7" y="27"/>
                    </a:lnTo>
                    <a:lnTo>
                      <a:pt x="15" y="15"/>
                    </a:lnTo>
                    <a:lnTo>
                      <a:pt x="23" y="7"/>
                    </a:lnTo>
                    <a:lnTo>
                      <a:pt x="30" y="4"/>
                    </a:lnTo>
                    <a:lnTo>
                      <a:pt x="38" y="0"/>
                    </a:lnTo>
                    <a:lnTo>
                      <a:pt x="46" y="4"/>
                    </a:lnTo>
                    <a:lnTo>
                      <a:pt x="53" y="7"/>
                    </a:lnTo>
                    <a:lnTo>
                      <a:pt x="57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72" y="57"/>
                    </a:lnTo>
                    <a:lnTo>
                      <a:pt x="69" y="76"/>
                    </a:lnTo>
                    <a:lnTo>
                      <a:pt x="65" y="92"/>
                    </a:lnTo>
                    <a:lnTo>
                      <a:pt x="61" y="103"/>
                    </a:lnTo>
                    <a:lnTo>
                      <a:pt x="53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6" y="115"/>
                    </a:lnTo>
                    <a:lnTo>
                      <a:pt x="19" y="107"/>
                    </a:lnTo>
                    <a:lnTo>
                      <a:pt x="11" y="96"/>
                    </a:lnTo>
                    <a:lnTo>
                      <a:pt x="3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6" y="107"/>
                    </a:lnTo>
                    <a:lnTo>
                      <a:pt x="30" y="111"/>
                    </a:lnTo>
                    <a:lnTo>
                      <a:pt x="34" y="111"/>
                    </a:lnTo>
                    <a:lnTo>
                      <a:pt x="42" y="111"/>
                    </a:lnTo>
                    <a:lnTo>
                      <a:pt x="46" y="107"/>
                    </a:lnTo>
                    <a:lnTo>
                      <a:pt x="49" y="103"/>
                    </a:lnTo>
                    <a:lnTo>
                      <a:pt x="53" y="92"/>
                    </a:lnTo>
                    <a:lnTo>
                      <a:pt x="53" y="76"/>
                    </a:lnTo>
                    <a:lnTo>
                      <a:pt x="57" y="53"/>
                    </a:lnTo>
                    <a:lnTo>
                      <a:pt x="53" y="38"/>
                    </a:lnTo>
                    <a:lnTo>
                      <a:pt x="53" y="23"/>
                    </a:lnTo>
                    <a:lnTo>
                      <a:pt x="49" y="15"/>
                    </a:lnTo>
                    <a:lnTo>
                      <a:pt x="46" y="7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0" y="7"/>
                    </a:lnTo>
                    <a:lnTo>
                      <a:pt x="26" y="11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9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98" name="Freeform 149"/>
              <p:cNvSpPr>
                <a:spLocks/>
              </p:cNvSpPr>
              <p:nvPr/>
            </p:nvSpPr>
            <p:spPr bwMode="auto">
              <a:xfrm>
                <a:off x="5088" y="1948"/>
                <a:ext cx="65" cy="115"/>
              </a:xfrm>
              <a:custGeom>
                <a:avLst/>
                <a:gdLst>
                  <a:gd name="T0" fmla="*/ 8 w 65"/>
                  <a:gd name="T1" fmla="*/ 15 h 115"/>
                  <a:gd name="T2" fmla="*/ 23 w 65"/>
                  <a:gd name="T3" fmla="*/ 4 h 115"/>
                  <a:gd name="T4" fmla="*/ 46 w 65"/>
                  <a:gd name="T5" fmla="*/ 4 h 115"/>
                  <a:gd name="T6" fmla="*/ 58 w 65"/>
                  <a:gd name="T7" fmla="*/ 15 h 115"/>
                  <a:gd name="T8" fmla="*/ 58 w 65"/>
                  <a:gd name="T9" fmla="*/ 30 h 115"/>
                  <a:gd name="T10" fmla="*/ 42 w 65"/>
                  <a:gd name="T11" fmla="*/ 50 h 115"/>
                  <a:gd name="T12" fmla="*/ 58 w 65"/>
                  <a:gd name="T13" fmla="*/ 61 h 115"/>
                  <a:gd name="T14" fmla="*/ 65 w 65"/>
                  <a:gd name="T15" fmla="*/ 76 h 115"/>
                  <a:gd name="T16" fmla="*/ 54 w 65"/>
                  <a:gd name="T17" fmla="*/ 103 h 115"/>
                  <a:gd name="T18" fmla="*/ 35 w 65"/>
                  <a:gd name="T19" fmla="*/ 115 h 115"/>
                  <a:gd name="T20" fmla="*/ 11 w 65"/>
                  <a:gd name="T21" fmla="*/ 115 h 115"/>
                  <a:gd name="T22" fmla="*/ 4 w 65"/>
                  <a:gd name="T23" fmla="*/ 111 h 115"/>
                  <a:gd name="T24" fmla="*/ 0 w 65"/>
                  <a:gd name="T25" fmla="*/ 107 h 115"/>
                  <a:gd name="T26" fmla="*/ 4 w 65"/>
                  <a:gd name="T27" fmla="*/ 103 h 115"/>
                  <a:gd name="T28" fmla="*/ 11 w 65"/>
                  <a:gd name="T29" fmla="*/ 103 h 115"/>
                  <a:gd name="T30" fmla="*/ 15 w 65"/>
                  <a:gd name="T31" fmla="*/ 103 h 115"/>
                  <a:gd name="T32" fmla="*/ 23 w 65"/>
                  <a:gd name="T33" fmla="*/ 107 h 115"/>
                  <a:gd name="T34" fmla="*/ 27 w 65"/>
                  <a:gd name="T35" fmla="*/ 107 h 115"/>
                  <a:gd name="T36" fmla="*/ 38 w 65"/>
                  <a:gd name="T37" fmla="*/ 107 h 115"/>
                  <a:gd name="T38" fmla="*/ 50 w 65"/>
                  <a:gd name="T39" fmla="*/ 96 h 115"/>
                  <a:gd name="T40" fmla="*/ 50 w 65"/>
                  <a:gd name="T41" fmla="*/ 80 h 115"/>
                  <a:gd name="T42" fmla="*/ 46 w 65"/>
                  <a:gd name="T43" fmla="*/ 69 h 115"/>
                  <a:gd name="T44" fmla="*/ 42 w 65"/>
                  <a:gd name="T45" fmla="*/ 65 h 115"/>
                  <a:gd name="T46" fmla="*/ 31 w 65"/>
                  <a:gd name="T47" fmla="*/ 57 h 115"/>
                  <a:gd name="T48" fmla="*/ 19 w 65"/>
                  <a:gd name="T49" fmla="*/ 57 h 115"/>
                  <a:gd name="T50" fmla="*/ 27 w 65"/>
                  <a:gd name="T51" fmla="*/ 53 h 115"/>
                  <a:gd name="T52" fmla="*/ 38 w 65"/>
                  <a:gd name="T53" fmla="*/ 46 h 115"/>
                  <a:gd name="T54" fmla="*/ 46 w 65"/>
                  <a:gd name="T55" fmla="*/ 38 h 115"/>
                  <a:gd name="T56" fmla="*/ 46 w 65"/>
                  <a:gd name="T57" fmla="*/ 23 h 115"/>
                  <a:gd name="T58" fmla="*/ 35 w 65"/>
                  <a:gd name="T59" fmla="*/ 11 h 115"/>
                  <a:gd name="T60" fmla="*/ 19 w 65"/>
                  <a:gd name="T61" fmla="*/ 11 h 115"/>
                  <a:gd name="T62" fmla="*/ 4 w 65"/>
                  <a:gd name="T63" fmla="*/ 23 h 1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5"/>
                  <a:gd name="T97" fmla="*/ 0 h 115"/>
                  <a:gd name="T98" fmla="*/ 65 w 65"/>
                  <a:gd name="T99" fmla="*/ 115 h 11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5" h="115">
                    <a:moveTo>
                      <a:pt x="4" y="23"/>
                    </a:moveTo>
                    <a:lnTo>
                      <a:pt x="8" y="15"/>
                    </a:lnTo>
                    <a:lnTo>
                      <a:pt x="15" y="7"/>
                    </a:lnTo>
                    <a:lnTo>
                      <a:pt x="23" y="4"/>
                    </a:lnTo>
                    <a:lnTo>
                      <a:pt x="35" y="0"/>
                    </a:lnTo>
                    <a:lnTo>
                      <a:pt x="46" y="4"/>
                    </a:lnTo>
                    <a:lnTo>
                      <a:pt x="54" y="7"/>
                    </a:lnTo>
                    <a:lnTo>
                      <a:pt x="58" y="15"/>
                    </a:lnTo>
                    <a:lnTo>
                      <a:pt x="58" y="23"/>
                    </a:lnTo>
                    <a:lnTo>
                      <a:pt x="58" y="30"/>
                    </a:lnTo>
                    <a:lnTo>
                      <a:pt x="54" y="38"/>
                    </a:lnTo>
                    <a:lnTo>
                      <a:pt x="42" y="50"/>
                    </a:lnTo>
                    <a:lnTo>
                      <a:pt x="54" y="53"/>
                    </a:lnTo>
                    <a:lnTo>
                      <a:pt x="58" y="61"/>
                    </a:lnTo>
                    <a:lnTo>
                      <a:pt x="61" y="69"/>
                    </a:lnTo>
                    <a:lnTo>
                      <a:pt x="65" y="76"/>
                    </a:lnTo>
                    <a:lnTo>
                      <a:pt x="61" y="92"/>
                    </a:lnTo>
                    <a:lnTo>
                      <a:pt x="54" y="103"/>
                    </a:lnTo>
                    <a:lnTo>
                      <a:pt x="46" y="111"/>
                    </a:lnTo>
                    <a:lnTo>
                      <a:pt x="35" y="115"/>
                    </a:lnTo>
                    <a:lnTo>
                      <a:pt x="19" y="115"/>
                    </a:lnTo>
                    <a:lnTo>
                      <a:pt x="11" y="115"/>
                    </a:lnTo>
                    <a:lnTo>
                      <a:pt x="4" y="115"/>
                    </a:lnTo>
                    <a:lnTo>
                      <a:pt x="4" y="111"/>
                    </a:lnTo>
                    <a:lnTo>
                      <a:pt x="0" y="107"/>
                    </a:lnTo>
                    <a:lnTo>
                      <a:pt x="4" y="103"/>
                    </a:lnTo>
                    <a:lnTo>
                      <a:pt x="8" y="103"/>
                    </a:lnTo>
                    <a:lnTo>
                      <a:pt x="11" y="103"/>
                    </a:lnTo>
                    <a:lnTo>
                      <a:pt x="15" y="103"/>
                    </a:lnTo>
                    <a:lnTo>
                      <a:pt x="19" y="107"/>
                    </a:lnTo>
                    <a:lnTo>
                      <a:pt x="23" y="107"/>
                    </a:lnTo>
                    <a:lnTo>
                      <a:pt x="27" y="107"/>
                    </a:lnTo>
                    <a:lnTo>
                      <a:pt x="31" y="111"/>
                    </a:lnTo>
                    <a:lnTo>
                      <a:pt x="38" y="107"/>
                    </a:lnTo>
                    <a:lnTo>
                      <a:pt x="46" y="103"/>
                    </a:lnTo>
                    <a:lnTo>
                      <a:pt x="50" y="96"/>
                    </a:lnTo>
                    <a:lnTo>
                      <a:pt x="54" y="88"/>
                    </a:lnTo>
                    <a:lnTo>
                      <a:pt x="50" y="80"/>
                    </a:lnTo>
                    <a:lnTo>
                      <a:pt x="50" y="73"/>
                    </a:lnTo>
                    <a:lnTo>
                      <a:pt x="46" y="69"/>
                    </a:lnTo>
                    <a:lnTo>
                      <a:pt x="42" y="65"/>
                    </a:lnTo>
                    <a:lnTo>
                      <a:pt x="35" y="61"/>
                    </a:lnTo>
                    <a:lnTo>
                      <a:pt x="31" y="57"/>
                    </a:lnTo>
                    <a:lnTo>
                      <a:pt x="23" y="57"/>
                    </a:lnTo>
                    <a:lnTo>
                      <a:pt x="19" y="57"/>
                    </a:lnTo>
                    <a:lnTo>
                      <a:pt x="27" y="53"/>
                    </a:lnTo>
                    <a:lnTo>
                      <a:pt x="35" y="53"/>
                    </a:lnTo>
                    <a:lnTo>
                      <a:pt x="38" y="46"/>
                    </a:lnTo>
                    <a:lnTo>
                      <a:pt x="42" y="42"/>
                    </a:lnTo>
                    <a:lnTo>
                      <a:pt x="46" y="38"/>
                    </a:lnTo>
                    <a:lnTo>
                      <a:pt x="46" y="30"/>
                    </a:lnTo>
                    <a:lnTo>
                      <a:pt x="46" y="23"/>
                    </a:lnTo>
                    <a:lnTo>
                      <a:pt x="42" y="15"/>
                    </a:lnTo>
                    <a:lnTo>
                      <a:pt x="35" y="11"/>
                    </a:lnTo>
                    <a:lnTo>
                      <a:pt x="27" y="11"/>
                    </a:lnTo>
                    <a:lnTo>
                      <a:pt x="19" y="11"/>
                    </a:lnTo>
                    <a:lnTo>
                      <a:pt x="11" y="19"/>
                    </a:lnTo>
                    <a:lnTo>
                      <a:pt x="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99" name="Freeform 150"/>
              <p:cNvSpPr>
                <a:spLocks/>
              </p:cNvSpPr>
              <p:nvPr/>
            </p:nvSpPr>
            <p:spPr bwMode="auto">
              <a:xfrm>
                <a:off x="5172" y="1952"/>
                <a:ext cx="73" cy="111"/>
              </a:xfrm>
              <a:custGeom>
                <a:avLst/>
                <a:gdLst>
                  <a:gd name="T0" fmla="*/ 12 w 73"/>
                  <a:gd name="T1" fmla="*/ 0 h 111"/>
                  <a:gd name="T2" fmla="*/ 73 w 73"/>
                  <a:gd name="T3" fmla="*/ 0 h 111"/>
                  <a:gd name="T4" fmla="*/ 73 w 73"/>
                  <a:gd name="T5" fmla="*/ 3 h 111"/>
                  <a:gd name="T6" fmla="*/ 31 w 73"/>
                  <a:gd name="T7" fmla="*/ 111 h 111"/>
                  <a:gd name="T8" fmla="*/ 23 w 73"/>
                  <a:gd name="T9" fmla="*/ 111 h 111"/>
                  <a:gd name="T10" fmla="*/ 58 w 73"/>
                  <a:gd name="T11" fmla="*/ 11 h 111"/>
                  <a:gd name="T12" fmla="*/ 27 w 73"/>
                  <a:gd name="T13" fmla="*/ 11 h 111"/>
                  <a:gd name="T14" fmla="*/ 20 w 73"/>
                  <a:gd name="T15" fmla="*/ 11 h 111"/>
                  <a:gd name="T16" fmla="*/ 16 w 73"/>
                  <a:gd name="T17" fmla="*/ 15 h 111"/>
                  <a:gd name="T18" fmla="*/ 8 w 73"/>
                  <a:gd name="T19" fmla="*/ 19 h 111"/>
                  <a:gd name="T20" fmla="*/ 4 w 73"/>
                  <a:gd name="T21" fmla="*/ 26 h 111"/>
                  <a:gd name="T22" fmla="*/ 0 w 73"/>
                  <a:gd name="T23" fmla="*/ 26 h 111"/>
                  <a:gd name="T24" fmla="*/ 12 w 73"/>
                  <a:gd name="T25" fmla="*/ 0 h 1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3"/>
                  <a:gd name="T40" fmla="*/ 0 h 111"/>
                  <a:gd name="T41" fmla="*/ 73 w 73"/>
                  <a:gd name="T42" fmla="*/ 111 h 1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3" h="111">
                    <a:moveTo>
                      <a:pt x="12" y="0"/>
                    </a:moveTo>
                    <a:lnTo>
                      <a:pt x="73" y="0"/>
                    </a:lnTo>
                    <a:lnTo>
                      <a:pt x="73" y="3"/>
                    </a:lnTo>
                    <a:lnTo>
                      <a:pt x="31" y="111"/>
                    </a:lnTo>
                    <a:lnTo>
                      <a:pt x="23" y="111"/>
                    </a:lnTo>
                    <a:lnTo>
                      <a:pt x="58" y="11"/>
                    </a:lnTo>
                    <a:lnTo>
                      <a:pt x="27" y="11"/>
                    </a:lnTo>
                    <a:lnTo>
                      <a:pt x="20" y="11"/>
                    </a:lnTo>
                    <a:lnTo>
                      <a:pt x="16" y="15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0" y="2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800" name="Rectangle 151"/>
              <p:cNvSpPr>
                <a:spLocks noChangeArrowheads="1"/>
              </p:cNvSpPr>
              <p:nvPr/>
            </p:nvSpPr>
            <p:spPr bwMode="auto">
              <a:xfrm>
                <a:off x="5268" y="192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1" name="Rectangle 152"/>
              <p:cNvSpPr>
                <a:spLocks noChangeArrowheads="1"/>
              </p:cNvSpPr>
              <p:nvPr/>
            </p:nvSpPr>
            <p:spPr bwMode="auto">
              <a:xfrm>
                <a:off x="188" y="2120"/>
                <a:ext cx="8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2" name="Freeform 153"/>
              <p:cNvSpPr>
                <a:spLocks noEditPoints="1"/>
              </p:cNvSpPr>
              <p:nvPr/>
            </p:nvSpPr>
            <p:spPr bwMode="auto">
              <a:xfrm>
                <a:off x="254" y="2193"/>
                <a:ext cx="61" cy="81"/>
              </a:xfrm>
              <a:custGeom>
                <a:avLst/>
                <a:gdLst>
                  <a:gd name="T0" fmla="*/ 11 w 61"/>
                  <a:gd name="T1" fmla="*/ 31 h 81"/>
                  <a:gd name="T2" fmla="*/ 15 w 61"/>
                  <a:gd name="T3" fmla="*/ 46 h 81"/>
                  <a:gd name="T4" fmla="*/ 19 w 61"/>
                  <a:gd name="T5" fmla="*/ 54 h 81"/>
                  <a:gd name="T6" fmla="*/ 26 w 61"/>
                  <a:gd name="T7" fmla="*/ 62 h 81"/>
                  <a:gd name="T8" fmla="*/ 38 w 61"/>
                  <a:gd name="T9" fmla="*/ 65 h 81"/>
                  <a:gd name="T10" fmla="*/ 46 w 61"/>
                  <a:gd name="T11" fmla="*/ 65 h 81"/>
                  <a:gd name="T12" fmla="*/ 49 w 61"/>
                  <a:gd name="T13" fmla="*/ 62 h 81"/>
                  <a:gd name="T14" fmla="*/ 57 w 61"/>
                  <a:gd name="T15" fmla="*/ 58 h 81"/>
                  <a:gd name="T16" fmla="*/ 61 w 61"/>
                  <a:gd name="T17" fmla="*/ 46 h 81"/>
                  <a:gd name="T18" fmla="*/ 61 w 61"/>
                  <a:gd name="T19" fmla="*/ 50 h 81"/>
                  <a:gd name="T20" fmla="*/ 57 w 61"/>
                  <a:gd name="T21" fmla="*/ 62 h 81"/>
                  <a:gd name="T22" fmla="*/ 53 w 61"/>
                  <a:gd name="T23" fmla="*/ 69 h 81"/>
                  <a:gd name="T24" fmla="*/ 42 w 61"/>
                  <a:gd name="T25" fmla="*/ 77 h 81"/>
                  <a:gd name="T26" fmla="*/ 30 w 61"/>
                  <a:gd name="T27" fmla="*/ 81 h 81"/>
                  <a:gd name="T28" fmla="*/ 19 w 61"/>
                  <a:gd name="T29" fmla="*/ 77 h 81"/>
                  <a:gd name="T30" fmla="*/ 7 w 61"/>
                  <a:gd name="T31" fmla="*/ 69 h 81"/>
                  <a:gd name="T32" fmla="*/ 3 w 61"/>
                  <a:gd name="T33" fmla="*/ 62 h 81"/>
                  <a:gd name="T34" fmla="*/ 0 w 61"/>
                  <a:gd name="T35" fmla="*/ 50 h 81"/>
                  <a:gd name="T36" fmla="*/ 0 w 61"/>
                  <a:gd name="T37" fmla="*/ 42 h 81"/>
                  <a:gd name="T38" fmla="*/ 0 w 61"/>
                  <a:gd name="T39" fmla="*/ 27 h 81"/>
                  <a:gd name="T40" fmla="*/ 3 w 61"/>
                  <a:gd name="T41" fmla="*/ 19 h 81"/>
                  <a:gd name="T42" fmla="*/ 7 w 61"/>
                  <a:gd name="T43" fmla="*/ 12 h 81"/>
                  <a:gd name="T44" fmla="*/ 15 w 61"/>
                  <a:gd name="T45" fmla="*/ 4 h 81"/>
                  <a:gd name="T46" fmla="*/ 23 w 61"/>
                  <a:gd name="T47" fmla="*/ 0 h 81"/>
                  <a:gd name="T48" fmla="*/ 34 w 61"/>
                  <a:gd name="T49" fmla="*/ 0 h 81"/>
                  <a:gd name="T50" fmla="*/ 46 w 61"/>
                  <a:gd name="T51" fmla="*/ 4 h 81"/>
                  <a:gd name="T52" fmla="*/ 53 w 61"/>
                  <a:gd name="T53" fmla="*/ 8 h 81"/>
                  <a:gd name="T54" fmla="*/ 61 w 61"/>
                  <a:gd name="T55" fmla="*/ 19 h 81"/>
                  <a:gd name="T56" fmla="*/ 61 w 61"/>
                  <a:gd name="T57" fmla="*/ 31 h 81"/>
                  <a:gd name="T58" fmla="*/ 11 w 61"/>
                  <a:gd name="T59" fmla="*/ 31 h 81"/>
                  <a:gd name="T60" fmla="*/ 11 w 61"/>
                  <a:gd name="T61" fmla="*/ 23 h 81"/>
                  <a:gd name="T62" fmla="*/ 46 w 61"/>
                  <a:gd name="T63" fmla="*/ 23 h 81"/>
                  <a:gd name="T64" fmla="*/ 46 w 61"/>
                  <a:gd name="T65" fmla="*/ 19 h 81"/>
                  <a:gd name="T66" fmla="*/ 42 w 61"/>
                  <a:gd name="T67" fmla="*/ 16 h 81"/>
                  <a:gd name="T68" fmla="*/ 42 w 61"/>
                  <a:gd name="T69" fmla="*/ 12 h 81"/>
                  <a:gd name="T70" fmla="*/ 38 w 61"/>
                  <a:gd name="T71" fmla="*/ 8 h 81"/>
                  <a:gd name="T72" fmla="*/ 34 w 61"/>
                  <a:gd name="T73" fmla="*/ 8 h 81"/>
                  <a:gd name="T74" fmla="*/ 30 w 61"/>
                  <a:gd name="T75" fmla="*/ 4 h 81"/>
                  <a:gd name="T76" fmla="*/ 23 w 61"/>
                  <a:gd name="T77" fmla="*/ 8 h 81"/>
                  <a:gd name="T78" fmla="*/ 19 w 61"/>
                  <a:gd name="T79" fmla="*/ 12 h 81"/>
                  <a:gd name="T80" fmla="*/ 15 w 61"/>
                  <a:gd name="T81" fmla="*/ 16 h 81"/>
                  <a:gd name="T82" fmla="*/ 11 w 61"/>
                  <a:gd name="T83" fmla="*/ 23 h 8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1"/>
                  <a:gd name="T127" fmla="*/ 0 h 81"/>
                  <a:gd name="T128" fmla="*/ 61 w 61"/>
                  <a:gd name="T129" fmla="*/ 81 h 8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1" h="81">
                    <a:moveTo>
                      <a:pt x="11" y="31"/>
                    </a:moveTo>
                    <a:lnTo>
                      <a:pt x="15" y="46"/>
                    </a:lnTo>
                    <a:lnTo>
                      <a:pt x="19" y="54"/>
                    </a:lnTo>
                    <a:lnTo>
                      <a:pt x="26" y="62"/>
                    </a:lnTo>
                    <a:lnTo>
                      <a:pt x="38" y="65"/>
                    </a:lnTo>
                    <a:lnTo>
                      <a:pt x="46" y="65"/>
                    </a:lnTo>
                    <a:lnTo>
                      <a:pt x="49" y="62"/>
                    </a:lnTo>
                    <a:lnTo>
                      <a:pt x="57" y="58"/>
                    </a:lnTo>
                    <a:lnTo>
                      <a:pt x="61" y="46"/>
                    </a:lnTo>
                    <a:lnTo>
                      <a:pt x="61" y="50"/>
                    </a:lnTo>
                    <a:lnTo>
                      <a:pt x="57" y="62"/>
                    </a:lnTo>
                    <a:lnTo>
                      <a:pt x="53" y="69"/>
                    </a:lnTo>
                    <a:lnTo>
                      <a:pt x="42" y="77"/>
                    </a:lnTo>
                    <a:lnTo>
                      <a:pt x="30" y="81"/>
                    </a:lnTo>
                    <a:lnTo>
                      <a:pt x="19" y="77"/>
                    </a:lnTo>
                    <a:lnTo>
                      <a:pt x="7" y="69"/>
                    </a:lnTo>
                    <a:lnTo>
                      <a:pt x="3" y="62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0" y="27"/>
                    </a:lnTo>
                    <a:lnTo>
                      <a:pt x="3" y="19"/>
                    </a:lnTo>
                    <a:lnTo>
                      <a:pt x="7" y="12"/>
                    </a:lnTo>
                    <a:lnTo>
                      <a:pt x="15" y="4"/>
                    </a:lnTo>
                    <a:lnTo>
                      <a:pt x="23" y="0"/>
                    </a:lnTo>
                    <a:lnTo>
                      <a:pt x="34" y="0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61" y="19"/>
                    </a:lnTo>
                    <a:lnTo>
                      <a:pt x="61" y="31"/>
                    </a:lnTo>
                    <a:lnTo>
                      <a:pt x="11" y="31"/>
                    </a:lnTo>
                    <a:close/>
                    <a:moveTo>
                      <a:pt x="11" y="23"/>
                    </a:moveTo>
                    <a:lnTo>
                      <a:pt x="46" y="23"/>
                    </a:lnTo>
                    <a:lnTo>
                      <a:pt x="46" y="19"/>
                    </a:lnTo>
                    <a:lnTo>
                      <a:pt x="42" y="16"/>
                    </a:lnTo>
                    <a:lnTo>
                      <a:pt x="42" y="12"/>
                    </a:lnTo>
                    <a:lnTo>
                      <a:pt x="38" y="8"/>
                    </a:lnTo>
                    <a:lnTo>
                      <a:pt x="34" y="8"/>
                    </a:lnTo>
                    <a:lnTo>
                      <a:pt x="30" y="4"/>
                    </a:lnTo>
                    <a:lnTo>
                      <a:pt x="23" y="8"/>
                    </a:lnTo>
                    <a:lnTo>
                      <a:pt x="19" y="12"/>
                    </a:lnTo>
                    <a:lnTo>
                      <a:pt x="15" y="16"/>
                    </a:ln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803" name="Freeform 154"/>
              <p:cNvSpPr>
                <a:spLocks noEditPoints="1"/>
              </p:cNvSpPr>
              <p:nvPr/>
            </p:nvSpPr>
            <p:spPr bwMode="auto">
              <a:xfrm>
                <a:off x="330" y="2193"/>
                <a:ext cx="66" cy="81"/>
              </a:xfrm>
              <a:custGeom>
                <a:avLst/>
                <a:gdLst>
                  <a:gd name="T0" fmla="*/ 35 w 66"/>
                  <a:gd name="T1" fmla="*/ 73 h 81"/>
                  <a:gd name="T2" fmla="*/ 27 w 66"/>
                  <a:gd name="T3" fmla="*/ 77 h 81"/>
                  <a:gd name="T4" fmla="*/ 16 w 66"/>
                  <a:gd name="T5" fmla="*/ 81 h 81"/>
                  <a:gd name="T6" fmla="*/ 4 w 66"/>
                  <a:gd name="T7" fmla="*/ 73 h 81"/>
                  <a:gd name="T8" fmla="*/ 0 w 66"/>
                  <a:gd name="T9" fmla="*/ 62 h 81"/>
                  <a:gd name="T10" fmla="*/ 0 w 66"/>
                  <a:gd name="T11" fmla="*/ 50 h 81"/>
                  <a:gd name="T12" fmla="*/ 12 w 66"/>
                  <a:gd name="T13" fmla="*/ 39 h 81"/>
                  <a:gd name="T14" fmla="*/ 39 w 66"/>
                  <a:gd name="T15" fmla="*/ 27 h 81"/>
                  <a:gd name="T16" fmla="*/ 39 w 66"/>
                  <a:gd name="T17" fmla="*/ 16 h 81"/>
                  <a:gd name="T18" fmla="*/ 31 w 66"/>
                  <a:gd name="T19" fmla="*/ 8 h 81"/>
                  <a:gd name="T20" fmla="*/ 23 w 66"/>
                  <a:gd name="T21" fmla="*/ 8 h 81"/>
                  <a:gd name="T22" fmla="*/ 16 w 66"/>
                  <a:gd name="T23" fmla="*/ 12 h 81"/>
                  <a:gd name="T24" fmla="*/ 16 w 66"/>
                  <a:gd name="T25" fmla="*/ 19 h 81"/>
                  <a:gd name="T26" fmla="*/ 16 w 66"/>
                  <a:gd name="T27" fmla="*/ 27 h 81"/>
                  <a:gd name="T28" fmla="*/ 8 w 66"/>
                  <a:gd name="T29" fmla="*/ 27 h 81"/>
                  <a:gd name="T30" fmla="*/ 4 w 66"/>
                  <a:gd name="T31" fmla="*/ 27 h 81"/>
                  <a:gd name="T32" fmla="*/ 0 w 66"/>
                  <a:gd name="T33" fmla="*/ 19 h 81"/>
                  <a:gd name="T34" fmla="*/ 8 w 66"/>
                  <a:gd name="T35" fmla="*/ 8 h 81"/>
                  <a:gd name="T36" fmla="*/ 31 w 66"/>
                  <a:gd name="T37" fmla="*/ 0 h 81"/>
                  <a:gd name="T38" fmla="*/ 46 w 66"/>
                  <a:gd name="T39" fmla="*/ 4 h 81"/>
                  <a:gd name="T40" fmla="*/ 54 w 66"/>
                  <a:gd name="T41" fmla="*/ 12 h 81"/>
                  <a:gd name="T42" fmla="*/ 54 w 66"/>
                  <a:gd name="T43" fmla="*/ 27 h 81"/>
                  <a:gd name="T44" fmla="*/ 54 w 66"/>
                  <a:gd name="T45" fmla="*/ 62 h 81"/>
                  <a:gd name="T46" fmla="*/ 54 w 66"/>
                  <a:gd name="T47" fmla="*/ 65 h 81"/>
                  <a:gd name="T48" fmla="*/ 58 w 66"/>
                  <a:gd name="T49" fmla="*/ 69 h 81"/>
                  <a:gd name="T50" fmla="*/ 58 w 66"/>
                  <a:gd name="T51" fmla="*/ 69 h 81"/>
                  <a:gd name="T52" fmla="*/ 62 w 66"/>
                  <a:gd name="T53" fmla="*/ 65 h 81"/>
                  <a:gd name="T54" fmla="*/ 66 w 66"/>
                  <a:gd name="T55" fmla="*/ 65 h 81"/>
                  <a:gd name="T56" fmla="*/ 50 w 66"/>
                  <a:gd name="T57" fmla="*/ 81 h 81"/>
                  <a:gd name="T58" fmla="*/ 43 w 66"/>
                  <a:gd name="T59" fmla="*/ 77 h 81"/>
                  <a:gd name="T60" fmla="*/ 39 w 66"/>
                  <a:gd name="T61" fmla="*/ 65 h 81"/>
                  <a:gd name="T62" fmla="*/ 39 w 66"/>
                  <a:gd name="T63" fmla="*/ 35 h 81"/>
                  <a:gd name="T64" fmla="*/ 23 w 66"/>
                  <a:gd name="T65" fmla="*/ 39 h 81"/>
                  <a:gd name="T66" fmla="*/ 16 w 66"/>
                  <a:gd name="T67" fmla="*/ 46 h 81"/>
                  <a:gd name="T68" fmla="*/ 12 w 66"/>
                  <a:gd name="T69" fmla="*/ 54 h 81"/>
                  <a:gd name="T70" fmla="*/ 16 w 66"/>
                  <a:gd name="T71" fmla="*/ 65 h 81"/>
                  <a:gd name="T72" fmla="*/ 23 w 66"/>
                  <a:gd name="T73" fmla="*/ 69 h 81"/>
                  <a:gd name="T74" fmla="*/ 39 w 66"/>
                  <a:gd name="T75" fmla="*/ 62 h 8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6"/>
                  <a:gd name="T115" fmla="*/ 0 h 81"/>
                  <a:gd name="T116" fmla="*/ 66 w 66"/>
                  <a:gd name="T117" fmla="*/ 81 h 8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6" h="81">
                    <a:moveTo>
                      <a:pt x="39" y="65"/>
                    </a:moveTo>
                    <a:lnTo>
                      <a:pt x="35" y="73"/>
                    </a:lnTo>
                    <a:lnTo>
                      <a:pt x="27" y="77"/>
                    </a:lnTo>
                    <a:lnTo>
                      <a:pt x="19" y="77"/>
                    </a:lnTo>
                    <a:lnTo>
                      <a:pt x="16" y="81"/>
                    </a:lnTo>
                    <a:lnTo>
                      <a:pt x="8" y="77"/>
                    </a:lnTo>
                    <a:lnTo>
                      <a:pt x="4" y="73"/>
                    </a:lnTo>
                    <a:lnTo>
                      <a:pt x="0" y="69"/>
                    </a:lnTo>
                    <a:lnTo>
                      <a:pt x="0" y="62"/>
                    </a:lnTo>
                    <a:lnTo>
                      <a:pt x="0" y="54"/>
                    </a:lnTo>
                    <a:lnTo>
                      <a:pt x="0" y="50"/>
                    </a:lnTo>
                    <a:lnTo>
                      <a:pt x="4" y="46"/>
                    </a:lnTo>
                    <a:lnTo>
                      <a:pt x="12" y="39"/>
                    </a:lnTo>
                    <a:lnTo>
                      <a:pt x="23" y="35"/>
                    </a:lnTo>
                    <a:lnTo>
                      <a:pt x="39" y="27"/>
                    </a:lnTo>
                    <a:lnTo>
                      <a:pt x="39" y="16"/>
                    </a:lnTo>
                    <a:lnTo>
                      <a:pt x="39" y="12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3" y="8"/>
                    </a:lnTo>
                    <a:lnTo>
                      <a:pt x="19" y="8"/>
                    </a:lnTo>
                    <a:lnTo>
                      <a:pt x="16" y="12"/>
                    </a:lnTo>
                    <a:lnTo>
                      <a:pt x="16" y="16"/>
                    </a:lnTo>
                    <a:lnTo>
                      <a:pt x="16" y="19"/>
                    </a:lnTo>
                    <a:lnTo>
                      <a:pt x="16" y="23"/>
                    </a:lnTo>
                    <a:lnTo>
                      <a:pt x="16" y="27"/>
                    </a:lnTo>
                    <a:lnTo>
                      <a:pt x="12" y="27"/>
                    </a:lnTo>
                    <a:lnTo>
                      <a:pt x="8" y="27"/>
                    </a:lnTo>
                    <a:lnTo>
                      <a:pt x="4" y="27"/>
                    </a:lnTo>
                    <a:lnTo>
                      <a:pt x="4" y="23"/>
                    </a:lnTo>
                    <a:lnTo>
                      <a:pt x="0" y="19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9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6" y="4"/>
                    </a:lnTo>
                    <a:lnTo>
                      <a:pt x="50" y="8"/>
                    </a:lnTo>
                    <a:lnTo>
                      <a:pt x="54" y="12"/>
                    </a:lnTo>
                    <a:lnTo>
                      <a:pt x="54" y="16"/>
                    </a:lnTo>
                    <a:lnTo>
                      <a:pt x="54" y="27"/>
                    </a:lnTo>
                    <a:lnTo>
                      <a:pt x="54" y="50"/>
                    </a:lnTo>
                    <a:lnTo>
                      <a:pt x="54" y="62"/>
                    </a:lnTo>
                    <a:lnTo>
                      <a:pt x="54" y="65"/>
                    </a:lnTo>
                    <a:lnTo>
                      <a:pt x="58" y="69"/>
                    </a:lnTo>
                    <a:lnTo>
                      <a:pt x="62" y="69"/>
                    </a:lnTo>
                    <a:lnTo>
                      <a:pt x="62" y="65"/>
                    </a:lnTo>
                    <a:lnTo>
                      <a:pt x="66" y="62"/>
                    </a:lnTo>
                    <a:lnTo>
                      <a:pt x="66" y="65"/>
                    </a:lnTo>
                    <a:lnTo>
                      <a:pt x="58" y="77"/>
                    </a:lnTo>
                    <a:lnTo>
                      <a:pt x="50" y="81"/>
                    </a:lnTo>
                    <a:lnTo>
                      <a:pt x="46" y="77"/>
                    </a:lnTo>
                    <a:lnTo>
                      <a:pt x="43" y="77"/>
                    </a:lnTo>
                    <a:lnTo>
                      <a:pt x="43" y="73"/>
                    </a:lnTo>
                    <a:lnTo>
                      <a:pt x="39" y="65"/>
                    </a:lnTo>
                    <a:close/>
                    <a:moveTo>
                      <a:pt x="39" y="62"/>
                    </a:moveTo>
                    <a:lnTo>
                      <a:pt x="39" y="35"/>
                    </a:lnTo>
                    <a:lnTo>
                      <a:pt x="31" y="39"/>
                    </a:lnTo>
                    <a:lnTo>
                      <a:pt x="23" y="39"/>
                    </a:lnTo>
                    <a:lnTo>
                      <a:pt x="19" y="42"/>
                    </a:lnTo>
                    <a:lnTo>
                      <a:pt x="16" y="46"/>
                    </a:lnTo>
                    <a:lnTo>
                      <a:pt x="12" y="50"/>
                    </a:lnTo>
                    <a:lnTo>
                      <a:pt x="12" y="54"/>
                    </a:lnTo>
                    <a:lnTo>
                      <a:pt x="12" y="62"/>
                    </a:lnTo>
                    <a:lnTo>
                      <a:pt x="16" y="65"/>
                    </a:lnTo>
                    <a:lnTo>
                      <a:pt x="19" y="69"/>
                    </a:lnTo>
                    <a:lnTo>
                      <a:pt x="23" y="69"/>
                    </a:lnTo>
                    <a:lnTo>
                      <a:pt x="31" y="65"/>
                    </a:lnTo>
                    <a:lnTo>
                      <a:pt x="39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804" name="Freeform 155"/>
              <p:cNvSpPr>
                <a:spLocks/>
              </p:cNvSpPr>
              <p:nvPr/>
            </p:nvSpPr>
            <p:spPr bwMode="auto">
              <a:xfrm>
                <a:off x="399" y="2170"/>
                <a:ext cx="46" cy="104"/>
              </a:xfrm>
              <a:custGeom>
                <a:avLst/>
                <a:gdLst>
                  <a:gd name="T0" fmla="*/ 27 w 46"/>
                  <a:gd name="T1" fmla="*/ 0 h 104"/>
                  <a:gd name="T2" fmla="*/ 27 w 46"/>
                  <a:gd name="T3" fmla="*/ 27 h 104"/>
                  <a:gd name="T4" fmla="*/ 43 w 46"/>
                  <a:gd name="T5" fmla="*/ 27 h 104"/>
                  <a:gd name="T6" fmla="*/ 43 w 46"/>
                  <a:gd name="T7" fmla="*/ 31 h 104"/>
                  <a:gd name="T8" fmla="*/ 27 w 46"/>
                  <a:gd name="T9" fmla="*/ 31 h 104"/>
                  <a:gd name="T10" fmla="*/ 27 w 46"/>
                  <a:gd name="T11" fmla="*/ 81 h 104"/>
                  <a:gd name="T12" fmla="*/ 27 w 46"/>
                  <a:gd name="T13" fmla="*/ 85 h 104"/>
                  <a:gd name="T14" fmla="*/ 27 w 46"/>
                  <a:gd name="T15" fmla="*/ 88 h 104"/>
                  <a:gd name="T16" fmla="*/ 31 w 46"/>
                  <a:gd name="T17" fmla="*/ 92 h 104"/>
                  <a:gd name="T18" fmla="*/ 35 w 46"/>
                  <a:gd name="T19" fmla="*/ 92 h 104"/>
                  <a:gd name="T20" fmla="*/ 35 w 46"/>
                  <a:gd name="T21" fmla="*/ 92 h 104"/>
                  <a:gd name="T22" fmla="*/ 39 w 46"/>
                  <a:gd name="T23" fmla="*/ 88 h 104"/>
                  <a:gd name="T24" fmla="*/ 43 w 46"/>
                  <a:gd name="T25" fmla="*/ 88 h 104"/>
                  <a:gd name="T26" fmla="*/ 43 w 46"/>
                  <a:gd name="T27" fmla="*/ 85 h 104"/>
                  <a:gd name="T28" fmla="*/ 46 w 46"/>
                  <a:gd name="T29" fmla="*/ 85 h 104"/>
                  <a:gd name="T30" fmla="*/ 43 w 46"/>
                  <a:gd name="T31" fmla="*/ 92 h 104"/>
                  <a:gd name="T32" fmla="*/ 39 w 46"/>
                  <a:gd name="T33" fmla="*/ 100 h 104"/>
                  <a:gd name="T34" fmla="*/ 31 w 46"/>
                  <a:gd name="T35" fmla="*/ 100 h 104"/>
                  <a:gd name="T36" fmla="*/ 27 w 46"/>
                  <a:gd name="T37" fmla="*/ 104 h 104"/>
                  <a:gd name="T38" fmla="*/ 23 w 46"/>
                  <a:gd name="T39" fmla="*/ 100 h 104"/>
                  <a:gd name="T40" fmla="*/ 20 w 46"/>
                  <a:gd name="T41" fmla="*/ 100 h 104"/>
                  <a:gd name="T42" fmla="*/ 16 w 46"/>
                  <a:gd name="T43" fmla="*/ 96 h 104"/>
                  <a:gd name="T44" fmla="*/ 12 w 46"/>
                  <a:gd name="T45" fmla="*/ 92 h 104"/>
                  <a:gd name="T46" fmla="*/ 12 w 46"/>
                  <a:gd name="T47" fmla="*/ 88 h 104"/>
                  <a:gd name="T48" fmla="*/ 12 w 46"/>
                  <a:gd name="T49" fmla="*/ 81 h 104"/>
                  <a:gd name="T50" fmla="*/ 12 w 46"/>
                  <a:gd name="T51" fmla="*/ 31 h 104"/>
                  <a:gd name="T52" fmla="*/ 0 w 46"/>
                  <a:gd name="T53" fmla="*/ 31 h 104"/>
                  <a:gd name="T54" fmla="*/ 0 w 46"/>
                  <a:gd name="T55" fmla="*/ 27 h 104"/>
                  <a:gd name="T56" fmla="*/ 4 w 46"/>
                  <a:gd name="T57" fmla="*/ 27 h 104"/>
                  <a:gd name="T58" fmla="*/ 8 w 46"/>
                  <a:gd name="T59" fmla="*/ 23 h 104"/>
                  <a:gd name="T60" fmla="*/ 12 w 46"/>
                  <a:gd name="T61" fmla="*/ 16 h 104"/>
                  <a:gd name="T62" fmla="*/ 20 w 46"/>
                  <a:gd name="T63" fmla="*/ 12 h 104"/>
                  <a:gd name="T64" fmla="*/ 20 w 46"/>
                  <a:gd name="T65" fmla="*/ 8 h 104"/>
                  <a:gd name="T66" fmla="*/ 23 w 46"/>
                  <a:gd name="T67" fmla="*/ 0 h 104"/>
                  <a:gd name="T68" fmla="*/ 27 w 46"/>
                  <a:gd name="T69" fmla="*/ 0 h 10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"/>
                  <a:gd name="T106" fmla="*/ 0 h 104"/>
                  <a:gd name="T107" fmla="*/ 46 w 46"/>
                  <a:gd name="T108" fmla="*/ 104 h 10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" h="104">
                    <a:moveTo>
                      <a:pt x="27" y="0"/>
                    </a:moveTo>
                    <a:lnTo>
                      <a:pt x="27" y="27"/>
                    </a:lnTo>
                    <a:lnTo>
                      <a:pt x="43" y="27"/>
                    </a:lnTo>
                    <a:lnTo>
                      <a:pt x="43" y="31"/>
                    </a:lnTo>
                    <a:lnTo>
                      <a:pt x="27" y="31"/>
                    </a:lnTo>
                    <a:lnTo>
                      <a:pt x="27" y="81"/>
                    </a:lnTo>
                    <a:lnTo>
                      <a:pt x="27" y="85"/>
                    </a:lnTo>
                    <a:lnTo>
                      <a:pt x="27" y="88"/>
                    </a:lnTo>
                    <a:lnTo>
                      <a:pt x="31" y="92"/>
                    </a:lnTo>
                    <a:lnTo>
                      <a:pt x="35" y="92"/>
                    </a:lnTo>
                    <a:lnTo>
                      <a:pt x="39" y="88"/>
                    </a:lnTo>
                    <a:lnTo>
                      <a:pt x="43" y="88"/>
                    </a:lnTo>
                    <a:lnTo>
                      <a:pt x="43" y="85"/>
                    </a:lnTo>
                    <a:lnTo>
                      <a:pt x="46" y="85"/>
                    </a:lnTo>
                    <a:lnTo>
                      <a:pt x="43" y="92"/>
                    </a:lnTo>
                    <a:lnTo>
                      <a:pt x="39" y="100"/>
                    </a:lnTo>
                    <a:lnTo>
                      <a:pt x="31" y="100"/>
                    </a:lnTo>
                    <a:lnTo>
                      <a:pt x="27" y="104"/>
                    </a:lnTo>
                    <a:lnTo>
                      <a:pt x="23" y="100"/>
                    </a:lnTo>
                    <a:lnTo>
                      <a:pt x="20" y="100"/>
                    </a:lnTo>
                    <a:lnTo>
                      <a:pt x="16" y="96"/>
                    </a:lnTo>
                    <a:lnTo>
                      <a:pt x="12" y="92"/>
                    </a:lnTo>
                    <a:lnTo>
                      <a:pt x="12" y="88"/>
                    </a:lnTo>
                    <a:lnTo>
                      <a:pt x="12" y="81"/>
                    </a:lnTo>
                    <a:lnTo>
                      <a:pt x="12" y="31"/>
                    </a:lnTo>
                    <a:lnTo>
                      <a:pt x="0" y="31"/>
                    </a:lnTo>
                    <a:lnTo>
                      <a:pt x="0" y="27"/>
                    </a:lnTo>
                    <a:lnTo>
                      <a:pt x="4" y="27"/>
                    </a:lnTo>
                    <a:lnTo>
                      <a:pt x="8" y="23"/>
                    </a:lnTo>
                    <a:lnTo>
                      <a:pt x="12" y="16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805" name="Rectangle 156"/>
              <p:cNvSpPr>
                <a:spLocks noChangeArrowheads="1"/>
              </p:cNvSpPr>
              <p:nvPr/>
            </p:nvSpPr>
            <p:spPr bwMode="auto">
              <a:xfrm>
                <a:off x="833" y="2120"/>
                <a:ext cx="8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6" name="Rectangle 157"/>
              <p:cNvSpPr>
                <a:spLocks noChangeArrowheads="1"/>
              </p:cNvSpPr>
              <p:nvPr/>
            </p:nvSpPr>
            <p:spPr bwMode="auto">
              <a:xfrm>
                <a:off x="864" y="2120"/>
                <a:ext cx="7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7" name="Freeform 158"/>
              <p:cNvSpPr>
                <a:spLocks noEditPoints="1"/>
              </p:cNvSpPr>
              <p:nvPr/>
            </p:nvSpPr>
            <p:spPr bwMode="auto">
              <a:xfrm>
                <a:off x="1055" y="2155"/>
                <a:ext cx="70" cy="119"/>
              </a:xfrm>
              <a:custGeom>
                <a:avLst/>
                <a:gdLst>
                  <a:gd name="T0" fmla="*/ 0 w 70"/>
                  <a:gd name="T1" fmla="*/ 61 h 119"/>
                  <a:gd name="T2" fmla="*/ 0 w 70"/>
                  <a:gd name="T3" fmla="*/ 42 h 119"/>
                  <a:gd name="T4" fmla="*/ 4 w 70"/>
                  <a:gd name="T5" fmla="*/ 27 h 119"/>
                  <a:gd name="T6" fmla="*/ 12 w 70"/>
                  <a:gd name="T7" fmla="*/ 15 h 119"/>
                  <a:gd name="T8" fmla="*/ 20 w 70"/>
                  <a:gd name="T9" fmla="*/ 8 h 119"/>
                  <a:gd name="T10" fmla="*/ 27 w 70"/>
                  <a:gd name="T11" fmla="*/ 4 h 119"/>
                  <a:gd name="T12" fmla="*/ 35 w 70"/>
                  <a:gd name="T13" fmla="*/ 0 h 119"/>
                  <a:gd name="T14" fmla="*/ 43 w 70"/>
                  <a:gd name="T15" fmla="*/ 4 h 119"/>
                  <a:gd name="T16" fmla="*/ 50 w 70"/>
                  <a:gd name="T17" fmla="*/ 8 h 119"/>
                  <a:gd name="T18" fmla="*/ 58 w 70"/>
                  <a:gd name="T19" fmla="*/ 15 h 119"/>
                  <a:gd name="T20" fmla="*/ 66 w 70"/>
                  <a:gd name="T21" fmla="*/ 27 h 119"/>
                  <a:gd name="T22" fmla="*/ 70 w 70"/>
                  <a:gd name="T23" fmla="*/ 42 h 119"/>
                  <a:gd name="T24" fmla="*/ 70 w 70"/>
                  <a:gd name="T25" fmla="*/ 57 h 119"/>
                  <a:gd name="T26" fmla="*/ 70 w 70"/>
                  <a:gd name="T27" fmla="*/ 77 h 119"/>
                  <a:gd name="T28" fmla="*/ 66 w 70"/>
                  <a:gd name="T29" fmla="*/ 92 h 119"/>
                  <a:gd name="T30" fmla="*/ 58 w 70"/>
                  <a:gd name="T31" fmla="*/ 103 h 119"/>
                  <a:gd name="T32" fmla="*/ 50 w 70"/>
                  <a:gd name="T33" fmla="*/ 111 h 119"/>
                  <a:gd name="T34" fmla="*/ 43 w 70"/>
                  <a:gd name="T35" fmla="*/ 115 h 119"/>
                  <a:gd name="T36" fmla="*/ 35 w 70"/>
                  <a:gd name="T37" fmla="*/ 119 h 119"/>
                  <a:gd name="T38" fmla="*/ 23 w 70"/>
                  <a:gd name="T39" fmla="*/ 115 h 119"/>
                  <a:gd name="T40" fmla="*/ 16 w 70"/>
                  <a:gd name="T41" fmla="*/ 107 h 119"/>
                  <a:gd name="T42" fmla="*/ 8 w 70"/>
                  <a:gd name="T43" fmla="*/ 100 h 119"/>
                  <a:gd name="T44" fmla="*/ 0 w 70"/>
                  <a:gd name="T45" fmla="*/ 80 h 119"/>
                  <a:gd name="T46" fmla="*/ 0 w 70"/>
                  <a:gd name="T47" fmla="*/ 61 h 119"/>
                  <a:gd name="T48" fmla="*/ 16 w 70"/>
                  <a:gd name="T49" fmla="*/ 61 h 119"/>
                  <a:gd name="T50" fmla="*/ 16 w 70"/>
                  <a:gd name="T51" fmla="*/ 84 h 119"/>
                  <a:gd name="T52" fmla="*/ 20 w 70"/>
                  <a:gd name="T53" fmla="*/ 100 h 119"/>
                  <a:gd name="T54" fmla="*/ 23 w 70"/>
                  <a:gd name="T55" fmla="*/ 107 h 119"/>
                  <a:gd name="T56" fmla="*/ 27 w 70"/>
                  <a:gd name="T57" fmla="*/ 111 h 119"/>
                  <a:gd name="T58" fmla="*/ 35 w 70"/>
                  <a:gd name="T59" fmla="*/ 111 h 119"/>
                  <a:gd name="T60" fmla="*/ 39 w 70"/>
                  <a:gd name="T61" fmla="*/ 111 h 119"/>
                  <a:gd name="T62" fmla="*/ 43 w 70"/>
                  <a:gd name="T63" fmla="*/ 107 h 119"/>
                  <a:gd name="T64" fmla="*/ 47 w 70"/>
                  <a:gd name="T65" fmla="*/ 103 h 119"/>
                  <a:gd name="T66" fmla="*/ 50 w 70"/>
                  <a:gd name="T67" fmla="*/ 96 h 119"/>
                  <a:gd name="T68" fmla="*/ 54 w 70"/>
                  <a:gd name="T69" fmla="*/ 77 h 119"/>
                  <a:gd name="T70" fmla="*/ 54 w 70"/>
                  <a:gd name="T71" fmla="*/ 54 h 119"/>
                  <a:gd name="T72" fmla="*/ 54 w 70"/>
                  <a:gd name="T73" fmla="*/ 38 h 119"/>
                  <a:gd name="T74" fmla="*/ 50 w 70"/>
                  <a:gd name="T75" fmla="*/ 23 h 119"/>
                  <a:gd name="T76" fmla="*/ 47 w 70"/>
                  <a:gd name="T77" fmla="*/ 15 h 119"/>
                  <a:gd name="T78" fmla="*/ 43 w 70"/>
                  <a:gd name="T79" fmla="*/ 11 h 119"/>
                  <a:gd name="T80" fmla="*/ 39 w 70"/>
                  <a:gd name="T81" fmla="*/ 8 h 119"/>
                  <a:gd name="T82" fmla="*/ 35 w 70"/>
                  <a:gd name="T83" fmla="*/ 8 h 119"/>
                  <a:gd name="T84" fmla="*/ 31 w 70"/>
                  <a:gd name="T85" fmla="*/ 8 h 119"/>
                  <a:gd name="T86" fmla="*/ 27 w 70"/>
                  <a:gd name="T87" fmla="*/ 11 h 119"/>
                  <a:gd name="T88" fmla="*/ 20 w 70"/>
                  <a:gd name="T89" fmla="*/ 19 h 119"/>
                  <a:gd name="T90" fmla="*/ 20 w 70"/>
                  <a:gd name="T91" fmla="*/ 34 h 119"/>
                  <a:gd name="T92" fmla="*/ 16 w 70"/>
                  <a:gd name="T93" fmla="*/ 50 h 119"/>
                  <a:gd name="T94" fmla="*/ 16 w 70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0"/>
                  <a:gd name="T145" fmla="*/ 0 h 119"/>
                  <a:gd name="T146" fmla="*/ 70 w 70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0" h="119">
                    <a:moveTo>
                      <a:pt x="0" y="61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2" y="15"/>
                    </a:lnTo>
                    <a:lnTo>
                      <a:pt x="20" y="8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3" y="4"/>
                    </a:lnTo>
                    <a:lnTo>
                      <a:pt x="50" y="8"/>
                    </a:lnTo>
                    <a:lnTo>
                      <a:pt x="58" y="15"/>
                    </a:lnTo>
                    <a:lnTo>
                      <a:pt x="66" y="27"/>
                    </a:lnTo>
                    <a:lnTo>
                      <a:pt x="70" y="42"/>
                    </a:lnTo>
                    <a:lnTo>
                      <a:pt x="70" y="57"/>
                    </a:lnTo>
                    <a:lnTo>
                      <a:pt x="70" y="77"/>
                    </a:lnTo>
                    <a:lnTo>
                      <a:pt x="66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3" y="115"/>
                    </a:lnTo>
                    <a:lnTo>
                      <a:pt x="35" y="119"/>
                    </a:lnTo>
                    <a:lnTo>
                      <a:pt x="23" y="115"/>
                    </a:lnTo>
                    <a:lnTo>
                      <a:pt x="16" y="107"/>
                    </a:lnTo>
                    <a:lnTo>
                      <a:pt x="8" y="100"/>
                    </a:lnTo>
                    <a:lnTo>
                      <a:pt x="0" y="80"/>
                    </a:lnTo>
                    <a:lnTo>
                      <a:pt x="0" y="61"/>
                    </a:lnTo>
                    <a:close/>
                    <a:moveTo>
                      <a:pt x="16" y="61"/>
                    </a:moveTo>
                    <a:lnTo>
                      <a:pt x="16" y="84"/>
                    </a:lnTo>
                    <a:lnTo>
                      <a:pt x="20" y="100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35" y="111"/>
                    </a:lnTo>
                    <a:lnTo>
                      <a:pt x="39" y="111"/>
                    </a:lnTo>
                    <a:lnTo>
                      <a:pt x="43" y="107"/>
                    </a:lnTo>
                    <a:lnTo>
                      <a:pt x="47" y="103"/>
                    </a:lnTo>
                    <a:lnTo>
                      <a:pt x="50" y="96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7" y="15"/>
                    </a:lnTo>
                    <a:lnTo>
                      <a:pt x="43" y="11"/>
                    </a:lnTo>
                    <a:lnTo>
                      <a:pt x="39" y="8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27" y="11"/>
                    </a:lnTo>
                    <a:lnTo>
                      <a:pt x="20" y="19"/>
                    </a:lnTo>
                    <a:lnTo>
                      <a:pt x="20" y="34"/>
                    </a:lnTo>
                    <a:lnTo>
                      <a:pt x="16" y="50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808" name="Rectangle 159"/>
              <p:cNvSpPr>
                <a:spLocks noChangeArrowheads="1"/>
              </p:cNvSpPr>
              <p:nvPr/>
            </p:nvSpPr>
            <p:spPr bwMode="auto">
              <a:xfrm>
                <a:off x="1554" y="2120"/>
                <a:ext cx="8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9" name="Freeform 160"/>
              <p:cNvSpPr>
                <a:spLocks noEditPoints="1"/>
              </p:cNvSpPr>
              <p:nvPr/>
            </p:nvSpPr>
            <p:spPr bwMode="auto">
              <a:xfrm>
                <a:off x="1742" y="2155"/>
                <a:ext cx="69" cy="119"/>
              </a:xfrm>
              <a:custGeom>
                <a:avLst/>
                <a:gdLst>
                  <a:gd name="T0" fmla="*/ 0 w 69"/>
                  <a:gd name="T1" fmla="*/ 61 h 119"/>
                  <a:gd name="T2" fmla="*/ 4 w 69"/>
                  <a:gd name="T3" fmla="*/ 42 h 119"/>
                  <a:gd name="T4" fmla="*/ 8 w 69"/>
                  <a:gd name="T5" fmla="*/ 27 h 119"/>
                  <a:gd name="T6" fmla="*/ 12 w 69"/>
                  <a:gd name="T7" fmla="*/ 15 h 119"/>
                  <a:gd name="T8" fmla="*/ 23 w 69"/>
                  <a:gd name="T9" fmla="*/ 8 h 119"/>
                  <a:gd name="T10" fmla="*/ 27 w 69"/>
                  <a:gd name="T11" fmla="*/ 4 h 119"/>
                  <a:gd name="T12" fmla="*/ 35 w 69"/>
                  <a:gd name="T13" fmla="*/ 0 h 119"/>
                  <a:gd name="T14" fmla="*/ 42 w 69"/>
                  <a:gd name="T15" fmla="*/ 4 h 119"/>
                  <a:gd name="T16" fmla="*/ 50 w 69"/>
                  <a:gd name="T17" fmla="*/ 8 h 119"/>
                  <a:gd name="T18" fmla="*/ 58 w 69"/>
                  <a:gd name="T19" fmla="*/ 15 h 119"/>
                  <a:gd name="T20" fmla="*/ 65 w 69"/>
                  <a:gd name="T21" fmla="*/ 27 h 119"/>
                  <a:gd name="T22" fmla="*/ 69 w 69"/>
                  <a:gd name="T23" fmla="*/ 42 h 119"/>
                  <a:gd name="T24" fmla="*/ 69 w 69"/>
                  <a:gd name="T25" fmla="*/ 57 h 119"/>
                  <a:gd name="T26" fmla="*/ 69 w 69"/>
                  <a:gd name="T27" fmla="*/ 77 h 119"/>
                  <a:gd name="T28" fmla="*/ 65 w 69"/>
                  <a:gd name="T29" fmla="*/ 92 h 119"/>
                  <a:gd name="T30" fmla="*/ 58 w 69"/>
                  <a:gd name="T31" fmla="*/ 103 h 119"/>
                  <a:gd name="T32" fmla="*/ 50 w 69"/>
                  <a:gd name="T33" fmla="*/ 111 h 119"/>
                  <a:gd name="T34" fmla="*/ 42 w 69"/>
                  <a:gd name="T35" fmla="*/ 115 h 119"/>
                  <a:gd name="T36" fmla="*/ 35 w 69"/>
                  <a:gd name="T37" fmla="*/ 119 h 119"/>
                  <a:gd name="T38" fmla="*/ 27 w 69"/>
                  <a:gd name="T39" fmla="*/ 115 h 119"/>
                  <a:gd name="T40" fmla="*/ 16 w 69"/>
                  <a:gd name="T41" fmla="*/ 107 h 119"/>
                  <a:gd name="T42" fmla="*/ 8 w 69"/>
                  <a:gd name="T43" fmla="*/ 100 h 119"/>
                  <a:gd name="T44" fmla="*/ 4 w 69"/>
                  <a:gd name="T45" fmla="*/ 80 h 119"/>
                  <a:gd name="T46" fmla="*/ 0 w 69"/>
                  <a:gd name="T47" fmla="*/ 61 h 119"/>
                  <a:gd name="T48" fmla="*/ 16 w 69"/>
                  <a:gd name="T49" fmla="*/ 61 h 119"/>
                  <a:gd name="T50" fmla="*/ 19 w 69"/>
                  <a:gd name="T51" fmla="*/ 84 h 119"/>
                  <a:gd name="T52" fmla="*/ 23 w 69"/>
                  <a:gd name="T53" fmla="*/ 100 h 119"/>
                  <a:gd name="T54" fmla="*/ 27 w 69"/>
                  <a:gd name="T55" fmla="*/ 107 h 119"/>
                  <a:gd name="T56" fmla="*/ 31 w 69"/>
                  <a:gd name="T57" fmla="*/ 111 h 119"/>
                  <a:gd name="T58" fmla="*/ 35 w 69"/>
                  <a:gd name="T59" fmla="*/ 111 h 119"/>
                  <a:gd name="T60" fmla="*/ 39 w 69"/>
                  <a:gd name="T61" fmla="*/ 111 h 119"/>
                  <a:gd name="T62" fmla="*/ 46 w 69"/>
                  <a:gd name="T63" fmla="*/ 107 h 119"/>
                  <a:gd name="T64" fmla="*/ 50 w 69"/>
                  <a:gd name="T65" fmla="*/ 103 h 119"/>
                  <a:gd name="T66" fmla="*/ 50 w 69"/>
                  <a:gd name="T67" fmla="*/ 96 h 119"/>
                  <a:gd name="T68" fmla="*/ 54 w 69"/>
                  <a:gd name="T69" fmla="*/ 77 h 119"/>
                  <a:gd name="T70" fmla="*/ 54 w 69"/>
                  <a:gd name="T71" fmla="*/ 54 h 119"/>
                  <a:gd name="T72" fmla="*/ 54 w 69"/>
                  <a:gd name="T73" fmla="*/ 38 h 119"/>
                  <a:gd name="T74" fmla="*/ 50 w 69"/>
                  <a:gd name="T75" fmla="*/ 23 h 119"/>
                  <a:gd name="T76" fmla="*/ 46 w 69"/>
                  <a:gd name="T77" fmla="*/ 15 h 119"/>
                  <a:gd name="T78" fmla="*/ 42 w 69"/>
                  <a:gd name="T79" fmla="*/ 11 h 119"/>
                  <a:gd name="T80" fmla="*/ 39 w 69"/>
                  <a:gd name="T81" fmla="*/ 8 h 119"/>
                  <a:gd name="T82" fmla="*/ 35 w 69"/>
                  <a:gd name="T83" fmla="*/ 8 h 119"/>
                  <a:gd name="T84" fmla="*/ 31 w 69"/>
                  <a:gd name="T85" fmla="*/ 8 h 119"/>
                  <a:gd name="T86" fmla="*/ 27 w 69"/>
                  <a:gd name="T87" fmla="*/ 11 h 119"/>
                  <a:gd name="T88" fmla="*/ 23 w 69"/>
                  <a:gd name="T89" fmla="*/ 19 h 119"/>
                  <a:gd name="T90" fmla="*/ 19 w 69"/>
                  <a:gd name="T91" fmla="*/ 34 h 119"/>
                  <a:gd name="T92" fmla="*/ 16 w 69"/>
                  <a:gd name="T93" fmla="*/ 50 h 119"/>
                  <a:gd name="T94" fmla="*/ 16 w 69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9"/>
                  <a:gd name="T146" fmla="*/ 69 w 69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9">
                    <a:moveTo>
                      <a:pt x="0" y="61"/>
                    </a:moveTo>
                    <a:lnTo>
                      <a:pt x="4" y="42"/>
                    </a:lnTo>
                    <a:lnTo>
                      <a:pt x="8" y="27"/>
                    </a:lnTo>
                    <a:lnTo>
                      <a:pt x="12" y="15"/>
                    </a:lnTo>
                    <a:lnTo>
                      <a:pt x="23" y="8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2" y="4"/>
                    </a:lnTo>
                    <a:lnTo>
                      <a:pt x="50" y="8"/>
                    </a:lnTo>
                    <a:lnTo>
                      <a:pt x="58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7"/>
                    </a:lnTo>
                    <a:lnTo>
                      <a:pt x="65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5" y="119"/>
                    </a:lnTo>
                    <a:lnTo>
                      <a:pt x="27" y="115"/>
                    </a:lnTo>
                    <a:lnTo>
                      <a:pt x="16" y="107"/>
                    </a:lnTo>
                    <a:lnTo>
                      <a:pt x="8" y="100"/>
                    </a:lnTo>
                    <a:lnTo>
                      <a:pt x="4" y="80"/>
                    </a:lnTo>
                    <a:lnTo>
                      <a:pt x="0" y="61"/>
                    </a:lnTo>
                    <a:close/>
                    <a:moveTo>
                      <a:pt x="16" y="61"/>
                    </a:moveTo>
                    <a:lnTo>
                      <a:pt x="19" y="84"/>
                    </a:lnTo>
                    <a:lnTo>
                      <a:pt x="23" y="100"/>
                    </a:lnTo>
                    <a:lnTo>
                      <a:pt x="27" y="107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39" y="111"/>
                    </a:lnTo>
                    <a:lnTo>
                      <a:pt x="46" y="107"/>
                    </a:lnTo>
                    <a:lnTo>
                      <a:pt x="50" y="103"/>
                    </a:lnTo>
                    <a:lnTo>
                      <a:pt x="50" y="96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11"/>
                    </a:lnTo>
                    <a:lnTo>
                      <a:pt x="39" y="8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27" y="11"/>
                    </a:lnTo>
                    <a:lnTo>
                      <a:pt x="23" y="19"/>
                    </a:lnTo>
                    <a:lnTo>
                      <a:pt x="19" y="34"/>
                    </a:lnTo>
                    <a:lnTo>
                      <a:pt x="16" y="50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810" name="Rectangle 161"/>
              <p:cNvSpPr>
                <a:spLocks noChangeArrowheads="1"/>
              </p:cNvSpPr>
              <p:nvPr/>
            </p:nvSpPr>
            <p:spPr bwMode="auto">
              <a:xfrm>
                <a:off x="2107" y="2120"/>
                <a:ext cx="7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1" name="Freeform 162"/>
              <p:cNvSpPr>
                <a:spLocks/>
              </p:cNvSpPr>
              <p:nvPr/>
            </p:nvSpPr>
            <p:spPr bwMode="auto">
              <a:xfrm>
                <a:off x="2299" y="2255"/>
                <a:ext cx="19" cy="19"/>
              </a:xfrm>
              <a:custGeom>
                <a:avLst/>
                <a:gdLst>
                  <a:gd name="T0" fmla="*/ 7 w 19"/>
                  <a:gd name="T1" fmla="*/ 0 h 19"/>
                  <a:gd name="T2" fmla="*/ 11 w 19"/>
                  <a:gd name="T3" fmla="*/ 0 h 19"/>
                  <a:gd name="T4" fmla="*/ 15 w 19"/>
                  <a:gd name="T5" fmla="*/ 0 h 19"/>
                  <a:gd name="T6" fmla="*/ 19 w 19"/>
                  <a:gd name="T7" fmla="*/ 3 h 19"/>
                  <a:gd name="T8" fmla="*/ 19 w 19"/>
                  <a:gd name="T9" fmla="*/ 7 h 19"/>
                  <a:gd name="T10" fmla="*/ 19 w 19"/>
                  <a:gd name="T11" fmla="*/ 11 h 19"/>
                  <a:gd name="T12" fmla="*/ 15 w 19"/>
                  <a:gd name="T13" fmla="*/ 15 h 19"/>
                  <a:gd name="T14" fmla="*/ 11 w 19"/>
                  <a:gd name="T15" fmla="*/ 15 h 19"/>
                  <a:gd name="T16" fmla="*/ 7 w 19"/>
                  <a:gd name="T17" fmla="*/ 19 h 19"/>
                  <a:gd name="T18" fmla="*/ 3 w 19"/>
                  <a:gd name="T19" fmla="*/ 15 h 19"/>
                  <a:gd name="T20" fmla="*/ 3 w 19"/>
                  <a:gd name="T21" fmla="*/ 15 h 19"/>
                  <a:gd name="T22" fmla="*/ 0 w 19"/>
                  <a:gd name="T23" fmla="*/ 11 h 19"/>
                  <a:gd name="T24" fmla="*/ 0 w 19"/>
                  <a:gd name="T25" fmla="*/ 7 h 19"/>
                  <a:gd name="T26" fmla="*/ 0 w 19"/>
                  <a:gd name="T27" fmla="*/ 3 h 19"/>
                  <a:gd name="T28" fmla="*/ 3 w 19"/>
                  <a:gd name="T29" fmla="*/ 0 h 19"/>
                  <a:gd name="T30" fmla="*/ 3 w 19"/>
                  <a:gd name="T31" fmla="*/ 0 h 19"/>
                  <a:gd name="T32" fmla="*/ 7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7" y="0"/>
                    </a:moveTo>
                    <a:lnTo>
                      <a:pt x="11" y="0"/>
                    </a:lnTo>
                    <a:lnTo>
                      <a:pt x="15" y="0"/>
                    </a:lnTo>
                    <a:lnTo>
                      <a:pt x="19" y="3"/>
                    </a:lnTo>
                    <a:lnTo>
                      <a:pt x="19" y="7"/>
                    </a:lnTo>
                    <a:lnTo>
                      <a:pt x="19" y="11"/>
                    </a:lnTo>
                    <a:lnTo>
                      <a:pt x="15" y="15"/>
                    </a:lnTo>
                    <a:lnTo>
                      <a:pt x="11" y="15"/>
                    </a:lnTo>
                    <a:lnTo>
                      <a:pt x="7" y="19"/>
                    </a:lnTo>
                    <a:lnTo>
                      <a:pt x="3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812" name="Freeform 163"/>
              <p:cNvSpPr>
                <a:spLocks noEditPoints="1"/>
              </p:cNvSpPr>
              <p:nvPr/>
            </p:nvSpPr>
            <p:spPr bwMode="auto">
              <a:xfrm>
                <a:off x="2333" y="2155"/>
                <a:ext cx="73" cy="119"/>
              </a:xfrm>
              <a:custGeom>
                <a:avLst/>
                <a:gdLst>
                  <a:gd name="T0" fmla="*/ 0 w 73"/>
                  <a:gd name="T1" fmla="*/ 61 h 119"/>
                  <a:gd name="T2" fmla="*/ 4 w 73"/>
                  <a:gd name="T3" fmla="*/ 42 h 119"/>
                  <a:gd name="T4" fmla="*/ 8 w 73"/>
                  <a:gd name="T5" fmla="*/ 27 h 119"/>
                  <a:gd name="T6" fmla="*/ 15 w 73"/>
                  <a:gd name="T7" fmla="*/ 15 h 119"/>
                  <a:gd name="T8" fmla="*/ 23 w 73"/>
                  <a:gd name="T9" fmla="*/ 8 h 119"/>
                  <a:gd name="T10" fmla="*/ 31 w 73"/>
                  <a:gd name="T11" fmla="*/ 4 h 119"/>
                  <a:gd name="T12" fmla="*/ 39 w 73"/>
                  <a:gd name="T13" fmla="*/ 0 h 119"/>
                  <a:gd name="T14" fmla="*/ 46 w 73"/>
                  <a:gd name="T15" fmla="*/ 4 h 119"/>
                  <a:gd name="T16" fmla="*/ 54 w 73"/>
                  <a:gd name="T17" fmla="*/ 8 h 119"/>
                  <a:gd name="T18" fmla="*/ 62 w 73"/>
                  <a:gd name="T19" fmla="*/ 15 h 119"/>
                  <a:gd name="T20" fmla="*/ 65 w 73"/>
                  <a:gd name="T21" fmla="*/ 27 h 119"/>
                  <a:gd name="T22" fmla="*/ 69 w 73"/>
                  <a:gd name="T23" fmla="*/ 42 h 119"/>
                  <a:gd name="T24" fmla="*/ 73 w 73"/>
                  <a:gd name="T25" fmla="*/ 57 h 119"/>
                  <a:gd name="T26" fmla="*/ 69 w 73"/>
                  <a:gd name="T27" fmla="*/ 77 h 119"/>
                  <a:gd name="T28" fmla="*/ 65 w 73"/>
                  <a:gd name="T29" fmla="*/ 92 h 119"/>
                  <a:gd name="T30" fmla="*/ 62 w 73"/>
                  <a:gd name="T31" fmla="*/ 103 h 119"/>
                  <a:gd name="T32" fmla="*/ 54 w 73"/>
                  <a:gd name="T33" fmla="*/ 111 h 119"/>
                  <a:gd name="T34" fmla="*/ 46 w 73"/>
                  <a:gd name="T35" fmla="*/ 115 h 119"/>
                  <a:gd name="T36" fmla="*/ 35 w 73"/>
                  <a:gd name="T37" fmla="*/ 119 h 119"/>
                  <a:gd name="T38" fmla="*/ 27 w 73"/>
                  <a:gd name="T39" fmla="*/ 115 h 119"/>
                  <a:gd name="T40" fmla="*/ 19 w 73"/>
                  <a:gd name="T41" fmla="*/ 107 h 119"/>
                  <a:gd name="T42" fmla="*/ 12 w 73"/>
                  <a:gd name="T43" fmla="*/ 100 h 119"/>
                  <a:gd name="T44" fmla="*/ 4 w 73"/>
                  <a:gd name="T45" fmla="*/ 80 h 119"/>
                  <a:gd name="T46" fmla="*/ 0 w 73"/>
                  <a:gd name="T47" fmla="*/ 61 h 119"/>
                  <a:gd name="T48" fmla="*/ 19 w 73"/>
                  <a:gd name="T49" fmla="*/ 61 h 119"/>
                  <a:gd name="T50" fmla="*/ 19 w 73"/>
                  <a:gd name="T51" fmla="*/ 84 h 119"/>
                  <a:gd name="T52" fmla="*/ 23 w 73"/>
                  <a:gd name="T53" fmla="*/ 100 h 119"/>
                  <a:gd name="T54" fmla="*/ 27 w 73"/>
                  <a:gd name="T55" fmla="*/ 107 h 119"/>
                  <a:gd name="T56" fmla="*/ 31 w 73"/>
                  <a:gd name="T57" fmla="*/ 111 h 119"/>
                  <a:gd name="T58" fmla="*/ 39 w 73"/>
                  <a:gd name="T59" fmla="*/ 111 h 119"/>
                  <a:gd name="T60" fmla="*/ 42 w 73"/>
                  <a:gd name="T61" fmla="*/ 111 h 119"/>
                  <a:gd name="T62" fmla="*/ 46 w 73"/>
                  <a:gd name="T63" fmla="*/ 107 h 119"/>
                  <a:gd name="T64" fmla="*/ 50 w 73"/>
                  <a:gd name="T65" fmla="*/ 103 h 119"/>
                  <a:gd name="T66" fmla="*/ 54 w 73"/>
                  <a:gd name="T67" fmla="*/ 96 h 119"/>
                  <a:gd name="T68" fmla="*/ 54 w 73"/>
                  <a:gd name="T69" fmla="*/ 77 h 119"/>
                  <a:gd name="T70" fmla="*/ 58 w 73"/>
                  <a:gd name="T71" fmla="*/ 54 h 119"/>
                  <a:gd name="T72" fmla="*/ 54 w 73"/>
                  <a:gd name="T73" fmla="*/ 38 h 119"/>
                  <a:gd name="T74" fmla="*/ 54 w 73"/>
                  <a:gd name="T75" fmla="*/ 23 h 119"/>
                  <a:gd name="T76" fmla="*/ 50 w 73"/>
                  <a:gd name="T77" fmla="*/ 15 h 119"/>
                  <a:gd name="T78" fmla="*/ 46 w 73"/>
                  <a:gd name="T79" fmla="*/ 11 h 119"/>
                  <a:gd name="T80" fmla="*/ 42 w 73"/>
                  <a:gd name="T81" fmla="*/ 8 h 119"/>
                  <a:gd name="T82" fmla="*/ 39 w 73"/>
                  <a:gd name="T83" fmla="*/ 8 h 119"/>
                  <a:gd name="T84" fmla="*/ 31 w 73"/>
                  <a:gd name="T85" fmla="*/ 8 h 119"/>
                  <a:gd name="T86" fmla="*/ 27 w 73"/>
                  <a:gd name="T87" fmla="*/ 11 h 119"/>
                  <a:gd name="T88" fmla="*/ 23 w 73"/>
                  <a:gd name="T89" fmla="*/ 19 h 119"/>
                  <a:gd name="T90" fmla="*/ 19 w 73"/>
                  <a:gd name="T91" fmla="*/ 34 h 119"/>
                  <a:gd name="T92" fmla="*/ 19 w 73"/>
                  <a:gd name="T93" fmla="*/ 50 h 119"/>
                  <a:gd name="T94" fmla="*/ 19 w 73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9"/>
                  <a:gd name="T146" fmla="*/ 73 w 73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9">
                    <a:moveTo>
                      <a:pt x="0" y="61"/>
                    </a:moveTo>
                    <a:lnTo>
                      <a:pt x="4" y="42"/>
                    </a:lnTo>
                    <a:lnTo>
                      <a:pt x="8" y="27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1" y="4"/>
                    </a:lnTo>
                    <a:lnTo>
                      <a:pt x="39" y="0"/>
                    </a:lnTo>
                    <a:lnTo>
                      <a:pt x="46" y="4"/>
                    </a:lnTo>
                    <a:lnTo>
                      <a:pt x="54" y="8"/>
                    </a:lnTo>
                    <a:lnTo>
                      <a:pt x="62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73" y="57"/>
                    </a:lnTo>
                    <a:lnTo>
                      <a:pt x="69" y="77"/>
                    </a:lnTo>
                    <a:lnTo>
                      <a:pt x="65" y="92"/>
                    </a:lnTo>
                    <a:lnTo>
                      <a:pt x="62" y="103"/>
                    </a:lnTo>
                    <a:lnTo>
                      <a:pt x="54" y="111"/>
                    </a:lnTo>
                    <a:lnTo>
                      <a:pt x="46" y="115"/>
                    </a:lnTo>
                    <a:lnTo>
                      <a:pt x="35" y="119"/>
                    </a:lnTo>
                    <a:lnTo>
                      <a:pt x="27" y="115"/>
                    </a:lnTo>
                    <a:lnTo>
                      <a:pt x="19" y="107"/>
                    </a:lnTo>
                    <a:lnTo>
                      <a:pt x="12" y="100"/>
                    </a:lnTo>
                    <a:lnTo>
                      <a:pt x="4" y="80"/>
                    </a:lnTo>
                    <a:lnTo>
                      <a:pt x="0" y="61"/>
                    </a:lnTo>
                    <a:close/>
                    <a:moveTo>
                      <a:pt x="19" y="61"/>
                    </a:moveTo>
                    <a:lnTo>
                      <a:pt x="19" y="84"/>
                    </a:lnTo>
                    <a:lnTo>
                      <a:pt x="23" y="100"/>
                    </a:lnTo>
                    <a:lnTo>
                      <a:pt x="27" y="107"/>
                    </a:lnTo>
                    <a:lnTo>
                      <a:pt x="31" y="111"/>
                    </a:lnTo>
                    <a:lnTo>
                      <a:pt x="39" y="111"/>
                    </a:lnTo>
                    <a:lnTo>
                      <a:pt x="42" y="111"/>
                    </a:lnTo>
                    <a:lnTo>
                      <a:pt x="46" y="107"/>
                    </a:lnTo>
                    <a:lnTo>
                      <a:pt x="50" y="103"/>
                    </a:lnTo>
                    <a:lnTo>
                      <a:pt x="54" y="96"/>
                    </a:lnTo>
                    <a:lnTo>
                      <a:pt x="54" y="77"/>
                    </a:lnTo>
                    <a:lnTo>
                      <a:pt x="58" y="54"/>
                    </a:lnTo>
                    <a:lnTo>
                      <a:pt x="54" y="38"/>
                    </a:lnTo>
                    <a:lnTo>
                      <a:pt x="54" y="23"/>
                    </a:lnTo>
                    <a:lnTo>
                      <a:pt x="50" y="15"/>
                    </a:lnTo>
                    <a:lnTo>
                      <a:pt x="46" y="11"/>
                    </a:lnTo>
                    <a:lnTo>
                      <a:pt x="42" y="8"/>
                    </a:lnTo>
                    <a:lnTo>
                      <a:pt x="39" y="8"/>
                    </a:lnTo>
                    <a:lnTo>
                      <a:pt x="31" y="8"/>
                    </a:lnTo>
                    <a:lnTo>
                      <a:pt x="27" y="11"/>
                    </a:lnTo>
                    <a:lnTo>
                      <a:pt x="23" y="19"/>
                    </a:lnTo>
                    <a:lnTo>
                      <a:pt x="19" y="34"/>
                    </a:lnTo>
                    <a:lnTo>
                      <a:pt x="19" y="50"/>
                    </a:lnTo>
                    <a:lnTo>
                      <a:pt x="19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813" name="Freeform 164"/>
              <p:cNvSpPr>
                <a:spLocks noEditPoints="1"/>
              </p:cNvSpPr>
              <p:nvPr/>
            </p:nvSpPr>
            <p:spPr bwMode="auto">
              <a:xfrm>
                <a:off x="2418" y="2155"/>
                <a:ext cx="72" cy="119"/>
              </a:xfrm>
              <a:custGeom>
                <a:avLst/>
                <a:gdLst>
                  <a:gd name="T0" fmla="*/ 0 w 72"/>
                  <a:gd name="T1" fmla="*/ 61 h 119"/>
                  <a:gd name="T2" fmla="*/ 3 w 72"/>
                  <a:gd name="T3" fmla="*/ 42 h 119"/>
                  <a:gd name="T4" fmla="*/ 7 w 72"/>
                  <a:gd name="T5" fmla="*/ 27 h 119"/>
                  <a:gd name="T6" fmla="*/ 15 w 72"/>
                  <a:gd name="T7" fmla="*/ 15 h 119"/>
                  <a:gd name="T8" fmla="*/ 23 w 72"/>
                  <a:gd name="T9" fmla="*/ 8 h 119"/>
                  <a:gd name="T10" fmla="*/ 30 w 72"/>
                  <a:gd name="T11" fmla="*/ 4 h 119"/>
                  <a:gd name="T12" fmla="*/ 38 w 72"/>
                  <a:gd name="T13" fmla="*/ 0 h 119"/>
                  <a:gd name="T14" fmla="*/ 46 w 72"/>
                  <a:gd name="T15" fmla="*/ 4 h 119"/>
                  <a:gd name="T16" fmla="*/ 53 w 72"/>
                  <a:gd name="T17" fmla="*/ 8 h 119"/>
                  <a:gd name="T18" fmla="*/ 57 w 72"/>
                  <a:gd name="T19" fmla="*/ 15 h 119"/>
                  <a:gd name="T20" fmla="*/ 65 w 72"/>
                  <a:gd name="T21" fmla="*/ 27 h 119"/>
                  <a:gd name="T22" fmla="*/ 69 w 72"/>
                  <a:gd name="T23" fmla="*/ 42 h 119"/>
                  <a:gd name="T24" fmla="*/ 72 w 72"/>
                  <a:gd name="T25" fmla="*/ 57 h 119"/>
                  <a:gd name="T26" fmla="*/ 69 w 72"/>
                  <a:gd name="T27" fmla="*/ 77 h 119"/>
                  <a:gd name="T28" fmla="*/ 65 w 72"/>
                  <a:gd name="T29" fmla="*/ 92 h 119"/>
                  <a:gd name="T30" fmla="*/ 61 w 72"/>
                  <a:gd name="T31" fmla="*/ 103 h 119"/>
                  <a:gd name="T32" fmla="*/ 53 w 72"/>
                  <a:gd name="T33" fmla="*/ 111 h 119"/>
                  <a:gd name="T34" fmla="*/ 42 w 72"/>
                  <a:gd name="T35" fmla="*/ 115 h 119"/>
                  <a:gd name="T36" fmla="*/ 34 w 72"/>
                  <a:gd name="T37" fmla="*/ 119 h 119"/>
                  <a:gd name="T38" fmla="*/ 26 w 72"/>
                  <a:gd name="T39" fmla="*/ 115 h 119"/>
                  <a:gd name="T40" fmla="*/ 19 w 72"/>
                  <a:gd name="T41" fmla="*/ 107 h 119"/>
                  <a:gd name="T42" fmla="*/ 11 w 72"/>
                  <a:gd name="T43" fmla="*/ 100 h 119"/>
                  <a:gd name="T44" fmla="*/ 3 w 72"/>
                  <a:gd name="T45" fmla="*/ 80 h 119"/>
                  <a:gd name="T46" fmla="*/ 0 w 72"/>
                  <a:gd name="T47" fmla="*/ 61 h 119"/>
                  <a:gd name="T48" fmla="*/ 15 w 72"/>
                  <a:gd name="T49" fmla="*/ 61 h 119"/>
                  <a:gd name="T50" fmla="*/ 19 w 72"/>
                  <a:gd name="T51" fmla="*/ 84 h 119"/>
                  <a:gd name="T52" fmla="*/ 23 w 72"/>
                  <a:gd name="T53" fmla="*/ 100 h 119"/>
                  <a:gd name="T54" fmla="*/ 26 w 72"/>
                  <a:gd name="T55" fmla="*/ 107 h 119"/>
                  <a:gd name="T56" fmla="*/ 30 w 72"/>
                  <a:gd name="T57" fmla="*/ 111 h 119"/>
                  <a:gd name="T58" fmla="*/ 34 w 72"/>
                  <a:gd name="T59" fmla="*/ 111 h 119"/>
                  <a:gd name="T60" fmla="*/ 42 w 72"/>
                  <a:gd name="T61" fmla="*/ 111 h 119"/>
                  <a:gd name="T62" fmla="*/ 46 w 72"/>
                  <a:gd name="T63" fmla="*/ 107 h 119"/>
                  <a:gd name="T64" fmla="*/ 49 w 72"/>
                  <a:gd name="T65" fmla="*/ 103 h 119"/>
                  <a:gd name="T66" fmla="*/ 53 w 72"/>
                  <a:gd name="T67" fmla="*/ 96 h 119"/>
                  <a:gd name="T68" fmla="*/ 53 w 72"/>
                  <a:gd name="T69" fmla="*/ 77 h 119"/>
                  <a:gd name="T70" fmla="*/ 57 w 72"/>
                  <a:gd name="T71" fmla="*/ 54 h 119"/>
                  <a:gd name="T72" fmla="*/ 53 w 72"/>
                  <a:gd name="T73" fmla="*/ 38 h 119"/>
                  <a:gd name="T74" fmla="*/ 53 w 72"/>
                  <a:gd name="T75" fmla="*/ 23 h 119"/>
                  <a:gd name="T76" fmla="*/ 49 w 72"/>
                  <a:gd name="T77" fmla="*/ 15 h 119"/>
                  <a:gd name="T78" fmla="*/ 46 w 72"/>
                  <a:gd name="T79" fmla="*/ 11 h 119"/>
                  <a:gd name="T80" fmla="*/ 42 w 72"/>
                  <a:gd name="T81" fmla="*/ 8 h 119"/>
                  <a:gd name="T82" fmla="*/ 38 w 72"/>
                  <a:gd name="T83" fmla="*/ 8 h 119"/>
                  <a:gd name="T84" fmla="*/ 30 w 72"/>
                  <a:gd name="T85" fmla="*/ 8 h 119"/>
                  <a:gd name="T86" fmla="*/ 26 w 72"/>
                  <a:gd name="T87" fmla="*/ 11 h 119"/>
                  <a:gd name="T88" fmla="*/ 23 w 72"/>
                  <a:gd name="T89" fmla="*/ 19 h 119"/>
                  <a:gd name="T90" fmla="*/ 19 w 72"/>
                  <a:gd name="T91" fmla="*/ 34 h 119"/>
                  <a:gd name="T92" fmla="*/ 19 w 72"/>
                  <a:gd name="T93" fmla="*/ 50 h 119"/>
                  <a:gd name="T94" fmla="*/ 15 w 72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2"/>
                  <a:gd name="T145" fmla="*/ 0 h 119"/>
                  <a:gd name="T146" fmla="*/ 72 w 72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2" h="119">
                    <a:moveTo>
                      <a:pt x="0" y="61"/>
                    </a:moveTo>
                    <a:lnTo>
                      <a:pt x="3" y="42"/>
                    </a:lnTo>
                    <a:lnTo>
                      <a:pt x="7" y="27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0" y="4"/>
                    </a:lnTo>
                    <a:lnTo>
                      <a:pt x="38" y="0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7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72" y="57"/>
                    </a:lnTo>
                    <a:lnTo>
                      <a:pt x="69" y="77"/>
                    </a:lnTo>
                    <a:lnTo>
                      <a:pt x="65" y="92"/>
                    </a:lnTo>
                    <a:lnTo>
                      <a:pt x="61" y="103"/>
                    </a:lnTo>
                    <a:lnTo>
                      <a:pt x="53" y="111"/>
                    </a:lnTo>
                    <a:lnTo>
                      <a:pt x="42" y="115"/>
                    </a:lnTo>
                    <a:lnTo>
                      <a:pt x="34" y="119"/>
                    </a:lnTo>
                    <a:lnTo>
                      <a:pt x="26" y="115"/>
                    </a:lnTo>
                    <a:lnTo>
                      <a:pt x="19" y="107"/>
                    </a:lnTo>
                    <a:lnTo>
                      <a:pt x="11" y="100"/>
                    </a:lnTo>
                    <a:lnTo>
                      <a:pt x="3" y="80"/>
                    </a:lnTo>
                    <a:lnTo>
                      <a:pt x="0" y="61"/>
                    </a:lnTo>
                    <a:close/>
                    <a:moveTo>
                      <a:pt x="15" y="61"/>
                    </a:moveTo>
                    <a:lnTo>
                      <a:pt x="19" y="84"/>
                    </a:lnTo>
                    <a:lnTo>
                      <a:pt x="23" y="100"/>
                    </a:lnTo>
                    <a:lnTo>
                      <a:pt x="26" y="107"/>
                    </a:lnTo>
                    <a:lnTo>
                      <a:pt x="30" y="111"/>
                    </a:lnTo>
                    <a:lnTo>
                      <a:pt x="34" y="111"/>
                    </a:lnTo>
                    <a:lnTo>
                      <a:pt x="42" y="111"/>
                    </a:lnTo>
                    <a:lnTo>
                      <a:pt x="46" y="107"/>
                    </a:lnTo>
                    <a:lnTo>
                      <a:pt x="49" y="103"/>
                    </a:lnTo>
                    <a:lnTo>
                      <a:pt x="53" y="96"/>
                    </a:lnTo>
                    <a:lnTo>
                      <a:pt x="53" y="77"/>
                    </a:lnTo>
                    <a:lnTo>
                      <a:pt x="57" y="54"/>
                    </a:lnTo>
                    <a:lnTo>
                      <a:pt x="53" y="38"/>
                    </a:lnTo>
                    <a:lnTo>
                      <a:pt x="53" y="23"/>
                    </a:lnTo>
                    <a:lnTo>
                      <a:pt x="49" y="15"/>
                    </a:lnTo>
                    <a:lnTo>
                      <a:pt x="46" y="11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0" y="8"/>
                    </a:lnTo>
                    <a:lnTo>
                      <a:pt x="26" y="11"/>
                    </a:lnTo>
                    <a:lnTo>
                      <a:pt x="23" y="19"/>
                    </a:lnTo>
                    <a:lnTo>
                      <a:pt x="19" y="34"/>
                    </a:lnTo>
                    <a:lnTo>
                      <a:pt x="19" y="50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814" name="Freeform 165"/>
              <p:cNvSpPr>
                <a:spLocks/>
              </p:cNvSpPr>
              <p:nvPr/>
            </p:nvSpPr>
            <p:spPr bwMode="auto">
              <a:xfrm>
                <a:off x="2498" y="2155"/>
                <a:ext cx="77" cy="115"/>
              </a:xfrm>
              <a:custGeom>
                <a:avLst/>
                <a:gdLst>
                  <a:gd name="T0" fmla="*/ 77 w 77"/>
                  <a:gd name="T1" fmla="*/ 96 h 115"/>
                  <a:gd name="T2" fmla="*/ 69 w 77"/>
                  <a:gd name="T3" fmla="*/ 115 h 115"/>
                  <a:gd name="T4" fmla="*/ 0 w 77"/>
                  <a:gd name="T5" fmla="*/ 115 h 115"/>
                  <a:gd name="T6" fmla="*/ 0 w 77"/>
                  <a:gd name="T7" fmla="*/ 111 h 115"/>
                  <a:gd name="T8" fmla="*/ 19 w 77"/>
                  <a:gd name="T9" fmla="*/ 96 h 115"/>
                  <a:gd name="T10" fmla="*/ 31 w 77"/>
                  <a:gd name="T11" fmla="*/ 80 h 115"/>
                  <a:gd name="T12" fmla="*/ 42 w 77"/>
                  <a:gd name="T13" fmla="*/ 69 h 115"/>
                  <a:gd name="T14" fmla="*/ 50 w 77"/>
                  <a:gd name="T15" fmla="*/ 54 h 115"/>
                  <a:gd name="T16" fmla="*/ 54 w 77"/>
                  <a:gd name="T17" fmla="*/ 38 h 115"/>
                  <a:gd name="T18" fmla="*/ 54 w 77"/>
                  <a:gd name="T19" fmla="*/ 31 h 115"/>
                  <a:gd name="T20" fmla="*/ 46 w 77"/>
                  <a:gd name="T21" fmla="*/ 19 h 115"/>
                  <a:gd name="T22" fmla="*/ 38 w 77"/>
                  <a:gd name="T23" fmla="*/ 15 h 115"/>
                  <a:gd name="T24" fmla="*/ 31 w 77"/>
                  <a:gd name="T25" fmla="*/ 15 h 115"/>
                  <a:gd name="T26" fmla="*/ 23 w 77"/>
                  <a:gd name="T27" fmla="*/ 15 h 115"/>
                  <a:gd name="T28" fmla="*/ 15 w 77"/>
                  <a:gd name="T29" fmla="*/ 19 h 115"/>
                  <a:gd name="T30" fmla="*/ 12 w 77"/>
                  <a:gd name="T31" fmla="*/ 27 h 115"/>
                  <a:gd name="T32" fmla="*/ 8 w 77"/>
                  <a:gd name="T33" fmla="*/ 34 h 115"/>
                  <a:gd name="T34" fmla="*/ 4 w 77"/>
                  <a:gd name="T35" fmla="*/ 34 h 115"/>
                  <a:gd name="T36" fmla="*/ 8 w 77"/>
                  <a:gd name="T37" fmla="*/ 19 h 115"/>
                  <a:gd name="T38" fmla="*/ 15 w 77"/>
                  <a:gd name="T39" fmla="*/ 11 h 115"/>
                  <a:gd name="T40" fmla="*/ 23 w 77"/>
                  <a:gd name="T41" fmla="*/ 4 h 115"/>
                  <a:gd name="T42" fmla="*/ 35 w 77"/>
                  <a:gd name="T43" fmla="*/ 0 h 115"/>
                  <a:gd name="T44" fmla="*/ 50 w 77"/>
                  <a:gd name="T45" fmla="*/ 4 h 115"/>
                  <a:gd name="T46" fmla="*/ 58 w 77"/>
                  <a:gd name="T47" fmla="*/ 11 h 115"/>
                  <a:gd name="T48" fmla="*/ 65 w 77"/>
                  <a:gd name="T49" fmla="*/ 19 h 115"/>
                  <a:gd name="T50" fmla="*/ 69 w 77"/>
                  <a:gd name="T51" fmla="*/ 31 h 115"/>
                  <a:gd name="T52" fmla="*/ 65 w 77"/>
                  <a:gd name="T53" fmla="*/ 38 h 115"/>
                  <a:gd name="T54" fmla="*/ 65 w 77"/>
                  <a:gd name="T55" fmla="*/ 50 h 115"/>
                  <a:gd name="T56" fmla="*/ 58 w 77"/>
                  <a:gd name="T57" fmla="*/ 61 h 115"/>
                  <a:gd name="T58" fmla="*/ 42 w 77"/>
                  <a:gd name="T59" fmla="*/ 77 h 115"/>
                  <a:gd name="T60" fmla="*/ 31 w 77"/>
                  <a:gd name="T61" fmla="*/ 88 h 115"/>
                  <a:gd name="T62" fmla="*/ 23 w 77"/>
                  <a:gd name="T63" fmla="*/ 100 h 115"/>
                  <a:gd name="T64" fmla="*/ 19 w 77"/>
                  <a:gd name="T65" fmla="*/ 103 h 115"/>
                  <a:gd name="T66" fmla="*/ 46 w 77"/>
                  <a:gd name="T67" fmla="*/ 103 h 115"/>
                  <a:gd name="T68" fmla="*/ 54 w 77"/>
                  <a:gd name="T69" fmla="*/ 103 h 115"/>
                  <a:gd name="T70" fmla="*/ 62 w 77"/>
                  <a:gd name="T71" fmla="*/ 103 h 115"/>
                  <a:gd name="T72" fmla="*/ 62 w 77"/>
                  <a:gd name="T73" fmla="*/ 100 h 115"/>
                  <a:gd name="T74" fmla="*/ 65 w 77"/>
                  <a:gd name="T75" fmla="*/ 100 h 115"/>
                  <a:gd name="T76" fmla="*/ 69 w 77"/>
                  <a:gd name="T77" fmla="*/ 96 h 115"/>
                  <a:gd name="T78" fmla="*/ 73 w 77"/>
                  <a:gd name="T79" fmla="*/ 96 h 115"/>
                  <a:gd name="T80" fmla="*/ 77 w 77"/>
                  <a:gd name="T81" fmla="*/ 96 h 1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7"/>
                  <a:gd name="T124" fmla="*/ 0 h 115"/>
                  <a:gd name="T125" fmla="*/ 77 w 77"/>
                  <a:gd name="T126" fmla="*/ 115 h 1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7" h="115">
                    <a:moveTo>
                      <a:pt x="77" y="96"/>
                    </a:moveTo>
                    <a:lnTo>
                      <a:pt x="69" y="115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19" y="96"/>
                    </a:lnTo>
                    <a:lnTo>
                      <a:pt x="31" y="80"/>
                    </a:lnTo>
                    <a:lnTo>
                      <a:pt x="42" y="69"/>
                    </a:lnTo>
                    <a:lnTo>
                      <a:pt x="50" y="54"/>
                    </a:lnTo>
                    <a:lnTo>
                      <a:pt x="54" y="38"/>
                    </a:lnTo>
                    <a:lnTo>
                      <a:pt x="54" y="31"/>
                    </a:lnTo>
                    <a:lnTo>
                      <a:pt x="46" y="19"/>
                    </a:lnTo>
                    <a:lnTo>
                      <a:pt x="38" y="15"/>
                    </a:lnTo>
                    <a:lnTo>
                      <a:pt x="31" y="15"/>
                    </a:lnTo>
                    <a:lnTo>
                      <a:pt x="23" y="15"/>
                    </a:lnTo>
                    <a:lnTo>
                      <a:pt x="15" y="19"/>
                    </a:lnTo>
                    <a:lnTo>
                      <a:pt x="12" y="27"/>
                    </a:lnTo>
                    <a:lnTo>
                      <a:pt x="8" y="34"/>
                    </a:lnTo>
                    <a:lnTo>
                      <a:pt x="4" y="34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3" y="4"/>
                    </a:lnTo>
                    <a:lnTo>
                      <a:pt x="35" y="0"/>
                    </a:lnTo>
                    <a:lnTo>
                      <a:pt x="50" y="4"/>
                    </a:lnTo>
                    <a:lnTo>
                      <a:pt x="58" y="11"/>
                    </a:lnTo>
                    <a:lnTo>
                      <a:pt x="65" y="19"/>
                    </a:lnTo>
                    <a:lnTo>
                      <a:pt x="69" y="31"/>
                    </a:lnTo>
                    <a:lnTo>
                      <a:pt x="65" y="38"/>
                    </a:lnTo>
                    <a:lnTo>
                      <a:pt x="65" y="50"/>
                    </a:lnTo>
                    <a:lnTo>
                      <a:pt x="58" y="61"/>
                    </a:lnTo>
                    <a:lnTo>
                      <a:pt x="42" y="77"/>
                    </a:lnTo>
                    <a:lnTo>
                      <a:pt x="31" y="88"/>
                    </a:lnTo>
                    <a:lnTo>
                      <a:pt x="23" y="100"/>
                    </a:lnTo>
                    <a:lnTo>
                      <a:pt x="19" y="103"/>
                    </a:lnTo>
                    <a:lnTo>
                      <a:pt x="46" y="103"/>
                    </a:lnTo>
                    <a:lnTo>
                      <a:pt x="54" y="103"/>
                    </a:lnTo>
                    <a:lnTo>
                      <a:pt x="62" y="103"/>
                    </a:lnTo>
                    <a:lnTo>
                      <a:pt x="62" y="100"/>
                    </a:lnTo>
                    <a:lnTo>
                      <a:pt x="65" y="100"/>
                    </a:lnTo>
                    <a:lnTo>
                      <a:pt x="69" y="96"/>
                    </a:lnTo>
                    <a:lnTo>
                      <a:pt x="73" y="96"/>
                    </a:lnTo>
                    <a:lnTo>
                      <a:pt x="77" y="9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815" name="Freeform 166"/>
              <p:cNvSpPr>
                <a:spLocks/>
              </p:cNvSpPr>
              <p:nvPr/>
            </p:nvSpPr>
            <p:spPr bwMode="auto">
              <a:xfrm>
                <a:off x="2598" y="2155"/>
                <a:ext cx="46" cy="115"/>
              </a:xfrm>
              <a:custGeom>
                <a:avLst/>
                <a:gdLst>
                  <a:gd name="T0" fmla="*/ 0 w 46"/>
                  <a:gd name="T1" fmla="*/ 15 h 115"/>
                  <a:gd name="T2" fmla="*/ 27 w 46"/>
                  <a:gd name="T3" fmla="*/ 0 h 115"/>
                  <a:gd name="T4" fmla="*/ 31 w 46"/>
                  <a:gd name="T5" fmla="*/ 0 h 115"/>
                  <a:gd name="T6" fmla="*/ 31 w 46"/>
                  <a:gd name="T7" fmla="*/ 96 h 115"/>
                  <a:gd name="T8" fmla="*/ 31 w 46"/>
                  <a:gd name="T9" fmla="*/ 103 h 115"/>
                  <a:gd name="T10" fmla="*/ 31 w 46"/>
                  <a:gd name="T11" fmla="*/ 107 h 115"/>
                  <a:gd name="T12" fmla="*/ 34 w 46"/>
                  <a:gd name="T13" fmla="*/ 111 h 115"/>
                  <a:gd name="T14" fmla="*/ 34 w 46"/>
                  <a:gd name="T15" fmla="*/ 111 h 115"/>
                  <a:gd name="T16" fmla="*/ 38 w 46"/>
                  <a:gd name="T17" fmla="*/ 115 h 115"/>
                  <a:gd name="T18" fmla="*/ 46 w 46"/>
                  <a:gd name="T19" fmla="*/ 115 h 115"/>
                  <a:gd name="T20" fmla="*/ 46 w 46"/>
                  <a:gd name="T21" fmla="*/ 115 h 115"/>
                  <a:gd name="T22" fmla="*/ 4 w 46"/>
                  <a:gd name="T23" fmla="*/ 115 h 115"/>
                  <a:gd name="T24" fmla="*/ 4 w 46"/>
                  <a:gd name="T25" fmla="*/ 115 h 115"/>
                  <a:gd name="T26" fmla="*/ 8 w 46"/>
                  <a:gd name="T27" fmla="*/ 115 h 115"/>
                  <a:gd name="T28" fmla="*/ 11 w 46"/>
                  <a:gd name="T29" fmla="*/ 111 h 115"/>
                  <a:gd name="T30" fmla="*/ 15 w 46"/>
                  <a:gd name="T31" fmla="*/ 111 h 115"/>
                  <a:gd name="T32" fmla="*/ 15 w 46"/>
                  <a:gd name="T33" fmla="*/ 107 h 115"/>
                  <a:gd name="T34" fmla="*/ 15 w 46"/>
                  <a:gd name="T35" fmla="*/ 103 h 115"/>
                  <a:gd name="T36" fmla="*/ 15 w 46"/>
                  <a:gd name="T37" fmla="*/ 96 h 115"/>
                  <a:gd name="T38" fmla="*/ 15 w 46"/>
                  <a:gd name="T39" fmla="*/ 34 h 115"/>
                  <a:gd name="T40" fmla="*/ 15 w 46"/>
                  <a:gd name="T41" fmla="*/ 23 h 115"/>
                  <a:gd name="T42" fmla="*/ 15 w 46"/>
                  <a:gd name="T43" fmla="*/ 19 h 115"/>
                  <a:gd name="T44" fmla="*/ 15 w 46"/>
                  <a:gd name="T45" fmla="*/ 15 h 115"/>
                  <a:gd name="T46" fmla="*/ 15 w 46"/>
                  <a:gd name="T47" fmla="*/ 15 h 115"/>
                  <a:gd name="T48" fmla="*/ 11 w 46"/>
                  <a:gd name="T49" fmla="*/ 15 h 115"/>
                  <a:gd name="T50" fmla="*/ 11 w 46"/>
                  <a:gd name="T51" fmla="*/ 11 h 115"/>
                  <a:gd name="T52" fmla="*/ 8 w 46"/>
                  <a:gd name="T53" fmla="*/ 15 h 115"/>
                  <a:gd name="T54" fmla="*/ 4 w 46"/>
                  <a:gd name="T55" fmla="*/ 15 h 115"/>
                  <a:gd name="T56" fmla="*/ 0 w 46"/>
                  <a:gd name="T57" fmla="*/ 15 h 11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6"/>
                  <a:gd name="T88" fmla="*/ 0 h 115"/>
                  <a:gd name="T89" fmla="*/ 46 w 46"/>
                  <a:gd name="T90" fmla="*/ 115 h 11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6" h="115">
                    <a:moveTo>
                      <a:pt x="0" y="15"/>
                    </a:moveTo>
                    <a:lnTo>
                      <a:pt x="27" y="0"/>
                    </a:lnTo>
                    <a:lnTo>
                      <a:pt x="31" y="0"/>
                    </a:lnTo>
                    <a:lnTo>
                      <a:pt x="31" y="96"/>
                    </a:lnTo>
                    <a:lnTo>
                      <a:pt x="31" y="103"/>
                    </a:lnTo>
                    <a:lnTo>
                      <a:pt x="31" y="107"/>
                    </a:lnTo>
                    <a:lnTo>
                      <a:pt x="34" y="111"/>
                    </a:lnTo>
                    <a:lnTo>
                      <a:pt x="38" y="115"/>
                    </a:lnTo>
                    <a:lnTo>
                      <a:pt x="46" y="115"/>
                    </a:lnTo>
                    <a:lnTo>
                      <a:pt x="4" y="115"/>
                    </a:lnTo>
                    <a:lnTo>
                      <a:pt x="8" y="115"/>
                    </a:lnTo>
                    <a:lnTo>
                      <a:pt x="11" y="111"/>
                    </a:lnTo>
                    <a:lnTo>
                      <a:pt x="15" y="111"/>
                    </a:lnTo>
                    <a:lnTo>
                      <a:pt x="15" y="107"/>
                    </a:lnTo>
                    <a:lnTo>
                      <a:pt x="15" y="103"/>
                    </a:lnTo>
                    <a:lnTo>
                      <a:pt x="15" y="96"/>
                    </a:lnTo>
                    <a:lnTo>
                      <a:pt x="15" y="34"/>
                    </a:lnTo>
                    <a:lnTo>
                      <a:pt x="15" y="23"/>
                    </a:lnTo>
                    <a:lnTo>
                      <a:pt x="15" y="19"/>
                    </a:lnTo>
                    <a:lnTo>
                      <a:pt x="15" y="15"/>
                    </a:lnTo>
                    <a:lnTo>
                      <a:pt x="11" y="15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4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816" name="Rectangle 167"/>
              <p:cNvSpPr>
                <a:spLocks noChangeArrowheads="1"/>
              </p:cNvSpPr>
              <p:nvPr/>
            </p:nvSpPr>
            <p:spPr bwMode="auto">
              <a:xfrm>
                <a:off x="2705" y="2120"/>
                <a:ext cx="8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7" name="Freeform 168"/>
              <p:cNvSpPr>
                <a:spLocks noEditPoints="1"/>
              </p:cNvSpPr>
              <p:nvPr/>
            </p:nvSpPr>
            <p:spPr bwMode="auto">
              <a:xfrm>
                <a:off x="2901" y="2155"/>
                <a:ext cx="69" cy="119"/>
              </a:xfrm>
              <a:custGeom>
                <a:avLst/>
                <a:gdLst>
                  <a:gd name="T0" fmla="*/ 0 w 69"/>
                  <a:gd name="T1" fmla="*/ 61 h 119"/>
                  <a:gd name="T2" fmla="*/ 0 w 69"/>
                  <a:gd name="T3" fmla="*/ 42 h 119"/>
                  <a:gd name="T4" fmla="*/ 4 w 69"/>
                  <a:gd name="T5" fmla="*/ 27 h 119"/>
                  <a:gd name="T6" fmla="*/ 11 w 69"/>
                  <a:gd name="T7" fmla="*/ 15 h 119"/>
                  <a:gd name="T8" fmla="*/ 19 w 69"/>
                  <a:gd name="T9" fmla="*/ 8 h 119"/>
                  <a:gd name="T10" fmla="*/ 27 w 69"/>
                  <a:gd name="T11" fmla="*/ 4 h 119"/>
                  <a:gd name="T12" fmla="*/ 35 w 69"/>
                  <a:gd name="T13" fmla="*/ 0 h 119"/>
                  <a:gd name="T14" fmla="*/ 42 w 69"/>
                  <a:gd name="T15" fmla="*/ 4 h 119"/>
                  <a:gd name="T16" fmla="*/ 50 w 69"/>
                  <a:gd name="T17" fmla="*/ 8 h 119"/>
                  <a:gd name="T18" fmla="*/ 58 w 69"/>
                  <a:gd name="T19" fmla="*/ 15 h 119"/>
                  <a:gd name="T20" fmla="*/ 61 w 69"/>
                  <a:gd name="T21" fmla="*/ 27 h 119"/>
                  <a:gd name="T22" fmla="*/ 69 w 69"/>
                  <a:gd name="T23" fmla="*/ 42 h 119"/>
                  <a:gd name="T24" fmla="*/ 69 w 69"/>
                  <a:gd name="T25" fmla="*/ 57 h 119"/>
                  <a:gd name="T26" fmla="*/ 69 w 69"/>
                  <a:gd name="T27" fmla="*/ 77 h 119"/>
                  <a:gd name="T28" fmla="*/ 61 w 69"/>
                  <a:gd name="T29" fmla="*/ 92 h 119"/>
                  <a:gd name="T30" fmla="*/ 58 w 69"/>
                  <a:gd name="T31" fmla="*/ 103 h 119"/>
                  <a:gd name="T32" fmla="*/ 50 w 69"/>
                  <a:gd name="T33" fmla="*/ 111 h 119"/>
                  <a:gd name="T34" fmla="*/ 42 w 69"/>
                  <a:gd name="T35" fmla="*/ 115 h 119"/>
                  <a:gd name="T36" fmla="*/ 35 w 69"/>
                  <a:gd name="T37" fmla="*/ 119 h 119"/>
                  <a:gd name="T38" fmla="*/ 23 w 69"/>
                  <a:gd name="T39" fmla="*/ 115 h 119"/>
                  <a:gd name="T40" fmla="*/ 15 w 69"/>
                  <a:gd name="T41" fmla="*/ 107 h 119"/>
                  <a:gd name="T42" fmla="*/ 8 w 69"/>
                  <a:gd name="T43" fmla="*/ 100 h 119"/>
                  <a:gd name="T44" fmla="*/ 0 w 69"/>
                  <a:gd name="T45" fmla="*/ 80 h 119"/>
                  <a:gd name="T46" fmla="*/ 0 w 69"/>
                  <a:gd name="T47" fmla="*/ 61 h 119"/>
                  <a:gd name="T48" fmla="*/ 15 w 69"/>
                  <a:gd name="T49" fmla="*/ 61 h 119"/>
                  <a:gd name="T50" fmla="*/ 15 w 69"/>
                  <a:gd name="T51" fmla="*/ 84 h 119"/>
                  <a:gd name="T52" fmla="*/ 19 w 69"/>
                  <a:gd name="T53" fmla="*/ 100 h 119"/>
                  <a:gd name="T54" fmla="*/ 23 w 69"/>
                  <a:gd name="T55" fmla="*/ 107 h 119"/>
                  <a:gd name="T56" fmla="*/ 27 w 69"/>
                  <a:gd name="T57" fmla="*/ 111 h 119"/>
                  <a:gd name="T58" fmla="*/ 35 w 69"/>
                  <a:gd name="T59" fmla="*/ 111 h 119"/>
                  <a:gd name="T60" fmla="*/ 38 w 69"/>
                  <a:gd name="T61" fmla="*/ 111 h 119"/>
                  <a:gd name="T62" fmla="*/ 42 w 69"/>
                  <a:gd name="T63" fmla="*/ 107 h 119"/>
                  <a:gd name="T64" fmla="*/ 46 w 69"/>
                  <a:gd name="T65" fmla="*/ 103 h 119"/>
                  <a:gd name="T66" fmla="*/ 50 w 69"/>
                  <a:gd name="T67" fmla="*/ 96 h 119"/>
                  <a:gd name="T68" fmla="*/ 54 w 69"/>
                  <a:gd name="T69" fmla="*/ 77 h 119"/>
                  <a:gd name="T70" fmla="*/ 54 w 69"/>
                  <a:gd name="T71" fmla="*/ 54 h 119"/>
                  <a:gd name="T72" fmla="*/ 54 w 69"/>
                  <a:gd name="T73" fmla="*/ 38 h 119"/>
                  <a:gd name="T74" fmla="*/ 50 w 69"/>
                  <a:gd name="T75" fmla="*/ 23 h 119"/>
                  <a:gd name="T76" fmla="*/ 46 w 69"/>
                  <a:gd name="T77" fmla="*/ 15 h 119"/>
                  <a:gd name="T78" fmla="*/ 42 w 69"/>
                  <a:gd name="T79" fmla="*/ 11 h 119"/>
                  <a:gd name="T80" fmla="*/ 38 w 69"/>
                  <a:gd name="T81" fmla="*/ 8 h 119"/>
                  <a:gd name="T82" fmla="*/ 35 w 69"/>
                  <a:gd name="T83" fmla="*/ 8 h 119"/>
                  <a:gd name="T84" fmla="*/ 27 w 69"/>
                  <a:gd name="T85" fmla="*/ 8 h 119"/>
                  <a:gd name="T86" fmla="*/ 23 w 69"/>
                  <a:gd name="T87" fmla="*/ 11 h 119"/>
                  <a:gd name="T88" fmla="*/ 19 w 69"/>
                  <a:gd name="T89" fmla="*/ 19 h 119"/>
                  <a:gd name="T90" fmla="*/ 15 w 69"/>
                  <a:gd name="T91" fmla="*/ 34 h 119"/>
                  <a:gd name="T92" fmla="*/ 15 w 69"/>
                  <a:gd name="T93" fmla="*/ 50 h 119"/>
                  <a:gd name="T94" fmla="*/ 15 w 69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9"/>
                  <a:gd name="T146" fmla="*/ 69 w 69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9">
                    <a:moveTo>
                      <a:pt x="0" y="61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1" y="15"/>
                    </a:lnTo>
                    <a:lnTo>
                      <a:pt x="19" y="8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2" y="4"/>
                    </a:lnTo>
                    <a:lnTo>
                      <a:pt x="50" y="8"/>
                    </a:lnTo>
                    <a:lnTo>
                      <a:pt x="58" y="15"/>
                    </a:lnTo>
                    <a:lnTo>
                      <a:pt x="61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7"/>
                    </a:lnTo>
                    <a:lnTo>
                      <a:pt x="61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5" y="119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8" y="100"/>
                    </a:lnTo>
                    <a:lnTo>
                      <a:pt x="0" y="80"/>
                    </a:lnTo>
                    <a:lnTo>
                      <a:pt x="0" y="61"/>
                    </a:lnTo>
                    <a:close/>
                    <a:moveTo>
                      <a:pt x="15" y="61"/>
                    </a:moveTo>
                    <a:lnTo>
                      <a:pt x="15" y="84"/>
                    </a:lnTo>
                    <a:lnTo>
                      <a:pt x="19" y="100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35" y="111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3"/>
                    </a:lnTo>
                    <a:lnTo>
                      <a:pt x="50" y="96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11"/>
                    </a:lnTo>
                    <a:lnTo>
                      <a:pt x="38" y="8"/>
                    </a:lnTo>
                    <a:lnTo>
                      <a:pt x="35" y="8"/>
                    </a:lnTo>
                    <a:lnTo>
                      <a:pt x="27" y="8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5" y="34"/>
                    </a:lnTo>
                    <a:lnTo>
                      <a:pt x="15" y="50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818" name="Rectangle 169"/>
              <p:cNvSpPr>
                <a:spLocks noChangeArrowheads="1"/>
              </p:cNvSpPr>
              <p:nvPr/>
            </p:nvSpPr>
            <p:spPr bwMode="auto">
              <a:xfrm>
                <a:off x="3304" y="2120"/>
                <a:ext cx="8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9" name="Freeform 170"/>
              <p:cNvSpPr>
                <a:spLocks/>
              </p:cNvSpPr>
              <p:nvPr/>
            </p:nvSpPr>
            <p:spPr bwMode="auto">
              <a:xfrm>
                <a:off x="3507" y="2255"/>
                <a:ext cx="19" cy="19"/>
              </a:xfrm>
              <a:custGeom>
                <a:avLst/>
                <a:gdLst>
                  <a:gd name="T0" fmla="*/ 12 w 19"/>
                  <a:gd name="T1" fmla="*/ 0 h 19"/>
                  <a:gd name="T2" fmla="*/ 16 w 19"/>
                  <a:gd name="T3" fmla="*/ 0 h 19"/>
                  <a:gd name="T4" fmla="*/ 19 w 19"/>
                  <a:gd name="T5" fmla="*/ 0 h 19"/>
                  <a:gd name="T6" fmla="*/ 19 w 19"/>
                  <a:gd name="T7" fmla="*/ 3 h 19"/>
                  <a:gd name="T8" fmla="*/ 19 w 19"/>
                  <a:gd name="T9" fmla="*/ 7 h 19"/>
                  <a:gd name="T10" fmla="*/ 19 w 19"/>
                  <a:gd name="T11" fmla="*/ 11 h 19"/>
                  <a:gd name="T12" fmla="*/ 19 w 19"/>
                  <a:gd name="T13" fmla="*/ 15 h 19"/>
                  <a:gd name="T14" fmla="*/ 16 w 19"/>
                  <a:gd name="T15" fmla="*/ 15 h 19"/>
                  <a:gd name="T16" fmla="*/ 12 w 19"/>
                  <a:gd name="T17" fmla="*/ 19 h 19"/>
                  <a:gd name="T18" fmla="*/ 8 w 19"/>
                  <a:gd name="T19" fmla="*/ 15 h 19"/>
                  <a:gd name="T20" fmla="*/ 4 w 19"/>
                  <a:gd name="T21" fmla="*/ 15 h 19"/>
                  <a:gd name="T22" fmla="*/ 0 w 19"/>
                  <a:gd name="T23" fmla="*/ 11 h 19"/>
                  <a:gd name="T24" fmla="*/ 0 w 19"/>
                  <a:gd name="T25" fmla="*/ 7 h 19"/>
                  <a:gd name="T26" fmla="*/ 0 w 19"/>
                  <a:gd name="T27" fmla="*/ 3 h 19"/>
                  <a:gd name="T28" fmla="*/ 4 w 19"/>
                  <a:gd name="T29" fmla="*/ 0 h 19"/>
                  <a:gd name="T30" fmla="*/ 8 w 19"/>
                  <a:gd name="T31" fmla="*/ 0 h 19"/>
                  <a:gd name="T32" fmla="*/ 12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12" y="0"/>
                    </a:moveTo>
                    <a:lnTo>
                      <a:pt x="16" y="0"/>
                    </a:lnTo>
                    <a:lnTo>
                      <a:pt x="19" y="0"/>
                    </a:lnTo>
                    <a:lnTo>
                      <a:pt x="19" y="3"/>
                    </a:lnTo>
                    <a:lnTo>
                      <a:pt x="19" y="7"/>
                    </a:lnTo>
                    <a:lnTo>
                      <a:pt x="19" y="11"/>
                    </a:lnTo>
                    <a:lnTo>
                      <a:pt x="19" y="15"/>
                    </a:lnTo>
                    <a:lnTo>
                      <a:pt x="16" y="15"/>
                    </a:lnTo>
                    <a:lnTo>
                      <a:pt x="12" y="19"/>
                    </a:lnTo>
                    <a:lnTo>
                      <a:pt x="8" y="15"/>
                    </a:lnTo>
                    <a:lnTo>
                      <a:pt x="4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820" name="Freeform 171"/>
              <p:cNvSpPr>
                <a:spLocks noEditPoints="1"/>
              </p:cNvSpPr>
              <p:nvPr/>
            </p:nvSpPr>
            <p:spPr bwMode="auto">
              <a:xfrm>
                <a:off x="3546" y="2155"/>
                <a:ext cx="69" cy="119"/>
              </a:xfrm>
              <a:custGeom>
                <a:avLst/>
                <a:gdLst>
                  <a:gd name="T0" fmla="*/ 0 w 69"/>
                  <a:gd name="T1" fmla="*/ 61 h 119"/>
                  <a:gd name="T2" fmla="*/ 0 w 69"/>
                  <a:gd name="T3" fmla="*/ 42 h 119"/>
                  <a:gd name="T4" fmla="*/ 3 w 69"/>
                  <a:gd name="T5" fmla="*/ 27 h 119"/>
                  <a:gd name="T6" fmla="*/ 11 w 69"/>
                  <a:gd name="T7" fmla="*/ 15 h 119"/>
                  <a:gd name="T8" fmla="*/ 19 w 69"/>
                  <a:gd name="T9" fmla="*/ 8 h 119"/>
                  <a:gd name="T10" fmla="*/ 26 w 69"/>
                  <a:gd name="T11" fmla="*/ 4 h 119"/>
                  <a:gd name="T12" fmla="*/ 34 w 69"/>
                  <a:gd name="T13" fmla="*/ 0 h 119"/>
                  <a:gd name="T14" fmla="*/ 42 w 69"/>
                  <a:gd name="T15" fmla="*/ 4 h 119"/>
                  <a:gd name="T16" fmla="*/ 49 w 69"/>
                  <a:gd name="T17" fmla="*/ 8 h 119"/>
                  <a:gd name="T18" fmla="*/ 57 w 69"/>
                  <a:gd name="T19" fmla="*/ 15 h 119"/>
                  <a:gd name="T20" fmla="*/ 65 w 69"/>
                  <a:gd name="T21" fmla="*/ 27 h 119"/>
                  <a:gd name="T22" fmla="*/ 69 w 69"/>
                  <a:gd name="T23" fmla="*/ 42 h 119"/>
                  <a:gd name="T24" fmla="*/ 69 w 69"/>
                  <a:gd name="T25" fmla="*/ 57 h 119"/>
                  <a:gd name="T26" fmla="*/ 69 w 69"/>
                  <a:gd name="T27" fmla="*/ 77 h 119"/>
                  <a:gd name="T28" fmla="*/ 65 w 69"/>
                  <a:gd name="T29" fmla="*/ 92 h 119"/>
                  <a:gd name="T30" fmla="*/ 57 w 69"/>
                  <a:gd name="T31" fmla="*/ 103 h 119"/>
                  <a:gd name="T32" fmla="*/ 49 w 69"/>
                  <a:gd name="T33" fmla="*/ 111 h 119"/>
                  <a:gd name="T34" fmla="*/ 42 w 69"/>
                  <a:gd name="T35" fmla="*/ 115 h 119"/>
                  <a:gd name="T36" fmla="*/ 34 w 69"/>
                  <a:gd name="T37" fmla="*/ 119 h 119"/>
                  <a:gd name="T38" fmla="*/ 23 w 69"/>
                  <a:gd name="T39" fmla="*/ 115 h 119"/>
                  <a:gd name="T40" fmla="*/ 15 w 69"/>
                  <a:gd name="T41" fmla="*/ 107 h 119"/>
                  <a:gd name="T42" fmla="*/ 7 w 69"/>
                  <a:gd name="T43" fmla="*/ 100 h 119"/>
                  <a:gd name="T44" fmla="*/ 0 w 69"/>
                  <a:gd name="T45" fmla="*/ 80 h 119"/>
                  <a:gd name="T46" fmla="*/ 0 w 69"/>
                  <a:gd name="T47" fmla="*/ 61 h 119"/>
                  <a:gd name="T48" fmla="*/ 15 w 69"/>
                  <a:gd name="T49" fmla="*/ 61 h 119"/>
                  <a:gd name="T50" fmla="*/ 15 w 69"/>
                  <a:gd name="T51" fmla="*/ 84 h 119"/>
                  <a:gd name="T52" fmla="*/ 19 w 69"/>
                  <a:gd name="T53" fmla="*/ 100 h 119"/>
                  <a:gd name="T54" fmla="*/ 23 w 69"/>
                  <a:gd name="T55" fmla="*/ 107 h 119"/>
                  <a:gd name="T56" fmla="*/ 26 w 69"/>
                  <a:gd name="T57" fmla="*/ 111 h 119"/>
                  <a:gd name="T58" fmla="*/ 34 w 69"/>
                  <a:gd name="T59" fmla="*/ 111 h 119"/>
                  <a:gd name="T60" fmla="*/ 38 w 69"/>
                  <a:gd name="T61" fmla="*/ 111 h 119"/>
                  <a:gd name="T62" fmla="*/ 42 w 69"/>
                  <a:gd name="T63" fmla="*/ 107 h 119"/>
                  <a:gd name="T64" fmla="*/ 46 w 69"/>
                  <a:gd name="T65" fmla="*/ 103 h 119"/>
                  <a:gd name="T66" fmla="*/ 49 w 69"/>
                  <a:gd name="T67" fmla="*/ 96 h 119"/>
                  <a:gd name="T68" fmla="*/ 53 w 69"/>
                  <a:gd name="T69" fmla="*/ 77 h 119"/>
                  <a:gd name="T70" fmla="*/ 53 w 69"/>
                  <a:gd name="T71" fmla="*/ 54 h 119"/>
                  <a:gd name="T72" fmla="*/ 53 w 69"/>
                  <a:gd name="T73" fmla="*/ 38 h 119"/>
                  <a:gd name="T74" fmla="*/ 49 w 69"/>
                  <a:gd name="T75" fmla="*/ 23 h 119"/>
                  <a:gd name="T76" fmla="*/ 46 w 69"/>
                  <a:gd name="T77" fmla="*/ 15 h 119"/>
                  <a:gd name="T78" fmla="*/ 42 w 69"/>
                  <a:gd name="T79" fmla="*/ 11 h 119"/>
                  <a:gd name="T80" fmla="*/ 38 w 69"/>
                  <a:gd name="T81" fmla="*/ 8 h 119"/>
                  <a:gd name="T82" fmla="*/ 34 w 69"/>
                  <a:gd name="T83" fmla="*/ 8 h 119"/>
                  <a:gd name="T84" fmla="*/ 30 w 69"/>
                  <a:gd name="T85" fmla="*/ 8 h 119"/>
                  <a:gd name="T86" fmla="*/ 23 w 69"/>
                  <a:gd name="T87" fmla="*/ 11 h 119"/>
                  <a:gd name="T88" fmla="*/ 19 w 69"/>
                  <a:gd name="T89" fmla="*/ 19 h 119"/>
                  <a:gd name="T90" fmla="*/ 15 w 69"/>
                  <a:gd name="T91" fmla="*/ 34 h 119"/>
                  <a:gd name="T92" fmla="*/ 15 w 69"/>
                  <a:gd name="T93" fmla="*/ 50 h 119"/>
                  <a:gd name="T94" fmla="*/ 15 w 69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9"/>
                  <a:gd name="T146" fmla="*/ 69 w 69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9">
                    <a:moveTo>
                      <a:pt x="0" y="61"/>
                    </a:moveTo>
                    <a:lnTo>
                      <a:pt x="0" y="42"/>
                    </a:lnTo>
                    <a:lnTo>
                      <a:pt x="3" y="27"/>
                    </a:lnTo>
                    <a:lnTo>
                      <a:pt x="11" y="15"/>
                    </a:lnTo>
                    <a:lnTo>
                      <a:pt x="19" y="8"/>
                    </a:lnTo>
                    <a:lnTo>
                      <a:pt x="26" y="4"/>
                    </a:lnTo>
                    <a:lnTo>
                      <a:pt x="34" y="0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57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7"/>
                    </a:lnTo>
                    <a:lnTo>
                      <a:pt x="65" y="92"/>
                    </a:lnTo>
                    <a:lnTo>
                      <a:pt x="57" y="103"/>
                    </a:lnTo>
                    <a:lnTo>
                      <a:pt x="49" y="111"/>
                    </a:lnTo>
                    <a:lnTo>
                      <a:pt x="42" y="115"/>
                    </a:lnTo>
                    <a:lnTo>
                      <a:pt x="34" y="119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7" y="100"/>
                    </a:lnTo>
                    <a:lnTo>
                      <a:pt x="0" y="80"/>
                    </a:lnTo>
                    <a:lnTo>
                      <a:pt x="0" y="61"/>
                    </a:lnTo>
                    <a:close/>
                    <a:moveTo>
                      <a:pt x="15" y="61"/>
                    </a:moveTo>
                    <a:lnTo>
                      <a:pt x="15" y="84"/>
                    </a:lnTo>
                    <a:lnTo>
                      <a:pt x="19" y="100"/>
                    </a:lnTo>
                    <a:lnTo>
                      <a:pt x="23" y="107"/>
                    </a:lnTo>
                    <a:lnTo>
                      <a:pt x="26" y="111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3"/>
                    </a:lnTo>
                    <a:lnTo>
                      <a:pt x="49" y="96"/>
                    </a:lnTo>
                    <a:lnTo>
                      <a:pt x="53" y="77"/>
                    </a:lnTo>
                    <a:lnTo>
                      <a:pt x="53" y="54"/>
                    </a:lnTo>
                    <a:lnTo>
                      <a:pt x="53" y="38"/>
                    </a:lnTo>
                    <a:lnTo>
                      <a:pt x="49" y="23"/>
                    </a:lnTo>
                    <a:lnTo>
                      <a:pt x="46" y="15"/>
                    </a:lnTo>
                    <a:lnTo>
                      <a:pt x="42" y="11"/>
                    </a:lnTo>
                    <a:lnTo>
                      <a:pt x="38" y="8"/>
                    </a:lnTo>
                    <a:lnTo>
                      <a:pt x="34" y="8"/>
                    </a:lnTo>
                    <a:lnTo>
                      <a:pt x="30" y="8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5" y="34"/>
                    </a:lnTo>
                    <a:lnTo>
                      <a:pt x="15" y="50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821" name="Freeform 172"/>
              <p:cNvSpPr>
                <a:spLocks/>
              </p:cNvSpPr>
              <p:nvPr/>
            </p:nvSpPr>
            <p:spPr bwMode="auto">
              <a:xfrm>
                <a:off x="3626" y="2155"/>
                <a:ext cx="73" cy="115"/>
              </a:xfrm>
              <a:custGeom>
                <a:avLst/>
                <a:gdLst>
                  <a:gd name="T0" fmla="*/ 73 w 73"/>
                  <a:gd name="T1" fmla="*/ 96 h 115"/>
                  <a:gd name="T2" fmla="*/ 65 w 73"/>
                  <a:gd name="T3" fmla="*/ 115 h 115"/>
                  <a:gd name="T4" fmla="*/ 0 w 73"/>
                  <a:gd name="T5" fmla="*/ 115 h 115"/>
                  <a:gd name="T6" fmla="*/ 0 w 73"/>
                  <a:gd name="T7" fmla="*/ 111 h 115"/>
                  <a:gd name="T8" fmla="*/ 15 w 73"/>
                  <a:gd name="T9" fmla="*/ 96 h 115"/>
                  <a:gd name="T10" fmla="*/ 31 w 73"/>
                  <a:gd name="T11" fmla="*/ 80 h 115"/>
                  <a:gd name="T12" fmla="*/ 39 w 73"/>
                  <a:gd name="T13" fmla="*/ 69 h 115"/>
                  <a:gd name="T14" fmla="*/ 50 w 73"/>
                  <a:gd name="T15" fmla="*/ 54 h 115"/>
                  <a:gd name="T16" fmla="*/ 50 w 73"/>
                  <a:gd name="T17" fmla="*/ 38 h 115"/>
                  <a:gd name="T18" fmla="*/ 50 w 73"/>
                  <a:gd name="T19" fmla="*/ 31 h 115"/>
                  <a:gd name="T20" fmla="*/ 46 w 73"/>
                  <a:gd name="T21" fmla="*/ 19 h 115"/>
                  <a:gd name="T22" fmla="*/ 39 w 73"/>
                  <a:gd name="T23" fmla="*/ 15 h 115"/>
                  <a:gd name="T24" fmla="*/ 31 w 73"/>
                  <a:gd name="T25" fmla="*/ 15 h 115"/>
                  <a:gd name="T26" fmla="*/ 23 w 73"/>
                  <a:gd name="T27" fmla="*/ 15 h 115"/>
                  <a:gd name="T28" fmla="*/ 15 w 73"/>
                  <a:gd name="T29" fmla="*/ 19 h 115"/>
                  <a:gd name="T30" fmla="*/ 8 w 73"/>
                  <a:gd name="T31" fmla="*/ 27 h 115"/>
                  <a:gd name="T32" fmla="*/ 4 w 73"/>
                  <a:gd name="T33" fmla="*/ 34 h 115"/>
                  <a:gd name="T34" fmla="*/ 0 w 73"/>
                  <a:gd name="T35" fmla="*/ 34 h 115"/>
                  <a:gd name="T36" fmla="*/ 4 w 73"/>
                  <a:gd name="T37" fmla="*/ 19 h 115"/>
                  <a:gd name="T38" fmla="*/ 12 w 73"/>
                  <a:gd name="T39" fmla="*/ 11 h 115"/>
                  <a:gd name="T40" fmla="*/ 23 w 73"/>
                  <a:gd name="T41" fmla="*/ 4 h 115"/>
                  <a:gd name="T42" fmla="*/ 35 w 73"/>
                  <a:gd name="T43" fmla="*/ 0 h 115"/>
                  <a:gd name="T44" fmla="*/ 46 w 73"/>
                  <a:gd name="T45" fmla="*/ 4 h 115"/>
                  <a:gd name="T46" fmla="*/ 58 w 73"/>
                  <a:gd name="T47" fmla="*/ 11 h 115"/>
                  <a:gd name="T48" fmla="*/ 65 w 73"/>
                  <a:gd name="T49" fmla="*/ 19 h 115"/>
                  <a:gd name="T50" fmla="*/ 65 w 73"/>
                  <a:gd name="T51" fmla="*/ 31 h 115"/>
                  <a:gd name="T52" fmla="*/ 65 w 73"/>
                  <a:gd name="T53" fmla="*/ 38 h 115"/>
                  <a:gd name="T54" fmla="*/ 62 w 73"/>
                  <a:gd name="T55" fmla="*/ 50 h 115"/>
                  <a:gd name="T56" fmla="*/ 54 w 73"/>
                  <a:gd name="T57" fmla="*/ 61 h 115"/>
                  <a:gd name="T58" fmla="*/ 42 w 73"/>
                  <a:gd name="T59" fmla="*/ 77 h 115"/>
                  <a:gd name="T60" fmla="*/ 31 w 73"/>
                  <a:gd name="T61" fmla="*/ 88 h 115"/>
                  <a:gd name="T62" fmla="*/ 19 w 73"/>
                  <a:gd name="T63" fmla="*/ 100 h 115"/>
                  <a:gd name="T64" fmla="*/ 15 w 73"/>
                  <a:gd name="T65" fmla="*/ 103 h 115"/>
                  <a:gd name="T66" fmla="*/ 46 w 73"/>
                  <a:gd name="T67" fmla="*/ 103 h 115"/>
                  <a:gd name="T68" fmla="*/ 54 w 73"/>
                  <a:gd name="T69" fmla="*/ 103 h 115"/>
                  <a:gd name="T70" fmla="*/ 58 w 73"/>
                  <a:gd name="T71" fmla="*/ 103 h 115"/>
                  <a:gd name="T72" fmla="*/ 62 w 73"/>
                  <a:gd name="T73" fmla="*/ 100 h 115"/>
                  <a:gd name="T74" fmla="*/ 65 w 73"/>
                  <a:gd name="T75" fmla="*/ 100 h 115"/>
                  <a:gd name="T76" fmla="*/ 65 w 73"/>
                  <a:gd name="T77" fmla="*/ 96 h 115"/>
                  <a:gd name="T78" fmla="*/ 69 w 73"/>
                  <a:gd name="T79" fmla="*/ 96 h 115"/>
                  <a:gd name="T80" fmla="*/ 73 w 73"/>
                  <a:gd name="T81" fmla="*/ 96 h 1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"/>
                  <a:gd name="T124" fmla="*/ 0 h 115"/>
                  <a:gd name="T125" fmla="*/ 73 w 73"/>
                  <a:gd name="T126" fmla="*/ 115 h 1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" h="115">
                    <a:moveTo>
                      <a:pt x="73" y="96"/>
                    </a:moveTo>
                    <a:lnTo>
                      <a:pt x="65" y="115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15" y="96"/>
                    </a:lnTo>
                    <a:lnTo>
                      <a:pt x="31" y="80"/>
                    </a:lnTo>
                    <a:lnTo>
                      <a:pt x="39" y="69"/>
                    </a:lnTo>
                    <a:lnTo>
                      <a:pt x="50" y="54"/>
                    </a:lnTo>
                    <a:lnTo>
                      <a:pt x="50" y="38"/>
                    </a:lnTo>
                    <a:lnTo>
                      <a:pt x="50" y="31"/>
                    </a:lnTo>
                    <a:lnTo>
                      <a:pt x="46" y="19"/>
                    </a:lnTo>
                    <a:lnTo>
                      <a:pt x="39" y="15"/>
                    </a:lnTo>
                    <a:lnTo>
                      <a:pt x="31" y="15"/>
                    </a:lnTo>
                    <a:lnTo>
                      <a:pt x="23" y="15"/>
                    </a:lnTo>
                    <a:lnTo>
                      <a:pt x="15" y="19"/>
                    </a:lnTo>
                    <a:lnTo>
                      <a:pt x="8" y="27"/>
                    </a:lnTo>
                    <a:lnTo>
                      <a:pt x="4" y="34"/>
                    </a:lnTo>
                    <a:lnTo>
                      <a:pt x="0" y="34"/>
                    </a:lnTo>
                    <a:lnTo>
                      <a:pt x="4" y="19"/>
                    </a:lnTo>
                    <a:lnTo>
                      <a:pt x="12" y="11"/>
                    </a:lnTo>
                    <a:lnTo>
                      <a:pt x="23" y="4"/>
                    </a:lnTo>
                    <a:lnTo>
                      <a:pt x="35" y="0"/>
                    </a:lnTo>
                    <a:lnTo>
                      <a:pt x="46" y="4"/>
                    </a:lnTo>
                    <a:lnTo>
                      <a:pt x="58" y="11"/>
                    </a:lnTo>
                    <a:lnTo>
                      <a:pt x="65" y="19"/>
                    </a:lnTo>
                    <a:lnTo>
                      <a:pt x="65" y="31"/>
                    </a:lnTo>
                    <a:lnTo>
                      <a:pt x="65" y="38"/>
                    </a:lnTo>
                    <a:lnTo>
                      <a:pt x="62" y="50"/>
                    </a:lnTo>
                    <a:lnTo>
                      <a:pt x="54" y="61"/>
                    </a:lnTo>
                    <a:lnTo>
                      <a:pt x="42" y="77"/>
                    </a:lnTo>
                    <a:lnTo>
                      <a:pt x="31" y="88"/>
                    </a:lnTo>
                    <a:lnTo>
                      <a:pt x="19" y="100"/>
                    </a:lnTo>
                    <a:lnTo>
                      <a:pt x="15" y="103"/>
                    </a:lnTo>
                    <a:lnTo>
                      <a:pt x="46" y="103"/>
                    </a:lnTo>
                    <a:lnTo>
                      <a:pt x="54" y="103"/>
                    </a:lnTo>
                    <a:lnTo>
                      <a:pt x="58" y="103"/>
                    </a:lnTo>
                    <a:lnTo>
                      <a:pt x="62" y="100"/>
                    </a:lnTo>
                    <a:lnTo>
                      <a:pt x="65" y="100"/>
                    </a:lnTo>
                    <a:lnTo>
                      <a:pt x="65" y="96"/>
                    </a:lnTo>
                    <a:lnTo>
                      <a:pt x="69" y="96"/>
                    </a:lnTo>
                    <a:lnTo>
                      <a:pt x="73" y="9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822" name="Freeform 173"/>
              <p:cNvSpPr>
                <a:spLocks noEditPoints="1"/>
              </p:cNvSpPr>
              <p:nvPr/>
            </p:nvSpPr>
            <p:spPr bwMode="auto">
              <a:xfrm>
                <a:off x="3714" y="2155"/>
                <a:ext cx="69" cy="119"/>
              </a:xfrm>
              <a:custGeom>
                <a:avLst/>
                <a:gdLst>
                  <a:gd name="T0" fmla="*/ 0 w 69"/>
                  <a:gd name="T1" fmla="*/ 61 h 119"/>
                  <a:gd name="T2" fmla="*/ 0 w 69"/>
                  <a:gd name="T3" fmla="*/ 42 h 119"/>
                  <a:gd name="T4" fmla="*/ 4 w 69"/>
                  <a:gd name="T5" fmla="*/ 27 h 119"/>
                  <a:gd name="T6" fmla="*/ 12 w 69"/>
                  <a:gd name="T7" fmla="*/ 15 h 119"/>
                  <a:gd name="T8" fmla="*/ 20 w 69"/>
                  <a:gd name="T9" fmla="*/ 8 h 119"/>
                  <a:gd name="T10" fmla="*/ 27 w 69"/>
                  <a:gd name="T11" fmla="*/ 4 h 119"/>
                  <a:gd name="T12" fmla="*/ 35 w 69"/>
                  <a:gd name="T13" fmla="*/ 0 h 119"/>
                  <a:gd name="T14" fmla="*/ 43 w 69"/>
                  <a:gd name="T15" fmla="*/ 4 h 119"/>
                  <a:gd name="T16" fmla="*/ 50 w 69"/>
                  <a:gd name="T17" fmla="*/ 8 h 119"/>
                  <a:gd name="T18" fmla="*/ 58 w 69"/>
                  <a:gd name="T19" fmla="*/ 15 h 119"/>
                  <a:gd name="T20" fmla="*/ 62 w 69"/>
                  <a:gd name="T21" fmla="*/ 27 h 119"/>
                  <a:gd name="T22" fmla="*/ 69 w 69"/>
                  <a:gd name="T23" fmla="*/ 42 h 119"/>
                  <a:gd name="T24" fmla="*/ 69 w 69"/>
                  <a:gd name="T25" fmla="*/ 57 h 119"/>
                  <a:gd name="T26" fmla="*/ 69 w 69"/>
                  <a:gd name="T27" fmla="*/ 77 h 119"/>
                  <a:gd name="T28" fmla="*/ 62 w 69"/>
                  <a:gd name="T29" fmla="*/ 92 h 119"/>
                  <a:gd name="T30" fmla="*/ 58 w 69"/>
                  <a:gd name="T31" fmla="*/ 103 h 119"/>
                  <a:gd name="T32" fmla="*/ 50 w 69"/>
                  <a:gd name="T33" fmla="*/ 111 h 119"/>
                  <a:gd name="T34" fmla="*/ 43 w 69"/>
                  <a:gd name="T35" fmla="*/ 115 h 119"/>
                  <a:gd name="T36" fmla="*/ 35 w 69"/>
                  <a:gd name="T37" fmla="*/ 119 h 119"/>
                  <a:gd name="T38" fmla="*/ 23 w 69"/>
                  <a:gd name="T39" fmla="*/ 115 h 119"/>
                  <a:gd name="T40" fmla="*/ 16 w 69"/>
                  <a:gd name="T41" fmla="*/ 107 h 119"/>
                  <a:gd name="T42" fmla="*/ 8 w 69"/>
                  <a:gd name="T43" fmla="*/ 100 h 119"/>
                  <a:gd name="T44" fmla="*/ 0 w 69"/>
                  <a:gd name="T45" fmla="*/ 80 h 119"/>
                  <a:gd name="T46" fmla="*/ 0 w 69"/>
                  <a:gd name="T47" fmla="*/ 61 h 119"/>
                  <a:gd name="T48" fmla="*/ 16 w 69"/>
                  <a:gd name="T49" fmla="*/ 61 h 119"/>
                  <a:gd name="T50" fmla="*/ 16 w 69"/>
                  <a:gd name="T51" fmla="*/ 84 h 119"/>
                  <a:gd name="T52" fmla="*/ 20 w 69"/>
                  <a:gd name="T53" fmla="*/ 100 h 119"/>
                  <a:gd name="T54" fmla="*/ 23 w 69"/>
                  <a:gd name="T55" fmla="*/ 107 h 119"/>
                  <a:gd name="T56" fmla="*/ 27 w 69"/>
                  <a:gd name="T57" fmla="*/ 111 h 119"/>
                  <a:gd name="T58" fmla="*/ 35 w 69"/>
                  <a:gd name="T59" fmla="*/ 111 h 119"/>
                  <a:gd name="T60" fmla="*/ 39 w 69"/>
                  <a:gd name="T61" fmla="*/ 111 h 119"/>
                  <a:gd name="T62" fmla="*/ 43 w 69"/>
                  <a:gd name="T63" fmla="*/ 107 h 119"/>
                  <a:gd name="T64" fmla="*/ 46 w 69"/>
                  <a:gd name="T65" fmla="*/ 103 h 119"/>
                  <a:gd name="T66" fmla="*/ 50 w 69"/>
                  <a:gd name="T67" fmla="*/ 96 h 119"/>
                  <a:gd name="T68" fmla="*/ 54 w 69"/>
                  <a:gd name="T69" fmla="*/ 77 h 119"/>
                  <a:gd name="T70" fmla="*/ 54 w 69"/>
                  <a:gd name="T71" fmla="*/ 54 h 119"/>
                  <a:gd name="T72" fmla="*/ 54 w 69"/>
                  <a:gd name="T73" fmla="*/ 38 h 119"/>
                  <a:gd name="T74" fmla="*/ 50 w 69"/>
                  <a:gd name="T75" fmla="*/ 23 h 119"/>
                  <a:gd name="T76" fmla="*/ 46 w 69"/>
                  <a:gd name="T77" fmla="*/ 15 h 119"/>
                  <a:gd name="T78" fmla="*/ 43 w 69"/>
                  <a:gd name="T79" fmla="*/ 11 h 119"/>
                  <a:gd name="T80" fmla="*/ 39 w 69"/>
                  <a:gd name="T81" fmla="*/ 8 h 119"/>
                  <a:gd name="T82" fmla="*/ 35 w 69"/>
                  <a:gd name="T83" fmla="*/ 8 h 119"/>
                  <a:gd name="T84" fmla="*/ 27 w 69"/>
                  <a:gd name="T85" fmla="*/ 8 h 119"/>
                  <a:gd name="T86" fmla="*/ 23 w 69"/>
                  <a:gd name="T87" fmla="*/ 11 h 119"/>
                  <a:gd name="T88" fmla="*/ 20 w 69"/>
                  <a:gd name="T89" fmla="*/ 19 h 119"/>
                  <a:gd name="T90" fmla="*/ 16 w 69"/>
                  <a:gd name="T91" fmla="*/ 34 h 119"/>
                  <a:gd name="T92" fmla="*/ 16 w 69"/>
                  <a:gd name="T93" fmla="*/ 50 h 119"/>
                  <a:gd name="T94" fmla="*/ 16 w 69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9"/>
                  <a:gd name="T146" fmla="*/ 69 w 69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9">
                    <a:moveTo>
                      <a:pt x="0" y="61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2" y="15"/>
                    </a:lnTo>
                    <a:lnTo>
                      <a:pt x="20" y="8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3" y="4"/>
                    </a:lnTo>
                    <a:lnTo>
                      <a:pt x="50" y="8"/>
                    </a:lnTo>
                    <a:lnTo>
                      <a:pt x="58" y="15"/>
                    </a:lnTo>
                    <a:lnTo>
                      <a:pt x="62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7"/>
                    </a:lnTo>
                    <a:lnTo>
                      <a:pt x="62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3" y="115"/>
                    </a:lnTo>
                    <a:lnTo>
                      <a:pt x="35" y="119"/>
                    </a:lnTo>
                    <a:lnTo>
                      <a:pt x="23" y="115"/>
                    </a:lnTo>
                    <a:lnTo>
                      <a:pt x="16" y="107"/>
                    </a:lnTo>
                    <a:lnTo>
                      <a:pt x="8" y="100"/>
                    </a:lnTo>
                    <a:lnTo>
                      <a:pt x="0" y="80"/>
                    </a:lnTo>
                    <a:lnTo>
                      <a:pt x="0" y="61"/>
                    </a:lnTo>
                    <a:close/>
                    <a:moveTo>
                      <a:pt x="16" y="61"/>
                    </a:moveTo>
                    <a:lnTo>
                      <a:pt x="16" y="84"/>
                    </a:lnTo>
                    <a:lnTo>
                      <a:pt x="20" y="100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35" y="111"/>
                    </a:lnTo>
                    <a:lnTo>
                      <a:pt x="39" y="111"/>
                    </a:lnTo>
                    <a:lnTo>
                      <a:pt x="43" y="107"/>
                    </a:lnTo>
                    <a:lnTo>
                      <a:pt x="46" y="103"/>
                    </a:lnTo>
                    <a:lnTo>
                      <a:pt x="50" y="96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3" y="11"/>
                    </a:lnTo>
                    <a:lnTo>
                      <a:pt x="39" y="8"/>
                    </a:lnTo>
                    <a:lnTo>
                      <a:pt x="35" y="8"/>
                    </a:lnTo>
                    <a:lnTo>
                      <a:pt x="27" y="8"/>
                    </a:lnTo>
                    <a:lnTo>
                      <a:pt x="23" y="11"/>
                    </a:lnTo>
                    <a:lnTo>
                      <a:pt x="20" y="19"/>
                    </a:lnTo>
                    <a:lnTo>
                      <a:pt x="16" y="34"/>
                    </a:lnTo>
                    <a:lnTo>
                      <a:pt x="16" y="50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823" name="Rectangle 174"/>
              <p:cNvSpPr>
                <a:spLocks noChangeArrowheads="1"/>
              </p:cNvSpPr>
              <p:nvPr/>
            </p:nvSpPr>
            <p:spPr bwMode="auto">
              <a:xfrm>
                <a:off x="4071" y="2120"/>
                <a:ext cx="8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4" name="Freeform 175"/>
              <p:cNvSpPr>
                <a:spLocks/>
              </p:cNvSpPr>
              <p:nvPr/>
            </p:nvSpPr>
            <p:spPr bwMode="auto">
              <a:xfrm>
                <a:off x="4275" y="2255"/>
                <a:ext cx="19" cy="19"/>
              </a:xfrm>
              <a:custGeom>
                <a:avLst/>
                <a:gdLst>
                  <a:gd name="T0" fmla="*/ 11 w 19"/>
                  <a:gd name="T1" fmla="*/ 0 h 19"/>
                  <a:gd name="T2" fmla="*/ 15 w 19"/>
                  <a:gd name="T3" fmla="*/ 0 h 19"/>
                  <a:gd name="T4" fmla="*/ 19 w 19"/>
                  <a:gd name="T5" fmla="*/ 0 h 19"/>
                  <a:gd name="T6" fmla="*/ 19 w 19"/>
                  <a:gd name="T7" fmla="*/ 3 h 19"/>
                  <a:gd name="T8" fmla="*/ 19 w 19"/>
                  <a:gd name="T9" fmla="*/ 7 h 19"/>
                  <a:gd name="T10" fmla="*/ 19 w 19"/>
                  <a:gd name="T11" fmla="*/ 11 h 19"/>
                  <a:gd name="T12" fmla="*/ 19 w 19"/>
                  <a:gd name="T13" fmla="*/ 15 h 19"/>
                  <a:gd name="T14" fmla="*/ 15 w 19"/>
                  <a:gd name="T15" fmla="*/ 15 h 19"/>
                  <a:gd name="T16" fmla="*/ 11 w 19"/>
                  <a:gd name="T17" fmla="*/ 19 h 19"/>
                  <a:gd name="T18" fmla="*/ 7 w 19"/>
                  <a:gd name="T19" fmla="*/ 15 h 19"/>
                  <a:gd name="T20" fmla="*/ 3 w 19"/>
                  <a:gd name="T21" fmla="*/ 15 h 19"/>
                  <a:gd name="T22" fmla="*/ 0 w 19"/>
                  <a:gd name="T23" fmla="*/ 11 h 19"/>
                  <a:gd name="T24" fmla="*/ 0 w 19"/>
                  <a:gd name="T25" fmla="*/ 7 h 19"/>
                  <a:gd name="T26" fmla="*/ 0 w 19"/>
                  <a:gd name="T27" fmla="*/ 3 h 19"/>
                  <a:gd name="T28" fmla="*/ 3 w 19"/>
                  <a:gd name="T29" fmla="*/ 0 h 19"/>
                  <a:gd name="T30" fmla="*/ 7 w 19"/>
                  <a:gd name="T31" fmla="*/ 0 h 19"/>
                  <a:gd name="T32" fmla="*/ 11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11" y="0"/>
                    </a:moveTo>
                    <a:lnTo>
                      <a:pt x="15" y="0"/>
                    </a:lnTo>
                    <a:lnTo>
                      <a:pt x="19" y="0"/>
                    </a:lnTo>
                    <a:lnTo>
                      <a:pt x="19" y="3"/>
                    </a:lnTo>
                    <a:lnTo>
                      <a:pt x="19" y="7"/>
                    </a:lnTo>
                    <a:lnTo>
                      <a:pt x="19" y="11"/>
                    </a:lnTo>
                    <a:lnTo>
                      <a:pt x="19" y="15"/>
                    </a:lnTo>
                    <a:lnTo>
                      <a:pt x="15" y="15"/>
                    </a:lnTo>
                    <a:lnTo>
                      <a:pt x="11" y="19"/>
                    </a:lnTo>
                    <a:lnTo>
                      <a:pt x="7" y="15"/>
                    </a:lnTo>
                    <a:lnTo>
                      <a:pt x="3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825" name="Freeform 176"/>
              <p:cNvSpPr>
                <a:spLocks noEditPoints="1"/>
              </p:cNvSpPr>
              <p:nvPr/>
            </p:nvSpPr>
            <p:spPr bwMode="auto">
              <a:xfrm>
                <a:off x="4313" y="2155"/>
                <a:ext cx="69" cy="119"/>
              </a:xfrm>
              <a:custGeom>
                <a:avLst/>
                <a:gdLst>
                  <a:gd name="T0" fmla="*/ 0 w 69"/>
                  <a:gd name="T1" fmla="*/ 61 h 119"/>
                  <a:gd name="T2" fmla="*/ 0 w 69"/>
                  <a:gd name="T3" fmla="*/ 42 h 119"/>
                  <a:gd name="T4" fmla="*/ 4 w 69"/>
                  <a:gd name="T5" fmla="*/ 27 h 119"/>
                  <a:gd name="T6" fmla="*/ 11 w 69"/>
                  <a:gd name="T7" fmla="*/ 15 h 119"/>
                  <a:gd name="T8" fmla="*/ 19 w 69"/>
                  <a:gd name="T9" fmla="*/ 8 h 119"/>
                  <a:gd name="T10" fmla="*/ 27 w 69"/>
                  <a:gd name="T11" fmla="*/ 4 h 119"/>
                  <a:gd name="T12" fmla="*/ 34 w 69"/>
                  <a:gd name="T13" fmla="*/ 0 h 119"/>
                  <a:gd name="T14" fmla="*/ 42 w 69"/>
                  <a:gd name="T15" fmla="*/ 4 h 119"/>
                  <a:gd name="T16" fmla="*/ 50 w 69"/>
                  <a:gd name="T17" fmla="*/ 8 h 119"/>
                  <a:gd name="T18" fmla="*/ 57 w 69"/>
                  <a:gd name="T19" fmla="*/ 15 h 119"/>
                  <a:gd name="T20" fmla="*/ 65 w 69"/>
                  <a:gd name="T21" fmla="*/ 27 h 119"/>
                  <a:gd name="T22" fmla="*/ 69 w 69"/>
                  <a:gd name="T23" fmla="*/ 42 h 119"/>
                  <a:gd name="T24" fmla="*/ 69 w 69"/>
                  <a:gd name="T25" fmla="*/ 57 h 119"/>
                  <a:gd name="T26" fmla="*/ 69 w 69"/>
                  <a:gd name="T27" fmla="*/ 77 h 119"/>
                  <a:gd name="T28" fmla="*/ 65 w 69"/>
                  <a:gd name="T29" fmla="*/ 92 h 119"/>
                  <a:gd name="T30" fmla="*/ 57 w 69"/>
                  <a:gd name="T31" fmla="*/ 103 h 119"/>
                  <a:gd name="T32" fmla="*/ 50 w 69"/>
                  <a:gd name="T33" fmla="*/ 111 h 119"/>
                  <a:gd name="T34" fmla="*/ 42 w 69"/>
                  <a:gd name="T35" fmla="*/ 115 h 119"/>
                  <a:gd name="T36" fmla="*/ 34 w 69"/>
                  <a:gd name="T37" fmla="*/ 119 h 119"/>
                  <a:gd name="T38" fmla="*/ 23 w 69"/>
                  <a:gd name="T39" fmla="*/ 115 h 119"/>
                  <a:gd name="T40" fmla="*/ 15 w 69"/>
                  <a:gd name="T41" fmla="*/ 107 h 119"/>
                  <a:gd name="T42" fmla="*/ 8 w 69"/>
                  <a:gd name="T43" fmla="*/ 100 h 119"/>
                  <a:gd name="T44" fmla="*/ 0 w 69"/>
                  <a:gd name="T45" fmla="*/ 80 h 119"/>
                  <a:gd name="T46" fmla="*/ 0 w 69"/>
                  <a:gd name="T47" fmla="*/ 61 h 119"/>
                  <a:gd name="T48" fmla="*/ 15 w 69"/>
                  <a:gd name="T49" fmla="*/ 61 h 119"/>
                  <a:gd name="T50" fmla="*/ 15 w 69"/>
                  <a:gd name="T51" fmla="*/ 84 h 119"/>
                  <a:gd name="T52" fmla="*/ 19 w 69"/>
                  <a:gd name="T53" fmla="*/ 100 h 119"/>
                  <a:gd name="T54" fmla="*/ 23 w 69"/>
                  <a:gd name="T55" fmla="*/ 107 h 119"/>
                  <a:gd name="T56" fmla="*/ 27 w 69"/>
                  <a:gd name="T57" fmla="*/ 111 h 119"/>
                  <a:gd name="T58" fmla="*/ 34 w 69"/>
                  <a:gd name="T59" fmla="*/ 111 h 119"/>
                  <a:gd name="T60" fmla="*/ 38 w 69"/>
                  <a:gd name="T61" fmla="*/ 111 h 119"/>
                  <a:gd name="T62" fmla="*/ 42 w 69"/>
                  <a:gd name="T63" fmla="*/ 107 h 119"/>
                  <a:gd name="T64" fmla="*/ 46 w 69"/>
                  <a:gd name="T65" fmla="*/ 103 h 119"/>
                  <a:gd name="T66" fmla="*/ 50 w 69"/>
                  <a:gd name="T67" fmla="*/ 96 h 119"/>
                  <a:gd name="T68" fmla="*/ 54 w 69"/>
                  <a:gd name="T69" fmla="*/ 77 h 119"/>
                  <a:gd name="T70" fmla="*/ 54 w 69"/>
                  <a:gd name="T71" fmla="*/ 54 h 119"/>
                  <a:gd name="T72" fmla="*/ 54 w 69"/>
                  <a:gd name="T73" fmla="*/ 38 h 119"/>
                  <a:gd name="T74" fmla="*/ 50 w 69"/>
                  <a:gd name="T75" fmla="*/ 23 h 119"/>
                  <a:gd name="T76" fmla="*/ 46 w 69"/>
                  <a:gd name="T77" fmla="*/ 15 h 119"/>
                  <a:gd name="T78" fmla="*/ 42 w 69"/>
                  <a:gd name="T79" fmla="*/ 11 h 119"/>
                  <a:gd name="T80" fmla="*/ 38 w 69"/>
                  <a:gd name="T81" fmla="*/ 8 h 119"/>
                  <a:gd name="T82" fmla="*/ 34 w 69"/>
                  <a:gd name="T83" fmla="*/ 8 h 119"/>
                  <a:gd name="T84" fmla="*/ 31 w 69"/>
                  <a:gd name="T85" fmla="*/ 8 h 119"/>
                  <a:gd name="T86" fmla="*/ 27 w 69"/>
                  <a:gd name="T87" fmla="*/ 11 h 119"/>
                  <a:gd name="T88" fmla="*/ 19 w 69"/>
                  <a:gd name="T89" fmla="*/ 19 h 119"/>
                  <a:gd name="T90" fmla="*/ 15 w 69"/>
                  <a:gd name="T91" fmla="*/ 34 h 119"/>
                  <a:gd name="T92" fmla="*/ 15 w 69"/>
                  <a:gd name="T93" fmla="*/ 50 h 119"/>
                  <a:gd name="T94" fmla="*/ 15 w 69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9"/>
                  <a:gd name="T146" fmla="*/ 69 w 69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9">
                    <a:moveTo>
                      <a:pt x="0" y="61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1" y="15"/>
                    </a:lnTo>
                    <a:lnTo>
                      <a:pt x="19" y="8"/>
                    </a:lnTo>
                    <a:lnTo>
                      <a:pt x="27" y="4"/>
                    </a:lnTo>
                    <a:lnTo>
                      <a:pt x="34" y="0"/>
                    </a:lnTo>
                    <a:lnTo>
                      <a:pt x="42" y="4"/>
                    </a:lnTo>
                    <a:lnTo>
                      <a:pt x="50" y="8"/>
                    </a:lnTo>
                    <a:lnTo>
                      <a:pt x="57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7"/>
                    </a:lnTo>
                    <a:lnTo>
                      <a:pt x="65" y="92"/>
                    </a:lnTo>
                    <a:lnTo>
                      <a:pt x="57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4" y="119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8" y="100"/>
                    </a:lnTo>
                    <a:lnTo>
                      <a:pt x="0" y="80"/>
                    </a:lnTo>
                    <a:lnTo>
                      <a:pt x="0" y="61"/>
                    </a:lnTo>
                    <a:close/>
                    <a:moveTo>
                      <a:pt x="15" y="61"/>
                    </a:moveTo>
                    <a:lnTo>
                      <a:pt x="15" y="84"/>
                    </a:lnTo>
                    <a:lnTo>
                      <a:pt x="19" y="100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3"/>
                    </a:lnTo>
                    <a:lnTo>
                      <a:pt x="50" y="96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11"/>
                    </a:lnTo>
                    <a:lnTo>
                      <a:pt x="38" y="8"/>
                    </a:lnTo>
                    <a:lnTo>
                      <a:pt x="34" y="8"/>
                    </a:lnTo>
                    <a:lnTo>
                      <a:pt x="31" y="8"/>
                    </a:lnTo>
                    <a:lnTo>
                      <a:pt x="27" y="11"/>
                    </a:lnTo>
                    <a:lnTo>
                      <a:pt x="19" y="19"/>
                    </a:lnTo>
                    <a:lnTo>
                      <a:pt x="15" y="34"/>
                    </a:lnTo>
                    <a:lnTo>
                      <a:pt x="15" y="50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826" name="Freeform 177"/>
              <p:cNvSpPr>
                <a:spLocks noEditPoints="1"/>
              </p:cNvSpPr>
              <p:nvPr/>
            </p:nvSpPr>
            <p:spPr bwMode="auto">
              <a:xfrm>
                <a:off x="4397" y="2155"/>
                <a:ext cx="69" cy="119"/>
              </a:xfrm>
              <a:custGeom>
                <a:avLst/>
                <a:gdLst>
                  <a:gd name="T0" fmla="*/ 0 w 69"/>
                  <a:gd name="T1" fmla="*/ 61 h 119"/>
                  <a:gd name="T2" fmla="*/ 0 w 69"/>
                  <a:gd name="T3" fmla="*/ 42 h 119"/>
                  <a:gd name="T4" fmla="*/ 4 w 69"/>
                  <a:gd name="T5" fmla="*/ 27 h 119"/>
                  <a:gd name="T6" fmla="*/ 12 w 69"/>
                  <a:gd name="T7" fmla="*/ 15 h 119"/>
                  <a:gd name="T8" fmla="*/ 20 w 69"/>
                  <a:gd name="T9" fmla="*/ 8 h 119"/>
                  <a:gd name="T10" fmla="*/ 27 w 69"/>
                  <a:gd name="T11" fmla="*/ 4 h 119"/>
                  <a:gd name="T12" fmla="*/ 35 w 69"/>
                  <a:gd name="T13" fmla="*/ 0 h 119"/>
                  <a:gd name="T14" fmla="*/ 43 w 69"/>
                  <a:gd name="T15" fmla="*/ 4 h 119"/>
                  <a:gd name="T16" fmla="*/ 50 w 69"/>
                  <a:gd name="T17" fmla="*/ 8 h 119"/>
                  <a:gd name="T18" fmla="*/ 58 w 69"/>
                  <a:gd name="T19" fmla="*/ 15 h 119"/>
                  <a:gd name="T20" fmla="*/ 66 w 69"/>
                  <a:gd name="T21" fmla="*/ 27 h 119"/>
                  <a:gd name="T22" fmla="*/ 69 w 69"/>
                  <a:gd name="T23" fmla="*/ 42 h 119"/>
                  <a:gd name="T24" fmla="*/ 69 w 69"/>
                  <a:gd name="T25" fmla="*/ 57 h 119"/>
                  <a:gd name="T26" fmla="*/ 69 w 69"/>
                  <a:gd name="T27" fmla="*/ 77 h 119"/>
                  <a:gd name="T28" fmla="*/ 66 w 69"/>
                  <a:gd name="T29" fmla="*/ 92 h 119"/>
                  <a:gd name="T30" fmla="*/ 58 w 69"/>
                  <a:gd name="T31" fmla="*/ 103 h 119"/>
                  <a:gd name="T32" fmla="*/ 50 w 69"/>
                  <a:gd name="T33" fmla="*/ 111 h 119"/>
                  <a:gd name="T34" fmla="*/ 43 w 69"/>
                  <a:gd name="T35" fmla="*/ 115 h 119"/>
                  <a:gd name="T36" fmla="*/ 35 w 69"/>
                  <a:gd name="T37" fmla="*/ 119 h 119"/>
                  <a:gd name="T38" fmla="*/ 23 w 69"/>
                  <a:gd name="T39" fmla="*/ 115 h 119"/>
                  <a:gd name="T40" fmla="*/ 16 w 69"/>
                  <a:gd name="T41" fmla="*/ 107 h 119"/>
                  <a:gd name="T42" fmla="*/ 8 w 69"/>
                  <a:gd name="T43" fmla="*/ 100 h 119"/>
                  <a:gd name="T44" fmla="*/ 0 w 69"/>
                  <a:gd name="T45" fmla="*/ 80 h 119"/>
                  <a:gd name="T46" fmla="*/ 0 w 69"/>
                  <a:gd name="T47" fmla="*/ 61 h 119"/>
                  <a:gd name="T48" fmla="*/ 16 w 69"/>
                  <a:gd name="T49" fmla="*/ 61 h 119"/>
                  <a:gd name="T50" fmla="*/ 16 w 69"/>
                  <a:gd name="T51" fmla="*/ 84 h 119"/>
                  <a:gd name="T52" fmla="*/ 20 w 69"/>
                  <a:gd name="T53" fmla="*/ 100 h 119"/>
                  <a:gd name="T54" fmla="*/ 23 w 69"/>
                  <a:gd name="T55" fmla="*/ 107 h 119"/>
                  <a:gd name="T56" fmla="*/ 27 w 69"/>
                  <a:gd name="T57" fmla="*/ 111 h 119"/>
                  <a:gd name="T58" fmla="*/ 35 w 69"/>
                  <a:gd name="T59" fmla="*/ 111 h 119"/>
                  <a:gd name="T60" fmla="*/ 39 w 69"/>
                  <a:gd name="T61" fmla="*/ 111 h 119"/>
                  <a:gd name="T62" fmla="*/ 43 w 69"/>
                  <a:gd name="T63" fmla="*/ 107 h 119"/>
                  <a:gd name="T64" fmla="*/ 46 w 69"/>
                  <a:gd name="T65" fmla="*/ 103 h 119"/>
                  <a:gd name="T66" fmla="*/ 50 w 69"/>
                  <a:gd name="T67" fmla="*/ 96 h 119"/>
                  <a:gd name="T68" fmla="*/ 54 w 69"/>
                  <a:gd name="T69" fmla="*/ 77 h 119"/>
                  <a:gd name="T70" fmla="*/ 54 w 69"/>
                  <a:gd name="T71" fmla="*/ 54 h 119"/>
                  <a:gd name="T72" fmla="*/ 54 w 69"/>
                  <a:gd name="T73" fmla="*/ 38 h 119"/>
                  <a:gd name="T74" fmla="*/ 50 w 69"/>
                  <a:gd name="T75" fmla="*/ 23 h 119"/>
                  <a:gd name="T76" fmla="*/ 46 w 69"/>
                  <a:gd name="T77" fmla="*/ 15 h 119"/>
                  <a:gd name="T78" fmla="*/ 43 w 69"/>
                  <a:gd name="T79" fmla="*/ 11 h 119"/>
                  <a:gd name="T80" fmla="*/ 39 w 69"/>
                  <a:gd name="T81" fmla="*/ 8 h 119"/>
                  <a:gd name="T82" fmla="*/ 35 w 69"/>
                  <a:gd name="T83" fmla="*/ 8 h 119"/>
                  <a:gd name="T84" fmla="*/ 31 w 69"/>
                  <a:gd name="T85" fmla="*/ 8 h 119"/>
                  <a:gd name="T86" fmla="*/ 23 w 69"/>
                  <a:gd name="T87" fmla="*/ 11 h 119"/>
                  <a:gd name="T88" fmla="*/ 20 w 69"/>
                  <a:gd name="T89" fmla="*/ 19 h 119"/>
                  <a:gd name="T90" fmla="*/ 16 w 69"/>
                  <a:gd name="T91" fmla="*/ 34 h 119"/>
                  <a:gd name="T92" fmla="*/ 16 w 69"/>
                  <a:gd name="T93" fmla="*/ 50 h 119"/>
                  <a:gd name="T94" fmla="*/ 16 w 69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9"/>
                  <a:gd name="T146" fmla="*/ 69 w 69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9">
                    <a:moveTo>
                      <a:pt x="0" y="61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2" y="15"/>
                    </a:lnTo>
                    <a:lnTo>
                      <a:pt x="20" y="8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3" y="4"/>
                    </a:lnTo>
                    <a:lnTo>
                      <a:pt x="50" y="8"/>
                    </a:lnTo>
                    <a:lnTo>
                      <a:pt x="58" y="15"/>
                    </a:lnTo>
                    <a:lnTo>
                      <a:pt x="66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7"/>
                    </a:lnTo>
                    <a:lnTo>
                      <a:pt x="66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3" y="115"/>
                    </a:lnTo>
                    <a:lnTo>
                      <a:pt x="35" y="119"/>
                    </a:lnTo>
                    <a:lnTo>
                      <a:pt x="23" y="115"/>
                    </a:lnTo>
                    <a:lnTo>
                      <a:pt x="16" y="107"/>
                    </a:lnTo>
                    <a:lnTo>
                      <a:pt x="8" y="100"/>
                    </a:lnTo>
                    <a:lnTo>
                      <a:pt x="0" y="80"/>
                    </a:lnTo>
                    <a:lnTo>
                      <a:pt x="0" y="61"/>
                    </a:lnTo>
                    <a:close/>
                    <a:moveTo>
                      <a:pt x="16" y="61"/>
                    </a:moveTo>
                    <a:lnTo>
                      <a:pt x="16" y="84"/>
                    </a:lnTo>
                    <a:lnTo>
                      <a:pt x="20" y="100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35" y="111"/>
                    </a:lnTo>
                    <a:lnTo>
                      <a:pt x="39" y="111"/>
                    </a:lnTo>
                    <a:lnTo>
                      <a:pt x="43" y="107"/>
                    </a:lnTo>
                    <a:lnTo>
                      <a:pt x="46" y="103"/>
                    </a:lnTo>
                    <a:lnTo>
                      <a:pt x="50" y="96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3" y="11"/>
                    </a:lnTo>
                    <a:lnTo>
                      <a:pt x="39" y="8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23" y="11"/>
                    </a:lnTo>
                    <a:lnTo>
                      <a:pt x="20" y="19"/>
                    </a:lnTo>
                    <a:lnTo>
                      <a:pt x="16" y="34"/>
                    </a:lnTo>
                    <a:lnTo>
                      <a:pt x="16" y="50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827" name="Freeform 178"/>
              <p:cNvSpPr>
                <a:spLocks/>
              </p:cNvSpPr>
              <p:nvPr/>
            </p:nvSpPr>
            <p:spPr bwMode="auto">
              <a:xfrm>
                <a:off x="4478" y="2155"/>
                <a:ext cx="73" cy="115"/>
              </a:xfrm>
              <a:custGeom>
                <a:avLst/>
                <a:gdLst>
                  <a:gd name="T0" fmla="*/ 73 w 73"/>
                  <a:gd name="T1" fmla="*/ 96 h 115"/>
                  <a:gd name="T2" fmla="*/ 65 w 73"/>
                  <a:gd name="T3" fmla="*/ 115 h 115"/>
                  <a:gd name="T4" fmla="*/ 0 w 73"/>
                  <a:gd name="T5" fmla="*/ 115 h 115"/>
                  <a:gd name="T6" fmla="*/ 0 w 73"/>
                  <a:gd name="T7" fmla="*/ 111 h 115"/>
                  <a:gd name="T8" fmla="*/ 15 w 73"/>
                  <a:gd name="T9" fmla="*/ 96 h 115"/>
                  <a:gd name="T10" fmla="*/ 31 w 73"/>
                  <a:gd name="T11" fmla="*/ 80 h 115"/>
                  <a:gd name="T12" fmla="*/ 38 w 73"/>
                  <a:gd name="T13" fmla="*/ 69 h 115"/>
                  <a:gd name="T14" fmla="*/ 50 w 73"/>
                  <a:gd name="T15" fmla="*/ 54 h 115"/>
                  <a:gd name="T16" fmla="*/ 50 w 73"/>
                  <a:gd name="T17" fmla="*/ 38 h 115"/>
                  <a:gd name="T18" fmla="*/ 50 w 73"/>
                  <a:gd name="T19" fmla="*/ 31 h 115"/>
                  <a:gd name="T20" fmla="*/ 46 w 73"/>
                  <a:gd name="T21" fmla="*/ 19 h 115"/>
                  <a:gd name="T22" fmla="*/ 38 w 73"/>
                  <a:gd name="T23" fmla="*/ 15 h 115"/>
                  <a:gd name="T24" fmla="*/ 31 w 73"/>
                  <a:gd name="T25" fmla="*/ 15 h 115"/>
                  <a:gd name="T26" fmla="*/ 19 w 73"/>
                  <a:gd name="T27" fmla="*/ 15 h 115"/>
                  <a:gd name="T28" fmla="*/ 15 w 73"/>
                  <a:gd name="T29" fmla="*/ 19 h 115"/>
                  <a:gd name="T30" fmla="*/ 8 w 73"/>
                  <a:gd name="T31" fmla="*/ 27 h 115"/>
                  <a:gd name="T32" fmla="*/ 4 w 73"/>
                  <a:gd name="T33" fmla="*/ 34 h 115"/>
                  <a:gd name="T34" fmla="*/ 0 w 73"/>
                  <a:gd name="T35" fmla="*/ 34 h 115"/>
                  <a:gd name="T36" fmla="*/ 4 w 73"/>
                  <a:gd name="T37" fmla="*/ 19 h 115"/>
                  <a:gd name="T38" fmla="*/ 11 w 73"/>
                  <a:gd name="T39" fmla="*/ 11 h 115"/>
                  <a:gd name="T40" fmla="*/ 23 w 73"/>
                  <a:gd name="T41" fmla="*/ 4 h 115"/>
                  <a:gd name="T42" fmla="*/ 34 w 73"/>
                  <a:gd name="T43" fmla="*/ 0 h 115"/>
                  <a:gd name="T44" fmla="*/ 46 w 73"/>
                  <a:gd name="T45" fmla="*/ 4 h 115"/>
                  <a:gd name="T46" fmla="*/ 57 w 73"/>
                  <a:gd name="T47" fmla="*/ 11 h 115"/>
                  <a:gd name="T48" fmla="*/ 61 w 73"/>
                  <a:gd name="T49" fmla="*/ 19 h 115"/>
                  <a:gd name="T50" fmla="*/ 65 w 73"/>
                  <a:gd name="T51" fmla="*/ 31 h 115"/>
                  <a:gd name="T52" fmla="*/ 65 w 73"/>
                  <a:gd name="T53" fmla="*/ 38 h 115"/>
                  <a:gd name="T54" fmla="*/ 61 w 73"/>
                  <a:gd name="T55" fmla="*/ 50 h 115"/>
                  <a:gd name="T56" fmla="*/ 54 w 73"/>
                  <a:gd name="T57" fmla="*/ 61 h 115"/>
                  <a:gd name="T58" fmla="*/ 42 w 73"/>
                  <a:gd name="T59" fmla="*/ 77 h 115"/>
                  <a:gd name="T60" fmla="*/ 31 w 73"/>
                  <a:gd name="T61" fmla="*/ 88 h 115"/>
                  <a:gd name="T62" fmla="*/ 19 w 73"/>
                  <a:gd name="T63" fmla="*/ 100 h 115"/>
                  <a:gd name="T64" fmla="*/ 15 w 73"/>
                  <a:gd name="T65" fmla="*/ 103 h 115"/>
                  <a:gd name="T66" fmla="*/ 46 w 73"/>
                  <a:gd name="T67" fmla="*/ 103 h 115"/>
                  <a:gd name="T68" fmla="*/ 54 w 73"/>
                  <a:gd name="T69" fmla="*/ 103 h 115"/>
                  <a:gd name="T70" fmla="*/ 57 w 73"/>
                  <a:gd name="T71" fmla="*/ 103 h 115"/>
                  <a:gd name="T72" fmla="*/ 61 w 73"/>
                  <a:gd name="T73" fmla="*/ 100 h 115"/>
                  <a:gd name="T74" fmla="*/ 65 w 73"/>
                  <a:gd name="T75" fmla="*/ 100 h 115"/>
                  <a:gd name="T76" fmla="*/ 65 w 73"/>
                  <a:gd name="T77" fmla="*/ 96 h 115"/>
                  <a:gd name="T78" fmla="*/ 69 w 73"/>
                  <a:gd name="T79" fmla="*/ 96 h 115"/>
                  <a:gd name="T80" fmla="*/ 73 w 73"/>
                  <a:gd name="T81" fmla="*/ 96 h 1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"/>
                  <a:gd name="T124" fmla="*/ 0 h 115"/>
                  <a:gd name="T125" fmla="*/ 73 w 73"/>
                  <a:gd name="T126" fmla="*/ 115 h 1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" h="115">
                    <a:moveTo>
                      <a:pt x="73" y="96"/>
                    </a:moveTo>
                    <a:lnTo>
                      <a:pt x="65" y="115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15" y="96"/>
                    </a:lnTo>
                    <a:lnTo>
                      <a:pt x="31" y="80"/>
                    </a:lnTo>
                    <a:lnTo>
                      <a:pt x="38" y="69"/>
                    </a:lnTo>
                    <a:lnTo>
                      <a:pt x="50" y="54"/>
                    </a:lnTo>
                    <a:lnTo>
                      <a:pt x="50" y="38"/>
                    </a:lnTo>
                    <a:lnTo>
                      <a:pt x="50" y="31"/>
                    </a:lnTo>
                    <a:lnTo>
                      <a:pt x="46" y="19"/>
                    </a:lnTo>
                    <a:lnTo>
                      <a:pt x="38" y="15"/>
                    </a:lnTo>
                    <a:lnTo>
                      <a:pt x="31" y="15"/>
                    </a:lnTo>
                    <a:lnTo>
                      <a:pt x="19" y="15"/>
                    </a:lnTo>
                    <a:lnTo>
                      <a:pt x="15" y="19"/>
                    </a:lnTo>
                    <a:lnTo>
                      <a:pt x="8" y="27"/>
                    </a:lnTo>
                    <a:lnTo>
                      <a:pt x="4" y="34"/>
                    </a:lnTo>
                    <a:lnTo>
                      <a:pt x="0" y="34"/>
                    </a:lnTo>
                    <a:lnTo>
                      <a:pt x="4" y="19"/>
                    </a:lnTo>
                    <a:lnTo>
                      <a:pt x="11" y="11"/>
                    </a:lnTo>
                    <a:lnTo>
                      <a:pt x="23" y="4"/>
                    </a:lnTo>
                    <a:lnTo>
                      <a:pt x="34" y="0"/>
                    </a:lnTo>
                    <a:lnTo>
                      <a:pt x="46" y="4"/>
                    </a:lnTo>
                    <a:lnTo>
                      <a:pt x="57" y="11"/>
                    </a:lnTo>
                    <a:lnTo>
                      <a:pt x="61" y="19"/>
                    </a:lnTo>
                    <a:lnTo>
                      <a:pt x="65" y="31"/>
                    </a:lnTo>
                    <a:lnTo>
                      <a:pt x="65" y="38"/>
                    </a:lnTo>
                    <a:lnTo>
                      <a:pt x="61" y="50"/>
                    </a:lnTo>
                    <a:lnTo>
                      <a:pt x="54" y="61"/>
                    </a:lnTo>
                    <a:lnTo>
                      <a:pt x="42" y="77"/>
                    </a:lnTo>
                    <a:lnTo>
                      <a:pt x="31" y="88"/>
                    </a:lnTo>
                    <a:lnTo>
                      <a:pt x="19" y="100"/>
                    </a:lnTo>
                    <a:lnTo>
                      <a:pt x="15" y="103"/>
                    </a:lnTo>
                    <a:lnTo>
                      <a:pt x="46" y="103"/>
                    </a:lnTo>
                    <a:lnTo>
                      <a:pt x="54" y="103"/>
                    </a:lnTo>
                    <a:lnTo>
                      <a:pt x="57" y="103"/>
                    </a:lnTo>
                    <a:lnTo>
                      <a:pt x="61" y="100"/>
                    </a:lnTo>
                    <a:lnTo>
                      <a:pt x="65" y="100"/>
                    </a:lnTo>
                    <a:lnTo>
                      <a:pt x="65" y="96"/>
                    </a:lnTo>
                    <a:lnTo>
                      <a:pt x="69" y="96"/>
                    </a:lnTo>
                    <a:lnTo>
                      <a:pt x="73" y="9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828" name="Freeform 179"/>
              <p:cNvSpPr>
                <a:spLocks/>
              </p:cNvSpPr>
              <p:nvPr/>
            </p:nvSpPr>
            <p:spPr bwMode="auto">
              <a:xfrm>
                <a:off x="4578" y="2155"/>
                <a:ext cx="42" cy="115"/>
              </a:xfrm>
              <a:custGeom>
                <a:avLst/>
                <a:gdLst>
                  <a:gd name="T0" fmla="*/ 0 w 42"/>
                  <a:gd name="T1" fmla="*/ 15 h 115"/>
                  <a:gd name="T2" fmla="*/ 27 w 42"/>
                  <a:gd name="T3" fmla="*/ 0 h 115"/>
                  <a:gd name="T4" fmla="*/ 27 w 42"/>
                  <a:gd name="T5" fmla="*/ 0 h 115"/>
                  <a:gd name="T6" fmla="*/ 27 w 42"/>
                  <a:gd name="T7" fmla="*/ 96 h 115"/>
                  <a:gd name="T8" fmla="*/ 30 w 42"/>
                  <a:gd name="T9" fmla="*/ 103 h 115"/>
                  <a:gd name="T10" fmla="*/ 30 w 42"/>
                  <a:gd name="T11" fmla="*/ 107 h 115"/>
                  <a:gd name="T12" fmla="*/ 30 w 42"/>
                  <a:gd name="T13" fmla="*/ 111 h 115"/>
                  <a:gd name="T14" fmla="*/ 34 w 42"/>
                  <a:gd name="T15" fmla="*/ 111 h 115"/>
                  <a:gd name="T16" fmla="*/ 38 w 42"/>
                  <a:gd name="T17" fmla="*/ 115 h 115"/>
                  <a:gd name="T18" fmla="*/ 42 w 42"/>
                  <a:gd name="T19" fmla="*/ 115 h 115"/>
                  <a:gd name="T20" fmla="*/ 42 w 42"/>
                  <a:gd name="T21" fmla="*/ 115 h 115"/>
                  <a:gd name="T22" fmla="*/ 0 w 42"/>
                  <a:gd name="T23" fmla="*/ 115 h 115"/>
                  <a:gd name="T24" fmla="*/ 0 w 42"/>
                  <a:gd name="T25" fmla="*/ 115 h 115"/>
                  <a:gd name="T26" fmla="*/ 7 w 42"/>
                  <a:gd name="T27" fmla="*/ 115 h 115"/>
                  <a:gd name="T28" fmla="*/ 11 w 42"/>
                  <a:gd name="T29" fmla="*/ 111 h 115"/>
                  <a:gd name="T30" fmla="*/ 11 w 42"/>
                  <a:gd name="T31" fmla="*/ 111 h 115"/>
                  <a:gd name="T32" fmla="*/ 15 w 42"/>
                  <a:gd name="T33" fmla="*/ 107 h 115"/>
                  <a:gd name="T34" fmla="*/ 15 w 42"/>
                  <a:gd name="T35" fmla="*/ 103 h 115"/>
                  <a:gd name="T36" fmla="*/ 15 w 42"/>
                  <a:gd name="T37" fmla="*/ 96 h 115"/>
                  <a:gd name="T38" fmla="*/ 15 w 42"/>
                  <a:gd name="T39" fmla="*/ 34 h 115"/>
                  <a:gd name="T40" fmla="*/ 15 w 42"/>
                  <a:gd name="T41" fmla="*/ 23 h 115"/>
                  <a:gd name="T42" fmla="*/ 15 w 42"/>
                  <a:gd name="T43" fmla="*/ 19 h 115"/>
                  <a:gd name="T44" fmla="*/ 11 w 42"/>
                  <a:gd name="T45" fmla="*/ 15 h 115"/>
                  <a:gd name="T46" fmla="*/ 11 w 42"/>
                  <a:gd name="T47" fmla="*/ 15 h 115"/>
                  <a:gd name="T48" fmla="*/ 11 w 42"/>
                  <a:gd name="T49" fmla="*/ 15 h 115"/>
                  <a:gd name="T50" fmla="*/ 7 w 42"/>
                  <a:gd name="T51" fmla="*/ 11 h 115"/>
                  <a:gd name="T52" fmla="*/ 4 w 42"/>
                  <a:gd name="T53" fmla="*/ 15 h 115"/>
                  <a:gd name="T54" fmla="*/ 0 w 42"/>
                  <a:gd name="T55" fmla="*/ 15 h 115"/>
                  <a:gd name="T56" fmla="*/ 0 w 42"/>
                  <a:gd name="T57" fmla="*/ 15 h 11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2"/>
                  <a:gd name="T88" fmla="*/ 0 h 115"/>
                  <a:gd name="T89" fmla="*/ 42 w 42"/>
                  <a:gd name="T90" fmla="*/ 115 h 11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2" h="115">
                    <a:moveTo>
                      <a:pt x="0" y="15"/>
                    </a:moveTo>
                    <a:lnTo>
                      <a:pt x="27" y="0"/>
                    </a:lnTo>
                    <a:lnTo>
                      <a:pt x="27" y="96"/>
                    </a:lnTo>
                    <a:lnTo>
                      <a:pt x="30" y="103"/>
                    </a:lnTo>
                    <a:lnTo>
                      <a:pt x="30" y="107"/>
                    </a:lnTo>
                    <a:lnTo>
                      <a:pt x="30" y="111"/>
                    </a:lnTo>
                    <a:lnTo>
                      <a:pt x="34" y="111"/>
                    </a:lnTo>
                    <a:lnTo>
                      <a:pt x="38" y="115"/>
                    </a:lnTo>
                    <a:lnTo>
                      <a:pt x="42" y="115"/>
                    </a:lnTo>
                    <a:lnTo>
                      <a:pt x="0" y="115"/>
                    </a:lnTo>
                    <a:lnTo>
                      <a:pt x="7" y="115"/>
                    </a:lnTo>
                    <a:lnTo>
                      <a:pt x="11" y="111"/>
                    </a:lnTo>
                    <a:lnTo>
                      <a:pt x="15" y="107"/>
                    </a:lnTo>
                    <a:lnTo>
                      <a:pt x="15" y="103"/>
                    </a:lnTo>
                    <a:lnTo>
                      <a:pt x="15" y="96"/>
                    </a:lnTo>
                    <a:lnTo>
                      <a:pt x="15" y="34"/>
                    </a:lnTo>
                    <a:lnTo>
                      <a:pt x="15" y="23"/>
                    </a:lnTo>
                    <a:lnTo>
                      <a:pt x="15" y="19"/>
                    </a:lnTo>
                    <a:lnTo>
                      <a:pt x="11" y="15"/>
                    </a:lnTo>
                    <a:lnTo>
                      <a:pt x="7" y="11"/>
                    </a:lnTo>
                    <a:lnTo>
                      <a:pt x="4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829" name="Rectangle 180"/>
              <p:cNvSpPr>
                <a:spLocks noChangeArrowheads="1"/>
              </p:cNvSpPr>
              <p:nvPr/>
            </p:nvSpPr>
            <p:spPr bwMode="auto">
              <a:xfrm>
                <a:off x="4670" y="2120"/>
                <a:ext cx="7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0" name="Freeform 181"/>
              <p:cNvSpPr>
                <a:spLocks/>
              </p:cNvSpPr>
              <p:nvPr/>
            </p:nvSpPr>
            <p:spPr bwMode="auto">
              <a:xfrm>
                <a:off x="4881" y="2255"/>
                <a:ext cx="19" cy="19"/>
              </a:xfrm>
              <a:custGeom>
                <a:avLst/>
                <a:gdLst>
                  <a:gd name="T0" fmla="*/ 11 w 19"/>
                  <a:gd name="T1" fmla="*/ 0 h 19"/>
                  <a:gd name="T2" fmla="*/ 15 w 19"/>
                  <a:gd name="T3" fmla="*/ 0 h 19"/>
                  <a:gd name="T4" fmla="*/ 19 w 19"/>
                  <a:gd name="T5" fmla="*/ 0 h 19"/>
                  <a:gd name="T6" fmla="*/ 19 w 19"/>
                  <a:gd name="T7" fmla="*/ 3 h 19"/>
                  <a:gd name="T8" fmla="*/ 19 w 19"/>
                  <a:gd name="T9" fmla="*/ 7 h 19"/>
                  <a:gd name="T10" fmla="*/ 19 w 19"/>
                  <a:gd name="T11" fmla="*/ 11 h 19"/>
                  <a:gd name="T12" fmla="*/ 19 w 19"/>
                  <a:gd name="T13" fmla="*/ 15 h 19"/>
                  <a:gd name="T14" fmla="*/ 15 w 19"/>
                  <a:gd name="T15" fmla="*/ 15 h 19"/>
                  <a:gd name="T16" fmla="*/ 11 w 19"/>
                  <a:gd name="T17" fmla="*/ 19 h 19"/>
                  <a:gd name="T18" fmla="*/ 7 w 19"/>
                  <a:gd name="T19" fmla="*/ 15 h 19"/>
                  <a:gd name="T20" fmla="*/ 4 w 19"/>
                  <a:gd name="T21" fmla="*/ 15 h 19"/>
                  <a:gd name="T22" fmla="*/ 4 w 19"/>
                  <a:gd name="T23" fmla="*/ 11 h 19"/>
                  <a:gd name="T24" fmla="*/ 0 w 19"/>
                  <a:gd name="T25" fmla="*/ 7 h 19"/>
                  <a:gd name="T26" fmla="*/ 4 w 19"/>
                  <a:gd name="T27" fmla="*/ 3 h 19"/>
                  <a:gd name="T28" fmla="*/ 4 w 19"/>
                  <a:gd name="T29" fmla="*/ 0 h 19"/>
                  <a:gd name="T30" fmla="*/ 7 w 19"/>
                  <a:gd name="T31" fmla="*/ 0 h 19"/>
                  <a:gd name="T32" fmla="*/ 11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11" y="0"/>
                    </a:moveTo>
                    <a:lnTo>
                      <a:pt x="15" y="0"/>
                    </a:lnTo>
                    <a:lnTo>
                      <a:pt x="19" y="0"/>
                    </a:lnTo>
                    <a:lnTo>
                      <a:pt x="19" y="3"/>
                    </a:lnTo>
                    <a:lnTo>
                      <a:pt x="19" y="7"/>
                    </a:lnTo>
                    <a:lnTo>
                      <a:pt x="19" y="11"/>
                    </a:lnTo>
                    <a:lnTo>
                      <a:pt x="19" y="15"/>
                    </a:lnTo>
                    <a:lnTo>
                      <a:pt x="15" y="15"/>
                    </a:lnTo>
                    <a:lnTo>
                      <a:pt x="11" y="19"/>
                    </a:lnTo>
                    <a:lnTo>
                      <a:pt x="7" y="15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0" y="7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831" name="Freeform 182"/>
              <p:cNvSpPr>
                <a:spLocks noEditPoints="1"/>
              </p:cNvSpPr>
              <p:nvPr/>
            </p:nvSpPr>
            <p:spPr bwMode="auto">
              <a:xfrm>
                <a:off x="4919" y="2155"/>
                <a:ext cx="69" cy="119"/>
              </a:xfrm>
              <a:custGeom>
                <a:avLst/>
                <a:gdLst>
                  <a:gd name="T0" fmla="*/ 0 w 69"/>
                  <a:gd name="T1" fmla="*/ 61 h 119"/>
                  <a:gd name="T2" fmla="*/ 0 w 69"/>
                  <a:gd name="T3" fmla="*/ 42 h 119"/>
                  <a:gd name="T4" fmla="*/ 4 w 69"/>
                  <a:gd name="T5" fmla="*/ 27 h 119"/>
                  <a:gd name="T6" fmla="*/ 12 w 69"/>
                  <a:gd name="T7" fmla="*/ 15 h 119"/>
                  <a:gd name="T8" fmla="*/ 19 w 69"/>
                  <a:gd name="T9" fmla="*/ 8 h 119"/>
                  <a:gd name="T10" fmla="*/ 27 w 69"/>
                  <a:gd name="T11" fmla="*/ 4 h 119"/>
                  <a:gd name="T12" fmla="*/ 35 w 69"/>
                  <a:gd name="T13" fmla="*/ 0 h 119"/>
                  <a:gd name="T14" fmla="*/ 42 w 69"/>
                  <a:gd name="T15" fmla="*/ 4 h 119"/>
                  <a:gd name="T16" fmla="*/ 50 w 69"/>
                  <a:gd name="T17" fmla="*/ 8 h 119"/>
                  <a:gd name="T18" fmla="*/ 58 w 69"/>
                  <a:gd name="T19" fmla="*/ 15 h 119"/>
                  <a:gd name="T20" fmla="*/ 65 w 69"/>
                  <a:gd name="T21" fmla="*/ 27 h 119"/>
                  <a:gd name="T22" fmla="*/ 69 w 69"/>
                  <a:gd name="T23" fmla="*/ 42 h 119"/>
                  <a:gd name="T24" fmla="*/ 69 w 69"/>
                  <a:gd name="T25" fmla="*/ 57 h 119"/>
                  <a:gd name="T26" fmla="*/ 69 w 69"/>
                  <a:gd name="T27" fmla="*/ 77 h 119"/>
                  <a:gd name="T28" fmla="*/ 65 w 69"/>
                  <a:gd name="T29" fmla="*/ 92 h 119"/>
                  <a:gd name="T30" fmla="*/ 58 w 69"/>
                  <a:gd name="T31" fmla="*/ 103 h 119"/>
                  <a:gd name="T32" fmla="*/ 50 w 69"/>
                  <a:gd name="T33" fmla="*/ 111 h 119"/>
                  <a:gd name="T34" fmla="*/ 42 w 69"/>
                  <a:gd name="T35" fmla="*/ 115 h 119"/>
                  <a:gd name="T36" fmla="*/ 35 w 69"/>
                  <a:gd name="T37" fmla="*/ 119 h 119"/>
                  <a:gd name="T38" fmla="*/ 23 w 69"/>
                  <a:gd name="T39" fmla="*/ 115 h 119"/>
                  <a:gd name="T40" fmla="*/ 16 w 69"/>
                  <a:gd name="T41" fmla="*/ 107 h 119"/>
                  <a:gd name="T42" fmla="*/ 8 w 69"/>
                  <a:gd name="T43" fmla="*/ 100 h 119"/>
                  <a:gd name="T44" fmla="*/ 0 w 69"/>
                  <a:gd name="T45" fmla="*/ 80 h 119"/>
                  <a:gd name="T46" fmla="*/ 0 w 69"/>
                  <a:gd name="T47" fmla="*/ 61 h 119"/>
                  <a:gd name="T48" fmla="*/ 16 w 69"/>
                  <a:gd name="T49" fmla="*/ 61 h 119"/>
                  <a:gd name="T50" fmla="*/ 16 w 69"/>
                  <a:gd name="T51" fmla="*/ 84 h 119"/>
                  <a:gd name="T52" fmla="*/ 19 w 69"/>
                  <a:gd name="T53" fmla="*/ 100 h 119"/>
                  <a:gd name="T54" fmla="*/ 23 w 69"/>
                  <a:gd name="T55" fmla="*/ 107 h 119"/>
                  <a:gd name="T56" fmla="*/ 31 w 69"/>
                  <a:gd name="T57" fmla="*/ 111 h 119"/>
                  <a:gd name="T58" fmla="*/ 35 w 69"/>
                  <a:gd name="T59" fmla="*/ 111 h 119"/>
                  <a:gd name="T60" fmla="*/ 39 w 69"/>
                  <a:gd name="T61" fmla="*/ 111 h 119"/>
                  <a:gd name="T62" fmla="*/ 42 w 69"/>
                  <a:gd name="T63" fmla="*/ 107 h 119"/>
                  <a:gd name="T64" fmla="*/ 46 w 69"/>
                  <a:gd name="T65" fmla="*/ 103 h 119"/>
                  <a:gd name="T66" fmla="*/ 50 w 69"/>
                  <a:gd name="T67" fmla="*/ 96 h 119"/>
                  <a:gd name="T68" fmla="*/ 54 w 69"/>
                  <a:gd name="T69" fmla="*/ 77 h 119"/>
                  <a:gd name="T70" fmla="*/ 54 w 69"/>
                  <a:gd name="T71" fmla="*/ 54 h 119"/>
                  <a:gd name="T72" fmla="*/ 54 w 69"/>
                  <a:gd name="T73" fmla="*/ 38 h 119"/>
                  <a:gd name="T74" fmla="*/ 50 w 69"/>
                  <a:gd name="T75" fmla="*/ 23 h 119"/>
                  <a:gd name="T76" fmla="*/ 46 w 69"/>
                  <a:gd name="T77" fmla="*/ 15 h 119"/>
                  <a:gd name="T78" fmla="*/ 42 w 69"/>
                  <a:gd name="T79" fmla="*/ 11 h 119"/>
                  <a:gd name="T80" fmla="*/ 39 w 69"/>
                  <a:gd name="T81" fmla="*/ 8 h 119"/>
                  <a:gd name="T82" fmla="*/ 35 w 69"/>
                  <a:gd name="T83" fmla="*/ 8 h 119"/>
                  <a:gd name="T84" fmla="*/ 31 w 69"/>
                  <a:gd name="T85" fmla="*/ 8 h 119"/>
                  <a:gd name="T86" fmla="*/ 27 w 69"/>
                  <a:gd name="T87" fmla="*/ 11 h 119"/>
                  <a:gd name="T88" fmla="*/ 19 w 69"/>
                  <a:gd name="T89" fmla="*/ 19 h 119"/>
                  <a:gd name="T90" fmla="*/ 19 w 69"/>
                  <a:gd name="T91" fmla="*/ 34 h 119"/>
                  <a:gd name="T92" fmla="*/ 16 w 69"/>
                  <a:gd name="T93" fmla="*/ 50 h 119"/>
                  <a:gd name="T94" fmla="*/ 16 w 69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9"/>
                  <a:gd name="T146" fmla="*/ 69 w 69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9">
                    <a:moveTo>
                      <a:pt x="0" y="61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2" y="15"/>
                    </a:lnTo>
                    <a:lnTo>
                      <a:pt x="19" y="8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2" y="4"/>
                    </a:lnTo>
                    <a:lnTo>
                      <a:pt x="50" y="8"/>
                    </a:lnTo>
                    <a:lnTo>
                      <a:pt x="58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7"/>
                    </a:lnTo>
                    <a:lnTo>
                      <a:pt x="65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5" y="119"/>
                    </a:lnTo>
                    <a:lnTo>
                      <a:pt x="23" y="115"/>
                    </a:lnTo>
                    <a:lnTo>
                      <a:pt x="16" y="107"/>
                    </a:lnTo>
                    <a:lnTo>
                      <a:pt x="8" y="100"/>
                    </a:lnTo>
                    <a:lnTo>
                      <a:pt x="0" y="80"/>
                    </a:lnTo>
                    <a:lnTo>
                      <a:pt x="0" y="61"/>
                    </a:lnTo>
                    <a:close/>
                    <a:moveTo>
                      <a:pt x="16" y="61"/>
                    </a:moveTo>
                    <a:lnTo>
                      <a:pt x="16" y="84"/>
                    </a:lnTo>
                    <a:lnTo>
                      <a:pt x="19" y="100"/>
                    </a:lnTo>
                    <a:lnTo>
                      <a:pt x="23" y="107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39" y="111"/>
                    </a:lnTo>
                    <a:lnTo>
                      <a:pt x="42" y="107"/>
                    </a:lnTo>
                    <a:lnTo>
                      <a:pt x="46" y="103"/>
                    </a:lnTo>
                    <a:lnTo>
                      <a:pt x="50" y="96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11"/>
                    </a:lnTo>
                    <a:lnTo>
                      <a:pt x="39" y="8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27" y="11"/>
                    </a:lnTo>
                    <a:lnTo>
                      <a:pt x="19" y="19"/>
                    </a:lnTo>
                    <a:lnTo>
                      <a:pt x="19" y="34"/>
                    </a:lnTo>
                    <a:lnTo>
                      <a:pt x="16" y="50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832" name="Freeform 183"/>
              <p:cNvSpPr>
                <a:spLocks/>
              </p:cNvSpPr>
              <p:nvPr/>
            </p:nvSpPr>
            <p:spPr bwMode="auto">
              <a:xfrm>
                <a:off x="5004" y="2159"/>
                <a:ext cx="65" cy="115"/>
              </a:xfrm>
              <a:custGeom>
                <a:avLst/>
                <a:gdLst>
                  <a:gd name="T0" fmla="*/ 65 w 65"/>
                  <a:gd name="T1" fmla="*/ 0 h 115"/>
                  <a:gd name="T2" fmla="*/ 57 w 65"/>
                  <a:gd name="T3" fmla="*/ 15 h 115"/>
                  <a:gd name="T4" fmla="*/ 23 w 65"/>
                  <a:gd name="T5" fmla="*/ 15 h 115"/>
                  <a:gd name="T6" fmla="*/ 15 w 65"/>
                  <a:gd name="T7" fmla="*/ 30 h 115"/>
                  <a:gd name="T8" fmla="*/ 30 w 65"/>
                  <a:gd name="T9" fmla="*/ 30 h 115"/>
                  <a:gd name="T10" fmla="*/ 42 w 65"/>
                  <a:gd name="T11" fmla="*/ 38 h 115"/>
                  <a:gd name="T12" fmla="*/ 53 w 65"/>
                  <a:gd name="T13" fmla="*/ 46 h 115"/>
                  <a:gd name="T14" fmla="*/ 61 w 65"/>
                  <a:gd name="T15" fmla="*/ 57 h 115"/>
                  <a:gd name="T16" fmla="*/ 61 w 65"/>
                  <a:gd name="T17" fmla="*/ 73 h 115"/>
                  <a:gd name="T18" fmla="*/ 61 w 65"/>
                  <a:gd name="T19" fmla="*/ 80 h 115"/>
                  <a:gd name="T20" fmla="*/ 57 w 65"/>
                  <a:gd name="T21" fmla="*/ 88 h 115"/>
                  <a:gd name="T22" fmla="*/ 53 w 65"/>
                  <a:gd name="T23" fmla="*/ 96 h 115"/>
                  <a:gd name="T24" fmla="*/ 49 w 65"/>
                  <a:gd name="T25" fmla="*/ 99 h 115"/>
                  <a:gd name="T26" fmla="*/ 46 w 65"/>
                  <a:gd name="T27" fmla="*/ 103 h 115"/>
                  <a:gd name="T28" fmla="*/ 38 w 65"/>
                  <a:gd name="T29" fmla="*/ 107 h 115"/>
                  <a:gd name="T30" fmla="*/ 30 w 65"/>
                  <a:gd name="T31" fmla="*/ 111 h 115"/>
                  <a:gd name="T32" fmla="*/ 19 w 65"/>
                  <a:gd name="T33" fmla="*/ 115 h 115"/>
                  <a:gd name="T34" fmla="*/ 11 w 65"/>
                  <a:gd name="T35" fmla="*/ 111 h 115"/>
                  <a:gd name="T36" fmla="*/ 3 w 65"/>
                  <a:gd name="T37" fmla="*/ 111 h 115"/>
                  <a:gd name="T38" fmla="*/ 3 w 65"/>
                  <a:gd name="T39" fmla="*/ 107 h 115"/>
                  <a:gd name="T40" fmla="*/ 0 w 65"/>
                  <a:gd name="T41" fmla="*/ 103 h 115"/>
                  <a:gd name="T42" fmla="*/ 0 w 65"/>
                  <a:gd name="T43" fmla="*/ 99 h 115"/>
                  <a:gd name="T44" fmla="*/ 3 w 65"/>
                  <a:gd name="T45" fmla="*/ 99 h 115"/>
                  <a:gd name="T46" fmla="*/ 3 w 65"/>
                  <a:gd name="T47" fmla="*/ 96 h 115"/>
                  <a:gd name="T48" fmla="*/ 7 w 65"/>
                  <a:gd name="T49" fmla="*/ 96 h 115"/>
                  <a:gd name="T50" fmla="*/ 7 w 65"/>
                  <a:gd name="T51" fmla="*/ 96 h 115"/>
                  <a:gd name="T52" fmla="*/ 11 w 65"/>
                  <a:gd name="T53" fmla="*/ 96 h 115"/>
                  <a:gd name="T54" fmla="*/ 15 w 65"/>
                  <a:gd name="T55" fmla="*/ 99 h 115"/>
                  <a:gd name="T56" fmla="*/ 15 w 65"/>
                  <a:gd name="T57" fmla="*/ 99 h 115"/>
                  <a:gd name="T58" fmla="*/ 23 w 65"/>
                  <a:gd name="T59" fmla="*/ 103 h 115"/>
                  <a:gd name="T60" fmla="*/ 26 w 65"/>
                  <a:gd name="T61" fmla="*/ 103 h 115"/>
                  <a:gd name="T62" fmla="*/ 38 w 65"/>
                  <a:gd name="T63" fmla="*/ 103 h 115"/>
                  <a:gd name="T64" fmla="*/ 46 w 65"/>
                  <a:gd name="T65" fmla="*/ 96 h 115"/>
                  <a:gd name="T66" fmla="*/ 49 w 65"/>
                  <a:gd name="T67" fmla="*/ 88 h 115"/>
                  <a:gd name="T68" fmla="*/ 53 w 65"/>
                  <a:gd name="T69" fmla="*/ 80 h 115"/>
                  <a:gd name="T70" fmla="*/ 49 w 65"/>
                  <a:gd name="T71" fmla="*/ 69 h 115"/>
                  <a:gd name="T72" fmla="*/ 46 w 65"/>
                  <a:gd name="T73" fmla="*/ 61 h 115"/>
                  <a:gd name="T74" fmla="*/ 38 w 65"/>
                  <a:gd name="T75" fmla="*/ 53 h 115"/>
                  <a:gd name="T76" fmla="*/ 26 w 65"/>
                  <a:gd name="T77" fmla="*/ 46 h 115"/>
                  <a:gd name="T78" fmla="*/ 19 w 65"/>
                  <a:gd name="T79" fmla="*/ 46 h 115"/>
                  <a:gd name="T80" fmla="*/ 3 w 65"/>
                  <a:gd name="T81" fmla="*/ 42 h 115"/>
                  <a:gd name="T82" fmla="*/ 23 w 65"/>
                  <a:gd name="T83" fmla="*/ 0 h 115"/>
                  <a:gd name="T84" fmla="*/ 65 w 65"/>
                  <a:gd name="T85" fmla="*/ 0 h 11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5"/>
                  <a:gd name="T130" fmla="*/ 0 h 115"/>
                  <a:gd name="T131" fmla="*/ 65 w 65"/>
                  <a:gd name="T132" fmla="*/ 115 h 11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5" h="115">
                    <a:moveTo>
                      <a:pt x="65" y="0"/>
                    </a:moveTo>
                    <a:lnTo>
                      <a:pt x="57" y="15"/>
                    </a:lnTo>
                    <a:lnTo>
                      <a:pt x="23" y="15"/>
                    </a:lnTo>
                    <a:lnTo>
                      <a:pt x="15" y="30"/>
                    </a:lnTo>
                    <a:lnTo>
                      <a:pt x="30" y="30"/>
                    </a:lnTo>
                    <a:lnTo>
                      <a:pt x="42" y="38"/>
                    </a:lnTo>
                    <a:lnTo>
                      <a:pt x="53" y="46"/>
                    </a:lnTo>
                    <a:lnTo>
                      <a:pt x="61" y="57"/>
                    </a:lnTo>
                    <a:lnTo>
                      <a:pt x="61" y="73"/>
                    </a:lnTo>
                    <a:lnTo>
                      <a:pt x="61" y="80"/>
                    </a:lnTo>
                    <a:lnTo>
                      <a:pt x="57" y="88"/>
                    </a:lnTo>
                    <a:lnTo>
                      <a:pt x="53" y="96"/>
                    </a:lnTo>
                    <a:lnTo>
                      <a:pt x="49" y="99"/>
                    </a:lnTo>
                    <a:lnTo>
                      <a:pt x="46" y="103"/>
                    </a:lnTo>
                    <a:lnTo>
                      <a:pt x="38" y="107"/>
                    </a:lnTo>
                    <a:lnTo>
                      <a:pt x="30" y="111"/>
                    </a:lnTo>
                    <a:lnTo>
                      <a:pt x="19" y="115"/>
                    </a:lnTo>
                    <a:lnTo>
                      <a:pt x="11" y="111"/>
                    </a:lnTo>
                    <a:lnTo>
                      <a:pt x="3" y="111"/>
                    </a:lnTo>
                    <a:lnTo>
                      <a:pt x="3" y="107"/>
                    </a:lnTo>
                    <a:lnTo>
                      <a:pt x="0" y="103"/>
                    </a:lnTo>
                    <a:lnTo>
                      <a:pt x="0" y="99"/>
                    </a:lnTo>
                    <a:lnTo>
                      <a:pt x="3" y="99"/>
                    </a:lnTo>
                    <a:lnTo>
                      <a:pt x="3" y="96"/>
                    </a:lnTo>
                    <a:lnTo>
                      <a:pt x="7" y="96"/>
                    </a:lnTo>
                    <a:lnTo>
                      <a:pt x="11" y="96"/>
                    </a:lnTo>
                    <a:lnTo>
                      <a:pt x="15" y="99"/>
                    </a:lnTo>
                    <a:lnTo>
                      <a:pt x="23" y="103"/>
                    </a:lnTo>
                    <a:lnTo>
                      <a:pt x="26" y="103"/>
                    </a:lnTo>
                    <a:lnTo>
                      <a:pt x="38" y="103"/>
                    </a:lnTo>
                    <a:lnTo>
                      <a:pt x="46" y="96"/>
                    </a:lnTo>
                    <a:lnTo>
                      <a:pt x="49" y="88"/>
                    </a:lnTo>
                    <a:lnTo>
                      <a:pt x="53" y="80"/>
                    </a:lnTo>
                    <a:lnTo>
                      <a:pt x="49" y="69"/>
                    </a:lnTo>
                    <a:lnTo>
                      <a:pt x="46" y="61"/>
                    </a:lnTo>
                    <a:lnTo>
                      <a:pt x="38" y="53"/>
                    </a:lnTo>
                    <a:lnTo>
                      <a:pt x="26" y="46"/>
                    </a:lnTo>
                    <a:lnTo>
                      <a:pt x="19" y="46"/>
                    </a:lnTo>
                    <a:lnTo>
                      <a:pt x="3" y="42"/>
                    </a:lnTo>
                    <a:lnTo>
                      <a:pt x="23" y="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833" name="Freeform 184"/>
              <p:cNvSpPr>
                <a:spLocks/>
              </p:cNvSpPr>
              <p:nvPr/>
            </p:nvSpPr>
            <p:spPr bwMode="auto">
              <a:xfrm>
                <a:off x="5088" y="2159"/>
                <a:ext cx="65" cy="115"/>
              </a:xfrm>
              <a:custGeom>
                <a:avLst/>
                <a:gdLst>
                  <a:gd name="T0" fmla="*/ 65 w 65"/>
                  <a:gd name="T1" fmla="*/ 0 h 115"/>
                  <a:gd name="T2" fmla="*/ 58 w 65"/>
                  <a:gd name="T3" fmla="*/ 15 h 115"/>
                  <a:gd name="T4" fmla="*/ 23 w 65"/>
                  <a:gd name="T5" fmla="*/ 15 h 115"/>
                  <a:gd name="T6" fmla="*/ 15 w 65"/>
                  <a:gd name="T7" fmla="*/ 30 h 115"/>
                  <a:gd name="T8" fmla="*/ 31 w 65"/>
                  <a:gd name="T9" fmla="*/ 30 h 115"/>
                  <a:gd name="T10" fmla="*/ 42 w 65"/>
                  <a:gd name="T11" fmla="*/ 38 h 115"/>
                  <a:gd name="T12" fmla="*/ 50 w 65"/>
                  <a:gd name="T13" fmla="*/ 46 h 115"/>
                  <a:gd name="T14" fmla="*/ 58 w 65"/>
                  <a:gd name="T15" fmla="*/ 57 h 115"/>
                  <a:gd name="T16" fmla="*/ 61 w 65"/>
                  <a:gd name="T17" fmla="*/ 73 h 115"/>
                  <a:gd name="T18" fmla="*/ 61 w 65"/>
                  <a:gd name="T19" fmla="*/ 80 h 115"/>
                  <a:gd name="T20" fmla="*/ 58 w 65"/>
                  <a:gd name="T21" fmla="*/ 88 h 115"/>
                  <a:gd name="T22" fmla="*/ 54 w 65"/>
                  <a:gd name="T23" fmla="*/ 96 h 115"/>
                  <a:gd name="T24" fmla="*/ 50 w 65"/>
                  <a:gd name="T25" fmla="*/ 99 h 115"/>
                  <a:gd name="T26" fmla="*/ 46 w 65"/>
                  <a:gd name="T27" fmla="*/ 103 h 115"/>
                  <a:gd name="T28" fmla="*/ 38 w 65"/>
                  <a:gd name="T29" fmla="*/ 107 h 115"/>
                  <a:gd name="T30" fmla="*/ 27 w 65"/>
                  <a:gd name="T31" fmla="*/ 111 h 115"/>
                  <a:gd name="T32" fmla="*/ 19 w 65"/>
                  <a:gd name="T33" fmla="*/ 115 h 115"/>
                  <a:gd name="T34" fmla="*/ 11 w 65"/>
                  <a:gd name="T35" fmla="*/ 111 h 115"/>
                  <a:gd name="T36" fmla="*/ 4 w 65"/>
                  <a:gd name="T37" fmla="*/ 111 h 115"/>
                  <a:gd name="T38" fmla="*/ 0 w 65"/>
                  <a:gd name="T39" fmla="*/ 107 h 115"/>
                  <a:gd name="T40" fmla="*/ 0 w 65"/>
                  <a:gd name="T41" fmla="*/ 103 h 115"/>
                  <a:gd name="T42" fmla="*/ 0 w 65"/>
                  <a:gd name="T43" fmla="*/ 99 h 115"/>
                  <a:gd name="T44" fmla="*/ 4 w 65"/>
                  <a:gd name="T45" fmla="*/ 99 h 115"/>
                  <a:gd name="T46" fmla="*/ 4 w 65"/>
                  <a:gd name="T47" fmla="*/ 96 h 115"/>
                  <a:gd name="T48" fmla="*/ 8 w 65"/>
                  <a:gd name="T49" fmla="*/ 96 h 115"/>
                  <a:gd name="T50" fmla="*/ 8 w 65"/>
                  <a:gd name="T51" fmla="*/ 96 h 115"/>
                  <a:gd name="T52" fmla="*/ 11 w 65"/>
                  <a:gd name="T53" fmla="*/ 96 h 115"/>
                  <a:gd name="T54" fmla="*/ 11 w 65"/>
                  <a:gd name="T55" fmla="*/ 99 h 115"/>
                  <a:gd name="T56" fmla="*/ 15 w 65"/>
                  <a:gd name="T57" fmla="*/ 99 h 115"/>
                  <a:gd name="T58" fmla="*/ 23 w 65"/>
                  <a:gd name="T59" fmla="*/ 103 h 115"/>
                  <a:gd name="T60" fmla="*/ 27 w 65"/>
                  <a:gd name="T61" fmla="*/ 103 h 115"/>
                  <a:gd name="T62" fmla="*/ 38 w 65"/>
                  <a:gd name="T63" fmla="*/ 103 h 115"/>
                  <a:gd name="T64" fmla="*/ 46 w 65"/>
                  <a:gd name="T65" fmla="*/ 96 h 115"/>
                  <a:gd name="T66" fmla="*/ 50 w 65"/>
                  <a:gd name="T67" fmla="*/ 88 h 115"/>
                  <a:gd name="T68" fmla="*/ 50 w 65"/>
                  <a:gd name="T69" fmla="*/ 80 h 115"/>
                  <a:gd name="T70" fmla="*/ 50 w 65"/>
                  <a:gd name="T71" fmla="*/ 69 h 115"/>
                  <a:gd name="T72" fmla="*/ 46 w 65"/>
                  <a:gd name="T73" fmla="*/ 61 h 115"/>
                  <a:gd name="T74" fmla="*/ 38 w 65"/>
                  <a:gd name="T75" fmla="*/ 53 h 115"/>
                  <a:gd name="T76" fmla="*/ 27 w 65"/>
                  <a:gd name="T77" fmla="*/ 46 h 115"/>
                  <a:gd name="T78" fmla="*/ 15 w 65"/>
                  <a:gd name="T79" fmla="*/ 46 h 115"/>
                  <a:gd name="T80" fmla="*/ 4 w 65"/>
                  <a:gd name="T81" fmla="*/ 42 h 115"/>
                  <a:gd name="T82" fmla="*/ 23 w 65"/>
                  <a:gd name="T83" fmla="*/ 0 h 115"/>
                  <a:gd name="T84" fmla="*/ 65 w 65"/>
                  <a:gd name="T85" fmla="*/ 0 h 11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5"/>
                  <a:gd name="T130" fmla="*/ 0 h 115"/>
                  <a:gd name="T131" fmla="*/ 65 w 65"/>
                  <a:gd name="T132" fmla="*/ 115 h 11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5" h="115">
                    <a:moveTo>
                      <a:pt x="65" y="0"/>
                    </a:moveTo>
                    <a:lnTo>
                      <a:pt x="58" y="15"/>
                    </a:lnTo>
                    <a:lnTo>
                      <a:pt x="23" y="15"/>
                    </a:lnTo>
                    <a:lnTo>
                      <a:pt x="15" y="30"/>
                    </a:lnTo>
                    <a:lnTo>
                      <a:pt x="31" y="30"/>
                    </a:lnTo>
                    <a:lnTo>
                      <a:pt x="42" y="38"/>
                    </a:lnTo>
                    <a:lnTo>
                      <a:pt x="50" y="46"/>
                    </a:lnTo>
                    <a:lnTo>
                      <a:pt x="58" y="57"/>
                    </a:lnTo>
                    <a:lnTo>
                      <a:pt x="61" y="73"/>
                    </a:lnTo>
                    <a:lnTo>
                      <a:pt x="61" y="80"/>
                    </a:lnTo>
                    <a:lnTo>
                      <a:pt x="58" y="88"/>
                    </a:lnTo>
                    <a:lnTo>
                      <a:pt x="54" y="96"/>
                    </a:lnTo>
                    <a:lnTo>
                      <a:pt x="50" y="99"/>
                    </a:lnTo>
                    <a:lnTo>
                      <a:pt x="46" y="103"/>
                    </a:lnTo>
                    <a:lnTo>
                      <a:pt x="38" y="107"/>
                    </a:lnTo>
                    <a:lnTo>
                      <a:pt x="27" y="111"/>
                    </a:lnTo>
                    <a:lnTo>
                      <a:pt x="19" y="115"/>
                    </a:lnTo>
                    <a:lnTo>
                      <a:pt x="11" y="111"/>
                    </a:lnTo>
                    <a:lnTo>
                      <a:pt x="4" y="111"/>
                    </a:lnTo>
                    <a:lnTo>
                      <a:pt x="0" y="107"/>
                    </a:lnTo>
                    <a:lnTo>
                      <a:pt x="0" y="103"/>
                    </a:lnTo>
                    <a:lnTo>
                      <a:pt x="0" y="99"/>
                    </a:lnTo>
                    <a:lnTo>
                      <a:pt x="4" y="99"/>
                    </a:lnTo>
                    <a:lnTo>
                      <a:pt x="4" y="96"/>
                    </a:lnTo>
                    <a:lnTo>
                      <a:pt x="8" y="96"/>
                    </a:lnTo>
                    <a:lnTo>
                      <a:pt x="11" y="96"/>
                    </a:lnTo>
                    <a:lnTo>
                      <a:pt x="11" y="99"/>
                    </a:lnTo>
                    <a:lnTo>
                      <a:pt x="15" y="99"/>
                    </a:lnTo>
                    <a:lnTo>
                      <a:pt x="23" y="103"/>
                    </a:lnTo>
                    <a:lnTo>
                      <a:pt x="27" y="103"/>
                    </a:lnTo>
                    <a:lnTo>
                      <a:pt x="38" y="103"/>
                    </a:lnTo>
                    <a:lnTo>
                      <a:pt x="46" y="96"/>
                    </a:lnTo>
                    <a:lnTo>
                      <a:pt x="50" y="88"/>
                    </a:lnTo>
                    <a:lnTo>
                      <a:pt x="50" y="80"/>
                    </a:lnTo>
                    <a:lnTo>
                      <a:pt x="50" y="69"/>
                    </a:lnTo>
                    <a:lnTo>
                      <a:pt x="46" y="61"/>
                    </a:lnTo>
                    <a:lnTo>
                      <a:pt x="38" y="53"/>
                    </a:lnTo>
                    <a:lnTo>
                      <a:pt x="27" y="46"/>
                    </a:lnTo>
                    <a:lnTo>
                      <a:pt x="15" y="46"/>
                    </a:lnTo>
                    <a:lnTo>
                      <a:pt x="4" y="42"/>
                    </a:lnTo>
                    <a:lnTo>
                      <a:pt x="23" y="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834" name="Rectangle 185"/>
              <p:cNvSpPr>
                <a:spLocks noChangeArrowheads="1"/>
              </p:cNvSpPr>
              <p:nvPr/>
            </p:nvSpPr>
            <p:spPr bwMode="auto">
              <a:xfrm>
                <a:off x="5268" y="2120"/>
                <a:ext cx="8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5" name="Rectangle 186"/>
              <p:cNvSpPr>
                <a:spLocks noChangeArrowheads="1"/>
              </p:cNvSpPr>
              <p:nvPr/>
            </p:nvSpPr>
            <p:spPr bwMode="auto">
              <a:xfrm>
                <a:off x="188" y="2335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6" name="Freeform 187"/>
              <p:cNvSpPr>
                <a:spLocks/>
              </p:cNvSpPr>
              <p:nvPr/>
            </p:nvSpPr>
            <p:spPr bwMode="auto">
              <a:xfrm>
                <a:off x="254" y="2362"/>
                <a:ext cx="99" cy="115"/>
              </a:xfrm>
              <a:custGeom>
                <a:avLst/>
                <a:gdLst>
                  <a:gd name="T0" fmla="*/ 95 w 99"/>
                  <a:gd name="T1" fmla="*/ 0 h 115"/>
                  <a:gd name="T2" fmla="*/ 95 w 99"/>
                  <a:gd name="T3" fmla="*/ 38 h 115"/>
                  <a:gd name="T4" fmla="*/ 95 w 99"/>
                  <a:gd name="T5" fmla="*/ 38 h 115"/>
                  <a:gd name="T6" fmla="*/ 88 w 99"/>
                  <a:gd name="T7" fmla="*/ 23 h 115"/>
                  <a:gd name="T8" fmla="*/ 80 w 99"/>
                  <a:gd name="T9" fmla="*/ 15 h 115"/>
                  <a:gd name="T10" fmla="*/ 69 w 99"/>
                  <a:gd name="T11" fmla="*/ 8 h 115"/>
                  <a:gd name="T12" fmla="*/ 57 w 99"/>
                  <a:gd name="T13" fmla="*/ 8 h 115"/>
                  <a:gd name="T14" fmla="*/ 49 w 99"/>
                  <a:gd name="T15" fmla="*/ 8 h 115"/>
                  <a:gd name="T16" fmla="*/ 38 w 99"/>
                  <a:gd name="T17" fmla="*/ 12 h 115"/>
                  <a:gd name="T18" fmla="*/ 30 w 99"/>
                  <a:gd name="T19" fmla="*/ 19 h 115"/>
                  <a:gd name="T20" fmla="*/ 26 w 99"/>
                  <a:gd name="T21" fmla="*/ 31 h 115"/>
                  <a:gd name="T22" fmla="*/ 23 w 99"/>
                  <a:gd name="T23" fmla="*/ 42 h 115"/>
                  <a:gd name="T24" fmla="*/ 19 w 99"/>
                  <a:gd name="T25" fmla="*/ 61 h 115"/>
                  <a:gd name="T26" fmla="*/ 23 w 99"/>
                  <a:gd name="T27" fmla="*/ 73 h 115"/>
                  <a:gd name="T28" fmla="*/ 26 w 99"/>
                  <a:gd name="T29" fmla="*/ 88 h 115"/>
                  <a:gd name="T30" fmla="*/ 30 w 99"/>
                  <a:gd name="T31" fmla="*/ 96 h 115"/>
                  <a:gd name="T32" fmla="*/ 38 w 99"/>
                  <a:gd name="T33" fmla="*/ 104 h 115"/>
                  <a:gd name="T34" fmla="*/ 49 w 99"/>
                  <a:gd name="T35" fmla="*/ 107 h 115"/>
                  <a:gd name="T36" fmla="*/ 61 w 99"/>
                  <a:gd name="T37" fmla="*/ 111 h 115"/>
                  <a:gd name="T38" fmla="*/ 69 w 99"/>
                  <a:gd name="T39" fmla="*/ 107 h 115"/>
                  <a:gd name="T40" fmla="*/ 80 w 99"/>
                  <a:gd name="T41" fmla="*/ 104 h 115"/>
                  <a:gd name="T42" fmla="*/ 88 w 99"/>
                  <a:gd name="T43" fmla="*/ 100 h 115"/>
                  <a:gd name="T44" fmla="*/ 95 w 99"/>
                  <a:gd name="T45" fmla="*/ 88 h 115"/>
                  <a:gd name="T46" fmla="*/ 99 w 99"/>
                  <a:gd name="T47" fmla="*/ 88 h 115"/>
                  <a:gd name="T48" fmla="*/ 92 w 99"/>
                  <a:gd name="T49" fmla="*/ 100 h 115"/>
                  <a:gd name="T50" fmla="*/ 80 w 99"/>
                  <a:gd name="T51" fmla="*/ 111 h 115"/>
                  <a:gd name="T52" fmla="*/ 69 w 99"/>
                  <a:gd name="T53" fmla="*/ 115 h 115"/>
                  <a:gd name="T54" fmla="*/ 53 w 99"/>
                  <a:gd name="T55" fmla="*/ 115 h 115"/>
                  <a:gd name="T56" fmla="*/ 38 w 99"/>
                  <a:gd name="T57" fmla="*/ 115 h 115"/>
                  <a:gd name="T58" fmla="*/ 23 w 99"/>
                  <a:gd name="T59" fmla="*/ 107 h 115"/>
                  <a:gd name="T60" fmla="*/ 11 w 99"/>
                  <a:gd name="T61" fmla="*/ 96 h 115"/>
                  <a:gd name="T62" fmla="*/ 7 w 99"/>
                  <a:gd name="T63" fmla="*/ 84 h 115"/>
                  <a:gd name="T64" fmla="*/ 3 w 99"/>
                  <a:gd name="T65" fmla="*/ 73 h 115"/>
                  <a:gd name="T66" fmla="*/ 0 w 99"/>
                  <a:gd name="T67" fmla="*/ 61 h 115"/>
                  <a:gd name="T68" fmla="*/ 3 w 99"/>
                  <a:gd name="T69" fmla="*/ 46 h 115"/>
                  <a:gd name="T70" fmla="*/ 7 w 99"/>
                  <a:gd name="T71" fmla="*/ 31 h 115"/>
                  <a:gd name="T72" fmla="*/ 19 w 99"/>
                  <a:gd name="T73" fmla="*/ 19 h 115"/>
                  <a:gd name="T74" fmla="*/ 30 w 99"/>
                  <a:gd name="T75" fmla="*/ 8 h 115"/>
                  <a:gd name="T76" fmla="*/ 42 w 99"/>
                  <a:gd name="T77" fmla="*/ 4 h 115"/>
                  <a:gd name="T78" fmla="*/ 57 w 99"/>
                  <a:gd name="T79" fmla="*/ 0 h 115"/>
                  <a:gd name="T80" fmla="*/ 69 w 99"/>
                  <a:gd name="T81" fmla="*/ 4 h 115"/>
                  <a:gd name="T82" fmla="*/ 80 w 99"/>
                  <a:gd name="T83" fmla="*/ 8 h 115"/>
                  <a:gd name="T84" fmla="*/ 84 w 99"/>
                  <a:gd name="T85" fmla="*/ 8 h 115"/>
                  <a:gd name="T86" fmla="*/ 84 w 99"/>
                  <a:gd name="T87" fmla="*/ 8 h 115"/>
                  <a:gd name="T88" fmla="*/ 88 w 99"/>
                  <a:gd name="T89" fmla="*/ 8 h 115"/>
                  <a:gd name="T90" fmla="*/ 88 w 99"/>
                  <a:gd name="T91" fmla="*/ 8 h 115"/>
                  <a:gd name="T92" fmla="*/ 92 w 99"/>
                  <a:gd name="T93" fmla="*/ 4 h 115"/>
                  <a:gd name="T94" fmla="*/ 92 w 99"/>
                  <a:gd name="T95" fmla="*/ 0 h 115"/>
                  <a:gd name="T96" fmla="*/ 95 w 99"/>
                  <a:gd name="T97" fmla="*/ 0 h 11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9"/>
                  <a:gd name="T148" fmla="*/ 0 h 115"/>
                  <a:gd name="T149" fmla="*/ 99 w 99"/>
                  <a:gd name="T150" fmla="*/ 115 h 11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9" h="115">
                    <a:moveTo>
                      <a:pt x="95" y="0"/>
                    </a:moveTo>
                    <a:lnTo>
                      <a:pt x="95" y="38"/>
                    </a:lnTo>
                    <a:lnTo>
                      <a:pt x="88" y="23"/>
                    </a:lnTo>
                    <a:lnTo>
                      <a:pt x="80" y="15"/>
                    </a:lnTo>
                    <a:lnTo>
                      <a:pt x="69" y="8"/>
                    </a:lnTo>
                    <a:lnTo>
                      <a:pt x="57" y="8"/>
                    </a:lnTo>
                    <a:lnTo>
                      <a:pt x="49" y="8"/>
                    </a:lnTo>
                    <a:lnTo>
                      <a:pt x="38" y="12"/>
                    </a:lnTo>
                    <a:lnTo>
                      <a:pt x="30" y="19"/>
                    </a:lnTo>
                    <a:lnTo>
                      <a:pt x="26" y="31"/>
                    </a:lnTo>
                    <a:lnTo>
                      <a:pt x="23" y="42"/>
                    </a:lnTo>
                    <a:lnTo>
                      <a:pt x="19" y="61"/>
                    </a:lnTo>
                    <a:lnTo>
                      <a:pt x="23" y="73"/>
                    </a:lnTo>
                    <a:lnTo>
                      <a:pt x="26" y="88"/>
                    </a:lnTo>
                    <a:lnTo>
                      <a:pt x="30" y="96"/>
                    </a:lnTo>
                    <a:lnTo>
                      <a:pt x="38" y="104"/>
                    </a:lnTo>
                    <a:lnTo>
                      <a:pt x="49" y="107"/>
                    </a:lnTo>
                    <a:lnTo>
                      <a:pt x="61" y="111"/>
                    </a:lnTo>
                    <a:lnTo>
                      <a:pt x="69" y="107"/>
                    </a:lnTo>
                    <a:lnTo>
                      <a:pt x="80" y="104"/>
                    </a:lnTo>
                    <a:lnTo>
                      <a:pt x="88" y="100"/>
                    </a:lnTo>
                    <a:lnTo>
                      <a:pt x="95" y="88"/>
                    </a:lnTo>
                    <a:lnTo>
                      <a:pt x="99" y="88"/>
                    </a:lnTo>
                    <a:lnTo>
                      <a:pt x="92" y="100"/>
                    </a:lnTo>
                    <a:lnTo>
                      <a:pt x="80" y="111"/>
                    </a:lnTo>
                    <a:lnTo>
                      <a:pt x="69" y="115"/>
                    </a:lnTo>
                    <a:lnTo>
                      <a:pt x="53" y="115"/>
                    </a:lnTo>
                    <a:lnTo>
                      <a:pt x="38" y="115"/>
                    </a:lnTo>
                    <a:lnTo>
                      <a:pt x="23" y="107"/>
                    </a:lnTo>
                    <a:lnTo>
                      <a:pt x="11" y="96"/>
                    </a:lnTo>
                    <a:lnTo>
                      <a:pt x="7" y="84"/>
                    </a:lnTo>
                    <a:lnTo>
                      <a:pt x="3" y="73"/>
                    </a:lnTo>
                    <a:lnTo>
                      <a:pt x="0" y="61"/>
                    </a:lnTo>
                    <a:lnTo>
                      <a:pt x="3" y="46"/>
                    </a:lnTo>
                    <a:lnTo>
                      <a:pt x="7" y="31"/>
                    </a:lnTo>
                    <a:lnTo>
                      <a:pt x="19" y="19"/>
                    </a:lnTo>
                    <a:lnTo>
                      <a:pt x="30" y="8"/>
                    </a:lnTo>
                    <a:lnTo>
                      <a:pt x="42" y="4"/>
                    </a:lnTo>
                    <a:lnTo>
                      <a:pt x="57" y="0"/>
                    </a:lnTo>
                    <a:lnTo>
                      <a:pt x="69" y="4"/>
                    </a:lnTo>
                    <a:lnTo>
                      <a:pt x="80" y="8"/>
                    </a:lnTo>
                    <a:lnTo>
                      <a:pt x="84" y="8"/>
                    </a:lnTo>
                    <a:lnTo>
                      <a:pt x="88" y="8"/>
                    </a:lnTo>
                    <a:lnTo>
                      <a:pt x="92" y="4"/>
                    </a:lnTo>
                    <a:lnTo>
                      <a:pt x="92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837" name="Freeform 188"/>
              <p:cNvSpPr>
                <a:spLocks/>
              </p:cNvSpPr>
              <p:nvPr/>
            </p:nvSpPr>
            <p:spPr bwMode="auto">
              <a:xfrm>
                <a:off x="361" y="2358"/>
                <a:ext cx="81" cy="119"/>
              </a:xfrm>
              <a:custGeom>
                <a:avLst/>
                <a:gdLst>
                  <a:gd name="T0" fmla="*/ 27 w 81"/>
                  <a:gd name="T1" fmla="*/ 58 h 119"/>
                  <a:gd name="T2" fmla="*/ 38 w 81"/>
                  <a:gd name="T3" fmla="*/ 46 h 119"/>
                  <a:gd name="T4" fmla="*/ 50 w 81"/>
                  <a:gd name="T5" fmla="*/ 42 h 119"/>
                  <a:gd name="T6" fmla="*/ 61 w 81"/>
                  <a:gd name="T7" fmla="*/ 46 h 119"/>
                  <a:gd name="T8" fmla="*/ 69 w 81"/>
                  <a:gd name="T9" fmla="*/ 58 h 119"/>
                  <a:gd name="T10" fmla="*/ 69 w 81"/>
                  <a:gd name="T11" fmla="*/ 73 h 119"/>
                  <a:gd name="T12" fmla="*/ 69 w 81"/>
                  <a:gd name="T13" fmla="*/ 108 h 119"/>
                  <a:gd name="T14" fmla="*/ 73 w 81"/>
                  <a:gd name="T15" fmla="*/ 115 h 119"/>
                  <a:gd name="T16" fmla="*/ 77 w 81"/>
                  <a:gd name="T17" fmla="*/ 115 h 119"/>
                  <a:gd name="T18" fmla="*/ 81 w 81"/>
                  <a:gd name="T19" fmla="*/ 119 h 119"/>
                  <a:gd name="T20" fmla="*/ 46 w 81"/>
                  <a:gd name="T21" fmla="*/ 115 h 119"/>
                  <a:gd name="T22" fmla="*/ 50 w 81"/>
                  <a:gd name="T23" fmla="*/ 115 h 119"/>
                  <a:gd name="T24" fmla="*/ 54 w 81"/>
                  <a:gd name="T25" fmla="*/ 111 h 119"/>
                  <a:gd name="T26" fmla="*/ 58 w 81"/>
                  <a:gd name="T27" fmla="*/ 108 h 119"/>
                  <a:gd name="T28" fmla="*/ 58 w 81"/>
                  <a:gd name="T29" fmla="*/ 77 h 119"/>
                  <a:gd name="T30" fmla="*/ 54 w 81"/>
                  <a:gd name="T31" fmla="*/ 58 h 119"/>
                  <a:gd name="T32" fmla="*/ 50 w 81"/>
                  <a:gd name="T33" fmla="*/ 54 h 119"/>
                  <a:gd name="T34" fmla="*/ 46 w 81"/>
                  <a:gd name="T35" fmla="*/ 54 h 119"/>
                  <a:gd name="T36" fmla="*/ 35 w 81"/>
                  <a:gd name="T37" fmla="*/ 54 h 119"/>
                  <a:gd name="T38" fmla="*/ 27 w 81"/>
                  <a:gd name="T39" fmla="*/ 62 h 119"/>
                  <a:gd name="T40" fmla="*/ 27 w 81"/>
                  <a:gd name="T41" fmla="*/ 108 h 119"/>
                  <a:gd name="T42" fmla="*/ 27 w 81"/>
                  <a:gd name="T43" fmla="*/ 115 h 119"/>
                  <a:gd name="T44" fmla="*/ 31 w 81"/>
                  <a:gd name="T45" fmla="*/ 115 h 119"/>
                  <a:gd name="T46" fmla="*/ 35 w 81"/>
                  <a:gd name="T47" fmla="*/ 119 h 119"/>
                  <a:gd name="T48" fmla="*/ 0 w 81"/>
                  <a:gd name="T49" fmla="*/ 115 h 119"/>
                  <a:gd name="T50" fmla="*/ 8 w 81"/>
                  <a:gd name="T51" fmla="*/ 115 h 119"/>
                  <a:gd name="T52" fmla="*/ 12 w 81"/>
                  <a:gd name="T53" fmla="*/ 111 h 119"/>
                  <a:gd name="T54" fmla="*/ 12 w 81"/>
                  <a:gd name="T55" fmla="*/ 100 h 119"/>
                  <a:gd name="T56" fmla="*/ 12 w 81"/>
                  <a:gd name="T57" fmla="*/ 23 h 119"/>
                  <a:gd name="T58" fmla="*/ 12 w 81"/>
                  <a:gd name="T59" fmla="*/ 12 h 119"/>
                  <a:gd name="T60" fmla="*/ 8 w 81"/>
                  <a:gd name="T61" fmla="*/ 12 h 119"/>
                  <a:gd name="T62" fmla="*/ 4 w 81"/>
                  <a:gd name="T63" fmla="*/ 12 h 119"/>
                  <a:gd name="T64" fmla="*/ 0 w 81"/>
                  <a:gd name="T65" fmla="*/ 12 h 119"/>
                  <a:gd name="T66" fmla="*/ 27 w 81"/>
                  <a:gd name="T67" fmla="*/ 0 h 11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1"/>
                  <a:gd name="T103" fmla="*/ 0 h 119"/>
                  <a:gd name="T104" fmla="*/ 81 w 81"/>
                  <a:gd name="T105" fmla="*/ 119 h 11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1" h="119">
                    <a:moveTo>
                      <a:pt x="27" y="0"/>
                    </a:moveTo>
                    <a:lnTo>
                      <a:pt x="27" y="58"/>
                    </a:lnTo>
                    <a:lnTo>
                      <a:pt x="35" y="50"/>
                    </a:lnTo>
                    <a:lnTo>
                      <a:pt x="38" y="46"/>
                    </a:lnTo>
                    <a:lnTo>
                      <a:pt x="46" y="42"/>
                    </a:lnTo>
                    <a:lnTo>
                      <a:pt x="50" y="42"/>
                    </a:lnTo>
                    <a:lnTo>
                      <a:pt x="58" y="42"/>
                    </a:lnTo>
                    <a:lnTo>
                      <a:pt x="61" y="46"/>
                    </a:lnTo>
                    <a:lnTo>
                      <a:pt x="65" y="50"/>
                    </a:lnTo>
                    <a:lnTo>
                      <a:pt x="69" y="58"/>
                    </a:lnTo>
                    <a:lnTo>
                      <a:pt x="69" y="62"/>
                    </a:lnTo>
                    <a:lnTo>
                      <a:pt x="69" y="73"/>
                    </a:lnTo>
                    <a:lnTo>
                      <a:pt x="69" y="100"/>
                    </a:lnTo>
                    <a:lnTo>
                      <a:pt x="69" y="108"/>
                    </a:lnTo>
                    <a:lnTo>
                      <a:pt x="73" y="111"/>
                    </a:lnTo>
                    <a:lnTo>
                      <a:pt x="73" y="115"/>
                    </a:lnTo>
                    <a:lnTo>
                      <a:pt x="77" y="115"/>
                    </a:lnTo>
                    <a:lnTo>
                      <a:pt x="81" y="115"/>
                    </a:lnTo>
                    <a:lnTo>
                      <a:pt x="81" y="119"/>
                    </a:lnTo>
                    <a:lnTo>
                      <a:pt x="46" y="119"/>
                    </a:lnTo>
                    <a:lnTo>
                      <a:pt x="46" y="115"/>
                    </a:lnTo>
                    <a:lnTo>
                      <a:pt x="50" y="115"/>
                    </a:lnTo>
                    <a:lnTo>
                      <a:pt x="54" y="115"/>
                    </a:lnTo>
                    <a:lnTo>
                      <a:pt x="54" y="111"/>
                    </a:lnTo>
                    <a:lnTo>
                      <a:pt x="58" y="111"/>
                    </a:lnTo>
                    <a:lnTo>
                      <a:pt x="58" y="108"/>
                    </a:lnTo>
                    <a:lnTo>
                      <a:pt x="58" y="100"/>
                    </a:lnTo>
                    <a:lnTo>
                      <a:pt x="58" y="77"/>
                    </a:lnTo>
                    <a:lnTo>
                      <a:pt x="58" y="65"/>
                    </a:lnTo>
                    <a:lnTo>
                      <a:pt x="54" y="58"/>
                    </a:lnTo>
                    <a:lnTo>
                      <a:pt x="50" y="54"/>
                    </a:lnTo>
                    <a:lnTo>
                      <a:pt x="46" y="54"/>
                    </a:lnTo>
                    <a:lnTo>
                      <a:pt x="38" y="54"/>
                    </a:lnTo>
                    <a:lnTo>
                      <a:pt x="35" y="54"/>
                    </a:lnTo>
                    <a:lnTo>
                      <a:pt x="31" y="58"/>
                    </a:lnTo>
                    <a:lnTo>
                      <a:pt x="27" y="62"/>
                    </a:lnTo>
                    <a:lnTo>
                      <a:pt x="27" y="100"/>
                    </a:lnTo>
                    <a:lnTo>
                      <a:pt x="27" y="108"/>
                    </a:lnTo>
                    <a:lnTo>
                      <a:pt x="27" y="111"/>
                    </a:lnTo>
                    <a:lnTo>
                      <a:pt x="27" y="115"/>
                    </a:lnTo>
                    <a:lnTo>
                      <a:pt x="31" y="115"/>
                    </a:lnTo>
                    <a:lnTo>
                      <a:pt x="35" y="115"/>
                    </a:lnTo>
                    <a:lnTo>
                      <a:pt x="35" y="119"/>
                    </a:lnTo>
                    <a:lnTo>
                      <a:pt x="0" y="119"/>
                    </a:lnTo>
                    <a:lnTo>
                      <a:pt x="0" y="115"/>
                    </a:lnTo>
                    <a:lnTo>
                      <a:pt x="4" y="115"/>
                    </a:lnTo>
                    <a:lnTo>
                      <a:pt x="8" y="115"/>
                    </a:lnTo>
                    <a:lnTo>
                      <a:pt x="12" y="111"/>
                    </a:lnTo>
                    <a:lnTo>
                      <a:pt x="12" y="108"/>
                    </a:lnTo>
                    <a:lnTo>
                      <a:pt x="12" y="100"/>
                    </a:lnTo>
                    <a:lnTo>
                      <a:pt x="12" y="35"/>
                    </a:lnTo>
                    <a:lnTo>
                      <a:pt x="12" y="23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838" name="Freeform 189"/>
              <p:cNvSpPr>
                <a:spLocks noEditPoints="1"/>
              </p:cNvSpPr>
              <p:nvPr/>
            </p:nvSpPr>
            <p:spPr bwMode="auto">
              <a:xfrm>
                <a:off x="449" y="2358"/>
                <a:ext cx="39" cy="119"/>
              </a:xfrm>
              <a:custGeom>
                <a:avLst/>
                <a:gdLst>
                  <a:gd name="T0" fmla="*/ 19 w 39"/>
                  <a:gd name="T1" fmla="*/ 0 h 119"/>
                  <a:gd name="T2" fmla="*/ 23 w 39"/>
                  <a:gd name="T3" fmla="*/ 0 h 119"/>
                  <a:gd name="T4" fmla="*/ 27 w 39"/>
                  <a:gd name="T5" fmla="*/ 4 h 119"/>
                  <a:gd name="T6" fmla="*/ 27 w 39"/>
                  <a:gd name="T7" fmla="*/ 8 h 119"/>
                  <a:gd name="T8" fmla="*/ 27 w 39"/>
                  <a:gd name="T9" fmla="*/ 12 h 119"/>
                  <a:gd name="T10" fmla="*/ 27 w 39"/>
                  <a:gd name="T11" fmla="*/ 16 h 119"/>
                  <a:gd name="T12" fmla="*/ 27 w 39"/>
                  <a:gd name="T13" fmla="*/ 19 h 119"/>
                  <a:gd name="T14" fmla="*/ 23 w 39"/>
                  <a:gd name="T15" fmla="*/ 19 h 119"/>
                  <a:gd name="T16" fmla="*/ 19 w 39"/>
                  <a:gd name="T17" fmla="*/ 19 h 119"/>
                  <a:gd name="T18" fmla="*/ 16 w 39"/>
                  <a:gd name="T19" fmla="*/ 19 h 119"/>
                  <a:gd name="T20" fmla="*/ 12 w 39"/>
                  <a:gd name="T21" fmla="*/ 19 h 119"/>
                  <a:gd name="T22" fmla="*/ 8 w 39"/>
                  <a:gd name="T23" fmla="*/ 16 h 119"/>
                  <a:gd name="T24" fmla="*/ 8 w 39"/>
                  <a:gd name="T25" fmla="*/ 12 h 119"/>
                  <a:gd name="T26" fmla="*/ 8 w 39"/>
                  <a:gd name="T27" fmla="*/ 8 h 119"/>
                  <a:gd name="T28" fmla="*/ 12 w 39"/>
                  <a:gd name="T29" fmla="*/ 4 h 119"/>
                  <a:gd name="T30" fmla="*/ 16 w 39"/>
                  <a:gd name="T31" fmla="*/ 0 h 119"/>
                  <a:gd name="T32" fmla="*/ 19 w 39"/>
                  <a:gd name="T33" fmla="*/ 0 h 119"/>
                  <a:gd name="T34" fmla="*/ 27 w 39"/>
                  <a:gd name="T35" fmla="*/ 42 h 119"/>
                  <a:gd name="T36" fmla="*/ 27 w 39"/>
                  <a:gd name="T37" fmla="*/ 100 h 119"/>
                  <a:gd name="T38" fmla="*/ 27 w 39"/>
                  <a:gd name="T39" fmla="*/ 108 h 119"/>
                  <a:gd name="T40" fmla="*/ 27 w 39"/>
                  <a:gd name="T41" fmla="*/ 111 h 119"/>
                  <a:gd name="T42" fmla="*/ 27 w 39"/>
                  <a:gd name="T43" fmla="*/ 115 h 119"/>
                  <a:gd name="T44" fmla="*/ 31 w 39"/>
                  <a:gd name="T45" fmla="*/ 115 h 119"/>
                  <a:gd name="T46" fmla="*/ 31 w 39"/>
                  <a:gd name="T47" fmla="*/ 115 h 119"/>
                  <a:gd name="T48" fmla="*/ 39 w 39"/>
                  <a:gd name="T49" fmla="*/ 115 h 119"/>
                  <a:gd name="T50" fmla="*/ 39 w 39"/>
                  <a:gd name="T51" fmla="*/ 119 h 119"/>
                  <a:gd name="T52" fmla="*/ 0 w 39"/>
                  <a:gd name="T53" fmla="*/ 119 h 119"/>
                  <a:gd name="T54" fmla="*/ 0 w 39"/>
                  <a:gd name="T55" fmla="*/ 115 h 119"/>
                  <a:gd name="T56" fmla="*/ 8 w 39"/>
                  <a:gd name="T57" fmla="*/ 115 h 119"/>
                  <a:gd name="T58" fmla="*/ 8 w 39"/>
                  <a:gd name="T59" fmla="*/ 115 h 119"/>
                  <a:gd name="T60" fmla="*/ 12 w 39"/>
                  <a:gd name="T61" fmla="*/ 115 h 119"/>
                  <a:gd name="T62" fmla="*/ 12 w 39"/>
                  <a:gd name="T63" fmla="*/ 111 h 119"/>
                  <a:gd name="T64" fmla="*/ 12 w 39"/>
                  <a:gd name="T65" fmla="*/ 108 h 119"/>
                  <a:gd name="T66" fmla="*/ 12 w 39"/>
                  <a:gd name="T67" fmla="*/ 100 h 119"/>
                  <a:gd name="T68" fmla="*/ 12 w 39"/>
                  <a:gd name="T69" fmla="*/ 73 h 119"/>
                  <a:gd name="T70" fmla="*/ 12 w 39"/>
                  <a:gd name="T71" fmla="*/ 62 h 119"/>
                  <a:gd name="T72" fmla="*/ 12 w 39"/>
                  <a:gd name="T73" fmla="*/ 58 h 119"/>
                  <a:gd name="T74" fmla="*/ 12 w 39"/>
                  <a:gd name="T75" fmla="*/ 54 h 119"/>
                  <a:gd name="T76" fmla="*/ 12 w 39"/>
                  <a:gd name="T77" fmla="*/ 50 h 119"/>
                  <a:gd name="T78" fmla="*/ 8 w 39"/>
                  <a:gd name="T79" fmla="*/ 50 h 119"/>
                  <a:gd name="T80" fmla="*/ 8 w 39"/>
                  <a:gd name="T81" fmla="*/ 50 h 119"/>
                  <a:gd name="T82" fmla="*/ 4 w 39"/>
                  <a:gd name="T83" fmla="*/ 50 h 119"/>
                  <a:gd name="T84" fmla="*/ 4 w 39"/>
                  <a:gd name="T85" fmla="*/ 54 h 119"/>
                  <a:gd name="T86" fmla="*/ 0 w 39"/>
                  <a:gd name="T87" fmla="*/ 50 h 119"/>
                  <a:gd name="T88" fmla="*/ 23 w 39"/>
                  <a:gd name="T89" fmla="*/ 42 h 119"/>
                  <a:gd name="T90" fmla="*/ 27 w 39"/>
                  <a:gd name="T91" fmla="*/ 42 h 1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9"/>
                  <a:gd name="T139" fmla="*/ 0 h 119"/>
                  <a:gd name="T140" fmla="*/ 39 w 39"/>
                  <a:gd name="T141" fmla="*/ 119 h 11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9" h="119">
                    <a:moveTo>
                      <a:pt x="19" y="0"/>
                    </a:moveTo>
                    <a:lnTo>
                      <a:pt x="23" y="0"/>
                    </a:lnTo>
                    <a:lnTo>
                      <a:pt x="27" y="4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7" y="16"/>
                    </a:lnTo>
                    <a:lnTo>
                      <a:pt x="27" y="19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6" y="19"/>
                    </a:lnTo>
                    <a:lnTo>
                      <a:pt x="12" y="19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19" y="0"/>
                    </a:lnTo>
                    <a:close/>
                    <a:moveTo>
                      <a:pt x="27" y="42"/>
                    </a:moveTo>
                    <a:lnTo>
                      <a:pt x="27" y="100"/>
                    </a:lnTo>
                    <a:lnTo>
                      <a:pt x="27" y="108"/>
                    </a:lnTo>
                    <a:lnTo>
                      <a:pt x="27" y="111"/>
                    </a:lnTo>
                    <a:lnTo>
                      <a:pt x="27" y="115"/>
                    </a:lnTo>
                    <a:lnTo>
                      <a:pt x="31" y="115"/>
                    </a:lnTo>
                    <a:lnTo>
                      <a:pt x="39" y="115"/>
                    </a:lnTo>
                    <a:lnTo>
                      <a:pt x="39" y="119"/>
                    </a:lnTo>
                    <a:lnTo>
                      <a:pt x="0" y="119"/>
                    </a:lnTo>
                    <a:lnTo>
                      <a:pt x="0" y="115"/>
                    </a:lnTo>
                    <a:lnTo>
                      <a:pt x="8" y="115"/>
                    </a:lnTo>
                    <a:lnTo>
                      <a:pt x="12" y="115"/>
                    </a:lnTo>
                    <a:lnTo>
                      <a:pt x="12" y="111"/>
                    </a:lnTo>
                    <a:lnTo>
                      <a:pt x="12" y="108"/>
                    </a:lnTo>
                    <a:lnTo>
                      <a:pt x="12" y="100"/>
                    </a:lnTo>
                    <a:lnTo>
                      <a:pt x="12" y="73"/>
                    </a:lnTo>
                    <a:lnTo>
                      <a:pt x="12" y="62"/>
                    </a:lnTo>
                    <a:lnTo>
                      <a:pt x="12" y="58"/>
                    </a:lnTo>
                    <a:lnTo>
                      <a:pt x="12" y="54"/>
                    </a:lnTo>
                    <a:lnTo>
                      <a:pt x="12" y="50"/>
                    </a:lnTo>
                    <a:lnTo>
                      <a:pt x="8" y="50"/>
                    </a:lnTo>
                    <a:lnTo>
                      <a:pt x="4" y="50"/>
                    </a:lnTo>
                    <a:lnTo>
                      <a:pt x="4" y="54"/>
                    </a:lnTo>
                    <a:lnTo>
                      <a:pt x="0" y="50"/>
                    </a:lnTo>
                    <a:lnTo>
                      <a:pt x="23" y="42"/>
                    </a:lnTo>
                    <a:lnTo>
                      <a:pt x="27" y="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839" name="Freeform 190"/>
              <p:cNvSpPr>
                <a:spLocks/>
              </p:cNvSpPr>
              <p:nvPr/>
            </p:nvSpPr>
            <p:spPr bwMode="auto">
              <a:xfrm>
                <a:off x="491" y="2400"/>
                <a:ext cx="81" cy="77"/>
              </a:xfrm>
              <a:custGeom>
                <a:avLst/>
                <a:gdLst>
                  <a:gd name="T0" fmla="*/ 27 w 81"/>
                  <a:gd name="T1" fmla="*/ 16 h 77"/>
                  <a:gd name="T2" fmla="*/ 35 w 81"/>
                  <a:gd name="T3" fmla="*/ 8 h 77"/>
                  <a:gd name="T4" fmla="*/ 43 w 81"/>
                  <a:gd name="T5" fmla="*/ 0 h 77"/>
                  <a:gd name="T6" fmla="*/ 50 w 81"/>
                  <a:gd name="T7" fmla="*/ 0 h 77"/>
                  <a:gd name="T8" fmla="*/ 58 w 81"/>
                  <a:gd name="T9" fmla="*/ 0 h 77"/>
                  <a:gd name="T10" fmla="*/ 62 w 81"/>
                  <a:gd name="T11" fmla="*/ 4 h 77"/>
                  <a:gd name="T12" fmla="*/ 66 w 81"/>
                  <a:gd name="T13" fmla="*/ 8 h 77"/>
                  <a:gd name="T14" fmla="*/ 70 w 81"/>
                  <a:gd name="T15" fmla="*/ 12 h 77"/>
                  <a:gd name="T16" fmla="*/ 73 w 81"/>
                  <a:gd name="T17" fmla="*/ 20 h 77"/>
                  <a:gd name="T18" fmla="*/ 73 w 81"/>
                  <a:gd name="T19" fmla="*/ 27 h 77"/>
                  <a:gd name="T20" fmla="*/ 73 w 81"/>
                  <a:gd name="T21" fmla="*/ 58 h 77"/>
                  <a:gd name="T22" fmla="*/ 73 w 81"/>
                  <a:gd name="T23" fmla="*/ 66 h 77"/>
                  <a:gd name="T24" fmla="*/ 73 w 81"/>
                  <a:gd name="T25" fmla="*/ 69 h 77"/>
                  <a:gd name="T26" fmla="*/ 73 w 81"/>
                  <a:gd name="T27" fmla="*/ 73 h 77"/>
                  <a:gd name="T28" fmla="*/ 77 w 81"/>
                  <a:gd name="T29" fmla="*/ 73 h 77"/>
                  <a:gd name="T30" fmla="*/ 77 w 81"/>
                  <a:gd name="T31" fmla="*/ 73 h 77"/>
                  <a:gd name="T32" fmla="*/ 81 w 81"/>
                  <a:gd name="T33" fmla="*/ 73 h 77"/>
                  <a:gd name="T34" fmla="*/ 81 w 81"/>
                  <a:gd name="T35" fmla="*/ 77 h 77"/>
                  <a:gd name="T36" fmla="*/ 46 w 81"/>
                  <a:gd name="T37" fmla="*/ 77 h 77"/>
                  <a:gd name="T38" fmla="*/ 46 w 81"/>
                  <a:gd name="T39" fmla="*/ 73 h 77"/>
                  <a:gd name="T40" fmla="*/ 50 w 81"/>
                  <a:gd name="T41" fmla="*/ 73 h 77"/>
                  <a:gd name="T42" fmla="*/ 54 w 81"/>
                  <a:gd name="T43" fmla="*/ 73 h 77"/>
                  <a:gd name="T44" fmla="*/ 54 w 81"/>
                  <a:gd name="T45" fmla="*/ 73 h 77"/>
                  <a:gd name="T46" fmla="*/ 58 w 81"/>
                  <a:gd name="T47" fmla="*/ 69 h 77"/>
                  <a:gd name="T48" fmla="*/ 58 w 81"/>
                  <a:gd name="T49" fmla="*/ 69 h 77"/>
                  <a:gd name="T50" fmla="*/ 58 w 81"/>
                  <a:gd name="T51" fmla="*/ 66 h 77"/>
                  <a:gd name="T52" fmla="*/ 58 w 81"/>
                  <a:gd name="T53" fmla="*/ 58 h 77"/>
                  <a:gd name="T54" fmla="*/ 58 w 81"/>
                  <a:gd name="T55" fmla="*/ 31 h 77"/>
                  <a:gd name="T56" fmla="*/ 58 w 81"/>
                  <a:gd name="T57" fmla="*/ 20 h 77"/>
                  <a:gd name="T58" fmla="*/ 54 w 81"/>
                  <a:gd name="T59" fmla="*/ 16 h 77"/>
                  <a:gd name="T60" fmla="*/ 50 w 81"/>
                  <a:gd name="T61" fmla="*/ 12 h 77"/>
                  <a:gd name="T62" fmla="*/ 46 w 81"/>
                  <a:gd name="T63" fmla="*/ 12 h 77"/>
                  <a:gd name="T64" fmla="*/ 35 w 81"/>
                  <a:gd name="T65" fmla="*/ 12 h 77"/>
                  <a:gd name="T66" fmla="*/ 27 w 81"/>
                  <a:gd name="T67" fmla="*/ 20 h 77"/>
                  <a:gd name="T68" fmla="*/ 27 w 81"/>
                  <a:gd name="T69" fmla="*/ 58 h 77"/>
                  <a:gd name="T70" fmla="*/ 27 w 81"/>
                  <a:gd name="T71" fmla="*/ 66 h 77"/>
                  <a:gd name="T72" fmla="*/ 27 w 81"/>
                  <a:gd name="T73" fmla="*/ 69 h 77"/>
                  <a:gd name="T74" fmla="*/ 27 w 81"/>
                  <a:gd name="T75" fmla="*/ 73 h 77"/>
                  <a:gd name="T76" fmla="*/ 31 w 81"/>
                  <a:gd name="T77" fmla="*/ 73 h 77"/>
                  <a:gd name="T78" fmla="*/ 31 w 81"/>
                  <a:gd name="T79" fmla="*/ 73 h 77"/>
                  <a:gd name="T80" fmla="*/ 39 w 81"/>
                  <a:gd name="T81" fmla="*/ 73 h 77"/>
                  <a:gd name="T82" fmla="*/ 39 w 81"/>
                  <a:gd name="T83" fmla="*/ 77 h 77"/>
                  <a:gd name="T84" fmla="*/ 0 w 81"/>
                  <a:gd name="T85" fmla="*/ 77 h 77"/>
                  <a:gd name="T86" fmla="*/ 0 w 81"/>
                  <a:gd name="T87" fmla="*/ 73 h 77"/>
                  <a:gd name="T88" fmla="*/ 4 w 81"/>
                  <a:gd name="T89" fmla="*/ 73 h 77"/>
                  <a:gd name="T90" fmla="*/ 8 w 81"/>
                  <a:gd name="T91" fmla="*/ 73 h 77"/>
                  <a:gd name="T92" fmla="*/ 12 w 81"/>
                  <a:gd name="T93" fmla="*/ 73 h 77"/>
                  <a:gd name="T94" fmla="*/ 12 w 81"/>
                  <a:gd name="T95" fmla="*/ 66 h 77"/>
                  <a:gd name="T96" fmla="*/ 12 w 81"/>
                  <a:gd name="T97" fmla="*/ 58 h 77"/>
                  <a:gd name="T98" fmla="*/ 12 w 81"/>
                  <a:gd name="T99" fmla="*/ 31 h 77"/>
                  <a:gd name="T100" fmla="*/ 12 w 81"/>
                  <a:gd name="T101" fmla="*/ 20 h 77"/>
                  <a:gd name="T102" fmla="*/ 12 w 81"/>
                  <a:gd name="T103" fmla="*/ 16 h 77"/>
                  <a:gd name="T104" fmla="*/ 12 w 81"/>
                  <a:gd name="T105" fmla="*/ 12 h 77"/>
                  <a:gd name="T106" fmla="*/ 12 w 81"/>
                  <a:gd name="T107" fmla="*/ 12 h 77"/>
                  <a:gd name="T108" fmla="*/ 8 w 81"/>
                  <a:gd name="T109" fmla="*/ 8 h 77"/>
                  <a:gd name="T110" fmla="*/ 8 w 81"/>
                  <a:gd name="T111" fmla="*/ 8 h 77"/>
                  <a:gd name="T112" fmla="*/ 4 w 81"/>
                  <a:gd name="T113" fmla="*/ 8 h 77"/>
                  <a:gd name="T114" fmla="*/ 4 w 81"/>
                  <a:gd name="T115" fmla="*/ 12 h 77"/>
                  <a:gd name="T116" fmla="*/ 0 w 81"/>
                  <a:gd name="T117" fmla="*/ 8 h 77"/>
                  <a:gd name="T118" fmla="*/ 23 w 81"/>
                  <a:gd name="T119" fmla="*/ 0 h 77"/>
                  <a:gd name="T120" fmla="*/ 27 w 81"/>
                  <a:gd name="T121" fmla="*/ 0 h 77"/>
                  <a:gd name="T122" fmla="*/ 27 w 81"/>
                  <a:gd name="T123" fmla="*/ 16 h 7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1"/>
                  <a:gd name="T187" fmla="*/ 0 h 77"/>
                  <a:gd name="T188" fmla="*/ 81 w 81"/>
                  <a:gd name="T189" fmla="*/ 77 h 7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1" h="77">
                    <a:moveTo>
                      <a:pt x="27" y="16"/>
                    </a:moveTo>
                    <a:lnTo>
                      <a:pt x="35" y="8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2" y="4"/>
                    </a:lnTo>
                    <a:lnTo>
                      <a:pt x="66" y="8"/>
                    </a:lnTo>
                    <a:lnTo>
                      <a:pt x="70" y="12"/>
                    </a:lnTo>
                    <a:lnTo>
                      <a:pt x="73" y="20"/>
                    </a:lnTo>
                    <a:lnTo>
                      <a:pt x="73" y="27"/>
                    </a:lnTo>
                    <a:lnTo>
                      <a:pt x="73" y="58"/>
                    </a:lnTo>
                    <a:lnTo>
                      <a:pt x="73" y="66"/>
                    </a:lnTo>
                    <a:lnTo>
                      <a:pt x="73" y="69"/>
                    </a:lnTo>
                    <a:lnTo>
                      <a:pt x="73" y="73"/>
                    </a:lnTo>
                    <a:lnTo>
                      <a:pt x="77" y="73"/>
                    </a:lnTo>
                    <a:lnTo>
                      <a:pt x="81" y="73"/>
                    </a:lnTo>
                    <a:lnTo>
                      <a:pt x="81" y="77"/>
                    </a:lnTo>
                    <a:lnTo>
                      <a:pt x="46" y="77"/>
                    </a:lnTo>
                    <a:lnTo>
                      <a:pt x="46" y="73"/>
                    </a:lnTo>
                    <a:lnTo>
                      <a:pt x="50" y="73"/>
                    </a:lnTo>
                    <a:lnTo>
                      <a:pt x="54" y="73"/>
                    </a:lnTo>
                    <a:lnTo>
                      <a:pt x="58" y="69"/>
                    </a:lnTo>
                    <a:lnTo>
                      <a:pt x="58" y="66"/>
                    </a:lnTo>
                    <a:lnTo>
                      <a:pt x="58" y="58"/>
                    </a:lnTo>
                    <a:lnTo>
                      <a:pt x="58" y="31"/>
                    </a:lnTo>
                    <a:lnTo>
                      <a:pt x="58" y="20"/>
                    </a:lnTo>
                    <a:lnTo>
                      <a:pt x="54" y="16"/>
                    </a:lnTo>
                    <a:lnTo>
                      <a:pt x="50" y="12"/>
                    </a:lnTo>
                    <a:lnTo>
                      <a:pt x="46" y="12"/>
                    </a:lnTo>
                    <a:lnTo>
                      <a:pt x="35" y="12"/>
                    </a:lnTo>
                    <a:lnTo>
                      <a:pt x="27" y="20"/>
                    </a:lnTo>
                    <a:lnTo>
                      <a:pt x="27" y="58"/>
                    </a:lnTo>
                    <a:lnTo>
                      <a:pt x="27" y="66"/>
                    </a:lnTo>
                    <a:lnTo>
                      <a:pt x="27" y="69"/>
                    </a:lnTo>
                    <a:lnTo>
                      <a:pt x="27" y="73"/>
                    </a:lnTo>
                    <a:lnTo>
                      <a:pt x="31" y="73"/>
                    </a:lnTo>
                    <a:lnTo>
                      <a:pt x="39" y="73"/>
                    </a:lnTo>
                    <a:lnTo>
                      <a:pt x="39" y="77"/>
                    </a:lnTo>
                    <a:lnTo>
                      <a:pt x="0" y="77"/>
                    </a:lnTo>
                    <a:lnTo>
                      <a:pt x="0" y="73"/>
                    </a:lnTo>
                    <a:lnTo>
                      <a:pt x="4" y="73"/>
                    </a:lnTo>
                    <a:lnTo>
                      <a:pt x="8" y="73"/>
                    </a:lnTo>
                    <a:lnTo>
                      <a:pt x="12" y="73"/>
                    </a:lnTo>
                    <a:lnTo>
                      <a:pt x="12" y="66"/>
                    </a:lnTo>
                    <a:lnTo>
                      <a:pt x="12" y="58"/>
                    </a:lnTo>
                    <a:lnTo>
                      <a:pt x="12" y="31"/>
                    </a:lnTo>
                    <a:lnTo>
                      <a:pt x="12" y="20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4" y="12"/>
                    </a:lnTo>
                    <a:lnTo>
                      <a:pt x="0" y="8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840" name="Freeform 191"/>
              <p:cNvSpPr>
                <a:spLocks noEditPoints="1"/>
              </p:cNvSpPr>
              <p:nvPr/>
            </p:nvSpPr>
            <p:spPr bwMode="auto">
              <a:xfrm>
                <a:off x="580" y="2400"/>
                <a:ext cx="65" cy="77"/>
              </a:xfrm>
              <a:custGeom>
                <a:avLst/>
                <a:gdLst>
                  <a:gd name="T0" fmla="*/ 11 w 65"/>
                  <a:gd name="T1" fmla="*/ 31 h 77"/>
                  <a:gd name="T2" fmla="*/ 15 w 65"/>
                  <a:gd name="T3" fmla="*/ 43 h 77"/>
                  <a:gd name="T4" fmla="*/ 23 w 65"/>
                  <a:gd name="T5" fmla="*/ 54 h 77"/>
                  <a:gd name="T6" fmla="*/ 30 w 65"/>
                  <a:gd name="T7" fmla="*/ 62 h 77"/>
                  <a:gd name="T8" fmla="*/ 38 w 65"/>
                  <a:gd name="T9" fmla="*/ 66 h 77"/>
                  <a:gd name="T10" fmla="*/ 46 w 65"/>
                  <a:gd name="T11" fmla="*/ 62 h 77"/>
                  <a:gd name="T12" fmla="*/ 53 w 65"/>
                  <a:gd name="T13" fmla="*/ 62 h 77"/>
                  <a:gd name="T14" fmla="*/ 57 w 65"/>
                  <a:gd name="T15" fmla="*/ 54 h 77"/>
                  <a:gd name="T16" fmla="*/ 61 w 65"/>
                  <a:gd name="T17" fmla="*/ 46 h 77"/>
                  <a:gd name="T18" fmla="*/ 65 w 65"/>
                  <a:gd name="T19" fmla="*/ 50 h 77"/>
                  <a:gd name="T20" fmla="*/ 61 w 65"/>
                  <a:gd name="T21" fmla="*/ 58 h 77"/>
                  <a:gd name="T22" fmla="*/ 53 w 65"/>
                  <a:gd name="T23" fmla="*/ 69 h 77"/>
                  <a:gd name="T24" fmla="*/ 46 w 65"/>
                  <a:gd name="T25" fmla="*/ 77 h 77"/>
                  <a:gd name="T26" fmla="*/ 34 w 65"/>
                  <a:gd name="T27" fmla="*/ 77 h 77"/>
                  <a:gd name="T28" fmla="*/ 19 w 65"/>
                  <a:gd name="T29" fmla="*/ 77 h 77"/>
                  <a:gd name="T30" fmla="*/ 11 w 65"/>
                  <a:gd name="T31" fmla="*/ 69 h 77"/>
                  <a:gd name="T32" fmla="*/ 4 w 65"/>
                  <a:gd name="T33" fmla="*/ 62 h 77"/>
                  <a:gd name="T34" fmla="*/ 0 w 65"/>
                  <a:gd name="T35" fmla="*/ 50 h 77"/>
                  <a:gd name="T36" fmla="*/ 0 w 65"/>
                  <a:gd name="T37" fmla="*/ 39 h 77"/>
                  <a:gd name="T38" fmla="*/ 0 w 65"/>
                  <a:gd name="T39" fmla="*/ 27 h 77"/>
                  <a:gd name="T40" fmla="*/ 4 w 65"/>
                  <a:gd name="T41" fmla="*/ 20 h 77"/>
                  <a:gd name="T42" fmla="*/ 11 w 65"/>
                  <a:gd name="T43" fmla="*/ 12 h 77"/>
                  <a:gd name="T44" fmla="*/ 19 w 65"/>
                  <a:gd name="T45" fmla="*/ 4 h 77"/>
                  <a:gd name="T46" fmla="*/ 27 w 65"/>
                  <a:gd name="T47" fmla="*/ 0 h 77"/>
                  <a:gd name="T48" fmla="*/ 34 w 65"/>
                  <a:gd name="T49" fmla="*/ 0 h 77"/>
                  <a:gd name="T50" fmla="*/ 46 w 65"/>
                  <a:gd name="T51" fmla="*/ 0 h 77"/>
                  <a:gd name="T52" fmla="*/ 57 w 65"/>
                  <a:gd name="T53" fmla="*/ 8 h 77"/>
                  <a:gd name="T54" fmla="*/ 61 w 65"/>
                  <a:gd name="T55" fmla="*/ 16 h 77"/>
                  <a:gd name="T56" fmla="*/ 65 w 65"/>
                  <a:gd name="T57" fmla="*/ 31 h 77"/>
                  <a:gd name="T58" fmla="*/ 11 w 65"/>
                  <a:gd name="T59" fmla="*/ 31 h 77"/>
                  <a:gd name="T60" fmla="*/ 11 w 65"/>
                  <a:gd name="T61" fmla="*/ 23 h 77"/>
                  <a:gd name="T62" fmla="*/ 46 w 65"/>
                  <a:gd name="T63" fmla="*/ 23 h 77"/>
                  <a:gd name="T64" fmla="*/ 46 w 65"/>
                  <a:gd name="T65" fmla="*/ 20 h 77"/>
                  <a:gd name="T66" fmla="*/ 46 w 65"/>
                  <a:gd name="T67" fmla="*/ 16 h 77"/>
                  <a:gd name="T68" fmla="*/ 42 w 65"/>
                  <a:gd name="T69" fmla="*/ 12 h 77"/>
                  <a:gd name="T70" fmla="*/ 38 w 65"/>
                  <a:gd name="T71" fmla="*/ 8 h 77"/>
                  <a:gd name="T72" fmla="*/ 34 w 65"/>
                  <a:gd name="T73" fmla="*/ 4 h 77"/>
                  <a:gd name="T74" fmla="*/ 30 w 65"/>
                  <a:gd name="T75" fmla="*/ 4 h 77"/>
                  <a:gd name="T76" fmla="*/ 23 w 65"/>
                  <a:gd name="T77" fmla="*/ 8 h 77"/>
                  <a:gd name="T78" fmla="*/ 19 w 65"/>
                  <a:gd name="T79" fmla="*/ 8 h 77"/>
                  <a:gd name="T80" fmla="*/ 15 w 65"/>
                  <a:gd name="T81" fmla="*/ 16 h 77"/>
                  <a:gd name="T82" fmla="*/ 11 w 65"/>
                  <a:gd name="T83" fmla="*/ 23 h 7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5"/>
                  <a:gd name="T127" fmla="*/ 0 h 77"/>
                  <a:gd name="T128" fmla="*/ 65 w 65"/>
                  <a:gd name="T129" fmla="*/ 77 h 7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5" h="77">
                    <a:moveTo>
                      <a:pt x="11" y="31"/>
                    </a:moveTo>
                    <a:lnTo>
                      <a:pt x="15" y="43"/>
                    </a:lnTo>
                    <a:lnTo>
                      <a:pt x="23" y="54"/>
                    </a:lnTo>
                    <a:lnTo>
                      <a:pt x="30" y="62"/>
                    </a:lnTo>
                    <a:lnTo>
                      <a:pt x="38" y="66"/>
                    </a:lnTo>
                    <a:lnTo>
                      <a:pt x="46" y="62"/>
                    </a:lnTo>
                    <a:lnTo>
                      <a:pt x="53" y="62"/>
                    </a:lnTo>
                    <a:lnTo>
                      <a:pt x="57" y="54"/>
                    </a:lnTo>
                    <a:lnTo>
                      <a:pt x="61" y="46"/>
                    </a:lnTo>
                    <a:lnTo>
                      <a:pt x="65" y="50"/>
                    </a:lnTo>
                    <a:lnTo>
                      <a:pt x="61" y="58"/>
                    </a:lnTo>
                    <a:lnTo>
                      <a:pt x="53" y="69"/>
                    </a:lnTo>
                    <a:lnTo>
                      <a:pt x="46" y="77"/>
                    </a:lnTo>
                    <a:lnTo>
                      <a:pt x="34" y="77"/>
                    </a:lnTo>
                    <a:lnTo>
                      <a:pt x="19" y="77"/>
                    </a:lnTo>
                    <a:lnTo>
                      <a:pt x="11" y="69"/>
                    </a:lnTo>
                    <a:lnTo>
                      <a:pt x="4" y="62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7"/>
                    </a:lnTo>
                    <a:lnTo>
                      <a:pt x="4" y="20"/>
                    </a:lnTo>
                    <a:lnTo>
                      <a:pt x="11" y="12"/>
                    </a:lnTo>
                    <a:lnTo>
                      <a:pt x="19" y="4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57" y="8"/>
                    </a:lnTo>
                    <a:lnTo>
                      <a:pt x="61" y="16"/>
                    </a:lnTo>
                    <a:lnTo>
                      <a:pt x="65" y="31"/>
                    </a:lnTo>
                    <a:lnTo>
                      <a:pt x="11" y="31"/>
                    </a:lnTo>
                    <a:close/>
                    <a:moveTo>
                      <a:pt x="11" y="23"/>
                    </a:moveTo>
                    <a:lnTo>
                      <a:pt x="46" y="23"/>
                    </a:lnTo>
                    <a:lnTo>
                      <a:pt x="46" y="20"/>
                    </a:lnTo>
                    <a:lnTo>
                      <a:pt x="46" y="16"/>
                    </a:lnTo>
                    <a:lnTo>
                      <a:pt x="42" y="12"/>
                    </a:lnTo>
                    <a:lnTo>
                      <a:pt x="38" y="8"/>
                    </a:lnTo>
                    <a:lnTo>
                      <a:pt x="34" y="4"/>
                    </a:lnTo>
                    <a:lnTo>
                      <a:pt x="30" y="4"/>
                    </a:lnTo>
                    <a:lnTo>
                      <a:pt x="23" y="8"/>
                    </a:lnTo>
                    <a:lnTo>
                      <a:pt x="19" y="8"/>
                    </a:lnTo>
                    <a:lnTo>
                      <a:pt x="15" y="16"/>
                    </a:ln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841" name="Freeform 192"/>
              <p:cNvSpPr>
                <a:spLocks/>
              </p:cNvSpPr>
              <p:nvPr/>
            </p:nvSpPr>
            <p:spPr bwMode="auto">
              <a:xfrm>
                <a:off x="660" y="2400"/>
                <a:ext cx="50" cy="77"/>
              </a:xfrm>
              <a:custGeom>
                <a:avLst/>
                <a:gdLst>
                  <a:gd name="T0" fmla="*/ 46 w 50"/>
                  <a:gd name="T1" fmla="*/ 0 h 77"/>
                  <a:gd name="T2" fmla="*/ 46 w 50"/>
                  <a:gd name="T3" fmla="*/ 27 h 77"/>
                  <a:gd name="T4" fmla="*/ 42 w 50"/>
                  <a:gd name="T5" fmla="*/ 27 h 77"/>
                  <a:gd name="T6" fmla="*/ 39 w 50"/>
                  <a:gd name="T7" fmla="*/ 16 h 77"/>
                  <a:gd name="T8" fmla="*/ 35 w 50"/>
                  <a:gd name="T9" fmla="*/ 8 h 77"/>
                  <a:gd name="T10" fmla="*/ 31 w 50"/>
                  <a:gd name="T11" fmla="*/ 4 h 77"/>
                  <a:gd name="T12" fmla="*/ 23 w 50"/>
                  <a:gd name="T13" fmla="*/ 4 h 77"/>
                  <a:gd name="T14" fmla="*/ 16 w 50"/>
                  <a:gd name="T15" fmla="*/ 4 h 77"/>
                  <a:gd name="T16" fmla="*/ 12 w 50"/>
                  <a:gd name="T17" fmla="*/ 8 h 77"/>
                  <a:gd name="T18" fmla="*/ 12 w 50"/>
                  <a:gd name="T19" fmla="*/ 12 h 77"/>
                  <a:gd name="T20" fmla="*/ 8 w 50"/>
                  <a:gd name="T21" fmla="*/ 16 h 77"/>
                  <a:gd name="T22" fmla="*/ 12 w 50"/>
                  <a:gd name="T23" fmla="*/ 20 h 77"/>
                  <a:gd name="T24" fmla="*/ 12 w 50"/>
                  <a:gd name="T25" fmla="*/ 23 h 77"/>
                  <a:gd name="T26" fmla="*/ 16 w 50"/>
                  <a:gd name="T27" fmla="*/ 27 h 77"/>
                  <a:gd name="T28" fmla="*/ 23 w 50"/>
                  <a:gd name="T29" fmla="*/ 27 h 77"/>
                  <a:gd name="T30" fmla="*/ 35 w 50"/>
                  <a:gd name="T31" fmla="*/ 35 h 77"/>
                  <a:gd name="T32" fmla="*/ 42 w 50"/>
                  <a:gd name="T33" fmla="*/ 39 h 77"/>
                  <a:gd name="T34" fmla="*/ 46 w 50"/>
                  <a:gd name="T35" fmla="*/ 46 h 77"/>
                  <a:gd name="T36" fmla="*/ 50 w 50"/>
                  <a:gd name="T37" fmla="*/ 54 h 77"/>
                  <a:gd name="T38" fmla="*/ 46 w 50"/>
                  <a:gd name="T39" fmla="*/ 66 h 77"/>
                  <a:gd name="T40" fmla="*/ 42 w 50"/>
                  <a:gd name="T41" fmla="*/ 73 h 77"/>
                  <a:gd name="T42" fmla="*/ 35 w 50"/>
                  <a:gd name="T43" fmla="*/ 77 h 77"/>
                  <a:gd name="T44" fmla="*/ 23 w 50"/>
                  <a:gd name="T45" fmla="*/ 77 h 77"/>
                  <a:gd name="T46" fmla="*/ 16 w 50"/>
                  <a:gd name="T47" fmla="*/ 77 h 77"/>
                  <a:gd name="T48" fmla="*/ 8 w 50"/>
                  <a:gd name="T49" fmla="*/ 77 h 77"/>
                  <a:gd name="T50" fmla="*/ 4 w 50"/>
                  <a:gd name="T51" fmla="*/ 73 h 77"/>
                  <a:gd name="T52" fmla="*/ 4 w 50"/>
                  <a:gd name="T53" fmla="*/ 73 h 77"/>
                  <a:gd name="T54" fmla="*/ 4 w 50"/>
                  <a:gd name="T55" fmla="*/ 77 h 77"/>
                  <a:gd name="T56" fmla="*/ 0 w 50"/>
                  <a:gd name="T57" fmla="*/ 77 h 77"/>
                  <a:gd name="T58" fmla="*/ 0 w 50"/>
                  <a:gd name="T59" fmla="*/ 77 h 77"/>
                  <a:gd name="T60" fmla="*/ 0 w 50"/>
                  <a:gd name="T61" fmla="*/ 50 h 77"/>
                  <a:gd name="T62" fmla="*/ 0 w 50"/>
                  <a:gd name="T63" fmla="*/ 50 h 77"/>
                  <a:gd name="T64" fmla="*/ 4 w 50"/>
                  <a:gd name="T65" fmla="*/ 62 h 77"/>
                  <a:gd name="T66" fmla="*/ 12 w 50"/>
                  <a:gd name="T67" fmla="*/ 69 h 77"/>
                  <a:gd name="T68" fmla="*/ 16 w 50"/>
                  <a:gd name="T69" fmla="*/ 73 h 77"/>
                  <a:gd name="T70" fmla="*/ 23 w 50"/>
                  <a:gd name="T71" fmla="*/ 73 h 77"/>
                  <a:gd name="T72" fmla="*/ 31 w 50"/>
                  <a:gd name="T73" fmla="*/ 73 h 77"/>
                  <a:gd name="T74" fmla="*/ 35 w 50"/>
                  <a:gd name="T75" fmla="*/ 69 h 77"/>
                  <a:gd name="T76" fmla="*/ 39 w 50"/>
                  <a:gd name="T77" fmla="*/ 66 h 77"/>
                  <a:gd name="T78" fmla="*/ 39 w 50"/>
                  <a:gd name="T79" fmla="*/ 62 h 77"/>
                  <a:gd name="T80" fmla="*/ 39 w 50"/>
                  <a:gd name="T81" fmla="*/ 58 h 77"/>
                  <a:gd name="T82" fmla="*/ 35 w 50"/>
                  <a:gd name="T83" fmla="*/ 54 h 77"/>
                  <a:gd name="T84" fmla="*/ 27 w 50"/>
                  <a:gd name="T85" fmla="*/ 46 h 77"/>
                  <a:gd name="T86" fmla="*/ 19 w 50"/>
                  <a:gd name="T87" fmla="*/ 43 h 77"/>
                  <a:gd name="T88" fmla="*/ 8 w 50"/>
                  <a:gd name="T89" fmla="*/ 39 h 77"/>
                  <a:gd name="T90" fmla="*/ 4 w 50"/>
                  <a:gd name="T91" fmla="*/ 31 h 77"/>
                  <a:gd name="T92" fmla="*/ 0 w 50"/>
                  <a:gd name="T93" fmla="*/ 27 h 77"/>
                  <a:gd name="T94" fmla="*/ 0 w 50"/>
                  <a:gd name="T95" fmla="*/ 20 h 77"/>
                  <a:gd name="T96" fmla="*/ 0 w 50"/>
                  <a:gd name="T97" fmla="*/ 12 h 77"/>
                  <a:gd name="T98" fmla="*/ 4 w 50"/>
                  <a:gd name="T99" fmla="*/ 4 h 77"/>
                  <a:gd name="T100" fmla="*/ 12 w 50"/>
                  <a:gd name="T101" fmla="*/ 0 h 77"/>
                  <a:gd name="T102" fmla="*/ 23 w 50"/>
                  <a:gd name="T103" fmla="*/ 0 h 77"/>
                  <a:gd name="T104" fmla="*/ 27 w 50"/>
                  <a:gd name="T105" fmla="*/ 0 h 77"/>
                  <a:gd name="T106" fmla="*/ 35 w 50"/>
                  <a:gd name="T107" fmla="*/ 0 h 77"/>
                  <a:gd name="T108" fmla="*/ 39 w 50"/>
                  <a:gd name="T109" fmla="*/ 4 h 77"/>
                  <a:gd name="T110" fmla="*/ 39 w 50"/>
                  <a:gd name="T111" fmla="*/ 4 h 77"/>
                  <a:gd name="T112" fmla="*/ 39 w 50"/>
                  <a:gd name="T113" fmla="*/ 4 h 77"/>
                  <a:gd name="T114" fmla="*/ 42 w 50"/>
                  <a:gd name="T115" fmla="*/ 4 h 77"/>
                  <a:gd name="T116" fmla="*/ 42 w 50"/>
                  <a:gd name="T117" fmla="*/ 0 h 77"/>
                  <a:gd name="T118" fmla="*/ 42 w 50"/>
                  <a:gd name="T119" fmla="*/ 0 h 77"/>
                  <a:gd name="T120" fmla="*/ 46 w 50"/>
                  <a:gd name="T121" fmla="*/ 0 h 7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0"/>
                  <a:gd name="T184" fmla="*/ 0 h 77"/>
                  <a:gd name="T185" fmla="*/ 50 w 50"/>
                  <a:gd name="T186" fmla="*/ 77 h 7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0" h="77">
                    <a:moveTo>
                      <a:pt x="46" y="0"/>
                    </a:moveTo>
                    <a:lnTo>
                      <a:pt x="46" y="27"/>
                    </a:lnTo>
                    <a:lnTo>
                      <a:pt x="42" y="27"/>
                    </a:lnTo>
                    <a:lnTo>
                      <a:pt x="39" y="16"/>
                    </a:lnTo>
                    <a:lnTo>
                      <a:pt x="35" y="8"/>
                    </a:lnTo>
                    <a:lnTo>
                      <a:pt x="31" y="4"/>
                    </a:lnTo>
                    <a:lnTo>
                      <a:pt x="23" y="4"/>
                    </a:lnTo>
                    <a:lnTo>
                      <a:pt x="16" y="4"/>
                    </a:lnTo>
                    <a:lnTo>
                      <a:pt x="12" y="8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12" y="20"/>
                    </a:lnTo>
                    <a:lnTo>
                      <a:pt x="12" y="23"/>
                    </a:lnTo>
                    <a:lnTo>
                      <a:pt x="16" y="27"/>
                    </a:lnTo>
                    <a:lnTo>
                      <a:pt x="23" y="27"/>
                    </a:lnTo>
                    <a:lnTo>
                      <a:pt x="35" y="35"/>
                    </a:lnTo>
                    <a:lnTo>
                      <a:pt x="42" y="39"/>
                    </a:lnTo>
                    <a:lnTo>
                      <a:pt x="46" y="46"/>
                    </a:lnTo>
                    <a:lnTo>
                      <a:pt x="50" y="54"/>
                    </a:lnTo>
                    <a:lnTo>
                      <a:pt x="46" y="66"/>
                    </a:lnTo>
                    <a:lnTo>
                      <a:pt x="42" y="73"/>
                    </a:lnTo>
                    <a:lnTo>
                      <a:pt x="35" y="77"/>
                    </a:lnTo>
                    <a:lnTo>
                      <a:pt x="23" y="77"/>
                    </a:lnTo>
                    <a:lnTo>
                      <a:pt x="16" y="77"/>
                    </a:lnTo>
                    <a:lnTo>
                      <a:pt x="8" y="77"/>
                    </a:lnTo>
                    <a:lnTo>
                      <a:pt x="4" y="73"/>
                    </a:lnTo>
                    <a:lnTo>
                      <a:pt x="4" y="77"/>
                    </a:lnTo>
                    <a:lnTo>
                      <a:pt x="0" y="77"/>
                    </a:lnTo>
                    <a:lnTo>
                      <a:pt x="0" y="50"/>
                    </a:lnTo>
                    <a:lnTo>
                      <a:pt x="4" y="62"/>
                    </a:lnTo>
                    <a:lnTo>
                      <a:pt x="12" y="69"/>
                    </a:lnTo>
                    <a:lnTo>
                      <a:pt x="16" y="73"/>
                    </a:lnTo>
                    <a:lnTo>
                      <a:pt x="23" y="73"/>
                    </a:lnTo>
                    <a:lnTo>
                      <a:pt x="31" y="73"/>
                    </a:lnTo>
                    <a:lnTo>
                      <a:pt x="35" y="69"/>
                    </a:lnTo>
                    <a:lnTo>
                      <a:pt x="39" y="66"/>
                    </a:lnTo>
                    <a:lnTo>
                      <a:pt x="39" y="62"/>
                    </a:lnTo>
                    <a:lnTo>
                      <a:pt x="39" y="58"/>
                    </a:lnTo>
                    <a:lnTo>
                      <a:pt x="35" y="54"/>
                    </a:lnTo>
                    <a:lnTo>
                      <a:pt x="27" y="46"/>
                    </a:lnTo>
                    <a:lnTo>
                      <a:pt x="19" y="43"/>
                    </a:lnTo>
                    <a:lnTo>
                      <a:pt x="8" y="39"/>
                    </a:lnTo>
                    <a:lnTo>
                      <a:pt x="4" y="31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4" y="4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39" y="4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842" name="Freeform 193"/>
              <p:cNvSpPr>
                <a:spLocks noEditPoints="1"/>
              </p:cNvSpPr>
              <p:nvPr/>
            </p:nvSpPr>
            <p:spPr bwMode="auto">
              <a:xfrm>
                <a:off x="722" y="2400"/>
                <a:ext cx="61" cy="77"/>
              </a:xfrm>
              <a:custGeom>
                <a:avLst/>
                <a:gdLst>
                  <a:gd name="T0" fmla="*/ 11 w 61"/>
                  <a:gd name="T1" fmla="*/ 31 h 77"/>
                  <a:gd name="T2" fmla="*/ 11 w 61"/>
                  <a:gd name="T3" fmla="*/ 43 h 77"/>
                  <a:gd name="T4" fmla="*/ 19 w 61"/>
                  <a:gd name="T5" fmla="*/ 54 h 77"/>
                  <a:gd name="T6" fmla="*/ 27 w 61"/>
                  <a:gd name="T7" fmla="*/ 62 h 77"/>
                  <a:gd name="T8" fmla="*/ 38 w 61"/>
                  <a:gd name="T9" fmla="*/ 66 h 77"/>
                  <a:gd name="T10" fmla="*/ 46 w 61"/>
                  <a:gd name="T11" fmla="*/ 62 h 77"/>
                  <a:gd name="T12" fmla="*/ 50 w 61"/>
                  <a:gd name="T13" fmla="*/ 62 h 77"/>
                  <a:gd name="T14" fmla="*/ 57 w 61"/>
                  <a:gd name="T15" fmla="*/ 54 h 77"/>
                  <a:gd name="T16" fmla="*/ 61 w 61"/>
                  <a:gd name="T17" fmla="*/ 46 h 77"/>
                  <a:gd name="T18" fmla="*/ 61 w 61"/>
                  <a:gd name="T19" fmla="*/ 50 h 77"/>
                  <a:gd name="T20" fmla="*/ 57 w 61"/>
                  <a:gd name="T21" fmla="*/ 58 h 77"/>
                  <a:gd name="T22" fmla="*/ 53 w 61"/>
                  <a:gd name="T23" fmla="*/ 69 h 77"/>
                  <a:gd name="T24" fmla="*/ 42 w 61"/>
                  <a:gd name="T25" fmla="*/ 77 h 77"/>
                  <a:gd name="T26" fmla="*/ 30 w 61"/>
                  <a:gd name="T27" fmla="*/ 77 h 77"/>
                  <a:gd name="T28" fmla="*/ 19 w 61"/>
                  <a:gd name="T29" fmla="*/ 77 h 77"/>
                  <a:gd name="T30" fmla="*/ 7 w 61"/>
                  <a:gd name="T31" fmla="*/ 69 h 77"/>
                  <a:gd name="T32" fmla="*/ 4 w 61"/>
                  <a:gd name="T33" fmla="*/ 62 h 77"/>
                  <a:gd name="T34" fmla="*/ 0 w 61"/>
                  <a:gd name="T35" fmla="*/ 50 h 77"/>
                  <a:gd name="T36" fmla="*/ 0 w 61"/>
                  <a:gd name="T37" fmla="*/ 39 h 77"/>
                  <a:gd name="T38" fmla="*/ 0 w 61"/>
                  <a:gd name="T39" fmla="*/ 27 h 77"/>
                  <a:gd name="T40" fmla="*/ 4 w 61"/>
                  <a:gd name="T41" fmla="*/ 20 h 77"/>
                  <a:gd name="T42" fmla="*/ 7 w 61"/>
                  <a:gd name="T43" fmla="*/ 12 h 77"/>
                  <a:gd name="T44" fmla="*/ 15 w 61"/>
                  <a:gd name="T45" fmla="*/ 4 h 77"/>
                  <a:gd name="T46" fmla="*/ 23 w 61"/>
                  <a:gd name="T47" fmla="*/ 0 h 77"/>
                  <a:gd name="T48" fmla="*/ 34 w 61"/>
                  <a:gd name="T49" fmla="*/ 0 h 77"/>
                  <a:gd name="T50" fmla="*/ 46 w 61"/>
                  <a:gd name="T51" fmla="*/ 0 h 77"/>
                  <a:gd name="T52" fmla="*/ 53 w 61"/>
                  <a:gd name="T53" fmla="*/ 8 h 77"/>
                  <a:gd name="T54" fmla="*/ 61 w 61"/>
                  <a:gd name="T55" fmla="*/ 16 h 77"/>
                  <a:gd name="T56" fmla="*/ 61 w 61"/>
                  <a:gd name="T57" fmla="*/ 31 h 77"/>
                  <a:gd name="T58" fmla="*/ 11 w 61"/>
                  <a:gd name="T59" fmla="*/ 31 h 77"/>
                  <a:gd name="T60" fmla="*/ 11 w 61"/>
                  <a:gd name="T61" fmla="*/ 23 h 77"/>
                  <a:gd name="T62" fmla="*/ 46 w 61"/>
                  <a:gd name="T63" fmla="*/ 23 h 77"/>
                  <a:gd name="T64" fmla="*/ 42 w 61"/>
                  <a:gd name="T65" fmla="*/ 20 h 77"/>
                  <a:gd name="T66" fmla="*/ 42 w 61"/>
                  <a:gd name="T67" fmla="*/ 16 h 77"/>
                  <a:gd name="T68" fmla="*/ 42 w 61"/>
                  <a:gd name="T69" fmla="*/ 12 h 77"/>
                  <a:gd name="T70" fmla="*/ 38 w 61"/>
                  <a:gd name="T71" fmla="*/ 8 h 77"/>
                  <a:gd name="T72" fmla="*/ 34 w 61"/>
                  <a:gd name="T73" fmla="*/ 4 h 77"/>
                  <a:gd name="T74" fmla="*/ 27 w 61"/>
                  <a:gd name="T75" fmla="*/ 4 h 77"/>
                  <a:gd name="T76" fmla="*/ 23 w 61"/>
                  <a:gd name="T77" fmla="*/ 8 h 77"/>
                  <a:gd name="T78" fmla="*/ 15 w 61"/>
                  <a:gd name="T79" fmla="*/ 8 h 77"/>
                  <a:gd name="T80" fmla="*/ 11 w 61"/>
                  <a:gd name="T81" fmla="*/ 16 h 77"/>
                  <a:gd name="T82" fmla="*/ 11 w 61"/>
                  <a:gd name="T83" fmla="*/ 23 h 7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1"/>
                  <a:gd name="T127" fmla="*/ 0 h 77"/>
                  <a:gd name="T128" fmla="*/ 61 w 61"/>
                  <a:gd name="T129" fmla="*/ 77 h 7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1" h="77">
                    <a:moveTo>
                      <a:pt x="11" y="31"/>
                    </a:moveTo>
                    <a:lnTo>
                      <a:pt x="11" y="43"/>
                    </a:lnTo>
                    <a:lnTo>
                      <a:pt x="19" y="54"/>
                    </a:lnTo>
                    <a:lnTo>
                      <a:pt x="27" y="62"/>
                    </a:lnTo>
                    <a:lnTo>
                      <a:pt x="38" y="66"/>
                    </a:lnTo>
                    <a:lnTo>
                      <a:pt x="46" y="62"/>
                    </a:lnTo>
                    <a:lnTo>
                      <a:pt x="50" y="62"/>
                    </a:lnTo>
                    <a:lnTo>
                      <a:pt x="57" y="54"/>
                    </a:lnTo>
                    <a:lnTo>
                      <a:pt x="61" y="46"/>
                    </a:lnTo>
                    <a:lnTo>
                      <a:pt x="61" y="50"/>
                    </a:lnTo>
                    <a:lnTo>
                      <a:pt x="57" y="58"/>
                    </a:lnTo>
                    <a:lnTo>
                      <a:pt x="53" y="69"/>
                    </a:lnTo>
                    <a:lnTo>
                      <a:pt x="42" y="77"/>
                    </a:lnTo>
                    <a:lnTo>
                      <a:pt x="30" y="77"/>
                    </a:lnTo>
                    <a:lnTo>
                      <a:pt x="19" y="77"/>
                    </a:lnTo>
                    <a:lnTo>
                      <a:pt x="7" y="69"/>
                    </a:lnTo>
                    <a:lnTo>
                      <a:pt x="4" y="62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7"/>
                    </a:lnTo>
                    <a:lnTo>
                      <a:pt x="4" y="20"/>
                    </a:lnTo>
                    <a:lnTo>
                      <a:pt x="7" y="12"/>
                    </a:lnTo>
                    <a:lnTo>
                      <a:pt x="15" y="4"/>
                    </a:lnTo>
                    <a:lnTo>
                      <a:pt x="23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53" y="8"/>
                    </a:lnTo>
                    <a:lnTo>
                      <a:pt x="61" y="16"/>
                    </a:lnTo>
                    <a:lnTo>
                      <a:pt x="61" y="31"/>
                    </a:lnTo>
                    <a:lnTo>
                      <a:pt x="11" y="31"/>
                    </a:lnTo>
                    <a:close/>
                    <a:moveTo>
                      <a:pt x="11" y="23"/>
                    </a:moveTo>
                    <a:lnTo>
                      <a:pt x="46" y="23"/>
                    </a:lnTo>
                    <a:lnTo>
                      <a:pt x="42" y="20"/>
                    </a:lnTo>
                    <a:lnTo>
                      <a:pt x="42" y="16"/>
                    </a:lnTo>
                    <a:lnTo>
                      <a:pt x="42" y="12"/>
                    </a:lnTo>
                    <a:lnTo>
                      <a:pt x="38" y="8"/>
                    </a:lnTo>
                    <a:lnTo>
                      <a:pt x="34" y="4"/>
                    </a:lnTo>
                    <a:lnTo>
                      <a:pt x="27" y="4"/>
                    </a:lnTo>
                    <a:lnTo>
                      <a:pt x="23" y="8"/>
                    </a:lnTo>
                    <a:lnTo>
                      <a:pt x="15" y="8"/>
                    </a:lnTo>
                    <a:lnTo>
                      <a:pt x="11" y="16"/>
                    </a:ln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843" name="Rectangle 194"/>
              <p:cNvSpPr>
                <a:spLocks noChangeArrowheads="1"/>
              </p:cNvSpPr>
              <p:nvPr/>
            </p:nvSpPr>
            <p:spPr bwMode="auto">
              <a:xfrm>
                <a:off x="833" y="2335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4" name="Rectangle 195"/>
              <p:cNvSpPr>
                <a:spLocks noChangeArrowheads="1"/>
              </p:cNvSpPr>
              <p:nvPr/>
            </p:nvSpPr>
            <p:spPr bwMode="auto">
              <a:xfrm>
                <a:off x="864" y="2335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5" name="Freeform 196"/>
              <p:cNvSpPr>
                <a:spLocks/>
              </p:cNvSpPr>
              <p:nvPr/>
            </p:nvSpPr>
            <p:spPr bwMode="auto">
              <a:xfrm>
                <a:off x="1063" y="2458"/>
                <a:ext cx="19" cy="19"/>
              </a:xfrm>
              <a:custGeom>
                <a:avLst/>
                <a:gdLst>
                  <a:gd name="T0" fmla="*/ 8 w 19"/>
                  <a:gd name="T1" fmla="*/ 0 h 19"/>
                  <a:gd name="T2" fmla="*/ 12 w 19"/>
                  <a:gd name="T3" fmla="*/ 4 h 19"/>
                  <a:gd name="T4" fmla="*/ 15 w 19"/>
                  <a:gd name="T5" fmla="*/ 4 h 19"/>
                  <a:gd name="T6" fmla="*/ 19 w 19"/>
                  <a:gd name="T7" fmla="*/ 8 h 19"/>
                  <a:gd name="T8" fmla="*/ 19 w 19"/>
                  <a:gd name="T9" fmla="*/ 11 h 19"/>
                  <a:gd name="T10" fmla="*/ 19 w 19"/>
                  <a:gd name="T11" fmla="*/ 15 h 19"/>
                  <a:gd name="T12" fmla="*/ 15 w 19"/>
                  <a:gd name="T13" fmla="*/ 19 h 19"/>
                  <a:gd name="T14" fmla="*/ 12 w 19"/>
                  <a:gd name="T15" fmla="*/ 19 h 19"/>
                  <a:gd name="T16" fmla="*/ 8 w 19"/>
                  <a:gd name="T17" fmla="*/ 19 h 19"/>
                  <a:gd name="T18" fmla="*/ 4 w 19"/>
                  <a:gd name="T19" fmla="*/ 19 h 19"/>
                  <a:gd name="T20" fmla="*/ 4 w 19"/>
                  <a:gd name="T21" fmla="*/ 19 h 19"/>
                  <a:gd name="T22" fmla="*/ 0 w 19"/>
                  <a:gd name="T23" fmla="*/ 15 h 19"/>
                  <a:gd name="T24" fmla="*/ 0 w 19"/>
                  <a:gd name="T25" fmla="*/ 11 h 19"/>
                  <a:gd name="T26" fmla="*/ 0 w 19"/>
                  <a:gd name="T27" fmla="*/ 8 h 19"/>
                  <a:gd name="T28" fmla="*/ 4 w 19"/>
                  <a:gd name="T29" fmla="*/ 4 h 19"/>
                  <a:gd name="T30" fmla="*/ 4 w 19"/>
                  <a:gd name="T31" fmla="*/ 0 h 19"/>
                  <a:gd name="T32" fmla="*/ 8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8" y="0"/>
                    </a:moveTo>
                    <a:lnTo>
                      <a:pt x="12" y="4"/>
                    </a:lnTo>
                    <a:lnTo>
                      <a:pt x="15" y="4"/>
                    </a:lnTo>
                    <a:lnTo>
                      <a:pt x="19" y="8"/>
                    </a:lnTo>
                    <a:lnTo>
                      <a:pt x="19" y="11"/>
                    </a:lnTo>
                    <a:lnTo>
                      <a:pt x="19" y="15"/>
                    </a:lnTo>
                    <a:lnTo>
                      <a:pt x="15" y="19"/>
                    </a:lnTo>
                    <a:lnTo>
                      <a:pt x="12" y="19"/>
                    </a:lnTo>
                    <a:lnTo>
                      <a:pt x="8" y="19"/>
                    </a:lnTo>
                    <a:lnTo>
                      <a:pt x="4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846" name="Freeform 197"/>
              <p:cNvSpPr>
                <a:spLocks noEditPoints="1"/>
              </p:cNvSpPr>
              <p:nvPr/>
            </p:nvSpPr>
            <p:spPr bwMode="auto">
              <a:xfrm>
                <a:off x="1098" y="2362"/>
                <a:ext cx="73" cy="115"/>
              </a:xfrm>
              <a:custGeom>
                <a:avLst/>
                <a:gdLst>
                  <a:gd name="T0" fmla="*/ 0 w 73"/>
                  <a:gd name="T1" fmla="*/ 58 h 115"/>
                  <a:gd name="T2" fmla="*/ 4 w 73"/>
                  <a:gd name="T3" fmla="*/ 42 h 115"/>
                  <a:gd name="T4" fmla="*/ 7 w 73"/>
                  <a:gd name="T5" fmla="*/ 27 h 115"/>
                  <a:gd name="T6" fmla="*/ 15 w 73"/>
                  <a:gd name="T7" fmla="*/ 15 h 115"/>
                  <a:gd name="T8" fmla="*/ 23 w 73"/>
                  <a:gd name="T9" fmla="*/ 8 h 115"/>
                  <a:gd name="T10" fmla="*/ 30 w 73"/>
                  <a:gd name="T11" fmla="*/ 4 h 115"/>
                  <a:gd name="T12" fmla="*/ 38 w 73"/>
                  <a:gd name="T13" fmla="*/ 0 h 115"/>
                  <a:gd name="T14" fmla="*/ 46 w 73"/>
                  <a:gd name="T15" fmla="*/ 4 h 115"/>
                  <a:gd name="T16" fmla="*/ 53 w 73"/>
                  <a:gd name="T17" fmla="*/ 8 h 115"/>
                  <a:gd name="T18" fmla="*/ 57 w 73"/>
                  <a:gd name="T19" fmla="*/ 15 h 115"/>
                  <a:gd name="T20" fmla="*/ 65 w 73"/>
                  <a:gd name="T21" fmla="*/ 27 h 115"/>
                  <a:gd name="T22" fmla="*/ 69 w 73"/>
                  <a:gd name="T23" fmla="*/ 42 h 115"/>
                  <a:gd name="T24" fmla="*/ 73 w 73"/>
                  <a:gd name="T25" fmla="*/ 58 h 115"/>
                  <a:gd name="T26" fmla="*/ 69 w 73"/>
                  <a:gd name="T27" fmla="*/ 77 h 115"/>
                  <a:gd name="T28" fmla="*/ 65 w 73"/>
                  <a:gd name="T29" fmla="*/ 92 h 115"/>
                  <a:gd name="T30" fmla="*/ 61 w 73"/>
                  <a:gd name="T31" fmla="*/ 104 h 115"/>
                  <a:gd name="T32" fmla="*/ 53 w 73"/>
                  <a:gd name="T33" fmla="*/ 111 h 115"/>
                  <a:gd name="T34" fmla="*/ 42 w 73"/>
                  <a:gd name="T35" fmla="*/ 115 h 115"/>
                  <a:gd name="T36" fmla="*/ 34 w 73"/>
                  <a:gd name="T37" fmla="*/ 115 h 115"/>
                  <a:gd name="T38" fmla="*/ 27 w 73"/>
                  <a:gd name="T39" fmla="*/ 115 h 115"/>
                  <a:gd name="T40" fmla="*/ 19 w 73"/>
                  <a:gd name="T41" fmla="*/ 107 h 115"/>
                  <a:gd name="T42" fmla="*/ 11 w 73"/>
                  <a:gd name="T43" fmla="*/ 96 h 115"/>
                  <a:gd name="T44" fmla="*/ 4 w 73"/>
                  <a:gd name="T45" fmla="*/ 81 h 115"/>
                  <a:gd name="T46" fmla="*/ 0 w 73"/>
                  <a:gd name="T47" fmla="*/ 58 h 115"/>
                  <a:gd name="T48" fmla="*/ 19 w 73"/>
                  <a:gd name="T49" fmla="*/ 61 h 115"/>
                  <a:gd name="T50" fmla="*/ 19 w 73"/>
                  <a:gd name="T51" fmla="*/ 81 h 115"/>
                  <a:gd name="T52" fmla="*/ 23 w 73"/>
                  <a:gd name="T53" fmla="*/ 100 h 115"/>
                  <a:gd name="T54" fmla="*/ 27 w 73"/>
                  <a:gd name="T55" fmla="*/ 107 h 115"/>
                  <a:gd name="T56" fmla="*/ 30 w 73"/>
                  <a:gd name="T57" fmla="*/ 111 h 115"/>
                  <a:gd name="T58" fmla="*/ 34 w 73"/>
                  <a:gd name="T59" fmla="*/ 111 h 115"/>
                  <a:gd name="T60" fmla="*/ 42 w 73"/>
                  <a:gd name="T61" fmla="*/ 111 h 115"/>
                  <a:gd name="T62" fmla="*/ 46 w 73"/>
                  <a:gd name="T63" fmla="*/ 107 h 115"/>
                  <a:gd name="T64" fmla="*/ 50 w 73"/>
                  <a:gd name="T65" fmla="*/ 104 h 115"/>
                  <a:gd name="T66" fmla="*/ 53 w 73"/>
                  <a:gd name="T67" fmla="*/ 92 h 115"/>
                  <a:gd name="T68" fmla="*/ 53 w 73"/>
                  <a:gd name="T69" fmla="*/ 77 h 115"/>
                  <a:gd name="T70" fmla="*/ 57 w 73"/>
                  <a:gd name="T71" fmla="*/ 54 h 115"/>
                  <a:gd name="T72" fmla="*/ 53 w 73"/>
                  <a:gd name="T73" fmla="*/ 38 h 115"/>
                  <a:gd name="T74" fmla="*/ 53 w 73"/>
                  <a:gd name="T75" fmla="*/ 23 h 115"/>
                  <a:gd name="T76" fmla="*/ 50 w 73"/>
                  <a:gd name="T77" fmla="*/ 15 h 115"/>
                  <a:gd name="T78" fmla="*/ 46 w 73"/>
                  <a:gd name="T79" fmla="*/ 8 h 115"/>
                  <a:gd name="T80" fmla="*/ 42 w 73"/>
                  <a:gd name="T81" fmla="*/ 8 h 115"/>
                  <a:gd name="T82" fmla="*/ 38 w 73"/>
                  <a:gd name="T83" fmla="*/ 8 h 115"/>
                  <a:gd name="T84" fmla="*/ 30 w 73"/>
                  <a:gd name="T85" fmla="*/ 8 h 115"/>
                  <a:gd name="T86" fmla="*/ 27 w 73"/>
                  <a:gd name="T87" fmla="*/ 12 h 115"/>
                  <a:gd name="T88" fmla="*/ 23 w 73"/>
                  <a:gd name="T89" fmla="*/ 19 h 115"/>
                  <a:gd name="T90" fmla="*/ 19 w 73"/>
                  <a:gd name="T91" fmla="*/ 31 h 115"/>
                  <a:gd name="T92" fmla="*/ 19 w 73"/>
                  <a:gd name="T93" fmla="*/ 46 h 115"/>
                  <a:gd name="T94" fmla="*/ 19 w 73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8"/>
                    </a:moveTo>
                    <a:lnTo>
                      <a:pt x="4" y="42"/>
                    </a:lnTo>
                    <a:lnTo>
                      <a:pt x="7" y="27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0" y="4"/>
                    </a:lnTo>
                    <a:lnTo>
                      <a:pt x="38" y="0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7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73" y="58"/>
                    </a:lnTo>
                    <a:lnTo>
                      <a:pt x="69" y="77"/>
                    </a:lnTo>
                    <a:lnTo>
                      <a:pt x="65" y="92"/>
                    </a:lnTo>
                    <a:lnTo>
                      <a:pt x="61" y="104"/>
                    </a:lnTo>
                    <a:lnTo>
                      <a:pt x="53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7" y="115"/>
                    </a:lnTo>
                    <a:lnTo>
                      <a:pt x="19" y="107"/>
                    </a:lnTo>
                    <a:lnTo>
                      <a:pt x="11" y="96"/>
                    </a:lnTo>
                    <a:lnTo>
                      <a:pt x="4" y="81"/>
                    </a:lnTo>
                    <a:lnTo>
                      <a:pt x="0" y="58"/>
                    </a:lnTo>
                    <a:close/>
                    <a:moveTo>
                      <a:pt x="19" y="61"/>
                    </a:moveTo>
                    <a:lnTo>
                      <a:pt x="19" y="81"/>
                    </a:lnTo>
                    <a:lnTo>
                      <a:pt x="23" y="100"/>
                    </a:lnTo>
                    <a:lnTo>
                      <a:pt x="27" y="107"/>
                    </a:lnTo>
                    <a:lnTo>
                      <a:pt x="30" y="111"/>
                    </a:lnTo>
                    <a:lnTo>
                      <a:pt x="34" y="111"/>
                    </a:lnTo>
                    <a:lnTo>
                      <a:pt x="42" y="111"/>
                    </a:lnTo>
                    <a:lnTo>
                      <a:pt x="46" y="107"/>
                    </a:lnTo>
                    <a:lnTo>
                      <a:pt x="50" y="104"/>
                    </a:lnTo>
                    <a:lnTo>
                      <a:pt x="53" y="92"/>
                    </a:lnTo>
                    <a:lnTo>
                      <a:pt x="53" y="77"/>
                    </a:lnTo>
                    <a:lnTo>
                      <a:pt x="57" y="54"/>
                    </a:lnTo>
                    <a:lnTo>
                      <a:pt x="53" y="38"/>
                    </a:lnTo>
                    <a:lnTo>
                      <a:pt x="53" y="23"/>
                    </a:lnTo>
                    <a:lnTo>
                      <a:pt x="50" y="15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0" y="8"/>
                    </a:lnTo>
                    <a:lnTo>
                      <a:pt x="27" y="12"/>
                    </a:lnTo>
                    <a:lnTo>
                      <a:pt x="23" y="19"/>
                    </a:lnTo>
                    <a:lnTo>
                      <a:pt x="19" y="31"/>
                    </a:lnTo>
                    <a:lnTo>
                      <a:pt x="19" y="46"/>
                    </a:lnTo>
                    <a:lnTo>
                      <a:pt x="19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847" name="Freeform 198"/>
              <p:cNvSpPr>
                <a:spLocks noEditPoints="1"/>
              </p:cNvSpPr>
              <p:nvPr/>
            </p:nvSpPr>
            <p:spPr bwMode="auto">
              <a:xfrm>
                <a:off x="1182" y="2362"/>
                <a:ext cx="73" cy="115"/>
              </a:xfrm>
              <a:custGeom>
                <a:avLst/>
                <a:gdLst>
                  <a:gd name="T0" fmla="*/ 0 w 73"/>
                  <a:gd name="T1" fmla="*/ 58 h 115"/>
                  <a:gd name="T2" fmla="*/ 4 w 73"/>
                  <a:gd name="T3" fmla="*/ 42 h 115"/>
                  <a:gd name="T4" fmla="*/ 8 w 73"/>
                  <a:gd name="T5" fmla="*/ 27 h 115"/>
                  <a:gd name="T6" fmla="*/ 12 w 73"/>
                  <a:gd name="T7" fmla="*/ 15 h 115"/>
                  <a:gd name="T8" fmla="*/ 23 w 73"/>
                  <a:gd name="T9" fmla="*/ 8 h 115"/>
                  <a:gd name="T10" fmla="*/ 31 w 73"/>
                  <a:gd name="T11" fmla="*/ 4 h 115"/>
                  <a:gd name="T12" fmla="*/ 38 w 73"/>
                  <a:gd name="T13" fmla="*/ 0 h 115"/>
                  <a:gd name="T14" fmla="*/ 46 w 73"/>
                  <a:gd name="T15" fmla="*/ 4 h 115"/>
                  <a:gd name="T16" fmla="*/ 54 w 73"/>
                  <a:gd name="T17" fmla="*/ 8 h 115"/>
                  <a:gd name="T18" fmla="*/ 58 w 73"/>
                  <a:gd name="T19" fmla="*/ 15 h 115"/>
                  <a:gd name="T20" fmla="*/ 65 w 73"/>
                  <a:gd name="T21" fmla="*/ 27 h 115"/>
                  <a:gd name="T22" fmla="*/ 69 w 73"/>
                  <a:gd name="T23" fmla="*/ 42 h 115"/>
                  <a:gd name="T24" fmla="*/ 73 w 73"/>
                  <a:gd name="T25" fmla="*/ 58 h 115"/>
                  <a:gd name="T26" fmla="*/ 69 w 73"/>
                  <a:gd name="T27" fmla="*/ 77 h 115"/>
                  <a:gd name="T28" fmla="*/ 65 w 73"/>
                  <a:gd name="T29" fmla="*/ 92 h 115"/>
                  <a:gd name="T30" fmla="*/ 61 w 73"/>
                  <a:gd name="T31" fmla="*/ 104 h 115"/>
                  <a:gd name="T32" fmla="*/ 54 w 73"/>
                  <a:gd name="T33" fmla="*/ 111 h 115"/>
                  <a:gd name="T34" fmla="*/ 42 w 73"/>
                  <a:gd name="T35" fmla="*/ 115 h 115"/>
                  <a:gd name="T36" fmla="*/ 35 w 73"/>
                  <a:gd name="T37" fmla="*/ 115 h 115"/>
                  <a:gd name="T38" fmla="*/ 27 w 73"/>
                  <a:gd name="T39" fmla="*/ 115 h 115"/>
                  <a:gd name="T40" fmla="*/ 19 w 73"/>
                  <a:gd name="T41" fmla="*/ 107 h 115"/>
                  <a:gd name="T42" fmla="*/ 12 w 73"/>
                  <a:gd name="T43" fmla="*/ 96 h 115"/>
                  <a:gd name="T44" fmla="*/ 4 w 73"/>
                  <a:gd name="T45" fmla="*/ 81 h 115"/>
                  <a:gd name="T46" fmla="*/ 0 w 73"/>
                  <a:gd name="T47" fmla="*/ 58 h 115"/>
                  <a:gd name="T48" fmla="*/ 15 w 73"/>
                  <a:gd name="T49" fmla="*/ 61 h 115"/>
                  <a:gd name="T50" fmla="*/ 19 w 73"/>
                  <a:gd name="T51" fmla="*/ 81 h 115"/>
                  <a:gd name="T52" fmla="*/ 23 w 73"/>
                  <a:gd name="T53" fmla="*/ 100 h 115"/>
                  <a:gd name="T54" fmla="*/ 27 w 73"/>
                  <a:gd name="T55" fmla="*/ 107 h 115"/>
                  <a:gd name="T56" fmla="*/ 31 w 73"/>
                  <a:gd name="T57" fmla="*/ 111 h 115"/>
                  <a:gd name="T58" fmla="*/ 35 w 73"/>
                  <a:gd name="T59" fmla="*/ 111 h 115"/>
                  <a:gd name="T60" fmla="*/ 42 w 73"/>
                  <a:gd name="T61" fmla="*/ 111 h 115"/>
                  <a:gd name="T62" fmla="*/ 46 w 73"/>
                  <a:gd name="T63" fmla="*/ 107 h 115"/>
                  <a:gd name="T64" fmla="*/ 50 w 73"/>
                  <a:gd name="T65" fmla="*/ 104 h 115"/>
                  <a:gd name="T66" fmla="*/ 54 w 73"/>
                  <a:gd name="T67" fmla="*/ 92 h 115"/>
                  <a:gd name="T68" fmla="*/ 54 w 73"/>
                  <a:gd name="T69" fmla="*/ 77 h 115"/>
                  <a:gd name="T70" fmla="*/ 54 w 73"/>
                  <a:gd name="T71" fmla="*/ 54 h 115"/>
                  <a:gd name="T72" fmla="*/ 54 w 73"/>
                  <a:gd name="T73" fmla="*/ 38 h 115"/>
                  <a:gd name="T74" fmla="*/ 50 w 73"/>
                  <a:gd name="T75" fmla="*/ 23 h 115"/>
                  <a:gd name="T76" fmla="*/ 50 w 73"/>
                  <a:gd name="T77" fmla="*/ 15 h 115"/>
                  <a:gd name="T78" fmla="*/ 46 w 73"/>
                  <a:gd name="T79" fmla="*/ 8 h 115"/>
                  <a:gd name="T80" fmla="*/ 42 w 73"/>
                  <a:gd name="T81" fmla="*/ 8 h 115"/>
                  <a:gd name="T82" fmla="*/ 35 w 73"/>
                  <a:gd name="T83" fmla="*/ 8 h 115"/>
                  <a:gd name="T84" fmla="*/ 31 w 73"/>
                  <a:gd name="T85" fmla="*/ 8 h 115"/>
                  <a:gd name="T86" fmla="*/ 27 w 73"/>
                  <a:gd name="T87" fmla="*/ 12 h 115"/>
                  <a:gd name="T88" fmla="*/ 23 w 73"/>
                  <a:gd name="T89" fmla="*/ 19 h 115"/>
                  <a:gd name="T90" fmla="*/ 19 w 73"/>
                  <a:gd name="T91" fmla="*/ 31 h 115"/>
                  <a:gd name="T92" fmla="*/ 19 w 73"/>
                  <a:gd name="T93" fmla="*/ 46 h 115"/>
                  <a:gd name="T94" fmla="*/ 15 w 73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8"/>
                    </a:moveTo>
                    <a:lnTo>
                      <a:pt x="4" y="42"/>
                    </a:lnTo>
                    <a:lnTo>
                      <a:pt x="8" y="27"/>
                    </a:lnTo>
                    <a:lnTo>
                      <a:pt x="12" y="15"/>
                    </a:lnTo>
                    <a:lnTo>
                      <a:pt x="23" y="8"/>
                    </a:lnTo>
                    <a:lnTo>
                      <a:pt x="31" y="4"/>
                    </a:lnTo>
                    <a:lnTo>
                      <a:pt x="38" y="0"/>
                    </a:lnTo>
                    <a:lnTo>
                      <a:pt x="46" y="4"/>
                    </a:lnTo>
                    <a:lnTo>
                      <a:pt x="54" y="8"/>
                    </a:lnTo>
                    <a:lnTo>
                      <a:pt x="58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73" y="58"/>
                    </a:lnTo>
                    <a:lnTo>
                      <a:pt x="69" y="77"/>
                    </a:lnTo>
                    <a:lnTo>
                      <a:pt x="65" y="92"/>
                    </a:lnTo>
                    <a:lnTo>
                      <a:pt x="61" y="104"/>
                    </a:lnTo>
                    <a:lnTo>
                      <a:pt x="54" y="111"/>
                    </a:lnTo>
                    <a:lnTo>
                      <a:pt x="42" y="115"/>
                    </a:lnTo>
                    <a:lnTo>
                      <a:pt x="35" y="115"/>
                    </a:lnTo>
                    <a:lnTo>
                      <a:pt x="27" y="115"/>
                    </a:lnTo>
                    <a:lnTo>
                      <a:pt x="19" y="107"/>
                    </a:lnTo>
                    <a:lnTo>
                      <a:pt x="12" y="96"/>
                    </a:lnTo>
                    <a:lnTo>
                      <a:pt x="4" y="81"/>
                    </a:lnTo>
                    <a:lnTo>
                      <a:pt x="0" y="58"/>
                    </a:lnTo>
                    <a:close/>
                    <a:moveTo>
                      <a:pt x="15" y="61"/>
                    </a:moveTo>
                    <a:lnTo>
                      <a:pt x="19" y="81"/>
                    </a:lnTo>
                    <a:lnTo>
                      <a:pt x="23" y="100"/>
                    </a:lnTo>
                    <a:lnTo>
                      <a:pt x="27" y="107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42" y="111"/>
                    </a:lnTo>
                    <a:lnTo>
                      <a:pt x="46" y="107"/>
                    </a:lnTo>
                    <a:lnTo>
                      <a:pt x="50" y="104"/>
                    </a:lnTo>
                    <a:lnTo>
                      <a:pt x="54" y="92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50" y="15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27" y="12"/>
                    </a:lnTo>
                    <a:lnTo>
                      <a:pt x="23" y="19"/>
                    </a:lnTo>
                    <a:lnTo>
                      <a:pt x="19" y="31"/>
                    </a:lnTo>
                    <a:lnTo>
                      <a:pt x="19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848" name="Freeform 199"/>
              <p:cNvSpPr>
                <a:spLocks noEditPoints="1"/>
              </p:cNvSpPr>
              <p:nvPr/>
            </p:nvSpPr>
            <p:spPr bwMode="auto">
              <a:xfrm>
                <a:off x="1266" y="2362"/>
                <a:ext cx="70" cy="115"/>
              </a:xfrm>
              <a:custGeom>
                <a:avLst/>
                <a:gdLst>
                  <a:gd name="T0" fmla="*/ 4 w 70"/>
                  <a:gd name="T1" fmla="*/ 115 h 115"/>
                  <a:gd name="T2" fmla="*/ 4 w 70"/>
                  <a:gd name="T3" fmla="*/ 115 h 115"/>
                  <a:gd name="T4" fmla="*/ 12 w 70"/>
                  <a:gd name="T5" fmla="*/ 115 h 115"/>
                  <a:gd name="T6" fmla="*/ 24 w 70"/>
                  <a:gd name="T7" fmla="*/ 111 h 115"/>
                  <a:gd name="T8" fmla="*/ 31 w 70"/>
                  <a:gd name="T9" fmla="*/ 104 h 115"/>
                  <a:gd name="T10" fmla="*/ 39 w 70"/>
                  <a:gd name="T11" fmla="*/ 92 h 115"/>
                  <a:gd name="T12" fmla="*/ 47 w 70"/>
                  <a:gd name="T13" fmla="*/ 77 h 115"/>
                  <a:gd name="T14" fmla="*/ 54 w 70"/>
                  <a:gd name="T15" fmla="*/ 65 h 115"/>
                  <a:gd name="T16" fmla="*/ 39 w 70"/>
                  <a:gd name="T17" fmla="*/ 69 h 115"/>
                  <a:gd name="T18" fmla="*/ 31 w 70"/>
                  <a:gd name="T19" fmla="*/ 73 h 115"/>
                  <a:gd name="T20" fmla="*/ 20 w 70"/>
                  <a:gd name="T21" fmla="*/ 69 h 115"/>
                  <a:gd name="T22" fmla="*/ 8 w 70"/>
                  <a:gd name="T23" fmla="*/ 65 h 115"/>
                  <a:gd name="T24" fmla="*/ 4 w 70"/>
                  <a:gd name="T25" fmla="*/ 54 h 115"/>
                  <a:gd name="T26" fmla="*/ 0 w 70"/>
                  <a:gd name="T27" fmla="*/ 38 h 115"/>
                  <a:gd name="T28" fmla="*/ 4 w 70"/>
                  <a:gd name="T29" fmla="*/ 27 h 115"/>
                  <a:gd name="T30" fmla="*/ 8 w 70"/>
                  <a:gd name="T31" fmla="*/ 15 h 115"/>
                  <a:gd name="T32" fmla="*/ 16 w 70"/>
                  <a:gd name="T33" fmla="*/ 8 h 115"/>
                  <a:gd name="T34" fmla="*/ 27 w 70"/>
                  <a:gd name="T35" fmla="*/ 4 h 115"/>
                  <a:gd name="T36" fmla="*/ 35 w 70"/>
                  <a:gd name="T37" fmla="*/ 0 h 115"/>
                  <a:gd name="T38" fmla="*/ 50 w 70"/>
                  <a:gd name="T39" fmla="*/ 4 h 115"/>
                  <a:gd name="T40" fmla="*/ 58 w 70"/>
                  <a:gd name="T41" fmla="*/ 12 h 115"/>
                  <a:gd name="T42" fmla="*/ 66 w 70"/>
                  <a:gd name="T43" fmla="*/ 23 h 115"/>
                  <a:gd name="T44" fmla="*/ 70 w 70"/>
                  <a:gd name="T45" fmla="*/ 35 h 115"/>
                  <a:gd name="T46" fmla="*/ 70 w 70"/>
                  <a:gd name="T47" fmla="*/ 46 h 115"/>
                  <a:gd name="T48" fmla="*/ 70 w 70"/>
                  <a:gd name="T49" fmla="*/ 65 h 115"/>
                  <a:gd name="T50" fmla="*/ 62 w 70"/>
                  <a:gd name="T51" fmla="*/ 81 h 115"/>
                  <a:gd name="T52" fmla="*/ 50 w 70"/>
                  <a:gd name="T53" fmla="*/ 96 h 115"/>
                  <a:gd name="T54" fmla="*/ 35 w 70"/>
                  <a:gd name="T55" fmla="*/ 107 h 115"/>
                  <a:gd name="T56" fmla="*/ 24 w 70"/>
                  <a:gd name="T57" fmla="*/ 115 h 115"/>
                  <a:gd name="T58" fmla="*/ 8 w 70"/>
                  <a:gd name="T59" fmla="*/ 115 h 115"/>
                  <a:gd name="T60" fmla="*/ 4 w 70"/>
                  <a:gd name="T61" fmla="*/ 115 h 115"/>
                  <a:gd name="T62" fmla="*/ 54 w 70"/>
                  <a:gd name="T63" fmla="*/ 58 h 115"/>
                  <a:gd name="T64" fmla="*/ 54 w 70"/>
                  <a:gd name="T65" fmla="*/ 50 h 115"/>
                  <a:gd name="T66" fmla="*/ 54 w 70"/>
                  <a:gd name="T67" fmla="*/ 42 h 115"/>
                  <a:gd name="T68" fmla="*/ 54 w 70"/>
                  <a:gd name="T69" fmla="*/ 35 h 115"/>
                  <a:gd name="T70" fmla="*/ 54 w 70"/>
                  <a:gd name="T71" fmla="*/ 27 h 115"/>
                  <a:gd name="T72" fmla="*/ 50 w 70"/>
                  <a:gd name="T73" fmla="*/ 15 h 115"/>
                  <a:gd name="T74" fmla="*/ 47 w 70"/>
                  <a:gd name="T75" fmla="*/ 12 h 115"/>
                  <a:gd name="T76" fmla="*/ 39 w 70"/>
                  <a:gd name="T77" fmla="*/ 8 h 115"/>
                  <a:gd name="T78" fmla="*/ 35 w 70"/>
                  <a:gd name="T79" fmla="*/ 8 h 115"/>
                  <a:gd name="T80" fmla="*/ 27 w 70"/>
                  <a:gd name="T81" fmla="*/ 8 h 115"/>
                  <a:gd name="T82" fmla="*/ 24 w 70"/>
                  <a:gd name="T83" fmla="*/ 12 h 115"/>
                  <a:gd name="T84" fmla="*/ 20 w 70"/>
                  <a:gd name="T85" fmla="*/ 19 h 115"/>
                  <a:gd name="T86" fmla="*/ 16 w 70"/>
                  <a:gd name="T87" fmla="*/ 31 h 115"/>
                  <a:gd name="T88" fmla="*/ 20 w 70"/>
                  <a:gd name="T89" fmla="*/ 46 h 115"/>
                  <a:gd name="T90" fmla="*/ 24 w 70"/>
                  <a:gd name="T91" fmla="*/ 58 h 115"/>
                  <a:gd name="T92" fmla="*/ 31 w 70"/>
                  <a:gd name="T93" fmla="*/ 65 h 115"/>
                  <a:gd name="T94" fmla="*/ 35 w 70"/>
                  <a:gd name="T95" fmla="*/ 65 h 115"/>
                  <a:gd name="T96" fmla="*/ 39 w 70"/>
                  <a:gd name="T97" fmla="*/ 65 h 115"/>
                  <a:gd name="T98" fmla="*/ 47 w 70"/>
                  <a:gd name="T99" fmla="*/ 65 h 115"/>
                  <a:gd name="T100" fmla="*/ 50 w 70"/>
                  <a:gd name="T101" fmla="*/ 61 h 115"/>
                  <a:gd name="T102" fmla="*/ 54 w 70"/>
                  <a:gd name="T103" fmla="*/ 58 h 11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0"/>
                  <a:gd name="T157" fmla="*/ 0 h 115"/>
                  <a:gd name="T158" fmla="*/ 70 w 70"/>
                  <a:gd name="T159" fmla="*/ 115 h 11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0" h="115">
                    <a:moveTo>
                      <a:pt x="4" y="115"/>
                    </a:moveTo>
                    <a:lnTo>
                      <a:pt x="4" y="115"/>
                    </a:lnTo>
                    <a:lnTo>
                      <a:pt x="12" y="115"/>
                    </a:lnTo>
                    <a:lnTo>
                      <a:pt x="24" y="111"/>
                    </a:lnTo>
                    <a:lnTo>
                      <a:pt x="31" y="104"/>
                    </a:lnTo>
                    <a:lnTo>
                      <a:pt x="39" y="92"/>
                    </a:lnTo>
                    <a:lnTo>
                      <a:pt x="47" y="77"/>
                    </a:lnTo>
                    <a:lnTo>
                      <a:pt x="54" y="65"/>
                    </a:lnTo>
                    <a:lnTo>
                      <a:pt x="39" y="69"/>
                    </a:lnTo>
                    <a:lnTo>
                      <a:pt x="31" y="73"/>
                    </a:lnTo>
                    <a:lnTo>
                      <a:pt x="20" y="69"/>
                    </a:lnTo>
                    <a:lnTo>
                      <a:pt x="8" y="65"/>
                    </a:lnTo>
                    <a:lnTo>
                      <a:pt x="4" y="54"/>
                    </a:lnTo>
                    <a:lnTo>
                      <a:pt x="0" y="38"/>
                    </a:lnTo>
                    <a:lnTo>
                      <a:pt x="4" y="27"/>
                    </a:lnTo>
                    <a:lnTo>
                      <a:pt x="8" y="15"/>
                    </a:lnTo>
                    <a:lnTo>
                      <a:pt x="16" y="8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50" y="4"/>
                    </a:lnTo>
                    <a:lnTo>
                      <a:pt x="58" y="12"/>
                    </a:lnTo>
                    <a:lnTo>
                      <a:pt x="66" y="23"/>
                    </a:lnTo>
                    <a:lnTo>
                      <a:pt x="70" y="35"/>
                    </a:lnTo>
                    <a:lnTo>
                      <a:pt x="70" y="46"/>
                    </a:lnTo>
                    <a:lnTo>
                      <a:pt x="70" y="65"/>
                    </a:lnTo>
                    <a:lnTo>
                      <a:pt x="62" y="81"/>
                    </a:lnTo>
                    <a:lnTo>
                      <a:pt x="50" y="96"/>
                    </a:lnTo>
                    <a:lnTo>
                      <a:pt x="35" y="107"/>
                    </a:lnTo>
                    <a:lnTo>
                      <a:pt x="24" y="115"/>
                    </a:lnTo>
                    <a:lnTo>
                      <a:pt x="8" y="115"/>
                    </a:lnTo>
                    <a:lnTo>
                      <a:pt x="4" y="115"/>
                    </a:lnTo>
                    <a:close/>
                    <a:moveTo>
                      <a:pt x="54" y="58"/>
                    </a:moveTo>
                    <a:lnTo>
                      <a:pt x="54" y="50"/>
                    </a:lnTo>
                    <a:lnTo>
                      <a:pt x="54" y="42"/>
                    </a:lnTo>
                    <a:lnTo>
                      <a:pt x="54" y="35"/>
                    </a:lnTo>
                    <a:lnTo>
                      <a:pt x="54" y="27"/>
                    </a:lnTo>
                    <a:lnTo>
                      <a:pt x="50" y="15"/>
                    </a:lnTo>
                    <a:lnTo>
                      <a:pt x="47" y="12"/>
                    </a:lnTo>
                    <a:lnTo>
                      <a:pt x="39" y="8"/>
                    </a:lnTo>
                    <a:lnTo>
                      <a:pt x="35" y="8"/>
                    </a:lnTo>
                    <a:lnTo>
                      <a:pt x="27" y="8"/>
                    </a:lnTo>
                    <a:lnTo>
                      <a:pt x="24" y="12"/>
                    </a:lnTo>
                    <a:lnTo>
                      <a:pt x="20" y="19"/>
                    </a:lnTo>
                    <a:lnTo>
                      <a:pt x="16" y="31"/>
                    </a:lnTo>
                    <a:lnTo>
                      <a:pt x="20" y="46"/>
                    </a:lnTo>
                    <a:lnTo>
                      <a:pt x="24" y="58"/>
                    </a:lnTo>
                    <a:lnTo>
                      <a:pt x="31" y="65"/>
                    </a:lnTo>
                    <a:lnTo>
                      <a:pt x="35" y="65"/>
                    </a:lnTo>
                    <a:lnTo>
                      <a:pt x="39" y="65"/>
                    </a:lnTo>
                    <a:lnTo>
                      <a:pt x="47" y="65"/>
                    </a:lnTo>
                    <a:lnTo>
                      <a:pt x="50" y="61"/>
                    </a:lnTo>
                    <a:lnTo>
                      <a:pt x="54" y="5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849" name="Freeform 200"/>
              <p:cNvSpPr>
                <a:spLocks noEditPoints="1"/>
              </p:cNvSpPr>
              <p:nvPr/>
            </p:nvSpPr>
            <p:spPr bwMode="auto">
              <a:xfrm>
                <a:off x="1347" y="2362"/>
                <a:ext cx="73" cy="115"/>
              </a:xfrm>
              <a:custGeom>
                <a:avLst/>
                <a:gdLst>
                  <a:gd name="T0" fmla="*/ 73 w 73"/>
                  <a:gd name="T1" fmla="*/ 73 h 115"/>
                  <a:gd name="T2" fmla="*/ 73 w 73"/>
                  <a:gd name="T3" fmla="*/ 84 h 115"/>
                  <a:gd name="T4" fmla="*/ 58 w 73"/>
                  <a:gd name="T5" fmla="*/ 84 h 115"/>
                  <a:gd name="T6" fmla="*/ 58 w 73"/>
                  <a:gd name="T7" fmla="*/ 115 h 115"/>
                  <a:gd name="T8" fmla="*/ 46 w 73"/>
                  <a:gd name="T9" fmla="*/ 115 h 115"/>
                  <a:gd name="T10" fmla="*/ 46 w 73"/>
                  <a:gd name="T11" fmla="*/ 84 h 115"/>
                  <a:gd name="T12" fmla="*/ 0 w 73"/>
                  <a:gd name="T13" fmla="*/ 84 h 115"/>
                  <a:gd name="T14" fmla="*/ 0 w 73"/>
                  <a:gd name="T15" fmla="*/ 77 h 115"/>
                  <a:gd name="T16" fmla="*/ 50 w 73"/>
                  <a:gd name="T17" fmla="*/ 0 h 115"/>
                  <a:gd name="T18" fmla="*/ 58 w 73"/>
                  <a:gd name="T19" fmla="*/ 0 h 115"/>
                  <a:gd name="T20" fmla="*/ 58 w 73"/>
                  <a:gd name="T21" fmla="*/ 73 h 115"/>
                  <a:gd name="T22" fmla="*/ 73 w 73"/>
                  <a:gd name="T23" fmla="*/ 73 h 115"/>
                  <a:gd name="T24" fmla="*/ 46 w 73"/>
                  <a:gd name="T25" fmla="*/ 73 h 115"/>
                  <a:gd name="T26" fmla="*/ 46 w 73"/>
                  <a:gd name="T27" fmla="*/ 19 h 115"/>
                  <a:gd name="T28" fmla="*/ 8 w 73"/>
                  <a:gd name="T29" fmla="*/ 73 h 115"/>
                  <a:gd name="T30" fmla="*/ 46 w 73"/>
                  <a:gd name="T31" fmla="*/ 73 h 1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3"/>
                  <a:gd name="T49" fmla="*/ 0 h 115"/>
                  <a:gd name="T50" fmla="*/ 73 w 73"/>
                  <a:gd name="T51" fmla="*/ 115 h 11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3" h="115">
                    <a:moveTo>
                      <a:pt x="73" y="73"/>
                    </a:moveTo>
                    <a:lnTo>
                      <a:pt x="73" y="84"/>
                    </a:lnTo>
                    <a:lnTo>
                      <a:pt x="58" y="84"/>
                    </a:lnTo>
                    <a:lnTo>
                      <a:pt x="58" y="115"/>
                    </a:lnTo>
                    <a:lnTo>
                      <a:pt x="46" y="115"/>
                    </a:lnTo>
                    <a:lnTo>
                      <a:pt x="46" y="84"/>
                    </a:lnTo>
                    <a:lnTo>
                      <a:pt x="0" y="84"/>
                    </a:lnTo>
                    <a:lnTo>
                      <a:pt x="0" y="77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58" y="73"/>
                    </a:lnTo>
                    <a:lnTo>
                      <a:pt x="73" y="73"/>
                    </a:lnTo>
                    <a:close/>
                    <a:moveTo>
                      <a:pt x="46" y="73"/>
                    </a:moveTo>
                    <a:lnTo>
                      <a:pt x="46" y="19"/>
                    </a:lnTo>
                    <a:lnTo>
                      <a:pt x="8" y="73"/>
                    </a:lnTo>
                    <a:lnTo>
                      <a:pt x="46" y="7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850" name="Rectangle 201"/>
              <p:cNvSpPr>
                <a:spLocks noChangeArrowheads="1"/>
              </p:cNvSpPr>
              <p:nvPr/>
            </p:nvSpPr>
            <p:spPr bwMode="auto">
              <a:xfrm>
                <a:off x="1554" y="2335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1" name="Freeform 202"/>
              <p:cNvSpPr>
                <a:spLocks noEditPoints="1"/>
              </p:cNvSpPr>
              <p:nvPr/>
            </p:nvSpPr>
            <p:spPr bwMode="auto">
              <a:xfrm>
                <a:off x="1750" y="2362"/>
                <a:ext cx="69" cy="115"/>
              </a:xfrm>
              <a:custGeom>
                <a:avLst/>
                <a:gdLst>
                  <a:gd name="T0" fmla="*/ 0 w 69"/>
                  <a:gd name="T1" fmla="*/ 58 h 115"/>
                  <a:gd name="T2" fmla="*/ 0 w 69"/>
                  <a:gd name="T3" fmla="*/ 42 h 115"/>
                  <a:gd name="T4" fmla="*/ 4 w 69"/>
                  <a:gd name="T5" fmla="*/ 27 h 115"/>
                  <a:gd name="T6" fmla="*/ 11 w 69"/>
                  <a:gd name="T7" fmla="*/ 15 h 115"/>
                  <a:gd name="T8" fmla="*/ 19 w 69"/>
                  <a:gd name="T9" fmla="*/ 8 h 115"/>
                  <a:gd name="T10" fmla="*/ 27 w 69"/>
                  <a:gd name="T11" fmla="*/ 4 h 115"/>
                  <a:gd name="T12" fmla="*/ 34 w 69"/>
                  <a:gd name="T13" fmla="*/ 0 h 115"/>
                  <a:gd name="T14" fmla="*/ 42 w 69"/>
                  <a:gd name="T15" fmla="*/ 4 h 115"/>
                  <a:gd name="T16" fmla="*/ 50 w 69"/>
                  <a:gd name="T17" fmla="*/ 8 h 115"/>
                  <a:gd name="T18" fmla="*/ 57 w 69"/>
                  <a:gd name="T19" fmla="*/ 15 h 115"/>
                  <a:gd name="T20" fmla="*/ 61 w 69"/>
                  <a:gd name="T21" fmla="*/ 27 h 115"/>
                  <a:gd name="T22" fmla="*/ 69 w 69"/>
                  <a:gd name="T23" fmla="*/ 42 h 115"/>
                  <a:gd name="T24" fmla="*/ 69 w 69"/>
                  <a:gd name="T25" fmla="*/ 58 h 115"/>
                  <a:gd name="T26" fmla="*/ 69 w 69"/>
                  <a:gd name="T27" fmla="*/ 77 h 115"/>
                  <a:gd name="T28" fmla="*/ 61 w 69"/>
                  <a:gd name="T29" fmla="*/ 92 h 115"/>
                  <a:gd name="T30" fmla="*/ 57 w 69"/>
                  <a:gd name="T31" fmla="*/ 104 h 115"/>
                  <a:gd name="T32" fmla="*/ 50 w 69"/>
                  <a:gd name="T33" fmla="*/ 111 h 115"/>
                  <a:gd name="T34" fmla="*/ 42 w 69"/>
                  <a:gd name="T35" fmla="*/ 115 h 115"/>
                  <a:gd name="T36" fmla="*/ 34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8 w 69"/>
                  <a:gd name="T43" fmla="*/ 96 h 115"/>
                  <a:gd name="T44" fmla="*/ 0 w 69"/>
                  <a:gd name="T45" fmla="*/ 81 h 115"/>
                  <a:gd name="T46" fmla="*/ 0 w 69"/>
                  <a:gd name="T47" fmla="*/ 58 h 115"/>
                  <a:gd name="T48" fmla="*/ 15 w 69"/>
                  <a:gd name="T49" fmla="*/ 61 h 115"/>
                  <a:gd name="T50" fmla="*/ 15 w 69"/>
                  <a:gd name="T51" fmla="*/ 81 h 115"/>
                  <a:gd name="T52" fmla="*/ 19 w 69"/>
                  <a:gd name="T53" fmla="*/ 100 h 115"/>
                  <a:gd name="T54" fmla="*/ 23 w 69"/>
                  <a:gd name="T55" fmla="*/ 107 h 115"/>
                  <a:gd name="T56" fmla="*/ 27 w 69"/>
                  <a:gd name="T57" fmla="*/ 111 h 115"/>
                  <a:gd name="T58" fmla="*/ 34 w 69"/>
                  <a:gd name="T59" fmla="*/ 111 h 115"/>
                  <a:gd name="T60" fmla="*/ 38 w 69"/>
                  <a:gd name="T61" fmla="*/ 111 h 115"/>
                  <a:gd name="T62" fmla="*/ 42 w 69"/>
                  <a:gd name="T63" fmla="*/ 107 h 115"/>
                  <a:gd name="T64" fmla="*/ 46 w 69"/>
                  <a:gd name="T65" fmla="*/ 104 h 115"/>
                  <a:gd name="T66" fmla="*/ 50 w 69"/>
                  <a:gd name="T67" fmla="*/ 92 h 115"/>
                  <a:gd name="T68" fmla="*/ 54 w 69"/>
                  <a:gd name="T69" fmla="*/ 77 h 115"/>
                  <a:gd name="T70" fmla="*/ 54 w 69"/>
                  <a:gd name="T71" fmla="*/ 54 h 115"/>
                  <a:gd name="T72" fmla="*/ 54 w 69"/>
                  <a:gd name="T73" fmla="*/ 38 h 115"/>
                  <a:gd name="T74" fmla="*/ 50 w 69"/>
                  <a:gd name="T75" fmla="*/ 23 h 115"/>
                  <a:gd name="T76" fmla="*/ 46 w 69"/>
                  <a:gd name="T77" fmla="*/ 15 h 115"/>
                  <a:gd name="T78" fmla="*/ 42 w 69"/>
                  <a:gd name="T79" fmla="*/ 8 h 115"/>
                  <a:gd name="T80" fmla="*/ 38 w 69"/>
                  <a:gd name="T81" fmla="*/ 8 h 115"/>
                  <a:gd name="T82" fmla="*/ 34 w 69"/>
                  <a:gd name="T83" fmla="*/ 8 h 115"/>
                  <a:gd name="T84" fmla="*/ 27 w 69"/>
                  <a:gd name="T85" fmla="*/ 8 h 115"/>
                  <a:gd name="T86" fmla="*/ 23 w 69"/>
                  <a:gd name="T87" fmla="*/ 12 h 115"/>
                  <a:gd name="T88" fmla="*/ 19 w 69"/>
                  <a:gd name="T89" fmla="*/ 19 h 115"/>
                  <a:gd name="T90" fmla="*/ 15 w 69"/>
                  <a:gd name="T91" fmla="*/ 31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8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1" y="15"/>
                    </a:lnTo>
                    <a:lnTo>
                      <a:pt x="19" y="8"/>
                    </a:lnTo>
                    <a:lnTo>
                      <a:pt x="27" y="4"/>
                    </a:lnTo>
                    <a:lnTo>
                      <a:pt x="34" y="0"/>
                    </a:lnTo>
                    <a:lnTo>
                      <a:pt x="42" y="4"/>
                    </a:lnTo>
                    <a:lnTo>
                      <a:pt x="50" y="8"/>
                    </a:lnTo>
                    <a:lnTo>
                      <a:pt x="57" y="15"/>
                    </a:lnTo>
                    <a:lnTo>
                      <a:pt x="61" y="27"/>
                    </a:lnTo>
                    <a:lnTo>
                      <a:pt x="69" y="42"/>
                    </a:lnTo>
                    <a:lnTo>
                      <a:pt x="69" y="58"/>
                    </a:lnTo>
                    <a:lnTo>
                      <a:pt x="69" y="77"/>
                    </a:lnTo>
                    <a:lnTo>
                      <a:pt x="61" y="92"/>
                    </a:lnTo>
                    <a:lnTo>
                      <a:pt x="57" y="104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8" y="96"/>
                    </a:lnTo>
                    <a:lnTo>
                      <a:pt x="0" y="81"/>
                    </a:lnTo>
                    <a:lnTo>
                      <a:pt x="0" y="58"/>
                    </a:lnTo>
                    <a:close/>
                    <a:moveTo>
                      <a:pt x="15" y="61"/>
                    </a:moveTo>
                    <a:lnTo>
                      <a:pt x="15" y="81"/>
                    </a:lnTo>
                    <a:lnTo>
                      <a:pt x="19" y="100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4"/>
                    </a:lnTo>
                    <a:lnTo>
                      <a:pt x="50" y="92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4" y="8"/>
                    </a:lnTo>
                    <a:lnTo>
                      <a:pt x="27" y="8"/>
                    </a:lnTo>
                    <a:lnTo>
                      <a:pt x="23" y="12"/>
                    </a:lnTo>
                    <a:lnTo>
                      <a:pt x="19" y="19"/>
                    </a:lnTo>
                    <a:lnTo>
                      <a:pt x="15" y="31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852" name="Rectangle 203"/>
              <p:cNvSpPr>
                <a:spLocks noChangeArrowheads="1"/>
              </p:cNvSpPr>
              <p:nvPr/>
            </p:nvSpPr>
            <p:spPr bwMode="auto">
              <a:xfrm>
                <a:off x="2107" y="2335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3" name="Freeform 204"/>
              <p:cNvSpPr>
                <a:spLocks noEditPoints="1"/>
              </p:cNvSpPr>
              <p:nvPr/>
            </p:nvSpPr>
            <p:spPr bwMode="auto">
              <a:xfrm>
                <a:off x="2299" y="2362"/>
                <a:ext cx="69" cy="115"/>
              </a:xfrm>
              <a:custGeom>
                <a:avLst/>
                <a:gdLst>
                  <a:gd name="T0" fmla="*/ 0 w 69"/>
                  <a:gd name="T1" fmla="*/ 58 h 115"/>
                  <a:gd name="T2" fmla="*/ 0 w 69"/>
                  <a:gd name="T3" fmla="*/ 42 h 115"/>
                  <a:gd name="T4" fmla="*/ 3 w 69"/>
                  <a:gd name="T5" fmla="*/ 27 h 115"/>
                  <a:gd name="T6" fmla="*/ 11 w 69"/>
                  <a:gd name="T7" fmla="*/ 15 h 115"/>
                  <a:gd name="T8" fmla="*/ 19 w 69"/>
                  <a:gd name="T9" fmla="*/ 8 h 115"/>
                  <a:gd name="T10" fmla="*/ 26 w 69"/>
                  <a:gd name="T11" fmla="*/ 4 h 115"/>
                  <a:gd name="T12" fmla="*/ 34 w 69"/>
                  <a:gd name="T13" fmla="*/ 0 h 115"/>
                  <a:gd name="T14" fmla="*/ 42 w 69"/>
                  <a:gd name="T15" fmla="*/ 4 h 115"/>
                  <a:gd name="T16" fmla="*/ 49 w 69"/>
                  <a:gd name="T17" fmla="*/ 8 h 115"/>
                  <a:gd name="T18" fmla="*/ 57 w 69"/>
                  <a:gd name="T19" fmla="*/ 15 h 115"/>
                  <a:gd name="T20" fmla="*/ 65 w 69"/>
                  <a:gd name="T21" fmla="*/ 27 h 115"/>
                  <a:gd name="T22" fmla="*/ 69 w 69"/>
                  <a:gd name="T23" fmla="*/ 42 h 115"/>
                  <a:gd name="T24" fmla="*/ 69 w 69"/>
                  <a:gd name="T25" fmla="*/ 58 h 115"/>
                  <a:gd name="T26" fmla="*/ 69 w 69"/>
                  <a:gd name="T27" fmla="*/ 77 h 115"/>
                  <a:gd name="T28" fmla="*/ 65 w 69"/>
                  <a:gd name="T29" fmla="*/ 92 h 115"/>
                  <a:gd name="T30" fmla="*/ 57 w 69"/>
                  <a:gd name="T31" fmla="*/ 104 h 115"/>
                  <a:gd name="T32" fmla="*/ 49 w 69"/>
                  <a:gd name="T33" fmla="*/ 111 h 115"/>
                  <a:gd name="T34" fmla="*/ 42 w 69"/>
                  <a:gd name="T35" fmla="*/ 115 h 115"/>
                  <a:gd name="T36" fmla="*/ 34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7 w 69"/>
                  <a:gd name="T43" fmla="*/ 96 h 115"/>
                  <a:gd name="T44" fmla="*/ 3 w 69"/>
                  <a:gd name="T45" fmla="*/ 81 h 115"/>
                  <a:gd name="T46" fmla="*/ 0 w 69"/>
                  <a:gd name="T47" fmla="*/ 58 h 115"/>
                  <a:gd name="T48" fmla="*/ 15 w 69"/>
                  <a:gd name="T49" fmla="*/ 61 h 115"/>
                  <a:gd name="T50" fmla="*/ 15 w 69"/>
                  <a:gd name="T51" fmla="*/ 81 h 115"/>
                  <a:gd name="T52" fmla="*/ 19 w 69"/>
                  <a:gd name="T53" fmla="*/ 100 h 115"/>
                  <a:gd name="T54" fmla="*/ 23 w 69"/>
                  <a:gd name="T55" fmla="*/ 107 h 115"/>
                  <a:gd name="T56" fmla="*/ 30 w 69"/>
                  <a:gd name="T57" fmla="*/ 111 h 115"/>
                  <a:gd name="T58" fmla="*/ 34 w 69"/>
                  <a:gd name="T59" fmla="*/ 111 h 115"/>
                  <a:gd name="T60" fmla="*/ 38 w 69"/>
                  <a:gd name="T61" fmla="*/ 111 h 115"/>
                  <a:gd name="T62" fmla="*/ 42 w 69"/>
                  <a:gd name="T63" fmla="*/ 107 h 115"/>
                  <a:gd name="T64" fmla="*/ 46 w 69"/>
                  <a:gd name="T65" fmla="*/ 104 h 115"/>
                  <a:gd name="T66" fmla="*/ 49 w 69"/>
                  <a:gd name="T67" fmla="*/ 92 h 115"/>
                  <a:gd name="T68" fmla="*/ 53 w 69"/>
                  <a:gd name="T69" fmla="*/ 77 h 115"/>
                  <a:gd name="T70" fmla="*/ 53 w 69"/>
                  <a:gd name="T71" fmla="*/ 54 h 115"/>
                  <a:gd name="T72" fmla="*/ 53 w 69"/>
                  <a:gd name="T73" fmla="*/ 38 h 115"/>
                  <a:gd name="T74" fmla="*/ 49 w 69"/>
                  <a:gd name="T75" fmla="*/ 23 h 115"/>
                  <a:gd name="T76" fmla="*/ 46 w 69"/>
                  <a:gd name="T77" fmla="*/ 15 h 115"/>
                  <a:gd name="T78" fmla="*/ 42 w 69"/>
                  <a:gd name="T79" fmla="*/ 8 h 115"/>
                  <a:gd name="T80" fmla="*/ 38 w 69"/>
                  <a:gd name="T81" fmla="*/ 8 h 115"/>
                  <a:gd name="T82" fmla="*/ 34 w 69"/>
                  <a:gd name="T83" fmla="*/ 8 h 115"/>
                  <a:gd name="T84" fmla="*/ 30 w 69"/>
                  <a:gd name="T85" fmla="*/ 8 h 115"/>
                  <a:gd name="T86" fmla="*/ 26 w 69"/>
                  <a:gd name="T87" fmla="*/ 12 h 115"/>
                  <a:gd name="T88" fmla="*/ 19 w 69"/>
                  <a:gd name="T89" fmla="*/ 19 h 115"/>
                  <a:gd name="T90" fmla="*/ 19 w 69"/>
                  <a:gd name="T91" fmla="*/ 31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8"/>
                    </a:moveTo>
                    <a:lnTo>
                      <a:pt x="0" y="42"/>
                    </a:lnTo>
                    <a:lnTo>
                      <a:pt x="3" y="27"/>
                    </a:lnTo>
                    <a:lnTo>
                      <a:pt x="11" y="15"/>
                    </a:lnTo>
                    <a:lnTo>
                      <a:pt x="19" y="8"/>
                    </a:lnTo>
                    <a:lnTo>
                      <a:pt x="26" y="4"/>
                    </a:lnTo>
                    <a:lnTo>
                      <a:pt x="34" y="0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57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69" y="58"/>
                    </a:lnTo>
                    <a:lnTo>
                      <a:pt x="69" y="77"/>
                    </a:lnTo>
                    <a:lnTo>
                      <a:pt x="65" y="92"/>
                    </a:lnTo>
                    <a:lnTo>
                      <a:pt x="57" y="104"/>
                    </a:lnTo>
                    <a:lnTo>
                      <a:pt x="49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7" y="96"/>
                    </a:lnTo>
                    <a:lnTo>
                      <a:pt x="3" y="81"/>
                    </a:lnTo>
                    <a:lnTo>
                      <a:pt x="0" y="58"/>
                    </a:lnTo>
                    <a:close/>
                    <a:moveTo>
                      <a:pt x="15" y="61"/>
                    </a:moveTo>
                    <a:lnTo>
                      <a:pt x="15" y="81"/>
                    </a:lnTo>
                    <a:lnTo>
                      <a:pt x="19" y="100"/>
                    </a:lnTo>
                    <a:lnTo>
                      <a:pt x="23" y="107"/>
                    </a:lnTo>
                    <a:lnTo>
                      <a:pt x="30" y="111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4"/>
                    </a:lnTo>
                    <a:lnTo>
                      <a:pt x="49" y="92"/>
                    </a:lnTo>
                    <a:lnTo>
                      <a:pt x="53" y="77"/>
                    </a:lnTo>
                    <a:lnTo>
                      <a:pt x="53" y="54"/>
                    </a:lnTo>
                    <a:lnTo>
                      <a:pt x="53" y="38"/>
                    </a:lnTo>
                    <a:lnTo>
                      <a:pt x="49" y="23"/>
                    </a:lnTo>
                    <a:lnTo>
                      <a:pt x="46" y="15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4" y="8"/>
                    </a:lnTo>
                    <a:lnTo>
                      <a:pt x="30" y="8"/>
                    </a:lnTo>
                    <a:lnTo>
                      <a:pt x="26" y="12"/>
                    </a:lnTo>
                    <a:lnTo>
                      <a:pt x="19" y="19"/>
                    </a:lnTo>
                    <a:lnTo>
                      <a:pt x="19" y="31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854" name="Rectangle 205"/>
              <p:cNvSpPr>
                <a:spLocks noChangeArrowheads="1"/>
              </p:cNvSpPr>
              <p:nvPr/>
            </p:nvSpPr>
            <p:spPr bwMode="auto">
              <a:xfrm>
                <a:off x="2705" y="2335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583" name="Freeform 206"/>
            <p:cNvSpPr>
              <a:spLocks noEditPoints="1"/>
            </p:cNvSpPr>
            <p:nvPr/>
          </p:nvSpPr>
          <p:spPr bwMode="auto">
            <a:xfrm>
              <a:off x="2901" y="2362"/>
              <a:ext cx="69" cy="115"/>
            </a:xfrm>
            <a:custGeom>
              <a:avLst/>
              <a:gdLst>
                <a:gd name="T0" fmla="*/ 0 w 69"/>
                <a:gd name="T1" fmla="*/ 58 h 115"/>
                <a:gd name="T2" fmla="*/ 4 w 69"/>
                <a:gd name="T3" fmla="*/ 42 h 115"/>
                <a:gd name="T4" fmla="*/ 8 w 69"/>
                <a:gd name="T5" fmla="*/ 27 h 115"/>
                <a:gd name="T6" fmla="*/ 11 w 69"/>
                <a:gd name="T7" fmla="*/ 15 h 115"/>
                <a:gd name="T8" fmla="*/ 23 w 69"/>
                <a:gd name="T9" fmla="*/ 8 h 115"/>
                <a:gd name="T10" fmla="*/ 27 w 69"/>
                <a:gd name="T11" fmla="*/ 4 h 115"/>
                <a:gd name="T12" fmla="*/ 35 w 69"/>
                <a:gd name="T13" fmla="*/ 0 h 115"/>
                <a:gd name="T14" fmla="*/ 46 w 69"/>
                <a:gd name="T15" fmla="*/ 4 h 115"/>
                <a:gd name="T16" fmla="*/ 50 w 69"/>
                <a:gd name="T17" fmla="*/ 8 h 115"/>
                <a:gd name="T18" fmla="*/ 58 w 69"/>
                <a:gd name="T19" fmla="*/ 15 h 115"/>
                <a:gd name="T20" fmla="*/ 65 w 69"/>
                <a:gd name="T21" fmla="*/ 27 h 115"/>
                <a:gd name="T22" fmla="*/ 69 w 69"/>
                <a:gd name="T23" fmla="*/ 42 h 115"/>
                <a:gd name="T24" fmla="*/ 69 w 69"/>
                <a:gd name="T25" fmla="*/ 58 h 115"/>
                <a:gd name="T26" fmla="*/ 69 w 69"/>
                <a:gd name="T27" fmla="*/ 77 h 115"/>
                <a:gd name="T28" fmla="*/ 65 w 69"/>
                <a:gd name="T29" fmla="*/ 92 h 115"/>
                <a:gd name="T30" fmla="*/ 58 w 69"/>
                <a:gd name="T31" fmla="*/ 104 h 115"/>
                <a:gd name="T32" fmla="*/ 50 w 69"/>
                <a:gd name="T33" fmla="*/ 111 h 115"/>
                <a:gd name="T34" fmla="*/ 42 w 69"/>
                <a:gd name="T35" fmla="*/ 115 h 115"/>
                <a:gd name="T36" fmla="*/ 35 w 69"/>
                <a:gd name="T37" fmla="*/ 115 h 115"/>
                <a:gd name="T38" fmla="*/ 27 w 69"/>
                <a:gd name="T39" fmla="*/ 115 h 115"/>
                <a:gd name="T40" fmla="*/ 15 w 69"/>
                <a:gd name="T41" fmla="*/ 107 h 115"/>
                <a:gd name="T42" fmla="*/ 8 w 69"/>
                <a:gd name="T43" fmla="*/ 96 h 115"/>
                <a:gd name="T44" fmla="*/ 4 w 69"/>
                <a:gd name="T45" fmla="*/ 81 h 115"/>
                <a:gd name="T46" fmla="*/ 0 w 69"/>
                <a:gd name="T47" fmla="*/ 58 h 115"/>
                <a:gd name="T48" fmla="*/ 15 w 69"/>
                <a:gd name="T49" fmla="*/ 61 h 115"/>
                <a:gd name="T50" fmla="*/ 19 w 69"/>
                <a:gd name="T51" fmla="*/ 81 h 115"/>
                <a:gd name="T52" fmla="*/ 23 w 69"/>
                <a:gd name="T53" fmla="*/ 100 h 115"/>
                <a:gd name="T54" fmla="*/ 27 w 69"/>
                <a:gd name="T55" fmla="*/ 107 h 115"/>
                <a:gd name="T56" fmla="*/ 31 w 69"/>
                <a:gd name="T57" fmla="*/ 111 h 115"/>
                <a:gd name="T58" fmla="*/ 35 w 69"/>
                <a:gd name="T59" fmla="*/ 111 h 115"/>
                <a:gd name="T60" fmla="*/ 38 w 69"/>
                <a:gd name="T61" fmla="*/ 111 h 115"/>
                <a:gd name="T62" fmla="*/ 46 w 69"/>
                <a:gd name="T63" fmla="*/ 107 h 115"/>
                <a:gd name="T64" fmla="*/ 50 w 69"/>
                <a:gd name="T65" fmla="*/ 104 h 115"/>
                <a:gd name="T66" fmla="*/ 50 w 69"/>
                <a:gd name="T67" fmla="*/ 92 h 115"/>
                <a:gd name="T68" fmla="*/ 54 w 69"/>
                <a:gd name="T69" fmla="*/ 77 h 115"/>
                <a:gd name="T70" fmla="*/ 54 w 69"/>
                <a:gd name="T71" fmla="*/ 54 h 115"/>
                <a:gd name="T72" fmla="*/ 54 w 69"/>
                <a:gd name="T73" fmla="*/ 38 h 115"/>
                <a:gd name="T74" fmla="*/ 50 w 69"/>
                <a:gd name="T75" fmla="*/ 23 h 115"/>
                <a:gd name="T76" fmla="*/ 50 w 69"/>
                <a:gd name="T77" fmla="*/ 15 h 115"/>
                <a:gd name="T78" fmla="*/ 42 w 69"/>
                <a:gd name="T79" fmla="*/ 8 h 115"/>
                <a:gd name="T80" fmla="*/ 42 w 69"/>
                <a:gd name="T81" fmla="*/ 8 h 115"/>
                <a:gd name="T82" fmla="*/ 35 w 69"/>
                <a:gd name="T83" fmla="*/ 8 h 115"/>
                <a:gd name="T84" fmla="*/ 31 w 69"/>
                <a:gd name="T85" fmla="*/ 8 h 115"/>
                <a:gd name="T86" fmla="*/ 27 w 69"/>
                <a:gd name="T87" fmla="*/ 12 h 115"/>
                <a:gd name="T88" fmla="*/ 23 w 69"/>
                <a:gd name="T89" fmla="*/ 19 h 115"/>
                <a:gd name="T90" fmla="*/ 19 w 69"/>
                <a:gd name="T91" fmla="*/ 31 h 115"/>
                <a:gd name="T92" fmla="*/ 15 w 69"/>
                <a:gd name="T93" fmla="*/ 46 h 115"/>
                <a:gd name="T94" fmla="*/ 15 w 69"/>
                <a:gd name="T95" fmla="*/ 61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5"/>
                <a:gd name="T146" fmla="*/ 69 w 69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5">
                  <a:moveTo>
                    <a:pt x="0" y="58"/>
                  </a:moveTo>
                  <a:lnTo>
                    <a:pt x="4" y="42"/>
                  </a:lnTo>
                  <a:lnTo>
                    <a:pt x="8" y="27"/>
                  </a:lnTo>
                  <a:lnTo>
                    <a:pt x="11" y="15"/>
                  </a:lnTo>
                  <a:lnTo>
                    <a:pt x="23" y="8"/>
                  </a:lnTo>
                  <a:lnTo>
                    <a:pt x="27" y="4"/>
                  </a:lnTo>
                  <a:lnTo>
                    <a:pt x="35" y="0"/>
                  </a:lnTo>
                  <a:lnTo>
                    <a:pt x="46" y="4"/>
                  </a:lnTo>
                  <a:lnTo>
                    <a:pt x="50" y="8"/>
                  </a:lnTo>
                  <a:lnTo>
                    <a:pt x="58" y="15"/>
                  </a:lnTo>
                  <a:lnTo>
                    <a:pt x="65" y="27"/>
                  </a:lnTo>
                  <a:lnTo>
                    <a:pt x="69" y="42"/>
                  </a:lnTo>
                  <a:lnTo>
                    <a:pt x="69" y="58"/>
                  </a:lnTo>
                  <a:lnTo>
                    <a:pt x="69" y="77"/>
                  </a:lnTo>
                  <a:lnTo>
                    <a:pt x="65" y="92"/>
                  </a:lnTo>
                  <a:lnTo>
                    <a:pt x="58" y="104"/>
                  </a:lnTo>
                  <a:lnTo>
                    <a:pt x="50" y="111"/>
                  </a:lnTo>
                  <a:lnTo>
                    <a:pt x="42" y="115"/>
                  </a:lnTo>
                  <a:lnTo>
                    <a:pt x="35" y="115"/>
                  </a:lnTo>
                  <a:lnTo>
                    <a:pt x="27" y="115"/>
                  </a:lnTo>
                  <a:lnTo>
                    <a:pt x="15" y="107"/>
                  </a:lnTo>
                  <a:lnTo>
                    <a:pt x="8" y="96"/>
                  </a:lnTo>
                  <a:lnTo>
                    <a:pt x="4" y="81"/>
                  </a:lnTo>
                  <a:lnTo>
                    <a:pt x="0" y="58"/>
                  </a:lnTo>
                  <a:close/>
                  <a:moveTo>
                    <a:pt x="15" y="61"/>
                  </a:moveTo>
                  <a:lnTo>
                    <a:pt x="19" y="81"/>
                  </a:lnTo>
                  <a:lnTo>
                    <a:pt x="23" y="100"/>
                  </a:lnTo>
                  <a:lnTo>
                    <a:pt x="27" y="107"/>
                  </a:lnTo>
                  <a:lnTo>
                    <a:pt x="31" y="111"/>
                  </a:lnTo>
                  <a:lnTo>
                    <a:pt x="35" y="111"/>
                  </a:lnTo>
                  <a:lnTo>
                    <a:pt x="38" y="111"/>
                  </a:lnTo>
                  <a:lnTo>
                    <a:pt x="46" y="107"/>
                  </a:lnTo>
                  <a:lnTo>
                    <a:pt x="50" y="104"/>
                  </a:lnTo>
                  <a:lnTo>
                    <a:pt x="50" y="92"/>
                  </a:lnTo>
                  <a:lnTo>
                    <a:pt x="54" y="77"/>
                  </a:lnTo>
                  <a:lnTo>
                    <a:pt x="54" y="54"/>
                  </a:lnTo>
                  <a:lnTo>
                    <a:pt x="54" y="38"/>
                  </a:lnTo>
                  <a:lnTo>
                    <a:pt x="50" y="23"/>
                  </a:lnTo>
                  <a:lnTo>
                    <a:pt x="50" y="15"/>
                  </a:lnTo>
                  <a:lnTo>
                    <a:pt x="42" y="8"/>
                  </a:lnTo>
                  <a:lnTo>
                    <a:pt x="35" y="8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3" y="19"/>
                  </a:lnTo>
                  <a:lnTo>
                    <a:pt x="19" y="31"/>
                  </a:lnTo>
                  <a:lnTo>
                    <a:pt x="15" y="46"/>
                  </a:lnTo>
                  <a:lnTo>
                    <a:pt x="15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584" name="Rectangle 207"/>
            <p:cNvSpPr>
              <a:spLocks noChangeArrowheads="1"/>
            </p:cNvSpPr>
            <p:nvPr/>
          </p:nvSpPr>
          <p:spPr bwMode="auto">
            <a:xfrm>
              <a:off x="3304" y="23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85" name="Freeform 208"/>
            <p:cNvSpPr>
              <a:spLocks noEditPoints="1"/>
            </p:cNvSpPr>
            <p:nvPr/>
          </p:nvSpPr>
          <p:spPr bwMode="auto">
            <a:xfrm>
              <a:off x="3503" y="2362"/>
              <a:ext cx="73" cy="115"/>
            </a:xfrm>
            <a:custGeom>
              <a:avLst/>
              <a:gdLst>
                <a:gd name="T0" fmla="*/ 0 w 73"/>
                <a:gd name="T1" fmla="*/ 58 h 115"/>
                <a:gd name="T2" fmla="*/ 4 w 73"/>
                <a:gd name="T3" fmla="*/ 42 h 115"/>
                <a:gd name="T4" fmla="*/ 8 w 73"/>
                <a:gd name="T5" fmla="*/ 27 h 115"/>
                <a:gd name="T6" fmla="*/ 16 w 73"/>
                <a:gd name="T7" fmla="*/ 15 h 115"/>
                <a:gd name="T8" fmla="*/ 23 w 73"/>
                <a:gd name="T9" fmla="*/ 8 h 115"/>
                <a:gd name="T10" fmla="*/ 31 w 73"/>
                <a:gd name="T11" fmla="*/ 4 h 115"/>
                <a:gd name="T12" fmla="*/ 39 w 73"/>
                <a:gd name="T13" fmla="*/ 0 h 115"/>
                <a:gd name="T14" fmla="*/ 46 w 73"/>
                <a:gd name="T15" fmla="*/ 4 h 115"/>
                <a:gd name="T16" fmla="*/ 54 w 73"/>
                <a:gd name="T17" fmla="*/ 8 h 115"/>
                <a:gd name="T18" fmla="*/ 62 w 73"/>
                <a:gd name="T19" fmla="*/ 15 h 115"/>
                <a:gd name="T20" fmla="*/ 66 w 73"/>
                <a:gd name="T21" fmla="*/ 27 h 115"/>
                <a:gd name="T22" fmla="*/ 69 w 73"/>
                <a:gd name="T23" fmla="*/ 42 h 115"/>
                <a:gd name="T24" fmla="*/ 73 w 73"/>
                <a:gd name="T25" fmla="*/ 58 h 115"/>
                <a:gd name="T26" fmla="*/ 69 w 73"/>
                <a:gd name="T27" fmla="*/ 77 h 115"/>
                <a:gd name="T28" fmla="*/ 66 w 73"/>
                <a:gd name="T29" fmla="*/ 92 h 115"/>
                <a:gd name="T30" fmla="*/ 62 w 73"/>
                <a:gd name="T31" fmla="*/ 104 h 115"/>
                <a:gd name="T32" fmla="*/ 54 w 73"/>
                <a:gd name="T33" fmla="*/ 111 h 115"/>
                <a:gd name="T34" fmla="*/ 46 w 73"/>
                <a:gd name="T35" fmla="*/ 115 h 115"/>
                <a:gd name="T36" fmla="*/ 35 w 73"/>
                <a:gd name="T37" fmla="*/ 115 h 115"/>
                <a:gd name="T38" fmla="*/ 27 w 73"/>
                <a:gd name="T39" fmla="*/ 115 h 115"/>
                <a:gd name="T40" fmla="*/ 20 w 73"/>
                <a:gd name="T41" fmla="*/ 107 h 115"/>
                <a:gd name="T42" fmla="*/ 12 w 73"/>
                <a:gd name="T43" fmla="*/ 96 h 115"/>
                <a:gd name="T44" fmla="*/ 4 w 73"/>
                <a:gd name="T45" fmla="*/ 81 h 115"/>
                <a:gd name="T46" fmla="*/ 0 w 73"/>
                <a:gd name="T47" fmla="*/ 58 h 115"/>
                <a:gd name="T48" fmla="*/ 20 w 73"/>
                <a:gd name="T49" fmla="*/ 61 h 115"/>
                <a:gd name="T50" fmla="*/ 20 w 73"/>
                <a:gd name="T51" fmla="*/ 81 h 115"/>
                <a:gd name="T52" fmla="*/ 23 w 73"/>
                <a:gd name="T53" fmla="*/ 100 h 115"/>
                <a:gd name="T54" fmla="*/ 27 w 73"/>
                <a:gd name="T55" fmla="*/ 107 h 115"/>
                <a:gd name="T56" fmla="*/ 31 w 73"/>
                <a:gd name="T57" fmla="*/ 111 h 115"/>
                <a:gd name="T58" fmla="*/ 39 w 73"/>
                <a:gd name="T59" fmla="*/ 111 h 115"/>
                <a:gd name="T60" fmla="*/ 43 w 73"/>
                <a:gd name="T61" fmla="*/ 111 h 115"/>
                <a:gd name="T62" fmla="*/ 46 w 73"/>
                <a:gd name="T63" fmla="*/ 107 h 115"/>
                <a:gd name="T64" fmla="*/ 50 w 73"/>
                <a:gd name="T65" fmla="*/ 104 h 115"/>
                <a:gd name="T66" fmla="*/ 54 w 73"/>
                <a:gd name="T67" fmla="*/ 92 h 115"/>
                <a:gd name="T68" fmla="*/ 54 w 73"/>
                <a:gd name="T69" fmla="*/ 77 h 115"/>
                <a:gd name="T70" fmla="*/ 58 w 73"/>
                <a:gd name="T71" fmla="*/ 54 h 115"/>
                <a:gd name="T72" fmla="*/ 54 w 73"/>
                <a:gd name="T73" fmla="*/ 38 h 115"/>
                <a:gd name="T74" fmla="*/ 54 w 73"/>
                <a:gd name="T75" fmla="*/ 23 h 115"/>
                <a:gd name="T76" fmla="*/ 50 w 73"/>
                <a:gd name="T77" fmla="*/ 15 h 115"/>
                <a:gd name="T78" fmla="*/ 46 w 73"/>
                <a:gd name="T79" fmla="*/ 8 h 115"/>
                <a:gd name="T80" fmla="*/ 43 w 73"/>
                <a:gd name="T81" fmla="*/ 8 h 115"/>
                <a:gd name="T82" fmla="*/ 39 w 73"/>
                <a:gd name="T83" fmla="*/ 8 h 115"/>
                <a:gd name="T84" fmla="*/ 31 w 73"/>
                <a:gd name="T85" fmla="*/ 8 h 115"/>
                <a:gd name="T86" fmla="*/ 27 w 73"/>
                <a:gd name="T87" fmla="*/ 12 h 115"/>
                <a:gd name="T88" fmla="*/ 23 w 73"/>
                <a:gd name="T89" fmla="*/ 19 h 115"/>
                <a:gd name="T90" fmla="*/ 20 w 73"/>
                <a:gd name="T91" fmla="*/ 31 h 115"/>
                <a:gd name="T92" fmla="*/ 20 w 73"/>
                <a:gd name="T93" fmla="*/ 46 h 115"/>
                <a:gd name="T94" fmla="*/ 20 w 73"/>
                <a:gd name="T95" fmla="*/ 61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5"/>
                <a:gd name="T146" fmla="*/ 73 w 73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5">
                  <a:moveTo>
                    <a:pt x="0" y="58"/>
                  </a:moveTo>
                  <a:lnTo>
                    <a:pt x="4" y="42"/>
                  </a:lnTo>
                  <a:lnTo>
                    <a:pt x="8" y="27"/>
                  </a:lnTo>
                  <a:lnTo>
                    <a:pt x="16" y="15"/>
                  </a:lnTo>
                  <a:lnTo>
                    <a:pt x="23" y="8"/>
                  </a:lnTo>
                  <a:lnTo>
                    <a:pt x="31" y="4"/>
                  </a:lnTo>
                  <a:lnTo>
                    <a:pt x="39" y="0"/>
                  </a:lnTo>
                  <a:lnTo>
                    <a:pt x="46" y="4"/>
                  </a:lnTo>
                  <a:lnTo>
                    <a:pt x="54" y="8"/>
                  </a:lnTo>
                  <a:lnTo>
                    <a:pt x="62" y="15"/>
                  </a:lnTo>
                  <a:lnTo>
                    <a:pt x="66" y="27"/>
                  </a:lnTo>
                  <a:lnTo>
                    <a:pt x="69" y="42"/>
                  </a:lnTo>
                  <a:lnTo>
                    <a:pt x="73" y="58"/>
                  </a:lnTo>
                  <a:lnTo>
                    <a:pt x="69" y="77"/>
                  </a:lnTo>
                  <a:lnTo>
                    <a:pt x="66" y="92"/>
                  </a:lnTo>
                  <a:lnTo>
                    <a:pt x="62" y="104"/>
                  </a:lnTo>
                  <a:lnTo>
                    <a:pt x="54" y="111"/>
                  </a:lnTo>
                  <a:lnTo>
                    <a:pt x="46" y="115"/>
                  </a:lnTo>
                  <a:lnTo>
                    <a:pt x="35" y="115"/>
                  </a:lnTo>
                  <a:lnTo>
                    <a:pt x="27" y="115"/>
                  </a:lnTo>
                  <a:lnTo>
                    <a:pt x="20" y="107"/>
                  </a:lnTo>
                  <a:lnTo>
                    <a:pt x="12" y="96"/>
                  </a:lnTo>
                  <a:lnTo>
                    <a:pt x="4" y="81"/>
                  </a:lnTo>
                  <a:lnTo>
                    <a:pt x="0" y="58"/>
                  </a:lnTo>
                  <a:close/>
                  <a:moveTo>
                    <a:pt x="20" y="61"/>
                  </a:moveTo>
                  <a:lnTo>
                    <a:pt x="20" y="81"/>
                  </a:lnTo>
                  <a:lnTo>
                    <a:pt x="23" y="100"/>
                  </a:lnTo>
                  <a:lnTo>
                    <a:pt x="27" y="107"/>
                  </a:lnTo>
                  <a:lnTo>
                    <a:pt x="31" y="111"/>
                  </a:lnTo>
                  <a:lnTo>
                    <a:pt x="39" y="111"/>
                  </a:lnTo>
                  <a:lnTo>
                    <a:pt x="43" y="111"/>
                  </a:lnTo>
                  <a:lnTo>
                    <a:pt x="46" y="107"/>
                  </a:lnTo>
                  <a:lnTo>
                    <a:pt x="50" y="104"/>
                  </a:lnTo>
                  <a:lnTo>
                    <a:pt x="54" y="92"/>
                  </a:lnTo>
                  <a:lnTo>
                    <a:pt x="54" y="77"/>
                  </a:lnTo>
                  <a:lnTo>
                    <a:pt x="58" y="54"/>
                  </a:lnTo>
                  <a:lnTo>
                    <a:pt x="54" y="38"/>
                  </a:lnTo>
                  <a:lnTo>
                    <a:pt x="54" y="23"/>
                  </a:lnTo>
                  <a:lnTo>
                    <a:pt x="50" y="15"/>
                  </a:lnTo>
                  <a:lnTo>
                    <a:pt x="46" y="8"/>
                  </a:lnTo>
                  <a:lnTo>
                    <a:pt x="43" y="8"/>
                  </a:lnTo>
                  <a:lnTo>
                    <a:pt x="39" y="8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3" y="19"/>
                  </a:lnTo>
                  <a:lnTo>
                    <a:pt x="20" y="31"/>
                  </a:lnTo>
                  <a:lnTo>
                    <a:pt x="20" y="46"/>
                  </a:lnTo>
                  <a:lnTo>
                    <a:pt x="20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586" name="Rectangle 209"/>
            <p:cNvSpPr>
              <a:spLocks noChangeArrowheads="1"/>
            </p:cNvSpPr>
            <p:nvPr/>
          </p:nvSpPr>
          <p:spPr bwMode="auto">
            <a:xfrm>
              <a:off x="4071" y="23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87" name="Freeform 210"/>
            <p:cNvSpPr>
              <a:spLocks/>
            </p:cNvSpPr>
            <p:nvPr/>
          </p:nvSpPr>
          <p:spPr bwMode="auto">
            <a:xfrm>
              <a:off x="4275" y="2458"/>
              <a:ext cx="19" cy="19"/>
            </a:xfrm>
            <a:custGeom>
              <a:avLst/>
              <a:gdLst>
                <a:gd name="T0" fmla="*/ 11 w 19"/>
                <a:gd name="T1" fmla="*/ 0 h 19"/>
                <a:gd name="T2" fmla="*/ 15 w 19"/>
                <a:gd name="T3" fmla="*/ 0 h 19"/>
                <a:gd name="T4" fmla="*/ 19 w 19"/>
                <a:gd name="T5" fmla="*/ 4 h 19"/>
                <a:gd name="T6" fmla="*/ 19 w 19"/>
                <a:gd name="T7" fmla="*/ 8 h 19"/>
                <a:gd name="T8" fmla="*/ 19 w 19"/>
                <a:gd name="T9" fmla="*/ 11 h 19"/>
                <a:gd name="T10" fmla="*/ 19 w 19"/>
                <a:gd name="T11" fmla="*/ 15 h 19"/>
                <a:gd name="T12" fmla="*/ 19 w 19"/>
                <a:gd name="T13" fmla="*/ 19 h 19"/>
                <a:gd name="T14" fmla="*/ 15 w 19"/>
                <a:gd name="T15" fmla="*/ 19 h 19"/>
                <a:gd name="T16" fmla="*/ 11 w 19"/>
                <a:gd name="T17" fmla="*/ 19 h 19"/>
                <a:gd name="T18" fmla="*/ 7 w 19"/>
                <a:gd name="T19" fmla="*/ 19 h 19"/>
                <a:gd name="T20" fmla="*/ 3 w 19"/>
                <a:gd name="T21" fmla="*/ 19 h 19"/>
                <a:gd name="T22" fmla="*/ 3 w 19"/>
                <a:gd name="T23" fmla="*/ 15 h 19"/>
                <a:gd name="T24" fmla="*/ 0 w 19"/>
                <a:gd name="T25" fmla="*/ 11 h 19"/>
                <a:gd name="T26" fmla="*/ 3 w 19"/>
                <a:gd name="T27" fmla="*/ 8 h 19"/>
                <a:gd name="T28" fmla="*/ 3 w 19"/>
                <a:gd name="T29" fmla="*/ 4 h 19"/>
                <a:gd name="T30" fmla="*/ 7 w 19"/>
                <a:gd name="T31" fmla="*/ 0 h 19"/>
                <a:gd name="T32" fmla="*/ 11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11" y="0"/>
                  </a:moveTo>
                  <a:lnTo>
                    <a:pt x="15" y="0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9" y="11"/>
                  </a:lnTo>
                  <a:lnTo>
                    <a:pt x="19" y="15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3" y="19"/>
                  </a:lnTo>
                  <a:lnTo>
                    <a:pt x="3" y="15"/>
                  </a:lnTo>
                  <a:lnTo>
                    <a:pt x="0" y="11"/>
                  </a:lnTo>
                  <a:lnTo>
                    <a:pt x="3" y="8"/>
                  </a:lnTo>
                  <a:lnTo>
                    <a:pt x="3" y="4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588" name="Freeform 211"/>
            <p:cNvSpPr>
              <a:spLocks/>
            </p:cNvSpPr>
            <p:nvPr/>
          </p:nvSpPr>
          <p:spPr bwMode="auto">
            <a:xfrm>
              <a:off x="4313" y="2366"/>
              <a:ext cx="65" cy="111"/>
            </a:xfrm>
            <a:custGeom>
              <a:avLst/>
              <a:gdLst>
                <a:gd name="T0" fmla="*/ 65 w 65"/>
                <a:gd name="T1" fmla="*/ 0 h 111"/>
                <a:gd name="T2" fmla="*/ 57 w 65"/>
                <a:gd name="T3" fmla="*/ 11 h 111"/>
                <a:gd name="T4" fmla="*/ 23 w 65"/>
                <a:gd name="T5" fmla="*/ 11 h 111"/>
                <a:gd name="T6" fmla="*/ 15 w 65"/>
                <a:gd name="T7" fmla="*/ 27 h 111"/>
                <a:gd name="T8" fmla="*/ 31 w 65"/>
                <a:gd name="T9" fmla="*/ 31 h 111"/>
                <a:gd name="T10" fmla="*/ 42 w 65"/>
                <a:gd name="T11" fmla="*/ 38 h 111"/>
                <a:gd name="T12" fmla="*/ 54 w 65"/>
                <a:gd name="T13" fmla="*/ 46 h 111"/>
                <a:gd name="T14" fmla="*/ 61 w 65"/>
                <a:gd name="T15" fmla="*/ 57 h 111"/>
                <a:gd name="T16" fmla="*/ 61 w 65"/>
                <a:gd name="T17" fmla="*/ 69 h 111"/>
                <a:gd name="T18" fmla="*/ 61 w 65"/>
                <a:gd name="T19" fmla="*/ 80 h 111"/>
                <a:gd name="T20" fmla="*/ 57 w 65"/>
                <a:gd name="T21" fmla="*/ 88 h 111"/>
                <a:gd name="T22" fmla="*/ 54 w 65"/>
                <a:gd name="T23" fmla="*/ 92 h 111"/>
                <a:gd name="T24" fmla="*/ 50 w 65"/>
                <a:gd name="T25" fmla="*/ 100 h 111"/>
                <a:gd name="T26" fmla="*/ 46 w 65"/>
                <a:gd name="T27" fmla="*/ 103 h 111"/>
                <a:gd name="T28" fmla="*/ 38 w 65"/>
                <a:gd name="T29" fmla="*/ 107 h 111"/>
                <a:gd name="T30" fmla="*/ 31 w 65"/>
                <a:gd name="T31" fmla="*/ 111 h 111"/>
                <a:gd name="T32" fmla="*/ 19 w 65"/>
                <a:gd name="T33" fmla="*/ 111 h 111"/>
                <a:gd name="T34" fmla="*/ 11 w 65"/>
                <a:gd name="T35" fmla="*/ 111 h 111"/>
                <a:gd name="T36" fmla="*/ 8 w 65"/>
                <a:gd name="T37" fmla="*/ 107 h 111"/>
                <a:gd name="T38" fmla="*/ 4 w 65"/>
                <a:gd name="T39" fmla="*/ 107 h 111"/>
                <a:gd name="T40" fmla="*/ 0 w 65"/>
                <a:gd name="T41" fmla="*/ 103 h 111"/>
                <a:gd name="T42" fmla="*/ 4 w 65"/>
                <a:gd name="T43" fmla="*/ 100 h 111"/>
                <a:gd name="T44" fmla="*/ 4 w 65"/>
                <a:gd name="T45" fmla="*/ 96 h 111"/>
                <a:gd name="T46" fmla="*/ 4 w 65"/>
                <a:gd name="T47" fmla="*/ 96 h 111"/>
                <a:gd name="T48" fmla="*/ 8 w 65"/>
                <a:gd name="T49" fmla="*/ 96 h 111"/>
                <a:gd name="T50" fmla="*/ 11 w 65"/>
                <a:gd name="T51" fmla="*/ 96 h 111"/>
                <a:gd name="T52" fmla="*/ 11 w 65"/>
                <a:gd name="T53" fmla="*/ 96 h 111"/>
                <a:gd name="T54" fmla="*/ 15 w 65"/>
                <a:gd name="T55" fmla="*/ 96 h 111"/>
                <a:gd name="T56" fmla="*/ 15 w 65"/>
                <a:gd name="T57" fmla="*/ 100 h 111"/>
                <a:gd name="T58" fmla="*/ 23 w 65"/>
                <a:gd name="T59" fmla="*/ 103 h 111"/>
                <a:gd name="T60" fmla="*/ 31 w 65"/>
                <a:gd name="T61" fmla="*/ 103 h 111"/>
                <a:gd name="T62" fmla="*/ 38 w 65"/>
                <a:gd name="T63" fmla="*/ 103 h 111"/>
                <a:gd name="T64" fmla="*/ 46 w 65"/>
                <a:gd name="T65" fmla="*/ 96 h 111"/>
                <a:gd name="T66" fmla="*/ 50 w 65"/>
                <a:gd name="T67" fmla="*/ 88 h 111"/>
                <a:gd name="T68" fmla="*/ 54 w 65"/>
                <a:gd name="T69" fmla="*/ 80 h 111"/>
                <a:gd name="T70" fmla="*/ 50 w 65"/>
                <a:gd name="T71" fmla="*/ 69 h 111"/>
                <a:gd name="T72" fmla="*/ 46 w 65"/>
                <a:gd name="T73" fmla="*/ 61 h 111"/>
                <a:gd name="T74" fmla="*/ 38 w 65"/>
                <a:gd name="T75" fmla="*/ 54 h 111"/>
                <a:gd name="T76" fmla="*/ 27 w 65"/>
                <a:gd name="T77" fmla="*/ 46 h 111"/>
                <a:gd name="T78" fmla="*/ 19 w 65"/>
                <a:gd name="T79" fmla="*/ 42 h 111"/>
                <a:gd name="T80" fmla="*/ 4 w 65"/>
                <a:gd name="T81" fmla="*/ 42 h 111"/>
                <a:gd name="T82" fmla="*/ 27 w 65"/>
                <a:gd name="T83" fmla="*/ 0 h 111"/>
                <a:gd name="T84" fmla="*/ 65 w 65"/>
                <a:gd name="T85" fmla="*/ 0 h 1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5"/>
                <a:gd name="T130" fmla="*/ 0 h 111"/>
                <a:gd name="T131" fmla="*/ 65 w 65"/>
                <a:gd name="T132" fmla="*/ 111 h 1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5" h="111">
                  <a:moveTo>
                    <a:pt x="65" y="0"/>
                  </a:moveTo>
                  <a:lnTo>
                    <a:pt x="57" y="11"/>
                  </a:lnTo>
                  <a:lnTo>
                    <a:pt x="23" y="11"/>
                  </a:lnTo>
                  <a:lnTo>
                    <a:pt x="15" y="27"/>
                  </a:lnTo>
                  <a:lnTo>
                    <a:pt x="31" y="31"/>
                  </a:lnTo>
                  <a:lnTo>
                    <a:pt x="42" y="38"/>
                  </a:lnTo>
                  <a:lnTo>
                    <a:pt x="54" y="46"/>
                  </a:lnTo>
                  <a:lnTo>
                    <a:pt x="61" y="57"/>
                  </a:lnTo>
                  <a:lnTo>
                    <a:pt x="61" y="69"/>
                  </a:lnTo>
                  <a:lnTo>
                    <a:pt x="61" y="80"/>
                  </a:lnTo>
                  <a:lnTo>
                    <a:pt x="57" y="88"/>
                  </a:lnTo>
                  <a:lnTo>
                    <a:pt x="54" y="92"/>
                  </a:lnTo>
                  <a:lnTo>
                    <a:pt x="50" y="100"/>
                  </a:lnTo>
                  <a:lnTo>
                    <a:pt x="46" y="103"/>
                  </a:lnTo>
                  <a:lnTo>
                    <a:pt x="38" y="107"/>
                  </a:lnTo>
                  <a:lnTo>
                    <a:pt x="31" y="111"/>
                  </a:lnTo>
                  <a:lnTo>
                    <a:pt x="19" y="111"/>
                  </a:lnTo>
                  <a:lnTo>
                    <a:pt x="11" y="111"/>
                  </a:lnTo>
                  <a:lnTo>
                    <a:pt x="8" y="107"/>
                  </a:lnTo>
                  <a:lnTo>
                    <a:pt x="4" y="107"/>
                  </a:lnTo>
                  <a:lnTo>
                    <a:pt x="0" y="103"/>
                  </a:lnTo>
                  <a:lnTo>
                    <a:pt x="4" y="100"/>
                  </a:lnTo>
                  <a:lnTo>
                    <a:pt x="4" y="96"/>
                  </a:lnTo>
                  <a:lnTo>
                    <a:pt x="8" y="96"/>
                  </a:lnTo>
                  <a:lnTo>
                    <a:pt x="11" y="96"/>
                  </a:lnTo>
                  <a:lnTo>
                    <a:pt x="15" y="96"/>
                  </a:lnTo>
                  <a:lnTo>
                    <a:pt x="15" y="100"/>
                  </a:lnTo>
                  <a:lnTo>
                    <a:pt x="23" y="103"/>
                  </a:lnTo>
                  <a:lnTo>
                    <a:pt x="31" y="103"/>
                  </a:lnTo>
                  <a:lnTo>
                    <a:pt x="38" y="103"/>
                  </a:lnTo>
                  <a:lnTo>
                    <a:pt x="46" y="96"/>
                  </a:lnTo>
                  <a:lnTo>
                    <a:pt x="50" y="88"/>
                  </a:lnTo>
                  <a:lnTo>
                    <a:pt x="54" y="80"/>
                  </a:lnTo>
                  <a:lnTo>
                    <a:pt x="50" y="69"/>
                  </a:lnTo>
                  <a:lnTo>
                    <a:pt x="46" y="61"/>
                  </a:lnTo>
                  <a:lnTo>
                    <a:pt x="38" y="54"/>
                  </a:lnTo>
                  <a:lnTo>
                    <a:pt x="27" y="46"/>
                  </a:lnTo>
                  <a:lnTo>
                    <a:pt x="19" y="42"/>
                  </a:lnTo>
                  <a:lnTo>
                    <a:pt x="4" y="42"/>
                  </a:lnTo>
                  <a:lnTo>
                    <a:pt x="27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589" name="Freeform 212"/>
            <p:cNvSpPr>
              <a:spLocks noEditPoints="1"/>
            </p:cNvSpPr>
            <p:nvPr/>
          </p:nvSpPr>
          <p:spPr bwMode="auto">
            <a:xfrm>
              <a:off x="4397" y="2362"/>
              <a:ext cx="69" cy="115"/>
            </a:xfrm>
            <a:custGeom>
              <a:avLst/>
              <a:gdLst>
                <a:gd name="T0" fmla="*/ 69 w 69"/>
                <a:gd name="T1" fmla="*/ 0 h 115"/>
                <a:gd name="T2" fmla="*/ 69 w 69"/>
                <a:gd name="T3" fmla="*/ 4 h 115"/>
                <a:gd name="T4" fmla="*/ 58 w 69"/>
                <a:gd name="T5" fmla="*/ 8 h 115"/>
                <a:gd name="T6" fmla="*/ 50 w 69"/>
                <a:gd name="T7" fmla="*/ 8 h 115"/>
                <a:gd name="T8" fmla="*/ 43 w 69"/>
                <a:gd name="T9" fmla="*/ 12 h 115"/>
                <a:gd name="T10" fmla="*/ 35 w 69"/>
                <a:gd name="T11" fmla="*/ 19 h 115"/>
                <a:gd name="T12" fmla="*/ 31 w 69"/>
                <a:gd name="T13" fmla="*/ 27 h 115"/>
                <a:gd name="T14" fmla="*/ 27 w 69"/>
                <a:gd name="T15" fmla="*/ 35 h 115"/>
                <a:gd name="T16" fmla="*/ 23 w 69"/>
                <a:gd name="T17" fmla="*/ 42 h 115"/>
                <a:gd name="T18" fmla="*/ 20 w 69"/>
                <a:gd name="T19" fmla="*/ 54 h 115"/>
                <a:gd name="T20" fmla="*/ 31 w 69"/>
                <a:gd name="T21" fmla="*/ 46 h 115"/>
                <a:gd name="T22" fmla="*/ 43 w 69"/>
                <a:gd name="T23" fmla="*/ 46 h 115"/>
                <a:gd name="T24" fmla="*/ 54 w 69"/>
                <a:gd name="T25" fmla="*/ 46 h 115"/>
                <a:gd name="T26" fmla="*/ 62 w 69"/>
                <a:gd name="T27" fmla="*/ 54 h 115"/>
                <a:gd name="T28" fmla="*/ 69 w 69"/>
                <a:gd name="T29" fmla="*/ 65 h 115"/>
                <a:gd name="T30" fmla="*/ 69 w 69"/>
                <a:gd name="T31" fmla="*/ 77 h 115"/>
                <a:gd name="T32" fmla="*/ 69 w 69"/>
                <a:gd name="T33" fmla="*/ 92 h 115"/>
                <a:gd name="T34" fmla="*/ 62 w 69"/>
                <a:gd name="T35" fmla="*/ 104 h 115"/>
                <a:gd name="T36" fmla="*/ 54 w 69"/>
                <a:gd name="T37" fmla="*/ 111 h 115"/>
                <a:gd name="T38" fmla="*/ 46 w 69"/>
                <a:gd name="T39" fmla="*/ 115 h 115"/>
                <a:gd name="T40" fmla="*/ 35 w 69"/>
                <a:gd name="T41" fmla="*/ 115 h 115"/>
                <a:gd name="T42" fmla="*/ 23 w 69"/>
                <a:gd name="T43" fmla="*/ 115 h 115"/>
                <a:gd name="T44" fmla="*/ 16 w 69"/>
                <a:gd name="T45" fmla="*/ 107 h 115"/>
                <a:gd name="T46" fmla="*/ 8 w 69"/>
                <a:gd name="T47" fmla="*/ 100 h 115"/>
                <a:gd name="T48" fmla="*/ 0 w 69"/>
                <a:gd name="T49" fmla="*/ 84 h 115"/>
                <a:gd name="T50" fmla="*/ 0 w 69"/>
                <a:gd name="T51" fmla="*/ 69 h 115"/>
                <a:gd name="T52" fmla="*/ 0 w 69"/>
                <a:gd name="T53" fmla="*/ 58 h 115"/>
                <a:gd name="T54" fmla="*/ 4 w 69"/>
                <a:gd name="T55" fmla="*/ 42 h 115"/>
                <a:gd name="T56" fmla="*/ 12 w 69"/>
                <a:gd name="T57" fmla="*/ 31 h 115"/>
                <a:gd name="T58" fmla="*/ 23 w 69"/>
                <a:gd name="T59" fmla="*/ 19 h 115"/>
                <a:gd name="T60" fmla="*/ 35 w 69"/>
                <a:gd name="T61" fmla="*/ 12 h 115"/>
                <a:gd name="T62" fmla="*/ 43 w 69"/>
                <a:gd name="T63" fmla="*/ 4 h 115"/>
                <a:gd name="T64" fmla="*/ 54 w 69"/>
                <a:gd name="T65" fmla="*/ 0 h 115"/>
                <a:gd name="T66" fmla="*/ 62 w 69"/>
                <a:gd name="T67" fmla="*/ 0 h 115"/>
                <a:gd name="T68" fmla="*/ 69 w 69"/>
                <a:gd name="T69" fmla="*/ 0 h 115"/>
                <a:gd name="T70" fmla="*/ 16 w 69"/>
                <a:gd name="T71" fmla="*/ 58 h 115"/>
                <a:gd name="T72" fmla="*/ 16 w 69"/>
                <a:gd name="T73" fmla="*/ 69 h 115"/>
                <a:gd name="T74" fmla="*/ 16 w 69"/>
                <a:gd name="T75" fmla="*/ 77 h 115"/>
                <a:gd name="T76" fmla="*/ 16 w 69"/>
                <a:gd name="T77" fmla="*/ 84 h 115"/>
                <a:gd name="T78" fmla="*/ 20 w 69"/>
                <a:gd name="T79" fmla="*/ 92 h 115"/>
                <a:gd name="T80" fmla="*/ 23 w 69"/>
                <a:gd name="T81" fmla="*/ 100 h 115"/>
                <a:gd name="T82" fmla="*/ 27 w 69"/>
                <a:gd name="T83" fmla="*/ 107 h 115"/>
                <a:gd name="T84" fmla="*/ 31 w 69"/>
                <a:gd name="T85" fmla="*/ 111 h 115"/>
                <a:gd name="T86" fmla="*/ 35 w 69"/>
                <a:gd name="T87" fmla="*/ 111 h 115"/>
                <a:gd name="T88" fmla="*/ 43 w 69"/>
                <a:gd name="T89" fmla="*/ 111 h 115"/>
                <a:gd name="T90" fmla="*/ 50 w 69"/>
                <a:gd name="T91" fmla="*/ 104 h 115"/>
                <a:gd name="T92" fmla="*/ 54 w 69"/>
                <a:gd name="T93" fmla="*/ 96 h 115"/>
                <a:gd name="T94" fmla="*/ 54 w 69"/>
                <a:gd name="T95" fmla="*/ 84 h 115"/>
                <a:gd name="T96" fmla="*/ 54 w 69"/>
                <a:gd name="T97" fmla="*/ 73 h 115"/>
                <a:gd name="T98" fmla="*/ 50 w 69"/>
                <a:gd name="T99" fmla="*/ 61 h 115"/>
                <a:gd name="T100" fmla="*/ 43 w 69"/>
                <a:gd name="T101" fmla="*/ 54 h 115"/>
                <a:gd name="T102" fmla="*/ 35 w 69"/>
                <a:gd name="T103" fmla="*/ 50 h 115"/>
                <a:gd name="T104" fmla="*/ 31 w 69"/>
                <a:gd name="T105" fmla="*/ 54 h 115"/>
                <a:gd name="T106" fmla="*/ 27 w 69"/>
                <a:gd name="T107" fmla="*/ 54 h 115"/>
                <a:gd name="T108" fmla="*/ 23 w 69"/>
                <a:gd name="T109" fmla="*/ 54 h 115"/>
                <a:gd name="T110" fmla="*/ 16 w 69"/>
                <a:gd name="T111" fmla="*/ 58 h 11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9"/>
                <a:gd name="T169" fmla="*/ 0 h 115"/>
                <a:gd name="T170" fmla="*/ 69 w 69"/>
                <a:gd name="T171" fmla="*/ 115 h 11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9" h="115">
                  <a:moveTo>
                    <a:pt x="69" y="0"/>
                  </a:moveTo>
                  <a:lnTo>
                    <a:pt x="69" y="4"/>
                  </a:lnTo>
                  <a:lnTo>
                    <a:pt x="58" y="8"/>
                  </a:lnTo>
                  <a:lnTo>
                    <a:pt x="50" y="8"/>
                  </a:lnTo>
                  <a:lnTo>
                    <a:pt x="43" y="12"/>
                  </a:lnTo>
                  <a:lnTo>
                    <a:pt x="35" y="19"/>
                  </a:lnTo>
                  <a:lnTo>
                    <a:pt x="31" y="27"/>
                  </a:lnTo>
                  <a:lnTo>
                    <a:pt x="27" y="35"/>
                  </a:lnTo>
                  <a:lnTo>
                    <a:pt x="23" y="42"/>
                  </a:lnTo>
                  <a:lnTo>
                    <a:pt x="20" y="54"/>
                  </a:lnTo>
                  <a:lnTo>
                    <a:pt x="31" y="46"/>
                  </a:lnTo>
                  <a:lnTo>
                    <a:pt x="43" y="46"/>
                  </a:lnTo>
                  <a:lnTo>
                    <a:pt x="54" y="46"/>
                  </a:lnTo>
                  <a:lnTo>
                    <a:pt x="62" y="54"/>
                  </a:lnTo>
                  <a:lnTo>
                    <a:pt x="69" y="65"/>
                  </a:lnTo>
                  <a:lnTo>
                    <a:pt x="69" y="77"/>
                  </a:lnTo>
                  <a:lnTo>
                    <a:pt x="69" y="92"/>
                  </a:lnTo>
                  <a:lnTo>
                    <a:pt x="62" y="104"/>
                  </a:lnTo>
                  <a:lnTo>
                    <a:pt x="54" y="111"/>
                  </a:lnTo>
                  <a:lnTo>
                    <a:pt x="46" y="115"/>
                  </a:lnTo>
                  <a:lnTo>
                    <a:pt x="35" y="115"/>
                  </a:lnTo>
                  <a:lnTo>
                    <a:pt x="23" y="115"/>
                  </a:lnTo>
                  <a:lnTo>
                    <a:pt x="16" y="107"/>
                  </a:lnTo>
                  <a:lnTo>
                    <a:pt x="8" y="100"/>
                  </a:lnTo>
                  <a:lnTo>
                    <a:pt x="0" y="84"/>
                  </a:lnTo>
                  <a:lnTo>
                    <a:pt x="0" y="69"/>
                  </a:lnTo>
                  <a:lnTo>
                    <a:pt x="0" y="58"/>
                  </a:lnTo>
                  <a:lnTo>
                    <a:pt x="4" y="42"/>
                  </a:lnTo>
                  <a:lnTo>
                    <a:pt x="12" y="31"/>
                  </a:lnTo>
                  <a:lnTo>
                    <a:pt x="23" y="19"/>
                  </a:lnTo>
                  <a:lnTo>
                    <a:pt x="35" y="12"/>
                  </a:lnTo>
                  <a:lnTo>
                    <a:pt x="43" y="4"/>
                  </a:lnTo>
                  <a:lnTo>
                    <a:pt x="54" y="0"/>
                  </a:lnTo>
                  <a:lnTo>
                    <a:pt x="62" y="0"/>
                  </a:lnTo>
                  <a:lnTo>
                    <a:pt x="69" y="0"/>
                  </a:lnTo>
                  <a:close/>
                  <a:moveTo>
                    <a:pt x="16" y="58"/>
                  </a:moveTo>
                  <a:lnTo>
                    <a:pt x="16" y="69"/>
                  </a:lnTo>
                  <a:lnTo>
                    <a:pt x="16" y="77"/>
                  </a:lnTo>
                  <a:lnTo>
                    <a:pt x="16" y="84"/>
                  </a:lnTo>
                  <a:lnTo>
                    <a:pt x="20" y="92"/>
                  </a:lnTo>
                  <a:lnTo>
                    <a:pt x="23" y="100"/>
                  </a:lnTo>
                  <a:lnTo>
                    <a:pt x="27" y="107"/>
                  </a:lnTo>
                  <a:lnTo>
                    <a:pt x="31" y="111"/>
                  </a:lnTo>
                  <a:lnTo>
                    <a:pt x="35" y="111"/>
                  </a:lnTo>
                  <a:lnTo>
                    <a:pt x="43" y="111"/>
                  </a:lnTo>
                  <a:lnTo>
                    <a:pt x="50" y="104"/>
                  </a:lnTo>
                  <a:lnTo>
                    <a:pt x="54" y="96"/>
                  </a:lnTo>
                  <a:lnTo>
                    <a:pt x="54" y="84"/>
                  </a:lnTo>
                  <a:lnTo>
                    <a:pt x="54" y="73"/>
                  </a:lnTo>
                  <a:lnTo>
                    <a:pt x="50" y="61"/>
                  </a:lnTo>
                  <a:lnTo>
                    <a:pt x="43" y="54"/>
                  </a:lnTo>
                  <a:lnTo>
                    <a:pt x="35" y="50"/>
                  </a:lnTo>
                  <a:lnTo>
                    <a:pt x="31" y="54"/>
                  </a:lnTo>
                  <a:lnTo>
                    <a:pt x="27" y="54"/>
                  </a:lnTo>
                  <a:lnTo>
                    <a:pt x="23" y="54"/>
                  </a:lnTo>
                  <a:lnTo>
                    <a:pt x="16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590" name="Rectangle 213"/>
            <p:cNvSpPr>
              <a:spLocks noChangeArrowheads="1"/>
            </p:cNvSpPr>
            <p:nvPr/>
          </p:nvSpPr>
          <p:spPr bwMode="auto">
            <a:xfrm>
              <a:off x="4670" y="2335"/>
              <a:ext cx="7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91" name="Freeform 214"/>
            <p:cNvSpPr>
              <a:spLocks/>
            </p:cNvSpPr>
            <p:nvPr/>
          </p:nvSpPr>
          <p:spPr bwMode="auto">
            <a:xfrm>
              <a:off x="4881" y="2458"/>
              <a:ext cx="19" cy="19"/>
            </a:xfrm>
            <a:custGeom>
              <a:avLst/>
              <a:gdLst>
                <a:gd name="T0" fmla="*/ 7 w 19"/>
                <a:gd name="T1" fmla="*/ 0 h 19"/>
                <a:gd name="T2" fmla="*/ 11 w 19"/>
                <a:gd name="T3" fmla="*/ 0 h 19"/>
                <a:gd name="T4" fmla="*/ 15 w 19"/>
                <a:gd name="T5" fmla="*/ 4 h 19"/>
                <a:gd name="T6" fmla="*/ 19 w 19"/>
                <a:gd name="T7" fmla="*/ 8 h 19"/>
                <a:gd name="T8" fmla="*/ 19 w 19"/>
                <a:gd name="T9" fmla="*/ 11 h 19"/>
                <a:gd name="T10" fmla="*/ 19 w 19"/>
                <a:gd name="T11" fmla="*/ 15 h 19"/>
                <a:gd name="T12" fmla="*/ 15 w 19"/>
                <a:gd name="T13" fmla="*/ 19 h 19"/>
                <a:gd name="T14" fmla="*/ 11 w 19"/>
                <a:gd name="T15" fmla="*/ 19 h 19"/>
                <a:gd name="T16" fmla="*/ 7 w 19"/>
                <a:gd name="T17" fmla="*/ 19 h 19"/>
                <a:gd name="T18" fmla="*/ 4 w 19"/>
                <a:gd name="T19" fmla="*/ 19 h 19"/>
                <a:gd name="T20" fmla="*/ 4 w 19"/>
                <a:gd name="T21" fmla="*/ 19 h 19"/>
                <a:gd name="T22" fmla="*/ 0 w 19"/>
                <a:gd name="T23" fmla="*/ 15 h 19"/>
                <a:gd name="T24" fmla="*/ 0 w 19"/>
                <a:gd name="T25" fmla="*/ 11 h 19"/>
                <a:gd name="T26" fmla="*/ 0 w 19"/>
                <a:gd name="T27" fmla="*/ 8 h 19"/>
                <a:gd name="T28" fmla="*/ 4 w 19"/>
                <a:gd name="T29" fmla="*/ 4 h 19"/>
                <a:gd name="T30" fmla="*/ 4 w 19"/>
                <a:gd name="T31" fmla="*/ 0 h 19"/>
                <a:gd name="T32" fmla="*/ 7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7" y="0"/>
                  </a:moveTo>
                  <a:lnTo>
                    <a:pt x="11" y="0"/>
                  </a:lnTo>
                  <a:lnTo>
                    <a:pt x="15" y="4"/>
                  </a:lnTo>
                  <a:lnTo>
                    <a:pt x="19" y="8"/>
                  </a:lnTo>
                  <a:lnTo>
                    <a:pt x="19" y="11"/>
                  </a:lnTo>
                  <a:lnTo>
                    <a:pt x="19" y="15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592" name="Freeform 215"/>
            <p:cNvSpPr>
              <a:spLocks noEditPoints="1"/>
            </p:cNvSpPr>
            <p:nvPr/>
          </p:nvSpPr>
          <p:spPr bwMode="auto">
            <a:xfrm>
              <a:off x="4915" y="2362"/>
              <a:ext cx="73" cy="115"/>
            </a:xfrm>
            <a:custGeom>
              <a:avLst/>
              <a:gdLst>
                <a:gd name="T0" fmla="*/ 0 w 73"/>
                <a:gd name="T1" fmla="*/ 58 h 115"/>
                <a:gd name="T2" fmla="*/ 4 w 73"/>
                <a:gd name="T3" fmla="*/ 42 h 115"/>
                <a:gd name="T4" fmla="*/ 8 w 73"/>
                <a:gd name="T5" fmla="*/ 27 h 115"/>
                <a:gd name="T6" fmla="*/ 16 w 73"/>
                <a:gd name="T7" fmla="*/ 15 h 115"/>
                <a:gd name="T8" fmla="*/ 23 w 73"/>
                <a:gd name="T9" fmla="*/ 8 h 115"/>
                <a:gd name="T10" fmla="*/ 31 w 73"/>
                <a:gd name="T11" fmla="*/ 4 h 115"/>
                <a:gd name="T12" fmla="*/ 39 w 73"/>
                <a:gd name="T13" fmla="*/ 0 h 115"/>
                <a:gd name="T14" fmla="*/ 46 w 73"/>
                <a:gd name="T15" fmla="*/ 4 h 115"/>
                <a:gd name="T16" fmla="*/ 54 w 73"/>
                <a:gd name="T17" fmla="*/ 8 h 115"/>
                <a:gd name="T18" fmla="*/ 58 w 73"/>
                <a:gd name="T19" fmla="*/ 15 h 115"/>
                <a:gd name="T20" fmla="*/ 66 w 73"/>
                <a:gd name="T21" fmla="*/ 27 h 115"/>
                <a:gd name="T22" fmla="*/ 69 w 73"/>
                <a:gd name="T23" fmla="*/ 42 h 115"/>
                <a:gd name="T24" fmla="*/ 73 w 73"/>
                <a:gd name="T25" fmla="*/ 58 h 115"/>
                <a:gd name="T26" fmla="*/ 69 w 73"/>
                <a:gd name="T27" fmla="*/ 77 h 115"/>
                <a:gd name="T28" fmla="*/ 66 w 73"/>
                <a:gd name="T29" fmla="*/ 92 h 115"/>
                <a:gd name="T30" fmla="*/ 62 w 73"/>
                <a:gd name="T31" fmla="*/ 104 h 115"/>
                <a:gd name="T32" fmla="*/ 54 w 73"/>
                <a:gd name="T33" fmla="*/ 111 h 115"/>
                <a:gd name="T34" fmla="*/ 43 w 73"/>
                <a:gd name="T35" fmla="*/ 115 h 115"/>
                <a:gd name="T36" fmla="*/ 35 w 73"/>
                <a:gd name="T37" fmla="*/ 115 h 115"/>
                <a:gd name="T38" fmla="*/ 27 w 73"/>
                <a:gd name="T39" fmla="*/ 115 h 115"/>
                <a:gd name="T40" fmla="*/ 20 w 73"/>
                <a:gd name="T41" fmla="*/ 107 h 115"/>
                <a:gd name="T42" fmla="*/ 12 w 73"/>
                <a:gd name="T43" fmla="*/ 96 h 115"/>
                <a:gd name="T44" fmla="*/ 4 w 73"/>
                <a:gd name="T45" fmla="*/ 81 h 115"/>
                <a:gd name="T46" fmla="*/ 0 w 73"/>
                <a:gd name="T47" fmla="*/ 58 h 115"/>
                <a:gd name="T48" fmla="*/ 16 w 73"/>
                <a:gd name="T49" fmla="*/ 61 h 115"/>
                <a:gd name="T50" fmla="*/ 20 w 73"/>
                <a:gd name="T51" fmla="*/ 81 h 115"/>
                <a:gd name="T52" fmla="*/ 23 w 73"/>
                <a:gd name="T53" fmla="*/ 100 h 115"/>
                <a:gd name="T54" fmla="*/ 27 w 73"/>
                <a:gd name="T55" fmla="*/ 107 h 115"/>
                <a:gd name="T56" fmla="*/ 31 w 73"/>
                <a:gd name="T57" fmla="*/ 111 h 115"/>
                <a:gd name="T58" fmla="*/ 35 w 73"/>
                <a:gd name="T59" fmla="*/ 111 h 115"/>
                <a:gd name="T60" fmla="*/ 43 w 73"/>
                <a:gd name="T61" fmla="*/ 111 h 115"/>
                <a:gd name="T62" fmla="*/ 46 w 73"/>
                <a:gd name="T63" fmla="*/ 107 h 115"/>
                <a:gd name="T64" fmla="*/ 50 w 73"/>
                <a:gd name="T65" fmla="*/ 104 h 115"/>
                <a:gd name="T66" fmla="*/ 54 w 73"/>
                <a:gd name="T67" fmla="*/ 92 h 115"/>
                <a:gd name="T68" fmla="*/ 54 w 73"/>
                <a:gd name="T69" fmla="*/ 77 h 115"/>
                <a:gd name="T70" fmla="*/ 58 w 73"/>
                <a:gd name="T71" fmla="*/ 54 h 115"/>
                <a:gd name="T72" fmla="*/ 54 w 73"/>
                <a:gd name="T73" fmla="*/ 38 h 115"/>
                <a:gd name="T74" fmla="*/ 54 w 73"/>
                <a:gd name="T75" fmla="*/ 23 h 115"/>
                <a:gd name="T76" fmla="*/ 50 w 73"/>
                <a:gd name="T77" fmla="*/ 15 h 115"/>
                <a:gd name="T78" fmla="*/ 46 w 73"/>
                <a:gd name="T79" fmla="*/ 8 h 115"/>
                <a:gd name="T80" fmla="*/ 43 w 73"/>
                <a:gd name="T81" fmla="*/ 8 h 115"/>
                <a:gd name="T82" fmla="*/ 39 w 73"/>
                <a:gd name="T83" fmla="*/ 8 h 115"/>
                <a:gd name="T84" fmla="*/ 31 w 73"/>
                <a:gd name="T85" fmla="*/ 8 h 115"/>
                <a:gd name="T86" fmla="*/ 27 w 73"/>
                <a:gd name="T87" fmla="*/ 12 h 115"/>
                <a:gd name="T88" fmla="*/ 23 w 73"/>
                <a:gd name="T89" fmla="*/ 19 h 115"/>
                <a:gd name="T90" fmla="*/ 20 w 73"/>
                <a:gd name="T91" fmla="*/ 31 h 115"/>
                <a:gd name="T92" fmla="*/ 20 w 73"/>
                <a:gd name="T93" fmla="*/ 46 h 115"/>
                <a:gd name="T94" fmla="*/ 16 w 73"/>
                <a:gd name="T95" fmla="*/ 61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5"/>
                <a:gd name="T146" fmla="*/ 73 w 73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5">
                  <a:moveTo>
                    <a:pt x="0" y="58"/>
                  </a:moveTo>
                  <a:lnTo>
                    <a:pt x="4" y="42"/>
                  </a:lnTo>
                  <a:lnTo>
                    <a:pt x="8" y="27"/>
                  </a:lnTo>
                  <a:lnTo>
                    <a:pt x="16" y="15"/>
                  </a:lnTo>
                  <a:lnTo>
                    <a:pt x="23" y="8"/>
                  </a:lnTo>
                  <a:lnTo>
                    <a:pt x="31" y="4"/>
                  </a:lnTo>
                  <a:lnTo>
                    <a:pt x="39" y="0"/>
                  </a:lnTo>
                  <a:lnTo>
                    <a:pt x="46" y="4"/>
                  </a:lnTo>
                  <a:lnTo>
                    <a:pt x="54" y="8"/>
                  </a:lnTo>
                  <a:lnTo>
                    <a:pt x="58" y="15"/>
                  </a:lnTo>
                  <a:lnTo>
                    <a:pt x="66" y="27"/>
                  </a:lnTo>
                  <a:lnTo>
                    <a:pt x="69" y="42"/>
                  </a:lnTo>
                  <a:lnTo>
                    <a:pt x="73" y="58"/>
                  </a:lnTo>
                  <a:lnTo>
                    <a:pt x="69" y="77"/>
                  </a:lnTo>
                  <a:lnTo>
                    <a:pt x="66" y="92"/>
                  </a:lnTo>
                  <a:lnTo>
                    <a:pt x="62" y="104"/>
                  </a:lnTo>
                  <a:lnTo>
                    <a:pt x="54" y="111"/>
                  </a:lnTo>
                  <a:lnTo>
                    <a:pt x="43" y="115"/>
                  </a:lnTo>
                  <a:lnTo>
                    <a:pt x="35" y="115"/>
                  </a:lnTo>
                  <a:lnTo>
                    <a:pt x="27" y="115"/>
                  </a:lnTo>
                  <a:lnTo>
                    <a:pt x="20" y="107"/>
                  </a:lnTo>
                  <a:lnTo>
                    <a:pt x="12" y="96"/>
                  </a:lnTo>
                  <a:lnTo>
                    <a:pt x="4" y="81"/>
                  </a:lnTo>
                  <a:lnTo>
                    <a:pt x="0" y="58"/>
                  </a:lnTo>
                  <a:close/>
                  <a:moveTo>
                    <a:pt x="16" y="61"/>
                  </a:moveTo>
                  <a:lnTo>
                    <a:pt x="20" y="81"/>
                  </a:lnTo>
                  <a:lnTo>
                    <a:pt x="23" y="100"/>
                  </a:lnTo>
                  <a:lnTo>
                    <a:pt x="27" y="107"/>
                  </a:lnTo>
                  <a:lnTo>
                    <a:pt x="31" y="111"/>
                  </a:lnTo>
                  <a:lnTo>
                    <a:pt x="35" y="111"/>
                  </a:lnTo>
                  <a:lnTo>
                    <a:pt x="43" y="111"/>
                  </a:lnTo>
                  <a:lnTo>
                    <a:pt x="46" y="107"/>
                  </a:lnTo>
                  <a:lnTo>
                    <a:pt x="50" y="104"/>
                  </a:lnTo>
                  <a:lnTo>
                    <a:pt x="54" y="92"/>
                  </a:lnTo>
                  <a:lnTo>
                    <a:pt x="54" y="77"/>
                  </a:lnTo>
                  <a:lnTo>
                    <a:pt x="58" y="54"/>
                  </a:lnTo>
                  <a:lnTo>
                    <a:pt x="54" y="38"/>
                  </a:lnTo>
                  <a:lnTo>
                    <a:pt x="54" y="23"/>
                  </a:lnTo>
                  <a:lnTo>
                    <a:pt x="50" y="15"/>
                  </a:lnTo>
                  <a:lnTo>
                    <a:pt x="46" y="8"/>
                  </a:lnTo>
                  <a:lnTo>
                    <a:pt x="43" y="8"/>
                  </a:lnTo>
                  <a:lnTo>
                    <a:pt x="39" y="8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3" y="19"/>
                  </a:lnTo>
                  <a:lnTo>
                    <a:pt x="20" y="31"/>
                  </a:lnTo>
                  <a:lnTo>
                    <a:pt x="20" y="46"/>
                  </a:lnTo>
                  <a:lnTo>
                    <a:pt x="16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593" name="Freeform 216"/>
            <p:cNvSpPr>
              <a:spLocks noEditPoints="1"/>
            </p:cNvSpPr>
            <p:nvPr/>
          </p:nvSpPr>
          <p:spPr bwMode="auto">
            <a:xfrm>
              <a:off x="5000" y="2362"/>
              <a:ext cx="73" cy="115"/>
            </a:xfrm>
            <a:custGeom>
              <a:avLst/>
              <a:gdLst>
                <a:gd name="T0" fmla="*/ 0 w 73"/>
                <a:gd name="T1" fmla="*/ 58 h 115"/>
                <a:gd name="T2" fmla="*/ 4 w 73"/>
                <a:gd name="T3" fmla="*/ 42 h 115"/>
                <a:gd name="T4" fmla="*/ 7 w 73"/>
                <a:gd name="T5" fmla="*/ 27 h 115"/>
                <a:gd name="T6" fmla="*/ 11 w 73"/>
                <a:gd name="T7" fmla="*/ 15 h 115"/>
                <a:gd name="T8" fmla="*/ 23 w 73"/>
                <a:gd name="T9" fmla="*/ 8 h 115"/>
                <a:gd name="T10" fmla="*/ 30 w 73"/>
                <a:gd name="T11" fmla="*/ 4 h 115"/>
                <a:gd name="T12" fmla="*/ 34 w 73"/>
                <a:gd name="T13" fmla="*/ 0 h 115"/>
                <a:gd name="T14" fmla="*/ 46 w 73"/>
                <a:gd name="T15" fmla="*/ 4 h 115"/>
                <a:gd name="T16" fmla="*/ 53 w 73"/>
                <a:gd name="T17" fmla="*/ 8 h 115"/>
                <a:gd name="T18" fmla="*/ 57 w 73"/>
                <a:gd name="T19" fmla="*/ 15 h 115"/>
                <a:gd name="T20" fmla="*/ 65 w 73"/>
                <a:gd name="T21" fmla="*/ 27 h 115"/>
                <a:gd name="T22" fmla="*/ 69 w 73"/>
                <a:gd name="T23" fmla="*/ 42 h 115"/>
                <a:gd name="T24" fmla="*/ 73 w 73"/>
                <a:gd name="T25" fmla="*/ 58 h 115"/>
                <a:gd name="T26" fmla="*/ 69 w 73"/>
                <a:gd name="T27" fmla="*/ 77 h 115"/>
                <a:gd name="T28" fmla="*/ 65 w 73"/>
                <a:gd name="T29" fmla="*/ 92 h 115"/>
                <a:gd name="T30" fmla="*/ 61 w 73"/>
                <a:gd name="T31" fmla="*/ 104 h 115"/>
                <a:gd name="T32" fmla="*/ 53 w 73"/>
                <a:gd name="T33" fmla="*/ 111 h 115"/>
                <a:gd name="T34" fmla="*/ 42 w 73"/>
                <a:gd name="T35" fmla="*/ 115 h 115"/>
                <a:gd name="T36" fmla="*/ 34 w 73"/>
                <a:gd name="T37" fmla="*/ 115 h 115"/>
                <a:gd name="T38" fmla="*/ 27 w 73"/>
                <a:gd name="T39" fmla="*/ 115 h 115"/>
                <a:gd name="T40" fmla="*/ 19 w 73"/>
                <a:gd name="T41" fmla="*/ 107 h 115"/>
                <a:gd name="T42" fmla="*/ 11 w 73"/>
                <a:gd name="T43" fmla="*/ 96 h 115"/>
                <a:gd name="T44" fmla="*/ 4 w 73"/>
                <a:gd name="T45" fmla="*/ 81 h 115"/>
                <a:gd name="T46" fmla="*/ 0 w 73"/>
                <a:gd name="T47" fmla="*/ 58 h 115"/>
                <a:gd name="T48" fmla="*/ 15 w 73"/>
                <a:gd name="T49" fmla="*/ 61 h 115"/>
                <a:gd name="T50" fmla="*/ 19 w 73"/>
                <a:gd name="T51" fmla="*/ 81 h 115"/>
                <a:gd name="T52" fmla="*/ 23 w 73"/>
                <a:gd name="T53" fmla="*/ 100 h 115"/>
                <a:gd name="T54" fmla="*/ 27 w 73"/>
                <a:gd name="T55" fmla="*/ 107 h 115"/>
                <a:gd name="T56" fmla="*/ 30 w 73"/>
                <a:gd name="T57" fmla="*/ 111 h 115"/>
                <a:gd name="T58" fmla="*/ 34 w 73"/>
                <a:gd name="T59" fmla="*/ 111 h 115"/>
                <a:gd name="T60" fmla="*/ 38 w 73"/>
                <a:gd name="T61" fmla="*/ 111 h 115"/>
                <a:gd name="T62" fmla="*/ 46 w 73"/>
                <a:gd name="T63" fmla="*/ 107 h 115"/>
                <a:gd name="T64" fmla="*/ 50 w 73"/>
                <a:gd name="T65" fmla="*/ 104 h 115"/>
                <a:gd name="T66" fmla="*/ 50 w 73"/>
                <a:gd name="T67" fmla="*/ 92 h 115"/>
                <a:gd name="T68" fmla="*/ 53 w 73"/>
                <a:gd name="T69" fmla="*/ 77 h 115"/>
                <a:gd name="T70" fmla="*/ 53 w 73"/>
                <a:gd name="T71" fmla="*/ 54 h 115"/>
                <a:gd name="T72" fmla="*/ 53 w 73"/>
                <a:gd name="T73" fmla="*/ 38 h 115"/>
                <a:gd name="T74" fmla="*/ 50 w 73"/>
                <a:gd name="T75" fmla="*/ 23 h 115"/>
                <a:gd name="T76" fmla="*/ 50 w 73"/>
                <a:gd name="T77" fmla="*/ 15 h 115"/>
                <a:gd name="T78" fmla="*/ 46 w 73"/>
                <a:gd name="T79" fmla="*/ 8 h 115"/>
                <a:gd name="T80" fmla="*/ 42 w 73"/>
                <a:gd name="T81" fmla="*/ 8 h 115"/>
                <a:gd name="T82" fmla="*/ 34 w 73"/>
                <a:gd name="T83" fmla="*/ 8 h 115"/>
                <a:gd name="T84" fmla="*/ 30 w 73"/>
                <a:gd name="T85" fmla="*/ 8 h 115"/>
                <a:gd name="T86" fmla="*/ 27 w 73"/>
                <a:gd name="T87" fmla="*/ 12 h 115"/>
                <a:gd name="T88" fmla="*/ 23 w 73"/>
                <a:gd name="T89" fmla="*/ 19 h 115"/>
                <a:gd name="T90" fmla="*/ 19 w 73"/>
                <a:gd name="T91" fmla="*/ 31 h 115"/>
                <a:gd name="T92" fmla="*/ 19 w 73"/>
                <a:gd name="T93" fmla="*/ 46 h 115"/>
                <a:gd name="T94" fmla="*/ 15 w 73"/>
                <a:gd name="T95" fmla="*/ 61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5"/>
                <a:gd name="T146" fmla="*/ 73 w 73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5">
                  <a:moveTo>
                    <a:pt x="0" y="58"/>
                  </a:moveTo>
                  <a:lnTo>
                    <a:pt x="4" y="42"/>
                  </a:lnTo>
                  <a:lnTo>
                    <a:pt x="7" y="27"/>
                  </a:lnTo>
                  <a:lnTo>
                    <a:pt x="11" y="15"/>
                  </a:lnTo>
                  <a:lnTo>
                    <a:pt x="23" y="8"/>
                  </a:lnTo>
                  <a:lnTo>
                    <a:pt x="30" y="4"/>
                  </a:lnTo>
                  <a:lnTo>
                    <a:pt x="34" y="0"/>
                  </a:lnTo>
                  <a:lnTo>
                    <a:pt x="46" y="4"/>
                  </a:lnTo>
                  <a:lnTo>
                    <a:pt x="53" y="8"/>
                  </a:lnTo>
                  <a:lnTo>
                    <a:pt x="57" y="15"/>
                  </a:lnTo>
                  <a:lnTo>
                    <a:pt x="65" y="27"/>
                  </a:lnTo>
                  <a:lnTo>
                    <a:pt x="69" y="42"/>
                  </a:lnTo>
                  <a:lnTo>
                    <a:pt x="73" y="58"/>
                  </a:lnTo>
                  <a:lnTo>
                    <a:pt x="69" y="77"/>
                  </a:lnTo>
                  <a:lnTo>
                    <a:pt x="65" y="92"/>
                  </a:lnTo>
                  <a:lnTo>
                    <a:pt x="61" y="104"/>
                  </a:lnTo>
                  <a:lnTo>
                    <a:pt x="53" y="111"/>
                  </a:lnTo>
                  <a:lnTo>
                    <a:pt x="42" y="115"/>
                  </a:lnTo>
                  <a:lnTo>
                    <a:pt x="34" y="115"/>
                  </a:lnTo>
                  <a:lnTo>
                    <a:pt x="27" y="115"/>
                  </a:lnTo>
                  <a:lnTo>
                    <a:pt x="19" y="107"/>
                  </a:lnTo>
                  <a:lnTo>
                    <a:pt x="11" y="96"/>
                  </a:lnTo>
                  <a:lnTo>
                    <a:pt x="4" y="81"/>
                  </a:lnTo>
                  <a:lnTo>
                    <a:pt x="0" y="58"/>
                  </a:lnTo>
                  <a:close/>
                  <a:moveTo>
                    <a:pt x="15" y="61"/>
                  </a:moveTo>
                  <a:lnTo>
                    <a:pt x="19" y="81"/>
                  </a:lnTo>
                  <a:lnTo>
                    <a:pt x="23" y="100"/>
                  </a:lnTo>
                  <a:lnTo>
                    <a:pt x="27" y="107"/>
                  </a:lnTo>
                  <a:lnTo>
                    <a:pt x="30" y="111"/>
                  </a:lnTo>
                  <a:lnTo>
                    <a:pt x="34" y="111"/>
                  </a:lnTo>
                  <a:lnTo>
                    <a:pt x="38" y="111"/>
                  </a:lnTo>
                  <a:lnTo>
                    <a:pt x="46" y="107"/>
                  </a:lnTo>
                  <a:lnTo>
                    <a:pt x="50" y="104"/>
                  </a:lnTo>
                  <a:lnTo>
                    <a:pt x="50" y="92"/>
                  </a:lnTo>
                  <a:lnTo>
                    <a:pt x="53" y="77"/>
                  </a:lnTo>
                  <a:lnTo>
                    <a:pt x="53" y="54"/>
                  </a:lnTo>
                  <a:lnTo>
                    <a:pt x="53" y="38"/>
                  </a:lnTo>
                  <a:lnTo>
                    <a:pt x="50" y="23"/>
                  </a:lnTo>
                  <a:lnTo>
                    <a:pt x="50" y="15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7" y="12"/>
                  </a:lnTo>
                  <a:lnTo>
                    <a:pt x="23" y="19"/>
                  </a:lnTo>
                  <a:lnTo>
                    <a:pt x="19" y="31"/>
                  </a:lnTo>
                  <a:lnTo>
                    <a:pt x="19" y="46"/>
                  </a:lnTo>
                  <a:lnTo>
                    <a:pt x="15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594" name="Freeform 217"/>
            <p:cNvSpPr>
              <a:spLocks noEditPoints="1"/>
            </p:cNvSpPr>
            <p:nvPr/>
          </p:nvSpPr>
          <p:spPr bwMode="auto">
            <a:xfrm>
              <a:off x="5080" y="2362"/>
              <a:ext cx="73" cy="115"/>
            </a:xfrm>
            <a:custGeom>
              <a:avLst/>
              <a:gdLst>
                <a:gd name="T0" fmla="*/ 73 w 73"/>
                <a:gd name="T1" fmla="*/ 73 h 115"/>
                <a:gd name="T2" fmla="*/ 73 w 73"/>
                <a:gd name="T3" fmla="*/ 84 h 115"/>
                <a:gd name="T4" fmla="*/ 58 w 73"/>
                <a:gd name="T5" fmla="*/ 84 h 115"/>
                <a:gd name="T6" fmla="*/ 58 w 73"/>
                <a:gd name="T7" fmla="*/ 115 h 115"/>
                <a:gd name="T8" fmla="*/ 46 w 73"/>
                <a:gd name="T9" fmla="*/ 115 h 115"/>
                <a:gd name="T10" fmla="*/ 46 w 73"/>
                <a:gd name="T11" fmla="*/ 84 h 115"/>
                <a:gd name="T12" fmla="*/ 0 w 73"/>
                <a:gd name="T13" fmla="*/ 84 h 115"/>
                <a:gd name="T14" fmla="*/ 0 w 73"/>
                <a:gd name="T15" fmla="*/ 77 h 115"/>
                <a:gd name="T16" fmla="*/ 50 w 73"/>
                <a:gd name="T17" fmla="*/ 0 h 115"/>
                <a:gd name="T18" fmla="*/ 58 w 73"/>
                <a:gd name="T19" fmla="*/ 0 h 115"/>
                <a:gd name="T20" fmla="*/ 58 w 73"/>
                <a:gd name="T21" fmla="*/ 73 h 115"/>
                <a:gd name="T22" fmla="*/ 73 w 73"/>
                <a:gd name="T23" fmla="*/ 73 h 115"/>
                <a:gd name="T24" fmla="*/ 46 w 73"/>
                <a:gd name="T25" fmla="*/ 73 h 115"/>
                <a:gd name="T26" fmla="*/ 46 w 73"/>
                <a:gd name="T27" fmla="*/ 15 h 115"/>
                <a:gd name="T28" fmla="*/ 8 w 73"/>
                <a:gd name="T29" fmla="*/ 73 h 115"/>
                <a:gd name="T30" fmla="*/ 46 w 73"/>
                <a:gd name="T31" fmla="*/ 73 h 1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3"/>
                <a:gd name="T49" fmla="*/ 0 h 115"/>
                <a:gd name="T50" fmla="*/ 73 w 73"/>
                <a:gd name="T51" fmla="*/ 115 h 1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3" h="115">
                  <a:moveTo>
                    <a:pt x="73" y="73"/>
                  </a:moveTo>
                  <a:lnTo>
                    <a:pt x="73" y="84"/>
                  </a:lnTo>
                  <a:lnTo>
                    <a:pt x="58" y="84"/>
                  </a:lnTo>
                  <a:lnTo>
                    <a:pt x="58" y="115"/>
                  </a:lnTo>
                  <a:lnTo>
                    <a:pt x="46" y="115"/>
                  </a:lnTo>
                  <a:lnTo>
                    <a:pt x="46" y="84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58" y="73"/>
                  </a:lnTo>
                  <a:lnTo>
                    <a:pt x="73" y="73"/>
                  </a:lnTo>
                  <a:close/>
                  <a:moveTo>
                    <a:pt x="46" y="73"/>
                  </a:moveTo>
                  <a:lnTo>
                    <a:pt x="46" y="15"/>
                  </a:lnTo>
                  <a:lnTo>
                    <a:pt x="8" y="73"/>
                  </a:lnTo>
                  <a:lnTo>
                    <a:pt x="46" y="7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595" name="Freeform 218"/>
            <p:cNvSpPr>
              <a:spLocks/>
            </p:cNvSpPr>
            <p:nvPr/>
          </p:nvSpPr>
          <p:spPr bwMode="auto">
            <a:xfrm>
              <a:off x="5169" y="2366"/>
              <a:ext cx="69" cy="111"/>
            </a:xfrm>
            <a:custGeom>
              <a:avLst/>
              <a:gdLst>
                <a:gd name="T0" fmla="*/ 11 w 69"/>
                <a:gd name="T1" fmla="*/ 0 h 111"/>
                <a:gd name="T2" fmla="*/ 69 w 69"/>
                <a:gd name="T3" fmla="*/ 0 h 111"/>
                <a:gd name="T4" fmla="*/ 69 w 69"/>
                <a:gd name="T5" fmla="*/ 4 h 111"/>
                <a:gd name="T6" fmla="*/ 30 w 69"/>
                <a:gd name="T7" fmla="*/ 111 h 111"/>
                <a:gd name="T8" fmla="*/ 19 w 69"/>
                <a:gd name="T9" fmla="*/ 111 h 111"/>
                <a:gd name="T10" fmla="*/ 57 w 69"/>
                <a:gd name="T11" fmla="*/ 11 h 111"/>
                <a:gd name="T12" fmla="*/ 26 w 69"/>
                <a:gd name="T13" fmla="*/ 11 h 111"/>
                <a:gd name="T14" fmla="*/ 19 w 69"/>
                <a:gd name="T15" fmla="*/ 11 h 111"/>
                <a:gd name="T16" fmla="*/ 15 w 69"/>
                <a:gd name="T17" fmla="*/ 15 h 111"/>
                <a:gd name="T18" fmla="*/ 7 w 69"/>
                <a:gd name="T19" fmla="*/ 19 h 111"/>
                <a:gd name="T20" fmla="*/ 3 w 69"/>
                <a:gd name="T21" fmla="*/ 27 h 111"/>
                <a:gd name="T22" fmla="*/ 0 w 69"/>
                <a:gd name="T23" fmla="*/ 27 h 111"/>
                <a:gd name="T24" fmla="*/ 11 w 69"/>
                <a:gd name="T25" fmla="*/ 0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9"/>
                <a:gd name="T40" fmla="*/ 0 h 111"/>
                <a:gd name="T41" fmla="*/ 69 w 69"/>
                <a:gd name="T42" fmla="*/ 111 h 1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9" h="111">
                  <a:moveTo>
                    <a:pt x="11" y="0"/>
                  </a:moveTo>
                  <a:lnTo>
                    <a:pt x="69" y="0"/>
                  </a:lnTo>
                  <a:lnTo>
                    <a:pt x="69" y="4"/>
                  </a:lnTo>
                  <a:lnTo>
                    <a:pt x="30" y="111"/>
                  </a:lnTo>
                  <a:lnTo>
                    <a:pt x="19" y="111"/>
                  </a:lnTo>
                  <a:lnTo>
                    <a:pt x="57" y="11"/>
                  </a:lnTo>
                  <a:lnTo>
                    <a:pt x="26" y="11"/>
                  </a:lnTo>
                  <a:lnTo>
                    <a:pt x="19" y="11"/>
                  </a:lnTo>
                  <a:lnTo>
                    <a:pt x="15" y="15"/>
                  </a:lnTo>
                  <a:lnTo>
                    <a:pt x="7" y="19"/>
                  </a:lnTo>
                  <a:lnTo>
                    <a:pt x="3" y="27"/>
                  </a:lnTo>
                  <a:lnTo>
                    <a:pt x="0" y="2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596" name="Rectangle 219"/>
            <p:cNvSpPr>
              <a:spLocks noChangeArrowheads="1"/>
            </p:cNvSpPr>
            <p:nvPr/>
          </p:nvSpPr>
          <p:spPr bwMode="auto">
            <a:xfrm>
              <a:off x="5268" y="23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97" name="Rectangle 220"/>
            <p:cNvSpPr>
              <a:spLocks noChangeArrowheads="1"/>
            </p:cNvSpPr>
            <p:nvPr/>
          </p:nvSpPr>
          <p:spPr bwMode="auto">
            <a:xfrm>
              <a:off x="188" y="25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98" name="Freeform 221"/>
            <p:cNvSpPr>
              <a:spLocks/>
            </p:cNvSpPr>
            <p:nvPr/>
          </p:nvSpPr>
          <p:spPr bwMode="auto">
            <a:xfrm>
              <a:off x="254" y="2569"/>
              <a:ext cx="65" cy="115"/>
            </a:xfrm>
            <a:custGeom>
              <a:avLst/>
              <a:gdLst>
                <a:gd name="T0" fmla="*/ 26 w 65"/>
                <a:gd name="T1" fmla="*/ 46 h 115"/>
                <a:gd name="T2" fmla="*/ 26 w 65"/>
                <a:gd name="T3" fmla="*/ 96 h 115"/>
                <a:gd name="T4" fmla="*/ 26 w 65"/>
                <a:gd name="T5" fmla="*/ 104 h 115"/>
                <a:gd name="T6" fmla="*/ 30 w 65"/>
                <a:gd name="T7" fmla="*/ 111 h 115"/>
                <a:gd name="T8" fmla="*/ 34 w 65"/>
                <a:gd name="T9" fmla="*/ 111 h 115"/>
                <a:gd name="T10" fmla="*/ 38 w 65"/>
                <a:gd name="T11" fmla="*/ 115 h 115"/>
                <a:gd name="T12" fmla="*/ 46 w 65"/>
                <a:gd name="T13" fmla="*/ 115 h 115"/>
                <a:gd name="T14" fmla="*/ 46 w 65"/>
                <a:gd name="T15" fmla="*/ 115 h 115"/>
                <a:gd name="T16" fmla="*/ 0 w 65"/>
                <a:gd name="T17" fmla="*/ 115 h 115"/>
                <a:gd name="T18" fmla="*/ 0 w 65"/>
                <a:gd name="T19" fmla="*/ 115 h 115"/>
                <a:gd name="T20" fmla="*/ 3 w 65"/>
                <a:gd name="T21" fmla="*/ 115 h 115"/>
                <a:gd name="T22" fmla="*/ 7 w 65"/>
                <a:gd name="T23" fmla="*/ 115 h 115"/>
                <a:gd name="T24" fmla="*/ 7 w 65"/>
                <a:gd name="T25" fmla="*/ 111 h 115"/>
                <a:gd name="T26" fmla="*/ 11 w 65"/>
                <a:gd name="T27" fmla="*/ 111 h 115"/>
                <a:gd name="T28" fmla="*/ 11 w 65"/>
                <a:gd name="T29" fmla="*/ 108 h 115"/>
                <a:gd name="T30" fmla="*/ 11 w 65"/>
                <a:gd name="T31" fmla="*/ 104 h 115"/>
                <a:gd name="T32" fmla="*/ 15 w 65"/>
                <a:gd name="T33" fmla="*/ 96 h 115"/>
                <a:gd name="T34" fmla="*/ 15 w 65"/>
                <a:gd name="T35" fmla="*/ 46 h 115"/>
                <a:gd name="T36" fmla="*/ 0 w 65"/>
                <a:gd name="T37" fmla="*/ 46 h 115"/>
                <a:gd name="T38" fmla="*/ 0 w 65"/>
                <a:gd name="T39" fmla="*/ 42 h 115"/>
                <a:gd name="T40" fmla="*/ 15 w 65"/>
                <a:gd name="T41" fmla="*/ 42 h 115"/>
                <a:gd name="T42" fmla="*/ 15 w 65"/>
                <a:gd name="T43" fmla="*/ 35 h 115"/>
                <a:gd name="T44" fmla="*/ 15 w 65"/>
                <a:gd name="T45" fmla="*/ 23 h 115"/>
                <a:gd name="T46" fmla="*/ 15 w 65"/>
                <a:gd name="T47" fmla="*/ 16 h 115"/>
                <a:gd name="T48" fmla="*/ 23 w 65"/>
                <a:gd name="T49" fmla="*/ 8 h 115"/>
                <a:gd name="T50" fmla="*/ 26 w 65"/>
                <a:gd name="T51" fmla="*/ 4 h 115"/>
                <a:gd name="T52" fmla="*/ 34 w 65"/>
                <a:gd name="T53" fmla="*/ 0 h 115"/>
                <a:gd name="T54" fmla="*/ 46 w 65"/>
                <a:gd name="T55" fmla="*/ 0 h 115"/>
                <a:gd name="T56" fmla="*/ 53 w 65"/>
                <a:gd name="T57" fmla="*/ 0 h 115"/>
                <a:gd name="T58" fmla="*/ 61 w 65"/>
                <a:gd name="T59" fmla="*/ 4 h 115"/>
                <a:gd name="T60" fmla="*/ 65 w 65"/>
                <a:gd name="T61" fmla="*/ 8 h 115"/>
                <a:gd name="T62" fmla="*/ 65 w 65"/>
                <a:gd name="T63" fmla="*/ 12 h 115"/>
                <a:gd name="T64" fmla="*/ 65 w 65"/>
                <a:gd name="T65" fmla="*/ 16 h 115"/>
                <a:gd name="T66" fmla="*/ 65 w 65"/>
                <a:gd name="T67" fmla="*/ 16 h 115"/>
                <a:gd name="T68" fmla="*/ 61 w 65"/>
                <a:gd name="T69" fmla="*/ 19 h 115"/>
                <a:gd name="T70" fmla="*/ 57 w 65"/>
                <a:gd name="T71" fmla="*/ 19 h 115"/>
                <a:gd name="T72" fmla="*/ 57 w 65"/>
                <a:gd name="T73" fmla="*/ 19 h 115"/>
                <a:gd name="T74" fmla="*/ 53 w 65"/>
                <a:gd name="T75" fmla="*/ 19 h 115"/>
                <a:gd name="T76" fmla="*/ 53 w 65"/>
                <a:gd name="T77" fmla="*/ 16 h 115"/>
                <a:gd name="T78" fmla="*/ 49 w 65"/>
                <a:gd name="T79" fmla="*/ 12 h 115"/>
                <a:gd name="T80" fmla="*/ 46 w 65"/>
                <a:gd name="T81" fmla="*/ 8 h 115"/>
                <a:gd name="T82" fmla="*/ 46 w 65"/>
                <a:gd name="T83" fmla="*/ 4 h 115"/>
                <a:gd name="T84" fmla="*/ 42 w 65"/>
                <a:gd name="T85" fmla="*/ 4 h 115"/>
                <a:gd name="T86" fmla="*/ 38 w 65"/>
                <a:gd name="T87" fmla="*/ 4 h 115"/>
                <a:gd name="T88" fmla="*/ 34 w 65"/>
                <a:gd name="T89" fmla="*/ 4 h 115"/>
                <a:gd name="T90" fmla="*/ 30 w 65"/>
                <a:gd name="T91" fmla="*/ 4 h 115"/>
                <a:gd name="T92" fmla="*/ 30 w 65"/>
                <a:gd name="T93" fmla="*/ 8 h 115"/>
                <a:gd name="T94" fmla="*/ 26 w 65"/>
                <a:gd name="T95" fmla="*/ 12 h 115"/>
                <a:gd name="T96" fmla="*/ 26 w 65"/>
                <a:gd name="T97" fmla="*/ 19 h 115"/>
                <a:gd name="T98" fmla="*/ 26 w 65"/>
                <a:gd name="T99" fmla="*/ 35 h 115"/>
                <a:gd name="T100" fmla="*/ 26 w 65"/>
                <a:gd name="T101" fmla="*/ 42 h 115"/>
                <a:gd name="T102" fmla="*/ 46 w 65"/>
                <a:gd name="T103" fmla="*/ 42 h 115"/>
                <a:gd name="T104" fmla="*/ 46 w 65"/>
                <a:gd name="T105" fmla="*/ 46 h 115"/>
                <a:gd name="T106" fmla="*/ 26 w 65"/>
                <a:gd name="T107" fmla="*/ 46 h 11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5"/>
                <a:gd name="T163" fmla="*/ 0 h 115"/>
                <a:gd name="T164" fmla="*/ 65 w 65"/>
                <a:gd name="T165" fmla="*/ 115 h 11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5" h="115">
                  <a:moveTo>
                    <a:pt x="26" y="46"/>
                  </a:moveTo>
                  <a:lnTo>
                    <a:pt x="26" y="96"/>
                  </a:lnTo>
                  <a:lnTo>
                    <a:pt x="26" y="104"/>
                  </a:lnTo>
                  <a:lnTo>
                    <a:pt x="30" y="111"/>
                  </a:lnTo>
                  <a:lnTo>
                    <a:pt x="34" y="111"/>
                  </a:lnTo>
                  <a:lnTo>
                    <a:pt x="38" y="115"/>
                  </a:lnTo>
                  <a:lnTo>
                    <a:pt x="46" y="115"/>
                  </a:lnTo>
                  <a:lnTo>
                    <a:pt x="0" y="115"/>
                  </a:lnTo>
                  <a:lnTo>
                    <a:pt x="3" y="115"/>
                  </a:lnTo>
                  <a:lnTo>
                    <a:pt x="7" y="115"/>
                  </a:lnTo>
                  <a:lnTo>
                    <a:pt x="7" y="111"/>
                  </a:lnTo>
                  <a:lnTo>
                    <a:pt x="11" y="111"/>
                  </a:lnTo>
                  <a:lnTo>
                    <a:pt x="11" y="108"/>
                  </a:lnTo>
                  <a:lnTo>
                    <a:pt x="11" y="104"/>
                  </a:lnTo>
                  <a:lnTo>
                    <a:pt x="15" y="96"/>
                  </a:lnTo>
                  <a:lnTo>
                    <a:pt x="15" y="46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15" y="42"/>
                  </a:lnTo>
                  <a:lnTo>
                    <a:pt x="15" y="35"/>
                  </a:lnTo>
                  <a:lnTo>
                    <a:pt x="15" y="23"/>
                  </a:lnTo>
                  <a:lnTo>
                    <a:pt x="15" y="16"/>
                  </a:lnTo>
                  <a:lnTo>
                    <a:pt x="23" y="8"/>
                  </a:lnTo>
                  <a:lnTo>
                    <a:pt x="26" y="4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61" y="4"/>
                  </a:lnTo>
                  <a:lnTo>
                    <a:pt x="65" y="8"/>
                  </a:lnTo>
                  <a:lnTo>
                    <a:pt x="65" y="12"/>
                  </a:lnTo>
                  <a:lnTo>
                    <a:pt x="65" y="16"/>
                  </a:lnTo>
                  <a:lnTo>
                    <a:pt x="61" y="19"/>
                  </a:lnTo>
                  <a:lnTo>
                    <a:pt x="57" y="19"/>
                  </a:lnTo>
                  <a:lnTo>
                    <a:pt x="53" y="19"/>
                  </a:lnTo>
                  <a:lnTo>
                    <a:pt x="53" y="16"/>
                  </a:lnTo>
                  <a:lnTo>
                    <a:pt x="49" y="12"/>
                  </a:lnTo>
                  <a:lnTo>
                    <a:pt x="46" y="8"/>
                  </a:lnTo>
                  <a:lnTo>
                    <a:pt x="46" y="4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26" y="12"/>
                  </a:lnTo>
                  <a:lnTo>
                    <a:pt x="26" y="19"/>
                  </a:lnTo>
                  <a:lnTo>
                    <a:pt x="26" y="35"/>
                  </a:lnTo>
                  <a:lnTo>
                    <a:pt x="26" y="42"/>
                  </a:lnTo>
                  <a:lnTo>
                    <a:pt x="46" y="42"/>
                  </a:lnTo>
                  <a:lnTo>
                    <a:pt x="46" y="46"/>
                  </a:lnTo>
                  <a:lnTo>
                    <a:pt x="26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599" name="Freeform 222"/>
            <p:cNvSpPr>
              <a:spLocks noEditPoints="1"/>
            </p:cNvSpPr>
            <p:nvPr/>
          </p:nvSpPr>
          <p:spPr bwMode="auto">
            <a:xfrm>
              <a:off x="307" y="2608"/>
              <a:ext cx="73" cy="80"/>
            </a:xfrm>
            <a:custGeom>
              <a:avLst/>
              <a:gdLst>
                <a:gd name="T0" fmla="*/ 35 w 73"/>
                <a:gd name="T1" fmla="*/ 0 h 80"/>
                <a:gd name="T2" fmla="*/ 46 w 73"/>
                <a:gd name="T3" fmla="*/ 0 h 80"/>
                <a:gd name="T4" fmla="*/ 58 w 73"/>
                <a:gd name="T5" fmla="*/ 7 h 80"/>
                <a:gd name="T6" fmla="*/ 62 w 73"/>
                <a:gd name="T7" fmla="*/ 11 h 80"/>
                <a:gd name="T8" fmla="*/ 69 w 73"/>
                <a:gd name="T9" fmla="*/ 23 h 80"/>
                <a:gd name="T10" fmla="*/ 73 w 73"/>
                <a:gd name="T11" fmla="*/ 38 h 80"/>
                <a:gd name="T12" fmla="*/ 69 w 73"/>
                <a:gd name="T13" fmla="*/ 49 h 80"/>
                <a:gd name="T14" fmla="*/ 66 w 73"/>
                <a:gd name="T15" fmla="*/ 57 h 80"/>
                <a:gd name="T16" fmla="*/ 62 w 73"/>
                <a:gd name="T17" fmla="*/ 69 h 80"/>
                <a:gd name="T18" fmla="*/ 54 w 73"/>
                <a:gd name="T19" fmla="*/ 72 h 80"/>
                <a:gd name="T20" fmla="*/ 46 w 73"/>
                <a:gd name="T21" fmla="*/ 76 h 80"/>
                <a:gd name="T22" fmla="*/ 35 w 73"/>
                <a:gd name="T23" fmla="*/ 80 h 80"/>
                <a:gd name="T24" fmla="*/ 23 w 73"/>
                <a:gd name="T25" fmla="*/ 76 h 80"/>
                <a:gd name="T26" fmla="*/ 16 w 73"/>
                <a:gd name="T27" fmla="*/ 72 h 80"/>
                <a:gd name="T28" fmla="*/ 8 w 73"/>
                <a:gd name="T29" fmla="*/ 65 h 80"/>
                <a:gd name="T30" fmla="*/ 4 w 73"/>
                <a:gd name="T31" fmla="*/ 53 h 80"/>
                <a:gd name="T32" fmla="*/ 0 w 73"/>
                <a:gd name="T33" fmla="*/ 38 h 80"/>
                <a:gd name="T34" fmla="*/ 0 w 73"/>
                <a:gd name="T35" fmla="*/ 30 h 80"/>
                <a:gd name="T36" fmla="*/ 4 w 73"/>
                <a:gd name="T37" fmla="*/ 19 h 80"/>
                <a:gd name="T38" fmla="*/ 12 w 73"/>
                <a:gd name="T39" fmla="*/ 11 h 80"/>
                <a:gd name="T40" fmla="*/ 19 w 73"/>
                <a:gd name="T41" fmla="*/ 3 h 80"/>
                <a:gd name="T42" fmla="*/ 27 w 73"/>
                <a:gd name="T43" fmla="*/ 0 h 80"/>
                <a:gd name="T44" fmla="*/ 35 w 73"/>
                <a:gd name="T45" fmla="*/ 0 h 80"/>
                <a:gd name="T46" fmla="*/ 35 w 73"/>
                <a:gd name="T47" fmla="*/ 3 h 80"/>
                <a:gd name="T48" fmla="*/ 31 w 73"/>
                <a:gd name="T49" fmla="*/ 7 h 80"/>
                <a:gd name="T50" fmla="*/ 23 w 73"/>
                <a:gd name="T51" fmla="*/ 7 h 80"/>
                <a:gd name="T52" fmla="*/ 19 w 73"/>
                <a:gd name="T53" fmla="*/ 11 h 80"/>
                <a:gd name="T54" fmla="*/ 16 w 73"/>
                <a:gd name="T55" fmla="*/ 15 h 80"/>
                <a:gd name="T56" fmla="*/ 16 w 73"/>
                <a:gd name="T57" fmla="*/ 23 h 80"/>
                <a:gd name="T58" fmla="*/ 16 w 73"/>
                <a:gd name="T59" fmla="*/ 34 h 80"/>
                <a:gd name="T60" fmla="*/ 16 w 73"/>
                <a:gd name="T61" fmla="*/ 49 h 80"/>
                <a:gd name="T62" fmla="*/ 19 w 73"/>
                <a:gd name="T63" fmla="*/ 61 h 80"/>
                <a:gd name="T64" fmla="*/ 27 w 73"/>
                <a:gd name="T65" fmla="*/ 69 h 80"/>
                <a:gd name="T66" fmla="*/ 31 w 73"/>
                <a:gd name="T67" fmla="*/ 72 h 80"/>
                <a:gd name="T68" fmla="*/ 39 w 73"/>
                <a:gd name="T69" fmla="*/ 72 h 80"/>
                <a:gd name="T70" fmla="*/ 46 w 73"/>
                <a:gd name="T71" fmla="*/ 72 h 80"/>
                <a:gd name="T72" fmla="*/ 54 w 73"/>
                <a:gd name="T73" fmla="*/ 69 h 80"/>
                <a:gd name="T74" fmla="*/ 58 w 73"/>
                <a:gd name="T75" fmla="*/ 57 h 80"/>
                <a:gd name="T76" fmla="*/ 58 w 73"/>
                <a:gd name="T77" fmla="*/ 46 h 80"/>
                <a:gd name="T78" fmla="*/ 58 w 73"/>
                <a:gd name="T79" fmla="*/ 30 h 80"/>
                <a:gd name="T80" fmla="*/ 54 w 73"/>
                <a:gd name="T81" fmla="*/ 23 h 80"/>
                <a:gd name="T82" fmla="*/ 50 w 73"/>
                <a:gd name="T83" fmla="*/ 11 h 80"/>
                <a:gd name="T84" fmla="*/ 42 w 73"/>
                <a:gd name="T85" fmla="*/ 7 h 80"/>
                <a:gd name="T86" fmla="*/ 35 w 73"/>
                <a:gd name="T87" fmla="*/ 3 h 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3"/>
                <a:gd name="T133" fmla="*/ 0 h 80"/>
                <a:gd name="T134" fmla="*/ 73 w 73"/>
                <a:gd name="T135" fmla="*/ 80 h 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3" h="80">
                  <a:moveTo>
                    <a:pt x="35" y="0"/>
                  </a:moveTo>
                  <a:lnTo>
                    <a:pt x="46" y="0"/>
                  </a:lnTo>
                  <a:lnTo>
                    <a:pt x="58" y="7"/>
                  </a:lnTo>
                  <a:lnTo>
                    <a:pt x="62" y="11"/>
                  </a:lnTo>
                  <a:lnTo>
                    <a:pt x="69" y="23"/>
                  </a:lnTo>
                  <a:lnTo>
                    <a:pt x="73" y="38"/>
                  </a:lnTo>
                  <a:lnTo>
                    <a:pt x="69" y="49"/>
                  </a:lnTo>
                  <a:lnTo>
                    <a:pt x="66" y="57"/>
                  </a:lnTo>
                  <a:lnTo>
                    <a:pt x="62" y="69"/>
                  </a:lnTo>
                  <a:lnTo>
                    <a:pt x="54" y="72"/>
                  </a:lnTo>
                  <a:lnTo>
                    <a:pt x="46" y="76"/>
                  </a:lnTo>
                  <a:lnTo>
                    <a:pt x="35" y="80"/>
                  </a:lnTo>
                  <a:lnTo>
                    <a:pt x="23" y="76"/>
                  </a:lnTo>
                  <a:lnTo>
                    <a:pt x="16" y="72"/>
                  </a:lnTo>
                  <a:lnTo>
                    <a:pt x="8" y="65"/>
                  </a:lnTo>
                  <a:lnTo>
                    <a:pt x="4" y="53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4" y="19"/>
                  </a:lnTo>
                  <a:lnTo>
                    <a:pt x="12" y="11"/>
                  </a:lnTo>
                  <a:lnTo>
                    <a:pt x="19" y="3"/>
                  </a:lnTo>
                  <a:lnTo>
                    <a:pt x="27" y="0"/>
                  </a:lnTo>
                  <a:lnTo>
                    <a:pt x="35" y="0"/>
                  </a:lnTo>
                  <a:close/>
                  <a:moveTo>
                    <a:pt x="35" y="3"/>
                  </a:moveTo>
                  <a:lnTo>
                    <a:pt x="31" y="7"/>
                  </a:lnTo>
                  <a:lnTo>
                    <a:pt x="23" y="7"/>
                  </a:lnTo>
                  <a:lnTo>
                    <a:pt x="19" y="11"/>
                  </a:lnTo>
                  <a:lnTo>
                    <a:pt x="16" y="15"/>
                  </a:lnTo>
                  <a:lnTo>
                    <a:pt x="16" y="23"/>
                  </a:lnTo>
                  <a:lnTo>
                    <a:pt x="16" y="34"/>
                  </a:lnTo>
                  <a:lnTo>
                    <a:pt x="16" y="49"/>
                  </a:lnTo>
                  <a:lnTo>
                    <a:pt x="19" y="61"/>
                  </a:lnTo>
                  <a:lnTo>
                    <a:pt x="27" y="69"/>
                  </a:lnTo>
                  <a:lnTo>
                    <a:pt x="31" y="72"/>
                  </a:lnTo>
                  <a:lnTo>
                    <a:pt x="39" y="72"/>
                  </a:lnTo>
                  <a:lnTo>
                    <a:pt x="46" y="72"/>
                  </a:lnTo>
                  <a:lnTo>
                    <a:pt x="54" y="69"/>
                  </a:lnTo>
                  <a:lnTo>
                    <a:pt x="58" y="57"/>
                  </a:lnTo>
                  <a:lnTo>
                    <a:pt x="58" y="46"/>
                  </a:lnTo>
                  <a:lnTo>
                    <a:pt x="58" y="30"/>
                  </a:lnTo>
                  <a:lnTo>
                    <a:pt x="54" y="23"/>
                  </a:lnTo>
                  <a:lnTo>
                    <a:pt x="50" y="11"/>
                  </a:lnTo>
                  <a:lnTo>
                    <a:pt x="42" y="7"/>
                  </a:lnTo>
                  <a:lnTo>
                    <a:pt x="35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600" name="Freeform 223"/>
            <p:cNvSpPr>
              <a:spLocks noEditPoints="1"/>
            </p:cNvSpPr>
            <p:nvPr/>
          </p:nvSpPr>
          <p:spPr bwMode="auto">
            <a:xfrm>
              <a:off x="392" y="2608"/>
              <a:ext cx="73" cy="80"/>
            </a:xfrm>
            <a:custGeom>
              <a:avLst/>
              <a:gdLst>
                <a:gd name="T0" fmla="*/ 34 w 73"/>
                <a:gd name="T1" fmla="*/ 0 h 80"/>
                <a:gd name="T2" fmla="*/ 46 w 73"/>
                <a:gd name="T3" fmla="*/ 0 h 80"/>
                <a:gd name="T4" fmla="*/ 53 w 73"/>
                <a:gd name="T5" fmla="*/ 7 h 80"/>
                <a:gd name="T6" fmla="*/ 61 w 73"/>
                <a:gd name="T7" fmla="*/ 11 h 80"/>
                <a:gd name="T8" fmla="*/ 69 w 73"/>
                <a:gd name="T9" fmla="*/ 23 h 80"/>
                <a:gd name="T10" fmla="*/ 73 w 73"/>
                <a:gd name="T11" fmla="*/ 38 h 80"/>
                <a:gd name="T12" fmla="*/ 69 w 73"/>
                <a:gd name="T13" fmla="*/ 49 h 80"/>
                <a:gd name="T14" fmla="*/ 65 w 73"/>
                <a:gd name="T15" fmla="*/ 57 h 80"/>
                <a:gd name="T16" fmla="*/ 61 w 73"/>
                <a:gd name="T17" fmla="*/ 69 h 80"/>
                <a:gd name="T18" fmla="*/ 53 w 73"/>
                <a:gd name="T19" fmla="*/ 72 h 80"/>
                <a:gd name="T20" fmla="*/ 46 w 73"/>
                <a:gd name="T21" fmla="*/ 76 h 80"/>
                <a:gd name="T22" fmla="*/ 34 w 73"/>
                <a:gd name="T23" fmla="*/ 80 h 80"/>
                <a:gd name="T24" fmla="*/ 23 w 73"/>
                <a:gd name="T25" fmla="*/ 76 h 80"/>
                <a:gd name="T26" fmla="*/ 15 w 73"/>
                <a:gd name="T27" fmla="*/ 72 h 80"/>
                <a:gd name="T28" fmla="*/ 7 w 73"/>
                <a:gd name="T29" fmla="*/ 65 h 80"/>
                <a:gd name="T30" fmla="*/ 0 w 73"/>
                <a:gd name="T31" fmla="*/ 53 h 80"/>
                <a:gd name="T32" fmla="*/ 0 w 73"/>
                <a:gd name="T33" fmla="*/ 38 h 80"/>
                <a:gd name="T34" fmla="*/ 0 w 73"/>
                <a:gd name="T35" fmla="*/ 30 h 80"/>
                <a:gd name="T36" fmla="*/ 4 w 73"/>
                <a:gd name="T37" fmla="*/ 19 h 80"/>
                <a:gd name="T38" fmla="*/ 11 w 73"/>
                <a:gd name="T39" fmla="*/ 11 h 80"/>
                <a:gd name="T40" fmla="*/ 19 w 73"/>
                <a:gd name="T41" fmla="*/ 3 h 80"/>
                <a:gd name="T42" fmla="*/ 27 w 73"/>
                <a:gd name="T43" fmla="*/ 0 h 80"/>
                <a:gd name="T44" fmla="*/ 34 w 73"/>
                <a:gd name="T45" fmla="*/ 0 h 80"/>
                <a:gd name="T46" fmla="*/ 34 w 73"/>
                <a:gd name="T47" fmla="*/ 3 h 80"/>
                <a:gd name="T48" fmla="*/ 27 w 73"/>
                <a:gd name="T49" fmla="*/ 7 h 80"/>
                <a:gd name="T50" fmla="*/ 23 w 73"/>
                <a:gd name="T51" fmla="*/ 7 h 80"/>
                <a:gd name="T52" fmla="*/ 19 w 73"/>
                <a:gd name="T53" fmla="*/ 11 h 80"/>
                <a:gd name="T54" fmla="*/ 15 w 73"/>
                <a:gd name="T55" fmla="*/ 15 h 80"/>
                <a:gd name="T56" fmla="*/ 15 w 73"/>
                <a:gd name="T57" fmla="*/ 23 h 80"/>
                <a:gd name="T58" fmla="*/ 15 w 73"/>
                <a:gd name="T59" fmla="*/ 34 h 80"/>
                <a:gd name="T60" fmla="*/ 15 w 73"/>
                <a:gd name="T61" fmla="*/ 49 h 80"/>
                <a:gd name="T62" fmla="*/ 19 w 73"/>
                <a:gd name="T63" fmla="*/ 61 h 80"/>
                <a:gd name="T64" fmla="*/ 27 w 73"/>
                <a:gd name="T65" fmla="*/ 69 h 80"/>
                <a:gd name="T66" fmla="*/ 30 w 73"/>
                <a:gd name="T67" fmla="*/ 72 h 80"/>
                <a:gd name="T68" fmla="*/ 38 w 73"/>
                <a:gd name="T69" fmla="*/ 72 h 80"/>
                <a:gd name="T70" fmla="*/ 46 w 73"/>
                <a:gd name="T71" fmla="*/ 72 h 80"/>
                <a:gd name="T72" fmla="*/ 53 w 73"/>
                <a:gd name="T73" fmla="*/ 69 h 80"/>
                <a:gd name="T74" fmla="*/ 57 w 73"/>
                <a:gd name="T75" fmla="*/ 57 h 80"/>
                <a:gd name="T76" fmla="*/ 57 w 73"/>
                <a:gd name="T77" fmla="*/ 46 h 80"/>
                <a:gd name="T78" fmla="*/ 57 w 73"/>
                <a:gd name="T79" fmla="*/ 30 h 80"/>
                <a:gd name="T80" fmla="*/ 53 w 73"/>
                <a:gd name="T81" fmla="*/ 23 h 80"/>
                <a:gd name="T82" fmla="*/ 50 w 73"/>
                <a:gd name="T83" fmla="*/ 11 h 80"/>
                <a:gd name="T84" fmla="*/ 42 w 73"/>
                <a:gd name="T85" fmla="*/ 7 h 80"/>
                <a:gd name="T86" fmla="*/ 34 w 73"/>
                <a:gd name="T87" fmla="*/ 3 h 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3"/>
                <a:gd name="T133" fmla="*/ 0 h 80"/>
                <a:gd name="T134" fmla="*/ 73 w 73"/>
                <a:gd name="T135" fmla="*/ 80 h 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3" h="80">
                  <a:moveTo>
                    <a:pt x="34" y="0"/>
                  </a:moveTo>
                  <a:lnTo>
                    <a:pt x="46" y="0"/>
                  </a:lnTo>
                  <a:lnTo>
                    <a:pt x="53" y="7"/>
                  </a:lnTo>
                  <a:lnTo>
                    <a:pt x="61" y="11"/>
                  </a:lnTo>
                  <a:lnTo>
                    <a:pt x="69" y="23"/>
                  </a:lnTo>
                  <a:lnTo>
                    <a:pt x="73" y="38"/>
                  </a:lnTo>
                  <a:lnTo>
                    <a:pt x="69" y="49"/>
                  </a:lnTo>
                  <a:lnTo>
                    <a:pt x="65" y="57"/>
                  </a:lnTo>
                  <a:lnTo>
                    <a:pt x="61" y="69"/>
                  </a:lnTo>
                  <a:lnTo>
                    <a:pt x="53" y="72"/>
                  </a:lnTo>
                  <a:lnTo>
                    <a:pt x="46" y="76"/>
                  </a:lnTo>
                  <a:lnTo>
                    <a:pt x="34" y="80"/>
                  </a:lnTo>
                  <a:lnTo>
                    <a:pt x="23" y="76"/>
                  </a:lnTo>
                  <a:lnTo>
                    <a:pt x="15" y="72"/>
                  </a:lnTo>
                  <a:lnTo>
                    <a:pt x="7" y="65"/>
                  </a:lnTo>
                  <a:lnTo>
                    <a:pt x="0" y="53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4" y="19"/>
                  </a:lnTo>
                  <a:lnTo>
                    <a:pt x="11" y="11"/>
                  </a:lnTo>
                  <a:lnTo>
                    <a:pt x="19" y="3"/>
                  </a:lnTo>
                  <a:lnTo>
                    <a:pt x="27" y="0"/>
                  </a:lnTo>
                  <a:lnTo>
                    <a:pt x="34" y="0"/>
                  </a:lnTo>
                  <a:close/>
                  <a:moveTo>
                    <a:pt x="34" y="3"/>
                  </a:moveTo>
                  <a:lnTo>
                    <a:pt x="27" y="7"/>
                  </a:lnTo>
                  <a:lnTo>
                    <a:pt x="23" y="7"/>
                  </a:lnTo>
                  <a:lnTo>
                    <a:pt x="19" y="11"/>
                  </a:lnTo>
                  <a:lnTo>
                    <a:pt x="15" y="15"/>
                  </a:lnTo>
                  <a:lnTo>
                    <a:pt x="15" y="23"/>
                  </a:lnTo>
                  <a:lnTo>
                    <a:pt x="15" y="34"/>
                  </a:lnTo>
                  <a:lnTo>
                    <a:pt x="15" y="49"/>
                  </a:lnTo>
                  <a:lnTo>
                    <a:pt x="19" y="61"/>
                  </a:lnTo>
                  <a:lnTo>
                    <a:pt x="27" y="69"/>
                  </a:lnTo>
                  <a:lnTo>
                    <a:pt x="30" y="72"/>
                  </a:lnTo>
                  <a:lnTo>
                    <a:pt x="38" y="72"/>
                  </a:lnTo>
                  <a:lnTo>
                    <a:pt x="46" y="72"/>
                  </a:lnTo>
                  <a:lnTo>
                    <a:pt x="53" y="69"/>
                  </a:lnTo>
                  <a:lnTo>
                    <a:pt x="57" y="57"/>
                  </a:lnTo>
                  <a:lnTo>
                    <a:pt x="57" y="46"/>
                  </a:lnTo>
                  <a:lnTo>
                    <a:pt x="57" y="30"/>
                  </a:lnTo>
                  <a:lnTo>
                    <a:pt x="53" y="23"/>
                  </a:lnTo>
                  <a:lnTo>
                    <a:pt x="50" y="11"/>
                  </a:lnTo>
                  <a:lnTo>
                    <a:pt x="42" y="7"/>
                  </a:lnTo>
                  <a:lnTo>
                    <a:pt x="34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601" name="Freeform 224"/>
            <p:cNvSpPr>
              <a:spLocks noEditPoints="1"/>
            </p:cNvSpPr>
            <p:nvPr/>
          </p:nvSpPr>
          <p:spPr bwMode="auto">
            <a:xfrm>
              <a:off x="476" y="2569"/>
              <a:ext cx="77" cy="119"/>
            </a:xfrm>
            <a:custGeom>
              <a:avLst/>
              <a:gdLst>
                <a:gd name="T0" fmla="*/ 54 w 77"/>
                <a:gd name="T1" fmla="*/ 104 h 119"/>
                <a:gd name="T2" fmla="*/ 46 w 77"/>
                <a:gd name="T3" fmla="*/ 111 h 119"/>
                <a:gd name="T4" fmla="*/ 42 w 77"/>
                <a:gd name="T5" fmla="*/ 115 h 119"/>
                <a:gd name="T6" fmla="*/ 35 w 77"/>
                <a:gd name="T7" fmla="*/ 115 h 119"/>
                <a:gd name="T8" fmla="*/ 31 w 77"/>
                <a:gd name="T9" fmla="*/ 119 h 119"/>
                <a:gd name="T10" fmla="*/ 19 w 77"/>
                <a:gd name="T11" fmla="*/ 115 h 119"/>
                <a:gd name="T12" fmla="*/ 8 w 77"/>
                <a:gd name="T13" fmla="*/ 108 h 119"/>
                <a:gd name="T14" fmla="*/ 0 w 77"/>
                <a:gd name="T15" fmla="*/ 96 h 119"/>
                <a:gd name="T16" fmla="*/ 0 w 77"/>
                <a:gd name="T17" fmla="*/ 81 h 119"/>
                <a:gd name="T18" fmla="*/ 0 w 77"/>
                <a:gd name="T19" fmla="*/ 65 h 119"/>
                <a:gd name="T20" fmla="*/ 8 w 77"/>
                <a:gd name="T21" fmla="*/ 50 h 119"/>
                <a:gd name="T22" fmla="*/ 15 w 77"/>
                <a:gd name="T23" fmla="*/ 46 h 119"/>
                <a:gd name="T24" fmla="*/ 27 w 77"/>
                <a:gd name="T25" fmla="*/ 39 h 119"/>
                <a:gd name="T26" fmla="*/ 35 w 77"/>
                <a:gd name="T27" fmla="*/ 39 h 119"/>
                <a:gd name="T28" fmla="*/ 46 w 77"/>
                <a:gd name="T29" fmla="*/ 42 h 119"/>
                <a:gd name="T30" fmla="*/ 54 w 77"/>
                <a:gd name="T31" fmla="*/ 46 h 119"/>
                <a:gd name="T32" fmla="*/ 54 w 77"/>
                <a:gd name="T33" fmla="*/ 31 h 119"/>
                <a:gd name="T34" fmla="*/ 50 w 77"/>
                <a:gd name="T35" fmla="*/ 19 h 119"/>
                <a:gd name="T36" fmla="*/ 50 w 77"/>
                <a:gd name="T37" fmla="*/ 12 h 119"/>
                <a:gd name="T38" fmla="*/ 50 w 77"/>
                <a:gd name="T39" fmla="*/ 12 h 119"/>
                <a:gd name="T40" fmla="*/ 50 w 77"/>
                <a:gd name="T41" fmla="*/ 8 h 119"/>
                <a:gd name="T42" fmla="*/ 50 w 77"/>
                <a:gd name="T43" fmla="*/ 8 h 119"/>
                <a:gd name="T44" fmla="*/ 46 w 77"/>
                <a:gd name="T45" fmla="*/ 8 h 119"/>
                <a:gd name="T46" fmla="*/ 46 w 77"/>
                <a:gd name="T47" fmla="*/ 8 h 119"/>
                <a:gd name="T48" fmla="*/ 42 w 77"/>
                <a:gd name="T49" fmla="*/ 8 h 119"/>
                <a:gd name="T50" fmla="*/ 42 w 77"/>
                <a:gd name="T51" fmla="*/ 8 h 119"/>
                <a:gd name="T52" fmla="*/ 61 w 77"/>
                <a:gd name="T53" fmla="*/ 0 h 119"/>
                <a:gd name="T54" fmla="*/ 65 w 77"/>
                <a:gd name="T55" fmla="*/ 0 h 119"/>
                <a:gd name="T56" fmla="*/ 65 w 77"/>
                <a:gd name="T57" fmla="*/ 85 h 119"/>
                <a:gd name="T58" fmla="*/ 65 w 77"/>
                <a:gd name="T59" fmla="*/ 96 h 119"/>
                <a:gd name="T60" fmla="*/ 65 w 77"/>
                <a:gd name="T61" fmla="*/ 104 h 119"/>
                <a:gd name="T62" fmla="*/ 65 w 77"/>
                <a:gd name="T63" fmla="*/ 104 h 119"/>
                <a:gd name="T64" fmla="*/ 69 w 77"/>
                <a:gd name="T65" fmla="*/ 108 h 119"/>
                <a:gd name="T66" fmla="*/ 69 w 77"/>
                <a:gd name="T67" fmla="*/ 108 h 119"/>
                <a:gd name="T68" fmla="*/ 69 w 77"/>
                <a:gd name="T69" fmla="*/ 108 h 119"/>
                <a:gd name="T70" fmla="*/ 73 w 77"/>
                <a:gd name="T71" fmla="*/ 108 h 119"/>
                <a:gd name="T72" fmla="*/ 77 w 77"/>
                <a:gd name="T73" fmla="*/ 108 h 119"/>
                <a:gd name="T74" fmla="*/ 77 w 77"/>
                <a:gd name="T75" fmla="*/ 108 h 119"/>
                <a:gd name="T76" fmla="*/ 54 w 77"/>
                <a:gd name="T77" fmla="*/ 119 h 119"/>
                <a:gd name="T78" fmla="*/ 54 w 77"/>
                <a:gd name="T79" fmla="*/ 119 h 119"/>
                <a:gd name="T80" fmla="*/ 54 w 77"/>
                <a:gd name="T81" fmla="*/ 104 h 119"/>
                <a:gd name="T82" fmla="*/ 54 w 77"/>
                <a:gd name="T83" fmla="*/ 100 h 119"/>
                <a:gd name="T84" fmla="*/ 54 w 77"/>
                <a:gd name="T85" fmla="*/ 65 h 119"/>
                <a:gd name="T86" fmla="*/ 50 w 77"/>
                <a:gd name="T87" fmla="*/ 58 h 119"/>
                <a:gd name="T88" fmla="*/ 50 w 77"/>
                <a:gd name="T89" fmla="*/ 54 h 119"/>
                <a:gd name="T90" fmla="*/ 46 w 77"/>
                <a:gd name="T91" fmla="*/ 50 h 119"/>
                <a:gd name="T92" fmla="*/ 42 w 77"/>
                <a:gd name="T93" fmla="*/ 46 h 119"/>
                <a:gd name="T94" fmla="*/ 38 w 77"/>
                <a:gd name="T95" fmla="*/ 46 h 119"/>
                <a:gd name="T96" fmla="*/ 35 w 77"/>
                <a:gd name="T97" fmla="*/ 42 h 119"/>
                <a:gd name="T98" fmla="*/ 27 w 77"/>
                <a:gd name="T99" fmla="*/ 46 h 119"/>
                <a:gd name="T100" fmla="*/ 19 w 77"/>
                <a:gd name="T101" fmla="*/ 50 h 119"/>
                <a:gd name="T102" fmla="*/ 15 w 77"/>
                <a:gd name="T103" fmla="*/ 62 h 119"/>
                <a:gd name="T104" fmla="*/ 12 w 77"/>
                <a:gd name="T105" fmla="*/ 73 h 119"/>
                <a:gd name="T106" fmla="*/ 15 w 77"/>
                <a:gd name="T107" fmla="*/ 88 h 119"/>
                <a:gd name="T108" fmla="*/ 19 w 77"/>
                <a:gd name="T109" fmla="*/ 100 h 119"/>
                <a:gd name="T110" fmla="*/ 27 w 77"/>
                <a:gd name="T111" fmla="*/ 104 h 119"/>
                <a:gd name="T112" fmla="*/ 38 w 77"/>
                <a:gd name="T113" fmla="*/ 108 h 119"/>
                <a:gd name="T114" fmla="*/ 46 w 77"/>
                <a:gd name="T115" fmla="*/ 104 h 119"/>
                <a:gd name="T116" fmla="*/ 54 w 77"/>
                <a:gd name="T117" fmla="*/ 100 h 11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7"/>
                <a:gd name="T178" fmla="*/ 0 h 119"/>
                <a:gd name="T179" fmla="*/ 77 w 77"/>
                <a:gd name="T180" fmla="*/ 119 h 11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7" h="119">
                  <a:moveTo>
                    <a:pt x="54" y="104"/>
                  </a:moveTo>
                  <a:lnTo>
                    <a:pt x="46" y="111"/>
                  </a:lnTo>
                  <a:lnTo>
                    <a:pt x="42" y="115"/>
                  </a:lnTo>
                  <a:lnTo>
                    <a:pt x="35" y="115"/>
                  </a:lnTo>
                  <a:lnTo>
                    <a:pt x="31" y="119"/>
                  </a:lnTo>
                  <a:lnTo>
                    <a:pt x="19" y="115"/>
                  </a:lnTo>
                  <a:lnTo>
                    <a:pt x="8" y="108"/>
                  </a:lnTo>
                  <a:lnTo>
                    <a:pt x="0" y="96"/>
                  </a:lnTo>
                  <a:lnTo>
                    <a:pt x="0" y="81"/>
                  </a:lnTo>
                  <a:lnTo>
                    <a:pt x="0" y="65"/>
                  </a:lnTo>
                  <a:lnTo>
                    <a:pt x="8" y="50"/>
                  </a:lnTo>
                  <a:lnTo>
                    <a:pt x="15" y="46"/>
                  </a:lnTo>
                  <a:lnTo>
                    <a:pt x="27" y="39"/>
                  </a:lnTo>
                  <a:lnTo>
                    <a:pt x="35" y="39"/>
                  </a:lnTo>
                  <a:lnTo>
                    <a:pt x="46" y="42"/>
                  </a:lnTo>
                  <a:lnTo>
                    <a:pt x="54" y="46"/>
                  </a:lnTo>
                  <a:lnTo>
                    <a:pt x="54" y="31"/>
                  </a:lnTo>
                  <a:lnTo>
                    <a:pt x="50" y="19"/>
                  </a:lnTo>
                  <a:lnTo>
                    <a:pt x="50" y="12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61" y="0"/>
                  </a:lnTo>
                  <a:lnTo>
                    <a:pt x="65" y="0"/>
                  </a:lnTo>
                  <a:lnTo>
                    <a:pt x="65" y="85"/>
                  </a:lnTo>
                  <a:lnTo>
                    <a:pt x="65" y="96"/>
                  </a:lnTo>
                  <a:lnTo>
                    <a:pt x="65" y="104"/>
                  </a:lnTo>
                  <a:lnTo>
                    <a:pt x="69" y="108"/>
                  </a:lnTo>
                  <a:lnTo>
                    <a:pt x="73" y="108"/>
                  </a:lnTo>
                  <a:lnTo>
                    <a:pt x="77" y="108"/>
                  </a:lnTo>
                  <a:lnTo>
                    <a:pt x="54" y="119"/>
                  </a:lnTo>
                  <a:lnTo>
                    <a:pt x="54" y="104"/>
                  </a:lnTo>
                  <a:close/>
                  <a:moveTo>
                    <a:pt x="54" y="100"/>
                  </a:moveTo>
                  <a:lnTo>
                    <a:pt x="54" y="65"/>
                  </a:lnTo>
                  <a:lnTo>
                    <a:pt x="50" y="58"/>
                  </a:lnTo>
                  <a:lnTo>
                    <a:pt x="50" y="54"/>
                  </a:lnTo>
                  <a:lnTo>
                    <a:pt x="46" y="50"/>
                  </a:lnTo>
                  <a:lnTo>
                    <a:pt x="42" y="46"/>
                  </a:lnTo>
                  <a:lnTo>
                    <a:pt x="38" y="46"/>
                  </a:lnTo>
                  <a:lnTo>
                    <a:pt x="35" y="42"/>
                  </a:lnTo>
                  <a:lnTo>
                    <a:pt x="27" y="46"/>
                  </a:lnTo>
                  <a:lnTo>
                    <a:pt x="19" y="50"/>
                  </a:lnTo>
                  <a:lnTo>
                    <a:pt x="15" y="62"/>
                  </a:lnTo>
                  <a:lnTo>
                    <a:pt x="12" y="73"/>
                  </a:lnTo>
                  <a:lnTo>
                    <a:pt x="15" y="88"/>
                  </a:lnTo>
                  <a:lnTo>
                    <a:pt x="19" y="100"/>
                  </a:lnTo>
                  <a:lnTo>
                    <a:pt x="27" y="104"/>
                  </a:lnTo>
                  <a:lnTo>
                    <a:pt x="38" y="108"/>
                  </a:lnTo>
                  <a:lnTo>
                    <a:pt x="46" y="104"/>
                  </a:lnTo>
                  <a:lnTo>
                    <a:pt x="54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602" name="Rectangle 225"/>
            <p:cNvSpPr>
              <a:spLocks noChangeArrowheads="1"/>
            </p:cNvSpPr>
            <p:nvPr/>
          </p:nvSpPr>
          <p:spPr bwMode="auto">
            <a:xfrm>
              <a:off x="833" y="25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03" name="Rectangle 226"/>
            <p:cNvSpPr>
              <a:spLocks noChangeArrowheads="1"/>
            </p:cNvSpPr>
            <p:nvPr/>
          </p:nvSpPr>
          <p:spPr bwMode="auto">
            <a:xfrm>
              <a:off x="864" y="2535"/>
              <a:ext cx="7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04" name="Freeform 227"/>
            <p:cNvSpPr>
              <a:spLocks/>
            </p:cNvSpPr>
            <p:nvPr/>
          </p:nvSpPr>
          <p:spPr bwMode="auto">
            <a:xfrm>
              <a:off x="1059" y="2669"/>
              <a:ext cx="19" cy="19"/>
            </a:xfrm>
            <a:custGeom>
              <a:avLst/>
              <a:gdLst>
                <a:gd name="T0" fmla="*/ 8 w 19"/>
                <a:gd name="T1" fmla="*/ 0 h 19"/>
                <a:gd name="T2" fmla="*/ 12 w 19"/>
                <a:gd name="T3" fmla="*/ 0 h 19"/>
                <a:gd name="T4" fmla="*/ 16 w 19"/>
                <a:gd name="T5" fmla="*/ 0 h 19"/>
                <a:gd name="T6" fmla="*/ 19 w 19"/>
                <a:gd name="T7" fmla="*/ 4 h 19"/>
                <a:gd name="T8" fmla="*/ 19 w 19"/>
                <a:gd name="T9" fmla="*/ 8 h 19"/>
                <a:gd name="T10" fmla="*/ 19 w 19"/>
                <a:gd name="T11" fmla="*/ 11 h 19"/>
                <a:gd name="T12" fmla="*/ 16 w 19"/>
                <a:gd name="T13" fmla="*/ 15 h 19"/>
                <a:gd name="T14" fmla="*/ 12 w 19"/>
                <a:gd name="T15" fmla="*/ 15 h 19"/>
                <a:gd name="T16" fmla="*/ 8 w 19"/>
                <a:gd name="T17" fmla="*/ 19 h 19"/>
                <a:gd name="T18" fmla="*/ 4 w 19"/>
                <a:gd name="T19" fmla="*/ 15 h 19"/>
                <a:gd name="T20" fmla="*/ 0 w 19"/>
                <a:gd name="T21" fmla="*/ 15 h 19"/>
                <a:gd name="T22" fmla="*/ 0 w 19"/>
                <a:gd name="T23" fmla="*/ 11 h 19"/>
                <a:gd name="T24" fmla="*/ 0 w 19"/>
                <a:gd name="T25" fmla="*/ 8 h 19"/>
                <a:gd name="T26" fmla="*/ 0 w 19"/>
                <a:gd name="T27" fmla="*/ 4 h 19"/>
                <a:gd name="T28" fmla="*/ 0 w 19"/>
                <a:gd name="T29" fmla="*/ 0 h 19"/>
                <a:gd name="T30" fmla="*/ 4 w 19"/>
                <a:gd name="T31" fmla="*/ 0 h 19"/>
                <a:gd name="T32" fmla="*/ 8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8" y="0"/>
                  </a:moveTo>
                  <a:lnTo>
                    <a:pt x="12" y="0"/>
                  </a:lnTo>
                  <a:lnTo>
                    <a:pt x="16" y="0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9" y="11"/>
                  </a:lnTo>
                  <a:lnTo>
                    <a:pt x="16" y="15"/>
                  </a:lnTo>
                  <a:lnTo>
                    <a:pt x="12" y="15"/>
                  </a:lnTo>
                  <a:lnTo>
                    <a:pt x="8" y="19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605" name="Freeform 228"/>
            <p:cNvSpPr>
              <a:spLocks noEditPoints="1"/>
            </p:cNvSpPr>
            <p:nvPr/>
          </p:nvSpPr>
          <p:spPr bwMode="auto">
            <a:xfrm>
              <a:off x="1094" y="2569"/>
              <a:ext cx="73" cy="119"/>
            </a:xfrm>
            <a:custGeom>
              <a:avLst/>
              <a:gdLst>
                <a:gd name="T0" fmla="*/ 0 w 73"/>
                <a:gd name="T1" fmla="*/ 62 h 119"/>
                <a:gd name="T2" fmla="*/ 4 w 73"/>
                <a:gd name="T3" fmla="*/ 42 h 119"/>
                <a:gd name="T4" fmla="*/ 8 w 73"/>
                <a:gd name="T5" fmla="*/ 27 h 119"/>
                <a:gd name="T6" fmla="*/ 11 w 73"/>
                <a:gd name="T7" fmla="*/ 16 h 119"/>
                <a:gd name="T8" fmla="*/ 23 w 73"/>
                <a:gd name="T9" fmla="*/ 8 h 119"/>
                <a:gd name="T10" fmla="*/ 31 w 73"/>
                <a:gd name="T11" fmla="*/ 4 h 119"/>
                <a:gd name="T12" fmla="*/ 34 w 73"/>
                <a:gd name="T13" fmla="*/ 0 h 119"/>
                <a:gd name="T14" fmla="*/ 46 w 73"/>
                <a:gd name="T15" fmla="*/ 4 h 119"/>
                <a:gd name="T16" fmla="*/ 54 w 73"/>
                <a:gd name="T17" fmla="*/ 8 h 119"/>
                <a:gd name="T18" fmla="*/ 57 w 73"/>
                <a:gd name="T19" fmla="*/ 16 h 119"/>
                <a:gd name="T20" fmla="*/ 65 w 73"/>
                <a:gd name="T21" fmla="*/ 27 h 119"/>
                <a:gd name="T22" fmla="*/ 69 w 73"/>
                <a:gd name="T23" fmla="*/ 42 h 119"/>
                <a:gd name="T24" fmla="*/ 73 w 73"/>
                <a:gd name="T25" fmla="*/ 58 h 119"/>
                <a:gd name="T26" fmla="*/ 69 w 73"/>
                <a:gd name="T27" fmla="*/ 77 h 119"/>
                <a:gd name="T28" fmla="*/ 65 w 73"/>
                <a:gd name="T29" fmla="*/ 92 h 119"/>
                <a:gd name="T30" fmla="*/ 61 w 73"/>
                <a:gd name="T31" fmla="*/ 104 h 119"/>
                <a:gd name="T32" fmla="*/ 54 w 73"/>
                <a:gd name="T33" fmla="*/ 111 h 119"/>
                <a:gd name="T34" fmla="*/ 42 w 73"/>
                <a:gd name="T35" fmla="*/ 115 h 119"/>
                <a:gd name="T36" fmla="*/ 34 w 73"/>
                <a:gd name="T37" fmla="*/ 119 h 119"/>
                <a:gd name="T38" fmla="*/ 27 w 73"/>
                <a:gd name="T39" fmla="*/ 115 h 119"/>
                <a:gd name="T40" fmla="*/ 19 w 73"/>
                <a:gd name="T41" fmla="*/ 108 h 119"/>
                <a:gd name="T42" fmla="*/ 11 w 73"/>
                <a:gd name="T43" fmla="*/ 100 h 119"/>
                <a:gd name="T44" fmla="*/ 4 w 73"/>
                <a:gd name="T45" fmla="*/ 81 h 119"/>
                <a:gd name="T46" fmla="*/ 0 w 73"/>
                <a:gd name="T47" fmla="*/ 62 h 119"/>
                <a:gd name="T48" fmla="*/ 15 w 73"/>
                <a:gd name="T49" fmla="*/ 62 h 119"/>
                <a:gd name="T50" fmla="*/ 19 w 73"/>
                <a:gd name="T51" fmla="*/ 85 h 119"/>
                <a:gd name="T52" fmla="*/ 23 w 73"/>
                <a:gd name="T53" fmla="*/ 100 h 119"/>
                <a:gd name="T54" fmla="*/ 27 w 73"/>
                <a:gd name="T55" fmla="*/ 108 h 119"/>
                <a:gd name="T56" fmla="*/ 31 w 73"/>
                <a:gd name="T57" fmla="*/ 111 h 119"/>
                <a:gd name="T58" fmla="*/ 34 w 73"/>
                <a:gd name="T59" fmla="*/ 111 h 119"/>
                <a:gd name="T60" fmla="*/ 38 w 73"/>
                <a:gd name="T61" fmla="*/ 111 h 119"/>
                <a:gd name="T62" fmla="*/ 46 w 73"/>
                <a:gd name="T63" fmla="*/ 108 h 119"/>
                <a:gd name="T64" fmla="*/ 50 w 73"/>
                <a:gd name="T65" fmla="*/ 104 h 119"/>
                <a:gd name="T66" fmla="*/ 50 w 73"/>
                <a:gd name="T67" fmla="*/ 96 h 119"/>
                <a:gd name="T68" fmla="*/ 54 w 73"/>
                <a:gd name="T69" fmla="*/ 77 h 119"/>
                <a:gd name="T70" fmla="*/ 54 w 73"/>
                <a:gd name="T71" fmla="*/ 54 h 119"/>
                <a:gd name="T72" fmla="*/ 54 w 73"/>
                <a:gd name="T73" fmla="*/ 39 h 119"/>
                <a:gd name="T74" fmla="*/ 50 w 73"/>
                <a:gd name="T75" fmla="*/ 23 h 119"/>
                <a:gd name="T76" fmla="*/ 50 w 73"/>
                <a:gd name="T77" fmla="*/ 16 h 119"/>
                <a:gd name="T78" fmla="*/ 46 w 73"/>
                <a:gd name="T79" fmla="*/ 12 h 119"/>
                <a:gd name="T80" fmla="*/ 42 w 73"/>
                <a:gd name="T81" fmla="*/ 8 h 119"/>
                <a:gd name="T82" fmla="*/ 34 w 73"/>
                <a:gd name="T83" fmla="*/ 8 h 119"/>
                <a:gd name="T84" fmla="*/ 31 w 73"/>
                <a:gd name="T85" fmla="*/ 8 h 119"/>
                <a:gd name="T86" fmla="*/ 27 w 73"/>
                <a:gd name="T87" fmla="*/ 12 h 119"/>
                <a:gd name="T88" fmla="*/ 23 w 73"/>
                <a:gd name="T89" fmla="*/ 19 h 119"/>
                <a:gd name="T90" fmla="*/ 19 w 73"/>
                <a:gd name="T91" fmla="*/ 35 h 119"/>
                <a:gd name="T92" fmla="*/ 19 w 73"/>
                <a:gd name="T93" fmla="*/ 50 h 119"/>
                <a:gd name="T94" fmla="*/ 15 w 73"/>
                <a:gd name="T95" fmla="*/ 62 h 1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9"/>
                <a:gd name="T146" fmla="*/ 73 w 73"/>
                <a:gd name="T147" fmla="*/ 119 h 1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9">
                  <a:moveTo>
                    <a:pt x="0" y="62"/>
                  </a:moveTo>
                  <a:lnTo>
                    <a:pt x="4" y="42"/>
                  </a:lnTo>
                  <a:lnTo>
                    <a:pt x="8" y="27"/>
                  </a:lnTo>
                  <a:lnTo>
                    <a:pt x="11" y="16"/>
                  </a:lnTo>
                  <a:lnTo>
                    <a:pt x="23" y="8"/>
                  </a:lnTo>
                  <a:lnTo>
                    <a:pt x="31" y="4"/>
                  </a:lnTo>
                  <a:lnTo>
                    <a:pt x="34" y="0"/>
                  </a:lnTo>
                  <a:lnTo>
                    <a:pt x="46" y="4"/>
                  </a:lnTo>
                  <a:lnTo>
                    <a:pt x="54" y="8"/>
                  </a:lnTo>
                  <a:lnTo>
                    <a:pt x="57" y="16"/>
                  </a:lnTo>
                  <a:lnTo>
                    <a:pt x="65" y="27"/>
                  </a:lnTo>
                  <a:lnTo>
                    <a:pt x="69" y="42"/>
                  </a:lnTo>
                  <a:lnTo>
                    <a:pt x="73" y="58"/>
                  </a:lnTo>
                  <a:lnTo>
                    <a:pt x="69" y="77"/>
                  </a:lnTo>
                  <a:lnTo>
                    <a:pt x="65" y="92"/>
                  </a:lnTo>
                  <a:lnTo>
                    <a:pt x="61" y="104"/>
                  </a:lnTo>
                  <a:lnTo>
                    <a:pt x="54" y="111"/>
                  </a:lnTo>
                  <a:lnTo>
                    <a:pt x="42" y="115"/>
                  </a:lnTo>
                  <a:lnTo>
                    <a:pt x="34" y="119"/>
                  </a:lnTo>
                  <a:lnTo>
                    <a:pt x="27" y="115"/>
                  </a:lnTo>
                  <a:lnTo>
                    <a:pt x="19" y="108"/>
                  </a:lnTo>
                  <a:lnTo>
                    <a:pt x="11" y="100"/>
                  </a:lnTo>
                  <a:lnTo>
                    <a:pt x="4" y="81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9" y="85"/>
                  </a:lnTo>
                  <a:lnTo>
                    <a:pt x="23" y="100"/>
                  </a:lnTo>
                  <a:lnTo>
                    <a:pt x="27" y="108"/>
                  </a:lnTo>
                  <a:lnTo>
                    <a:pt x="31" y="111"/>
                  </a:lnTo>
                  <a:lnTo>
                    <a:pt x="34" y="111"/>
                  </a:lnTo>
                  <a:lnTo>
                    <a:pt x="38" y="111"/>
                  </a:lnTo>
                  <a:lnTo>
                    <a:pt x="46" y="108"/>
                  </a:lnTo>
                  <a:lnTo>
                    <a:pt x="50" y="104"/>
                  </a:lnTo>
                  <a:lnTo>
                    <a:pt x="50" y="96"/>
                  </a:lnTo>
                  <a:lnTo>
                    <a:pt x="54" y="77"/>
                  </a:lnTo>
                  <a:lnTo>
                    <a:pt x="54" y="54"/>
                  </a:lnTo>
                  <a:lnTo>
                    <a:pt x="54" y="39"/>
                  </a:lnTo>
                  <a:lnTo>
                    <a:pt x="50" y="23"/>
                  </a:lnTo>
                  <a:lnTo>
                    <a:pt x="50" y="16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34" y="8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3" y="19"/>
                  </a:lnTo>
                  <a:lnTo>
                    <a:pt x="19" y="35"/>
                  </a:lnTo>
                  <a:lnTo>
                    <a:pt x="19" y="50"/>
                  </a:lnTo>
                  <a:lnTo>
                    <a:pt x="15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606" name="Freeform 229"/>
            <p:cNvSpPr>
              <a:spLocks/>
            </p:cNvSpPr>
            <p:nvPr/>
          </p:nvSpPr>
          <p:spPr bwMode="auto">
            <a:xfrm>
              <a:off x="1190" y="2569"/>
              <a:ext cx="46" cy="115"/>
            </a:xfrm>
            <a:custGeom>
              <a:avLst/>
              <a:gdLst>
                <a:gd name="T0" fmla="*/ 0 w 46"/>
                <a:gd name="T1" fmla="*/ 16 h 115"/>
                <a:gd name="T2" fmla="*/ 27 w 46"/>
                <a:gd name="T3" fmla="*/ 0 h 115"/>
                <a:gd name="T4" fmla="*/ 30 w 46"/>
                <a:gd name="T5" fmla="*/ 0 h 115"/>
                <a:gd name="T6" fmla="*/ 30 w 46"/>
                <a:gd name="T7" fmla="*/ 96 h 115"/>
                <a:gd name="T8" fmla="*/ 30 w 46"/>
                <a:gd name="T9" fmla="*/ 104 h 115"/>
                <a:gd name="T10" fmla="*/ 30 w 46"/>
                <a:gd name="T11" fmla="*/ 108 h 115"/>
                <a:gd name="T12" fmla="*/ 34 w 46"/>
                <a:gd name="T13" fmla="*/ 111 h 115"/>
                <a:gd name="T14" fmla="*/ 34 w 46"/>
                <a:gd name="T15" fmla="*/ 111 h 115"/>
                <a:gd name="T16" fmla="*/ 38 w 46"/>
                <a:gd name="T17" fmla="*/ 115 h 115"/>
                <a:gd name="T18" fmla="*/ 46 w 46"/>
                <a:gd name="T19" fmla="*/ 115 h 115"/>
                <a:gd name="T20" fmla="*/ 46 w 46"/>
                <a:gd name="T21" fmla="*/ 115 h 115"/>
                <a:gd name="T22" fmla="*/ 4 w 46"/>
                <a:gd name="T23" fmla="*/ 115 h 115"/>
                <a:gd name="T24" fmla="*/ 4 w 46"/>
                <a:gd name="T25" fmla="*/ 115 h 115"/>
                <a:gd name="T26" fmla="*/ 11 w 46"/>
                <a:gd name="T27" fmla="*/ 115 h 115"/>
                <a:gd name="T28" fmla="*/ 11 w 46"/>
                <a:gd name="T29" fmla="*/ 111 h 115"/>
                <a:gd name="T30" fmla="*/ 15 w 46"/>
                <a:gd name="T31" fmla="*/ 111 h 115"/>
                <a:gd name="T32" fmla="*/ 15 w 46"/>
                <a:gd name="T33" fmla="*/ 108 h 115"/>
                <a:gd name="T34" fmla="*/ 15 w 46"/>
                <a:gd name="T35" fmla="*/ 104 h 115"/>
                <a:gd name="T36" fmla="*/ 15 w 46"/>
                <a:gd name="T37" fmla="*/ 96 h 115"/>
                <a:gd name="T38" fmla="*/ 15 w 46"/>
                <a:gd name="T39" fmla="*/ 35 h 115"/>
                <a:gd name="T40" fmla="*/ 15 w 46"/>
                <a:gd name="T41" fmla="*/ 23 h 115"/>
                <a:gd name="T42" fmla="*/ 15 w 46"/>
                <a:gd name="T43" fmla="*/ 19 h 115"/>
                <a:gd name="T44" fmla="*/ 15 w 46"/>
                <a:gd name="T45" fmla="*/ 16 h 115"/>
                <a:gd name="T46" fmla="*/ 15 w 46"/>
                <a:gd name="T47" fmla="*/ 16 h 115"/>
                <a:gd name="T48" fmla="*/ 11 w 46"/>
                <a:gd name="T49" fmla="*/ 16 h 115"/>
                <a:gd name="T50" fmla="*/ 11 w 46"/>
                <a:gd name="T51" fmla="*/ 12 h 115"/>
                <a:gd name="T52" fmla="*/ 7 w 46"/>
                <a:gd name="T53" fmla="*/ 16 h 115"/>
                <a:gd name="T54" fmla="*/ 4 w 46"/>
                <a:gd name="T55" fmla="*/ 16 h 115"/>
                <a:gd name="T56" fmla="*/ 0 w 46"/>
                <a:gd name="T57" fmla="*/ 16 h 1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"/>
                <a:gd name="T88" fmla="*/ 0 h 115"/>
                <a:gd name="T89" fmla="*/ 46 w 46"/>
                <a:gd name="T90" fmla="*/ 115 h 11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" h="115">
                  <a:moveTo>
                    <a:pt x="0" y="16"/>
                  </a:moveTo>
                  <a:lnTo>
                    <a:pt x="27" y="0"/>
                  </a:lnTo>
                  <a:lnTo>
                    <a:pt x="30" y="0"/>
                  </a:lnTo>
                  <a:lnTo>
                    <a:pt x="30" y="96"/>
                  </a:lnTo>
                  <a:lnTo>
                    <a:pt x="30" y="104"/>
                  </a:lnTo>
                  <a:lnTo>
                    <a:pt x="30" y="108"/>
                  </a:lnTo>
                  <a:lnTo>
                    <a:pt x="34" y="111"/>
                  </a:lnTo>
                  <a:lnTo>
                    <a:pt x="38" y="115"/>
                  </a:lnTo>
                  <a:lnTo>
                    <a:pt x="46" y="115"/>
                  </a:lnTo>
                  <a:lnTo>
                    <a:pt x="4" y="115"/>
                  </a:lnTo>
                  <a:lnTo>
                    <a:pt x="11" y="115"/>
                  </a:lnTo>
                  <a:lnTo>
                    <a:pt x="11" y="111"/>
                  </a:lnTo>
                  <a:lnTo>
                    <a:pt x="15" y="111"/>
                  </a:lnTo>
                  <a:lnTo>
                    <a:pt x="15" y="108"/>
                  </a:lnTo>
                  <a:lnTo>
                    <a:pt x="15" y="104"/>
                  </a:lnTo>
                  <a:lnTo>
                    <a:pt x="15" y="96"/>
                  </a:lnTo>
                  <a:lnTo>
                    <a:pt x="15" y="35"/>
                  </a:lnTo>
                  <a:lnTo>
                    <a:pt x="15" y="23"/>
                  </a:lnTo>
                  <a:lnTo>
                    <a:pt x="15" y="19"/>
                  </a:lnTo>
                  <a:lnTo>
                    <a:pt x="15" y="16"/>
                  </a:lnTo>
                  <a:lnTo>
                    <a:pt x="11" y="16"/>
                  </a:lnTo>
                  <a:lnTo>
                    <a:pt x="11" y="12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607" name="Freeform 230"/>
            <p:cNvSpPr>
              <a:spLocks/>
            </p:cNvSpPr>
            <p:nvPr/>
          </p:nvSpPr>
          <p:spPr bwMode="auto">
            <a:xfrm>
              <a:off x="1263" y="2569"/>
              <a:ext cx="65" cy="119"/>
            </a:xfrm>
            <a:custGeom>
              <a:avLst/>
              <a:gdLst>
                <a:gd name="T0" fmla="*/ 7 w 65"/>
                <a:gd name="T1" fmla="*/ 16 h 119"/>
                <a:gd name="T2" fmla="*/ 23 w 65"/>
                <a:gd name="T3" fmla="*/ 4 h 119"/>
                <a:gd name="T4" fmla="*/ 42 w 65"/>
                <a:gd name="T5" fmla="*/ 4 h 119"/>
                <a:gd name="T6" fmla="*/ 57 w 65"/>
                <a:gd name="T7" fmla="*/ 16 h 119"/>
                <a:gd name="T8" fmla="*/ 57 w 65"/>
                <a:gd name="T9" fmla="*/ 31 h 119"/>
                <a:gd name="T10" fmla="*/ 42 w 65"/>
                <a:gd name="T11" fmla="*/ 50 h 119"/>
                <a:gd name="T12" fmla="*/ 57 w 65"/>
                <a:gd name="T13" fmla="*/ 62 h 119"/>
                <a:gd name="T14" fmla="*/ 65 w 65"/>
                <a:gd name="T15" fmla="*/ 77 h 119"/>
                <a:gd name="T16" fmla="*/ 53 w 65"/>
                <a:gd name="T17" fmla="*/ 104 h 119"/>
                <a:gd name="T18" fmla="*/ 34 w 65"/>
                <a:gd name="T19" fmla="*/ 115 h 119"/>
                <a:gd name="T20" fmla="*/ 11 w 65"/>
                <a:gd name="T21" fmla="*/ 115 h 119"/>
                <a:gd name="T22" fmla="*/ 0 w 65"/>
                <a:gd name="T23" fmla="*/ 111 h 119"/>
                <a:gd name="T24" fmla="*/ 0 w 65"/>
                <a:gd name="T25" fmla="*/ 108 h 119"/>
                <a:gd name="T26" fmla="*/ 3 w 65"/>
                <a:gd name="T27" fmla="*/ 104 h 119"/>
                <a:gd name="T28" fmla="*/ 7 w 65"/>
                <a:gd name="T29" fmla="*/ 104 h 119"/>
                <a:gd name="T30" fmla="*/ 11 w 65"/>
                <a:gd name="T31" fmla="*/ 104 h 119"/>
                <a:gd name="T32" fmla="*/ 23 w 65"/>
                <a:gd name="T33" fmla="*/ 108 h 119"/>
                <a:gd name="T34" fmla="*/ 27 w 65"/>
                <a:gd name="T35" fmla="*/ 111 h 119"/>
                <a:gd name="T36" fmla="*/ 38 w 65"/>
                <a:gd name="T37" fmla="*/ 108 h 119"/>
                <a:gd name="T38" fmla="*/ 50 w 65"/>
                <a:gd name="T39" fmla="*/ 96 h 119"/>
                <a:gd name="T40" fmla="*/ 50 w 65"/>
                <a:gd name="T41" fmla="*/ 81 h 119"/>
                <a:gd name="T42" fmla="*/ 46 w 65"/>
                <a:gd name="T43" fmla="*/ 73 h 119"/>
                <a:gd name="T44" fmla="*/ 38 w 65"/>
                <a:gd name="T45" fmla="*/ 65 h 119"/>
                <a:gd name="T46" fmla="*/ 27 w 65"/>
                <a:gd name="T47" fmla="*/ 62 h 119"/>
                <a:gd name="T48" fmla="*/ 19 w 65"/>
                <a:gd name="T49" fmla="*/ 62 h 119"/>
                <a:gd name="T50" fmla="*/ 27 w 65"/>
                <a:gd name="T51" fmla="*/ 58 h 119"/>
                <a:gd name="T52" fmla="*/ 38 w 65"/>
                <a:gd name="T53" fmla="*/ 50 h 119"/>
                <a:gd name="T54" fmla="*/ 46 w 65"/>
                <a:gd name="T55" fmla="*/ 39 h 119"/>
                <a:gd name="T56" fmla="*/ 46 w 65"/>
                <a:gd name="T57" fmla="*/ 23 h 119"/>
                <a:gd name="T58" fmla="*/ 34 w 65"/>
                <a:gd name="T59" fmla="*/ 16 h 119"/>
                <a:gd name="T60" fmla="*/ 19 w 65"/>
                <a:gd name="T61" fmla="*/ 16 h 119"/>
                <a:gd name="T62" fmla="*/ 3 w 65"/>
                <a:gd name="T63" fmla="*/ 27 h 11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5"/>
                <a:gd name="T97" fmla="*/ 0 h 119"/>
                <a:gd name="T98" fmla="*/ 65 w 65"/>
                <a:gd name="T99" fmla="*/ 119 h 11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5" h="119">
                  <a:moveTo>
                    <a:pt x="3" y="23"/>
                  </a:moveTo>
                  <a:lnTo>
                    <a:pt x="7" y="16"/>
                  </a:lnTo>
                  <a:lnTo>
                    <a:pt x="15" y="8"/>
                  </a:lnTo>
                  <a:lnTo>
                    <a:pt x="23" y="4"/>
                  </a:lnTo>
                  <a:lnTo>
                    <a:pt x="30" y="0"/>
                  </a:lnTo>
                  <a:lnTo>
                    <a:pt x="42" y="4"/>
                  </a:lnTo>
                  <a:lnTo>
                    <a:pt x="53" y="12"/>
                  </a:lnTo>
                  <a:lnTo>
                    <a:pt x="57" y="16"/>
                  </a:lnTo>
                  <a:lnTo>
                    <a:pt x="57" y="23"/>
                  </a:lnTo>
                  <a:lnTo>
                    <a:pt x="57" y="31"/>
                  </a:lnTo>
                  <a:lnTo>
                    <a:pt x="50" y="42"/>
                  </a:lnTo>
                  <a:lnTo>
                    <a:pt x="42" y="50"/>
                  </a:lnTo>
                  <a:lnTo>
                    <a:pt x="50" y="54"/>
                  </a:lnTo>
                  <a:lnTo>
                    <a:pt x="57" y="62"/>
                  </a:lnTo>
                  <a:lnTo>
                    <a:pt x="61" y="69"/>
                  </a:lnTo>
                  <a:lnTo>
                    <a:pt x="65" y="77"/>
                  </a:lnTo>
                  <a:lnTo>
                    <a:pt x="61" y="92"/>
                  </a:lnTo>
                  <a:lnTo>
                    <a:pt x="53" y="104"/>
                  </a:lnTo>
                  <a:lnTo>
                    <a:pt x="46" y="111"/>
                  </a:lnTo>
                  <a:lnTo>
                    <a:pt x="34" y="115"/>
                  </a:lnTo>
                  <a:lnTo>
                    <a:pt x="19" y="119"/>
                  </a:lnTo>
                  <a:lnTo>
                    <a:pt x="11" y="115"/>
                  </a:lnTo>
                  <a:lnTo>
                    <a:pt x="3" y="115"/>
                  </a:lnTo>
                  <a:lnTo>
                    <a:pt x="0" y="111"/>
                  </a:lnTo>
                  <a:lnTo>
                    <a:pt x="0" y="108"/>
                  </a:lnTo>
                  <a:lnTo>
                    <a:pt x="3" y="104"/>
                  </a:lnTo>
                  <a:lnTo>
                    <a:pt x="7" y="104"/>
                  </a:lnTo>
                  <a:lnTo>
                    <a:pt x="11" y="104"/>
                  </a:lnTo>
                  <a:lnTo>
                    <a:pt x="19" y="108"/>
                  </a:lnTo>
                  <a:lnTo>
                    <a:pt x="23" y="108"/>
                  </a:lnTo>
                  <a:lnTo>
                    <a:pt x="23" y="111"/>
                  </a:lnTo>
                  <a:lnTo>
                    <a:pt x="27" y="111"/>
                  </a:lnTo>
                  <a:lnTo>
                    <a:pt x="30" y="111"/>
                  </a:lnTo>
                  <a:lnTo>
                    <a:pt x="38" y="108"/>
                  </a:lnTo>
                  <a:lnTo>
                    <a:pt x="46" y="104"/>
                  </a:lnTo>
                  <a:lnTo>
                    <a:pt x="50" y="96"/>
                  </a:lnTo>
                  <a:lnTo>
                    <a:pt x="50" y="88"/>
                  </a:lnTo>
                  <a:lnTo>
                    <a:pt x="50" y="81"/>
                  </a:lnTo>
                  <a:lnTo>
                    <a:pt x="50" y="77"/>
                  </a:lnTo>
                  <a:lnTo>
                    <a:pt x="46" y="73"/>
                  </a:lnTo>
                  <a:lnTo>
                    <a:pt x="42" y="69"/>
                  </a:lnTo>
                  <a:lnTo>
                    <a:pt x="38" y="65"/>
                  </a:lnTo>
                  <a:lnTo>
                    <a:pt x="34" y="62"/>
                  </a:lnTo>
                  <a:lnTo>
                    <a:pt x="27" y="62"/>
                  </a:lnTo>
                  <a:lnTo>
                    <a:pt x="23" y="62"/>
                  </a:lnTo>
                  <a:lnTo>
                    <a:pt x="19" y="62"/>
                  </a:lnTo>
                  <a:lnTo>
                    <a:pt x="19" y="58"/>
                  </a:lnTo>
                  <a:lnTo>
                    <a:pt x="27" y="58"/>
                  </a:lnTo>
                  <a:lnTo>
                    <a:pt x="34" y="54"/>
                  </a:lnTo>
                  <a:lnTo>
                    <a:pt x="38" y="50"/>
                  </a:lnTo>
                  <a:lnTo>
                    <a:pt x="42" y="42"/>
                  </a:lnTo>
                  <a:lnTo>
                    <a:pt x="46" y="39"/>
                  </a:lnTo>
                  <a:lnTo>
                    <a:pt x="46" y="31"/>
                  </a:lnTo>
                  <a:lnTo>
                    <a:pt x="46" y="23"/>
                  </a:lnTo>
                  <a:lnTo>
                    <a:pt x="42" y="19"/>
                  </a:lnTo>
                  <a:lnTo>
                    <a:pt x="34" y="16"/>
                  </a:lnTo>
                  <a:lnTo>
                    <a:pt x="27" y="12"/>
                  </a:lnTo>
                  <a:lnTo>
                    <a:pt x="19" y="16"/>
                  </a:lnTo>
                  <a:lnTo>
                    <a:pt x="11" y="19"/>
                  </a:lnTo>
                  <a:lnTo>
                    <a:pt x="3" y="27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608" name="Rectangle 231"/>
            <p:cNvSpPr>
              <a:spLocks noChangeArrowheads="1"/>
            </p:cNvSpPr>
            <p:nvPr/>
          </p:nvSpPr>
          <p:spPr bwMode="auto">
            <a:xfrm>
              <a:off x="1554" y="25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09" name="Freeform 232"/>
            <p:cNvSpPr>
              <a:spLocks noEditPoints="1"/>
            </p:cNvSpPr>
            <p:nvPr/>
          </p:nvSpPr>
          <p:spPr bwMode="auto">
            <a:xfrm>
              <a:off x="1742" y="2569"/>
              <a:ext cx="69" cy="119"/>
            </a:xfrm>
            <a:custGeom>
              <a:avLst/>
              <a:gdLst>
                <a:gd name="T0" fmla="*/ 0 w 69"/>
                <a:gd name="T1" fmla="*/ 62 h 119"/>
                <a:gd name="T2" fmla="*/ 4 w 69"/>
                <a:gd name="T3" fmla="*/ 42 h 119"/>
                <a:gd name="T4" fmla="*/ 8 w 69"/>
                <a:gd name="T5" fmla="*/ 27 h 119"/>
                <a:gd name="T6" fmla="*/ 12 w 69"/>
                <a:gd name="T7" fmla="*/ 16 h 119"/>
                <a:gd name="T8" fmla="*/ 23 w 69"/>
                <a:gd name="T9" fmla="*/ 8 h 119"/>
                <a:gd name="T10" fmla="*/ 27 w 69"/>
                <a:gd name="T11" fmla="*/ 4 h 119"/>
                <a:gd name="T12" fmla="*/ 35 w 69"/>
                <a:gd name="T13" fmla="*/ 0 h 119"/>
                <a:gd name="T14" fmla="*/ 42 w 69"/>
                <a:gd name="T15" fmla="*/ 4 h 119"/>
                <a:gd name="T16" fmla="*/ 50 w 69"/>
                <a:gd name="T17" fmla="*/ 8 h 119"/>
                <a:gd name="T18" fmla="*/ 58 w 69"/>
                <a:gd name="T19" fmla="*/ 16 h 119"/>
                <a:gd name="T20" fmla="*/ 65 w 69"/>
                <a:gd name="T21" fmla="*/ 27 h 119"/>
                <a:gd name="T22" fmla="*/ 69 w 69"/>
                <a:gd name="T23" fmla="*/ 42 h 119"/>
                <a:gd name="T24" fmla="*/ 69 w 69"/>
                <a:gd name="T25" fmla="*/ 58 h 119"/>
                <a:gd name="T26" fmla="*/ 69 w 69"/>
                <a:gd name="T27" fmla="*/ 77 h 119"/>
                <a:gd name="T28" fmla="*/ 65 w 69"/>
                <a:gd name="T29" fmla="*/ 92 h 119"/>
                <a:gd name="T30" fmla="*/ 58 w 69"/>
                <a:gd name="T31" fmla="*/ 104 h 119"/>
                <a:gd name="T32" fmla="*/ 50 w 69"/>
                <a:gd name="T33" fmla="*/ 111 h 119"/>
                <a:gd name="T34" fmla="*/ 42 w 69"/>
                <a:gd name="T35" fmla="*/ 115 h 119"/>
                <a:gd name="T36" fmla="*/ 35 w 69"/>
                <a:gd name="T37" fmla="*/ 119 h 119"/>
                <a:gd name="T38" fmla="*/ 27 w 69"/>
                <a:gd name="T39" fmla="*/ 115 h 119"/>
                <a:gd name="T40" fmla="*/ 16 w 69"/>
                <a:gd name="T41" fmla="*/ 108 h 119"/>
                <a:gd name="T42" fmla="*/ 8 w 69"/>
                <a:gd name="T43" fmla="*/ 100 h 119"/>
                <a:gd name="T44" fmla="*/ 4 w 69"/>
                <a:gd name="T45" fmla="*/ 81 h 119"/>
                <a:gd name="T46" fmla="*/ 0 w 69"/>
                <a:gd name="T47" fmla="*/ 62 h 119"/>
                <a:gd name="T48" fmla="*/ 16 w 69"/>
                <a:gd name="T49" fmla="*/ 62 h 119"/>
                <a:gd name="T50" fmla="*/ 19 w 69"/>
                <a:gd name="T51" fmla="*/ 85 h 119"/>
                <a:gd name="T52" fmla="*/ 23 w 69"/>
                <a:gd name="T53" fmla="*/ 100 h 119"/>
                <a:gd name="T54" fmla="*/ 27 w 69"/>
                <a:gd name="T55" fmla="*/ 108 h 119"/>
                <a:gd name="T56" fmla="*/ 31 w 69"/>
                <a:gd name="T57" fmla="*/ 111 h 119"/>
                <a:gd name="T58" fmla="*/ 35 w 69"/>
                <a:gd name="T59" fmla="*/ 111 h 119"/>
                <a:gd name="T60" fmla="*/ 39 w 69"/>
                <a:gd name="T61" fmla="*/ 111 h 119"/>
                <a:gd name="T62" fmla="*/ 46 w 69"/>
                <a:gd name="T63" fmla="*/ 108 h 119"/>
                <a:gd name="T64" fmla="*/ 50 w 69"/>
                <a:gd name="T65" fmla="*/ 104 h 119"/>
                <a:gd name="T66" fmla="*/ 50 w 69"/>
                <a:gd name="T67" fmla="*/ 96 h 119"/>
                <a:gd name="T68" fmla="*/ 54 w 69"/>
                <a:gd name="T69" fmla="*/ 77 h 119"/>
                <a:gd name="T70" fmla="*/ 54 w 69"/>
                <a:gd name="T71" fmla="*/ 54 h 119"/>
                <a:gd name="T72" fmla="*/ 54 w 69"/>
                <a:gd name="T73" fmla="*/ 39 h 119"/>
                <a:gd name="T74" fmla="*/ 50 w 69"/>
                <a:gd name="T75" fmla="*/ 23 h 119"/>
                <a:gd name="T76" fmla="*/ 46 w 69"/>
                <a:gd name="T77" fmla="*/ 16 h 119"/>
                <a:gd name="T78" fmla="*/ 42 w 69"/>
                <a:gd name="T79" fmla="*/ 12 h 119"/>
                <a:gd name="T80" fmla="*/ 39 w 69"/>
                <a:gd name="T81" fmla="*/ 8 h 119"/>
                <a:gd name="T82" fmla="*/ 35 w 69"/>
                <a:gd name="T83" fmla="*/ 8 h 119"/>
                <a:gd name="T84" fmla="*/ 31 w 69"/>
                <a:gd name="T85" fmla="*/ 8 h 119"/>
                <a:gd name="T86" fmla="*/ 27 w 69"/>
                <a:gd name="T87" fmla="*/ 12 h 119"/>
                <a:gd name="T88" fmla="*/ 23 w 69"/>
                <a:gd name="T89" fmla="*/ 19 h 119"/>
                <a:gd name="T90" fmla="*/ 19 w 69"/>
                <a:gd name="T91" fmla="*/ 35 h 119"/>
                <a:gd name="T92" fmla="*/ 16 w 69"/>
                <a:gd name="T93" fmla="*/ 50 h 119"/>
                <a:gd name="T94" fmla="*/ 16 w 69"/>
                <a:gd name="T95" fmla="*/ 62 h 1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9"/>
                <a:gd name="T146" fmla="*/ 69 w 69"/>
                <a:gd name="T147" fmla="*/ 119 h 1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9">
                  <a:moveTo>
                    <a:pt x="0" y="62"/>
                  </a:moveTo>
                  <a:lnTo>
                    <a:pt x="4" y="42"/>
                  </a:lnTo>
                  <a:lnTo>
                    <a:pt x="8" y="27"/>
                  </a:lnTo>
                  <a:lnTo>
                    <a:pt x="12" y="16"/>
                  </a:lnTo>
                  <a:lnTo>
                    <a:pt x="23" y="8"/>
                  </a:lnTo>
                  <a:lnTo>
                    <a:pt x="27" y="4"/>
                  </a:lnTo>
                  <a:lnTo>
                    <a:pt x="35" y="0"/>
                  </a:lnTo>
                  <a:lnTo>
                    <a:pt x="42" y="4"/>
                  </a:lnTo>
                  <a:lnTo>
                    <a:pt x="50" y="8"/>
                  </a:lnTo>
                  <a:lnTo>
                    <a:pt x="58" y="16"/>
                  </a:lnTo>
                  <a:lnTo>
                    <a:pt x="65" y="27"/>
                  </a:lnTo>
                  <a:lnTo>
                    <a:pt x="69" y="42"/>
                  </a:lnTo>
                  <a:lnTo>
                    <a:pt x="69" y="58"/>
                  </a:lnTo>
                  <a:lnTo>
                    <a:pt x="69" y="77"/>
                  </a:lnTo>
                  <a:lnTo>
                    <a:pt x="65" y="92"/>
                  </a:lnTo>
                  <a:lnTo>
                    <a:pt x="58" y="104"/>
                  </a:lnTo>
                  <a:lnTo>
                    <a:pt x="50" y="111"/>
                  </a:lnTo>
                  <a:lnTo>
                    <a:pt x="42" y="115"/>
                  </a:lnTo>
                  <a:lnTo>
                    <a:pt x="35" y="119"/>
                  </a:lnTo>
                  <a:lnTo>
                    <a:pt x="27" y="115"/>
                  </a:lnTo>
                  <a:lnTo>
                    <a:pt x="16" y="108"/>
                  </a:lnTo>
                  <a:lnTo>
                    <a:pt x="8" y="100"/>
                  </a:lnTo>
                  <a:lnTo>
                    <a:pt x="4" y="81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9" y="85"/>
                  </a:lnTo>
                  <a:lnTo>
                    <a:pt x="23" y="100"/>
                  </a:lnTo>
                  <a:lnTo>
                    <a:pt x="27" y="108"/>
                  </a:lnTo>
                  <a:lnTo>
                    <a:pt x="31" y="111"/>
                  </a:lnTo>
                  <a:lnTo>
                    <a:pt x="35" y="111"/>
                  </a:lnTo>
                  <a:lnTo>
                    <a:pt x="39" y="111"/>
                  </a:lnTo>
                  <a:lnTo>
                    <a:pt x="46" y="108"/>
                  </a:lnTo>
                  <a:lnTo>
                    <a:pt x="50" y="104"/>
                  </a:lnTo>
                  <a:lnTo>
                    <a:pt x="50" y="96"/>
                  </a:lnTo>
                  <a:lnTo>
                    <a:pt x="54" y="77"/>
                  </a:lnTo>
                  <a:lnTo>
                    <a:pt x="54" y="54"/>
                  </a:lnTo>
                  <a:lnTo>
                    <a:pt x="54" y="39"/>
                  </a:lnTo>
                  <a:lnTo>
                    <a:pt x="50" y="23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39" y="8"/>
                  </a:lnTo>
                  <a:lnTo>
                    <a:pt x="35" y="8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3" y="19"/>
                  </a:lnTo>
                  <a:lnTo>
                    <a:pt x="19" y="35"/>
                  </a:lnTo>
                  <a:lnTo>
                    <a:pt x="16" y="50"/>
                  </a:lnTo>
                  <a:lnTo>
                    <a:pt x="16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610" name="Rectangle 233"/>
            <p:cNvSpPr>
              <a:spLocks noChangeArrowheads="1"/>
            </p:cNvSpPr>
            <p:nvPr/>
          </p:nvSpPr>
          <p:spPr bwMode="auto">
            <a:xfrm>
              <a:off x="2107" y="2535"/>
              <a:ext cx="7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11" name="Freeform 234"/>
            <p:cNvSpPr>
              <a:spLocks/>
            </p:cNvSpPr>
            <p:nvPr/>
          </p:nvSpPr>
          <p:spPr bwMode="auto">
            <a:xfrm>
              <a:off x="2299" y="2669"/>
              <a:ext cx="19" cy="19"/>
            </a:xfrm>
            <a:custGeom>
              <a:avLst/>
              <a:gdLst>
                <a:gd name="T0" fmla="*/ 7 w 19"/>
                <a:gd name="T1" fmla="*/ 0 h 19"/>
                <a:gd name="T2" fmla="*/ 11 w 19"/>
                <a:gd name="T3" fmla="*/ 0 h 19"/>
                <a:gd name="T4" fmla="*/ 15 w 19"/>
                <a:gd name="T5" fmla="*/ 0 h 19"/>
                <a:gd name="T6" fmla="*/ 19 w 19"/>
                <a:gd name="T7" fmla="*/ 4 h 19"/>
                <a:gd name="T8" fmla="*/ 19 w 19"/>
                <a:gd name="T9" fmla="*/ 8 h 19"/>
                <a:gd name="T10" fmla="*/ 19 w 19"/>
                <a:gd name="T11" fmla="*/ 11 h 19"/>
                <a:gd name="T12" fmla="*/ 15 w 19"/>
                <a:gd name="T13" fmla="*/ 15 h 19"/>
                <a:gd name="T14" fmla="*/ 11 w 19"/>
                <a:gd name="T15" fmla="*/ 15 h 19"/>
                <a:gd name="T16" fmla="*/ 7 w 19"/>
                <a:gd name="T17" fmla="*/ 19 h 19"/>
                <a:gd name="T18" fmla="*/ 3 w 19"/>
                <a:gd name="T19" fmla="*/ 15 h 19"/>
                <a:gd name="T20" fmla="*/ 3 w 19"/>
                <a:gd name="T21" fmla="*/ 15 h 19"/>
                <a:gd name="T22" fmla="*/ 0 w 19"/>
                <a:gd name="T23" fmla="*/ 11 h 19"/>
                <a:gd name="T24" fmla="*/ 0 w 19"/>
                <a:gd name="T25" fmla="*/ 8 h 19"/>
                <a:gd name="T26" fmla="*/ 0 w 19"/>
                <a:gd name="T27" fmla="*/ 4 h 19"/>
                <a:gd name="T28" fmla="*/ 3 w 19"/>
                <a:gd name="T29" fmla="*/ 0 h 19"/>
                <a:gd name="T30" fmla="*/ 3 w 19"/>
                <a:gd name="T31" fmla="*/ 0 h 19"/>
                <a:gd name="T32" fmla="*/ 7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7" y="0"/>
                  </a:moveTo>
                  <a:lnTo>
                    <a:pt x="11" y="0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9" y="11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7" y="19"/>
                  </a:lnTo>
                  <a:lnTo>
                    <a:pt x="3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612" name="Freeform 235"/>
            <p:cNvSpPr>
              <a:spLocks noEditPoints="1"/>
            </p:cNvSpPr>
            <p:nvPr/>
          </p:nvSpPr>
          <p:spPr bwMode="auto">
            <a:xfrm>
              <a:off x="2333" y="2569"/>
              <a:ext cx="73" cy="119"/>
            </a:xfrm>
            <a:custGeom>
              <a:avLst/>
              <a:gdLst>
                <a:gd name="T0" fmla="*/ 0 w 73"/>
                <a:gd name="T1" fmla="*/ 62 h 119"/>
                <a:gd name="T2" fmla="*/ 4 w 73"/>
                <a:gd name="T3" fmla="*/ 42 h 119"/>
                <a:gd name="T4" fmla="*/ 8 w 73"/>
                <a:gd name="T5" fmla="*/ 27 h 119"/>
                <a:gd name="T6" fmla="*/ 15 w 73"/>
                <a:gd name="T7" fmla="*/ 16 h 119"/>
                <a:gd name="T8" fmla="*/ 23 w 73"/>
                <a:gd name="T9" fmla="*/ 8 h 119"/>
                <a:gd name="T10" fmla="*/ 31 w 73"/>
                <a:gd name="T11" fmla="*/ 4 h 119"/>
                <a:gd name="T12" fmla="*/ 39 w 73"/>
                <a:gd name="T13" fmla="*/ 0 h 119"/>
                <a:gd name="T14" fmla="*/ 46 w 73"/>
                <a:gd name="T15" fmla="*/ 4 h 119"/>
                <a:gd name="T16" fmla="*/ 54 w 73"/>
                <a:gd name="T17" fmla="*/ 8 h 119"/>
                <a:gd name="T18" fmla="*/ 62 w 73"/>
                <a:gd name="T19" fmla="*/ 16 h 119"/>
                <a:gd name="T20" fmla="*/ 65 w 73"/>
                <a:gd name="T21" fmla="*/ 27 h 119"/>
                <a:gd name="T22" fmla="*/ 69 w 73"/>
                <a:gd name="T23" fmla="*/ 42 h 119"/>
                <a:gd name="T24" fmla="*/ 73 w 73"/>
                <a:gd name="T25" fmla="*/ 58 h 119"/>
                <a:gd name="T26" fmla="*/ 69 w 73"/>
                <a:gd name="T27" fmla="*/ 77 h 119"/>
                <a:gd name="T28" fmla="*/ 65 w 73"/>
                <a:gd name="T29" fmla="*/ 92 h 119"/>
                <a:gd name="T30" fmla="*/ 62 w 73"/>
                <a:gd name="T31" fmla="*/ 104 h 119"/>
                <a:gd name="T32" fmla="*/ 54 w 73"/>
                <a:gd name="T33" fmla="*/ 111 h 119"/>
                <a:gd name="T34" fmla="*/ 46 w 73"/>
                <a:gd name="T35" fmla="*/ 115 h 119"/>
                <a:gd name="T36" fmla="*/ 35 w 73"/>
                <a:gd name="T37" fmla="*/ 119 h 119"/>
                <a:gd name="T38" fmla="*/ 27 w 73"/>
                <a:gd name="T39" fmla="*/ 115 h 119"/>
                <a:gd name="T40" fmla="*/ 19 w 73"/>
                <a:gd name="T41" fmla="*/ 108 h 119"/>
                <a:gd name="T42" fmla="*/ 12 w 73"/>
                <a:gd name="T43" fmla="*/ 100 h 119"/>
                <a:gd name="T44" fmla="*/ 4 w 73"/>
                <a:gd name="T45" fmla="*/ 81 h 119"/>
                <a:gd name="T46" fmla="*/ 0 w 73"/>
                <a:gd name="T47" fmla="*/ 62 h 119"/>
                <a:gd name="T48" fmla="*/ 19 w 73"/>
                <a:gd name="T49" fmla="*/ 62 h 119"/>
                <a:gd name="T50" fmla="*/ 19 w 73"/>
                <a:gd name="T51" fmla="*/ 85 h 119"/>
                <a:gd name="T52" fmla="*/ 23 w 73"/>
                <a:gd name="T53" fmla="*/ 100 h 119"/>
                <a:gd name="T54" fmla="*/ 27 w 73"/>
                <a:gd name="T55" fmla="*/ 108 h 119"/>
                <a:gd name="T56" fmla="*/ 31 w 73"/>
                <a:gd name="T57" fmla="*/ 111 h 119"/>
                <a:gd name="T58" fmla="*/ 39 w 73"/>
                <a:gd name="T59" fmla="*/ 111 h 119"/>
                <a:gd name="T60" fmla="*/ 42 w 73"/>
                <a:gd name="T61" fmla="*/ 111 h 119"/>
                <a:gd name="T62" fmla="*/ 46 w 73"/>
                <a:gd name="T63" fmla="*/ 108 h 119"/>
                <a:gd name="T64" fmla="*/ 50 w 73"/>
                <a:gd name="T65" fmla="*/ 104 h 119"/>
                <a:gd name="T66" fmla="*/ 54 w 73"/>
                <a:gd name="T67" fmla="*/ 96 h 119"/>
                <a:gd name="T68" fmla="*/ 54 w 73"/>
                <a:gd name="T69" fmla="*/ 77 h 119"/>
                <a:gd name="T70" fmla="*/ 58 w 73"/>
                <a:gd name="T71" fmla="*/ 54 h 119"/>
                <a:gd name="T72" fmla="*/ 54 w 73"/>
                <a:gd name="T73" fmla="*/ 39 h 119"/>
                <a:gd name="T74" fmla="*/ 54 w 73"/>
                <a:gd name="T75" fmla="*/ 23 h 119"/>
                <a:gd name="T76" fmla="*/ 50 w 73"/>
                <a:gd name="T77" fmla="*/ 16 h 119"/>
                <a:gd name="T78" fmla="*/ 46 w 73"/>
                <a:gd name="T79" fmla="*/ 12 h 119"/>
                <a:gd name="T80" fmla="*/ 42 w 73"/>
                <a:gd name="T81" fmla="*/ 8 h 119"/>
                <a:gd name="T82" fmla="*/ 39 w 73"/>
                <a:gd name="T83" fmla="*/ 8 h 119"/>
                <a:gd name="T84" fmla="*/ 31 w 73"/>
                <a:gd name="T85" fmla="*/ 8 h 119"/>
                <a:gd name="T86" fmla="*/ 27 w 73"/>
                <a:gd name="T87" fmla="*/ 12 h 119"/>
                <a:gd name="T88" fmla="*/ 23 w 73"/>
                <a:gd name="T89" fmla="*/ 19 h 119"/>
                <a:gd name="T90" fmla="*/ 19 w 73"/>
                <a:gd name="T91" fmla="*/ 35 h 119"/>
                <a:gd name="T92" fmla="*/ 19 w 73"/>
                <a:gd name="T93" fmla="*/ 50 h 119"/>
                <a:gd name="T94" fmla="*/ 19 w 73"/>
                <a:gd name="T95" fmla="*/ 62 h 1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9"/>
                <a:gd name="T146" fmla="*/ 73 w 73"/>
                <a:gd name="T147" fmla="*/ 119 h 1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9">
                  <a:moveTo>
                    <a:pt x="0" y="62"/>
                  </a:moveTo>
                  <a:lnTo>
                    <a:pt x="4" y="42"/>
                  </a:lnTo>
                  <a:lnTo>
                    <a:pt x="8" y="27"/>
                  </a:lnTo>
                  <a:lnTo>
                    <a:pt x="15" y="16"/>
                  </a:lnTo>
                  <a:lnTo>
                    <a:pt x="23" y="8"/>
                  </a:lnTo>
                  <a:lnTo>
                    <a:pt x="31" y="4"/>
                  </a:lnTo>
                  <a:lnTo>
                    <a:pt x="39" y="0"/>
                  </a:lnTo>
                  <a:lnTo>
                    <a:pt x="46" y="4"/>
                  </a:lnTo>
                  <a:lnTo>
                    <a:pt x="54" y="8"/>
                  </a:lnTo>
                  <a:lnTo>
                    <a:pt x="62" y="16"/>
                  </a:lnTo>
                  <a:lnTo>
                    <a:pt x="65" y="27"/>
                  </a:lnTo>
                  <a:lnTo>
                    <a:pt x="69" y="42"/>
                  </a:lnTo>
                  <a:lnTo>
                    <a:pt x="73" y="58"/>
                  </a:lnTo>
                  <a:lnTo>
                    <a:pt x="69" y="77"/>
                  </a:lnTo>
                  <a:lnTo>
                    <a:pt x="65" y="92"/>
                  </a:lnTo>
                  <a:lnTo>
                    <a:pt x="62" y="104"/>
                  </a:lnTo>
                  <a:lnTo>
                    <a:pt x="54" y="111"/>
                  </a:lnTo>
                  <a:lnTo>
                    <a:pt x="46" y="115"/>
                  </a:lnTo>
                  <a:lnTo>
                    <a:pt x="35" y="119"/>
                  </a:lnTo>
                  <a:lnTo>
                    <a:pt x="27" y="115"/>
                  </a:lnTo>
                  <a:lnTo>
                    <a:pt x="19" y="108"/>
                  </a:lnTo>
                  <a:lnTo>
                    <a:pt x="12" y="100"/>
                  </a:lnTo>
                  <a:lnTo>
                    <a:pt x="4" y="81"/>
                  </a:lnTo>
                  <a:lnTo>
                    <a:pt x="0" y="62"/>
                  </a:lnTo>
                  <a:close/>
                  <a:moveTo>
                    <a:pt x="19" y="62"/>
                  </a:moveTo>
                  <a:lnTo>
                    <a:pt x="19" y="85"/>
                  </a:lnTo>
                  <a:lnTo>
                    <a:pt x="23" y="100"/>
                  </a:lnTo>
                  <a:lnTo>
                    <a:pt x="27" y="108"/>
                  </a:lnTo>
                  <a:lnTo>
                    <a:pt x="31" y="111"/>
                  </a:lnTo>
                  <a:lnTo>
                    <a:pt x="39" y="111"/>
                  </a:lnTo>
                  <a:lnTo>
                    <a:pt x="42" y="111"/>
                  </a:lnTo>
                  <a:lnTo>
                    <a:pt x="46" y="108"/>
                  </a:lnTo>
                  <a:lnTo>
                    <a:pt x="50" y="104"/>
                  </a:lnTo>
                  <a:lnTo>
                    <a:pt x="54" y="96"/>
                  </a:lnTo>
                  <a:lnTo>
                    <a:pt x="54" y="77"/>
                  </a:lnTo>
                  <a:lnTo>
                    <a:pt x="58" y="54"/>
                  </a:lnTo>
                  <a:lnTo>
                    <a:pt x="54" y="39"/>
                  </a:lnTo>
                  <a:lnTo>
                    <a:pt x="54" y="23"/>
                  </a:lnTo>
                  <a:lnTo>
                    <a:pt x="50" y="16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39" y="8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3" y="19"/>
                  </a:lnTo>
                  <a:lnTo>
                    <a:pt x="19" y="35"/>
                  </a:lnTo>
                  <a:lnTo>
                    <a:pt x="19" y="50"/>
                  </a:lnTo>
                  <a:lnTo>
                    <a:pt x="19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613" name="Freeform 236"/>
            <p:cNvSpPr>
              <a:spLocks/>
            </p:cNvSpPr>
            <p:nvPr/>
          </p:nvSpPr>
          <p:spPr bwMode="auto">
            <a:xfrm>
              <a:off x="2433" y="2569"/>
              <a:ext cx="42" cy="115"/>
            </a:xfrm>
            <a:custGeom>
              <a:avLst/>
              <a:gdLst>
                <a:gd name="T0" fmla="*/ 0 w 42"/>
                <a:gd name="T1" fmla="*/ 16 h 115"/>
                <a:gd name="T2" fmla="*/ 27 w 42"/>
                <a:gd name="T3" fmla="*/ 0 h 115"/>
                <a:gd name="T4" fmla="*/ 27 w 42"/>
                <a:gd name="T5" fmla="*/ 0 h 115"/>
                <a:gd name="T6" fmla="*/ 27 w 42"/>
                <a:gd name="T7" fmla="*/ 96 h 115"/>
                <a:gd name="T8" fmla="*/ 27 w 42"/>
                <a:gd name="T9" fmla="*/ 104 h 115"/>
                <a:gd name="T10" fmla="*/ 31 w 42"/>
                <a:gd name="T11" fmla="*/ 108 h 115"/>
                <a:gd name="T12" fmla="*/ 31 w 42"/>
                <a:gd name="T13" fmla="*/ 111 h 115"/>
                <a:gd name="T14" fmla="*/ 31 w 42"/>
                <a:gd name="T15" fmla="*/ 111 h 115"/>
                <a:gd name="T16" fmla="*/ 34 w 42"/>
                <a:gd name="T17" fmla="*/ 115 h 115"/>
                <a:gd name="T18" fmla="*/ 42 w 42"/>
                <a:gd name="T19" fmla="*/ 115 h 115"/>
                <a:gd name="T20" fmla="*/ 42 w 42"/>
                <a:gd name="T21" fmla="*/ 115 h 115"/>
                <a:gd name="T22" fmla="*/ 0 w 42"/>
                <a:gd name="T23" fmla="*/ 115 h 115"/>
                <a:gd name="T24" fmla="*/ 0 w 42"/>
                <a:gd name="T25" fmla="*/ 115 h 115"/>
                <a:gd name="T26" fmla="*/ 8 w 42"/>
                <a:gd name="T27" fmla="*/ 115 h 115"/>
                <a:gd name="T28" fmla="*/ 11 w 42"/>
                <a:gd name="T29" fmla="*/ 111 h 115"/>
                <a:gd name="T30" fmla="*/ 11 w 42"/>
                <a:gd name="T31" fmla="*/ 111 h 115"/>
                <a:gd name="T32" fmla="*/ 11 w 42"/>
                <a:gd name="T33" fmla="*/ 108 h 115"/>
                <a:gd name="T34" fmla="*/ 15 w 42"/>
                <a:gd name="T35" fmla="*/ 104 h 115"/>
                <a:gd name="T36" fmla="*/ 15 w 42"/>
                <a:gd name="T37" fmla="*/ 96 h 115"/>
                <a:gd name="T38" fmla="*/ 15 w 42"/>
                <a:gd name="T39" fmla="*/ 35 h 115"/>
                <a:gd name="T40" fmla="*/ 15 w 42"/>
                <a:gd name="T41" fmla="*/ 23 h 115"/>
                <a:gd name="T42" fmla="*/ 11 w 42"/>
                <a:gd name="T43" fmla="*/ 19 h 115"/>
                <a:gd name="T44" fmla="*/ 11 w 42"/>
                <a:gd name="T45" fmla="*/ 16 h 115"/>
                <a:gd name="T46" fmla="*/ 11 w 42"/>
                <a:gd name="T47" fmla="*/ 16 h 115"/>
                <a:gd name="T48" fmla="*/ 11 w 42"/>
                <a:gd name="T49" fmla="*/ 16 h 115"/>
                <a:gd name="T50" fmla="*/ 8 w 42"/>
                <a:gd name="T51" fmla="*/ 12 h 115"/>
                <a:gd name="T52" fmla="*/ 4 w 42"/>
                <a:gd name="T53" fmla="*/ 16 h 115"/>
                <a:gd name="T54" fmla="*/ 0 w 42"/>
                <a:gd name="T55" fmla="*/ 16 h 115"/>
                <a:gd name="T56" fmla="*/ 0 w 42"/>
                <a:gd name="T57" fmla="*/ 16 h 1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115"/>
                <a:gd name="T89" fmla="*/ 42 w 42"/>
                <a:gd name="T90" fmla="*/ 115 h 11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115">
                  <a:moveTo>
                    <a:pt x="0" y="16"/>
                  </a:moveTo>
                  <a:lnTo>
                    <a:pt x="27" y="0"/>
                  </a:lnTo>
                  <a:lnTo>
                    <a:pt x="27" y="96"/>
                  </a:lnTo>
                  <a:lnTo>
                    <a:pt x="27" y="104"/>
                  </a:lnTo>
                  <a:lnTo>
                    <a:pt x="31" y="108"/>
                  </a:lnTo>
                  <a:lnTo>
                    <a:pt x="31" y="111"/>
                  </a:lnTo>
                  <a:lnTo>
                    <a:pt x="34" y="115"/>
                  </a:lnTo>
                  <a:lnTo>
                    <a:pt x="42" y="115"/>
                  </a:lnTo>
                  <a:lnTo>
                    <a:pt x="0" y="115"/>
                  </a:lnTo>
                  <a:lnTo>
                    <a:pt x="8" y="115"/>
                  </a:lnTo>
                  <a:lnTo>
                    <a:pt x="11" y="111"/>
                  </a:lnTo>
                  <a:lnTo>
                    <a:pt x="11" y="108"/>
                  </a:lnTo>
                  <a:lnTo>
                    <a:pt x="15" y="104"/>
                  </a:lnTo>
                  <a:lnTo>
                    <a:pt x="15" y="96"/>
                  </a:lnTo>
                  <a:lnTo>
                    <a:pt x="15" y="35"/>
                  </a:lnTo>
                  <a:lnTo>
                    <a:pt x="15" y="23"/>
                  </a:lnTo>
                  <a:lnTo>
                    <a:pt x="11" y="19"/>
                  </a:lnTo>
                  <a:lnTo>
                    <a:pt x="11" y="16"/>
                  </a:lnTo>
                  <a:lnTo>
                    <a:pt x="8" y="12"/>
                  </a:lnTo>
                  <a:lnTo>
                    <a:pt x="4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614" name="Freeform 237"/>
            <p:cNvSpPr>
              <a:spLocks/>
            </p:cNvSpPr>
            <p:nvPr/>
          </p:nvSpPr>
          <p:spPr bwMode="auto">
            <a:xfrm>
              <a:off x="2513" y="2569"/>
              <a:ext cx="47" cy="115"/>
            </a:xfrm>
            <a:custGeom>
              <a:avLst/>
              <a:gdLst>
                <a:gd name="T0" fmla="*/ 0 w 47"/>
                <a:gd name="T1" fmla="*/ 16 h 115"/>
                <a:gd name="T2" fmla="*/ 31 w 47"/>
                <a:gd name="T3" fmla="*/ 0 h 115"/>
                <a:gd name="T4" fmla="*/ 31 w 47"/>
                <a:gd name="T5" fmla="*/ 0 h 115"/>
                <a:gd name="T6" fmla="*/ 31 w 47"/>
                <a:gd name="T7" fmla="*/ 96 h 115"/>
                <a:gd name="T8" fmla="*/ 31 w 47"/>
                <a:gd name="T9" fmla="*/ 104 h 115"/>
                <a:gd name="T10" fmla="*/ 31 w 47"/>
                <a:gd name="T11" fmla="*/ 108 h 115"/>
                <a:gd name="T12" fmla="*/ 35 w 47"/>
                <a:gd name="T13" fmla="*/ 111 h 115"/>
                <a:gd name="T14" fmla="*/ 35 w 47"/>
                <a:gd name="T15" fmla="*/ 111 h 115"/>
                <a:gd name="T16" fmla="*/ 39 w 47"/>
                <a:gd name="T17" fmla="*/ 115 h 115"/>
                <a:gd name="T18" fmla="*/ 47 w 47"/>
                <a:gd name="T19" fmla="*/ 115 h 115"/>
                <a:gd name="T20" fmla="*/ 47 w 47"/>
                <a:gd name="T21" fmla="*/ 115 h 115"/>
                <a:gd name="T22" fmla="*/ 4 w 47"/>
                <a:gd name="T23" fmla="*/ 115 h 115"/>
                <a:gd name="T24" fmla="*/ 4 w 47"/>
                <a:gd name="T25" fmla="*/ 115 h 115"/>
                <a:gd name="T26" fmla="*/ 12 w 47"/>
                <a:gd name="T27" fmla="*/ 115 h 115"/>
                <a:gd name="T28" fmla="*/ 16 w 47"/>
                <a:gd name="T29" fmla="*/ 111 h 115"/>
                <a:gd name="T30" fmla="*/ 16 w 47"/>
                <a:gd name="T31" fmla="*/ 111 h 115"/>
                <a:gd name="T32" fmla="*/ 16 w 47"/>
                <a:gd name="T33" fmla="*/ 108 h 115"/>
                <a:gd name="T34" fmla="*/ 20 w 47"/>
                <a:gd name="T35" fmla="*/ 104 h 115"/>
                <a:gd name="T36" fmla="*/ 20 w 47"/>
                <a:gd name="T37" fmla="*/ 96 h 115"/>
                <a:gd name="T38" fmla="*/ 20 w 47"/>
                <a:gd name="T39" fmla="*/ 35 h 115"/>
                <a:gd name="T40" fmla="*/ 20 w 47"/>
                <a:gd name="T41" fmla="*/ 23 h 115"/>
                <a:gd name="T42" fmla="*/ 16 w 47"/>
                <a:gd name="T43" fmla="*/ 19 h 115"/>
                <a:gd name="T44" fmla="*/ 16 w 47"/>
                <a:gd name="T45" fmla="*/ 16 h 115"/>
                <a:gd name="T46" fmla="*/ 16 w 47"/>
                <a:gd name="T47" fmla="*/ 16 h 115"/>
                <a:gd name="T48" fmla="*/ 12 w 47"/>
                <a:gd name="T49" fmla="*/ 16 h 115"/>
                <a:gd name="T50" fmla="*/ 12 w 47"/>
                <a:gd name="T51" fmla="*/ 12 h 115"/>
                <a:gd name="T52" fmla="*/ 8 w 47"/>
                <a:gd name="T53" fmla="*/ 16 h 115"/>
                <a:gd name="T54" fmla="*/ 4 w 47"/>
                <a:gd name="T55" fmla="*/ 16 h 115"/>
                <a:gd name="T56" fmla="*/ 0 w 47"/>
                <a:gd name="T57" fmla="*/ 16 h 1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7"/>
                <a:gd name="T88" fmla="*/ 0 h 115"/>
                <a:gd name="T89" fmla="*/ 47 w 47"/>
                <a:gd name="T90" fmla="*/ 115 h 11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7" h="115">
                  <a:moveTo>
                    <a:pt x="0" y="16"/>
                  </a:moveTo>
                  <a:lnTo>
                    <a:pt x="31" y="0"/>
                  </a:lnTo>
                  <a:lnTo>
                    <a:pt x="31" y="96"/>
                  </a:lnTo>
                  <a:lnTo>
                    <a:pt x="31" y="104"/>
                  </a:lnTo>
                  <a:lnTo>
                    <a:pt x="31" y="108"/>
                  </a:lnTo>
                  <a:lnTo>
                    <a:pt x="35" y="111"/>
                  </a:lnTo>
                  <a:lnTo>
                    <a:pt x="39" y="115"/>
                  </a:lnTo>
                  <a:lnTo>
                    <a:pt x="47" y="115"/>
                  </a:lnTo>
                  <a:lnTo>
                    <a:pt x="4" y="115"/>
                  </a:lnTo>
                  <a:lnTo>
                    <a:pt x="12" y="115"/>
                  </a:lnTo>
                  <a:lnTo>
                    <a:pt x="16" y="111"/>
                  </a:lnTo>
                  <a:lnTo>
                    <a:pt x="16" y="108"/>
                  </a:lnTo>
                  <a:lnTo>
                    <a:pt x="20" y="104"/>
                  </a:lnTo>
                  <a:lnTo>
                    <a:pt x="20" y="96"/>
                  </a:lnTo>
                  <a:lnTo>
                    <a:pt x="20" y="35"/>
                  </a:lnTo>
                  <a:lnTo>
                    <a:pt x="20" y="23"/>
                  </a:lnTo>
                  <a:lnTo>
                    <a:pt x="16" y="19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615" name="Rectangle 238"/>
            <p:cNvSpPr>
              <a:spLocks noChangeArrowheads="1"/>
            </p:cNvSpPr>
            <p:nvPr/>
          </p:nvSpPr>
          <p:spPr bwMode="auto">
            <a:xfrm>
              <a:off x="2705" y="25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16" name="Freeform 239"/>
            <p:cNvSpPr>
              <a:spLocks noEditPoints="1"/>
            </p:cNvSpPr>
            <p:nvPr/>
          </p:nvSpPr>
          <p:spPr bwMode="auto">
            <a:xfrm>
              <a:off x="2897" y="2569"/>
              <a:ext cx="73" cy="119"/>
            </a:xfrm>
            <a:custGeom>
              <a:avLst/>
              <a:gdLst>
                <a:gd name="T0" fmla="*/ 0 w 73"/>
                <a:gd name="T1" fmla="*/ 62 h 119"/>
                <a:gd name="T2" fmla="*/ 4 w 73"/>
                <a:gd name="T3" fmla="*/ 42 h 119"/>
                <a:gd name="T4" fmla="*/ 8 w 73"/>
                <a:gd name="T5" fmla="*/ 27 h 119"/>
                <a:gd name="T6" fmla="*/ 12 w 73"/>
                <a:gd name="T7" fmla="*/ 16 h 119"/>
                <a:gd name="T8" fmla="*/ 23 w 73"/>
                <a:gd name="T9" fmla="*/ 8 h 119"/>
                <a:gd name="T10" fmla="*/ 31 w 73"/>
                <a:gd name="T11" fmla="*/ 4 h 119"/>
                <a:gd name="T12" fmla="*/ 39 w 73"/>
                <a:gd name="T13" fmla="*/ 0 h 119"/>
                <a:gd name="T14" fmla="*/ 46 w 73"/>
                <a:gd name="T15" fmla="*/ 4 h 119"/>
                <a:gd name="T16" fmla="*/ 54 w 73"/>
                <a:gd name="T17" fmla="*/ 8 h 119"/>
                <a:gd name="T18" fmla="*/ 58 w 73"/>
                <a:gd name="T19" fmla="*/ 16 h 119"/>
                <a:gd name="T20" fmla="*/ 65 w 73"/>
                <a:gd name="T21" fmla="*/ 27 h 119"/>
                <a:gd name="T22" fmla="*/ 69 w 73"/>
                <a:gd name="T23" fmla="*/ 42 h 119"/>
                <a:gd name="T24" fmla="*/ 73 w 73"/>
                <a:gd name="T25" fmla="*/ 58 h 119"/>
                <a:gd name="T26" fmla="*/ 69 w 73"/>
                <a:gd name="T27" fmla="*/ 77 h 119"/>
                <a:gd name="T28" fmla="*/ 65 w 73"/>
                <a:gd name="T29" fmla="*/ 92 h 119"/>
                <a:gd name="T30" fmla="*/ 62 w 73"/>
                <a:gd name="T31" fmla="*/ 104 h 119"/>
                <a:gd name="T32" fmla="*/ 54 w 73"/>
                <a:gd name="T33" fmla="*/ 111 h 119"/>
                <a:gd name="T34" fmla="*/ 42 w 73"/>
                <a:gd name="T35" fmla="*/ 115 h 119"/>
                <a:gd name="T36" fmla="*/ 35 w 73"/>
                <a:gd name="T37" fmla="*/ 119 h 119"/>
                <a:gd name="T38" fmla="*/ 27 w 73"/>
                <a:gd name="T39" fmla="*/ 115 h 119"/>
                <a:gd name="T40" fmla="*/ 19 w 73"/>
                <a:gd name="T41" fmla="*/ 108 h 119"/>
                <a:gd name="T42" fmla="*/ 12 w 73"/>
                <a:gd name="T43" fmla="*/ 100 h 119"/>
                <a:gd name="T44" fmla="*/ 4 w 73"/>
                <a:gd name="T45" fmla="*/ 81 h 119"/>
                <a:gd name="T46" fmla="*/ 0 w 73"/>
                <a:gd name="T47" fmla="*/ 62 h 119"/>
                <a:gd name="T48" fmla="*/ 15 w 73"/>
                <a:gd name="T49" fmla="*/ 62 h 119"/>
                <a:gd name="T50" fmla="*/ 19 w 73"/>
                <a:gd name="T51" fmla="*/ 85 h 119"/>
                <a:gd name="T52" fmla="*/ 23 w 73"/>
                <a:gd name="T53" fmla="*/ 100 h 119"/>
                <a:gd name="T54" fmla="*/ 27 w 73"/>
                <a:gd name="T55" fmla="*/ 108 h 119"/>
                <a:gd name="T56" fmla="*/ 31 w 73"/>
                <a:gd name="T57" fmla="*/ 111 h 119"/>
                <a:gd name="T58" fmla="*/ 35 w 73"/>
                <a:gd name="T59" fmla="*/ 111 h 119"/>
                <a:gd name="T60" fmla="*/ 42 w 73"/>
                <a:gd name="T61" fmla="*/ 111 h 119"/>
                <a:gd name="T62" fmla="*/ 46 w 73"/>
                <a:gd name="T63" fmla="*/ 108 h 119"/>
                <a:gd name="T64" fmla="*/ 50 w 73"/>
                <a:gd name="T65" fmla="*/ 104 h 119"/>
                <a:gd name="T66" fmla="*/ 50 w 73"/>
                <a:gd name="T67" fmla="*/ 96 h 119"/>
                <a:gd name="T68" fmla="*/ 54 w 73"/>
                <a:gd name="T69" fmla="*/ 77 h 119"/>
                <a:gd name="T70" fmla="*/ 54 w 73"/>
                <a:gd name="T71" fmla="*/ 54 h 119"/>
                <a:gd name="T72" fmla="*/ 54 w 73"/>
                <a:gd name="T73" fmla="*/ 39 h 119"/>
                <a:gd name="T74" fmla="*/ 50 w 73"/>
                <a:gd name="T75" fmla="*/ 23 h 119"/>
                <a:gd name="T76" fmla="*/ 50 w 73"/>
                <a:gd name="T77" fmla="*/ 16 h 119"/>
                <a:gd name="T78" fmla="*/ 46 w 73"/>
                <a:gd name="T79" fmla="*/ 12 h 119"/>
                <a:gd name="T80" fmla="*/ 42 w 73"/>
                <a:gd name="T81" fmla="*/ 8 h 119"/>
                <a:gd name="T82" fmla="*/ 35 w 73"/>
                <a:gd name="T83" fmla="*/ 8 h 119"/>
                <a:gd name="T84" fmla="*/ 31 w 73"/>
                <a:gd name="T85" fmla="*/ 8 h 119"/>
                <a:gd name="T86" fmla="*/ 27 w 73"/>
                <a:gd name="T87" fmla="*/ 12 h 119"/>
                <a:gd name="T88" fmla="*/ 23 w 73"/>
                <a:gd name="T89" fmla="*/ 19 h 119"/>
                <a:gd name="T90" fmla="*/ 19 w 73"/>
                <a:gd name="T91" fmla="*/ 35 h 119"/>
                <a:gd name="T92" fmla="*/ 19 w 73"/>
                <a:gd name="T93" fmla="*/ 50 h 119"/>
                <a:gd name="T94" fmla="*/ 15 w 73"/>
                <a:gd name="T95" fmla="*/ 62 h 1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9"/>
                <a:gd name="T146" fmla="*/ 73 w 73"/>
                <a:gd name="T147" fmla="*/ 119 h 1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9">
                  <a:moveTo>
                    <a:pt x="0" y="62"/>
                  </a:moveTo>
                  <a:lnTo>
                    <a:pt x="4" y="42"/>
                  </a:lnTo>
                  <a:lnTo>
                    <a:pt x="8" y="27"/>
                  </a:lnTo>
                  <a:lnTo>
                    <a:pt x="12" y="16"/>
                  </a:lnTo>
                  <a:lnTo>
                    <a:pt x="23" y="8"/>
                  </a:lnTo>
                  <a:lnTo>
                    <a:pt x="31" y="4"/>
                  </a:lnTo>
                  <a:lnTo>
                    <a:pt x="39" y="0"/>
                  </a:lnTo>
                  <a:lnTo>
                    <a:pt x="46" y="4"/>
                  </a:lnTo>
                  <a:lnTo>
                    <a:pt x="54" y="8"/>
                  </a:lnTo>
                  <a:lnTo>
                    <a:pt x="58" y="16"/>
                  </a:lnTo>
                  <a:lnTo>
                    <a:pt x="65" y="27"/>
                  </a:lnTo>
                  <a:lnTo>
                    <a:pt x="69" y="42"/>
                  </a:lnTo>
                  <a:lnTo>
                    <a:pt x="73" y="58"/>
                  </a:lnTo>
                  <a:lnTo>
                    <a:pt x="69" y="77"/>
                  </a:lnTo>
                  <a:lnTo>
                    <a:pt x="65" y="92"/>
                  </a:lnTo>
                  <a:lnTo>
                    <a:pt x="62" y="104"/>
                  </a:lnTo>
                  <a:lnTo>
                    <a:pt x="54" y="111"/>
                  </a:lnTo>
                  <a:lnTo>
                    <a:pt x="42" y="115"/>
                  </a:lnTo>
                  <a:lnTo>
                    <a:pt x="35" y="119"/>
                  </a:lnTo>
                  <a:lnTo>
                    <a:pt x="27" y="115"/>
                  </a:lnTo>
                  <a:lnTo>
                    <a:pt x="19" y="108"/>
                  </a:lnTo>
                  <a:lnTo>
                    <a:pt x="12" y="100"/>
                  </a:lnTo>
                  <a:lnTo>
                    <a:pt x="4" y="81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9" y="85"/>
                  </a:lnTo>
                  <a:lnTo>
                    <a:pt x="23" y="100"/>
                  </a:lnTo>
                  <a:lnTo>
                    <a:pt x="27" y="108"/>
                  </a:lnTo>
                  <a:lnTo>
                    <a:pt x="31" y="111"/>
                  </a:lnTo>
                  <a:lnTo>
                    <a:pt x="35" y="111"/>
                  </a:lnTo>
                  <a:lnTo>
                    <a:pt x="42" y="111"/>
                  </a:lnTo>
                  <a:lnTo>
                    <a:pt x="46" y="108"/>
                  </a:lnTo>
                  <a:lnTo>
                    <a:pt x="50" y="104"/>
                  </a:lnTo>
                  <a:lnTo>
                    <a:pt x="50" y="96"/>
                  </a:lnTo>
                  <a:lnTo>
                    <a:pt x="54" y="77"/>
                  </a:lnTo>
                  <a:lnTo>
                    <a:pt x="54" y="54"/>
                  </a:lnTo>
                  <a:lnTo>
                    <a:pt x="54" y="39"/>
                  </a:lnTo>
                  <a:lnTo>
                    <a:pt x="50" y="23"/>
                  </a:lnTo>
                  <a:lnTo>
                    <a:pt x="50" y="16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35" y="8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3" y="19"/>
                  </a:lnTo>
                  <a:lnTo>
                    <a:pt x="19" y="35"/>
                  </a:lnTo>
                  <a:lnTo>
                    <a:pt x="19" y="50"/>
                  </a:lnTo>
                  <a:lnTo>
                    <a:pt x="15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617" name="Rectangle 240"/>
            <p:cNvSpPr>
              <a:spLocks noChangeArrowheads="1"/>
            </p:cNvSpPr>
            <p:nvPr/>
          </p:nvSpPr>
          <p:spPr bwMode="auto">
            <a:xfrm>
              <a:off x="3304" y="25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18" name="Freeform 241"/>
            <p:cNvSpPr>
              <a:spLocks noEditPoints="1"/>
            </p:cNvSpPr>
            <p:nvPr/>
          </p:nvSpPr>
          <p:spPr bwMode="auto">
            <a:xfrm>
              <a:off x="3503" y="2569"/>
              <a:ext cx="69" cy="119"/>
            </a:xfrm>
            <a:custGeom>
              <a:avLst/>
              <a:gdLst>
                <a:gd name="T0" fmla="*/ 0 w 69"/>
                <a:gd name="T1" fmla="*/ 62 h 119"/>
                <a:gd name="T2" fmla="*/ 0 w 69"/>
                <a:gd name="T3" fmla="*/ 42 h 119"/>
                <a:gd name="T4" fmla="*/ 4 w 69"/>
                <a:gd name="T5" fmla="*/ 27 h 119"/>
                <a:gd name="T6" fmla="*/ 12 w 69"/>
                <a:gd name="T7" fmla="*/ 16 h 119"/>
                <a:gd name="T8" fmla="*/ 20 w 69"/>
                <a:gd name="T9" fmla="*/ 8 h 119"/>
                <a:gd name="T10" fmla="*/ 27 w 69"/>
                <a:gd name="T11" fmla="*/ 4 h 119"/>
                <a:gd name="T12" fmla="*/ 35 w 69"/>
                <a:gd name="T13" fmla="*/ 0 h 119"/>
                <a:gd name="T14" fmla="*/ 43 w 69"/>
                <a:gd name="T15" fmla="*/ 4 h 119"/>
                <a:gd name="T16" fmla="*/ 50 w 69"/>
                <a:gd name="T17" fmla="*/ 8 h 119"/>
                <a:gd name="T18" fmla="*/ 58 w 69"/>
                <a:gd name="T19" fmla="*/ 16 h 119"/>
                <a:gd name="T20" fmla="*/ 62 w 69"/>
                <a:gd name="T21" fmla="*/ 27 h 119"/>
                <a:gd name="T22" fmla="*/ 66 w 69"/>
                <a:gd name="T23" fmla="*/ 42 h 119"/>
                <a:gd name="T24" fmla="*/ 69 w 69"/>
                <a:gd name="T25" fmla="*/ 58 h 119"/>
                <a:gd name="T26" fmla="*/ 66 w 69"/>
                <a:gd name="T27" fmla="*/ 77 h 119"/>
                <a:gd name="T28" fmla="*/ 62 w 69"/>
                <a:gd name="T29" fmla="*/ 92 h 119"/>
                <a:gd name="T30" fmla="*/ 58 w 69"/>
                <a:gd name="T31" fmla="*/ 104 h 119"/>
                <a:gd name="T32" fmla="*/ 50 w 69"/>
                <a:gd name="T33" fmla="*/ 111 h 119"/>
                <a:gd name="T34" fmla="*/ 43 w 69"/>
                <a:gd name="T35" fmla="*/ 115 h 119"/>
                <a:gd name="T36" fmla="*/ 35 w 69"/>
                <a:gd name="T37" fmla="*/ 119 h 119"/>
                <a:gd name="T38" fmla="*/ 23 w 69"/>
                <a:gd name="T39" fmla="*/ 115 h 119"/>
                <a:gd name="T40" fmla="*/ 16 w 69"/>
                <a:gd name="T41" fmla="*/ 108 h 119"/>
                <a:gd name="T42" fmla="*/ 8 w 69"/>
                <a:gd name="T43" fmla="*/ 100 h 119"/>
                <a:gd name="T44" fmla="*/ 0 w 69"/>
                <a:gd name="T45" fmla="*/ 81 h 119"/>
                <a:gd name="T46" fmla="*/ 0 w 69"/>
                <a:gd name="T47" fmla="*/ 62 h 119"/>
                <a:gd name="T48" fmla="*/ 16 w 69"/>
                <a:gd name="T49" fmla="*/ 62 h 119"/>
                <a:gd name="T50" fmla="*/ 16 w 69"/>
                <a:gd name="T51" fmla="*/ 85 h 119"/>
                <a:gd name="T52" fmla="*/ 20 w 69"/>
                <a:gd name="T53" fmla="*/ 100 h 119"/>
                <a:gd name="T54" fmla="*/ 23 w 69"/>
                <a:gd name="T55" fmla="*/ 108 h 119"/>
                <a:gd name="T56" fmla="*/ 27 w 69"/>
                <a:gd name="T57" fmla="*/ 111 h 119"/>
                <a:gd name="T58" fmla="*/ 35 w 69"/>
                <a:gd name="T59" fmla="*/ 111 h 119"/>
                <a:gd name="T60" fmla="*/ 39 w 69"/>
                <a:gd name="T61" fmla="*/ 111 h 119"/>
                <a:gd name="T62" fmla="*/ 43 w 69"/>
                <a:gd name="T63" fmla="*/ 108 h 119"/>
                <a:gd name="T64" fmla="*/ 46 w 69"/>
                <a:gd name="T65" fmla="*/ 104 h 119"/>
                <a:gd name="T66" fmla="*/ 50 w 69"/>
                <a:gd name="T67" fmla="*/ 96 h 119"/>
                <a:gd name="T68" fmla="*/ 50 w 69"/>
                <a:gd name="T69" fmla="*/ 77 h 119"/>
                <a:gd name="T70" fmla="*/ 54 w 69"/>
                <a:gd name="T71" fmla="*/ 54 h 119"/>
                <a:gd name="T72" fmla="*/ 50 w 69"/>
                <a:gd name="T73" fmla="*/ 39 h 119"/>
                <a:gd name="T74" fmla="*/ 50 w 69"/>
                <a:gd name="T75" fmla="*/ 23 h 119"/>
                <a:gd name="T76" fmla="*/ 46 w 69"/>
                <a:gd name="T77" fmla="*/ 16 h 119"/>
                <a:gd name="T78" fmla="*/ 43 w 69"/>
                <a:gd name="T79" fmla="*/ 12 h 119"/>
                <a:gd name="T80" fmla="*/ 39 w 69"/>
                <a:gd name="T81" fmla="*/ 8 h 119"/>
                <a:gd name="T82" fmla="*/ 35 w 69"/>
                <a:gd name="T83" fmla="*/ 8 h 119"/>
                <a:gd name="T84" fmla="*/ 27 w 69"/>
                <a:gd name="T85" fmla="*/ 8 h 119"/>
                <a:gd name="T86" fmla="*/ 23 w 69"/>
                <a:gd name="T87" fmla="*/ 12 h 119"/>
                <a:gd name="T88" fmla="*/ 20 w 69"/>
                <a:gd name="T89" fmla="*/ 19 h 119"/>
                <a:gd name="T90" fmla="*/ 16 w 69"/>
                <a:gd name="T91" fmla="*/ 35 h 119"/>
                <a:gd name="T92" fmla="*/ 16 w 69"/>
                <a:gd name="T93" fmla="*/ 50 h 119"/>
                <a:gd name="T94" fmla="*/ 16 w 69"/>
                <a:gd name="T95" fmla="*/ 62 h 1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9"/>
                <a:gd name="T146" fmla="*/ 69 w 69"/>
                <a:gd name="T147" fmla="*/ 119 h 1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9">
                  <a:moveTo>
                    <a:pt x="0" y="62"/>
                  </a:moveTo>
                  <a:lnTo>
                    <a:pt x="0" y="42"/>
                  </a:lnTo>
                  <a:lnTo>
                    <a:pt x="4" y="27"/>
                  </a:lnTo>
                  <a:lnTo>
                    <a:pt x="12" y="16"/>
                  </a:lnTo>
                  <a:lnTo>
                    <a:pt x="20" y="8"/>
                  </a:lnTo>
                  <a:lnTo>
                    <a:pt x="27" y="4"/>
                  </a:lnTo>
                  <a:lnTo>
                    <a:pt x="35" y="0"/>
                  </a:lnTo>
                  <a:lnTo>
                    <a:pt x="43" y="4"/>
                  </a:lnTo>
                  <a:lnTo>
                    <a:pt x="50" y="8"/>
                  </a:lnTo>
                  <a:lnTo>
                    <a:pt x="58" y="16"/>
                  </a:lnTo>
                  <a:lnTo>
                    <a:pt x="62" y="27"/>
                  </a:lnTo>
                  <a:lnTo>
                    <a:pt x="66" y="42"/>
                  </a:lnTo>
                  <a:lnTo>
                    <a:pt x="69" y="58"/>
                  </a:lnTo>
                  <a:lnTo>
                    <a:pt x="66" y="77"/>
                  </a:lnTo>
                  <a:lnTo>
                    <a:pt x="62" y="92"/>
                  </a:lnTo>
                  <a:lnTo>
                    <a:pt x="58" y="104"/>
                  </a:lnTo>
                  <a:lnTo>
                    <a:pt x="50" y="111"/>
                  </a:lnTo>
                  <a:lnTo>
                    <a:pt x="43" y="115"/>
                  </a:lnTo>
                  <a:lnTo>
                    <a:pt x="35" y="119"/>
                  </a:lnTo>
                  <a:lnTo>
                    <a:pt x="23" y="115"/>
                  </a:lnTo>
                  <a:lnTo>
                    <a:pt x="16" y="108"/>
                  </a:lnTo>
                  <a:lnTo>
                    <a:pt x="8" y="100"/>
                  </a:lnTo>
                  <a:lnTo>
                    <a:pt x="0" y="81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85"/>
                  </a:lnTo>
                  <a:lnTo>
                    <a:pt x="20" y="100"/>
                  </a:lnTo>
                  <a:lnTo>
                    <a:pt x="23" y="108"/>
                  </a:lnTo>
                  <a:lnTo>
                    <a:pt x="27" y="111"/>
                  </a:lnTo>
                  <a:lnTo>
                    <a:pt x="35" y="111"/>
                  </a:lnTo>
                  <a:lnTo>
                    <a:pt x="39" y="111"/>
                  </a:lnTo>
                  <a:lnTo>
                    <a:pt x="43" y="108"/>
                  </a:lnTo>
                  <a:lnTo>
                    <a:pt x="46" y="104"/>
                  </a:lnTo>
                  <a:lnTo>
                    <a:pt x="50" y="96"/>
                  </a:lnTo>
                  <a:lnTo>
                    <a:pt x="50" y="77"/>
                  </a:lnTo>
                  <a:lnTo>
                    <a:pt x="54" y="54"/>
                  </a:lnTo>
                  <a:lnTo>
                    <a:pt x="50" y="39"/>
                  </a:lnTo>
                  <a:lnTo>
                    <a:pt x="50" y="23"/>
                  </a:lnTo>
                  <a:lnTo>
                    <a:pt x="46" y="16"/>
                  </a:lnTo>
                  <a:lnTo>
                    <a:pt x="43" y="12"/>
                  </a:lnTo>
                  <a:lnTo>
                    <a:pt x="39" y="8"/>
                  </a:lnTo>
                  <a:lnTo>
                    <a:pt x="35" y="8"/>
                  </a:lnTo>
                  <a:lnTo>
                    <a:pt x="27" y="8"/>
                  </a:lnTo>
                  <a:lnTo>
                    <a:pt x="23" y="12"/>
                  </a:lnTo>
                  <a:lnTo>
                    <a:pt x="20" y="19"/>
                  </a:lnTo>
                  <a:lnTo>
                    <a:pt x="16" y="35"/>
                  </a:lnTo>
                  <a:lnTo>
                    <a:pt x="16" y="50"/>
                  </a:lnTo>
                  <a:lnTo>
                    <a:pt x="16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619" name="Rectangle 242"/>
            <p:cNvSpPr>
              <a:spLocks noChangeArrowheads="1"/>
            </p:cNvSpPr>
            <p:nvPr/>
          </p:nvSpPr>
          <p:spPr bwMode="auto">
            <a:xfrm>
              <a:off x="4071" y="25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20" name="Freeform 243"/>
            <p:cNvSpPr>
              <a:spLocks noEditPoints="1"/>
            </p:cNvSpPr>
            <p:nvPr/>
          </p:nvSpPr>
          <p:spPr bwMode="auto">
            <a:xfrm>
              <a:off x="4267" y="2569"/>
              <a:ext cx="69" cy="119"/>
            </a:xfrm>
            <a:custGeom>
              <a:avLst/>
              <a:gdLst>
                <a:gd name="T0" fmla="*/ 0 w 69"/>
                <a:gd name="T1" fmla="*/ 62 h 119"/>
                <a:gd name="T2" fmla="*/ 0 w 69"/>
                <a:gd name="T3" fmla="*/ 42 h 119"/>
                <a:gd name="T4" fmla="*/ 8 w 69"/>
                <a:gd name="T5" fmla="*/ 27 h 119"/>
                <a:gd name="T6" fmla="*/ 11 w 69"/>
                <a:gd name="T7" fmla="*/ 16 h 119"/>
                <a:gd name="T8" fmla="*/ 19 w 69"/>
                <a:gd name="T9" fmla="*/ 8 h 119"/>
                <a:gd name="T10" fmla="*/ 27 w 69"/>
                <a:gd name="T11" fmla="*/ 4 h 119"/>
                <a:gd name="T12" fmla="*/ 34 w 69"/>
                <a:gd name="T13" fmla="*/ 0 h 119"/>
                <a:gd name="T14" fmla="*/ 42 w 69"/>
                <a:gd name="T15" fmla="*/ 4 h 119"/>
                <a:gd name="T16" fmla="*/ 50 w 69"/>
                <a:gd name="T17" fmla="*/ 8 h 119"/>
                <a:gd name="T18" fmla="*/ 57 w 69"/>
                <a:gd name="T19" fmla="*/ 16 h 119"/>
                <a:gd name="T20" fmla="*/ 65 w 69"/>
                <a:gd name="T21" fmla="*/ 27 h 119"/>
                <a:gd name="T22" fmla="*/ 69 w 69"/>
                <a:gd name="T23" fmla="*/ 42 h 119"/>
                <a:gd name="T24" fmla="*/ 69 w 69"/>
                <a:gd name="T25" fmla="*/ 58 h 119"/>
                <a:gd name="T26" fmla="*/ 69 w 69"/>
                <a:gd name="T27" fmla="*/ 77 h 119"/>
                <a:gd name="T28" fmla="*/ 65 w 69"/>
                <a:gd name="T29" fmla="*/ 92 h 119"/>
                <a:gd name="T30" fmla="*/ 57 w 69"/>
                <a:gd name="T31" fmla="*/ 104 h 119"/>
                <a:gd name="T32" fmla="*/ 50 w 69"/>
                <a:gd name="T33" fmla="*/ 111 h 119"/>
                <a:gd name="T34" fmla="*/ 42 w 69"/>
                <a:gd name="T35" fmla="*/ 115 h 119"/>
                <a:gd name="T36" fmla="*/ 34 w 69"/>
                <a:gd name="T37" fmla="*/ 119 h 119"/>
                <a:gd name="T38" fmla="*/ 27 w 69"/>
                <a:gd name="T39" fmla="*/ 115 h 119"/>
                <a:gd name="T40" fmla="*/ 15 w 69"/>
                <a:gd name="T41" fmla="*/ 108 h 119"/>
                <a:gd name="T42" fmla="*/ 8 w 69"/>
                <a:gd name="T43" fmla="*/ 100 h 119"/>
                <a:gd name="T44" fmla="*/ 4 w 69"/>
                <a:gd name="T45" fmla="*/ 81 h 119"/>
                <a:gd name="T46" fmla="*/ 0 w 69"/>
                <a:gd name="T47" fmla="*/ 62 h 119"/>
                <a:gd name="T48" fmla="*/ 15 w 69"/>
                <a:gd name="T49" fmla="*/ 62 h 119"/>
                <a:gd name="T50" fmla="*/ 19 w 69"/>
                <a:gd name="T51" fmla="*/ 85 h 119"/>
                <a:gd name="T52" fmla="*/ 23 w 69"/>
                <a:gd name="T53" fmla="*/ 100 h 119"/>
                <a:gd name="T54" fmla="*/ 27 w 69"/>
                <a:gd name="T55" fmla="*/ 108 h 119"/>
                <a:gd name="T56" fmla="*/ 31 w 69"/>
                <a:gd name="T57" fmla="*/ 111 h 119"/>
                <a:gd name="T58" fmla="*/ 34 w 69"/>
                <a:gd name="T59" fmla="*/ 111 h 119"/>
                <a:gd name="T60" fmla="*/ 38 w 69"/>
                <a:gd name="T61" fmla="*/ 111 h 119"/>
                <a:gd name="T62" fmla="*/ 42 w 69"/>
                <a:gd name="T63" fmla="*/ 108 h 119"/>
                <a:gd name="T64" fmla="*/ 46 w 69"/>
                <a:gd name="T65" fmla="*/ 104 h 119"/>
                <a:gd name="T66" fmla="*/ 50 w 69"/>
                <a:gd name="T67" fmla="*/ 96 h 119"/>
                <a:gd name="T68" fmla="*/ 54 w 69"/>
                <a:gd name="T69" fmla="*/ 77 h 119"/>
                <a:gd name="T70" fmla="*/ 54 w 69"/>
                <a:gd name="T71" fmla="*/ 54 h 119"/>
                <a:gd name="T72" fmla="*/ 54 w 69"/>
                <a:gd name="T73" fmla="*/ 39 h 119"/>
                <a:gd name="T74" fmla="*/ 50 w 69"/>
                <a:gd name="T75" fmla="*/ 23 h 119"/>
                <a:gd name="T76" fmla="*/ 46 w 69"/>
                <a:gd name="T77" fmla="*/ 16 h 119"/>
                <a:gd name="T78" fmla="*/ 42 w 69"/>
                <a:gd name="T79" fmla="*/ 12 h 119"/>
                <a:gd name="T80" fmla="*/ 38 w 69"/>
                <a:gd name="T81" fmla="*/ 8 h 119"/>
                <a:gd name="T82" fmla="*/ 34 w 69"/>
                <a:gd name="T83" fmla="*/ 8 h 119"/>
                <a:gd name="T84" fmla="*/ 31 w 69"/>
                <a:gd name="T85" fmla="*/ 8 h 119"/>
                <a:gd name="T86" fmla="*/ 27 w 69"/>
                <a:gd name="T87" fmla="*/ 12 h 119"/>
                <a:gd name="T88" fmla="*/ 19 w 69"/>
                <a:gd name="T89" fmla="*/ 19 h 119"/>
                <a:gd name="T90" fmla="*/ 19 w 69"/>
                <a:gd name="T91" fmla="*/ 35 h 119"/>
                <a:gd name="T92" fmla="*/ 15 w 69"/>
                <a:gd name="T93" fmla="*/ 50 h 119"/>
                <a:gd name="T94" fmla="*/ 15 w 69"/>
                <a:gd name="T95" fmla="*/ 62 h 1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9"/>
                <a:gd name="T146" fmla="*/ 69 w 69"/>
                <a:gd name="T147" fmla="*/ 119 h 1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9">
                  <a:moveTo>
                    <a:pt x="0" y="62"/>
                  </a:moveTo>
                  <a:lnTo>
                    <a:pt x="0" y="42"/>
                  </a:lnTo>
                  <a:lnTo>
                    <a:pt x="8" y="27"/>
                  </a:lnTo>
                  <a:lnTo>
                    <a:pt x="11" y="16"/>
                  </a:lnTo>
                  <a:lnTo>
                    <a:pt x="19" y="8"/>
                  </a:lnTo>
                  <a:lnTo>
                    <a:pt x="27" y="4"/>
                  </a:lnTo>
                  <a:lnTo>
                    <a:pt x="34" y="0"/>
                  </a:lnTo>
                  <a:lnTo>
                    <a:pt x="42" y="4"/>
                  </a:lnTo>
                  <a:lnTo>
                    <a:pt x="50" y="8"/>
                  </a:lnTo>
                  <a:lnTo>
                    <a:pt x="57" y="16"/>
                  </a:lnTo>
                  <a:lnTo>
                    <a:pt x="65" y="27"/>
                  </a:lnTo>
                  <a:lnTo>
                    <a:pt x="69" y="42"/>
                  </a:lnTo>
                  <a:lnTo>
                    <a:pt x="69" y="58"/>
                  </a:lnTo>
                  <a:lnTo>
                    <a:pt x="69" y="77"/>
                  </a:lnTo>
                  <a:lnTo>
                    <a:pt x="65" y="92"/>
                  </a:lnTo>
                  <a:lnTo>
                    <a:pt x="57" y="104"/>
                  </a:lnTo>
                  <a:lnTo>
                    <a:pt x="50" y="111"/>
                  </a:lnTo>
                  <a:lnTo>
                    <a:pt x="42" y="115"/>
                  </a:lnTo>
                  <a:lnTo>
                    <a:pt x="34" y="119"/>
                  </a:lnTo>
                  <a:lnTo>
                    <a:pt x="27" y="115"/>
                  </a:lnTo>
                  <a:lnTo>
                    <a:pt x="15" y="108"/>
                  </a:lnTo>
                  <a:lnTo>
                    <a:pt x="8" y="100"/>
                  </a:lnTo>
                  <a:lnTo>
                    <a:pt x="4" y="81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9" y="85"/>
                  </a:lnTo>
                  <a:lnTo>
                    <a:pt x="23" y="100"/>
                  </a:lnTo>
                  <a:lnTo>
                    <a:pt x="27" y="108"/>
                  </a:lnTo>
                  <a:lnTo>
                    <a:pt x="31" y="111"/>
                  </a:lnTo>
                  <a:lnTo>
                    <a:pt x="34" y="111"/>
                  </a:lnTo>
                  <a:lnTo>
                    <a:pt x="38" y="111"/>
                  </a:lnTo>
                  <a:lnTo>
                    <a:pt x="42" y="108"/>
                  </a:lnTo>
                  <a:lnTo>
                    <a:pt x="46" y="104"/>
                  </a:lnTo>
                  <a:lnTo>
                    <a:pt x="50" y="96"/>
                  </a:lnTo>
                  <a:lnTo>
                    <a:pt x="54" y="77"/>
                  </a:lnTo>
                  <a:lnTo>
                    <a:pt x="54" y="54"/>
                  </a:lnTo>
                  <a:lnTo>
                    <a:pt x="54" y="39"/>
                  </a:lnTo>
                  <a:lnTo>
                    <a:pt x="50" y="23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19" y="19"/>
                  </a:lnTo>
                  <a:lnTo>
                    <a:pt x="19" y="35"/>
                  </a:lnTo>
                  <a:lnTo>
                    <a:pt x="15" y="50"/>
                  </a:lnTo>
                  <a:lnTo>
                    <a:pt x="15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621" name="Rectangle 244"/>
            <p:cNvSpPr>
              <a:spLocks noChangeArrowheads="1"/>
            </p:cNvSpPr>
            <p:nvPr/>
          </p:nvSpPr>
          <p:spPr bwMode="auto">
            <a:xfrm>
              <a:off x="4670" y="2535"/>
              <a:ext cx="7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22" name="Freeform 245"/>
            <p:cNvSpPr>
              <a:spLocks noEditPoints="1"/>
            </p:cNvSpPr>
            <p:nvPr/>
          </p:nvSpPr>
          <p:spPr bwMode="auto">
            <a:xfrm>
              <a:off x="4869" y="2569"/>
              <a:ext cx="73" cy="119"/>
            </a:xfrm>
            <a:custGeom>
              <a:avLst/>
              <a:gdLst>
                <a:gd name="T0" fmla="*/ 0 w 73"/>
                <a:gd name="T1" fmla="*/ 62 h 119"/>
                <a:gd name="T2" fmla="*/ 4 w 73"/>
                <a:gd name="T3" fmla="*/ 42 h 119"/>
                <a:gd name="T4" fmla="*/ 8 w 73"/>
                <a:gd name="T5" fmla="*/ 27 h 119"/>
                <a:gd name="T6" fmla="*/ 12 w 73"/>
                <a:gd name="T7" fmla="*/ 16 h 119"/>
                <a:gd name="T8" fmla="*/ 23 w 73"/>
                <a:gd name="T9" fmla="*/ 8 h 119"/>
                <a:gd name="T10" fmla="*/ 31 w 73"/>
                <a:gd name="T11" fmla="*/ 4 h 119"/>
                <a:gd name="T12" fmla="*/ 39 w 73"/>
                <a:gd name="T13" fmla="*/ 0 h 119"/>
                <a:gd name="T14" fmla="*/ 46 w 73"/>
                <a:gd name="T15" fmla="*/ 4 h 119"/>
                <a:gd name="T16" fmla="*/ 54 w 73"/>
                <a:gd name="T17" fmla="*/ 8 h 119"/>
                <a:gd name="T18" fmla="*/ 58 w 73"/>
                <a:gd name="T19" fmla="*/ 16 h 119"/>
                <a:gd name="T20" fmla="*/ 66 w 73"/>
                <a:gd name="T21" fmla="*/ 27 h 119"/>
                <a:gd name="T22" fmla="*/ 69 w 73"/>
                <a:gd name="T23" fmla="*/ 42 h 119"/>
                <a:gd name="T24" fmla="*/ 73 w 73"/>
                <a:gd name="T25" fmla="*/ 58 h 119"/>
                <a:gd name="T26" fmla="*/ 69 w 73"/>
                <a:gd name="T27" fmla="*/ 77 h 119"/>
                <a:gd name="T28" fmla="*/ 66 w 73"/>
                <a:gd name="T29" fmla="*/ 92 h 119"/>
                <a:gd name="T30" fmla="*/ 62 w 73"/>
                <a:gd name="T31" fmla="*/ 104 h 119"/>
                <a:gd name="T32" fmla="*/ 54 w 73"/>
                <a:gd name="T33" fmla="*/ 111 h 119"/>
                <a:gd name="T34" fmla="*/ 42 w 73"/>
                <a:gd name="T35" fmla="*/ 115 h 119"/>
                <a:gd name="T36" fmla="*/ 35 w 73"/>
                <a:gd name="T37" fmla="*/ 119 h 119"/>
                <a:gd name="T38" fmla="*/ 27 w 73"/>
                <a:gd name="T39" fmla="*/ 115 h 119"/>
                <a:gd name="T40" fmla="*/ 19 w 73"/>
                <a:gd name="T41" fmla="*/ 108 h 119"/>
                <a:gd name="T42" fmla="*/ 12 w 73"/>
                <a:gd name="T43" fmla="*/ 100 h 119"/>
                <a:gd name="T44" fmla="*/ 4 w 73"/>
                <a:gd name="T45" fmla="*/ 81 h 119"/>
                <a:gd name="T46" fmla="*/ 0 w 73"/>
                <a:gd name="T47" fmla="*/ 62 h 119"/>
                <a:gd name="T48" fmla="*/ 16 w 73"/>
                <a:gd name="T49" fmla="*/ 62 h 119"/>
                <a:gd name="T50" fmla="*/ 19 w 73"/>
                <a:gd name="T51" fmla="*/ 85 h 119"/>
                <a:gd name="T52" fmla="*/ 23 w 73"/>
                <a:gd name="T53" fmla="*/ 100 h 119"/>
                <a:gd name="T54" fmla="*/ 27 w 73"/>
                <a:gd name="T55" fmla="*/ 108 h 119"/>
                <a:gd name="T56" fmla="*/ 31 w 73"/>
                <a:gd name="T57" fmla="*/ 111 h 119"/>
                <a:gd name="T58" fmla="*/ 35 w 73"/>
                <a:gd name="T59" fmla="*/ 111 h 119"/>
                <a:gd name="T60" fmla="*/ 42 w 73"/>
                <a:gd name="T61" fmla="*/ 111 h 119"/>
                <a:gd name="T62" fmla="*/ 46 w 73"/>
                <a:gd name="T63" fmla="*/ 108 h 119"/>
                <a:gd name="T64" fmla="*/ 50 w 73"/>
                <a:gd name="T65" fmla="*/ 104 h 119"/>
                <a:gd name="T66" fmla="*/ 54 w 73"/>
                <a:gd name="T67" fmla="*/ 96 h 119"/>
                <a:gd name="T68" fmla="*/ 54 w 73"/>
                <a:gd name="T69" fmla="*/ 77 h 119"/>
                <a:gd name="T70" fmla="*/ 54 w 73"/>
                <a:gd name="T71" fmla="*/ 54 h 119"/>
                <a:gd name="T72" fmla="*/ 54 w 73"/>
                <a:gd name="T73" fmla="*/ 39 h 119"/>
                <a:gd name="T74" fmla="*/ 50 w 73"/>
                <a:gd name="T75" fmla="*/ 23 h 119"/>
                <a:gd name="T76" fmla="*/ 50 w 73"/>
                <a:gd name="T77" fmla="*/ 16 h 119"/>
                <a:gd name="T78" fmla="*/ 46 w 73"/>
                <a:gd name="T79" fmla="*/ 12 h 119"/>
                <a:gd name="T80" fmla="*/ 42 w 73"/>
                <a:gd name="T81" fmla="*/ 8 h 119"/>
                <a:gd name="T82" fmla="*/ 39 w 73"/>
                <a:gd name="T83" fmla="*/ 8 h 119"/>
                <a:gd name="T84" fmla="*/ 31 w 73"/>
                <a:gd name="T85" fmla="*/ 8 h 119"/>
                <a:gd name="T86" fmla="*/ 27 w 73"/>
                <a:gd name="T87" fmla="*/ 12 h 119"/>
                <a:gd name="T88" fmla="*/ 23 w 73"/>
                <a:gd name="T89" fmla="*/ 19 h 119"/>
                <a:gd name="T90" fmla="*/ 19 w 73"/>
                <a:gd name="T91" fmla="*/ 35 h 119"/>
                <a:gd name="T92" fmla="*/ 19 w 73"/>
                <a:gd name="T93" fmla="*/ 50 h 119"/>
                <a:gd name="T94" fmla="*/ 16 w 73"/>
                <a:gd name="T95" fmla="*/ 62 h 1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9"/>
                <a:gd name="T146" fmla="*/ 73 w 73"/>
                <a:gd name="T147" fmla="*/ 119 h 1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9">
                  <a:moveTo>
                    <a:pt x="0" y="62"/>
                  </a:moveTo>
                  <a:lnTo>
                    <a:pt x="4" y="42"/>
                  </a:lnTo>
                  <a:lnTo>
                    <a:pt x="8" y="27"/>
                  </a:lnTo>
                  <a:lnTo>
                    <a:pt x="12" y="16"/>
                  </a:lnTo>
                  <a:lnTo>
                    <a:pt x="23" y="8"/>
                  </a:lnTo>
                  <a:lnTo>
                    <a:pt x="31" y="4"/>
                  </a:lnTo>
                  <a:lnTo>
                    <a:pt x="39" y="0"/>
                  </a:lnTo>
                  <a:lnTo>
                    <a:pt x="46" y="4"/>
                  </a:lnTo>
                  <a:lnTo>
                    <a:pt x="54" y="8"/>
                  </a:lnTo>
                  <a:lnTo>
                    <a:pt x="58" y="16"/>
                  </a:lnTo>
                  <a:lnTo>
                    <a:pt x="66" y="27"/>
                  </a:lnTo>
                  <a:lnTo>
                    <a:pt x="69" y="42"/>
                  </a:lnTo>
                  <a:lnTo>
                    <a:pt x="73" y="58"/>
                  </a:lnTo>
                  <a:lnTo>
                    <a:pt x="69" y="77"/>
                  </a:lnTo>
                  <a:lnTo>
                    <a:pt x="66" y="92"/>
                  </a:lnTo>
                  <a:lnTo>
                    <a:pt x="62" y="104"/>
                  </a:lnTo>
                  <a:lnTo>
                    <a:pt x="54" y="111"/>
                  </a:lnTo>
                  <a:lnTo>
                    <a:pt x="42" y="115"/>
                  </a:lnTo>
                  <a:lnTo>
                    <a:pt x="35" y="119"/>
                  </a:lnTo>
                  <a:lnTo>
                    <a:pt x="27" y="115"/>
                  </a:lnTo>
                  <a:lnTo>
                    <a:pt x="19" y="108"/>
                  </a:lnTo>
                  <a:lnTo>
                    <a:pt x="12" y="100"/>
                  </a:lnTo>
                  <a:lnTo>
                    <a:pt x="4" y="81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9" y="85"/>
                  </a:lnTo>
                  <a:lnTo>
                    <a:pt x="23" y="100"/>
                  </a:lnTo>
                  <a:lnTo>
                    <a:pt x="27" y="108"/>
                  </a:lnTo>
                  <a:lnTo>
                    <a:pt x="31" y="111"/>
                  </a:lnTo>
                  <a:lnTo>
                    <a:pt x="35" y="111"/>
                  </a:lnTo>
                  <a:lnTo>
                    <a:pt x="42" y="111"/>
                  </a:lnTo>
                  <a:lnTo>
                    <a:pt x="46" y="108"/>
                  </a:lnTo>
                  <a:lnTo>
                    <a:pt x="50" y="104"/>
                  </a:lnTo>
                  <a:lnTo>
                    <a:pt x="54" y="96"/>
                  </a:lnTo>
                  <a:lnTo>
                    <a:pt x="54" y="77"/>
                  </a:lnTo>
                  <a:lnTo>
                    <a:pt x="54" y="54"/>
                  </a:lnTo>
                  <a:lnTo>
                    <a:pt x="54" y="39"/>
                  </a:lnTo>
                  <a:lnTo>
                    <a:pt x="50" y="23"/>
                  </a:lnTo>
                  <a:lnTo>
                    <a:pt x="50" y="16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39" y="8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3" y="19"/>
                  </a:lnTo>
                  <a:lnTo>
                    <a:pt x="19" y="35"/>
                  </a:lnTo>
                  <a:lnTo>
                    <a:pt x="19" y="50"/>
                  </a:lnTo>
                  <a:lnTo>
                    <a:pt x="16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623" name="Rectangle 246"/>
            <p:cNvSpPr>
              <a:spLocks noChangeArrowheads="1"/>
            </p:cNvSpPr>
            <p:nvPr/>
          </p:nvSpPr>
          <p:spPr bwMode="auto">
            <a:xfrm>
              <a:off x="5268" y="25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24" name="Rectangle 247"/>
            <p:cNvSpPr>
              <a:spLocks noChangeArrowheads="1"/>
            </p:cNvSpPr>
            <p:nvPr/>
          </p:nvSpPr>
          <p:spPr bwMode="auto">
            <a:xfrm>
              <a:off x="188" y="2749"/>
              <a:ext cx="8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25" name="Freeform 248"/>
            <p:cNvSpPr>
              <a:spLocks/>
            </p:cNvSpPr>
            <p:nvPr/>
          </p:nvSpPr>
          <p:spPr bwMode="auto">
            <a:xfrm>
              <a:off x="254" y="2776"/>
              <a:ext cx="34" cy="115"/>
            </a:xfrm>
            <a:custGeom>
              <a:avLst/>
              <a:gdLst>
                <a:gd name="T0" fmla="*/ 26 w 34"/>
                <a:gd name="T1" fmla="*/ 0 h 115"/>
                <a:gd name="T2" fmla="*/ 26 w 34"/>
                <a:gd name="T3" fmla="*/ 100 h 115"/>
                <a:gd name="T4" fmla="*/ 26 w 34"/>
                <a:gd name="T5" fmla="*/ 108 h 115"/>
                <a:gd name="T6" fmla="*/ 26 w 34"/>
                <a:gd name="T7" fmla="*/ 112 h 115"/>
                <a:gd name="T8" fmla="*/ 26 w 34"/>
                <a:gd name="T9" fmla="*/ 112 h 115"/>
                <a:gd name="T10" fmla="*/ 30 w 34"/>
                <a:gd name="T11" fmla="*/ 115 h 115"/>
                <a:gd name="T12" fmla="*/ 30 w 34"/>
                <a:gd name="T13" fmla="*/ 115 h 115"/>
                <a:gd name="T14" fmla="*/ 34 w 34"/>
                <a:gd name="T15" fmla="*/ 115 h 115"/>
                <a:gd name="T16" fmla="*/ 34 w 34"/>
                <a:gd name="T17" fmla="*/ 115 h 115"/>
                <a:gd name="T18" fmla="*/ 0 w 34"/>
                <a:gd name="T19" fmla="*/ 115 h 115"/>
                <a:gd name="T20" fmla="*/ 0 w 34"/>
                <a:gd name="T21" fmla="*/ 115 h 115"/>
                <a:gd name="T22" fmla="*/ 3 w 34"/>
                <a:gd name="T23" fmla="*/ 115 h 115"/>
                <a:gd name="T24" fmla="*/ 7 w 34"/>
                <a:gd name="T25" fmla="*/ 115 h 115"/>
                <a:gd name="T26" fmla="*/ 11 w 34"/>
                <a:gd name="T27" fmla="*/ 112 h 115"/>
                <a:gd name="T28" fmla="*/ 11 w 34"/>
                <a:gd name="T29" fmla="*/ 112 h 115"/>
                <a:gd name="T30" fmla="*/ 11 w 34"/>
                <a:gd name="T31" fmla="*/ 108 h 115"/>
                <a:gd name="T32" fmla="*/ 11 w 34"/>
                <a:gd name="T33" fmla="*/ 100 h 115"/>
                <a:gd name="T34" fmla="*/ 11 w 34"/>
                <a:gd name="T35" fmla="*/ 31 h 115"/>
                <a:gd name="T36" fmla="*/ 11 w 34"/>
                <a:gd name="T37" fmla="*/ 20 h 115"/>
                <a:gd name="T38" fmla="*/ 11 w 34"/>
                <a:gd name="T39" fmla="*/ 16 h 115"/>
                <a:gd name="T40" fmla="*/ 11 w 34"/>
                <a:gd name="T41" fmla="*/ 12 h 115"/>
                <a:gd name="T42" fmla="*/ 11 w 34"/>
                <a:gd name="T43" fmla="*/ 8 h 115"/>
                <a:gd name="T44" fmla="*/ 7 w 34"/>
                <a:gd name="T45" fmla="*/ 8 h 115"/>
                <a:gd name="T46" fmla="*/ 7 w 34"/>
                <a:gd name="T47" fmla="*/ 8 h 115"/>
                <a:gd name="T48" fmla="*/ 3 w 34"/>
                <a:gd name="T49" fmla="*/ 8 h 115"/>
                <a:gd name="T50" fmla="*/ 3 w 34"/>
                <a:gd name="T51" fmla="*/ 12 h 115"/>
                <a:gd name="T52" fmla="*/ 0 w 34"/>
                <a:gd name="T53" fmla="*/ 8 h 115"/>
                <a:gd name="T54" fmla="*/ 23 w 34"/>
                <a:gd name="T55" fmla="*/ 0 h 115"/>
                <a:gd name="T56" fmla="*/ 26 w 34"/>
                <a:gd name="T57" fmla="*/ 0 h 1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4"/>
                <a:gd name="T88" fmla="*/ 0 h 115"/>
                <a:gd name="T89" fmla="*/ 34 w 34"/>
                <a:gd name="T90" fmla="*/ 115 h 11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4" h="115">
                  <a:moveTo>
                    <a:pt x="26" y="0"/>
                  </a:moveTo>
                  <a:lnTo>
                    <a:pt x="26" y="100"/>
                  </a:lnTo>
                  <a:lnTo>
                    <a:pt x="26" y="108"/>
                  </a:lnTo>
                  <a:lnTo>
                    <a:pt x="26" y="112"/>
                  </a:lnTo>
                  <a:lnTo>
                    <a:pt x="30" y="115"/>
                  </a:lnTo>
                  <a:lnTo>
                    <a:pt x="34" y="115"/>
                  </a:lnTo>
                  <a:lnTo>
                    <a:pt x="0" y="115"/>
                  </a:lnTo>
                  <a:lnTo>
                    <a:pt x="3" y="115"/>
                  </a:lnTo>
                  <a:lnTo>
                    <a:pt x="7" y="115"/>
                  </a:lnTo>
                  <a:lnTo>
                    <a:pt x="11" y="112"/>
                  </a:lnTo>
                  <a:lnTo>
                    <a:pt x="11" y="108"/>
                  </a:lnTo>
                  <a:lnTo>
                    <a:pt x="11" y="100"/>
                  </a:lnTo>
                  <a:lnTo>
                    <a:pt x="11" y="31"/>
                  </a:lnTo>
                  <a:lnTo>
                    <a:pt x="11" y="20"/>
                  </a:lnTo>
                  <a:lnTo>
                    <a:pt x="11" y="16"/>
                  </a:lnTo>
                  <a:lnTo>
                    <a:pt x="11" y="12"/>
                  </a:lnTo>
                  <a:lnTo>
                    <a:pt x="11" y="8"/>
                  </a:lnTo>
                  <a:lnTo>
                    <a:pt x="7" y="8"/>
                  </a:lnTo>
                  <a:lnTo>
                    <a:pt x="3" y="8"/>
                  </a:lnTo>
                  <a:lnTo>
                    <a:pt x="3" y="12"/>
                  </a:lnTo>
                  <a:lnTo>
                    <a:pt x="0" y="8"/>
                  </a:lnTo>
                  <a:lnTo>
                    <a:pt x="23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626" name="Freeform 249"/>
            <p:cNvSpPr>
              <a:spLocks/>
            </p:cNvSpPr>
            <p:nvPr/>
          </p:nvSpPr>
          <p:spPr bwMode="auto">
            <a:xfrm>
              <a:off x="296" y="2819"/>
              <a:ext cx="80" cy="76"/>
            </a:xfrm>
            <a:custGeom>
              <a:avLst/>
              <a:gdLst>
                <a:gd name="T0" fmla="*/ 73 w 80"/>
                <a:gd name="T1" fmla="*/ 0 h 76"/>
                <a:gd name="T2" fmla="*/ 73 w 80"/>
                <a:gd name="T3" fmla="*/ 46 h 76"/>
                <a:gd name="T4" fmla="*/ 73 w 80"/>
                <a:gd name="T5" fmla="*/ 57 h 76"/>
                <a:gd name="T6" fmla="*/ 73 w 80"/>
                <a:gd name="T7" fmla="*/ 61 h 76"/>
                <a:gd name="T8" fmla="*/ 73 w 80"/>
                <a:gd name="T9" fmla="*/ 65 h 76"/>
                <a:gd name="T10" fmla="*/ 73 w 80"/>
                <a:gd name="T11" fmla="*/ 65 h 76"/>
                <a:gd name="T12" fmla="*/ 73 w 80"/>
                <a:gd name="T13" fmla="*/ 65 h 76"/>
                <a:gd name="T14" fmla="*/ 77 w 80"/>
                <a:gd name="T15" fmla="*/ 65 h 76"/>
                <a:gd name="T16" fmla="*/ 77 w 80"/>
                <a:gd name="T17" fmla="*/ 65 h 76"/>
                <a:gd name="T18" fmla="*/ 80 w 80"/>
                <a:gd name="T19" fmla="*/ 65 h 76"/>
                <a:gd name="T20" fmla="*/ 80 w 80"/>
                <a:gd name="T21" fmla="*/ 69 h 76"/>
                <a:gd name="T22" fmla="*/ 61 w 80"/>
                <a:gd name="T23" fmla="*/ 76 h 76"/>
                <a:gd name="T24" fmla="*/ 57 w 80"/>
                <a:gd name="T25" fmla="*/ 76 h 76"/>
                <a:gd name="T26" fmla="*/ 57 w 80"/>
                <a:gd name="T27" fmla="*/ 61 h 76"/>
                <a:gd name="T28" fmla="*/ 50 w 80"/>
                <a:gd name="T29" fmla="*/ 69 h 76"/>
                <a:gd name="T30" fmla="*/ 42 w 80"/>
                <a:gd name="T31" fmla="*/ 72 h 76"/>
                <a:gd name="T32" fmla="*/ 38 w 80"/>
                <a:gd name="T33" fmla="*/ 76 h 76"/>
                <a:gd name="T34" fmla="*/ 30 w 80"/>
                <a:gd name="T35" fmla="*/ 76 h 76"/>
                <a:gd name="T36" fmla="*/ 27 w 80"/>
                <a:gd name="T37" fmla="*/ 76 h 76"/>
                <a:gd name="T38" fmla="*/ 19 w 80"/>
                <a:gd name="T39" fmla="*/ 72 h 76"/>
                <a:gd name="T40" fmla="*/ 15 w 80"/>
                <a:gd name="T41" fmla="*/ 69 h 76"/>
                <a:gd name="T42" fmla="*/ 15 w 80"/>
                <a:gd name="T43" fmla="*/ 61 h 76"/>
                <a:gd name="T44" fmla="*/ 11 w 80"/>
                <a:gd name="T45" fmla="*/ 57 h 76"/>
                <a:gd name="T46" fmla="*/ 11 w 80"/>
                <a:gd name="T47" fmla="*/ 46 h 76"/>
                <a:gd name="T48" fmla="*/ 11 w 80"/>
                <a:gd name="T49" fmla="*/ 11 h 76"/>
                <a:gd name="T50" fmla="*/ 11 w 80"/>
                <a:gd name="T51" fmla="*/ 7 h 76"/>
                <a:gd name="T52" fmla="*/ 11 w 80"/>
                <a:gd name="T53" fmla="*/ 3 h 76"/>
                <a:gd name="T54" fmla="*/ 7 w 80"/>
                <a:gd name="T55" fmla="*/ 3 h 76"/>
                <a:gd name="T56" fmla="*/ 7 w 80"/>
                <a:gd name="T57" fmla="*/ 0 h 76"/>
                <a:gd name="T58" fmla="*/ 4 w 80"/>
                <a:gd name="T59" fmla="*/ 0 h 76"/>
                <a:gd name="T60" fmla="*/ 0 w 80"/>
                <a:gd name="T61" fmla="*/ 0 h 76"/>
                <a:gd name="T62" fmla="*/ 0 w 80"/>
                <a:gd name="T63" fmla="*/ 0 h 76"/>
                <a:gd name="T64" fmla="*/ 27 w 80"/>
                <a:gd name="T65" fmla="*/ 0 h 76"/>
                <a:gd name="T66" fmla="*/ 27 w 80"/>
                <a:gd name="T67" fmla="*/ 49 h 76"/>
                <a:gd name="T68" fmla="*/ 27 w 80"/>
                <a:gd name="T69" fmla="*/ 57 h 76"/>
                <a:gd name="T70" fmla="*/ 30 w 80"/>
                <a:gd name="T71" fmla="*/ 61 h 76"/>
                <a:gd name="T72" fmla="*/ 34 w 80"/>
                <a:gd name="T73" fmla="*/ 65 h 76"/>
                <a:gd name="T74" fmla="*/ 38 w 80"/>
                <a:gd name="T75" fmla="*/ 65 h 76"/>
                <a:gd name="T76" fmla="*/ 42 w 80"/>
                <a:gd name="T77" fmla="*/ 65 h 76"/>
                <a:gd name="T78" fmla="*/ 46 w 80"/>
                <a:gd name="T79" fmla="*/ 65 h 76"/>
                <a:gd name="T80" fmla="*/ 50 w 80"/>
                <a:gd name="T81" fmla="*/ 61 h 76"/>
                <a:gd name="T82" fmla="*/ 57 w 80"/>
                <a:gd name="T83" fmla="*/ 53 h 76"/>
                <a:gd name="T84" fmla="*/ 57 w 80"/>
                <a:gd name="T85" fmla="*/ 11 h 76"/>
                <a:gd name="T86" fmla="*/ 57 w 80"/>
                <a:gd name="T87" fmla="*/ 7 h 76"/>
                <a:gd name="T88" fmla="*/ 53 w 80"/>
                <a:gd name="T89" fmla="*/ 3 h 76"/>
                <a:gd name="T90" fmla="*/ 53 w 80"/>
                <a:gd name="T91" fmla="*/ 0 h 76"/>
                <a:gd name="T92" fmla="*/ 46 w 80"/>
                <a:gd name="T93" fmla="*/ 0 h 76"/>
                <a:gd name="T94" fmla="*/ 46 w 80"/>
                <a:gd name="T95" fmla="*/ 0 h 76"/>
                <a:gd name="T96" fmla="*/ 73 w 80"/>
                <a:gd name="T97" fmla="*/ 0 h 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0"/>
                <a:gd name="T148" fmla="*/ 0 h 76"/>
                <a:gd name="T149" fmla="*/ 80 w 80"/>
                <a:gd name="T150" fmla="*/ 76 h 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0" h="76">
                  <a:moveTo>
                    <a:pt x="73" y="0"/>
                  </a:moveTo>
                  <a:lnTo>
                    <a:pt x="73" y="46"/>
                  </a:lnTo>
                  <a:lnTo>
                    <a:pt x="73" y="57"/>
                  </a:lnTo>
                  <a:lnTo>
                    <a:pt x="73" y="61"/>
                  </a:lnTo>
                  <a:lnTo>
                    <a:pt x="73" y="65"/>
                  </a:lnTo>
                  <a:lnTo>
                    <a:pt x="77" y="65"/>
                  </a:lnTo>
                  <a:lnTo>
                    <a:pt x="80" y="65"/>
                  </a:lnTo>
                  <a:lnTo>
                    <a:pt x="80" y="69"/>
                  </a:lnTo>
                  <a:lnTo>
                    <a:pt x="61" y="76"/>
                  </a:lnTo>
                  <a:lnTo>
                    <a:pt x="57" y="76"/>
                  </a:lnTo>
                  <a:lnTo>
                    <a:pt x="57" y="61"/>
                  </a:lnTo>
                  <a:lnTo>
                    <a:pt x="50" y="69"/>
                  </a:lnTo>
                  <a:lnTo>
                    <a:pt x="42" y="72"/>
                  </a:lnTo>
                  <a:lnTo>
                    <a:pt x="38" y="76"/>
                  </a:lnTo>
                  <a:lnTo>
                    <a:pt x="30" y="76"/>
                  </a:lnTo>
                  <a:lnTo>
                    <a:pt x="27" y="76"/>
                  </a:lnTo>
                  <a:lnTo>
                    <a:pt x="19" y="72"/>
                  </a:lnTo>
                  <a:lnTo>
                    <a:pt x="15" y="69"/>
                  </a:lnTo>
                  <a:lnTo>
                    <a:pt x="15" y="61"/>
                  </a:lnTo>
                  <a:lnTo>
                    <a:pt x="11" y="57"/>
                  </a:lnTo>
                  <a:lnTo>
                    <a:pt x="11" y="46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49"/>
                  </a:lnTo>
                  <a:lnTo>
                    <a:pt x="27" y="57"/>
                  </a:lnTo>
                  <a:lnTo>
                    <a:pt x="30" y="61"/>
                  </a:lnTo>
                  <a:lnTo>
                    <a:pt x="34" y="65"/>
                  </a:lnTo>
                  <a:lnTo>
                    <a:pt x="38" y="65"/>
                  </a:lnTo>
                  <a:lnTo>
                    <a:pt x="42" y="65"/>
                  </a:lnTo>
                  <a:lnTo>
                    <a:pt x="46" y="65"/>
                  </a:lnTo>
                  <a:lnTo>
                    <a:pt x="50" y="61"/>
                  </a:lnTo>
                  <a:lnTo>
                    <a:pt x="57" y="53"/>
                  </a:lnTo>
                  <a:lnTo>
                    <a:pt x="57" y="11"/>
                  </a:lnTo>
                  <a:lnTo>
                    <a:pt x="57" y="7"/>
                  </a:lnTo>
                  <a:lnTo>
                    <a:pt x="53" y="3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627" name="Freeform 250"/>
            <p:cNvSpPr>
              <a:spLocks/>
            </p:cNvSpPr>
            <p:nvPr/>
          </p:nvSpPr>
          <p:spPr bwMode="auto">
            <a:xfrm>
              <a:off x="380" y="2815"/>
              <a:ext cx="81" cy="76"/>
            </a:xfrm>
            <a:custGeom>
              <a:avLst/>
              <a:gdLst>
                <a:gd name="T0" fmla="*/ 27 w 81"/>
                <a:gd name="T1" fmla="*/ 19 h 76"/>
                <a:gd name="T2" fmla="*/ 35 w 81"/>
                <a:gd name="T3" fmla="*/ 7 h 76"/>
                <a:gd name="T4" fmla="*/ 42 w 81"/>
                <a:gd name="T5" fmla="*/ 4 h 76"/>
                <a:gd name="T6" fmla="*/ 50 w 81"/>
                <a:gd name="T7" fmla="*/ 0 h 76"/>
                <a:gd name="T8" fmla="*/ 58 w 81"/>
                <a:gd name="T9" fmla="*/ 0 h 76"/>
                <a:gd name="T10" fmla="*/ 62 w 81"/>
                <a:gd name="T11" fmla="*/ 4 h 76"/>
                <a:gd name="T12" fmla="*/ 65 w 81"/>
                <a:gd name="T13" fmla="*/ 7 h 76"/>
                <a:gd name="T14" fmla="*/ 69 w 81"/>
                <a:gd name="T15" fmla="*/ 15 h 76"/>
                <a:gd name="T16" fmla="*/ 69 w 81"/>
                <a:gd name="T17" fmla="*/ 19 h 76"/>
                <a:gd name="T18" fmla="*/ 69 w 81"/>
                <a:gd name="T19" fmla="*/ 30 h 76"/>
                <a:gd name="T20" fmla="*/ 69 w 81"/>
                <a:gd name="T21" fmla="*/ 61 h 76"/>
                <a:gd name="T22" fmla="*/ 73 w 81"/>
                <a:gd name="T23" fmla="*/ 69 h 76"/>
                <a:gd name="T24" fmla="*/ 73 w 81"/>
                <a:gd name="T25" fmla="*/ 73 h 76"/>
                <a:gd name="T26" fmla="*/ 73 w 81"/>
                <a:gd name="T27" fmla="*/ 73 h 76"/>
                <a:gd name="T28" fmla="*/ 73 w 81"/>
                <a:gd name="T29" fmla="*/ 76 h 76"/>
                <a:gd name="T30" fmla="*/ 77 w 81"/>
                <a:gd name="T31" fmla="*/ 76 h 76"/>
                <a:gd name="T32" fmla="*/ 81 w 81"/>
                <a:gd name="T33" fmla="*/ 76 h 76"/>
                <a:gd name="T34" fmla="*/ 81 w 81"/>
                <a:gd name="T35" fmla="*/ 76 h 76"/>
                <a:gd name="T36" fmla="*/ 46 w 81"/>
                <a:gd name="T37" fmla="*/ 76 h 76"/>
                <a:gd name="T38" fmla="*/ 46 w 81"/>
                <a:gd name="T39" fmla="*/ 76 h 76"/>
                <a:gd name="T40" fmla="*/ 46 w 81"/>
                <a:gd name="T41" fmla="*/ 76 h 76"/>
                <a:gd name="T42" fmla="*/ 50 w 81"/>
                <a:gd name="T43" fmla="*/ 76 h 76"/>
                <a:gd name="T44" fmla="*/ 54 w 81"/>
                <a:gd name="T45" fmla="*/ 73 h 76"/>
                <a:gd name="T46" fmla="*/ 54 w 81"/>
                <a:gd name="T47" fmla="*/ 73 h 76"/>
                <a:gd name="T48" fmla="*/ 58 w 81"/>
                <a:gd name="T49" fmla="*/ 69 h 76"/>
                <a:gd name="T50" fmla="*/ 58 w 81"/>
                <a:gd name="T51" fmla="*/ 65 h 76"/>
                <a:gd name="T52" fmla="*/ 58 w 81"/>
                <a:gd name="T53" fmla="*/ 61 h 76"/>
                <a:gd name="T54" fmla="*/ 58 w 81"/>
                <a:gd name="T55" fmla="*/ 30 h 76"/>
                <a:gd name="T56" fmla="*/ 58 w 81"/>
                <a:gd name="T57" fmla="*/ 23 h 76"/>
                <a:gd name="T58" fmla="*/ 54 w 81"/>
                <a:gd name="T59" fmla="*/ 15 h 76"/>
                <a:gd name="T60" fmla="*/ 50 w 81"/>
                <a:gd name="T61" fmla="*/ 11 h 76"/>
                <a:gd name="T62" fmla="*/ 46 w 81"/>
                <a:gd name="T63" fmla="*/ 11 h 76"/>
                <a:gd name="T64" fmla="*/ 35 w 81"/>
                <a:gd name="T65" fmla="*/ 15 h 76"/>
                <a:gd name="T66" fmla="*/ 27 w 81"/>
                <a:gd name="T67" fmla="*/ 23 h 76"/>
                <a:gd name="T68" fmla="*/ 27 w 81"/>
                <a:gd name="T69" fmla="*/ 61 h 76"/>
                <a:gd name="T70" fmla="*/ 27 w 81"/>
                <a:gd name="T71" fmla="*/ 69 h 76"/>
                <a:gd name="T72" fmla="*/ 27 w 81"/>
                <a:gd name="T73" fmla="*/ 73 h 76"/>
                <a:gd name="T74" fmla="*/ 27 w 81"/>
                <a:gd name="T75" fmla="*/ 73 h 76"/>
                <a:gd name="T76" fmla="*/ 27 w 81"/>
                <a:gd name="T77" fmla="*/ 76 h 76"/>
                <a:gd name="T78" fmla="*/ 31 w 81"/>
                <a:gd name="T79" fmla="*/ 76 h 76"/>
                <a:gd name="T80" fmla="*/ 35 w 81"/>
                <a:gd name="T81" fmla="*/ 76 h 76"/>
                <a:gd name="T82" fmla="*/ 35 w 81"/>
                <a:gd name="T83" fmla="*/ 76 h 76"/>
                <a:gd name="T84" fmla="*/ 0 w 81"/>
                <a:gd name="T85" fmla="*/ 76 h 76"/>
                <a:gd name="T86" fmla="*/ 0 w 81"/>
                <a:gd name="T87" fmla="*/ 76 h 76"/>
                <a:gd name="T88" fmla="*/ 4 w 81"/>
                <a:gd name="T89" fmla="*/ 76 h 76"/>
                <a:gd name="T90" fmla="*/ 8 w 81"/>
                <a:gd name="T91" fmla="*/ 76 h 76"/>
                <a:gd name="T92" fmla="*/ 8 w 81"/>
                <a:gd name="T93" fmla="*/ 73 h 76"/>
                <a:gd name="T94" fmla="*/ 12 w 81"/>
                <a:gd name="T95" fmla="*/ 69 h 76"/>
                <a:gd name="T96" fmla="*/ 12 w 81"/>
                <a:gd name="T97" fmla="*/ 61 h 76"/>
                <a:gd name="T98" fmla="*/ 12 w 81"/>
                <a:gd name="T99" fmla="*/ 30 h 76"/>
                <a:gd name="T100" fmla="*/ 12 w 81"/>
                <a:gd name="T101" fmla="*/ 23 h 76"/>
                <a:gd name="T102" fmla="*/ 12 w 81"/>
                <a:gd name="T103" fmla="*/ 15 h 76"/>
                <a:gd name="T104" fmla="*/ 12 w 81"/>
                <a:gd name="T105" fmla="*/ 11 h 76"/>
                <a:gd name="T106" fmla="*/ 8 w 81"/>
                <a:gd name="T107" fmla="*/ 11 h 76"/>
                <a:gd name="T108" fmla="*/ 8 w 81"/>
                <a:gd name="T109" fmla="*/ 11 h 76"/>
                <a:gd name="T110" fmla="*/ 8 w 81"/>
                <a:gd name="T111" fmla="*/ 11 h 76"/>
                <a:gd name="T112" fmla="*/ 4 w 81"/>
                <a:gd name="T113" fmla="*/ 11 h 76"/>
                <a:gd name="T114" fmla="*/ 0 w 81"/>
                <a:gd name="T115" fmla="*/ 11 h 76"/>
                <a:gd name="T116" fmla="*/ 0 w 81"/>
                <a:gd name="T117" fmla="*/ 11 h 76"/>
                <a:gd name="T118" fmla="*/ 23 w 81"/>
                <a:gd name="T119" fmla="*/ 0 h 76"/>
                <a:gd name="T120" fmla="*/ 27 w 81"/>
                <a:gd name="T121" fmla="*/ 0 h 76"/>
                <a:gd name="T122" fmla="*/ 27 w 81"/>
                <a:gd name="T123" fmla="*/ 19 h 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1"/>
                <a:gd name="T187" fmla="*/ 0 h 76"/>
                <a:gd name="T188" fmla="*/ 81 w 81"/>
                <a:gd name="T189" fmla="*/ 76 h 7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1" h="76">
                  <a:moveTo>
                    <a:pt x="27" y="19"/>
                  </a:moveTo>
                  <a:lnTo>
                    <a:pt x="35" y="7"/>
                  </a:lnTo>
                  <a:lnTo>
                    <a:pt x="42" y="4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2" y="4"/>
                  </a:lnTo>
                  <a:lnTo>
                    <a:pt x="65" y="7"/>
                  </a:lnTo>
                  <a:lnTo>
                    <a:pt x="69" y="15"/>
                  </a:lnTo>
                  <a:lnTo>
                    <a:pt x="69" y="19"/>
                  </a:lnTo>
                  <a:lnTo>
                    <a:pt x="69" y="30"/>
                  </a:lnTo>
                  <a:lnTo>
                    <a:pt x="69" y="61"/>
                  </a:lnTo>
                  <a:lnTo>
                    <a:pt x="73" y="69"/>
                  </a:lnTo>
                  <a:lnTo>
                    <a:pt x="73" y="73"/>
                  </a:lnTo>
                  <a:lnTo>
                    <a:pt x="73" y="76"/>
                  </a:lnTo>
                  <a:lnTo>
                    <a:pt x="77" y="76"/>
                  </a:lnTo>
                  <a:lnTo>
                    <a:pt x="81" y="76"/>
                  </a:lnTo>
                  <a:lnTo>
                    <a:pt x="46" y="76"/>
                  </a:lnTo>
                  <a:lnTo>
                    <a:pt x="50" y="76"/>
                  </a:lnTo>
                  <a:lnTo>
                    <a:pt x="54" y="73"/>
                  </a:lnTo>
                  <a:lnTo>
                    <a:pt x="58" y="69"/>
                  </a:lnTo>
                  <a:lnTo>
                    <a:pt x="58" y="65"/>
                  </a:lnTo>
                  <a:lnTo>
                    <a:pt x="58" y="61"/>
                  </a:lnTo>
                  <a:lnTo>
                    <a:pt x="58" y="30"/>
                  </a:lnTo>
                  <a:lnTo>
                    <a:pt x="58" y="23"/>
                  </a:lnTo>
                  <a:lnTo>
                    <a:pt x="54" y="15"/>
                  </a:lnTo>
                  <a:lnTo>
                    <a:pt x="50" y="11"/>
                  </a:lnTo>
                  <a:lnTo>
                    <a:pt x="46" y="11"/>
                  </a:lnTo>
                  <a:lnTo>
                    <a:pt x="35" y="15"/>
                  </a:lnTo>
                  <a:lnTo>
                    <a:pt x="27" y="23"/>
                  </a:lnTo>
                  <a:lnTo>
                    <a:pt x="27" y="61"/>
                  </a:lnTo>
                  <a:lnTo>
                    <a:pt x="27" y="69"/>
                  </a:lnTo>
                  <a:lnTo>
                    <a:pt x="27" y="73"/>
                  </a:lnTo>
                  <a:lnTo>
                    <a:pt x="27" y="76"/>
                  </a:lnTo>
                  <a:lnTo>
                    <a:pt x="31" y="76"/>
                  </a:lnTo>
                  <a:lnTo>
                    <a:pt x="35" y="76"/>
                  </a:lnTo>
                  <a:lnTo>
                    <a:pt x="0" y="76"/>
                  </a:lnTo>
                  <a:lnTo>
                    <a:pt x="4" y="76"/>
                  </a:lnTo>
                  <a:lnTo>
                    <a:pt x="8" y="76"/>
                  </a:lnTo>
                  <a:lnTo>
                    <a:pt x="8" y="73"/>
                  </a:lnTo>
                  <a:lnTo>
                    <a:pt x="12" y="69"/>
                  </a:lnTo>
                  <a:lnTo>
                    <a:pt x="12" y="61"/>
                  </a:lnTo>
                  <a:lnTo>
                    <a:pt x="12" y="30"/>
                  </a:lnTo>
                  <a:lnTo>
                    <a:pt x="12" y="23"/>
                  </a:lnTo>
                  <a:lnTo>
                    <a:pt x="12" y="15"/>
                  </a:lnTo>
                  <a:lnTo>
                    <a:pt x="12" y="11"/>
                  </a:lnTo>
                  <a:lnTo>
                    <a:pt x="8" y="11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628" name="Freeform 251"/>
            <p:cNvSpPr>
              <a:spLocks/>
            </p:cNvSpPr>
            <p:nvPr/>
          </p:nvSpPr>
          <p:spPr bwMode="auto">
            <a:xfrm>
              <a:off x="468" y="2815"/>
              <a:ext cx="62" cy="80"/>
            </a:xfrm>
            <a:custGeom>
              <a:avLst/>
              <a:gdLst>
                <a:gd name="T0" fmla="*/ 62 w 62"/>
                <a:gd name="T1" fmla="*/ 46 h 80"/>
                <a:gd name="T2" fmla="*/ 58 w 62"/>
                <a:gd name="T3" fmla="*/ 61 h 80"/>
                <a:gd name="T4" fmla="*/ 50 w 62"/>
                <a:gd name="T5" fmla="*/ 73 h 80"/>
                <a:gd name="T6" fmla="*/ 43 w 62"/>
                <a:gd name="T7" fmla="*/ 76 h 80"/>
                <a:gd name="T8" fmla="*/ 31 w 62"/>
                <a:gd name="T9" fmla="*/ 80 h 80"/>
                <a:gd name="T10" fmla="*/ 20 w 62"/>
                <a:gd name="T11" fmla="*/ 76 h 80"/>
                <a:gd name="T12" fmla="*/ 8 w 62"/>
                <a:gd name="T13" fmla="*/ 69 h 80"/>
                <a:gd name="T14" fmla="*/ 4 w 62"/>
                <a:gd name="T15" fmla="*/ 61 h 80"/>
                <a:gd name="T16" fmla="*/ 0 w 62"/>
                <a:gd name="T17" fmla="*/ 50 h 80"/>
                <a:gd name="T18" fmla="*/ 0 w 62"/>
                <a:gd name="T19" fmla="*/ 42 h 80"/>
                <a:gd name="T20" fmla="*/ 0 w 62"/>
                <a:gd name="T21" fmla="*/ 30 h 80"/>
                <a:gd name="T22" fmla="*/ 4 w 62"/>
                <a:gd name="T23" fmla="*/ 19 h 80"/>
                <a:gd name="T24" fmla="*/ 12 w 62"/>
                <a:gd name="T25" fmla="*/ 11 h 80"/>
                <a:gd name="T26" fmla="*/ 23 w 62"/>
                <a:gd name="T27" fmla="*/ 4 h 80"/>
                <a:gd name="T28" fmla="*/ 35 w 62"/>
                <a:gd name="T29" fmla="*/ 0 h 80"/>
                <a:gd name="T30" fmla="*/ 46 w 62"/>
                <a:gd name="T31" fmla="*/ 4 h 80"/>
                <a:gd name="T32" fmla="*/ 54 w 62"/>
                <a:gd name="T33" fmla="*/ 7 h 80"/>
                <a:gd name="T34" fmla="*/ 58 w 62"/>
                <a:gd name="T35" fmla="*/ 11 h 80"/>
                <a:gd name="T36" fmla="*/ 62 w 62"/>
                <a:gd name="T37" fmla="*/ 19 h 80"/>
                <a:gd name="T38" fmla="*/ 58 w 62"/>
                <a:gd name="T39" fmla="*/ 23 h 80"/>
                <a:gd name="T40" fmla="*/ 58 w 62"/>
                <a:gd name="T41" fmla="*/ 23 h 80"/>
                <a:gd name="T42" fmla="*/ 54 w 62"/>
                <a:gd name="T43" fmla="*/ 27 h 80"/>
                <a:gd name="T44" fmla="*/ 54 w 62"/>
                <a:gd name="T45" fmla="*/ 27 h 80"/>
                <a:gd name="T46" fmla="*/ 50 w 62"/>
                <a:gd name="T47" fmla="*/ 23 h 80"/>
                <a:gd name="T48" fmla="*/ 46 w 62"/>
                <a:gd name="T49" fmla="*/ 23 h 80"/>
                <a:gd name="T50" fmla="*/ 46 w 62"/>
                <a:gd name="T51" fmla="*/ 19 h 80"/>
                <a:gd name="T52" fmla="*/ 43 w 62"/>
                <a:gd name="T53" fmla="*/ 15 h 80"/>
                <a:gd name="T54" fmla="*/ 43 w 62"/>
                <a:gd name="T55" fmla="*/ 11 h 80"/>
                <a:gd name="T56" fmla="*/ 43 w 62"/>
                <a:gd name="T57" fmla="*/ 7 h 80"/>
                <a:gd name="T58" fmla="*/ 39 w 62"/>
                <a:gd name="T59" fmla="*/ 7 h 80"/>
                <a:gd name="T60" fmla="*/ 35 w 62"/>
                <a:gd name="T61" fmla="*/ 7 h 80"/>
                <a:gd name="T62" fmla="*/ 27 w 62"/>
                <a:gd name="T63" fmla="*/ 7 h 80"/>
                <a:gd name="T64" fmla="*/ 20 w 62"/>
                <a:gd name="T65" fmla="*/ 11 h 80"/>
                <a:gd name="T66" fmla="*/ 16 w 62"/>
                <a:gd name="T67" fmla="*/ 23 h 80"/>
                <a:gd name="T68" fmla="*/ 16 w 62"/>
                <a:gd name="T69" fmla="*/ 34 h 80"/>
                <a:gd name="T70" fmla="*/ 16 w 62"/>
                <a:gd name="T71" fmla="*/ 46 h 80"/>
                <a:gd name="T72" fmla="*/ 20 w 62"/>
                <a:gd name="T73" fmla="*/ 57 h 80"/>
                <a:gd name="T74" fmla="*/ 27 w 62"/>
                <a:gd name="T75" fmla="*/ 65 h 80"/>
                <a:gd name="T76" fmla="*/ 39 w 62"/>
                <a:gd name="T77" fmla="*/ 65 h 80"/>
                <a:gd name="T78" fmla="*/ 46 w 62"/>
                <a:gd name="T79" fmla="*/ 65 h 80"/>
                <a:gd name="T80" fmla="*/ 54 w 62"/>
                <a:gd name="T81" fmla="*/ 61 h 80"/>
                <a:gd name="T82" fmla="*/ 58 w 62"/>
                <a:gd name="T83" fmla="*/ 57 h 80"/>
                <a:gd name="T84" fmla="*/ 62 w 62"/>
                <a:gd name="T85" fmla="*/ 46 h 80"/>
                <a:gd name="T86" fmla="*/ 62 w 62"/>
                <a:gd name="T87" fmla="*/ 46 h 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"/>
                <a:gd name="T133" fmla="*/ 0 h 80"/>
                <a:gd name="T134" fmla="*/ 62 w 62"/>
                <a:gd name="T135" fmla="*/ 80 h 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" h="80">
                  <a:moveTo>
                    <a:pt x="62" y="46"/>
                  </a:moveTo>
                  <a:lnTo>
                    <a:pt x="58" y="61"/>
                  </a:lnTo>
                  <a:lnTo>
                    <a:pt x="50" y="73"/>
                  </a:lnTo>
                  <a:lnTo>
                    <a:pt x="43" y="76"/>
                  </a:lnTo>
                  <a:lnTo>
                    <a:pt x="31" y="80"/>
                  </a:lnTo>
                  <a:lnTo>
                    <a:pt x="20" y="76"/>
                  </a:lnTo>
                  <a:lnTo>
                    <a:pt x="8" y="69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0" y="30"/>
                  </a:lnTo>
                  <a:lnTo>
                    <a:pt x="4" y="19"/>
                  </a:lnTo>
                  <a:lnTo>
                    <a:pt x="12" y="11"/>
                  </a:lnTo>
                  <a:lnTo>
                    <a:pt x="23" y="4"/>
                  </a:lnTo>
                  <a:lnTo>
                    <a:pt x="35" y="0"/>
                  </a:lnTo>
                  <a:lnTo>
                    <a:pt x="46" y="4"/>
                  </a:lnTo>
                  <a:lnTo>
                    <a:pt x="54" y="7"/>
                  </a:lnTo>
                  <a:lnTo>
                    <a:pt x="58" y="11"/>
                  </a:lnTo>
                  <a:lnTo>
                    <a:pt x="62" y="19"/>
                  </a:lnTo>
                  <a:lnTo>
                    <a:pt x="58" y="23"/>
                  </a:lnTo>
                  <a:lnTo>
                    <a:pt x="54" y="27"/>
                  </a:lnTo>
                  <a:lnTo>
                    <a:pt x="50" y="23"/>
                  </a:lnTo>
                  <a:lnTo>
                    <a:pt x="46" y="23"/>
                  </a:lnTo>
                  <a:lnTo>
                    <a:pt x="46" y="19"/>
                  </a:lnTo>
                  <a:lnTo>
                    <a:pt x="43" y="15"/>
                  </a:lnTo>
                  <a:lnTo>
                    <a:pt x="43" y="11"/>
                  </a:lnTo>
                  <a:lnTo>
                    <a:pt x="43" y="7"/>
                  </a:lnTo>
                  <a:lnTo>
                    <a:pt x="39" y="7"/>
                  </a:lnTo>
                  <a:lnTo>
                    <a:pt x="35" y="7"/>
                  </a:lnTo>
                  <a:lnTo>
                    <a:pt x="27" y="7"/>
                  </a:lnTo>
                  <a:lnTo>
                    <a:pt x="20" y="11"/>
                  </a:lnTo>
                  <a:lnTo>
                    <a:pt x="16" y="23"/>
                  </a:lnTo>
                  <a:lnTo>
                    <a:pt x="16" y="34"/>
                  </a:lnTo>
                  <a:lnTo>
                    <a:pt x="16" y="46"/>
                  </a:lnTo>
                  <a:lnTo>
                    <a:pt x="20" y="57"/>
                  </a:lnTo>
                  <a:lnTo>
                    <a:pt x="27" y="65"/>
                  </a:lnTo>
                  <a:lnTo>
                    <a:pt x="39" y="65"/>
                  </a:lnTo>
                  <a:lnTo>
                    <a:pt x="46" y="65"/>
                  </a:lnTo>
                  <a:lnTo>
                    <a:pt x="54" y="61"/>
                  </a:lnTo>
                  <a:lnTo>
                    <a:pt x="58" y="57"/>
                  </a:lnTo>
                  <a:lnTo>
                    <a:pt x="62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629" name="Freeform 252"/>
            <p:cNvSpPr>
              <a:spLocks/>
            </p:cNvSpPr>
            <p:nvPr/>
          </p:nvSpPr>
          <p:spPr bwMode="auto">
            <a:xfrm>
              <a:off x="541" y="2776"/>
              <a:ext cx="81" cy="115"/>
            </a:xfrm>
            <a:custGeom>
              <a:avLst/>
              <a:gdLst>
                <a:gd name="T0" fmla="*/ 23 w 81"/>
                <a:gd name="T1" fmla="*/ 54 h 115"/>
                <a:gd name="T2" fmla="*/ 39 w 81"/>
                <a:gd name="T3" fmla="*/ 43 h 115"/>
                <a:gd name="T4" fmla="*/ 50 w 81"/>
                <a:gd name="T5" fmla="*/ 39 h 115"/>
                <a:gd name="T6" fmla="*/ 62 w 81"/>
                <a:gd name="T7" fmla="*/ 43 h 115"/>
                <a:gd name="T8" fmla="*/ 69 w 81"/>
                <a:gd name="T9" fmla="*/ 54 h 115"/>
                <a:gd name="T10" fmla="*/ 69 w 81"/>
                <a:gd name="T11" fmla="*/ 73 h 115"/>
                <a:gd name="T12" fmla="*/ 69 w 81"/>
                <a:gd name="T13" fmla="*/ 108 h 115"/>
                <a:gd name="T14" fmla="*/ 73 w 81"/>
                <a:gd name="T15" fmla="*/ 112 h 115"/>
                <a:gd name="T16" fmla="*/ 77 w 81"/>
                <a:gd name="T17" fmla="*/ 115 h 115"/>
                <a:gd name="T18" fmla="*/ 81 w 81"/>
                <a:gd name="T19" fmla="*/ 115 h 115"/>
                <a:gd name="T20" fmla="*/ 46 w 81"/>
                <a:gd name="T21" fmla="*/ 115 h 115"/>
                <a:gd name="T22" fmla="*/ 50 w 81"/>
                <a:gd name="T23" fmla="*/ 115 h 115"/>
                <a:gd name="T24" fmla="*/ 54 w 81"/>
                <a:gd name="T25" fmla="*/ 112 h 115"/>
                <a:gd name="T26" fmla="*/ 54 w 81"/>
                <a:gd name="T27" fmla="*/ 104 h 115"/>
                <a:gd name="T28" fmla="*/ 54 w 81"/>
                <a:gd name="T29" fmla="*/ 73 h 115"/>
                <a:gd name="T30" fmla="*/ 54 w 81"/>
                <a:gd name="T31" fmla="*/ 58 h 115"/>
                <a:gd name="T32" fmla="*/ 50 w 81"/>
                <a:gd name="T33" fmla="*/ 54 h 115"/>
                <a:gd name="T34" fmla="*/ 43 w 81"/>
                <a:gd name="T35" fmla="*/ 50 h 115"/>
                <a:gd name="T36" fmla="*/ 35 w 81"/>
                <a:gd name="T37" fmla="*/ 54 h 115"/>
                <a:gd name="T38" fmla="*/ 23 w 81"/>
                <a:gd name="T39" fmla="*/ 62 h 115"/>
                <a:gd name="T40" fmla="*/ 23 w 81"/>
                <a:gd name="T41" fmla="*/ 108 h 115"/>
                <a:gd name="T42" fmla="*/ 27 w 81"/>
                <a:gd name="T43" fmla="*/ 112 h 115"/>
                <a:gd name="T44" fmla="*/ 31 w 81"/>
                <a:gd name="T45" fmla="*/ 115 h 115"/>
                <a:gd name="T46" fmla="*/ 35 w 81"/>
                <a:gd name="T47" fmla="*/ 115 h 115"/>
                <a:gd name="T48" fmla="*/ 0 w 81"/>
                <a:gd name="T49" fmla="*/ 115 h 115"/>
                <a:gd name="T50" fmla="*/ 8 w 81"/>
                <a:gd name="T51" fmla="*/ 112 h 115"/>
                <a:gd name="T52" fmla="*/ 8 w 81"/>
                <a:gd name="T53" fmla="*/ 112 h 115"/>
                <a:gd name="T54" fmla="*/ 8 w 81"/>
                <a:gd name="T55" fmla="*/ 100 h 115"/>
                <a:gd name="T56" fmla="*/ 8 w 81"/>
                <a:gd name="T57" fmla="*/ 20 h 115"/>
                <a:gd name="T58" fmla="*/ 8 w 81"/>
                <a:gd name="T59" fmla="*/ 12 h 115"/>
                <a:gd name="T60" fmla="*/ 8 w 81"/>
                <a:gd name="T61" fmla="*/ 8 h 115"/>
                <a:gd name="T62" fmla="*/ 4 w 81"/>
                <a:gd name="T63" fmla="*/ 8 h 115"/>
                <a:gd name="T64" fmla="*/ 0 w 81"/>
                <a:gd name="T65" fmla="*/ 8 h 115"/>
                <a:gd name="T66" fmla="*/ 23 w 81"/>
                <a:gd name="T67" fmla="*/ 0 h 11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1"/>
                <a:gd name="T103" fmla="*/ 0 h 115"/>
                <a:gd name="T104" fmla="*/ 81 w 81"/>
                <a:gd name="T105" fmla="*/ 115 h 11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1" h="115">
                  <a:moveTo>
                    <a:pt x="23" y="0"/>
                  </a:moveTo>
                  <a:lnTo>
                    <a:pt x="23" y="54"/>
                  </a:lnTo>
                  <a:lnTo>
                    <a:pt x="31" y="46"/>
                  </a:lnTo>
                  <a:lnTo>
                    <a:pt x="39" y="43"/>
                  </a:lnTo>
                  <a:lnTo>
                    <a:pt x="43" y="39"/>
                  </a:lnTo>
                  <a:lnTo>
                    <a:pt x="50" y="39"/>
                  </a:lnTo>
                  <a:lnTo>
                    <a:pt x="54" y="43"/>
                  </a:lnTo>
                  <a:lnTo>
                    <a:pt x="62" y="43"/>
                  </a:lnTo>
                  <a:lnTo>
                    <a:pt x="66" y="46"/>
                  </a:lnTo>
                  <a:lnTo>
                    <a:pt x="69" y="54"/>
                  </a:lnTo>
                  <a:lnTo>
                    <a:pt x="69" y="62"/>
                  </a:lnTo>
                  <a:lnTo>
                    <a:pt x="69" y="73"/>
                  </a:lnTo>
                  <a:lnTo>
                    <a:pt x="69" y="100"/>
                  </a:lnTo>
                  <a:lnTo>
                    <a:pt x="69" y="108"/>
                  </a:lnTo>
                  <a:lnTo>
                    <a:pt x="69" y="112"/>
                  </a:lnTo>
                  <a:lnTo>
                    <a:pt x="73" y="112"/>
                  </a:lnTo>
                  <a:lnTo>
                    <a:pt x="73" y="115"/>
                  </a:lnTo>
                  <a:lnTo>
                    <a:pt x="77" y="115"/>
                  </a:lnTo>
                  <a:lnTo>
                    <a:pt x="81" y="115"/>
                  </a:lnTo>
                  <a:lnTo>
                    <a:pt x="46" y="115"/>
                  </a:lnTo>
                  <a:lnTo>
                    <a:pt x="50" y="115"/>
                  </a:lnTo>
                  <a:lnTo>
                    <a:pt x="54" y="112"/>
                  </a:lnTo>
                  <a:lnTo>
                    <a:pt x="54" y="108"/>
                  </a:lnTo>
                  <a:lnTo>
                    <a:pt x="54" y="104"/>
                  </a:lnTo>
                  <a:lnTo>
                    <a:pt x="54" y="100"/>
                  </a:lnTo>
                  <a:lnTo>
                    <a:pt x="54" y="73"/>
                  </a:lnTo>
                  <a:lnTo>
                    <a:pt x="54" y="62"/>
                  </a:lnTo>
                  <a:lnTo>
                    <a:pt x="54" y="58"/>
                  </a:lnTo>
                  <a:lnTo>
                    <a:pt x="54" y="54"/>
                  </a:lnTo>
                  <a:lnTo>
                    <a:pt x="50" y="54"/>
                  </a:lnTo>
                  <a:lnTo>
                    <a:pt x="46" y="50"/>
                  </a:lnTo>
                  <a:lnTo>
                    <a:pt x="43" y="50"/>
                  </a:lnTo>
                  <a:lnTo>
                    <a:pt x="39" y="50"/>
                  </a:lnTo>
                  <a:lnTo>
                    <a:pt x="35" y="54"/>
                  </a:lnTo>
                  <a:lnTo>
                    <a:pt x="31" y="54"/>
                  </a:lnTo>
                  <a:lnTo>
                    <a:pt x="23" y="62"/>
                  </a:lnTo>
                  <a:lnTo>
                    <a:pt x="23" y="100"/>
                  </a:lnTo>
                  <a:lnTo>
                    <a:pt x="23" y="108"/>
                  </a:lnTo>
                  <a:lnTo>
                    <a:pt x="23" y="112"/>
                  </a:lnTo>
                  <a:lnTo>
                    <a:pt x="27" y="112"/>
                  </a:lnTo>
                  <a:lnTo>
                    <a:pt x="27" y="115"/>
                  </a:lnTo>
                  <a:lnTo>
                    <a:pt x="31" y="115"/>
                  </a:lnTo>
                  <a:lnTo>
                    <a:pt x="35" y="115"/>
                  </a:lnTo>
                  <a:lnTo>
                    <a:pt x="0" y="115"/>
                  </a:lnTo>
                  <a:lnTo>
                    <a:pt x="4" y="115"/>
                  </a:lnTo>
                  <a:lnTo>
                    <a:pt x="8" y="112"/>
                  </a:lnTo>
                  <a:lnTo>
                    <a:pt x="8" y="108"/>
                  </a:lnTo>
                  <a:lnTo>
                    <a:pt x="8" y="100"/>
                  </a:lnTo>
                  <a:lnTo>
                    <a:pt x="8" y="31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630" name="Rectangle 253"/>
            <p:cNvSpPr>
              <a:spLocks noChangeArrowheads="1"/>
            </p:cNvSpPr>
            <p:nvPr/>
          </p:nvSpPr>
          <p:spPr bwMode="auto">
            <a:xfrm>
              <a:off x="833" y="2749"/>
              <a:ext cx="8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31" name="Rectangle 254"/>
            <p:cNvSpPr>
              <a:spLocks noChangeArrowheads="1"/>
            </p:cNvSpPr>
            <p:nvPr/>
          </p:nvSpPr>
          <p:spPr bwMode="auto">
            <a:xfrm>
              <a:off x="864" y="2749"/>
              <a:ext cx="7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32" name="Freeform 255"/>
            <p:cNvSpPr>
              <a:spLocks/>
            </p:cNvSpPr>
            <p:nvPr/>
          </p:nvSpPr>
          <p:spPr bwMode="auto">
            <a:xfrm>
              <a:off x="1063" y="2876"/>
              <a:ext cx="19" cy="19"/>
            </a:xfrm>
            <a:custGeom>
              <a:avLst/>
              <a:gdLst>
                <a:gd name="T0" fmla="*/ 8 w 19"/>
                <a:gd name="T1" fmla="*/ 0 h 19"/>
                <a:gd name="T2" fmla="*/ 12 w 19"/>
                <a:gd name="T3" fmla="*/ 0 h 19"/>
                <a:gd name="T4" fmla="*/ 15 w 19"/>
                <a:gd name="T5" fmla="*/ 4 h 19"/>
                <a:gd name="T6" fmla="*/ 19 w 19"/>
                <a:gd name="T7" fmla="*/ 4 h 19"/>
                <a:gd name="T8" fmla="*/ 19 w 19"/>
                <a:gd name="T9" fmla="*/ 8 h 19"/>
                <a:gd name="T10" fmla="*/ 19 w 19"/>
                <a:gd name="T11" fmla="*/ 12 h 19"/>
                <a:gd name="T12" fmla="*/ 15 w 19"/>
                <a:gd name="T13" fmla="*/ 15 h 19"/>
                <a:gd name="T14" fmla="*/ 12 w 19"/>
                <a:gd name="T15" fmla="*/ 19 h 19"/>
                <a:gd name="T16" fmla="*/ 8 w 19"/>
                <a:gd name="T17" fmla="*/ 19 h 19"/>
                <a:gd name="T18" fmla="*/ 4 w 19"/>
                <a:gd name="T19" fmla="*/ 19 h 19"/>
                <a:gd name="T20" fmla="*/ 0 w 19"/>
                <a:gd name="T21" fmla="*/ 15 h 19"/>
                <a:gd name="T22" fmla="*/ 0 w 19"/>
                <a:gd name="T23" fmla="*/ 12 h 19"/>
                <a:gd name="T24" fmla="*/ 0 w 19"/>
                <a:gd name="T25" fmla="*/ 8 h 19"/>
                <a:gd name="T26" fmla="*/ 0 w 19"/>
                <a:gd name="T27" fmla="*/ 4 h 19"/>
                <a:gd name="T28" fmla="*/ 0 w 19"/>
                <a:gd name="T29" fmla="*/ 4 h 19"/>
                <a:gd name="T30" fmla="*/ 4 w 19"/>
                <a:gd name="T31" fmla="*/ 0 h 19"/>
                <a:gd name="T32" fmla="*/ 8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8" y="0"/>
                  </a:moveTo>
                  <a:lnTo>
                    <a:pt x="12" y="0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15" y="15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633" name="Freeform 256"/>
            <p:cNvSpPr>
              <a:spLocks noEditPoints="1"/>
            </p:cNvSpPr>
            <p:nvPr/>
          </p:nvSpPr>
          <p:spPr bwMode="auto">
            <a:xfrm>
              <a:off x="1098" y="2780"/>
              <a:ext cx="73" cy="115"/>
            </a:xfrm>
            <a:custGeom>
              <a:avLst/>
              <a:gdLst>
                <a:gd name="T0" fmla="*/ 0 w 73"/>
                <a:gd name="T1" fmla="*/ 58 h 115"/>
                <a:gd name="T2" fmla="*/ 4 w 73"/>
                <a:gd name="T3" fmla="*/ 39 h 115"/>
                <a:gd name="T4" fmla="*/ 7 w 73"/>
                <a:gd name="T5" fmla="*/ 23 h 115"/>
                <a:gd name="T6" fmla="*/ 11 w 73"/>
                <a:gd name="T7" fmla="*/ 12 h 115"/>
                <a:gd name="T8" fmla="*/ 23 w 73"/>
                <a:gd name="T9" fmla="*/ 4 h 115"/>
                <a:gd name="T10" fmla="*/ 30 w 73"/>
                <a:gd name="T11" fmla="*/ 0 h 115"/>
                <a:gd name="T12" fmla="*/ 34 w 73"/>
                <a:gd name="T13" fmla="*/ 0 h 115"/>
                <a:gd name="T14" fmla="*/ 46 w 73"/>
                <a:gd name="T15" fmla="*/ 0 h 115"/>
                <a:gd name="T16" fmla="*/ 53 w 73"/>
                <a:gd name="T17" fmla="*/ 4 h 115"/>
                <a:gd name="T18" fmla="*/ 57 w 73"/>
                <a:gd name="T19" fmla="*/ 12 h 115"/>
                <a:gd name="T20" fmla="*/ 65 w 73"/>
                <a:gd name="T21" fmla="*/ 23 h 115"/>
                <a:gd name="T22" fmla="*/ 69 w 73"/>
                <a:gd name="T23" fmla="*/ 39 h 115"/>
                <a:gd name="T24" fmla="*/ 73 w 73"/>
                <a:gd name="T25" fmla="*/ 58 h 115"/>
                <a:gd name="T26" fmla="*/ 69 w 73"/>
                <a:gd name="T27" fmla="*/ 73 h 115"/>
                <a:gd name="T28" fmla="*/ 65 w 73"/>
                <a:gd name="T29" fmla="*/ 88 h 115"/>
                <a:gd name="T30" fmla="*/ 61 w 73"/>
                <a:gd name="T31" fmla="*/ 100 h 115"/>
                <a:gd name="T32" fmla="*/ 53 w 73"/>
                <a:gd name="T33" fmla="*/ 108 h 115"/>
                <a:gd name="T34" fmla="*/ 42 w 73"/>
                <a:gd name="T35" fmla="*/ 111 h 115"/>
                <a:gd name="T36" fmla="*/ 34 w 73"/>
                <a:gd name="T37" fmla="*/ 115 h 115"/>
                <a:gd name="T38" fmla="*/ 27 w 73"/>
                <a:gd name="T39" fmla="*/ 111 h 115"/>
                <a:gd name="T40" fmla="*/ 19 w 73"/>
                <a:gd name="T41" fmla="*/ 108 h 115"/>
                <a:gd name="T42" fmla="*/ 11 w 73"/>
                <a:gd name="T43" fmla="*/ 96 h 115"/>
                <a:gd name="T44" fmla="*/ 4 w 73"/>
                <a:gd name="T45" fmla="*/ 77 h 115"/>
                <a:gd name="T46" fmla="*/ 0 w 73"/>
                <a:gd name="T47" fmla="*/ 58 h 115"/>
                <a:gd name="T48" fmla="*/ 15 w 73"/>
                <a:gd name="T49" fmla="*/ 58 h 115"/>
                <a:gd name="T50" fmla="*/ 19 w 73"/>
                <a:gd name="T51" fmla="*/ 81 h 115"/>
                <a:gd name="T52" fmla="*/ 23 w 73"/>
                <a:gd name="T53" fmla="*/ 96 h 115"/>
                <a:gd name="T54" fmla="*/ 27 w 73"/>
                <a:gd name="T55" fmla="*/ 104 h 115"/>
                <a:gd name="T56" fmla="*/ 30 w 73"/>
                <a:gd name="T57" fmla="*/ 108 h 115"/>
                <a:gd name="T58" fmla="*/ 34 w 73"/>
                <a:gd name="T59" fmla="*/ 108 h 115"/>
                <a:gd name="T60" fmla="*/ 38 w 73"/>
                <a:gd name="T61" fmla="*/ 108 h 115"/>
                <a:gd name="T62" fmla="*/ 46 w 73"/>
                <a:gd name="T63" fmla="*/ 104 h 115"/>
                <a:gd name="T64" fmla="*/ 50 w 73"/>
                <a:gd name="T65" fmla="*/ 100 h 115"/>
                <a:gd name="T66" fmla="*/ 50 w 73"/>
                <a:gd name="T67" fmla="*/ 92 h 115"/>
                <a:gd name="T68" fmla="*/ 53 w 73"/>
                <a:gd name="T69" fmla="*/ 73 h 115"/>
                <a:gd name="T70" fmla="*/ 53 w 73"/>
                <a:gd name="T71" fmla="*/ 54 h 115"/>
                <a:gd name="T72" fmla="*/ 53 w 73"/>
                <a:gd name="T73" fmla="*/ 35 h 115"/>
                <a:gd name="T74" fmla="*/ 50 w 73"/>
                <a:gd name="T75" fmla="*/ 19 h 115"/>
                <a:gd name="T76" fmla="*/ 50 w 73"/>
                <a:gd name="T77" fmla="*/ 12 h 115"/>
                <a:gd name="T78" fmla="*/ 46 w 73"/>
                <a:gd name="T79" fmla="*/ 8 h 115"/>
                <a:gd name="T80" fmla="*/ 42 w 73"/>
                <a:gd name="T81" fmla="*/ 4 h 115"/>
                <a:gd name="T82" fmla="*/ 34 w 73"/>
                <a:gd name="T83" fmla="*/ 4 h 115"/>
                <a:gd name="T84" fmla="*/ 30 w 73"/>
                <a:gd name="T85" fmla="*/ 4 h 115"/>
                <a:gd name="T86" fmla="*/ 27 w 73"/>
                <a:gd name="T87" fmla="*/ 8 h 115"/>
                <a:gd name="T88" fmla="*/ 23 w 73"/>
                <a:gd name="T89" fmla="*/ 19 h 115"/>
                <a:gd name="T90" fmla="*/ 19 w 73"/>
                <a:gd name="T91" fmla="*/ 31 h 115"/>
                <a:gd name="T92" fmla="*/ 19 w 73"/>
                <a:gd name="T93" fmla="*/ 46 h 115"/>
                <a:gd name="T94" fmla="*/ 15 w 73"/>
                <a:gd name="T95" fmla="*/ 58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5"/>
                <a:gd name="T146" fmla="*/ 73 w 73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5">
                  <a:moveTo>
                    <a:pt x="0" y="58"/>
                  </a:moveTo>
                  <a:lnTo>
                    <a:pt x="4" y="39"/>
                  </a:lnTo>
                  <a:lnTo>
                    <a:pt x="7" y="23"/>
                  </a:lnTo>
                  <a:lnTo>
                    <a:pt x="11" y="12"/>
                  </a:lnTo>
                  <a:lnTo>
                    <a:pt x="23" y="4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3" y="4"/>
                  </a:lnTo>
                  <a:lnTo>
                    <a:pt x="57" y="12"/>
                  </a:lnTo>
                  <a:lnTo>
                    <a:pt x="65" y="23"/>
                  </a:lnTo>
                  <a:lnTo>
                    <a:pt x="69" y="39"/>
                  </a:lnTo>
                  <a:lnTo>
                    <a:pt x="73" y="58"/>
                  </a:lnTo>
                  <a:lnTo>
                    <a:pt x="69" y="73"/>
                  </a:lnTo>
                  <a:lnTo>
                    <a:pt x="65" y="88"/>
                  </a:lnTo>
                  <a:lnTo>
                    <a:pt x="61" y="100"/>
                  </a:lnTo>
                  <a:lnTo>
                    <a:pt x="53" y="108"/>
                  </a:lnTo>
                  <a:lnTo>
                    <a:pt x="42" y="111"/>
                  </a:lnTo>
                  <a:lnTo>
                    <a:pt x="34" y="115"/>
                  </a:lnTo>
                  <a:lnTo>
                    <a:pt x="27" y="111"/>
                  </a:lnTo>
                  <a:lnTo>
                    <a:pt x="19" y="108"/>
                  </a:lnTo>
                  <a:lnTo>
                    <a:pt x="11" y="96"/>
                  </a:lnTo>
                  <a:lnTo>
                    <a:pt x="4" y="77"/>
                  </a:lnTo>
                  <a:lnTo>
                    <a:pt x="0" y="58"/>
                  </a:lnTo>
                  <a:close/>
                  <a:moveTo>
                    <a:pt x="15" y="58"/>
                  </a:moveTo>
                  <a:lnTo>
                    <a:pt x="19" y="81"/>
                  </a:lnTo>
                  <a:lnTo>
                    <a:pt x="23" y="96"/>
                  </a:lnTo>
                  <a:lnTo>
                    <a:pt x="27" y="104"/>
                  </a:lnTo>
                  <a:lnTo>
                    <a:pt x="30" y="108"/>
                  </a:lnTo>
                  <a:lnTo>
                    <a:pt x="34" y="108"/>
                  </a:lnTo>
                  <a:lnTo>
                    <a:pt x="38" y="108"/>
                  </a:lnTo>
                  <a:lnTo>
                    <a:pt x="46" y="104"/>
                  </a:lnTo>
                  <a:lnTo>
                    <a:pt x="50" y="100"/>
                  </a:lnTo>
                  <a:lnTo>
                    <a:pt x="50" y="92"/>
                  </a:lnTo>
                  <a:lnTo>
                    <a:pt x="53" y="73"/>
                  </a:lnTo>
                  <a:lnTo>
                    <a:pt x="53" y="54"/>
                  </a:lnTo>
                  <a:lnTo>
                    <a:pt x="53" y="35"/>
                  </a:lnTo>
                  <a:lnTo>
                    <a:pt x="50" y="19"/>
                  </a:lnTo>
                  <a:lnTo>
                    <a:pt x="50" y="12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27" y="8"/>
                  </a:lnTo>
                  <a:lnTo>
                    <a:pt x="23" y="19"/>
                  </a:lnTo>
                  <a:lnTo>
                    <a:pt x="19" y="31"/>
                  </a:lnTo>
                  <a:lnTo>
                    <a:pt x="19" y="46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634" name="Freeform 257"/>
            <p:cNvSpPr>
              <a:spLocks noEditPoints="1"/>
            </p:cNvSpPr>
            <p:nvPr/>
          </p:nvSpPr>
          <p:spPr bwMode="auto">
            <a:xfrm>
              <a:off x="1182" y="2780"/>
              <a:ext cx="69" cy="115"/>
            </a:xfrm>
            <a:custGeom>
              <a:avLst/>
              <a:gdLst>
                <a:gd name="T0" fmla="*/ 0 w 69"/>
                <a:gd name="T1" fmla="*/ 58 h 115"/>
                <a:gd name="T2" fmla="*/ 4 w 69"/>
                <a:gd name="T3" fmla="*/ 39 h 115"/>
                <a:gd name="T4" fmla="*/ 8 w 69"/>
                <a:gd name="T5" fmla="*/ 23 h 115"/>
                <a:gd name="T6" fmla="*/ 12 w 69"/>
                <a:gd name="T7" fmla="*/ 12 h 115"/>
                <a:gd name="T8" fmla="*/ 23 w 69"/>
                <a:gd name="T9" fmla="*/ 4 h 115"/>
                <a:gd name="T10" fmla="*/ 27 w 69"/>
                <a:gd name="T11" fmla="*/ 0 h 115"/>
                <a:gd name="T12" fmla="*/ 35 w 69"/>
                <a:gd name="T13" fmla="*/ 0 h 115"/>
                <a:gd name="T14" fmla="*/ 42 w 69"/>
                <a:gd name="T15" fmla="*/ 0 h 115"/>
                <a:gd name="T16" fmla="*/ 50 w 69"/>
                <a:gd name="T17" fmla="*/ 4 h 115"/>
                <a:gd name="T18" fmla="*/ 58 w 69"/>
                <a:gd name="T19" fmla="*/ 12 h 115"/>
                <a:gd name="T20" fmla="*/ 65 w 69"/>
                <a:gd name="T21" fmla="*/ 23 h 115"/>
                <a:gd name="T22" fmla="*/ 69 w 69"/>
                <a:gd name="T23" fmla="*/ 39 h 115"/>
                <a:gd name="T24" fmla="*/ 69 w 69"/>
                <a:gd name="T25" fmla="*/ 58 h 115"/>
                <a:gd name="T26" fmla="*/ 69 w 69"/>
                <a:gd name="T27" fmla="*/ 73 h 115"/>
                <a:gd name="T28" fmla="*/ 65 w 69"/>
                <a:gd name="T29" fmla="*/ 88 h 115"/>
                <a:gd name="T30" fmla="*/ 58 w 69"/>
                <a:gd name="T31" fmla="*/ 100 h 115"/>
                <a:gd name="T32" fmla="*/ 50 w 69"/>
                <a:gd name="T33" fmla="*/ 108 h 115"/>
                <a:gd name="T34" fmla="*/ 42 w 69"/>
                <a:gd name="T35" fmla="*/ 111 h 115"/>
                <a:gd name="T36" fmla="*/ 35 w 69"/>
                <a:gd name="T37" fmla="*/ 115 h 115"/>
                <a:gd name="T38" fmla="*/ 27 w 69"/>
                <a:gd name="T39" fmla="*/ 111 h 115"/>
                <a:gd name="T40" fmla="*/ 15 w 69"/>
                <a:gd name="T41" fmla="*/ 108 h 115"/>
                <a:gd name="T42" fmla="*/ 8 w 69"/>
                <a:gd name="T43" fmla="*/ 96 h 115"/>
                <a:gd name="T44" fmla="*/ 4 w 69"/>
                <a:gd name="T45" fmla="*/ 77 h 115"/>
                <a:gd name="T46" fmla="*/ 0 w 69"/>
                <a:gd name="T47" fmla="*/ 58 h 115"/>
                <a:gd name="T48" fmla="*/ 15 w 69"/>
                <a:gd name="T49" fmla="*/ 58 h 115"/>
                <a:gd name="T50" fmla="*/ 19 w 69"/>
                <a:gd name="T51" fmla="*/ 81 h 115"/>
                <a:gd name="T52" fmla="*/ 23 w 69"/>
                <a:gd name="T53" fmla="*/ 96 h 115"/>
                <a:gd name="T54" fmla="*/ 27 w 69"/>
                <a:gd name="T55" fmla="*/ 104 h 115"/>
                <a:gd name="T56" fmla="*/ 31 w 69"/>
                <a:gd name="T57" fmla="*/ 108 h 115"/>
                <a:gd name="T58" fmla="*/ 35 w 69"/>
                <a:gd name="T59" fmla="*/ 108 h 115"/>
                <a:gd name="T60" fmla="*/ 38 w 69"/>
                <a:gd name="T61" fmla="*/ 108 h 115"/>
                <a:gd name="T62" fmla="*/ 46 w 69"/>
                <a:gd name="T63" fmla="*/ 104 h 115"/>
                <a:gd name="T64" fmla="*/ 50 w 69"/>
                <a:gd name="T65" fmla="*/ 100 h 115"/>
                <a:gd name="T66" fmla="*/ 50 w 69"/>
                <a:gd name="T67" fmla="*/ 92 h 115"/>
                <a:gd name="T68" fmla="*/ 54 w 69"/>
                <a:gd name="T69" fmla="*/ 73 h 115"/>
                <a:gd name="T70" fmla="*/ 54 w 69"/>
                <a:gd name="T71" fmla="*/ 54 h 115"/>
                <a:gd name="T72" fmla="*/ 54 w 69"/>
                <a:gd name="T73" fmla="*/ 35 h 115"/>
                <a:gd name="T74" fmla="*/ 50 w 69"/>
                <a:gd name="T75" fmla="*/ 19 h 115"/>
                <a:gd name="T76" fmla="*/ 46 w 69"/>
                <a:gd name="T77" fmla="*/ 12 h 115"/>
                <a:gd name="T78" fmla="*/ 42 w 69"/>
                <a:gd name="T79" fmla="*/ 8 h 115"/>
                <a:gd name="T80" fmla="*/ 38 w 69"/>
                <a:gd name="T81" fmla="*/ 4 h 115"/>
                <a:gd name="T82" fmla="*/ 35 w 69"/>
                <a:gd name="T83" fmla="*/ 4 h 115"/>
                <a:gd name="T84" fmla="*/ 31 w 69"/>
                <a:gd name="T85" fmla="*/ 4 h 115"/>
                <a:gd name="T86" fmla="*/ 27 w 69"/>
                <a:gd name="T87" fmla="*/ 8 h 115"/>
                <a:gd name="T88" fmla="*/ 23 w 69"/>
                <a:gd name="T89" fmla="*/ 19 h 115"/>
                <a:gd name="T90" fmla="*/ 19 w 69"/>
                <a:gd name="T91" fmla="*/ 31 h 115"/>
                <a:gd name="T92" fmla="*/ 15 w 69"/>
                <a:gd name="T93" fmla="*/ 46 h 115"/>
                <a:gd name="T94" fmla="*/ 15 w 69"/>
                <a:gd name="T95" fmla="*/ 58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5"/>
                <a:gd name="T146" fmla="*/ 69 w 69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5">
                  <a:moveTo>
                    <a:pt x="0" y="58"/>
                  </a:moveTo>
                  <a:lnTo>
                    <a:pt x="4" y="39"/>
                  </a:lnTo>
                  <a:lnTo>
                    <a:pt x="8" y="23"/>
                  </a:lnTo>
                  <a:lnTo>
                    <a:pt x="12" y="12"/>
                  </a:lnTo>
                  <a:lnTo>
                    <a:pt x="23" y="4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50" y="4"/>
                  </a:lnTo>
                  <a:lnTo>
                    <a:pt x="58" y="12"/>
                  </a:lnTo>
                  <a:lnTo>
                    <a:pt x="65" y="23"/>
                  </a:lnTo>
                  <a:lnTo>
                    <a:pt x="69" y="39"/>
                  </a:lnTo>
                  <a:lnTo>
                    <a:pt x="69" y="58"/>
                  </a:lnTo>
                  <a:lnTo>
                    <a:pt x="69" y="73"/>
                  </a:lnTo>
                  <a:lnTo>
                    <a:pt x="65" y="88"/>
                  </a:lnTo>
                  <a:lnTo>
                    <a:pt x="58" y="100"/>
                  </a:lnTo>
                  <a:lnTo>
                    <a:pt x="50" y="108"/>
                  </a:lnTo>
                  <a:lnTo>
                    <a:pt x="42" y="111"/>
                  </a:lnTo>
                  <a:lnTo>
                    <a:pt x="35" y="115"/>
                  </a:lnTo>
                  <a:lnTo>
                    <a:pt x="27" y="111"/>
                  </a:lnTo>
                  <a:lnTo>
                    <a:pt x="15" y="108"/>
                  </a:lnTo>
                  <a:lnTo>
                    <a:pt x="8" y="96"/>
                  </a:lnTo>
                  <a:lnTo>
                    <a:pt x="4" y="77"/>
                  </a:lnTo>
                  <a:lnTo>
                    <a:pt x="0" y="58"/>
                  </a:lnTo>
                  <a:close/>
                  <a:moveTo>
                    <a:pt x="15" y="58"/>
                  </a:moveTo>
                  <a:lnTo>
                    <a:pt x="19" y="81"/>
                  </a:lnTo>
                  <a:lnTo>
                    <a:pt x="23" y="96"/>
                  </a:lnTo>
                  <a:lnTo>
                    <a:pt x="27" y="104"/>
                  </a:lnTo>
                  <a:lnTo>
                    <a:pt x="31" y="108"/>
                  </a:lnTo>
                  <a:lnTo>
                    <a:pt x="35" y="108"/>
                  </a:lnTo>
                  <a:lnTo>
                    <a:pt x="38" y="108"/>
                  </a:lnTo>
                  <a:lnTo>
                    <a:pt x="46" y="104"/>
                  </a:lnTo>
                  <a:lnTo>
                    <a:pt x="50" y="100"/>
                  </a:lnTo>
                  <a:lnTo>
                    <a:pt x="50" y="92"/>
                  </a:lnTo>
                  <a:lnTo>
                    <a:pt x="54" y="73"/>
                  </a:lnTo>
                  <a:lnTo>
                    <a:pt x="54" y="54"/>
                  </a:lnTo>
                  <a:lnTo>
                    <a:pt x="54" y="35"/>
                  </a:lnTo>
                  <a:lnTo>
                    <a:pt x="50" y="19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38" y="4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27" y="8"/>
                  </a:lnTo>
                  <a:lnTo>
                    <a:pt x="23" y="19"/>
                  </a:lnTo>
                  <a:lnTo>
                    <a:pt x="19" y="31"/>
                  </a:lnTo>
                  <a:lnTo>
                    <a:pt x="15" y="46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635" name="Freeform 258"/>
            <p:cNvSpPr>
              <a:spLocks noEditPoints="1"/>
            </p:cNvSpPr>
            <p:nvPr/>
          </p:nvSpPr>
          <p:spPr bwMode="auto">
            <a:xfrm>
              <a:off x="1270" y="2780"/>
              <a:ext cx="66" cy="115"/>
            </a:xfrm>
            <a:custGeom>
              <a:avLst/>
              <a:gdLst>
                <a:gd name="T0" fmla="*/ 12 w 66"/>
                <a:gd name="T1" fmla="*/ 46 h 115"/>
                <a:gd name="T2" fmla="*/ 4 w 66"/>
                <a:gd name="T3" fmla="*/ 31 h 115"/>
                <a:gd name="T4" fmla="*/ 4 w 66"/>
                <a:gd name="T5" fmla="*/ 16 h 115"/>
                <a:gd name="T6" fmla="*/ 20 w 66"/>
                <a:gd name="T7" fmla="*/ 0 h 115"/>
                <a:gd name="T8" fmla="*/ 46 w 66"/>
                <a:gd name="T9" fmla="*/ 0 h 115"/>
                <a:gd name="T10" fmla="*/ 62 w 66"/>
                <a:gd name="T11" fmla="*/ 16 h 115"/>
                <a:gd name="T12" fmla="*/ 62 w 66"/>
                <a:gd name="T13" fmla="*/ 31 h 115"/>
                <a:gd name="T14" fmla="*/ 50 w 66"/>
                <a:gd name="T15" fmla="*/ 42 h 115"/>
                <a:gd name="T16" fmla="*/ 50 w 66"/>
                <a:gd name="T17" fmla="*/ 62 h 115"/>
                <a:gd name="T18" fmla="*/ 62 w 66"/>
                <a:gd name="T19" fmla="*/ 77 h 115"/>
                <a:gd name="T20" fmla="*/ 62 w 66"/>
                <a:gd name="T21" fmla="*/ 96 h 115"/>
                <a:gd name="T22" fmla="*/ 46 w 66"/>
                <a:gd name="T23" fmla="*/ 111 h 115"/>
                <a:gd name="T24" fmla="*/ 23 w 66"/>
                <a:gd name="T25" fmla="*/ 115 h 115"/>
                <a:gd name="T26" fmla="*/ 8 w 66"/>
                <a:gd name="T27" fmla="*/ 104 h 115"/>
                <a:gd name="T28" fmla="*/ 0 w 66"/>
                <a:gd name="T29" fmla="*/ 88 h 115"/>
                <a:gd name="T30" fmla="*/ 4 w 66"/>
                <a:gd name="T31" fmla="*/ 73 h 115"/>
                <a:gd name="T32" fmla="*/ 23 w 66"/>
                <a:gd name="T33" fmla="*/ 58 h 115"/>
                <a:gd name="T34" fmla="*/ 43 w 66"/>
                <a:gd name="T35" fmla="*/ 39 h 115"/>
                <a:gd name="T36" fmla="*/ 46 w 66"/>
                <a:gd name="T37" fmla="*/ 27 h 115"/>
                <a:gd name="T38" fmla="*/ 46 w 66"/>
                <a:gd name="T39" fmla="*/ 16 h 115"/>
                <a:gd name="T40" fmla="*/ 39 w 66"/>
                <a:gd name="T41" fmla="*/ 4 h 115"/>
                <a:gd name="T42" fmla="*/ 27 w 66"/>
                <a:gd name="T43" fmla="*/ 4 h 115"/>
                <a:gd name="T44" fmla="*/ 20 w 66"/>
                <a:gd name="T45" fmla="*/ 16 h 115"/>
                <a:gd name="T46" fmla="*/ 20 w 66"/>
                <a:gd name="T47" fmla="*/ 23 h 115"/>
                <a:gd name="T48" fmla="*/ 23 w 66"/>
                <a:gd name="T49" fmla="*/ 35 h 115"/>
                <a:gd name="T50" fmla="*/ 35 w 66"/>
                <a:gd name="T51" fmla="*/ 46 h 115"/>
                <a:gd name="T52" fmla="*/ 23 w 66"/>
                <a:gd name="T53" fmla="*/ 65 h 115"/>
                <a:gd name="T54" fmla="*/ 16 w 66"/>
                <a:gd name="T55" fmla="*/ 81 h 115"/>
                <a:gd name="T56" fmla="*/ 16 w 66"/>
                <a:gd name="T57" fmla="*/ 96 h 115"/>
                <a:gd name="T58" fmla="*/ 27 w 66"/>
                <a:gd name="T59" fmla="*/ 108 h 115"/>
                <a:gd name="T60" fmla="*/ 39 w 66"/>
                <a:gd name="T61" fmla="*/ 108 h 115"/>
                <a:gd name="T62" fmla="*/ 46 w 66"/>
                <a:gd name="T63" fmla="*/ 100 h 115"/>
                <a:gd name="T64" fmla="*/ 50 w 66"/>
                <a:gd name="T65" fmla="*/ 88 h 115"/>
                <a:gd name="T66" fmla="*/ 43 w 66"/>
                <a:gd name="T67" fmla="*/ 77 h 115"/>
                <a:gd name="T68" fmla="*/ 27 w 66"/>
                <a:gd name="T69" fmla="*/ 62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6"/>
                <a:gd name="T106" fmla="*/ 0 h 115"/>
                <a:gd name="T107" fmla="*/ 66 w 66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6" h="115">
                  <a:moveTo>
                    <a:pt x="23" y="58"/>
                  </a:moveTo>
                  <a:lnTo>
                    <a:pt x="12" y="46"/>
                  </a:lnTo>
                  <a:lnTo>
                    <a:pt x="4" y="39"/>
                  </a:lnTo>
                  <a:lnTo>
                    <a:pt x="4" y="31"/>
                  </a:lnTo>
                  <a:lnTo>
                    <a:pt x="0" y="27"/>
                  </a:lnTo>
                  <a:lnTo>
                    <a:pt x="4" y="16"/>
                  </a:lnTo>
                  <a:lnTo>
                    <a:pt x="12" y="8"/>
                  </a:lnTo>
                  <a:lnTo>
                    <a:pt x="20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4" y="8"/>
                  </a:lnTo>
                  <a:lnTo>
                    <a:pt x="62" y="16"/>
                  </a:lnTo>
                  <a:lnTo>
                    <a:pt x="62" y="23"/>
                  </a:lnTo>
                  <a:lnTo>
                    <a:pt x="62" y="31"/>
                  </a:lnTo>
                  <a:lnTo>
                    <a:pt x="58" y="35"/>
                  </a:lnTo>
                  <a:lnTo>
                    <a:pt x="50" y="42"/>
                  </a:lnTo>
                  <a:lnTo>
                    <a:pt x="39" y="50"/>
                  </a:lnTo>
                  <a:lnTo>
                    <a:pt x="50" y="62"/>
                  </a:lnTo>
                  <a:lnTo>
                    <a:pt x="58" y="69"/>
                  </a:lnTo>
                  <a:lnTo>
                    <a:pt x="62" y="77"/>
                  </a:lnTo>
                  <a:lnTo>
                    <a:pt x="66" y="85"/>
                  </a:lnTo>
                  <a:lnTo>
                    <a:pt x="62" y="96"/>
                  </a:lnTo>
                  <a:lnTo>
                    <a:pt x="58" y="108"/>
                  </a:lnTo>
                  <a:lnTo>
                    <a:pt x="46" y="111"/>
                  </a:lnTo>
                  <a:lnTo>
                    <a:pt x="31" y="115"/>
                  </a:lnTo>
                  <a:lnTo>
                    <a:pt x="23" y="115"/>
                  </a:lnTo>
                  <a:lnTo>
                    <a:pt x="16" y="111"/>
                  </a:lnTo>
                  <a:lnTo>
                    <a:pt x="8" y="104"/>
                  </a:lnTo>
                  <a:lnTo>
                    <a:pt x="0" y="96"/>
                  </a:lnTo>
                  <a:lnTo>
                    <a:pt x="0" y="88"/>
                  </a:lnTo>
                  <a:lnTo>
                    <a:pt x="0" y="81"/>
                  </a:lnTo>
                  <a:lnTo>
                    <a:pt x="4" y="73"/>
                  </a:lnTo>
                  <a:lnTo>
                    <a:pt x="12" y="65"/>
                  </a:lnTo>
                  <a:lnTo>
                    <a:pt x="23" y="58"/>
                  </a:lnTo>
                  <a:close/>
                  <a:moveTo>
                    <a:pt x="35" y="46"/>
                  </a:moveTo>
                  <a:lnTo>
                    <a:pt x="43" y="39"/>
                  </a:lnTo>
                  <a:lnTo>
                    <a:pt x="46" y="35"/>
                  </a:lnTo>
                  <a:lnTo>
                    <a:pt x="46" y="27"/>
                  </a:lnTo>
                  <a:lnTo>
                    <a:pt x="46" y="23"/>
                  </a:lnTo>
                  <a:lnTo>
                    <a:pt x="46" y="16"/>
                  </a:lnTo>
                  <a:lnTo>
                    <a:pt x="43" y="8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27" y="4"/>
                  </a:lnTo>
                  <a:lnTo>
                    <a:pt x="23" y="8"/>
                  </a:lnTo>
                  <a:lnTo>
                    <a:pt x="20" y="16"/>
                  </a:lnTo>
                  <a:lnTo>
                    <a:pt x="20" y="19"/>
                  </a:lnTo>
                  <a:lnTo>
                    <a:pt x="20" y="23"/>
                  </a:lnTo>
                  <a:lnTo>
                    <a:pt x="20" y="27"/>
                  </a:lnTo>
                  <a:lnTo>
                    <a:pt x="23" y="35"/>
                  </a:lnTo>
                  <a:lnTo>
                    <a:pt x="23" y="39"/>
                  </a:lnTo>
                  <a:lnTo>
                    <a:pt x="35" y="46"/>
                  </a:lnTo>
                  <a:close/>
                  <a:moveTo>
                    <a:pt x="27" y="62"/>
                  </a:moveTo>
                  <a:lnTo>
                    <a:pt x="23" y="65"/>
                  </a:lnTo>
                  <a:lnTo>
                    <a:pt x="20" y="73"/>
                  </a:lnTo>
                  <a:lnTo>
                    <a:pt x="16" y="81"/>
                  </a:lnTo>
                  <a:lnTo>
                    <a:pt x="16" y="88"/>
                  </a:lnTo>
                  <a:lnTo>
                    <a:pt x="16" y="96"/>
                  </a:lnTo>
                  <a:lnTo>
                    <a:pt x="20" y="104"/>
                  </a:lnTo>
                  <a:lnTo>
                    <a:pt x="27" y="108"/>
                  </a:lnTo>
                  <a:lnTo>
                    <a:pt x="35" y="108"/>
                  </a:lnTo>
                  <a:lnTo>
                    <a:pt x="39" y="108"/>
                  </a:lnTo>
                  <a:lnTo>
                    <a:pt x="46" y="104"/>
                  </a:lnTo>
                  <a:lnTo>
                    <a:pt x="46" y="100"/>
                  </a:lnTo>
                  <a:lnTo>
                    <a:pt x="50" y="92"/>
                  </a:lnTo>
                  <a:lnTo>
                    <a:pt x="50" y="88"/>
                  </a:lnTo>
                  <a:lnTo>
                    <a:pt x="46" y="81"/>
                  </a:lnTo>
                  <a:lnTo>
                    <a:pt x="43" y="77"/>
                  </a:lnTo>
                  <a:lnTo>
                    <a:pt x="35" y="69"/>
                  </a:lnTo>
                  <a:lnTo>
                    <a:pt x="27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636" name="Freeform 259"/>
            <p:cNvSpPr>
              <a:spLocks/>
            </p:cNvSpPr>
            <p:nvPr/>
          </p:nvSpPr>
          <p:spPr bwMode="auto">
            <a:xfrm>
              <a:off x="1351" y="2780"/>
              <a:ext cx="69" cy="115"/>
            </a:xfrm>
            <a:custGeom>
              <a:avLst/>
              <a:gdLst>
                <a:gd name="T0" fmla="*/ 11 w 69"/>
                <a:gd name="T1" fmla="*/ 0 h 115"/>
                <a:gd name="T2" fmla="*/ 69 w 69"/>
                <a:gd name="T3" fmla="*/ 0 h 115"/>
                <a:gd name="T4" fmla="*/ 69 w 69"/>
                <a:gd name="T5" fmla="*/ 4 h 115"/>
                <a:gd name="T6" fmla="*/ 31 w 69"/>
                <a:gd name="T7" fmla="*/ 115 h 115"/>
                <a:gd name="T8" fmla="*/ 19 w 69"/>
                <a:gd name="T9" fmla="*/ 115 h 115"/>
                <a:gd name="T10" fmla="*/ 57 w 69"/>
                <a:gd name="T11" fmla="*/ 16 h 115"/>
                <a:gd name="T12" fmla="*/ 27 w 69"/>
                <a:gd name="T13" fmla="*/ 16 h 115"/>
                <a:gd name="T14" fmla="*/ 19 w 69"/>
                <a:gd name="T15" fmla="*/ 16 h 115"/>
                <a:gd name="T16" fmla="*/ 11 w 69"/>
                <a:gd name="T17" fmla="*/ 16 h 115"/>
                <a:gd name="T18" fmla="*/ 8 w 69"/>
                <a:gd name="T19" fmla="*/ 23 h 115"/>
                <a:gd name="T20" fmla="*/ 4 w 69"/>
                <a:gd name="T21" fmla="*/ 27 h 115"/>
                <a:gd name="T22" fmla="*/ 0 w 69"/>
                <a:gd name="T23" fmla="*/ 27 h 115"/>
                <a:gd name="T24" fmla="*/ 11 w 69"/>
                <a:gd name="T25" fmla="*/ 0 h 1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9"/>
                <a:gd name="T40" fmla="*/ 0 h 115"/>
                <a:gd name="T41" fmla="*/ 69 w 69"/>
                <a:gd name="T42" fmla="*/ 115 h 1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9" h="115">
                  <a:moveTo>
                    <a:pt x="11" y="0"/>
                  </a:moveTo>
                  <a:lnTo>
                    <a:pt x="69" y="0"/>
                  </a:lnTo>
                  <a:lnTo>
                    <a:pt x="69" y="4"/>
                  </a:lnTo>
                  <a:lnTo>
                    <a:pt x="31" y="115"/>
                  </a:lnTo>
                  <a:lnTo>
                    <a:pt x="19" y="115"/>
                  </a:lnTo>
                  <a:lnTo>
                    <a:pt x="57" y="16"/>
                  </a:lnTo>
                  <a:lnTo>
                    <a:pt x="27" y="16"/>
                  </a:lnTo>
                  <a:lnTo>
                    <a:pt x="19" y="16"/>
                  </a:lnTo>
                  <a:lnTo>
                    <a:pt x="11" y="16"/>
                  </a:lnTo>
                  <a:lnTo>
                    <a:pt x="8" y="23"/>
                  </a:lnTo>
                  <a:lnTo>
                    <a:pt x="4" y="27"/>
                  </a:lnTo>
                  <a:lnTo>
                    <a:pt x="0" y="2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637" name="Rectangle 260"/>
            <p:cNvSpPr>
              <a:spLocks noChangeArrowheads="1"/>
            </p:cNvSpPr>
            <p:nvPr/>
          </p:nvSpPr>
          <p:spPr bwMode="auto">
            <a:xfrm>
              <a:off x="1554" y="2749"/>
              <a:ext cx="8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38" name="Freeform 261"/>
            <p:cNvSpPr>
              <a:spLocks noEditPoints="1"/>
            </p:cNvSpPr>
            <p:nvPr/>
          </p:nvSpPr>
          <p:spPr bwMode="auto">
            <a:xfrm>
              <a:off x="1746" y="2780"/>
              <a:ext cx="73" cy="115"/>
            </a:xfrm>
            <a:custGeom>
              <a:avLst/>
              <a:gdLst>
                <a:gd name="T0" fmla="*/ 0 w 73"/>
                <a:gd name="T1" fmla="*/ 58 h 115"/>
                <a:gd name="T2" fmla="*/ 4 w 73"/>
                <a:gd name="T3" fmla="*/ 39 h 115"/>
                <a:gd name="T4" fmla="*/ 8 w 73"/>
                <a:gd name="T5" fmla="*/ 23 h 115"/>
                <a:gd name="T6" fmla="*/ 15 w 73"/>
                <a:gd name="T7" fmla="*/ 12 h 115"/>
                <a:gd name="T8" fmla="*/ 23 w 73"/>
                <a:gd name="T9" fmla="*/ 4 h 115"/>
                <a:gd name="T10" fmla="*/ 31 w 73"/>
                <a:gd name="T11" fmla="*/ 0 h 115"/>
                <a:gd name="T12" fmla="*/ 38 w 73"/>
                <a:gd name="T13" fmla="*/ 0 h 115"/>
                <a:gd name="T14" fmla="*/ 46 w 73"/>
                <a:gd name="T15" fmla="*/ 0 h 115"/>
                <a:gd name="T16" fmla="*/ 54 w 73"/>
                <a:gd name="T17" fmla="*/ 4 h 115"/>
                <a:gd name="T18" fmla="*/ 61 w 73"/>
                <a:gd name="T19" fmla="*/ 12 h 115"/>
                <a:gd name="T20" fmla="*/ 65 w 73"/>
                <a:gd name="T21" fmla="*/ 23 h 115"/>
                <a:gd name="T22" fmla="*/ 69 w 73"/>
                <a:gd name="T23" fmla="*/ 39 h 115"/>
                <a:gd name="T24" fmla="*/ 73 w 73"/>
                <a:gd name="T25" fmla="*/ 58 h 115"/>
                <a:gd name="T26" fmla="*/ 69 w 73"/>
                <a:gd name="T27" fmla="*/ 73 h 115"/>
                <a:gd name="T28" fmla="*/ 65 w 73"/>
                <a:gd name="T29" fmla="*/ 88 h 115"/>
                <a:gd name="T30" fmla="*/ 61 w 73"/>
                <a:gd name="T31" fmla="*/ 100 h 115"/>
                <a:gd name="T32" fmla="*/ 54 w 73"/>
                <a:gd name="T33" fmla="*/ 108 h 115"/>
                <a:gd name="T34" fmla="*/ 46 w 73"/>
                <a:gd name="T35" fmla="*/ 111 h 115"/>
                <a:gd name="T36" fmla="*/ 35 w 73"/>
                <a:gd name="T37" fmla="*/ 115 h 115"/>
                <a:gd name="T38" fmla="*/ 27 w 73"/>
                <a:gd name="T39" fmla="*/ 111 h 115"/>
                <a:gd name="T40" fmla="*/ 19 w 73"/>
                <a:gd name="T41" fmla="*/ 108 h 115"/>
                <a:gd name="T42" fmla="*/ 12 w 73"/>
                <a:gd name="T43" fmla="*/ 96 h 115"/>
                <a:gd name="T44" fmla="*/ 4 w 73"/>
                <a:gd name="T45" fmla="*/ 77 h 115"/>
                <a:gd name="T46" fmla="*/ 0 w 73"/>
                <a:gd name="T47" fmla="*/ 58 h 115"/>
                <a:gd name="T48" fmla="*/ 19 w 73"/>
                <a:gd name="T49" fmla="*/ 58 h 115"/>
                <a:gd name="T50" fmla="*/ 19 w 73"/>
                <a:gd name="T51" fmla="*/ 81 h 115"/>
                <a:gd name="T52" fmla="*/ 23 w 73"/>
                <a:gd name="T53" fmla="*/ 96 h 115"/>
                <a:gd name="T54" fmla="*/ 27 w 73"/>
                <a:gd name="T55" fmla="*/ 104 h 115"/>
                <a:gd name="T56" fmla="*/ 31 w 73"/>
                <a:gd name="T57" fmla="*/ 108 h 115"/>
                <a:gd name="T58" fmla="*/ 38 w 73"/>
                <a:gd name="T59" fmla="*/ 108 h 115"/>
                <a:gd name="T60" fmla="*/ 42 w 73"/>
                <a:gd name="T61" fmla="*/ 108 h 115"/>
                <a:gd name="T62" fmla="*/ 46 w 73"/>
                <a:gd name="T63" fmla="*/ 104 h 115"/>
                <a:gd name="T64" fmla="*/ 50 w 73"/>
                <a:gd name="T65" fmla="*/ 100 h 115"/>
                <a:gd name="T66" fmla="*/ 54 w 73"/>
                <a:gd name="T67" fmla="*/ 92 h 115"/>
                <a:gd name="T68" fmla="*/ 54 w 73"/>
                <a:gd name="T69" fmla="*/ 73 h 115"/>
                <a:gd name="T70" fmla="*/ 58 w 73"/>
                <a:gd name="T71" fmla="*/ 54 h 115"/>
                <a:gd name="T72" fmla="*/ 54 w 73"/>
                <a:gd name="T73" fmla="*/ 35 h 115"/>
                <a:gd name="T74" fmla="*/ 54 w 73"/>
                <a:gd name="T75" fmla="*/ 19 h 115"/>
                <a:gd name="T76" fmla="*/ 50 w 73"/>
                <a:gd name="T77" fmla="*/ 12 h 115"/>
                <a:gd name="T78" fmla="*/ 46 w 73"/>
                <a:gd name="T79" fmla="*/ 8 h 115"/>
                <a:gd name="T80" fmla="*/ 42 w 73"/>
                <a:gd name="T81" fmla="*/ 4 h 115"/>
                <a:gd name="T82" fmla="*/ 38 w 73"/>
                <a:gd name="T83" fmla="*/ 4 h 115"/>
                <a:gd name="T84" fmla="*/ 31 w 73"/>
                <a:gd name="T85" fmla="*/ 4 h 115"/>
                <a:gd name="T86" fmla="*/ 27 w 73"/>
                <a:gd name="T87" fmla="*/ 8 h 115"/>
                <a:gd name="T88" fmla="*/ 23 w 73"/>
                <a:gd name="T89" fmla="*/ 19 h 115"/>
                <a:gd name="T90" fmla="*/ 19 w 73"/>
                <a:gd name="T91" fmla="*/ 31 h 115"/>
                <a:gd name="T92" fmla="*/ 19 w 73"/>
                <a:gd name="T93" fmla="*/ 46 h 115"/>
                <a:gd name="T94" fmla="*/ 19 w 73"/>
                <a:gd name="T95" fmla="*/ 58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5"/>
                <a:gd name="T146" fmla="*/ 73 w 73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5">
                  <a:moveTo>
                    <a:pt x="0" y="58"/>
                  </a:moveTo>
                  <a:lnTo>
                    <a:pt x="4" y="39"/>
                  </a:lnTo>
                  <a:lnTo>
                    <a:pt x="8" y="23"/>
                  </a:lnTo>
                  <a:lnTo>
                    <a:pt x="15" y="12"/>
                  </a:lnTo>
                  <a:lnTo>
                    <a:pt x="23" y="4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4" y="4"/>
                  </a:lnTo>
                  <a:lnTo>
                    <a:pt x="61" y="12"/>
                  </a:lnTo>
                  <a:lnTo>
                    <a:pt x="65" y="23"/>
                  </a:lnTo>
                  <a:lnTo>
                    <a:pt x="69" y="39"/>
                  </a:lnTo>
                  <a:lnTo>
                    <a:pt x="73" y="58"/>
                  </a:lnTo>
                  <a:lnTo>
                    <a:pt x="69" y="73"/>
                  </a:lnTo>
                  <a:lnTo>
                    <a:pt x="65" y="88"/>
                  </a:lnTo>
                  <a:lnTo>
                    <a:pt x="61" y="100"/>
                  </a:lnTo>
                  <a:lnTo>
                    <a:pt x="54" y="108"/>
                  </a:lnTo>
                  <a:lnTo>
                    <a:pt x="46" y="111"/>
                  </a:lnTo>
                  <a:lnTo>
                    <a:pt x="35" y="115"/>
                  </a:lnTo>
                  <a:lnTo>
                    <a:pt x="27" y="111"/>
                  </a:lnTo>
                  <a:lnTo>
                    <a:pt x="19" y="108"/>
                  </a:lnTo>
                  <a:lnTo>
                    <a:pt x="12" y="96"/>
                  </a:lnTo>
                  <a:lnTo>
                    <a:pt x="4" y="77"/>
                  </a:lnTo>
                  <a:lnTo>
                    <a:pt x="0" y="58"/>
                  </a:lnTo>
                  <a:close/>
                  <a:moveTo>
                    <a:pt x="19" y="58"/>
                  </a:moveTo>
                  <a:lnTo>
                    <a:pt x="19" y="81"/>
                  </a:lnTo>
                  <a:lnTo>
                    <a:pt x="23" y="96"/>
                  </a:lnTo>
                  <a:lnTo>
                    <a:pt x="27" y="104"/>
                  </a:lnTo>
                  <a:lnTo>
                    <a:pt x="31" y="108"/>
                  </a:lnTo>
                  <a:lnTo>
                    <a:pt x="38" y="108"/>
                  </a:lnTo>
                  <a:lnTo>
                    <a:pt x="42" y="108"/>
                  </a:lnTo>
                  <a:lnTo>
                    <a:pt x="46" y="104"/>
                  </a:lnTo>
                  <a:lnTo>
                    <a:pt x="50" y="100"/>
                  </a:lnTo>
                  <a:lnTo>
                    <a:pt x="54" y="92"/>
                  </a:lnTo>
                  <a:lnTo>
                    <a:pt x="54" y="73"/>
                  </a:lnTo>
                  <a:lnTo>
                    <a:pt x="58" y="54"/>
                  </a:lnTo>
                  <a:lnTo>
                    <a:pt x="54" y="35"/>
                  </a:lnTo>
                  <a:lnTo>
                    <a:pt x="54" y="19"/>
                  </a:lnTo>
                  <a:lnTo>
                    <a:pt x="50" y="12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1" y="4"/>
                  </a:lnTo>
                  <a:lnTo>
                    <a:pt x="27" y="8"/>
                  </a:lnTo>
                  <a:lnTo>
                    <a:pt x="23" y="19"/>
                  </a:lnTo>
                  <a:lnTo>
                    <a:pt x="19" y="31"/>
                  </a:lnTo>
                  <a:lnTo>
                    <a:pt x="19" y="46"/>
                  </a:lnTo>
                  <a:lnTo>
                    <a:pt x="19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639" name="Rectangle 262"/>
            <p:cNvSpPr>
              <a:spLocks noChangeArrowheads="1"/>
            </p:cNvSpPr>
            <p:nvPr/>
          </p:nvSpPr>
          <p:spPr bwMode="auto">
            <a:xfrm>
              <a:off x="2107" y="2749"/>
              <a:ext cx="7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40" name="Freeform 263"/>
            <p:cNvSpPr>
              <a:spLocks noEditPoints="1"/>
            </p:cNvSpPr>
            <p:nvPr/>
          </p:nvSpPr>
          <p:spPr bwMode="auto">
            <a:xfrm>
              <a:off x="2299" y="2780"/>
              <a:ext cx="69" cy="115"/>
            </a:xfrm>
            <a:custGeom>
              <a:avLst/>
              <a:gdLst>
                <a:gd name="T0" fmla="*/ 0 w 69"/>
                <a:gd name="T1" fmla="*/ 58 h 115"/>
                <a:gd name="T2" fmla="*/ 0 w 69"/>
                <a:gd name="T3" fmla="*/ 39 h 115"/>
                <a:gd name="T4" fmla="*/ 3 w 69"/>
                <a:gd name="T5" fmla="*/ 23 h 115"/>
                <a:gd name="T6" fmla="*/ 11 w 69"/>
                <a:gd name="T7" fmla="*/ 12 h 115"/>
                <a:gd name="T8" fmla="*/ 19 w 69"/>
                <a:gd name="T9" fmla="*/ 4 h 115"/>
                <a:gd name="T10" fmla="*/ 26 w 69"/>
                <a:gd name="T11" fmla="*/ 0 h 115"/>
                <a:gd name="T12" fmla="*/ 34 w 69"/>
                <a:gd name="T13" fmla="*/ 0 h 115"/>
                <a:gd name="T14" fmla="*/ 42 w 69"/>
                <a:gd name="T15" fmla="*/ 0 h 115"/>
                <a:gd name="T16" fmla="*/ 49 w 69"/>
                <a:gd name="T17" fmla="*/ 4 h 115"/>
                <a:gd name="T18" fmla="*/ 57 w 69"/>
                <a:gd name="T19" fmla="*/ 12 h 115"/>
                <a:gd name="T20" fmla="*/ 65 w 69"/>
                <a:gd name="T21" fmla="*/ 23 h 115"/>
                <a:gd name="T22" fmla="*/ 69 w 69"/>
                <a:gd name="T23" fmla="*/ 39 h 115"/>
                <a:gd name="T24" fmla="*/ 69 w 69"/>
                <a:gd name="T25" fmla="*/ 58 h 115"/>
                <a:gd name="T26" fmla="*/ 69 w 69"/>
                <a:gd name="T27" fmla="*/ 73 h 115"/>
                <a:gd name="T28" fmla="*/ 65 w 69"/>
                <a:gd name="T29" fmla="*/ 88 h 115"/>
                <a:gd name="T30" fmla="*/ 57 w 69"/>
                <a:gd name="T31" fmla="*/ 100 h 115"/>
                <a:gd name="T32" fmla="*/ 49 w 69"/>
                <a:gd name="T33" fmla="*/ 108 h 115"/>
                <a:gd name="T34" fmla="*/ 42 w 69"/>
                <a:gd name="T35" fmla="*/ 111 h 115"/>
                <a:gd name="T36" fmla="*/ 34 w 69"/>
                <a:gd name="T37" fmla="*/ 115 h 115"/>
                <a:gd name="T38" fmla="*/ 23 w 69"/>
                <a:gd name="T39" fmla="*/ 111 h 115"/>
                <a:gd name="T40" fmla="*/ 15 w 69"/>
                <a:gd name="T41" fmla="*/ 108 h 115"/>
                <a:gd name="T42" fmla="*/ 7 w 69"/>
                <a:gd name="T43" fmla="*/ 96 h 115"/>
                <a:gd name="T44" fmla="*/ 0 w 69"/>
                <a:gd name="T45" fmla="*/ 77 h 115"/>
                <a:gd name="T46" fmla="*/ 0 w 69"/>
                <a:gd name="T47" fmla="*/ 58 h 115"/>
                <a:gd name="T48" fmla="*/ 15 w 69"/>
                <a:gd name="T49" fmla="*/ 58 h 115"/>
                <a:gd name="T50" fmla="*/ 15 w 69"/>
                <a:gd name="T51" fmla="*/ 81 h 115"/>
                <a:gd name="T52" fmla="*/ 19 w 69"/>
                <a:gd name="T53" fmla="*/ 96 h 115"/>
                <a:gd name="T54" fmla="*/ 23 w 69"/>
                <a:gd name="T55" fmla="*/ 104 h 115"/>
                <a:gd name="T56" fmla="*/ 26 w 69"/>
                <a:gd name="T57" fmla="*/ 108 h 115"/>
                <a:gd name="T58" fmla="*/ 34 w 69"/>
                <a:gd name="T59" fmla="*/ 108 h 115"/>
                <a:gd name="T60" fmla="*/ 38 w 69"/>
                <a:gd name="T61" fmla="*/ 108 h 115"/>
                <a:gd name="T62" fmla="*/ 42 w 69"/>
                <a:gd name="T63" fmla="*/ 104 h 115"/>
                <a:gd name="T64" fmla="*/ 46 w 69"/>
                <a:gd name="T65" fmla="*/ 100 h 115"/>
                <a:gd name="T66" fmla="*/ 49 w 69"/>
                <a:gd name="T67" fmla="*/ 92 h 115"/>
                <a:gd name="T68" fmla="*/ 53 w 69"/>
                <a:gd name="T69" fmla="*/ 73 h 115"/>
                <a:gd name="T70" fmla="*/ 53 w 69"/>
                <a:gd name="T71" fmla="*/ 54 h 115"/>
                <a:gd name="T72" fmla="*/ 53 w 69"/>
                <a:gd name="T73" fmla="*/ 35 h 115"/>
                <a:gd name="T74" fmla="*/ 49 w 69"/>
                <a:gd name="T75" fmla="*/ 19 h 115"/>
                <a:gd name="T76" fmla="*/ 46 w 69"/>
                <a:gd name="T77" fmla="*/ 12 h 115"/>
                <a:gd name="T78" fmla="*/ 42 w 69"/>
                <a:gd name="T79" fmla="*/ 8 h 115"/>
                <a:gd name="T80" fmla="*/ 38 w 69"/>
                <a:gd name="T81" fmla="*/ 4 h 115"/>
                <a:gd name="T82" fmla="*/ 34 w 69"/>
                <a:gd name="T83" fmla="*/ 4 h 115"/>
                <a:gd name="T84" fmla="*/ 30 w 69"/>
                <a:gd name="T85" fmla="*/ 4 h 115"/>
                <a:gd name="T86" fmla="*/ 26 w 69"/>
                <a:gd name="T87" fmla="*/ 8 h 115"/>
                <a:gd name="T88" fmla="*/ 19 w 69"/>
                <a:gd name="T89" fmla="*/ 19 h 115"/>
                <a:gd name="T90" fmla="*/ 15 w 69"/>
                <a:gd name="T91" fmla="*/ 31 h 115"/>
                <a:gd name="T92" fmla="*/ 15 w 69"/>
                <a:gd name="T93" fmla="*/ 46 h 115"/>
                <a:gd name="T94" fmla="*/ 15 w 69"/>
                <a:gd name="T95" fmla="*/ 58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5"/>
                <a:gd name="T146" fmla="*/ 69 w 69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5">
                  <a:moveTo>
                    <a:pt x="0" y="58"/>
                  </a:moveTo>
                  <a:lnTo>
                    <a:pt x="0" y="39"/>
                  </a:lnTo>
                  <a:lnTo>
                    <a:pt x="3" y="23"/>
                  </a:lnTo>
                  <a:lnTo>
                    <a:pt x="11" y="12"/>
                  </a:lnTo>
                  <a:lnTo>
                    <a:pt x="19" y="4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9" y="4"/>
                  </a:lnTo>
                  <a:lnTo>
                    <a:pt x="57" y="12"/>
                  </a:lnTo>
                  <a:lnTo>
                    <a:pt x="65" y="23"/>
                  </a:lnTo>
                  <a:lnTo>
                    <a:pt x="69" y="39"/>
                  </a:lnTo>
                  <a:lnTo>
                    <a:pt x="69" y="58"/>
                  </a:lnTo>
                  <a:lnTo>
                    <a:pt x="69" y="73"/>
                  </a:lnTo>
                  <a:lnTo>
                    <a:pt x="65" y="88"/>
                  </a:lnTo>
                  <a:lnTo>
                    <a:pt x="57" y="100"/>
                  </a:lnTo>
                  <a:lnTo>
                    <a:pt x="49" y="108"/>
                  </a:lnTo>
                  <a:lnTo>
                    <a:pt x="42" y="111"/>
                  </a:lnTo>
                  <a:lnTo>
                    <a:pt x="34" y="115"/>
                  </a:lnTo>
                  <a:lnTo>
                    <a:pt x="23" y="111"/>
                  </a:lnTo>
                  <a:lnTo>
                    <a:pt x="15" y="108"/>
                  </a:lnTo>
                  <a:lnTo>
                    <a:pt x="7" y="96"/>
                  </a:lnTo>
                  <a:lnTo>
                    <a:pt x="0" y="77"/>
                  </a:lnTo>
                  <a:lnTo>
                    <a:pt x="0" y="58"/>
                  </a:lnTo>
                  <a:close/>
                  <a:moveTo>
                    <a:pt x="15" y="58"/>
                  </a:moveTo>
                  <a:lnTo>
                    <a:pt x="15" y="81"/>
                  </a:lnTo>
                  <a:lnTo>
                    <a:pt x="19" y="96"/>
                  </a:lnTo>
                  <a:lnTo>
                    <a:pt x="23" y="104"/>
                  </a:lnTo>
                  <a:lnTo>
                    <a:pt x="26" y="108"/>
                  </a:lnTo>
                  <a:lnTo>
                    <a:pt x="34" y="108"/>
                  </a:lnTo>
                  <a:lnTo>
                    <a:pt x="38" y="108"/>
                  </a:lnTo>
                  <a:lnTo>
                    <a:pt x="42" y="104"/>
                  </a:lnTo>
                  <a:lnTo>
                    <a:pt x="46" y="100"/>
                  </a:lnTo>
                  <a:lnTo>
                    <a:pt x="49" y="92"/>
                  </a:lnTo>
                  <a:lnTo>
                    <a:pt x="53" y="73"/>
                  </a:lnTo>
                  <a:lnTo>
                    <a:pt x="53" y="54"/>
                  </a:lnTo>
                  <a:lnTo>
                    <a:pt x="53" y="35"/>
                  </a:lnTo>
                  <a:lnTo>
                    <a:pt x="49" y="19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26" y="8"/>
                  </a:lnTo>
                  <a:lnTo>
                    <a:pt x="19" y="19"/>
                  </a:lnTo>
                  <a:lnTo>
                    <a:pt x="15" y="31"/>
                  </a:lnTo>
                  <a:lnTo>
                    <a:pt x="15" y="46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641" name="Rectangle 264"/>
            <p:cNvSpPr>
              <a:spLocks noChangeArrowheads="1"/>
            </p:cNvSpPr>
            <p:nvPr/>
          </p:nvSpPr>
          <p:spPr bwMode="auto">
            <a:xfrm>
              <a:off x="2705" y="2749"/>
              <a:ext cx="8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42" name="Freeform 265"/>
            <p:cNvSpPr>
              <a:spLocks noEditPoints="1"/>
            </p:cNvSpPr>
            <p:nvPr/>
          </p:nvSpPr>
          <p:spPr bwMode="auto">
            <a:xfrm>
              <a:off x="2901" y="2780"/>
              <a:ext cx="69" cy="115"/>
            </a:xfrm>
            <a:custGeom>
              <a:avLst/>
              <a:gdLst>
                <a:gd name="T0" fmla="*/ 0 w 69"/>
                <a:gd name="T1" fmla="*/ 58 h 115"/>
                <a:gd name="T2" fmla="*/ 0 w 69"/>
                <a:gd name="T3" fmla="*/ 39 h 115"/>
                <a:gd name="T4" fmla="*/ 8 w 69"/>
                <a:gd name="T5" fmla="*/ 23 h 115"/>
                <a:gd name="T6" fmla="*/ 11 w 69"/>
                <a:gd name="T7" fmla="*/ 12 h 115"/>
                <a:gd name="T8" fmla="*/ 19 w 69"/>
                <a:gd name="T9" fmla="*/ 4 h 115"/>
                <a:gd name="T10" fmla="*/ 27 w 69"/>
                <a:gd name="T11" fmla="*/ 0 h 115"/>
                <a:gd name="T12" fmla="*/ 35 w 69"/>
                <a:gd name="T13" fmla="*/ 0 h 115"/>
                <a:gd name="T14" fmla="*/ 42 w 69"/>
                <a:gd name="T15" fmla="*/ 0 h 115"/>
                <a:gd name="T16" fmla="*/ 50 w 69"/>
                <a:gd name="T17" fmla="*/ 4 h 115"/>
                <a:gd name="T18" fmla="*/ 58 w 69"/>
                <a:gd name="T19" fmla="*/ 12 h 115"/>
                <a:gd name="T20" fmla="*/ 65 w 69"/>
                <a:gd name="T21" fmla="*/ 23 h 115"/>
                <a:gd name="T22" fmla="*/ 69 w 69"/>
                <a:gd name="T23" fmla="*/ 39 h 115"/>
                <a:gd name="T24" fmla="*/ 69 w 69"/>
                <a:gd name="T25" fmla="*/ 58 h 115"/>
                <a:gd name="T26" fmla="*/ 69 w 69"/>
                <a:gd name="T27" fmla="*/ 73 h 115"/>
                <a:gd name="T28" fmla="*/ 65 w 69"/>
                <a:gd name="T29" fmla="*/ 88 h 115"/>
                <a:gd name="T30" fmla="*/ 58 w 69"/>
                <a:gd name="T31" fmla="*/ 100 h 115"/>
                <a:gd name="T32" fmla="*/ 50 w 69"/>
                <a:gd name="T33" fmla="*/ 108 h 115"/>
                <a:gd name="T34" fmla="*/ 42 w 69"/>
                <a:gd name="T35" fmla="*/ 111 h 115"/>
                <a:gd name="T36" fmla="*/ 35 w 69"/>
                <a:gd name="T37" fmla="*/ 115 h 115"/>
                <a:gd name="T38" fmla="*/ 27 w 69"/>
                <a:gd name="T39" fmla="*/ 111 h 115"/>
                <a:gd name="T40" fmla="*/ 15 w 69"/>
                <a:gd name="T41" fmla="*/ 108 h 115"/>
                <a:gd name="T42" fmla="*/ 8 w 69"/>
                <a:gd name="T43" fmla="*/ 96 h 115"/>
                <a:gd name="T44" fmla="*/ 4 w 69"/>
                <a:gd name="T45" fmla="*/ 77 h 115"/>
                <a:gd name="T46" fmla="*/ 0 w 69"/>
                <a:gd name="T47" fmla="*/ 58 h 115"/>
                <a:gd name="T48" fmla="*/ 15 w 69"/>
                <a:gd name="T49" fmla="*/ 58 h 115"/>
                <a:gd name="T50" fmla="*/ 19 w 69"/>
                <a:gd name="T51" fmla="*/ 81 h 115"/>
                <a:gd name="T52" fmla="*/ 23 w 69"/>
                <a:gd name="T53" fmla="*/ 96 h 115"/>
                <a:gd name="T54" fmla="*/ 27 w 69"/>
                <a:gd name="T55" fmla="*/ 104 h 115"/>
                <a:gd name="T56" fmla="*/ 31 w 69"/>
                <a:gd name="T57" fmla="*/ 108 h 115"/>
                <a:gd name="T58" fmla="*/ 35 w 69"/>
                <a:gd name="T59" fmla="*/ 108 h 115"/>
                <a:gd name="T60" fmla="*/ 38 w 69"/>
                <a:gd name="T61" fmla="*/ 108 h 115"/>
                <a:gd name="T62" fmla="*/ 42 w 69"/>
                <a:gd name="T63" fmla="*/ 104 h 115"/>
                <a:gd name="T64" fmla="*/ 50 w 69"/>
                <a:gd name="T65" fmla="*/ 100 h 115"/>
                <a:gd name="T66" fmla="*/ 50 w 69"/>
                <a:gd name="T67" fmla="*/ 92 h 115"/>
                <a:gd name="T68" fmla="*/ 54 w 69"/>
                <a:gd name="T69" fmla="*/ 73 h 115"/>
                <a:gd name="T70" fmla="*/ 54 w 69"/>
                <a:gd name="T71" fmla="*/ 54 h 115"/>
                <a:gd name="T72" fmla="*/ 54 w 69"/>
                <a:gd name="T73" fmla="*/ 35 h 115"/>
                <a:gd name="T74" fmla="*/ 50 w 69"/>
                <a:gd name="T75" fmla="*/ 19 h 115"/>
                <a:gd name="T76" fmla="*/ 46 w 69"/>
                <a:gd name="T77" fmla="*/ 12 h 115"/>
                <a:gd name="T78" fmla="*/ 42 w 69"/>
                <a:gd name="T79" fmla="*/ 8 h 115"/>
                <a:gd name="T80" fmla="*/ 38 w 69"/>
                <a:gd name="T81" fmla="*/ 4 h 115"/>
                <a:gd name="T82" fmla="*/ 35 w 69"/>
                <a:gd name="T83" fmla="*/ 4 h 115"/>
                <a:gd name="T84" fmla="*/ 31 w 69"/>
                <a:gd name="T85" fmla="*/ 4 h 115"/>
                <a:gd name="T86" fmla="*/ 27 w 69"/>
                <a:gd name="T87" fmla="*/ 8 h 115"/>
                <a:gd name="T88" fmla="*/ 23 w 69"/>
                <a:gd name="T89" fmla="*/ 19 h 115"/>
                <a:gd name="T90" fmla="*/ 19 w 69"/>
                <a:gd name="T91" fmla="*/ 31 h 115"/>
                <a:gd name="T92" fmla="*/ 15 w 69"/>
                <a:gd name="T93" fmla="*/ 46 h 115"/>
                <a:gd name="T94" fmla="*/ 15 w 69"/>
                <a:gd name="T95" fmla="*/ 58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5"/>
                <a:gd name="T146" fmla="*/ 69 w 69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5">
                  <a:moveTo>
                    <a:pt x="0" y="58"/>
                  </a:moveTo>
                  <a:lnTo>
                    <a:pt x="0" y="39"/>
                  </a:lnTo>
                  <a:lnTo>
                    <a:pt x="8" y="23"/>
                  </a:lnTo>
                  <a:lnTo>
                    <a:pt x="11" y="12"/>
                  </a:lnTo>
                  <a:lnTo>
                    <a:pt x="19" y="4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50" y="4"/>
                  </a:lnTo>
                  <a:lnTo>
                    <a:pt x="58" y="12"/>
                  </a:lnTo>
                  <a:lnTo>
                    <a:pt x="65" y="23"/>
                  </a:lnTo>
                  <a:lnTo>
                    <a:pt x="69" y="39"/>
                  </a:lnTo>
                  <a:lnTo>
                    <a:pt x="69" y="58"/>
                  </a:lnTo>
                  <a:lnTo>
                    <a:pt x="69" y="73"/>
                  </a:lnTo>
                  <a:lnTo>
                    <a:pt x="65" y="88"/>
                  </a:lnTo>
                  <a:lnTo>
                    <a:pt x="58" y="100"/>
                  </a:lnTo>
                  <a:lnTo>
                    <a:pt x="50" y="108"/>
                  </a:lnTo>
                  <a:lnTo>
                    <a:pt x="42" y="111"/>
                  </a:lnTo>
                  <a:lnTo>
                    <a:pt x="35" y="115"/>
                  </a:lnTo>
                  <a:lnTo>
                    <a:pt x="27" y="111"/>
                  </a:lnTo>
                  <a:lnTo>
                    <a:pt x="15" y="108"/>
                  </a:lnTo>
                  <a:lnTo>
                    <a:pt x="8" y="96"/>
                  </a:lnTo>
                  <a:lnTo>
                    <a:pt x="4" y="77"/>
                  </a:lnTo>
                  <a:lnTo>
                    <a:pt x="0" y="58"/>
                  </a:lnTo>
                  <a:close/>
                  <a:moveTo>
                    <a:pt x="15" y="58"/>
                  </a:moveTo>
                  <a:lnTo>
                    <a:pt x="19" y="81"/>
                  </a:lnTo>
                  <a:lnTo>
                    <a:pt x="23" y="96"/>
                  </a:lnTo>
                  <a:lnTo>
                    <a:pt x="27" y="104"/>
                  </a:lnTo>
                  <a:lnTo>
                    <a:pt x="31" y="108"/>
                  </a:lnTo>
                  <a:lnTo>
                    <a:pt x="35" y="108"/>
                  </a:lnTo>
                  <a:lnTo>
                    <a:pt x="38" y="108"/>
                  </a:lnTo>
                  <a:lnTo>
                    <a:pt x="42" y="104"/>
                  </a:lnTo>
                  <a:lnTo>
                    <a:pt x="50" y="100"/>
                  </a:lnTo>
                  <a:lnTo>
                    <a:pt x="50" y="92"/>
                  </a:lnTo>
                  <a:lnTo>
                    <a:pt x="54" y="73"/>
                  </a:lnTo>
                  <a:lnTo>
                    <a:pt x="54" y="54"/>
                  </a:lnTo>
                  <a:lnTo>
                    <a:pt x="54" y="35"/>
                  </a:lnTo>
                  <a:lnTo>
                    <a:pt x="50" y="19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38" y="4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27" y="8"/>
                  </a:lnTo>
                  <a:lnTo>
                    <a:pt x="23" y="19"/>
                  </a:lnTo>
                  <a:lnTo>
                    <a:pt x="19" y="31"/>
                  </a:lnTo>
                  <a:lnTo>
                    <a:pt x="15" y="46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643" name="Rectangle 266"/>
            <p:cNvSpPr>
              <a:spLocks noChangeArrowheads="1"/>
            </p:cNvSpPr>
            <p:nvPr/>
          </p:nvSpPr>
          <p:spPr bwMode="auto">
            <a:xfrm>
              <a:off x="3304" y="2749"/>
              <a:ext cx="8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44" name="Freeform 267"/>
            <p:cNvSpPr>
              <a:spLocks noEditPoints="1"/>
            </p:cNvSpPr>
            <p:nvPr/>
          </p:nvSpPr>
          <p:spPr bwMode="auto">
            <a:xfrm>
              <a:off x="3503" y="2780"/>
              <a:ext cx="73" cy="115"/>
            </a:xfrm>
            <a:custGeom>
              <a:avLst/>
              <a:gdLst>
                <a:gd name="T0" fmla="*/ 0 w 73"/>
                <a:gd name="T1" fmla="*/ 58 h 115"/>
                <a:gd name="T2" fmla="*/ 4 w 73"/>
                <a:gd name="T3" fmla="*/ 39 h 115"/>
                <a:gd name="T4" fmla="*/ 8 w 73"/>
                <a:gd name="T5" fmla="*/ 23 h 115"/>
                <a:gd name="T6" fmla="*/ 16 w 73"/>
                <a:gd name="T7" fmla="*/ 12 h 115"/>
                <a:gd name="T8" fmla="*/ 23 w 73"/>
                <a:gd name="T9" fmla="*/ 4 h 115"/>
                <a:gd name="T10" fmla="*/ 31 w 73"/>
                <a:gd name="T11" fmla="*/ 0 h 115"/>
                <a:gd name="T12" fmla="*/ 39 w 73"/>
                <a:gd name="T13" fmla="*/ 0 h 115"/>
                <a:gd name="T14" fmla="*/ 46 w 73"/>
                <a:gd name="T15" fmla="*/ 0 h 115"/>
                <a:gd name="T16" fmla="*/ 54 w 73"/>
                <a:gd name="T17" fmla="*/ 4 h 115"/>
                <a:gd name="T18" fmla="*/ 58 w 73"/>
                <a:gd name="T19" fmla="*/ 12 h 115"/>
                <a:gd name="T20" fmla="*/ 66 w 73"/>
                <a:gd name="T21" fmla="*/ 23 h 115"/>
                <a:gd name="T22" fmla="*/ 69 w 73"/>
                <a:gd name="T23" fmla="*/ 39 h 115"/>
                <a:gd name="T24" fmla="*/ 73 w 73"/>
                <a:gd name="T25" fmla="*/ 58 h 115"/>
                <a:gd name="T26" fmla="*/ 69 w 73"/>
                <a:gd name="T27" fmla="*/ 73 h 115"/>
                <a:gd name="T28" fmla="*/ 66 w 73"/>
                <a:gd name="T29" fmla="*/ 88 h 115"/>
                <a:gd name="T30" fmla="*/ 62 w 73"/>
                <a:gd name="T31" fmla="*/ 100 h 115"/>
                <a:gd name="T32" fmla="*/ 54 w 73"/>
                <a:gd name="T33" fmla="*/ 108 h 115"/>
                <a:gd name="T34" fmla="*/ 43 w 73"/>
                <a:gd name="T35" fmla="*/ 111 h 115"/>
                <a:gd name="T36" fmla="*/ 35 w 73"/>
                <a:gd name="T37" fmla="*/ 115 h 115"/>
                <a:gd name="T38" fmla="*/ 27 w 73"/>
                <a:gd name="T39" fmla="*/ 111 h 115"/>
                <a:gd name="T40" fmla="*/ 20 w 73"/>
                <a:gd name="T41" fmla="*/ 108 h 115"/>
                <a:gd name="T42" fmla="*/ 12 w 73"/>
                <a:gd name="T43" fmla="*/ 96 h 115"/>
                <a:gd name="T44" fmla="*/ 4 w 73"/>
                <a:gd name="T45" fmla="*/ 77 h 115"/>
                <a:gd name="T46" fmla="*/ 0 w 73"/>
                <a:gd name="T47" fmla="*/ 58 h 115"/>
                <a:gd name="T48" fmla="*/ 16 w 73"/>
                <a:gd name="T49" fmla="*/ 58 h 115"/>
                <a:gd name="T50" fmla="*/ 20 w 73"/>
                <a:gd name="T51" fmla="*/ 81 h 115"/>
                <a:gd name="T52" fmla="*/ 23 w 73"/>
                <a:gd name="T53" fmla="*/ 96 h 115"/>
                <a:gd name="T54" fmla="*/ 27 w 73"/>
                <a:gd name="T55" fmla="*/ 104 h 115"/>
                <a:gd name="T56" fmla="*/ 31 w 73"/>
                <a:gd name="T57" fmla="*/ 108 h 115"/>
                <a:gd name="T58" fmla="*/ 35 w 73"/>
                <a:gd name="T59" fmla="*/ 108 h 115"/>
                <a:gd name="T60" fmla="*/ 43 w 73"/>
                <a:gd name="T61" fmla="*/ 108 h 115"/>
                <a:gd name="T62" fmla="*/ 46 w 73"/>
                <a:gd name="T63" fmla="*/ 104 h 115"/>
                <a:gd name="T64" fmla="*/ 50 w 73"/>
                <a:gd name="T65" fmla="*/ 100 h 115"/>
                <a:gd name="T66" fmla="*/ 54 w 73"/>
                <a:gd name="T67" fmla="*/ 92 h 115"/>
                <a:gd name="T68" fmla="*/ 54 w 73"/>
                <a:gd name="T69" fmla="*/ 73 h 115"/>
                <a:gd name="T70" fmla="*/ 54 w 73"/>
                <a:gd name="T71" fmla="*/ 54 h 115"/>
                <a:gd name="T72" fmla="*/ 54 w 73"/>
                <a:gd name="T73" fmla="*/ 35 h 115"/>
                <a:gd name="T74" fmla="*/ 54 w 73"/>
                <a:gd name="T75" fmla="*/ 19 h 115"/>
                <a:gd name="T76" fmla="*/ 50 w 73"/>
                <a:gd name="T77" fmla="*/ 12 h 115"/>
                <a:gd name="T78" fmla="*/ 46 w 73"/>
                <a:gd name="T79" fmla="*/ 8 h 115"/>
                <a:gd name="T80" fmla="*/ 43 w 73"/>
                <a:gd name="T81" fmla="*/ 4 h 115"/>
                <a:gd name="T82" fmla="*/ 39 w 73"/>
                <a:gd name="T83" fmla="*/ 4 h 115"/>
                <a:gd name="T84" fmla="*/ 31 w 73"/>
                <a:gd name="T85" fmla="*/ 4 h 115"/>
                <a:gd name="T86" fmla="*/ 27 w 73"/>
                <a:gd name="T87" fmla="*/ 8 h 115"/>
                <a:gd name="T88" fmla="*/ 23 w 73"/>
                <a:gd name="T89" fmla="*/ 19 h 115"/>
                <a:gd name="T90" fmla="*/ 20 w 73"/>
                <a:gd name="T91" fmla="*/ 31 h 115"/>
                <a:gd name="T92" fmla="*/ 20 w 73"/>
                <a:gd name="T93" fmla="*/ 46 h 115"/>
                <a:gd name="T94" fmla="*/ 16 w 73"/>
                <a:gd name="T95" fmla="*/ 58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5"/>
                <a:gd name="T146" fmla="*/ 73 w 73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5">
                  <a:moveTo>
                    <a:pt x="0" y="58"/>
                  </a:moveTo>
                  <a:lnTo>
                    <a:pt x="4" y="39"/>
                  </a:lnTo>
                  <a:lnTo>
                    <a:pt x="8" y="23"/>
                  </a:lnTo>
                  <a:lnTo>
                    <a:pt x="16" y="12"/>
                  </a:lnTo>
                  <a:lnTo>
                    <a:pt x="23" y="4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4" y="4"/>
                  </a:lnTo>
                  <a:lnTo>
                    <a:pt x="58" y="12"/>
                  </a:lnTo>
                  <a:lnTo>
                    <a:pt x="66" y="23"/>
                  </a:lnTo>
                  <a:lnTo>
                    <a:pt x="69" y="39"/>
                  </a:lnTo>
                  <a:lnTo>
                    <a:pt x="73" y="58"/>
                  </a:lnTo>
                  <a:lnTo>
                    <a:pt x="69" y="73"/>
                  </a:lnTo>
                  <a:lnTo>
                    <a:pt x="66" y="88"/>
                  </a:lnTo>
                  <a:lnTo>
                    <a:pt x="62" y="100"/>
                  </a:lnTo>
                  <a:lnTo>
                    <a:pt x="54" y="108"/>
                  </a:lnTo>
                  <a:lnTo>
                    <a:pt x="43" y="111"/>
                  </a:lnTo>
                  <a:lnTo>
                    <a:pt x="35" y="115"/>
                  </a:lnTo>
                  <a:lnTo>
                    <a:pt x="27" y="111"/>
                  </a:lnTo>
                  <a:lnTo>
                    <a:pt x="20" y="108"/>
                  </a:lnTo>
                  <a:lnTo>
                    <a:pt x="12" y="96"/>
                  </a:lnTo>
                  <a:lnTo>
                    <a:pt x="4" y="77"/>
                  </a:lnTo>
                  <a:lnTo>
                    <a:pt x="0" y="58"/>
                  </a:lnTo>
                  <a:close/>
                  <a:moveTo>
                    <a:pt x="16" y="58"/>
                  </a:moveTo>
                  <a:lnTo>
                    <a:pt x="20" y="81"/>
                  </a:lnTo>
                  <a:lnTo>
                    <a:pt x="23" y="96"/>
                  </a:lnTo>
                  <a:lnTo>
                    <a:pt x="27" y="104"/>
                  </a:lnTo>
                  <a:lnTo>
                    <a:pt x="31" y="108"/>
                  </a:lnTo>
                  <a:lnTo>
                    <a:pt x="35" y="108"/>
                  </a:lnTo>
                  <a:lnTo>
                    <a:pt x="43" y="108"/>
                  </a:lnTo>
                  <a:lnTo>
                    <a:pt x="46" y="104"/>
                  </a:lnTo>
                  <a:lnTo>
                    <a:pt x="50" y="100"/>
                  </a:lnTo>
                  <a:lnTo>
                    <a:pt x="54" y="92"/>
                  </a:lnTo>
                  <a:lnTo>
                    <a:pt x="54" y="73"/>
                  </a:lnTo>
                  <a:lnTo>
                    <a:pt x="54" y="54"/>
                  </a:lnTo>
                  <a:lnTo>
                    <a:pt x="54" y="35"/>
                  </a:lnTo>
                  <a:lnTo>
                    <a:pt x="54" y="19"/>
                  </a:lnTo>
                  <a:lnTo>
                    <a:pt x="50" y="12"/>
                  </a:lnTo>
                  <a:lnTo>
                    <a:pt x="46" y="8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1" y="4"/>
                  </a:lnTo>
                  <a:lnTo>
                    <a:pt x="27" y="8"/>
                  </a:lnTo>
                  <a:lnTo>
                    <a:pt x="23" y="19"/>
                  </a:lnTo>
                  <a:lnTo>
                    <a:pt x="20" y="31"/>
                  </a:lnTo>
                  <a:lnTo>
                    <a:pt x="20" y="46"/>
                  </a:lnTo>
                  <a:lnTo>
                    <a:pt x="16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645" name="Rectangle 268"/>
            <p:cNvSpPr>
              <a:spLocks noChangeArrowheads="1"/>
            </p:cNvSpPr>
            <p:nvPr/>
          </p:nvSpPr>
          <p:spPr bwMode="auto">
            <a:xfrm>
              <a:off x="4071" y="2749"/>
              <a:ext cx="8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46" name="Freeform 269"/>
            <p:cNvSpPr>
              <a:spLocks/>
            </p:cNvSpPr>
            <p:nvPr/>
          </p:nvSpPr>
          <p:spPr bwMode="auto">
            <a:xfrm>
              <a:off x="4275" y="2876"/>
              <a:ext cx="19" cy="19"/>
            </a:xfrm>
            <a:custGeom>
              <a:avLst/>
              <a:gdLst>
                <a:gd name="T0" fmla="*/ 11 w 19"/>
                <a:gd name="T1" fmla="*/ 0 h 19"/>
                <a:gd name="T2" fmla="*/ 15 w 19"/>
                <a:gd name="T3" fmla="*/ 0 h 19"/>
                <a:gd name="T4" fmla="*/ 19 w 19"/>
                <a:gd name="T5" fmla="*/ 4 h 19"/>
                <a:gd name="T6" fmla="*/ 19 w 19"/>
                <a:gd name="T7" fmla="*/ 4 h 19"/>
                <a:gd name="T8" fmla="*/ 19 w 19"/>
                <a:gd name="T9" fmla="*/ 8 h 19"/>
                <a:gd name="T10" fmla="*/ 19 w 19"/>
                <a:gd name="T11" fmla="*/ 12 h 19"/>
                <a:gd name="T12" fmla="*/ 19 w 19"/>
                <a:gd name="T13" fmla="*/ 15 h 19"/>
                <a:gd name="T14" fmla="*/ 15 w 19"/>
                <a:gd name="T15" fmla="*/ 19 h 19"/>
                <a:gd name="T16" fmla="*/ 11 w 19"/>
                <a:gd name="T17" fmla="*/ 19 h 19"/>
                <a:gd name="T18" fmla="*/ 7 w 19"/>
                <a:gd name="T19" fmla="*/ 19 h 19"/>
                <a:gd name="T20" fmla="*/ 3 w 19"/>
                <a:gd name="T21" fmla="*/ 15 h 19"/>
                <a:gd name="T22" fmla="*/ 0 w 19"/>
                <a:gd name="T23" fmla="*/ 12 h 19"/>
                <a:gd name="T24" fmla="*/ 0 w 19"/>
                <a:gd name="T25" fmla="*/ 8 h 19"/>
                <a:gd name="T26" fmla="*/ 0 w 19"/>
                <a:gd name="T27" fmla="*/ 4 h 19"/>
                <a:gd name="T28" fmla="*/ 3 w 19"/>
                <a:gd name="T29" fmla="*/ 4 h 19"/>
                <a:gd name="T30" fmla="*/ 7 w 19"/>
                <a:gd name="T31" fmla="*/ 0 h 19"/>
                <a:gd name="T32" fmla="*/ 11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11" y="0"/>
                  </a:moveTo>
                  <a:lnTo>
                    <a:pt x="15" y="0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3" y="4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647" name="Freeform 270"/>
            <p:cNvSpPr>
              <a:spLocks noEditPoints="1"/>
            </p:cNvSpPr>
            <p:nvPr/>
          </p:nvSpPr>
          <p:spPr bwMode="auto">
            <a:xfrm>
              <a:off x="4313" y="2780"/>
              <a:ext cx="69" cy="115"/>
            </a:xfrm>
            <a:custGeom>
              <a:avLst/>
              <a:gdLst>
                <a:gd name="T0" fmla="*/ 0 w 69"/>
                <a:gd name="T1" fmla="*/ 58 h 115"/>
                <a:gd name="T2" fmla="*/ 0 w 69"/>
                <a:gd name="T3" fmla="*/ 39 h 115"/>
                <a:gd name="T4" fmla="*/ 4 w 69"/>
                <a:gd name="T5" fmla="*/ 23 h 115"/>
                <a:gd name="T6" fmla="*/ 11 w 69"/>
                <a:gd name="T7" fmla="*/ 12 h 115"/>
                <a:gd name="T8" fmla="*/ 19 w 69"/>
                <a:gd name="T9" fmla="*/ 4 h 115"/>
                <a:gd name="T10" fmla="*/ 27 w 69"/>
                <a:gd name="T11" fmla="*/ 0 h 115"/>
                <a:gd name="T12" fmla="*/ 34 w 69"/>
                <a:gd name="T13" fmla="*/ 0 h 115"/>
                <a:gd name="T14" fmla="*/ 42 w 69"/>
                <a:gd name="T15" fmla="*/ 0 h 115"/>
                <a:gd name="T16" fmla="*/ 50 w 69"/>
                <a:gd name="T17" fmla="*/ 4 h 115"/>
                <a:gd name="T18" fmla="*/ 57 w 69"/>
                <a:gd name="T19" fmla="*/ 12 h 115"/>
                <a:gd name="T20" fmla="*/ 65 w 69"/>
                <a:gd name="T21" fmla="*/ 23 h 115"/>
                <a:gd name="T22" fmla="*/ 69 w 69"/>
                <a:gd name="T23" fmla="*/ 39 h 115"/>
                <a:gd name="T24" fmla="*/ 69 w 69"/>
                <a:gd name="T25" fmla="*/ 58 h 115"/>
                <a:gd name="T26" fmla="*/ 69 w 69"/>
                <a:gd name="T27" fmla="*/ 73 h 115"/>
                <a:gd name="T28" fmla="*/ 65 w 69"/>
                <a:gd name="T29" fmla="*/ 88 h 115"/>
                <a:gd name="T30" fmla="*/ 57 w 69"/>
                <a:gd name="T31" fmla="*/ 100 h 115"/>
                <a:gd name="T32" fmla="*/ 50 w 69"/>
                <a:gd name="T33" fmla="*/ 108 h 115"/>
                <a:gd name="T34" fmla="*/ 42 w 69"/>
                <a:gd name="T35" fmla="*/ 111 h 115"/>
                <a:gd name="T36" fmla="*/ 34 w 69"/>
                <a:gd name="T37" fmla="*/ 115 h 115"/>
                <a:gd name="T38" fmla="*/ 23 w 69"/>
                <a:gd name="T39" fmla="*/ 111 h 115"/>
                <a:gd name="T40" fmla="*/ 15 w 69"/>
                <a:gd name="T41" fmla="*/ 108 h 115"/>
                <a:gd name="T42" fmla="*/ 8 w 69"/>
                <a:gd name="T43" fmla="*/ 96 h 115"/>
                <a:gd name="T44" fmla="*/ 0 w 69"/>
                <a:gd name="T45" fmla="*/ 77 h 115"/>
                <a:gd name="T46" fmla="*/ 0 w 69"/>
                <a:gd name="T47" fmla="*/ 58 h 115"/>
                <a:gd name="T48" fmla="*/ 15 w 69"/>
                <a:gd name="T49" fmla="*/ 58 h 115"/>
                <a:gd name="T50" fmla="*/ 15 w 69"/>
                <a:gd name="T51" fmla="*/ 81 h 115"/>
                <a:gd name="T52" fmla="*/ 19 w 69"/>
                <a:gd name="T53" fmla="*/ 96 h 115"/>
                <a:gd name="T54" fmla="*/ 23 w 69"/>
                <a:gd name="T55" fmla="*/ 104 h 115"/>
                <a:gd name="T56" fmla="*/ 27 w 69"/>
                <a:gd name="T57" fmla="*/ 108 h 115"/>
                <a:gd name="T58" fmla="*/ 34 w 69"/>
                <a:gd name="T59" fmla="*/ 108 h 115"/>
                <a:gd name="T60" fmla="*/ 38 w 69"/>
                <a:gd name="T61" fmla="*/ 108 h 115"/>
                <a:gd name="T62" fmla="*/ 42 w 69"/>
                <a:gd name="T63" fmla="*/ 104 h 115"/>
                <a:gd name="T64" fmla="*/ 46 w 69"/>
                <a:gd name="T65" fmla="*/ 100 h 115"/>
                <a:gd name="T66" fmla="*/ 50 w 69"/>
                <a:gd name="T67" fmla="*/ 92 h 115"/>
                <a:gd name="T68" fmla="*/ 54 w 69"/>
                <a:gd name="T69" fmla="*/ 73 h 115"/>
                <a:gd name="T70" fmla="*/ 54 w 69"/>
                <a:gd name="T71" fmla="*/ 54 h 115"/>
                <a:gd name="T72" fmla="*/ 54 w 69"/>
                <a:gd name="T73" fmla="*/ 35 h 115"/>
                <a:gd name="T74" fmla="*/ 50 w 69"/>
                <a:gd name="T75" fmla="*/ 19 h 115"/>
                <a:gd name="T76" fmla="*/ 46 w 69"/>
                <a:gd name="T77" fmla="*/ 12 h 115"/>
                <a:gd name="T78" fmla="*/ 42 w 69"/>
                <a:gd name="T79" fmla="*/ 8 h 115"/>
                <a:gd name="T80" fmla="*/ 38 w 69"/>
                <a:gd name="T81" fmla="*/ 4 h 115"/>
                <a:gd name="T82" fmla="*/ 34 w 69"/>
                <a:gd name="T83" fmla="*/ 4 h 115"/>
                <a:gd name="T84" fmla="*/ 31 w 69"/>
                <a:gd name="T85" fmla="*/ 4 h 115"/>
                <a:gd name="T86" fmla="*/ 23 w 69"/>
                <a:gd name="T87" fmla="*/ 8 h 115"/>
                <a:gd name="T88" fmla="*/ 19 w 69"/>
                <a:gd name="T89" fmla="*/ 19 h 115"/>
                <a:gd name="T90" fmla="*/ 15 w 69"/>
                <a:gd name="T91" fmla="*/ 31 h 115"/>
                <a:gd name="T92" fmla="*/ 15 w 69"/>
                <a:gd name="T93" fmla="*/ 46 h 115"/>
                <a:gd name="T94" fmla="*/ 15 w 69"/>
                <a:gd name="T95" fmla="*/ 58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5"/>
                <a:gd name="T146" fmla="*/ 69 w 69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5">
                  <a:moveTo>
                    <a:pt x="0" y="58"/>
                  </a:moveTo>
                  <a:lnTo>
                    <a:pt x="0" y="39"/>
                  </a:lnTo>
                  <a:lnTo>
                    <a:pt x="4" y="23"/>
                  </a:lnTo>
                  <a:lnTo>
                    <a:pt x="11" y="12"/>
                  </a:lnTo>
                  <a:lnTo>
                    <a:pt x="19" y="4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0" y="4"/>
                  </a:lnTo>
                  <a:lnTo>
                    <a:pt x="57" y="12"/>
                  </a:lnTo>
                  <a:lnTo>
                    <a:pt x="65" y="23"/>
                  </a:lnTo>
                  <a:lnTo>
                    <a:pt x="69" y="39"/>
                  </a:lnTo>
                  <a:lnTo>
                    <a:pt x="69" y="58"/>
                  </a:lnTo>
                  <a:lnTo>
                    <a:pt x="69" y="73"/>
                  </a:lnTo>
                  <a:lnTo>
                    <a:pt x="65" y="88"/>
                  </a:lnTo>
                  <a:lnTo>
                    <a:pt x="57" y="100"/>
                  </a:lnTo>
                  <a:lnTo>
                    <a:pt x="50" y="108"/>
                  </a:lnTo>
                  <a:lnTo>
                    <a:pt x="42" y="111"/>
                  </a:lnTo>
                  <a:lnTo>
                    <a:pt x="34" y="115"/>
                  </a:lnTo>
                  <a:lnTo>
                    <a:pt x="23" y="111"/>
                  </a:lnTo>
                  <a:lnTo>
                    <a:pt x="15" y="108"/>
                  </a:lnTo>
                  <a:lnTo>
                    <a:pt x="8" y="96"/>
                  </a:lnTo>
                  <a:lnTo>
                    <a:pt x="0" y="77"/>
                  </a:lnTo>
                  <a:lnTo>
                    <a:pt x="0" y="58"/>
                  </a:lnTo>
                  <a:close/>
                  <a:moveTo>
                    <a:pt x="15" y="58"/>
                  </a:moveTo>
                  <a:lnTo>
                    <a:pt x="15" y="81"/>
                  </a:lnTo>
                  <a:lnTo>
                    <a:pt x="19" y="96"/>
                  </a:lnTo>
                  <a:lnTo>
                    <a:pt x="23" y="104"/>
                  </a:lnTo>
                  <a:lnTo>
                    <a:pt x="27" y="108"/>
                  </a:lnTo>
                  <a:lnTo>
                    <a:pt x="34" y="108"/>
                  </a:lnTo>
                  <a:lnTo>
                    <a:pt x="38" y="108"/>
                  </a:lnTo>
                  <a:lnTo>
                    <a:pt x="42" y="104"/>
                  </a:lnTo>
                  <a:lnTo>
                    <a:pt x="46" y="100"/>
                  </a:lnTo>
                  <a:lnTo>
                    <a:pt x="50" y="92"/>
                  </a:lnTo>
                  <a:lnTo>
                    <a:pt x="54" y="73"/>
                  </a:lnTo>
                  <a:lnTo>
                    <a:pt x="54" y="54"/>
                  </a:lnTo>
                  <a:lnTo>
                    <a:pt x="54" y="35"/>
                  </a:lnTo>
                  <a:lnTo>
                    <a:pt x="50" y="19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1" y="4"/>
                  </a:lnTo>
                  <a:lnTo>
                    <a:pt x="23" y="8"/>
                  </a:lnTo>
                  <a:lnTo>
                    <a:pt x="19" y="19"/>
                  </a:lnTo>
                  <a:lnTo>
                    <a:pt x="15" y="31"/>
                  </a:lnTo>
                  <a:lnTo>
                    <a:pt x="15" y="46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648" name="Freeform 271"/>
            <p:cNvSpPr>
              <a:spLocks noEditPoints="1"/>
            </p:cNvSpPr>
            <p:nvPr/>
          </p:nvSpPr>
          <p:spPr bwMode="auto">
            <a:xfrm>
              <a:off x="4397" y="2780"/>
              <a:ext cx="69" cy="115"/>
            </a:xfrm>
            <a:custGeom>
              <a:avLst/>
              <a:gdLst>
                <a:gd name="T0" fmla="*/ 0 w 69"/>
                <a:gd name="T1" fmla="*/ 58 h 115"/>
                <a:gd name="T2" fmla="*/ 0 w 69"/>
                <a:gd name="T3" fmla="*/ 39 h 115"/>
                <a:gd name="T4" fmla="*/ 4 w 69"/>
                <a:gd name="T5" fmla="*/ 23 h 115"/>
                <a:gd name="T6" fmla="*/ 12 w 69"/>
                <a:gd name="T7" fmla="*/ 12 h 115"/>
                <a:gd name="T8" fmla="*/ 20 w 69"/>
                <a:gd name="T9" fmla="*/ 4 h 115"/>
                <a:gd name="T10" fmla="*/ 27 w 69"/>
                <a:gd name="T11" fmla="*/ 0 h 115"/>
                <a:gd name="T12" fmla="*/ 35 w 69"/>
                <a:gd name="T13" fmla="*/ 0 h 115"/>
                <a:gd name="T14" fmla="*/ 43 w 69"/>
                <a:gd name="T15" fmla="*/ 0 h 115"/>
                <a:gd name="T16" fmla="*/ 50 w 69"/>
                <a:gd name="T17" fmla="*/ 4 h 115"/>
                <a:gd name="T18" fmla="*/ 58 w 69"/>
                <a:gd name="T19" fmla="*/ 12 h 115"/>
                <a:gd name="T20" fmla="*/ 66 w 69"/>
                <a:gd name="T21" fmla="*/ 23 h 115"/>
                <a:gd name="T22" fmla="*/ 69 w 69"/>
                <a:gd name="T23" fmla="*/ 39 h 115"/>
                <a:gd name="T24" fmla="*/ 69 w 69"/>
                <a:gd name="T25" fmla="*/ 58 h 115"/>
                <a:gd name="T26" fmla="*/ 69 w 69"/>
                <a:gd name="T27" fmla="*/ 73 h 115"/>
                <a:gd name="T28" fmla="*/ 66 w 69"/>
                <a:gd name="T29" fmla="*/ 88 h 115"/>
                <a:gd name="T30" fmla="*/ 58 w 69"/>
                <a:gd name="T31" fmla="*/ 100 h 115"/>
                <a:gd name="T32" fmla="*/ 50 w 69"/>
                <a:gd name="T33" fmla="*/ 108 h 115"/>
                <a:gd name="T34" fmla="*/ 43 w 69"/>
                <a:gd name="T35" fmla="*/ 111 h 115"/>
                <a:gd name="T36" fmla="*/ 35 w 69"/>
                <a:gd name="T37" fmla="*/ 115 h 115"/>
                <a:gd name="T38" fmla="*/ 23 w 69"/>
                <a:gd name="T39" fmla="*/ 111 h 115"/>
                <a:gd name="T40" fmla="*/ 16 w 69"/>
                <a:gd name="T41" fmla="*/ 108 h 115"/>
                <a:gd name="T42" fmla="*/ 8 w 69"/>
                <a:gd name="T43" fmla="*/ 96 h 115"/>
                <a:gd name="T44" fmla="*/ 0 w 69"/>
                <a:gd name="T45" fmla="*/ 77 h 115"/>
                <a:gd name="T46" fmla="*/ 0 w 69"/>
                <a:gd name="T47" fmla="*/ 58 h 115"/>
                <a:gd name="T48" fmla="*/ 16 w 69"/>
                <a:gd name="T49" fmla="*/ 58 h 115"/>
                <a:gd name="T50" fmla="*/ 16 w 69"/>
                <a:gd name="T51" fmla="*/ 81 h 115"/>
                <a:gd name="T52" fmla="*/ 20 w 69"/>
                <a:gd name="T53" fmla="*/ 96 h 115"/>
                <a:gd name="T54" fmla="*/ 23 w 69"/>
                <a:gd name="T55" fmla="*/ 104 h 115"/>
                <a:gd name="T56" fmla="*/ 27 w 69"/>
                <a:gd name="T57" fmla="*/ 108 h 115"/>
                <a:gd name="T58" fmla="*/ 35 w 69"/>
                <a:gd name="T59" fmla="*/ 108 h 115"/>
                <a:gd name="T60" fmla="*/ 39 w 69"/>
                <a:gd name="T61" fmla="*/ 108 h 115"/>
                <a:gd name="T62" fmla="*/ 43 w 69"/>
                <a:gd name="T63" fmla="*/ 104 h 115"/>
                <a:gd name="T64" fmla="*/ 46 w 69"/>
                <a:gd name="T65" fmla="*/ 100 h 115"/>
                <a:gd name="T66" fmla="*/ 50 w 69"/>
                <a:gd name="T67" fmla="*/ 92 h 115"/>
                <a:gd name="T68" fmla="*/ 54 w 69"/>
                <a:gd name="T69" fmla="*/ 73 h 115"/>
                <a:gd name="T70" fmla="*/ 54 w 69"/>
                <a:gd name="T71" fmla="*/ 54 h 115"/>
                <a:gd name="T72" fmla="*/ 54 w 69"/>
                <a:gd name="T73" fmla="*/ 35 h 115"/>
                <a:gd name="T74" fmla="*/ 50 w 69"/>
                <a:gd name="T75" fmla="*/ 19 h 115"/>
                <a:gd name="T76" fmla="*/ 46 w 69"/>
                <a:gd name="T77" fmla="*/ 12 h 115"/>
                <a:gd name="T78" fmla="*/ 43 w 69"/>
                <a:gd name="T79" fmla="*/ 8 h 115"/>
                <a:gd name="T80" fmla="*/ 39 w 69"/>
                <a:gd name="T81" fmla="*/ 4 h 115"/>
                <a:gd name="T82" fmla="*/ 35 w 69"/>
                <a:gd name="T83" fmla="*/ 4 h 115"/>
                <a:gd name="T84" fmla="*/ 31 w 69"/>
                <a:gd name="T85" fmla="*/ 4 h 115"/>
                <a:gd name="T86" fmla="*/ 23 w 69"/>
                <a:gd name="T87" fmla="*/ 8 h 115"/>
                <a:gd name="T88" fmla="*/ 20 w 69"/>
                <a:gd name="T89" fmla="*/ 19 h 115"/>
                <a:gd name="T90" fmla="*/ 16 w 69"/>
                <a:gd name="T91" fmla="*/ 31 h 115"/>
                <a:gd name="T92" fmla="*/ 16 w 69"/>
                <a:gd name="T93" fmla="*/ 46 h 115"/>
                <a:gd name="T94" fmla="*/ 16 w 69"/>
                <a:gd name="T95" fmla="*/ 58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5"/>
                <a:gd name="T146" fmla="*/ 69 w 69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5">
                  <a:moveTo>
                    <a:pt x="0" y="58"/>
                  </a:moveTo>
                  <a:lnTo>
                    <a:pt x="0" y="39"/>
                  </a:lnTo>
                  <a:lnTo>
                    <a:pt x="4" y="23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50" y="4"/>
                  </a:lnTo>
                  <a:lnTo>
                    <a:pt x="58" y="12"/>
                  </a:lnTo>
                  <a:lnTo>
                    <a:pt x="66" y="23"/>
                  </a:lnTo>
                  <a:lnTo>
                    <a:pt x="69" y="39"/>
                  </a:lnTo>
                  <a:lnTo>
                    <a:pt x="69" y="58"/>
                  </a:lnTo>
                  <a:lnTo>
                    <a:pt x="69" y="73"/>
                  </a:lnTo>
                  <a:lnTo>
                    <a:pt x="66" y="88"/>
                  </a:lnTo>
                  <a:lnTo>
                    <a:pt x="58" y="100"/>
                  </a:lnTo>
                  <a:lnTo>
                    <a:pt x="50" y="108"/>
                  </a:lnTo>
                  <a:lnTo>
                    <a:pt x="43" y="111"/>
                  </a:lnTo>
                  <a:lnTo>
                    <a:pt x="35" y="115"/>
                  </a:lnTo>
                  <a:lnTo>
                    <a:pt x="23" y="111"/>
                  </a:lnTo>
                  <a:lnTo>
                    <a:pt x="16" y="108"/>
                  </a:lnTo>
                  <a:lnTo>
                    <a:pt x="8" y="96"/>
                  </a:lnTo>
                  <a:lnTo>
                    <a:pt x="0" y="77"/>
                  </a:lnTo>
                  <a:lnTo>
                    <a:pt x="0" y="58"/>
                  </a:lnTo>
                  <a:close/>
                  <a:moveTo>
                    <a:pt x="16" y="58"/>
                  </a:moveTo>
                  <a:lnTo>
                    <a:pt x="16" y="81"/>
                  </a:lnTo>
                  <a:lnTo>
                    <a:pt x="20" y="96"/>
                  </a:lnTo>
                  <a:lnTo>
                    <a:pt x="23" y="104"/>
                  </a:lnTo>
                  <a:lnTo>
                    <a:pt x="27" y="108"/>
                  </a:lnTo>
                  <a:lnTo>
                    <a:pt x="35" y="108"/>
                  </a:lnTo>
                  <a:lnTo>
                    <a:pt x="39" y="108"/>
                  </a:lnTo>
                  <a:lnTo>
                    <a:pt x="43" y="104"/>
                  </a:lnTo>
                  <a:lnTo>
                    <a:pt x="46" y="100"/>
                  </a:lnTo>
                  <a:lnTo>
                    <a:pt x="50" y="92"/>
                  </a:lnTo>
                  <a:lnTo>
                    <a:pt x="54" y="73"/>
                  </a:lnTo>
                  <a:lnTo>
                    <a:pt x="54" y="54"/>
                  </a:lnTo>
                  <a:lnTo>
                    <a:pt x="54" y="35"/>
                  </a:lnTo>
                  <a:lnTo>
                    <a:pt x="50" y="19"/>
                  </a:lnTo>
                  <a:lnTo>
                    <a:pt x="46" y="12"/>
                  </a:lnTo>
                  <a:lnTo>
                    <a:pt x="43" y="8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23" y="8"/>
                  </a:lnTo>
                  <a:lnTo>
                    <a:pt x="20" y="19"/>
                  </a:lnTo>
                  <a:lnTo>
                    <a:pt x="16" y="31"/>
                  </a:lnTo>
                  <a:lnTo>
                    <a:pt x="16" y="46"/>
                  </a:lnTo>
                  <a:lnTo>
                    <a:pt x="16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649" name="Freeform 272"/>
            <p:cNvSpPr>
              <a:spLocks/>
            </p:cNvSpPr>
            <p:nvPr/>
          </p:nvSpPr>
          <p:spPr bwMode="auto">
            <a:xfrm>
              <a:off x="4478" y="2780"/>
              <a:ext cx="73" cy="111"/>
            </a:xfrm>
            <a:custGeom>
              <a:avLst/>
              <a:gdLst>
                <a:gd name="T0" fmla="*/ 73 w 73"/>
                <a:gd name="T1" fmla="*/ 92 h 111"/>
                <a:gd name="T2" fmla="*/ 65 w 73"/>
                <a:gd name="T3" fmla="*/ 111 h 111"/>
                <a:gd name="T4" fmla="*/ 0 w 73"/>
                <a:gd name="T5" fmla="*/ 111 h 111"/>
                <a:gd name="T6" fmla="*/ 0 w 73"/>
                <a:gd name="T7" fmla="*/ 111 h 111"/>
                <a:gd name="T8" fmla="*/ 15 w 73"/>
                <a:gd name="T9" fmla="*/ 92 h 111"/>
                <a:gd name="T10" fmla="*/ 31 w 73"/>
                <a:gd name="T11" fmla="*/ 81 h 111"/>
                <a:gd name="T12" fmla="*/ 38 w 73"/>
                <a:gd name="T13" fmla="*/ 65 h 111"/>
                <a:gd name="T14" fmla="*/ 50 w 73"/>
                <a:gd name="T15" fmla="*/ 50 h 111"/>
                <a:gd name="T16" fmla="*/ 50 w 73"/>
                <a:gd name="T17" fmla="*/ 35 h 111"/>
                <a:gd name="T18" fmla="*/ 50 w 73"/>
                <a:gd name="T19" fmla="*/ 27 h 111"/>
                <a:gd name="T20" fmla="*/ 46 w 73"/>
                <a:gd name="T21" fmla="*/ 19 h 111"/>
                <a:gd name="T22" fmla="*/ 38 w 73"/>
                <a:gd name="T23" fmla="*/ 12 h 111"/>
                <a:gd name="T24" fmla="*/ 27 w 73"/>
                <a:gd name="T25" fmla="*/ 12 h 111"/>
                <a:gd name="T26" fmla="*/ 19 w 73"/>
                <a:gd name="T27" fmla="*/ 12 h 111"/>
                <a:gd name="T28" fmla="*/ 15 w 73"/>
                <a:gd name="T29" fmla="*/ 16 h 111"/>
                <a:gd name="T30" fmla="*/ 8 w 73"/>
                <a:gd name="T31" fmla="*/ 23 h 111"/>
                <a:gd name="T32" fmla="*/ 4 w 73"/>
                <a:gd name="T33" fmla="*/ 31 h 111"/>
                <a:gd name="T34" fmla="*/ 0 w 73"/>
                <a:gd name="T35" fmla="*/ 31 h 111"/>
                <a:gd name="T36" fmla="*/ 4 w 73"/>
                <a:gd name="T37" fmla="*/ 16 h 111"/>
                <a:gd name="T38" fmla="*/ 11 w 73"/>
                <a:gd name="T39" fmla="*/ 8 h 111"/>
                <a:gd name="T40" fmla="*/ 19 w 73"/>
                <a:gd name="T41" fmla="*/ 0 h 111"/>
                <a:gd name="T42" fmla="*/ 34 w 73"/>
                <a:gd name="T43" fmla="*/ 0 h 111"/>
                <a:gd name="T44" fmla="*/ 46 w 73"/>
                <a:gd name="T45" fmla="*/ 0 h 111"/>
                <a:gd name="T46" fmla="*/ 57 w 73"/>
                <a:gd name="T47" fmla="*/ 8 h 111"/>
                <a:gd name="T48" fmla="*/ 61 w 73"/>
                <a:gd name="T49" fmla="*/ 16 h 111"/>
                <a:gd name="T50" fmla="*/ 65 w 73"/>
                <a:gd name="T51" fmla="*/ 27 h 111"/>
                <a:gd name="T52" fmla="*/ 65 w 73"/>
                <a:gd name="T53" fmla="*/ 39 h 111"/>
                <a:gd name="T54" fmla="*/ 61 w 73"/>
                <a:gd name="T55" fmla="*/ 46 h 111"/>
                <a:gd name="T56" fmla="*/ 54 w 73"/>
                <a:gd name="T57" fmla="*/ 58 h 111"/>
                <a:gd name="T58" fmla="*/ 42 w 73"/>
                <a:gd name="T59" fmla="*/ 73 h 111"/>
                <a:gd name="T60" fmla="*/ 31 w 73"/>
                <a:gd name="T61" fmla="*/ 85 h 111"/>
                <a:gd name="T62" fmla="*/ 19 w 73"/>
                <a:gd name="T63" fmla="*/ 96 h 111"/>
                <a:gd name="T64" fmla="*/ 15 w 73"/>
                <a:gd name="T65" fmla="*/ 100 h 111"/>
                <a:gd name="T66" fmla="*/ 46 w 73"/>
                <a:gd name="T67" fmla="*/ 100 h 111"/>
                <a:gd name="T68" fmla="*/ 54 w 73"/>
                <a:gd name="T69" fmla="*/ 100 h 111"/>
                <a:gd name="T70" fmla="*/ 57 w 73"/>
                <a:gd name="T71" fmla="*/ 100 h 111"/>
                <a:gd name="T72" fmla="*/ 61 w 73"/>
                <a:gd name="T73" fmla="*/ 100 h 111"/>
                <a:gd name="T74" fmla="*/ 65 w 73"/>
                <a:gd name="T75" fmla="*/ 96 h 111"/>
                <a:gd name="T76" fmla="*/ 65 w 73"/>
                <a:gd name="T77" fmla="*/ 96 h 111"/>
                <a:gd name="T78" fmla="*/ 69 w 73"/>
                <a:gd name="T79" fmla="*/ 92 h 111"/>
                <a:gd name="T80" fmla="*/ 73 w 73"/>
                <a:gd name="T81" fmla="*/ 92 h 11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"/>
                <a:gd name="T124" fmla="*/ 0 h 111"/>
                <a:gd name="T125" fmla="*/ 73 w 73"/>
                <a:gd name="T126" fmla="*/ 111 h 11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" h="111">
                  <a:moveTo>
                    <a:pt x="73" y="92"/>
                  </a:moveTo>
                  <a:lnTo>
                    <a:pt x="65" y="111"/>
                  </a:lnTo>
                  <a:lnTo>
                    <a:pt x="0" y="111"/>
                  </a:lnTo>
                  <a:lnTo>
                    <a:pt x="15" y="92"/>
                  </a:lnTo>
                  <a:lnTo>
                    <a:pt x="31" y="81"/>
                  </a:lnTo>
                  <a:lnTo>
                    <a:pt x="38" y="65"/>
                  </a:lnTo>
                  <a:lnTo>
                    <a:pt x="50" y="50"/>
                  </a:lnTo>
                  <a:lnTo>
                    <a:pt x="50" y="35"/>
                  </a:lnTo>
                  <a:lnTo>
                    <a:pt x="50" y="27"/>
                  </a:lnTo>
                  <a:lnTo>
                    <a:pt x="46" y="19"/>
                  </a:lnTo>
                  <a:lnTo>
                    <a:pt x="38" y="12"/>
                  </a:lnTo>
                  <a:lnTo>
                    <a:pt x="27" y="12"/>
                  </a:lnTo>
                  <a:lnTo>
                    <a:pt x="19" y="12"/>
                  </a:lnTo>
                  <a:lnTo>
                    <a:pt x="15" y="16"/>
                  </a:lnTo>
                  <a:lnTo>
                    <a:pt x="8" y="23"/>
                  </a:lnTo>
                  <a:lnTo>
                    <a:pt x="4" y="31"/>
                  </a:lnTo>
                  <a:lnTo>
                    <a:pt x="0" y="31"/>
                  </a:lnTo>
                  <a:lnTo>
                    <a:pt x="4" y="16"/>
                  </a:lnTo>
                  <a:lnTo>
                    <a:pt x="11" y="8"/>
                  </a:lnTo>
                  <a:lnTo>
                    <a:pt x="19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7" y="8"/>
                  </a:lnTo>
                  <a:lnTo>
                    <a:pt x="61" y="16"/>
                  </a:lnTo>
                  <a:lnTo>
                    <a:pt x="65" y="27"/>
                  </a:lnTo>
                  <a:lnTo>
                    <a:pt x="65" y="39"/>
                  </a:lnTo>
                  <a:lnTo>
                    <a:pt x="61" y="46"/>
                  </a:lnTo>
                  <a:lnTo>
                    <a:pt x="54" y="58"/>
                  </a:lnTo>
                  <a:lnTo>
                    <a:pt x="42" y="73"/>
                  </a:lnTo>
                  <a:lnTo>
                    <a:pt x="31" y="85"/>
                  </a:lnTo>
                  <a:lnTo>
                    <a:pt x="19" y="96"/>
                  </a:lnTo>
                  <a:lnTo>
                    <a:pt x="15" y="100"/>
                  </a:lnTo>
                  <a:lnTo>
                    <a:pt x="46" y="100"/>
                  </a:lnTo>
                  <a:lnTo>
                    <a:pt x="54" y="100"/>
                  </a:lnTo>
                  <a:lnTo>
                    <a:pt x="57" y="100"/>
                  </a:lnTo>
                  <a:lnTo>
                    <a:pt x="61" y="100"/>
                  </a:lnTo>
                  <a:lnTo>
                    <a:pt x="65" y="96"/>
                  </a:lnTo>
                  <a:lnTo>
                    <a:pt x="69" y="92"/>
                  </a:lnTo>
                  <a:lnTo>
                    <a:pt x="73" y="9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650" name="Freeform 273"/>
            <p:cNvSpPr>
              <a:spLocks/>
            </p:cNvSpPr>
            <p:nvPr/>
          </p:nvSpPr>
          <p:spPr bwMode="auto">
            <a:xfrm>
              <a:off x="4562" y="2780"/>
              <a:ext cx="73" cy="111"/>
            </a:xfrm>
            <a:custGeom>
              <a:avLst/>
              <a:gdLst>
                <a:gd name="T0" fmla="*/ 73 w 73"/>
                <a:gd name="T1" fmla="*/ 92 h 111"/>
                <a:gd name="T2" fmla="*/ 66 w 73"/>
                <a:gd name="T3" fmla="*/ 111 h 111"/>
                <a:gd name="T4" fmla="*/ 0 w 73"/>
                <a:gd name="T5" fmla="*/ 111 h 111"/>
                <a:gd name="T6" fmla="*/ 0 w 73"/>
                <a:gd name="T7" fmla="*/ 111 h 111"/>
                <a:gd name="T8" fmla="*/ 16 w 73"/>
                <a:gd name="T9" fmla="*/ 92 h 111"/>
                <a:gd name="T10" fmla="*/ 31 w 73"/>
                <a:gd name="T11" fmla="*/ 81 h 111"/>
                <a:gd name="T12" fmla="*/ 39 w 73"/>
                <a:gd name="T13" fmla="*/ 65 h 111"/>
                <a:gd name="T14" fmla="*/ 50 w 73"/>
                <a:gd name="T15" fmla="*/ 50 h 111"/>
                <a:gd name="T16" fmla="*/ 50 w 73"/>
                <a:gd name="T17" fmla="*/ 35 h 111"/>
                <a:gd name="T18" fmla="*/ 50 w 73"/>
                <a:gd name="T19" fmla="*/ 27 h 111"/>
                <a:gd name="T20" fmla="*/ 46 w 73"/>
                <a:gd name="T21" fmla="*/ 19 h 111"/>
                <a:gd name="T22" fmla="*/ 39 w 73"/>
                <a:gd name="T23" fmla="*/ 12 h 111"/>
                <a:gd name="T24" fmla="*/ 27 w 73"/>
                <a:gd name="T25" fmla="*/ 12 h 111"/>
                <a:gd name="T26" fmla="*/ 20 w 73"/>
                <a:gd name="T27" fmla="*/ 12 h 111"/>
                <a:gd name="T28" fmla="*/ 12 w 73"/>
                <a:gd name="T29" fmla="*/ 16 h 111"/>
                <a:gd name="T30" fmla="*/ 8 w 73"/>
                <a:gd name="T31" fmla="*/ 23 h 111"/>
                <a:gd name="T32" fmla="*/ 4 w 73"/>
                <a:gd name="T33" fmla="*/ 31 h 111"/>
                <a:gd name="T34" fmla="*/ 0 w 73"/>
                <a:gd name="T35" fmla="*/ 31 h 111"/>
                <a:gd name="T36" fmla="*/ 4 w 73"/>
                <a:gd name="T37" fmla="*/ 16 h 111"/>
                <a:gd name="T38" fmla="*/ 12 w 73"/>
                <a:gd name="T39" fmla="*/ 8 h 111"/>
                <a:gd name="T40" fmla="*/ 20 w 73"/>
                <a:gd name="T41" fmla="*/ 0 h 111"/>
                <a:gd name="T42" fmla="*/ 35 w 73"/>
                <a:gd name="T43" fmla="*/ 0 h 111"/>
                <a:gd name="T44" fmla="*/ 46 w 73"/>
                <a:gd name="T45" fmla="*/ 0 h 111"/>
                <a:gd name="T46" fmla="*/ 58 w 73"/>
                <a:gd name="T47" fmla="*/ 8 h 111"/>
                <a:gd name="T48" fmla="*/ 62 w 73"/>
                <a:gd name="T49" fmla="*/ 16 h 111"/>
                <a:gd name="T50" fmla="*/ 66 w 73"/>
                <a:gd name="T51" fmla="*/ 27 h 111"/>
                <a:gd name="T52" fmla="*/ 66 w 73"/>
                <a:gd name="T53" fmla="*/ 39 h 111"/>
                <a:gd name="T54" fmla="*/ 62 w 73"/>
                <a:gd name="T55" fmla="*/ 46 h 111"/>
                <a:gd name="T56" fmla="*/ 54 w 73"/>
                <a:gd name="T57" fmla="*/ 58 h 111"/>
                <a:gd name="T58" fmla="*/ 43 w 73"/>
                <a:gd name="T59" fmla="*/ 73 h 111"/>
                <a:gd name="T60" fmla="*/ 31 w 73"/>
                <a:gd name="T61" fmla="*/ 85 h 111"/>
                <a:gd name="T62" fmla="*/ 20 w 73"/>
                <a:gd name="T63" fmla="*/ 96 h 111"/>
                <a:gd name="T64" fmla="*/ 16 w 73"/>
                <a:gd name="T65" fmla="*/ 100 h 111"/>
                <a:gd name="T66" fmla="*/ 43 w 73"/>
                <a:gd name="T67" fmla="*/ 100 h 111"/>
                <a:gd name="T68" fmla="*/ 50 w 73"/>
                <a:gd name="T69" fmla="*/ 100 h 111"/>
                <a:gd name="T70" fmla="*/ 58 w 73"/>
                <a:gd name="T71" fmla="*/ 100 h 111"/>
                <a:gd name="T72" fmla="*/ 62 w 73"/>
                <a:gd name="T73" fmla="*/ 100 h 111"/>
                <a:gd name="T74" fmla="*/ 66 w 73"/>
                <a:gd name="T75" fmla="*/ 96 h 111"/>
                <a:gd name="T76" fmla="*/ 66 w 73"/>
                <a:gd name="T77" fmla="*/ 96 h 111"/>
                <a:gd name="T78" fmla="*/ 69 w 73"/>
                <a:gd name="T79" fmla="*/ 92 h 111"/>
                <a:gd name="T80" fmla="*/ 73 w 73"/>
                <a:gd name="T81" fmla="*/ 92 h 11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"/>
                <a:gd name="T124" fmla="*/ 0 h 111"/>
                <a:gd name="T125" fmla="*/ 73 w 73"/>
                <a:gd name="T126" fmla="*/ 111 h 11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" h="111">
                  <a:moveTo>
                    <a:pt x="73" y="92"/>
                  </a:moveTo>
                  <a:lnTo>
                    <a:pt x="66" y="111"/>
                  </a:lnTo>
                  <a:lnTo>
                    <a:pt x="0" y="111"/>
                  </a:lnTo>
                  <a:lnTo>
                    <a:pt x="16" y="92"/>
                  </a:lnTo>
                  <a:lnTo>
                    <a:pt x="31" y="81"/>
                  </a:lnTo>
                  <a:lnTo>
                    <a:pt x="39" y="65"/>
                  </a:lnTo>
                  <a:lnTo>
                    <a:pt x="50" y="50"/>
                  </a:lnTo>
                  <a:lnTo>
                    <a:pt x="50" y="35"/>
                  </a:lnTo>
                  <a:lnTo>
                    <a:pt x="50" y="27"/>
                  </a:lnTo>
                  <a:lnTo>
                    <a:pt x="46" y="19"/>
                  </a:lnTo>
                  <a:lnTo>
                    <a:pt x="39" y="12"/>
                  </a:lnTo>
                  <a:lnTo>
                    <a:pt x="27" y="12"/>
                  </a:lnTo>
                  <a:lnTo>
                    <a:pt x="20" y="12"/>
                  </a:lnTo>
                  <a:lnTo>
                    <a:pt x="12" y="16"/>
                  </a:lnTo>
                  <a:lnTo>
                    <a:pt x="8" y="23"/>
                  </a:lnTo>
                  <a:lnTo>
                    <a:pt x="4" y="31"/>
                  </a:lnTo>
                  <a:lnTo>
                    <a:pt x="0" y="31"/>
                  </a:lnTo>
                  <a:lnTo>
                    <a:pt x="4" y="16"/>
                  </a:lnTo>
                  <a:lnTo>
                    <a:pt x="12" y="8"/>
                  </a:lnTo>
                  <a:lnTo>
                    <a:pt x="20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8" y="8"/>
                  </a:lnTo>
                  <a:lnTo>
                    <a:pt x="62" y="16"/>
                  </a:lnTo>
                  <a:lnTo>
                    <a:pt x="66" y="27"/>
                  </a:lnTo>
                  <a:lnTo>
                    <a:pt x="66" y="39"/>
                  </a:lnTo>
                  <a:lnTo>
                    <a:pt x="62" y="46"/>
                  </a:lnTo>
                  <a:lnTo>
                    <a:pt x="54" y="58"/>
                  </a:lnTo>
                  <a:lnTo>
                    <a:pt x="43" y="73"/>
                  </a:lnTo>
                  <a:lnTo>
                    <a:pt x="31" y="85"/>
                  </a:lnTo>
                  <a:lnTo>
                    <a:pt x="20" y="96"/>
                  </a:lnTo>
                  <a:lnTo>
                    <a:pt x="16" y="100"/>
                  </a:lnTo>
                  <a:lnTo>
                    <a:pt x="43" y="100"/>
                  </a:lnTo>
                  <a:lnTo>
                    <a:pt x="50" y="100"/>
                  </a:lnTo>
                  <a:lnTo>
                    <a:pt x="58" y="100"/>
                  </a:lnTo>
                  <a:lnTo>
                    <a:pt x="62" y="100"/>
                  </a:lnTo>
                  <a:lnTo>
                    <a:pt x="66" y="96"/>
                  </a:lnTo>
                  <a:lnTo>
                    <a:pt x="69" y="92"/>
                  </a:lnTo>
                  <a:lnTo>
                    <a:pt x="73" y="9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651" name="Rectangle 274"/>
            <p:cNvSpPr>
              <a:spLocks noChangeArrowheads="1"/>
            </p:cNvSpPr>
            <p:nvPr/>
          </p:nvSpPr>
          <p:spPr bwMode="auto">
            <a:xfrm>
              <a:off x="4670" y="2749"/>
              <a:ext cx="7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52" name="Freeform 275"/>
            <p:cNvSpPr>
              <a:spLocks noEditPoints="1"/>
            </p:cNvSpPr>
            <p:nvPr/>
          </p:nvSpPr>
          <p:spPr bwMode="auto">
            <a:xfrm>
              <a:off x="4877" y="2780"/>
              <a:ext cx="69" cy="115"/>
            </a:xfrm>
            <a:custGeom>
              <a:avLst/>
              <a:gdLst>
                <a:gd name="T0" fmla="*/ 0 w 69"/>
                <a:gd name="T1" fmla="*/ 58 h 115"/>
                <a:gd name="T2" fmla="*/ 0 w 69"/>
                <a:gd name="T3" fmla="*/ 39 h 115"/>
                <a:gd name="T4" fmla="*/ 4 w 69"/>
                <a:gd name="T5" fmla="*/ 23 h 115"/>
                <a:gd name="T6" fmla="*/ 11 w 69"/>
                <a:gd name="T7" fmla="*/ 12 h 115"/>
                <a:gd name="T8" fmla="*/ 19 w 69"/>
                <a:gd name="T9" fmla="*/ 4 h 115"/>
                <a:gd name="T10" fmla="*/ 27 w 69"/>
                <a:gd name="T11" fmla="*/ 0 h 115"/>
                <a:gd name="T12" fmla="*/ 34 w 69"/>
                <a:gd name="T13" fmla="*/ 0 h 115"/>
                <a:gd name="T14" fmla="*/ 42 w 69"/>
                <a:gd name="T15" fmla="*/ 0 h 115"/>
                <a:gd name="T16" fmla="*/ 50 w 69"/>
                <a:gd name="T17" fmla="*/ 4 h 115"/>
                <a:gd name="T18" fmla="*/ 58 w 69"/>
                <a:gd name="T19" fmla="*/ 12 h 115"/>
                <a:gd name="T20" fmla="*/ 65 w 69"/>
                <a:gd name="T21" fmla="*/ 23 h 115"/>
                <a:gd name="T22" fmla="*/ 69 w 69"/>
                <a:gd name="T23" fmla="*/ 39 h 115"/>
                <a:gd name="T24" fmla="*/ 69 w 69"/>
                <a:gd name="T25" fmla="*/ 58 h 115"/>
                <a:gd name="T26" fmla="*/ 69 w 69"/>
                <a:gd name="T27" fmla="*/ 73 h 115"/>
                <a:gd name="T28" fmla="*/ 65 w 69"/>
                <a:gd name="T29" fmla="*/ 88 h 115"/>
                <a:gd name="T30" fmla="*/ 58 w 69"/>
                <a:gd name="T31" fmla="*/ 100 h 115"/>
                <a:gd name="T32" fmla="*/ 50 w 69"/>
                <a:gd name="T33" fmla="*/ 108 h 115"/>
                <a:gd name="T34" fmla="*/ 42 w 69"/>
                <a:gd name="T35" fmla="*/ 111 h 115"/>
                <a:gd name="T36" fmla="*/ 34 w 69"/>
                <a:gd name="T37" fmla="*/ 115 h 115"/>
                <a:gd name="T38" fmla="*/ 23 w 69"/>
                <a:gd name="T39" fmla="*/ 111 h 115"/>
                <a:gd name="T40" fmla="*/ 15 w 69"/>
                <a:gd name="T41" fmla="*/ 108 h 115"/>
                <a:gd name="T42" fmla="*/ 8 w 69"/>
                <a:gd name="T43" fmla="*/ 96 h 115"/>
                <a:gd name="T44" fmla="*/ 0 w 69"/>
                <a:gd name="T45" fmla="*/ 77 h 115"/>
                <a:gd name="T46" fmla="*/ 0 w 69"/>
                <a:gd name="T47" fmla="*/ 58 h 115"/>
                <a:gd name="T48" fmla="*/ 15 w 69"/>
                <a:gd name="T49" fmla="*/ 58 h 115"/>
                <a:gd name="T50" fmla="*/ 15 w 69"/>
                <a:gd name="T51" fmla="*/ 81 h 115"/>
                <a:gd name="T52" fmla="*/ 19 w 69"/>
                <a:gd name="T53" fmla="*/ 96 h 115"/>
                <a:gd name="T54" fmla="*/ 23 w 69"/>
                <a:gd name="T55" fmla="*/ 104 h 115"/>
                <a:gd name="T56" fmla="*/ 31 w 69"/>
                <a:gd name="T57" fmla="*/ 108 h 115"/>
                <a:gd name="T58" fmla="*/ 34 w 69"/>
                <a:gd name="T59" fmla="*/ 108 h 115"/>
                <a:gd name="T60" fmla="*/ 38 w 69"/>
                <a:gd name="T61" fmla="*/ 108 h 115"/>
                <a:gd name="T62" fmla="*/ 42 w 69"/>
                <a:gd name="T63" fmla="*/ 104 h 115"/>
                <a:gd name="T64" fmla="*/ 46 w 69"/>
                <a:gd name="T65" fmla="*/ 100 h 115"/>
                <a:gd name="T66" fmla="*/ 50 w 69"/>
                <a:gd name="T67" fmla="*/ 92 h 115"/>
                <a:gd name="T68" fmla="*/ 54 w 69"/>
                <a:gd name="T69" fmla="*/ 73 h 115"/>
                <a:gd name="T70" fmla="*/ 54 w 69"/>
                <a:gd name="T71" fmla="*/ 54 h 115"/>
                <a:gd name="T72" fmla="*/ 54 w 69"/>
                <a:gd name="T73" fmla="*/ 35 h 115"/>
                <a:gd name="T74" fmla="*/ 50 w 69"/>
                <a:gd name="T75" fmla="*/ 19 h 115"/>
                <a:gd name="T76" fmla="*/ 46 w 69"/>
                <a:gd name="T77" fmla="*/ 12 h 115"/>
                <a:gd name="T78" fmla="*/ 42 w 69"/>
                <a:gd name="T79" fmla="*/ 8 h 115"/>
                <a:gd name="T80" fmla="*/ 38 w 69"/>
                <a:gd name="T81" fmla="*/ 4 h 115"/>
                <a:gd name="T82" fmla="*/ 34 w 69"/>
                <a:gd name="T83" fmla="*/ 4 h 115"/>
                <a:gd name="T84" fmla="*/ 31 w 69"/>
                <a:gd name="T85" fmla="*/ 4 h 115"/>
                <a:gd name="T86" fmla="*/ 27 w 69"/>
                <a:gd name="T87" fmla="*/ 8 h 115"/>
                <a:gd name="T88" fmla="*/ 19 w 69"/>
                <a:gd name="T89" fmla="*/ 19 h 115"/>
                <a:gd name="T90" fmla="*/ 19 w 69"/>
                <a:gd name="T91" fmla="*/ 31 h 115"/>
                <a:gd name="T92" fmla="*/ 15 w 69"/>
                <a:gd name="T93" fmla="*/ 46 h 115"/>
                <a:gd name="T94" fmla="*/ 15 w 69"/>
                <a:gd name="T95" fmla="*/ 58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5"/>
                <a:gd name="T146" fmla="*/ 69 w 69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5">
                  <a:moveTo>
                    <a:pt x="0" y="58"/>
                  </a:moveTo>
                  <a:lnTo>
                    <a:pt x="0" y="39"/>
                  </a:lnTo>
                  <a:lnTo>
                    <a:pt x="4" y="23"/>
                  </a:lnTo>
                  <a:lnTo>
                    <a:pt x="11" y="12"/>
                  </a:lnTo>
                  <a:lnTo>
                    <a:pt x="19" y="4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0" y="4"/>
                  </a:lnTo>
                  <a:lnTo>
                    <a:pt x="58" y="12"/>
                  </a:lnTo>
                  <a:lnTo>
                    <a:pt x="65" y="23"/>
                  </a:lnTo>
                  <a:lnTo>
                    <a:pt x="69" y="39"/>
                  </a:lnTo>
                  <a:lnTo>
                    <a:pt x="69" y="58"/>
                  </a:lnTo>
                  <a:lnTo>
                    <a:pt x="69" y="73"/>
                  </a:lnTo>
                  <a:lnTo>
                    <a:pt x="65" y="88"/>
                  </a:lnTo>
                  <a:lnTo>
                    <a:pt x="58" y="100"/>
                  </a:lnTo>
                  <a:lnTo>
                    <a:pt x="50" y="108"/>
                  </a:lnTo>
                  <a:lnTo>
                    <a:pt x="42" y="111"/>
                  </a:lnTo>
                  <a:lnTo>
                    <a:pt x="34" y="115"/>
                  </a:lnTo>
                  <a:lnTo>
                    <a:pt x="23" y="111"/>
                  </a:lnTo>
                  <a:lnTo>
                    <a:pt x="15" y="108"/>
                  </a:lnTo>
                  <a:lnTo>
                    <a:pt x="8" y="96"/>
                  </a:lnTo>
                  <a:lnTo>
                    <a:pt x="0" y="77"/>
                  </a:lnTo>
                  <a:lnTo>
                    <a:pt x="0" y="58"/>
                  </a:lnTo>
                  <a:close/>
                  <a:moveTo>
                    <a:pt x="15" y="58"/>
                  </a:moveTo>
                  <a:lnTo>
                    <a:pt x="15" y="81"/>
                  </a:lnTo>
                  <a:lnTo>
                    <a:pt x="19" y="96"/>
                  </a:lnTo>
                  <a:lnTo>
                    <a:pt x="23" y="104"/>
                  </a:lnTo>
                  <a:lnTo>
                    <a:pt x="31" y="108"/>
                  </a:lnTo>
                  <a:lnTo>
                    <a:pt x="34" y="108"/>
                  </a:lnTo>
                  <a:lnTo>
                    <a:pt x="38" y="108"/>
                  </a:lnTo>
                  <a:lnTo>
                    <a:pt x="42" y="104"/>
                  </a:lnTo>
                  <a:lnTo>
                    <a:pt x="46" y="100"/>
                  </a:lnTo>
                  <a:lnTo>
                    <a:pt x="50" y="92"/>
                  </a:lnTo>
                  <a:lnTo>
                    <a:pt x="54" y="73"/>
                  </a:lnTo>
                  <a:lnTo>
                    <a:pt x="54" y="54"/>
                  </a:lnTo>
                  <a:lnTo>
                    <a:pt x="54" y="35"/>
                  </a:lnTo>
                  <a:lnTo>
                    <a:pt x="50" y="19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1" y="4"/>
                  </a:lnTo>
                  <a:lnTo>
                    <a:pt x="27" y="8"/>
                  </a:lnTo>
                  <a:lnTo>
                    <a:pt x="19" y="19"/>
                  </a:lnTo>
                  <a:lnTo>
                    <a:pt x="19" y="31"/>
                  </a:lnTo>
                  <a:lnTo>
                    <a:pt x="15" y="46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653" name="Rectangle 276"/>
            <p:cNvSpPr>
              <a:spLocks noChangeArrowheads="1"/>
            </p:cNvSpPr>
            <p:nvPr/>
          </p:nvSpPr>
          <p:spPr bwMode="auto">
            <a:xfrm>
              <a:off x="5268" y="2749"/>
              <a:ext cx="8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54" name="Rectangle 277"/>
            <p:cNvSpPr>
              <a:spLocks noChangeArrowheads="1"/>
            </p:cNvSpPr>
            <p:nvPr/>
          </p:nvSpPr>
          <p:spPr bwMode="auto">
            <a:xfrm>
              <a:off x="188" y="2949"/>
              <a:ext cx="5084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78"/>
          <p:cNvGrpSpPr>
            <a:grpSpLocks noChangeAspect="1"/>
          </p:cNvGrpSpPr>
          <p:nvPr/>
        </p:nvGrpSpPr>
        <p:grpSpPr bwMode="auto">
          <a:xfrm>
            <a:off x="1981200" y="1447800"/>
            <a:ext cx="6172200" cy="2087563"/>
            <a:chOff x="1544" y="2092"/>
            <a:chExt cx="2672" cy="904"/>
          </a:xfrm>
        </p:grpSpPr>
        <p:sp>
          <p:nvSpPr>
            <p:cNvPr id="15377" name="AutoShape 279"/>
            <p:cNvSpPr>
              <a:spLocks noChangeAspect="1" noChangeArrowheads="1" noTextEdit="1"/>
            </p:cNvSpPr>
            <p:nvPr/>
          </p:nvSpPr>
          <p:spPr bwMode="auto">
            <a:xfrm>
              <a:off x="1544" y="2092"/>
              <a:ext cx="2672" cy="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5" name="Group 280"/>
            <p:cNvGrpSpPr>
              <a:grpSpLocks/>
            </p:cNvGrpSpPr>
            <p:nvPr/>
          </p:nvGrpSpPr>
          <p:grpSpPr bwMode="auto">
            <a:xfrm>
              <a:off x="1544" y="2092"/>
              <a:ext cx="2672" cy="904"/>
              <a:chOff x="1544" y="2092"/>
              <a:chExt cx="2672" cy="904"/>
            </a:xfrm>
          </p:grpSpPr>
          <p:sp>
            <p:nvSpPr>
              <p:cNvPr id="15381" name="Rectangle 281"/>
              <p:cNvSpPr>
                <a:spLocks noChangeArrowheads="1"/>
              </p:cNvSpPr>
              <p:nvPr/>
            </p:nvSpPr>
            <p:spPr bwMode="auto">
              <a:xfrm>
                <a:off x="1544" y="2092"/>
                <a:ext cx="2672" cy="904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2" name="Rectangle 282"/>
              <p:cNvSpPr>
                <a:spLocks noChangeArrowheads="1"/>
              </p:cNvSpPr>
              <p:nvPr/>
            </p:nvSpPr>
            <p:spPr bwMode="auto">
              <a:xfrm>
                <a:off x="1552" y="2096"/>
                <a:ext cx="2650" cy="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3" name="Rectangle 283"/>
              <p:cNvSpPr>
                <a:spLocks noChangeArrowheads="1"/>
              </p:cNvSpPr>
              <p:nvPr/>
            </p:nvSpPr>
            <p:spPr bwMode="auto">
              <a:xfrm>
                <a:off x="1552" y="210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4" name="Rectangle 284"/>
              <p:cNvSpPr>
                <a:spLocks noChangeArrowheads="1"/>
              </p:cNvSpPr>
              <p:nvPr/>
            </p:nvSpPr>
            <p:spPr bwMode="auto">
              <a:xfrm>
                <a:off x="1888" y="210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5" name="Rectangle 285"/>
              <p:cNvSpPr>
                <a:spLocks noChangeArrowheads="1"/>
              </p:cNvSpPr>
              <p:nvPr/>
            </p:nvSpPr>
            <p:spPr bwMode="auto">
              <a:xfrm>
                <a:off x="1904" y="210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6" name="Freeform 286"/>
              <p:cNvSpPr>
                <a:spLocks/>
              </p:cNvSpPr>
              <p:nvPr/>
            </p:nvSpPr>
            <p:spPr bwMode="auto">
              <a:xfrm>
                <a:off x="2044" y="2118"/>
                <a:ext cx="26" cy="60"/>
              </a:xfrm>
              <a:custGeom>
                <a:avLst/>
                <a:gdLst>
                  <a:gd name="T0" fmla="*/ 26 w 26"/>
                  <a:gd name="T1" fmla="*/ 58 h 60"/>
                  <a:gd name="T2" fmla="*/ 26 w 26"/>
                  <a:gd name="T3" fmla="*/ 60 h 60"/>
                  <a:gd name="T4" fmla="*/ 0 w 26"/>
                  <a:gd name="T5" fmla="*/ 60 h 60"/>
                  <a:gd name="T6" fmla="*/ 0 w 26"/>
                  <a:gd name="T7" fmla="*/ 58 h 60"/>
                  <a:gd name="T8" fmla="*/ 2 w 26"/>
                  <a:gd name="T9" fmla="*/ 58 h 60"/>
                  <a:gd name="T10" fmla="*/ 6 w 26"/>
                  <a:gd name="T11" fmla="*/ 58 h 60"/>
                  <a:gd name="T12" fmla="*/ 8 w 26"/>
                  <a:gd name="T13" fmla="*/ 56 h 60"/>
                  <a:gd name="T14" fmla="*/ 8 w 26"/>
                  <a:gd name="T15" fmla="*/ 54 h 60"/>
                  <a:gd name="T16" fmla="*/ 8 w 26"/>
                  <a:gd name="T17" fmla="*/ 50 h 60"/>
                  <a:gd name="T18" fmla="*/ 8 w 26"/>
                  <a:gd name="T19" fmla="*/ 10 h 60"/>
                  <a:gd name="T20" fmla="*/ 8 w 26"/>
                  <a:gd name="T21" fmla="*/ 6 h 60"/>
                  <a:gd name="T22" fmla="*/ 8 w 26"/>
                  <a:gd name="T23" fmla="*/ 4 h 60"/>
                  <a:gd name="T24" fmla="*/ 8 w 26"/>
                  <a:gd name="T25" fmla="*/ 4 h 60"/>
                  <a:gd name="T26" fmla="*/ 6 w 26"/>
                  <a:gd name="T27" fmla="*/ 2 h 60"/>
                  <a:gd name="T28" fmla="*/ 4 w 26"/>
                  <a:gd name="T29" fmla="*/ 2 h 60"/>
                  <a:gd name="T30" fmla="*/ 2 w 26"/>
                  <a:gd name="T31" fmla="*/ 2 h 60"/>
                  <a:gd name="T32" fmla="*/ 0 w 26"/>
                  <a:gd name="T33" fmla="*/ 2 h 60"/>
                  <a:gd name="T34" fmla="*/ 0 w 26"/>
                  <a:gd name="T35" fmla="*/ 0 h 60"/>
                  <a:gd name="T36" fmla="*/ 26 w 26"/>
                  <a:gd name="T37" fmla="*/ 0 h 60"/>
                  <a:gd name="T38" fmla="*/ 26 w 26"/>
                  <a:gd name="T39" fmla="*/ 2 h 60"/>
                  <a:gd name="T40" fmla="*/ 24 w 26"/>
                  <a:gd name="T41" fmla="*/ 2 h 60"/>
                  <a:gd name="T42" fmla="*/ 20 w 26"/>
                  <a:gd name="T43" fmla="*/ 2 h 60"/>
                  <a:gd name="T44" fmla="*/ 18 w 26"/>
                  <a:gd name="T45" fmla="*/ 4 h 60"/>
                  <a:gd name="T46" fmla="*/ 18 w 26"/>
                  <a:gd name="T47" fmla="*/ 6 h 60"/>
                  <a:gd name="T48" fmla="*/ 18 w 26"/>
                  <a:gd name="T49" fmla="*/ 10 h 60"/>
                  <a:gd name="T50" fmla="*/ 18 w 26"/>
                  <a:gd name="T51" fmla="*/ 50 h 60"/>
                  <a:gd name="T52" fmla="*/ 18 w 26"/>
                  <a:gd name="T53" fmla="*/ 52 h 60"/>
                  <a:gd name="T54" fmla="*/ 18 w 26"/>
                  <a:gd name="T55" fmla="*/ 56 h 60"/>
                  <a:gd name="T56" fmla="*/ 18 w 26"/>
                  <a:gd name="T57" fmla="*/ 56 h 60"/>
                  <a:gd name="T58" fmla="*/ 20 w 26"/>
                  <a:gd name="T59" fmla="*/ 58 h 60"/>
                  <a:gd name="T60" fmla="*/ 22 w 26"/>
                  <a:gd name="T61" fmla="*/ 58 h 60"/>
                  <a:gd name="T62" fmla="*/ 24 w 26"/>
                  <a:gd name="T63" fmla="*/ 58 h 60"/>
                  <a:gd name="T64" fmla="*/ 26 w 26"/>
                  <a:gd name="T65" fmla="*/ 58 h 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"/>
                  <a:gd name="T100" fmla="*/ 0 h 60"/>
                  <a:gd name="T101" fmla="*/ 26 w 26"/>
                  <a:gd name="T102" fmla="*/ 60 h 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" h="60">
                    <a:moveTo>
                      <a:pt x="26" y="58"/>
                    </a:moveTo>
                    <a:lnTo>
                      <a:pt x="26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2" y="58"/>
                    </a:lnTo>
                    <a:lnTo>
                      <a:pt x="6" y="58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50"/>
                    </a:lnTo>
                    <a:lnTo>
                      <a:pt x="8" y="10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0" y="2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8" y="10"/>
                    </a:lnTo>
                    <a:lnTo>
                      <a:pt x="18" y="50"/>
                    </a:lnTo>
                    <a:lnTo>
                      <a:pt x="18" y="52"/>
                    </a:lnTo>
                    <a:lnTo>
                      <a:pt x="18" y="56"/>
                    </a:lnTo>
                    <a:lnTo>
                      <a:pt x="20" y="58"/>
                    </a:lnTo>
                    <a:lnTo>
                      <a:pt x="22" y="58"/>
                    </a:lnTo>
                    <a:lnTo>
                      <a:pt x="24" y="58"/>
                    </a:lnTo>
                    <a:lnTo>
                      <a:pt x="26" y="5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387" name="Rectangle 287"/>
              <p:cNvSpPr>
                <a:spLocks noChangeArrowheads="1"/>
              </p:cNvSpPr>
              <p:nvPr/>
            </p:nvSpPr>
            <p:spPr bwMode="auto">
              <a:xfrm>
                <a:off x="2152" y="210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8" name="Freeform 288"/>
              <p:cNvSpPr>
                <a:spLocks/>
              </p:cNvSpPr>
              <p:nvPr/>
            </p:nvSpPr>
            <p:spPr bwMode="auto">
              <a:xfrm>
                <a:off x="2294" y="2138"/>
                <a:ext cx="62" cy="40"/>
              </a:xfrm>
              <a:custGeom>
                <a:avLst/>
                <a:gdLst>
                  <a:gd name="T0" fmla="*/ 0 w 62"/>
                  <a:gd name="T1" fmla="*/ 0 h 40"/>
                  <a:gd name="T2" fmla="*/ 16 w 62"/>
                  <a:gd name="T3" fmla="*/ 0 h 40"/>
                  <a:gd name="T4" fmla="*/ 16 w 62"/>
                  <a:gd name="T5" fmla="*/ 0 h 40"/>
                  <a:gd name="T6" fmla="*/ 14 w 62"/>
                  <a:gd name="T7" fmla="*/ 2 h 40"/>
                  <a:gd name="T8" fmla="*/ 12 w 62"/>
                  <a:gd name="T9" fmla="*/ 2 h 40"/>
                  <a:gd name="T10" fmla="*/ 12 w 62"/>
                  <a:gd name="T11" fmla="*/ 2 h 40"/>
                  <a:gd name="T12" fmla="*/ 12 w 62"/>
                  <a:gd name="T13" fmla="*/ 4 h 40"/>
                  <a:gd name="T14" fmla="*/ 12 w 62"/>
                  <a:gd name="T15" fmla="*/ 6 h 40"/>
                  <a:gd name="T16" fmla="*/ 14 w 62"/>
                  <a:gd name="T17" fmla="*/ 8 h 40"/>
                  <a:gd name="T18" fmla="*/ 22 w 62"/>
                  <a:gd name="T19" fmla="*/ 30 h 40"/>
                  <a:gd name="T20" fmla="*/ 30 w 62"/>
                  <a:gd name="T21" fmla="*/ 10 h 40"/>
                  <a:gd name="T22" fmla="*/ 28 w 62"/>
                  <a:gd name="T23" fmla="*/ 6 h 40"/>
                  <a:gd name="T24" fmla="*/ 26 w 62"/>
                  <a:gd name="T25" fmla="*/ 4 h 40"/>
                  <a:gd name="T26" fmla="*/ 26 w 62"/>
                  <a:gd name="T27" fmla="*/ 2 h 40"/>
                  <a:gd name="T28" fmla="*/ 24 w 62"/>
                  <a:gd name="T29" fmla="*/ 2 h 40"/>
                  <a:gd name="T30" fmla="*/ 22 w 62"/>
                  <a:gd name="T31" fmla="*/ 0 h 40"/>
                  <a:gd name="T32" fmla="*/ 22 w 62"/>
                  <a:gd name="T33" fmla="*/ 0 h 40"/>
                  <a:gd name="T34" fmla="*/ 40 w 62"/>
                  <a:gd name="T35" fmla="*/ 0 h 40"/>
                  <a:gd name="T36" fmla="*/ 40 w 62"/>
                  <a:gd name="T37" fmla="*/ 0 h 40"/>
                  <a:gd name="T38" fmla="*/ 38 w 62"/>
                  <a:gd name="T39" fmla="*/ 2 h 40"/>
                  <a:gd name="T40" fmla="*/ 36 w 62"/>
                  <a:gd name="T41" fmla="*/ 2 h 40"/>
                  <a:gd name="T42" fmla="*/ 36 w 62"/>
                  <a:gd name="T43" fmla="*/ 4 h 40"/>
                  <a:gd name="T44" fmla="*/ 36 w 62"/>
                  <a:gd name="T45" fmla="*/ 4 h 40"/>
                  <a:gd name="T46" fmla="*/ 36 w 62"/>
                  <a:gd name="T47" fmla="*/ 6 h 40"/>
                  <a:gd name="T48" fmla="*/ 36 w 62"/>
                  <a:gd name="T49" fmla="*/ 6 h 40"/>
                  <a:gd name="T50" fmla="*/ 46 w 62"/>
                  <a:gd name="T51" fmla="*/ 28 h 40"/>
                  <a:gd name="T52" fmla="*/ 54 w 62"/>
                  <a:gd name="T53" fmla="*/ 8 h 40"/>
                  <a:gd name="T54" fmla="*/ 56 w 62"/>
                  <a:gd name="T55" fmla="*/ 4 h 40"/>
                  <a:gd name="T56" fmla="*/ 56 w 62"/>
                  <a:gd name="T57" fmla="*/ 4 h 40"/>
                  <a:gd name="T58" fmla="*/ 56 w 62"/>
                  <a:gd name="T59" fmla="*/ 2 h 40"/>
                  <a:gd name="T60" fmla="*/ 54 w 62"/>
                  <a:gd name="T61" fmla="*/ 2 h 40"/>
                  <a:gd name="T62" fmla="*/ 52 w 62"/>
                  <a:gd name="T63" fmla="*/ 2 h 40"/>
                  <a:gd name="T64" fmla="*/ 50 w 62"/>
                  <a:gd name="T65" fmla="*/ 0 h 40"/>
                  <a:gd name="T66" fmla="*/ 50 w 62"/>
                  <a:gd name="T67" fmla="*/ 0 h 40"/>
                  <a:gd name="T68" fmla="*/ 62 w 62"/>
                  <a:gd name="T69" fmla="*/ 0 h 40"/>
                  <a:gd name="T70" fmla="*/ 62 w 62"/>
                  <a:gd name="T71" fmla="*/ 0 h 40"/>
                  <a:gd name="T72" fmla="*/ 60 w 62"/>
                  <a:gd name="T73" fmla="*/ 2 h 40"/>
                  <a:gd name="T74" fmla="*/ 56 w 62"/>
                  <a:gd name="T75" fmla="*/ 6 h 40"/>
                  <a:gd name="T76" fmla="*/ 44 w 62"/>
                  <a:gd name="T77" fmla="*/ 40 h 40"/>
                  <a:gd name="T78" fmla="*/ 42 w 62"/>
                  <a:gd name="T79" fmla="*/ 40 h 40"/>
                  <a:gd name="T80" fmla="*/ 32 w 62"/>
                  <a:gd name="T81" fmla="*/ 14 h 40"/>
                  <a:gd name="T82" fmla="*/ 20 w 62"/>
                  <a:gd name="T83" fmla="*/ 40 h 40"/>
                  <a:gd name="T84" fmla="*/ 18 w 62"/>
                  <a:gd name="T85" fmla="*/ 40 h 40"/>
                  <a:gd name="T86" fmla="*/ 6 w 62"/>
                  <a:gd name="T87" fmla="*/ 8 h 40"/>
                  <a:gd name="T88" fmla="*/ 4 w 62"/>
                  <a:gd name="T89" fmla="*/ 4 h 40"/>
                  <a:gd name="T90" fmla="*/ 2 w 62"/>
                  <a:gd name="T91" fmla="*/ 2 h 40"/>
                  <a:gd name="T92" fmla="*/ 2 w 62"/>
                  <a:gd name="T93" fmla="*/ 2 h 40"/>
                  <a:gd name="T94" fmla="*/ 0 w 62"/>
                  <a:gd name="T95" fmla="*/ 0 h 40"/>
                  <a:gd name="T96" fmla="*/ 0 w 62"/>
                  <a:gd name="T97" fmla="*/ 0 h 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2"/>
                  <a:gd name="T148" fmla="*/ 0 h 40"/>
                  <a:gd name="T149" fmla="*/ 62 w 62"/>
                  <a:gd name="T150" fmla="*/ 40 h 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2" h="40">
                    <a:moveTo>
                      <a:pt x="0" y="0"/>
                    </a:moveTo>
                    <a:lnTo>
                      <a:pt x="16" y="0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4" y="8"/>
                    </a:lnTo>
                    <a:lnTo>
                      <a:pt x="22" y="30"/>
                    </a:lnTo>
                    <a:lnTo>
                      <a:pt x="30" y="10"/>
                    </a:lnTo>
                    <a:lnTo>
                      <a:pt x="28" y="6"/>
                    </a:lnTo>
                    <a:lnTo>
                      <a:pt x="26" y="4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40" y="0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6" y="4"/>
                    </a:lnTo>
                    <a:lnTo>
                      <a:pt x="36" y="6"/>
                    </a:lnTo>
                    <a:lnTo>
                      <a:pt x="46" y="28"/>
                    </a:lnTo>
                    <a:lnTo>
                      <a:pt x="54" y="8"/>
                    </a:lnTo>
                    <a:lnTo>
                      <a:pt x="56" y="4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2" y="2"/>
                    </a:lnTo>
                    <a:lnTo>
                      <a:pt x="50" y="0"/>
                    </a:lnTo>
                    <a:lnTo>
                      <a:pt x="62" y="0"/>
                    </a:lnTo>
                    <a:lnTo>
                      <a:pt x="60" y="2"/>
                    </a:lnTo>
                    <a:lnTo>
                      <a:pt x="56" y="6"/>
                    </a:lnTo>
                    <a:lnTo>
                      <a:pt x="44" y="40"/>
                    </a:lnTo>
                    <a:lnTo>
                      <a:pt x="42" y="40"/>
                    </a:lnTo>
                    <a:lnTo>
                      <a:pt x="32" y="14"/>
                    </a:lnTo>
                    <a:lnTo>
                      <a:pt x="20" y="40"/>
                    </a:lnTo>
                    <a:lnTo>
                      <a:pt x="18" y="4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389" name="Freeform 289"/>
              <p:cNvSpPr>
                <a:spLocks noEditPoints="1"/>
              </p:cNvSpPr>
              <p:nvPr/>
            </p:nvSpPr>
            <p:spPr bwMode="auto">
              <a:xfrm>
                <a:off x="2358" y="2136"/>
                <a:ext cx="36" cy="42"/>
              </a:xfrm>
              <a:custGeom>
                <a:avLst/>
                <a:gdLst>
                  <a:gd name="T0" fmla="*/ 18 w 36"/>
                  <a:gd name="T1" fmla="*/ 38 h 42"/>
                  <a:gd name="T2" fmla="*/ 14 w 36"/>
                  <a:gd name="T3" fmla="*/ 40 h 42"/>
                  <a:gd name="T4" fmla="*/ 10 w 36"/>
                  <a:gd name="T5" fmla="*/ 42 h 42"/>
                  <a:gd name="T6" fmla="*/ 2 w 36"/>
                  <a:gd name="T7" fmla="*/ 40 h 42"/>
                  <a:gd name="T8" fmla="*/ 0 w 36"/>
                  <a:gd name="T9" fmla="*/ 32 h 42"/>
                  <a:gd name="T10" fmla="*/ 0 w 36"/>
                  <a:gd name="T11" fmla="*/ 28 h 42"/>
                  <a:gd name="T12" fmla="*/ 8 w 36"/>
                  <a:gd name="T13" fmla="*/ 22 h 42"/>
                  <a:gd name="T14" fmla="*/ 22 w 36"/>
                  <a:gd name="T15" fmla="*/ 16 h 42"/>
                  <a:gd name="T16" fmla="*/ 22 w 36"/>
                  <a:gd name="T17" fmla="*/ 10 h 42"/>
                  <a:gd name="T18" fmla="*/ 18 w 36"/>
                  <a:gd name="T19" fmla="*/ 4 h 42"/>
                  <a:gd name="T20" fmla="*/ 12 w 36"/>
                  <a:gd name="T21" fmla="*/ 4 h 42"/>
                  <a:gd name="T22" fmla="*/ 10 w 36"/>
                  <a:gd name="T23" fmla="*/ 6 h 42"/>
                  <a:gd name="T24" fmla="*/ 8 w 36"/>
                  <a:gd name="T25" fmla="*/ 12 h 42"/>
                  <a:gd name="T26" fmla="*/ 8 w 36"/>
                  <a:gd name="T27" fmla="*/ 14 h 42"/>
                  <a:gd name="T28" fmla="*/ 6 w 36"/>
                  <a:gd name="T29" fmla="*/ 16 h 42"/>
                  <a:gd name="T30" fmla="*/ 2 w 36"/>
                  <a:gd name="T31" fmla="*/ 14 h 42"/>
                  <a:gd name="T32" fmla="*/ 2 w 36"/>
                  <a:gd name="T33" fmla="*/ 12 h 42"/>
                  <a:gd name="T34" fmla="*/ 6 w 36"/>
                  <a:gd name="T35" fmla="*/ 4 h 42"/>
                  <a:gd name="T36" fmla="*/ 16 w 36"/>
                  <a:gd name="T37" fmla="*/ 0 h 42"/>
                  <a:gd name="T38" fmla="*/ 24 w 36"/>
                  <a:gd name="T39" fmla="*/ 2 h 42"/>
                  <a:gd name="T40" fmla="*/ 28 w 36"/>
                  <a:gd name="T41" fmla="*/ 6 h 42"/>
                  <a:gd name="T42" fmla="*/ 28 w 36"/>
                  <a:gd name="T43" fmla="*/ 14 h 42"/>
                  <a:gd name="T44" fmla="*/ 28 w 36"/>
                  <a:gd name="T45" fmla="*/ 32 h 42"/>
                  <a:gd name="T46" fmla="*/ 30 w 36"/>
                  <a:gd name="T47" fmla="*/ 36 h 42"/>
                  <a:gd name="T48" fmla="*/ 30 w 36"/>
                  <a:gd name="T49" fmla="*/ 36 h 42"/>
                  <a:gd name="T50" fmla="*/ 32 w 36"/>
                  <a:gd name="T51" fmla="*/ 36 h 42"/>
                  <a:gd name="T52" fmla="*/ 34 w 36"/>
                  <a:gd name="T53" fmla="*/ 36 h 42"/>
                  <a:gd name="T54" fmla="*/ 36 w 36"/>
                  <a:gd name="T55" fmla="*/ 36 h 42"/>
                  <a:gd name="T56" fmla="*/ 26 w 36"/>
                  <a:gd name="T57" fmla="*/ 42 h 42"/>
                  <a:gd name="T58" fmla="*/ 22 w 36"/>
                  <a:gd name="T59" fmla="*/ 40 h 42"/>
                  <a:gd name="T60" fmla="*/ 22 w 36"/>
                  <a:gd name="T61" fmla="*/ 36 h 42"/>
                  <a:gd name="T62" fmla="*/ 22 w 36"/>
                  <a:gd name="T63" fmla="*/ 18 h 42"/>
                  <a:gd name="T64" fmla="*/ 14 w 36"/>
                  <a:gd name="T65" fmla="*/ 22 h 42"/>
                  <a:gd name="T66" fmla="*/ 8 w 36"/>
                  <a:gd name="T67" fmla="*/ 26 h 42"/>
                  <a:gd name="T68" fmla="*/ 6 w 36"/>
                  <a:gd name="T69" fmla="*/ 30 h 42"/>
                  <a:gd name="T70" fmla="*/ 8 w 36"/>
                  <a:gd name="T71" fmla="*/ 34 h 42"/>
                  <a:gd name="T72" fmla="*/ 14 w 36"/>
                  <a:gd name="T73" fmla="*/ 36 h 42"/>
                  <a:gd name="T74" fmla="*/ 22 w 36"/>
                  <a:gd name="T75" fmla="*/ 32 h 4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6"/>
                  <a:gd name="T115" fmla="*/ 0 h 42"/>
                  <a:gd name="T116" fmla="*/ 36 w 36"/>
                  <a:gd name="T117" fmla="*/ 42 h 4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6" h="42">
                    <a:moveTo>
                      <a:pt x="22" y="36"/>
                    </a:moveTo>
                    <a:lnTo>
                      <a:pt x="18" y="38"/>
                    </a:lnTo>
                    <a:lnTo>
                      <a:pt x="16" y="40"/>
                    </a:lnTo>
                    <a:lnTo>
                      <a:pt x="14" y="40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6" y="42"/>
                    </a:lnTo>
                    <a:lnTo>
                      <a:pt x="2" y="40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4" y="24"/>
                    </a:lnTo>
                    <a:lnTo>
                      <a:pt x="8" y="22"/>
                    </a:lnTo>
                    <a:lnTo>
                      <a:pt x="12" y="18"/>
                    </a:lnTo>
                    <a:lnTo>
                      <a:pt x="22" y="16"/>
                    </a:lnTo>
                    <a:lnTo>
                      <a:pt x="22" y="14"/>
                    </a:lnTo>
                    <a:lnTo>
                      <a:pt x="22" y="10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4" y="2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8" y="10"/>
                    </a:lnTo>
                    <a:lnTo>
                      <a:pt x="28" y="14"/>
                    </a:lnTo>
                    <a:lnTo>
                      <a:pt x="28" y="28"/>
                    </a:lnTo>
                    <a:lnTo>
                      <a:pt x="28" y="32"/>
                    </a:lnTo>
                    <a:lnTo>
                      <a:pt x="30" y="34"/>
                    </a:lnTo>
                    <a:lnTo>
                      <a:pt x="30" y="36"/>
                    </a:lnTo>
                    <a:lnTo>
                      <a:pt x="32" y="36"/>
                    </a:lnTo>
                    <a:lnTo>
                      <a:pt x="34" y="36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24" y="42"/>
                    </a:lnTo>
                    <a:lnTo>
                      <a:pt x="22" y="40"/>
                    </a:lnTo>
                    <a:lnTo>
                      <a:pt x="22" y="38"/>
                    </a:lnTo>
                    <a:lnTo>
                      <a:pt x="22" y="36"/>
                    </a:lnTo>
                    <a:close/>
                    <a:moveTo>
                      <a:pt x="22" y="32"/>
                    </a:moveTo>
                    <a:lnTo>
                      <a:pt x="22" y="18"/>
                    </a:lnTo>
                    <a:lnTo>
                      <a:pt x="16" y="20"/>
                    </a:lnTo>
                    <a:lnTo>
                      <a:pt x="14" y="22"/>
                    </a:lnTo>
                    <a:lnTo>
                      <a:pt x="10" y="24"/>
                    </a:lnTo>
                    <a:lnTo>
                      <a:pt x="8" y="26"/>
                    </a:lnTo>
                    <a:lnTo>
                      <a:pt x="8" y="28"/>
                    </a:lnTo>
                    <a:lnTo>
                      <a:pt x="6" y="30"/>
                    </a:lnTo>
                    <a:lnTo>
                      <a:pt x="8" y="32"/>
                    </a:lnTo>
                    <a:lnTo>
                      <a:pt x="8" y="34"/>
                    </a:lnTo>
                    <a:lnTo>
                      <a:pt x="10" y="36"/>
                    </a:lnTo>
                    <a:lnTo>
                      <a:pt x="14" y="36"/>
                    </a:lnTo>
                    <a:lnTo>
                      <a:pt x="16" y="36"/>
                    </a:lnTo>
                    <a:lnTo>
                      <a:pt x="22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390" name="Freeform 290"/>
              <p:cNvSpPr>
                <a:spLocks/>
              </p:cNvSpPr>
              <p:nvPr/>
            </p:nvSpPr>
            <p:spPr bwMode="auto">
              <a:xfrm>
                <a:off x="2396" y="2136"/>
                <a:ext cx="42" cy="42"/>
              </a:xfrm>
              <a:custGeom>
                <a:avLst/>
                <a:gdLst>
                  <a:gd name="T0" fmla="*/ 12 w 42"/>
                  <a:gd name="T1" fmla="*/ 10 h 42"/>
                  <a:gd name="T2" fmla="*/ 16 w 42"/>
                  <a:gd name="T3" fmla="*/ 4 h 42"/>
                  <a:gd name="T4" fmla="*/ 20 w 42"/>
                  <a:gd name="T5" fmla="*/ 2 h 42"/>
                  <a:gd name="T6" fmla="*/ 26 w 42"/>
                  <a:gd name="T7" fmla="*/ 0 h 42"/>
                  <a:gd name="T8" fmla="*/ 28 w 42"/>
                  <a:gd name="T9" fmla="*/ 2 h 42"/>
                  <a:gd name="T10" fmla="*/ 30 w 42"/>
                  <a:gd name="T11" fmla="*/ 2 h 42"/>
                  <a:gd name="T12" fmla="*/ 32 w 42"/>
                  <a:gd name="T13" fmla="*/ 4 h 42"/>
                  <a:gd name="T14" fmla="*/ 34 w 42"/>
                  <a:gd name="T15" fmla="*/ 8 h 42"/>
                  <a:gd name="T16" fmla="*/ 36 w 42"/>
                  <a:gd name="T17" fmla="*/ 10 h 42"/>
                  <a:gd name="T18" fmla="*/ 36 w 42"/>
                  <a:gd name="T19" fmla="*/ 16 h 42"/>
                  <a:gd name="T20" fmla="*/ 36 w 42"/>
                  <a:gd name="T21" fmla="*/ 32 h 42"/>
                  <a:gd name="T22" fmla="*/ 36 w 42"/>
                  <a:gd name="T23" fmla="*/ 36 h 42"/>
                  <a:gd name="T24" fmla="*/ 36 w 42"/>
                  <a:gd name="T25" fmla="*/ 38 h 42"/>
                  <a:gd name="T26" fmla="*/ 36 w 42"/>
                  <a:gd name="T27" fmla="*/ 38 h 42"/>
                  <a:gd name="T28" fmla="*/ 38 w 42"/>
                  <a:gd name="T29" fmla="*/ 40 h 42"/>
                  <a:gd name="T30" fmla="*/ 38 w 42"/>
                  <a:gd name="T31" fmla="*/ 40 h 42"/>
                  <a:gd name="T32" fmla="*/ 42 w 42"/>
                  <a:gd name="T33" fmla="*/ 40 h 42"/>
                  <a:gd name="T34" fmla="*/ 42 w 42"/>
                  <a:gd name="T35" fmla="*/ 42 h 42"/>
                  <a:gd name="T36" fmla="*/ 22 w 42"/>
                  <a:gd name="T37" fmla="*/ 42 h 42"/>
                  <a:gd name="T38" fmla="*/ 22 w 42"/>
                  <a:gd name="T39" fmla="*/ 40 h 42"/>
                  <a:gd name="T40" fmla="*/ 24 w 42"/>
                  <a:gd name="T41" fmla="*/ 40 h 42"/>
                  <a:gd name="T42" fmla="*/ 26 w 42"/>
                  <a:gd name="T43" fmla="*/ 40 h 42"/>
                  <a:gd name="T44" fmla="*/ 26 w 42"/>
                  <a:gd name="T45" fmla="*/ 40 h 42"/>
                  <a:gd name="T46" fmla="*/ 28 w 42"/>
                  <a:gd name="T47" fmla="*/ 38 h 42"/>
                  <a:gd name="T48" fmla="*/ 28 w 42"/>
                  <a:gd name="T49" fmla="*/ 36 h 42"/>
                  <a:gd name="T50" fmla="*/ 28 w 42"/>
                  <a:gd name="T51" fmla="*/ 36 h 42"/>
                  <a:gd name="T52" fmla="*/ 28 w 42"/>
                  <a:gd name="T53" fmla="*/ 32 h 42"/>
                  <a:gd name="T54" fmla="*/ 28 w 42"/>
                  <a:gd name="T55" fmla="*/ 16 h 42"/>
                  <a:gd name="T56" fmla="*/ 28 w 42"/>
                  <a:gd name="T57" fmla="*/ 12 h 42"/>
                  <a:gd name="T58" fmla="*/ 26 w 42"/>
                  <a:gd name="T59" fmla="*/ 8 h 42"/>
                  <a:gd name="T60" fmla="*/ 24 w 42"/>
                  <a:gd name="T61" fmla="*/ 8 h 42"/>
                  <a:gd name="T62" fmla="*/ 22 w 42"/>
                  <a:gd name="T63" fmla="*/ 6 h 42"/>
                  <a:gd name="T64" fmla="*/ 16 w 42"/>
                  <a:gd name="T65" fmla="*/ 8 h 42"/>
                  <a:gd name="T66" fmla="*/ 12 w 42"/>
                  <a:gd name="T67" fmla="*/ 12 h 42"/>
                  <a:gd name="T68" fmla="*/ 12 w 42"/>
                  <a:gd name="T69" fmla="*/ 32 h 42"/>
                  <a:gd name="T70" fmla="*/ 12 w 42"/>
                  <a:gd name="T71" fmla="*/ 36 h 42"/>
                  <a:gd name="T72" fmla="*/ 12 w 42"/>
                  <a:gd name="T73" fmla="*/ 38 h 42"/>
                  <a:gd name="T74" fmla="*/ 12 w 42"/>
                  <a:gd name="T75" fmla="*/ 38 h 42"/>
                  <a:gd name="T76" fmla="*/ 14 w 42"/>
                  <a:gd name="T77" fmla="*/ 40 h 42"/>
                  <a:gd name="T78" fmla="*/ 16 w 42"/>
                  <a:gd name="T79" fmla="*/ 40 h 42"/>
                  <a:gd name="T80" fmla="*/ 18 w 42"/>
                  <a:gd name="T81" fmla="*/ 40 h 42"/>
                  <a:gd name="T82" fmla="*/ 18 w 42"/>
                  <a:gd name="T83" fmla="*/ 42 h 42"/>
                  <a:gd name="T84" fmla="*/ 0 w 42"/>
                  <a:gd name="T85" fmla="*/ 42 h 42"/>
                  <a:gd name="T86" fmla="*/ 0 w 42"/>
                  <a:gd name="T87" fmla="*/ 40 h 42"/>
                  <a:gd name="T88" fmla="*/ 0 w 42"/>
                  <a:gd name="T89" fmla="*/ 40 h 42"/>
                  <a:gd name="T90" fmla="*/ 2 w 42"/>
                  <a:gd name="T91" fmla="*/ 40 h 42"/>
                  <a:gd name="T92" fmla="*/ 4 w 42"/>
                  <a:gd name="T93" fmla="*/ 38 h 42"/>
                  <a:gd name="T94" fmla="*/ 4 w 42"/>
                  <a:gd name="T95" fmla="*/ 36 h 42"/>
                  <a:gd name="T96" fmla="*/ 4 w 42"/>
                  <a:gd name="T97" fmla="*/ 32 h 42"/>
                  <a:gd name="T98" fmla="*/ 4 w 42"/>
                  <a:gd name="T99" fmla="*/ 18 h 42"/>
                  <a:gd name="T100" fmla="*/ 4 w 42"/>
                  <a:gd name="T101" fmla="*/ 12 h 42"/>
                  <a:gd name="T102" fmla="*/ 4 w 42"/>
                  <a:gd name="T103" fmla="*/ 8 h 42"/>
                  <a:gd name="T104" fmla="*/ 4 w 42"/>
                  <a:gd name="T105" fmla="*/ 8 h 42"/>
                  <a:gd name="T106" fmla="*/ 4 w 42"/>
                  <a:gd name="T107" fmla="*/ 6 h 42"/>
                  <a:gd name="T108" fmla="*/ 2 w 42"/>
                  <a:gd name="T109" fmla="*/ 6 h 42"/>
                  <a:gd name="T110" fmla="*/ 2 w 42"/>
                  <a:gd name="T111" fmla="*/ 6 h 42"/>
                  <a:gd name="T112" fmla="*/ 0 w 42"/>
                  <a:gd name="T113" fmla="*/ 6 h 42"/>
                  <a:gd name="T114" fmla="*/ 0 w 42"/>
                  <a:gd name="T115" fmla="*/ 6 h 42"/>
                  <a:gd name="T116" fmla="*/ 0 w 42"/>
                  <a:gd name="T117" fmla="*/ 6 h 42"/>
                  <a:gd name="T118" fmla="*/ 10 w 42"/>
                  <a:gd name="T119" fmla="*/ 0 h 42"/>
                  <a:gd name="T120" fmla="*/ 12 w 42"/>
                  <a:gd name="T121" fmla="*/ 0 h 42"/>
                  <a:gd name="T122" fmla="*/ 12 w 42"/>
                  <a:gd name="T123" fmla="*/ 10 h 4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2"/>
                  <a:gd name="T187" fmla="*/ 0 h 42"/>
                  <a:gd name="T188" fmla="*/ 42 w 42"/>
                  <a:gd name="T189" fmla="*/ 42 h 4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2" h="42">
                    <a:moveTo>
                      <a:pt x="12" y="10"/>
                    </a:moveTo>
                    <a:lnTo>
                      <a:pt x="16" y="4"/>
                    </a:lnTo>
                    <a:lnTo>
                      <a:pt x="20" y="2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2" y="4"/>
                    </a:lnTo>
                    <a:lnTo>
                      <a:pt x="34" y="8"/>
                    </a:lnTo>
                    <a:lnTo>
                      <a:pt x="36" y="10"/>
                    </a:lnTo>
                    <a:lnTo>
                      <a:pt x="36" y="16"/>
                    </a:lnTo>
                    <a:lnTo>
                      <a:pt x="36" y="32"/>
                    </a:lnTo>
                    <a:lnTo>
                      <a:pt x="36" y="36"/>
                    </a:lnTo>
                    <a:lnTo>
                      <a:pt x="36" y="38"/>
                    </a:lnTo>
                    <a:lnTo>
                      <a:pt x="38" y="40"/>
                    </a:lnTo>
                    <a:lnTo>
                      <a:pt x="42" y="40"/>
                    </a:lnTo>
                    <a:lnTo>
                      <a:pt x="42" y="42"/>
                    </a:lnTo>
                    <a:lnTo>
                      <a:pt x="22" y="42"/>
                    </a:lnTo>
                    <a:lnTo>
                      <a:pt x="22" y="40"/>
                    </a:lnTo>
                    <a:lnTo>
                      <a:pt x="24" y="40"/>
                    </a:lnTo>
                    <a:lnTo>
                      <a:pt x="26" y="40"/>
                    </a:lnTo>
                    <a:lnTo>
                      <a:pt x="28" y="38"/>
                    </a:lnTo>
                    <a:lnTo>
                      <a:pt x="28" y="36"/>
                    </a:lnTo>
                    <a:lnTo>
                      <a:pt x="28" y="32"/>
                    </a:lnTo>
                    <a:lnTo>
                      <a:pt x="28" y="16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4" y="8"/>
                    </a:lnTo>
                    <a:lnTo>
                      <a:pt x="22" y="6"/>
                    </a:lnTo>
                    <a:lnTo>
                      <a:pt x="16" y="8"/>
                    </a:lnTo>
                    <a:lnTo>
                      <a:pt x="12" y="12"/>
                    </a:lnTo>
                    <a:lnTo>
                      <a:pt x="12" y="32"/>
                    </a:lnTo>
                    <a:lnTo>
                      <a:pt x="12" y="36"/>
                    </a:lnTo>
                    <a:lnTo>
                      <a:pt x="12" y="38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8" y="40"/>
                    </a:lnTo>
                    <a:lnTo>
                      <a:pt x="18" y="42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2" y="40"/>
                    </a:lnTo>
                    <a:lnTo>
                      <a:pt x="4" y="38"/>
                    </a:lnTo>
                    <a:lnTo>
                      <a:pt x="4" y="36"/>
                    </a:lnTo>
                    <a:lnTo>
                      <a:pt x="4" y="32"/>
                    </a:lnTo>
                    <a:lnTo>
                      <a:pt x="4" y="18"/>
                    </a:lnTo>
                    <a:lnTo>
                      <a:pt x="4" y="12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391" name="Freeform 291"/>
              <p:cNvSpPr>
                <a:spLocks/>
              </p:cNvSpPr>
              <p:nvPr/>
            </p:nvSpPr>
            <p:spPr bwMode="auto">
              <a:xfrm>
                <a:off x="2438" y="2126"/>
                <a:ext cx="24" cy="52"/>
              </a:xfrm>
              <a:custGeom>
                <a:avLst/>
                <a:gdLst>
                  <a:gd name="T0" fmla="*/ 14 w 24"/>
                  <a:gd name="T1" fmla="*/ 0 h 52"/>
                  <a:gd name="T2" fmla="*/ 14 w 24"/>
                  <a:gd name="T3" fmla="*/ 12 h 52"/>
                  <a:gd name="T4" fmla="*/ 22 w 24"/>
                  <a:gd name="T5" fmla="*/ 12 h 52"/>
                  <a:gd name="T6" fmla="*/ 22 w 24"/>
                  <a:gd name="T7" fmla="*/ 14 h 52"/>
                  <a:gd name="T8" fmla="*/ 14 w 24"/>
                  <a:gd name="T9" fmla="*/ 14 h 52"/>
                  <a:gd name="T10" fmla="*/ 14 w 24"/>
                  <a:gd name="T11" fmla="*/ 40 h 52"/>
                  <a:gd name="T12" fmla="*/ 14 w 24"/>
                  <a:gd name="T13" fmla="*/ 44 h 52"/>
                  <a:gd name="T14" fmla="*/ 14 w 24"/>
                  <a:gd name="T15" fmla="*/ 46 h 52"/>
                  <a:gd name="T16" fmla="*/ 16 w 24"/>
                  <a:gd name="T17" fmla="*/ 46 h 52"/>
                  <a:gd name="T18" fmla="*/ 18 w 24"/>
                  <a:gd name="T19" fmla="*/ 46 h 52"/>
                  <a:gd name="T20" fmla="*/ 20 w 24"/>
                  <a:gd name="T21" fmla="*/ 46 h 52"/>
                  <a:gd name="T22" fmla="*/ 20 w 24"/>
                  <a:gd name="T23" fmla="*/ 46 h 52"/>
                  <a:gd name="T24" fmla="*/ 22 w 24"/>
                  <a:gd name="T25" fmla="*/ 46 h 52"/>
                  <a:gd name="T26" fmla="*/ 22 w 24"/>
                  <a:gd name="T27" fmla="*/ 44 h 52"/>
                  <a:gd name="T28" fmla="*/ 24 w 24"/>
                  <a:gd name="T29" fmla="*/ 44 h 52"/>
                  <a:gd name="T30" fmla="*/ 22 w 24"/>
                  <a:gd name="T31" fmla="*/ 48 h 52"/>
                  <a:gd name="T32" fmla="*/ 20 w 24"/>
                  <a:gd name="T33" fmla="*/ 50 h 52"/>
                  <a:gd name="T34" fmla="*/ 18 w 24"/>
                  <a:gd name="T35" fmla="*/ 52 h 52"/>
                  <a:gd name="T36" fmla="*/ 14 w 24"/>
                  <a:gd name="T37" fmla="*/ 52 h 52"/>
                  <a:gd name="T38" fmla="*/ 12 w 24"/>
                  <a:gd name="T39" fmla="*/ 52 h 52"/>
                  <a:gd name="T40" fmla="*/ 10 w 24"/>
                  <a:gd name="T41" fmla="*/ 50 h 52"/>
                  <a:gd name="T42" fmla="*/ 8 w 24"/>
                  <a:gd name="T43" fmla="*/ 50 h 52"/>
                  <a:gd name="T44" fmla="*/ 8 w 24"/>
                  <a:gd name="T45" fmla="*/ 48 h 52"/>
                  <a:gd name="T46" fmla="*/ 6 w 24"/>
                  <a:gd name="T47" fmla="*/ 46 h 52"/>
                  <a:gd name="T48" fmla="*/ 6 w 24"/>
                  <a:gd name="T49" fmla="*/ 42 h 52"/>
                  <a:gd name="T50" fmla="*/ 6 w 24"/>
                  <a:gd name="T51" fmla="*/ 14 h 52"/>
                  <a:gd name="T52" fmla="*/ 0 w 24"/>
                  <a:gd name="T53" fmla="*/ 14 h 52"/>
                  <a:gd name="T54" fmla="*/ 0 w 24"/>
                  <a:gd name="T55" fmla="*/ 14 h 52"/>
                  <a:gd name="T56" fmla="*/ 2 w 24"/>
                  <a:gd name="T57" fmla="*/ 12 h 52"/>
                  <a:gd name="T58" fmla="*/ 4 w 24"/>
                  <a:gd name="T59" fmla="*/ 10 h 52"/>
                  <a:gd name="T60" fmla="*/ 8 w 24"/>
                  <a:gd name="T61" fmla="*/ 8 h 52"/>
                  <a:gd name="T62" fmla="*/ 10 w 24"/>
                  <a:gd name="T63" fmla="*/ 6 h 52"/>
                  <a:gd name="T64" fmla="*/ 12 w 24"/>
                  <a:gd name="T65" fmla="*/ 2 h 52"/>
                  <a:gd name="T66" fmla="*/ 12 w 24"/>
                  <a:gd name="T67" fmla="*/ 0 h 52"/>
                  <a:gd name="T68" fmla="*/ 14 w 24"/>
                  <a:gd name="T69" fmla="*/ 0 h 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"/>
                  <a:gd name="T106" fmla="*/ 0 h 52"/>
                  <a:gd name="T107" fmla="*/ 24 w 24"/>
                  <a:gd name="T108" fmla="*/ 52 h 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" h="52">
                    <a:moveTo>
                      <a:pt x="14" y="0"/>
                    </a:moveTo>
                    <a:lnTo>
                      <a:pt x="14" y="12"/>
                    </a:lnTo>
                    <a:lnTo>
                      <a:pt x="22" y="12"/>
                    </a:lnTo>
                    <a:lnTo>
                      <a:pt x="22" y="14"/>
                    </a:lnTo>
                    <a:lnTo>
                      <a:pt x="14" y="14"/>
                    </a:lnTo>
                    <a:lnTo>
                      <a:pt x="14" y="40"/>
                    </a:lnTo>
                    <a:lnTo>
                      <a:pt x="14" y="44"/>
                    </a:lnTo>
                    <a:lnTo>
                      <a:pt x="14" y="46"/>
                    </a:lnTo>
                    <a:lnTo>
                      <a:pt x="16" y="46"/>
                    </a:lnTo>
                    <a:lnTo>
                      <a:pt x="18" y="46"/>
                    </a:lnTo>
                    <a:lnTo>
                      <a:pt x="20" y="46"/>
                    </a:lnTo>
                    <a:lnTo>
                      <a:pt x="22" y="46"/>
                    </a:lnTo>
                    <a:lnTo>
                      <a:pt x="22" y="44"/>
                    </a:lnTo>
                    <a:lnTo>
                      <a:pt x="24" y="44"/>
                    </a:lnTo>
                    <a:lnTo>
                      <a:pt x="22" y="48"/>
                    </a:lnTo>
                    <a:lnTo>
                      <a:pt x="20" y="50"/>
                    </a:lnTo>
                    <a:lnTo>
                      <a:pt x="18" y="52"/>
                    </a:lnTo>
                    <a:lnTo>
                      <a:pt x="14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8" y="48"/>
                    </a:lnTo>
                    <a:lnTo>
                      <a:pt x="6" y="46"/>
                    </a:lnTo>
                    <a:lnTo>
                      <a:pt x="6" y="42"/>
                    </a:lnTo>
                    <a:lnTo>
                      <a:pt x="6" y="14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392" name="Rectangle 292"/>
              <p:cNvSpPr>
                <a:spLocks noChangeArrowheads="1"/>
              </p:cNvSpPr>
              <p:nvPr/>
            </p:nvSpPr>
            <p:spPr bwMode="auto">
              <a:xfrm>
                <a:off x="2496" y="210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3" name="Freeform 293"/>
              <p:cNvSpPr>
                <a:spLocks/>
              </p:cNvSpPr>
              <p:nvPr/>
            </p:nvSpPr>
            <p:spPr bwMode="auto">
              <a:xfrm>
                <a:off x="2632" y="2126"/>
                <a:ext cx="24" cy="52"/>
              </a:xfrm>
              <a:custGeom>
                <a:avLst/>
                <a:gdLst>
                  <a:gd name="T0" fmla="*/ 14 w 24"/>
                  <a:gd name="T1" fmla="*/ 0 h 52"/>
                  <a:gd name="T2" fmla="*/ 14 w 24"/>
                  <a:gd name="T3" fmla="*/ 12 h 52"/>
                  <a:gd name="T4" fmla="*/ 22 w 24"/>
                  <a:gd name="T5" fmla="*/ 12 h 52"/>
                  <a:gd name="T6" fmla="*/ 22 w 24"/>
                  <a:gd name="T7" fmla="*/ 14 h 52"/>
                  <a:gd name="T8" fmla="*/ 14 w 24"/>
                  <a:gd name="T9" fmla="*/ 14 h 52"/>
                  <a:gd name="T10" fmla="*/ 14 w 24"/>
                  <a:gd name="T11" fmla="*/ 40 h 52"/>
                  <a:gd name="T12" fmla="*/ 14 w 24"/>
                  <a:gd name="T13" fmla="*/ 44 h 52"/>
                  <a:gd name="T14" fmla="*/ 14 w 24"/>
                  <a:gd name="T15" fmla="*/ 46 h 52"/>
                  <a:gd name="T16" fmla="*/ 16 w 24"/>
                  <a:gd name="T17" fmla="*/ 46 h 52"/>
                  <a:gd name="T18" fmla="*/ 18 w 24"/>
                  <a:gd name="T19" fmla="*/ 46 h 52"/>
                  <a:gd name="T20" fmla="*/ 18 w 24"/>
                  <a:gd name="T21" fmla="*/ 46 h 52"/>
                  <a:gd name="T22" fmla="*/ 20 w 24"/>
                  <a:gd name="T23" fmla="*/ 46 h 52"/>
                  <a:gd name="T24" fmla="*/ 22 w 24"/>
                  <a:gd name="T25" fmla="*/ 46 h 52"/>
                  <a:gd name="T26" fmla="*/ 22 w 24"/>
                  <a:gd name="T27" fmla="*/ 44 h 52"/>
                  <a:gd name="T28" fmla="*/ 24 w 24"/>
                  <a:gd name="T29" fmla="*/ 44 h 52"/>
                  <a:gd name="T30" fmla="*/ 22 w 24"/>
                  <a:gd name="T31" fmla="*/ 48 h 52"/>
                  <a:gd name="T32" fmla="*/ 20 w 24"/>
                  <a:gd name="T33" fmla="*/ 50 h 52"/>
                  <a:gd name="T34" fmla="*/ 16 w 24"/>
                  <a:gd name="T35" fmla="*/ 52 h 52"/>
                  <a:gd name="T36" fmla="*/ 14 w 24"/>
                  <a:gd name="T37" fmla="*/ 52 h 52"/>
                  <a:gd name="T38" fmla="*/ 12 w 24"/>
                  <a:gd name="T39" fmla="*/ 52 h 52"/>
                  <a:gd name="T40" fmla="*/ 10 w 24"/>
                  <a:gd name="T41" fmla="*/ 50 h 52"/>
                  <a:gd name="T42" fmla="*/ 8 w 24"/>
                  <a:gd name="T43" fmla="*/ 50 h 52"/>
                  <a:gd name="T44" fmla="*/ 6 w 24"/>
                  <a:gd name="T45" fmla="*/ 48 h 52"/>
                  <a:gd name="T46" fmla="*/ 6 w 24"/>
                  <a:gd name="T47" fmla="*/ 46 h 52"/>
                  <a:gd name="T48" fmla="*/ 6 w 24"/>
                  <a:gd name="T49" fmla="*/ 42 h 52"/>
                  <a:gd name="T50" fmla="*/ 6 w 24"/>
                  <a:gd name="T51" fmla="*/ 14 h 52"/>
                  <a:gd name="T52" fmla="*/ 0 w 24"/>
                  <a:gd name="T53" fmla="*/ 14 h 52"/>
                  <a:gd name="T54" fmla="*/ 0 w 24"/>
                  <a:gd name="T55" fmla="*/ 14 h 52"/>
                  <a:gd name="T56" fmla="*/ 2 w 24"/>
                  <a:gd name="T57" fmla="*/ 12 h 52"/>
                  <a:gd name="T58" fmla="*/ 4 w 24"/>
                  <a:gd name="T59" fmla="*/ 10 h 52"/>
                  <a:gd name="T60" fmla="*/ 8 w 24"/>
                  <a:gd name="T61" fmla="*/ 8 h 52"/>
                  <a:gd name="T62" fmla="*/ 10 w 24"/>
                  <a:gd name="T63" fmla="*/ 6 h 52"/>
                  <a:gd name="T64" fmla="*/ 10 w 24"/>
                  <a:gd name="T65" fmla="*/ 2 h 52"/>
                  <a:gd name="T66" fmla="*/ 12 w 24"/>
                  <a:gd name="T67" fmla="*/ 0 h 52"/>
                  <a:gd name="T68" fmla="*/ 14 w 24"/>
                  <a:gd name="T69" fmla="*/ 0 h 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"/>
                  <a:gd name="T106" fmla="*/ 0 h 52"/>
                  <a:gd name="T107" fmla="*/ 24 w 24"/>
                  <a:gd name="T108" fmla="*/ 52 h 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" h="52">
                    <a:moveTo>
                      <a:pt x="14" y="0"/>
                    </a:moveTo>
                    <a:lnTo>
                      <a:pt x="14" y="12"/>
                    </a:lnTo>
                    <a:lnTo>
                      <a:pt x="22" y="12"/>
                    </a:lnTo>
                    <a:lnTo>
                      <a:pt x="22" y="14"/>
                    </a:lnTo>
                    <a:lnTo>
                      <a:pt x="14" y="14"/>
                    </a:lnTo>
                    <a:lnTo>
                      <a:pt x="14" y="40"/>
                    </a:lnTo>
                    <a:lnTo>
                      <a:pt x="14" y="44"/>
                    </a:lnTo>
                    <a:lnTo>
                      <a:pt x="14" y="46"/>
                    </a:lnTo>
                    <a:lnTo>
                      <a:pt x="16" y="46"/>
                    </a:lnTo>
                    <a:lnTo>
                      <a:pt x="18" y="46"/>
                    </a:lnTo>
                    <a:lnTo>
                      <a:pt x="20" y="46"/>
                    </a:lnTo>
                    <a:lnTo>
                      <a:pt x="22" y="46"/>
                    </a:lnTo>
                    <a:lnTo>
                      <a:pt x="22" y="44"/>
                    </a:lnTo>
                    <a:lnTo>
                      <a:pt x="24" y="44"/>
                    </a:lnTo>
                    <a:lnTo>
                      <a:pt x="22" y="48"/>
                    </a:lnTo>
                    <a:lnTo>
                      <a:pt x="20" y="50"/>
                    </a:lnTo>
                    <a:lnTo>
                      <a:pt x="16" y="52"/>
                    </a:lnTo>
                    <a:lnTo>
                      <a:pt x="14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6" y="42"/>
                    </a:lnTo>
                    <a:lnTo>
                      <a:pt x="6" y="14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394" name="Freeform 294"/>
              <p:cNvSpPr>
                <a:spLocks noEditPoints="1"/>
              </p:cNvSpPr>
              <p:nvPr/>
            </p:nvSpPr>
            <p:spPr bwMode="auto">
              <a:xfrm>
                <a:off x="2658" y="2136"/>
                <a:ext cx="38" cy="42"/>
              </a:xfrm>
              <a:custGeom>
                <a:avLst/>
                <a:gdLst>
                  <a:gd name="T0" fmla="*/ 20 w 38"/>
                  <a:gd name="T1" fmla="*/ 0 h 42"/>
                  <a:gd name="T2" fmla="*/ 26 w 38"/>
                  <a:gd name="T3" fmla="*/ 2 h 42"/>
                  <a:gd name="T4" fmla="*/ 30 w 38"/>
                  <a:gd name="T5" fmla="*/ 4 h 42"/>
                  <a:gd name="T6" fmla="*/ 34 w 38"/>
                  <a:gd name="T7" fmla="*/ 8 h 42"/>
                  <a:gd name="T8" fmla="*/ 38 w 38"/>
                  <a:gd name="T9" fmla="*/ 14 h 42"/>
                  <a:gd name="T10" fmla="*/ 38 w 38"/>
                  <a:gd name="T11" fmla="*/ 20 h 42"/>
                  <a:gd name="T12" fmla="*/ 38 w 38"/>
                  <a:gd name="T13" fmla="*/ 26 h 42"/>
                  <a:gd name="T14" fmla="*/ 36 w 38"/>
                  <a:gd name="T15" fmla="*/ 32 h 42"/>
                  <a:gd name="T16" fmla="*/ 32 w 38"/>
                  <a:gd name="T17" fmla="*/ 36 h 42"/>
                  <a:gd name="T18" fmla="*/ 28 w 38"/>
                  <a:gd name="T19" fmla="*/ 40 h 42"/>
                  <a:gd name="T20" fmla="*/ 24 w 38"/>
                  <a:gd name="T21" fmla="*/ 42 h 42"/>
                  <a:gd name="T22" fmla="*/ 20 w 38"/>
                  <a:gd name="T23" fmla="*/ 42 h 42"/>
                  <a:gd name="T24" fmla="*/ 14 w 38"/>
                  <a:gd name="T25" fmla="*/ 42 h 42"/>
                  <a:gd name="T26" fmla="*/ 10 w 38"/>
                  <a:gd name="T27" fmla="*/ 38 h 42"/>
                  <a:gd name="T28" fmla="*/ 6 w 38"/>
                  <a:gd name="T29" fmla="*/ 36 h 42"/>
                  <a:gd name="T30" fmla="*/ 2 w 38"/>
                  <a:gd name="T31" fmla="*/ 28 h 42"/>
                  <a:gd name="T32" fmla="*/ 0 w 38"/>
                  <a:gd name="T33" fmla="*/ 22 h 42"/>
                  <a:gd name="T34" fmla="*/ 2 w 38"/>
                  <a:gd name="T35" fmla="*/ 16 h 42"/>
                  <a:gd name="T36" fmla="*/ 4 w 38"/>
                  <a:gd name="T37" fmla="*/ 12 h 42"/>
                  <a:gd name="T38" fmla="*/ 6 w 38"/>
                  <a:gd name="T39" fmla="*/ 6 h 42"/>
                  <a:gd name="T40" fmla="*/ 10 w 38"/>
                  <a:gd name="T41" fmla="*/ 4 h 42"/>
                  <a:gd name="T42" fmla="*/ 14 w 38"/>
                  <a:gd name="T43" fmla="*/ 2 h 42"/>
                  <a:gd name="T44" fmla="*/ 20 w 38"/>
                  <a:gd name="T45" fmla="*/ 0 h 42"/>
                  <a:gd name="T46" fmla="*/ 18 w 38"/>
                  <a:gd name="T47" fmla="*/ 4 h 42"/>
                  <a:gd name="T48" fmla="*/ 16 w 38"/>
                  <a:gd name="T49" fmla="*/ 4 h 42"/>
                  <a:gd name="T50" fmla="*/ 14 w 38"/>
                  <a:gd name="T51" fmla="*/ 6 h 42"/>
                  <a:gd name="T52" fmla="*/ 12 w 38"/>
                  <a:gd name="T53" fmla="*/ 6 h 42"/>
                  <a:gd name="T54" fmla="*/ 10 w 38"/>
                  <a:gd name="T55" fmla="*/ 10 h 42"/>
                  <a:gd name="T56" fmla="*/ 8 w 38"/>
                  <a:gd name="T57" fmla="*/ 14 h 42"/>
                  <a:gd name="T58" fmla="*/ 8 w 38"/>
                  <a:gd name="T59" fmla="*/ 18 h 42"/>
                  <a:gd name="T60" fmla="*/ 10 w 38"/>
                  <a:gd name="T61" fmla="*/ 26 h 42"/>
                  <a:gd name="T62" fmla="*/ 12 w 38"/>
                  <a:gd name="T63" fmla="*/ 34 h 42"/>
                  <a:gd name="T64" fmla="*/ 14 w 38"/>
                  <a:gd name="T65" fmla="*/ 36 h 42"/>
                  <a:gd name="T66" fmla="*/ 18 w 38"/>
                  <a:gd name="T67" fmla="*/ 38 h 42"/>
                  <a:gd name="T68" fmla="*/ 22 w 38"/>
                  <a:gd name="T69" fmla="*/ 40 h 42"/>
                  <a:gd name="T70" fmla="*/ 26 w 38"/>
                  <a:gd name="T71" fmla="*/ 38 h 42"/>
                  <a:gd name="T72" fmla="*/ 28 w 38"/>
                  <a:gd name="T73" fmla="*/ 36 h 42"/>
                  <a:gd name="T74" fmla="*/ 30 w 38"/>
                  <a:gd name="T75" fmla="*/ 32 h 42"/>
                  <a:gd name="T76" fmla="*/ 32 w 38"/>
                  <a:gd name="T77" fmla="*/ 24 h 42"/>
                  <a:gd name="T78" fmla="*/ 30 w 38"/>
                  <a:gd name="T79" fmla="*/ 18 h 42"/>
                  <a:gd name="T80" fmla="*/ 28 w 38"/>
                  <a:gd name="T81" fmla="*/ 12 h 42"/>
                  <a:gd name="T82" fmla="*/ 26 w 38"/>
                  <a:gd name="T83" fmla="*/ 8 h 42"/>
                  <a:gd name="T84" fmla="*/ 22 w 38"/>
                  <a:gd name="T85" fmla="*/ 4 h 42"/>
                  <a:gd name="T86" fmla="*/ 18 w 38"/>
                  <a:gd name="T87" fmla="*/ 4 h 4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"/>
                  <a:gd name="T133" fmla="*/ 0 h 42"/>
                  <a:gd name="T134" fmla="*/ 38 w 38"/>
                  <a:gd name="T135" fmla="*/ 42 h 4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" h="42">
                    <a:moveTo>
                      <a:pt x="20" y="0"/>
                    </a:moveTo>
                    <a:lnTo>
                      <a:pt x="26" y="2"/>
                    </a:lnTo>
                    <a:lnTo>
                      <a:pt x="30" y="4"/>
                    </a:lnTo>
                    <a:lnTo>
                      <a:pt x="34" y="8"/>
                    </a:lnTo>
                    <a:lnTo>
                      <a:pt x="38" y="14"/>
                    </a:lnTo>
                    <a:lnTo>
                      <a:pt x="38" y="20"/>
                    </a:lnTo>
                    <a:lnTo>
                      <a:pt x="38" y="26"/>
                    </a:lnTo>
                    <a:lnTo>
                      <a:pt x="36" y="32"/>
                    </a:lnTo>
                    <a:lnTo>
                      <a:pt x="32" y="36"/>
                    </a:lnTo>
                    <a:lnTo>
                      <a:pt x="28" y="40"/>
                    </a:lnTo>
                    <a:lnTo>
                      <a:pt x="24" y="42"/>
                    </a:lnTo>
                    <a:lnTo>
                      <a:pt x="20" y="42"/>
                    </a:lnTo>
                    <a:lnTo>
                      <a:pt x="14" y="42"/>
                    </a:lnTo>
                    <a:lnTo>
                      <a:pt x="10" y="38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2" y="16"/>
                    </a:lnTo>
                    <a:lnTo>
                      <a:pt x="4" y="12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20" y="0"/>
                    </a:lnTo>
                    <a:close/>
                    <a:moveTo>
                      <a:pt x="18" y="4"/>
                    </a:moveTo>
                    <a:lnTo>
                      <a:pt x="16" y="4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0" y="10"/>
                    </a:lnTo>
                    <a:lnTo>
                      <a:pt x="8" y="14"/>
                    </a:lnTo>
                    <a:lnTo>
                      <a:pt x="8" y="18"/>
                    </a:lnTo>
                    <a:lnTo>
                      <a:pt x="10" y="26"/>
                    </a:lnTo>
                    <a:lnTo>
                      <a:pt x="12" y="34"/>
                    </a:lnTo>
                    <a:lnTo>
                      <a:pt x="14" y="36"/>
                    </a:lnTo>
                    <a:lnTo>
                      <a:pt x="18" y="38"/>
                    </a:lnTo>
                    <a:lnTo>
                      <a:pt x="22" y="40"/>
                    </a:lnTo>
                    <a:lnTo>
                      <a:pt x="26" y="38"/>
                    </a:lnTo>
                    <a:lnTo>
                      <a:pt x="28" y="36"/>
                    </a:lnTo>
                    <a:lnTo>
                      <a:pt x="30" y="32"/>
                    </a:lnTo>
                    <a:lnTo>
                      <a:pt x="32" y="24"/>
                    </a:lnTo>
                    <a:lnTo>
                      <a:pt x="30" y="18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2" y="4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395" name="Rectangle 295"/>
              <p:cNvSpPr>
                <a:spLocks noChangeArrowheads="1"/>
              </p:cNvSpPr>
              <p:nvPr/>
            </p:nvSpPr>
            <p:spPr bwMode="auto">
              <a:xfrm>
                <a:off x="2784" y="210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6" name="Freeform 296"/>
              <p:cNvSpPr>
                <a:spLocks noEditPoints="1"/>
              </p:cNvSpPr>
              <p:nvPr/>
            </p:nvSpPr>
            <p:spPr bwMode="auto">
              <a:xfrm>
                <a:off x="2930" y="2136"/>
                <a:ext cx="32" cy="42"/>
              </a:xfrm>
              <a:custGeom>
                <a:avLst/>
                <a:gdLst>
                  <a:gd name="T0" fmla="*/ 6 w 32"/>
                  <a:gd name="T1" fmla="*/ 16 h 42"/>
                  <a:gd name="T2" fmla="*/ 6 w 32"/>
                  <a:gd name="T3" fmla="*/ 24 h 42"/>
                  <a:gd name="T4" fmla="*/ 10 w 32"/>
                  <a:gd name="T5" fmla="*/ 30 h 42"/>
                  <a:gd name="T6" fmla="*/ 14 w 32"/>
                  <a:gd name="T7" fmla="*/ 34 h 42"/>
                  <a:gd name="T8" fmla="*/ 20 w 32"/>
                  <a:gd name="T9" fmla="*/ 34 h 42"/>
                  <a:gd name="T10" fmla="*/ 24 w 32"/>
                  <a:gd name="T11" fmla="*/ 34 h 42"/>
                  <a:gd name="T12" fmla="*/ 26 w 32"/>
                  <a:gd name="T13" fmla="*/ 32 h 42"/>
                  <a:gd name="T14" fmla="*/ 30 w 32"/>
                  <a:gd name="T15" fmla="*/ 30 h 42"/>
                  <a:gd name="T16" fmla="*/ 32 w 32"/>
                  <a:gd name="T17" fmla="*/ 26 h 42"/>
                  <a:gd name="T18" fmla="*/ 32 w 32"/>
                  <a:gd name="T19" fmla="*/ 26 h 42"/>
                  <a:gd name="T20" fmla="*/ 30 w 32"/>
                  <a:gd name="T21" fmla="*/ 32 h 42"/>
                  <a:gd name="T22" fmla="*/ 26 w 32"/>
                  <a:gd name="T23" fmla="*/ 38 h 42"/>
                  <a:gd name="T24" fmla="*/ 22 w 32"/>
                  <a:gd name="T25" fmla="*/ 40 h 42"/>
                  <a:gd name="T26" fmla="*/ 16 w 32"/>
                  <a:gd name="T27" fmla="*/ 42 h 42"/>
                  <a:gd name="T28" fmla="*/ 10 w 32"/>
                  <a:gd name="T29" fmla="*/ 40 h 42"/>
                  <a:gd name="T30" fmla="*/ 4 w 32"/>
                  <a:gd name="T31" fmla="*/ 36 h 42"/>
                  <a:gd name="T32" fmla="*/ 2 w 32"/>
                  <a:gd name="T33" fmla="*/ 32 h 42"/>
                  <a:gd name="T34" fmla="*/ 0 w 32"/>
                  <a:gd name="T35" fmla="*/ 28 h 42"/>
                  <a:gd name="T36" fmla="*/ 0 w 32"/>
                  <a:gd name="T37" fmla="*/ 22 h 42"/>
                  <a:gd name="T38" fmla="*/ 0 w 32"/>
                  <a:gd name="T39" fmla="*/ 16 h 42"/>
                  <a:gd name="T40" fmla="*/ 2 w 32"/>
                  <a:gd name="T41" fmla="*/ 10 h 42"/>
                  <a:gd name="T42" fmla="*/ 4 w 32"/>
                  <a:gd name="T43" fmla="*/ 6 h 42"/>
                  <a:gd name="T44" fmla="*/ 8 w 32"/>
                  <a:gd name="T45" fmla="*/ 4 h 42"/>
                  <a:gd name="T46" fmla="*/ 12 w 32"/>
                  <a:gd name="T47" fmla="*/ 2 h 42"/>
                  <a:gd name="T48" fmla="*/ 18 w 32"/>
                  <a:gd name="T49" fmla="*/ 0 h 42"/>
                  <a:gd name="T50" fmla="*/ 24 w 32"/>
                  <a:gd name="T51" fmla="*/ 2 h 42"/>
                  <a:gd name="T52" fmla="*/ 28 w 32"/>
                  <a:gd name="T53" fmla="*/ 6 h 42"/>
                  <a:gd name="T54" fmla="*/ 32 w 32"/>
                  <a:gd name="T55" fmla="*/ 10 h 42"/>
                  <a:gd name="T56" fmla="*/ 32 w 32"/>
                  <a:gd name="T57" fmla="*/ 16 h 42"/>
                  <a:gd name="T58" fmla="*/ 6 w 32"/>
                  <a:gd name="T59" fmla="*/ 16 h 42"/>
                  <a:gd name="T60" fmla="*/ 6 w 32"/>
                  <a:gd name="T61" fmla="*/ 14 h 42"/>
                  <a:gd name="T62" fmla="*/ 24 w 32"/>
                  <a:gd name="T63" fmla="*/ 14 h 42"/>
                  <a:gd name="T64" fmla="*/ 22 w 32"/>
                  <a:gd name="T65" fmla="*/ 10 h 42"/>
                  <a:gd name="T66" fmla="*/ 22 w 32"/>
                  <a:gd name="T67" fmla="*/ 8 h 42"/>
                  <a:gd name="T68" fmla="*/ 20 w 32"/>
                  <a:gd name="T69" fmla="*/ 6 h 42"/>
                  <a:gd name="T70" fmla="*/ 20 w 32"/>
                  <a:gd name="T71" fmla="*/ 6 h 42"/>
                  <a:gd name="T72" fmla="*/ 18 w 32"/>
                  <a:gd name="T73" fmla="*/ 4 h 42"/>
                  <a:gd name="T74" fmla="*/ 14 w 32"/>
                  <a:gd name="T75" fmla="*/ 4 h 42"/>
                  <a:gd name="T76" fmla="*/ 12 w 32"/>
                  <a:gd name="T77" fmla="*/ 4 h 42"/>
                  <a:gd name="T78" fmla="*/ 8 w 32"/>
                  <a:gd name="T79" fmla="*/ 6 h 42"/>
                  <a:gd name="T80" fmla="*/ 6 w 32"/>
                  <a:gd name="T81" fmla="*/ 10 h 42"/>
                  <a:gd name="T82" fmla="*/ 6 w 32"/>
                  <a:gd name="T83" fmla="*/ 14 h 4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2"/>
                  <a:gd name="T127" fmla="*/ 0 h 42"/>
                  <a:gd name="T128" fmla="*/ 32 w 32"/>
                  <a:gd name="T129" fmla="*/ 42 h 4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2" h="42">
                    <a:moveTo>
                      <a:pt x="6" y="16"/>
                    </a:moveTo>
                    <a:lnTo>
                      <a:pt x="6" y="24"/>
                    </a:lnTo>
                    <a:lnTo>
                      <a:pt x="10" y="30"/>
                    </a:lnTo>
                    <a:lnTo>
                      <a:pt x="14" y="34"/>
                    </a:lnTo>
                    <a:lnTo>
                      <a:pt x="20" y="34"/>
                    </a:lnTo>
                    <a:lnTo>
                      <a:pt x="24" y="34"/>
                    </a:lnTo>
                    <a:lnTo>
                      <a:pt x="26" y="32"/>
                    </a:lnTo>
                    <a:lnTo>
                      <a:pt x="30" y="30"/>
                    </a:lnTo>
                    <a:lnTo>
                      <a:pt x="32" y="26"/>
                    </a:lnTo>
                    <a:lnTo>
                      <a:pt x="30" y="32"/>
                    </a:lnTo>
                    <a:lnTo>
                      <a:pt x="26" y="38"/>
                    </a:lnTo>
                    <a:lnTo>
                      <a:pt x="22" y="40"/>
                    </a:lnTo>
                    <a:lnTo>
                      <a:pt x="16" y="42"/>
                    </a:lnTo>
                    <a:lnTo>
                      <a:pt x="10" y="40"/>
                    </a:lnTo>
                    <a:lnTo>
                      <a:pt x="4" y="36"/>
                    </a:lnTo>
                    <a:lnTo>
                      <a:pt x="2" y="32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8" y="4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32" y="16"/>
                    </a:lnTo>
                    <a:lnTo>
                      <a:pt x="6" y="16"/>
                    </a:lnTo>
                    <a:close/>
                    <a:moveTo>
                      <a:pt x="6" y="14"/>
                    </a:moveTo>
                    <a:lnTo>
                      <a:pt x="24" y="14"/>
                    </a:lnTo>
                    <a:lnTo>
                      <a:pt x="22" y="10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6" y="10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397" name="Freeform 297"/>
              <p:cNvSpPr>
                <a:spLocks noEditPoints="1"/>
              </p:cNvSpPr>
              <p:nvPr/>
            </p:nvSpPr>
            <p:spPr bwMode="auto">
              <a:xfrm>
                <a:off x="2968" y="2136"/>
                <a:ext cx="36" cy="42"/>
              </a:xfrm>
              <a:custGeom>
                <a:avLst/>
                <a:gdLst>
                  <a:gd name="T0" fmla="*/ 18 w 36"/>
                  <a:gd name="T1" fmla="*/ 38 h 42"/>
                  <a:gd name="T2" fmla="*/ 14 w 36"/>
                  <a:gd name="T3" fmla="*/ 40 h 42"/>
                  <a:gd name="T4" fmla="*/ 10 w 36"/>
                  <a:gd name="T5" fmla="*/ 42 h 42"/>
                  <a:gd name="T6" fmla="*/ 4 w 36"/>
                  <a:gd name="T7" fmla="*/ 40 h 42"/>
                  <a:gd name="T8" fmla="*/ 0 w 36"/>
                  <a:gd name="T9" fmla="*/ 32 h 42"/>
                  <a:gd name="T10" fmla="*/ 2 w 36"/>
                  <a:gd name="T11" fmla="*/ 28 h 42"/>
                  <a:gd name="T12" fmla="*/ 8 w 36"/>
                  <a:gd name="T13" fmla="*/ 22 h 42"/>
                  <a:gd name="T14" fmla="*/ 22 w 36"/>
                  <a:gd name="T15" fmla="*/ 16 h 42"/>
                  <a:gd name="T16" fmla="*/ 22 w 36"/>
                  <a:gd name="T17" fmla="*/ 10 h 42"/>
                  <a:gd name="T18" fmla="*/ 18 w 36"/>
                  <a:gd name="T19" fmla="*/ 4 h 42"/>
                  <a:gd name="T20" fmla="*/ 12 w 36"/>
                  <a:gd name="T21" fmla="*/ 4 h 42"/>
                  <a:gd name="T22" fmla="*/ 10 w 36"/>
                  <a:gd name="T23" fmla="*/ 6 h 42"/>
                  <a:gd name="T24" fmla="*/ 10 w 36"/>
                  <a:gd name="T25" fmla="*/ 12 h 42"/>
                  <a:gd name="T26" fmla="*/ 8 w 36"/>
                  <a:gd name="T27" fmla="*/ 14 h 42"/>
                  <a:gd name="T28" fmla="*/ 6 w 36"/>
                  <a:gd name="T29" fmla="*/ 16 h 42"/>
                  <a:gd name="T30" fmla="*/ 4 w 36"/>
                  <a:gd name="T31" fmla="*/ 14 h 42"/>
                  <a:gd name="T32" fmla="*/ 2 w 36"/>
                  <a:gd name="T33" fmla="*/ 12 h 42"/>
                  <a:gd name="T34" fmla="*/ 6 w 36"/>
                  <a:gd name="T35" fmla="*/ 4 h 42"/>
                  <a:gd name="T36" fmla="*/ 16 w 36"/>
                  <a:gd name="T37" fmla="*/ 0 h 42"/>
                  <a:gd name="T38" fmla="*/ 26 w 36"/>
                  <a:gd name="T39" fmla="*/ 2 h 42"/>
                  <a:gd name="T40" fmla="*/ 28 w 36"/>
                  <a:gd name="T41" fmla="*/ 6 h 42"/>
                  <a:gd name="T42" fmla="*/ 30 w 36"/>
                  <a:gd name="T43" fmla="*/ 14 h 42"/>
                  <a:gd name="T44" fmla="*/ 30 w 36"/>
                  <a:gd name="T45" fmla="*/ 32 h 42"/>
                  <a:gd name="T46" fmla="*/ 30 w 36"/>
                  <a:gd name="T47" fmla="*/ 36 h 42"/>
                  <a:gd name="T48" fmla="*/ 32 w 36"/>
                  <a:gd name="T49" fmla="*/ 36 h 42"/>
                  <a:gd name="T50" fmla="*/ 32 w 36"/>
                  <a:gd name="T51" fmla="*/ 36 h 42"/>
                  <a:gd name="T52" fmla="*/ 34 w 36"/>
                  <a:gd name="T53" fmla="*/ 36 h 42"/>
                  <a:gd name="T54" fmla="*/ 36 w 36"/>
                  <a:gd name="T55" fmla="*/ 36 h 42"/>
                  <a:gd name="T56" fmla="*/ 28 w 36"/>
                  <a:gd name="T57" fmla="*/ 42 h 42"/>
                  <a:gd name="T58" fmla="*/ 24 w 36"/>
                  <a:gd name="T59" fmla="*/ 40 h 42"/>
                  <a:gd name="T60" fmla="*/ 22 w 36"/>
                  <a:gd name="T61" fmla="*/ 36 h 42"/>
                  <a:gd name="T62" fmla="*/ 22 w 36"/>
                  <a:gd name="T63" fmla="*/ 18 h 42"/>
                  <a:gd name="T64" fmla="*/ 14 w 36"/>
                  <a:gd name="T65" fmla="*/ 22 h 42"/>
                  <a:gd name="T66" fmla="*/ 10 w 36"/>
                  <a:gd name="T67" fmla="*/ 26 h 42"/>
                  <a:gd name="T68" fmla="*/ 8 w 36"/>
                  <a:gd name="T69" fmla="*/ 30 h 42"/>
                  <a:gd name="T70" fmla="*/ 10 w 36"/>
                  <a:gd name="T71" fmla="*/ 34 h 42"/>
                  <a:gd name="T72" fmla="*/ 14 w 36"/>
                  <a:gd name="T73" fmla="*/ 36 h 42"/>
                  <a:gd name="T74" fmla="*/ 22 w 36"/>
                  <a:gd name="T75" fmla="*/ 32 h 4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6"/>
                  <a:gd name="T115" fmla="*/ 0 h 42"/>
                  <a:gd name="T116" fmla="*/ 36 w 36"/>
                  <a:gd name="T117" fmla="*/ 42 h 4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6" h="42">
                    <a:moveTo>
                      <a:pt x="22" y="36"/>
                    </a:moveTo>
                    <a:lnTo>
                      <a:pt x="18" y="38"/>
                    </a:lnTo>
                    <a:lnTo>
                      <a:pt x="16" y="40"/>
                    </a:lnTo>
                    <a:lnTo>
                      <a:pt x="14" y="40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6" y="42"/>
                    </a:lnTo>
                    <a:lnTo>
                      <a:pt x="4" y="40"/>
                    </a:lnTo>
                    <a:lnTo>
                      <a:pt x="2" y="36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2" y="28"/>
                    </a:lnTo>
                    <a:lnTo>
                      <a:pt x="4" y="24"/>
                    </a:lnTo>
                    <a:lnTo>
                      <a:pt x="8" y="22"/>
                    </a:lnTo>
                    <a:lnTo>
                      <a:pt x="14" y="18"/>
                    </a:lnTo>
                    <a:lnTo>
                      <a:pt x="22" y="16"/>
                    </a:lnTo>
                    <a:lnTo>
                      <a:pt x="22" y="14"/>
                    </a:lnTo>
                    <a:lnTo>
                      <a:pt x="22" y="10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22" y="2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lnTo>
                      <a:pt x="30" y="10"/>
                    </a:lnTo>
                    <a:lnTo>
                      <a:pt x="30" y="14"/>
                    </a:lnTo>
                    <a:lnTo>
                      <a:pt x="30" y="28"/>
                    </a:lnTo>
                    <a:lnTo>
                      <a:pt x="30" y="32"/>
                    </a:lnTo>
                    <a:lnTo>
                      <a:pt x="30" y="34"/>
                    </a:lnTo>
                    <a:lnTo>
                      <a:pt x="30" y="36"/>
                    </a:lnTo>
                    <a:lnTo>
                      <a:pt x="32" y="36"/>
                    </a:lnTo>
                    <a:lnTo>
                      <a:pt x="34" y="36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2" y="40"/>
                    </a:lnTo>
                    <a:lnTo>
                      <a:pt x="28" y="42"/>
                    </a:lnTo>
                    <a:lnTo>
                      <a:pt x="26" y="42"/>
                    </a:lnTo>
                    <a:lnTo>
                      <a:pt x="24" y="40"/>
                    </a:lnTo>
                    <a:lnTo>
                      <a:pt x="22" y="38"/>
                    </a:lnTo>
                    <a:lnTo>
                      <a:pt x="22" y="36"/>
                    </a:lnTo>
                    <a:close/>
                    <a:moveTo>
                      <a:pt x="22" y="32"/>
                    </a:moveTo>
                    <a:lnTo>
                      <a:pt x="22" y="18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12" y="24"/>
                    </a:lnTo>
                    <a:lnTo>
                      <a:pt x="10" y="26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10" y="34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8" y="36"/>
                    </a:lnTo>
                    <a:lnTo>
                      <a:pt x="22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398" name="Freeform 298"/>
              <p:cNvSpPr>
                <a:spLocks/>
              </p:cNvSpPr>
              <p:nvPr/>
            </p:nvSpPr>
            <p:spPr bwMode="auto">
              <a:xfrm>
                <a:off x="3006" y="2126"/>
                <a:ext cx="24" cy="52"/>
              </a:xfrm>
              <a:custGeom>
                <a:avLst/>
                <a:gdLst>
                  <a:gd name="T0" fmla="*/ 12 w 24"/>
                  <a:gd name="T1" fmla="*/ 0 h 52"/>
                  <a:gd name="T2" fmla="*/ 12 w 24"/>
                  <a:gd name="T3" fmla="*/ 12 h 52"/>
                  <a:gd name="T4" fmla="*/ 22 w 24"/>
                  <a:gd name="T5" fmla="*/ 12 h 52"/>
                  <a:gd name="T6" fmla="*/ 22 w 24"/>
                  <a:gd name="T7" fmla="*/ 14 h 52"/>
                  <a:gd name="T8" fmla="*/ 12 w 24"/>
                  <a:gd name="T9" fmla="*/ 14 h 52"/>
                  <a:gd name="T10" fmla="*/ 12 w 24"/>
                  <a:gd name="T11" fmla="*/ 40 h 52"/>
                  <a:gd name="T12" fmla="*/ 14 w 24"/>
                  <a:gd name="T13" fmla="*/ 44 h 52"/>
                  <a:gd name="T14" fmla="*/ 14 w 24"/>
                  <a:gd name="T15" fmla="*/ 46 h 52"/>
                  <a:gd name="T16" fmla="*/ 16 w 24"/>
                  <a:gd name="T17" fmla="*/ 46 h 52"/>
                  <a:gd name="T18" fmla="*/ 16 w 24"/>
                  <a:gd name="T19" fmla="*/ 46 h 52"/>
                  <a:gd name="T20" fmla="*/ 18 w 24"/>
                  <a:gd name="T21" fmla="*/ 46 h 52"/>
                  <a:gd name="T22" fmla="*/ 20 w 24"/>
                  <a:gd name="T23" fmla="*/ 46 h 52"/>
                  <a:gd name="T24" fmla="*/ 20 w 24"/>
                  <a:gd name="T25" fmla="*/ 46 h 52"/>
                  <a:gd name="T26" fmla="*/ 22 w 24"/>
                  <a:gd name="T27" fmla="*/ 44 h 52"/>
                  <a:gd name="T28" fmla="*/ 24 w 24"/>
                  <a:gd name="T29" fmla="*/ 44 h 52"/>
                  <a:gd name="T30" fmla="*/ 22 w 24"/>
                  <a:gd name="T31" fmla="*/ 48 h 52"/>
                  <a:gd name="T32" fmla="*/ 20 w 24"/>
                  <a:gd name="T33" fmla="*/ 50 h 52"/>
                  <a:gd name="T34" fmla="*/ 16 w 24"/>
                  <a:gd name="T35" fmla="*/ 52 h 52"/>
                  <a:gd name="T36" fmla="*/ 14 w 24"/>
                  <a:gd name="T37" fmla="*/ 52 h 52"/>
                  <a:gd name="T38" fmla="*/ 12 w 24"/>
                  <a:gd name="T39" fmla="*/ 52 h 52"/>
                  <a:gd name="T40" fmla="*/ 10 w 24"/>
                  <a:gd name="T41" fmla="*/ 50 h 52"/>
                  <a:gd name="T42" fmla="*/ 8 w 24"/>
                  <a:gd name="T43" fmla="*/ 50 h 52"/>
                  <a:gd name="T44" fmla="*/ 6 w 24"/>
                  <a:gd name="T45" fmla="*/ 48 h 52"/>
                  <a:gd name="T46" fmla="*/ 6 w 24"/>
                  <a:gd name="T47" fmla="*/ 46 h 52"/>
                  <a:gd name="T48" fmla="*/ 6 w 24"/>
                  <a:gd name="T49" fmla="*/ 42 h 52"/>
                  <a:gd name="T50" fmla="*/ 6 w 24"/>
                  <a:gd name="T51" fmla="*/ 14 h 52"/>
                  <a:gd name="T52" fmla="*/ 0 w 24"/>
                  <a:gd name="T53" fmla="*/ 14 h 52"/>
                  <a:gd name="T54" fmla="*/ 0 w 24"/>
                  <a:gd name="T55" fmla="*/ 14 h 52"/>
                  <a:gd name="T56" fmla="*/ 2 w 24"/>
                  <a:gd name="T57" fmla="*/ 12 h 52"/>
                  <a:gd name="T58" fmla="*/ 4 w 24"/>
                  <a:gd name="T59" fmla="*/ 10 h 52"/>
                  <a:gd name="T60" fmla="*/ 6 w 24"/>
                  <a:gd name="T61" fmla="*/ 8 h 52"/>
                  <a:gd name="T62" fmla="*/ 8 w 24"/>
                  <a:gd name="T63" fmla="*/ 6 h 52"/>
                  <a:gd name="T64" fmla="*/ 10 w 24"/>
                  <a:gd name="T65" fmla="*/ 2 h 52"/>
                  <a:gd name="T66" fmla="*/ 12 w 24"/>
                  <a:gd name="T67" fmla="*/ 0 h 52"/>
                  <a:gd name="T68" fmla="*/ 12 w 24"/>
                  <a:gd name="T69" fmla="*/ 0 h 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"/>
                  <a:gd name="T106" fmla="*/ 0 h 52"/>
                  <a:gd name="T107" fmla="*/ 24 w 24"/>
                  <a:gd name="T108" fmla="*/ 52 h 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" h="52">
                    <a:moveTo>
                      <a:pt x="12" y="0"/>
                    </a:moveTo>
                    <a:lnTo>
                      <a:pt x="12" y="12"/>
                    </a:lnTo>
                    <a:lnTo>
                      <a:pt x="22" y="12"/>
                    </a:lnTo>
                    <a:lnTo>
                      <a:pt x="22" y="14"/>
                    </a:lnTo>
                    <a:lnTo>
                      <a:pt x="12" y="14"/>
                    </a:lnTo>
                    <a:lnTo>
                      <a:pt x="12" y="40"/>
                    </a:lnTo>
                    <a:lnTo>
                      <a:pt x="14" y="44"/>
                    </a:lnTo>
                    <a:lnTo>
                      <a:pt x="14" y="46"/>
                    </a:lnTo>
                    <a:lnTo>
                      <a:pt x="16" y="46"/>
                    </a:lnTo>
                    <a:lnTo>
                      <a:pt x="18" y="46"/>
                    </a:lnTo>
                    <a:lnTo>
                      <a:pt x="20" y="46"/>
                    </a:lnTo>
                    <a:lnTo>
                      <a:pt x="22" y="44"/>
                    </a:lnTo>
                    <a:lnTo>
                      <a:pt x="24" y="44"/>
                    </a:lnTo>
                    <a:lnTo>
                      <a:pt x="22" y="48"/>
                    </a:lnTo>
                    <a:lnTo>
                      <a:pt x="20" y="50"/>
                    </a:lnTo>
                    <a:lnTo>
                      <a:pt x="16" y="52"/>
                    </a:lnTo>
                    <a:lnTo>
                      <a:pt x="14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6" y="42"/>
                    </a:lnTo>
                    <a:lnTo>
                      <a:pt x="6" y="14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10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399" name="Rectangle 299"/>
              <p:cNvSpPr>
                <a:spLocks noChangeArrowheads="1"/>
              </p:cNvSpPr>
              <p:nvPr/>
            </p:nvSpPr>
            <p:spPr bwMode="auto">
              <a:xfrm>
                <a:off x="3080" y="210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0" name="Freeform 300"/>
              <p:cNvSpPr>
                <a:spLocks/>
              </p:cNvSpPr>
              <p:nvPr/>
            </p:nvSpPr>
            <p:spPr bwMode="auto">
              <a:xfrm>
                <a:off x="3226" y="2118"/>
                <a:ext cx="52" cy="60"/>
              </a:xfrm>
              <a:custGeom>
                <a:avLst/>
                <a:gdLst>
                  <a:gd name="T0" fmla="*/ 48 w 52"/>
                  <a:gd name="T1" fmla="*/ 0 h 60"/>
                  <a:gd name="T2" fmla="*/ 50 w 52"/>
                  <a:gd name="T3" fmla="*/ 20 h 60"/>
                  <a:gd name="T4" fmla="*/ 48 w 52"/>
                  <a:gd name="T5" fmla="*/ 20 h 60"/>
                  <a:gd name="T6" fmla="*/ 46 w 52"/>
                  <a:gd name="T7" fmla="*/ 12 h 60"/>
                  <a:gd name="T8" fmla="*/ 42 w 52"/>
                  <a:gd name="T9" fmla="*/ 6 h 60"/>
                  <a:gd name="T10" fmla="*/ 36 w 52"/>
                  <a:gd name="T11" fmla="*/ 4 h 60"/>
                  <a:gd name="T12" fmla="*/ 30 w 52"/>
                  <a:gd name="T13" fmla="*/ 2 h 60"/>
                  <a:gd name="T14" fmla="*/ 24 w 52"/>
                  <a:gd name="T15" fmla="*/ 4 h 60"/>
                  <a:gd name="T16" fmla="*/ 20 w 52"/>
                  <a:gd name="T17" fmla="*/ 6 h 60"/>
                  <a:gd name="T18" fmla="*/ 16 w 52"/>
                  <a:gd name="T19" fmla="*/ 10 h 60"/>
                  <a:gd name="T20" fmla="*/ 12 w 52"/>
                  <a:gd name="T21" fmla="*/ 14 h 60"/>
                  <a:gd name="T22" fmla="*/ 10 w 52"/>
                  <a:gd name="T23" fmla="*/ 22 h 60"/>
                  <a:gd name="T24" fmla="*/ 10 w 52"/>
                  <a:gd name="T25" fmla="*/ 30 h 60"/>
                  <a:gd name="T26" fmla="*/ 10 w 52"/>
                  <a:gd name="T27" fmla="*/ 38 h 60"/>
                  <a:gd name="T28" fmla="*/ 12 w 52"/>
                  <a:gd name="T29" fmla="*/ 44 h 60"/>
                  <a:gd name="T30" fmla="*/ 16 w 52"/>
                  <a:gd name="T31" fmla="*/ 50 h 60"/>
                  <a:gd name="T32" fmla="*/ 20 w 52"/>
                  <a:gd name="T33" fmla="*/ 54 h 60"/>
                  <a:gd name="T34" fmla="*/ 26 w 52"/>
                  <a:gd name="T35" fmla="*/ 56 h 60"/>
                  <a:gd name="T36" fmla="*/ 32 w 52"/>
                  <a:gd name="T37" fmla="*/ 56 h 60"/>
                  <a:gd name="T38" fmla="*/ 36 w 52"/>
                  <a:gd name="T39" fmla="*/ 56 h 60"/>
                  <a:gd name="T40" fmla="*/ 40 w 52"/>
                  <a:gd name="T41" fmla="*/ 54 h 60"/>
                  <a:gd name="T42" fmla="*/ 46 w 52"/>
                  <a:gd name="T43" fmla="*/ 50 h 60"/>
                  <a:gd name="T44" fmla="*/ 50 w 52"/>
                  <a:gd name="T45" fmla="*/ 44 h 60"/>
                  <a:gd name="T46" fmla="*/ 52 w 52"/>
                  <a:gd name="T47" fmla="*/ 46 h 60"/>
                  <a:gd name="T48" fmla="*/ 46 w 52"/>
                  <a:gd name="T49" fmla="*/ 52 h 60"/>
                  <a:gd name="T50" fmla="*/ 42 w 52"/>
                  <a:gd name="T51" fmla="*/ 56 h 60"/>
                  <a:gd name="T52" fmla="*/ 36 w 52"/>
                  <a:gd name="T53" fmla="*/ 60 h 60"/>
                  <a:gd name="T54" fmla="*/ 28 w 52"/>
                  <a:gd name="T55" fmla="*/ 60 h 60"/>
                  <a:gd name="T56" fmla="*/ 20 w 52"/>
                  <a:gd name="T57" fmla="*/ 58 h 60"/>
                  <a:gd name="T58" fmla="*/ 12 w 52"/>
                  <a:gd name="T59" fmla="*/ 56 h 60"/>
                  <a:gd name="T60" fmla="*/ 6 w 52"/>
                  <a:gd name="T61" fmla="*/ 50 h 60"/>
                  <a:gd name="T62" fmla="*/ 2 w 52"/>
                  <a:gd name="T63" fmla="*/ 44 h 60"/>
                  <a:gd name="T64" fmla="*/ 0 w 52"/>
                  <a:gd name="T65" fmla="*/ 38 h 60"/>
                  <a:gd name="T66" fmla="*/ 0 w 52"/>
                  <a:gd name="T67" fmla="*/ 30 h 60"/>
                  <a:gd name="T68" fmla="*/ 2 w 52"/>
                  <a:gd name="T69" fmla="*/ 22 h 60"/>
                  <a:gd name="T70" fmla="*/ 4 w 52"/>
                  <a:gd name="T71" fmla="*/ 14 h 60"/>
                  <a:gd name="T72" fmla="*/ 8 w 52"/>
                  <a:gd name="T73" fmla="*/ 8 h 60"/>
                  <a:gd name="T74" fmla="*/ 14 w 52"/>
                  <a:gd name="T75" fmla="*/ 4 h 60"/>
                  <a:gd name="T76" fmla="*/ 22 w 52"/>
                  <a:gd name="T77" fmla="*/ 0 h 60"/>
                  <a:gd name="T78" fmla="*/ 30 w 52"/>
                  <a:gd name="T79" fmla="*/ 0 h 60"/>
                  <a:gd name="T80" fmla="*/ 36 w 52"/>
                  <a:gd name="T81" fmla="*/ 0 h 60"/>
                  <a:gd name="T82" fmla="*/ 42 w 52"/>
                  <a:gd name="T83" fmla="*/ 2 h 60"/>
                  <a:gd name="T84" fmla="*/ 44 w 52"/>
                  <a:gd name="T85" fmla="*/ 4 h 60"/>
                  <a:gd name="T86" fmla="*/ 44 w 52"/>
                  <a:gd name="T87" fmla="*/ 4 h 60"/>
                  <a:gd name="T88" fmla="*/ 46 w 52"/>
                  <a:gd name="T89" fmla="*/ 4 h 60"/>
                  <a:gd name="T90" fmla="*/ 46 w 52"/>
                  <a:gd name="T91" fmla="*/ 2 h 60"/>
                  <a:gd name="T92" fmla="*/ 48 w 52"/>
                  <a:gd name="T93" fmla="*/ 2 h 60"/>
                  <a:gd name="T94" fmla="*/ 48 w 52"/>
                  <a:gd name="T95" fmla="*/ 0 h 60"/>
                  <a:gd name="T96" fmla="*/ 48 w 52"/>
                  <a:gd name="T97" fmla="*/ 0 h 6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2"/>
                  <a:gd name="T148" fmla="*/ 0 h 60"/>
                  <a:gd name="T149" fmla="*/ 52 w 52"/>
                  <a:gd name="T150" fmla="*/ 60 h 6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2" h="60">
                    <a:moveTo>
                      <a:pt x="48" y="0"/>
                    </a:moveTo>
                    <a:lnTo>
                      <a:pt x="50" y="20"/>
                    </a:lnTo>
                    <a:lnTo>
                      <a:pt x="48" y="20"/>
                    </a:lnTo>
                    <a:lnTo>
                      <a:pt x="46" y="12"/>
                    </a:lnTo>
                    <a:lnTo>
                      <a:pt x="42" y="6"/>
                    </a:lnTo>
                    <a:lnTo>
                      <a:pt x="36" y="4"/>
                    </a:lnTo>
                    <a:lnTo>
                      <a:pt x="30" y="2"/>
                    </a:lnTo>
                    <a:lnTo>
                      <a:pt x="24" y="4"/>
                    </a:lnTo>
                    <a:lnTo>
                      <a:pt x="20" y="6"/>
                    </a:lnTo>
                    <a:lnTo>
                      <a:pt x="16" y="10"/>
                    </a:lnTo>
                    <a:lnTo>
                      <a:pt x="12" y="14"/>
                    </a:lnTo>
                    <a:lnTo>
                      <a:pt x="10" y="22"/>
                    </a:lnTo>
                    <a:lnTo>
                      <a:pt x="10" y="30"/>
                    </a:lnTo>
                    <a:lnTo>
                      <a:pt x="10" y="38"/>
                    </a:lnTo>
                    <a:lnTo>
                      <a:pt x="12" y="44"/>
                    </a:lnTo>
                    <a:lnTo>
                      <a:pt x="16" y="50"/>
                    </a:lnTo>
                    <a:lnTo>
                      <a:pt x="20" y="54"/>
                    </a:lnTo>
                    <a:lnTo>
                      <a:pt x="26" y="56"/>
                    </a:lnTo>
                    <a:lnTo>
                      <a:pt x="32" y="56"/>
                    </a:lnTo>
                    <a:lnTo>
                      <a:pt x="36" y="56"/>
                    </a:lnTo>
                    <a:lnTo>
                      <a:pt x="40" y="54"/>
                    </a:lnTo>
                    <a:lnTo>
                      <a:pt x="46" y="50"/>
                    </a:lnTo>
                    <a:lnTo>
                      <a:pt x="50" y="44"/>
                    </a:lnTo>
                    <a:lnTo>
                      <a:pt x="52" y="46"/>
                    </a:lnTo>
                    <a:lnTo>
                      <a:pt x="46" y="52"/>
                    </a:lnTo>
                    <a:lnTo>
                      <a:pt x="42" y="56"/>
                    </a:lnTo>
                    <a:lnTo>
                      <a:pt x="36" y="60"/>
                    </a:lnTo>
                    <a:lnTo>
                      <a:pt x="28" y="60"/>
                    </a:lnTo>
                    <a:lnTo>
                      <a:pt x="20" y="58"/>
                    </a:lnTo>
                    <a:lnTo>
                      <a:pt x="12" y="56"/>
                    </a:lnTo>
                    <a:lnTo>
                      <a:pt x="6" y="50"/>
                    </a:lnTo>
                    <a:lnTo>
                      <a:pt x="2" y="44"/>
                    </a:lnTo>
                    <a:lnTo>
                      <a:pt x="0" y="38"/>
                    </a:lnTo>
                    <a:lnTo>
                      <a:pt x="0" y="30"/>
                    </a:lnTo>
                    <a:lnTo>
                      <a:pt x="2" y="22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2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2" y="2"/>
                    </a:lnTo>
                    <a:lnTo>
                      <a:pt x="44" y="4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01" name="Freeform 301"/>
              <p:cNvSpPr>
                <a:spLocks/>
              </p:cNvSpPr>
              <p:nvPr/>
            </p:nvSpPr>
            <p:spPr bwMode="auto">
              <a:xfrm>
                <a:off x="3282" y="2116"/>
                <a:ext cx="42" cy="62"/>
              </a:xfrm>
              <a:custGeom>
                <a:avLst/>
                <a:gdLst>
                  <a:gd name="T0" fmla="*/ 12 w 42"/>
                  <a:gd name="T1" fmla="*/ 30 h 62"/>
                  <a:gd name="T2" fmla="*/ 20 w 42"/>
                  <a:gd name="T3" fmla="*/ 22 h 62"/>
                  <a:gd name="T4" fmla="*/ 26 w 42"/>
                  <a:gd name="T5" fmla="*/ 20 h 62"/>
                  <a:gd name="T6" fmla="*/ 32 w 42"/>
                  <a:gd name="T7" fmla="*/ 22 h 62"/>
                  <a:gd name="T8" fmla="*/ 36 w 42"/>
                  <a:gd name="T9" fmla="*/ 28 h 62"/>
                  <a:gd name="T10" fmla="*/ 36 w 42"/>
                  <a:gd name="T11" fmla="*/ 38 h 62"/>
                  <a:gd name="T12" fmla="*/ 36 w 42"/>
                  <a:gd name="T13" fmla="*/ 56 h 62"/>
                  <a:gd name="T14" fmla="*/ 38 w 42"/>
                  <a:gd name="T15" fmla="*/ 58 h 62"/>
                  <a:gd name="T16" fmla="*/ 40 w 42"/>
                  <a:gd name="T17" fmla="*/ 60 h 62"/>
                  <a:gd name="T18" fmla="*/ 42 w 42"/>
                  <a:gd name="T19" fmla="*/ 62 h 62"/>
                  <a:gd name="T20" fmla="*/ 24 w 42"/>
                  <a:gd name="T21" fmla="*/ 60 h 62"/>
                  <a:gd name="T22" fmla="*/ 26 w 42"/>
                  <a:gd name="T23" fmla="*/ 60 h 62"/>
                  <a:gd name="T24" fmla="*/ 28 w 42"/>
                  <a:gd name="T25" fmla="*/ 58 h 62"/>
                  <a:gd name="T26" fmla="*/ 30 w 42"/>
                  <a:gd name="T27" fmla="*/ 54 h 62"/>
                  <a:gd name="T28" fmla="*/ 30 w 42"/>
                  <a:gd name="T29" fmla="*/ 38 h 62"/>
                  <a:gd name="T30" fmla="*/ 28 w 42"/>
                  <a:gd name="T31" fmla="*/ 30 h 62"/>
                  <a:gd name="T32" fmla="*/ 26 w 42"/>
                  <a:gd name="T33" fmla="*/ 28 h 62"/>
                  <a:gd name="T34" fmla="*/ 22 w 42"/>
                  <a:gd name="T35" fmla="*/ 26 h 62"/>
                  <a:gd name="T36" fmla="*/ 18 w 42"/>
                  <a:gd name="T37" fmla="*/ 28 h 62"/>
                  <a:gd name="T38" fmla="*/ 12 w 42"/>
                  <a:gd name="T39" fmla="*/ 32 h 62"/>
                  <a:gd name="T40" fmla="*/ 12 w 42"/>
                  <a:gd name="T41" fmla="*/ 56 h 62"/>
                  <a:gd name="T42" fmla="*/ 14 w 42"/>
                  <a:gd name="T43" fmla="*/ 58 h 62"/>
                  <a:gd name="T44" fmla="*/ 16 w 42"/>
                  <a:gd name="T45" fmla="*/ 60 h 62"/>
                  <a:gd name="T46" fmla="*/ 18 w 42"/>
                  <a:gd name="T47" fmla="*/ 62 h 62"/>
                  <a:gd name="T48" fmla="*/ 0 w 42"/>
                  <a:gd name="T49" fmla="*/ 60 h 62"/>
                  <a:gd name="T50" fmla="*/ 4 w 42"/>
                  <a:gd name="T51" fmla="*/ 60 h 62"/>
                  <a:gd name="T52" fmla="*/ 4 w 42"/>
                  <a:gd name="T53" fmla="*/ 58 h 62"/>
                  <a:gd name="T54" fmla="*/ 6 w 42"/>
                  <a:gd name="T55" fmla="*/ 52 h 62"/>
                  <a:gd name="T56" fmla="*/ 6 w 42"/>
                  <a:gd name="T57" fmla="*/ 10 h 62"/>
                  <a:gd name="T58" fmla="*/ 4 w 42"/>
                  <a:gd name="T59" fmla="*/ 6 h 62"/>
                  <a:gd name="T60" fmla="*/ 4 w 42"/>
                  <a:gd name="T61" fmla="*/ 4 h 62"/>
                  <a:gd name="T62" fmla="*/ 2 w 42"/>
                  <a:gd name="T63" fmla="*/ 4 h 62"/>
                  <a:gd name="T64" fmla="*/ 0 w 42"/>
                  <a:gd name="T65" fmla="*/ 4 h 62"/>
                  <a:gd name="T66" fmla="*/ 12 w 42"/>
                  <a:gd name="T67" fmla="*/ 0 h 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"/>
                  <a:gd name="T103" fmla="*/ 0 h 62"/>
                  <a:gd name="T104" fmla="*/ 42 w 42"/>
                  <a:gd name="T105" fmla="*/ 62 h 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" h="62">
                    <a:moveTo>
                      <a:pt x="12" y="0"/>
                    </a:moveTo>
                    <a:lnTo>
                      <a:pt x="12" y="30"/>
                    </a:lnTo>
                    <a:lnTo>
                      <a:pt x="18" y="24"/>
                    </a:lnTo>
                    <a:lnTo>
                      <a:pt x="20" y="22"/>
                    </a:lnTo>
                    <a:lnTo>
                      <a:pt x="24" y="22"/>
                    </a:lnTo>
                    <a:lnTo>
                      <a:pt x="26" y="20"/>
                    </a:lnTo>
                    <a:lnTo>
                      <a:pt x="30" y="22"/>
                    </a:lnTo>
                    <a:lnTo>
                      <a:pt x="32" y="22"/>
                    </a:lnTo>
                    <a:lnTo>
                      <a:pt x="34" y="26"/>
                    </a:lnTo>
                    <a:lnTo>
                      <a:pt x="36" y="28"/>
                    </a:lnTo>
                    <a:lnTo>
                      <a:pt x="36" y="32"/>
                    </a:lnTo>
                    <a:lnTo>
                      <a:pt x="36" y="38"/>
                    </a:lnTo>
                    <a:lnTo>
                      <a:pt x="36" y="52"/>
                    </a:lnTo>
                    <a:lnTo>
                      <a:pt x="36" y="56"/>
                    </a:lnTo>
                    <a:lnTo>
                      <a:pt x="38" y="58"/>
                    </a:lnTo>
                    <a:lnTo>
                      <a:pt x="38" y="60"/>
                    </a:lnTo>
                    <a:lnTo>
                      <a:pt x="40" y="60"/>
                    </a:lnTo>
                    <a:lnTo>
                      <a:pt x="42" y="60"/>
                    </a:lnTo>
                    <a:lnTo>
                      <a:pt x="42" y="62"/>
                    </a:lnTo>
                    <a:lnTo>
                      <a:pt x="24" y="62"/>
                    </a:lnTo>
                    <a:lnTo>
                      <a:pt x="24" y="60"/>
                    </a:lnTo>
                    <a:lnTo>
                      <a:pt x="26" y="60"/>
                    </a:lnTo>
                    <a:lnTo>
                      <a:pt x="28" y="60"/>
                    </a:lnTo>
                    <a:lnTo>
                      <a:pt x="28" y="58"/>
                    </a:lnTo>
                    <a:lnTo>
                      <a:pt x="30" y="56"/>
                    </a:lnTo>
                    <a:lnTo>
                      <a:pt x="30" y="54"/>
                    </a:lnTo>
                    <a:lnTo>
                      <a:pt x="30" y="52"/>
                    </a:lnTo>
                    <a:lnTo>
                      <a:pt x="30" y="38"/>
                    </a:lnTo>
                    <a:lnTo>
                      <a:pt x="28" y="34"/>
                    </a:lnTo>
                    <a:lnTo>
                      <a:pt x="28" y="30"/>
                    </a:lnTo>
                    <a:lnTo>
                      <a:pt x="28" y="28"/>
                    </a:lnTo>
                    <a:lnTo>
                      <a:pt x="26" y="28"/>
                    </a:lnTo>
                    <a:lnTo>
                      <a:pt x="24" y="26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8" y="28"/>
                    </a:lnTo>
                    <a:lnTo>
                      <a:pt x="16" y="30"/>
                    </a:lnTo>
                    <a:lnTo>
                      <a:pt x="12" y="32"/>
                    </a:lnTo>
                    <a:lnTo>
                      <a:pt x="12" y="52"/>
                    </a:lnTo>
                    <a:lnTo>
                      <a:pt x="12" y="56"/>
                    </a:lnTo>
                    <a:lnTo>
                      <a:pt x="14" y="58"/>
                    </a:lnTo>
                    <a:lnTo>
                      <a:pt x="14" y="60"/>
                    </a:lnTo>
                    <a:lnTo>
                      <a:pt x="16" y="60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2" y="60"/>
                    </a:lnTo>
                    <a:lnTo>
                      <a:pt x="4" y="60"/>
                    </a:lnTo>
                    <a:lnTo>
                      <a:pt x="4" y="58"/>
                    </a:lnTo>
                    <a:lnTo>
                      <a:pt x="6" y="56"/>
                    </a:lnTo>
                    <a:lnTo>
                      <a:pt x="6" y="52"/>
                    </a:lnTo>
                    <a:lnTo>
                      <a:pt x="6" y="16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02" name="Freeform 302"/>
              <p:cNvSpPr>
                <a:spLocks noEditPoints="1"/>
              </p:cNvSpPr>
              <p:nvPr/>
            </p:nvSpPr>
            <p:spPr bwMode="auto">
              <a:xfrm>
                <a:off x="3328" y="2116"/>
                <a:ext cx="18" cy="62"/>
              </a:xfrm>
              <a:custGeom>
                <a:avLst/>
                <a:gdLst>
                  <a:gd name="T0" fmla="*/ 10 w 18"/>
                  <a:gd name="T1" fmla="*/ 0 h 62"/>
                  <a:gd name="T2" fmla="*/ 12 w 18"/>
                  <a:gd name="T3" fmla="*/ 0 h 62"/>
                  <a:gd name="T4" fmla="*/ 12 w 18"/>
                  <a:gd name="T5" fmla="*/ 2 h 62"/>
                  <a:gd name="T6" fmla="*/ 14 w 18"/>
                  <a:gd name="T7" fmla="*/ 4 h 62"/>
                  <a:gd name="T8" fmla="*/ 14 w 18"/>
                  <a:gd name="T9" fmla="*/ 4 h 62"/>
                  <a:gd name="T10" fmla="*/ 14 w 18"/>
                  <a:gd name="T11" fmla="*/ 6 h 62"/>
                  <a:gd name="T12" fmla="*/ 12 w 18"/>
                  <a:gd name="T13" fmla="*/ 8 h 62"/>
                  <a:gd name="T14" fmla="*/ 12 w 18"/>
                  <a:gd name="T15" fmla="*/ 10 h 62"/>
                  <a:gd name="T16" fmla="*/ 10 w 18"/>
                  <a:gd name="T17" fmla="*/ 10 h 62"/>
                  <a:gd name="T18" fmla="*/ 8 w 18"/>
                  <a:gd name="T19" fmla="*/ 10 h 62"/>
                  <a:gd name="T20" fmla="*/ 6 w 18"/>
                  <a:gd name="T21" fmla="*/ 8 h 62"/>
                  <a:gd name="T22" fmla="*/ 4 w 18"/>
                  <a:gd name="T23" fmla="*/ 6 h 62"/>
                  <a:gd name="T24" fmla="*/ 4 w 18"/>
                  <a:gd name="T25" fmla="*/ 4 h 62"/>
                  <a:gd name="T26" fmla="*/ 4 w 18"/>
                  <a:gd name="T27" fmla="*/ 4 h 62"/>
                  <a:gd name="T28" fmla="*/ 6 w 18"/>
                  <a:gd name="T29" fmla="*/ 2 h 62"/>
                  <a:gd name="T30" fmla="*/ 8 w 18"/>
                  <a:gd name="T31" fmla="*/ 0 h 62"/>
                  <a:gd name="T32" fmla="*/ 10 w 18"/>
                  <a:gd name="T33" fmla="*/ 0 h 62"/>
                  <a:gd name="T34" fmla="*/ 14 w 18"/>
                  <a:gd name="T35" fmla="*/ 20 h 62"/>
                  <a:gd name="T36" fmla="*/ 14 w 18"/>
                  <a:gd name="T37" fmla="*/ 52 h 62"/>
                  <a:gd name="T38" fmla="*/ 14 w 18"/>
                  <a:gd name="T39" fmla="*/ 56 h 62"/>
                  <a:gd name="T40" fmla="*/ 14 w 18"/>
                  <a:gd name="T41" fmla="*/ 58 h 62"/>
                  <a:gd name="T42" fmla="*/ 14 w 18"/>
                  <a:gd name="T43" fmla="*/ 58 h 62"/>
                  <a:gd name="T44" fmla="*/ 16 w 18"/>
                  <a:gd name="T45" fmla="*/ 60 h 62"/>
                  <a:gd name="T46" fmla="*/ 16 w 18"/>
                  <a:gd name="T47" fmla="*/ 60 h 62"/>
                  <a:gd name="T48" fmla="*/ 18 w 18"/>
                  <a:gd name="T49" fmla="*/ 60 h 62"/>
                  <a:gd name="T50" fmla="*/ 18 w 18"/>
                  <a:gd name="T51" fmla="*/ 62 h 62"/>
                  <a:gd name="T52" fmla="*/ 0 w 18"/>
                  <a:gd name="T53" fmla="*/ 62 h 62"/>
                  <a:gd name="T54" fmla="*/ 0 w 18"/>
                  <a:gd name="T55" fmla="*/ 60 h 62"/>
                  <a:gd name="T56" fmla="*/ 2 w 18"/>
                  <a:gd name="T57" fmla="*/ 60 h 62"/>
                  <a:gd name="T58" fmla="*/ 4 w 18"/>
                  <a:gd name="T59" fmla="*/ 60 h 62"/>
                  <a:gd name="T60" fmla="*/ 4 w 18"/>
                  <a:gd name="T61" fmla="*/ 58 h 62"/>
                  <a:gd name="T62" fmla="*/ 6 w 18"/>
                  <a:gd name="T63" fmla="*/ 58 h 62"/>
                  <a:gd name="T64" fmla="*/ 6 w 18"/>
                  <a:gd name="T65" fmla="*/ 56 h 62"/>
                  <a:gd name="T66" fmla="*/ 6 w 18"/>
                  <a:gd name="T67" fmla="*/ 52 h 62"/>
                  <a:gd name="T68" fmla="*/ 6 w 18"/>
                  <a:gd name="T69" fmla="*/ 38 h 62"/>
                  <a:gd name="T70" fmla="*/ 6 w 18"/>
                  <a:gd name="T71" fmla="*/ 32 h 62"/>
                  <a:gd name="T72" fmla="*/ 6 w 18"/>
                  <a:gd name="T73" fmla="*/ 28 h 62"/>
                  <a:gd name="T74" fmla="*/ 6 w 18"/>
                  <a:gd name="T75" fmla="*/ 28 h 62"/>
                  <a:gd name="T76" fmla="*/ 4 w 18"/>
                  <a:gd name="T77" fmla="*/ 26 h 62"/>
                  <a:gd name="T78" fmla="*/ 4 w 18"/>
                  <a:gd name="T79" fmla="*/ 26 h 62"/>
                  <a:gd name="T80" fmla="*/ 4 w 18"/>
                  <a:gd name="T81" fmla="*/ 26 h 62"/>
                  <a:gd name="T82" fmla="*/ 2 w 18"/>
                  <a:gd name="T83" fmla="*/ 26 h 62"/>
                  <a:gd name="T84" fmla="*/ 0 w 18"/>
                  <a:gd name="T85" fmla="*/ 26 h 62"/>
                  <a:gd name="T86" fmla="*/ 0 w 18"/>
                  <a:gd name="T87" fmla="*/ 26 h 62"/>
                  <a:gd name="T88" fmla="*/ 12 w 18"/>
                  <a:gd name="T89" fmla="*/ 20 h 62"/>
                  <a:gd name="T90" fmla="*/ 14 w 18"/>
                  <a:gd name="T91" fmla="*/ 2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"/>
                  <a:gd name="T139" fmla="*/ 0 h 62"/>
                  <a:gd name="T140" fmla="*/ 18 w 18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" h="62">
                    <a:moveTo>
                      <a:pt x="10" y="0"/>
                    </a:move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0" y="0"/>
                    </a:lnTo>
                    <a:close/>
                    <a:moveTo>
                      <a:pt x="14" y="20"/>
                    </a:moveTo>
                    <a:lnTo>
                      <a:pt x="14" y="52"/>
                    </a:lnTo>
                    <a:lnTo>
                      <a:pt x="14" y="56"/>
                    </a:lnTo>
                    <a:lnTo>
                      <a:pt x="14" y="58"/>
                    </a:lnTo>
                    <a:lnTo>
                      <a:pt x="16" y="60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2" y="60"/>
                    </a:lnTo>
                    <a:lnTo>
                      <a:pt x="4" y="60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6" y="52"/>
                    </a:lnTo>
                    <a:lnTo>
                      <a:pt x="6" y="38"/>
                    </a:lnTo>
                    <a:lnTo>
                      <a:pt x="6" y="32"/>
                    </a:lnTo>
                    <a:lnTo>
                      <a:pt x="6" y="28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0" y="26"/>
                    </a:lnTo>
                    <a:lnTo>
                      <a:pt x="12" y="20"/>
                    </a:lnTo>
                    <a:lnTo>
                      <a:pt x="14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03" name="Freeform 303"/>
              <p:cNvSpPr>
                <a:spLocks/>
              </p:cNvSpPr>
              <p:nvPr/>
            </p:nvSpPr>
            <p:spPr bwMode="auto">
              <a:xfrm>
                <a:off x="3350" y="2136"/>
                <a:ext cx="42" cy="42"/>
              </a:xfrm>
              <a:custGeom>
                <a:avLst/>
                <a:gdLst>
                  <a:gd name="T0" fmla="*/ 14 w 42"/>
                  <a:gd name="T1" fmla="*/ 10 h 42"/>
                  <a:gd name="T2" fmla="*/ 18 w 42"/>
                  <a:gd name="T3" fmla="*/ 4 h 42"/>
                  <a:gd name="T4" fmla="*/ 22 w 42"/>
                  <a:gd name="T5" fmla="*/ 2 h 42"/>
                  <a:gd name="T6" fmla="*/ 26 w 42"/>
                  <a:gd name="T7" fmla="*/ 0 h 42"/>
                  <a:gd name="T8" fmla="*/ 30 w 42"/>
                  <a:gd name="T9" fmla="*/ 2 h 42"/>
                  <a:gd name="T10" fmla="*/ 32 w 42"/>
                  <a:gd name="T11" fmla="*/ 2 h 42"/>
                  <a:gd name="T12" fmla="*/ 34 w 42"/>
                  <a:gd name="T13" fmla="*/ 4 h 42"/>
                  <a:gd name="T14" fmla="*/ 36 w 42"/>
                  <a:gd name="T15" fmla="*/ 8 h 42"/>
                  <a:gd name="T16" fmla="*/ 36 w 42"/>
                  <a:gd name="T17" fmla="*/ 10 h 42"/>
                  <a:gd name="T18" fmla="*/ 36 w 42"/>
                  <a:gd name="T19" fmla="*/ 16 h 42"/>
                  <a:gd name="T20" fmla="*/ 36 w 42"/>
                  <a:gd name="T21" fmla="*/ 32 h 42"/>
                  <a:gd name="T22" fmla="*/ 38 w 42"/>
                  <a:gd name="T23" fmla="*/ 36 h 42"/>
                  <a:gd name="T24" fmla="*/ 38 w 42"/>
                  <a:gd name="T25" fmla="*/ 38 h 42"/>
                  <a:gd name="T26" fmla="*/ 38 w 42"/>
                  <a:gd name="T27" fmla="*/ 38 h 42"/>
                  <a:gd name="T28" fmla="*/ 38 w 42"/>
                  <a:gd name="T29" fmla="*/ 40 h 42"/>
                  <a:gd name="T30" fmla="*/ 40 w 42"/>
                  <a:gd name="T31" fmla="*/ 40 h 42"/>
                  <a:gd name="T32" fmla="*/ 42 w 42"/>
                  <a:gd name="T33" fmla="*/ 40 h 42"/>
                  <a:gd name="T34" fmla="*/ 42 w 42"/>
                  <a:gd name="T35" fmla="*/ 42 h 42"/>
                  <a:gd name="T36" fmla="*/ 24 w 42"/>
                  <a:gd name="T37" fmla="*/ 42 h 42"/>
                  <a:gd name="T38" fmla="*/ 24 w 42"/>
                  <a:gd name="T39" fmla="*/ 40 h 42"/>
                  <a:gd name="T40" fmla="*/ 24 w 42"/>
                  <a:gd name="T41" fmla="*/ 40 h 42"/>
                  <a:gd name="T42" fmla="*/ 26 w 42"/>
                  <a:gd name="T43" fmla="*/ 40 h 42"/>
                  <a:gd name="T44" fmla="*/ 28 w 42"/>
                  <a:gd name="T45" fmla="*/ 40 h 42"/>
                  <a:gd name="T46" fmla="*/ 28 w 42"/>
                  <a:gd name="T47" fmla="*/ 38 h 42"/>
                  <a:gd name="T48" fmla="*/ 30 w 42"/>
                  <a:gd name="T49" fmla="*/ 36 h 42"/>
                  <a:gd name="T50" fmla="*/ 30 w 42"/>
                  <a:gd name="T51" fmla="*/ 36 h 42"/>
                  <a:gd name="T52" fmla="*/ 30 w 42"/>
                  <a:gd name="T53" fmla="*/ 32 h 42"/>
                  <a:gd name="T54" fmla="*/ 30 w 42"/>
                  <a:gd name="T55" fmla="*/ 16 h 42"/>
                  <a:gd name="T56" fmla="*/ 30 w 42"/>
                  <a:gd name="T57" fmla="*/ 12 h 42"/>
                  <a:gd name="T58" fmla="*/ 28 w 42"/>
                  <a:gd name="T59" fmla="*/ 8 h 42"/>
                  <a:gd name="T60" fmla="*/ 26 w 42"/>
                  <a:gd name="T61" fmla="*/ 8 h 42"/>
                  <a:gd name="T62" fmla="*/ 24 w 42"/>
                  <a:gd name="T63" fmla="*/ 6 h 42"/>
                  <a:gd name="T64" fmla="*/ 18 w 42"/>
                  <a:gd name="T65" fmla="*/ 8 h 42"/>
                  <a:gd name="T66" fmla="*/ 14 w 42"/>
                  <a:gd name="T67" fmla="*/ 12 h 42"/>
                  <a:gd name="T68" fmla="*/ 14 w 42"/>
                  <a:gd name="T69" fmla="*/ 32 h 42"/>
                  <a:gd name="T70" fmla="*/ 14 w 42"/>
                  <a:gd name="T71" fmla="*/ 36 h 42"/>
                  <a:gd name="T72" fmla="*/ 14 w 42"/>
                  <a:gd name="T73" fmla="*/ 38 h 42"/>
                  <a:gd name="T74" fmla="*/ 14 w 42"/>
                  <a:gd name="T75" fmla="*/ 38 h 42"/>
                  <a:gd name="T76" fmla="*/ 14 w 42"/>
                  <a:gd name="T77" fmla="*/ 40 h 42"/>
                  <a:gd name="T78" fmla="*/ 16 w 42"/>
                  <a:gd name="T79" fmla="*/ 40 h 42"/>
                  <a:gd name="T80" fmla="*/ 18 w 42"/>
                  <a:gd name="T81" fmla="*/ 40 h 42"/>
                  <a:gd name="T82" fmla="*/ 18 w 42"/>
                  <a:gd name="T83" fmla="*/ 42 h 42"/>
                  <a:gd name="T84" fmla="*/ 0 w 42"/>
                  <a:gd name="T85" fmla="*/ 42 h 42"/>
                  <a:gd name="T86" fmla="*/ 0 w 42"/>
                  <a:gd name="T87" fmla="*/ 40 h 42"/>
                  <a:gd name="T88" fmla="*/ 2 w 42"/>
                  <a:gd name="T89" fmla="*/ 40 h 42"/>
                  <a:gd name="T90" fmla="*/ 4 w 42"/>
                  <a:gd name="T91" fmla="*/ 40 h 42"/>
                  <a:gd name="T92" fmla="*/ 4 w 42"/>
                  <a:gd name="T93" fmla="*/ 38 h 42"/>
                  <a:gd name="T94" fmla="*/ 6 w 42"/>
                  <a:gd name="T95" fmla="*/ 36 h 42"/>
                  <a:gd name="T96" fmla="*/ 6 w 42"/>
                  <a:gd name="T97" fmla="*/ 32 h 42"/>
                  <a:gd name="T98" fmla="*/ 6 w 42"/>
                  <a:gd name="T99" fmla="*/ 18 h 42"/>
                  <a:gd name="T100" fmla="*/ 6 w 42"/>
                  <a:gd name="T101" fmla="*/ 12 h 42"/>
                  <a:gd name="T102" fmla="*/ 6 w 42"/>
                  <a:gd name="T103" fmla="*/ 8 h 42"/>
                  <a:gd name="T104" fmla="*/ 6 w 42"/>
                  <a:gd name="T105" fmla="*/ 8 h 42"/>
                  <a:gd name="T106" fmla="*/ 4 w 42"/>
                  <a:gd name="T107" fmla="*/ 6 h 42"/>
                  <a:gd name="T108" fmla="*/ 4 w 42"/>
                  <a:gd name="T109" fmla="*/ 6 h 42"/>
                  <a:gd name="T110" fmla="*/ 4 w 42"/>
                  <a:gd name="T111" fmla="*/ 6 h 42"/>
                  <a:gd name="T112" fmla="*/ 2 w 42"/>
                  <a:gd name="T113" fmla="*/ 6 h 42"/>
                  <a:gd name="T114" fmla="*/ 0 w 42"/>
                  <a:gd name="T115" fmla="*/ 6 h 42"/>
                  <a:gd name="T116" fmla="*/ 0 w 42"/>
                  <a:gd name="T117" fmla="*/ 6 h 42"/>
                  <a:gd name="T118" fmla="*/ 12 w 42"/>
                  <a:gd name="T119" fmla="*/ 0 h 42"/>
                  <a:gd name="T120" fmla="*/ 14 w 42"/>
                  <a:gd name="T121" fmla="*/ 0 h 42"/>
                  <a:gd name="T122" fmla="*/ 14 w 42"/>
                  <a:gd name="T123" fmla="*/ 10 h 4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2"/>
                  <a:gd name="T187" fmla="*/ 0 h 42"/>
                  <a:gd name="T188" fmla="*/ 42 w 42"/>
                  <a:gd name="T189" fmla="*/ 42 h 4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2" h="42">
                    <a:moveTo>
                      <a:pt x="14" y="10"/>
                    </a:moveTo>
                    <a:lnTo>
                      <a:pt x="18" y="4"/>
                    </a:lnTo>
                    <a:lnTo>
                      <a:pt x="22" y="2"/>
                    </a:lnTo>
                    <a:lnTo>
                      <a:pt x="26" y="0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4" y="4"/>
                    </a:lnTo>
                    <a:lnTo>
                      <a:pt x="36" y="8"/>
                    </a:lnTo>
                    <a:lnTo>
                      <a:pt x="36" y="10"/>
                    </a:lnTo>
                    <a:lnTo>
                      <a:pt x="36" y="16"/>
                    </a:lnTo>
                    <a:lnTo>
                      <a:pt x="36" y="32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38" y="40"/>
                    </a:lnTo>
                    <a:lnTo>
                      <a:pt x="40" y="40"/>
                    </a:lnTo>
                    <a:lnTo>
                      <a:pt x="42" y="40"/>
                    </a:lnTo>
                    <a:lnTo>
                      <a:pt x="42" y="42"/>
                    </a:lnTo>
                    <a:lnTo>
                      <a:pt x="24" y="42"/>
                    </a:lnTo>
                    <a:lnTo>
                      <a:pt x="24" y="40"/>
                    </a:lnTo>
                    <a:lnTo>
                      <a:pt x="26" y="40"/>
                    </a:lnTo>
                    <a:lnTo>
                      <a:pt x="28" y="40"/>
                    </a:lnTo>
                    <a:lnTo>
                      <a:pt x="28" y="38"/>
                    </a:lnTo>
                    <a:lnTo>
                      <a:pt x="30" y="36"/>
                    </a:lnTo>
                    <a:lnTo>
                      <a:pt x="30" y="32"/>
                    </a:lnTo>
                    <a:lnTo>
                      <a:pt x="30" y="16"/>
                    </a:lnTo>
                    <a:lnTo>
                      <a:pt x="30" y="12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18" y="8"/>
                    </a:lnTo>
                    <a:lnTo>
                      <a:pt x="14" y="1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8" y="40"/>
                    </a:lnTo>
                    <a:lnTo>
                      <a:pt x="18" y="42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2" y="40"/>
                    </a:lnTo>
                    <a:lnTo>
                      <a:pt x="4" y="40"/>
                    </a:lnTo>
                    <a:lnTo>
                      <a:pt x="4" y="38"/>
                    </a:lnTo>
                    <a:lnTo>
                      <a:pt x="6" y="36"/>
                    </a:lnTo>
                    <a:lnTo>
                      <a:pt x="6" y="32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04" name="Freeform 304"/>
              <p:cNvSpPr>
                <a:spLocks noEditPoints="1"/>
              </p:cNvSpPr>
              <p:nvPr/>
            </p:nvSpPr>
            <p:spPr bwMode="auto">
              <a:xfrm>
                <a:off x="3396" y="2136"/>
                <a:ext cx="32" cy="42"/>
              </a:xfrm>
              <a:custGeom>
                <a:avLst/>
                <a:gdLst>
                  <a:gd name="T0" fmla="*/ 6 w 32"/>
                  <a:gd name="T1" fmla="*/ 16 h 42"/>
                  <a:gd name="T2" fmla="*/ 8 w 32"/>
                  <a:gd name="T3" fmla="*/ 24 h 42"/>
                  <a:gd name="T4" fmla="*/ 10 w 32"/>
                  <a:gd name="T5" fmla="*/ 30 h 42"/>
                  <a:gd name="T6" fmla="*/ 16 w 32"/>
                  <a:gd name="T7" fmla="*/ 34 h 42"/>
                  <a:gd name="T8" fmla="*/ 20 w 32"/>
                  <a:gd name="T9" fmla="*/ 34 h 42"/>
                  <a:gd name="T10" fmla="*/ 24 w 32"/>
                  <a:gd name="T11" fmla="*/ 34 h 42"/>
                  <a:gd name="T12" fmla="*/ 28 w 32"/>
                  <a:gd name="T13" fmla="*/ 32 h 42"/>
                  <a:gd name="T14" fmla="*/ 30 w 32"/>
                  <a:gd name="T15" fmla="*/ 30 h 42"/>
                  <a:gd name="T16" fmla="*/ 32 w 32"/>
                  <a:gd name="T17" fmla="*/ 26 h 42"/>
                  <a:gd name="T18" fmla="*/ 32 w 32"/>
                  <a:gd name="T19" fmla="*/ 26 h 42"/>
                  <a:gd name="T20" fmla="*/ 32 w 32"/>
                  <a:gd name="T21" fmla="*/ 32 h 42"/>
                  <a:gd name="T22" fmla="*/ 28 w 32"/>
                  <a:gd name="T23" fmla="*/ 38 h 42"/>
                  <a:gd name="T24" fmla="*/ 22 w 32"/>
                  <a:gd name="T25" fmla="*/ 40 h 42"/>
                  <a:gd name="T26" fmla="*/ 16 w 32"/>
                  <a:gd name="T27" fmla="*/ 42 h 42"/>
                  <a:gd name="T28" fmla="*/ 10 w 32"/>
                  <a:gd name="T29" fmla="*/ 40 h 42"/>
                  <a:gd name="T30" fmla="*/ 4 w 32"/>
                  <a:gd name="T31" fmla="*/ 36 h 42"/>
                  <a:gd name="T32" fmla="*/ 2 w 32"/>
                  <a:gd name="T33" fmla="*/ 32 h 42"/>
                  <a:gd name="T34" fmla="*/ 0 w 32"/>
                  <a:gd name="T35" fmla="*/ 28 h 42"/>
                  <a:gd name="T36" fmla="*/ 0 w 32"/>
                  <a:gd name="T37" fmla="*/ 22 h 42"/>
                  <a:gd name="T38" fmla="*/ 0 w 32"/>
                  <a:gd name="T39" fmla="*/ 16 h 42"/>
                  <a:gd name="T40" fmla="*/ 2 w 32"/>
                  <a:gd name="T41" fmla="*/ 10 h 42"/>
                  <a:gd name="T42" fmla="*/ 6 w 32"/>
                  <a:gd name="T43" fmla="*/ 6 h 42"/>
                  <a:gd name="T44" fmla="*/ 8 w 32"/>
                  <a:gd name="T45" fmla="*/ 4 h 42"/>
                  <a:gd name="T46" fmla="*/ 14 w 32"/>
                  <a:gd name="T47" fmla="*/ 2 h 42"/>
                  <a:gd name="T48" fmla="*/ 18 w 32"/>
                  <a:gd name="T49" fmla="*/ 0 h 42"/>
                  <a:gd name="T50" fmla="*/ 24 w 32"/>
                  <a:gd name="T51" fmla="*/ 2 h 42"/>
                  <a:gd name="T52" fmla="*/ 28 w 32"/>
                  <a:gd name="T53" fmla="*/ 6 h 42"/>
                  <a:gd name="T54" fmla="*/ 32 w 32"/>
                  <a:gd name="T55" fmla="*/ 10 h 42"/>
                  <a:gd name="T56" fmla="*/ 32 w 32"/>
                  <a:gd name="T57" fmla="*/ 16 h 42"/>
                  <a:gd name="T58" fmla="*/ 6 w 32"/>
                  <a:gd name="T59" fmla="*/ 16 h 42"/>
                  <a:gd name="T60" fmla="*/ 6 w 32"/>
                  <a:gd name="T61" fmla="*/ 14 h 42"/>
                  <a:gd name="T62" fmla="*/ 24 w 32"/>
                  <a:gd name="T63" fmla="*/ 14 h 42"/>
                  <a:gd name="T64" fmla="*/ 24 w 32"/>
                  <a:gd name="T65" fmla="*/ 10 h 42"/>
                  <a:gd name="T66" fmla="*/ 22 w 32"/>
                  <a:gd name="T67" fmla="*/ 8 h 42"/>
                  <a:gd name="T68" fmla="*/ 22 w 32"/>
                  <a:gd name="T69" fmla="*/ 6 h 42"/>
                  <a:gd name="T70" fmla="*/ 20 w 32"/>
                  <a:gd name="T71" fmla="*/ 6 h 42"/>
                  <a:gd name="T72" fmla="*/ 18 w 32"/>
                  <a:gd name="T73" fmla="*/ 4 h 42"/>
                  <a:gd name="T74" fmla="*/ 16 w 32"/>
                  <a:gd name="T75" fmla="*/ 4 h 42"/>
                  <a:gd name="T76" fmla="*/ 12 w 32"/>
                  <a:gd name="T77" fmla="*/ 4 h 42"/>
                  <a:gd name="T78" fmla="*/ 10 w 32"/>
                  <a:gd name="T79" fmla="*/ 6 h 42"/>
                  <a:gd name="T80" fmla="*/ 8 w 32"/>
                  <a:gd name="T81" fmla="*/ 10 h 42"/>
                  <a:gd name="T82" fmla="*/ 6 w 32"/>
                  <a:gd name="T83" fmla="*/ 14 h 4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2"/>
                  <a:gd name="T127" fmla="*/ 0 h 42"/>
                  <a:gd name="T128" fmla="*/ 32 w 32"/>
                  <a:gd name="T129" fmla="*/ 42 h 4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2" h="42">
                    <a:moveTo>
                      <a:pt x="6" y="16"/>
                    </a:moveTo>
                    <a:lnTo>
                      <a:pt x="8" y="24"/>
                    </a:lnTo>
                    <a:lnTo>
                      <a:pt x="10" y="30"/>
                    </a:lnTo>
                    <a:lnTo>
                      <a:pt x="16" y="34"/>
                    </a:lnTo>
                    <a:lnTo>
                      <a:pt x="20" y="34"/>
                    </a:lnTo>
                    <a:lnTo>
                      <a:pt x="24" y="34"/>
                    </a:lnTo>
                    <a:lnTo>
                      <a:pt x="28" y="32"/>
                    </a:lnTo>
                    <a:lnTo>
                      <a:pt x="30" y="30"/>
                    </a:lnTo>
                    <a:lnTo>
                      <a:pt x="32" y="26"/>
                    </a:lnTo>
                    <a:lnTo>
                      <a:pt x="32" y="32"/>
                    </a:lnTo>
                    <a:lnTo>
                      <a:pt x="28" y="38"/>
                    </a:lnTo>
                    <a:lnTo>
                      <a:pt x="22" y="40"/>
                    </a:lnTo>
                    <a:lnTo>
                      <a:pt x="16" y="42"/>
                    </a:lnTo>
                    <a:lnTo>
                      <a:pt x="10" y="40"/>
                    </a:lnTo>
                    <a:lnTo>
                      <a:pt x="4" y="36"/>
                    </a:lnTo>
                    <a:lnTo>
                      <a:pt x="2" y="32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32" y="16"/>
                    </a:lnTo>
                    <a:lnTo>
                      <a:pt x="6" y="16"/>
                    </a:lnTo>
                    <a:close/>
                    <a:moveTo>
                      <a:pt x="6" y="14"/>
                    </a:moveTo>
                    <a:lnTo>
                      <a:pt x="24" y="14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2" y="4"/>
                    </a:lnTo>
                    <a:lnTo>
                      <a:pt x="10" y="6"/>
                    </a:lnTo>
                    <a:lnTo>
                      <a:pt x="8" y="10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05" name="Freeform 305"/>
              <p:cNvSpPr>
                <a:spLocks/>
              </p:cNvSpPr>
              <p:nvPr/>
            </p:nvSpPr>
            <p:spPr bwMode="auto">
              <a:xfrm>
                <a:off x="3438" y="2136"/>
                <a:ext cx="26" cy="42"/>
              </a:xfrm>
              <a:custGeom>
                <a:avLst/>
                <a:gdLst>
                  <a:gd name="T0" fmla="*/ 22 w 26"/>
                  <a:gd name="T1" fmla="*/ 0 h 42"/>
                  <a:gd name="T2" fmla="*/ 22 w 26"/>
                  <a:gd name="T3" fmla="*/ 14 h 42"/>
                  <a:gd name="T4" fmla="*/ 22 w 26"/>
                  <a:gd name="T5" fmla="*/ 14 h 42"/>
                  <a:gd name="T6" fmla="*/ 20 w 26"/>
                  <a:gd name="T7" fmla="*/ 10 h 42"/>
                  <a:gd name="T8" fmla="*/ 18 w 26"/>
                  <a:gd name="T9" fmla="*/ 6 h 42"/>
                  <a:gd name="T10" fmla="*/ 14 w 26"/>
                  <a:gd name="T11" fmla="*/ 4 h 42"/>
                  <a:gd name="T12" fmla="*/ 12 w 26"/>
                  <a:gd name="T13" fmla="*/ 4 h 42"/>
                  <a:gd name="T14" fmla="*/ 8 w 26"/>
                  <a:gd name="T15" fmla="*/ 4 h 42"/>
                  <a:gd name="T16" fmla="*/ 6 w 26"/>
                  <a:gd name="T17" fmla="*/ 6 h 42"/>
                  <a:gd name="T18" fmla="*/ 6 w 26"/>
                  <a:gd name="T19" fmla="*/ 6 h 42"/>
                  <a:gd name="T20" fmla="*/ 4 w 26"/>
                  <a:gd name="T21" fmla="*/ 8 h 42"/>
                  <a:gd name="T22" fmla="*/ 4 w 26"/>
                  <a:gd name="T23" fmla="*/ 10 h 42"/>
                  <a:gd name="T24" fmla="*/ 6 w 26"/>
                  <a:gd name="T25" fmla="*/ 12 h 42"/>
                  <a:gd name="T26" fmla="*/ 8 w 26"/>
                  <a:gd name="T27" fmla="*/ 14 h 42"/>
                  <a:gd name="T28" fmla="*/ 10 w 26"/>
                  <a:gd name="T29" fmla="*/ 16 h 42"/>
                  <a:gd name="T30" fmla="*/ 16 w 26"/>
                  <a:gd name="T31" fmla="*/ 20 h 42"/>
                  <a:gd name="T32" fmla="*/ 22 w 26"/>
                  <a:gd name="T33" fmla="*/ 22 h 42"/>
                  <a:gd name="T34" fmla="*/ 24 w 26"/>
                  <a:gd name="T35" fmla="*/ 26 h 42"/>
                  <a:gd name="T36" fmla="*/ 26 w 26"/>
                  <a:gd name="T37" fmla="*/ 30 h 42"/>
                  <a:gd name="T38" fmla="*/ 24 w 26"/>
                  <a:gd name="T39" fmla="*/ 36 h 42"/>
                  <a:gd name="T40" fmla="*/ 22 w 26"/>
                  <a:gd name="T41" fmla="*/ 38 h 42"/>
                  <a:gd name="T42" fmla="*/ 18 w 26"/>
                  <a:gd name="T43" fmla="*/ 42 h 42"/>
                  <a:gd name="T44" fmla="*/ 12 w 26"/>
                  <a:gd name="T45" fmla="*/ 42 h 42"/>
                  <a:gd name="T46" fmla="*/ 8 w 26"/>
                  <a:gd name="T47" fmla="*/ 42 h 42"/>
                  <a:gd name="T48" fmla="*/ 4 w 26"/>
                  <a:gd name="T49" fmla="*/ 40 h 42"/>
                  <a:gd name="T50" fmla="*/ 2 w 26"/>
                  <a:gd name="T51" fmla="*/ 40 h 42"/>
                  <a:gd name="T52" fmla="*/ 2 w 26"/>
                  <a:gd name="T53" fmla="*/ 40 h 42"/>
                  <a:gd name="T54" fmla="*/ 0 w 26"/>
                  <a:gd name="T55" fmla="*/ 40 h 42"/>
                  <a:gd name="T56" fmla="*/ 0 w 26"/>
                  <a:gd name="T57" fmla="*/ 42 h 42"/>
                  <a:gd name="T58" fmla="*/ 0 w 26"/>
                  <a:gd name="T59" fmla="*/ 42 h 42"/>
                  <a:gd name="T60" fmla="*/ 0 w 26"/>
                  <a:gd name="T61" fmla="*/ 28 h 42"/>
                  <a:gd name="T62" fmla="*/ 0 w 26"/>
                  <a:gd name="T63" fmla="*/ 28 h 42"/>
                  <a:gd name="T64" fmla="*/ 2 w 26"/>
                  <a:gd name="T65" fmla="*/ 34 h 42"/>
                  <a:gd name="T66" fmla="*/ 4 w 26"/>
                  <a:gd name="T67" fmla="*/ 36 h 42"/>
                  <a:gd name="T68" fmla="*/ 8 w 26"/>
                  <a:gd name="T69" fmla="*/ 38 h 42"/>
                  <a:gd name="T70" fmla="*/ 12 w 26"/>
                  <a:gd name="T71" fmla="*/ 40 h 42"/>
                  <a:gd name="T72" fmla="*/ 16 w 26"/>
                  <a:gd name="T73" fmla="*/ 38 h 42"/>
                  <a:gd name="T74" fmla="*/ 18 w 26"/>
                  <a:gd name="T75" fmla="*/ 38 h 42"/>
                  <a:gd name="T76" fmla="*/ 18 w 26"/>
                  <a:gd name="T77" fmla="*/ 36 h 42"/>
                  <a:gd name="T78" fmla="*/ 20 w 26"/>
                  <a:gd name="T79" fmla="*/ 34 h 42"/>
                  <a:gd name="T80" fmla="*/ 18 w 26"/>
                  <a:gd name="T81" fmla="*/ 30 h 42"/>
                  <a:gd name="T82" fmla="*/ 18 w 26"/>
                  <a:gd name="T83" fmla="*/ 28 h 42"/>
                  <a:gd name="T84" fmla="*/ 14 w 26"/>
                  <a:gd name="T85" fmla="*/ 26 h 42"/>
                  <a:gd name="T86" fmla="*/ 10 w 26"/>
                  <a:gd name="T87" fmla="*/ 24 h 42"/>
                  <a:gd name="T88" fmla="*/ 4 w 26"/>
                  <a:gd name="T89" fmla="*/ 20 h 42"/>
                  <a:gd name="T90" fmla="*/ 2 w 26"/>
                  <a:gd name="T91" fmla="*/ 18 h 42"/>
                  <a:gd name="T92" fmla="*/ 0 w 26"/>
                  <a:gd name="T93" fmla="*/ 16 h 42"/>
                  <a:gd name="T94" fmla="*/ 0 w 26"/>
                  <a:gd name="T95" fmla="*/ 12 h 42"/>
                  <a:gd name="T96" fmla="*/ 0 w 26"/>
                  <a:gd name="T97" fmla="*/ 8 h 42"/>
                  <a:gd name="T98" fmla="*/ 2 w 26"/>
                  <a:gd name="T99" fmla="*/ 4 h 42"/>
                  <a:gd name="T100" fmla="*/ 6 w 26"/>
                  <a:gd name="T101" fmla="*/ 2 h 42"/>
                  <a:gd name="T102" fmla="*/ 12 w 26"/>
                  <a:gd name="T103" fmla="*/ 0 h 42"/>
                  <a:gd name="T104" fmla="*/ 14 w 26"/>
                  <a:gd name="T105" fmla="*/ 2 h 42"/>
                  <a:gd name="T106" fmla="*/ 16 w 26"/>
                  <a:gd name="T107" fmla="*/ 2 h 42"/>
                  <a:gd name="T108" fmla="*/ 18 w 26"/>
                  <a:gd name="T109" fmla="*/ 2 h 42"/>
                  <a:gd name="T110" fmla="*/ 20 w 26"/>
                  <a:gd name="T111" fmla="*/ 2 h 42"/>
                  <a:gd name="T112" fmla="*/ 20 w 26"/>
                  <a:gd name="T113" fmla="*/ 2 h 42"/>
                  <a:gd name="T114" fmla="*/ 20 w 26"/>
                  <a:gd name="T115" fmla="*/ 2 h 42"/>
                  <a:gd name="T116" fmla="*/ 22 w 26"/>
                  <a:gd name="T117" fmla="*/ 2 h 42"/>
                  <a:gd name="T118" fmla="*/ 22 w 26"/>
                  <a:gd name="T119" fmla="*/ 0 h 42"/>
                  <a:gd name="T120" fmla="*/ 22 w 26"/>
                  <a:gd name="T121" fmla="*/ 0 h 4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6"/>
                  <a:gd name="T184" fmla="*/ 0 h 42"/>
                  <a:gd name="T185" fmla="*/ 26 w 26"/>
                  <a:gd name="T186" fmla="*/ 42 h 4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6" h="42">
                    <a:moveTo>
                      <a:pt x="22" y="0"/>
                    </a:moveTo>
                    <a:lnTo>
                      <a:pt x="22" y="14"/>
                    </a:lnTo>
                    <a:lnTo>
                      <a:pt x="20" y="10"/>
                    </a:lnTo>
                    <a:lnTo>
                      <a:pt x="18" y="6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4"/>
                    </a:lnTo>
                    <a:lnTo>
                      <a:pt x="10" y="16"/>
                    </a:lnTo>
                    <a:lnTo>
                      <a:pt x="16" y="20"/>
                    </a:lnTo>
                    <a:lnTo>
                      <a:pt x="22" y="22"/>
                    </a:lnTo>
                    <a:lnTo>
                      <a:pt x="24" y="26"/>
                    </a:lnTo>
                    <a:lnTo>
                      <a:pt x="26" y="30"/>
                    </a:lnTo>
                    <a:lnTo>
                      <a:pt x="24" y="36"/>
                    </a:lnTo>
                    <a:lnTo>
                      <a:pt x="22" y="38"/>
                    </a:lnTo>
                    <a:lnTo>
                      <a:pt x="18" y="42"/>
                    </a:lnTo>
                    <a:lnTo>
                      <a:pt x="12" y="42"/>
                    </a:lnTo>
                    <a:lnTo>
                      <a:pt x="8" y="42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28"/>
                    </a:lnTo>
                    <a:lnTo>
                      <a:pt x="2" y="34"/>
                    </a:lnTo>
                    <a:lnTo>
                      <a:pt x="4" y="36"/>
                    </a:lnTo>
                    <a:lnTo>
                      <a:pt x="8" y="38"/>
                    </a:lnTo>
                    <a:lnTo>
                      <a:pt x="12" y="40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18" y="36"/>
                    </a:lnTo>
                    <a:lnTo>
                      <a:pt x="20" y="34"/>
                    </a:lnTo>
                    <a:lnTo>
                      <a:pt x="18" y="30"/>
                    </a:lnTo>
                    <a:lnTo>
                      <a:pt x="18" y="28"/>
                    </a:lnTo>
                    <a:lnTo>
                      <a:pt x="14" y="26"/>
                    </a:lnTo>
                    <a:lnTo>
                      <a:pt x="10" y="24"/>
                    </a:lnTo>
                    <a:lnTo>
                      <a:pt x="4" y="20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06" name="Freeform 306"/>
              <p:cNvSpPr>
                <a:spLocks noEditPoints="1"/>
              </p:cNvSpPr>
              <p:nvPr/>
            </p:nvSpPr>
            <p:spPr bwMode="auto">
              <a:xfrm>
                <a:off x="3470" y="2136"/>
                <a:ext cx="32" cy="42"/>
              </a:xfrm>
              <a:custGeom>
                <a:avLst/>
                <a:gdLst>
                  <a:gd name="T0" fmla="*/ 6 w 32"/>
                  <a:gd name="T1" fmla="*/ 16 h 42"/>
                  <a:gd name="T2" fmla="*/ 6 w 32"/>
                  <a:gd name="T3" fmla="*/ 24 h 42"/>
                  <a:gd name="T4" fmla="*/ 10 w 32"/>
                  <a:gd name="T5" fmla="*/ 30 h 42"/>
                  <a:gd name="T6" fmla="*/ 14 w 32"/>
                  <a:gd name="T7" fmla="*/ 34 h 42"/>
                  <a:gd name="T8" fmla="*/ 20 w 32"/>
                  <a:gd name="T9" fmla="*/ 34 h 42"/>
                  <a:gd name="T10" fmla="*/ 24 w 32"/>
                  <a:gd name="T11" fmla="*/ 34 h 42"/>
                  <a:gd name="T12" fmla="*/ 26 w 32"/>
                  <a:gd name="T13" fmla="*/ 32 h 42"/>
                  <a:gd name="T14" fmla="*/ 28 w 32"/>
                  <a:gd name="T15" fmla="*/ 30 h 42"/>
                  <a:gd name="T16" fmla="*/ 30 w 32"/>
                  <a:gd name="T17" fmla="*/ 26 h 42"/>
                  <a:gd name="T18" fmla="*/ 32 w 32"/>
                  <a:gd name="T19" fmla="*/ 26 h 42"/>
                  <a:gd name="T20" fmla="*/ 30 w 32"/>
                  <a:gd name="T21" fmla="*/ 32 h 42"/>
                  <a:gd name="T22" fmla="*/ 26 w 32"/>
                  <a:gd name="T23" fmla="*/ 38 h 42"/>
                  <a:gd name="T24" fmla="*/ 22 w 32"/>
                  <a:gd name="T25" fmla="*/ 40 h 42"/>
                  <a:gd name="T26" fmla="*/ 16 w 32"/>
                  <a:gd name="T27" fmla="*/ 42 h 42"/>
                  <a:gd name="T28" fmla="*/ 10 w 32"/>
                  <a:gd name="T29" fmla="*/ 40 h 42"/>
                  <a:gd name="T30" fmla="*/ 4 w 32"/>
                  <a:gd name="T31" fmla="*/ 36 h 42"/>
                  <a:gd name="T32" fmla="*/ 2 w 32"/>
                  <a:gd name="T33" fmla="*/ 32 h 42"/>
                  <a:gd name="T34" fmla="*/ 0 w 32"/>
                  <a:gd name="T35" fmla="*/ 28 h 42"/>
                  <a:gd name="T36" fmla="*/ 0 w 32"/>
                  <a:gd name="T37" fmla="*/ 22 h 42"/>
                  <a:gd name="T38" fmla="*/ 0 w 32"/>
                  <a:gd name="T39" fmla="*/ 16 h 42"/>
                  <a:gd name="T40" fmla="*/ 2 w 32"/>
                  <a:gd name="T41" fmla="*/ 10 h 42"/>
                  <a:gd name="T42" fmla="*/ 4 w 32"/>
                  <a:gd name="T43" fmla="*/ 6 h 42"/>
                  <a:gd name="T44" fmla="*/ 8 w 32"/>
                  <a:gd name="T45" fmla="*/ 4 h 42"/>
                  <a:gd name="T46" fmla="*/ 12 w 32"/>
                  <a:gd name="T47" fmla="*/ 2 h 42"/>
                  <a:gd name="T48" fmla="*/ 16 w 32"/>
                  <a:gd name="T49" fmla="*/ 0 h 42"/>
                  <a:gd name="T50" fmla="*/ 22 w 32"/>
                  <a:gd name="T51" fmla="*/ 2 h 42"/>
                  <a:gd name="T52" fmla="*/ 28 w 32"/>
                  <a:gd name="T53" fmla="*/ 6 h 42"/>
                  <a:gd name="T54" fmla="*/ 30 w 32"/>
                  <a:gd name="T55" fmla="*/ 10 h 42"/>
                  <a:gd name="T56" fmla="*/ 32 w 32"/>
                  <a:gd name="T57" fmla="*/ 16 h 42"/>
                  <a:gd name="T58" fmla="*/ 6 w 32"/>
                  <a:gd name="T59" fmla="*/ 16 h 42"/>
                  <a:gd name="T60" fmla="*/ 6 w 32"/>
                  <a:gd name="T61" fmla="*/ 14 h 42"/>
                  <a:gd name="T62" fmla="*/ 22 w 32"/>
                  <a:gd name="T63" fmla="*/ 14 h 42"/>
                  <a:gd name="T64" fmla="*/ 22 w 32"/>
                  <a:gd name="T65" fmla="*/ 10 h 42"/>
                  <a:gd name="T66" fmla="*/ 22 w 32"/>
                  <a:gd name="T67" fmla="*/ 8 h 42"/>
                  <a:gd name="T68" fmla="*/ 20 w 32"/>
                  <a:gd name="T69" fmla="*/ 6 h 42"/>
                  <a:gd name="T70" fmla="*/ 18 w 32"/>
                  <a:gd name="T71" fmla="*/ 6 h 42"/>
                  <a:gd name="T72" fmla="*/ 16 w 32"/>
                  <a:gd name="T73" fmla="*/ 4 h 42"/>
                  <a:gd name="T74" fmla="*/ 14 w 32"/>
                  <a:gd name="T75" fmla="*/ 4 h 42"/>
                  <a:gd name="T76" fmla="*/ 12 w 32"/>
                  <a:gd name="T77" fmla="*/ 4 h 42"/>
                  <a:gd name="T78" fmla="*/ 8 w 32"/>
                  <a:gd name="T79" fmla="*/ 6 h 42"/>
                  <a:gd name="T80" fmla="*/ 6 w 32"/>
                  <a:gd name="T81" fmla="*/ 10 h 42"/>
                  <a:gd name="T82" fmla="*/ 6 w 32"/>
                  <a:gd name="T83" fmla="*/ 14 h 4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2"/>
                  <a:gd name="T127" fmla="*/ 0 h 42"/>
                  <a:gd name="T128" fmla="*/ 32 w 32"/>
                  <a:gd name="T129" fmla="*/ 42 h 4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2" h="42">
                    <a:moveTo>
                      <a:pt x="6" y="16"/>
                    </a:moveTo>
                    <a:lnTo>
                      <a:pt x="6" y="24"/>
                    </a:lnTo>
                    <a:lnTo>
                      <a:pt x="10" y="30"/>
                    </a:lnTo>
                    <a:lnTo>
                      <a:pt x="14" y="34"/>
                    </a:lnTo>
                    <a:lnTo>
                      <a:pt x="20" y="34"/>
                    </a:lnTo>
                    <a:lnTo>
                      <a:pt x="24" y="34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30" y="26"/>
                    </a:lnTo>
                    <a:lnTo>
                      <a:pt x="32" y="26"/>
                    </a:lnTo>
                    <a:lnTo>
                      <a:pt x="30" y="32"/>
                    </a:lnTo>
                    <a:lnTo>
                      <a:pt x="26" y="38"/>
                    </a:lnTo>
                    <a:lnTo>
                      <a:pt x="22" y="40"/>
                    </a:lnTo>
                    <a:lnTo>
                      <a:pt x="16" y="42"/>
                    </a:lnTo>
                    <a:lnTo>
                      <a:pt x="10" y="40"/>
                    </a:lnTo>
                    <a:lnTo>
                      <a:pt x="4" y="36"/>
                    </a:lnTo>
                    <a:lnTo>
                      <a:pt x="2" y="32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8" y="4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22" y="2"/>
                    </a:lnTo>
                    <a:lnTo>
                      <a:pt x="28" y="6"/>
                    </a:lnTo>
                    <a:lnTo>
                      <a:pt x="30" y="10"/>
                    </a:lnTo>
                    <a:lnTo>
                      <a:pt x="32" y="16"/>
                    </a:lnTo>
                    <a:lnTo>
                      <a:pt x="6" y="16"/>
                    </a:lnTo>
                    <a:close/>
                    <a:moveTo>
                      <a:pt x="6" y="14"/>
                    </a:moveTo>
                    <a:lnTo>
                      <a:pt x="22" y="14"/>
                    </a:lnTo>
                    <a:lnTo>
                      <a:pt x="22" y="10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6" y="10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07" name="Rectangle 307"/>
              <p:cNvSpPr>
                <a:spLocks noChangeArrowheads="1"/>
              </p:cNvSpPr>
              <p:nvPr/>
            </p:nvSpPr>
            <p:spPr bwMode="auto">
              <a:xfrm>
                <a:off x="3528" y="210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8" name="Freeform 308"/>
              <p:cNvSpPr>
                <a:spLocks/>
              </p:cNvSpPr>
              <p:nvPr/>
            </p:nvSpPr>
            <p:spPr bwMode="auto">
              <a:xfrm>
                <a:off x="3672" y="2116"/>
                <a:ext cx="36" cy="62"/>
              </a:xfrm>
              <a:custGeom>
                <a:avLst/>
                <a:gdLst>
                  <a:gd name="T0" fmla="*/ 16 w 36"/>
                  <a:gd name="T1" fmla="*/ 24 h 62"/>
                  <a:gd name="T2" fmla="*/ 16 w 36"/>
                  <a:gd name="T3" fmla="*/ 52 h 62"/>
                  <a:gd name="T4" fmla="*/ 16 w 36"/>
                  <a:gd name="T5" fmla="*/ 56 h 62"/>
                  <a:gd name="T6" fmla="*/ 16 w 36"/>
                  <a:gd name="T7" fmla="*/ 58 h 62"/>
                  <a:gd name="T8" fmla="*/ 18 w 36"/>
                  <a:gd name="T9" fmla="*/ 60 h 62"/>
                  <a:gd name="T10" fmla="*/ 20 w 36"/>
                  <a:gd name="T11" fmla="*/ 60 h 62"/>
                  <a:gd name="T12" fmla="*/ 24 w 36"/>
                  <a:gd name="T13" fmla="*/ 60 h 62"/>
                  <a:gd name="T14" fmla="*/ 24 w 36"/>
                  <a:gd name="T15" fmla="*/ 62 h 62"/>
                  <a:gd name="T16" fmla="*/ 0 w 36"/>
                  <a:gd name="T17" fmla="*/ 62 h 62"/>
                  <a:gd name="T18" fmla="*/ 0 w 36"/>
                  <a:gd name="T19" fmla="*/ 60 h 62"/>
                  <a:gd name="T20" fmla="*/ 2 w 36"/>
                  <a:gd name="T21" fmla="*/ 60 h 62"/>
                  <a:gd name="T22" fmla="*/ 4 w 36"/>
                  <a:gd name="T23" fmla="*/ 60 h 62"/>
                  <a:gd name="T24" fmla="*/ 6 w 36"/>
                  <a:gd name="T25" fmla="*/ 60 h 62"/>
                  <a:gd name="T26" fmla="*/ 6 w 36"/>
                  <a:gd name="T27" fmla="*/ 58 h 62"/>
                  <a:gd name="T28" fmla="*/ 8 w 36"/>
                  <a:gd name="T29" fmla="*/ 56 h 62"/>
                  <a:gd name="T30" fmla="*/ 8 w 36"/>
                  <a:gd name="T31" fmla="*/ 54 h 62"/>
                  <a:gd name="T32" fmla="*/ 8 w 36"/>
                  <a:gd name="T33" fmla="*/ 52 h 62"/>
                  <a:gd name="T34" fmla="*/ 8 w 36"/>
                  <a:gd name="T35" fmla="*/ 24 h 62"/>
                  <a:gd name="T36" fmla="*/ 0 w 36"/>
                  <a:gd name="T37" fmla="*/ 24 h 62"/>
                  <a:gd name="T38" fmla="*/ 0 w 36"/>
                  <a:gd name="T39" fmla="*/ 22 h 62"/>
                  <a:gd name="T40" fmla="*/ 8 w 36"/>
                  <a:gd name="T41" fmla="*/ 22 h 62"/>
                  <a:gd name="T42" fmla="*/ 8 w 36"/>
                  <a:gd name="T43" fmla="*/ 20 h 62"/>
                  <a:gd name="T44" fmla="*/ 8 w 36"/>
                  <a:gd name="T45" fmla="*/ 14 h 62"/>
                  <a:gd name="T46" fmla="*/ 10 w 36"/>
                  <a:gd name="T47" fmla="*/ 10 h 62"/>
                  <a:gd name="T48" fmla="*/ 12 w 36"/>
                  <a:gd name="T49" fmla="*/ 6 h 62"/>
                  <a:gd name="T50" fmla="*/ 16 w 36"/>
                  <a:gd name="T51" fmla="*/ 2 h 62"/>
                  <a:gd name="T52" fmla="*/ 20 w 36"/>
                  <a:gd name="T53" fmla="*/ 0 h 62"/>
                  <a:gd name="T54" fmla="*/ 24 w 36"/>
                  <a:gd name="T55" fmla="*/ 0 h 62"/>
                  <a:gd name="T56" fmla="*/ 28 w 36"/>
                  <a:gd name="T57" fmla="*/ 0 h 62"/>
                  <a:gd name="T58" fmla="*/ 32 w 36"/>
                  <a:gd name="T59" fmla="*/ 2 h 62"/>
                  <a:gd name="T60" fmla="*/ 34 w 36"/>
                  <a:gd name="T61" fmla="*/ 6 h 62"/>
                  <a:gd name="T62" fmla="*/ 36 w 36"/>
                  <a:gd name="T63" fmla="*/ 8 h 62"/>
                  <a:gd name="T64" fmla="*/ 34 w 36"/>
                  <a:gd name="T65" fmla="*/ 8 h 62"/>
                  <a:gd name="T66" fmla="*/ 34 w 36"/>
                  <a:gd name="T67" fmla="*/ 10 h 62"/>
                  <a:gd name="T68" fmla="*/ 32 w 36"/>
                  <a:gd name="T69" fmla="*/ 10 h 62"/>
                  <a:gd name="T70" fmla="*/ 32 w 36"/>
                  <a:gd name="T71" fmla="*/ 10 h 62"/>
                  <a:gd name="T72" fmla="*/ 30 w 36"/>
                  <a:gd name="T73" fmla="*/ 10 h 62"/>
                  <a:gd name="T74" fmla="*/ 30 w 36"/>
                  <a:gd name="T75" fmla="*/ 10 h 62"/>
                  <a:gd name="T76" fmla="*/ 28 w 36"/>
                  <a:gd name="T77" fmla="*/ 8 h 62"/>
                  <a:gd name="T78" fmla="*/ 26 w 36"/>
                  <a:gd name="T79" fmla="*/ 6 h 62"/>
                  <a:gd name="T80" fmla="*/ 26 w 36"/>
                  <a:gd name="T81" fmla="*/ 4 h 62"/>
                  <a:gd name="T82" fmla="*/ 24 w 36"/>
                  <a:gd name="T83" fmla="*/ 4 h 62"/>
                  <a:gd name="T84" fmla="*/ 22 w 36"/>
                  <a:gd name="T85" fmla="*/ 2 h 62"/>
                  <a:gd name="T86" fmla="*/ 20 w 36"/>
                  <a:gd name="T87" fmla="*/ 2 h 62"/>
                  <a:gd name="T88" fmla="*/ 20 w 36"/>
                  <a:gd name="T89" fmla="*/ 2 h 62"/>
                  <a:gd name="T90" fmla="*/ 18 w 36"/>
                  <a:gd name="T91" fmla="*/ 4 h 62"/>
                  <a:gd name="T92" fmla="*/ 16 w 36"/>
                  <a:gd name="T93" fmla="*/ 6 h 62"/>
                  <a:gd name="T94" fmla="*/ 16 w 36"/>
                  <a:gd name="T95" fmla="*/ 8 h 62"/>
                  <a:gd name="T96" fmla="*/ 16 w 36"/>
                  <a:gd name="T97" fmla="*/ 12 h 62"/>
                  <a:gd name="T98" fmla="*/ 16 w 36"/>
                  <a:gd name="T99" fmla="*/ 18 h 62"/>
                  <a:gd name="T100" fmla="*/ 16 w 36"/>
                  <a:gd name="T101" fmla="*/ 22 h 62"/>
                  <a:gd name="T102" fmla="*/ 26 w 36"/>
                  <a:gd name="T103" fmla="*/ 22 h 62"/>
                  <a:gd name="T104" fmla="*/ 26 w 36"/>
                  <a:gd name="T105" fmla="*/ 24 h 62"/>
                  <a:gd name="T106" fmla="*/ 16 w 36"/>
                  <a:gd name="T107" fmla="*/ 24 h 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6"/>
                  <a:gd name="T163" fmla="*/ 0 h 62"/>
                  <a:gd name="T164" fmla="*/ 36 w 36"/>
                  <a:gd name="T165" fmla="*/ 62 h 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6" h="62">
                    <a:moveTo>
                      <a:pt x="16" y="24"/>
                    </a:moveTo>
                    <a:lnTo>
                      <a:pt x="16" y="52"/>
                    </a:lnTo>
                    <a:lnTo>
                      <a:pt x="16" y="56"/>
                    </a:lnTo>
                    <a:lnTo>
                      <a:pt x="16" y="58"/>
                    </a:lnTo>
                    <a:lnTo>
                      <a:pt x="18" y="60"/>
                    </a:lnTo>
                    <a:lnTo>
                      <a:pt x="20" y="60"/>
                    </a:lnTo>
                    <a:lnTo>
                      <a:pt x="24" y="60"/>
                    </a:lnTo>
                    <a:lnTo>
                      <a:pt x="24" y="62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2" y="60"/>
                    </a:lnTo>
                    <a:lnTo>
                      <a:pt x="4" y="60"/>
                    </a:lnTo>
                    <a:lnTo>
                      <a:pt x="6" y="60"/>
                    </a:lnTo>
                    <a:lnTo>
                      <a:pt x="6" y="58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52"/>
                    </a:lnTo>
                    <a:lnTo>
                      <a:pt x="8" y="24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8" y="22"/>
                    </a:lnTo>
                    <a:lnTo>
                      <a:pt x="8" y="20"/>
                    </a:lnTo>
                    <a:lnTo>
                      <a:pt x="8" y="14"/>
                    </a:lnTo>
                    <a:lnTo>
                      <a:pt x="10" y="10"/>
                    </a:lnTo>
                    <a:lnTo>
                      <a:pt x="12" y="6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2" y="2"/>
                    </a:lnTo>
                    <a:lnTo>
                      <a:pt x="34" y="6"/>
                    </a:lnTo>
                    <a:lnTo>
                      <a:pt x="36" y="8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32" y="10"/>
                    </a:lnTo>
                    <a:lnTo>
                      <a:pt x="30" y="10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6" y="4"/>
                    </a:lnTo>
                    <a:lnTo>
                      <a:pt x="24" y="4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6" y="12"/>
                    </a:lnTo>
                    <a:lnTo>
                      <a:pt x="16" y="18"/>
                    </a:lnTo>
                    <a:lnTo>
                      <a:pt x="16" y="22"/>
                    </a:lnTo>
                    <a:lnTo>
                      <a:pt x="26" y="22"/>
                    </a:lnTo>
                    <a:lnTo>
                      <a:pt x="26" y="24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09" name="Freeform 309"/>
              <p:cNvSpPr>
                <a:spLocks noEditPoints="1"/>
              </p:cNvSpPr>
              <p:nvPr/>
            </p:nvSpPr>
            <p:spPr bwMode="auto">
              <a:xfrm>
                <a:off x="3700" y="2136"/>
                <a:ext cx="38" cy="42"/>
              </a:xfrm>
              <a:custGeom>
                <a:avLst/>
                <a:gdLst>
                  <a:gd name="T0" fmla="*/ 20 w 38"/>
                  <a:gd name="T1" fmla="*/ 0 h 42"/>
                  <a:gd name="T2" fmla="*/ 24 w 38"/>
                  <a:gd name="T3" fmla="*/ 2 h 42"/>
                  <a:gd name="T4" fmla="*/ 30 w 38"/>
                  <a:gd name="T5" fmla="*/ 4 h 42"/>
                  <a:gd name="T6" fmla="*/ 34 w 38"/>
                  <a:gd name="T7" fmla="*/ 8 h 42"/>
                  <a:gd name="T8" fmla="*/ 36 w 38"/>
                  <a:gd name="T9" fmla="*/ 14 h 42"/>
                  <a:gd name="T10" fmla="*/ 38 w 38"/>
                  <a:gd name="T11" fmla="*/ 20 h 42"/>
                  <a:gd name="T12" fmla="*/ 38 w 38"/>
                  <a:gd name="T13" fmla="*/ 26 h 42"/>
                  <a:gd name="T14" fmla="*/ 36 w 38"/>
                  <a:gd name="T15" fmla="*/ 32 h 42"/>
                  <a:gd name="T16" fmla="*/ 32 w 38"/>
                  <a:gd name="T17" fmla="*/ 36 h 42"/>
                  <a:gd name="T18" fmla="*/ 28 w 38"/>
                  <a:gd name="T19" fmla="*/ 40 h 42"/>
                  <a:gd name="T20" fmla="*/ 24 w 38"/>
                  <a:gd name="T21" fmla="*/ 42 h 42"/>
                  <a:gd name="T22" fmla="*/ 18 w 38"/>
                  <a:gd name="T23" fmla="*/ 42 h 42"/>
                  <a:gd name="T24" fmla="*/ 14 w 38"/>
                  <a:gd name="T25" fmla="*/ 42 h 42"/>
                  <a:gd name="T26" fmla="*/ 8 w 38"/>
                  <a:gd name="T27" fmla="*/ 38 h 42"/>
                  <a:gd name="T28" fmla="*/ 6 w 38"/>
                  <a:gd name="T29" fmla="*/ 36 h 42"/>
                  <a:gd name="T30" fmla="*/ 2 w 38"/>
                  <a:gd name="T31" fmla="*/ 28 h 42"/>
                  <a:gd name="T32" fmla="*/ 0 w 38"/>
                  <a:gd name="T33" fmla="*/ 22 h 42"/>
                  <a:gd name="T34" fmla="*/ 2 w 38"/>
                  <a:gd name="T35" fmla="*/ 16 h 42"/>
                  <a:gd name="T36" fmla="*/ 4 w 38"/>
                  <a:gd name="T37" fmla="*/ 12 h 42"/>
                  <a:gd name="T38" fmla="*/ 6 w 38"/>
                  <a:gd name="T39" fmla="*/ 6 h 42"/>
                  <a:gd name="T40" fmla="*/ 10 w 38"/>
                  <a:gd name="T41" fmla="*/ 4 h 42"/>
                  <a:gd name="T42" fmla="*/ 14 w 38"/>
                  <a:gd name="T43" fmla="*/ 2 h 42"/>
                  <a:gd name="T44" fmla="*/ 20 w 38"/>
                  <a:gd name="T45" fmla="*/ 0 h 42"/>
                  <a:gd name="T46" fmla="*/ 18 w 38"/>
                  <a:gd name="T47" fmla="*/ 4 h 42"/>
                  <a:gd name="T48" fmla="*/ 16 w 38"/>
                  <a:gd name="T49" fmla="*/ 4 h 42"/>
                  <a:gd name="T50" fmla="*/ 14 w 38"/>
                  <a:gd name="T51" fmla="*/ 6 h 42"/>
                  <a:gd name="T52" fmla="*/ 12 w 38"/>
                  <a:gd name="T53" fmla="*/ 6 h 42"/>
                  <a:gd name="T54" fmla="*/ 10 w 38"/>
                  <a:gd name="T55" fmla="*/ 10 h 42"/>
                  <a:gd name="T56" fmla="*/ 8 w 38"/>
                  <a:gd name="T57" fmla="*/ 14 h 42"/>
                  <a:gd name="T58" fmla="*/ 8 w 38"/>
                  <a:gd name="T59" fmla="*/ 18 h 42"/>
                  <a:gd name="T60" fmla="*/ 8 w 38"/>
                  <a:gd name="T61" fmla="*/ 26 h 42"/>
                  <a:gd name="T62" fmla="*/ 12 w 38"/>
                  <a:gd name="T63" fmla="*/ 34 h 42"/>
                  <a:gd name="T64" fmla="*/ 14 w 38"/>
                  <a:gd name="T65" fmla="*/ 36 h 42"/>
                  <a:gd name="T66" fmla="*/ 18 w 38"/>
                  <a:gd name="T67" fmla="*/ 38 h 42"/>
                  <a:gd name="T68" fmla="*/ 20 w 38"/>
                  <a:gd name="T69" fmla="*/ 40 h 42"/>
                  <a:gd name="T70" fmla="*/ 24 w 38"/>
                  <a:gd name="T71" fmla="*/ 38 h 42"/>
                  <a:gd name="T72" fmla="*/ 28 w 38"/>
                  <a:gd name="T73" fmla="*/ 36 h 42"/>
                  <a:gd name="T74" fmla="*/ 30 w 38"/>
                  <a:gd name="T75" fmla="*/ 32 h 42"/>
                  <a:gd name="T76" fmla="*/ 30 w 38"/>
                  <a:gd name="T77" fmla="*/ 24 h 42"/>
                  <a:gd name="T78" fmla="*/ 30 w 38"/>
                  <a:gd name="T79" fmla="*/ 18 h 42"/>
                  <a:gd name="T80" fmla="*/ 28 w 38"/>
                  <a:gd name="T81" fmla="*/ 12 h 42"/>
                  <a:gd name="T82" fmla="*/ 26 w 38"/>
                  <a:gd name="T83" fmla="*/ 8 h 42"/>
                  <a:gd name="T84" fmla="*/ 22 w 38"/>
                  <a:gd name="T85" fmla="*/ 4 h 42"/>
                  <a:gd name="T86" fmla="*/ 18 w 38"/>
                  <a:gd name="T87" fmla="*/ 4 h 4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"/>
                  <a:gd name="T133" fmla="*/ 0 h 42"/>
                  <a:gd name="T134" fmla="*/ 38 w 38"/>
                  <a:gd name="T135" fmla="*/ 42 h 4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" h="42">
                    <a:moveTo>
                      <a:pt x="20" y="0"/>
                    </a:moveTo>
                    <a:lnTo>
                      <a:pt x="24" y="2"/>
                    </a:lnTo>
                    <a:lnTo>
                      <a:pt x="30" y="4"/>
                    </a:lnTo>
                    <a:lnTo>
                      <a:pt x="34" y="8"/>
                    </a:lnTo>
                    <a:lnTo>
                      <a:pt x="36" y="14"/>
                    </a:lnTo>
                    <a:lnTo>
                      <a:pt x="38" y="20"/>
                    </a:lnTo>
                    <a:lnTo>
                      <a:pt x="38" y="26"/>
                    </a:lnTo>
                    <a:lnTo>
                      <a:pt x="36" y="32"/>
                    </a:lnTo>
                    <a:lnTo>
                      <a:pt x="32" y="36"/>
                    </a:lnTo>
                    <a:lnTo>
                      <a:pt x="28" y="40"/>
                    </a:lnTo>
                    <a:lnTo>
                      <a:pt x="24" y="42"/>
                    </a:lnTo>
                    <a:lnTo>
                      <a:pt x="18" y="42"/>
                    </a:lnTo>
                    <a:lnTo>
                      <a:pt x="14" y="42"/>
                    </a:lnTo>
                    <a:lnTo>
                      <a:pt x="8" y="38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2" y="16"/>
                    </a:lnTo>
                    <a:lnTo>
                      <a:pt x="4" y="12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20" y="0"/>
                    </a:lnTo>
                    <a:close/>
                    <a:moveTo>
                      <a:pt x="18" y="4"/>
                    </a:moveTo>
                    <a:lnTo>
                      <a:pt x="16" y="4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0" y="10"/>
                    </a:lnTo>
                    <a:lnTo>
                      <a:pt x="8" y="14"/>
                    </a:lnTo>
                    <a:lnTo>
                      <a:pt x="8" y="18"/>
                    </a:lnTo>
                    <a:lnTo>
                      <a:pt x="8" y="26"/>
                    </a:lnTo>
                    <a:lnTo>
                      <a:pt x="12" y="34"/>
                    </a:lnTo>
                    <a:lnTo>
                      <a:pt x="14" y="36"/>
                    </a:lnTo>
                    <a:lnTo>
                      <a:pt x="18" y="38"/>
                    </a:lnTo>
                    <a:lnTo>
                      <a:pt x="20" y="40"/>
                    </a:lnTo>
                    <a:lnTo>
                      <a:pt x="24" y="38"/>
                    </a:lnTo>
                    <a:lnTo>
                      <a:pt x="28" y="36"/>
                    </a:lnTo>
                    <a:lnTo>
                      <a:pt x="30" y="32"/>
                    </a:lnTo>
                    <a:lnTo>
                      <a:pt x="30" y="24"/>
                    </a:lnTo>
                    <a:lnTo>
                      <a:pt x="30" y="18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2" y="4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10" name="Freeform 310"/>
              <p:cNvSpPr>
                <a:spLocks noEditPoints="1"/>
              </p:cNvSpPr>
              <p:nvPr/>
            </p:nvSpPr>
            <p:spPr bwMode="auto">
              <a:xfrm>
                <a:off x="3744" y="2136"/>
                <a:ext cx="38" cy="42"/>
              </a:xfrm>
              <a:custGeom>
                <a:avLst/>
                <a:gdLst>
                  <a:gd name="T0" fmla="*/ 20 w 38"/>
                  <a:gd name="T1" fmla="*/ 0 h 42"/>
                  <a:gd name="T2" fmla="*/ 24 w 38"/>
                  <a:gd name="T3" fmla="*/ 2 h 42"/>
                  <a:gd name="T4" fmla="*/ 30 w 38"/>
                  <a:gd name="T5" fmla="*/ 4 h 42"/>
                  <a:gd name="T6" fmla="*/ 34 w 38"/>
                  <a:gd name="T7" fmla="*/ 8 h 42"/>
                  <a:gd name="T8" fmla="*/ 36 w 38"/>
                  <a:gd name="T9" fmla="*/ 14 h 42"/>
                  <a:gd name="T10" fmla="*/ 38 w 38"/>
                  <a:gd name="T11" fmla="*/ 20 h 42"/>
                  <a:gd name="T12" fmla="*/ 38 w 38"/>
                  <a:gd name="T13" fmla="*/ 26 h 42"/>
                  <a:gd name="T14" fmla="*/ 36 w 38"/>
                  <a:gd name="T15" fmla="*/ 32 h 42"/>
                  <a:gd name="T16" fmla="*/ 32 w 38"/>
                  <a:gd name="T17" fmla="*/ 36 h 42"/>
                  <a:gd name="T18" fmla="*/ 28 w 38"/>
                  <a:gd name="T19" fmla="*/ 40 h 42"/>
                  <a:gd name="T20" fmla="*/ 24 w 38"/>
                  <a:gd name="T21" fmla="*/ 42 h 42"/>
                  <a:gd name="T22" fmla="*/ 18 w 38"/>
                  <a:gd name="T23" fmla="*/ 42 h 42"/>
                  <a:gd name="T24" fmla="*/ 14 w 38"/>
                  <a:gd name="T25" fmla="*/ 42 h 42"/>
                  <a:gd name="T26" fmla="*/ 8 w 38"/>
                  <a:gd name="T27" fmla="*/ 38 h 42"/>
                  <a:gd name="T28" fmla="*/ 4 w 38"/>
                  <a:gd name="T29" fmla="*/ 36 h 42"/>
                  <a:gd name="T30" fmla="*/ 2 w 38"/>
                  <a:gd name="T31" fmla="*/ 28 h 42"/>
                  <a:gd name="T32" fmla="*/ 0 w 38"/>
                  <a:gd name="T33" fmla="*/ 22 h 42"/>
                  <a:gd name="T34" fmla="*/ 2 w 38"/>
                  <a:gd name="T35" fmla="*/ 16 h 42"/>
                  <a:gd name="T36" fmla="*/ 4 w 38"/>
                  <a:gd name="T37" fmla="*/ 12 h 42"/>
                  <a:gd name="T38" fmla="*/ 6 w 38"/>
                  <a:gd name="T39" fmla="*/ 6 h 42"/>
                  <a:gd name="T40" fmla="*/ 10 w 38"/>
                  <a:gd name="T41" fmla="*/ 4 h 42"/>
                  <a:gd name="T42" fmla="*/ 14 w 38"/>
                  <a:gd name="T43" fmla="*/ 2 h 42"/>
                  <a:gd name="T44" fmla="*/ 20 w 38"/>
                  <a:gd name="T45" fmla="*/ 0 h 42"/>
                  <a:gd name="T46" fmla="*/ 18 w 38"/>
                  <a:gd name="T47" fmla="*/ 4 h 42"/>
                  <a:gd name="T48" fmla="*/ 16 w 38"/>
                  <a:gd name="T49" fmla="*/ 4 h 42"/>
                  <a:gd name="T50" fmla="*/ 14 w 38"/>
                  <a:gd name="T51" fmla="*/ 6 h 42"/>
                  <a:gd name="T52" fmla="*/ 10 w 38"/>
                  <a:gd name="T53" fmla="*/ 6 h 42"/>
                  <a:gd name="T54" fmla="*/ 10 w 38"/>
                  <a:gd name="T55" fmla="*/ 10 h 42"/>
                  <a:gd name="T56" fmla="*/ 8 w 38"/>
                  <a:gd name="T57" fmla="*/ 14 h 42"/>
                  <a:gd name="T58" fmla="*/ 8 w 38"/>
                  <a:gd name="T59" fmla="*/ 18 h 42"/>
                  <a:gd name="T60" fmla="*/ 8 w 38"/>
                  <a:gd name="T61" fmla="*/ 26 h 42"/>
                  <a:gd name="T62" fmla="*/ 12 w 38"/>
                  <a:gd name="T63" fmla="*/ 34 h 42"/>
                  <a:gd name="T64" fmla="*/ 14 w 38"/>
                  <a:gd name="T65" fmla="*/ 36 h 42"/>
                  <a:gd name="T66" fmla="*/ 18 w 38"/>
                  <a:gd name="T67" fmla="*/ 38 h 42"/>
                  <a:gd name="T68" fmla="*/ 20 w 38"/>
                  <a:gd name="T69" fmla="*/ 40 h 42"/>
                  <a:gd name="T70" fmla="*/ 24 w 38"/>
                  <a:gd name="T71" fmla="*/ 38 h 42"/>
                  <a:gd name="T72" fmla="*/ 28 w 38"/>
                  <a:gd name="T73" fmla="*/ 36 h 42"/>
                  <a:gd name="T74" fmla="*/ 30 w 38"/>
                  <a:gd name="T75" fmla="*/ 32 h 42"/>
                  <a:gd name="T76" fmla="*/ 30 w 38"/>
                  <a:gd name="T77" fmla="*/ 24 h 42"/>
                  <a:gd name="T78" fmla="*/ 30 w 38"/>
                  <a:gd name="T79" fmla="*/ 18 h 42"/>
                  <a:gd name="T80" fmla="*/ 28 w 38"/>
                  <a:gd name="T81" fmla="*/ 12 h 42"/>
                  <a:gd name="T82" fmla="*/ 26 w 38"/>
                  <a:gd name="T83" fmla="*/ 8 h 42"/>
                  <a:gd name="T84" fmla="*/ 22 w 38"/>
                  <a:gd name="T85" fmla="*/ 4 h 42"/>
                  <a:gd name="T86" fmla="*/ 18 w 38"/>
                  <a:gd name="T87" fmla="*/ 4 h 4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"/>
                  <a:gd name="T133" fmla="*/ 0 h 42"/>
                  <a:gd name="T134" fmla="*/ 38 w 38"/>
                  <a:gd name="T135" fmla="*/ 42 h 4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" h="42">
                    <a:moveTo>
                      <a:pt x="20" y="0"/>
                    </a:moveTo>
                    <a:lnTo>
                      <a:pt x="24" y="2"/>
                    </a:lnTo>
                    <a:lnTo>
                      <a:pt x="30" y="4"/>
                    </a:lnTo>
                    <a:lnTo>
                      <a:pt x="34" y="8"/>
                    </a:lnTo>
                    <a:lnTo>
                      <a:pt x="36" y="14"/>
                    </a:lnTo>
                    <a:lnTo>
                      <a:pt x="38" y="20"/>
                    </a:lnTo>
                    <a:lnTo>
                      <a:pt x="38" y="26"/>
                    </a:lnTo>
                    <a:lnTo>
                      <a:pt x="36" y="32"/>
                    </a:lnTo>
                    <a:lnTo>
                      <a:pt x="32" y="36"/>
                    </a:lnTo>
                    <a:lnTo>
                      <a:pt x="28" y="40"/>
                    </a:lnTo>
                    <a:lnTo>
                      <a:pt x="24" y="42"/>
                    </a:lnTo>
                    <a:lnTo>
                      <a:pt x="18" y="42"/>
                    </a:lnTo>
                    <a:lnTo>
                      <a:pt x="14" y="42"/>
                    </a:lnTo>
                    <a:lnTo>
                      <a:pt x="8" y="38"/>
                    </a:lnTo>
                    <a:lnTo>
                      <a:pt x="4" y="36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2" y="16"/>
                    </a:lnTo>
                    <a:lnTo>
                      <a:pt x="4" y="12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20" y="0"/>
                    </a:lnTo>
                    <a:close/>
                    <a:moveTo>
                      <a:pt x="18" y="4"/>
                    </a:moveTo>
                    <a:lnTo>
                      <a:pt x="16" y="4"/>
                    </a:lnTo>
                    <a:lnTo>
                      <a:pt x="14" y="6"/>
                    </a:lnTo>
                    <a:lnTo>
                      <a:pt x="10" y="6"/>
                    </a:lnTo>
                    <a:lnTo>
                      <a:pt x="10" y="10"/>
                    </a:lnTo>
                    <a:lnTo>
                      <a:pt x="8" y="14"/>
                    </a:lnTo>
                    <a:lnTo>
                      <a:pt x="8" y="18"/>
                    </a:lnTo>
                    <a:lnTo>
                      <a:pt x="8" y="26"/>
                    </a:lnTo>
                    <a:lnTo>
                      <a:pt x="12" y="34"/>
                    </a:lnTo>
                    <a:lnTo>
                      <a:pt x="14" y="36"/>
                    </a:lnTo>
                    <a:lnTo>
                      <a:pt x="18" y="38"/>
                    </a:lnTo>
                    <a:lnTo>
                      <a:pt x="20" y="40"/>
                    </a:lnTo>
                    <a:lnTo>
                      <a:pt x="24" y="38"/>
                    </a:lnTo>
                    <a:lnTo>
                      <a:pt x="28" y="36"/>
                    </a:lnTo>
                    <a:lnTo>
                      <a:pt x="30" y="32"/>
                    </a:lnTo>
                    <a:lnTo>
                      <a:pt x="30" y="24"/>
                    </a:lnTo>
                    <a:lnTo>
                      <a:pt x="30" y="18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2" y="4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11" name="Freeform 311"/>
              <p:cNvSpPr>
                <a:spLocks noEditPoints="1"/>
              </p:cNvSpPr>
              <p:nvPr/>
            </p:nvSpPr>
            <p:spPr bwMode="auto">
              <a:xfrm>
                <a:off x="3788" y="2116"/>
                <a:ext cx="40" cy="62"/>
              </a:xfrm>
              <a:custGeom>
                <a:avLst/>
                <a:gdLst>
                  <a:gd name="T0" fmla="*/ 28 w 40"/>
                  <a:gd name="T1" fmla="*/ 56 h 62"/>
                  <a:gd name="T2" fmla="*/ 24 w 40"/>
                  <a:gd name="T3" fmla="*/ 58 h 62"/>
                  <a:gd name="T4" fmla="*/ 22 w 40"/>
                  <a:gd name="T5" fmla="*/ 60 h 62"/>
                  <a:gd name="T6" fmla="*/ 20 w 40"/>
                  <a:gd name="T7" fmla="*/ 62 h 62"/>
                  <a:gd name="T8" fmla="*/ 16 w 40"/>
                  <a:gd name="T9" fmla="*/ 62 h 62"/>
                  <a:gd name="T10" fmla="*/ 10 w 40"/>
                  <a:gd name="T11" fmla="*/ 60 h 62"/>
                  <a:gd name="T12" fmla="*/ 6 w 40"/>
                  <a:gd name="T13" fmla="*/ 56 h 62"/>
                  <a:gd name="T14" fmla="*/ 2 w 40"/>
                  <a:gd name="T15" fmla="*/ 50 h 62"/>
                  <a:gd name="T16" fmla="*/ 0 w 40"/>
                  <a:gd name="T17" fmla="*/ 44 h 62"/>
                  <a:gd name="T18" fmla="*/ 2 w 40"/>
                  <a:gd name="T19" fmla="*/ 36 h 62"/>
                  <a:gd name="T20" fmla="*/ 6 w 40"/>
                  <a:gd name="T21" fmla="*/ 28 h 62"/>
                  <a:gd name="T22" fmla="*/ 10 w 40"/>
                  <a:gd name="T23" fmla="*/ 24 h 62"/>
                  <a:gd name="T24" fmla="*/ 14 w 40"/>
                  <a:gd name="T25" fmla="*/ 22 h 62"/>
                  <a:gd name="T26" fmla="*/ 20 w 40"/>
                  <a:gd name="T27" fmla="*/ 20 h 62"/>
                  <a:gd name="T28" fmla="*/ 24 w 40"/>
                  <a:gd name="T29" fmla="*/ 22 h 62"/>
                  <a:gd name="T30" fmla="*/ 28 w 40"/>
                  <a:gd name="T31" fmla="*/ 24 h 62"/>
                  <a:gd name="T32" fmla="*/ 28 w 40"/>
                  <a:gd name="T33" fmla="*/ 16 h 62"/>
                  <a:gd name="T34" fmla="*/ 28 w 40"/>
                  <a:gd name="T35" fmla="*/ 10 h 62"/>
                  <a:gd name="T36" fmla="*/ 28 w 40"/>
                  <a:gd name="T37" fmla="*/ 8 h 62"/>
                  <a:gd name="T38" fmla="*/ 28 w 40"/>
                  <a:gd name="T39" fmla="*/ 6 h 62"/>
                  <a:gd name="T40" fmla="*/ 26 w 40"/>
                  <a:gd name="T41" fmla="*/ 6 h 62"/>
                  <a:gd name="T42" fmla="*/ 26 w 40"/>
                  <a:gd name="T43" fmla="*/ 4 h 62"/>
                  <a:gd name="T44" fmla="*/ 26 w 40"/>
                  <a:gd name="T45" fmla="*/ 4 h 62"/>
                  <a:gd name="T46" fmla="*/ 24 w 40"/>
                  <a:gd name="T47" fmla="*/ 4 h 62"/>
                  <a:gd name="T48" fmla="*/ 22 w 40"/>
                  <a:gd name="T49" fmla="*/ 6 h 62"/>
                  <a:gd name="T50" fmla="*/ 22 w 40"/>
                  <a:gd name="T51" fmla="*/ 4 h 62"/>
                  <a:gd name="T52" fmla="*/ 34 w 40"/>
                  <a:gd name="T53" fmla="*/ 0 h 62"/>
                  <a:gd name="T54" fmla="*/ 34 w 40"/>
                  <a:gd name="T55" fmla="*/ 0 h 62"/>
                  <a:gd name="T56" fmla="*/ 34 w 40"/>
                  <a:gd name="T57" fmla="*/ 46 h 62"/>
                  <a:gd name="T58" fmla="*/ 36 w 40"/>
                  <a:gd name="T59" fmla="*/ 52 h 62"/>
                  <a:gd name="T60" fmla="*/ 36 w 40"/>
                  <a:gd name="T61" fmla="*/ 54 h 62"/>
                  <a:gd name="T62" fmla="*/ 36 w 40"/>
                  <a:gd name="T63" fmla="*/ 56 h 62"/>
                  <a:gd name="T64" fmla="*/ 36 w 40"/>
                  <a:gd name="T65" fmla="*/ 56 h 62"/>
                  <a:gd name="T66" fmla="*/ 36 w 40"/>
                  <a:gd name="T67" fmla="*/ 58 h 62"/>
                  <a:gd name="T68" fmla="*/ 38 w 40"/>
                  <a:gd name="T69" fmla="*/ 58 h 62"/>
                  <a:gd name="T70" fmla="*/ 38 w 40"/>
                  <a:gd name="T71" fmla="*/ 58 h 62"/>
                  <a:gd name="T72" fmla="*/ 40 w 40"/>
                  <a:gd name="T73" fmla="*/ 56 h 62"/>
                  <a:gd name="T74" fmla="*/ 40 w 40"/>
                  <a:gd name="T75" fmla="*/ 58 h 62"/>
                  <a:gd name="T76" fmla="*/ 30 w 40"/>
                  <a:gd name="T77" fmla="*/ 62 h 62"/>
                  <a:gd name="T78" fmla="*/ 28 w 40"/>
                  <a:gd name="T79" fmla="*/ 62 h 62"/>
                  <a:gd name="T80" fmla="*/ 28 w 40"/>
                  <a:gd name="T81" fmla="*/ 56 h 62"/>
                  <a:gd name="T82" fmla="*/ 28 w 40"/>
                  <a:gd name="T83" fmla="*/ 52 h 62"/>
                  <a:gd name="T84" fmla="*/ 28 w 40"/>
                  <a:gd name="T85" fmla="*/ 34 h 62"/>
                  <a:gd name="T86" fmla="*/ 28 w 40"/>
                  <a:gd name="T87" fmla="*/ 30 h 62"/>
                  <a:gd name="T88" fmla="*/ 26 w 40"/>
                  <a:gd name="T89" fmla="*/ 28 h 62"/>
                  <a:gd name="T90" fmla="*/ 24 w 40"/>
                  <a:gd name="T91" fmla="*/ 26 h 62"/>
                  <a:gd name="T92" fmla="*/ 22 w 40"/>
                  <a:gd name="T93" fmla="*/ 24 h 62"/>
                  <a:gd name="T94" fmla="*/ 20 w 40"/>
                  <a:gd name="T95" fmla="*/ 24 h 62"/>
                  <a:gd name="T96" fmla="*/ 18 w 40"/>
                  <a:gd name="T97" fmla="*/ 24 h 62"/>
                  <a:gd name="T98" fmla="*/ 14 w 40"/>
                  <a:gd name="T99" fmla="*/ 24 h 62"/>
                  <a:gd name="T100" fmla="*/ 12 w 40"/>
                  <a:gd name="T101" fmla="*/ 26 h 62"/>
                  <a:gd name="T102" fmla="*/ 8 w 40"/>
                  <a:gd name="T103" fmla="*/ 32 h 62"/>
                  <a:gd name="T104" fmla="*/ 8 w 40"/>
                  <a:gd name="T105" fmla="*/ 40 h 62"/>
                  <a:gd name="T106" fmla="*/ 8 w 40"/>
                  <a:gd name="T107" fmla="*/ 46 h 62"/>
                  <a:gd name="T108" fmla="*/ 12 w 40"/>
                  <a:gd name="T109" fmla="*/ 52 h 62"/>
                  <a:gd name="T110" fmla="*/ 16 w 40"/>
                  <a:gd name="T111" fmla="*/ 56 h 62"/>
                  <a:gd name="T112" fmla="*/ 20 w 40"/>
                  <a:gd name="T113" fmla="*/ 56 h 62"/>
                  <a:gd name="T114" fmla="*/ 24 w 40"/>
                  <a:gd name="T115" fmla="*/ 56 h 62"/>
                  <a:gd name="T116" fmla="*/ 28 w 40"/>
                  <a:gd name="T117" fmla="*/ 52 h 6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0"/>
                  <a:gd name="T178" fmla="*/ 0 h 62"/>
                  <a:gd name="T179" fmla="*/ 40 w 40"/>
                  <a:gd name="T180" fmla="*/ 62 h 6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0" h="62">
                    <a:moveTo>
                      <a:pt x="28" y="56"/>
                    </a:moveTo>
                    <a:lnTo>
                      <a:pt x="24" y="58"/>
                    </a:lnTo>
                    <a:lnTo>
                      <a:pt x="22" y="60"/>
                    </a:lnTo>
                    <a:lnTo>
                      <a:pt x="20" y="62"/>
                    </a:lnTo>
                    <a:lnTo>
                      <a:pt x="16" y="62"/>
                    </a:lnTo>
                    <a:lnTo>
                      <a:pt x="10" y="60"/>
                    </a:lnTo>
                    <a:lnTo>
                      <a:pt x="6" y="56"/>
                    </a:lnTo>
                    <a:lnTo>
                      <a:pt x="2" y="50"/>
                    </a:lnTo>
                    <a:lnTo>
                      <a:pt x="0" y="44"/>
                    </a:lnTo>
                    <a:lnTo>
                      <a:pt x="2" y="36"/>
                    </a:lnTo>
                    <a:lnTo>
                      <a:pt x="6" y="28"/>
                    </a:lnTo>
                    <a:lnTo>
                      <a:pt x="10" y="24"/>
                    </a:lnTo>
                    <a:lnTo>
                      <a:pt x="14" y="22"/>
                    </a:lnTo>
                    <a:lnTo>
                      <a:pt x="20" y="20"/>
                    </a:lnTo>
                    <a:lnTo>
                      <a:pt x="24" y="22"/>
                    </a:lnTo>
                    <a:lnTo>
                      <a:pt x="28" y="24"/>
                    </a:lnTo>
                    <a:lnTo>
                      <a:pt x="28" y="16"/>
                    </a:lnTo>
                    <a:lnTo>
                      <a:pt x="28" y="10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6" y="4"/>
                    </a:lnTo>
                    <a:lnTo>
                      <a:pt x="24" y="4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34" y="0"/>
                    </a:lnTo>
                    <a:lnTo>
                      <a:pt x="34" y="46"/>
                    </a:lnTo>
                    <a:lnTo>
                      <a:pt x="36" y="52"/>
                    </a:lnTo>
                    <a:lnTo>
                      <a:pt x="36" y="54"/>
                    </a:lnTo>
                    <a:lnTo>
                      <a:pt x="36" y="56"/>
                    </a:lnTo>
                    <a:lnTo>
                      <a:pt x="36" y="58"/>
                    </a:lnTo>
                    <a:lnTo>
                      <a:pt x="38" y="58"/>
                    </a:lnTo>
                    <a:lnTo>
                      <a:pt x="40" y="56"/>
                    </a:lnTo>
                    <a:lnTo>
                      <a:pt x="40" y="58"/>
                    </a:lnTo>
                    <a:lnTo>
                      <a:pt x="30" y="62"/>
                    </a:lnTo>
                    <a:lnTo>
                      <a:pt x="28" y="62"/>
                    </a:lnTo>
                    <a:lnTo>
                      <a:pt x="28" y="56"/>
                    </a:lnTo>
                    <a:close/>
                    <a:moveTo>
                      <a:pt x="28" y="52"/>
                    </a:moveTo>
                    <a:lnTo>
                      <a:pt x="28" y="34"/>
                    </a:lnTo>
                    <a:lnTo>
                      <a:pt x="28" y="30"/>
                    </a:lnTo>
                    <a:lnTo>
                      <a:pt x="26" y="28"/>
                    </a:lnTo>
                    <a:lnTo>
                      <a:pt x="24" y="26"/>
                    </a:lnTo>
                    <a:lnTo>
                      <a:pt x="22" y="24"/>
                    </a:lnTo>
                    <a:lnTo>
                      <a:pt x="20" y="24"/>
                    </a:lnTo>
                    <a:lnTo>
                      <a:pt x="18" y="24"/>
                    </a:lnTo>
                    <a:lnTo>
                      <a:pt x="14" y="24"/>
                    </a:lnTo>
                    <a:lnTo>
                      <a:pt x="12" y="26"/>
                    </a:lnTo>
                    <a:lnTo>
                      <a:pt x="8" y="32"/>
                    </a:lnTo>
                    <a:lnTo>
                      <a:pt x="8" y="40"/>
                    </a:lnTo>
                    <a:lnTo>
                      <a:pt x="8" y="46"/>
                    </a:lnTo>
                    <a:lnTo>
                      <a:pt x="12" y="52"/>
                    </a:lnTo>
                    <a:lnTo>
                      <a:pt x="16" y="56"/>
                    </a:lnTo>
                    <a:lnTo>
                      <a:pt x="20" y="56"/>
                    </a:lnTo>
                    <a:lnTo>
                      <a:pt x="24" y="56"/>
                    </a:lnTo>
                    <a:lnTo>
                      <a:pt x="28" y="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12" name="Rectangle 312"/>
              <p:cNvSpPr>
                <a:spLocks noChangeArrowheads="1"/>
              </p:cNvSpPr>
              <p:nvPr/>
            </p:nvSpPr>
            <p:spPr bwMode="auto">
              <a:xfrm>
                <a:off x="3848" y="210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3" name="Freeform 313"/>
              <p:cNvSpPr>
                <a:spLocks/>
              </p:cNvSpPr>
              <p:nvPr/>
            </p:nvSpPr>
            <p:spPr bwMode="auto">
              <a:xfrm>
                <a:off x="3998" y="2116"/>
                <a:ext cx="18" cy="62"/>
              </a:xfrm>
              <a:custGeom>
                <a:avLst/>
                <a:gdLst>
                  <a:gd name="T0" fmla="*/ 12 w 18"/>
                  <a:gd name="T1" fmla="*/ 0 h 62"/>
                  <a:gd name="T2" fmla="*/ 12 w 18"/>
                  <a:gd name="T3" fmla="*/ 52 h 62"/>
                  <a:gd name="T4" fmla="*/ 12 w 18"/>
                  <a:gd name="T5" fmla="*/ 56 h 62"/>
                  <a:gd name="T6" fmla="*/ 12 w 18"/>
                  <a:gd name="T7" fmla="*/ 58 h 62"/>
                  <a:gd name="T8" fmla="*/ 12 w 18"/>
                  <a:gd name="T9" fmla="*/ 58 h 62"/>
                  <a:gd name="T10" fmla="*/ 14 w 18"/>
                  <a:gd name="T11" fmla="*/ 60 h 62"/>
                  <a:gd name="T12" fmla="*/ 16 w 18"/>
                  <a:gd name="T13" fmla="*/ 60 h 62"/>
                  <a:gd name="T14" fmla="*/ 18 w 18"/>
                  <a:gd name="T15" fmla="*/ 60 h 62"/>
                  <a:gd name="T16" fmla="*/ 18 w 18"/>
                  <a:gd name="T17" fmla="*/ 62 h 62"/>
                  <a:gd name="T18" fmla="*/ 0 w 18"/>
                  <a:gd name="T19" fmla="*/ 62 h 62"/>
                  <a:gd name="T20" fmla="*/ 0 w 18"/>
                  <a:gd name="T21" fmla="*/ 60 h 62"/>
                  <a:gd name="T22" fmla="*/ 2 w 18"/>
                  <a:gd name="T23" fmla="*/ 60 h 62"/>
                  <a:gd name="T24" fmla="*/ 2 w 18"/>
                  <a:gd name="T25" fmla="*/ 60 h 62"/>
                  <a:gd name="T26" fmla="*/ 4 w 18"/>
                  <a:gd name="T27" fmla="*/ 58 h 62"/>
                  <a:gd name="T28" fmla="*/ 4 w 18"/>
                  <a:gd name="T29" fmla="*/ 58 h 62"/>
                  <a:gd name="T30" fmla="*/ 4 w 18"/>
                  <a:gd name="T31" fmla="*/ 56 h 62"/>
                  <a:gd name="T32" fmla="*/ 4 w 18"/>
                  <a:gd name="T33" fmla="*/ 52 h 62"/>
                  <a:gd name="T34" fmla="*/ 4 w 18"/>
                  <a:gd name="T35" fmla="*/ 16 h 62"/>
                  <a:gd name="T36" fmla="*/ 4 w 18"/>
                  <a:gd name="T37" fmla="*/ 10 h 62"/>
                  <a:gd name="T38" fmla="*/ 4 w 18"/>
                  <a:gd name="T39" fmla="*/ 8 h 62"/>
                  <a:gd name="T40" fmla="*/ 4 w 18"/>
                  <a:gd name="T41" fmla="*/ 6 h 62"/>
                  <a:gd name="T42" fmla="*/ 4 w 18"/>
                  <a:gd name="T43" fmla="*/ 6 h 62"/>
                  <a:gd name="T44" fmla="*/ 2 w 18"/>
                  <a:gd name="T45" fmla="*/ 4 h 62"/>
                  <a:gd name="T46" fmla="*/ 2 w 18"/>
                  <a:gd name="T47" fmla="*/ 4 h 62"/>
                  <a:gd name="T48" fmla="*/ 2 w 18"/>
                  <a:gd name="T49" fmla="*/ 4 h 62"/>
                  <a:gd name="T50" fmla="*/ 0 w 18"/>
                  <a:gd name="T51" fmla="*/ 6 h 62"/>
                  <a:gd name="T52" fmla="*/ 0 w 18"/>
                  <a:gd name="T53" fmla="*/ 4 h 62"/>
                  <a:gd name="T54" fmla="*/ 10 w 18"/>
                  <a:gd name="T55" fmla="*/ 0 h 62"/>
                  <a:gd name="T56" fmla="*/ 12 w 18"/>
                  <a:gd name="T57" fmla="*/ 0 h 6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"/>
                  <a:gd name="T88" fmla="*/ 0 h 62"/>
                  <a:gd name="T89" fmla="*/ 18 w 18"/>
                  <a:gd name="T90" fmla="*/ 62 h 6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" h="62">
                    <a:moveTo>
                      <a:pt x="12" y="0"/>
                    </a:moveTo>
                    <a:lnTo>
                      <a:pt x="12" y="52"/>
                    </a:lnTo>
                    <a:lnTo>
                      <a:pt x="12" y="56"/>
                    </a:lnTo>
                    <a:lnTo>
                      <a:pt x="12" y="58"/>
                    </a:lnTo>
                    <a:lnTo>
                      <a:pt x="14" y="60"/>
                    </a:lnTo>
                    <a:lnTo>
                      <a:pt x="16" y="60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2" y="60"/>
                    </a:lnTo>
                    <a:lnTo>
                      <a:pt x="4" y="58"/>
                    </a:lnTo>
                    <a:lnTo>
                      <a:pt x="4" y="56"/>
                    </a:lnTo>
                    <a:lnTo>
                      <a:pt x="4" y="52"/>
                    </a:lnTo>
                    <a:lnTo>
                      <a:pt x="4" y="16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14" name="Freeform 314"/>
              <p:cNvSpPr>
                <a:spLocks/>
              </p:cNvSpPr>
              <p:nvPr/>
            </p:nvSpPr>
            <p:spPr bwMode="auto">
              <a:xfrm>
                <a:off x="4020" y="2138"/>
                <a:ext cx="42" cy="40"/>
              </a:xfrm>
              <a:custGeom>
                <a:avLst/>
                <a:gdLst>
                  <a:gd name="T0" fmla="*/ 36 w 42"/>
                  <a:gd name="T1" fmla="*/ 0 h 40"/>
                  <a:gd name="T2" fmla="*/ 36 w 42"/>
                  <a:gd name="T3" fmla="*/ 24 h 40"/>
                  <a:gd name="T4" fmla="*/ 36 w 42"/>
                  <a:gd name="T5" fmla="*/ 30 h 40"/>
                  <a:gd name="T6" fmla="*/ 36 w 42"/>
                  <a:gd name="T7" fmla="*/ 32 h 40"/>
                  <a:gd name="T8" fmla="*/ 36 w 42"/>
                  <a:gd name="T9" fmla="*/ 34 h 40"/>
                  <a:gd name="T10" fmla="*/ 36 w 42"/>
                  <a:gd name="T11" fmla="*/ 34 h 40"/>
                  <a:gd name="T12" fmla="*/ 38 w 42"/>
                  <a:gd name="T13" fmla="*/ 36 h 40"/>
                  <a:gd name="T14" fmla="*/ 38 w 42"/>
                  <a:gd name="T15" fmla="*/ 36 h 40"/>
                  <a:gd name="T16" fmla="*/ 40 w 42"/>
                  <a:gd name="T17" fmla="*/ 36 h 40"/>
                  <a:gd name="T18" fmla="*/ 40 w 42"/>
                  <a:gd name="T19" fmla="*/ 34 h 40"/>
                  <a:gd name="T20" fmla="*/ 42 w 42"/>
                  <a:gd name="T21" fmla="*/ 36 h 40"/>
                  <a:gd name="T22" fmla="*/ 30 w 42"/>
                  <a:gd name="T23" fmla="*/ 40 h 40"/>
                  <a:gd name="T24" fmla="*/ 28 w 42"/>
                  <a:gd name="T25" fmla="*/ 40 h 40"/>
                  <a:gd name="T26" fmla="*/ 28 w 42"/>
                  <a:gd name="T27" fmla="*/ 32 h 40"/>
                  <a:gd name="T28" fmla="*/ 24 w 42"/>
                  <a:gd name="T29" fmla="*/ 36 h 40"/>
                  <a:gd name="T30" fmla="*/ 20 w 42"/>
                  <a:gd name="T31" fmla="*/ 38 h 40"/>
                  <a:gd name="T32" fmla="*/ 18 w 42"/>
                  <a:gd name="T33" fmla="*/ 40 h 40"/>
                  <a:gd name="T34" fmla="*/ 14 w 42"/>
                  <a:gd name="T35" fmla="*/ 40 h 40"/>
                  <a:gd name="T36" fmla="*/ 12 w 42"/>
                  <a:gd name="T37" fmla="*/ 40 h 40"/>
                  <a:gd name="T38" fmla="*/ 8 w 42"/>
                  <a:gd name="T39" fmla="*/ 38 h 40"/>
                  <a:gd name="T40" fmla="*/ 6 w 42"/>
                  <a:gd name="T41" fmla="*/ 36 h 40"/>
                  <a:gd name="T42" fmla="*/ 6 w 42"/>
                  <a:gd name="T43" fmla="*/ 34 h 40"/>
                  <a:gd name="T44" fmla="*/ 4 w 42"/>
                  <a:gd name="T45" fmla="*/ 30 h 40"/>
                  <a:gd name="T46" fmla="*/ 4 w 42"/>
                  <a:gd name="T47" fmla="*/ 24 h 40"/>
                  <a:gd name="T48" fmla="*/ 4 w 42"/>
                  <a:gd name="T49" fmla="*/ 8 h 40"/>
                  <a:gd name="T50" fmla="*/ 4 w 42"/>
                  <a:gd name="T51" fmla="*/ 4 h 40"/>
                  <a:gd name="T52" fmla="*/ 4 w 42"/>
                  <a:gd name="T53" fmla="*/ 4 h 40"/>
                  <a:gd name="T54" fmla="*/ 4 w 42"/>
                  <a:gd name="T55" fmla="*/ 2 h 40"/>
                  <a:gd name="T56" fmla="*/ 2 w 42"/>
                  <a:gd name="T57" fmla="*/ 2 h 40"/>
                  <a:gd name="T58" fmla="*/ 2 w 42"/>
                  <a:gd name="T59" fmla="*/ 0 h 40"/>
                  <a:gd name="T60" fmla="*/ 0 w 42"/>
                  <a:gd name="T61" fmla="*/ 0 h 40"/>
                  <a:gd name="T62" fmla="*/ 0 w 42"/>
                  <a:gd name="T63" fmla="*/ 0 h 40"/>
                  <a:gd name="T64" fmla="*/ 12 w 42"/>
                  <a:gd name="T65" fmla="*/ 0 h 40"/>
                  <a:gd name="T66" fmla="*/ 12 w 42"/>
                  <a:gd name="T67" fmla="*/ 26 h 40"/>
                  <a:gd name="T68" fmla="*/ 12 w 42"/>
                  <a:gd name="T69" fmla="*/ 30 h 40"/>
                  <a:gd name="T70" fmla="*/ 14 w 42"/>
                  <a:gd name="T71" fmla="*/ 32 h 40"/>
                  <a:gd name="T72" fmla="*/ 16 w 42"/>
                  <a:gd name="T73" fmla="*/ 34 h 40"/>
                  <a:gd name="T74" fmla="*/ 18 w 42"/>
                  <a:gd name="T75" fmla="*/ 34 h 40"/>
                  <a:gd name="T76" fmla="*/ 20 w 42"/>
                  <a:gd name="T77" fmla="*/ 34 h 40"/>
                  <a:gd name="T78" fmla="*/ 22 w 42"/>
                  <a:gd name="T79" fmla="*/ 34 h 40"/>
                  <a:gd name="T80" fmla="*/ 26 w 42"/>
                  <a:gd name="T81" fmla="*/ 32 h 40"/>
                  <a:gd name="T82" fmla="*/ 28 w 42"/>
                  <a:gd name="T83" fmla="*/ 30 h 40"/>
                  <a:gd name="T84" fmla="*/ 28 w 42"/>
                  <a:gd name="T85" fmla="*/ 8 h 40"/>
                  <a:gd name="T86" fmla="*/ 28 w 42"/>
                  <a:gd name="T87" fmla="*/ 4 h 40"/>
                  <a:gd name="T88" fmla="*/ 28 w 42"/>
                  <a:gd name="T89" fmla="*/ 2 h 40"/>
                  <a:gd name="T90" fmla="*/ 26 w 42"/>
                  <a:gd name="T91" fmla="*/ 2 h 40"/>
                  <a:gd name="T92" fmla="*/ 22 w 42"/>
                  <a:gd name="T93" fmla="*/ 0 h 40"/>
                  <a:gd name="T94" fmla="*/ 22 w 42"/>
                  <a:gd name="T95" fmla="*/ 0 h 40"/>
                  <a:gd name="T96" fmla="*/ 36 w 42"/>
                  <a:gd name="T97" fmla="*/ 0 h 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2"/>
                  <a:gd name="T148" fmla="*/ 0 h 40"/>
                  <a:gd name="T149" fmla="*/ 42 w 42"/>
                  <a:gd name="T150" fmla="*/ 40 h 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2" h="40">
                    <a:moveTo>
                      <a:pt x="36" y="0"/>
                    </a:moveTo>
                    <a:lnTo>
                      <a:pt x="36" y="24"/>
                    </a:lnTo>
                    <a:lnTo>
                      <a:pt x="36" y="30"/>
                    </a:lnTo>
                    <a:lnTo>
                      <a:pt x="36" y="32"/>
                    </a:lnTo>
                    <a:lnTo>
                      <a:pt x="36" y="34"/>
                    </a:lnTo>
                    <a:lnTo>
                      <a:pt x="38" y="36"/>
                    </a:lnTo>
                    <a:lnTo>
                      <a:pt x="40" y="36"/>
                    </a:lnTo>
                    <a:lnTo>
                      <a:pt x="40" y="34"/>
                    </a:lnTo>
                    <a:lnTo>
                      <a:pt x="42" y="36"/>
                    </a:lnTo>
                    <a:lnTo>
                      <a:pt x="30" y="40"/>
                    </a:lnTo>
                    <a:lnTo>
                      <a:pt x="28" y="40"/>
                    </a:lnTo>
                    <a:lnTo>
                      <a:pt x="28" y="32"/>
                    </a:lnTo>
                    <a:lnTo>
                      <a:pt x="24" y="36"/>
                    </a:lnTo>
                    <a:lnTo>
                      <a:pt x="20" y="38"/>
                    </a:lnTo>
                    <a:lnTo>
                      <a:pt x="18" y="40"/>
                    </a:lnTo>
                    <a:lnTo>
                      <a:pt x="14" y="40"/>
                    </a:lnTo>
                    <a:lnTo>
                      <a:pt x="12" y="40"/>
                    </a:lnTo>
                    <a:lnTo>
                      <a:pt x="8" y="38"/>
                    </a:lnTo>
                    <a:lnTo>
                      <a:pt x="6" y="36"/>
                    </a:lnTo>
                    <a:lnTo>
                      <a:pt x="6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6"/>
                    </a:lnTo>
                    <a:lnTo>
                      <a:pt x="12" y="30"/>
                    </a:lnTo>
                    <a:lnTo>
                      <a:pt x="14" y="32"/>
                    </a:lnTo>
                    <a:lnTo>
                      <a:pt x="16" y="34"/>
                    </a:lnTo>
                    <a:lnTo>
                      <a:pt x="18" y="34"/>
                    </a:lnTo>
                    <a:lnTo>
                      <a:pt x="20" y="34"/>
                    </a:lnTo>
                    <a:lnTo>
                      <a:pt x="22" y="34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28" y="8"/>
                    </a:lnTo>
                    <a:lnTo>
                      <a:pt x="28" y="4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22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15" name="Freeform 315"/>
              <p:cNvSpPr>
                <a:spLocks/>
              </p:cNvSpPr>
              <p:nvPr/>
            </p:nvSpPr>
            <p:spPr bwMode="auto">
              <a:xfrm>
                <a:off x="4062" y="2136"/>
                <a:ext cx="42" cy="42"/>
              </a:xfrm>
              <a:custGeom>
                <a:avLst/>
                <a:gdLst>
                  <a:gd name="T0" fmla="*/ 14 w 42"/>
                  <a:gd name="T1" fmla="*/ 10 h 42"/>
                  <a:gd name="T2" fmla="*/ 18 w 42"/>
                  <a:gd name="T3" fmla="*/ 4 h 42"/>
                  <a:gd name="T4" fmla="*/ 22 w 42"/>
                  <a:gd name="T5" fmla="*/ 2 h 42"/>
                  <a:gd name="T6" fmla="*/ 28 w 42"/>
                  <a:gd name="T7" fmla="*/ 0 h 42"/>
                  <a:gd name="T8" fmla="*/ 30 w 42"/>
                  <a:gd name="T9" fmla="*/ 2 h 42"/>
                  <a:gd name="T10" fmla="*/ 32 w 42"/>
                  <a:gd name="T11" fmla="*/ 2 h 42"/>
                  <a:gd name="T12" fmla="*/ 34 w 42"/>
                  <a:gd name="T13" fmla="*/ 4 h 42"/>
                  <a:gd name="T14" fmla="*/ 36 w 42"/>
                  <a:gd name="T15" fmla="*/ 8 h 42"/>
                  <a:gd name="T16" fmla="*/ 38 w 42"/>
                  <a:gd name="T17" fmla="*/ 10 h 42"/>
                  <a:gd name="T18" fmla="*/ 38 w 42"/>
                  <a:gd name="T19" fmla="*/ 16 h 42"/>
                  <a:gd name="T20" fmla="*/ 38 w 42"/>
                  <a:gd name="T21" fmla="*/ 32 h 42"/>
                  <a:gd name="T22" fmla="*/ 38 w 42"/>
                  <a:gd name="T23" fmla="*/ 36 h 42"/>
                  <a:gd name="T24" fmla="*/ 38 w 42"/>
                  <a:gd name="T25" fmla="*/ 38 h 42"/>
                  <a:gd name="T26" fmla="*/ 38 w 42"/>
                  <a:gd name="T27" fmla="*/ 38 h 42"/>
                  <a:gd name="T28" fmla="*/ 40 w 42"/>
                  <a:gd name="T29" fmla="*/ 40 h 42"/>
                  <a:gd name="T30" fmla="*/ 40 w 42"/>
                  <a:gd name="T31" fmla="*/ 40 h 42"/>
                  <a:gd name="T32" fmla="*/ 42 w 42"/>
                  <a:gd name="T33" fmla="*/ 40 h 42"/>
                  <a:gd name="T34" fmla="*/ 42 w 42"/>
                  <a:gd name="T35" fmla="*/ 42 h 42"/>
                  <a:gd name="T36" fmla="*/ 24 w 42"/>
                  <a:gd name="T37" fmla="*/ 42 h 42"/>
                  <a:gd name="T38" fmla="*/ 24 w 42"/>
                  <a:gd name="T39" fmla="*/ 40 h 42"/>
                  <a:gd name="T40" fmla="*/ 26 w 42"/>
                  <a:gd name="T41" fmla="*/ 40 h 42"/>
                  <a:gd name="T42" fmla="*/ 28 w 42"/>
                  <a:gd name="T43" fmla="*/ 40 h 42"/>
                  <a:gd name="T44" fmla="*/ 28 w 42"/>
                  <a:gd name="T45" fmla="*/ 40 h 42"/>
                  <a:gd name="T46" fmla="*/ 30 w 42"/>
                  <a:gd name="T47" fmla="*/ 38 h 42"/>
                  <a:gd name="T48" fmla="*/ 30 w 42"/>
                  <a:gd name="T49" fmla="*/ 36 h 42"/>
                  <a:gd name="T50" fmla="*/ 30 w 42"/>
                  <a:gd name="T51" fmla="*/ 36 h 42"/>
                  <a:gd name="T52" fmla="*/ 30 w 42"/>
                  <a:gd name="T53" fmla="*/ 32 h 42"/>
                  <a:gd name="T54" fmla="*/ 30 w 42"/>
                  <a:gd name="T55" fmla="*/ 16 h 42"/>
                  <a:gd name="T56" fmla="*/ 30 w 42"/>
                  <a:gd name="T57" fmla="*/ 12 h 42"/>
                  <a:gd name="T58" fmla="*/ 28 w 42"/>
                  <a:gd name="T59" fmla="*/ 8 h 42"/>
                  <a:gd name="T60" fmla="*/ 26 w 42"/>
                  <a:gd name="T61" fmla="*/ 8 h 42"/>
                  <a:gd name="T62" fmla="*/ 24 w 42"/>
                  <a:gd name="T63" fmla="*/ 6 h 42"/>
                  <a:gd name="T64" fmla="*/ 18 w 42"/>
                  <a:gd name="T65" fmla="*/ 8 h 42"/>
                  <a:gd name="T66" fmla="*/ 14 w 42"/>
                  <a:gd name="T67" fmla="*/ 12 h 42"/>
                  <a:gd name="T68" fmla="*/ 14 w 42"/>
                  <a:gd name="T69" fmla="*/ 32 h 42"/>
                  <a:gd name="T70" fmla="*/ 14 w 42"/>
                  <a:gd name="T71" fmla="*/ 36 h 42"/>
                  <a:gd name="T72" fmla="*/ 14 w 42"/>
                  <a:gd name="T73" fmla="*/ 38 h 42"/>
                  <a:gd name="T74" fmla="*/ 14 w 42"/>
                  <a:gd name="T75" fmla="*/ 38 h 42"/>
                  <a:gd name="T76" fmla="*/ 16 w 42"/>
                  <a:gd name="T77" fmla="*/ 40 h 42"/>
                  <a:gd name="T78" fmla="*/ 16 w 42"/>
                  <a:gd name="T79" fmla="*/ 40 h 42"/>
                  <a:gd name="T80" fmla="*/ 20 w 42"/>
                  <a:gd name="T81" fmla="*/ 40 h 42"/>
                  <a:gd name="T82" fmla="*/ 20 w 42"/>
                  <a:gd name="T83" fmla="*/ 42 h 42"/>
                  <a:gd name="T84" fmla="*/ 0 w 42"/>
                  <a:gd name="T85" fmla="*/ 42 h 42"/>
                  <a:gd name="T86" fmla="*/ 0 w 42"/>
                  <a:gd name="T87" fmla="*/ 40 h 42"/>
                  <a:gd name="T88" fmla="*/ 2 w 42"/>
                  <a:gd name="T89" fmla="*/ 40 h 42"/>
                  <a:gd name="T90" fmla="*/ 4 w 42"/>
                  <a:gd name="T91" fmla="*/ 40 h 42"/>
                  <a:gd name="T92" fmla="*/ 6 w 42"/>
                  <a:gd name="T93" fmla="*/ 38 h 42"/>
                  <a:gd name="T94" fmla="*/ 6 w 42"/>
                  <a:gd name="T95" fmla="*/ 36 h 42"/>
                  <a:gd name="T96" fmla="*/ 6 w 42"/>
                  <a:gd name="T97" fmla="*/ 32 h 42"/>
                  <a:gd name="T98" fmla="*/ 6 w 42"/>
                  <a:gd name="T99" fmla="*/ 18 h 42"/>
                  <a:gd name="T100" fmla="*/ 6 w 42"/>
                  <a:gd name="T101" fmla="*/ 12 h 42"/>
                  <a:gd name="T102" fmla="*/ 6 w 42"/>
                  <a:gd name="T103" fmla="*/ 8 h 42"/>
                  <a:gd name="T104" fmla="*/ 6 w 42"/>
                  <a:gd name="T105" fmla="*/ 8 h 42"/>
                  <a:gd name="T106" fmla="*/ 6 w 42"/>
                  <a:gd name="T107" fmla="*/ 6 h 42"/>
                  <a:gd name="T108" fmla="*/ 4 w 42"/>
                  <a:gd name="T109" fmla="*/ 6 h 42"/>
                  <a:gd name="T110" fmla="*/ 4 w 42"/>
                  <a:gd name="T111" fmla="*/ 6 h 42"/>
                  <a:gd name="T112" fmla="*/ 2 w 42"/>
                  <a:gd name="T113" fmla="*/ 6 h 42"/>
                  <a:gd name="T114" fmla="*/ 2 w 42"/>
                  <a:gd name="T115" fmla="*/ 6 h 42"/>
                  <a:gd name="T116" fmla="*/ 0 w 42"/>
                  <a:gd name="T117" fmla="*/ 6 h 42"/>
                  <a:gd name="T118" fmla="*/ 12 w 42"/>
                  <a:gd name="T119" fmla="*/ 0 h 42"/>
                  <a:gd name="T120" fmla="*/ 14 w 42"/>
                  <a:gd name="T121" fmla="*/ 0 h 42"/>
                  <a:gd name="T122" fmla="*/ 14 w 42"/>
                  <a:gd name="T123" fmla="*/ 10 h 4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2"/>
                  <a:gd name="T187" fmla="*/ 0 h 42"/>
                  <a:gd name="T188" fmla="*/ 42 w 42"/>
                  <a:gd name="T189" fmla="*/ 42 h 4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2" h="42">
                    <a:moveTo>
                      <a:pt x="14" y="10"/>
                    </a:moveTo>
                    <a:lnTo>
                      <a:pt x="18" y="4"/>
                    </a:lnTo>
                    <a:lnTo>
                      <a:pt x="22" y="2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4" y="4"/>
                    </a:lnTo>
                    <a:lnTo>
                      <a:pt x="36" y="8"/>
                    </a:lnTo>
                    <a:lnTo>
                      <a:pt x="38" y="10"/>
                    </a:lnTo>
                    <a:lnTo>
                      <a:pt x="38" y="16"/>
                    </a:lnTo>
                    <a:lnTo>
                      <a:pt x="38" y="32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40" y="40"/>
                    </a:lnTo>
                    <a:lnTo>
                      <a:pt x="42" y="40"/>
                    </a:lnTo>
                    <a:lnTo>
                      <a:pt x="42" y="42"/>
                    </a:lnTo>
                    <a:lnTo>
                      <a:pt x="24" y="42"/>
                    </a:lnTo>
                    <a:lnTo>
                      <a:pt x="24" y="40"/>
                    </a:lnTo>
                    <a:lnTo>
                      <a:pt x="26" y="40"/>
                    </a:lnTo>
                    <a:lnTo>
                      <a:pt x="28" y="40"/>
                    </a:lnTo>
                    <a:lnTo>
                      <a:pt x="30" y="38"/>
                    </a:lnTo>
                    <a:lnTo>
                      <a:pt x="30" y="36"/>
                    </a:lnTo>
                    <a:lnTo>
                      <a:pt x="30" y="32"/>
                    </a:lnTo>
                    <a:lnTo>
                      <a:pt x="30" y="16"/>
                    </a:lnTo>
                    <a:lnTo>
                      <a:pt x="30" y="12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18" y="8"/>
                    </a:lnTo>
                    <a:lnTo>
                      <a:pt x="14" y="1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6" y="40"/>
                    </a:lnTo>
                    <a:lnTo>
                      <a:pt x="20" y="40"/>
                    </a:lnTo>
                    <a:lnTo>
                      <a:pt x="20" y="42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2" y="40"/>
                    </a:lnTo>
                    <a:lnTo>
                      <a:pt x="4" y="40"/>
                    </a:lnTo>
                    <a:lnTo>
                      <a:pt x="6" y="38"/>
                    </a:lnTo>
                    <a:lnTo>
                      <a:pt x="6" y="36"/>
                    </a:lnTo>
                    <a:lnTo>
                      <a:pt x="6" y="32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16" name="Freeform 316"/>
              <p:cNvSpPr>
                <a:spLocks/>
              </p:cNvSpPr>
              <p:nvPr/>
            </p:nvSpPr>
            <p:spPr bwMode="auto">
              <a:xfrm>
                <a:off x="4108" y="2136"/>
                <a:ext cx="34" cy="42"/>
              </a:xfrm>
              <a:custGeom>
                <a:avLst/>
                <a:gdLst>
                  <a:gd name="T0" fmla="*/ 34 w 34"/>
                  <a:gd name="T1" fmla="*/ 26 h 42"/>
                  <a:gd name="T2" fmla="*/ 32 w 34"/>
                  <a:gd name="T3" fmla="*/ 32 h 42"/>
                  <a:gd name="T4" fmla="*/ 28 w 34"/>
                  <a:gd name="T5" fmla="*/ 38 h 42"/>
                  <a:gd name="T6" fmla="*/ 22 w 34"/>
                  <a:gd name="T7" fmla="*/ 42 h 42"/>
                  <a:gd name="T8" fmla="*/ 18 w 34"/>
                  <a:gd name="T9" fmla="*/ 42 h 42"/>
                  <a:gd name="T10" fmla="*/ 10 w 34"/>
                  <a:gd name="T11" fmla="*/ 40 h 42"/>
                  <a:gd name="T12" fmla="*/ 6 w 34"/>
                  <a:gd name="T13" fmla="*/ 36 h 42"/>
                  <a:gd name="T14" fmla="*/ 2 w 34"/>
                  <a:gd name="T15" fmla="*/ 32 h 42"/>
                  <a:gd name="T16" fmla="*/ 2 w 34"/>
                  <a:gd name="T17" fmla="*/ 28 h 42"/>
                  <a:gd name="T18" fmla="*/ 0 w 34"/>
                  <a:gd name="T19" fmla="*/ 22 h 42"/>
                  <a:gd name="T20" fmla="*/ 2 w 34"/>
                  <a:gd name="T21" fmla="*/ 16 h 42"/>
                  <a:gd name="T22" fmla="*/ 2 w 34"/>
                  <a:gd name="T23" fmla="*/ 10 h 42"/>
                  <a:gd name="T24" fmla="*/ 6 w 34"/>
                  <a:gd name="T25" fmla="*/ 6 h 42"/>
                  <a:gd name="T26" fmla="*/ 12 w 34"/>
                  <a:gd name="T27" fmla="*/ 2 h 42"/>
                  <a:gd name="T28" fmla="*/ 18 w 34"/>
                  <a:gd name="T29" fmla="*/ 0 h 42"/>
                  <a:gd name="T30" fmla="*/ 24 w 34"/>
                  <a:gd name="T31" fmla="*/ 2 h 42"/>
                  <a:gd name="T32" fmla="*/ 28 w 34"/>
                  <a:gd name="T33" fmla="*/ 4 h 42"/>
                  <a:gd name="T34" fmla="*/ 30 w 34"/>
                  <a:gd name="T35" fmla="*/ 8 h 42"/>
                  <a:gd name="T36" fmla="*/ 32 w 34"/>
                  <a:gd name="T37" fmla="*/ 10 h 42"/>
                  <a:gd name="T38" fmla="*/ 32 w 34"/>
                  <a:gd name="T39" fmla="*/ 12 h 42"/>
                  <a:gd name="T40" fmla="*/ 30 w 34"/>
                  <a:gd name="T41" fmla="*/ 12 h 42"/>
                  <a:gd name="T42" fmla="*/ 30 w 34"/>
                  <a:gd name="T43" fmla="*/ 14 h 42"/>
                  <a:gd name="T44" fmla="*/ 28 w 34"/>
                  <a:gd name="T45" fmla="*/ 14 h 42"/>
                  <a:gd name="T46" fmla="*/ 26 w 34"/>
                  <a:gd name="T47" fmla="*/ 14 h 42"/>
                  <a:gd name="T48" fmla="*/ 24 w 34"/>
                  <a:gd name="T49" fmla="*/ 12 h 42"/>
                  <a:gd name="T50" fmla="*/ 24 w 34"/>
                  <a:gd name="T51" fmla="*/ 10 h 42"/>
                  <a:gd name="T52" fmla="*/ 24 w 34"/>
                  <a:gd name="T53" fmla="*/ 8 h 42"/>
                  <a:gd name="T54" fmla="*/ 22 w 34"/>
                  <a:gd name="T55" fmla="*/ 6 h 42"/>
                  <a:gd name="T56" fmla="*/ 22 w 34"/>
                  <a:gd name="T57" fmla="*/ 4 h 42"/>
                  <a:gd name="T58" fmla="*/ 20 w 34"/>
                  <a:gd name="T59" fmla="*/ 4 h 42"/>
                  <a:gd name="T60" fmla="*/ 18 w 34"/>
                  <a:gd name="T61" fmla="*/ 4 h 42"/>
                  <a:gd name="T62" fmla="*/ 14 w 34"/>
                  <a:gd name="T63" fmla="*/ 4 h 42"/>
                  <a:gd name="T64" fmla="*/ 12 w 34"/>
                  <a:gd name="T65" fmla="*/ 6 h 42"/>
                  <a:gd name="T66" fmla="*/ 8 w 34"/>
                  <a:gd name="T67" fmla="*/ 12 h 42"/>
                  <a:gd name="T68" fmla="*/ 8 w 34"/>
                  <a:gd name="T69" fmla="*/ 18 h 42"/>
                  <a:gd name="T70" fmla="*/ 8 w 34"/>
                  <a:gd name="T71" fmla="*/ 24 h 42"/>
                  <a:gd name="T72" fmla="*/ 12 w 34"/>
                  <a:gd name="T73" fmla="*/ 30 h 42"/>
                  <a:gd name="T74" fmla="*/ 16 w 34"/>
                  <a:gd name="T75" fmla="*/ 34 h 42"/>
                  <a:gd name="T76" fmla="*/ 20 w 34"/>
                  <a:gd name="T77" fmla="*/ 34 h 42"/>
                  <a:gd name="T78" fmla="*/ 24 w 34"/>
                  <a:gd name="T79" fmla="*/ 34 h 42"/>
                  <a:gd name="T80" fmla="*/ 28 w 34"/>
                  <a:gd name="T81" fmla="*/ 32 h 42"/>
                  <a:gd name="T82" fmla="*/ 30 w 34"/>
                  <a:gd name="T83" fmla="*/ 30 h 42"/>
                  <a:gd name="T84" fmla="*/ 32 w 34"/>
                  <a:gd name="T85" fmla="*/ 24 h 42"/>
                  <a:gd name="T86" fmla="*/ 34 w 34"/>
                  <a:gd name="T87" fmla="*/ 26 h 4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4"/>
                  <a:gd name="T133" fmla="*/ 0 h 42"/>
                  <a:gd name="T134" fmla="*/ 34 w 34"/>
                  <a:gd name="T135" fmla="*/ 42 h 4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4" h="42">
                    <a:moveTo>
                      <a:pt x="34" y="26"/>
                    </a:moveTo>
                    <a:lnTo>
                      <a:pt x="32" y="32"/>
                    </a:lnTo>
                    <a:lnTo>
                      <a:pt x="28" y="38"/>
                    </a:lnTo>
                    <a:lnTo>
                      <a:pt x="22" y="42"/>
                    </a:lnTo>
                    <a:lnTo>
                      <a:pt x="18" y="42"/>
                    </a:lnTo>
                    <a:lnTo>
                      <a:pt x="10" y="40"/>
                    </a:lnTo>
                    <a:lnTo>
                      <a:pt x="6" y="36"/>
                    </a:lnTo>
                    <a:lnTo>
                      <a:pt x="2" y="32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2" y="16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28" y="4"/>
                    </a:lnTo>
                    <a:lnTo>
                      <a:pt x="30" y="8"/>
                    </a:lnTo>
                    <a:lnTo>
                      <a:pt x="32" y="10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8" y="14"/>
                    </a:lnTo>
                    <a:lnTo>
                      <a:pt x="26" y="14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8" y="12"/>
                    </a:lnTo>
                    <a:lnTo>
                      <a:pt x="8" y="18"/>
                    </a:lnTo>
                    <a:lnTo>
                      <a:pt x="8" y="24"/>
                    </a:lnTo>
                    <a:lnTo>
                      <a:pt x="12" y="30"/>
                    </a:lnTo>
                    <a:lnTo>
                      <a:pt x="16" y="34"/>
                    </a:lnTo>
                    <a:lnTo>
                      <a:pt x="20" y="34"/>
                    </a:lnTo>
                    <a:lnTo>
                      <a:pt x="24" y="34"/>
                    </a:lnTo>
                    <a:lnTo>
                      <a:pt x="28" y="32"/>
                    </a:lnTo>
                    <a:lnTo>
                      <a:pt x="30" y="30"/>
                    </a:lnTo>
                    <a:lnTo>
                      <a:pt x="32" y="24"/>
                    </a:lnTo>
                    <a:lnTo>
                      <a:pt x="34" y="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17" name="Freeform 317"/>
              <p:cNvSpPr>
                <a:spLocks/>
              </p:cNvSpPr>
              <p:nvPr/>
            </p:nvSpPr>
            <p:spPr bwMode="auto">
              <a:xfrm>
                <a:off x="4146" y="2116"/>
                <a:ext cx="42" cy="62"/>
              </a:xfrm>
              <a:custGeom>
                <a:avLst/>
                <a:gdLst>
                  <a:gd name="T0" fmla="*/ 12 w 42"/>
                  <a:gd name="T1" fmla="*/ 30 h 62"/>
                  <a:gd name="T2" fmla="*/ 20 w 42"/>
                  <a:gd name="T3" fmla="*/ 22 h 62"/>
                  <a:gd name="T4" fmla="*/ 26 w 42"/>
                  <a:gd name="T5" fmla="*/ 20 h 62"/>
                  <a:gd name="T6" fmla="*/ 32 w 42"/>
                  <a:gd name="T7" fmla="*/ 22 h 62"/>
                  <a:gd name="T8" fmla="*/ 36 w 42"/>
                  <a:gd name="T9" fmla="*/ 28 h 62"/>
                  <a:gd name="T10" fmla="*/ 36 w 42"/>
                  <a:gd name="T11" fmla="*/ 38 h 62"/>
                  <a:gd name="T12" fmla="*/ 36 w 42"/>
                  <a:gd name="T13" fmla="*/ 56 h 62"/>
                  <a:gd name="T14" fmla="*/ 38 w 42"/>
                  <a:gd name="T15" fmla="*/ 58 h 62"/>
                  <a:gd name="T16" fmla="*/ 40 w 42"/>
                  <a:gd name="T17" fmla="*/ 60 h 62"/>
                  <a:gd name="T18" fmla="*/ 42 w 42"/>
                  <a:gd name="T19" fmla="*/ 62 h 62"/>
                  <a:gd name="T20" fmla="*/ 24 w 42"/>
                  <a:gd name="T21" fmla="*/ 60 h 62"/>
                  <a:gd name="T22" fmla="*/ 26 w 42"/>
                  <a:gd name="T23" fmla="*/ 60 h 62"/>
                  <a:gd name="T24" fmla="*/ 28 w 42"/>
                  <a:gd name="T25" fmla="*/ 58 h 62"/>
                  <a:gd name="T26" fmla="*/ 30 w 42"/>
                  <a:gd name="T27" fmla="*/ 54 h 62"/>
                  <a:gd name="T28" fmla="*/ 30 w 42"/>
                  <a:gd name="T29" fmla="*/ 38 h 62"/>
                  <a:gd name="T30" fmla="*/ 28 w 42"/>
                  <a:gd name="T31" fmla="*/ 30 h 62"/>
                  <a:gd name="T32" fmla="*/ 26 w 42"/>
                  <a:gd name="T33" fmla="*/ 28 h 62"/>
                  <a:gd name="T34" fmla="*/ 22 w 42"/>
                  <a:gd name="T35" fmla="*/ 26 h 62"/>
                  <a:gd name="T36" fmla="*/ 18 w 42"/>
                  <a:gd name="T37" fmla="*/ 28 h 62"/>
                  <a:gd name="T38" fmla="*/ 12 w 42"/>
                  <a:gd name="T39" fmla="*/ 32 h 62"/>
                  <a:gd name="T40" fmla="*/ 12 w 42"/>
                  <a:gd name="T41" fmla="*/ 56 h 62"/>
                  <a:gd name="T42" fmla="*/ 14 w 42"/>
                  <a:gd name="T43" fmla="*/ 58 h 62"/>
                  <a:gd name="T44" fmla="*/ 16 w 42"/>
                  <a:gd name="T45" fmla="*/ 60 h 62"/>
                  <a:gd name="T46" fmla="*/ 18 w 42"/>
                  <a:gd name="T47" fmla="*/ 62 h 62"/>
                  <a:gd name="T48" fmla="*/ 0 w 42"/>
                  <a:gd name="T49" fmla="*/ 60 h 62"/>
                  <a:gd name="T50" fmla="*/ 4 w 42"/>
                  <a:gd name="T51" fmla="*/ 60 h 62"/>
                  <a:gd name="T52" fmla="*/ 4 w 42"/>
                  <a:gd name="T53" fmla="*/ 58 h 62"/>
                  <a:gd name="T54" fmla="*/ 6 w 42"/>
                  <a:gd name="T55" fmla="*/ 52 h 62"/>
                  <a:gd name="T56" fmla="*/ 6 w 42"/>
                  <a:gd name="T57" fmla="*/ 10 h 62"/>
                  <a:gd name="T58" fmla="*/ 4 w 42"/>
                  <a:gd name="T59" fmla="*/ 6 h 62"/>
                  <a:gd name="T60" fmla="*/ 4 w 42"/>
                  <a:gd name="T61" fmla="*/ 4 h 62"/>
                  <a:gd name="T62" fmla="*/ 2 w 42"/>
                  <a:gd name="T63" fmla="*/ 4 h 62"/>
                  <a:gd name="T64" fmla="*/ 0 w 42"/>
                  <a:gd name="T65" fmla="*/ 4 h 62"/>
                  <a:gd name="T66" fmla="*/ 12 w 42"/>
                  <a:gd name="T67" fmla="*/ 0 h 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"/>
                  <a:gd name="T103" fmla="*/ 0 h 62"/>
                  <a:gd name="T104" fmla="*/ 42 w 42"/>
                  <a:gd name="T105" fmla="*/ 62 h 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" h="62">
                    <a:moveTo>
                      <a:pt x="12" y="0"/>
                    </a:moveTo>
                    <a:lnTo>
                      <a:pt x="12" y="30"/>
                    </a:lnTo>
                    <a:lnTo>
                      <a:pt x="18" y="24"/>
                    </a:lnTo>
                    <a:lnTo>
                      <a:pt x="20" y="22"/>
                    </a:lnTo>
                    <a:lnTo>
                      <a:pt x="24" y="22"/>
                    </a:lnTo>
                    <a:lnTo>
                      <a:pt x="26" y="20"/>
                    </a:lnTo>
                    <a:lnTo>
                      <a:pt x="30" y="22"/>
                    </a:lnTo>
                    <a:lnTo>
                      <a:pt x="32" y="22"/>
                    </a:lnTo>
                    <a:lnTo>
                      <a:pt x="34" y="26"/>
                    </a:lnTo>
                    <a:lnTo>
                      <a:pt x="36" y="28"/>
                    </a:lnTo>
                    <a:lnTo>
                      <a:pt x="36" y="32"/>
                    </a:lnTo>
                    <a:lnTo>
                      <a:pt x="36" y="38"/>
                    </a:lnTo>
                    <a:lnTo>
                      <a:pt x="36" y="52"/>
                    </a:lnTo>
                    <a:lnTo>
                      <a:pt x="36" y="56"/>
                    </a:lnTo>
                    <a:lnTo>
                      <a:pt x="36" y="58"/>
                    </a:lnTo>
                    <a:lnTo>
                      <a:pt x="38" y="58"/>
                    </a:lnTo>
                    <a:lnTo>
                      <a:pt x="38" y="60"/>
                    </a:lnTo>
                    <a:lnTo>
                      <a:pt x="40" y="60"/>
                    </a:lnTo>
                    <a:lnTo>
                      <a:pt x="42" y="60"/>
                    </a:lnTo>
                    <a:lnTo>
                      <a:pt x="42" y="62"/>
                    </a:lnTo>
                    <a:lnTo>
                      <a:pt x="24" y="62"/>
                    </a:lnTo>
                    <a:lnTo>
                      <a:pt x="24" y="60"/>
                    </a:lnTo>
                    <a:lnTo>
                      <a:pt x="26" y="60"/>
                    </a:lnTo>
                    <a:lnTo>
                      <a:pt x="28" y="60"/>
                    </a:lnTo>
                    <a:lnTo>
                      <a:pt x="28" y="58"/>
                    </a:lnTo>
                    <a:lnTo>
                      <a:pt x="28" y="56"/>
                    </a:lnTo>
                    <a:lnTo>
                      <a:pt x="30" y="54"/>
                    </a:lnTo>
                    <a:lnTo>
                      <a:pt x="30" y="52"/>
                    </a:lnTo>
                    <a:lnTo>
                      <a:pt x="30" y="38"/>
                    </a:lnTo>
                    <a:lnTo>
                      <a:pt x="28" y="34"/>
                    </a:lnTo>
                    <a:lnTo>
                      <a:pt x="28" y="30"/>
                    </a:lnTo>
                    <a:lnTo>
                      <a:pt x="28" y="28"/>
                    </a:lnTo>
                    <a:lnTo>
                      <a:pt x="26" y="28"/>
                    </a:lnTo>
                    <a:lnTo>
                      <a:pt x="24" y="26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8" y="28"/>
                    </a:lnTo>
                    <a:lnTo>
                      <a:pt x="16" y="30"/>
                    </a:lnTo>
                    <a:lnTo>
                      <a:pt x="12" y="32"/>
                    </a:lnTo>
                    <a:lnTo>
                      <a:pt x="12" y="52"/>
                    </a:lnTo>
                    <a:lnTo>
                      <a:pt x="12" y="56"/>
                    </a:lnTo>
                    <a:lnTo>
                      <a:pt x="14" y="58"/>
                    </a:lnTo>
                    <a:lnTo>
                      <a:pt x="14" y="60"/>
                    </a:lnTo>
                    <a:lnTo>
                      <a:pt x="16" y="60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2" y="60"/>
                    </a:lnTo>
                    <a:lnTo>
                      <a:pt x="4" y="60"/>
                    </a:lnTo>
                    <a:lnTo>
                      <a:pt x="4" y="58"/>
                    </a:lnTo>
                    <a:lnTo>
                      <a:pt x="6" y="56"/>
                    </a:lnTo>
                    <a:lnTo>
                      <a:pt x="6" y="52"/>
                    </a:lnTo>
                    <a:lnTo>
                      <a:pt x="6" y="16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18" name="Rectangle 318"/>
              <p:cNvSpPr>
                <a:spLocks noChangeArrowheads="1"/>
              </p:cNvSpPr>
              <p:nvPr/>
            </p:nvSpPr>
            <p:spPr bwMode="auto">
              <a:xfrm>
                <a:off x="4200" y="210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9" name="Rectangle 319"/>
              <p:cNvSpPr>
                <a:spLocks noChangeArrowheads="1"/>
              </p:cNvSpPr>
              <p:nvPr/>
            </p:nvSpPr>
            <p:spPr bwMode="auto">
              <a:xfrm>
                <a:off x="1552" y="2208"/>
                <a:ext cx="2650" cy="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0" name="Rectangle 320"/>
              <p:cNvSpPr>
                <a:spLocks noChangeArrowheads="1"/>
              </p:cNvSpPr>
              <p:nvPr/>
            </p:nvSpPr>
            <p:spPr bwMode="auto">
              <a:xfrm>
                <a:off x="1552" y="2224"/>
                <a:ext cx="2650" cy="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1" name="Rectangle 321"/>
              <p:cNvSpPr>
                <a:spLocks noChangeArrowheads="1"/>
              </p:cNvSpPr>
              <p:nvPr/>
            </p:nvSpPr>
            <p:spPr bwMode="auto">
              <a:xfrm>
                <a:off x="1552" y="223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2" name="Freeform 322"/>
              <p:cNvSpPr>
                <a:spLocks/>
              </p:cNvSpPr>
              <p:nvPr/>
            </p:nvSpPr>
            <p:spPr bwMode="auto">
              <a:xfrm>
                <a:off x="1584" y="2246"/>
                <a:ext cx="26" cy="58"/>
              </a:xfrm>
              <a:custGeom>
                <a:avLst/>
                <a:gdLst>
                  <a:gd name="T0" fmla="*/ 26 w 26"/>
                  <a:gd name="T1" fmla="*/ 58 h 58"/>
                  <a:gd name="T2" fmla="*/ 26 w 26"/>
                  <a:gd name="T3" fmla="*/ 58 h 58"/>
                  <a:gd name="T4" fmla="*/ 0 w 26"/>
                  <a:gd name="T5" fmla="*/ 58 h 58"/>
                  <a:gd name="T6" fmla="*/ 0 w 26"/>
                  <a:gd name="T7" fmla="*/ 58 h 58"/>
                  <a:gd name="T8" fmla="*/ 2 w 26"/>
                  <a:gd name="T9" fmla="*/ 58 h 58"/>
                  <a:gd name="T10" fmla="*/ 6 w 26"/>
                  <a:gd name="T11" fmla="*/ 58 h 58"/>
                  <a:gd name="T12" fmla="*/ 8 w 26"/>
                  <a:gd name="T13" fmla="*/ 56 h 58"/>
                  <a:gd name="T14" fmla="*/ 8 w 26"/>
                  <a:gd name="T15" fmla="*/ 54 h 58"/>
                  <a:gd name="T16" fmla="*/ 10 w 26"/>
                  <a:gd name="T17" fmla="*/ 48 h 58"/>
                  <a:gd name="T18" fmla="*/ 10 w 26"/>
                  <a:gd name="T19" fmla="*/ 10 h 58"/>
                  <a:gd name="T20" fmla="*/ 8 w 26"/>
                  <a:gd name="T21" fmla="*/ 6 h 58"/>
                  <a:gd name="T22" fmla="*/ 8 w 26"/>
                  <a:gd name="T23" fmla="*/ 4 h 58"/>
                  <a:gd name="T24" fmla="*/ 8 w 26"/>
                  <a:gd name="T25" fmla="*/ 4 h 58"/>
                  <a:gd name="T26" fmla="*/ 6 w 26"/>
                  <a:gd name="T27" fmla="*/ 2 h 58"/>
                  <a:gd name="T28" fmla="*/ 4 w 26"/>
                  <a:gd name="T29" fmla="*/ 2 h 58"/>
                  <a:gd name="T30" fmla="*/ 2 w 26"/>
                  <a:gd name="T31" fmla="*/ 2 h 58"/>
                  <a:gd name="T32" fmla="*/ 0 w 26"/>
                  <a:gd name="T33" fmla="*/ 2 h 58"/>
                  <a:gd name="T34" fmla="*/ 0 w 26"/>
                  <a:gd name="T35" fmla="*/ 0 h 58"/>
                  <a:gd name="T36" fmla="*/ 26 w 26"/>
                  <a:gd name="T37" fmla="*/ 0 h 58"/>
                  <a:gd name="T38" fmla="*/ 26 w 26"/>
                  <a:gd name="T39" fmla="*/ 2 h 58"/>
                  <a:gd name="T40" fmla="*/ 24 w 26"/>
                  <a:gd name="T41" fmla="*/ 2 h 58"/>
                  <a:gd name="T42" fmla="*/ 20 w 26"/>
                  <a:gd name="T43" fmla="*/ 2 h 58"/>
                  <a:gd name="T44" fmla="*/ 18 w 26"/>
                  <a:gd name="T45" fmla="*/ 4 h 58"/>
                  <a:gd name="T46" fmla="*/ 18 w 26"/>
                  <a:gd name="T47" fmla="*/ 6 h 58"/>
                  <a:gd name="T48" fmla="*/ 18 w 26"/>
                  <a:gd name="T49" fmla="*/ 10 h 58"/>
                  <a:gd name="T50" fmla="*/ 18 w 26"/>
                  <a:gd name="T51" fmla="*/ 48 h 58"/>
                  <a:gd name="T52" fmla="*/ 18 w 26"/>
                  <a:gd name="T53" fmla="*/ 52 h 58"/>
                  <a:gd name="T54" fmla="*/ 18 w 26"/>
                  <a:gd name="T55" fmla="*/ 54 h 58"/>
                  <a:gd name="T56" fmla="*/ 18 w 26"/>
                  <a:gd name="T57" fmla="*/ 56 h 58"/>
                  <a:gd name="T58" fmla="*/ 20 w 26"/>
                  <a:gd name="T59" fmla="*/ 56 h 58"/>
                  <a:gd name="T60" fmla="*/ 22 w 26"/>
                  <a:gd name="T61" fmla="*/ 58 h 58"/>
                  <a:gd name="T62" fmla="*/ 24 w 26"/>
                  <a:gd name="T63" fmla="*/ 58 h 58"/>
                  <a:gd name="T64" fmla="*/ 26 w 26"/>
                  <a:gd name="T65" fmla="*/ 58 h 5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"/>
                  <a:gd name="T100" fmla="*/ 0 h 58"/>
                  <a:gd name="T101" fmla="*/ 26 w 26"/>
                  <a:gd name="T102" fmla="*/ 58 h 5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" h="58">
                    <a:moveTo>
                      <a:pt x="26" y="58"/>
                    </a:moveTo>
                    <a:lnTo>
                      <a:pt x="26" y="58"/>
                    </a:lnTo>
                    <a:lnTo>
                      <a:pt x="0" y="58"/>
                    </a:lnTo>
                    <a:lnTo>
                      <a:pt x="2" y="58"/>
                    </a:lnTo>
                    <a:lnTo>
                      <a:pt x="6" y="58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10" y="48"/>
                    </a:lnTo>
                    <a:lnTo>
                      <a:pt x="10" y="10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0" y="2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8" y="10"/>
                    </a:lnTo>
                    <a:lnTo>
                      <a:pt x="18" y="48"/>
                    </a:lnTo>
                    <a:lnTo>
                      <a:pt x="18" y="52"/>
                    </a:lnTo>
                    <a:lnTo>
                      <a:pt x="18" y="54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2" y="58"/>
                    </a:lnTo>
                    <a:lnTo>
                      <a:pt x="24" y="58"/>
                    </a:lnTo>
                    <a:lnTo>
                      <a:pt x="26" y="5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23" name="Rectangle 323"/>
              <p:cNvSpPr>
                <a:spLocks noChangeArrowheads="1"/>
              </p:cNvSpPr>
              <p:nvPr/>
            </p:nvSpPr>
            <p:spPr bwMode="auto">
              <a:xfrm>
                <a:off x="1888" y="223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4" name="Rectangle 324"/>
              <p:cNvSpPr>
                <a:spLocks noChangeArrowheads="1"/>
              </p:cNvSpPr>
              <p:nvPr/>
            </p:nvSpPr>
            <p:spPr bwMode="auto">
              <a:xfrm>
                <a:off x="1904" y="223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5" name="Freeform 325"/>
              <p:cNvSpPr>
                <a:spLocks noEditPoints="1"/>
              </p:cNvSpPr>
              <p:nvPr/>
            </p:nvSpPr>
            <p:spPr bwMode="auto">
              <a:xfrm>
                <a:off x="2048" y="2246"/>
                <a:ext cx="34" cy="60"/>
              </a:xfrm>
              <a:custGeom>
                <a:avLst/>
                <a:gdLst>
                  <a:gd name="T0" fmla="*/ 6 w 34"/>
                  <a:gd name="T1" fmla="*/ 24 h 60"/>
                  <a:gd name="T2" fmla="*/ 2 w 34"/>
                  <a:gd name="T3" fmla="*/ 16 h 60"/>
                  <a:gd name="T4" fmla="*/ 2 w 34"/>
                  <a:gd name="T5" fmla="*/ 8 h 60"/>
                  <a:gd name="T6" fmla="*/ 10 w 34"/>
                  <a:gd name="T7" fmla="*/ 0 h 60"/>
                  <a:gd name="T8" fmla="*/ 24 w 34"/>
                  <a:gd name="T9" fmla="*/ 0 h 60"/>
                  <a:gd name="T10" fmla="*/ 32 w 34"/>
                  <a:gd name="T11" fmla="*/ 8 h 60"/>
                  <a:gd name="T12" fmla="*/ 32 w 34"/>
                  <a:gd name="T13" fmla="*/ 16 h 60"/>
                  <a:gd name="T14" fmla="*/ 26 w 34"/>
                  <a:gd name="T15" fmla="*/ 22 h 60"/>
                  <a:gd name="T16" fmla="*/ 26 w 34"/>
                  <a:gd name="T17" fmla="*/ 32 h 60"/>
                  <a:gd name="T18" fmla="*/ 32 w 34"/>
                  <a:gd name="T19" fmla="*/ 40 h 60"/>
                  <a:gd name="T20" fmla="*/ 32 w 34"/>
                  <a:gd name="T21" fmla="*/ 50 h 60"/>
                  <a:gd name="T22" fmla="*/ 24 w 34"/>
                  <a:gd name="T23" fmla="*/ 58 h 60"/>
                  <a:gd name="T24" fmla="*/ 12 w 34"/>
                  <a:gd name="T25" fmla="*/ 60 h 60"/>
                  <a:gd name="T26" fmla="*/ 4 w 34"/>
                  <a:gd name="T27" fmla="*/ 54 h 60"/>
                  <a:gd name="T28" fmla="*/ 0 w 34"/>
                  <a:gd name="T29" fmla="*/ 46 h 60"/>
                  <a:gd name="T30" fmla="*/ 2 w 34"/>
                  <a:gd name="T31" fmla="*/ 38 h 60"/>
                  <a:gd name="T32" fmla="*/ 12 w 34"/>
                  <a:gd name="T33" fmla="*/ 30 h 60"/>
                  <a:gd name="T34" fmla="*/ 22 w 34"/>
                  <a:gd name="T35" fmla="*/ 20 h 60"/>
                  <a:gd name="T36" fmla="*/ 24 w 34"/>
                  <a:gd name="T37" fmla="*/ 14 h 60"/>
                  <a:gd name="T38" fmla="*/ 24 w 34"/>
                  <a:gd name="T39" fmla="*/ 8 h 60"/>
                  <a:gd name="T40" fmla="*/ 20 w 34"/>
                  <a:gd name="T41" fmla="*/ 2 h 60"/>
                  <a:gd name="T42" fmla="*/ 14 w 34"/>
                  <a:gd name="T43" fmla="*/ 2 h 60"/>
                  <a:gd name="T44" fmla="*/ 10 w 34"/>
                  <a:gd name="T45" fmla="*/ 8 h 60"/>
                  <a:gd name="T46" fmla="*/ 10 w 34"/>
                  <a:gd name="T47" fmla="*/ 12 h 60"/>
                  <a:gd name="T48" fmla="*/ 12 w 34"/>
                  <a:gd name="T49" fmla="*/ 18 h 60"/>
                  <a:gd name="T50" fmla="*/ 18 w 34"/>
                  <a:gd name="T51" fmla="*/ 26 h 60"/>
                  <a:gd name="T52" fmla="*/ 12 w 34"/>
                  <a:gd name="T53" fmla="*/ 34 h 60"/>
                  <a:gd name="T54" fmla="*/ 8 w 34"/>
                  <a:gd name="T55" fmla="*/ 42 h 60"/>
                  <a:gd name="T56" fmla="*/ 8 w 34"/>
                  <a:gd name="T57" fmla="*/ 50 h 60"/>
                  <a:gd name="T58" fmla="*/ 14 w 34"/>
                  <a:gd name="T59" fmla="*/ 56 h 60"/>
                  <a:gd name="T60" fmla="*/ 20 w 34"/>
                  <a:gd name="T61" fmla="*/ 56 h 60"/>
                  <a:gd name="T62" fmla="*/ 24 w 34"/>
                  <a:gd name="T63" fmla="*/ 52 h 60"/>
                  <a:gd name="T64" fmla="*/ 26 w 34"/>
                  <a:gd name="T65" fmla="*/ 46 h 60"/>
                  <a:gd name="T66" fmla="*/ 22 w 34"/>
                  <a:gd name="T67" fmla="*/ 40 h 60"/>
                  <a:gd name="T68" fmla="*/ 14 w 34"/>
                  <a:gd name="T69" fmla="*/ 32 h 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"/>
                  <a:gd name="T106" fmla="*/ 0 h 60"/>
                  <a:gd name="T107" fmla="*/ 34 w 34"/>
                  <a:gd name="T108" fmla="*/ 60 h 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" h="60">
                    <a:moveTo>
                      <a:pt x="12" y="30"/>
                    </a:moveTo>
                    <a:lnTo>
                      <a:pt x="6" y="24"/>
                    </a:lnTo>
                    <a:lnTo>
                      <a:pt x="2" y="20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28" y="4"/>
                    </a:lnTo>
                    <a:lnTo>
                      <a:pt x="32" y="8"/>
                    </a:lnTo>
                    <a:lnTo>
                      <a:pt x="32" y="12"/>
                    </a:lnTo>
                    <a:lnTo>
                      <a:pt x="32" y="16"/>
                    </a:lnTo>
                    <a:lnTo>
                      <a:pt x="30" y="18"/>
                    </a:lnTo>
                    <a:lnTo>
                      <a:pt x="26" y="22"/>
                    </a:lnTo>
                    <a:lnTo>
                      <a:pt x="20" y="26"/>
                    </a:lnTo>
                    <a:lnTo>
                      <a:pt x="26" y="32"/>
                    </a:lnTo>
                    <a:lnTo>
                      <a:pt x="30" y="36"/>
                    </a:lnTo>
                    <a:lnTo>
                      <a:pt x="32" y="40"/>
                    </a:lnTo>
                    <a:lnTo>
                      <a:pt x="34" y="44"/>
                    </a:lnTo>
                    <a:lnTo>
                      <a:pt x="32" y="50"/>
                    </a:lnTo>
                    <a:lnTo>
                      <a:pt x="28" y="56"/>
                    </a:lnTo>
                    <a:lnTo>
                      <a:pt x="24" y="58"/>
                    </a:lnTo>
                    <a:lnTo>
                      <a:pt x="16" y="60"/>
                    </a:lnTo>
                    <a:lnTo>
                      <a:pt x="12" y="60"/>
                    </a:lnTo>
                    <a:lnTo>
                      <a:pt x="8" y="58"/>
                    </a:lnTo>
                    <a:lnTo>
                      <a:pt x="4" y="54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0" y="42"/>
                    </a:lnTo>
                    <a:lnTo>
                      <a:pt x="2" y="38"/>
                    </a:lnTo>
                    <a:lnTo>
                      <a:pt x="6" y="34"/>
                    </a:lnTo>
                    <a:lnTo>
                      <a:pt x="12" y="30"/>
                    </a:lnTo>
                    <a:close/>
                    <a:moveTo>
                      <a:pt x="18" y="26"/>
                    </a:moveTo>
                    <a:lnTo>
                      <a:pt x="22" y="20"/>
                    </a:lnTo>
                    <a:lnTo>
                      <a:pt x="24" y="18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10" y="12"/>
                    </a:lnTo>
                    <a:lnTo>
                      <a:pt x="10" y="16"/>
                    </a:lnTo>
                    <a:lnTo>
                      <a:pt x="12" y="18"/>
                    </a:lnTo>
                    <a:lnTo>
                      <a:pt x="12" y="20"/>
                    </a:lnTo>
                    <a:lnTo>
                      <a:pt x="18" y="26"/>
                    </a:lnTo>
                    <a:close/>
                    <a:moveTo>
                      <a:pt x="14" y="32"/>
                    </a:moveTo>
                    <a:lnTo>
                      <a:pt x="12" y="34"/>
                    </a:lnTo>
                    <a:lnTo>
                      <a:pt x="10" y="38"/>
                    </a:lnTo>
                    <a:lnTo>
                      <a:pt x="8" y="42"/>
                    </a:lnTo>
                    <a:lnTo>
                      <a:pt x="8" y="46"/>
                    </a:lnTo>
                    <a:lnTo>
                      <a:pt x="8" y="50"/>
                    </a:lnTo>
                    <a:lnTo>
                      <a:pt x="10" y="54"/>
                    </a:lnTo>
                    <a:lnTo>
                      <a:pt x="14" y="56"/>
                    </a:lnTo>
                    <a:lnTo>
                      <a:pt x="16" y="56"/>
                    </a:lnTo>
                    <a:lnTo>
                      <a:pt x="20" y="56"/>
                    </a:lnTo>
                    <a:lnTo>
                      <a:pt x="24" y="54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6" y="46"/>
                    </a:lnTo>
                    <a:lnTo>
                      <a:pt x="24" y="42"/>
                    </a:lnTo>
                    <a:lnTo>
                      <a:pt x="22" y="40"/>
                    </a:lnTo>
                    <a:lnTo>
                      <a:pt x="18" y="36"/>
                    </a:lnTo>
                    <a:lnTo>
                      <a:pt x="14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26" name="Rectangle 326"/>
              <p:cNvSpPr>
                <a:spLocks noChangeArrowheads="1"/>
              </p:cNvSpPr>
              <p:nvPr/>
            </p:nvSpPr>
            <p:spPr bwMode="auto">
              <a:xfrm>
                <a:off x="2152" y="223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7" name="Freeform 327"/>
              <p:cNvSpPr>
                <a:spLocks/>
              </p:cNvSpPr>
              <p:nvPr/>
            </p:nvSpPr>
            <p:spPr bwMode="auto">
              <a:xfrm>
                <a:off x="2304" y="2246"/>
                <a:ext cx="22" cy="58"/>
              </a:xfrm>
              <a:custGeom>
                <a:avLst/>
                <a:gdLst>
                  <a:gd name="T0" fmla="*/ 0 w 22"/>
                  <a:gd name="T1" fmla="*/ 6 h 58"/>
                  <a:gd name="T2" fmla="*/ 14 w 22"/>
                  <a:gd name="T3" fmla="*/ 0 h 58"/>
                  <a:gd name="T4" fmla="*/ 16 w 22"/>
                  <a:gd name="T5" fmla="*/ 0 h 58"/>
                  <a:gd name="T6" fmla="*/ 16 w 22"/>
                  <a:gd name="T7" fmla="*/ 48 h 58"/>
                  <a:gd name="T8" fmla="*/ 16 w 22"/>
                  <a:gd name="T9" fmla="*/ 52 h 58"/>
                  <a:gd name="T10" fmla="*/ 16 w 22"/>
                  <a:gd name="T11" fmla="*/ 56 h 58"/>
                  <a:gd name="T12" fmla="*/ 16 w 22"/>
                  <a:gd name="T13" fmla="*/ 56 h 58"/>
                  <a:gd name="T14" fmla="*/ 18 w 22"/>
                  <a:gd name="T15" fmla="*/ 58 h 58"/>
                  <a:gd name="T16" fmla="*/ 20 w 22"/>
                  <a:gd name="T17" fmla="*/ 58 h 58"/>
                  <a:gd name="T18" fmla="*/ 22 w 22"/>
                  <a:gd name="T19" fmla="*/ 58 h 58"/>
                  <a:gd name="T20" fmla="*/ 22 w 22"/>
                  <a:gd name="T21" fmla="*/ 58 h 58"/>
                  <a:gd name="T22" fmla="*/ 0 w 22"/>
                  <a:gd name="T23" fmla="*/ 58 h 58"/>
                  <a:gd name="T24" fmla="*/ 0 w 22"/>
                  <a:gd name="T25" fmla="*/ 58 h 58"/>
                  <a:gd name="T26" fmla="*/ 4 w 22"/>
                  <a:gd name="T27" fmla="*/ 58 h 58"/>
                  <a:gd name="T28" fmla="*/ 6 w 22"/>
                  <a:gd name="T29" fmla="*/ 58 h 58"/>
                  <a:gd name="T30" fmla="*/ 6 w 22"/>
                  <a:gd name="T31" fmla="*/ 56 h 58"/>
                  <a:gd name="T32" fmla="*/ 8 w 22"/>
                  <a:gd name="T33" fmla="*/ 56 h 58"/>
                  <a:gd name="T34" fmla="*/ 8 w 22"/>
                  <a:gd name="T35" fmla="*/ 54 h 58"/>
                  <a:gd name="T36" fmla="*/ 8 w 22"/>
                  <a:gd name="T37" fmla="*/ 48 h 58"/>
                  <a:gd name="T38" fmla="*/ 8 w 22"/>
                  <a:gd name="T39" fmla="*/ 16 h 58"/>
                  <a:gd name="T40" fmla="*/ 8 w 22"/>
                  <a:gd name="T41" fmla="*/ 10 h 58"/>
                  <a:gd name="T42" fmla="*/ 8 w 22"/>
                  <a:gd name="T43" fmla="*/ 8 h 58"/>
                  <a:gd name="T44" fmla="*/ 6 w 22"/>
                  <a:gd name="T45" fmla="*/ 6 h 58"/>
                  <a:gd name="T46" fmla="*/ 6 w 22"/>
                  <a:gd name="T47" fmla="*/ 6 h 58"/>
                  <a:gd name="T48" fmla="*/ 6 w 22"/>
                  <a:gd name="T49" fmla="*/ 6 h 58"/>
                  <a:gd name="T50" fmla="*/ 4 w 22"/>
                  <a:gd name="T51" fmla="*/ 6 h 58"/>
                  <a:gd name="T52" fmla="*/ 2 w 22"/>
                  <a:gd name="T53" fmla="*/ 6 h 58"/>
                  <a:gd name="T54" fmla="*/ 0 w 22"/>
                  <a:gd name="T55" fmla="*/ 6 h 58"/>
                  <a:gd name="T56" fmla="*/ 0 w 22"/>
                  <a:gd name="T57" fmla="*/ 6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2"/>
                  <a:gd name="T88" fmla="*/ 0 h 58"/>
                  <a:gd name="T89" fmla="*/ 22 w 22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2" h="58">
                    <a:moveTo>
                      <a:pt x="0" y="6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16" y="48"/>
                    </a:lnTo>
                    <a:lnTo>
                      <a:pt x="16" y="52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8"/>
                    </a:lnTo>
                    <a:lnTo>
                      <a:pt x="0" y="58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48"/>
                    </a:lnTo>
                    <a:lnTo>
                      <a:pt x="8" y="16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28" name="Freeform 328"/>
              <p:cNvSpPr>
                <a:spLocks noEditPoints="1"/>
              </p:cNvSpPr>
              <p:nvPr/>
            </p:nvSpPr>
            <p:spPr bwMode="auto">
              <a:xfrm>
                <a:off x="2340" y="2246"/>
                <a:ext cx="38" cy="60"/>
              </a:xfrm>
              <a:custGeom>
                <a:avLst/>
                <a:gdLst>
                  <a:gd name="T0" fmla="*/ 0 w 38"/>
                  <a:gd name="T1" fmla="*/ 30 h 60"/>
                  <a:gd name="T2" fmla="*/ 2 w 38"/>
                  <a:gd name="T3" fmla="*/ 20 h 60"/>
                  <a:gd name="T4" fmla="*/ 4 w 38"/>
                  <a:gd name="T5" fmla="*/ 12 h 60"/>
                  <a:gd name="T6" fmla="*/ 8 w 38"/>
                  <a:gd name="T7" fmla="*/ 6 h 60"/>
                  <a:gd name="T8" fmla="*/ 12 w 38"/>
                  <a:gd name="T9" fmla="*/ 2 h 60"/>
                  <a:gd name="T10" fmla="*/ 16 w 38"/>
                  <a:gd name="T11" fmla="*/ 0 h 60"/>
                  <a:gd name="T12" fmla="*/ 20 w 38"/>
                  <a:gd name="T13" fmla="*/ 0 h 60"/>
                  <a:gd name="T14" fmla="*/ 24 w 38"/>
                  <a:gd name="T15" fmla="*/ 0 h 60"/>
                  <a:gd name="T16" fmla="*/ 28 w 38"/>
                  <a:gd name="T17" fmla="*/ 2 h 60"/>
                  <a:gd name="T18" fmla="*/ 32 w 38"/>
                  <a:gd name="T19" fmla="*/ 6 h 60"/>
                  <a:gd name="T20" fmla="*/ 34 w 38"/>
                  <a:gd name="T21" fmla="*/ 12 h 60"/>
                  <a:gd name="T22" fmla="*/ 36 w 38"/>
                  <a:gd name="T23" fmla="*/ 20 h 60"/>
                  <a:gd name="T24" fmla="*/ 38 w 38"/>
                  <a:gd name="T25" fmla="*/ 30 h 60"/>
                  <a:gd name="T26" fmla="*/ 36 w 38"/>
                  <a:gd name="T27" fmla="*/ 38 h 60"/>
                  <a:gd name="T28" fmla="*/ 34 w 38"/>
                  <a:gd name="T29" fmla="*/ 46 h 60"/>
                  <a:gd name="T30" fmla="*/ 32 w 38"/>
                  <a:gd name="T31" fmla="*/ 52 h 60"/>
                  <a:gd name="T32" fmla="*/ 28 w 38"/>
                  <a:gd name="T33" fmla="*/ 56 h 60"/>
                  <a:gd name="T34" fmla="*/ 24 w 38"/>
                  <a:gd name="T35" fmla="*/ 58 h 60"/>
                  <a:gd name="T36" fmla="*/ 18 w 38"/>
                  <a:gd name="T37" fmla="*/ 60 h 60"/>
                  <a:gd name="T38" fmla="*/ 14 w 38"/>
                  <a:gd name="T39" fmla="*/ 58 h 60"/>
                  <a:gd name="T40" fmla="*/ 10 w 38"/>
                  <a:gd name="T41" fmla="*/ 56 h 60"/>
                  <a:gd name="T42" fmla="*/ 6 w 38"/>
                  <a:gd name="T43" fmla="*/ 50 h 60"/>
                  <a:gd name="T44" fmla="*/ 2 w 38"/>
                  <a:gd name="T45" fmla="*/ 40 h 60"/>
                  <a:gd name="T46" fmla="*/ 0 w 38"/>
                  <a:gd name="T47" fmla="*/ 30 h 60"/>
                  <a:gd name="T48" fmla="*/ 10 w 38"/>
                  <a:gd name="T49" fmla="*/ 32 h 60"/>
                  <a:gd name="T50" fmla="*/ 10 w 38"/>
                  <a:gd name="T51" fmla="*/ 42 h 60"/>
                  <a:gd name="T52" fmla="*/ 12 w 38"/>
                  <a:gd name="T53" fmla="*/ 50 h 60"/>
                  <a:gd name="T54" fmla="*/ 14 w 38"/>
                  <a:gd name="T55" fmla="*/ 54 h 60"/>
                  <a:gd name="T56" fmla="*/ 16 w 38"/>
                  <a:gd name="T57" fmla="*/ 56 h 60"/>
                  <a:gd name="T58" fmla="*/ 20 w 38"/>
                  <a:gd name="T59" fmla="*/ 56 h 60"/>
                  <a:gd name="T60" fmla="*/ 22 w 38"/>
                  <a:gd name="T61" fmla="*/ 56 h 60"/>
                  <a:gd name="T62" fmla="*/ 24 w 38"/>
                  <a:gd name="T63" fmla="*/ 54 h 60"/>
                  <a:gd name="T64" fmla="*/ 26 w 38"/>
                  <a:gd name="T65" fmla="*/ 52 h 60"/>
                  <a:gd name="T66" fmla="*/ 28 w 38"/>
                  <a:gd name="T67" fmla="*/ 48 h 60"/>
                  <a:gd name="T68" fmla="*/ 28 w 38"/>
                  <a:gd name="T69" fmla="*/ 40 h 60"/>
                  <a:gd name="T70" fmla="*/ 30 w 38"/>
                  <a:gd name="T71" fmla="*/ 28 h 60"/>
                  <a:gd name="T72" fmla="*/ 28 w 38"/>
                  <a:gd name="T73" fmla="*/ 18 h 60"/>
                  <a:gd name="T74" fmla="*/ 28 w 38"/>
                  <a:gd name="T75" fmla="*/ 10 h 60"/>
                  <a:gd name="T76" fmla="*/ 26 w 38"/>
                  <a:gd name="T77" fmla="*/ 6 h 60"/>
                  <a:gd name="T78" fmla="*/ 24 w 38"/>
                  <a:gd name="T79" fmla="*/ 4 h 60"/>
                  <a:gd name="T80" fmla="*/ 22 w 38"/>
                  <a:gd name="T81" fmla="*/ 2 h 60"/>
                  <a:gd name="T82" fmla="*/ 20 w 38"/>
                  <a:gd name="T83" fmla="*/ 2 h 60"/>
                  <a:gd name="T84" fmla="*/ 16 w 38"/>
                  <a:gd name="T85" fmla="*/ 2 h 60"/>
                  <a:gd name="T86" fmla="*/ 14 w 38"/>
                  <a:gd name="T87" fmla="*/ 4 h 60"/>
                  <a:gd name="T88" fmla="*/ 12 w 38"/>
                  <a:gd name="T89" fmla="*/ 10 h 60"/>
                  <a:gd name="T90" fmla="*/ 10 w 38"/>
                  <a:gd name="T91" fmla="*/ 16 h 60"/>
                  <a:gd name="T92" fmla="*/ 10 w 38"/>
                  <a:gd name="T93" fmla="*/ 24 h 60"/>
                  <a:gd name="T94" fmla="*/ 10 w 38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"/>
                  <a:gd name="T145" fmla="*/ 0 h 60"/>
                  <a:gd name="T146" fmla="*/ 38 w 38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" h="60">
                    <a:moveTo>
                      <a:pt x="0" y="30"/>
                    </a:moveTo>
                    <a:lnTo>
                      <a:pt x="2" y="20"/>
                    </a:lnTo>
                    <a:lnTo>
                      <a:pt x="4" y="12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6"/>
                    </a:lnTo>
                    <a:lnTo>
                      <a:pt x="34" y="12"/>
                    </a:lnTo>
                    <a:lnTo>
                      <a:pt x="36" y="20"/>
                    </a:lnTo>
                    <a:lnTo>
                      <a:pt x="38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2" y="52"/>
                    </a:lnTo>
                    <a:lnTo>
                      <a:pt x="28" y="56"/>
                    </a:lnTo>
                    <a:lnTo>
                      <a:pt x="24" y="58"/>
                    </a:lnTo>
                    <a:lnTo>
                      <a:pt x="18" y="60"/>
                    </a:lnTo>
                    <a:lnTo>
                      <a:pt x="14" y="58"/>
                    </a:lnTo>
                    <a:lnTo>
                      <a:pt x="10" y="56"/>
                    </a:lnTo>
                    <a:lnTo>
                      <a:pt x="6" y="50"/>
                    </a:lnTo>
                    <a:lnTo>
                      <a:pt x="2" y="40"/>
                    </a:lnTo>
                    <a:lnTo>
                      <a:pt x="0" y="30"/>
                    </a:lnTo>
                    <a:close/>
                    <a:moveTo>
                      <a:pt x="10" y="32"/>
                    </a:moveTo>
                    <a:lnTo>
                      <a:pt x="10" y="42"/>
                    </a:lnTo>
                    <a:lnTo>
                      <a:pt x="12" y="50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20" y="56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52"/>
                    </a:lnTo>
                    <a:lnTo>
                      <a:pt x="28" y="48"/>
                    </a:lnTo>
                    <a:lnTo>
                      <a:pt x="28" y="40"/>
                    </a:lnTo>
                    <a:lnTo>
                      <a:pt x="30" y="28"/>
                    </a:lnTo>
                    <a:lnTo>
                      <a:pt x="28" y="18"/>
                    </a:lnTo>
                    <a:lnTo>
                      <a:pt x="28" y="10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1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29" name="Freeform 329"/>
              <p:cNvSpPr>
                <a:spLocks noEditPoints="1"/>
              </p:cNvSpPr>
              <p:nvPr/>
            </p:nvSpPr>
            <p:spPr bwMode="auto">
              <a:xfrm>
                <a:off x="2386" y="2246"/>
                <a:ext cx="34" cy="60"/>
              </a:xfrm>
              <a:custGeom>
                <a:avLst/>
                <a:gdLst>
                  <a:gd name="T0" fmla="*/ 6 w 34"/>
                  <a:gd name="T1" fmla="*/ 24 h 60"/>
                  <a:gd name="T2" fmla="*/ 2 w 34"/>
                  <a:gd name="T3" fmla="*/ 16 h 60"/>
                  <a:gd name="T4" fmla="*/ 2 w 34"/>
                  <a:gd name="T5" fmla="*/ 8 h 60"/>
                  <a:gd name="T6" fmla="*/ 12 w 34"/>
                  <a:gd name="T7" fmla="*/ 0 h 60"/>
                  <a:gd name="T8" fmla="*/ 24 w 34"/>
                  <a:gd name="T9" fmla="*/ 0 h 60"/>
                  <a:gd name="T10" fmla="*/ 32 w 34"/>
                  <a:gd name="T11" fmla="*/ 8 h 60"/>
                  <a:gd name="T12" fmla="*/ 32 w 34"/>
                  <a:gd name="T13" fmla="*/ 16 h 60"/>
                  <a:gd name="T14" fmla="*/ 28 w 34"/>
                  <a:gd name="T15" fmla="*/ 22 h 60"/>
                  <a:gd name="T16" fmla="*/ 28 w 34"/>
                  <a:gd name="T17" fmla="*/ 32 h 60"/>
                  <a:gd name="T18" fmla="*/ 34 w 34"/>
                  <a:gd name="T19" fmla="*/ 40 h 60"/>
                  <a:gd name="T20" fmla="*/ 34 w 34"/>
                  <a:gd name="T21" fmla="*/ 50 h 60"/>
                  <a:gd name="T22" fmla="*/ 24 w 34"/>
                  <a:gd name="T23" fmla="*/ 58 h 60"/>
                  <a:gd name="T24" fmla="*/ 12 w 34"/>
                  <a:gd name="T25" fmla="*/ 60 h 60"/>
                  <a:gd name="T26" fmla="*/ 4 w 34"/>
                  <a:gd name="T27" fmla="*/ 54 h 60"/>
                  <a:gd name="T28" fmla="*/ 0 w 34"/>
                  <a:gd name="T29" fmla="*/ 46 h 60"/>
                  <a:gd name="T30" fmla="*/ 4 w 34"/>
                  <a:gd name="T31" fmla="*/ 38 h 60"/>
                  <a:gd name="T32" fmla="*/ 12 w 34"/>
                  <a:gd name="T33" fmla="*/ 30 h 60"/>
                  <a:gd name="T34" fmla="*/ 22 w 34"/>
                  <a:gd name="T35" fmla="*/ 20 h 60"/>
                  <a:gd name="T36" fmla="*/ 24 w 34"/>
                  <a:gd name="T37" fmla="*/ 14 h 60"/>
                  <a:gd name="T38" fmla="*/ 24 w 34"/>
                  <a:gd name="T39" fmla="*/ 8 h 60"/>
                  <a:gd name="T40" fmla="*/ 20 w 34"/>
                  <a:gd name="T41" fmla="*/ 2 h 60"/>
                  <a:gd name="T42" fmla="*/ 14 w 34"/>
                  <a:gd name="T43" fmla="*/ 2 h 60"/>
                  <a:gd name="T44" fmla="*/ 10 w 34"/>
                  <a:gd name="T45" fmla="*/ 8 h 60"/>
                  <a:gd name="T46" fmla="*/ 10 w 34"/>
                  <a:gd name="T47" fmla="*/ 12 h 60"/>
                  <a:gd name="T48" fmla="*/ 12 w 34"/>
                  <a:gd name="T49" fmla="*/ 18 h 60"/>
                  <a:gd name="T50" fmla="*/ 18 w 34"/>
                  <a:gd name="T51" fmla="*/ 26 h 60"/>
                  <a:gd name="T52" fmla="*/ 12 w 34"/>
                  <a:gd name="T53" fmla="*/ 34 h 60"/>
                  <a:gd name="T54" fmla="*/ 10 w 34"/>
                  <a:gd name="T55" fmla="*/ 42 h 60"/>
                  <a:gd name="T56" fmla="*/ 10 w 34"/>
                  <a:gd name="T57" fmla="*/ 50 h 60"/>
                  <a:gd name="T58" fmla="*/ 14 w 34"/>
                  <a:gd name="T59" fmla="*/ 56 h 60"/>
                  <a:gd name="T60" fmla="*/ 22 w 34"/>
                  <a:gd name="T61" fmla="*/ 56 h 60"/>
                  <a:gd name="T62" fmla="*/ 26 w 34"/>
                  <a:gd name="T63" fmla="*/ 52 h 60"/>
                  <a:gd name="T64" fmla="*/ 26 w 34"/>
                  <a:gd name="T65" fmla="*/ 46 h 60"/>
                  <a:gd name="T66" fmla="*/ 22 w 34"/>
                  <a:gd name="T67" fmla="*/ 40 h 60"/>
                  <a:gd name="T68" fmla="*/ 14 w 34"/>
                  <a:gd name="T69" fmla="*/ 32 h 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"/>
                  <a:gd name="T106" fmla="*/ 0 h 60"/>
                  <a:gd name="T107" fmla="*/ 34 w 34"/>
                  <a:gd name="T108" fmla="*/ 60 h 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" h="60">
                    <a:moveTo>
                      <a:pt x="12" y="30"/>
                    </a:moveTo>
                    <a:lnTo>
                      <a:pt x="6" y="24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4"/>
                    </a:lnTo>
                    <a:lnTo>
                      <a:pt x="32" y="8"/>
                    </a:lnTo>
                    <a:lnTo>
                      <a:pt x="34" y="12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28" y="22"/>
                    </a:lnTo>
                    <a:lnTo>
                      <a:pt x="22" y="26"/>
                    </a:lnTo>
                    <a:lnTo>
                      <a:pt x="28" y="32"/>
                    </a:lnTo>
                    <a:lnTo>
                      <a:pt x="32" y="36"/>
                    </a:lnTo>
                    <a:lnTo>
                      <a:pt x="34" y="40"/>
                    </a:lnTo>
                    <a:lnTo>
                      <a:pt x="34" y="44"/>
                    </a:lnTo>
                    <a:lnTo>
                      <a:pt x="34" y="50"/>
                    </a:lnTo>
                    <a:lnTo>
                      <a:pt x="30" y="56"/>
                    </a:lnTo>
                    <a:lnTo>
                      <a:pt x="24" y="58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8"/>
                    </a:lnTo>
                    <a:lnTo>
                      <a:pt x="4" y="54"/>
                    </a:lnTo>
                    <a:lnTo>
                      <a:pt x="2" y="50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8"/>
                    </a:lnTo>
                    <a:lnTo>
                      <a:pt x="6" y="34"/>
                    </a:lnTo>
                    <a:lnTo>
                      <a:pt x="12" y="30"/>
                    </a:lnTo>
                    <a:close/>
                    <a:moveTo>
                      <a:pt x="18" y="26"/>
                    </a:moveTo>
                    <a:lnTo>
                      <a:pt x="22" y="20"/>
                    </a:lnTo>
                    <a:lnTo>
                      <a:pt x="24" y="18"/>
                    </a:lnTo>
                    <a:lnTo>
                      <a:pt x="24" y="14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4" y="4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10" y="16"/>
                    </a:lnTo>
                    <a:lnTo>
                      <a:pt x="12" y="18"/>
                    </a:lnTo>
                    <a:lnTo>
                      <a:pt x="14" y="20"/>
                    </a:lnTo>
                    <a:lnTo>
                      <a:pt x="18" y="26"/>
                    </a:lnTo>
                    <a:close/>
                    <a:moveTo>
                      <a:pt x="14" y="32"/>
                    </a:moveTo>
                    <a:lnTo>
                      <a:pt x="12" y="34"/>
                    </a:lnTo>
                    <a:lnTo>
                      <a:pt x="10" y="38"/>
                    </a:lnTo>
                    <a:lnTo>
                      <a:pt x="10" y="42"/>
                    </a:lnTo>
                    <a:lnTo>
                      <a:pt x="8" y="46"/>
                    </a:lnTo>
                    <a:lnTo>
                      <a:pt x="10" y="50"/>
                    </a:lnTo>
                    <a:lnTo>
                      <a:pt x="12" y="54"/>
                    </a:lnTo>
                    <a:lnTo>
                      <a:pt x="14" y="56"/>
                    </a:lnTo>
                    <a:lnTo>
                      <a:pt x="18" y="56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52"/>
                    </a:lnTo>
                    <a:lnTo>
                      <a:pt x="26" y="48"/>
                    </a:lnTo>
                    <a:lnTo>
                      <a:pt x="26" y="46"/>
                    </a:lnTo>
                    <a:lnTo>
                      <a:pt x="24" y="42"/>
                    </a:lnTo>
                    <a:lnTo>
                      <a:pt x="22" y="40"/>
                    </a:lnTo>
                    <a:lnTo>
                      <a:pt x="18" y="36"/>
                    </a:lnTo>
                    <a:lnTo>
                      <a:pt x="14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30" name="Freeform 330"/>
              <p:cNvSpPr>
                <a:spLocks/>
              </p:cNvSpPr>
              <p:nvPr/>
            </p:nvSpPr>
            <p:spPr bwMode="auto">
              <a:xfrm>
                <a:off x="2428" y="2246"/>
                <a:ext cx="38" cy="60"/>
              </a:xfrm>
              <a:custGeom>
                <a:avLst/>
                <a:gdLst>
                  <a:gd name="T0" fmla="*/ 6 w 38"/>
                  <a:gd name="T1" fmla="*/ 0 h 60"/>
                  <a:gd name="T2" fmla="*/ 38 w 38"/>
                  <a:gd name="T3" fmla="*/ 0 h 60"/>
                  <a:gd name="T4" fmla="*/ 38 w 38"/>
                  <a:gd name="T5" fmla="*/ 2 h 60"/>
                  <a:gd name="T6" fmla="*/ 18 w 38"/>
                  <a:gd name="T7" fmla="*/ 60 h 60"/>
                  <a:gd name="T8" fmla="*/ 12 w 38"/>
                  <a:gd name="T9" fmla="*/ 60 h 60"/>
                  <a:gd name="T10" fmla="*/ 30 w 38"/>
                  <a:gd name="T11" fmla="*/ 8 h 60"/>
                  <a:gd name="T12" fmla="*/ 14 w 38"/>
                  <a:gd name="T13" fmla="*/ 8 h 60"/>
                  <a:gd name="T14" fmla="*/ 10 w 38"/>
                  <a:gd name="T15" fmla="*/ 8 h 60"/>
                  <a:gd name="T16" fmla="*/ 8 w 38"/>
                  <a:gd name="T17" fmla="*/ 8 h 60"/>
                  <a:gd name="T18" fmla="*/ 4 w 38"/>
                  <a:gd name="T19" fmla="*/ 12 h 60"/>
                  <a:gd name="T20" fmla="*/ 2 w 38"/>
                  <a:gd name="T21" fmla="*/ 14 h 60"/>
                  <a:gd name="T22" fmla="*/ 0 w 38"/>
                  <a:gd name="T23" fmla="*/ 14 h 60"/>
                  <a:gd name="T24" fmla="*/ 6 w 38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60"/>
                  <a:gd name="T41" fmla="*/ 38 w 38"/>
                  <a:gd name="T42" fmla="*/ 60 h 6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60">
                    <a:moveTo>
                      <a:pt x="6" y="0"/>
                    </a:moveTo>
                    <a:lnTo>
                      <a:pt x="38" y="0"/>
                    </a:lnTo>
                    <a:lnTo>
                      <a:pt x="38" y="2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30" y="8"/>
                    </a:lnTo>
                    <a:lnTo>
                      <a:pt x="14" y="8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31" name="Rectangle 331"/>
              <p:cNvSpPr>
                <a:spLocks noChangeArrowheads="1"/>
              </p:cNvSpPr>
              <p:nvPr/>
            </p:nvSpPr>
            <p:spPr bwMode="auto">
              <a:xfrm>
                <a:off x="2496" y="223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2" name="Freeform 332"/>
              <p:cNvSpPr>
                <a:spLocks noEditPoints="1"/>
              </p:cNvSpPr>
              <p:nvPr/>
            </p:nvSpPr>
            <p:spPr bwMode="auto">
              <a:xfrm>
                <a:off x="2636" y="2246"/>
                <a:ext cx="38" cy="60"/>
              </a:xfrm>
              <a:custGeom>
                <a:avLst/>
                <a:gdLst>
                  <a:gd name="T0" fmla="*/ 0 w 38"/>
                  <a:gd name="T1" fmla="*/ 30 h 60"/>
                  <a:gd name="T2" fmla="*/ 2 w 38"/>
                  <a:gd name="T3" fmla="*/ 20 h 60"/>
                  <a:gd name="T4" fmla="*/ 4 w 38"/>
                  <a:gd name="T5" fmla="*/ 12 h 60"/>
                  <a:gd name="T6" fmla="*/ 6 w 38"/>
                  <a:gd name="T7" fmla="*/ 6 h 60"/>
                  <a:gd name="T8" fmla="*/ 12 w 38"/>
                  <a:gd name="T9" fmla="*/ 2 h 60"/>
                  <a:gd name="T10" fmla="*/ 14 w 38"/>
                  <a:gd name="T11" fmla="*/ 0 h 60"/>
                  <a:gd name="T12" fmla="*/ 18 w 38"/>
                  <a:gd name="T13" fmla="*/ 0 h 60"/>
                  <a:gd name="T14" fmla="*/ 24 w 38"/>
                  <a:gd name="T15" fmla="*/ 0 h 60"/>
                  <a:gd name="T16" fmla="*/ 28 w 38"/>
                  <a:gd name="T17" fmla="*/ 2 h 60"/>
                  <a:gd name="T18" fmla="*/ 30 w 38"/>
                  <a:gd name="T19" fmla="*/ 6 h 60"/>
                  <a:gd name="T20" fmla="*/ 34 w 38"/>
                  <a:gd name="T21" fmla="*/ 12 h 60"/>
                  <a:gd name="T22" fmla="*/ 36 w 38"/>
                  <a:gd name="T23" fmla="*/ 20 h 60"/>
                  <a:gd name="T24" fmla="*/ 38 w 38"/>
                  <a:gd name="T25" fmla="*/ 30 h 60"/>
                  <a:gd name="T26" fmla="*/ 36 w 38"/>
                  <a:gd name="T27" fmla="*/ 38 h 60"/>
                  <a:gd name="T28" fmla="*/ 34 w 38"/>
                  <a:gd name="T29" fmla="*/ 46 h 60"/>
                  <a:gd name="T30" fmla="*/ 30 w 38"/>
                  <a:gd name="T31" fmla="*/ 52 h 60"/>
                  <a:gd name="T32" fmla="*/ 26 w 38"/>
                  <a:gd name="T33" fmla="*/ 56 h 60"/>
                  <a:gd name="T34" fmla="*/ 22 w 38"/>
                  <a:gd name="T35" fmla="*/ 58 h 60"/>
                  <a:gd name="T36" fmla="*/ 18 w 38"/>
                  <a:gd name="T37" fmla="*/ 60 h 60"/>
                  <a:gd name="T38" fmla="*/ 14 w 38"/>
                  <a:gd name="T39" fmla="*/ 58 h 60"/>
                  <a:gd name="T40" fmla="*/ 8 w 38"/>
                  <a:gd name="T41" fmla="*/ 56 h 60"/>
                  <a:gd name="T42" fmla="*/ 6 w 38"/>
                  <a:gd name="T43" fmla="*/ 50 h 60"/>
                  <a:gd name="T44" fmla="*/ 2 w 38"/>
                  <a:gd name="T45" fmla="*/ 40 h 60"/>
                  <a:gd name="T46" fmla="*/ 0 w 38"/>
                  <a:gd name="T47" fmla="*/ 30 h 60"/>
                  <a:gd name="T48" fmla="*/ 8 w 38"/>
                  <a:gd name="T49" fmla="*/ 32 h 60"/>
                  <a:gd name="T50" fmla="*/ 10 w 38"/>
                  <a:gd name="T51" fmla="*/ 42 h 60"/>
                  <a:gd name="T52" fmla="*/ 12 w 38"/>
                  <a:gd name="T53" fmla="*/ 50 h 60"/>
                  <a:gd name="T54" fmla="*/ 14 w 38"/>
                  <a:gd name="T55" fmla="*/ 54 h 60"/>
                  <a:gd name="T56" fmla="*/ 16 w 38"/>
                  <a:gd name="T57" fmla="*/ 56 h 60"/>
                  <a:gd name="T58" fmla="*/ 18 w 38"/>
                  <a:gd name="T59" fmla="*/ 56 h 60"/>
                  <a:gd name="T60" fmla="*/ 20 w 38"/>
                  <a:gd name="T61" fmla="*/ 56 h 60"/>
                  <a:gd name="T62" fmla="*/ 24 w 38"/>
                  <a:gd name="T63" fmla="*/ 54 h 60"/>
                  <a:gd name="T64" fmla="*/ 26 w 38"/>
                  <a:gd name="T65" fmla="*/ 52 h 60"/>
                  <a:gd name="T66" fmla="*/ 26 w 38"/>
                  <a:gd name="T67" fmla="*/ 48 h 60"/>
                  <a:gd name="T68" fmla="*/ 28 w 38"/>
                  <a:gd name="T69" fmla="*/ 40 h 60"/>
                  <a:gd name="T70" fmla="*/ 28 w 38"/>
                  <a:gd name="T71" fmla="*/ 28 h 60"/>
                  <a:gd name="T72" fmla="*/ 28 w 38"/>
                  <a:gd name="T73" fmla="*/ 18 h 60"/>
                  <a:gd name="T74" fmla="*/ 26 w 38"/>
                  <a:gd name="T75" fmla="*/ 10 h 60"/>
                  <a:gd name="T76" fmla="*/ 26 w 38"/>
                  <a:gd name="T77" fmla="*/ 6 h 60"/>
                  <a:gd name="T78" fmla="*/ 22 w 38"/>
                  <a:gd name="T79" fmla="*/ 4 h 60"/>
                  <a:gd name="T80" fmla="*/ 22 w 38"/>
                  <a:gd name="T81" fmla="*/ 2 h 60"/>
                  <a:gd name="T82" fmla="*/ 18 w 38"/>
                  <a:gd name="T83" fmla="*/ 2 h 60"/>
                  <a:gd name="T84" fmla="*/ 16 w 38"/>
                  <a:gd name="T85" fmla="*/ 2 h 60"/>
                  <a:gd name="T86" fmla="*/ 14 w 38"/>
                  <a:gd name="T87" fmla="*/ 4 h 60"/>
                  <a:gd name="T88" fmla="*/ 12 w 38"/>
                  <a:gd name="T89" fmla="*/ 10 h 60"/>
                  <a:gd name="T90" fmla="*/ 10 w 38"/>
                  <a:gd name="T91" fmla="*/ 16 h 60"/>
                  <a:gd name="T92" fmla="*/ 10 w 38"/>
                  <a:gd name="T93" fmla="*/ 24 h 60"/>
                  <a:gd name="T94" fmla="*/ 8 w 38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"/>
                  <a:gd name="T145" fmla="*/ 0 h 60"/>
                  <a:gd name="T146" fmla="*/ 38 w 38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" h="60">
                    <a:moveTo>
                      <a:pt x="0" y="30"/>
                    </a:moveTo>
                    <a:lnTo>
                      <a:pt x="2" y="20"/>
                    </a:lnTo>
                    <a:lnTo>
                      <a:pt x="4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0" y="6"/>
                    </a:lnTo>
                    <a:lnTo>
                      <a:pt x="34" y="12"/>
                    </a:lnTo>
                    <a:lnTo>
                      <a:pt x="36" y="20"/>
                    </a:lnTo>
                    <a:lnTo>
                      <a:pt x="38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0" y="52"/>
                    </a:lnTo>
                    <a:lnTo>
                      <a:pt x="26" y="56"/>
                    </a:lnTo>
                    <a:lnTo>
                      <a:pt x="22" y="58"/>
                    </a:lnTo>
                    <a:lnTo>
                      <a:pt x="18" y="60"/>
                    </a:lnTo>
                    <a:lnTo>
                      <a:pt x="14" y="58"/>
                    </a:lnTo>
                    <a:lnTo>
                      <a:pt x="8" y="56"/>
                    </a:lnTo>
                    <a:lnTo>
                      <a:pt x="6" y="50"/>
                    </a:lnTo>
                    <a:lnTo>
                      <a:pt x="2" y="40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10" y="42"/>
                    </a:lnTo>
                    <a:lnTo>
                      <a:pt x="12" y="50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4" y="54"/>
                    </a:lnTo>
                    <a:lnTo>
                      <a:pt x="26" y="52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0"/>
                    </a:lnTo>
                    <a:lnTo>
                      <a:pt x="26" y="6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33" name="Rectangle 333"/>
              <p:cNvSpPr>
                <a:spLocks noChangeArrowheads="1"/>
              </p:cNvSpPr>
              <p:nvPr/>
            </p:nvSpPr>
            <p:spPr bwMode="auto">
              <a:xfrm>
                <a:off x="2784" y="223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4" name="Freeform 334"/>
              <p:cNvSpPr>
                <a:spLocks/>
              </p:cNvSpPr>
              <p:nvPr/>
            </p:nvSpPr>
            <p:spPr bwMode="auto">
              <a:xfrm>
                <a:off x="2938" y="2246"/>
                <a:ext cx="22" cy="58"/>
              </a:xfrm>
              <a:custGeom>
                <a:avLst/>
                <a:gdLst>
                  <a:gd name="T0" fmla="*/ 0 w 22"/>
                  <a:gd name="T1" fmla="*/ 6 h 58"/>
                  <a:gd name="T2" fmla="*/ 14 w 22"/>
                  <a:gd name="T3" fmla="*/ 0 h 58"/>
                  <a:gd name="T4" fmla="*/ 14 w 22"/>
                  <a:gd name="T5" fmla="*/ 0 h 58"/>
                  <a:gd name="T6" fmla="*/ 14 w 22"/>
                  <a:gd name="T7" fmla="*/ 48 h 58"/>
                  <a:gd name="T8" fmla="*/ 14 w 22"/>
                  <a:gd name="T9" fmla="*/ 52 h 58"/>
                  <a:gd name="T10" fmla="*/ 16 w 22"/>
                  <a:gd name="T11" fmla="*/ 56 h 58"/>
                  <a:gd name="T12" fmla="*/ 16 w 22"/>
                  <a:gd name="T13" fmla="*/ 56 h 58"/>
                  <a:gd name="T14" fmla="*/ 16 w 22"/>
                  <a:gd name="T15" fmla="*/ 58 h 58"/>
                  <a:gd name="T16" fmla="*/ 18 w 22"/>
                  <a:gd name="T17" fmla="*/ 58 h 58"/>
                  <a:gd name="T18" fmla="*/ 22 w 22"/>
                  <a:gd name="T19" fmla="*/ 58 h 58"/>
                  <a:gd name="T20" fmla="*/ 22 w 22"/>
                  <a:gd name="T21" fmla="*/ 58 h 58"/>
                  <a:gd name="T22" fmla="*/ 0 w 22"/>
                  <a:gd name="T23" fmla="*/ 58 h 58"/>
                  <a:gd name="T24" fmla="*/ 0 w 22"/>
                  <a:gd name="T25" fmla="*/ 58 h 58"/>
                  <a:gd name="T26" fmla="*/ 4 w 22"/>
                  <a:gd name="T27" fmla="*/ 58 h 58"/>
                  <a:gd name="T28" fmla="*/ 6 w 22"/>
                  <a:gd name="T29" fmla="*/ 58 h 58"/>
                  <a:gd name="T30" fmla="*/ 6 w 22"/>
                  <a:gd name="T31" fmla="*/ 56 h 58"/>
                  <a:gd name="T32" fmla="*/ 8 w 22"/>
                  <a:gd name="T33" fmla="*/ 56 h 58"/>
                  <a:gd name="T34" fmla="*/ 8 w 22"/>
                  <a:gd name="T35" fmla="*/ 54 h 58"/>
                  <a:gd name="T36" fmla="*/ 8 w 22"/>
                  <a:gd name="T37" fmla="*/ 48 h 58"/>
                  <a:gd name="T38" fmla="*/ 8 w 22"/>
                  <a:gd name="T39" fmla="*/ 16 h 58"/>
                  <a:gd name="T40" fmla="*/ 8 w 22"/>
                  <a:gd name="T41" fmla="*/ 10 h 58"/>
                  <a:gd name="T42" fmla="*/ 8 w 22"/>
                  <a:gd name="T43" fmla="*/ 8 h 58"/>
                  <a:gd name="T44" fmla="*/ 6 w 22"/>
                  <a:gd name="T45" fmla="*/ 6 h 58"/>
                  <a:gd name="T46" fmla="*/ 6 w 22"/>
                  <a:gd name="T47" fmla="*/ 6 h 58"/>
                  <a:gd name="T48" fmla="*/ 6 w 22"/>
                  <a:gd name="T49" fmla="*/ 6 h 58"/>
                  <a:gd name="T50" fmla="*/ 4 w 22"/>
                  <a:gd name="T51" fmla="*/ 6 h 58"/>
                  <a:gd name="T52" fmla="*/ 2 w 22"/>
                  <a:gd name="T53" fmla="*/ 6 h 58"/>
                  <a:gd name="T54" fmla="*/ 0 w 22"/>
                  <a:gd name="T55" fmla="*/ 6 h 58"/>
                  <a:gd name="T56" fmla="*/ 0 w 22"/>
                  <a:gd name="T57" fmla="*/ 6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2"/>
                  <a:gd name="T88" fmla="*/ 0 h 58"/>
                  <a:gd name="T89" fmla="*/ 22 w 22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2" h="58">
                    <a:moveTo>
                      <a:pt x="0" y="6"/>
                    </a:moveTo>
                    <a:lnTo>
                      <a:pt x="14" y="0"/>
                    </a:lnTo>
                    <a:lnTo>
                      <a:pt x="14" y="48"/>
                    </a:lnTo>
                    <a:lnTo>
                      <a:pt x="14" y="52"/>
                    </a:lnTo>
                    <a:lnTo>
                      <a:pt x="16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2" y="58"/>
                    </a:lnTo>
                    <a:lnTo>
                      <a:pt x="0" y="58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48"/>
                    </a:lnTo>
                    <a:lnTo>
                      <a:pt x="8" y="16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35" name="Freeform 335"/>
              <p:cNvSpPr>
                <a:spLocks/>
              </p:cNvSpPr>
              <p:nvPr/>
            </p:nvSpPr>
            <p:spPr bwMode="auto">
              <a:xfrm>
                <a:off x="2974" y="2246"/>
                <a:ext cx="34" cy="60"/>
              </a:xfrm>
              <a:custGeom>
                <a:avLst/>
                <a:gdLst>
                  <a:gd name="T0" fmla="*/ 4 w 34"/>
                  <a:gd name="T1" fmla="*/ 6 h 60"/>
                  <a:gd name="T2" fmla="*/ 12 w 34"/>
                  <a:gd name="T3" fmla="*/ 0 h 60"/>
                  <a:gd name="T4" fmla="*/ 24 w 34"/>
                  <a:gd name="T5" fmla="*/ 0 h 60"/>
                  <a:gd name="T6" fmla="*/ 30 w 34"/>
                  <a:gd name="T7" fmla="*/ 8 h 60"/>
                  <a:gd name="T8" fmla="*/ 30 w 34"/>
                  <a:gd name="T9" fmla="*/ 16 h 60"/>
                  <a:gd name="T10" fmla="*/ 22 w 34"/>
                  <a:gd name="T11" fmla="*/ 24 h 60"/>
                  <a:gd name="T12" fmla="*/ 30 w 34"/>
                  <a:gd name="T13" fmla="*/ 30 h 60"/>
                  <a:gd name="T14" fmla="*/ 34 w 34"/>
                  <a:gd name="T15" fmla="*/ 40 h 60"/>
                  <a:gd name="T16" fmla="*/ 28 w 34"/>
                  <a:gd name="T17" fmla="*/ 52 h 60"/>
                  <a:gd name="T18" fmla="*/ 18 w 34"/>
                  <a:gd name="T19" fmla="*/ 58 h 60"/>
                  <a:gd name="T20" fmla="*/ 6 w 34"/>
                  <a:gd name="T21" fmla="*/ 60 h 60"/>
                  <a:gd name="T22" fmla="*/ 2 w 34"/>
                  <a:gd name="T23" fmla="*/ 56 h 60"/>
                  <a:gd name="T24" fmla="*/ 0 w 34"/>
                  <a:gd name="T25" fmla="*/ 54 h 60"/>
                  <a:gd name="T26" fmla="*/ 2 w 34"/>
                  <a:gd name="T27" fmla="*/ 52 h 60"/>
                  <a:gd name="T28" fmla="*/ 6 w 34"/>
                  <a:gd name="T29" fmla="*/ 52 h 60"/>
                  <a:gd name="T30" fmla="*/ 8 w 34"/>
                  <a:gd name="T31" fmla="*/ 54 h 60"/>
                  <a:gd name="T32" fmla="*/ 12 w 34"/>
                  <a:gd name="T33" fmla="*/ 56 h 60"/>
                  <a:gd name="T34" fmla="*/ 14 w 34"/>
                  <a:gd name="T35" fmla="*/ 56 h 60"/>
                  <a:gd name="T36" fmla="*/ 20 w 34"/>
                  <a:gd name="T37" fmla="*/ 56 h 60"/>
                  <a:gd name="T38" fmla="*/ 26 w 34"/>
                  <a:gd name="T39" fmla="*/ 48 h 60"/>
                  <a:gd name="T40" fmla="*/ 26 w 34"/>
                  <a:gd name="T41" fmla="*/ 42 h 60"/>
                  <a:gd name="T42" fmla="*/ 24 w 34"/>
                  <a:gd name="T43" fmla="*/ 36 h 60"/>
                  <a:gd name="T44" fmla="*/ 22 w 34"/>
                  <a:gd name="T45" fmla="*/ 32 h 60"/>
                  <a:gd name="T46" fmla="*/ 16 w 34"/>
                  <a:gd name="T47" fmla="*/ 30 h 60"/>
                  <a:gd name="T48" fmla="*/ 10 w 34"/>
                  <a:gd name="T49" fmla="*/ 30 h 60"/>
                  <a:gd name="T50" fmla="*/ 14 w 34"/>
                  <a:gd name="T51" fmla="*/ 28 h 60"/>
                  <a:gd name="T52" fmla="*/ 20 w 34"/>
                  <a:gd name="T53" fmla="*/ 24 h 60"/>
                  <a:gd name="T54" fmla="*/ 24 w 34"/>
                  <a:gd name="T55" fmla="*/ 18 h 60"/>
                  <a:gd name="T56" fmla="*/ 24 w 34"/>
                  <a:gd name="T57" fmla="*/ 10 h 60"/>
                  <a:gd name="T58" fmla="*/ 18 w 34"/>
                  <a:gd name="T59" fmla="*/ 6 h 60"/>
                  <a:gd name="T60" fmla="*/ 10 w 34"/>
                  <a:gd name="T61" fmla="*/ 6 h 60"/>
                  <a:gd name="T62" fmla="*/ 4 w 34"/>
                  <a:gd name="T63" fmla="*/ 12 h 6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"/>
                  <a:gd name="T97" fmla="*/ 0 h 60"/>
                  <a:gd name="T98" fmla="*/ 34 w 34"/>
                  <a:gd name="T99" fmla="*/ 60 h 6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" h="60">
                    <a:moveTo>
                      <a:pt x="2" y="12"/>
                    </a:moveTo>
                    <a:lnTo>
                      <a:pt x="4" y="6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8" y="4"/>
                    </a:lnTo>
                    <a:lnTo>
                      <a:pt x="30" y="8"/>
                    </a:lnTo>
                    <a:lnTo>
                      <a:pt x="30" y="12"/>
                    </a:lnTo>
                    <a:lnTo>
                      <a:pt x="30" y="16"/>
                    </a:lnTo>
                    <a:lnTo>
                      <a:pt x="28" y="20"/>
                    </a:lnTo>
                    <a:lnTo>
                      <a:pt x="22" y="24"/>
                    </a:lnTo>
                    <a:lnTo>
                      <a:pt x="28" y="26"/>
                    </a:lnTo>
                    <a:lnTo>
                      <a:pt x="30" y="30"/>
                    </a:lnTo>
                    <a:lnTo>
                      <a:pt x="32" y="34"/>
                    </a:lnTo>
                    <a:lnTo>
                      <a:pt x="34" y="40"/>
                    </a:lnTo>
                    <a:lnTo>
                      <a:pt x="32" y="46"/>
                    </a:lnTo>
                    <a:lnTo>
                      <a:pt x="28" y="52"/>
                    </a:lnTo>
                    <a:lnTo>
                      <a:pt x="24" y="56"/>
                    </a:lnTo>
                    <a:lnTo>
                      <a:pt x="18" y="58"/>
                    </a:lnTo>
                    <a:lnTo>
                      <a:pt x="10" y="60"/>
                    </a:lnTo>
                    <a:lnTo>
                      <a:pt x="6" y="60"/>
                    </a:lnTo>
                    <a:lnTo>
                      <a:pt x="2" y="58"/>
                    </a:lnTo>
                    <a:lnTo>
                      <a:pt x="2" y="56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8" y="54"/>
                    </a:lnTo>
                    <a:lnTo>
                      <a:pt x="10" y="54"/>
                    </a:lnTo>
                    <a:lnTo>
                      <a:pt x="12" y="56"/>
                    </a:lnTo>
                    <a:lnTo>
                      <a:pt x="14" y="56"/>
                    </a:lnTo>
                    <a:lnTo>
                      <a:pt x="16" y="56"/>
                    </a:lnTo>
                    <a:lnTo>
                      <a:pt x="20" y="56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8" y="44"/>
                    </a:lnTo>
                    <a:lnTo>
                      <a:pt x="26" y="42"/>
                    </a:lnTo>
                    <a:lnTo>
                      <a:pt x="26" y="38"/>
                    </a:lnTo>
                    <a:lnTo>
                      <a:pt x="24" y="36"/>
                    </a:lnTo>
                    <a:lnTo>
                      <a:pt x="24" y="34"/>
                    </a:lnTo>
                    <a:lnTo>
                      <a:pt x="22" y="32"/>
                    </a:lnTo>
                    <a:lnTo>
                      <a:pt x="18" y="32"/>
                    </a:lnTo>
                    <a:lnTo>
                      <a:pt x="16" y="30"/>
                    </a:lnTo>
                    <a:lnTo>
                      <a:pt x="12" y="30"/>
                    </a:lnTo>
                    <a:lnTo>
                      <a:pt x="10" y="30"/>
                    </a:lnTo>
                    <a:lnTo>
                      <a:pt x="10" y="28"/>
                    </a:lnTo>
                    <a:lnTo>
                      <a:pt x="14" y="28"/>
                    </a:lnTo>
                    <a:lnTo>
                      <a:pt x="18" y="26"/>
                    </a:lnTo>
                    <a:lnTo>
                      <a:pt x="20" y="24"/>
                    </a:lnTo>
                    <a:lnTo>
                      <a:pt x="22" y="22"/>
                    </a:lnTo>
                    <a:lnTo>
                      <a:pt x="24" y="18"/>
                    </a:lnTo>
                    <a:lnTo>
                      <a:pt x="24" y="14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18" y="6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6" y="8"/>
                    </a:lnTo>
                    <a:lnTo>
                      <a:pt x="4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36" name="Rectangle 336"/>
              <p:cNvSpPr>
                <a:spLocks noChangeArrowheads="1"/>
              </p:cNvSpPr>
              <p:nvPr/>
            </p:nvSpPr>
            <p:spPr bwMode="auto">
              <a:xfrm>
                <a:off x="3080" y="223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7" name="Freeform 337"/>
              <p:cNvSpPr>
                <a:spLocks noEditPoints="1"/>
              </p:cNvSpPr>
              <p:nvPr/>
            </p:nvSpPr>
            <p:spPr bwMode="auto">
              <a:xfrm>
                <a:off x="3226" y="2246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0 h 60"/>
                  <a:gd name="T4" fmla="*/ 2 w 36"/>
                  <a:gd name="T5" fmla="*/ 12 h 60"/>
                  <a:gd name="T6" fmla="*/ 6 w 36"/>
                  <a:gd name="T7" fmla="*/ 6 h 60"/>
                  <a:gd name="T8" fmla="*/ 10 w 36"/>
                  <a:gd name="T9" fmla="*/ 2 h 60"/>
                  <a:gd name="T10" fmla="*/ 14 w 36"/>
                  <a:gd name="T11" fmla="*/ 0 h 60"/>
                  <a:gd name="T12" fmla="*/ 18 w 36"/>
                  <a:gd name="T13" fmla="*/ 0 h 60"/>
                  <a:gd name="T14" fmla="*/ 22 w 36"/>
                  <a:gd name="T15" fmla="*/ 0 h 60"/>
                  <a:gd name="T16" fmla="*/ 26 w 36"/>
                  <a:gd name="T17" fmla="*/ 2 h 60"/>
                  <a:gd name="T18" fmla="*/ 30 w 36"/>
                  <a:gd name="T19" fmla="*/ 6 h 60"/>
                  <a:gd name="T20" fmla="*/ 34 w 36"/>
                  <a:gd name="T21" fmla="*/ 12 h 60"/>
                  <a:gd name="T22" fmla="*/ 36 w 36"/>
                  <a:gd name="T23" fmla="*/ 20 h 60"/>
                  <a:gd name="T24" fmla="*/ 36 w 36"/>
                  <a:gd name="T25" fmla="*/ 30 h 60"/>
                  <a:gd name="T26" fmla="*/ 36 w 36"/>
                  <a:gd name="T27" fmla="*/ 38 h 60"/>
                  <a:gd name="T28" fmla="*/ 34 w 36"/>
                  <a:gd name="T29" fmla="*/ 46 h 60"/>
                  <a:gd name="T30" fmla="*/ 30 w 36"/>
                  <a:gd name="T31" fmla="*/ 52 h 60"/>
                  <a:gd name="T32" fmla="*/ 26 w 36"/>
                  <a:gd name="T33" fmla="*/ 56 h 60"/>
                  <a:gd name="T34" fmla="*/ 22 w 36"/>
                  <a:gd name="T35" fmla="*/ 58 h 60"/>
                  <a:gd name="T36" fmla="*/ 18 w 36"/>
                  <a:gd name="T37" fmla="*/ 60 h 60"/>
                  <a:gd name="T38" fmla="*/ 12 w 36"/>
                  <a:gd name="T39" fmla="*/ 58 h 60"/>
                  <a:gd name="T40" fmla="*/ 8 w 36"/>
                  <a:gd name="T41" fmla="*/ 56 h 60"/>
                  <a:gd name="T42" fmla="*/ 4 w 36"/>
                  <a:gd name="T43" fmla="*/ 50 h 60"/>
                  <a:gd name="T44" fmla="*/ 0 w 36"/>
                  <a:gd name="T45" fmla="*/ 40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0 w 36"/>
                  <a:gd name="T53" fmla="*/ 50 h 60"/>
                  <a:gd name="T54" fmla="*/ 12 w 36"/>
                  <a:gd name="T55" fmla="*/ 54 h 60"/>
                  <a:gd name="T56" fmla="*/ 16 w 36"/>
                  <a:gd name="T57" fmla="*/ 56 h 60"/>
                  <a:gd name="T58" fmla="*/ 18 w 36"/>
                  <a:gd name="T59" fmla="*/ 56 h 60"/>
                  <a:gd name="T60" fmla="*/ 20 w 36"/>
                  <a:gd name="T61" fmla="*/ 56 h 60"/>
                  <a:gd name="T62" fmla="*/ 22 w 36"/>
                  <a:gd name="T63" fmla="*/ 54 h 60"/>
                  <a:gd name="T64" fmla="*/ 24 w 36"/>
                  <a:gd name="T65" fmla="*/ 52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18 h 60"/>
                  <a:gd name="T74" fmla="*/ 26 w 36"/>
                  <a:gd name="T75" fmla="*/ 10 h 60"/>
                  <a:gd name="T76" fmla="*/ 24 w 36"/>
                  <a:gd name="T77" fmla="*/ 6 h 60"/>
                  <a:gd name="T78" fmla="*/ 22 w 36"/>
                  <a:gd name="T79" fmla="*/ 4 h 60"/>
                  <a:gd name="T80" fmla="*/ 20 w 36"/>
                  <a:gd name="T81" fmla="*/ 2 h 60"/>
                  <a:gd name="T82" fmla="*/ 18 w 36"/>
                  <a:gd name="T83" fmla="*/ 2 h 60"/>
                  <a:gd name="T84" fmla="*/ 16 w 36"/>
                  <a:gd name="T85" fmla="*/ 2 h 60"/>
                  <a:gd name="T86" fmla="*/ 14 w 36"/>
                  <a:gd name="T87" fmla="*/ 4 h 60"/>
                  <a:gd name="T88" fmla="*/ 10 w 36"/>
                  <a:gd name="T89" fmla="*/ 10 h 60"/>
                  <a:gd name="T90" fmla="*/ 10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4" y="12"/>
                    </a:lnTo>
                    <a:lnTo>
                      <a:pt x="36" y="20"/>
                    </a:lnTo>
                    <a:lnTo>
                      <a:pt x="36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0" y="52"/>
                    </a:lnTo>
                    <a:lnTo>
                      <a:pt x="26" y="56"/>
                    </a:lnTo>
                    <a:lnTo>
                      <a:pt x="22" y="58"/>
                    </a:lnTo>
                    <a:lnTo>
                      <a:pt x="18" y="60"/>
                    </a:lnTo>
                    <a:lnTo>
                      <a:pt x="12" y="58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0" y="40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0" y="50"/>
                    </a:lnTo>
                    <a:lnTo>
                      <a:pt x="12" y="54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2" y="54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0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0" y="10"/>
                    </a:lnTo>
                    <a:lnTo>
                      <a:pt x="10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38" name="Rectangle 338"/>
              <p:cNvSpPr>
                <a:spLocks noChangeArrowheads="1"/>
              </p:cNvSpPr>
              <p:nvPr/>
            </p:nvSpPr>
            <p:spPr bwMode="auto">
              <a:xfrm>
                <a:off x="3528" y="223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9" name="Freeform 339"/>
              <p:cNvSpPr>
                <a:spLocks noEditPoints="1"/>
              </p:cNvSpPr>
              <p:nvPr/>
            </p:nvSpPr>
            <p:spPr bwMode="auto">
              <a:xfrm>
                <a:off x="3670" y="2246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0 h 60"/>
                  <a:gd name="T4" fmla="*/ 2 w 36"/>
                  <a:gd name="T5" fmla="*/ 12 h 60"/>
                  <a:gd name="T6" fmla="*/ 6 w 36"/>
                  <a:gd name="T7" fmla="*/ 6 h 60"/>
                  <a:gd name="T8" fmla="*/ 10 w 36"/>
                  <a:gd name="T9" fmla="*/ 2 h 60"/>
                  <a:gd name="T10" fmla="*/ 14 w 36"/>
                  <a:gd name="T11" fmla="*/ 0 h 60"/>
                  <a:gd name="T12" fmla="*/ 18 w 36"/>
                  <a:gd name="T13" fmla="*/ 0 h 60"/>
                  <a:gd name="T14" fmla="*/ 22 w 36"/>
                  <a:gd name="T15" fmla="*/ 0 h 60"/>
                  <a:gd name="T16" fmla="*/ 26 w 36"/>
                  <a:gd name="T17" fmla="*/ 2 h 60"/>
                  <a:gd name="T18" fmla="*/ 30 w 36"/>
                  <a:gd name="T19" fmla="*/ 6 h 60"/>
                  <a:gd name="T20" fmla="*/ 34 w 36"/>
                  <a:gd name="T21" fmla="*/ 12 h 60"/>
                  <a:gd name="T22" fmla="*/ 36 w 36"/>
                  <a:gd name="T23" fmla="*/ 20 h 60"/>
                  <a:gd name="T24" fmla="*/ 36 w 36"/>
                  <a:gd name="T25" fmla="*/ 30 h 60"/>
                  <a:gd name="T26" fmla="*/ 36 w 36"/>
                  <a:gd name="T27" fmla="*/ 38 h 60"/>
                  <a:gd name="T28" fmla="*/ 34 w 36"/>
                  <a:gd name="T29" fmla="*/ 46 h 60"/>
                  <a:gd name="T30" fmla="*/ 30 w 36"/>
                  <a:gd name="T31" fmla="*/ 52 h 60"/>
                  <a:gd name="T32" fmla="*/ 26 w 36"/>
                  <a:gd name="T33" fmla="*/ 56 h 60"/>
                  <a:gd name="T34" fmla="*/ 22 w 36"/>
                  <a:gd name="T35" fmla="*/ 58 h 60"/>
                  <a:gd name="T36" fmla="*/ 18 w 36"/>
                  <a:gd name="T37" fmla="*/ 60 h 60"/>
                  <a:gd name="T38" fmla="*/ 12 w 36"/>
                  <a:gd name="T39" fmla="*/ 58 h 60"/>
                  <a:gd name="T40" fmla="*/ 8 w 36"/>
                  <a:gd name="T41" fmla="*/ 56 h 60"/>
                  <a:gd name="T42" fmla="*/ 4 w 36"/>
                  <a:gd name="T43" fmla="*/ 50 h 60"/>
                  <a:gd name="T44" fmla="*/ 2 w 36"/>
                  <a:gd name="T45" fmla="*/ 40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2 w 36"/>
                  <a:gd name="T53" fmla="*/ 50 h 60"/>
                  <a:gd name="T54" fmla="*/ 12 w 36"/>
                  <a:gd name="T55" fmla="*/ 54 h 60"/>
                  <a:gd name="T56" fmla="*/ 16 w 36"/>
                  <a:gd name="T57" fmla="*/ 56 h 60"/>
                  <a:gd name="T58" fmla="*/ 18 w 36"/>
                  <a:gd name="T59" fmla="*/ 56 h 60"/>
                  <a:gd name="T60" fmla="*/ 20 w 36"/>
                  <a:gd name="T61" fmla="*/ 56 h 60"/>
                  <a:gd name="T62" fmla="*/ 22 w 36"/>
                  <a:gd name="T63" fmla="*/ 54 h 60"/>
                  <a:gd name="T64" fmla="*/ 24 w 36"/>
                  <a:gd name="T65" fmla="*/ 52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18 h 60"/>
                  <a:gd name="T74" fmla="*/ 26 w 36"/>
                  <a:gd name="T75" fmla="*/ 10 h 60"/>
                  <a:gd name="T76" fmla="*/ 24 w 36"/>
                  <a:gd name="T77" fmla="*/ 6 h 60"/>
                  <a:gd name="T78" fmla="*/ 22 w 36"/>
                  <a:gd name="T79" fmla="*/ 4 h 60"/>
                  <a:gd name="T80" fmla="*/ 20 w 36"/>
                  <a:gd name="T81" fmla="*/ 2 h 60"/>
                  <a:gd name="T82" fmla="*/ 18 w 36"/>
                  <a:gd name="T83" fmla="*/ 2 h 60"/>
                  <a:gd name="T84" fmla="*/ 16 w 36"/>
                  <a:gd name="T85" fmla="*/ 2 h 60"/>
                  <a:gd name="T86" fmla="*/ 14 w 36"/>
                  <a:gd name="T87" fmla="*/ 4 h 60"/>
                  <a:gd name="T88" fmla="*/ 10 w 36"/>
                  <a:gd name="T89" fmla="*/ 10 h 60"/>
                  <a:gd name="T90" fmla="*/ 10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4" y="12"/>
                    </a:lnTo>
                    <a:lnTo>
                      <a:pt x="36" y="20"/>
                    </a:lnTo>
                    <a:lnTo>
                      <a:pt x="36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0" y="52"/>
                    </a:lnTo>
                    <a:lnTo>
                      <a:pt x="26" y="56"/>
                    </a:lnTo>
                    <a:lnTo>
                      <a:pt x="22" y="58"/>
                    </a:lnTo>
                    <a:lnTo>
                      <a:pt x="18" y="60"/>
                    </a:lnTo>
                    <a:lnTo>
                      <a:pt x="12" y="58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2" y="40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2" y="50"/>
                    </a:lnTo>
                    <a:lnTo>
                      <a:pt x="12" y="54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2" y="54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0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0" y="10"/>
                    </a:lnTo>
                    <a:lnTo>
                      <a:pt x="10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40" name="Rectangle 340"/>
              <p:cNvSpPr>
                <a:spLocks noChangeArrowheads="1"/>
              </p:cNvSpPr>
              <p:nvPr/>
            </p:nvSpPr>
            <p:spPr bwMode="auto">
              <a:xfrm>
                <a:off x="3848" y="223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1" name="Freeform 341"/>
              <p:cNvSpPr>
                <a:spLocks noEditPoints="1"/>
              </p:cNvSpPr>
              <p:nvPr/>
            </p:nvSpPr>
            <p:spPr bwMode="auto">
              <a:xfrm>
                <a:off x="3994" y="2246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0 h 60"/>
                  <a:gd name="T4" fmla="*/ 2 w 36"/>
                  <a:gd name="T5" fmla="*/ 12 h 60"/>
                  <a:gd name="T6" fmla="*/ 6 w 36"/>
                  <a:gd name="T7" fmla="*/ 6 h 60"/>
                  <a:gd name="T8" fmla="*/ 10 w 36"/>
                  <a:gd name="T9" fmla="*/ 2 h 60"/>
                  <a:gd name="T10" fmla="*/ 14 w 36"/>
                  <a:gd name="T11" fmla="*/ 0 h 60"/>
                  <a:gd name="T12" fmla="*/ 18 w 36"/>
                  <a:gd name="T13" fmla="*/ 0 h 60"/>
                  <a:gd name="T14" fmla="*/ 22 w 36"/>
                  <a:gd name="T15" fmla="*/ 0 h 60"/>
                  <a:gd name="T16" fmla="*/ 26 w 36"/>
                  <a:gd name="T17" fmla="*/ 2 h 60"/>
                  <a:gd name="T18" fmla="*/ 30 w 36"/>
                  <a:gd name="T19" fmla="*/ 6 h 60"/>
                  <a:gd name="T20" fmla="*/ 32 w 36"/>
                  <a:gd name="T21" fmla="*/ 12 h 60"/>
                  <a:gd name="T22" fmla="*/ 34 w 36"/>
                  <a:gd name="T23" fmla="*/ 20 h 60"/>
                  <a:gd name="T24" fmla="*/ 36 w 36"/>
                  <a:gd name="T25" fmla="*/ 30 h 60"/>
                  <a:gd name="T26" fmla="*/ 34 w 36"/>
                  <a:gd name="T27" fmla="*/ 38 h 60"/>
                  <a:gd name="T28" fmla="*/ 32 w 36"/>
                  <a:gd name="T29" fmla="*/ 46 h 60"/>
                  <a:gd name="T30" fmla="*/ 30 w 36"/>
                  <a:gd name="T31" fmla="*/ 52 h 60"/>
                  <a:gd name="T32" fmla="*/ 26 w 36"/>
                  <a:gd name="T33" fmla="*/ 56 h 60"/>
                  <a:gd name="T34" fmla="*/ 22 w 36"/>
                  <a:gd name="T35" fmla="*/ 58 h 60"/>
                  <a:gd name="T36" fmla="*/ 18 w 36"/>
                  <a:gd name="T37" fmla="*/ 60 h 60"/>
                  <a:gd name="T38" fmla="*/ 12 w 36"/>
                  <a:gd name="T39" fmla="*/ 58 h 60"/>
                  <a:gd name="T40" fmla="*/ 8 w 36"/>
                  <a:gd name="T41" fmla="*/ 56 h 60"/>
                  <a:gd name="T42" fmla="*/ 4 w 36"/>
                  <a:gd name="T43" fmla="*/ 50 h 60"/>
                  <a:gd name="T44" fmla="*/ 0 w 36"/>
                  <a:gd name="T45" fmla="*/ 40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0 w 36"/>
                  <a:gd name="T53" fmla="*/ 50 h 60"/>
                  <a:gd name="T54" fmla="*/ 12 w 36"/>
                  <a:gd name="T55" fmla="*/ 54 h 60"/>
                  <a:gd name="T56" fmla="*/ 14 w 36"/>
                  <a:gd name="T57" fmla="*/ 56 h 60"/>
                  <a:gd name="T58" fmla="*/ 18 w 36"/>
                  <a:gd name="T59" fmla="*/ 56 h 60"/>
                  <a:gd name="T60" fmla="*/ 20 w 36"/>
                  <a:gd name="T61" fmla="*/ 56 h 60"/>
                  <a:gd name="T62" fmla="*/ 22 w 36"/>
                  <a:gd name="T63" fmla="*/ 54 h 60"/>
                  <a:gd name="T64" fmla="*/ 24 w 36"/>
                  <a:gd name="T65" fmla="*/ 52 h 60"/>
                  <a:gd name="T66" fmla="*/ 26 w 36"/>
                  <a:gd name="T67" fmla="*/ 48 h 60"/>
                  <a:gd name="T68" fmla="*/ 26 w 36"/>
                  <a:gd name="T69" fmla="*/ 40 h 60"/>
                  <a:gd name="T70" fmla="*/ 28 w 36"/>
                  <a:gd name="T71" fmla="*/ 28 h 60"/>
                  <a:gd name="T72" fmla="*/ 26 w 36"/>
                  <a:gd name="T73" fmla="*/ 18 h 60"/>
                  <a:gd name="T74" fmla="*/ 26 w 36"/>
                  <a:gd name="T75" fmla="*/ 10 h 60"/>
                  <a:gd name="T76" fmla="*/ 24 w 36"/>
                  <a:gd name="T77" fmla="*/ 6 h 60"/>
                  <a:gd name="T78" fmla="*/ 22 w 36"/>
                  <a:gd name="T79" fmla="*/ 4 h 60"/>
                  <a:gd name="T80" fmla="*/ 20 w 36"/>
                  <a:gd name="T81" fmla="*/ 2 h 60"/>
                  <a:gd name="T82" fmla="*/ 18 w 36"/>
                  <a:gd name="T83" fmla="*/ 2 h 60"/>
                  <a:gd name="T84" fmla="*/ 14 w 36"/>
                  <a:gd name="T85" fmla="*/ 2 h 60"/>
                  <a:gd name="T86" fmla="*/ 12 w 36"/>
                  <a:gd name="T87" fmla="*/ 4 h 60"/>
                  <a:gd name="T88" fmla="*/ 10 w 36"/>
                  <a:gd name="T89" fmla="*/ 10 h 60"/>
                  <a:gd name="T90" fmla="*/ 8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2" y="12"/>
                    </a:lnTo>
                    <a:lnTo>
                      <a:pt x="34" y="20"/>
                    </a:lnTo>
                    <a:lnTo>
                      <a:pt x="36" y="30"/>
                    </a:lnTo>
                    <a:lnTo>
                      <a:pt x="34" y="38"/>
                    </a:lnTo>
                    <a:lnTo>
                      <a:pt x="32" y="46"/>
                    </a:lnTo>
                    <a:lnTo>
                      <a:pt x="30" y="52"/>
                    </a:lnTo>
                    <a:lnTo>
                      <a:pt x="26" y="56"/>
                    </a:lnTo>
                    <a:lnTo>
                      <a:pt x="22" y="58"/>
                    </a:lnTo>
                    <a:lnTo>
                      <a:pt x="18" y="60"/>
                    </a:lnTo>
                    <a:lnTo>
                      <a:pt x="12" y="58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0" y="40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0" y="50"/>
                    </a:lnTo>
                    <a:lnTo>
                      <a:pt x="12" y="54"/>
                    </a:lnTo>
                    <a:lnTo>
                      <a:pt x="14" y="56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2" y="54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6" y="40"/>
                    </a:lnTo>
                    <a:lnTo>
                      <a:pt x="28" y="28"/>
                    </a:lnTo>
                    <a:lnTo>
                      <a:pt x="26" y="18"/>
                    </a:lnTo>
                    <a:lnTo>
                      <a:pt x="26" y="10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10" y="10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42" name="Rectangle 342"/>
              <p:cNvSpPr>
                <a:spLocks noChangeArrowheads="1"/>
              </p:cNvSpPr>
              <p:nvPr/>
            </p:nvSpPr>
            <p:spPr bwMode="auto">
              <a:xfrm>
                <a:off x="4200" y="223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3" name="Rectangle 343"/>
              <p:cNvSpPr>
                <a:spLocks noChangeArrowheads="1"/>
              </p:cNvSpPr>
              <p:nvPr/>
            </p:nvSpPr>
            <p:spPr bwMode="auto">
              <a:xfrm>
                <a:off x="1552" y="2336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4" name="Freeform 344"/>
              <p:cNvSpPr>
                <a:spLocks/>
              </p:cNvSpPr>
              <p:nvPr/>
            </p:nvSpPr>
            <p:spPr bwMode="auto">
              <a:xfrm>
                <a:off x="1584" y="2374"/>
                <a:ext cx="62" cy="40"/>
              </a:xfrm>
              <a:custGeom>
                <a:avLst/>
                <a:gdLst>
                  <a:gd name="T0" fmla="*/ 0 w 62"/>
                  <a:gd name="T1" fmla="*/ 0 h 40"/>
                  <a:gd name="T2" fmla="*/ 16 w 62"/>
                  <a:gd name="T3" fmla="*/ 0 h 40"/>
                  <a:gd name="T4" fmla="*/ 16 w 62"/>
                  <a:gd name="T5" fmla="*/ 0 h 40"/>
                  <a:gd name="T6" fmla="*/ 14 w 62"/>
                  <a:gd name="T7" fmla="*/ 2 h 40"/>
                  <a:gd name="T8" fmla="*/ 14 w 62"/>
                  <a:gd name="T9" fmla="*/ 2 h 40"/>
                  <a:gd name="T10" fmla="*/ 12 w 62"/>
                  <a:gd name="T11" fmla="*/ 2 h 40"/>
                  <a:gd name="T12" fmla="*/ 12 w 62"/>
                  <a:gd name="T13" fmla="*/ 4 h 40"/>
                  <a:gd name="T14" fmla="*/ 12 w 62"/>
                  <a:gd name="T15" fmla="*/ 6 h 40"/>
                  <a:gd name="T16" fmla="*/ 14 w 62"/>
                  <a:gd name="T17" fmla="*/ 8 h 40"/>
                  <a:gd name="T18" fmla="*/ 22 w 62"/>
                  <a:gd name="T19" fmla="*/ 30 h 40"/>
                  <a:gd name="T20" fmla="*/ 30 w 62"/>
                  <a:gd name="T21" fmla="*/ 10 h 40"/>
                  <a:gd name="T22" fmla="*/ 28 w 62"/>
                  <a:gd name="T23" fmla="*/ 6 h 40"/>
                  <a:gd name="T24" fmla="*/ 28 w 62"/>
                  <a:gd name="T25" fmla="*/ 4 h 40"/>
                  <a:gd name="T26" fmla="*/ 26 w 62"/>
                  <a:gd name="T27" fmla="*/ 2 h 40"/>
                  <a:gd name="T28" fmla="*/ 24 w 62"/>
                  <a:gd name="T29" fmla="*/ 2 h 40"/>
                  <a:gd name="T30" fmla="*/ 22 w 62"/>
                  <a:gd name="T31" fmla="*/ 0 h 40"/>
                  <a:gd name="T32" fmla="*/ 22 w 62"/>
                  <a:gd name="T33" fmla="*/ 0 h 40"/>
                  <a:gd name="T34" fmla="*/ 40 w 62"/>
                  <a:gd name="T35" fmla="*/ 0 h 40"/>
                  <a:gd name="T36" fmla="*/ 40 w 62"/>
                  <a:gd name="T37" fmla="*/ 0 h 40"/>
                  <a:gd name="T38" fmla="*/ 38 w 62"/>
                  <a:gd name="T39" fmla="*/ 2 h 40"/>
                  <a:gd name="T40" fmla="*/ 36 w 62"/>
                  <a:gd name="T41" fmla="*/ 2 h 40"/>
                  <a:gd name="T42" fmla="*/ 36 w 62"/>
                  <a:gd name="T43" fmla="*/ 4 h 40"/>
                  <a:gd name="T44" fmla="*/ 36 w 62"/>
                  <a:gd name="T45" fmla="*/ 4 h 40"/>
                  <a:gd name="T46" fmla="*/ 36 w 62"/>
                  <a:gd name="T47" fmla="*/ 6 h 40"/>
                  <a:gd name="T48" fmla="*/ 36 w 62"/>
                  <a:gd name="T49" fmla="*/ 6 h 40"/>
                  <a:gd name="T50" fmla="*/ 46 w 62"/>
                  <a:gd name="T51" fmla="*/ 30 h 40"/>
                  <a:gd name="T52" fmla="*/ 54 w 62"/>
                  <a:gd name="T53" fmla="*/ 8 h 40"/>
                  <a:gd name="T54" fmla="*/ 56 w 62"/>
                  <a:gd name="T55" fmla="*/ 6 h 40"/>
                  <a:gd name="T56" fmla="*/ 56 w 62"/>
                  <a:gd name="T57" fmla="*/ 4 h 40"/>
                  <a:gd name="T58" fmla="*/ 56 w 62"/>
                  <a:gd name="T59" fmla="*/ 2 h 40"/>
                  <a:gd name="T60" fmla="*/ 54 w 62"/>
                  <a:gd name="T61" fmla="*/ 2 h 40"/>
                  <a:gd name="T62" fmla="*/ 54 w 62"/>
                  <a:gd name="T63" fmla="*/ 2 h 40"/>
                  <a:gd name="T64" fmla="*/ 50 w 62"/>
                  <a:gd name="T65" fmla="*/ 0 h 40"/>
                  <a:gd name="T66" fmla="*/ 50 w 62"/>
                  <a:gd name="T67" fmla="*/ 0 h 40"/>
                  <a:gd name="T68" fmla="*/ 62 w 62"/>
                  <a:gd name="T69" fmla="*/ 0 h 40"/>
                  <a:gd name="T70" fmla="*/ 62 w 62"/>
                  <a:gd name="T71" fmla="*/ 0 h 40"/>
                  <a:gd name="T72" fmla="*/ 60 w 62"/>
                  <a:gd name="T73" fmla="*/ 2 h 40"/>
                  <a:gd name="T74" fmla="*/ 56 w 62"/>
                  <a:gd name="T75" fmla="*/ 6 h 40"/>
                  <a:gd name="T76" fmla="*/ 44 w 62"/>
                  <a:gd name="T77" fmla="*/ 40 h 40"/>
                  <a:gd name="T78" fmla="*/ 42 w 62"/>
                  <a:gd name="T79" fmla="*/ 40 h 40"/>
                  <a:gd name="T80" fmla="*/ 32 w 62"/>
                  <a:gd name="T81" fmla="*/ 14 h 40"/>
                  <a:gd name="T82" fmla="*/ 20 w 62"/>
                  <a:gd name="T83" fmla="*/ 40 h 40"/>
                  <a:gd name="T84" fmla="*/ 18 w 62"/>
                  <a:gd name="T85" fmla="*/ 40 h 40"/>
                  <a:gd name="T86" fmla="*/ 6 w 62"/>
                  <a:gd name="T87" fmla="*/ 8 h 40"/>
                  <a:gd name="T88" fmla="*/ 4 w 62"/>
                  <a:gd name="T89" fmla="*/ 4 h 40"/>
                  <a:gd name="T90" fmla="*/ 2 w 62"/>
                  <a:gd name="T91" fmla="*/ 2 h 40"/>
                  <a:gd name="T92" fmla="*/ 2 w 62"/>
                  <a:gd name="T93" fmla="*/ 2 h 40"/>
                  <a:gd name="T94" fmla="*/ 0 w 62"/>
                  <a:gd name="T95" fmla="*/ 0 h 40"/>
                  <a:gd name="T96" fmla="*/ 0 w 62"/>
                  <a:gd name="T97" fmla="*/ 0 h 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2"/>
                  <a:gd name="T148" fmla="*/ 0 h 40"/>
                  <a:gd name="T149" fmla="*/ 62 w 62"/>
                  <a:gd name="T150" fmla="*/ 40 h 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2" h="40">
                    <a:moveTo>
                      <a:pt x="0" y="0"/>
                    </a:moveTo>
                    <a:lnTo>
                      <a:pt x="16" y="0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4" y="8"/>
                    </a:lnTo>
                    <a:lnTo>
                      <a:pt x="22" y="30"/>
                    </a:lnTo>
                    <a:lnTo>
                      <a:pt x="30" y="10"/>
                    </a:lnTo>
                    <a:lnTo>
                      <a:pt x="28" y="6"/>
                    </a:lnTo>
                    <a:lnTo>
                      <a:pt x="28" y="4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40" y="0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6" y="4"/>
                    </a:lnTo>
                    <a:lnTo>
                      <a:pt x="36" y="6"/>
                    </a:lnTo>
                    <a:lnTo>
                      <a:pt x="46" y="30"/>
                    </a:lnTo>
                    <a:lnTo>
                      <a:pt x="54" y="8"/>
                    </a:lnTo>
                    <a:lnTo>
                      <a:pt x="56" y="6"/>
                    </a:lnTo>
                    <a:lnTo>
                      <a:pt x="56" y="4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0" y="0"/>
                    </a:lnTo>
                    <a:lnTo>
                      <a:pt x="62" y="0"/>
                    </a:lnTo>
                    <a:lnTo>
                      <a:pt x="60" y="2"/>
                    </a:lnTo>
                    <a:lnTo>
                      <a:pt x="56" y="6"/>
                    </a:lnTo>
                    <a:lnTo>
                      <a:pt x="44" y="40"/>
                    </a:lnTo>
                    <a:lnTo>
                      <a:pt x="42" y="40"/>
                    </a:lnTo>
                    <a:lnTo>
                      <a:pt x="32" y="14"/>
                    </a:lnTo>
                    <a:lnTo>
                      <a:pt x="20" y="40"/>
                    </a:lnTo>
                    <a:lnTo>
                      <a:pt x="18" y="4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45" name="Freeform 345"/>
              <p:cNvSpPr>
                <a:spLocks noEditPoints="1"/>
              </p:cNvSpPr>
              <p:nvPr/>
            </p:nvSpPr>
            <p:spPr bwMode="auto">
              <a:xfrm>
                <a:off x="1648" y="2374"/>
                <a:ext cx="36" cy="40"/>
              </a:xfrm>
              <a:custGeom>
                <a:avLst/>
                <a:gdLst>
                  <a:gd name="T0" fmla="*/ 18 w 36"/>
                  <a:gd name="T1" fmla="*/ 36 h 40"/>
                  <a:gd name="T2" fmla="*/ 14 w 36"/>
                  <a:gd name="T3" fmla="*/ 40 h 40"/>
                  <a:gd name="T4" fmla="*/ 10 w 36"/>
                  <a:gd name="T5" fmla="*/ 40 h 40"/>
                  <a:gd name="T6" fmla="*/ 2 w 36"/>
                  <a:gd name="T7" fmla="*/ 38 h 40"/>
                  <a:gd name="T8" fmla="*/ 0 w 36"/>
                  <a:gd name="T9" fmla="*/ 30 h 40"/>
                  <a:gd name="T10" fmla="*/ 2 w 36"/>
                  <a:gd name="T11" fmla="*/ 26 h 40"/>
                  <a:gd name="T12" fmla="*/ 8 w 36"/>
                  <a:gd name="T13" fmla="*/ 20 h 40"/>
                  <a:gd name="T14" fmla="*/ 22 w 36"/>
                  <a:gd name="T15" fmla="*/ 14 h 40"/>
                  <a:gd name="T16" fmla="*/ 22 w 36"/>
                  <a:gd name="T17" fmla="*/ 8 h 40"/>
                  <a:gd name="T18" fmla="*/ 18 w 36"/>
                  <a:gd name="T19" fmla="*/ 2 h 40"/>
                  <a:gd name="T20" fmla="*/ 12 w 36"/>
                  <a:gd name="T21" fmla="*/ 2 h 40"/>
                  <a:gd name="T22" fmla="*/ 10 w 36"/>
                  <a:gd name="T23" fmla="*/ 6 h 40"/>
                  <a:gd name="T24" fmla="*/ 8 w 36"/>
                  <a:gd name="T25" fmla="*/ 10 h 40"/>
                  <a:gd name="T26" fmla="*/ 8 w 36"/>
                  <a:gd name="T27" fmla="*/ 12 h 40"/>
                  <a:gd name="T28" fmla="*/ 6 w 36"/>
                  <a:gd name="T29" fmla="*/ 14 h 40"/>
                  <a:gd name="T30" fmla="*/ 2 w 36"/>
                  <a:gd name="T31" fmla="*/ 12 h 40"/>
                  <a:gd name="T32" fmla="*/ 2 w 36"/>
                  <a:gd name="T33" fmla="*/ 10 h 40"/>
                  <a:gd name="T34" fmla="*/ 6 w 36"/>
                  <a:gd name="T35" fmla="*/ 2 h 40"/>
                  <a:gd name="T36" fmla="*/ 16 w 36"/>
                  <a:gd name="T37" fmla="*/ 0 h 40"/>
                  <a:gd name="T38" fmla="*/ 24 w 36"/>
                  <a:gd name="T39" fmla="*/ 0 h 40"/>
                  <a:gd name="T40" fmla="*/ 28 w 36"/>
                  <a:gd name="T41" fmla="*/ 6 h 40"/>
                  <a:gd name="T42" fmla="*/ 28 w 36"/>
                  <a:gd name="T43" fmla="*/ 12 h 40"/>
                  <a:gd name="T44" fmla="*/ 30 w 36"/>
                  <a:gd name="T45" fmla="*/ 30 h 40"/>
                  <a:gd name="T46" fmla="*/ 30 w 36"/>
                  <a:gd name="T47" fmla="*/ 34 h 40"/>
                  <a:gd name="T48" fmla="*/ 30 w 36"/>
                  <a:gd name="T49" fmla="*/ 34 h 40"/>
                  <a:gd name="T50" fmla="*/ 32 w 36"/>
                  <a:gd name="T51" fmla="*/ 34 h 40"/>
                  <a:gd name="T52" fmla="*/ 34 w 36"/>
                  <a:gd name="T53" fmla="*/ 34 h 40"/>
                  <a:gd name="T54" fmla="*/ 36 w 36"/>
                  <a:gd name="T55" fmla="*/ 34 h 40"/>
                  <a:gd name="T56" fmla="*/ 26 w 36"/>
                  <a:gd name="T57" fmla="*/ 40 h 40"/>
                  <a:gd name="T58" fmla="*/ 22 w 36"/>
                  <a:gd name="T59" fmla="*/ 38 h 40"/>
                  <a:gd name="T60" fmla="*/ 22 w 36"/>
                  <a:gd name="T61" fmla="*/ 34 h 40"/>
                  <a:gd name="T62" fmla="*/ 22 w 36"/>
                  <a:gd name="T63" fmla="*/ 16 h 40"/>
                  <a:gd name="T64" fmla="*/ 14 w 36"/>
                  <a:gd name="T65" fmla="*/ 20 h 40"/>
                  <a:gd name="T66" fmla="*/ 8 w 36"/>
                  <a:gd name="T67" fmla="*/ 24 h 40"/>
                  <a:gd name="T68" fmla="*/ 8 w 36"/>
                  <a:gd name="T69" fmla="*/ 28 h 40"/>
                  <a:gd name="T70" fmla="*/ 8 w 36"/>
                  <a:gd name="T71" fmla="*/ 32 h 40"/>
                  <a:gd name="T72" fmla="*/ 14 w 36"/>
                  <a:gd name="T73" fmla="*/ 34 h 40"/>
                  <a:gd name="T74" fmla="*/ 22 w 36"/>
                  <a:gd name="T75" fmla="*/ 30 h 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6"/>
                  <a:gd name="T115" fmla="*/ 0 h 40"/>
                  <a:gd name="T116" fmla="*/ 36 w 36"/>
                  <a:gd name="T117" fmla="*/ 40 h 4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6" h="40">
                    <a:moveTo>
                      <a:pt x="22" y="34"/>
                    </a:moveTo>
                    <a:lnTo>
                      <a:pt x="18" y="36"/>
                    </a:lnTo>
                    <a:lnTo>
                      <a:pt x="16" y="38"/>
                    </a:lnTo>
                    <a:lnTo>
                      <a:pt x="14" y="40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6" y="40"/>
                    </a:lnTo>
                    <a:lnTo>
                      <a:pt x="2" y="38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2" y="26"/>
                    </a:lnTo>
                    <a:lnTo>
                      <a:pt x="4" y="22"/>
                    </a:lnTo>
                    <a:lnTo>
                      <a:pt x="8" y="20"/>
                    </a:lnTo>
                    <a:lnTo>
                      <a:pt x="12" y="18"/>
                    </a:lnTo>
                    <a:lnTo>
                      <a:pt x="22" y="14"/>
                    </a:lnTo>
                    <a:lnTo>
                      <a:pt x="22" y="12"/>
                    </a:lnTo>
                    <a:lnTo>
                      <a:pt x="22" y="8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28" y="6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28" y="26"/>
                    </a:lnTo>
                    <a:lnTo>
                      <a:pt x="30" y="30"/>
                    </a:lnTo>
                    <a:lnTo>
                      <a:pt x="30" y="32"/>
                    </a:lnTo>
                    <a:lnTo>
                      <a:pt x="30" y="34"/>
                    </a:lnTo>
                    <a:lnTo>
                      <a:pt x="32" y="34"/>
                    </a:lnTo>
                    <a:lnTo>
                      <a:pt x="34" y="34"/>
                    </a:lnTo>
                    <a:lnTo>
                      <a:pt x="36" y="32"/>
                    </a:lnTo>
                    <a:lnTo>
                      <a:pt x="36" y="34"/>
                    </a:lnTo>
                    <a:lnTo>
                      <a:pt x="30" y="38"/>
                    </a:lnTo>
                    <a:lnTo>
                      <a:pt x="26" y="40"/>
                    </a:lnTo>
                    <a:lnTo>
                      <a:pt x="24" y="40"/>
                    </a:lnTo>
                    <a:lnTo>
                      <a:pt x="22" y="38"/>
                    </a:lnTo>
                    <a:lnTo>
                      <a:pt x="22" y="36"/>
                    </a:lnTo>
                    <a:lnTo>
                      <a:pt x="22" y="34"/>
                    </a:lnTo>
                    <a:close/>
                    <a:moveTo>
                      <a:pt x="22" y="30"/>
                    </a:moveTo>
                    <a:lnTo>
                      <a:pt x="22" y="16"/>
                    </a:lnTo>
                    <a:lnTo>
                      <a:pt x="16" y="18"/>
                    </a:lnTo>
                    <a:lnTo>
                      <a:pt x="14" y="20"/>
                    </a:lnTo>
                    <a:lnTo>
                      <a:pt x="10" y="22"/>
                    </a:lnTo>
                    <a:lnTo>
                      <a:pt x="8" y="24"/>
                    </a:lnTo>
                    <a:lnTo>
                      <a:pt x="8" y="26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10" y="34"/>
                    </a:lnTo>
                    <a:lnTo>
                      <a:pt x="14" y="34"/>
                    </a:lnTo>
                    <a:lnTo>
                      <a:pt x="16" y="34"/>
                    </a:lnTo>
                    <a:lnTo>
                      <a:pt x="22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46" name="Freeform 346"/>
              <p:cNvSpPr>
                <a:spLocks/>
              </p:cNvSpPr>
              <p:nvPr/>
            </p:nvSpPr>
            <p:spPr bwMode="auto">
              <a:xfrm>
                <a:off x="1686" y="2374"/>
                <a:ext cx="42" cy="40"/>
              </a:xfrm>
              <a:custGeom>
                <a:avLst/>
                <a:gdLst>
                  <a:gd name="T0" fmla="*/ 12 w 42"/>
                  <a:gd name="T1" fmla="*/ 8 h 40"/>
                  <a:gd name="T2" fmla="*/ 16 w 42"/>
                  <a:gd name="T3" fmla="*/ 2 h 40"/>
                  <a:gd name="T4" fmla="*/ 22 w 42"/>
                  <a:gd name="T5" fmla="*/ 0 h 40"/>
                  <a:gd name="T6" fmla="*/ 26 w 42"/>
                  <a:gd name="T7" fmla="*/ 0 h 40"/>
                  <a:gd name="T8" fmla="*/ 28 w 42"/>
                  <a:gd name="T9" fmla="*/ 0 h 40"/>
                  <a:gd name="T10" fmla="*/ 30 w 42"/>
                  <a:gd name="T11" fmla="*/ 0 h 40"/>
                  <a:gd name="T12" fmla="*/ 34 w 42"/>
                  <a:gd name="T13" fmla="*/ 2 h 40"/>
                  <a:gd name="T14" fmla="*/ 34 w 42"/>
                  <a:gd name="T15" fmla="*/ 6 h 40"/>
                  <a:gd name="T16" fmla="*/ 36 w 42"/>
                  <a:gd name="T17" fmla="*/ 10 h 40"/>
                  <a:gd name="T18" fmla="*/ 36 w 42"/>
                  <a:gd name="T19" fmla="*/ 14 h 40"/>
                  <a:gd name="T20" fmla="*/ 36 w 42"/>
                  <a:gd name="T21" fmla="*/ 30 h 40"/>
                  <a:gd name="T22" fmla="*/ 36 w 42"/>
                  <a:gd name="T23" fmla="*/ 34 h 40"/>
                  <a:gd name="T24" fmla="*/ 36 w 42"/>
                  <a:gd name="T25" fmla="*/ 36 h 40"/>
                  <a:gd name="T26" fmla="*/ 36 w 42"/>
                  <a:gd name="T27" fmla="*/ 36 h 40"/>
                  <a:gd name="T28" fmla="*/ 38 w 42"/>
                  <a:gd name="T29" fmla="*/ 38 h 40"/>
                  <a:gd name="T30" fmla="*/ 38 w 42"/>
                  <a:gd name="T31" fmla="*/ 38 h 40"/>
                  <a:gd name="T32" fmla="*/ 42 w 42"/>
                  <a:gd name="T33" fmla="*/ 38 h 40"/>
                  <a:gd name="T34" fmla="*/ 42 w 42"/>
                  <a:gd name="T35" fmla="*/ 40 h 40"/>
                  <a:gd name="T36" fmla="*/ 22 w 42"/>
                  <a:gd name="T37" fmla="*/ 40 h 40"/>
                  <a:gd name="T38" fmla="*/ 22 w 42"/>
                  <a:gd name="T39" fmla="*/ 38 h 40"/>
                  <a:gd name="T40" fmla="*/ 24 w 42"/>
                  <a:gd name="T41" fmla="*/ 38 h 40"/>
                  <a:gd name="T42" fmla="*/ 26 w 42"/>
                  <a:gd name="T43" fmla="*/ 38 h 40"/>
                  <a:gd name="T44" fmla="*/ 26 w 42"/>
                  <a:gd name="T45" fmla="*/ 38 h 40"/>
                  <a:gd name="T46" fmla="*/ 28 w 42"/>
                  <a:gd name="T47" fmla="*/ 36 h 40"/>
                  <a:gd name="T48" fmla="*/ 28 w 42"/>
                  <a:gd name="T49" fmla="*/ 34 h 40"/>
                  <a:gd name="T50" fmla="*/ 28 w 42"/>
                  <a:gd name="T51" fmla="*/ 34 h 40"/>
                  <a:gd name="T52" fmla="*/ 28 w 42"/>
                  <a:gd name="T53" fmla="*/ 30 h 40"/>
                  <a:gd name="T54" fmla="*/ 28 w 42"/>
                  <a:gd name="T55" fmla="*/ 14 h 40"/>
                  <a:gd name="T56" fmla="*/ 28 w 42"/>
                  <a:gd name="T57" fmla="*/ 10 h 40"/>
                  <a:gd name="T58" fmla="*/ 26 w 42"/>
                  <a:gd name="T59" fmla="*/ 6 h 40"/>
                  <a:gd name="T60" fmla="*/ 26 w 42"/>
                  <a:gd name="T61" fmla="*/ 6 h 40"/>
                  <a:gd name="T62" fmla="*/ 22 w 42"/>
                  <a:gd name="T63" fmla="*/ 4 h 40"/>
                  <a:gd name="T64" fmla="*/ 18 w 42"/>
                  <a:gd name="T65" fmla="*/ 6 h 40"/>
                  <a:gd name="T66" fmla="*/ 12 w 42"/>
                  <a:gd name="T67" fmla="*/ 10 h 40"/>
                  <a:gd name="T68" fmla="*/ 12 w 42"/>
                  <a:gd name="T69" fmla="*/ 30 h 40"/>
                  <a:gd name="T70" fmla="*/ 12 w 42"/>
                  <a:gd name="T71" fmla="*/ 34 h 40"/>
                  <a:gd name="T72" fmla="*/ 12 w 42"/>
                  <a:gd name="T73" fmla="*/ 36 h 40"/>
                  <a:gd name="T74" fmla="*/ 12 w 42"/>
                  <a:gd name="T75" fmla="*/ 36 h 40"/>
                  <a:gd name="T76" fmla="*/ 14 w 42"/>
                  <a:gd name="T77" fmla="*/ 38 h 40"/>
                  <a:gd name="T78" fmla="*/ 16 w 42"/>
                  <a:gd name="T79" fmla="*/ 38 h 40"/>
                  <a:gd name="T80" fmla="*/ 18 w 42"/>
                  <a:gd name="T81" fmla="*/ 38 h 40"/>
                  <a:gd name="T82" fmla="*/ 18 w 42"/>
                  <a:gd name="T83" fmla="*/ 40 h 40"/>
                  <a:gd name="T84" fmla="*/ 0 w 42"/>
                  <a:gd name="T85" fmla="*/ 40 h 40"/>
                  <a:gd name="T86" fmla="*/ 0 w 42"/>
                  <a:gd name="T87" fmla="*/ 38 h 40"/>
                  <a:gd name="T88" fmla="*/ 0 w 42"/>
                  <a:gd name="T89" fmla="*/ 38 h 40"/>
                  <a:gd name="T90" fmla="*/ 2 w 42"/>
                  <a:gd name="T91" fmla="*/ 38 h 40"/>
                  <a:gd name="T92" fmla="*/ 4 w 42"/>
                  <a:gd name="T93" fmla="*/ 36 h 40"/>
                  <a:gd name="T94" fmla="*/ 4 w 42"/>
                  <a:gd name="T95" fmla="*/ 34 h 40"/>
                  <a:gd name="T96" fmla="*/ 4 w 42"/>
                  <a:gd name="T97" fmla="*/ 30 h 40"/>
                  <a:gd name="T98" fmla="*/ 4 w 42"/>
                  <a:gd name="T99" fmla="*/ 16 h 40"/>
                  <a:gd name="T100" fmla="*/ 4 w 42"/>
                  <a:gd name="T101" fmla="*/ 10 h 40"/>
                  <a:gd name="T102" fmla="*/ 4 w 42"/>
                  <a:gd name="T103" fmla="*/ 6 h 40"/>
                  <a:gd name="T104" fmla="*/ 4 w 42"/>
                  <a:gd name="T105" fmla="*/ 6 h 40"/>
                  <a:gd name="T106" fmla="*/ 4 w 42"/>
                  <a:gd name="T107" fmla="*/ 4 h 40"/>
                  <a:gd name="T108" fmla="*/ 2 w 42"/>
                  <a:gd name="T109" fmla="*/ 4 h 40"/>
                  <a:gd name="T110" fmla="*/ 2 w 42"/>
                  <a:gd name="T111" fmla="*/ 4 h 40"/>
                  <a:gd name="T112" fmla="*/ 2 w 42"/>
                  <a:gd name="T113" fmla="*/ 4 h 40"/>
                  <a:gd name="T114" fmla="*/ 0 w 42"/>
                  <a:gd name="T115" fmla="*/ 4 h 40"/>
                  <a:gd name="T116" fmla="*/ 0 w 42"/>
                  <a:gd name="T117" fmla="*/ 4 h 40"/>
                  <a:gd name="T118" fmla="*/ 10 w 42"/>
                  <a:gd name="T119" fmla="*/ 0 h 40"/>
                  <a:gd name="T120" fmla="*/ 12 w 42"/>
                  <a:gd name="T121" fmla="*/ 0 h 40"/>
                  <a:gd name="T122" fmla="*/ 12 w 42"/>
                  <a:gd name="T123" fmla="*/ 8 h 4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2"/>
                  <a:gd name="T187" fmla="*/ 0 h 40"/>
                  <a:gd name="T188" fmla="*/ 42 w 42"/>
                  <a:gd name="T189" fmla="*/ 40 h 4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2" h="40">
                    <a:moveTo>
                      <a:pt x="12" y="8"/>
                    </a:moveTo>
                    <a:lnTo>
                      <a:pt x="16" y="2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4" y="6"/>
                    </a:lnTo>
                    <a:lnTo>
                      <a:pt x="36" y="10"/>
                    </a:lnTo>
                    <a:lnTo>
                      <a:pt x="36" y="14"/>
                    </a:lnTo>
                    <a:lnTo>
                      <a:pt x="36" y="30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8" y="38"/>
                    </a:lnTo>
                    <a:lnTo>
                      <a:pt x="42" y="38"/>
                    </a:lnTo>
                    <a:lnTo>
                      <a:pt x="42" y="40"/>
                    </a:lnTo>
                    <a:lnTo>
                      <a:pt x="22" y="40"/>
                    </a:lnTo>
                    <a:lnTo>
                      <a:pt x="22" y="38"/>
                    </a:lnTo>
                    <a:lnTo>
                      <a:pt x="24" y="38"/>
                    </a:lnTo>
                    <a:lnTo>
                      <a:pt x="26" y="38"/>
                    </a:lnTo>
                    <a:lnTo>
                      <a:pt x="28" y="36"/>
                    </a:lnTo>
                    <a:lnTo>
                      <a:pt x="28" y="34"/>
                    </a:lnTo>
                    <a:lnTo>
                      <a:pt x="28" y="30"/>
                    </a:lnTo>
                    <a:lnTo>
                      <a:pt x="28" y="14"/>
                    </a:lnTo>
                    <a:lnTo>
                      <a:pt x="28" y="10"/>
                    </a:lnTo>
                    <a:lnTo>
                      <a:pt x="26" y="6"/>
                    </a:lnTo>
                    <a:lnTo>
                      <a:pt x="22" y="4"/>
                    </a:lnTo>
                    <a:lnTo>
                      <a:pt x="18" y="6"/>
                    </a:lnTo>
                    <a:lnTo>
                      <a:pt x="12" y="10"/>
                    </a:lnTo>
                    <a:lnTo>
                      <a:pt x="12" y="30"/>
                    </a:lnTo>
                    <a:lnTo>
                      <a:pt x="12" y="34"/>
                    </a:lnTo>
                    <a:lnTo>
                      <a:pt x="12" y="36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16"/>
                    </a:lnTo>
                    <a:lnTo>
                      <a:pt x="4" y="10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47" name="Freeform 347"/>
              <p:cNvSpPr>
                <a:spLocks/>
              </p:cNvSpPr>
              <p:nvPr/>
            </p:nvSpPr>
            <p:spPr bwMode="auto">
              <a:xfrm>
                <a:off x="1728" y="2362"/>
                <a:ext cx="24" cy="52"/>
              </a:xfrm>
              <a:custGeom>
                <a:avLst/>
                <a:gdLst>
                  <a:gd name="T0" fmla="*/ 14 w 24"/>
                  <a:gd name="T1" fmla="*/ 0 h 52"/>
                  <a:gd name="T2" fmla="*/ 14 w 24"/>
                  <a:gd name="T3" fmla="*/ 12 h 52"/>
                  <a:gd name="T4" fmla="*/ 22 w 24"/>
                  <a:gd name="T5" fmla="*/ 12 h 52"/>
                  <a:gd name="T6" fmla="*/ 22 w 24"/>
                  <a:gd name="T7" fmla="*/ 14 h 52"/>
                  <a:gd name="T8" fmla="*/ 14 w 24"/>
                  <a:gd name="T9" fmla="*/ 14 h 52"/>
                  <a:gd name="T10" fmla="*/ 14 w 24"/>
                  <a:gd name="T11" fmla="*/ 40 h 52"/>
                  <a:gd name="T12" fmla="*/ 14 w 24"/>
                  <a:gd name="T13" fmla="*/ 44 h 52"/>
                  <a:gd name="T14" fmla="*/ 14 w 24"/>
                  <a:gd name="T15" fmla="*/ 46 h 52"/>
                  <a:gd name="T16" fmla="*/ 16 w 24"/>
                  <a:gd name="T17" fmla="*/ 46 h 52"/>
                  <a:gd name="T18" fmla="*/ 18 w 24"/>
                  <a:gd name="T19" fmla="*/ 46 h 52"/>
                  <a:gd name="T20" fmla="*/ 20 w 24"/>
                  <a:gd name="T21" fmla="*/ 46 h 52"/>
                  <a:gd name="T22" fmla="*/ 20 w 24"/>
                  <a:gd name="T23" fmla="*/ 46 h 52"/>
                  <a:gd name="T24" fmla="*/ 22 w 24"/>
                  <a:gd name="T25" fmla="*/ 46 h 52"/>
                  <a:gd name="T26" fmla="*/ 22 w 24"/>
                  <a:gd name="T27" fmla="*/ 44 h 52"/>
                  <a:gd name="T28" fmla="*/ 24 w 24"/>
                  <a:gd name="T29" fmla="*/ 44 h 52"/>
                  <a:gd name="T30" fmla="*/ 22 w 24"/>
                  <a:gd name="T31" fmla="*/ 48 h 52"/>
                  <a:gd name="T32" fmla="*/ 20 w 24"/>
                  <a:gd name="T33" fmla="*/ 50 h 52"/>
                  <a:gd name="T34" fmla="*/ 18 w 24"/>
                  <a:gd name="T35" fmla="*/ 52 h 52"/>
                  <a:gd name="T36" fmla="*/ 14 w 24"/>
                  <a:gd name="T37" fmla="*/ 52 h 52"/>
                  <a:gd name="T38" fmla="*/ 12 w 24"/>
                  <a:gd name="T39" fmla="*/ 52 h 52"/>
                  <a:gd name="T40" fmla="*/ 10 w 24"/>
                  <a:gd name="T41" fmla="*/ 52 h 52"/>
                  <a:gd name="T42" fmla="*/ 8 w 24"/>
                  <a:gd name="T43" fmla="*/ 50 h 52"/>
                  <a:gd name="T44" fmla="*/ 8 w 24"/>
                  <a:gd name="T45" fmla="*/ 48 h 52"/>
                  <a:gd name="T46" fmla="*/ 6 w 24"/>
                  <a:gd name="T47" fmla="*/ 46 h 52"/>
                  <a:gd name="T48" fmla="*/ 6 w 24"/>
                  <a:gd name="T49" fmla="*/ 42 h 52"/>
                  <a:gd name="T50" fmla="*/ 6 w 24"/>
                  <a:gd name="T51" fmla="*/ 14 h 52"/>
                  <a:gd name="T52" fmla="*/ 0 w 24"/>
                  <a:gd name="T53" fmla="*/ 14 h 52"/>
                  <a:gd name="T54" fmla="*/ 0 w 24"/>
                  <a:gd name="T55" fmla="*/ 14 h 52"/>
                  <a:gd name="T56" fmla="*/ 2 w 24"/>
                  <a:gd name="T57" fmla="*/ 12 h 52"/>
                  <a:gd name="T58" fmla="*/ 6 w 24"/>
                  <a:gd name="T59" fmla="*/ 10 h 52"/>
                  <a:gd name="T60" fmla="*/ 8 w 24"/>
                  <a:gd name="T61" fmla="*/ 8 h 52"/>
                  <a:gd name="T62" fmla="*/ 10 w 24"/>
                  <a:gd name="T63" fmla="*/ 6 h 52"/>
                  <a:gd name="T64" fmla="*/ 12 w 24"/>
                  <a:gd name="T65" fmla="*/ 2 h 52"/>
                  <a:gd name="T66" fmla="*/ 12 w 24"/>
                  <a:gd name="T67" fmla="*/ 0 h 52"/>
                  <a:gd name="T68" fmla="*/ 14 w 24"/>
                  <a:gd name="T69" fmla="*/ 0 h 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"/>
                  <a:gd name="T106" fmla="*/ 0 h 52"/>
                  <a:gd name="T107" fmla="*/ 24 w 24"/>
                  <a:gd name="T108" fmla="*/ 52 h 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" h="52">
                    <a:moveTo>
                      <a:pt x="14" y="0"/>
                    </a:moveTo>
                    <a:lnTo>
                      <a:pt x="14" y="12"/>
                    </a:lnTo>
                    <a:lnTo>
                      <a:pt x="22" y="12"/>
                    </a:lnTo>
                    <a:lnTo>
                      <a:pt x="22" y="14"/>
                    </a:lnTo>
                    <a:lnTo>
                      <a:pt x="14" y="14"/>
                    </a:lnTo>
                    <a:lnTo>
                      <a:pt x="14" y="40"/>
                    </a:lnTo>
                    <a:lnTo>
                      <a:pt x="14" y="44"/>
                    </a:lnTo>
                    <a:lnTo>
                      <a:pt x="14" y="46"/>
                    </a:lnTo>
                    <a:lnTo>
                      <a:pt x="16" y="46"/>
                    </a:lnTo>
                    <a:lnTo>
                      <a:pt x="18" y="46"/>
                    </a:lnTo>
                    <a:lnTo>
                      <a:pt x="20" y="46"/>
                    </a:lnTo>
                    <a:lnTo>
                      <a:pt x="22" y="46"/>
                    </a:lnTo>
                    <a:lnTo>
                      <a:pt x="22" y="44"/>
                    </a:lnTo>
                    <a:lnTo>
                      <a:pt x="24" y="44"/>
                    </a:lnTo>
                    <a:lnTo>
                      <a:pt x="22" y="48"/>
                    </a:lnTo>
                    <a:lnTo>
                      <a:pt x="20" y="50"/>
                    </a:lnTo>
                    <a:lnTo>
                      <a:pt x="18" y="52"/>
                    </a:lnTo>
                    <a:lnTo>
                      <a:pt x="14" y="52"/>
                    </a:lnTo>
                    <a:lnTo>
                      <a:pt x="12" y="52"/>
                    </a:lnTo>
                    <a:lnTo>
                      <a:pt x="10" y="52"/>
                    </a:lnTo>
                    <a:lnTo>
                      <a:pt x="8" y="50"/>
                    </a:lnTo>
                    <a:lnTo>
                      <a:pt x="8" y="48"/>
                    </a:lnTo>
                    <a:lnTo>
                      <a:pt x="6" y="46"/>
                    </a:lnTo>
                    <a:lnTo>
                      <a:pt x="6" y="42"/>
                    </a:lnTo>
                    <a:lnTo>
                      <a:pt x="6" y="14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48" name="Rectangle 348"/>
              <p:cNvSpPr>
                <a:spLocks noChangeArrowheads="1"/>
              </p:cNvSpPr>
              <p:nvPr/>
            </p:nvSpPr>
            <p:spPr bwMode="auto">
              <a:xfrm>
                <a:off x="1888" y="2336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9" name="Rectangle 349"/>
              <p:cNvSpPr>
                <a:spLocks noChangeArrowheads="1"/>
              </p:cNvSpPr>
              <p:nvPr/>
            </p:nvSpPr>
            <p:spPr bwMode="auto">
              <a:xfrm>
                <a:off x="1904" y="2336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0" name="Freeform 350"/>
              <p:cNvSpPr>
                <a:spLocks/>
              </p:cNvSpPr>
              <p:nvPr/>
            </p:nvSpPr>
            <p:spPr bwMode="auto">
              <a:xfrm>
                <a:off x="2048" y="2354"/>
                <a:ext cx="34" cy="60"/>
              </a:xfrm>
              <a:custGeom>
                <a:avLst/>
                <a:gdLst>
                  <a:gd name="T0" fmla="*/ 4 w 34"/>
                  <a:gd name="T1" fmla="*/ 6 h 60"/>
                  <a:gd name="T2" fmla="*/ 12 w 34"/>
                  <a:gd name="T3" fmla="*/ 0 h 60"/>
                  <a:gd name="T4" fmla="*/ 22 w 34"/>
                  <a:gd name="T5" fmla="*/ 2 h 60"/>
                  <a:gd name="T6" fmla="*/ 30 w 34"/>
                  <a:gd name="T7" fmla="*/ 8 h 60"/>
                  <a:gd name="T8" fmla="*/ 30 w 34"/>
                  <a:gd name="T9" fmla="*/ 16 h 60"/>
                  <a:gd name="T10" fmla="*/ 22 w 34"/>
                  <a:gd name="T11" fmla="*/ 24 h 60"/>
                  <a:gd name="T12" fmla="*/ 30 w 34"/>
                  <a:gd name="T13" fmla="*/ 30 h 60"/>
                  <a:gd name="T14" fmla="*/ 34 w 34"/>
                  <a:gd name="T15" fmla="*/ 40 h 60"/>
                  <a:gd name="T16" fmla="*/ 28 w 34"/>
                  <a:gd name="T17" fmla="*/ 54 h 60"/>
                  <a:gd name="T18" fmla="*/ 18 w 34"/>
                  <a:gd name="T19" fmla="*/ 60 h 60"/>
                  <a:gd name="T20" fmla="*/ 6 w 34"/>
                  <a:gd name="T21" fmla="*/ 60 h 60"/>
                  <a:gd name="T22" fmla="*/ 0 w 34"/>
                  <a:gd name="T23" fmla="*/ 58 h 60"/>
                  <a:gd name="T24" fmla="*/ 0 w 34"/>
                  <a:gd name="T25" fmla="*/ 54 h 60"/>
                  <a:gd name="T26" fmla="*/ 2 w 34"/>
                  <a:gd name="T27" fmla="*/ 54 h 60"/>
                  <a:gd name="T28" fmla="*/ 4 w 34"/>
                  <a:gd name="T29" fmla="*/ 52 h 60"/>
                  <a:gd name="T30" fmla="*/ 6 w 34"/>
                  <a:gd name="T31" fmla="*/ 54 h 60"/>
                  <a:gd name="T32" fmla="*/ 12 w 34"/>
                  <a:gd name="T33" fmla="*/ 56 h 60"/>
                  <a:gd name="T34" fmla="*/ 14 w 34"/>
                  <a:gd name="T35" fmla="*/ 56 h 60"/>
                  <a:gd name="T36" fmla="*/ 20 w 34"/>
                  <a:gd name="T37" fmla="*/ 56 h 60"/>
                  <a:gd name="T38" fmla="*/ 26 w 34"/>
                  <a:gd name="T39" fmla="*/ 50 h 60"/>
                  <a:gd name="T40" fmla="*/ 26 w 34"/>
                  <a:gd name="T41" fmla="*/ 42 h 60"/>
                  <a:gd name="T42" fmla="*/ 24 w 34"/>
                  <a:gd name="T43" fmla="*/ 36 h 60"/>
                  <a:gd name="T44" fmla="*/ 20 w 34"/>
                  <a:gd name="T45" fmla="*/ 32 h 60"/>
                  <a:gd name="T46" fmla="*/ 14 w 34"/>
                  <a:gd name="T47" fmla="*/ 30 h 60"/>
                  <a:gd name="T48" fmla="*/ 10 w 34"/>
                  <a:gd name="T49" fmla="*/ 30 h 60"/>
                  <a:gd name="T50" fmla="*/ 14 w 34"/>
                  <a:gd name="T51" fmla="*/ 28 h 60"/>
                  <a:gd name="T52" fmla="*/ 20 w 34"/>
                  <a:gd name="T53" fmla="*/ 24 h 60"/>
                  <a:gd name="T54" fmla="*/ 24 w 34"/>
                  <a:gd name="T55" fmla="*/ 18 h 60"/>
                  <a:gd name="T56" fmla="*/ 24 w 34"/>
                  <a:gd name="T57" fmla="*/ 12 h 60"/>
                  <a:gd name="T58" fmla="*/ 18 w 34"/>
                  <a:gd name="T59" fmla="*/ 6 h 60"/>
                  <a:gd name="T60" fmla="*/ 10 w 34"/>
                  <a:gd name="T61" fmla="*/ 6 h 60"/>
                  <a:gd name="T62" fmla="*/ 2 w 34"/>
                  <a:gd name="T63" fmla="*/ 12 h 6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"/>
                  <a:gd name="T97" fmla="*/ 0 h 60"/>
                  <a:gd name="T98" fmla="*/ 34 w 34"/>
                  <a:gd name="T99" fmla="*/ 60 h 6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" h="60">
                    <a:moveTo>
                      <a:pt x="2" y="12"/>
                    </a:moveTo>
                    <a:lnTo>
                      <a:pt x="4" y="6"/>
                    </a:lnTo>
                    <a:lnTo>
                      <a:pt x="8" y="4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2" y="2"/>
                    </a:lnTo>
                    <a:lnTo>
                      <a:pt x="28" y="4"/>
                    </a:lnTo>
                    <a:lnTo>
                      <a:pt x="30" y="8"/>
                    </a:lnTo>
                    <a:lnTo>
                      <a:pt x="30" y="12"/>
                    </a:lnTo>
                    <a:lnTo>
                      <a:pt x="30" y="16"/>
                    </a:lnTo>
                    <a:lnTo>
                      <a:pt x="26" y="20"/>
                    </a:lnTo>
                    <a:lnTo>
                      <a:pt x="22" y="24"/>
                    </a:lnTo>
                    <a:lnTo>
                      <a:pt x="26" y="28"/>
                    </a:lnTo>
                    <a:lnTo>
                      <a:pt x="30" y="30"/>
                    </a:lnTo>
                    <a:lnTo>
                      <a:pt x="32" y="36"/>
                    </a:lnTo>
                    <a:lnTo>
                      <a:pt x="34" y="40"/>
                    </a:lnTo>
                    <a:lnTo>
                      <a:pt x="32" y="46"/>
                    </a:lnTo>
                    <a:lnTo>
                      <a:pt x="28" y="54"/>
                    </a:lnTo>
                    <a:lnTo>
                      <a:pt x="24" y="56"/>
                    </a:lnTo>
                    <a:lnTo>
                      <a:pt x="18" y="60"/>
                    </a:lnTo>
                    <a:lnTo>
                      <a:pt x="10" y="60"/>
                    </a:lnTo>
                    <a:lnTo>
                      <a:pt x="6" y="60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4" y="52"/>
                    </a:lnTo>
                    <a:lnTo>
                      <a:pt x="6" y="54"/>
                    </a:lnTo>
                    <a:lnTo>
                      <a:pt x="10" y="54"/>
                    </a:lnTo>
                    <a:lnTo>
                      <a:pt x="12" y="56"/>
                    </a:lnTo>
                    <a:lnTo>
                      <a:pt x="14" y="56"/>
                    </a:lnTo>
                    <a:lnTo>
                      <a:pt x="16" y="56"/>
                    </a:lnTo>
                    <a:lnTo>
                      <a:pt x="20" y="56"/>
                    </a:lnTo>
                    <a:lnTo>
                      <a:pt x="24" y="54"/>
                    </a:lnTo>
                    <a:lnTo>
                      <a:pt x="26" y="50"/>
                    </a:lnTo>
                    <a:lnTo>
                      <a:pt x="26" y="46"/>
                    </a:lnTo>
                    <a:lnTo>
                      <a:pt x="26" y="42"/>
                    </a:lnTo>
                    <a:lnTo>
                      <a:pt x="26" y="38"/>
                    </a:lnTo>
                    <a:lnTo>
                      <a:pt x="24" y="36"/>
                    </a:lnTo>
                    <a:lnTo>
                      <a:pt x="22" y="34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4" y="30"/>
                    </a:lnTo>
                    <a:lnTo>
                      <a:pt x="12" y="30"/>
                    </a:lnTo>
                    <a:lnTo>
                      <a:pt x="10" y="30"/>
                    </a:lnTo>
                    <a:lnTo>
                      <a:pt x="14" y="28"/>
                    </a:lnTo>
                    <a:lnTo>
                      <a:pt x="18" y="26"/>
                    </a:lnTo>
                    <a:lnTo>
                      <a:pt x="20" y="24"/>
                    </a:lnTo>
                    <a:lnTo>
                      <a:pt x="22" y="22"/>
                    </a:lnTo>
                    <a:lnTo>
                      <a:pt x="24" y="18"/>
                    </a:lnTo>
                    <a:lnTo>
                      <a:pt x="24" y="16"/>
                    </a:lnTo>
                    <a:lnTo>
                      <a:pt x="24" y="12"/>
                    </a:lnTo>
                    <a:lnTo>
                      <a:pt x="22" y="8"/>
                    </a:lnTo>
                    <a:lnTo>
                      <a:pt x="18" y="6"/>
                    </a:lnTo>
                    <a:lnTo>
                      <a:pt x="14" y="6"/>
                    </a:lnTo>
                    <a:lnTo>
                      <a:pt x="10" y="6"/>
                    </a:lnTo>
                    <a:lnTo>
                      <a:pt x="6" y="8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51" name="Rectangle 351"/>
              <p:cNvSpPr>
                <a:spLocks noChangeArrowheads="1"/>
              </p:cNvSpPr>
              <p:nvPr/>
            </p:nvSpPr>
            <p:spPr bwMode="auto">
              <a:xfrm>
                <a:off x="2152" y="2336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2" name="Freeform 352"/>
              <p:cNvSpPr>
                <a:spLocks noEditPoints="1"/>
              </p:cNvSpPr>
              <p:nvPr/>
            </p:nvSpPr>
            <p:spPr bwMode="auto">
              <a:xfrm>
                <a:off x="2300" y="2354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2 h 60"/>
                  <a:gd name="T4" fmla="*/ 2 w 36"/>
                  <a:gd name="T5" fmla="*/ 14 h 60"/>
                  <a:gd name="T6" fmla="*/ 6 w 36"/>
                  <a:gd name="T7" fmla="*/ 8 h 60"/>
                  <a:gd name="T8" fmla="*/ 10 w 36"/>
                  <a:gd name="T9" fmla="*/ 2 h 60"/>
                  <a:gd name="T10" fmla="*/ 14 w 36"/>
                  <a:gd name="T11" fmla="*/ 0 h 60"/>
                  <a:gd name="T12" fmla="*/ 18 w 36"/>
                  <a:gd name="T13" fmla="*/ 0 h 60"/>
                  <a:gd name="T14" fmla="*/ 22 w 36"/>
                  <a:gd name="T15" fmla="*/ 0 h 60"/>
                  <a:gd name="T16" fmla="*/ 26 w 36"/>
                  <a:gd name="T17" fmla="*/ 2 h 60"/>
                  <a:gd name="T18" fmla="*/ 30 w 36"/>
                  <a:gd name="T19" fmla="*/ 6 h 60"/>
                  <a:gd name="T20" fmla="*/ 34 w 36"/>
                  <a:gd name="T21" fmla="*/ 14 h 60"/>
                  <a:gd name="T22" fmla="*/ 36 w 36"/>
                  <a:gd name="T23" fmla="*/ 20 h 60"/>
                  <a:gd name="T24" fmla="*/ 36 w 36"/>
                  <a:gd name="T25" fmla="*/ 30 h 60"/>
                  <a:gd name="T26" fmla="*/ 36 w 36"/>
                  <a:gd name="T27" fmla="*/ 38 h 60"/>
                  <a:gd name="T28" fmla="*/ 34 w 36"/>
                  <a:gd name="T29" fmla="*/ 46 h 60"/>
                  <a:gd name="T30" fmla="*/ 30 w 36"/>
                  <a:gd name="T31" fmla="*/ 52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2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0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0 w 36"/>
                  <a:gd name="T53" fmla="*/ 52 h 60"/>
                  <a:gd name="T54" fmla="*/ 12 w 36"/>
                  <a:gd name="T55" fmla="*/ 54 h 60"/>
                  <a:gd name="T56" fmla="*/ 14 w 36"/>
                  <a:gd name="T57" fmla="*/ 56 h 60"/>
                  <a:gd name="T58" fmla="*/ 18 w 36"/>
                  <a:gd name="T59" fmla="*/ 58 h 60"/>
                  <a:gd name="T60" fmla="*/ 20 w 36"/>
                  <a:gd name="T61" fmla="*/ 56 h 60"/>
                  <a:gd name="T62" fmla="*/ 22 w 36"/>
                  <a:gd name="T63" fmla="*/ 56 h 60"/>
                  <a:gd name="T64" fmla="*/ 24 w 36"/>
                  <a:gd name="T65" fmla="*/ 52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18 h 60"/>
                  <a:gd name="T74" fmla="*/ 26 w 36"/>
                  <a:gd name="T75" fmla="*/ 12 h 60"/>
                  <a:gd name="T76" fmla="*/ 24 w 36"/>
                  <a:gd name="T77" fmla="*/ 6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2 h 60"/>
                  <a:gd name="T84" fmla="*/ 16 w 36"/>
                  <a:gd name="T85" fmla="*/ 4 h 60"/>
                  <a:gd name="T86" fmla="*/ 12 w 36"/>
                  <a:gd name="T87" fmla="*/ 6 h 60"/>
                  <a:gd name="T88" fmla="*/ 10 w 36"/>
                  <a:gd name="T89" fmla="*/ 10 h 60"/>
                  <a:gd name="T90" fmla="*/ 8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4" y="14"/>
                    </a:lnTo>
                    <a:lnTo>
                      <a:pt x="36" y="20"/>
                    </a:lnTo>
                    <a:lnTo>
                      <a:pt x="36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0" y="52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0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0" y="52"/>
                    </a:lnTo>
                    <a:lnTo>
                      <a:pt x="12" y="54"/>
                    </a:lnTo>
                    <a:lnTo>
                      <a:pt x="14" y="56"/>
                    </a:lnTo>
                    <a:lnTo>
                      <a:pt x="18" y="58"/>
                    </a:lnTo>
                    <a:lnTo>
                      <a:pt x="20" y="56"/>
                    </a:lnTo>
                    <a:lnTo>
                      <a:pt x="22" y="56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2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2" y="6"/>
                    </a:lnTo>
                    <a:lnTo>
                      <a:pt x="10" y="10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53" name="Rectangle 353"/>
              <p:cNvSpPr>
                <a:spLocks noChangeArrowheads="1"/>
              </p:cNvSpPr>
              <p:nvPr/>
            </p:nvSpPr>
            <p:spPr bwMode="auto">
              <a:xfrm>
                <a:off x="2496" y="2336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4" name="Freeform 354"/>
              <p:cNvSpPr>
                <a:spLocks/>
              </p:cNvSpPr>
              <p:nvPr/>
            </p:nvSpPr>
            <p:spPr bwMode="auto">
              <a:xfrm>
                <a:off x="2636" y="2354"/>
                <a:ext cx="38" cy="60"/>
              </a:xfrm>
              <a:custGeom>
                <a:avLst/>
                <a:gdLst>
                  <a:gd name="T0" fmla="*/ 6 w 38"/>
                  <a:gd name="T1" fmla="*/ 0 h 60"/>
                  <a:gd name="T2" fmla="*/ 38 w 38"/>
                  <a:gd name="T3" fmla="*/ 0 h 60"/>
                  <a:gd name="T4" fmla="*/ 38 w 38"/>
                  <a:gd name="T5" fmla="*/ 4 h 60"/>
                  <a:gd name="T6" fmla="*/ 18 w 38"/>
                  <a:gd name="T7" fmla="*/ 60 h 60"/>
                  <a:gd name="T8" fmla="*/ 12 w 38"/>
                  <a:gd name="T9" fmla="*/ 60 h 60"/>
                  <a:gd name="T10" fmla="*/ 30 w 38"/>
                  <a:gd name="T11" fmla="*/ 8 h 60"/>
                  <a:gd name="T12" fmla="*/ 14 w 38"/>
                  <a:gd name="T13" fmla="*/ 8 h 60"/>
                  <a:gd name="T14" fmla="*/ 10 w 38"/>
                  <a:gd name="T15" fmla="*/ 8 h 60"/>
                  <a:gd name="T16" fmla="*/ 8 w 38"/>
                  <a:gd name="T17" fmla="*/ 10 h 60"/>
                  <a:gd name="T18" fmla="*/ 4 w 38"/>
                  <a:gd name="T19" fmla="*/ 12 h 60"/>
                  <a:gd name="T20" fmla="*/ 2 w 38"/>
                  <a:gd name="T21" fmla="*/ 16 h 60"/>
                  <a:gd name="T22" fmla="*/ 0 w 38"/>
                  <a:gd name="T23" fmla="*/ 14 h 60"/>
                  <a:gd name="T24" fmla="*/ 6 w 38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60"/>
                  <a:gd name="T41" fmla="*/ 38 w 38"/>
                  <a:gd name="T42" fmla="*/ 60 h 6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60">
                    <a:moveTo>
                      <a:pt x="6" y="0"/>
                    </a:moveTo>
                    <a:lnTo>
                      <a:pt x="38" y="0"/>
                    </a:lnTo>
                    <a:lnTo>
                      <a:pt x="38" y="4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30" y="8"/>
                    </a:lnTo>
                    <a:lnTo>
                      <a:pt x="14" y="8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55" name="Freeform 355"/>
              <p:cNvSpPr>
                <a:spLocks noEditPoints="1"/>
              </p:cNvSpPr>
              <p:nvPr/>
            </p:nvSpPr>
            <p:spPr bwMode="auto">
              <a:xfrm>
                <a:off x="2682" y="2354"/>
                <a:ext cx="34" cy="60"/>
              </a:xfrm>
              <a:custGeom>
                <a:avLst/>
                <a:gdLst>
                  <a:gd name="T0" fmla="*/ 6 w 34"/>
                  <a:gd name="T1" fmla="*/ 24 h 60"/>
                  <a:gd name="T2" fmla="*/ 2 w 34"/>
                  <a:gd name="T3" fmla="*/ 18 h 60"/>
                  <a:gd name="T4" fmla="*/ 2 w 34"/>
                  <a:gd name="T5" fmla="*/ 8 h 60"/>
                  <a:gd name="T6" fmla="*/ 12 w 34"/>
                  <a:gd name="T7" fmla="*/ 0 h 60"/>
                  <a:gd name="T8" fmla="*/ 24 w 34"/>
                  <a:gd name="T9" fmla="*/ 0 h 60"/>
                  <a:gd name="T10" fmla="*/ 32 w 34"/>
                  <a:gd name="T11" fmla="*/ 8 h 60"/>
                  <a:gd name="T12" fmla="*/ 32 w 34"/>
                  <a:gd name="T13" fmla="*/ 16 h 60"/>
                  <a:gd name="T14" fmla="*/ 28 w 34"/>
                  <a:gd name="T15" fmla="*/ 22 h 60"/>
                  <a:gd name="T16" fmla="*/ 28 w 34"/>
                  <a:gd name="T17" fmla="*/ 32 h 60"/>
                  <a:gd name="T18" fmla="*/ 34 w 34"/>
                  <a:gd name="T19" fmla="*/ 40 h 60"/>
                  <a:gd name="T20" fmla="*/ 34 w 34"/>
                  <a:gd name="T21" fmla="*/ 52 h 60"/>
                  <a:gd name="T22" fmla="*/ 24 w 34"/>
                  <a:gd name="T23" fmla="*/ 60 h 60"/>
                  <a:gd name="T24" fmla="*/ 12 w 34"/>
                  <a:gd name="T25" fmla="*/ 60 h 60"/>
                  <a:gd name="T26" fmla="*/ 4 w 34"/>
                  <a:gd name="T27" fmla="*/ 56 h 60"/>
                  <a:gd name="T28" fmla="*/ 0 w 34"/>
                  <a:gd name="T29" fmla="*/ 46 h 60"/>
                  <a:gd name="T30" fmla="*/ 4 w 34"/>
                  <a:gd name="T31" fmla="*/ 38 h 60"/>
                  <a:gd name="T32" fmla="*/ 12 w 34"/>
                  <a:gd name="T33" fmla="*/ 30 h 60"/>
                  <a:gd name="T34" fmla="*/ 22 w 34"/>
                  <a:gd name="T35" fmla="*/ 22 h 60"/>
                  <a:gd name="T36" fmla="*/ 24 w 34"/>
                  <a:gd name="T37" fmla="*/ 16 h 60"/>
                  <a:gd name="T38" fmla="*/ 24 w 34"/>
                  <a:gd name="T39" fmla="*/ 8 h 60"/>
                  <a:gd name="T40" fmla="*/ 20 w 34"/>
                  <a:gd name="T41" fmla="*/ 4 h 60"/>
                  <a:gd name="T42" fmla="*/ 14 w 34"/>
                  <a:gd name="T43" fmla="*/ 4 h 60"/>
                  <a:gd name="T44" fmla="*/ 10 w 34"/>
                  <a:gd name="T45" fmla="*/ 8 h 60"/>
                  <a:gd name="T46" fmla="*/ 10 w 34"/>
                  <a:gd name="T47" fmla="*/ 14 h 60"/>
                  <a:gd name="T48" fmla="*/ 12 w 34"/>
                  <a:gd name="T49" fmla="*/ 18 h 60"/>
                  <a:gd name="T50" fmla="*/ 18 w 34"/>
                  <a:gd name="T51" fmla="*/ 26 h 60"/>
                  <a:gd name="T52" fmla="*/ 12 w 34"/>
                  <a:gd name="T53" fmla="*/ 34 h 60"/>
                  <a:gd name="T54" fmla="*/ 10 w 34"/>
                  <a:gd name="T55" fmla="*/ 42 h 60"/>
                  <a:gd name="T56" fmla="*/ 10 w 34"/>
                  <a:gd name="T57" fmla="*/ 50 h 60"/>
                  <a:gd name="T58" fmla="*/ 14 w 34"/>
                  <a:gd name="T59" fmla="*/ 56 h 60"/>
                  <a:gd name="T60" fmla="*/ 22 w 34"/>
                  <a:gd name="T61" fmla="*/ 56 h 60"/>
                  <a:gd name="T62" fmla="*/ 26 w 34"/>
                  <a:gd name="T63" fmla="*/ 52 h 60"/>
                  <a:gd name="T64" fmla="*/ 26 w 34"/>
                  <a:gd name="T65" fmla="*/ 46 h 60"/>
                  <a:gd name="T66" fmla="*/ 22 w 34"/>
                  <a:gd name="T67" fmla="*/ 40 h 60"/>
                  <a:gd name="T68" fmla="*/ 14 w 34"/>
                  <a:gd name="T69" fmla="*/ 32 h 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"/>
                  <a:gd name="T106" fmla="*/ 0 h 60"/>
                  <a:gd name="T107" fmla="*/ 34 w 34"/>
                  <a:gd name="T108" fmla="*/ 60 h 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" h="60">
                    <a:moveTo>
                      <a:pt x="12" y="30"/>
                    </a:moveTo>
                    <a:lnTo>
                      <a:pt x="6" y="24"/>
                    </a:lnTo>
                    <a:lnTo>
                      <a:pt x="4" y="20"/>
                    </a:lnTo>
                    <a:lnTo>
                      <a:pt x="2" y="18"/>
                    </a:lnTo>
                    <a:lnTo>
                      <a:pt x="2" y="14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4"/>
                    </a:lnTo>
                    <a:lnTo>
                      <a:pt x="32" y="8"/>
                    </a:lnTo>
                    <a:lnTo>
                      <a:pt x="34" y="12"/>
                    </a:lnTo>
                    <a:lnTo>
                      <a:pt x="32" y="16"/>
                    </a:lnTo>
                    <a:lnTo>
                      <a:pt x="30" y="20"/>
                    </a:lnTo>
                    <a:lnTo>
                      <a:pt x="28" y="22"/>
                    </a:lnTo>
                    <a:lnTo>
                      <a:pt x="20" y="28"/>
                    </a:lnTo>
                    <a:lnTo>
                      <a:pt x="28" y="32"/>
                    </a:lnTo>
                    <a:lnTo>
                      <a:pt x="32" y="36"/>
                    </a:lnTo>
                    <a:lnTo>
                      <a:pt x="34" y="40"/>
                    </a:lnTo>
                    <a:lnTo>
                      <a:pt x="34" y="46"/>
                    </a:lnTo>
                    <a:lnTo>
                      <a:pt x="34" y="52"/>
                    </a:lnTo>
                    <a:lnTo>
                      <a:pt x="30" y="56"/>
                    </a:lnTo>
                    <a:lnTo>
                      <a:pt x="24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8"/>
                    </a:lnTo>
                    <a:lnTo>
                      <a:pt x="4" y="56"/>
                    </a:lnTo>
                    <a:lnTo>
                      <a:pt x="2" y="50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8"/>
                    </a:lnTo>
                    <a:lnTo>
                      <a:pt x="6" y="34"/>
                    </a:lnTo>
                    <a:lnTo>
                      <a:pt x="12" y="30"/>
                    </a:lnTo>
                    <a:close/>
                    <a:moveTo>
                      <a:pt x="18" y="26"/>
                    </a:moveTo>
                    <a:lnTo>
                      <a:pt x="22" y="22"/>
                    </a:lnTo>
                    <a:lnTo>
                      <a:pt x="24" y="18"/>
                    </a:lnTo>
                    <a:lnTo>
                      <a:pt x="24" y="16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4" y="6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0" y="8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10" y="16"/>
                    </a:lnTo>
                    <a:lnTo>
                      <a:pt x="12" y="18"/>
                    </a:lnTo>
                    <a:lnTo>
                      <a:pt x="14" y="20"/>
                    </a:lnTo>
                    <a:lnTo>
                      <a:pt x="18" y="26"/>
                    </a:lnTo>
                    <a:close/>
                    <a:moveTo>
                      <a:pt x="14" y="32"/>
                    </a:moveTo>
                    <a:lnTo>
                      <a:pt x="12" y="34"/>
                    </a:lnTo>
                    <a:lnTo>
                      <a:pt x="10" y="38"/>
                    </a:lnTo>
                    <a:lnTo>
                      <a:pt x="10" y="42"/>
                    </a:lnTo>
                    <a:lnTo>
                      <a:pt x="8" y="46"/>
                    </a:lnTo>
                    <a:lnTo>
                      <a:pt x="10" y="50"/>
                    </a:lnTo>
                    <a:lnTo>
                      <a:pt x="12" y="54"/>
                    </a:lnTo>
                    <a:lnTo>
                      <a:pt x="14" y="56"/>
                    </a:lnTo>
                    <a:lnTo>
                      <a:pt x="18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52"/>
                    </a:lnTo>
                    <a:lnTo>
                      <a:pt x="26" y="48"/>
                    </a:lnTo>
                    <a:lnTo>
                      <a:pt x="26" y="46"/>
                    </a:lnTo>
                    <a:lnTo>
                      <a:pt x="24" y="44"/>
                    </a:lnTo>
                    <a:lnTo>
                      <a:pt x="22" y="40"/>
                    </a:lnTo>
                    <a:lnTo>
                      <a:pt x="18" y="36"/>
                    </a:lnTo>
                    <a:lnTo>
                      <a:pt x="14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56" name="Freeform 356"/>
              <p:cNvSpPr>
                <a:spLocks noEditPoints="1"/>
              </p:cNvSpPr>
              <p:nvPr/>
            </p:nvSpPr>
            <p:spPr bwMode="auto">
              <a:xfrm>
                <a:off x="2724" y="2354"/>
                <a:ext cx="38" cy="60"/>
              </a:xfrm>
              <a:custGeom>
                <a:avLst/>
                <a:gdLst>
                  <a:gd name="T0" fmla="*/ 36 w 38"/>
                  <a:gd name="T1" fmla="*/ 0 h 60"/>
                  <a:gd name="T2" fmla="*/ 36 w 38"/>
                  <a:gd name="T3" fmla="*/ 2 h 60"/>
                  <a:gd name="T4" fmla="*/ 30 w 38"/>
                  <a:gd name="T5" fmla="*/ 2 h 60"/>
                  <a:gd name="T6" fmla="*/ 26 w 38"/>
                  <a:gd name="T7" fmla="*/ 4 h 60"/>
                  <a:gd name="T8" fmla="*/ 24 w 38"/>
                  <a:gd name="T9" fmla="*/ 6 h 60"/>
                  <a:gd name="T10" fmla="*/ 20 w 38"/>
                  <a:gd name="T11" fmla="*/ 10 h 60"/>
                  <a:gd name="T12" fmla="*/ 16 w 38"/>
                  <a:gd name="T13" fmla="*/ 12 h 60"/>
                  <a:gd name="T14" fmla="*/ 14 w 38"/>
                  <a:gd name="T15" fmla="*/ 16 h 60"/>
                  <a:gd name="T16" fmla="*/ 12 w 38"/>
                  <a:gd name="T17" fmla="*/ 22 h 60"/>
                  <a:gd name="T18" fmla="*/ 10 w 38"/>
                  <a:gd name="T19" fmla="*/ 26 h 60"/>
                  <a:gd name="T20" fmla="*/ 16 w 38"/>
                  <a:gd name="T21" fmla="*/ 24 h 60"/>
                  <a:gd name="T22" fmla="*/ 22 w 38"/>
                  <a:gd name="T23" fmla="*/ 22 h 60"/>
                  <a:gd name="T24" fmla="*/ 28 w 38"/>
                  <a:gd name="T25" fmla="*/ 24 h 60"/>
                  <a:gd name="T26" fmla="*/ 32 w 38"/>
                  <a:gd name="T27" fmla="*/ 28 h 60"/>
                  <a:gd name="T28" fmla="*/ 36 w 38"/>
                  <a:gd name="T29" fmla="*/ 32 h 60"/>
                  <a:gd name="T30" fmla="*/ 38 w 38"/>
                  <a:gd name="T31" fmla="*/ 40 h 60"/>
                  <a:gd name="T32" fmla="*/ 36 w 38"/>
                  <a:gd name="T33" fmla="*/ 46 h 60"/>
                  <a:gd name="T34" fmla="*/ 32 w 38"/>
                  <a:gd name="T35" fmla="*/ 52 h 60"/>
                  <a:gd name="T36" fmla="*/ 28 w 38"/>
                  <a:gd name="T37" fmla="*/ 56 h 60"/>
                  <a:gd name="T38" fmla="*/ 24 w 38"/>
                  <a:gd name="T39" fmla="*/ 60 h 60"/>
                  <a:gd name="T40" fmla="*/ 18 w 38"/>
                  <a:gd name="T41" fmla="*/ 60 h 60"/>
                  <a:gd name="T42" fmla="*/ 14 w 38"/>
                  <a:gd name="T43" fmla="*/ 60 h 60"/>
                  <a:gd name="T44" fmla="*/ 8 w 38"/>
                  <a:gd name="T45" fmla="*/ 56 h 60"/>
                  <a:gd name="T46" fmla="*/ 4 w 38"/>
                  <a:gd name="T47" fmla="*/ 50 h 60"/>
                  <a:gd name="T48" fmla="*/ 2 w 38"/>
                  <a:gd name="T49" fmla="*/ 44 h 60"/>
                  <a:gd name="T50" fmla="*/ 0 w 38"/>
                  <a:gd name="T51" fmla="*/ 36 h 60"/>
                  <a:gd name="T52" fmla="*/ 2 w 38"/>
                  <a:gd name="T53" fmla="*/ 28 h 60"/>
                  <a:gd name="T54" fmla="*/ 4 w 38"/>
                  <a:gd name="T55" fmla="*/ 22 h 60"/>
                  <a:gd name="T56" fmla="*/ 8 w 38"/>
                  <a:gd name="T57" fmla="*/ 14 h 60"/>
                  <a:gd name="T58" fmla="*/ 12 w 38"/>
                  <a:gd name="T59" fmla="*/ 10 h 60"/>
                  <a:gd name="T60" fmla="*/ 18 w 38"/>
                  <a:gd name="T61" fmla="*/ 4 h 60"/>
                  <a:gd name="T62" fmla="*/ 24 w 38"/>
                  <a:gd name="T63" fmla="*/ 2 h 60"/>
                  <a:gd name="T64" fmla="*/ 28 w 38"/>
                  <a:gd name="T65" fmla="*/ 0 h 60"/>
                  <a:gd name="T66" fmla="*/ 34 w 38"/>
                  <a:gd name="T67" fmla="*/ 0 h 60"/>
                  <a:gd name="T68" fmla="*/ 36 w 38"/>
                  <a:gd name="T69" fmla="*/ 0 h 60"/>
                  <a:gd name="T70" fmla="*/ 10 w 38"/>
                  <a:gd name="T71" fmla="*/ 30 h 60"/>
                  <a:gd name="T72" fmla="*/ 8 w 38"/>
                  <a:gd name="T73" fmla="*/ 36 h 60"/>
                  <a:gd name="T74" fmla="*/ 8 w 38"/>
                  <a:gd name="T75" fmla="*/ 40 h 60"/>
                  <a:gd name="T76" fmla="*/ 10 w 38"/>
                  <a:gd name="T77" fmla="*/ 44 h 60"/>
                  <a:gd name="T78" fmla="*/ 10 w 38"/>
                  <a:gd name="T79" fmla="*/ 48 h 60"/>
                  <a:gd name="T80" fmla="*/ 12 w 38"/>
                  <a:gd name="T81" fmla="*/ 52 h 60"/>
                  <a:gd name="T82" fmla="*/ 14 w 38"/>
                  <a:gd name="T83" fmla="*/ 56 h 60"/>
                  <a:gd name="T84" fmla="*/ 16 w 38"/>
                  <a:gd name="T85" fmla="*/ 56 h 60"/>
                  <a:gd name="T86" fmla="*/ 20 w 38"/>
                  <a:gd name="T87" fmla="*/ 58 h 60"/>
                  <a:gd name="T88" fmla="*/ 24 w 38"/>
                  <a:gd name="T89" fmla="*/ 56 h 60"/>
                  <a:gd name="T90" fmla="*/ 26 w 38"/>
                  <a:gd name="T91" fmla="*/ 54 h 60"/>
                  <a:gd name="T92" fmla="*/ 28 w 38"/>
                  <a:gd name="T93" fmla="*/ 50 h 60"/>
                  <a:gd name="T94" fmla="*/ 28 w 38"/>
                  <a:gd name="T95" fmla="*/ 44 h 60"/>
                  <a:gd name="T96" fmla="*/ 28 w 38"/>
                  <a:gd name="T97" fmla="*/ 38 h 60"/>
                  <a:gd name="T98" fmla="*/ 26 w 38"/>
                  <a:gd name="T99" fmla="*/ 32 h 60"/>
                  <a:gd name="T100" fmla="*/ 22 w 38"/>
                  <a:gd name="T101" fmla="*/ 28 h 60"/>
                  <a:gd name="T102" fmla="*/ 18 w 38"/>
                  <a:gd name="T103" fmla="*/ 26 h 60"/>
                  <a:gd name="T104" fmla="*/ 16 w 38"/>
                  <a:gd name="T105" fmla="*/ 26 h 60"/>
                  <a:gd name="T106" fmla="*/ 14 w 38"/>
                  <a:gd name="T107" fmla="*/ 28 h 60"/>
                  <a:gd name="T108" fmla="*/ 12 w 38"/>
                  <a:gd name="T109" fmla="*/ 28 h 60"/>
                  <a:gd name="T110" fmla="*/ 10 w 38"/>
                  <a:gd name="T111" fmla="*/ 30 h 6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8"/>
                  <a:gd name="T169" fmla="*/ 0 h 60"/>
                  <a:gd name="T170" fmla="*/ 38 w 38"/>
                  <a:gd name="T171" fmla="*/ 60 h 6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8" h="60">
                    <a:moveTo>
                      <a:pt x="36" y="0"/>
                    </a:moveTo>
                    <a:lnTo>
                      <a:pt x="36" y="2"/>
                    </a:lnTo>
                    <a:lnTo>
                      <a:pt x="30" y="2"/>
                    </a:lnTo>
                    <a:lnTo>
                      <a:pt x="26" y="4"/>
                    </a:lnTo>
                    <a:lnTo>
                      <a:pt x="24" y="6"/>
                    </a:lnTo>
                    <a:lnTo>
                      <a:pt x="20" y="10"/>
                    </a:lnTo>
                    <a:lnTo>
                      <a:pt x="16" y="12"/>
                    </a:lnTo>
                    <a:lnTo>
                      <a:pt x="14" y="16"/>
                    </a:lnTo>
                    <a:lnTo>
                      <a:pt x="12" y="22"/>
                    </a:lnTo>
                    <a:lnTo>
                      <a:pt x="10" y="26"/>
                    </a:lnTo>
                    <a:lnTo>
                      <a:pt x="16" y="24"/>
                    </a:lnTo>
                    <a:lnTo>
                      <a:pt x="22" y="22"/>
                    </a:lnTo>
                    <a:lnTo>
                      <a:pt x="28" y="24"/>
                    </a:lnTo>
                    <a:lnTo>
                      <a:pt x="32" y="28"/>
                    </a:lnTo>
                    <a:lnTo>
                      <a:pt x="36" y="32"/>
                    </a:lnTo>
                    <a:lnTo>
                      <a:pt x="38" y="40"/>
                    </a:lnTo>
                    <a:lnTo>
                      <a:pt x="36" y="46"/>
                    </a:lnTo>
                    <a:lnTo>
                      <a:pt x="32" y="52"/>
                    </a:lnTo>
                    <a:lnTo>
                      <a:pt x="28" y="56"/>
                    </a:lnTo>
                    <a:lnTo>
                      <a:pt x="24" y="60"/>
                    </a:lnTo>
                    <a:lnTo>
                      <a:pt x="18" y="60"/>
                    </a:lnTo>
                    <a:lnTo>
                      <a:pt x="14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2" y="44"/>
                    </a:lnTo>
                    <a:lnTo>
                      <a:pt x="0" y="36"/>
                    </a:lnTo>
                    <a:lnTo>
                      <a:pt x="2" y="28"/>
                    </a:lnTo>
                    <a:lnTo>
                      <a:pt x="4" y="22"/>
                    </a:lnTo>
                    <a:lnTo>
                      <a:pt x="8" y="14"/>
                    </a:lnTo>
                    <a:lnTo>
                      <a:pt x="12" y="10"/>
                    </a:lnTo>
                    <a:lnTo>
                      <a:pt x="18" y="4"/>
                    </a:lnTo>
                    <a:lnTo>
                      <a:pt x="24" y="2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36" y="0"/>
                    </a:lnTo>
                    <a:close/>
                    <a:moveTo>
                      <a:pt x="10" y="30"/>
                    </a:moveTo>
                    <a:lnTo>
                      <a:pt x="8" y="36"/>
                    </a:lnTo>
                    <a:lnTo>
                      <a:pt x="8" y="40"/>
                    </a:lnTo>
                    <a:lnTo>
                      <a:pt x="10" y="44"/>
                    </a:lnTo>
                    <a:lnTo>
                      <a:pt x="10" y="48"/>
                    </a:lnTo>
                    <a:lnTo>
                      <a:pt x="12" y="52"/>
                    </a:lnTo>
                    <a:lnTo>
                      <a:pt x="14" y="56"/>
                    </a:lnTo>
                    <a:lnTo>
                      <a:pt x="16" y="56"/>
                    </a:lnTo>
                    <a:lnTo>
                      <a:pt x="20" y="58"/>
                    </a:lnTo>
                    <a:lnTo>
                      <a:pt x="24" y="56"/>
                    </a:lnTo>
                    <a:lnTo>
                      <a:pt x="26" y="54"/>
                    </a:lnTo>
                    <a:lnTo>
                      <a:pt x="28" y="50"/>
                    </a:lnTo>
                    <a:lnTo>
                      <a:pt x="28" y="44"/>
                    </a:lnTo>
                    <a:lnTo>
                      <a:pt x="28" y="38"/>
                    </a:lnTo>
                    <a:lnTo>
                      <a:pt x="26" y="32"/>
                    </a:lnTo>
                    <a:lnTo>
                      <a:pt x="22" y="28"/>
                    </a:lnTo>
                    <a:lnTo>
                      <a:pt x="18" y="26"/>
                    </a:lnTo>
                    <a:lnTo>
                      <a:pt x="16" y="26"/>
                    </a:lnTo>
                    <a:lnTo>
                      <a:pt x="14" y="28"/>
                    </a:lnTo>
                    <a:lnTo>
                      <a:pt x="12" y="28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57" name="Rectangle 357"/>
              <p:cNvSpPr>
                <a:spLocks noChangeArrowheads="1"/>
              </p:cNvSpPr>
              <p:nvPr/>
            </p:nvSpPr>
            <p:spPr bwMode="auto">
              <a:xfrm>
                <a:off x="2784" y="2336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8" name="Freeform 358"/>
              <p:cNvSpPr>
                <a:spLocks noEditPoints="1"/>
              </p:cNvSpPr>
              <p:nvPr/>
            </p:nvSpPr>
            <p:spPr bwMode="auto">
              <a:xfrm>
                <a:off x="2932" y="2354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2 w 36"/>
                  <a:gd name="T3" fmla="*/ 22 h 60"/>
                  <a:gd name="T4" fmla="*/ 4 w 36"/>
                  <a:gd name="T5" fmla="*/ 14 h 60"/>
                  <a:gd name="T6" fmla="*/ 6 w 36"/>
                  <a:gd name="T7" fmla="*/ 8 h 60"/>
                  <a:gd name="T8" fmla="*/ 12 w 36"/>
                  <a:gd name="T9" fmla="*/ 2 h 60"/>
                  <a:gd name="T10" fmla="*/ 14 w 36"/>
                  <a:gd name="T11" fmla="*/ 0 h 60"/>
                  <a:gd name="T12" fmla="*/ 18 w 36"/>
                  <a:gd name="T13" fmla="*/ 0 h 60"/>
                  <a:gd name="T14" fmla="*/ 24 w 36"/>
                  <a:gd name="T15" fmla="*/ 0 h 60"/>
                  <a:gd name="T16" fmla="*/ 26 w 36"/>
                  <a:gd name="T17" fmla="*/ 2 h 60"/>
                  <a:gd name="T18" fmla="*/ 30 w 36"/>
                  <a:gd name="T19" fmla="*/ 6 h 60"/>
                  <a:gd name="T20" fmla="*/ 34 w 36"/>
                  <a:gd name="T21" fmla="*/ 14 h 60"/>
                  <a:gd name="T22" fmla="*/ 36 w 36"/>
                  <a:gd name="T23" fmla="*/ 20 h 60"/>
                  <a:gd name="T24" fmla="*/ 36 w 36"/>
                  <a:gd name="T25" fmla="*/ 30 h 60"/>
                  <a:gd name="T26" fmla="*/ 36 w 36"/>
                  <a:gd name="T27" fmla="*/ 38 h 60"/>
                  <a:gd name="T28" fmla="*/ 34 w 36"/>
                  <a:gd name="T29" fmla="*/ 46 h 60"/>
                  <a:gd name="T30" fmla="*/ 30 w 36"/>
                  <a:gd name="T31" fmla="*/ 52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4 w 36"/>
                  <a:gd name="T39" fmla="*/ 60 h 60"/>
                  <a:gd name="T40" fmla="*/ 8 w 36"/>
                  <a:gd name="T41" fmla="*/ 56 h 60"/>
                  <a:gd name="T42" fmla="*/ 6 w 36"/>
                  <a:gd name="T43" fmla="*/ 50 h 60"/>
                  <a:gd name="T44" fmla="*/ 2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10 w 36"/>
                  <a:gd name="T51" fmla="*/ 42 h 60"/>
                  <a:gd name="T52" fmla="*/ 12 w 36"/>
                  <a:gd name="T53" fmla="*/ 52 h 60"/>
                  <a:gd name="T54" fmla="*/ 14 w 36"/>
                  <a:gd name="T55" fmla="*/ 54 h 60"/>
                  <a:gd name="T56" fmla="*/ 16 w 36"/>
                  <a:gd name="T57" fmla="*/ 56 h 60"/>
                  <a:gd name="T58" fmla="*/ 18 w 36"/>
                  <a:gd name="T59" fmla="*/ 58 h 60"/>
                  <a:gd name="T60" fmla="*/ 20 w 36"/>
                  <a:gd name="T61" fmla="*/ 56 h 60"/>
                  <a:gd name="T62" fmla="*/ 24 w 36"/>
                  <a:gd name="T63" fmla="*/ 56 h 60"/>
                  <a:gd name="T64" fmla="*/ 26 w 36"/>
                  <a:gd name="T65" fmla="*/ 52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18 h 60"/>
                  <a:gd name="T74" fmla="*/ 26 w 36"/>
                  <a:gd name="T75" fmla="*/ 12 h 60"/>
                  <a:gd name="T76" fmla="*/ 26 w 36"/>
                  <a:gd name="T77" fmla="*/ 6 h 60"/>
                  <a:gd name="T78" fmla="*/ 22 w 36"/>
                  <a:gd name="T79" fmla="*/ 4 h 60"/>
                  <a:gd name="T80" fmla="*/ 22 w 36"/>
                  <a:gd name="T81" fmla="*/ 4 h 60"/>
                  <a:gd name="T82" fmla="*/ 18 w 36"/>
                  <a:gd name="T83" fmla="*/ 2 h 60"/>
                  <a:gd name="T84" fmla="*/ 16 w 36"/>
                  <a:gd name="T85" fmla="*/ 4 h 60"/>
                  <a:gd name="T86" fmla="*/ 14 w 36"/>
                  <a:gd name="T87" fmla="*/ 6 h 60"/>
                  <a:gd name="T88" fmla="*/ 12 w 36"/>
                  <a:gd name="T89" fmla="*/ 10 h 60"/>
                  <a:gd name="T90" fmla="*/ 10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2" y="22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4" y="14"/>
                    </a:lnTo>
                    <a:lnTo>
                      <a:pt x="36" y="20"/>
                    </a:lnTo>
                    <a:lnTo>
                      <a:pt x="36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0" y="52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4" y="60"/>
                    </a:lnTo>
                    <a:lnTo>
                      <a:pt x="8" y="56"/>
                    </a:lnTo>
                    <a:lnTo>
                      <a:pt x="6" y="50"/>
                    </a:lnTo>
                    <a:lnTo>
                      <a:pt x="2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10" y="42"/>
                    </a:lnTo>
                    <a:lnTo>
                      <a:pt x="12" y="52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0" y="56"/>
                    </a:lnTo>
                    <a:lnTo>
                      <a:pt x="24" y="56"/>
                    </a:lnTo>
                    <a:lnTo>
                      <a:pt x="26" y="52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2"/>
                    </a:lnTo>
                    <a:lnTo>
                      <a:pt x="26" y="6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59" name="Rectangle 359"/>
              <p:cNvSpPr>
                <a:spLocks noChangeArrowheads="1"/>
              </p:cNvSpPr>
              <p:nvPr/>
            </p:nvSpPr>
            <p:spPr bwMode="auto">
              <a:xfrm>
                <a:off x="3080" y="2336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0" name="Freeform 360"/>
              <p:cNvSpPr>
                <a:spLocks noEditPoints="1"/>
              </p:cNvSpPr>
              <p:nvPr/>
            </p:nvSpPr>
            <p:spPr bwMode="auto">
              <a:xfrm>
                <a:off x="3226" y="2354"/>
                <a:ext cx="38" cy="60"/>
              </a:xfrm>
              <a:custGeom>
                <a:avLst/>
                <a:gdLst>
                  <a:gd name="T0" fmla="*/ 36 w 38"/>
                  <a:gd name="T1" fmla="*/ 0 h 60"/>
                  <a:gd name="T2" fmla="*/ 36 w 38"/>
                  <a:gd name="T3" fmla="*/ 2 h 60"/>
                  <a:gd name="T4" fmla="*/ 32 w 38"/>
                  <a:gd name="T5" fmla="*/ 2 h 60"/>
                  <a:gd name="T6" fmla="*/ 28 w 38"/>
                  <a:gd name="T7" fmla="*/ 4 h 60"/>
                  <a:gd name="T8" fmla="*/ 24 w 38"/>
                  <a:gd name="T9" fmla="*/ 6 h 60"/>
                  <a:gd name="T10" fmla="*/ 20 w 38"/>
                  <a:gd name="T11" fmla="*/ 10 h 60"/>
                  <a:gd name="T12" fmla="*/ 18 w 38"/>
                  <a:gd name="T13" fmla="*/ 12 h 60"/>
                  <a:gd name="T14" fmla="*/ 14 w 38"/>
                  <a:gd name="T15" fmla="*/ 16 h 60"/>
                  <a:gd name="T16" fmla="*/ 12 w 38"/>
                  <a:gd name="T17" fmla="*/ 22 h 60"/>
                  <a:gd name="T18" fmla="*/ 10 w 38"/>
                  <a:gd name="T19" fmla="*/ 26 h 60"/>
                  <a:gd name="T20" fmla="*/ 16 w 38"/>
                  <a:gd name="T21" fmla="*/ 24 h 60"/>
                  <a:gd name="T22" fmla="*/ 22 w 38"/>
                  <a:gd name="T23" fmla="*/ 22 h 60"/>
                  <a:gd name="T24" fmla="*/ 28 w 38"/>
                  <a:gd name="T25" fmla="*/ 24 h 60"/>
                  <a:gd name="T26" fmla="*/ 34 w 38"/>
                  <a:gd name="T27" fmla="*/ 28 h 60"/>
                  <a:gd name="T28" fmla="*/ 36 w 38"/>
                  <a:gd name="T29" fmla="*/ 32 h 60"/>
                  <a:gd name="T30" fmla="*/ 38 w 38"/>
                  <a:gd name="T31" fmla="*/ 40 h 60"/>
                  <a:gd name="T32" fmla="*/ 36 w 38"/>
                  <a:gd name="T33" fmla="*/ 46 h 60"/>
                  <a:gd name="T34" fmla="*/ 32 w 38"/>
                  <a:gd name="T35" fmla="*/ 52 h 60"/>
                  <a:gd name="T36" fmla="*/ 30 w 38"/>
                  <a:gd name="T37" fmla="*/ 56 h 60"/>
                  <a:gd name="T38" fmla="*/ 24 w 38"/>
                  <a:gd name="T39" fmla="*/ 60 h 60"/>
                  <a:gd name="T40" fmla="*/ 18 w 38"/>
                  <a:gd name="T41" fmla="*/ 60 h 60"/>
                  <a:gd name="T42" fmla="*/ 14 w 38"/>
                  <a:gd name="T43" fmla="*/ 60 h 60"/>
                  <a:gd name="T44" fmla="*/ 8 w 38"/>
                  <a:gd name="T45" fmla="*/ 56 h 60"/>
                  <a:gd name="T46" fmla="*/ 4 w 38"/>
                  <a:gd name="T47" fmla="*/ 50 h 60"/>
                  <a:gd name="T48" fmla="*/ 2 w 38"/>
                  <a:gd name="T49" fmla="*/ 44 h 60"/>
                  <a:gd name="T50" fmla="*/ 0 w 38"/>
                  <a:gd name="T51" fmla="*/ 36 h 60"/>
                  <a:gd name="T52" fmla="*/ 2 w 38"/>
                  <a:gd name="T53" fmla="*/ 28 h 60"/>
                  <a:gd name="T54" fmla="*/ 4 w 38"/>
                  <a:gd name="T55" fmla="*/ 22 h 60"/>
                  <a:gd name="T56" fmla="*/ 8 w 38"/>
                  <a:gd name="T57" fmla="*/ 14 h 60"/>
                  <a:gd name="T58" fmla="*/ 12 w 38"/>
                  <a:gd name="T59" fmla="*/ 10 h 60"/>
                  <a:gd name="T60" fmla="*/ 18 w 38"/>
                  <a:gd name="T61" fmla="*/ 4 h 60"/>
                  <a:gd name="T62" fmla="*/ 24 w 38"/>
                  <a:gd name="T63" fmla="*/ 2 h 60"/>
                  <a:gd name="T64" fmla="*/ 30 w 38"/>
                  <a:gd name="T65" fmla="*/ 0 h 60"/>
                  <a:gd name="T66" fmla="*/ 34 w 38"/>
                  <a:gd name="T67" fmla="*/ 0 h 60"/>
                  <a:gd name="T68" fmla="*/ 36 w 38"/>
                  <a:gd name="T69" fmla="*/ 0 h 60"/>
                  <a:gd name="T70" fmla="*/ 10 w 38"/>
                  <a:gd name="T71" fmla="*/ 30 h 60"/>
                  <a:gd name="T72" fmla="*/ 10 w 38"/>
                  <a:gd name="T73" fmla="*/ 36 h 60"/>
                  <a:gd name="T74" fmla="*/ 10 w 38"/>
                  <a:gd name="T75" fmla="*/ 40 h 60"/>
                  <a:gd name="T76" fmla="*/ 10 w 38"/>
                  <a:gd name="T77" fmla="*/ 44 h 60"/>
                  <a:gd name="T78" fmla="*/ 10 w 38"/>
                  <a:gd name="T79" fmla="*/ 48 h 60"/>
                  <a:gd name="T80" fmla="*/ 12 w 38"/>
                  <a:gd name="T81" fmla="*/ 52 h 60"/>
                  <a:gd name="T82" fmla="*/ 14 w 38"/>
                  <a:gd name="T83" fmla="*/ 56 h 60"/>
                  <a:gd name="T84" fmla="*/ 18 w 38"/>
                  <a:gd name="T85" fmla="*/ 56 h 60"/>
                  <a:gd name="T86" fmla="*/ 20 w 38"/>
                  <a:gd name="T87" fmla="*/ 58 h 60"/>
                  <a:gd name="T88" fmla="*/ 24 w 38"/>
                  <a:gd name="T89" fmla="*/ 56 h 60"/>
                  <a:gd name="T90" fmla="*/ 26 w 38"/>
                  <a:gd name="T91" fmla="*/ 54 h 60"/>
                  <a:gd name="T92" fmla="*/ 28 w 38"/>
                  <a:gd name="T93" fmla="*/ 50 h 60"/>
                  <a:gd name="T94" fmla="*/ 30 w 38"/>
                  <a:gd name="T95" fmla="*/ 44 h 60"/>
                  <a:gd name="T96" fmla="*/ 28 w 38"/>
                  <a:gd name="T97" fmla="*/ 38 h 60"/>
                  <a:gd name="T98" fmla="*/ 26 w 38"/>
                  <a:gd name="T99" fmla="*/ 32 h 60"/>
                  <a:gd name="T100" fmla="*/ 24 w 38"/>
                  <a:gd name="T101" fmla="*/ 28 h 60"/>
                  <a:gd name="T102" fmla="*/ 18 w 38"/>
                  <a:gd name="T103" fmla="*/ 26 h 60"/>
                  <a:gd name="T104" fmla="*/ 16 w 38"/>
                  <a:gd name="T105" fmla="*/ 26 h 60"/>
                  <a:gd name="T106" fmla="*/ 16 w 38"/>
                  <a:gd name="T107" fmla="*/ 28 h 60"/>
                  <a:gd name="T108" fmla="*/ 14 w 38"/>
                  <a:gd name="T109" fmla="*/ 28 h 60"/>
                  <a:gd name="T110" fmla="*/ 10 w 38"/>
                  <a:gd name="T111" fmla="*/ 30 h 6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8"/>
                  <a:gd name="T169" fmla="*/ 0 h 60"/>
                  <a:gd name="T170" fmla="*/ 38 w 38"/>
                  <a:gd name="T171" fmla="*/ 60 h 6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8" h="60">
                    <a:moveTo>
                      <a:pt x="36" y="0"/>
                    </a:moveTo>
                    <a:lnTo>
                      <a:pt x="36" y="2"/>
                    </a:lnTo>
                    <a:lnTo>
                      <a:pt x="32" y="2"/>
                    </a:lnTo>
                    <a:lnTo>
                      <a:pt x="28" y="4"/>
                    </a:lnTo>
                    <a:lnTo>
                      <a:pt x="24" y="6"/>
                    </a:lnTo>
                    <a:lnTo>
                      <a:pt x="20" y="10"/>
                    </a:lnTo>
                    <a:lnTo>
                      <a:pt x="18" y="12"/>
                    </a:lnTo>
                    <a:lnTo>
                      <a:pt x="14" y="16"/>
                    </a:lnTo>
                    <a:lnTo>
                      <a:pt x="12" y="22"/>
                    </a:lnTo>
                    <a:lnTo>
                      <a:pt x="10" y="26"/>
                    </a:lnTo>
                    <a:lnTo>
                      <a:pt x="16" y="24"/>
                    </a:lnTo>
                    <a:lnTo>
                      <a:pt x="22" y="22"/>
                    </a:lnTo>
                    <a:lnTo>
                      <a:pt x="28" y="24"/>
                    </a:lnTo>
                    <a:lnTo>
                      <a:pt x="34" y="28"/>
                    </a:lnTo>
                    <a:lnTo>
                      <a:pt x="36" y="32"/>
                    </a:lnTo>
                    <a:lnTo>
                      <a:pt x="38" y="40"/>
                    </a:lnTo>
                    <a:lnTo>
                      <a:pt x="36" y="46"/>
                    </a:lnTo>
                    <a:lnTo>
                      <a:pt x="32" y="52"/>
                    </a:lnTo>
                    <a:lnTo>
                      <a:pt x="30" y="56"/>
                    </a:lnTo>
                    <a:lnTo>
                      <a:pt x="24" y="60"/>
                    </a:lnTo>
                    <a:lnTo>
                      <a:pt x="18" y="60"/>
                    </a:lnTo>
                    <a:lnTo>
                      <a:pt x="14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2" y="44"/>
                    </a:lnTo>
                    <a:lnTo>
                      <a:pt x="0" y="36"/>
                    </a:lnTo>
                    <a:lnTo>
                      <a:pt x="2" y="28"/>
                    </a:lnTo>
                    <a:lnTo>
                      <a:pt x="4" y="22"/>
                    </a:lnTo>
                    <a:lnTo>
                      <a:pt x="8" y="14"/>
                    </a:lnTo>
                    <a:lnTo>
                      <a:pt x="12" y="10"/>
                    </a:lnTo>
                    <a:lnTo>
                      <a:pt x="18" y="4"/>
                    </a:lnTo>
                    <a:lnTo>
                      <a:pt x="24" y="2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6" y="0"/>
                    </a:lnTo>
                    <a:close/>
                    <a:moveTo>
                      <a:pt x="10" y="30"/>
                    </a:moveTo>
                    <a:lnTo>
                      <a:pt x="10" y="36"/>
                    </a:lnTo>
                    <a:lnTo>
                      <a:pt x="10" y="40"/>
                    </a:lnTo>
                    <a:lnTo>
                      <a:pt x="10" y="44"/>
                    </a:lnTo>
                    <a:lnTo>
                      <a:pt x="10" y="48"/>
                    </a:lnTo>
                    <a:lnTo>
                      <a:pt x="12" y="52"/>
                    </a:lnTo>
                    <a:lnTo>
                      <a:pt x="14" y="56"/>
                    </a:lnTo>
                    <a:lnTo>
                      <a:pt x="18" y="56"/>
                    </a:lnTo>
                    <a:lnTo>
                      <a:pt x="20" y="58"/>
                    </a:lnTo>
                    <a:lnTo>
                      <a:pt x="24" y="56"/>
                    </a:lnTo>
                    <a:lnTo>
                      <a:pt x="26" y="54"/>
                    </a:lnTo>
                    <a:lnTo>
                      <a:pt x="28" y="50"/>
                    </a:lnTo>
                    <a:lnTo>
                      <a:pt x="30" y="44"/>
                    </a:lnTo>
                    <a:lnTo>
                      <a:pt x="28" y="38"/>
                    </a:lnTo>
                    <a:lnTo>
                      <a:pt x="26" y="32"/>
                    </a:lnTo>
                    <a:lnTo>
                      <a:pt x="24" y="28"/>
                    </a:lnTo>
                    <a:lnTo>
                      <a:pt x="18" y="26"/>
                    </a:lnTo>
                    <a:lnTo>
                      <a:pt x="16" y="26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61" name="Rectangle 361"/>
              <p:cNvSpPr>
                <a:spLocks noChangeArrowheads="1"/>
              </p:cNvSpPr>
              <p:nvPr/>
            </p:nvSpPr>
            <p:spPr bwMode="auto">
              <a:xfrm>
                <a:off x="3528" y="2336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2" name="Freeform 362"/>
              <p:cNvSpPr>
                <a:spLocks noEditPoints="1"/>
              </p:cNvSpPr>
              <p:nvPr/>
            </p:nvSpPr>
            <p:spPr bwMode="auto">
              <a:xfrm>
                <a:off x="3672" y="2354"/>
                <a:ext cx="34" cy="60"/>
              </a:xfrm>
              <a:custGeom>
                <a:avLst/>
                <a:gdLst>
                  <a:gd name="T0" fmla="*/ 6 w 34"/>
                  <a:gd name="T1" fmla="*/ 24 h 60"/>
                  <a:gd name="T2" fmla="*/ 2 w 34"/>
                  <a:gd name="T3" fmla="*/ 18 h 60"/>
                  <a:gd name="T4" fmla="*/ 2 w 34"/>
                  <a:gd name="T5" fmla="*/ 8 h 60"/>
                  <a:gd name="T6" fmla="*/ 12 w 34"/>
                  <a:gd name="T7" fmla="*/ 0 h 60"/>
                  <a:gd name="T8" fmla="*/ 24 w 34"/>
                  <a:gd name="T9" fmla="*/ 0 h 60"/>
                  <a:gd name="T10" fmla="*/ 32 w 34"/>
                  <a:gd name="T11" fmla="*/ 8 h 60"/>
                  <a:gd name="T12" fmla="*/ 34 w 34"/>
                  <a:gd name="T13" fmla="*/ 16 h 60"/>
                  <a:gd name="T14" fmla="*/ 28 w 34"/>
                  <a:gd name="T15" fmla="*/ 22 h 60"/>
                  <a:gd name="T16" fmla="*/ 28 w 34"/>
                  <a:gd name="T17" fmla="*/ 32 h 60"/>
                  <a:gd name="T18" fmla="*/ 34 w 34"/>
                  <a:gd name="T19" fmla="*/ 40 h 60"/>
                  <a:gd name="T20" fmla="*/ 34 w 34"/>
                  <a:gd name="T21" fmla="*/ 52 h 60"/>
                  <a:gd name="T22" fmla="*/ 24 w 34"/>
                  <a:gd name="T23" fmla="*/ 60 h 60"/>
                  <a:gd name="T24" fmla="*/ 12 w 34"/>
                  <a:gd name="T25" fmla="*/ 60 h 60"/>
                  <a:gd name="T26" fmla="*/ 4 w 34"/>
                  <a:gd name="T27" fmla="*/ 56 h 60"/>
                  <a:gd name="T28" fmla="*/ 0 w 34"/>
                  <a:gd name="T29" fmla="*/ 46 h 60"/>
                  <a:gd name="T30" fmla="*/ 4 w 34"/>
                  <a:gd name="T31" fmla="*/ 38 h 60"/>
                  <a:gd name="T32" fmla="*/ 12 w 34"/>
                  <a:gd name="T33" fmla="*/ 30 h 60"/>
                  <a:gd name="T34" fmla="*/ 22 w 34"/>
                  <a:gd name="T35" fmla="*/ 22 h 60"/>
                  <a:gd name="T36" fmla="*/ 26 w 34"/>
                  <a:gd name="T37" fmla="*/ 16 h 60"/>
                  <a:gd name="T38" fmla="*/ 24 w 34"/>
                  <a:gd name="T39" fmla="*/ 8 h 60"/>
                  <a:gd name="T40" fmla="*/ 20 w 34"/>
                  <a:gd name="T41" fmla="*/ 4 h 60"/>
                  <a:gd name="T42" fmla="*/ 14 w 34"/>
                  <a:gd name="T43" fmla="*/ 4 h 60"/>
                  <a:gd name="T44" fmla="*/ 10 w 34"/>
                  <a:gd name="T45" fmla="*/ 8 h 60"/>
                  <a:gd name="T46" fmla="*/ 10 w 34"/>
                  <a:gd name="T47" fmla="*/ 14 h 60"/>
                  <a:gd name="T48" fmla="*/ 12 w 34"/>
                  <a:gd name="T49" fmla="*/ 18 h 60"/>
                  <a:gd name="T50" fmla="*/ 20 w 34"/>
                  <a:gd name="T51" fmla="*/ 26 h 60"/>
                  <a:gd name="T52" fmla="*/ 12 w 34"/>
                  <a:gd name="T53" fmla="*/ 34 h 60"/>
                  <a:gd name="T54" fmla="*/ 10 w 34"/>
                  <a:gd name="T55" fmla="*/ 42 h 60"/>
                  <a:gd name="T56" fmla="*/ 10 w 34"/>
                  <a:gd name="T57" fmla="*/ 50 h 60"/>
                  <a:gd name="T58" fmla="*/ 14 w 34"/>
                  <a:gd name="T59" fmla="*/ 56 h 60"/>
                  <a:gd name="T60" fmla="*/ 22 w 34"/>
                  <a:gd name="T61" fmla="*/ 56 h 60"/>
                  <a:gd name="T62" fmla="*/ 26 w 34"/>
                  <a:gd name="T63" fmla="*/ 52 h 60"/>
                  <a:gd name="T64" fmla="*/ 26 w 34"/>
                  <a:gd name="T65" fmla="*/ 46 h 60"/>
                  <a:gd name="T66" fmla="*/ 22 w 34"/>
                  <a:gd name="T67" fmla="*/ 40 h 60"/>
                  <a:gd name="T68" fmla="*/ 14 w 34"/>
                  <a:gd name="T69" fmla="*/ 32 h 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"/>
                  <a:gd name="T106" fmla="*/ 0 h 60"/>
                  <a:gd name="T107" fmla="*/ 34 w 34"/>
                  <a:gd name="T108" fmla="*/ 60 h 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" h="60">
                    <a:moveTo>
                      <a:pt x="12" y="30"/>
                    </a:moveTo>
                    <a:lnTo>
                      <a:pt x="6" y="24"/>
                    </a:lnTo>
                    <a:lnTo>
                      <a:pt x="4" y="20"/>
                    </a:lnTo>
                    <a:lnTo>
                      <a:pt x="2" y="18"/>
                    </a:lnTo>
                    <a:lnTo>
                      <a:pt x="2" y="14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4"/>
                    </a:lnTo>
                    <a:lnTo>
                      <a:pt x="32" y="8"/>
                    </a:lnTo>
                    <a:lnTo>
                      <a:pt x="34" y="12"/>
                    </a:lnTo>
                    <a:lnTo>
                      <a:pt x="34" y="16"/>
                    </a:lnTo>
                    <a:lnTo>
                      <a:pt x="32" y="20"/>
                    </a:lnTo>
                    <a:lnTo>
                      <a:pt x="28" y="22"/>
                    </a:lnTo>
                    <a:lnTo>
                      <a:pt x="22" y="28"/>
                    </a:lnTo>
                    <a:lnTo>
                      <a:pt x="28" y="32"/>
                    </a:lnTo>
                    <a:lnTo>
                      <a:pt x="32" y="36"/>
                    </a:lnTo>
                    <a:lnTo>
                      <a:pt x="34" y="40"/>
                    </a:lnTo>
                    <a:lnTo>
                      <a:pt x="34" y="46"/>
                    </a:lnTo>
                    <a:lnTo>
                      <a:pt x="34" y="52"/>
                    </a:lnTo>
                    <a:lnTo>
                      <a:pt x="30" y="56"/>
                    </a:lnTo>
                    <a:lnTo>
                      <a:pt x="24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8"/>
                    </a:lnTo>
                    <a:lnTo>
                      <a:pt x="4" y="56"/>
                    </a:lnTo>
                    <a:lnTo>
                      <a:pt x="2" y="50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8"/>
                    </a:lnTo>
                    <a:lnTo>
                      <a:pt x="6" y="34"/>
                    </a:lnTo>
                    <a:lnTo>
                      <a:pt x="12" y="30"/>
                    </a:lnTo>
                    <a:close/>
                    <a:moveTo>
                      <a:pt x="20" y="26"/>
                    </a:moveTo>
                    <a:lnTo>
                      <a:pt x="22" y="22"/>
                    </a:lnTo>
                    <a:lnTo>
                      <a:pt x="24" y="18"/>
                    </a:lnTo>
                    <a:lnTo>
                      <a:pt x="26" y="16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4" y="6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0" y="8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10" y="16"/>
                    </a:lnTo>
                    <a:lnTo>
                      <a:pt x="12" y="18"/>
                    </a:lnTo>
                    <a:lnTo>
                      <a:pt x="14" y="20"/>
                    </a:lnTo>
                    <a:lnTo>
                      <a:pt x="20" y="26"/>
                    </a:lnTo>
                    <a:close/>
                    <a:moveTo>
                      <a:pt x="14" y="32"/>
                    </a:moveTo>
                    <a:lnTo>
                      <a:pt x="12" y="34"/>
                    </a:lnTo>
                    <a:lnTo>
                      <a:pt x="10" y="38"/>
                    </a:lnTo>
                    <a:lnTo>
                      <a:pt x="10" y="42"/>
                    </a:lnTo>
                    <a:lnTo>
                      <a:pt x="10" y="46"/>
                    </a:lnTo>
                    <a:lnTo>
                      <a:pt x="10" y="50"/>
                    </a:lnTo>
                    <a:lnTo>
                      <a:pt x="12" y="54"/>
                    </a:lnTo>
                    <a:lnTo>
                      <a:pt x="14" y="56"/>
                    </a:lnTo>
                    <a:lnTo>
                      <a:pt x="18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52"/>
                    </a:lnTo>
                    <a:lnTo>
                      <a:pt x="26" y="48"/>
                    </a:lnTo>
                    <a:lnTo>
                      <a:pt x="26" y="46"/>
                    </a:lnTo>
                    <a:lnTo>
                      <a:pt x="24" y="44"/>
                    </a:lnTo>
                    <a:lnTo>
                      <a:pt x="22" y="40"/>
                    </a:lnTo>
                    <a:lnTo>
                      <a:pt x="20" y="36"/>
                    </a:lnTo>
                    <a:lnTo>
                      <a:pt x="14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63" name="Rectangle 363"/>
              <p:cNvSpPr>
                <a:spLocks noChangeArrowheads="1"/>
              </p:cNvSpPr>
              <p:nvPr/>
            </p:nvSpPr>
            <p:spPr bwMode="auto">
              <a:xfrm>
                <a:off x="3848" y="2336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4" name="Freeform 364"/>
              <p:cNvSpPr>
                <a:spLocks noEditPoints="1"/>
              </p:cNvSpPr>
              <p:nvPr/>
            </p:nvSpPr>
            <p:spPr bwMode="auto">
              <a:xfrm>
                <a:off x="3994" y="2354"/>
                <a:ext cx="36" cy="60"/>
              </a:xfrm>
              <a:custGeom>
                <a:avLst/>
                <a:gdLst>
                  <a:gd name="T0" fmla="*/ 36 w 36"/>
                  <a:gd name="T1" fmla="*/ 0 h 60"/>
                  <a:gd name="T2" fmla="*/ 36 w 36"/>
                  <a:gd name="T3" fmla="*/ 2 h 60"/>
                  <a:gd name="T4" fmla="*/ 30 w 36"/>
                  <a:gd name="T5" fmla="*/ 2 h 60"/>
                  <a:gd name="T6" fmla="*/ 26 w 36"/>
                  <a:gd name="T7" fmla="*/ 4 h 60"/>
                  <a:gd name="T8" fmla="*/ 22 w 36"/>
                  <a:gd name="T9" fmla="*/ 6 h 60"/>
                  <a:gd name="T10" fmla="*/ 20 w 36"/>
                  <a:gd name="T11" fmla="*/ 10 h 60"/>
                  <a:gd name="T12" fmla="*/ 16 w 36"/>
                  <a:gd name="T13" fmla="*/ 12 h 60"/>
                  <a:gd name="T14" fmla="*/ 14 w 36"/>
                  <a:gd name="T15" fmla="*/ 16 h 60"/>
                  <a:gd name="T16" fmla="*/ 12 w 36"/>
                  <a:gd name="T17" fmla="*/ 22 h 60"/>
                  <a:gd name="T18" fmla="*/ 10 w 36"/>
                  <a:gd name="T19" fmla="*/ 26 h 60"/>
                  <a:gd name="T20" fmla="*/ 16 w 36"/>
                  <a:gd name="T21" fmla="*/ 24 h 60"/>
                  <a:gd name="T22" fmla="*/ 22 w 36"/>
                  <a:gd name="T23" fmla="*/ 22 h 60"/>
                  <a:gd name="T24" fmla="*/ 28 w 36"/>
                  <a:gd name="T25" fmla="*/ 24 h 60"/>
                  <a:gd name="T26" fmla="*/ 32 w 36"/>
                  <a:gd name="T27" fmla="*/ 28 h 60"/>
                  <a:gd name="T28" fmla="*/ 36 w 36"/>
                  <a:gd name="T29" fmla="*/ 32 h 60"/>
                  <a:gd name="T30" fmla="*/ 36 w 36"/>
                  <a:gd name="T31" fmla="*/ 40 h 60"/>
                  <a:gd name="T32" fmla="*/ 36 w 36"/>
                  <a:gd name="T33" fmla="*/ 46 h 60"/>
                  <a:gd name="T34" fmla="*/ 32 w 36"/>
                  <a:gd name="T35" fmla="*/ 52 h 60"/>
                  <a:gd name="T36" fmla="*/ 28 w 36"/>
                  <a:gd name="T37" fmla="*/ 56 h 60"/>
                  <a:gd name="T38" fmla="*/ 24 w 36"/>
                  <a:gd name="T39" fmla="*/ 60 h 60"/>
                  <a:gd name="T40" fmla="*/ 18 w 36"/>
                  <a:gd name="T41" fmla="*/ 60 h 60"/>
                  <a:gd name="T42" fmla="*/ 12 w 36"/>
                  <a:gd name="T43" fmla="*/ 60 h 60"/>
                  <a:gd name="T44" fmla="*/ 8 w 36"/>
                  <a:gd name="T45" fmla="*/ 56 h 60"/>
                  <a:gd name="T46" fmla="*/ 4 w 36"/>
                  <a:gd name="T47" fmla="*/ 50 h 60"/>
                  <a:gd name="T48" fmla="*/ 2 w 36"/>
                  <a:gd name="T49" fmla="*/ 44 h 60"/>
                  <a:gd name="T50" fmla="*/ 0 w 36"/>
                  <a:gd name="T51" fmla="*/ 36 h 60"/>
                  <a:gd name="T52" fmla="*/ 0 w 36"/>
                  <a:gd name="T53" fmla="*/ 28 h 60"/>
                  <a:gd name="T54" fmla="*/ 4 w 36"/>
                  <a:gd name="T55" fmla="*/ 22 h 60"/>
                  <a:gd name="T56" fmla="*/ 8 w 36"/>
                  <a:gd name="T57" fmla="*/ 14 h 60"/>
                  <a:gd name="T58" fmla="*/ 12 w 36"/>
                  <a:gd name="T59" fmla="*/ 10 h 60"/>
                  <a:gd name="T60" fmla="*/ 18 w 36"/>
                  <a:gd name="T61" fmla="*/ 4 h 60"/>
                  <a:gd name="T62" fmla="*/ 24 w 36"/>
                  <a:gd name="T63" fmla="*/ 2 h 60"/>
                  <a:gd name="T64" fmla="*/ 28 w 36"/>
                  <a:gd name="T65" fmla="*/ 0 h 60"/>
                  <a:gd name="T66" fmla="*/ 34 w 36"/>
                  <a:gd name="T67" fmla="*/ 0 h 60"/>
                  <a:gd name="T68" fmla="*/ 36 w 36"/>
                  <a:gd name="T69" fmla="*/ 0 h 60"/>
                  <a:gd name="T70" fmla="*/ 10 w 36"/>
                  <a:gd name="T71" fmla="*/ 30 h 60"/>
                  <a:gd name="T72" fmla="*/ 8 w 36"/>
                  <a:gd name="T73" fmla="*/ 36 h 60"/>
                  <a:gd name="T74" fmla="*/ 8 w 36"/>
                  <a:gd name="T75" fmla="*/ 40 h 60"/>
                  <a:gd name="T76" fmla="*/ 8 w 36"/>
                  <a:gd name="T77" fmla="*/ 44 h 60"/>
                  <a:gd name="T78" fmla="*/ 10 w 36"/>
                  <a:gd name="T79" fmla="*/ 48 h 60"/>
                  <a:gd name="T80" fmla="*/ 12 w 36"/>
                  <a:gd name="T81" fmla="*/ 52 h 60"/>
                  <a:gd name="T82" fmla="*/ 14 w 36"/>
                  <a:gd name="T83" fmla="*/ 56 h 60"/>
                  <a:gd name="T84" fmla="*/ 16 w 36"/>
                  <a:gd name="T85" fmla="*/ 56 h 60"/>
                  <a:gd name="T86" fmla="*/ 20 w 36"/>
                  <a:gd name="T87" fmla="*/ 58 h 60"/>
                  <a:gd name="T88" fmla="*/ 22 w 36"/>
                  <a:gd name="T89" fmla="*/ 56 h 60"/>
                  <a:gd name="T90" fmla="*/ 26 w 36"/>
                  <a:gd name="T91" fmla="*/ 54 h 60"/>
                  <a:gd name="T92" fmla="*/ 28 w 36"/>
                  <a:gd name="T93" fmla="*/ 50 h 60"/>
                  <a:gd name="T94" fmla="*/ 28 w 36"/>
                  <a:gd name="T95" fmla="*/ 44 h 60"/>
                  <a:gd name="T96" fmla="*/ 28 w 36"/>
                  <a:gd name="T97" fmla="*/ 38 h 60"/>
                  <a:gd name="T98" fmla="*/ 26 w 36"/>
                  <a:gd name="T99" fmla="*/ 32 h 60"/>
                  <a:gd name="T100" fmla="*/ 22 w 36"/>
                  <a:gd name="T101" fmla="*/ 28 h 60"/>
                  <a:gd name="T102" fmla="*/ 18 w 36"/>
                  <a:gd name="T103" fmla="*/ 26 h 60"/>
                  <a:gd name="T104" fmla="*/ 16 w 36"/>
                  <a:gd name="T105" fmla="*/ 26 h 60"/>
                  <a:gd name="T106" fmla="*/ 14 w 36"/>
                  <a:gd name="T107" fmla="*/ 28 h 60"/>
                  <a:gd name="T108" fmla="*/ 12 w 36"/>
                  <a:gd name="T109" fmla="*/ 28 h 60"/>
                  <a:gd name="T110" fmla="*/ 10 w 36"/>
                  <a:gd name="T111" fmla="*/ 30 h 6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6"/>
                  <a:gd name="T169" fmla="*/ 0 h 60"/>
                  <a:gd name="T170" fmla="*/ 36 w 36"/>
                  <a:gd name="T171" fmla="*/ 60 h 6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6" h="60">
                    <a:moveTo>
                      <a:pt x="36" y="0"/>
                    </a:moveTo>
                    <a:lnTo>
                      <a:pt x="36" y="2"/>
                    </a:lnTo>
                    <a:lnTo>
                      <a:pt x="30" y="2"/>
                    </a:lnTo>
                    <a:lnTo>
                      <a:pt x="26" y="4"/>
                    </a:lnTo>
                    <a:lnTo>
                      <a:pt x="22" y="6"/>
                    </a:lnTo>
                    <a:lnTo>
                      <a:pt x="20" y="10"/>
                    </a:lnTo>
                    <a:lnTo>
                      <a:pt x="16" y="12"/>
                    </a:lnTo>
                    <a:lnTo>
                      <a:pt x="14" y="16"/>
                    </a:lnTo>
                    <a:lnTo>
                      <a:pt x="12" y="22"/>
                    </a:lnTo>
                    <a:lnTo>
                      <a:pt x="10" y="26"/>
                    </a:lnTo>
                    <a:lnTo>
                      <a:pt x="16" y="24"/>
                    </a:lnTo>
                    <a:lnTo>
                      <a:pt x="22" y="22"/>
                    </a:lnTo>
                    <a:lnTo>
                      <a:pt x="28" y="24"/>
                    </a:lnTo>
                    <a:lnTo>
                      <a:pt x="32" y="28"/>
                    </a:lnTo>
                    <a:lnTo>
                      <a:pt x="36" y="32"/>
                    </a:lnTo>
                    <a:lnTo>
                      <a:pt x="36" y="40"/>
                    </a:lnTo>
                    <a:lnTo>
                      <a:pt x="36" y="46"/>
                    </a:lnTo>
                    <a:lnTo>
                      <a:pt x="32" y="52"/>
                    </a:lnTo>
                    <a:lnTo>
                      <a:pt x="28" y="56"/>
                    </a:lnTo>
                    <a:lnTo>
                      <a:pt x="24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2" y="44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4" y="22"/>
                    </a:lnTo>
                    <a:lnTo>
                      <a:pt x="8" y="14"/>
                    </a:lnTo>
                    <a:lnTo>
                      <a:pt x="12" y="10"/>
                    </a:lnTo>
                    <a:lnTo>
                      <a:pt x="18" y="4"/>
                    </a:lnTo>
                    <a:lnTo>
                      <a:pt x="24" y="2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36" y="0"/>
                    </a:lnTo>
                    <a:close/>
                    <a:moveTo>
                      <a:pt x="10" y="30"/>
                    </a:moveTo>
                    <a:lnTo>
                      <a:pt x="8" y="36"/>
                    </a:lnTo>
                    <a:lnTo>
                      <a:pt x="8" y="40"/>
                    </a:lnTo>
                    <a:lnTo>
                      <a:pt x="8" y="44"/>
                    </a:lnTo>
                    <a:lnTo>
                      <a:pt x="10" y="48"/>
                    </a:lnTo>
                    <a:lnTo>
                      <a:pt x="12" y="52"/>
                    </a:lnTo>
                    <a:lnTo>
                      <a:pt x="14" y="56"/>
                    </a:lnTo>
                    <a:lnTo>
                      <a:pt x="16" y="56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6" y="54"/>
                    </a:lnTo>
                    <a:lnTo>
                      <a:pt x="28" y="50"/>
                    </a:lnTo>
                    <a:lnTo>
                      <a:pt x="28" y="44"/>
                    </a:lnTo>
                    <a:lnTo>
                      <a:pt x="28" y="38"/>
                    </a:lnTo>
                    <a:lnTo>
                      <a:pt x="26" y="32"/>
                    </a:lnTo>
                    <a:lnTo>
                      <a:pt x="22" y="28"/>
                    </a:lnTo>
                    <a:lnTo>
                      <a:pt x="18" y="26"/>
                    </a:lnTo>
                    <a:lnTo>
                      <a:pt x="16" y="26"/>
                    </a:lnTo>
                    <a:lnTo>
                      <a:pt x="14" y="28"/>
                    </a:lnTo>
                    <a:lnTo>
                      <a:pt x="12" y="28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65" name="Rectangle 365"/>
              <p:cNvSpPr>
                <a:spLocks noChangeArrowheads="1"/>
              </p:cNvSpPr>
              <p:nvPr/>
            </p:nvSpPr>
            <p:spPr bwMode="auto">
              <a:xfrm>
                <a:off x="4200" y="2336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6" name="Rectangle 366"/>
              <p:cNvSpPr>
                <a:spLocks noChangeArrowheads="1"/>
              </p:cNvSpPr>
              <p:nvPr/>
            </p:nvSpPr>
            <p:spPr bwMode="auto">
              <a:xfrm>
                <a:off x="1552" y="244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7" name="Freeform 367"/>
              <p:cNvSpPr>
                <a:spLocks/>
              </p:cNvSpPr>
              <p:nvPr/>
            </p:nvSpPr>
            <p:spPr bwMode="auto">
              <a:xfrm>
                <a:off x="1584" y="2470"/>
                <a:ext cx="24" cy="52"/>
              </a:xfrm>
              <a:custGeom>
                <a:avLst/>
                <a:gdLst>
                  <a:gd name="T0" fmla="*/ 12 w 24"/>
                  <a:gd name="T1" fmla="*/ 0 h 52"/>
                  <a:gd name="T2" fmla="*/ 12 w 24"/>
                  <a:gd name="T3" fmla="*/ 12 h 52"/>
                  <a:gd name="T4" fmla="*/ 22 w 24"/>
                  <a:gd name="T5" fmla="*/ 12 h 52"/>
                  <a:gd name="T6" fmla="*/ 22 w 24"/>
                  <a:gd name="T7" fmla="*/ 16 h 52"/>
                  <a:gd name="T8" fmla="*/ 12 w 24"/>
                  <a:gd name="T9" fmla="*/ 16 h 52"/>
                  <a:gd name="T10" fmla="*/ 12 w 24"/>
                  <a:gd name="T11" fmla="*/ 40 h 52"/>
                  <a:gd name="T12" fmla="*/ 14 w 24"/>
                  <a:gd name="T13" fmla="*/ 44 h 52"/>
                  <a:gd name="T14" fmla="*/ 14 w 24"/>
                  <a:gd name="T15" fmla="*/ 46 h 52"/>
                  <a:gd name="T16" fmla="*/ 16 w 24"/>
                  <a:gd name="T17" fmla="*/ 46 h 52"/>
                  <a:gd name="T18" fmla="*/ 16 w 24"/>
                  <a:gd name="T19" fmla="*/ 48 h 52"/>
                  <a:gd name="T20" fmla="*/ 18 w 24"/>
                  <a:gd name="T21" fmla="*/ 48 h 52"/>
                  <a:gd name="T22" fmla="*/ 20 w 24"/>
                  <a:gd name="T23" fmla="*/ 46 h 52"/>
                  <a:gd name="T24" fmla="*/ 20 w 24"/>
                  <a:gd name="T25" fmla="*/ 46 h 52"/>
                  <a:gd name="T26" fmla="*/ 22 w 24"/>
                  <a:gd name="T27" fmla="*/ 44 h 52"/>
                  <a:gd name="T28" fmla="*/ 24 w 24"/>
                  <a:gd name="T29" fmla="*/ 44 h 52"/>
                  <a:gd name="T30" fmla="*/ 22 w 24"/>
                  <a:gd name="T31" fmla="*/ 48 h 52"/>
                  <a:gd name="T32" fmla="*/ 20 w 24"/>
                  <a:gd name="T33" fmla="*/ 50 h 52"/>
                  <a:gd name="T34" fmla="*/ 16 w 24"/>
                  <a:gd name="T35" fmla="*/ 52 h 52"/>
                  <a:gd name="T36" fmla="*/ 14 w 24"/>
                  <a:gd name="T37" fmla="*/ 52 h 52"/>
                  <a:gd name="T38" fmla="*/ 12 w 24"/>
                  <a:gd name="T39" fmla="*/ 52 h 52"/>
                  <a:gd name="T40" fmla="*/ 10 w 24"/>
                  <a:gd name="T41" fmla="*/ 52 h 52"/>
                  <a:gd name="T42" fmla="*/ 8 w 24"/>
                  <a:gd name="T43" fmla="*/ 50 h 52"/>
                  <a:gd name="T44" fmla="*/ 6 w 24"/>
                  <a:gd name="T45" fmla="*/ 48 h 52"/>
                  <a:gd name="T46" fmla="*/ 6 w 24"/>
                  <a:gd name="T47" fmla="*/ 46 h 52"/>
                  <a:gd name="T48" fmla="*/ 6 w 24"/>
                  <a:gd name="T49" fmla="*/ 42 h 52"/>
                  <a:gd name="T50" fmla="*/ 6 w 24"/>
                  <a:gd name="T51" fmla="*/ 16 h 52"/>
                  <a:gd name="T52" fmla="*/ 0 w 24"/>
                  <a:gd name="T53" fmla="*/ 16 h 52"/>
                  <a:gd name="T54" fmla="*/ 0 w 24"/>
                  <a:gd name="T55" fmla="*/ 14 h 52"/>
                  <a:gd name="T56" fmla="*/ 2 w 24"/>
                  <a:gd name="T57" fmla="*/ 12 h 52"/>
                  <a:gd name="T58" fmla="*/ 4 w 24"/>
                  <a:gd name="T59" fmla="*/ 10 h 52"/>
                  <a:gd name="T60" fmla="*/ 6 w 24"/>
                  <a:gd name="T61" fmla="*/ 8 h 52"/>
                  <a:gd name="T62" fmla="*/ 8 w 24"/>
                  <a:gd name="T63" fmla="*/ 6 h 52"/>
                  <a:gd name="T64" fmla="*/ 10 w 24"/>
                  <a:gd name="T65" fmla="*/ 4 h 52"/>
                  <a:gd name="T66" fmla="*/ 12 w 24"/>
                  <a:gd name="T67" fmla="*/ 0 h 52"/>
                  <a:gd name="T68" fmla="*/ 12 w 24"/>
                  <a:gd name="T69" fmla="*/ 0 h 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"/>
                  <a:gd name="T106" fmla="*/ 0 h 52"/>
                  <a:gd name="T107" fmla="*/ 24 w 24"/>
                  <a:gd name="T108" fmla="*/ 52 h 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" h="52">
                    <a:moveTo>
                      <a:pt x="12" y="0"/>
                    </a:moveTo>
                    <a:lnTo>
                      <a:pt x="12" y="12"/>
                    </a:lnTo>
                    <a:lnTo>
                      <a:pt x="22" y="12"/>
                    </a:lnTo>
                    <a:lnTo>
                      <a:pt x="22" y="16"/>
                    </a:lnTo>
                    <a:lnTo>
                      <a:pt x="12" y="16"/>
                    </a:lnTo>
                    <a:lnTo>
                      <a:pt x="12" y="40"/>
                    </a:lnTo>
                    <a:lnTo>
                      <a:pt x="14" y="44"/>
                    </a:lnTo>
                    <a:lnTo>
                      <a:pt x="14" y="46"/>
                    </a:lnTo>
                    <a:lnTo>
                      <a:pt x="16" y="46"/>
                    </a:lnTo>
                    <a:lnTo>
                      <a:pt x="16" y="48"/>
                    </a:lnTo>
                    <a:lnTo>
                      <a:pt x="18" y="48"/>
                    </a:lnTo>
                    <a:lnTo>
                      <a:pt x="20" y="46"/>
                    </a:lnTo>
                    <a:lnTo>
                      <a:pt x="22" y="44"/>
                    </a:lnTo>
                    <a:lnTo>
                      <a:pt x="24" y="44"/>
                    </a:lnTo>
                    <a:lnTo>
                      <a:pt x="22" y="48"/>
                    </a:lnTo>
                    <a:lnTo>
                      <a:pt x="20" y="50"/>
                    </a:lnTo>
                    <a:lnTo>
                      <a:pt x="16" y="52"/>
                    </a:lnTo>
                    <a:lnTo>
                      <a:pt x="14" y="52"/>
                    </a:lnTo>
                    <a:lnTo>
                      <a:pt x="12" y="52"/>
                    </a:lnTo>
                    <a:lnTo>
                      <a:pt x="10" y="52"/>
                    </a:lnTo>
                    <a:lnTo>
                      <a:pt x="8" y="50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6" y="42"/>
                    </a:lnTo>
                    <a:lnTo>
                      <a:pt x="6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68" name="Freeform 368"/>
              <p:cNvSpPr>
                <a:spLocks noEditPoints="1"/>
              </p:cNvSpPr>
              <p:nvPr/>
            </p:nvSpPr>
            <p:spPr bwMode="auto">
              <a:xfrm>
                <a:off x="1610" y="2482"/>
                <a:ext cx="38" cy="40"/>
              </a:xfrm>
              <a:custGeom>
                <a:avLst/>
                <a:gdLst>
                  <a:gd name="T0" fmla="*/ 20 w 38"/>
                  <a:gd name="T1" fmla="*/ 0 h 40"/>
                  <a:gd name="T2" fmla="*/ 24 w 38"/>
                  <a:gd name="T3" fmla="*/ 0 h 40"/>
                  <a:gd name="T4" fmla="*/ 30 w 38"/>
                  <a:gd name="T5" fmla="*/ 2 h 40"/>
                  <a:gd name="T6" fmla="*/ 34 w 38"/>
                  <a:gd name="T7" fmla="*/ 6 h 40"/>
                  <a:gd name="T8" fmla="*/ 36 w 38"/>
                  <a:gd name="T9" fmla="*/ 12 h 40"/>
                  <a:gd name="T10" fmla="*/ 38 w 38"/>
                  <a:gd name="T11" fmla="*/ 20 h 40"/>
                  <a:gd name="T12" fmla="*/ 38 w 38"/>
                  <a:gd name="T13" fmla="*/ 24 h 40"/>
                  <a:gd name="T14" fmla="*/ 36 w 38"/>
                  <a:gd name="T15" fmla="*/ 30 h 40"/>
                  <a:gd name="T16" fmla="*/ 32 w 38"/>
                  <a:gd name="T17" fmla="*/ 34 h 40"/>
                  <a:gd name="T18" fmla="*/ 28 w 38"/>
                  <a:gd name="T19" fmla="*/ 38 h 40"/>
                  <a:gd name="T20" fmla="*/ 24 w 38"/>
                  <a:gd name="T21" fmla="*/ 40 h 40"/>
                  <a:gd name="T22" fmla="*/ 18 w 38"/>
                  <a:gd name="T23" fmla="*/ 40 h 40"/>
                  <a:gd name="T24" fmla="*/ 14 w 38"/>
                  <a:gd name="T25" fmla="*/ 40 h 40"/>
                  <a:gd name="T26" fmla="*/ 8 w 38"/>
                  <a:gd name="T27" fmla="*/ 38 h 40"/>
                  <a:gd name="T28" fmla="*/ 4 w 38"/>
                  <a:gd name="T29" fmla="*/ 34 h 40"/>
                  <a:gd name="T30" fmla="*/ 2 w 38"/>
                  <a:gd name="T31" fmla="*/ 28 h 40"/>
                  <a:gd name="T32" fmla="*/ 0 w 38"/>
                  <a:gd name="T33" fmla="*/ 20 h 40"/>
                  <a:gd name="T34" fmla="*/ 2 w 38"/>
                  <a:gd name="T35" fmla="*/ 16 h 40"/>
                  <a:gd name="T36" fmla="*/ 4 w 38"/>
                  <a:gd name="T37" fmla="*/ 10 h 40"/>
                  <a:gd name="T38" fmla="*/ 6 w 38"/>
                  <a:gd name="T39" fmla="*/ 6 h 40"/>
                  <a:gd name="T40" fmla="*/ 10 w 38"/>
                  <a:gd name="T41" fmla="*/ 2 h 40"/>
                  <a:gd name="T42" fmla="*/ 14 w 38"/>
                  <a:gd name="T43" fmla="*/ 0 h 40"/>
                  <a:gd name="T44" fmla="*/ 20 w 38"/>
                  <a:gd name="T45" fmla="*/ 0 h 40"/>
                  <a:gd name="T46" fmla="*/ 18 w 38"/>
                  <a:gd name="T47" fmla="*/ 2 h 40"/>
                  <a:gd name="T48" fmla="*/ 16 w 38"/>
                  <a:gd name="T49" fmla="*/ 2 h 40"/>
                  <a:gd name="T50" fmla="*/ 14 w 38"/>
                  <a:gd name="T51" fmla="*/ 4 h 40"/>
                  <a:gd name="T52" fmla="*/ 10 w 38"/>
                  <a:gd name="T53" fmla="*/ 6 h 40"/>
                  <a:gd name="T54" fmla="*/ 10 w 38"/>
                  <a:gd name="T55" fmla="*/ 8 h 40"/>
                  <a:gd name="T56" fmla="*/ 8 w 38"/>
                  <a:gd name="T57" fmla="*/ 12 h 40"/>
                  <a:gd name="T58" fmla="*/ 8 w 38"/>
                  <a:gd name="T59" fmla="*/ 18 h 40"/>
                  <a:gd name="T60" fmla="*/ 8 w 38"/>
                  <a:gd name="T61" fmla="*/ 24 h 40"/>
                  <a:gd name="T62" fmla="*/ 12 w 38"/>
                  <a:gd name="T63" fmla="*/ 32 h 40"/>
                  <a:gd name="T64" fmla="*/ 14 w 38"/>
                  <a:gd name="T65" fmla="*/ 36 h 40"/>
                  <a:gd name="T66" fmla="*/ 16 w 38"/>
                  <a:gd name="T67" fmla="*/ 38 h 40"/>
                  <a:gd name="T68" fmla="*/ 20 w 38"/>
                  <a:gd name="T69" fmla="*/ 38 h 40"/>
                  <a:gd name="T70" fmla="*/ 24 w 38"/>
                  <a:gd name="T71" fmla="*/ 38 h 40"/>
                  <a:gd name="T72" fmla="*/ 28 w 38"/>
                  <a:gd name="T73" fmla="*/ 34 h 40"/>
                  <a:gd name="T74" fmla="*/ 30 w 38"/>
                  <a:gd name="T75" fmla="*/ 30 h 40"/>
                  <a:gd name="T76" fmla="*/ 30 w 38"/>
                  <a:gd name="T77" fmla="*/ 22 h 40"/>
                  <a:gd name="T78" fmla="*/ 30 w 38"/>
                  <a:gd name="T79" fmla="*/ 16 h 40"/>
                  <a:gd name="T80" fmla="*/ 28 w 38"/>
                  <a:gd name="T81" fmla="*/ 10 h 40"/>
                  <a:gd name="T82" fmla="*/ 26 w 38"/>
                  <a:gd name="T83" fmla="*/ 6 h 40"/>
                  <a:gd name="T84" fmla="*/ 22 w 38"/>
                  <a:gd name="T85" fmla="*/ 4 h 40"/>
                  <a:gd name="T86" fmla="*/ 18 w 38"/>
                  <a:gd name="T87" fmla="*/ 2 h 4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"/>
                  <a:gd name="T133" fmla="*/ 0 h 40"/>
                  <a:gd name="T134" fmla="*/ 38 w 38"/>
                  <a:gd name="T135" fmla="*/ 40 h 4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" h="40">
                    <a:moveTo>
                      <a:pt x="20" y="0"/>
                    </a:moveTo>
                    <a:lnTo>
                      <a:pt x="24" y="0"/>
                    </a:lnTo>
                    <a:lnTo>
                      <a:pt x="30" y="2"/>
                    </a:lnTo>
                    <a:lnTo>
                      <a:pt x="34" y="6"/>
                    </a:lnTo>
                    <a:lnTo>
                      <a:pt x="36" y="12"/>
                    </a:lnTo>
                    <a:lnTo>
                      <a:pt x="38" y="20"/>
                    </a:lnTo>
                    <a:lnTo>
                      <a:pt x="38" y="24"/>
                    </a:lnTo>
                    <a:lnTo>
                      <a:pt x="36" y="30"/>
                    </a:lnTo>
                    <a:lnTo>
                      <a:pt x="32" y="34"/>
                    </a:lnTo>
                    <a:lnTo>
                      <a:pt x="28" y="38"/>
                    </a:lnTo>
                    <a:lnTo>
                      <a:pt x="24" y="40"/>
                    </a:lnTo>
                    <a:lnTo>
                      <a:pt x="18" y="40"/>
                    </a:lnTo>
                    <a:lnTo>
                      <a:pt x="14" y="40"/>
                    </a:lnTo>
                    <a:lnTo>
                      <a:pt x="8" y="38"/>
                    </a:lnTo>
                    <a:lnTo>
                      <a:pt x="4" y="34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2" y="16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20" y="0"/>
                    </a:lnTo>
                    <a:close/>
                    <a:moveTo>
                      <a:pt x="18" y="2"/>
                    </a:moveTo>
                    <a:lnTo>
                      <a:pt x="16" y="2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8" y="12"/>
                    </a:lnTo>
                    <a:lnTo>
                      <a:pt x="8" y="18"/>
                    </a:lnTo>
                    <a:lnTo>
                      <a:pt x="8" y="24"/>
                    </a:lnTo>
                    <a:lnTo>
                      <a:pt x="12" y="32"/>
                    </a:lnTo>
                    <a:lnTo>
                      <a:pt x="14" y="36"/>
                    </a:lnTo>
                    <a:lnTo>
                      <a:pt x="16" y="38"/>
                    </a:lnTo>
                    <a:lnTo>
                      <a:pt x="20" y="38"/>
                    </a:lnTo>
                    <a:lnTo>
                      <a:pt x="24" y="38"/>
                    </a:lnTo>
                    <a:lnTo>
                      <a:pt x="28" y="34"/>
                    </a:lnTo>
                    <a:lnTo>
                      <a:pt x="30" y="30"/>
                    </a:lnTo>
                    <a:lnTo>
                      <a:pt x="30" y="22"/>
                    </a:lnTo>
                    <a:lnTo>
                      <a:pt x="30" y="16"/>
                    </a:lnTo>
                    <a:lnTo>
                      <a:pt x="28" y="10"/>
                    </a:lnTo>
                    <a:lnTo>
                      <a:pt x="26" y="6"/>
                    </a:lnTo>
                    <a:lnTo>
                      <a:pt x="22" y="4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69" name="Rectangle 369"/>
              <p:cNvSpPr>
                <a:spLocks noChangeArrowheads="1"/>
              </p:cNvSpPr>
              <p:nvPr/>
            </p:nvSpPr>
            <p:spPr bwMode="auto">
              <a:xfrm>
                <a:off x="1888" y="244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0" name="Rectangle 370"/>
              <p:cNvSpPr>
                <a:spLocks noChangeArrowheads="1"/>
              </p:cNvSpPr>
              <p:nvPr/>
            </p:nvSpPr>
            <p:spPr bwMode="auto">
              <a:xfrm>
                <a:off x="1904" y="244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1" name="Freeform 371"/>
              <p:cNvSpPr>
                <a:spLocks/>
              </p:cNvSpPr>
              <p:nvPr/>
            </p:nvSpPr>
            <p:spPr bwMode="auto">
              <a:xfrm>
                <a:off x="2048" y="2462"/>
                <a:ext cx="32" cy="60"/>
              </a:xfrm>
              <a:custGeom>
                <a:avLst/>
                <a:gdLst>
                  <a:gd name="T0" fmla="*/ 4 w 32"/>
                  <a:gd name="T1" fmla="*/ 8 h 60"/>
                  <a:gd name="T2" fmla="*/ 12 w 32"/>
                  <a:gd name="T3" fmla="*/ 2 h 60"/>
                  <a:gd name="T4" fmla="*/ 22 w 32"/>
                  <a:gd name="T5" fmla="*/ 2 h 60"/>
                  <a:gd name="T6" fmla="*/ 30 w 32"/>
                  <a:gd name="T7" fmla="*/ 8 h 60"/>
                  <a:gd name="T8" fmla="*/ 28 w 32"/>
                  <a:gd name="T9" fmla="*/ 16 h 60"/>
                  <a:gd name="T10" fmla="*/ 22 w 32"/>
                  <a:gd name="T11" fmla="*/ 26 h 60"/>
                  <a:gd name="T12" fmla="*/ 30 w 32"/>
                  <a:gd name="T13" fmla="*/ 32 h 60"/>
                  <a:gd name="T14" fmla="*/ 32 w 32"/>
                  <a:gd name="T15" fmla="*/ 40 h 60"/>
                  <a:gd name="T16" fmla="*/ 28 w 32"/>
                  <a:gd name="T17" fmla="*/ 54 h 60"/>
                  <a:gd name="T18" fmla="*/ 18 w 32"/>
                  <a:gd name="T19" fmla="*/ 60 h 60"/>
                  <a:gd name="T20" fmla="*/ 4 w 32"/>
                  <a:gd name="T21" fmla="*/ 60 h 60"/>
                  <a:gd name="T22" fmla="*/ 0 w 32"/>
                  <a:gd name="T23" fmla="*/ 58 h 60"/>
                  <a:gd name="T24" fmla="*/ 0 w 32"/>
                  <a:gd name="T25" fmla="*/ 56 h 60"/>
                  <a:gd name="T26" fmla="*/ 2 w 32"/>
                  <a:gd name="T27" fmla="*/ 54 h 60"/>
                  <a:gd name="T28" fmla="*/ 4 w 32"/>
                  <a:gd name="T29" fmla="*/ 54 h 60"/>
                  <a:gd name="T30" fmla="*/ 6 w 32"/>
                  <a:gd name="T31" fmla="*/ 54 h 60"/>
                  <a:gd name="T32" fmla="*/ 10 w 32"/>
                  <a:gd name="T33" fmla="*/ 56 h 60"/>
                  <a:gd name="T34" fmla="*/ 14 w 32"/>
                  <a:gd name="T35" fmla="*/ 56 h 60"/>
                  <a:gd name="T36" fmla="*/ 20 w 32"/>
                  <a:gd name="T37" fmla="*/ 56 h 60"/>
                  <a:gd name="T38" fmla="*/ 26 w 32"/>
                  <a:gd name="T39" fmla="*/ 50 h 60"/>
                  <a:gd name="T40" fmla="*/ 26 w 32"/>
                  <a:gd name="T41" fmla="*/ 42 h 60"/>
                  <a:gd name="T42" fmla="*/ 24 w 32"/>
                  <a:gd name="T43" fmla="*/ 36 h 60"/>
                  <a:gd name="T44" fmla="*/ 20 w 32"/>
                  <a:gd name="T45" fmla="*/ 34 h 60"/>
                  <a:gd name="T46" fmla="*/ 14 w 32"/>
                  <a:gd name="T47" fmla="*/ 30 h 60"/>
                  <a:gd name="T48" fmla="*/ 10 w 32"/>
                  <a:gd name="T49" fmla="*/ 30 h 60"/>
                  <a:gd name="T50" fmla="*/ 14 w 32"/>
                  <a:gd name="T51" fmla="*/ 28 h 60"/>
                  <a:gd name="T52" fmla="*/ 20 w 32"/>
                  <a:gd name="T53" fmla="*/ 24 h 60"/>
                  <a:gd name="T54" fmla="*/ 24 w 32"/>
                  <a:gd name="T55" fmla="*/ 20 h 60"/>
                  <a:gd name="T56" fmla="*/ 22 w 32"/>
                  <a:gd name="T57" fmla="*/ 12 h 60"/>
                  <a:gd name="T58" fmla="*/ 18 w 32"/>
                  <a:gd name="T59" fmla="*/ 6 h 60"/>
                  <a:gd name="T60" fmla="*/ 10 w 32"/>
                  <a:gd name="T61" fmla="*/ 6 h 60"/>
                  <a:gd name="T62" fmla="*/ 2 w 32"/>
                  <a:gd name="T63" fmla="*/ 12 h 6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2"/>
                  <a:gd name="T97" fmla="*/ 0 h 60"/>
                  <a:gd name="T98" fmla="*/ 32 w 32"/>
                  <a:gd name="T99" fmla="*/ 60 h 6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2" h="60">
                    <a:moveTo>
                      <a:pt x="0" y="12"/>
                    </a:moveTo>
                    <a:lnTo>
                      <a:pt x="4" y="8"/>
                    </a:lnTo>
                    <a:lnTo>
                      <a:pt x="6" y="4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22" y="2"/>
                    </a:lnTo>
                    <a:lnTo>
                      <a:pt x="28" y="4"/>
                    </a:lnTo>
                    <a:lnTo>
                      <a:pt x="30" y="8"/>
                    </a:lnTo>
                    <a:lnTo>
                      <a:pt x="30" y="12"/>
                    </a:lnTo>
                    <a:lnTo>
                      <a:pt x="28" y="16"/>
                    </a:lnTo>
                    <a:lnTo>
                      <a:pt x="26" y="20"/>
                    </a:lnTo>
                    <a:lnTo>
                      <a:pt x="22" y="26"/>
                    </a:lnTo>
                    <a:lnTo>
                      <a:pt x="26" y="28"/>
                    </a:lnTo>
                    <a:lnTo>
                      <a:pt x="30" y="32"/>
                    </a:lnTo>
                    <a:lnTo>
                      <a:pt x="32" y="36"/>
                    </a:lnTo>
                    <a:lnTo>
                      <a:pt x="32" y="40"/>
                    </a:lnTo>
                    <a:lnTo>
                      <a:pt x="32" y="48"/>
                    </a:lnTo>
                    <a:lnTo>
                      <a:pt x="28" y="54"/>
                    </a:lnTo>
                    <a:lnTo>
                      <a:pt x="24" y="58"/>
                    </a:lnTo>
                    <a:lnTo>
                      <a:pt x="18" y="60"/>
                    </a:lnTo>
                    <a:lnTo>
                      <a:pt x="10" y="60"/>
                    </a:lnTo>
                    <a:lnTo>
                      <a:pt x="4" y="60"/>
                    </a:lnTo>
                    <a:lnTo>
                      <a:pt x="2" y="60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4" y="54"/>
                    </a:lnTo>
                    <a:lnTo>
                      <a:pt x="6" y="54"/>
                    </a:lnTo>
                    <a:lnTo>
                      <a:pt x="8" y="56"/>
                    </a:lnTo>
                    <a:lnTo>
                      <a:pt x="10" y="56"/>
                    </a:lnTo>
                    <a:lnTo>
                      <a:pt x="12" y="56"/>
                    </a:lnTo>
                    <a:lnTo>
                      <a:pt x="14" y="56"/>
                    </a:lnTo>
                    <a:lnTo>
                      <a:pt x="16" y="58"/>
                    </a:lnTo>
                    <a:lnTo>
                      <a:pt x="20" y="56"/>
                    </a:lnTo>
                    <a:lnTo>
                      <a:pt x="24" y="54"/>
                    </a:lnTo>
                    <a:lnTo>
                      <a:pt x="26" y="50"/>
                    </a:lnTo>
                    <a:lnTo>
                      <a:pt x="26" y="46"/>
                    </a:lnTo>
                    <a:lnTo>
                      <a:pt x="26" y="42"/>
                    </a:lnTo>
                    <a:lnTo>
                      <a:pt x="24" y="38"/>
                    </a:lnTo>
                    <a:lnTo>
                      <a:pt x="24" y="36"/>
                    </a:lnTo>
                    <a:lnTo>
                      <a:pt x="22" y="36"/>
                    </a:lnTo>
                    <a:lnTo>
                      <a:pt x="20" y="34"/>
                    </a:lnTo>
                    <a:lnTo>
                      <a:pt x="18" y="32"/>
                    </a:lnTo>
                    <a:lnTo>
                      <a:pt x="14" y="30"/>
                    </a:lnTo>
                    <a:lnTo>
                      <a:pt x="12" y="30"/>
                    </a:lnTo>
                    <a:lnTo>
                      <a:pt x="10" y="30"/>
                    </a:lnTo>
                    <a:lnTo>
                      <a:pt x="14" y="28"/>
                    </a:lnTo>
                    <a:lnTo>
                      <a:pt x="16" y="28"/>
                    </a:lnTo>
                    <a:lnTo>
                      <a:pt x="20" y="24"/>
                    </a:lnTo>
                    <a:lnTo>
                      <a:pt x="22" y="22"/>
                    </a:lnTo>
                    <a:lnTo>
                      <a:pt x="24" y="20"/>
                    </a:lnTo>
                    <a:lnTo>
                      <a:pt x="24" y="16"/>
                    </a:lnTo>
                    <a:lnTo>
                      <a:pt x="22" y="12"/>
                    </a:lnTo>
                    <a:lnTo>
                      <a:pt x="20" y="8"/>
                    </a:lnTo>
                    <a:lnTo>
                      <a:pt x="18" y="6"/>
                    </a:lnTo>
                    <a:lnTo>
                      <a:pt x="14" y="6"/>
                    </a:lnTo>
                    <a:lnTo>
                      <a:pt x="10" y="6"/>
                    </a:lnTo>
                    <a:lnTo>
                      <a:pt x="6" y="10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72" name="Rectangle 372"/>
              <p:cNvSpPr>
                <a:spLocks noChangeArrowheads="1"/>
              </p:cNvSpPr>
              <p:nvPr/>
            </p:nvSpPr>
            <p:spPr bwMode="auto">
              <a:xfrm>
                <a:off x="2152" y="244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3" name="Freeform 373"/>
              <p:cNvSpPr>
                <a:spLocks noEditPoints="1"/>
              </p:cNvSpPr>
              <p:nvPr/>
            </p:nvSpPr>
            <p:spPr bwMode="auto">
              <a:xfrm>
                <a:off x="2298" y="2462"/>
                <a:ext cx="38" cy="60"/>
              </a:xfrm>
              <a:custGeom>
                <a:avLst/>
                <a:gdLst>
                  <a:gd name="T0" fmla="*/ 0 w 38"/>
                  <a:gd name="T1" fmla="*/ 30 h 60"/>
                  <a:gd name="T2" fmla="*/ 2 w 38"/>
                  <a:gd name="T3" fmla="*/ 22 h 60"/>
                  <a:gd name="T4" fmla="*/ 4 w 38"/>
                  <a:gd name="T5" fmla="*/ 14 h 60"/>
                  <a:gd name="T6" fmla="*/ 8 w 38"/>
                  <a:gd name="T7" fmla="*/ 8 h 60"/>
                  <a:gd name="T8" fmla="*/ 12 w 38"/>
                  <a:gd name="T9" fmla="*/ 4 h 60"/>
                  <a:gd name="T10" fmla="*/ 16 w 38"/>
                  <a:gd name="T11" fmla="*/ 2 h 60"/>
                  <a:gd name="T12" fmla="*/ 20 w 38"/>
                  <a:gd name="T13" fmla="*/ 0 h 60"/>
                  <a:gd name="T14" fmla="*/ 24 w 38"/>
                  <a:gd name="T15" fmla="*/ 2 h 60"/>
                  <a:gd name="T16" fmla="*/ 28 w 38"/>
                  <a:gd name="T17" fmla="*/ 4 h 60"/>
                  <a:gd name="T18" fmla="*/ 30 w 38"/>
                  <a:gd name="T19" fmla="*/ 8 h 60"/>
                  <a:gd name="T20" fmla="*/ 34 w 38"/>
                  <a:gd name="T21" fmla="*/ 14 h 60"/>
                  <a:gd name="T22" fmla="*/ 36 w 38"/>
                  <a:gd name="T23" fmla="*/ 22 h 60"/>
                  <a:gd name="T24" fmla="*/ 38 w 38"/>
                  <a:gd name="T25" fmla="*/ 30 h 60"/>
                  <a:gd name="T26" fmla="*/ 36 w 38"/>
                  <a:gd name="T27" fmla="*/ 40 h 60"/>
                  <a:gd name="T28" fmla="*/ 34 w 38"/>
                  <a:gd name="T29" fmla="*/ 48 h 60"/>
                  <a:gd name="T30" fmla="*/ 32 w 38"/>
                  <a:gd name="T31" fmla="*/ 54 h 60"/>
                  <a:gd name="T32" fmla="*/ 28 w 38"/>
                  <a:gd name="T33" fmla="*/ 58 h 60"/>
                  <a:gd name="T34" fmla="*/ 24 w 38"/>
                  <a:gd name="T35" fmla="*/ 60 h 60"/>
                  <a:gd name="T36" fmla="*/ 18 w 38"/>
                  <a:gd name="T37" fmla="*/ 60 h 60"/>
                  <a:gd name="T38" fmla="*/ 14 w 38"/>
                  <a:gd name="T39" fmla="*/ 60 h 60"/>
                  <a:gd name="T40" fmla="*/ 10 w 38"/>
                  <a:gd name="T41" fmla="*/ 56 h 60"/>
                  <a:gd name="T42" fmla="*/ 6 w 38"/>
                  <a:gd name="T43" fmla="*/ 50 h 60"/>
                  <a:gd name="T44" fmla="*/ 2 w 38"/>
                  <a:gd name="T45" fmla="*/ 42 h 60"/>
                  <a:gd name="T46" fmla="*/ 0 w 38"/>
                  <a:gd name="T47" fmla="*/ 30 h 60"/>
                  <a:gd name="T48" fmla="*/ 10 w 38"/>
                  <a:gd name="T49" fmla="*/ 32 h 60"/>
                  <a:gd name="T50" fmla="*/ 10 w 38"/>
                  <a:gd name="T51" fmla="*/ 42 h 60"/>
                  <a:gd name="T52" fmla="*/ 12 w 38"/>
                  <a:gd name="T53" fmla="*/ 52 h 60"/>
                  <a:gd name="T54" fmla="*/ 14 w 38"/>
                  <a:gd name="T55" fmla="*/ 56 h 60"/>
                  <a:gd name="T56" fmla="*/ 16 w 38"/>
                  <a:gd name="T57" fmla="*/ 58 h 60"/>
                  <a:gd name="T58" fmla="*/ 20 w 38"/>
                  <a:gd name="T59" fmla="*/ 58 h 60"/>
                  <a:gd name="T60" fmla="*/ 22 w 38"/>
                  <a:gd name="T61" fmla="*/ 58 h 60"/>
                  <a:gd name="T62" fmla="*/ 24 w 38"/>
                  <a:gd name="T63" fmla="*/ 56 h 60"/>
                  <a:gd name="T64" fmla="*/ 26 w 38"/>
                  <a:gd name="T65" fmla="*/ 54 h 60"/>
                  <a:gd name="T66" fmla="*/ 28 w 38"/>
                  <a:gd name="T67" fmla="*/ 48 h 60"/>
                  <a:gd name="T68" fmla="*/ 28 w 38"/>
                  <a:gd name="T69" fmla="*/ 40 h 60"/>
                  <a:gd name="T70" fmla="*/ 30 w 38"/>
                  <a:gd name="T71" fmla="*/ 28 h 60"/>
                  <a:gd name="T72" fmla="*/ 28 w 38"/>
                  <a:gd name="T73" fmla="*/ 20 h 60"/>
                  <a:gd name="T74" fmla="*/ 28 w 38"/>
                  <a:gd name="T75" fmla="*/ 12 h 60"/>
                  <a:gd name="T76" fmla="*/ 26 w 38"/>
                  <a:gd name="T77" fmla="*/ 8 h 60"/>
                  <a:gd name="T78" fmla="*/ 24 w 38"/>
                  <a:gd name="T79" fmla="*/ 4 h 60"/>
                  <a:gd name="T80" fmla="*/ 22 w 38"/>
                  <a:gd name="T81" fmla="*/ 4 h 60"/>
                  <a:gd name="T82" fmla="*/ 20 w 38"/>
                  <a:gd name="T83" fmla="*/ 4 h 60"/>
                  <a:gd name="T84" fmla="*/ 16 w 38"/>
                  <a:gd name="T85" fmla="*/ 4 h 60"/>
                  <a:gd name="T86" fmla="*/ 14 w 38"/>
                  <a:gd name="T87" fmla="*/ 6 h 60"/>
                  <a:gd name="T88" fmla="*/ 12 w 38"/>
                  <a:gd name="T89" fmla="*/ 10 h 60"/>
                  <a:gd name="T90" fmla="*/ 10 w 38"/>
                  <a:gd name="T91" fmla="*/ 16 h 60"/>
                  <a:gd name="T92" fmla="*/ 10 w 38"/>
                  <a:gd name="T93" fmla="*/ 24 h 60"/>
                  <a:gd name="T94" fmla="*/ 10 w 38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"/>
                  <a:gd name="T145" fmla="*/ 0 h 60"/>
                  <a:gd name="T146" fmla="*/ 38 w 38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" h="60">
                    <a:moveTo>
                      <a:pt x="0" y="30"/>
                    </a:moveTo>
                    <a:lnTo>
                      <a:pt x="2" y="22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4" y="2"/>
                    </a:lnTo>
                    <a:lnTo>
                      <a:pt x="28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8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2" y="54"/>
                    </a:lnTo>
                    <a:lnTo>
                      <a:pt x="28" y="58"/>
                    </a:lnTo>
                    <a:lnTo>
                      <a:pt x="24" y="60"/>
                    </a:lnTo>
                    <a:lnTo>
                      <a:pt x="18" y="60"/>
                    </a:lnTo>
                    <a:lnTo>
                      <a:pt x="14" y="60"/>
                    </a:lnTo>
                    <a:lnTo>
                      <a:pt x="10" y="56"/>
                    </a:lnTo>
                    <a:lnTo>
                      <a:pt x="6" y="50"/>
                    </a:lnTo>
                    <a:lnTo>
                      <a:pt x="2" y="42"/>
                    </a:lnTo>
                    <a:lnTo>
                      <a:pt x="0" y="30"/>
                    </a:lnTo>
                    <a:close/>
                    <a:moveTo>
                      <a:pt x="10" y="32"/>
                    </a:moveTo>
                    <a:lnTo>
                      <a:pt x="10" y="42"/>
                    </a:lnTo>
                    <a:lnTo>
                      <a:pt x="12" y="52"/>
                    </a:lnTo>
                    <a:lnTo>
                      <a:pt x="14" y="56"/>
                    </a:lnTo>
                    <a:lnTo>
                      <a:pt x="16" y="58"/>
                    </a:lnTo>
                    <a:lnTo>
                      <a:pt x="20" y="58"/>
                    </a:lnTo>
                    <a:lnTo>
                      <a:pt x="22" y="58"/>
                    </a:lnTo>
                    <a:lnTo>
                      <a:pt x="24" y="56"/>
                    </a:lnTo>
                    <a:lnTo>
                      <a:pt x="26" y="54"/>
                    </a:lnTo>
                    <a:lnTo>
                      <a:pt x="28" y="48"/>
                    </a:lnTo>
                    <a:lnTo>
                      <a:pt x="28" y="40"/>
                    </a:lnTo>
                    <a:lnTo>
                      <a:pt x="30" y="28"/>
                    </a:lnTo>
                    <a:lnTo>
                      <a:pt x="28" y="20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1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74" name="Rectangle 374"/>
              <p:cNvSpPr>
                <a:spLocks noChangeArrowheads="1"/>
              </p:cNvSpPr>
              <p:nvPr/>
            </p:nvSpPr>
            <p:spPr bwMode="auto">
              <a:xfrm>
                <a:off x="2496" y="244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5" name="Freeform 375"/>
              <p:cNvSpPr>
                <a:spLocks/>
              </p:cNvSpPr>
              <p:nvPr/>
            </p:nvSpPr>
            <p:spPr bwMode="auto">
              <a:xfrm>
                <a:off x="2642" y="2462"/>
                <a:ext cx="24" cy="60"/>
              </a:xfrm>
              <a:custGeom>
                <a:avLst/>
                <a:gdLst>
                  <a:gd name="T0" fmla="*/ 0 w 24"/>
                  <a:gd name="T1" fmla="*/ 6 h 60"/>
                  <a:gd name="T2" fmla="*/ 14 w 24"/>
                  <a:gd name="T3" fmla="*/ 0 h 60"/>
                  <a:gd name="T4" fmla="*/ 16 w 24"/>
                  <a:gd name="T5" fmla="*/ 0 h 60"/>
                  <a:gd name="T6" fmla="*/ 16 w 24"/>
                  <a:gd name="T7" fmla="*/ 50 h 60"/>
                  <a:gd name="T8" fmla="*/ 16 w 24"/>
                  <a:gd name="T9" fmla="*/ 54 h 60"/>
                  <a:gd name="T10" fmla="*/ 16 w 24"/>
                  <a:gd name="T11" fmla="*/ 56 h 60"/>
                  <a:gd name="T12" fmla="*/ 18 w 24"/>
                  <a:gd name="T13" fmla="*/ 58 h 60"/>
                  <a:gd name="T14" fmla="*/ 18 w 24"/>
                  <a:gd name="T15" fmla="*/ 58 h 60"/>
                  <a:gd name="T16" fmla="*/ 20 w 24"/>
                  <a:gd name="T17" fmla="*/ 58 h 60"/>
                  <a:gd name="T18" fmla="*/ 24 w 24"/>
                  <a:gd name="T19" fmla="*/ 58 h 60"/>
                  <a:gd name="T20" fmla="*/ 24 w 24"/>
                  <a:gd name="T21" fmla="*/ 60 h 60"/>
                  <a:gd name="T22" fmla="*/ 2 w 24"/>
                  <a:gd name="T23" fmla="*/ 60 h 60"/>
                  <a:gd name="T24" fmla="*/ 2 w 24"/>
                  <a:gd name="T25" fmla="*/ 58 h 60"/>
                  <a:gd name="T26" fmla="*/ 6 w 24"/>
                  <a:gd name="T27" fmla="*/ 58 h 60"/>
                  <a:gd name="T28" fmla="*/ 6 w 24"/>
                  <a:gd name="T29" fmla="*/ 58 h 60"/>
                  <a:gd name="T30" fmla="*/ 8 w 24"/>
                  <a:gd name="T31" fmla="*/ 58 h 60"/>
                  <a:gd name="T32" fmla="*/ 8 w 24"/>
                  <a:gd name="T33" fmla="*/ 56 h 60"/>
                  <a:gd name="T34" fmla="*/ 8 w 24"/>
                  <a:gd name="T35" fmla="*/ 54 h 60"/>
                  <a:gd name="T36" fmla="*/ 10 w 24"/>
                  <a:gd name="T37" fmla="*/ 50 h 60"/>
                  <a:gd name="T38" fmla="*/ 10 w 24"/>
                  <a:gd name="T39" fmla="*/ 16 h 60"/>
                  <a:gd name="T40" fmla="*/ 8 w 24"/>
                  <a:gd name="T41" fmla="*/ 12 h 60"/>
                  <a:gd name="T42" fmla="*/ 8 w 24"/>
                  <a:gd name="T43" fmla="*/ 10 h 60"/>
                  <a:gd name="T44" fmla="*/ 8 w 24"/>
                  <a:gd name="T45" fmla="*/ 8 h 60"/>
                  <a:gd name="T46" fmla="*/ 8 w 24"/>
                  <a:gd name="T47" fmla="*/ 8 h 60"/>
                  <a:gd name="T48" fmla="*/ 6 w 24"/>
                  <a:gd name="T49" fmla="*/ 6 h 60"/>
                  <a:gd name="T50" fmla="*/ 6 w 24"/>
                  <a:gd name="T51" fmla="*/ 6 h 60"/>
                  <a:gd name="T52" fmla="*/ 4 w 24"/>
                  <a:gd name="T53" fmla="*/ 6 h 60"/>
                  <a:gd name="T54" fmla="*/ 2 w 24"/>
                  <a:gd name="T55" fmla="*/ 8 h 60"/>
                  <a:gd name="T56" fmla="*/ 0 w 24"/>
                  <a:gd name="T57" fmla="*/ 6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"/>
                  <a:gd name="T88" fmla="*/ 0 h 60"/>
                  <a:gd name="T89" fmla="*/ 24 w 24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" h="60">
                    <a:moveTo>
                      <a:pt x="0" y="6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16" y="50"/>
                    </a:lnTo>
                    <a:lnTo>
                      <a:pt x="16" y="54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4" y="58"/>
                    </a:lnTo>
                    <a:lnTo>
                      <a:pt x="24" y="60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6" y="58"/>
                    </a:lnTo>
                    <a:lnTo>
                      <a:pt x="8" y="58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10" y="50"/>
                    </a:lnTo>
                    <a:lnTo>
                      <a:pt x="10" y="16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76" name="Freeform 376"/>
              <p:cNvSpPr>
                <a:spLocks noEditPoints="1"/>
              </p:cNvSpPr>
              <p:nvPr/>
            </p:nvSpPr>
            <p:spPr bwMode="auto">
              <a:xfrm>
                <a:off x="2680" y="2462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2 w 36"/>
                  <a:gd name="T3" fmla="*/ 22 h 60"/>
                  <a:gd name="T4" fmla="*/ 4 w 36"/>
                  <a:gd name="T5" fmla="*/ 14 h 60"/>
                  <a:gd name="T6" fmla="*/ 6 w 36"/>
                  <a:gd name="T7" fmla="*/ 8 h 60"/>
                  <a:gd name="T8" fmla="*/ 10 w 36"/>
                  <a:gd name="T9" fmla="*/ 4 h 60"/>
                  <a:gd name="T10" fmla="*/ 14 w 36"/>
                  <a:gd name="T11" fmla="*/ 2 h 60"/>
                  <a:gd name="T12" fmla="*/ 18 w 36"/>
                  <a:gd name="T13" fmla="*/ 0 h 60"/>
                  <a:gd name="T14" fmla="*/ 22 w 36"/>
                  <a:gd name="T15" fmla="*/ 2 h 60"/>
                  <a:gd name="T16" fmla="*/ 26 w 36"/>
                  <a:gd name="T17" fmla="*/ 4 h 60"/>
                  <a:gd name="T18" fmla="*/ 30 w 36"/>
                  <a:gd name="T19" fmla="*/ 8 h 60"/>
                  <a:gd name="T20" fmla="*/ 34 w 36"/>
                  <a:gd name="T21" fmla="*/ 14 h 60"/>
                  <a:gd name="T22" fmla="*/ 36 w 36"/>
                  <a:gd name="T23" fmla="*/ 22 h 60"/>
                  <a:gd name="T24" fmla="*/ 36 w 36"/>
                  <a:gd name="T25" fmla="*/ 30 h 60"/>
                  <a:gd name="T26" fmla="*/ 36 w 36"/>
                  <a:gd name="T27" fmla="*/ 40 h 60"/>
                  <a:gd name="T28" fmla="*/ 34 w 36"/>
                  <a:gd name="T29" fmla="*/ 48 h 60"/>
                  <a:gd name="T30" fmla="*/ 30 w 36"/>
                  <a:gd name="T31" fmla="*/ 54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4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2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10 w 36"/>
                  <a:gd name="T51" fmla="*/ 42 h 60"/>
                  <a:gd name="T52" fmla="*/ 12 w 36"/>
                  <a:gd name="T53" fmla="*/ 52 h 60"/>
                  <a:gd name="T54" fmla="*/ 14 w 36"/>
                  <a:gd name="T55" fmla="*/ 56 h 60"/>
                  <a:gd name="T56" fmla="*/ 16 w 36"/>
                  <a:gd name="T57" fmla="*/ 58 h 60"/>
                  <a:gd name="T58" fmla="*/ 18 w 36"/>
                  <a:gd name="T59" fmla="*/ 58 h 60"/>
                  <a:gd name="T60" fmla="*/ 20 w 36"/>
                  <a:gd name="T61" fmla="*/ 58 h 60"/>
                  <a:gd name="T62" fmla="*/ 24 w 36"/>
                  <a:gd name="T63" fmla="*/ 56 h 60"/>
                  <a:gd name="T64" fmla="*/ 26 w 36"/>
                  <a:gd name="T65" fmla="*/ 54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20 h 60"/>
                  <a:gd name="T74" fmla="*/ 26 w 36"/>
                  <a:gd name="T75" fmla="*/ 12 h 60"/>
                  <a:gd name="T76" fmla="*/ 24 w 36"/>
                  <a:gd name="T77" fmla="*/ 8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4 h 60"/>
                  <a:gd name="T84" fmla="*/ 16 w 36"/>
                  <a:gd name="T85" fmla="*/ 4 h 60"/>
                  <a:gd name="T86" fmla="*/ 14 w 36"/>
                  <a:gd name="T87" fmla="*/ 6 h 60"/>
                  <a:gd name="T88" fmla="*/ 12 w 36"/>
                  <a:gd name="T89" fmla="*/ 10 h 60"/>
                  <a:gd name="T90" fmla="*/ 10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2" y="22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6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4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2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10" y="42"/>
                    </a:lnTo>
                    <a:lnTo>
                      <a:pt x="12" y="52"/>
                    </a:lnTo>
                    <a:lnTo>
                      <a:pt x="14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4" y="56"/>
                    </a:lnTo>
                    <a:lnTo>
                      <a:pt x="26" y="54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77" name="Rectangle 377"/>
              <p:cNvSpPr>
                <a:spLocks noChangeArrowheads="1"/>
              </p:cNvSpPr>
              <p:nvPr/>
            </p:nvSpPr>
            <p:spPr bwMode="auto">
              <a:xfrm>
                <a:off x="2784" y="244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8" name="Freeform 378"/>
              <p:cNvSpPr>
                <a:spLocks noEditPoints="1"/>
              </p:cNvSpPr>
              <p:nvPr/>
            </p:nvSpPr>
            <p:spPr bwMode="auto">
              <a:xfrm>
                <a:off x="2934" y="2462"/>
                <a:ext cx="34" cy="60"/>
              </a:xfrm>
              <a:custGeom>
                <a:avLst/>
                <a:gdLst>
                  <a:gd name="T0" fmla="*/ 6 w 34"/>
                  <a:gd name="T1" fmla="*/ 26 h 60"/>
                  <a:gd name="T2" fmla="*/ 0 w 34"/>
                  <a:gd name="T3" fmla="*/ 18 h 60"/>
                  <a:gd name="T4" fmla="*/ 2 w 34"/>
                  <a:gd name="T5" fmla="*/ 10 h 60"/>
                  <a:gd name="T6" fmla="*/ 10 w 34"/>
                  <a:gd name="T7" fmla="*/ 2 h 60"/>
                  <a:gd name="T8" fmla="*/ 22 w 34"/>
                  <a:gd name="T9" fmla="*/ 2 h 60"/>
                  <a:gd name="T10" fmla="*/ 32 w 34"/>
                  <a:gd name="T11" fmla="*/ 8 h 60"/>
                  <a:gd name="T12" fmla="*/ 32 w 34"/>
                  <a:gd name="T13" fmla="*/ 16 h 60"/>
                  <a:gd name="T14" fmla="*/ 26 w 34"/>
                  <a:gd name="T15" fmla="*/ 24 h 60"/>
                  <a:gd name="T16" fmla="*/ 26 w 34"/>
                  <a:gd name="T17" fmla="*/ 32 h 60"/>
                  <a:gd name="T18" fmla="*/ 32 w 34"/>
                  <a:gd name="T19" fmla="*/ 42 h 60"/>
                  <a:gd name="T20" fmla="*/ 32 w 34"/>
                  <a:gd name="T21" fmla="*/ 52 h 60"/>
                  <a:gd name="T22" fmla="*/ 22 w 34"/>
                  <a:gd name="T23" fmla="*/ 60 h 60"/>
                  <a:gd name="T24" fmla="*/ 10 w 34"/>
                  <a:gd name="T25" fmla="*/ 60 h 60"/>
                  <a:gd name="T26" fmla="*/ 2 w 34"/>
                  <a:gd name="T27" fmla="*/ 56 h 60"/>
                  <a:gd name="T28" fmla="*/ 0 w 34"/>
                  <a:gd name="T29" fmla="*/ 46 h 60"/>
                  <a:gd name="T30" fmla="*/ 2 w 34"/>
                  <a:gd name="T31" fmla="*/ 38 h 60"/>
                  <a:gd name="T32" fmla="*/ 10 w 34"/>
                  <a:gd name="T33" fmla="*/ 30 h 60"/>
                  <a:gd name="T34" fmla="*/ 20 w 34"/>
                  <a:gd name="T35" fmla="*/ 22 h 60"/>
                  <a:gd name="T36" fmla="*/ 24 w 34"/>
                  <a:gd name="T37" fmla="*/ 16 h 60"/>
                  <a:gd name="T38" fmla="*/ 24 w 34"/>
                  <a:gd name="T39" fmla="*/ 8 h 60"/>
                  <a:gd name="T40" fmla="*/ 20 w 34"/>
                  <a:gd name="T41" fmla="*/ 4 h 60"/>
                  <a:gd name="T42" fmla="*/ 14 w 34"/>
                  <a:gd name="T43" fmla="*/ 4 h 60"/>
                  <a:gd name="T44" fmla="*/ 8 w 34"/>
                  <a:gd name="T45" fmla="*/ 8 h 60"/>
                  <a:gd name="T46" fmla="*/ 8 w 34"/>
                  <a:gd name="T47" fmla="*/ 14 h 60"/>
                  <a:gd name="T48" fmla="*/ 10 w 34"/>
                  <a:gd name="T49" fmla="*/ 18 h 60"/>
                  <a:gd name="T50" fmla="*/ 18 w 34"/>
                  <a:gd name="T51" fmla="*/ 26 h 60"/>
                  <a:gd name="T52" fmla="*/ 10 w 34"/>
                  <a:gd name="T53" fmla="*/ 36 h 60"/>
                  <a:gd name="T54" fmla="*/ 8 w 34"/>
                  <a:gd name="T55" fmla="*/ 42 h 60"/>
                  <a:gd name="T56" fmla="*/ 8 w 34"/>
                  <a:gd name="T57" fmla="*/ 50 h 60"/>
                  <a:gd name="T58" fmla="*/ 12 w 34"/>
                  <a:gd name="T59" fmla="*/ 58 h 60"/>
                  <a:gd name="T60" fmla="*/ 20 w 34"/>
                  <a:gd name="T61" fmla="*/ 58 h 60"/>
                  <a:gd name="T62" fmla="*/ 24 w 34"/>
                  <a:gd name="T63" fmla="*/ 52 h 60"/>
                  <a:gd name="T64" fmla="*/ 24 w 34"/>
                  <a:gd name="T65" fmla="*/ 46 h 60"/>
                  <a:gd name="T66" fmla="*/ 22 w 34"/>
                  <a:gd name="T67" fmla="*/ 40 h 60"/>
                  <a:gd name="T68" fmla="*/ 12 w 34"/>
                  <a:gd name="T69" fmla="*/ 32 h 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"/>
                  <a:gd name="T106" fmla="*/ 0 h 60"/>
                  <a:gd name="T107" fmla="*/ 34 w 34"/>
                  <a:gd name="T108" fmla="*/ 60 h 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" h="60">
                    <a:moveTo>
                      <a:pt x="10" y="30"/>
                    </a:moveTo>
                    <a:lnTo>
                      <a:pt x="6" y="26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4" y="4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22" y="2"/>
                    </a:lnTo>
                    <a:lnTo>
                      <a:pt x="28" y="4"/>
                    </a:lnTo>
                    <a:lnTo>
                      <a:pt x="32" y="8"/>
                    </a:lnTo>
                    <a:lnTo>
                      <a:pt x="32" y="12"/>
                    </a:lnTo>
                    <a:lnTo>
                      <a:pt x="32" y="16"/>
                    </a:lnTo>
                    <a:lnTo>
                      <a:pt x="30" y="20"/>
                    </a:lnTo>
                    <a:lnTo>
                      <a:pt x="26" y="24"/>
                    </a:lnTo>
                    <a:lnTo>
                      <a:pt x="20" y="28"/>
                    </a:lnTo>
                    <a:lnTo>
                      <a:pt x="26" y="32"/>
                    </a:lnTo>
                    <a:lnTo>
                      <a:pt x="30" y="36"/>
                    </a:lnTo>
                    <a:lnTo>
                      <a:pt x="32" y="42"/>
                    </a:lnTo>
                    <a:lnTo>
                      <a:pt x="34" y="46"/>
                    </a:lnTo>
                    <a:lnTo>
                      <a:pt x="32" y="52"/>
                    </a:lnTo>
                    <a:lnTo>
                      <a:pt x="28" y="56"/>
                    </a:lnTo>
                    <a:lnTo>
                      <a:pt x="22" y="60"/>
                    </a:lnTo>
                    <a:lnTo>
                      <a:pt x="16" y="60"/>
                    </a:lnTo>
                    <a:lnTo>
                      <a:pt x="10" y="60"/>
                    </a:lnTo>
                    <a:lnTo>
                      <a:pt x="6" y="58"/>
                    </a:lnTo>
                    <a:lnTo>
                      <a:pt x="2" y="56"/>
                    </a:lnTo>
                    <a:lnTo>
                      <a:pt x="0" y="52"/>
                    </a:lnTo>
                    <a:lnTo>
                      <a:pt x="0" y="46"/>
                    </a:lnTo>
                    <a:lnTo>
                      <a:pt x="0" y="42"/>
                    </a:lnTo>
                    <a:lnTo>
                      <a:pt x="2" y="38"/>
                    </a:lnTo>
                    <a:lnTo>
                      <a:pt x="6" y="34"/>
                    </a:lnTo>
                    <a:lnTo>
                      <a:pt x="10" y="30"/>
                    </a:lnTo>
                    <a:close/>
                    <a:moveTo>
                      <a:pt x="18" y="26"/>
                    </a:moveTo>
                    <a:lnTo>
                      <a:pt x="20" y="22"/>
                    </a:lnTo>
                    <a:lnTo>
                      <a:pt x="22" y="18"/>
                    </a:lnTo>
                    <a:lnTo>
                      <a:pt x="24" y="16"/>
                    </a:lnTo>
                    <a:lnTo>
                      <a:pt x="24" y="12"/>
                    </a:lnTo>
                    <a:lnTo>
                      <a:pt x="24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10" y="16"/>
                    </a:lnTo>
                    <a:lnTo>
                      <a:pt x="10" y="18"/>
                    </a:lnTo>
                    <a:lnTo>
                      <a:pt x="12" y="20"/>
                    </a:lnTo>
                    <a:lnTo>
                      <a:pt x="18" y="26"/>
                    </a:lnTo>
                    <a:close/>
                    <a:moveTo>
                      <a:pt x="12" y="32"/>
                    </a:moveTo>
                    <a:lnTo>
                      <a:pt x="10" y="36"/>
                    </a:lnTo>
                    <a:lnTo>
                      <a:pt x="8" y="38"/>
                    </a:lnTo>
                    <a:lnTo>
                      <a:pt x="8" y="42"/>
                    </a:lnTo>
                    <a:lnTo>
                      <a:pt x="8" y="46"/>
                    </a:lnTo>
                    <a:lnTo>
                      <a:pt x="8" y="50"/>
                    </a:lnTo>
                    <a:lnTo>
                      <a:pt x="10" y="54"/>
                    </a:lnTo>
                    <a:lnTo>
                      <a:pt x="12" y="58"/>
                    </a:lnTo>
                    <a:lnTo>
                      <a:pt x="16" y="58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4" y="52"/>
                    </a:lnTo>
                    <a:lnTo>
                      <a:pt x="24" y="50"/>
                    </a:lnTo>
                    <a:lnTo>
                      <a:pt x="24" y="46"/>
                    </a:lnTo>
                    <a:lnTo>
                      <a:pt x="24" y="44"/>
                    </a:lnTo>
                    <a:lnTo>
                      <a:pt x="22" y="40"/>
                    </a:lnTo>
                    <a:lnTo>
                      <a:pt x="18" y="36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79" name="Freeform 379"/>
              <p:cNvSpPr>
                <a:spLocks noEditPoints="1"/>
              </p:cNvSpPr>
              <p:nvPr/>
            </p:nvSpPr>
            <p:spPr bwMode="auto">
              <a:xfrm>
                <a:off x="2976" y="2462"/>
                <a:ext cx="36" cy="60"/>
              </a:xfrm>
              <a:custGeom>
                <a:avLst/>
                <a:gdLst>
                  <a:gd name="T0" fmla="*/ 34 w 36"/>
                  <a:gd name="T1" fmla="*/ 0 h 60"/>
                  <a:gd name="T2" fmla="*/ 34 w 36"/>
                  <a:gd name="T3" fmla="*/ 2 h 60"/>
                  <a:gd name="T4" fmla="*/ 30 w 36"/>
                  <a:gd name="T5" fmla="*/ 4 h 60"/>
                  <a:gd name="T6" fmla="*/ 26 w 36"/>
                  <a:gd name="T7" fmla="*/ 4 h 60"/>
                  <a:gd name="T8" fmla="*/ 22 w 36"/>
                  <a:gd name="T9" fmla="*/ 6 h 60"/>
                  <a:gd name="T10" fmla="*/ 18 w 36"/>
                  <a:gd name="T11" fmla="*/ 10 h 60"/>
                  <a:gd name="T12" fmla="*/ 16 w 36"/>
                  <a:gd name="T13" fmla="*/ 14 h 60"/>
                  <a:gd name="T14" fmla="*/ 12 w 36"/>
                  <a:gd name="T15" fmla="*/ 18 h 60"/>
                  <a:gd name="T16" fmla="*/ 10 w 36"/>
                  <a:gd name="T17" fmla="*/ 22 h 60"/>
                  <a:gd name="T18" fmla="*/ 10 w 36"/>
                  <a:gd name="T19" fmla="*/ 28 h 60"/>
                  <a:gd name="T20" fmla="*/ 16 w 36"/>
                  <a:gd name="T21" fmla="*/ 24 h 60"/>
                  <a:gd name="T22" fmla="*/ 22 w 36"/>
                  <a:gd name="T23" fmla="*/ 24 h 60"/>
                  <a:gd name="T24" fmla="*/ 26 w 36"/>
                  <a:gd name="T25" fmla="*/ 24 h 60"/>
                  <a:gd name="T26" fmla="*/ 32 w 36"/>
                  <a:gd name="T27" fmla="*/ 28 h 60"/>
                  <a:gd name="T28" fmla="*/ 34 w 36"/>
                  <a:gd name="T29" fmla="*/ 34 h 60"/>
                  <a:gd name="T30" fmla="*/ 36 w 36"/>
                  <a:gd name="T31" fmla="*/ 40 h 60"/>
                  <a:gd name="T32" fmla="*/ 34 w 36"/>
                  <a:gd name="T33" fmla="*/ 48 h 60"/>
                  <a:gd name="T34" fmla="*/ 32 w 36"/>
                  <a:gd name="T35" fmla="*/ 54 h 60"/>
                  <a:gd name="T36" fmla="*/ 28 w 36"/>
                  <a:gd name="T37" fmla="*/ 58 h 60"/>
                  <a:gd name="T38" fmla="*/ 22 w 36"/>
                  <a:gd name="T39" fmla="*/ 60 h 60"/>
                  <a:gd name="T40" fmla="*/ 18 w 36"/>
                  <a:gd name="T41" fmla="*/ 60 h 60"/>
                  <a:gd name="T42" fmla="*/ 12 w 36"/>
                  <a:gd name="T43" fmla="*/ 60 h 60"/>
                  <a:gd name="T44" fmla="*/ 8 w 36"/>
                  <a:gd name="T45" fmla="*/ 56 h 60"/>
                  <a:gd name="T46" fmla="*/ 2 w 36"/>
                  <a:gd name="T47" fmla="*/ 52 h 60"/>
                  <a:gd name="T48" fmla="*/ 0 w 36"/>
                  <a:gd name="T49" fmla="*/ 44 h 60"/>
                  <a:gd name="T50" fmla="*/ 0 w 36"/>
                  <a:gd name="T51" fmla="*/ 36 h 60"/>
                  <a:gd name="T52" fmla="*/ 0 w 36"/>
                  <a:gd name="T53" fmla="*/ 30 h 60"/>
                  <a:gd name="T54" fmla="*/ 2 w 36"/>
                  <a:gd name="T55" fmla="*/ 22 h 60"/>
                  <a:gd name="T56" fmla="*/ 6 w 36"/>
                  <a:gd name="T57" fmla="*/ 16 h 60"/>
                  <a:gd name="T58" fmla="*/ 12 w 36"/>
                  <a:gd name="T59" fmla="*/ 10 h 60"/>
                  <a:gd name="T60" fmla="*/ 18 w 36"/>
                  <a:gd name="T61" fmla="*/ 6 h 60"/>
                  <a:gd name="T62" fmla="*/ 22 w 36"/>
                  <a:gd name="T63" fmla="*/ 2 h 60"/>
                  <a:gd name="T64" fmla="*/ 28 w 36"/>
                  <a:gd name="T65" fmla="*/ 0 h 60"/>
                  <a:gd name="T66" fmla="*/ 32 w 36"/>
                  <a:gd name="T67" fmla="*/ 0 h 60"/>
                  <a:gd name="T68" fmla="*/ 34 w 36"/>
                  <a:gd name="T69" fmla="*/ 0 h 60"/>
                  <a:gd name="T70" fmla="*/ 8 w 36"/>
                  <a:gd name="T71" fmla="*/ 30 h 60"/>
                  <a:gd name="T72" fmla="*/ 8 w 36"/>
                  <a:gd name="T73" fmla="*/ 36 h 60"/>
                  <a:gd name="T74" fmla="*/ 8 w 36"/>
                  <a:gd name="T75" fmla="*/ 40 h 60"/>
                  <a:gd name="T76" fmla="*/ 8 w 36"/>
                  <a:gd name="T77" fmla="*/ 44 h 60"/>
                  <a:gd name="T78" fmla="*/ 8 w 36"/>
                  <a:gd name="T79" fmla="*/ 48 h 60"/>
                  <a:gd name="T80" fmla="*/ 10 w 36"/>
                  <a:gd name="T81" fmla="*/ 52 h 60"/>
                  <a:gd name="T82" fmla="*/ 14 w 36"/>
                  <a:gd name="T83" fmla="*/ 56 h 60"/>
                  <a:gd name="T84" fmla="*/ 16 w 36"/>
                  <a:gd name="T85" fmla="*/ 58 h 60"/>
                  <a:gd name="T86" fmla="*/ 18 w 36"/>
                  <a:gd name="T87" fmla="*/ 58 h 60"/>
                  <a:gd name="T88" fmla="*/ 22 w 36"/>
                  <a:gd name="T89" fmla="*/ 58 h 60"/>
                  <a:gd name="T90" fmla="*/ 24 w 36"/>
                  <a:gd name="T91" fmla="*/ 54 h 60"/>
                  <a:gd name="T92" fmla="*/ 26 w 36"/>
                  <a:gd name="T93" fmla="*/ 50 h 60"/>
                  <a:gd name="T94" fmla="*/ 28 w 36"/>
                  <a:gd name="T95" fmla="*/ 44 h 60"/>
                  <a:gd name="T96" fmla="*/ 26 w 36"/>
                  <a:gd name="T97" fmla="*/ 38 h 60"/>
                  <a:gd name="T98" fmla="*/ 24 w 36"/>
                  <a:gd name="T99" fmla="*/ 32 h 60"/>
                  <a:gd name="T100" fmla="*/ 22 w 36"/>
                  <a:gd name="T101" fmla="*/ 28 h 60"/>
                  <a:gd name="T102" fmla="*/ 16 w 36"/>
                  <a:gd name="T103" fmla="*/ 26 h 60"/>
                  <a:gd name="T104" fmla="*/ 16 w 36"/>
                  <a:gd name="T105" fmla="*/ 28 h 60"/>
                  <a:gd name="T106" fmla="*/ 14 w 36"/>
                  <a:gd name="T107" fmla="*/ 28 h 60"/>
                  <a:gd name="T108" fmla="*/ 12 w 36"/>
                  <a:gd name="T109" fmla="*/ 28 h 60"/>
                  <a:gd name="T110" fmla="*/ 8 w 36"/>
                  <a:gd name="T111" fmla="*/ 30 h 6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6"/>
                  <a:gd name="T169" fmla="*/ 0 h 60"/>
                  <a:gd name="T170" fmla="*/ 36 w 36"/>
                  <a:gd name="T171" fmla="*/ 60 h 6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6" h="60">
                    <a:moveTo>
                      <a:pt x="34" y="0"/>
                    </a:moveTo>
                    <a:lnTo>
                      <a:pt x="34" y="2"/>
                    </a:lnTo>
                    <a:lnTo>
                      <a:pt x="30" y="4"/>
                    </a:lnTo>
                    <a:lnTo>
                      <a:pt x="26" y="4"/>
                    </a:lnTo>
                    <a:lnTo>
                      <a:pt x="22" y="6"/>
                    </a:lnTo>
                    <a:lnTo>
                      <a:pt x="18" y="10"/>
                    </a:lnTo>
                    <a:lnTo>
                      <a:pt x="16" y="14"/>
                    </a:lnTo>
                    <a:lnTo>
                      <a:pt x="12" y="18"/>
                    </a:lnTo>
                    <a:lnTo>
                      <a:pt x="10" y="22"/>
                    </a:lnTo>
                    <a:lnTo>
                      <a:pt x="10" y="28"/>
                    </a:lnTo>
                    <a:lnTo>
                      <a:pt x="16" y="24"/>
                    </a:lnTo>
                    <a:lnTo>
                      <a:pt x="22" y="24"/>
                    </a:lnTo>
                    <a:lnTo>
                      <a:pt x="26" y="24"/>
                    </a:lnTo>
                    <a:lnTo>
                      <a:pt x="32" y="28"/>
                    </a:lnTo>
                    <a:lnTo>
                      <a:pt x="34" y="34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2" y="54"/>
                    </a:lnTo>
                    <a:lnTo>
                      <a:pt x="28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2" y="52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2" y="22"/>
                    </a:lnTo>
                    <a:lnTo>
                      <a:pt x="6" y="16"/>
                    </a:lnTo>
                    <a:lnTo>
                      <a:pt x="12" y="10"/>
                    </a:lnTo>
                    <a:lnTo>
                      <a:pt x="18" y="6"/>
                    </a:lnTo>
                    <a:lnTo>
                      <a:pt x="22" y="2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4" y="0"/>
                    </a:lnTo>
                    <a:close/>
                    <a:moveTo>
                      <a:pt x="8" y="30"/>
                    </a:moveTo>
                    <a:lnTo>
                      <a:pt x="8" y="36"/>
                    </a:lnTo>
                    <a:lnTo>
                      <a:pt x="8" y="40"/>
                    </a:lnTo>
                    <a:lnTo>
                      <a:pt x="8" y="44"/>
                    </a:lnTo>
                    <a:lnTo>
                      <a:pt x="8" y="48"/>
                    </a:lnTo>
                    <a:lnTo>
                      <a:pt x="10" y="52"/>
                    </a:lnTo>
                    <a:lnTo>
                      <a:pt x="14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2" y="58"/>
                    </a:lnTo>
                    <a:lnTo>
                      <a:pt x="24" y="54"/>
                    </a:lnTo>
                    <a:lnTo>
                      <a:pt x="26" y="50"/>
                    </a:lnTo>
                    <a:lnTo>
                      <a:pt x="28" y="44"/>
                    </a:lnTo>
                    <a:lnTo>
                      <a:pt x="26" y="38"/>
                    </a:lnTo>
                    <a:lnTo>
                      <a:pt x="24" y="32"/>
                    </a:lnTo>
                    <a:lnTo>
                      <a:pt x="22" y="28"/>
                    </a:lnTo>
                    <a:lnTo>
                      <a:pt x="16" y="26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2" y="28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80" name="Freeform 380"/>
              <p:cNvSpPr>
                <a:spLocks noEditPoints="1"/>
              </p:cNvSpPr>
              <p:nvPr/>
            </p:nvSpPr>
            <p:spPr bwMode="auto">
              <a:xfrm>
                <a:off x="3020" y="2462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2 h 60"/>
                  <a:gd name="T4" fmla="*/ 2 w 36"/>
                  <a:gd name="T5" fmla="*/ 14 h 60"/>
                  <a:gd name="T6" fmla="*/ 6 w 36"/>
                  <a:gd name="T7" fmla="*/ 8 h 60"/>
                  <a:gd name="T8" fmla="*/ 10 w 36"/>
                  <a:gd name="T9" fmla="*/ 4 h 60"/>
                  <a:gd name="T10" fmla="*/ 14 w 36"/>
                  <a:gd name="T11" fmla="*/ 2 h 60"/>
                  <a:gd name="T12" fmla="*/ 18 w 36"/>
                  <a:gd name="T13" fmla="*/ 0 h 60"/>
                  <a:gd name="T14" fmla="*/ 22 w 36"/>
                  <a:gd name="T15" fmla="*/ 2 h 60"/>
                  <a:gd name="T16" fmla="*/ 26 w 36"/>
                  <a:gd name="T17" fmla="*/ 4 h 60"/>
                  <a:gd name="T18" fmla="*/ 30 w 36"/>
                  <a:gd name="T19" fmla="*/ 8 h 60"/>
                  <a:gd name="T20" fmla="*/ 32 w 36"/>
                  <a:gd name="T21" fmla="*/ 14 h 60"/>
                  <a:gd name="T22" fmla="*/ 34 w 36"/>
                  <a:gd name="T23" fmla="*/ 22 h 60"/>
                  <a:gd name="T24" fmla="*/ 36 w 36"/>
                  <a:gd name="T25" fmla="*/ 30 h 60"/>
                  <a:gd name="T26" fmla="*/ 34 w 36"/>
                  <a:gd name="T27" fmla="*/ 40 h 60"/>
                  <a:gd name="T28" fmla="*/ 32 w 36"/>
                  <a:gd name="T29" fmla="*/ 48 h 60"/>
                  <a:gd name="T30" fmla="*/ 30 w 36"/>
                  <a:gd name="T31" fmla="*/ 54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2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0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0 w 36"/>
                  <a:gd name="T53" fmla="*/ 52 h 60"/>
                  <a:gd name="T54" fmla="*/ 12 w 36"/>
                  <a:gd name="T55" fmla="*/ 56 h 60"/>
                  <a:gd name="T56" fmla="*/ 14 w 36"/>
                  <a:gd name="T57" fmla="*/ 58 h 60"/>
                  <a:gd name="T58" fmla="*/ 18 w 36"/>
                  <a:gd name="T59" fmla="*/ 58 h 60"/>
                  <a:gd name="T60" fmla="*/ 20 w 36"/>
                  <a:gd name="T61" fmla="*/ 58 h 60"/>
                  <a:gd name="T62" fmla="*/ 22 w 36"/>
                  <a:gd name="T63" fmla="*/ 56 h 60"/>
                  <a:gd name="T64" fmla="*/ 24 w 36"/>
                  <a:gd name="T65" fmla="*/ 54 h 60"/>
                  <a:gd name="T66" fmla="*/ 26 w 36"/>
                  <a:gd name="T67" fmla="*/ 48 h 60"/>
                  <a:gd name="T68" fmla="*/ 26 w 36"/>
                  <a:gd name="T69" fmla="*/ 40 h 60"/>
                  <a:gd name="T70" fmla="*/ 28 w 36"/>
                  <a:gd name="T71" fmla="*/ 28 h 60"/>
                  <a:gd name="T72" fmla="*/ 26 w 36"/>
                  <a:gd name="T73" fmla="*/ 20 h 60"/>
                  <a:gd name="T74" fmla="*/ 26 w 36"/>
                  <a:gd name="T75" fmla="*/ 12 h 60"/>
                  <a:gd name="T76" fmla="*/ 24 w 36"/>
                  <a:gd name="T77" fmla="*/ 8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4 h 60"/>
                  <a:gd name="T84" fmla="*/ 14 w 36"/>
                  <a:gd name="T85" fmla="*/ 4 h 60"/>
                  <a:gd name="T86" fmla="*/ 12 w 36"/>
                  <a:gd name="T87" fmla="*/ 6 h 60"/>
                  <a:gd name="T88" fmla="*/ 10 w 36"/>
                  <a:gd name="T89" fmla="*/ 10 h 60"/>
                  <a:gd name="T90" fmla="*/ 8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2" y="14"/>
                    </a:lnTo>
                    <a:lnTo>
                      <a:pt x="34" y="22"/>
                    </a:lnTo>
                    <a:lnTo>
                      <a:pt x="36" y="30"/>
                    </a:lnTo>
                    <a:lnTo>
                      <a:pt x="34" y="40"/>
                    </a:lnTo>
                    <a:lnTo>
                      <a:pt x="32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0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0" y="52"/>
                    </a:lnTo>
                    <a:lnTo>
                      <a:pt x="12" y="56"/>
                    </a:lnTo>
                    <a:lnTo>
                      <a:pt x="14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48"/>
                    </a:lnTo>
                    <a:lnTo>
                      <a:pt x="26" y="40"/>
                    </a:lnTo>
                    <a:lnTo>
                      <a:pt x="28" y="28"/>
                    </a:lnTo>
                    <a:lnTo>
                      <a:pt x="26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0" y="10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81" name="Rectangle 381"/>
              <p:cNvSpPr>
                <a:spLocks noChangeArrowheads="1"/>
              </p:cNvSpPr>
              <p:nvPr/>
            </p:nvSpPr>
            <p:spPr bwMode="auto">
              <a:xfrm>
                <a:off x="3080" y="244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2" name="Freeform 382"/>
              <p:cNvSpPr>
                <a:spLocks/>
              </p:cNvSpPr>
              <p:nvPr/>
            </p:nvSpPr>
            <p:spPr bwMode="auto">
              <a:xfrm>
                <a:off x="3228" y="2462"/>
                <a:ext cx="32" cy="60"/>
              </a:xfrm>
              <a:custGeom>
                <a:avLst/>
                <a:gdLst>
                  <a:gd name="T0" fmla="*/ 2 w 32"/>
                  <a:gd name="T1" fmla="*/ 8 h 60"/>
                  <a:gd name="T2" fmla="*/ 10 w 32"/>
                  <a:gd name="T3" fmla="*/ 2 h 60"/>
                  <a:gd name="T4" fmla="*/ 22 w 32"/>
                  <a:gd name="T5" fmla="*/ 2 h 60"/>
                  <a:gd name="T6" fmla="*/ 28 w 32"/>
                  <a:gd name="T7" fmla="*/ 8 h 60"/>
                  <a:gd name="T8" fmla="*/ 28 w 32"/>
                  <a:gd name="T9" fmla="*/ 16 h 60"/>
                  <a:gd name="T10" fmla="*/ 20 w 32"/>
                  <a:gd name="T11" fmla="*/ 26 h 60"/>
                  <a:gd name="T12" fmla="*/ 30 w 32"/>
                  <a:gd name="T13" fmla="*/ 32 h 60"/>
                  <a:gd name="T14" fmla="*/ 32 w 32"/>
                  <a:gd name="T15" fmla="*/ 40 h 60"/>
                  <a:gd name="T16" fmla="*/ 28 w 32"/>
                  <a:gd name="T17" fmla="*/ 54 h 60"/>
                  <a:gd name="T18" fmla="*/ 16 w 32"/>
                  <a:gd name="T19" fmla="*/ 60 h 60"/>
                  <a:gd name="T20" fmla="*/ 4 w 32"/>
                  <a:gd name="T21" fmla="*/ 60 h 60"/>
                  <a:gd name="T22" fmla="*/ 0 w 32"/>
                  <a:gd name="T23" fmla="*/ 58 h 60"/>
                  <a:gd name="T24" fmla="*/ 0 w 32"/>
                  <a:gd name="T25" fmla="*/ 56 h 60"/>
                  <a:gd name="T26" fmla="*/ 2 w 32"/>
                  <a:gd name="T27" fmla="*/ 54 h 60"/>
                  <a:gd name="T28" fmla="*/ 4 w 32"/>
                  <a:gd name="T29" fmla="*/ 54 h 60"/>
                  <a:gd name="T30" fmla="*/ 6 w 32"/>
                  <a:gd name="T31" fmla="*/ 54 h 60"/>
                  <a:gd name="T32" fmla="*/ 10 w 32"/>
                  <a:gd name="T33" fmla="*/ 56 h 60"/>
                  <a:gd name="T34" fmla="*/ 12 w 32"/>
                  <a:gd name="T35" fmla="*/ 56 h 60"/>
                  <a:gd name="T36" fmla="*/ 18 w 32"/>
                  <a:gd name="T37" fmla="*/ 56 h 60"/>
                  <a:gd name="T38" fmla="*/ 24 w 32"/>
                  <a:gd name="T39" fmla="*/ 50 h 60"/>
                  <a:gd name="T40" fmla="*/ 26 w 32"/>
                  <a:gd name="T41" fmla="*/ 42 h 60"/>
                  <a:gd name="T42" fmla="*/ 22 w 32"/>
                  <a:gd name="T43" fmla="*/ 36 h 60"/>
                  <a:gd name="T44" fmla="*/ 20 w 32"/>
                  <a:gd name="T45" fmla="*/ 34 h 60"/>
                  <a:gd name="T46" fmla="*/ 14 w 32"/>
                  <a:gd name="T47" fmla="*/ 30 h 60"/>
                  <a:gd name="T48" fmla="*/ 8 w 32"/>
                  <a:gd name="T49" fmla="*/ 30 h 60"/>
                  <a:gd name="T50" fmla="*/ 12 w 32"/>
                  <a:gd name="T51" fmla="*/ 28 h 60"/>
                  <a:gd name="T52" fmla="*/ 20 w 32"/>
                  <a:gd name="T53" fmla="*/ 24 h 60"/>
                  <a:gd name="T54" fmla="*/ 22 w 32"/>
                  <a:gd name="T55" fmla="*/ 20 h 60"/>
                  <a:gd name="T56" fmla="*/ 22 w 32"/>
                  <a:gd name="T57" fmla="*/ 12 h 60"/>
                  <a:gd name="T58" fmla="*/ 16 w 32"/>
                  <a:gd name="T59" fmla="*/ 6 h 60"/>
                  <a:gd name="T60" fmla="*/ 8 w 32"/>
                  <a:gd name="T61" fmla="*/ 6 h 60"/>
                  <a:gd name="T62" fmla="*/ 2 w 32"/>
                  <a:gd name="T63" fmla="*/ 12 h 6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2"/>
                  <a:gd name="T97" fmla="*/ 0 h 60"/>
                  <a:gd name="T98" fmla="*/ 32 w 32"/>
                  <a:gd name="T99" fmla="*/ 60 h 6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2" h="60">
                    <a:moveTo>
                      <a:pt x="0" y="12"/>
                    </a:moveTo>
                    <a:lnTo>
                      <a:pt x="2" y="8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28" y="8"/>
                    </a:lnTo>
                    <a:lnTo>
                      <a:pt x="30" y="12"/>
                    </a:lnTo>
                    <a:lnTo>
                      <a:pt x="28" y="16"/>
                    </a:lnTo>
                    <a:lnTo>
                      <a:pt x="26" y="20"/>
                    </a:lnTo>
                    <a:lnTo>
                      <a:pt x="20" y="26"/>
                    </a:lnTo>
                    <a:lnTo>
                      <a:pt x="26" y="28"/>
                    </a:lnTo>
                    <a:lnTo>
                      <a:pt x="30" y="32"/>
                    </a:lnTo>
                    <a:lnTo>
                      <a:pt x="32" y="36"/>
                    </a:lnTo>
                    <a:lnTo>
                      <a:pt x="32" y="40"/>
                    </a:lnTo>
                    <a:lnTo>
                      <a:pt x="30" y="48"/>
                    </a:lnTo>
                    <a:lnTo>
                      <a:pt x="28" y="54"/>
                    </a:lnTo>
                    <a:lnTo>
                      <a:pt x="22" y="58"/>
                    </a:lnTo>
                    <a:lnTo>
                      <a:pt x="16" y="60"/>
                    </a:lnTo>
                    <a:lnTo>
                      <a:pt x="10" y="60"/>
                    </a:lnTo>
                    <a:lnTo>
                      <a:pt x="4" y="60"/>
                    </a:lnTo>
                    <a:lnTo>
                      <a:pt x="2" y="60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4" y="54"/>
                    </a:lnTo>
                    <a:lnTo>
                      <a:pt x="6" y="54"/>
                    </a:lnTo>
                    <a:lnTo>
                      <a:pt x="8" y="56"/>
                    </a:lnTo>
                    <a:lnTo>
                      <a:pt x="10" y="56"/>
                    </a:lnTo>
                    <a:lnTo>
                      <a:pt x="12" y="56"/>
                    </a:lnTo>
                    <a:lnTo>
                      <a:pt x="14" y="58"/>
                    </a:lnTo>
                    <a:lnTo>
                      <a:pt x="18" y="56"/>
                    </a:lnTo>
                    <a:lnTo>
                      <a:pt x="22" y="54"/>
                    </a:lnTo>
                    <a:lnTo>
                      <a:pt x="24" y="50"/>
                    </a:lnTo>
                    <a:lnTo>
                      <a:pt x="26" y="46"/>
                    </a:lnTo>
                    <a:lnTo>
                      <a:pt x="26" y="42"/>
                    </a:lnTo>
                    <a:lnTo>
                      <a:pt x="24" y="38"/>
                    </a:lnTo>
                    <a:lnTo>
                      <a:pt x="22" y="36"/>
                    </a:lnTo>
                    <a:lnTo>
                      <a:pt x="20" y="34"/>
                    </a:lnTo>
                    <a:lnTo>
                      <a:pt x="16" y="32"/>
                    </a:lnTo>
                    <a:lnTo>
                      <a:pt x="14" y="30"/>
                    </a:lnTo>
                    <a:lnTo>
                      <a:pt x="10" y="30"/>
                    </a:lnTo>
                    <a:lnTo>
                      <a:pt x="8" y="30"/>
                    </a:lnTo>
                    <a:lnTo>
                      <a:pt x="12" y="28"/>
                    </a:lnTo>
                    <a:lnTo>
                      <a:pt x="16" y="28"/>
                    </a:lnTo>
                    <a:lnTo>
                      <a:pt x="20" y="24"/>
                    </a:lnTo>
                    <a:lnTo>
                      <a:pt x="22" y="22"/>
                    </a:lnTo>
                    <a:lnTo>
                      <a:pt x="22" y="20"/>
                    </a:lnTo>
                    <a:lnTo>
                      <a:pt x="22" y="16"/>
                    </a:lnTo>
                    <a:lnTo>
                      <a:pt x="22" y="12"/>
                    </a:lnTo>
                    <a:lnTo>
                      <a:pt x="20" y="8"/>
                    </a:lnTo>
                    <a:lnTo>
                      <a:pt x="16" y="6"/>
                    </a:lnTo>
                    <a:lnTo>
                      <a:pt x="12" y="6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83" name="Rectangle 383"/>
              <p:cNvSpPr>
                <a:spLocks noChangeArrowheads="1"/>
              </p:cNvSpPr>
              <p:nvPr/>
            </p:nvSpPr>
            <p:spPr bwMode="auto">
              <a:xfrm>
                <a:off x="3528" y="244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4" name="Freeform 384"/>
              <p:cNvSpPr>
                <a:spLocks noEditPoints="1"/>
              </p:cNvSpPr>
              <p:nvPr/>
            </p:nvSpPr>
            <p:spPr bwMode="auto">
              <a:xfrm>
                <a:off x="3672" y="2462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2 h 60"/>
                  <a:gd name="T4" fmla="*/ 2 w 36"/>
                  <a:gd name="T5" fmla="*/ 14 h 60"/>
                  <a:gd name="T6" fmla="*/ 6 w 36"/>
                  <a:gd name="T7" fmla="*/ 8 h 60"/>
                  <a:gd name="T8" fmla="*/ 10 w 36"/>
                  <a:gd name="T9" fmla="*/ 4 h 60"/>
                  <a:gd name="T10" fmla="*/ 14 w 36"/>
                  <a:gd name="T11" fmla="*/ 2 h 60"/>
                  <a:gd name="T12" fmla="*/ 18 w 36"/>
                  <a:gd name="T13" fmla="*/ 0 h 60"/>
                  <a:gd name="T14" fmla="*/ 22 w 36"/>
                  <a:gd name="T15" fmla="*/ 2 h 60"/>
                  <a:gd name="T16" fmla="*/ 26 w 36"/>
                  <a:gd name="T17" fmla="*/ 4 h 60"/>
                  <a:gd name="T18" fmla="*/ 30 w 36"/>
                  <a:gd name="T19" fmla="*/ 8 h 60"/>
                  <a:gd name="T20" fmla="*/ 32 w 36"/>
                  <a:gd name="T21" fmla="*/ 14 h 60"/>
                  <a:gd name="T22" fmla="*/ 34 w 36"/>
                  <a:gd name="T23" fmla="*/ 22 h 60"/>
                  <a:gd name="T24" fmla="*/ 36 w 36"/>
                  <a:gd name="T25" fmla="*/ 30 h 60"/>
                  <a:gd name="T26" fmla="*/ 34 w 36"/>
                  <a:gd name="T27" fmla="*/ 40 h 60"/>
                  <a:gd name="T28" fmla="*/ 32 w 36"/>
                  <a:gd name="T29" fmla="*/ 48 h 60"/>
                  <a:gd name="T30" fmla="*/ 30 w 36"/>
                  <a:gd name="T31" fmla="*/ 54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2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0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0 w 36"/>
                  <a:gd name="T53" fmla="*/ 52 h 60"/>
                  <a:gd name="T54" fmla="*/ 12 w 36"/>
                  <a:gd name="T55" fmla="*/ 56 h 60"/>
                  <a:gd name="T56" fmla="*/ 14 w 36"/>
                  <a:gd name="T57" fmla="*/ 58 h 60"/>
                  <a:gd name="T58" fmla="*/ 18 w 36"/>
                  <a:gd name="T59" fmla="*/ 58 h 60"/>
                  <a:gd name="T60" fmla="*/ 20 w 36"/>
                  <a:gd name="T61" fmla="*/ 58 h 60"/>
                  <a:gd name="T62" fmla="*/ 22 w 36"/>
                  <a:gd name="T63" fmla="*/ 56 h 60"/>
                  <a:gd name="T64" fmla="*/ 24 w 36"/>
                  <a:gd name="T65" fmla="*/ 54 h 60"/>
                  <a:gd name="T66" fmla="*/ 26 w 36"/>
                  <a:gd name="T67" fmla="*/ 48 h 60"/>
                  <a:gd name="T68" fmla="*/ 26 w 36"/>
                  <a:gd name="T69" fmla="*/ 40 h 60"/>
                  <a:gd name="T70" fmla="*/ 28 w 36"/>
                  <a:gd name="T71" fmla="*/ 28 h 60"/>
                  <a:gd name="T72" fmla="*/ 26 w 36"/>
                  <a:gd name="T73" fmla="*/ 20 h 60"/>
                  <a:gd name="T74" fmla="*/ 26 w 36"/>
                  <a:gd name="T75" fmla="*/ 12 h 60"/>
                  <a:gd name="T76" fmla="*/ 24 w 36"/>
                  <a:gd name="T77" fmla="*/ 8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4 h 60"/>
                  <a:gd name="T84" fmla="*/ 14 w 36"/>
                  <a:gd name="T85" fmla="*/ 4 h 60"/>
                  <a:gd name="T86" fmla="*/ 12 w 36"/>
                  <a:gd name="T87" fmla="*/ 6 h 60"/>
                  <a:gd name="T88" fmla="*/ 10 w 36"/>
                  <a:gd name="T89" fmla="*/ 10 h 60"/>
                  <a:gd name="T90" fmla="*/ 8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2" y="14"/>
                    </a:lnTo>
                    <a:lnTo>
                      <a:pt x="34" y="22"/>
                    </a:lnTo>
                    <a:lnTo>
                      <a:pt x="36" y="30"/>
                    </a:lnTo>
                    <a:lnTo>
                      <a:pt x="34" y="40"/>
                    </a:lnTo>
                    <a:lnTo>
                      <a:pt x="32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0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0" y="52"/>
                    </a:lnTo>
                    <a:lnTo>
                      <a:pt x="12" y="56"/>
                    </a:lnTo>
                    <a:lnTo>
                      <a:pt x="14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48"/>
                    </a:lnTo>
                    <a:lnTo>
                      <a:pt x="26" y="40"/>
                    </a:lnTo>
                    <a:lnTo>
                      <a:pt x="28" y="28"/>
                    </a:lnTo>
                    <a:lnTo>
                      <a:pt x="26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0" y="10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85" name="Rectangle 385"/>
              <p:cNvSpPr>
                <a:spLocks noChangeArrowheads="1"/>
              </p:cNvSpPr>
              <p:nvPr/>
            </p:nvSpPr>
            <p:spPr bwMode="auto">
              <a:xfrm>
                <a:off x="3848" y="244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6" name="Freeform 386"/>
              <p:cNvSpPr>
                <a:spLocks/>
              </p:cNvSpPr>
              <p:nvPr/>
            </p:nvSpPr>
            <p:spPr bwMode="auto">
              <a:xfrm>
                <a:off x="4000" y="2462"/>
                <a:ext cx="24" cy="60"/>
              </a:xfrm>
              <a:custGeom>
                <a:avLst/>
                <a:gdLst>
                  <a:gd name="T0" fmla="*/ 0 w 24"/>
                  <a:gd name="T1" fmla="*/ 6 h 60"/>
                  <a:gd name="T2" fmla="*/ 14 w 24"/>
                  <a:gd name="T3" fmla="*/ 0 h 60"/>
                  <a:gd name="T4" fmla="*/ 16 w 24"/>
                  <a:gd name="T5" fmla="*/ 0 h 60"/>
                  <a:gd name="T6" fmla="*/ 16 w 24"/>
                  <a:gd name="T7" fmla="*/ 50 h 60"/>
                  <a:gd name="T8" fmla="*/ 16 w 24"/>
                  <a:gd name="T9" fmla="*/ 54 h 60"/>
                  <a:gd name="T10" fmla="*/ 16 w 24"/>
                  <a:gd name="T11" fmla="*/ 56 h 60"/>
                  <a:gd name="T12" fmla="*/ 18 w 24"/>
                  <a:gd name="T13" fmla="*/ 58 h 60"/>
                  <a:gd name="T14" fmla="*/ 18 w 24"/>
                  <a:gd name="T15" fmla="*/ 58 h 60"/>
                  <a:gd name="T16" fmla="*/ 20 w 24"/>
                  <a:gd name="T17" fmla="*/ 58 h 60"/>
                  <a:gd name="T18" fmla="*/ 24 w 24"/>
                  <a:gd name="T19" fmla="*/ 58 h 60"/>
                  <a:gd name="T20" fmla="*/ 24 w 24"/>
                  <a:gd name="T21" fmla="*/ 60 h 60"/>
                  <a:gd name="T22" fmla="*/ 2 w 24"/>
                  <a:gd name="T23" fmla="*/ 60 h 60"/>
                  <a:gd name="T24" fmla="*/ 2 w 24"/>
                  <a:gd name="T25" fmla="*/ 58 h 60"/>
                  <a:gd name="T26" fmla="*/ 4 w 24"/>
                  <a:gd name="T27" fmla="*/ 58 h 60"/>
                  <a:gd name="T28" fmla="*/ 6 w 24"/>
                  <a:gd name="T29" fmla="*/ 58 h 60"/>
                  <a:gd name="T30" fmla="*/ 8 w 24"/>
                  <a:gd name="T31" fmla="*/ 58 h 60"/>
                  <a:gd name="T32" fmla="*/ 8 w 24"/>
                  <a:gd name="T33" fmla="*/ 56 h 60"/>
                  <a:gd name="T34" fmla="*/ 8 w 24"/>
                  <a:gd name="T35" fmla="*/ 54 h 60"/>
                  <a:gd name="T36" fmla="*/ 8 w 24"/>
                  <a:gd name="T37" fmla="*/ 50 h 60"/>
                  <a:gd name="T38" fmla="*/ 8 w 24"/>
                  <a:gd name="T39" fmla="*/ 16 h 60"/>
                  <a:gd name="T40" fmla="*/ 8 w 24"/>
                  <a:gd name="T41" fmla="*/ 12 h 60"/>
                  <a:gd name="T42" fmla="*/ 8 w 24"/>
                  <a:gd name="T43" fmla="*/ 10 h 60"/>
                  <a:gd name="T44" fmla="*/ 8 w 24"/>
                  <a:gd name="T45" fmla="*/ 8 h 60"/>
                  <a:gd name="T46" fmla="*/ 8 w 24"/>
                  <a:gd name="T47" fmla="*/ 8 h 60"/>
                  <a:gd name="T48" fmla="*/ 6 w 24"/>
                  <a:gd name="T49" fmla="*/ 6 h 60"/>
                  <a:gd name="T50" fmla="*/ 6 w 24"/>
                  <a:gd name="T51" fmla="*/ 6 h 60"/>
                  <a:gd name="T52" fmla="*/ 4 w 24"/>
                  <a:gd name="T53" fmla="*/ 6 h 60"/>
                  <a:gd name="T54" fmla="*/ 2 w 24"/>
                  <a:gd name="T55" fmla="*/ 8 h 60"/>
                  <a:gd name="T56" fmla="*/ 0 w 24"/>
                  <a:gd name="T57" fmla="*/ 6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"/>
                  <a:gd name="T88" fmla="*/ 0 h 60"/>
                  <a:gd name="T89" fmla="*/ 24 w 24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" h="60">
                    <a:moveTo>
                      <a:pt x="0" y="6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16" y="50"/>
                    </a:lnTo>
                    <a:lnTo>
                      <a:pt x="16" y="54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4" y="58"/>
                    </a:lnTo>
                    <a:lnTo>
                      <a:pt x="24" y="60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8" y="58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50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87" name="Freeform 387"/>
              <p:cNvSpPr>
                <a:spLocks/>
              </p:cNvSpPr>
              <p:nvPr/>
            </p:nvSpPr>
            <p:spPr bwMode="auto">
              <a:xfrm>
                <a:off x="4036" y="2462"/>
                <a:ext cx="38" cy="60"/>
              </a:xfrm>
              <a:custGeom>
                <a:avLst/>
                <a:gdLst>
                  <a:gd name="T0" fmla="*/ 38 w 38"/>
                  <a:gd name="T1" fmla="*/ 48 h 60"/>
                  <a:gd name="T2" fmla="*/ 34 w 38"/>
                  <a:gd name="T3" fmla="*/ 60 h 60"/>
                  <a:gd name="T4" fmla="*/ 0 w 38"/>
                  <a:gd name="T5" fmla="*/ 60 h 60"/>
                  <a:gd name="T6" fmla="*/ 0 w 38"/>
                  <a:gd name="T7" fmla="*/ 58 h 60"/>
                  <a:gd name="T8" fmla="*/ 10 w 38"/>
                  <a:gd name="T9" fmla="*/ 50 h 60"/>
                  <a:gd name="T10" fmla="*/ 16 w 38"/>
                  <a:gd name="T11" fmla="*/ 42 h 60"/>
                  <a:gd name="T12" fmla="*/ 22 w 38"/>
                  <a:gd name="T13" fmla="*/ 36 h 60"/>
                  <a:gd name="T14" fmla="*/ 26 w 38"/>
                  <a:gd name="T15" fmla="*/ 28 h 60"/>
                  <a:gd name="T16" fmla="*/ 28 w 38"/>
                  <a:gd name="T17" fmla="*/ 20 h 60"/>
                  <a:gd name="T18" fmla="*/ 26 w 38"/>
                  <a:gd name="T19" fmla="*/ 14 h 60"/>
                  <a:gd name="T20" fmla="*/ 24 w 38"/>
                  <a:gd name="T21" fmla="*/ 10 h 60"/>
                  <a:gd name="T22" fmla="*/ 20 w 38"/>
                  <a:gd name="T23" fmla="*/ 8 h 60"/>
                  <a:gd name="T24" fmla="*/ 16 w 38"/>
                  <a:gd name="T25" fmla="*/ 6 h 60"/>
                  <a:gd name="T26" fmla="*/ 12 w 38"/>
                  <a:gd name="T27" fmla="*/ 8 h 60"/>
                  <a:gd name="T28" fmla="*/ 8 w 38"/>
                  <a:gd name="T29" fmla="*/ 10 h 60"/>
                  <a:gd name="T30" fmla="*/ 4 w 38"/>
                  <a:gd name="T31" fmla="*/ 12 h 60"/>
                  <a:gd name="T32" fmla="*/ 2 w 38"/>
                  <a:gd name="T33" fmla="*/ 16 h 60"/>
                  <a:gd name="T34" fmla="*/ 2 w 38"/>
                  <a:gd name="T35" fmla="*/ 16 h 60"/>
                  <a:gd name="T36" fmla="*/ 4 w 38"/>
                  <a:gd name="T37" fmla="*/ 10 h 60"/>
                  <a:gd name="T38" fmla="*/ 6 w 38"/>
                  <a:gd name="T39" fmla="*/ 4 h 60"/>
                  <a:gd name="T40" fmla="*/ 12 w 38"/>
                  <a:gd name="T41" fmla="*/ 2 h 60"/>
                  <a:gd name="T42" fmla="*/ 18 w 38"/>
                  <a:gd name="T43" fmla="*/ 0 h 60"/>
                  <a:gd name="T44" fmla="*/ 24 w 38"/>
                  <a:gd name="T45" fmla="*/ 2 h 60"/>
                  <a:gd name="T46" fmla="*/ 30 w 38"/>
                  <a:gd name="T47" fmla="*/ 6 h 60"/>
                  <a:gd name="T48" fmla="*/ 34 w 38"/>
                  <a:gd name="T49" fmla="*/ 10 h 60"/>
                  <a:gd name="T50" fmla="*/ 34 w 38"/>
                  <a:gd name="T51" fmla="*/ 16 h 60"/>
                  <a:gd name="T52" fmla="*/ 34 w 38"/>
                  <a:gd name="T53" fmla="*/ 20 h 60"/>
                  <a:gd name="T54" fmla="*/ 32 w 38"/>
                  <a:gd name="T55" fmla="*/ 24 h 60"/>
                  <a:gd name="T56" fmla="*/ 28 w 38"/>
                  <a:gd name="T57" fmla="*/ 32 h 60"/>
                  <a:gd name="T58" fmla="*/ 22 w 38"/>
                  <a:gd name="T59" fmla="*/ 40 h 60"/>
                  <a:gd name="T60" fmla="*/ 16 w 38"/>
                  <a:gd name="T61" fmla="*/ 46 h 60"/>
                  <a:gd name="T62" fmla="*/ 12 w 38"/>
                  <a:gd name="T63" fmla="*/ 50 h 60"/>
                  <a:gd name="T64" fmla="*/ 8 w 38"/>
                  <a:gd name="T65" fmla="*/ 54 h 60"/>
                  <a:gd name="T66" fmla="*/ 24 w 38"/>
                  <a:gd name="T67" fmla="*/ 54 h 60"/>
                  <a:gd name="T68" fmla="*/ 28 w 38"/>
                  <a:gd name="T69" fmla="*/ 54 h 60"/>
                  <a:gd name="T70" fmla="*/ 30 w 38"/>
                  <a:gd name="T71" fmla="*/ 54 h 60"/>
                  <a:gd name="T72" fmla="*/ 32 w 38"/>
                  <a:gd name="T73" fmla="*/ 52 h 60"/>
                  <a:gd name="T74" fmla="*/ 34 w 38"/>
                  <a:gd name="T75" fmla="*/ 52 h 60"/>
                  <a:gd name="T76" fmla="*/ 36 w 38"/>
                  <a:gd name="T77" fmla="*/ 50 h 60"/>
                  <a:gd name="T78" fmla="*/ 36 w 38"/>
                  <a:gd name="T79" fmla="*/ 48 h 60"/>
                  <a:gd name="T80" fmla="*/ 38 w 38"/>
                  <a:gd name="T81" fmla="*/ 48 h 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8"/>
                  <a:gd name="T124" fmla="*/ 0 h 60"/>
                  <a:gd name="T125" fmla="*/ 38 w 38"/>
                  <a:gd name="T126" fmla="*/ 60 h 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8" h="60">
                    <a:moveTo>
                      <a:pt x="38" y="48"/>
                    </a:moveTo>
                    <a:lnTo>
                      <a:pt x="34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10" y="50"/>
                    </a:lnTo>
                    <a:lnTo>
                      <a:pt x="16" y="42"/>
                    </a:lnTo>
                    <a:lnTo>
                      <a:pt x="22" y="36"/>
                    </a:lnTo>
                    <a:lnTo>
                      <a:pt x="26" y="28"/>
                    </a:lnTo>
                    <a:lnTo>
                      <a:pt x="28" y="20"/>
                    </a:lnTo>
                    <a:lnTo>
                      <a:pt x="26" y="14"/>
                    </a:lnTo>
                    <a:lnTo>
                      <a:pt x="24" y="10"/>
                    </a:lnTo>
                    <a:lnTo>
                      <a:pt x="20" y="8"/>
                    </a:lnTo>
                    <a:lnTo>
                      <a:pt x="16" y="6"/>
                    </a:lnTo>
                    <a:lnTo>
                      <a:pt x="12" y="8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2" y="16"/>
                    </a:lnTo>
                    <a:lnTo>
                      <a:pt x="4" y="10"/>
                    </a:lnTo>
                    <a:lnTo>
                      <a:pt x="6" y="4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30" y="6"/>
                    </a:lnTo>
                    <a:lnTo>
                      <a:pt x="34" y="10"/>
                    </a:lnTo>
                    <a:lnTo>
                      <a:pt x="34" y="16"/>
                    </a:lnTo>
                    <a:lnTo>
                      <a:pt x="34" y="20"/>
                    </a:lnTo>
                    <a:lnTo>
                      <a:pt x="32" y="24"/>
                    </a:lnTo>
                    <a:lnTo>
                      <a:pt x="28" y="32"/>
                    </a:lnTo>
                    <a:lnTo>
                      <a:pt x="22" y="40"/>
                    </a:lnTo>
                    <a:lnTo>
                      <a:pt x="16" y="46"/>
                    </a:lnTo>
                    <a:lnTo>
                      <a:pt x="12" y="50"/>
                    </a:lnTo>
                    <a:lnTo>
                      <a:pt x="8" y="54"/>
                    </a:lnTo>
                    <a:lnTo>
                      <a:pt x="24" y="54"/>
                    </a:lnTo>
                    <a:lnTo>
                      <a:pt x="28" y="54"/>
                    </a:lnTo>
                    <a:lnTo>
                      <a:pt x="30" y="54"/>
                    </a:lnTo>
                    <a:lnTo>
                      <a:pt x="32" y="52"/>
                    </a:lnTo>
                    <a:lnTo>
                      <a:pt x="34" y="52"/>
                    </a:lnTo>
                    <a:lnTo>
                      <a:pt x="36" y="50"/>
                    </a:lnTo>
                    <a:lnTo>
                      <a:pt x="36" y="48"/>
                    </a:ln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88" name="Rectangle 388"/>
              <p:cNvSpPr>
                <a:spLocks noChangeArrowheads="1"/>
              </p:cNvSpPr>
              <p:nvPr/>
            </p:nvSpPr>
            <p:spPr bwMode="auto">
              <a:xfrm>
                <a:off x="4200" y="244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9" name="Rectangle 389"/>
              <p:cNvSpPr>
                <a:spLocks noChangeArrowheads="1"/>
              </p:cNvSpPr>
              <p:nvPr/>
            </p:nvSpPr>
            <p:spPr bwMode="auto">
              <a:xfrm>
                <a:off x="1552" y="255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0" name="Freeform 390"/>
              <p:cNvSpPr>
                <a:spLocks noEditPoints="1"/>
              </p:cNvSpPr>
              <p:nvPr/>
            </p:nvSpPr>
            <p:spPr bwMode="auto">
              <a:xfrm>
                <a:off x="1586" y="2590"/>
                <a:ext cx="32" cy="42"/>
              </a:xfrm>
              <a:custGeom>
                <a:avLst/>
                <a:gdLst>
                  <a:gd name="T0" fmla="*/ 6 w 32"/>
                  <a:gd name="T1" fmla="*/ 16 h 42"/>
                  <a:gd name="T2" fmla="*/ 8 w 32"/>
                  <a:gd name="T3" fmla="*/ 24 h 42"/>
                  <a:gd name="T4" fmla="*/ 10 w 32"/>
                  <a:gd name="T5" fmla="*/ 28 h 42"/>
                  <a:gd name="T6" fmla="*/ 14 w 32"/>
                  <a:gd name="T7" fmla="*/ 32 h 42"/>
                  <a:gd name="T8" fmla="*/ 20 w 32"/>
                  <a:gd name="T9" fmla="*/ 34 h 42"/>
                  <a:gd name="T10" fmla="*/ 24 w 32"/>
                  <a:gd name="T11" fmla="*/ 34 h 42"/>
                  <a:gd name="T12" fmla="*/ 26 w 32"/>
                  <a:gd name="T13" fmla="*/ 32 h 42"/>
                  <a:gd name="T14" fmla="*/ 30 w 32"/>
                  <a:gd name="T15" fmla="*/ 30 h 42"/>
                  <a:gd name="T16" fmla="*/ 32 w 32"/>
                  <a:gd name="T17" fmla="*/ 24 h 42"/>
                  <a:gd name="T18" fmla="*/ 32 w 32"/>
                  <a:gd name="T19" fmla="*/ 26 h 42"/>
                  <a:gd name="T20" fmla="*/ 30 w 32"/>
                  <a:gd name="T21" fmla="*/ 32 h 42"/>
                  <a:gd name="T22" fmla="*/ 28 w 32"/>
                  <a:gd name="T23" fmla="*/ 36 h 42"/>
                  <a:gd name="T24" fmla="*/ 22 w 32"/>
                  <a:gd name="T25" fmla="*/ 40 h 42"/>
                  <a:gd name="T26" fmla="*/ 16 w 32"/>
                  <a:gd name="T27" fmla="*/ 42 h 42"/>
                  <a:gd name="T28" fmla="*/ 10 w 32"/>
                  <a:gd name="T29" fmla="*/ 40 h 42"/>
                  <a:gd name="T30" fmla="*/ 4 w 32"/>
                  <a:gd name="T31" fmla="*/ 36 h 42"/>
                  <a:gd name="T32" fmla="*/ 2 w 32"/>
                  <a:gd name="T33" fmla="*/ 32 h 42"/>
                  <a:gd name="T34" fmla="*/ 0 w 32"/>
                  <a:gd name="T35" fmla="*/ 26 h 42"/>
                  <a:gd name="T36" fmla="*/ 0 w 32"/>
                  <a:gd name="T37" fmla="*/ 22 h 42"/>
                  <a:gd name="T38" fmla="*/ 0 w 32"/>
                  <a:gd name="T39" fmla="*/ 14 h 42"/>
                  <a:gd name="T40" fmla="*/ 2 w 32"/>
                  <a:gd name="T41" fmla="*/ 10 h 42"/>
                  <a:gd name="T42" fmla="*/ 4 w 32"/>
                  <a:gd name="T43" fmla="*/ 6 h 42"/>
                  <a:gd name="T44" fmla="*/ 8 w 32"/>
                  <a:gd name="T45" fmla="*/ 2 h 42"/>
                  <a:gd name="T46" fmla="*/ 12 w 32"/>
                  <a:gd name="T47" fmla="*/ 0 h 42"/>
                  <a:gd name="T48" fmla="*/ 18 w 32"/>
                  <a:gd name="T49" fmla="*/ 0 h 42"/>
                  <a:gd name="T50" fmla="*/ 24 w 32"/>
                  <a:gd name="T51" fmla="*/ 2 h 42"/>
                  <a:gd name="T52" fmla="*/ 28 w 32"/>
                  <a:gd name="T53" fmla="*/ 4 h 42"/>
                  <a:gd name="T54" fmla="*/ 32 w 32"/>
                  <a:gd name="T55" fmla="*/ 10 h 42"/>
                  <a:gd name="T56" fmla="*/ 32 w 32"/>
                  <a:gd name="T57" fmla="*/ 16 h 42"/>
                  <a:gd name="T58" fmla="*/ 6 w 32"/>
                  <a:gd name="T59" fmla="*/ 16 h 42"/>
                  <a:gd name="T60" fmla="*/ 6 w 32"/>
                  <a:gd name="T61" fmla="*/ 12 h 42"/>
                  <a:gd name="T62" fmla="*/ 24 w 32"/>
                  <a:gd name="T63" fmla="*/ 12 h 42"/>
                  <a:gd name="T64" fmla="*/ 24 w 32"/>
                  <a:gd name="T65" fmla="*/ 10 h 42"/>
                  <a:gd name="T66" fmla="*/ 22 w 32"/>
                  <a:gd name="T67" fmla="*/ 8 h 42"/>
                  <a:gd name="T68" fmla="*/ 22 w 32"/>
                  <a:gd name="T69" fmla="*/ 6 h 42"/>
                  <a:gd name="T70" fmla="*/ 20 w 32"/>
                  <a:gd name="T71" fmla="*/ 4 h 42"/>
                  <a:gd name="T72" fmla="*/ 18 w 32"/>
                  <a:gd name="T73" fmla="*/ 4 h 42"/>
                  <a:gd name="T74" fmla="*/ 16 w 32"/>
                  <a:gd name="T75" fmla="*/ 2 h 42"/>
                  <a:gd name="T76" fmla="*/ 12 w 32"/>
                  <a:gd name="T77" fmla="*/ 4 h 42"/>
                  <a:gd name="T78" fmla="*/ 10 w 32"/>
                  <a:gd name="T79" fmla="*/ 6 h 42"/>
                  <a:gd name="T80" fmla="*/ 8 w 32"/>
                  <a:gd name="T81" fmla="*/ 8 h 42"/>
                  <a:gd name="T82" fmla="*/ 6 w 32"/>
                  <a:gd name="T83" fmla="*/ 12 h 4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2"/>
                  <a:gd name="T127" fmla="*/ 0 h 42"/>
                  <a:gd name="T128" fmla="*/ 32 w 32"/>
                  <a:gd name="T129" fmla="*/ 42 h 4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2" h="42">
                    <a:moveTo>
                      <a:pt x="6" y="16"/>
                    </a:moveTo>
                    <a:lnTo>
                      <a:pt x="8" y="24"/>
                    </a:lnTo>
                    <a:lnTo>
                      <a:pt x="10" y="28"/>
                    </a:lnTo>
                    <a:lnTo>
                      <a:pt x="14" y="32"/>
                    </a:lnTo>
                    <a:lnTo>
                      <a:pt x="20" y="34"/>
                    </a:lnTo>
                    <a:lnTo>
                      <a:pt x="24" y="34"/>
                    </a:lnTo>
                    <a:lnTo>
                      <a:pt x="26" y="32"/>
                    </a:lnTo>
                    <a:lnTo>
                      <a:pt x="30" y="30"/>
                    </a:lnTo>
                    <a:lnTo>
                      <a:pt x="32" y="24"/>
                    </a:lnTo>
                    <a:lnTo>
                      <a:pt x="32" y="26"/>
                    </a:lnTo>
                    <a:lnTo>
                      <a:pt x="30" y="32"/>
                    </a:lnTo>
                    <a:lnTo>
                      <a:pt x="28" y="36"/>
                    </a:lnTo>
                    <a:lnTo>
                      <a:pt x="22" y="40"/>
                    </a:lnTo>
                    <a:lnTo>
                      <a:pt x="16" y="42"/>
                    </a:lnTo>
                    <a:lnTo>
                      <a:pt x="10" y="40"/>
                    </a:lnTo>
                    <a:lnTo>
                      <a:pt x="4" y="36"/>
                    </a:lnTo>
                    <a:lnTo>
                      <a:pt x="2" y="32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28" y="4"/>
                    </a:lnTo>
                    <a:lnTo>
                      <a:pt x="32" y="10"/>
                    </a:lnTo>
                    <a:lnTo>
                      <a:pt x="32" y="16"/>
                    </a:lnTo>
                    <a:lnTo>
                      <a:pt x="6" y="16"/>
                    </a:lnTo>
                    <a:close/>
                    <a:moveTo>
                      <a:pt x="6" y="12"/>
                    </a:moveTo>
                    <a:lnTo>
                      <a:pt x="24" y="12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2" y="4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91" name="Freeform 391"/>
              <p:cNvSpPr>
                <a:spLocks noEditPoints="1"/>
              </p:cNvSpPr>
              <p:nvPr/>
            </p:nvSpPr>
            <p:spPr bwMode="auto">
              <a:xfrm>
                <a:off x="1626" y="2590"/>
                <a:ext cx="34" cy="42"/>
              </a:xfrm>
              <a:custGeom>
                <a:avLst/>
                <a:gdLst>
                  <a:gd name="T0" fmla="*/ 18 w 34"/>
                  <a:gd name="T1" fmla="*/ 38 h 42"/>
                  <a:gd name="T2" fmla="*/ 14 w 34"/>
                  <a:gd name="T3" fmla="*/ 40 h 42"/>
                  <a:gd name="T4" fmla="*/ 8 w 34"/>
                  <a:gd name="T5" fmla="*/ 42 h 42"/>
                  <a:gd name="T6" fmla="*/ 2 w 34"/>
                  <a:gd name="T7" fmla="*/ 38 h 42"/>
                  <a:gd name="T8" fmla="*/ 0 w 34"/>
                  <a:gd name="T9" fmla="*/ 32 h 42"/>
                  <a:gd name="T10" fmla="*/ 0 w 34"/>
                  <a:gd name="T11" fmla="*/ 26 h 42"/>
                  <a:gd name="T12" fmla="*/ 6 w 34"/>
                  <a:gd name="T13" fmla="*/ 20 h 42"/>
                  <a:gd name="T14" fmla="*/ 20 w 34"/>
                  <a:gd name="T15" fmla="*/ 14 h 42"/>
                  <a:gd name="T16" fmla="*/ 20 w 34"/>
                  <a:gd name="T17" fmla="*/ 8 h 42"/>
                  <a:gd name="T18" fmla="*/ 16 w 34"/>
                  <a:gd name="T19" fmla="*/ 4 h 42"/>
                  <a:gd name="T20" fmla="*/ 12 w 34"/>
                  <a:gd name="T21" fmla="*/ 4 h 42"/>
                  <a:gd name="T22" fmla="*/ 8 w 34"/>
                  <a:gd name="T23" fmla="*/ 6 h 42"/>
                  <a:gd name="T24" fmla="*/ 8 w 34"/>
                  <a:gd name="T25" fmla="*/ 10 h 42"/>
                  <a:gd name="T26" fmla="*/ 8 w 34"/>
                  <a:gd name="T27" fmla="*/ 14 h 42"/>
                  <a:gd name="T28" fmla="*/ 4 w 34"/>
                  <a:gd name="T29" fmla="*/ 14 h 42"/>
                  <a:gd name="T30" fmla="*/ 2 w 34"/>
                  <a:gd name="T31" fmla="*/ 14 h 42"/>
                  <a:gd name="T32" fmla="*/ 0 w 34"/>
                  <a:gd name="T33" fmla="*/ 10 h 42"/>
                  <a:gd name="T34" fmla="*/ 4 w 34"/>
                  <a:gd name="T35" fmla="*/ 4 h 42"/>
                  <a:gd name="T36" fmla="*/ 16 w 34"/>
                  <a:gd name="T37" fmla="*/ 0 h 42"/>
                  <a:gd name="T38" fmla="*/ 24 w 34"/>
                  <a:gd name="T39" fmla="*/ 2 h 42"/>
                  <a:gd name="T40" fmla="*/ 28 w 34"/>
                  <a:gd name="T41" fmla="*/ 6 h 42"/>
                  <a:gd name="T42" fmla="*/ 28 w 34"/>
                  <a:gd name="T43" fmla="*/ 14 h 42"/>
                  <a:gd name="T44" fmla="*/ 28 w 34"/>
                  <a:gd name="T45" fmla="*/ 32 h 42"/>
                  <a:gd name="T46" fmla="*/ 28 w 34"/>
                  <a:gd name="T47" fmla="*/ 34 h 42"/>
                  <a:gd name="T48" fmla="*/ 30 w 34"/>
                  <a:gd name="T49" fmla="*/ 36 h 42"/>
                  <a:gd name="T50" fmla="*/ 30 w 34"/>
                  <a:gd name="T51" fmla="*/ 36 h 42"/>
                  <a:gd name="T52" fmla="*/ 32 w 34"/>
                  <a:gd name="T53" fmla="*/ 34 h 42"/>
                  <a:gd name="T54" fmla="*/ 34 w 34"/>
                  <a:gd name="T55" fmla="*/ 34 h 42"/>
                  <a:gd name="T56" fmla="*/ 26 w 34"/>
                  <a:gd name="T57" fmla="*/ 42 h 42"/>
                  <a:gd name="T58" fmla="*/ 22 w 34"/>
                  <a:gd name="T59" fmla="*/ 40 h 42"/>
                  <a:gd name="T60" fmla="*/ 20 w 34"/>
                  <a:gd name="T61" fmla="*/ 34 h 42"/>
                  <a:gd name="T62" fmla="*/ 20 w 34"/>
                  <a:gd name="T63" fmla="*/ 18 h 42"/>
                  <a:gd name="T64" fmla="*/ 12 w 34"/>
                  <a:gd name="T65" fmla="*/ 20 h 42"/>
                  <a:gd name="T66" fmla="*/ 8 w 34"/>
                  <a:gd name="T67" fmla="*/ 24 h 42"/>
                  <a:gd name="T68" fmla="*/ 6 w 34"/>
                  <a:gd name="T69" fmla="*/ 28 h 42"/>
                  <a:gd name="T70" fmla="*/ 8 w 34"/>
                  <a:gd name="T71" fmla="*/ 34 h 42"/>
                  <a:gd name="T72" fmla="*/ 12 w 34"/>
                  <a:gd name="T73" fmla="*/ 36 h 42"/>
                  <a:gd name="T74" fmla="*/ 20 w 34"/>
                  <a:gd name="T75" fmla="*/ 32 h 4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4"/>
                  <a:gd name="T115" fmla="*/ 0 h 42"/>
                  <a:gd name="T116" fmla="*/ 34 w 34"/>
                  <a:gd name="T117" fmla="*/ 42 h 4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4" h="42">
                    <a:moveTo>
                      <a:pt x="20" y="34"/>
                    </a:moveTo>
                    <a:lnTo>
                      <a:pt x="18" y="38"/>
                    </a:lnTo>
                    <a:lnTo>
                      <a:pt x="14" y="40"/>
                    </a:lnTo>
                    <a:lnTo>
                      <a:pt x="10" y="40"/>
                    </a:lnTo>
                    <a:lnTo>
                      <a:pt x="8" y="42"/>
                    </a:lnTo>
                    <a:lnTo>
                      <a:pt x="4" y="40"/>
                    </a:lnTo>
                    <a:lnTo>
                      <a:pt x="2" y="38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2" y="24"/>
                    </a:lnTo>
                    <a:lnTo>
                      <a:pt x="6" y="20"/>
                    </a:lnTo>
                    <a:lnTo>
                      <a:pt x="12" y="18"/>
                    </a:lnTo>
                    <a:lnTo>
                      <a:pt x="20" y="14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4" y="2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8" y="8"/>
                    </a:lnTo>
                    <a:lnTo>
                      <a:pt x="28" y="14"/>
                    </a:lnTo>
                    <a:lnTo>
                      <a:pt x="28" y="26"/>
                    </a:lnTo>
                    <a:lnTo>
                      <a:pt x="28" y="32"/>
                    </a:lnTo>
                    <a:lnTo>
                      <a:pt x="28" y="34"/>
                    </a:lnTo>
                    <a:lnTo>
                      <a:pt x="30" y="36"/>
                    </a:lnTo>
                    <a:lnTo>
                      <a:pt x="32" y="36"/>
                    </a:lnTo>
                    <a:lnTo>
                      <a:pt x="32" y="34"/>
                    </a:lnTo>
                    <a:lnTo>
                      <a:pt x="34" y="32"/>
                    </a:lnTo>
                    <a:lnTo>
                      <a:pt x="34" y="34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24" y="40"/>
                    </a:lnTo>
                    <a:lnTo>
                      <a:pt x="22" y="40"/>
                    </a:lnTo>
                    <a:lnTo>
                      <a:pt x="22" y="38"/>
                    </a:lnTo>
                    <a:lnTo>
                      <a:pt x="20" y="34"/>
                    </a:lnTo>
                    <a:close/>
                    <a:moveTo>
                      <a:pt x="20" y="32"/>
                    </a:moveTo>
                    <a:lnTo>
                      <a:pt x="20" y="18"/>
                    </a:lnTo>
                    <a:lnTo>
                      <a:pt x="16" y="20"/>
                    </a:lnTo>
                    <a:lnTo>
                      <a:pt x="12" y="20"/>
                    </a:lnTo>
                    <a:lnTo>
                      <a:pt x="10" y="22"/>
                    </a:lnTo>
                    <a:lnTo>
                      <a:pt x="8" y="24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6" y="34"/>
                    </a:lnTo>
                    <a:lnTo>
                      <a:pt x="2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92" name="Freeform 392"/>
              <p:cNvSpPr>
                <a:spLocks/>
              </p:cNvSpPr>
              <p:nvPr/>
            </p:nvSpPr>
            <p:spPr bwMode="auto">
              <a:xfrm>
                <a:off x="1662" y="2578"/>
                <a:ext cx="24" cy="54"/>
              </a:xfrm>
              <a:custGeom>
                <a:avLst/>
                <a:gdLst>
                  <a:gd name="T0" fmla="*/ 14 w 24"/>
                  <a:gd name="T1" fmla="*/ 0 h 54"/>
                  <a:gd name="T2" fmla="*/ 14 w 24"/>
                  <a:gd name="T3" fmla="*/ 14 h 54"/>
                  <a:gd name="T4" fmla="*/ 22 w 24"/>
                  <a:gd name="T5" fmla="*/ 14 h 54"/>
                  <a:gd name="T6" fmla="*/ 22 w 24"/>
                  <a:gd name="T7" fmla="*/ 16 h 54"/>
                  <a:gd name="T8" fmla="*/ 14 w 24"/>
                  <a:gd name="T9" fmla="*/ 16 h 54"/>
                  <a:gd name="T10" fmla="*/ 14 w 24"/>
                  <a:gd name="T11" fmla="*/ 42 h 54"/>
                  <a:gd name="T12" fmla="*/ 14 w 24"/>
                  <a:gd name="T13" fmla="*/ 44 h 54"/>
                  <a:gd name="T14" fmla="*/ 14 w 24"/>
                  <a:gd name="T15" fmla="*/ 46 h 54"/>
                  <a:gd name="T16" fmla="*/ 16 w 24"/>
                  <a:gd name="T17" fmla="*/ 48 h 54"/>
                  <a:gd name="T18" fmla="*/ 18 w 24"/>
                  <a:gd name="T19" fmla="*/ 48 h 54"/>
                  <a:gd name="T20" fmla="*/ 18 w 24"/>
                  <a:gd name="T21" fmla="*/ 48 h 54"/>
                  <a:gd name="T22" fmla="*/ 20 w 24"/>
                  <a:gd name="T23" fmla="*/ 46 h 54"/>
                  <a:gd name="T24" fmla="*/ 22 w 24"/>
                  <a:gd name="T25" fmla="*/ 46 h 54"/>
                  <a:gd name="T26" fmla="*/ 22 w 24"/>
                  <a:gd name="T27" fmla="*/ 44 h 54"/>
                  <a:gd name="T28" fmla="*/ 24 w 24"/>
                  <a:gd name="T29" fmla="*/ 44 h 54"/>
                  <a:gd name="T30" fmla="*/ 22 w 24"/>
                  <a:gd name="T31" fmla="*/ 48 h 54"/>
                  <a:gd name="T32" fmla="*/ 20 w 24"/>
                  <a:gd name="T33" fmla="*/ 52 h 54"/>
                  <a:gd name="T34" fmla="*/ 16 w 24"/>
                  <a:gd name="T35" fmla="*/ 52 h 54"/>
                  <a:gd name="T36" fmla="*/ 14 w 24"/>
                  <a:gd name="T37" fmla="*/ 54 h 54"/>
                  <a:gd name="T38" fmla="*/ 12 w 24"/>
                  <a:gd name="T39" fmla="*/ 52 h 54"/>
                  <a:gd name="T40" fmla="*/ 10 w 24"/>
                  <a:gd name="T41" fmla="*/ 52 h 54"/>
                  <a:gd name="T42" fmla="*/ 8 w 24"/>
                  <a:gd name="T43" fmla="*/ 50 h 54"/>
                  <a:gd name="T44" fmla="*/ 6 w 24"/>
                  <a:gd name="T45" fmla="*/ 48 h 54"/>
                  <a:gd name="T46" fmla="*/ 6 w 24"/>
                  <a:gd name="T47" fmla="*/ 46 h 54"/>
                  <a:gd name="T48" fmla="*/ 6 w 24"/>
                  <a:gd name="T49" fmla="*/ 42 h 54"/>
                  <a:gd name="T50" fmla="*/ 6 w 24"/>
                  <a:gd name="T51" fmla="*/ 16 h 54"/>
                  <a:gd name="T52" fmla="*/ 0 w 24"/>
                  <a:gd name="T53" fmla="*/ 16 h 54"/>
                  <a:gd name="T54" fmla="*/ 0 w 24"/>
                  <a:gd name="T55" fmla="*/ 14 h 54"/>
                  <a:gd name="T56" fmla="*/ 2 w 24"/>
                  <a:gd name="T57" fmla="*/ 14 h 54"/>
                  <a:gd name="T58" fmla="*/ 4 w 24"/>
                  <a:gd name="T59" fmla="*/ 12 h 54"/>
                  <a:gd name="T60" fmla="*/ 6 w 24"/>
                  <a:gd name="T61" fmla="*/ 8 h 54"/>
                  <a:gd name="T62" fmla="*/ 10 w 24"/>
                  <a:gd name="T63" fmla="*/ 6 h 54"/>
                  <a:gd name="T64" fmla="*/ 10 w 24"/>
                  <a:gd name="T65" fmla="*/ 4 h 54"/>
                  <a:gd name="T66" fmla="*/ 12 w 24"/>
                  <a:gd name="T67" fmla="*/ 0 h 54"/>
                  <a:gd name="T68" fmla="*/ 14 w 24"/>
                  <a:gd name="T69" fmla="*/ 0 h 5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"/>
                  <a:gd name="T106" fmla="*/ 0 h 54"/>
                  <a:gd name="T107" fmla="*/ 24 w 24"/>
                  <a:gd name="T108" fmla="*/ 54 h 5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" h="54">
                    <a:moveTo>
                      <a:pt x="14" y="0"/>
                    </a:moveTo>
                    <a:lnTo>
                      <a:pt x="14" y="14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14" y="16"/>
                    </a:lnTo>
                    <a:lnTo>
                      <a:pt x="14" y="42"/>
                    </a:lnTo>
                    <a:lnTo>
                      <a:pt x="14" y="44"/>
                    </a:lnTo>
                    <a:lnTo>
                      <a:pt x="14" y="46"/>
                    </a:lnTo>
                    <a:lnTo>
                      <a:pt x="16" y="48"/>
                    </a:lnTo>
                    <a:lnTo>
                      <a:pt x="18" y="48"/>
                    </a:lnTo>
                    <a:lnTo>
                      <a:pt x="20" y="46"/>
                    </a:lnTo>
                    <a:lnTo>
                      <a:pt x="22" y="46"/>
                    </a:lnTo>
                    <a:lnTo>
                      <a:pt x="22" y="44"/>
                    </a:lnTo>
                    <a:lnTo>
                      <a:pt x="24" y="44"/>
                    </a:lnTo>
                    <a:lnTo>
                      <a:pt x="22" y="48"/>
                    </a:lnTo>
                    <a:lnTo>
                      <a:pt x="20" y="52"/>
                    </a:lnTo>
                    <a:lnTo>
                      <a:pt x="16" y="52"/>
                    </a:lnTo>
                    <a:lnTo>
                      <a:pt x="14" y="54"/>
                    </a:lnTo>
                    <a:lnTo>
                      <a:pt x="12" y="52"/>
                    </a:lnTo>
                    <a:lnTo>
                      <a:pt x="10" y="52"/>
                    </a:lnTo>
                    <a:lnTo>
                      <a:pt x="8" y="50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6" y="42"/>
                    </a:lnTo>
                    <a:lnTo>
                      <a:pt x="6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93" name="Rectangle 393"/>
              <p:cNvSpPr>
                <a:spLocks noChangeArrowheads="1"/>
              </p:cNvSpPr>
              <p:nvPr/>
            </p:nvSpPr>
            <p:spPr bwMode="auto">
              <a:xfrm>
                <a:off x="1888" y="255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4" name="Rectangle 394"/>
              <p:cNvSpPr>
                <a:spLocks noChangeArrowheads="1"/>
              </p:cNvSpPr>
              <p:nvPr/>
            </p:nvSpPr>
            <p:spPr bwMode="auto">
              <a:xfrm>
                <a:off x="1904" y="255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5" name="Freeform 395"/>
              <p:cNvSpPr>
                <a:spLocks noEditPoints="1"/>
              </p:cNvSpPr>
              <p:nvPr/>
            </p:nvSpPr>
            <p:spPr bwMode="auto">
              <a:xfrm>
                <a:off x="2048" y="2570"/>
                <a:ext cx="38" cy="62"/>
              </a:xfrm>
              <a:custGeom>
                <a:avLst/>
                <a:gdLst>
                  <a:gd name="T0" fmla="*/ 0 w 38"/>
                  <a:gd name="T1" fmla="*/ 32 h 62"/>
                  <a:gd name="T2" fmla="*/ 2 w 38"/>
                  <a:gd name="T3" fmla="*/ 22 h 62"/>
                  <a:gd name="T4" fmla="*/ 4 w 38"/>
                  <a:gd name="T5" fmla="*/ 14 h 62"/>
                  <a:gd name="T6" fmla="*/ 8 w 38"/>
                  <a:gd name="T7" fmla="*/ 8 h 62"/>
                  <a:gd name="T8" fmla="*/ 12 w 38"/>
                  <a:gd name="T9" fmla="*/ 4 h 62"/>
                  <a:gd name="T10" fmla="*/ 16 w 38"/>
                  <a:gd name="T11" fmla="*/ 2 h 62"/>
                  <a:gd name="T12" fmla="*/ 20 w 38"/>
                  <a:gd name="T13" fmla="*/ 0 h 62"/>
                  <a:gd name="T14" fmla="*/ 24 w 38"/>
                  <a:gd name="T15" fmla="*/ 2 h 62"/>
                  <a:gd name="T16" fmla="*/ 28 w 38"/>
                  <a:gd name="T17" fmla="*/ 4 h 62"/>
                  <a:gd name="T18" fmla="*/ 30 w 38"/>
                  <a:gd name="T19" fmla="*/ 8 h 62"/>
                  <a:gd name="T20" fmla="*/ 34 w 38"/>
                  <a:gd name="T21" fmla="*/ 14 h 62"/>
                  <a:gd name="T22" fmla="*/ 36 w 38"/>
                  <a:gd name="T23" fmla="*/ 22 h 62"/>
                  <a:gd name="T24" fmla="*/ 38 w 38"/>
                  <a:gd name="T25" fmla="*/ 30 h 62"/>
                  <a:gd name="T26" fmla="*/ 36 w 38"/>
                  <a:gd name="T27" fmla="*/ 40 h 62"/>
                  <a:gd name="T28" fmla="*/ 34 w 38"/>
                  <a:gd name="T29" fmla="*/ 48 h 62"/>
                  <a:gd name="T30" fmla="*/ 32 w 38"/>
                  <a:gd name="T31" fmla="*/ 54 h 62"/>
                  <a:gd name="T32" fmla="*/ 28 w 38"/>
                  <a:gd name="T33" fmla="*/ 58 h 62"/>
                  <a:gd name="T34" fmla="*/ 22 w 38"/>
                  <a:gd name="T35" fmla="*/ 60 h 62"/>
                  <a:gd name="T36" fmla="*/ 18 w 38"/>
                  <a:gd name="T37" fmla="*/ 62 h 62"/>
                  <a:gd name="T38" fmla="*/ 14 w 38"/>
                  <a:gd name="T39" fmla="*/ 60 h 62"/>
                  <a:gd name="T40" fmla="*/ 10 w 38"/>
                  <a:gd name="T41" fmla="*/ 56 h 62"/>
                  <a:gd name="T42" fmla="*/ 6 w 38"/>
                  <a:gd name="T43" fmla="*/ 52 h 62"/>
                  <a:gd name="T44" fmla="*/ 2 w 38"/>
                  <a:gd name="T45" fmla="*/ 42 h 62"/>
                  <a:gd name="T46" fmla="*/ 0 w 38"/>
                  <a:gd name="T47" fmla="*/ 32 h 62"/>
                  <a:gd name="T48" fmla="*/ 10 w 38"/>
                  <a:gd name="T49" fmla="*/ 32 h 62"/>
                  <a:gd name="T50" fmla="*/ 10 w 38"/>
                  <a:gd name="T51" fmla="*/ 44 h 62"/>
                  <a:gd name="T52" fmla="*/ 12 w 38"/>
                  <a:gd name="T53" fmla="*/ 52 h 62"/>
                  <a:gd name="T54" fmla="*/ 14 w 38"/>
                  <a:gd name="T55" fmla="*/ 56 h 62"/>
                  <a:gd name="T56" fmla="*/ 16 w 38"/>
                  <a:gd name="T57" fmla="*/ 58 h 62"/>
                  <a:gd name="T58" fmla="*/ 18 w 38"/>
                  <a:gd name="T59" fmla="*/ 58 h 62"/>
                  <a:gd name="T60" fmla="*/ 22 w 38"/>
                  <a:gd name="T61" fmla="*/ 58 h 62"/>
                  <a:gd name="T62" fmla="*/ 24 w 38"/>
                  <a:gd name="T63" fmla="*/ 56 h 62"/>
                  <a:gd name="T64" fmla="*/ 26 w 38"/>
                  <a:gd name="T65" fmla="*/ 54 h 62"/>
                  <a:gd name="T66" fmla="*/ 28 w 38"/>
                  <a:gd name="T67" fmla="*/ 50 h 62"/>
                  <a:gd name="T68" fmla="*/ 28 w 38"/>
                  <a:gd name="T69" fmla="*/ 40 h 62"/>
                  <a:gd name="T70" fmla="*/ 30 w 38"/>
                  <a:gd name="T71" fmla="*/ 28 h 62"/>
                  <a:gd name="T72" fmla="*/ 28 w 38"/>
                  <a:gd name="T73" fmla="*/ 20 h 62"/>
                  <a:gd name="T74" fmla="*/ 28 w 38"/>
                  <a:gd name="T75" fmla="*/ 12 h 62"/>
                  <a:gd name="T76" fmla="*/ 26 w 38"/>
                  <a:gd name="T77" fmla="*/ 8 h 62"/>
                  <a:gd name="T78" fmla="*/ 24 w 38"/>
                  <a:gd name="T79" fmla="*/ 6 h 62"/>
                  <a:gd name="T80" fmla="*/ 22 w 38"/>
                  <a:gd name="T81" fmla="*/ 4 h 62"/>
                  <a:gd name="T82" fmla="*/ 20 w 38"/>
                  <a:gd name="T83" fmla="*/ 4 h 62"/>
                  <a:gd name="T84" fmla="*/ 16 w 38"/>
                  <a:gd name="T85" fmla="*/ 4 h 62"/>
                  <a:gd name="T86" fmla="*/ 14 w 38"/>
                  <a:gd name="T87" fmla="*/ 6 h 62"/>
                  <a:gd name="T88" fmla="*/ 12 w 38"/>
                  <a:gd name="T89" fmla="*/ 10 h 62"/>
                  <a:gd name="T90" fmla="*/ 10 w 38"/>
                  <a:gd name="T91" fmla="*/ 18 h 62"/>
                  <a:gd name="T92" fmla="*/ 10 w 38"/>
                  <a:gd name="T93" fmla="*/ 26 h 62"/>
                  <a:gd name="T94" fmla="*/ 10 w 38"/>
                  <a:gd name="T95" fmla="*/ 32 h 6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"/>
                  <a:gd name="T145" fmla="*/ 0 h 62"/>
                  <a:gd name="T146" fmla="*/ 38 w 38"/>
                  <a:gd name="T147" fmla="*/ 62 h 6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" h="62">
                    <a:moveTo>
                      <a:pt x="0" y="32"/>
                    </a:moveTo>
                    <a:lnTo>
                      <a:pt x="2" y="22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4" y="2"/>
                    </a:lnTo>
                    <a:lnTo>
                      <a:pt x="28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8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2" y="54"/>
                    </a:lnTo>
                    <a:lnTo>
                      <a:pt x="28" y="58"/>
                    </a:lnTo>
                    <a:lnTo>
                      <a:pt x="22" y="60"/>
                    </a:lnTo>
                    <a:lnTo>
                      <a:pt x="18" y="62"/>
                    </a:lnTo>
                    <a:lnTo>
                      <a:pt x="14" y="60"/>
                    </a:lnTo>
                    <a:lnTo>
                      <a:pt x="10" y="56"/>
                    </a:lnTo>
                    <a:lnTo>
                      <a:pt x="6" y="52"/>
                    </a:lnTo>
                    <a:lnTo>
                      <a:pt x="2" y="42"/>
                    </a:lnTo>
                    <a:lnTo>
                      <a:pt x="0" y="32"/>
                    </a:lnTo>
                    <a:close/>
                    <a:moveTo>
                      <a:pt x="10" y="32"/>
                    </a:moveTo>
                    <a:lnTo>
                      <a:pt x="10" y="44"/>
                    </a:lnTo>
                    <a:lnTo>
                      <a:pt x="12" y="52"/>
                    </a:lnTo>
                    <a:lnTo>
                      <a:pt x="14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2" y="58"/>
                    </a:lnTo>
                    <a:lnTo>
                      <a:pt x="24" y="56"/>
                    </a:lnTo>
                    <a:lnTo>
                      <a:pt x="26" y="54"/>
                    </a:lnTo>
                    <a:lnTo>
                      <a:pt x="28" y="50"/>
                    </a:lnTo>
                    <a:lnTo>
                      <a:pt x="28" y="40"/>
                    </a:lnTo>
                    <a:lnTo>
                      <a:pt x="30" y="28"/>
                    </a:lnTo>
                    <a:lnTo>
                      <a:pt x="28" y="20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8"/>
                    </a:lnTo>
                    <a:lnTo>
                      <a:pt x="10" y="26"/>
                    </a:lnTo>
                    <a:lnTo>
                      <a:pt x="1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96" name="Rectangle 396"/>
              <p:cNvSpPr>
                <a:spLocks noChangeArrowheads="1"/>
              </p:cNvSpPr>
              <p:nvPr/>
            </p:nvSpPr>
            <p:spPr bwMode="auto">
              <a:xfrm>
                <a:off x="2152" y="255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7" name="Freeform 397"/>
              <p:cNvSpPr>
                <a:spLocks noEditPoints="1"/>
              </p:cNvSpPr>
              <p:nvPr/>
            </p:nvSpPr>
            <p:spPr bwMode="auto">
              <a:xfrm>
                <a:off x="2300" y="2570"/>
                <a:ext cx="36" cy="62"/>
              </a:xfrm>
              <a:custGeom>
                <a:avLst/>
                <a:gdLst>
                  <a:gd name="T0" fmla="*/ 0 w 36"/>
                  <a:gd name="T1" fmla="*/ 32 h 62"/>
                  <a:gd name="T2" fmla="*/ 0 w 36"/>
                  <a:gd name="T3" fmla="*/ 22 h 62"/>
                  <a:gd name="T4" fmla="*/ 2 w 36"/>
                  <a:gd name="T5" fmla="*/ 14 h 62"/>
                  <a:gd name="T6" fmla="*/ 6 w 36"/>
                  <a:gd name="T7" fmla="*/ 8 h 62"/>
                  <a:gd name="T8" fmla="*/ 10 w 36"/>
                  <a:gd name="T9" fmla="*/ 4 h 62"/>
                  <a:gd name="T10" fmla="*/ 14 w 36"/>
                  <a:gd name="T11" fmla="*/ 2 h 62"/>
                  <a:gd name="T12" fmla="*/ 18 w 36"/>
                  <a:gd name="T13" fmla="*/ 0 h 62"/>
                  <a:gd name="T14" fmla="*/ 22 w 36"/>
                  <a:gd name="T15" fmla="*/ 2 h 62"/>
                  <a:gd name="T16" fmla="*/ 26 w 36"/>
                  <a:gd name="T17" fmla="*/ 4 h 62"/>
                  <a:gd name="T18" fmla="*/ 30 w 36"/>
                  <a:gd name="T19" fmla="*/ 8 h 62"/>
                  <a:gd name="T20" fmla="*/ 34 w 36"/>
                  <a:gd name="T21" fmla="*/ 14 h 62"/>
                  <a:gd name="T22" fmla="*/ 36 w 36"/>
                  <a:gd name="T23" fmla="*/ 22 h 62"/>
                  <a:gd name="T24" fmla="*/ 36 w 36"/>
                  <a:gd name="T25" fmla="*/ 30 h 62"/>
                  <a:gd name="T26" fmla="*/ 36 w 36"/>
                  <a:gd name="T27" fmla="*/ 40 h 62"/>
                  <a:gd name="T28" fmla="*/ 34 w 36"/>
                  <a:gd name="T29" fmla="*/ 48 h 62"/>
                  <a:gd name="T30" fmla="*/ 30 w 36"/>
                  <a:gd name="T31" fmla="*/ 54 h 62"/>
                  <a:gd name="T32" fmla="*/ 26 w 36"/>
                  <a:gd name="T33" fmla="*/ 58 h 62"/>
                  <a:gd name="T34" fmla="*/ 22 w 36"/>
                  <a:gd name="T35" fmla="*/ 60 h 62"/>
                  <a:gd name="T36" fmla="*/ 18 w 36"/>
                  <a:gd name="T37" fmla="*/ 62 h 62"/>
                  <a:gd name="T38" fmla="*/ 12 w 36"/>
                  <a:gd name="T39" fmla="*/ 60 h 62"/>
                  <a:gd name="T40" fmla="*/ 8 w 36"/>
                  <a:gd name="T41" fmla="*/ 56 h 62"/>
                  <a:gd name="T42" fmla="*/ 4 w 36"/>
                  <a:gd name="T43" fmla="*/ 52 h 62"/>
                  <a:gd name="T44" fmla="*/ 2 w 36"/>
                  <a:gd name="T45" fmla="*/ 42 h 62"/>
                  <a:gd name="T46" fmla="*/ 0 w 36"/>
                  <a:gd name="T47" fmla="*/ 32 h 62"/>
                  <a:gd name="T48" fmla="*/ 8 w 36"/>
                  <a:gd name="T49" fmla="*/ 32 h 62"/>
                  <a:gd name="T50" fmla="*/ 8 w 36"/>
                  <a:gd name="T51" fmla="*/ 44 h 62"/>
                  <a:gd name="T52" fmla="*/ 12 w 36"/>
                  <a:gd name="T53" fmla="*/ 52 h 62"/>
                  <a:gd name="T54" fmla="*/ 12 w 36"/>
                  <a:gd name="T55" fmla="*/ 56 h 62"/>
                  <a:gd name="T56" fmla="*/ 16 w 36"/>
                  <a:gd name="T57" fmla="*/ 58 h 62"/>
                  <a:gd name="T58" fmla="*/ 18 w 36"/>
                  <a:gd name="T59" fmla="*/ 58 h 62"/>
                  <a:gd name="T60" fmla="*/ 20 w 36"/>
                  <a:gd name="T61" fmla="*/ 58 h 62"/>
                  <a:gd name="T62" fmla="*/ 22 w 36"/>
                  <a:gd name="T63" fmla="*/ 56 h 62"/>
                  <a:gd name="T64" fmla="*/ 24 w 36"/>
                  <a:gd name="T65" fmla="*/ 54 h 62"/>
                  <a:gd name="T66" fmla="*/ 26 w 36"/>
                  <a:gd name="T67" fmla="*/ 50 h 62"/>
                  <a:gd name="T68" fmla="*/ 28 w 36"/>
                  <a:gd name="T69" fmla="*/ 40 h 62"/>
                  <a:gd name="T70" fmla="*/ 28 w 36"/>
                  <a:gd name="T71" fmla="*/ 28 h 62"/>
                  <a:gd name="T72" fmla="*/ 28 w 36"/>
                  <a:gd name="T73" fmla="*/ 20 h 62"/>
                  <a:gd name="T74" fmla="*/ 26 w 36"/>
                  <a:gd name="T75" fmla="*/ 12 h 62"/>
                  <a:gd name="T76" fmla="*/ 24 w 36"/>
                  <a:gd name="T77" fmla="*/ 8 h 62"/>
                  <a:gd name="T78" fmla="*/ 22 w 36"/>
                  <a:gd name="T79" fmla="*/ 6 h 62"/>
                  <a:gd name="T80" fmla="*/ 20 w 36"/>
                  <a:gd name="T81" fmla="*/ 4 h 62"/>
                  <a:gd name="T82" fmla="*/ 18 w 36"/>
                  <a:gd name="T83" fmla="*/ 4 h 62"/>
                  <a:gd name="T84" fmla="*/ 16 w 36"/>
                  <a:gd name="T85" fmla="*/ 4 h 62"/>
                  <a:gd name="T86" fmla="*/ 14 w 36"/>
                  <a:gd name="T87" fmla="*/ 6 h 62"/>
                  <a:gd name="T88" fmla="*/ 10 w 36"/>
                  <a:gd name="T89" fmla="*/ 10 h 62"/>
                  <a:gd name="T90" fmla="*/ 10 w 36"/>
                  <a:gd name="T91" fmla="*/ 18 h 62"/>
                  <a:gd name="T92" fmla="*/ 8 w 36"/>
                  <a:gd name="T93" fmla="*/ 26 h 62"/>
                  <a:gd name="T94" fmla="*/ 8 w 36"/>
                  <a:gd name="T95" fmla="*/ 32 h 6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2"/>
                  <a:gd name="T146" fmla="*/ 36 w 36"/>
                  <a:gd name="T147" fmla="*/ 62 h 6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2">
                    <a:moveTo>
                      <a:pt x="0" y="32"/>
                    </a:move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6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2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2"/>
                    </a:lnTo>
                    <a:lnTo>
                      <a:pt x="2" y="42"/>
                    </a:lnTo>
                    <a:lnTo>
                      <a:pt x="0" y="32"/>
                    </a:lnTo>
                    <a:close/>
                    <a:moveTo>
                      <a:pt x="8" y="32"/>
                    </a:moveTo>
                    <a:lnTo>
                      <a:pt x="8" y="44"/>
                    </a:lnTo>
                    <a:lnTo>
                      <a:pt x="12" y="52"/>
                    </a:lnTo>
                    <a:lnTo>
                      <a:pt x="12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50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10" y="18"/>
                    </a:lnTo>
                    <a:lnTo>
                      <a:pt x="8" y="26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98" name="Rectangle 398"/>
              <p:cNvSpPr>
                <a:spLocks noChangeArrowheads="1"/>
              </p:cNvSpPr>
              <p:nvPr/>
            </p:nvSpPr>
            <p:spPr bwMode="auto">
              <a:xfrm>
                <a:off x="2496" y="255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9" name="Freeform 399"/>
              <p:cNvSpPr>
                <a:spLocks/>
              </p:cNvSpPr>
              <p:nvPr/>
            </p:nvSpPr>
            <p:spPr bwMode="auto">
              <a:xfrm>
                <a:off x="2636" y="2570"/>
                <a:ext cx="38" cy="60"/>
              </a:xfrm>
              <a:custGeom>
                <a:avLst/>
                <a:gdLst>
                  <a:gd name="T0" fmla="*/ 38 w 38"/>
                  <a:gd name="T1" fmla="*/ 50 h 60"/>
                  <a:gd name="T2" fmla="*/ 34 w 38"/>
                  <a:gd name="T3" fmla="*/ 60 h 60"/>
                  <a:gd name="T4" fmla="*/ 0 w 38"/>
                  <a:gd name="T5" fmla="*/ 60 h 60"/>
                  <a:gd name="T6" fmla="*/ 0 w 38"/>
                  <a:gd name="T7" fmla="*/ 58 h 60"/>
                  <a:gd name="T8" fmla="*/ 8 w 38"/>
                  <a:gd name="T9" fmla="*/ 50 h 60"/>
                  <a:gd name="T10" fmla="*/ 16 w 38"/>
                  <a:gd name="T11" fmla="*/ 42 h 60"/>
                  <a:gd name="T12" fmla="*/ 20 w 38"/>
                  <a:gd name="T13" fmla="*/ 36 h 60"/>
                  <a:gd name="T14" fmla="*/ 26 w 38"/>
                  <a:gd name="T15" fmla="*/ 28 h 60"/>
                  <a:gd name="T16" fmla="*/ 28 w 38"/>
                  <a:gd name="T17" fmla="*/ 20 h 60"/>
                  <a:gd name="T18" fmla="*/ 26 w 38"/>
                  <a:gd name="T19" fmla="*/ 16 h 60"/>
                  <a:gd name="T20" fmla="*/ 24 w 38"/>
                  <a:gd name="T21" fmla="*/ 10 h 60"/>
                  <a:gd name="T22" fmla="*/ 20 w 38"/>
                  <a:gd name="T23" fmla="*/ 8 h 60"/>
                  <a:gd name="T24" fmla="*/ 16 w 38"/>
                  <a:gd name="T25" fmla="*/ 8 h 60"/>
                  <a:gd name="T26" fmla="*/ 12 w 38"/>
                  <a:gd name="T27" fmla="*/ 8 h 60"/>
                  <a:gd name="T28" fmla="*/ 8 w 38"/>
                  <a:gd name="T29" fmla="*/ 10 h 60"/>
                  <a:gd name="T30" fmla="*/ 4 w 38"/>
                  <a:gd name="T31" fmla="*/ 14 h 60"/>
                  <a:gd name="T32" fmla="*/ 2 w 38"/>
                  <a:gd name="T33" fmla="*/ 18 h 60"/>
                  <a:gd name="T34" fmla="*/ 0 w 38"/>
                  <a:gd name="T35" fmla="*/ 18 h 60"/>
                  <a:gd name="T36" fmla="*/ 2 w 38"/>
                  <a:gd name="T37" fmla="*/ 10 h 60"/>
                  <a:gd name="T38" fmla="*/ 6 w 38"/>
                  <a:gd name="T39" fmla="*/ 6 h 60"/>
                  <a:gd name="T40" fmla="*/ 12 w 38"/>
                  <a:gd name="T41" fmla="*/ 2 h 60"/>
                  <a:gd name="T42" fmla="*/ 18 w 38"/>
                  <a:gd name="T43" fmla="*/ 0 h 60"/>
                  <a:gd name="T44" fmla="*/ 24 w 38"/>
                  <a:gd name="T45" fmla="*/ 2 h 60"/>
                  <a:gd name="T46" fmla="*/ 30 w 38"/>
                  <a:gd name="T47" fmla="*/ 6 h 60"/>
                  <a:gd name="T48" fmla="*/ 34 w 38"/>
                  <a:gd name="T49" fmla="*/ 10 h 60"/>
                  <a:gd name="T50" fmla="*/ 34 w 38"/>
                  <a:gd name="T51" fmla="*/ 16 h 60"/>
                  <a:gd name="T52" fmla="*/ 34 w 38"/>
                  <a:gd name="T53" fmla="*/ 20 h 60"/>
                  <a:gd name="T54" fmla="*/ 32 w 38"/>
                  <a:gd name="T55" fmla="*/ 26 h 60"/>
                  <a:gd name="T56" fmla="*/ 28 w 38"/>
                  <a:gd name="T57" fmla="*/ 32 h 60"/>
                  <a:gd name="T58" fmla="*/ 22 w 38"/>
                  <a:gd name="T59" fmla="*/ 40 h 60"/>
                  <a:gd name="T60" fmla="*/ 16 w 38"/>
                  <a:gd name="T61" fmla="*/ 46 h 60"/>
                  <a:gd name="T62" fmla="*/ 12 w 38"/>
                  <a:gd name="T63" fmla="*/ 52 h 60"/>
                  <a:gd name="T64" fmla="*/ 8 w 38"/>
                  <a:gd name="T65" fmla="*/ 54 h 60"/>
                  <a:gd name="T66" fmla="*/ 24 w 38"/>
                  <a:gd name="T67" fmla="*/ 54 h 60"/>
                  <a:gd name="T68" fmla="*/ 28 w 38"/>
                  <a:gd name="T69" fmla="*/ 54 h 60"/>
                  <a:gd name="T70" fmla="*/ 30 w 38"/>
                  <a:gd name="T71" fmla="*/ 54 h 60"/>
                  <a:gd name="T72" fmla="*/ 32 w 38"/>
                  <a:gd name="T73" fmla="*/ 52 h 60"/>
                  <a:gd name="T74" fmla="*/ 34 w 38"/>
                  <a:gd name="T75" fmla="*/ 52 h 60"/>
                  <a:gd name="T76" fmla="*/ 36 w 38"/>
                  <a:gd name="T77" fmla="*/ 50 h 60"/>
                  <a:gd name="T78" fmla="*/ 36 w 38"/>
                  <a:gd name="T79" fmla="*/ 50 h 60"/>
                  <a:gd name="T80" fmla="*/ 38 w 38"/>
                  <a:gd name="T81" fmla="*/ 50 h 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8"/>
                  <a:gd name="T124" fmla="*/ 0 h 60"/>
                  <a:gd name="T125" fmla="*/ 38 w 38"/>
                  <a:gd name="T126" fmla="*/ 60 h 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8" h="60">
                    <a:moveTo>
                      <a:pt x="38" y="50"/>
                    </a:moveTo>
                    <a:lnTo>
                      <a:pt x="34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8" y="50"/>
                    </a:lnTo>
                    <a:lnTo>
                      <a:pt x="16" y="42"/>
                    </a:lnTo>
                    <a:lnTo>
                      <a:pt x="20" y="36"/>
                    </a:lnTo>
                    <a:lnTo>
                      <a:pt x="26" y="28"/>
                    </a:lnTo>
                    <a:lnTo>
                      <a:pt x="28" y="20"/>
                    </a:lnTo>
                    <a:lnTo>
                      <a:pt x="26" y="16"/>
                    </a:lnTo>
                    <a:lnTo>
                      <a:pt x="24" y="10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8" y="10"/>
                    </a:lnTo>
                    <a:lnTo>
                      <a:pt x="4" y="14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30" y="6"/>
                    </a:lnTo>
                    <a:lnTo>
                      <a:pt x="34" y="10"/>
                    </a:lnTo>
                    <a:lnTo>
                      <a:pt x="34" y="16"/>
                    </a:lnTo>
                    <a:lnTo>
                      <a:pt x="34" y="20"/>
                    </a:lnTo>
                    <a:lnTo>
                      <a:pt x="32" y="26"/>
                    </a:lnTo>
                    <a:lnTo>
                      <a:pt x="28" y="32"/>
                    </a:lnTo>
                    <a:lnTo>
                      <a:pt x="22" y="40"/>
                    </a:lnTo>
                    <a:lnTo>
                      <a:pt x="16" y="46"/>
                    </a:lnTo>
                    <a:lnTo>
                      <a:pt x="12" y="52"/>
                    </a:lnTo>
                    <a:lnTo>
                      <a:pt x="8" y="54"/>
                    </a:lnTo>
                    <a:lnTo>
                      <a:pt x="24" y="54"/>
                    </a:lnTo>
                    <a:lnTo>
                      <a:pt x="28" y="54"/>
                    </a:lnTo>
                    <a:lnTo>
                      <a:pt x="30" y="54"/>
                    </a:lnTo>
                    <a:lnTo>
                      <a:pt x="32" y="52"/>
                    </a:lnTo>
                    <a:lnTo>
                      <a:pt x="34" y="52"/>
                    </a:lnTo>
                    <a:lnTo>
                      <a:pt x="36" y="50"/>
                    </a:lnTo>
                    <a:lnTo>
                      <a:pt x="38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500" name="Rectangle 400"/>
              <p:cNvSpPr>
                <a:spLocks noChangeArrowheads="1"/>
              </p:cNvSpPr>
              <p:nvPr/>
            </p:nvSpPr>
            <p:spPr bwMode="auto">
              <a:xfrm>
                <a:off x="2784" y="255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1" name="Freeform 401"/>
              <p:cNvSpPr>
                <a:spLocks noEditPoints="1"/>
              </p:cNvSpPr>
              <p:nvPr/>
            </p:nvSpPr>
            <p:spPr bwMode="auto">
              <a:xfrm>
                <a:off x="2932" y="2570"/>
                <a:ext cx="36" cy="62"/>
              </a:xfrm>
              <a:custGeom>
                <a:avLst/>
                <a:gdLst>
                  <a:gd name="T0" fmla="*/ 0 w 36"/>
                  <a:gd name="T1" fmla="*/ 32 h 62"/>
                  <a:gd name="T2" fmla="*/ 0 w 36"/>
                  <a:gd name="T3" fmla="*/ 22 h 62"/>
                  <a:gd name="T4" fmla="*/ 2 w 36"/>
                  <a:gd name="T5" fmla="*/ 14 h 62"/>
                  <a:gd name="T6" fmla="*/ 6 w 36"/>
                  <a:gd name="T7" fmla="*/ 8 h 62"/>
                  <a:gd name="T8" fmla="*/ 10 w 36"/>
                  <a:gd name="T9" fmla="*/ 4 h 62"/>
                  <a:gd name="T10" fmla="*/ 14 w 36"/>
                  <a:gd name="T11" fmla="*/ 2 h 62"/>
                  <a:gd name="T12" fmla="*/ 18 w 36"/>
                  <a:gd name="T13" fmla="*/ 0 h 62"/>
                  <a:gd name="T14" fmla="*/ 22 w 36"/>
                  <a:gd name="T15" fmla="*/ 2 h 62"/>
                  <a:gd name="T16" fmla="*/ 26 w 36"/>
                  <a:gd name="T17" fmla="*/ 4 h 62"/>
                  <a:gd name="T18" fmla="*/ 30 w 36"/>
                  <a:gd name="T19" fmla="*/ 8 h 62"/>
                  <a:gd name="T20" fmla="*/ 34 w 36"/>
                  <a:gd name="T21" fmla="*/ 14 h 62"/>
                  <a:gd name="T22" fmla="*/ 36 w 36"/>
                  <a:gd name="T23" fmla="*/ 22 h 62"/>
                  <a:gd name="T24" fmla="*/ 36 w 36"/>
                  <a:gd name="T25" fmla="*/ 30 h 62"/>
                  <a:gd name="T26" fmla="*/ 36 w 36"/>
                  <a:gd name="T27" fmla="*/ 40 h 62"/>
                  <a:gd name="T28" fmla="*/ 34 w 36"/>
                  <a:gd name="T29" fmla="*/ 48 h 62"/>
                  <a:gd name="T30" fmla="*/ 30 w 36"/>
                  <a:gd name="T31" fmla="*/ 54 h 62"/>
                  <a:gd name="T32" fmla="*/ 26 w 36"/>
                  <a:gd name="T33" fmla="*/ 58 h 62"/>
                  <a:gd name="T34" fmla="*/ 22 w 36"/>
                  <a:gd name="T35" fmla="*/ 60 h 62"/>
                  <a:gd name="T36" fmla="*/ 18 w 36"/>
                  <a:gd name="T37" fmla="*/ 62 h 62"/>
                  <a:gd name="T38" fmla="*/ 12 w 36"/>
                  <a:gd name="T39" fmla="*/ 60 h 62"/>
                  <a:gd name="T40" fmla="*/ 8 w 36"/>
                  <a:gd name="T41" fmla="*/ 56 h 62"/>
                  <a:gd name="T42" fmla="*/ 4 w 36"/>
                  <a:gd name="T43" fmla="*/ 52 h 62"/>
                  <a:gd name="T44" fmla="*/ 2 w 36"/>
                  <a:gd name="T45" fmla="*/ 42 h 62"/>
                  <a:gd name="T46" fmla="*/ 0 w 36"/>
                  <a:gd name="T47" fmla="*/ 32 h 62"/>
                  <a:gd name="T48" fmla="*/ 8 w 36"/>
                  <a:gd name="T49" fmla="*/ 32 h 62"/>
                  <a:gd name="T50" fmla="*/ 8 w 36"/>
                  <a:gd name="T51" fmla="*/ 44 h 62"/>
                  <a:gd name="T52" fmla="*/ 10 w 36"/>
                  <a:gd name="T53" fmla="*/ 52 h 62"/>
                  <a:gd name="T54" fmla="*/ 12 w 36"/>
                  <a:gd name="T55" fmla="*/ 56 h 62"/>
                  <a:gd name="T56" fmla="*/ 16 w 36"/>
                  <a:gd name="T57" fmla="*/ 58 h 62"/>
                  <a:gd name="T58" fmla="*/ 18 w 36"/>
                  <a:gd name="T59" fmla="*/ 58 h 62"/>
                  <a:gd name="T60" fmla="*/ 20 w 36"/>
                  <a:gd name="T61" fmla="*/ 58 h 62"/>
                  <a:gd name="T62" fmla="*/ 22 w 36"/>
                  <a:gd name="T63" fmla="*/ 56 h 62"/>
                  <a:gd name="T64" fmla="*/ 24 w 36"/>
                  <a:gd name="T65" fmla="*/ 54 h 62"/>
                  <a:gd name="T66" fmla="*/ 26 w 36"/>
                  <a:gd name="T67" fmla="*/ 50 h 62"/>
                  <a:gd name="T68" fmla="*/ 28 w 36"/>
                  <a:gd name="T69" fmla="*/ 40 h 62"/>
                  <a:gd name="T70" fmla="*/ 28 w 36"/>
                  <a:gd name="T71" fmla="*/ 28 h 62"/>
                  <a:gd name="T72" fmla="*/ 28 w 36"/>
                  <a:gd name="T73" fmla="*/ 20 h 62"/>
                  <a:gd name="T74" fmla="*/ 26 w 36"/>
                  <a:gd name="T75" fmla="*/ 12 h 62"/>
                  <a:gd name="T76" fmla="*/ 24 w 36"/>
                  <a:gd name="T77" fmla="*/ 8 h 62"/>
                  <a:gd name="T78" fmla="*/ 22 w 36"/>
                  <a:gd name="T79" fmla="*/ 6 h 62"/>
                  <a:gd name="T80" fmla="*/ 20 w 36"/>
                  <a:gd name="T81" fmla="*/ 4 h 62"/>
                  <a:gd name="T82" fmla="*/ 18 w 36"/>
                  <a:gd name="T83" fmla="*/ 4 h 62"/>
                  <a:gd name="T84" fmla="*/ 16 w 36"/>
                  <a:gd name="T85" fmla="*/ 4 h 62"/>
                  <a:gd name="T86" fmla="*/ 14 w 36"/>
                  <a:gd name="T87" fmla="*/ 6 h 62"/>
                  <a:gd name="T88" fmla="*/ 10 w 36"/>
                  <a:gd name="T89" fmla="*/ 10 h 62"/>
                  <a:gd name="T90" fmla="*/ 10 w 36"/>
                  <a:gd name="T91" fmla="*/ 18 h 62"/>
                  <a:gd name="T92" fmla="*/ 8 w 36"/>
                  <a:gd name="T93" fmla="*/ 26 h 62"/>
                  <a:gd name="T94" fmla="*/ 8 w 36"/>
                  <a:gd name="T95" fmla="*/ 32 h 6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2"/>
                  <a:gd name="T146" fmla="*/ 36 w 36"/>
                  <a:gd name="T147" fmla="*/ 62 h 6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2">
                    <a:moveTo>
                      <a:pt x="0" y="32"/>
                    </a:move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6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2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2"/>
                    </a:lnTo>
                    <a:lnTo>
                      <a:pt x="2" y="42"/>
                    </a:lnTo>
                    <a:lnTo>
                      <a:pt x="0" y="32"/>
                    </a:lnTo>
                    <a:close/>
                    <a:moveTo>
                      <a:pt x="8" y="32"/>
                    </a:moveTo>
                    <a:lnTo>
                      <a:pt x="8" y="44"/>
                    </a:lnTo>
                    <a:lnTo>
                      <a:pt x="10" y="52"/>
                    </a:lnTo>
                    <a:lnTo>
                      <a:pt x="12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50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10" y="18"/>
                    </a:lnTo>
                    <a:lnTo>
                      <a:pt x="8" y="26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502" name="Rectangle 402"/>
              <p:cNvSpPr>
                <a:spLocks noChangeArrowheads="1"/>
              </p:cNvSpPr>
              <p:nvPr/>
            </p:nvSpPr>
            <p:spPr bwMode="auto">
              <a:xfrm>
                <a:off x="3080" y="255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3" name="Freeform 403"/>
              <p:cNvSpPr>
                <a:spLocks/>
              </p:cNvSpPr>
              <p:nvPr/>
            </p:nvSpPr>
            <p:spPr bwMode="auto">
              <a:xfrm>
                <a:off x="3232" y="2570"/>
                <a:ext cx="24" cy="60"/>
              </a:xfrm>
              <a:custGeom>
                <a:avLst/>
                <a:gdLst>
                  <a:gd name="T0" fmla="*/ 0 w 24"/>
                  <a:gd name="T1" fmla="*/ 8 h 60"/>
                  <a:gd name="T2" fmla="*/ 14 w 24"/>
                  <a:gd name="T3" fmla="*/ 0 h 60"/>
                  <a:gd name="T4" fmla="*/ 16 w 24"/>
                  <a:gd name="T5" fmla="*/ 0 h 60"/>
                  <a:gd name="T6" fmla="*/ 16 w 24"/>
                  <a:gd name="T7" fmla="*/ 50 h 60"/>
                  <a:gd name="T8" fmla="*/ 16 w 24"/>
                  <a:gd name="T9" fmla="*/ 54 h 60"/>
                  <a:gd name="T10" fmla="*/ 16 w 24"/>
                  <a:gd name="T11" fmla="*/ 56 h 60"/>
                  <a:gd name="T12" fmla="*/ 18 w 24"/>
                  <a:gd name="T13" fmla="*/ 58 h 60"/>
                  <a:gd name="T14" fmla="*/ 18 w 24"/>
                  <a:gd name="T15" fmla="*/ 58 h 60"/>
                  <a:gd name="T16" fmla="*/ 20 w 24"/>
                  <a:gd name="T17" fmla="*/ 60 h 60"/>
                  <a:gd name="T18" fmla="*/ 24 w 24"/>
                  <a:gd name="T19" fmla="*/ 60 h 60"/>
                  <a:gd name="T20" fmla="*/ 24 w 24"/>
                  <a:gd name="T21" fmla="*/ 60 h 60"/>
                  <a:gd name="T22" fmla="*/ 2 w 24"/>
                  <a:gd name="T23" fmla="*/ 60 h 60"/>
                  <a:gd name="T24" fmla="*/ 2 w 24"/>
                  <a:gd name="T25" fmla="*/ 60 h 60"/>
                  <a:gd name="T26" fmla="*/ 4 w 24"/>
                  <a:gd name="T27" fmla="*/ 60 h 60"/>
                  <a:gd name="T28" fmla="*/ 6 w 24"/>
                  <a:gd name="T29" fmla="*/ 58 h 60"/>
                  <a:gd name="T30" fmla="*/ 8 w 24"/>
                  <a:gd name="T31" fmla="*/ 58 h 60"/>
                  <a:gd name="T32" fmla="*/ 8 w 24"/>
                  <a:gd name="T33" fmla="*/ 56 h 60"/>
                  <a:gd name="T34" fmla="*/ 8 w 24"/>
                  <a:gd name="T35" fmla="*/ 54 h 60"/>
                  <a:gd name="T36" fmla="*/ 8 w 24"/>
                  <a:gd name="T37" fmla="*/ 50 h 60"/>
                  <a:gd name="T38" fmla="*/ 8 w 24"/>
                  <a:gd name="T39" fmla="*/ 18 h 60"/>
                  <a:gd name="T40" fmla="*/ 8 w 24"/>
                  <a:gd name="T41" fmla="*/ 12 h 60"/>
                  <a:gd name="T42" fmla="*/ 8 w 24"/>
                  <a:gd name="T43" fmla="*/ 10 h 60"/>
                  <a:gd name="T44" fmla="*/ 8 w 24"/>
                  <a:gd name="T45" fmla="*/ 8 h 60"/>
                  <a:gd name="T46" fmla="*/ 8 w 24"/>
                  <a:gd name="T47" fmla="*/ 8 h 60"/>
                  <a:gd name="T48" fmla="*/ 6 w 24"/>
                  <a:gd name="T49" fmla="*/ 8 h 60"/>
                  <a:gd name="T50" fmla="*/ 6 w 24"/>
                  <a:gd name="T51" fmla="*/ 6 h 60"/>
                  <a:gd name="T52" fmla="*/ 4 w 24"/>
                  <a:gd name="T53" fmla="*/ 8 h 60"/>
                  <a:gd name="T54" fmla="*/ 2 w 24"/>
                  <a:gd name="T55" fmla="*/ 8 h 60"/>
                  <a:gd name="T56" fmla="*/ 0 w 24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"/>
                  <a:gd name="T88" fmla="*/ 0 h 60"/>
                  <a:gd name="T89" fmla="*/ 24 w 24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" h="60">
                    <a:moveTo>
                      <a:pt x="0" y="8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16" y="50"/>
                    </a:lnTo>
                    <a:lnTo>
                      <a:pt x="16" y="54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0" y="60"/>
                    </a:lnTo>
                    <a:lnTo>
                      <a:pt x="24" y="60"/>
                    </a:lnTo>
                    <a:lnTo>
                      <a:pt x="2" y="60"/>
                    </a:lnTo>
                    <a:lnTo>
                      <a:pt x="4" y="60"/>
                    </a:lnTo>
                    <a:lnTo>
                      <a:pt x="6" y="58"/>
                    </a:lnTo>
                    <a:lnTo>
                      <a:pt x="8" y="58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50"/>
                    </a:lnTo>
                    <a:lnTo>
                      <a:pt x="8" y="18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504" name="Freeform 404"/>
              <p:cNvSpPr>
                <a:spLocks noEditPoints="1"/>
              </p:cNvSpPr>
              <p:nvPr/>
            </p:nvSpPr>
            <p:spPr bwMode="auto">
              <a:xfrm>
                <a:off x="3270" y="2570"/>
                <a:ext cx="36" cy="62"/>
              </a:xfrm>
              <a:custGeom>
                <a:avLst/>
                <a:gdLst>
                  <a:gd name="T0" fmla="*/ 0 w 36"/>
                  <a:gd name="T1" fmla="*/ 62 h 62"/>
                  <a:gd name="T2" fmla="*/ 0 w 36"/>
                  <a:gd name="T3" fmla="*/ 60 h 62"/>
                  <a:gd name="T4" fmla="*/ 6 w 36"/>
                  <a:gd name="T5" fmla="*/ 60 h 62"/>
                  <a:gd name="T6" fmla="*/ 12 w 36"/>
                  <a:gd name="T7" fmla="*/ 58 h 62"/>
                  <a:gd name="T8" fmla="*/ 16 w 36"/>
                  <a:gd name="T9" fmla="*/ 54 h 62"/>
                  <a:gd name="T10" fmla="*/ 20 w 36"/>
                  <a:gd name="T11" fmla="*/ 48 h 62"/>
                  <a:gd name="T12" fmla="*/ 24 w 36"/>
                  <a:gd name="T13" fmla="*/ 42 h 62"/>
                  <a:gd name="T14" fmla="*/ 26 w 36"/>
                  <a:gd name="T15" fmla="*/ 34 h 62"/>
                  <a:gd name="T16" fmla="*/ 20 w 36"/>
                  <a:gd name="T17" fmla="*/ 38 h 62"/>
                  <a:gd name="T18" fmla="*/ 14 w 36"/>
                  <a:gd name="T19" fmla="*/ 38 h 62"/>
                  <a:gd name="T20" fmla="*/ 10 w 36"/>
                  <a:gd name="T21" fmla="*/ 38 h 62"/>
                  <a:gd name="T22" fmla="*/ 4 w 36"/>
                  <a:gd name="T23" fmla="*/ 34 h 62"/>
                  <a:gd name="T24" fmla="*/ 2 w 36"/>
                  <a:gd name="T25" fmla="*/ 28 h 62"/>
                  <a:gd name="T26" fmla="*/ 0 w 36"/>
                  <a:gd name="T27" fmla="*/ 22 h 62"/>
                  <a:gd name="T28" fmla="*/ 2 w 36"/>
                  <a:gd name="T29" fmla="*/ 14 h 62"/>
                  <a:gd name="T30" fmla="*/ 4 w 36"/>
                  <a:gd name="T31" fmla="*/ 8 h 62"/>
                  <a:gd name="T32" fmla="*/ 8 w 36"/>
                  <a:gd name="T33" fmla="*/ 4 h 62"/>
                  <a:gd name="T34" fmla="*/ 12 w 36"/>
                  <a:gd name="T35" fmla="*/ 2 h 62"/>
                  <a:gd name="T36" fmla="*/ 18 w 36"/>
                  <a:gd name="T37" fmla="*/ 0 h 62"/>
                  <a:gd name="T38" fmla="*/ 24 w 36"/>
                  <a:gd name="T39" fmla="*/ 2 h 62"/>
                  <a:gd name="T40" fmla="*/ 30 w 36"/>
                  <a:gd name="T41" fmla="*/ 6 h 62"/>
                  <a:gd name="T42" fmla="*/ 34 w 36"/>
                  <a:gd name="T43" fmla="*/ 12 h 62"/>
                  <a:gd name="T44" fmla="*/ 36 w 36"/>
                  <a:gd name="T45" fmla="*/ 18 h 62"/>
                  <a:gd name="T46" fmla="*/ 36 w 36"/>
                  <a:gd name="T47" fmla="*/ 24 h 62"/>
                  <a:gd name="T48" fmla="*/ 36 w 36"/>
                  <a:gd name="T49" fmla="*/ 34 h 62"/>
                  <a:gd name="T50" fmla="*/ 32 w 36"/>
                  <a:gd name="T51" fmla="*/ 42 h 62"/>
                  <a:gd name="T52" fmla="*/ 26 w 36"/>
                  <a:gd name="T53" fmla="*/ 50 h 62"/>
                  <a:gd name="T54" fmla="*/ 18 w 36"/>
                  <a:gd name="T55" fmla="*/ 56 h 62"/>
                  <a:gd name="T56" fmla="*/ 12 w 36"/>
                  <a:gd name="T57" fmla="*/ 60 h 62"/>
                  <a:gd name="T58" fmla="*/ 4 w 36"/>
                  <a:gd name="T59" fmla="*/ 62 h 62"/>
                  <a:gd name="T60" fmla="*/ 0 w 36"/>
                  <a:gd name="T61" fmla="*/ 62 h 62"/>
                  <a:gd name="T62" fmla="*/ 28 w 36"/>
                  <a:gd name="T63" fmla="*/ 32 h 62"/>
                  <a:gd name="T64" fmla="*/ 28 w 36"/>
                  <a:gd name="T65" fmla="*/ 26 h 62"/>
                  <a:gd name="T66" fmla="*/ 28 w 36"/>
                  <a:gd name="T67" fmla="*/ 22 h 62"/>
                  <a:gd name="T68" fmla="*/ 28 w 36"/>
                  <a:gd name="T69" fmla="*/ 18 h 62"/>
                  <a:gd name="T70" fmla="*/ 28 w 36"/>
                  <a:gd name="T71" fmla="*/ 14 h 62"/>
                  <a:gd name="T72" fmla="*/ 26 w 36"/>
                  <a:gd name="T73" fmla="*/ 10 h 62"/>
                  <a:gd name="T74" fmla="*/ 24 w 36"/>
                  <a:gd name="T75" fmla="*/ 6 h 62"/>
                  <a:gd name="T76" fmla="*/ 20 w 36"/>
                  <a:gd name="T77" fmla="*/ 4 h 62"/>
                  <a:gd name="T78" fmla="*/ 18 w 36"/>
                  <a:gd name="T79" fmla="*/ 4 h 62"/>
                  <a:gd name="T80" fmla="*/ 14 w 36"/>
                  <a:gd name="T81" fmla="*/ 4 h 62"/>
                  <a:gd name="T82" fmla="*/ 12 w 36"/>
                  <a:gd name="T83" fmla="*/ 8 h 62"/>
                  <a:gd name="T84" fmla="*/ 8 w 36"/>
                  <a:gd name="T85" fmla="*/ 12 h 62"/>
                  <a:gd name="T86" fmla="*/ 8 w 36"/>
                  <a:gd name="T87" fmla="*/ 18 h 62"/>
                  <a:gd name="T88" fmla="*/ 10 w 36"/>
                  <a:gd name="T89" fmla="*/ 26 h 62"/>
                  <a:gd name="T90" fmla="*/ 12 w 36"/>
                  <a:gd name="T91" fmla="*/ 32 h 62"/>
                  <a:gd name="T92" fmla="*/ 14 w 36"/>
                  <a:gd name="T93" fmla="*/ 34 h 62"/>
                  <a:gd name="T94" fmla="*/ 18 w 36"/>
                  <a:gd name="T95" fmla="*/ 34 h 62"/>
                  <a:gd name="T96" fmla="*/ 20 w 36"/>
                  <a:gd name="T97" fmla="*/ 34 h 62"/>
                  <a:gd name="T98" fmla="*/ 22 w 36"/>
                  <a:gd name="T99" fmla="*/ 34 h 62"/>
                  <a:gd name="T100" fmla="*/ 26 w 36"/>
                  <a:gd name="T101" fmla="*/ 32 h 62"/>
                  <a:gd name="T102" fmla="*/ 28 w 36"/>
                  <a:gd name="T103" fmla="*/ 32 h 6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6"/>
                  <a:gd name="T157" fmla="*/ 0 h 62"/>
                  <a:gd name="T158" fmla="*/ 36 w 36"/>
                  <a:gd name="T159" fmla="*/ 62 h 6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6" h="62">
                    <a:moveTo>
                      <a:pt x="0" y="62"/>
                    </a:moveTo>
                    <a:lnTo>
                      <a:pt x="0" y="60"/>
                    </a:lnTo>
                    <a:lnTo>
                      <a:pt x="6" y="60"/>
                    </a:lnTo>
                    <a:lnTo>
                      <a:pt x="12" y="58"/>
                    </a:lnTo>
                    <a:lnTo>
                      <a:pt x="16" y="54"/>
                    </a:lnTo>
                    <a:lnTo>
                      <a:pt x="20" y="48"/>
                    </a:lnTo>
                    <a:lnTo>
                      <a:pt x="24" y="42"/>
                    </a:lnTo>
                    <a:lnTo>
                      <a:pt x="26" y="34"/>
                    </a:lnTo>
                    <a:lnTo>
                      <a:pt x="20" y="38"/>
                    </a:lnTo>
                    <a:lnTo>
                      <a:pt x="14" y="38"/>
                    </a:lnTo>
                    <a:lnTo>
                      <a:pt x="10" y="38"/>
                    </a:lnTo>
                    <a:lnTo>
                      <a:pt x="4" y="34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30" y="6"/>
                    </a:lnTo>
                    <a:lnTo>
                      <a:pt x="34" y="12"/>
                    </a:lnTo>
                    <a:lnTo>
                      <a:pt x="36" y="18"/>
                    </a:lnTo>
                    <a:lnTo>
                      <a:pt x="36" y="24"/>
                    </a:lnTo>
                    <a:lnTo>
                      <a:pt x="36" y="34"/>
                    </a:lnTo>
                    <a:lnTo>
                      <a:pt x="32" y="42"/>
                    </a:lnTo>
                    <a:lnTo>
                      <a:pt x="26" y="50"/>
                    </a:lnTo>
                    <a:lnTo>
                      <a:pt x="18" y="56"/>
                    </a:lnTo>
                    <a:lnTo>
                      <a:pt x="12" y="60"/>
                    </a:lnTo>
                    <a:lnTo>
                      <a:pt x="4" y="62"/>
                    </a:lnTo>
                    <a:lnTo>
                      <a:pt x="0" y="62"/>
                    </a:lnTo>
                    <a:close/>
                    <a:moveTo>
                      <a:pt x="28" y="32"/>
                    </a:moveTo>
                    <a:lnTo>
                      <a:pt x="28" y="26"/>
                    </a:lnTo>
                    <a:lnTo>
                      <a:pt x="28" y="22"/>
                    </a:lnTo>
                    <a:lnTo>
                      <a:pt x="28" y="18"/>
                    </a:lnTo>
                    <a:lnTo>
                      <a:pt x="28" y="14"/>
                    </a:lnTo>
                    <a:lnTo>
                      <a:pt x="26" y="10"/>
                    </a:lnTo>
                    <a:lnTo>
                      <a:pt x="24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2" y="8"/>
                    </a:lnTo>
                    <a:lnTo>
                      <a:pt x="8" y="12"/>
                    </a:lnTo>
                    <a:lnTo>
                      <a:pt x="8" y="18"/>
                    </a:lnTo>
                    <a:lnTo>
                      <a:pt x="10" y="26"/>
                    </a:lnTo>
                    <a:lnTo>
                      <a:pt x="12" y="32"/>
                    </a:lnTo>
                    <a:lnTo>
                      <a:pt x="14" y="34"/>
                    </a:lnTo>
                    <a:lnTo>
                      <a:pt x="18" y="34"/>
                    </a:lnTo>
                    <a:lnTo>
                      <a:pt x="20" y="34"/>
                    </a:lnTo>
                    <a:lnTo>
                      <a:pt x="22" y="34"/>
                    </a:lnTo>
                    <a:lnTo>
                      <a:pt x="26" y="32"/>
                    </a:lnTo>
                    <a:lnTo>
                      <a:pt x="2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505" name="Rectangle 405"/>
              <p:cNvSpPr>
                <a:spLocks noChangeArrowheads="1"/>
              </p:cNvSpPr>
              <p:nvPr/>
            </p:nvSpPr>
            <p:spPr bwMode="auto">
              <a:xfrm>
                <a:off x="3528" y="255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6" name="Freeform 406"/>
              <p:cNvSpPr>
                <a:spLocks/>
              </p:cNvSpPr>
              <p:nvPr/>
            </p:nvSpPr>
            <p:spPr bwMode="auto">
              <a:xfrm>
                <a:off x="3670" y="2570"/>
                <a:ext cx="38" cy="60"/>
              </a:xfrm>
              <a:custGeom>
                <a:avLst/>
                <a:gdLst>
                  <a:gd name="T0" fmla="*/ 38 w 38"/>
                  <a:gd name="T1" fmla="*/ 50 h 60"/>
                  <a:gd name="T2" fmla="*/ 34 w 38"/>
                  <a:gd name="T3" fmla="*/ 60 h 60"/>
                  <a:gd name="T4" fmla="*/ 0 w 38"/>
                  <a:gd name="T5" fmla="*/ 60 h 60"/>
                  <a:gd name="T6" fmla="*/ 0 w 38"/>
                  <a:gd name="T7" fmla="*/ 58 h 60"/>
                  <a:gd name="T8" fmla="*/ 8 w 38"/>
                  <a:gd name="T9" fmla="*/ 50 h 60"/>
                  <a:gd name="T10" fmla="*/ 16 w 38"/>
                  <a:gd name="T11" fmla="*/ 42 h 60"/>
                  <a:gd name="T12" fmla="*/ 20 w 38"/>
                  <a:gd name="T13" fmla="*/ 36 h 60"/>
                  <a:gd name="T14" fmla="*/ 26 w 38"/>
                  <a:gd name="T15" fmla="*/ 28 h 60"/>
                  <a:gd name="T16" fmla="*/ 26 w 38"/>
                  <a:gd name="T17" fmla="*/ 20 h 60"/>
                  <a:gd name="T18" fmla="*/ 26 w 38"/>
                  <a:gd name="T19" fmla="*/ 16 h 60"/>
                  <a:gd name="T20" fmla="*/ 24 w 38"/>
                  <a:gd name="T21" fmla="*/ 10 h 60"/>
                  <a:gd name="T22" fmla="*/ 20 w 38"/>
                  <a:gd name="T23" fmla="*/ 8 h 60"/>
                  <a:gd name="T24" fmla="*/ 14 w 38"/>
                  <a:gd name="T25" fmla="*/ 8 h 60"/>
                  <a:gd name="T26" fmla="*/ 10 w 38"/>
                  <a:gd name="T27" fmla="*/ 8 h 60"/>
                  <a:gd name="T28" fmla="*/ 6 w 38"/>
                  <a:gd name="T29" fmla="*/ 10 h 60"/>
                  <a:gd name="T30" fmla="*/ 4 w 38"/>
                  <a:gd name="T31" fmla="*/ 14 h 60"/>
                  <a:gd name="T32" fmla="*/ 2 w 38"/>
                  <a:gd name="T33" fmla="*/ 18 h 60"/>
                  <a:gd name="T34" fmla="*/ 0 w 38"/>
                  <a:gd name="T35" fmla="*/ 18 h 60"/>
                  <a:gd name="T36" fmla="*/ 2 w 38"/>
                  <a:gd name="T37" fmla="*/ 10 h 60"/>
                  <a:gd name="T38" fmla="*/ 6 w 38"/>
                  <a:gd name="T39" fmla="*/ 6 h 60"/>
                  <a:gd name="T40" fmla="*/ 10 w 38"/>
                  <a:gd name="T41" fmla="*/ 2 h 60"/>
                  <a:gd name="T42" fmla="*/ 18 w 38"/>
                  <a:gd name="T43" fmla="*/ 0 h 60"/>
                  <a:gd name="T44" fmla="*/ 24 w 38"/>
                  <a:gd name="T45" fmla="*/ 2 h 60"/>
                  <a:gd name="T46" fmla="*/ 30 w 38"/>
                  <a:gd name="T47" fmla="*/ 6 h 60"/>
                  <a:gd name="T48" fmla="*/ 32 w 38"/>
                  <a:gd name="T49" fmla="*/ 10 h 60"/>
                  <a:gd name="T50" fmla="*/ 34 w 38"/>
                  <a:gd name="T51" fmla="*/ 16 h 60"/>
                  <a:gd name="T52" fmla="*/ 34 w 38"/>
                  <a:gd name="T53" fmla="*/ 20 h 60"/>
                  <a:gd name="T54" fmla="*/ 32 w 38"/>
                  <a:gd name="T55" fmla="*/ 26 h 60"/>
                  <a:gd name="T56" fmla="*/ 28 w 38"/>
                  <a:gd name="T57" fmla="*/ 32 h 60"/>
                  <a:gd name="T58" fmla="*/ 22 w 38"/>
                  <a:gd name="T59" fmla="*/ 40 h 60"/>
                  <a:gd name="T60" fmla="*/ 16 w 38"/>
                  <a:gd name="T61" fmla="*/ 46 h 60"/>
                  <a:gd name="T62" fmla="*/ 10 w 38"/>
                  <a:gd name="T63" fmla="*/ 52 h 60"/>
                  <a:gd name="T64" fmla="*/ 8 w 38"/>
                  <a:gd name="T65" fmla="*/ 54 h 60"/>
                  <a:gd name="T66" fmla="*/ 22 w 38"/>
                  <a:gd name="T67" fmla="*/ 54 h 60"/>
                  <a:gd name="T68" fmla="*/ 26 w 38"/>
                  <a:gd name="T69" fmla="*/ 54 h 60"/>
                  <a:gd name="T70" fmla="*/ 30 w 38"/>
                  <a:gd name="T71" fmla="*/ 54 h 60"/>
                  <a:gd name="T72" fmla="*/ 32 w 38"/>
                  <a:gd name="T73" fmla="*/ 52 h 60"/>
                  <a:gd name="T74" fmla="*/ 34 w 38"/>
                  <a:gd name="T75" fmla="*/ 52 h 60"/>
                  <a:gd name="T76" fmla="*/ 34 w 38"/>
                  <a:gd name="T77" fmla="*/ 50 h 60"/>
                  <a:gd name="T78" fmla="*/ 36 w 38"/>
                  <a:gd name="T79" fmla="*/ 50 h 60"/>
                  <a:gd name="T80" fmla="*/ 38 w 38"/>
                  <a:gd name="T81" fmla="*/ 50 h 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8"/>
                  <a:gd name="T124" fmla="*/ 0 h 60"/>
                  <a:gd name="T125" fmla="*/ 38 w 38"/>
                  <a:gd name="T126" fmla="*/ 60 h 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8" h="60">
                    <a:moveTo>
                      <a:pt x="38" y="50"/>
                    </a:moveTo>
                    <a:lnTo>
                      <a:pt x="34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8" y="50"/>
                    </a:lnTo>
                    <a:lnTo>
                      <a:pt x="16" y="42"/>
                    </a:lnTo>
                    <a:lnTo>
                      <a:pt x="20" y="36"/>
                    </a:lnTo>
                    <a:lnTo>
                      <a:pt x="26" y="28"/>
                    </a:lnTo>
                    <a:lnTo>
                      <a:pt x="26" y="20"/>
                    </a:lnTo>
                    <a:lnTo>
                      <a:pt x="26" y="16"/>
                    </a:lnTo>
                    <a:lnTo>
                      <a:pt x="24" y="10"/>
                    </a:lnTo>
                    <a:lnTo>
                      <a:pt x="20" y="8"/>
                    </a:lnTo>
                    <a:lnTo>
                      <a:pt x="14" y="8"/>
                    </a:lnTo>
                    <a:lnTo>
                      <a:pt x="10" y="8"/>
                    </a:lnTo>
                    <a:lnTo>
                      <a:pt x="6" y="10"/>
                    </a:lnTo>
                    <a:lnTo>
                      <a:pt x="4" y="14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30" y="6"/>
                    </a:lnTo>
                    <a:lnTo>
                      <a:pt x="32" y="10"/>
                    </a:lnTo>
                    <a:lnTo>
                      <a:pt x="34" y="16"/>
                    </a:lnTo>
                    <a:lnTo>
                      <a:pt x="34" y="20"/>
                    </a:lnTo>
                    <a:lnTo>
                      <a:pt x="32" y="26"/>
                    </a:lnTo>
                    <a:lnTo>
                      <a:pt x="28" y="32"/>
                    </a:lnTo>
                    <a:lnTo>
                      <a:pt x="22" y="40"/>
                    </a:lnTo>
                    <a:lnTo>
                      <a:pt x="16" y="46"/>
                    </a:lnTo>
                    <a:lnTo>
                      <a:pt x="10" y="52"/>
                    </a:lnTo>
                    <a:lnTo>
                      <a:pt x="8" y="54"/>
                    </a:lnTo>
                    <a:lnTo>
                      <a:pt x="22" y="54"/>
                    </a:lnTo>
                    <a:lnTo>
                      <a:pt x="26" y="54"/>
                    </a:lnTo>
                    <a:lnTo>
                      <a:pt x="30" y="54"/>
                    </a:lnTo>
                    <a:lnTo>
                      <a:pt x="32" y="52"/>
                    </a:lnTo>
                    <a:lnTo>
                      <a:pt x="34" y="52"/>
                    </a:lnTo>
                    <a:lnTo>
                      <a:pt x="34" y="50"/>
                    </a:lnTo>
                    <a:lnTo>
                      <a:pt x="36" y="50"/>
                    </a:lnTo>
                    <a:lnTo>
                      <a:pt x="38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507" name="Rectangle 407"/>
              <p:cNvSpPr>
                <a:spLocks noChangeArrowheads="1"/>
              </p:cNvSpPr>
              <p:nvPr/>
            </p:nvSpPr>
            <p:spPr bwMode="auto">
              <a:xfrm>
                <a:off x="3848" y="255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8" name="Freeform 408"/>
              <p:cNvSpPr>
                <a:spLocks/>
              </p:cNvSpPr>
              <p:nvPr/>
            </p:nvSpPr>
            <p:spPr bwMode="auto">
              <a:xfrm>
                <a:off x="3996" y="2572"/>
                <a:ext cx="32" cy="60"/>
              </a:xfrm>
              <a:custGeom>
                <a:avLst/>
                <a:gdLst>
                  <a:gd name="T0" fmla="*/ 32 w 32"/>
                  <a:gd name="T1" fmla="*/ 0 h 60"/>
                  <a:gd name="T2" fmla="*/ 28 w 32"/>
                  <a:gd name="T3" fmla="*/ 8 h 60"/>
                  <a:gd name="T4" fmla="*/ 12 w 32"/>
                  <a:gd name="T5" fmla="*/ 8 h 60"/>
                  <a:gd name="T6" fmla="*/ 8 w 32"/>
                  <a:gd name="T7" fmla="*/ 16 h 60"/>
                  <a:gd name="T8" fmla="*/ 14 w 32"/>
                  <a:gd name="T9" fmla="*/ 16 h 60"/>
                  <a:gd name="T10" fmla="*/ 20 w 32"/>
                  <a:gd name="T11" fmla="*/ 20 h 60"/>
                  <a:gd name="T12" fmla="*/ 26 w 32"/>
                  <a:gd name="T13" fmla="*/ 24 h 60"/>
                  <a:gd name="T14" fmla="*/ 30 w 32"/>
                  <a:gd name="T15" fmla="*/ 30 h 60"/>
                  <a:gd name="T16" fmla="*/ 32 w 32"/>
                  <a:gd name="T17" fmla="*/ 38 h 60"/>
                  <a:gd name="T18" fmla="*/ 30 w 32"/>
                  <a:gd name="T19" fmla="*/ 42 h 60"/>
                  <a:gd name="T20" fmla="*/ 30 w 32"/>
                  <a:gd name="T21" fmla="*/ 46 h 60"/>
                  <a:gd name="T22" fmla="*/ 28 w 32"/>
                  <a:gd name="T23" fmla="*/ 50 h 60"/>
                  <a:gd name="T24" fmla="*/ 24 w 32"/>
                  <a:gd name="T25" fmla="*/ 52 h 60"/>
                  <a:gd name="T26" fmla="*/ 22 w 32"/>
                  <a:gd name="T27" fmla="*/ 54 h 60"/>
                  <a:gd name="T28" fmla="*/ 18 w 32"/>
                  <a:gd name="T29" fmla="*/ 56 h 60"/>
                  <a:gd name="T30" fmla="*/ 14 w 32"/>
                  <a:gd name="T31" fmla="*/ 58 h 60"/>
                  <a:gd name="T32" fmla="*/ 8 w 32"/>
                  <a:gd name="T33" fmla="*/ 60 h 60"/>
                  <a:gd name="T34" fmla="*/ 4 w 32"/>
                  <a:gd name="T35" fmla="*/ 58 h 60"/>
                  <a:gd name="T36" fmla="*/ 2 w 32"/>
                  <a:gd name="T37" fmla="*/ 58 h 60"/>
                  <a:gd name="T38" fmla="*/ 0 w 32"/>
                  <a:gd name="T39" fmla="*/ 56 h 60"/>
                  <a:gd name="T40" fmla="*/ 0 w 32"/>
                  <a:gd name="T41" fmla="*/ 54 h 60"/>
                  <a:gd name="T42" fmla="*/ 0 w 32"/>
                  <a:gd name="T43" fmla="*/ 52 h 60"/>
                  <a:gd name="T44" fmla="*/ 0 w 32"/>
                  <a:gd name="T45" fmla="*/ 52 h 60"/>
                  <a:gd name="T46" fmla="*/ 2 w 32"/>
                  <a:gd name="T47" fmla="*/ 50 h 60"/>
                  <a:gd name="T48" fmla="*/ 2 w 32"/>
                  <a:gd name="T49" fmla="*/ 50 h 60"/>
                  <a:gd name="T50" fmla="*/ 4 w 32"/>
                  <a:gd name="T51" fmla="*/ 50 h 60"/>
                  <a:gd name="T52" fmla="*/ 4 w 32"/>
                  <a:gd name="T53" fmla="*/ 50 h 60"/>
                  <a:gd name="T54" fmla="*/ 6 w 32"/>
                  <a:gd name="T55" fmla="*/ 52 h 60"/>
                  <a:gd name="T56" fmla="*/ 8 w 32"/>
                  <a:gd name="T57" fmla="*/ 52 h 60"/>
                  <a:gd name="T58" fmla="*/ 10 w 32"/>
                  <a:gd name="T59" fmla="*/ 54 h 60"/>
                  <a:gd name="T60" fmla="*/ 14 w 32"/>
                  <a:gd name="T61" fmla="*/ 54 h 60"/>
                  <a:gd name="T62" fmla="*/ 18 w 32"/>
                  <a:gd name="T63" fmla="*/ 54 h 60"/>
                  <a:gd name="T64" fmla="*/ 22 w 32"/>
                  <a:gd name="T65" fmla="*/ 50 h 60"/>
                  <a:gd name="T66" fmla="*/ 24 w 32"/>
                  <a:gd name="T67" fmla="*/ 46 h 60"/>
                  <a:gd name="T68" fmla="*/ 26 w 32"/>
                  <a:gd name="T69" fmla="*/ 42 h 60"/>
                  <a:gd name="T70" fmla="*/ 24 w 32"/>
                  <a:gd name="T71" fmla="*/ 36 h 60"/>
                  <a:gd name="T72" fmla="*/ 22 w 32"/>
                  <a:gd name="T73" fmla="*/ 32 h 60"/>
                  <a:gd name="T74" fmla="*/ 18 w 32"/>
                  <a:gd name="T75" fmla="*/ 28 h 60"/>
                  <a:gd name="T76" fmla="*/ 14 w 32"/>
                  <a:gd name="T77" fmla="*/ 24 h 60"/>
                  <a:gd name="T78" fmla="*/ 8 w 32"/>
                  <a:gd name="T79" fmla="*/ 24 h 60"/>
                  <a:gd name="T80" fmla="*/ 0 w 32"/>
                  <a:gd name="T81" fmla="*/ 22 h 60"/>
                  <a:gd name="T82" fmla="*/ 12 w 32"/>
                  <a:gd name="T83" fmla="*/ 0 h 60"/>
                  <a:gd name="T84" fmla="*/ 32 w 32"/>
                  <a:gd name="T85" fmla="*/ 0 h 6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2"/>
                  <a:gd name="T130" fmla="*/ 0 h 60"/>
                  <a:gd name="T131" fmla="*/ 32 w 32"/>
                  <a:gd name="T132" fmla="*/ 60 h 6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2" h="60">
                    <a:moveTo>
                      <a:pt x="32" y="0"/>
                    </a:moveTo>
                    <a:lnTo>
                      <a:pt x="28" y="8"/>
                    </a:lnTo>
                    <a:lnTo>
                      <a:pt x="12" y="8"/>
                    </a:lnTo>
                    <a:lnTo>
                      <a:pt x="8" y="16"/>
                    </a:lnTo>
                    <a:lnTo>
                      <a:pt x="14" y="16"/>
                    </a:lnTo>
                    <a:lnTo>
                      <a:pt x="20" y="20"/>
                    </a:lnTo>
                    <a:lnTo>
                      <a:pt x="26" y="24"/>
                    </a:lnTo>
                    <a:lnTo>
                      <a:pt x="30" y="30"/>
                    </a:lnTo>
                    <a:lnTo>
                      <a:pt x="32" y="38"/>
                    </a:lnTo>
                    <a:lnTo>
                      <a:pt x="30" y="42"/>
                    </a:lnTo>
                    <a:lnTo>
                      <a:pt x="30" y="46"/>
                    </a:lnTo>
                    <a:lnTo>
                      <a:pt x="28" y="50"/>
                    </a:lnTo>
                    <a:lnTo>
                      <a:pt x="24" y="52"/>
                    </a:lnTo>
                    <a:lnTo>
                      <a:pt x="22" y="54"/>
                    </a:lnTo>
                    <a:lnTo>
                      <a:pt x="18" y="56"/>
                    </a:lnTo>
                    <a:lnTo>
                      <a:pt x="14" y="58"/>
                    </a:lnTo>
                    <a:lnTo>
                      <a:pt x="8" y="60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2" y="50"/>
                    </a:lnTo>
                    <a:lnTo>
                      <a:pt x="4" y="50"/>
                    </a:lnTo>
                    <a:lnTo>
                      <a:pt x="6" y="52"/>
                    </a:lnTo>
                    <a:lnTo>
                      <a:pt x="8" y="52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8" y="54"/>
                    </a:lnTo>
                    <a:lnTo>
                      <a:pt x="22" y="50"/>
                    </a:lnTo>
                    <a:lnTo>
                      <a:pt x="24" y="46"/>
                    </a:lnTo>
                    <a:lnTo>
                      <a:pt x="26" y="42"/>
                    </a:lnTo>
                    <a:lnTo>
                      <a:pt x="24" y="36"/>
                    </a:lnTo>
                    <a:lnTo>
                      <a:pt x="22" y="32"/>
                    </a:lnTo>
                    <a:lnTo>
                      <a:pt x="18" y="28"/>
                    </a:lnTo>
                    <a:lnTo>
                      <a:pt x="14" y="24"/>
                    </a:lnTo>
                    <a:lnTo>
                      <a:pt x="8" y="24"/>
                    </a:lnTo>
                    <a:lnTo>
                      <a:pt x="0" y="22"/>
                    </a:lnTo>
                    <a:lnTo>
                      <a:pt x="1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509" name="Freeform 409"/>
              <p:cNvSpPr>
                <a:spLocks/>
              </p:cNvSpPr>
              <p:nvPr/>
            </p:nvSpPr>
            <p:spPr bwMode="auto">
              <a:xfrm>
                <a:off x="4036" y="2570"/>
                <a:ext cx="38" cy="60"/>
              </a:xfrm>
              <a:custGeom>
                <a:avLst/>
                <a:gdLst>
                  <a:gd name="T0" fmla="*/ 38 w 38"/>
                  <a:gd name="T1" fmla="*/ 50 h 60"/>
                  <a:gd name="T2" fmla="*/ 34 w 38"/>
                  <a:gd name="T3" fmla="*/ 60 h 60"/>
                  <a:gd name="T4" fmla="*/ 0 w 38"/>
                  <a:gd name="T5" fmla="*/ 60 h 60"/>
                  <a:gd name="T6" fmla="*/ 0 w 38"/>
                  <a:gd name="T7" fmla="*/ 58 h 60"/>
                  <a:gd name="T8" fmla="*/ 10 w 38"/>
                  <a:gd name="T9" fmla="*/ 50 h 60"/>
                  <a:gd name="T10" fmla="*/ 16 w 38"/>
                  <a:gd name="T11" fmla="*/ 42 h 60"/>
                  <a:gd name="T12" fmla="*/ 22 w 38"/>
                  <a:gd name="T13" fmla="*/ 36 h 60"/>
                  <a:gd name="T14" fmla="*/ 26 w 38"/>
                  <a:gd name="T15" fmla="*/ 28 h 60"/>
                  <a:gd name="T16" fmla="*/ 28 w 38"/>
                  <a:gd name="T17" fmla="*/ 20 h 60"/>
                  <a:gd name="T18" fmla="*/ 26 w 38"/>
                  <a:gd name="T19" fmla="*/ 16 h 60"/>
                  <a:gd name="T20" fmla="*/ 24 w 38"/>
                  <a:gd name="T21" fmla="*/ 10 h 60"/>
                  <a:gd name="T22" fmla="*/ 20 w 38"/>
                  <a:gd name="T23" fmla="*/ 8 h 60"/>
                  <a:gd name="T24" fmla="*/ 16 w 38"/>
                  <a:gd name="T25" fmla="*/ 8 h 60"/>
                  <a:gd name="T26" fmla="*/ 12 w 38"/>
                  <a:gd name="T27" fmla="*/ 8 h 60"/>
                  <a:gd name="T28" fmla="*/ 8 w 38"/>
                  <a:gd name="T29" fmla="*/ 10 h 60"/>
                  <a:gd name="T30" fmla="*/ 4 w 38"/>
                  <a:gd name="T31" fmla="*/ 14 h 60"/>
                  <a:gd name="T32" fmla="*/ 2 w 38"/>
                  <a:gd name="T33" fmla="*/ 18 h 60"/>
                  <a:gd name="T34" fmla="*/ 2 w 38"/>
                  <a:gd name="T35" fmla="*/ 18 h 60"/>
                  <a:gd name="T36" fmla="*/ 4 w 38"/>
                  <a:gd name="T37" fmla="*/ 10 h 60"/>
                  <a:gd name="T38" fmla="*/ 6 w 38"/>
                  <a:gd name="T39" fmla="*/ 6 h 60"/>
                  <a:gd name="T40" fmla="*/ 12 w 38"/>
                  <a:gd name="T41" fmla="*/ 2 h 60"/>
                  <a:gd name="T42" fmla="*/ 18 w 38"/>
                  <a:gd name="T43" fmla="*/ 0 h 60"/>
                  <a:gd name="T44" fmla="*/ 24 w 38"/>
                  <a:gd name="T45" fmla="*/ 2 h 60"/>
                  <a:gd name="T46" fmla="*/ 30 w 38"/>
                  <a:gd name="T47" fmla="*/ 6 h 60"/>
                  <a:gd name="T48" fmla="*/ 34 w 38"/>
                  <a:gd name="T49" fmla="*/ 10 h 60"/>
                  <a:gd name="T50" fmla="*/ 34 w 38"/>
                  <a:gd name="T51" fmla="*/ 16 h 60"/>
                  <a:gd name="T52" fmla="*/ 34 w 38"/>
                  <a:gd name="T53" fmla="*/ 20 h 60"/>
                  <a:gd name="T54" fmla="*/ 32 w 38"/>
                  <a:gd name="T55" fmla="*/ 26 h 60"/>
                  <a:gd name="T56" fmla="*/ 28 w 38"/>
                  <a:gd name="T57" fmla="*/ 32 h 60"/>
                  <a:gd name="T58" fmla="*/ 22 w 38"/>
                  <a:gd name="T59" fmla="*/ 40 h 60"/>
                  <a:gd name="T60" fmla="*/ 16 w 38"/>
                  <a:gd name="T61" fmla="*/ 46 h 60"/>
                  <a:gd name="T62" fmla="*/ 12 w 38"/>
                  <a:gd name="T63" fmla="*/ 52 h 60"/>
                  <a:gd name="T64" fmla="*/ 8 w 38"/>
                  <a:gd name="T65" fmla="*/ 54 h 60"/>
                  <a:gd name="T66" fmla="*/ 24 w 38"/>
                  <a:gd name="T67" fmla="*/ 54 h 60"/>
                  <a:gd name="T68" fmla="*/ 28 w 38"/>
                  <a:gd name="T69" fmla="*/ 54 h 60"/>
                  <a:gd name="T70" fmla="*/ 30 w 38"/>
                  <a:gd name="T71" fmla="*/ 54 h 60"/>
                  <a:gd name="T72" fmla="*/ 32 w 38"/>
                  <a:gd name="T73" fmla="*/ 52 h 60"/>
                  <a:gd name="T74" fmla="*/ 34 w 38"/>
                  <a:gd name="T75" fmla="*/ 52 h 60"/>
                  <a:gd name="T76" fmla="*/ 36 w 38"/>
                  <a:gd name="T77" fmla="*/ 50 h 60"/>
                  <a:gd name="T78" fmla="*/ 36 w 38"/>
                  <a:gd name="T79" fmla="*/ 50 h 60"/>
                  <a:gd name="T80" fmla="*/ 38 w 38"/>
                  <a:gd name="T81" fmla="*/ 50 h 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8"/>
                  <a:gd name="T124" fmla="*/ 0 h 60"/>
                  <a:gd name="T125" fmla="*/ 38 w 38"/>
                  <a:gd name="T126" fmla="*/ 60 h 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8" h="60">
                    <a:moveTo>
                      <a:pt x="38" y="50"/>
                    </a:moveTo>
                    <a:lnTo>
                      <a:pt x="34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10" y="50"/>
                    </a:lnTo>
                    <a:lnTo>
                      <a:pt x="16" y="42"/>
                    </a:lnTo>
                    <a:lnTo>
                      <a:pt x="22" y="36"/>
                    </a:lnTo>
                    <a:lnTo>
                      <a:pt x="26" y="28"/>
                    </a:lnTo>
                    <a:lnTo>
                      <a:pt x="28" y="20"/>
                    </a:lnTo>
                    <a:lnTo>
                      <a:pt x="26" y="16"/>
                    </a:lnTo>
                    <a:lnTo>
                      <a:pt x="24" y="10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8" y="10"/>
                    </a:lnTo>
                    <a:lnTo>
                      <a:pt x="4" y="14"/>
                    </a:lnTo>
                    <a:lnTo>
                      <a:pt x="2" y="18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30" y="6"/>
                    </a:lnTo>
                    <a:lnTo>
                      <a:pt x="34" y="10"/>
                    </a:lnTo>
                    <a:lnTo>
                      <a:pt x="34" y="16"/>
                    </a:lnTo>
                    <a:lnTo>
                      <a:pt x="34" y="20"/>
                    </a:lnTo>
                    <a:lnTo>
                      <a:pt x="32" y="26"/>
                    </a:lnTo>
                    <a:lnTo>
                      <a:pt x="28" y="32"/>
                    </a:lnTo>
                    <a:lnTo>
                      <a:pt x="22" y="40"/>
                    </a:lnTo>
                    <a:lnTo>
                      <a:pt x="16" y="46"/>
                    </a:lnTo>
                    <a:lnTo>
                      <a:pt x="12" y="52"/>
                    </a:lnTo>
                    <a:lnTo>
                      <a:pt x="8" y="54"/>
                    </a:lnTo>
                    <a:lnTo>
                      <a:pt x="24" y="54"/>
                    </a:lnTo>
                    <a:lnTo>
                      <a:pt x="28" y="54"/>
                    </a:lnTo>
                    <a:lnTo>
                      <a:pt x="30" y="54"/>
                    </a:lnTo>
                    <a:lnTo>
                      <a:pt x="32" y="52"/>
                    </a:lnTo>
                    <a:lnTo>
                      <a:pt x="34" y="52"/>
                    </a:lnTo>
                    <a:lnTo>
                      <a:pt x="36" y="50"/>
                    </a:lnTo>
                    <a:lnTo>
                      <a:pt x="38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510" name="Rectangle 410"/>
              <p:cNvSpPr>
                <a:spLocks noChangeArrowheads="1"/>
              </p:cNvSpPr>
              <p:nvPr/>
            </p:nvSpPr>
            <p:spPr bwMode="auto">
              <a:xfrm>
                <a:off x="4200" y="255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1" name="Rectangle 411"/>
              <p:cNvSpPr>
                <a:spLocks noChangeArrowheads="1"/>
              </p:cNvSpPr>
              <p:nvPr/>
            </p:nvSpPr>
            <p:spPr bwMode="auto">
              <a:xfrm>
                <a:off x="1552" y="266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2" name="Freeform 412"/>
              <p:cNvSpPr>
                <a:spLocks/>
              </p:cNvSpPr>
              <p:nvPr/>
            </p:nvSpPr>
            <p:spPr bwMode="auto">
              <a:xfrm>
                <a:off x="1586" y="2678"/>
                <a:ext cx="52" cy="60"/>
              </a:xfrm>
              <a:custGeom>
                <a:avLst/>
                <a:gdLst>
                  <a:gd name="T0" fmla="*/ 50 w 52"/>
                  <a:gd name="T1" fmla="*/ 0 h 60"/>
                  <a:gd name="T2" fmla="*/ 50 w 52"/>
                  <a:gd name="T3" fmla="*/ 20 h 60"/>
                  <a:gd name="T4" fmla="*/ 50 w 52"/>
                  <a:gd name="T5" fmla="*/ 20 h 60"/>
                  <a:gd name="T6" fmla="*/ 46 w 52"/>
                  <a:gd name="T7" fmla="*/ 12 h 60"/>
                  <a:gd name="T8" fmla="*/ 42 w 52"/>
                  <a:gd name="T9" fmla="*/ 8 h 60"/>
                  <a:gd name="T10" fmla="*/ 36 w 52"/>
                  <a:gd name="T11" fmla="*/ 4 h 60"/>
                  <a:gd name="T12" fmla="*/ 30 w 52"/>
                  <a:gd name="T13" fmla="*/ 4 h 60"/>
                  <a:gd name="T14" fmla="*/ 26 w 52"/>
                  <a:gd name="T15" fmla="*/ 4 h 60"/>
                  <a:gd name="T16" fmla="*/ 20 w 52"/>
                  <a:gd name="T17" fmla="*/ 6 h 60"/>
                  <a:gd name="T18" fmla="*/ 16 w 52"/>
                  <a:gd name="T19" fmla="*/ 10 h 60"/>
                  <a:gd name="T20" fmla="*/ 14 w 52"/>
                  <a:gd name="T21" fmla="*/ 16 h 60"/>
                  <a:gd name="T22" fmla="*/ 12 w 52"/>
                  <a:gd name="T23" fmla="*/ 22 h 60"/>
                  <a:gd name="T24" fmla="*/ 10 w 52"/>
                  <a:gd name="T25" fmla="*/ 32 h 60"/>
                  <a:gd name="T26" fmla="*/ 12 w 52"/>
                  <a:gd name="T27" fmla="*/ 38 h 60"/>
                  <a:gd name="T28" fmla="*/ 14 w 52"/>
                  <a:gd name="T29" fmla="*/ 46 h 60"/>
                  <a:gd name="T30" fmla="*/ 16 w 52"/>
                  <a:gd name="T31" fmla="*/ 50 h 60"/>
                  <a:gd name="T32" fmla="*/ 20 w 52"/>
                  <a:gd name="T33" fmla="*/ 54 h 60"/>
                  <a:gd name="T34" fmla="*/ 26 w 52"/>
                  <a:gd name="T35" fmla="*/ 56 h 60"/>
                  <a:gd name="T36" fmla="*/ 32 w 52"/>
                  <a:gd name="T37" fmla="*/ 58 h 60"/>
                  <a:gd name="T38" fmla="*/ 36 w 52"/>
                  <a:gd name="T39" fmla="*/ 56 h 60"/>
                  <a:gd name="T40" fmla="*/ 42 w 52"/>
                  <a:gd name="T41" fmla="*/ 54 h 60"/>
                  <a:gd name="T42" fmla="*/ 46 w 52"/>
                  <a:gd name="T43" fmla="*/ 52 h 60"/>
                  <a:gd name="T44" fmla="*/ 50 w 52"/>
                  <a:gd name="T45" fmla="*/ 46 h 60"/>
                  <a:gd name="T46" fmla="*/ 52 w 52"/>
                  <a:gd name="T47" fmla="*/ 46 h 60"/>
                  <a:gd name="T48" fmla="*/ 48 w 52"/>
                  <a:gd name="T49" fmla="*/ 52 h 60"/>
                  <a:gd name="T50" fmla="*/ 42 w 52"/>
                  <a:gd name="T51" fmla="*/ 58 h 60"/>
                  <a:gd name="T52" fmla="*/ 36 w 52"/>
                  <a:gd name="T53" fmla="*/ 60 h 60"/>
                  <a:gd name="T54" fmla="*/ 28 w 52"/>
                  <a:gd name="T55" fmla="*/ 60 h 60"/>
                  <a:gd name="T56" fmla="*/ 20 w 52"/>
                  <a:gd name="T57" fmla="*/ 60 h 60"/>
                  <a:gd name="T58" fmla="*/ 12 w 52"/>
                  <a:gd name="T59" fmla="*/ 56 h 60"/>
                  <a:gd name="T60" fmla="*/ 6 w 52"/>
                  <a:gd name="T61" fmla="*/ 50 h 60"/>
                  <a:gd name="T62" fmla="*/ 4 w 52"/>
                  <a:gd name="T63" fmla="*/ 44 h 60"/>
                  <a:gd name="T64" fmla="*/ 2 w 52"/>
                  <a:gd name="T65" fmla="*/ 38 h 60"/>
                  <a:gd name="T66" fmla="*/ 0 w 52"/>
                  <a:gd name="T67" fmla="*/ 32 h 60"/>
                  <a:gd name="T68" fmla="*/ 2 w 52"/>
                  <a:gd name="T69" fmla="*/ 24 h 60"/>
                  <a:gd name="T70" fmla="*/ 4 w 52"/>
                  <a:gd name="T71" fmla="*/ 16 h 60"/>
                  <a:gd name="T72" fmla="*/ 10 w 52"/>
                  <a:gd name="T73" fmla="*/ 10 h 60"/>
                  <a:gd name="T74" fmla="*/ 16 w 52"/>
                  <a:gd name="T75" fmla="*/ 4 h 60"/>
                  <a:gd name="T76" fmla="*/ 22 w 52"/>
                  <a:gd name="T77" fmla="*/ 2 h 60"/>
                  <a:gd name="T78" fmla="*/ 30 w 52"/>
                  <a:gd name="T79" fmla="*/ 0 h 60"/>
                  <a:gd name="T80" fmla="*/ 36 w 52"/>
                  <a:gd name="T81" fmla="*/ 2 h 60"/>
                  <a:gd name="T82" fmla="*/ 42 w 52"/>
                  <a:gd name="T83" fmla="*/ 4 h 60"/>
                  <a:gd name="T84" fmla="*/ 44 w 52"/>
                  <a:gd name="T85" fmla="*/ 4 h 60"/>
                  <a:gd name="T86" fmla="*/ 44 w 52"/>
                  <a:gd name="T87" fmla="*/ 4 h 60"/>
                  <a:gd name="T88" fmla="*/ 46 w 52"/>
                  <a:gd name="T89" fmla="*/ 4 h 60"/>
                  <a:gd name="T90" fmla="*/ 46 w 52"/>
                  <a:gd name="T91" fmla="*/ 4 h 60"/>
                  <a:gd name="T92" fmla="*/ 48 w 52"/>
                  <a:gd name="T93" fmla="*/ 2 h 60"/>
                  <a:gd name="T94" fmla="*/ 48 w 52"/>
                  <a:gd name="T95" fmla="*/ 0 h 60"/>
                  <a:gd name="T96" fmla="*/ 50 w 52"/>
                  <a:gd name="T97" fmla="*/ 0 h 6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2"/>
                  <a:gd name="T148" fmla="*/ 0 h 60"/>
                  <a:gd name="T149" fmla="*/ 52 w 52"/>
                  <a:gd name="T150" fmla="*/ 60 h 6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2" h="60">
                    <a:moveTo>
                      <a:pt x="50" y="0"/>
                    </a:moveTo>
                    <a:lnTo>
                      <a:pt x="50" y="20"/>
                    </a:lnTo>
                    <a:lnTo>
                      <a:pt x="46" y="12"/>
                    </a:lnTo>
                    <a:lnTo>
                      <a:pt x="42" y="8"/>
                    </a:lnTo>
                    <a:lnTo>
                      <a:pt x="36" y="4"/>
                    </a:lnTo>
                    <a:lnTo>
                      <a:pt x="30" y="4"/>
                    </a:lnTo>
                    <a:lnTo>
                      <a:pt x="26" y="4"/>
                    </a:lnTo>
                    <a:lnTo>
                      <a:pt x="20" y="6"/>
                    </a:lnTo>
                    <a:lnTo>
                      <a:pt x="16" y="10"/>
                    </a:lnTo>
                    <a:lnTo>
                      <a:pt x="14" y="16"/>
                    </a:lnTo>
                    <a:lnTo>
                      <a:pt x="12" y="22"/>
                    </a:lnTo>
                    <a:lnTo>
                      <a:pt x="10" y="32"/>
                    </a:lnTo>
                    <a:lnTo>
                      <a:pt x="12" y="38"/>
                    </a:lnTo>
                    <a:lnTo>
                      <a:pt x="14" y="46"/>
                    </a:lnTo>
                    <a:lnTo>
                      <a:pt x="16" y="50"/>
                    </a:lnTo>
                    <a:lnTo>
                      <a:pt x="20" y="54"/>
                    </a:lnTo>
                    <a:lnTo>
                      <a:pt x="26" y="56"/>
                    </a:lnTo>
                    <a:lnTo>
                      <a:pt x="32" y="58"/>
                    </a:lnTo>
                    <a:lnTo>
                      <a:pt x="36" y="56"/>
                    </a:lnTo>
                    <a:lnTo>
                      <a:pt x="42" y="54"/>
                    </a:lnTo>
                    <a:lnTo>
                      <a:pt x="46" y="52"/>
                    </a:lnTo>
                    <a:lnTo>
                      <a:pt x="50" y="46"/>
                    </a:lnTo>
                    <a:lnTo>
                      <a:pt x="52" y="46"/>
                    </a:lnTo>
                    <a:lnTo>
                      <a:pt x="48" y="52"/>
                    </a:lnTo>
                    <a:lnTo>
                      <a:pt x="42" y="58"/>
                    </a:lnTo>
                    <a:lnTo>
                      <a:pt x="36" y="60"/>
                    </a:lnTo>
                    <a:lnTo>
                      <a:pt x="28" y="60"/>
                    </a:lnTo>
                    <a:lnTo>
                      <a:pt x="20" y="60"/>
                    </a:lnTo>
                    <a:lnTo>
                      <a:pt x="12" y="56"/>
                    </a:lnTo>
                    <a:lnTo>
                      <a:pt x="6" y="50"/>
                    </a:lnTo>
                    <a:lnTo>
                      <a:pt x="4" y="44"/>
                    </a:lnTo>
                    <a:lnTo>
                      <a:pt x="2" y="38"/>
                    </a:lnTo>
                    <a:lnTo>
                      <a:pt x="0" y="32"/>
                    </a:lnTo>
                    <a:lnTo>
                      <a:pt x="2" y="24"/>
                    </a:lnTo>
                    <a:lnTo>
                      <a:pt x="4" y="16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2" y="2"/>
                    </a:lnTo>
                    <a:lnTo>
                      <a:pt x="30" y="0"/>
                    </a:lnTo>
                    <a:lnTo>
                      <a:pt x="36" y="2"/>
                    </a:lnTo>
                    <a:lnTo>
                      <a:pt x="42" y="4"/>
                    </a:lnTo>
                    <a:lnTo>
                      <a:pt x="44" y="4"/>
                    </a:lnTo>
                    <a:lnTo>
                      <a:pt x="46" y="4"/>
                    </a:lnTo>
                    <a:lnTo>
                      <a:pt x="48" y="2"/>
                    </a:lnTo>
                    <a:lnTo>
                      <a:pt x="48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513" name="Freeform 413"/>
              <p:cNvSpPr>
                <a:spLocks/>
              </p:cNvSpPr>
              <p:nvPr/>
            </p:nvSpPr>
            <p:spPr bwMode="auto">
              <a:xfrm>
                <a:off x="1642" y="2676"/>
                <a:ext cx="42" cy="62"/>
              </a:xfrm>
              <a:custGeom>
                <a:avLst/>
                <a:gdLst>
                  <a:gd name="T0" fmla="*/ 14 w 42"/>
                  <a:gd name="T1" fmla="*/ 30 h 62"/>
                  <a:gd name="T2" fmla="*/ 20 w 42"/>
                  <a:gd name="T3" fmla="*/ 24 h 62"/>
                  <a:gd name="T4" fmla="*/ 26 w 42"/>
                  <a:gd name="T5" fmla="*/ 22 h 62"/>
                  <a:gd name="T6" fmla="*/ 32 w 42"/>
                  <a:gd name="T7" fmla="*/ 24 h 62"/>
                  <a:gd name="T8" fmla="*/ 36 w 42"/>
                  <a:gd name="T9" fmla="*/ 30 h 62"/>
                  <a:gd name="T10" fmla="*/ 36 w 42"/>
                  <a:gd name="T11" fmla="*/ 38 h 62"/>
                  <a:gd name="T12" fmla="*/ 36 w 42"/>
                  <a:gd name="T13" fmla="*/ 56 h 62"/>
                  <a:gd name="T14" fmla="*/ 38 w 42"/>
                  <a:gd name="T15" fmla="*/ 60 h 62"/>
                  <a:gd name="T16" fmla="*/ 40 w 42"/>
                  <a:gd name="T17" fmla="*/ 60 h 62"/>
                  <a:gd name="T18" fmla="*/ 42 w 42"/>
                  <a:gd name="T19" fmla="*/ 62 h 62"/>
                  <a:gd name="T20" fmla="*/ 24 w 42"/>
                  <a:gd name="T21" fmla="*/ 60 h 62"/>
                  <a:gd name="T22" fmla="*/ 26 w 42"/>
                  <a:gd name="T23" fmla="*/ 60 h 62"/>
                  <a:gd name="T24" fmla="*/ 28 w 42"/>
                  <a:gd name="T25" fmla="*/ 58 h 62"/>
                  <a:gd name="T26" fmla="*/ 30 w 42"/>
                  <a:gd name="T27" fmla="*/ 56 h 62"/>
                  <a:gd name="T28" fmla="*/ 30 w 42"/>
                  <a:gd name="T29" fmla="*/ 40 h 62"/>
                  <a:gd name="T30" fmla="*/ 28 w 42"/>
                  <a:gd name="T31" fmla="*/ 30 h 62"/>
                  <a:gd name="T32" fmla="*/ 26 w 42"/>
                  <a:gd name="T33" fmla="*/ 28 h 62"/>
                  <a:gd name="T34" fmla="*/ 24 w 42"/>
                  <a:gd name="T35" fmla="*/ 28 h 62"/>
                  <a:gd name="T36" fmla="*/ 18 w 42"/>
                  <a:gd name="T37" fmla="*/ 28 h 62"/>
                  <a:gd name="T38" fmla="*/ 14 w 42"/>
                  <a:gd name="T39" fmla="*/ 32 h 62"/>
                  <a:gd name="T40" fmla="*/ 14 w 42"/>
                  <a:gd name="T41" fmla="*/ 56 h 62"/>
                  <a:gd name="T42" fmla="*/ 14 w 42"/>
                  <a:gd name="T43" fmla="*/ 60 h 62"/>
                  <a:gd name="T44" fmla="*/ 16 w 42"/>
                  <a:gd name="T45" fmla="*/ 60 h 62"/>
                  <a:gd name="T46" fmla="*/ 18 w 42"/>
                  <a:gd name="T47" fmla="*/ 62 h 62"/>
                  <a:gd name="T48" fmla="*/ 0 w 42"/>
                  <a:gd name="T49" fmla="*/ 60 h 62"/>
                  <a:gd name="T50" fmla="*/ 4 w 42"/>
                  <a:gd name="T51" fmla="*/ 60 h 62"/>
                  <a:gd name="T52" fmla="*/ 6 w 42"/>
                  <a:gd name="T53" fmla="*/ 58 h 62"/>
                  <a:gd name="T54" fmla="*/ 6 w 42"/>
                  <a:gd name="T55" fmla="*/ 52 h 62"/>
                  <a:gd name="T56" fmla="*/ 6 w 42"/>
                  <a:gd name="T57" fmla="*/ 12 h 62"/>
                  <a:gd name="T58" fmla="*/ 6 w 42"/>
                  <a:gd name="T59" fmla="*/ 6 h 62"/>
                  <a:gd name="T60" fmla="*/ 4 w 42"/>
                  <a:gd name="T61" fmla="*/ 6 h 62"/>
                  <a:gd name="T62" fmla="*/ 2 w 42"/>
                  <a:gd name="T63" fmla="*/ 6 h 62"/>
                  <a:gd name="T64" fmla="*/ 0 w 42"/>
                  <a:gd name="T65" fmla="*/ 6 h 62"/>
                  <a:gd name="T66" fmla="*/ 14 w 42"/>
                  <a:gd name="T67" fmla="*/ 0 h 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"/>
                  <a:gd name="T103" fmla="*/ 0 h 62"/>
                  <a:gd name="T104" fmla="*/ 42 w 42"/>
                  <a:gd name="T105" fmla="*/ 62 h 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" h="62">
                    <a:moveTo>
                      <a:pt x="14" y="0"/>
                    </a:moveTo>
                    <a:lnTo>
                      <a:pt x="14" y="30"/>
                    </a:lnTo>
                    <a:lnTo>
                      <a:pt x="18" y="26"/>
                    </a:lnTo>
                    <a:lnTo>
                      <a:pt x="20" y="24"/>
                    </a:lnTo>
                    <a:lnTo>
                      <a:pt x="24" y="22"/>
                    </a:lnTo>
                    <a:lnTo>
                      <a:pt x="26" y="22"/>
                    </a:lnTo>
                    <a:lnTo>
                      <a:pt x="30" y="22"/>
                    </a:lnTo>
                    <a:lnTo>
                      <a:pt x="32" y="24"/>
                    </a:lnTo>
                    <a:lnTo>
                      <a:pt x="34" y="26"/>
                    </a:lnTo>
                    <a:lnTo>
                      <a:pt x="36" y="30"/>
                    </a:lnTo>
                    <a:lnTo>
                      <a:pt x="36" y="32"/>
                    </a:lnTo>
                    <a:lnTo>
                      <a:pt x="36" y="38"/>
                    </a:lnTo>
                    <a:lnTo>
                      <a:pt x="36" y="52"/>
                    </a:lnTo>
                    <a:lnTo>
                      <a:pt x="36" y="56"/>
                    </a:lnTo>
                    <a:lnTo>
                      <a:pt x="38" y="58"/>
                    </a:lnTo>
                    <a:lnTo>
                      <a:pt x="38" y="60"/>
                    </a:lnTo>
                    <a:lnTo>
                      <a:pt x="40" y="60"/>
                    </a:lnTo>
                    <a:lnTo>
                      <a:pt x="42" y="60"/>
                    </a:lnTo>
                    <a:lnTo>
                      <a:pt x="42" y="62"/>
                    </a:lnTo>
                    <a:lnTo>
                      <a:pt x="24" y="62"/>
                    </a:lnTo>
                    <a:lnTo>
                      <a:pt x="24" y="60"/>
                    </a:lnTo>
                    <a:lnTo>
                      <a:pt x="26" y="60"/>
                    </a:lnTo>
                    <a:lnTo>
                      <a:pt x="28" y="60"/>
                    </a:lnTo>
                    <a:lnTo>
                      <a:pt x="28" y="58"/>
                    </a:lnTo>
                    <a:lnTo>
                      <a:pt x="30" y="58"/>
                    </a:lnTo>
                    <a:lnTo>
                      <a:pt x="30" y="56"/>
                    </a:lnTo>
                    <a:lnTo>
                      <a:pt x="30" y="52"/>
                    </a:lnTo>
                    <a:lnTo>
                      <a:pt x="30" y="40"/>
                    </a:lnTo>
                    <a:lnTo>
                      <a:pt x="30" y="34"/>
                    </a:lnTo>
                    <a:lnTo>
                      <a:pt x="28" y="30"/>
                    </a:lnTo>
                    <a:lnTo>
                      <a:pt x="26" y="28"/>
                    </a:lnTo>
                    <a:lnTo>
                      <a:pt x="24" y="28"/>
                    </a:lnTo>
                    <a:lnTo>
                      <a:pt x="20" y="28"/>
                    </a:lnTo>
                    <a:lnTo>
                      <a:pt x="18" y="28"/>
                    </a:lnTo>
                    <a:lnTo>
                      <a:pt x="16" y="30"/>
                    </a:lnTo>
                    <a:lnTo>
                      <a:pt x="14" y="32"/>
                    </a:lnTo>
                    <a:lnTo>
                      <a:pt x="14" y="52"/>
                    </a:lnTo>
                    <a:lnTo>
                      <a:pt x="14" y="56"/>
                    </a:lnTo>
                    <a:lnTo>
                      <a:pt x="14" y="58"/>
                    </a:lnTo>
                    <a:lnTo>
                      <a:pt x="14" y="60"/>
                    </a:lnTo>
                    <a:lnTo>
                      <a:pt x="16" y="60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2" y="60"/>
                    </a:lnTo>
                    <a:lnTo>
                      <a:pt x="4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6" y="52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514" name="Freeform 414"/>
              <p:cNvSpPr>
                <a:spLocks noEditPoints="1"/>
              </p:cNvSpPr>
              <p:nvPr/>
            </p:nvSpPr>
            <p:spPr bwMode="auto">
              <a:xfrm>
                <a:off x="1688" y="2676"/>
                <a:ext cx="20" cy="62"/>
              </a:xfrm>
              <a:custGeom>
                <a:avLst/>
                <a:gdLst>
                  <a:gd name="T0" fmla="*/ 10 w 20"/>
                  <a:gd name="T1" fmla="*/ 0 h 62"/>
                  <a:gd name="T2" fmla="*/ 12 w 20"/>
                  <a:gd name="T3" fmla="*/ 0 h 62"/>
                  <a:gd name="T4" fmla="*/ 14 w 20"/>
                  <a:gd name="T5" fmla="*/ 2 h 62"/>
                  <a:gd name="T6" fmla="*/ 14 w 20"/>
                  <a:gd name="T7" fmla="*/ 4 h 62"/>
                  <a:gd name="T8" fmla="*/ 14 w 20"/>
                  <a:gd name="T9" fmla="*/ 6 h 62"/>
                  <a:gd name="T10" fmla="*/ 14 w 20"/>
                  <a:gd name="T11" fmla="*/ 8 h 62"/>
                  <a:gd name="T12" fmla="*/ 14 w 20"/>
                  <a:gd name="T13" fmla="*/ 10 h 62"/>
                  <a:gd name="T14" fmla="*/ 12 w 20"/>
                  <a:gd name="T15" fmla="*/ 10 h 62"/>
                  <a:gd name="T16" fmla="*/ 10 w 20"/>
                  <a:gd name="T17" fmla="*/ 10 h 62"/>
                  <a:gd name="T18" fmla="*/ 8 w 20"/>
                  <a:gd name="T19" fmla="*/ 10 h 62"/>
                  <a:gd name="T20" fmla="*/ 6 w 20"/>
                  <a:gd name="T21" fmla="*/ 10 h 62"/>
                  <a:gd name="T22" fmla="*/ 4 w 20"/>
                  <a:gd name="T23" fmla="*/ 8 h 62"/>
                  <a:gd name="T24" fmla="*/ 4 w 20"/>
                  <a:gd name="T25" fmla="*/ 6 h 62"/>
                  <a:gd name="T26" fmla="*/ 4 w 20"/>
                  <a:gd name="T27" fmla="*/ 4 h 62"/>
                  <a:gd name="T28" fmla="*/ 6 w 20"/>
                  <a:gd name="T29" fmla="*/ 2 h 62"/>
                  <a:gd name="T30" fmla="*/ 8 w 20"/>
                  <a:gd name="T31" fmla="*/ 0 h 62"/>
                  <a:gd name="T32" fmla="*/ 10 w 20"/>
                  <a:gd name="T33" fmla="*/ 0 h 62"/>
                  <a:gd name="T34" fmla="*/ 14 w 20"/>
                  <a:gd name="T35" fmla="*/ 22 h 62"/>
                  <a:gd name="T36" fmla="*/ 14 w 20"/>
                  <a:gd name="T37" fmla="*/ 52 h 62"/>
                  <a:gd name="T38" fmla="*/ 14 w 20"/>
                  <a:gd name="T39" fmla="*/ 56 h 62"/>
                  <a:gd name="T40" fmla="*/ 14 w 20"/>
                  <a:gd name="T41" fmla="*/ 58 h 62"/>
                  <a:gd name="T42" fmla="*/ 14 w 20"/>
                  <a:gd name="T43" fmla="*/ 60 h 62"/>
                  <a:gd name="T44" fmla="*/ 16 w 20"/>
                  <a:gd name="T45" fmla="*/ 60 h 62"/>
                  <a:gd name="T46" fmla="*/ 16 w 20"/>
                  <a:gd name="T47" fmla="*/ 60 h 62"/>
                  <a:gd name="T48" fmla="*/ 20 w 20"/>
                  <a:gd name="T49" fmla="*/ 60 h 62"/>
                  <a:gd name="T50" fmla="*/ 20 w 20"/>
                  <a:gd name="T51" fmla="*/ 62 h 62"/>
                  <a:gd name="T52" fmla="*/ 0 w 20"/>
                  <a:gd name="T53" fmla="*/ 62 h 62"/>
                  <a:gd name="T54" fmla="*/ 0 w 20"/>
                  <a:gd name="T55" fmla="*/ 60 h 62"/>
                  <a:gd name="T56" fmla="*/ 4 w 20"/>
                  <a:gd name="T57" fmla="*/ 60 h 62"/>
                  <a:gd name="T58" fmla="*/ 4 w 20"/>
                  <a:gd name="T59" fmla="*/ 60 h 62"/>
                  <a:gd name="T60" fmla="*/ 6 w 20"/>
                  <a:gd name="T61" fmla="*/ 60 h 62"/>
                  <a:gd name="T62" fmla="*/ 6 w 20"/>
                  <a:gd name="T63" fmla="*/ 58 h 62"/>
                  <a:gd name="T64" fmla="*/ 6 w 20"/>
                  <a:gd name="T65" fmla="*/ 56 h 62"/>
                  <a:gd name="T66" fmla="*/ 6 w 20"/>
                  <a:gd name="T67" fmla="*/ 52 h 62"/>
                  <a:gd name="T68" fmla="*/ 6 w 20"/>
                  <a:gd name="T69" fmla="*/ 38 h 62"/>
                  <a:gd name="T70" fmla="*/ 6 w 20"/>
                  <a:gd name="T71" fmla="*/ 32 h 62"/>
                  <a:gd name="T72" fmla="*/ 6 w 20"/>
                  <a:gd name="T73" fmla="*/ 30 h 62"/>
                  <a:gd name="T74" fmla="*/ 6 w 20"/>
                  <a:gd name="T75" fmla="*/ 28 h 62"/>
                  <a:gd name="T76" fmla="*/ 6 w 20"/>
                  <a:gd name="T77" fmla="*/ 26 h 62"/>
                  <a:gd name="T78" fmla="*/ 4 w 20"/>
                  <a:gd name="T79" fmla="*/ 26 h 62"/>
                  <a:gd name="T80" fmla="*/ 4 w 20"/>
                  <a:gd name="T81" fmla="*/ 26 h 62"/>
                  <a:gd name="T82" fmla="*/ 2 w 20"/>
                  <a:gd name="T83" fmla="*/ 26 h 62"/>
                  <a:gd name="T84" fmla="*/ 2 w 20"/>
                  <a:gd name="T85" fmla="*/ 28 h 62"/>
                  <a:gd name="T86" fmla="*/ 0 w 20"/>
                  <a:gd name="T87" fmla="*/ 26 h 62"/>
                  <a:gd name="T88" fmla="*/ 12 w 20"/>
                  <a:gd name="T89" fmla="*/ 22 h 62"/>
                  <a:gd name="T90" fmla="*/ 14 w 20"/>
                  <a:gd name="T91" fmla="*/ 22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0"/>
                  <a:gd name="T139" fmla="*/ 0 h 62"/>
                  <a:gd name="T140" fmla="*/ 20 w 20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0" h="62">
                    <a:moveTo>
                      <a:pt x="10" y="0"/>
                    </a:moveTo>
                    <a:lnTo>
                      <a:pt x="12" y="0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8" y="10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0" y="0"/>
                    </a:lnTo>
                    <a:close/>
                    <a:moveTo>
                      <a:pt x="14" y="22"/>
                    </a:moveTo>
                    <a:lnTo>
                      <a:pt x="14" y="52"/>
                    </a:lnTo>
                    <a:lnTo>
                      <a:pt x="14" y="56"/>
                    </a:lnTo>
                    <a:lnTo>
                      <a:pt x="14" y="58"/>
                    </a:lnTo>
                    <a:lnTo>
                      <a:pt x="14" y="60"/>
                    </a:lnTo>
                    <a:lnTo>
                      <a:pt x="16" y="60"/>
                    </a:lnTo>
                    <a:lnTo>
                      <a:pt x="20" y="60"/>
                    </a:lnTo>
                    <a:lnTo>
                      <a:pt x="20" y="62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4" y="60"/>
                    </a:lnTo>
                    <a:lnTo>
                      <a:pt x="6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6" y="52"/>
                    </a:lnTo>
                    <a:lnTo>
                      <a:pt x="6" y="38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6" y="26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12" y="22"/>
                    </a:lnTo>
                    <a:lnTo>
                      <a:pt x="14" y="2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515" name="Freeform 415"/>
              <p:cNvSpPr>
                <a:spLocks/>
              </p:cNvSpPr>
              <p:nvPr/>
            </p:nvSpPr>
            <p:spPr bwMode="auto">
              <a:xfrm>
                <a:off x="1710" y="2698"/>
                <a:ext cx="42" cy="40"/>
              </a:xfrm>
              <a:custGeom>
                <a:avLst/>
                <a:gdLst>
                  <a:gd name="T0" fmla="*/ 14 w 42"/>
                  <a:gd name="T1" fmla="*/ 8 h 40"/>
                  <a:gd name="T2" fmla="*/ 18 w 42"/>
                  <a:gd name="T3" fmla="*/ 4 h 40"/>
                  <a:gd name="T4" fmla="*/ 22 w 42"/>
                  <a:gd name="T5" fmla="*/ 0 h 40"/>
                  <a:gd name="T6" fmla="*/ 26 w 42"/>
                  <a:gd name="T7" fmla="*/ 0 h 40"/>
                  <a:gd name="T8" fmla="*/ 30 w 42"/>
                  <a:gd name="T9" fmla="*/ 0 h 40"/>
                  <a:gd name="T10" fmla="*/ 32 w 42"/>
                  <a:gd name="T11" fmla="*/ 2 h 40"/>
                  <a:gd name="T12" fmla="*/ 34 w 42"/>
                  <a:gd name="T13" fmla="*/ 4 h 40"/>
                  <a:gd name="T14" fmla="*/ 36 w 42"/>
                  <a:gd name="T15" fmla="*/ 6 h 40"/>
                  <a:gd name="T16" fmla="*/ 38 w 42"/>
                  <a:gd name="T17" fmla="*/ 10 h 40"/>
                  <a:gd name="T18" fmla="*/ 38 w 42"/>
                  <a:gd name="T19" fmla="*/ 14 h 40"/>
                  <a:gd name="T20" fmla="*/ 38 w 42"/>
                  <a:gd name="T21" fmla="*/ 30 h 40"/>
                  <a:gd name="T22" fmla="*/ 38 w 42"/>
                  <a:gd name="T23" fmla="*/ 34 h 40"/>
                  <a:gd name="T24" fmla="*/ 38 w 42"/>
                  <a:gd name="T25" fmla="*/ 36 h 40"/>
                  <a:gd name="T26" fmla="*/ 38 w 42"/>
                  <a:gd name="T27" fmla="*/ 38 h 40"/>
                  <a:gd name="T28" fmla="*/ 40 w 42"/>
                  <a:gd name="T29" fmla="*/ 38 h 40"/>
                  <a:gd name="T30" fmla="*/ 40 w 42"/>
                  <a:gd name="T31" fmla="*/ 38 h 40"/>
                  <a:gd name="T32" fmla="*/ 42 w 42"/>
                  <a:gd name="T33" fmla="*/ 38 h 40"/>
                  <a:gd name="T34" fmla="*/ 42 w 42"/>
                  <a:gd name="T35" fmla="*/ 40 h 40"/>
                  <a:gd name="T36" fmla="*/ 24 w 42"/>
                  <a:gd name="T37" fmla="*/ 40 h 40"/>
                  <a:gd name="T38" fmla="*/ 24 w 42"/>
                  <a:gd name="T39" fmla="*/ 38 h 40"/>
                  <a:gd name="T40" fmla="*/ 26 w 42"/>
                  <a:gd name="T41" fmla="*/ 38 h 40"/>
                  <a:gd name="T42" fmla="*/ 28 w 42"/>
                  <a:gd name="T43" fmla="*/ 38 h 40"/>
                  <a:gd name="T44" fmla="*/ 28 w 42"/>
                  <a:gd name="T45" fmla="*/ 38 h 40"/>
                  <a:gd name="T46" fmla="*/ 30 w 42"/>
                  <a:gd name="T47" fmla="*/ 36 h 40"/>
                  <a:gd name="T48" fmla="*/ 30 w 42"/>
                  <a:gd name="T49" fmla="*/ 36 h 40"/>
                  <a:gd name="T50" fmla="*/ 30 w 42"/>
                  <a:gd name="T51" fmla="*/ 34 h 40"/>
                  <a:gd name="T52" fmla="*/ 30 w 42"/>
                  <a:gd name="T53" fmla="*/ 30 h 40"/>
                  <a:gd name="T54" fmla="*/ 30 w 42"/>
                  <a:gd name="T55" fmla="*/ 16 h 40"/>
                  <a:gd name="T56" fmla="*/ 30 w 42"/>
                  <a:gd name="T57" fmla="*/ 10 h 40"/>
                  <a:gd name="T58" fmla="*/ 28 w 42"/>
                  <a:gd name="T59" fmla="*/ 8 h 40"/>
                  <a:gd name="T60" fmla="*/ 26 w 42"/>
                  <a:gd name="T61" fmla="*/ 6 h 40"/>
                  <a:gd name="T62" fmla="*/ 24 w 42"/>
                  <a:gd name="T63" fmla="*/ 6 h 40"/>
                  <a:gd name="T64" fmla="*/ 18 w 42"/>
                  <a:gd name="T65" fmla="*/ 6 h 40"/>
                  <a:gd name="T66" fmla="*/ 14 w 42"/>
                  <a:gd name="T67" fmla="*/ 10 h 40"/>
                  <a:gd name="T68" fmla="*/ 14 w 42"/>
                  <a:gd name="T69" fmla="*/ 30 h 40"/>
                  <a:gd name="T70" fmla="*/ 14 w 42"/>
                  <a:gd name="T71" fmla="*/ 34 h 40"/>
                  <a:gd name="T72" fmla="*/ 14 w 42"/>
                  <a:gd name="T73" fmla="*/ 36 h 40"/>
                  <a:gd name="T74" fmla="*/ 14 w 42"/>
                  <a:gd name="T75" fmla="*/ 38 h 40"/>
                  <a:gd name="T76" fmla="*/ 16 w 42"/>
                  <a:gd name="T77" fmla="*/ 38 h 40"/>
                  <a:gd name="T78" fmla="*/ 16 w 42"/>
                  <a:gd name="T79" fmla="*/ 38 h 40"/>
                  <a:gd name="T80" fmla="*/ 20 w 42"/>
                  <a:gd name="T81" fmla="*/ 38 h 40"/>
                  <a:gd name="T82" fmla="*/ 20 w 42"/>
                  <a:gd name="T83" fmla="*/ 40 h 40"/>
                  <a:gd name="T84" fmla="*/ 0 w 42"/>
                  <a:gd name="T85" fmla="*/ 40 h 40"/>
                  <a:gd name="T86" fmla="*/ 0 w 42"/>
                  <a:gd name="T87" fmla="*/ 38 h 40"/>
                  <a:gd name="T88" fmla="*/ 2 w 42"/>
                  <a:gd name="T89" fmla="*/ 38 h 40"/>
                  <a:gd name="T90" fmla="*/ 4 w 42"/>
                  <a:gd name="T91" fmla="*/ 38 h 40"/>
                  <a:gd name="T92" fmla="*/ 6 w 42"/>
                  <a:gd name="T93" fmla="*/ 38 h 40"/>
                  <a:gd name="T94" fmla="*/ 6 w 42"/>
                  <a:gd name="T95" fmla="*/ 34 h 40"/>
                  <a:gd name="T96" fmla="*/ 6 w 42"/>
                  <a:gd name="T97" fmla="*/ 30 h 40"/>
                  <a:gd name="T98" fmla="*/ 6 w 42"/>
                  <a:gd name="T99" fmla="*/ 16 h 40"/>
                  <a:gd name="T100" fmla="*/ 6 w 42"/>
                  <a:gd name="T101" fmla="*/ 10 h 40"/>
                  <a:gd name="T102" fmla="*/ 6 w 42"/>
                  <a:gd name="T103" fmla="*/ 8 h 40"/>
                  <a:gd name="T104" fmla="*/ 6 w 42"/>
                  <a:gd name="T105" fmla="*/ 6 h 40"/>
                  <a:gd name="T106" fmla="*/ 6 w 42"/>
                  <a:gd name="T107" fmla="*/ 6 h 40"/>
                  <a:gd name="T108" fmla="*/ 4 w 42"/>
                  <a:gd name="T109" fmla="*/ 4 h 40"/>
                  <a:gd name="T110" fmla="*/ 4 w 42"/>
                  <a:gd name="T111" fmla="*/ 4 h 40"/>
                  <a:gd name="T112" fmla="*/ 2 w 42"/>
                  <a:gd name="T113" fmla="*/ 4 h 40"/>
                  <a:gd name="T114" fmla="*/ 2 w 42"/>
                  <a:gd name="T115" fmla="*/ 6 h 40"/>
                  <a:gd name="T116" fmla="*/ 0 w 42"/>
                  <a:gd name="T117" fmla="*/ 4 h 40"/>
                  <a:gd name="T118" fmla="*/ 12 w 42"/>
                  <a:gd name="T119" fmla="*/ 0 h 40"/>
                  <a:gd name="T120" fmla="*/ 14 w 42"/>
                  <a:gd name="T121" fmla="*/ 0 h 40"/>
                  <a:gd name="T122" fmla="*/ 14 w 42"/>
                  <a:gd name="T123" fmla="*/ 8 h 4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2"/>
                  <a:gd name="T187" fmla="*/ 0 h 40"/>
                  <a:gd name="T188" fmla="*/ 42 w 42"/>
                  <a:gd name="T189" fmla="*/ 40 h 4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2" h="40">
                    <a:moveTo>
                      <a:pt x="14" y="8"/>
                    </a:moveTo>
                    <a:lnTo>
                      <a:pt x="18" y="4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2" y="2"/>
                    </a:lnTo>
                    <a:lnTo>
                      <a:pt x="34" y="4"/>
                    </a:lnTo>
                    <a:lnTo>
                      <a:pt x="36" y="6"/>
                    </a:lnTo>
                    <a:lnTo>
                      <a:pt x="38" y="10"/>
                    </a:lnTo>
                    <a:lnTo>
                      <a:pt x="38" y="14"/>
                    </a:lnTo>
                    <a:lnTo>
                      <a:pt x="38" y="30"/>
                    </a:lnTo>
                    <a:lnTo>
                      <a:pt x="38" y="34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40" y="38"/>
                    </a:lnTo>
                    <a:lnTo>
                      <a:pt x="42" y="38"/>
                    </a:lnTo>
                    <a:lnTo>
                      <a:pt x="42" y="40"/>
                    </a:lnTo>
                    <a:lnTo>
                      <a:pt x="24" y="40"/>
                    </a:lnTo>
                    <a:lnTo>
                      <a:pt x="24" y="38"/>
                    </a:lnTo>
                    <a:lnTo>
                      <a:pt x="26" y="38"/>
                    </a:lnTo>
                    <a:lnTo>
                      <a:pt x="28" y="38"/>
                    </a:lnTo>
                    <a:lnTo>
                      <a:pt x="30" y="36"/>
                    </a:lnTo>
                    <a:lnTo>
                      <a:pt x="30" y="34"/>
                    </a:lnTo>
                    <a:lnTo>
                      <a:pt x="30" y="30"/>
                    </a:lnTo>
                    <a:lnTo>
                      <a:pt x="30" y="16"/>
                    </a:lnTo>
                    <a:lnTo>
                      <a:pt x="30" y="10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4" y="10"/>
                    </a:lnTo>
                    <a:lnTo>
                      <a:pt x="14" y="30"/>
                    </a:lnTo>
                    <a:lnTo>
                      <a:pt x="14" y="34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20" y="38"/>
                    </a:lnTo>
                    <a:lnTo>
                      <a:pt x="20" y="40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4" y="38"/>
                    </a:lnTo>
                    <a:lnTo>
                      <a:pt x="6" y="38"/>
                    </a:lnTo>
                    <a:lnTo>
                      <a:pt x="6" y="34"/>
                    </a:lnTo>
                    <a:lnTo>
                      <a:pt x="6" y="30"/>
                    </a:lnTo>
                    <a:lnTo>
                      <a:pt x="6" y="16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516" name="Freeform 416"/>
              <p:cNvSpPr>
                <a:spLocks noEditPoints="1"/>
              </p:cNvSpPr>
              <p:nvPr/>
            </p:nvSpPr>
            <p:spPr bwMode="auto">
              <a:xfrm>
                <a:off x="1756" y="2698"/>
                <a:ext cx="34" cy="40"/>
              </a:xfrm>
              <a:custGeom>
                <a:avLst/>
                <a:gdLst>
                  <a:gd name="T0" fmla="*/ 6 w 34"/>
                  <a:gd name="T1" fmla="*/ 16 h 40"/>
                  <a:gd name="T2" fmla="*/ 8 w 34"/>
                  <a:gd name="T3" fmla="*/ 22 h 40"/>
                  <a:gd name="T4" fmla="*/ 12 w 34"/>
                  <a:gd name="T5" fmla="*/ 28 h 40"/>
                  <a:gd name="T6" fmla="*/ 16 w 34"/>
                  <a:gd name="T7" fmla="*/ 32 h 40"/>
                  <a:gd name="T8" fmla="*/ 20 w 34"/>
                  <a:gd name="T9" fmla="*/ 34 h 40"/>
                  <a:gd name="T10" fmla="*/ 24 w 34"/>
                  <a:gd name="T11" fmla="*/ 32 h 40"/>
                  <a:gd name="T12" fmla="*/ 28 w 34"/>
                  <a:gd name="T13" fmla="*/ 32 h 40"/>
                  <a:gd name="T14" fmla="*/ 30 w 34"/>
                  <a:gd name="T15" fmla="*/ 28 h 40"/>
                  <a:gd name="T16" fmla="*/ 32 w 34"/>
                  <a:gd name="T17" fmla="*/ 24 h 40"/>
                  <a:gd name="T18" fmla="*/ 34 w 34"/>
                  <a:gd name="T19" fmla="*/ 26 h 40"/>
                  <a:gd name="T20" fmla="*/ 32 w 34"/>
                  <a:gd name="T21" fmla="*/ 30 h 40"/>
                  <a:gd name="T22" fmla="*/ 28 w 34"/>
                  <a:gd name="T23" fmla="*/ 36 h 40"/>
                  <a:gd name="T24" fmla="*/ 24 w 34"/>
                  <a:gd name="T25" fmla="*/ 40 h 40"/>
                  <a:gd name="T26" fmla="*/ 18 w 34"/>
                  <a:gd name="T27" fmla="*/ 40 h 40"/>
                  <a:gd name="T28" fmla="*/ 10 w 34"/>
                  <a:gd name="T29" fmla="*/ 40 h 40"/>
                  <a:gd name="T30" fmla="*/ 6 w 34"/>
                  <a:gd name="T31" fmla="*/ 36 h 40"/>
                  <a:gd name="T32" fmla="*/ 2 w 34"/>
                  <a:gd name="T33" fmla="*/ 32 h 40"/>
                  <a:gd name="T34" fmla="*/ 0 w 34"/>
                  <a:gd name="T35" fmla="*/ 26 h 40"/>
                  <a:gd name="T36" fmla="*/ 0 w 34"/>
                  <a:gd name="T37" fmla="*/ 20 h 40"/>
                  <a:gd name="T38" fmla="*/ 0 w 34"/>
                  <a:gd name="T39" fmla="*/ 14 h 40"/>
                  <a:gd name="T40" fmla="*/ 2 w 34"/>
                  <a:gd name="T41" fmla="*/ 10 h 40"/>
                  <a:gd name="T42" fmla="*/ 6 w 34"/>
                  <a:gd name="T43" fmla="*/ 6 h 40"/>
                  <a:gd name="T44" fmla="*/ 10 w 34"/>
                  <a:gd name="T45" fmla="*/ 2 h 40"/>
                  <a:gd name="T46" fmla="*/ 14 w 34"/>
                  <a:gd name="T47" fmla="*/ 0 h 40"/>
                  <a:gd name="T48" fmla="*/ 18 w 34"/>
                  <a:gd name="T49" fmla="*/ 0 h 40"/>
                  <a:gd name="T50" fmla="*/ 24 w 34"/>
                  <a:gd name="T51" fmla="*/ 0 h 40"/>
                  <a:gd name="T52" fmla="*/ 30 w 34"/>
                  <a:gd name="T53" fmla="*/ 4 h 40"/>
                  <a:gd name="T54" fmla="*/ 32 w 34"/>
                  <a:gd name="T55" fmla="*/ 8 h 40"/>
                  <a:gd name="T56" fmla="*/ 34 w 34"/>
                  <a:gd name="T57" fmla="*/ 16 h 40"/>
                  <a:gd name="T58" fmla="*/ 6 w 34"/>
                  <a:gd name="T59" fmla="*/ 16 h 40"/>
                  <a:gd name="T60" fmla="*/ 6 w 34"/>
                  <a:gd name="T61" fmla="*/ 12 h 40"/>
                  <a:gd name="T62" fmla="*/ 24 w 34"/>
                  <a:gd name="T63" fmla="*/ 12 h 40"/>
                  <a:gd name="T64" fmla="*/ 24 w 34"/>
                  <a:gd name="T65" fmla="*/ 10 h 40"/>
                  <a:gd name="T66" fmla="*/ 24 w 34"/>
                  <a:gd name="T67" fmla="*/ 8 h 40"/>
                  <a:gd name="T68" fmla="*/ 22 w 34"/>
                  <a:gd name="T69" fmla="*/ 6 h 40"/>
                  <a:gd name="T70" fmla="*/ 20 w 34"/>
                  <a:gd name="T71" fmla="*/ 4 h 40"/>
                  <a:gd name="T72" fmla="*/ 18 w 34"/>
                  <a:gd name="T73" fmla="*/ 2 h 40"/>
                  <a:gd name="T74" fmla="*/ 16 w 34"/>
                  <a:gd name="T75" fmla="*/ 2 h 40"/>
                  <a:gd name="T76" fmla="*/ 12 w 34"/>
                  <a:gd name="T77" fmla="*/ 4 h 40"/>
                  <a:gd name="T78" fmla="*/ 10 w 34"/>
                  <a:gd name="T79" fmla="*/ 4 h 40"/>
                  <a:gd name="T80" fmla="*/ 8 w 34"/>
                  <a:gd name="T81" fmla="*/ 8 h 40"/>
                  <a:gd name="T82" fmla="*/ 6 w 34"/>
                  <a:gd name="T83" fmla="*/ 12 h 4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4"/>
                  <a:gd name="T127" fmla="*/ 0 h 40"/>
                  <a:gd name="T128" fmla="*/ 34 w 34"/>
                  <a:gd name="T129" fmla="*/ 40 h 4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4" h="40">
                    <a:moveTo>
                      <a:pt x="6" y="16"/>
                    </a:moveTo>
                    <a:lnTo>
                      <a:pt x="8" y="22"/>
                    </a:lnTo>
                    <a:lnTo>
                      <a:pt x="12" y="28"/>
                    </a:lnTo>
                    <a:lnTo>
                      <a:pt x="16" y="32"/>
                    </a:lnTo>
                    <a:lnTo>
                      <a:pt x="20" y="34"/>
                    </a:lnTo>
                    <a:lnTo>
                      <a:pt x="24" y="32"/>
                    </a:lnTo>
                    <a:lnTo>
                      <a:pt x="28" y="32"/>
                    </a:lnTo>
                    <a:lnTo>
                      <a:pt x="30" y="28"/>
                    </a:lnTo>
                    <a:lnTo>
                      <a:pt x="32" y="24"/>
                    </a:lnTo>
                    <a:lnTo>
                      <a:pt x="34" y="26"/>
                    </a:lnTo>
                    <a:lnTo>
                      <a:pt x="32" y="30"/>
                    </a:lnTo>
                    <a:lnTo>
                      <a:pt x="28" y="36"/>
                    </a:lnTo>
                    <a:lnTo>
                      <a:pt x="24" y="40"/>
                    </a:lnTo>
                    <a:lnTo>
                      <a:pt x="18" y="40"/>
                    </a:lnTo>
                    <a:lnTo>
                      <a:pt x="10" y="40"/>
                    </a:lnTo>
                    <a:lnTo>
                      <a:pt x="6" y="36"/>
                    </a:lnTo>
                    <a:lnTo>
                      <a:pt x="2" y="32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4"/>
                    </a:lnTo>
                    <a:lnTo>
                      <a:pt x="32" y="8"/>
                    </a:lnTo>
                    <a:lnTo>
                      <a:pt x="34" y="16"/>
                    </a:lnTo>
                    <a:lnTo>
                      <a:pt x="6" y="16"/>
                    </a:lnTo>
                    <a:close/>
                    <a:moveTo>
                      <a:pt x="6" y="12"/>
                    </a:moveTo>
                    <a:lnTo>
                      <a:pt x="24" y="12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8" y="8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517" name="Freeform 417"/>
              <p:cNvSpPr>
                <a:spLocks/>
              </p:cNvSpPr>
              <p:nvPr/>
            </p:nvSpPr>
            <p:spPr bwMode="auto">
              <a:xfrm>
                <a:off x="1798" y="2698"/>
                <a:ext cx="26" cy="40"/>
              </a:xfrm>
              <a:custGeom>
                <a:avLst/>
                <a:gdLst>
                  <a:gd name="T0" fmla="*/ 24 w 26"/>
                  <a:gd name="T1" fmla="*/ 0 h 40"/>
                  <a:gd name="T2" fmla="*/ 24 w 26"/>
                  <a:gd name="T3" fmla="*/ 14 h 40"/>
                  <a:gd name="T4" fmla="*/ 22 w 26"/>
                  <a:gd name="T5" fmla="*/ 14 h 40"/>
                  <a:gd name="T6" fmla="*/ 20 w 26"/>
                  <a:gd name="T7" fmla="*/ 8 h 40"/>
                  <a:gd name="T8" fmla="*/ 18 w 26"/>
                  <a:gd name="T9" fmla="*/ 4 h 40"/>
                  <a:gd name="T10" fmla="*/ 16 w 26"/>
                  <a:gd name="T11" fmla="*/ 2 h 40"/>
                  <a:gd name="T12" fmla="*/ 12 w 26"/>
                  <a:gd name="T13" fmla="*/ 2 h 40"/>
                  <a:gd name="T14" fmla="*/ 8 w 26"/>
                  <a:gd name="T15" fmla="*/ 2 h 40"/>
                  <a:gd name="T16" fmla="*/ 6 w 26"/>
                  <a:gd name="T17" fmla="*/ 4 h 40"/>
                  <a:gd name="T18" fmla="*/ 6 w 26"/>
                  <a:gd name="T19" fmla="*/ 6 h 40"/>
                  <a:gd name="T20" fmla="*/ 4 w 26"/>
                  <a:gd name="T21" fmla="*/ 8 h 40"/>
                  <a:gd name="T22" fmla="*/ 6 w 26"/>
                  <a:gd name="T23" fmla="*/ 10 h 40"/>
                  <a:gd name="T24" fmla="*/ 6 w 26"/>
                  <a:gd name="T25" fmla="*/ 12 h 40"/>
                  <a:gd name="T26" fmla="*/ 8 w 26"/>
                  <a:gd name="T27" fmla="*/ 14 h 40"/>
                  <a:gd name="T28" fmla="*/ 12 w 26"/>
                  <a:gd name="T29" fmla="*/ 14 h 40"/>
                  <a:gd name="T30" fmla="*/ 18 w 26"/>
                  <a:gd name="T31" fmla="*/ 18 h 40"/>
                  <a:gd name="T32" fmla="*/ 22 w 26"/>
                  <a:gd name="T33" fmla="*/ 20 h 40"/>
                  <a:gd name="T34" fmla="*/ 24 w 26"/>
                  <a:gd name="T35" fmla="*/ 24 h 40"/>
                  <a:gd name="T36" fmla="*/ 26 w 26"/>
                  <a:gd name="T37" fmla="*/ 28 h 40"/>
                  <a:gd name="T38" fmla="*/ 24 w 26"/>
                  <a:gd name="T39" fmla="*/ 34 h 40"/>
                  <a:gd name="T40" fmla="*/ 22 w 26"/>
                  <a:gd name="T41" fmla="*/ 38 h 40"/>
                  <a:gd name="T42" fmla="*/ 18 w 26"/>
                  <a:gd name="T43" fmla="*/ 40 h 40"/>
                  <a:gd name="T44" fmla="*/ 12 w 26"/>
                  <a:gd name="T45" fmla="*/ 40 h 40"/>
                  <a:gd name="T46" fmla="*/ 8 w 26"/>
                  <a:gd name="T47" fmla="*/ 40 h 40"/>
                  <a:gd name="T48" fmla="*/ 4 w 26"/>
                  <a:gd name="T49" fmla="*/ 40 h 40"/>
                  <a:gd name="T50" fmla="*/ 2 w 26"/>
                  <a:gd name="T51" fmla="*/ 38 h 40"/>
                  <a:gd name="T52" fmla="*/ 2 w 26"/>
                  <a:gd name="T53" fmla="*/ 38 h 40"/>
                  <a:gd name="T54" fmla="*/ 2 w 26"/>
                  <a:gd name="T55" fmla="*/ 40 h 40"/>
                  <a:gd name="T56" fmla="*/ 0 w 26"/>
                  <a:gd name="T57" fmla="*/ 40 h 40"/>
                  <a:gd name="T58" fmla="*/ 0 w 26"/>
                  <a:gd name="T59" fmla="*/ 40 h 40"/>
                  <a:gd name="T60" fmla="*/ 0 w 26"/>
                  <a:gd name="T61" fmla="*/ 26 h 40"/>
                  <a:gd name="T62" fmla="*/ 0 w 26"/>
                  <a:gd name="T63" fmla="*/ 26 h 40"/>
                  <a:gd name="T64" fmla="*/ 2 w 26"/>
                  <a:gd name="T65" fmla="*/ 32 h 40"/>
                  <a:gd name="T66" fmla="*/ 6 w 26"/>
                  <a:gd name="T67" fmla="*/ 36 h 40"/>
                  <a:gd name="T68" fmla="*/ 8 w 26"/>
                  <a:gd name="T69" fmla="*/ 38 h 40"/>
                  <a:gd name="T70" fmla="*/ 12 w 26"/>
                  <a:gd name="T71" fmla="*/ 38 h 40"/>
                  <a:gd name="T72" fmla="*/ 16 w 26"/>
                  <a:gd name="T73" fmla="*/ 38 h 40"/>
                  <a:gd name="T74" fmla="*/ 18 w 26"/>
                  <a:gd name="T75" fmla="*/ 36 h 40"/>
                  <a:gd name="T76" fmla="*/ 20 w 26"/>
                  <a:gd name="T77" fmla="*/ 34 h 40"/>
                  <a:gd name="T78" fmla="*/ 20 w 26"/>
                  <a:gd name="T79" fmla="*/ 32 h 40"/>
                  <a:gd name="T80" fmla="*/ 20 w 26"/>
                  <a:gd name="T81" fmla="*/ 30 h 40"/>
                  <a:gd name="T82" fmla="*/ 18 w 26"/>
                  <a:gd name="T83" fmla="*/ 28 h 40"/>
                  <a:gd name="T84" fmla="*/ 14 w 26"/>
                  <a:gd name="T85" fmla="*/ 24 h 40"/>
                  <a:gd name="T86" fmla="*/ 10 w 26"/>
                  <a:gd name="T87" fmla="*/ 22 h 40"/>
                  <a:gd name="T88" fmla="*/ 4 w 26"/>
                  <a:gd name="T89" fmla="*/ 20 h 40"/>
                  <a:gd name="T90" fmla="*/ 2 w 26"/>
                  <a:gd name="T91" fmla="*/ 16 h 40"/>
                  <a:gd name="T92" fmla="*/ 0 w 26"/>
                  <a:gd name="T93" fmla="*/ 14 h 40"/>
                  <a:gd name="T94" fmla="*/ 0 w 26"/>
                  <a:gd name="T95" fmla="*/ 10 h 40"/>
                  <a:gd name="T96" fmla="*/ 0 w 26"/>
                  <a:gd name="T97" fmla="*/ 6 h 40"/>
                  <a:gd name="T98" fmla="*/ 2 w 26"/>
                  <a:gd name="T99" fmla="*/ 2 h 40"/>
                  <a:gd name="T100" fmla="*/ 6 w 26"/>
                  <a:gd name="T101" fmla="*/ 0 h 40"/>
                  <a:gd name="T102" fmla="*/ 12 w 26"/>
                  <a:gd name="T103" fmla="*/ 0 h 40"/>
                  <a:gd name="T104" fmla="*/ 14 w 26"/>
                  <a:gd name="T105" fmla="*/ 0 h 40"/>
                  <a:gd name="T106" fmla="*/ 18 w 26"/>
                  <a:gd name="T107" fmla="*/ 0 h 40"/>
                  <a:gd name="T108" fmla="*/ 20 w 26"/>
                  <a:gd name="T109" fmla="*/ 2 h 40"/>
                  <a:gd name="T110" fmla="*/ 20 w 26"/>
                  <a:gd name="T111" fmla="*/ 2 h 40"/>
                  <a:gd name="T112" fmla="*/ 20 w 26"/>
                  <a:gd name="T113" fmla="*/ 2 h 40"/>
                  <a:gd name="T114" fmla="*/ 22 w 26"/>
                  <a:gd name="T115" fmla="*/ 2 h 40"/>
                  <a:gd name="T116" fmla="*/ 22 w 26"/>
                  <a:gd name="T117" fmla="*/ 0 h 40"/>
                  <a:gd name="T118" fmla="*/ 22 w 26"/>
                  <a:gd name="T119" fmla="*/ 0 h 40"/>
                  <a:gd name="T120" fmla="*/ 24 w 26"/>
                  <a:gd name="T121" fmla="*/ 0 h 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6"/>
                  <a:gd name="T184" fmla="*/ 0 h 40"/>
                  <a:gd name="T185" fmla="*/ 26 w 26"/>
                  <a:gd name="T186" fmla="*/ 40 h 4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6" h="40">
                    <a:moveTo>
                      <a:pt x="24" y="0"/>
                    </a:moveTo>
                    <a:lnTo>
                      <a:pt x="24" y="14"/>
                    </a:lnTo>
                    <a:lnTo>
                      <a:pt x="22" y="14"/>
                    </a:lnTo>
                    <a:lnTo>
                      <a:pt x="20" y="8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8" y="14"/>
                    </a:lnTo>
                    <a:lnTo>
                      <a:pt x="12" y="14"/>
                    </a:lnTo>
                    <a:lnTo>
                      <a:pt x="18" y="18"/>
                    </a:lnTo>
                    <a:lnTo>
                      <a:pt x="22" y="20"/>
                    </a:lnTo>
                    <a:lnTo>
                      <a:pt x="24" y="24"/>
                    </a:lnTo>
                    <a:lnTo>
                      <a:pt x="26" y="28"/>
                    </a:lnTo>
                    <a:lnTo>
                      <a:pt x="24" y="34"/>
                    </a:lnTo>
                    <a:lnTo>
                      <a:pt x="22" y="38"/>
                    </a:lnTo>
                    <a:lnTo>
                      <a:pt x="18" y="40"/>
                    </a:lnTo>
                    <a:lnTo>
                      <a:pt x="12" y="40"/>
                    </a:lnTo>
                    <a:lnTo>
                      <a:pt x="8" y="40"/>
                    </a:lnTo>
                    <a:lnTo>
                      <a:pt x="4" y="40"/>
                    </a:lnTo>
                    <a:lnTo>
                      <a:pt x="2" y="38"/>
                    </a:lnTo>
                    <a:lnTo>
                      <a:pt x="2" y="40"/>
                    </a:lnTo>
                    <a:lnTo>
                      <a:pt x="0" y="40"/>
                    </a:lnTo>
                    <a:lnTo>
                      <a:pt x="0" y="26"/>
                    </a:lnTo>
                    <a:lnTo>
                      <a:pt x="2" y="32"/>
                    </a:lnTo>
                    <a:lnTo>
                      <a:pt x="6" y="36"/>
                    </a:lnTo>
                    <a:lnTo>
                      <a:pt x="8" y="38"/>
                    </a:lnTo>
                    <a:lnTo>
                      <a:pt x="12" y="38"/>
                    </a:lnTo>
                    <a:lnTo>
                      <a:pt x="16" y="38"/>
                    </a:lnTo>
                    <a:lnTo>
                      <a:pt x="18" y="36"/>
                    </a:lnTo>
                    <a:lnTo>
                      <a:pt x="20" y="34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18" y="28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518" name="Freeform 418"/>
              <p:cNvSpPr>
                <a:spLocks noEditPoints="1"/>
              </p:cNvSpPr>
              <p:nvPr/>
            </p:nvSpPr>
            <p:spPr bwMode="auto">
              <a:xfrm>
                <a:off x="1830" y="2698"/>
                <a:ext cx="32" cy="40"/>
              </a:xfrm>
              <a:custGeom>
                <a:avLst/>
                <a:gdLst>
                  <a:gd name="T0" fmla="*/ 6 w 32"/>
                  <a:gd name="T1" fmla="*/ 16 h 40"/>
                  <a:gd name="T2" fmla="*/ 6 w 32"/>
                  <a:gd name="T3" fmla="*/ 22 h 40"/>
                  <a:gd name="T4" fmla="*/ 10 w 32"/>
                  <a:gd name="T5" fmla="*/ 28 h 40"/>
                  <a:gd name="T6" fmla="*/ 14 w 32"/>
                  <a:gd name="T7" fmla="*/ 32 h 40"/>
                  <a:gd name="T8" fmla="*/ 20 w 32"/>
                  <a:gd name="T9" fmla="*/ 34 h 40"/>
                  <a:gd name="T10" fmla="*/ 24 w 32"/>
                  <a:gd name="T11" fmla="*/ 32 h 40"/>
                  <a:gd name="T12" fmla="*/ 26 w 32"/>
                  <a:gd name="T13" fmla="*/ 32 h 40"/>
                  <a:gd name="T14" fmla="*/ 30 w 32"/>
                  <a:gd name="T15" fmla="*/ 28 h 40"/>
                  <a:gd name="T16" fmla="*/ 32 w 32"/>
                  <a:gd name="T17" fmla="*/ 24 h 40"/>
                  <a:gd name="T18" fmla="*/ 32 w 32"/>
                  <a:gd name="T19" fmla="*/ 26 h 40"/>
                  <a:gd name="T20" fmla="*/ 30 w 32"/>
                  <a:gd name="T21" fmla="*/ 30 h 40"/>
                  <a:gd name="T22" fmla="*/ 28 w 32"/>
                  <a:gd name="T23" fmla="*/ 36 h 40"/>
                  <a:gd name="T24" fmla="*/ 22 w 32"/>
                  <a:gd name="T25" fmla="*/ 40 h 40"/>
                  <a:gd name="T26" fmla="*/ 16 w 32"/>
                  <a:gd name="T27" fmla="*/ 40 h 40"/>
                  <a:gd name="T28" fmla="*/ 10 w 32"/>
                  <a:gd name="T29" fmla="*/ 40 h 40"/>
                  <a:gd name="T30" fmla="*/ 4 w 32"/>
                  <a:gd name="T31" fmla="*/ 36 h 40"/>
                  <a:gd name="T32" fmla="*/ 2 w 32"/>
                  <a:gd name="T33" fmla="*/ 32 h 40"/>
                  <a:gd name="T34" fmla="*/ 0 w 32"/>
                  <a:gd name="T35" fmla="*/ 26 h 40"/>
                  <a:gd name="T36" fmla="*/ 0 w 32"/>
                  <a:gd name="T37" fmla="*/ 20 h 40"/>
                  <a:gd name="T38" fmla="*/ 0 w 32"/>
                  <a:gd name="T39" fmla="*/ 14 h 40"/>
                  <a:gd name="T40" fmla="*/ 2 w 32"/>
                  <a:gd name="T41" fmla="*/ 10 h 40"/>
                  <a:gd name="T42" fmla="*/ 4 w 32"/>
                  <a:gd name="T43" fmla="*/ 6 h 40"/>
                  <a:gd name="T44" fmla="*/ 8 w 32"/>
                  <a:gd name="T45" fmla="*/ 2 h 40"/>
                  <a:gd name="T46" fmla="*/ 12 w 32"/>
                  <a:gd name="T47" fmla="*/ 0 h 40"/>
                  <a:gd name="T48" fmla="*/ 18 w 32"/>
                  <a:gd name="T49" fmla="*/ 0 h 40"/>
                  <a:gd name="T50" fmla="*/ 24 w 32"/>
                  <a:gd name="T51" fmla="*/ 0 h 40"/>
                  <a:gd name="T52" fmla="*/ 28 w 32"/>
                  <a:gd name="T53" fmla="*/ 4 h 40"/>
                  <a:gd name="T54" fmla="*/ 32 w 32"/>
                  <a:gd name="T55" fmla="*/ 8 h 40"/>
                  <a:gd name="T56" fmla="*/ 32 w 32"/>
                  <a:gd name="T57" fmla="*/ 16 h 40"/>
                  <a:gd name="T58" fmla="*/ 6 w 32"/>
                  <a:gd name="T59" fmla="*/ 16 h 40"/>
                  <a:gd name="T60" fmla="*/ 6 w 32"/>
                  <a:gd name="T61" fmla="*/ 12 h 40"/>
                  <a:gd name="T62" fmla="*/ 24 w 32"/>
                  <a:gd name="T63" fmla="*/ 12 h 40"/>
                  <a:gd name="T64" fmla="*/ 22 w 32"/>
                  <a:gd name="T65" fmla="*/ 10 h 40"/>
                  <a:gd name="T66" fmla="*/ 22 w 32"/>
                  <a:gd name="T67" fmla="*/ 8 h 40"/>
                  <a:gd name="T68" fmla="*/ 22 w 32"/>
                  <a:gd name="T69" fmla="*/ 6 h 40"/>
                  <a:gd name="T70" fmla="*/ 20 w 32"/>
                  <a:gd name="T71" fmla="*/ 4 h 40"/>
                  <a:gd name="T72" fmla="*/ 18 w 32"/>
                  <a:gd name="T73" fmla="*/ 2 h 40"/>
                  <a:gd name="T74" fmla="*/ 14 w 32"/>
                  <a:gd name="T75" fmla="*/ 2 h 40"/>
                  <a:gd name="T76" fmla="*/ 12 w 32"/>
                  <a:gd name="T77" fmla="*/ 4 h 40"/>
                  <a:gd name="T78" fmla="*/ 8 w 32"/>
                  <a:gd name="T79" fmla="*/ 4 h 40"/>
                  <a:gd name="T80" fmla="*/ 6 w 32"/>
                  <a:gd name="T81" fmla="*/ 8 h 40"/>
                  <a:gd name="T82" fmla="*/ 6 w 32"/>
                  <a:gd name="T83" fmla="*/ 12 h 4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2"/>
                  <a:gd name="T127" fmla="*/ 0 h 40"/>
                  <a:gd name="T128" fmla="*/ 32 w 32"/>
                  <a:gd name="T129" fmla="*/ 40 h 4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2" h="40">
                    <a:moveTo>
                      <a:pt x="6" y="16"/>
                    </a:moveTo>
                    <a:lnTo>
                      <a:pt x="6" y="22"/>
                    </a:lnTo>
                    <a:lnTo>
                      <a:pt x="10" y="28"/>
                    </a:lnTo>
                    <a:lnTo>
                      <a:pt x="14" y="32"/>
                    </a:lnTo>
                    <a:lnTo>
                      <a:pt x="20" y="34"/>
                    </a:lnTo>
                    <a:lnTo>
                      <a:pt x="24" y="32"/>
                    </a:lnTo>
                    <a:lnTo>
                      <a:pt x="26" y="32"/>
                    </a:lnTo>
                    <a:lnTo>
                      <a:pt x="30" y="28"/>
                    </a:lnTo>
                    <a:lnTo>
                      <a:pt x="32" y="24"/>
                    </a:lnTo>
                    <a:lnTo>
                      <a:pt x="32" y="26"/>
                    </a:lnTo>
                    <a:lnTo>
                      <a:pt x="30" y="30"/>
                    </a:lnTo>
                    <a:lnTo>
                      <a:pt x="28" y="36"/>
                    </a:lnTo>
                    <a:lnTo>
                      <a:pt x="22" y="40"/>
                    </a:lnTo>
                    <a:lnTo>
                      <a:pt x="16" y="40"/>
                    </a:lnTo>
                    <a:lnTo>
                      <a:pt x="10" y="40"/>
                    </a:lnTo>
                    <a:lnTo>
                      <a:pt x="4" y="36"/>
                    </a:lnTo>
                    <a:lnTo>
                      <a:pt x="2" y="32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8" y="4"/>
                    </a:lnTo>
                    <a:lnTo>
                      <a:pt x="32" y="8"/>
                    </a:lnTo>
                    <a:lnTo>
                      <a:pt x="32" y="16"/>
                    </a:lnTo>
                    <a:lnTo>
                      <a:pt x="6" y="16"/>
                    </a:lnTo>
                    <a:close/>
                    <a:moveTo>
                      <a:pt x="6" y="12"/>
                    </a:moveTo>
                    <a:lnTo>
                      <a:pt x="24" y="12"/>
                    </a:lnTo>
                    <a:lnTo>
                      <a:pt x="22" y="10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8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519" name="Rectangle 419"/>
              <p:cNvSpPr>
                <a:spLocks noChangeArrowheads="1"/>
              </p:cNvSpPr>
              <p:nvPr/>
            </p:nvSpPr>
            <p:spPr bwMode="auto">
              <a:xfrm>
                <a:off x="1888" y="266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0" name="Rectangle 420"/>
              <p:cNvSpPr>
                <a:spLocks noChangeArrowheads="1"/>
              </p:cNvSpPr>
              <p:nvPr/>
            </p:nvSpPr>
            <p:spPr bwMode="auto">
              <a:xfrm>
                <a:off x="1904" y="266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1" name="Freeform 421"/>
              <p:cNvSpPr>
                <a:spLocks/>
              </p:cNvSpPr>
              <p:nvPr/>
            </p:nvSpPr>
            <p:spPr bwMode="auto">
              <a:xfrm>
                <a:off x="2048" y="2678"/>
                <a:ext cx="38" cy="60"/>
              </a:xfrm>
              <a:custGeom>
                <a:avLst/>
                <a:gdLst>
                  <a:gd name="T0" fmla="*/ 38 w 38"/>
                  <a:gd name="T1" fmla="*/ 48 h 60"/>
                  <a:gd name="T2" fmla="*/ 34 w 38"/>
                  <a:gd name="T3" fmla="*/ 60 h 60"/>
                  <a:gd name="T4" fmla="*/ 0 w 38"/>
                  <a:gd name="T5" fmla="*/ 60 h 60"/>
                  <a:gd name="T6" fmla="*/ 0 w 38"/>
                  <a:gd name="T7" fmla="*/ 58 h 60"/>
                  <a:gd name="T8" fmla="*/ 10 w 38"/>
                  <a:gd name="T9" fmla="*/ 50 h 60"/>
                  <a:gd name="T10" fmla="*/ 16 w 38"/>
                  <a:gd name="T11" fmla="*/ 42 h 60"/>
                  <a:gd name="T12" fmla="*/ 22 w 38"/>
                  <a:gd name="T13" fmla="*/ 36 h 60"/>
                  <a:gd name="T14" fmla="*/ 26 w 38"/>
                  <a:gd name="T15" fmla="*/ 28 h 60"/>
                  <a:gd name="T16" fmla="*/ 28 w 38"/>
                  <a:gd name="T17" fmla="*/ 20 h 60"/>
                  <a:gd name="T18" fmla="*/ 26 w 38"/>
                  <a:gd name="T19" fmla="*/ 14 h 60"/>
                  <a:gd name="T20" fmla="*/ 24 w 38"/>
                  <a:gd name="T21" fmla="*/ 10 h 60"/>
                  <a:gd name="T22" fmla="*/ 20 w 38"/>
                  <a:gd name="T23" fmla="*/ 8 h 60"/>
                  <a:gd name="T24" fmla="*/ 16 w 38"/>
                  <a:gd name="T25" fmla="*/ 6 h 60"/>
                  <a:gd name="T26" fmla="*/ 12 w 38"/>
                  <a:gd name="T27" fmla="*/ 8 h 60"/>
                  <a:gd name="T28" fmla="*/ 8 w 38"/>
                  <a:gd name="T29" fmla="*/ 10 h 60"/>
                  <a:gd name="T30" fmla="*/ 4 w 38"/>
                  <a:gd name="T31" fmla="*/ 12 h 60"/>
                  <a:gd name="T32" fmla="*/ 2 w 38"/>
                  <a:gd name="T33" fmla="*/ 16 h 60"/>
                  <a:gd name="T34" fmla="*/ 2 w 38"/>
                  <a:gd name="T35" fmla="*/ 16 h 60"/>
                  <a:gd name="T36" fmla="*/ 4 w 38"/>
                  <a:gd name="T37" fmla="*/ 10 h 60"/>
                  <a:gd name="T38" fmla="*/ 6 w 38"/>
                  <a:gd name="T39" fmla="*/ 4 h 60"/>
                  <a:gd name="T40" fmla="*/ 12 w 38"/>
                  <a:gd name="T41" fmla="*/ 2 h 60"/>
                  <a:gd name="T42" fmla="*/ 18 w 38"/>
                  <a:gd name="T43" fmla="*/ 0 h 60"/>
                  <a:gd name="T44" fmla="*/ 24 w 38"/>
                  <a:gd name="T45" fmla="*/ 2 h 60"/>
                  <a:gd name="T46" fmla="*/ 30 w 38"/>
                  <a:gd name="T47" fmla="*/ 6 h 60"/>
                  <a:gd name="T48" fmla="*/ 34 w 38"/>
                  <a:gd name="T49" fmla="*/ 10 h 60"/>
                  <a:gd name="T50" fmla="*/ 34 w 38"/>
                  <a:gd name="T51" fmla="*/ 16 h 60"/>
                  <a:gd name="T52" fmla="*/ 34 w 38"/>
                  <a:gd name="T53" fmla="*/ 20 h 60"/>
                  <a:gd name="T54" fmla="*/ 32 w 38"/>
                  <a:gd name="T55" fmla="*/ 24 h 60"/>
                  <a:gd name="T56" fmla="*/ 28 w 38"/>
                  <a:gd name="T57" fmla="*/ 32 h 60"/>
                  <a:gd name="T58" fmla="*/ 22 w 38"/>
                  <a:gd name="T59" fmla="*/ 40 h 60"/>
                  <a:gd name="T60" fmla="*/ 16 w 38"/>
                  <a:gd name="T61" fmla="*/ 46 h 60"/>
                  <a:gd name="T62" fmla="*/ 12 w 38"/>
                  <a:gd name="T63" fmla="*/ 50 h 60"/>
                  <a:gd name="T64" fmla="*/ 8 w 38"/>
                  <a:gd name="T65" fmla="*/ 54 h 60"/>
                  <a:gd name="T66" fmla="*/ 24 w 38"/>
                  <a:gd name="T67" fmla="*/ 54 h 60"/>
                  <a:gd name="T68" fmla="*/ 28 w 38"/>
                  <a:gd name="T69" fmla="*/ 54 h 60"/>
                  <a:gd name="T70" fmla="*/ 30 w 38"/>
                  <a:gd name="T71" fmla="*/ 54 h 60"/>
                  <a:gd name="T72" fmla="*/ 32 w 38"/>
                  <a:gd name="T73" fmla="*/ 52 h 60"/>
                  <a:gd name="T74" fmla="*/ 34 w 38"/>
                  <a:gd name="T75" fmla="*/ 52 h 60"/>
                  <a:gd name="T76" fmla="*/ 36 w 38"/>
                  <a:gd name="T77" fmla="*/ 50 h 60"/>
                  <a:gd name="T78" fmla="*/ 36 w 38"/>
                  <a:gd name="T79" fmla="*/ 48 h 60"/>
                  <a:gd name="T80" fmla="*/ 38 w 38"/>
                  <a:gd name="T81" fmla="*/ 48 h 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8"/>
                  <a:gd name="T124" fmla="*/ 0 h 60"/>
                  <a:gd name="T125" fmla="*/ 38 w 38"/>
                  <a:gd name="T126" fmla="*/ 60 h 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8" h="60">
                    <a:moveTo>
                      <a:pt x="38" y="48"/>
                    </a:moveTo>
                    <a:lnTo>
                      <a:pt x="34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10" y="50"/>
                    </a:lnTo>
                    <a:lnTo>
                      <a:pt x="16" y="42"/>
                    </a:lnTo>
                    <a:lnTo>
                      <a:pt x="22" y="36"/>
                    </a:lnTo>
                    <a:lnTo>
                      <a:pt x="26" y="28"/>
                    </a:lnTo>
                    <a:lnTo>
                      <a:pt x="28" y="20"/>
                    </a:lnTo>
                    <a:lnTo>
                      <a:pt x="26" y="14"/>
                    </a:lnTo>
                    <a:lnTo>
                      <a:pt x="24" y="10"/>
                    </a:lnTo>
                    <a:lnTo>
                      <a:pt x="20" y="8"/>
                    </a:lnTo>
                    <a:lnTo>
                      <a:pt x="16" y="6"/>
                    </a:lnTo>
                    <a:lnTo>
                      <a:pt x="12" y="8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2" y="16"/>
                    </a:lnTo>
                    <a:lnTo>
                      <a:pt x="4" y="10"/>
                    </a:lnTo>
                    <a:lnTo>
                      <a:pt x="6" y="4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30" y="6"/>
                    </a:lnTo>
                    <a:lnTo>
                      <a:pt x="34" y="10"/>
                    </a:lnTo>
                    <a:lnTo>
                      <a:pt x="34" y="16"/>
                    </a:lnTo>
                    <a:lnTo>
                      <a:pt x="34" y="20"/>
                    </a:lnTo>
                    <a:lnTo>
                      <a:pt x="32" y="24"/>
                    </a:lnTo>
                    <a:lnTo>
                      <a:pt x="28" y="32"/>
                    </a:lnTo>
                    <a:lnTo>
                      <a:pt x="22" y="40"/>
                    </a:lnTo>
                    <a:lnTo>
                      <a:pt x="16" y="46"/>
                    </a:lnTo>
                    <a:lnTo>
                      <a:pt x="12" y="50"/>
                    </a:lnTo>
                    <a:lnTo>
                      <a:pt x="8" y="54"/>
                    </a:lnTo>
                    <a:lnTo>
                      <a:pt x="24" y="54"/>
                    </a:lnTo>
                    <a:lnTo>
                      <a:pt x="28" y="54"/>
                    </a:lnTo>
                    <a:lnTo>
                      <a:pt x="30" y="54"/>
                    </a:lnTo>
                    <a:lnTo>
                      <a:pt x="32" y="52"/>
                    </a:lnTo>
                    <a:lnTo>
                      <a:pt x="34" y="52"/>
                    </a:lnTo>
                    <a:lnTo>
                      <a:pt x="36" y="50"/>
                    </a:lnTo>
                    <a:lnTo>
                      <a:pt x="36" y="48"/>
                    </a:ln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522" name="Rectangle 422"/>
              <p:cNvSpPr>
                <a:spLocks noChangeArrowheads="1"/>
              </p:cNvSpPr>
              <p:nvPr/>
            </p:nvSpPr>
            <p:spPr bwMode="auto">
              <a:xfrm>
                <a:off x="2152" y="266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3" name="Freeform 423"/>
              <p:cNvSpPr>
                <a:spLocks noEditPoints="1"/>
              </p:cNvSpPr>
              <p:nvPr/>
            </p:nvSpPr>
            <p:spPr bwMode="auto">
              <a:xfrm>
                <a:off x="2302" y="2678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2 h 60"/>
                  <a:gd name="T4" fmla="*/ 2 w 36"/>
                  <a:gd name="T5" fmla="*/ 14 h 60"/>
                  <a:gd name="T6" fmla="*/ 6 w 36"/>
                  <a:gd name="T7" fmla="*/ 8 h 60"/>
                  <a:gd name="T8" fmla="*/ 10 w 36"/>
                  <a:gd name="T9" fmla="*/ 4 h 60"/>
                  <a:gd name="T10" fmla="*/ 14 w 36"/>
                  <a:gd name="T11" fmla="*/ 2 h 60"/>
                  <a:gd name="T12" fmla="*/ 18 w 36"/>
                  <a:gd name="T13" fmla="*/ 0 h 60"/>
                  <a:gd name="T14" fmla="*/ 22 w 36"/>
                  <a:gd name="T15" fmla="*/ 2 h 60"/>
                  <a:gd name="T16" fmla="*/ 26 w 36"/>
                  <a:gd name="T17" fmla="*/ 4 h 60"/>
                  <a:gd name="T18" fmla="*/ 30 w 36"/>
                  <a:gd name="T19" fmla="*/ 8 h 60"/>
                  <a:gd name="T20" fmla="*/ 32 w 36"/>
                  <a:gd name="T21" fmla="*/ 14 h 60"/>
                  <a:gd name="T22" fmla="*/ 34 w 36"/>
                  <a:gd name="T23" fmla="*/ 22 h 60"/>
                  <a:gd name="T24" fmla="*/ 36 w 36"/>
                  <a:gd name="T25" fmla="*/ 30 h 60"/>
                  <a:gd name="T26" fmla="*/ 34 w 36"/>
                  <a:gd name="T27" fmla="*/ 40 h 60"/>
                  <a:gd name="T28" fmla="*/ 32 w 36"/>
                  <a:gd name="T29" fmla="*/ 48 h 60"/>
                  <a:gd name="T30" fmla="*/ 30 w 36"/>
                  <a:gd name="T31" fmla="*/ 54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2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0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0 w 36"/>
                  <a:gd name="T53" fmla="*/ 52 h 60"/>
                  <a:gd name="T54" fmla="*/ 12 w 36"/>
                  <a:gd name="T55" fmla="*/ 56 h 60"/>
                  <a:gd name="T56" fmla="*/ 14 w 36"/>
                  <a:gd name="T57" fmla="*/ 58 h 60"/>
                  <a:gd name="T58" fmla="*/ 18 w 36"/>
                  <a:gd name="T59" fmla="*/ 58 h 60"/>
                  <a:gd name="T60" fmla="*/ 20 w 36"/>
                  <a:gd name="T61" fmla="*/ 58 h 60"/>
                  <a:gd name="T62" fmla="*/ 22 w 36"/>
                  <a:gd name="T63" fmla="*/ 56 h 60"/>
                  <a:gd name="T64" fmla="*/ 24 w 36"/>
                  <a:gd name="T65" fmla="*/ 54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6 w 36"/>
                  <a:gd name="T73" fmla="*/ 20 h 60"/>
                  <a:gd name="T74" fmla="*/ 26 w 36"/>
                  <a:gd name="T75" fmla="*/ 12 h 60"/>
                  <a:gd name="T76" fmla="*/ 24 w 36"/>
                  <a:gd name="T77" fmla="*/ 8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4 h 60"/>
                  <a:gd name="T84" fmla="*/ 14 w 36"/>
                  <a:gd name="T85" fmla="*/ 4 h 60"/>
                  <a:gd name="T86" fmla="*/ 12 w 36"/>
                  <a:gd name="T87" fmla="*/ 6 h 60"/>
                  <a:gd name="T88" fmla="*/ 10 w 36"/>
                  <a:gd name="T89" fmla="*/ 10 h 60"/>
                  <a:gd name="T90" fmla="*/ 8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2" y="14"/>
                    </a:lnTo>
                    <a:lnTo>
                      <a:pt x="34" y="22"/>
                    </a:lnTo>
                    <a:lnTo>
                      <a:pt x="36" y="30"/>
                    </a:lnTo>
                    <a:lnTo>
                      <a:pt x="34" y="40"/>
                    </a:lnTo>
                    <a:lnTo>
                      <a:pt x="32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0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0" y="52"/>
                    </a:lnTo>
                    <a:lnTo>
                      <a:pt x="12" y="56"/>
                    </a:lnTo>
                    <a:lnTo>
                      <a:pt x="14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6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0" y="10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524" name="Rectangle 424"/>
              <p:cNvSpPr>
                <a:spLocks noChangeArrowheads="1"/>
              </p:cNvSpPr>
              <p:nvPr/>
            </p:nvSpPr>
            <p:spPr bwMode="auto">
              <a:xfrm>
                <a:off x="2496" y="266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5" name="Freeform 425"/>
              <p:cNvSpPr>
                <a:spLocks noEditPoints="1"/>
              </p:cNvSpPr>
              <p:nvPr/>
            </p:nvSpPr>
            <p:spPr bwMode="auto">
              <a:xfrm>
                <a:off x="2638" y="2678"/>
                <a:ext cx="38" cy="60"/>
              </a:xfrm>
              <a:custGeom>
                <a:avLst/>
                <a:gdLst>
                  <a:gd name="T0" fmla="*/ 0 w 38"/>
                  <a:gd name="T1" fmla="*/ 30 h 60"/>
                  <a:gd name="T2" fmla="*/ 2 w 38"/>
                  <a:gd name="T3" fmla="*/ 22 h 60"/>
                  <a:gd name="T4" fmla="*/ 4 w 38"/>
                  <a:gd name="T5" fmla="*/ 14 h 60"/>
                  <a:gd name="T6" fmla="*/ 8 w 38"/>
                  <a:gd name="T7" fmla="*/ 8 h 60"/>
                  <a:gd name="T8" fmla="*/ 12 w 38"/>
                  <a:gd name="T9" fmla="*/ 4 h 60"/>
                  <a:gd name="T10" fmla="*/ 16 w 38"/>
                  <a:gd name="T11" fmla="*/ 2 h 60"/>
                  <a:gd name="T12" fmla="*/ 20 w 38"/>
                  <a:gd name="T13" fmla="*/ 0 h 60"/>
                  <a:gd name="T14" fmla="*/ 24 w 38"/>
                  <a:gd name="T15" fmla="*/ 2 h 60"/>
                  <a:gd name="T16" fmla="*/ 28 w 38"/>
                  <a:gd name="T17" fmla="*/ 4 h 60"/>
                  <a:gd name="T18" fmla="*/ 30 w 38"/>
                  <a:gd name="T19" fmla="*/ 8 h 60"/>
                  <a:gd name="T20" fmla="*/ 34 w 38"/>
                  <a:gd name="T21" fmla="*/ 14 h 60"/>
                  <a:gd name="T22" fmla="*/ 36 w 38"/>
                  <a:gd name="T23" fmla="*/ 22 h 60"/>
                  <a:gd name="T24" fmla="*/ 38 w 38"/>
                  <a:gd name="T25" fmla="*/ 30 h 60"/>
                  <a:gd name="T26" fmla="*/ 36 w 38"/>
                  <a:gd name="T27" fmla="*/ 40 h 60"/>
                  <a:gd name="T28" fmla="*/ 34 w 38"/>
                  <a:gd name="T29" fmla="*/ 48 h 60"/>
                  <a:gd name="T30" fmla="*/ 32 w 38"/>
                  <a:gd name="T31" fmla="*/ 54 h 60"/>
                  <a:gd name="T32" fmla="*/ 28 w 38"/>
                  <a:gd name="T33" fmla="*/ 58 h 60"/>
                  <a:gd name="T34" fmla="*/ 22 w 38"/>
                  <a:gd name="T35" fmla="*/ 60 h 60"/>
                  <a:gd name="T36" fmla="*/ 18 w 38"/>
                  <a:gd name="T37" fmla="*/ 60 h 60"/>
                  <a:gd name="T38" fmla="*/ 14 w 38"/>
                  <a:gd name="T39" fmla="*/ 60 h 60"/>
                  <a:gd name="T40" fmla="*/ 10 w 38"/>
                  <a:gd name="T41" fmla="*/ 56 h 60"/>
                  <a:gd name="T42" fmla="*/ 6 w 38"/>
                  <a:gd name="T43" fmla="*/ 50 h 60"/>
                  <a:gd name="T44" fmla="*/ 2 w 38"/>
                  <a:gd name="T45" fmla="*/ 42 h 60"/>
                  <a:gd name="T46" fmla="*/ 0 w 38"/>
                  <a:gd name="T47" fmla="*/ 30 h 60"/>
                  <a:gd name="T48" fmla="*/ 8 w 38"/>
                  <a:gd name="T49" fmla="*/ 32 h 60"/>
                  <a:gd name="T50" fmla="*/ 10 w 38"/>
                  <a:gd name="T51" fmla="*/ 42 h 60"/>
                  <a:gd name="T52" fmla="*/ 12 w 38"/>
                  <a:gd name="T53" fmla="*/ 52 h 60"/>
                  <a:gd name="T54" fmla="*/ 14 w 38"/>
                  <a:gd name="T55" fmla="*/ 56 h 60"/>
                  <a:gd name="T56" fmla="*/ 16 w 38"/>
                  <a:gd name="T57" fmla="*/ 58 h 60"/>
                  <a:gd name="T58" fmla="*/ 18 w 38"/>
                  <a:gd name="T59" fmla="*/ 58 h 60"/>
                  <a:gd name="T60" fmla="*/ 22 w 38"/>
                  <a:gd name="T61" fmla="*/ 58 h 60"/>
                  <a:gd name="T62" fmla="*/ 24 w 38"/>
                  <a:gd name="T63" fmla="*/ 56 h 60"/>
                  <a:gd name="T64" fmla="*/ 26 w 38"/>
                  <a:gd name="T65" fmla="*/ 54 h 60"/>
                  <a:gd name="T66" fmla="*/ 28 w 38"/>
                  <a:gd name="T67" fmla="*/ 48 h 60"/>
                  <a:gd name="T68" fmla="*/ 28 w 38"/>
                  <a:gd name="T69" fmla="*/ 40 h 60"/>
                  <a:gd name="T70" fmla="*/ 30 w 38"/>
                  <a:gd name="T71" fmla="*/ 28 h 60"/>
                  <a:gd name="T72" fmla="*/ 28 w 38"/>
                  <a:gd name="T73" fmla="*/ 20 h 60"/>
                  <a:gd name="T74" fmla="*/ 28 w 38"/>
                  <a:gd name="T75" fmla="*/ 12 h 60"/>
                  <a:gd name="T76" fmla="*/ 26 w 38"/>
                  <a:gd name="T77" fmla="*/ 8 h 60"/>
                  <a:gd name="T78" fmla="*/ 24 w 38"/>
                  <a:gd name="T79" fmla="*/ 4 h 60"/>
                  <a:gd name="T80" fmla="*/ 22 w 38"/>
                  <a:gd name="T81" fmla="*/ 4 h 60"/>
                  <a:gd name="T82" fmla="*/ 20 w 38"/>
                  <a:gd name="T83" fmla="*/ 4 h 60"/>
                  <a:gd name="T84" fmla="*/ 16 w 38"/>
                  <a:gd name="T85" fmla="*/ 4 h 60"/>
                  <a:gd name="T86" fmla="*/ 14 w 38"/>
                  <a:gd name="T87" fmla="*/ 6 h 60"/>
                  <a:gd name="T88" fmla="*/ 12 w 38"/>
                  <a:gd name="T89" fmla="*/ 10 h 60"/>
                  <a:gd name="T90" fmla="*/ 10 w 38"/>
                  <a:gd name="T91" fmla="*/ 16 h 60"/>
                  <a:gd name="T92" fmla="*/ 10 w 38"/>
                  <a:gd name="T93" fmla="*/ 24 h 60"/>
                  <a:gd name="T94" fmla="*/ 8 w 38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"/>
                  <a:gd name="T145" fmla="*/ 0 h 60"/>
                  <a:gd name="T146" fmla="*/ 38 w 38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" h="60">
                    <a:moveTo>
                      <a:pt x="0" y="30"/>
                    </a:moveTo>
                    <a:lnTo>
                      <a:pt x="2" y="22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4" y="2"/>
                    </a:lnTo>
                    <a:lnTo>
                      <a:pt x="28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8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2" y="54"/>
                    </a:lnTo>
                    <a:lnTo>
                      <a:pt x="28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4" y="60"/>
                    </a:lnTo>
                    <a:lnTo>
                      <a:pt x="10" y="56"/>
                    </a:lnTo>
                    <a:lnTo>
                      <a:pt x="6" y="50"/>
                    </a:lnTo>
                    <a:lnTo>
                      <a:pt x="2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10" y="42"/>
                    </a:lnTo>
                    <a:lnTo>
                      <a:pt x="12" y="52"/>
                    </a:lnTo>
                    <a:lnTo>
                      <a:pt x="14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2" y="58"/>
                    </a:lnTo>
                    <a:lnTo>
                      <a:pt x="24" y="56"/>
                    </a:lnTo>
                    <a:lnTo>
                      <a:pt x="26" y="54"/>
                    </a:lnTo>
                    <a:lnTo>
                      <a:pt x="28" y="48"/>
                    </a:lnTo>
                    <a:lnTo>
                      <a:pt x="28" y="40"/>
                    </a:lnTo>
                    <a:lnTo>
                      <a:pt x="30" y="28"/>
                    </a:lnTo>
                    <a:lnTo>
                      <a:pt x="28" y="20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526" name="Rectangle 426"/>
              <p:cNvSpPr>
                <a:spLocks noChangeArrowheads="1"/>
              </p:cNvSpPr>
              <p:nvPr/>
            </p:nvSpPr>
            <p:spPr bwMode="auto">
              <a:xfrm>
                <a:off x="2784" y="266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7" name="Freeform 427"/>
              <p:cNvSpPr>
                <a:spLocks noEditPoints="1"/>
              </p:cNvSpPr>
              <p:nvPr/>
            </p:nvSpPr>
            <p:spPr bwMode="auto">
              <a:xfrm>
                <a:off x="2934" y="2678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2 h 60"/>
                  <a:gd name="T4" fmla="*/ 2 w 36"/>
                  <a:gd name="T5" fmla="*/ 14 h 60"/>
                  <a:gd name="T6" fmla="*/ 6 w 36"/>
                  <a:gd name="T7" fmla="*/ 8 h 60"/>
                  <a:gd name="T8" fmla="*/ 10 w 36"/>
                  <a:gd name="T9" fmla="*/ 4 h 60"/>
                  <a:gd name="T10" fmla="*/ 14 w 36"/>
                  <a:gd name="T11" fmla="*/ 2 h 60"/>
                  <a:gd name="T12" fmla="*/ 18 w 36"/>
                  <a:gd name="T13" fmla="*/ 0 h 60"/>
                  <a:gd name="T14" fmla="*/ 22 w 36"/>
                  <a:gd name="T15" fmla="*/ 2 h 60"/>
                  <a:gd name="T16" fmla="*/ 26 w 36"/>
                  <a:gd name="T17" fmla="*/ 4 h 60"/>
                  <a:gd name="T18" fmla="*/ 30 w 36"/>
                  <a:gd name="T19" fmla="*/ 8 h 60"/>
                  <a:gd name="T20" fmla="*/ 32 w 36"/>
                  <a:gd name="T21" fmla="*/ 14 h 60"/>
                  <a:gd name="T22" fmla="*/ 34 w 36"/>
                  <a:gd name="T23" fmla="*/ 22 h 60"/>
                  <a:gd name="T24" fmla="*/ 36 w 36"/>
                  <a:gd name="T25" fmla="*/ 30 h 60"/>
                  <a:gd name="T26" fmla="*/ 34 w 36"/>
                  <a:gd name="T27" fmla="*/ 40 h 60"/>
                  <a:gd name="T28" fmla="*/ 32 w 36"/>
                  <a:gd name="T29" fmla="*/ 48 h 60"/>
                  <a:gd name="T30" fmla="*/ 30 w 36"/>
                  <a:gd name="T31" fmla="*/ 54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2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0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0 w 36"/>
                  <a:gd name="T53" fmla="*/ 52 h 60"/>
                  <a:gd name="T54" fmla="*/ 12 w 36"/>
                  <a:gd name="T55" fmla="*/ 56 h 60"/>
                  <a:gd name="T56" fmla="*/ 14 w 36"/>
                  <a:gd name="T57" fmla="*/ 58 h 60"/>
                  <a:gd name="T58" fmla="*/ 18 w 36"/>
                  <a:gd name="T59" fmla="*/ 58 h 60"/>
                  <a:gd name="T60" fmla="*/ 20 w 36"/>
                  <a:gd name="T61" fmla="*/ 58 h 60"/>
                  <a:gd name="T62" fmla="*/ 22 w 36"/>
                  <a:gd name="T63" fmla="*/ 56 h 60"/>
                  <a:gd name="T64" fmla="*/ 24 w 36"/>
                  <a:gd name="T65" fmla="*/ 54 h 60"/>
                  <a:gd name="T66" fmla="*/ 26 w 36"/>
                  <a:gd name="T67" fmla="*/ 48 h 60"/>
                  <a:gd name="T68" fmla="*/ 26 w 36"/>
                  <a:gd name="T69" fmla="*/ 40 h 60"/>
                  <a:gd name="T70" fmla="*/ 28 w 36"/>
                  <a:gd name="T71" fmla="*/ 28 h 60"/>
                  <a:gd name="T72" fmla="*/ 26 w 36"/>
                  <a:gd name="T73" fmla="*/ 20 h 60"/>
                  <a:gd name="T74" fmla="*/ 26 w 36"/>
                  <a:gd name="T75" fmla="*/ 12 h 60"/>
                  <a:gd name="T76" fmla="*/ 24 w 36"/>
                  <a:gd name="T77" fmla="*/ 8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4 h 60"/>
                  <a:gd name="T84" fmla="*/ 14 w 36"/>
                  <a:gd name="T85" fmla="*/ 4 h 60"/>
                  <a:gd name="T86" fmla="*/ 12 w 36"/>
                  <a:gd name="T87" fmla="*/ 6 h 60"/>
                  <a:gd name="T88" fmla="*/ 10 w 36"/>
                  <a:gd name="T89" fmla="*/ 10 h 60"/>
                  <a:gd name="T90" fmla="*/ 8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2" y="14"/>
                    </a:lnTo>
                    <a:lnTo>
                      <a:pt x="34" y="22"/>
                    </a:lnTo>
                    <a:lnTo>
                      <a:pt x="36" y="30"/>
                    </a:lnTo>
                    <a:lnTo>
                      <a:pt x="34" y="40"/>
                    </a:lnTo>
                    <a:lnTo>
                      <a:pt x="32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0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0" y="52"/>
                    </a:lnTo>
                    <a:lnTo>
                      <a:pt x="12" y="56"/>
                    </a:lnTo>
                    <a:lnTo>
                      <a:pt x="14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48"/>
                    </a:lnTo>
                    <a:lnTo>
                      <a:pt x="26" y="40"/>
                    </a:lnTo>
                    <a:lnTo>
                      <a:pt x="28" y="28"/>
                    </a:lnTo>
                    <a:lnTo>
                      <a:pt x="26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0" y="10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528" name="Rectangle 428"/>
              <p:cNvSpPr>
                <a:spLocks noChangeArrowheads="1"/>
              </p:cNvSpPr>
              <p:nvPr/>
            </p:nvSpPr>
            <p:spPr bwMode="auto">
              <a:xfrm>
                <a:off x="3080" y="266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9" name="Freeform 429"/>
              <p:cNvSpPr>
                <a:spLocks noEditPoints="1"/>
              </p:cNvSpPr>
              <p:nvPr/>
            </p:nvSpPr>
            <p:spPr bwMode="auto">
              <a:xfrm>
                <a:off x="3228" y="2678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2 h 60"/>
                  <a:gd name="T4" fmla="*/ 2 w 36"/>
                  <a:gd name="T5" fmla="*/ 14 h 60"/>
                  <a:gd name="T6" fmla="*/ 6 w 36"/>
                  <a:gd name="T7" fmla="*/ 8 h 60"/>
                  <a:gd name="T8" fmla="*/ 10 w 36"/>
                  <a:gd name="T9" fmla="*/ 4 h 60"/>
                  <a:gd name="T10" fmla="*/ 14 w 36"/>
                  <a:gd name="T11" fmla="*/ 2 h 60"/>
                  <a:gd name="T12" fmla="*/ 18 w 36"/>
                  <a:gd name="T13" fmla="*/ 0 h 60"/>
                  <a:gd name="T14" fmla="*/ 22 w 36"/>
                  <a:gd name="T15" fmla="*/ 2 h 60"/>
                  <a:gd name="T16" fmla="*/ 26 w 36"/>
                  <a:gd name="T17" fmla="*/ 4 h 60"/>
                  <a:gd name="T18" fmla="*/ 30 w 36"/>
                  <a:gd name="T19" fmla="*/ 8 h 60"/>
                  <a:gd name="T20" fmla="*/ 34 w 36"/>
                  <a:gd name="T21" fmla="*/ 14 h 60"/>
                  <a:gd name="T22" fmla="*/ 36 w 36"/>
                  <a:gd name="T23" fmla="*/ 22 h 60"/>
                  <a:gd name="T24" fmla="*/ 36 w 36"/>
                  <a:gd name="T25" fmla="*/ 30 h 60"/>
                  <a:gd name="T26" fmla="*/ 36 w 36"/>
                  <a:gd name="T27" fmla="*/ 40 h 60"/>
                  <a:gd name="T28" fmla="*/ 34 w 36"/>
                  <a:gd name="T29" fmla="*/ 48 h 60"/>
                  <a:gd name="T30" fmla="*/ 30 w 36"/>
                  <a:gd name="T31" fmla="*/ 54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2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0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0 w 36"/>
                  <a:gd name="T53" fmla="*/ 52 h 60"/>
                  <a:gd name="T54" fmla="*/ 12 w 36"/>
                  <a:gd name="T55" fmla="*/ 56 h 60"/>
                  <a:gd name="T56" fmla="*/ 14 w 36"/>
                  <a:gd name="T57" fmla="*/ 58 h 60"/>
                  <a:gd name="T58" fmla="*/ 18 w 36"/>
                  <a:gd name="T59" fmla="*/ 58 h 60"/>
                  <a:gd name="T60" fmla="*/ 20 w 36"/>
                  <a:gd name="T61" fmla="*/ 58 h 60"/>
                  <a:gd name="T62" fmla="*/ 22 w 36"/>
                  <a:gd name="T63" fmla="*/ 56 h 60"/>
                  <a:gd name="T64" fmla="*/ 24 w 36"/>
                  <a:gd name="T65" fmla="*/ 54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20 h 60"/>
                  <a:gd name="T74" fmla="*/ 26 w 36"/>
                  <a:gd name="T75" fmla="*/ 12 h 60"/>
                  <a:gd name="T76" fmla="*/ 24 w 36"/>
                  <a:gd name="T77" fmla="*/ 8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4 h 60"/>
                  <a:gd name="T84" fmla="*/ 16 w 36"/>
                  <a:gd name="T85" fmla="*/ 4 h 60"/>
                  <a:gd name="T86" fmla="*/ 12 w 36"/>
                  <a:gd name="T87" fmla="*/ 6 h 60"/>
                  <a:gd name="T88" fmla="*/ 10 w 36"/>
                  <a:gd name="T89" fmla="*/ 10 h 60"/>
                  <a:gd name="T90" fmla="*/ 8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6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0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0" y="52"/>
                    </a:lnTo>
                    <a:lnTo>
                      <a:pt x="12" y="56"/>
                    </a:lnTo>
                    <a:lnTo>
                      <a:pt x="14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2" y="6"/>
                    </a:lnTo>
                    <a:lnTo>
                      <a:pt x="10" y="10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530" name="Rectangle 430"/>
              <p:cNvSpPr>
                <a:spLocks noChangeArrowheads="1"/>
              </p:cNvSpPr>
              <p:nvPr/>
            </p:nvSpPr>
            <p:spPr bwMode="auto">
              <a:xfrm>
                <a:off x="3528" y="266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1" name="Freeform 431"/>
              <p:cNvSpPr>
                <a:spLocks/>
              </p:cNvSpPr>
              <p:nvPr/>
            </p:nvSpPr>
            <p:spPr bwMode="auto">
              <a:xfrm>
                <a:off x="3678" y="2678"/>
                <a:ext cx="22" cy="60"/>
              </a:xfrm>
              <a:custGeom>
                <a:avLst/>
                <a:gdLst>
                  <a:gd name="T0" fmla="*/ 0 w 22"/>
                  <a:gd name="T1" fmla="*/ 6 h 60"/>
                  <a:gd name="T2" fmla="*/ 14 w 22"/>
                  <a:gd name="T3" fmla="*/ 0 h 60"/>
                  <a:gd name="T4" fmla="*/ 16 w 22"/>
                  <a:gd name="T5" fmla="*/ 0 h 60"/>
                  <a:gd name="T6" fmla="*/ 16 w 22"/>
                  <a:gd name="T7" fmla="*/ 50 h 60"/>
                  <a:gd name="T8" fmla="*/ 16 w 22"/>
                  <a:gd name="T9" fmla="*/ 54 h 60"/>
                  <a:gd name="T10" fmla="*/ 16 w 22"/>
                  <a:gd name="T11" fmla="*/ 56 h 60"/>
                  <a:gd name="T12" fmla="*/ 16 w 22"/>
                  <a:gd name="T13" fmla="*/ 58 h 60"/>
                  <a:gd name="T14" fmla="*/ 18 w 22"/>
                  <a:gd name="T15" fmla="*/ 58 h 60"/>
                  <a:gd name="T16" fmla="*/ 20 w 22"/>
                  <a:gd name="T17" fmla="*/ 58 h 60"/>
                  <a:gd name="T18" fmla="*/ 22 w 22"/>
                  <a:gd name="T19" fmla="*/ 58 h 60"/>
                  <a:gd name="T20" fmla="*/ 22 w 22"/>
                  <a:gd name="T21" fmla="*/ 60 h 60"/>
                  <a:gd name="T22" fmla="*/ 0 w 22"/>
                  <a:gd name="T23" fmla="*/ 60 h 60"/>
                  <a:gd name="T24" fmla="*/ 0 w 22"/>
                  <a:gd name="T25" fmla="*/ 58 h 60"/>
                  <a:gd name="T26" fmla="*/ 4 w 22"/>
                  <a:gd name="T27" fmla="*/ 58 h 60"/>
                  <a:gd name="T28" fmla="*/ 6 w 22"/>
                  <a:gd name="T29" fmla="*/ 58 h 60"/>
                  <a:gd name="T30" fmla="*/ 8 w 22"/>
                  <a:gd name="T31" fmla="*/ 58 h 60"/>
                  <a:gd name="T32" fmla="*/ 8 w 22"/>
                  <a:gd name="T33" fmla="*/ 56 h 60"/>
                  <a:gd name="T34" fmla="*/ 8 w 22"/>
                  <a:gd name="T35" fmla="*/ 54 h 60"/>
                  <a:gd name="T36" fmla="*/ 8 w 22"/>
                  <a:gd name="T37" fmla="*/ 50 h 60"/>
                  <a:gd name="T38" fmla="*/ 8 w 22"/>
                  <a:gd name="T39" fmla="*/ 16 h 60"/>
                  <a:gd name="T40" fmla="*/ 8 w 22"/>
                  <a:gd name="T41" fmla="*/ 12 h 60"/>
                  <a:gd name="T42" fmla="*/ 8 w 22"/>
                  <a:gd name="T43" fmla="*/ 10 h 60"/>
                  <a:gd name="T44" fmla="*/ 8 w 22"/>
                  <a:gd name="T45" fmla="*/ 8 h 60"/>
                  <a:gd name="T46" fmla="*/ 6 w 22"/>
                  <a:gd name="T47" fmla="*/ 8 h 60"/>
                  <a:gd name="T48" fmla="*/ 6 w 22"/>
                  <a:gd name="T49" fmla="*/ 6 h 60"/>
                  <a:gd name="T50" fmla="*/ 4 w 22"/>
                  <a:gd name="T51" fmla="*/ 6 h 60"/>
                  <a:gd name="T52" fmla="*/ 4 w 22"/>
                  <a:gd name="T53" fmla="*/ 6 h 60"/>
                  <a:gd name="T54" fmla="*/ 0 w 22"/>
                  <a:gd name="T55" fmla="*/ 8 h 60"/>
                  <a:gd name="T56" fmla="*/ 0 w 22"/>
                  <a:gd name="T57" fmla="*/ 6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2"/>
                  <a:gd name="T88" fmla="*/ 0 h 60"/>
                  <a:gd name="T89" fmla="*/ 22 w 22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2" h="60">
                    <a:moveTo>
                      <a:pt x="0" y="6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16" y="50"/>
                    </a:lnTo>
                    <a:lnTo>
                      <a:pt x="16" y="54"/>
                    </a:lnTo>
                    <a:lnTo>
                      <a:pt x="16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8"/>
                    </a:lnTo>
                    <a:lnTo>
                      <a:pt x="22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8" y="58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50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532" name="Freeform 432"/>
              <p:cNvSpPr>
                <a:spLocks/>
              </p:cNvSpPr>
              <p:nvPr/>
            </p:nvSpPr>
            <p:spPr bwMode="auto">
              <a:xfrm>
                <a:off x="3714" y="2678"/>
                <a:ext cx="38" cy="60"/>
              </a:xfrm>
              <a:custGeom>
                <a:avLst/>
                <a:gdLst>
                  <a:gd name="T0" fmla="*/ 38 w 38"/>
                  <a:gd name="T1" fmla="*/ 48 h 60"/>
                  <a:gd name="T2" fmla="*/ 34 w 38"/>
                  <a:gd name="T3" fmla="*/ 60 h 60"/>
                  <a:gd name="T4" fmla="*/ 0 w 38"/>
                  <a:gd name="T5" fmla="*/ 60 h 60"/>
                  <a:gd name="T6" fmla="*/ 0 w 38"/>
                  <a:gd name="T7" fmla="*/ 58 h 60"/>
                  <a:gd name="T8" fmla="*/ 8 w 38"/>
                  <a:gd name="T9" fmla="*/ 50 h 60"/>
                  <a:gd name="T10" fmla="*/ 16 w 38"/>
                  <a:gd name="T11" fmla="*/ 42 h 60"/>
                  <a:gd name="T12" fmla="*/ 20 w 38"/>
                  <a:gd name="T13" fmla="*/ 36 h 60"/>
                  <a:gd name="T14" fmla="*/ 26 w 38"/>
                  <a:gd name="T15" fmla="*/ 28 h 60"/>
                  <a:gd name="T16" fmla="*/ 26 w 38"/>
                  <a:gd name="T17" fmla="*/ 20 h 60"/>
                  <a:gd name="T18" fmla="*/ 26 w 38"/>
                  <a:gd name="T19" fmla="*/ 14 h 60"/>
                  <a:gd name="T20" fmla="*/ 24 w 38"/>
                  <a:gd name="T21" fmla="*/ 10 h 60"/>
                  <a:gd name="T22" fmla="*/ 20 w 38"/>
                  <a:gd name="T23" fmla="*/ 8 h 60"/>
                  <a:gd name="T24" fmla="*/ 16 w 38"/>
                  <a:gd name="T25" fmla="*/ 6 h 60"/>
                  <a:gd name="T26" fmla="*/ 12 w 38"/>
                  <a:gd name="T27" fmla="*/ 8 h 60"/>
                  <a:gd name="T28" fmla="*/ 8 w 38"/>
                  <a:gd name="T29" fmla="*/ 10 h 60"/>
                  <a:gd name="T30" fmla="*/ 4 w 38"/>
                  <a:gd name="T31" fmla="*/ 12 h 60"/>
                  <a:gd name="T32" fmla="*/ 2 w 38"/>
                  <a:gd name="T33" fmla="*/ 16 h 60"/>
                  <a:gd name="T34" fmla="*/ 0 w 38"/>
                  <a:gd name="T35" fmla="*/ 16 h 60"/>
                  <a:gd name="T36" fmla="*/ 2 w 38"/>
                  <a:gd name="T37" fmla="*/ 10 h 60"/>
                  <a:gd name="T38" fmla="*/ 6 w 38"/>
                  <a:gd name="T39" fmla="*/ 4 h 60"/>
                  <a:gd name="T40" fmla="*/ 12 w 38"/>
                  <a:gd name="T41" fmla="*/ 2 h 60"/>
                  <a:gd name="T42" fmla="*/ 18 w 38"/>
                  <a:gd name="T43" fmla="*/ 0 h 60"/>
                  <a:gd name="T44" fmla="*/ 24 w 38"/>
                  <a:gd name="T45" fmla="*/ 2 h 60"/>
                  <a:gd name="T46" fmla="*/ 30 w 38"/>
                  <a:gd name="T47" fmla="*/ 6 h 60"/>
                  <a:gd name="T48" fmla="*/ 34 w 38"/>
                  <a:gd name="T49" fmla="*/ 10 h 60"/>
                  <a:gd name="T50" fmla="*/ 34 w 38"/>
                  <a:gd name="T51" fmla="*/ 16 h 60"/>
                  <a:gd name="T52" fmla="*/ 34 w 38"/>
                  <a:gd name="T53" fmla="*/ 20 h 60"/>
                  <a:gd name="T54" fmla="*/ 32 w 38"/>
                  <a:gd name="T55" fmla="*/ 24 h 60"/>
                  <a:gd name="T56" fmla="*/ 28 w 38"/>
                  <a:gd name="T57" fmla="*/ 32 h 60"/>
                  <a:gd name="T58" fmla="*/ 22 w 38"/>
                  <a:gd name="T59" fmla="*/ 40 h 60"/>
                  <a:gd name="T60" fmla="*/ 16 w 38"/>
                  <a:gd name="T61" fmla="*/ 46 h 60"/>
                  <a:gd name="T62" fmla="*/ 10 w 38"/>
                  <a:gd name="T63" fmla="*/ 50 h 60"/>
                  <a:gd name="T64" fmla="*/ 8 w 38"/>
                  <a:gd name="T65" fmla="*/ 54 h 60"/>
                  <a:gd name="T66" fmla="*/ 24 w 38"/>
                  <a:gd name="T67" fmla="*/ 54 h 60"/>
                  <a:gd name="T68" fmla="*/ 28 w 38"/>
                  <a:gd name="T69" fmla="*/ 54 h 60"/>
                  <a:gd name="T70" fmla="*/ 30 w 38"/>
                  <a:gd name="T71" fmla="*/ 54 h 60"/>
                  <a:gd name="T72" fmla="*/ 32 w 38"/>
                  <a:gd name="T73" fmla="*/ 52 h 60"/>
                  <a:gd name="T74" fmla="*/ 34 w 38"/>
                  <a:gd name="T75" fmla="*/ 52 h 60"/>
                  <a:gd name="T76" fmla="*/ 34 w 38"/>
                  <a:gd name="T77" fmla="*/ 50 h 60"/>
                  <a:gd name="T78" fmla="*/ 36 w 38"/>
                  <a:gd name="T79" fmla="*/ 48 h 60"/>
                  <a:gd name="T80" fmla="*/ 38 w 38"/>
                  <a:gd name="T81" fmla="*/ 48 h 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8"/>
                  <a:gd name="T124" fmla="*/ 0 h 60"/>
                  <a:gd name="T125" fmla="*/ 38 w 38"/>
                  <a:gd name="T126" fmla="*/ 60 h 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8" h="60">
                    <a:moveTo>
                      <a:pt x="38" y="48"/>
                    </a:moveTo>
                    <a:lnTo>
                      <a:pt x="34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8" y="50"/>
                    </a:lnTo>
                    <a:lnTo>
                      <a:pt x="16" y="42"/>
                    </a:lnTo>
                    <a:lnTo>
                      <a:pt x="20" y="36"/>
                    </a:lnTo>
                    <a:lnTo>
                      <a:pt x="26" y="28"/>
                    </a:lnTo>
                    <a:lnTo>
                      <a:pt x="26" y="20"/>
                    </a:lnTo>
                    <a:lnTo>
                      <a:pt x="26" y="14"/>
                    </a:lnTo>
                    <a:lnTo>
                      <a:pt x="24" y="10"/>
                    </a:lnTo>
                    <a:lnTo>
                      <a:pt x="20" y="8"/>
                    </a:lnTo>
                    <a:lnTo>
                      <a:pt x="16" y="6"/>
                    </a:lnTo>
                    <a:lnTo>
                      <a:pt x="12" y="8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6" y="4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30" y="6"/>
                    </a:lnTo>
                    <a:lnTo>
                      <a:pt x="34" y="10"/>
                    </a:lnTo>
                    <a:lnTo>
                      <a:pt x="34" y="16"/>
                    </a:lnTo>
                    <a:lnTo>
                      <a:pt x="34" y="20"/>
                    </a:lnTo>
                    <a:lnTo>
                      <a:pt x="32" y="24"/>
                    </a:lnTo>
                    <a:lnTo>
                      <a:pt x="28" y="32"/>
                    </a:lnTo>
                    <a:lnTo>
                      <a:pt x="22" y="40"/>
                    </a:lnTo>
                    <a:lnTo>
                      <a:pt x="16" y="46"/>
                    </a:lnTo>
                    <a:lnTo>
                      <a:pt x="10" y="50"/>
                    </a:lnTo>
                    <a:lnTo>
                      <a:pt x="8" y="54"/>
                    </a:lnTo>
                    <a:lnTo>
                      <a:pt x="24" y="54"/>
                    </a:lnTo>
                    <a:lnTo>
                      <a:pt x="28" y="54"/>
                    </a:lnTo>
                    <a:lnTo>
                      <a:pt x="30" y="54"/>
                    </a:lnTo>
                    <a:lnTo>
                      <a:pt x="32" y="52"/>
                    </a:lnTo>
                    <a:lnTo>
                      <a:pt x="34" y="52"/>
                    </a:lnTo>
                    <a:lnTo>
                      <a:pt x="34" y="50"/>
                    </a:lnTo>
                    <a:lnTo>
                      <a:pt x="36" y="48"/>
                    </a:ln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533" name="Freeform 433"/>
              <p:cNvSpPr>
                <a:spLocks noEditPoints="1"/>
              </p:cNvSpPr>
              <p:nvPr/>
            </p:nvSpPr>
            <p:spPr bwMode="auto">
              <a:xfrm>
                <a:off x="3760" y="2678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2 h 60"/>
                  <a:gd name="T4" fmla="*/ 2 w 36"/>
                  <a:gd name="T5" fmla="*/ 14 h 60"/>
                  <a:gd name="T6" fmla="*/ 6 w 36"/>
                  <a:gd name="T7" fmla="*/ 8 h 60"/>
                  <a:gd name="T8" fmla="*/ 10 w 36"/>
                  <a:gd name="T9" fmla="*/ 4 h 60"/>
                  <a:gd name="T10" fmla="*/ 14 w 36"/>
                  <a:gd name="T11" fmla="*/ 2 h 60"/>
                  <a:gd name="T12" fmla="*/ 18 w 36"/>
                  <a:gd name="T13" fmla="*/ 0 h 60"/>
                  <a:gd name="T14" fmla="*/ 22 w 36"/>
                  <a:gd name="T15" fmla="*/ 2 h 60"/>
                  <a:gd name="T16" fmla="*/ 26 w 36"/>
                  <a:gd name="T17" fmla="*/ 4 h 60"/>
                  <a:gd name="T18" fmla="*/ 30 w 36"/>
                  <a:gd name="T19" fmla="*/ 8 h 60"/>
                  <a:gd name="T20" fmla="*/ 32 w 36"/>
                  <a:gd name="T21" fmla="*/ 14 h 60"/>
                  <a:gd name="T22" fmla="*/ 34 w 36"/>
                  <a:gd name="T23" fmla="*/ 22 h 60"/>
                  <a:gd name="T24" fmla="*/ 36 w 36"/>
                  <a:gd name="T25" fmla="*/ 30 h 60"/>
                  <a:gd name="T26" fmla="*/ 34 w 36"/>
                  <a:gd name="T27" fmla="*/ 40 h 60"/>
                  <a:gd name="T28" fmla="*/ 32 w 36"/>
                  <a:gd name="T29" fmla="*/ 48 h 60"/>
                  <a:gd name="T30" fmla="*/ 30 w 36"/>
                  <a:gd name="T31" fmla="*/ 54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2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0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0 w 36"/>
                  <a:gd name="T53" fmla="*/ 52 h 60"/>
                  <a:gd name="T54" fmla="*/ 12 w 36"/>
                  <a:gd name="T55" fmla="*/ 56 h 60"/>
                  <a:gd name="T56" fmla="*/ 14 w 36"/>
                  <a:gd name="T57" fmla="*/ 58 h 60"/>
                  <a:gd name="T58" fmla="*/ 18 w 36"/>
                  <a:gd name="T59" fmla="*/ 58 h 60"/>
                  <a:gd name="T60" fmla="*/ 20 w 36"/>
                  <a:gd name="T61" fmla="*/ 58 h 60"/>
                  <a:gd name="T62" fmla="*/ 22 w 36"/>
                  <a:gd name="T63" fmla="*/ 56 h 60"/>
                  <a:gd name="T64" fmla="*/ 24 w 36"/>
                  <a:gd name="T65" fmla="*/ 54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6 w 36"/>
                  <a:gd name="T73" fmla="*/ 20 h 60"/>
                  <a:gd name="T74" fmla="*/ 26 w 36"/>
                  <a:gd name="T75" fmla="*/ 12 h 60"/>
                  <a:gd name="T76" fmla="*/ 24 w 36"/>
                  <a:gd name="T77" fmla="*/ 8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4 h 60"/>
                  <a:gd name="T84" fmla="*/ 14 w 36"/>
                  <a:gd name="T85" fmla="*/ 4 h 60"/>
                  <a:gd name="T86" fmla="*/ 12 w 36"/>
                  <a:gd name="T87" fmla="*/ 6 h 60"/>
                  <a:gd name="T88" fmla="*/ 10 w 36"/>
                  <a:gd name="T89" fmla="*/ 10 h 60"/>
                  <a:gd name="T90" fmla="*/ 8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2" y="14"/>
                    </a:lnTo>
                    <a:lnTo>
                      <a:pt x="34" y="22"/>
                    </a:lnTo>
                    <a:lnTo>
                      <a:pt x="36" y="30"/>
                    </a:lnTo>
                    <a:lnTo>
                      <a:pt x="34" y="40"/>
                    </a:lnTo>
                    <a:lnTo>
                      <a:pt x="32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0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0" y="52"/>
                    </a:lnTo>
                    <a:lnTo>
                      <a:pt x="12" y="56"/>
                    </a:lnTo>
                    <a:lnTo>
                      <a:pt x="14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6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0" y="10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534" name="Rectangle 434"/>
              <p:cNvSpPr>
                <a:spLocks noChangeArrowheads="1"/>
              </p:cNvSpPr>
              <p:nvPr/>
            </p:nvSpPr>
            <p:spPr bwMode="auto">
              <a:xfrm>
                <a:off x="3848" y="266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5" name="Freeform 435"/>
              <p:cNvSpPr>
                <a:spLocks/>
              </p:cNvSpPr>
              <p:nvPr/>
            </p:nvSpPr>
            <p:spPr bwMode="auto">
              <a:xfrm>
                <a:off x="4002" y="2678"/>
                <a:ext cx="24" cy="60"/>
              </a:xfrm>
              <a:custGeom>
                <a:avLst/>
                <a:gdLst>
                  <a:gd name="T0" fmla="*/ 0 w 24"/>
                  <a:gd name="T1" fmla="*/ 6 h 60"/>
                  <a:gd name="T2" fmla="*/ 14 w 24"/>
                  <a:gd name="T3" fmla="*/ 0 h 60"/>
                  <a:gd name="T4" fmla="*/ 16 w 24"/>
                  <a:gd name="T5" fmla="*/ 0 h 60"/>
                  <a:gd name="T6" fmla="*/ 16 w 24"/>
                  <a:gd name="T7" fmla="*/ 50 h 60"/>
                  <a:gd name="T8" fmla="*/ 16 w 24"/>
                  <a:gd name="T9" fmla="*/ 54 h 60"/>
                  <a:gd name="T10" fmla="*/ 16 w 24"/>
                  <a:gd name="T11" fmla="*/ 56 h 60"/>
                  <a:gd name="T12" fmla="*/ 16 w 24"/>
                  <a:gd name="T13" fmla="*/ 58 h 60"/>
                  <a:gd name="T14" fmla="*/ 18 w 24"/>
                  <a:gd name="T15" fmla="*/ 58 h 60"/>
                  <a:gd name="T16" fmla="*/ 20 w 24"/>
                  <a:gd name="T17" fmla="*/ 58 h 60"/>
                  <a:gd name="T18" fmla="*/ 24 w 24"/>
                  <a:gd name="T19" fmla="*/ 58 h 60"/>
                  <a:gd name="T20" fmla="*/ 24 w 24"/>
                  <a:gd name="T21" fmla="*/ 60 h 60"/>
                  <a:gd name="T22" fmla="*/ 2 w 24"/>
                  <a:gd name="T23" fmla="*/ 60 h 60"/>
                  <a:gd name="T24" fmla="*/ 2 w 24"/>
                  <a:gd name="T25" fmla="*/ 58 h 60"/>
                  <a:gd name="T26" fmla="*/ 4 w 24"/>
                  <a:gd name="T27" fmla="*/ 58 h 60"/>
                  <a:gd name="T28" fmla="*/ 6 w 24"/>
                  <a:gd name="T29" fmla="*/ 58 h 60"/>
                  <a:gd name="T30" fmla="*/ 8 w 24"/>
                  <a:gd name="T31" fmla="*/ 58 h 60"/>
                  <a:gd name="T32" fmla="*/ 8 w 24"/>
                  <a:gd name="T33" fmla="*/ 56 h 60"/>
                  <a:gd name="T34" fmla="*/ 8 w 24"/>
                  <a:gd name="T35" fmla="*/ 54 h 60"/>
                  <a:gd name="T36" fmla="*/ 8 w 24"/>
                  <a:gd name="T37" fmla="*/ 50 h 60"/>
                  <a:gd name="T38" fmla="*/ 8 w 24"/>
                  <a:gd name="T39" fmla="*/ 16 h 60"/>
                  <a:gd name="T40" fmla="*/ 8 w 24"/>
                  <a:gd name="T41" fmla="*/ 12 h 60"/>
                  <a:gd name="T42" fmla="*/ 8 w 24"/>
                  <a:gd name="T43" fmla="*/ 10 h 60"/>
                  <a:gd name="T44" fmla="*/ 8 w 24"/>
                  <a:gd name="T45" fmla="*/ 8 h 60"/>
                  <a:gd name="T46" fmla="*/ 8 w 24"/>
                  <a:gd name="T47" fmla="*/ 8 h 60"/>
                  <a:gd name="T48" fmla="*/ 6 w 24"/>
                  <a:gd name="T49" fmla="*/ 6 h 60"/>
                  <a:gd name="T50" fmla="*/ 6 w 24"/>
                  <a:gd name="T51" fmla="*/ 6 h 60"/>
                  <a:gd name="T52" fmla="*/ 4 w 24"/>
                  <a:gd name="T53" fmla="*/ 6 h 60"/>
                  <a:gd name="T54" fmla="*/ 0 w 24"/>
                  <a:gd name="T55" fmla="*/ 8 h 60"/>
                  <a:gd name="T56" fmla="*/ 0 w 24"/>
                  <a:gd name="T57" fmla="*/ 6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"/>
                  <a:gd name="T88" fmla="*/ 0 h 60"/>
                  <a:gd name="T89" fmla="*/ 24 w 24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" h="60">
                    <a:moveTo>
                      <a:pt x="0" y="6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16" y="50"/>
                    </a:lnTo>
                    <a:lnTo>
                      <a:pt x="16" y="54"/>
                    </a:lnTo>
                    <a:lnTo>
                      <a:pt x="16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4" y="58"/>
                    </a:lnTo>
                    <a:lnTo>
                      <a:pt x="24" y="60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8" y="58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50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536" name="Rectangle 436"/>
              <p:cNvSpPr>
                <a:spLocks noChangeArrowheads="1"/>
              </p:cNvSpPr>
              <p:nvPr/>
            </p:nvSpPr>
            <p:spPr bwMode="auto">
              <a:xfrm>
                <a:off x="4200" y="266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7" name="Rectangle 437"/>
              <p:cNvSpPr>
                <a:spLocks noChangeArrowheads="1"/>
              </p:cNvSpPr>
              <p:nvPr/>
            </p:nvSpPr>
            <p:spPr bwMode="auto">
              <a:xfrm>
                <a:off x="1552" y="276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8" name="Freeform 438"/>
              <p:cNvSpPr>
                <a:spLocks/>
              </p:cNvSpPr>
              <p:nvPr/>
            </p:nvSpPr>
            <p:spPr bwMode="auto">
              <a:xfrm>
                <a:off x="1586" y="2786"/>
                <a:ext cx="34" cy="60"/>
              </a:xfrm>
              <a:custGeom>
                <a:avLst/>
                <a:gdLst>
                  <a:gd name="T0" fmla="*/ 14 w 34"/>
                  <a:gd name="T1" fmla="*/ 24 h 60"/>
                  <a:gd name="T2" fmla="*/ 14 w 34"/>
                  <a:gd name="T3" fmla="*/ 50 h 60"/>
                  <a:gd name="T4" fmla="*/ 14 w 34"/>
                  <a:gd name="T5" fmla="*/ 54 h 60"/>
                  <a:gd name="T6" fmla="*/ 16 w 34"/>
                  <a:gd name="T7" fmla="*/ 58 h 60"/>
                  <a:gd name="T8" fmla="*/ 18 w 34"/>
                  <a:gd name="T9" fmla="*/ 58 h 60"/>
                  <a:gd name="T10" fmla="*/ 20 w 34"/>
                  <a:gd name="T11" fmla="*/ 60 h 60"/>
                  <a:gd name="T12" fmla="*/ 24 w 34"/>
                  <a:gd name="T13" fmla="*/ 60 h 60"/>
                  <a:gd name="T14" fmla="*/ 24 w 34"/>
                  <a:gd name="T15" fmla="*/ 60 h 60"/>
                  <a:gd name="T16" fmla="*/ 0 w 34"/>
                  <a:gd name="T17" fmla="*/ 60 h 60"/>
                  <a:gd name="T18" fmla="*/ 0 w 34"/>
                  <a:gd name="T19" fmla="*/ 60 h 60"/>
                  <a:gd name="T20" fmla="*/ 2 w 34"/>
                  <a:gd name="T21" fmla="*/ 60 h 60"/>
                  <a:gd name="T22" fmla="*/ 4 w 34"/>
                  <a:gd name="T23" fmla="*/ 60 h 60"/>
                  <a:gd name="T24" fmla="*/ 4 w 34"/>
                  <a:gd name="T25" fmla="*/ 58 h 60"/>
                  <a:gd name="T26" fmla="*/ 6 w 34"/>
                  <a:gd name="T27" fmla="*/ 58 h 60"/>
                  <a:gd name="T28" fmla="*/ 6 w 34"/>
                  <a:gd name="T29" fmla="*/ 56 h 60"/>
                  <a:gd name="T30" fmla="*/ 6 w 34"/>
                  <a:gd name="T31" fmla="*/ 54 h 60"/>
                  <a:gd name="T32" fmla="*/ 8 w 34"/>
                  <a:gd name="T33" fmla="*/ 50 h 60"/>
                  <a:gd name="T34" fmla="*/ 8 w 34"/>
                  <a:gd name="T35" fmla="*/ 24 h 60"/>
                  <a:gd name="T36" fmla="*/ 0 w 34"/>
                  <a:gd name="T37" fmla="*/ 24 h 60"/>
                  <a:gd name="T38" fmla="*/ 0 w 34"/>
                  <a:gd name="T39" fmla="*/ 22 h 60"/>
                  <a:gd name="T40" fmla="*/ 8 w 34"/>
                  <a:gd name="T41" fmla="*/ 22 h 60"/>
                  <a:gd name="T42" fmla="*/ 8 w 34"/>
                  <a:gd name="T43" fmla="*/ 18 h 60"/>
                  <a:gd name="T44" fmla="*/ 8 w 34"/>
                  <a:gd name="T45" fmla="*/ 12 h 60"/>
                  <a:gd name="T46" fmla="*/ 8 w 34"/>
                  <a:gd name="T47" fmla="*/ 8 h 60"/>
                  <a:gd name="T48" fmla="*/ 12 w 34"/>
                  <a:gd name="T49" fmla="*/ 4 h 60"/>
                  <a:gd name="T50" fmla="*/ 14 w 34"/>
                  <a:gd name="T51" fmla="*/ 2 h 60"/>
                  <a:gd name="T52" fmla="*/ 18 w 34"/>
                  <a:gd name="T53" fmla="*/ 0 h 60"/>
                  <a:gd name="T54" fmla="*/ 24 w 34"/>
                  <a:gd name="T55" fmla="*/ 0 h 60"/>
                  <a:gd name="T56" fmla="*/ 28 w 34"/>
                  <a:gd name="T57" fmla="*/ 0 h 60"/>
                  <a:gd name="T58" fmla="*/ 32 w 34"/>
                  <a:gd name="T59" fmla="*/ 2 h 60"/>
                  <a:gd name="T60" fmla="*/ 34 w 34"/>
                  <a:gd name="T61" fmla="*/ 4 h 60"/>
                  <a:gd name="T62" fmla="*/ 34 w 34"/>
                  <a:gd name="T63" fmla="*/ 6 h 60"/>
                  <a:gd name="T64" fmla="*/ 34 w 34"/>
                  <a:gd name="T65" fmla="*/ 8 h 60"/>
                  <a:gd name="T66" fmla="*/ 34 w 34"/>
                  <a:gd name="T67" fmla="*/ 8 h 60"/>
                  <a:gd name="T68" fmla="*/ 32 w 34"/>
                  <a:gd name="T69" fmla="*/ 10 h 60"/>
                  <a:gd name="T70" fmla="*/ 30 w 34"/>
                  <a:gd name="T71" fmla="*/ 10 h 60"/>
                  <a:gd name="T72" fmla="*/ 30 w 34"/>
                  <a:gd name="T73" fmla="*/ 10 h 60"/>
                  <a:gd name="T74" fmla="*/ 28 w 34"/>
                  <a:gd name="T75" fmla="*/ 10 h 60"/>
                  <a:gd name="T76" fmla="*/ 28 w 34"/>
                  <a:gd name="T77" fmla="*/ 8 h 60"/>
                  <a:gd name="T78" fmla="*/ 26 w 34"/>
                  <a:gd name="T79" fmla="*/ 6 h 60"/>
                  <a:gd name="T80" fmla="*/ 24 w 34"/>
                  <a:gd name="T81" fmla="*/ 4 h 60"/>
                  <a:gd name="T82" fmla="*/ 24 w 34"/>
                  <a:gd name="T83" fmla="*/ 2 h 60"/>
                  <a:gd name="T84" fmla="*/ 22 w 34"/>
                  <a:gd name="T85" fmla="*/ 2 h 60"/>
                  <a:gd name="T86" fmla="*/ 20 w 34"/>
                  <a:gd name="T87" fmla="*/ 2 h 60"/>
                  <a:gd name="T88" fmla="*/ 18 w 34"/>
                  <a:gd name="T89" fmla="*/ 2 h 60"/>
                  <a:gd name="T90" fmla="*/ 16 w 34"/>
                  <a:gd name="T91" fmla="*/ 2 h 60"/>
                  <a:gd name="T92" fmla="*/ 16 w 34"/>
                  <a:gd name="T93" fmla="*/ 4 h 60"/>
                  <a:gd name="T94" fmla="*/ 14 w 34"/>
                  <a:gd name="T95" fmla="*/ 6 h 60"/>
                  <a:gd name="T96" fmla="*/ 14 w 34"/>
                  <a:gd name="T97" fmla="*/ 10 h 60"/>
                  <a:gd name="T98" fmla="*/ 14 w 34"/>
                  <a:gd name="T99" fmla="*/ 18 h 60"/>
                  <a:gd name="T100" fmla="*/ 14 w 34"/>
                  <a:gd name="T101" fmla="*/ 22 h 60"/>
                  <a:gd name="T102" fmla="*/ 24 w 34"/>
                  <a:gd name="T103" fmla="*/ 22 h 60"/>
                  <a:gd name="T104" fmla="*/ 24 w 34"/>
                  <a:gd name="T105" fmla="*/ 24 h 60"/>
                  <a:gd name="T106" fmla="*/ 14 w 34"/>
                  <a:gd name="T107" fmla="*/ 24 h 6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4"/>
                  <a:gd name="T163" fmla="*/ 0 h 60"/>
                  <a:gd name="T164" fmla="*/ 34 w 34"/>
                  <a:gd name="T165" fmla="*/ 60 h 6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4" h="60">
                    <a:moveTo>
                      <a:pt x="14" y="24"/>
                    </a:moveTo>
                    <a:lnTo>
                      <a:pt x="14" y="50"/>
                    </a:lnTo>
                    <a:lnTo>
                      <a:pt x="14" y="54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0" y="60"/>
                    </a:lnTo>
                    <a:lnTo>
                      <a:pt x="24" y="60"/>
                    </a:lnTo>
                    <a:lnTo>
                      <a:pt x="0" y="60"/>
                    </a:lnTo>
                    <a:lnTo>
                      <a:pt x="2" y="60"/>
                    </a:lnTo>
                    <a:lnTo>
                      <a:pt x="4" y="60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6" y="54"/>
                    </a:lnTo>
                    <a:lnTo>
                      <a:pt x="8" y="50"/>
                    </a:lnTo>
                    <a:lnTo>
                      <a:pt x="8" y="24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8" y="22"/>
                    </a:lnTo>
                    <a:lnTo>
                      <a:pt x="8" y="18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2" y="2"/>
                    </a:lnTo>
                    <a:lnTo>
                      <a:pt x="34" y="4"/>
                    </a:lnTo>
                    <a:lnTo>
                      <a:pt x="34" y="6"/>
                    </a:lnTo>
                    <a:lnTo>
                      <a:pt x="34" y="8"/>
                    </a:lnTo>
                    <a:lnTo>
                      <a:pt x="32" y="10"/>
                    </a:lnTo>
                    <a:lnTo>
                      <a:pt x="30" y="10"/>
                    </a:lnTo>
                    <a:lnTo>
                      <a:pt x="28" y="10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4" y="10"/>
                    </a:lnTo>
                    <a:lnTo>
                      <a:pt x="14" y="18"/>
                    </a:lnTo>
                    <a:lnTo>
                      <a:pt x="14" y="22"/>
                    </a:lnTo>
                    <a:lnTo>
                      <a:pt x="24" y="22"/>
                    </a:lnTo>
                    <a:lnTo>
                      <a:pt x="24" y="24"/>
                    </a:lnTo>
                    <a:lnTo>
                      <a:pt x="14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539" name="Freeform 439"/>
              <p:cNvSpPr>
                <a:spLocks noEditPoints="1"/>
              </p:cNvSpPr>
              <p:nvPr/>
            </p:nvSpPr>
            <p:spPr bwMode="auto">
              <a:xfrm>
                <a:off x="1614" y="2806"/>
                <a:ext cx="38" cy="42"/>
              </a:xfrm>
              <a:custGeom>
                <a:avLst/>
                <a:gdLst>
                  <a:gd name="T0" fmla="*/ 18 w 38"/>
                  <a:gd name="T1" fmla="*/ 0 h 42"/>
                  <a:gd name="T2" fmla="*/ 24 w 38"/>
                  <a:gd name="T3" fmla="*/ 0 h 42"/>
                  <a:gd name="T4" fmla="*/ 30 w 38"/>
                  <a:gd name="T5" fmla="*/ 4 h 42"/>
                  <a:gd name="T6" fmla="*/ 32 w 38"/>
                  <a:gd name="T7" fmla="*/ 6 h 42"/>
                  <a:gd name="T8" fmla="*/ 36 w 38"/>
                  <a:gd name="T9" fmla="*/ 12 h 42"/>
                  <a:gd name="T10" fmla="*/ 38 w 38"/>
                  <a:gd name="T11" fmla="*/ 20 h 42"/>
                  <a:gd name="T12" fmla="*/ 36 w 38"/>
                  <a:gd name="T13" fmla="*/ 26 h 42"/>
                  <a:gd name="T14" fmla="*/ 34 w 38"/>
                  <a:gd name="T15" fmla="*/ 30 h 42"/>
                  <a:gd name="T16" fmla="*/ 32 w 38"/>
                  <a:gd name="T17" fmla="*/ 36 h 42"/>
                  <a:gd name="T18" fmla="*/ 28 w 38"/>
                  <a:gd name="T19" fmla="*/ 38 h 42"/>
                  <a:gd name="T20" fmla="*/ 24 w 38"/>
                  <a:gd name="T21" fmla="*/ 40 h 42"/>
                  <a:gd name="T22" fmla="*/ 18 w 38"/>
                  <a:gd name="T23" fmla="*/ 42 h 42"/>
                  <a:gd name="T24" fmla="*/ 12 w 38"/>
                  <a:gd name="T25" fmla="*/ 40 h 42"/>
                  <a:gd name="T26" fmla="*/ 8 w 38"/>
                  <a:gd name="T27" fmla="*/ 38 h 42"/>
                  <a:gd name="T28" fmla="*/ 4 w 38"/>
                  <a:gd name="T29" fmla="*/ 34 h 42"/>
                  <a:gd name="T30" fmla="*/ 2 w 38"/>
                  <a:gd name="T31" fmla="*/ 28 h 42"/>
                  <a:gd name="T32" fmla="*/ 0 w 38"/>
                  <a:gd name="T33" fmla="*/ 20 h 42"/>
                  <a:gd name="T34" fmla="*/ 0 w 38"/>
                  <a:gd name="T35" fmla="*/ 16 h 42"/>
                  <a:gd name="T36" fmla="*/ 2 w 38"/>
                  <a:gd name="T37" fmla="*/ 10 h 42"/>
                  <a:gd name="T38" fmla="*/ 6 w 38"/>
                  <a:gd name="T39" fmla="*/ 6 h 42"/>
                  <a:gd name="T40" fmla="*/ 10 w 38"/>
                  <a:gd name="T41" fmla="*/ 2 h 42"/>
                  <a:gd name="T42" fmla="*/ 14 w 38"/>
                  <a:gd name="T43" fmla="*/ 0 h 42"/>
                  <a:gd name="T44" fmla="*/ 18 w 38"/>
                  <a:gd name="T45" fmla="*/ 0 h 42"/>
                  <a:gd name="T46" fmla="*/ 18 w 38"/>
                  <a:gd name="T47" fmla="*/ 2 h 42"/>
                  <a:gd name="T48" fmla="*/ 16 w 38"/>
                  <a:gd name="T49" fmla="*/ 4 h 42"/>
                  <a:gd name="T50" fmla="*/ 12 w 38"/>
                  <a:gd name="T51" fmla="*/ 4 h 42"/>
                  <a:gd name="T52" fmla="*/ 10 w 38"/>
                  <a:gd name="T53" fmla="*/ 6 h 42"/>
                  <a:gd name="T54" fmla="*/ 8 w 38"/>
                  <a:gd name="T55" fmla="*/ 8 h 42"/>
                  <a:gd name="T56" fmla="*/ 8 w 38"/>
                  <a:gd name="T57" fmla="*/ 12 h 42"/>
                  <a:gd name="T58" fmla="*/ 8 w 38"/>
                  <a:gd name="T59" fmla="*/ 18 h 42"/>
                  <a:gd name="T60" fmla="*/ 8 w 38"/>
                  <a:gd name="T61" fmla="*/ 26 h 42"/>
                  <a:gd name="T62" fmla="*/ 10 w 38"/>
                  <a:gd name="T63" fmla="*/ 32 h 42"/>
                  <a:gd name="T64" fmla="*/ 14 w 38"/>
                  <a:gd name="T65" fmla="*/ 36 h 42"/>
                  <a:gd name="T66" fmla="*/ 16 w 38"/>
                  <a:gd name="T67" fmla="*/ 38 h 42"/>
                  <a:gd name="T68" fmla="*/ 20 w 38"/>
                  <a:gd name="T69" fmla="*/ 38 h 42"/>
                  <a:gd name="T70" fmla="*/ 24 w 38"/>
                  <a:gd name="T71" fmla="*/ 38 h 42"/>
                  <a:gd name="T72" fmla="*/ 28 w 38"/>
                  <a:gd name="T73" fmla="*/ 36 h 42"/>
                  <a:gd name="T74" fmla="*/ 30 w 38"/>
                  <a:gd name="T75" fmla="*/ 30 h 42"/>
                  <a:gd name="T76" fmla="*/ 30 w 38"/>
                  <a:gd name="T77" fmla="*/ 24 h 42"/>
                  <a:gd name="T78" fmla="*/ 30 w 38"/>
                  <a:gd name="T79" fmla="*/ 16 h 42"/>
                  <a:gd name="T80" fmla="*/ 28 w 38"/>
                  <a:gd name="T81" fmla="*/ 12 h 42"/>
                  <a:gd name="T82" fmla="*/ 26 w 38"/>
                  <a:gd name="T83" fmla="*/ 6 h 42"/>
                  <a:gd name="T84" fmla="*/ 22 w 38"/>
                  <a:gd name="T85" fmla="*/ 4 h 42"/>
                  <a:gd name="T86" fmla="*/ 18 w 38"/>
                  <a:gd name="T87" fmla="*/ 2 h 4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"/>
                  <a:gd name="T133" fmla="*/ 0 h 42"/>
                  <a:gd name="T134" fmla="*/ 38 w 38"/>
                  <a:gd name="T135" fmla="*/ 42 h 4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" h="42">
                    <a:moveTo>
                      <a:pt x="18" y="0"/>
                    </a:moveTo>
                    <a:lnTo>
                      <a:pt x="24" y="0"/>
                    </a:lnTo>
                    <a:lnTo>
                      <a:pt x="30" y="4"/>
                    </a:lnTo>
                    <a:lnTo>
                      <a:pt x="32" y="6"/>
                    </a:lnTo>
                    <a:lnTo>
                      <a:pt x="36" y="12"/>
                    </a:lnTo>
                    <a:lnTo>
                      <a:pt x="38" y="20"/>
                    </a:lnTo>
                    <a:lnTo>
                      <a:pt x="36" y="26"/>
                    </a:lnTo>
                    <a:lnTo>
                      <a:pt x="34" y="30"/>
                    </a:lnTo>
                    <a:lnTo>
                      <a:pt x="32" y="36"/>
                    </a:lnTo>
                    <a:lnTo>
                      <a:pt x="28" y="38"/>
                    </a:lnTo>
                    <a:lnTo>
                      <a:pt x="24" y="40"/>
                    </a:lnTo>
                    <a:lnTo>
                      <a:pt x="18" y="42"/>
                    </a:lnTo>
                    <a:lnTo>
                      <a:pt x="12" y="40"/>
                    </a:lnTo>
                    <a:lnTo>
                      <a:pt x="8" y="38"/>
                    </a:lnTo>
                    <a:lnTo>
                      <a:pt x="4" y="34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0"/>
                    </a:lnTo>
                    <a:close/>
                    <a:moveTo>
                      <a:pt x="18" y="2"/>
                    </a:moveTo>
                    <a:lnTo>
                      <a:pt x="16" y="4"/>
                    </a:lnTo>
                    <a:lnTo>
                      <a:pt x="12" y="4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8" y="12"/>
                    </a:lnTo>
                    <a:lnTo>
                      <a:pt x="8" y="18"/>
                    </a:lnTo>
                    <a:lnTo>
                      <a:pt x="8" y="26"/>
                    </a:lnTo>
                    <a:lnTo>
                      <a:pt x="10" y="32"/>
                    </a:lnTo>
                    <a:lnTo>
                      <a:pt x="14" y="36"/>
                    </a:lnTo>
                    <a:lnTo>
                      <a:pt x="16" y="38"/>
                    </a:lnTo>
                    <a:lnTo>
                      <a:pt x="20" y="38"/>
                    </a:lnTo>
                    <a:lnTo>
                      <a:pt x="24" y="38"/>
                    </a:lnTo>
                    <a:lnTo>
                      <a:pt x="28" y="36"/>
                    </a:lnTo>
                    <a:lnTo>
                      <a:pt x="30" y="30"/>
                    </a:lnTo>
                    <a:lnTo>
                      <a:pt x="30" y="24"/>
                    </a:lnTo>
                    <a:lnTo>
                      <a:pt x="30" y="16"/>
                    </a:lnTo>
                    <a:lnTo>
                      <a:pt x="28" y="12"/>
                    </a:lnTo>
                    <a:lnTo>
                      <a:pt x="26" y="6"/>
                    </a:lnTo>
                    <a:lnTo>
                      <a:pt x="22" y="4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540" name="Freeform 440"/>
              <p:cNvSpPr>
                <a:spLocks noEditPoints="1"/>
              </p:cNvSpPr>
              <p:nvPr/>
            </p:nvSpPr>
            <p:spPr bwMode="auto">
              <a:xfrm>
                <a:off x="1658" y="2806"/>
                <a:ext cx="38" cy="42"/>
              </a:xfrm>
              <a:custGeom>
                <a:avLst/>
                <a:gdLst>
                  <a:gd name="T0" fmla="*/ 18 w 38"/>
                  <a:gd name="T1" fmla="*/ 0 h 42"/>
                  <a:gd name="T2" fmla="*/ 24 w 38"/>
                  <a:gd name="T3" fmla="*/ 0 h 42"/>
                  <a:gd name="T4" fmla="*/ 28 w 38"/>
                  <a:gd name="T5" fmla="*/ 4 h 42"/>
                  <a:gd name="T6" fmla="*/ 32 w 38"/>
                  <a:gd name="T7" fmla="*/ 6 h 42"/>
                  <a:gd name="T8" fmla="*/ 36 w 38"/>
                  <a:gd name="T9" fmla="*/ 12 h 42"/>
                  <a:gd name="T10" fmla="*/ 38 w 38"/>
                  <a:gd name="T11" fmla="*/ 20 h 42"/>
                  <a:gd name="T12" fmla="*/ 36 w 38"/>
                  <a:gd name="T13" fmla="*/ 26 h 42"/>
                  <a:gd name="T14" fmla="*/ 34 w 38"/>
                  <a:gd name="T15" fmla="*/ 30 h 42"/>
                  <a:gd name="T16" fmla="*/ 32 w 38"/>
                  <a:gd name="T17" fmla="*/ 36 h 42"/>
                  <a:gd name="T18" fmla="*/ 28 w 38"/>
                  <a:gd name="T19" fmla="*/ 38 h 42"/>
                  <a:gd name="T20" fmla="*/ 24 w 38"/>
                  <a:gd name="T21" fmla="*/ 40 h 42"/>
                  <a:gd name="T22" fmla="*/ 18 w 38"/>
                  <a:gd name="T23" fmla="*/ 42 h 42"/>
                  <a:gd name="T24" fmla="*/ 12 w 38"/>
                  <a:gd name="T25" fmla="*/ 40 h 42"/>
                  <a:gd name="T26" fmla="*/ 8 w 38"/>
                  <a:gd name="T27" fmla="*/ 38 h 42"/>
                  <a:gd name="T28" fmla="*/ 4 w 38"/>
                  <a:gd name="T29" fmla="*/ 34 h 42"/>
                  <a:gd name="T30" fmla="*/ 0 w 38"/>
                  <a:gd name="T31" fmla="*/ 28 h 42"/>
                  <a:gd name="T32" fmla="*/ 0 w 38"/>
                  <a:gd name="T33" fmla="*/ 20 h 42"/>
                  <a:gd name="T34" fmla="*/ 0 w 38"/>
                  <a:gd name="T35" fmla="*/ 16 h 42"/>
                  <a:gd name="T36" fmla="*/ 2 w 38"/>
                  <a:gd name="T37" fmla="*/ 10 h 42"/>
                  <a:gd name="T38" fmla="*/ 6 w 38"/>
                  <a:gd name="T39" fmla="*/ 6 h 42"/>
                  <a:gd name="T40" fmla="*/ 10 w 38"/>
                  <a:gd name="T41" fmla="*/ 2 h 42"/>
                  <a:gd name="T42" fmla="*/ 14 w 38"/>
                  <a:gd name="T43" fmla="*/ 0 h 42"/>
                  <a:gd name="T44" fmla="*/ 18 w 38"/>
                  <a:gd name="T45" fmla="*/ 0 h 42"/>
                  <a:gd name="T46" fmla="*/ 18 w 38"/>
                  <a:gd name="T47" fmla="*/ 2 h 42"/>
                  <a:gd name="T48" fmla="*/ 14 w 38"/>
                  <a:gd name="T49" fmla="*/ 4 h 42"/>
                  <a:gd name="T50" fmla="*/ 12 w 38"/>
                  <a:gd name="T51" fmla="*/ 4 h 42"/>
                  <a:gd name="T52" fmla="*/ 10 w 38"/>
                  <a:gd name="T53" fmla="*/ 6 h 42"/>
                  <a:gd name="T54" fmla="*/ 8 w 38"/>
                  <a:gd name="T55" fmla="*/ 8 h 42"/>
                  <a:gd name="T56" fmla="*/ 8 w 38"/>
                  <a:gd name="T57" fmla="*/ 12 h 42"/>
                  <a:gd name="T58" fmla="*/ 8 w 38"/>
                  <a:gd name="T59" fmla="*/ 18 h 42"/>
                  <a:gd name="T60" fmla="*/ 8 w 38"/>
                  <a:gd name="T61" fmla="*/ 26 h 42"/>
                  <a:gd name="T62" fmla="*/ 10 w 38"/>
                  <a:gd name="T63" fmla="*/ 32 h 42"/>
                  <a:gd name="T64" fmla="*/ 14 w 38"/>
                  <a:gd name="T65" fmla="*/ 36 h 42"/>
                  <a:gd name="T66" fmla="*/ 16 w 38"/>
                  <a:gd name="T67" fmla="*/ 38 h 42"/>
                  <a:gd name="T68" fmla="*/ 20 w 38"/>
                  <a:gd name="T69" fmla="*/ 38 h 42"/>
                  <a:gd name="T70" fmla="*/ 24 w 38"/>
                  <a:gd name="T71" fmla="*/ 38 h 42"/>
                  <a:gd name="T72" fmla="*/ 28 w 38"/>
                  <a:gd name="T73" fmla="*/ 36 h 42"/>
                  <a:gd name="T74" fmla="*/ 30 w 38"/>
                  <a:gd name="T75" fmla="*/ 30 h 42"/>
                  <a:gd name="T76" fmla="*/ 30 w 38"/>
                  <a:gd name="T77" fmla="*/ 24 h 42"/>
                  <a:gd name="T78" fmla="*/ 30 w 38"/>
                  <a:gd name="T79" fmla="*/ 16 h 42"/>
                  <a:gd name="T80" fmla="*/ 28 w 38"/>
                  <a:gd name="T81" fmla="*/ 12 h 42"/>
                  <a:gd name="T82" fmla="*/ 26 w 38"/>
                  <a:gd name="T83" fmla="*/ 6 h 42"/>
                  <a:gd name="T84" fmla="*/ 22 w 38"/>
                  <a:gd name="T85" fmla="*/ 4 h 42"/>
                  <a:gd name="T86" fmla="*/ 18 w 38"/>
                  <a:gd name="T87" fmla="*/ 2 h 4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"/>
                  <a:gd name="T133" fmla="*/ 0 h 42"/>
                  <a:gd name="T134" fmla="*/ 38 w 38"/>
                  <a:gd name="T135" fmla="*/ 42 h 4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" h="42">
                    <a:moveTo>
                      <a:pt x="18" y="0"/>
                    </a:moveTo>
                    <a:lnTo>
                      <a:pt x="24" y="0"/>
                    </a:lnTo>
                    <a:lnTo>
                      <a:pt x="28" y="4"/>
                    </a:lnTo>
                    <a:lnTo>
                      <a:pt x="32" y="6"/>
                    </a:lnTo>
                    <a:lnTo>
                      <a:pt x="36" y="12"/>
                    </a:lnTo>
                    <a:lnTo>
                      <a:pt x="38" y="20"/>
                    </a:lnTo>
                    <a:lnTo>
                      <a:pt x="36" y="26"/>
                    </a:lnTo>
                    <a:lnTo>
                      <a:pt x="34" y="30"/>
                    </a:lnTo>
                    <a:lnTo>
                      <a:pt x="32" y="36"/>
                    </a:lnTo>
                    <a:lnTo>
                      <a:pt x="28" y="38"/>
                    </a:lnTo>
                    <a:lnTo>
                      <a:pt x="24" y="40"/>
                    </a:lnTo>
                    <a:lnTo>
                      <a:pt x="18" y="42"/>
                    </a:lnTo>
                    <a:lnTo>
                      <a:pt x="12" y="40"/>
                    </a:lnTo>
                    <a:lnTo>
                      <a:pt x="8" y="38"/>
                    </a:lnTo>
                    <a:lnTo>
                      <a:pt x="4" y="34"/>
                    </a:lnTo>
                    <a:lnTo>
                      <a:pt x="0" y="28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0"/>
                    </a:lnTo>
                    <a:close/>
                    <a:moveTo>
                      <a:pt x="18" y="2"/>
                    </a:moveTo>
                    <a:lnTo>
                      <a:pt x="14" y="4"/>
                    </a:lnTo>
                    <a:lnTo>
                      <a:pt x="12" y="4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8" y="12"/>
                    </a:lnTo>
                    <a:lnTo>
                      <a:pt x="8" y="18"/>
                    </a:lnTo>
                    <a:lnTo>
                      <a:pt x="8" y="26"/>
                    </a:lnTo>
                    <a:lnTo>
                      <a:pt x="10" y="32"/>
                    </a:lnTo>
                    <a:lnTo>
                      <a:pt x="14" y="36"/>
                    </a:lnTo>
                    <a:lnTo>
                      <a:pt x="16" y="38"/>
                    </a:lnTo>
                    <a:lnTo>
                      <a:pt x="20" y="38"/>
                    </a:lnTo>
                    <a:lnTo>
                      <a:pt x="24" y="38"/>
                    </a:lnTo>
                    <a:lnTo>
                      <a:pt x="28" y="36"/>
                    </a:lnTo>
                    <a:lnTo>
                      <a:pt x="30" y="30"/>
                    </a:lnTo>
                    <a:lnTo>
                      <a:pt x="30" y="24"/>
                    </a:lnTo>
                    <a:lnTo>
                      <a:pt x="30" y="16"/>
                    </a:lnTo>
                    <a:lnTo>
                      <a:pt x="28" y="12"/>
                    </a:lnTo>
                    <a:lnTo>
                      <a:pt x="26" y="6"/>
                    </a:lnTo>
                    <a:lnTo>
                      <a:pt x="22" y="4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541" name="Freeform 441"/>
              <p:cNvSpPr>
                <a:spLocks noEditPoints="1"/>
              </p:cNvSpPr>
              <p:nvPr/>
            </p:nvSpPr>
            <p:spPr bwMode="auto">
              <a:xfrm>
                <a:off x="1702" y="2786"/>
                <a:ext cx="40" cy="62"/>
              </a:xfrm>
              <a:custGeom>
                <a:avLst/>
                <a:gdLst>
                  <a:gd name="T0" fmla="*/ 28 w 40"/>
                  <a:gd name="T1" fmla="*/ 54 h 62"/>
                  <a:gd name="T2" fmla="*/ 24 w 40"/>
                  <a:gd name="T3" fmla="*/ 58 h 62"/>
                  <a:gd name="T4" fmla="*/ 22 w 40"/>
                  <a:gd name="T5" fmla="*/ 60 h 62"/>
                  <a:gd name="T6" fmla="*/ 18 w 40"/>
                  <a:gd name="T7" fmla="*/ 60 h 62"/>
                  <a:gd name="T8" fmla="*/ 16 w 40"/>
                  <a:gd name="T9" fmla="*/ 62 h 62"/>
                  <a:gd name="T10" fmla="*/ 10 w 40"/>
                  <a:gd name="T11" fmla="*/ 60 h 62"/>
                  <a:gd name="T12" fmla="*/ 4 w 40"/>
                  <a:gd name="T13" fmla="*/ 56 h 62"/>
                  <a:gd name="T14" fmla="*/ 0 w 40"/>
                  <a:gd name="T15" fmla="*/ 50 h 62"/>
                  <a:gd name="T16" fmla="*/ 0 w 40"/>
                  <a:gd name="T17" fmla="*/ 42 h 62"/>
                  <a:gd name="T18" fmla="*/ 0 w 40"/>
                  <a:gd name="T19" fmla="*/ 34 h 62"/>
                  <a:gd name="T20" fmla="*/ 4 w 40"/>
                  <a:gd name="T21" fmla="*/ 26 h 62"/>
                  <a:gd name="T22" fmla="*/ 8 w 40"/>
                  <a:gd name="T23" fmla="*/ 24 h 62"/>
                  <a:gd name="T24" fmla="*/ 14 w 40"/>
                  <a:gd name="T25" fmla="*/ 20 h 62"/>
                  <a:gd name="T26" fmla="*/ 18 w 40"/>
                  <a:gd name="T27" fmla="*/ 20 h 62"/>
                  <a:gd name="T28" fmla="*/ 24 w 40"/>
                  <a:gd name="T29" fmla="*/ 22 h 62"/>
                  <a:gd name="T30" fmla="*/ 28 w 40"/>
                  <a:gd name="T31" fmla="*/ 24 h 62"/>
                  <a:gd name="T32" fmla="*/ 28 w 40"/>
                  <a:gd name="T33" fmla="*/ 16 h 62"/>
                  <a:gd name="T34" fmla="*/ 26 w 40"/>
                  <a:gd name="T35" fmla="*/ 10 h 62"/>
                  <a:gd name="T36" fmla="*/ 26 w 40"/>
                  <a:gd name="T37" fmla="*/ 6 h 62"/>
                  <a:gd name="T38" fmla="*/ 26 w 40"/>
                  <a:gd name="T39" fmla="*/ 6 h 62"/>
                  <a:gd name="T40" fmla="*/ 26 w 40"/>
                  <a:gd name="T41" fmla="*/ 4 h 62"/>
                  <a:gd name="T42" fmla="*/ 26 w 40"/>
                  <a:gd name="T43" fmla="*/ 4 h 62"/>
                  <a:gd name="T44" fmla="*/ 24 w 40"/>
                  <a:gd name="T45" fmla="*/ 4 h 62"/>
                  <a:gd name="T46" fmla="*/ 24 w 40"/>
                  <a:gd name="T47" fmla="*/ 4 h 62"/>
                  <a:gd name="T48" fmla="*/ 22 w 40"/>
                  <a:gd name="T49" fmla="*/ 4 h 62"/>
                  <a:gd name="T50" fmla="*/ 22 w 40"/>
                  <a:gd name="T51" fmla="*/ 4 h 62"/>
                  <a:gd name="T52" fmla="*/ 32 w 40"/>
                  <a:gd name="T53" fmla="*/ 0 h 62"/>
                  <a:gd name="T54" fmla="*/ 34 w 40"/>
                  <a:gd name="T55" fmla="*/ 0 h 62"/>
                  <a:gd name="T56" fmla="*/ 34 w 40"/>
                  <a:gd name="T57" fmla="*/ 44 h 62"/>
                  <a:gd name="T58" fmla="*/ 34 w 40"/>
                  <a:gd name="T59" fmla="*/ 50 h 62"/>
                  <a:gd name="T60" fmla="*/ 34 w 40"/>
                  <a:gd name="T61" fmla="*/ 54 h 62"/>
                  <a:gd name="T62" fmla="*/ 34 w 40"/>
                  <a:gd name="T63" fmla="*/ 54 h 62"/>
                  <a:gd name="T64" fmla="*/ 36 w 40"/>
                  <a:gd name="T65" fmla="*/ 56 h 62"/>
                  <a:gd name="T66" fmla="*/ 36 w 40"/>
                  <a:gd name="T67" fmla="*/ 56 h 62"/>
                  <a:gd name="T68" fmla="*/ 36 w 40"/>
                  <a:gd name="T69" fmla="*/ 56 h 62"/>
                  <a:gd name="T70" fmla="*/ 38 w 40"/>
                  <a:gd name="T71" fmla="*/ 56 h 62"/>
                  <a:gd name="T72" fmla="*/ 40 w 40"/>
                  <a:gd name="T73" fmla="*/ 56 h 62"/>
                  <a:gd name="T74" fmla="*/ 40 w 40"/>
                  <a:gd name="T75" fmla="*/ 56 h 62"/>
                  <a:gd name="T76" fmla="*/ 28 w 40"/>
                  <a:gd name="T77" fmla="*/ 62 h 62"/>
                  <a:gd name="T78" fmla="*/ 28 w 40"/>
                  <a:gd name="T79" fmla="*/ 62 h 62"/>
                  <a:gd name="T80" fmla="*/ 28 w 40"/>
                  <a:gd name="T81" fmla="*/ 54 h 62"/>
                  <a:gd name="T82" fmla="*/ 28 w 40"/>
                  <a:gd name="T83" fmla="*/ 52 h 62"/>
                  <a:gd name="T84" fmla="*/ 28 w 40"/>
                  <a:gd name="T85" fmla="*/ 34 h 62"/>
                  <a:gd name="T86" fmla="*/ 26 w 40"/>
                  <a:gd name="T87" fmla="*/ 30 h 62"/>
                  <a:gd name="T88" fmla="*/ 26 w 40"/>
                  <a:gd name="T89" fmla="*/ 28 h 62"/>
                  <a:gd name="T90" fmla="*/ 24 w 40"/>
                  <a:gd name="T91" fmla="*/ 26 h 62"/>
                  <a:gd name="T92" fmla="*/ 22 w 40"/>
                  <a:gd name="T93" fmla="*/ 24 h 62"/>
                  <a:gd name="T94" fmla="*/ 20 w 40"/>
                  <a:gd name="T95" fmla="*/ 24 h 62"/>
                  <a:gd name="T96" fmla="*/ 18 w 40"/>
                  <a:gd name="T97" fmla="*/ 22 h 62"/>
                  <a:gd name="T98" fmla="*/ 14 w 40"/>
                  <a:gd name="T99" fmla="*/ 24 h 62"/>
                  <a:gd name="T100" fmla="*/ 10 w 40"/>
                  <a:gd name="T101" fmla="*/ 26 h 62"/>
                  <a:gd name="T102" fmla="*/ 8 w 40"/>
                  <a:gd name="T103" fmla="*/ 32 h 62"/>
                  <a:gd name="T104" fmla="*/ 6 w 40"/>
                  <a:gd name="T105" fmla="*/ 38 h 62"/>
                  <a:gd name="T106" fmla="*/ 8 w 40"/>
                  <a:gd name="T107" fmla="*/ 46 h 62"/>
                  <a:gd name="T108" fmla="*/ 10 w 40"/>
                  <a:gd name="T109" fmla="*/ 52 h 62"/>
                  <a:gd name="T110" fmla="*/ 14 w 40"/>
                  <a:gd name="T111" fmla="*/ 54 h 62"/>
                  <a:gd name="T112" fmla="*/ 20 w 40"/>
                  <a:gd name="T113" fmla="*/ 56 h 62"/>
                  <a:gd name="T114" fmla="*/ 24 w 40"/>
                  <a:gd name="T115" fmla="*/ 54 h 62"/>
                  <a:gd name="T116" fmla="*/ 28 w 40"/>
                  <a:gd name="T117" fmla="*/ 52 h 6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0"/>
                  <a:gd name="T178" fmla="*/ 0 h 62"/>
                  <a:gd name="T179" fmla="*/ 40 w 40"/>
                  <a:gd name="T180" fmla="*/ 62 h 6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0" h="62">
                    <a:moveTo>
                      <a:pt x="28" y="54"/>
                    </a:moveTo>
                    <a:lnTo>
                      <a:pt x="24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6" y="62"/>
                    </a:lnTo>
                    <a:lnTo>
                      <a:pt x="10" y="60"/>
                    </a:lnTo>
                    <a:lnTo>
                      <a:pt x="4" y="56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4" y="26"/>
                    </a:lnTo>
                    <a:lnTo>
                      <a:pt x="8" y="24"/>
                    </a:lnTo>
                    <a:lnTo>
                      <a:pt x="14" y="20"/>
                    </a:lnTo>
                    <a:lnTo>
                      <a:pt x="18" y="20"/>
                    </a:lnTo>
                    <a:lnTo>
                      <a:pt x="24" y="22"/>
                    </a:lnTo>
                    <a:lnTo>
                      <a:pt x="28" y="24"/>
                    </a:lnTo>
                    <a:lnTo>
                      <a:pt x="28" y="16"/>
                    </a:lnTo>
                    <a:lnTo>
                      <a:pt x="26" y="10"/>
                    </a:lnTo>
                    <a:lnTo>
                      <a:pt x="26" y="6"/>
                    </a:lnTo>
                    <a:lnTo>
                      <a:pt x="26" y="4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4" y="44"/>
                    </a:lnTo>
                    <a:lnTo>
                      <a:pt x="34" y="50"/>
                    </a:lnTo>
                    <a:lnTo>
                      <a:pt x="34" y="54"/>
                    </a:lnTo>
                    <a:lnTo>
                      <a:pt x="36" y="56"/>
                    </a:lnTo>
                    <a:lnTo>
                      <a:pt x="38" y="56"/>
                    </a:lnTo>
                    <a:lnTo>
                      <a:pt x="40" y="56"/>
                    </a:lnTo>
                    <a:lnTo>
                      <a:pt x="28" y="62"/>
                    </a:lnTo>
                    <a:lnTo>
                      <a:pt x="28" y="54"/>
                    </a:lnTo>
                    <a:close/>
                    <a:moveTo>
                      <a:pt x="28" y="52"/>
                    </a:moveTo>
                    <a:lnTo>
                      <a:pt x="28" y="34"/>
                    </a:lnTo>
                    <a:lnTo>
                      <a:pt x="26" y="30"/>
                    </a:lnTo>
                    <a:lnTo>
                      <a:pt x="26" y="28"/>
                    </a:lnTo>
                    <a:lnTo>
                      <a:pt x="24" y="26"/>
                    </a:lnTo>
                    <a:lnTo>
                      <a:pt x="22" y="24"/>
                    </a:lnTo>
                    <a:lnTo>
                      <a:pt x="20" y="24"/>
                    </a:lnTo>
                    <a:lnTo>
                      <a:pt x="18" y="22"/>
                    </a:lnTo>
                    <a:lnTo>
                      <a:pt x="14" y="24"/>
                    </a:lnTo>
                    <a:lnTo>
                      <a:pt x="10" y="26"/>
                    </a:lnTo>
                    <a:lnTo>
                      <a:pt x="8" y="32"/>
                    </a:lnTo>
                    <a:lnTo>
                      <a:pt x="6" y="38"/>
                    </a:lnTo>
                    <a:lnTo>
                      <a:pt x="8" y="46"/>
                    </a:lnTo>
                    <a:lnTo>
                      <a:pt x="10" y="52"/>
                    </a:lnTo>
                    <a:lnTo>
                      <a:pt x="14" y="54"/>
                    </a:lnTo>
                    <a:lnTo>
                      <a:pt x="20" y="56"/>
                    </a:lnTo>
                    <a:lnTo>
                      <a:pt x="24" y="54"/>
                    </a:lnTo>
                    <a:lnTo>
                      <a:pt x="28" y="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542" name="Rectangle 442"/>
              <p:cNvSpPr>
                <a:spLocks noChangeArrowheads="1"/>
              </p:cNvSpPr>
              <p:nvPr/>
            </p:nvSpPr>
            <p:spPr bwMode="auto">
              <a:xfrm>
                <a:off x="1888" y="276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3" name="Rectangle 443"/>
              <p:cNvSpPr>
                <a:spLocks noChangeArrowheads="1"/>
              </p:cNvSpPr>
              <p:nvPr/>
            </p:nvSpPr>
            <p:spPr bwMode="auto">
              <a:xfrm>
                <a:off x="1904" y="276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4" name="Freeform 444"/>
              <p:cNvSpPr>
                <a:spLocks/>
              </p:cNvSpPr>
              <p:nvPr/>
            </p:nvSpPr>
            <p:spPr bwMode="auto">
              <a:xfrm>
                <a:off x="2054" y="2786"/>
                <a:ext cx="24" cy="60"/>
              </a:xfrm>
              <a:custGeom>
                <a:avLst/>
                <a:gdLst>
                  <a:gd name="T0" fmla="*/ 0 w 24"/>
                  <a:gd name="T1" fmla="*/ 8 h 60"/>
                  <a:gd name="T2" fmla="*/ 14 w 24"/>
                  <a:gd name="T3" fmla="*/ 0 h 60"/>
                  <a:gd name="T4" fmla="*/ 16 w 24"/>
                  <a:gd name="T5" fmla="*/ 0 h 60"/>
                  <a:gd name="T6" fmla="*/ 16 w 24"/>
                  <a:gd name="T7" fmla="*/ 50 h 60"/>
                  <a:gd name="T8" fmla="*/ 16 w 24"/>
                  <a:gd name="T9" fmla="*/ 54 h 60"/>
                  <a:gd name="T10" fmla="*/ 16 w 24"/>
                  <a:gd name="T11" fmla="*/ 56 h 60"/>
                  <a:gd name="T12" fmla="*/ 16 w 24"/>
                  <a:gd name="T13" fmla="*/ 58 h 60"/>
                  <a:gd name="T14" fmla="*/ 18 w 24"/>
                  <a:gd name="T15" fmla="*/ 58 h 60"/>
                  <a:gd name="T16" fmla="*/ 20 w 24"/>
                  <a:gd name="T17" fmla="*/ 60 h 60"/>
                  <a:gd name="T18" fmla="*/ 24 w 24"/>
                  <a:gd name="T19" fmla="*/ 60 h 60"/>
                  <a:gd name="T20" fmla="*/ 24 w 24"/>
                  <a:gd name="T21" fmla="*/ 60 h 60"/>
                  <a:gd name="T22" fmla="*/ 2 w 24"/>
                  <a:gd name="T23" fmla="*/ 60 h 60"/>
                  <a:gd name="T24" fmla="*/ 2 w 24"/>
                  <a:gd name="T25" fmla="*/ 60 h 60"/>
                  <a:gd name="T26" fmla="*/ 4 w 24"/>
                  <a:gd name="T27" fmla="*/ 60 h 60"/>
                  <a:gd name="T28" fmla="*/ 6 w 24"/>
                  <a:gd name="T29" fmla="*/ 58 h 60"/>
                  <a:gd name="T30" fmla="*/ 8 w 24"/>
                  <a:gd name="T31" fmla="*/ 58 h 60"/>
                  <a:gd name="T32" fmla="*/ 8 w 24"/>
                  <a:gd name="T33" fmla="*/ 56 h 60"/>
                  <a:gd name="T34" fmla="*/ 8 w 24"/>
                  <a:gd name="T35" fmla="*/ 54 h 60"/>
                  <a:gd name="T36" fmla="*/ 8 w 24"/>
                  <a:gd name="T37" fmla="*/ 50 h 60"/>
                  <a:gd name="T38" fmla="*/ 8 w 24"/>
                  <a:gd name="T39" fmla="*/ 18 h 60"/>
                  <a:gd name="T40" fmla="*/ 8 w 24"/>
                  <a:gd name="T41" fmla="*/ 12 h 60"/>
                  <a:gd name="T42" fmla="*/ 8 w 24"/>
                  <a:gd name="T43" fmla="*/ 10 h 60"/>
                  <a:gd name="T44" fmla="*/ 8 w 24"/>
                  <a:gd name="T45" fmla="*/ 8 h 60"/>
                  <a:gd name="T46" fmla="*/ 6 w 24"/>
                  <a:gd name="T47" fmla="*/ 8 h 60"/>
                  <a:gd name="T48" fmla="*/ 6 w 24"/>
                  <a:gd name="T49" fmla="*/ 8 h 60"/>
                  <a:gd name="T50" fmla="*/ 6 w 24"/>
                  <a:gd name="T51" fmla="*/ 6 h 60"/>
                  <a:gd name="T52" fmla="*/ 4 w 24"/>
                  <a:gd name="T53" fmla="*/ 8 h 60"/>
                  <a:gd name="T54" fmla="*/ 0 w 24"/>
                  <a:gd name="T55" fmla="*/ 8 h 60"/>
                  <a:gd name="T56" fmla="*/ 0 w 24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"/>
                  <a:gd name="T88" fmla="*/ 0 h 60"/>
                  <a:gd name="T89" fmla="*/ 24 w 24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" h="60">
                    <a:moveTo>
                      <a:pt x="0" y="8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16" y="50"/>
                    </a:lnTo>
                    <a:lnTo>
                      <a:pt x="16" y="54"/>
                    </a:lnTo>
                    <a:lnTo>
                      <a:pt x="16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0" y="60"/>
                    </a:lnTo>
                    <a:lnTo>
                      <a:pt x="24" y="60"/>
                    </a:lnTo>
                    <a:lnTo>
                      <a:pt x="2" y="60"/>
                    </a:lnTo>
                    <a:lnTo>
                      <a:pt x="4" y="60"/>
                    </a:lnTo>
                    <a:lnTo>
                      <a:pt x="6" y="58"/>
                    </a:lnTo>
                    <a:lnTo>
                      <a:pt x="8" y="58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50"/>
                    </a:lnTo>
                    <a:lnTo>
                      <a:pt x="8" y="18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545" name="Freeform 445"/>
              <p:cNvSpPr>
                <a:spLocks noEditPoints="1"/>
              </p:cNvSpPr>
              <p:nvPr/>
            </p:nvSpPr>
            <p:spPr bwMode="auto">
              <a:xfrm>
                <a:off x="2092" y="2786"/>
                <a:ext cx="36" cy="62"/>
              </a:xfrm>
              <a:custGeom>
                <a:avLst/>
                <a:gdLst>
                  <a:gd name="T0" fmla="*/ 0 w 36"/>
                  <a:gd name="T1" fmla="*/ 62 h 62"/>
                  <a:gd name="T2" fmla="*/ 0 w 36"/>
                  <a:gd name="T3" fmla="*/ 60 h 62"/>
                  <a:gd name="T4" fmla="*/ 6 w 36"/>
                  <a:gd name="T5" fmla="*/ 60 h 62"/>
                  <a:gd name="T6" fmla="*/ 10 w 36"/>
                  <a:gd name="T7" fmla="*/ 58 h 62"/>
                  <a:gd name="T8" fmla="*/ 16 w 36"/>
                  <a:gd name="T9" fmla="*/ 54 h 62"/>
                  <a:gd name="T10" fmla="*/ 20 w 36"/>
                  <a:gd name="T11" fmla="*/ 48 h 62"/>
                  <a:gd name="T12" fmla="*/ 24 w 36"/>
                  <a:gd name="T13" fmla="*/ 42 h 62"/>
                  <a:gd name="T14" fmla="*/ 26 w 36"/>
                  <a:gd name="T15" fmla="*/ 34 h 62"/>
                  <a:gd name="T16" fmla="*/ 20 w 36"/>
                  <a:gd name="T17" fmla="*/ 38 h 62"/>
                  <a:gd name="T18" fmla="*/ 14 w 36"/>
                  <a:gd name="T19" fmla="*/ 38 h 62"/>
                  <a:gd name="T20" fmla="*/ 8 w 36"/>
                  <a:gd name="T21" fmla="*/ 38 h 62"/>
                  <a:gd name="T22" fmla="*/ 4 w 36"/>
                  <a:gd name="T23" fmla="*/ 34 h 62"/>
                  <a:gd name="T24" fmla="*/ 0 w 36"/>
                  <a:gd name="T25" fmla="*/ 28 h 62"/>
                  <a:gd name="T26" fmla="*/ 0 w 36"/>
                  <a:gd name="T27" fmla="*/ 22 h 62"/>
                  <a:gd name="T28" fmla="*/ 0 w 36"/>
                  <a:gd name="T29" fmla="*/ 14 h 62"/>
                  <a:gd name="T30" fmla="*/ 4 w 36"/>
                  <a:gd name="T31" fmla="*/ 8 h 62"/>
                  <a:gd name="T32" fmla="*/ 8 w 36"/>
                  <a:gd name="T33" fmla="*/ 4 h 62"/>
                  <a:gd name="T34" fmla="*/ 12 w 36"/>
                  <a:gd name="T35" fmla="*/ 2 h 62"/>
                  <a:gd name="T36" fmla="*/ 18 w 36"/>
                  <a:gd name="T37" fmla="*/ 0 h 62"/>
                  <a:gd name="T38" fmla="*/ 24 w 36"/>
                  <a:gd name="T39" fmla="*/ 2 h 62"/>
                  <a:gd name="T40" fmla="*/ 30 w 36"/>
                  <a:gd name="T41" fmla="*/ 6 h 62"/>
                  <a:gd name="T42" fmla="*/ 34 w 36"/>
                  <a:gd name="T43" fmla="*/ 12 h 62"/>
                  <a:gd name="T44" fmla="*/ 36 w 36"/>
                  <a:gd name="T45" fmla="*/ 18 h 62"/>
                  <a:gd name="T46" fmla="*/ 36 w 36"/>
                  <a:gd name="T47" fmla="*/ 24 h 62"/>
                  <a:gd name="T48" fmla="*/ 34 w 36"/>
                  <a:gd name="T49" fmla="*/ 34 h 62"/>
                  <a:gd name="T50" fmla="*/ 32 w 36"/>
                  <a:gd name="T51" fmla="*/ 42 h 62"/>
                  <a:gd name="T52" fmla="*/ 26 w 36"/>
                  <a:gd name="T53" fmla="*/ 50 h 62"/>
                  <a:gd name="T54" fmla="*/ 18 w 36"/>
                  <a:gd name="T55" fmla="*/ 56 h 62"/>
                  <a:gd name="T56" fmla="*/ 10 w 36"/>
                  <a:gd name="T57" fmla="*/ 60 h 62"/>
                  <a:gd name="T58" fmla="*/ 2 w 36"/>
                  <a:gd name="T59" fmla="*/ 62 h 62"/>
                  <a:gd name="T60" fmla="*/ 0 w 36"/>
                  <a:gd name="T61" fmla="*/ 62 h 62"/>
                  <a:gd name="T62" fmla="*/ 26 w 36"/>
                  <a:gd name="T63" fmla="*/ 32 h 62"/>
                  <a:gd name="T64" fmla="*/ 28 w 36"/>
                  <a:gd name="T65" fmla="*/ 26 h 62"/>
                  <a:gd name="T66" fmla="*/ 28 w 36"/>
                  <a:gd name="T67" fmla="*/ 22 h 62"/>
                  <a:gd name="T68" fmla="*/ 28 w 36"/>
                  <a:gd name="T69" fmla="*/ 18 h 62"/>
                  <a:gd name="T70" fmla="*/ 26 w 36"/>
                  <a:gd name="T71" fmla="*/ 14 h 62"/>
                  <a:gd name="T72" fmla="*/ 24 w 36"/>
                  <a:gd name="T73" fmla="*/ 10 h 62"/>
                  <a:gd name="T74" fmla="*/ 22 w 36"/>
                  <a:gd name="T75" fmla="*/ 6 h 62"/>
                  <a:gd name="T76" fmla="*/ 20 w 36"/>
                  <a:gd name="T77" fmla="*/ 4 h 62"/>
                  <a:gd name="T78" fmla="*/ 18 w 36"/>
                  <a:gd name="T79" fmla="*/ 4 h 62"/>
                  <a:gd name="T80" fmla="*/ 14 w 36"/>
                  <a:gd name="T81" fmla="*/ 4 h 62"/>
                  <a:gd name="T82" fmla="*/ 10 w 36"/>
                  <a:gd name="T83" fmla="*/ 8 h 62"/>
                  <a:gd name="T84" fmla="*/ 8 w 36"/>
                  <a:gd name="T85" fmla="*/ 12 h 62"/>
                  <a:gd name="T86" fmla="*/ 8 w 36"/>
                  <a:gd name="T87" fmla="*/ 18 h 62"/>
                  <a:gd name="T88" fmla="*/ 8 w 36"/>
                  <a:gd name="T89" fmla="*/ 26 h 62"/>
                  <a:gd name="T90" fmla="*/ 12 w 36"/>
                  <a:gd name="T91" fmla="*/ 32 h 62"/>
                  <a:gd name="T92" fmla="*/ 14 w 36"/>
                  <a:gd name="T93" fmla="*/ 34 h 62"/>
                  <a:gd name="T94" fmla="*/ 18 w 36"/>
                  <a:gd name="T95" fmla="*/ 34 h 62"/>
                  <a:gd name="T96" fmla="*/ 20 w 36"/>
                  <a:gd name="T97" fmla="*/ 34 h 62"/>
                  <a:gd name="T98" fmla="*/ 22 w 36"/>
                  <a:gd name="T99" fmla="*/ 34 h 62"/>
                  <a:gd name="T100" fmla="*/ 24 w 36"/>
                  <a:gd name="T101" fmla="*/ 32 h 62"/>
                  <a:gd name="T102" fmla="*/ 26 w 36"/>
                  <a:gd name="T103" fmla="*/ 32 h 6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6"/>
                  <a:gd name="T157" fmla="*/ 0 h 62"/>
                  <a:gd name="T158" fmla="*/ 36 w 36"/>
                  <a:gd name="T159" fmla="*/ 62 h 6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6" h="62">
                    <a:moveTo>
                      <a:pt x="0" y="62"/>
                    </a:moveTo>
                    <a:lnTo>
                      <a:pt x="0" y="60"/>
                    </a:lnTo>
                    <a:lnTo>
                      <a:pt x="6" y="60"/>
                    </a:lnTo>
                    <a:lnTo>
                      <a:pt x="10" y="58"/>
                    </a:lnTo>
                    <a:lnTo>
                      <a:pt x="16" y="54"/>
                    </a:lnTo>
                    <a:lnTo>
                      <a:pt x="20" y="48"/>
                    </a:lnTo>
                    <a:lnTo>
                      <a:pt x="24" y="42"/>
                    </a:lnTo>
                    <a:lnTo>
                      <a:pt x="26" y="34"/>
                    </a:lnTo>
                    <a:lnTo>
                      <a:pt x="20" y="38"/>
                    </a:lnTo>
                    <a:lnTo>
                      <a:pt x="14" y="38"/>
                    </a:lnTo>
                    <a:lnTo>
                      <a:pt x="8" y="38"/>
                    </a:lnTo>
                    <a:lnTo>
                      <a:pt x="4" y="34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30" y="6"/>
                    </a:lnTo>
                    <a:lnTo>
                      <a:pt x="34" y="12"/>
                    </a:lnTo>
                    <a:lnTo>
                      <a:pt x="36" y="18"/>
                    </a:lnTo>
                    <a:lnTo>
                      <a:pt x="36" y="24"/>
                    </a:lnTo>
                    <a:lnTo>
                      <a:pt x="34" y="34"/>
                    </a:lnTo>
                    <a:lnTo>
                      <a:pt x="32" y="42"/>
                    </a:lnTo>
                    <a:lnTo>
                      <a:pt x="26" y="50"/>
                    </a:lnTo>
                    <a:lnTo>
                      <a:pt x="18" y="56"/>
                    </a:lnTo>
                    <a:lnTo>
                      <a:pt x="10" y="60"/>
                    </a:lnTo>
                    <a:lnTo>
                      <a:pt x="2" y="62"/>
                    </a:lnTo>
                    <a:lnTo>
                      <a:pt x="0" y="62"/>
                    </a:lnTo>
                    <a:close/>
                    <a:moveTo>
                      <a:pt x="26" y="32"/>
                    </a:moveTo>
                    <a:lnTo>
                      <a:pt x="28" y="26"/>
                    </a:lnTo>
                    <a:lnTo>
                      <a:pt x="28" y="22"/>
                    </a:lnTo>
                    <a:lnTo>
                      <a:pt x="28" y="18"/>
                    </a:lnTo>
                    <a:lnTo>
                      <a:pt x="26" y="14"/>
                    </a:lnTo>
                    <a:lnTo>
                      <a:pt x="24" y="10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0" y="8"/>
                    </a:lnTo>
                    <a:lnTo>
                      <a:pt x="8" y="12"/>
                    </a:lnTo>
                    <a:lnTo>
                      <a:pt x="8" y="18"/>
                    </a:lnTo>
                    <a:lnTo>
                      <a:pt x="8" y="26"/>
                    </a:lnTo>
                    <a:lnTo>
                      <a:pt x="12" y="32"/>
                    </a:lnTo>
                    <a:lnTo>
                      <a:pt x="14" y="34"/>
                    </a:lnTo>
                    <a:lnTo>
                      <a:pt x="18" y="34"/>
                    </a:lnTo>
                    <a:lnTo>
                      <a:pt x="20" y="34"/>
                    </a:lnTo>
                    <a:lnTo>
                      <a:pt x="22" y="34"/>
                    </a:lnTo>
                    <a:lnTo>
                      <a:pt x="24" y="32"/>
                    </a:lnTo>
                    <a:lnTo>
                      <a:pt x="26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546" name="Rectangle 446"/>
              <p:cNvSpPr>
                <a:spLocks noChangeArrowheads="1"/>
              </p:cNvSpPr>
              <p:nvPr/>
            </p:nvSpPr>
            <p:spPr bwMode="auto">
              <a:xfrm>
                <a:off x="2152" y="276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7" name="Freeform 447"/>
              <p:cNvSpPr>
                <a:spLocks noEditPoints="1"/>
              </p:cNvSpPr>
              <p:nvPr/>
            </p:nvSpPr>
            <p:spPr bwMode="auto">
              <a:xfrm>
                <a:off x="2300" y="2786"/>
                <a:ext cx="36" cy="62"/>
              </a:xfrm>
              <a:custGeom>
                <a:avLst/>
                <a:gdLst>
                  <a:gd name="T0" fmla="*/ 0 w 36"/>
                  <a:gd name="T1" fmla="*/ 32 h 62"/>
                  <a:gd name="T2" fmla="*/ 0 w 36"/>
                  <a:gd name="T3" fmla="*/ 22 h 62"/>
                  <a:gd name="T4" fmla="*/ 2 w 36"/>
                  <a:gd name="T5" fmla="*/ 14 h 62"/>
                  <a:gd name="T6" fmla="*/ 6 w 36"/>
                  <a:gd name="T7" fmla="*/ 8 h 62"/>
                  <a:gd name="T8" fmla="*/ 10 w 36"/>
                  <a:gd name="T9" fmla="*/ 4 h 62"/>
                  <a:gd name="T10" fmla="*/ 14 w 36"/>
                  <a:gd name="T11" fmla="*/ 2 h 62"/>
                  <a:gd name="T12" fmla="*/ 18 w 36"/>
                  <a:gd name="T13" fmla="*/ 0 h 62"/>
                  <a:gd name="T14" fmla="*/ 22 w 36"/>
                  <a:gd name="T15" fmla="*/ 2 h 62"/>
                  <a:gd name="T16" fmla="*/ 26 w 36"/>
                  <a:gd name="T17" fmla="*/ 4 h 62"/>
                  <a:gd name="T18" fmla="*/ 30 w 36"/>
                  <a:gd name="T19" fmla="*/ 8 h 62"/>
                  <a:gd name="T20" fmla="*/ 34 w 36"/>
                  <a:gd name="T21" fmla="*/ 14 h 62"/>
                  <a:gd name="T22" fmla="*/ 36 w 36"/>
                  <a:gd name="T23" fmla="*/ 22 h 62"/>
                  <a:gd name="T24" fmla="*/ 36 w 36"/>
                  <a:gd name="T25" fmla="*/ 30 h 62"/>
                  <a:gd name="T26" fmla="*/ 36 w 36"/>
                  <a:gd name="T27" fmla="*/ 40 h 62"/>
                  <a:gd name="T28" fmla="*/ 34 w 36"/>
                  <a:gd name="T29" fmla="*/ 48 h 62"/>
                  <a:gd name="T30" fmla="*/ 30 w 36"/>
                  <a:gd name="T31" fmla="*/ 54 h 62"/>
                  <a:gd name="T32" fmla="*/ 26 w 36"/>
                  <a:gd name="T33" fmla="*/ 58 h 62"/>
                  <a:gd name="T34" fmla="*/ 22 w 36"/>
                  <a:gd name="T35" fmla="*/ 60 h 62"/>
                  <a:gd name="T36" fmla="*/ 18 w 36"/>
                  <a:gd name="T37" fmla="*/ 62 h 62"/>
                  <a:gd name="T38" fmla="*/ 12 w 36"/>
                  <a:gd name="T39" fmla="*/ 60 h 62"/>
                  <a:gd name="T40" fmla="*/ 8 w 36"/>
                  <a:gd name="T41" fmla="*/ 56 h 62"/>
                  <a:gd name="T42" fmla="*/ 4 w 36"/>
                  <a:gd name="T43" fmla="*/ 52 h 62"/>
                  <a:gd name="T44" fmla="*/ 0 w 36"/>
                  <a:gd name="T45" fmla="*/ 42 h 62"/>
                  <a:gd name="T46" fmla="*/ 0 w 36"/>
                  <a:gd name="T47" fmla="*/ 32 h 62"/>
                  <a:gd name="T48" fmla="*/ 8 w 36"/>
                  <a:gd name="T49" fmla="*/ 32 h 62"/>
                  <a:gd name="T50" fmla="*/ 8 w 36"/>
                  <a:gd name="T51" fmla="*/ 44 h 62"/>
                  <a:gd name="T52" fmla="*/ 10 w 36"/>
                  <a:gd name="T53" fmla="*/ 52 h 62"/>
                  <a:gd name="T54" fmla="*/ 12 w 36"/>
                  <a:gd name="T55" fmla="*/ 56 h 62"/>
                  <a:gd name="T56" fmla="*/ 14 w 36"/>
                  <a:gd name="T57" fmla="*/ 58 h 62"/>
                  <a:gd name="T58" fmla="*/ 18 w 36"/>
                  <a:gd name="T59" fmla="*/ 58 h 62"/>
                  <a:gd name="T60" fmla="*/ 20 w 36"/>
                  <a:gd name="T61" fmla="*/ 58 h 62"/>
                  <a:gd name="T62" fmla="*/ 22 w 36"/>
                  <a:gd name="T63" fmla="*/ 56 h 62"/>
                  <a:gd name="T64" fmla="*/ 24 w 36"/>
                  <a:gd name="T65" fmla="*/ 54 h 62"/>
                  <a:gd name="T66" fmla="*/ 26 w 36"/>
                  <a:gd name="T67" fmla="*/ 50 h 62"/>
                  <a:gd name="T68" fmla="*/ 28 w 36"/>
                  <a:gd name="T69" fmla="*/ 40 h 62"/>
                  <a:gd name="T70" fmla="*/ 28 w 36"/>
                  <a:gd name="T71" fmla="*/ 28 h 62"/>
                  <a:gd name="T72" fmla="*/ 28 w 36"/>
                  <a:gd name="T73" fmla="*/ 20 h 62"/>
                  <a:gd name="T74" fmla="*/ 26 w 36"/>
                  <a:gd name="T75" fmla="*/ 12 h 62"/>
                  <a:gd name="T76" fmla="*/ 24 w 36"/>
                  <a:gd name="T77" fmla="*/ 8 h 62"/>
                  <a:gd name="T78" fmla="*/ 22 w 36"/>
                  <a:gd name="T79" fmla="*/ 6 h 62"/>
                  <a:gd name="T80" fmla="*/ 20 w 36"/>
                  <a:gd name="T81" fmla="*/ 4 h 62"/>
                  <a:gd name="T82" fmla="*/ 18 w 36"/>
                  <a:gd name="T83" fmla="*/ 4 h 62"/>
                  <a:gd name="T84" fmla="*/ 16 w 36"/>
                  <a:gd name="T85" fmla="*/ 4 h 62"/>
                  <a:gd name="T86" fmla="*/ 12 w 36"/>
                  <a:gd name="T87" fmla="*/ 6 h 62"/>
                  <a:gd name="T88" fmla="*/ 10 w 36"/>
                  <a:gd name="T89" fmla="*/ 10 h 62"/>
                  <a:gd name="T90" fmla="*/ 8 w 36"/>
                  <a:gd name="T91" fmla="*/ 18 h 62"/>
                  <a:gd name="T92" fmla="*/ 8 w 36"/>
                  <a:gd name="T93" fmla="*/ 26 h 62"/>
                  <a:gd name="T94" fmla="*/ 8 w 36"/>
                  <a:gd name="T95" fmla="*/ 32 h 6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2"/>
                  <a:gd name="T146" fmla="*/ 36 w 36"/>
                  <a:gd name="T147" fmla="*/ 62 h 6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2">
                    <a:moveTo>
                      <a:pt x="0" y="32"/>
                    </a:move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6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2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2"/>
                    </a:lnTo>
                    <a:lnTo>
                      <a:pt x="0" y="42"/>
                    </a:lnTo>
                    <a:lnTo>
                      <a:pt x="0" y="32"/>
                    </a:lnTo>
                    <a:close/>
                    <a:moveTo>
                      <a:pt x="8" y="32"/>
                    </a:moveTo>
                    <a:lnTo>
                      <a:pt x="8" y="44"/>
                    </a:lnTo>
                    <a:lnTo>
                      <a:pt x="10" y="52"/>
                    </a:lnTo>
                    <a:lnTo>
                      <a:pt x="12" y="56"/>
                    </a:lnTo>
                    <a:lnTo>
                      <a:pt x="14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50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2" y="6"/>
                    </a:lnTo>
                    <a:lnTo>
                      <a:pt x="10" y="10"/>
                    </a:lnTo>
                    <a:lnTo>
                      <a:pt x="8" y="18"/>
                    </a:lnTo>
                    <a:lnTo>
                      <a:pt x="8" y="26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548" name="Rectangle 448"/>
              <p:cNvSpPr>
                <a:spLocks noChangeArrowheads="1"/>
              </p:cNvSpPr>
              <p:nvPr/>
            </p:nvSpPr>
            <p:spPr bwMode="auto">
              <a:xfrm>
                <a:off x="2496" y="276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9" name="Freeform 449"/>
              <p:cNvSpPr>
                <a:spLocks/>
              </p:cNvSpPr>
              <p:nvPr/>
            </p:nvSpPr>
            <p:spPr bwMode="auto">
              <a:xfrm>
                <a:off x="2644" y="2786"/>
                <a:ext cx="22" cy="60"/>
              </a:xfrm>
              <a:custGeom>
                <a:avLst/>
                <a:gdLst>
                  <a:gd name="T0" fmla="*/ 0 w 22"/>
                  <a:gd name="T1" fmla="*/ 8 h 60"/>
                  <a:gd name="T2" fmla="*/ 14 w 22"/>
                  <a:gd name="T3" fmla="*/ 0 h 60"/>
                  <a:gd name="T4" fmla="*/ 16 w 22"/>
                  <a:gd name="T5" fmla="*/ 0 h 60"/>
                  <a:gd name="T6" fmla="*/ 16 w 22"/>
                  <a:gd name="T7" fmla="*/ 50 h 60"/>
                  <a:gd name="T8" fmla="*/ 16 w 22"/>
                  <a:gd name="T9" fmla="*/ 54 h 60"/>
                  <a:gd name="T10" fmla="*/ 16 w 22"/>
                  <a:gd name="T11" fmla="*/ 56 h 60"/>
                  <a:gd name="T12" fmla="*/ 16 w 22"/>
                  <a:gd name="T13" fmla="*/ 58 h 60"/>
                  <a:gd name="T14" fmla="*/ 18 w 22"/>
                  <a:gd name="T15" fmla="*/ 58 h 60"/>
                  <a:gd name="T16" fmla="*/ 20 w 22"/>
                  <a:gd name="T17" fmla="*/ 60 h 60"/>
                  <a:gd name="T18" fmla="*/ 22 w 22"/>
                  <a:gd name="T19" fmla="*/ 60 h 60"/>
                  <a:gd name="T20" fmla="*/ 22 w 22"/>
                  <a:gd name="T21" fmla="*/ 60 h 60"/>
                  <a:gd name="T22" fmla="*/ 0 w 22"/>
                  <a:gd name="T23" fmla="*/ 60 h 60"/>
                  <a:gd name="T24" fmla="*/ 0 w 22"/>
                  <a:gd name="T25" fmla="*/ 60 h 60"/>
                  <a:gd name="T26" fmla="*/ 4 w 22"/>
                  <a:gd name="T27" fmla="*/ 60 h 60"/>
                  <a:gd name="T28" fmla="*/ 6 w 22"/>
                  <a:gd name="T29" fmla="*/ 58 h 60"/>
                  <a:gd name="T30" fmla="*/ 6 w 22"/>
                  <a:gd name="T31" fmla="*/ 58 h 60"/>
                  <a:gd name="T32" fmla="*/ 8 w 22"/>
                  <a:gd name="T33" fmla="*/ 56 h 60"/>
                  <a:gd name="T34" fmla="*/ 8 w 22"/>
                  <a:gd name="T35" fmla="*/ 54 h 60"/>
                  <a:gd name="T36" fmla="*/ 8 w 22"/>
                  <a:gd name="T37" fmla="*/ 50 h 60"/>
                  <a:gd name="T38" fmla="*/ 8 w 22"/>
                  <a:gd name="T39" fmla="*/ 18 h 60"/>
                  <a:gd name="T40" fmla="*/ 8 w 22"/>
                  <a:gd name="T41" fmla="*/ 12 h 60"/>
                  <a:gd name="T42" fmla="*/ 8 w 22"/>
                  <a:gd name="T43" fmla="*/ 10 h 60"/>
                  <a:gd name="T44" fmla="*/ 6 w 22"/>
                  <a:gd name="T45" fmla="*/ 8 h 60"/>
                  <a:gd name="T46" fmla="*/ 6 w 22"/>
                  <a:gd name="T47" fmla="*/ 8 h 60"/>
                  <a:gd name="T48" fmla="*/ 6 w 22"/>
                  <a:gd name="T49" fmla="*/ 8 h 60"/>
                  <a:gd name="T50" fmla="*/ 4 w 22"/>
                  <a:gd name="T51" fmla="*/ 6 h 60"/>
                  <a:gd name="T52" fmla="*/ 2 w 22"/>
                  <a:gd name="T53" fmla="*/ 8 h 60"/>
                  <a:gd name="T54" fmla="*/ 0 w 22"/>
                  <a:gd name="T55" fmla="*/ 8 h 60"/>
                  <a:gd name="T56" fmla="*/ 0 w 22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2"/>
                  <a:gd name="T88" fmla="*/ 0 h 60"/>
                  <a:gd name="T89" fmla="*/ 22 w 22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2" h="60">
                    <a:moveTo>
                      <a:pt x="0" y="8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16" y="50"/>
                    </a:lnTo>
                    <a:lnTo>
                      <a:pt x="16" y="54"/>
                    </a:lnTo>
                    <a:lnTo>
                      <a:pt x="16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0" y="60"/>
                    </a:lnTo>
                    <a:lnTo>
                      <a:pt x="22" y="60"/>
                    </a:lnTo>
                    <a:lnTo>
                      <a:pt x="0" y="60"/>
                    </a:lnTo>
                    <a:lnTo>
                      <a:pt x="4" y="60"/>
                    </a:lnTo>
                    <a:lnTo>
                      <a:pt x="6" y="58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50"/>
                    </a:lnTo>
                    <a:lnTo>
                      <a:pt x="8" y="18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550" name="Freeform 450"/>
              <p:cNvSpPr>
                <a:spLocks/>
              </p:cNvSpPr>
              <p:nvPr/>
            </p:nvSpPr>
            <p:spPr bwMode="auto">
              <a:xfrm>
                <a:off x="2680" y="2788"/>
                <a:ext cx="38" cy="60"/>
              </a:xfrm>
              <a:custGeom>
                <a:avLst/>
                <a:gdLst>
                  <a:gd name="T0" fmla="*/ 6 w 38"/>
                  <a:gd name="T1" fmla="*/ 0 h 60"/>
                  <a:gd name="T2" fmla="*/ 38 w 38"/>
                  <a:gd name="T3" fmla="*/ 0 h 60"/>
                  <a:gd name="T4" fmla="*/ 38 w 38"/>
                  <a:gd name="T5" fmla="*/ 2 h 60"/>
                  <a:gd name="T6" fmla="*/ 18 w 38"/>
                  <a:gd name="T7" fmla="*/ 60 h 60"/>
                  <a:gd name="T8" fmla="*/ 12 w 38"/>
                  <a:gd name="T9" fmla="*/ 60 h 60"/>
                  <a:gd name="T10" fmla="*/ 30 w 38"/>
                  <a:gd name="T11" fmla="*/ 8 h 60"/>
                  <a:gd name="T12" fmla="*/ 14 w 38"/>
                  <a:gd name="T13" fmla="*/ 8 h 60"/>
                  <a:gd name="T14" fmla="*/ 10 w 38"/>
                  <a:gd name="T15" fmla="*/ 8 h 60"/>
                  <a:gd name="T16" fmla="*/ 8 w 38"/>
                  <a:gd name="T17" fmla="*/ 8 h 60"/>
                  <a:gd name="T18" fmla="*/ 4 w 38"/>
                  <a:gd name="T19" fmla="*/ 10 h 60"/>
                  <a:gd name="T20" fmla="*/ 2 w 38"/>
                  <a:gd name="T21" fmla="*/ 14 h 60"/>
                  <a:gd name="T22" fmla="*/ 0 w 38"/>
                  <a:gd name="T23" fmla="*/ 14 h 60"/>
                  <a:gd name="T24" fmla="*/ 6 w 38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60"/>
                  <a:gd name="T41" fmla="*/ 38 w 38"/>
                  <a:gd name="T42" fmla="*/ 60 h 6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60">
                    <a:moveTo>
                      <a:pt x="6" y="0"/>
                    </a:moveTo>
                    <a:lnTo>
                      <a:pt x="38" y="0"/>
                    </a:lnTo>
                    <a:lnTo>
                      <a:pt x="38" y="2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30" y="8"/>
                    </a:lnTo>
                    <a:lnTo>
                      <a:pt x="14" y="8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551" name="Rectangle 451"/>
              <p:cNvSpPr>
                <a:spLocks noChangeArrowheads="1"/>
              </p:cNvSpPr>
              <p:nvPr/>
            </p:nvSpPr>
            <p:spPr bwMode="auto">
              <a:xfrm>
                <a:off x="2784" y="276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2" name="Freeform 452"/>
              <p:cNvSpPr>
                <a:spLocks noEditPoints="1"/>
              </p:cNvSpPr>
              <p:nvPr/>
            </p:nvSpPr>
            <p:spPr bwMode="auto">
              <a:xfrm>
                <a:off x="2932" y="2786"/>
                <a:ext cx="36" cy="62"/>
              </a:xfrm>
              <a:custGeom>
                <a:avLst/>
                <a:gdLst>
                  <a:gd name="T0" fmla="*/ 0 w 36"/>
                  <a:gd name="T1" fmla="*/ 32 h 62"/>
                  <a:gd name="T2" fmla="*/ 0 w 36"/>
                  <a:gd name="T3" fmla="*/ 22 h 62"/>
                  <a:gd name="T4" fmla="*/ 4 w 36"/>
                  <a:gd name="T5" fmla="*/ 14 h 62"/>
                  <a:gd name="T6" fmla="*/ 6 w 36"/>
                  <a:gd name="T7" fmla="*/ 8 h 62"/>
                  <a:gd name="T8" fmla="*/ 10 w 36"/>
                  <a:gd name="T9" fmla="*/ 4 h 62"/>
                  <a:gd name="T10" fmla="*/ 14 w 36"/>
                  <a:gd name="T11" fmla="*/ 2 h 62"/>
                  <a:gd name="T12" fmla="*/ 18 w 36"/>
                  <a:gd name="T13" fmla="*/ 0 h 62"/>
                  <a:gd name="T14" fmla="*/ 22 w 36"/>
                  <a:gd name="T15" fmla="*/ 2 h 62"/>
                  <a:gd name="T16" fmla="*/ 26 w 36"/>
                  <a:gd name="T17" fmla="*/ 4 h 62"/>
                  <a:gd name="T18" fmla="*/ 30 w 36"/>
                  <a:gd name="T19" fmla="*/ 8 h 62"/>
                  <a:gd name="T20" fmla="*/ 34 w 36"/>
                  <a:gd name="T21" fmla="*/ 14 h 62"/>
                  <a:gd name="T22" fmla="*/ 36 w 36"/>
                  <a:gd name="T23" fmla="*/ 22 h 62"/>
                  <a:gd name="T24" fmla="*/ 36 w 36"/>
                  <a:gd name="T25" fmla="*/ 30 h 62"/>
                  <a:gd name="T26" fmla="*/ 36 w 36"/>
                  <a:gd name="T27" fmla="*/ 40 h 62"/>
                  <a:gd name="T28" fmla="*/ 34 w 36"/>
                  <a:gd name="T29" fmla="*/ 48 h 62"/>
                  <a:gd name="T30" fmla="*/ 30 w 36"/>
                  <a:gd name="T31" fmla="*/ 54 h 62"/>
                  <a:gd name="T32" fmla="*/ 26 w 36"/>
                  <a:gd name="T33" fmla="*/ 58 h 62"/>
                  <a:gd name="T34" fmla="*/ 22 w 36"/>
                  <a:gd name="T35" fmla="*/ 60 h 62"/>
                  <a:gd name="T36" fmla="*/ 18 w 36"/>
                  <a:gd name="T37" fmla="*/ 62 h 62"/>
                  <a:gd name="T38" fmla="*/ 12 w 36"/>
                  <a:gd name="T39" fmla="*/ 60 h 62"/>
                  <a:gd name="T40" fmla="*/ 8 w 36"/>
                  <a:gd name="T41" fmla="*/ 56 h 62"/>
                  <a:gd name="T42" fmla="*/ 4 w 36"/>
                  <a:gd name="T43" fmla="*/ 52 h 62"/>
                  <a:gd name="T44" fmla="*/ 2 w 36"/>
                  <a:gd name="T45" fmla="*/ 42 h 62"/>
                  <a:gd name="T46" fmla="*/ 0 w 36"/>
                  <a:gd name="T47" fmla="*/ 32 h 62"/>
                  <a:gd name="T48" fmla="*/ 8 w 36"/>
                  <a:gd name="T49" fmla="*/ 32 h 62"/>
                  <a:gd name="T50" fmla="*/ 10 w 36"/>
                  <a:gd name="T51" fmla="*/ 44 h 62"/>
                  <a:gd name="T52" fmla="*/ 12 w 36"/>
                  <a:gd name="T53" fmla="*/ 52 h 62"/>
                  <a:gd name="T54" fmla="*/ 12 w 36"/>
                  <a:gd name="T55" fmla="*/ 56 h 62"/>
                  <a:gd name="T56" fmla="*/ 16 w 36"/>
                  <a:gd name="T57" fmla="*/ 58 h 62"/>
                  <a:gd name="T58" fmla="*/ 18 w 36"/>
                  <a:gd name="T59" fmla="*/ 58 h 62"/>
                  <a:gd name="T60" fmla="*/ 20 w 36"/>
                  <a:gd name="T61" fmla="*/ 58 h 62"/>
                  <a:gd name="T62" fmla="*/ 22 w 36"/>
                  <a:gd name="T63" fmla="*/ 56 h 62"/>
                  <a:gd name="T64" fmla="*/ 24 w 36"/>
                  <a:gd name="T65" fmla="*/ 54 h 62"/>
                  <a:gd name="T66" fmla="*/ 26 w 36"/>
                  <a:gd name="T67" fmla="*/ 50 h 62"/>
                  <a:gd name="T68" fmla="*/ 28 w 36"/>
                  <a:gd name="T69" fmla="*/ 40 h 62"/>
                  <a:gd name="T70" fmla="*/ 28 w 36"/>
                  <a:gd name="T71" fmla="*/ 28 h 62"/>
                  <a:gd name="T72" fmla="*/ 28 w 36"/>
                  <a:gd name="T73" fmla="*/ 20 h 62"/>
                  <a:gd name="T74" fmla="*/ 26 w 36"/>
                  <a:gd name="T75" fmla="*/ 12 h 62"/>
                  <a:gd name="T76" fmla="*/ 24 w 36"/>
                  <a:gd name="T77" fmla="*/ 8 h 62"/>
                  <a:gd name="T78" fmla="*/ 22 w 36"/>
                  <a:gd name="T79" fmla="*/ 6 h 62"/>
                  <a:gd name="T80" fmla="*/ 20 w 36"/>
                  <a:gd name="T81" fmla="*/ 4 h 62"/>
                  <a:gd name="T82" fmla="*/ 18 w 36"/>
                  <a:gd name="T83" fmla="*/ 4 h 62"/>
                  <a:gd name="T84" fmla="*/ 16 w 36"/>
                  <a:gd name="T85" fmla="*/ 4 h 62"/>
                  <a:gd name="T86" fmla="*/ 14 w 36"/>
                  <a:gd name="T87" fmla="*/ 6 h 62"/>
                  <a:gd name="T88" fmla="*/ 10 w 36"/>
                  <a:gd name="T89" fmla="*/ 10 h 62"/>
                  <a:gd name="T90" fmla="*/ 10 w 36"/>
                  <a:gd name="T91" fmla="*/ 18 h 62"/>
                  <a:gd name="T92" fmla="*/ 8 w 36"/>
                  <a:gd name="T93" fmla="*/ 26 h 62"/>
                  <a:gd name="T94" fmla="*/ 8 w 36"/>
                  <a:gd name="T95" fmla="*/ 32 h 6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2"/>
                  <a:gd name="T146" fmla="*/ 36 w 36"/>
                  <a:gd name="T147" fmla="*/ 62 h 6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2">
                    <a:moveTo>
                      <a:pt x="0" y="32"/>
                    </a:moveTo>
                    <a:lnTo>
                      <a:pt x="0" y="22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6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2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2"/>
                    </a:lnTo>
                    <a:lnTo>
                      <a:pt x="2" y="42"/>
                    </a:lnTo>
                    <a:lnTo>
                      <a:pt x="0" y="32"/>
                    </a:lnTo>
                    <a:close/>
                    <a:moveTo>
                      <a:pt x="8" y="32"/>
                    </a:moveTo>
                    <a:lnTo>
                      <a:pt x="10" y="44"/>
                    </a:lnTo>
                    <a:lnTo>
                      <a:pt x="12" y="52"/>
                    </a:lnTo>
                    <a:lnTo>
                      <a:pt x="12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50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10" y="18"/>
                    </a:lnTo>
                    <a:lnTo>
                      <a:pt x="8" y="26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553" name="Rectangle 453"/>
              <p:cNvSpPr>
                <a:spLocks noChangeArrowheads="1"/>
              </p:cNvSpPr>
              <p:nvPr/>
            </p:nvSpPr>
            <p:spPr bwMode="auto">
              <a:xfrm>
                <a:off x="3080" y="276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4" name="Freeform 454"/>
              <p:cNvSpPr>
                <a:spLocks noEditPoints="1"/>
              </p:cNvSpPr>
              <p:nvPr/>
            </p:nvSpPr>
            <p:spPr bwMode="auto">
              <a:xfrm>
                <a:off x="3226" y="2786"/>
                <a:ext cx="36" cy="62"/>
              </a:xfrm>
              <a:custGeom>
                <a:avLst/>
                <a:gdLst>
                  <a:gd name="T0" fmla="*/ 0 w 36"/>
                  <a:gd name="T1" fmla="*/ 32 h 62"/>
                  <a:gd name="T2" fmla="*/ 2 w 36"/>
                  <a:gd name="T3" fmla="*/ 22 h 62"/>
                  <a:gd name="T4" fmla="*/ 4 w 36"/>
                  <a:gd name="T5" fmla="*/ 14 h 62"/>
                  <a:gd name="T6" fmla="*/ 6 w 36"/>
                  <a:gd name="T7" fmla="*/ 8 h 62"/>
                  <a:gd name="T8" fmla="*/ 12 w 36"/>
                  <a:gd name="T9" fmla="*/ 4 h 62"/>
                  <a:gd name="T10" fmla="*/ 14 w 36"/>
                  <a:gd name="T11" fmla="*/ 2 h 62"/>
                  <a:gd name="T12" fmla="*/ 18 w 36"/>
                  <a:gd name="T13" fmla="*/ 0 h 62"/>
                  <a:gd name="T14" fmla="*/ 24 w 36"/>
                  <a:gd name="T15" fmla="*/ 2 h 62"/>
                  <a:gd name="T16" fmla="*/ 26 w 36"/>
                  <a:gd name="T17" fmla="*/ 4 h 62"/>
                  <a:gd name="T18" fmla="*/ 30 w 36"/>
                  <a:gd name="T19" fmla="*/ 8 h 62"/>
                  <a:gd name="T20" fmla="*/ 34 w 36"/>
                  <a:gd name="T21" fmla="*/ 14 h 62"/>
                  <a:gd name="T22" fmla="*/ 36 w 36"/>
                  <a:gd name="T23" fmla="*/ 22 h 62"/>
                  <a:gd name="T24" fmla="*/ 36 w 36"/>
                  <a:gd name="T25" fmla="*/ 30 h 62"/>
                  <a:gd name="T26" fmla="*/ 36 w 36"/>
                  <a:gd name="T27" fmla="*/ 40 h 62"/>
                  <a:gd name="T28" fmla="*/ 34 w 36"/>
                  <a:gd name="T29" fmla="*/ 48 h 62"/>
                  <a:gd name="T30" fmla="*/ 30 w 36"/>
                  <a:gd name="T31" fmla="*/ 54 h 62"/>
                  <a:gd name="T32" fmla="*/ 26 w 36"/>
                  <a:gd name="T33" fmla="*/ 58 h 62"/>
                  <a:gd name="T34" fmla="*/ 22 w 36"/>
                  <a:gd name="T35" fmla="*/ 60 h 62"/>
                  <a:gd name="T36" fmla="*/ 18 w 36"/>
                  <a:gd name="T37" fmla="*/ 62 h 62"/>
                  <a:gd name="T38" fmla="*/ 14 w 36"/>
                  <a:gd name="T39" fmla="*/ 60 h 62"/>
                  <a:gd name="T40" fmla="*/ 8 w 36"/>
                  <a:gd name="T41" fmla="*/ 56 h 62"/>
                  <a:gd name="T42" fmla="*/ 4 w 36"/>
                  <a:gd name="T43" fmla="*/ 52 h 62"/>
                  <a:gd name="T44" fmla="*/ 2 w 36"/>
                  <a:gd name="T45" fmla="*/ 42 h 62"/>
                  <a:gd name="T46" fmla="*/ 0 w 36"/>
                  <a:gd name="T47" fmla="*/ 32 h 62"/>
                  <a:gd name="T48" fmla="*/ 8 w 36"/>
                  <a:gd name="T49" fmla="*/ 32 h 62"/>
                  <a:gd name="T50" fmla="*/ 10 w 36"/>
                  <a:gd name="T51" fmla="*/ 44 h 62"/>
                  <a:gd name="T52" fmla="*/ 12 w 36"/>
                  <a:gd name="T53" fmla="*/ 52 h 62"/>
                  <a:gd name="T54" fmla="*/ 14 w 36"/>
                  <a:gd name="T55" fmla="*/ 56 h 62"/>
                  <a:gd name="T56" fmla="*/ 16 w 36"/>
                  <a:gd name="T57" fmla="*/ 58 h 62"/>
                  <a:gd name="T58" fmla="*/ 18 w 36"/>
                  <a:gd name="T59" fmla="*/ 58 h 62"/>
                  <a:gd name="T60" fmla="*/ 20 w 36"/>
                  <a:gd name="T61" fmla="*/ 58 h 62"/>
                  <a:gd name="T62" fmla="*/ 24 w 36"/>
                  <a:gd name="T63" fmla="*/ 56 h 62"/>
                  <a:gd name="T64" fmla="*/ 26 w 36"/>
                  <a:gd name="T65" fmla="*/ 54 h 62"/>
                  <a:gd name="T66" fmla="*/ 26 w 36"/>
                  <a:gd name="T67" fmla="*/ 50 h 62"/>
                  <a:gd name="T68" fmla="*/ 28 w 36"/>
                  <a:gd name="T69" fmla="*/ 40 h 62"/>
                  <a:gd name="T70" fmla="*/ 28 w 36"/>
                  <a:gd name="T71" fmla="*/ 28 h 62"/>
                  <a:gd name="T72" fmla="*/ 28 w 36"/>
                  <a:gd name="T73" fmla="*/ 20 h 62"/>
                  <a:gd name="T74" fmla="*/ 26 w 36"/>
                  <a:gd name="T75" fmla="*/ 12 h 62"/>
                  <a:gd name="T76" fmla="*/ 26 w 36"/>
                  <a:gd name="T77" fmla="*/ 8 h 62"/>
                  <a:gd name="T78" fmla="*/ 22 w 36"/>
                  <a:gd name="T79" fmla="*/ 6 h 62"/>
                  <a:gd name="T80" fmla="*/ 22 w 36"/>
                  <a:gd name="T81" fmla="*/ 4 h 62"/>
                  <a:gd name="T82" fmla="*/ 18 w 36"/>
                  <a:gd name="T83" fmla="*/ 4 h 62"/>
                  <a:gd name="T84" fmla="*/ 16 w 36"/>
                  <a:gd name="T85" fmla="*/ 4 h 62"/>
                  <a:gd name="T86" fmla="*/ 14 w 36"/>
                  <a:gd name="T87" fmla="*/ 6 h 62"/>
                  <a:gd name="T88" fmla="*/ 12 w 36"/>
                  <a:gd name="T89" fmla="*/ 10 h 62"/>
                  <a:gd name="T90" fmla="*/ 10 w 36"/>
                  <a:gd name="T91" fmla="*/ 18 h 62"/>
                  <a:gd name="T92" fmla="*/ 8 w 36"/>
                  <a:gd name="T93" fmla="*/ 26 h 62"/>
                  <a:gd name="T94" fmla="*/ 8 w 36"/>
                  <a:gd name="T95" fmla="*/ 32 h 6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2"/>
                  <a:gd name="T146" fmla="*/ 36 w 36"/>
                  <a:gd name="T147" fmla="*/ 62 h 6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2">
                    <a:moveTo>
                      <a:pt x="0" y="32"/>
                    </a:moveTo>
                    <a:lnTo>
                      <a:pt x="2" y="22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6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2"/>
                    </a:lnTo>
                    <a:lnTo>
                      <a:pt x="14" y="60"/>
                    </a:lnTo>
                    <a:lnTo>
                      <a:pt x="8" y="56"/>
                    </a:lnTo>
                    <a:lnTo>
                      <a:pt x="4" y="52"/>
                    </a:lnTo>
                    <a:lnTo>
                      <a:pt x="2" y="42"/>
                    </a:lnTo>
                    <a:lnTo>
                      <a:pt x="0" y="32"/>
                    </a:lnTo>
                    <a:close/>
                    <a:moveTo>
                      <a:pt x="8" y="32"/>
                    </a:moveTo>
                    <a:lnTo>
                      <a:pt x="10" y="44"/>
                    </a:lnTo>
                    <a:lnTo>
                      <a:pt x="12" y="52"/>
                    </a:lnTo>
                    <a:lnTo>
                      <a:pt x="14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4" y="56"/>
                    </a:lnTo>
                    <a:lnTo>
                      <a:pt x="26" y="54"/>
                    </a:lnTo>
                    <a:lnTo>
                      <a:pt x="26" y="50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20"/>
                    </a:lnTo>
                    <a:lnTo>
                      <a:pt x="26" y="12"/>
                    </a:lnTo>
                    <a:lnTo>
                      <a:pt x="26" y="8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8"/>
                    </a:lnTo>
                    <a:lnTo>
                      <a:pt x="8" y="26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555" name="Rectangle 455"/>
              <p:cNvSpPr>
                <a:spLocks noChangeArrowheads="1"/>
              </p:cNvSpPr>
              <p:nvPr/>
            </p:nvSpPr>
            <p:spPr bwMode="auto">
              <a:xfrm>
                <a:off x="3528" y="276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6" name="Freeform 456"/>
              <p:cNvSpPr>
                <a:spLocks noEditPoints="1"/>
              </p:cNvSpPr>
              <p:nvPr/>
            </p:nvSpPr>
            <p:spPr bwMode="auto">
              <a:xfrm>
                <a:off x="3670" y="2786"/>
                <a:ext cx="38" cy="62"/>
              </a:xfrm>
              <a:custGeom>
                <a:avLst/>
                <a:gdLst>
                  <a:gd name="T0" fmla="*/ 0 w 38"/>
                  <a:gd name="T1" fmla="*/ 32 h 62"/>
                  <a:gd name="T2" fmla="*/ 2 w 38"/>
                  <a:gd name="T3" fmla="*/ 22 h 62"/>
                  <a:gd name="T4" fmla="*/ 4 w 38"/>
                  <a:gd name="T5" fmla="*/ 14 h 62"/>
                  <a:gd name="T6" fmla="*/ 6 w 38"/>
                  <a:gd name="T7" fmla="*/ 8 h 62"/>
                  <a:gd name="T8" fmla="*/ 12 w 38"/>
                  <a:gd name="T9" fmla="*/ 4 h 62"/>
                  <a:gd name="T10" fmla="*/ 16 w 38"/>
                  <a:gd name="T11" fmla="*/ 2 h 62"/>
                  <a:gd name="T12" fmla="*/ 18 w 38"/>
                  <a:gd name="T13" fmla="*/ 0 h 62"/>
                  <a:gd name="T14" fmla="*/ 24 w 38"/>
                  <a:gd name="T15" fmla="*/ 2 h 62"/>
                  <a:gd name="T16" fmla="*/ 28 w 38"/>
                  <a:gd name="T17" fmla="*/ 4 h 62"/>
                  <a:gd name="T18" fmla="*/ 30 w 38"/>
                  <a:gd name="T19" fmla="*/ 8 h 62"/>
                  <a:gd name="T20" fmla="*/ 34 w 38"/>
                  <a:gd name="T21" fmla="*/ 14 h 62"/>
                  <a:gd name="T22" fmla="*/ 36 w 38"/>
                  <a:gd name="T23" fmla="*/ 22 h 62"/>
                  <a:gd name="T24" fmla="*/ 38 w 38"/>
                  <a:gd name="T25" fmla="*/ 30 h 62"/>
                  <a:gd name="T26" fmla="*/ 36 w 38"/>
                  <a:gd name="T27" fmla="*/ 40 h 62"/>
                  <a:gd name="T28" fmla="*/ 34 w 38"/>
                  <a:gd name="T29" fmla="*/ 48 h 62"/>
                  <a:gd name="T30" fmla="*/ 32 w 38"/>
                  <a:gd name="T31" fmla="*/ 54 h 62"/>
                  <a:gd name="T32" fmla="*/ 28 w 38"/>
                  <a:gd name="T33" fmla="*/ 58 h 62"/>
                  <a:gd name="T34" fmla="*/ 22 w 38"/>
                  <a:gd name="T35" fmla="*/ 60 h 62"/>
                  <a:gd name="T36" fmla="*/ 18 w 38"/>
                  <a:gd name="T37" fmla="*/ 62 h 62"/>
                  <a:gd name="T38" fmla="*/ 14 w 38"/>
                  <a:gd name="T39" fmla="*/ 60 h 62"/>
                  <a:gd name="T40" fmla="*/ 8 w 38"/>
                  <a:gd name="T41" fmla="*/ 56 h 62"/>
                  <a:gd name="T42" fmla="*/ 6 w 38"/>
                  <a:gd name="T43" fmla="*/ 52 h 62"/>
                  <a:gd name="T44" fmla="*/ 2 w 38"/>
                  <a:gd name="T45" fmla="*/ 42 h 62"/>
                  <a:gd name="T46" fmla="*/ 0 w 38"/>
                  <a:gd name="T47" fmla="*/ 32 h 62"/>
                  <a:gd name="T48" fmla="*/ 8 w 38"/>
                  <a:gd name="T49" fmla="*/ 32 h 62"/>
                  <a:gd name="T50" fmla="*/ 10 w 38"/>
                  <a:gd name="T51" fmla="*/ 44 h 62"/>
                  <a:gd name="T52" fmla="*/ 12 w 38"/>
                  <a:gd name="T53" fmla="*/ 52 h 62"/>
                  <a:gd name="T54" fmla="*/ 14 w 38"/>
                  <a:gd name="T55" fmla="*/ 56 h 62"/>
                  <a:gd name="T56" fmla="*/ 16 w 38"/>
                  <a:gd name="T57" fmla="*/ 58 h 62"/>
                  <a:gd name="T58" fmla="*/ 18 w 38"/>
                  <a:gd name="T59" fmla="*/ 58 h 62"/>
                  <a:gd name="T60" fmla="*/ 20 w 38"/>
                  <a:gd name="T61" fmla="*/ 58 h 62"/>
                  <a:gd name="T62" fmla="*/ 24 w 38"/>
                  <a:gd name="T63" fmla="*/ 56 h 62"/>
                  <a:gd name="T64" fmla="*/ 26 w 38"/>
                  <a:gd name="T65" fmla="*/ 54 h 62"/>
                  <a:gd name="T66" fmla="*/ 26 w 38"/>
                  <a:gd name="T67" fmla="*/ 50 h 62"/>
                  <a:gd name="T68" fmla="*/ 28 w 38"/>
                  <a:gd name="T69" fmla="*/ 40 h 62"/>
                  <a:gd name="T70" fmla="*/ 28 w 38"/>
                  <a:gd name="T71" fmla="*/ 28 h 62"/>
                  <a:gd name="T72" fmla="*/ 28 w 38"/>
                  <a:gd name="T73" fmla="*/ 20 h 62"/>
                  <a:gd name="T74" fmla="*/ 26 w 38"/>
                  <a:gd name="T75" fmla="*/ 12 h 62"/>
                  <a:gd name="T76" fmla="*/ 26 w 38"/>
                  <a:gd name="T77" fmla="*/ 8 h 62"/>
                  <a:gd name="T78" fmla="*/ 24 w 38"/>
                  <a:gd name="T79" fmla="*/ 6 h 62"/>
                  <a:gd name="T80" fmla="*/ 22 w 38"/>
                  <a:gd name="T81" fmla="*/ 4 h 62"/>
                  <a:gd name="T82" fmla="*/ 18 w 38"/>
                  <a:gd name="T83" fmla="*/ 4 h 62"/>
                  <a:gd name="T84" fmla="*/ 16 w 38"/>
                  <a:gd name="T85" fmla="*/ 4 h 62"/>
                  <a:gd name="T86" fmla="*/ 14 w 38"/>
                  <a:gd name="T87" fmla="*/ 6 h 62"/>
                  <a:gd name="T88" fmla="*/ 12 w 38"/>
                  <a:gd name="T89" fmla="*/ 10 h 62"/>
                  <a:gd name="T90" fmla="*/ 10 w 38"/>
                  <a:gd name="T91" fmla="*/ 18 h 62"/>
                  <a:gd name="T92" fmla="*/ 10 w 38"/>
                  <a:gd name="T93" fmla="*/ 26 h 62"/>
                  <a:gd name="T94" fmla="*/ 8 w 38"/>
                  <a:gd name="T95" fmla="*/ 32 h 6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"/>
                  <a:gd name="T145" fmla="*/ 0 h 62"/>
                  <a:gd name="T146" fmla="*/ 38 w 38"/>
                  <a:gd name="T147" fmla="*/ 62 h 6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" h="62">
                    <a:moveTo>
                      <a:pt x="0" y="32"/>
                    </a:moveTo>
                    <a:lnTo>
                      <a:pt x="2" y="22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28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8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2" y="54"/>
                    </a:lnTo>
                    <a:lnTo>
                      <a:pt x="28" y="58"/>
                    </a:lnTo>
                    <a:lnTo>
                      <a:pt x="22" y="60"/>
                    </a:lnTo>
                    <a:lnTo>
                      <a:pt x="18" y="62"/>
                    </a:lnTo>
                    <a:lnTo>
                      <a:pt x="14" y="60"/>
                    </a:lnTo>
                    <a:lnTo>
                      <a:pt x="8" y="56"/>
                    </a:lnTo>
                    <a:lnTo>
                      <a:pt x="6" y="52"/>
                    </a:lnTo>
                    <a:lnTo>
                      <a:pt x="2" y="42"/>
                    </a:lnTo>
                    <a:lnTo>
                      <a:pt x="0" y="32"/>
                    </a:lnTo>
                    <a:close/>
                    <a:moveTo>
                      <a:pt x="8" y="32"/>
                    </a:moveTo>
                    <a:lnTo>
                      <a:pt x="10" y="44"/>
                    </a:lnTo>
                    <a:lnTo>
                      <a:pt x="12" y="52"/>
                    </a:lnTo>
                    <a:lnTo>
                      <a:pt x="14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4" y="56"/>
                    </a:lnTo>
                    <a:lnTo>
                      <a:pt x="26" y="54"/>
                    </a:lnTo>
                    <a:lnTo>
                      <a:pt x="26" y="50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20"/>
                    </a:lnTo>
                    <a:lnTo>
                      <a:pt x="26" y="12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8"/>
                    </a:lnTo>
                    <a:lnTo>
                      <a:pt x="10" y="26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557" name="Rectangle 457"/>
              <p:cNvSpPr>
                <a:spLocks noChangeArrowheads="1"/>
              </p:cNvSpPr>
              <p:nvPr/>
            </p:nvSpPr>
            <p:spPr bwMode="auto">
              <a:xfrm>
                <a:off x="3848" y="276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8" name="Freeform 458"/>
              <p:cNvSpPr>
                <a:spLocks noEditPoints="1"/>
              </p:cNvSpPr>
              <p:nvPr/>
            </p:nvSpPr>
            <p:spPr bwMode="auto">
              <a:xfrm>
                <a:off x="3994" y="2786"/>
                <a:ext cx="36" cy="62"/>
              </a:xfrm>
              <a:custGeom>
                <a:avLst/>
                <a:gdLst>
                  <a:gd name="T0" fmla="*/ 0 w 36"/>
                  <a:gd name="T1" fmla="*/ 32 h 62"/>
                  <a:gd name="T2" fmla="*/ 0 w 36"/>
                  <a:gd name="T3" fmla="*/ 22 h 62"/>
                  <a:gd name="T4" fmla="*/ 2 w 36"/>
                  <a:gd name="T5" fmla="*/ 14 h 62"/>
                  <a:gd name="T6" fmla="*/ 6 w 36"/>
                  <a:gd name="T7" fmla="*/ 8 h 62"/>
                  <a:gd name="T8" fmla="*/ 10 w 36"/>
                  <a:gd name="T9" fmla="*/ 4 h 62"/>
                  <a:gd name="T10" fmla="*/ 14 w 36"/>
                  <a:gd name="T11" fmla="*/ 2 h 62"/>
                  <a:gd name="T12" fmla="*/ 18 w 36"/>
                  <a:gd name="T13" fmla="*/ 0 h 62"/>
                  <a:gd name="T14" fmla="*/ 22 w 36"/>
                  <a:gd name="T15" fmla="*/ 2 h 62"/>
                  <a:gd name="T16" fmla="*/ 26 w 36"/>
                  <a:gd name="T17" fmla="*/ 4 h 62"/>
                  <a:gd name="T18" fmla="*/ 30 w 36"/>
                  <a:gd name="T19" fmla="*/ 8 h 62"/>
                  <a:gd name="T20" fmla="*/ 34 w 36"/>
                  <a:gd name="T21" fmla="*/ 14 h 62"/>
                  <a:gd name="T22" fmla="*/ 36 w 36"/>
                  <a:gd name="T23" fmla="*/ 22 h 62"/>
                  <a:gd name="T24" fmla="*/ 36 w 36"/>
                  <a:gd name="T25" fmla="*/ 30 h 62"/>
                  <a:gd name="T26" fmla="*/ 36 w 36"/>
                  <a:gd name="T27" fmla="*/ 40 h 62"/>
                  <a:gd name="T28" fmla="*/ 34 w 36"/>
                  <a:gd name="T29" fmla="*/ 48 h 62"/>
                  <a:gd name="T30" fmla="*/ 30 w 36"/>
                  <a:gd name="T31" fmla="*/ 54 h 62"/>
                  <a:gd name="T32" fmla="*/ 26 w 36"/>
                  <a:gd name="T33" fmla="*/ 58 h 62"/>
                  <a:gd name="T34" fmla="*/ 22 w 36"/>
                  <a:gd name="T35" fmla="*/ 60 h 62"/>
                  <a:gd name="T36" fmla="*/ 18 w 36"/>
                  <a:gd name="T37" fmla="*/ 62 h 62"/>
                  <a:gd name="T38" fmla="*/ 12 w 36"/>
                  <a:gd name="T39" fmla="*/ 60 h 62"/>
                  <a:gd name="T40" fmla="*/ 8 w 36"/>
                  <a:gd name="T41" fmla="*/ 56 h 62"/>
                  <a:gd name="T42" fmla="*/ 4 w 36"/>
                  <a:gd name="T43" fmla="*/ 52 h 62"/>
                  <a:gd name="T44" fmla="*/ 0 w 36"/>
                  <a:gd name="T45" fmla="*/ 42 h 62"/>
                  <a:gd name="T46" fmla="*/ 0 w 36"/>
                  <a:gd name="T47" fmla="*/ 32 h 62"/>
                  <a:gd name="T48" fmla="*/ 8 w 36"/>
                  <a:gd name="T49" fmla="*/ 32 h 62"/>
                  <a:gd name="T50" fmla="*/ 8 w 36"/>
                  <a:gd name="T51" fmla="*/ 44 h 62"/>
                  <a:gd name="T52" fmla="*/ 10 w 36"/>
                  <a:gd name="T53" fmla="*/ 52 h 62"/>
                  <a:gd name="T54" fmla="*/ 12 w 36"/>
                  <a:gd name="T55" fmla="*/ 56 h 62"/>
                  <a:gd name="T56" fmla="*/ 14 w 36"/>
                  <a:gd name="T57" fmla="*/ 58 h 62"/>
                  <a:gd name="T58" fmla="*/ 18 w 36"/>
                  <a:gd name="T59" fmla="*/ 58 h 62"/>
                  <a:gd name="T60" fmla="*/ 20 w 36"/>
                  <a:gd name="T61" fmla="*/ 58 h 62"/>
                  <a:gd name="T62" fmla="*/ 22 w 36"/>
                  <a:gd name="T63" fmla="*/ 56 h 62"/>
                  <a:gd name="T64" fmla="*/ 24 w 36"/>
                  <a:gd name="T65" fmla="*/ 54 h 62"/>
                  <a:gd name="T66" fmla="*/ 26 w 36"/>
                  <a:gd name="T67" fmla="*/ 50 h 62"/>
                  <a:gd name="T68" fmla="*/ 28 w 36"/>
                  <a:gd name="T69" fmla="*/ 40 h 62"/>
                  <a:gd name="T70" fmla="*/ 28 w 36"/>
                  <a:gd name="T71" fmla="*/ 28 h 62"/>
                  <a:gd name="T72" fmla="*/ 28 w 36"/>
                  <a:gd name="T73" fmla="*/ 20 h 62"/>
                  <a:gd name="T74" fmla="*/ 26 w 36"/>
                  <a:gd name="T75" fmla="*/ 12 h 62"/>
                  <a:gd name="T76" fmla="*/ 24 w 36"/>
                  <a:gd name="T77" fmla="*/ 8 h 62"/>
                  <a:gd name="T78" fmla="*/ 22 w 36"/>
                  <a:gd name="T79" fmla="*/ 6 h 62"/>
                  <a:gd name="T80" fmla="*/ 20 w 36"/>
                  <a:gd name="T81" fmla="*/ 4 h 62"/>
                  <a:gd name="T82" fmla="*/ 18 w 36"/>
                  <a:gd name="T83" fmla="*/ 4 h 62"/>
                  <a:gd name="T84" fmla="*/ 16 w 36"/>
                  <a:gd name="T85" fmla="*/ 4 h 62"/>
                  <a:gd name="T86" fmla="*/ 14 w 36"/>
                  <a:gd name="T87" fmla="*/ 6 h 62"/>
                  <a:gd name="T88" fmla="*/ 10 w 36"/>
                  <a:gd name="T89" fmla="*/ 10 h 62"/>
                  <a:gd name="T90" fmla="*/ 10 w 36"/>
                  <a:gd name="T91" fmla="*/ 18 h 62"/>
                  <a:gd name="T92" fmla="*/ 8 w 36"/>
                  <a:gd name="T93" fmla="*/ 26 h 62"/>
                  <a:gd name="T94" fmla="*/ 8 w 36"/>
                  <a:gd name="T95" fmla="*/ 32 h 6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2"/>
                  <a:gd name="T146" fmla="*/ 36 w 36"/>
                  <a:gd name="T147" fmla="*/ 62 h 6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2">
                    <a:moveTo>
                      <a:pt x="0" y="32"/>
                    </a:move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6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2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2"/>
                    </a:lnTo>
                    <a:lnTo>
                      <a:pt x="0" y="42"/>
                    </a:lnTo>
                    <a:lnTo>
                      <a:pt x="0" y="32"/>
                    </a:lnTo>
                    <a:close/>
                    <a:moveTo>
                      <a:pt x="8" y="32"/>
                    </a:moveTo>
                    <a:lnTo>
                      <a:pt x="8" y="44"/>
                    </a:lnTo>
                    <a:lnTo>
                      <a:pt x="10" y="52"/>
                    </a:lnTo>
                    <a:lnTo>
                      <a:pt x="12" y="56"/>
                    </a:lnTo>
                    <a:lnTo>
                      <a:pt x="14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50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10" y="18"/>
                    </a:lnTo>
                    <a:lnTo>
                      <a:pt x="8" y="26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559" name="Rectangle 459"/>
              <p:cNvSpPr>
                <a:spLocks noChangeArrowheads="1"/>
              </p:cNvSpPr>
              <p:nvPr/>
            </p:nvSpPr>
            <p:spPr bwMode="auto">
              <a:xfrm>
                <a:off x="4200" y="276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0" name="Rectangle 460"/>
              <p:cNvSpPr>
                <a:spLocks noChangeArrowheads="1"/>
              </p:cNvSpPr>
              <p:nvPr/>
            </p:nvSpPr>
            <p:spPr bwMode="auto">
              <a:xfrm>
                <a:off x="1552" y="2880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1" name="Freeform 461"/>
              <p:cNvSpPr>
                <a:spLocks/>
              </p:cNvSpPr>
              <p:nvPr/>
            </p:nvSpPr>
            <p:spPr bwMode="auto">
              <a:xfrm>
                <a:off x="1586" y="2894"/>
                <a:ext cx="18" cy="60"/>
              </a:xfrm>
              <a:custGeom>
                <a:avLst/>
                <a:gdLst>
                  <a:gd name="T0" fmla="*/ 14 w 18"/>
                  <a:gd name="T1" fmla="*/ 0 h 60"/>
                  <a:gd name="T2" fmla="*/ 14 w 18"/>
                  <a:gd name="T3" fmla="*/ 52 h 60"/>
                  <a:gd name="T4" fmla="*/ 14 w 18"/>
                  <a:gd name="T5" fmla="*/ 56 h 60"/>
                  <a:gd name="T6" fmla="*/ 14 w 18"/>
                  <a:gd name="T7" fmla="*/ 58 h 60"/>
                  <a:gd name="T8" fmla="*/ 14 w 18"/>
                  <a:gd name="T9" fmla="*/ 58 h 60"/>
                  <a:gd name="T10" fmla="*/ 16 w 18"/>
                  <a:gd name="T11" fmla="*/ 60 h 60"/>
                  <a:gd name="T12" fmla="*/ 16 w 18"/>
                  <a:gd name="T13" fmla="*/ 60 h 60"/>
                  <a:gd name="T14" fmla="*/ 18 w 18"/>
                  <a:gd name="T15" fmla="*/ 60 h 60"/>
                  <a:gd name="T16" fmla="*/ 18 w 18"/>
                  <a:gd name="T17" fmla="*/ 60 h 60"/>
                  <a:gd name="T18" fmla="*/ 0 w 18"/>
                  <a:gd name="T19" fmla="*/ 60 h 60"/>
                  <a:gd name="T20" fmla="*/ 0 w 18"/>
                  <a:gd name="T21" fmla="*/ 60 h 60"/>
                  <a:gd name="T22" fmla="*/ 2 w 18"/>
                  <a:gd name="T23" fmla="*/ 60 h 60"/>
                  <a:gd name="T24" fmla="*/ 4 w 18"/>
                  <a:gd name="T25" fmla="*/ 60 h 60"/>
                  <a:gd name="T26" fmla="*/ 6 w 18"/>
                  <a:gd name="T27" fmla="*/ 58 h 60"/>
                  <a:gd name="T28" fmla="*/ 6 w 18"/>
                  <a:gd name="T29" fmla="*/ 58 h 60"/>
                  <a:gd name="T30" fmla="*/ 6 w 18"/>
                  <a:gd name="T31" fmla="*/ 56 h 60"/>
                  <a:gd name="T32" fmla="*/ 6 w 18"/>
                  <a:gd name="T33" fmla="*/ 52 h 60"/>
                  <a:gd name="T34" fmla="*/ 6 w 18"/>
                  <a:gd name="T35" fmla="*/ 16 h 60"/>
                  <a:gd name="T36" fmla="*/ 6 w 18"/>
                  <a:gd name="T37" fmla="*/ 10 h 60"/>
                  <a:gd name="T38" fmla="*/ 6 w 18"/>
                  <a:gd name="T39" fmla="*/ 8 h 60"/>
                  <a:gd name="T40" fmla="*/ 6 w 18"/>
                  <a:gd name="T41" fmla="*/ 6 h 60"/>
                  <a:gd name="T42" fmla="*/ 6 w 18"/>
                  <a:gd name="T43" fmla="*/ 4 h 60"/>
                  <a:gd name="T44" fmla="*/ 4 w 18"/>
                  <a:gd name="T45" fmla="*/ 4 h 60"/>
                  <a:gd name="T46" fmla="*/ 4 w 18"/>
                  <a:gd name="T47" fmla="*/ 4 h 60"/>
                  <a:gd name="T48" fmla="*/ 2 w 18"/>
                  <a:gd name="T49" fmla="*/ 4 h 60"/>
                  <a:gd name="T50" fmla="*/ 2 w 18"/>
                  <a:gd name="T51" fmla="*/ 6 h 60"/>
                  <a:gd name="T52" fmla="*/ 0 w 18"/>
                  <a:gd name="T53" fmla="*/ 4 h 60"/>
                  <a:gd name="T54" fmla="*/ 12 w 18"/>
                  <a:gd name="T55" fmla="*/ 0 h 60"/>
                  <a:gd name="T56" fmla="*/ 14 w 18"/>
                  <a:gd name="T57" fmla="*/ 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"/>
                  <a:gd name="T88" fmla="*/ 0 h 60"/>
                  <a:gd name="T89" fmla="*/ 18 w 18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" h="60">
                    <a:moveTo>
                      <a:pt x="14" y="0"/>
                    </a:moveTo>
                    <a:lnTo>
                      <a:pt x="14" y="52"/>
                    </a:lnTo>
                    <a:lnTo>
                      <a:pt x="14" y="56"/>
                    </a:lnTo>
                    <a:lnTo>
                      <a:pt x="14" y="58"/>
                    </a:lnTo>
                    <a:lnTo>
                      <a:pt x="16" y="60"/>
                    </a:lnTo>
                    <a:lnTo>
                      <a:pt x="18" y="60"/>
                    </a:lnTo>
                    <a:lnTo>
                      <a:pt x="0" y="60"/>
                    </a:lnTo>
                    <a:lnTo>
                      <a:pt x="2" y="60"/>
                    </a:lnTo>
                    <a:lnTo>
                      <a:pt x="4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6" y="52"/>
                    </a:lnTo>
                    <a:lnTo>
                      <a:pt x="6" y="16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562" name="Freeform 462"/>
              <p:cNvSpPr>
                <a:spLocks/>
              </p:cNvSpPr>
              <p:nvPr/>
            </p:nvSpPr>
            <p:spPr bwMode="auto">
              <a:xfrm>
                <a:off x="1608" y="2916"/>
                <a:ext cx="42" cy="40"/>
              </a:xfrm>
              <a:custGeom>
                <a:avLst/>
                <a:gdLst>
                  <a:gd name="T0" fmla="*/ 38 w 42"/>
                  <a:gd name="T1" fmla="*/ 0 h 40"/>
                  <a:gd name="T2" fmla="*/ 38 w 42"/>
                  <a:gd name="T3" fmla="*/ 24 h 40"/>
                  <a:gd name="T4" fmla="*/ 38 w 42"/>
                  <a:gd name="T5" fmla="*/ 30 h 40"/>
                  <a:gd name="T6" fmla="*/ 38 w 42"/>
                  <a:gd name="T7" fmla="*/ 32 h 40"/>
                  <a:gd name="T8" fmla="*/ 38 w 42"/>
                  <a:gd name="T9" fmla="*/ 34 h 40"/>
                  <a:gd name="T10" fmla="*/ 38 w 42"/>
                  <a:gd name="T11" fmla="*/ 34 h 40"/>
                  <a:gd name="T12" fmla="*/ 38 w 42"/>
                  <a:gd name="T13" fmla="*/ 34 h 40"/>
                  <a:gd name="T14" fmla="*/ 40 w 42"/>
                  <a:gd name="T15" fmla="*/ 34 h 40"/>
                  <a:gd name="T16" fmla="*/ 40 w 42"/>
                  <a:gd name="T17" fmla="*/ 34 h 40"/>
                  <a:gd name="T18" fmla="*/ 42 w 42"/>
                  <a:gd name="T19" fmla="*/ 34 h 40"/>
                  <a:gd name="T20" fmla="*/ 42 w 42"/>
                  <a:gd name="T21" fmla="*/ 36 h 40"/>
                  <a:gd name="T22" fmla="*/ 32 w 42"/>
                  <a:gd name="T23" fmla="*/ 40 h 40"/>
                  <a:gd name="T24" fmla="*/ 30 w 42"/>
                  <a:gd name="T25" fmla="*/ 40 h 40"/>
                  <a:gd name="T26" fmla="*/ 30 w 42"/>
                  <a:gd name="T27" fmla="*/ 32 h 40"/>
                  <a:gd name="T28" fmla="*/ 26 w 42"/>
                  <a:gd name="T29" fmla="*/ 36 h 40"/>
                  <a:gd name="T30" fmla="*/ 22 w 42"/>
                  <a:gd name="T31" fmla="*/ 38 h 40"/>
                  <a:gd name="T32" fmla="*/ 20 w 42"/>
                  <a:gd name="T33" fmla="*/ 40 h 40"/>
                  <a:gd name="T34" fmla="*/ 16 w 42"/>
                  <a:gd name="T35" fmla="*/ 40 h 40"/>
                  <a:gd name="T36" fmla="*/ 14 w 42"/>
                  <a:gd name="T37" fmla="*/ 40 h 40"/>
                  <a:gd name="T38" fmla="*/ 10 w 42"/>
                  <a:gd name="T39" fmla="*/ 38 h 40"/>
                  <a:gd name="T40" fmla="*/ 8 w 42"/>
                  <a:gd name="T41" fmla="*/ 36 h 40"/>
                  <a:gd name="T42" fmla="*/ 8 w 42"/>
                  <a:gd name="T43" fmla="*/ 32 h 40"/>
                  <a:gd name="T44" fmla="*/ 6 w 42"/>
                  <a:gd name="T45" fmla="*/ 30 h 40"/>
                  <a:gd name="T46" fmla="*/ 6 w 42"/>
                  <a:gd name="T47" fmla="*/ 24 h 40"/>
                  <a:gd name="T48" fmla="*/ 6 w 42"/>
                  <a:gd name="T49" fmla="*/ 6 h 40"/>
                  <a:gd name="T50" fmla="*/ 6 w 42"/>
                  <a:gd name="T51" fmla="*/ 4 h 40"/>
                  <a:gd name="T52" fmla="*/ 6 w 42"/>
                  <a:gd name="T53" fmla="*/ 2 h 40"/>
                  <a:gd name="T54" fmla="*/ 4 w 42"/>
                  <a:gd name="T55" fmla="*/ 2 h 40"/>
                  <a:gd name="T56" fmla="*/ 4 w 42"/>
                  <a:gd name="T57" fmla="*/ 0 h 40"/>
                  <a:gd name="T58" fmla="*/ 2 w 42"/>
                  <a:gd name="T59" fmla="*/ 0 h 40"/>
                  <a:gd name="T60" fmla="*/ 0 w 42"/>
                  <a:gd name="T61" fmla="*/ 0 h 40"/>
                  <a:gd name="T62" fmla="*/ 0 w 42"/>
                  <a:gd name="T63" fmla="*/ 0 h 40"/>
                  <a:gd name="T64" fmla="*/ 14 w 42"/>
                  <a:gd name="T65" fmla="*/ 0 h 40"/>
                  <a:gd name="T66" fmla="*/ 14 w 42"/>
                  <a:gd name="T67" fmla="*/ 26 h 40"/>
                  <a:gd name="T68" fmla="*/ 14 w 42"/>
                  <a:gd name="T69" fmla="*/ 30 h 40"/>
                  <a:gd name="T70" fmla="*/ 16 w 42"/>
                  <a:gd name="T71" fmla="*/ 32 h 40"/>
                  <a:gd name="T72" fmla="*/ 18 w 42"/>
                  <a:gd name="T73" fmla="*/ 34 h 40"/>
                  <a:gd name="T74" fmla="*/ 20 w 42"/>
                  <a:gd name="T75" fmla="*/ 34 h 40"/>
                  <a:gd name="T76" fmla="*/ 22 w 42"/>
                  <a:gd name="T77" fmla="*/ 34 h 40"/>
                  <a:gd name="T78" fmla="*/ 24 w 42"/>
                  <a:gd name="T79" fmla="*/ 34 h 40"/>
                  <a:gd name="T80" fmla="*/ 26 w 42"/>
                  <a:gd name="T81" fmla="*/ 32 h 40"/>
                  <a:gd name="T82" fmla="*/ 30 w 42"/>
                  <a:gd name="T83" fmla="*/ 28 h 40"/>
                  <a:gd name="T84" fmla="*/ 30 w 42"/>
                  <a:gd name="T85" fmla="*/ 6 h 40"/>
                  <a:gd name="T86" fmla="*/ 30 w 42"/>
                  <a:gd name="T87" fmla="*/ 4 h 40"/>
                  <a:gd name="T88" fmla="*/ 28 w 42"/>
                  <a:gd name="T89" fmla="*/ 2 h 40"/>
                  <a:gd name="T90" fmla="*/ 28 w 42"/>
                  <a:gd name="T91" fmla="*/ 0 h 40"/>
                  <a:gd name="T92" fmla="*/ 24 w 42"/>
                  <a:gd name="T93" fmla="*/ 0 h 40"/>
                  <a:gd name="T94" fmla="*/ 24 w 42"/>
                  <a:gd name="T95" fmla="*/ 0 h 40"/>
                  <a:gd name="T96" fmla="*/ 38 w 42"/>
                  <a:gd name="T97" fmla="*/ 0 h 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2"/>
                  <a:gd name="T148" fmla="*/ 0 h 40"/>
                  <a:gd name="T149" fmla="*/ 42 w 42"/>
                  <a:gd name="T150" fmla="*/ 40 h 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2" h="40">
                    <a:moveTo>
                      <a:pt x="38" y="0"/>
                    </a:moveTo>
                    <a:lnTo>
                      <a:pt x="38" y="24"/>
                    </a:lnTo>
                    <a:lnTo>
                      <a:pt x="38" y="30"/>
                    </a:lnTo>
                    <a:lnTo>
                      <a:pt x="38" y="32"/>
                    </a:lnTo>
                    <a:lnTo>
                      <a:pt x="38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2" y="36"/>
                    </a:lnTo>
                    <a:lnTo>
                      <a:pt x="32" y="40"/>
                    </a:lnTo>
                    <a:lnTo>
                      <a:pt x="30" y="40"/>
                    </a:lnTo>
                    <a:lnTo>
                      <a:pt x="30" y="32"/>
                    </a:lnTo>
                    <a:lnTo>
                      <a:pt x="26" y="36"/>
                    </a:lnTo>
                    <a:lnTo>
                      <a:pt x="22" y="38"/>
                    </a:lnTo>
                    <a:lnTo>
                      <a:pt x="20" y="40"/>
                    </a:lnTo>
                    <a:lnTo>
                      <a:pt x="16" y="40"/>
                    </a:lnTo>
                    <a:lnTo>
                      <a:pt x="14" y="40"/>
                    </a:lnTo>
                    <a:lnTo>
                      <a:pt x="10" y="38"/>
                    </a:lnTo>
                    <a:lnTo>
                      <a:pt x="8" y="36"/>
                    </a:lnTo>
                    <a:lnTo>
                      <a:pt x="8" y="32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6"/>
                    </a:lnTo>
                    <a:lnTo>
                      <a:pt x="14" y="30"/>
                    </a:lnTo>
                    <a:lnTo>
                      <a:pt x="16" y="32"/>
                    </a:lnTo>
                    <a:lnTo>
                      <a:pt x="18" y="34"/>
                    </a:lnTo>
                    <a:lnTo>
                      <a:pt x="20" y="34"/>
                    </a:lnTo>
                    <a:lnTo>
                      <a:pt x="22" y="34"/>
                    </a:lnTo>
                    <a:lnTo>
                      <a:pt x="24" y="34"/>
                    </a:lnTo>
                    <a:lnTo>
                      <a:pt x="26" y="32"/>
                    </a:lnTo>
                    <a:lnTo>
                      <a:pt x="30" y="28"/>
                    </a:lnTo>
                    <a:lnTo>
                      <a:pt x="30" y="6"/>
                    </a:lnTo>
                    <a:lnTo>
                      <a:pt x="30" y="4"/>
                    </a:lnTo>
                    <a:lnTo>
                      <a:pt x="28" y="2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563" name="Freeform 463"/>
              <p:cNvSpPr>
                <a:spLocks/>
              </p:cNvSpPr>
              <p:nvPr/>
            </p:nvSpPr>
            <p:spPr bwMode="auto">
              <a:xfrm>
                <a:off x="1652" y="2914"/>
                <a:ext cx="42" cy="40"/>
              </a:xfrm>
              <a:custGeom>
                <a:avLst/>
                <a:gdLst>
                  <a:gd name="T0" fmla="*/ 14 w 42"/>
                  <a:gd name="T1" fmla="*/ 10 h 40"/>
                  <a:gd name="T2" fmla="*/ 18 w 42"/>
                  <a:gd name="T3" fmla="*/ 4 h 40"/>
                  <a:gd name="T4" fmla="*/ 22 w 42"/>
                  <a:gd name="T5" fmla="*/ 2 h 40"/>
                  <a:gd name="T6" fmla="*/ 26 w 42"/>
                  <a:gd name="T7" fmla="*/ 0 h 40"/>
                  <a:gd name="T8" fmla="*/ 30 w 42"/>
                  <a:gd name="T9" fmla="*/ 0 h 40"/>
                  <a:gd name="T10" fmla="*/ 32 w 42"/>
                  <a:gd name="T11" fmla="*/ 2 h 40"/>
                  <a:gd name="T12" fmla="*/ 34 w 42"/>
                  <a:gd name="T13" fmla="*/ 4 h 40"/>
                  <a:gd name="T14" fmla="*/ 36 w 42"/>
                  <a:gd name="T15" fmla="*/ 8 h 40"/>
                  <a:gd name="T16" fmla="*/ 36 w 42"/>
                  <a:gd name="T17" fmla="*/ 10 h 40"/>
                  <a:gd name="T18" fmla="*/ 36 w 42"/>
                  <a:gd name="T19" fmla="*/ 16 h 40"/>
                  <a:gd name="T20" fmla="*/ 36 w 42"/>
                  <a:gd name="T21" fmla="*/ 32 h 40"/>
                  <a:gd name="T22" fmla="*/ 38 w 42"/>
                  <a:gd name="T23" fmla="*/ 36 h 40"/>
                  <a:gd name="T24" fmla="*/ 38 w 42"/>
                  <a:gd name="T25" fmla="*/ 38 h 40"/>
                  <a:gd name="T26" fmla="*/ 38 w 42"/>
                  <a:gd name="T27" fmla="*/ 38 h 40"/>
                  <a:gd name="T28" fmla="*/ 38 w 42"/>
                  <a:gd name="T29" fmla="*/ 40 h 40"/>
                  <a:gd name="T30" fmla="*/ 40 w 42"/>
                  <a:gd name="T31" fmla="*/ 40 h 40"/>
                  <a:gd name="T32" fmla="*/ 42 w 42"/>
                  <a:gd name="T33" fmla="*/ 40 h 40"/>
                  <a:gd name="T34" fmla="*/ 42 w 42"/>
                  <a:gd name="T35" fmla="*/ 40 h 40"/>
                  <a:gd name="T36" fmla="*/ 24 w 42"/>
                  <a:gd name="T37" fmla="*/ 40 h 40"/>
                  <a:gd name="T38" fmla="*/ 24 w 42"/>
                  <a:gd name="T39" fmla="*/ 40 h 40"/>
                  <a:gd name="T40" fmla="*/ 24 w 42"/>
                  <a:gd name="T41" fmla="*/ 40 h 40"/>
                  <a:gd name="T42" fmla="*/ 26 w 42"/>
                  <a:gd name="T43" fmla="*/ 40 h 40"/>
                  <a:gd name="T44" fmla="*/ 28 w 42"/>
                  <a:gd name="T45" fmla="*/ 38 h 40"/>
                  <a:gd name="T46" fmla="*/ 28 w 42"/>
                  <a:gd name="T47" fmla="*/ 38 h 40"/>
                  <a:gd name="T48" fmla="*/ 30 w 42"/>
                  <a:gd name="T49" fmla="*/ 36 h 40"/>
                  <a:gd name="T50" fmla="*/ 30 w 42"/>
                  <a:gd name="T51" fmla="*/ 34 h 40"/>
                  <a:gd name="T52" fmla="*/ 30 w 42"/>
                  <a:gd name="T53" fmla="*/ 32 h 40"/>
                  <a:gd name="T54" fmla="*/ 30 w 42"/>
                  <a:gd name="T55" fmla="*/ 16 h 40"/>
                  <a:gd name="T56" fmla="*/ 30 w 42"/>
                  <a:gd name="T57" fmla="*/ 12 h 40"/>
                  <a:gd name="T58" fmla="*/ 28 w 42"/>
                  <a:gd name="T59" fmla="*/ 8 h 40"/>
                  <a:gd name="T60" fmla="*/ 26 w 42"/>
                  <a:gd name="T61" fmla="*/ 6 h 40"/>
                  <a:gd name="T62" fmla="*/ 24 w 42"/>
                  <a:gd name="T63" fmla="*/ 6 h 40"/>
                  <a:gd name="T64" fmla="*/ 18 w 42"/>
                  <a:gd name="T65" fmla="*/ 8 h 40"/>
                  <a:gd name="T66" fmla="*/ 14 w 42"/>
                  <a:gd name="T67" fmla="*/ 12 h 40"/>
                  <a:gd name="T68" fmla="*/ 14 w 42"/>
                  <a:gd name="T69" fmla="*/ 32 h 40"/>
                  <a:gd name="T70" fmla="*/ 14 w 42"/>
                  <a:gd name="T71" fmla="*/ 36 h 40"/>
                  <a:gd name="T72" fmla="*/ 14 w 42"/>
                  <a:gd name="T73" fmla="*/ 38 h 40"/>
                  <a:gd name="T74" fmla="*/ 14 w 42"/>
                  <a:gd name="T75" fmla="*/ 38 h 40"/>
                  <a:gd name="T76" fmla="*/ 14 w 42"/>
                  <a:gd name="T77" fmla="*/ 40 h 40"/>
                  <a:gd name="T78" fmla="*/ 16 w 42"/>
                  <a:gd name="T79" fmla="*/ 40 h 40"/>
                  <a:gd name="T80" fmla="*/ 18 w 42"/>
                  <a:gd name="T81" fmla="*/ 40 h 40"/>
                  <a:gd name="T82" fmla="*/ 18 w 42"/>
                  <a:gd name="T83" fmla="*/ 40 h 40"/>
                  <a:gd name="T84" fmla="*/ 0 w 42"/>
                  <a:gd name="T85" fmla="*/ 40 h 40"/>
                  <a:gd name="T86" fmla="*/ 0 w 42"/>
                  <a:gd name="T87" fmla="*/ 40 h 40"/>
                  <a:gd name="T88" fmla="*/ 2 w 42"/>
                  <a:gd name="T89" fmla="*/ 40 h 40"/>
                  <a:gd name="T90" fmla="*/ 4 w 42"/>
                  <a:gd name="T91" fmla="*/ 40 h 40"/>
                  <a:gd name="T92" fmla="*/ 4 w 42"/>
                  <a:gd name="T93" fmla="*/ 38 h 40"/>
                  <a:gd name="T94" fmla="*/ 6 w 42"/>
                  <a:gd name="T95" fmla="*/ 36 h 40"/>
                  <a:gd name="T96" fmla="*/ 6 w 42"/>
                  <a:gd name="T97" fmla="*/ 32 h 40"/>
                  <a:gd name="T98" fmla="*/ 6 w 42"/>
                  <a:gd name="T99" fmla="*/ 16 h 40"/>
                  <a:gd name="T100" fmla="*/ 6 w 42"/>
                  <a:gd name="T101" fmla="*/ 12 h 40"/>
                  <a:gd name="T102" fmla="*/ 6 w 42"/>
                  <a:gd name="T103" fmla="*/ 8 h 40"/>
                  <a:gd name="T104" fmla="*/ 6 w 42"/>
                  <a:gd name="T105" fmla="*/ 6 h 40"/>
                  <a:gd name="T106" fmla="*/ 4 w 42"/>
                  <a:gd name="T107" fmla="*/ 6 h 40"/>
                  <a:gd name="T108" fmla="*/ 4 w 42"/>
                  <a:gd name="T109" fmla="*/ 6 h 40"/>
                  <a:gd name="T110" fmla="*/ 4 w 42"/>
                  <a:gd name="T111" fmla="*/ 6 h 40"/>
                  <a:gd name="T112" fmla="*/ 2 w 42"/>
                  <a:gd name="T113" fmla="*/ 6 h 40"/>
                  <a:gd name="T114" fmla="*/ 0 w 42"/>
                  <a:gd name="T115" fmla="*/ 6 h 40"/>
                  <a:gd name="T116" fmla="*/ 0 w 42"/>
                  <a:gd name="T117" fmla="*/ 6 h 40"/>
                  <a:gd name="T118" fmla="*/ 12 w 42"/>
                  <a:gd name="T119" fmla="*/ 0 h 40"/>
                  <a:gd name="T120" fmla="*/ 14 w 42"/>
                  <a:gd name="T121" fmla="*/ 0 h 40"/>
                  <a:gd name="T122" fmla="*/ 14 w 42"/>
                  <a:gd name="T123" fmla="*/ 10 h 4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2"/>
                  <a:gd name="T187" fmla="*/ 0 h 40"/>
                  <a:gd name="T188" fmla="*/ 42 w 42"/>
                  <a:gd name="T189" fmla="*/ 40 h 4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2" h="40">
                    <a:moveTo>
                      <a:pt x="14" y="10"/>
                    </a:moveTo>
                    <a:lnTo>
                      <a:pt x="18" y="4"/>
                    </a:lnTo>
                    <a:lnTo>
                      <a:pt x="22" y="2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2" y="2"/>
                    </a:lnTo>
                    <a:lnTo>
                      <a:pt x="34" y="4"/>
                    </a:lnTo>
                    <a:lnTo>
                      <a:pt x="36" y="8"/>
                    </a:lnTo>
                    <a:lnTo>
                      <a:pt x="36" y="10"/>
                    </a:lnTo>
                    <a:lnTo>
                      <a:pt x="36" y="16"/>
                    </a:lnTo>
                    <a:lnTo>
                      <a:pt x="36" y="32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38" y="40"/>
                    </a:lnTo>
                    <a:lnTo>
                      <a:pt x="40" y="40"/>
                    </a:lnTo>
                    <a:lnTo>
                      <a:pt x="42" y="40"/>
                    </a:lnTo>
                    <a:lnTo>
                      <a:pt x="24" y="40"/>
                    </a:lnTo>
                    <a:lnTo>
                      <a:pt x="26" y="40"/>
                    </a:lnTo>
                    <a:lnTo>
                      <a:pt x="28" y="38"/>
                    </a:lnTo>
                    <a:lnTo>
                      <a:pt x="30" y="36"/>
                    </a:lnTo>
                    <a:lnTo>
                      <a:pt x="30" y="34"/>
                    </a:lnTo>
                    <a:lnTo>
                      <a:pt x="30" y="32"/>
                    </a:lnTo>
                    <a:lnTo>
                      <a:pt x="30" y="16"/>
                    </a:lnTo>
                    <a:lnTo>
                      <a:pt x="30" y="12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18" y="8"/>
                    </a:lnTo>
                    <a:lnTo>
                      <a:pt x="14" y="1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8" y="40"/>
                    </a:lnTo>
                    <a:lnTo>
                      <a:pt x="0" y="40"/>
                    </a:lnTo>
                    <a:lnTo>
                      <a:pt x="2" y="40"/>
                    </a:lnTo>
                    <a:lnTo>
                      <a:pt x="4" y="40"/>
                    </a:lnTo>
                    <a:lnTo>
                      <a:pt x="4" y="38"/>
                    </a:lnTo>
                    <a:lnTo>
                      <a:pt x="6" y="36"/>
                    </a:lnTo>
                    <a:lnTo>
                      <a:pt x="6" y="32"/>
                    </a:lnTo>
                    <a:lnTo>
                      <a:pt x="6" y="16"/>
                    </a:lnTo>
                    <a:lnTo>
                      <a:pt x="6" y="12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564" name="Freeform 464"/>
              <p:cNvSpPr>
                <a:spLocks/>
              </p:cNvSpPr>
              <p:nvPr/>
            </p:nvSpPr>
            <p:spPr bwMode="auto">
              <a:xfrm>
                <a:off x="1698" y="2914"/>
                <a:ext cx="32" cy="42"/>
              </a:xfrm>
              <a:custGeom>
                <a:avLst/>
                <a:gdLst>
                  <a:gd name="T0" fmla="*/ 32 w 32"/>
                  <a:gd name="T1" fmla="*/ 24 h 42"/>
                  <a:gd name="T2" fmla="*/ 30 w 32"/>
                  <a:gd name="T3" fmla="*/ 32 h 42"/>
                  <a:gd name="T4" fmla="*/ 26 w 32"/>
                  <a:gd name="T5" fmla="*/ 38 h 42"/>
                  <a:gd name="T6" fmla="*/ 22 w 32"/>
                  <a:gd name="T7" fmla="*/ 40 h 42"/>
                  <a:gd name="T8" fmla="*/ 16 w 32"/>
                  <a:gd name="T9" fmla="*/ 42 h 42"/>
                  <a:gd name="T10" fmla="*/ 10 w 32"/>
                  <a:gd name="T11" fmla="*/ 40 h 42"/>
                  <a:gd name="T12" fmla="*/ 4 w 32"/>
                  <a:gd name="T13" fmla="*/ 36 h 42"/>
                  <a:gd name="T14" fmla="*/ 2 w 32"/>
                  <a:gd name="T15" fmla="*/ 32 h 42"/>
                  <a:gd name="T16" fmla="*/ 0 w 32"/>
                  <a:gd name="T17" fmla="*/ 26 h 42"/>
                  <a:gd name="T18" fmla="*/ 0 w 32"/>
                  <a:gd name="T19" fmla="*/ 22 h 42"/>
                  <a:gd name="T20" fmla="*/ 0 w 32"/>
                  <a:gd name="T21" fmla="*/ 16 h 42"/>
                  <a:gd name="T22" fmla="*/ 2 w 32"/>
                  <a:gd name="T23" fmla="*/ 10 h 42"/>
                  <a:gd name="T24" fmla="*/ 6 w 32"/>
                  <a:gd name="T25" fmla="*/ 6 h 42"/>
                  <a:gd name="T26" fmla="*/ 12 w 32"/>
                  <a:gd name="T27" fmla="*/ 2 h 42"/>
                  <a:gd name="T28" fmla="*/ 18 w 32"/>
                  <a:gd name="T29" fmla="*/ 0 h 42"/>
                  <a:gd name="T30" fmla="*/ 24 w 32"/>
                  <a:gd name="T31" fmla="*/ 2 h 42"/>
                  <a:gd name="T32" fmla="*/ 28 w 32"/>
                  <a:gd name="T33" fmla="*/ 4 h 42"/>
                  <a:gd name="T34" fmla="*/ 30 w 32"/>
                  <a:gd name="T35" fmla="*/ 6 h 42"/>
                  <a:gd name="T36" fmla="*/ 32 w 32"/>
                  <a:gd name="T37" fmla="*/ 10 h 42"/>
                  <a:gd name="T38" fmla="*/ 30 w 32"/>
                  <a:gd name="T39" fmla="*/ 12 h 42"/>
                  <a:gd name="T40" fmla="*/ 30 w 32"/>
                  <a:gd name="T41" fmla="*/ 12 h 42"/>
                  <a:gd name="T42" fmla="*/ 28 w 32"/>
                  <a:gd name="T43" fmla="*/ 14 h 42"/>
                  <a:gd name="T44" fmla="*/ 28 w 32"/>
                  <a:gd name="T45" fmla="*/ 14 h 42"/>
                  <a:gd name="T46" fmla="*/ 26 w 32"/>
                  <a:gd name="T47" fmla="*/ 12 h 42"/>
                  <a:gd name="T48" fmla="*/ 24 w 32"/>
                  <a:gd name="T49" fmla="*/ 12 h 42"/>
                  <a:gd name="T50" fmla="*/ 24 w 32"/>
                  <a:gd name="T51" fmla="*/ 10 h 42"/>
                  <a:gd name="T52" fmla="*/ 22 w 32"/>
                  <a:gd name="T53" fmla="*/ 8 h 42"/>
                  <a:gd name="T54" fmla="*/ 22 w 32"/>
                  <a:gd name="T55" fmla="*/ 6 h 42"/>
                  <a:gd name="T56" fmla="*/ 22 w 32"/>
                  <a:gd name="T57" fmla="*/ 4 h 42"/>
                  <a:gd name="T58" fmla="*/ 20 w 32"/>
                  <a:gd name="T59" fmla="*/ 4 h 42"/>
                  <a:gd name="T60" fmla="*/ 18 w 32"/>
                  <a:gd name="T61" fmla="*/ 4 h 42"/>
                  <a:gd name="T62" fmla="*/ 14 w 32"/>
                  <a:gd name="T63" fmla="*/ 4 h 42"/>
                  <a:gd name="T64" fmla="*/ 10 w 32"/>
                  <a:gd name="T65" fmla="*/ 6 h 42"/>
                  <a:gd name="T66" fmla="*/ 8 w 32"/>
                  <a:gd name="T67" fmla="*/ 12 h 42"/>
                  <a:gd name="T68" fmla="*/ 8 w 32"/>
                  <a:gd name="T69" fmla="*/ 18 h 42"/>
                  <a:gd name="T70" fmla="*/ 8 w 32"/>
                  <a:gd name="T71" fmla="*/ 24 h 42"/>
                  <a:gd name="T72" fmla="*/ 10 w 32"/>
                  <a:gd name="T73" fmla="*/ 30 h 42"/>
                  <a:gd name="T74" fmla="*/ 14 w 32"/>
                  <a:gd name="T75" fmla="*/ 34 h 42"/>
                  <a:gd name="T76" fmla="*/ 20 w 32"/>
                  <a:gd name="T77" fmla="*/ 34 h 42"/>
                  <a:gd name="T78" fmla="*/ 24 w 32"/>
                  <a:gd name="T79" fmla="*/ 34 h 42"/>
                  <a:gd name="T80" fmla="*/ 28 w 32"/>
                  <a:gd name="T81" fmla="*/ 32 h 42"/>
                  <a:gd name="T82" fmla="*/ 30 w 32"/>
                  <a:gd name="T83" fmla="*/ 30 h 42"/>
                  <a:gd name="T84" fmla="*/ 32 w 32"/>
                  <a:gd name="T85" fmla="*/ 24 h 42"/>
                  <a:gd name="T86" fmla="*/ 32 w 32"/>
                  <a:gd name="T87" fmla="*/ 24 h 4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"/>
                  <a:gd name="T133" fmla="*/ 0 h 42"/>
                  <a:gd name="T134" fmla="*/ 32 w 32"/>
                  <a:gd name="T135" fmla="*/ 42 h 4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" h="42">
                    <a:moveTo>
                      <a:pt x="32" y="24"/>
                    </a:moveTo>
                    <a:lnTo>
                      <a:pt x="30" y="32"/>
                    </a:lnTo>
                    <a:lnTo>
                      <a:pt x="26" y="38"/>
                    </a:lnTo>
                    <a:lnTo>
                      <a:pt x="22" y="40"/>
                    </a:lnTo>
                    <a:lnTo>
                      <a:pt x="16" y="42"/>
                    </a:lnTo>
                    <a:lnTo>
                      <a:pt x="10" y="40"/>
                    </a:lnTo>
                    <a:lnTo>
                      <a:pt x="4" y="36"/>
                    </a:lnTo>
                    <a:lnTo>
                      <a:pt x="2" y="32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2" y="10"/>
                    </a:lnTo>
                    <a:lnTo>
                      <a:pt x="30" y="12"/>
                    </a:lnTo>
                    <a:lnTo>
                      <a:pt x="28" y="14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8" y="12"/>
                    </a:lnTo>
                    <a:lnTo>
                      <a:pt x="8" y="18"/>
                    </a:lnTo>
                    <a:lnTo>
                      <a:pt x="8" y="24"/>
                    </a:lnTo>
                    <a:lnTo>
                      <a:pt x="10" y="30"/>
                    </a:lnTo>
                    <a:lnTo>
                      <a:pt x="14" y="34"/>
                    </a:lnTo>
                    <a:lnTo>
                      <a:pt x="20" y="34"/>
                    </a:lnTo>
                    <a:lnTo>
                      <a:pt x="24" y="34"/>
                    </a:lnTo>
                    <a:lnTo>
                      <a:pt x="28" y="32"/>
                    </a:lnTo>
                    <a:lnTo>
                      <a:pt x="30" y="30"/>
                    </a:lnTo>
                    <a:lnTo>
                      <a:pt x="3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565" name="Freeform 465"/>
              <p:cNvSpPr>
                <a:spLocks/>
              </p:cNvSpPr>
              <p:nvPr/>
            </p:nvSpPr>
            <p:spPr bwMode="auto">
              <a:xfrm>
                <a:off x="1736" y="2894"/>
                <a:ext cx="42" cy="60"/>
              </a:xfrm>
              <a:custGeom>
                <a:avLst/>
                <a:gdLst>
                  <a:gd name="T0" fmla="*/ 12 w 42"/>
                  <a:gd name="T1" fmla="*/ 28 h 60"/>
                  <a:gd name="T2" fmla="*/ 20 w 42"/>
                  <a:gd name="T3" fmla="*/ 22 h 60"/>
                  <a:gd name="T4" fmla="*/ 26 w 42"/>
                  <a:gd name="T5" fmla="*/ 20 h 60"/>
                  <a:gd name="T6" fmla="*/ 32 w 42"/>
                  <a:gd name="T7" fmla="*/ 22 h 60"/>
                  <a:gd name="T8" fmla="*/ 36 w 42"/>
                  <a:gd name="T9" fmla="*/ 28 h 60"/>
                  <a:gd name="T10" fmla="*/ 36 w 42"/>
                  <a:gd name="T11" fmla="*/ 38 h 60"/>
                  <a:gd name="T12" fmla="*/ 36 w 42"/>
                  <a:gd name="T13" fmla="*/ 56 h 60"/>
                  <a:gd name="T14" fmla="*/ 38 w 42"/>
                  <a:gd name="T15" fmla="*/ 58 h 60"/>
                  <a:gd name="T16" fmla="*/ 40 w 42"/>
                  <a:gd name="T17" fmla="*/ 60 h 60"/>
                  <a:gd name="T18" fmla="*/ 42 w 42"/>
                  <a:gd name="T19" fmla="*/ 60 h 60"/>
                  <a:gd name="T20" fmla="*/ 24 w 42"/>
                  <a:gd name="T21" fmla="*/ 60 h 60"/>
                  <a:gd name="T22" fmla="*/ 26 w 42"/>
                  <a:gd name="T23" fmla="*/ 60 h 60"/>
                  <a:gd name="T24" fmla="*/ 28 w 42"/>
                  <a:gd name="T25" fmla="*/ 58 h 60"/>
                  <a:gd name="T26" fmla="*/ 28 w 42"/>
                  <a:gd name="T27" fmla="*/ 54 h 60"/>
                  <a:gd name="T28" fmla="*/ 28 w 42"/>
                  <a:gd name="T29" fmla="*/ 38 h 60"/>
                  <a:gd name="T30" fmla="*/ 28 w 42"/>
                  <a:gd name="T31" fmla="*/ 30 h 60"/>
                  <a:gd name="T32" fmla="*/ 26 w 42"/>
                  <a:gd name="T33" fmla="*/ 28 h 60"/>
                  <a:gd name="T34" fmla="*/ 22 w 42"/>
                  <a:gd name="T35" fmla="*/ 26 h 60"/>
                  <a:gd name="T36" fmla="*/ 18 w 42"/>
                  <a:gd name="T37" fmla="*/ 28 h 60"/>
                  <a:gd name="T38" fmla="*/ 12 w 42"/>
                  <a:gd name="T39" fmla="*/ 32 h 60"/>
                  <a:gd name="T40" fmla="*/ 12 w 42"/>
                  <a:gd name="T41" fmla="*/ 56 h 60"/>
                  <a:gd name="T42" fmla="*/ 14 w 42"/>
                  <a:gd name="T43" fmla="*/ 58 h 60"/>
                  <a:gd name="T44" fmla="*/ 16 w 42"/>
                  <a:gd name="T45" fmla="*/ 60 h 60"/>
                  <a:gd name="T46" fmla="*/ 18 w 42"/>
                  <a:gd name="T47" fmla="*/ 60 h 60"/>
                  <a:gd name="T48" fmla="*/ 0 w 42"/>
                  <a:gd name="T49" fmla="*/ 60 h 60"/>
                  <a:gd name="T50" fmla="*/ 4 w 42"/>
                  <a:gd name="T51" fmla="*/ 58 h 60"/>
                  <a:gd name="T52" fmla="*/ 4 w 42"/>
                  <a:gd name="T53" fmla="*/ 58 h 60"/>
                  <a:gd name="T54" fmla="*/ 4 w 42"/>
                  <a:gd name="T55" fmla="*/ 52 h 60"/>
                  <a:gd name="T56" fmla="*/ 4 w 42"/>
                  <a:gd name="T57" fmla="*/ 10 h 60"/>
                  <a:gd name="T58" fmla="*/ 4 w 42"/>
                  <a:gd name="T59" fmla="*/ 6 h 60"/>
                  <a:gd name="T60" fmla="*/ 4 w 42"/>
                  <a:gd name="T61" fmla="*/ 4 h 60"/>
                  <a:gd name="T62" fmla="*/ 2 w 42"/>
                  <a:gd name="T63" fmla="*/ 4 h 60"/>
                  <a:gd name="T64" fmla="*/ 0 w 42"/>
                  <a:gd name="T65" fmla="*/ 4 h 60"/>
                  <a:gd name="T66" fmla="*/ 12 w 42"/>
                  <a:gd name="T67" fmla="*/ 0 h 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"/>
                  <a:gd name="T103" fmla="*/ 0 h 60"/>
                  <a:gd name="T104" fmla="*/ 42 w 42"/>
                  <a:gd name="T105" fmla="*/ 60 h 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" h="60">
                    <a:moveTo>
                      <a:pt x="12" y="0"/>
                    </a:moveTo>
                    <a:lnTo>
                      <a:pt x="12" y="28"/>
                    </a:lnTo>
                    <a:lnTo>
                      <a:pt x="16" y="24"/>
                    </a:lnTo>
                    <a:lnTo>
                      <a:pt x="20" y="22"/>
                    </a:lnTo>
                    <a:lnTo>
                      <a:pt x="22" y="20"/>
                    </a:lnTo>
                    <a:lnTo>
                      <a:pt x="26" y="20"/>
                    </a:lnTo>
                    <a:lnTo>
                      <a:pt x="28" y="22"/>
                    </a:lnTo>
                    <a:lnTo>
                      <a:pt x="32" y="22"/>
                    </a:lnTo>
                    <a:lnTo>
                      <a:pt x="34" y="24"/>
                    </a:lnTo>
                    <a:lnTo>
                      <a:pt x="36" y="28"/>
                    </a:lnTo>
                    <a:lnTo>
                      <a:pt x="36" y="32"/>
                    </a:lnTo>
                    <a:lnTo>
                      <a:pt x="36" y="38"/>
                    </a:lnTo>
                    <a:lnTo>
                      <a:pt x="36" y="52"/>
                    </a:lnTo>
                    <a:lnTo>
                      <a:pt x="36" y="56"/>
                    </a:lnTo>
                    <a:lnTo>
                      <a:pt x="36" y="58"/>
                    </a:lnTo>
                    <a:lnTo>
                      <a:pt x="38" y="58"/>
                    </a:lnTo>
                    <a:lnTo>
                      <a:pt x="38" y="60"/>
                    </a:lnTo>
                    <a:lnTo>
                      <a:pt x="40" y="60"/>
                    </a:lnTo>
                    <a:lnTo>
                      <a:pt x="42" y="60"/>
                    </a:lnTo>
                    <a:lnTo>
                      <a:pt x="24" y="60"/>
                    </a:lnTo>
                    <a:lnTo>
                      <a:pt x="26" y="60"/>
                    </a:lnTo>
                    <a:lnTo>
                      <a:pt x="28" y="58"/>
                    </a:lnTo>
                    <a:lnTo>
                      <a:pt x="28" y="56"/>
                    </a:lnTo>
                    <a:lnTo>
                      <a:pt x="28" y="54"/>
                    </a:lnTo>
                    <a:lnTo>
                      <a:pt x="28" y="52"/>
                    </a:lnTo>
                    <a:lnTo>
                      <a:pt x="28" y="38"/>
                    </a:lnTo>
                    <a:lnTo>
                      <a:pt x="28" y="32"/>
                    </a:lnTo>
                    <a:lnTo>
                      <a:pt x="28" y="30"/>
                    </a:lnTo>
                    <a:lnTo>
                      <a:pt x="28" y="28"/>
                    </a:lnTo>
                    <a:lnTo>
                      <a:pt x="26" y="28"/>
                    </a:lnTo>
                    <a:lnTo>
                      <a:pt x="24" y="26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8" y="28"/>
                    </a:lnTo>
                    <a:lnTo>
                      <a:pt x="16" y="28"/>
                    </a:lnTo>
                    <a:lnTo>
                      <a:pt x="12" y="32"/>
                    </a:lnTo>
                    <a:lnTo>
                      <a:pt x="12" y="52"/>
                    </a:lnTo>
                    <a:lnTo>
                      <a:pt x="12" y="56"/>
                    </a:lnTo>
                    <a:lnTo>
                      <a:pt x="12" y="58"/>
                    </a:lnTo>
                    <a:lnTo>
                      <a:pt x="14" y="58"/>
                    </a:lnTo>
                    <a:lnTo>
                      <a:pt x="14" y="60"/>
                    </a:lnTo>
                    <a:lnTo>
                      <a:pt x="16" y="60"/>
                    </a:lnTo>
                    <a:lnTo>
                      <a:pt x="18" y="60"/>
                    </a:lnTo>
                    <a:lnTo>
                      <a:pt x="0" y="60"/>
                    </a:lnTo>
                    <a:lnTo>
                      <a:pt x="2" y="60"/>
                    </a:lnTo>
                    <a:lnTo>
                      <a:pt x="4" y="58"/>
                    </a:lnTo>
                    <a:lnTo>
                      <a:pt x="4" y="56"/>
                    </a:lnTo>
                    <a:lnTo>
                      <a:pt x="4" y="52"/>
                    </a:lnTo>
                    <a:lnTo>
                      <a:pt x="4" y="16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566" name="Rectangle 466"/>
              <p:cNvSpPr>
                <a:spLocks noChangeArrowheads="1"/>
              </p:cNvSpPr>
              <p:nvPr/>
            </p:nvSpPr>
            <p:spPr bwMode="auto">
              <a:xfrm>
                <a:off x="1888" y="2880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7" name="Rectangle 467"/>
              <p:cNvSpPr>
                <a:spLocks noChangeArrowheads="1"/>
              </p:cNvSpPr>
              <p:nvPr/>
            </p:nvSpPr>
            <p:spPr bwMode="auto">
              <a:xfrm>
                <a:off x="1904" y="2880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8" name="Freeform 468"/>
              <p:cNvSpPr>
                <a:spLocks noEditPoints="1"/>
              </p:cNvSpPr>
              <p:nvPr/>
            </p:nvSpPr>
            <p:spPr bwMode="auto">
              <a:xfrm>
                <a:off x="2048" y="2896"/>
                <a:ext cx="38" cy="58"/>
              </a:xfrm>
              <a:custGeom>
                <a:avLst/>
                <a:gdLst>
                  <a:gd name="T0" fmla="*/ 38 w 38"/>
                  <a:gd name="T1" fmla="*/ 38 h 58"/>
                  <a:gd name="T2" fmla="*/ 38 w 38"/>
                  <a:gd name="T3" fmla="*/ 44 h 58"/>
                  <a:gd name="T4" fmla="*/ 30 w 38"/>
                  <a:gd name="T5" fmla="*/ 44 h 58"/>
                  <a:gd name="T6" fmla="*/ 30 w 38"/>
                  <a:gd name="T7" fmla="*/ 58 h 58"/>
                  <a:gd name="T8" fmla="*/ 22 w 38"/>
                  <a:gd name="T9" fmla="*/ 58 h 58"/>
                  <a:gd name="T10" fmla="*/ 22 w 38"/>
                  <a:gd name="T11" fmla="*/ 44 h 58"/>
                  <a:gd name="T12" fmla="*/ 0 w 38"/>
                  <a:gd name="T13" fmla="*/ 44 h 58"/>
                  <a:gd name="T14" fmla="*/ 0 w 38"/>
                  <a:gd name="T15" fmla="*/ 38 h 58"/>
                  <a:gd name="T16" fmla="*/ 26 w 38"/>
                  <a:gd name="T17" fmla="*/ 0 h 58"/>
                  <a:gd name="T18" fmla="*/ 30 w 38"/>
                  <a:gd name="T19" fmla="*/ 0 h 58"/>
                  <a:gd name="T20" fmla="*/ 30 w 38"/>
                  <a:gd name="T21" fmla="*/ 38 h 58"/>
                  <a:gd name="T22" fmla="*/ 38 w 38"/>
                  <a:gd name="T23" fmla="*/ 38 h 58"/>
                  <a:gd name="T24" fmla="*/ 22 w 38"/>
                  <a:gd name="T25" fmla="*/ 38 h 58"/>
                  <a:gd name="T26" fmla="*/ 22 w 38"/>
                  <a:gd name="T27" fmla="*/ 8 h 58"/>
                  <a:gd name="T28" fmla="*/ 4 w 38"/>
                  <a:gd name="T29" fmla="*/ 38 h 58"/>
                  <a:gd name="T30" fmla="*/ 22 w 38"/>
                  <a:gd name="T31" fmla="*/ 38 h 5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58"/>
                  <a:gd name="T50" fmla="*/ 38 w 38"/>
                  <a:gd name="T51" fmla="*/ 58 h 5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58">
                    <a:moveTo>
                      <a:pt x="38" y="38"/>
                    </a:moveTo>
                    <a:lnTo>
                      <a:pt x="38" y="44"/>
                    </a:lnTo>
                    <a:lnTo>
                      <a:pt x="30" y="44"/>
                    </a:lnTo>
                    <a:lnTo>
                      <a:pt x="30" y="58"/>
                    </a:lnTo>
                    <a:lnTo>
                      <a:pt x="22" y="58"/>
                    </a:lnTo>
                    <a:lnTo>
                      <a:pt x="22" y="44"/>
                    </a:lnTo>
                    <a:lnTo>
                      <a:pt x="0" y="44"/>
                    </a:lnTo>
                    <a:lnTo>
                      <a:pt x="0" y="38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0" y="38"/>
                    </a:lnTo>
                    <a:lnTo>
                      <a:pt x="38" y="38"/>
                    </a:lnTo>
                    <a:close/>
                    <a:moveTo>
                      <a:pt x="22" y="38"/>
                    </a:moveTo>
                    <a:lnTo>
                      <a:pt x="22" y="8"/>
                    </a:lnTo>
                    <a:lnTo>
                      <a:pt x="4" y="38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569" name="Rectangle 469"/>
              <p:cNvSpPr>
                <a:spLocks noChangeArrowheads="1"/>
              </p:cNvSpPr>
              <p:nvPr/>
            </p:nvSpPr>
            <p:spPr bwMode="auto">
              <a:xfrm>
                <a:off x="2152" y="2880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0" name="Freeform 470"/>
              <p:cNvSpPr>
                <a:spLocks noEditPoints="1"/>
              </p:cNvSpPr>
              <p:nvPr/>
            </p:nvSpPr>
            <p:spPr bwMode="auto">
              <a:xfrm>
                <a:off x="2300" y="2896"/>
                <a:ext cx="38" cy="60"/>
              </a:xfrm>
              <a:custGeom>
                <a:avLst/>
                <a:gdLst>
                  <a:gd name="T0" fmla="*/ 0 w 38"/>
                  <a:gd name="T1" fmla="*/ 30 h 60"/>
                  <a:gd name="T2" fmla="*/ 2 w 38"/>
                  <a:gd name="T3" fmla="*/ 20 h 60"/>
                  <a:gd name="T4" fmla="*/ 4 w 38"/>
                  <a:gd name="T5" fmla="*/ 12 h 60"/>
                  <a:gd name="T6" fmla="*/ 8 w 38"/>
                  <a:gd name="T7" fmla="*/ 6 h 60"/>
                  <a:gd name="T8" fmla="*/ 12 w 38"/>
                  <a:gd name="T9" fmla="*/ 2 h 60"/>
                  <a:gd name="T10" fmla="*/ 16 w 38"/>
                  <a:gd name="T11" fmla="*/ 0 h 60"/>
                  <a:gd name="T12" fmla="*/ 20 w 38"/>
                  <a:gd name="T13" fmla="*/ 0 h 60"/>
                  <a:gd name="T14" fmla="*/ 24 w 38"/>
                  <a:gd name="T15" fmla="*/ 0 h 60"/>
                  <a:gd name="T16" fmla="*/ 28 w 38"/>
                  <a:gd name="T17" fmla="*/ 2 h 60"/>
                  <a:gd name="T18" fmla="*/ 32 w 38"/>
                  <a:gd name="T19" fmla="*/ 6 h 60"/>
                  <a:gd name="T20" fmla="*/ 34 w 38"/>
                  <a:gd name="T21" fmla="*/ 12 h 60"/>
                  <a:gd name="T22" fmla="*/ 36 w 38"/>
                  <a:gd name="T23" fmla="*/ 20 h 60"/>
                  <a:gd name="T24" fmla="*/ 38 w 38"/>
                  <a:gd name="T25" fmla="*/ 30 h 60"/>
                  <a:gd name="T26" fmla="*/ 36 w 38"/>
                  <a:gd name="T27" fmla="*/ 38 h 60"/>
                  <a:gd name="T28" fmla="*/ 34 w 38"/>
                  <a:gd name="T29" fmla="*/ 46 h 60"/>
                  <a:gd name="T30" fmla="*/ 32 w 38"/>
                  <a:gd name="T31" fmla="*/ 52 h 60"/>
                  <a:gd name="T32" fmla="*/ 28 w 38"/>
                  <a:gd name="T33" fmla="*/ 56 h 60"/>
                  <a:gd name="T34" fmla="*/ 24 w 38"/>
                  <a:gd name="T35" fmla="*/ 58 h 60"/>
                  <a:gd name="T36" fmla="*/ 18 w 38"/>
                  <a:gd name="T37" fmla="*/ 60 h 60"/>
                  <a:gd name="T38" fmla="*/ 14 w 38"/>
                  <a:gd name="T39" fmla="*/ 58 h 60"/>
                  <a:gd name="T40" fmla="*/ 10 w 38"/>
                  <a:gd name="T41" fmla="*/ 56 h 60"/>
                  <a:gd name="T42" fmla="*/ 6 w 38"/>
                  <a:gd name="T43" fmla="*/ 50 h 60"/>
                  <a:gd name="T44" fmla="*/ 2 w 38"/>
                  <a:gd name="T45" fmla="*/ 40 h 60"/>
                  <a:gd name="T46" fmla="*/ 0 w 38"/>
                  <a:gd name="T47" fmla="*/ 30 h 60"/>
                  <a:gd name="T48" fmla="*/ 10 w 38"/>
                  <a:gd name="T49" fmla="*/ 30 h 60"/>
                  <a:gd name="T50" fmla="*/ 10 w 38"/>
                  <a:gd name="T51" fmla="*/ 42 h 60"/>
                  <a:gd name="T52" fmla="*/ 12 w 38"/>
                  <a:gd name="T53" fmla="*/ 50 h 60"/>
                  <a:gd name="T54" fmla="*/ 14 w 38"/>
                  <a:gd name="T55" fmla="*/ 54 h 60"/>
                  <a:gd name="T56" fmla="*/ 16 w 38"/>
                  <a:gd name="T57" fmla="*/ 56 h 60"/>
                  <a:gd name="T58" fmla="*/ 20 w 38"/>
                  <a:gd name="T59" fmla="*/ 56 h 60"/>
                  <a:gd name="T60" fmla="*/ 22 w 38"/>
                  <a:gd name="T61" fmla="*/ 56 h 60"/>
                  <a:gd name="T62" fmla="*/ 24 w 38"/>
                  <a:gd name="T63" fmla="*/ 54 h 60"/>
                  <a:gd name="T64" fmla="*/ 26 w 38"/>
                  <a:gd name="T65" fmla="*/ 52 h 60"/>
                  <a:gd name="T66" fmla="*/ 28 w 38"/>
                  <a:gd name="T67" fmla="*/ 48 h 60"/>
                  <a:gd name="T68" fmla="*/ 28 w 38"/>
                  <a:gd name="T69" fmla="*/ 38 h 60"/>
                  <a:gd name="T70" fmla="*/ 30 w 38"/>
                  <a:gd name="T71" fmla="*/ 28 h 60"/>
                  <a:gd name="T72" fmla="*/ 28 w 38"/>
                  <a:gd name="T73" fmla="*/ 18 h 60"/>
                  <a:gd name="T74" fmla="*/ 28 w 38"/>
                  <a:gd name="T75" fmla="*/ 10 h 60"/>
                  <a:gd name="T76" fmla="*/ 26 w 38"/>
                  <a:gd name="T77" fmla="*/ 6 h 60"/>
                  <a:gd name="T78" fmla="*/ 24 w 38"/>
                  <a:gd name="T79" fmla="*/ 4 h 60"/>
                  <a:gd name="T80" fmla="*/ 22 w 38"/>
                  <a:gd name="T81" fmla="*/ 2 h 60"/>
                  <a:gd name="T82" fmla="*/ 20 w 38"/>
                  <a:gd name="T83" fmla="*/ 2 h 60"/>
                  <a:gd name="T84" fmla="*/ 16 w 38"/>
                  <a:gd name="T85" fmla="*/ 2 h 60"/>
                  <a:gd name="T86" fmla="*/ 14 w 38"/>
                  <a:gd name="T87" fmla="*/ 4 h 60"/>
                  <a:gd name="T88" fmla="*/ 12 w 38"/>
                  <a:gd name="T89" fmla="*/ 10 h 60"/>
                  <a:gd name="T90" fmla="*/ 10 w 38"/>
                  <a:gd name="T91" fmla="*/ 16 h 60"/>
                  <a:gd name="T92" fmla="*/ 10 w 38"/>
                  <a:gd name="T93" fmla="*/ 24 h 60"/>
                  <a:gd name="T94" fmla="*/ 10 w 38"/>
                  <a:gd name="T95" fmla="*/ 30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"/>
                  <a:gd name="T145" fmla="*/ 0 h 60"/>
                  <a:gd name="T146" fmla="*/ 38 w 38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" h="60">
                    <a:moveTo>
                      <a:pt x="0" y="30"/>
                    </a:moveTo>
                    <a:lnTo>
                      <a:pt x="2" y="20"/>
                    </a:lnTo>
                    <a:lnTo>
                      <a:pt x="4" y="12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6"/>
                    </a:lnTo>
                    <a:lnTo>
                      <a:pt x="34" y="12"/>
                    </a:lnTo>
                    <a:lnTo>
                      <a:pt x="36" y="20"/>
                    </a:lnTo>
                    <a:lnTo>
                      <a:pt x="38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2" y="52"/>
                    </a:lnTo>
                    <a:lnTo>
                      <a:pt x="28" y="56"/>
                    </a:lnTo>
                    <a:lnTo>
                      <a:pt x="24" y="58"/>
                    </a:lnTo>
                    <a:lnTo>
                      <a:pt x="18" y="60"/>
                    </a:lnTo>
                    <a:lnTo>
                      <a:pt x="14" y="58"/>
                    </a:lnTo>
                    <a:lnTo>
                      <a:pt x="10" y="56"/>
                    </a:lnTo>
                    <a:lnTo>
                      <a:pt x="6" y="50"/>
                    </a:lnTo>
                    <a:lnTo>
                      <a:pt x="2" y="40"/>
                    </a:lnTo>
                    <a:lnTo>
                      <a:pt x="0" y="30"/>
                    </a:lnTo>
                    <a:close/>
                    <a:moveTo>
                      <a:pt x="10" y="30"/>
                    </a:moveTo>
                    <a:lnTo>
                      <a:pt x="10" y="42"/>
                    </a:lnTo>
                    <a:lnTo>
                      <a:pt x="12" y="50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20" y="56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52"/>
                    </a:lnTo>
                    <a:lnTo>
                      <a:pt x="28" y="48"/>
                    </a:lnTo>
                    <a:lnTo>
                      <a:pt x="28" y="38"/>
                    </a:lnTo>
                    <a:lnTo>
                      <a:pt x="30" y="28"/>
                    </a:lnTo>
                    <a:lnTo>
                      <a:pt x="28" y="18"/>
                    </a:lnTo>
                    <a:lnTo>
                      <a:pt x="28" y="10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571" name="Rectangle 471"/>
              <p:cNvSpPr>
                <a:spLocks noChangeArrowheads="1"/>
              </p:cNvSpPr>
              <p:nvPr/>
            </p:nvSpPr>
            <p:spPr bwMode="auto">
              <a:xfrm>
                <a:off x="2496" y="2880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2" name="Freeform 472"/>
              <p:cNvSpPr>
                <a:spLocks noEditPoints="1"/>
              </p:cNvSpPr>
              <p:nvPr/>
            </p:nvSpPr>
            <p:spPr bwMode="auto">
              <a:xfrm>
                <a:off x="2638" y="2896"/>
                <a:ext cx="38" cy="60"/>
              </a:xfrm>
              <a:custGeom>
                <a:avLst/>
                <a:gdLst>
                  <a:gd name="T0" fmla="*/ 0 w 38"/>
                  <a:gd name="T1" fmla="*/ 30 h 60"/>
                  <a:gd name="T2" fmla="*/ 2 w 38"/>
                  <a:gd name="T3" fmla="*/ 20 h 60"/>
                  <a:gd name="T4" fmla="*/ 4 w 38"/>
                  <a:gd name="T5" fmla="*/ 12 h 60"/>
                  <a:gd name="T6" fmla="*/ 6 w 38"/>
                  <a:gd name="T7" fmla="*/ 6 h 60"/>
                  <a:gd name="T8" fmla="*/ 12 w 38"/>
                  <a:gd name="T9" fmla="*/ 2 h 60"/>
                  <a:gd name="T10" fmla="*/ 14 w 38"/>
                  <a:gd name="T11" fmla="*/ 0 h 60"/>
                  <a:gd name="T12" fmla="*/ 18 w 38"/>
                  <a:gd name="T13" fmla="*/ 0 h 60"/>
                  <a:gd name="T14" fmla="*/ 24 w 38"/>
                  <a:gd name="T15" fmla="*/ 0 h 60"/>
                  <a:gd name="T16" fmla="*/ 26 w 38"/>
                  <a:gd name="T17" fmla="*/ 2 h 60"/>
                  <a:gd name="T18" fmla="*/ 30 w 38"/>
                  <a:gd name="T19" fmla="*/ 6 h 60"/>
                  <a:gd name="T20" fmla="*/ 34 w 38"/>
                  <a:gd name="T21" fmla="*/ 12 h 60"/>
                  <a:gd name="T22" fmla="*/ 36 w 38"/>
                  <a:gd name="T23" fmla="*/ 20 h 60"/>
                  <a:gd name="T24" fmla="*/ 38 w 38"/>
                  <a:gd name="T25" fmla="*/ 30 h 60"/>
                  <a:gd name="T26" fmla="*/ 36 w 38"/>
                  <a:gd name="T27" fmla="*/ 38 h 60"/>
                  <a:gd name="T28" fmla="*/ 34 w 38"/>
                  <a:gd name="T29" fmla="*/ 46 h 60"/>
                  <a:gd name="T30" fmla="*/ 30 w 38"/>
                  <a:gd name="T31" fmla="*/ 52 h 60"/>
                  <a:gd name="T32" fmla="*/ 26 w 38"/>
                  <a:gd name="T33" fmla="*/ 56 h 60"/>
                  <a:gd name="T34" fmla="*/ 22 w 38"/>
                  <a:gd name="T35" fmla="*/ 58 h 60"/>
                  <a:gd name="T36" fmla="*/ 18 w 38"/>
                  <a:gd name="T37" fmla="*/ 60 h 60"/>
                  <a:gd name="T38" fmla="*/ 14 w 38"/>
                  <a:gd name="T39" fmla="*/ 58 h 60"/>
                  <a:gd name="T40" fmla="*/ 8 w 38"/>
                  <a:gd name="T41" fmla="*/ 56 h 60"/>
                  <a:gd name="T42" fmla="*/ 6 w 38"/>
                  <a:gd name="T43" fmla="*/ 50 h 60"/>
                  <a:gd name="T44" fmla="*/ 2 w 38"/>
                  <a:gd name="T45" fmla="*/ 40 h 60"/>
                  <a:gd name="T46" fmla="*/ 0 w 38"/>
                  <a:gd name="T47" fmla="*/ 30 h 60"/>
                  <a:gd name="T48" fmla="*/ 8 w 38"/>
                  <a:gd name="T49" fmla="*/ 30 h 60"/>
                  <a:gd name="T50" fmla="*/ 10 w 38"/>
                  <a:gd name="T51" fmla="*/ 42 h 60"/>
                  <a:gd name="T52" fmla="*/ 12 w 38"/>
                  <a:gd name="T53" fmla="*/ 50 h 60"/>
                  <a:gd name="T54" fmla="*/ 14 w 38"/>
                  <a:gd name="T55" fmla="*/ 54 h 60"/>
                  <a:gd name="T56" fmla="*/ 16 w 38"/>
                  <a:gd name="T57" fmla="*/ 56 h 60"/>
                  <a:gd name="T58" fmla="*/ 18 w 38"/>
                  <a:gd name="T59" fmla="*/ 56 h 60"/>
                  <a:gd name="T60" fmla="*/ 20 w 38"/>
                  <a:gd name="T61" fmla="*/ 56 h 60"/>
                  <a:gd name="T62" fmla="*/ 24 w 38"/>
                  <a:gd name="T63" fmla="*/ 54 h 60"/>
                  <a:gd name="T64" fmla="*/ 26 w 38"/>
                  <a:gd name="T65" fmla="*/ 52 h 60"/>
                  <a:gd name="T66" fmla="*/ 26 w 38"/>
                  <a:gd name="T67" fmla="*/ 48 h 60"/>
                  <a:gd name="T68" fmla="*/ 28 w 38"/>
                  <a:gd name="T69" fmla="*/ 38 h 60"/>
                  <a:gd name="T70" fmla="*/ 28 w 38"/>
                  <a:gd name="T71" fmla="*/ 28 h 60"/>
                  <a:gd name="T72" fmla="*/ 28 w 38"/>
                  <a:gd name="T73" fmla="*/ 18 h 60"/>
                  <a:gd name="T74" fmla="*/ 26 w 38"/>
                  <a:gd name="T75" fmla="*/ 10 h 60"/>
                  <a:gd name="T76" fmla="*/ 26 w 38"/>
                  <a:gd name="T77" fmla="*/ 6 h 60"/>
                  <a:gd name="T78" fmla="*/ 22 w 38"/>
                  <a:gd name="T79" fmla="*/ 4 h 60"/>
                  <a:gd name="T80" fmla="*/ 22 w 38"/>
                  <a:gd name="T81" fmla="*/ 2 h 60"/>
                  <a:gd name="T82" fmla="*/ 18 w 38"/>
                  <a:gd name="T83" fmla="*/ 2 h 60"/>
                  <a:gd name="T84" fmla="*/ 16 w 38"/>
                  <a:gd name="T85" fmla="*/ 2 h 60"/>
                  <a:gd name="T86" fmla="*/ 14 w 38"/>
                  <a:gd name="T87" fmla="*/ 4 h 60"/>
                  <a:gd name="T88" fmla="*/ 12 w 38"/>
                  <a:gd name="T89" fmla="*/ 10 h 60"/>
                  <a:gd name="T90" fmla="*/ 10 w 38"/>
                  <a:gd name="T91" fmla="*/ 16 h 60"/>
                  <a:gd name="T92" fmla="*/ 10 w 38"/>
                  <a:gd name="T93" fmla="*/ 24 h 60"/>
                  <a:gd name="T94" fmla="*/ 8 w 38"/>
                  <a:gd name="T95" fmla="*/ 30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"/>
                  <a:gd name="T145" fmla="*/ 0 h 60"/>
                  <a:gd name="T146" fmla="*/ 38 w 38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" h="60">
                    <a:moveTo>
                      <a:pt x="0" y="30"/>
                    </a:moveTo>
                    <a:lnTo>
                      <a:pt x="2" y="20"/>
                    </a:lnTo>
                    <a:lnTo>
                      <a:pt x="4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4" y="12"/>
                    </a:lnTo>
                    <a:lnTo>
                      <a:pt x="36" y="20"/>
                    </a:lnTo>
                    <a:lnTo>
                      <a:pt x="38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0" y="52"/>
                    </a:lnTo>
                    <a:lnTo>
                      <a:pt x="26" y="56"/>
                    </a:lnTo>
                    <a:lnTo>
                      <a:pt x="22" y="58"/>
                    </a:lnTo>
                    <a:lnTo>
                      <a:pt x="18" y="60"/>
                    </a:lnTo>
                    <a:lnTo>
                      <a:pt x="14" y="58"/>
                    </a:lnTo>
                    <a:lnTo>
                      <a:pt x="8" y="56"/>
                    </a:lnTo>
                    <a:lnTo>
                      <a:pt x="6" y="50"/>
                    </a:lnTo>
                    <a:lnTo>
                      <a:pt x="2" y="40"/>
                    </a:lnTo>
                    <a:lnTo>
                      <a:pt x="0" y="30"/>
                    </a:lnTo>
                    <a:close/>
                    <a:moveTo>
                      <a:pt x="8" y="30"/>
                    </a:moveTo>
                    <a:lnTo>
                      <a:pt x="10" y="42"/>
                    </a:lnTo>
                    <a:lnTo>
                      <a:pt x="12" y="50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4" y="54"/>
                    </a:lnTo>
                    <a:lnTo>
                      <a:pt x="26" y="52"/>
                    </a:lnTo>
                    <a:lnTo>
                      <a:pt x="26" y="48"/>
                    </a:lnTo>
                    <a:lnTo>
                      <a:pt x="28" y="38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0"/>
                    </a:lnTo>
                    <a:lnTo>
                      <a:pt x="26" y="6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573" name="Rectangle 473"/>
              <p:cNvSpPr>
                <a:spLocks noChangeArrowheads="1"/>
              </p:cNvSpPr>
              <p:nvPr/>
            </p:nvSpPr>
            <p:spPr bwMode="auto">
              <a:xfrm>
                <a:off x="2784" y="2880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4" name="Freeform 474"/>
              <p:cNvSpPr>
                <a:spLocks noEditPoints="1"/>
              </p:cNvSpPr>
              <p:nvPr/>
            </p:nvSpPr>
            <p:spPr bwMode="auto">
              <a:xfrm>
                <a:off x="2932" y="2896"/>
                <a:ext cx="38" cy="60"/>
              </a:xfrm>
              <a:custGeom>
                <a:avLst/>
                <a:gdLst>
                  <a:gd name="T0" fmla="*/ 0 w 38"/>
                  <a:gd name="T1" fmla="*/ 30 h 60"/>
                  <a:gd name="T2" fmla="*/ 2 w 38"/>
                  <a:gd name="T3" fmla="*/ 20 h 60"/>
                  <a:gd name="T4" fmla="*/ 4 w 38"/>
                  <a:gd name="T5" fmla="*/ 12 h 60"/>
                  <a:gd name="T6" fmla="*/ 8 w 38"/>
                  <a:gd name="T7" fmla="*/ 6 h 60"/>
                  <a:gd name="T8" fmla="*/ 12 w 38"/>
                  <a:gd name="T9" fmla="*/ 2 h 60"/>
                  <a:gd name="T10" fmla="*/ 16 w 38"/>
                  <a:gd name="T11" fmla="*/ 0 h 60"/>
                  <a:gd name="T12" fmla="*/ 20 w 38"/>
                  <a:gd name="T13" fmla="*/ 0 h 60"/>
                  <a:gd name="T14" fmla="*/ 24 w 38"/>
                  <a:gd name="T15" fmla="*/ 0 h 60"/>
                  <a:gd name="T16" fmla="*/ 28 w 38"/>
                  <a:gd name="T17" fmla="*/ 2 h 60"/>
                  <a:gd name="T18" fmla="*/ 30 w 38"/>
                  <a:gd name="T19" fmla="*/ 6 h 60"/>
                  <a:gd name="T20" fmla="*/ 34 w 38"/>
                  <a:gd name="T21" fmla="*/ 12 h 60"/>
                  <a:gd name="T22" fmla="*/ 36 w 38"/>
                  <a:gd name="T23" fmla="*/ 20 h 60"/>
                  <a:gd name="T24" fmla="*/ 38 w 38"/>
                  <a:gd name="T25" fmla="*/ 30 h 60"/>
                  <a:gd name="T26" fmla="*/ 36 w 38"/>
                  <a:gd name="T27" fmla="*/ 38 h 60"/>
                  <a:gd name="T28" fmla="*/ 34 w 38"/>
                  <a:gd name="T29" fmla="*/ 46 h 60"/>
                  <a:gd name="T30" fmla="*/ 32 w 38"/>
                  <a:gd name="T31" fmla="*/ 52 h 60"/>
                  <a:gd name="T32" fmla="*/ 28 w 38"/>
                  <a:gd name="T33" fmla="*/ 56 h 60"/>
                  <a:gd name="T34" fmla="*/ 24 w 38"/>
                  <a:gd name="T35" fmla="*/ 58 h 60"/>
                  <a:gd name="T36" fmla="*/ 18 w 38"/>
                  <a:gd name="T37" fmla="*/ 60 h 60"/>
                  <a:gd name="T38" fmla="*/ 14 w 38"/>
                  <a:gd name="T39" fmla="*/ 58 h 60"/>
                  <a:gd name="T40" fmla="*/ 10 w 38"/>
                  <a:gd name="T41" fmla="*/ 56 h 60"/>
                  <a:gd name="T42" fmla="*/ 6 w 38"/>
                  <a:gd name="T43" fmla="*/ 50 h 60"/>
                  <a:gd name="T44" fmla="*/ 2 w 38"/>
                  <a:gd name="T45" fmla="*/ 40 h 60"/>
                  <a:gd name="T46" fmla="*/ 0 w 38"/>
                  <a:gd name="T47" fmla="*/ 30 h 60"/>
                  <a:gd name="T48" fmla="*/ 10 w 38"/>
                  <a:gd name="T49" fmla="*/ 30 h 60"/>
                  <a:gd name="T50" fmla="*/ 10 w 38"/>
                  <a:gd name="T51" fmla="*/ 42 h 60"/>
                  <a:gd name="T52" fmla="*/ 12 w 38"/>
                  <a:gd name="T53" fmla="*/ 50 h 60"/>
                  <a:gd name="T54" fmla="*/ 14 w 38"/>
                  <a:gd name="T55" fmla="*/ 54 h 60"/>
                  <a:gd name="T56" fmla="*/ 16 w 38"/>
                  <a:gd name="T57" fmla="*/ 56 h 60"/>
                  <a:gd name="T58" fmla="*/ 18 w 38"/>
                  <a:gd name="T59" fmla="*/ 56 h 60"/>
                  <a:gd name="T60" fmla="*/ 22 w 38"/>
                  <a:gd name="T61" fmla="*/ 56 h 60"/>
                  <a:gd name="T62" fmla="*/ 24 w 38"/>
                  <a:gd name="T63" fmla="*/ 54 h 60"/>
                  <a:gd name="T64" fmla="*/ 26 w 38"/>
                  <a:gd name="T65" fmla="*/ 52 h 60"/>
                  <a:gd name="T66" fmla="*/ 28 w 38"/>
                  <a:gd name="T67" fmla="*/ 48 h 60"/>
                  <a:gd name="T68" fmla="*/ 28 w 38"/>
                  <a:gd name="T69" fmla="*/ 38 h 60"/>
                  <a:gd name="T70" fmla="*/ 30 w 38"/>
                  <a:gd name="T71" fmla="*/ 28 h 60"/>
                  <a:gd name="T72" fmla="*/ 28 w 38"/>
                  <a:gd name="T73" fmla="*/ 18 h 60"/>
                  <a:gd name="T74" fmla="*/ 28 w 38"/>
                  <a:gd name="T75" fmla="*/ 10 h 60"/>
                  <a:gd name="T76" fmla="*/ 26 w 38"/>
                  <a:gd name="T77" fmla="*/ 6 h 60"/>
                  <a:gd name="T78" fmla="*/ 24 w 38"/>
                  <a:gd name="T79" fmla="*/ 4 h 60"/>
                  <a:gd name="T80" fmla="*/ 22 w 38"/>
                  <a:gd name="T81" fmla="*/ 2 h 60"/>
                  <a:gd name="T82" fmla="*/ 20 w 38"/>
                  <a:gd name="T83" fmla="*/ 2 h 60"/>
                  <a:gd name="T84" fmla="*/ 16 w 38"/>
                  <a:gd name="T85" fmla="*/ 2 h 60"/>
                  <a:gd name="T86" fmla="*/ 14 w 38"/>
                  <a:gd name="T87" fmla="*/ 4 h 60"/>
                  <a:gd name="T88" fmla="*/ 12 w 38"/>
                  <a:gd name="T89" fmla="*/ 10 h 60"/>
                  <a:gd name="T90" fmla="*/ 10 w 38"/>
                  <a:gd name="T91" fmla="*/ 16 h 60"/>
                  <a:gd name="T92" fmla="*/ 10 w 38"/>
                  <a:gd name="T93" fmla="*/ 24 h 60"/>
                  <a:gd name="T94" fmla="*/ 10 w 38"/>
                  <a:gd name="T95" fmla="*/ 30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"/>
                  <a:gd name="T145" fmla="*/ 0 h 60"/>
                  <a:gd name="T146" fmla="*/ 38 w 38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" h="60">
                    <a:moveTo>
                      <a:pt x="0" y="30"/>
                    </a:moveTo>
                    <a:lnTo>
                      <a:pt x="2" y="20"/>
                    </a:lnTo>
                    <a:lnTo>
                      <a:pt x="4" y="12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0" y="6"/>
                    </a:lnTo>
                    <a:lnTo>
                      <a:pt x="34" y="12"/>
                    </a:lnTo>
                    <a:lnTo>
                      <a:pt x="36" y="20"/>
                    </a:lnTo>
                    <a:lnTo>
                      <a:pt x="38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2" y="52"/>
                    </a:lnTo>
                    <a:lnTo>
                      <a:pt x="28" y="56"/>
                    </a:lnTo>
                    <a:lnTo>
                      <a:pt x="24" y="58"/>
                    </a:lnTo>
                    <a:lnTo>
                      <a:pt x="18" y="60"/>
                    </a:lnTo>
                    <a:lnTo>
                      <a:pt x="14" y="58"/>
                    </a:lnTo>
                    <a:lnTo>
                      <a:pt x="10" y="56"/>
                    </a:lnTo>
                    <a:lnTo>
                      <a:pt x="6" y="50"/>
                    </a:lnTo>
                    <a:lnTo>
                      <a:pt x="2" y="40"/>
                    </a:lnTo>
                    <a:lnTo>
                      <a:pt x="0" y="30"/>
                    </a:lnTo>
                    <a:close/>
                    <a:moveTo>
                      <a:pt x="10" y="30"/>
                    </a:moveTo>
                    <a:lnTo>
                      <a:pt x="10" y="42"/>
                    </a:lnTo>
                    <a:lnTo>
                      <a:pt x="12" y="50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52"/>
                    </a:lnTo>
                    <a:lnTo>
                      <a:pt x="28" y="48"/>
                    </a:lnTo>
                    <a:lnTo>
                      <a:pt x="28" y="38"/>
                    </a:lnTo>
                    <a:lnTo>
                      <a:pt x="30" y="28"/>
                    </a:lnTo>
                    <a:lnTo>
                      <a:pt x="28" y="18"/>
                    </a:lnTo>
                    <a:lnTo>
                      <a:pt x="28" y="10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575" name="Rectangle 475"/>
              <p:cNvSpPr>
                <a:spLocks noChangeArrowheads="1"/>
              </p:cNvSpPr>
              <p:nvPr/>
            </p:nvSpPr>
            <p:spPr bwMode="auto">
              <a:xfrm>
                <a:off x="3080" y="2880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6" name="Freeform 476"/>
              <p:cNvSpPr>
                <a:spLocks noEditPoints="1"/>
              </p:cNvSpPr>
              <p:nvPr/>
            </p:nvSpPr>
            <p:spPr bwMode="auto">
              <a:xfrm>
                <a:off x="3228" y="2896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0 h 60"/>
                  <a:gd name="T4" fmla="*/ 2 w 36"/>
                  <a:gd name="T5" fmla="*/ 12 h 60"/>
                  <a:gd name="T6" fmla="*/ 6 w 36"/>
                  <a:gd name="T7" fmla="*/ 6 h 60"/>
                  <a:gd name="T8" fmla="*/ 10 w 36"/>
                  <a:gd name="T9" fmla="*/ 2 h 60"/>
                  <a:gd name="T10" fmla="*/ 14 w 36"/>
                  <a:gd name="T11" fmla="*/ 0 h 60"/>
                  <a:gd name="T12" fmla="*/ 18 w 36"/>
                  <a:gd name="T13" fmla="*/ 0 h 60"/>
                  <a:gd name="T14" fmla="*/ 22 w 36"/>
                  <a:gd name="T15" fmla="*/ 0 h 60"/>
                  <a:gd name="T16" fmla="*/ 26 w 36"/>
                  <a:gd name="T17" fmla="*/ 2 h 60"/>
                  <a:gd name="T18" fmla="*/ 30 w 36"/>
                  <a:gd name="T19" fmla="*/ 6 h 60"/>
                  <a:gd name="T20" fmla="*/ 32 w 36"/>
                  <a:gd name="T21" fmla="*/ 12 h 60"/>
                  <a:gd name="T22" fmla="*/ 36 w 36"/>
                  <a:gd name="T23" fmla="*/ 20 h 60"/>
                  <a:gd name="T24" fmla="*/ 36 w 36"/>
                  <a:gd name="T25" fmla="*/ 30 h 60"/>
                  <a:gd name="T26" fmla="*/ 36 w 36"/>
                  <a:gd name="T27" fmla="*/ 38 h 60"/>
                  <a:gd name="T28" fmla="*/ 32 w 36"/>
                  <a:gd name="T29" fmla="*/ 46 h 60"/>
                  <a:gd name="T30" fmla="*/ 30 w 36"/>
                  <a:gd name="T31" fmla="*/ 52 h 60"/>
                  <a:gd name="T32" fmla="*/ 26 w 36"/>
                  <a:gd name="T33" fmla="*/ 56 h 60"/>
                  <a:gd name="T34" fmla="*/ 22 w 36"/>
                  <a:gd name="T35" fmla="*/ 58 h 60"/>
                  <a:gd name="T36" fmla="*/ 18 w 36"/>
                  <a:gd name="T37" fmla="*/ 60 h 60"/>
                  <a:gd name="T38" fmla="*/ 12 w 36"/>
                  <a:gd name="T39" fmla="*/ 58 h 60"/>
                  <a:gd name="T40" fmla="*/ 8 w 36"/>
                  <a:gd name="T41" fmla="*/ 56 h 60"/>
                  <a:gd name="T42" fmla="*/ 4 w 36"/>
                  <a:gd name="T43" fmla="*/ 50 h 60"/>
                  <a:gd name="T44" fmla="*/ 0 w 36"/>
                  <a:gd name="T45" fmla="*/ 40 h 60"/>
                  <a:gd name="T46" fmla="*/ 0 w 36"/>
                  <a:gd name="T47" fmla="*/ 30 h 60"/>
                  <a:gd name="T48" fmla="*/ 8 w 36"/>
                  <a:gd name="T49" fmla="*/ 30 h 60"/>
                  <a:gd name="T50" fmla="*/ 8 w 36"/>
                  <a:gd name="T51" fmla="*/ 42 h 60"/>
                  <a:gd name="T52" fmla="*/ 10 w 36"/>
                  <a:gd name="T53" fmla="*/ 50 h 60"/>
                  <a:gd name="T54" fmla="*/ 12 w 36"/>
                  <a:gd name="T55" fmla="*/ 54 h 60"/>
                  <a:gd name="T56" fmla="*/ 14 w 36"/>
                  <a:gd name="T57" fmla="*/ 56 h 60"/>
                  <a:gd name="T58" fmla="*/ 18 w 36"/>
                  <a:gd name="T59" fmla="*/ 56 h 60"/>
                  <a:gd name="T60" fmla="*/ 20 w 36"/>
                  <a:gd name="T61" fmla="*/ 56 h 60"/>
                  <a:gd name="T62" fmla="*/ 22 w 36"/>
                  <a:gd name="T63" fmla="*/ 54 h 60"/>
                  <a:gd name="T64" fmla="*/ 24 w 36"/>
                  <a:gd name="T65" fmla="*/ 52 h 60"/>
                  <a:gd name="T66" fmla="*/ 26 w 36"/>
                  <a:gd name="T67" fmla="*/ 48 h 60"/>
                  <a:gd name="T68" fmla="*/ 28 w 36"/>
                  <a:gd name="T69" fmla="*/ 38 h 60"/>
                  <a:gd name="T70" fmla="*/ 28 w 36"/>
                  <a:gd name="T71" fmla="*/ 28 h 60"/>
                  <a:gd name="T72" fmla="*/ 28 w 36"/>
                  <a:gd name="T73" fmla="*/ 18 h 60"/>
                  <a:gd name="T74" fmla="*/ 26 w 36"/>
                  <a:gd name="T75" fmla="*/ 10 h 60"/>
                  <a:gd name="T76" fmla="*/ 24 w 36"/>
                  <a:gd name="T77" fmla="*/ 6 h 60"/>
                  <a:gd name="T78" fmla="*/ 22 w 36"/>
                  <a:gd name="T79" fmla="*/ 4 h 60"/>
                  <a:gd name="T80" fmla="*/ 20 w 36"/>
                  <a:gd name="T81" fmla="*/ 2 h 60"/>
                  <a:gd name="T82" fmla="*/ 18 w 36"/>
                  <a:gd name="T83" fmla="*/ 2 h 60"/>
                  <a:gd name="T84" fmla="*/ 14 w 36"/>
                  <a:gd name="T85" fmla="*/ 2 h 60"/>
                  <a:gd name="T86" fmla="*/ 12 w 36"/>
                  <a:gd name="T87" fmla="*/ 4 h 60"/>
                  <a:gd name="T88" fmla="*/ 10 w 36"/>
                  <a:gd name="T89" fmla="*/ 10 h 60"/>
                  <a:gd name="T90" fmla="*/ 8 w 36"/>
                  <a:gd name="T91" fmla="*/ 16 h 60"/>
                  <a:gd name="T92" fmla="*/ 8 w 36"/>
                  <a:gd name="T93" fmla="*/ 24 h 60"/>
                  <a:gd name="T94" fmla="*/ 8 w 36"/>
                  <a:gd name="T95" fmla="*/ 30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2" y="12"/>
                    </a:lnTo>
                    <a:lnTo>
                      <a:pt x="36" y="20"/>
                    </a:lnTo>
                    <a:lnTo>
                      <a:pt x="36" y="30"/>
                    </a:lnTo>
                    <a:lnTo>
                      <a:pt x="36" y="38"/>
                    </a:lnTo>
                    <a:lnTo>
                      <a:pt x="32" y="46"/>
                    </a:lnTo>
                    <a:lnTo>
                      <a:pt x="30" y="52"/>
                    </a:lnTo>
                    <a:lnTo>
                      <a:pt x="26" y="56"/>
                    </a:lnTo>
                    <a:lnTo>
                      <a:pt x="22" y="58"/>
                    </a:lnTo>
                    <a:lnTo>
                      <a:pt x="18" y="60"/>
                    </a:lnTo>
                    <a:lnTo>
                      <a:pt x="12" y="58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0" y="40"/>
                    </a:lnTo>
                    <a:lnTo>
                      <a:pt x="0" y="30"/>
                    </a:lnTo>
                    <a:close/>
                    <a:moveTo>
                      <a:pt x="8" y="30"/>
                    </a:moveTo>
                    <a:lnTo>
                      <a:pt x="8" y="42"/>
                    </a:lnTo>
                    <a:lnTo>
                      <a:pt x="10" y="50"/>
                    </a:lnTo>
                    <a:lnTo>
                      <a:pt x="12" y="54"/>
                    </a:lnTo>
                    <a:lnTo>
                      <a:pt x="14" y="56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2" y="54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8" y="38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0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10" y="10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577" name="Rectangle 477"/>
              <p:cNvSpPr>
                <a:spLocks noChangeArrowheads="1"/>
              </p:cNvSpPr>
              <p:nvPr/>
            </p:nvSpPr>
            <p:spPr bwMode="auto">
              <a:xfrm>
                <a:off x="3528" y="2880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8" name="Freeform 478"/>
              <p:cNvSpPr>
                <a:spLocks/>
              </p:cNvSpPr>
              <p:nvPr/>
            </p:nvSpPr>
            <p:spPr bwMode="auto">
              <a:xfrm>
                <a:off x="3678" y="2896"/>
                <a:ext cx="22" cy="58"/>
              </a:xfrm>
              <a:custGeom>
                <a:avLst/>
                <a:gdLst>
                  <a:gd name="T0" fmla="*/ 0 w 22"/>
                  <a:gd name="T1" fmla="*/ 6 h 58"/>
                  <a:gd name="T2" fmla="*/ 14 w 22"/>
                  <a:gd name="T3" fmla="*/ 0 h 58"/>
                  <a:gd name="T4" fmla="*/ 16 w 22"/>
                  <a:gd name="T5" fmla="*/ 0 h 58"/>
                  <a:gd name="T6" fmla="*/ 16 w 22"/>
                  <a:gd name="T7" fmla="*/ 48 h 58"/>
                  <a:gd name="T8" fmla="*/ 16 w 22"/>
                  <a:gd name="T9" fmla="*/ 52 h 58"/>
                  <a:gd name="T10" fmla="*/ 16 w 22"/>
                  <a:gd name="T11" fmla="*/ 56 h 58"/>
                  <a:gd name="T12" fmla="*/ 16 w 22"/>
                  <a:gd name="T13" fmla="*/ 56 h 58"/>
                  <a:gd name="T14" fmla="*/ 18 w 22"/>
                  <a:gd name="T15" fmla="*/ 58 h 58"/>
                  <a:gd name="T16" fmla="*/ 20 w 22"/>
                  <a:gd name="T17" fmla="*/ 58 h 58"/>
                  <a:gd name="T18" fmla="*/ 22 w 22"/>
                  <a:gd name="T19" fmla="*/ 58 h 58"/>
                  <a:gd name="T20" fmla="*/ 22 w 22"/>
                  <a:gd name="T21" fmla="*/ 58 h 58"/>
                  <a:gd name="T22" fmla="*/ 0 w 22"/>
                  <a:gd name="T23" fmla="*/ 58 h 58"/>
                  <a:gd name="T24" fmla="*/ 0 w 22"/>
                  <a:gd name="T25" fmla="*/ 58 h 58"/>
                  <a:gd name="T26" fmla="*/ 4 w 22"/>
                  <a:gd name="T27" fmla="*/ 58 h 58"/>
                  <a:gd name="T28" fmla="*/ 6 w 22"/>
                  <a:gd name="T29" fmla="*/ 58 h 58"/>
                  <a:gd name="T30" fmla="*/ 6 w 22"/>
                  <a:gd name="T31" fmla="*/ 56 h 58"/>
                  <a:gd name="T32" fmla="*/ 8 w 22"/>
                  <a:gd name="T33" fmla="*/ 56 h 58"/>
                  <a:gd name="T34" fmla="*/ 8 w 22"/>
                  <a:gd name="T35" fmla="*/ 54 h 58"/>
                  <a:gd name="T36" fmla="*/ 8 w 22"/>
                  <a:gd name="T37" fmla="*/ 48 h 58"/>
                  <a:gd name="T38" fmla="*/ 8 w 22"/>
                  <a:gd name="T39" fmla="*/ 16 h 58"/>
                  <a:gd name="T40" fmla="*/ 8 w 22"/>
                  <a:gd name="T41" fmla="*/ 10 h 58"/>
                  <a:gd name="T42" fmla="*/ 8 w 22"/>
                  <a:gd name="T43" fmla="*/ 8 h 58"/>
                  <a:gd name="T44" fmla="*/ 8 w 22"/>
                  <a:gd name="T45" fmla="*/ 6 h 58"/>
                  <a:gd name="T46" fmla="*/ 6 w 22"/>
                  <a:gd name="T47" fmla="*/ 6 h 58"/>
                  <a:gd name="T48" fmla="*/ 6 w 22"/>
                  <a:gd name="T49" fmla="*/ 6 h 58"/>
                  <a:gd name="T50" fmla="*/ 4 w 22"/>
                  <a:gd name="T51" fmla="*/ 6 h 58"/>
                  <a:gd name="T52" fmla="*/ 2 w 22"/>
                  <a:gd name="T53" fmla="*/ 6 h 58"/>
                  <a:gd name="T54" fmla="*/ 0 w 22"/>
                  <a:gd name="T55" fmla="*/ 6 h 58"/>
                  <a:gd name="T56" fmla="*/ 0 w 22"/>
                  <a:gd name="T57" fmla="*/ 6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2"/>
                  <a:gd name="T88" fmla="*/ 0 h 58"/>
                  <a:gd name="T89" fmla="*/ 22 w 22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2" h="58">
                    <a:moveTo>
                      <a:pt x="0" y="6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16" y="48"/>
                    </a:lnTo>
                    <a:lnTo>
                      <a:pt x="16" y="52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8"/>
                    </a:lnTo>
                    <a:lnTo>
                      <a:pt x="0" y="58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48"/>
                    </a:lnTo>
                    <a:lnTo>
                      <a:pt x="8" y="16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579" name="Rectangle 479"/>
              <p:cNvSpPr>
                <a:spLocks noChangeArrowheads="1"/>
              </p:cNvSpPr>
              <p:nvPr/>
            </p:nvSpPr>
            <p:spPr bwMode="auto">
              <a:xfrm>
                <a:off x="3848" y="2880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0" name="Freeform 480"/>
              <p:cNvSpPr>
                <a:spLocks noEditPoints="1"/>
              </p:cNvSpPr>
              <p:nvPr/>
            </p:nvSpPr>
            <p:spPr bwMode="auto">
              <a:xfrm>
                <a:off x="3994" y="2896"/>
                <a:ext cx="38" cy="60"/>
              </a:xfrm>
              <a:custGeom>
                <a:avLst/>
                <a:gdLst>
                  <a:gd name="T0" fmla="*/ 0 w 38"/>
                  <a:gd name="T1" fmla="*/ 30 h 60"/>
                  <a:gd name="T2" fmla="*/ 2 w 38"/>
                  <a:gd name="T3" fmla="*/ 20 h 60"/>
                  <a:gd name="T4" fmla="*/ 4 w 38"/>
                  <a:gd name="T5" fmla="*/ 12 h 60"/>
                  <a:gd name="T6" fmla="*/ 6 w 38"/>
                  <a:gd name="T7" fmla="*/ 6 h 60"/>
                  <a:gd name="T8" fmla="*/ 12 w 38"/>
                  <a:gd name="T9" fmla="*/ 2 h 60"/>
                  <a:gd name="T10" fmla="*/ 14 w 38"/>
                  <a:gd name="T11" fmla="*/ 0 h 60"/>
                  <a:gd name="T12" fmla="*/ 18 w 38"/>
                  <a:gd name="T13" fmla="*/ 0 h 60"/>
                  <a:gd name="T14" fmla="*/ 24 w 38"/>
                  <a:gd name="T15" fmla="*/ 0 h 60"/>
                  <a:gd name="T16" fmla="*/ 26 w 38"/>
                  <a:gd name="T17" fmla="*/ 2 h 60"/>
                  <a:gd name="T18" fmla="*/ 30 w 38"/>
                  <a:gd name="T19" fmla="*/ 6 h 60"/>
                  <a:gd name="T20" fmla="*/ 34 w 38"/>
                  <a:gd name="T21" fmla="*/ 12 h 60"/>
                  <a:gd name="T22" fmla="*/ 36 w 38"/>
                  <a:gd name="T23" fmla="*/ 20 h 60"/>
                  <a:gd name="T24" fmla="*/ 38 w 38"/>
                  <a:gd name="T25" fmla="*/ 30 h 60"/>
                  <a:gd name="T26" fmla="*/ 36 w 38"/>
                  <a:gd name="T27" fmla="*/ 38 h 60"/>
                  <a:gd name="T28" fmla="*/ 34 w 38"/>
                  <a:gd name="T29" fmla="*/ 46 h 60"/>
                  <a:gd name="T30" fmla="*/ 30 w 38"/>
                  <a:gd name="T31" fmla="*/ 52 h 60"/>
                  <a:gd name="T32" fmla="*/ 26 w 38"/>
                  <a:gd name="T33" fmla="*/ 56 h 60"/>
                  <a:gd name="T34" fmla="*/ 22 w 38"/>
                  <a:gd name="T35" fmla="*/ 58 h 60"/>
                  <a:gd name="T36" fmla="*/ 18 w 38"/>
                  <a:gd name="T37" fmla="*/ 60 h 60"/>
                  <a:gd name="T38" fmla="*/ 14 w 38"/>
                  <a:gd name="T39" fmla="*/ 58 h 60"/>
                  <a:gd name="T40" fmla="*/ 8 w 38"/>
                  <a:gd name="T41" fmla="*/ 56 h 60"/>
                  <a:gd name="T42" fmla="*/ 6 w 38"/>
                  <a:gd name="T43" fmla="*/ 50 h 60"/>
                  <a:gd name="T44" fmla="*/ 2 w 38"/>
                  <a:gd name="T45" fmla="*/ 40 h 60"/>
                  <a:gd name="T46" fmla="*/ 0 w 38"/>
                  <a:gd name="T47" fmla="*/ 30 h 60"/>
                  <a:gd name="T48" fmla="*/ 8 w 38"/>
                  <a:gd name="T49" fmla="*/ 30 h 60"/>
                  <a:gd name="T50" fmla="*/ 10 w 38"/>
                  <a:gd name="T51" fmla="*/ 42 h 60"/>
                  <a:gd name="T52" fmla="*/ 12 w 38"/>
                  <a:gd name="T53" fmla="*/ 50 h 60"/>
                  <a:gd name="T54" fmla="*/ 14 w 38"/>
                  <a:gd name="T55" fmla="*/ 54 h 60"/>
                  <a:gd name="T56" fmla="*/ 16 w 38"/>
                  <a:gd name="T57" fmla="*/ 56 h 60"/>
                  <a:gd name="T58" fmla="*/ 18 w 38"/>
                  <a:gd name="T59" fmla="*/ 56 h 60"/>
                  <a:gd name="T60" fmla="*/ 20 w 38"/>
                  <a:gd name="T61" fmla="*/ 56 h 60"/>
                  <a:gd name="T62" fmla="*/ 24 w 38"/>
                  <a:gd name="T63" fmla="*/ 54 h 60"/>
                  <a:gd name="T64" fmla="*/ 26 w 38"/>
                  <a:gd name="T65" fmla="*/ 52 h 60"/>
                  <a:gd name="T66" fmla="*/ 26 w 38"/>
                  <a:gd name="T67" fmla="*/ 48 h 60"/>
                  <a:gd name="T68" fmla="*/ 28 w 38"/>
                  <a:gd name="T69" fmla="*/ 38 h 60"/>
                  <a:gd name="T70" fmla="*/ 28 w 38"/>
                  <a:gd name="T71" fmla="*/ 28 h 60"/>
                  <a:gd name="T72" fmla="*/ 28 w 38"/>
                  <a:gd name="T73" fmla="*/ 18 h 60"/>
                  <a:gd name="T74" fmla="*/ 26 w 38"/>
                  <a:gd name="T75" fmla="*/ 10 h 60"/>
                  <a:gd name="T76" fmla="*/ 26 w 38"/>
                  <a:gd name="T77" fmla="*/ 6 h 60"/>
                  <a:gd name="T78" fmla="*/ 22 w 38"/>
                  <a:gd name="T79" fmla="*/ 4 h 60"/>
                  <a:gd name="T80" fmla="*/ 22 w 38"/>
                  <a:gd name="T81" fmla="*/ 2 h 60"/>
                  <a:gd name="T82" fmla="*/ 18 w 38"/>
                  <a:gd name="T83" fmla="*/ 2 h 60"/>
                  <a:gd name="T84" fmla="*/ 16 w 38"/>
                  <a:gd name="T85" fmla="*/ 2 h 60"/>
                  <a:gd name="T86" fmla="*/ 14 w 38"/>
                  <a:gd name="T87" fmla="*/ 4 h 60"/>
                  <a:gd name="T88" fmla="*/ 12 w 38"/>
                  <a:gd name="T89" fmla="*/ 10 h 60"/>
                  <a:gd name="T90" fmla="*/ 10 w 38"/>
                  <a:gd name="T91" fmla="*/ 16 h 60"/>
                  <a:gd name="T92" fmla="*/ 10 w 38"/>
                  <a:gd name="T93" fmla="*/ 24 h 60"/>
                  <a:gd name="T94" fmla="*/ 8 w 38"/>
                  <a:gd name="T95" fmla="*/ 30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"/>
                  <a:gd name="T145" fmla="*/ 0 h 60"/>
                  <a:gd name="T146" fmla="*/ 38 w 38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" h="60">
                    <a:moveTo>
                      <a:pt x="0" y="30"/>
                    </a:moveTo>
                    <a:lnTo>
                      <a:pt x="2" y="20"/>
                    </a:lnTo>
                    <a:lnTo>
                      <a:pt x="4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4" y="12"/>
                    </a:lnTo>
                    <a:lnTo>
                      <a:pt x="36" y="20"/>
                    </a:lnTo>
                    <a:lnTo>
                      <a:pt x="38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0" y="52"/>
                    </a:lnTo>
                    <a:lnTo>
                      <a:pt x="26" y="56"/>
                    </a:lnTo>
                    <a:lnTo>
                      <a:pt x="22" y="58"/>
                    </a:lnTo>
                    <a:lnTo>
                      <a:pt x="18" y="60"/>
                    </a:lnTo>
                    <a:lnTo>
                      <a:pt x="14" y="58"/>
                    </a:lnTo>
                    <a:lnTo>
                      <a:pt x="8" y="56"/>
                    </a:lnTo>
                    <a:lnTo>
                      <a:pt x="6" y="50"/>
                    </a:lnTo>
                    <a:lnTo>
                      <a:pt x="2" y="40"/>
                    </a:lnTo>
                    <a:lnTo>
                      <a:pt x="0" y="30"/>
                    </a:lnTo>
                    <a:close/>
                    <a:moveTo>
                      <a:pt x="8" y="30"/>
                    </a:moveTo>
                    <a:lnTo>
                      <a:pt x="10" y="42"/>
                    </a:lnTo>
                    <a:lnTo>
                      <a:pt x="12" y="50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4" y="54"/>
                    </a:lnTo>
                    <a:lnTo>
                      <a:pt x="26" y="52"/>
                    </a:lnTo>
                    <a:lnTo>
                      <a:pt x="26" y="48"/>
                    </a:lnTo>
                    <a:lnTo>
                      <a:pt x="28" y="38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0"/>
                    </a:lnTo>
                    <a:lnTo>
                      <a:pt x="26" y="6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15379" name="Rectangle 481"/>
            <p:cNvSpPr>
              <a:spLocks noChangeArrowheads="1"/>
            </p:cNvSpPr>
            <p:nvPr/>
          </p:nvSpPr>
          <p:spPr bwMode="auto">
            <a:xfrm>
              <a:off x="4200" y="2880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Rectangle 482"/>
            <p:cNvSpPr>
              <a:spLocks noChangeArrowheads="1"/>
            </p:cNvSpPr>
            <p:nvPr/>
          </p:nvSpPr>
          <p:spPr bwMode="auto">
            <a:xfrm>
              <a:off x="1552" y="2984"/>
              <a:ext cx="2650" cy="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5362" name="Object 483"/>
          <p:cNvGraphicFramePr>
            <a:graphicFrameLocks noChangeAspect="1"/>
          </p:cNvGraphicFramePr>
          <p:nvPr>
            <p:ph idx="1"/>
          </p:nvPr>
        </p:nvGraphicFramePr>
        <p:xfrm>
          <a:off x="0" y="4572000"/>
          <a:ext cx="1828800" cy="1058863"/>
        </p:xfrm>
        <a:graphic>
          <a:graphicData uri="http://schemas.openxmlformats.org/presentationml/2006/ole">
            <p:oleObj spid="_x0000_s185346" name="Equation" r:id="rId4" imgW="723600" imgH="419040" progId="Equation.3">
              <p:embed/>
            </p:oleObj>
          </a:graphicData>
        </a:graphic>
      </p:graphicFrame>
      <p:sp>
        <p:nvSpPr>
          <p:cNvPr id="15372" name="Rectangle 485"/>
          <p:cNvSpPr>
            <a:spLocks noChangeArrowheads="1"/>
          </p:cNvSpPr>
          <p:nvPr/>
        </p:nvSpPr>
        <p:spPr bwMode="auto">
          <a:xfrm>
            <a:off x="228600" y="19812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Counts</a:t>
            </a:r>
            <a:endParaRPr lang="en-US" sz="2800">
              <a:latin typeface="Comic Sans MS" pitchFamily="66" charset="0"/>
            </a:endParaRPr>
          </a:p>
        </p:txBody>
      </p:sp>
      <p:sp>
        <p:nvSpPr>
          <p:cNvPr id="15373" name="Rectangle 486"/>
          <p:cNvSpPr>
            <a:spLocks noChangeArrowheads="1"/>
          </p:cNvSpPr>
          <p:nvPr/>
        </p:nvSpPr>
        <p:spPr bwMode="auto">
          <a:xfrm>
            <a:off x="304800" y="37338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Prob.</a:t>
            </a:r>
            <a:endParaRPr lang="en-US" sz="2800">
              <a:latin typeface="Comic Sans MS" pitchFamily="66" charset="0"/>
            </a:endParaRPr>
          </a:p>
        </p:txBody>
      </p:sp>
      <p:sp>
        <p:nvSpPr>
          <p:cNvPr id="15374" name="Text Box 487"/>
          <p:cNvSpPr txBox="1">
            <a:spLocks noChangeArrowheads="1"/>
          </p:cNvSpPr>
          <p:nvPr/>
        </p:nvSpPr>
        <p:spPr bwMode="auto">
          <a:xfrm>
            <a:off x="8670925" y="45370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1?</a:t>
            </a:r>
          </a:p>
        </p:txBody>
      </p:sp>
      <p:sp>
        <p:nvSpPr>
          <p:cNvPr id="15375" name="Line 488"/>
          <p:cNvSpPr>
            <a:spLocks noChangeShapeType="1"/>
          </p:cNvSpPr>
          <p:nvPr/>
        </p:nvSpPr>
        <p:spPr bwMode="auto">
          <a:xfrm>
            <a:off x="1295400" y="3200400"/>
            <a:ext cx="6096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5376" name="Line 489"/>
          <p:cNvSpPr>
            <a:spLocks noChangeShapeType="1"/>
          </p:cNvSpPr>
          <p:nvPr/>
        </p:nvSpPr>
        <p:spPr bwMode="auto">
          <a:xfrm>
            <a:off x="1219200" y="5715000"/>
            <a:ext cx="6096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graphicFrame>
        <p:nvGraphicFramePr>
          <p:cNvPr id="15363" name="Object 490"/>
          <p:cNvGraphicFramePr>
            <a:graphicFrameLocks noChangeAspect="1"/>
          </p:cNvGraphicFramePr>
          <p:nvPr/>
        </p:nvGraphicFramePr>
        <p:xfrm>
          <a:off x="2133600" y="990600"/>
          <a:ext cx="482600" cy="331788"/>
        </p:xfrm>
        <a:graphic>
          <a:graphicData uri="http://schemas.openxmlformats.org/presentationml/2006/ole">
            <p:oleObj spid="_x0000_s185347" name="Equation" r:id="rId5" imgW="203040" imgH="139680" progId="Equation.3">
              <p:embed/>
            </p:oleObj>
          </a:graphicData>
        </a:graphic>
      </p:graphicFrame>
      <p:graphicFrame>
        <p:nvGraphicFramePr>
          <p:cNvPr id="15364" name="Object 491"/>
          <p:cNvGraphicFramePr>
            <a:graphicFrameLocks noChangeAspect="1"/>
          </p:cNvGraphicFramePr>
          <p:nvPr/>
        </p:nvGraphicFramePr>
        <p:xfrm>
          <a:off x="990600" y="1676400"/>
          <a:ext cx="842963" cy="357188"/>
        </p:xfrm>
        <a:graphic>
          <a:graphicData uri="http://schemas.openxmlformats.org/presentationml/2006/ole">
            <p:oleObj spid="_x0000_s185348" name="Equation" r:id="rId6" imgW="330120" imgH="1396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502, Lecture 14</a:t>
            </a:r>
            <a:endParaRPr lang="en-US"/>
          </a:p>
        </p:txBody>
      </p:sp>
      <p:sp>
        <p:nvSpPr>
          <p:cNvPr id="1946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D7C11D-E983-4B2F-B326-815EC3E5AC7F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946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Two problems with applying:</a:t>
            </a:r>
          </a:p>
        </p:txBody>
      </p:sp>
      <p:graphicFrame>
        <p:nvGraphicFramePr>
          <p:cNvPr id="1945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981200" y="990600"/>
          <a:ext cx="4738688" cy="706438"/>
        </p:xfrm>
        <a:graphic>
          <a:graphicData uri="http://schemas.openxmlformats.org/presentationml/2006/ole">
            <p:oleObj spid="_x0000_s189442" name="Equation" r:id="rId4" imgW="2044440" imgH="304560" progId="Equation.3">
              <p:embed/>
            </p:oleObj>
          </a:graphicData>
        </a:graphic>
      </p:graphicFrame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1447800" y="2438400"/>
            <a:ext cx="6553200" cy="2217738"/>
            <a:chOff x="173" y="1238"/>
            <a:chExt cx="5126" cy="1734"/>
          </a:xfrm>
        </p:grpSpPr>
        <p:sp>
          <p:nvSpPr>
            <p:cNvPr id="19470" name="AutoShape 7"/>
            <p:cNvSpPr>
              <a:spLocks noChangeAspect="1" noChangeArrowheads="1" noTextEdit="1"/>
            </p:cNvSpPr>
            <p:nvPr/>
          </p:nvSpPr>
          <p:spPr bwMode="auto">
            <a:xfrm>
              <a:off x="173" y="1238"/>
              <a:ext cx="5126" cy="1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73" y="1238"/>
              <a:ext cx="5126" cy="1734"/>
              <a:chOff x="173" y="1238"/>
              <a:chExt cx="5126" cy="1734"/>
            </a:xfrm>
          </p:grpSpPr>
          <p:sp>
            <p:nvSpPr>
              <p:cNvPr id="19544" name="Rectangle 9"/>
              <p:cNvSpPr>
                <a:spLocks noChangeArrowheads="1"/>
              </p:cNvSpPr>
              <p:nvPr/>
            </p:nvSpPr>
            <p:spPr bwMode="auto">
              <a:xfrm>
                <a:off x="173" y="1238"/>
                <a:ext cx="5126" cy="1734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5" name="Rectangle 10"/>
              <p:cNvSpPr>
                <a:spLocks noChangeArrowheads="1"/>
              </p:cNvSpPr>
              <p:nvPr/>
            </p:nvSpPr>
            <p:spPr bwMode="auto">
              <a:xfrm>
                <a:off x="188" y="1246"/>
                <a:ext cx="5084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6" name="Rectangle 11"/>
              <p:cNvSpPr>
                <a:spLocks noChangeArrowheads="1"/>
              </p:cNvSpPr>
              <p:nvPr/>
            </p:nvSpPr>
            <p:spPr bwMode="auto">
              <a:xfrm>
                <a:off x="188" y="126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7" name="Rectangle 12"/>
              <p:cNvSpPr>
                <a:spLocks noChangeArrowheads="1"/>
              </p:cNvSpPr>
              <p:nvPr/>
            </p:nvSpPr>
            <p:spPr bwMode="auto">
              <a:xfrm>
                <a:off x="833" y="126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8" name="Rectangle 13"/>
              <p:cNvSpPr>
                <a:spLocks noChangeArrowheads="1"/>
              </p:cNvSpPr>
              <p:nvPr/>
            </p:nvSpPr>
            <p:spPr bwMode="auto">
              <a:xfrm>
                <a:off x="864" y="1261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9" name="Freeform 14"/>
              <p:cNvSpPr>
                <a:spLocks/>
              </p:cNvSpPr>
              <p:nvPr/>
            </p:nvSpPr>
            <p:spPr bwMode="auto">
              <a:xfrm>
                <a:off x="1048" y="1288"/>
                <a:ext cx="46" cy="115"/>
              </a:xfrm>
              <a:custGeom>
                <a:avLst/>
                <a:gdLst>
                  <a:gd name="T0" fmla="*/ 46 w 46"/>
                  <a:gd name="T1" fmla="*/ 111 h 115"/>
                  <a:gd name="T2" fmla="*/ 46 w 46"/>
                  <a:gd name="T3" fmla="*/ 115 h 115"/>
                  <a:gd name="T4" fmla="*/ 0 w 46"/>
                  <a:gd name="T5" fmla="*/ 115 h 115"/>
                  <a:gd name="T6" fmla="*/ 0 w 46"/>
                  <a:gd name="T7" fmla="*/ 111 h 115"/>
                  <a:gd name="T8" fmla="*/ 4 w 46"/>
                  <a:gd name="T9" fmla="*/ 111 h 115"/>
                  <a:gd name="T10" fmla="*/ 7 w 46"/>
                  <a:gd name="T11" fmla="*/ 111 h 115"/>
                  <a:gd name="T12" fmla="*/ 11 w 46"/>
                  <a:gd name="T13" fmla="*/ 107 h 115"/>
                  <a:gd name="T14" fmla="*/ 15 w 46"/>
                  <a:gd name="T15" fmla="*/ 103 h 115"/>
                  <a:gd name="T16" fmla="*/ 15 w 46"/>
                  <a:gd name="T17" fmla="*/ 96 h 115"/>
                  <a:gd name="T18" fmla="*/ 15 w 46"/>
                  <a:gd name="T19" fmla="*/ 19 h 115"/>
                  <a:gd name="T20" fmla="*/ 15 w 46"/>
                  <a:gd name="T21" fmla="*/ 11 h 115"/>
                  <a:gd name="T22" fmla="*/ 15 w 46"/>
                  <a:gd name="T23" fmla="*/ 8 h 115"/>
                  <a:gd name="T24" fmla="*/ 11 w 46"/>
                  <a:gd name="T25" fmla="*/ 8 h 115"/>
                  <a:gd name="T26" fmla="*/ 11 w 46"/>
                  <a:gd name="T27" fmla="*/ 4 h 115"/>
                  <a:gd name="T28" fmla="*/ 7 w 46"/>
                  <a:gd name="T29" fmla="*/ 4 h 115"/>
                  <a:gd name="T30" fmla="*/ 4 w 46"/>
                  <a:gd name="T31" fmla="*/ 4 h 115"/>
                  <a:gd name="T32" fmla="*/ 0 w 46"/>
                  <a:gd name="T33" fmla="*/ 4 h 115"/>
                  <a:gd name="T34" fmla="*/ 0 w 46"/>
                  <a:gd name="T35" fmla="*/ 0 h 115"/>
                  <a:gd name="T36" fmla="*/ 46 w 46"/>
                  <a:gd name="T37" fmla="*/ 0 h 115"/>
                  <a:gd name="T38" fmla="*/ 46 w 46"/>
                  <a:gd name="T39" fmla="*/ 4 h 115"/>
                  <a:gd name="T40" fmla="*/ 42 w 46"/>
                  <a:gd name="T41" fmla="*/ 4 h 115"/>
                  <a:gd name="T42" fmla="*/ 38 w 46"/>
                  <a:gd name="T43" fmla="*/ 4 h 115"/>
                  <a:gd name="T44" fmla="*/ 34 w 46"/>
                  <a:gd name="T45" fmla="*/ 8 h 115"/>
                  <a:gd name="T46" fmla="*/ 30 w 46"/>
                  <a:gd name="T47" fmla="*/ 11 h 115"/>
                  <a:gd name="T48" fmla="*/ 30 w 46"/>
                  <a:gd name="T49" fmla="*/ 19 h 115"/>
                  <a:gd name="T50" fmla="*/ 30 w 46"/>
                  <a:gd name="T51" fmla="*/ 96 h 115"/>
                  <a:gd name="T52" fmla="*/ 30 w 46"/>
                  <a:gd name="T53" fmla="*/ 100 h 115"/>
                  <a:gd name="T54" fmla="*/ 30 w 46"/>
                  <a:gd name="T55" fmla="*/ 107 h 115"/>
                  <a:gd name="T56" fmla="*/ 34 w 46"/>
                  <a:gd name="T57" fmla="*/ 107 h 115"/>
                  <a:gd name="T58" fmla="*/ 34 w 46"/>
                  <a:gd name="T59" fmla="*/ 111 h 115"/>
                  <a:gd name="T60" fmla="*/ 38 w 46"/>
                  <a:gd name="T61" fmla="*/ 111 h 115"/>
                  <a:gd name="T62" fmla="*/ 42 w 46"/>
                  <a:gd name="T63" fmla="*/ 111 h 115"/>
                  <a:gd name="T64" fmla="*/ 46 w 46"/>
                  <a:gd name="T65" fmla="*/ 111 h 11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"/>
                  <a:gd name="T100" fmla="*/ 0 h 115"/>
                  <a:gd name="T101" fmla="*/ 46 w 46"/>
                  <a:gd name="T102" fmla="*/ 115 h 11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" h="115">
                    <a:moveTo>
                      <a:pt x="46" y="111"/>
                    </a:moveTo>
                    <a:lnTo>
                      <a:pt x="46" y="115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4" y="111"/>
                    </a:lnTo>
                    <a:lnTo>
                      <a:pt x="7" y="111"/>
                    </a:lnTo>
                    <a:lnTo>
                      <a:pt x="11" y="107"/>
                    </a:lnTo>
                    <a:lnTo>
                      <a:pt x="15" y="103"/>
                    </a:lnTo>
                    <a:lnTo>
                      <a:pt x="15" y="96"/>
                    </a:lnTo>
                    <a:lnTo>
                      <a:pt x="15" y="19"/>
                    </a:lnTo>
                    <a:lnTo>
                      <a:pt x="15" y="11"/>
                    </a:lnTo>
                    <a:lnTo>
                      <a:pt x="15" y="8"/>
                    </a:lnTo>
                    <a:lnTo>
                      <a:pt x="11" y="8"/>
                    </a:lnTo>
                    <a:lnTo>
                      <a:pt x="11" y="4"/>
                    </a:lnTo>
                    <a:lnTo>
                      <a:pt x="7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4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4" y="8"/>
                    </a:lnTo>
                    <a:lnTo>
                      <a:pt x="30" y="11"/>
                    </a:lnTo>
                    <a:lnTo>
                      <a:pt x="30" y="19"/>
                    </a:lnTo>
                    <a:lnTo>
                      <a:pt x="30" y="96"/>
                    </a:lnTo>
                    <a:lnTo>
                      <a:pt x="30" y="100"/>
                    </a:lnTo>
                    <a:lnTo>
                      <a:pt x="30" y="107"/>
                    </a:lnTo>
                    <a:lnTo>
                      <a:pt x="34" y="107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11"/>
                    </a:lnTo>
                    <a:lnTo>
                      <a:pt x="46" y="1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50" name="Rectangle 15"/>
              <p:cNvSpPr>
                <a:spLocks noChangeArrowheads="1"/>
              </p:cNvSpPr>
              <p:nvPr/>
            </p:nvSpPr>
            <p:spPr bwMode="auto">
              <a:xfrm>
                <a:off x="1554" y="126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1" name="Freeform 16"/>
              <p:cNvSpPr>
                <a:spLocks/>
              </p:cNvSpPr>
              <p:nvPr/>
            </p:nvSpPr>
            <p:spPr bwMode="auto">
              <a:xfrm>
                <a:off x="1731" y="1326"/>
                <a:ext cx="119" cy="77"/>
              </a:xfrm>
              <a:custGeom>
                <a:avLst/>
                <a:gdLst>
                  <a:gd name="T0" fmla="*/ 0 w 119"/>
                  <a:gd name="T1" fmla="*/ 0 h 77"/>
                  <a:gd name="T2" fmla="*/ 30 w 119"/>
                  <a:gd name="T3" fmla="*/ 0 h 77"/>
                  <a:gd name="T4" fmla="*/ 30 w 119"/>
                  <a:gd name="T5" fmla="*/ 0 h 77"/>
                  <a:gd name="T6" fmla="*/ 27 w 119"/>
                  <a:gd name="T7" fmla="*/ 4 h 77"/>
                  <a:gd name="T8" fmla="*/ 27 w 119"/>
                  <a:gd name="T9" fmla="*/ 4 h 77"/>
                  <a:gd name="T10" fmla="*/ 23 w 119"/>
                  <a:gd name="T11" fmla="*/ 4 h 77"/>
                  <a:gd name="T12" fmla="*/ 23 w 119"/>
                  <a:gd name="T13" fmla="*/ 8 h 77"/>
                  <a:gd name="T14" fmla="*/ 23 w 119"/>
                  <a:gd name="T15" fmla="*/ 12 h 77"/>
                  <a:gd name="T16" fmla="*/ 27 w 119"/>
                  <a:gd name="T17" fmla="*/ 16 h 77"/>
                  <a:gd name="T18" fmla="*/ 42 w 119"/>
                  <a:gd name="T19" fmla="*/ 58 h 77"/>
                  <a:gd name="T20" fmla="*/ 57 w 119"/>
                  <a:gd name="T21" fmla="*/ 19 h 77"/>
                  <a:gd name="T22" fmla="*/ 53 w 119"/>
                  <a:gd name="T23" fmla="*/ 12 h 77"/>
                  <a:gd name="T24" fmla="*/ 53 w 119"/>
                  <a:gd name="T25" fmla="*/ 8 h 77"/>
                  <a:gd name="T26" fmla="*/ 50 w 119"/>
                  <a:gd name="T27" fmla="*/ 4 h 77"/>
                  <a:gd name="T28" fmla="*/ 46 w 119"/>
                  <a:gd name="T29" fmla="*/ 4 h 77"/>
                  <a:gd name="T30" fmla="*/ 42 w 119"/>
                  <a:gd name="T31" fmla="*/ 0 h 77"/>
                  <a:gd name="T32" fmla="*/ 42 w 119"/>
                  <a:gd name="T33" fmla="*/ 0 h 77"/>
                  <a:gd name="T34" fmla="*/ 76 w 119"/>
                  <a:gd name="T35" fmla="*/ 0 h 77"/>
                  <a:gd name="T36" fmla="*/ 76 w 119"/>
                  <a:gd name="T37" fmla="*/ 0 h 77"/>
                  <a:gd name="T38" fmla="*/ 73 w 119"/>
                  <a:gd name="T39" fmla="*/ 4 h 77"/>
                  <a:gd name="T40" fmla="*/ 69 w 119"/>
                  <a:gd name="T41" fmla="*/ 4 h 77"/>
                  <a:gd name="T42" fmla="*/ 69 w 119"/>
                  <a:gd name="T43" fmla="*/ 8 h 77"/>
                  <a:gd name="T44" fmla="*/ 69 w 119"/>
                  <a:gd name="T45" fmla="*/ 8 h 77"/>
                  <a:gd name="T46" fmla="*/ 69 w 119"/>
                  <a:gd name="T47" fmla="*/ 12 h 77"/>
                  <a:gd name="T48" fmla="*/ 69 w 119"/>
                  <a:gd name="T49" fmla="*/ 12 h 77"/>
                  <a:gd name="T50" fmla="*/ 88 w 119"/>
                  <a:gd name="T51" fmla="*/ 54 h 77"/>
                  <a:gd name="T52" fmla="*/ 103 w 119"/>
                  <a:gd name="T53" fmla="*/ 16 h 77"/>
                  <a:gd name="T54" fmla="*/ 107 w 119"/>
                  <a:gd name="T55" fmla="*/ 8 h 77"/>
                  <a:gd name="T56" fmla="*/ 107 w 119"/>
                  <a:gd name="T57" fmla="*/ 8 h 77"/>
                  <a:gd name="T58" fmla="*/ 107 w 119"/>
                  <a:gd name="T59" fmla="*/ 4 h 77"/>
                  <a:gd name="T60" fmla="*/ 103 w 119"/>
                  <a:gd name="T61" fmla="*/ 4 h 77"/>
                  <a:gd name="T62" fmla="*/ 103 w 119"/>
                  <a:gd name="T63" fmla="*/ 4 h 77"/>
                  <a:gd name="T64" fmla="*/ 96 w 119"/>
                  <a:gd name="T65" fmla="*/ 0 h 77"/>
                  <a:gd name="T66" fmla="*/ 96 w 119"/>
                  <a:gd name="T67" fmla="*/ 0 h 77"/>
                  <a:gd name="T68" fmla="*/ 119 w 119"/>
                  <a:gd name="T69" fmla="*/ 0 h 77"/>
                  <a:gd name="T70" fmla="*/ 119 w 119"/>
                  <a:gd name="T71" fmla="*/ 0 h 77"/>
                  <a:gd name="T72" fmla="*/ 115 w 119"/>
                  <a:gd name="T73" fmla="*/ 4 h 77"/>
                  <a:gd name="T74" fmla="*/ 111 w 119"/>
                  <a:gd name="T75" fmla="*/ 12 h 77"/>
                  <a:gd name="T76" fmla="*/ 88 w 119"/>
                  <a:gd name="T77" fmla="*/ 77 h 77"/>
                  <a:gd name="T78" fmla="*/ 84 w 119"/>
                  <a:gd name="T79" fmla="*/ 77 h 77"/>
                  <a:gd name="T80" fmla="*/ 61 w 119"/>
                  <a:gd name="T81" fmla="*/ 27 h 77"/>
                  <a:gd name="T82" fmla="*/ 38 w 119"/>
                  <a:gd name="T83" fmla="*/ 77 h 77"/>
                  <a:gd name="T84" fmla="*/ 34 w 119"/>
                  <a:gd name="T85" fmla="*/ 77 h 77"/>
                  <a:gd name="T86" fmla="*/ 11 w 119"/>
                  <a:gd name="T87" fmla="*/ 16 h 77"/>
                  <a:gd name="T88" fmla="*/ 7 w 119"/>
                  <a:gd name="T89" fmla="*/ 8 h 77"/>
                  <a:gd name="T90" fmla="*/ 7 w 119"/>
                  <a:gd name="T91" fmla="*/ 4 h 77"/>
                  <a:gd name="T92" fmla="*/ 4 w 119"/>
                  <a:gd name="T93" fmla="*/ 4 h 77"/>
                  <a:gd name="T94" fmla="*/ 0 w 119"/>
                  <a:gd name="T95" fmla="*/ 0 h 77"/>
                  <a:gd name="T96" fmla="*/ 0 w 119"/>
                  <a:gd name="T97" fmla="*/ 0 h 7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9"/>
                  <a:gd name="T148" fmla="*/ 0 h 77"/>
                  <a:gd name="T149" fmla="*/ 119 w 119"/>
                  <a:gd name="T150" fmla="*/ 77 h 7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9" h="77">
                    <a:moveTo>
                      <a:pt x="0" y="0"/>
                    </a:moveTo>
                    <a:lnTo>
                      <a:pt x="30" y="0"/>
                    </a:lnTo>
                    <a:lnTo>
                      <a:pt x="27" y="4"/>
                    </a:lnTo>
                    <a:lnTo>
                      <a:pt x="23" y="4"/>
                    </a:lnTo>
                    <a:lnTo>
                      <a:pt x="23" y="8"/>
                    </a:lnTo>
                    <a:lnTo>
                      <a:pt x="23" y="12"/>
                    </a:lnTo>
                    <a:lnTo>
                      <a:pt x="27" y="16"/>
                    </a:lnTo>
                    <a:lnTo>
                      <a:pt x="42" y="58"/>
                    </a:lnTo>
                    <a:lnTo>
                      <a:pt x="57" y="19"/>
                    </a:lnTo>
                    <a:lnTo>
                      <a:pt x="53" y="12"/>
                    </a:lnTo>
                    <a:lnTo>
                      <a:pt x="53" y="8"/>
                    </a:lnTo>
                    <a:lnTo>
                      <a:pt x="50" y="4"/>
                    </a:lnTo>
                    <a:lnTo>
                      <a:pt x="46" y="4"/>
                    </a:lnTo>
                    <a:lnTo>
                      <a:pt x="42" y="0"/>
                    </a:lnTo>
                    <a:lnTo>
                      <a:pt x="76" y="0"/>
                    </a:lnTo>
                    <a:lnTo>
                      <a:pt x="73" y="4"/>
                    </a:lnTo>
                    <a:lnTo>
                      <a:pt x="69" y="4"/>
                    </a:lnTo>
                    <a:lnTo>
                      <a:pt x="69" y="8"/>
                    </a:lnTo>
                    <a:lnTo>
                      <a:pt x="69" y="12"/>
                    </a:lnTo>
                    <a:lnTo>
                      <a:pt x="88" y="54"/>
                    </a:lnTo>
                    <a:lnTo>
                      <a:pt x="103" y="16"/>
                    </a:lnTo>
                    <a:lnTo>
                      <a:pt x="107" y="8"/>
                    </a:lnTo>
                    <a:lnTo>
                      <a:pt x="107" y="4"/>
                    </a:lnTo>
                    <a:lnTo>
                      <a:pt x="103" y="4"/>
                    </a:lnTo>
                    <a:lnTo>
                      <a:pt x="96" y="0"/>
                    </a:lnTo>
                    <a:lnTo>
                      <a:pt x="119" y="0"/>
                    </a:lnTo>
                    <a:lnTo>
                      <a:pt x="115" y="4"/>
                    </a:lnTo>
                    <a:lnTo>
                      <a:pt x="111" y="12"/>
                    </a:lnTo>
                    <a:lnTo>
                      <a:pt x="88" y="77"/>
                    </a:lnTo>
                    <a:lnTo>
                      <a:pt x="84" y="77"/>
                    </a:lnTo>
                    <a:lnTo>
                      <a:pt x="61" y="27"/>
                    </a:lnTo>
                    <a:lnTo>
                      <a:pt x="38" y="77"/>
                    </a:lnTo>
                    <a:lnTo>
                      <a:pt x="34" y="77"/>
                    </a:lnTo>
                    <a:lnTo>
                      <a:pt x="11" y="16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52" name="Freeform 17"/>
              <p:cNvSpPr>
                <a:spLocks noEditPoints="1"/>
              </p:cNvSpPr>
              <p:nvPr/>
            </p:nvSpPr>
            <p:spPr bwMode="auto">
              <a:xfrm>
                <a:off x="1854" y="1322"/>
                <a:ext cx="69" cy="81"/>
              </a:xfrm>
              <a:custGeom>
                <a:avLst/>
                <a:gdLst>
                  <a:gd name="T0" fmla="*/ 34 w 69"/>
                  <a:gd name="T1" fmla="*/ 73 h 81"/>
                  <a:gd name="T2" fmla="*/ 26 w 69"/>
                  <a:gd name="T3" fmla="*/ 77 h 81"/>
                  <a:gd name="T4" fmla="*/ 19 w 69"/>
                  <a:gd name="T5" fmla="*/ 81 h 81"/>
                  <a:gd name="T6" fmla="*/ 3 w 69"/>
                  <a:gd name="T7" fmla="*/ 77 h 81"/>
                  <a:gd name="T8" fmla="*/ 0 w 69"/>
                  <a:gd name="T9" fmla="*/ 62 h 81"/>
                  <a:gd name="T10" fmla="*/ 3 w 69"/>
                  <a:gd name="T11" fmla="*/ 54 h 81"/>
                  <a:gd name="T12" fmla="*/ 15 w 69"/>
                  <a:gd name="T13" fmla="*/ 43 h 81"/>
                  <a:gd name="T14" fmla="*/ 42 w 69"/>
                  <a:gd name="T15" fmla="*/ 31 h 81"/>
                  <a:gd name="T16" fmla="*/ 42 w 69"/>
                  <a:gd name="T17" fmla="*/ 20 h 81"/>
                  <a:gd name="T18" fmla="*/ 34 w 69"/>
                  <a:gd name="T19" fmla="*/ 8 h 81"/>
                  <a:gd name="T20" fmla="*/ 23 w 69"/>
                  <a:gd name="T21" fmla="*/ 8 h 81"/>
                  <a:gd name="T22" fmla="*/ 19 w 69"/>
                  <a:gd name="T23" fmla="*/ 12 h 81"/>
                  <a:gd name="T24" fmla="*/ 19 w 69"/>
                  <a:gd name="T25" fmla="*/ 23 h 81"/>
                  <a:gd name="T26" fmla="*/ 15 w 69"/>
                  <a:gd name="T27" fmla="*/ 27 h 81"/>
                  <a:gd name="T28" fmla="*/ 11 w 69"/>
                  <a:gd name="T29" fmla="*/ 31 h 81"/>
                  <a:gd name="T30" fmla="*/ 3 w 69"/>
                  <a:gd name="T31" fmla="*/ 27 h 81"/>
                  <a:gd name="T32" fmla="*/ 3 w 69"/>
                  <a:gd name="T33" fmla="*/ 23 h 81"/>
                  <a:gd name="T34" fmla="*/ 11 w 69"/>
                  <a:gd name="T35" fmla="*/ 8 h 81"/>
                  <a:gd name="T36" fmla="*/ 30 w 69"/>
                  <a:gd name="T37" fmla="*/ 0 h 81"/>
                  <a:gd name="T38" fmla="*/ 46 w 69"/>
                  <a:gd name="T39" fmla="*/ 4 h 81"/>
                  <a:gd name="T40" fmla="*/ 53 w 69"/>
                  <a:gd name="T41" fmla="*/ 12 h 81"/>
                  <a:gd name="T42" fmla="*/ 57 w 69"/>
                  <a:gd name="T43" fmla="*/ 27 h 81"/>
                  <a:gd name="T44" fmla="*/ 57 w 69"/>
                  <a:gd name="T45" fmla="*/ 62 h 81"/>
                  <a:gd name="T46" fmla="*/ 57 w 69"/>
                  <a:gd name="T47" fmla="*/ 69 h 81"/>
                  <a:gd name="T48" fmla="*/ 57 w 69"/>
                  <a:gd name="T49" fmla="*/ 69 h 81"/>
                  <a:gd name="T50" fmla="*/ 61 w 69"/>
                  <a:gd name="T51" fmla="*/ 69 h 81"/>
                  <a:gd name="T52" fmla="*/ 65 w 69"/>
                  <a:gd name="T53" fmla="*/ 69 h 81"/>
                  <a:gd name="T54" fmla="*/ 69 w 69"/>
                  <a:gd name="T55" fmla="*/ 69 h 81"/>
                  <a:gd name="T56" fmla="*/ 49 w 69"/>
                  <a:gd name="T57" fmla="*/ 81 h 81"/>
                  <a:gd name="T58" fmla="*/ 46 w 69"/>
                  <a:gd name="T59" fmla="*/ 77 h 81"/>
                  <a:gd name="T60" fmla="*/ 42 w 69"/>
                  <a:gd name="T61" fmla="*/ 69 h 81"/>
                  <a:gd name="T62" fmla="*/ 42 w 69"/>
                  <a:gd name="T63" fmla="*/ 35 h 81"/>
                  <a:gd name="T64" fmla="*/ 26 w 69"/>
                  <a:gd name="T65" fmla="*/ 43 h 81"/>
                  <a:gd name="T66" fmla="*/ 15 w 69"/>
                  <a:gd name="T67" fmla="*/ 50 h 81"/>
                  <a:gd name="T68" fmla="*/ 15 w 69"/>
                  <a:gd name="T69" fmla="*/ 58 h 81"/>
                  <a:gd name="T70" fmla="*/ 19 w 69"/>
                  <a:gd name="T71" fmla="*/ 66 h 81"/>
                  <a:gd name="T72" fmla="*/ 26 w 69"/>
                  <a:gd name="T73" fmla="*/ 69 h 81"/>
                  <a:gd name="T74" fmla="*/ 42 w 69"/>
                  <a:gd name="T75" fmla="*/ 62 h 8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9"/>
                  <a:gd name="T115" fmla="*/ 0 h 81"/>
                  <a:gd name="T116" fmla="*/ 69 w 69"/>
                  <a:gd name="T117" fmla="*/ 81 h 8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9" h="81">
                    <a:moveTo>
                      <a:pt x="42" y="69"/>
                    </a:moveTo>
                    <a:lnTo>
                      <a:pt x="34" y="73"/>
                    </a:lnTo>
                    <a:lnTo>
                      <a:pt x="30" y="77"/>
                    </a:lnTo>
                    <a:lnTo>
                      <a:pt x="26" y="77"/>
                    </a:lnTo>
                    <a:lnTo>
                      <a:pt x="23" y="81"/>
                    </a:lnTo>
                    <a:lnTo>
                      <a:pt x="19" y="81"/>
                    </a:lnTo>
                    <a:lnTo>
                      <a:pt x="11" y="81"/>
                    </a:lnTo>
                    <a:lnTo>
                      <a:pt x="3" y="77"/>
                    </a:lnTo>
                    <a:lnTo>
                      <a:pt x="0" y="69"/>
                    </a:lnTo>
                    <a:lnTo>
                      <a:pt x="0" y="62"/>
                    </a:lnTo>
                    <a:lnTo>
                      <a:pt x="0" y="58"/>
                    </a:lnTo>
                    <a:lnTo>
                      <a:pt x="3" y="54"/>
                    </a:lnTo>
                    <a:lnTo>
                      <a:pt x="7" y="46"/>
                    </a:lnTo>
                    <a:lnTo>
                      <a:pt x="15" y="43"/>
                    </a:lnTo>
                    <a:lnTo>
                      <a:pt x="26" y="35"/>
                    </a:lnTo>
                    <a:lnTo>
                      <a:pt x="42" y="31"/>
                    </a:lnTo>
                    <a:lnTo>
                      <a:pt x="42" y="27"/>
                    </a:lnTo>
                    <a:lnTo>
                      <a:pt x="42" y="20"/>
                    </a:lnTo>
                    <a:lnTo>
                      <a:pt x="38" y="12"/>
                    </a:lnTo>
                    <a:lnTo>
                      <a:pt x="34" y="8"/>
                    </a:lnTo>
                    <a:lnTo>
                      <a:pt x="26" y="8"/>
                    </a:lnTo>
                    <a:lnTo>
                      <a:pt x="23" y="8"/>
                    </a:lnTo>
                    <a:lnTo>
                      <a:pt x="19" y="12"/>
                    </a:lnTo>
                    <a:lnTo>
                      <a:pt x="19" y="16"/>
                    </a:lnTo>
                    <a:lnTo>
                      <a:pt x="19" y="23"/>
                    </a:lnTo>
                    <a:lnTo>
                      <a:pt x="15" y="27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7" y="31"/>
                    </a:lnTo>
                    <a:lnTo>
                      <a:pt x="3" y="27"/>
                    </a:lnTo>
                    <a:lnTo>
                      <a:pt x="3" y="23"/>
                    </a:lnTo>
                    <a:lnTo>
                      <a:pt x="3" y="16"/>
                    </a:lnTo>
                    <a:lnTo>
                      <a:pt x="11" y="8"/>
                    </a:lnTo>
                    <a:lnTo>
                      <a:pt x="19" y="4"/>
                    </a:lnTo>
                    <a:lnTo>
                      <a:pt x="30" y="0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7" y="20"/>
                    </a:lnTo>
                    <a:lnTo>
                      <a:pt x="57" y="27"/>
                    </a:lnTo>
                    <a:lnTo>
                      <a:pt x="57" y="54"/>
                    </a:lnTo>
                    <a:lnTo>
                      <a:pt x="57" y="62"/>
                    </a:lnTo>
                    <a:lnTo>
                      <a:pt x="57" y="66"/>
                    </a:lnTo>
                    <a:lnTo>
                      <a:pt x="57" y="69"/>
                    </a:lnTo>
                    <a:lnTo>
                      <a:pt x="61" y="69"/>
                    </a:lnTo>
                    <a:lnTo>
                      <a:pt x="65" y="69"/>
                    </a:lnTo>
                    <a:lnTo>
                      <a:pt x="69" y="66"/>
                    </a:lnTo>
                    <a:lnTo>
                      <a:pt x="69" y="69"/>
                    </a:lnTo>
                    <a:lnTo>
                      <a:pt x="61" y="77"/>
                    </a:lnTo>
                    <a:lnTo>
                      <a:pt x="49" y="81"/>
                    </a:lnTo>
                    <a:lnTo>
                      <a:pt x="46" y="81"/>
                    </a:lnTo>
                    <a:lnTo>
                      <a:pt x="46" y="77"/>
                    </a:lnTo>
                    <a:lnTo>
                      <a:pt x="42" y="73"/>
                    </a:lnTo>
                    <a:lnTo>
                      <a:pt x="42" y="69"/>
                    </a:lnTo>
                    <a:close/>
                    <a:moveTo>
                      <a:pt x="42" y="62"/>
                    </a:moveTo>
                    <a:lnTo>
                      <a:pt x="42" y="35"/>
                    </a:lnTo>
                    <a:lnTo>
                      <a:pt x="30" y="39"/>
                    </a:lnTo>
                    <a:lnTo>
                      <a:pt x="26" y="43"/>
                    </a:lnTo>
                    <a:lnTo>
                      <a:pt x="19" y="46"/>
                    </a:lnTo>
                    <a:lnTo>
                      <a:pt x="15" y="50"/>
                    </a:lnTo>
                    <a:lnTo>
                      <a:pt x="15" y="54"/>
                    </a:lnTo>
                    <a:lnTo>
                      <a:pt x="15" y="58"/>
                    </a:lnTo>
                    <a:lnTo>
                      <a:pt x="15" y="62"/>
                    </a:lnTo>
                    <a:lnTo>
                      <a:pt x="19" y="66"/>
                    </a:lnTo>
                    <a:lnTo>
                      <a:pt x="23" y="69"/>
                    </a:lnTo>
                    <a:lnTo>
                      <a:pt x="26" y="69"/>
                    </a:lnTo>
                    <a:lnTo>
                      <a:pt x="34" y="69"/>
                    </a:lnTo>
                    <a:lnTo>
                      <a:pt x="42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53" name="Freeform 18"/>
              <p:cNvSpPr>
                <a:spLocks/>
              </p:cNvSpPr>
              <p:nvPr/>
            </p:nvSpPr>
            <p:spPr bwMode="auto">
              <a:xfrm>
                <a:off x="1926" y="1322"/>
                <a:ext cx="81" cy="81"/>
              </a:xfrm>
              <a:custGeom>
                <a:avLst/>
                <a:gdLst>
                  <a:gd name="T0" fmla="*/ 23 w 81"/>
                  <a:gd name="T1" fmla="*/ 20 h 81"/>
                  <a:gd name="T2" fmla="*/ 31 w 81"/>
                  <a:gd name="T3" fmla="*/ 8 h 81"/>
                  <a:gd name="T4" fmla="*/ 43 w 81"/>
                  <a:gd name="T5" fmla="*/ 4 h 81"/>
                  <a:gd name="T6" fmla="*/ 50 w 81"/>
                  <a:gd name="T7" fmla="*/ 0 h 81"/>
                  <a:gd name="T8" fmla="*/ 54 w 81"/>
                  <a:gd name="T9" fmla="*/ 4 h 81"/>
                  <a:gd name="T10" fmla="*/ 62 w 81"/>
                  <a:gd name="T11" fmla="*/ 4 h 81"/>
                  <a:gd name="T12" fmla="*/ 66 w 81"/>
                  <a:gd name="T13" fmla="*/ 8 h 81"/>
                  <a:gd name="T14" fmla="*/ 69 w 81"/>
                  <a:gd name="T15" fmla="*/ 16 h 81"/>
                  <a:gd name="T16" fmla="*/ 69 w 81"/>
                  <a:gd name="T17" fmla="*/ 20 h 81"/>
                  <a:gd name="T18" fmla="*/ 69 w 81"/>
                  <a:gd name="T19" fmla="*/ 31 h 81"/>
                  <a:gd name="T20" fmla="*/ 69 w 81"/>
                  <a:gd name="T21" fmla="*/ 62 h 81"/>
                  <a:gd name="T22" fmla="*/ 69 w 81"/>
                  <a:gd name="T23" fmla="*/ 69 h 81"/>
                  <a:gd name="T24" fmla="*/ 69 w 81"/>
                  <a:gd name="T25" fmla="*/ 73 h 81"/>
                  <a:gd name="T26" fmla="*/ 73 w 81"/>
                  <a:gd name="T27" fmla="*/ 73 h 81"/>
                  <a:gd name="T28" fmla="*/ 73 w 81"/>
                  <a:gd name="T29" fmla="*/ 77 h 81"/>
                  <a:gd name="T30" fmla="*/ 77 w 81"/>
                  <a:gd name="T31" fmla="*/ 77 h 81"/>
                  <a:gd name="T32" fmla="*/ 81 w 81"/>
                  <a:gd name="T33" fmla="*/ 77 h 81"/>
                  <a:gd name="T34" fmla="*/ 81 w 81"/>
                  <a:gd name="T35" fmla="*/ 81 h 81"/>
                  <a:gd name="T36" fmla="*/ 46 w 81"/>
                  <a:gd name="T37" fmla="*/ 81 h 81"/>
                  <a:gd name="T38" fmla="*/ 46 w 81"/>
                  <a:gd name="T39" fmla="*/ 77 h 81"/>
                  <a:gd name="T40" fmla="*/ 46 w 81"/>
                  <a:gd name="T41" fmla="*/ 77 h 81"/>
                  <a:gd name="T42" fmla="*/ 50 w 81"/>
                  <a:gd name="T43" fmla="*/ 77 h 81"/>
                  <a:gd name="T44" fmla="*/ 54 w 81"/>
                  <a:gd name="T45" fmla="*/ 77 h 81"/>
                  <a:gd name="T46" fmla="*/ 54 w 81"/>
                  <a:gd name="T47" fmla="*/ 73 h 81"/>
                  <a:gd name="T48" fmla="*/ 54 w 81"/>
                  <a:gd name="T49" fmla="*/ 69 h 81"/>
                  <a:gd name="T50" fmla="*/ 54 w 81"/>
                  <a:gd name="T51" fmla="*/ 69 h 81"/>
                  <a:gd name="T52" fmla="*/ 54 w 81"/>
                  <a:gd name="T53" fmla="*/ 62 h 81"/>
                  <a:gd name="T54" fmla="*/ 54 w 81"/>
                  <a:gd name="T55" fmla="*/ 31 h 81"/>
                  <a:gd name="T56" fmla="*/ 54 w 81"/>
                  <a:gd name="T57" fmla="*/ 23 h 81"/>
                  <a:gd name="T58" fmla="*/ 54 w 81"/>
                  <a:gd name="T59" fmla="*/ 16 h 81"/>
                  <a:gd name="T60" fmla="*/ 50 w 81"/>
                  <a:gd name="T61" fmla="*/ 16 h 81"/>
                  <a:gd name="T62" fmla="*/ 43 w 81"/>
                  <a:gd name="T63" fmla="*/ 12 h 81"/>
                  <a:gd name="T64" fmla="*/ 35 w 81"/>
                  <a:gd name="T65" fmla="*/ 16 h 81"/>
                  <a:gd name="T66" fmla="*/ 23 w 81"/>
                  <a:gd name="T67" fmla="*/ 23 h 81"/>
                  <a:gd name="T68" fmla="*/ 23 w 81"/>
                  <a:gd name="T69" fmla="*/ 62 h 81"/>
                  <a:gd name="T70" fmla="*/ 23 w 81"/>
                  <a:gd name="T71" fmla="*/ 69 h 81"/>
                  <a:gd name="T72" fmla="*/ 23 w 81"/>
                  <a:gd name="T73" fmla="*/ 73 h 81"/>
                  <a:gd name="T74" fmla="*/ 27 w 81"/>
                  <a:gd name="T75" fmla="*/ 73 h 81"/>
                  <a:gd name="T76" fmla="*/ 27 w 81"/>
                  <a:gd name="T77" fmla="*/ 77 h 81"/>
                  <a:gd name="T78" fmla="*/ 31 w 81"/>
                  <a:gd name="T79" fmla="*/ 77 h 81"/>
                  <a:gd name="T80" fmla="*/ 35 w 81"/>
                  <a:gd name="T81" fmla="*/ 77 h 81"/>
                  <a:gd name="T82" fmla="*/ 35 w 81"/>
                  <a:gd name="T83" fmla="*/ 81 h 81"/>
                  <a:gd name="T84" fmla="*/ 0 w 81"/>
                  <a:gd name="T85" fmla="*/ 81 h 81"/>
                  <a:gd name="T86" fmla="*/ 0 w 81"/>
                  <a:gd name="T87" fmla="*/ 77 h 81"/>
                  <a:gd name="T88" fmla="*/ 0 w 81"/>
                  <a:gd name="T89" fmla="*/ 77 h 81"/>
                  <a:gd name="T90" fmla="*/ 4 w 81"/>
                  <a:gd name="T91" fmla="*/ 77 h 81"/>
                  <a:gd name="T92" fmla="*/ 8 w 81"/>
                  <a:gd name="T93" fmla="*/ 73 h 81"/>
                  <a:gd name="T94" fmla="*/ 8 w 81"/>
                  <a:gd name="T95" fmla="*/ 69 h 81"/>
                  <a:gd name="T96" fmla="*/ 8 w 81"/>
                  <a:gd name="T97" fmla="*/ 62 h 81"/>
                  <a:gd name="T98" fmla="*/ 8 w 81"/>
                  <a:gd name="T99" fmla="*/ 35 h 81"/>
                  <a:gd name="T100" fmla="*/ 8 w 81"/>
                  <a:gd name="T101" fmla="*/ 23 h 81"/>
                  <a:gd name="T102" fmla="*/ 8 w 81"/>
                  <a:gd name="T103" fmla="*/ 16 h 81"/>
                  <a:gd name="T104" fmla="*/ 8 w 81"/>
                  <a:gd name="T105" fmla="*/ 16 h 81"/>
                  <a:gd name="T106" fmla="*/ 8 w 81"/>
                  <a:gd name="T107" fmla="*/ 12 h 81"/>
                  <a:gd name="T108" fmla="*/ 8 w 81"/>
                  <a:gd name="T109" fmla="*/ 12 h 81"/>
                  <a:gd name="T110" fmla="*/ 4 w 81"/>
                  <a:gd name="T111" fmla="*/ 12 h 81"/>
                  <a:gd name="T112" fmla="*/ 4 w 81"/>
                  <a:gd name="T113" fmla="*/ 12 h 81"/>
                  <a:gd name="T114" fmla="*/ 0 w 81"/>
                  <a:gd name="T115" fmla="*/ 12 h 81"/>
                  <a:gd name="T116" fmla="*/ 0 w 81"/>
                  <a:gd name="T117" fmla="*/ 12 h 81"/>
                  <a:gd name="T118" fmla="*/ 20 w 81"/>
                  <a:gd name="T119" fmla="*/ 0 h 81"/>
                  <a:gd name="T120" fmla="*/ 23 w 81"/>
                  <a:gd name="T121" fmla="*/ 0 h 81"/>
                  <a:gd name="T122" fmla="*/ 23 w 81"/>
                  <a:gd name="T123" fmla="*/ 20 h 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1"/>
                  <a:gd name="T187" fmla="*/ 0 h 81"/>
                  <a:gd name="T188" fmla="*/ 81 w 81"/>
                  <a:gd name="T189" fmla="*/ 81 h 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1" h="81">
                    <a:moveTo>
                      <a:pt x="23" y="20"/>
                    </a:moveTo>
                    <a:lnTo>
                      <a:pt x="31" y="8"/>
                    </a:lnTo>
                    <a:lnTo>
                      <a:pt x="43" y="4"/>
                    </a:lnTo>
                    <a:lnTo>
                      <a:pt x="50" y="0"/>
                    </a:lnTo>
                    <a:lnTo>
                      <a:pt x="54" y="4"/>
                    </a:lnTo>
                    <a:lnTo>
                      <a:pt x="62" y="4"/>
                    </a:lnTo>
                    <a:lnTo>
                      <a:pt x="66" y="8"/>
                    </a:lnTo>
                    <a:lnTo>
                      <a:pt x="69" y="16"/>
                    </a:lnTo>
                    <a:lnTo>
                      <a:pt x="69" y="20"/>
                    </a:lnTo>
                    <a:lnTo>
                      <a:pt x="69" y="31"/>
                    </a:lnTo>
                    <a:lnTo>
                      <a:pt x="69" y="62"/>
                    </a:lnTo>
                    <a:lnTo>
                      <a:pt x="69" y="69"/>
                    </a:lnTo>
                    <a:lnTo>
                      <a:pt x="69" y="73"/>
                    </a:lnTo>
                    <a:lnTo>
                      <a:pt x="73" y="73"/>
                    </a:lnTo>
                    <a:lnTo>
                      <a:pt x="73" y="77"/>
                    </a:lnTo>
                    <a:lnTo>
                      <a:pt x="77" y="77"/>
                    </a:lnTo>
                    <a:lnTo>
                      <a:pt x="81" y="77"/>
                    </a:lnTo>
                    <a:lnTo>
                      <a:pt x="81" y="81"/>
                    </a:lnTo>
                    <a:lnTo>
                      <a:pt x="46" y="81"/>
                    </a:lnTo>
                    <a:lnTo>
                      <a:pt x="46" y="77"/>
                    </a:lnTo>
                    <a:lnTo>
                      <a:pt x="50" y="77"/>
                    </a:lnTo>
                    <a:lnTo>
                      <a:pt x="54" y="77"/>
                    </a:lnTo>
                    <a:lnTo>
                      <a:pt x="54" y="73"/>
                    </a:lnTo>
                    <a:lnTo>
                      <a:pt x="54" y="69"/>
                    </a:lnTo>
                    <a:lnTo>
                      <a:pt x="54" y="62"/>
                    </a:lnTo>
                    <a:lnTo>
                      <a:pt x="54" y="31"/>
                    </a:lnTo>
                    <a:lnTo>
                      <a:pt x="54" y="23"/>
                    </a:lnTo>
                    <a:lnTo>
                      <a:pt x="54" y="16"/>
                    </a:lnTo>
                    <a:lnTo>
                      <a:pt x="50" y="16"/>
                    </a:lnTo>
                    <a:lnTo>
                      <a:pt x="43" y="12"/>
                    </a:lnTo>
                    <a:lnTo>
                      <a:pt x="35" y="16"/>
                    </a:lnTo>
                    <a:lnTo>
                      <a:pt x="23" y="23"/>
                    </a:lnTo>
                    <a:lnTo>
                      <a:pt x="23" y="62"/>
                    </a:lnTo>
                    <a:lnTo>
                      <a:pt x="23" y="69"/>
                    </a:lnTo>
                    <a:lnTo>
                      <a:pt x="23" y="73"/>
                    </a:lnTo>
                    <a:lnTo>
                      <a:pt x="27" y="73"/>
                    </a:lnTo>
                    <a:lnTo>
                      <a:pt x="27" y="77"/>
                    </a:lnTo>
                    <a:lnTo>
                      <a:pt x="31" y="77"/>
                    </a:lnTo>
                    <a:lnTo>
                      <a:pt x="35" y="77"/>
                    </a:lnTo>
                    <a:lnTo>
                      <a:pt x="35" y="81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4" y="77"/>
                    </a:lnTo>
                    <a:lnTo>
                      <a:pt x="8" y="73"/>
                    </a:lnTo>
                    <a:lnTo>
                      <a:pt x="8" y="69"/>
                    </a:lnTo>
                    <a:lnTo>
                      <a:pt x="8" y="62"/>
                    </a:lnTo>
                    <a:lnTo>
                      <a:pt x="8" y="35"/>
                    </a:lnTo>
                    <a:lnTo>
                      <a:pt x="8" y="23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3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54" name="Freeform 19"/>
              <p:cNvSpPr>
                <a:spLocks/>
              </p:cNvSpPr>
              <p:nvPr/>
            </p:nvSpPr>
            <p:spPr bwMode="auto">
              <a:xfrm>
                <a:off x="2007" y="1303"/>
                <a:ext cx="50" cy="100"/>
              </a:xfrm>
              <a:custGeom>
                <a:avLst/>
                <a:gdLst>
                  <a:gd name="T0" fmla="*/ 27 w 50"/>
                  <a:gd name="T1" fmla="*/ 0 h 100"/>
                  <a:gd name="T2" fmla="*/ 27 w 50"/>
                  <a:gd name="T3" fmla="*/ 23 h 100"/>
                  <a:gd name="T4" fmla="*/ 46 w 50"/>
                  <a:gd name="T5" fmla="*/ 23 h 100"/>
                  <a:gd name="T6" fmla="*/ 46 w 50"/>
                  <a:gd name="T7" fmla="*/ 27 h 100"/>
                  <a:gd name="T8" fmla="*/ 27 w 50"/>
                  <a:gd name="T9" fmla="*/ 27 h 100"/>
                  <a:gd name="T10" fmla="*/ 27 w 50"/>
                  <a:gd name="T11" fmla="*/ 77 h 100"/>
                  <a:gd name="T12" fmla="*/ 27 w 50"/>
                  <a:gd name="T13" fmla="*/ 85 h 100"/>
                  <a:gd name="T14" fmla="*/ 31 w 50"/>
                  <a:gd name="T15" fmla="*/ 88 h 100"/>
                  <a:gd name="T16" fmla="*/ 31 w 50"/>
                  <a:gd name="T17" fmla="*/ 88 h 100"/>
                  <a:gd name="T18" fmla="*/ 35 w 50"/>
                  <a:gd name="T19" fmla="*/ 88 h 100"/>
                  <a:gd name="T20" fmla="*/ 38 w 50"/>
                  <a:gd name="T21" fmla="*/ 88 h 100"/>
                  <a:gd name="T22" fmla="*/ 42 w 50"/>
                  <a:gd name="T23" fmla="*/ 88 h 100"/>
                  <a:gd name="T24" fmla="*/ 42 w 50"/>
                  <a:gd name="T25" fmla="*/ 88 h 100"/>
                  <a:gd name="T26" fmla="*/ 46 w 50"/>
                  <a:gd name="T27" fmla="*/ 85 h 100"/>
                  <a:gd name="T28" fmla="*/ 50 w 50"/>
                  <a:gd name="T29" fmla="*/ 85 h 100"/>
                  <a:gd name="T30" fmla="*/ 46 w 50"/>
                  <a:gd name="T31" fmla="*/ 92 h 100"/>
                  <a:gd name="T32" fmla="*/ 38 w 50"/>
                  <a:gd name="T33" fmla="*/ 96 h 100"/>
                  <a:gd name="T34" fmla="*/ 35 w 50"/>
                  <a:gd name="T35" fmla="*/ 100 h 100"/>
                  <a:gd name="T36" fmla="*/ 27 w 50"/>
                  <a:gd name="T37" fmla="*/ 100 h 100"/>
                  <a:gd name="T38" fmla="*/ 23 w 50"/>
                  <a:gd name="T39" fmla="*/ 100 h 100"/>
                  <a:gd name="T40" fmla="*/ 19 w 50"/>
                  <a:gd name="T41" fmla="*/ 96 h 100"/>
                  <a:gd name="T42" fmla="*/ 15 w 50"/>
                  <a:gd name="T43" fmla="*/ 96 h 100"/>
                  <a:gd name="T44" fmla="*/ 15 w 50"/>
                  <a:gd name="T45" fmla="*/ 92 h 100"/>
                  <a:gd name="T46" fmla="*/ 12 w 50"/>
                  <a:gd name="T47" fmla="*/ 88 h 100"/>
                  <a:gd name="T48" fmla="*/ 12 w 50"/>
                  <a:gd name="T49" fmla="*/ 81 h 100"/>
                  <a:gd name="T50" fmla="*/ 12 w 50"/>
                  <a:gd name="T51" fmla="*/ 27 h 100"/>
                  <a:gd name="T52" fmla="*/ 0 w 50"/>
                  <a:gd name="T53" fmla="*/ 27 h 100"/>
                  <a:gd name="T54" fmla="*/ 0 w 50"/>
                  <a:gd name="T55" fmla="*/ 27 h 100"/>
                  <a:gd name="T56" fmla="*/ 4 w 50"/>
                  <a:gd name="T57" fmla="*/ 23 h 100"/>
                  <a:gd name="T58" fmla="*/ 12 w 50"/>
                  <a:gd name="T59" fmla="*/ 19 h 100"/>
                  <a:gd name="T60" fmla="*/ 15 w 50"/>
                  <a:gd name="T61" fmla="*/ 16 h 100"/>
                  <a:gd name="T62" fmla="*/ 19 w 50"/>
                  <a:gd name="T63" fmla="*/ 12 h 100"/>
                  <a:gd name="T64" fmla="*/ 23 w 50"/>
                  <a:gd name="T65" fmla="*/ 4 h 100"/>
                  <a:gd name="T66" fmla="*/ 27 w 50"/>
                  <a:gd name="T67" fmla="*/ 0 h 100"/>
                  <a:gd name="T68" fmla="*/ 27 w 50"/>
                  <a:gd name="T69" fmla="*/ 0 h 10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0"/>
                  <a:gd name="T106" fmla="*/ 0 h 100"/>
                  <a:gd name="T107" fmla="*/ 50 w 50"/>
                  <a:gd name="T108" fmla="*/ 100 h 10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0" h="100">
                    <a:moveTo>
                      <a:pt x="27" y="0"/>
                    </a:moveTo>
                    <a:lnTo>
                      <a:pt x="27" y="23"/>
                    </a:lnTo>
                    <a:lnTo>
                      <a:pt x="46" y="23"/>
                    </a:lnTo>
                    <a:lnTo>
                      <a:pt x="46" y="27"/>
                    </a:lnTo>
                    <a:lnTo>
                      <a:pt x="27" y="27"/>
                    </a:lnTo>
                    <a:lnTo>
                      <a:pt x="27" y="77"/>
                    </a:lnTo>
                    <a:lnTo>
                      <a:pt x="27" y="85"/>
                    </a:lnTo>
                    <a:lnTo>
                      <a:pt x="31" y="88"/>
                    </a:lnTo>
                    <a:lnTo>
                      <a:pt x="35" y="88"/>
                    </a:lnTo>
                    <a:lnTo>
                      <a:pt x="38" y="88"/>
                    </a:lnTo>
                    <a:lnTo>
                      <a:pt x="42" y="88"/>
                    </a:lnTo>
                    <a:lnTo>
                      <a:pt x="46" y="85"/>
                    </a:lnTo>
                    <a:lnTo>
                      <a:pt x="50" y="85"/>
                    </a:lnTo>
                    <a:lnTo>
                      <a:pt x="46" y="92"/>
                    </a:lnTo>
                    <a:lnTo>
                      <a:pt x="38" y="96"/>
                    </a:lnTo>
                    <a:lnTo>
                      <a:pt x="35" y="100"/>
                    </a:lnTo>
                    <a:lnTo>
                      <a:pt x="27" y="100"/>
                    </a:lnTo>
                    <a:lnTo>
                      <a:pt x="23" y="100"/>
                    </a:lnTo>
                    <a:lnTo>
                      <a:pt x="19" y="96"/>
                    </a:lnTo>
                    <a:lnTo>
                      <a:pt x="15" y="96"/>
                    </a:lnTo>
                    <a:lnTo>
                      <a:pt x="15" y="92"/>
                    </a:lnTo>
                    <a:lnTo>
                      <a:pt x="12" y="88"/>
                    </a:lnTo>
                    <a:lnTo>
                      <a:pt x="12" y="81"/>
                    </a:lnTo>
                    <a:lnTo>
                      <a:pt x="12" y="27"/>
                    </a:lnTo>
                    <a:lnTo>
                      <a:pt x="0" y="27"/>
                    </a:lnTo>
                    <a:lnTo>
                      <a:pt x="4" y="23"/>
                    </a:lnTo>
                    <a:lnTo>
                      <a:pt x="12" y="19"/>
                    </a:lnTo>
                    <a:lnTo>
                      <a:pt x="15" y="16"/>
                    </a:lnTo>
                    <a:lnTo>
                      <a:pt x="19" y="12"/>
                    </a:lnTo>
                    <a:lnTo>
                      <a:pt x="23" y="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55" name="Rectangle 20"/>
              <p:cNvSpPr>
                <a:spLocks noChangeArrowheads="1"/>
              </p:cNvSpPr>
              <p:nvPr/>
            </p:nvSpPr>
            <p:spPr bwMode="auto">
              <a:xfrm>
                <a:off x="2107" y="1261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6" name="Freeform 21"/>
              <p:cNvSpPr>
                <a:spLocks/>
              </p:cNvSpPr>
              <p:nvPr/>
            </p:nvSpPr>
            <p:spPr bwMode="auto">
              <a:xfrm>
                <a:off x="2283" y="1303"/>
                <a:ext cx="46" cy="100"/>
              </a:xfrm>
              <a:custGeom>
                <a:avLst/>
                <a:gdLst>
                  <a:gd name="T0" fmla="*/ 23 w 46"/>
                  <a:gd name="T1" fmla="*/ 0 h 100"/>
                  <a:gd name="T2" fmla="*/ 23 w 46"/>
                  <a:gd name="T3" fmla="*/ 23 h 100"/>
                  <a:gd name="T4" fmla="*/ 42 w 46"/>
                  <a:gd name="T5" fmla="*/ 23 h 100"/>
                  <a:gd name="T6" fmla="*/ 42 w 46"/>
                  <a:gd name="T7" fmla="*/ 27 h 100"/>
                  <a:gd name="T8" fmla="*/ 23 w 46"/>
                  <a:gd name="T9" fmla="*/ 27 h 100"/>
                  <a:gd name="T10" fmla="*/ 23 w 46"/>
                  <a:gd name="T11" fmla="*/ 77 h 100"/>
                  <a:gd name="T12" fmla="*/ 27 w 46"/>
                  <a:gd name="T13" fmla="*/ 85 h 100"/>
                  <a:gd name="T14" fmla="*/ 27 w 46"/>
                  <a:gd name="T15" fmla="*/ 88 h 100"/>
                  <a:gd name="T16" fmla="*/ 31 w 46"/>
                  <a:gd name="T17" fmla="*/ 88 h 100"/>
                  <a:gd name="T18" fmla="*/ 31 w 46"/>
                  <a:gd name="T19" fmla="*/ 88 h 100"/>
                  <a:gd name="T20" fmla="*/ 35 w 46"/>
                  <a:gd name="T21" fmla="*/ 88 h 100"/>
                  <a:gd name="T22" fmla="*/ 39 w 46"/>
                  <a:gd name="T23" fmla="*/ 88 h 100"/>
                  <a:gd name="T24" fmla="*/ 39 w 46"/>
                  <a:gd name="T25" fmla="*/ 88 h 100"/>
                  <a:gd name="T26" fmla="*/ 42 w 46"/>
                  <a:gd name="T27" fmla="*/ 85 h 100"/>
                  <a:gd name="T28" fmla="*/ 46 w 46"/>
                  <a:gd name="T29" fmla="*/ 85 h 100"/>
                  <a:gd name="T30" fmla="*/ 42 w 46"/>
                  <a:gd name="T31" fmla="*/ 92 h 100"/>
                  <a:gd name="T32" fmla="*/ 39 w 46"/>
                  <a:gd name="T33" fmla="*/ 96 h 100"/>
                  <a:gd name="T34" fmla="*/ 31 w 46"/>
                  <a:gd name="T35" fmla="*/ 100 h 100"/>
                  <a:gd name="T36" fmla="*/ 27 w 46"/>
                  <a:gd name="T37" fmla="*/ 100 h 100"/>
                  <a:gd name="T38" fmla="*/ 23 w 46"/>
                  <a:gd name="T39" fmla="*/ 100 h 100"/>
                  <a:gd name="T40" fmla="*/ 19 w 46"/>
                  <a:gd name="T41" fmla="*/ 96 h 100"/>
                  <a:gd name="T42" fmla="*/ 16 w 46"/>
                  <a:gd name="T43" fmla="*/ 96 h 100"/>
                  <a:gd name="T44" fmla="*/ 12 w 46"/>
                  <a:gd name="T45" fmla="*/ 92 h 100"/>
                  <a:gd name="T46" fmla="*/ 12 w 46"/>
                  <a:gd name="T47" fmla="*/ 88 h 100"/>
                  <a:gd name="T48" fmla="*/ 12 w 46"/>
                  <a:gd name="T49" fmla="*/ 81 h 100"/>
                  <a:gd name="T50" fmla="*/ 12 w 46"/>
                  <a:gd name="T51" fmla="*/ 27 h 100"/>
                  <a:gd name="T52" fmla="*/ 0 w 46"/>
                  <a:gd name="T53" fmla="*/ 27 h 100"/>
                  <a:gd name="T54" fmla="*/ 0 w 46"/>
                  <a:gd name="T55" fmla="*/ 27 h 100"/>
                  <a:gd name="T56" fmla="*/ 4 w 46"/>
                  <a:gd name="T57" fmla="*/ 23 h 100"/>
                  <a:gd name="T58" fmla="*/ 8 w 46"/>
                  <a:gd name="T59" fmla="*/ 19 h 100"/>
                  <a:gd name="T60" fmla="*/ 12 w 46"/>
                  <a:gd name="T61" fmla="*/ 16 h 100"/>
                  <a:gd name="T62" fmla="*/ 16 w 46"/>
                  <a:gd name="T63" fmla="*/ 12 h 100"/>
                  <a:gd name="T64" fmla="*/ 19 w 46"/>
                  <a:gd name="T65" fmla="*/ 4 h 100"/>
                  <a:gd name="T66" fmla="*/ 23 w 46"/>
                  <a:gd name="T67" fmla="*/ 0 h 100"/>
                  <a:gd name="T68" fmla="*/ 23 w 46"/>
                  <a:gd name="T69" fmla="*/ 0 h 10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"/>
                  <a:gd name="T106" fmla="*/ 0 h 100"/>
                  <a:gd name="T107" fmla="*/ 46 w 46"/>
                  <a:gd name="T108" fmla="*/ 100 h 10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" h="100">
                    <a:moveTo>
                      <a:pt x="23" y="0"/>
                    </a:moveTo>
                    <a:lnTo>
                      <a:pt x="23" y="23"/>
                    </a:lnTo>
                    <a:lnTo>
                      <a:pt x="42" y="23"/>
                    </a:lnTo>
                    <a:lnTo>
                      <a:pt x="42" y="27"/>
                    </a:lnTo>
                    <a:lnTo>
                      <a:pt x="23" y="27"/>
                    </a:lnTo>
                    <a:lnTo>
                      <a:pt x="23" y="77"/>
                    </a:lnTo>
                    <a:lnTo>
                      <a:pt x="27" y="85"/>
                    </a:lnTo>
                    <a:lnTo>
                      <a:pt x="27" y="88"/>
                    </a:lnTo>
                    <a:lnTo>
                      <a:pt x="31" y="88"/>
                    </a:lnTo>
                    <a:lnTo>
                      <a:pt x="35" y="88"/>
                    </a:lnTo>
                    <a:lnTo>
                      <a:pt x="39" y="88"/>
                    </a:lnTo>
                    <a:lnTo>
                      <a:pt x="42" y="85"/>
                    </a:lnTo>
                    <a:lnTo>
                      <a:pt x="46" y="85"/>
                    </a:lnTo>
                    <a:lnTo>
                      <a:pt x="42" y="92"/>
                    </a:lnTo>
                    <a:lnTo>
                      <a:pt x="39" y="96"/>
                    </a:lnTo>
                    <a:lnTo>
                      <a:pt x="31" y="100"/>
                    </a:lnTo>
                    <a:lnTo>
                      <a:pt x="27" y="100"/>
                    </a:lnTo>
                    <a:lnTo>
                      <a:pt x="23" y="100"/>
                    </a:lnTo>
                    <a:lnTo>
                      <a:pt x="19" y="96"/>
                    </a:lnTo>
                    <a:lnTo>
                      <a:pt x="16" y="96"/>
                    </a:lnTo>
                    <a:lnTo>
                      <a:pt x="12" y="92"/>
                    </a:lnTo>
                    <a:lnTo>
                      <a:pt x="12" y="88"/>
                    </a:lnTo>
                    <a:lnTo>
                      <a:pt x="12" y="81"/>
                    </a:lnTo>
                    <a:lnTo>
                      <a:pt x="12" y="27"/>
                    </a:lnTo>
                    <a:lnTo>
                      <a:pt x="0" y="27"/>
                    </a:lnTo>
                    <a:lnTo>
                      <a:pt x="4" y="23"/>
                    </a:lnTo>
                    <a:lnTo>
                      <a:pt x="8" y="19"/>
                    </a:lnTo>
                    <a:lnTo>
                      <a:pt x="12" y="16"/>
                    </a:lnTo>
                    <a:lnTo>
                      <a:pt x="16" y="12"/>
                    </a:lnTo>
                    <a:lnTo>
                      <a:pt x="19" y="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57" name="Freeform 22"/>
              <p:cNvSpPr>
                <a:spLocks noEditPoints="1"/>
              </p:cNvSpPr>
              <p:nvPr/>
            </p:nvSpPr>
            <p:spPr bwMode="auto">
              <a:xfrm>
                <a:off x="2333" y="1322"/>
                <a:ext cx="73" cy="81"/>
              </a:xfrm>
              <a:custGeom>
                <a:avLst/>
                <a:gdLst>
                  <a:gd name="T0" fmla="*/ 39 w 73"/>
                  <a:gd name="T1" fmla="*/ 0 h 81"/>
                  <a:gd name="T2" fmla="*/ 46 w 73"/>
                  <a:gd name="T3" fmla="*/ 4 h 81"/>
                  <a:gd name="T4" fmla="*/ 58 w 73"/>
                  <a:gd name="T5" fmla="*/ 8 h 81"/>
                  <a:gd name="T6" fmla="*/ 65 w 73"/>
                  <a:gd name="T7" fmla="*/ 16 h 81"/>
                  <a:gd name="T8" fmla="*/ 69 w 73"/>
                  <a:gd name="T9" fmla="*/ 27 h 81"/>
                  <a:gd name="T10" fmla="*/ 73 w 73"/>
                  <a:gd name="T11" fmla="*/ 39 h 81"/>
                  <a:gd name="T12" fmla="*/ 73 w 73"/>
                  <a:gd name="T13" fmla="*/ 50 h 81"/>
                  <a:gd name="T14" fmla="*/ 69 w 73"/>
                  <a:gd name="T15" fmla="*/ 62 h 81"/>
                  <a:gd name="T16" fmla="*/ 62 w 73"/>
                  <a:gd name="T17" fmla="*/ 69 h 81"/>
                  <a:gd name="T18" fmla="*/ 54 w 73"/>
                  <a:gd name="T19" fmla="*/ 77 h 81"/>
                  <a:gd name="T20" fmla="*/ 46 w 73"/>
                  <a:gd name="T21" fmla="*/ 81 h 81"/>
                  <a:gd name="T22" fmla="*/ 35 w 73"/>
                  <a:gd name="T23" fmla="*/ 81 h 81"/>
                  <a:gd name="T24" fmla="*/ 27 w 73"/>
                  <a:gd name="T25" fmla="*/ 81 h 81"/>
                  <a:gd name="T26" fmla="*/ 15 w 73"/>
                  <a:gd name="T27" fmla="*/ 73 h 81"/>
                  <a:gd name="T28" fmla="*/ 8 w 73"/>
                  <a:gd name="T29" fmla="*/ 69 h 81"/>
                  <a:gd name="T30" fmla="*/ 4 w 73"/>
                  <a:gd name="T31" fmla="*/ 54 h 81"/>
                  <a:gd name="T32" fmla="*/ 0 w 73"/>
                  <a:gd name="T33" fmla="*/ 43 h 81"/>
                  <a:gd name="T34" fmla="*/ 4 w 73"/>
                  <a:gd name="T35" fmla="*/ 31 h 81"/>
                  <a:gd name="T36" fmla="*/ 8 w 73"/>
                  <a:gd name="T37" fmla="*/ 23 h 81"/>
                  <a:gd name="T38" fmla="*/ 12 w 73"/>
                  <a:gd name="T39" fmla="*/ 12 h 81"/>
                  <a:gd name="T40" fmla="*/ 19 w 73"/>
                  <a:gd name="T41" fmla="*/ 8 h 81"/>
                  <a:gd name="T42" fmla="*/ 27 w 73"/>
                  <a:gd name="T43" fmla="*/ 4 h 81"/>
                  <a:gd name="T44" fmla="*/ 39 w 73"/>
                  <a:gd name="T45" fmla="*/ 0 h 81"/>
                  <a:gd name="T46" fmla="*/ 35 w 73"/>
                  <a:gd name="T47" fmla="*/ 8 h 81"/>
                  <a:gd name="T48" fmla="*/ 31 w 73"/>
                  <a:gd name="T49" fmla="*/ 8 h 81"/>
                  <a:gd name="T50" fmla="*/ 27 w 73"/>
                  <a:gd name="T51" fmla="*/ 12 h 81"/>
                  <a:gd name="T52" fmla="*/ 19 w 73"/>
                  <a:gd name="T53" fmla="*/ 12 h 81"/>
                  <a:gd name="T54" fmla="*/ 19 w 73"/>
                  <a:gd name="T55" fmla="*/ 20 h 81"/>
                  <a:gd name="T56" fmla="*/ 15 w 73"/>
                  <a:gd name="T57" fmla="*/ 27 h 81"/>
                  <a:gd name="T58" fmla="*/ 15 w 73"/>
                  <a:gd name="T59" fmla="*/ 35 h 81"/>
                  <a:gd name="T60" fmla="*/ 15 w 73"/>
                  <a:gd name="T61" fmla="*/ 50 h 81"/>
                  <a:gd name="T62" fmla="*/ 23 w 73"/>
                  <a:gd name="T63" fmla="*/ 66 h 81"/>
                  <a:gd name="T64" fmla="*/ 27 w 73"/>
                  <a:gd name="T65" fmla="*/ 69 h 81"/>
                  <a:gd name="T66" fmla="*/ 35 w 73"/>
                  <a:gd name="T67" fmla="*/ 73 h 81"/>
                  <a:gd name="T68" fmla="*/ 39 w 73"/>
                  <a:gd name="T69" fmla="*/ 77 h 81"/>
                  <a:gd name="T70" fmla="*/ 46 w 73"/>
                  <a:gd name="T71" fmla="*/ 73 h 81"/>
                  <a:gd name="T72" fmla="*/ 54 w 73"/>
                  <a:gd name="T73" fmla="*/ 69 h 81"/>
                  <a:gd name="T74" fmla="*/ 58 w 73"/>
                  <a:gd name="T75" fmla="*/ 62 h 81"/>
                  <a:gd name="T76" fmla="*/ 58 w 73"/>
                  <a:gd name="T77" fmla="*/ 46 h 81"/>
                  <a:gd name="T78" fmla="*/ 58 w 73"/>
                  <a:gd name="T79" fmla="*/ 35 h 81"/>
                  <a:gd name="T80" fmla="*/ 54 w 73"/>
                  <a:gd name="T81" fmla="*/ 23 h 81"/>
                  <a:gd name="T82" fmla="*/ 50 w 73"/>
                  <a:gd name="T83" fmla="*/ 16 h 81"/>
                  <a:gd name="T84" fmla="*/ 42 w 73"/>
                  <a:gd name="T85" fmla="*/ 8 h 81"/>
                  <a:gd name="T86" fmla="*/ 35 w 73"/>
                  <a:gd name="T87" fmla="*/ 8 h 8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3"/>
                  <a:gd name="T133" fmla="*/ 0 h 81"/>
                  <a:gd name="T134" fmla="*/ 73 w 73"/>
                  <a:gd name="T135" fmla="*/ 81 h 8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3" h="81">
                    <a:moveTo>
                      <a:pt x="39" y="0"/>
                    </a:moveTo>
                    <a:lnTo>
                      <a:pt x="46" y="4"/>
                    </a:lnTo>
                    <a:lnTo>
                      <a:pt x="58" y="8"/>
                    </a:lnTo>
                    <a:lnTo>
                      <a:pt x="65" y="16"/>
                    </a:lnTo>
                    <a:lnTo>
                      <a:pt x="69" y="27"/>
                    </a:lnTo>
                    <a:lnTo>
                      <a:pt x="73" y="39"/>
                    </a:lnTo>
                    <a:lnTo>
                      <a:pt x="73" y="50"/>
                    </a:lnTo>
                    <a:lnTo>
                      <a:pt x="69" y="62"/>
                    </a:lnTo>
                    <a:lnTo>
                      <a:pt x="62" y="69"/>
                    </a:lnTo>
                    <a:lnTo>
                      <a:pt x="54" y="77"/>
                    </a:lnTo>
                    <a:lnTo>
                      <a:pt x="46" y="81"/>
                    </a:lnTo>
                    <a:lnTo>
                      <a:pt x="35" y="81"/>
                    </a:lnTo>
                    <a:lnTo>
                      <a:pt x="27" y="81"/>
                    </a:lnTo>
                    <a:lnTo>
                      <a:pt x="15" y="73"/>
                    </a:lnTo>
                    <a:lnTo>
                      <a:pt x="8" y="69"/>
                    </a:lnTo>
                    <a:lnTo>
                      <a:pt x="4" y="54"/>
                    </a:lnTo>
                    <a:lnTo>
                      <a:pt x="0" y="43"/>
                    </a:lnTo>
                    <a:lnTo>
                      <a:pt x="4" y="31"/>
                    </a:lnTo>
                    <a:lnTo>
                      <a:pt x="8" y="23"/>
                    </a:lnTo>
                    <a:lnTo>
                      <a:pt x="12" y="12"/>
                    </a:lnTo>
                    <a:lnTo>
                      <a:pt x="19" y="8"/>
                    </a:lnTo>
                    <a:lnTo>
                      <a:pt x="27" y="4"/>
                    </a:lnTo>
                    <a:lnTo>
                      <a:pt x="39" y="0"/>
                    </a:lnTo>
                    <a:close/>
                    <a:moveTo>
                      <a:pt x="35" y="8"/>
                    </a:moveTo>
                    <a:lnTo>
                      <a:pt x="31" y="8"/>
                    </a:lnTo>
                    <a:lnTo>
                      <a:pt x="27" y="12"/>
                    </a:lnTo>
                    <a:lnTo>
                      <a:pt x="19" y="12"/>
                    </a:lnTo>
                    <a:lnTo>
                      <a:pt x="19" y="20"/>
                    </a:lnTo>
                    <a:lnTo>
                      <a:pt x="15" y="27"/>
                    </a:lnTo>
                    <a:lnTo>
                      <a:pt x="15" y="35"/>
                    </a:lnTo>
                    <a:lnTo>
                      <a:pt x="15" y="50"/>
                    </a:lnTo>
                    <a:lnTo>
                      <a:pt x="23" y="66"/>
                    </a:lnTo>
                    <a:lnTo>
                      <a:pt x="27" y="69"/>
                    </a:lnTo>
                    <a:lnTo>
                      <a:pt x="35" y="73"/>
                    </a:lnTo>
                    <a:lnTo>
                      <a:pt x="39" y="77"/>
                    </a:lnTo>
                    <a:lnTo>
                      <a:pt x="46" y="73"/>
                    </a:lnTo>
                    <a:lnTo>
                      <a:pt x="54" y="69"/>
                    </a:lnTo>
                    <a:lnTo>
                      <a:pt x="58" y="62"/>
                    </a:lnTo>
                    <a:lnTo>
                      <a:pt x="58" y="46"/>
                    </a:lnTo>
                    <a:lnTo>
                      <a:pt x="58" y="35"/>
                    </a:lnTo>
                    <a:lnTo>
                      <a:pt x="54" y="23"/>
                    </a:lnTo>
                    <a:lnTo>
                      <a:pt x="50" y="16"/>
                    </a:lnTo>
                    <a:lnTo>
                      <a:pt x="42" y="8"/>
                    </a:lnTo>
                    <a:lnTo>
                      <a:pt x="35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58" name="Rectangle 23"/>
              <p:cNvSpPr>
                <a:spLocks noChangeArrowheads="1"/>
              </p:cNvSpPr>
              <p:nvPr/>
            </p:nvSpPr>
            <p:spPr bwMode="auto">
              <a:xfrm>
                <a:off x="2705" y="126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9" name="Freeform 24"/>
              <p:cNvSpPr>
                <a:spLocks noEditPoints="1"/>
              </p:cNvSpPr>
              <p:nvPr/>
            </p:nvSpPr>
            <p:spPr bwMode="auto">
              <a:xfrm>
                <a:off x="2889" y="1322"/>
                <a:ext cx="66" cy="81"/>
              </a:xfrm>
              <a:custGeom>
                <a:avLst/>
                <a:gdLst>
                  <a:gd name="T0" fmla="*/ 16 w 66"/>
                  <a:gd name="T1" fmla="*/ 31 h 81"/>
                  <a:gd name="T2" fmla="*/ 16 w 66"/>
                  <a:gd name="T3" fmla="*/ 46 h 81"/>
                  <a:gd name="T4" fmla="*/ 23 w 66"/>
                  <a:gd name="T5" fmla="*/ 58 h 81"/>
                  <a:gd name="T6" fmla="*/ 31 w 66"/>
                  <a:gd name="T7" fmla="*/ 66 h 81"/>
                  <a:gd name="T8" fmla="*/ 43 w 66"/>
                  <a:gd name="T9" fmla="*/ 66 h 81"/>
                  <a:gd name="T10" fmla="*/ 50 w 66"/>
                  <a:gd name="T11" fmla="*/ 66 h 81"/>
                  <a:gd name="T12" fmla="*/ 54 w 66"/>
                  <a:gd name="T13" fmla="*/ 62 h 81"/>
                  <a:gd name="T14" fmla="*/ 58 w 66"/>
                  <a:gd name="T15" fmla="*/ 58 h 81"/>
                  <a:gd name="T16" fmla="*/ 62 w 66"/>
                  <a:gd name="T17" fmla="*/ 50 h 81"/>
                  <a:gd name="T18" fmla="*/ 66 w 66"/>
                  <a:gd name="T19" fmla="*/ 50 h 81"/>
                  <a:gd name="T20" fmla="*/ 62 w 66"/>
                  <a:gd name="T21" fmla="*/ 62 h 81"/>
                  <a:gd name="T22" fmla="*/ 54 w 66"/>
                  <a:gd name="T23" fmla="*/ 73 h 81"/>
                  <a:gd name="T24" fmla="*/ 47 w 66"/>
                  <a:gd name="T25" fmla="*/ 77 h 81"/>
                  <a:gd name="T26" fmla="*/ 35 w 66"/>
                  <a:gd name="T27" fmla="*/ 81 h 81"/>
                  <a:gd name="T28" fmla="*/ 23 w 66"/>
                  <a:gd name="T29" fmla="*/ 77 h 81"/>
                  <a:gd name="T30" fmla="*/ 12 w 66"/>
                  <a:gd name="T31" fmla="*/ 69 h 81"/>
                  <a:gd name="T32" fmla="*/ 8 w 66"/>
                  <a:gd name="T33" fmla="*/ 62 h 81"/>
                  <a:gd name="T34" fmla="*/ 4 w 66"/>
                  <a:gd name="T35" fmla="*/ 54 h 81"/>
                  <a:gd name="T36" fmla="*/ 0 w 66"/>
                  <a:gd name="T37" fmla="*/ 43 h 81"/>
                  <a:gd name="T38" fmla="*/ 4 w 66"/>
                  <a:gd name="T39" fmla="*/ 31 h 81"/>
                  <a:gd name="T40" fmla="*/ 8 w 66"/>
                  <a:gd name="T41" fmla="*/ 20 h 81"/>
                  <a:gd name="T42" fmla="*/ 12 w 66"/>
                  <a:gd name="T43" fmla="*/ 12 h 81"/>
                  <a:gd name="T44" fmla="*/ 20 w 66"/>
                  <a:gd name="T45" fmla="*/ 8 h 81"/>
                  <a:gd name="T46" fmla="*/ 27 w 66"/>
                  <a:gd name="T47" fmla="*/ 4 h 81"/>
                  <a:gd name="T48" fmla="*/ 35 w 66"/>
                  <a:gd name="T49" fmla="*/ 0 h 81"/>
                  <a:gd name="T50" fmla="*/ 47 w 66"/>
                  <a:gd name="T51" fmla="*/ 4 h 81"/>
                  <a:gd name="T52" fmla="*/ 58 w 66"/>
                  <a:gd name="T53" fmla="*/ 12 h 81"/>
                  <a:gd name="T54" fmla="*/ 62 w 66"/>
                  <a:gd name="T55" fmla="*/ 20 h 81"/>
                  <a:gd name="T56" fmla="*/ 66 w 66"/>
                  <a:gd name="T57" fmla="*/ 31 h 81"/>
                  <a:gd name="T58" fmla="*/ 16 w 66"/>
                  <a:gd name="T59" fmla="*/ 31 h 81"/>
                  <a:gd name="T60" fmla="*/ 16 w 66"/>
                  <a:gd name="T61" fmla="*/ 27 h 81"/>
                  <a:gd name="T62" fmla="*/ 47 w 66"/>
                  <a:gd name="T63" fmla="*/ 27 h 81"/>
                  <a:gd name="T64" fmla="*/ 47 w 66"/>
                  <a:gd name="T65" fmla="*/ 20 h 81"/>
                  <a:gd name="T66" fmla="*/ 47 w 66"/>
                  <a:gd name="T67" fmla="*/ 16 h 81"/>
                  <a:gd name="T68" fmla="*/ 43 w 66"/>
                  <a:gd name="T69" fmla="*/ 12 h 81"/>
                  <a:gd name="T70" fmla="*/ 39 w 66"/>
                  <a:gd name="T71" fmla="*/ 12 h 81"/>
                  <a:gd name="T72" fmla="*/ 35 w 66"/>
                  <a:gd name="T73" fmla="*/ 8 h 81"/>
                  <a:gd name="T74" fmla="*/ 31 w 66"/>
                  <a:gd name="T75" fmla="*/ 8 h 81"/>
                  <a:gd name="T76" fmla="*/ 27 w 66"/>
                  <a:gd name="T77" fmla="*/ 8 h 81"/>
                  <a:gd name="T78" fmla="*/ 20 w 66"/>
                  <a:gd name="T79" fmla="*/ 12 h 81"/>
                  <a:gd name="T80" fmla="*/ 16 w 66"/>
                  <a:gd name="T81" fmla="*/ 20 h 81"/>
                  <a:gd name="T82" fmla="*/ 16 w 66"/>
                  <a:gd name="T83" fmla="*/ 27 h 8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6"/>
                  <a:gd name="T127" fmla="*/ 0 h 81"/>
                  <a:gd name="T128" fmla="*/ 66 w 66"/>
                  <a:gd name="T129" fmla="*/ 81 h 8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6" h="81">
                    <a:moveTo>
                      <a:pt x="16" y="31"/>
                    </a:moveTo>
                    <a:lnTo>
                      <a:pt x="16" y="46"/>
                    </a:lnTo>
                    <a:lnTo>
                      <a:pt x="23" y="58"/>
                    </a:lnTo>
                    <a:lnTo>
                      <a:pt x="31" y="66"/>
                    </a:lnTo>
                    <a:lnTo>
                      <a:pt x="43" y="66"/>
                    </a:lnTo>
                    <a:lnTo>
                      <a:pt x="50" y="66"/>
                    </a:lnTo>
                    <a:lnTo>
                      <a:pt x="54" y="62"/>
                    </a:lnTo>
                    <a:lnTo>
                      <a:pt x="58" y="58"/>
                    </a:lnTo>
                    <a:lnTo>
                      <a:pt x="62" y="50"/>
                    </a:lnTo>
                    <a:lnTo>
                      <a:pt x="66" y="50"/>
                    </a:lnTo>
                    <a:lnTo>
                      <a:pt x="62" y="62"/>
                    </a:lnTo>
                    <a:lnTo>
                      <a:pt x="54" y="73"/>
                    </a:lnTo>
                    <a:lnTo>
                      <a:pt x="47" y="77"/>
                    </a:lnTo>
                    <a:lnTo>
                      <a:pt x="35" y="81"/>
                    </a:lnTo>
                    <a:lnTo>
                      <a:pt x="23" y="77"/>
                    </a:lnTo>
                    <a:lnTo>
                      <a:pt x="12" y="69"/>
                    </a:lnTo>
                    <a:lnTo>
                      <a:pt x="8" y="62"/>
                    </a:lnTo>
                    <a:lnTo>
                      <a:pt x="4" y="54"/>
                    </a:lnTo>
                    <a:lnTo>
                      <a:pt x="0" y="43"/>
                    </a:lnTo>
                    <a:lnTo>
                      <a:pt x="4" y="31"/>
                    </a:lnTo>
                    <a:lnTo>
                      <a:pt x="8" y="20"/>
                    </a:lnTo>
                    <a:lnTo>
                      <a:pt x="12" y="12"/>
                    </a:lnTo>
                    <a:lnTo>
                      <a:pt x="20" y="8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7" y="4"/>
                    </a:lnTo>
                    <a:lnTo>
                      <a:pt x="58" y="12"/>
                    </a:lnTo>
                    <a:lnTo>
                      <a:pt x="62" y="20"/>
                    </a:lnTo>
                    <a:lnTo>
                      <a:pt x="66" y="31"/>
                    </a:lnTo>
                    <a:lnTo>
                      <a:pt x="16" y="31"/>
                    </a:lnTo>
                    <a:close/>
                    <a:moveTo>
                      <a:pt x="16" y="27"/>
                    </a:moveTo>
                    <a:lnTo>
                      <a:pt x="47" y="27"/>
                    </a:lnTo>
                    <a:lnTo>
                      <a:pt x="47" y="20"/>
                    </a:lnTo>
                    <a:lnTo>
                      <a:pt x="47" y="16"/>
                    </a:lnTo>
                    <a:lnTo>
                      <a:pt x="43" y="12"/>
                    </a:lnTo>
                    <a:lnTo>
                      <a:pt x="39" y="12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27" y="8"/>
                    </a:lnTo>
                    <a:lnTo>
                      <a:pt x="20" y="12"/>
                    </a:lnTo>
                    <a:lnTo>
                      <a:pt x="16" y="20"/>
                    </a:lnTo>
                    <a:lnTo>
                      <a:pt x="16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60" name="Freeform 25"/>
              <p:cNvSpPr>
                <a:spLocks noEditPoints="1"/>
              </p:cNvSpPr>
              <p:nvPr/>
            </p:nvSpPr>
            <p:spPr bwMode="auto">
              <a:xfrm>
                <a:off x="2966" y="1322"/>
                <a:ext cx="69" cy="81"/>
              </a:xfrm>
              <a:custGeom>
                <a:avLst/>
                <a:gdLst>
                  <a:gd name="T0" fmla="*/ 35 w 69"/>
                  <a:gd name="T1" fmla="*/ 73 h 81"/>
                  <a:gd name="T2" fmla="*/ 27 w 69"/>
                  <a:gd name="T3" fmla="*/ 77 h 81"/>
                  <a:gd name="T4" fmla="*/ 19 w 69"/>
                  <a:gd name="T5" fmla="*/ 81 h 81"/>
                  <a:gd name="T6" fmla="*/ 4 w 69"/>
                  <a:gd name="T7" fmla="*/ 77 h 81"/>
                  <a:gd name="T8" fmla="*/ 0 w 69"/>
                  <a:gd name="T9" fmla="*/ 62 h 81"/>
                  <a:gd name="T10" fmla="*/ 4 w 69"/>
                  <a:gd name="T11" fmla="*/ 54 h 81"/>
                  <a:gd name="T12" fmla="*/ 16 w 69"/>
                  <a:gd name="T13" fmla="*/ 43 h 81"/>
                  <a:gd name="T14" fmla="*/ 42 w 69"/>
                  <a:gd name="T15" fmla="*/ 31 h 81"/>
                  <a:gd name="T16" fmla="*/ 42 w 69"/>
                  <a:gd name="T17" fmla="*/ 20 h 81"/>
                  <a:gd name="T18" fmla="*/ 35 w 69"/>
                  <a:gd name="T19" fmla="*/ 8 h 81"/>
                  <a:gd name="T20" fmla="*/ 23 w 69"/>
                  <a:gd name="T21" fmla="*/ 8 h 81"/>
                  <a:gd name="T22" fmla="*/ 19 w 69"/>
                  <a:gd name="T23" fmla="*/ 12 h 81"/>
                  <a:gd name="T24" fmla="*/ 19 w 69"/>
                  <a:gd name="T25" fmla="*/ 23 h 81"/>
                  <a:gd name="T26" fmla="*/ 16 w 69"/>
                  <a:gd name="T27" fmla="*/ 27 h 81"/>
                  <a:gd name="T28" fmla="*/ 12 w 69"/>
                  <a:gd name="T29" fmla="*/ 31 h 81"/>
                  <a:gd name="T30" fmla="*/ 8 w 69"/>
                  <a:gd name="T31" fmla="*/ 27 h 81"/>
                  <a:gd name="T32" fmla="*/ 4 w 69"/>
                  <a:gd name="T33" fmla="*/ 23 h 81"/>
                  <a:gd name="T34" fmla="*/ 12 w 69"/>
                  <a:gd name="T35" fmla="*/ 8 h 81"/>
                  <a:gd name="T36" fmla="*/ 31 w 69"/>
                  <a:gd name="T37" fmla="*/ 0 h 81"/>
                  <a:gd name="T38" fmla="*/ 46 w 69"/>
                  <a:gd name="T39" fmla="*/ 4 h 81"/>
                  <a:gd name="T40" fmla="*/ 54 w 69"/>
                  <a:gd name="T41" fmla="*/ 12 h 81"/>
                  <a:gd name="T42" fmla="*/ 58 w 69"/>
                  <a:gd name="T43" fmla="*/ 27 h 81"/>
                  <a:gd name="T44" fmla="*/ 58 w 69"/>
                  <a:gd name="T45" fmla="*/ 62 h 81"/>
                  <a:gd name="T46" fmla="*/ 58 w 69"/>
                  <a:gd name="T47" fmla="*/ 69 h 81"/>
                  <a:gd name="T48" fmla="*/ 58 w 69"/>
                  <a:gd name="T49" fmla="*/ 69 h 81"/>
                  <a:gd name="T50" fmla="*/ 62 w 69"/>
                  <a:gd name="T51" fmla="*/ 69 h 81"/>
                  <a:gd name="T52" fmla="*/ 65 w 69"/>
                  <a:gd name="T53" fmla="*/ 69 h 81"/>
                  <a:gd name="T54" fmla="*/ 69 w 69"/>
                  <a:gd name="T55" fmla="*/ 69 h 81"/>
                  <a:gd name="T56" fmla="*/ 50 w 69"/>
                  <a:gd name="T57" fmla="*/ 81 h 81"/>
                  <a:gd name="T58" fmla="*/ 46 w 69"/>
                  <a:gd name="T59" fmla="*/ 77 h 81"/>
                  <a:gd name="T60" fmla="*/ 42 w 69"/>
                  <a:gd name="T61" fmla="*/ 69 h 81"/>
                  <a:gd name="T62" fmla="*/ 42 w 69"/>
                  <a:gd name="T63" fmla="*/ 35 h 81"/>
                  <a:gd name="T64" fmla="*/ 27 w 69"/>
                  <a:gd name="T65" fmla="*/ 43 h 81"/>
                  <a:gd name="T66" fmla="*/ 16 w 69"/>
                  <a:gd name="T67" fmla="*/ 50 h 81"/>
                  <a:gd name="T68" fmla="*/ 16 w 69"/>
                  <a:gd name="T69" fmla="*/ 58 h 81"/>
                  <a:gd name="T70" fmla="*/ 19 w 69"/>
                  <a:gd name="T71" fmla="*/ 66 h 81"/>
                  <a:gd name="T72" fmla="*/ 27 w 69"/>
                  <a:gd name="T73" fmla="*/ 69 h 81"/>
                  <a:gd name="T74" fmla="*/ 42 w 69"/>
                  <a:gd name="T75" fmla="*/ 62 h 8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9"/>
                  <a:gd name="T115" fmla="*/ 0 h 81"/>
                  <a:gd name="T116" fmla="*/ 69 w 69"/>
                  <a:gd name="T117" fmla="*/ 81 h 8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9" h="81">
                    <a:moveTo>
                      <a:pt x="42" y="69"/>
                    </a:moveTo>
                    <a:lnTo>
                      <a:pt x="35" y="73"/>
                    </a:lnTo>
                    <a:lnTo>
                      <a:pt x="31" y="77"/>
                    </a:lnTo>
                    <a:lnTo>
                      <a:pt x="27" y="77"/>
                    </a:lnTo>
                    <a:lnTo>
                      <a:pt x="23" y="81"/>
                    </a:lnTo>
                    <a:lnTo>
                      <a:pt x="19" y="81"/>
                    </a:lnTo>
                    <a:lnTo>
                      <a:pt x="12" y="81"/>
                    </a:lnTo>
                    <a:lnTo>
                      <a:pt x="4" y="77"/>
                    </a:lnTo>
                    <a:lnTo>
                      <a:pt x="0" y="69"/>
                    </a:lnTo>
                    <a:lnTo>
                      <a:pt x="0" y="62"/>
                    </a:lnTo>
                    <a:lnTo>
                      <a:pt x="0" y="58"/>
                    </a:lnTo>
                    <a:lnTo>
                      <a:pt x="4" y="54"/>
                    </a:lnTo>
                    <a:lnTo>
                      <a:pt x="8" y="46"/>
                    </a:lnTo>
                    <a:lnTo>
                      <a:pt x="16" y="43"/>
                    </a:lnTo>
                    <a:lnTo>
                      <a:pt x="27" y="35"/>
                    </a:lnTo>
                    <a:lnTo>
                      <a:pt x="42" y="31"/>
                    </a:lnTo>
                    <a:lnTo>
                      <a:pt x="42" y="27"/>
                    </a:lnTo>
                    <a:lnTo>
                      <a:pt x="42" y="20"/>
                    </a:lnTo>
                    <a:lnTo>
                      <a:pt x="39" y="12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23" y="8"/>
                    </a:lnTo>
                    <a:lnTo>
                      <a:pt x="19" y="12"/>
                    </a:lnTo>
                    <a:lnTo>
                      <a:pt x="19" y="16"/>
                    </a:lnTo>
                    <a:lnTo>
                      <a:pt x="19" y="23"/>
                    </a:lnTo>
                    <a:lnTo>
                      <a:pt x="19" y="27"/>
                    </a:lnTo>
                    <a:lnTo>
                      <a:pt x="16" y="27"/>
                    </a:lnTo>
                    <a:lnTo>
                      <a:pt x="16" y="31"/>
                    </a:lnTo>
                    <a:lnTo>
                      <a:pt x="12" y="31"/>
                    </a:lnTo>
                    <a:lnTo>
                      <a:pt x="8" y="31"/>
                    </a:lnTo>
                    <a:lnTo>
                      <a:pt x="8" y="27"/>
                    </a:lnTo>
                    <a:lnTo>
                      <a:pt x="4" y="27"/>
                    </a:lnTo>
                    <a:lnTo>
                      <a:pt x="4" y="23"/>
                    </a:lnTo>
                    <a:lnTo>
                      <a:pt x="4" y="16"/>
                    </a:lnTo>
                    <a:lnTo>
                      <a:pt x="12" y="8"/>
                    </a:lnTo>
                    <a:lnTo>
                      <a:pt x="19" y="4"/>
                    </a:lnTo>
                    <a:lnTo>
                      <a:pt x="31" y="0"/>
                    </a:lnTo>
                    <a:lnTo>
                      <a:pt x="42" y="4"/>
                    </a:lnTo>
                    <a:lnTo>
                      <a:pt x="46" y="4"/>
                    </a:lnTo>
                    <a:lnTo>
                      <a:pt x="54" y="8"/>
                    </a:lnTo>
                    <a:lnTo>
                      <a:pt x="54" y="12"/>
                    </a:lnTo>
                    <a:lnTo>
                      <a:pt x="58" y="20"/>
                    </a:lnTo>
                    <a:lnTo>
                      <a:pt x="58" y="27"/>
                    </a:lnTo>
                    <a:lnTo>
                      <a:pt x="58" y="54"/>
                    </a:lnTo>
                    <a:lnTo>
                      <a:pt x="58" y="62"/>
                    </a:lnTo>
                    <a:lnTo>
                      <a:pt x="58" y="66"/>
                    </a:lnTo>
                    <a:lnTo>
                      <a:pt x="58" y="69"/>
                    </a:lnTo>
                    <a:lnTo>
                      <a:pt x="62" y="69"/>
                    </a:lnTo>
                    <a:lnTo>
                      <a:pt x="65" y="69"/>
                    </a:lnTo>
                    <a:lnTo>
                      <a:pt x="69" y="66"/>
                    </a:lnTo>
                    <a:lnTo>
                      <a:pt x="69" y="69"/>
                    </a:lnTo>
                    <a:lnTo>
                      <a:pt x="62" y="77"/>
                    </a:lnTo>
                    <a:lnTo>
                      <a:pt x="50" y="81"/>
                    </a:lnTo>
                    <a:lnTo>
                      <a:pt x="46" y="81"/>
                    </a:lnTo>
                    <a:lnTo>
                      <a:pt x="46" y="77"/>
                    </a:lnTo>
                    <a:lnTo>
                      <a:pt x="42" y="73"/>
                    </a:lnTo>
                    <a:lnTo>
                      <a:pt x="42" y="69"/>
                    </a:lnTo>
                    <a:close/>
                    <a:moveTo>
                      <a:pt x="42" y="62"/>
                    </a:moveTo>
                    <a:lnTo>
                      <a:pt x="42" y="35"/>
                    </a:lnTo>
                    <a:lnTo>
                      <a:pt x="31" y="39"/>
                    </a:lnTo>
                    <a:lnTo>
                      <a:pt x="27" y="43"/>
                    </a:lnTo>
                    <a:lnTo>
                      <a:pt x="19" y="46"/>
                    </a:lnTo>
                    <a:lnTo>
                      <a:pt x="16" y="50"/>
                    </a:lnTo>
                    <a:lnTo>
                      <a:pt x="16" y="54"/>
                    </a:lnTo>
                    <a:lnTo>
                      <a:pt x="16" y="58"/>
                    </a:lnTo>
                    <a:lnTo>
                      <a:pt x="16" y="62"/>
                    </a:lnTo>
                    <a:lnTo>
                      <a:pt x="19" y="66"/>
                    </a:lnTo>
                    <a:lnTo>
                      <a:pt x="23" y="69"/>
                    </a:lnTo>
                    <a:lnTo>
                      <a:pt x="27" y="69"/>
                    </a:lnTo>
                    <a:lnTo>
                      <a:pt x="35" y="69"/>
                    </a:lnTo>
                    <a:lnTo>
                      <a:pt x="42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61" name="Freeform 26"/>
              <p:cNvSpPr>
                <a:spLocks/>
              </p:cNvSpPr>
              <p:nvPr/>
            </p:nvSpPr>
            <p:spPr bwMode="auto">
              <a:xfrm>
                <a:off x="3035" y="1303"/>
                <a:ext cx="50" cy="100"/>
              </a:xfrm>
              <a:custGeom>
                <a:avLst/>
                <a:gdLst>
                  <a:gd name="T0" fmla="*/ 27 w 50"/>
                  <a:gd name="T1" fmla="*/ 0 h 100"/>
                  <a:gd name="T2" fmla="*/ 27 w 50"/>
                  <a:gd name="T3" fmla="*/ 23 h 100"/>
                  <a:gd name="T4" fmla="*/ 46 w 50"/>
                  <a:gd name="T5" fmla="*/ 23 h 100"/>
                  <a:gd name="T6" fmla="*/ 46 w 50"/>
                  <a:gd name="T7" fmla="*/ 27 h 100"/>
                  <a:gd name="T8" fmla="*/ 27 w 50"/>
                  <a:gd name="T9" fmla="*/ 27 h 100"/>
                  <a:gd name="T10" fmla="*/ 27 w 50"/>
                  <a:gd name="T11" fmla="*/ 77 h 100"/>
                  <a:gd name="T12" fmla="*/ 27 w 50"/>
                  <a:gd name="T13" fmla="*/ 85 h 100"/>
                  <a:gd name="T14" fmla="*/ 31 w 50"/>
                  <a:gd name="T15" fmla="*/ 88 h 100"/>
                  <a:gd name="T16" fmla="*/ 31 w 50"/>
                  <a:gd name="T17" fmla="*/ 88 h 100"/>
                  <a:gd name="T18" fmla="*/ 35 w 50"/>
                  <a:gd name="T19" fmla="*/ 88 h 100"/>
                  <a:gd name="T20" fmla="*/ 39 w 50"/>
                  <a:gd name="T21" fmla="*/ 88 h 100"/>
                  <a:gd name="T22" fmla="*/ 42 w 50"/>
                  <a:gd name="T23" fmla="*/ 88 h 100"/>
                  <a:gd name="T24" fmla="*/ 42 w 50"/>
                  <a:gd name="T25" fmla="*/ 88 h 100"/>
                  <a:gd name="T26" fmla="*/ 46 w 50"/>
                  <a:gd name="T27" fmla="*/ 85 h 100"/>
                  <a:gd name="T28" fmla="*/ 50 w 50"/>
                  <a:gd name="T29" fmla="*/ 85 h 100"/>
                  <a:gd name="T30" fmla="*/ 46 w 50"/>
                  <a:gd name="T31" fmla="*/ 92 h 100"/>
                  <a:gd name="T32" fmla="*/ 39 w 50"/>
                  <a:gd name="T33" fmla="*/ 96 h 100"/>
                  <a:gd name="T34" fmla="*/ 35 w 50"/>
                  <a:gd name="T35" fmla="*/ 100 h 100"/>
                  <a:gd name="T36" fmla="*/ 31 w 50"/>
                  <a:gd name="T37" fmla="*/ 100 h 100"/>
                  <a:gd name="T38" fmla="*/ 23 w 50"/>
                  <a:gd name="T39" fmla="*/ 100 h 100"/>
                  <a:gd name="T40" fmla="*/ 19 w 50"/>
                  <a:gd name="T41" fmla="*/ 96 h 100"/>
                  <a:gd name="T42" fmla="*/ 19 w 50"/>
                  <a:gd name="T43" fmla="*/ 96 h 100"/>
                  <a:gd name="T44" fmla="*/ 16 w 50"/>
                  <a:gd name="T45" fmla="*/ 92 h 100"/>
                  <a:gd name="T46" fmla="*/ 16 w 50"/>
                  <a:gd name="T47" fmla="*/ 88 h 100"/>
                  <a:gd name="T48" fmla="*/ 16 w 50"/>
                  <a:gd name="T49" fmla="*/ 81 h 100"/>
                  <a:gd name="T50" fmla="*/ 16 w 50"/>
                  <a:gd name="T51" fmla="*/ 27 h 100"/>
                  <a:gd name="T52" fmla="*/ 0 w 50"/>
                  <a:gd name="T53" fmla="*/ 27 h 100"/>
                  <a:gd name="T54" fmla="*/ 0 w 50"/>
                  <a:gd name="T55" fmla="*/ 27 h 100"/>
                  <a:gd name="T56" fmla="*/ 8 w 50"/>
                  <a:gd name="T57" fmla="*/ 23 h 100"/>
                  <a:gd name="T58" fmla="*/ 12 w 50"/>
                  <a:gd name="T59" fmla="*/ 19 h 100"/>
                  <a:gd name="T60" fmla="*/ 16 w 50"/>
                  <a:gd name="T61" fmla="*/ 16 h 100"/>
                  <a:gd name="T62" fmla="*/ 19 w 50"/>
                  <a:gd name="T63" fmla="*/ 12 h 100"/>
                  <a:gd name="T64" fmla="*/ 23 w 50"/>
                  <a:gd name="T65" fmla="*/ 4 h 100"/>
                  <a:gd name="T66" fmla="*/ 27 w 50"/>
                  <a:gd name="T67" fmla="*/ 0 h 100"/>
                  <a:gd name="T68" fmla="*/ 27 w 50"/>
                  <a:gd name="T69" fmla="*/ 0 h 10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0"/>
                  <a:gd name="T106" fmla="*/ 0 h 100"/>
                  <a:gd name="T107" fmla="*/ 50 w 50"/>
                  <a:gd name="T108" fmla="*/ 100 h 10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0" h="100">
                    <a:moveTo>
                      <a:pt x="27" y="0"/>
                    </a:moveTo>
                    <a:lnTo>
                      <a:pt x="27" y="23"/>
                    </a:lnTo>
                    <a:lnTo>
                      <a:pt x="46" y="23"/>
                    </a:lnTo>
                    <a:lnTo>
                      <a:pt x="46" y="27"/>
                    </a:lnTo>
                    <a:lnTo>
                      <a:pt x="27" y="27"/>
                    </a:lnTo>
                    <a:lnTo>
                      <a:pt x="27" y="77"/>
                    </a:lnTo>
                    <a:lnTo>
                      <a:pt x="27" y="85"/>
                    </a:lnTo>
                    <a:lnTo>
                      <a:pt x="31" y="88"/>
                    </a:lnTo>
                    <a:lnTo>
                      <a:pt x="35" y="88"/>
                    </a:lnTo>
                    <a:lnTo>
                      <a:pt x="39" y="88"/>
                    </a:lnTo>
                    <a:lnTo>
                      <a:pt x="42" y="88"/>
                    </a:lnTo>
                    <a:lnTo>
                      <a:pt x="46" y="85"/>
                    </a:lnTo>
                    <a:lnTo>
                      <a:pt x="50" y="85"/>
                    </a:lnTo>
                    <a:lnTo>
                      <a:pt x="46" y="92"/>
                    </a:lnTo>
                    <a:lnTo>
                      <a:pt x="39" y="96"/>
                    </a:lnTo>
                    <a:lnTo>
                      <a:pt x="35" y="100"/>
                    </a:lnTo>
                    <a:lnTo>
                      <a:pt x="31" y="100"/>
                    </a:lnTo>
                    <a:lnTo>
                      <a:pt x="23" y="100"/>
                    </a:lnTo>
                    <a:lnTo>
                      <a:pt x="19" y="96"/>
                    </a:lnTo>
                    <a:lnTo>
                      <a:pt x="16" y="92"/>
                    </a:lnTo>
                    <a:lnTo>
                      <a:pt x="16" y="88"/>
                    </a:lnTo>
                    <a:lnTo>
                      <a:pt x="16" y="81"/>
                    </a:lnTo>
                    <a:lnTo>
                      <a:pt x="16" y="27"/>
                    </a:lnTo>
                    <a:lnTo>
                      <a:pt x="0" y="27"/>
                    </a:lnTo>
                    <a:lnTo>
                      <a:pt x="8" y="23"/>
                    </a:lnTo>
                    <a:lnTo>
                      <a:pt x="12" y="19"/>
                    </a:lnTo>
                    <a:lnTo>
                      <a:pt x="16" y="16"/>
                    </a:lnTo>
                    <a:lnTo>
                      <a:pt x="19" y="12"/>
                    </a:lnTo>
                    <a:lnTo>
                      <a:pt x="23" y="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62" name="Rectangle 27"/>
              <p:cNvSpPr>
                <a:spLocks noChangeArrowheads="1"/>
              </p:cNvSpPr>
              <p:nvPr/>
            </p:nvSpPr>
            <p:spPr bwMode="auto">
              <a:xfrm>
                <a:off x="3304" y="126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3" name="Freeform 28"/>
              <p:cNvSpPr>
                <a:spLocks/>
              </p:cNvSpPr>
              <p:nvPr/>
            </p:nvSpPr>
            <p:spPr bwMode="auto">
              <a:xfrm>
                <a:off x="3500" y="1288"/>
                <a:ext cx="99" cy="115"/>
              </a:xfrm>
              <a:custGeom>
                <a:avLst/>
                <a:gdLst>
                  <a:gd name="T0" fmla="*/ 92 w 99"/>
                  <a:gd name="T1" fmla="*/ 0 h 115"/>
                  <a:gd name="T2" fmla="*/ 95 w 99"/>
                  <a:gd name="T3" fmla="*/ 38 h 115"/>
                  <a:gd name="T4" fmla="*/ 92 w 99"/>
                  <a:gd name="T5" fmla="*/ 38 h 115"/>
                  <a:gd name="T6" fmla="*/ 88 w 99"/>
                  <a:gd name="T7" fmla="*/ 23 h 115"/>
                  <a:gd name="T8" fmla="*/ 80 w 99"/>
                  <a:gd name="T9" fmla="*/ 11 h 115"/>
                  <a:gd name="T10" fmla="*/ 69 w 99"/>
                  <a:gd name="T11" fmla="*/ 8 h 115"/>
                  <a:gd name="T12" fmla="*/ 57 w 99"/>
                  <a:gd name="T13" fmla="*/ 4 h 115"/>
                  <a:gd name="T14" fmla="*/ 46 w 99"/>
                  <a:gd name="T15" fmla="*/ 8 h 115"/>
                  <a:gd name="T16" fmla="*/ 38 w 99"/>
                  <a:gd name="T17" fmla="*/ 11 h 115"/>
                  <a:gd name="T18" fmla="*/ 30 w 99"/>
                  <a:gd name="T19" fmla="*/ 19 h 115"/>
                  <a:gd name="T20" fmla="*/ 23 w 99"/>
                  <a:gd name="T21" fmla="*/ 27 h 115"/>
                  <a:gd name="T22" fmla="*/ 19 w 99"/>
                  <a:gd name="T23" fmla="*/ 42 h 115"/>
                  <a:gd name="T24" fmla="*/ 19 w 99"/>
                  <a:gd name="T25" fmla="*/ 57 h 115"/>
                  <a:gd name="T26" fmla="*/ 19 w 99"/>
                  <a:gd name="T27" fmla="*/ 73 h 115"/>
                  <a:gd name="T28" fmla="*/ 23 w 99"/>
                  <a:gd name="T29" fmla="*/ 84 h 115"/>
                  <a:gd name="T30" fmla="*/ 30 w 99"/>
                  <a:gd name="T31" fmla="*/ 96 h 115"/>
                  <a:gd name="T32" fmla="*/ 38 w 99"/>
                  <a:gd name="T33" fmla="*/ 103 h 115"/>
                  <a:gd name="T34" fmla="*/ 49 w 99"/>
                  <a:gd name="T35" fmla="*/ 107 h 115"/>
                  <a:gd name="T36" fmla="*/ 61 w 99"/>
                  <a:gd name="T37" fmla="*/ 107 h 115"/>
                  <a:gd name="T38" fmla="*/ 69 w 99"/>
                  <a:gd name="T39" fmla="*/ 107 h 115"/>
                  <a:gd name="T40" fmla="*/ 76 w 99"/>
                  <a:gd name="T41" fmla="*/ 103 h 115"/>
                  <a:gd name="T42" fmla="*/ 88 w 99"/>
                  <a:gd name="T43" fmla="*/ 96 h 115"/>
                  <a:gd name="T44" fmla="*/ 95 w 99"/>
                  <a:gd name="T45" fmla="*/ 84 h 115"/>
                  <a:gd name="T46" fmla="*/ 99 w 99"/>
                  <a:gd name="T47" fmla="*/ 88 h 115"/>
                  <a:gd name="T48" fmla="*/ 88 w 99"/>
                  <a:gd name="T49" fmla="*/ 100 h 115"/>
                  <a:gd name="T50" fmla="*/ 80 w 99"/>
                  <a:gd name="T51" fmla="*/ 107 h 115"/>
                  <a:gd name="T52" fmla="*/ 69 w 99"/>
                  <a:gd name="T53" fmla="*/ 115 h 115"/>
                  <a:gd name="T54" fmla="*/ 53 w 99"/>
                  <a:gd name="T55" fmla="*/ 115 h 115"/>
                  <a:gd name="T56" fmla="*/ 38 w 99"/>
                  <a:gd name="T57" fmla="*/ 111 h 115"/>
                  <a:gd name="T58" fmla="*/ 23 w 99"/>
                  <a:gd name="T59" fmla="*/ 107 h 115"/>
                  <a:gd name="T60" fmla="*/ 11 w 99"/>
                  <a:gd name="T61" fmla="*/ 96 h 115"/>
                  <a:gd name="T62" fmla="*/ 3 w 99"/>
                  <a:gd name="T63" fmla="*/ 84 h 115"/>
                  <a:gd name="T64" fmla="*/ 0 w 99"/>
                  <a:gd name="T65" fmla="*/ 73 h 115"/>
                  <a:gd name="T66" fmla="*/ 0 w 99"/>
                  <a:gd name="T67" fmla="*/ 57 h 115"/>
                  <a:gd name="T68" fmla="*/ 3 w 99"/>
                  <a:gd name="T69" fmla="*/ 42 h 115"/>
                  <a:gd name="T70" fmla="*/ 7 w 99"/>
                  <a:gd name="T71" fmla="*/ 27 h 115"/>
                  <a:gd name="T72" fmla="*/ 15 w 99"/>
                  <a:gd name="T73" fmla="*/ 15 h 115"/>
                  <a:gd name="T74" fmla="*/ 26 w 99"/>
                  <a:gd name="T75" fmla="*/ 8 h 115"/>
                  <a:gd name="T76" fmla="*/ 42 w 99"/>
                  <a:gd name="T77" fmla="*/ 0 h 115"/>
                  <a:gd name="T78" fmla="*/ 57 w 99"/>
                  <a:gd name="T79" fmla="*/ 0 h 115"/>
                  <a:gd name="T80" fmla="*/ 69 w 99"/>
                  <a:gd name="T81" fmla="*/ 0 h 115"/>
                  <a:gd name="T82" fmla="*/ 80 w 99"/>
                  <a:gd name="T83" fmla="*/ 4 h 115"/>
                  <a:gd name="T84" fmla="*/ 84 w 99"/>
                  <a:gd name="T85" fmla="*/ 8 h 115"/>
                  <a:gd name="T86" fmla="*/ 84 w 99"/>
                  <a:gd name="T87" fmla="*/ 8 h 115"/>
                  <a:gd name="T88" fmla="*/ 88 w 99"/>
                  <a:gd name="T89" fmla="*/ 8 h 115"/>
                  <a:gd name="T90" fmla="*/ 88 w 99"/>
                  <a:gd name="T91" fmla="*/ 4 h 115"/>
                  <a:gd name="T92" fmla="*/ 88 w 99"/>
                  <a:gd name="T93" fmla="*/ 4 h 115"/>
                  <a:gd name="T94" fmla="*/ 92 w 99"/>
                  <a:gd name="T95" fmla="*/ 0 h 115"/>
                  <a:gd name="T96" fmla="*/ 92 w 99"/>
                  <a:gd name="T97" fmla="*/ 0 h 11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9"/>
                  <a:gd name="T148" fmla="*/ 0 h 115"/>
                  <a:gd name="T149" fmla="*/ 99 w 99"/>
                  <a:gd name="T150" fmla="*/ 115 h 11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9" h="115">
                    <a:moveTo>
                      <a:pt x="92" y="0"/>
                    </a:moveTo>
                    <a:lnTo>
                      <a:pt x="95" y="38"/>
                    </a:lnTo>
                    <a:lnTo>
                      <a:pt x="92" y="38"/>
                    </a:lnTo>
                    <a:lnTo>
                      <a:pt x="88" y="23"/>
                    </a:lnTo>
                    <a:lnTo>
                      <a:pt x="80" y="11"/>
                    </a:lnTo>
                    <a:lnTo>
                      <a:pt x="69" y="8"/>
                    </a:lnTo>
                    <a:lnTo>
                      <a:pt x="57" y="4"/>
                    </a:lnTo>
                    <a:lnTo>
                      <a:pt x="46" y="8"/>
                    </a:lnTo>
                    <a:lnTo>
                      <a:pt x="38" y="11"/>
                    </a:lnTo>
                    <a:lnTo>
                      <a:pt x="30" y="19"/>
                    </a:lnTo>
                    <a:lnTo>
                      <a:pt x="23" y="27"/>
                    </a:lnTo>
                    <a:lnTo>
                      <a:pt x="19" y="42"/>
                    </a:lnTo>
                    <a:lnTo>
                      <a:pt x="19" y="57"/>
                    </a:lnTo>
                    <a:lnTo>
                      <a:pt x="19" y="73"/>
                    </a:lnTo>
                    <a:lnTo>
                      <a:pt x="23" y="84"/>
                    </a:lnTo>
                    <a:lnTo>
                      <a:pt x="30" y="96"/>
                    </a:lnTo>
                    <a:lnTo>
                      <a:pt x="38" y="103"/>
                    </a:lnTo>
                    <a:lnTo>
                      <a:pt x="49" y="107"/>
                    </a:lnTo>
                    <a:lnTo>
                      <a:pt x="61" y="107"/>
                    </a:lnTo>
                    <a:lnTo>
                      <a:pt x="69" y="107"/>
                    </a:lnTo>
                    <a:lnTo>
                      <a:pt x="76" y="103"/>
                    </a:lnTo>
                    <a:lnTo>
                      <a:pt x="88" y="96"/>
                    </a:lnTo>
                    <a:lnTo>
                      <a:pt x="95" y="84"/>
                    </a:lnTo>
                    <a:lnTo>
                      <a:pt x="99" y="88"/>
                    </a:lnTo>
                    <a:lnTo>
                      <a:pt x="88" y="100"/>
                    </a:lnTo>
                    <a:lnTo>
                      <a:pt x="80" y="107"/>
                    </a:lnTo>
                    <a:lnTo>
                      <a:pt x="69" y="115"/>
                    </a:lnTo>
                    <a:lnTo>
                      <a:pt x="53" y="115"/>
                    </a:lnTo>
                    <a:lnTo>
                      <a:pt x="38" y="111"/>
                    </a:lnTo>
                    <a:lnTo>
                      <a:pt x="23" y="107"/>
                    </a:lnTo>
                    <a:lnTo>
                      <a:pt x="11" y="96"/>
                    </a:lnTo>
                    <a:lnTo>
                      <a:pt x="3" y="84"/>
                    </a:lnTo>
                    <a:lnTo>
                      <a:pt x="0" y="73"/>
                    </a:lnTo>
                    <a:lnTo>
                      <a:pt x="0" y="57"/>
                    </a:lnTo>
                    <a:lnTo>
                      <a:pt x="3" y="42"/>
                    </a:lnTo>
                    <a:lnTo>
                      <a:pt x="7" y="27"/>
                    </a:lnTo>
                    <a:lnTo>
                      <a:pt x="15" y="15"/>
                    </a:lnTo>
                    <a:lnTo>
                      <a:pt x="26" y="8"/>
                    </a:lnTo>
                    <a:lnTo>
                      <a:pt x="42" y="0"/>
                    </a:lnTo>
                    <a:lnTo>
                      <a:pt x="57" y="0"/>
                    </a:lnTo>
                    <a:lnTo>
                      <a:pt x="69" y="0"/>
                    </a:lnTo>
                    <a:lnTo>
                      <a:pt x="80" y="4"/>
                    </a:lnTo>
                    <a:lnTo>
                      <a:pt x="84" y="8"/>
                    </a:lnTo>
                    <a:lnTo>
                      <a:pt x="88" y="8"/>
                    </a:lnTo>
                    <a:lnTo>
                      <a:pt x="88" y="4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64" name="Freeform 29"/>
              <p:cNvSpPr>
                <a:spLocks/>
              </p:cNvSpPr>
              <p:nvPr/>
            </p:nvSpPr>
            <p:spPr bwMode="auto">
              <a:xfrm>
                <a:off x="3607" y="1284"/>
                <a:ext cx="81" cy="119"/>
              </a:xfrm>
              <a:custGeom>
                <a:avLst/>
                <a:gdLst>
                  <a:gd name="T0" fmla="*/ 23 w 81"/>
                  <a:gd name="T1" fmla="*/ 58 h 119"/>
                  <a:gd name="T2" fmla="*/ 38 w 81"/>
                  <a:gd name="T3" fmla="*/ 42 h 119"/>
                  <a:gd name="T4" fmla="*/ 50 w 81"/>
                  <a:gd name="T5" fmla="*/ 38 h 119"/>
                  <a:gd name="T6" fmla="*/ 61 w 81"/>
                  <a:gd name="T7" fmla="*/ 42 h 119"/>
                  <a:gd name="T8" fmla="*/ 69 w 81"/>
                  <a:gd name="T9" fmla="*/ 54 h 119"/>
                  <a:gd name="T10" fmla="*/ 69 w 81"/>
                  <a:gd name="T11" fmla="*/ 73 h 119"/>
                  <a:gd name="T12" fmla="*/ 69 w 81"/>
                  <a:gd name="T13" fmla="*/ 107 h 119"/>
                  <a:gd name="T14" fmla="*/ 73 w 81"/>
                  <a:gd name="T15" fmla="*/ 111 h 119"/>
                  <a:gd name="T16" fmla="*/ 77 w 81"/>
                  <a:gd name="T17" fmla="*/ 115 h 119"/>
                  <a:gd name="T18" fmla="*/ 81 w 81"/>
                  <a:gd name="T19" fmla="*/ 119 h 119"/>
                  <a:gd name="T20" fmla="*/ 46 w 81"/>
                  <a:gd name="T21" fmla="*/ 115 h 119"/>
                  <a:gd name="T22" fmla="*/ 50 w 81"/>
                  <a:gd name="T23" fmla="*/ 115 h 119"/>
                  <a:gd name="T24" fmla="*/ 54 w 81"/>
                  <a:gd name="T25" fmla="*/ 111 h 119"/>
                  <a:gd name="T26" fmla="*/ 54 w 81"/>
                  <a:gd name="T27" fmla="*/ 104 h 119"/>
                  <a:gd name="T28" fmla="*/ 54 w 81"/>
                  <a:gd name="T29" fmla="*/ 73 h 119"/>
                  <a:gd name="T30" fmla="*/ 54 w 81"/>
                  <a:gd name="T31" fmla="*/ 58 h 119"/>
                  <a:gd name="T32" fmla="*/ 50 w 81"/>
                  <a:gd name="T33" fmla="*/ 54 h 119"/>
                  <a:gd name="T34" fmla="*/ 42 w 81"/>
                  <a:gd name="T35" fmla="*/ 50 h 119"/>
                  <a:gd name="T36" fmla="*/ 34 w 81"/>
                  <a:gd name="T37" fmla="*/ 54 h 119"/>
                  <a:gd name="T38" fmla="*/ 23 w 81"/>
                  <a:gd name="T39" fmla="*/ 61 h 119"/>
                  <a:gd name="T40" fmla="*/ 23 w 81"/>
                  <a:gd name="T41" fmla="*/ 107 h 119"/>
                  <a:gd name="T42" fmla="*/ 27 w 81"/>
                  <a:gd name="T43" fmla="*/ 111 h 119"/>
                  <a:gd name="T44" fmla="*/ 31 w 81"/>
                  <a:gd name="T45" fmla="*/ 115 h 119"/>
                  <a:gd name="T46" fmla="*/ 34 w 81"/>
                  <a:gd name="T47" fmla="*/ 119 h 119"/>
                  <a:gd name="T48" fmla="*/ 0 w 81"/>
                  <a:gd name="T49" fmla="*/ 115 h 119"/>
                  <a:gd name="T50" fmla="*/ 8 w 81"/>
                  <a:gd name="T51" fmla="*/ 115 h 119"/>
                  <a:gd name="T52" fmla="*/ 8 w 81"/>
                  <a:gd name="T53" fmla="*/ 111 h 119"/>
                  <a:gd name="T54" fmla="*/ 11 w 81"/>
                  <a:gd name="T55" fmla="*/ 100 h 119"/>
                  <a:gd name="T56" fmla="*/ 11 w 81"/>
                  <a:gd name="T57" fmla="*/ 19 h 119"/>
                  <a:gd name="T58" fmla="*/ 8 w 81"/>
                  <a:gd name="T59" fmla="*/ 12 h 119"/>
                  <a:gd name="T60" fmla="*/ 8 w 81"/>
                  <a:gd name="T61" fmla="*/ 8 h 119"/>
                  <a:gd name="T62" fmla="*/ 4 w 81"/>
                  <a:gd name="T63" fmla="*/ 8 h 119"/>
                  <a:gd name="T64" fmla="*/ 0 w 81"/>
                  <a:gd name="T65" fmla="*/ 8 h 119"/>
                  <a:gd name="T66" fmla="*/ 23 w 81"/>
                  <a:gd name="T67" fmla="*/ 0 h 11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1"/>
                  <a:gd name="T103" fmla="*/ 0 h 119"/>
                  <a:gd name="T104" fmla="*/ 81 w 81"/>
                  <a:gd name="T105" fmla="*/ 119 h 11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1" h="119">
                    <a:moveTo>
                      <a:pt x="23" y="0"/>
                    </a:moveTo>
                    <a:lnTo>
                      <a:pt x="23" y="58"/>
                    </a:lnTo>
                    <a:lnTo>
                      <a:pt x="31" y="46"/>
                    </a:lnTo>
                    <a:lnTo>
                      <a:pt x="38" y="42"/>
                    </a:lnTo>
                    <a:lnTo>
                      <a:pt x="46" y="42"/>
                    </a:lnTo>
                    <a:lnTo>
                      <a:pt x="50" y="38"/>
                    </a:lnTo>
                    <a:lnTo>
                      <a:pt x="58" y="42"/>
                    </a:lnTo>
                    <a:lnTo>
                      <a:pt x="61" y="42"/>
                    </a:lnTo>
                    <a:lnTo>
                      <a:pt x="65" y="50"/>
                    </a:lnTo>
                    <a:lnTo>
                      <a:pt x="69" y="54"/>
                    </a:lnTo>
                    <a:lnTo>
                      <a:pt x="69" y="61"/>
                    </a:lnTo>
                    <a:lnTo>
                      <a:pt x="69" y="73"/>
                    </a:lnTo>
                    <a:lnTo>
                      <a:pt x="69" y="100"/>
                    </a:lnTo>
                    <a:lnTo>
                      <a:pt x="69" y="107"/>
                    </a:lnTo>
                    <a:lnTo>
                      <a:pt x="69" y="111"/>
                    </a:lnTo>
                    <a:lnTo>
                      <a:pt x="73" y="111"/>
                    </a:lnTo>
                    <a:lnTo>
                      <a:pt x="73" y="115"/>
                    </a:lnTo>
                    <a:lnTo>
                      <a:pt x="77" y="115"/>
                    </a:lnTo>
                    <a:lnTo>
                      <a:pt x="81" y="115"/>
                    </a:lnTo>
                    <a:lnTo>
                      <a:pt x="81" y="119"/>
                    </a:lnTo>
                    <a:lnTo>
                      <a:pt x="46" y="119"/>
                    </a:lnTo>
                    <a:lnTo>
                      <a:pt x="46" y="115"/>
                    </a:lnTo>
                    <a:lnTo>
                      <a:pt x="50" y="115"/>
                    </a:lnTo>
                    <a:lnTo>
                      <a:pt x="54" y="115"/>
                    </a:lnTo>
                    <a:lnTo>
                      <a:pt x="54" y="111"/>
                    </a:lnTo>
                    <a:lnTo>
                      <a:pt x="54" y="107"/>
                    </a:lnTo>
                    <a:lnTo>
                      <a:pt x="54" y="104"/>
                    </a:lnTo>
                    <a:lnTo>
                      <a:pt x="54" y="100"/>
                    </a:lnTo>
                    <a:lnTo>
                      <a:pt x="54" y="73"/>
                    </a:lnTo>
                    <a:lnTo>
                      <a:pt x="54" y="65"/>
                    </a:lnTo>
                    <a:lnTo>
                      <a:pt x="54" y="58"/>
                    </a:lnTo>
                    <a:lnTo>
                      <a:pt x="54" y="54"/>
                    </a:lnTo>
                    <a:lnTo>
                      <a:pt x="50" y="54"/>
                    </a:lnTo>
                    <a:lnTo>
                      <a:pt x="46" y="50"/>
                    </a:lnTo>
                    <a:lnTo>
                      <a:pt x="42" y="50"/>
                    </a:lnTo>
                    <a:lnTo>
                      <a:pt x="38" y="50"/>
                    </a:lnTo>
                    <a:lnTo>
                      <a:pt x="34" y="54"/>
                    </a:lnTo>
                    <a:lnTo>
                      <a:pt x="31" y="58"/>
                    </a:lnTo>
                    <a:lnTo>
                      <a:pt x="23" y="61"/>
                    </a:lnTo>
                    <a:lnTo>
                      <a:pt x="23" y="100"/>
                    </a:lnTo>
                    <a:lnTo>
                      <a:pt x="23" y="107"/>
                    </a:lnTo>
                    <a:lnTo>
                      <a:pt x="23" y="111"/>
                    </a:lnTo>
                    <a:lnTo>
                      <a:pt x="27" y="111"/>
                    </a:lnTo>
                    <a:lnTo>
                      <a:pt x="27" y="115"/>
                    </a:lnTo>
                    <a:lnTo>
                      <a:pt x="31" y="115"/>
                    </a:lnTo>
                    <a:lnTo>
                      <a:pt x="34" y="115"/>
                    </a:lnTo>
                    <a:lnTo>
                      <a:pt x="34" y="119"/>
                    </a:lnTo>
                    <a:lnTo>
                      <a:pt x="0" y="119"/>
                    </a:lnTo>
                    <a:lnTo>
                      <a:pt x="0" y="115"/>
                    </a:lnTo>
                    <a:lnTo>
                      <a:pt x="4" y="115"/>
                    </a:lnTo>
                    <a:lnTo>
                      <a:pt x="8" y="115"/>
                    </a:lnTo>
                    <a:lnTo>
                      <a:pt x="8" y="111"/>
                    </a:lnTo>
                    <a:lnTo>
                      <a:pt x="11" y="107"/>
                    </a:lnTo>
                    <a:lnTo>
                      <a:pt x="11" y="100"/>
                    </a:lnTo>
                    <a:lnTo>
                      <a:pt x="11" y="31"/>
                    </a:lnTo>
                    <a:lnTo>
                      <a:pt x="11" y="19"/>
                    </a:lnTo>
                    <a:lnTo>
                      <a:pt x="8" y="15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19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65" name="Freeform 30"/>
              <p:cNvSpPr>
                <a:spLocks noEditPoints="1"/>
              </p:cNvSpPr>
              <p:nvPr/>
            </p:nvSpPr>
            <p:spPr bwMode="auto">
              <a:xfrm>
                <a:off x="3695" y="1284"/>
                <a:ext cx="35" cy="119"/>
              </a:xfrm>
              <a:custGeom>
                <a:avLst/>
                <a:gdLst>
                  <a:gd name="T0" fmla="*/ 19 w 35"/>
                  <a:gd name="T1" fmla="*/ 0 h 119"/>
                  <a:gd name="T2" fmla="*/ 19 w 35"/>
                  <a:gd name="T3" fmla="*/ 0 h 119"/>
                  <a:gd name="T4" fmla="*/ 23 w 35"/>
                  <a:gd name="T5" fmla="*/ 4 h 119"/>
                  <a:gd name="T6" fmla="*/ 27 w 35"/>
                  <a:gd name="T7" fmla="*/ 8 h 119"/>
                  <a:gd name="T8" fmla="*/ 27 w 35"/>
                  <a:gd name="T9" fmla="*/ 8 h 119"/>
                  <a:gd name="T10" fmla="*/ 27 w 35"/>
                  <a:gd name="T11" fmla="*/ 12 h 119"/>
                  <a:gd name="T12" fmla="*/ 23 w 35"/>
                  <a:gd name="T13" fmla="*/ 15 h 119"/>
                  <a:gd name="T14" fmla="*/ 19 w 35"/>
                  <a:gd name="T15" fmla="*/ 19 h 119"/>
                  <a:gd name="T16" fmla="*/ 19 w 35"/>
                  <a:gd name="T17" fmla="*/ 19 h 119"/>
                  <a:gd name="T18" fmla="*/ 16 w 35"/>
                  <a:gd name="T19" fmla="*/ 19 h 119"/>
                  <a:gd name="T20" fmla="*/ 12 w 35"/>
                  <a:gd name="T21" fmla="*/ 15 h 119"/>
                  <a:gd name="T22" fmla="*/ 8 w 35"/>
                  <a:gd name="T23" fmla="*/ 12 h 119"/>
                  <a:gd name="T24" fmla="*/ 8 w 35"/>
                  <a:gd name="T25" fmla="*/ 8 h 119"/>
                  <a:gd name="T26" fmla="*/ 8 w 35"/>
                  <a:gd name="T27" fmla="*/ 8 h 119"/>
                  <a:gd name="T28" fmla="*/ 12 w 35"/>
                  <a:gd name="T29" fmla="*/ 4 h 119"/>
                  <a:gd name="T30" fmla="*/ 16 w 35"/>
                  <a:gd name="T31" fmla="*/ 0 h 119"/>
                  <a:gd name="T32" fmla="*/ 19 w 35"/>
                  <a:gd name="T33" fmla="*/ 0 h 119"/>
                  <a:gd name="T34" fmla="*/ 27 w 35"/>
                  <a:gd name="T35" fmla="*/ 38 h 119"/>
                  <a:gd name="T36" fmla="*/ 27 w 35"/>
                  <a:gd name="T37" fmla="*/ 100 h 119"/>
                  <a:gd name="T38" fmla="*/ 27 w 35"/>
                  <a:gd name="T39" fmla="*/ 107 h 119"/>
                  <a:gd name="T40" fmla="*/ 27 w 35"/>
                  <a:gd name="T41" fmla="*/ 111 h 119"/>
                  <a:gd name="T42" fmla="*/ 27 w 35"/>
                  <a:gd name="T43" fmla="*/ 111 h 119"/>
                  <a:gd name="T44" fmla="*/ 31 w 35"/>
                  <a:gd name="T45" fmla="*/ 115 h 119"/>
                  <a:gd name="T46" fmla="*/ 31 w 35"/>
                  <a:gd name="T47" fmla="*/ 115 h 119"/>
                  <a:gd name="T48" fmla="*/ 35 w 35"/>
                  <a:gd name="T49" fmla="*/ 115 h 119"/>
                  <a:gd name="T50" fmla="*/ 35 w 35"/>
                  <a:gd name="T51" fmla="*/ 119 h 119"/>
                  <a:gd name="T52" fmla="*/ 0 w 35"/>
                  <a:gd name="T53" fmla="*/ 119 h 119"/>
                  <a:gd name="T54" fmla="*/ 0 w 35"/>
                  <a:gd name="T55" fmla="*/ 115 h 119"/>
                  <a:gd name="T56" fmla="*/ 4 w 35"/>
                  <a:gd name="T57" fmla="*/ 115 h 119"/>
                  <a:gd name="T58" fmla="*/ 8 w 35"/>
                  <a:gd name="T59" fmla="*/ 115 h 119"/>
                  <a:gd name="T60" fmla="*/ 8 w 35"/>
                  <a:gd name="T61" fmla="*/ 111 h 119"/>
                  <a:gd name="T62" fmla="*/ 12 w 35"/>
                  <a:gd name="T63" fmla="*/ 111 h 119"/>
                  <a:gd name="T64" fmla="*/ 12 w 35"/>
                  <a:gd name="T65" fmla="*/ 107 h 119"/>
                  <a:gd name="T66" fmla="*/ 12 w 35"/>
                  <a:gd name="T67" fmla="*/ 100 h 119"/>
                  <a:gd name="T68" fmla="*/ 12 w 35"/>
                  <a:gd name="T69" fmla="*/ 73 h 119"/>
                  <a:gd name="T70" fmla="*/ 12 w 35"/>
                  <a:gd name="T71" fmla="*/ 61 h 119"/>
                  <a:gd name="T72" fmla="*/ 12 w 35"/>
                  <a:gd name="T73" fmla="*/ 54 h 119"/>
                  <a:gd name="T74" fmla="*/ 12 w 35"/>
                  <a:gd name="T75" fmla="*/ 54 h 119"/>
                  <a:gd name="T76" fmla="*/ 8 w 35"/>
                  <a:gd name="T77" fmla="*/ 50 h 119"/>
                  <a:gd name="T78" fmla="*/ 8 w 35"/>
                  <a:gd name="T79" fmla="*/ 50 h 119"/>
                  <a:gd name="T80" fmla="*/ 8 w 35"/>
                  <a:gd name="T81" fmla="*/ 50 h 119"/>
                  <a:gd name="T82" fmla="*/ 4 w 35"/>
                  <a:gd name="T83" fmla="*/ 50 h 119"/>
                  <a:gd name="T84" fmla="*/ 0 w 35"/>
                  <a:gd name="T85" fmla="*/ 50 h 119"/>
                  <a:gd name="T86" fmla="*/ 0 w 35"/>
                  <a:gd name="T87" fmla="*/ 50 h 119"/>
                  <a:gd name="T88" fmla="*/ 23 w 35"/>
                  <a:gd name="T89" fmla="*/ 38 h 119"/>
                  <a:gd name="T90" fmla="*/ 27 w 35"/>
                  <a:gd name="T91" fmla="*/ 38 h 1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5"/>
                  <a:gd name="T139" fmla="*/ 0 h 119"/>
                  <a:gd name="T140" fmla="*/ 35 w 35"/>
                  <a:gd name="T141" fmla="*/ 119 h 11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5" h="119">
                    <a:moveTo>
                      <a:pt x="19" y="0"/>
                    </a:moveTo>
                    <a:lnTo>
                      <a:pt x="19" y="0"/>
                    </a:lnTo>
                    <a:lnTo>
                      <a:pt x="23" y="4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3" y="15"/>
                    </a:lnTo>
                    <a:lnTo>
                      <a:pt x="19" y="19"/>
                    </a:lnTo>
                    <a:lnTo>
                      <a:pt x="16" y="19"/>
                    </a:lnTo>
                    <a:lnTo>
                      <a:pt x="12" y="15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19" y="0"/>
                    </a:lnTo>
                    <a:close/>
                    <a:moveTo>
                      <a:pt x="27" y="38"/>
                    </a:moveTo>
                    <a:lnTo>
                      <a:pt x="27" y="100"/>
                    </a:lnTo>
                    <a:lnTo>
                      <a:pt x="27" y="107"/>
                    </a:lnTo>
                    <a:lnTo>
                      <a:pt x="27" y="111"/>
                    </a:lnTo>
                    <a:lnTo>
                      <a:pt x="31" y="115"/>
                    </a:lnTo>
                    <a:lnTo>
                      <a:pt x="35" y="115"/>
                    </a:lnTo>
                    <a:lnTo>
                      <a:pt x="35" y="119"/>
                    </a:lnTo>
                    <a:lnTo>
                      <a:pt x="0" y="119"/>
                    </a:lnTo>
                    <a:lnTo>
                      <a:pt x="0" y="115"/>
                    </a:lnTo>
                    <a:lnTo>
                      <a:pt x="4" y="115"/>
                    </a:lnTo>
                    <a:lnTo>
                      <a:pt x="8" y="115"/>
                    </a:lnTo>
                    <a:lnTo>
                      <a:pt x="8" y="111"/>
                    </a:lnTo>
                    <a:lnTo>
                      <a:pt x="12" y="111"/>
                    </a:lnTo>
                    <a:lnTo>
                      <a:pt x="12" y="107"/>
                    </a:lnTo>
                    <a:lnTo>
                      <a:pt x="12" y="100"/>
                    </a:lnTo>
                    <a:lnTo>
                      <a:pt x="12" y="73"/>
                    </a:lnTo>
                    <a:lnTo>
                      <a:pt x="12" y="61"/>
                    </a:lnTo>
                    <a:lnTo>
                      <a:pt x="12" y="54"/>
                    </a:lnTo>
                    <a:lnTo>
                      <a:pt x="8" y="50"/>
                    </a:lnTo>
                    <a:lnTo>
                      <a:pt x="4" y="50"/>
                    </a:lnTo>
                    <a:lnTo>
                      <a:pt x="0" y="50"/>
                    </a:lnTo>
                    <a:lnTo>
                      <a:pt x="23" y="38"/>
                    </a:lnTo>
                    <a:lnTo>
                      <a:pt x="27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66" name="Freeform 31"/>
              <p:cNvSpPr>
                <a:spLocks/>
              </p:cNvSpPr>
              <p:nvPr/>
            </p:nvSpPr>
            <p:spPr bwMode="auto">
              <a:xfrm>
                <a:off x="3737" y="1322"/>
                <a:ext cx="81" cy="81"/>
              </a:xfrm>
              <a:custGeom>
                <a:avLst/>
                <a:gdLst>
                  <a:gd name="T0" fmla="*/ 27 w 81"/>
                  <a:gd name="T1" fmla="*/ 20 h 81"/>
                  <a:gd name="T2" fmla="*/ 35 w 81"/>
                  <a:gd name="T3" fmla="*/ 8 h 81"/>
                  <a:gd name="T4" fmla="*/ 43 w 81"/>
                  <a:gd name="T5" fmla="*/ 4 h 81"/>
                  <a:gd name="T6" fmla="*/ 50 w 81"/>
                  <a:gd name="T7" fmla="*/ 0 h 81"/>
                  <a:gd name="T8" fmla="*/ 58 w 81"/>
                  <a:gd name="T9" fmla="*/ 4 h 81"/>
                  <a:gd name="T10" fmla="*/ 62 w 81"/>
                  <a:gd name="T11" fmla="*/ 4 h 81"/>
                  <a:gd name="T12" fmla="*/ 66 w 81"/>
                  <a:gd name="T13" fmla="*/ 8 h 81"/>
                  <a:gd name="T14" fmla="*/ 69 w 81"/>
                  <a:gd name="T15" fmla="*/ 16 h 81"/>
                  <a:gd name="T16" fmla="*/ 69 w 81"/>
                  <a:gd name="T17" fmla="*/ 20 h 81"/>
                  <a:gd name="T18" fmla="*/ 69 w 81"/>
                  <a:gd name="T19" fmla="*/ 31 h 81"/>
                  <a:gd name="T20" fmla="*/ 69 w 81"/>
                  <a:gd name="T21" fmla="*/ 62 h 81"/>
                  <a:gd name="T22" fmla="*/ 69 w 81"/>
                  <a:gd name="T23" fmla="*/ 69 h 81"/>
                  <a:gd name="T24" fmla="*/ 73 w 81"/>
                  <a:gd name="T25" fmla="*/ 73 h 81"/>
                  <a:gd name="T26" fmla="*/ 73 w 81"/>
                  <a:gd name="T27" fmla="*/ 73 h 81"/>
                  <a:gd name="T28" fmla="*/ 73 w 81"/>
                  <a:gd name="T29" fmla="*/ 77 h 81"/>
                  <a:gd name="T30" fmla="*/ 77 w 81"/>
                  <a:gd name="T31" fmla="*/ 77 h 81"/>
                  <a:gd name="T32" fmla="*/ 81 w 81"/>
                  <a:gd name="T33" fmla="*/ 77 h 81"/>
                  <a:gd name="T34" fmla="*/ 81 w 81"/>
                  <a:gd name="T35" fmla="*/ 81 h 81"/>
                  <a:gd name="T36" fmla="*/ 46 w 81"/>
                  <a:gd name="T37" fmla="*/ 81 h 81"/>
                  <a:gd name="T38" fmla="*/ 46 w 81"/>
                  <a:gd name="T39" fmla="*/ 77 h 81"/>
                  <a:gd name="T40" fmla="*/ 46 w 81"/>
                  <a:gd name="T41" fmla="*/ 77 h 81"/>
                  <a:gd name="T42" fmla="*/ 50 w 81"/>
                  <a:gd name="T43" fmla="*/ 77 h 81"/>
                  <a:gd name="T44" fmla="*/ 54 w 81"/>
                  <a:gd name="T45" fmla="*/ 77 h 81"/>
                  <a:gd name="T46" fmla="*/ 54 w 81"/>
                  <a:gd name="T47" fmla="*/ 73 h 81"/>
                  <a:gd name="T48" fmla="*/ 58 w 81"/>
                  <a:gd name="T49" fmla="*/ 69 h 81"/>
                  <a:gd name="T50" fmla="*/ 58 w 81"/>
                  <a:gd name="T51" fmla="*/ 69 h 81"/>
                  <a:gd name="T52" fmla="*/ 58 w 81"/>
                  <a:gd name="T53" fmla="*/ 62 h 81"/>
                  <a:gd name="T54" fmla="*/ 58 w 81"/>
                  <a:gd name="T55" fmla="*/ 31 h 81"/>
                  <a:gd name="T56" fmla="*/ 58 w 81"/>
                  <a:gd name="T57" fmla="*/ 23 h 81"/>
                  <a:gd name="T58" fmla="*/ 54 w 81"/>
                  <a:gd name="T59" fmla="*/ 16 h 81"/>
                  <a:gd name="T60" fmla="*/ 50 w 81"/>
                  <a:gd name="T61" fmla="*/ 16 h 81"/>
                  <a:gd name="T62" fmla="*/ 46 w 81"/>
                  <a:gd name="T63" fmla="*/ 12 h 81"/>
                  <a:gd name="T64" fmla="*/ 35 w 81"/>
                  <a:gd name="T65" fmla="*/ 16 h 81"/>
                  <a:gd name="T66" fmla="*/ 27 w 81"/>
                  <a:gd name="T67" fmla="*/ 23 h 81"/>
                  <a:gd name="T68" fmla="*/ 27 w 81"/>
                  <a:gd name="T69" fmla="*/ 62 h 81"/>
                  <a:gd name="T70" fmla="*/ 27 w 81"/>
                  <a:gd name="T71" fmla="*/ 69 h 81"/>
                  <a:gd name="T72" fmla="*/ 27 w 81"/>
                  <a:gd name="T73" fmla="*/ 73 h 81"/>
                  <a:gd name="T74" fmla="*/ 27 w 81"/>
                  <a:gd name="T75" fmla="*/ 73 h 81"/>
                  <a:gd name="T76" fmla="*/ 27 w 81"/>
                  <a:gd name="T77" fmla="*/ 77 h 81"/>
                  <a:gd name="T78" fmla="*/ 31 w 81"/>
                  <a:gd name="T79" fmla="*/ 77 h 81"/>
                  <a:gd name="T80" fmla="*/ 35 w 81"/>
                  <a:gd name="T81" fmla="*/ 77 h 81"/>
                  <a:gd name="T82" fmla="*/ 35 w 81"/>
                  <a:gd name="T83" fmla="*/ 81 h 81"/>
                  <a:gd name="T84" fmla="*/ 0 w 81"/>
                  <a:gd name="T85" fmla="*/ 81 h 81"/>
                  <a:gd name="T86" fmla="*/ 0 w 81"/>
                  <a:gd name="T87" fmla="*/ 77 h 81"/>
                  <a:gd name="T88" fmla="*/ 4 w 81"/>
                  <a:gd name="T89" fmla="*/ 77 h 81"/>
                  <a:gd name="T90" fmla="*/ 8 w 81"/>
                  <a:gd name="T91" fmla="*/ 77 h 81"/>
                  <a:gd name="T92" fmla="*/ 8 w 81"/>
                  <a:gd name="T93" fmla="*/ 73 h 81"/>
                  <a:gd name="T94" fmla="*/ 12 w 81"/>
                  <a:gd name="T95" fmla="*/ 69 h 81"/>
                  <a:gd name="T96" fmla="*/ 12 w 81"/>
                  <a:gd name="T97" fmla="*/ 62 h 81"/>
                  <a:gd name="T98" fmla="*/ 12 w 81"/>
                  <a:gd name="T99" fmla="*/ 35 h 81"/>
                  <a:gd name="T100" fmla="*/ 12 w 81"/>
                  <a:gd name="T101" fmla="*/ 23 h 81"/>
                  <a:gd name="T102" fmla="*/ 12 w 81"/>
                  <a:gd name="T103" fmla="*/ 16 h 81"/>
                  <a:gd name="T104" fmla="*/ 12 w 81"/>
                  <a:gd name="T105" fmla="*/ 16 h 81"/>
                  <a:gd name="T106" fmla="*/ 8 w 81"/>
                  <a:gd name="T107" fmla="*/ 12 h 81"/>
                  <a:gd name="T108" fmla="*/ 8 w 81"/>
                  <a:gd name="T109" fmla="*/ 12 h 81"/>
                  <a:gd name="T110" fmla="*/ 8 w 81"/>
                  <a:gd name="T111" fmla="*/ 12 h 81"/>
                  <a:gd name="T112" fmla="*/ 4 w 81"/>
                  <a:gd name="T113" fmla="*/ 12 h 81"/>
                  <a:gd name="T114" fmla="*/ 0 w 81"/>
                  <a:gd name="T115" fmla="*/ 12 h 81"/>
                  <a:gd name="T116" fmla="*/ 0 w 81"/>
                  <a:gd name="T117" fmla="*/ 12 h 81"/>
                  <a:gd name="T118" fmla="*/ 23 w 81"/>
                  <a:gd name="T119" fmla="*/ 0 h 81"/>
                  <a:gd name="T120" fmla="*/ 27 w 81"/>
                  <a:gd name="T121" fmla="*/ 0 h 81"/>
                  <a:gd name="T122" fmla="*/ 27 w 81"/>
                  <a:gd name="T123" fmla="*/ 20 h 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1"/>
                  <a:gd name="T187" fmla="*/ 0 h 81"/>
                  <a:gd name="T188" fmla="*/ 81 w 81"/>
                  <a:gd name="T189" fmla="*/ 81 h 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1" h="81">
                    <a:moveTo>
                      <a:pt x="27" y="20"/>
                    </a:moveTo>
                    <a:lnTo>
                      <a:pt x="35" y="8"/>
                    </a:lnTo>
                    <a:lnTo>
                      <a:pt x="43" y="4"/>
                    </a:lnTo>
                    <a:lnTo>
                      <a:pt x="50" y="0"/>
                    </a:lnTo>
                    <a:lnTo>
                      <a:pt x="58" y="4"/>
                    </a:lnTo>
                    <a:lnTo>
                      <a:pt x="62" y="4"/>
                    </a:lnTo>
                    <a:lnTo>
                      <a:pt x="66" y="8"/>
                    </a:lnTo>
                    <a:lnTo>
                      <a:pt x="69" y="16"/>
                    </a:lnTo>
                    <a:lnTo>
                      <a:pt x="69" y="20"/>
                    </a:lnTo>
                    <a:lnTo>
                      <a:pt x="69" y="31"/>
                    </a:lnTo>
                    <a:lnTo>
                      <a:pt x="69" y="62"/>
                    </a:lnTo>
                    <a:lnTo>
                      <a:pt x="69" y="69"/>
                    </a:lnTo>
                    <a:lnTo>
                      <a:pt x="73" y="73"/>
                    </a:lnTo>
                    <a:lnTo>
                      <a:pt x="73" y="77"/>
                    </a:lnTo>
                    <a:lnTo>
                      <a:pt x="77" y="77"/>
                    </a:lnTo>
                    <a:lnTo>
                      <a:pt x="81" y="77"/>
                    </a:lnTo>
                    <a:lnTo>
                      <a:pt x="81" y="81"/>
                    </a:lnTo>
                    <a:lnTo>
                      <a:pt x="46" y="81"/>
                    </a:lnTo>
                    <a:lnTo>
                      <a:pt x="46" y="77"/>
                    </a:lnTo>
                    <a:lnTo>
                      <a:pt x="50" y="77"/>
                    </a:lnTo>
                    <a:lnTo>
                      <a:pt x="54" y="77"/>
                    </a:lnTo>
                    <a:lnTo>
                      <a:pt x="54" y="73"/>
                    </a:lnTo>
                    <a:lnTo>
                      <a:pt x="58" y="69"/>
                    </a:lnTo>
                    <a:lnTo>
                      <a:pt x="58" y="62"/>
                    </a:lnTo>
                    <a:lnTo>
                      <a:pt x="58" y="31"/>
                    </a:lnTo>
                    <a:lnTo>
                      <a:pt x="58" y="23"/>
                    </a:lnTo>
                    <a:lnTo>
                      <a:pt x="54" y="16"/>
                    </a:lnTo>
                    <a:lnTo>
                      <a:pt x="50" y="16"/>
                    </a:lnTo>
                    <a:lnTo>
                      <a:pt x="46" y="12"/>
                    </a:lnTo>
                    <a:lnTo>
                      <a:pt x="35" y="16"/>
                    </a:lnTo>
                    <a:lnTo>
                      <a:pt x="27" y="23"/>
                    </a:lnTo>
                    <a:lnTo>
                      <a:pt x="27" y="62"/>
                    </a:lnTo>
                    <a:lnTo>
                      <a:pt x="27" y="69"/>
                    </a:lnTo>
                    <a:lnTo>
                      <a:pt x="27" y="73"/>
                    </a:lnTo>
                    <a:lnTo>
                      <a:pt x="27" y="77"/>
                    </a:lnTo>
                    <a:lnTo>
                      <a:pt x="31" y="77"/>
                    </a:lnTo>
                    <a:lnTo>
                      <a:pt x="35" y="77"/>
                    </a:lnTo>
                    <a:lnTo>
                      <a:pt x="35" y="81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4" y="77"/>
                    </a:lnTo>
                    <a:lnTo>
                      <a:pt x="8" y="77"/>
                    </a:lnTo>
                    <a:lnTo>
                      <a:pt x="8" y="73"/>
                    </a:lnTo>
                    <a:lnTo>
                      <a:pt x="12" y="69"/>
                    </a:lnTo>
                    <a:lnTo>
                      <a:pt x="12" y="62"/>
                    </a:lnTo>
                    <a:lnTo>
                      <a:pt x="12" y="35"/>
                    </a:lnTo>
                    <a:lnTo>
                      <a:pt x="12" y="23"/>
                    </a:lnTo>
                    <a:lnTo>
                      <a:pt x="12" y="16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27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67" name="Freeform 32"/>
              <p:cNvSpPr>
                <a:spLocks noEditPoints="1"/>
              </p:cNvSpPr>
              <p:nvPr/>
            </p:nvSpPr>
            <p:spPr bwMode="auto">
              <a:xfrm>
                <a:off x="3826" y="1322"/>
                <a:ext cx="61" cy="81"/>
              </a:xfrm>
              <a:custGeom>
                <a:avLst/>
                <a:gdLst>
                  <a:gd name="T0" fmla="*/ 11 w 61"/>
                  <a:gd name="T1" fmla="*/ 31 h 81"/>
                  <a:gd name="T2" fmla="*/ 15 w 61"/>
                  <a:gd name="T3" fmla="*/ 46 h 81"/>
                  <a:gd name="T4" fmla="*/ 19 w 61"/>
                  <a:gd name="T5" fmla="*/ 58 h 81"/>
                  <a:gd name="T6" fmla="*/ 30 w 61"/>
                  <a:gd name="T7" fmla="*/ 66 h 81"/>
                  <a:gd name="T8" fmla="*/ 38 w 61"/>
                  <a:gd name="T9" fmla="*/ 66 h 81"/>
                  <a:gd name="T10" fmla="*/ 46 w 61"/>
                  <a:gd name="T11" fmla="*/ 66 h 81"/>
                  <a:gd name="T12" fmla="*/ 53 w 61"/>
                  <a:gd name="T13" fmla="*/ 62 h 81"/>
                  <a:gd name="T14" fmla="*/ 57 w 61"/>
                  <a:gd name="T15" fmla="*/ 58 h 81"/>
                  <a:gd name="T16" fmla="*/ 61 w 61"/>
                  <a:gd name="T17" fmla="*/ 50 h 81"/>
                  <a:gd name="T18" fmla="*/ 61 w 61"/>
                  <a:gd name="T19" fmla="*/ 50 h 81"/>
                  <a:gd name="T20" fmla="*/ 57 w 61"/>
                  <a:gd name="T21" fmla="*/ 62 h 81"/>
                  <a:gd name="T22" fmla="*/ 53 w 61"/>
                  <a:gd name="T23" fmla="*/ 73 h 81"/>
                  <a:gd name="T24" fmla="*/ 42 w 61"/>
                  <a:gd name="T25" fmla="*/ 77 h 81"/>
                  <a:gd name="T26" fmla="*/ 30 w 61"/>
                  <a:gd name="T27" fmla="*/ 81 h 81"/>
                  <a:gd name="T28" fmla="*/ 19 w 61"/>
                  <a:gd name="T29" fmla="*/ 77 h 81"/>
                  <a:gd name="T30" fmla="*/ 7 w 61"/>
                  <a:gd name="T31" fmla="*/ 69 h 81"/>
                  <a:gd name="T32" fmla="*/ 3 w 61"/>
                  <a:gd name="T33" fmla="*/ 62 h 81"/>
                  <a:gd name="T34" fmla="*/ 0 w 61"/>
                  <a:gd name="T35" fmla="*/ 54 h 81"/>
                  <a:gd name="T36" fmla="*/ 0 w 61"/>
                  <a:gd name="T37" fmla="*/ 43 h 81"/>
                  <a:gd name="T38" fmla="*/ 0 w 61"/>
                  <a:gd name="T39" fmla="*/ 31 h 81"/>
                  <a:gd name="T40" fmla="*/ 3 w 61"/>
                  <a:gd name="T41" fmla="*/ 20 h 81"/>
                  <a:gd name="T42" fmla="*/ 7 w 61"/>
                  <a:gd name="T43" fmla="*/ 12 h 81"/>
                  <a:gd name="T44" fmla="*/ 15 w 61"/>
                  <a:gd name="T45" fmla="*/ 8 h 81"/>
                  <a:gd name="T46" fmla="*/ 23 w 61"/>
                  <a:gd name="T47" fmla="*/ 4 h 81"/>
                  <a:gd name="T48" fmla="*/ 34 w 61"/>
                  <a:gd name="T49" fmla="*/ 0 h 81"/>
                  <a:gd name="T50" fmla="*/ 46 w 61"/>
                  <a:gd name="T51" fmla="*/ 4 h 81"/>
                  <a:gd name="T52" fmla="*/ 53 w 61"/>
                  <a:gd name="T53" fmla="*/ 12 h 81"/>
                  <a:gd name="T54" fmla="*/ 61 w 61"/>
                  <a:gd name="T55" fmla="*/ 20 h 81"/>
                  <a:gd name="T56" fmla="*/ 61 w 61"/>
                  <a:gd name="T57" fmla="*/ 31 h 81"/>
                  <a:gd name="T58" fmla="*/ 11 w 61"/>
                  <a:gd name="T59" fmla="*/ 31 h 81"/>
                  <a:gd name="T60" fmla="*/ 11 w 61"/>
                  <a:gd name="T61" fmla="*/ 27 h 81"/>
                  <a:gd name="T62" fmla="*/ 46 w 61"/>
                  <a:gd name="T63" fmla="*/ 27 h 81"/>
                  <a:gd name="T64" fmla="*/ 46 w 61"/>
                  <a:gd name="T65" fmla="*/ 20 h 81"/>
                  <a:gd name="T66" fmla="*/ 42 w 61"/>
                  <a:gd name="T67" fmla="*/ 16 h 81"/>
                  <a:gd name="T68" fmla="*/ 42 w 61"/>
                  <a:gd name="T69" fmla="*/ 12 h 81"/>
                  <a:gd name="T70" fmla="*/ 38 w 61"/>
                  <a:gd name="T71" fmla="*/ 12 h 81"/>
                  <a:gd name="T72" fmla="*/ 34 w 61"/>
                  <a:gd name="T73" fmla="*/ 8 h 81"/>
                  <a:gd name="T74" fmla="*/ 30 w 61"/>
                  <a:gd name="T75" fmla="*/ 8 h 81"/>
                  <a:gd name="T76" fmla="*/ 23 w 61"/>
                  <a:gd name="T77" fmla="*/ 8 h 81"/>
                  <a:gd name="T78" fmla="*/ 19 w 61"/>
                  <a:gd name="T79" fmla="*/ 12 h 81"/>
                  <a:gd name="T80" fmla="*/ 15 w 61"/>
                  <a:gd name="T81" fmla="*/ 20 h 81"/>
                  <a:gd name="T82" fmla="*/ 11 w 61"/>
                  <a:gd name="T83" fmla="*/ 27 h 8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1"/>
                  <a:gd name="T127" fmla="*/ 0 h 81"/>
                  <a:gd name="T128" fmla="*/ 61 w 61"/>
                  <a:gd name="T129" fmla="*/ 81 h 8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1" h="81">
                    <a:moveTo>
                      <a:pt x="11" y="31"/>
                    </a:moveTo>
                    <a:lnTo>
                      <a:pt x="15" y="46"/>
                    </a:lnTo>
                    <a:lnTo>
                      <a:pt x="19" y="58"/>
                    </a:lnTo>
                    <a:lnTo>
                      <a:pt x="30" y="66"/>
                    </a:lnTo>
                    <a:lnTo>
                      <a:pt x="38" y="66"/>
                    </a:lnTo>
                    <a:lnTo>
                      <a:pt x="46" y="66"/>
                    </a:lnTo>
                    <a:lnTo>
                      <a:pt x="53" y="62"/>
                    </a:lnTo>
                    <a:lnTo>
                      <a:pt x="57" y="58"/>
                    </a:lnTo>
                    <a:lnTo>
                      <a:pt x="61" y="50"/>
                    </a:lnTo>
                    <a:lnTo>
                      <a:pt x="57" y="62"/>
                    </a:lnTo>
                    <a:lnTo>
                      <a:pt x="53" y="73"/>
                    </a:lnTo>
                    <a:lnTo>
                      <a:pt x="42" y="77"/>
                    </a:lnTo>
                    <a:lnTo>
                      <a:pt x="30" y="81"/>
                    </a:lnTo>
                    <a:lnTo>
                      <a:pt x="19" y="77"/>
                    </a:lnTo>
                    <a:lnTo>
                      <a:pt x="7" y="69"/>
                    </a:lnTo>
                    <a:lnTo>
                      <a:pt x="3" y="62"/>
                    </a:lnTo>
                    <a:lnTo>
                      <a:pt x="0" y="54"/>
                    </a:lnTo>
                    <a:lnTo>
                      <a:pt x="0" y="43"/>
                    </a:lnTo>
                    <a:lnTo>
                      <a:pt x="0" y="31"/>
                    </a:lnTo>
                    <a:lnTo>
                      <a:pt x="3" y="20"/>
                    </a:lnTo>
                    <a:lnTo>
                      <a:pt x="7" y="12"/>
                    </a:lnTo>
                    <a:lnTo>
                      <a:pt x="15" y="8"/>
                    </a:lnTo>
                    <a:lnTo>
                      <a:pt x="23" y="4"/>
                    </a:lnTo>
                    <a:lnTo>
                      <a:pt x="34" y="0"/>
                    </a:lnTo>
                    <a:lnTo>
                      <a:pt x="46" y="4"/>
                    </a:lnTo>
                    <a:lnTo>
                      <a:pt x="53" y="12"/>
                    </a:lnTo>
                    <a:lnTo>
                      <a:pt x="61" y="20"/>
                    </a:lnTo>
                    <a:lnTo>
                      <a:pt x="61" y="31"/>
                    </a:lnTo>
                    <a:lnTo>
                      <a:pt x="11" y="31"/>
                    </a:lnTo>
                    <a:close/>
                    <a:moveTo>
                      <a:pt x="11" y="27"/>
                    </a:moveTo>
                    <a:lnTo>
                      <a:pt x="46" y="27"/>
                    </a:lnTo>
                    <a:lnTo>
                      <a:pt x="46" y="20"/>
                    </a:lnTo>
                    <a:lnTo>
                      <a:pt x="42" y="16"/>
                    </a:lnTo>
                    <a:lnTo>
                      <a:pt x="42" y="12"/>
                    </a:lnTo>
                    <a:lnTo>
                      <a:pt x="38" y="12"/>
                    </a:lnTo>
                    <a:lnTo>
                      <a:pt x="34" y="8"/>
                    </a:lnTo>
                    <a:lnTo>
                      <a:pt x="30" y="8"/>
                    </a:lnTo>
                    <a:lnTo>
                      <a:pt x="23" y="8"/>
                    </a:lnTo>
                    <a:lnTo>
                      <a:pt x="19" y="12"/>
                    </a:lnTo>
                    <a:lnTo>
                      <a:pt x="15" y="20"/>
                    </a:lnTo>
                    <a:lnTo>
                      <a:pt x="1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68" name="Freeform 33"/>
              <p:cNvSpPr>
                <a:spLocks/>
              </p:cNvSpPr>
              <p:nvPr/>
            </p:nvSpPr>
            <p:spPr bwMode="auto">
              <a:xfrm>
                <a:off x="3902" y="1322"/>
                <a:ext cx="54" cy="81"/>
              </a:xfrm>
              <a:custGeom>
                <a:avLst/>
                <a:gdLst>
                  <a:gd name="T0" fmla="*/ 46 w 54"/>
                  <a:gd name="T1" fmla="*/ 0 h 81"/>
                  <a:gd name="T2" fmla="*/ 46 w 54"/>
                  <a:gd name="T3" fmla="*/ 27 h 81"/>
                  <a:gd name="T4" fmla="*/ 46 w 54"/>
                  <a:gd name="T5" fmla="*/ 27 h 81"/>
                  <a:gd name="T6" fmla="*/ 43 w 54"/>
                  <a:gd name="T7" fmla="*/ 20 h 81"/>
                  <a:gd name="T8" fmla="*/ 39 w 54"/>
                  <a:gd name="T9" fmla="*/ 12 h 81"/>
                  <a:gd name="T10" fmla="*/ 31 w 54"/>
                  <a:gd name="T11" fmla="*/ 8 h 81"/>
                  <a:gd name="T12" fmla="*/ 27 w 54"/>
                  <a:gd name="T13" fmla="*/ 8 h 81"/>
                  <a:gd name="T14" fmla="*/ 20 w 54"/>
                  <a:gd name="T15" fmla="*/ 8 h 81"/>
                  <a:gd name="T16" fmla="*/ 16 w 54"/>
                  <a:gd name="T17" fmla="*/ 12 h 81"/>
                  <a:gd name="T18" fmla="*/ 12 w 54"/>
                  <a:gd name="T19" fmla="*/ 12 h 81"/>
                  <a:gd name="T20" fmla="*/ 12 w 54"/>
                  <a:gd name="T21" fmla="*/ 16 h 81"/>
                  <a:gd name="T22" fmla="*/ 12 w 54"/>
                  <a:gd name="T23" fmla="*/ 20 h 81"/>
                  <a:gd name="T24" fmla="*/ 16 w 54"/>
                  <a:gd name="T25" fmla="*/ 23 h 81"/>
                  <a:gd name="T26" fmla="*/ 20 w 54"/>
                  <a:gd name="T27" fmla="*/ 27 h 81"/>
                  <a:gd name="T28" fmla="*/ 23 w 54"/>
                  <a:gd name="T29" fmla="*/ 31 h 81"/>
                  <a:gd name="T30" fmla="*/ 35 w 54"/>
                  <a:gd name="T31" fmla="*/ 39 h 81"/>
                  <a:gd name="T32" fmla="*/ 46 w 54"/>
                  <a:gd name="T33" fmla="*/ 43 h 81"/>
                  <a:gd name="T34" fmla="*/ 50 w 54"/>
                  <a:gd name="T35" fmla="*/ 50 h 81"/>
                  <a:gd name="T36" fmla="*/ 54 w 54"/>
                  <a:gd name="T37" fmla="*/ 58 h 81"/>
                  <a:gd name="T38" fmla="*/ 50 w 54"/>
                  <a:gd name="T39" fmla="*/ 69 h 81"/>
                  <a:gd name="T40" fmla="*/ 46 w 54"/>
                  <a:gd name="T41" fmla="*/ 73 h 81"/>
                  <a:gd name="T42" fmla="*/ 35 w 54"/>
                  <a:gd name="T43" fmla="*/ 81 h 81"/>
                  <a:gd name="T44" fmla="*/ 27 w 54"/>
                  <a:gd name="T45" fmla="*/ 81 h 81"/>
                  <a:gd name="T46" fmla="*/ 20 w 54"/>
                  <a:gd name="T47" fmla="*/ 81 h 81"/>
                  <a:gd name="T48" fmla="*/ 12 w 54"/>
                  <a:gd name="T49" fmla="*/ 77 h 81"/>
                  <a:gd name="T50" fmla="*/ 8 w 54"/>
                  <a:gd name="T51" fmla="*/ 77 h 81"/>
                  <a:gd name="T52" fmla="*/ 8 w 54"/>
                  <a:gd name="T53" fmla="*/ 77 h 81"/>
                  <a:gd name="T54" fmla="*/ 4 w 54"/>
                  <a:gd name="T55" fmla="*/ 77 h 81"/>
                  <a:gd name="T56" fmla="*/ 4 w 54"/>
                  <a:gd name="T57" fmla="*/ 81 h 81"/>
                  <a:gd name="T58" fmla="*/ 0 w 54"/>
                  <a:gd name="T59" fmla="*/ 81 h 81"/>
                  <a:gd name="T60" fmla="*/ 0 w 54"/>
                  <a:gd name="T61" fmla="*/ 54 h 81"/>
                  <a:gd name="T62" fmla="*/ 4 w 54"/>
                  <a:gd name="T63" fmla="*/ 54 h 81"/>
                  <a:gd name="T64" fmla="*/ 8 w 54"/>
                  <a:gd name="T65" fmla="*/ 66 h 81"/>
                  <a:gd name="T66" fmla="*/ 12 w 54"/>
                  <a:gd name="T67" fmla="*/ 69 h 81"/>
                  <a:gd name="T68" fmla="*/ 20 w 54"/>
                  <a:gd name="T69" fmla="*/ 73 h 81"/>
                  <a:gd name="T70" fmla="*/ 27 w 54"/>
                  <a:gd name="T71" fmla="*/ 77 h 81"/>
                  <a:gd name="T72" fmla="*/ 31 w 54"/>
                  <a:gd name="T73" fmla="*/ 73 h 81"/>
                  <a:gd name="T74" fmla="*/ 39 w 54"/>
                  <a:gd name="T75" fmla="*/ 73 h 81"/>
                  <a:gd name="T76" fmla="*/ 39 w 54"/>
                  <a:gd name="T77" fmla="*/ 69 h 81"/>
                  <a:gd name="T78" fmla="*/ 39 w 54"/>
                  <a:gd name="T79" fmla="*/ 66 h 81"/>
                  <a:gd name="T80" fmla="*/ 39 w 54"/>
                  <a:gd name="T81" fmla="*/ 58 h 81"/>
                  <a:gd name="T82" fmla="*/ 39 w 54"/>
                  <a:gd name="T83" fmla="*/ 54 h 81"/>
                  <a:gd name="T84" fmla="*/ 31 w 54"/>
                  <a:gd name="T85" fmla="*/ 50 h 81"/>
                  <a:gd name="T86" fmla="*/ 20 w 54"/>
                  <a:gd name="T87" fmla="*/ 46 h 81"/>
                  <a:gd name="T88" fmla="*/ 12 w 54"/>
                  <a:gd name="T89" fmla="*/ 39 h 81"/>
                  <a:gd name="T90" fmla="*/ 4 w 54"/>
                  <a:gd name="T91" fmla="*/ 35 h 81"/>
                  <a:gd name="T92" fmla="*/ 4 w 54"/>
                  <a:gd name="T93" fmla="*/ 31 h 81"/>
                  <a:gd name="T94" fmla="*/ 0 w 54"/>
                  <a:gd name="T95" fmla="*/ 23 h 81"/>
                  <a:gd name="T96" fmla="*/ 4 w 54"/>
                  <a:gd name="T97" fmla="*/ 16 h 81"/>
                  <a:gd name="T98" fmla="*/ 8 w 54"/>
                  <a:gd name="T99" fmla="*/ 8 h 81"/>
                  <a:gd name="T100" fmla="*/ 16 w 54"/>
                  <a:gd name="T101" fmla="*/ 4 h 81"/>
                  <a:gd name="T102" fmla="*/ 27 w 54"/>
                  <a:gd name="T103" fmla="*/ 0 h 81"/>
                  <a:gd name="T104" fmla="*/ 31 w 54"/>
                  <a:gd name="T105" fmla="*/ 4 h 81"/>
                  <a:gd name="T106" fmla="*/ 35 w 54"/>
                  <a:gd name="T107" fmla="*/ 4 h 81"/>
                  <a:gd name="T108" fmla="*/ 39 w 54"/>
                  <a:gd name="T109" fmla="*/ 4 h 81"/>
                  <a:gd name="T110" fmla="*/ 43 w 54"/>
                  <a:gd name="T111" fmla="*/ 4 h 81"/>
                  <a:gd name="T112" fmla="*/ 43 w 54"/>
                  <a:gd name="T113" fmla="*/ 4 h 81"/>
                  <a:gd name="T114" fmla="*/ 43 w 54"/>
                  <a:gd name="T115" fmla="*/ 4 h 81"/>
                  <a:gd name="T116" fmla="*/ 46 w 54"/>
                  <a:gd name="T117" fmla="*/ 4 h 81"/>
                  <a:gd name="T118" fmla="*/ 46 w 54"/>
                  <a:gd name="T119" fmla="*/ 0 h 81"/>
                  <a:gd name="T120" fmla="*/ 46 w 54"/>
                  <a:gd name="T121" fmla="*/ 0 h 8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4"/>
                  <a:gd name="T184" fmla="*/ 0 h 81"/>
                  <a:gd name="T185" fmla="*/ 54 w 54"/>
                  <a:gd name="T186" fmla="*/ 81 h 8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4" h="81">
                    <a:moveTo>
                      <a:pt x="46" y="0"/>
                    </a:moveTo>
                    <a:lnTo>
                      <a:pt x="46" y="27"/>
                    </a:lnTo>
                    <a:lnTo>
                      <a:pt x="43" y="20"/>
                    </a:lnTo>
                    <a:lnTo>
                      <a:pt x="39" y="12"/>
                    </a:lnTo>
                    <a:lnTo>
                      <a:pt x="31" y="8"/>
                    </a:lnTo>
                    <a:lnTo>
                      <a:pt x="27" y="8"/>
                    </a:lnTo>
                    <a:lnTo>
                      <a:pt x="20" y="8"/>
                    </a:lnTo>
                    <a:lnTo>
                      <a:pt x="16" y="12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12" y="20"/>
                    </a:lnTo>
                    <a:lnTo>
                      <a:pt x="16" y="23"/>
                    </a:lnTo>
                    <a:lnTo>
                      <a:pt x="20" y="27"/>
                    </a:lnTo>
                    <a:lnTo>
                      <a:pt x="23" y="31"/>
                    </a:lnTo>
                    <a:lnTo>
                      <a:pt x="35" y="39"/>
                    </a:lnTo>
                    <a:lnTo>
                      <a:pt x="46" y="43"/>
                    </a:lnTo>
                    <a:lnTo>
                      <a:pt x="50" y="50"/>
                    </a:lnTo>
                    <a:lnTo>
                      <a:pt x="54" y="58"/>
                    </a:lnTo>
                    <a:lnTo>
                      <a:pt x="50" y="69"/>
                    </a:lnTo>
                    <a:lnTo>
                      <a:pt x="46" y="73"/>
                    </a:lnTo>
                    <a:lnTo>
                      <a:pt x="35" y="81"/>
                    </a:lnTo>
                    <a:lnTo>
                      <a:pt x="27" y="81"/>
                    </a:lnTo>
                    <a:lnTo>
                      <a:pt x="20" y="81"/>
                    </a:lnTo>
                    <a:lnTo>
                      <a:pt x="12" y="77"/>
                    </a:lnTo>
                    <a:lnTo>
                      <a:pt x="8" y="77"/>
                    </a:lnTo>
                    <a:lnTo>
                      <a:pt x="4" y="77"/>
                    </a:lnTo>
                    <a:lnTo>
                      <a:pt x="4" y="81"/>
                    </a:lnTo>
                    <a:lnTo>
                      <a:pt x="0" y="81"/>
                    </a:lnTo>
                    <a:lnTo>
                      <a:pt x="0" y="54"/>
                    </a:lnTo>
                    <a:lnTo>
                      <a:pt x="4" y="54"/>
                    </a:lnTo>
                    <a:lnTo>
                      <a:pt x="8" y="66"/>
                    </a:lnTo>
                    <a:lnTo>
                      <a:pt x="12" y="69"/>
                    </a:lnTo>
                    <a:lnTo>
                      <a:pt x="20" y="73"/>
                    </a:lnTo>
                    <a:lnTo>
                      <a:pt x="27" y="77"/>
                    </a:lnTo>
                    <a:lnTo>
                      <a:pt x="31" y="73"/>
                    </a:lnTo>
                    <a:lnTo>
                      <a:pt x="39" y="73"/>
                    </a:lnTo>
                    <a:lnTo>
                      <a:pt x="39" y="69"/>
                    </a:lnTo>
                    <a:lnTo>
                      <a:pt x="39" y="66"/>
                    </a:lnTo>
                    <a:lnTo>
                      <a:pt x="39" y="58"/>
                    </a:lnTo>
                    <a:lnTo>
                      <a:pt x="39" y="54"/>
                    </a:lnTo>
                    <a:lnTo>
                      <a:pt x="31" y="50"/>
                    </a:lnTo>
                    <a:lnTo>
                      <a:pt x="20" y="46"/>
                    </a:lnTo>
                    <a:lnTo>
                      <a:pt x="12" y="39"/>
                    </a:lnTo>
                    <a:lnTo>
                      <a:pt x="4" y="35"/>
                    </a:lnTo>
                    <a:lnTo>
                      <a:pt x="4" y="31"/>
                    </a:lnTo>
                    <a:lnTo>
                      <a:pt x="0" y="23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7" y="0"/>
                    </a:lnTo>
                    <a:lnTo>
                      <a:pt x="31" y="4"/>
                    </a:lnTo>
                    <a:lnTo>
                      <a:pt x="35" y="4"/>
                    </a:lnTo>
                    <a:lnTo>
                      <a:pt x="39" y="4"/>
                    </a:lnTo>
                    <a:lnTo>
                      <a:pt x="43" y="4"/>
                    </a:lnTo>
                    <a:lnTo>
                      <a:pt x="46" y="4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69" name="Freeform 34"/>
              <p:cNvSpPr>
                <a:spLocks noEditPoints="1"/>
              </p:cNvSpPr>
              <p:nvPr/>
            </p:nvSpPr>
            <p:spPr bwMode="auto">
              <a:xfrm>
                <a:off x="3964" y="1322"/>
                <a:ext cx="65" cy="81"/>
              </a:xfrm>
              <a:custGeom>
                <a:avLst/>
                <a:gdLst>
                  <a:gd name="T0" fmla="*/ 15 w 65"/>
                  <a:gd name="T1" fmla="*/ 31 h 81"/>
                  <a:gd name="T2" fmla="*/ 15 w 65"/>
                  <a:gd name="T3" fmla="*/ 46 h 81"/>
                  <a:gd name="T4" fmla="*/ 23 w 65"/>
                  <a:gd name="T5" fmla="*/ 58 h 81"/>
                  <a:gd name="T6" fmla="*/ 30 w 65"/>
                  <a:gd name="T7" fmla="*/ 66 h 81"/>
                  <a:gd name="T8" fmla="*/ 42 w 65"/>
                  <a:gd name="T9" fmla="*/ 66 h 81"/>
                  <a:gd name="T10" fmla="*/ 46 w 65"/>
                  <a:gd name="T11" fmla="*/ 66 h 81"/>
                  <a:gd name="T12" fmla="*/ 54 w 65"/>
                  <a:gd name="T13" fmla="*/ 62 h 81"/>
                  <a:gd name="T14" fmla="*/ 57 w 65"/>
                  <a:gd name="T15" fmla="*/ 58 h 81"/>
                  <a:gd name="T16" fmla="*/ 61 w 65"/>
                  <a:gd name="T17" fmla="*/ 50 h 81"/>
                  <a:gd name="T18" fmla="*/ 65 w 65"/>
                  <a:gd name="T19" fmla="*/ 50 h 81"/>
                  <a:gd name="T20" fmla="*/ 61 w 65"/>
                  <a:gd name="T21" fmla="*/ 62 h 81"/>
                  <a:gd name="T22" fmla="*/ 54 w 65"/>
                  <a:gd name="T23" fmla="*/ 73 h 81"/>
                  <a:gd name="T24" fmla="*/ 46 w 65"/>
                  <a:gd name="T25" fmla="*/ 77 h 81"/>
                  <a:gd name="T26" fmla="*/ 34 w 65"/>
                  <a:gd name="T27" fmla="*/ 81 h 81"/>
                  <a:gd name="T28" fmla="*/ 23 w 65"/>
                  <a:gd name="T29" fmla="*/ 77 h 81"/>
                  <a:gd name="T30" fmla="*/ 11 w 65"/>
                  <a:gd name="T31" fmla="*/ 69 h 81"/>
                  <a:gd name="T32" fmla="*/ 7 w 65"/>
                  <a:gd name="T33" fmla="*/ 62 h 81"/>
                  <a:gd name="T34" fmla="*/ 4 w 65"/>
                  <a:gd name="T35" fmla="*/ 54 h 81"/>
                  <a:gd name="T36" fmla="*/ 0 w 65"/>
                  <a:gd name="T37" fmla="*/ 43 h 81"/>
                  <a:gd name="T38" fmla="*/ 4 w 65"/>
                  <a:gd name="T39" fmla="*/ 31 h 81"/>
                  <a:gd name="T40" fmla="*/ 7 w 65"/>
                  <a:gd name="T41" fmla="*/ 20 h 81"/>
                  <a:gd name="T42" fmla="*/ 11 w 65"/>
                  <a:gd name="T43" fmla="*/ 12 h 81"/>
                  <a:gd name="T44" fmla="*/ 19 w 65"/>
                  <a:gd name="T45" fmla="*/ 8 h 81"/>
                  <a:gd name="T46" fmla="*/ 27 w 65"/>
                  <a:gd name="T47" fmla="*/ 4 h 81"/>
                  <a:gd name="T48" fmla="*/ 34 w 65"/>
                  <a:gd name="T49" fmla="*/ 0 h 81"/>
                  <a:gd name="T50" fmla="*/ 46 w 65"/>
                  <a:gd name="T51" fmla="*/ 4 h 81"/>
                  <a:gd name="T52" fmla="*/ 57 w 65"/>
                  <a:gd name="T53" fmla="*/ 12 h 81"/>
                  <a:gd name="T54" fmla="*/ 61 w 65"/>
                  <a:gd name="T55" fmla="*/ 20 h 81"/>
                  <a:gd name="T56" fmla="*/ 65 w 65"/>
                  <a:gd name="T57" fmla="*/ 31 h 81"/>
                  <a:gd name="T58" fmla="*/ 15 w 65"/>
                  <a:gd name="T59" fmla="*/ 31 h 81"/>
                  <a:gd name="T60" fmla="*/ 15 w 65"/>
                  <a:gd name="T61" fmla="*/ 27 h 81"/>
                  <a:gd name="T62" fmla="*/ 46 w 65"/>
                  <a:gd name="T63" fmla="*/ 27 h 81"/>
                  <a:gd name="T64" fmla="*/ 46 w 65"/>
                  <a:gd name="T65" fmla="*/ 20 h 81"/>
                  <a:gd name="T66" fmla="*/ 46 w 65"/>
                  <a:gd name="T67" fmla="*/ 16 h 81"/>
                  <a:gd name="T68" fmla="*/ 42 w 65"/>
                  <a:gd name="T69" fmla="*/ 12 h 81"/>
                  <a:gd name="T70" fmla="*/ 38 w 65"/>
                  <a:gd name="T71" fmla="*/ 12 h 81"/>
                  <a:gd name="T72" fmla="*/ 34 w 65"/>
                  <a:gd name="T73" fmla="*/ 8 h 81"/>
                  <a:gd name="T74" fmla="*/ 30 w 65"/>
                  <a:gd name="T75" fmla="*/ 8 h 81"/>
                  <a:gd name="T76" fmla="*/ 27 w 65"/>
                  <a:gd name="T77" fmla="*/ 8 h 81"/>
                  <a:gd name="T78" fmla="*/ 19 w 65"/>
                  <a:gd name="T79" fmla="*/ 12 h 81"/>
                  <a:gd name="T80" fmla="*/ 15 w 65"/>
                  <a:gd name="T81" fmla="*/ 20 h 81"/>
                  <a:gd name="T82" fmla="*/ 15 w 65"/>
                  <a:gd name="T83" fmla="*/ 27 h 8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5"/>
                  <a:gd name="T127" fmla="*/ 0 h 81"/>
                  <a:gd name="T128" fmla="*/ 65 w 65"/>
                  <a:gd name="T129" fmla="*/ 81 h 8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5" h="81">
                    <a:moveTo>
                      <a:pt x="15" y="31"/>
                    </a:moveTo>
                    <a:lnTo>
                      <a:pt x="15" y="46"/>
                    </a:lnTo>
                    <a:lnTo>
                      <a:pt x="23" y="58"/>
                    </a:lnTo>
                    <a:lnTo>
                      <a:pt x="30" y="66"/>
                    </a:lnTo>
                    <a:lnTo>
                      <a:pt x="42" y="66"/>
                    </a:lnTo>
                    <a:lnTo>
                      <a:pt x="46" y="66"/>
                    </a:lnTo>
                    <a:lnTo>
                      <a:pt x="54" y="62"/>
                    </a:lnTo>
                    <a:lnTo>
                      <a:pt x="57" y="58"/>
                    </a:lnTo>
                    <a:lnTo>
                      <a:pt x="61" y="50"/>
                    </a:lnTo>
                    <a:lnTo>
                      <a:pt x="65" y="50"/>
                    </a:lnTo>
                    <a:lnTo>
                      <a:pt x="61" y="62"/>
                    </a:lnTo>
                    <a:lnTo>
                      <a:pt x="54" y="73"/>
                    </a:lnTo>
                    <a:lnTo>
                      <a:pt x="46" y="77"/>
                    </a:lnTo>
                    <a:lnTo>
                      <a:pt x="34" y="81"/>
                    </a:lnTo>
                    <a:lnTo>
                      <a:pt x="23" y="77"/>
                    </a:lnTo>
                    <a:lnTo>
                      <a:pt x="11" y="69"/>
                    </a:lnTo>
                    <a:lnTo>
                      <a:pt x="7" y="62"/>
                    </a:lnTo>
                    <a:lnTo>
                      <a:pt x="4" y="54"/>
                    </a:lnTo>
                    <a:lnTo>
                      <a:pt x="0" y="43"/>
                    </a:lnTo>
                    <a:lnTo>
                      <a:pt x="4" y="31"/>
                    </a:lnTo>
                    <a:lnTo>
                      <a:pt x="7" y="20"/>
                    </a:lnTo>
                    <a:lnTo>
                      <a:pt x="11" y="12"/>
                    </a:lnTo>
                    <a:lnTo>
                      <a:pt x="19" y="8"/>
                    </a:lnTo>
                    <a:lnTo>
                      <a:pt x="27" y="4"/>
                    </a:lnTo>
                    <a:lnTo>
                      <a:pt x="34" y="0"/>
                    </a:lnTo>
                    <a:lnTo>
                      <a:pt x="46" y="4"/>
                    </a:lnTo>
                    <a:lnTo>
                      <a:pt x="57" y="12"/>
                    </a:lnTo>
                    <a:lnTo>
                      <a:pt x="61" y="20"/>
                    </a:lnTo>
                    <a:lnTo>
                      <a:pt x="65" y="31"/>
                    </a:lnTo>
                    <a:lnTo>
                      <a:pt x="15" y="31"/>
                    </a:lnTo>
                    <a:close/>
                    <a:moveTo>
                      <a:pt x="15" y="27"/>
                    </a:moveTo>
                    <a:lnTo>
                      <a:pt x="46" y="27"/>
                    </a:lnTo>
                    <a:lnTo>
                      <a:pt x="46" y="20"/>
                    </a:lnTo>
                    <a:lnTo>
                      <a:pt x="46" y="16"/>
                    </a:lnTo>
                    <a:lnTo>
                      <a:pt x="42" y="12"/>
                    </a:lnTo>
                    <a:lnTo>
                      <a:pt x="38" y="12"/>
                    </a:lnTo>
                    <a:lnTo>
                      <a:pt x="34" y="8"/>
                    </a:lnTo>
                    <a:lnTo>
                      <a:pt x="30" y="8"/>
                    </a:lnTo>
                    <a:lnTo>
                      <a:pt x="27" y="8"/>
                    </a:lnTo>
                    <a:lnTo>
                      <a:pt x="19" y="12"/>
                    </a:lnTo>
                    <a:lnTo>
                      <a:pt x="15" y="20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70" name="Rectangle 35"/>
              <p:cNvSpPr>
                <a:spLocks noChangeArrowheads="1"/>
              </p:cNvSpPr>
              <p:nvPr/>
            </p:nvSpPr>
            <p:spPr bwMode="auto">
              <a:xfrm>
                <a:off x="4071" y="126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1" name="Freeform 36"/>
              <p:cNvSpPr>
                <a:spLocks/>
              </p:cNvSpPr>
              <p:nvPr/>
            </p:nvSpPr>
            <p:spPr bwMode="auto">
              <a:xfrm>
                <a:off x="4271" y="1284"/>
                <a:ext cx="65" cy="119"/>
              </a:xfrm>
              <a:custGeom>
                <a:avLst/>
                <a:gdLst>
                  <a:gd name="T0" fmla="*/ 27 w 65"/>
                  <a:gd name="T1" fmla="*/ 46 h 119"/>
                  <a:gd name="T2" fmla="*/ 27 w 65"/>
                  <a:gd name="T3" fmla="*/ 100 h 119"/>
                  <a:gd name="T4" fmla="*/ 27 w 65"/>
                  <a:gd name="T5" fmla="*/ 107 h 119"/>
                  <a:gd name="T6" fmla="*/ 27 w 65"/>
                  <a:gd name="T7" fmla="*/ 111 h 119"/>
                  <a:gd name="T8" fmla="*/ 30 w 65"/>
                  <a:gd name="T9" fmla="*/ 115 h 119"/>
                  <a:gd name="T10" fmla="*/ 38 w 65"/>
                  <a:gd name="T11" fmla="*/ 115 h 119"/>
                  <a:gd name="T12" fmla="*/ 42 w 65"/>
                  <a:gd name="T13" fmla="*/ 115 h 119"/>
                  <a:gd name="T14" fmla="*/ 42 w 65"/>
                  <a:gd name="T15" fmla="*/ 119 h 119"/>
                  <a:gd name="T16" fmla="*/ 0 w 65"/>
                  <a:gd name="T17" fmla="*/ 119 h 119"/>
                  <a:gd name="T18" fmla="*/ 0 w 65"/>
                  <a:gd name="T19" fmla="*/ 115 h 119"/>
                  <a:gd name="T20" fmla="*/ 0 w 65"/>
                  <a:gd name="T21" fmla="*/ 115 h 119"/>
                  <a:gd name="T22" fmla="*/ 4 w 65"/>
                  <a:gd name="T23" fmla="*/ 115 h 119"/>
                  <a:gd name="T24" fmla="*/ 7 w 65"/>
                  <a:gd name="T25" fmla="*/ 115 h 119"/>
                  <a:gd name="T26" fmla="*/ 11 w 65"/>
                  <a:gd name="T27" fmla="*/ 111 h 119"/>
                  <a:gd name="T28" fmla="*/ 11 w 65"/>
                  <a:gd name="T29" fmla="*/ 107 h 119"/>
                  <a:gd name="T30" fmla="*/ 11 w 65"/>
                  <a:gd name="T31" fmla="*/ 104 h 119"/>
                  <a:gd name="T32" fmla="*/ 11 w 65"/>
                  <a:gd name="T33" fmla="*/ 100 h 119"/>
                  <a:gd name="T34" fmla="*/ 11 w 65"/>
                  <a:gd name="T35" fmla="*/ 46 h 119"/>
                  <a:gd name="T36" fmla="*/ 0 w 65"/>
                  <a:gd name="T37" fmla="*/ 46 h 119"/>
                  <a:gd name="T38" fmla="*/ 0 w 65"/>
                  <a:gd name="T39" fmla="*/ 42 h 119"/>
                  <a:gd name="T40" fmla="*/ 11 w 65"/>
                  <a:gd name="T41" fmla="*/ 42 h 119"/>
                  <a:gd name="T42" fmla="*/ 11 w 65"/>
                  <a:gd name="T43" fmla="*/ 38 h 119"/>
                  <a:gd name="T44" fmla="*/ 11 w 65"/>
                  <a:gd name="T45" fmla="*/ 27 h 119"/>
                  <a:gd name="T46" fmla="*/ 15 w 65"/>
                  <a:gd name="T47" fmla="*/ 19 h 119"/>
                  <a:gd name="T48" fmla="*/ 19 w 65"/>
                  <a:gd name="T49" fmla="*/ 12 h 119"/>
                  <a:gd name="T50" fmla="*/ 27 w 65"/>
                  <a:gd name="T51" fmla="*/ 4 h 119"/>
                  <a:gd name="T52" fmla="*/ 34 w 65"/>
                  <a:gd name="T53" fmla="*/ 0 h 119"/>
                  <a:gd name="T54" fmla="*/ 42 w 65"/>
                  <a:gd name="T55" fmla="*/ 0 h 119"/>
                  <a:gd name="T56" fmla="*/ 53 w 65"/>
                  <a:gd name="T57" fmla="*/ 0 h 119"/>
                  <a:gd name="T58" fmla="*/ 61 w 65"/>
                  <a:gd name="T59" fmla="*/ 4 h 119"/>
                  <a:gd name="T60" fmla="*/ 65 w 65"/>
                  <a:gd name="T61" fmla="*/ 12 h 119"/>
                  <a:gd name="T62" fmla="*/ 65 w 65"/>
                  <a:gd name="T63" fmla="*/ 15 h 119"/>
                  <a:gd name="T64" fmla="*/ 65 w 65"/>
                  <a:gd name="T65" fmla="*/ 15 h 119"/>
                  <a:gd name="T66" fmla="*/ 61 w 65"/>
                  <a:gd name="T67" fmla="*/ 19 h 119"/>
                  <a:gd name="T68" fmla="*/ 61 w 65"/>
                  <a:gd name="T69" fmla="*/ 19 h 119"/>
                  <a:gd name="T70" fmla="*/ 57 w 65"/>
                  <a:gd name="T71" fmla="*/ 19 h 119"/>
                  <a:gd name="T72" fmla="*/ 57 w 65"/>
                  <a:gd name="T73" fmla="*/ 19 h 119"/>
                  <a:gd name="T74" fmla="*/ 53 w 65"/>
                  <a:gd name="T75" fmla="*/ 19 h 119"/>
                  <a:gd name="T76" fmla="*/ 50 w 65"/>
                  <a:gd name="T77" fmla="*/ 15 h 119"/>
                  <a:gd name="T78" fmla="*/ 50 w 65"/>
                  <a:gd name="T79" fmla="*/ 12 h 119"/>
                  <a:gd name="T80" fmla="*/ 46 w 65"/>
                  <a:gd name="T81" fmla="*/ 8 h 119"/>
                  <a:gd name="T82" fmla="*/ 42 w 65"/>
                  <a:gd name="T83" fmla="*/ 8 h 119"/>
                  <a:gd name="T84" fmla="*/ 42 w 65"/>
                  <a:gd name="T85" fmla="*/ 4 h 119"/>
                  <a:gd name="T86" fmla="*/ 38 w 65"/>
                  <a:gd name="T87" fmla="*/ 4 h 119"/>
                  <a:gd name="T88" fmla="*/ 34 w 65"/>
                  <a:gd name="T89" fmla="*/ 4 h 119"/>
                  <a:gd name="T90" fmla="*/ 30 w 65"/>
                  <a:gd name="T91" fmla="*/ 8 h 119"/>
                  <a:gd name="T92" fmla="*/ 30 w 65"/>
                  <a:gd name="T93" fmla="*/ 12 h 119"/>
                  <a:gd name="T94" fmla="*/ 27 w 65"/>
                  <a:gd name="T95" fmla="*/ 15 h 119"/>
                  <a:gd name="T96" fmla="*/ 27 w 65"/>
                  <a:gd name="T97" fmla="*/ 23 h 119"/>
                  <a:gd name="T98" fmla="*/ 27 w 65"/>
                  <a:gd name="T99" fmla="*/ 35 h 119"/>
                  <a:gd name="T100" fmla="*/ 27 w 65"/>
                  <a:gd name="T101" fmla="*/ 42 h 119"/>
                  <a:gd name="T102" fmla="*/ 46 w 65"/>
                  <a:gd name="T103" fmla="*/ 42 h 119"/>
                  <a:gd name="T104" fmla="*/ 46 w 65"/>
                  <a:gd name="T105" fmla="*/ 46 h 119"/>
                  <a:gd name="T106" fmla="*/ 27 w 65"/>
                  <a:gd name="T107" fmla="*/ 46 h 11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5"/>
                  <a:gd name="T163" fmla="*/ 0 h 119"/>
                  <a:gd name="T164" fmla="*/ 65 w 65"/>
                  <a:gd name="T165" fmla="*/ 119 h 11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5" h="119">
                    <a:moveTo>
                      <a:pt x="27" y="46"/>
                    </a:moveTo>
                    <a:lnTo>
                      <a:pt x="27" y="100"/>
                    </a:lnTo>
                    <a:lnTo>
                      <a:pt x="27" y="107"/>
                    </a:lnTo>
                    <a:lnTo>
                      <a:pt x="27" y="111"/>
                    </a:lnTo>
                    <a:lnTo>
                      <a:pt x="30" y="115"/>
                    </a:lnTo>
                    <a:lnTo>
                      <a:pt x="38" y="115"/>
                    </a:lnTo>
                    <a:lnTo>
                      <a:pt x="42" y="115"/>
                    </a:lnTo>
                    <a:lnTo>
                      <a:pt x="42" y="119"/>
                    </a:lnTo>
                    <a:lnTo>
                      <a:pt x="0" y="119"/>
                    </a:lnTo>
                    <a:lnTo>
                      <a:pt x="0" y="115"/>
                    </a:lnTo>
                    <a:lnTo>
                      <a:pt x="4" y="115"/>
                    </a:lnTo>
                    <a:lnTo>
                      <a:pt x="7" y="115"/>
                    </a:lnTo>
                    <a:lnTo>
                      <a:pt x="11" y="111"/>
                    </a:lnTo>
                    <a:lnTo>
                      <a:pt x="11" y="107"/>
                    </a:lnTo>
                    <a:lnTo>
                      <a:pt x="11" y="104"/>
                    </a:lnTo>
                    <a:lnTo>
                      <a:pt x="11" y="100"/>
                    </a:lnTo>
                    <a:lnTo>
                      <a:pt x="11" y="46"/>
                    </a:lnTo>
                    <a:lnTo>
                      <a:pt x="0" y="46"/>
                    </a:lnTo>
                    <a:lnTo>
                      <a:pt x="0" y="42"/>
                    </a:lnTo>
                    <a:lnTo>
                      <a:pt x="11" y="42"/>
                    </a:lnTo>
                    <a:lnTo>
                      <a:pt x="11" y="38"/>
                    </a:lnTo>
                    <a:lnTo>
                      <a:pt x="11" y="27"/>
                    </a:lnTo>
                    <a:lnTo>
                      <a:pt x="15" y="19"/>
                    </a:lnTo>
                    <a:lnTo>
                      <a:pt x="19" y="12"/>
                    </a:lnTo>
                    <a:lnTo>
                      <a:pt x="27" y="4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3" y="0"/>
                    </a:lnTo>
                    <a:lnTo>
                      <a:pt x="61" y="4"/>
                    </a:lnTo>
                    <a:lnTo>
                      <a:pt x="65" y="12"/>
                    </a:lnTo>
                    <a:lnTo>
                      <a:pt x="65" y="15"/>
                    </a:lnTo>
                    <a:lnTo>
                      <a:pt x="61" y="19"/>
                    </a:lnTo>
                    <a:lnTo>
                      <a:pt x="57" y="19"/>
                    </a:lnTo>
                    <a:lnTo>
                      <a:pt x="53" y="19"/>
                    </a:lnTo>
                    <a:lnTo>
                      <a:pt x="50" y="15"/>
                    </a:lnTo>
                    <a:lnTo>
                      <a:pt x="50" y="12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4" y="4"/>
                    </a:lnTo>
                    <a:lnTo>
                      <a:pt x="30" y="8"/>
                    </a:lnTo>
                    <a:lnTo>
                      <a:pt x="30" y="12"/>
                    </a:lnTo>
                    <a:lnTo>
                      <a:pt x="27" y="15"/>
                    </a:lnTo>
                    <a:lnTo>
                      <a:pt x="27" y="23"/>
                    </a:lnTo>
                    <a:lnTo>
                      <a:pt x="27" y="35"/>
                    </a:lnTo>
                    <a:lnTo>
                      <a:pt x="27" y="42"/>
                    </a:lnTo>
                    <a:lnTo>
                      <a:pt x="46" y="42"/>
                    </a:lnTo>
                    <a:lnTo>
                      <a:pt x="46" y="46"/>
                    </a:lnTo>
                    <a:lnTo>
                      <a:pt x="27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72" name="Freeform 37"/>
              <p:cNvSpPr>
                <a:spLocks noEditPoints="1"/>
              </p:cNvSpPr>
              <p:nvPr/>
            </p:nvSpPr>
            <p:spPr bwMode="auto">
              <a:xfrm>
                <a:off x="4324" y="1322"/>
                <a:ext cx="70" cy="81"/>
              </a:xfrm>
              <a:custGeom>
                <a:avLst/>
                <a:gdLst>
                  <a:gd name="T0" fmla="*/ 35 w 70"/>
                  <a:gd name="T1" fmla="*/ 0 h 81"/>
                  <a:gd name="T2" fmla="*/ 46 w 70"/>
                  <a:gd name="T3" fmla="*/ 4 h 81"/>
                  <a:gd name="T4" fmla="*/ 54 w 70"/>
                  <a:gd name="T5" fmla="*/ 8 h 81"/>
                  <a:gd name="T6" fmla="*/ 62 w 70"/>
                  <a:gd name="T7" fmla="*/ 16 h 81"/>
                  <a:gd name="T8" fmla="*/ 70 w 70"/>
                  <a:gd name="T9" fmla="*/ 27 h 81"/>
                  <a:gd name="T10" fmla="*/ 70 w 70"/>
                  <a:gd name="T11" fmla="*/ 39 h 81"/>
                  <a:gd name="T12" fmla="*/ 70 w 70"/>
                  <a:gd name="T13" fmla="*/ 50 h 81"/>
                  <a:gd name="T14" fmla="*/ 66 w 70"/>
                  <a:gd name="T15" fmla="*/ 62 h 81"/>
                  <a:gd name="T16" fmla="*/ 62 w 70"/>
                  <a:gd name="T17" fmla="*/ 69 h 81"/>
                  <a:gd name="T18" fmla="*/ 54 w 70"/>
                  <a:gd name="T19" fmla="*/ 77 h 81"/>
                  <a:gd name="T20" fmla="*/ 43 w 70"/>
                  <a:gd name="T21" fmla="*/ 81 h 81"/>
                  <a:gd name="T22" fmla="*/ 35 w 70"/>
                  <a:gd name="T23" fmla="*/ 81 h 81"/>
                  <a:gd name="T24" fmla="*/ 23 w 70"/>
                  <a:gd name="T25" fmla="*/ 81 h 81"/>
                  <a:gd name="T26" fmla="*/ 16 w 70"/>
                  <a:gd name="T27" fmla="*/ 73 h 81"/>
                  <a:gd name="T28" fmla="*/ 8 w 70"/>
                  <a:gd name="T29" fmla="*/ 69 h 81"/>
                  <a:gd name="T30" fmla="*/ 0 w 70"/>
                  <a:gd name="T31" fmla="*/ 54 h 81"/>
                  <a:gd name="T32" fmla="*/ 0 w 70"/>
                  <a:gd name="T33" fmla="*/ 43 h 81"/>
                  <a:gd name="T34" fmla="*/ 0 w 70"/>
                  <a:gd name="T35" fmla="*/ 31 h 81"/>
                  <a:gd name="T36" fmla="*/ 4 w 70"/>
                  <a:gd name="T37" fmla="*/ 23 h 81"/>
                  <a:gd name="T38" fmla="*/ 12 w 70"/>
                  <a:gd name="T39" fmla="*/ 12 h 81"/>
                  <a:gd name="T40" fmla="*/ 20 w 70"/>
                  <a:gd name="T41" fmla="*/ 8 h 81"/>
                  <a:gd name="T42" fmla="*/ 27 w 70"/>
                  <a:gd name="T43" fmla="*/ 4 h 81"/>
                  <a:gd name="T44" fmla="*/ 35 w 70"/>
                  <a:gd name="T45" fmla="*/ 0 h 81"/>
                  <a:gd name="T46" fmla="*/ 31 w 70"/>
                  <a:gd name="T47" fmla="*/ 8 h 81"/>
                  <a:gd name="T48" fmla="*/ 27 w 70"/>
                  <a:gd name="T49" fmla="*/ 8 h 81"/>
                  <a:gd name="T50" fmla="*/ 23 w 70"/>
                  <a:gd name="T51" fmla="*/ 12 h 81"/>
                  <a:gd name="T52" fmla="*/ 20 w 70"/>
                  <a:gd name="T53" fmla="*/ 12 h 81"/>
                  <a:gd name="T54" fmla="*/ 16 w 70"/>
                  <a:gd name="T55" fmla="*/ 20 h 81"/>
                  <a:gd name="T56" fmla="*/ 16 w 70"/>
                  <a:gd name="T57" fmla="*/ 27 h 81"/>
                  <a:gd name="T58" fmla="*/ 12 w 70"/>
                  <a:gd name="T59" fmla="*/ 35 h 81"/>
                  <a:gd name="T60" fmla="*/ 16 w 70"/>
                  <a:gd name="T61" fmla="*/ 50 h 81"/>
                  <a:gd name="T62" fmla="*/ 20 w 70"/>
                  <a:gd name="T63" fmla="*/ 66 h 81"/>
                  <a:gd name="T64" fmla="*/ 23 w 70"/>
                  <a:gd name="T65" fmla="*/ 69 h 81"/>
                  <a:gd name="T66" fmla="*/ 31 w 70"/>
                  <a:gd name="T67" fmla="*/ 73 h 81"/>
                  <a:gd name="T68" fmla="*/ 39 w 70"/>
                  <a:gd name="T69" fmla="*/ 77 h 81"/>
                  <a:gd name="T70" fmla="*/ 46 w 70"/>
                  <a:gd name="T71" fmla="*/ 73 h 81"/>
                  <a:gd name="T72" fmla="*/ 50 w 70"/>
                  <a:gd name="T73" fmla="*/ 69 h 81"/>
                  <a:gd name="T74" fmla="*/ 54 w 70"/>
                  <a:gd name="T75" fmla="*/ 62 h 81"/>
                  <a:gd name="T76" fmla="*/ 58 w 70"/>
                  <a:gd name="T77" fmla="*/ 46 h 81"/>
                  <a:gd name="T78" fmla="*/ 58 w 70"/>
                  <a:gd name="T79" fmla="*/ 35 h 81"/>
                  <a:gd name="T80" fmla="*/ 54 w 70"/>
                  <a:gd name="T81" fmla="*/ 23 h 81"/>
                  <a:gd name="T82" fmla="*/ 46 w 70"/>
                  <a:gd name="T83" fmla="*/ 16 h 81"/>
                  <a:gd name="T84" fmla="*/ 43 w 70"/>
                  <a:gd name="T85" fmla="*/ 8 h 81"/>
                  <a:gd name="T86" fmla="*/ 31 w 70"/>
                  <a:gd name="T87" fmla="*/ 8 h 8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0"/>
                  <a:gd name="T133" fmla="*/ 0 h 81"/>
                  <a:gd name="T134" fmla="*/ 70 w 70"/>
                  <a:gd name="T135" fmla="*/ 81 h 8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0" h="81">
                    <a:moveTo>
                      <a:pt x="35" y="0"/>
                    </a:moveTo>
                    <a:lnTo>
                      <a:pt x="46" y="4"/>
                    </a:lnTo>
                    <a:lnTo>
                      <a:pt x="54" y="8"/>
                    </a:lnTo>
                    <a:lnTo>
                      <a:pt x="62" y="16"/>
                    </a:lnTo>
                    <a:lnTo>
                      <a:pt x="70" y="27"/>
                    </a:lnTo>
                    <a:lnTo>
                      <a:pt x="70" y="39"/>
                    </a:lnTo>
                    <a:lnTo>
                      <a:pt x="70" y="50"/>
                    </a:lnTo>
                    <a:lnTo>
                      <a:pt x="66" y="62"/>
                    </a:lnTo>
                    <a:lnTo>
                      <a:pt x="62" y="69"/>
                    </a:lnTo>
                    <a:lnTo>
                      <a:pt x="54" y="77"/>
                    </a:lnTo>
                    <a:lnTo>
                      <a:pt x="43" y="81"/>
                    </a:lnTo>
                    <a:lnTo>
                      <a:pt x="35" y="81"/>
                    </a:lnTo>
                    <a:lnTo>
                      <a:pt x="23" y="81"/>
                    </a:lnTo>
                    <a:lnTo>
                      <a:pt x="16" y="73"/>
                    </a:lnTo>
                    <a:lnTo>
                      <a:pt x="8" y="69"/>
                    </a:lnTo>
                    <a:lnTo>
                      <a:pt x="0" y="54"/>
                    </a:lnTo>
                    <a:lnTo>
                      <a:pt x="0" y="43"/>
                    </a:lnTo>
                    <a:lnTo>
                      <a:pt x="0" y="31"/>
                    </a:lnTo>
                    <a:lnTo>
                      <a:pt x="4" y="23"/>
                    </a:lnTo>
                    <a:lnTo>
                      <a:pt x="12" y="12"/>
                    </a:lnTo>
                    <a:lnTo>
                      <a:pt x="20" y="8"/>
                    </a:lnTo>
                    <a:lnTo>
                      <a:pt x="27" y="4"/>
                    </a:lnTo>
                    <a:lnTo>
                      <a:pt x="35" y="0"/>
                    </a:lnTo>
                    <a:close/>
                    <a:moveTo>
                      <a:pt x="31" y="8"/>
                    </a:moveTo>
                    <a:lnTo>
                      <a:pt x="27" y="8"/>
                    </a:lnTo>
                    <a:lnTo>
                      <a:pt x="23" y="12"/>
                    </a:lnTo>
                    <a:lnTo>
                      <a:pt x="20" y="12"/>
                    </a:lnTo>
                    <a:lnTo>
                      <a:pt x="16" y="20"/>
                    </a:lnTo>
                    <a:lnTo>
                      <a:pt x="16" y="27"/>
                    </a:lnTo>
                    <a:lnTo>
                      <a:pt x="12" y="35"/>
                    </a:lnTo>
                    <a:lnTo>
                      <a:pt x="16" y="50"/>
                    </a:lnTo>
                    <a:lnTo>
                      <a:pt x="20" y="66"/>
                    </a:lnTo>
                    <a:lnTo>
                      <a:pt x="23" y="69"/>
                    </a:lnTo>
                    <a:lnTo>
                      <a:pt x="31" y="73"/>
                    </a:lnTo>
                    <a:lnTo>
                      <a:pt x="39" y="77"/>
                    </a:lnTo>
                    <a:lnTo>
                      <a:pt x="46" y="73"/>
                    </a:lnTo>
                    <a:lnTo>
                      <a:pt x="50" y="69"/>
                    </a:lnTo>
                    <a:lnTo>
                      <a:pt x="54" y="62"/>
                    </a:lnTo>
                    <a:lnTo>
                      <a:pt x="58" y="46"/>
                    </a:lnTo>
                    <a:lnTo>
                      <a:pt x="58" y="35"/>
                    </a:lnTo>
                    <a:lnTo>
                      <a:pt x="54" y="23"/>
                    </a:lnTo>
                    <a:lnTo>
                      <a:pt x="46" y="16"/>
                    </a:lnTo>
                    <a:lnTo>
                      <a:pt x="43" y="8"/>
                    </a:lnTo>
                    <a:lnTo>
                      <a:pt x="31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73" name="Freeform 38"/>
              <p:cNvSpPr>
                <a:spLocks noEditPoints="1"/>
              </p:cNvSpPr>
              <p:nvPr/>
            </p:nvSpPr>
            <p:spPr bwMode="auto">
              <a:xfrm>
                <a:off x="4409" y="1322"/>
                <a:ext cx="69" cy="81"/>
              </a:xfrm>
              <a:custGeom>
                <a:avLst/>
                <a:gdLst>
                  <a:gd name="T0" fmla="*/ 34 w 69"/>
                  <a:gd name="T1" fmla="*/ 0 h 81"/>
                  <a:gd name="T2" fmla="*/ 46 w 69"/>
                  <a:gd name="T3" fmla="*/ 4 h 81"/>
                  <a:gd name="T4" fmla="*/ 54 w 69"/>
                  <a:gd name="T5" fmla="*/ 8 h 81"/>
                  <a:gd name="T6" fmla="*/ 61 w 69"/>
                  <a:gd name="T7" fmla="*/ 16 h 81"/>
                  <a:gd name="T8" fmla="*/ 69 w 69"/>
                  <a:gd name="T9" fmla="*/ 27 h 81"/>
                  <a:gd name="T10" fmla="*/ 69 w 69"/>
                  <a:gd name="T11" fmla="*/ 39 h 81"/>
                  <a:gd name="T12" fmla="*/ 69 w 69"/>
                  <a:gd name="T13" fmla="*/ 50 h 81"/>
                  <a:gd name="T14" fmla="*/ 65 w 69"/>
                  <a:gd name="T15" fmla="*/ 62 h 81"/>
                  <a:gd name="T16" fmla="*/ 61 w 69"/>
                  <a:gd name="T17" fmla="*/ 69 h 81"/>
                  <a:gd name="T18" fmla="*/ 54 w 69"/>
                  <a:gd name="T19" fmla="*/ 77 h 81"/>
                  <a:gd name="T20" fmla="*/ 42 w 69"/>
                  <a:gd name="T21" fmla="*/ 81 h 81"/>
                  <a:gd name="T22" fmla="*/ 34 w 69"/>
                  <a:gd name="T23" fmla="*/ 81 h 81"/>
                  <a:gd name="T24" fmla="*/ 23 w 69"/>
                  <a:gd name="T25" fmla="*/ 81 h 81"/>
                  <a:gd name="T26" fmla="*/ 15 w 69"/>
                  <a:gd name="T27" fmla="*/ 73 h 81"/>
                  <a:gd name="T28" fmla="*/ 8 w 69"/>
                  <a:gd name="T29" fmla="*/ 69 h 81"/>
                  <a:gd name="T30" fmla="*/ 0 w 69"/>
                  <a:gd name="T31" fmla="*/ 54 h 81"/>
                  <a:gd name="T32" fmla="*/ 0 w 69"/>
                  <a:gd name="T33" fmla="*/ 43 h 81"/>
                  <a:gd name="T34" fmla="*/ 0 w 69"/>
                  <a:gd name="T35" fmla="*/ 31 h 81"/>
                  <a:gd name="T36" fmla="*/ 4 w 69"/>
                  <a:gd name="T37" fmla="*/ 23 h 81"/>
                  <a:gd name="T38" fmla="*/ 8 w 69"/>
                  <a:gd name="T39" fmla="*/ 12 h 81"/>
                  <a:gd name="T40" fmla="*/ 15 w 69"/>
                  <a:gd name="T41" fmla="*/ 8 h 81"/>
                  <a:gd name="T42" fmla="*/ 27 w 69"/>
                  <a:gd name="T43" fmla="*/ 4 h 81"/>
                  <a:gd name="T44" fmla="*/ 34 w 69"/>
                  <a:gd name="T45" fmla="*/ 0 h 81"/>
                  <a:gd name="T46" fmla="*/ 31 w 69"/>
                  <a:gd name="T47" fmla="*/ 8 h 81"/>
                  <a:gd name="T48" fmla="*/ 27 w 69"/>
                  <a:gd name="T49" fmla="*/ 8 h 81"/>
                  <a:gd name="T50" fmla="*/ 23 w 69"/>
                  <a:gd name="T51" fmla="*/ 12 h 81"/>
                  <a:gd name="T52" fmla="*/ 19 w 69"/>
                  <a:gd name="T53" fmla="*/ 12 h 81"/>
                  <a:gd name="T54" fmla="*/ 15 w 69"/>
                  <a:gd name="T55" fmla="*/ 20 h 81"/>
                  <a:gd name="T56" fmla="*/ 11 w 69"/>
                  <a:gd name="T57" fmla="*/ 27 h 81"/>
                  <a:gd name="T58" fmla="*/ 11 w 69"/>
                  <a:gd name="T59" fmla="*/ 35 h 81"/>
                  <a:gd name="T60" fmla="*/ 15 w 69"/>
                  <a:gd name="T61" fmla="*/ 50 h 81"/>
                  <a:gd name="T62" fmla="*/ 19 w 69"/>
                  <a:gd name="T63" fmla="*/ 66 h 81"/>
                  <a:gd name="T64" fmla="*/ 23 w 69"/>
                  <a:gd name="T65" fmla="*/ 69 h 81"/>
                  <a:gd name="T66" fmla="*/ 31 w 69"/>
                  <a:gd name="T67" fmla="*/ 73 h 81"/>
                  <a:gd name="T68" fmla="*/ 38 w 69"/>
                  <a:gd name="T69" fmla="*/ 77 h 81"/>
                  <a:gd name="T70" fmla="*/ 46 w 69"/>
                  <a:gd name="T71" fmla="*/ 73 h 81"/>
                  <a:gd name="T72" fmla="*/ 50 w 69"/>
                  <a:gd name="T73" fmla="*/ 69 h 81"/>
                  <a:gd name="T74" fmla="*/ 54 w 69"/>
                  <a:gd name="T75" fmla="*/ 62 h 81"/>
                  <a:gd name="T76" fmla="*/ 57 w 69"/>
                  <a:gd name="T77" fmla="*/ 46 h 81"/>
                  <a:gd name="T78" fmla="*/ 54 w 69"/>
                  <a:gd name="T79" fmla="*/ 35 h 81"/>
                  <a:gd name="T80" fmla="*/ 54 w 69"/>
                  <a:gd name="T81" fmla="*/ 23 h 81"/>
                  <a:gd name="T82" fmla="*/ 46 w 69"/>
                  <a:gd name="T83" fmla="*/ 16 h 81"/>
                  <a:gd name="T84" fmla="*/ 42 w 69"/>
                  <a:gd name="T85" fmla="*/ 8 h 81"/>
                  <a:gd name="T86" fmla="*/ 31 w 69"/>
                  <a:gd name="T87" fmla="*/ 8 h 8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9"/>
                  <a:gd name="T133" fmla="*/ 0 h 81"/>
                  <a:gd name="T134" fmla="*/ 69 w 69"/>
                  <a:gd name="T135" fmla="*/ 81 h 8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9" h="81">
                    <a:moveTo>
                      <a:pt x="34" y="0"/>
                    </a:moveTo>
                    <a:lnTo>
                      <a:pt x="46" y="4"/>
                    </a:lnTo>
                    <a:lnTo>
                      <a:pt x="54" y="8"/>
                    </a:lnTo>
                    <a:lnTo>
                      <a:pt x="61" y="16"/>
                    </a:lnTo>
                    <a:lnTo>
                      <a:pt x="69" y="27"/>
                    </a:lnTo>
                    <a:lnTo>
                      <a:pt x="69" y="39"/>
                    </a:lnTo>
                    <a:lnTo>
                      <a:pt x="69" y="50"/>
                    </a:lnTo>
                    <a:lnTo>
                      <a:pt x="65" y="62"/>
                    </a:lnTo>
                    <a:lnTo>
                      <a:pt x="61" y="69"/>
                    </a:lnTo>
                    <a:lnTo>
                      <a:pt x="54" y="77"/>
                    </a:lnTo>
                    <a:lnTo>
                      <a:pt x="42" y="81"/>
                    </a:lnTo>
                    <a:lnTo>
                      <a:pt x="34" y="81"/>
                    </a:lnTo>
                    <a:lnTo>
                      <a:pt x="23" y="81"/>
                    </a:lnTo>
                    <a:lnTo>
                      <a:pt x="15" y="73"/>
                    </a:lnTo>
                    <a:lnTo>
                      <a:pt x="8" y="69"/>
                    </a:lnTo>
                    <a:lnTo>
                      <a:pt x="0" y="54"/>
                    </a:lnTo>
                    <a:lnTo>
                      <a:pt x="0" y="43"/>
                    </a:lnTo>
                    <a:lnTo>
                      <a:pt x="0" y="31"/>
                    </a:lnTo>
                    <a:lnTo>
                      <a:pt x="4" y="23"/>
                    </a:lnTo>
                    <a:lnTo>
                      <a:pt x="8" y="12"/>
                    </a:lnTo>
                    <a:lnTo>
                      <a:pt x="15" y="8"/>
                    </a:lnTo>
                    <a:lnTo>
                      <a:pt x="27" y="4"/>
                    </a:lnTo>
                    <a:lnTo>
                      <a:pt x="34" y="0"/>
                    </a:lnTo>
                    <a:close/>
                    <a:moveTo>
                      <a:pt x="31" y="8"/>
                    </a:moveTo>
                    <a:lnTo>
                      <a:pt x="27" y="8"/>
                    </a:lnTo>
                    <a:lnTo>
                      <a:pt x="23" y="12"/>
                    </a:lnTo>
                    <a:lnTo>
                      <a:pt x="19" y="12"/>
                    </a:lnTo>
                    <a:lnTo>
                      <a:pt x="15" y="20"/>
                    </a:lnTo>
                    <a:lnTo>
                      <a:pt x="11" y="27"/>
                    </a:lnTo>
                    <a:lnTo>
                      <a:pt x="11" y="35"/>
                    </a:lnTo>
                    <a:lnTo>
                      <a:pt x="15" y="50"/>
                    </a:lnTo>
                    <a:lnTo>
                      <a:pt x="19" y="66"/>
                    </a:lnTo>
                    <a:lnTo>
                      <a:pt x="23" y="69"/>
                    </a:lnTo>
                    <a:lnTo>
                      <a:pt x="31" y="73"/>
                    </a:lnTo>
                    <a:lnTo>
                      <a:pt x="38" y="77"/>
                    </a:lnTo>
                    <a:lnTo>
                      <a:pt x="46" y="73"/>
                    </a:lnTo>
                    <a:lnTo>
                      <a:pt x="50" y="69"/>
                    </a:lnTo>
                    <a:lnTo>
                      <a:pt x="54" y="62"/>
                    </a:lnTo>
                    <a:lnTo>
                      <a:pt x="57" y="46"/>
                    </a:lnTo>
                    <a:lnTo>
                      <a:pt x="54" y="35"/>
                    </a:lnTo>
                    <a:lnTo>
                      <a:pt x="54" y="23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1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74" name="Freeform 39"/>
              <p:cNvSpPr>
                <a:spLocks noEditPoints="1"/>
              </p:cNvSpPr>
              <p:nvPr/>
            </p:nvSpPr>
            <p:spPr bwMode="auto">
              <a:xfrm>
                <a:off x="4493" y="1284"/>
                <a:ext cx="77" cy="119"/>
              </a:xfrm>
              <a:custGeom>
                <a:avLst/>
                <a:gdLst>
                  <a:gd name="T0" fmla="*/ 50 w 77"/>
                  <a:gd name="T1" fmla="*/ 107 h 119"/>
                  <a:gd name="T2" fmla="*/ 46 w 77"/>
                  <a:gd name="T3" fmla="*/ 111 h 119"/>
                  <a:gd name="T4" fmla="*/ 39 w 77"/>
                  <a:gd name="T5" fmla="*/ 115 h 119"/>
                  <a:gd name="T6" fmla="*/ 35 w 77"/>
                  <a:gd name="T7" fmla="*/ 119 h 119"/>
                  <a:gd name="T8" fmla="*/ 27 w 77"/>
                  <a:gd name="T9" fmla="*/ 119 h 119"/>
                  <a:gd name="T10" fmla="*/ 16 w 77"/>
                  <a:gd name="T11" fmla="*/ 115 h 119"/>
                  <a:gd name="T12" fmla="*/ 8 w 77"/>
                  <a:gd name="T13" fmla="*/ 107 h 119"/>
                  <a:gd name="T14" fmla="*/ 0 w 77"/>
                  <a:gd name="T15" fmla="*/ 96 h 119"/>
                  <a:gd name="T16" fmla="*/ 0 w 77"/>
                  <a:gd name="T17" fmla="*/ 84 h 119"/>
                  <a:gd name="T18" fmla="*/ 0 w 77"/>
                  <a:gd name="T19" fmla="*/ 69 h 119"/>
                  <a:gd name="T20" fmla="*/ 8 w 77"/>
                  <a:gd name="T21" fmla="*/ 54 h 119"/>
                  <a:gd name="T22" fmla="*/ 16 w 77"/>
                  <a:gd name="T23" fmla="*/ 46 h 119"/>
                  <a:gd name="T24" fmla="*/ 23 w 77"/>
                  <a:gd name="T25" fmla="*/ 42 h 119"/>
                  <a:gd name="T26" fmla="*/ 35 w 77"/>
                  <a:gd name="T27" fmla="*/ 38 h 119"/>
                  <a:gd name="T28" fmla="*/ 42 w 77"/>
                  <a:gd name="T29" fmla="*/ 42 h 119"/>
                  <a:gd name="T30" fmla="*/ 50 w 77"/>
                  <a:gd name="T31" fmla="*/ 46 h 119"/>
                  <a:gd name="T32" fmla="*/ 50 w 77"/>
                  <a:gd name="T33" fmla="*/ 31 h 119"/>
                  <a:gd name="T34" fmla="*/ 50 w 77"/>
                  <a:gd name="T35" fmla="*/ 19 h 119"/>
                  <a:gd name="T36" fmla="*/ 50 w 77"/>
                  <a:gd name="T37" fmla="*/ 15 h 119"/>
                  <a:gd name="T38" fmla="*/ 50 w 77"/>
                  <a:gd name="T39" fmla="*/ 12 h 119"/>
                  <a:gd name="T40" fmla="*/ 50 w 77"/>
                  <a:gd name="T41" fmla="*/ 12 h 119"/>
                  <a:gd name="T42" fmla="*/ 46 w 77"/>
                  <a:gd name="T43" fmla="*/ 8 h 119"/>
                  <a:gd name="T44" fmla="*/ 46 w 77"/>
                  <a:gd name="T45" fmla="*/ 8 h 119"/>
                  <a:gd name="T46" fmla="*/ 42 w 77"/>
                  <a:gd name="T47" fmla="*/ 8 h 119"/>
                  <a:gd name="T48" fmla="*/ 42 w 77"/>
                  <a:gd name="T49" fmla="*/ 12 h 119"/>
                  <a:gd name="T50" fmla="*/ 39 w 77"/>
                  <a:gd name="T51" fmla="*/ 8 h 119"/>
                  <a:gd name="T52" fmla="*/ 62 w 77"/>
                  <a:gd name="T53" fmla="*/ 0 h 119"/>
                  <a:gd name="T54" fmla="*/ 65 w 77"/>
                  <a:gd name="T55" fmla="*/ 0 h 119"/>
                  <a:gd name="T56" fmla="*/ 65 w 77"/>
                  <a:gd name="T57" fmla="*/ 88 h 119"/>
                  <a:gd name="T58" fmla="*/ 65 w 77"/>
                  <a:gd name="T59" fmla="*/ 100 h 119"/>
                  <a:gd name="T60" fmla="*/ 65 w 77"/>
                  <a:gd name="T61" fmla="*/ 104 h 119"/>
                  <a:gd name="T62" fmla="*/ 65 w 77"/>
                  <a:gd name="T63" fmla="*/ 107 h 119"/>
                  <a:gd name="T64" fmla="*/ 65 w 77"/>
                  <a:gd name="T65" fmla="*/ 107 h 119"/>
                  <a:gd name="T66" fmla="*/ 69 w 77"/>
                  <a:gd name="T67" fmla="*/ 111 h 119"/>
                  <a:gd name="T68" fmla="*/ 69 w 77"/>
                  <a:gd name="T69" fmla="*/ 111 h 119"/>
                  <a:gd name="T70" fmla="*/ 73 w 77"/>
                  <a:gd name="T71" fmla="*/ 111 h 119"/>
                  <a:gd name="T72" fmla="*/ 73 w 77"/>
                  <a:gd name="T73" fmla="*/ 107 h 119"/>
                  <a:gd name="T74" fmla="*/ 77 w 77"/>
                  <a:gd name="T75" fmla="*/ 111 h 119"/>
                  <a:gd name="T76" fmla="*/ 54 w 77"/>
                  <a:gd name="T77" fmla="*/ 119 h 119"/>
                  <a:gd name="T78" fmla="*/ 50 w 77"/>
                  <a:gd name="T79" fmla="*/ 119 h 119"/>
                  <a:gd name="T80" fmla="*/ 50 w 77"/>
                  <a:gd name="T81" fmla="*/ 107 h 119"/>
                  <a:gd name="T82" fmla="*/ 50 w 77"/>
                  <a:gd name="T83" fmla="*/ 100 h 119"/>
                  <a:gd name="T84" fmla="*/ 50 w 77"/>
                  <a:gd name="T85" fmla="*/ 65 h 119"/>
                  <a:gd name="T86" fmla="*/ 50 w 77"/>
                  <a:gd name="T87" fmla="*/ 58 h 119"/>
                  <a:gd name="T88" fmla="*/ 46 w 77"/>
                  <a:gd name="T89" fmla="*/ 54 h 119"/>
                  <a:gd name="T90" fmla="*/ 46 w 77"/>
                  <a:gd name="T91" fmla="*/ 50 h 119"/>
                  <a:gd name="T92" fmla="*/ 42 w 77"/>
                  <a:gd name="T93" fmla="*/ 46 h 119"/>
                  <a:gd name="T94" fmla="*/ 39 w 77"/>
                  <a:gd name="T95" fmla="*/ 46 h 119"/>
                  <a:gd name="T96" fmla="*/ 35 w 77"/>
                  <a:gd name="T97" fmla="*/ 46 h 119"/>
                  <a:gd name="T98" fmla="*/ 27 w 77"/>
                  <a:gd name="T99" fmla="*/ 46 h 119"/>
                  <a:gd name="T100" fmla="*/ 19 w 77"/>
                  <a:gd name="T101" fmla="*/ 50 h 119"/>
                  <a:gd name="T102" fmla="*/ 16 w 77"/>
                  <a:gd name="T103" fmla="*/ 61 h 119"/>
                  <a:gd name="T104" fmla="*/ 12 w 77"/>
                  <a:gd name="T105" fmla="*/ 77 h 119"/>
                  <a:gd name="T106" fmla="*/ 16 w 77"/>
                  <a:gd name="T107" fmla="*/ 88 h 119"/>
                  <a:gd name="T108" fmla="*/ 19 w 77"/>
                  <a:gd name="T109" fmla="*/ 100 h 119"/>
                  <a:gd name="T110" fmla="*/ 27 w 77"/>
                  <a:gd name="T111" fmla="*/ 107 h 119"/>
                  <a:gd name="T112" fmla="*/ 35 w 77"/>
                  <a:gd name="T113" fmla="*/ 107 h 119"/>
                  <a:gd name="T114" fmla="*/ 42 w 77"/>
                  <a:gd name="T115" fmla="*/ 107 h 119"/>
                  <a:gd name="T116" fmla="*/ 50 w 77"/>
                  <a:gd name="T117" fmla="*/ 100 h 11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7"/>
                  <a:gd name="T178" fmla="*/ 0 h 119"/>
                  <a:gd name="T179" fmla="*/ 77 w 77"/>
                  <a:gd name="T180" fmla="*/ 119 h 11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7" h="119">
                    <a:moveTo>
                      <a:pt x="50" y="107"/>
                    </a:moveTo>
                    <a:lnTo>
                      <a:pt x="46" y="111"/>
                    </a:lnTo>
                    <a:lnTo>
                      <a:pt x="39" y="115"/>
                    </a:lnTo>
                    <a:lnTo>
                      <a:pt x="35" y="119"/>
                    </a:lnTo>
                    <a:lnTo>
                      <a:pt x="27" y="119"/>
                    </a:lnTo>
                    <a:lnTo>
                      <a:pt x="16" y="115"/>
                    </a:lnTo>
                    <a:lnTo>
                      <a:pt x="8" y="107"/>
                    </a:lnTo>
                    <a:lnTo>
                      <a:pt x="0" y="96"/>
                    </a:lnTo>
                    <a:lnTo>
                      <a:pt x="0" y="84"/>
                    </a:lnTo>
                    <a:lnTo>
                      <a:pt x="0" y="69"/>
                    </a:lnTo>
                    <a:lnTo>
                      <a:pt x="8" y="54"/>
                    </a:lnTo>
                    <a:lnTo>
                      <a:pt x="16" y="46"/>
                    </a:lnTo>
                    <a:lnTo>
                      <a:pt x="23" y="42"/>
                    </a:lnTo>
                    <a:lnTo>
                      <a:pt x="35" y="38"/>
                    </a:lnTo>
                    <a:lnTo>
                      <a:pt x="42" y="42"/>
                    </a:lnTo>
                    <a:lnTo>
                      <a:pt x="50" y="46"/>
                    </a:lnTo>
                    <a:lnTo>
                      <a:pt x="50" y="31"/>
                    </a:lnTo>
                    <a:lnTo>
                      <a:pt x="50" y="19"/>
                    </a:lnTo>
                    <a:lnTo>
                      <a:pt x="50" y="15"/>
                    </a:lnTo>
                    <a:lnTo>
                      <a:pt x="50" y="12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2" y="12"/>
                    </a:lnTo>
                    <a:lnTo>
                      <a:pt x="39" y="8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5" y="88"/>
                    </a:lnTo>
                    <a:lnTo>
                      <a:pt x="65" y="100"/>
                    </a:lnTo>
                    <a:lnTo>
                      <a:pt x="65" y="104"/>
                    </a:lnTo>
                    <a:lnTo>
                      <a:pt x="65" y="107"/>
                    </a:lnTo>
                    <a:lnTo>
                      <a:pt x="69" y="111"/>
                    </a:lnTo>
                    <a:lnTo>
                      <a:pt x="73" y="111"/>
                    </a:lnTo>
                    <a:lnTo>
                      <a:pt x="73" y="107"/>
                    </a:lnTo>
                    <a:lnTo>
                      <a:pt x="77" y="111"/>
                    </a:lnTo>
                    <a:lnTo>
                      <a:pt x="54" y="119"/>
                    </a:lnTo>
                    <a:lnTo>
                      <a:pt x="50" y="119"/>
                    </a:lnTo>
                    <a:lnTo>
                      <a:pt x="50" y="107"/>
                    </a:lnTo>
                    <a:close/>
                    <a:moveTo>
                      <a:pt x="50" y="100"/>
                    </a:moveTo>
                    <a:lnTo>
                      <a:pt x="50" y="65"/>
                    </a:lnTo>
                    <a:lnTo>
                      <a:pt x="50" y="58"/>
                    </a:lnTo>
                    <a:lnTo>
                      <a:pt x="46" y="54"/>
                    </a:lnTo>
                    <a:lnTo>
                      <a:pt x="46" y="50"/>
                    </a:lnTo>
                    <a:lnTo>
                      <a:pt x="42" y="46"/>
                    </a:lnTo>
                    <a:lnTo>
                      <a:pt x="39" y="46"/>
                    </a:lnTo>
                    <a:lnTo>
                      <a:pt x="35" y="46"/>
                    </a:lnTo>
                    <a:lnTo>
                      <a:pt x="27" y="46"/>
                    </a:lnTo>
                    <a:lnTo>
                      <a:pt x="19" y="50"/>
                    </a:lnTo>
                    <a:lnTo>
                      <a:pt x="16" y="61"/>
                    </a:lnTo>
                    <a:lnTo>
                      <a:pt x="12" y="77"/>
                    </a:lnTo>
                    <a:lnTo>
                      <a:pt x="16" y="88"/>
                    </a:lnTo>
                    <a:lnTo>
                      <a:pt x="19" y="100"/>
                    </a:lnTo>
                    <a:lnTo>
                      <a:pt x="27" y="107"/>
                    </a:lnTo>
                    <a:lnTo>
                      <a:pt x="35" y="107"/>
                    </a:lnTo>
                    <a:lnTo>
                      <a:pt x="42" y="107"/>
                    </a:lnTo>
                    <a:lnTo>
                      <a:pt x="50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75" name="Rectangle 40"/>
              <p:cNvSpPr>
                <a:spLocks noChangeArrowheads="1"/>
              </p:cNvSpPr>
              <p:nvPr/>
            </p:nvSpPr>
            <p:spPr bwMode="auto">
              <a:xfrm>
                <a:off x="4670" y="1261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6" name="Freeform 41"/>
              <p:cNvSpPr>
                <a:spLocks/>
              </p:cNvSpPr>
              <p:nvPr/>
            </p:nvSpPr>
            <p:spPr bwMode="auto">
              <a:xfrm>
                <a:off x="4877" y="1284"/>
                <a:ext cx="34" cy="119"/>
              </a:xfrm>
              <a:custGeom>
                <a:avLst/>
                <a:gdLst>
                  <a:gd name="T0" fmla="*/ 23 w 34"/>
                  <a:gd name="T1" fmla="*/ 0 h 119"/>
                  <a:gd name="T2" fmla="*/ 23 w 34"/>
                  <a:gd name="T3" fmla="*/ 100 h 119"/>
                  <a:gd name="T4" fmla="*/ 23 w 34"/>
                  <a:gd name="T5" fmla="*/ 107 h 119"/>
                  <a:gd name="T6" fmla="*/ 23 w 34"/>
                  <a:gd name="T7" fmla="*/ 111 h 119"/>
                  <a:gd name="T8" fmla="*/ 27 w 34"/>
                  <a:gd name="T9" fmla="*/ 111 h 119"/>
                  <a:gd name="T10" fmla="*/ 27 w 34"/>
                  <a:gd name="T11" fmla="*/ 115 h 119"/>
                  <a:gd name="T12" fmla="*/ 31 w 34"/>
                  <a:gd name="T13" fmla="*/ 115 h 119"/>
                  <a:gd name="T14" fmla="*/ 34 w 34"/>
                  <a:gd name="T15" fmla="*/ 115 h 119"/>
                  <a:gd name="T16" fmla="*/ 34 w 34"/>
                  <a:gd name="T17" fmla="*/ 119 h 119"/>
                  <a:gd name="T18" fmla="*/ 0 w 34"/>
                  <a:gd name="T19" fmla="*/ 119 h 119"/>
                  <a:gd name="T20" fmla="*/ 0 w 34"/>
                  <a:gd name="T21" fmla="*/ 115 h 119"/>
                  <a:gd name="T22" fmla="*/ 4 w 34"/>
                  <a:gd name="T23" fmla="*/ 115 h 119"/>
                  <a:gd name="T24" fmla="*/ 4 w 34"/>
                  <a:gd name="T25" fmla="*/ 115 h 119"/>
                  <a:gd name="T26" fmla="*/ 8 w 34"/>
                  <a:gd name="T27" fmla="*/ 111 h 119"/>
                  <a:gd name="T28" fmla="*/ 8 w 34"/>
                  <a:gd name="T29" fmla="*/ 111 h 119"/>
                  <a:gd name="T30" fmla="*/ 8 w 34"/>
                  <a:gd name="T31" fmla="*/ 107 h 119"/>
                  <a:gd name="T32" fmla="*/ 8 w 34"/>
                  <a:gd name="T33" fmla="*/ 100 h 119"/>
                  <a:gd name="T34" fmla="*/ 8 w 34"/>
                  <a:gd name="T35" fmla="*/ 31 h 119"/>
                  <a:gd name="T36" fmla="*/ 8 w 34"/>
                  <a:gd name="T37" fmla="*/ 19 h 119"/>
                  <a:gd name="T38" fmla="*/ 8 w 34"/>
                  <a:gd name="T39" fmla="*/ 15 h 119"/>
                  <a:gd name="T40" fmla="*/ 8 w 34"/>
                  <a:gd name="T41" fmla="*/ 12 h 119"/>
                  <a:gd name="T42" fmla="*/ 8 w 34"/>
                  <a:gd name="T43" fmla="*/ 12 h 119"/>
                  <a:gd name="T44" fmla="*/ 8 w 34"/>
                  <a:gd name="T45" fmla="*/ 8 h 119"/>
                  <a:gd name="T46" fmla="*/ 4 w 34"/>
                  <a:gd name="T47" fmla="*/ 8 h 119"/>
                  <a:gd name="T48" fmla="*/ 4 w 34"/>
                  <a:gd name="T49" fmla="*/ 8 h 119"/>
                  <a:gd name="T50" fmla="*/ 0 w 34"/>
                  <a:gd name="T51" fmla="*/ 12 h 119"/>
                  <a:gd name="T52" fmla="*/ 0 w 34"/>
                  <a:gd name="T53" fmla="*/ 8 h 119"/>
                  <a:gd name="T54" fmla="*/ 19 w 34"/>
                  <a:gd name="T55" fmla="*/ 0 h 119"/>
                  <a:gd name="T56" fmla="*/ 23 w 34"/>
                  <a:gd name="T57" fmla="*/ 0 h 11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4"/>
                  <a:gd name="T88" fmla="*/ 0 h 119"/>
                  <a:gd name="T89" fmla="*/ 34 w 34"/>
                  <a:gd name="T90" fmla="*/ 119 h 11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4" h="119">
                    <a:moveTo>
                      <a:pt x="23" y="0"/>
                    </a:moveTo>
                    <a:lnTo>
                      <a:pt x="23" y="100"/>
                    </a:lnTo>
                    <a:lnTo>
                      <a:pt x="23" y="107"/>
                    </a:lnTo>
                    <a:lnTo>
                      <a:pt x="23" y="111"/>
                    </a:lnTo>
                    <a:lnTo>
                      <a:pt x="27" y="111"/>
                    </a:lnTo>
                    <a:lnTo>
                      <a:pt x="27" y="115"/>
                    </a:lnTo>
                    <a:lnTo>
                      <a:pt x="31" y="115"/>
                    </a:lnTo>
                    <a:lnTo>
                      <a:pt x="34" y="115"/>
                    </a:lnTo>
                    <a:lnTo>
                      <a:pt x="34" y="119"/>
                    </a:lnTo>
                    <a:lnTo>
                      <a:pt x="0" y="119"/>
                    </a:lnTo>
                    <a:lnTo>
                      <a:pt x="0" y="115"/>
                    </a:lnTo>
                    <a:lnTo>
                      <a:pt x="4" y="115"/>
                    </a:lnTo>
                    <a:lnTo>
                      <a:pt x="8" y="111"/>
                    </a:lnTo>
                    <a:lnTo>
                      <a:pt x="8" y="107"/>
                    </a:lnTo>
                    <a:lnTo>
                      <a:pt x="8" y="100"/>
                    </a:lnTo>
                    <a:lnTo>
                      <a:pt x="8" y="31"/>
                    </a:lnTo>
                    <a:lnTo>
                      <a:pt x="8" y="19"/>
                    </a:lnTo>
                    <a:lnTo>
                      <a:pt x="8" y="15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19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77" name="Freeform 42"/>
              <p:cNvSpPr>
                <a:spLocks/>
              </p:cNvSpPr>
              <p:nvPr/>
            </p:nvSpPr>
            <p:spPr bwMode="auto">
              <a:xfrm>
                <a:off x="4919" y="1326"/>
                <a:ext cx="81" cy="77"/>
              </a:xfrm>
              <a:custGeom>
                <a:avLst/>
                <a:gdLst>
                  <a:gd name="T0" fmla="*/ 69 w 81"/>
                  <a:gd name="T1" fmla="*/ 0 h 77"/>
                  <a:gd name="T2" fmla="*/ 69 w 81"/>
                  <a:gd name="T3" fmla="*/ 46 h 77"/>
                  <a:gd name="T4" fmla="*/ 69 w 81"/>
                  <a:gd name="T5" fmla="*/ 58 h 77"/>
                  <a:gd name="T6" fmla="*/ 69 w 81"/>
                  <a:gd name="T7" fmla="*/ 62 h 77"/>
                  <a:gd name="T8" fmla="*/ 69 w 81"/>
                  <a:gd name="T9" fmla="*/ 65 h 77"/>
                  <a:gd name="T10" fmla="*/ 69 w 81"/>
                  <a:gd name="T11" fmla="*/ 65 h 77"/>
                  <a:gd name="T12" fmla="*/ 73 w 81"/>
                  <a:gd name="T13" fmla="*/ 69 h 77"/>
                  <a:gd name="T14" fmla="*/ 73 w 81"/>
                  <a:gd name="T15" fmla="*/ 69 h 77"/>
                  <a:gd name="T16" fmla="*/ 77 w 81"/>
                  <a:gd name="T17" fmla="*/ 69 h 77"/>
                  <a:gd name="T18" fmla="*/ 77 w 81"/>
                  <a:gd name="T19" fmla="*/ 65 h 77"/>
                  <a:gd name="T20" fmla="*/ 81 w 81"/>
                  <a:gd name="T21" fmla="*/ 69 h 77"/>
                  <a:gd name="T22" fmla="*/ 58 w 81"/>
                  <a:gd name="T23" fmla="*/ 77 h 77"/>
                  <a:gd name="T24" fmla="*/ 54 w 81"/>
                  <a:gd name="T25" fmla="*/ 77 h 77"/>
                  <a:gd name="T26" fmla="*/ 54 w 81"/>
                  <a:gd name="T27" fmla="*/ 62 h 77"/>
                  <a:gd name="T28" fmla="*/ 46 w 81"/>
                  <a:gd name="T29" fmla="*/ 69 h 77"/>
                  <a:gd name="T30" fmla="*/ 39 w 81"/>
                  <a:gd name="T31" fmla="*/ 73 h 77"/>
                  <a:gd name="T32" fmla="*/ 35 w 81"/>
                  <a:gd name="T33" fmla="*/ 77 h 77"/>
                  <a:gd name="T34" fmla="*/ 27 w 81"/>
                  <a:gd name="T35" fmla="*/ 77 h 77"/>
                  <a:gd name="T36" fmla="*/ 23 w 81"/>
                  <a:gd name="T37" fmla="*/ 77 h 77"/>
                  <a:gd name="T38" fmla="*/ 16 w 81"/>
                  <a:gd name="T39" fmla="*/ 73 h 77"/>
                  <a:gd name="T40" fmla="*/ 12 w 81"/>
                  <a:gd name="T41" fmla="*/ 69 h 77"/>
                  <a:gd name="T42" fmla="*/ 12 w 81"/>
                  <a:gd name="T43" fmla="*/ 65 h 77"/>
                  <a:gd name="T44" fmla="*/ 8 w 81"/>
                  <a:gd name="T45" fmla="*/ 58 h 77"/>
                  <a:gd name="T46" fmla="*/ 8 w 81"/>
                  <a:gd name="T47" fmla="*/ 46 h 77"/>
                  <a:gd name="T48" fmla="*/ 8 w 81"/>
                  <a:gd name="T49" fmla="*/ 16 h 77"/>
                  <a:gd name="T50" fmla="*/ 8 w 81"/>
                  <a:gd name="T51" fmla="*/ 8 h 77"/>
                  <a:gd name="T52" fmla="*/ 8 w 81"/>
                  <a:gd name="T53" fmla="*/ 8 h 77"/>
                  <a:gd name="T54" fmla="*/ 8 w 81"/>
                  <a:gd name="T55" fmla="*/ 4 h 77"/>
                  <a:gd name="T56" fmla="*/ 4 w 81"/>
                  <a:gd name="T57" fmla="*/ 4 h 77"/>
                  <a:gd name="T58" fmla="*/ 4 w 81"/>
                  <a:gd name="T59" fmla="*/ 0 h 77"/>
                  <a:gd name="T60" fmla="*/ 0 w 81"/>
                  <a:gd name="T61" fmla="*/ 0 h 77"/>
                  <a:gd name="T62" fmla="*/ 0 w 81"/>
                  <a:gd name="T63" fmla="*/ 0 h 77"/>
                  <a:gd name="T64" fmla="*/ 23 w 81"/>
                  <a:gd name="T65" fmla="*/ 0 h 77"/>
                  <a:gd name="T66" fmla="*/ 23 w 81"/>
                  <a:gd name="T67" fmla="*/ 50 h 77"/>
                  <a:gd name="T68" fmla="*/ 23 w 81"/>
                  <a:gd name="T69" fmla="*/ 58 h 77"/>
                  <a:gd name="T70" fmla="*/ 27 w 81"/>
                  <a:gd name="T71" fmla="*/ 62 h 77"/>
                  <a:gd name="T72" fmla="*/ 31 w 81"/>
                  <a:gd name="T73" fmla="*/ 65 h 77"/>
                  <a:gd name="T74" fmla="*/ 35 w 81"/>
                  <a:gd name="T75" fmla="*/ 65 h 77"/>
                  <a:gd name="T76" fmla="*/ 39 w 81"/>
                  <a:gd name="T77" fmla="*/ 65 h 77"/>
                  <a:gd name="T78" fmla="*/ 42 w 81"/>
                  <a:gd name="T79" fmla="*/ 65 h 77"/>
                  <a:gd name="T80" fmla="*/ 50 w 81"/>
                  <a:gd name="T81" fmla="*/ 62 h 77"/>
                  <a:gd name="T82" fmla="*/ 54 w 81"/>
                  <a:gd name="T83" fmla="*/ 58 h 77"/>
                  <a:gd name="T84" fmla="*/ 54 w 81"/>
                  <a:gd name="T85" fmla="*/ 16 h 77"/>
                  <a:gd name="T86" fmla="*/ 54 w 81"/>
                  <a:gd name="T87" fmla="*/ 8 h 77"/>
                  <a:gd name="T88" fmla="*/ 54 w 81"/>
                  <a:gd name="T89" fmla="*/ 4 h 77"/>
                  <a:gd name="T90" fmla="*/ 50 w 81"/>
                  <a:gd name="T91" fmla="*/ 4 h 77"/>
                  <a:gd name="T92" fmla="*/ 42 w 81"/>
                  <a:gd name="T93" fmla="*/ 0 h 77"/>
                  <a:gd name="T94" fmla="*/ 42 w 81"/>
                  <a:gd name="T95" fmla="*/ 0 h 77"/>
                  <a:gd name="T96" fmla="*/ 69 w 81"/>
                  <a:gd name="T97" fmla="*/ 0 h 7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1"/>
                  <a:gd name="T148" fmla="*/ 0 h 77"/>
                  <a:gd name="T149" fmla="*/ 81 w 81"/>
                  <a:gd name="T150" fmla="*/ 77 h 7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1" h="77">
                    <a:moveTo>
                      <a:pt x="69" y="0"/>
                    </a:moveTo>
                    <a:lnTo>
                      <a:pt x="69" y="46"/>
                    </a:lnTo>
                    <a:lnTo>
                      <a:pt x="69" y="58"/>
                    </a:lnTo>
                    <a:lnTo>
                      <a:pt x="69" y="62"/>
                    </a:lnTo>
                    <a:lnTo>
                      <a:pt x="69" y="65"/>
                    </a:lnTo>
                    <a:lnTo>
                      <a:pt x="73" y="69"/>
                    </a:lnTo>
                    <a:lnTo>
                      <a:pt x="77" y="69"/>
                    </a:lnTo>
                    <a:lnTo>
                      <a:pt x="77" y="65"/>
                    </a:lnTo>
                    <a:lnTo>
                      <a:pt x="81" y="69"/>
                    </a:lnTo>
                    <a:lnTo>
                      <a:pt x="58" y="77"/>
                    </a:lnTo>
                    <a:lnTo>
                      <a:pt x="54" y="77"/>
                    </a:lnTo>
                    <a:lnTo>
                      <a:pt x="54" y="62"/>
                    </a:lnTo>
                    <a:lnTo>
                      <a:pt x="46" y="69"/>
                    </a:lnTo>
                    <a:lnTo>
                      <a:pt x="39" y="73"/>
                    </a:lnTo>
                    <a:lnTo>
                      <a:pt x="35" y="77"/>
                    </a:lnTo>
                    <a:lnTo>
                      <a:pt x="27" y="77"/>
                    </a:lnTo>
                    <a:lnTo>
                      <a:pt x="23" y="77"/>
                    </a:lnTo>
                    <a:lnTo>
                      <a:pt x="16" y="73"/>
                    </a:lnTo>
                    <a:lnTo>
                      <a:pt x="12" y="69"/>
                    </a:lnTo>
                    <a:lnTo>
                      <a:pt x="12" y="65"/>
                    </a:lnTo>
                    <a:lnTo>
                      <a:pt x="8" y="58"/>
                    </a:lnTo>
                    <a:lnTo>
                      <a:pt x="8" y="46"/>
                    </a:lnTo>
                    <a:lnTo>
                      <a:pt x="8" y="16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50"/>
                    </a:lnTo>
                    <a:lnTo>
                      <a:pt x="23" y="58"/>
                    </a:lnTo>
                    <a:lnTo>
                      <a:pt x="27" y="62"/>
                    </a:lnTo>
                    <a:lnTo>
                      <a:pt x="31" y="65"/>
                    </a:lnTo>
                    <a:lnTo>
                      <a:pt x="35" y="65"/>
                    </a:lnTo>
                    <a:lnTo>
                      <a:pt x="39" y="65"/>
                    </a:lnTo>
                    <a:lnTo>
                      <a:pt x="42" y="65"/>
                    </a:lnTo>
                    <a:lnTo>
                      <a:pt x="50" y="62"/>
                    </a:lnTo>
                    <a:lnTo>
                      <a:pt x="54" y="58"/>
                    </a:lnTo>
                    <a:lnTo>
                      <a:pt x="54" y="16"/>
                    </a:lnTo>
                    <a:lnTo>
                      <a:pt x="54" y="8"/>
                    </a:lnTo>
                    <a:lnTo>
                      <a:pt x="54" y="4"/>
                    </a:lnTo>
                    <a:lnTo>
                      <a:pt x="50" y="4"/>
                    </a:lnTo>
                    <a:lnTo>
                      <a:pt x="42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78" name="Freeform 43"/>
              <p:cNvSpPr>
                <a:spLocks/>
              </p:cNvSpPr>
              <p:nvPr/>
            </p:nvSpPr>
            <p:spPr bwMode="auto">
              <a:xfrm>
                <a:off x="5000" y="1322"/>
                <a:ext cx="80" cy="81"/>
              </a:xfrm>
              <a:custGeom>
                <a:avLst/>
                <a:gdLst>
                  <a:gd name="T0" fmla="*/ 27 w 80"/>
                  <a:gd name="T1" fmla="*/ 20 h 81"/>
                  <a:gd name="T2" fmla="*/ 34 w 80"/>
                  <a:gd name="T3" fmla="*/ 8 h 81"/>
                  <a:gd name="T4" fmla="*/ 42 w 80"/>
                  <a:gd name="T5" fmla="*/ 4 h 81"/>
                  <a:gd name="T6" fmla="*/ 53 w 80"/>
                  <a:gd name="T7" fmla="*/ 0 h 81"/>
                  <a:gd name="T8" fmla="*/ 57 w 80"/>
                  <a:gd name="T9" fmla="*/ 4 h 81"/>
                  <a:gd name="T10" fmla="*/ 61 w 80"/>
                  <a:gd name="T11" fmla="*/ 4 h 81"/>
                  <a:gd name="T12" fmla="*/ 65 w 80"/>
                  <a:gd name="T13" fmla="*/ 8 h 81"/>
                  <a:gd name="T14" fmla="*/ 69 w 80"/>
                  <a:gd name="T15" fmla="*/ 16 h 81"/>
                  <a:gd name="T16" fmla="*/ 73 w 80"/>
                  <a:gd name="T17" fmla="*/ 20 h 81"/>
                  <a:gd name="T18" fmla="*/ 73 w 80"/>
                  <a:gd name="T19" fmla="*/ 31 h 81"/>
                  <a:gd name="T20" fmla="*/ 73 w 80"/>
                  <a:gd name="T21" fmla="*/ 62 h 81"/>
                  <a:gd name="T22" fmla="*/ 73 w 80"/>
                  <a:gd name="T23" fmla="*/ 69 h 81"/>
                  <a:gd name="T24" fmla="*/ 73 w 80"/>
                  <a:gd name="T25" fmla="*/ 73 h 81"/>
                  <a:gd name="T26" fmla="*/ 73 w 80"/>
                  <a:gd name="T27" fmla="*/ 73 h 81"/>
                  <a:gd name="T28" fmla="*/ 76 w 80"/>
                  <a:gd name="T29" fmla="*/ 77 h 81"/>
                  <a:gd name="T30" fmla="*/ 76 w 80"/>
                  <a:gd name="T31" fmla="*/ 77 h 81"/>
                  <a:gd name="T32" fmla="*/ 80 w 80"/>
                  <a:gd name="T33" fmla="*/ 77 h 81"/>
                  <a:gd name="T34" fmla="*/ 80 w 80"/>
                  <a:gd name="T35" fmla="*/ 81 h 81"/>
                  <a:gd name="T36" fmla="*/ 46 w 80"/>
                  <a:gd name="T37" fmla="*/ 81 h 81"/>
                  <a:gd name="T38" fmla="*/ 46 w 80"/>
                  <a:gd name="T39" fmla="*/ 77 h 81"/>
                  <a:gd name="T40" fmla="*/ 50 w 80"/>
                  <a:gd name="T41" fmla="*/ 77 h 81"/>
                  <a:gd name="T42" fmla="*/ 53 w 80"/>
                  <a:gd name="T43" fmla="*/ 77 h 81"/>
                  <a:gd name="T44" fmla="*/ 53 w 80"/>
                  <a:gd name="T45" fmla="*/ 77 h 81"/>
                  <a:gd name="T46" fmla="*/ 57 w 80"/>
                  <a:gd name="T47" fmla="*/ 73 h 81"/>
                  <a:gd name="T48" fmla="*/ 57 w 80"/>
                  <a:gd name="T49" fmla="*/ 69 h 81"/>
                  <a:gd name="T50" fmla="*/ 57 w 80"/>
                  <a:gd name="T51" fmla="*/ 69 h 81"/>
                  <a:gd name="T52" fmla="*/ 57 w 80"/>
                  <a:gd name="T53" fmla="*/ 62 h 81"/>
                  <a:gd name="T54" fmla="*/ 57 w 80"/>
                  <a:gd name="T55" fmla="*/ 31 h 81"/>
                  <a:gd name="T56" fmla="*/ 57 w 80"/>
                  <a:gd name="T57" fmla="*/ 23 h 81"/>
                  <a:gd name="T58" fmla="*/ 53 w 80"/>
                  <a:gd name="T59" fmla="*/ 16 h 81"/>
                  <a:gd name="T60" fmla="*/ 50 w 80"/>
                  <a:gd name="T61" fmla="*/ 16 h 81"/>
                  <a:gd name="T62" fmla="*/ 46 w 80"/>
                  <a:gd name="T63" fmla="*/ 12 h 81"/>
                  <a:gd name="T64" fmla="*/ 34 w 80"/>
                  <a:gd name="T65" fmla="*/ 16 h 81"/>
                  <a:gd name="T66" fmla="*/ 27 w 80"/>
                  <a:gd name="T67" fmla="*/ 23 h 81"/>
                  <a:gd name="T68" fmla="*/ 27 w 80"/>
                  <a:gd name="T69" fmla="*/ 62 h 81"/>
                  <a:gd name="T70" fmla="*/ 27 w 80"/>
                  <a:gd name="T71" fmla="*/ 69 h 81"/>
                  <a:gd name="T72" fmla="*/ 27 w 80"/>
                  <a:gd name="T73" fmla="*/ 73 h 81"/>
                  <a:gd name="T74" fmla="*/ 27 w 80"/>
                  <a:gd name="T75" fmla="*/ 73 h 81"/>
                  <a:gd name="T76" fmla="*/ 30 w 80"/>
                  <a:gd name="T77" fmla="*/ 77 h 81"/>
                  <a:gd name="T78" fmla="*/ 30 w 80"/>
                  <a:gd name="T79" fmla="*/ 77 h 81"/>
                  <a:gd name="T80" fmla="*/ 38 w 80"/>
                  <a:gd name="T81" fmla="*/ 77 h 81"/>
                  <a:gd name="T82" fmla="*/ 38 w 80"/>
                  <a:gd name="T83" fmla="*/ 81 h 81"/>
                  <a:gd name="T84" fmla="*/ 0 w 80"/>
                  <a:gd name="T85" fmla="*/ 81 h 81"/>
                  <a:gd name="T86" fmla="*/ 0 w 80"/>
                  <a:gd name="T87" fmla="*/ 77 h 81"/>
                  <a:gd name="T88" fmla="*/ 4 w 80"/>
                  <a:gd name="T89" fmla="*/ 77 h 81"/>
                  <a:gd name="T90" fmla="*/ 7 w 80"/>
                  <a:gd name="T91" fmla="*/ 77 h 81"/>
                  <a:gd name="T92" fmla="*/ 11 w 80"/>
                  <a:gd name="T93" fmla="*/ 73 h 81"/>
                  <a:gd name="T94" fmla="*/ 11 w 80"/>
                  <a:gd name="T95" fmla="*/ 69 h 81"/>
                  <a:gd name="T96" fmla="*/ 11 w 80"/>
                  <a:gd name="T97" fmla="*/ 62 h 81"/>
                  <a:gd name="T98" fmla="*/ 11 w 80"/>
                  <a:gd name="T99" fmla="*/ 35 h 81"/>
                  <a:gd name="T100" fmla="*/ 11 w 80"/>
                  <a:gd name="T101" fmla="*/ 23 h 81"/>
                  <a:gd name="T102" fmla="*/ 11 w 80"/>
                  <a:gd name="T103" fmla="*/ 16 h 81"/>
                  <a:gd name="T104" fmla="*/ 11 w 80"/>
                  <a:gd name="T105" fmla="*/ 16 h 81"/>
                  <a:gd name="T106" fmla="*/ 11 w 80"/>
                  <a:gd name="T107" fmla="*/ 12 h 81"/>
                  <a:gd name="T108" fmla="*/ 7 w 80"/>
                  <a:gd name="T109" fmla="*/ 12 h 81"/>
                  <a:gd name="T110" fmla="*/ 7 w 80"/>
                  <a:gd name="T111" fmla="*/ 12 h 81"/>
                  <a:gd name="T112" fmla="*/ 4 w 80"/>
                  <a:gd name="T113" fmla="*/ 12 h 81"/>
                  <a:gd name="T114" fmla="*/ 4 w 80"/>
                  <a:gd name="T115" fmla="*/ 12 h 81"/>
                  <a:gd name="T116" fmla="*/ 0 w 80"/>
                  <a:gd name="T117" fmla="*/ 12 h 81"/>
                  <a:gd name="T118" fmla="*/ 23 w 80"/>
                  <a:gd name="T119" fmla="*/ 0 h 81"/>
                  <a:gd name="T120" fmla="*/ 27 w 80"/>
                  <a:gd name="T121" fmla="*/ 0 h 81"/>
                  <a:gd name="T122" fmla="*/ 27 w 80"/>
                  <a:gd name="T123" fmla="*/ 20 h 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0"/>
                  <a:gd name="T187" fmla="*/ 0 h 81"/>
                  <a:gd name="T188" fmla="*/ 80 w 80"/>
                  <a:gd name="T189" fmla="*/ 81 h 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0" h="81">
                    <a:moveTo>
                      <a:pt x="27" y="20"/>
                    </a:moveTo>
                    <a:lnTo>
                      <a:pt x="34" y="8"/>
                    </a:lnTo>
                    <a:lnTo>
                      <a:pt x="42" y="4"/>
                    </a:lnTo>
                    <a:lnTo>
                      <a:pt x="53" y="0"/>
                    </a:lnTo>
                    <a:lnTo>
                      <a:pt x="57" y="4"/>
                    </a:lnTo>
                    <a:lnTo>
                      <a:pt x="61" y="4"/>
                    </a:lnTo>
                    <a:lnTo>
                      <a:pt x="65" y="8"/>
                    </a:lnTo>
                    <a:lnTo>
                      <a:pt x="69" y="16"/>
                    </a:lnTo>
                    <a:lnTo>
                      <a:pt x="73" y="20"/>
                    </a:lnTo>
                    <a:lnTo>
                      <a:pt x="73" y="31"/>
                    </a:lnTo>
                    <a:lnTo>
                      <a:pt x="73" y="62"/>
                    </a:lnTo>
                    <a:lnTo>
                      <a:pt x="73" y="69"/>
                    </a:lnTo>
                    <a:lnTo>
                      <a:pt x="73" y="73"/>
                    </a:lnTo>
                    <a:lnTo>
                      <a:pt x="76" y="77"/>
                    </a:lnTo>
                    <a:lnTo>
                      <a:pt x="80" y="77"/>
                    </a:lnTo>
                    <a:lnTo>
                      <a:pt x="80" y="81"/>
                    </a:lnTo>
                    <a:lnTo>
                      <a:pt x="46" y="81"/>
                    </a:lnTo>
                    <a:lnTo>
                      <a:pt x="46" y="77"/>
                    </a:lnTo>
                    <a:lnTo>
                      <a:pt x="50" y="77"/>
                    </a:lnTo>
                    <a:lnTo>
                      <a:pt x="53" y="77"/>
                    </a:lnTo>
                    <a:lnTo>
                      <a:pt x="57" y="73"/>
                    </a:lnTo>
                    <a:lnTo>
                      <a:pt x="57" y="69"/>
                    </a:lnTo>
                    <a:lnTo>
                      <a:pt x="57" y="62"/>
                    </a:lnTo>
                    <a:lnTo>
                      <a:pt x="57" y="31"/>
                    </a:lnTo>
                    <a:lnTo>
                      <a:pt x="57" y="23"/>
                    </a:lnTo>
                    <a:lnTo>
                      <a:pt x="53" y="16"/>
                    </a:lnTo>
                    <a:lnTo>
                      <a:pt x="50" y="16"/>
                    </a:lnTo>
                    <a:lnTo>
                      <a:pt x="46" y="12"/>
                    </a:lnTo>
                    <a:lnTo>
                      <a:pt x="34" y="16"/>
                    </a:lnTo>
                    <a:lnTo>
                      <a:pt x="27" y="23"/>
                    </a:lnTo>
                    <a:lnTo>
                      <a:pt x="27" y="62"/>
                    </a:lnTo>
                    <a:lnTo>
                      <a:pt x="27" y="69"/>
                    </a:lnTo>
                    <a:lnTo>
                      <a:pt x="27" y="73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38" y="81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4" y="77"/>
                    </a:lnTo>
                    <a:lnTo>
                      <a:pt x="7" y="77"/>
                    </a:lnTo>
                    <a:lnTo>
                      <a:pt x="11" y="73"/>
                    </a:lnTo>
                    <a:lnTo>
                      <a:pt x="11" y="69"/>
                    </a:lnTo>
                    <a:lnTo>
                      <a:pt x="11" y="62"/>
                    </a:lnTo>
                    <a:lnTo>
                      <a:pt x="11" y="35"/>
                    </a:lnTo>
                    <a:lnTo>
                      <a:pt x="11" y="23"/>
                    </a:lnTo>
                    <a:lnTo>
                      <a:pt x="11" y="16"/>
                    </a:lnTo>
                    <a:lnTo>
                      <a:pt x="11" y="12"/>
                    </a:lnTo>
                    <a:lnTo>
                      <a:pt x="7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27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79" name="Freeform 44"/>
              <p:cNvSpPr>
                <a:spLocks/>
              </p:cNvSpPr>
              <p:nvPr/>
            </p:nvSpPr>
            <p:spPr bwMode="auto">
              <a:xfrm>
                <a:off x="5088" y="1322"/>
                <a:ext cx="65" cy="81"/>
              </a:xfrm>
              <a:custGeom>
                <a:avLst/>
                <a:gdLst>
                  <a:gd name="T0" fmla="*/ 65 w 65"/>
                  <a:gd name="T1" fmla="*/ 50 h 81"/>
                  <a:gd name="T2" fmla="*/ 61 w 65"/>
                  <a:gd name="T3" fmla="*/ 62 h 81"/>
                  <a:gd name="T4" fmla="*/ 54 w 65"/>
                  <a:gd name="T5" fmla="*/ 73 h 81"/>
                  <a:gd name="T6" fmla="*/ 42 w 65"/>
                  <a:gd name="T7" fmla="*/ 81 h 81"/>
                  <a:gd name="T8" fmla="*/ 35 w 65"/>
                  <a:gd name="T9" fmla="*/ 81 h 81"/>
                  <a:gd name="T10" fmla="*/ 19 w 65"/>
                  <a:gd name="T11" fmla="*/ 77 h 81"/>
                  <a:gd name="T12" fmla="*/ 11 w 65"/>
                  <a:gd name="T13" fmla="*/ 69 h 81"/>
                  <a:gd name="T14" fmla="*/ 4 w 65"/>
                  <a:gd name="T15" fmla="*/ 62 h 81"/>
                  <a:gd name="T16" fmla="*/ 4 w 65"/>
                  <a:gd name="T17" fmla="*/ 54 h 81"/>
                  <a:gd name="T18" fmla="*/ 0 w 65"/>
                  <a:gd name="T19" fmla="*/ 43 h 81"/>
                  <a:gd name="T20" fmla="*/ 4 w 65"/>
                  <a:gd name="T21" fmla="*/ 31 h 81"/>
                  <a:gd name="T22" fmla="*/ 4 w 65"/>
                  <a:gd name="T23" fmla="*/ 20 h 81"/>
                  <a:gd name="T24" fmla="*/ 11 w 65"/>
                  <a:gd name="T25" fmla="*/ 12 h 81"/>
                  <a:gd name="T26" fmla="*/ 23 w 65"/>
                  <a:gd name="T27" fmla="*/ 4 h 81"/>
                  <a:gd name="T28" fmla="*/ 35 w 65"/>
                  <a:gd name="T29" fmla="*/ 0 h 81"/>
                  <a:gd name="T30" fmla="*/ 46 w 65"/>
                  <a:gd name="T31" fmla="*/ 4 h 81"/>
                  <a:gd name="T32" fmla="*/ 54 w 65"/>
                  <a:gd name="T33" fmla="*/ 8 h 81"/>
                  <a:gd name="T34" fmla="*/ 58 w 65"/>
                  <a:gd name="T35" fmla="*/ 16 h 81"/>
                  <a:gd name="T36" fmla="*/ 61 w 65"/>
                  <a:gd name="T37" fmla="*/ 20 h 81"/>
                  <a:gd name="T38" fmla="*/ 61 w 65"/>
                  <a:gd name="T39" fmla="*/ 23 h 81"/>
                  <a:gd name="T40" fmla="*/ 58 w 65"/>
                  <a:gd name="T41" fmla="*/ 23 h 81"/>
                  <a:gd name="T42" fmla="*/ 58 w 65"/>
                  <a:gd name="T43" fmla="*/ 27 h 81"/>
                  <a:gd name="T44" fmla="*/ 54 w 65"/>
                  <a:gd name="T45" fmla="*/ 27 h 81"/>
                  <a:gd name="T46" fmla="*/ 50 w 65"/>
                  <a:gd name="T47" fmla="*/ 27 h 81"/>
                  <a:gd name="T48" fmla="*/ 46 w 65"/>
                  <a:gd name="T49" fmla="*/ 23 h 81"/>
                  <a:gd name="T50" fmla="*/ 46 w 65"/>
                  <a:gd name="T51" fmla="*/ 20 h 81"/>
                  <a:gd name="T52" fmla="*/ 46 w 65"/>
                  <a:gd name="T53" fmla="*/ 16 h 81"/>
                  <a:gd name="T54" fmla="*/ 42 w 65"/>
                  <a:gd name="T55" fmla="*/ 12 h 81"/>
                  <a:gd name="T56" fmla="*/ 42 w 65"/>
                  <a:gd name="T57" fmla="*/ 8 h 81"/>
                  <a:gd name="T58" fmla="*/ 38 w 65"/>
                  <a:gd name="T59" fmla="*/ 8 h 81"/>
                  <a:gd name="T60" fmla="*/ 35 w 65"/>
                  <a:gd name="T61" fmla="*/ 8 h 81"/>
                  <a:gd name="T62" fmla="*/ 27 w 65"/>
                  <a:gd name="T63" fmla="*/ 8 h 81"/>
                  <a:gd name="T64" fmla="*/ 23 w 65"/>
                  <a:gd name="T65" fmla="*/ 12 h 81"/>
                  <a:gd name="T66" fmla="*/ 15 w 65"/>
                  <a:gd name="T67" fmla="*/ 23 h 81"/>
                  <a:gd name="T68" fmla="*/ 15 w 65"/>
                  <a:gd name="T69" fmla="*/ 35 h 81"/>
                  <a:gd name="T70" fmla="*/ 15 w 65"/>
                  <a:gd name="T71" fmla="*/ 46 h 81"/>
                  <a:gd name="T72" fmla="*/ 23 w 65"/>
                  <a:gd name="T73" fmla="*/ 58 h 81"/>
                  <a:gd name="T74" fmla="*/ 31 w 65"/>
                  <a:gd name="T75" fmla="*/ 66 h 81"/>
                  <a:gd name="T76" fmla="*/ 38 w 65"/>
                  <a:gd name="T77" fmla="*/ 66 h 81"/>
                  <a:gd name="T78" fmla="*/ 46 w 65"/>
                  <a:gd name="T79" fmla="*/ 66 h 81"/>
                  <a:gd name="T80" fmla="*/ 54 w 65"/>
                  <a:gd name="T81" fmla="*/ 62 h 81"/>
                  <a:gd name="T82" fmla="*/ 58 w 65"/>
                  <a:gd name="T83" fmla="*/ 58 h 81"/>
                  <a:gd name="T84" fmla="*/ 61 w 65"/>
                  <a:gd name="T85" fmla="*/ 46 h 81"/>
                  <a:gd name="T86" fmla="*/ 65 w 65"/>
                  <a:gd name="T87" fmla="*/ 50 h 8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5"/>
                  <a:gd name="T133" fmla="*/ 0 h 81"/>
                  <a:gd name="T134" fmla="*/ 65 w 65"/>
                  <a:gd name="T135" fmla="*/ 81 h 8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5" h="81">
                    <a:moveTo>
                      <a:pt x="65" y="50"/>
                    </a:moveTo>
                    <a:lnTo>
                      <a:pt x="61" y="62"/>
                    </a:lnTo>
                    <a:lnTo>
                      <a:pt x="54" y="73"/>
                    </a:lnTo>
                    <a:lnTo>
                      <a:pt x="42" y="81"/>
                    </a:lnTo>
                    <a:lnTo>
                      <a:pt x="35" y="81"/>
                    </a:lnTo>
                    <a:lnTo>
                      <a:pt x="19" y="77"/>
                    </a:lnTo>
                    <a:lnTo>
                      <a:pt x="11" y="69"/>
                    </a:lnTo>
                    <a:lnTo>
                      <a:pt x="4" y="62"/>
                    </a:lnTo>
                    <a:lnTo>
                      <a:pt x="4" y="54"/>
                    </a:lnTo>
                    <a:lnTo>
                      <a:pt x="0" y="43"/>
                    </a:lnTo>
                    <a:lnTo>
                      <a:pt x="4" y="31"/>
                    </a:lnTo>
                    <a:lnTo>
                      <a:pt x="4" y="20"/>
                    </a:lnTo>
                    <a:lnTo>
                      <a:pt x="11" y="12"/>
                    </a:lnTo>
                    <a:lnTo>
                      <a:pt x="23" y="4"/>
                    </a:lnTo>
                    <a:lnTo>
                      <a:pt x="35" y="0"/>
                    </a:lnTo>
                    <a:lnTo>
                      <a:pt x="46" y="4"/>
                    </a:lnTo>
                    <a:lnTo>
                      <a:pt x="54" y="8"/>
                    </a:lnTo>
                    <a:lnTo>
                      <a:pt x="58" y="16"/>
                    </a:lnTo>
                    <a:lnTo>
                      <a:pt x="61" y="20"/>
                    </a:lnTo>
                    <a:lnTo>
                      <a:pt x="61" y="23"/>
                    </a:lnTo>
                    <a:lnTo>
                      <a:pt x="58" y="23"/>
                    </a:lnTo>
                    <a:lnTo>
                      <a:pt x="58" y="27"/>
                    </a:lnTo>
                    <a:lnTo>
                      <a:pt x="54" y="27"/>
                    </a:lnTo>
                    <a:lnTo>
                      <a:pt x="50" y="27"/>
                    </a:lnTo>
                    <a:lnTo>
                      <a:pt x="46" y="23"/>
                    </a:lnTo>
                    <a:lnTo>
                      <a:pt x="46" y="20"/>
                    </a:lnTo>
                    <a:lnTo>
                      <a:pt x="46" y="16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5" y="8"/>
                    </a:lnTo>
                    <a:lnTo>
                      <a:pt x="27" y="8"/>
                    </a:lnTo>
                    <a:lnTo>
                      <a:pt x="23" y="12"/>
                    </a:lnTo>
                    <a:lnTo>
                      <a:pt x="15" y="23"/>
                    </a:lnTo>
                    <a:lnTo>
                      <a:pt x="15" y="35"/>
                    </a:lnTo>
                    <a:lnTo>
                      <a:pt x="15" y="46"/>
                    </a:lnTo>
                    <a:lnTo>
                      <a:pt x="23" y="58"/>
                    </a:lnTo>
                    <a:lnTo>
                      <a:pt x="31" y="66"/>
                    </a:lnTo>
                    <a:lnTo>
                      <a:pt x="38" y="66"/>
                    </a:lnTo>
                    <a:lnTo>
                      <a:pt x="46" y="66"/>
                    </a:lnTo>
                    <a:lnTo>
                      <a:pt x="54" y="62"/>
                    </a:lnTo>
                    <a:lnTo>
                      <a:pt x="58" y="58"/>
                    </a:lnTo>
                    <a:lnTo>
                      <a:pt x="61" y="46"/>
                    </a:lnTo>
                    <a:lnTo>
                      <a:pt x="65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80" name="Freeform 45"/>
              <p:cNvSpPr>
                <a:spLocks/>
              </p:cNvSpPr>
              <p:nvPr/>
            </p:nvSpPr>
            <p:spPr bwMode="auto">
              <a:xfrm>
                <a:off x="5161" y="1284"/>
                <a:ext cx="80" cy="119"/>
              </a:xfrm>
              <a:custGeom>
                <a:avLst/>
                <a:gdLst>
                  <a:gd name="T0" fmla="*/ 23 w 80"/>
                  <a:gd name="T1" fmla="*/ 58 h 119"/>
                  <a:gd name="T2" fmla="*/ 38 w 80"/>
                  <a:gd name="T3" fmla="*/ 42 h 119"/>
                  <a:gd name="T4" fmla="*/ 50 w 80"/>
                  <a:gd name="T5" fmla="*/ 38 h 119"/>
                  <a:gd name="T6" fmla="*/ 61 w 80"/>
                  <a:gd name="T7" fmla="*/ 42 h 119"/>
                  <a:gd name="T8" fmla="*/ 69 w 80"/>
                  <a:gd name="T9" fmla="*/ 54 h 119"/>
                  <a:gd name="T10" fmla="*/ 69 w 80"/>
                  <a:gd name="T11" fmla="*/ 73 h 119"/>
                  <a:gd name="T12" fmla="*/ 69 w 80"/>
                  <a:gd name="T13" fmla="*/ 107 h 119"/>
                  <a:gd name="T14" fmla="*/ 73 w 80"/>
                  <a:gd name="T15" fmla="*/ 111 h 119"/>
                  <a:gd name="T16" fmla="*/ 77 w 80"/>
                  <a:gd name="T17" fmla="*/ 115 h 119"/>
                  <a:gd name="T18" fmla="*/ 80 w 80"/>
                  <a:gd name="T19" fmla="*/ 119 h 119"/>
                  <a:gd name="T20" fmla="*/ 46 w 80"/>
                  <a:gd name="T21" fmla="*/ 115 h 119"/>
                  <a:gd name="T22" fmla="*/ 50 w 80"/>
                  <a:gd name="T23" fmla="*/ 115 h 119"/>
                  <a:gd name="T24" fmla="*/ 54 w 80"/>
                  <a:gd name="T25" fmla="*/ 111 h 119"/>
                  <a:gd name="T26" fmla="*/ 57 w 80"/>
                  <a:gd name="T27" fmla="*/ 104 h 119"/>
                  <a:gd name="T28" fmla="*/ 57 w 80"/>
                  <a:gd name="T29" fmla="*/ 73 h 119"/>
                  <a:gd name="T30" fmla="*/ 54 w 80"/>
                  <a:gd name="T31" fmla="*/ 58 h 119"/>
                  <a:gd name="T32" fmla="*/ 50 w 80"/>
                  <a:gd name="T33" fmla="*/ 54 h 119"/>
                  <a:gd name="T34" fmla="*/ 42 w 80"/>
                  <a:gd name="T35" fmla="*/ 50 h 119"/>
                  <a:gd name="T36" fmla="*/ 34 w 80"/>
                  <a:gd name="T37" fmla="*/ 54 h 119"/>
                  <a:gd name="T38" fmla="*/ 23 w 80"/>
                  <a:gd name="T39" fmla="*/ 61 h 119"/>
                  <a:gd name="T40" fmla="*/ 23 w 80"/>
                  <a:gd name="T41" fmla="*/ 107 h 119"/>
                  <a:gd name="T42" fmla="*/ 27 w 80"/>
                  <a:gd name="T43" fmla="*/ 111 h 119"/>
                  <a:gd name="T44" fmla="*/ 31 w 80"/>
                  <a:gd name="T45" fmla="*/ 115 h 119"/>
                  <a:gd name="T46" fmla="*/ 34 w 80"/>
                  <a:gd name="T47" fmla="*/ 119 h 119"/>
                  <a:gd name="T48" fmla="*/ 0 w 80"/>
                  <a:gd name="T49" fmla="*/ 115 h 119"/>
                  <a:gd name="T50" fmla="*/ 8 w 80"/>
                  <a:gd name="T51" fmla="*/ 115 h 119"/>
                  <a:gd name="T52" fmla="*/ 8 w 80"/>
                  <a:gd name="T53" fmla="*/ 111 h 119"/>
                  <a:gd name="T54" fmla="*/ 11 w 80"/>
                  <a:gd name="T55" fmla="*/ 100 h 119"/>
                  <a:gd name="T56" fmla="*/ 11 w 80"/>
                  <a:gd name="T57" fmla="*/ 19 h 119"/>
                  <a:gd name="T58" fmla="*/ 8 w 80"/>
                  <a:gd name="T59" fmla="*/ 12 h 119"/>
                  <a:gd name="T60" fmla="*/ 8 w 80"/>
                  <a:gd name="T61" fmla="*/ 8 h 119"/>
                  <a:gd name="T62" fmla="*/ 4 w 80"/>
                  <a:gd name="T63" fmla="*/ 8 h 119"/>
                  <a:gd name="T64" fmla="*/ 0 w 80"/>
                  <a:gd name="T65" fmla="*/ 8 h 119"/>
                  <a:gd name="T66" fmla="*/ 23 w 80"/>
                  <a:gd name="T67" fmla="*/ 0 h 11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0"/>
                  <a:gd name="T103" fmla="*/ 0 h 119"/>
                  <a:gd name="T104" fmla="*/ 80 w 80"/>
                  <a:gd name="T105" fmla="*/ 119 h 11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0" h="119">
                    <a:moveTo>
                      <a:pt x="23" y="0"/>
                    </a:moveTo>
                    <a:lnTo>
                      <a:pt x="23" y="58"/>
                    </a:lnTo>
                    <a:lnTo>
                      <a:pt x="34" y="46"/>
                    </a:lnTo>
                    <a:lnTo>
                      <a:pt x="38" y="42"/>
                    </a:lnTo>
                    <a:lnTo>
                      <a:pt x="46" y="42"/>
                    </a:lnTo>
                    <a:lnTo>
                      <a:pt x="50" y="38"/>
                    </a:lnTo>
                    <a:lnTo>
                      <a:pt x="57" y="42"/>
                    </a:lnTo>
                    <a:lnTo>
                      <a:pt x="61" y="42"/>
                    </a:lnTo>
                    <a:lnTo>
                      <a:pt x="65" y="50"/>
                    </a:lnTo>
                    <a:lnTo>
                      <a:pt x="69" y="54"/>
                    </a:lnTo>
                    <a:lnTo>
                      <a:pt x="69" y="61"/>
                    </a:lnTo>
                    <a:lnTo>
                      <a:pt x="69" y="73"/>
                    </a:lnTo>
                    <a:lnTo>
                      <a:pt x="69" y="100"/>
                    </a:lnTo>
                    <a:lnTo>
                      <a:pt x="69" y="107"/>
                    </a:lnTo>
                    <a:lnTo>
                      <a:pt x="73" y="111"/>
                    </a:lnTo>
                    <a:lnTo>
                      <a:pt x="73" y="115"/>
                    </a:lnTo>
                    <a:lnTo>
                      <a:pt x="77" y="115"/>
                    </a:lnTo>
                    <a:lnTo>
                      <a:pt x="80" y="115"/>
                    </a:lnTo>
                    <a:lnTo>
                      <a:pt x="80" y="119"/>
                    </a:lnTo>
                    <a:lnTo>
                      <a:pt x="46" y="119"/>
                    </a:lnTo>
                    <a:lnTo>
                      <a:pt x="46" y="115"/>
                    </a:lnTo>
                    <a:lnTo>
                      <a:pt x="50" y="115"/>
                    </a:lnTo>
                    <a:lnTo>
                      <a:pt x="54" y="115"/>
                    </a:lnTo>
                    <a:lnTo>
                      <a:pt x="54" y="111"/>
                    </a:lnTo>
                    <a:lnTo>
                      <a:pt x="57" y="107"/>
                    </a:lnTo>
                    <a:lnTo>
                      <a:pt x="57" y="104"/>
                    </a:lnTo>
                    <a:lnTo>
                      <a:pt x="57" y="100"/>
                    </a:lnTo>
                    <a:lnTo>
                      <a:pt x="57" y="73"/>
                    </a:lnTo>
                    <a:lnTo>
                      <a:pt x="57" y="65"/>
                    </a:lnTo>
                    <a:lnTo>
                      <a:pt x="54" y="58"/>
                    </a:lnTo>
                    <a:lnTo>
                      <a:pt x="54" y="54"/>
                    </a:lnTo>
                    <a:lnTo>
                      <a:pt x="50" y="54"/>
                    </a:lnTo>
                    <a:lnTo>
                      <a:pt x="46" y="50"/>
                    </a:lnTo>
                    <a:lnTo>
                      <a:pt x="42" y="50"/>
                    </a:lnTo>
                    <a:lnTo>
                      <a:pt x="38" y="50"/>
                    </a:lnTo>
                    <a:lnTo>
                      <a:pt x="34" y="54"/>
                    </a:lnTo>
                    <a:lnTo>
                      <a:pt x="31" y="58"/>
                    </a:lnTo>
                    <a:lnTo>
                      <a:pt x="23" y="61"/>
                    </a:lnTo>
                    <a:lnTo>
                      <a:pt x="23" y="100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27" y="115"/>
                    </a:lnTo>
                    <a:lnTo>
                      <a:pt x="31" y="115"/>
                    </a:lnTo>
                    <a:lnTo>
                      <a:pt x="34" y="115"/>
                    </a:lnTo>
                    <a:lnTo>
                      <a:pt x="34" y="119"/>
                    </a:lnTo>
                    <a:lnTo>
                      <a:pt x="0" y="119"/>
                    </a:lnTo>
                    <a:lnTo>
                      <a:pt x="0" y="115"/>
                    </a:lnTo>
                    <a:lnTo>
                      <a:pt x="4" y="115"/>
                    </a:lnTo>
                    <a:lnTo>
                      <a:pt x="8" y="115"/>
                    </a:lnTo>
                    <a:lnTo>
                      <a:pt x="8" y="111"/>
                    </a:lnTo>
                    <a:lnTo>
                      <a:pt x="11" y="107"/>
                    </a:lnTo>
                    <a:lnTo>
                      <a:pt x="11" y="100"/>
                    </a:lnTo>
                    <a:lnTo>
                      <a:pt x="11" y="31"/>
                    </a:lnTo>
                    <a:lnTo>
                      <a:pt x="11" y="19"/>
                    </a:lnTo>
                    <a:lnTo>
                      <a:pt x="11" y="15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19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81" name="Rectangle 46"/>
              <p:cNvSpPr>
                <a:spLocks noChangeArrowheads="1"/>
              </p:cNvSpPr>
              <p:nvPr/>
            </p:nvSpPr>
            <p:spPr bwMode="auto">
              <a:xfrm>
                <a:off x="5268" y="126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2" name="Rectangle 47"/>
              <p:cNvSpPr>
                <a:spLocks noChangeArrowheads="1"/>
              </p:cNvSpPr>
              <p:nvPr/>
            </p:nvSpPr>
            <p:spPr bwMode="auto">
              <a:xfrm>
                <a:off x="188" y="1461"/>
                <a:ext cx="5084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3" name="Rectangle 48"/>
              <p:cNvSpPr>
                <a:spLocks noChangeArrowheads="1"/>
              </p:cNvSpPr>
              <p:nvPr/>
            </p:nvSpPr>
            <p:spPr bwMode="auto">
              <a:xfrm>
                <a:off x="188" y="1491"/>
                <a:ext cx="5084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4" name="Rectangle 49"/>
              <p:cNvSpPr>
                <a:spLocks noChangeArrowheads="1"/>
              </p:cNvSpPr>
              <p:nvPr/>
            </p:nvSpPr>
            <p:spPr bwMode="auto">
              <a:xfrm>
                <a:off x="188" y="1507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5" name="Freeform 50"/>
              <p:cNvSpPr>
                <a:spLocks/>
              </p:cNvSpPr>
              <p:nvPr/>
            </p:nvSpPr>
            <p:spPr bwMode="auto">
              <a:xfrm>
                <a:off x="250" y="1533"/>
                <a:ext cx="50" cy="112"/>
              </a:xfrm>
              <a:custGeom>
                <a:avLst/>
                <a:gdLst>
                  <a:gd name="T0" fmla="*/ 50 w 50"/>
                  <a:gd name="T1" fmla="*/ 112 h 112"/>
                  <a:gd name="T2" fmla="*/ 50 w 50"/>
                  <a:gd name="T3" fmla="*/ 112 h 112"/>
                  <a:gd name="T4" fmla="*/ 0 w 50"/>
                  <a:gd name="T5" fmla="*/ 112 h 112"/>
                  <a:gd name="T6" fmla="*/ 0 w 50"/>
                  <a:gd name="T7" fmla="*/ 112 h 112"/>
                  <a:gd name="T8" fmla="*/ 4 w 50"/>
                  <a:gd name="T9" fmla="*/ 112 h 112"/>
                  <a:gd name="T10" fmla="*/ 11 w 50"/>
                  <a:gd name="T11" fmla="*/ 112 h 112"/>
                  <a:gd name="T12" fmla="*/ 15 w 50"/>
                  <a:gd name="T13" fmla="*/ 108 h 112"/>
                  <a:gd name="T14" fmla="*/ 15 w 50"/>
                  <a:gd name="T15" fmla="*/ 104 h 112"/>
                  <a:gd name="T16" fmla="*/ 19 w 50"/>
                  <a:gd name="T17" fmla="*/ 92 h 112"/>
                  <a:gd name="T18" fmla="*/ 19 w 50"/>
                  <a:gd name="T19" fmla="*/ 20 h 112"/>
                  <a:gd name="T20" fmla="*/ 15 w 50"/>
                  <a:gd name="T21" fmla="*/ 12 h 112"/>
                  <a:gd name="T22" fmla="*/ 15 w 50"/>
                  <a:gd name="T23" fmla="*/ 8 h 112"/>
                  <a:gd name="T24" fmla="*/ 15 w 50"/>
                  <a:gd name="T25" fmla="*/ 8 h 112"/>
                  <a:gd name="T26" fmla="*/ 11 w 50"/>
                  <a:gd name="T27" fmla="*/ 4 h 112"/>
                  <a:gd name="T28" fmla="*/ 7 w 50"/>
                  <a:gd name="T29" fmla="*/ 4 h 112"/>
                  <a:gd name="T30" fmla="*/ 4 w 50"/>
                  <a:gd name="T31" fmla="*/ 4 h 112"/>
                  <a:gd name="T32" fmla="*/ 0 w 50"/>
                  <a:gd name="T33" fmla="*/ 4 h 112"/>
                  <a:gd name="T34" fmla="*/ 0 w 50"/>
                  <a:gd name="T35" fmla="*/ 0 h 112"/>
                  <a:gd name="T36" fmla="*/ 50 w 50"/>
                  <a:gd name="T37" fmla="*/ 0 h 112"/>
                  <a:gd name="T38" fmla="*/ 50 w 50"/>
                  <a:gd name="T39" fmla="*/ 4 h 112"/>
                  <a:gd name="T40" fmla="*/ 46 w 50"/>
                  <a:gd name="T41" fmla="*/ 4 h 112"/>
                  <a:gd name="T42" fmla="*/ 38 w 50"/>
                  <a:gd name="T43" fmla="*/ 4 h 112"/>
                  <a:gd name="T44" fmla="*/ 34 w 50"/>
                  <a:gd name="T45" fmla="*/ 8 h 112"/>
                  <a:gd name="T46" fmla="*/ 34 w 50"/>
                  <a:gd name="T47" fmla="*/ 12 h 112"/>
                  <a:gd name="T48" fmla="*/ 34 w 50"/>
                  <a:gd name="T49" fmla="*/ 20 h 112"/>
                  <a:gd name="T50" fmla="*/ 34 w 50"/>
                  <a:gd name="T51" fmla="*/ 92 h 112"/>
                  <a:gd name="T52" fmla="*/ 34 w 50"/>
                  <a:gd name="T53" fmla="*/ 100 h 112"/>
                  <a:gd name="T54" fmla="*/ 34 w 50"/>
                  <a:gd name="T55" fmla="*/ 104 h 112"/>
                  <a:gd name="T56" fmla="*/ 34 w 50"/>
                  <a:gd name="T57" fmla="*/ 108 h 112"/>
                  <a:gd name="T58" fmla="*/ 38 w 50"/>
                  <a:gd name="T59" fmla="*/ 108 h 112"/>
                  <a:gd name="T60" fmla="*/ 42 w 50"/>
                  <a:gd name="T61" fmla="*/ 112 h 112"/>
                  <a:gd name="T62" fmla="*/ 46 w 50"/>
                  <a:gd name="T63" fmla="*/ 112 h 112"/>
                  <a:gd name="T64" fmla="*/ 50 w 50"/>
                  <a:gd name="T65" fmla="*/ 112 h 1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0"/>
                  <a:gd name="T100" fmla="*/ 0 h 112"/>
                  <a:gd name="T101" fmla="*/ 50 w 50"/>
                  <a:gd name="T102" fmla="*/ 112 h 1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0" h="112">
                    <a:moveTo>
                      <a:pt x="50" y="112"/>
                    </a:moveTo>
                    <a:lnTo>
                      <a:pt x="50" y="112"/>
                    </a:lnTo>
                    <a:lnTo>
                      <a:pt x="0" y="112"/>
                    </a:lnTo>
                    <a:lnTo>
                      <a:pt x="4" y="112"/>
                    </a:lnTo>
                    <a:lnTo>
                      <a:pt x="11" y="112"/>
                    </a:lnTo>
                    <a:lnTo>
                      <a:pt x="15" y="108"/>
                    </a:lnTo>
                    <a:lnTo>
                      <a:pt x="15" y="104"/>
                    </a:lnTo>
                    <a:lnTo>
                      <a:pt x="19" y="92"/>
                    </a:lnTo>
                    <a:lnTo>
                      <a:pt x="19" y="20"/>
                    </a:lnTo>
                    <a:lnTo>
                      <a:pt x="15" y="12"/>
                    </a:lnTo>
                    <a:lnTo>
                      <a:pt x="15" y="8"/>
                    </a:lnTo>
                    <a:lnTo>
                      <a:pt x="11" y="4"/>
                    </a:lnTo>
                    <a:lnTo>
                      <a:pt x="7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4"/>
                    </a:lnTo>
                    <a:lnTo>
                      <a:pt x="46" y="4"/>
                    </a:lnTo>
                    <a:lnTo>
                      <a:pt x="38" y="4"/>
                    </a:lnTo>
                    <a:lnTo>
                      <a:pt x="34" y="8"/>
                    </a:lnTo>
                    <a:lnTo>
                      <a:pt x="34" y="12"/>
                    </a:lnTo>
                    <a:lnTo>
                      <a:pt x="34" y="20"/>
                    </a:lnTo>
                    <a:lnTo>
                      <a:pt x="34" y="92"/>
                    </a:lnTo>
                    <a:lnTo>
                      <a:pt x="34" y="100"/>
                    </a:lnTo>
                    <a:lnTo>
                      <a:pt x="34" y="104"/>
                    </a:lnTo>
                    <a:lnTo>
                      <a:pt x="34" y="108"/>
                    </a:lnTo>
                    <a:lnTo>
                      <a:pt x="38" y="108"/>
                    </a:lnTo>
                    <a:lnTo>
                      <a:pt x="42" y="112"/>
                    </a:lnTo>
                    <a:lnTo>
                      <a:pt x="46" y="112"/>
                    </a:lnTo>
                    <a:lnTo>
                      <a:pt x="50" y="1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86" name="Rectangle 51"/>
              <p:cNvSpPr>
                <a:spLocks noChangeArrowheads="1"/>
              </p:cNvSpPr>
              <p:nvPr/>
            </p:nvSpPr>
            <p:spPr bwMode="auto">
              <a:xfrm>
                <a:off x="833" y="1507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7" name="Rectangle 52"/>
              <p:cNvSpPr>
                <a:spLocks noChangeArrowheads="1"/>
              </p:cNvSpPr>
              <p:nvPr/>
            </p:nvSpPr>
            <p:spPr bwMode="auto">
              <a:xfrm>
                <a:off x="864" y="1507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8" name="Freeform 53"/>
              <p:cNvSpPr>
                <a:spLocks/>
              </p:cNvSpPr>
              <p:nvPr/>
            </p:nvSpPr>
            <p:spPr bwMode="auto">
              <a:xfrm>
                <a:off x="1055" y="1629"/>
                <a:ext cx="20" cy="19"/>
              </a:xfrm>
              <a:custGeom>
                <a:avLst/>
                <a:gdLst>
                  <a:gd name="T0" fmla="*/ 8 w 20"/>
                  <a:gd name="T1" fmla="*/ 0 h 19"/>
                  <a:gd name="T2" fmla="*/ 12 w 20"/>
                  <a:gd name="T3" fmla="*/ 0 h 19"/>
                  <a:gd name="T4" fmla="*/ 16 w 20"/>
                  <a:gd name="T5" fmla="*/ 4 h 19"/>
                  <a:gd name="T6" fmla="*/ 20 w 20"/>
                  <a:gd name="T7" fmla="*/ 4 h 19"/>
                  <a:gd name="T8" fmla="*/ 20 w 20"/>
                  <a:gd name="T9" fmla="*/ 8 h 19"/>
                  <a:gd name="T10" fmla="*/ 20 w 20"/>
                  <a:gd name="T11" fmla="*/ 12 h 19"/>
                  <a:gd name="T12" fmla="*/ 16 w 20"/>
                  <a:gd name="T13" fmla="*/ 16 h 19"/>
                  <a:gd name="T14" fmla="*/ 12 w 20"/>
                  <a:gd name="T15" fmla="*/ 19 h 19"/>
                  <a:gd name="T16" fmla="*/ 8 w 20"/>
                  <a:gd name="T17" fmla="*/ 19 h 19"/>
                  <a:gd name="T18" fmla="*/ 4 w 20"/>
                  <a:gd name="T19" fmla="*/ 19 h 19"/>
                  <a:gd name="T20" fmla="*/ 4 w 20"/>
                  <a:gd name="T21" fmla="*/ 16 h 19"/>
                  <a:gd name="T22" fmla="*/ 0 w 20"/>
                  <a:gd name="T23" fmla="*/ 12 h 19"/>
                  <a:gd name="T24" fmla="*/ 0 w 20"/>
                  <a:gd name="T25" fmla="*/ 8 h 19"/>
                  <a:gd name="T26" fmla="*/ 0 w 20"/>
                  <a:gd name="T27" fmla="*/ 4 h 19"/>
                  <a:gd name="T28" fmla="*/ 4 w 20"/>
                  <a:gd name="T29" fmla="*/ 4 h 19"/>
                  <a:gd name="T30" fmla="*/ 4 w 20"/>
                  <a:gd name="T31" fmla="*/ 0 h 19"/>
                  <a:gd name="T32" fmla="*/ 8 w 20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"/>
                  <a:gd name="T52" fmla="*/ 0 h 19"/>
                  <a:gd name="T53" fmla="*/ 20 w 20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" h="19">
                    <a:moveTo>
                      <a:pt x="8" y="0"/>
                    </a:moveTo>
                    <a:lnTo>
                      <a:pt x="12" y="0"/>
                    </a:lnTo>
                    <a:lnTo>
                      <a:pt x="16" y="4"/>
                    </a:lnTo>
                    <a:lnTo>
                      <a:pt x="20" y="4"/>
                    </a:lnTo>
                    <a:lnTo>
                      <a:pt x="20" y="8"/>
                    </a:lnTo>
                    <a:lnTo>
                      <a:pt x="20" y="12"/>
                    </a:lnTo>
                    <a:lnTo>
                      <a:pt x="16" y="16"/>
                    </a:lnTo>
                    <a:lnTo>
                      <a:pt x="12" y="19"/>
                    </a:lnTo>
                    <a:lnTo>
                      <a:pt x="8" y="19"/>
                    </a:lnTo>
                    <a:lnTo>
                      <a:pt x="4" y="19"/>
                    </a:lnTo>
                    <a:lnTo>
                      <a:pt x="4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89" name="Freeform 54"/>
              <p:cNvSpPr>
                <a:spLocks noEditPoints="1"/>
              </p:cNvSpPr>
              <p:nvPr/>
            </p:nvSpPr>
            <p:spPr bwMode="auto">
              <a:xfrm>
                <a:off x="1090" y="1533"/>
                <a:ext cx="73" cy="115"/>
              </a:xfrm>
              <a:custGeom>
                <a:avLst/>
                <a:gdLst>
                  <a:gd name="T0" fmla="*/ 0 w 73"/>
                  <a:gd name="T1" fmla="*/ 58 h 115"/>
                  <a:gd name="T2" fmla="*/ 4 w 73"/>
                  <a:gd name="T3" fmla="*/ 39 h 115"/>
                  <a:gd name="T4" fmla="*/ 8 w 73"/>
                  <a:gd name="T5" fmla="*/ 23 h 115"/>
                  <a:gd name="T6" fmla="*/ 15 w 73"/>
                  <a:gd name="T7" fmla="*/ 12 h 115"/>
                  <a:gd name="T8" fmla="*/ 23 w 73"/>
                  <a:gd name="T9" fmla="*/ 4 h 115"/>
                  <a:gd name="T10" fmla="*/ 31 w 73"/>
                  <a:gd name="T11" fmla="*/ 0 h 115"/>
                  <a:gd name="T12" fmla="*/ 38 w 73"/>
                  <a:gd name="T13" fmla="*/ 0 h 115"/>
                  <a:gd name="T14" fmla="*/ 46 w 73"/>
                  <a:gd name="T15" fmla="*/ 0 h 115"/>
                  <a:gd name="T16" fmla="*/ 54 w 73"/>
                  <a:gd name="T17" fmla="*/ 4 h 115"/>
                  <a:gd name="T18" fmla="*/ 58 w 73"/>
                  <a:gd name="T19" fmla="*/ 12 h 115"/>
                  <a:gd name="T20" fmla="*/ 65 w 73"/>
                  <a:gd name="T21" fmla="*/ 23 h 115"/>
                  <a:gd name="T22" fmla="*/ 69 w 73"/>
                  <a:gd name="T23" fmla="*/ 39 h 115"/>
                  <a:gd name="T24" fmla="*/ 73 w 73"/>
                  <a:gd name="T25" fmla="*/ 58 h 115"/>
                  <a:gd name="T26" fmla="*/ 69 w 73"/>
                  <a:gd name="T27" fmla="*/ 73 h 115"/>
                  <a:gd name="T28" fmla="*/ 65 w 73"/>
                  <a:gd name="T29" fmla="*/ 89 h 115"/>
                  <a:gd name="T30" fmla="*/ 61 w 73"/>
                  <a:gd name="T31" fmla="*/ 100 h 115"/>
                  <a:gd name="T32" fmla="*/ 54 w 73"/>
                  <a:gd name="T33" fmla="*/ 108 h 115"/>
                  <a:gd name="T34" fmla="*/ 42 w 73"/>
                  <a:gd name="T35" fmla="*/ 112 h 115"/>
                  <a:gd name="T36" fmla="*/ 35 w 73"/>
                  <a:gd name="T37" fmla="*/ 115 h 115"/>
                  <a:gd name="T38" fmla="*/ 27 w 73"/>
                  <a:gd name="T39" fmla="*/ 112 h 115"/>
                  <a:gd name="T40" fmla="*/ 19 w 73"/>
                  <a:gd name="T41" fmla="*/ 108 h 115"/>
                  <a:gd name="T42" fmla="*/ 12 w 73"/>
                  <a:gd name="T43" fmla="*/ 96 h 115"/>
                  <a:gd name="T44" fmla="*/ 4 w 73"/>
                  <a:gd name="T45" fmla="*/ 77 h 115"/>
                  <a:gd name="T46" fmla="*/ 0 w 73"/>
                  <a:gd name="T47" fmla="*/ 58 h 115"/>
                  <a:gd name="T48" fmla="*/ 19 w 73"/>
                  <a:gd name="T49" fmla="*/ 62 h 115"/>
                  <a:gd name="T50" fmla="*/ 19 w 73"/>
                  <a:gd name="T51" fmla="*/ 81 h 115"/>
                  <a:gd name="T52" fmla="*/ 23 w 73"/>
                  <a:gd name="T53" fmla="*/ 96 h 115"/>
                  <a:gd name="T54" fmla="*/ 27 w 73"/>
                  <a:gd name="T55" fmla="*/ 104 h 115"/>
                  <a:gd name="T56" fmla="*/ 31 w 73"/>
                  <a:gd name="T57" fmla="*/ 108 h 115"/>
                  <a:gd name="T58" fmla="*/ 35 w 73"/>
                  <a:gd name="T59" fmla="*/ 108 h 115"/>
                  <a:gd name="T60" fmla="*/ 42 w 73"/>
                  <a:gd name="T61" fmla="*/ 108 h 115"/>
                  <a:gd name="T62" fmla="*/ 46 w 73"/>
                  <a:gd name="T63" fmla="*/ 104 h 115"/>
                  <a:gd name="T64" fmla="*/ 50 w 73"/>
                  <a:gd name="T65" fmla="*/ 100 h 115"/>
                  <a:gd name="T66" fmla="*/ 54 w 73"/>
                  <a:gd name="T67" fmla="*/ 92 h 115"/>
                  <a:gd name="T68" fmla="*/ 54 w 73"/>
                  <a:gd name="T69" fmla="*/ 77 h 115"/>
                  <a:gd name="T70" fmla="*/ 58 w 73"/>
                  <a:gd name="T71" fmla="*/ 54 h 115"/>
                  <a:gd name="T72" fmla="*/ 54 w 73"/>
                  <a:gd name="T73" fmla="*/ 35 h 115"/>
                  <a:gd name="T74" fmla="*/ 54 w 73"/>
                  <a:gd name="T75" fmla="*/ 20 h 115"/>
                  <a:gd name="T76" fmla="*/ 50 w 73"/>
                  <a:gd name="T77" fmla="*/ 12 h 115"/>
                  <a:gd name="T78" fmla="*/ 46 w 73"/>
                  <a:gd name="T79" fmla="*/ 8 h 115"/>
                  <a:gd name="T80" fmla="*/ 42 w 73"/>
                  <a:gd name="T81" fmla="*/ 4 h 115"/>
                  <a:gd name="T82" fmla="*/ 38 w 73"/>
                  <a:gd name="T83" fmla="*/ 4 h 115"/>
                  <a:gd name="T84" fmla="*/ 31 w 73"/>
                  <a:gd name="T85" fmla="*/ 4 h 115"/>
                  <a:gd name="T86" fmla="*/ 27 w 73"/>
                  <a:gd name="T87" fmla="*/ 8 h 115"/>
                  <a:gd name="T88" fmla="*/ 23 w 73"/>
                  <a:gd name="T89" fmla="*/ 20 h 115"/>
                  <a:gd name="T90" fmla="*/ 19 w 73"/>
                  <a:gd name="T91" fmla="*/ 31 h 115"/>
                  <a:gd name="T92" fmla="*/ 19 w 73"/>
                  <a:gd name="T93" fmla="*/ 46 h 115"/>
                  <a:gd name="T94" fmla="*/ 19 w 73"/>
                  <a:gd name="T95" fmla="*/ 62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8"/>
                    </a:moveTo>
                    <a:lnTo>
                      <a:pt x="4" y="39"/>
                    </a:lnTo>
                    <a:lnTo>
                      <a:pt x="8" y="23"/>
                    </a:lnTo>
                    <a:lnTo>
                      <a:pt x="15" y="12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4" y="4"/>
                    </a:lnTo>
                    <a:lnTo>
                      <a:pt x="58" y="12"/>
                    </a:lnTo>
                    <a:lnTo>
                      <a:pt x="65" y="23"/>
                    </a:lnTo>
                    <a:lnTo>
                      <a:pt x="69" y="39"/>
                    </a:lnTo>
                    <a:lnTo>
                      <a:pt x="73" y="58"/>
                    </a:lnTo>
                    <a:lnTo>
                      <a:pt x="69" y="73"/>
                    </a:lnTo>
                    <a:lnTo>
                      <a:pt x="65" y="89"/>
                    </a:lnTo>
                    <a:lnTo>
                      <a:pt x="61" y="100"/>
                    </a:lnTo>
                    <a:lnTo>
                      <a:pt x="54" y="108"/>
                    </a:lnTo>
                    <a:lnTo>
                      <a:pt x="42" y="112"/>
                    </a:lnTo>
                    <a:lnTo>
                      <a:pt x="35" y="115"/>
                    </a:lnTo>
                    <a:lnTo>
                      <a:pt x="27" y="112"/>
                    </a:lnTo>
                    <a:lnTo>
                      <a:pt x="19" y="108"/>
                    </a:lnTo>
                    <a:lnTo>
                      <a:pt x="12" y="96"/>
                    </a:lnTo>
                    <a:lnTo>
                      <a:pt x="4" y="77"/>
                    </a:lnTo>
                    <a:lnTo>
                      <a:pt x="0" y="58"/>
                    </a:lnTo>
                    <a:close/>
                    <a:moveTo>
                      <a:pt x="19" y="62"/>
                    </a:moveTo>
                    <a:lnTo>
                      <a:pt x="19" y="81"/>
                    </a:lnTo>
                    <a:lnTo>
                      <a:pt x="23" y="96"/>
                    </a:lnTo>
                    <a:lnTo>
                      <a:pt x="27" y="104"/>
                    </a:lnTo>
                    <a:lnTo>
                      <a:pt x="31" y="108"/>
                    </a:lnTo>
                    <a:lnTo>
                      <a:pt x="35" y="108"/>
                    </a:lnTo>
                    <a:lnTo>
                      <a:pt x="42" y="108"/>
                    </a:lnTo>
                    <a:lnTo>
                      <a:pt x="46" y="104"/>
                    </a:lnTo>
                    <a:lnTo>
                      <a:pt x="50" y="100"/>
                    </a:lnTo>
                    <a:lnTo>
                      <a:pt x="54" y="92"/>
                    </a:lnTo>
                    <a:lnTo>
                      <a:pt x="54" y="77"/>
                    </a:lnTo>
                    <a:lnTo>
                      <a:pt x="58" y="54"/>
                    </a:lnTo>
                    <a:lnTo>
                      <a:pt x="54" y="35"/>
                    </a:lnTo>
                    <a:lnTo>
                      <a:pt x="54" y="20"/>
                    </a:lnTo>
                    <a:lnTo>
                      <a:pt x="50" y="12"/>
                    </a:lnTo>
                    <a:lnTo>
                      <a:pt x="46" y="8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1" y="4"/>
                    </a:lnTo>
                    <a:lnTo>
                      <a:pt x="27" y="8"/>
                    </a:lnTo>
                    <a:lnTo>
                      <a:pt x="23" y="20"/>
                    </a:lnTo>
                    <a:lnTo>
                      <a:pt x="19" y="31"/>
                    </a:lnTo>
                    <a:lnTo>
                      <a:pt x="19" y="46"/>
                    </a:lnTo>
                    <a:lnTo>
                      <a:pt x="19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90" name="Freeform 55"/>
              <p:cNvSpPr>
                <a:spLocks noEditPoints="1"/>
              </p:cNvSpPr>
              <p:nvPr/>
            </p:nvSpPr>
            <p:spPr bwMode="auto">
              <a:xfrm>
                <a:off x="1174" y="1533"/>
                <a:ext cx="73" cy="115"/>
              </a:xfrm>
              <a:custGeom>
                <a:avLst/>
                <a:gdLst>
                  <a:gd name="T0" fmla="*/ 0 w 73"/>
                  <a:gd name="T1" fmla="*/ 58 h 115"/>
                  <a:gd name="T2" fmla="*/ 4 w 73"/>
                  <a:gd name="T3" fmla="*/ 39 h 115"/>
                  <a:gd name="T4" fmla="*/ 8 w 73"/>
                  <a:gd name="T5" fmla="*/ 23 h 115"/>
                  <a:gd name="T6" fmla="*/ 12 w 73"/>
                  <a:gd name="T7" fmla="*/ 12 h 115"/>
                  <a:gd name="T8" fmla="*/ 23 w 73"/>
                  <a:gd name="T9" fmla="*/ 4 h 115"/>
                  <a:gd name="T10" fmla="*/ 31 w 73"/>
                  <a:gd name="T11" fmla="*/ 0 h 115"/>
                  <a:gd name="T12" fmla="*/ 35 w 73"/>
                  <a:gd name="T13" fmla="*/ 0 h 115"/>
                  <a:gd name="T14" fmla="*/ 46 w 73"/>
                  <a:gd name="T15" fmla="*/ 0 h 115"/>
                  <a:gd name="T16" fmla="*/ 54 w 73"/>
                  <a:gd name="T17" fmla="*/ 4 h 115"/>
                  <a:gd name="T18" fmla="*/ 58 w 73"/>
                  <a:gd name="T19" fmla="*/ 12 h 115"/>
                  <a:gd name="T20" fmla="*/ 66 w 73"/>
                  <a:gd name="T21" fmla="*/ 23 h 115"/>
                  <a:gd name="T22" fmla="*/ 69 w 73"/>
                  <a:gd name="T23" fmla="*/ 39 h 115"/>
                  <a:gd name="T24" fmla="*/ 73 w 73"/>
                  <a:gd name="T25" fmla="*/ 58 h 115"/>
                  <a:gd name="T26" fmla="*/ 69 w 73"/>
                  <a:gd name="T27" fmla="*/ 73 h 115"/>
                  <a:gd name="T28" fmla="*/ 66 w 73"/>
                  <a:gd name="T29" fmla="*/ 89 h 115"/>
                  <a:gd name="T30" fmla="*/ 62 w 73"/>
                  <a:gd name="T31" fmla="*/ 100 h 115"/>
                  <a:gd name="T32" fmla="*/ 54 w 73"/>
                  <a:gd name="T33" fmla="*/ 108 h 115"/>
                  <a:gd name="T34" fmla="*/ 43 w 73"/>
                  <a:gd name="T35" fmla="*/ 112 h 115"/>
                  <a:gd name="T36" fmla="*/ 35 w 73"/>
                  <a:gd name="T37" fmla="*/ 115 h 115"/>
                  <a:gd name="T38" fmla="*/ 27 w 73"/>
                  <a:gd name="T39" fmla="*/ 112 h 115"/>
                  <a:gd name="T40" fmla="*/ 20 w 73"/>
                  <a:gd name="T41" fmla="*/ 108 h 115"/>
                  <a:gd name="T42" fmla="*/ 12 w 73"/>
                  <a:gd name="T43" fmla="*/ 96 h 115"/>
                  <a:gd name="T44" fmla="*/ 4 w 73"/>
                  <a:gd name="T45" fmla="*/ 77 h 115"/>
                  <a:gd name="T46" fmla="*/ 0 w 73"/>
                  <a:gd name="T47" fmla="*/ 58 h 115"/>
                  <a:gd name="T48" fmla="*/ 16 w 73"/>
                  <a:gd name="T49" fmla="*/ 62 h 115"/>
                  <a:gd name="T50" fmla="*/ 20 w 73"/>
                  <a:gd name="T51" fmla="*/ 81 h 115"/>
                  <a:gd name="T52" fmla="*/ 23 w 73"/>
                  <a:gd name="T53" fmla="*/ 96 h 115"/>
                  <a:gd name="T54" fmla="*/ 27 w 73"/>
                  <a:gd name="T55" fmla="*/ 104 h 115"/>
                  <a:gd name="T56" fmla="*/ 31 w 73"/>
                  <a:gd name="T57" fmla="*/ 108 h 115"/>
                  <a:gd name="T58" fmla="*/ 35 w 73"/>
                  <a:gd name="T59" fmla="*/ 108 h 115"/>
                  <a:gd name="T60" fmla="*/ 39 w 73"/>
                  <a:gd name="T61" fmla="*/ 108 h 115"/>
                  <a:gd name="T62" fmla="*/ 46 w 73"/>
                  <a:gd name="T63" fmla="*/ 104 h 115"/>
                  <a:gd name="T64" fmla="*/ 50 w 73"/>
                  <a:gd name="T65" fmla="*/ 100 h 115"/>
                  <a:gd name="T66" fmla="*/ 50 w 73"/>
                  <a:gd name="T67" fmla="*/ 92 h 115"/>
                  <a:gd name="T68" fmla="*/ 54 w 73"/>
                  <a:gd name="T69" fmla="*/ 77 h 115"/>
                  <a:gd name="T70" fmla="*/ 54 w 73"/>
                  <a:gd name="T71" fmla="*/ 54 h 115"/>
                  <a:gd name="T72" fmla="*/ 54 w 73"/>
                  <a:gd name="T73" fmla="*/ 35 h 115"/>
                  <a:gd name="T74" fmla="*/ 50 w 73"/>
                  <a:gd name="T75" fmla="*/ 20 h 115"/>
                  <a:gd name="T76" fmla="*/ 50 w 73"/>
                  <a:gd name="T77" fmla="*/ 12 h 115"/>
                  <a:gd name="T78" fmla="*/ 46 w 73"/>
                  <a:gd name="T79" fmla="*/ 8 h 115"/>
                  <a:gd name="T80" fmla="*/ 43 w 73"/>
                  <a:gd name="T81" fmla="*/ 4 h 115"/>
                  <a:gd name="T82" fmla="*/ 35 w 73"/>
                  <a:gd name="T83" fmla="*/ 4 h 115"/>
                  <a:gd name="T84" fmla="*/ 31 w 73"/>
                  <a:gd name="T85" fmla="*/ 4 h 115"/>
                  <a:gd name="T86" fmla="*/ 27 w 73"/>
                  <a:gd name="T87" fmla="*/ 8 h 115"/>
                  <a:gd name="T88" fmla="*/ 23 w 73"/>
                  <a:gd name="T89" fmla="*/ 20 h 115"/>
                  <a:gd name="T90" fmla="*/ 20 w 73"/>
                  <a:gd name="T91" fmla="*/ 31 h 115"/>
                  <a:gd name="T92" fmla="*/ 20 w 73"/>
                  <a:gd name="T93" fmla="*/ 46 h 115"/>
                  <a:gd name="T94" fmla="*/ 16 w 73"/>
                  <a:gd name="T95" fmla="*/ 62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8"/>
                    </a:moveTo>
                    <a:lnTo>
                      <a:pt x="4" y="39"/>
                    </a:lnTo>
                    <a:lnTo>
                      <a:pt x="8" y="23"/>
                    </a:lnTo>
                    <a:lnTo>
                      <a:pt x="12" y="12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46" y="0"/>
                    </a:lnTo>
                    <a:lnTo>
                      <a:pt x="54" y="4"/>
                    </a:lnTo>
                    <a:lnTo>
                      <a:pt x="58" y="12"/>
                    </a:lnTo>
                    <a:lnTo>
                      <a:pt x="66" y="23"/>
                    </a:lnTo>
                    <a:lnTo>
                      <a:pt x="69" y="39"/>
                    </a:lnTo>
                    <a:lnTo>
                      <a:pt x="73" y="58"/>
                    </a:lnTo>
                    <a:lnTo>
                      <a:pt x="69" y="73"/>
                    </a:lnTo>
                    <a:lnTo>
                      <a:pt x="66" y="89"/>
                    </a:lnTo>
                    <a:lnTo>
                      <a:pt x="62" y="100"/>
                    </a:lnTo>
                    <a:lnTo>
                      <a:pt x="54" y="108"/>
                    </a:lnTo>
                    <a:lnTo>
                      <a:pt x="43" y="112"/>
                    </a:lnTo>
                    <a:lnTo>
                      <a:pt x="35" y="115"/>
                    </a:lnTo>
                    <a:lnTo>
                      <a:pt x="27" y="112"/>
                    </a:lnTo>
                    <a:lnTo>
                      <a:pt x="20" y="108"/>
                    </a:lnTo>
                    <a:lnTo>
                      <a:pt x="12" y="96"/>
                    </a:lnTo>
                    <a:lnTo>
                      <a:pt x="4" y="77"/>
                    </a:lnTo>
                    <a:lnTo>
                      <a:pt x="0" y="58"/>
                    </a:lnTo>
                    <a:close/>
                    <a:moveTo>
                      <a:pt x="16" y="62"/>
                    </a:moveTo>
                    <a:lnTo>
                      <a:pt x="20" y="81"/>
                    </a:lnTo>
                    <a:lnTo>
                      <a:pt x="23" y="96"/>
                    </a:lnTo>
                    <a:lnTo>
                      <a:pt x="27" y="104"/>
                    </a:lnTo>
                    <a:lnTo>
                      <a:pt x="31" y="108"/>
                    </a:lnTo>
                    <a:lnTo>
                      <a:pt x="35" y="108"/>
                    </a:lnTo>
                    <a:lnTo>
                      <a:pt x="39" y="108"/>
                    </a:lnTo>
                    <a:lnTo>
                      <a:pt x="46" y="104"/>
                    </a:lnTo>
                    <a:lnTo>
                      <a:pt x="50" y="100"/>
                    </a:lnTo>
                    <a:lnTo>
                      <a:pt x="50" y="92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5"/>
                    </a:lnTo>
                    <a:lnTo>
                      <a:pt x="50" y="20"/>
                    </a:lnTo>
                    <a:lnTo>
                      <a:pt x="50" y="12"/>
                    </a:lnTo>
                    <a:lnTo>
                      <a:pt x="46" y="8"/>
                    </a:lnTo>
                    <a:lnTo>
                      <a:pt x="43" y="4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27" y="8"/>
                    </a:lnTo>
                    <a:lnTo>
                      <a:pt x="23" y="20"/>
                    </a:lnTo>
                    <a:lnTo>
                      <a:pt x="20" y="31"/>
                    </a:lnTo>
                    <a:lnTo>
                      <a:pt x="20" y="46"/>
                    </a:lnTo>
                    <a:lnTo>
                      <a:pt x="16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91" name="Freeform 56"/>
              <p:cNvSpPr>
                <a:spLocks/>
              </p:cNvSpPr>
              <p:nvPr/>
            </p:nvSpPr>
            <p:spPr bwMode="auto">
              <a:xfrm>
                <a:off x="1255" y="1533"/>
                <a:ext cx="73" cy="112"/>
              </a:xfrm>
              <a:custGeom>
                <a:avLst/>
                <a:gdLst>
                  <a:gd name="T0" fmla="*/ 73 w 73"/>
                  <a:gd name="T1" fmla="*/ 92 h 112"/>
                  <a:gd name="T2" fmla="*/ 65 w 73"/>
                  <a:gd name="T3" fmla="*/ 112 h 112"/>
                  <a:gd name="T4" fmla="*/ 0 w 73"/>
                  <a:gd name="T5" fmla="*/ 112 h 112"/>
                  <a:gd name="T6" fmla="*/ 0 w 73"/>
                  <a:gd name="T7" fmla="*/ 112 h 112"/>
                  <a:gd name="T8" fmla="*/ 19 w 73"/>
                  <a:gd name="T9" fmla="*/ 92 h 112"/>
                  <a:gd name="T10" fmla="*/ 31 w 73"/>
                  <a:gd name="T11" fmla="*/ 81 h 112"/>
                  <a:gd name="T12" fmla="*/ 42 w 73"/>
                  <a:gd name="T13" fmla="*/ 66 h 112"/>
                  <a:gd name="T14" fmla="*/ 50 w 73"/>
                  <a:gd name="T15" fmla="*/ 50 h 112"/>
                  <a:gd name="T16" fmla="*/ 54 w 73"/>
                  <a:gd name="T17" fmla="*/ 35 h 112"/>
                  <a:gd name="T18" fmla="*/ 54 w 73"/>
                  <a:gd name="T19" fmla="*/ 27 h 112"/>
                  <a:gd name="T20" fmla="*/ 46 w 73"/>
                  <a:gd name="T21" fmla="*/ 20 h 112"/>
                  <a:gd name="T22" fmla="*/ 38 w 73"/>
                  <a:gd name="T23" fmla="*/ 12 h 112"/>
                  <a:gd name="T24" fmla="*/ 31 w 73"/>
                  <a:gd name="T25" fmla="*/ 12 h 112"/>
                  <a:gd name="T26" fmla="*/ 23 w 73"/>
                  <a:gd name="T27" fmla="*/ 12 h 112"/>
                  <a:gd name="T28" fmla="*/ 15 w 73"/>
                  <a:gd name="T29" fmla="*/ 16 h 112"/>
                  <a:gd name="T30" fmla="*/ 11 w 73"/>
                  <a:gd name="T31" fmla="*/ 23 h 112"/>
                  <a:gd name="T32" fmla="*/ 8 w 73"/>
                  <a:gd name="T33" fmla="*/ 31 h 112"/>
                  <a:gd name="T34" fmla="*/ 4 w 73"/>
                  <a:gd name="T35" fmla="*/ 31 h 112"/>
                  <a:gd name="T36" fmla="*/ 8 w 73"/>
                  <a:gd name="T37" fmla="*/ 16 h 112"/>
                  <a:gd name="T38" fmla="*/ 15 w 73"/>
                  <a:gd name="T39" fmla="*/ 8 h 112"/>
                  <a:gd name="T40" fmla="*/ 23 w 73"/>
                  <a:gd name="T41" fmla="*/ 0 h 112"/>
                  <a:gd name="T42" fmla="*/ 35 w 73"/>
                  <a:gd name="T43" fmla="*/ 0 h 112"/>
                  <a:gd name="T44" fmla="*/ 50 w 73"/>
                  <a:gd name="T45" fmla="*/ 0 h 112"/>
                  <a:gd name="T46" fmla="*/ 58 w 73"/>
                  <a:gd name="T47" fmla="*/ 8 h 112"/>
                  <a:gd name="T48" fmla="*/ 65 w 73"/>
                  <a:gd name="T49" fmla="*/ 20 h 112"/>
                  <a:gd name="T50" fmla="*/ 69 w 73"/>
                  <a:gd name="T51" fmla="*/ 27 h 112"/>
                  <a:gd name="T52" fmla="*/ 65 w 73"/>
                  <a:gd name="T53" fmla="*/ 39 h 112"/>
                  <a:gd name="T54" fmla="*/ 65 w 73"/>
                  <a:gd name="T55" fmla="*/ 46 h 112"/>
                  <a:gd name="T56" fmla="*/ 54 w 73"/>
                  <a:gd name="T57" fmla="*/ 58 h 112"/>
                  <a:gd name="T58" fmla="*/ 42 w 73"/>
                  <a:gd name="T59" fmla="*/ 73 h 112"/>
                  <a:gd name="T60" fmla="*/ 31 w 73"/>
                  <a:gd name="T61" fmla="*/ 85 h 112"/>
                  <a:gd name="T62" fmla="*/ 23 w 73"/>
                  <a:gd name="T63" fmla="*/ 96 h 112"/>
                  <a:gd name="T64" fmla="*/ 15 w 73"/>
                  <a:gd name="T65" fmla="*/ 100 h 112"/>
                  <a:gd name="T66" fmla="*/ 46 w 73"/>
                  <a:gd name="T67" fmla="*/ 100 h 112"/>
                  <a:gd name="T68" fmla="*/ 54 w 73"/>
                  <a:gd name="T69" fmla="*/ 100 h 112"/>
                  <a:gd name="T70" fmla="*/ 58 w 73"/>
                  <a:gd name="T71" fmla="*/ 100 h 112"/>
                  <a:gd name="T72" fmla="*/ 61 w 73"/>
                  <a:gd name="T73" fmla="*/ 100 h 112"/>
                  <a:gd name="T74" fmla="*/ 65 w 73"/>
                  <a:gd name="T75" fmla="*/ 96 h 112"/>
                  <a:gd name="T76" fmla="*/ 69 w 73"/>
                  <a:gd name="T77" fmla="*/ 96 h 112"/>
                  <a:gd name="T78" fmla="*/ 73 w 73"/>
                  <a:gd name="T79" fmla="*/ 92 h 112"/>
                  <a:gd name="T80" fmla="*/ 73 w 73"/>
                  <a:gd name="T81" fmla="*/ 92 h 11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"/>
                  <a:gd name="T124" fmla="*/ 0 h 112"/>
                  <a:gd name="T125" fmla="*/ 73 w 73"/>
                  <a:gd name="T126" fmla="*/ 112 h 11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" h="112">
                    <a:moveTo>
                      <a:pt x="73" y="92"/>
                    </a:moveTo>
                    <a:lnTo>
                      <a:pt x="65" y="112"/>
                    </a:lnTo>
                    <a:lnTo>
                      <a:pt x="0" y="112"/>
                    </a:lnTo>
                    <a:lnTo>
                      <a:pt x="19" y="92"/>
                    </a:lnTo>
                    <a:lnTo>
                      <a:pt x="31" y="81"/>
                    </a:lnTo>
                    <a:lnTo>
                      <a:pt x="42" y="66"/>
                    </a:lnTo>
                    <a:lnTo>
                      <a:pt x="50" y="50"/>
                    </a:lnTo>
                    <a:lnTo>
                      <a:pt x="54" y="35"/>
                    </a:lnTo>
                    <a:lnTo>
                      <a:pt x="54" y="27"/>
                    </a:lnTo>
                    <a:lnTo>
                      <a:pt x="46" y="20"/>
                    </a:lnTo>
                    <a:lnTo>
                      <a:pt x="38" y="12"/>
                    </a:lnTo>
                    <a:lnTo>
                      <a:pt x="31" y="12"/>
                    </a:lnTo>
                    <a:lnTo>
                      <a:pt x="23" y="12"/>
                    </a:lnTo>
                    <a:lnTo>
                      <a:pt x="15" y="16"/>
                    </a:lnTo>
                    <a:lnTo>
                      <a:pt x="11" y="23"/>
                    </a:lnTo>
                    <a:lnTo>
                      <a:pt x="8" y="31"/>
                    </a:lnTo>
                    <a:lnTo>
                      <a:pt x="4" y="31"/>
                    </a:lnTo>
                    <a:lnTo>
                      <a:pt x="8" y="16"/>
                    </a:lnTo>
                    <a:lnTo>
                      <a:pt x="15" y="8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50" y="0"/>
                    </a:lnTo>
                    <a:lnTo>
                      <a:pt x="58" y="8"/>
                    </a:lnTo>
                    <a:lnTo>
                      <a:pt x="65" y="20"/>
                    </a:lnTo>
                    <a:lnTo>
                      <a:pt x="69" y="27"/>
                    </a:lnTo>
                    <a:lnTo>
                      <a:pt x="65" y="39"/>
                    </a:lnTo>
                    <a:lnTo>
                      <a:pt x="65" y="46"/>
                    </a:lnTo>
                    <a:lnTo>
                      <a:pt x="54" y="58"/>
                    </a:lnTo>
                    <a:lnTo>
                      <a:pt x="42" y="73"/>
                    </a:lnTo>
                    <a:lnTo>
                      <a:pt x="31" y="85"/>
                    </a:lnTo>
                    <a:lnTo>
                      <a:pt x="23" y="96"/>
                    </a:lnTo>
                    <a:lnTo>
                      <a:pt x="15" y="100"/>
                    </a:lnTo>
                    <a:lnTo>
                      <a:pt x="46" y="100"/>
                    </a:lnTo>
                    <a:lnTo>
                      <a:pt x="54" y="100"/>
                    </a:lnTo>
                    <a:lnTo>
                      <a:pt x="58" y="100"/>
                    </a:lnTo>
                    <a:lnTo>
                      <a:pt x="61" y="100"/>
                    </a:lnTo>
                    <a:lnTo>
                      <a:pt x="65" y="96"/>
                    </a:lnTo>
                    <a:lnTo>
                      <a:pt x="69" y="96"/>
                    </a:lnTo>
                    <a:lnTo>
                      <a:pt x="73" y="9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92" name="Freeform 57"/>
              <p:cNvSpPr>
                <a:spLocks/>
              </p:cNvSpPr>
              <p:nvPr/>
            </p:nvSpPr>
            <p:spPr bwMode="auto">
              <a:xfrm>
                <a:off x="1343" y="1533"/>
                <a:ext cx="65" cy="115"/>
              </a:xfrm>
              <a:custGeom>
                <a:avLst/>
                <a:gdLst>
                  <a:gd name="T0" fmla="*/ 8 w 65"/>
                  <a:gd name="T1" fmla="*/ 12 h 115"/>
                  <a:gd name="T2" fmla="*/ 23 w 65"/>
                  <a:gd name="T3" fmla="*/ 0 h 115"/>
                  <a:gd name="T4" fmla="*/ 42 w 65"/>
                  <a:gd name="T5" fmla="*/ 0 h 115"/>
                  <a:gd name="T6" fmla="*/ 58 w 65"/>
                  <a:gd name="T7" fmla="*/ 16 h 115"/>
                  <a:gd name="T8" fmla="*/ 58 w 65"/>
                  <a:gd name="T9" fmla="*/ 31 h 115"/>
                  <a:gd name="T10" fmla="*/ 42 w 65"/>
                  <a:gd name="T11" fmla="*/ 46 h 115"/>
                  <a:gd name="T12" fmla="*/ 58 w 65"/>
                  <a:gd name="T13" fmla="*/ 58 h 115"/>
                  <a:gd name="T14" fmla="*/ 65 w 65"/>
                  <a:gd name="T15" fmla="*/ 77 h 115"/>
                  <a:gd name="T16" fmla="*/ 54 w 65"/>
                  <a:gd name="T17" fmla="*/ 100 h 115"/>
                  <a:gd name="T18" fmla="*/ 35 w 65"/>
                  <a:gd name="T19" fmla="*/ 112 h 115"/>
                  <a:gd name="T20" fmla="*/ 12 w 65"/>
                  <a:gd name="T21" fmla="*/ 115 h 115"/>
                  <a:gd name="T22" fmla="*/ 0 w 65"/>
                  <a:gd name="T23" fmla="*/ 108 h 115"/>
                  <a:gd name="T24" fmla="*/ 0 w 65"/>
                  <a:gd name="T25" fmla="*/ 104 h 115"/>
                  <a:gd name="T26" fmla="*/ 4 w 65"/>
                  <a:gd name="T27" fmla="*/ 100 h 115"/>
                  <a:gd name="T28" fmla="*/ 8 w 65"/>
                  <a:gd name="T29" fmla="*/ 100 h 115"/>
                  <a:gd name="T30" fmla="*/ 12 w 65"/>
                  <a:gd name="T31" fmla="*/ 104 h 115"/>
                  <a:gd name="T32" fmla="*/ 23 w 65"/>
                  <a:gd name="T33" fmla="*/ 108 h 115"/>
                  <a:gd name="T34" fmla="*/ 27 w 65"/>
                  <a:gd name="T35" fmla="*/ 108 h 115"/>
                  <a:gd name="T36" fmla="*/ 39 w 65"/>
                  <a:gd name="T37" fmla="*/ 108 h 115"/>
                  <a:gd name="T38" fmla="*/ 50 w 65"/>
                  <a:gd name="T39" fmla="*/ 92 h 115"/>
                  <a:gd name="T40" fmla="*/ 50 w 65"/>
                  <a:gd name="T41" fmla="*/ 81 h 115"/>
                  <a:gd name="T42" fmla="*/ 46 w 65"/>
                  <a:gd name="T43" fmla="*/ 69 h 115"/>
                  <a:gd name="T44" fmla="*/ 39 w 65"/>
                  <a:gd name="T45" fmla="*/ 62 h 115"/>
                  <a:gd name="T46" fmla="*/ 27 w 65"/>
                  <a:gd name="T47" fmla="*/ 58 h 115"/>
                  <a:gd name="T48" fmla="*/ 19 w 65"/>
                  <a:gd name="T49" fmla="*/ 58 h 115"/>
                  <a:gd name="T50" fmla="*/ 27 w 65"/>
                  <a:gd name="T51" fmla="*/ 54 h 115"/>
                  <a:gd name="T52" fmla="*/ 39 w 65"/>
                  <a:gd name="T53" fmla="*/ 46 h 115"/>
                  <a:gd name="T54" fmla="*/ 46 w 65"/>
                  <a:gd name="T55" fmla="*/ 35 h 115"/>
                  <a:gd name="T56" fmla="*/ 46 w 65"/>
                  <a:gd name="T57" fmla="*/ 20 h 115"/>
                  <a:gd name="T58" fmla="*/ 35 w 65"/>
                  <a:gd name="T59" fmla="*/ 12 h 115"/>
                  <a:gd name="T60" fmla="*/ 19 w 65"/>
                  <a:gd name="T61" fmla="*/ 12 h 115"/>
                  <a:gd name="T62" fmla="*/ 4 w 65"/>
                  <a:gd name="T63" fmla="*/ 23 h 1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5"/>
                  <a:gd name="T97" fmla="*/ 0 h 115"/>
                  <a:gd name="T98" fmla="*/ 65 w 65"/>
                  <a:gd name="T99" fmla="*/ 115 h 11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5" h="115">
                    <a:moveTo>
                      <a:pt x="4" y="23"/>
                    </a:moveTo>
                    <a:lnTo>
                      <a:pt x="8" y="12"/>
                    </a:lnTo>
                    <a:lnTo>
                      <a:pt x="16" y="4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42" y="0"/>
                    </a:lnTo>
                    <a:lnTo>
                      <a:pt x="54" y="8"/>
                    </a:lnTo>
                    <a:lnTo>
                      <a:pt x="58" y="16"/>
                    </a:lnTo>
                    <a:lnTo>
                      <a:pt x="58" y="23"/>
                    </a:lnTo>
                    <a:lnTo>
                      <a:pt x="58" y="31"/>
                    </a:lnTo>
                    <a:lnTo>
                      <a:pt x="50" y="39"/>
                    </a:lnTo>
                    <a:lnTo>
                      <a:pt x="42" y="46"/>
                    </a:lnTo>
                    <a:lnTo>
                      <a:pt x="50" y="50"/>
                    </a:lnTo>
                    <a:lnTo>
                      <a:pt x="58" y="58"/>
                    </a:lnTo>
                    <a:lnTo>
                      <a:pt x="62" y="66"/>
                    </a:lnTo>
                    <a:lnTo>
                      <a:pt x="65" y="77"/>
                    </a:lnTo>
                    <a:lnTo>
                      <a:pt x="62" y="89"/>
                    </a:lnTo>
                    <a:lnTo>
                      <a:pt x="54" y="100"/>
                    </a:lnTo>
                    <a:lnTo>
                      <a:pt x="46" y="108"/>
                    </a:lnTo>
                    <a:lnTo>
                      <a:pt x="35" y="112"/>
                    </a:lnTo>
                    <a:lnTo>
                      <a:pt x="19" y="115"/>
                    </a:lnTo>
                    <a:lnTo>
                      <a:pt x="12" y="115"/>
                    </a:lnTo>
                    <a:lnTo>
                      <a:pt x="4" y="112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4" y="104"/>
                    </a:lnTo>
                    <a:lnTo>
                      <a:pt x="4" y="100"/>
                    </a:lnTo>
                    <a:lnTo>
                      <a:pt x="8" y="100"/>
                    </a:lnTo>
                    <a:lnTo>
                      <a:pt x="12" y="100"/>
                    </a:lnTo>
                    <a:lnTo>
                      <a:pt x="12" y="104"/>
                    </a:lnTo>
                    <a:lnTo>
                      <a:pt x="19" y="104"/>
                    </a:lnTo>
                    <a:lnTo>
                      <a:pt x="23" y="108"/>
                    </a:lnTo>
                    <a:lnTo>
                      <a:pt x="27" y="108"/>
                    </a:lnTo>
                    <a:lnTo>
                      <a:pt x="31" y="108"/>
                    </a:lnTo>
                    <a:lnTo>
                      <a:pt x="39" y="108"/>
                    </a:lnTo>
                    <a:lnTo>
                      <a:pt x="46" y="100"/>
                    </a:lnTo>
                    <a:lnTo>
                      <a:pt x="50" y="92"/>
                    </a:lnTo>
                    <a:lnTo>
                      <a:pt x="50" y="85"/>
                    </a:lnTo>
                    <a:lnTo>
                      <a:pt x="50" y="81"/>
                    </a:lnTo>
                    <a:lnTo>
                      <a:pt x="50" y="73"/>
                    </a:lnTo>
                    <a:lnTo>
                      <a:pt x="46" y="69"/>
                    </a:lnTo>
                    <a:lnTo>
                      <a:pt x="42" y="66"/>
                    </a:lnTo>
                    <a:lnTo>
                      <a:pt x="39" y="62"/>
                    </a:lnTo>
                    <a:lnTo>
                      <a:pt x="35" y="62"/>
                    </a:lnTo>
                    <a:lnTo>
                      <a:pt x="27" y="58"/>
                    </a:lnTo>
                    <a:lnTo>
                      <a:pt x="23" y="58"/>
                    </a:lnTo>
                    <a:lnTo>
                      <a:pt x="19" y="58"/>
                    </a:lnTo>
                    <a:lnTo>
                      <a:pt x="19" y="54"/>
                    </a:lnTo>
                    <a:lnTo>
                      <a:pt x="27" y="54"/>
                    </a:lnTo>
                    <a:lnTo>
                      <a:pt x="35" y="50"/>
                    </a:lnTo>
                    <a:lnTo>
                      <a:pt x="39" y="46"/>
                    </a:lnTo>
                    <a:lnTo>
                      <a:pt x="42" y="43"/>
                    </a:lnTo>
                    <a:lnTo>
                      <a:pt x="46" y="35"/>
                    </a:lnTo>
                    <a:lnTo>
                      <a:pt x="46" y="27"/>
                    </a:lnTo>
                    <a:lnTo>
                      <a:pt x="46" y="20"/>
                    </a:lnTo>
                    <a:lnTo>
                      <a:pt x="42" y="16"/>
                    </a:lnTo>
                    <a:lnTo>
                      <a:pt x="35" y="12"/>
                    </a:lnTo>
                    <a:lnTo>
                      <a:pt x="27" y="8"/>
                    </a:lnTo>
                    <a:lnTo>
                      <a:pt x="19" y="12"/>
                    </a:lnTo>
                    <a:lnTo>
                      <a:pt x="12" y="16"/>
                    </a:lnTo>
                    <a:lnTo>
                      <a:pt x="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93" name="Rectangle 58"/>
              <p:cNvSpPr>
                <a:spLocks noChangeArrowheads="1"/>
              </p:cNvSpPr>
              <p:nvPr/>
            </p:nvSpPr>
            <p:spPr bwMode="auto">
              <a:xfrm>
                <a:off x="1554" y="1507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4" name="Freeform 59"/>
              <p:cNvSpPr>
                <a:spLocks/>
              </p:cNvSpPr>
              <p:nvPr/>
            </p:nvSpPr>
            <p:spPr bwMode="auto">
              <a:xfrm>
                <a:off x="1746" y="1629"/>
                <a:ext cx="19" cy="19"/>
              </a:xfrm>
              <a:custGeom>
                <a:avLst/>
                <a:gdLst>
                  <a:gd name="T0" fmla="*/ 8 w 19"/>
                  <a:gd name="T1" fmla="*/ 0 h 19"/>
                  <a:gd name="T2" fmla="*/ 12 w 19"/>
                  <a:gd name="T3" fmla="*/ 0 h 19"/>
                  <a:gd name="T4" fmla="*/ 15 w 19"/>
                  <a:gd name="T5" fmla="*/ 4 h 19"/>
                  <a:gd name="T6" fmla="*/ 19 w 19"/>
                  <a:gd name="T7" fmla="*/ 4 h 19"/>
                  <a:gd name="T8" fmla="*/ 19 w 19"/>
                  <a:gd name="T9" fmla="*/ 8 h 19"/>
                  <a:gd name="T10" fmla="*/ 19 w 19"/>
                  <a:gd name="T11" fmla="*/ 12 h 19"/>
                  <a:gd name="T12" fmla="*/ 15 w 19"/>
                  <a:gd name="T13" fmla="*/ 16 h 19"/>
                  <a:gd name="T14" fmla="*/ 12 w 19"/>
                  <a:gd name="T15" fmla="*/ 19 h 19"/>
                  <a:gd name="T16" fmla="*/ 8 w 19"/>
                  <a:gd name="T17" fmla="*/ 19 h 19"/>
                  <a:gd name="T18" fmla="*/ 8 w 19"/>
                  <a:gd name="T19" fmla="*/ 19 h 19"/>
                  <a:gd name="T20" fmla="*/ 4 w 19"/>
                  <a:gd name="T21" fmla="*/ 16 h 19"/>
                  <a:gd name="T22" fmla="*/ 0 w 19"/>
                  <a:gd name="T23" fmla="*/ 12 h 19"/>
                  <a:gd name="T24" fmla="*/ 0 w 19"/>
                  <a:gd name="T25" fmla="*/ 8 h 19"/>
                  <a:gd name="T26" fmla="*/ 0 w 19"/>
                  <a:gd name="T27" fmla="*/ 4 h 19"/>
                  <a:gd name="T28" fmla="*/ 4 w 19"/>
                  <a:gd name="T29" fmla="*/ 4 h 19"/>
                  <a:gd name="T30" fmla="*/ 8 w 19"/>
                  <a:gd name="T31" fmla="*/ 0 h 19"/>
                  <a:gd name="T32" fmla="*/ 8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8" y="0"/>
                    </a:moveTo>
                    <a:lnTo>
                      <a:pt x="12" y="0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19" y="8"/>
                    </a:lnTo>
                    <a:lnTo>
                      <a:pt x="19" y="12"/>
                    </a:lnTo>
                    <a:lnTo>
                      <a:pt x="15" y="16"/>
                    </a:lnTo>
                    <a:lnTo>
                      <a:pt x="12" y="19"/>
                    </a:lnTo>
                    <a:lnTo>
                      <a:pt x="8" y="19"/>
                    </a:lnTo>
                    <a:lnTo>
                      <a:pt x="4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95" name="Freeform 60"/>
              <p:cNvSpPr>
                <a:spLocks/>
              </p:cNvSpPr>
              <p:nvPr/>
            </p:nvSpPr>
            <p:spPr bwMode="auto">
              <a:xfrm>
                <a:off x="1784" y="1533"/>
                <a:ext cx="62" cy="115"/>
              </a:xfrm>
              <a:custGeom>
                <a:avLst/>
                <a:gdLst>
                  <a:gd name="T0" fmla="*/ 4 w 62"/>
                  <a:gd name="T1" fmla="*/ 12 h 115"/>
                  <a:gd name="T2" fmla="*/ 20 w 62"/>
                  <a:gd name="T3" fmla="*/ 0 h 115"/>
                  <a:gd name="T4" fmla="*/ 43 w 62"/>
                  <a:gd name="T5" fmla="*/ 0 h 115"/>
                  <a:gd name="T6" fmla="*/ 54 w 62"/>
                  <a:gd name="T7" fmla="*/ 16 h 115"/>
                  <a:gd name="T8" fmla="*/ 54 w 62"/>
                  <a:gd name="T9" fmla="*/ 31 h 115"/>
                  <a:gd name="T10" fmla="*/ 39 w 62"/>
                  <a:gd name="T11" fmla="*/ 46 h 115"/>
                  <a:gd name="T12" fmla="*/ 58 w 62"/>
                  <a:gd name="T13" fmla="*/ 58 h 115"/>
                  <a:gd name="T14" fmla="*/ 62 w 62"/>
                  <a:gd name="T15" fmla="*/ 77 h 115"/>
                  <a:gd name="T16" fmla="*/ 54 w 62"/>
                  <a:gd name="T17" fmla="*/ 100 h 115"/>
                  <a:gd name="T18" fmla="*/ 31 w 62"/>
                  <a:gd name="T19" fmla="*/ 112 h 115"/>
                  <a:gd name="T20" fmla="*/ 8 w 62"/>
                  <a:gd name="T21" fmla="*/ 115 h 115"/>
                  <a:gd name="T22" fmla="*/ 0 w 62"/>
                  <a:gd name="T23" fmla="*/ 108 h 115"/>
                  <a:gd name="T24" fmla="*/ 0 w 62"/>
                  <a:gd name="T25" fmla="*/ 104 h 115"/>
                  <a:gd name="T26" fmla="*/ 4 w 62"/>
                  <a:gd name="T27" fmla="*/ 100 h 115"/>
                  <a:gd name="T28" fmla="*/ 8 w 62"/>
                  <a:gd name="T29" fmla="*/ 100 h 115"/>
                  <a:gd name="T30" fmla="*/ 12 w 62"/>
                  <a:gd name="T31" fmla="*/ 104 h 115"/>
                  <a:gd name="T32" fmla="*/ 20 w 62"/>
                  <a:gd name="T33" fmla="*/ 108 h 115"/>
                  <a:gd name="T34" fmla="*/ 27 w 62"/>
                  <a:gd name="T35" fmla="*/ 108 h 115"/>
                  <a:gd name="T36" fmla="*/ 35 w 62"/>
                  <a:gd name="T37" fmla="*/ 108 h 115"/>
                  <a:gd name="T38" fmla="*/ 47 w 62"/>
                  <a:gd name="T39" fmla="*/ 92 h 115"/>
                  <a:gd name="T40" fmla="*/ 50 w 62"/>
                  <a:gd name="T41" fmla="*/ 81 h 115"/>
                  <a:gd name="T42" fmla="*/ 43 w 62"/>
                  <a:gd name="T43" fmla="*/ 69 h 115"/>
                  <a:gd name="T44" fmla="*/ 39 w 62"/>
                  <a:gd name="T45" fmla="*/ 62 h 115"/>
                  <a:gd name="T46" fmla="*/ 27 w 62"/>
                  <a:gd name="T47" fmla="*/ 58 h 115"/>
                  <a:gd name="T48" fmla="*/ 20 w 62"/>
                  <a:gd name="T49" fmla="*/ 58 h 115"/>
                  <a:gd name="T50" fmla="*/ 23 w 62"/>
                  <a:gd name="T51" fmla="*/ 54 h 115"/>
                  <a:gd name="T52" fmla="*/ 39 w 62"/>
                  <a:gd name="T53" fmla="*/ 46 h 115"/>
                  <a:gd name="T54" fmla="*/ 43 w 62"/>
                  <a:gd name="T55" fmla="*/ 35 h 115"/>
                  <a:gd name="T56" fmla="*/ 43 w 62"/>
                  <a:gd name="T57" fmla="*/ 20 h 115"/>
                  <a:gd name="T58" fmla="*/ 31 w 62"/>
                  <a:gd name="T59" fmla="*/ 12 h 115"/>
                  <a:gd name="T60" fmla="*/ 16 w 62"/>
                  <a:gd name="T61" fmla="*/ 12 h 115"/>
                  <a:gd name="T62" fmla="*/ 4 w 62"/>
                  <a:gd name="T63" fmla="*/ 23 h 1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2"/>
                  <a:gd name="T97" fmla="*/ 0 h 115"/>
                  <a:gd name="T98" fmla="*/ 62 w 62"/>
                  <a:gd name="T99" fmla="*/ 115 h 11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2" h="115">
                    <a:moveTo>
                      <a:pt x="0" y="23"/>
                    </a:moveTo>
                    <a:lnTo>
                      <a:pt x="4" y="12"/>
                    </a:lnTo>
                    <a:lnTo>
                      <a:pt x="12" y="4"/>
                    </a:lnTo>
                    <a:lnTo>
                      <a:pt x="20" y="0"/>
                    </a:lnTo>
                    <a:lnTo>
                      <a:pt x="31" y="0"/>
                    </a:lnTo>
                    <a:lnTo>
                      <a:pt x="43" y="0"/>
                    </a:lnTo>
                    <a:lnTo>
                      <a:pt x="50" y="8"/>
                    </a:lnTo>
                    <a:lnTo>
                      <a:pt x="54" y="16"/>
                    </a:lnTo>
                    <a:lnTo>
                      <a:pt x="58" y="23"/>
                    </a:lnTo>
                    <a:lnTo>
                      <a:pt x="54" y="31"/>
                    </a:lnTo>
                    <a:lnTo>
                      <a:pt x="50" y="39"/>
                    </a:lnTo>
                    <a:lnTo>
                      <a:pt x="39" y="46"/>
                    </a:lnTo>
                    <a:lnTo>
                      <a:pt x="50" y="50"/>
                    </a:lnTo>
                    <a:lnTo>
                      <a:pt x="58" y="58"/>
                    </a:lnTo>
                    <a:lnTo>
                      <a:pt x="62" y="66"/>
                    </a:lnTo>
                    <a:lnTo>
                      <a:pt x="62" y="77"/>
                    </a:lnTo>
                    <a:lnTo>
                      <a:pt x="58" y="89"/>
                    </a:lnTo>
                    <a:lnTo>
                      <a:pt x="54" y="100"/>
                    </a:lnTo>
                    <a:lnTo>
                      <a:pt x="43" y="108"/>
                    </a:lnTo>
                    <a:lnTo>
                      <a:pt x="31" y="112"/>
                    </a:lnTo>
                    <a:lnTo>
                      <a:pt x="20" y="115"/>
                    </a:lnTo>
                    <a:lnTo>
                      <a:pt x="8" y="115"/>
                    </a:lnTo>
                    <a:lnTo>
                      <a:pt x="4" y="112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4" y="100"/>
                    </a:lnTo>
                    <a:lnTo>
                      <a:pt x="8" y="100"/>
                    </a:lnTo>
                    <a:lnTo>
                      <a:pt x="12" y="104"/>
                    </a:lnTo>
                    <a:lnTo>
                      <a:pt x="16" y="104"/>
                    </a:lnTo>
                    <a:lnTo>
                      <a:pt x="20" y="108"/>
                    </a:lnTo>
                    <a:lnTo>
                      <a:pt x="23" y="108"/>
                    </a:lnTo>
                    <a:lnTo>
                      <a:pt x="27" y="108"/>
                    </a:lnTo>
                    <a:lnTo>
                      <a:pt x="35" y="108"/>
                    </a:lnTo>
                    <a:lnTo>
                      <a:pt x="43" y="100"/>
                    </a:lnTo>
                    <a:lnTo>
                      <a:pt x="47" y="92"/>
                    </a:lnTo>
                    <a:lnTo>
                      <a:pt x="50" y="85"/>
                    </a:lnTo>
                    <a:lnTo>
                      <a:pt x="50" y="81"/>
                    </a:lnTo>
                    <a:lnTo>
                      <a:pt x="47" y="73"/>
                    </a:lnTo>
                    <a:lnTo>
                      <a:pt x="43" y="69"/>
                    </a:lnTo>
                    <a:lnTo>
                      <a:pt x="43" y="66"/>
                    </a:lnTo>
                    <a:lnTo>
                      <a:pt x="39" y="62"/>
                    </a:lnTo>
                    <a:lnTo>
                      <a:pt x="31" y="62"/>
                    </a:lnTo>
                    <a:lnTo>
                      <a:pt x="27" y="58"/>
                    </a:lnTo>
                    <a:lnTo>
                      <a:pt x="20" y="58"/>
                    </a:lnTo>
                    <a:lnTo>
                      <a:pt x="20" y="54"/>
                    </a:lnTo>
                    <a:lnTo>
                      <a:pt x="23" y="54"/>
                    </a:lnTo>
                    <a:lnTo>
                      <a:pt x="31" y="50"/>
                    </a:lnTo>
                    <a:lnTo>
                      <a:pt x="39" y="46"/>
                    </a:lnTo>
                    <a:lnTo>
                      <a:pt x="43" y="43"/>
                    </a:lnTo>
                    <a:lnTo>
                      <a:pt x="43" y="35"/>
                    </a:lnTo>
                    <a:lnTo>
                      <a:pt x="43" y="27"/>
                    </a:lnTo>
                    <a:lnTo>
                      <a:pt x="43" y="20"/>
                    </a:lnTo>
                    <a:lnTo>
                      <a:pt x="39" y="16"/>
                    </a:lnTo>
                    <a:lnTo>
                      <a:pt x="31" y="12"/>
                    </a:lnTo>
                    <a:lnTo>
                      <a:pt x="23" y="8"/>
                    </a:lnTo>
                    <a:lnTo>
                      <a:pt x="16" y="12"/>
                    </a:lnTo>
                    <a:lnTo>
                      <a:pt x="8" y="16"/>
                    </a:lnTo>
                    <a:lnTo>
                      <a:pt x="4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96" name="Freeform 61"/>
              <p:cNvSpPr>
                <a:spLocks/>
              </p:cNvSpPr>
              <p:nvPr/>
            </p:nvSpPr>
            <p:spPr bwMode="auto">
              <a:xfrm>
                <a:off x="1865" y="1533"/>
                <a:ext cx="73" cy="112"/>
              </a:xfrm>
              <a:custGeom>
                <a:avLst/>
                <a:gdLst>
                  <a:gd name="T0" fmla="*/ 73 w 73"/>
                  <a:gd name="T1" fmla="*/ 92 h 112"/>
                  <a:gd name="T2" fmla="*/ 65 w 73"/>
                  <a:gd name="T3" fmla="*/ 112 h 112"/>
                  <a:gd name="T4" fmla="*/ 0 w 73"/>
                  <a:gd name="T5" fmla="*/ 112 h 112"/>
                  <a:gd name="T6" fmla="*/ 0 w 73"/>
                  <a:gd name="T7" fmla="*/ 112 h 112"/>
                  <a:gd name="T8" fmla="*/ 15 w 73"/>
                  <a:gd name="T9" fmla="*/ 92 h 112"/>
                  <a:gd name="T10" fmla="*/ 31 w 73"/>
                  <a:gd name="T11" fmla="*/ 81 h 112"/>
                  <a:gd name="T12" fmla="*/ 38 w 73"/>
                  <a:gd name="T13" fmla="*/ 66 h 112"/>
                  <a:gd name="T14" fmla="*/ 46 w 73"/>
                  <a:gd name="T15" fmla="*/ 50 h 112"/>
                  <a:gd name="T16" fmla="*/ 50 w 73"/>
                  <a:gd name="T17" fmla="*/ 35 h 112"/>
                  <a:gd name="T18" fmla="*/ 50 w 73"/>
                  <a:gd name="T19" fmla="*/ 27 h 112"/>
                  <a:gd name="T20" fmla="*/ 42 w 73"/>
                  <a:gd name="T21" fmla="*/ 20 h 112"/>
                  <a:gd name="T22" fmla="*/ 38 w 73"/>
                  <a:gd name="T23" fmla="*/ 12 h 112"/>
                  <a:gd name="T24" fmla="*/ 27 w 73"/>
                  <a:gd name="T25" fmla="*/ 12 h 112"/>
                  <a:gd name="T26" fmla="*/ 19 w 73"/>
                  <a:gd name="T27" fmla="*/ 12 h 112"/>
                  <a:gd name="T28" fmla="*/ 12 w 73"/>
                  <a:gd name="T29" fmla="*/ 16 h 112"/>
                  <a:gd name="T30" fmla="*/ 8 w 73"/>
                  <a:gd name="T31" fmla="*/ 23 h 112"/>
                  <a:gd name="T32" fmla="*/ 4 w 73"/>
                  <a:gd name="T33" fmla="*/ 31 h 112"/>
                  <a:gd name="T34" fmla="*/ 0 w 73"/>
                  <a:gd name="T35" fmla="*/ 31 h 112"/>
                  <a:gd name="T36" fmla="*/ 4 w 73"/>
                  <a:gd name="T37" fmla="*/ 16 h 112"/>
                  <a:gd name="T38" fmla="*/ 12 w 73"/>
                  <a:gd name="T39" fmla="*/ 8 h 112"/>
                  <a:gd name="T40" fmla="*/ 19 w 73"/>
                  <a:gd name="T41" fmla="*/ 0 h 112"/>
                  <a:gd name="T42" fmla="*/ 31 w 73"/>
                  <a:gd name="T43" fmla="*/ 0 h 112"/>
                  <a:gd name="T44" fmla="*/ 46 w 73"/>
                  <a:gd name="T45" fmla="*/ 0 h 112"/>
                  <a:gd name="T46" fmla="*/ 54 w 73"/>
                  <a:gd name="T47" fmla="*/ 8 h 112"/>
                  <a:gd name="T48" fmla="*/ 61 w 73"/>
                  <a:gd name="T49" fmla="*/ 20 h 112"/>
                  <a:gd name="T50" fmla="*/ 65 w 73"/>
                  <a:gd name="T51" fmla="*/ 27 h 112"/>
                  <a:gd name="T52" fmla="*/ 65 w 73"/>
                  <a:gd name="T53" fmla="*/ 39 h 112"/>
                  <a:gd name="T54" fmla="*/ 61 w 73"/>
                  <a:gd name="T55" fmla="*/ 46 h 112"/>
                  <a:gd name="T56" fmla="*/ 54 w 73"/>
                  <a:gd name="T57" fmla="*/ 58 h 112"/>
                  <a:gd name="T58" fmla="*/ 42 w 73"/>
                  <a:gd name="T59" fmla="*/ 73 h 112"/>
                  <a:gd name="T60" fmla="*/ 27 w 73"/>
                  <a:gd name="T61" fmla="*/ 85 h 112"/>
                  <a:gd name="T62" fmla="*/ 19 w 73"/>
                  <a:gd name="T63" fmla="*/ 96 h 112"/>
                  <a:gd name="T64" fmla="*/ 15 w 73"/>
                  <a:gd name="T65" fmla="*/ 100 h 112"/>
                  <a:gd name="T66" fmla="*/ 42 w 73"/>
                  <a:gd name="T67" fmla="*/ 100 h 112"/>
                  <a:gd name="T68" fmla="*/ 50 w 73"/>
                  <a:gd name="T69" fmla="*/ 100 h 112"/>
                  <a:gd name="T70" fmla="*/ 58 w 73"/>
                  <a:gd name="T71" fmla="*/ 100 h 112"/>
                  <a:gd name="T72" fmla="*/ 61 w 73"/>
                  <a:gd name="T73" fmla="*/ 100 h 112"/>
                  <a:gd name="T74" fmla="*/ 61 w 73"/>
                  <a:gd name="T75" fmla="*/ 96 h 112"/>
                  <a:gd name="T76" fmla="*/ 65 w 73"/>
                  <a:gd name="T77" fmla="*/ 96 h 112"/>
                  <a:gd name="T78" fmla="*/ 69 w 73"/>
                  <a:gd name="T79" fmla="*/ 92 h 112"/>
                  <a:gd name="T80" fmla="*/ 73 w 73"/>
                  <a:gd name="T81" fmla="*/ 92 h 11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"/>
                  <a:gd name="T124" fmla="*/ 0 h 112"/>
                  <a:gd name="T125" fmla="*/ 73 w 73"/>
                  <a:gd name="T126" fmla="*/ 112 h 11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" h="112">
                    <a:moveTo>
                      <a:pt x="73" y="92"/>
                    </a:moveTo>
                    <a:lnTo>
                      <a:pt x="65" y="112"/>
                    </a:lnTo>
                    <a:lnTo>
                      <a:pt x="0" y="112"/>
                    </a:lnTo>
                    <a:lnTo>
                      <a:pt x="15" y="92"/>
                    </a:lnTo>
                    <a:lnTo>
                      <a:pt x="31" y="81"/>
                    </a:lnTo>
                    <a:lnTo>
                      <a:pt x="38" y="66"/>
                    </a:lnTo>
                    <a:lnTo>
                      <a:pt x="46" y="50"/>
                    </a:lnTo>
                    <a:lnTo>
                      <a:pt x="50" y="35"/>
                    </a:lnTo>
                    <a:lnTo>
                      <a:pt x="50" y="27"/>
                    </a:lnTo>
                    <a:lnTo>
                      <a:pt x="42" y="20"/>
                    </a:lnTo>
                    <a:lnTo>
                      <a:pt x="38" y="12"/>
                    </a:lnTo>
                    <a:lnTo>
                      <a:pt x="27" y="12"/>
                    </a:lnTo>
                    <a:lnTo>
                      <a:pt x="19" y="12"/>
                    </a:lnTo>
                    <a:lnTo>
                      <a:pt x="12" y="16"/>
                    </a:lnTo>
                    <a:lnTo>
                      <a:pt x="8" y="23"/>
                    </a:lnTo>
                    <a:lnTo>
                      <a:pt x="4" y="31"/>
                    </a:lnTo>
                    <a:lnTo>
                      <a:pt x="0" y="31"/>
                    </a:lnTo>
                    <a:lnTo>
                      <a:pt x="4" y="16"/>
                    </a:lnTo>
                    <a:lnTo>
                      <a:pt x="12" y="8"/>
                    </a:lnTo>
                    <a:lnTo>
                      <a:pt x="19" y="0"/>
                    </a:lnTo>
                    <a:lnTo>
                      <a:pt x="31" y="0"/>
                    </a:lnTo>
                    <a:lnTo>
                      <a:pt x="46" y="0"/>
                    </a:lnTo>
                    <a:lnTo>
                      <a:pt x="54" y="8"/>
                    </a:lnTo>
                    <a:lnTo>
                      <a:pt x="61" y="20"/>
                    </a:lnTo>
                    <a:lnTo>
                      <a:pt x="65" y="27"/>
                    </a:lnTo>
                    <a:lnTo>
                      <a:pt x="65" y="39"/>
                    </a:lnTo>
                    <a:lnTo>
                      <a:pt x="61" y="46"/>
                    </a:lnTo>
                    <a:lnTo>
                      <a:pt x="54" y="58"/>
                    </a:lnTo>
                    <a:lnTo>
                      <a:pt x="42" y="73"/>
                    </a:lnTo>
                    <a:lnTo>
                      <a:pt x="27" y="85"/>
                    </a:lnTo>
                    <a:lnTo>
                      <a:pt x="19" y="96"/>
                    </a:lnTo>
                    <a:lnTo>
                      <a:pt x="15" y="100"/>
                    </a:lnTo>
                    <a:lnTo>
                      <a:pt x="42" y="100"/>
                    </a:lnTo>
                    <a:lnTo>
                      <a:pt x="50" y="100"/>
                    </a:lnTo>
                    <a:lnTo>
                      <a:pt x="58" y="100"/>
                    </a:lnTo>
                    <a:lnTo>
                      <a:pt x="61" y="100"/>
                    </a:lnTo>
                    <a:lnTo>
                      <a:pt x="61" y="96"/>
                    </a:lnTo>
                    <a:lnTo>
                      <a:pt x="65" y="96"/>
                    </a:lnTo>
                    <a:lnTo>
                      <a:pt x="69" y="92"/>
                    </a:lnTo>
                    <a:lnTo>
                      <a:pt x="73" y="9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97" name="Rectangle 62"/>
              <p:cNvSpPr>
                <a:spLocks noChangeArrowheads="1"/>
              </p:cNvSpPr>
              <p:nvPr/>
            </p:nvSpPr>
            <p:spPr bwMode="auto">
              <a:xfrm>
                <a:off x="2107" y="1507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8" name="Freeform 63"/>
              <p:cNvSpPr>
                <a:spLocks noEditPoints="1"/>
              </p:cNvSpPr>
              <p:nvPr/>
            </p:nvSpPr>
            <p:spPr bwMode="auto">
              <a:xfrm>
                <a:off x="2291" y="1533"/>
                <a:ext cx="69" cy="115"/>
              </a:xfrm>
              <a:custGeom>
                <a:avLst/>
                <a:gdLst>
                  <a:gd name="T0" fmla="*/ 0 w 69"/>
                  <a:gd name="T1" fmla="*/ 58 h 115"/>
                  <a:gd name="T2" fmla="*/ 4 w 69"/>
                  <a:gd name="T3" fmla="*/ 39 h 115"/>
                  <a:gd name="T4" fmla="*/ 8 w 69"/>
                  <a:gd name="T5" fmla="*/ 23 h 115"/>
                  <a:gd name="T6" fmla="*/ 11 w 69"/>
                  <a:gd name="T7" fmla="*/ 12 h 115"/>
                  <a:gd name="T8" fmla="*/ 19 w 69"/>
                  <a:gd name="T9" fmla="*/ 4 h 115"/>
                  <a:gd name="T10" fmla="*/ 27 w 69"/>
                  <a:gd name="T11" fmla="*/ 0 h 115"/>
                  <a:gd name="T12" fmla="*/ 34 w 69"/>
                  <a:gd name="T13" fmla="*/ 0 h 115"/>
                  <a:gd name="T14" fmla="*/ 42 w 69"/>
                  <a:gd name="T15" fmla="*/ 0 h 115"/>
                  <a:gd name="T16" fmla="*/ 50 w 69"/>
                  <a:gd name="T17" fmla="*/ 4 h 115"/>
                  <a:gd name="T18" fmla="*/ 57 w 69"/>
                  <a:gd name="T19" fmla="*/ 12 h 115"/>
                  <a:gd name="T20" fmla="*/ 65 w 69"/>
                  <a:gd name="T21" fmla="*/ 23 h 115"/>
                  <a:gd name="T22" fmla="*/ 69 w 69"/>
                  <a:gd name="T23" fmla="*/ 39 h 115"/>
                  <a:gd name="T24" fmla="*/ 69 w 69"/>
                  <a:gd name="T25" fmla="*/ 58 h 115"/>
                  <a:gd name="T26" fmla="*/ 69 w 69"/>
                  <a:gd name="T27" fmla="*/ 73 h 115"/>
                  <a:gd name="T28" fmla="*/ 65 w 69"/>
                  <a:gd name="T29" fmla="*/ 89 h 115"/>
                  <a:gd name="T30" fmla="*/ 57 w 69"/>
                  <a:gd name="T31" fmla="*/ 100 h 115"/>
                  <a:gd name="T32" fmla="*/ 50 w 69"/>
                  <a:gd name="T33" fmla="*/ 108 h 115"/>
                  <a:gd name="T34" fmla="*/ 42 w 69"/>
                  <a:gd name="T35" fmla="*/ 112 h 115"/>
                  <a:gd name="T36" fmla="*/ 34 w 69"/>
                  <a:gd name="T37" fmla="*/ 115 h 115"/>
                  <a:gd name="T38" fmla="*/ 27 w 69"/>
                  <a:gd name="T39" fmla="*/ 112 h 115"/>
                  <a:gd name="T40" fmla="*/ 15 w 69"/>
                  <a:gd name="T41" fmla="*/ 108 h 115"/>
                  <a:gd name="T42" fmla="*/ 8 w 69"/>
                  <a:gd name="T43" fmla="*/ 96 h 115"/>
                  <a:gd name="T44" fmla="*/ 4 w 69"/>
                  <a:gd name="T45" fmla="*/ 77 h 115"/>
                  <a:gd name="T46" fmla="*/ 0 w 69"/>
                  <a:gd name="T47" fmla="*/ 58 h 115"/>
                  <a:gd name="T48" fmla="*/ 15 w 69"/>
                  <a:gd name="T49" fmla="*/ 62 h 115"/>
                  <a:gd name="T50" fmla="*/ 19 w 69"/>
                  <a:gd name="T51" fmla="*/ 81 h 115"/>
                  <a:gd name="T52" fmla="*/ 23 w 69"/>
                  <a:gd name="T53" fmla="*/ 96 h 115"/>
                  <a:gd name="T54" fmla="*/ 27 w 69"/>
                  <a:gd name="T55" fmla="*/ 104 h 115"/>
                  <a:gd name="T56" fmla="*/ 31 w 69"/>
                  <a:gd name="T57" fmla="*/ 108 h 115"/>
                  <a:gd name="T58" fmla="*/ 34 w 69"/>
                  <a:gd name="T59" fmla="*/ 108 h 115"/>
                  <a:gd name="T60" fmla="*/ 38 w 69"/>
                  <a:gd name="T61" fmla="*/ 108 h 115"/>
                  <a:gd name="T62" fmla="*/ 46 w 69"/>
                  <a:gd name="T63" fmla="*/ 104 h 115"/>
                  <a:gd name="T64" fmla="*/ 50 w 69"/>
                  <a:gd name="T65" fmla="*/ 100 h 115"/>
                  <a:gd name="T66" fmla="*/ 50 w 69"/>
                  <a:gd name="T67" fmla="*/ 92 h 115"/>
                  <a:gd name="T68" fmla="*/ 54 w 69"/>
                  <a:gd name="T69" fmla="*/ 77 h 115"/>
                  <a:gd name="T70" fmla="*/ 54 w 69"/>
                  <a:gd name="T71" fmla="*/ 54 h 115"/>
                  <a:gd name="T72" fmla="*/ 54 w 69"/>
                  <a:gd name="T73" fmla="*/ 35 h 115"/>
                  <a:gd name="T74" fmla="*/ 50 w 69"/>
                  <a:gd name="T75" fmla="*/ 20 h 115"/>
                  <a:gd name="T76" fmla="*/ 46 w 69"/>
                  <a:gd name="T77" fmla="*/ 12 h 115"/>
                  <a:gd name="T78" fmla="*/ 42 w 69"/>
                  <a:gd name="T79" fmla="*/ 8 h 115"/>
                  <a:gd name="T80" fmla="*/ 38 w 69"/>
                  <a:gd name="T81" fmla="*/ 4 h 115"/>
                  <a:gd name="T82" fmla="*/ 34 w 69"/>
                  <a:gd name="T83" fmla="*/ 4 h 115"/>
                  <a:gd name="T84" fmla="*/ 31 w 69"/>
                  <a:gd name="T85" fmla="*/ 4 h 115"/>
                  <a:gd name="T86" fmla="*/ 27 w 69"/>
                  <a:gd name="T87" fmla="*/ 8 h 115"/>
                  <a:gd name="T88" fmla="*/ 23 w 69"/>
                  <a:gd name="T89" fmla="*/ 20 h 115"/>
                  <a:gd name="T90" fmla="*/ 19 w 69"/>
                  <a:gd name="T91" fmla="*/ 31 h 115"/>
                  <a:gd name="T92" fmla="*/ 15 w 69"/>
                  <a:gd name="T93" fmla="*/ 46 h 115"/>
                  <a:gd name="T94" fmla="*/ 15 w 69"/>
                  <a:gd name="T95" fmla="*/ 62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8"/>
                    </a:moveTo>
                    <a:lnTo>
                      <a:pt x="4" y="39"/>
                    </a:lnTo>
                    <a:lnTo>
                      <a:pt x="8" y="23"/>
                    </a:lnTo>
                    <a:lnTo>
                      <a:pt x="11" y="12"/>
                    </a:lnTo>
                    <a:lnTo>
                      <a:pt x="19" y="4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0" y="4"/>
                    </a:lnTo>
                    <a:lnTo>
                      <a:pt x="57" y="12"/>
                    </a:lnTo>
                    <a:lnTo>
                      <a:pt x="65" y="23"/>
                    </a:lnTo>
                    <a:lnTo>
                      <a:pt x="69" y="39"/>
                    </a:lnTo>
                    <a:lnTo>
                      <a:pt x="69" y="58"/>
                    </a:lnTo>
                    <a:lnTo>
                      <a:pt x="69" y="73"/>
                    </a:lnTo>
                    <a:lnTo>
                      <a:pt x="65" y="89"/>
                    </a:lnTo>
                    <a:lnTo>
                      <a:pt x="57" y="100"/>
                    </a:lnTo>
                    <a:lnTo>
                      <a:pt x="50" y="108"/>
                    </a:lnTo>
                    <a:lnTo>
                      <a:pt x="42" y="112"/>
                    </a:lnTo>
                    <a:lnTo>
                      <a:pt x="34" y="115"/>
                    </a:lnTo>
                    <a:lnTo>
                      <a:pt x="27" y="112"/>
                    </a:lnTo>
                    <a:lnTo>
                      <a:pt x="15" y="108"/>
                    </a:lnTo>
                    <a:lnTo>
                      <a:pt x="8" y="96"/>
                    </a:lnTo>
                    <a:lnTo>
                      <a:pt x="4" y="77"/>
                    </a:lnTo>
                    <a:lnTo>
                      <a:pt x="0" y="58"/>
                    </a:lnTo>
                    <a:close/>
                    <a:moveTo>
                      <a:pt x="15" y="62"/>
                    </a:moveTo>
                    <a:lnTo>
                      <a:pt x="19" y="81"/>
                    </a:lnTo>
                    <a:lnTo>
                      <a:pt x="23" y="96"/>
                    </a:lnTo>
                    <a:lnTo>
                      <a:pt x="27" y="104"/>
                    </a:lnTo>
                    <a:lnTo>
                      <a:pt x="31" y="108"/>
                    </a:lnTo>
                    <a:lnTo>
                      <a:pt x="34" y="108"/>
                    </a:lnTo>
                    <a:lnTo>
                      <a:pt x="38" y="108"/>
                    </a:lnTo>
                    <a:lnTo>
                      <a:pt x="46" y="104"/>
                    </a:lnTo>
                    <a:lnTo>
                      <a:pt x="50" y="100"/>
                    </a:lnTo>
                    <a:lnTo>
                      <a:pt x="50" y="92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5"/>
                    </a:lnTo>
                    <a:lnTo>
                      <a:pt x="50" y="20"/>
                    </a:lnTo>
                    <a:lnTo>
                      <a:pt x="46" y="12"/>
                    </a:lnTo>
                    <a:lnTo>
                      <a:pt x="42" y="8"/>
                    </a:lnTo>
                    <a:lnTo>
                      <a:pt x="38" y="4"/>
                    </a:lnTo>
                    <a:lnTo>
                      <a:pt x="34" y="4"/>
                    </a:lnTo>
                    <a:lnTo>
                      <a:pt x="31" y="4"/>
                    </a:lnTo>
                    <a:lnTo>
                      <a:pt x="27" y="8"/>
                    </a:lnTo>
                    <a:lnTo>
                      <a:pt x="23" y="20"/>
                    </a:lnTo>
                    <a:lnTo>
                      <a:pt x="19" y="31"/>
                    </a:lnTo>
                    <a:lnTo>
                      <a:pt x="15" y="46"/>
                    </a:lnTo>
                    <a:lnTo>
                      <a:pt x="15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99" name="Rectangle 64"/>
              <p:cNvSpPr>
                <a:spLocks noChangeArrowheads="1"/>
              </p:cNvSpPr>
              <p:nvPr/>
            </p:nvSpPr>
            <p:spPr bwMode="auto">
              <a:xfrm>
                <a:off x="2705" y="1507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0" name="Freeform 65"/>
              <p:cNvSpPr>
                <a:spLocks/>
              </p:cNvSpPr>
              <p:nvPr/>
            </p:nvSpPr>
            <p:spPr bwMode="auto">
              <a:xfrm>
                <a:off x="2901" y="1629"/>
                <a:ext cx="19" cy="19"/>
              </a:xfrm>
              <a:custGeom>
                <a:avLst/>
                <a:gdLst>
                  <a:gd name="T0" fmla="*/ 8 w 19"/>
                  <a:gd name="T1" fmla="*/ 0 h 19"/>
                  <a:gd name="T2" fmla="*/ 11 w 19"/>
                  <a:gd name="T3" fmla="*/ 0 h 19"/>
                  <a:gd name="T4" fmla="*/ 15 w 19"/>
                  <a:gd name="T5" fmla="*/ 4 h 19"/>
                  <a:gd name="T6" fmla="*/ 19 w 19"/>
                  <a:gd name="T7" fmla="*/ 4 h 19"/>
                  <a:gd name="T8" fmla="*/ 19 w 19"/>
                  <a:gd name="T9" fmla="*/ 8 h 19"/>
                  <a:gd name="T10" fmla="*/ 19 w 19"/>
                  <a:gd name="T11" fmla="*/ 12 h 19"/>
                  <a:gd name="T12" fmla="*/ 15 w 19"/>
                  <a:gd name="T13" fmla="*/ 16 h 19"/>
                  <a:gd name="T14" fmla="*/ 11 w 19"/>
                  <a:gd name="T15" fmla="*/ 19 h 19"/>
                  <a:gd name="T16" fmla="*/ 8 w 19"/>
                  <a:gd name="T17" fmla="*/ 19 h 19"/>
                  <a:gd name="T18" fmla="*/ 4 w 19"/>
                  <a:gd name="T19" fmla="*/ 19 h 19"/>
                  <a:gd name="T20" fmla="*/ 4 w 19"/>
                  <a:gd name="T21" fmla="*/ 16 h 19"/>
                  <a:gd name="T22" fmla="*/ 0 w 19"/>
                  <a:gd name="T23" fmla="*/ 12 h 19"/>
                  <a:gd name="T24" fmla="*/ 0 w 19"/>
                  <a:gd name="T25" fmla="*/ 8 h 19"/>
                  <a:gd name="T26" fmla="*/ 0 w 19"/>
                  <a:gd name="T27" fmla="*/ 4 h 19"/>
                  <a:gd name="T28" fmla="*/ 4 w 19"/>
                  <a:gd name="T29" fmla="*/ 4 h 19"/>
                  <a:gd name="T30" fmla="*/ 4 w 19"/>
                  <a:gd name="T31" fmla="*/ 0 h 19"/>
                  <a:gd name="T32" fmla="*/ 8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8" y="0"/>
                    </a:moveTo>
                    <a:lnTo>
                      <a:pt x="11" y="0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19" y="8"/>
                    </a:lnTo>
                    <a:lnTo>
                      <a:pt x="19" y="12"/>
                    </a:lnTo>
                    <a:lnTo>
                      <a:pt x="15" y="16"/>
                    </a:lnTo>
                    <a:lnTo>
                      <a:pt x="11" y="19"/>
                    </a:lnTo>
                    <a:lnTo>
                      <a:pt x="8" y="19"/>
                    </a:lnTo>
                    <a:lnTo>
                      <a:pt x="4" y="19"/>
                    </a:lnTo>
                    <a:lnTo>
                      <a:pt x="4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01" name="Freeform 66"/>
              <p:cNvSpPr>
                <a:spLocks noEditPoints="1"/>
              </p:cNvSpPr>
              <p:nvPr/>
            </p:nvSpPr>
            <p:spPr bwMode="auto">
              <a:xfrm>
                <a:off x="2936" y="1533"/>
                <a:ext cx="72" cy="115"/>
              </a:xfrm>
              <a:custGeom>
                <a:avLst/>
                <a:gdLst>
                  <a:gd name="T0" fmla="*/ 0 w 72"/>
                  <a:gd name="T1" fmla="*/ 58 h 115"/>
                  <a:gd name="T2" fmla="*/ 3 w 72"/>
                  <a:gd name="T3" fmla="*/ 39 h 115"/>
                  <a:gd name="T4" fmla="*/ 7 w 72"/>
                  <a:gd name="T5" fmla="*/ 23 h 115"/>
                  <a:gd name="T6" fmla="*/ 15 w 72"/>
                  <a:gd name="T7" fmla="*/ 12 h 115"/>
                  <a:gd name="T8" fmla="*/ 23 w 72"/>
                  <a:gd name="T9" fmla="*/ 4 h 115"/>
                  <a:gd name="T10" fmla="*/ 30 w 72"/>
                  <a:gd name="T11" fmla="*/ 0 h 115"/>
                  <a:gd name="T12" fmla="*/ 38 w 72"/>
                  <a:gd name="T13" fmla="*/ 0 h 115"/>
                  <a:gd name="T14" fmla="*/ 46 w 72"/>
                  <a:gd name="T15" fmla="*/ 0 h 115"/>
                  <a:gd name="T16" fmla="*/ 53 w 72"/>
                  <a:gd name="T17" fmla="*/ 4 h 115"/>
                  <a:gd name="T18" fmla="*/ 57 w 72"/>
                  <a:gd name="T19" fmla="*/ 12 h 115"/>
                  <a:gd name="T20" fmla="*/ 65 w 72"/>
                  <a:gd name="T21" fmla="*/ 23 h 115"/>
                  <a:gd name="T22" fmla="*/ 69 w 72"/>
                  <a:gd name="T23" fmla="*/ 39 h 115"/>
                  <a:gd name="T24" fmla="*/ 72 w 72"/>
                  <a:gd name="T25" fmla="*/ 58 h 115"/>
                  <a:gd name="T26" fmla="*/ 69 w 72"/>
                  <a:gd name="T27" fmla="*/ 73 h 115"/>
                  <a:gd name="T28" fmla="*/ 65 w 72"/>
                  <a:gd name="T29" fmla="*/ 89 h 115"/>
                  <a:gd name="T30" fmla="*/ 61 w 72"/>
                  <a:gd name="T31" fmla="*/ 100 h 115"/>
                  <a:gd name="T32" fmla="*/ 53 w 72"/>
                  <a:gd name="T33" fmla="*/ 108 h 115"/>
                  <a:gd name="T34" fmla="*/ 42 w 72"/>
                  <a:gd name="T35" fmla="*/ 112 h 115"/>
                  <a:gd name="T36" fmla="*/ 34 w 72"/>
                  <a:gd name="T37" fmla="*/ 115 h 115"/>
                  <a:gd name="T38" fmla="*/ 26 w 72"/>
                  <a:gd name="T39" fmla="*/ 112 h 115"/>
                  <a:gd name="T40" fmla="*/ 19 w 72"/>
                  <a:gd name="T41" fmla="*/ 108 h 115"/>
                  <a:gd name="T42" fmla="*/ 11 w 72"/>
                  <a:gd name="T43" fmla="*/ 96 h 115"/>
                  <a:gd name="T44" fmla="*/ 3 w 72"/>
                  <a:gd name="T45" fmla="*/ 77 h 115"/>
                  <a:gd name="T46" fmla="*/ 0 w 72"/>
                  <a:gd name="T47" fmla="*/ 58 h 115"/>
                  <a:gd name="T48" fmla="*/ 15 w 72"/>
                  <a:gd name="T49" fmla="*/ 62 h 115"/>
                  <a:gd name="T50" fmla="*/ 19 w 72"/>
                  <a:gd name="T51" fmla="*/ 81 h 115"/>
                  <a:gd name="T52" fmla="*/ 23 w 72"/>
                  <a:gd name="T53" fmla="*/ 96 h 115"/>
                  <a:gd name="T54" fmla="*/ 26 w 72"/>
                  <a:gd name="T55" fmla="*/ 104 h 115"/>
                  <a:gd name="T56" fmla="*/ 30 w 72"/>
                  <a:gd name="T57" fmla="*/ 108 h 115"/>
                  <a:gd name="T58" fmla="*/ 34 w 72"/>
                  <a:gd name="T59" fmla="*/ 108 h 115"/>
                  <a:gd name="T60" fmla="*/ 42 w 72"/>
                  <a:gd name="T61" fmla="*/ 108 h 115"/>
                  <a:gd name="T62" fmla="*/ 46 w 72"/>
                  <a:gd name="T63" fmla="*/ 104 h 115"/>
                  <a:gd name="T64" fmla="*/ 49 w 72"/>
                  <a:gd name="T65" fmla="*/ 100 h 115"/>
                  <a:gd name="T66" fmla="*/ 53 w 72"/>
                  <a:gd name="T67" fmla="*/ 92 h 115"/>
                  <a:gd name="T68" fmla="*/ 53 w 72"/>
                  <a:gd name="T69" fmla="*/ 77 h 115"/>
                  <a:gd name="T70" fmla="*/ 57 w 72"/>
                  <a:gd name="T71" fmla="*/ 54 h 115"/>
                  <a:gd name="T72" fmla="*/ 53 w 72"/>
                  <a:gd name="T73" fmla="*/ 35 h 115"/>
                  <a:gd name="T74" fmla="*/ 53 w 72"/>
                  <a:gd name="T75" fmla="*/ 20 h 115"/>
                  <a:gd name="T76" fmla="*/ 49 w 72"/>
                  <a:gd name="T77" fmla="*/ 12 h 115"/>
                  <a:gd name="T78" fmla="*/ 46 w 72"/>
                  <a:gd name="T79" fmla="*/ 8 h 115"/>
                  <a:gd name="T80" fmla="*/ 42 w 72"/>
                  <a:gd name="T81" fmla="*/ 4 h 115"/>
                  <a:gd name="T82" fmla="*/ 38 w 72"/>
                  <a:gd name="T83" fmla="*/ 4 h 115"/>
                  <a:gd name="T84" fmla="*/ 30 w 72"/>
                  <a:gd name="T85" fmla="*/ 4 h 115"/>
                  <a:gd name="T86" fmla="*/ 26 w 72"/>
                  <a:gd name="T87" fmla="*/ 8 h 115"/>
                  <a:gd name="T88" fmla="*/ 23 w 72"/>
                  <a:gd name="T89" fmla="*/ 20 h 115"/>
                  <a:gd name="T90" fmla="*/ 19 w 72"/>
                  <a:gd name="T91" fmla="*/ 31 h 115"/>
                  <a:gd name="T92" fmla="*/ 19 w 72"/>
                  <a:gd name="T93" fmla="*/ 46 h 115"/>
                  <a:gd name="T94" fmla="*/ 15 w 72"/>
                  <a:gd name="T95" fmla="*/ 62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2"/>
                  <a:gd name="T145" fmla="*/ 0 h 115"/>
                  <a:gd name="T146" fmla="*/ 72 w 72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2" h="115">
                    <a:moveTo>
                      <a:pt x="0" y="58"/>
                    </a:moveTo>
                    <a:lnTo>
                      <a:pt x="3" y="39"/>
                    </a:lnTo>
                    <a:lnTo>
                      <a:pt x="7" y="23"/>
                    </a:lnTo>
                    <a:lnTo>
                      <a:pt x="15" y="12"/>
                    </a:lnTo>
                    <a:lnTo>
                      <a:pt x="23" y="4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3" y="4"/>
                    </a:lnTo>
                    <a:lnTo>
                      <a:pt x="57" y="12"/>
                    </a:lnTo>
                    <a:lnTo>
                      <a:pt x="65" y="23"/>
                    </a:lnTo>
                    <a:lnTo>
                      <a:pt x="69" y="39"/>
                    </a:lnTo>
                    <a:lnTo>
                      <a:pt x="72" y="58"/>
                    </a:lnTo>
                    <a:lnTo>
                      <a:pt x="69" y="73"/>
                    </a:lnTo>
                    <a:lnTo>
                      <a:pt x="65" y="89"/>
                    </a:lnTo>
                    <a:lnTo>
                      <a:pt x="61" y="100"/>
                    </a:lnTo>
                    <a:lnTo>
                      <a:pt x="53" y="108"/>
                    </a:lnTo>
                    <a:lnTo>
                      <a:pt x="42" y="112"/>
                    </a:lnTo>
                    <a:lnTo>
                      <a:pt x="34" y="115"/>
                    </a:lnTo>
                    <a:lnTo>
                      <a:pt x="26" y="112"/>
                    </a:lnTo>
                    <a:lnTo>
                      <a:pt x="19" y="108"/>
                    </a:lnTo>
                    <a:lnTo>
                      <a:pt x="11" y="96"/>
                    </a:lnTo>
                    <a:lnTo>
                      <a:pt x="3" y="77"/>
                    </a:lnTo>
                    <a:lnTo>
                      <a:pt x="0" y="58"/>
                    </a:lnTo>
                    <a:close/>
                    <a:moveTo>
                      <a:pt x="15" y="62"/>
                    </a:moveTo>
                    <a:lnTo>
                      <a:pt x="19" y="81"/>
                    </a:lnTo>
                    <a:lnTo>
                      <a:pt x="23" y="96"/>
                    </a:lnTo>
                    <a:lnTo>
                      <a:pt x="26" y="104"/>
                    </a:lnTo>
                    <a:lnTo>
                      <a:pt x="30" y="108"/>
                    </a:lnTo>
                    <a:lnTo>
                      <a:pt x="34" y="108"/>
                    </a:lnTo>
                    <a:lnTo>
                      <a:pt x="42" y="108"/>
                    </a:lnTo>
                    <a:lnTo>
                      <a:pt x="46" y="104"/>
                    </a:lnTo>
                    <a:lnTo>
                      <a:pt x="49" y="100"/>
                    </a:lnTo>
                    <a:lnTo>
                      <a:pt x="53" y="92"/>
                    </a:lnTo>
                    <a:lnTo>
                      <a:pt x="53" y="77"/>
                    </a:lnTo>
                    <a:lnTo>
                      <a:pt x="57" y="54"/>
                    </a:lnTo>
                    <a:lnTo>
                      <a:pt x="53" y="35"/>
                    </a:lnTo>
                    <a:lnTo>
                      <a:pt x="53" y="20"/>
                    </a:lnTo>
                    <a:lnTo>
                      <a:pt x="49" y="12"/>
                    </a:lnTo>
                    <a:lnTo>
                      <a:pt x="46" y="8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0" y="4"/>
                    </a:lnTo>
                    <a:lnTo>
                      <a:pt x="26" y="8"/>
                    </a:lnTo>
                    <a:lnTo>
                      <a:pt x="23" y="20"/>
                    </a:lnTo>
                    <a:lnTo>
                      <a:pt x="19" y="31"/>
                    </a:lnTo>
                    <a:lnTo>
                      <a:pt x="19" y="46"/>
                    </a:lnTo>
                    <a:lnTo>
                      <a:pt x="15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02" name="Freeform 67"/>
              <p:cNvSpPr>
                <a:spLocks noEditPoints="1"/>
              </p:cNvSpPr>
              <p:nvPr/>
            </p:nvSpPr>
            <p:spPr bwMode="auto">
              <a:xfrm>
                <a:off x="3020" y="1533"/>
                <a:ext cx="73" cy="115"/>
              </a:xfrm>
              <a:custGeom>
                <a:avLst/>
                <a:gdLst>
                  <a:gd name="T0" fmla="*/ 0 w 73"/>
                  <a:gd name="T1" fmla="*/ 58 h 115"/>
                  <a:gd name="T2" fmla="*/ 4 w 73"/>
                  <a:gd name="T3" fmla="*/ 39 h 115"/>
                  <a:gd name="T4" fmla="*/ 8 w 73"/>
                  <a:gd name="T5" fmla="*/ 23 h 115"/>
                  <a:gd name="T6" fmla="*/ 11 w 73"/>
                  <a:gd name="T7" fmla="*/ 12 h 115"/>
                  <a:gd name="T8" fmla="*/ 23 w 73"/>
                  <a:gd name="T9" fmla="*/ 4 h 115"/>
                  <a:gd name="T10" fmla="*/ 27 w 73"/>
                  <a:gd name="T11" fmla="*/ 0 h 115"/>
                  <a:gd name="T12" fmla="*/ 34 w 73"/>
                  <a:gd name="T13" fmla="*/ 0 h 115"/>
                  <a:gd name="T14" fmla="*/ 46 w 73"/>
                  <a:gd name="T15" fmla="*/ 0 h 115"/>
                  <a:gd name="T16" fmla="*/ 50 w 73"/>
                  <a:gd name="T17" fmla="*/ 4 h 115"/>
                  <a:gd name="T18" fmla="*/ 57 w 73"/>
                  <a:gd name="T19" fmla="*/ 12 h 115"/>
                  <a:gd name="T20" fmla="*/ 65 w 73"/>
                  <a:gd name="T21" fmla="*/ 23 h 115"/>
                  <a:gd name="T22" fmla="*/ 69 w 73"/>
                  <a:gd name="T23" fmla="*/ 39 h 115"/>
                  <a:gd name="T24" fmla="*/ 73 w 73"/>
                  <a:gd name="T25" fmla="*/ 58 h 115"/>
                  <a:gd name="T26" fmla="*/ 69 w 73"/>
                  <a:gd name="T27" fmla="*/ 73 h 115"/>
                  <a:gd name="T28" fmla="*/ 65 w 73"/>
                  <a:gd name="T29" fmla="*/ 89 h 115"/>
                  <a:gd name="T30" fmla="*/ 57 w 73"/>
                  <a:gd name="T31" fmla="*/ 100 h 115"/>
                  <a:gd name="T32" fmla="*/ 50 w 73"/>
                  <a:gd name="T33" fmla="*/ 108 h 115"/>
                  <a:gd name="T34" fmla="*/ 42 w 73"/>
                  <a:gd name="T35" fmla="*/ 112 h 115"/>
                  <a:gd name="T36" fmla="*/ 34 w 73"/>
                  <a:gd name="T37" fmla="*/ 115 h 115"/>
                  <a:gd name="T38" fmla="*/ 27 w 73"/>
                  <a:gd name="T39" fmla="*/ 112 h 115"/>
                  <a:gd name="T40" fmla="*/ 15 w 73"/>
                  <a:gd name="T41" fmla="*/ 108 h 115"/>
                  <a:gd name="T42" fmla="*/ 11 w 73"/>
                  <a:gd name="T43" fmla="*/ 96 h 115"/>
                  <a:gd name="T44" fmla="*/ 4 w 73"/>
                  <a:gd name="T45" fmla="*/ 77 h 115"/>
                  <a:gd name="T46" fmla="*/ 0 w 73"/>
                  <a:gd name="T47" fmla="*/ 58 h 115"/>
                  <a:gd name="T48" fmla="*/ 15 w 73"/>
                  <a:gd name="T49" fmla="*/ 62 h 115"/>
                  <a:gd name="T50" fmla="*/ 19 w 73"/>
                  <a:gd name="T51" fmla="*/ 81 h 115"/>
                  <a:gd name="T52" fmla="*/ 23 w 73"/>
                  <a:gd name="T53" fmla="*/ 96 h 115"/>
                  <a:gd name="T54" fmla="*/ 27 w 73"/>
                  <a:gd name="T55" fmla="*/ 104 h 115"/>
                  <a:gd name="T56" fmla="*/ 31 w 73"/>
                  <a:gd name="T57" fmla="*/ 108 h 115"/>
                  <a:gd name="T58" fmla="*/ 34 w 73"/>
                  <a:gd name="T59" fmla="*/ 108 h 115"/>
                  <a:gd name="T60" fmla="*/ 38 w 73"/>
                  <a:gd name="T61" fmla="*/ 108 h 115"/>
                  <a:gd name="T62" fmla="*/ 46 w 73"/>
                  <a:gd name="T63" fmla="*/ 104 h 115"/>
                  <a:gd name="T64" fmla="*/ 50 w 73"/>
                  <a:gd name="T65" fmla="*/ 100 h 115"/>
                  <a:gd name="T66" fmla="*/ 50 w 73"/>
                  <a:gd name="T67" fmla="*/ 92 h 115"/>
                  <a:gd name="T68" fmla="*/ 54 w 73"/>
                  <a:gd name="T69" fmla="*/ 77 h 115"/>
                  <a:gd name="T70" fmla="*/ 54 w 73"/>
                  <a:gd name="T71" fmla="*/ 54 h 115"/>
                  <a:gd name="T72" fmla="*/ 54 w 73"/>
                  <a:gd name="T73" fmla="*/ 35 h 115"/>
                  <a:gd name="T74" fmla="*/ 50 w 73"/>
                  <a:gd name="T75" fmla="*/ 20 h 115"/>
                  <a:gd name="T76" fmla="*/ 50 w 73"/>
                  <a:gd name="T77" fmla="*/ 12 h 115"/>
                  <a:gd name="T78" fmla="*/ 42 w 73"/>
                  <a:gd name="T79" fmla="*/ 8 h 115"/>
                  <a:gd name="T80" fmla="*/ 42 w 73"/>
                  <a:gd name="T81" fmla="*/ 4 h 115"/>
                  <a:gd name="T82" fmla="*/ 34 w 73"/>
                  <a:gd name="T83" fmla="*/ 4 h 115"/>
                  <a:gd name="T84" fmla="*/ 31 w 73"/>
                  <a:gd name="T85" fmla="*/ 4 h 115"/>
                  <a:gd name="T86" fmla="*/ 27 w 73"/>
                  <a:gd name="T87" fmla="*/ 8 h 115"/>
                  <a:gd name="T88" fmla="*/ 23 w 73"/>
                  <a:gd name="T89" fmla="*/ 20 h 115"/>
                  <a:gd name="T90" fmla="*/ 19 w 73"/>
                  <a:gd name="T91" fmla="*/ 31 h 115"/>
                  <a:gd name="T92" fmla="*/ 15 w 73"/>
                  <a:gd name="T93" fmla="*/ 46 h 115"/>
                  <a:gd name="T94" fmla="*/ 15 w 73"/>
                  <a:gd name="T95" fmla="*/ 62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8"/>
                    </a:moveTo>
                    <a:lnTo>
                      <a:pt x="4" y="39"/>
                    </a:lnTo>
                    <a:lnTo>
                      <a:pt x="8" y="23"/>
                    </a:lnTo>
                    <a:lnTo>
                      <a:pt x="11" y="12"/>
                    </a:lnTo>
                    <a:lnTo>
                      <a:pt x="23" y="4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50" y="4"/>
                    </a:lnTo>
                    <a:lnTo>
                      <a:pt x="57" y="12"/>
                    </a:lnTo>
                    <a:lnTo>
                      <a:pt x="65" y="23"/>
                    </a:lnTo>
                    <a:lnTo>
                      <a:pt x="69" y="39"/>
                    </a:lnTo>
                    <a:lnTo>
                      <a:pt x="73" y="58"/>
                    </a:lnTo>
                    <a:lnTo>
                      <a:pt x="69" y="73"/>
                    </a:lnTo>
                    <a:lnTo>
                      <a:pt x="65" y="89"/>
                    </a:lnTo>
                    <a:lnTo>
                      <a:pt x="57" y="100"/>
                    </a:lnTo>
                    <a:lnTo>
                      <a:pt x="50" y="108"/>
                    </a:lnTo>
                    <a:lnTo>
                      <a:pt x="42" y="112"/>
                    </a:lnTo>
                    <a:lnTo>
                      <a:pt x="34" y="115"/>
                    </a:lnTo>
                    <a:lnTo>
                      <a:pt x="27" y="112"/>
                    </a:lnTo>
                    <a:lnTo>
                      <a:pt x="15" y="108"/>
                    </a:lnTo>
                    <a:lnTo>
                      <a:pt x="11" y="96"/>
                    </a:lnTo>
                    <a:lnTo>
                      <a:pt x="4" y="77"/>
                    </a:lnTo>
                    <a:lnTo>
                      <a:pt x="0" y="58"/>
                    </a:lnTo>
                    <a:close/>
                    <a:moveTo>
                      <a:pt x="15" y="62"/>
                    </a:moveTo>
                    <a:lnTo>
                      <a:pt x="19" y="81"/>
                    </a:lnTo>
                    <a:lnTo>
                      <a:pt x="23" y="96"/>
                    </a:lnTo>
                    <a:lnTo>
                      <a:pt x="27" y="104"/>
                    </a:lnTo>
                    <a:lnTo>
                      <a:pt x="31" y="108"/>
                    </a:lnTo>
                    <a:lnTo>
                      <a:pt x="34" y="108"/>
                    </a:lnTo>
                    <a:lnTo>
                      <a:pt x="38" y="108"/>
                    </a:lnTo>
                    <a:lnTo>
                      <a:pt x="46" y="104"/>
                    </a:lnTo>
                    <a:lnTo>
                      <a:pt x="50" y="100"/>
                    </a:lnTo>
                    <a:lnTo>
                      <a:pt x="50" y="92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5"/>
                    </a:lnTo>
                    <a:lnTo>
                      <a:pt x="50" y="20"/>
                    </a:lnTo>
                    <a:lnTo>
                      <a:pt x="50" y="12"/>
                    </a:lnTo>
                    <a:lnTo>
                      <a:pt x="42" y="8"/>
                    </a:lnTo>
                    <a:lnTo>
                      <a:pt x="42" y="4"/>
                    </a:lnTo>
                    <a:lnTo>
                      <a:pt x="34" y="4"/>
                    </a:lnTo>
                    <a:lnTo>
                      <a:pt x="31" y="4"/>
                    </a:lnTo>
                    <a:lnTo>
                      <a:pt x="27" y="8"/>
                    </a:lnTo>
                    <a:lnTo>
                      <a:pt x="23" y="20"/>
                    </a:lnTo>
                    <a:lnTo>
                      <a:pt x="19" y="31"/>
                    </a:lnTo>
                    <a:lnTo>
                      <a:pt x="15" y="46"/>
                    </a:lnTo>
                    <a:lnTo>
                      <a:pt x="15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03" name="Freeform 68"/>
              <p:cNvSpPr>
                <a:spLocks/>
              </p:cNvSpPr>
              <p:nvPr/>
            </p:nvSpPr>
            <p:spPr bwMode="auto">
              <a:xfrm>
                <a:off x="3104" y="1533"/>
                <a:ext cx="66" cy="115"/>
              </a:xfrm>
              <a:custGeom>
                <a:avLst/>
                <a:gdLst>
                  <a:gd name="T0" fmla="*/ 8 w 66"/>
                  <a:gd name="T1" fmla="*/ 12 h 115"/>
                  <a:gd name="T2" fmla="*/ 23 w 66"/>
                  <a:gd name="T3" fmla="*/ 0 h 115"/>
                  <a:gd name="T4" fmla="*/ 46 w 66"/>
                  <a:gd name="T5" fmla="*/ 0 h 115"/>
                  <a:gd name="T6" fmla="*/ 58 w 66"/>
                  <a:gd name="T7" fmla="*/ 16 h 115"/>
                  <a:gd name="T8" fmla="*/ 58 w 66"/>
                  <a:gd name="T9" fmla="*/ 31 h 115"/>
                  <a:gd name="T10" fmla="*/ 43 w 66"/>
                  <a:gd name="T11" fmla="*/ 46 h 115"/>
                  <a:gd name="T12" fmla="*/ 58 w 66"/>
                  <a:gd name="T13" fmla="*/ 58 h 115"/>
                  <a:gd name="T14" fmla="*/ 66 w 66"/>
                  <a:gd name="T15" fmla="*/ 77 h 115"/>
                  <a:gd name="T16" fmla="*/ 54 w 66"/>
                  <a:gd name="T17" fmla="*/ 100 h 115"/>
                  <a:gd name="T18" fmla="*/ 35 w 66"/>
                  <a:gd name="T19" fmla="*/ 112 h 115"/>
                  <a:gd name="T20" fmla="*/ 12 w 66"/>
                  <a:gd name="T21" fmla="*/ 115 h 115"/>
                  <a:gd name="T22" fmla="*/ 0 w 66"/>
                  <a:gd name="T23" fmla="*/ 108 h 115"/>
                  <a:gd name="T24" fmla="*/ 0 w 66"/>
                  <a:gd name="T25" fmla="*/ 104 h 115"/>
                  <a:gd name="T26" fmla="*/ 4 w 66"/>
                  <a:gd name="T27" fmla="*/ 100 h 115"/>
                  <a:gd name="T28" fmla="*/ 8 w 66"/>
                  <a:gd name="T29" fmla="*/ 100 h 115"/>
                  <a:gd name="T30" fmla="*/ 16 w 66"/>
                  <a:gd name="T31" fmla="*/ 104 h 115"/>
                  <a:gd name="T32" fmla="*/ 23 w 66"/>
                  <a:gd name="T33" fmla="*/ 108 h 115"/>
                  <a:gd name="T34" fmla="*/ 27 w 66"/>
                  <a:gd name="T35" fmla="*/ 108 h 115"/>
                  <a:gd name="T36" fmla="*/ 39 w 66"/>
                  <a:gd name="T37" fmla="*/ 108 h 115"/>
                  <a:gd name="T38" fmla="*/ 50 w 66"/>
                  <a:gd name="T39" fmla="*/ 92 h 115"/>
                  <a:gd name="T40" fmla="*/ 50 w 66"/>
                  <a:gd name="T41" fmla="*/ 81 h 115"/>
                  <a:gd name="T42" fmla="*/ 46 w 66"/>
                  <a:gd name="T43" fmla="*/ 69 h 115"/>
                  <a:gd name="T44" fmla="*/ 39 w 66"/>
                  <a:gd name="T45" fmla="*/ 62 h 115"/>
                  <a:gd name="T46" fmla="*/ 27 w 66"/>
                  <a:gd name="T47" fmla="*/ 58 h 115"/>
                  <a:gd name="T48" fmla="*/ 20 w 66"/>
                  <a:gd name="T49" fmla="*/ 58 h 115"/>
                  <a:gd name="T50" fmla="*/ 27 w 66"/>
                  <a:gd name="T51" fmla="*/ 54 h 115"/>
                  <a:gd name="T52" fmla="*/ 39 w 66"/>
                  <a:gd name="T53" fmla="*/ 46 h 115"/>
                  <a:gd name="T54" fmla="*/ 46 w 66"/>
                  <a:gd name="T55" fmla="*/ 35 h 115"/>
                  <a:gd name="T56" fmla="*/ 46 w 66"/>
                  <a:gd name="T57" fmla="*/ 20 h 115"/>
                  <a:gd name="T58" fmla="*/ 35 w 66"/>
                  <a:gd name="T59" fmla="*/ 12 h 115"/>
                  <a:gd name="T60" fmla="*/ 20 w 66"/>
                  <a:gd name="T61" fmla="*/ 12 h 115"/>
                  <a:gd name="T62" fmla="*/ 4 w 66"/>
                  <a:gd name="T63" fmla="*/ 23 h 1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6"/>
                  <a:gd name="T97" fmla="*/ 0 h 115"/>
                  <a:gd name="T98" fmla="*/ 66 w 66"/>
                  <a:gd name="T99" fmla="*/ 115 h 11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6" h="115">
                    <a:moveTo>
                      <a:pt x="4" y="23"/>
                    </a:moveTo>
                    <a:lnTo>
                      <a:pt x="8" y="12"/>
                    </a:lnTo>
                    <a:lnTo>
                      <a:pt x="16" y="4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46" y="0"/>
                    </a:lnTo>
                    <a:lnTo>
                      <a:pt x="54" y="8"/>
                    </a:lnTo>
                    <a:lnTo>
                      <a:pt x="58" y="16"/>
                    </a:lnTo>
                    <a:lnTo>
                      <a:pt x="58" y="23"/>
                    </a:lnTo>
                    <a:lnTo>
                      <a:pt x="58" y="31"/>
                    </a:lnTo>
                    <a:lnTo>
                      <a:pt x="50" y="39"/>
                    </a:lnTo>
                    <a:lnTo>
                      <a:pt x="43" y="46"/>
                    </a:lnTo>
                    <a:lnTo>
                      <a:pt x="50" y="50"/>
                    </a:lnTo>
                    <a:lnTo>
                      <a:pt x="58" y="58"/>
                    </a:lnTo>
                    <a:lnTo>
                      <a:pt x="62" y="66"/>
                    </a:lnTo>
                    <a:lnTo>
                      <a:pt x="66" y="77"/>
                    </a:lnTo>
                    <a:lnTo>
                      <a:pt x="62" y="89"/>
                    </a:lnTo>
                    <a:lnTo>
                      <a:pt x="54" y="100"/>
                    </a:lnTo>
                    <a:lnTo>
                      <a:pt x="46" y="108"/>
                    </a:lnTo>
                    <a:lnTo>
                      <a:pt x="35" y="112"/>
                    </a:lnTo>
                    <a:lnTo>
                      <a:pt x="20" y="115"/>
                    </a:lnTo>
                    <a:lnTo>
                      <a:pt x="12" y="115"/>
                    </a:lnTo>
                    <a:lnTo>
                      <a:pt x="4" y="112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4" y="104"/>
                    </a:lnTo>
                    <a:lnTo>
                      <a:pt x="4" y="100"/>
                    </a:lnTo>
                    <a:lnTo>
                      <a:pt x="8" y="100"/>
                    </a:lnTo>
                    <a:lnTo>
                      <a:pt x="12" y="100"/>
                    </a:lnTo>
                    <a:lnTo>
                      <a:pt x="16" y="104"/>
                    </a:lnTo>
                    <a:lnTo>
                      <a:pt x="20" y="104"/>
                    </a:lnTo>
                    <a:lnTo>
                      <a:pt x="23" y="108"/>
                    </a:lnTo>
                    <a:lnTo>
                      <a:pt x="27" y="108"/>
                    </a:lnTo>
                    <a:lnTo>
                      <a:pt x="31" y="108"/>
                    </a:lnTo>
                    <a:lnTo>
                      <a:pt x="39" y="108"/>
                    </a:lnTo>
                    <a:lnTo>
                      <a:pt x="46" y="100"/>
                    </a:lnTo>
                    <a:lnTo>
                      <a:pt x="50" y="92"/>
                    </a:lnTo>
                    <a:lnTo>
                      <a:pt x="50" y="85"/>
                    </a:lnTo>
                    <a:lnTo>
                      <a:pt x="50" y="81"/>
                    </a:lnTo>
                    <a:lnTo>
                      <a:pt x="50" y="73"/>
                    </a:lnTo>
                    <a:lnTo>
                      <a:pt x="46" y="69"/>
                    </a:lnTo>
                    <a:lnTo>
                      <a:pt x="43" y="66"/>
                    </a:lnTo>
                    <a:lnTo>
                      <a:pt x="39" y="62"/>
                    </a:lnTo>
                    <a:lnTo>
                      <a:pt x="35" y="62"/>
                    </a:lnTo>
                    <a:lnTo>
                      <a:pt x="27" y="58"/>
                    </a:lnTo>
                    <a:lnTo>
                      <a:pt x="23" y="58"/>
                    </a:lnTo>
                    <a:lnTo>
                      <a:pt x="20" y="58"/>
                    </a:lnTo>
                    <a:lnTo>
                      <a:pt x="20" y="54"/>
                    </a:lnTo>
                    <a:lnTo>
                      <a:pt x="27" y="54"/>
                    </a:lnTo>
                    <a:lnTo>
                      <a:pt x="35" y="50"/>
                    </a:lnTo>
                    <a:lnTo>
                      <a:pt x="39" y="46"/>
                    </a:lnTo>
                    <a:lnTo>
                      <a:pt x="43" y="43"/>
                    </a:lnTo>
                    <a:lnTo>
                      <a:pt x="46" y="35"/>
                    </a:lnTo>
                    <a:lnTo>
                      <a:pt x="46" y="27"/>
                    </a:lnTo>
                    <a:lnTo>
                      <a:pt x="46" y="20"/>
                    </a:lnTo>
                    <a:lnTo>
                      <a:pt x="43" y="16"/>
                    </a:lnTo>
                    <a:lnTo>
                      <a:pt x="35" y="12"/>
                    </a:lnTo>
                    <a:lnTo>
                      <a:pt x="27" y="8"/>
                    </a:lnTo>
                    <a:lnTo>
                      <a:pt x="20" y="12"/>
                    </a:lnTo>
                    <a:lnTo>
                      <a:pt x="12" y="16"/>
                    </a:lnTo>
                    <a:lnTo>
                      <a:pt x="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04" name="Freeform 69"/>
              <p:cNvSpPr>
                <a:spLocks noEditPoints="1"/>
              </p:cNvSpPr>
              <p:nvPr/>
            </p:nvSpPr>
            <p:spPr bwMode="auto">
              <a:xfrm>
                <a:off x="3193" y="1533"/>
                <a:ext cx="65" cy="115"/>
              </a:xfrm>
              <a:custGeom>
                <a:avLst/>
                <a:gdLst>
                  <a:gd name="T0" fmla="*/ 11 w 65"/>
                  <a:gd name="T1" fmla="*/ 46 h 115"/>
                  <a:gd name="T2" fmla="*/ 3 w 65"/>
                  <a:gd name="T3" fmla="*/ 31 h 115"/>
                  <a:gd name="T4" fmla="*/ 3 w 65"/>
                  <a:gd name="T5" fmla="*/ 16 h 115"/>
                  <a:gd name="T6" fmla="*/ 19 w 65"/>
                  <a:gd name="T7" fmla="*/ 0 h 115"/>
                  <a:gd name="T8" fmla="*/ 46 w 65"/>
                  <a:gd name="T9" fmla="*/ 0 h 115"/>
                  <a:gd name="T10" fmla="*/ 61 w 65"/>
                  <a:gd name="T11" fmla="*/ 16 h 115"/>
                  <a:gd name="T12" fmla="*/ 61 w 65"/>
                  <a:gd name="T13" fmla="*/ 31 h 115"/>
                  <a:gd name="T14" fmla="*/ 49 w 65"/>
                  <a:gd name="T15" fmla="*/ 43 h 115"/>
                  <a:gd name="T16" fmla="*/ 49 w 65"/>
                  <a:gd name="T17" fmla="*/ 62 h 115"/>
                  <a:gd name="T18" fmla="*/ 61 w 65"/>
                  <a:gd name="T19" fmla="*/ 77 h 115"/>
                  <a:gd name="T20" fmla="*/ 61 w 65"/>
                  <a:gd name="T21" fmla="*/ 96 h 115"/>
                  <a:gd name="T22" fmla="*/ 46 w 65"/>
                  <a:gd name="T23" fmla="*/ 112 h 115"/>
                  <a:gd name="T24" fmla="*/ 23 w 65"/>
                  <a:gd name="T25" fmla="*/ 115 h 115"/>
                  <a:gd name="T26" fmla="*/ 7 w 65"/>
                  <a:gd name="T27" fmla="*/ 104 h 115"/>
                  <a:gd name="T28" fmla="*/ 0 w 65"/>
                  <a:gd name="T29" fmla="*/ 89 h 115"/>
                  <a:gd name="T30" fmla="*/ 3 w 65"/>
                  <a:gd name="T31" fmla="*/ 73 h 115"/>
                  <a:gd name="T32" fmla="*/ 23 w 65"/>
                  <a:gd name="T33" fmla="*/ 58 h 115"/>
                  <a:gd name="T34" fmla="*/ 42 w 65"/>
                  <a:gd name="T35" fmla="*/ 39 h 115"/>
                  <a:gd name="T36" fmla="*/ 46 w 65"/>
                  <a:gd name="T37" fmla="*/ 27 h 115"/>
                  <a:gd name="T38" fmla="*/ 46 w 65"/>
                  <a:gd name="T39" fmla="*/ 16 h 115"/>
                  <a:gd name="T40" fmla="*/ 38 w 65"/>
                  <a:gd name="T41" fmla="*/ 4 h 115"/>
                  <a:gd name="T42" fmla="*/ 26 w 65"/>
                  <a:gd name="T43" fmla="*/ 4 h 115"/>
                  <a:gd name="T44" fmla="*/ 19 w 65"/>
                  <a:gd name="T45" fmla="*/ 16 h 115"/>
                  <a:gd name="T46" fmla="*/ 19 w 65"/>
                  <a:gd name="T47" fmla="*/ 23 h 115"/>
                  <a:gd name="T48" fmla="*/ 23 w 65"/>
                  <a:gd name="T49" fmla="*/ 35 h 115"/>
                  <a:gd name="T50" fmla="*/ 34 w 65"/>
                  <a:gd name="T51" fmla="*/ 50 h 115"/>
                  <a:gd name="T52" fmla="*/ 23 w 65"/>
                  <a:gd name="T53" fmla="*/ 66 h 115"/>
                  <a:gd name="T54" fmla="*/ 15 w 65"/>
                  <a:gd name="T55" fmla="*/ 81 h 115"/>
                  <a:gd name="T56" fmla="*/ 15 w 65"/>
                  <a:gd name="T57" fmla="*/ 96 h 115"/>
                  <a:gd name="T58" fmla="*/ 26 w 65"/>
                  <a:gd name="T59" fmla="*/ 108 h 115"/>
                  <a:gd name="T60" fmla="*/ 38 w 65"/>
                  <a:gd name="T61" fmla="*/ 108 h 115"/>
                  <a:gd name="T62" fmla="*/ 46 w 65"/>
                  <a:gd name="T63" fmla="*/ 100 h 115"/>
                  <a:gd name="T64" fmla="*/ 49 w 65"/>
                  <a:gd name="T65" fmla="*/ 89 h 115"/>
                  <a:gd name="T66" fmla="*/ 42 w 65"/>
                  <a:gd name="T67" fmla="*/ 77 h 115"/>
                  <a:gd name="T68" fmla="*/ 26 w 65"/>
                  <a:gd name="T69" fmla="*/ 62 h 11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5"/>
                  <a:gd name="T106" fmla="*/ 0 h 115"/>
                  <a:gd name="T107" fmla="*/ 65 w 65"/>
                  <a:gd name="T108" fmla="*/ 115 h 11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5" h="115">
                    <a:moveTo>
                      <a:pt x="23" y="58"/>
                    </a:moveTo>
                    <a:lnTo>
                      <a:pt x="11" y="46"/>
                    </a:lnTo>
                    <a:lnTo>
                      <a:pt x="3" y="39"/>
                    </a:lnTo>
                    <a:lnTo>
                      <a:pt x="3" y="31"/>
                    </a:lnTo>
                    <a:lnTo>
                      <a:pt x="0" y="27"/>
                    </a:lnTo>
                    <a:lnTo>
                      <a:pt x="3" y="16"/>
                    </a:lnTo>
                    <a:lnTo>
                      <a:pt x="11" y="8"/>
                    </a:lnTo>
                    <a:lnTo>
                      <a:pt x="19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53" y="8"/>
                    </a:lnTo>
                    <a:lnTo>
                      <a:pt x="61" y="16"/>
                    </a:lnTo>
                    <a:lnTo>
                      <a:pt x="61" y="23"/>
                    </a:lnTo>
                    <a:lnTo>
                      <a:pt x="61" y="31"/>
                    </a:lnTo>
                    <a:lnTo>
                      <a:pt x="57" y="35"/>
                    </a:lnTo>
                    <a:lnTo>
                      <a:pt x="49" y="43"/>
                    </a:lnTo>
                    <a:lnTo>
                      <a:pt x="38" y="50"/>
                    </a:lnTo>
                    <a:lnTo>
                      <a:pt x="49" y="62"/>
                    </a:lnTo>
                    <a:lnTo>
                      <a:pt x="57" y="69"/>
                    </a:lnTo>
                    <a:lnTo>
                      <a:pt x="61" y="77"/>
                    </a:lnTo>
                    <a:lnTo>
                      <a:pt x="65" y="85"/>
                    </a:lnTo>
                    <a:lnTo>
                      <a:pt x="61" y="96"/>
                    </a:lnTo>
                    <a:lnTo>
                      <a:pt x="57" y="108"/>
                    </a:lnTo>
                    <a:lnTo>
                      <a:pt x="46" y="112"/>
                    </a:lnTo>
                    <a:lnTo>
                      <a:pt x="30" y="115"/>
                    </a:lnTo>
                    <a:lnTo>
                      <a:pt x="23" y="115"/>
                    </a:lnTo>
                    <a:lnTo>
                      <a:pt x="15" y="112"/>
                    </a:lnTo>
                    <a:lnTo>
                      <a:pt x="7" y="104"/>
                    </a:lnTo>
                    <a:lnTo>
                      <a:pt x="0" y="96"/>
                    </a:lnTo>
                    <a:lnTo>
                      <a:pt x="0" y="89"/>
                    </a:lnTo>
                    <a:lnTo>
                      <a:pt x="0" y="81"/>
                    </a:lnTo>
                    <a:lnTo>
                      <a:pt x="3" y="73"/>
                    </a:lnTo>
                    <a:lnTo>
                      <a:pt x="11" y="66"/>
                    </a:lnTo>
                    <a:lnTo>
                      <a:pt x="23" y="58"/>
                    </a:lnTo>
                    <a:close/>
                    <a:moveTo>
                      <a:pt x="34" y="50"/>
                    </a:moveTo>
                    <a:lnTo>
                      <a:pt x="42" y="39"/>
                    </a:lnTo>
                    <a:lnTo>
                      <a:pt x="46" y="35"/>
                    </a:lnTo>
                    <a:lnTo>
                      <a:pt x="46" y="27"/>
                    </a:lnTo>
                    <a:lnTo>
                      <a:pt x="46" y="23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8" y="4"/>
                    </a:lnTo>
                    <a:lnTo>
                      <a:pt x="30" y="4"/>
                    </a:lnTo>
                    <a:lnTo>
                      <a:pt x="26" y="4"/>
                    </a:lnTo>
                    <a:lnTo>
                      <a:pt x="23" y="8"/>
                    </a:lnTo>
                    <a:lnTo>
                      <a:pt x="19" y="16"/>
                    </a:lnTo>
                    <a:lnTo>
                      <a:pt x="19" y="20"/>
                    </a:lnTo>
                    <a:lnTo>
                      <a:pt x="19" y="23"/>
                    </a:lnTo>
                    <a:lnTo>
                      <a:pt x="19" y="31"/>
                    </a:lnTo>
                    <a:lnTo>
                      <a:pt x="23" y="35"/>
                    </a:lnTo>
                    <a:lnTo>
                      <a:pt x="23" y="39"/>
                    </a:lnTo>
                    <a:lnTo>
                      <a:pt x="34" y="50"/>
                    </a:lnTo>
                    <a:close/>
                    <a:moveTo>
                      <a:pt x="26" y="62"/>
                    </a:moveTo>
                    <a:lnTo>
                      <a:pt x="23" y="66"/>
                    </a:lnTo>
                    <a:lnTo>
                      <a:pt x="19" y="73"/>
                    </a:lnTo>
                    <a:lnTo>
                      <a:pt x="15" y="81"/>
                    </a:lnTo>
                    <a:lnTo>
                      <a:pt x="15" y="89"/>
                    </a:lnTo>
                    <a:lnTo>
                      <a:pt x="15" y="96"/>
                    </a:lnTo>
                    <a:lnTo>
                      <a:pt x="19" y="104"/>
                    </a:lnTo>
                    <a:lnTo>
                      <a:pt x="26" y="108"/>
                    </a:lnTo>
                    <a:lnTo>
                      <a:pt x="34" y="108"/>
                    </a:lnTo>
                    <a:lnTo>
                      <a:pt x="38" y="108"/>
                    </a:lnTo>
                    <a:lnTo>
                      <a:pt x="46" y="104"/>
                    </a:lnTo>
                    <a:lnTo>
                      <a:pt x="46" y="100"/>
                    </a:lnTo>
                    <a:lnTo>
                      <a:pt x="49" y="92"/>
                    </a:lnTo>
                    <a:lnTo>
                      <a:pt x="49" y="89"/>
                    </a:lnTo>
                    <a:lnTo>
                      <a:pt x="46" y="81"/>
                    </a:lnTo>
                    <a:lnTo>
                      <a:pt x="42" y="77"/>
                    </a:lnTo>
                    <a:lnTo>
                      <a:pt x="34" y="69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05" name="Rectangle 70"/>
              <p:cNvSpPr>
                <a:spLocks noChangeArrowheads="1"/>
              </p:cNvSpPr>
              <p:nvPr/>
            </p:nvSpPr>
            <p:spPr bwMode="auto">
              <a:xfrm>
                <a:off x="3304" y="1507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6" name="Freeform 71"/>
              <p:cNvSpPr>
                <a:spLocks noEditPoints="1"/>
              </p:cNvSpPr>
              <p:nvPr/>
            </p:nvSpPr>
            <p:spPr bwMode="auto">
              <a:xfrm>
                <a:off x="3500" y="1533"/>
                <a:ext cx="72" cy="115"/>
              </a:xfrm>
              <a:custGeom>
                <a:avLst/>
                <a:gdLst>
                  <a:gd name="T0" fmla="*/ 0 w 72"/>
                  <a:gd name="T1" fmla="*/ 58 h 115"/>
                  <a:gd name="T2" fmla="*/ 3 w 72"/>
                  <a:gd name="T3" fmla="*/ 39 h 115"/>
                  <a:gd name="T4" fmla="*/ 7 w 72"/>
                  <a:gd name="T5" fmla="*/ 23 h 115"/>
                  <a:gd name="T6" fmla="*/ 15 w 72"/>
                  <a:gd name="T7" fmla="*/ 12 h 115"/>
                  <a:gd name="T8" fmla="*/ 23 w 72"/>
                  <a:gd name="T9" fmla="*/ 4 h 115"/>
                  <a:gd name="T10" fmla="*/ 30 w 72"/>
                  <a:gd name="T11" fmla="*/ 0 h 115"/>
                  <a:gd name="T12" fmla="*/ 38 w 72"/>
                  <a:gd name="T13" fmla="*/ 0 h 115"/>
                  <a:gd name="T14" fmla="*/ 46 w 72"/>
                  <a:gd name="T15" fmla="*/ 0 h 115"/>
                  <a:gd name="T16" fmla="*/ 53 w 72"/>
                  <a:gd name="T17" fmla="*/ 4 h 115"/>
                  <a:gd name="T18" fmla="*/ 61 w 72"/>
                  <a:gd name="T19" fmla="*/ 12 h 115"/>
                  <a:gd name="T20" fmla="*/ 65 w 72"/>
                  <a:gd name="T21" fmla="*/ 23 h 115"/>
                  <a:gd name="T22" fmla="*/ 69 w 72"/>
                  <a:gd name="T23" fmla="*/ 39 h 115"/>
                  <a:gd name="T24" fmla="*/ 72 w 72"/>
                  <a:gd name="T25" fmla="*/ 58 h 115"/>
                  <a:gd name="T26" fmla="*/ 69 w 72"/>
                  <a:gd name="T27" fmla="*/ 73 h 115"/>
                  <a:gd name="T28" fmla="*/ 65 w 72"/>
                  <a:gd name="T29" fmla="*/ 89 h 115"/>
                  <a:gd name="T30" fmla="*/ 61 w 72"/>
                  <a:gd name="T31" fmla="*/ 100 h 115"/>
                  <a:gd name="T32" fmla="*/ 53 w 72"/>
                  <a:gd name="T33" fmla="*/ 108 h 115"/>
                  <a:gd name="T34" fmla="*/ 46 w 72"/>
                  <a:gd name="T35" fmla="*/ 112 h 115"/>
                  <a:gd name="T36" fmla="*/ 34 w 72"/>
                  <a:gd name="T37" fmla="*/ 115 h 115"/>
                  <a:gd name="T38" fmla="*/ 26 w 72"/>
                  <a:gd name="T39" fmla="*/ 112 h 115"/>
                  <a:gd name="T40" fmla="*/ 19 w 72"/>
                  <a:gd name="T41" fmla="*/ 108 h 115"/>
                  <a:gd name="T42" fmla="*/ 11 w 72"/>
                  <a:gd name="T43" fmla="*/ 96 h 115"/>
                  <a:gd name="T44" fmla="*/ 3 w 72"/>
                  <a:gd name="T45" fmla="*/ 77 h 115"/>
                  <a:gd name="T46" fmla="*/ 0 w 72"/>
                  <a:gd name="T47" fmla="*/ 58 h 115"/>
                  <a:gd name="T48" fmla="*/ 19 w 72"/>
                  <a:gd name="T49" fmla="*/ 62 h 115"/>
                  <a:gd name="T50" fmla="*/ 19 w 72"/>
                  <a:gd name="T51" fmla="*/ 81 h 115"/>
                  <a:gd name="T52" fmla="*/ 23 w 72"/>
                  <a:gd name="T53" fmla="*/ 96 h 115"/>
                  <a:gd name="T54" fmla="*/ 26 w 72"/>
                  <a:gd name="T55" fmla="*/ 104 h 115"/>
                  <a:gd name="T56" fmla="*/ 30 w 72"/>
                  <a:gd name="T57" fmla="*/ 108 h 115"/>
                  <a:gd name="T58" fmla="*/ 38 w 72"/>
                  <a:gd name="T59" fmla="*/ 108 h 115"/>
                  <a:gd name="T60" fmla="*/ 42 w 72"/>
                  <a:gd name="T61" fmla="*/ 108 h 115"/>
                  <a:gd name="T62" fmla="*/ 46 w 72"/>
                  <a:gd name="T63" fmla="*/ 104 h 115"/>
                  <a:gd name="T64" fmla="*/ 49 w 72"/>
                  <a:gd name="T65" fmla="*/ 100 h 115"/>
                  <a:gd name="T66" fmla="*/ 53 w 72"/>
                  <a:gd name="T67" fmla="*/ 92 h 115"/>
                  <a:gd name="T68" fmla="*/ 53 w 72"/>
                  <a:gd name="T69" fmla="*/ 77 h 115"/>
                  <a:gd name="T70" fmla="*/ 57 w 72"/>
                  <a:gd name="T71" fmla="*/ 54 h 115"/>
                  <a:gd name="T72" fmla="*/ 53 w 72"/>
                  <a:gd name="T73" fmla="*/ 35 h 115"/>
                  <a:gd name="T74" fmla="*/ 53 w 72"/>
                  <a:gd name="T75" fmla="*/ 20 h 115"/>
                  <a:gd name="T76" fmla="*/ 49 w 72"/>
                  <a:gd name="T77" fmla="*/ 12 h 115"/>
                  <a:gd name="T78" fmla="*/ 46 w 72"/>
                  <a:gd name="T79" fmla="*/ 8 h 115"/>
                  <a:gd name="T80" fmla="*/ 42 w 72"/>
                  <a:gd name="T81" fmla="*/ 4 h 115"/>
                  <a:gd name="T82" fmla="*/ 38 w 72"/>
                  <a:gd name="T83" fmla="*/ 4 h 115"/>
                  <a:gd name="T84" fmla="*/ 30 w 72"/>
                  <a:gd name="T85" fmla="*/ 4 h 115"/>
                  <a:gd name="T86" fmla="*/ 26 w 72"/>
                  <a:gd name="T87" fmla="*/ 8 h 115"/>
                  <a:gd name="T88" fmla="*/ 23 w 72"/>
                  <a:gd name="T89" fmla="*/ 20 h 115"/>
                  <a:gd name="T90" fmla="*/ 19 w 72"/>
                  <a:gd name="T91" fmla="*/ 31 h 115"/>
                  <a:gd name="T92" fmla="*/ 19 w 72"/>
                  <a:gd name="T93" fmla="*/ 46 h 115"/>
                  <a:gd name="T94" fmla="*/ 19 w 72"/>
                  <a:gd name="T95" fmla="*/ 62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2"/>
                  <a:gd name="T145" fmla="*/ 0 h 115"/>
                  <a:gd name="T146" fmla="*/ 72 w 72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2" h="115">
                    <a:moveTo>
                      <a:pt x="0" y="58"/>
                    </a:moveTo>
                    <a:lnTo>
                      <a:pt x="3" y="39"/>
                    </a:lnTo>
                    <a:lnTo>
                      <a:pt x="7" y="23"/>
                    </a:lnTo>
                    <a:lnTo>
                      <a:pt x="15" y="12"/>
                    </a:lnTo>
                    <a:lnTo>
                      <a:pt x="23" y="4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3" y="4"/>
                    </a:lnTo>
                    <a:lnTo>
                      <a:pt x="61" y="12"/>
                    </a:lnTo>
                    <a:lnTo>
                      <a:pt x="65" y="23"/>
                    </a:lnTo>
                    <a:lnTo>
                      <a:pt x="69" y="39"/>
                    </a:lnTo>
                    <a:lnTo>
                      <a:pt x="72" y="58"/>
                    </a:lnTo>
                    <a:lnTo>
                      <a:pt x="69" y="73"/>
                    </a:lnTo>
                    <a:lnTo>
                      <a:pt x="65" y="89"/>
                    </a:lnTo>
                    <a:lnTo>
                      <a:pt x="61" y="100"/>
                    </a:lnTo>
                    <a:lnTo>
                      <a:pt x="53" y="108"/>
                    </a:lnTo>
                    <a:lnTo>
                      <a:pt x="46" y="112"/>
                    </a:lnTo>
                    <a:lnTo>
                      <a:pt x="34" y="115"/>
                    </a:lnTo>
                    <a:lnTo>
                      <a:pt x="26" y="112"/>
                    </a:lnTo>
                    <a:lnTo>
                      <a:pt x="19" y="108"/>
                    </a:lnTo>
                    <a:lnTo>
                      <a:pt x="11" y="96"/>
                    </a:lnTo>
                    <a:lnTo>
                      <a:pt x="3" y="77"/>
                    </a:lnTo>
                    <a:lnTo>
                      <a:pt x="0" y="58"/>
                    </a:lnTo>
                    <a:close/>
                    <a:moveTo>
                      <a:pt x="19" y="62"/>
                    </a:moveTo>
                    <a:lnTo>
                      <a:pt x="19" y="81"/>
                    </a:lnTo>
                    <a:lnTo>
                      <a:pt x="23" y="96"/>
                    </a:lnTo>
                    <a:lnTo>
                      <a:pt x="26" y="104"/>
                    </a:lnTo>
                    <a:lnTo>
                      <a:pt x="30" y="108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6" y="104"/>
                    </a:lnTo>
                    <a:lnTo>
                      <a:pt x="49" y="100"/>
                    </a:lnTo>
                    <a:lnTo>
                      <a:pt x="53" y="92"/>
                    </a:lnTo>
                    <a:lnTo>
                      <a:pt x="53" y="77"/>
                    </a:lnTo>
                    <a:lnTo>
                      <a:pt x="57" y="54"/>
                    </a:lnTo>
                    <a:lnTo>
                      <a:pt x="53" y="35"/>
                    </a:lnTo>
                    <a:lnTo>
                      <a:pt x="53" y="20"/>
                    </a:lnTo>
                    <a:lnTo>
                      <a:pt x="49" y="12"/>
                    </a:lnTo>
                    <a:lnTo>
                      <a:pt x="46" y="8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0" y="4"/>
                    </a:lnTo>
                    <a:lnTo>
                      <a:pt x="26" y="8"/>
                    </a:lnTo>
                    <a:lnTo>
                      <a:pt x="23" y="20"/>
                    </a:lnTo>
                    <a:lnTo>
                      <a:pt x="19" y="31"/>
                    </a:lnTo>
                    <a:lnTo>
                      <a:pt x="19" y="46"/>
                    </a:lnTo>
                    <a:lnTo>
                      <a:pt x="19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07" name="Rectangle 72"/>
              <p:cNvSpPr>
                <a:spLocks noChangeArrowheads="1"/>
              </p:cNvSpPr>
              <p:nvPr/>
            </p:nvSpPr>
            <p:spPr bwMode="auto">
              <a:xfrm>
                <a:off x="4071" y="1507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8" name="Freeform 73"/>
              <p:cNvSpPr>
                <a:spLocks noEditPoints="1"/>
              </p:cNvSpPr>
              <p:nvPr/>
            </p:nvSpPr>
            <p:spPr bwMode="auto">
              <a:xfrm>
                <a:off x="4267" y="1533"/>
                <a:ext cx="69" cy="115"/>
              </a:xfrm>
              <a:custGeom>
                <a:avLst/>
                <a:gdLst>
                  <a:gd name="T0" fmla="*/ 0 w 69"/>
                  <a:gd name="T1" fmla="*/ 58 h 115"/>
                  <a:gd name="T2" fmla="*/ 0 w 69"/>
                  <a:gd name="T3" fmla="*/ 39 h 115"/>
                  <a:gd name="T4" fmla="*/ 4 w 69"/>
                  <a:gd name="T5" fmla="*/ 23 h 115"/>
                  <a:gd name="T6" fmla="*/ 11 w 69"/>
                  <a:gd name="T7" fmla="*/ 12 h 115"/>
                  <a:gd name="T8" fmla="*/ 19 w 69"/>
                  <a:gd name="T9" fmla="*/ 4 h 115"/>
                  <a:gd name="T10" fmla="*/ 27 w 69"/>
                  <a:gd name="T11" fmla="*/ 0 h 115"/>
                  <a:gd name="T12" fmla="*/ 34 w 69"/>
                  <a:gd name="T13" fmla="*/ 0 h 115"/>
                  <a:gd name="T14" fmla="*/ 42 w 69"/>
                  <a:gd name="T15" fmla="*/ 0 h 115"/>
                  <a:gd name="T16" fmla="*/ 50 w 69"/>
                  <a:gd name="T17" fmla="*/ 4 h 115"/>
                  <a:gd name="T18" fmla="*/ 57 w 69"/>
                  <a:gd name="T19" fmla="*/ 12 h 115"/>
                  <a:gd name="T20" fmla="*/ 65 w 69"/>
                  <a:gd name="T21" fmla="*/ 23 h 115"/>
                  <a:gd name="T22" fmla="*/ 69 w 69"/>
                  <a:gd name="T23" fmla="*/ 39 h 115"/>
                  <a:gd name="T24" fmla="*/ 69 w 69"/>
                  <a:gd name="T25" fmla="*/ 58 h 115"/>
                  <a:gd name="T26" fmla="*/ 69 w 69"/>
                  <a:gd name="T27" fmla="*/ 73 h 115"/>
                  <a:gd name="T28" fmla="*/ 65 w 69"/>
                  <a:gd name="T29" fmla="*/ 89 h 115"/>
                  <a:gd name="T30" fmla="*/ 57 w 69"/>
                  <a:gd name="T31" fmla="*/ 100 h 115"/>
                  <a:gd name="T32" fmla="*/ 50 w 69"/>
                  <a:gd name="T33" fmla="*/ 108 h 115"/>
                  <a:gd name="T34" fmla="*/ 42 w 69"/>
                  <a:gd name="T35" fmla="*/ 112 h 115"/>
                  <a:gd name="T36" fmla="*/ 34 w 69"/>
                  <a:gd name="T37" fmla="*/ 115 h 115"/>
                  <a:gd name="T38" fmla="*/ 23 w 69"/>
                  <a:gd name="T39" fmla="*/ 112 h 115"/>
                  <a:gd name="T40" fmla="*/ 15 w 69"/>
                  <a:gd name="T41" fmla="*/ 108 h 115"/>
                  <a:gd name="T42" fmla="*/ 8 w 69"/>
                  <a:gd name="T43" fmla="*/ 96 h 115"/>
                  <a:gd name="T44" fmla="*/ 4 w 69"/>
                  <a:gd name="T45" fmla="*/ 77 h 115"/>
                  <a:gd name="T46" fmla="*/ 0 w 69"/>
                  <a:gd name="T47" fmla="*/ 58 h 115"/>
                  <a:gd name="T48" fmla="*/ 15 w 69"/>
                  <a:gd name="T49" fmla="*/ 62 h 115"/>
                  <a:gd name="T50" fmla="*/ 15 w 69"/>
                  <a:gd name="T51" fmla="*/ 81 h 115"/>
                  <a:gd name="T52" fmla="*/ 23 w 69"/>
                  <a:gd name="T53" fmla="*/ 96 h 115"/>
                  <a:gd name="T54" fmla="*/ 23 w 69"/>
                  <a:gd name="T55" fmla="*/ 104 h 115"/>
                  <a:gd name="T56" fmla="*/ 31 w 69"/>
                  <a:gd name="T57" fmla="*/ 108 h 115"/>
                  <a:gd name="T58" fmla="*/ 34 w 69"/>
                  <a:gd name="T59" fmla="*/ 108 h 115"/>
                  <a:gd name="T60" fmla="*/ 38 w 69"/>
                  <a:gd name="T61" fmla="*/ 108 h 115"/>
                  <a:gd name="T62" fmla="*/ 42 w 69"/>
                  <a:gd name="T63" fmla="*/ 104 h 115"/>
                  <a:gd name="T64" fmla="*/ 46 w 69"/>
                  <a:gd name="T65" fmla="*/ 100 h 115"/>
                  <a:gd name="T66" fmla="*/ 50 w 69"/>
                  <a:gd name="T67" fmla="*/ 92 h 115"/>
                  <a:gd name="T68" fmla="*/ 54 w 69"/>
                  <a:gd name="T69" fmla="*/ 77 h 115"/>
                  <a:gd name="T70" fmla="*/ 54 w 69"/>
                  <a:gd name="T71" fmla="*/ 54 h 115"/>
                  <a:gd name="T72" fmla="*/ 54 w 69"/>
                  <a:gd name="T73" fmla="*/ 35 h 115"/>
                  <a:gd name="T74" fmla="*/ 50 w 69"/>
                  <a:gd name="T75" fmla="*/ 20 h 115"/>
                  <a:gd name="T76" fmla="*/ 46 w 69"/>
                  <a:gd name="T77" fmla="*/ 12 h 115"/>
                  <a:gd name="T78" fmla="*/ 42 w 69"/>
                  <a:gd name="T79" fmla="*/ 8 h 115"/>
                  <a:gd name="T80" fmla="*/ 38 w 69"/>
                  <a:gd name="T81" fmla="*/ 4 h 115"/>
                  <a:gd name="T82" fmla="*/ 34 w 69"/>
                  <a:gd name="T83" fmla="*/ 4 h 115"/>
                  <a:gd name="T84" fmla="*/ 31 w 69"/>
                  <a:gd name="T85" fmla="*/ 4 h 115"/>
                  <a:gd name="T86" fmla="*/ 27 w 69"/>
                  <a:gd name="T87" fmla="*/ 8 h 115"/>
                  <a:gd name="T88" fmla="*/ 19 w 69"/>
                  <a:gd name="T89" fmla="*/ 20 h 115"/>
                  <a:gd name="T90" fmla="*/ 19 w 69"/>
                  <a:gd name="T91" fmla="*/ 31 h 115"/>
                  <a:gd name="T92" fmla="*/ 15 w 69"/>
                  <a:gd name="T93" fmla="*/ 46 h 115"/>
                  <a:gd name="T94" fmla="*/ 15 w 69"/>
                  <a:gd name="T95" fmla="*/ 62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8"/>
                    </a:moveTo>
                    <a:lnTo>
                      <a:pt x="0" y="39"/>
                    </a:lnTo>
                    <a:lnTo>
                      <a:pt x="4" y="23"/>
                    </a:lnTo>
                    <a:lnTo>
                      <a:pt x="11" y="12"/>
                    </a:lnTo>
                    <a:lnTo>
                      <a:pt x="19" y="4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0" y="4"/>
                    </a:lnTo>
                    <a:lnTo>
                      <a:pt x="57" y="12"/>
                    </a:lnTo>
                    <a:lnTo>
                      <a:pt x="65" y="23"/>
                    </a:lnTo>
                    <a:lnTo>
                      <a:pt x="69" y="39"/>
                    </a:lnTo>
                    <a:lnTo>
                      <a:pt x="69" y="58"/>
                    </a:lnTo>
                    <a:lnTo>
                      <a:pt x="69" y="73"/>
                    </a:lnTo>
                    <a:lnTo>
                      <a:pt x="65" y="89"/>
                    </a:lnTo>
                    <a:lnTo>
                      <a:pt x="57" y="100"/>
                    </a:lnTo>
                    <a:lnTo>
                      <a:pt x="50" y="108"/>
                    </a:lnTo>
                    <a:lnTo>
                      <a:pt x="42" y="112"/>
                    </a:lnTo>
                    <a:lnTo>
                      <a:pt x="34" y="115"/>
                    </a:lnTo>
                    <a:lnTo>
                      <a:pt x="23" y="112"/>
                    </a:lnTo>
                    <a:lnTo>
                      <a:pt x="15" y="108"/>
                    </a:lnTo>
                    <a:lnTo>
                      <a:pt x="8" y="96"/>
                    </a:lnTo>
                    <a:lnTo>
                      <a:pt x="4" y="77"/>
                    </a:lnTo>
                    <a:lnTo>
                      <a:pt x="0" y="58"/>
                    </a:lnTo>
                    <a:close/>
                    <a:moveTo>
                      <a:pt x="15" y="62"/>
                    </a:moveTo>
                    <a:lnTo>
                      <a:pt x="15" y="81"/>
                    </a:lnTo>
                    <a:lnTo>
                      <a:pt x="23" y="96"/>
                    </a:lnTo>
                    <a:lnTo>
                      <a:pt x="23" y="104"/>
                    </a:lnTo>
                    <a:lnTo>
                      <a:pt x="31" y="108"/>
                    </a:lnTo>
                    <a:lnTo>
                      <a:pt x="34" y="108"/>
                    </a:lnTo>
                    <a:lnTo>
                      <a:pt x="38" y="108"/>
                    </a:lnTo>
                    <a:lnTo>
                      <a:pt x="42" y="104"/>
                    </a:lnTo>
                    <a:lnTo>
                      <a:pt x="46" y="100"/>
                    </a:lnTo>
                    <a:lnTo>
                      <a:pt x="50" y="92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5"/>
                    </a:lnTo>
                    <a:lnTo>
                      <a:pt x="50" y="20"/>
                    </a:lnTo>
                    <a:lnTo>
                      <a:pt x="46" y="12"/>
                    </a:lnTo>
                    <a:lnTo>
                      <a:pt x="42" y="8"/>
                    </a:lnTo>
                    <a:lnTo>
                      <a:pt x="38" y="4"/>
                    </a:lnTo>
                    <a:lnTo>
                      <a:pt x="34" y="4"/>
                    </a:lnTo>
                    <a:lnTo>
                      <a:pt x="31" y="4"/>
                    </a:lnTo>
                    <a:lnTo>
                      <a:pt x="27" y="8"/>
                    </a:lnTo>
                    <a:lnTo>
                      <a:pt x="19" y="20"/>
                    </a:lnTo>
                    <a:lnTo>
                      <a:pt x="19" y="31"/>
                    </a:lnTo>
                    <a:lnTo>
                      <a:pt x="15" y="46"/>
                    </a:lnTo>
                    <a:lnTo>
                      <a:pt x="15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09" name="Rectangle 74"/>
              <p:cNvSpPr>
                <a:spLocks noChangeArrowheads="1"/>
              </p:cNvSpPr>
              <p:nvPr/>
            </p:nvSpPr>
            <p:spPr bwMode="auto">
              <a:xfrm>
                <a:off x="4670" y="1507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0" name="Freeform 75"/>
              <p:cNvSpPr>
                <a:spLocks noEditPoints="1"/>
              </p:cNvSpPr>
              <p:nvPr/>
            </p:nvSpPr>
            <p:spPr bwMode="auto">
              <a:xfrm>
                <a:off x="4869" y="1533"/>
                <a:ext cx="69" cy="115"/>
              </a:xfrm>
              <a:custGeom>
                <a:avLst/>
                <a:gdLst>
                  <a:gd name="T0" fmla="*/ 0 w 69"/>
                  <a:gd name="T1" fmla="*/ 58 h 115"/>
                  <a:gd name="T2" fmla="*/ 4 w 69"/>
                  <a:gd name="T3" fmla="*/ 39 h 115"/>
                  <a:gd name="T4" fmla="*/ 8 w 69"/>
                  <a:gd name="T5" fmla="*/ 23 h 115"/>
                  <a:gd name="T6" fmla="*/ 12 w 69"/>
                  <a:gd name="T7" fmla="*/ 12 h 115"/>
                  <a:gd name="T8" fmla="*/ 23 w 69"/>
                  <a:gd name="T9" fmla="*/ 4 h 115"/>
                  <a:gd name="T10" fmla="*/ 27 w 69"/>
                  <a:gd name="T11" fmla="*/ 0 h 115"/>
                  <a:gd name="T12" fmla="*/ 35 w 69"/>
                  <a:gd name="T13" fmla="*/ 0 h 115"/>
                  <a:gd name="T14" fmla="*/ 46 w 69"/>
                  <a:gd name="T15" fmla="*/ 0 h 115"/>
                  <a:gd name="T16" fmla="*/ 50 w 69"/>
                  <a:gd name="T17" fmla="*/ 4 h 115"/>
                  <a:gd name="T18" fmla="*/ 58 w 69"/>
                  <a:gd name="T19" fmla="*/ 12 h 115"/>
                  <a:gd name="T20" fmla="*/ 66 w 69"/>
                  <a:gd name="T21" fmla="*/ 23 h 115"/>
                  <a:gd name="T22" fmla="*/ 69 w 69"/>
                  <a:gd name="T23" fmla="*/ 39 h 115"/>
                  <a:gd name="T24" fmla="*/ 69 w 69"/>
                  <a:gd name="T25" fmla="*/ 58 h 115"/>
                  <a:gd name="T26" fmla="*/ 69 w 69"/>
                  <a:gd name="T27" fmla="*/ 73 h 115"/>
                  <a:gd name="T28" fmla="*/ 66 w 69"/>
                  <a:gd name="T29" fmla="*/ 89 h 115"/>
                  <a:gd name="T30" fmla="*/ 58 w 69"/>
                  <a:gd name="T31" fmla="*/ 100 h 115"/>
                  <a:gd name="T32" fmla="*/ 50 w 69"/>
                  <a:gd name="T33" fmla="*/ 108 h 115"/>
                  <a:gd name="T34" fmla="*/ 42 w 69"/>
                  <a:gd name="T35" fmla="*/ 112 h 115"/>
                  <a:gd name="T36" fmla="*/ 35 w 69"/>
                  <a:gd name="T37" fmla="*/ 115 h 115"/>
                  <a:gd name="T38" fmla="*/ 27 w 69"/>
                  <a:gd name="T39" fmla="*/ 112 h 115"/>
                  <a:gd name="T40" fmla="*/ 16 w 69"/>
                  <a:gd name="T41" fmla="*/ 108 h 115"/>
                  <a:gd name="T42" fmla="*/ 12 w 69"/>
                  <a:gd name="T43" fmla="*/ 96 h 115"/>
                  <a:gd name="T44" fmla="*/ 4 w 69"/>
                  <a:gd name="T45" fmla="*/ 77 h 115"/>
                  <a:gd name="T46" fmla="*/ 0 w 69"/>
                  <a:gd name="T47" fmla="*/ 58 h 115"/>
                  <a:gd name="T48" fmla="*/ 16 w 69"/>
                  <a:gd name="T49" fmla="*/ 62 h 115"/>
                  <a:gd name="T50" fmla="*/ 19 w 69"/>
                  <a:gd name="T51" fmla="*/ 81 h 115"/>
                  <a:gd name="T52" fmla="*/ 23 w 69"/>
                  <a:gd name="T53" fmla="*/ 96 h 115"/>
                  <a:gd name="T54" fmla="*/ 27 w 69"/>
                  <a:gd name="T55" fmla="*/ 104 h 115"/>
                  <a:gd name="T56" fmla="*/ 31 w 69"/>
                  <a:gd name="T57" fmla="*/ 108 h 115"/>
                  <a:gd name="T58" fmla="*/ 35 w 69"/>
                  <a:gd name="T59" fmla="*/ 108 h 115"/>
                  <a:gd name="T60" fmla="*/ 39 w 69"/>
                  <a:gd name="T61" fmla="*/ 108 h 115"/>
                  <a:gd name="T62" fmla="*/ 46 w 69"/>
                  <a:gd name="T63" fmla="*/ 104 h 115"/>
                  <a:gd name="T64" fmla="*/ 50 w 69"/>
                  <a:gd name="T65" fmla="*/ 100 h 115"/>
                  <a:gd name="T66" fmla="*/ 50 w 69"/>
                  <a:gd name="T67" fmla="*/ 92 h 115"/>
                  <a:gd name="T68" fmla="*/ 54 w 69"/>
                  <a:gd name="T69" fmla="*/ 77 h 115"/>
                  <a:gd name="T70" fmla="*/ 54 w 69"/>
                  <a:gd name="T71" fmla="*/ 54 h 115"/>
                  <a:gd name="T72" fmla="*/ 54 w 69"/>
                  <a:gd name="T73" fmla="*/ 35 h 115"/>
                  <a:gd name="T74" fmla="*/ 50 w 69"/>
                  <a:gd name="T75" fmla="*/ 20 h 115"/>
                  <a:gd name="T76" fmla="*/ 50 w 69"/>
                  <a:gd name="T77" fmla="*/ 12 h 115"/>
                  <a:gd name="T78" fmla="*/ 42 w 69"/>
                  <a:gd name="T79" fmla="*/ 8 h 115"/>
                  <a:gd name="T80" fmla="*/ 42 w 69"/>
                  <a:gd name="T81" fmla="*/ 4 h 115"/>
                  <a:gd name="T82" fmla="*/ 35 w 69"/>
                  <a:gd name="T83" fmla="*/ 4 h 115"/>
                  <a:gd name="T84" fmla="*/ 31 w 69"/>
                  <a:gd name="T85" fmla="*/ 4 h 115"/>
                  <a:gd name="T86" fmla="*/ 27 w 69"/>
                  <a:gd name="T87" fmla="*/ 8 h 115"/>
                  <a:gd name="T88" fmla="*/ 23 w 69"/>
                  <a:gd name="T89" fmla="*/ 20 h 115"/>
                  <a:gd name="T90" fmla="*/ 19 w 69"/>
                  <a:gd name="T91" fmla="*/ 31 h 115"/>
                  <a:gd name="T92" fmla="*/ 16 w 69"/>
                  <a:gd name="T93" fmla="*/ 46 h 115"/>
                  <a:gd name="T94" fmla="*/ 16 w 69"/>
                  <a:gd name="T95" fmla="*/ 62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8"/>
                    </a:moveTo>
                    <a:lnTo>
                      <a:pt x="4" y="39"/>
                    </a:lnTo>
                    <a:lnTo>
                      <a:pt x="8" y="23"/>
                    </a:lnTo>
                    <a:lnTo>
                      <a:pt x="12" y="12"/>
                    </a:lnTo>
                    <a:lnTo>
                      <a:pt x="23" y="4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6" y="0"/>
                    </a:lnTo>
                    <a:lnTo>
                      <a:pt x="50" y="4"/>
                    </a:lnTo>
                    <a:lnTo>
                      <a:pt x="58" y="12"/>
                    </a:lnTo>
                    <a:lnTo>
                      <a:pt x="66" y="23"/>
                    </a:lnTo>
                    <a:lnTo>
                      <a:pt x="69" y="39"/>
                    </a:lnTo>
                    <a:lnTo>
                      <a:pt x="69" y="58"/>
                    </a:lnTo>
                    <a:lnTo>
                      <a:pt x="69" y="73"/>
                    </a:lnTo>
                    <a:lnTo>
                      <a:pt x="66" y="89"/>
                    </a:lnTo>
                    <a:lnTo>
                      <a:pt x="58" y="100"/>
                    </a:lnTo>
                    <a:lnTo>
                      <a:pt x="50" y="108"/>
                    </a:lnTo>
                    <a:lnTo>
                      <a:pt x="42" y="112"/>
                    </a:lnTo>
                    <a:lnTo>
                      <a:pt x="35" y="115"/>
                    </a:lnTo>
                    <a:lnTo>
                      <a:pt x="27" y="112"/>
                    </a:lnTo>
                    <a:lnTo>
                      <a:pt x="16" y="108"/>
                    </a:lnTo>
                    <a:lnTo>
                      <a:pt x="12" y="96"/>
                    </a:lnTo>
                    <a:lnTo>
                      <a:pt x="4" y="77"/>
                    </a:lnTo>
                    <a:lnTo>
                      <a:pt x="0" y="58"/>
                    </a:lnTo>
                    <a:close/>
                    <a:moveTo>
                      <a:pt x="16" y="62"/>
                    </a:moveTo>
                    <a:lnTo>
                      <a:pt x="19" y="81"/>
                    </a:lnTo>
                    <a:lnTo>
                      <a:pt x="23" y="96"/>
                    </a:lnTo>
                    <a:lnTo>
                      <a:pt x="27" y="104"/>
                    </a:lnTo>
                    <a:lnTo>
                      <a:pt x="31" y="108"/>
                    </a:lnTo>
                    <a:lnTo>
                      <a:pt x="35" y="108"/>
                    </a:lnTo>
                    <a:lnTo>
                      <a:pt x="39" y="108"/>
                    </a:lnTo>
                    <a:lnTo>
                      <a:pt x="46" y="104"/>
                    </a:lnTo>
                    <a:lnTo>
                      <a:pt x="50" y="100"/>
                    </a:lnTo>
                    <a:lnTo>
                      <a:pt x="50" y="92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5"/>
                    </a:lnTo>
                    <a:lnTo>
                      <a:pt x="50" y="20"/>
                    </a:lnTo>
                    <a:lnTo>
                      <a:pt x="50" y="12"/>
                    </a:lnTo>
                    <a:lnTo>
                      <a:pt x="42" y="8"/>
                    </a:lnTo>
                    <a:lnTo>
                      <a:pt x="42" y="4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27" y="8"/>
                    </a:lnTo>
                    <a:lnTo>
                      <a:pt x="23" y="20"/>
                    </a:lnTo>
                    <a:lnTo>
                      <a:pt x="19" y="31"/>
                    </a:lnTo>
                    <a:lnTo>
                      <a:pt x="16" y="46"/>
                    </a:lnTo>
                    <a:lnTo>
                      <a:pt x="16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11" name="Rectangle 76"/>
              <p:cNvSpPr>
                <a:spLocks noChangeArrowheads="1"/>
              </p:cNvSpPr>
              <p:nvPr/>
            </p:nvSpPr>
            <p:spPr bwMode="auto">
              <a:xfrm>
                <a:off x="5268" y="1507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2" name="Rectangle 77"/>
              <p:cNvSpPr>
                <a:spLocks noChangeArrowheads="1"/>
              </p:cNvSpPr>
              <p:nvPr/>
            </p:nvSpPr>
            <p:spPr bwMode="auto">
              <a:xfrm>
                <a:off x="188" y="1706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3" name="Freeform 78"/>
              <p:cNvSpPr>
                <a:spLocks/>
              </p:cNvSpPr>
              <p:nvPr/>
            </p:nvSpPr>
            <p:spPr bwMode="auto">
              <a:xfrm>
                <a:off x="250" y="1779"/>
                <a:ext cx="119" cy="77"/>
              </a:xfrm>
              <a:custGeom>
                <a:avLst/>
                <a:gdLst>
                  <a:gd name="T0" fmla="*/ 0 w 119"/>
                  <a:gd name="T1" fmla="*/ 0 h 77"/>
                  <a:gd name="T2" fmla="*/ 30 w 119"/>
                  <a:gd name="T3" fmla="*/ 0 h 77"/>
                  <a:gd name="T4" fmla="*/ 30 w 119"/>
                  <a:gd name="T5" fmla="*/ 0 h 77"/>
                  <a:gd name="T6" fmla="*/ 27 w 119"/>
                  <a:gd name="T7" fmla="*/ 4 h 77"/>
                  <a:gd name="T8" fmla="*/ 27 w 119"/>
                  <a:gd name="T9" fmla="*/ 4 h 77"/>
                  <a:gd name="T10" fmla="*/ 23 w 119"/>
                  <a:gd name="T11" fmla="*/ 4 h 77"/>
                  <a:gd name="T12" fmla="*/ 23 w 119"/>
                  <a:gd name="T13" fmla="*/ 8 h 77"/>
                  <a:gd name="T14" fmla="*/ 23 w 119"/>
                  <a:gd name="T15" fmla="*/ 11 h 77"/>
                  <a:gd name="T16" fmla="*/ 27 w 119"/>
                  <a:gd name="T17" fmla="*/ 15 h 77"/>
                  <a:gd name="T18" fmla="*/ 42 w 119"/>
                  <a:gd name="T19" fmla="*/ 57 h 77"/>
                  <a:gd name="T20" fmla="*/ 57 w 119"/>
                  <a:gd name="T21" fmla="*/ 19 h 77"/>
                  <a:gd name="T22" fmla="*/ 53 w 119"/>
                  <a:gd name="T23" fmla="*/ 11 h 77"/>
                  <a:gd name="T24" fmla="*/ 53 w 119"/>
                  <a:gd name="T25" fmla="*/ 8 h 77"/>
                  <a:gd name="T26" fmla="*/ 50 w 119"/>
                  <a:gd name="T27" fmla="*/ 4 h 77"/>
                  <a:gd name="T28" fmla="*/ 46 w 119"/>
                  <a:gd name="T29" fmla="*/ 4 h 77"/>
                  <a:gd name="T30" fmla="*/ 42 w 119"/>
                  <a:gd name="T31" fmla="*/ 0 h 77"/>
                  <a:gd name="T32" fmla="*/ 42 w 119"/>
                  <a:gd name="T33" fmla="*/ 0 h 77"/>
                  <a:gd name="T34" fmla="*/ 76 w 119"/>
                  <a:gd name="T35" fmla="*/ 0 h 77"/>
                  <a:gd name="T36" fmla="*/ 76 w 119"/>
                  <a:gd name="T37" fmla="*/ 0 h 77"/>
                  <a:gd name="T38" fmla="*/ 73 w 119"/>
                  <a:gd name="T39" fmla="*/ 4 h 77"/>
                  <a:gd name="T40" fmla="*/ 69 w 119"/>
                  <a:gd name="T41" fmla="*/ 4 h 77"/>
                  <a:gd name="T42" fmla="*/ 69 w 119"/>
                  <a:gd name="T43" fmla="*/ 8 h 77"/>
                  <a:gd name="T44" fmla="*/ 69 w 119"/>
                  <a:gd name="T45" fmla="*/ 8 h 77"/>
                  <a:gd name="T46" fmla="*/ 69 w 119"/>
                  <a:gd name="T47" fmla="*/ 11 h 77"/>
                  <a:gd name="T48" fmla="*/ 69 w 119"/>
                  <a:gd name="T49" fmla="*/ 11 h 77"/>
                  <a:gd name="T50" fmla="*/ 88 w 119"/>
                  <a:gd name="T51" fmla="*/ 57 h 77"/>
                  <a:gd name="T52" fmla="*/ 103 w 119"/>
                  <a:gd name="T53" fmla="*/ 15 h 77"/>
                  <a:gd name="T54" fmla="*/ 107 w 119"/>
                  <a:gd name="T55" fmla="*/ 11 h 77"/>
                  <a:gd name="T56" fmla="*/ 107 w 119"/>
                  <a:gd name="T57" fmla="*/ 8 h 77"/>
                  <a:gd name="T58" fmla="*/ 107 w 119"/>
                  <a:gd name="T59" fmla="*/ 4 h 77"/>
                  <a:gd name="T60" fmla="*/ 103 w 119"/>
                  <a:gd name="T61" fmla="*/ 4 h 77"/>
                  <a:gd name="T62" fmla="*/ 103 w 119"/>
                  <a:gd name="T63" fmla="*/ 4 h 77"/>
                  <a:gd name="T64" fmla="*/ 96 w 119"/>
                  <a:gd name="T65" fmla="*/ 0 h 77"/>
                  <a:gd name="T66" fmla="*/ 96 w 119"/>
                  <a:gd name="T67" fmla="*/ 0 h 77"/>
                  <a:gd name="T68" fmla="*/ 119 w 119"/>
                  <a:gd name="T69" fmla="*/ 0 h 77"/>
                  <a:gd name="T70" fmla="*/ 119 w 119"/>
                  <a:gd name="T71" fmla="*/ 0 h 77"/>
                  <a:gd name="T72" fmla="*/ 115 w 119"/>
                  <a:gd name="T73" fmla="*/ 4 h 77"/>
                  <a:gd name="T74" fmla="*/ 107 w 119"/>
                  <a:gd name="T75" fmla="*/ 11 h 77"/>
                  <a:gd name="T76" fmla="*/ 84 w 119"/>
                  <a:gd name="T77" fmla="*/ 77 h 77"/>
                  <a:gd name="T78" fmla="*/ 80 w 119"/>
                  <a:gd name="T79" fmla="*/ 77 h 77"/>
                  <a:gd name="T80" fmla="*/ 61 w 119"/>
                  <a:gd name="T81" fmla="*/ 27 h 77"/>
                  <a:gd name="T82" fmla="*/ 38 w 119"/>
                  <a:gd name="T83" fmla="*/ 77 h 77"/>
                  <a:gd name="T84" fmla="*/ 34 w 119"/>
                  <a:gd name="T85" fmla="*/ 77 h 77"/>
                  <a:gd name="T86" fmla="*/ 11 w 119"/>
                  <a:gd name="T87" fmla="*/ 15 h 77"/>
                  <a:gd name="T88" fmla="*/ 7 w 119"/>
                  <a:gd name="T89" fmla="*/ 8 h 77"/>
                  <a:gd name="T90" fmla="*/ 4 w 119"/>
                  <a:gd name="T91" fmla="*/ 4 h 77"/>
                  <a:gd name="T92" fmla="*/ 4 w 119"/>
                  <a:gd name="T93" fmla="*/ 4 h 77"/>
                  <a:gd name="T94" fmla="*/ 0 w 119"/>
                  <a:gd name="T95" fmla="*/ 0 h 77"/>
                  <a:gd name="T96" fmla="*/ 0 w 119"/>
                  <a:gd name="T97" fmla="*/ 0 h 7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9"/>
                  <a:gd name="T148" fmla="*/ 0 h 77"/>
                  <a:gd name="T149" fmla="*/ 119 w 119"/>
                  <a:gd name="T150" fmla="*/ 77 h 7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9" h="77">
                    <a:moveTo>
                      <a:pt x="0" y="0"/>
                    </a:moveTo>
                    <a:lnTo>
                      <a:pt x="30" y="0"/>
                    </a:lnTo>
                    <a:lnTo>
                      <a:pt x="27" y="4"/>
                    </a:lnTo>
                    <a:lnTo>
                      <a:pt x="23" y="4"/>
                    </a:lnTo>
                    <a:lnTo>
                      <a:pt x="23" y="8"/>
                    </a:lnTo>
                    <a:lnTo>
                      <a:pt x="23" y="11"/>
                    </a:lnTo>
                    <a:lnTo>
                      <a:pt x="27" y="15"/>
                    </a:lnTo>
                    <a:lnTo>
                      <a:pt x="42" y="57"/>
                    </a:lnTo>
                    <a:lnTo>
                      <a:pt x="57" y="19"/>
                    </a:lnTo>
                    <a:lnTo>
                      <a:pt x="53" y="11"/>
                    </a:lnTo>
                    <a:lnTo>
                      <a:pt x="53" y="8"/>
                    </a:lnTo>
                    <a:lnTo>
                      <a:pt x="50" y="4"/>
                    </a:lnTo>
                    <a:lnTo>
                      <a:pt x="46" y="4"/>
                    </a:lnTo>
                    <a:lnTo>
                      <a:pt x="42" y="0"/>
                    </a:lnTo>
                    <a:lnTo>
                      <a:pt x="76" y="0"/>
                    </a:lnTo>
                    <a:lnTo>
                      <a:pt x="73" y="4"/>
                    </a:lnTo>
                    <a:lnTo>
                      <a:pt x="69" y="4"/>
                    </a:lnTo>
                    <a:lnTo>
                      <a:pt x="69" y="8"/>
                    </a:lnTo>
                    <a:lnTo>
                      <a:pt x="69" y="11"/>
                    </a:lnTo>
                    <a:lnTo>
                      <a:pt x="88" y="57"/>
                    </a:lnTo>
                    <a:lnTo>
                      <a:pt x="103" y="15"/>
                    </a:lnTo>
                    <a:lnTo>
                      <a:pt x="107" y="11"/>
                    </a:lnTo>
                    <a:lnTo>
                      <a:pt x="107" y="8"/>
                    </a:lnTo>
                    <a:lnTo>
                      <a:pt x="107" y="4"/>
                    </a:lnTo>
                    <a:lnTo>
                      <a:pt x="103" y="4"/>
                    </a:lnTo>
                    <a:lnTo>
                      <a:pt x="96" y="0"/>
                    </a:lnTo>
                    <a:lnTo>
                      <a:pt x="119" y="0"/>
                    </a:lnTo>
                    <a:lnTo>
                      <a:pt x="115" y="4"/>
                    </a:lnTo>
                    <a:lnTo>
                      <a:pt x="107" y="11"/>
                    </a:lnTo>
                    <a:lnTo>
                      <a:pt x="84" y="77"/>
                    </a:lnTo>
                    <a:lnTo>
                      <a:pt x="80" y="77"/>
                    </a:lnTo>
                    <a:lnTo>
                      <a:pt x="61" y="27"/>
                    </a:lnTo>
                    <a:lnTo>
                      <a:pt x="38" y="77"/>
                    </a:lnTo>
                    <a:lnTo>
                      <a:pt x="34" y="77"/>
                    </a:lnTo>
                    <a:lnTo>
                      <a:pt x="11" y="15"/>
                    </a:lnTo>
                    <a:lnTo>
                      <a:pt x="7" y="8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14" name="Freeform 79"/>
              <p:cNvSpPr>
                <a:spLocks noEditPoints="1"/>
              </p:cNvSpPr>
              <p:nvPr/>
            </p:nvSpPr>
            <p:spPr bwMode="auto">
              <a:xfrm>
                <a:off x="373" y="1779"/>
                <a:ext cx="69" cy="77"/>
              </a:xfrm>
              <a:custGeom>
                <a:avLst/>
                <a:gdLst>
                  <a:gd name="T0" fmla="*/ 34 w 69"/>
                  <a:gd name="T1" fmla="*/ 69 h 77"/>
                  <a:gd name="T2" fmla="*/ 26 w 69"/>
                  <a:gd name="T3" fmla="*/ 77 h 77"/>
                  <a:gd name="T4" fmla="*/ 19 w 69"/>
                  <a:gd name="T5" fmla="*/ 77 h 77"/>
                  <a:gd name="T6" fmla="*/ 3 w 69"/>
                  <a:gd name="T7" fmla="*/ 73 h 77"/>
                  <a:gd name="T8" fmla="*/ 0 w 69"/>
                  <a:gd name="T9" fmla="*/ 57 h 77"/>
                  <a:gd name="T10" fmla="*/ 3 w 69"/>
                  <a:gd name="T11" fmla="*/ 50 h 77"/>
                  <a:gd name="T12" fmla="*/ 15 w 69"/>
                  <a:gd name="T13" fmla="*/ 38 h 77"/>
                  <a:gd name="T14" fmla="*/ 42 w 69"/>
                  <a:gd name="T15" fmla="*/ 27 h 77"/>
                  <a:gd name="T16" fmla="*/ 42 w 69"/>
                  <a:gd name="T17" fmla="*/ 15 h 77"/>
                  <a:gd name="T18" fmla="*/ 34 w 69"/>
                  <a:gd name="T19" fmla="*/ 4 h 77"/>
                  <a:gd name="T20" fmla="*/ 23 w 69"/>
                  <a:gd name="T21" fmla="*/ 4 h 77"/>
                  <a:gd name="T22" fmla="*/ 19 w 69"/>
                  <a:gd name="T23" fmla="*/ 11 h 77"/>
                  <a:gd name="T24" fmla="*/ 15 w 69"/>
                  <a:gd name="T25" fmla="*/ 19 h 77"/>
                  <a:gd name="T26" fmla="*/ 15 w 69"/>
                  <a:gd name="T27" fmla="*/ 23 h 77"/>
                  <a:gd name="T28" fmla="*/ 11 w 69"/>
                  <a:gd name="T29" fmla="*/ 27 h 77"/>
                  <a:gd name="T30" fmla="*/ 3 w 69"/>
                  <a:gd name="T31" fmla="*/ 23 h 77"/>
                  <a:gd name="T32" fmla="*/ 3 w 69"/>
                  <a:gd name="T33" fmla="*/ 19 h 77"/>
                  <a:gd name="T34" fmla="*/ 11 w 69"/>
                  <a:gd name="T35" fmla="*/ 4 h 77"/>
                  <a:gd name="T36" fmla="*/ 30 w 69"/>
                  <a:gd name="T37" fmla="*/ 0 h 77"/>
                  <a:gd name="T38" fmla="*/ 46 w 69"/>
                  <a:gd name="T39" fmla="*/ 0 h 77"/>
                  <a:gd name="T40" fmla="*/ 53 w 69"/>
                  <a:gd name="T41" fmla="*/ 11 h 77"/>
                  <a:gd name="T42" fmla="*/ 53 w 69"/>
                  <a:gd name="T43" fmla="*/ 23 h 77"/>
                  <a:gd name="T44" fmla="*/ 57 w 69"/>
                  <a:gd name="T45" fmla="*/ 57 h 77"/>
                  <a:gd name="T46" fmla="*/ 57 w 69"/>
                  <a:gd name="T47" fmla="*/ 65 h 77"/>
                  <a:gd name="T48" fmla="*/ 57 w 69"/>
                  <a:gd name="T49" fmla="*/ 65 h 77"/>
                  <a:gd name="T50" fmla="*/ 61 w 69"/>
                  <a:gd name="T51" fmla="*/ 65 h 77"/>
                  <a:gd name="T52" fmla="*/ 65 w 69"/>
                  <a:gd name="T53" fmla="*/ 65 h 77"/>
                  <a:gd name="T54" fmla="*/ 69 w 69"/>
                  <a:gd name="T55" fmla="*/ 65 h 77"/>
                  <a:gd name="T56" fmla="*/ 49 w 69"/>
                  <a:gd name="T57" fmla="*/ 77 h 77"/>
                  <a:gd name="T58" fmla="*/ 42 w 69"/>
                  <a:gd name="T59" fmla="*/ 73 h 77"/>
                  <a:gd name="T60" fmla="*/ 42 w 69"/>
                  <a:gd name="T61" fmla="*/ 65 h 77"/>
                  <a:gd name="T62" fmla="*/ 42 w 69"/>
                  <a:gd name="T63" fmla="*/ 31 h 77"/>
                  <a:gd name="T64" fmla="*/ 26 w 69"/>
                  <a:gd name="T65" fmla="*/ 38 h 77"/>
                  <a:gd name="T66" fmla="*/ 15 w 69"/>
                  <a:gd name="T67" fmla="*/ 46 h 77"/>
                  <a:gd name="T68" fmla="*/ 15 w 69"/>
                  <a:gd name="T69" fmla="*/ 54 h 77"/>
                  <a:gd name="T70" fmla="*/ 15 w 69"/>
                  <a:gd name="T71" fmla="*/ 61 h 77"/>
                  <a:gd name="T72" fmla="*/ 26 w 69"/>
                  <a:gd name="T73" fmla="*/ 65 h 77"/>
                  <a:gd name="T74" fmla="*/ 42 w 69"/>
                  <a:gd name="T75" fmla="*/ 57 h 7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9"/>
                  <a:gd name="T115" fmla="*/ 0 h 77"/>
                  <a:gd name="T116" fmla="*/ 69 w 69"/>
                  <a:gd name="T117" fmla="*/ 77 h 7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9" h="77">
                    <a:moveTo>
                      <a:pt x="42" y="65"/>
                    </a:moveTo>
                    <a:lnTo>
                      <a:pt x="34" y="69"/>
                    </a:lnTo>
                    <a:lnTo>
                      <a:pt x="30" y="73"/>
                    </a:lnTo>
                    <a:lnTo>
                      <a:pt x="26" y="77"/>
                    </a:lnTo>
                    <a:lnTo>
                      <a:pt x="23" y="77"/>
                    </a:lnTo>
                    <a:lnTo>
                      <a:pt x="19" y="77"/>
                    </a:lnTo>
                    <a:lnTo>
                      <a:pt x="11" y="77"/>
                    </a:lnTo>
                    <a:lnTo>
                      <a:pt x="3" y="73"/>
                    </a:lnTo>
                    <a:lnTo>
                      <a:pt x="0" y="65"/>
                    </a:lnTo>
                    <a:lnTo>
                      <a:pt x="0" y="57"/>
                    </a:lnTo>
                    <a:lnTo>
                      <a:pt x="0" y="54"/>
                    </a:lnTo>
                    <a:lnTo>
                      <a:pt x="3" y="50"/>
                    </a:lnTo>
                    <a:lnTo>
                      <a:pt x="7" y="42"/>
                    </a:lnTo>
                    <a:lnTo>
                      <a:pt x="15" y="38"/>
                    </a:lnTo>
                    <a:lnTo>
                      <a:pt x="23" y="34"/>
                    </a:lnTo>
                    <a:lnTo>
                      <a:pt x="42" y="27"/>
                    </a:lnTo>
                    <a:lnTo>
                      <a:pt x="42" y="23"/>
                    </a:lnTo>
                    <a:lnTo>
                      <a:pt x="42" y="15"/>
                    </a:lnTo>
                    <a:lnTo>
                      <a:pt x="38" y="8"/>
                    </a:lnTo>
                    <a:lnTo>
                      <a:pt x="34" y="4"/>
                    </a:lnTo>
                    <a:lnTo>
                      <a:pt x="26" y="4"/>
                    </a:lnTo>
                    <a:lnTo>
                      <a:pt x="23" y="4"/>
                    </a:lnTo>
                    <a:lnTo>
                      <a:pt x="19" y="8"/>
                    </a:lnTo>
                    <a:lnTo>
                      <a:pt x="19" y="11"/>
                    </a:lnTo>
                    <a:lnTo>
                      <a:pt x="15" y="11"/>
                    </a:lnTo>
                    <a:lnTo>
                      <a:pt x="15" y="19"/>
                    </a:lnTo>
                    <a:lnTo>
                      <a:pt x="15" y="23"/>
                    </a:lnTo>
                    <a:lnTo>
                      <a:pt x="11" y="27"/>
                    </a:lnTo>
                    <a:lnTo>
                      <a:pt x="7" y="27"/>
                    </a:lnTo>
                    <a:lnTo>
                      <a:pt x="3" y="23"/>
                    </a:lnTo>
                    <a:lnTo>
                      <a:pt x="3" y="19"/>
                    </a:lnTo>
                    <a:lnTo>
                      <a:pt x="3" y="11"/>
                    </a:lnTo>
                    <a:lnTo>
                      <a:pt x="11" y="4"/>
                    </a:lnTo>
                    <a:lnTo>
                      <a:pt x="19" y="0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49" y="4"/>
                    </a:lnTo>
                    <a:lnTo>
                      <a:pt x="53" y="11"/>
                    </a:lnTo>
                    <a:lnTo>
                      <a:pt x="53" y="15"/>
                    </a:lnTo>
                    <a:lnTo>
                      <a:pt x="53" y="23"/>
                    </a:lnTo>
                    <a:lnTo>
                      <a:pt x="53" y="50"/>
                    </a:lnTo>
                    <a:lnTo>
                      <a:pt x="57" y="57"/>
                    </a:lnTo>
                    <a:lnTo>
                      <a:pt x="57" y="61"/>
                    </a:lnTo>
                    <a:lnTo>
                      <a:pt x="57" y="65"/>
                    </a:lnTo>
                    <a:lnTo>
                      <a:pt x="61" y="65"/>
                    </a:lnTo>
                    <a:lnTo>
                      <a:pt x="65" y="65"/>
                    </a:lnTo>
                    <a:lnTo>
                      <a:pt x="69" y="61"/>
                    </a:lnTo>
                    <a:lnTo>
                      <a:pt x="69" y="65"/>
                    </a:lnTo>
                    <a:lnTo>
                      <a:pt x="57" y="73"/>
                    </a:lnTo>
                    <a:lnTo>
                      <a:pt x="49" y="77"/>
                    </a:lnTo>
                    <a:lnTo>
                      <a:pt x="46" y="77"/>
                    </a:lnTo>
                    <a:lnTo>
                      <a:pt x="42" y="73"/>
                    </a:lnTo>
                    <a:lnTo>
                      <a:pt x="42" y="69"/>
                    </a:lnTo>
                    <a:lnTo>
                      <a:pt x="42" y="65"/>
                    </a:lnTo>
                    <a:close/>
                    <a:moveTo>
                      <a:pt x="42" y="57"/>
                    </a:moveTo>
                    <a:lnTo>
                      <a:pt x="42" y="31"/>
                    </a:lnTo>
                    <a:lnTo>
                      <a:pt x="30" y="34"/>
                    </a:lnTo>
                    <a:lnTo>
                      <a:pt x="26" y="38"/>
                    </a:lnTo>
                    <a:lnTo>
                      <a:pt x="19" y="42"/>
                    </a:lnTo>
                    <a:lnTo>
                      <a:pt x="15" y="46"/>
                    </a:lnTo>
                    <a:lnTo>
                      <a:pt x="15" y="50"/>
                    </a:lnTo>
                    <a:lnTo>
                      <a:pt x="15" y="54"/>
                    </a:lnTo>
                    <a:lnTo>
                      <a:pt x="15" y="57"/>
                    </a:lnTo>
                    <a:lnTo>
                      <a:pt x="15" y="61"/>
                    </a:lnTo>
                    <a:lnTo>
                      <a:pt x="19" y="65"/>
                    </a:lnTo>
                    <a:lnTo>
                      <a:pt x="26" y="65"/>
                    </a:lnTo>
                    <a:lnTo>
                      <a:pt x="30" y="65"/>
                    </a:lnTo>
                    <a:lnTo>
                      <a:pt x="42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15" name="Freeform 80"/>
              <p:cNvSpPr>
                <a:spLocks/>
              </p:cNvSpPr>
              <p:nvPr/>
            </p:nvSpPr>
            <p:spPr bwMode="auto">
              <a:xfrm>
                <a:off x="445" y="1779"/>
                <a:ext cx="81" cy="77"/>
              </a:xfrm>
              <a:custGeom>
                <a:avLst/>
                <a:gdLst>
                  <a:gd name="T0" fmla="*/ 23 w 81"/>
                  <a:gd name="T1" fmla="*/ 15 h 77"/>
                  <a:gd name="T2" fmla="*/ 31 w 81"/>
                  <a:gd name="T3" fmla="*/ 4 h 77"/>
                  <a:gd name="T4" fmla="*/ 43 w 81"/>
                  <a:gd name="T5" fmla="*/ 0 h 77"/>
                  <a:gd name="T6" fmla="*/ 50 w 81"/>
                  <a:gd name="T7" fmla="*/ 0 h 77"/>
                  <a:gd name="T8" fmla="*/ 54 w 81"/>
                  <a:gd name="T9" fmla="*/ 0 h 77"/>
                  <a:gd name="T10" fmla="*/ 58 w 81"/>
                  <a:gd name="T11" fmla="*/ 0 h 77"/>
                  <a:gd name="T12" fmla="*/ 66 w 81"/>
                  <a:gd name="T13" fmla="*/ 4 h 77"/>
                  <a:gd name="T14" fmla="*/ 66 w 81"/>
                  <a:gd name="T15" fmla="*/ 11 h 77"/>
                  <a:gd name="T16" fmla="*/ 69 w 81"/>
                  <a:gd name="T17" fmla="*/ 19 h 77"/>
                  <a:gd name="T18" fmla="*/ 69 w 81"/>
                  <a:gd name="T19" fmla="*/ 27 h 77"/>
                  <a:gd name="T20" fmla="*/ 69 w 81"/>
                  <a:gd name="T21" fmla="*/ 57 h 77"/>
                  <a:gd name="T22" fmla="*/ 69 w 81"/>
                  <a:gd name="T23" fmla="*/ 65 h 77"/>
                  <a:gd name="T24" fmla="*/ 69 w 81"/>
                  <a:gd name="T25" fmla="*/ 69 h 77"/>
                  <a:gd name="T26" fmla="*/ 69 w 81"/>
                  <a:gd name="T27" fmla="*/ 69 h 77"/>
                  <a:gd name="T28" fmla="*/ 73 w 81"/>
                  <a:gd name="T29" fmla="*/ 73 h 77"/>
                  <a:gd name="T30" fmla="*/ 73 w 81"/>
                  <a:gd name="T31" fmla="*/ 73 h 77"/>
                  <a:gd name="T32" fmla="*/ 81 w 81"/>
                  <a:gd name="T33" fmla="*/ 73 h 77"/>
                  <a:gd name="T34" fmla="*/ 81 w 81"/>
                  <a:gd name="T35" fmla="*/ 77 h 77"/>
                  <a:gd name="T36" fmla="*/ 43 w 81"/>
                  <a:gd name="T37" fmla="*/ 77 h 77"/>
                  <a:gd name="T38" fmla="*/ 43 w 81"/>
                  <a:gd name="T39" fmla="*/ 73 h 77"/>
                  <a:gd name="T40" fmla="*/ 46 w 81"/>
                  <a:gd name="T41" fmla="*/ 73 h 77"/>
                  <a:gd name="T42" fmla="*/ 50 w 81"/>
                  <a:gd name="T43" fmla="*/ 73 h 77"/>
                  <a:gd name="T44" fmla="*/ 50 w 81"/>
                  <a:gd name="T45" fmla="*/ 73 h 77"/>
                  <a:gd name="T46" fmla="*/ 54 w 81"/>
                  <a:gd name="T47" fmla="*/ 69 h 77"/>
                  <a:gd name="T48" fmla="*/ 54 w 81"/>
                  <a:gd name="T49" fmla="*/ 65 h 77"/>
                  <a:gd name="T50" fmla="*/ 54 w 81"/>
                  <a:gd name="T51" fmla="*/ 65 h 77"/>
                  <a:gd name="T52" fmla="*/ 54 w 81"/>
                  <a:gd name="T53" fmla="*/ 57 h 77"/>
                  <a:gd name="T54" fmla="*/ 54 w 81"/>
                  <a:gd name="T55" fmla="*/ 27 h 77"/>
                  <a:gd name="T56" fmla="*/ 54 w 81"/>
                  <a:gd name="T57" fmla="*/ 19 h 77"/>
                  <a:gd name="T58" fmla="*/ 50 w 81"/>
                  <a:gd name="T59" fmla="*/ 11 h 77"/>
                  <a:gd name="T60" fmla="*/ 50 w 81"/>
                  <a:gd name="T61" fmla="*/ 11 h 77"/>
                  <a:gd name="T62" fmla="*/ 43 w 81"/>
                  <a:gd name="T63" fmla="*/ 8 h 77"/>
                  <a:gd name="T64" fmla="*/ 35 w 81"/>
                  <a:gd name="T65" fmla="*/ 11 h 77"/>
                  <a:gd name="T66" fmla="*/ 23 w 81"/>
                  <a:gd name="T67" fmla="*/ 19 h 77"/>
                  <a:gd name="T68" fmla="*/ 23 w 81"/>
                  <a:gd name="T69" fmla="*/ 57 h 77"/>
                  <a:gd name="T70" fmla="*/ 23 w 81"/>
                  <a:gd name="T71" fmla="*/ 65 h 77"/>
                  <a:gd name="T72" fmla="*/ 23 w 81"/>
                  <a:gd name="T73" fmla="*/ 69 h 77"/>
                  <a:gd name="T74" fmla="*/ 23 w 81"/>
                  <a:gd name="T75" fmla="*/ 69 h 77"/>
                  <a:gd name="T76" fmla="*/ 27 w 81"/>
                  <a:gd name="T77" fmla="*/ 73 h 77"/>
                  <a:gd name="T78" fmla="*/ 31 w 81"/>
                  <a:gd name="T79" fmla="*/ 73 h 77"/>
                  <a:gd name="T80" fmla="*/ 35 w 81"/>
                  <a:gd name="T81" fmla="*/ 73 h 77"/>
                  <a:gd name="T82" fmla="*/ 35 w 81"/>
                  <a:gd name="T83" fmla="*/ 77 h 77"/>
                  <a:gd name="T84" fmla="*/ 0 w 81"/>
                  <a:gd name="T85" fmla="*/ 77 h 77"/>
                  <a:gd name="T86" fmla="*/ 0 w 81"/>
                  <a:gd name="T87" fmla="*/ 73 h 77"/>
                  <a:gd name="T88" fmla="*/ 0 w 81"/>
                  <a:gd name="T89" fmla="*/ 73 h 77"/>
                  <a:gd name="T90" fmla="*/ 4 w 81"/>
                  <a:gd name="T91" fmla="*/ 73 h 77"/>
                  <a:gd name="T92" fmla="*/ 8 w 81"/>
                  <a:gd name="T93" fmla="*/ 69 h 77"/>
                  <a:gd name="T94" fmla="*/ 8 w 81"/>
                  <a:gd name="T95" fmla="*/ 65 h 77"/>
                  <a:gd name="T96" fmla="*/ 8 w 81"/>
                  <a:gd name="T97" fmla="*/ 57 h 77"/>
                  <a:gd name="T98" fmla="*/ 8 w 81"/>
                  <a:gd name="T99" fmla="*/ 31 h 77"/>
                  <a:gd name="T100" fmla="*/ 8 w 81"/>
                  <a:gd name="T101" fmla="*/ 19 h 77"/>
                  <a:gd name="T102" fmla="*/ 8 w 81"/>
                  <a:gd name="T103" fmla="*/ 11 h 77"/>
                  <a:gd name="T104" fmla="*/ 8 w 81"/>
                  <a:gd name="T105" fmla="*/ 11 h 77"/>
                  <a:gd name="T106" fmla="*/ 8 w 81"/>
                  <a:gd name="T107" fmla="*/ 8 h 77"/>
                  <a:gd name="T108" fmla="*/ 4 w 81"/>
                  <a:gd name="T109" fmla="*/ 8 h 77"/>
                  <a:gd name="T110" fmla="*/ 4 w 81"/>
                  <a:gd name="T111" fmla="*/ 8 h 77"/>
                  <a:gd name="T112" fmla="*/ 4 w 81"/>
                  <a:gd name="T113" fmla="*/ 8 h 77"/>
                  <a:gd name="T114" fmla="*/ 0 w 81"/>
                  <a:gd name="T115" fmla="*/ 8 h 77"/>
                  <a:gd name="T116" fmla="*/ 0 w 81"/>
                  <a:gd name="T117" fmla="*/ 8 h 77"/>
                  <a:gd name="T118" fmla="*/ 20 w 81"/>
                  <a:gd name="T119" fmla="*/ 0 h 77"/>
                  <a:gd name="T120" fmla="*/ 23 w 81"/>
                  <a:gd name="T121" fmla="*/ 0 h 77"/>
                  <a:gd name="T122" fmla="*/ 23 w 81"/>
                  <a:gd name="T123" fmla="*/ 15 h 7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1"/>
                  <a:gd name="T187" fmla="*/ 0 h 77"/>
                  <a:gd name="T188" fmla="*/ 81 w 81"/>
                  <a:gd name="T189" fmla="*/ 77 h 7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1" h="77">
                    <a:moveTo>
                      <a:pt x="23" y="15"/>
                    </a:moveTo>
                    <a:lnTo>
                      <a:pt x="31" y="4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6" y="4"/>
                    </a:lnTo>
                    <a:lnTo>
                      <a:pt x="66" y="11"/>
                    </a:lnTo>
                    <a:lnTo>
                      <a:pt x="69" y="19"/>
                    </a:lnTo>
                    <a:lnTo>
                      <a:pt x="69" y="27"/>
                    </a:lnTo>
                    <a:lnTo>
                      <a:pt x="69" y="57"/>
                    </a:lnTo>
                    <a:lnTo>
                      <a:pt x="69" y="65"/>
                    </a:lnTo>
                    <a:lnTo>
                      <a:pt x="69" y="69"/>
                    </a:lnTo>
                    <a:lnTo>
                      <a:pt x="73" y="73"/>
                    </a:lnTo>
                    <a:lnTo>
                      <a:pt x="81" y="73"/>
                    </a:lnTo>
                    <a:lnTo>
                      <a:pt x="81" y="77"/>
                    </a:lnTo>
                    <a:lnTo>
                      <a:pt x="43" y="77"/>
                    </a:lnTo>
                    <a:lnTo>
                      <a:pt x="43" y="73"/>
                    </a:lnTo>
                    <a:lnTo>
                      <a:pt x="46" y="73"/>
                    </a:lnTo>
                    <a:lnTo>
                      <a:pt x="50" y="73"/>
                    </a:lnTo>
                    <a:lnTo>
                      <a:pt x="54" y="69"/>
                    </a:lnTo>
                    <a:lnTo>
                      <a:pt x="54" y="65"/>
                    </a:lnTo>
                    <a:lnTo>
                      <a:pt x="54" y="57"/>
                    </a:lnTo>
                    <a:lnTo>
                      <a:pt x="54" y="27"/>
                    </a:lnTo>
                    <a:lnTo>
                      <a:pt x="54" y="19"/>
                    </a:lnTo>
                    <a:lnTo>
                      <a:pt x="50" y="11"/>
                    </a:lnTo>
                    <a:lnTo>
                      <a:pt x="43" y="8"/>
                    </a:lnTo>
                    <a:lnTo>
                      <a:pt x="35" y="11"/>
                    </a:lnTo>
                    <a:lnTo>
                      <a:pt x="23" y="19"/>
                    </a:lnTo>
                    <a:lnTo>
                      <a:pt x="23" y="57"/>
                    </a:lnTo>
                    <a:lnTo>
                      <a:pt x="23" y="65"/>
                    </a:lnTo>
                    <a:lnTo>
                      <a:pt x="23" y="69"/>
                    </a:lnTo>
                    <a:lnTo>
                      <a:pt x="27" y="73"/>
                    </a:lnTo>
                    <a:lnTo>
                      <a:pt x="31" y="73"/>
                    </a:lnTo>
                    <a:lnTo>
                      <a:pt x="35" y="73"/>
                    </a:lnTo>
                    <a:lnTo>
                      <a:pt x="35" y="77"/>
                    </a:lnTo>
                    <a:lnTo>
                      <a:pt x="0" y="77"/>
                    </a:lnTo>
                    <a:lnTo>
                      <a:pt x="0" y="73"/>
                    </a:lnTo>
                    <a:lnTo>
                      <a:pt x="4" y="73"/>
                    </a:lnTo>
                    <a:lnTo>
                      <a:pt x="8" y="69"/>
                    </a:lnTo>
                    <a:lnTo>
                      <a:pt x="8" y="65"/>
                    </a:lnTo>
                    <a:lnTo>
                      <a:pt x="8" y="57"/>
                    </a:lnTo>
                    <a:lnTo>
                      <a:pt x="8" y="31"/>
                    </a:lnTo>
                    <a:lnTo>
                      <a:pt x="8" y="19"/>
                    </a:lnTo>
                    <a:lnTo>
                      <a:pt x="8" y="11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3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16" name="Freeform 81"/>
              <p:cNvSpPr>
                <a:spLocks/>
              </p:cNvSpPr>
              <p:nvPr/>
            </p:nvSpPr>
            <p:spPr bwMode="auto">
              <a:xfrm>
                <a:off x="526" y="1756"/>
                <a:ext cx="46" cy="100"/>
              </a:xfrm>
              <a:custGeom>
                <a:avLst/>
                <a:gdLst>
                  <a:gd name="T0" fmla="*/ 27 w 46"/>
                  <a:gd name="T1" fmla="*/ 0 h 100"/>
                  <a:gd name="T2" fmla="*/ 27 w 46"/>
                  <a:gd name="T3" fmla="*/ 23 h 100"/>
                  <a:gd name="T4" fmla="*/ 42 w 46"/>
                  <a:gd name="T5" fmla="*/ 23 h 100"/>
                  <a:gd name="T6" fmla="*/ 42 w 46"/>
                  <a:gd name="T7" fmla="*/ 27 h 100"/>
                  <a:gd name="T8" fmla="*/ 27 w 46"/>
                  <a:gd name="T9" fmla="*/ 27 h 100"/>
                  <a:gd name="T10" fmla="*/ 27 w 46"/>
                  <a:gd name="T11" fmla="*/ 77 h 100"/>
                  <a:gd name="T12" fmla="*/ 27 w 46"/>
                  <a:gd name="T13" fmla="*/ 84 h 100"/>
                  <a:gd name="T14" fmla="*/ 27 w 46"/>
                  <a:gd name="T15" fmla="*/ 88 h 100"/>
                  <a:gd name="T16" fmla="*/ 31 w 46"/>
                  <a:gd name="T17" fmla="*/ 88 h 100"/>
                  <a:gd name="T18" fmla="*/ 35 w 46"/>
                  <a:gd name="T19" fmla="*/ 88 h 100"/>
                  <a:gd name="T20" fmla="*/ 38 w 46"/>
                  <a:gd name="T21" fmla="*/ 88 h 100"/>
                  <a:gd name="T22" fmla="*/ 38 w 46"/>
                  <a:gd name="T23" fmla="*/ 88 h 100"/>
                  <a:gd name="T24" fmla="*/ 42 w 46"/>
                  <a:gd name="T25" fmla="*/ 88 h 100"/>
                  <a:gd name="T26" fmla="*/ 42 w 46"/>
                  <a:gd name="T27" fmla="*/ 84 h 100"/>
                  <a:gd name="T28" fmla="*/ 46 w 46"/>
                  <a:gd name="T29" fmla="*/ 84 h 100"/>
                  <a:gd name="T30" fmla="*/ 42 w 46"/>
                  <a:gd name="T31" fmla="*/ 92 h 100"/>
                  <a:gd name="T32" fmla="*/ 38 w 46"/>
                  <a:gd name="T33" fmla="*/ 96 h 100"/>
                  <a:gd name="T34" fmla="*/ 35 w 46"/>
                  <a:gd name="T35" fmla="*/ 100 h 100"/>
                  <a:gd name="T36" fmla="*/ 27 w 46"/>
                  <a:gd name="T37" fmla="*/ 100 h 100"/>
                  <a:gd name="T38" fmla="*/ 23 w 46"/>
                  <a:gd name="T39" fmla="*/ 100 h 100"/>
                  <a:gd name="T40" fmla="*/ 19 w 46"/>
                  <a:gd name="T41" fmla="*/ 100 h 100"/>
                  <a:gd name="T42" fmla="*/ 15 w 46"/>
                  <a:gd name="T43" fmla="*/ 96 h 100"/>
                  <a:gd name="T44" fmla="*/ 15 w 46"/>
                  <a:gd name="T45" fmla="*/ 92 h 100"/>
                  <a:gd name="T46" fmla="*/ 11 w 46"/>
                  <a:gd name="T47" fmla="*/ 88 h 100"/>
                  <a:gd name="T48" fmla="*/ 11 w 46"/>
                  <a:gd name="T49" fmla="*/ 80 h 100"/>
                  <a:gd name="T50" fmla="*/ 11 w 46"/>
                  <a:gd name="T51" fmla="*/ 27 h 100"/>
                  <a:gd name="T52" fmla="*/ 0 w 46"/>
                  <a:gd name="T53" fmla="*/ 27 h 100"/>
                  <a:gd name="T54" fmla="*/ 0 w 46"/>
                  <a:gd name="T55" fmla="*/ 27 h 100"/>
                  <a:gd name="T56" fmla="*/ 4 w 46"/>
                  <a:gd name="T57" fmla="*/ 23 h 100"/>
                  <a:gd name="T58" fmla="*/ 11 w 46"/>
                  <a:gd name="T59" fmla="*/ 19 h 100"/>
                  <a:gd name="T60" fmla="*/ 15 w 46"/>
                  <a:gd name="T61" fmla="*/ 15 h 100"/>
                  <a:gd name="T62" fmla="*/ 19 w 46"/>
                  <a:gd name="T63" fmla="*/ 11 h 100"/>
                  <a:gd name="T64" fmla="*/ 23 w 46"/>
                  <a:gd name="T65" fmla="*/ 4 h 100"/>
                  <a:gd name="T66" fmla="*/ 23 w 46"/>
                  <a:gd name="T67" fmla="*/ 0 h 100"/>
                  <a:gd name="T68" fmla="*/ 27 w 46"/>
                  <a:gd name="T69" fmla="*/ 0 h 10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"/>
                  <a:gd name="T106" fmla="*/ 0 h 100"/>
                  <a:gd name="T107" fmla="*/ 46 w 46"/>
                  <a:gd name="T108" fmla="*/ 100 h 10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" h="100">
                    <a:moveTo>
                      <a:pt x="27" y="0"/>
                    </a:moveTo>
                    <a:lnTo>
                      <a:pt x="27" y="23"/>
                    </a:lnTo>
                    <a:lnTo>
                      <a:pt x="42" y="23"/>
                    </a:lnTo>
                    <a:lnTo>
                      <a:pt x="42" y="27"/>
                    </a:lnTo>
                    <a:lnTo>
                      <a:pt x="27" y="27"/>
                    </a:lnTo>
                    <a:lnTo>
                      <a:pt x="27" y="77"/>
                    </a:lnTo>
                    <a:lnTo>
                      <a:pt x="27" y="84"/>
                    </a:lnTo>
                    <a:lnTo>
                      <a:pt x="27" y="88"/>
                    </a:lnTo>
                    <a:lnTo>
                      <a:pt x="31" y="88"/>
                    </a:lnTo>
                    <a:lnTo>
                      <a:pt x="35" y="88"/>
                    </a:lnTo>
                    <a:lnTo>
                      <a:pt x="38" y="88"/>
                    </a:lnTo>
                    <a:lnTo>
                      <a:pt x="42" y="88"/>
                    </a:lnTo>
                    <a:lnTo>
                      <a:pt x="42" y="84"/>
                    </a:lnTo>
                    <a:lnTo>
                      <a:pt x="46" y="84"/>
                    </a:lnTo>
                    <a:lnTo>
                      <a:pt x="42" y="92"/>
                    </a:lnTo>
                    <a:lnTo>
                      <a:pt x="38" y="96"/>
                    </a:lnTo>
                    <a:lnTo>
                      <a:pt x="35" y="100"/>
                    </a:lnTo>
                    <a:lnTo>
                      <a:pt x="27" y="100"/>
                    </a:lnTo>
                    <a:lnTo>
                      <a:pt x="23" y="100"/>
                    </a:lnTo>
                    <a:lnTo>
                      <a:pt x="19" y="100"/>
                    </a:lnTo>
                    <a:lnTo>
                      <a:pt x="15" y="96"/>
                    </a:lnTo>
                    <a:lnTo>
                      <a:pt x="15" y="92"/>
                    </a:lnTo>
                    <a:lnTo>
                      <a:pt x="11" y="88"/>
                    </a:lnTo>
                    <a:lnTo>
                      <a:pt x="11" y="80"/>
                    </a:lnTo>
                    <a:lnTo>
                      <a:pt x="11" y="27"/>
                    </a:lnTo>
                    <a:lnTo>
                      <a:pt x="0" y="27"/>
                    </a:lnTo>
                    <a:lnTo>
                      <a:pt x="4" y="23"/>
                    </a:lnTo>
                    <a:lnTo>
                      <a:pt x="11" y="19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3" y="4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17" name="Rectangle 82"/>
              <p:cNvSpPr>
                <a:spLocks noChangeArrowheads="1"/>
              </p:cNvSpPr>
              <p:nvPr/>
            </p:nvSpPr>
            <p:spPr bwMode="auto">
              <a:xfrm>
                <a:off x="833" y="1706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8" name="Rectangle 83"/>
              <p:cNvSpPr>
                <a:spLocks noChangeArrowheads="1"/>
              </p:cNvSpPr>
              <p:nvPr/>
            </p:nvSpPr>
            <p:spPr bwMode="auto">
              <a:xfrm>
                <a:off x="864" y="1706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9" name="Freeform 84"/>
              <p:cNvSpPr>
                <a:spLocks/>
              </p:cNvSpPr>
              <p:nvPr/>
            </p:nvSpPr>
            <p:spPr bwMode="auto">
              <a:xfrm>
                <a:off x="1059" y="1836"/>
                <a:ext cx="19" cy="20"/>
              </a:xfrm>
              <a:custGeom>
                <a:avLst/>
                <a:gdLst>
                  <a:gd name="T0" fmla="*/ 8 w 19"/>
                  <a:gd name="T1" fmla="*/ 0 h 20"/>
                  <a:gd name="T2" fmla="*/ 12 w 19"/>
                  <a:gd name="T3" fmla="*/ 0 h 20"/>
                  <a:gd name="T4" fmla="*/ 16 w 19"/>
                  <a:gd name="T5" fmla="*/ 4 h 20"/>
                  <a:gd name="T6" fmla="*/ 19 w 19"/>
                  <a:gd name="T7" fmla="*/ 8 h 20"/>
                  <a:gd name="T8" fmla="*/ 19 w 19"/>
                  <a:gd name="T9" fmla="*/ 12 h 20"/>
                  <a:gd name="T10" fmla="*/ 19 w 19"/>
                  <a:gd name="T11" fmla="*/ 16 h 20"/>
                  <a:gd name="T12" fmla="*/ 16 w 19"/>
                  <a:gd name="T13" fmla="*/ 16 h 20"/>
                  <a:gd name="T14" fmla="*/ 12 w 19"/>
                  <a:gd name="T15" fmla="*/ 20 h 20"/>
                  <a:gd name="T16" fmla="*/ 8 w 19"/>
                  <a:gd name="T17" fmla="*/ 20 h 20"/>
                  <a:gd name="T18" fmla="*/ 4 w 19"/>
                  <a:gd name="T19" fmla="*/ 20 h 20"/>
                  <a:gd name="T20" fmla="*/ 4 w 19"/>
                  <a:gd name="T21" fmla="*/ 16 h 20"/>
                  <a:gd name="T22" fmla="*/ 0 w 19"/>
                  <a:gd name="T23" fmla="*/ 16 h 20"/>
                  <a:gd name="T24" fmla="*/ 0 w 19"/>
                  <a:gd name="T25" fmla="*/ 12 h 20"/>
                  <a:gd name="T26" fmla="*/ 0 w 19"/>
                  <a:gd name="T27" fmla="*/ 8 h 20"/>
                  <a:gd name="T28" fmla="*/ 4 w 19"/>
                  <a:gd name="T29" fmla="*/ 4 h 20"/>
                  <a:gd name="T30" fmla="*/ 4 w 19"/>
                  <a:gd name="T31" fmla="*/ 0 h 20"/>
                  <a:gd name="T32" fmla="*/ 8 w 19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20"/>
                  <a:gd name="T53" fmla="*/ 19 w 19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20">
                    <a:moveTo>
                      <a:pt x="8" y="0"/>
                    </a:moveTo>
                    <a:lnTo>
                      <a:pt x="12" y="0"/>
                    </a:lnTo>
                    <a:lnTo>
                      <a:pt x="16" y="4"/>
                    </a:lnTo>
                    <a:lnTo>
                      <a:pt x="19" y="8"/>
                    </a:lnTo>
                    <a:lnTo>
                      <a:pt x="19" y="12"/>
                    </a:lnTo>
                    <a:lnTo>
                      <a:pt x="19" y="16"/>
                    </a:lnTo>
                    <a:lnTo>
                      <a:pt x="16" y="16"/>
                    </a:lnTo>
                    <a:lnTo>
                      <a:pt x="12" y="20"/>
                    </a:lnTo>
                    <a:lnTo>
                      <a:pt x="8" y="20"/>
                    </a:lnTo>
                    <a:lnTo>
                      <a:pt x="4" y="20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20" name="Freeform 85"/>
              <p:cNvSpPr>
                <a:spLocks noEditPoints="1"/>
              </p:cNvSpPr>
              <p:nvPr/>
            </p:nvSpPr>
            <p:spPr bwMode="auto">
              <a:xfrm>
                <a:off x="1094" y="1741"/>
                <a:ext cx="73" cy="115"/>
              </a:xfrm>
              <a:custGeom>
                <a:avLst/>
                <a:gdLst>
                  <a:gd name="T0" fmla="*/ 0 w 73"/>
                  <a:gd name="T1" fmla="*/ 57 h 115"/>
                  <a:gd name="T2" fmla="*/ 4 w 73"/>
                  <a:gd name="T3" fmla="*/ 42 h 115"/>
                  <a:gd name="T4" fmla="*/ 8 w 73"/>
                  <a:gd name="T5" fmla="*/ 26 h 115"/>
                  <a:gd name="T6" fmla="*/ 15 w 73"/>
                  <a:gd name="T7" fmla="*/ 15 h 115"/>
                  <a:gd name="T8" fmla="*/ 23 w 73"/>
                  <a:gd name="T9" fmla="*/ 3 h 115"/>
                  <a:gd name="T10" fmla="*/ 31 w 73"/>
                  <a:gd name="T11" fmla="*/ 0 h 115"/>
                  <a:gd name="T12" fmla="*/ 38 w 73"/>
                  <a:gd name="T13" fmla="*/ 0 h 115"/>
                  <a:gd name="T14" fmla="*/ 46 w 73"/>
                  <a:gd name="T15" fmla="*/ 0 h 115"/>
                  <a:gd name="T16" fmla="*/ 54 w 73"/>
                  <a:gd name="T17" fmla="*/ 3 h 115"/>
                  <a:gd name="T18" fmla="*/ 61 w 73"/>
                  <a:gd name="T19" fmla="*/ 11 h 115"/>
                  <a:gd name="T20" fmla="*/ 65 w 73"/>
                  <a:gd name="T21" fmla="*/ 26 h 115"/>
                  <a:gd name="T22" fmla="*/ 69 w 73"/>
                  <a:gd name="T23" fmla="*/ 38 h 115"/>
                  <a:gd name="T24" fmla="*/ 73 w 73"/>
                  <a:gd name="T25" fmla="*/ 57 h 115"/>
                  <a:gd name="T26" fmla="*/ 69 w 73"/>
                  <a:gd name="T27" fmla="*/ 72 h 115"/>
                  <a:gd name="T28" fmla="*/ 65 w 73"/>
                  <a:gd name="T29" fmla="*/ 88 h 115"/>
                  <a:gd name="T30" fmla="*/ 61 w 73"/>
                  <a:gd name="T31" fmla="*/ 99 h 115"/>
                  <a:gd name="T32" fmla="*/ 54 w 73"/>
                  <a:gd name="T33" fmla="*/ 111 h 115"/>
                  <a:gd name="T34" fmla="*/ 46 w 73"/>
                  <a:gd name="T35" fmla="*/ 115 h 115"/>
                  <a:gd name="T36" fmla="*/ 34 w 73"/>
                  <a:gd name="T37" fmla="*/ 115 h 115"/>
                  <a:gd name="T38" fmla="*/ 27 w 73"/>
                  <a:gd name="T39" fmla="*/ 115 h 115"/>
                  <a:gd name="T40" fmla="*/ 19 w 73"/>
                  <a:gd name="T41" fmla="*/ 107 h 115"/>
                  <a:gd name="T42" fmla="*/ 11 w 73"/>
                  <a:gd name="T43" fmla="*/ 95 h 115"/>
                  <a:gd name="T44" fmla="*/ 4 w 73"/>
                  <a:gd name="T45" fmla="*/ 80 h 115"/>
                  <a:gd name="T46" fmla="*/ 0 w 73"/>
                  <a:gd name="T47" fmla="*/ 57 h 115"/>
                  <a:gd name="T48" fmla="*/ 19 w 73"/>
                  <a:gd name="T49" fmla="*/ 61 h 115"/>
                  <a:gd name="T50" fmla="*/ 19 w 73"/>
                  <a:gd name="T51" fmla="*/ 80 h 115"/>
                  <a:gd name="T52" fmla="*/ 23 w 73"/>
                  <a:gd name="T53" fmla="*/ 99 h 115"/>
                  <a:gd name="T54" fmla="*/ 27 w 73"/>
                  <a:gd name="T55" fmla="*/ 103 h 115"/>
                  <a:gd name="T56" fmla="*/ 31 w 73"/>
                  <a:gd name="T57" fmla="*/ 107 h 115"/>
                  <a:gd name="T58" fmla="*/ 38 w 73"/>
                  <a:gd name="T59" fmla="*/ 111 h 115"/>
                  <a:gd name="T60" fmla="*/ 42 w 73"/>
                  <a:gd name="T61" fmla="*/ 107 h 115"/>
                  <a:gd name="T62" fmla="*/ 46 w 73"/>
                  <a:gd name="T63" fmla="*/ 107 h 115"/>
                  <a:gd name="T64" fmla="*/ 50 w 73"/>
                  <a:gd name="T65" fmla="*/ 99 h 115"/>
                  <a:gd name="T66" fmla="*/ 54 w 73"/>
                  <a:gd name="T67" fmla="*/ 92 h 115"/>
                  <a:gd name="T68" fmla="*/ 54 w 73"/>
                  <a:gd name="T69" fmla="*/ 76 h 115"/>
                  <a:gd name="T70" fmla="*/ 57 w 73"/>
                  <a:gd name="T71" fmla="*/ 53 h 115"/>
                  <a:gd name="T72" fmla="*/ 54 w 73"/>
                  <a:gd name="T73" fmla="*/ 34 h 115"/>
                  <a:gd name="T74" fmla="*/ 54 w 73"/>
                  <a:gd name="T75" fmla="*/ 23 h 115"/>
                  <a:gd name="T76" fmla="*/ 50 w 73"/>
                  <a:gd name="T77" fmla="*/ 11 h 115"/>
                  <a:gd name="T78" fmla="*/ 46 w 73"/>
                  <a:gd name="T79" fmla="*/ 7 h 115"/>
                  <a:gd name="T80" fmla="*/ 42 w 73"/>
                  <a:gd name="T81" fmla="*/ 7 h 115"/>
                  <a:gd name="T82" fmla="*/ 38 w 73"/>
                  <a:gd name="T83" fmla="*/ 3 h 115"/>
                  <a:gd name="T84" fmla="*/ 31 w 73"/>
                  <a:gd name="T85" fmla="*/ 7 h 115"/>
                  <a:gd name="T86" fmla="*/ 27 w 73"/>
                  <a:gd name="T87" fmla="*/ 11 h 115"/>
                  <a:gd name="T88" fmla="*/ 23 w 73"/>
                  <a:gd name="T89" fmla="*/ 19 h 115"/>
                  <a:gd name="T90" fmla="*/ 19 w 73"/>
                  <a:gd name="T91" fmla="*/ 30 h 115"/>
                  <a:gd name="T92" fmla="*/ 19 w 73"/>
                  <a:gd name="T93" fmla="*/ 46 h 115"/>
                  <a:gd name="T94" fmla="*/ 19 w 73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7"/>
                    </a:moveTo>
                    <a:lnTo>
                      <a:pt x="4" y="42"/>
                    </a:lnTo>
                    <a:lnTo>
                      <a:pt x="8" y="26"/>
                    </a:lnTo>
                    <a:lnTo>
                      <a:pt x="15" y="15"/>
                    </a:lnTo>
                    <a:lnTo>
                      <a:pt x="23" y="3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4" y="3"/>
                    </a:lnTo>
                    <a:lnTo>
                      <a:pt x="61" y="11"/>
                    </a:lnTo>
                    <a:lnTo>
                      <a:pt x="65" y="26"/>
                    </a:lnTo>
                    <a:lnTo>
                      <a:pt x="69" y="38"/>
                    </a:lnTo>
                    <a:lnTo>
                      <a:pt x="73" y="57"/>
                    </a:lnTo>
                    <a:lnTo>
                      <a:pt x="69" y="72"/>
                    </a:lnTo>
                    <a:lnTo>
                      <a:pt x="65" y="88"/>
                    </a:lnTo>
                    <a:lnTo>
                      <a:pt x="61" y="99"/>
                    </a:lnTo>
                    <a:lnTo>
                      <a:pt x="54" y="111"/>
                    </a:lnTo>
                    <a:lnTo>
                      <a:pt x="46" y="115"/>
                    </a:lnTo>
                    <a:lnTo>
                      <a:pt x="34" y="115"/>
                    </a:lnTo>
                    <a:lnTo>
                      <a:pt x="27" y="115"/>
                    </a:lnTo>
                    <a:lnTo>
                      <a:pt x="19" y="107"/>
                    </a:lnTo>
                    <a:lnTo>
                      <a:pt x="11" y="95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19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7" y="103"/>
                    </a:lnTo>
                    <a:lnTo>
                      <a:pt x="31" y="107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7"/>
                    </a:lnTo>
                    <a:lnTo>
                      <a:pt x="50" y="99"/>
                    </a:lnTo>
                    <a:lnTo>
                      <a:pt x="54" y="92"/>
                    </a:lnTo>
                    <a:lnTo>
                      <a:pt x="54" y="76"/>
                    </a:lnTo>
                    <a:lnTo>
                      <a:pt x="57" y="53"/>
                    </a:lnTo>
                    <a:lnTo>
                      <a:pt x="54" y="34"/>
                    </a:lnTo>
                    <a:lnTo>
                      <a:pt x="54" y="23"/>
                    </a:lnTo>
                    <a:lnTo>
                      <a:pt x="50" y="11"/>
                    </a:lnTo>
                    <a:lnTo>
                      <a:pt x="46" y="7"/>
                    </a:lnTo>
                    <a:lnTo>
                      <a:pt x="42" y="7"/>
                    </a:lnTo>
                    <a:lnTo>
                      <a:pt x="38" y="3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9" y="46"/>
                    </a:lnTo>
                    <a:lnTo>
                      <a:pt x="19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21" name="Freeform 86"/>
              <p:cNvSpPr>
                <a:spLocks noEditPoints="1"/>
              </p:cNvSpPr>
              <p:nvPr/>
            </p:nvSpPr>
            <p:spPr bwMode="auto">
              <a:xfrm>
                <a:off x="1178" y="1741"/>
                <a:ext cx="73" cy="115"/>
              </a:xfrm>
              <a:custGeom>
                <a:avLst/>
                <a:gdLst>
                  <a:gd name="T0" fmla="*/ 0 w 73"/>
                  <a:gd name="T1" fmla="*/ 57 h 115"/>
                  <a:gd name="T2" fmla="*/ 4 w 73"/>
                  <a:gd name="T3" fmla="*/ 42 h 115"/>
                  <a:gd name="T4" fmla="*/ 8 w 73"/>
                  <a:gd name="T5" fmla="*/ 26 h 115"/>
                  <a:gd name="T6" fmla="*/ 16 w 73"/>
                  <a:gd name="T7" fmla="*/ 15 h 115"/>
                  <a:gd name="T8" fmla="*/ 23 w 73"/>
                  <a:gd name="T9" fmla="*/ 3 h 115"/>
                  <a:gd name="T10" fmla="*/ 31 w 73"/>
                  <a:gd name="T11" fmla="*/ 0 h 115"/>
                  <a:gd name="T12" fmla="*/ 39 w 73"/>
                  <a:gd name="T13" fmla="*/ 0 h 115"/>
                  <a:gd name="T14" fmla="*/ 46 w 73"/>
                  <a:gd name="T15" fmla="*/ 0 h 115"/>
                  <a:gd name="T16" fmla="*/ 54 w 73"/>
                  <a:gd name="T17" fmla="*/ 3 h 115"/>
                  <a:gd name="T18" fmla="*/ 58 w 73"/>
                  <a:gd name="T19" fmla="*/ 11 h 115"/>
                  <a:gd name="T20" fmla="*/ 65 w 73"/>
                  <a:gd name="T21" fmla="*/ 26 h 115"/>
                  <a:gd name="T22" fmla="*/ 69 w 73"/>
                  <a:gd name="T23" fmla="*/ 38 h 115"/>
                  <a:gd name="T24" fmla="*/ 73 w 73"/>
                  <a:gd name="T25" fmla="*/ 57 h 115"/>
                  <a:gd name="T26" fmla="*/ 69 w 73"/>
                  <a:gd name="T27" fmla="*/ 72 h 115"/>
                  <a:gd name="T28" fmla="*/ 65 w 73"/>
                  <a:gd name="T29" fmla="*/ 88 h 115"/>
                  <a:gd name="T30" fmla="*/ 62 w 73"/>
                  <a:gd name="T31" fmla="*/ 99 h 115"/>
                  <a:gd name="T32" fmla="*/ 54 w 73"/>
                  <a:gd name="T33" fmla="*/ 111 h 115"/>
                  <a:gd name="T34" fmla="*/ 42 w 73"/>
                  <a:gd name="T35" fmla="*/ 115 h 115"/>
                  <a:gd name="T36" fmla="*/ 35 w 73"/>
                  <a:gd name="T37" fmla="*/ 115 h 115"/>
                  <a:gd name="T38" fmla="*/ 27 w 73"/>
                  <a:gd name="T39" fmla="*/ 115 h 115"/>
                  <a:gd name="T40" fmla="*/ 19 w 73"/>
                  <a:gd name="T41" fmla="*/ 107 h 115"/>
                  <a:gd name="T42" fmla="*/ 12 w 73"/>
                  <a:gd name="T43" fmla="*/ 95 h 115"/>
                  <a:gd name="T44" fmla="*/ 4 w 73"/>
                  <a:gd name="T45" fmla="*/ 80 h 115"/>
                  <a:gd name="T46" fmla="*/ 0 w 73"/>
                  <a:gd name="T47" fmla="*/ 57 h 115"/>
                  <a:gd name="T48" fmla="*/ 19 w 73"/>
                  <a:gd name="T49" fmla="*/ 61 h 115"/>
                  <a:gd name="T50" fmla="*/ 19 w 73"/>
                  <a:gd name="T51" fmla="*/ 80 h 115"/>
                  <a:gd name="T52" fmla="*/ 23 w 73"/>
                  <a:gd name="T53" fmla="*/ 99 h 115"/>
                  <a:gd name="T54" fmla="*/ 27 w 73"/>
                  <a:gd name="T55" fmla="*/ 103 h 115"/>
                  <a:gd name="T56" fmla="*/ 31 w 73"/>
                  <a:gd name="T57" fmla="*/ 107 h 115"/>
                  <a:gd name="T58" fmla="*/ 35 w 73"/>
                  <a:gd name="T59" fmla="*/ 111 h 115"/>
                  <a:gd name="T60" fmla="*/ 42 w 73"/>
                  <a:gd name="T61" fmla="*/ 107 h 115"/>
                  <a:gd name="T62" fmla="*/ 46 w 73"/>
                  <a:gd name="T63" fmla="*/ 107 h 115"/>
                  <a:gd name="T64" fmla="*/ 50 w 73"/>
                  <a:gd name="T65" fmla="*/ 99 h 115"/>
                  <a:gd name="T66" fmla="*/ 54 w 73"/>
                  <a:gd name="T67" fmla="*/ 92 h 115"/>
                  <a:gd name="T68" fmla="*/ 54 w 73"/>
                  <a:gd name="T69" fmla="*/ 76 h 115"/>
                  <a:gd name="T70" fmla="*/ 58 w 73"/>
                  <a:gd name="T71" fmla="*/ 53 h 115"/>
                  <a:gd name="T72" fmla="*/ 54 w 73"/>
                  <a:gd name="T73" fmla="*/ 34 h 115"/>
                  <a:gd name="T74" fmla="*/ 54 w 73"/>
                  <a:gd name="T75" fmla="*/ 23 h 115"/>
                  <a:gd name="T76" fmla="*/ 50 w 73"/>
                  <a:gd name="T77" fmla="*/ 11 h 115"/>
                  <a:gd name="T78" fmla="*/ 46 w 73"/>
                  <a:gd name="T79" fmla="*/ 7 h 115"/>
                  <a:gd name="T80" fmla="*/ 42 w 73"/>
                  <a:gd name="T81" fmla="*/ 7 h 115"/>
                  <a:gd name="T82" fmla="*/ 39 w 73"/>
                  <a:gd name="T83" fmla="*/ 3 h 115"/>
                  <a:gd name="T84" fmla="*/ 31 w 73"/>
                  <a:gd name="T85" fmla="*/ 7 h 115"/>
                  <a:gd name="T86" fmla="*/ 27 w 73"/>
                  <a:gd name="T87" fmla="*/ 11 h 115"/>
                  <a:gd name="T88" fmla="*/ 23 w 73"/>
                  <a:gd name="T89" fmla="*/ 19 h 115"/>
                  <a:gd name="T90" fmla="*/ 19 w 73"/>
                  <a:gd name="T91" fmla="*/ 30 h 115"/>
                  <a:gd name="T92" fmla="*/ 19 w 73"/>
                  <a:gd name="T93" fmla="*/ 46 h 115"/>
                  <a:gd name="T94" fmla="*/ 19 w 73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7"/>
                    </a:moveTo>
                    <a:lnTo>
                      <a:pt x="4" y="42"/>
                    </a:lnTo>
                    <a:lnTo>
                      <a:pt x="8" y="26"/>
                    </a:lnTo>
                    <a:lnTo>
                      <a:pt x="16" y="15"/>
                    </a:lnTo>
                    <a:lnTo>
                      <a:pt x="23" y="3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6" y="0"/>
                    </a:lnTo>
                    <a:lnTo>
                      <a:pt x="54" y="3"/>
                    </a:lnTo>
                    <a:lnTo>
                      <a:pt x="58" y="11"/>
                    </a:lnTo>
                    <a:lnTo>
                      <a:pt x="65" y="26"/>
                    </a:lnTo>
                    <a:lnTo>
                      <a:pt x="69" y="38"/>
                    </a:lnTo>
                    <a:lnTo>
                      <a:pt x="73" y="57"/>
                    </a:lnTo>
                    <a:lnTo>
                      <a:pt x="69" y="72"/>
                    </a:lnTo>
                    <a:lnTo>
                      <a:pt x="65" y="88"/>
                    </a:lnTo>
                    <a:lnTo>
                      <a:pt x="62" y="99"/>
                    </a:lnTo>
                    <a:lnTo>
                      <a:pt x="54" y="111"/>
                    </a:lnTo>
                    <a:lnTo>
                      <a:pt x="42" y="115"/>
                    </a:lnTo>
                    <a:lnTo>
                      <a:pt x="35" y="115"/>
                    </a:lnTo>
                    <a:lnTo>
                      <a:pt x="27" y="115"/>
                    </a:lnTo>
                    <a:lnTo>
                      <a:pt x="19" y="107"/>
                    </a:lnTo>
                    <a:lnTo>
                      <a:pt x="12" y="95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19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7" y="103"/>
                    </a:lnTo>
                    <a:lnTo>
                      <a:pt x="31" y="107"/>
                    </a:lnTo>
                    <a:lnTo>
                      <a:pt x="35" y="111"/>
                    </a:lnTo>
                    <a:lnTo>
                      <a:pt x="42" y="107"/>
                    </a:lnTo>
                    <a:lnTo>
                      <a:pt x="46" y="107"/>
                    </a:lnTo>
                    <a:lnTo>
                      <a:pt x="50" y="99"/>
                    </a:lnTo>
                    <a:lnTo>
                      <a:pt x="54" y="92"/>
                    </a:lnTo>
                    <a:lnTo>
                      <a:pt x="54" y="76"/>
                    </a:lnTo>
                    <a:lnTo>
                      <a:pt x="58" y="53"/>
                    </a:lnTo>
                    <a:lnTo>
                      <a:pt x="54" y="34"/>
                    </a:lnTo>
                    <a:lnTo>
                      <a:pt x="54" y="23"/>
                    </a:lnTo>
                    <a:lnTo>
                      <a:pt x="50" y="11"/>
                    </a:lnTo>
                    <a:lnTo>
                      <a:pt x="46" y="7"/>
                    </a:lnTo>
                    <a:lnTo>
                      <a:pt x="42" y="7"/>
                    </a:lnTo>
                    <a:lnTo>
                      <a:pt x="39" y="3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9" y="46"/>
                    </a:lnTo>
                    <a:lnTo>
                      <a:pt x="19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22" name="Freeform 87"/>
              <p:cNvSpPr>
                <a:spLocks/>
              </p:cNvSpPr>
              <p:nvPr/>
            </p:nvSpPr>
            <p:spPr bwMode="auto">
              <a:xfrm>
                <a:off x="1259" y="1741"/>
                <a:ext cx="77" cy="115"/>
              </a:xfrm>
              <a:custGeom>
                <a:avLst/>
                <a:gdLst>
                  <a:gd name="T0" fmla="*/ 77 w 77"/>
                  <a:gd name="T1" fmla="*/ 92 h 115"/>
                  <a:gd name="T2" fmla="*/ 69 w 77"/>
                  <a:gd name="T3" fmla="*/ 115 h 115"/>
                  <a:gd name="T4" fmla="*/ 0 w 77"/>
                  <a:gd name="T5" fmla="*/ 115 h 115"/>
                  <a:gd name="T6" fmla="*/ 0 w 77"/>
                  <a:gd name="T7" fmla="*/ 111 h 115"/>
                  <a:gd name="T8" fmla="*/ 19 w 77"/>
                  <a:gd name="T9" fmla="*/ 95 h 115"/>
                  <a:gd name="T10" fmla="*/ 31 w 77"/>
                  <a:gd name="T11" fmla="*/ 80 h 115"/>
                  <a:gd name="T12" fmla="*/ 42 w 77"/>
                  <a:gd name="T13" fmla="*/ 69 h 115"/>
                  <a:gd name="T14" fmla="*/ 50 w 77"/>
                  <a:gd name="T15" fmla="*/ 49 h 115"/>
                  <a:gd name="T16" fmla="*/ 54 w 77"/>
                  <a:gd name="T17" fmla="*/ 38 h 115"/>
                  <a:gd name="T18" fmla="*/ 54 w 77"/>
                  <a:gd name="T19" fmla="*/ 26 h 115"/>
                  <a:gd name="T20" fmla="*/ 46 w 77"/>
                  <a:gd name="T21" fmla="*/ 19 h 115"/>
                  <a:gd name="T22" fmla="*/ 38 w 77"/>
                  <a:gd name="T23" fmla="*/ 15 h 115"/>
                  <a:gd name="T24" fmla="*/ 31 w 77"/>
                  <a:gd name="T25" fmla="*/ 11 h 115"/>
                  <a:gd name="T26" fmla="*/ 23 w 77"/>
                  <a:gd name="T27" fmla="*/ 11 h 115"/>
                  <a:gd name="T28" fmla="*/ 15 w 77"/>
                  <a:gd name="T29" fmla="*/ 15 h 115"/>
                  <a:gd name="T30" fmla="*/ 11 w 77"/>
                  <a:gd name="T31" fmla="*/ 23 h 115"/>
                  <a:gd name="T32" fmla="*/ 7 w 77"/>
                  <a:gd name="T33" fmla="*/ 30 h 115"/>
                  <a:gd name="T34" fmla="*/ 4 w 77"/>
                  <a:gd name="T35" fmla="*/ 30 h 115"/>
                  <a:gd name="T36" fmla="*/ 7 w 77"/>
                  <a:gd name="T37" fmla="*/ 19 h 115"/>
                  <a:gd name="T38" fmla="*/ 15 w 77"/>
                  <a:gd name="T39" fmla="*/ 7 h 115"/>
                  <a:gd name="T40" fmla="*/ 23 w 77"/>
                  <a:gd name="T41" fmla="*/ 3 h 115"/>
                  <a:gd name="T42" fmla="*/ 34 w 77"/>
                  <a:gd name="T43" fmla="*/ 0 h 115"/>
                  <a:gd name="T44" fmla="*/ 50 w 77"/>
                  <a:gd name="T45" fmla="*/ 3 h 115"/>
                  <a:gd name="T46" fmla="*/ 57 w 77"/>
                  <a:gd name="T47" fmla="*/ 7 h 115"/>
                  <a:gd name="T48" fmla="*/ 65 w 77"/>
                  <a:gd name="T49" fmla="*/ 19 h 115"/>
                  <a:gd name="T50" fmla="*/ 69 w 77"/>
                  <a:gd name="T51" fmla="*/ 30 h 115"/>
                  <a:gd name="T52" fmla="*/ 65 w 77"/>
                  <a:gd name="T53" fmla="*/ 38 h 115"/>
                  <a:gd name="T54" fmla="*/ 65 w 77"/>
                  <a:gd name="T55" fmla="*/ 46 h 115"/>
                  <a:gd name="T56" fmla="*/ 57 w 77"/>
                  <a:gd name="T57" fmla="*/ 61 h 115"/>
                  <a:gd name="T58" fmla="*/ 42 w 77"/>
                  <a:gd name="T59" fmla="*/ 72 h 115"/>
                  <a:gd name="T60" fmla="*/ 31 w 77"/>
                  <a:gd name="T61" fmla="*/ 88 h 115"/>
                  <a:gd name="T62" fmla="*/ 23 w 77"/>
                  <a:gd name="T63" fmla="*/ 95 h 115"/>
                  <a:gd name="T64" fmla="*/ 19 w 77"/>
                  <a:gd name="T65" fmla="*/ 99 h 115"/>
                  <a:gd name="T66" fmla="*/ 46 w 77"/>
                  <a:gd name="T67" fmla="*/ 99 h 115"/>
                  <a:gd name="T68" fmla="*/ 54 w 77"/>
                  <a:gd name="T69" fmla="*/ 99 h 115"/>
                  <a:gd name="T70" fmla="*/ 61 w 77"/>
                  <a:gd name="T71" fmla="*/ 99 h 115"/>
                  <a:gd name="T72" fmla="*/ 61 w 77"/>
                  <a:gd name="T73" fmla="*/ 99 h 115"/>
                  <a:gd name="T74" fmla="*/ 65 w 77"/>
                  <a:gd name="T75" fmla="*/ 99 h 115"/>
                  <a:gd name="T76" fmla="*/ 69 w 77"/>
                  <a:gd name="T77" fmla="*/ 95 h 115"/>
                  <a:gd name="T78" fmla="*/ 73 w 77"/>
                  <a:gd name="T79" fmla="*/ 92 h 115"/>
                  <a:gd name="T80" fmla="*/ 77 w 77"/>
                  <a:gd name="T81" fmla="*/ 92 h 1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7"/>
                  <a:gd name="T124" fmla="*/ 0 h 115"/>
                  <a:gd name="T125" fmla="*/ 77 w 77"/>
                  <a:gd name="T126" fmla="*/ 115 h 1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7" h="115">
                    <a:moveTo>
                      <a:pt x="77" y="92"/>
                    </a:moveTo>
                    <a:lnTo>
                      <a:pt x="69" y="115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19" y="95"/>
                    </a:lnTo>
                    <a:lnTo>
                      <a:pt x="31" y="80"/>
                    </a:lnTo>
                    <a:lnTo>
                      <a:pt x="42" y="69"/>
                    </a:lnTo>
                    <a:lnTo>
                      <a:pt x="50" y="49"/>
                    </a:lnTo>
                    <a:lnTo>
                      <a:pt x="54" y="38"/>
                    </a:lnTo>
                    <a:lnTo>
                      <a:pt x="54" y="26"/>
                    </a:lnTo>
                    <a:lnTo>
                      <a:pt x="46" y="19"/>
                    </a:lnTo>
                    <a:lnTo>
                      <a:pt x="38" y="15"/>
                    </a:lnTo>
                    <a:lnTo>
                      <a:pt x="31" y="11"/>
                    </a:lnTo>
                    <a:lnTo>
                      <a:pt x="23" y="11"/>
                    </a:lnTo>
                    <a:lnTo>
                      <a:pt x="15" y="15"/>
                    </a:lnTo>
                    <a:lnTo>
                      <a:pt x="11" y="23"/>
                    </a:lnTo>
                    <a:lnTo>
                      <a:pt x="7" y="30"/>
                    </a:lnTo>
                    <a:lnTo>
                      <a:pt x="4" y="30"/>
                    </a:lnTo>
                    <a:lnTo>
                      <a:pt x="7" y="19"/>
                    </a:lnTo>
                    <a:lnTo>
                      <a:pt x="15" y="7"/>
                    </a:lnTo>
                    <a:lnTo>
                      <a:pt x="23" y="3"/>
                    </a:lnTo>
                    <a:lnTo>
                      <a:pt x="34" y="0"/>
                    </a:lnTo>
                    <a:lnTo>
                      <a:pt x="50" y="3"/>
                    </a:lnTo>
                    <a:lnTo>
                      <a:pt x="57" y="7"/>
                    </a:lnTo>
                    <a:lnTo>
                      <a:pt x="65" y="19"/>
                    </a:lnTo>
                    <a:lnTo>
                      <a:pt x="69" y="30"/>
                    </a:lnTo>
                    <a:lnTo>
                      <a:pt x="65" y="38"/>
                    </a:lnTo>
                    <a:lnTo>
                      <a:pt x="65" y="46"/>
                    </a:lnTo>
                    <a:lnTo>
                      <a:pt x="57" y="61"/>
                    </a:lnTo>
                    <a:lnTo>
                      <a:pt x="42" y="72"/>
                    </a:lnTo>
                    <a:lnTo>
                      <a:pt x="31" y="88"/>
                    </a:lnTo>
                    <a:lnTo>
                      <a:pt x="23" y="95"/>
                    </a:lnTo>
                    <a:lnTo>
                      <a:pt x="19" y="99"/>
                    </a:lnTo>
                    <a:lnTo>
                      <a:pt x="46" y="99"/>
                    </a:lnTo>
                    <a:lnTo>
                      <a:pt x="54" y="99"/>
                    </a:lnTo>
                    <a:lnTo>
                      <a:pt x="61" y="99"/>
                    </a:lnTo>
                    <a:lnTo>
                      <a:pt x="65" y="99"/>
                    </a:lnTo>
                    <a:lnTo>
                      <a:pt x="69" y="95"/>
                    </a:lnTo>
                    <a:lnTo>
                      <a:pt x="73" y="92"/>
                    </a:lnTo>
                    <a:lnTo>
                      <a:pt x="77" y="9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23" name="Freeform 88"/>
              <p:cNvSpPr>
                <a:spLocks/>
              </p:cNvSpPr>
              <p:nvPr/>
            </p:nvSpPr>
            <p:spPr bwMode="auto">
              <a:xfrm>
                <a:off x="1351" y="1741"/>
                <a:ext cx="61" cy="115"/>
              </a:xfrm>
              <a:custGeom>
                <a:avLst/>
                <a:gdLst>
                  <a:gd name="T0" fmla="*/ 61 w 61"/>
                  <a:gd name="T1" fmla="*/ 0 h 115"/>
                  <a:gd name="T2" fmla="*/ 54 w 61"/>
                  <a:gd name="T3" fmla="*/ 15 h 115"/>
                  <a:gd name="T4" fmla="*/ 23 w 61"/>
                  <a:gd name="T5" fmla="*/ 15 h 115"/>
                  <a:gd name="T6" fmla="*/ 15 w 61"/>
                  <a:gd name="T7" fmla="*/ 30 h 115"/>
                  <a:gd name="T8" fmla="*/ 27 w 61"/>
                  <a:gd name="T9" fmla="*/ 34 h 115"/>
                  <a:gd name="T10" fmla="*/ 38 w 61"/>
                  <a:gd name="T11" fmla="*/ 38 h 115"/>
                  <a:gd name="T12" fmla="*/ 50 w 61"/>
                  <a:gd name="T13" fmla="*/ 46 h 115"/>
                  <a:gd name="T14" fmla="*/ 57 w 61"/>
                  <a:gd name="T15" fmla="*/ 61 h 115"/>
                  <a:gd name="T16" fmla="*/ 61 w 61"/>
                  <a:gd name="T17" fmla="*/ 72 h 115"/>
                  <a:gd name="T18" fmla="*/ 57 w 61"/>
                  <a:gd name="T19" fmla="*/ 80 h 115"/>
                  <a:gd name="T20" fmla="*/ 57 w 61"/>
                  <a:gd name="T21" fmla="*/ 88 h 115"/>
                  <a:gd name="T22" fmla="*/ 54 w 61"/>
                  <a:gd name="T23" fmla="*/ 95 h 115"/>
                  <a:gd name="T24" fmla="*/ 46 w 61"/>
                  <a:gd name="T25" fmla="*/ 103 h 115"/>
                  <a:gd name="T26" fmla="*/ 42 w 61"/>
                  <a:gd name="T27" fmla="*/ 107 h 115"/>
                  <a:gd name="T28" fmla="*/ 34 w 61"/>
                  <a:gd name="T29" fmla="*/ 111 h 115"/>
                  <a:gd name="T30" fmla="*/ 27 w 61"/>
                  <a:gd name="T31" fmla="*/ 115 h 115"/>
                  <a:gd name="T32" fmla="*/ 15 w 61"/>
                  <a:gd name="T33" fmla="*/ 115 h 115"/>
                  <a:gd name="T34" fmla="*/ 8 w 61"/>
                  <a:gd name="T35" fmla="*/ 115 h 115"/>
                  <a:gd name="T36" fmla="*/ 4 w 61"/>
                  <a:gd name="T37" fmla="*/ 111 h 115"/>
                  <a:gd name="T38" fmla="*/ 0 w 61"/>
                  <a:gd name="T39" fmla="*/ 107 h 115"/>
                  <a:gd name="T40" fmla="*/ 0 w 61"/>
                  <a:gd name="T41" fmla="*/ 103 h 115"/>
                  <a:gd name="T42" fmla="*/ 0 w 61"/>
                  <a:gd name="T43" fmla="*/ 103 h 115"/>
                  <a:gd name="T44" fmla="*/ 0 w 61"/>
                  <a:gd name="T45" fmla="*/ 99 h 115"/>
                  <a:gd name="T46" fmla="*/ 4 w 61"/>
                  <a:gd name="T47" fmla="*/ 99 h 115"/>
                  <a:gd name="T48" fmla="*/ 4 w 61"/>
                  <a:gd name="T49" fmla="*/ 99 h 115"/>
                  <a:gd name="T50" fmla="*/ 8 w 61"/>
                  <a:gd name="T51" fmla="*/ 99 h 115"/>
                  <a:gd name="T52" fmla="*/ 8 w 61"/>
                  <a:gd name="T53" fmla="*/ 99 h 115"/>
                  <a:gd name="T54" fmla="*/ 11 w 61"/>
                  <a:gd name="T55" fmla="*/ 99 h 115"/>
                  <a:gd name="T56" fmla="*/ 15 w 61"/>
                  <a:gd name="T57" fmla="*/ 103 h 115"/>
                  <a:gd name="T58" fmla="*/ 19 w 61"/>
                  <a:gd name="T59" fmla="*/ 107 h 115"/>
                  <a:gd name="T60" fmla="*/ 27 w 61"/>
                  <a:gd name="T61" fmla="*/ 107 h 115"/>
                  <a:gd name="T62" fmla="*/ 34 w 61"/>
                  <a:gd name="T63" fmla="*/ 103 h 115"/>
                  <a:gd name="T64" fmla="*/ 42 w 61"/>
                  <a:gd name="T65" fmla="*/ 99 h 115"/>
                  <a:gd name="T66" fmla="*/ 46 w 61"/>
                  <a:gd name="T67" fmla="*/ 92 h 115"/>
                  <a:gd name="T68" fmla="*/ 50 w 61"/>
                  <a:gd name="T69" fmla="*/ 80 h 115"/>
                  <a:gd name="T70" fmla="*/ 50 w 61"/>
                  <a:gd name="T71" fmla="*/ 72 h 115"/>
                  <a:gd name="T72" fmla="*/ 42 w 61"/>
                  <a:gd name="T73" fmla="*/ 61 h 115"/>
                  <a:gd name="T74" fmla="*/ 34 w 61"/>
                  <a:gd name="T75" fmla="*/ 53 h 115"/>
                  <a:gd name="T76" fmla="*/ 27 w 61"/>
                  <a:gd name="T77" fmla="*/ 49 h 115"/>
                  <a:gd name="T78" fmla="*/ 15 w 61"/>
                  <a:gd name="T79" fmla="*/ 46 h 115"/>
                  <a:gd name="T80" fmla="*/ 0 w 61"/>
                  <a:gd name="T81" fmla="*/ 46 h 115"/>
                  <a:gd name="T82" fmla="*/ 23 w 61"/>
                  <a:gd name="T83" fmla="*/ 0 h 115"/>
                  <a:gd name="T84" fmla="*/ 61 w 61"/>
                  <a:gd name="T85" fmla="*/ 0 h 11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1"/>
                  <a:gd name="T130" fmla="*/ 0 h 115"/>
                  <a:gd name="T131" fmla="*/ 61 w 61"/>
                  <a:gd name="T132" fmla="*/ 115 h 11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1" h="115">
                    <a:moveTo>
                      <a:pt x="61" y="0"/>
                    </a:moveTo>
                    <a:lnTo>
                      <a:pt x="54" y="15"/>
                    </a:lnTo>
                    <a:lnTo>
                      <a:pt x="23" y="15"/>
                    </a:lnTo>
                    <a:lnTo>
                      <a:pt x="15" y="30"/>
                    </a:lnTo>
                    <a:lnTo>
                      <a:pt x="27" y="34"/>
                    </a:lnTo>
                    <a:lnTo>
                      <a:pt x="38" y="38"/>
                    </a:lnTo>
                    <a:lnTo>
                      <a:pt x="50" y="46"/>
                    </a:lnTo>
                    <a:lnTo>
                      <a:pt x="57" y="61"/>
                    </a:lnTo>
                    <a:lnTo>
                      <a:pt x="61" y="72"/>
                    </a:lnTo>
                    <a:lnTo>
                      <a:pt x="57" y="80"/>
                    </a:lnTo>
                    <a:lnTo>
                      <a:pt x="57" y="88"/>
                    </a:lnTo>
                    <a:lnTo>
                      <a:pt x="54" y="95"/>
                    </a:lnTo>
                    <a:lnTo>
                      <a:pt x="46" y="103"/>
                    </a:lnTo>
                    <a:lnTo>
                      <a:pt x="42" y="107"/>
                    </a:lnTo>
                    <a:lnTo>
                      <a:pt x="34" y="111"/>
                    </a:lnTo>
                    <a:lnTo>
                      <a:pt x="27" y="115"/>
                    </a:lnTo>
                    <a:lnTo>
                      <a:pt x="15" y="115"/>
                    </a:lnTo>
                    <a:lnTo>
                      <a:pt x="8" y="115"/>
                    </a:lnTo>
                    <a:lnTo>
                      <a:pt x="4" y="111"/>
                    </a:lnTo>
                    <a:lnTo>
                      <a:pt x="0" y="107"/>
                    </a:lnTo>
                    <a:lnTo>
                      <a:pt x="0" y="103"/>
                    </a:lnTo>
                    <a:lnTo>
                      <a:pt x="0" y="99"/>
                    </a:lnTo>
                    <a:lnTo>
                      <a:pt x="4" y="99"/>
                    </a:lnTo>
                    <a:lnTo>
                      <a:pt x="8" y="99"/>
                    </a:lnTo>
                    <a:lnTo>
                      <a:pt x="11" y="99"/>
                    </a:lnTo>
                    <a:lnTo>
                      <a:pt x="15" y="103"/>
                    </a:lnTo>
                    <a:lnTo>
                      <a:pt x="19" y="107"/>
                    </a:lnTo>
                    <a:lnTo>
                      <a:pt x="27" y="107"/>
                    </a:lnTo>
                    <a:lnTo>
                      <a:pt x="34" y="103"/>
                    </a:lnTo>
                    <a:lnTo>
                      <a:pt x="42" y="99"/>
                    </a:lnTo>
                    <a:lnTo>
                      <a:pt x="46" y="92"/>
                    </a:lnTo>
                    <a:lnTo>
                      <a:pt x="50" y="80"/>
                    </a:lnTo>
                    <a:lnTo>
                      <a:pt x="50" y="72"/>
                    </a:lnTo>
                    <a:lnTo>
                      <a:pt x="42" y="61"/>
                    </a:lnTo>
                    <a:lnTo>
                      <a:pt x="34" y="53"/>
                    </a:lnTo>
                    <a:lnTo>
                      <a:pt x="27" y="49"/>
                    </a:lnTo>
                    <a:lnTo>
                      <a:pt x="15" y="46"/>
                    </a:lnTo>
                    <a:lnTo>
                      <a:pt x="0" y="46"/>
                    </a:lnTo>
                    <a:lnTo>
                      <a:pt x="23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24" name="Rectangle 89"/>
              <p:cNvSpPr>
                <a:spLocks noChangeArrowheads="1"/>
              </p:cNvSpPr>
              <p:nvPr/>
            </p:nvSpPr>
            <p:spPr bwMode="auto">
              <a:xfrm>
                <a:off x="1554" y="1706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5" name="Freeform 90"/>
              <p:cNvSpPr>
                <a:spLocks noEditPoints="1"/>
              </p:cNvSpPr>
              <p:nvPr/>
            </p:nvSpPr>
            <p:spPr bwMode="auto">
              <a:xfrm>
                <a:off x="1746" y="1741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4 w 69"/>
                  <a:gd name="T5" fmla="*/ 26 h 115"/>
                  <a:gd name="T6" fmla="*/ 12 w 69"/>
                  <a:gd name="T7" fmla="*/ 15 h 115"/>
                  <a:gd name="T8" fmla="*/ 19 w 69"/>
                  <a:gd name="T9" fmla="*/ 3 h 115"/>
                  <a:gd name="T10" fmla="*/ 27 w 69"/>
                  <a:gd name="T11" fmla="*/ 0 h 115"/>
                  <a:gd name="T12" fmla="*/ 35 w 69"/>
                  <a:gd name="T13" fmla="*/ 0 h 115"/>
                  <a:gd name="T14" fmla="*/ 42 w 69"/>
                  <a:gd name="T15" fmla="*/ 0 h 115"/>
                  <a:gd name="T16" fmla="*/ 50 w 69"/>
                  <a:gd name="T17" fmla="*/ 3 h 115"/>
                  <a:gd name="T18" fmla="*/ 58 w 69"/>
                  <a:gd name="T19" fmla="*/ 11 h 115"/>
                  <a:gd name="T20" fmla="*/ 65 w 69"/>
                  <a:gd name="T21" fmla="*/ 26 h 115"/>
                  <a:gd name="T22" fmla="*/ 69 w 69"/>
                  <a:gd name="T23" fmla="*/ 38 h 115"/>
                  <a:gd name="T24" fmla="*/ 69 w 69"/>
                  <a:gd name="T25" fmla="*/ 57 h 115"/>
                  <a:gd name="T26" fmla="*/ 69 w 69"/>
                  <a:gd name="T27" fmla="*/ 72 h 115"/>
                  <a:gd name="T28" fmla="*/ 65 w 69"/>
                  <a:gd name="T29" fmla="*/ 88 h 115"/>
                  <a:gd name="T30" fmla="*/ 58 w 69"/>
                  <a:gd name="T31" fmla="*/ 99 h 115"/>
                  <a:gd name="T32" fmla="*/ 50 w 69"/>
                  <a:gd name="T33" fmla="*/ 111 h 115"/>
                  <a:gd name="T34" fmla="*/ 42 w 69"/>
                  <a:gd name="T35" fmla="*/ 115 h 115"/>
                  <a:gd name="T36" fmla="*/ 35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8 w 69"/>
                  <a:gd name="T43" fmla="*/ 95 h 115"/>
                  <a:gd name="T44" fmla="*/ 0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5 w 69"/>
                  <a:gd name="T51" fmla="*/ 80 h 115"/>
                  <a:gd name="T52" fmla="*/ 19 w 69"/>
                  <a:gd name="T53" fmla="*/ 99 h 115"/>
                  <a:gd name="T54" fmla="*/ 23 w 69"/>
                  <a:gd name="T55" fmla="*/ 103 h 115"/>
                  <a:gd name="T56" fmla="*/ 27 w 69"/>
                  <a:gd name="T57" fmla="*/ 107 h 115"/>
                  <a:gd name="T58" fmla="*/ 35 w 69"/>
                  <a:gd name="T59" fmla="*/ 111 h 115"/>
                  <a:gd name="T60" fmla="*/ 38 w 69"/>
                  <a:gd name="T61" fmla="*/ 107 h 115"/>
                  <a:gd name="T62" fmla="*/ 42 w 69"/>
                  <a:gd name="T63" fmla="*/ 107 h 115"/>
                  <a:gd name="T64" fmla="*/ 46 w 69"/>
                  <a:gd name="T65" fmla="*/ 99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4 h 115"/>
                  <a:gd name="T74" fmla="*/ 50 w 69"/>
                  <a:gd name="T75" fmla="*/ 23 h 115"/>
                  <a:gd name="T76" fmla="*/ 46 w 69"/>
                  <a:gd name="T77" fmla="*/ 11 h 115"/>
                  <a:gd name="T78" fmla="*/ 42 w 69"/>
                  <a:gd name="T79" fmla="*/ 7 h 115"/>
                  <a:gd name="T80" fmla="*/ 38 w 69"/>
                  <a:gd name="T81" fmla="*/ 7 h 115"/>
                  <a:gd name="T82" fmla="*/ 35 w 69"/>
                  <a:gd name="T83" fmla="*/ 3 h 115"/>
                  <a:gd name="T84" fmla="*/ 31 w 69"/>
                  <a:gd name="T85" fmla="*/ 7 h 115"/>
                  <a:gd name="T86" fmla="*/ 23 w 69"/>
                  <a:gd name="T87" fmla="*/ 11 h 115"/>
                  <a:gd name="T88" fmla="*/ 19 w 69"/>
                  <a:gd name="T89" fmla="*/ 19 h 115"/>
                  <a:gd name="T90" fmla="*/ 15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4" y="26"/>
                    </a:lnTo>
                    <a:lnTo>
                      <a:pt x="12" y="15"/>
                    </a:lnTo>
                    <a:lnTo>
                      <a:pt x="19" y="3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50" y="3"/>
                    </a:lnTo>
                    <a:lnTo>
                      <a:pt x="58" y="11"/>
                    </a:lnTo>
                    <a:lnTo>
                      <a:pt x="65" y="26"/>
                    </a:lnTo>
                    <a:lnTo>
                      <a:pt x="69" y="38"/>
                    </a:lnTo>
                    <a:lnTo>
                      <a:pt x="69" y="57"/>
                    </a:lnTo>
                    <a:lnTo>
                      <a:pt x="69" y="72"/>
                    </a:lnTo>
                    <a:lnTo>
                      <a:pt x="65" y="88"/>
                    </a:lnTo>
                    <a:lnTo>
                      <a:pt x="58" y="99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5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8" y="95"/>
                    </a:lnTo>
                    <a:lnTo>
                      <a:pt x="0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5" y="80"/>
                    </a:lnTo>
                    <a:lnTo>
                      <a:pt x="19" y="99"/>
                    </a:lnTo>
                    <a:lnTo>
                      <a:pt x="23" y="103"/>
                    </a:lnTo>
                    <a:lnTo>
                      <a:pt x="27" y="107"/>
                    </a:lnTo>
                    <a:lnTo>
                      <a:pt x="35" y="111"/>
                    </a:lnTo>
                    <a:lnTo>
                      <a:pt x="38" y="107"/>
                    </a:lnTo>
                    <a:lnTo>
                      <a:pt x="42" y="107"/>
                    </a:lnTo>
                    <a:lnTo>
                      <a:pt x="46" y="99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4"/>
                    </a:lnTo>
                    <a:lnTo>
                      <a:pt x="50" y="23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5" y="3"/>
                    </a:lnTo>
                    <a:lnTo>
                      <a:pt x="31" y="7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5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26" name="Rectangle 91"/>
              <p:cNvSpPr>
                <a:spLocks noChangeArrowheads="1"/>
              </p:cNvSpPr>
              <p:nvPr/>
            </p:nvSpPr>
            <p:spPr bwMode="auto">
              <a:xfrm>
                <a:off x="2107" y="1706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7" name="Freeform 92"/>
              <p:cNvSpPr>
                <a:spLocks/>
              </p:cNvSpPr>
              <p:nvPr/>
            </p:nvSpPr>
            <p:spPr bwMode="auto">
              <a:xfrm>
                <a:off x="2299" y="1836"/>
                <a:ext cx="19" cy="20"/>
              </a:xfrm>
              <a:custGeom>
                <a:avLst/>
                <a:gdLst>
                  <a:gd name="T0" fmla="*/ 11 w 19"/>
                  <a:gd name="T1" fmla="*/ 0 h 20"/>
                  <a:gd name="T2" fmla="*/ 15 w 19"/>
                  <a:gd name="T3" fmla="*/ 0 h 20"/>
                  <a:gd name="T4" fmla="*/ 19 w 19"/>
                  <a:gd name="T5" fmla="*/ 4 h 20"/>
                  <a:gd name="T6" fmla="*/ 19 w 19"/>
                  <a:gd name="T7" fmla="*/ 8 h 20"/>
                  <a:gd name="T8" fmla="*/ 19 w 19"/>
                  <a:gd name="T9" fmla="*/ 12 h 20"/>
                  <a:gd name="T10" fmla="*/ 19 w 19"/>
                  <a:gd name="T11" fmla="*/ 16 h 20"/>
                  <a:gd name="T12" fmla="*/ 19 w 19"/>
                  <a:gd name="T13" fmla="*/ 16 h 20"/>
                  <a:gd name="T14" fmla="*/ 15 w 19"/>
                  <a:gd name="T15" fmla="*/ 20 h 20"/>
                  <a:gd name="T16" fmla="*/ 11 w 19"/>
                  <a:gd name="T17" fmla="*/ 20 h 20"/>
                  <a:gd name="T18" fmla="*/ 7 w 19"/>
                  <a:gd name="T19" fmla="*/ 20 h 20"/>
                  <a:gd name="T20" fmla="*/ 3 w 19"/>
                  <a:gd name="T21" fmla="*/ 16 h 20"/>
                  <a:gd name="T22" fmla="*/ 3 w 19"/>
                  <a:gd name="T23" fmla="*/ 16 h 20"/>
                  <a:gd name="T24" fmla="*/ 0 w 19"/>
                  <a:gd name="T25" fmla="*/ 12 h 20"/>
                  <a:gd name="T26" fmla="*/ 3 w 19"/>
                  <a:gd name="T27" fmla="*/ 8 h 20"/>
                  <a:gd name="T28" fmla="*/ 3 w 19"/>
                  <a:gd name="T29" fmla="*/ 4 h 20"/>
                  <a:gd name="T30" fmla="*/ 7 w 19"/>
                  <a:gd name="T31" fmla="*/ 0 h 20"/>
                  <a:gd name="T32" fmla="*/ 11 w 19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20"/>
                  <a:gd name="T53" fmla="*/ 19 w 19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20">
                    <a:moveTo>
                      <a:pt x="11" y="0"/>
                    </a:moveTo>
                    <a:lnTo>
                      <a:pt x="15" y="0"/>
                    </a:lnTo>
                    <a:lnTo>
                      <a:pt x="19" y="4"/>
                    </a:lnTo>
                    <a:lnTo>
                      <a:pt x="19" y="8"/>
                    </a:lnTo>
                    <a:lnTo>
                      <a:pt x="19" y="12"/>
                    </a:lnTo>
                    <a:lnTo>
                      <a:pt x="19" y="16"/>
                    </a:lnTo>
                    <a:lnTo>
                      <a:pt x="15" y="20"/>
                    </a:lnTo>
                    <a:lnTo>
                      <a:pt x="11" y="20"/>
                    </a:lnTo>
                    <a:lnTo>
                      <a:pt x="7" y="20"/>
                    </a:lnTo>
                    <a:lnTo>
                      <a:pt x="3" y="16"/>
                    </a:lnTo>
                    <a:lnTo>
                      <a:pt x="0" y="12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28" name="Freeform 93"/>
              <p:cNvSpPr>
                <a:spLocks noEditPoints="1"/>
              </p:cNvSpPr>
              <p:nvPr/>
            </p:nvSpPr>
            <p:spPr bwMode="auto">
              <a:xfrm>
                <a:off x="2337" y="1741"/>
                <a:ext cx="69" cy="115"/>
              </a:xfrm>
              <a:custGeom>
                <a:avLst/>
                <a:gdLst>
                  <a:gd name="T0" fmla="*/ 69 w 69"/>
                  <a:gd name="T1" fmla="*/ 0 h 115"/>
                  <a:gd name="T2" fmla="*/ 69 w 69"/>
                  <a:gd name="T3" fmla="*/ 3 h 115"/>
                  <a:gd name="T4" fmla="*/ 58 w 69"/>
                  <a:gd name="T5" fmla="*/ 3 h 115"/>
                  <a:gd name="T6" fmla="*/ 50 w 69"/>
                  <a:gd name="T7" fmla="*/ 7 h 115"/>
                  <a:gd name="T8" fmla="*/ 42 w 69"/>
                  <a:gd name="T9" fmla="*/ 11 h 115"/>
                  <a:gd name="T10" fmla="*/ 38 w 69"/>
                  <a:gd name="T11" fmla="*/ 19 h 115"/>
                  <a:gd name="T12" fmla="*/ 31 w 69"/>
                  <a:gd name="T13" fmla="*/ 23 h 115"/>
                  <a:gd name="T14" fmla="*/ 27 w 69"/>
                  <a:gd name="T15" fmla="*/ 30 h 115"/>
                  <a:gd name="T16" fmla="*/ 23 w 69"/>
                  <a:gd name="T17" fmla="*/ 42 h 115"/>
                  <a:gd name="T18" fmla="*/ 19 w 69"/>
                  <a:gd name="T19" fmla="*/ 49 h 115"/>
                  <a:gd name="T20" fmla="*/ 31 w 69"/>
                  <a:gd name="T21" fmla="*/ 46 h 115"/>
                  <a:gd name="T22" fmla="*/ 42 w 69"/>
                  <a:gd name="T23" fmla="*/ 42 h 115"/>
                  <a:gd name="T24" fmla="*/ 54 w 69"/>
                  <a:gd name="T25" fmla="*/ 46 h 115"/>
                  <a:gd name="T26" fmla="*/ 61 w 69"/>
                  <a:gd name="T27" fmla="*/ 53 h 115"/>
                  <a:gd name="T28" fmla="*/ 69 w 69"/>
                  <a:gd name="T29" fmla="*/ 61 h 115"/>
                  <a:gd name="T30" fmla="*/ 69 w 69"/>
                  <a:gd name="T31" fmla="*/ 76 h 115"/>
                  <a:gd name="T32" fmla="*/ 69 w 69"/>
                  <a:gd name="T33" fmla="*/ 88 h 115"/>
                  <a:gd name="T34" fmla="*/ 61 w 69"/>
                  <a:gd name="T35" fmla="*/ 99 h 115"/>
                  <a:gd name="T36" fmla="*/ 54 w 69"/>
                  <a:gd name="T37" fmla="*/ 107 h 115"/>
                  <a:gd name="T38" fmla="*/ 46 w 69"/>
                  <a:gd name="T39" fmla="*/ 115 h 115"/>
                  <a:gd name="T40" fmla="*/ 35 w 69"/>
                  <a:gd name="T41" fmla="*/ 115 h 115"/>
                  <a:gd name="T42" fmla="*/ 23 w 69"/>
                  <a:gd name="T43" fmla="*/ 115 h 115"/>
                  <a:gd name="T44" fmla="*/ 15 w 69"/>
                  <a:gd name="T45" fmla="*/ 107 h 115"/>
                  <a:gd name="T46" fmla="*/ 8 w 69"/>
                  <a:gd name="T47" fmla="*/ 95 h 115"/>
                  <a:gd name="T48" fmla="*/ 0 w 69"/>
                  <a:gd name="T49" fmla="*/ 84 h 115"/>
                  <a:gd name="T50" fmla="*/ 0 w 69"/>
                  <a:gd name="T51" fmla="*/ 69 h 115"/>
                  <a:gd name="T52" fmla="*/ 0 w 69"/>
                  <a:gd name="T53" fmla="*/ 53 h 115"/>
                  <a:gd name="T54" fmla="*/ 8 w 69"/>
                  <a:gd name="T55" fmla="*/ 42 h 115"/>
                  <a:gd name="T56" fmla="*/ 11 w 69"/>
                  <a:gd name="T57" fmla="*/ 26 h 115"/>
                  <a:gd name="T58" fmla="*/ 23 w 69"/>
                  <a:gd name="T59" fmla="*/ 19 h 115"/>
                  <a:gd name="T60" fmla="*/ 35 w 69"/>
                  <a:gd name="T61" fmla="*/ 7 h 115"/>
                  <a:gd name="T62" fmla="*/ 46 w 69"/>
                  <a:gd name="T63" fmla="*/ 3 h 115"/>
                  <a:gd name="T64" fmla="*/ 54 w 69"/>
                  <a:gd name="T65" fmla="*/ 0 h 115"/>
                  <a:gd name="T66" fmla="*/ 65 w 69"/>
                  <a:gd name="T67" fmla="*/ 0 h 115"/>
                  <a:gd name="T68" fmla="*/ 69 w 69"/>
                  <a:gd name="T69" fmla="*/ 0 h 115"/>
                  <a:gd name="T70" fmla="*/ 19 w 69"/>
                  <a:gd name="T71" fmla="*/ 57 h 115"/>
                  <a:gd name="T72" fmla="*/ 15 w 69"/>
                  <a:gd name="T73" fmla="*/ 69 h 115"/>
                  <a:gd name="T74" fmla="*/ 15 w 69"/>
                  <a:gd name="T75" fmla="*/ 76 h 115"/>
                  <a:gd name="T76" fmla="*/ 15 w 69"/>
                  <a:gd name="T77" fmla="*/ 84 h 115"/>
                  <a:gd name="T78" fmla="*/ 19 w 69"/>
                  <a:gd name="T79" fmla="*/ 92 h 115"/>
                  <a:gd name="T80" fmla="*/ 23 w 69"/>
                  <a:gd name="T81" fmla="*/ 99 h 115"/>
                  <a:gd name="T82" fmla="*/ 27 w 69"/>
                  <a:gd name="T83" fmla="*/ 107 h 115"/>
                  <a:gd name="T84" fmla="*/ 31 w 69"/>
                  <a:gd name="T85" fmla="*/ 107 h 115"/>
                  <a:gd name="T86" fmla="*/ 38 w 69"/>
                  <a:gd name="T87" fmla="*/ 111 h 115"/>
                  <a:gd name="T88" fmla="*/ 42 w 69"/>
                  <a:gd name="T89" fmla="*/ 107 h 115"/>
                  <a:gd name="T90" fmla="*/ 50 w 69"/>
                  <a:gd name="T91" fmla="*/ 103 h 115"/>
                  <a:gd name="T92" fmla="*/ 54 w 69"/>
                  <a:gd name="T93" fmla="*/ 95 h 115"/>
                  <a:gd name="T94" fmla="*/ 54 w 69"/>
                  <a:gd name="T95" fmla="*/ 84 h 115"/>
                  <a:gd name="T96" fmla="*/ 54 w 69"/>
                  <a:gd name="T97" fmla="*/ 72 h 115"/>
                  <a:gd name="T98" fmla="*/ 50 w 69"/>
                  <a:gd name="T99" fmla="*/ 61 h 115"/>
                  <a:gd name="T100" fmla="*/ 42 w 69"/>
                  <a:gd name="T101" fmla="*/ 53 h 115"/>
                  <a:gd name="T102" fmla="*/ 35 w 69"/>
                  <a:gd name="T103" fmla="*/ 49 h 115"/>
                  <a:gd name="T104" fmla="*/ 31 w 69"/>
                  <a:gd name="T105" fmla="*/ 49 h 115"/>
                  <a:gd name="T106" fmla="*/ 27 w 69"/>
                  <a:gd name="T107" fmla="*/ 53 h 115"/>
                  <a:gd name="T108" fmla="*/ 23 w 69"/>
                  <a:gd name="T109" fmla="*/ 53 h 115"/>
                  <a:gd name="T110" fmla="*/ 19 w 69"/>
                  <a:gd name="T111" fmla="*/ 57 h 1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9"/>
                  <a:gd name="T169" fmla="*/ 0 h 115"/>
                  <a:gd name="T170" fmla="*/ 69 w 69"/>
                  <a:gd name="T171" fmla="*/ 115 h 11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9" h="115">
                    <a:moveTo>
                      <a:pt x="69" y="0"/>
                    </a:moveTo>
                    <a:lnTo>
                      <a:pt x="69" y="3"/>
                    </a:lnTo>
                    <a:lnTo>
                      <a:pt x="58" y="3"/>
                    </a:lnTo>
                    <a:lnTo>
                      <a:pt x="50" y="7"/>
                    </a:lnTo>
                    <a:lnTo>
                      <a:pt x="42" y="11"/>
                    </a:lnTo>
                    <a:lnTo>
                      <a:pt x="38" y="19"/>
                    </a:lnTo>
                    <a:lnTo>
                      <a:pt x="31" y="23"/>
                    </a:lnTo>
                    <a:lnTo>
                      <a:pt x="27" y="30"/>
                    </a:lnTo>
                    <a:lnTo>
                      <a:pt x="23" y="42"/>
                    </a:lnTo>
                    <a:lnTo>
                      <a:pt x="19" y="49"/>
                    </a:lnTo>
                    <a:lnTo>
                      <a:pt x="31" y="46"/>
                    </a:lnTo>
                    <a:lnTo>
                      <a:pt x="42" y="42"/>
                    </a:lnTo>
                    <a:lnTo>
                      <a:pt x="54" y="46"/>
                    </a:lnTo>
                    <a:lnTo>
                      <a:pt x="61" y="53"/>
                    </a:lnTo>
                    <a:lnTo>
                      <a:pt x="69" y="61"/>
                    </a:lnTo>
                    <a:lnTo>
                      <a:pt x="69" y="76"/>
                    </a:lnTo>
                    <a:lnTo>
                      <a:pt x="69" y="88"/>
                    </a:lnTo>
                    <a:lnTo>
                      <a:pt x="61" y="99"/>
                    </a:lnTo>
                    <a:lnTo>
                      <a:pt x="54" y="107"/>
                    </a:lnTo>
                    <a:lnTo>
                      <a:pt x="46" y="115"/>
                    </a:lnTo>
                    <a:lnTo>
                      <a:pt x="35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8" y="95"/>
                    </a:lnTo>
                    <a:lnTo>
                      <a:pt x="0" y="84"/>
                    </a:lnTo>
                    <a:lnTo>
                      <a:pt x="0" y="69"/>
                    </a:lnTo>
                    <a:lnTo>
                      <a:pt x="0" y="53"/>
                    </a:lnTo>
                    <a:lnTo>
                      <a:pt x="8" y="42"/>
                    </a:lnTo>
                    <a:lnTo>
                      <a:pt x="11" y="26"/>
                    </a:lnTo>
                    <a:lnTo>
                      <a:pt x="23" y="19"/>
                    </a:lnTo>
                    <a:lnTo>
                      <a:pt x="35" y="7"/>
                    </a:lnTo>
                    <a:lnTo>
                      <a:pt x="46" y="3"/>
                    </a:lnTo>
                    <a:lnTo>
                      <a:pt x="54" y="0"/>
                    </a:lnTo>
                    <a:lnTo>
                      <a:pt x="65" y="0"/>
                    </a:lnTo>
                    <a:lnTo>
                      <a:pt x="69" y="0"/>
                    </a:lnTo>
                    <a:close/>
                    <a:moveTo>
                      <a:pt x="19" y="57"/>
                    </a:moveTo>
                    <a:lnTo>
                      <a:pt x="15" y="69"/>
                    </a:lnTo>
                    <a:lnTo>
                      <a:pt x="15" y="76"/>
                    </a:lnTo>
                    <a:lnTo>
                      <a:pt x="15" y="84"/>
                    </a:lnTo>
                    <a:lnTo>
                      <a:pt x="19" y="92"/>
                    </a:lnTo>
                    <a:lnTo>
                      <a:pt x="23" y="99"/>
                    </a:lnTo>
                    <a:lnTo>
                      <a:pt x="27" y="107"/>
                    </a:lnTo>
                    <a:lnTo>
                      <a:pt x="31" y="107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50" y="103"/>
                    </a:lnTo>
                    <a:lnTo>
                      <a:pt x="54" y="95"/>
                    </a:lnTo>
                    <a:lnTo>
                      <a:pt x="54" y="84"/>
                    </a:lnTo>
                    <a:lnTo>
                      <a:pt x="54" y="72"/>
                    </a:lnTo>
                    <a:lnTo>
                      <a:pt x="50" y="61"/>
                    </a:lnTo>
                    <a:lnTo>
                      <a:pt x="42" y="53"/>
                    </a:lnTo>
                    <a:lnTo>
                      <a:pt x="35" y="49"/>
                    </a:lnTo>
                    <a:lnTo>
                      <a:pt x="31" y="49"/>
                    </a:lnTo>
                    <a:lnTo>
                      <a:pt x="27" y="53"/>
                    </a:lnTo>
                    <a:lnTo>
                      <a:pt x="23" y="53"/>
                    </a:lnTo>
                    <a:lnTo>
                      <a:pt x="19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29" name="Freeform 94"/>
              <p:cNvSpPr>
                <a:spLocks/>
              </p:cNvSpPr>
              <p:nvPr/>
            </p:nvSpPr>
            <p:spPr bwMode="auto">
              <a:xfrm>
                <a:off x="2421" y="1741"/>
                <a:ext cx="66" cy="115"/>
              </a:xfrm>
              <a:custGeom>
                <a:avLst/>
                <a:gdLst>
                  <a:gd name="T0" fmla="*/ 66 w 66"/>
                  <a:gd name="T1" fmla="*/ 0 h 115"/>
                  <a:gd name="T2" fmla="*/ 58 w 66"/>
                  <a:gd name="T3" fmla="*/ 15 h 115"/>
                  <a:gd name="T4" fmla="*/ 23 w 66"/>
                  <a:gd name="T5" fmla="*/ 15 h 115"/>
                  <a:gd name="T6" fmla="*/ 16 w 66"/>
                  <a:gd name="T7" fmla="*/ 30 h 115"/>
                  <a:gd name="T8" fmla="*/ 31 w 66"/>
                  <a:gd name="T9" fmla="*/ 34 h 115"/>
                  <a:gd name="T10" fmla="*/ 43 w 66"/>
                  <a:gd name="T11" fmla="*/ 38 h 115"/>
                  <a:gd name="T12" fmla="*/ 54 w 66"/>
                  <a:gd name="T13" fmla="*/ 46 h 115"/>
                  <a:gd name="T14" fmla="*/ 62 w 66"/>
                  <a:gd name="T15" fmla="*/ 61 h 115"/>
                  <a:gd name="T16" fmla="*/ 62 w 66"/>
                  <a:gd name="T17" fmla="*/ 72 h 115"/>
                  <a:gd name="T18" fmla="*/ 62 w 66"/>
                  <a:gd name="T19" fmla="*/ 80 h 115"/>
                  <a:gd name="T20" fmla="*/ 58 w 66"/>
                  <a:gd name="T21" fmla="*/ 88 h 115"/>
                  <a:gd name="T22" fmla="*/ 54 w 66"/>
                  <a:gd name="T23" fmla="*/ 95 h 115"/>
                  <a:gd name="T24" fmla="*/ 50 w 66"/>
                  <a:gd name="T25" fmla="*/ 103 h 115"/>
                  <a:gd name="T26" fmla="*/ 46 w 66"/>
                  <a:gd name="T27" fmla="*/ 107 h 115"/>
                  <a:gd name="T28" fmla="*/ 39 w 66"/>
                  <a:gd name="T29" fmla="*/ 111 h 115"/>
                  <a:gd name="T30" fmla="*/ 31 w 66"/>
                  <a:gd name="T31" fmla="*/ 115 h 115"/>
                  <a:gd name="T32" fmla="*/ 20 w 66"/>
                  <a:gd name="T33" fmla="*/ 115 h 115"/>
                  <a:gd name="T34" fmla="*/ 12 w 66"/>
                  <a:gd name="T35" fmla="*/ 115 h 115"/>
                  <a:gd name="T36" fmla="*/ 4 w 66"/>
                  <a:gd name="T37" fmla="*/ 111 h 115"/>
                  <a:gd name="T38" fmla="*/ 4 w 66"/>
                  <a:gd name="T39" fmla="*/ 107 h 115"/>
                  <a:gd name="T40" fmla="*/ 0 w 66"/>
                  <a:gd name="T41" fmla="*/ 103 h 115"/>
                  <a:gd name="T42" fmla="*/ 0 w 66"/>
                  <a:gd name="T43" fmla="*/ 103 h 115"/>
                  <a:gd name="T44" fmla="*/ 4 w 66"/>
                  <a:gd name="T45" fmla="*/ 99 h 115"/>
                  <a:gd name="T46" fmla="*/ 4 w 66"/>
                  <a:gd name="T47" fmla="*/ 99 h 115"/>
                  <a:gd name="T48" fmla="*/ 8 w 66"/>
                  <a:gd name="T49" fmla="*/ 99 h 115"/>
                  <a:gd name="T50" fmla="*/ 12 w 66"/>
                  <a:gd name="T51" fmla="*/ 99 h 115"/>
                  <a:gd name="T52" fmla="*/ 12 w 66"/>
                  <a:gd name="T53" fmla="*/ 99 h 115"/>
                  <a:gd name="T54" fmla="*/ 16 w 66"/>
                  <a:gd name="T55" fmla="*/ 99 h 115"/>
                  <a:gd name="T56" fmla="*/ 16 w 66"/>
                  <a:gd name="T57" fmla="*/ 103 h 115"/>
                  <a:gd name="T58" fmla="*/ 23 w 66"/>
                  <a:gd name="T59" fmla="*/ 107 h 115"/>
                  <a:gd name="T60" fmla="*/ 31 w 66"/>
                  <a:gd name="T61" fmla="*/ 107 h 115"/>
                  <a:gd name="T62" fmla="*/ 39 w 66"/>
                  <a:gd name="T63" fmla="*/ 103 h 115"/>
                  <a:gd name="T64" fmla="*/ 46 w 66"/>
                  <a:gd name="T65" fmla="*/ 99 h 115"/>
                  <a:gd name="T66" fmla="*/ 50 w 66"/>
                  <a:gd name="T67" fmla="*/ 92 h 115"/>
                  <a:gd name="T68" fmla="*/ 54 w 66"/>
                  <a:gd name="T69" fmla="*/ 80 h 115"/>
                  <a:gd name="T70" fmla="*/ 50 w 66"/>
                  <a:gd name="T71" fmla="*/ 72 h 115"/>
                  <a:gd name="T72" fmla="*/ 46 w 66"/>
                  <a:gd name="T73" fmla="*/ 61 h 115"/>
                  <a:gd name="T74" fmla="*/ 39 w 66"/>
                  <a:gd name="T75" fmla="*/ 53 h 115"/>
                  <a:gd name="T76" fmla="*/ 27 w 66"/>
                  <a:gd name="T77" fmla="*/ 49 h 115"/>
                  <a:gd name="T78" fmla="*/ 20 w 66"/>
                  <a:gd name="T79" fmla="*/ 46 h 115"/>
                  <a:gd name="T80" fmla="*/ 4 w 66"/>
                  <a:gd name="T81" fmla="*/ 46 h 115"/>
                  <a:gd name="T82" fmla="*/ 27 w 66"/>
                  <a:gd name="T83" fmla="*/ 0 h 115"/>
                  <a:gd name="T84" fmla="*/ 66 w 66"/>
                  <a:gd name="T85" fmla="*/ 0 h 11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6"/>
                  <a:gd name="T130" fmla="*/ 0 h 115"/>
                  <a:gd name="T131" fmla="*/ 66 w 66"/>
                  <a:gd name="T132" fmla="*/ 115 h 11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6" h="115">
                    <a:moveTo>
                      <a:pt x="66" y="0"/>
                    </a:moveTo>
                    <a:lnTo>
                      <a:pt x="58" y="15"/>
                    </a:lnTo>
                    <a:lnTo>
                      <a:pt x="23" y="15"/>
                    </a:lnTo>
                    <a:lnTo>
                      <a:pt x="16" y="30"/>
                    </a:lnTo>
                    <a:lnTo>
                      <a:pt x="31" y="34"/>
                    </a:lnTo>
                    <a:lnTo>
                      <a:pt x="43" y="38"/>
                    </a:lnTo>
                    <a:lnTo>
                      <a:pt x="54" y="46"/>
                    </a:lnTo>
                    <a:lnTo>
                      <a:pt x="62" y="61"/>
                    </a:lnTo>
                    <a:lnTo>
                      <a:pt x="62" y="72"/>
                    </a:lnTo>
                    <a:lnTo>
                      <a:pt x="62" y="80"/>
                    </a:lnTo>
                    <a:lnTo>
                      <a:pt x="58" y="88"/>
                    </a:lnTo>
                    <a:lnTo>
                      <a:pt x="54" y="95"/>
                    </a:lnTo>
                    <a:lnTo>
                      <a:pt x="50" y="103"/>
                    </a:lnTo>
                    <a:lnTo>
                      <a:pt x="46" y="107"/>
                    </a:lnTo>
                    <a:lnTo>
                      <a:pt x="39" y="111"/>
                    </a:lnTo>
                    <a:lnTo>
                      <a:pt x="31" y="115"/>
                    </a:lnTo>
                    <a:lnTo>
                      <a:pt x="20" y="115"/>
                    </a:lnTo>
                    <a:lnTo>
                      <a:pt x="12" y="115"/>
                    </a:lnTo>
                    <a:lnTo>
                      <a:pt x="4" y="111"/>
                    </a:lnTo>
                    <a:lnTo>
                      <a:pt x="4" y="107"/>
                    </a:lnTo>
                    <a:lnTo>
                      <a:pt x="0" y="103"/>
                    </a:lnTo>
                    <a:lnTo>
                      <a:pt x="4" y="99"/>
                    </a:lnTo>
                    <a:lnTo>
                      <a:pt x="8" y="99"/>
                    </a:lnTo>
                    <a:lnTo>
                      <a:pt x="12" y="99"/>
                    </a:lnTo>
                    <a:lnTo>
                      <a:pt x="16" y="99"/>
                    </a:lnTo>
                    <a:lnTo>
                      <a:pt x="16" y="103"/>
                    </a:lnTo>
                    <a:lnTo>
                      <a:pt x="23" y="107"/>
                    </a:lnTo>
                    <a:lnTo>
                      <a:pt x="31" y="107"/>
                    </a:lnTo>
                    <a:lnTo>
                      <a:pt x="39" y="103"/>
                    </a:lnTo>
                    <a:lnTo>
                      <a:pt x="46" y="99"/>
                    </a:lnTo>
                    <a:lnTo>
                      <a:pt x="50" y="92"/>
                    </a:lnTo>
                    <a:lnTo>
                      <a:pt x="54" y="80"/>
                    </a:lnTo>
                    <a:lnTo>
                      <a:pt x="50" y="72"/>
                    </a:lnTo>
                    <a:lnTo>
                      <a:pt x="46" y="61"/>
                    </a:lnTo>
                    <a:lnTo>
                      <a:pt x="39" y="53"/>
                    </a:lnTo>
                    <a:lnTo>
                      <a:pt x="27" y="49"/>
                    </a:lnTo>
                    <a:lnTo>
                      <a:pt x="20" y="46"/>
                    </a:lnTo>
                    <a:lnTo>
                      <a:pt x="4" y="46"/>
                    </a:lnTo>
                    <a:lnTo>
                      <a:pt x="27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30" name="Rectangle 95"/>
              <p:cNvSpPr>
                <a:spLocks noChangeArrowheads="1"/>
              </p:cNvSpPr>
              <p:nvPr/>
            </p:nvSpPr>
            <p:spPr bwMode="auto">
              <a:xfrm>
                <a:off x="2705" y="1706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1" name="Freeform 96"/>
              <p:cNvSpPr>
                <a:spLocks noEditPoints="1"/>
              </p:cNvSpPr>
              <p:nvPr/>
            </p:nvSpPr>
            <p:spPr bwMode="auto">
              <a:xfrm>
                <a:off x="2901" y="1741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4 w 69"/>
                  <a:gd name="T5" fmla="*/ 26 h 115"/>
                  <a:gd name="T6" fmla="*/ 11 w 69"/>
                  <a:gd name="T7" fmla="*/ 15 h 115"/>
                  <a:gd name="T8" fmla="*/ 19 w 69"/>
                  <a:gd name="T9" fmla="*/ 3 h 115"/>
                  <a:gd name="T10" fmla="*/ 27 w 69"/>
                  <a:gd name="T11" fmla="*/ 0 h 115"/>
                  <a:gd name="T12" fmla="*/ 35 w 69"/>
                  <a:gd name="T13" fmla="*/ 0 h 115"/>
                  <a:gd name="T14" fmla="*/ 42 w 69"/>
                  <a:gd name="T15" fmla="*/ 0 h 115"/>
                  <a:gd name="T16" fmla="*/ 50 w 69"/>
                  <a:gd name="T17" fmla="*/ 3 h 115"/>
                  <a:gd name="T18" fmla="*/ 58 w 69"/>
                  <a:gd name="T19" fmla="*/ 11 h 115"/>
                  <a:gd name="T20" fmla="*/ 61 w 69"/>
                  <a:gd name="T21" fmla="*/ 26 h 115"/>
                  <a:gd name="T22" fmla="*/ 65 w 69"/>
                  <a:gd name="T23" fmla="*/ 38 h 115"/>
                  <a:gd name="T24" fmla="*/ 69 w 69"/>
                  <a:gd name="T25" fmla="*/ 57 h 115"/>
                  <a:gd name="T26" fmla="*/ 65 w 69"/>
                  <a:gd name="T27" fmla="*/ 72 h 115"/>
                  <a:gd name="T28" fmla="*/ 61 w 69"/>
                  <a:gd name="T29" fmla="*/ 88 h 115"/>
                  <a:gd name="T30" fmla="*/ 58 w 69"/>
                  <a:gd name="T31" fmla="*/ 99 h 115"/>
                  <a:gd name="T32" fmla="*/ 50 w 69"/>
                  <a:gd name="T33" fmla="*/ 111 h 115"/>
                  <a:gd name="T34" fmla="*/ 42 w 69"/>
                  <a:gd name="T35" fmla="*/ 115 h 115"/>
                  <a:gd name="T36" fmla="*/ 31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8 w 69"/>
                  <a:gd name="T43" fmla="*/ 95 h 115"/>
                  <a:gd name="T44" fmla="*/ 0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5 w 69"/>
                  <a:gd name="T51" fmla="*/ 80 h 115"/>
                  <a:gd name="T52" fmla="*/ 19 w 69"/>
                  <a:gd name="T53" fmla="*/ 99 h 115"/>
                  <a:gd name="T54" fmla="*/ 23 w 69"/>
                  <a:gd name="T55" fmla="*/ 103 h 115"/>
                  <a:gd name="T56" fmla="*/ 27 w 69"/>
                  <a:gd name="T57" fmla="*/ 107 h 115"/>
                  <a:gd name="T58" fmla="*/ 35 w 69"/>
                  <a:gd name="T59" fmla="*/ 111 h 115"/>
                  <a:gd name="T60" fmla="*/ 38 w 69"/>
                  <a:gd name="T61" fmla="*/ 107 h 115"/>
                  <a:gd name="T62" fmla="*/ 42 w 69"/>
                  <a:gd name="T63" fmla="*/ 107 h 115"/>
                  <a:gd name="T64" fmla="*/ 46 w 69"/>
                  <a:gd name="T65" fmla="*/ 99 h 115"/>
                  <a:gd name="T66" fmla="*/ 50 w 69"/>
                  <a:gd name="T67" fmla="*/ 92 h 115"/>
                  <a:gd name="T68" fmla="*/ 50 w 69"/>
                  <a:gd name="T69" fmla="*/ 76 h 115"/>
                  <a:gd name="T70" fmla="*/ 54 w 69"/>
                  <a:gd name="T71" fmla="*/ 53 h 115"/>
                  <a:gd name="T72" fmla="*/ 50 w 69"/>
                  <a:gd name="T73" fmla="*/ 34 h 115"/>
                  <a:gd name="T74" fmla="*/ 50 w 69"/>
                  <a:gd name="T75" fmla="*/ 23 h 115"/>
                  <a:gd name="T76" fmla="*/ 46 w 69"/>
                  <a:gd name="T77" fmla="*/ 11 h 115"/>
                  <a:gd name="T78" fmla="*/ 42 w 69"/>
                  <a:gd name="T79" fmla="*/ 7 h 115"/>
                  <a:gd name="T80" fmla="*/ 38 w 69"/>
                  <a:gd name="T81" fmla="*/ 7 h 115"/>
                  <a:gd name="T82" fmla="*/ 35 w 69"/>
                  <a:gd name="T83" fmla="*/ 3 h 115"/>
                  <a:gd name="T84" fmla="*/ 27 w 69"/>
                  <a:gd name="T85" fmla="*/ 7 h 115"/>
                  <a:gd name="T86" fmla="*/ 23 w 69"/>
                  <a:gd name="T87" fmla="*/ 11 h 115"/>
                  <a:gd name="T88" fmla="*/ 19 w 69"/>
                  <a:gd name="T89" fmla="*/ 19 h 115"/>
                  <a:gd name="T90" fmla="*/ 15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4" y="26"/>
                    </a:lnTo>
                    <a:lnTo>
                      <a:pt x="11" y="15"/>
                    </a:lnTo>
                    <a:lnTo>
                      <a:pt x="19" y="3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50" y="3"/>
                    </a:lnTo>
                    <a:lnTo>
                      <a:pt x="58" y="11"/>
                    </a:lnTo>
                    <a:lnTo>
                      <a:pt x="61" y="26"/>
                    </a:lnTo>
                    <a:lnTo>
                      <a:pt x="65" y="38"/>
                    </a:lnTo>
                    <a:lnTo>
                      <a:pt x="69" y="57"/>
                    </a:lnTo>
                    <a:lnTo>
                      <a:pt x="65" y="72"/>
                    </a:lnTo>
                    <a:lnTo>
                      <a:pt x="61" y="88"/>
                    </a:lnTo>
                    <a:lnTo>
                      <a:pt x="58" y="99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1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8" y="95"/>
                    </a:lnTo>
                    <a:lnTo>
                      <a:pt x="0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5" y="80"/>
                    </a:lnTo>
                    <a:lnTo>
                      <a:pt x="19" y="99"/>
                    </a:lnTo>
                    <a:lnTo>
                      <a:pt x="23" y="103"/>
                    </a:lnTo>
                    <a:lnTo>
                      <a:pt x="27" y="107"/>
                    </a:lnTo>
                    <a:lnTo>
                      <a:pt x="35" y="111"/>
                    </a:lnTo>
                    <a:lnTo>
                      <a:pt x="38" y="107"/>
                    </a:lnTo>
                    <a:lnTo>
                      <a:pt x="42" y="107"/>
                    </a:lnTo>
                    <a:lnTo>
                      <a:pt x="46" y="99"/>
                    </a:lnTo>
                    <a:lnTo>
                      <a:pt x="50" y="92"/>
                    </a:lnTo>
                    <a:lnTo>
                      <a:pt x="50" y="76"/>
                    </a:lnTo>
                    <a:lnTo>
                      <a:pt x="54" y="53"/>
                    </a:lnTo>
                    <a:lnTo>
                      <a:pt x="50" y="34"/>
                    </a:lnTo>
                    <a:lnTo>
                      <a:pt x="50" y="23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5" y="3"/>
                    </a:lnTo>
                    <a:lnTo>
                      <a:pt x="27" y="7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5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32" name="Rectangle 97"/>
              <p:cNvSpPr>
                <a:spLocks noChangeArrowheads="1"/>
              </p:cNvSpPr>
              <p:nvPr/>
            </p:nvSpPr>
            <p:spPr bwMode="auto">
              <a:xfrm>
                <a:off x="3304" y="1706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3" name="Freeform 98"/>
              <p:cNvSpPr>
                <a:spLocks/>
              </p:cNvSpPr>
              <p:nvPr/>
            </p:nvSpPr>
            <p:spPr bwMode="auto">
              <a:xfrm>
                <a:off x="3507" y="1836"/>
                <a:ext cx="19" cy="20"/>
              </a:xfrm>
              <a:custGeom>
                <a:avLst/>
                <a:gdLst>
                  <a:gd name="T0" fmla="*/ 12 w 19"/>
                  <a:gd name="T1" fmla="*/ 0 h 20"/>
                  <a:gd name="T2" fmla="*/ 16 w 19"/>
                  <a:gd name="T3" fmla="*/ 0 h 20"/>
                  <a:gd name="T4" fmla="*/ 16 w 19"/>
                  <a:gd name="T5" fmla="*/ 4 h 20"/>
                  <a:gd name="T6" fmla="*/ 19 w 19"/>
                  <a:gd name="T7" fmla="*/ 8 h 20"/>
                  <a:gd name="T8" fmla="*/ 19 w 19"/>
                  <a:gd name="T9" fmla="*/ 12 h 20"/>
                  <a:gd name="T10" fmla="*/ 19 w 19"/>
                  <a:gd name="T11" fmla="*/ 16 h 20"/>
                  <a:gd name="T12" fmla="*/ 16 w 19"/>
                  <a:gd name="T13" fmla="*/ 16 h 20"/>
                  <a:gd name="T14" fmla="*/ 16 w 19"/>
                  <a:gd name="T15" fmla="*/ 20 h 20"/>
                  <a:gd name="T16" fmla="*/ 12 w 19"/>
                  <a:gd name="T17" fmla="*/ 20 h 20"/>
                  <a:gd name="T18" fmla="*/ 8 w 19"/>
                  <a:gd name="T19" fmla="*/ 20 h 20"/>
                  <a:gd name="T20" fmla="*/ 4 w 19"/>
                  <a:gd name="T21" fmla="*/ 16 h 20"/>
                  <a:gd name="T22" fmla="*/ 0 w 19"/>
                  <a:gd name="T23" fmla="*/ 16 h 20"/>
                  <a:gd name="T24" fmla="*/ 0 w 19"/>
                  <a:gd name="T25" fmla="*/ 12 h 20"/>
                  <a:gd name="T26" fmla="*/ 0 w 19"/>
                  <a:gd name="T27" fmla="*/ 8 h 20"/>
                  <a:gd name="T28" fmla="*/ 4 w 19"/>
                  <a:gd name="T29" fmla="*/ 4 h 20"/>
                  <a:gd name="T30" fmla="*/ 8 w 19"/>
                  <a:gd name="T31" fmla="*/ 0 h 20"/>
                  <a:gd name="T32" fmla="*/ 12 w 19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20"/>
                  <a:gd name="T53" fmla="*/ 19 w 19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20">
                    <a:moveTo>
                      <a:pt x="12" y="0"/>
                    </a:moveTo>
                    <a:lnTo>
                      <a:pt x="16" y="0"/>
                    </a:lnTo>
                    <a:lnTo>
                      <a:pt x="16" y="4"/>
                    </a:lnTo>
                    <a:lnTo>
                      <a:pt x="19" y="8"/>
                    </a:lnTo>
                    <a:lnTo>
                      <a:pt x="19" y="12"/>
                    </a:lnTo>
                    <a:lnTo>
                      <a:pt x="19" y="16"/>
                    </a:lnTo>
                    <a:lnTo>
                      <a:pt x="16" y="16"/>
                    </a:lnTo>
                    <a:lnTo>
                      <a:pt x="16" y="20"/>
                    </a:lnTo>
                    <a:lnTo>
                      <a:pt x="12" y="20"/>
                    </a:lnTo>
                    <a:lnTo>
                      <a:pt x="8" y="20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34" name="Freeform 99"/>
              <p:cNvSpPr>
                <a:spLocks noEditPoints="1"/>
              </p:cNvSpPr>
              <p:nvPr/>
            </p:nvSpPr>
            <p:spPr bwMode="auto">
              <a:xfrm>
                <a:off x="3546" y="1741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3 w 69"/>
                  <a:gd name="T5" fmla="*/ 26 h 115"/>
                  <a:gd name="T6" fmla="*/ 11 w 69"/>
                  <a:gd name="T7" fmla="*/ 15 h 115"/>
                  <a:gd name="T8" fmla="*/ 19 w 69"/>
                  <a:gd name="T9" fmla="*/ 3 h 115"/>
                  <a:gd name="T10" fmla="*/ 26 w 69"/>
                  <a:gd name="T11" fmla="*/ 0 h 115"/>
                  <a:gd name="T12" fmla="*/ 34 w 69"/>
                  <a:gd name="T13" fmla="*/ 0 h 115"/>
                  <a:gd name="T14" fmla="*/ 42 w 69"/>
                  <a:gd name="T15" fmla="*/ 0 h 115"/>
                  <a:gd name="T16" fmla="*/ 49 w 69"/>
                  <a:gd name="T17" fmla="*/ 3 h 115"/>
                  <a:gd name="T18" fmla="*/ 57 w 69"/>
                  <a:gd name="T19" fmla="*/ 11 h 115"/>
                  <a:gd name="T20" fmla="*/ 65 w 69"/>
                  <a:gd name="T21" fmla="*/ 26 h 115"/>
                  <a:gd name="T22" fmla="*/ 69 w 69"/>
                  <a:gd name="T23" fmla="*/ 38 h 115"/>
                  <a:gd name="T24" fmla="*/ 69 w 69"/>
                  <a:gd name="T25" fmla="*/ 57 h 115"/>
                  <a:gd name="T26" fmla="*/ 69 w 69"/>
                  <a:gd name="T27" fmla="*/ 72 h 115"/>
                  <a:gd name="T28" fmla="*/ 65 w 69"/>
                  <a:gd name="T29" fmla="*/ 88 h 115"/>
                  <a:gd name="T30" fmla="*/ 57 w 69"/>
                  <a:gd name="T31" fmla="*/ 99 h 115"/>
                  <a:gd name="T32" fmla="*/ 49 w 69"/>
                  <a:gd name="T33" fmla="*/ 111 h 115"/>
                  <a:gd name="T34" fmla="*/ 42 w 69"/>
                  <a:gd name="T35" fmla="*/ 115 h 115"/>
                  <a:gd name="T36" fmla="*/ 34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7 w 69"/>
                  <a:gd name="T43" fmla="*/ 95 h 115"/>
                  <a:gd name="T44" fmla="*/ 0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5 w 69"/>
                  <a:gd name="T51" fmla="*/ 80 h 115"/>
                  <a:gd name="T52" fmla="*/ 19 w 69"/>
                  <a:gd name="T53" fmla="*/ 99 h 115"/>
                  <a:gd name="T54" fmla="*/ 23 w 69"/>
                  <a:gd name="T55" fmla="*/ 103 h 115"/>
                  <a:gd name="T56" fmla="*/ 26 w 69"/>
                  <a:gd name="T57" fmla="*/ 107 h 115"/>
                  <a:gd name="T58" fmla="*/ 34 w 69"/>
                  <a:gd name="T59" fmla="*/ 111 h 115"/>
                  <a:gd name="T60" fmla="*/ 38 w 69"/>
                  <a:gd name="T61" fmla="*/ 107 h 115"/>
                  <a:gd name="T62" fmla="*/ 42 w 69"/>
                  <a:gd name="T63" fmla="*/ 107 h 115"/>
                  <a:gd name="T64" fmla="*/ 46 w 69"/>
                  <a:gd name="T65" fmla="*/ 99 h 115"/>
                  <a:gd name="T66" fmla="*/ 49 w 69"/>
                  <a:gd name="T67" fmla="*/ 92 h 115"/>
                  <a:gd name="T68" fmla="*/ 53 w 69"/>
                  <a:gd name="T69" fmla="*/ 76 h 115"/>
                  <a:gd name="T70" fmla="*/ 53 w 69"/>
                  <a:gd name="T71" fmla="*/ 53 h 115"/>
                  <a:gd name="T72" fmla="*/ 53 w 69"/>
                  <a:gd name="T73" fmla="*/ 34 h 115"/>
                  <a:gd name="T74" fmla="*/ 49 w 69"/>
                  <a:gd name="T75" fmla="*/ 23 h 115"/>
                  <a:gd name="T76" fmla="*/ 46 w 69"/>
                  <a:gd name="T77" fmla="*/ 11 h 115"/>
                  <a:gd name="T78" fmla="*/ 42 w 69"/>
                  <a:gd name="T79" fmla="*/ 7 h 115"/>
                  <a:gd name="T80" fmla="*/ 38 w 69"/>
                  <a:gd name="T81" fmla="*/ 7 h 115"/>
                  <a:gd name="T82" fmla="*/ 34 w 69"/>
                  <a:gd name="T83" fmla="*/ 3 h 115"/>
                  <a:gd name="T84" fmla="*/ 30 w 69"/>
                  <a:gd name="T85" fmla="*/ 7 h 115"/>
                  <a:gd name="T86" fmla="*/ 23 w 69"/>
                  <a:gd name="T87" fmla="*/ 11 h 115"/>
                  <a:gd name="T88" fmla="*/ 19 w 69"/>
                  <a:gd name="T89" fmla="*/ 19 h 115"/>
                  <a:gd name="T90" fmla="*/ 15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3" y="26"/>
                    </a:lnTo>
                    <a:lnTo>
                      <a:pt x="11" y="15"/>
                    </a:lnTo>
                    <a:lnTo>
                      <a:pt x="19" y="3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49" y="3"/>
                    </a:lnTo>
                    <a:lnTo>
                      <a:pt x="57" y="11"/>
                    </a:lnTo>
                    <a:lnTo>
                      <a:pt x="65" y="26"/>
                    </a:lnTo>
                    <a:lnTo>
                      <a:pt x="69" y="38"/>
                    </a:lnTo>
                    <a:lnTo>
                      <a:pt x="69" y="57"/>
                    </a:lnTo>
                    <a:lnTo>
                      <a:pt x="69" y="72"/>
                    </a:lnTo>
                    <a:lnTo>
                      <a:pt x="65" y="88"/>
                    </a:lnTo>
                    <a:lnTo>
                      <a:pt x="57" y="99"/>
                    </a:lnTo>
                    <a:lnTo>
                      <a:pt x="49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7" y="95"/>
                    </a:lnTo>
                    <a:lnTo>
                      <a:pt x="0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5" y="80"/>
                    </a:lnTo>
                    <a:lnTo>
                      <a:pt x="19" y="99"/>
                    </a:lnTo>
                    <a:lnTo>
                      <a:pt x="23" y="103"/>
                    </a:lnTo>
                    <a:lnTo>
                      <a:pt x="26" y="107"/>
                    </a:lnTo>
                    <a:lnTo>
                      <a:pt x="34" y="111"/>
                    </a:lnTo>
                    <a:lnTo>
                      <a:pt x="38" y="107"/>
                    </a:lnTo>
                    <a:lnTo>
                      <a:pt x="42" y="107"/>
                    </a:lnTo>
                    <a:lnTo>
                      <a:pt x="46" y="99"/>
                    </a:lnTo>
                    <a:lnTo>
                      <a:pt x="49" y="92"/>
                    </a:lnTo>
                    <a:lnTo>
                      <a:pt x="53" y="76"/>
                    </a:lnTo>
                    <a:lnTo>
                      <a:pt x="53" y="53"/>
                    </a:lnTo>
                    <a:lnTo>
                      <a:pt x="53" y="34"/>
                    </a:lnTo>
                    <a:lnTo>
                      <a:pt x="49" y="23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4" y="3"/>
                    </a:lnTo>
                    <a:lnTo>
                      <a:pt x="30" y="7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5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35" name="Freeform 100"/>
              <p:cNvSpPr>
                <a:spLocks noEditPoints="1"/>
              </p:cNvSpPr>
              <p:nvPr/>
            </p:nvSpPr>
            <p:spPr bwMode="auto">
              <a:xfrm>
                <a:off x="3630" y="1741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4 w 69"/>
                  <a:gd name="T5" fmla="*/ 26 h 115"/>
                  <a:gd name="T6" fmla="*/ 11 w 69"/>
                  <a:gd name="T7" fmla="*/ 15 h 115"/>
                  <a:gd name="T8" fmla="*/ 19 w 69"/>
                  <a:gd name="T9" fmla="*/ 3 h 115"/>
                  <a:gd name="T10" fmla="*/ 27 w 69"/>
                  <a:gd name="T11" fmla="*/ 0 h 115"/>
                  <a:gd name="T12" fmla="*/ 35 w 69"/>
                  <a:gd name="T13" fmla="*/ 0 h 115"/>
                  <a:gd name="T14" fmla="*/ 42 w 69"/>
                  <a:gd name="T15" fmla="*/ 0 h 115"/>
                  <a:gd name="T16" fmla="*/ 50 w 69"/>
                  <a:gd name="T17" fmla="*/ 3 h 115"/>
                  <a:gd name="T18" fmla="*/ 58 w 69"/>
                  <a:gd name="T19" fmla="*/ 11 h 115"/>
                  <a:gd name="T20" fmla="*/ 61 w 69"/>
                  <a:gd name="T21" fmla="*/ 26 h 115"/>
                  <a:gd name="T22" fmla="*/ 69 w 69"/>
                  <a:gd name="T23" fmla="*/ 38 h 115"/>
                  <a:gd name="T24" fmla="*/ 69 w 69"/>
                  <a:gd name="T25" fmla="*/ 57 h 115"/>
                  <a:gd name="T26" fmla="*/ 69 w 69"/>
                  <a:gd name="T27" fmla="*/ 72 h 115"/>
                  <a:gd name="T28" fmla="*/ 61 w 69"/>
                  <a:gd name="T29" fmla="*/ 88 h 115"/>
                  <a:gd name="T30" fmla="*/ 58 w 69"/>
                  <a:gd name="T31" fmla="*/ 99 h 115"/>
                  <a:gd name="T32" fmla="*/ 50 w 69"/>
                  <a:gd name="T33" fmla="*/ 111 h 115"/>
                  <a:gd name="T34" fmla="*/ 42 w 69"/>
                  <a:gd name="T35" fmla="*/ 115 h 115"/>
                  <a:gd name="T36" fmla="*/ 35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8 w 69"/>
                  <a:gd name="T43" fmla="*/ 95 h 115"/>
                  <a:gd name="T44" fmla="*/ 0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5 w 69"/>
                  <a:gd name="T51" fmla="*/ 80 h 115"/>
                  <a:gd name="T52" fmla="*/ 19 w 69"/>
                  <a:gd name="T53" fmla="*/ 99 h 115"/>
                  <a:gd name="T54" fmla="*/ 23 w 69"/>
                  <a:gd name="T55" fmla="*/ 103 h 115"/>
                  <a:gd name="T56" fmla="*/ 27 w 69"/>
                  <a:gd name="T57" fmla="*/ 107 h 115"/>
                  <a:gd name="T58" fmla="*/ 35 w 69"/>
                  <a:gd name="T59" fmla="*/ 111 h 115"/>
                  <a:gd name="T60" fmla="*/ 38 w 69"/>
                  <a:gd name="T61" fmla="*/ 107 h 115"/>
                  <a:gd name="T62" fmla="*/ 42 w 69"/>
                  <a:gd name="T63" fmla="*/ 107 h 115"/>
                  <a:gd name="T64" fmla="*/ 46 w 69"/>
                  <a:gd name="T65" fmla="*/ 99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4 h 115"/>
                  <a:gd name="T74" fmla="*/ 50 w 69"/>
                  <a:gd name="T75" fmla="*/ 23 h 115"/>
                  <a:gd name="T76" fmla="*/ 46 w 69"/>
                  <a:gd name="T77" fmla="*/ 11 h 115"/>
                  <a:gd name="T78" fmla="*/ 42 w 69"/>
                  <a:gd name="T79" fmla="*/ 7 h 115"/>
                  <a:gd name="T80" fmla="*/ 38 w 69"/>
                  <a:gd name="T81" fmla="*/ 7 h 115"/>
                  <a:gd name="T82" fmla="*/ 35 w 69"/>
                  <a:gd name="T83" fmla="*/ 3 h 115"/>
                  <a:gd name="T84" fmla="*/ 27 w 69"/>
                  <a:gd name="T85" fmla="*/ 7 h 115"/>
                  <a:gd name="T86" fmla="*/ 23 w 69"/>
                  <a:gd name="T87" fmla="*/ 11 h 115"/>
                  <a:gd name="T88" fmla="*/ 19 w 69"/>
                  <a:gd name="T89" fmla="*/ 19 h 115"/>
                  <a:gd name="T90" fmla="*/ 15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4" y="26"/>
                    </a:lnTo>
                    <a:lnTo>
                      <a:pt x="11" y="15"/>
                    </a:lnTo>
                    <a:lnTo>
                      <a:pt x="19" y="3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50" y="3"/>
                    </a:lnTo>
                    <a:lnTo>
                      <a:pt x="58" y="11"/>
                    </a:lnTo>
                    <a:lnTo>
                      <a:pt x="61" y="26"/>
                    </a:lnTo>
                    <a:lnTo>
                      <a:pt x="69" y="38"/>
                    </a:lnTo>
                    <a:lnTo>
                      <a:pt x="69" y="57"/>
                    </a:lnTo>
                    <a:lnTo>
                      <a:pt x="69" y="72"/>
                    </a:lnTo>
                    <a:lnTo>
                      <a:pt x="61" y="88"/>
                    </a:lnTo>
                    <a:lnTo>
                      <a:pt x="58" y="99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5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8" y="95"/>
                    </a:lnTo>
                    <a:lnTo>
                      <a:pt x="0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5" y="80"/>
                    </a:lnTo>
                    <a:lnTo>
                      <a:pt x="19" y="99"/>
                    </a:lnTo>
                    <a:lnTo>
                      <a:pt x="23" y="103"/>
                    </a:lnTo>
                    <a:lnTo>
                      <a:pt x="27" y="107"/>
                    </a:lnTo>
                    <a:lnTo>
                      <a:pt x="35" y="111"/>
                    </a:lnTo>
                    <a:lnTo>
                      <a:pt x="38" y="107"/>
                    </a:lnTo>
                    <a:lnTo>
                      <a:pt x="42" y="107"/>
                    </a:lnTo>
                    <a:lnTo>
                      <a:pt x="46" y="99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4"/>
                    </a:lnTo>
                    <a:lnTo>
                      <a:pt x="50" y="23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5" y="3"/>
                    </a:lnTo>
                    <a:lnTo>
                      <a:pt x="27" y="7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5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36" name="Freeform 101"/>
              <p:cNvSpPr>
                <a:spLocks noEditPoints="1"/>
              </p:cNvSpPr>
              <p:nvPr/>
            </p:nvSpPr>
            <p:spPr bwMode="auto">
              <a:xfrm>
                <a:off x="3711" y="1741"/>
                <a:ext cx="72" cy="115"/>
              </a:xfrm>
              <a:custGeom>
                <a:avLst/>
                <a:gdLst>
                  <a:gd name="T0" fmla="*/ 72 w 72"/>
                  <a:gd name="T1" fmla="*/ 72 h 115"/>
                  <a:gd name="T2" fmla="*/ 72 w 72"/>
                  <a:gd name="T3" fmla="*/ 84 h 115"/>
                  <a:gd name="T4" fmla="*/ 57 w 72"/>
                  <a:gd name="T5" fmla="*/ 84 h 115"/>
                  <a:gd name="T6" fmla="*/ 57 w 72"/>
                  <a:gd name="T7" fmla="*/ 115 h 115"/>
                  <a:gd name="T8" fmla="*/ 42 w 72"/>
                  <a:gd name="T9" fmla="*/ 115 h 115"/>
                  <a:gd name="T10" fmla="*/ 42 w 72"/>
                  <a:gd name="T11" fmla="*/ 84 h 115"/>
                  <a:gd name="T12" fmla="*/ 0 w 72"/>
                  <a:gd name="T13" fmla="*/ 84 h 115"/>
                  <a:gd name="T14" fmla="*/ 0 w 72"/>
                  <a:gd name="T15" fmla="*/ 72 h 115"/>
                  <a:gd name="T16" fmla="*/ 46 w 72"/>
                  <a:gd name="T17" fmla="*/ 0 h 115"/>
                  <a:gd name="T18" fmla="*/ 57 w 72"/>
                  <a:gd name="T19" fmla="*/ 0 h 115"/>
                  <a:gd name="T20" fmla="*/ 57 w 72"/>
                  <a:gd name="T21" fmla="*/ 72 h 115"/>
                  <a:gd name="T22" fmla="*/ 72 w 72"/>
                  <a:gd name="T23" fmla="*/ 72 h 115"/>
                  <a:gd name="T24" fmla="*/ 42 w 72"/>
                  <a:gd name="T25" fmla="*/ 72 h 115"/>
                  <a:gd name="T26" fmla="*/ 42 w 72"/>
                  <a:gd name="T27" fmla="*/ 15 h 115"/>
                  <a:gd name="T28" fmla="*/ 7 w 72"/>
                  <a:gd name="T29" fmla="*/ 72 h 115"/>
                  <a:gd name="T30" fmla="*/ 42 w 72"/>
                  <a:gd name="T31" fmla="*/ 72 h 1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2"/>
                  <a:gd name="T49" fmla="*/ 0 h 115"/>
                  <a:gd name="T50" fmla="*/ 72 w 72"/>
                  <a:gd name="T51" fmla="*/ 115 h 11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2" h="115">
                    <a:moveTo>
                      <a:pt x="72" y="72"/>
                    </a:moveTo>
                    <a:lnTo>
                      <a:pt x="72" y="84"/>
                    </a:lnTo>
                    <a:lnTo>
                      <a:pt x="57" y="84"/>
                    </a:lnTo>
                    <a:lnTo>
                      <a:pt x="57" y="115"/>
                    </a:lnTo>
                    <a:lnTo>
                      <a:pt x="42" y="115"/>
                    </a:lnTo>
                    <a:lnTo>
                      <a:pt x="42" y="84"/>
                    </a:lnTo>
                    <a:lnTo>
                      <a:pt x="0" y="84"/>
                    </a:lnTo>
                    <a:lnTo>
                      <a:pt x="0" y="72"/>
                    </a:lnTo>
                    <a:lnTo>
                      <a:pt x="46" y="0"/>
                    </a:lnTo>
                    <a:lnTo>
                      <a:pt x="57" y="0"/>
                    </a:lnTo>
                    <a:lnTo>
                      <a:pt x="57" y="72"/>
                    </a:lnTo>
                    <a:lnTo>
                      <a:pt x="72" y="72"/>
                    </a:lnTo>
                    <a:close/>
                    <a:moveTo>
                      <a:pt x="42" y="72"/>
                    </a:moveTo>
                    <a:lnTo>
                      <a:pt x="42" y="15"/>
                    </a:lnTo>
                    <a:lnTo>
                      <a:pt x="7" y="72"/>
                    </a:lnTo>
                    <a:lnTo>
                      <a:pt x="42" y="7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37" name="Freeform 102"/>
              <p:cNvSpPr>
                <a:spLocks noEditPoints="1"/>
              </p:cNvSpPr>
              <p:nvPr/>
            </p:nvSpPr>
            <p:spPr bwMode="auto">
              <a:xfrm>
                <a:off x="3795" y="1741"/>
                <a:ext cx="73" cy="115"/>
              </a:xfrm>
              <a:custGeom>
                <a:avLst/>
                <a:gdLst>
                  <a:gd name="T0" fmla="*/ 4 w 73"/>
                  <a:gd name="T1" fmla="*/ 115 h 115"/>
                  <a:gd name="T2" fmla="*/ 4 w 73"/>
                  <a:gd name="T3" fmla="*/ 115 h 115"/>
                  <a:gd name="T4" fmla="*/ 15 w 73"/>
                  <a:gd name="T5" fmla="*/ 111 h 115"/>
                  <a:gd name="T6" fmla="*/ 23 w 73"/>
                  <a:gd name="T7" fmla="*/ 107 h 115"/>
                  <a:gd name="T8" fmla="*/ 31 w 73"/>
                  <a:gd name="T9" fmla="*/ 99 h 115"/>
                  <a:gd name="T10" fmla="*/ 42 w 73"/>
                  <a:gd name="T11" fmla="*/ 92 h 115"/>
                  <a:gd name="T12" fmla="*/ 50 w 73"/>
                  <a:gd name="T13" fmla="*/ 76 h 115"/>
                  <a:gd name="T14" fmla="*/ 54 w 73"/>
                  <a:gd name="T15" fmla="*/ 65 h 115"/>
                  <a:gd name="T16" fmla="*/ 42 w 73"/>
                  <a:gd name="T17" fmla="*/ 69 h 115"/>
                  <a:gd name="T18" fmla="*/ 31 w 73"/>
                  <a:gd name="T19" fmla="*/ 72 h 115"/>
                  <a:gd name="T20" fmla="*/ 19 w 73"/>
                  <a:gd name="T21" fmla="*/ 69 h 115"/>
                  <a:gd name="T22" fmla="*/ 11 w 73"/>
                  <a:gd name="T23" fmla="*/ 61 h 115"/>
                  <a:gd name="T24" fmla="*/ 4 w 73"/>
                  <a:gd name="T25" fmla="*/ 53 h 115"/>
                  <a:gd name="T26" fmla="*/ 0 w 73"/>
                  <a:gd name="T27" fmla="*/ 38 h 115"/>
                  <a:gd name="T28" fmla="*/ 4 w 73"/>
                  <a:gd name="T29" fmla="*/ 26 h 115"/>
                  <a:gd name="T30" fmla="*/ 11 w 73"/>
                  <a:gd name="T31" fmla="*/ 15 h 115"/>
                  <a:gd name="T32" fmla="*/ 19 w 73"/>
                  <a:gd name="T33" fmla="*/ 7 h 115"/>
                  <a:gd name="T34" fmla="*/ 27 w 73"/>
                  <a:gd name="T35" fmla="*/ 0 h 115"/>
                  <a:gd name="T36" fmla="*/ 34 w 73"/>
                  <a:gd name="T37" fmla="*/ 0 h 115"/>
                  <a:gd name="T38" fmla="*/ 50 w 73"/>
                  <a:gd name="T39" fmla="*/ 3 h 115"/>
                  <a:gd name="T40" fmla="*/ 61 w 73"/>
                  <a:gd name="T41" fmla="*/ 11 h 115"/>
                  <a:gd name="T42" fmla="*/ 65 w 73"/>
                  <a:gd name="T43" fmla="*/ 23 h 115"/>
                  <a:gd name="T44" fmla="*/ 69 w 73"/>
                  <a:gd name="T45" fmla="*/ 34 h 115"/>
                  <a:gd name="T46" fmla="*/ 73 w 73"/>
                  <a:gd name="T47" fmla="*/ 46 h 115"/>
                  <a:gd name="T48" fmla="*/ 69 w 73"/>
                  <a:gd name="T49" fmla="*/ 65 h 115"/>
                  <a:gd name="T50" fmla="*/ 61 w 73"/>
                  <a:gd name="T51" fmla="*/ 80 h 115"/>
                  <a:gd name="T52" fmla="*/ 50 w 73"/>
                  <a:gd name="T53" fmla="*/ 95 h 115"/>
                  <a:gd name="T54" fmla="*/ 38 w 73"/>
                  <a:gd name="T55" fmla="*/ 107 h 115"/>
                  <a:gd name="T56" fmla="*/ 23 w 73"/>
                  <a:gd name="T57" fmla="*/ 115 h 115"/>
                  <a:gd name="T58" fmla="*/ 8 w 73"/>
                  <a:gd name="T59" fmla="*/ 115 h 115"/>
                  <a:gd name="T60" fmla="*/ 4 w 73"/>
                  <a:gd name="T61" fmla="*/ 115 h 115"/>
                  <a:gd name="T62" fmla="*/ 54 w 73"/>
                  <a:gd name="T63" fmla="*/ 57 h 115"/>
                  <a:gd name="T64" fmla="*/ 54 w 73"/>
                  <a:gd name="T65" fmla="*/ 49 h 115"/>
                  <a:gd name="T66" fmla="*/ 58 w 73"/>
                  <a:gd name="T67" fmla="*/ 42 h 115"/>
                  <a:gd name="T68" fmla="*/ 54 w 73"/>
                  <a:gd name="T69" fmla="*/ 34 h 115"/>
                  <a:gd name="T70" fmla="*/ 54 w 73"/>
                  <a:gd name="T71" fmla="*/ 23 h 115"/>
                  <a:gd name="T72" fmla="*/ 50 w 73"/>
                  <a:gd name="T73" fmla="*/ 15 h 115"/>
                  <a:gd name="T74" fmla="*/ 46 w 73"/>
                  <a:gd name="T75" fmla="*/ 11 h 115"/>
                  <a:gd name="T76" fmla="*/ 42 w 73"/>
                  <a:gd name="T77" fmla="*/ 7 h 115"/>
                  <a:gd name="T78" fmla="*/ 34 w 73"/>
                  <a:gd name="T79" fmla="*/ 3 h 115"/>
                  <a:gd name="T80" fmla="*/ 27 w 73"/>
                  <a:gd name="T81" fmla="*/ 7 h 115"/>
                  <a:gd name="T82" fmla="*/ 23 w 73"/>
                  <a:gd name="T83" fmla="*/ 11 h 115"/>
                  <a:gd name="T84" fmla="*/ 19 w 73"/>
                  <a:gd name="T85" fmla="*/ 19 h 115"/>
                  <a:gd name="T86" fmla="*/ 19 w 73"/>
                  <a:gd name="T87" fmla="*/ 30 h 115"/>
                  <a:gd name="T88" fmla="*/ 19 w 73"/>
                  <a:gd name="T89" fmla="*/ 46 h 115"/>
                  <a:gd name="T90" fmla="*/ 23 w 73"/>
                  <a:gd name="T91" fmla="*/ 57 h 115"/>
                  <a:gd name="T92" fmla="*/ 31 w 73"/>
                  <a:gd name="T93" fmla="*/ 61 h 115"/>
                  <a:gd name="T94" fmla="*/ 38 w 73"/>
                  <a:gd name="T95" fmla="*/ 65 h 115"/>
                  <a:gd name="T96" fmla="*/ 42 w 73"/>
                  <a:gd name="T97" fmla="*/ 65 h 115"/>
                  <a:gd name="T98" fmla="*/ 46 w 73"/>
                  <a:gd name="T99" fmla="*/ 61 h 115"/>
                  <a:gd name="T100" fmla="*/ 50 w 73"/>
                  <a:gd name="T101" fmla="*/ 61 h 115"/>
                  <a:gd name="T102" fmla="*/ 54 w 73"/>
                  <a:gd name="T103" fmla="*/ 57 h 11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3"/>
                  <a:gd name="T157" fmla="*/ 0 h 115"/>
                  <a:gd name="T158" fmla="*/ 73 w 73"/>
                  <a:gd name="T159" fmla="*/ 115 h 11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3" h="115">
                    <a:moveTo>
                      <a:pt x="4" y="115"/>
                    </a:moveTo>
                    <a:lnTo>
                      <a:pt x="4" y="115"/>
                    </a:lnTo>
                    <a:lnTo>
                      <a:pt x="15" y="111"/>
                    </a:lnTo>
                    <a:lnTo>
                      <a:pt x="23" y="107"/>
                    </a:lnTo>
                    <a:lnTo>
                      <a:pt x="31" y="99"/>
                    </a:lnTo>
                    <a:lnTo>
                      <a:pt x="42" y="92"/>
                    </a:lnTo>
                    <a:lnTo>
                      <a:pt x="50" y="76"/>
                    </a:lnTo>
                    <a:lnTo>
                      <a:pt x="54" y="65"/>
                    </a:lnTo>
                    <a:lnTo>
                      <a:pt x="42" y="69"/>
                    </a:lnTo>
                    <a:lnTo>
                      <a:pt x="31" y="72"/>
                    </a:lnTo>
                    <a:lnTo>
                      <a:pt x="19" y="69"/>
                    </a:lnTo>
                    <a:lnTo>
                      <a:pt x="11" y="61"/>
                    </a:lnTo>
                    <a:lnTo>
                      <a:pt x="4" y="53"/>
                    </a:lnTo>
                    <a:lnTo>
                      <a:pt x="0" y="38"/>
                    </a:lnTo>
                    <a:lnTo>
                      <a:pt x="4" y="26"/>
                    </a:lnTo>
                    <a:lnTo>
                      <a:pt x="11" y="15"/>
                    </a:lnTo>
                    <a:lnTo>
                      <a:pt x="19" y="7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50" y="3"/>
                    </a:lnTo>
                    <a:lnTo>
                      <a:pt x="61" y="11"/>
                    </a:lnTo>
                    <a:lnTo>
                      <a:pt x="65" y="23"/>
                    </a:lnTo>
                    <a:lnTo>
                      <a:pt x="69" y="34"/>
                    </a:lnTo>
                    <a:lnTo>
                      <a:pt x="73" y="46"/>
                    </a:lnTo>
                    <a:lnTo>
                      <a:pt x="69" y="65"/>
                    </a:lnTo>
                    <a:lnTo>
                      <a:pt x="61" y="80"/>
                    </a:lnTo>
                    <a:lnTo>
                      <a:pt x="50" y="95"/>
                    </a:lnTo>
                    <a:lnTo>
                      <a:pt x="38" y="107"/>
                    </a:lnTo>
                    <a:lnTo>
                      <a:pt x="23" y="115"/>
                    </a:lnTo>
                    <a:lnTo>
                      <a:pt x="8" y="115"/>
                    </a:lnTo>
                    <a:lnTo>
                      <a:pt x="4" y="115"/>
                    </a:lnTo>
                    <a:close/>
                    <a:moveTo>
                      <a:pt x="54" y="57"/>
                    </a:moveTo>
                    <a:lnTo>
                      <a:pt x="54" y="49"/>
                    </a:lnTo>
                    <a:lnTo>
                      <a:pt x="58" y="42"/>
                    </a:lnTo>
                    <a:lnTo>
                      <a:pt x="54" y="34"/>
                    </a:lnTo>
                    <a:lnTo>
                      <a:pt x="54" y="23"/>
                    </a:lnTo>
                    <a:lnTo>
                      <a:pt x="50" y="15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4" y="3"/>
                    </a:lnTo>
                    <a:lnTo>
                      <a:pt x="27" y="7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9" y="30"/>
                    </a:lnTo>
                    <a:lnTo>
                      <a:pt x="19" y="46"/>
                    </a:lnTo>
                    <a:lnTo>
                      <a:pt x="23" y="57"/>
                    </a:lnTo>
                    <a:lnTo>
                      <a:pt x="31" y="61"/>
                    </a:lnTo>
                    <a:lnTo>
                      <a:pt x="38" y="65"/>
                    </a:lnTo>
                    <a:lnTo>
                      <a:pt x="42" y="65"/>
                    </a:lnTo>
                    <a:lnTo>
                      <a:pt x="46" y="61"/>
                    </a:lnTo>
                    <a:lnTo>
                      <a:pt x="50" y="61"/>
                    </a:lnTo>
                    <a:lnTo>
                      <a:pt x="54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38" name="Rectangle 103"/>
              <p:cNvSpPr>
                <a:spLocks noChangeArrowheads="1"/>
              </p:cNvSpPr>
              <p:nvPr/>
            </p:nvSpPr>
            <p:spPr bwMode="auto">
              <a:xfrm>
                <a:off x="4071" y="1706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9" name="Freeform 104"/>
              <p:cNvSpPr>
                <a:spLocks/>
              </p:cNvSpPr>
              <p:nvPr/>
            </p:nvSpPr>
            <p:spPr bwMode="auto">
              <a:xfrm>
                <a:off x="4275" y="1836"/>
                <a:ext cx="19" cy="20"/>
              </a:xfrm>
              <a:custGeom>
                <a:avLst/>
                <a:gdLst>
                  <a:gd name="T0" fmla="*/ 11 w 19"/>
                  <a:gd name="T1" fmla="*/ 0 h 20"/>
                  <a:gd name="T2" fmla="*/ 15 w 19"/>
                  <a:gd name="T3" fmla="*/ 0 h 20"/>
                  <a:gd name="T4" fmla="*/ 19 w 19"/>
                  <a:gd name="T5" fmla="*/ 4 h 20"/>
                  <a:gd name="T6" fmla="*/ 19 w 19"/>
                  <a:gd name="T7" fmla="*/ 8 h 20"/>
                  <a:gd name="T8" fmla="*/ 19 w 19"/>
                  <a:gd name="T9" fmla="*/ 12 h 20"/>
                  <a:gd name="T10" fmla="*/ 19 w 19"/>
                  <a:gd name="T11" fmla="*/ 16 h 20"/>
                  <a:gd name="T12" fmla="*/ 19 w 19"/>
                  <a:gd name="T13" fmla="*/ 16 h 20"/>
                  <a:gd name="T14" fmla="*/ 15 w 19"/>
                  <a:gd name="T15" fmla="*/ 20 h 20"/>
                  <a:gd name="T16" fmla="*/ 11 w 19"/>
                  <a:gd name="T17" fmla="*/ 20 h 20"/>
                  <a:gd name="T18" fmla="*/ 7 w 19"/>
                  <a:gd name="T19" fmla="*/ 20 h 20"/>
                  <a:gd name="T20" fmla="*/ 3 w 19"/>
                  <a:gd name="T21" fmla="*/ 16 h 20"/>
                  <a:gd name="T22" fmla="*/ 3 w 19"/>
                  <a:gd name="T23" fmla="*/ 16 h 20"/>
                  <a:gd name="T24" fmla="*/ 0 w 19"/>
                  <a:gd name="T25" fmla="*/ 12 h 20"/>
                  <a:gd name="T26" fmla="*/ 3 w 19"/>
                  <a:gd name="T27" fmla="*/ 8 h 20"/>
                  <a:gd name="T28" fmla="*/ 3 w 19"/>
                  <a:gd name="T29" fmla="*/ 4 h 20"/>
                  <a:gd name="T30" fmla="*/ 7 w 19"/>
                  <a:gd name="T31" fmla="*/ 0 h 20"/>
                  <a:gd name="T32" fmla="*/ 11 w 19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20"/>
                  <a:gd name="T53" fmla="*/ 19 w 19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20">
                    <a:moveTo>
                      <a:pt x="11" y="0"/>
                    </a:moveTo>
                    <a:lnTo>
                      <a:pt x="15" y="0"/>
                    </a:lnTo>
                    <a:lnTo>
                      <a:pt x="19" y="4"/>
                    </a:lnTo>
                    <a:lnTo>
                      <a:pt x="19" y="8"/>
                    </a:lnTo>
                    <a:lnTo>
                      <a:pt x="19" y="12"/>
                    </a:lnTo>
                    <a:lnTo>
                      <a:pt x="19" y="16"/>
                    </a:lnTo>
                    <a:lnTo>
                      <a:pt x="15" y="20"/>
                    </a:lnTo>
                    <a:lnTo>
                      <a:pt x="11" y="20"/>
                    </a:lnTo>
                    <a:lnTo>
                      <a:pt x="7" y="20"/>
                    </a:lnTo>
                    <a:lnTo>
                      <a:pt x="3" y="16"/>
                    </a:lnTo>
                    <a:lnTo>
                      <a:pt x="0" y="12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40" name="Freeform 105"/>
              <p:cNvSpPr>
                <a:spLocks noEditPoints="1"/>
              </p:cNvSpPr>
              <p:nvPr/>
            </p:nvSpPr>
            <p:spPr bwMode="auto">
              <a:xfrm>
                <a:off x="4313" y="1741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4 w 69"/>
                  <a:gd name="T5" fmla="*/ 26 h 115"/>
                  <a:gd name="T6" fmla="*/ 11 w 69"/>
                  <a:gd name="T7" fmla="*/ 15 h 115"/>
                  <a:gd name="T8" fmla="*/ 19 w 69"/>
                  <a:gd name="T9" fmla="*/ 3 h 115"/>
                  <a:gd name="T10" fmla="*/ 27 w 69"/>
                  <a:gd name="T11" fmla="*/ 0 h 115"/>
                  <a:gd name="T12" fmla="*/ 34 w 69"/>
                  <a:gd name="T13" fmla="*/ 0 h 115"/>
                  <a:gd name="T14" fmla="*/ 42 w 69"/>
                  <a:gd name="T15" fmla="*/ 0 h 115"/>
                  <a:gd name="T16" fmla="*/ 50 w 69"/>
                  <a:gd name="T17" fmla="*/ 3 h 115"/>
                  <a:gd name="T18" fmla="*/ 57 w 69"/>
                  <a:gd name="T19" fmla="*/ 11 h 115"/>
                  <a:gd name="T20" fmla="*/ 65 w 69"/>
                  <a:gd name="T21" fmla="*/ 26 h 115"/>
                  <a:gd name="T22" fmla="*/ 69 w 69"/>
                  <a:gd name="T23" fmla="*/ 38 h 115"/>
                  <a:gd name="T24" fmla="*/ 69 w 69"/>
                  <a:gd name="T25" fmla="*/ 57 h 115"/>
                  <a:gd name="T26" fmla="*/ 69 w 69"/>
                  <a:gd name="T27" fmla="*/ 72 h 115"/>
                  <a:gd name="T28" fmla="*/ 65 w 69"/>
                  <a:gd name="T29" fmla="*/ 88 h 115"/>
                  <a:gd name="T30" fmla="*/ 57 w 69"/>
                  <a:gd name="T31" fmla="*/ 99 h 115"/>
                  <a:gd name="T32" fmla="*/ 50 w 69"/>
                  <a:gd name="T33" fmla="*/ 111 h 115"/>
                  <a:gd name="T34" fmla="*/ 42 w 69"/>
                  <a:gd name="T35" fmla="*/ 115 h 115"/>
                  <a:gd name="T36" fmla="*/ 34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8 w 69"/>
                  <a:gd name="T43" fmla="*/ 95 h 115"/>
                  <a:gd name="T44" fmla="*/ 4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5 w 69"/>
                  <a:gd name="T51" fmla="*/ 80 h 115"/>
                  <a:gd name="T52" fmla="*/ 23 w 69"/>
                  <a:gd name="T53" fmla="*/ 99 h 115"/>
                  <a:gd name="T54" fmla="*/ 23 w 69"/>
                  <a:gd name="T55" fmla="*/ 103 h 115"/>
                  <a:gd name="T56" fmla="*/ 31 w 69"/>
                  <a:gd name="T57" fmla="*/ 107 h 115"/>
                  <a:gd name="T58" fmla="*/ 34 w 69"/>
                  <a:gd name="T59" fmla="*/ 111 h 115"/>
                  <a:gd name="T60" fmla="*/ 38 w 69"/>
                  <a:gd name="T61" fmla="*/ 107 h 115"/>
                  <a:gd name="T62" fmla="*/ 42 w 69"/>
                  <a:gd name="T63" fmla="*/ 107 h 115"/>
                  <a:gd name="T64" fmla="*/ 46 w 69"/>
                  <a:gd name="T65" fmla="*/ 99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4 h 115"/>
                  <a:gd name="T74" fmla="*/ 50 w 69"/>
                  <a:gd name="T75" fmla="*/ 23 h 115"/>
                  <a:gd name="T76" fmla="*/ 46 w 69"/>
                  <a:gd name="T77" fmla="*/ 11 h 115"/>
                  <a:gd name="T78" fmla="*/ 42 w 69"/>
                  <a:gd name="T79" fmla="*/ 7 h 115"/>
                  <a:gd name="T80" fmla="*/ 38 w 69"/>
                  <a:gd name="T81" fmla="*/ 7 h 115"/>
                  <a:gd name="T82" fmla="*/ 34 w 69"/>
                  <a:gd name="T83" fmla="*/ 3 h 115"/>
                  <a:gd name="T84" fmla="*/ 31 w 69"/>
                  <a:gd name="T85" fmla="*/ 7 h 115"/>
                  <a:gd name="T86" fmla="*/ 27 w 69"/>
                  <a:gd name="T87" fmla="*/ 11 h 115"/>
                  <a:gd name="T88" fmla="*/ 19 w 69"/>
                  <a:gd name="T89" fmla="*/ 19 h 115"/>
                  <a:gd name="T90" fmla="*/ 19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4" y="26"/>
                    </a:lnTo>
                    <a:lnTo>
                      <a:pt x="11" y="15"/>
                    </a:lnTo>
                    <a:lnTo>
                      <a:pt x="19" y="3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0" y="3"/>
                    </a:lnTo>
                    <a:lnTo>
                      <a:pt x="57" y="11"/>
                    </a:lnTo>
                    <a:lnTo>
                      <a:pt x="65" y="26"/>
                    </a:lnTo>
                    <a:lnTo>
                      <a:pt x="69" y="38"/>
                    </a:lnTo>
                    <a:lnTo>
                      <a:pt x="69" y="57"/>
                    </a:lnTo>
                    <a:lnTo>
                      <a:pt x="69" y="72"/>
                    </a:lnTo>
                    <a:lnTo>
                      <a:pt x="65" y="88"/>
                    </a:lnTo>
                    <a:lnTo>
                      <a:pt x="57" y="99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8" y="95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5" y="80"/>
                    </a:lnTo>
                    <a:lnTo>
                      <a:pt x="23" y="99"/>
                    </a:lnTo>
                    <a:lnTo>
                      <a:pt x="23" y="103"/>
                    </a:lnTo>
                    <a:lnTo>
                      <a:pt x="31" y="107"/>
                    </a:lnTo>
                    <a:lnTo>
                      <a:pt x="34" y="111"/>
                    </a:lnTo>
                    <a:lnTo>
                      <a:pt x="38" y="107"/>
                    </a:lnTo>
                    <a:lnTo>
                      <a:pt x="42" y="107"/>
                    </a:lnTo>
                    <a:lnTo>
                      <a:pt x="46" y="99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4"/>
                    </a:lnTo>
                    <a:lnTo>
                      <a:pt x="50" y="23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4" y="3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19" y="19"/>
                    </a:lnTo>
                    <a:lnTo>
                      <a:pt x="19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41" name="Freeform 106"/>
              <p:cNvSpPr>
                <a:spLocks noEditPoints="1"/>
              </p:cNvSpPr>
              <p:nvPr/>
            </p:nvSpPr>
            <p:spPr bwMode="auto">
              <a:xfrm>
                <a:off x="4397" y="1741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4 w 69"/>
                  <a:gd name="T5" fmla="*/ 26 h 115"/>
                  <a:gd name="T6" fmla="*/ 12 w 69"/>
                  <a:gd name="T7" fmla="*/ 15 h 115"/>
                  <a:gd name="T8" fmla="*/ 20 w 69"/>
                  <a:gd name="T9" fmla="*/ 3 h 115"/>
                  <a:gd name="T10" fmla="*/ 27 w 69"/>
                  <a:gd name="T11" fmla="*/ 0 h 115"/>
                  <a:gd name="T12" fmla="*/ 35 w 69"/>
                  <a:gd name="T13" fmla="*/ 0 h 115"/>
                  <a:gd name="T14" fmla="*/ 43 w 69"/>
                  <a:gd name="T15" fmla="*/ 0 h 115"/>
                  <a:gd name="T16" fmla="*/ 50 w 69"/>
                  <a:gd name="T17" fmla="*/ 3 h 115"/>
                  <a:gd name="T18" fmla="*/ 58 w 69"/>
                  <a:gd name="T19" fmla="*/ 11 h 115"/>
                  <a:gd name="T20" fmla="*/ 66 w 69"/>
                  <a:gd name="T21" fmla="*/ 26 h 115"/>
                  <a:gd name="T22" fmla="*/ 69 w 69"/>
                  <a:gd name="T23" fmla="*/ 38 h 115"/>
                  <a:gd name="T24" fmla="*/ 69 w 69"/>
                  <a:gd name="T25" fmla="*/ 57 h 115"/>
                  <a:gd name="T26" fmla="*/ 69 w 69"/>
                  <a:gd name="T27" fmla="*/ 72 h 115"/>
                  <a:gd name="T28" fmla="*/ 66 w 69"/>
                  <a:gd name="T29" fmla="*/ 88 h 115"/>
                  <a:gd name="T30" fmla="*/ 58 w 69"/>
                  <a:gd name="T31" fmla="*/ 99 h 115"/>
                  <a:gd name="T32" fmla="*/ 50 w 69"/>
                  <a:gd name="T33" fmla="*/ 111 h 115"/>
                  <a:gd name="T34" fmla="*/ 43 w 69"/>
                  <a:gd name="T35" fmla="*/ 115 h 115"/>
                  <a:gd name="T36" fmla="*/ 35 w 69"/>
                  <a:gd name="T37" fmla="*/ 115 h 115"/>
                  <a:gd name="T38" fmla="*/ 23 w 69"/>
                  <a:gd name="T39" fmla="*/ 115 h 115"/>
                  <a:gd name="T40" fmla="*/ 16 w 69"/>
                  <a:gd name="T41" fmla="*/ 107 h 115"/>
                  <a:gd name="T42" fmla="*/ 8 w 69"/>
                  <a:gd name="T43" fmla="*/ 95 h 115"/>
                  <a:gd name="T44" fmla="*/ 0 w 69"/>
                  <a:gd name="T45" fmla="*/ 80 h 115"/>
                  <a:gd name="T46" fmla="*/ 0 w 69"/>
                  <a:gd name="T47" fmla="*/ 57 h 115"/>
                  <a:gd name="T48" fmla="*/ 16 w 69"/>
                  <a:gd name="T49" fmla="*/ 61 h 115"/>
                  <a:gd name="T50" fmla="*/ 16 w 69"/>
                  <a:gd name="T51" fmla="*/ 80 h 115"/>
                  <a:gd name="T52" fmla="*/ 20 w 69"/>
                  <a:gd name="T53" fmla="*/ 99 h 115"/>
                  <a:gd name="T54" fmla="*/ 23 w 69"/>
                  <a:gd name="T55" fmla="*/ 103 h 115"/>
                  <a:gd name="T56" fmla="*/ 31 w 69"/>
                  <a:gd name="T57" fmla="*/ 107 h 115"/>
                  <a:gd name="T58" fmla="*/ 35 w 69"/>
                  <a:gd name="T59" fmla="*/ 111 h 115"/>
                  <a:gd name="T60" fmla="*/ 39 w 69"/>
                  <a:gd name="T61" fmla="*/ 107 h 115"/>
                  <a:gd name="T62" fmla="*/ 43 w 69"/>
                  <a:gd name="T63" fmla="*/ 107 h 115"/>
                  <a:gd name="T64" fmla="*/ 46 w 69"/>
                  <a:gd name="T65" fmla="*/ 99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4 h 115"/>
                  <a:gd name="T74" fmla="*/ 50 w 69"/>
                  <a:gd name="T75" fmla="*/ 23 h 115"/>
                  <a:gd name="T76" fmla="*/ 46 w 69"/>
                  <a:gd name="T77" fmla="*/ 11 h 115"/>
                  <a:gd name="T78" fmla="*/ 43 w 69"/>
                  <a:gd name="T79" fmla="*/ 7 h 115"/>
                  <a:gd name="T80" fmla="*/ 39 w 69"/>
                  <a:gd name="T81" fmla="*/ 7 h 115"/>
                  <a:gd name="T82" fmla="*/ 35 w 69"/>
                  <a:gd name="T83" fmla="*/ 3 h 115"/>
                  <a:gd name="T84" fmla="*/ 31 w 69"/>
                  <a:gd name="T85" fmla="*/ 7 h 115"/>
                  <a:gd name="T86" fmla="*/ 27 w 69"/>
                  <a:gd name="T87" fmla="*/ 11 h 115"/>
                  <a:gd name="T88" fmla="*/ 20 w 69"/>
                  <a:gd name="T89" fmla="*/ 19 h 115"/>
                  <a:gd name="T90" fmla="*/ 20 w 69"/>
                  <a:gd name="T91" fmla="*/ 30 h 115"/>
                  <a:gd name="T92" fmla="*/ 16 w 69"/>
                  <a:gd name="T93" fmla="*/ 46 h 115"/>
                  <a:gd name="T94" fmla="*/ 16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4" y="26"/>
                    </a:lnTo>
                    <a:lnTo>
                      <a:pt x="12" y="15"/>
                    </a:lnTo>
                    <a:lnTo>
                      <a:pt x="20" y="3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3" y="0"/>
                    </a:lnTo>
                    <a:lnTo>
                      <a:pt x="50" y="3"/>
                    </a:lnTo>
                    <a:lnTo>
                      <a:pt x="58" y="11"/>
                    </a:lnTo>
                    <a:lnTo>
                      <a:pt x="66" y="26"/>
                    </a:lnTo>
                    <a:lnTo>
                      <a:pt x="69" y="38"/>
                    </a:lnTo>
                    <a:lnTo>
                      <a:pt x="69" y="57"/>
                    </a:lnTo>
                    <a:lnTo>
                      <a:pt x="69" y="72"/>
                    </a:lnTo>
                    <a:lnTo>
                      <a:pt x="66" y="88"/>
                    </a:lnTo>
                    <a:lnTo>
                      <a:pt x="58" y="99"/>
                    </a:lnTo>
                    <a:lnTo>
                      <a:pt x="50" y="111"/>
                    </a:lnTo>
                    <a:lnTo>
                      <a:pt x="43" y="115"/>
                    </a:lnTo>
                    <a:lnTo>
                      <a:pt x="35" y="115"/>
                    </a:lnTo>
                    <a:lnTo>
                      <a:pt x="23" y="115"/>
                    </a:lnTo>
                    <a:lnTo>
                      <a:pt x="16" y="107"/>
                    </a:lnTo>
                    <a:lnTo>
                      <a:pt x="8" y="95"/>
                    </a:lnTo>
                    <a:lnTo>
                      <a:pt x="0" y="80"/>
                    </a:lnTo>
                    <a:lnTo>
                      <a:pt x="0" y="57"/>
                    </a:lnTo>
                    <a:close/>
                    <a:moveTo>
                      <a:pt x="16" y="61"/>
                    </a:moveTo>
                    <a:lnTo>
                      <a:pt x="16" y="80"/>
                    </a:lnTo>
                    <a:lnTo>
                      <a:pt x="20" y="99"/>
                    </a:lnTo>
                    <a:lnTo>
                      <a:pt x="23" y="103"/>
                    </a:lnTo>
                    <a:lnTo>
                      <a:pt x="31" y="107"/>
                    </a:lnTo>
                    <a:lnTo>
                      <a:pt x="35" y="111"/>
                    </a:lnTo>
                    <a:lnTo>
                      <a:pt x="39" y="107"/>
                    </a:lnTo>
                    <a:lnTo>
                      <a:pt x="43" y="107"/>
                    </a:lnTo>
                    <a:lnTo>
                      <a:pt x="46" y="99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4"/>
                    </a:lnTo>
                    <a:lnTo>
                      <a:pt x="50" y="23"/>
                    </a:lnTo>
                    <a:lnTo>
                      <a:pt x="46" y="11"/>
                    </a:lnTo>
                    <a:lnTo>
                      <a:pt x="43" y="7"/>
                    </a:lnTo>
                    <a:lnTo>
                      <a:pt x="39" y="7"/>
                    </a:lnTo>
                    <a:lnTo>
                      <a:pt x="35" y="3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0" y="19"/>
                    </a:lnTo>
                    <a:lnTo>
                      <a:pt x="20" y="30"/>
                    </a:lnTo>
                    <a:lnTo>
                      <a:pt x="16" y="46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42" name="Freeform 107"/>
              <p:cNvSpPr>
                <a:spLocks noEditPoints="1"/>
              </p:cNvSpPr>
              <p:nvPr/>
            </p:nvSpPr>
            <p:spPr bwMode="auto">
              <a:xfrm>
                <a:off x="4482" y="1741"/>
                <a:ext cx="69" cy="115"/>
              </a:xfrm>
              <a:custGeom>
                <a:avLst/>
                <a:gdLst>
                  <a:gd name="T0" fmla="*/ 69 w 69"/>
                  <a:gd name="T1" fmla="*/ 0 h 115"/>
                  <a:gd name="T2" fmla="*/ 69 w 69"/>
                  <a:gd name="T3" fmla="*/ 3 h 115"/>
                  <a:gd name="T4" fmla="*/ 57 w 69"/>
                  <a:gd name="T5" fmla="*/ 3 h 115"/>
                  <a:gd name="T6" fmla="*/ 50 w 69"/>
                  <a:gd name="T7" fmla="*/ 7 h 115"/>
                  <a:gd name="T8" fmla="*/ 42 w 69"/>
                  <a:gd name="T9" fmla="*/ 11 h 115"/>
                  <a:gd name="T10" fmla="*/ 34 w 69"/>
                  <a:gd name="T11" fmla="*/ 19 h 115"/>
                  <a:gd name="T12" fmla="*/ 30 w 69"/>
                  <a:gd name="T13" fmla="*/ 23 h 115"/>
                  <a:gd name="T14" fmla="*/ 27 w 69"/>
                  <a:gd name="T15" fmla="*/ 30 h 115"/>
                  <a:gd name="T16" fmla="*/ 23 w 69"/>
                  <a:gd name="T17" fmla="*/ 42 h 115"/>
                  <a:gd name="T18" fmla="*/ 19 w 69"/>
                  <a:gd name="T19" fmla="*/ 49 h 115"/>
                  <a:gd name="T20" fmla="*/ 30 w 69"/>
                  <a:gd name="T21" fmla="*/ 46 h 115"/>
                  <a:gd name="T22" fmla="*/ 42 w 69"/>
                  <a:gd name="T23" fmla="*/ 42 h 115"/>
                  <a:gd name="T24" fmla="*/ 53 w 69"/>
                  <a:gd name="T25" fmla="*/ 46 h 115"/>
                  <a:gd name="T26" fmla="*/ 61 w 69"/>
                  <a:gd name="T27" fmla="*/ 53 h 115"/>
                  <a:gd name="T28" fmla="*/ 69 w 69"/>
                  <a:gd name="T29" fmla="*/ 61 h 115"/>
                  <a:gd name="T30" fmla="*/ 69 w 69"/>
                  <a:gd name="T31" fmla="*/ 76 h 115"/>
                  <a:gd name="T32" fmla="*/ 69 w 69"/>
                  <a:gd name="T33" fmla="*/ 88 h 115"/>
                  <a:gd name="T34" fmla="*/ 61 w 69"/>
                  <a:gd name="T35" fmla="*/ 99 h 115"/>
                  <a:gd name="T36" fmla="*/ 53 w 69"/>
                  <a:gd name="T37" fmla="*/ 107 h 115"/>
                  <a:gd name="T38" fmla="*/ 46 w 69"/>
                  <a:gd name="T39" fmla="*/ 115 h 115"/>
                  <a:gd name="T40" fmla="*/ 34 w 69"/>
                  <a:gd name="T41" fmla="*/ 115 h 115"/>
                  <a:gd name="T42" fmla="*/ 23 w 69"/>
                  <a:gd name="T43" fmla="*/ 115 h 115"/>
                  <a:gd name="T44" fmla="*/ 15 w 69"/>
                  <a:gd name="T45" fmla="*/ 107 h 115"/>
                  <a:gd name="T46" fmla="*/ 7 w 69"/>
                  <a:gd name="T47" fmla="*/ 95 h 115"/>
                  <a:gd name="T48" fmla="*/ 0 w 69"/>
                  <a:gd name="T49" fmla="*/ 84 h 115"/>
                  <a:gd name="T50" fmla="*/ 0 w 69"/>
                  <a:gd name="T51" fmla="*/ 69 h 115"/>
                  <a:gd name="T52" fmla="*/ 0 w 69"/>
                  <a:gd name="T53" fmla="*/ 53 h 115"/>
                  <a:gd name="T54" fmla="*/ 4 w 69"/>
                  <a:gd name="T55" fmla="*/ 42 h 115"/>
                  <a:gd name="T56" fmla="*/ 11 w 69"/>
                  <a:gd name="T57" fmla="*/ 26 h 115"/>
                  <a:gd name="T58" fmla="*/ 23 w 69"/>
                  <a:gd name="T59" fmla="*/ 19 h 115"/>
                  <a:gd name="T60" fmla="*/ 34 w 69"/>
                  <a:gd name="T61" fmla="*/ 7 h 115"/>
                  <a:gd name="T62" fmla="*/ 42 w 69"/>
                  <a:gd name="T63" fmla="*/ 3 h 115"/>
                  <a:gd name="T64" fmla="*/ 53 w 69"/>
                  <a:gd name="T65" fmla="*/ 0 h 115"/>
                  <a:gd name="T66" fmla="*/ 61 w 69"/>
                  <a:gd name="T67" fmla="*/ 0 h 115"/>
                  <a:gd name="T68" fmla="*/ 69 w 69"/>
                  <a:gd name="T69" fmla="*/ 0 h 115"/>
                  <a:gd name="T70" fmla="*/ 15 w 69"/>
                  <a:gd name="T71" fmla="*/ 57 h 115"/>
                  <a:gd name="T72" fmla="*/ 15 w 69"/>
                  <a:gd name="T73" fmla="*/ 69 h 115"/>
                  <a:gd name="T74" fmla="*/ 15 w 69"/>
                  <a:gd name="T75" fmla="*/ 76 h 115"/>
                  <a:gd name="T76" fmla="*/ 15 w 69"/>
                  <a:gd name="T77" fmla="*/ 84 h 115"/>
                  <a:gd name="T78" fmla="*/ 19 w 69"/>
                  <a:gd name="T79" fmla="*/ 92 h 115"/>
                  <a:gd name="T80" fmla="*/ 23 w 69"/>
                  <a:gd name="T81" fmla="*/ 99 h 115"/>
                  <a:gd name="T82" fmla="*/ 27 w 69"/>
                  <a:gd name="T83" fmla="*/ 107 h 115"/>
                  <a:gd name="T84" fmla="*/ 30 w 69"/>
                  <a:gd name="T85" fmla="*/ 107 h 115"/>
                  <a:gd name="T86" fmla="*/ 34 w 69"/>
                  <a:gd name="T87" fmla="*/ 111 h 115"/>
                  <a:gd name="T88" fmla="*/ 42 w 69"/>
                  <a:gd name="T89" fmla="*/ 107 h 115"/>
                  <a:gd name="T90" fmla="*/ 50 w 69"/>
                  <a:gd name="T91" fmla="*/ 103 h 115"/>
                  <a:gd name="T92" fmla="*/ 53 w 69"/>
                  <a:gd name="T93" fmla="*/ 95 h 115"/>
                  <a:gd name="T94" fmla="*/ 53 w 69"/>
                  <a:gd name="T95" fmla="*/ 84 h 115"/>
                  <a:gd name="T96" fmla="*/ 53 w 69"/>
                  <a:gd name="T97" fmla="*/ 72 h 115"/>
                  <a:gd name="T98" fmla="*/ 50 w 69"/>
                  <a:gd name="T99" fmla="*/ 61 h 115"/>
                  <a:gd name="T100" fmla="*/ 42 w 69"/>
                  <a:gd name="T101" fmla="*/ 53 h 115"/>
                  <a:gd name="T102" fmla="*/ 34 w 69"/>
                  <a:gd name="T103" fmla="*/ 49 h 115"/>
                  <a:gd name="T104" fmla="*/ 30 w 69"/>
                  <a:gd name="T105" fmla="*/ 49 h 115"/>
                  <a:gd name="T106" fmla="*/ 27 w 69"/>
                  <a:gd name="T107" fmla="*/ 53 h 115"/>
                  <a:gd name="T108" fmla="*/ 23 w 69"/>
                  <a:gd name="T109" fmla="*/ 53 h 115"/>
                  <a:gd name="T110" fmla="*/ 15 w 69"/>
                  <a:gd name="T111" fmla="*/ 57 h 1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9"/>
                  <a:gd name="T169" fmla="*/ 0 h 115"/>
                  <a:gd name="T170" fmla="*/ 69 w 69"/>
                  <a:gd name="T171" fmla="*/ 115 h 11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9" h="115">
                    <a:moveTo>
                      <a:pt x="69" y="0"/>
                    </a:moveTo>
                    <a:lnTo>
                      <a:pt x="69" y="3"/>
                    </a:lnTo>
                    <a:lnTo>
                      <a:pt x="57" y="3"/>
                    </a:lnTo>
                    <a:lnTo>
                      <a:pt x="50" y="7"/>
                    </a:lnTo>
                    <a:lnTo>
                      <a:pt x="42" y="11"/>
                    </a:lnTo>
                    <a:lnTo>
                      <a:pt x="34" y="19"/>
                    </a:lnTo>
                    <a:lnTo>
                      <a:pt x="30" y="23"/>
                    </a:lnTo>
                    <a:lnTo>
                      <a:pt x="27" y="30"/>
                    </a:lnTo>
                    <a:lnTo>
                      <a:pt x="23" y="42"/>
                    </a:lnTo>
                    <a:lnTo>
                      <a:pt x="19" y="49"/>
                    </a:lnTo>
                    <a:lnTo>
                      <a:pt x="30" y="46"/>
                    </a:lnTo>
                    <a:lnTo>
                      <a:pt x="42" y="42"/>
                    </a:lnTo>
                    <a:lnTo>
                      <a:pt x="53" y="46"/>
                    </a:lnTo>
                    <a:lnTo>
                      <a:pt x="61" y="53"/>
                    </a:lnTo>
                    <a:lnTo>
                      <a:pt x="69" y="61"/>
                    </a:lnTo>
                    <a:lnTo>
                      <a:pt x="69" y="76"/>
                    </a:lnTo>
                    <a:lnTo>
                      <a:pt x="69" y="88"/>
                    </a:lnTo>
                    <a:lnTo>
                      <a:pt x="61" y="99"/>
                    </a:lnTo>
                    <a:lnTo>
                      <a:pt x="53" y="107"/>
                    </a:lnTo>
                    <a:lnTo>
                      <a:pt x="46" y="115"/>
                    </a:lnTo>
                    <a:lnTo>
                      <a:pt x="34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7" y="95"/>
                    </a:lnTo>
                    <a:lnTo>
                      <a:pt x="0" y="84"/>
                    </a:lnTo>
                    <a:lnTo>
                      <a:pt x="0" y="69"/>
                    </a:lnTo>
                    <a:lnTo>
                      <a:pt x="0" y="53"/>
                    </a:lnTo>
                    <a:lnTo>
                      <a:pt x="4" y="42"/>
                    </a:lnTo>
                    <a:lnTo>
                      <a:pt x="11" y="26"/>
                    </a:lnTo>
                    <a:lnTo>
                      <a:pt x="23" y="19"/>
                    </a:lnTo>
                    <a:lnTo>
                      <a:pt x="34" y="7"/>
                    </a:lnTo>
                    <a:lnTo>
                      <a:pt x="42" y="3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9" y="0"/>
                    </a:lnTo>
                    <a:close/>
                    <a:moveTo>
                      <a:pt x="15" y="57"/>
                    </a:moveTo>
                    <a:lnTo>
                      <a:pt x="15" y="69"/>
                    </a:lnTo>
                    <a:lnTo>
                      <a:pt x="15" y="76"/>
                    </a:lnTo>
                    <a:lnTo>
                      <a:pt x="15" y="84"/>
                    </a:lnTo>
                    <a:lnTo>
                      <a:pt x="19" y="92"/>
                    </a:lnTo>
                    <a:lnTo>
                      <a:pt x="23" y="99"/>
                    </a:lnTo>
                    <a:lnTo>
                      <a:pt x="27" y="107"/>
                    </a:lnTo>
                    <a:lnTo>
                      <a:pt x="30" y="107"/>
                    </a:lnTo>
                    <a:lnTo>
                      <a:pt x="34" y="111"/>
                    </a:lnTo>
                    <a:lnTo>
                      <a:pt x="42" y="107"/>
                    </a:lnTo>
                    <a:lnTo>
                      <a:pt x="50" y="103"/>
                    </a:lnTo>
                    <a:lnTo>
                      <a:pt x="53" y="95"/>
                    </a:lnTo>
                    <a:lnTo>
                      <a:pt x="53" y="84"/>
                    </a:lnTo>
                    <a:lnTo>
                      <a:pt x="53" y="72"/>
                    </a:lnTo>
                    <a:lnTo>
                      <a:pt x="50" y="61"/>
                    </a:lnTo>
                    <a:lnTo>
                      <a:pt x="42" y="53"/>
                    </a:lnTo>
                    <a:lnTo>
                      <a:pt x="34" y="49"/>
                    </a:lnTo>
                    <a:lnTo>
                      <a:pt x="30" y="49"/>
                    </a:lnTo>
                    <a:lnTo>
                      <a:pt x="27" y="53"/>
                    </a:lnTo>
                    <a:lnTo>
                      <a:pt x="23" y="53"/>
                    </a:lnTo>
                    <a:lnTo>
                      <a:pt x="15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43" name="Freeform 108"/>
              <p:cNvSpPr>
                <a:spLocks noEditPoints="1"/>
              </p:cNvSpPr>
              <p:nvPr/>
            </p:nvSpPr>
            <p:spPr bwMode="auto">
              <a:xfrm>
                <a:off x="4566" y="1741"/>
                <a:ext cx="69" cy="115"/>
              </a:xfrm>
              <a:custGeom>
                <a:avLst/>
                <a:gdLst>
                  <a:gd name="T0" fmla="*/ 69 w 69"/>
                  <a:gd name="T1" fmla="*/ 0 h 115"/>
                  <a:gd name="T2" fmla="*/ 69 w 69"/>
                  <a:gd name="T3" fmla="*/ 3 h 115"/>
                  <a:gd name="T4" fmla="*/ 58 w 69"/>
                  <a:gd name="T5" fmla="*/ 3 h 115"/>
                  <a:gd name="T6" fmla="*/ 50 w 69"/>
                  <a:gd name="T7" fmla="*/ 7 h 115"/>
                  <a:gd name="T8" fmla="*/ 42 w 69"/>
                  <a:gd name="T9" fmla="*/ 11 h 115"/>
                  <a:gd name="T10" fmla="*/ 35 w 69"/>
                  <a:gd name="T11" fmla="*/ 19 h 115"/>
                  <a:gd name="T12" fmla="*/ 31 w 69"/>
                  <a:gd name="T13" fmla="*/ 23 h 115"/>
                  <a:gd name="T14" fmla="*/ 27 w 69"/>
                  <a:gd name="T15" fmla="*/ 30 h 115"/>
                  <a:gd name="T16" fmla="*/ 19 w 69"/>
                  <a:gd name="T17" fmla="*/ 42 h 115"/>
                  <a:gd name="T18" fmla="*/ 19 w 69"/>
                  <a:gd name="T19" fmla="*/ 49 h 115"/>
                  <a:gd name="T20" fmla="*/ 31 w 69"/>
                  <a:gd name="T21" fmla="*/ 46 h 115"/>
                  <a:gd name="T22" fmla="*/ 42 w 69"/>
                  <a:gd name="T23" fmla="*/ 42 h 115"/>
                  <a:gd name="T24" fmla="*/ 50 w 69"/>
                  <a:gd name="T25" fmla="*/ 46 h 115"/>
                  <a:gd name="T26" fmla="*/ 62 w 69"/>
                  <a:gd name="T27" fmla="*/ 53 h 115"/>
                  <a:gd name="T28" fmla="*/ 65 w 69"/>
                  <a:gd name="T29" fmla="*/ 61 h 115"/>
                  <a:gd name="T30" fmla="*/ 69 w 69"/>
                  <a:gd name="T31" fmla="*/ 76 h 115"/>
                  <a:gd name="T32" fmla="*/ 65 w 69"/>
                  <a:gd name="T33" fmla="*/ 88 h 115"/>
                  <a:gd name="T34" fmla="*/ 62 w 69"/>
                  <a:gd name="T35" fmla="*/ 99 h 115"/>
                  <a:gd name="T36" fmla="*/ 54 w 69"/>
                  <a:gd name="T37" fmla="*/ 107 h 115"/>
                  <a:gd name="T38" fmla="*/ 46 w 69"/>
                  <a:gd name="T39" fmla="*/ 115 h 115"/>
                  <a:gd name="T40" fmla="*/ 35 w 69"/>
                  <a:gd name="T41" fmla="*/ 115 h 115"/>
                  <a:gd name="T42" fmla="*/ 23 w 69"/>
                  <a:gd name="T43" fmla="*/ 115 h 115"/>
                  <a:gd name="T44" fmla="*/ 16 w 69"/>
                  <a:gd name="T45" fmla="*/ 107 h 115"/>
                  <a:gd name="T46" fmla="*/ 8 w 69"/>
                  <a:gd name="T47" fmla="*/ 95 h 115"/>
                  <a:gd name="T48" fmla="*/ 0 w 69"/>
                  <a:gd name="T49" fmla="*/ 84 h 115"/>
                  <a:gd name="T50" fmla="*/ 0 w 69"/>
                  <a:gd name="T51" fmla="*/ 69 h 115"/>
                  <a:gd name="T52" fmla="*/ 0 w 69"/>
                  <a:gd name="T53" fmla="*/ 53 h 115"/>
                  <a:gd name="T54" fmla="*/ 4 w 69"/>
                  <a:gd name="T55" fmla="*/ 42 h 115"/>
                  <a:gd name="T56" fmla="*/ 12 w 69"/>
                  <a:gd name="T57" fmla="*/ 26 h 115"/>
                  <a:gd name="T58" fmla="*/ 23 w 69"/>
                  <a:gd name="T59" fmla="*/ 19 h 115"/>
                  <a:gd name="T60" fmla="*/ 35 w 69"/>
                  <a:gd name="T61" fmla="*/ 7 h 115"/>
                  <a:gd name="T62" fmla="*/ 42 w 69"/>
                  <a:gd name="T63" fmla="*/ 3 h 115"/>
                  <a:gd name="T64" fmla="*/ 54 w 69"/>
                  <a:gd name="T65" fmla="*/ 0 h 115"/>
                  <a:gd name="T66" fmla="*/ 62 w 69"/>
                  <a:gd name="T67" fmla="*/ 0 h 115"/>
                  <a:gd name="T68" fmla="*/ 69 w 69"/>
                  <a:gd name="T69" fmla="*/ 0 h 115"/>
                  <a:gd name="T70" fmla="*/ 16 w 69"/>
                  <a:gd name="T71" fmla="*/ 57 h 115"/>
                  <a:gd name="T72" fmla="*/ 16 w 69"/>
                  <a:gd name="T73" fmla="*/ 69 h 115"/>
                  <a:gd name="T74" fmla="*/ 16 w 69"/>
                  <a:gd name="T75" fmla="*/ 76 h 115"/>
                  <a:gd name="T76" fmla="*/ 16 w 69"/>
                  <a:gd name="T77" fmla="*/ 84 h 115"/>
                  <a:gd name="T78" fmla="*/ 19 w 69"/>
                  <a:gd name="T79" fmla="*/ 92 h 115"/>
                  <a:gd name="T80" fmla="*/ 19 w 69"/>
                  <a:gd name="T81" fmla="*/ 99 h 115"/>
                  <a:gd name="T82" fmla="*/ 27 w 69"/>
                  <a:gd name="T83" fmla="*/ 107 h 115"/>
                  <a:gd name="T84" fmla="*/ 31 w 69"/>
                  <a:gd name="T85" fmla="*/ 107 h 115"/>
                  <a:gd name="T86" fmla="*/ 35 w 69"/>
                  <a:gd name="T87" fmla="*/ 111 h 115"/>
                  <a:gd name="T88" fmla="*/ 42 w 69"/>
                  <a:gd name="T89" fmla="*/ 107 h 115"/>
                  <a:gd name="T90" fmla="*/ 46 w 69"/>
                  <a:gd name="T91" fmla="*/ 103 h 115"/>
                  <a:gd name="T92" fmla="*/ 54 w 69"/>
                  <a:gd name="T93" fmla="*/ 95 h 115"/>
                  <a:gd name="T94" fmla="*/ 54 w 69"/>
                  <a:gd name="T95" fmla="*/ 84 h 115"/>
                  <a:gd name="T96" fmla="*/ 54 w 69"/>
                  <a:gd name="T97" fmla="*/ 72 h 115"/>
                  <a:gd name="T98" fmla="*/ 46 w 69"/>
                  <a:gd name="T99" fmla="*/ 61 h 115"/>
                  <a:gd name="T100" fmla="*/ 42 w 69"/>
                  <a:gd name="T101" fmla="*/ 53 h 115"/>
                  <a:gd name="T102" fmla="*/ 35 w 69"/>
                  <a:gd name="T103" fmla="*/ 49 h 115"/>
                  <a:gd name="T104" fmla="*/ 31 w 69"/>
                  <a:gd name="T105" fmla="*/ 49 h 115"/>
                  <a:gd name="T106" fmla="*/ 27 w 69"/>
                  <a:gd name="T107" fmla="*/ 53 h 115"/>
                  <a:gd name="T108" fmla="*/ 23 w 69"/>
                  <a:gd name="T109" fmla="*/ 53 h 115"/>
                  <a:gd name="T110" fmla="*/ 16 w 69"/>
                  <a:gd name="T111" fmla="*/ 57 h 1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9"/>
                  <a:gd name="T169" fmla="*/ 0 h 115"/>
                  <a:gd name="T170" fmla="*/ 69 w 69"/>
                  <a:gd name="T171" fmla="*/ 115 h 11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9" h="115">
                    <a:moveTo>
                      <a:pt x="69" y="0"/>
                    </a:moveTo>
                    <a:lnTo>
                      <a:pt x="69" y="3"/>
                    </a:lnTo>
                    <a:lnTo>
                      <a:pt x="58" y="3"/>
                    </a:lnTo>
                    <a:lnTo>
                      <a:pt x="50" y="7"/>
                    </a:lnTo>
                    <a:lnTo>
                      <a:pt x="42" y="11"/>
                    </a:lnTo>
                    <a:lnTo>
                      <a:pt x="35" y="19"/>
                    </a:lnTo>
                    <a:lnTo>
                      <a:pt x="31" y="23"/>
                    </a:lnTo>
                    <a:lnTo>
                      <a:pt x="27" y="30"/>
                    </a:lnTo>
                    <a:lnTo>
                      <a:pt x="19" y="42"/>
                    </a:lnTo>
                    <a:lnTo>
                      <a:pt x="19" y="49"/>
                    </a:lnTo>
                    <a:lnTo>
                      <a:pt x="31" y="46"/>
                    </a:lnTo>
                    <a:lnTo>
                      <a:pt x="42" y="42"/>
                    </a:lnTo>
                    <a:lnTo>
                      <a:pt x="50" y="46"/>
                    </a:lnTo>
                    <a:lnTo>
                      <a:pt x="62" y="53"/>
                    </a:lnTo>
                    <a:lnTo>
                      <a:pt x="65" y="61"/>
                    </a:lnTo>
                    <a:lnTo>
                      <a:pt x="69" y="76"/>
                    </a:lnTo>
                    <a:lnTo>
                      <a:pt x="65" y="88"/>
                    </a:lnTo>
                    <a:lnTo>
                      <a:pt x="62" y="99"/>
                    </a:lnTo>
                    <a:lnTo>
                      <a:pt x="54" y="107"/>
                    </a:lnTo>
                    <a:lnTo>
                      <a:pt x="46" y="115"/>
                    </a:lnTo>
                    <a:lnTo>
                      <a:pt x="35" y="115"/>
                    </a:lnTo>
                    <a:lnTo>
                      <a:pt x="23" y="115"/>
                    </a:lnTo>
                    <a:lnTo>
                      <a:pt x="16" y="107"/>
                    </a:lnTo>
                    <a:lnTo>
                      <a:pt x="8" y="95"/>
                    </a:lnTo>
                    <a:lnTo>
                      <a:pt x="0" y="84"/>
                    </a:lnTo>
                    <a:lnTo>
                      <a:pt x="0" y="69"/>
                    </a:lnTo>
                    <a:lnTo>
                      <a:pt x="0" y="53"/>
                    </a:lnTo>
                    <a:lnTo>
                      <a:pt x="4" y="42"/>
                    </a:lnTo>
                    <a:lnTo>
                      <a:pt x="12" y="26"/>
                    </a:lnTo>
                    <a:lnTo>
                      <a:pt x="23" y="19"/>
                    </a:lnTo>
                    <a:lnTo>
                      <a:pt x="35" y="7"/>
                    </a:lnTo>
                    <a:lnTo>
                      <a:pt x="42" y="3"/>
                    </a:lnTo>
                    <a:lnTo>
                      <a:pt x="54" y="0"/>
                    </a:lnTo>
                    <a:lnTo>
                      <a:pt x="62" y="0"/>
                    </a:lnTo>
                    <a:lnTo>
                      <a:pt x="69" y="0"/>
                    </a:lnTo>
                    <a:close/>
                    <a:moveTo>
                      <a:pt x="16" y="57"/>
                    </a:moveTo>
                    <a:lnTo>
                      <a:pt x="16" y="69"/>
                    </a:lnTo>
                    <a:lnTo>
                      <a:pt x="16" y="76"/>
                    </a:lnTo>
                    <a:lnTo>
                      <a:pt x="16" y="84"/>
                    </a:lnTo>
                    <a:lnTo>
                      <a:pt x="19" y="92"/>
                    </a:lnTo>
                    <a:lnTo>
                      <a:pt x="19" y="99"/>
                    </a:lnTo>
                    <a:lnTo>
                      <a:pt x="27" y="107"/>
                    </a:lnTo>
                    <a:lnTo>
                      <a:pt x="31" y="107"/>
                    </a:lnTo>
                    <a:lnTo>
                      <a:pt x="35" y="111"/>
                    </a:lnTo>
                    <a:lnTo>
                      <a:pt x="42" y="107"/>
                    </a:lnTo>
                    <a:lnTo>
                      <a:pt x="46" y="103"/>
                    </a:lnTo>
                    <a:lnTo>
                      <a:pt x="54" y="95"/>
                    </a:lnTo>
                    <a:lnTo>
                      <a:pt x="54" y="84"/>
                    </a:lnTo>
                    <a:lnTo>
                      <a:pt x="54" y="72"/>
                    </a:lnTo>
                    <a:lnTo>
                      <a:pt x="46" y="61"/>
                    </a:lnTo>
                    <a:lnTo>
                      <a:pt x="42" y="53"/>
                    </a:lnTo>
                    <a:lnTo>
                      <a:pt x="35" y="49"/>
                    </a:lnTo>
                    <a:lnTo>
                      <a:pt x="31" y="49"/>
                    </a:lnTo>
                    <a:lnTo>
                      <a:pt x="27" y="53"/>
                    </a:lnTo>
                    <a:lnTo>
                      <a:pt x="23" y="53"/>
                    </a:lnTo>
                    <a:lnTo>
                      <a:pt x="16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44" name="Rectangle 109"/>
              <p:cNvSpPr>
                <a:spLocks noChangeArrowheads="1"/>
              </p:cNvSpPr>
              <p:nvPr/>
            </p:nvSpPr>
            <p:spPr bwMode="auto">
              <a:xfrm>
                <a:off x="4670" y="1706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5" name="Freeform 110"/>
              <p:cNvSpPr>
                <a:spLocks/>
              </p:cNvSpPr>
              <p:nvPr/>
            </p:nvSpPr>
            <p:spPr bwMode="auto">
              <a:xfrm>
                <a:off x="4885" y="1836"/>
                <a:ext cx="19" cy="20"/>
              </a:xfrm>
              <a:custGeom>
                <a:avLst/>
                <a:gdLst>
                  <a:gd name="T0" fmla="*/ 7 w 19"/>
                  <a:gd name="T1" fmla="*/ 0 h 20"/>
                  <a:gd name="T2" fmla="*/ 11 w 19"/>
                  <a:gd name="T3" fmla="*/ 0 h 20"/>
                  <a:gd name="T4" fmla="*/ 15 w 19"/>
                  <a:gd name="T5" fmla="*/ 4 h 20"/>
                  <a:gd name="T6" fmla="*/ 15 w 19"/>
                  <a:gd name="T7" fmla="*/ 8 h 20"/>
                  <a:gd name="T8" fmla="*/ 19 w 19"/>
                  <a:gd name="T9" fmla="*/ 12 h 20"/>
                  <a:gd name="T10" fmla="*/ 15 w 19"/>
                  <a:gd name="T11" fmla="*/ 16 h 20"/>
                  <a:gd name="T12" fmla="*/ 15 w 19"/>
                  <a:gd name="T13" fmla="*/ 16 h 20"/>
                  <a:gd name="T14" fmla="*/ 11 w 19"/>
                  <a:gd name="T15" fmla="*/ 20 h 20"/>
                  <a:gd name="T16" fmla="*/ 7 w 19"/>
                  <a:gd name="T17" fmla="*/ 20 h 20"/>
                  <a:gd name="T18" fmla="*/ 3 w 19"/>
                  <a:gd name="T19" fmla="*/ 20 h 20"/>
                  <a:gd name="T20" fmla="*/ 0 w 19"/>
                  <a:gd name="T21" fmla="*/ 16 h 20"/>
                  <a:gd name="T22" fmla="*/ 0 w 19"/>
                  <a:gd name="T23" fmla="*/ 16 h 20"/>
                  <a:gd name="T24" fmla="*/ 0 w 19"/>
                  <a:gd name="T25" fmla="*/ 12 h 20"/>
                  <a:gd name="T26" fmla="*/ 0 w 19"/>
                  <a:gd name="T27" fmla="*/ 8 h 20"/>
                  <a:gd name="T28" fmla="*/ 0 w 19"/>
                  <a:gd name="T29" fmla="*/ 4 h 20"/>
                  <a:gd name="T30" fmla="*/ 3 w 19"/>
                  <a:gd name="T31" fmla="*/ 0 h 20"/>
                  <a:gd name="T32" fmla="*/ 7 w 19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20"/>
                  <a:gd name="T53" fmla="*/ 19 w 19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20">
                    <a:moveTo>
                      <a:pt x="7" y="0"/>
                    </a:moveTo>
                    <a:lnTo>
                      <a:pt x="11" y="0"/>
                    </a:lnTo>
                    <a:lnTo>
                      <a:pt x="15" y="4"/>
                    </a:lnTo>
                    <a:lnTo>
                      <a:pt x="15" y="8"/>
                    </a:lnTo>
                    <a:lnTo>
                      <a:pt x="19" y="12"/>
                    </a:lnTo>
                    <a:lnTo>
                      <a:pt x="15" y="16"/>
                    </a:lnTo>
                    <a:lnTo>
                      <a:pt x="11" y="20"/>
                    </a:lnTo>
                    <a:lnTo>
                      <a:pt x="7" y="20"/>
                    </a:lnTo>
                    <a:lnTo>
                      <a:pt x="3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46" name="Freeform 111"/>
              <p:cNvSpPr>
                <a:spLocks noEditPoints="1"/>
              </p:cNvSpPr>
              <p:nvPr/>
            </p:nvSpPr>
            <p:spPr bwMode="auto">
              <a:xfrm>
                <a:off x="4919" y="1741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8 w 69"/>
                  <a:gd name="T5" fmla="*/ 26 h 115"/>
                  <a:gd name="T6" fmla="*/ 12 w 69"/>
                  <a:gd name="T7" fmla="*/ 15 h 115"/>
                  <a:gd name="T8" fmla="*/ 19 w 69"/>
                  <a:gd name="T9" fmla="*/ 3 h 115"/>
                  <a:gd name="T10" fmla="*/ 27 w 69"/>
                  <a:gd name="T11" fmla="*/ 0 h 115"/>
                  <a:gd name="T12" fmla="*/ 35 w 69"/>
                  <a:gd name="T13" fmla="*/ 0 h 115"/>
                  <a:gd name="T14" fmla="*/ 42 w 69"/>
                  <a:gd name="T15" fmla="*/ 0 h 115"/>
                  <a:gd name="T16" fmla="*/ 50 w 69"/>
                  <a:gd name="T17" fmla="*/ 3 h 115"/>
                  <a:gd name="T18" fmla="*/ 58 w 69"/>
                  <a:gd name="T19" fmla="*/ 11 h 115"/>
                  <a:gd name="T20" fmla="*/ 65 w 69"/>
                  <a:gd name="T21" fmla="*/ 26 h 115"/>
                  <a:gd name="T22" fmla="*/ 69 w 69"/>
                  <a:gd name="T23" fmla="*/ 38 h 115"/>
                  <a:gd name="T24" fmla="*/ 69 w 69"/>
                  <a:gd name="T25" fmla="*/ 57 h 115"/>
                  <a:gd name="T26" fmla="*/ 69 w 69"/>
                  <a:gd name="T27" fmla="*/ 72 h 115"/>
                  <a:gd name="T28" fmla="*/ 65 w 69"/>
                  <a:gd name="T29" fmla="*/ 88 h 115"/>
                  <a:gd name="T30" fmla="*/ 58 w 69"/>
                  <a:gd name="T31" fmla="*/ 99 h 115"/>
                  <a:gd name="T32" fmla="*/ 50 w 69"/>
                  <a:gd name="T33" fmla="*/ 111 h 115"/>
                  <a:gd name="T34" fmla="*/ 42 w 69"/>
                  <a:gd name="T35" fmla="*/ 115 h 115"/>
                  <a:gd name="T36" fmla="*/ 35 w 69"/>
                  <a:gd name="T37" fmla="*/ 115 h 115"/>
                  <a:gd name="T38" fmla="*/ 27 w 69"/>
                  <a:gd name="T39" fmla="*/ 115 h 115"/>
                  <a:gd name="T40" fmla="*/ 16 w 69"/>
                  <a:gd name="T41" fmla="*/ 107 h 115"/>
                  <a:gd name="T42" fmla="*/ 8 w 69"/>
                  <a:gd name="T43" fmla="*/ 95 h 115"/>
                  <a:gd name="T44" fmla="*/ 4 w 69"/>
                  <a:gd name="T45" fmla="*/ 80 h 115"/>
                  <a:gd name="T46" fmla="*/ 0 w 69"/>
                  <a:gd name="T47" fmla="*/ 57 h 115"/>
                  <a:gd name="T48" fmla="*/ 16 w 69"/>
                  <a:gd name="T49" fmla="*/ 61 h 115"/>
                  <a:gd name="T50" fmla="*/ 19 w 69"/>
                  <a:gd name="T51" fmla="*/ 80 h 115"/>
                  <a:gd name="T52" fmla="*/ 23 w 69"/>
                  <a:gd name="T53" fmla="*/ 99 h 115"/>
                  <a:gd name="T54" fmla="*/ 27 w 69"/>
                  <a:gd name="T55" fmla="*/ 103 h 115"/>
                  <a:gd name="T56" fmla="*/ 31 w 69"/>
                  <a:gd name="T57" fmla="*/ 107 h 115"/>
                  <a:gd name="T58" fmla="*/ 35 w 69"/>
                  <a:gd name="T59" fmla="*/ 111 h 115"/>
                  <a:gd name="T60" fmla="*/ 39 w 69"/>
                  <a:gd name="T61" fmla="*/ 107 h 115"/>
                  <a:gd name="T62" fmla="*/ 42 w 69"/>
                  <a:gd name="T63" fmla="*/ 107 h 115"/>
                  <a:gd name="T64" fmla="*/ 50 w 69"/>
                  <a:gd name="T65" fmla="*/ 99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4 h 115"/>
                  <a:gd name="T74" fmla="*/ 50 w 69"/>
                  <a:gd name="T75" fmla="*/ 23 h 115"/>
                  <a:gd name="T76" fmla="*/ 46 w 69"/>
                  <a:gd name="T77" fmla="*/ 11 h 115"/>
                  <a:gd name="T78" fmla="*/ 42 w 69"/>
                  <a:gd name="T79" fmla="*/ 7 h 115"/>
                  <a:gd name="T80" fmla="*/ 39 w 69"/>
                  <a:gd name="T81" fmla="*/ 7 h 115"/>
                  <a:gd name="T82" fmla="*/ 35 w 69"/>
                  <a:gd name="T83" fmla="*/ 3 h 115"/>
                  <a:gd name="T84" fmla="*/ 31 w 69"/>
                  <a:gd name="T85" fmla="*/ 7 h 115"/>
                  <a:gd name="T86" fmla="*/ 27 w 69"/>
                  <a:gd name="T87" fmla="*/ 11 h 115"/>
                  <a:gd name="T88" fmla="*/ 23 w 69"/>
                  <a:gd name="T89" fmla="*/ 19 h 115"/>
                  <a:gd name="T90" fmla="*/ 19 w 69"/>
                  <a:gd name="T91" fmla="*/ 30 h 115"/>
                  <a:gd name="T92" fmla="*/ 16 w 69"/>
                  <a:gd name="T93" fmla="*/ 46 h 115"/>
                  <a:gd name="T94" fmla="*/ 16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8" y="26"/>
                    </a:lnTo>
                    <a:lnTo>
                      <a:pt x="12" y="15"/>
                    </a:lnTo>
                    <a:lnTo>
                      <a:pt x="19" y="3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50" y="3"/>
                    </a:lnTo>
                    <a:lnTo>
                      <a:pt x="58" y="11"/>
                    </a:lnTo>
                    <a:lnTo>
                      <a:pt x="65" y="26"/>
                    </a:lnTo>
                    <a:lnTo>
                      <a:pt x="69" y="38"/>
                    </a:lnTo>
                    <a:lnTo>
                      <a:pt x="69" y="57"/>
                    </a:lnTo>
                    <a:lnTo>
                      <a:pt x="69" y="72"/>
                    </a:lnTo>
                    <a:lnTo>
                      <a:pt x="65" y="88"/>
                    </a:lnTo>
                    <a:lnTo>
                      <a:pt x="58" y="99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5" y="115"/>
                    </a:lnTo>
                    <a:lnTo>
                      <a:pt x="27" y="115"/>
                    </a:lnTo>
                    <a:lnTo>
                      <a:pt x="16" y="107"/>
                    </a:lnTo>
                    <a:lnTo>
                      <a:pt x="8" y="95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16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7" y="103"/>
                    </a:lnTo>
                    <a:lnTo>
                      <a:pt x="31" y="107"/>
                    </a:lnTo>
                    <a:lnTo>
                      <a:pt x="35" y="111"/>
                    </a:lnTo>
                    <a:lnTo>
                      <a:pt x="39" y="107"/>
                    </a:lnTo>
                    <a:lnTo>
                      <a:pt x="42" y="107"/>
                    </a:lnTo>
                    <a:lnTo>
                      <a:pt x="50" y="99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4"/>
                    </a:lnTo>
                    <a:lnTo>
                      <a:pt x="50" y="23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9" y="7"/>
                    </a:lnTo>
                    <a:lnTo>
                      <a:pt x="35" y="3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6" y="46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47" name="Freeform 112"/>
              <p:cNvSpPr>
                <a:spLocks noEditPoints="1"/>
              </p:cNvSpPr>
              <p:nvPr/>
            </p:nvSpPr>
            <p:spPr bwMode="auto">
              <a:xfrm>
                <a:off x="5004" y="1741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3 w 69"/>
                  <a:gd name="T5" fmla="*/ 26 h 115"/>
                  <a:gd name="T6" fmla="*/ 11 w 69"/>
                  <a:gd name="T7" fmla="*/ 15 h 115"/>
                  <a:gd name="T8" fmla="*/ 19 w 69"/>
                  <a:gd name="T9" fmla="*/ 3 h 115"/>
                  <a:gd name="T10" fmla="*/ 26 w 69"/>
                  <a:gd name="T11" fmla="*/ 0 h 115"/>
                  <a:gd name="T12" fmla="*/ 34 w 69"/>
                  <a:gd name="T13" fmla="*/ 0 h 115"/>
                  <a:gd name="T14" fmla="*/ 42 w 69"/>
                  <a:gd name="T15" fmla="*/ 0 h 115"/>
                  <a:gd name="T16" fmla="*/ 49 w 69"/>
                  <a:gd name="T17" fmla="*/ 3 h 115"/>
                  <a:gd name="T18" fmla="*/ 57 w 69"/>
                  <a:gd name="T19" fmla="*/ 11 h 115"/>
                  <a:gd name="T20" fmla="*/ 65 w 69"/>
                  <a:gd name="T21" fmla="*/ 26 h 115"/>
                  <a:gd name="T22" fmla="*/ 69 w 69"/>
                  <a:gd name="T23" fmla="*/ 38 h 115"/>
                  <a:gd name="T24" fmla="*/ 69 w 69"/>
                  <a:gd name="T25" fmla="*/ 57 h 115"/>
                  <a:gd name="T26" fmla="*/ 69 w 69"/>
                  <a:gd name="T27" fmla="*/ 72 h 115"/>
                  <a:gd name="T28" fmla="*/ 65 w 69"/>
                  <a:gd name="T29" fmla="*/ 88 h 115"/>
                  <a:gd name="T30" fmla="*/ 57 w 69"/>
                  <a:gd name="T31" fmla="*/ 99 h 115"/>
                  <a:gd name="T32" fmla="*/ 49 w 69"/>
                  <a:gd name="T33" fmla="*/ 111 h 115"/>
                  <a:gd name="T34" fmla="*/ 42 w 69"/>
                  <a:gd name="T35" fmla="*/ 115 h 115"/>
                  <a:gd name="T36" fmla="*/ 34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7 w 69"/>
                  <a:gd name="T43" fmla="*/ 95 h 115"/>
                  <a:gd name="T44" fmla="*/ 3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5 w 69"/>
                  <a:gd name="T51" fmla="*/ 80 h 115"/>
                  <a:gd name="T52" fmla="*/ 23 w 69"/>
                  <a:gd name="T53" fmla="*/ 99 h 115"/>
                  <a:gd name="T54" fmla="*/ 23 w 69"/>
                  <a:gd name="T55" fmla="*/ 103 h 115"/>
                  <a:gd name="T56" fmla="*/ 30 w 69"/>
                  <a:gd name="T57" fmla="*/ 107 h 115"/>
                  <a:gd name="T58" fmla="*/ 34 w 69"/>
                  <a:gd name="T59" fmla="*/ 111 h 115"/>
                  <a:gd name="T60" fmla="*/ 38 w 69"/>
                  <a:gd name="T61" fmla="*/ 107 h 115"/>
                  <a:gd name="T62" fmla="*/ 42 w 69"/>
                  <a:gd name="T63" fmla="*/ 107 h 115"/>
                  <a:gd name="T64" fmla="*/ 46 w 69"/>
                  <a:gd name="T65" fmla="*/ 99 h 115"/>
                  <a:gd name="T66" fmla="*/ 49 w 69"/>
                  <a:gd name="T67" fmla="*/ 92 h 115"/>
                  <a:gd name="T68" fmla="*/ 53 w 69"/>
                  <a:gd name="T69" fmla="*/ 76 h 115"/>
                  <a:gd name="T70" fmla="*/ 53 w 69"/>
                  <a:gd name="T71" fmla="*/ 53 h 115"/>
                  <a:gd name="T72" fmla="*/ 53 w 69"/>
                  <a:gd name="T73" fmla="*/ 34 h 115"/>
                  <a:gd name="T74" fmla="*/ 49 w 69"/>
                  <a:gd name="T75" fmla="*/ 23 h 115"/>
                  <a:gd name="T76" fmla="*/ 46 w 69"/>
                  <a:gd name="T77" fmla="*/ 11 h 115"/>
                  <a:gd name="T78" fmla="*/ 42 w 69"/>
                  <a:gd name="T79" fmla="*/ 7 h 115"/>
                  <a:gd name="T80" fmla="*/ 38 w 69"/>
                  <a:gd name="T81" fmla="*/ 7 h 115"/>
                  <a:gd name="T82" fmla="*/ 34 w 69"/>
                  <a:gd name="T83" fmla="*/ 3 h 115"/>
                  <a:gd name="T84" fmla="*/ 30 w 69"/>
                  <a:gd name="T85" fmla="*/ 7 h 115"/>
                  <a:gd name="T86" fmla="*/ 26 w 69"/>
                  <a:gd name="T87" fmla="*/ 11 h 115"/>
                  <a:gd name="T88" fmla="*/ 19 w 69"/>
                  <a:gd name="T89" fmla="*/ 19 h 115"/>
                  <a:gd name="T90" fmla="*/ 19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3" y="26"/>
                    </a:lnTo>
                    <a:lnTo>
                      <a:pt x="11" y="15"/>
                    </a:lnTo>
                    <a:lnTo>
                      <a:pt x="19" y="3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49" y="3"/>
                    </a:lnTo>
                    <a:lnTo>
                      <a:pt x="57" y="11"/>
                    </a:lnTo>
                    <a:lnTo>
                      <a:pt x="65" y="26"/>
                    </a:lnTo>
                    <a:lnTo>
                      <a:pt x="69" y="38"/>
                    </a:lnTo>
                    <a:lnTo>
                      <a:pt x="69" y="57"/>
                    </a:lnTo>
                    <a:lnTo>
                      <a:pt x="69" y="72"/>
                    </a:lnTo>
                    <a:lnTo>
                      <a:pt x="65" y="88"/>
                    </a:lnTo>
                    <a:lnTo>
                      <a:pt x="57" y="99"/>
                    </a:lnTo>
                    <a:lnTo>
                      <a:pt x="49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7" y="95"/>
                    </a:lnTo>
                    <a:lnTo>
                      <a:pt x="3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5" y="80"/>
                    </a:lnTo>
                    <a:lnTo>
                      <a:pt x="23" y="99"/>
                    </a:lnTo>
                    <a:lnTo>
                      <a:pt x="23" y="103"/>
                    </a:lnTo>
                    <a:lnTo>
                      <a:pt x="30" y="107"/>
                    </a:lnTo>
                    <a:lnTo>
                      <a:pt x="34" y="111"/>
                    </a:lnTo>
                    <a:lnTo>
                      <a:pt x="38" y="107"/>
                    </a:lnTo>
                    <a:lnTo>
                      <a:pt x="42" y="107"/>
                    </a:lnTo>
                    <a:lnTo>
                      <a:pt x="46" y="99"/>
                    </a:lnTo>
                    <a:lnTo>
                      <a:pt x="49" y="92"/>
                    </a:lnTo>
                    <a:lnTo>
                      <a:pt x="53" y="76"/>
                    </a:lnTo>
                    <a:lnTo>
                      <a:pt x="53" y="53"/>
                    </a:lnTo>
                    <a:lnTo>
                      <a:pt x="53" y="34"/>
                    </a:lnTo>
                    <a:lnTo>
                      <a:pt x="49" y="23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4" y="3"/>
                    </a:lnTo>
                    <a:lnTo>
                      <a:pt x="30" y="7"/>
                    </a:lnTo>
                    <a:lnTo>
                      <a:pt x="26" y="11"/>
                    </a:lnTo>
                    <a:lnTo>
                      <a:pt x="19" y="19"/>
                    </a:lnTo>
                    <a:lnTo>
                      <a:pt x="19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48" name="Freeform 113"/>
              <p:cNvSpPr>
                <a:spLocks noEditPoints="1"/>
              </p:cNvSpPr>
              <p:nvPr/>
            </p:nvSpPr>
            <p:spPr bwMode="auto">
              <a:xfrm>
                <a:off x="5084" y="1741"/>
                <a:ext cx="73" cy="115"/>
              </a:xfrm>
              <a:custGeom>
                <a:avLst/>
                <a:gdLst>
                  <a:gd name="T0" fmla="*/ 73 w 73"/>
                  <a:gd name="T1" fmla="*/ 72 h 115"/>
                  <a:gd name="T2" fmla="*/ 73 w 73"/>
                  <a:gd name="T3" fmla="*/ 84 h 115"/>
                  <a:gd name="T4" fmla="*/ 58 w 73"/>
                  <a:gd name="T5" fmla="*/ 84 h 115"/>
                  <a:gd name="T6" fmla="*/ 58 w 73"/>
                  <a:gd name="T7" fmla="*/ 115 h 115"/>
                  <a:gd name="T8" fmla="*/ 42 w 73"/>
                  <a:gd name="T9" fmla="*/ 115 h 115"/>
                  <a:gd name="T10" fmla="*/ 42 w 73"/>
                  <a:gd name="T11" fmla="*/ 84 h 115"/>
                  <a:gd name="T12" fmla="*/ 0 w 73"/>
                  <a:gd name="T13" fmla="*/ 84 h 115"/>
                  <a:gd name="T14" fmla="*/ 0 w 73"/>
                  <a:gd name="T15" fmla="*/ 72 h 115"/>
                  <a:gd name="T16" fmla="*/ 50 w 73"/>
                  <a:gd name="T17" fmla="*/ 0 h 115"/>
                  <a:gd name="T18" fmla="*/ 58 w 73"/>
                  <a:gd name="T19" fmla="*/ 0 h 115"/>
                  <a:gd name="T20" fmla="*/ 58 w 73"/>
                  <a:gd name="T21" fmla="*/ 72 h 115"/>
                  <a:gd name="T22" fmla="*/ 73 w 73"/>
                  <a:gd name="T23" fmla="*/ 72 h 115"/>
                  <a:gd name="T24" fmla="*/ 42 w 73"/>
                  <a:gd name="T25" fmla="*/ 72 h 115"/>
                  <a:gd name="T26" fmla="*/ 42 w 73"/>
                  <a:gd name="T27" fmla="*/ 15 h 115"/>
                  <a:gd name="T28" fmla="*/ 8 w 73"/>
                  <a:gd name="T29" fmla="*/ 72 h 115"/>
                  <a:gd name="T30" fmla="*/ 42 w 73"/>
                  <a:gd name="T31" fmla="*/ 72 h 1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3"/>
                  <a:gd name="T49" fmla="*/ 0 h 115"/>
                  <a:gd name="T50" fmla="*/ 73 w 73"/>
                  <a:gd name="T51" fmla="*/ 115 h 11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3" h="115">
                    <a:moveTo>
                      <a:pt x="73" y="72"/>
                    </a:moveTo>
                    <a:lnTo>
                      <a:pt x="73" y="84"/>
                    </a:lnTo>
                    <a:lnTo>
                      <a:pt x="58" y="84"/>
                    </a:lnTo>
                    <a:lnTo>
                      <a:pt x="58" y="115"/>
                    </a:lnTo>
                    <a:lnTo>
                      <a:pt x="42" y="115"/>
                    </a:lnTo>
                    <a:lnTo>
                      <a:pt x="42" y="84"/>
                    </a:lnTo>
                    <a:lnTo>
                      <a:pt x="0" y="84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58" y="72"/>
                    </a:lnTo>
                    <a:lnTo>
                      <a:pt x="73" y="72"/>
                    </a:lnTo>
                    <a:close/>
                    <a:moveTo>
                      <a:pt x="42" y="72"/>
                    </a:moveTo>
                    <a:lnTo>
                      <a:pt x="42" y="15"/>
                    </a:lnTo>
                    <a:lnTo>
                      <a:pt x="8" y="72"/>
                    </a:lnTo>
                    <a:lnTo>
                      <a:pt x="42" y="7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49" name="Freeform 114"/>
              <p:cNvSpPr>
                <a:spLocks noEditPoints="1"/>
              </p:cNvSpPr>
              <p:nvPr/>
            </p:nvSpPr>
            <p:spPr bwMode="auto">
              <a:xfrm>
                <a:off x="5172" y="1741"/>
                <a:ext cx="69" cy="115"/>
              </a:xfrm>
              <a:custGeom>
                <a:avLst/>
                <a:gdLst>
                  <a:gd name="T0" fmla="*/ 0 w 69"/>
                  <a:gd name="T1" fmla="*/ 115 h 115"/>
                  <a:gd name="T2" fmla="*/ 0 w 69"/>
                  <a:gd name="T3" fmla="*/ 115 h 115"/>
                  <a:gd name="T4" fmla="*/ 12 w 69"/>
                  <a:gd name="T5" fmla="*/ 111 h 115"/>
                  <a:gd name="T6" fmla="*/ 20 w 69"/>
                  <a:gd name="T7" fmla="*/ 107 h 115"/>
                  <a:gd name="T8" fmla="*/ 31 w 69"/>
                  <a:gd name="T9" fmla="*/ 99 h 115"/>
                  <a:gd name="T10" fmla="*/ 39 w 69"/>
                  <a:gd name="T11" fmla="*/ 92 h 115"/>
                  <a:gd name="T12" fmla="*/ 46 w 69"/>
                  <a:gd name="T13" fmla="*/ 76 h 115"/>
                  <a:gd name="T14" fmla="*/ 50 w 69"/>
                  <a:gd name="T15" fmla="*/ 65 h 115"/>
                  <a:gd name="T16" fmla="*/ 39 w 69"/>
                  <a:gd name="T17" fmla="*/ 69 h 115"/>
                  <a:gd name="T18" fmla="*/ 27 w 69"/>
                  <a:gd name="T19" fmla="*/ 72 h 115"/>
                  <a:gd name="T20" fmla="*/ 16 w 69"/>
                  <a:gd name="T21" fmla="*/ 69 h 115"/>
                  <a:gd name="T22" fmla="*/ 8 w 69"/>
                  <a:gd name="T23" fmla="*/ 61 h 115"/>
                  <a:gd name="T24" fmla="*/ 0 w 69"/>
                  <a:gd name="T25" fmla="*/ 53 h 115"/>
                  <a:gd name="T26" fmla="*/ 0 w 69"/>
                  <a:gd name="T27" fmla="*/ 38 h 115"/>
                  <a:gd name="T28" fmla="*/ 0 w 69"/>
                  <a:gd name="T29" fmla="*/ 26 h 115"/>
                  <a:gd name="T30" fmla="*/ 8 w 69"/>
                  <a:gd name="T31" fmla="*/ 15 h 115"/>
                  <a:gd name="T32" fmla="*/ 16 w 69"/>
                  <a:gd name="T33" fmla="*/ 7 h 115"/>
                  <a:gd name="T34" fmla="*/ 23 w 69"/>
                  <a:gd name="T35" fmla="*/ 0 h 115"/>
                  <a:gd name="T36" fmla="*/ 35 w 69"/>
                  <a:gd name="T37" fmla="*/ 0 h 115"/>
                  <a:gd name="T38" fmla="*/ 46 w 69"/>
                  <a:gd name="T39" fmla="*/ 3 h 115"/>
                  <a:gd name="T40" fmla="*/ 58 w 69"/>
                  <a:gd name="T41" fmla="*/ 11 h 115"/>
                  <a:gd name="T42" fmla="*/ 66 w 69"/>
                  <a:gd name="T43" fmla="*/ 23 h 115"/>
                  <a:gd name="T44" fmla="*/ 69 w 69"/>
                  <a:gd name="T45" fmla="*/ 34 h 115"/>
                  <a:gd name="T46" fmla="*/ 69 w 69"/>
                  <a:gd name="T47" fmla="*/ 46 h 115"/>
                  <a:gd name="T48" fmla="*/ 66 w 69"/>
                  <a:gd name="T49" fmla="*/ 65 h 115"/>
                  <a:gd name="T50" fmla="*/ 62 w 69"/>
                  <a:gd name="T51" fmla="*/ 80 h 115"/>
                  <a:gd name="T52" fmla="*/ 50 w 69"/>
                  <a:gd name="T53" fmla="*/ 95 h 115"/>
                  <a:gd name="T54" fmla="*/ 35 w 69"/>
                  <a:gd name="T55" fmla="*/ 107 h 115"/>
                  <a:gd name="T56" fmla="*/ 20 w 69"/>
                  <a:gd name="T57" fmla="*/ 115 h 115"/>
                  <a:gd name="T58" fmla="*/ 4 w 69"/>
                  <a:gd name="T59" fmla="*/ 115 h 115"/>
                  <a:gd name="T60" fmla="*/ 0 w 69"/>
                  <a:gd name="T61" fmla="*/ 115 h 115"/>
                  <a:gd name="T62" fmla="*/ 50 w 69"/>
                  <a:gd name="T63" fmla="*/ 57 h 115"/>
                  <a:gd name="T64" fmla="*/ 54 w 69"/>
                  <a:gd name="T65" fmla="*/ 49 h 115"/>
                  <a:gd name="T66" fmla="*/ 54 w 69"/>
                  <a:gd name="T67" fmla="*/ 42 h 115"/>
                  <a:gd name="T68" fmla="*/ 54 w 69"/>
                  <a:gd name="T69" fmla="*/ 34 h 115"/>
                  <a:gd name="T70" fmla="*/ 50 w 69"/>
                  <a:gd name="T71" fmla="*/ 23 h 115"/>
                  <a:gd name="T72" fmla="*/ 46 w 69"/>
                  <a:gd name="T73" fmla="*/ 15 h 115"/>
                  <a:gd name="T74" fmla="*/ 43 w 69"/>
                  <a:gd name="T75" fmla="*/ 11 h 115"/>
                  <a:gd name="T76" fmla="*/ 39 w 69"/>
                  <a:gd name="T77" fmla="*/ 7 h 115"/>
                  <a:gd name="T78" fmla="*/ 31 w 69"/>
                  <a:gd name="T79" fmla="*/ 3 h 115"/>
                  <a:gd name="T80" fmla="*/ 27 w 69"/>
                  <a:gd name="T81" fmla="*/ 7 h 115"/>
                  <a:gd name="T82" fmla="*/ 20 w 69"/>
                  <a:gd name="T83" fmla="*/ 11 h 115"/>
                  <a:gd name="T84" fmla="*/ 16 w 69"/>
                  <a:gd name="T85" fmla="*/ 19 h 115"/>
                  <a:gd name="T86" fmla="*/ 16 w 69"/>
                  <a:gd name="T87" fmla="*/ 30 h 115"/>
                  <a:gd name="T88" fmla="*/ 16 w 69"/>
                  <a:gd name="T89" fmla="*/ 46 h 115"/>
                  <a:gd name="T90" fmla="*/ 23 w 69"/>
                  <a:gd name="T91" fmla="*/ 57 h 115"/>
                  <a:gd name="T92" fmla="*/ 27 w 69"/>
                  <a:gd name="T93" fmla="*/ 61 h 115"/>
                  <a:gd name="T94" fmla="*/ 35 w 69"/>
                  <a:gd name="T95" fmla="*/ 65 h 115"/>
                  <a:gd name="T96" fmla="*/ 39 w 69"/>
                  <a:gd name="T97" fmla="*/ 65 h 115"/>
                  <a:gd name="T98" fmla="*/ 43 w 69"/>
                  <a:gd name="T99" fmla="*/ 61 h 115"/>
                  <a:gd name="T100" fmla="*/ 46 w 69"/>
                  <a:gd name="T101" fmla="*/ 61 h 115"/>
                  <a:gd name="T102" fmla="*/ 50 w 69"/>
                  <a:gd name="T103" fmla="*/ 57 h 11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9"/>
                  <a:gd name="T157" fmla="*/ 0 h 115"/>
                  <a:gd name="T158" fmla="*/ 69 w 69"/>
                  <a:gd name="T159" fmla="*/ 115 h 11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9" h="115">
                    <a:moveTo>
                      <a:pt x="0" y="115"/>
                    </a:moveTo>
                    <a:lnTo>
                      <a:pt x="0" y="115"/>
                    </a:lnTo>
                    <a:lnTo>
                      <a:pt x="12" y="111"/>
                    </a:lnTo>
                    <a:lnTo>
                      <a:pt x="20" y="107"/>
                    </a:lnTo>
                    <a:lnTo>
                      <a:pt x="31" y="99"/>
                    </a:lnTo>
                    <a:lnTo>
                      <a:pt x="39" y="92"/>
                    </a:lnTo>
                    <a:lnTo>
                      <a:pt x="46" y="76"/>
                    </a:lnTo>
                    <a:lnTo>
                      <a:pt x="50" y="65"/>
                    </a:lnTo>
                    <a:lnTo>
                      <a:pt x="39" y="69"/>
                    </a:lnTo>
                    <a:lnTo>
                      <a:pt x="27" y="72"/>
                    </a:lnTo>
                    <a:lnTo>
                      <a:pt x="16" y="69"/>
                    </a:lnTo>
                    <a:lnTo>
                      <a:pt x="8" y="61"/>
                    </a:lnTo>
                    <a:lnTo>
                      <a:pt x="0" y="53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8" y="15"/>
                    </a:lnTo>
                    <a:lnTo>
                      <a:pt x="16" y="7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6" y="3"/>
                    </a:lnTo>
                    <a:lnTo>
                      <a:pt x="58" y="11"/>
                    </a:lnTo>
                    <a:lnTo>
                      <a:pt x="66" y="23"/>
                    </a:lnTo>
                    <a:lnTo>
                      <a:pt x="69" y="34"/>
                    </a:lnTo>
                    <a:lnTo>
                      <a:pt x="69" y="46"/>
                    </a:lnTo>
                    <a:lnTo>
                      <a:pt x="66" y="65"/>
                    </a:lnTo>
                    <a:lnTo>
                      <a:pt x="62" y="80"/>
                    </a:lnTo>
                    <a:lnTo>
                      <a:pt x="50" y="95"/>
                    </a:lnTo>
                    <a:lnTo>
                      <a:pt x="35" y="107"/>
                    </a:lnTo>
                    <a:lnTo>
                      <a:pt x="20" y="115"/>
                    </a:lnTo>
                    <a:lnTo>
                      <a:pt x="4" y="115"/>
                    </a:lnTo>
                    <a:lnTo>
                      <a:pt x="0" y="115"/>
                    </a:lnTo>
                    <a:close/>
                    <a:moveTo>
                      <a:pt x="50" y="57"/>
                    </a:moveTo>
                    <a:lnTo>
                      <a:pt x="54" y="49"/>
                    </a:lnTo>
                    <a:lnTo>
                      <a:pt x="54" y="42"/>
                    </a:lnTo>
                    <a:lnTo>
                      <a:pt x="54" y="34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3" y="11"/>
                    </a:lnTo>
                    <a:lnTo>
                      <a:pt x="39" y="7"/>
                    </a:lnTo>
                    <a:lnTo>
                      <a:pt x="31" y="3"/>
                    </a:lnTo>
                    <a:lnTo>
                      <a:pt x="27" y="7"/>
                    </a:lnTo>
                    <a:lnTo>
                      <a:pt x="20" y="11"/>
                    </a:lnTo>
                    <a:lnTo>
                      <a:pt x="16" y="19"/>
                    </a:lnTo>
                    <a:lnTo>
                      <a:pt x="16" y="30"/>
                    </a:lnTo>
                    <a:lnTo>
                      <a:pt x="16" y="46"/>
                    </a:lnTo>
                    <a:lnTo>
                      <a:pt x="23" y="57"/>
                    </a:lnTo>
                    <a:lnTo>
                      <a:pt x="27" y="61"/>
                    </a:lnTo>
                    <a:lnTo>
                      <a:pt x="35" y="65"/>
                    </a:lnTo>
                    <a:lnTo>
                      <a:pt x="39" y="65"/>
                    </a:lnTo>
                    <a:lnTo>
                      <a:pt x="43" y="61"/>
                    </a:lnTo>
                    <a:lnTo>
                      <a:pt x="46" y="61"/>
                    </a:lnTo>
                    <a:lnTo>
                      <a:pt x="5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50" name="Rectangle 115"/>
              <p:cNvSpPr>
                <a:spLocks noChangeArrowheads="1"/>
              </p:cNvSpPr>
              <p:nvPr/>
            </p:nvSpPr>
            <p:spPr bwMode="auto">
              <a:xfrm>
                <a:off x="5268" y="1706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1" name="Rectangle 116"/>
              <p:cNvSpPr>
                <a:spLocks noChangeArrowheads="1"/>
              </p:cNvSpPr>
              <p:nvPr/>
            </p:nvSpPr>
            <p:spPr bwMode="auto">
              <a:xfrm>
                <a:off x="188" y="192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2" name="Freeform 117"/>
              <p:cNvSpPr>
                <a:spLocks/>
              </p:cNvSpPr>
              <p:nvPr/>
            </p:nvSpPr>
            <p:spPr bwMode="auto">
              <a:xfrm>
                <a:off x="250" y="1963"/>
                <a:ext cx="46" cy="100"/>
              </a:xfrm>
              <a:custGeom>
                <a:avLst/>
                <a:gdLst>
                  <a:gd name="T0" fmla="*/ 23 w 46"/>
                  <a:gd name="T1" fmla="*/ 0 h 100"/>
                  <a:gd name="T2" fmla="*/ 23 w 46"/>
                  <a:gd name="T3" fmla="*/ 23 h 100"/>
                  <a:gd name="T4" fmla="*/ 42 w 46"/>
                  <a:gd name="T5" fmla="*/ 23 h 100"/>
                  <a:gd name="T6" fmla="*/ 42 w 46"/>
                  <a:gd name="T7" fmla="*/ 31 h 100"/>
                  <a:gd name="T8" fmla="*/ 23 w 46"/>
                  <a:gd name="T9" fmla="*/ 31 h 100"/>
                  <a:gd name="T10" fmla="*/ 23 w 46"/>
                  <a:gd name="T11" fmla="*/ 77 h 100"/>
                  <a:gd name="T12" fmla="*/ 27 w 46"/>
                  <a:gd name="T13" fmla="*/ 84 h 100"/>
                  <a:gd name="T14" fmla="*/ 27 w 46"/>
                  <a:gd name="T15" fmla="*/ 88 h 100"/>
                  <a:gd name="T16" fmla="*/ 30 w 46"/>
                  <a:gd name="T17" fmla="*/ 88 h 100"/>
                  <a:gd name="T18" fmla="*/ 30 w 46"/>
                  <a:gd name="T19" fmla="*/ 92 h 100"/>
                  <a:gd name="T20" fmla="*/ 34 w 46"/>
                  <a:gd name="T21" fmla="*/ 92 h 100"/>
                  <a:gd name="T22" fmla="*/ 38 w 46"/>
                  <a:gd name="T23" fmla="*/ 88 h 100"/>
                  <a:gd name="T24" fmla="*/ 38 w 46"/>
                  <a:gd name="T25" fmla="*/ 88 h 100"/>
                  <a:gd name="T26" fmla="*/ 42 w 46"/>
                  <a:gd name="T27" fmla="*/ 84 h 100"/>
                  <a:gd name="T28" fmla="*/ 46 w 46"/>
                  <a:gd name="T29" fmla="*/ 84 h 100"/>
                  <a:gd name="T30" fmla="*/ 42 w 46"/>
                  <a:gd name="T31" fmla="*/ 92 h 100"/>
                  <a:gd name="T32" fmla="*/ 38 w 46"/>
                  <a:gd name="T33" fmla="*/ 96 h 100"/>
                  <a:gd name="T34" fmla="*/ 30 w 46"/>
                  <a:gd name="T35" fmla="*/ 100 h 100"/>
                  <a:gd name="T36" fmla="*/ 27 w 46"/>
                  <a:gd name="T37" fmla="*/ 100 h 100"/>
                  <a:gd name="T38" fmla="*/ 23 w 46"/>
                  <a:gd name="T39" fmla="*/ 100 h 100"/>
                  <a:gd name="T40" fmla="*/ 19 w 46"/>
                  <a:gd name="T41" fmla="*/ 100 h 100"/>
                  <a:gd name="T42" fmla="*/ 15 w 46"/>
                  <a:gd name="T43" fmla="*/ 96 h 100"/>
                  <a:gd name="T44" fmla="*/ 11 w 46"/>
                  <a:gd name="T45" fmla="*/ 92 h 100"/>
                  <a:gd name="T46" fmla="*/ 11 w 46"/>
                  <a:gd name="T47" fmla="*/ 88 h 100"/>
                  <a:gd name="T48" fmla="*/ 11 w 46"/>
                  <a:gd name="T49" fmla="*/ 81 h 100"/>
                  <a:gd name="T50" fmla="*/ 11 w 46"/>
                  <a:gd name="T51" fmla="*/ 31 h 100"/>
                  <a:gd name="T52" fmla="*/ 0 w 46"/>
                  <a:gd name="T53" fmla="*/ 31 h 100"/>
                  <a:gd name="T54" fmla="*/ 0 w 46"/>
                  <a:gd name="T55" fmla="*/ 27 h 100"/>
                  <a:gd name="T56" fmla="*/ 4 w 46"/>
                  <a:gd name="T57" fmla="*/ 23 h 100"/>
                  <a:gd name="T58" fmla="*/ 7 w 46"/>
                  <a:gd name="T59" fmla="*/ 19 h 100"/>
                  <a:gd name="T60" fmla="*/ 11 w 46"/>
                  <a:gd name="T61" fmla="*/ 15 h 100"/>
                  <a:gd name="T62" fmla="*/ 15 w 46"/>
                  <a:gd name="T63" fmla="*/ 12 h 100"/>
                  <a:gd name="T64" fmla="*/ 19 w 46"/>
                  <a:gd name="T65" fmla="*/ 8 h 100"/>
                  <a:gd name="T66" fmla="*/ 23 w 46"/>
                  <a:gd name="T67" fmla="*/ 0 h 100"/>
                  <a:gd name="T68" fmla="*/ 23 w 46"/>
                  <a:gd name="T69" fmla="*/ 0 h 10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"/>
                  <a:gd name="T106" fmla="*/ 0 h 100"/>
                  <a:gd name="T107" fmla="*/ 46 w 46"/>
                  <a:gd name="T108" fmla="*/ 100 h 10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" h="100">
                    <a:moveTo>
                      <a:pt x="23" y="0"/>
                    </a:moveTo>
                    <a:lnTo>
                      <a:pt x="23" y="23"/>
                    </a:lnTo>
                    <a:lnTo>
                      <a:pt x="42" y="23"/>
                    </a:lnTo>
                    <a:lnTo>
                      <a:pt x="42" y="31"/>
                    </a:lnTo>
                    <a:lnTo>
                      <a:pt x="23" y="31"/>
                    </a:lnTo>
                    <a:lnTo>
                      <a:pt x="23" y="77"/>
                    </a:lnTo>
                    <a:lnTo>
                      <a:pt x="27" y="84"/>
                    </a:lnTo>
                    <a:lnTo>
                      <a:pt x="27" y="88"/>
                    </a:lnTo>
                    <a:lnTo>
                      <a:pt x="30" y="88"/>
                    </a:lnTo>
                    <a:lnTo>
                      <a:pt x="30" y="92"/>
                    </a:lnTo>
                    <a:lnTo>
                      <a:pt x="34" y="92"/>
                    </a:lnTo>
                    <a:lnTo>
                      <a:pt x="38" y="88"/>
                    </a:lnTo>
                    <a:lnTo>
                      <a:pt x="42" y="84"/>
                    </a:lnTo>
                    <a:lnTo>
                      <a:pt x="46" y="84"/>
                    </a:lnTo>
                    <a:lnTo>
                      <a:pt x="42" y="92"/>
                    </a:lnTo>
                    <a:lnTo>
                      <a:pt x="38" y="96"/>
                    </a:lnTo>
                    <a:lnTo>
                      <a:pt x="30" y="100"/>
                    </a:lnTo>
                    <a:lnTo>
                      <a:pt x="27" y="100"/>
                    </a:lnTo>
                    <a:lnTo>
                      <a:pt x="23" y="100"/>
                    </a:lnTo>
                    <a:lnTo>
                      <a:pt x="19" y="100"/>
                    </a:lnTo>
                    <a:lnTo>
                      <a:pt x="15" y="96"/>
                    </a:lnTo>
                    <a:lnTo>
                      <a:pt x="11" y="92"/>
                    </a:lnTo>
                    <a:lnTo>
                      <a:pt x="11" y="88"/>
                    </a:lnTo>
                    <a:lnTo>
                      <a:pt x="11" y="81"/>
                    </a:lnTo>
                    <a:lnTo>
                      <a:pt x="11" y="31"/>
                    </a:lnTo>
                    <a:lnTo>
                      <a:pt x="0" y="31"/>
                    </a:lnTo>
                    <a:lnTo>
                      <a:pt x="0" y="27"/>
                    </a:lnTo>
                    <a:lnTo>
                      <a:pt x="4" y="23"/>
                    </a:lnTo>
                    <a:lnTo>
                      <a:pt x="7" y="19"/>
                    </a:lnTo>
                    <a:lnTo>
                      <a:pt x="11" y="15"/>
                    </a:lnTo>
                    <a:lnTo>
                      <a:pt x="15" y="12"/>
                    </a:lnTo>
                    <a:lnTo>
                      <a:pt x="19" y="8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53" name="Freeform 118"/>
              <p:cNvSpPr>
                <a:spLocks noEditPoints="1"/>
              </p:cNvSpPr>
              <p:nvPr/>
            </p:nvSpPr>
            <p:spPr bwMode="auto">
              <a:xfrm>
                <a:off x="300" y="1986"/>
                <a:ext cx="73" cy="77"/>
              </a:xfrm>
              <a:custGeom>
                <a:avLst/>
                <a:gdLst>
                  <a:gd name="T0" fmla="*/ 38 w 73"/>
                  <a:gd name="T1" fmla="*/ 0 h 77"/>
                  <a:gd name="T2" fmla="*/ 46 w 73"/>
                  <a:gd name="T3" fmla="*/ 0 h 77"/>
                  <a:gd name="T4" fmla="*/ 57 w 73"/>
                  <a:gd name="T5" fmla="*/ 4 h 77"/>
                  <a:gd name="T6" fmla="*/ 65 w 73"/>
                  <a:gd name="T7" fmla="*/ 12 h 77"/>
                  <a:gd name="T8" fmla="*/ 69 w 73"/>
                  <a:gd name="T9" fmla="*/ 23 h 77"/>
                  <a:gd name="T10" fmla="*/ 73 w 73"/>
                  <a:gd name="T11" fmla="*/ 38 h 77"/>
                  <a:gd name="T12" fmla="*/ 73 w 73"/>
                  <a:gd name="T13" fmla="*/ 46 h 77"/>
                  <a:gd name="T14" fmla="*/ 69 w 73"/>
                  <a:gd name="T15" fmla="*/ 58 h 77"/>
                  <a:gd name="T16" fmla="*/ 61 w 73"/>
                  <a:gd name="T17" fmla="*/ 65 h 77"/>
                  <a:gd name="T18" fmla="*/ 53 w 73"/>
                  <a:gd name="T19" fmla="*/ 73 h 77"/>
                  <a:gd name="T20" fmla="*/ 46 w 73"/>
                  <a:gd name="T21" fmla="*/ 77 h 77"/>
                  <a:gd name="T22" fmla="*/ 34 w 73"/>
                  <a:gd name="T23" fmla="*/ 77 h 77"/>
                  <a:gd name="T24" fmla="*/ 26 w 73"/>
                  <a:gd name="T25" fmla="*/ 77 h 77"/>
                  <a:gd name="T26" fmla="*/ 15 w 73"/>
                  <a:gd name="T27" fmla="*/ 73 h 77"/>
                  <a:gd name="T28" fmla="*/ 7 w 73"/>
                  <a:gd name="T29" fmla="*/ 65 h 77"/>
                  <a:gd name="T30" fmla="*/ 3 w 73"/>
                  <a:gd name="T31" fmla="*/ 54 h 77"/>
                  <a:gd name="T32" fmla="*/ 0 w 73"/>
                  <a:gd name="T33" fmla="*/ 38 h 77"/>
                  <a:gd name="T34" fmla="*/ 3 w 73"/>
                  <a:gd name="T35" fmla="*/ 31 h 77"/>
                  <a:gd name="T36" fmla="*/ 7 w 73"/>
                  <a:gd name="T37" fmla="*/ 19 h 77"/>
                  <a:gd name="T38" fmla="*/ 11 w 73"/>
                  <a:gd name="T39" fmla="*/ 12 h 77"/>
                  <a:gd name="T40" fmla="*/ 19 w 73"/>
                  <a:gd name="T41" fmla="*/ 4 h 77"/>
                  <a:gd name="T42" fmla="*/ 26 w 73"/>
                  <a:gd name="T43" fmla="*/ 0 h 77"/>
                  <a:gd name="T44" fmla="*/ 38 w 73"/>
                  <a:gd name="T45" fmla="*/ 0 h 77"/>
                  <a:gd name="T46" fmla="*/ 34 w 73"/>
                  <a:gd name="T47" fmla="*/ 4 h 77"/>
                  <a:gd name="T48" fmla="*/ 30 w 73"/>
                  <a:gd name="T49" fmla="*/ 4 h 77"/>
                  <a:gd name="T50" fmla="*/ 26 w 73"/>
                  <a:gd name="T51" fmla="*/ 8 h 77"/>
                  <a:gd name="T52" fmla="*/ 19 w 73"/>
                  <a:gd name="T53" fmla="*/ 12 h 77"/>
                  <a:gd name="T54" fmla="*/ 19 w 73"/>
                  <a:gd name="T55" fmla="*/ 15 h 77"/>
                  <a:gd name="T56" fmla="*/ 15 w 73"/>
                  <a:gd name="T57" fmla="*/ 23 h 77"/>
                  <a:gd name="T58" fmla="*/ 15 w 73"/>
                  <a:gd name="T59" fmla="*/ 35 h 77"/>
                  <a:gd name="T60" fmla="*/ 15 w 73"/>
                  <a:gd name="T61" fmla="*/ 46 h 77"/>
                  <a:gd name="T62" fmla="*/ 23 w 73"/>
                  <a:gd name="T63" fmla="*/ 61 h 77"/>
                  <a:gd name="T64" fmla="*/ 26 w 73"/>
                  <a:gd name="T65" fmla="*/ 69 h 77"/>
                  <a:gd name="T66" fmla="*/ 30 w 73"/>
                  <a:gd name="T67" fmla="*/ 73 h 77"/>
                  <a:gd name="T68" fmla="*/ 38 w 73"/>
                  <a:gd name="T69" fmla="*/ 73 h 77"/>
                  <a:gd name="T70" fmla="*/ 46 w 73"/>
                  <a:gd name="T71" fmla="*/ 73 h 77"/>
                  <a:gd name="T72" fmla="*/ 53 w 73"/>
                  <a:gd name="T73" fmla="*/ 65 h 77"/>
                  <a:gd name="T74" fmla="*/ 57 w 73"/>
                  <a:gd name="T75" fmla="*/ 58 h 77"/>
                  <a:gd name="T76" fmla="*/ 57 w 73"/>
                  <a:gd name="T77" fmla="*/ 42 h 77"/>
                  <a:gd name="T78" fmla="*/ 57 w 73"/>
                  <a:gd name="T79" fmla="*/ 31 h 77"/>
                  <a:gd name="T80" fmla="*/ 53 w 73"/>
                  <a:gd name="T81" fmla="*/ 19 h 77"/>
                  <a:gd name="T82" fmla="*/ 49 w 73"/>
                  <a:gd name="T83" fmla="*/ 12 h 77"/>
                  <a:gd name="T84" fmla="*/ 42 w 73"/>
                  <a:gd name="T85" fmla="*/ 8 h 77"/>
                  <a:gd name="T86" fmla="*/ 34 w 73"/>
                  <a:gd name="T87" fmla="*/ 4 h 7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3"/>
                  <a:gd name="T133" fmla="*/ 0 h 77"/>
                  <a:gd name="T134" fmla="*/ 73 w 73"/>
                  <a:gd name="T135" fmla="*/ 77 h 7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3" h="77">
                    <a:moveTo>
                      <a:pt x="38" y="0"/>
                    </a:moveTo>
                    <a:lnTo>
                      <a:pt x="46" y="0"/>
                    </a:lnTo>
                    <a:lnTo>
                      <a:pt x="57" y="4"/>
                    </a:lnTo>
                    <a:lnTo>
                      <a:pt x="65" y="12"/>
                    </a:lnTo>
                    <a:lnTo>
                      <a:pt x="69" y="23"/>
                    </a:lnTo>
                    <a:lnTo>
                      <a:pt x="73" y="38"/>
                    </a:lnTo>
                    <a:lnTo>
                      <a:pt x="73" y="46"/>
                    </a:lnTo>
                    <a:lnTo>
                      <a:pt x="69" y="58"/>
                    </a:lnTo>
                    <a:lnTo>
                      <a:pt x="61" y="65"/>
                    </a:lnTo>
                    <a:lnTo>
                      <a:pt x="53" y="73"/>
                    </a:lnTo>
                    <a:lnTo>
                      <a:pt x="46" y="77"/>
                    </a:lnTo>
                    <a:lnTo>
                      <a:pt x="34" y="77"/>
                    </a:lnTo>
                    <a:lnTo>
                      <a:pt x="26" y="77"/>
                    </a:lnTo>
                    <a:lnTo>
                      <a:pt x="15" y="73"/>
                    </a:lnTo>
                    <a:lnTo>
                      <a:pt x="7" y="65"/>
                    </a:lnTo>
                    <a:lnTo>
                      <a:pt x="3" y="54"/>
                    </a:lnTo>
                    <a:lnTo>
                      <a:pt x="0" y="38"/>
                    </a:lnTo>
                    <a:lnTo>
                      <a:pt x="3" y="31"/>
                    </a:lnTo>
                    <a:lnTo>
                      <a:pt x="7" y="19"/>
                    </a:lnTo>
                    <a:lnTo>
                      <a:pt x="11" y="12"/>
                    </a:lnTo>
                    <a:lnTo>
                      <a:pt x="19" y="4"/>
                    </a:lnTo>
                    <a:lnTo>
                      <a:pt x="26" y="0"/>
                    </a:lnTo>
                    <a:lnTo>
                      <a:pt x="38" y="0"/>
                    </a:lnTo>
                    <a:close/>
                    <a:moveTo>
                      <a:pt x="34" y="4"/>
                    </a:moveTo>
                    <a:lnTo>
                      <a:pt x="30" y="4"/>
                    </a:lnTo>
                    <a:lnTo>
                      <a:pt x="26" y="8"/>
                    </a:lnTo>
                    <a:lnTo>
                      <a:pt x="19" y="12"/>
                    </a:lnTo>
                    <a:lnTo>
                      <a:pt x="19" y="15"/>
                    </a:lnTo>
                    <a:lnTo>
                      <a:pt x="15" y="23"/>
                    </a:lnTo>
                    <a:lnTo>
                      <a:pt x="15" y="35"/>
                    </a:lnTo>
                    <a:lnTo>
                      <a:pt x="15" y="46"/>
                    </a:lnTo>
                    <a:lnTo>
                      <a:pt x="23" y="61"/>
                    </a:lnTo>
                    <a:lnTo>
                      <a:pt x="26" y="69"/>
                    </a:lnTo>
                    <a:lnTo>
                      <a:pt x="30" y="73"/>
                    </a:lnTo>
                    <a:lnTo>
                      <a:pt x="38" y="73"/>
                    </a:lnTo>
                    <a:lnTo>
                      <a:pt x="46" y="73"/>
                    </a:lnTo>
                    <a:lnTo>
                      <a:pt x="53" y="65"/>
                    </a:lnTo>
                    <a:lnTo>
                      <a:pt x="57" y="58"/>
                    </a:lnTo>
                    <a:lnTo>
                      <a:pt x="57" y="42"/>
                    </a:lnTo>
                    <a:lnTo>
                      <a:pt x="57" y="31"/>
                    </a:lnTo>
                    <a:lnTo>
                      <a:pt x="53" y="19"/>
                    </a:lnTo>
                    <a:lnTo>
                      <a:pt x="49" y="12"/>
                    </a:lnTo>
                    <a:lnTo>
                      <a:pt x="42" y="8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54" name="Rectangle 119"/>
              <p:cNvSpPr>
                <a:spLocks noChangeArrowheads="1"/>
              </p:cNvSpPr>
              <p:nvPr/>
            </p:nvSpPr>
            <p:spPr bwMode="auto">
              <a:xfrm>
                <a:off x="833" y="192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5" name="Rectangle 120"/>
              <p:cNvSpPr>
                <a:spLocks noChangeArrowheads="1"/>
              </p:cNvSpPr>
              <p:nvPr/>
            </p:nvSpPr>
            <p:spPr bwMode="auto">
              <a:xfrm>
                <a:off x="864" y="1921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6" name="Freeform 121"/>
              <p:cNvSpPr>
                <a:spLocks/>
              </p:cNvSpPr>
              <p:nvPr/>
            </p:nvSpPr>
            <p:spPr bwMode="auto">
              <a:xfrm>
                <a:off x="1059" y="2044"/>
                <a:ext cx="19" cy="19"/>
              </a:xfrm>
              <a:custGeom>
                <a:avLst/>
                <a:gdLst>
                  <a:gd name="T0" fmla="*/ 8 w 19"/>
                  <a:gd name="T1" fmla="*/ 0 h 19"/>
                  <a:gd name="T2" fmla="*/ 12 w 19"/>
                  <a:gd name="T3" fmla="*/ 3 h 19"/>
                  <a:gd name="T4" fmla="*/ 16 w 19"/>
                  <a:gd name="T5" fmla="*/ 3 h 19"/>
                  <a:gd name="T6" fmla="*/ 19 w 19"/>
                  <a:gd name="T7" fmla="*/ 7 h 19"/>
                  <a:gd name="T8" fmla="*/ 19 w 19"/>
                  <a:gd name="T9" fmla="*/ 11 h 19"/>
                  <a:gd name="T10" fmla="*/ 19 w 19"/>
                  <a:gd name="T11" fmla="*/ 15 h 19"/>
                  <a:gd name="T12" fmla="*/ 16 w 19"/>
                  <a:gd name="T13" fmla="*/ 19 h 19"/>
                  <a:gd name="T14" fmla="*/ 12 w 19"/>
                  <a:gd name="T15" fmla="*/ 19 h 19"/>
                  <a:gd name="T16" fmla="*/ 8 w 19"/>
                  <a:gd name="T17" fmla="*/ 19 h 19"/>
                  <a:gd name="T18" fmla="*/ 4 w 19"/>
                  <a:gd name="T19" fmla="*/ 19 h 19"/>
                  <a:gd name="T20" fmla="*/ 0 w 19"/>
                  <a:gd name="T21" fmla="*/ 19 h 19"/>
                  <a:gd name="T22" fmla="*/ 0 w 19"/>
                  <a:gd name="T23" fmla="*/ 15 h 19"/>
                  <a:gd name="T24" fmla="*/ 0 w 19"/>
                  <a:gd name="T25" fmla="*/ 11 h 19"/>
                  <a:gd name="T26" fmla="*/ 0 w 19"/>
                  <a:gd name="T27" fmla="*/ 7 h 19"/>
                  <a:gd name="T28" fmla="*/ 0 w 19"/>
                  <a:gd name="T29" fmla="*/ 3 h 19"/>
                  <a:gd name="T30" fmla="*/ 4 w 19"/>
                  <a:gd name="T31" fmla="*/ 0 h 19"/>
                  <a:gd name="T32" fmla="*/ 8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8" y="0"/>
                    </a:moveTo>
                    <a:lnTo>
                      <a:pt x="12" y="3"/>
                    </a:lnTo>
                    <a:lnTo>
                      <a:pt x="16" y="3"/>
                    </a:lnTo>
                    <a:lnTo>
                      <a:pt x="19" y="7"/>
                    </a:lnTo>
                    <a:lnTo>
                      <a:pt x="19" y="11"/>
                    </a:lnTo>
                    <a:lnTo>
                      <a:pt x="19" y="15"/>
                    </a:lnTo>
                    <a:lnTo>
                      <a:pt x="16" y="19"/>
                    </a:lnTo>
                    <a:lnTo>
                      <a:pt x="12" y="19"/>
                    </a:lnTo>
                    <a:lnTo>
                      <a:pt x="8" y="19"/>
                    </a:lnTo>
                    <a:lnTo>
                      <a:pt x="4" y="19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57" name="Freeform 122"/>
              <p:cNvSpPr>
                <a:spLocks noEditPoints="1"/>
              </p:cNvSpPr>
              <p:nvPr/>
            </p:nvSpPr>
            <p:spPr bwMode="auto">
              <a:xfrm>
                <a:off x="1094" y="1948"/>
                <a:ext cx="73" cy="115"/>
              </a:xfrm>
              <a:custGeom>
                <a:avLst/>
                <a:gdLst>
                  <a:gd name="T0" fmla="*/ 0 w 73"/>
                  <a:gd name="T1" fmla="*/ 57 h 115"/>
                  <a:gd name="T2" fmla="*/ 4 w 73"/>
                  <a:gd name="T3" fmla="*/ 42 h 115"/>
                  <a:gd name="T4" fmla="*/ 8 w 73"/>
                  <a:gd name="T5" fmla="*/ 27 h 115"/>
                  <a:gd name="T6" fmla="*/ 11 w 73"/>
                  <a:gd name="T7" fmla="*/ 15 h 115"/>
                  <a:gd name="T8" fmla="*/ 23 w 73"/>
                  <a:gd name="T9" fmla="*/ 7 h 115"/>
                  <a:gd name="T10" fmla="*/ 31 w 73"/>
                  <a:gd name="T11" fmla="*/ 4 h 115"/>
                  <a:gd name="T12" fmla="*/ 34 w 73"/>
                  <a:gd name="T13" fmla="*/ 0 h 115"/>
                  <a:gd name="T14" fmla="*/ 46 w 73"/>
                  <a:gd name="T15" fmla="*/ 4 h 115"/>
                  <a:gd name="T16" fmla="*/ 54 w 73"/>
                  <a:gd name="T17" fmla="*/ 7 h 115"/>
                  <a:gd name="T18" fmla="*/ 57 w 73"/>
                  <a:gd name="T19" fmla="*/ 15 h 115"/>
                  <a:gd name="T20" fmla="*/ 65 w 73"/>
                  <a:gd name="T21" fmla="*/ 27 h 115"/>
                  <a:gd name="T22" fmla="*/ 69 w 73"/>
                  <a:gd name="T23" fmla="*/ 42 h 115"/>
                  <a:gd name="T24" fmla="*/ 73 w 73"/>
                  <a:gd name="T25" fmla="*/ 57 h 115"/>
                  <a:gd name="T26" fmla="*/ 69 w 73"/>
                  <a:gd name="T27" fmla="*/ 76 h 115"/>
                  <a:gd name="T28" fmla="*/ 65 w 73"/>
                  <a:gd name="T29" fmla="*/ 92 h 115"/>
                  <a:gd name="T30" fmla="*/ 57 w 73"/>
                  <a:gd name="T31" fmla="*/ 103 h 115"/>
                  <a:gd name="T32" fmla="*/ 50 w 73"/>
                  <a:gd name="T33" fmla="*/ 111 h 115"/>
                  <a:gd name="T34" fmla="*/ 42 w 73"/>
                  <a:gd name="T35" fmla="*/ 115 h 115"/>
                  <a:gd name="T36" fmla="*/ 34 w 73"/>
                  <a:gd name="T37" fmla="*/ 115 h 115"/>
                  <a:gd name="T38" fmla="*/ 27 w 73"/>
                  <a:gd name="T39" fmla="*/ 115 h 115"/>
                  <a:gd name="T40" fmla="*/ 15 w 73"/>
                  <a:gd name="T41" fmla="*/ 107 h 115"/>
                  <a:gd name="T42" fmla="*/ 11 w 73"/>
                  <a:gd name="T43" fmla="*/ 96 h 115"/>
                  <a:gd name="T44" fmla="*/ 4 w 73"/>
                  <a:gd name="T45" fmla="*/ 80 h 115"/>
                  <a:gd name="T46" fmla="*/ 0 w 73"/>
                  <a:gd name="T47" fmla="*/ 57 h 115"/>
                  <a:gd name="T48" fmla="*/ 15 w 73"/>
                  <a:gd name="T49" fmla="*/ 61 h 115"/>
                  <a:gd name="T50" fmla="*/ 19 w 73"/>
                  <a:gd name="T51" fmla="*/ 80 h 115"/>
                  <a:gd name="T52" fmla="*/ 23 w 73"/>
                  <a:gd name="T53" fmla="*/ 99 h 115"/>
                  <a:gd name="T54" fmla="*/ 27 w 73"/>
                  <a:gd name="T55" fmla="*/ 107 h 115"/>
                  <a:gd name="T56" fmla="*/ 31 w 73"/>
                  <a:gd name="T57" fmla="*/ 111 h 115"/>
                  <a:gd name="T58" fmla="*/ 34 w 73"/>
                  <a:gd name="T59" fmla="*/ 111 h 115"/>
                  <a:gd name="T60" fmla="*/ 38 w 73"/>
                  <a:gd name="T61" fmla="*/ 111 h 115"/>
                  <a:gd name="T62" fmla="*/ 46 w 73"/>
                  <a:gd name="T63" fmla="*/ 107 h 115"/>
                  <a:gd name="T64" fmla="*/ 50 w 73"/>
                  <a:gd name="T65" fmla="*/ 103 h 115"/>
                  <a:gd name="T66" fmla="*/ 50 w 73"/>
                  <a:gd name="T67" fmla="*/ 92 h 115"/>
                  <a:gd name="T68" fmla="*/ 54 w 73"/>
                  <a:gd name="T69" fmla="*/ 76 h 115"/>
                  <a:gd name="T70" fmla="*/ 54 w 73"/>
                  <a:gd name="T71" fmla="*/ 53 h 115"/>
                  <a:gd name="T72" fmla="*/ 54 w 73"/>
                  <a:gd name="T73" fmla="*/ 38 h 115"/>
                  <a:gd name="T74" fmla="*/ 50 w 73"/>
                  <a:gd name="T75" fmla="*/ 23 h 115"/>
                  <a:gd name="T76" fmla="*/ 50 w 73"/>
                  <a:gd name="T77" fmla="*/ 15 h 115"/>
                  <a:gd name="T78" fmla="*/ 46 w 73"/>
                  <a:gd name="T79" fmla="*/ 7 h 115"/>
                  <a:gd name="T80" fmla="*/ 42 w 73"/>
                  <a:gd name="T81" fmla="*/ 7 h 115"/>
                  <a:gd name="T82" fmla="*/ 34 w 73"/>
                  <a:gd name="T83" fmla="*/ 7 h 115"/>
                  <a:gd name="T84" fmla="*/ 31 w 73"/>
                  <a:gd name="T85" fmla="*/ 7 h 115"/>
                  <a:gd name="T86" fmla="*/ 27 w 73"/>
                  <a:gd name="T87" fmla="*/ 11 h 115"/>
                  <a:gd name="T88" fmla="*/ 23 w 73"/>
                  <a:gd name="T89" fmla="*/ 19 h 115"/>
                  <a:gd name="T90" fmla="*/ 19 w 73"/>
                  <a:gd name="T91" fmla="*/ 30 h 115"/>
                  <a:gd name="T92" fmla="*/ 19 w 73"/>
                  <a:gd name="T93" fmla="*/ 46 h 115"/>
                  <a:gd name="T94" fmla="*/ 15 w 73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7"/>
                    </a:moveTo>
                    <a:lnTo>
                      <a:pt x="4" y="42"/>
                    </a:lnTo>
                    <a:lnTo>
                      <a:pt x="8" y="27"/>
                    </a:lnTo>
                    <a:lnTo>
                      <a:pt x="11" y="15"/>
                    </a:lnTo>
                    <a:lnTo>
                      <a:pt x="23" y="7"/>
                    </a:lnTo>
                    <a:lnTo>
                      <a:pt x="31" y="4"/>
                    </a:lnTo>
                    <a:lnTo>
                      <a:pt x="34" y="0"/>
                    </a:lnTo>
                    <a:lnTo>
                      <a:pt x="46" y="4"/>
                    </a:lnTo>
                    <a:lnTo>
                      <a:pt x="54" y="7"/>
                    </a:lnTo>
                    <a:lnTo>
                      <a:pt x="57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73" y="57"/>
                    </a:lnTo>
                    <a:lnTo>
                      <a:pt x="69" y="76"/>
                    </a:lnTo>
                    <a:lnTo>
                      <a:pt x="65" y="92"/>
                    </a:lnTo>
                    <a:lnTo>
                      <a:pt x="57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7" y="115"/>
                    </a:lnTo>
                    <a:lnTo>
                      <a:pt x="15" y="107"/>
                    </a:lnTo>
                    <a:lnTo>
                      <a:pt x="11" y="96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7" y="107"/>
                    </a:lnTo>
                    <a:lnTo>
                      <a:pt x="31" y="111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6" y="107"/>
                    </a:lnTo>
                    <a:lnTo>
                      <a:pt x="50" y="103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50" y="15"/>
                    </a:lnTo>
                    <a:lnTo>
                      <a:pt x="46" y="7"/>
                    </a:lnTo>
                    <a:lnTo>
                      <a:pt x="42" y="7"/>
                    </a:lnTo>
                    <a:lnTo>
                      <a:pt x="34" y="7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9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58" name="Freeform 123"/>
              <p:cNvSpPr>
                <a:spLocks noEditPoints="1"/>
              </p:cNvSpPr>
              <p:nvPr/>
            </p:nvSpPr>
            <p:spPr bwMode="auto">
              <a:xfrm>
                <a:off x="1178" y="1948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4 w 69"/>
                  <a:gd name="T3" fmla="*/ 42 h 115"/>
                  <a:gd name="T4" fmla="*/ 8 w 69"/>
                  <a:gd name="T5" fmla="*/ 27 h 115"/>
                  <a:gd name="T6" fmla="*/ 12 w 69"/>
                  <a:gd name="T7" fmla="*/ 15 h 115"/>
                  <a:gd name="T8" fmla="*/ 19 w 69"/>
                  <a:gd name="T9" fmla="*/ 7 h 115"/>
                  <a:gd name="T10" fmla="*/ 27 w 69"/>
                  <a:gd name="T11" fmla="*/ 4 h 115"/>
                  <a:gd name="T12" fmla="*/ 35 w 69"/>
                  <a:gd name="T13" fmla="*/ 0 h 115"/>
                  <a:gd name="T14" fmla="*/ 42 w 69"/>
                  <a:gd name="T15" fmla="*/ 4 h 115"/>
                  <a:gd name="T16" fmla="*/ 50 w 69"/>
                  <a:gd name="T17" fmla="*/ 7 h 115"/>
                  <a:gd name="T18" fmla="*/ 58 w 69"/>
                  <a:gd name="T19" fmla="*/ 15 h 115"/>
                  <a:gd name="T20" fmla="*/ 65 w 69"/>
                  <a:gd name="T21" fmla="*/ 27 h 115"/>
                  <a:gd name="T22" fmla="*/ 69 w 69"/>
                  <a:gd name="T23" fmla="*/ 42 h 115"/>
                  <a:gd name="T24" fmla="*/ 69 w 69"/>
                  <a:gd name="T25" fmla="*/ 57 h 115"/>
                  <a:gd name="T26" fmla="*/ 69 w 69"/>
                  <a:gd name="T27" fmla="*/ 76 h 115"/>
                  <a:gd name="T28" fmla="*/ 65 w 69"/>
                  <a:gd name="T29" fmla="*/ 92 h 115"/>
                  <a:gd name="T30" fmla="*/ 58 w 69"/>
                  <a:gd name="T31" fmla="*/ 103 h 115"/>
                  <a:gd name="T32" fmla="*/ 50 w 69"/>
                  <a:gd name="T33" fmla="*/ 111 h 115"/>
                  <a:gd name="T34" fmla="*/ 42 w 69"/>
                  <a:gd name="T35" fmla="*/ 115 h 115"/>
                  <a:gd name="T36" fmla="*/ 35 w 69"/>
                  <a:gd name="T37" fmla="*/ 115 h 115"/>
                  <a:gd name="T38" fmla="*/ 27 w 69"/>
                  <a:gd name="T39" fmla="*/ 115 h 115"/>
                  <a:gd name="T40" fmla="*/ 16 w 69"/>
                  <a:gd name="T41" fmla="*/ 107 h 115"/>
                  <a:gd name="T42" fmla="*/ 8 w 69"/>
                  <a:gd name="T43" fmla="*/ 96 h 115"/>
                  <a:gd name="T44" fmla="*/ 4 w 69"/>
                  <a:gd name="T45" fmla="*/ 80 h 115"/>
                  <a:gd name="T46" fmla="*/ 0 w 69"/>
                  <a:gd name="T47" fmla="*/ 57 h 115"/>
                  <a:gd name="T48" fmla="*/ 16 w 69"/>
                  <a:gd name="T49" fmla="*/ 61 h 115"/>
                  <a:gd name="T50" fmla="*/ 19 w 69"/>
                  <a:gd name="T51" fmla="*/ 80 h 115"/>
                  <a:gd name="T52" fmla="*/ 23 w 69"/>
                  <a:gd name="T53" fmla="*/ 99 h 115"/>
                  <a:gd name="T54" fmla="*/ 27 w 69"/>
                  <a:gd name="T55" fmla="*/ 107 h 115"/>
                  <a:gd name="T56" fmla="*/ 31 w 69"/>
                  <a:gd name="T57" fmla="*/ 111 h 115"/>
                  <a:gd name="T58" fmla="*/ 35 w 69"/>
                  <a:gd name="T59" fmla="*/ 111 h 115"/>
                  <a:gd name="T60" fmla="*/ 39 w 69"/>
                  <a:gd name="T61" fmla="*/ 111 h 115"/>
                  <a:gd name="T62" fmla="*/ 46 w 69"/>
                  <a:gd name="T63" fmla="*/ 107 h 115"/>
                  <a:gd name="T64" fmla="*/ 50 w 69"/>
                  <a:gd name="T65" fmla="*/ 103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8 h 115"/>
                  <a:gd name="T74" fmla="*/ 50 w 69"/>
                  <a:gd name="T75" fmla="*/ 23 h 115"/>
                  <a:gd name="T76" fmla="*/ 46 w 69"/>
                  <a:gd name="T77" fmla="*/ 15 h 115"/>
                  <a:gd name="T78" fmla="*/ 42 w 69"/>
                  <a:gd name="T79" fmla="*/ 7 h 115"/>
                  <a:gd name="T80" fmla="*/ 39 w 69"/>
                  <a:gd name="T81" fmla="*/ 7 h 115"/>
                  <a:gd name="T82" fmla="*/ 35 w 69"/>
                  <a:gd name="T83" fmla="*/ 7 h 115"/>
                  <a:gd name="T84" fmla="*/ 31 w 69"/>
                  <a:gd name="T85" fmla="*/ 7 h 115"/>
                  <a:gd name="T86" fmla="*/ 27 w 69"/>
                  <a:gd name="T87" fmla="*/ 11 h 115"/>
                  <a:gd name="T88" fmla="*/ 23 w 69"/>
                  <a:gd name="T89" fmla="*/ 19 h 115"/>
                  <a:gd name="T90" fmla="*/ 19 w 69"/>
                  <a:gd name="T91" fmla="*/ 30 h 115"/>
                  <a:gd name="T92" fmla="*/ 16 w 69"/>
                  <a:gd name="T93" fmla="*/ 46 h 115"/>
                  <a:gd name="T94" fmla="*/ 16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4" y="42"/>
                    </a:lnTo>
                    <a:lnTo>
                      <a:pt x="8" y="27"/>
                    </a:lnTo>
                    <a:lnTo>
                      <a:pt x="12" y="15"/>
                    </a:lnTo>
                    <a:lnTo>
                      <a:pt x="19" y="7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2" y="4"/>
                    </a:lnTo>
                    <a:lnTo>
                      <a:pt x="50" y="7"/>
                    </a:lnTo>
                    <a:lnTo>
                      <a:pt x="58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6"/>
                    </a:lnTo>
                    <a:lnTo>
                      <a:pt x="65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5" y="115"/>
                    </a:lnTo>
                    <a:lnTo>
                      <a:pt x="27" y="115"/>
                    </a:lnTo>
                    <a:lnTo>
                      <a:pt x="16" y="107"/>
                    </a:lnTo>
                    <a:lnTo>
                      <a:pt x="8" y="96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16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7" y="107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39" y="111"/>
                    </a:lnTo>
                    <a:lnTo>
                      <a:pt x="46" y="107"/>
                    </a:lnTo>
                    <a:lnTo>
                      <a:pt x="50" y="103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7"/>
                    </a:lnTo>
                    <a:lnTo>
                      <a:pt x="39" y="7"/>
                    </a:lnTo>
                    <a:lnTo>
                      <a:pt x="35" y="7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6" y="46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59" name="Freeform 124"/>
              <p:cNvSpPr>
                <a:spLocks noEditPoints="1"/>
              </p:cNvSpPr>
              <p:nvPr/>
            </p:nvSpPr>
            <p:spPr bwMode="auto">
              <a:xfrm>
                <a:off x="1263" y="1948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7 w 69"/>
                  <a:gd name="T5" fmla="*/ 27 h 115"/>
                  <a:gd name="T6" fmla="*/ 11 w 69"/>
                  <a:gd name="T7" fmla="*/ 15 h 115"/>
                  <a:gd name="T8" fmla="*/ 19 w 69"/>
                  <a:gd name="T9" fmla="*/ 7 h 115"/>
                  <a:gd name="T10" fmla="*/ 27 w 69"/>
                  <a:gd name="T11" fmla="*/ 4 h 115"/>
                  <a:gd name="T12" fmla="*/ 34 w 69"/>
                  <a:gd name="T13" fmla="*/ 0 h 115"/>
                  <a:gd name="T14" fmla="*/ 42 w 69"/>
                  <a:gd name="T15" fmla="*/ 4 h 115"/>
                  <a:gd name="T16" fmla="*/ 50 w 69"/>
                  <a:gd name="T17" fmla="*/ 7 h 115"/>
                  <a:gd name="T18" fmla="*/ 57 w 69"/>
                  <a:gd name="T19" fmla="*/ 15 h 115"/>
                  <a:gd name="T20" fmla="*/ 65 w 69"/>
                  <a:gd name="T21" fmla="*/ 27 h 115"/>
                  <a:gd name="T22" fmla="*/ 69 w 69"/>
                  <a:gd name="T23" fmla="*/ 42 h 115"/>
                  <a:gd name="T24" fmla="*/ 69 w 69"/>
                  <a:gd name="T25" fmla="*/ 57 h 115"/>
                  <a:gd name="T26" fmla="*/ 69 w 69"/>
                  <a:gd name="T27" fmla="*/ 76 h 115"/>
                  <a:gd name="T28" fmla="*/ 65 w 69"/>
                  <a:gd name="T29" fmla="*/ 92 h 115"/>
                  <a:gd name="T30" fmla="*/ 57 w 69"/>
                  <a:gd name="T31" fmla="*/ 103 h 115"/>
                  <a:gd name="T32" fmla="*/ 50 w 69"/>
                  <a:gd name="T33" fmla="*/ 111 h 115"/>
                  <a:gd name="T34" fmla="*/ 42 w 69"/>
                  <a:gd name="T35" fmla="*/ 115 h 115"/>
                  <a:gd name="T36" fmla="*/ 34 w 69"/>
                  <a:gd name="T37" fmla="*/ 115 h 115"/>
                  <a:gd name="T38" fmla="*/ 27 w 69"/>
                  <a:gd name="T39" fmla="*/ 115 h 115"/>
                  <a:gd name="T40" fmla="*/ 15 w 69"/>
                  <a:gd name="T41" fmla="*/ 107 h 115"/>
                  <a:gd name="T42" fmla="*/ 7 w 69"/>
                  <a:gd name="T43" fmla="*/ 96 h 115"/>
                  <a:gd name="T44" fmla="*/ 3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9 w 69"/>
                  <a:gd name="T51" fmla="*/ 80 h 115"/>
                  <a:gd name="T52" fmla="*/ 23 w 69"/>
                  <a:gd name="T53" fmla="*/ 99 h 115"/>
                  <a:gd name="T54" fmla="*/ 27 w 69"/>
                  <a:gd name="T55" fmla="*/ 107 h 115"/>
                  <a:gd name="T56" fmla="*/ 30 w 69"/>
                  <a:gd name="T57" fmla="*/ 111 h 115"/>
                  <a:gd name="T58" fmla="*/ 34 w 69"/>
                  <a:gd name="T59" fmla="*/ 111 h 115"/>
                  <a:gd name="T60" fmla="*/ 38 w 69"/>
                  <a:gd name="T61" fmla="*/ 111 h 115"/>
                  <a:gd name="T62" fmla="*/ 42 w 69"/>
                  <a:gd name="T63" fmla="*/ 107 h 115"/>
                  <a:gd name="T64" fmla="*/ 46 w 69"/>
                  <a:gd name="T65" fmla="*/ 103 h 115"/>
                  <a:gd name="T66" fmla="*/ 50 w 69"/>
                  <a:gd name="T67" fmla="*/ 92 h 115"/>
                  <a:gd name="T68" fmla="*/ 53 w 69"/>
                  <a:gd name="T69" fmla="*/ 76 h 115"/>
                  <a:gd name="T70" fmla="*/ 53 w 69"/>
                  <a:gd name="T71" fmla="*/ 53 h 115"/>
                  <a:gd name="T72" fmla="*/ 53 w 69"/>
                  <a:gd name="T73" fmla="*/ 38 h 115"/>
                  <a:gd name="T74" fmla="*/ 50 w 69"/>
                  <a:gd name="T75" fmla="*/ 23 h 115"/>
                  <a:gd name="T76" fmla="*/ 46 w 69"/>
                  <a:gd name="T77" fmla="*/ 15 h 115"/>
                  <a:gd name="T78" fmla="*/ 42 w 69"/>
                  <a:gd name="T79" fmla="*/ 7 h 115"/>
                  <a:gd name="T80" fmla="*/ 38 w 69"/>
                  <a:gd name="T81" fmla="*/ 7 h 115"/>
                  <a:gd name="T82" fmla="*/ 34 w 69"/>
                  <a:gd name="T83" fmla="*/ 7 h 115"/>
                  <a:gd name="T84" fmla="*/ 30 w 69"/>
                  <a:gd name="T85" fmla="*/ 7 h 115"/>
                  <a:gd name="T86" fmla="*/ 27 w 69"/>
                  <a:gd name="T87" fmla="*/ 11 h 115"/>
                  <a:gd name="T88" fmla="*/ 19 w 69"/>
                  <a:gd name="T89" fmla="*/ 19 h 115"/>
                  <a:gd name="T90" fmla="*/ 19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7"/>
                    </a:lnTo>
                    <a:lnTo>
                      <a:pt x="27" y="4"/>
                    </a:lnTo>
                    <a:lnTo>
                      <a:pt x="34" y="0"/>
                    </a:lnTo>
                    <a:lnTo>
                      <a:pt x="42" y="4"/>
                    </a:lnTo>
                    <a:lnTo>
                      <a:pt x="50" y="7"/>
                    </a:lnTo>
                    <a:lnTo>
                      <a:pt x="57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6"/>
                    </a:lnTo>
                    <a:lnTo>
                      <a:pt x="65" y="92"/>
                    </a:lnTo>
                    <a:lnTo>
                      <a:pt x="57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7" y="115"/>
                    </a:lnTo>
                    <a:lnTo>
                      <a:pt x="15" y="107"/>
                    </a:lnTo>
                    <a:lnTo>
                      <a:pt x="7" y="96"/>
                    </a:lnTo>
                    <a:lnTo>
                      <a:pt x="3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7" y="107"/>
                    </a:lnTo>
                    <a:lnTo>
                      <a:pt x="30" y="111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3"/>
                    </a:lnTo>
                    <a:lnTo>
                      <a:pt x="50" y="92"/>
                    </a:lnTo>
                    <a:lnTo>
                      <a:pt x="53" y="76"/>
                    </a:lnTo>
                    <a:lnTo>
                      <a:pt x="53" y="53"/>
                    </a:lnTo>
                    <a:lnTo>
                      <a:pt x="53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27" y="11"/>
                    </a:lnTo>
                    <a:lnTo>
                      <a:pt x="19" y="19"/>
                    </a:lnTo>
                    <a:lnTo>
                      <a:pt x="19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60" name="Freeform 125"/>
              <p:cNvSpPr>
                <a:spLocks noEditPoints="1"/>
              </p:cNvSpPr>
              <p:nvPr/>
            </p:nvSpPr>
            <p:spPr bwMode="auto">
              <a:xfrm>
                <a:off x="1347" y="1948"/>
                <a:ext cx="69" cy="115"/>
              </a:xfrm>
              <a:custGeom>
                <a:avLst/>
                <a:gdLst>
                  <a:gd name="T0" fmla="*/ 0 w 69"/>
                  <a:gd name="T1" fmla="*/ 115 h 115"/>
                  <a:gd name="T2" fmla="*/ 0 w 69"/>
                  <a:gd name="T3" fmla="*/ 115 h 115"/>
                  <a:gd name="T4" fmla="*/ 12 w 69"/>
                  <a:gd name="T5" fmla="*/ 115 h 115"/>
                  <a:gd name="T6" fmla="*/ 23 w 69"/>
                  <a:gd name="T7" fmla="*/ 111 h 115"/>
                  <a:gd name="T8" fmla="*/ 31 w 69"/>
                  <a:gd name="T9" fmla="*/ 103 h 115"/>
                  <a:gd name="T10" fmla="*/ 38 w 69"/>
                  <a:gd name="T11" fmla="*/ 92 h 115"/>
                  <a:gd name="T12" fmla="*/ 46 w 69"/>
                  <a:gd name="T13" fmla="*/ 76 h 115"/>
                  <a:gd name="T14" fmla="*/ 50 w 69"/>
                  <a:gd name="T15" fmla="*/ 65 h 115"/>
                  <a:gd name="T16" fmla="*/ 38 w 69"/>
                  <a:gd name="T17" fmla="*/ 69 h 115"/>
                  <a:gd name="T18" fmla="*/ 27 w 69"/>
                  <a:gd name="T19" fmla="*/ 73 h 115"/>
                  <a:gd name="T20" fmla="*/ 19 w 69"/>
                  <a:gd name="T21" fmla="*/ 69 h 115"/>
                  <a:gd name="T22" fmla="*/ 8 w 69"/>
                  <a:gd name="T23" fmla="*/ 65 h 115"/>
                  <a:gd name="T24" fmla="*/ 4 w 69"/>
                  <a:gd name="T25" fmla="*/ 53 h 115"/>
                  <a:gd name="T26" fmla="*/ 0 w 69"/>
                  <a:gd name="T27" fmla="*/ 38 h 115"/>
                  <a:gd name="T28" fmla="*/ 4 w 69"/>
                  <a:gd name="T29" fmla="*/ 27 h 115"/>
                  <a:gd name="T30" fmla="*/ 8 w 69"/>
                  <a:gd name="T31" fmla="*/ 15 h 115"/>
                  <a:gd name="T32" fmla="*/ 15 w 69"/>
                  <a:gd name="T33" fmla="*/ 7 h 115"/>
                  <a:gd name="T34" fmla="*/ 23 w 69"/>
                  <a:gd name="T35" fmla="*/ 4 h 115"/>
                  <a:gd name="T36" fmla="*/ 35 w 69"/>
                  <a:gd name="T37" fmla="*/ 0 h 115"/>
                  <a:gd name="T38" fmla="*/ 46 w 69"/>
                  <a:gd name="T39" fmla="*/ 4 h 115"/>
                  <a:gd name="T40" fmla="*/ 58 w 69"/>
                  <a:gd name="T41" fmla="*/ 11 h 115"/>
                  <a:gd name="T42" fmla="*/ 65 w 69"/>
                  <a:gd name="T43" fmla="*/ 23 h 115"/>
                  <a:gd name="T44" fmla="*/ 69 w 69"/>
                  <a:gd name="T45" fmla="*/ 34 h 115"/>
                  <a:gd name="T46" fmla="*/ 69 w 69"/>
                  <a:gd name="T47" fmla="*/ 46 h 115"/>
                  <a:gd name="T48" fmla="*/ 69 w 69"/>
                  <a:gd name="T49" fmla="*/ 65 h 115"/>
                  <a:gd name="T50" fmla="*/ 61 w 69"/>
                  <a:gd name="T51" fmla="*/ 80 h 115"/>
                  <a:gd name="T52" fmla="*/ 50 w 69"/>
                  <a:gd name="T53" fmla="*/ 96 h 115"/>
                  <a:gd name="T54" fmla="*/ 35 w 69"/>
                  <a:gd name="T55" fmla="*/ 107 h 115"/>
                  <a:gd name="T56" fmla="*/ 23 w 69"/>
                  <a:gd name="T57" fmla="*/ 115 h 115"/>
                  <a:gd name="T58" fmla="*/ 8 w 69"/>
                  <a:gd name="T59" fmla="*/ 115 h 115"/>
                  <a:gd name="T60" fmla="*/ 0 w 69"/>
                  <a:gd name="T61" fmla="*/ 115 h 115"/>
                  <a:gd name="T62" fmla="*/ 54 w 69"/>
                  <a:gd name="T63" fmla="*/ 57 h 115"/>
                  <a:gd name="T64" fmla="*/ 54 w 69"/>
                  <a:gd name="T65" fmla="*/ 50 h 115"/>
                  <a:gd name="T66" fmla="*/ 54 w 69"/>
                  <a:gd name="T67" fmla="*/ 42 h 115"/>
                  <a:gd name="T68" fmla="*/ 54 w 69"/>
                  <a:gd name="T69" fmla="*/ 34 h 115"/>
                  <a:gd name="T70" fmla="*/ 50 w 69"/>
                  <a:gd name="T71" fmla="*/ 27 h 115"/>
                  <a:gd name="T72" fmla="*/ 50 w 69"/>
                  <a:gd name="T73" fmla="*/ 15 h 115"/>
                  <a:gd name="T74" fmla="*/ 46 w 69"/>
                  <a:gd name="T75" fmla="*/ 11 h 115"/>
                  <a:gd name="T76" fmla="*/ 38 w 69"/>
                  <a:gd name="T77" fmla="*/ 7 h 115"/>
                  <a:gd name="T78" fmla="*/ 35 w 69"/>
                  <a:gd name="T79" fmla="*/ 7 h 115"/>
                  <a:gd name="T80" fmla="*/ 27 w 69"/>
                  <a:gd name="T81" fmla="*/ 7 h 115"/>
                  <a:gd name="T82" fmla="*/ 19 w 69"/>
                  <a:gd name="T83" fmla="*/ 11 h 115"/>
                  <a:gd name="T84" fmla="*/ 15 w 69"/>
                  <a:gd name="T85" fmla="*/ 19 h 115"/>
                  <a:gd name="T86" fmla="*/ 15 w 69"/>
                  <a:gd name="T87" fmla="*/ 30 h 115"/>
                  <a:gd name="T88" fmla="*/ 19 w 69"/>
                  <a:gd name="T89" fmla="*/ 46 h 115"/>
                  <a:gd name="T90" fmla="*/ 23 w 69"/>
                  <a:gd name="T91" fmla="*/ 57 h 115"/>
                  <a:gd name="T92" fmla="*/ 27 w 69"/>
                  <a:gd name="T93" fmla="*/ 65 h 115"/>
                  <a:gd name="T94" fmla="*/ 35 w 69"/>
                  <a:gd name="T95" fmla="*/ 65 h 115"/>
                  <a:gd name="T96" fmla="*/ 38 w 69"/>
                  <a:gd name="T97" fmla="*/ 65 h 115"/>
                  <a:gd name="T98" fmla="*/ 42 w 69"/>
                  <a:gd name="T99" fmla="*/ 65 h 115"/>
                  <a:gd name="T100" fmla="*/ 50 w 69"/>
                  <a:gd name="T101" fmla="*/ 61 h 115"/>
                  <a:gd name="T102" fmla="*/ 54 w 69"/>
                  <a:gd name="T103" fmla="*/ 57 h 11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9"/>
                  <a:gd name="T157" fmla="*/ 0 h 115"/>
                  <a:gd name="T158" fmla="*/ 69 w 69"/>
                  <a:gd name="T159" fmla="*/ 115 h 11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9" h="115">
                    <a:moveTo>
                      <a:pt x="0" y="115"/>
                    </a:moveTo>
                    <a:lnTo>
                      <a:pt x="0" y="115"/>
                    </a:lnTo>
                    <a:lnTo>
                      <a:pt x="12" y="115"/>
                    </a:lnTo>
                    <a:lnTo>
                      <a:pt x="23" y="111"/>
                    </a:lnTo>
                    <a:lnTo>
                      <a:pt x="31" y="103"/>
                    </a:lnTo>
                    <a:lnTo>
                      <a:pt x="38" y="92"/>
                    </a:lnTo>
                    <a:lnTo>
                      <a:pt x="46" y="76"/>
                    </a:lnTo>
                    <a:lnTo>
                      <a:pt x="50" y="65"/>
                    </a:lnTo>
                    <a:lnTo>
                      <a:pt x="38" y="69"/>
                    </a:lnTo>
                    <a:lnTo>
                      <a:pt x="27" y="73"/>
                    </a:lnTo>
                    <a:lnTo>
                      <a:pt x="19" y="69"/>
                    </a:lnTo>
                    <a:lnTo>
                      <a:pt x="8" y="65"/>
                    </a:lnTo>
                    <a:lnTo>
                      <a:pt x="4" y="53"/>
                    </a:lnTo>
                    <a:lnTo>
                      <a:pt x="0" y="38"/>
                    </a:lnTo>
                    <a:lnTo>
                      <a:pt x="4" y="27"/>
                    </a:lnTo>
                    <a:lnTo>
                      <a:pt x="8" y="15"/>
                    </a:lnTo>
                    <a:lnTo>
                      <a:pt x="15" y="7"/>
                    </a:lnTo>
                    <a:lnTo>
                      <a:pt x="23" y="4"/>
                    </a:lnTo>
                    <a:lnTo>
                      <a:pt x="35" y="0"/>
                    </a:lnTo>
                    <a:lnTo>
                      <a:pt x="46" y="4"/>
                    </a:lnTo>
                    <a:lnTo>
                      <a:pt x="58" y="11"/>
                    </a:lnTo>
                    <a:lnTo>
                      <a:pt x="65" y="23"/>
                    </a:lnTo>
                    <a:lnTo>
                      <a:pt x="69" y="34"/>
                    </a:lnTo>
                    <a:lnTo>
                      <a:pt x="69" y="46"/>
                    </a:lnTo>
                    <a:lnTo>
                      <a:pt x="69" y="65"/>
                    </a:lnTo>
                    <a:lnTo>
                      <a:pt x="61" y="80"/>
                    </a:lnTo>
                    <a:lnTo>
                      <a:pt x="50" y="96"/>
                    </a:lnTo>
                    <a:lnTo>
                      <a:pt x="35" y="107"/>
                    </a:lnTo>
                    <a:lnTo>
                      <a:pt x="23" y="115"/>
                    </a:lnTo>
                    <a:lnTo>
                      <a:pt x="8" y="115"/>
                    </a:lnTo>
                    <a:lnTo>
                      <a:pt x="0" y="115"/>
                    </a:lnTo>
                    <a:close/>
                    <a:moveTo>
                      <a:pt x="54" y="57"/>
                    </a:moveTo>
                    <a:lnTo>
                      <a:pt x="54" y="50"/>
                    </a:lnTo>
                    <a:lnTo>
                      <a:pt x="54" y="42"/>
                    </a:lnTo>
                    <a:lnTo>
                      <a:pt x="54" y="34"/>
                    </a:lnTo>
                    <a:lnTo>
                      <a:pt x="50" y="27"/>
                    </a:lnTo>
                    <a:lnTo>
                      <a:pt x="50" y="15"/>
                    </a:lnTo>
                    <a:lnTo>
                      <a:pt x="46" y="11"/>
                    </a:lnTo>
                    <a:lnTo>
                      <a:pt x="38" y="7"/>
                    </a:lnTo>
                    <a:lnTo>
                      <a:pt x="35" y="7"/>
                    </a:lnTo>
                    <a:lnTo>
                      <a:pt x="27" y="7"/>
                    </a:lnTo>
                    <a:lnTo>
                      <a:pt x="19" y="11"/>
                    </a:lnTo>
                    <a:lnTo>
                      <a:pt x="15" y="19"/>
                    </a:lnTo>
                    <a:lnTo>
                      <a:pt x="15" y="30"/>
                    </a:lnTo>
                    <a:lnTo>
                      <a:pt x="19" y="46"/>
                    </a:lnTo>
                    <a:lnTo>
                      <a:pt x="23" y="57"/>
                    </a:lnTo>
                    <a:lnTo>
                      <a:pt x="27" y="65"/>
                    </a:lnTo>
                    <a:lnTo>
                      <a:pt x="35" y="65"/>
                    </a:lnTo>
                    <a:lnTo>
                      <a:pt x="38" y="65"/>
                    </a:lnTo>
                    <a:lnTo>
                      <a:pt x="42" y="65"/>
                    </a:lnTo>
                    <a:lnTo>
                      <a:pt x="50" y="61"/>
                    </a:lnTo>
                    <a:lnTo>
                      <a:pt x="54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61" name="Freeform 126"/>
              <p:cNvSpPr>
                <a:spLocks/>
              </p:cNvSpPr>
              <p:nvPr/>
            </p:nvSpPr>
            <p:spPr bwMode="auto">
              <a:xfrm>
                <a:off x="1428" y="1948"/>
                <a:ext cx="73" cy="115"/>
              </a:xfrm>
              <a:custGeom>
                <a:avLst/>
                <a:gdLst>
                  <a:gd name="T0" fmla="*/ 73 w 73"/>
                  <a:gd name="T1" fmla="*/ 92 h 115"/>
                  <a:gd name="T2" fmla="*/ 65 w 73"/>
                  <a:gd name="T3" fmla="*/ 115 h 115"/>
                  <a:gd name="T4" fmla="*/ 0 w 73"/>
                  <a:gd name="T5" fmla="*/ 115 h 115"/>
                  <a:gd name="T6" fmla="*/ 0 w 73"/>
                  <a:gd name="T7" fmla="*/ 111 h 115"/>
                  <a:gd name="T8" fmla="*/ 15 w 73"/>
                  <a:gd name="T9" fmla="*/ 96 h 115"/>
                  <a:gd name="T10" fmla="*/ 30 w 73"/>
                  <a:gd name="T11" fmla="*/ 80 h 115"/>
                  <a:gd name="T12" fmla="*/ 42 w 73"/>
                  <a:gd name="T13" fmla="*/ 69 h 115"/>
                  <a:gd name="T14" fmla="*/ 50 w 73"/>
                  <a:gd name="T15" fmla="*/ 53 h 115"/>
                  <a:gd name="T16" fmla="*/ 53 w 73"/>
                  <a:gd name="T17" fmla="*/ 38 h 115"/>
                  <a:gd name="T18" fmla="*/ 50 w 73"/>
                  <a:gd name="T19" fmla="*/ 27 h 115"/>
                  <a:gd name="T20" fmla="*/ 46 w 73"/>
                  <a:gd name="T21" fmla="*/ 19 h 115"/>
                  <a:gd name="T22" fmla="*/ 38 w 73"/>
                  <a:gd name="T23" fmla="*/ 15 h 115"/>
                  <a:gd name="T24" fmla="*/ 30 w 73"/>
                  <a:gd name="T25" fmla="*/ 11 h 115"/>
                  <a:gd name="T26" fmla="*/ 23 w 73"/>
                  <a:gd name="T27" fmla="*/ 15 h 115"/>
                  <a:gd name="T28" fmla="*/ 15 w 73"/>
                  <a:gd name="T29" fmla="*/ 19 h 115"/>
                  <a:gd name="T30" fmla="*/ 7 w 73"/>
                  <a:gd name="T31" fmla="*/ 23 h 115"/>
                  <a:gd name="T32" fmla="*/ 3 w 73"/>
                  <a:gd name="T33" fmla="*/ 30 h 115"/>
                  <a:gd name="T34" fmla="*/ 0 w 73"/>
                  <a:gd name="T35" fmla="*/ 30 h 115"/>
                  <a:gd name="T36" fmla="*/ 3 w 73"/>
                  <a:gd name="T37" fmla="*/ 19 h 115"/>
                  <a:gd name="T38" fmla="*/ 11 w 73"/>
                  <a:gd name="T39" fmla="*/ 7 h 115"/>
                  <a:gd name="T40" fmla="*/ 23 w 73"/>
                  <a:gd name="T41" fmla="*/ 4 h 115"/>
                  <a:gd name="T42" fmla="*/ 34 w 73"/>
                  <a:gd name="T43" fmla="*/ 0 h 115"/>
                  <a:gd name="T44" fmla="*/ 46 w 73"/>
                  <a:gd name="T45" fmla="*/ 4 h 115"/>
                  <a:gd name="T46" fmla="*/ 57 w 73"/>
                  <a:gd name="T47" fmla="*/ 11 h 115"/>
                  <a:gd name="T48" fmla="*/ 65 w 73"/>
                  <a:gd name="T49" fmla="*/ 19 h 115"/>
                  <a:gd name="T50" fmla="*/ 65 w 73"/>
                  <a:gd name="T51" fmla="*/ 30 h 115"/>
                  <a:gd name="T52" fmla="*/ 65 w 73"/>
                  <a:gd name="T53" fmla="*/ 38 h 115"/>
                  <a:gd name="T54" fmla="*/ 61 w 73"/>
                  <a:gd name="T55" fmla="*/ 46 h 115"/>
                  <a:gd name="T56" fmla="*/ 53 w 73"/>
                  <a:gd name="T57" fmla="*/ 61 h 115"/>
                  <a:gd name="T58" fmla="*/ 42 w 73"/>
                  <a:gd name="T59" fmla="*/ 76 h 115"/>
                  <a:gd name="T60" fmla="*/ 30 w 73"/>
                  <a:gd name="T61" fmla="*/ 88 h 115"/>
                  <a:gd name="T62" fmla="*/ 23 w 73"/>
                  <a:gd name="T63" fmla="*/ 96 h 115"/>
                  <a:gd name="T64" fmla="*/ 15 w 73"/>
                  <a:gd name="T65" fmla="*/ 103 h 115"/>
                  <a:gd name="T66" fmla="*/ 46 w 73"/>
                  <a:gd name="T67" fmla="*/ 103 h 115"/>
                  <a:gd name="T68" fmla="*/ 53 w 73"/>
                  <a:gd name="T69" fmla="*/ 103 h 115"/>
                  <a:gd name="T70" fmla="*/ 57 w 73"/>
                  <a:gd name="T71" fmla="*/ 103 h 115"/>
                  <a:gd name="T72" fmla="*/ 61 w 73"/>
                  <a:gd name="T73" fmla="*/ 99 h 115"/>
                  <a:gd name="T74" fmla="*/ 65 w 73"/>
                  <a:gd name="T75" fmla="*/ 99 h 115"/>
                  <a:gd name="T76" fmla="*/ 69 w 73"/>
                  <a:gd name="T77" fmla="*/ 96 h 115"/>
                  <a:gd name="T78" fmla="*/ 69 w 73"/>
                  <a:gd name="T79" fmla="*/ 92 h 115"/>
                  <a:gd name="T80" fmla="*/ 73 w 73"/>
                  <a:gd name="T81" fmla="*/ 92 h 1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"/>
                  <a:gd name="T124" fmla="*/ 0 h 115"/>
                  <a:gd name="T125" fmla="*/ 73 w 73"/>
                  <a:gd name="T126" fmla="*/ 115 h 1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" h="115">
                    <a:moveTo>
                      <a:pt x="73" y="92"/>
                    </a:moveTo>
                    <a:lnTo>
                      <a:pt x="65" y="115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15" y="96"/>
                    </a:lnTo>
                    <a:lnTo>
                      <a:pt x="30" y="80"/>
                    </a:lnTo>
                    <a:lnTo>
                      <a:pt x="42" y="69"/>
                    </a:lnTo>
                    <a:lnTo>
                      <a:pt x="50" y="53"/>
                    </a:lnTo>
                    <a:lnTo>
                      <a:pt x="53" y="38"/>
                    </a:lnTo>
                    <a:lnTo>
                      <a:pt x="50" y="27"/>
                    </a:lnTo>
                    <a:lnTo>
                      <a:pt x="46" y="19"/>
                    </a:lnTo>
                    <a:lnTo>
                      <a:pt x="38" y="15"/>
                    </a:lnTo>
                    <a:lnTo>
                      <a:pt x="30" y="11"/>
                    </a:lnTo>
                    <a:lnTo>
                      <a:pt x="23" y="15"/>
                    </a:lnTo>
                    <a:lnTo>
                      <a:pt x="15" y="19"/>
                    </a:lnTo>
                    <a:lnTo>
                      <a:pt x="7" y="23"/>
                    </a:lnTo>
                    <a:lnTo>
                      <a:pt x="3" y="30"/>
                    </a:lnTo>
                    <a:lnTo>
                      <a:pt x="0" y="30"/>
                    </a:lnTo>
                    <a:lnTo>
                      <a:pt x="3" y="19"/>
                    </a:lnTo>
                    <a:lnTo>
                      <a:pt x="11" y="7"/>
                    </a:lnTo>
                    <a:lnTo>
                      <a:pt x="23" y="4"/>
                    </a:lnTo>
                    <a:lnTo>
                      <a:pt x="34" y="0"/>
                    </a:lnTo>
                    <a:lnTo>
                      <a:pt x="46" y="4"/>
                    </a:lnTo>
                    <a:lnTo>
                      <a:pt x="57" y="11"/>
                    </a:lnTo>
                    <a:lnTo>
                      <a:pt x="65" y="19"/>
                    </a:lnTo>
                    <a:lnTo>
                      <a:pt x="65" y="30"/>
                    </a:lnTo>
                    <a:lnTo>
                      <a:pt x="65" y="38"/>
                    </a:lnTo>
                    <a:lnTo>
                      <a:pt x="61" y="46"/>
                    </a:lnTo>
                    <a:lnTo>
                      <a:pt x="53" y="61"/>
                    </a:lnTo>
                    <a:lnTo>
                      <a:pt x="42" y="76"/>
                    </a:lnTo>
                    <a:lnTo>
                      <a:pt x="30" y="88"/>
                    </a:lnTo>
                    <a:lnTo>
                      <a:pt x="23" y="96"/>
                    </a:lnTo>
                    <a:lnTo>
                      <a:pt x="15" y="103"/>
                    </a:lnTo>
                    <a:lnTo>
                      <a:pt x="46" y="103"/>
                    </a:lnTo>
                    <a:lnTo>
                      <a:pt x="53" y="103"/>
                    </a:lnTo>
                    <a:lnTo>
                      <a:pt x="57" y="103"/>
                    </a:lnTo>
                    <a:lnTo>
                      <a:pt x="61" y="99"/>
                    </a:lnTo>
                    <a:lnTo>
                      <a:pt x="65" y="99"/>
                    </a:lnTo>
                    <a:lnTo>
                      <a:pt x="69" y="96"/>
                    </a:lnTo>
                    <a:lnTo>
                      <a:pt x="69" y="92"/>
                    </a:lnTo>
                    <a:lnTo>
                      <a:pt x="73" y="9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62" name="Rectangle 127"/>
              <p:cNvSpPr>
                <a:spLocks noChangeArrowheads="1"/>
              </p:cNvSpPr>
              <p:nvPr/>
            </p:nvSpPr>
            <p:spPr bwMode="auto">
              <a:xfrm>
                <a:off x="1554" y="192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3" name="Freeform 128"/>
              <p:cNvSpPr>
                <a:spLocks noEditPoints="1"/>
              </p:cNvSpPr>
              <p:nvPr/>
            </p:nvSpPr>
            <p:spPr bwMode="auto">
              <a:xfrm>
                <a:off x="1746" y="1948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4 w 69"/>
                  <a:gd name="T5" fmla="*/ 27 h 115"/>
                  <a:gd name="T6" fmla="*/ 12 w 69"/>
                  <a:gd name="T7" fmla="*/ 15 h 115"/>
                  <a:gd name="T8" fmla="*/ 19 w 69"/>
                  <a:gd name="T9" fmla="*/ 7 h 115"/>
                  <a:gd name="T10" fmla="*/ 27 w 69"/>
                  <a:gd name="T11" fmla="*/ 4 h 115"/>
                  <a:gd name="T12" fmla="*/ 35 w 69"/>
                  <a:gd name="T13" fmla="*/ 0 h 115"/>
                  <a:gd name="T14" fmla="*/ 42 w 69"/>
                  <a:gd name="T15" fmla="*/ 4 h 115"/>
                  <a:gd name="T16" fmla="*/ 50 w 69"/>
                  <a:gd name="T17" fmla="*/ 7 h 115"/>
                  <a:gd name="T18" fmla="*/ 58 w 69"/>
                  <a:gd name="T19" fmla="*/ 15 h 115"/>
                  <a:gd name="T20" fmla="*/ 65 w 69"/>
                  <a:gd name="T21" fmla="*/ 27 h 115"/>
                  <a:gd name="T22" fmla="*/ 69 w 69"/>
                  <a:gd name="T23" fmla="*/ 42 h 115"/>
                  <a:gd name="T24" fmla="*/ 69 w 69"/>
                  <a:gd name="T25" fmla="*/ 57 h 115"/>
                  <a:gd name="T26" fmla="*/ 69 w 69"/>
                  <a:gd name="T27" fmla="*/ 76 h 115"/>
                  <a:gd name="T28" fmla="*/ 65 w 69"/>
                  <a:gd name="T29" fmla="*/ 92 h 115"/>
                  <a:gd name="T30" fmla="*/ 58 w 69"/>
                  <a:gd name="T31" fmla="*/ 103 h 115"/>
                  <a:gd name="T32" fmla="*/ 50 w 69"/>
                  <a:gd name="T33" fmla="*/ 111 h 115"/>
                  <a:gd name="T34" fmla="*/ 42 w 69"/>
                  <a:gd name="T35" fmla="*/ 115 h 115"/>
                  <a:gd name="T36" fmla="*/ 35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8 w 69"/>
                  <a:gd name="T43" fmla="*/ 96 h 115"/>
                  <a:gd name="T44" fmla="*/ 0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5 w 69"/>
                  <a:gd name="T51" fmla="*/ 80 h 115"/>
                  <a:gd name="T52" fmla="*/ 19 w 69"/>
                  <a:gd name="T53" fmla="*/ 99 h 115"/>
                  <a:gd name="T54" fmla="*/ 23 w 69"/>
                  <a:gd name="T55" fmla="*/ 107 h 115"/>
                  <a:gd name="T56" fmla="*/ 27 w 69"/>
                  <a:gd name="T57" fmla="*/ 111 h 115"/>
                  <a:gd name="T58" fmla="*/ 35 w 69"/>
                  <a:gd name="T59" fmla="*/ 111 h 115"/>
                  <a:gd name="T60" fmla="*/ 38 w 69"/>
                  <a:gd name="T61" fmla="*/ 111 h 115"/>
                  <a:gd name="T62" fmla="*/ 42 w 69"/>
                  <a:gd name="T63" fmla="*/ 107 h 115"/>
                  <a:gd name="T64" fmla="*/ 46 w 69"/>
                  <a:gd name="T65" fmla="*/ 103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8 h 115"/>
                  <a:gd name="T74" fmla="*/ 50 w 69"/>
                  <a:gd name="T75" fmla="*/ 23 h 115"/>
                  <a:gd name="T76" fmla="*/ 46 w 69"/>
                  <a:gd name="T77" fmla="*/ 15 h 115"/>
                  <a:gd name="T78" fmla="*/ 42 w 69"/>
                  <a:gd name="T79" fmla="*/ 7 h 115"/>
                  <a:gd name="T80" fmla="*/ 38 w 69"/>
                  <a:gd name="T81" fmla="*/ 7 h 115"/>
                  <a:gd name="T82" fmla="*/ 35 w 69"/>
                  <a:gd name="T83" fmla="*/ 7 h 115"/>
                  <a:gd name="T84" fmla="*/ 31 w 69"/>
                  <a:gd name="T85" fmla="*/ 7 h 115"/>
                  <a:gd name="T86" fmla="*/ 23 w 69"/>
                  <a:gd name="T87" fmla="*/ 11 h 115"/>
                  <a:gd name="T88" fmla="*/ 19 w 69"/>
                  <a:gd name="T89" fmla="*/ 19 h 115"/>
                  <a:gd name="T90" fmla="*/ 15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2" y="15"/>
                    </a:lnTo>
                    <a:lnTo>
                      <a:pt x="19" y="7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2" y="4"/>
                    </a:lnTo>
                    <a:lnTo>
                      <a:pt x="50" y="7"/>
                    </a:lnTo>
                    <a:lnTo>
                      <a:pt x="58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6"/>
                    </a:lnTo>
                    <a:lnTo>
                      <a:pt x="65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5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8" y="96"/>
                    </a:lnTo>
                    <a:lnTo>
                      <a:pt x="0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5" y="80"/>
                    </a:lnTo>
                    <a:lnTo>
                      <a:pt x="19" y="99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35" y="111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3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5" y="7"/>
                    </a:lnTo>
                    <a:lnTo>
                      <a:pt x="31" y="7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5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64" name="Rectangle 129"/>
              <p:cNvSpPr>
                <a:spLocks noChangeArrowheads="1"/>
              </p:cNvSpPr>
              <p:nvPr/>
            </p:nvSpPr>
            <p:spPr bwMode="auto">
              <a:xfrm>
                <a:off x="2107" y="1921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5" name="Freeform 130"/>
              <p:cNvSpPr>
                <a:spLocks/>
              </p:cNvSpPr>
              <p:nvPr/>
            </p:nvSpPr>
            <p:spPr bwMode="auto">
              <a:xfrm>
                <a:off x="2299" y="2044"/>
                <a:ext cx="23" cy="19"/>
              </a:xfrm>
              <a:custGeom>
                <a:avLst/>
                <a:gdLst>
                  <a:gd name="T0" fmla="*/ 11 w 23"/>
                  <a:gd name="T1" fmla="*/ 0 h 19"/>
                  <a:gd name="T2" fmla="*/ 15 w 23"/>
                  <a:gd name="T3" fmla="*/ 3 h 19"/>
                  <a:gd name="T4" fmla="*/ 19 w 23"/>
                  <a:gd name="T5" fmla="*/ 3 h 19"/>
                  <a:gd name="T6" fmla="*/ 19 w 23"/>
                  <a:gd name="T7" fmla="*/ 7 h 19"/>
                  <a:gd name="T8" fmla="*/ 23 w 23"/>
                  <a:gd name="T9" fmla="*/ 11 h 19"/>
                  <a:gd name="T10" fmla="*/ 19 w 23"/>
                  <a:gd name="T11" fmla="*/ 15 h 19"/>
                  <a:gd name="T12" fmla="*/ 19 w 23"/>
                  <a:gd name="T13" fmla="*/ 19 h 19"/>
                  <a:gd name="T14" fmla="*/ 15 w 23"/>
                  <a:gd name="T15" fmla="*/ 19 h 19"/>
                  <a:gd name="T16" fmla="*/ 11 w 23"/>
                  <a:gd name="T17" fmla="*/ 19 h 19"/>
                  <a:gd name="T18" fmla="*/ 7 w 23"/>
                  <a:gd name="T19" fmla="*/ 19 h 19"/>
                  <a:gd name="T20" fmla="*/ 3 w 23"/>
                  <a:gd name="T21" fmla="*/ 19 h 19"/>
                  <a:gd name="T22" fmla="*/ 3 w 23"/>
                  <a:gd name="T23" fmla="*/ 15 h 19"/>
                  <a:gd name="T24" fmla="*/ 0 w 23"/>
                  <a:gd name="T25" fmla="*/ 11 h 19"/>
                  <a:gd name="T26" fmla="*/ 3 w 23"/>
                  <a:gd name="T27" fmla="*/ 7 h 19"/>
                  <a:gd name="T28" fmla="*/ 3 w 23"/>
                  <a:gd name="T29" fmla="*/ 3 h 19"/>
                  <a:gd name="T30" fmla="*/ 7 w 23"/>
                  <a:gd name="T31" fmla="*/ 0 h 19"/>
                  <a:gd name="T32" fmla="*/ 11 w 23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19"/>
                  <a:gd name="T53" fmla="*/ 23 w 23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19">
                    <a:moveTo>
                      <a:pt x="11" y="0"/>
                    </a:moveTo>
                    <a:lnTo>
                      <a:pt x="15" y="3"/>
                    </a:lnTo>
                    <a:lnTo>
                      <a:pt x="19" y="3"/>
                    </a:lnTo>
                    <a:lnTo>
                      <a:pt x="19" y="7"/>
                    </a:lnTo>
                    <a:lnTo>
                      <a:pt x="23" y="11"/>
                    </a:lnTo>
                    <a:lnTo>
                      <a:pt x="19" y="15"/>
                    </a:lnTo>
                    <a:lnTo>
                      <a:pt x="19" y="19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7" y="19"/>
                    </a:lnTo>
                    <a:lnTo>
                      <a:pt x="3" y="19"/>
                    </a:lnTo>
                    <a:lnTo>
                      <a:pt x="3" y="15"/>
                    </a:lnTo>
                    <a:lnTo>
                      <a:pt x="0" y="11"/>
                    </a:lnTo>
                    <a:lnTo>
                      <a:pt x="3" y="7"/>
                    </a:lnTo>
                    <a:lnTo>
                      <a:pt x="3" y="3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66" name="Freeform 131"/>
              <p:cNvSpPr>
                <a:spLocks noEditPoints="1"/>
              </p:cNvSpPr>
              <p:nvPr/>
            </p:nvSpPr>
            <p:spPr bwMode="auto">
              <a:xfrm>
                <a:off x="2337" y="1948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8 w 69"/>
                  <a:gd name="T5" fmla="*/ 27 h 115"/>
                  <a:gd name="T6" fmla="*/ 11 w 69"/>
                  <a:gd name="T7" fmla="*/ 15 h 115"/>
                  <a:gd name="T8" fmla="*/ 19 w 69"/>
                  <a:gd name="T9" fmla="*/ 7 h 115"/>
                  <a:gd name="T10" fmla="*/ 27 w 69"/>
                  <a:gd name="T11" fmla="*/ 4 h 115"/>
                  <a:gd name="T12" fmla="*/ 35 w 69"/>
                  <a:gd name="T13" fmla="*/ 0 h 115"/>
                  <a:gd name="T14" fmla="*/ 42 w 69"/>
                  <a:gd name="T15" fmla="*/ 4 h 115"/>
                  <a:gd name="T16" fmla="*/ 50 w 69"/>
                  <a:gd name="T17" fmla="*/ 7 h 115"/>
                  <a:gd name="T18" fmla="*/ 58 w 69"/>
                  <a:gd name="T19" fmla="*/ 15 h 115"/>
                  <a:gd name="T20" fmla="*/ 65 w 69"/>
                  <a:gd name="T21" fmla="*/ 27 h 115"/>
                  <a:gd name="T22" fmla="*/ 69 w 69"/>
                  <a:gd name="T23" fmla="*/ 42 h 115"/>
                  <a:gd name="T24" fmla="*/ 69 w 69"/>
                  <a:gd name="T25" fmla="*/ 57 h 115"/>
                  <a:gd name="T26" fmla="*/ 69 w 69"/>
                  <a:gd name="T27" fmla="*/ 76 h 115"/>
                  <a:gd name="T28" fmla="*/ 65 w 69"/>
                  <a:gd name="T29" fmla="*/ 92 h 115"/>
                  <a:gd name="T30" fmla="*/ 58 w 69"/>
                  <a:gd name="T31" fmla="*/ 103 h 115"/>
                  <a:gd name="T32" fmla="*/ 50 w 69"/>
                  <a:gd name="T33" fmla="*/ 111 h 115"/>
                  <a:gd name="T34" fmla="*/ 42 w 69"/>
                  <a:gd name="T35" fmla="*/ 115 h 115"/>
                  <a:gd name="T36" fmla="*/ 35 w 69"/>
                  <a:gd name="T37" fmla="*/ 115 h 115"/>
                  <a:gd name="T38" fmla="*/ 27 w 69"/>
                  <a:gd name="T39" fmla="*/ 115 h 115"/>
                  <a:gd name="T40" fmla="*/ 15 w 69"/>
                  <a:gd name="T41" fmla="*/ 107 h 115"/>
                  <a:gd name="T42" fmla="*/ 8 w 69"/>
                  <a:gd name="T43" fmla="*/ 96 h 115"/>
                  <a:gd name="T44" fmla="*/ 4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9 w 69"/>
                  <a:gd name="T51" fmla="*/ 80 h 115"/>
                  <a:gd name="T52" fmla="*/ 23 w 69"/>
                  <a:gd name="T53" fmla="*/ 99 h 115"/>
                  <a:gd name="T54" fmla="*/ 27 w 69"/>
                  <a:gd name="T55" fmla="*/ 107 h 115"/>
                  <a:gd name="T56" fmla="*/ 31 w 69"/>
                  <a:gd name="T57" fmla="*/ 111 h 115"/>
                  <a:gd name="T58" fmla="*/ 35 w 69"/>
                  <a:gd name="T59" fmla="*/ 111 h 115"/>
                  <a:gd name="T60" fmla="*/ 38 w 69"/>
                  <a:gd name="T61" fmla="*/ 111 h 115"/>
                  <a:gd name="T62" fmla="*/ 42 w 69"/>
                  <a:gd name="T63" fmla="*/ 107 h 115"/>
                  <a:gd name="T64" fmla="*/ 46 w 69"/>
                  <a:gd name="T65" fmla="*/ 103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8 h 115"/>
                  <a:gd name="T74" fmla="*/ 50 w 69"/>
                  <a:gd name="T75" fmla="*/ 23 h 115"/>
                  <a:gd name="T76" fmla="*/ 46 w 69"/>
                  <a:gd name="T77" fmla="*/ 15 h 115"/>
                  <a:gd name="T78" fmla="*/ 42 w 69"/>
                  <a:gd name="T79" fmla="*/ 7 h 115"/>
                  <a:gd name="T80" fmla="*/ 38 w 69"/>
                  <a:gd name="T81" fmla="*/ 7 h 115"/>
                  <a:gd name="T82" fmla="*/ 35 w 69"/>
                  <a:gd name="T83" fmla="*/ 7 h 115"/>
                  <a:gd name="T84" fmla="*/ 31 w 69"/>
                  <a:gd name="T85" fmla="*/ 7 h 115"/>
                  <a:gd name="T86" fmla="*/ 27 w 69"/>
                  <a:gd name="T87" fmla="*/ 11 h 115"/>
                  <a:gd name="T88" fmla="*/ 19 w 69"/>
                  <a:gd name="T89" fmla="*/ 19 h 115"/>
                  <a:gd name="T90" fmla="*/ 19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8" y="27"/>
                    </a:lnTo>
                    <a:lnTo>
                      <a:pt x="11" y="15"/>
                    </a:lnTo>
                    <a:lnTo>
                      <a:pt x="19" y="7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2" y="4"/>
                    </a:lnTo>
                    <a:lnTo>
                      <a:pt x="50" y="7"/>
                    </a:lnTo>
                    <a:lnTo>
                      <a:pt x="58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6"/>
                    </a:lnTo>
                    <a:lnTo>
                      <a:pt x="65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5" y="115"/>
                    </a:lnTo>
                    <a:lnTo>
                      <a:pt x="27" y="115"/>
                    </a:lnTo>
                    <a:lnTo>
                      <a:pt x="15" y="107"/>
                    </a:lnTo>
                    <a:lnTo>
                      <a:pt x="8" y="96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7" y="107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3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5" y="7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19" y="19"/>
                    </a:lnTo>
                    <a:lnTo>
                      <a:pt x="19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67" name="Freeform 132"/>
              <p:cNvSpPr>
                <a:spLocks noEditPoints="1"/>
              </p:cNvSpPr>
              <p:nvPr/>
            </p:nvSpPr>
            <p:spPr bwMode="auto">
              <a:xfrm>
                <a:off x="2421" y="1948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4 w 69"/>
                  <a:gd name="T5" fmla="*/ 27 h 115"/>
                  <a:gd name="T6" fmla="*/ 12 w 69"/>
                  <a:gd name="T7" fmla="*/ 15 h 115"/>
                  <a:gd name="T8" fmla="*/ 20 w 69"/>
                  <a:gd name="T9" fmla="*/ 7 h 115"/>
                  <a:gd name="T10" fmla="*/ 27 w 69"/>
                  <a:gd name="T11" fmla="*/ 4 h 115"/>
                  <a:gd name="T12" fmla="*/ 35 w 69"/>
                  <a:gd name="T13" fmla="*/ 0 h 115"/>
                  <a:gd name="T14" fmla="*/ 43 w 69"/>
                  <a:gd name="T15" fmla="*/ 4 h 115"/>
                  <a:gd name="T16" fmla="*/ 50 w 69"/>
                  <a:gd name="T17" fmla="*/ 7 h 115"/>
                  <a:gd name="T18" fmla="*/ 58 w 69"/>
                  <a:gd name="T19" fmla="*/ 15 h 115"/>
                  <a:gd name="T20" fmla="*/ 66 w 69"/>
                  <a:gd name="T21" fmla="*/ 27 h 115"/>
                  <a:gd name="T22" fmla="*/ 69 w 69"/>
                  <a:gd name="T23" fmla="*/ 42 h 115"/>
                  <a:gd name="T24" fmla="*/ 69 w 69"/>
                  <a:gd name="T25" fmla="*/ 57 h 115"/>
                  <a:gd name="T26" fmla="*/ 69 w 69"/>
                  <a:gd name="T27" fmla="*/ 76 h 115"/>
                  <a:gd name="T28" fmla="*/ 66 w 69"/>
                  <a:gd name="T29" fmla="*/ 92 h 115"/>
                  <a:gd name="T30" fmla="*/ 58 w 69"/>
                  <a:gd name="T31" fmla="*/ 103 h 115"/>
                  <a:gd name="T32" fmla="*/ 50 w 69"/>
                  <a:gd name="T33" fmla="*/ 111 h 115"/>
                  <a:gd name="T34" fmla="*/ 43 w 69"/>
                  <a:gd name="T35" fmla="*/ 115 h 115"/>
                  <a:gd name="T36" fmla="*/ 35 w 69"/>
                  <a:gd name="T37" fmla="*/ 115 h 115"/>
                  <a:gd name="T38" fmla="*/ 23 w 69"/>
                  <a:gd name="T39" fmla="*/ 115 h 115"/>
                  <a:gd name="T40" fmla="*/ 16 w 69"/>
                  <a:gd name="T41" fmla="*/ 107 h 115"/>
                  <a:gd name="T42" fmla="*/ 8 w 69"/>
                  <a:gd name="T43" fmla="*/ 96 h 115"/>
                  <a:gd name="T44" fmla="*/ 4 w 69"/>
                  <a:gd name="T45" fmla="*/ 80 h 115"/>
                  <a:gd name="T46" fmla="*/ 0 w 69"/>
                  <a:gd name="T47" fmla="*/ 57 h 115"/>
                  <a:gd name="T48" fmla="*/ 16 w 69"/>
                  <a:gd name="T49" fmla="*/ 61 h 115"/>
                  <a:gd name="T50" fmla="*/ 16 w 69"/>
                  <a:gd name="T51" fmla="*/ 80 h 115"/>
                  <a:gd name="T52" fmla="*/ 20 w 69"/>
                  <a:gd name="T53" fmla="*/ 99 h 115"/>
                  <a:gd name="T54" fmla="*/ 23 w 69"/>
                  <a:gd name="T55" fmla="*/ 107 h 115"/>
                  <a:gd name="T56" fmla="*/ 31 w 69"/>
                  <a:gd name="T57" fmla="*/ 111 h 115"/>
                  <a:gd name="T58" fmla="*/ 35 w 69"/>
                  <a:gd name="T59" fmla="*/ 111 h 115"/>
                  <a:gd name="T60" fmla="*/ 39 w 69"/>
                  <a:gd name="T61" fmla="*/ 111 h 115"/>
                  <a:gd name="T62" fmla="*/ 43 w 69"/>
                  <a:gd name="T63" fmla="*/ 107 h 115"/>
                  <a:gd name="T64" fmla="*/ 46 w 69"/>
                  <a:gd name="T65" fmla="*/ 103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8 h 115"/>
                  <a:gd name="T74" fmla="*/ 50 w 69"/>
                  <a:gd name="T75" fmla="*/ 23 h 115"/>
                  <a:gd name="T76" fmla="*/ 46 w 69"/>
                  <a:gd name="T77" fmla="*/ 15 h 115"/>
                  <a:gd name="T78" fmla="*/ 43 w 69"/>
                  <a:gd name="T79" fmla="*/ 7 h 115"/>
                  <a:gd name="T80" fmla="*/ 39 w 69"/>
                  <a:gd name="T81" fmla="*/ 7 h 115"/>
                  <a:gd name="T82" fmla="*/ 35 w 69"/>
                  <a:gd name="T83" fmla="*/ 7 h 115"/>
                  <a:gd name="T84" fmla="*/ 31 w 69"/>
                  <a:gd name="T85" fmla="*/ 7 h 115"/>
                  <a:gd name="T86" fmla="*/ 27 w 69"/>
                  <a:gd name="T87" fmla="*/ 11 h 115"/>
                  <a:gd name="T88" fmla="*/ 20 w 69"/>
                  <a:gd name="T89" fmla="*/ 19 h 115"/>
                  <a:gd name="T90" fmla="*/ 20 w 69"/>
                  <a:gd name="T91" fmla="*/ 30 h 115"/>
                  <a:gd name="T92" fmla="*/ 16 w 69"/>
                  <a:gd name="T93" fmla="*/ 46 h 115"/>
                  <a:gd name="T94" fmla="*/ 16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2" y="15"/>
                    </a:lnTo>
                    <a:lnTo>
                      <a:pt x="20" y="7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3" y="4"/>
                    </a:lnTo>
                    <a:lnTo>
                      <a:pt x="50" y="7"/>
                    </a:lnTo>
                    <a:lnTo>
                      <a:pt x="58" y="15"/>
                    </a:lnTo>
                    <a:lnTo>
                      <a:pt x="66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6"/>
                    </a:lnTo>
                    <a:lnTo>
                      <a:pt x="66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3" y="115"/>
                    </a:lnTo>
                    <a:lnTo>
                      <a:pt x="35" y="115"/>
                    </a:lnTo>
                    <a:lnTo>
                      <a:pt x="23" y="115"/>
                    </a:lnTo>
                    <a:lnTo>
                      <a:pt x="16" y="107"/>
                    </a:lnTo>
                    <a:lnTo>
                      <a:pt x="8" y="96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16" y="61"/>
                    </a:moveTo>
                    <a:lnTo>
                      <a:pt x="16" y="80"/>
                    </a:lnTo>
                    <a:lnTo>
                      <a:pt x="20" y="99"/>
                    </a:lnTo>
                    <a:lnTo>
                      <a:pt x="23" y="107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39" y="111"/>
                    </a:lnTo>
                    <a:lnTo>
                      <a:pt x="43" y="107"/>
                    </a:lnTo>
                    <a:lnTo>
                      <a:pt x="46" y="103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3" y="7"/>
                    </a:lnTo>
                    <a:lnTo>
                      <a:pt x="39" y="7"/>
                    </a:lnTo>
                    <a:lnTo>
                      <a:pt x="35" y="7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0" y="19"/>
                    </a:lnTo>
                    <a:lnTo>
                      <a:pt x="20" y="30"/>
                    </a:lnTo>
                    <a:lnTo>
                      <a:pt x="16" y="46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68" name="Freeform 133"/>
              <p:cNvSpPr>
                <a:spLocks/>
              </p:cNvSpPr>
              <p:nvPr/>
            </p:nvSpPr>
            <p:spPr bwMode="auto">
              <a:xfrm>
                <a:off x="2506" y="1948"/>
                <a:ext cx="61" cy="115"/>
              </a:xfrm>
              <a:custGeom>
                <a:avLst/>
                <a:gdLst>
                  <a:gd name="T0" fmla="*/ 7 w 61"/>
                  <a:gd name="T1" fmla="*/ 15 h 115"/>
                  <a:gd name="T2" fmla="*/ 23 w 61"/>
                  <a:gd name="T3" fmla="*/ 4 h 115"/>
                  <a:gd name="T4" fmla="*/ 42 w 61"/>
                  <a:gd name="T5" fmla="*/ 4 h 115"/>
                  <a:gd name="T6" fmla="*/ 57 w 61"/>
                  <a:gd name="T7" fmla="*/ 15 h 115"/>
                  <a:gd name="T8" fmla="*/ 54 w 61"/>
                  <a:gd name="T9" fmla="*/ 30 h 115"/>
                  <a:gd name="T10" fmla="*/ 42 w 61"/>
                  <a:gd name="T11" fmla="*/ 50 h 115"/>
                  <a:gd name="T12" fmla="*/ 57 w 61"/>
                  <a:gd name="T13" fmla="*/ 61 h 115"/>
                  <a:gd name="T14" fmla="*/ 61 w 61"/>
                  <a:gd name="T15" fmla="*/ 76 h 115"/>
                  <a:gd name="T16" fmla="*/ 54 w 61"/>
                  <a:gd name="T17" fmla="*/ 103 h 115"/>
                  <a:gd name="T18" fmla="*/ 34 w 61"/>
                  <a:gd name="T19" fmla="*/ 115 h 115"/>
                  <a:gd name="T20" fmla="*/ 7 w 61"/>
                  <a:gd name="T21" fmla="*/ 115 h 115"/>
                  <a:gd name="T22" fmla="*/ 0 w 61"/>
                  <a:gd name="T23" fmla="*/ 111 h 115"/>
                  <a:gd name="T24" fmla="*/ 0 w 61"/>
                  <a:gd name="T25" fmla="*/ 107 h 115"/>
                  <a:gd name="T26" fmla="*/ 4 w 61"/>
                  <a:gd name="T27" fmla="*/ 103 h 115"/>
                  <a:gd name="T28" fmla="*/ 7 w 61"/>
                  <a:gd name="T29" fmla="*/ 103 h 115"/>
                  <a:gd name="T30" fmla="*/ 11 w 61"/>
                  <a:gd name="T31" fmla="*/ 103 h 115"/>
                  <a:gd name="T32" fmla="*/ 19 w 61"/>
                  <a:gd name="T33" fmla="*/ 107 h 115"/>
                  <a:gd name="T34" fmla="*/ 27 w 61"/>
                  <a:gd name="T35" fmla="*/ 107 h 115"/>
                  <a:gd name="T36" fmla="*/ 38 w 61"/>
                  <a:gd name="T37" fmla="*/ 107 h 115"/>
                  <a:gd name="T38" fmla="*/ 50 w 61"/>
                  <a:gd name="T39" fmla="*/ 96 h 115"/>
                  <a:gd name="T40" fmla="*/ 50 w 61"/>
                  <a:gd name="T41" fmla="*/ 80 h 115"/>
                  <a:gd name="T42" fmla="*/ 46 w 61"/>
                  <a:gd name="T43" fmla="*/ 69 h 115"/>
                  <a:gd name="T44" fmla="*/ 38 w 61"/>
                  <a:gd name="T45" fmla="*/ 65 h 115"/>
                  <a:gd name="T46" fmla="*/ 27 w 61"/>
                  <a:gd name="T47" fmla="*/ 57 h 115"/>
                  <a:gd name="T48" fmla="*/ 19 w 61"/>
                  <a:gd name="T49" fmla="*/ 57 h 115"/>
                  <a:gd name="T50" fmla="*/ 27 w 61"/>
                  <a:gd name="T51" fmla="*/ 53 h 115"/>
                  <a:gd name="T52" fmla="*/ 38 w 61"/>
                  <a:gd name="T53" fmla="*/ 46 h 115"/>
                  <a:gd name="T54" fmla="*/ 46 w 61"/>
                  <a:gd name="T55" fmla="*/ 38 h 115"/>
                  <a:gd name="T56" fmla="*/ 42 w 61"/>
                  <a:gd name="T57" fmla="*/ 23 h 115"/>
                  <a:gd name="T58" fmla="*/ 34 w 61"/>
                  <a:gd name="T59" fmla="*/ 11 h 115"/>
                  <a:gd name="T60" fmla="*/ 19 w 61"/>
                  <a:gd name="T61" fmla="*/ 11 h 115"/>
                  <a:gd name="T62" fmla="*/ 4 w 61"/>
                  <a:gd name="T63" fmla="*/ 23 h 1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1"/>
                  <a:gd name="T97" fmla="*/ 0 h 115"/>
                  <a:gd name="T98" fmla="*/ 61 w 61"/>
                  <a:gd name="T99" fmla="*/ 115 h 11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1" h="115">
                    <a:moveTo>
                      <a:pt x="0" y="23"/>
                    </a:moveTo>
                    <a:lnTo>
                      <a:pt x="7" y="15"/>
                    </a:lnTo>
                    <a:lnTo>
                      <a:pt x="11" y="7"/>
                    </a:lnTo>
                    <a:lnTo>
                      <a:pt x="23" y="4"/>
                    </a:lnTo>
                    <a:lnTo>
                      <a:pt x="30" y="0"/>
                    </a:lnTo>
                    <a:lnTo>
                      <a:pt x="42" y="4"/>
                    </a:lnTo>
                    <a:lnTo>
                      <a:pt x="54" y="7"/>
                    </a:lnTo>
                    <a:lnTo>
                      <a:pt x="57" y="15"/>
                    </a:lnTo>
                    <a:lnTo>
                      <a:pt x="57" y="23"/>
                    </a:lnTo>
                    <a:lnTo>
                      <a:pt x="54" y="30"/>
                    </a:lnTo>
                    <a:lnTo>
                      <a:pt x="50" y="38"/>
                    </a:lnTo>
                    <a:lnTo>
                      <a:pt x="42" y="50"/>
                    </a:lnTo>
                    <a:lnTo>
                      <a:pt x="50" y="53"/>
                    </a:lnTo>
                    <a:lnTo>
                      <a:pt x="57" y="61"/>
                    </a:lnTo>
                    <a:lnTo>
                      <a:pt x="61" y="69"/>
                    </a:lnTo>
                    <a:lnTo>
                      <a:pt x="61" y="76"/>
                    </a:lnTo>
                    <a:lnTo>
                      <a:pt x="61" y="92"/>
                    </a:lnTo>
                    <a:lnTo>
                      <a:pt x="54" y="103"/>
                    </a:lnTo>
                    <a:lnTo>
                      <a:pt x="46" y="111"/>
                    </a:lnTo>
                    <a:lnTo>
                      <a:pt x="34" y="115"/>
                    </a:lnTo>
                    <a:lnTo>
                      <a:pt x="19" y="115"/>
                    </a:lnTo>
                    <a:lnTo>
                      <a:pt x="7" y="115"/>
                    </a:lnTo>
                    <a:lnTo>
                      <a:pt x="4" y="115"/>
                    </a:lnTo>
                    <a:lnTo>
                      <a:pt x="0" y="111"/>
                    </a:lnTo>
                    <a:lnTo>
                      <a:pt x="0" y="107"/>
                    </a:lnTo>
                    <a:lnTo>
                      <a:pt x="0" y="103"/>
                    </a:lnTo>
                    <a:lnTo>
                      <a:pt x="4" y="103"/>
                    </a:lnTo>
                    <a:lnTo>
                      <a:pt x="7" y="103"/>
                    </a:lnTo>
                    <a:lnTo>
                      <a:pt x="11" y="103"/>
                    </a:lnTo>
                    <a:lnTo>
                      <a:pt x="15" y="107"/>
                    </a:lnTo>
                    <a:lnTo>
                      <a:pt x="19" y="107"/>
                    </a:lnTo>
                    <a:lnTo>
                      <a:pt x="23" y="107"/>
                    </a:lnTo>
                    <a:lnTo>
                      <a:pt x="27" y="107"/>
                    </a:lnTo>
                    <a:lnTo>
                      <a:pt x="30" y="111"/>
                    </a:lnTo>
                    <a:lnTo>
                      <a:pt x="38" y="107"/>
                    </a:lnTo>
                    <a:lnTo>
                      <a:pt x="42" y="103"/>
                    </a:lnTo>
                    <a:lnTo>
                      <a:pt x="50" y="96"/>
                    </a:lnTo>
                    <a:lnTo>
                      <a:pt x="50" y="88"/>
                    </a:lnTo>
                    <a:lnTo>
                      <a:pt x="50" y="80"/>
                    </a:lnTo>
                    <a:lnTo>
                      <a:pt x="46" y="73"/>
                    </a:lnTo>
                    <a:lnTo>
                      <a:pt x="46" y="69"/>
                    </a:lnTo>
                    <a:lnTo>
                      <a:pt x="42" y="69"/>
                    </a:lnTo>
                    <a:lnTo>
                      <a:pt x="38" y="65"/>
                    </a:lnTo>
                    <a:lnTo>
                      <a:pt x="34" y="61"/>
                    </a:lnTo>
                    <a:lnTo>
                      <a:pt x="27" y="57"/>
                    </a:lnTo>
                    <a:lnTo>
                      <a:pt x="23" y="57"/>
                    </a:lnTo>
                    <a:lnTo>
                      <a:pt x="19" y="57"/>
                    </a:lnTo>
                    <a:lnTo>
                      <a:pt x="27" y="53"/>
                    </a:lnTo>
                    <a:lnTo>
                      <a:pt x="30" y="53"/>
                    </a:lnTo>
                    <a:lnTo>
                      <a:pt x="38" y="46"/>
                    </a:lnTo>
                    <a:lnTo>
                      <a:pt x="42" y="42"/>
                    </a:lnTo>
                    <a:lnTo>
                      <a:pt x="46" y="38"/>
                    </a:lnTo>
                    <a:lnTo>
                      <a:pt x="46" y="30"/>
                    </a:lnTo>
                    <a:lnTo>
                      <a:pt x="42" y="23"/>
                    </a:lnTo>
                    <a:lnTo>
                      <a:pt x="38" y="15"/>
                    </a:lnTo>
                    <a:lnTo>
                      <a:pt x="34" y="11"/>
                    </a:lnTo>
                    <a:lnTo>
                      <a:pt x="27" y="11"/>
                    </a:lnTo>
                    <a:lnTo>
                      <a:pt x="19" y="11"/>
                    </a:lnTo>
                    <a:lnTo>
                      <a:pt x="11" y="19"/>
                    </a:lnTo>
                    <a:lnTo>
                      <a:pt x="4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69" name="Freeform 134"/>
              <p:cNvSpPr>
                <a:spLocks/>
              </p:cNvSpPr>
              <p:nvPr/>
            </p:nvSpPr>
            <p:spPr bwMode="auto">
              <a:xfrm>
                <a:off x="2602" y="1948"/>
                <a:ext cx="42" cy="115"/>
              </a:xfrm>
              <a:custGeom>
                <a:avLst/>
                <a:gdLst>
                  <a:gd name="T0" fmla="*/ 0 w 42"/>
                  <a:gd name="T1" fmla="*/ 11 h 115"/>
                  <a:gd name="T2" fmla="*/ 27 w 42"/>
                  <a:gd name="T3" fmla="*/ 0 h 115"/>
                  <a:gd name="T4" fmla="*/ 30 w 42"/>
                  <a:gd name="T5" fmla="*/ 0 h 115"/>
                  <a:gd name="T6" fmla="*/ 30 w 42"/>
                  <a:gd name="T7" fmla="*/ 96 h 115"/>
                  <a:gd name="T8" fmla="*/ 30 w 42"/>
                  <a:gd name="T9" fmla="*/ 103 h 115"/>
                  <a:gd name="T10" fmla="*/ 30 w 42"/>
                  <a:gd name="T11" fmla="*/ 107 h 115"/>
                  <a:gd name="T12" fmla="*/ 30 w 42"/>
                  <a:gd name="T13" fmla="*/ 111 h 115"/>
                  <a:gd name="T14" fmla="*/ 34 w 42"/>
                  <a:gd name="T15" fmla="*/ 111 h 115"/>
                  <a:gd name="T16" fmla="*/ 38 w 42"/>
                  <a:gd name="T17" fmla="*/ 111 h 115"/>
                  <a:gd name="T18" fmla="*/ 42 w 42"/>
                  <a:gd name="T19" fmla="*/ 111 h 115"/>
                  <a:gd name="T20" fmla="*/ 42 w 42"/>
                  <a:gd name="T21" fmla="*/ 115 h 115"/>
                  <a:gd name="T22" fmla="*/ 0 w 42"/>
                  <a:gd name="T23" fmla="*/ 115 h 115"/>
                  <a:gd name="T24" fmla="*/ 0 w 42"/>
                  <a:gd name="T25" fmla="*/ 111 h 115"/>
                  <a:gd name="T26" fmla="*/ 7 w 42"/>
                  <a:gd name="T27" fmla="*/ 111 h 115"/>
                  <a:gd name="T28" fmla="*/ 11 w 42"/>
                  <a:gd name="T29" fmla="*/ 111 h 115"/>
                  <a:gd name="T30" fmla="*/ 15 w 42"/>
                  <a:gd name="T31" fmla="*/ 111 h 115"/>
                  <a:gd name="T32" fmla="*/ 15 w 42"/>
                  <a:gd name="T33" fmla="*/ 107 h 115"/>
                  <a:gd name="T34" fmla="*/ 15 w 42"/>
                  <a:gd name="T35" fmla="*/ 103 h 115"/>
                  <a:gd name="T36" fmla="*/ 15 w 42"/>
                  <a:gd name="T37" fmla="*/ 96 h 115"/>
                  <a:gd name="T38" fmla="*/ 15 w 42"/>
                  <a:gd name="T39" fmla="*/ 30 h 115"/>
                  <a:gd name="T40" fmla="*/ 15 w 42"/>
                  <a:gd name="T41" fmla="*/ 23 h 115"/>
                  <a:gd name="T42" fmla="*/ 15 w 42"/>
                  <a:gd name="T43" fmla="*/ 19 h 115"/>
                  <a:gd name="T44" fmla="*/ 15 w 42"/>
                  <a:gd name="T45" fmla="*/ 15 h 115"/>
                  <a:gd name="T46" fmla="*/ 11 w 42"/>
                  <a:gd name="T47" fmla="*/ 15 h 115"/>
                  <a:gd name="T48" fmla="*/ 11 w 42"/>
                  <a:gd name="T49" fmla="*/ 11 h 115"/>
                  <a:gd name="T50" fmla="*/ 7 w 42"/>
                  <a:gd name="T51" fmla="*/ 11 h 115"/>
                  <a:gd name="T52" fmla="*/ 4 w 42"/>
                  <a:gd name="T53" fmla="*/ 11 h 115"/>
                  <a:gd name="T54" fmla="*/ 0 w 42"/>
                  <a:gd name="T55" fmla="*/ 15 h 115"/>
                  <a:gd name="T56" fmla="*/ 0 w 42"/>
                  <a:gd name="T57" fmla="*/ 11 h 11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2"/>
                  <a:gd name="T88" fmla="*/ 0 h 115"/>
                  <a:gd name="T89" fmla="*/ 42 w 42"/>
                  <a:gd name="T90" fmla="*/ 115 h 11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2" h="115">
                    <a:moveTo>
                      <a:pt x="0" y="11"/>
                    </a:moveTo>
                    <a:lnTo>
                      <a:pt x="27" y="0"/>
                    </a:lnTo>
                    <a:lnTo>
                      <a:pt x="30" y="0"/>
                    </a:lnTo>
                    <a:lnTo>
                      <a:pt x="30" y="96"/>
                    </a:lnTo>
                    <a:lnTo>
                      <a:pt x="30" y="103"/>
                    </a:lnTo>
                    <a:lnTo>
                      <a:pt x="30" y="107"/>
                    </a:lnTo>
                    <a:lnTo>
                      <a:pt x="30" y="111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11"/>
                    </a:lnTo>
                    <a:lnTo>
                      <a:pt x="42" y="115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7" y="111"/>
                    </a:lnTo>
                    <a:lnTo>
                      <a:pt x="11" y="111"/>
                    </a:lnTo>
                    <a:lnTo>
                      <a:pt x="15" y="111"/>
                    </a:lnTo>
                    <a:lnTo>
                      <a:pt x="15" y="107"/>
                    </a:lnTo>
                    <a:lnTo>
                      <a:pt x="15" y="103"/>
                    </a:lnTo>
                    <a:lnTo>
                      <a:pt x="15" y="96"/>
                    </a:lnTo>
                    <a:lnTo>
                      <a:pt x="15" y="30"/>
                    </a:lnTo>
                    <a:lnTo>
                      <a:pt x="15" y="23"/>
                    </a:lnTo>
                    <a:lnTo>
                      <a:pt x="15" y="19"/>
                    </a:lnTo>
                    <a:lnTo>
                      <a:pt x="15" y="15"/>
                    </a:lnTo>
                    <a:lnTo>
                      <a:pt x="11" y="15"/>
                    </a:lnTo>
                    <a:lnTo>
                      <a:pt x="11" y="11"/>
                    </a:lnTo>
                    <a:lnTo>
                      <a:pt x="7" y="11"/>
                    </a:lnTo>
                    <a:lnTo>
                      <a:pt x="4" y="11"/>
                    </a:lnTo>
                    <a:lnTo>
                      <a:pt x="0" y="1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70" name="Rectangle 135"/>
              <p:cNvSpPr>
                <a:spLocks noChangeArrowheads="1"/>
              </p:cNvSpPr>
              <p:nvPr/>
            </p:nvSpPr>
            <p:spPr bwMode="auto">
              <a:xfrm>
                <a:off x="2705" y="192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1" name="Freeform 136"/>
              <p:cNvSpPr>
                <a:spLocks/>
              </p:cNvSpPr>
              <p:nvPr/>
            </p:nvSpPr>
            <p:spPr bwMode="auto">
              <a:xfrm>
                <a:off x="2909" y="2044"/>
                <a:ext cx="19" cy="19"/>
              </a:xfrm>
              <a:custGeom>
                <a:avLst/>
                <a:gdLst>
                  <a:gd name="T0" fmla="*/ 7 w 19"/>
                  <a:gd name="T1" fmla="*/ 0 h 19"/>
                  <a:gd name="T2" fmla="*/ 11 w 19"/>
                  <a:gd name="T3" fmla="*/ 0 h 19"/>
                  <a:gd name="T4" fmla="*/ 15 w 19"/>
                  <a:gd name="T5" fmla="*/ 3 h 19"/>
                  <a:gd name="T6" fmla="*/ 15 w 19"/>
                  <a:gd name="T7" fmla="*/ 7 h 19"/>
                  <a:gd name="T8" fmla="*/ 19 w 19"/>
                  <a:gd name="T9" fmla="*/ 11 h 19"/>
                  <a:gd name="T10" fmla="*/ 15 w 19"/>
                  <a:gd name="T11" fmla="*/ 15 h 19"/>
                  <a:gd name="T12" fmla="*/ 15 w 19"/>
                  <a:gd name="T13" fmla="*/ 19 h 19"/>
                  <a:gd name="T14" fmla="*/ 11 w 19"/>
                  <a:gd name="T15" fmla="*/ 19 h 19"/>
                  <a:gd name="T16" fmla="*/ 7 w 19"/>
                  <a:gd name="T17" fmla="*/ 19 h 19"/>
                  <a:gd name="T18" fmla="*/ 3 w 19"/>
                  <a:gd name="T19" fmla="*/ 19 h 19"/>
                  <a:gd name="T20" fmla="*/ 0 w 19"/>
                  <a:gd name="T21" fmla="*/ 19 h 19"/>
                  <a:gd name="T22" fmla="*/ 0 w 19"/>
                  <a:gd name="T23" fmla="*/ 15 h 19"/>
                  <a:gd name="T24" fmla="*/ 0 w 19"/>
                  <a:gd name="T25" fmla="*/ 11 h 19"/>
                  <a:gd name="T26" fmla="*/ 0 w 19"/>
                  <a:gd name="T27" fmla="*/ 7 h 19"/>
                  <a:gd name="T28" fmla="*/ 0 w 19"/>
                  <a:gd name="T29" fmla="*/ 3 h 19"/>
                  <a:gd name="T30" fmla="*/ 3 w 19"/>
                  <a:gd name="T31" fmla="*/ 0 h 19"/>
                  <a:gd name="T32" fmla="*/ 7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7" y="0"/>
                    </a:moveTo>
                    <a:lnTo>
                      <a:pt x="11" y="0"/>
                    </a:lnTo>
                    <a:lnTo>
                      <a:pt x="15" y="3"/>
                    </a:lnTo>
                    <a:lnTo>
                      <a:pt x="15" y="7"/>
                    </a:lnTo>
                    <a:lnTo>
                      <a:pt x="19" y="11"/>
                    </a:lnTo>
                    <a:lnTo>
                      <a:pt x="15" y="15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7" y="19"/>
                    </a:lnTo>
                    <a:lnTo>
                      <a:pt x="3" y="19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72" name="Freeform 137"/>
              <p:cNvSpPr>
                <a:spLocks/>
              </p:cNvSpPr>
              <p:nvPr/>
            </p:nvSpPr>
            <p:spPr bwMode="auto">
              <a:xfrm>
                <a:off x="2939" y="1948"/>
                <a:ext cx="73" cy="115"/>
              </a:xfrm>
              <a:custGeom>
                <a:avLst/>
                <a:gdLst>
                  <a:gd name="T0" fmla="*/ 73 w 73"/>
                  <a:gd name="T1" fmla="*/ 92 h 115"/>
                  <a:gd name="T2" fmla="*/ 66 w 73"/>
                  <a:gd name="T3" fmla="*/ 115 h 115"/>
                  <a:gd name="T4" fmla="*/ 0 w 73"/>
                  <a:gd name="T5" fmla="*/ 115 h 115"/>
                  <a:gd name="T6" fmla="*/ 0 w 73"/>
                  <a:gd name="T7" fmla="*/ 111 h 115"/>
                  <a:gd name="T8" fmla="*/ 20 w 73"/>
                  <a:gd name="T9" fmla="*/ 96 h 115"/>
                  <a:gd name="T10" fmla="*/ 31 w 73"/>
                  <a:gd name="T11" fmla="*/ 80 h 115"/>
                  <a:gd name="T12" fmla="*/ 43 w 73"/>
                  <a:gd name="T13" fmla="*/ 69 h 115"/>
                  <a:gd name="T14" fmla="*/ 50 w 73"/>
                  <a:gd name="T15" fmla="*/ 53 h 115"/>
                  <a:gd name="T16" fmla="*/ 54 w 73"/>
                  <a:gd name="T17" fmla="*/ 38 h 115"/>
                  <a:gd name="T18" fmla="*/ 50 w 73"/>
                  <a:gd name="T19" fmla="*/ 27 h 115"/>
                  <a:gd name="T20" fmla="*/ 46 w 73"/>
                  <a:gd name="T21" fmla="*/ 19 h 115"/>
                  <a:gd name="T22" fmla="*/ 39 w 73"/>
                  <a:gd name="T23" fmla="*/ 15 h 115"/>
                  <a:gd name="T24" fmla="*/ 31 w 73"/>
                  <a:gd name="T25" fmla="*/ 11 h 115"/>
                  <a:gd name="T26" fmla="*/ 23 w 73"/>
                  <a:gd name="T27" fmla="*/ 15 h 115"/>
                  <a:gd name="T28" fmla="*/ 16 w 73"/>
                  <a:gd name="T29" fmla="*/ 19 h 115"/>
                  <a:gd name="T30" fmla="*/ 12 w 73"/>
                  <a:gd name="T31" fmla="*/ 23 h 115"/>
                  <a:gd name="T32" fmla="*/ 4 w 73"/>
                  <a:gd name="T33" fmla="*/ 30 h 115"/>
                  <a:gd name="T34" fmla="*/ 4 w 73"/>
                  <a:gd name="T35" fmla="*/ 30 h 115"/>
                  <a:gd name="T36" fmla="*/ 8 w 73"/>
                  <a:gd name="T37" fmla="*/ 19 h 115"/>
                  <a:gd name="T38" fmla="*/ 12 w 73"/>
                  <a:gd name="T39" fmla="*/ 7 h 115"/>
                  <a:gd name="T40" fmla="*/ 23 w 73"/>
                  <a:gd name="T41" fmla="*/ 4 h 115"/>
                  <a:gd name="T42" fmla="*/ 35 w 73"/>
                  <a:gd name="T43" fmla="*/ 0 h 115"/>
                  <a:gd name="T44" fmla="*/ 46 w 73"/>
                  <a:gd name="T45" fmla="*/ 4 h 115"/>
                  <a:gd name="T46" fmla="*/ 58 w 73"/>
                  <a:gd name="T47" fmla="*/ 11 h 115"/>
                  <a:gd name="T48" fmla="*/ 66 w 73"/>
                  <a:gd name="T49" fmla="*/ 19 h 115"/>
                  <a:gd name="T50" fmla="*/ 69 w 73"/>
                  <a:gd name="T51" fmla="*/ 30 h 115"/>
                  <a:gd name="T52" fmla="*/ 66 w 73"/>
                  <a:gd name="T53" fmla="*/ 38 h 115"/>
                  <a:gd name="T54" fmla="*/ 66 w 73"/>
                  <a:gd name="T55" fmla="*/ 46 h 115"/>
                  <a:gd name="T56" fmla="*/ 54 w 73"/>
                  <a:gd name="T57" fmla="*/ 61 h 115"/>
                  <a:gd name="T58" fmla="*/ 43 w 73"/>
                  <a:gd name="T59" fmla="*/ 76 h 115"/>
                  <a:gd name="T60" fmla="*/ 31 w 73"/>
                  <a:gd name="T61" fmla="*/ 88 h 115"/>
                  <a:gd name="T62" fmla="*/ 23 w 73"/>
                  <a:gd name="T63" fmla="*/ 96 h 115"/>
                  <a:gd name="T64" fmla="*/ 16 w 73"/>
                  <a:gd name="T65" fmla="*/ 103 h 115"/>
                  <a:gd name="T66" fmla="*/ 46 w 73"/>
                  <a:gd name="T67" fmla="*/ 103 h 115"/>
                  <a:gd name="T68" fmla="*/ 54 w 73"/>
                  <a:gd name="T69" fmla="*/ 103 h 115"/>
                  <a:gd name="T70" fmla="*/ 58 w 73"/>
                  <a:gd name="T71" fmla="*/ 103 h 115"/>
                  <a:gd name="T72" fmla="*/ 62 w 73"/>
                  <a:gd name="T73" fmla="*/ 99 h 115"/>
                  <a:gd name="T74" fmla="*/ 66 w 73"/>
                  <a:gd name="T75" fmla="*/ 99 h 115"/>
                  <a:gd name="T76" fmla="*/ 69 w 73"/>
                  <a:gd name="T77" fmla="*/ 96 h 115"/>
                  <a:gd name="T78" fmla="*/ 69 w 73"/>
                  <a:gd name="T79" fmla="*/ 92 h 115"/>
                  <a:gd name="T80" fmla="*/ 73 w 73"/>
                  <a:gd name="T81" fmla="*/ 92 h 1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"/>
                  <a:gd name="T124" fmla="*/ 0 h 115"/>
                  <a:gd name="T125" fmla="*/ 73 w 73"/>
                  <a:gd name="T126" fmla="*/ 115 h 1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" h="115">
                    <a:moveTo>
                      <a:pt x="73" y="92"/>
                    </a:moveTo>
                    <a:lnTo>
                      <a:pt x="66" y="115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20" y="96"/>
                    </a:lnTo>
                    <a:lnTo>
                      <a:pt x="31" y="80"/>
                    </a:lnTo>
                    <a:lnTo>
                      <a:pt x="43" y="69"/>
                    </a:lnTo>
                    <a:lnTo>
                      <a:pt x="50" y="53"/>
                    </a:lnTo>
                    <a:lnTo>
                      <a:pt x="54" y="38"/>
                    </a:lnTo>
                    <a:lnTo>
                      <a:pt x="50" y="27"/>
                    </a:lnTo>
                    <a:lnTo>
                      <a:pt x="46" y="19"/>
                    </a:lnTo>
                    <a:lnTo>
                      <a:pt x="39" y="15"/>
                    </a:lnTo>
                    <a:lnTo>
                      <a:pt x="31" y="11"/>
                    </a:lnTo>
                    <a:lnTo>
                      <a:pt x="23" y="15"/>
                    </a:lnTo>
                    <a:lnTo>
                      <a:pt x="16" y="19"/>
                    </a:lnTo>
                    <a:lnTo>
                      <a:pt x="12" y="23"/>
                    </a:lnTo>
                    <a:lnTo>
                      <a:pt x="4" y="30"/>
                    </a:lnTo>
                    <a:lnTo>
                      <a:pt x="8" y="19"/>
                    </a:lnTo>
                    <a:lnTo>
                      <a:pt x="12" y="7"/>
                    </a:lnTo>
                    <a:lnTo>
                      <a:pt x="23" y="4"/>
                    </a:lnTo>
                    <a:lnTo>
                      <a:pt x="35" y="0"/>
                    </a:lnTo>
                    <a:lnTo>
                      <a:pt x="46" y="4"/>
                    </a:lnTo>
                    <a:lnTo>
                      <a:pt x="58" y="11"/>
                    </a:lnTo>
                    <a:lnTo>
                      <a:pt x="66" y="19"/>
                    </a:lnTo>
                    <a:lnTo>
                      <a:pt x="69" y="30"/>
                    </a:lnTo>
                    <a:lnTo>
                      <a:pt x="66" y="38"/>
                    </a:lnTo>
                    <a:lnTo>
                      <a:pt x="66" y="46"/>
                    </a:lnTo>
                    <a:lnTo>
                      <a:pt x="54" y="61"/>
                    </a:lnTo>
                    <a:lnTo>
                      <a:pt x="43" y="76"/>
                    </a:lnTo>
                    <a:lnTo>
                      <a:pt x="31" y="88"/>
                    </a:lnTo>
                    <a:lnTo>
                      <a:pt x="23" y="96"/>
                    </a:lnTo>
                    <a:lnTo>
                      <a:pt x="16" y="103"/>
                    </a:lnTo>
                    <a:lnTo>
                      <a:pt x="46" y="103"/>
                    </a:lnTo>
                    <a:lnTo>
                      <a:pt x="54" y="103"/>
                    </a:lnTo>
                    <a:lnTo>
                      <a:pt x="58" y="103"/>
                    </a:lnTo>
                    <a:lnTo>
                      <a:pt x="62" y="99"/>
                    </a:lnTo>
                    <a:lnTo>
                      <a:pt x="66" y="99"/>
                    </a:lnTo>
                    <a:lnTo>
                      <a:pt x="69" y="96"/>
                    </a:lnTo>
                    <a:lnTo>
                      <a:pt x="69" y="92"/>
                    </a:lnTo>
                    <a:lnTo>
                      <a:pt x="73" y="9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73" name="Freeform 138"/>
              <p:cNvSpPr>
                <a:spLocks noEditPoints="1"/>
              </p:cNvSpPr>
              <p:nvPr/>
            </p:nvSpPr>
            <p:spPr bwMode="auto">
              <a:xfrm>
                <a:off x="3028" y="1948"/>
                <a:ext cx="69" cy="115"/>
              </a:xfrm>
              <a:custGeom>
                <a:avLst/>
                <a:gdLst>
                  <a:gd name="T0" fmla="*/ 69 w 69"/>
                  <a:gd name="T1" fmla="*/ 0 h 115"/>
                  <a:gd name="T2" fmla="*/ 69 w 69"/>
                  <a:gd name="T3" fmla="*/ 4 h 115"/>
                  <a:gd name="T4" fmla="*/ 57 w 69"/>
                  <a:gd name="T5" fmla="*/ 7 h 115"/>
                  <a:gd name="T6" fmla="*/ 49 w 69"/>
                  <a:gd name="T7" fmla="*/ 7 h 115"/>
                  <a:gd name="T8" fmla="*/ 42 w 69"/>
                  <a:gd name="T9" fmla="*/ 11 h 115"/>
                  <a:gd name="T10" fmla="*/ 38 w 69"/>
                  <a:gd name="T11" fmla="*/ 19 h 115"/>
                  <a:gd name="T12" fmla="*/ 30 w 69"/>
                  <a:gd name="T13" fmla="*/ 27 h 115"/>
                  <a:gd name="T14" fmla="*/ 26 w 69"/>
                  <a:gd name="T15" fmla="*/ 34 h 115"/>
                  <a:gd name="T16" fmla="*/ 23 w 69"/>
                  <a:gd name="T17" fmla="*/ 42 h 115"/>
                  <a:gd name="T18" fmla="*/ 19 w 69"/>
                  <a:gd name="T19" fmla="*/ 53 h 115"/>
                  <a:gd name="T20" fmla="*/ 30 w 69"/>
                  <a:gd name="T21" fmla="*/ 46 h 115"/>
                  <a:gd name="T22" fmla="*/ 42 w 69"/>
                  <a:gd name="T23" fmla="*/ 46 h 115"/>
                  <a:gd name="T24" fmla="*/ 53 w 69"/>
                  <a:gd name="T25" fmla="*/ 46 h 115"/>
                  <a:gd name="T26" fmla="*/ 61 w 69"/>
                  <a:gd name="T27" fmla="*/ 53 h 115"/>
                  <a:gd name="T28" fmla="*/ 69 w 69"/>
                  <a:gd name="T29" fmla="*/ 65 h 115"/>
                  <a:gd name="T30" fmla="*/ 69 w 69"/>
                  <a:gd name="T31" fmla="*/ 76 h 115"/>
                  <a:gd name="T32" fmla="*/ 69 w 69"/>
                  <a:gd name="T33" fmla="*/ 92 h 115"/>
                  <a:gd name="T34" fmla="*/ 61 w 69"/>
                  <a:gd name="T35" fmla="*/ 103 h 115"/>
                  <a:gd name="T36" fmla="*/ 53 w 69"/>
                  <a:gd name="T37" fmla="*/ 111 h 115"/>
                  <a:gd name="T38" fmla="*/ 46 w 69"/>
                  <a:gd name="T39" fmla="*/ 115 h 115"/>
                  <a:gd name="T40" fmla="*/ 34 w 69"/>
                  <a:gd name="T41" fmla="*/ 115 h 115"/>
                  <a:gd name="T42" fmla="*/ 23 w 69"/>
                  <a:gd name="T43" fmla="*/ 115 h 115"/>
                  <a:gd name="T44" fmla="*/ 15 w 69"/>
                  <a:gd name="T45" fmla="*/ 107 h 115"/>
                  <a:gd name="T46" fmla="*/ 7 w 69"/>
                  <a:gd name="T47" fmla="*/ 99 h 115"/>
                  <a:gd name="T48" fmla="*/ 0 w 69"/>
                  <a:gd name="T49" fmla="*/ 84 h 115"/>
                  <a:gd name="T50" fmla="*/ 0 w 69"/>
                  <a:gd name="T51" fmla="*/ 69 h 115"/>
                  <a:gd name="T52" fmla="*/ 0 w 69"/>
                  <a:gd name="T53" fmla="*/ 57 h 115"/>
                  <a:gd name="T54" fmla="*/ 7 w 69"/>
                  <a:gd name="T55" fmla="*/ 42 h 115"/>
                  <a:gd name="T56" fmla="*/ 11 w 69"/>
                  <a:gd name="T57" fmla="*/ 30 h 115"/>
                  <a:gd name="T58" fmla="*/ 23 w 69"/>
                  <a:gd name="T59" fmla="*/ 19 h 115"/>
                  <a:gd name="T60" fmla="*/ 34 w 69"/>
                  <a:gd name="T61" fmla="*/ 11 h 115"/>
                  <a:gd name="T62" fmla="*/ 46 w 69"/>
                  <a:gd name="T63" fmla="*/ 4 h 115"/>
                  <a:gd name="T64" fmla="*/ 53 w 69"/>
                  <a:gd name="T65" fmla="*/ 0 h 115"/>
                  <a:gd name="T66" fmla="*/ 65 w 69"/>
                  <a:gd name="T67" fmla="*/ 0 h 115"/>
                  <a:gd name="T68" fmla="*/ 69 w 69"/>
                  <a:gd name="T69" fmla="*/ 0 h 115"/>
                  <a:gd name="T70" fmla="*/ 19 w 69"/>
                  <a:gd name="T71" fmla="*/ 57 h 115"/>
                  <a:gd name="T72" fmla="*/ 15 w 69"/>
                  <a:gd name="T73" fmla="*/ 69 h 115"/>
                  <a:gd name="T74" fmla="*/ 15 w 69"/>
                  <a:gd name="T75" fmla="*/ 76 h 115"/>
                  <a:gd name="T76" fmla="*/ 15 w 69"/>
                  <a:gd name="T77" fmla="*/ 84 h 115"/>
                  <a:gd name="T78" fmla="*/ 19 w 69"/>
                  <a:gd name="T79" fmla="*/ 92 h 115"/>
                  <a:gd name="T80" fmla="*/ 23 w 69"/>
                  <a:gd name="T81" fmla="*/ 99 h 115"/>
                  <a:gd name="T82" fmla="*/ 26 w 69"/>
                  <a:gd name="T83" fmla="*/ 107 h 115"/>
                  <a:gd name="T84" fmla="*/ 30 w 69"/>
                  <a:gd name="T85" fmla="*/ 111 h 115"/>
                  <a:gd name="T86" fmla="*/ 38 w 69"/>
                  <a:gd name="T87" fmla="*/ 111 h 115"/>
                  <a:gd name="T88" fmla="*/ 42 w 69"/>
                  <a:gd name="T89" fmla="*/ 111 h 115"/>
                  <a:gd name="T90" fmla="*/ 49 w 69"/>
                  <a:gd name="T91" fmla="*/ 103 h 115"/>
                  <a:gd name="T92" fmla="*/ 53 w 69"/>
                  <a:gd name="T93" fmla="*/ 96 h 115"/>
                  <a:gd name="T94" fmla="*/ 53 w 69"/>
                  <a:gd name="T95" fmla="*/ 84 h 115"/>
                  <a:gd name="T96" fmla="*/ 53 w 69"/>
                  <a:gd name="T97" fmla="*/ 73 h 115"/>
                  <a:gd name="T98" fmla="*/ 49 w 69"/>
                  <a:gd name="T99" fmla="*/ 61 h 115"/>
                  <a:gd name="T100" fmla="*/ 42 w 69"/>
                  <a:gd name="T101" fmla="*/ 53 h 115"/>
                  <a:gd name="T102" fmla="*/ 34 w 69"/>
                  <a:gd name="T103" fmla="*/ 50 h 115"/>
                  <a:gd name="T104" fmla="*/ 30 w 69"/>
                  <a:gd name="T105" fmla="*/ 53 h 115"/>
                  <a:gd name="T106" fmla="*/ 26 w 69"/>
                  <a:gd name="T107" fmla="*/ 53 h 115"/>
                  <a:gd name="T108" fmla="*/ 23 w 69"/>
                  <a:gd name="T109" fmla="*/ 53 h 115"/>
                  <a:gd name="T110" fmla="*/ 19 w 69"/>
                  <a:gd name="T111" fmla="*/ 57 h 1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9"/>
                  <a:gd name="T169" fmla="*/ 0 h 115"/>
                  <a:gd name="T170" fmla="*/ 69 w 69"/>
                  <a:gd name="T171" fmla="*/ 115 h 11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9" h="115">
                    <a:moveTo>
                      <a:pt x="69" y="0"/>
                    </a:moveTo>
                    <a:lnTo>
                      <a:pt x="69" y="4"/>
                    </a:lnTo>
                    <a:lnTo>
                      <a:pt x="57" y="7"/>
                    </a:lnTo>
                    <a:lnTo>
                      <a:pt x="49" y="7"/>
                    </a:lnTo>
                    <a:lnTo>
                      <a:pt x="42" y="11"/>
                    </a:lnTo>
                    <a:lnTo>
                      <a:pt x="38" y="19"/>
                    </a:lnTo>
                    <a:lnTo>
                      <a:pt x="30" y="27"/>
                    </a:lnTo>
                    <a:lnTo>
                      <a:pt x="26" y="34"/>
                    </a:lnTo>
                    <a:lnTo>
                      <a:pt x="23" y="42"/>
                    </a:lnTo>
                    <a:lnTo>
                      <a:pt x="19" y="53"/>
                    </a:lnTo>
                    <a:lnTo>
                      <a:pt x="30" y="46"/>
                    </a:lnTo>
                    <a:lnTo>
                      <a:pt x="42" y="46"/>
                    </a:lnTo>
                    <a:lnTo>
                      <a:pt x="53" y="46"/>
                    </a:lnTo>
                    <a:lnTo>
                      <a:pt x="61" y="53"/>
                    </a:lnTo>
                    <a:lnTo>
                      <a:pt x="69" y="65"/>
                    </a:lnTo>
                    <a:lnTo>
                      <a:pt x="69" y="76"/>
                    </a:lnTo>
                    <a:lnTo>
                      <a:pt x="69" y="92"/>
                    </a:lnTo>
                    <a:lnTo>
                      <a:pt x="61" y="103"/>
                    </a:lnTo>
                    <a:lnTo>
                      <a:pt x="53" y="111"/>
                    </a:lnTo>
                    <a:lnTo>
                      <a:pt x="46" y="115"/>
                    </a:lnTo>
                    <a:lnTo>
                      <a:pt x="34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7" y="99"/>
                    </a:lnTo>
                    <a:lnTo>
                      <a:pt x="0" y="84"/>
                    </a:lnTo>
                    <a:lnTo>
                      <a:pt x="0" y="69"/>
                    </a:lnTo>
                    <a:lnTo>
                      <a:pt x="0" y="57"/>
                    </a:lnTo>
                    <a:lnTo>
                      <a:pt x="7" y="42"/>
                    </a:lnTo>
                    <a:lnTo>
                      <a:pt x="11" y="30"/>
                    </a:lnTo>
                    <a:lnTo>
                      <a:pt x="23" y="19"/>
                    </a:lnTo>
                    <a:lnTo>
                      <a:pt x="34" y="11"/>
                    </a:lnTo>
                    <a:lnTo>
                      <a:pt x="46" y="4"/>
                    </a:lnTo>
                    <a:lnTo>
                      <a:pt x="53" y="0"/>
                    </a:lnTo>
                    <a:lnTo>
                      <a:pt x="65" y="0"/>
                    </a:lnTo>
                    <a:lnTo>
                      <a:pt x="69" y="0"/>
                    </a:lnTo>
                    <a:close/>
                    <a:moveTo>
                      <a:pt x="19" y="57"/>
                    </a:moveTo>
                    <a:lnTo>
                      <a:pt x="15" y="69"/>
                    </a:lnTo>
                    <a:lnTo>
                      <a:pt x="15" y="76"/>
                    </a:lnTo>
                    <a:lnTo>
                      <a:pt x="15" y="84"/>
                    </a:lnTo>
                    <a:lnTo>
                      <a:pt x="19" y="92"/>
                    </a:lnTo>
                    <a:lnTo>
                      <a:pt x="23" y="99"/>
                    </a:lnTo>
                    <a:lnTo>
                      <a:pt x="26" y="107"/>
                    </a:lnTo>
                    <a:lnTo>
                      <a:pt x="30" y="111"/>
                    </a:lnTo>
                    <a:lnTo>
                      <a:pt x="38" y="111"/>
                    </a:lnTo>
                    <a:lnTo>
                      <a:pt x="42" y="111"/>
                    </a:lnTo>
                    <a:lnTo>
                      <a:pt x="49" y="103"/>
                    </a:lnTo>
                    <a:lnTo>
                      <a:pt x="53" y="96"/>
                    </a:lnTo>
                    <a:lnTo>
                      <a:pt x="53" y="84"/>
                    </a:lnTo>
                    <a:lnTo>
                      <a:pt x="53" y="73"/>
                    </a:lnTo>
                    <a:lnTo>
                      <a:pt x="49" y="61"/>
                    </a:lnTo>
                    <a:lnTo>
                      <a:pt x="42" y="53"/>
                    </a:lnTo>
                    <a:lnTo>
                      <a:pt x="34" y="50"/>
                    </a:lnTo>
                    <a:lnTo>
                      <a:pt x="30" y="53"/>
                    </a:lnTo>
                    <a:lnTo>
                      <a:pt x="26" y="53"/>
                    </a:lnTo>
                    <a:lnTo>
                      <a:pt x="23" y="53"/>
                    </a:lnTo>
                    <a:lnTo>
                      <a:pt x="19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74" name="Rectangle 139"/>
              <p:cNvSpPr>
                <a:spLocks noChangeArrowheads="1"/>
              </p:cNvSpPr>
              <p:nvPr/>
            </p:nvSpPr>
            <p:spPr bwMode="auto">
              <a:xfrm>
                <a:off x="3304" y="192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5" name="Freeform 140"/>
              <p:cNvSpPr>
                <a:spLocks/>
              </p:cNvSpPr>
              <p:nvPr/>
            </p:nvSpPr>
            <p:spPr bwMode="auto">
              <a:xfrm>
                <a:off x="3511" y="2044"/>
                <a:ext cx="19" cy="19"/>
              </a:xfrm>
              <a:custGeom>
                <a:avLst/>
                <a:gdLst>
                  <a:gd name="T0" fmla="*/ 12 w 19"/>
                  <a:gd name="T1" fmla="*/ 0 h 19"/>
                  <a:gd name="T2" fmla="*/ 15 w 19"/>
                  <a:gd name="T3" fmla="*/ 0 h 19"/>
                  <a:gd name="T4" fmla="*/ 15 w 19"/>
                  <a:gd name="T5" fmla="*/ 3 h 19"/>
                  <a:gd name="T6" fmla="*/ 19 w 19"/>
                  <a:gd name="T7" fmla="*/ 7 h 19"/>
                  <a:gd name="T8" fmla="*/ 19 w 19"/>
                  <a:gd name="T9" fmla="*/ 11 h 19"/>
                  <a:gd name="T10" fmla="*/ 19 w 19"/>
                  <a:gd name="T11" fmla="*/ 15 h 19"/>
                  <a:gd name="T12" fmla="*/ 15 w 19"/>
                  <a:gd name="T13" fmla="*/ 19 h 19"/>
                  <a:gd name="T14" fmla="*/ 12 w 19"/>
                  <a:gd name="T15" fmla="*/ 19 h 19"/>
                  <a:gd name="T16" fmla="*/ 12 w 19"/>
                  <a:gd name="T17" fmla="*/ 19 h 19"/>
                  <a:gd name="T18" fmla="*/ 8 w 19"/>
                  <a:gd name="T19" fmla="*/ 19 h 19"/>
                  <a:gd name="T20" fmla="*/ 4 w 19"/>
                  <a:gd name="T21" fmla="*/ 19 h 19"/>
                  <a:gd name="T22" fmla="*/ 0 w 19"/>
                  <a:gd name="T23" fmla="*/ 15 h 19"/>
                  <a:gd name="T24" fmla="*/ 0 w 19"/>
                  <a:gd name="T25" fmla="*/ 11 h 19"/>
                  <a:gd name="T26" fmla="*/ 0 w 19"/>
                  <a:gd name="T27" fmla="*/ 7 h 19"/>
                  <a:gd name="T28" fmla="*/ 4 w 19"/>
                  <a:gd name="T29" fmla="*/ 3 h 19"/>
                  <a:gd name="T30" fmla="*/ 8 w 19"/>
                  <a:gd name="T31" fmla="*/ 0 h 19"/>
                  <a:gd name="T32" fmla="*/ 12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12" y="0"/>
                    </a:moveTo>
                    <a:lnTo>
                      <a:pt x="15" y="0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11"/>
                    </a:lnTo>
                    <a:lnTo>
                      <a:pt x="19" y="15"/>
                    </a:lnTo>
                    <a:lnTo>
                      <a:pt x="15" y="19"/>
                    </a:lnTo>
                    <a:lnTo>
                      <a:pt x="12" y="19"/>
                    </a:lnTo>
                    <a:lnTo>
                      <a:pt x="8" y="19"/>
                    </a:lnTo>
                    <a:lnTo>
                      <a:pt x="4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4" y="3"/>
                    </a:lnTo>
                    <a:lnTo>
                      <a:pt x="8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76" name="Freeform 141"/>
              <p:cNvSpPr>
                <a:spLocks noEditPoints="1"/>
              </p:cNvSpPr>
              <p:nvPr/>
            </p:nvSpPr>
            <p:spPr bwMode="auto">
              <a:xfrm>
                <a:off x="3549" y="1948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4 w 69"/>
                  <a:gd name="T5" fmla="*/ 27 h 115"/>
                  <a:gd name="T6" fmla="*/ 12 w 69"/>
                  <a:gd name="T7" fmla="*/ 15 h 115"/>
                  <a:gd name="T8" fmla="*/ 20 w 69"/>
                  <a:gd name="T9" fmla="*/ 7 h 115"/>
                  <a:gd name="T10" fmla="*/ 27 w 69"/>
                  <a:gd name="T11" fmla="*/ 4 h 115"/>
                  <a:gd name="T12" fmla="*/ 35 w 69"/>
                  <a:gd name="T13" fmla="*/ 0 h 115"/>
                  <a:gd name="T14" fmla="*/ 43 w 69"/>
                  <a:gd name="T15" fmla="*/ 4 h 115"/>
                  <a:gd name="T16" fmla="*/ 50 w 69"/>
                  <a:gd name="T17" fmla="*/ 7 h 115"/>
                  <a:gd name="T18" fmla="*/ 58 w 69"/>
                  <a:gd name="T19" fmla="*/ 15 h 115"/>
                  <a:gd name="T20" fmla="*/ 62 w 69"/>
                  <a:gd name="T21" fmla="*/ 27 h 115"/>
                  <a:gd name="T22" fmla="*/ 66 w 69"/>
                  <a:gd name="T23" fmla="*/ 42 h 115"/>
                  <a:gd name="T24" fmla="*/ 69 w 69"/>
                  <a:gd name="T25" fmla="*/ 57 h 115"/>
                  <a:gd name="T26" fmla="*/ 69 w 69"/>
                  <a:gd name="T27" fmla="*/ 76 h 115"/>
                  <a:gd name="T28" fmla="*/ 62 w 69"/>
                  <a:gd name="T29" fmla="*/ 92 h 115"/>
                  <a:gd name="T30" fmla="*/ 58 w 69"/>
                  <a:gd name="T31" fmla="*/ 103 h 115"/>
                  <a:gd name="T32" fmla="*/ 50 w 69"/>
                  <a:gd name="T33" fmla="*/ 111 h 115"/>
                  <a:gd name="T34" fmla="*/ 43 w 69"/>
                  <a:gd name="T35" fmla="*/ 115 h 115"/>
                  <a:gd name="T36" fmla="*/ 35 w 69"/>
                  <a:gd name="T37" fmla="*/ 115 h 115"/>
                  <a:gd name="T38" fmla="*/ 23 w 69"/>
                  <a:gd name="T39" fmla="*/ 115 h 115"/>
                  <a:gd name="T40" fmla="*/ 16 w 69"/>
                  <a:gd name="T41" fmla="*/ 107 h 115"/>
                  <a:gd name="T42" fmla="*/ 8 w 69"/>
                  <a:gd name="T43" fmla="*/ 96 h 115"/>
                  <a:gd name="T44" fmla="*/ 0 w 69"/>
                  <a:gd name="T45" fmla="*/ 80 h 115"/>
                  <a:gd name="T46" fmla="*/ 0 w 69"/>
                  <a:gd name="T47" fmla="*/ 57 h 115"/>
                  <a:gd name="T48" fmla="*/ 16 w 69"/>
                  <a:gd name="T49" fmla="*/ 61 h 115"/>
                  <a:gd name="T50" fmla="*/ 16 w 69"/>
                  <a:gd name="T51" fmla="*/ 80 h 115"/>
                  <a:gd name="T52" fmla="*/ 20 w 69"/>
                  <a:gd name="T53" fmla="*/ 99 h 115"/>
                  <a:gd name="T54" fmla="*/ 23 w 69"/>
                  <a:gd name="T55" fmla="*/ 107 h 115"/>
                  <a:gd name="T56" fmla="*/ 27 w 69"/>
                  <a:gd name="T57" fmla="*/ 111 h 115"/>
                  <a:gd name="T58" fmla="*/ 35 w 69"/>
                  <a:gd name="T59" fmla="*/ 111 h 115"/>
                  <a:gd name="T60" fmla="*/ 39 w 69"/>
                  <a:gd name="T61" fmla="*/ 111 h 115"/>
                  <a:gd name="T62" fmla="*/ 43 w 69"/>
                  <a:gd name="T63" fmla="*/ 107 h 115"/>
                  <a:gd name="T64" fmla="*/ 46 w 69"/>
                  <a:gd name="T65" fmla="*/ 103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8 h 115"/>
                  <a:gd name="T74" fmla="*/ 50 w 69"/>
                  <a:gd name="T75" fmla="*/ 23 h 115"/>
                  <a:gd name="T76" fmla="*/ 46 w 69"/>
                  <a:gd name="T77" fmla="*/ 15 h 115"/>
                  <a:gd name="T78" fmla="*/ 43 w 69"/>
                  <a:gd name="T79" fmla="*/ 7 h 115"/>
                  <a:gd name="T80" fmla="*/ 39 w 69"/>
                  <a:gd name="T81" fmla="*/ 7 h 115"/>
                  <a:gd name="T82" fmla="*/ 35 w 69"/>
                  <a:gd name="T83" fmla="*/ 7 h 115"/>
                  <a:gd name="T84" fmla="*/ 27 w 69"/>
                  <a:gd name="T85" fmla="*/ 7 h 115"/>
                  <a:gd name="T86" fmla="*/ 23 w 69"/>
                  <a:gd name="T87" fmla="*/ 11 h 115"/>
                  <a:gd name="T88" fmla="*/ 20 w 69"/>
                  <a:gd name="T89" fmla="*/ 19 h 115"/>
                  <a:gd name="T90" fmla="*/ 16 w 69"/>
                  <a:gd name="T91" fmla="*/ 30 h 115"/>
                  <a:gd name="T92" fmla="*/ 16 w 69"/>
                  <a:gd name="T93" fmla="*/ 46 h 115"/>
                  <a:gd name="T94" fmla="*/ 16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2" y="15"/>
                    </a:lnTo>
                    <a:lnTo>
                      <a:pt x="20" y="7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3" y="4"/>
                    </a:lnTo>
                    <a:lnTo>
                      <a:pt x="50" y="7"/>
                    </a:lnTo>
                    <a:lnTo>
                      <a:pt x="58" y="15"/>
                    </a:lnTo>
                    <a:lnTo>
                      <a:pt x="62" y="27"/>
                    </a:lnTo>
                    <a:lnTo>
                      <a:pt x="66" y="42"/>
                    </a:lnTo>
                    <a:lnTo>
                      <a:pt x="69" y="57"/>
                    </a:lnTo>
                    <a:lnTo>
                      <a:pt x="69" y="76"/>
                    </a:lnTo>
                    <a:lnTo>
                      <a:pt x="62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3" y="115"/>
                    </a:lnTo>
                    <a:lnTo>
                      <a:pt x="35" y="115"/>
                    </a:lnTo>
                    <a:lnTo>
                      <a:pt x="23" y="115"/>
                    </a:lnTo>
                    <a:lnTo>
                      <a:pt x="16" y="107"/>
                    </a:lnTo>
                    <a:lnTo>
                      <a:pt x="8" y="96"/>
                    </a:lnTo>
                    <a:lnTo>
                      <a:pt x="0" y="80"/>
                    </a:lnTo>
                    <a:lnTo>
                      <a:pt x="0" y="57"/>
                    </a:lnTo>
                    <a:close/>
                    <a:moveTo>
                      <a:pt x="16" y="61"/>
                    </a:moveTo>
                    <a:lnTo>
                      <a:pt x="16" y="80"/>
                    </a:lnTo>
                    <a:lnTo>
                      <a:pt x="20" y="99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35" y="111"/>
                    </a:lnTo>
                    <a:lnTo>
                      <a:pt x="39" y="111"/>
                    </a:lnTo>
                    <a:lnTo>
                      <a:pt x="43" y="107"/>
                    </a:lnTo>
                    <a:lnTo>
                      <a:pt x="46" y="103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3" y="7"/>
                    </a:lnTo>
                    <a:lnTo>
                      <a:pt x="39" y="7"/>
                    </a:lnTo>
                    <a:lnTo>
                      <a:pt x="35" y="7"/>
                    </a:lnTo>
                    <a:lnTo>
                      <a:pt x="27" y="7"/>
                    </a:lnTo>
                    <a:lnTo>
                      <a:pt x="23" y="11"/>
                    </a:lnTo>
                    <a:lnTo>
                      <a:pt x="20" y="19"/>
                    </a:lnTo>
                    <a:lnTo>
                      <a:pt x="16" y="30"/>
                    </a:lnTo>
                    <a:lnTo>
                      <a:pt x="16" y="46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77" name="Freeform 142"/>
              <p:cNvSpPr>
                <a:spLocks noEditPoints="1"/>
              </p:cNvSpPr>
              <p:nvPr/>
            </p:nvSpPr>
            <p:spPr bwMode="auto">
              <a:xfrm>
                <a:off x="3634" y="1948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4 w 69"/>
                  <a:gd name="T5" fmla="*/ 27 h 115"/>
                  <a:gd name="T6" fmla="*/ 11 w 69"/>
                  <a:gd name="T7" fmla="*/ 15 h 115"/>
                  <a:gd name="T8" fmla="*/ 19 w 69"/>
                  <a:gd name="T9" fmla="*/ 7 h 115"/>
                  <a:gd name="T10" fmla="*/ 27 w 69"/>
                  <a:gd name="T11" fmla="*/ 4 h 115"/>
                  <a:gd name="T12" fmla="*/ 34 w 69"/>
                  <a:gd name="T13" fmla="*/ 0 h 115"/>
                  <a:gd name="T14" fmla="*/ 42 w 69"/>
                  <a:gd name="T15" fmla="*/ 4 h 115"/>
                  <a:gd name="T16" fmla="*/ 50 w 69"/>
                  <a:gd name="T17" fmla="*/ 7 h 115"/>
                  <a:gd name="T18" fmla="*/ 57 w 69"/>
                  <a:gd name="T19" fmla="*/ 15 h 115"/>
                  <a:gd name="T20" fmla="*/ 61 w 69"/>
                  <a:gd name="T21" fmla="*/ 27 h 115"/>
                  <a:gd name="T22" fmla="*/ 65 w 69"/>
                  <a:gd name="T23" fmla="*/ 42 h 115"/>
                  <a:gd name="T24" fmla="*/ 69 w 69"/>
                  <a:gd name="T25" fmla="*/ 57 h 115"/>
                  <a:gd name="T26" fmla="*/ 65 w 69"/>
                  <a:gd name="T27" fmla="*/ 76 h 115"/>
                  <a:gd name="T28" fmla="*/ 61 w 69"/>
                  <a:gd name="T29" fmla="*/ 92 h 115"/>
                  <a:gd name="T30" fmla="*/ 57 w 69"/>
                  <a:gd name="T31" fmla="*/ 103 h 115"/>
                  <a:gd name="T32" fmla="*/ 50 w 69"/>
                  <a:gd name="T33" fmla="*/ 111 h 115"/>
                  <a:gd name="T34" fmla="*/ 42 w 69"/>
                  <a:gd name="T35" fmla="*/ 115 h 115"/>
                  <a:gd name="T36" fmla="*/ 31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7 w 69"/>
                  <a:gd name="T43" fmla="*/ 96 h 115"/>
                  <a:gd name="T44" fmla="*/ 0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5 w 69"/>
                  <a:gd name="T51" fmla="*/ 80 h 115"/>
                  <a:gd name="T52" fmla="*/ 19 w 69"/>
                  <a:gd name="T53" fmla="*/ 99 h 115"/>
                  <a:gd name="T54" fmla="*/ 23 w 69"/>
                  <a:gd name="T55" fmla="*/ 107 h 115"/>
                  <a:gd name="T56" fmla="*/ 27 w 69"/>
                  <a:gd name="T57" fmla="*/ 111 h 115"/>
                  <a:gd name="T58" fmla="*/ 34 w 69"/>
                  <a:gd name="T59" fmla="*/ 111 h 115"/>
                  <a:gd name="T60" fmla="*/ 38 w 69"/>
                  <a:gd name="T61" fmla="*/ 111 h 115"/>
                  <a:gd name="T62" fmla="*/ 42 w 69"/>
                  <a:gd name="T63" fmla="*/ 107 h 115"/>
                  <a:gd name="T64" fmla="*/ 46 w 69"/>
                  <a:gd name="T65" fmla="*/ 103 h 115"/>
                  <a:gd name="T66" fmla="*/ 50 w 69"/>
                  <a:gd name="T67" fmla="*/ 92 h 115"/>
                  <a:gd name="T68" fmla="*/ 50 w 69"/>
                  <a:gd name="T69" fmla="*/ 76 h 115"/>
                  <a:gd name="T70" fmla="*/ 54 w 69"/>
                  <a:gd name="T71" fmla="*/ 53 h 115"/>
                  <a:gd name="T72" fmla="*/ 50 w 69"/>
                  <a:gd name="T73" fmla="*/ 38 h 115"/>
                  <a:gd name="T74" fmla="*/ 50 w 69"/>
                  <a:gd name="T75" fmla="*/ 23 h 115"/>
                  <a:gd name="T76" fmla="*/ 46 w 69"/>
                  <a:gd name="T77" fmla="*/ 15 h 115"/>
                  <a:gd name="T78" fmla="*/ 42 w 69"/>
                  <a:gd name="T79" fmla="*/ 7 h 115"/>
                  <a:gd name="T80" fmla="*/ 38 w 69"/>
                  <a:gd name="T81" fmla="*/ 7 h 115"/>
                  <a:gd name="T82" fmla="*/ 34 w 69"/>
                  <a:gd name="T83" fmla="*/ 7 h 115"/>
                  <a:gd name="T84" fmla="*/ 27 w 69"/>
                  <a:gd name="T85" fmla="*/ 7 h 115"/>
                  <a:gd name="T86" fmla="*/ 23 w 69"/>
                  <a:gd name="T87" fmla="*/ 11 h 115"/>
                  <a:gd name="T88" fmla="*/ 19 w 69"/>
                  <a:gd name="T89" fmla="*/ 19 h 115"/>
                  <a:gd name="T90" fmla="*/ 15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1" y="15"/>
                    </a:lnTo>
                    <a:lnTo>
                      <a:pt x="19" y="7"/>
                    </a:lnTo>
                    <a:lnTo>
                      <a:pt x="27" y="4"/>
                    </a:lnTo>
                    <a:lnTo>
                      <a:pt x="34" y="0"/>
                    </a:lnTo>
                    <a:lnTo>
                      <a:pt x="42" y="4"/>
                    </a:lnTo>
                    <a:lnTo>
                      <a:pt x="50" y="7"/>
                    </a:lnTo>
                    <a:lnTo>
                      <a:pt x="57" y="15"/>
                    </a:lnTo>
                    <a:lnTo>
                      <a:pt x="61" y="27"/>
                    </a:lnTo>
                    <a:lnTo>
                      <a:pt x="65" y="42"/>
                    </a:lnTo>
                    <a:lnTo>
                      <a:pt x="69" y="57"/>
                    </a:lnTo>
                    <a:lnTo>
                      <a:pt x="65" y="76"/>
                    </a:lnTo>
                    <a:lnTo>
                      <a:pt x="61" y="92"/>
                    </a:lnTo>
                    <a:lnTo>
                      <a:pt x="57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1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7" y="96"/>
                    </a:lnTo>
                    <a:lnTo>
                      <a:pt x="0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5" y="80"/>
                    </a:lnTo>
                    <a:lnTo>
                      <a:pt x="19" y="99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3"/>
                    </a:lnTo>
                    <a:lnTo>
                      <a:pt x="50" y="92"/>
                    </a:lnTo>
                    <a:lnTo>
                      <a:pt x="50" y="76"/>
                    </a:lnTo>
                    <a:lnTo>
                      <a:pt x="54" y="53"/>
                    </a:lnTo>
                    <a:lnTo>
                      <a:pt x="50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4" y="7"/>
                    </a:lnTo>
                    <a:lnTo>
                      <a:pt x="27" y="7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5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78" name="Freeform 143"/>
              <p:cNvSpPr>
                <a:spLocks noEditPoints="1"/>
              </p:cNvSpPr>
              <p:nvPr/>
            </p:nvSpPr>
            <p:spPr bwMode="auto">
              <a:xfrm>
                <a:off x="3714" y="1948"/>
                <a:ext cx="73" cy="115"/>
              </a:xfrm>
              <a:custGeom>
                <a:avLst/>
                <a:gdLst>
                  <a:gd name="T0" fmla="*/ 0 w 73"/>
                  <a:gd name="T1" fmla="*/ 57 h 115"/>
                  <a:gd name="T2" fmla="*/ 4 w 73"/>
                  <a:gd name="T3" fmla="*/ 42 h 115"/>
                  <a:gd name="T4" fmla="*/ 8 w 73"/>
                  <a:gd name="T5" fmla="*/ 27 h 115"/>
                  <a:gd name="T6" fmla="*/ 16 w 73"/>
                  <a:gd name="T7" fmla="*/ 15 h 115"/>
                  <a:gd name="T8" fmla="*/ 23 w 73"/>
                  <a:gd name="T9" fmla="*/ 7 h 115"/>
                  <a:gd name="T10" fmla="*/ 31 w 73"/>
                  <a:gd name="T11" fmla="*/ 4 h 115"/>
                  <a:gd name="T12" fmla="*/ 39 w 73"/>
                  <a:gd name="T13" fmla="*/ 0 h 115"/>
                  <a:gd name="T14" fmla="*/ 46 w 73"/>
                  <a:gd name="T15" fmla="*/ 4 h 115"/>
                  <a:gd name="T16" fmla="*/ 54 w 73"/>
                  <a:gd name="T17" fmla="*/ 7 h 115"/>
                  <a:gd name="T18" fmla="*/ 58 w 73"/>
                  <a:gd name="T19" fmla="*/ 15 h 115"/>
                  <a:gd name="T20" fmla="*/ 66 w 73"/>
                  <a:gd name="T21" fmla="*/ 27 h 115"/>
                  <a:gd name="T22" fmla="*/ 69 w 73"/>
                  <a:gd name="T23" fmla="*/ 42 h 115"/>
                  <a:gd name="T24" fmla="*/ 73 w 73"/>
                  <a:gd name="T25" fmla="*/ 57 h 115"/>
                  <a:gd name="T26" fmla="*/ 69 w 73"/>
                  <a:gd name="T27" fmla="*/ 76 h 115"/>
                  <a:gd name="T28" fmla="*/ 66 w 73"/>
                  <a:gd name="T29" fmla="*/ 92 h 115"/>
                  <a:gd name="T30" fmla="*/ 62 w 73"/>
                  <a:gd name="T31" fmla="*/ 103 h 115"/>
                  <a:gd name="T32" fmla="*/ 54 w 73"/>
                  <a:gd name="T33" fmla="*/ 111 h 115"/>
                  <a:gd name="T34" fmla="*/ 43 w 73"/>
                  <a:gd name="T35" fmla="*/ 115 h 115"/>
                  <a:gd name="T36" fmla="*/ 35 w 73"/>
                  <a:gd name="T37" fmla="*/ 115 h 115"/>
                  <a:gd name="T38" fmla="*/ 27 w 73"/>
                  <a:gd name="T39" fmla="*/ 115 h 115"/>
                  <a:gd name="T40" fmla="*/ 20 w 73"/>
                  <a:gd name="T41" fmla="*/ 107 h 115"/>
                  <a:gd name="T42" fmla="*/ 12 w 73"/>
                  <a:gd name="T43" fmla="*/ 96 h 115"/>
                  <a:gd name="T44" fmla="*/ 4 w 73"/>
                  <a:gd name="T45" fmla="*/ 80 h 115"/>
                  <a:gd name="T46" fmla="*/ 0 w 73"/>
                  <a:gd name="T47" fmla="*/ 57 h 115"/>
                  <a:gd name="T48" fmla="*/ 20 w 73"/>
                  <a:gd name="T49" fmla="*/ 61 h 115"/>
                  <a:gd name="T50" fmla="*/ 20 w 73"/>
                  <a:gd name="T51" fmla="*/ 80 h 115"/>
                  <a:gd name="T52" fmla="*/ 23 w 73"/>
                  <a:gd name="T53" fmla="*/ 99 h 115"/>
                  <a:gd name="T54" fmla="*/ 27 w 73"/>
                  <a:gd name="T55" fmla="*/ 107 h 115"/>
                  <a:gd name="T56" fmla="*/ 31 w 73"/>
                  <a:gd name="T57" fmla="*/ 111 h 115"/>
                  <a:gd name="T58" fmla="*/ 35 w 73"/>
                  <a:gd name="T59" fmla="*/ 111 h 115"/>
                  <a:gd name="T60" fmla="*/ 43 w 73"/>
                  <a:gd name="T61" fmla="*/ 111 h 115"/>
                  <a:gd name="T62" fmla="*/ 46 w 73"/>
                  <a:gd name="T63" fmla="*/ 107 h 115"/>
                  <a:gd name="T64" fmla="*/ 50 w 73"/>
                  <a:gd name="T65" fmla="*/ 103 h 115"/>
                  <a:gd name="T66" fmla="*/ 54 w 73"/>
                  <a:gd name="T67" fmla="*/ 92 h 115"/>
                  <a:gd name="T68" fmla="*/ 54 w 73"/>
                  <a:gd name="T69" fmla="*/ 76 h 115"/>
                  <a:gd name="T70" fmla="*/ 58 w 73"/>
                  <a:gd name="T71" fmla="*/ 53 h 115"/>
                  <a:gd name="T72" fmla="*/ 54 w 73"/>
                  <a:gd name="T73" fmla="*/ 38 h 115"/>
                  <a:gd name="T74" fmla="*/ 54 w 73"/>
                  <a:gd name="T75" fmla="*/ 23 h 115"/>
                  <a:gd name="T76" fmla="*/ 50 w 73"/>
                  <a:gd name="T77" fmla="*/ 15 h 115"/>
                  <a:gd name="T78" fmla="*/ 46 w 73"/>
                  <a:gd name="T79" fmla="*/ 7 h 115"/>
                  <a:gd name="T80" fmla="*/ 43 w 73"/>
                  <a:gd name="T81" fmla="*/ 7 h 115"/>
                  <a:gd name="T82" fmla="*/ 39 w 73"/>
                  <a:gd name="T83" fmla="*/ 7 h 115"/>
                  <a:gd name="T84" fmla="*/ 31 w 73"/>
                  <a:gd name="T85" fmla="*/ 7 h 115"/>
                  <a:gd name="T86" fmla="*/ 27 w 73"/>
                  <a:gd name="T87" fmla="*/ 11 h 115"/>
                  <a:gd name="T88" fmla="*/ 23 w 73"/>
                  <a:gd name="T89" fmla="*/ 19 h 115"/>
                  <a:gd name="T90" fmla="*/ 20 w 73"/>
                  <a:gd name="T91" fmla="*/ 30 h 115"/>
                  <a:gd name="T92" fmla="*/ 20 w 73"/>
                  <a:gd name="T93" fmla="*/ 46 h 115"/>
                  <a:gd name="T94" fmla="*/ 20 w 73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7"/>
                    </a:moveTo>
                    <a:lnTo>
                      <a:pt x="4" y="42"/>
                    </a:lnTo>
                    <a:lnTo>
                      <a:pt x="8" y="27"/>
                    </a:lnTo>
                    <a:lnTo>
                      <a:pt x="16" y="15"/>
                    </a:lnTo>
                    <a:lnTo>
                      <a:pt x="23" y="7"/>
                    </a:lnTo>
                    <a:lnTo>
                      <a:pt x="31" y="4"/>
                    </a:lnTo>
                    <a:lnTo>
                      <a:pt x="39" y="0"/>
                    </a:lnTo>
                    <a:lnTo>
                      <a:pt x="46" y="4"/>
                    </a:lnTo>
                    <a:lnTo>
                      <a:pt x="54" y="7"/>
                    </a:lnTo>
                    <a:lnTo>
                      <a:pt x="58" y="15"/>
                    </a:lnTo>
                    <a:lnTo>
                      <a:pt x="66" y="27"/>
                    </a:lnTo>
                    <a:lnTo>
                      <a:pt x="69" y="42"/>
                    </a:lnTo>
                    <a:lnTo>
                      <a:pt x="73" y="57"/>
                    </a:lnTo>
                    <a:lnTo>
                      <a:pt x="69" y="76"/>
                    </a:lnTo>
                    <a:lnTo>
                      <a:pt x="66" y="92"/>
                    </a:lnTo>
                    <a:lnTo>
                      <a:pt x="62" y="103"/>
                    </a:lnTo>
                    <a:lnTo>
                      <a:pt x="54" y="111"/>
                    </a:lnTo>
                    <a:lnTo>
                      <a:pt x="43" y="115"/>
                    </a:lnTo>
                    <a:lnTo>
                      <a:pt x="35" y="115"/>
                    </a:lnTo>
                    <a:lnTo>
                      <a:pt x="27" y="115"/>
                    </a:lnTo>
                    <a:lnTo>
                      <a:pt x="20" y="107"/>
                    </a:lnTo>
                    <a:lnTo>
                      <a:pt x="12" y="96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20" y="61"/>
                    </a:moveTo>
                    <a:lnTo>
                      <a:pt x="20" y="80"/>
                    </a:lnTo>
                    <a:lnTo>
                      <a:pt x="23" y="99"/>
                    </a:lnTo>
                    <a:lnTo>
                      <a:pt x="27" y="107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43" y="111"/>
                    </a:lnTo>
                    <a:lnTo>
                      <a:pt x="46" y="107"/>
                    </a:lnTo>
                    <a:lnTo>
                      <a:pt x="50" y="103"/>
                    </a:lnTo>
                    <a:lnTo>
                      <a:pt x="54" y="92"/>
                    </a:lnTo>
                    <a:lnTo>
                      <a:pt x="54" y="76"/>
                    </a:lnTo>
                    <a:lnTo>
                      <a:pt x="58" y="53"/>
                    </a:lnTo>
                    <a:lnTo>
                      <a:pt x="54" y="38"/>
                    </a:lnTo>
                    <a:lnTo>
                      <a:pt x="54" y="23"/>
                    </a:lnTo>
                    <a:lnTo>
                      <a:pt x="50" y="15"/>
                    </a:lnTo>
                    <a:lnTo>
                      <a:pt x="46" y="7"/>
                    </a:lnTo>
                    <a:lnTo>
                      <a:pt x="43" y="7"/>
                    </a:lnTo>
                    <a:lnTo>
                      <a:pt x="39" y="7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3" y="19"/>
                    </a:lnTo>
                    <a:lnTo>
                      <a:pt x="20" y="30"/>
                    </a:lnTo>
                    <a:lnTo>
                      <a:pt x="20" y="46"/>
                    </a:lnTo>
                    <a:lnTo>
                      <a:pt x="20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79" name="Freeform 144"/>
              <p:cNvSpPr>
                <a:spLocks noEditPoints="1"/>
              </p:cNvSpPr>
              <p:nvPr/>
            </p:nvSpPr>
            <p:spPr bwMode="auto">
              <a:xfrm>
                <a:off x="3799" y="1948"/>
                <a:ext cx="73" cy="115"/>
              </a:xfrm>
              <a:custGeom>
                <a:avLst/>
                <a:gdLst>
                  <a:gd name="T0" fmla="*/ 4 w 73"/>
                  <a:gd name="T1" fmla="*/ 115 h 115"/>
                  <a:gd name="T2" fmla="*/ 4 w 73"/>
                  <a:gd name="T3" fmla="*/ 115 h 115"/>
                  <a:gd name="T4" fmla="*/ 11 w 73"/>
                  <a:gd name="T5" fmla="*/ 115 h 115"/>
                  <a:gd name="T6" fmla="*/ 23 w 73"/>
                  <a:gd name="T7" fmla="*/ 111 h 115"/>
                  <a:gd name="T8" fmla="*/ 30 w 73"/>
                  <a:gd name="T9" fmla="*/ 103 h 115"/>
                  <a:gd name="T10" fmla="*/ 42 w 73"/>
                  <a:gd name="T11" fmla="*/ 92 h 115"/>
                  <a:gd name="T12" fmla="*/ 46 w 73"/>
                  <a:gd name="T13" fmla="*/ 76 h 115"/>
                  <a:gd name="T14" fmla="*/ 54 w 73"/>
                  <a:gd name="T15" fmla="*/ 65 h 115"/>
                  <a:gd name="T16" fmla="*/ 42 w 73"/>
                  <a:gd name="T17" fmla="*/ 69 h 115"/>
                  <a:gd name="T18" fmla="*/ 30 w 73"/>
                  <a:gd name="T19" fmla="*/ 73 h 115"/>
                  <a:gd name="T20" fmla="*/ 19 w 73"/>
                  <a:gd name="T21" fmla="*/ 69 h 115"/>
                  <a:gd name="T22" fmla="*/ 7 w 73"/>
                  <a:gd name="T23" fmla="*/ 65 h 115"/>
                  <a:gd name="T24" fmla="*/ 4 w 73"/>
                  <a:gd name="T25" fmla="*/ 53 h 115"/>
                  <a:gd name="T26" fmla="*/ 0 w 73"/>
                  <a:gd name="T27" fmla="*/ 38 h 115"/>
                  <a:gd name="T28" fmla="*/ 4 w 73"/>
                  <a:gd name="T29" fmla="*/ 27 h 115"/>
                  <a:gd name="T30" fmla="*/ 7 w 73"/>
                  <a:gd name="T31" fmla="*/ 15 h 115"/>
                  <a:gd name="T32" fmla="*/ 15 w 73"/>
                  <a:gd name="T33" fmla="*/ 7 h 115"/>
                  <a:gd name="T34" fmla="*/ 27 w 73"/>
                  <a:gd name="T35" fmla="*/ 4 h 115"/>
                  <a:gd name="T36" fmla="*/ 34 w 73"/>
                  <a:gd name="T37" fmla="*/ 0 h 115"/>
                  <a:gd name="T38" fmla="*/ 50 w 73"/>
                  <a:gd name="T39" fmla="*/ 4 h 115"/>
                  <a:gd name="T40" fmla="*/ 57 w 73"/>
                  <a:gd name="T41" fmla="*/ 11 h 115"/>
                  <a:gd name="T42" fmla="*/ 65 w 73"/>
                  <a:gd name="T43" fmla="*/ 23 h 115"/>
                  <a:gd name="T44" fmla="*/ 69 w 73"/>
                  <a:gd name="T45" fmla="*/ 34 h 115"/>
                  <a:gd name="T46" fmla="*/ 73 w 73"/>
                  <a:gd name="T47" fmla="*/ 46 h 115"/>
                  <a:gd name="T48" fmla="*/ 69 w 73"/>
                  <a:gd name="T49" fmla="*/ 65 h 115"/>
                  <a:gd name="T50" fmla="*/ 61 w 73"/>
                  <a:gd name="T51" fmla="*/ 80 h 115"/>
                  <a:gd name="T52" fmla="*/ 50 w 73"/>
                  <a:gd name="T53" fmla="*/ 96 h 115"/>
                  <a:gd name="T54" fmla="*/ 38 w 73"/>
                  <a:gd name="T55" fmla="*/ 107 h 115"/>
                  <a:gd name="T56" fmla="*/ 23 w 73"/>
                  <a:gd name="T57" fmla="*/ 115 h 115"/>
                  <a:gd name="T58" fmla="*/ 7 w 73"/>
                  <a:gd name="T59" fmla="*/ 115 h 115"/>
                  <a:gd name="T60" fmla="*/ 4 w 73"/>
                  <a:gd name="T61" fmla="*/ 115 h 115"/>
                  <a:gd name="T62" fmla="*/ 54 w 73"/>
                  <a:gd name="T63" fmla="*/ 57 h 115"/>
                  <a:gd name="T64" fmla="*/ 54 w 73"/>
                  <a:gd name="T65" fmla="*/ 50 h 115"/>
                  <a:gd name="T66" fmla="*/ 54 w 73"/>
                  <a:gd name="T67" fmla="*/ 42 h 115"/>
                  <a:gd name="T68" fmla="*/ 54 w 73"/>
                  <a:gd name="T69" fmla="*/ 34 h 115"/>
                  <a:gd name="T70" fmla="*/ 54 w 73"/>
                  <a:gd name="T71" fmla="*/ 27 h 115"/>
                  <a:gd name="T72" fmla="*/ 50 w 73"/>
                  <a:gd name="T73" fmla="*/ 15 h 115"/>
                  <a:gd name="T74" fmla="*/ 46 w 73"/>
                  <a:gd name="T75" fmla="*/ 11 h 115"/>
                  <a:gd name="T76" fmla="*/ 42 w 73"/>
                  <a:gd name="T77" fmla="*/ 7 h 115"/>
                  <a:gd name="T78" fmla="*/ 34 w 73"/>
                  <a:gd name="T79" fmla="*/ 7 h 115"/>
                  <a:gd name="T80" fmla="*/ 27 w 73"/>
                  <a:gd name="T81" fmla="*/ 7 h 115"/>
                  <a:gd name="T82" fmla="*/ 23 w 73"/>
                  <a:gd name="T83" fmla="*/ 11 h 115"/>
                  <a:gd name="T84" fmla="*/ 19 w 73"/>
                  <a:gd name="T85" fmla="*/ 19 h 115"/>
                  <a:gd name="T86" fmla="*/ 15 w 73"/>
                  <a:gd name="T87" fmla="*/ 30 h 115"/>
                  <a:gd name="T88" fmla="*/ 19 w 73"/>
                  <a:gd name="T89" fmla="*/ 46 h 115"/>
                  <a:gd name="T90" fmla="*/ 23 w 73"/>
                  <a:gd name="T91" fmla="*/ 57 h 115"/>
                  <a:gd name="T92" fmla="*/ 30 w 73"/>
                  <a:gd name="T93" fmla="*/ 65 h 115"/>
                  <a:gd name="T94" fmla="*/ 34 w 73"/>
                  <a:gd name="T95" fmla="*/ 65 h 115"/>
                  <a:gd name="T96" fmla="*/ 42 w 73"/>
                  <a:gd name="T97" fmla="*/ 65 h 115"/>
                  <a:gd name="T98" fmla="*/ 46 w 73"/>
                  <a:gd name="T99" fmla="*/ 65 h 115"/>
                  <a:gd name="T100" fmla="*/ 50 w 73"/>
                  <a:gd name="T101" fmla="*/ 61 h 115"/>
                  <a:gd name="T102" fmla="*/ 54 w 73"/>
                  <a:gd name="T103" fmla="*/ 57 h 11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3"/>
                  <a:gd name="T157" fmla="*/ 0 h 115"/>
                  <a:gd name="T158" fmla="*/ 73 w 73"/>
                  <a:gd name="T159" fmla="*/ 115 h 11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3" h="115">
                    <a:moveTo>
                      <a:pt x="4" y="115"/>
                    </a:moveTo>
                    <a:lnTo>
                      <a:pt x="4" y="115"/>
                    </a:lnTo>
                    <a:lnTo>
                      <a:pt x="11" y="115"/>
                    </a:lnTo>
                    <a:lnTo>
                      <a:pt x="23" y="111"/>
                    </a:lnTo>
                    <a:lnTo>
                      <a:pt x="30" y="103"/>
                    </a:lnTo>
                    <a:lnTo>
                      <a:pt x="42" y="92"/>
                    </a:lnTo>
                    <a:lnTo>
                      <a:pt x="46" y="76"/>
                    </a:lnTo>
                    <a:lnTo>
                      <a:pt x="54" y="65"/>
                    </a:lnTo>
                    <a:lnTo>
                      <a:pt x="42" y="69"/>
                    </a:lnTo>
                    <a:lnTo>
                      <a:pt x="30" y="73"/>
                    </a:lnTo>
                    <a:lnTo>
                      <a:pt x="19" y="69"/>
                    </a:lnTo>
                    <a:lnTo>
                      <a:pt x="7" y="65"/>
                    </a:lnTo>
                    <a:lnTo>
                      <a:pt x="4" y="53"/>
                    </a:lnTo>
                    <a:lnTo>
                      <a:pt x="0" y="38"/>
                    </a:lnTo>
                    <a:lnTo>
                      <a:pt x="4" y="27"/>
                    </a:lnTo>
                    <a:lnTo>
                      <a:pt x="7" y="15"/>
                    </a:lnTo>
                    <a:lnTo>
                      <a:pt x="15" y="7"/>
                    </a:lnTo>
                    <a:lnTo>
                      <a:pt x="27" y="4"/>
                    </a:lnTo>
                    <a:lnTo>
                      <a:pt x="34" y="0"/>
                    </a:lnTo>
                    <a:lnTo>
                      <a:pt x="50" y="4"/>
                    </a:lnTo>
                    <a:lnTo>
                      <a:pt x="57" y="11"/>
                    </a:lnTo>
                    <a:lnTo>
                      <a:pt x="65" y="23"/>
                    </a:lnTo>
                    <a:lnTo>
                      <a:pt x="69" y="34"/>
                    </a:lnTo>
                    <a:lnTo>
                      <a:pt x="73" y="46"/>
                    </a:lnTo>
                    <a:lnTo>
                      <a:pt x="69" y="65"/>
                    </a:lnTo>
                    <a:lnTo>
                      <a:pt x="61" y="80"/>
                    </a:lnTo>
                    <a:lnTo>
                      <a:pt x="50" y="96"/>
                    </a:lnTo>
                    <a:lnTo>
                      <a:pt x="38" y="107"/>
                    </a:lnTo>
                    <a:lnTo>
                      <a:pt x="23" y="115"/>
                    </a:lnTo>
                    <a:lnTo>
                      <a:pt x="7" y="115"/>
                    </a:lnTo>
                    <a:lnTo>
                      <a:pt x="4" y="115"/>
                    </a:lnTo>
                    <a:close/>
                    <a:moveTo>
                      <a:pt x="54" y="57"/>
                    </a:moveTo>
                    <a:lnTo>
                      <a:pt x="54" y="50"/>
                    </a:lnTo>
                    <a:lnTo>
                      <a:pt x="54" y="42"/>
                    </a:lnTo>
                    <a:lnTo>
                      <a:pt x="54" y="34"/>
                    </a:lnTo>
                    <a:lnTo>
                      <a:pt x="54" y="27"/>
                    </a:lnTo>
                    <a:lnTo>
                      <a:pt x="50" y="15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4" y="7"/>
                    </a:lnTo>
                    <a:lnTo>
                      <a:pt x="27" y="7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5" y="30"/>
                    </a:lnTo>
                    <a:lnTo>
                      <a:pt x="19" y="46"/>
                    </a:lnTo>
                    <a:lnTo>
                      <a:pt x="23" y="57"/>
                    </a:lnTo>
                    <a:lnTo>
                      <a:pt x="30" y="65"/>
                    </a:lnTo>
                    <a:lnTo>
                      <a:pt x="34" y="65"/>
                    </a:lnTo>
                    <a:lnTo>
                      <a:pt x="42" y="65"/>
                    </a:lnTo>
                    <a:lnTo>
                      <a:pt x="46" y="65"/>
                    </a:lnTo>
                    <a:lnTo>
                      <a:pt x="50" y="61"/>
                    </a:lnTo>
                    <a:lnTo>
                      <a:pt x="54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80" name="Freeform 145"/>
              <p:cNvSpPr>
                <a:spLocks/>
              </p:cNvSpPr>
              <p:nvPr/>
            </p:nvSpPr>
            <p:spPr bwMode="auto">
              <a:xfrm>
                <a:off x="3879" y="1948"/>
                <a:ext cx="73" cy="115"/>
              </a:xfrm>
              <a:custGeom>
                <a:avLst/>
                <a:gdLst>
                  <a:gd name="T0" fmla="*/ 73 w 73"/>
                  <a:gd name="T1" fmla="*/ 92 h 115"/>
                  <a:gd name="T2" fmla="*/ 66 w 73"/>
                  <a:gd name="T3" fmla="*/ 115 h 115"/>
                  <a:gd name="T4" fmla="*/ 0 w 73"/>
                  <a:gd name="T5" fmla="*/ 115 h 115"/>
                  <a:gd name="T6" fmla="*/ 0 w 73"/>
                  <a:gd name="T7" fmla="*/ 111 h 115"/>
                  <a:gd name="T8" fmla="*/ 20 w 73"/>
                  <a:gd name="T9" fmla="*/ 96 h 115"/>
                  <a:gd name="T10" fmla="*/ 31 w 73"/>
                  <a:gd name="T11" fmla="*/ 80 h 115"/>
                  <a:gd name="T12" fmla="*/ 43 w 73"/>
                  <a:gd name="T13" fmla="*/ 69 h 115"/>
                  <a:gd name="T14" fmla="*/ 50 w 73"/>
                  <a:gd name="T15" fmla="*/ 53 h 115"/>
                  <a:gd name="T16" fmla="*/ 54 w 73"/>
                  <a:gd name="T17" fmla="*/ 38 h 115"/>
                  <a:gd name="T18" fmla="*/ 54 w 73"/>
                  <a:gd name="T19" fmla="*/ 27 h 115"/>
                  <a:gd name="T20" fmla="*/ 46 w 73"/>
                  <a:gd name="T21" fmla="*/ 19 h 115"/>
                  <a:gd name="T22" fmla="*/ 39 w 73"/>
                  <a:gd name="T23" fmla="*/ 15 h 115"/>
                  <a:gd name="T24" fmla="*/ 31 w 73"/>
                  <a:gd name="T25" fmla="*/ 11 h 115"/>
                  <a:gd name="T26" fmla="*/ 23 w 73"/>
                  <a:gd name="T27" fmla="*/ 15 h 115"/>
                  <a:gd name="T28" fmla="*/ 16 w 73"/>
                  <a:gd name="T29" fmla="*/ 19 h 115"/>
                  <a:gd name="T30" fmla="*/ 12 w 73"/>
                  <a:gd name="T31" fmla="*/ 23 h 115"/>
                  <a:gd name="T32" fmla="*/ 8 w 73"/>
                  <a:gd name="T33" fmla="*/ 30 h 115"/>
                  <a:gd name="T34" fmla="*/ 4 w 73"/>
                  <a:gd name="T35" fmla="*/ 30 h 115"/>
                  <a:gd name="T36" fmla="*/ 8 w 73"/>
                  <a:gd name="T37" fmla="*/ 19 h 115"/>
                  <a:gd name="T38" fmla="*/ 16 w 73"/>
                  <a:gd name="T39" fmla="*/ 7 h 115"/>
                  <a:gd name="T40" fmla="*/ 23 w 73"/>
                  <a:gd name="T41" fmla="*/ 4 h 115"/>
                  <a:gd name="T42" fmla="*/ 35 w 73"/>
                  <a:gd name="T43" fmla="*/ 0 h 115"/>
                  <a:gd name="T44" fmla="*/ 50 w 73"/>
                  <a:gd name="T45" fmla="*/ 4 h 115"/>
                  <a:gd name="T46" fmla="*/ 58 w 73"/>
                  <a:gd name="T47" fmla="*/ 11 h 115"/>
                  <a:gd name="T48" fmla="*/ 66 w 73"/>
                  <a:gd name="T49" fmla="*/ 19 h 115"/>
                  <a:gd name="T50" fmla="*/ 69 w 73"/>
                  <a:gd name="T51" fmla="*/ 30 h 115"/>
                  <a:gd name="T52" fmla="*/ 66 w 73"/>
                  <a:gd name="T53" fmla="*/ 38 h 115"/>
                  <a:gd name="T54" fmla="*/ 66 w 73"/>
                  <a:gd name="T55" fmla="*/ 46 h 115"/>
                  <a:gd name="T56" fmla="*/ 54 w 73"/>
                  <a:gd name="T57" fmla="*/ 61 h 115"/>
                  <a:gd name="T58" fmla="*/ 43 w 73"/>
                  <a:gd name="T59" fmla="*/ 76 h 115"/>
                  <a:gd name="T60" fmla="*/ 31 w 73"/>
                  <a:gd name="T61" fmla="*/ 88 h 115"/>
                  <a:gd name="T62" fmla="*/ 23 w 73"/>
                  <a:gd name="T63" fmla="*/ 96 h 115"/>
                  <a:gd name="T64" fmla="*/ 16 w 73"/>
                  <a:gd name="T65" fmla="*/ 103 h 115"/>
                  <a:gd name="T66" fmla="*/ 46 w 73"/>
                  <a:gd name="T67" fmla="*/ 103 h 115"/>
                  <a:gd name="T68" fmla="*/ 54 w 73"/>
                  <a:gd name="T69" fmla="*/ 103 h 115"/>
                  <a:gd name="T70" fmla="*/ 58 w 73"/>
                  <a:gd name="T71" fmla="*/ 103 h 115"/>
                  <a:gd name="T72" fmla="*/ 62 w 73"/>
                  <a:gd name="T73" fmla="*/ 99 h 115"/>
                  <a:gd name="T74" fmla="*/ 66 w 73"/>
                  <a:gd name="T75" fmla="*/ 99 h 115"/>
                  <a:gd name="T76" fmla="*/ 69 w 73"/>
                  <a:gd name="T77" fmla="*/ 96 h 115"/>
                  <a:gd name="T78" fmla="*/ 73 w 73"/>
                  <a:gd name="T79" fmla="*/ 92 h 115"/>
                  <a:gd name="T80" fmla="*/ 73 w 73"/>
                  <a:gd name="T81" fmla="*/ 92 h 1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"/>
                  <a:gd name="T124" fmla="*/ 0 h 115"/>
                  <a:gd name="T125" fmla="*/ 73 w 73"/>
                  <a:gd name="T126" fmla="*/ 115 h 1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" h="115">
                    <a:moveTo>
                      <a:pt x="73" y="92"/>
                    </a:moveTo>
                    <a:lnTo>
                      <a:pt x="66" y="115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20" y="96"/>
                    </a:lnTo>
                    <a:lnTo>
                      <a:pt x="31" y="80"/>
                    </a:lnTo>
                    <a:lnTo>
                      <a:pt x="43" y="69"/>
                    </a:lnTo>
                    <a:lnTo>
                      <a:pt x="50" y="53"/>
                    </a:lnTo>
                    <a:lnTo>
                      <a:pt x="54" y="38"/>
                    </a:lnTo>
                    <a:lnTo>
                      <a:pt x="54" y="27"/>
                    </a:lnTo>
                    <a:lnTo>
                      <a:pt x="46" y="19"/>
                    </a:lnTo>
                    <a:lnTo>
                      <a:pt x="39" y="15"/>
                    </a:lnTo>
                    <a:lnTo>
                      <a:pt x="31" y="11"/>
                    </a:lnTo>
                    <a:lnTo>
                      <a:pt x="23" y="15"/>
                    </a:lnTo>
                    <a:lnTo>
                      <a:pt x="16" y="19"/>
                    </a:lnTo>
                    <a:lnTo>
                      <a:pt x="12" y="23"/>
                    </a:lnTo>
                    <a:lnTo>
                      <a:pt x="8" y="30"/>
                    </a:lnTo>
                    <a:lnTo>
                      <a:pt x="4" y="30"/>
                    </a:lnTo>
                    <a:lnTo>
                      <a:pt x="8" y="19"/>
                    </a:lnTo>
                    <a:lnTo>
                      <a:pt x="16" y="7"/>
                    </a:lnTo>
                    <a:lnTo>
                      <a:pt x="23" y="4"/>
                    </a:lnTo>
                    <a:lnTo>
                      <a:pt x="35" y="0"/>
                    </a:lnTo>
                    <a:lnTo>
                      <a:pt x="50" y="4"/>
                    </a:lnTo>
                    <a:lnTo>
                      <a:pt x="58" y="11"/>
                    </a:lnTo>
                    <a:lnTo>
                      <a:pt x="66" y="19"/>
                    </a:lnTo>
                    <a:lnTo>
                      <a:pt x="69" y="30"/>
                    </a:lnTo>
                    <a:lnTo>
                      <a:pt x="66" y="38"/>
                    </a:lnTo>
                    <a:lnTo>
                      <a:pt x="66" y="46"/>
                    </a:lnTo>
                    <a:lnTo>
                      <a:pt x="54" y="61"/>
                    </a:lnTo>
                    <a:lnTo>
                      <a:pt x="43" y="76"/>
                    </a:lnTo>
                    <a:lnTo>
                      <a:pt x="31" y="88"/>
                    </a:lnTo>
                    <a:lnTo>
                      <a:pt x="23" y="96"/>
                    </a:lnTo>
                    <a:lnTo>
                      <a:pt x="16" y="103"/>
                    </a:lnTo>
                    <a:lnTo>
                      <a:pt x="46" y="103"/>
                    </a:lnTo>
                    <a:lnTo>
                      <a:pt x="54" y="103"/>
                    </a:lnTo>
                    <a:lnTo>
                      <a:pt x="58" y="103"/>
                    </a:lnTo>
                    <a:lnTo>
                      <a:pt x="62" y="99"/>
                    </a:lnTo>
                    <a:lnTo>
                      <a:pt x="66" y="99"/>
                    </a:lnTo>
                    <a:lnTo>
                      <a:pt x="69" y="96"/>
                    </a:lnTo>
                    <a:lnTo>
                      <a:pt x="73" y="9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81" name="Rectangle 146"/>
              <p:cNvSpPr>
                <a:spLocks noChangeArrowheads="1"/>
              </p:cNvSpPr>
              <p:nvPr/>
            </p:nvSpPr>
            <p:spPr bwMode="auto">
              <a:xfrm>
                <a:off x="4071" y="192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2" name="Freeform 147"/>
              <p:cNvSpPr>
                <a:spLocks noEditPoints="1"/>
              </p:cNvSpPr>
              <p:nvPr/>
            </p:nvSpPr>
            <p:spPr bwMode="auto">
              <a:xfrm>
                <a:off x="4275" y="1948"/>
                <a:ext cx="72" cy="115"/>
              </a:xfrm>
              <a:custGeom>
                <a:avLst/>
                <a:gdLst>
                  <a:gd name="T0" fmla="*/ 0 w 72"/>
                  <a:gd name="T1" fmla="*/ 57 h 115"/>
                  <a:gd name="T2" fmla="*/ 3 w 72"/>
                  <a:gd name="T3" fmla="*/ 42 h 115"/>
                  <a:gd name="T4" fmla="*/ 7 w 72"/>
                  <a:gd name="T5" fmla="*/ 27 h 115"/>
                  <a:gd name="T6" fmla="*/ 11 w 72"/>
                  <a:gd name="T7" fmla="*/ 15 h 115"/>
                  <a:gd name="T8" fmla="*/ 23 w 72"/>
                  <a:gd name="T9" fmla="*/ 7 h 115"/>
                  <a:gd name="T10" fmla="*/ 26 w 72"/>
                  <a:gd name="T11" fmla="*/ 4 h 115"/>
                  <a:gd name="T12" fmla="*/ 34 w 72"/>
                  <a:gd name="T13" fmla="*/ 0 h 115"/>
                  <a:gd name="T14" fmla="*/ 46 w 72"/>
                  <a:gd name="T15" fmla="*/ 4 h 115"/>
                  <a:gd name="T16" fmla="*/ 49 w 72"/>
                  <a:gd name="T17" fmla="*/ 7 h 115"/>
                  <a:gd name="T18" fmla="*/ 57 w 72"/>
                  <a:gd name="T19" fmla="*/ 15 h 115"/>
                  <a:gd name="T20" fmla="*/ 65 w 72"/>
                  <a:gd name="T21" fmla="*/ 27 h 115"/>
                  <a:gd name="T22" fmla="*/ 69 w 72"/>
                  <a:gd name="T23" fmla="*/ 42 h 115"/>
                  <a:gd name="T24" fmla="*/ 72 w 72"/>
                  <a:gd name="T25" fmla="*/ 57 h 115"/>
                  <a:gd name="T26" fmla="*/ 69 w 72"/>
                  <a:gd name="T27" fmla="*/ 76 h 115"/>
                  <a:gd name="T28" fmla="*/ 65 w 72"/>
                  <a:gd name="T29" fmla="*/ 92 h 115"/>
                  <a:gd name="T30" fmla="*/ 57 w 72"/>
                  <a:gd name="T31" fmla="*/ 103 h 115"/>
                  <a:gd name="T32" fmla="*/ 49 w 72"/>
                  <a:gd name="T33" fmla="*/ 111 h 115"/>
                  <a:gd name="T34" fmla="*/ 42 w 72"/>
                  <a:gd name="T35" fmla="*/ 115 h 115"/>
                  <a:gd name="T36" fmla="*/ 34 w 72"/>
                  <a:gd name="T37" fmla="*/ 115 h 115"/>
                  <a:gd name="T38" fmla="*/ 26 w 72"/>
                  <a:gd name="T39" fmla="*/ 115 h 115"/>
                  <a:gd name="T40" fmla="*/ 15 w 72"/>
                  <a:gd name="T41" fmla="*/ 107 h 115"/>
                  <a:gd name="T42" fmla="*/ 11 w 72"/>
                  <a:gd name="T43" fmla="*/ 96 h 115"/>
                  <a:gd name="T44" fmla="*/ 3 w 72"/>
                  <a:gd name="T45" fmla="*/ 80 h 115"/>
                  <a:gd name="T46" fmla="*/ 0 w 72"/>
                  <a:gd name="T47" fmla="*/ 57 h 115"/>
                  <a:gd name="T48" fmla="*/ 15 w 72"/>
                  <a:gd name="T49" fmla="*/ 61 h 115"/>
                  <a:gd name="T50" fmla="*/ 19 w 72"/>
                  <a:gd name="T51" fmla="*/ 80 h 115"/>
                  <a:gd name="T52" fmla="*/ 23 w 72"/>
                  <a:gd name="T53" fmla="*/ 99 h 115"/>
                  <a:gd name="T54" fmla="*/ 26 w 72"/>
                  <a:gd name="T55" fmla="*/ 107 h 115"/>
                  <a:gd name="T56" fmla="*/ 30 w 72"/>
                  <a:gd name="T57" fmla="*/ 111 h 115"/>
                  <a:gd name="T58" fmla="*/ 34 w 72"/>
                  <a:gd name="T59" fmla="*/ 111 h 115"/>
                  <a:gd name="T60" fmla="*/ 38 w 72"/>
                  <a:gd name="T61" fmla="*/ 111 h 115"/>
                  <a:gd name="T62" fmla="*/ 46 w 72"/>
                  <a:gd name="T63" fmla="*/ 107 h 115"/>
                  <a:gd name="T64" fmla="*/ 49 w 72"/>
                  <a:gd name="T65" fmla="*/ 103 h 115"/>
                  <a:gd name="T66" fmla="*/ 49 w 72"/>
                  <a:gd name="T67" fmla="*/ 92 h 115"/>
                  <a:gd name="T68" fmla="*/ 53 w 72"/>
                  <a:gd name="T69" fmla="*/ 76 h 115"/>
                  <a:gd name="T70" fmla="*/ 53 w 72"/>
                  <a:gd name="T71" fmla="*/ 53 h 115"/>
                  <a:gd name="T72" fmla="*/ 53 w 72"/>
                  <a:gd name="T73" fmla="*/ 38 h 115"/>
                  <a:gd name="T74" fmla="*/ 49 w 72"/>
                  <a:gd name="T75" fmla="*/ 23 h 115"/>
                  <a:gd name="T76" fmla="*/ 49 w 72"/>
                  <a:gd name="T77" fmla="*/ 15 h 115"/>
                  <a:gd name="T78" fmla="*/ 42 w 72"/>
                  <a:gd name="T79" fmla="*/ 7 h 115"/>
                  <a:gd name="T80" fmla="*/ 42 w 72"/>
                  <a:gd name="T81" fmla="*/ 7 h 115"/>
                  <a:gd name="T82" fmla="*/ 34 w 72"/>
                  <a:gd name="T83" fmla="*/ 7 h 115"/>
                  <a:gd name="T84" fmla="*/ 30 w 72"/>
                  <a:gd name="T85" fmla="*/ 7 h 115"/>
                  <a:gd name="T86" fmla="*/ 26 w 72"/>
                  <a:gd name="T87" fmla="*/ 11 h 115"/>
                  <a:gd name="T88" fmla="*/ 23 w 72"/>
                  <a:gd name="T89" fmla="*/ 19 h 115"/>
                  <a:gd name="T90" fmla="*/ 19 w 72"/>
                  <a:gd name="T91" fmla="*/ 30 h 115"/>
                  <a:gd name="T92" fmla="*/ 19 w 72"/>
                  <a:gd name="T93" fmla="*/ 46 h 115"/>
                  <a:gd name="T94" fmla="*/ 15 w 72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2"/>
                  <a:gd name="T145" fmla="*/ 0 h 115"/>
                  <a:gd name="T146" fmla="*/ 72 w 72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2" h="115">
                    <a:moveTo>
                      <a:pt x="0" y="57"/>
                    </a:moveTo>
                    <a:lnTo>
                      <a:pt x="3" y="42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23" y="7"/>
                    </a:lnTo>
                    <a:lnTo>
                      <a:pt x="26" y="4"/>
                    </a:lnTo>
                    <a:lnTo>
                      <a:pt x="34" y="0"/>
                    </a:lnTo>
                    <a:lnTo>
                      <a:pt x="46" y="4"/>
                    </a:lnTo>
                    <a:lnTo>
                      <a:pt x="49" y="7"/>
                    </a:lnTo>
                    <a:lnTo>
                      <a:pt x="57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72" y="57"/>
                    </a:lnTo>
                    <a:lnTo>
                      <a:pt x="69" y="76"/>
                    </a:lnTo>
                    <a:lnTo>
                      <a:pt x="65" y="92"/>
                    </a:lnTo>
                    <a:lnTo>
                      <a:pt x="57" y="103"/>
                    </a:lnTo>
                    <a:lnTo>
                      <a:pt x="49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6" y="115"/>
                    </a:lnTo>
                    <a:lnTo>
                      <a:pt x="15" y="107"/>
                    </a:lnTo>
                    <a:lnTo>
                      <a:pt x="11" y="96"/>
                    </a:lnTo>
                    <a:lnTo>
                      <a:pt x="3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6" y="107"/>
                    </a:lnTo>
                    <a:lnTo>
                      <a:pt x="30" y="111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6" y="107"/>
                    </a:lnTo>
                    <a:lnTo>
                      <a:pt x="49" y="103"/>
                    </a:lnTo>
                    <a:lnTo>
                      <a:pt x="49" y="92"/>
                    </a:lnTo>
                    <a:lnTo>
                      <a:pt x="53" y="76"/>
                    </a:lnTo>
                    <a:lnTo>
                      <a:pt x="53" y="53"/>
                    </a:lnTo>
                    <a:lnTo>
                      <a:pt x="53" y="38"/>
                    </a:lnTo>
                    <a:lnTo>
                      <a:pt x="49" y="23"/>
                    </a:lnTo>
                    <a:lnTo>
                      <a:pt x="49" y="15"/>
                    </a:lnTo>
                    <a:lnTo>
                      <a:pt x="42" y="7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26" y="11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9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83" name="Rectangle 148"/>
              <p:cNvSpPr>
                <a:spLocks noChangeArrowheads="1"/>
              </p:cNvSpPr>
              <p:nvPr/>
            </p:nvSpPr>
            <p:spPr bwMode="auto">
              <a:xfrm>
                <a:off x="4670" y="1921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4" name="Freeform 149"/>
              <p:cNvSpPr>
                <a:spLocks/>
              </p:cNvSpPr>
              <p:nvPr/>
            </p:nvSpPr>
            <p:spPr bwMode="auto">
              <a:xfrm>
                <a:off x="4885" y="2044"/>
                <a:ext cx="19" cy="19"/>
              </a:xfrm>
              <a:custGeom>
                <a:avLst/>
                <a:gdLst>
                  <a:gd name="T0" fmla="*/ 7 w 19"/>
                  <a:gd name="T1" fmla="*/ 0 h 19"/>
                  <a:gd name="T2" fmla="*/ 11 w 19"/>
                  <a:gd name="T3" fmla="*/ 0 h 19"/>
                  <a:gd name="T4" fmla="*/ 15 w 19"/>
                  <a:gd name="T5" fmla="*/ 3 h 19"/>
                  <a:gd name="T6" fmla="*/ 19 w 19"/>
                  <a:gd name="T7" fmla="*/ 7 h 19"/>
                  <a:gd name="T8" fmla="*/ 19 w 19"/>
                  <a:gd name="T9" fmla="*/ 11 h 19"/>
                  <a:gd name="T10" fmla="*/ 19 w 19"/>
                  <a:gd name="T11" fmla="*/ 15 h 19"/>
                  <a:gd name="T12" fmla="*/ 15 w 19"/>
                  <a:gd name="T13" fmla="*/ 19 h 19"/>
                  <a:gd name="T14" fmla="*/ 11 w 19"/>
                  <a:gd name="T15" fmla="*/ 19 h 19"/>
                  <a:gd name="T16" fmla="*/ 7 w 19"/>
                  <a:gd name="T17" fmla="*/ 19 h 19"/>
                  <a:gd name="T18" fmla="*/ 3 w 19"/>
                  <a:gd name="T19" fmla="*/ 19 h 19"/>
                  <a:gd name="T20" fmla="*/ 3 w 19"/>
                  <a:gd name="T21" fmla="*/ 19 h 19"/>
                  <a:gd name="T22" fmla="*/ 0 w 19"/>
                  <a:gd name="T23" fmla="*/ 15 h 19"/>
                  <a:gd name="T24" fmla="*/ 0 w 19"/>
                  <a:gd name="T25" fmla="*/ 11 h 19"/>
                  <a:gd name="T26" fmla="*/ 0 w 19"/>
                  <a:gd name="T27" fmla="*/ 7 h 19"/>
                  <a:gd name="T28" fmla="*/ 3 w 19"/>
                  <a:gd name="T29" fmla="*/ 3 h 19"/>
                  <a:gd name="T30" fmla="*/ 3 w 19"/>
                  <a:gd name="T31" fmla="*/ 0 h 19"/>
                  <a:gd name="T32" fmla="*/ 7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7" y="0"/>
                    </a:moveTo>
                    <a:lnTo>
                      <a:pt x="11" y="0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11"/>
                    </a:lnTo>
                    <a:lnTo>
                      <a:pt x="19" y="15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7" y="19"/>
                    </a:lnTo>
                    <a:lnTo>
                      <a:pt x="3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85" name="Freeform 150"/>
              <p:cNvSpPr>
                <a:spLocks noEditPoints="1"/>
              </p:cNvSpPr>
              <p:nvPr/>
            </p:nvSpPr>
            <p:spPr bwMode="auto">
              <a:xfrm>
                <a:off x="4919" y="1948"/>
                <a:ext cx="73" cy="115"/>
              </a:xfrm>
              <a:custGeom>
                <a:avLst/>
                <a:gdLst>
                  <a:gd name="T0" fmla="*/ 0 w 73"/>
                  <a:gd name="T1" fmla="*/ 57 h 115"/>
                  <a:gd name="T2" fmla="*/ 4 w 73"/>
                  <a:gd name="T3" fmla="*/ 42 h 115"/>
                  <a:gd name="T4" fmla="*/ 8 w 73"/>
                  <a:gd name="T5" fmla="*/ 27 h 115"/>
                  <a:gd name="T6" fmla="*/ 16 w 73"/>
                  <a:gd name="T7" fmla="*/ 15 h 115"/>
                  <a:gd name="T8" fmla="*/ 23 w 73"/>
                  <a:gd name="T9" fmla="*/ 7 h 115"/>
                  <a:gd name="T10" fmla="*/ 31 w 73"/>
                  <a:gd name="T11" fmla="*/ 4 h 115"/>
                  <a:gd name="T12" fmla="*/ 39 w 73"/>
                  <a:gd name="T13" fmla="*/ 0 h 115"/>
                  <a:gd name="T14" fmla="*/ 46 w 73"/>
                  <a:gd name="T15" fmla="*/ 4 h 115"/>
                  <a:gd name="T16" fmla="*/ 54 w 73"/>
                  <a:gd name="T17" fmla="*/ 7 h 115"/>
                  <a:gd name="T18" fmla="*/ 62 w 73"/>
                  <a:gd name="T19" fmla="*/ 15 h 115"/>
                  <a:gd name="T20" fmla="*/ 65 w 73"/>
                  <a:gd name="T21" fmla="*/ 27 h 115"/>
                  <a:gd name="T22" fmla="*/ 69 w 73"/>
                  <a:gd name="T23" fmla="*/ 42 h 115"/>
                  <a:gd name="T24" fmla="*/ 73 w 73"/>
                  <a:gd name="T25" fmla="*/ 57 h 115"/>
                  <a:gd name="T26" fmla="*/ 69 w 73"/>
                  <a:gd name="T27" fmla="*/ 76 h 115"/>
                  <a:gd name="T28" fmla="*/ 65 w 73"/>
                  <a:gd name="T29" fmla="*/ 92 h 115"/>
                  <a:gd name="T30" fmla="*/ 62 w 73"/>
                  <a:gd name="T31" fmla="*/ 103 h 115"/>
                  <a:gd name="T32" fmla="*/ 54 w 73"/>
                  <a:gd name="T33" fmla="*/ 111 h 115"/>
                  <a:gd name="T34" fmla="*/ 46 w 73"/>
                  <a:gd name="T35" fmla="*/ 115 h 115"/>
                  <a:gd name="T36" fmla="*/ 35 w 73"/>
                  <a:gd name="T37" fmla="*/ 115 h 115"/>
                  <a:gd name="T38" fmla="*/ 27 w 73"/>
                  <a:gd name="T39" fmla="*/ 115 h 115"/>
                  <a:gd name="T40" fmla="*/ 19 w 73"/>
                  <a:gd name="T41" fmla="*/ 107 h 115"/>
                  <a:gd name="T42" fmla="*/ 12 w 73"/>
                  <a:gd name="T43" fmla="*/ 96 h 115"/>
                  <a:gd name="T44" fmla="*/ 4 w 73"/>
                  <a:gd name="T45" fmla="*/ 80 h 115"/>
                  <a:gd name="T46" fmla="*/ 0 w 73"/>
                  <a:gd name="T47" fmla="*/ 57 h 115"/>
                  <a:gd name="T48" fmla="*/ 19 w 73"/>
                  <a:gd name="T49" fmla="*/ 61 h 115"/>
                  <a:gd name="T50" fmla="*/ 19 w 73"/>
                  <a:gd name="T51" fmla="*/ 80 h 115"/>
                  <a:gd name="T52" fmla="*/ 23 w 73"/>
                  <a:gd name="T53" fmla="*/ 99 h 115"/>
                  <a:gd name="T54" fmla="*/ 27 w 73"/>
                  <a:gd name="T55" fmla="*/ 107 h 115"/>
                  <a:gd name="T56" fmla="*/ 31 w 73"/>
                  <a:gd name="T57" fmla="*/ 111 h 115"/>
                  <a:gd name="T58" fmla="*/ 39 w 73"/>
                  <a:gd name="T59" fmla="*/ 111 h 115"/>
                  <a:gd name="T60" fmla="*/ 42 w 73"/>
                  <a:gd name="T61" fmla="*/ 111 h 115"/>
                  <a:gd name="T62" fmla="*/ 46 w 73"/>
                  <a:gd name="T63" fmla="*/ 107 h 115"/>
                  <a:gd name="T64" fmla="*/ 50 w 73"/>
                  <a:gd name="T65" fmla="*/ 103 h 115"/>
                  <a:gd name="T66" fmla="*/ 54 w 73"/>
                  <a:gd name="T67" fmla="*/ 92 h 115"/>
                  <a:gd name="T68" fmla="*/ 54 w 73"/>
                  <a:gd name="T69" fmla="*/ 76 h 115"/>
                  <a:gd name="T70" fmla="*/ 58 w 73"/>
                  <a:gd name="T71" fmla="*/ 53 h 115"/>
                  <a:gd name="T72" fmla="*/ 54 w 73"/>
                  <a:gd name="T73" fmla="*/ 38 h 115"/>
                  <a:gd name="T74" fmla="*/ 54 w 73"/>
                  <a:gd name="T75" fmla="*/ 23 h 115"/>
                  <a:gd name="T76" fmla="*/ 50 w 73"/>
                  <a:gd name="T77" fmla="*/ 15 h 115"/>
                  <a:gd name="T78" fmla="*/ 46 w 73"/>
                  <a:gd name="T79" fmla="*/ 7 h 115"/>
                  <a:gd name="T80" fmla="*/ 42 w 73"/>
                  <a:gd name="T81" fmla="*/ 7 h 115"/>
                  <a:gd name="T82" fmla="*/ 39 w 73"/>
                  <a:gd name="T83" fmla="*/ 7 h 115"/>
                  <a:gd name="T84" fmla="*/ 31 w 73"/>
                  <a:gd name="T85" fmla="*/ 7 h 115"/>
                  <a:gd name="T86" fmla="*/ 27 w 73"/>
                  <a:gd name="T87" fmla="*/ 11 h 115"/>
                  <a:gd name="T88" fmla="*/ 23 w 73"/>
                  <a:gd name="T89" fmla="*/ 19 h 115"/>
                  <a:gd name="T90" fmla="*/ 19 w 73"/>
                  <a:gd name="T91" fmla="*/ 30 h 115"/>
                  <a:gd name="T92" fmla="*/ 19 w 73"/>
                  <a:gd name="T93" fmla="*/ 46 h 115"/>
                  <a:gd name="T94" fmla="*/ 19 w 73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7"/>
                    </a:moveTo>
                    <a:lnTo>
                      <a:pt x="4" y="42"/>
                    </a:lnTo>
                    <a:lnTo>
                      <a:pt x="8" y="27"/>
                    </a:lnTo>
                    <a:lnTo>
                      <a:pt x="16" y="15"/>
                    </a:lnTo>
                    <a:lnTo>
                      <a:pt x="23" y="7"/>
                    </a:lnTo>
                    <a:lnTo>
                      <a:pt x="31" y="4"/>
                    </a:lnTo>
                    <a:lnTo>
                      <a:pt x="39" y="0"/>
                    </a:lnTo>
                    <a:lnTo>
                      <a:pt x="46" y="4"/>
                    </a:lnTo>
                    <a:lnTo>
                      <a:pt x="54" y="7"/>
                    </a:lnTo>
                    <a:lnTo>
                      <a:pt x="62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73" y="57"/>
                    </a:lnTo>
                    <a:lnTo>
                      <a:pt x="69" y="76"/>
                    </a:lnTo>
                    <a:lnTo>
                      <a:pt x="65" y="92"/>
                    </a:lnTo>
                    <a:lnTo>
                      <a:pt x="62" y="103"/>
                    </a:lnTo>
                    <a:lnTo>
                      <a:pt x="54" y="111"/>
                    </a:lnTo>
                    <a:lnTo>
                      <a:pt x="46" y="115"/>
                    </a:lnTo>
                    <a:lnTo>
                      <a:pt x="35" y="115"/>
                    </a:lnTo>
                    <a:lnTo>
                      <a:pt x="27" y="115"/>
                    </a:lnTo>
                    <a:lnTo>
                      <a:pt x="19" y="107"/>
                    </a:lnTo>
                    <a:lnTo>
                      <a:pt x="12" y="96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19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7" y="107"/>
                    </a:lnTo>
                    <a:lnTo>
                      <a:pt x="31" y="111"/>
                    </a:lnTo>
                    <a:lnTo>
                      <a:pt x="39" y="111"/>
                    </a:lnTo>
                    <a:lnTo>
                      <a:pt x="42" y="111"/>
                    </a:lnTo>
                    <a:lnTo>
                      <a:pt x="46" y="107"/>
                    </a:lnTo>
                    <a:lnTo>
                      <a:pt x="50" y="103"/>
                    </a:lnTo>
                    <a:lnTo>
                      <a:pt x="54" y="92"/>
                    </a:lnTo>
                    <a:lnTo>
                      <a:pt x="54" y="76"/>
                    </a:lnTo>
                    <a:lnTo>
                      <a:pt x="58" y="53"/>
                    </a:lnTo>
                    <a:lnTo>
                      <a:pt x="54" y="38"/>
                    </a:lnTo>
                    <a:lnTo>
                      <a:pt x="54" y="23"/>
                    </a:lnTo>
                    <a:lnTo>
                      <a:pt x="50" y="15"/>
                    </a:lnTo>
                    <a:lnTo>
                      <a:pt x="46" y="7"/>
                    </a:lnTo>
                    <a:lnTo>
                      <a:pt x="42" y="7"/>
                    </a:lnTo>
                    <a:lnTo>
                      <a:pt x="39" y="7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9" y="46"/>
                    </a:lnTo>
                    <a:lnTo>
                      <a:pt x="19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86" name="Freeform 151"/>
              <p:cNvSpPr>
                <a:spLocks noEditPoints="1"/>
              </p:cNvSpPr>
              <p:nvPr/>
            </p:nvSpPr>
            <p:spPr bwMode="auto">
              <a:xfrm>
                <a:off x="5004" y="1948"/>
                <a:ext cx="72" cy="115"/>
              </a:xfrm>
              <a:custGeom>
                <a:avLst/>
                <a:gdLst>
                  <a:gd name="T0" fmla="*/ 0 w 72"/>
                  <a:gd name="T1" fmla="*/ 57 h 115"/>
                  <a:gd name="T2" fmla="*/ 3 w 72"/>
                  <a:gd name="T3" fmla="*/ 42 h 115"/>
                  <a:gd name="T4" fmla="*/ 7 w 72"/>
                  <a:gd name="T5" fmla="*/ 27 h 115"/>
                  <a:gd name="T6" fmla="*/ 15 w 72"/>
                  <a:gd name="T7" fmla="*/ 15 h 115"/>
                  <a:gd name="T8" fmla="*/ 23 w 72"/>
                  <a:gd name="T9" fmla="*/ 7 h 115"/>
                  <a:gd name="T10" fmla="*/ 30 w 72"/>
                  <a:gd name="T11" fmla="*/ 4 h 115"/>
                  <a:gd name="T12" fmla="*/ 38 w 72"/>
                  <a:gd name="T13" fmla="*/ 0 h 115"/>
                  <a:gd name="T14" fmla="*/ 46 w 72"/>
                  <a:gd name="T15" fmla="*/ 4 h 115"/>
                  <a:gd name="T16" fmla="*/ 53 w 72"/>
                  <a:gd name="T17" fmla="*/ 7 h 115"/>
                  <a:gd name="T18" fmla="*/ 57 w 72"/>
                  <a:gd name="T19" fmla="*/ 15 h 115"/>
                  <a:gd name="T20" fmla="*/ 65 w 72"/>
                  <a:gd name="T21" fmla="*/ 27 h 115"/>
                  <a:gd name="T22" fmla="*/ 69 w 72"/>
                  <a:gd name="T23" fmla="*/ 42 h 115"/>
                  <a:gd name="T24" fmla="*/ 72 w 72"/>
                  <a:gd name="T25" fmla="*/ 57 h 115"/>
                  <a:gd name="T26" fmla="*/ 69 w 72"/>
                  <a:gd name="T27" fmla="*/ 76 h 115"/>
                  <a:gd name="T28" fmla="*/ 65 w 72"/>
                  <a:gd name="T29" fmla="*/ 92 h 115"/>
                  <a:gd name="T30" fmla="*/ 61 w 72"/>
                  <a:gd name="T31" fmla="*/ 103 h 115"/>
                  <a:gd name="T32" fmla="*/ 53 w 72"/>
                  <a:gd name="T33" fmla="*/ 111 h 115"/>
                  <a:gd name="T34" fmla="*/ 42 w 72"/>
                  <a:gd name="T35" fmla="*/ 115 h 115"/>
                  <a:gd name="T36" fmla="*/ 34 w 72"/>
                  <a:gd name="T37" fmla="*/ 115 h 115"/>
                  <a:gd name="T38" fmla="*/ 26 w 72"/>
                  <a:gd name="T39" fmla="*/ 115 h 115"/>
                  <a:gd name="T40" fmla="*/ 19 w 72"/>
                  <a:gd name="T41" fmla="*/ 107 h 115"/>
                  <a:gd name="T42" fmla="*/ 11 w 72"/>
                  <a:gd name="T43" fmla="*/ 96 h 115"/>
                  <a:gd name="T44" fmla="*/ 3 w 72"/>
                  <a:gd name="T45" fmla="*/ 80 h 115"/>
                  <a:gd name="T46" fmla="*/ 0 w 72"/>
                  <a:gd name="T47" fmla="*/ 57 h 115"/>
                  <a:gd name="T48" fmla="*/ 15 w 72"/>
                  <a:gd name="T49" fmla="*/ 61 h 115"/>
                  <a:gd name="T50" fmla="*/ 19 w 72"/>
                  <a:gd name="T51" fmla="*/ 80 h 115"/>
                  <a:gd name="T52" fmla="*/ 23 w 72"/>
                  <a:gd name="T53" fmla="*/ 99 h 115"/>
                  <a:gd name="T54" fmla="*/ 26 w 72"/>
                  <a:gd name="T55" fmla="*/ 107 h 115"/>
                  <a:gd name="T56" fmla="*/ 30 w 72"/>
                  <a:gd name="T57" fmla="*/ 111 h 115"/>
                  <a:gd name="T58" fmla="*/ 34 w 72"/>
                  <a:gd name="T59" fmla="*/ 111 h 115"/>
                  <a:gd name="T60" fmla="*/ 42 w 72"/>
                  <a:gd name="T61" fmla="*/ 111 h 115"/>
                  <a:gd name="T62" fmla="*/ 46 w 72"/>
                  <a:gd name="T63" fmla="*/ 107 h 115"/>
                  <a:gd name="T64" fmla="*/ 49 w 72"/>
                  <a:gd name="T65" fmla="*/ 103 h 115"/>
                  <a:gd name="T66" fmla="*/ 53 w 72"/>
                  <a:gd name="T67" fmla="*/ 92 h 115"/>
                  <a:gd name="T68" fmla="*/ 53 w 72"/>
                  <a:gd name="T69" fmla="*/ 76 h 115"/>
                  <a:gd name="T70" fmla="*/ 57 w 72"/>
                  <a:gd name="T71" fmla="*/ 53 h 115"/>
                  <a:gd name="T72" fmla="*/ 53 w 72"/>
                  <a:gd name="T73" fmla="*/ 38 h 115"/>
                  <a:gd name="T74" fmla="*/ 53 w 72"/>
                  <a:gd name="T75" fmla="*/ 23 h 115"/>
                  <a:gd name="T76" fmla="*/ 49 w 72"/>
                  <a:gd name="T77" fmla="*/ 15 h 115"/>
                  <a:gd name="T78" fmla="*/ 46 w 72"/>
                  <a:gd name="T79" fmla="*/ 7 h 115"/>
                  <a:gd name="T80" fmla="*/ 42 w 72"/>
                  <a:gd name="T81" fmla="*/ 7 h 115"/>
                  <a:gd name="T82" fmla="*/ 38 w 72"/>
                  <a:gd name="T83" fmla="*/ 7 h 115"/>
                  <a:gd name="T84" fmla="*/ 30 w 72"/>
                  <a:gd name="T85" fmla="*/ 7 h 115"/>
                  <a:gd name="T86" fmla="*/ 26 w 72"/>
                  <a:gd name="T87" fmla="*/ 11 h 115"/>
                  <a:gd name="T88" fmla="*/ 23 w 72"/>
                  <a:gd name="T89" fmla="*/ 19 h 115"/>
                  <a:gd name="T90" fmla="*/ 19 w 72"/>
                  <a:gd name="T91" fmla="*/ 30 h 115"/>
                  <a:gd name="T92" fmla="*/ 19 w 72"/>
                  <a:gd name="T93" fmla="*/ 46 h 115"/>
                  <a:gd name="T94" fmla="*/ 15 w 72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2"/>
                  <a:gd name="T145" fmla="*/ 0 h 115"/>
                  <a:gd name="T146" fmla="*/ 72 w 72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2" h="115">
                    <a:moveTo>
                      <a:pt x="0" y="57"/>
                    </a:moveTo>
                    <a:lnTo>
                      <a:pt x="3" y="42"/>
                    </a:lnTo>
                    <a:lnTo>
                      <a:pt x="7" y="27"/>
                    </a:lnTo>
                    <a:lnTo>
                      <a:pt x="15" y="15"/>
                    </a:lnTo>
                    <a:lnTo>
                      <a:pt x="23" y="7"/>
                    </a:lnTo>
                    <a:lnTo>
                      <a:pt x="30" y="4"/>
                    </a:lnTo>
                    <a:lnTo>
                      <a:pt x="38" y="0"/>
                    </a:lnTo>
                    <a:lnTo>
                      <a:pt x="46" y="4"/>
                    </a:lnTo>
                    <a:lnTo>
                      <a:pt x="53" y="7"/>
                    </a:lnTo>
                    <a:lnTo>
                      <a:pt x="57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72" y="57"/>
                    </a:lnTo>
                    <a:lnTo>
                      <a:pt x="69" y="76"/>
                    </a:lnTo>
                    <a:lnTo>
                      <a:pt x="65" y="92"/>
                    </a:lnTo>
                    <a:lnTo>
                      <a:pt x="61" y="103"/>
                    </a:lnTo>
                    <a:lnTo>
                      <a:pt x="53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6" y="115"/>
                    </a:lnTo>
                    <a:lnTo>
                      <a:pt x="19" y="107"/>
                    </a:lnTo>
                    <a:lnTo>
                      <a:pt x="11" y="96"/>
                    </a:lnTo>
                    <a:lnTo>
                      <a:pt x="3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6" y="107"/>
                    </a:lnTo>
                    <a:lnTo>
                      <a:pt x="30" y="111"/>
                    </a:lnTo>
                    <a:lnTo>
                      <a:pt x="34" y="111"/>
                    </a:lnTo>
                    <a:lnTo>
                      <a:pt x="42" y="111"/>
                    </a:lnTo>
                    <a:lnTo>
                      <a:pt x="46" y="107"/>
                    </a:lnTo>
                    <a:lnTo>
                      <a:pt x="49" y="103"/>
                    </a:lnTo>
                    <a:lnTo>
                      <a:pt x="53" y="92"/>
                    </a:lnTo>
                    <a:lnTo>
                      <a:pt x="53" y="76"/>
                    </a:lnTo>
                    <a:lnTo>
                      <a:pt x="57" y="53"/>
                    </a:lnTo>
                    <a:lnTo>
                      <a:pt x="53" y="38"/>
                    </a:lnTo>
                    <a:lnTo>
                      <a:pt x="53" y="23"/>
                    </a:lnTo>
                    <a:lnTo>
                      <a:pt x="49" y="15"/>
                    </a:lnTo>
                    <a:lnTo>
                      <a:pt x="46" y="7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0" y="7"/>
                    </a:lnTo>
                    <a:lnTo>
                      <a:pt x="26" y="11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9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87" name="Freeform 152"/>
              <p:cNvSpPr>
                <a:spLocks/>
              </p:cNvSpPr>
              <p:nvPr/>
            </p:nvSpPr>
            <p:spPr bwMode="auto">
              <a:xfrm>
                <a:off x="5088" y="1948"/>
                <a:ext cx="65" cy="115"/>
              </a:xfrm>
              <a:custGeom>
                <a:avLst/>
                <a:gdLst>
                  <a:gd name="T0" fmla="*/ 8 w 65"/>
                  <a:gd name="T1" fmla="*/ 15 h 115"/>
                  <a:gd name="T2" fmla="*/ 23 w 65"/>
                  <a:gd name="T3" fmla="*/ 4 h 115"/>
                  <a:gd name="T4" fmla="*/ 46 w 65"/>
                  <a:gd name="T5" fmla="*/ 4 h 115"/>
                  <a:gd name="T6" fmla="*/ 58 w 65"/>
                  <a:gd name="T7" fmla="*/ 15 h 115"/>
                  <a:gd name="T8" fmla="*/ 58 w 65"/>
                  <a:gd name="T9" fmla="*/ 30 h 115"/>
                  <a:gd name="T10" fmla="*/ 42 w 65"/>
                  <a:gd name="T11" fmla="*/ 50 h 115"/>
                  <a:gd name="T12" fmla="*/ 58 w 65"/>
                  <a:gd name="T13" fmla="*/ 61 h 115"/>
                  <a:gd name="T14" fmla="*/ 65 w 65"/>
                  <a:gd name="T15" fmla="*/ 76 h 115"/>
                  <a:gd name="T16" fmla="*/ 54 w 65"/>
                  <a:gd name="T17" fmla="*/ 103 h 115"/>
                  <a:gd name="T18" fmla="*/ 35 w 65"/>
                  <a:gd name="T19" fmla="*/ 115 h 115"/>
                  <a:gd name="T20" fmla="*/ 11 w 65"/>
                  <a:gd name="T21" fmla="*/ 115 h 115"/>
                  <a:gd name="T22" fmla="*/ 4 w 65"/>
                  <a:gd name="T23" fmla="*/ 111 h 115"/>
                  <a:gd name="T24" fmla="*/ 0 w 65"/>
                  <a:gd name="T25" fmla="*/ 107 h 115"/>
                  <a:gd name="T26" fmla="*/ 4 w 65"/>
                  <a:gd name="T27" fmla="*/ 103 h 115"/>
                  <a:gd name="T28" fmla="*/ 11 w 65"/>
                  <a:gd name="T29" fmla="*/ 103 h 115"/>
                  <a:gd name="T30" fmla="*/ 15 w 65"/>
                  <a:gd name="T31" fmla="*/ 103 h 115"/>
                  <a:gd name="T32" fmla="*/ 23 w 65"/>
                  <a:gd name="T33" fmla="*/ 107 h 115"/>
                  <a:gd name="T34" fmla="*/ 27 w 65"/>
                  <a:gd name="T35" fmla="*/ 107 h 115"/>
                  <a:gd name="T36" fmla="*/ 38 w 65"/>
                  <a:gd name="T37" fmla="*/ 107 h 115"/>
                  <a:gd name="T38" fmla="*/ 50 w 65"/>
                  <a:gd name="T39" fmla="*/ 96 h 115"/>
                  <a:gd name="T40" fmla="*/ 50 w 65"/>
                  <a:gd name="T41" fmla="*/ 80 h 115"/>
                  <a:gd name="T42" fmla="*/ 46 w 65"/>
                  <a:gd name="T43" fmla="*/ 69 h 115"/>
                  <a:gd name="T44" fmla="*/ 42 w 65"/>
                  <a:gd name="T45" fmla="*/ 65 h 115"/>
                  <a:gd name="T46" fmla="*/ 31 w 65"/>
                  <a:gd name="T47" fmla="*/ 57 h 115"/>
                  <a:gd name="T48" fmla="*/ 19 w 65"/>
                  <a:gd name="T49" fmla="*/ 57 h 115"/>
                  <a:gd name="T50" fmla="*/ 27 w 65"/>
                  <a:gd name="T51" fmla="*/ 53 h 115"/>
                  <a:gd name="T52" fmla="*/ 38 w 65"/>
                  <a:gd name="T53" fmla="*/ 46 h 115"/>
                  <a:gd name="T54" fmla="*/ 46 w 65"/>
                  <a:gd name="T55" fmla="*/ 38 h 115"/>
                  <a:gd name="T56" fmla="*/ 46 w 65"/>
                  <a:gd name="T57" fmla="*/ 23 h 115"/>
                  <a:gd name="T58" fmla="*/ 35 w 65"/>
                  <a:gd name="T59" fmla="*/ 11 h 115"/>
                  <a:gd name="T60" fmla="*/ 19 w 65"/>
                  <a:gd name="T61" fmla="*/ 11 h 115"/>
                  <a:gd name="T62" fmla="*/ 4 w 65"/>
                  <a:gd name="T63" fmla="*/ 23 h 1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5"/>
                  <a:gd name="T97" fmla="*/ 0 h 115"/>
                  <a:gd name="T98" fmla="*/ 65 w 65"/>
                  <a:gd name="T99" fmla="*/ 115 h 11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5" h="115">
                    <a:moveTo>
                      <a:pt x="4" y="23"/>
                    </a:moveTo>
                    <a:lnTo>
                      <a:pt x="8" y="15"/>
                    </a:lnTo>
                    <a:lnTo>
                      <a:pt x="15" y="7"/>
                    </a:lnTo>
                    <a:lnTo>
                      <a:pt x="23" y="4"/>
                    </a:lnTo>
                    <a:lnTo>
                      <a:pt x="35" y="0"/>
                    </a:lnTo>
                    <a:lnTo>
                      <a:pt x="46" y="4"/>
                    </a:lnTo>
                    <a:lnTo>
                      <a:pt x="54" y="7"/>
                    </a:lnTo>
                    <a:lnTo>
                      <a:pt x="58" y="15"/>
                    </a:lnTo>
                    <a:lnTo>
                      <a:pt x="58" y="23"/>
                    </a:lnTo>
                    <a:lnTo>
                      <a:pt x="58" y="30"/>
                    </a:lnTo>
                    <a:lnTo>
                      <a:pt x="54" y="38"/>
                    </a:lnTo>
                    <a:lnTo>
                      <a:pt x="42" y="50"/>
                    </a:lnTo>
                    <a:lnTo>
                      <a:pt x="54" y="53"/>
                    </a:lnTo>
                    <a:lnTo>
                      <a:pt x="58" y="61"/>
                    </a:lnTo>
                    <a:lnTo>
                      <a:pt x="61" y="69"/>
                    </a:lnTo>
                    <a:lnTo>
                      <a:pt x="65" y="76"/>
                    </a:lnTo>
                    <a:lnTo>
                      <a:pt x="61" y="92"/>
                    </a:lnTo>
                    <a:lnTo>
                      <a:pt x="54" y="103"/>
                    </a:lnTo>
                    <a:lnTo>
                      <a:pt x="46" y="111"/>
                    </a:lnTo>
                    <a:lnTo>
                      <a:pt x="35" y="115"/>
                    </a:lnTo>
                    <a:lnTo>
                      <a:pt x="19" y="115"/>
                    </a:lnTo>
                    <a:lnTo>
                      <a:pt x="11" y="115"/>
                    </a:lnTo>
                    <a:lnTo>
                      <a:pt x="4" y="115"/>
                    </a:lnTo>
                    <a:lnTo>
                      <a:pt x="4" y="111"/>
                    </a:lnTo>
                    <a:lnTo>
                      <a:pt x="0" y="107"/>
                    </a:lnTo>
                    <a:lnTo>
                      <a:pt x="4" y="103"/>
                    </a:lnTo>
                    <a:lnTo>
                      <a:pt x="8" y="103"/>
                    </a:lnTo>
                    <a:lnTo>
                      <a:pt x="11" y="103"/>
                    </a:lnTo>
                    <a:lnTo>
                      <a:pt x="15" y="103"/>
                    </a:lnTo>
                    <a:lnTo>
                      <a:pt x="19" y="107"/>
                    </a:lnTo>
                    <a:lnTo>
                      <a:pt x="23" y="107"/>
                    </a:lnTo>
                    <a:lnTo>
                      <a:pt x="27" y="107"/>
                    </a:lnTo>
                    <a:lnTo>
                      <a:pt x="31" y="111"/>
                    </a:lnTo>
                    <a:lnTo>
                      <a:pt x="38" y="107"/>
                    </a:lnTo>
                    <a:lnTo>
                      <a:pt x="46" y="103"/>
                    </a:lnTo>
                    <a:lnTo>
                      <a:pt x="50" y="96"/>
                    </a:lnTo>
                    <a:lnTo>
                      <a:pt x="54" y="88"/>
                    </a:lnTo>
                    <a:lnTo>
                      <a:pt x="50" y="80"/>
                    </a:lnTo>
                    <a:lnTo>
                      <a:pt x="50" y="73"/>
                    </a:lnTo>
                    <a:lnTo>
                      <a:pt x="46" y="69"/>
                    </a:lnTo>
                    <a:lnTo>
                      <a:pt x="42" y="65"/>
                    </a:lnTo>
                    <a:lnTo>
                      <a:pt x="35" y="61"/>
                    </a:lnTo>
                    <a:lnTo>
                      <a:pt x="31" y="57"/>
                    </a:lnTo>
                    <a:lnTo>
                      <a:pt x="23" y="57"/>
                    </a:lnTo>
                    <a:lnTo>
                      <a:pt x="19" y="57"/>
                    </a:lnTo>
                    <a:lnTo>
                      <a:pt x="27" y="53"/>
                    </a:lnTo>
                    <a:lnTo>
                      <a:pt x="35" y="53"/>
                    </a:lnTo>
                    <a:lnTo>
                      <a:pt x="38" y="46"/>
                    </a:lnTo>
                    <a:lnTo>
                      <a:pt x="42" y="42"/>
                    </a:lnTo>
                    <a:lnTo>
                      <a:pt x="46" y="38"/>
                    </a:lnTo>
                    <a:lnTo>
                      <a:pt x="46" y="30"/>
                    </a:lnTo>
                    <a:lnTo>
                      <a:pt x="46" y="23"/>
                    </a:lnTo>
                    <a:lnTo>
                      <a:pt x="42" y="15"/>
                    </a:lnTo>
                    <a:lnTo>
                      <a:pt x="35" y="11"/>
                    </a:lnTo>
                    <a:lnTo>
                      <a:pt x="27" y="11"/>
                    </a:lnTo>
                    <a:lnTo>
                      <a:pt x="19" y="11"/>
                    </a:lnTo>
                    <a:lnTo>
                      <a:pt x="11" y="19"/>
                    </a:lnTo>
                    <a:lnTo>
                      <a:pt x="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88" name="Freeform 153"/>
              <p:cNvSpPr>
                <a:spLocks/>
              </p:cNvSpPr>
              <p:nvPr/>
            </p:nvSpPr>
            <p:spPr bwMode="auto">
              <a:xfrm>
                <a:off x="5172" y="1952"/>
                <a:ext cx="73" cy="111"/>
              </a:xfrm>
              <a:custGeom>
                <a:avLst/>
                <a:gdLst>
                  <a:gd name="T0" fmla="*/ 12 w 73"/>
                  <a:gd name="T1" fmla="*/ 0 h 111"/>
                  <a:gd name="T2" fmla="*/ 73 w 73"/>
                  <a:gd name="T3" fmla="*/ 0 h 111"/>
                  <a:gd name="T4" fmla="*/ 73 w 73"/>
                  <a:gd name="T5" fmla="*/ 3 h 111"/>
                  <a:gd name="T6" fmla="*/ 31 w 73"/>
                  <a:gd name="T7" fmla="*/ 111 h 111"/>
                  <a:gd name="T8" fmla="*/ 23 w 73"/>
                  <a:gd name="T9" fmla="*/ 111 h 111"/>
                  <a:gd name="T10" fmla="*/ 58 w 73"/>
                  <a:gd name="T11" fmla="*/ 11 h 111"/>
                  <a:gd name="T12" fmla="*/ 27 w 73"/>
                  <a:gd name="T13" fmla="*/ 11 h 111"/>
                  <a:gd name="T14" fmla="*/ 20 w 73"/>
                  <a:gd name="T15" fmla="*/ 11 h 111"/>
                  <a:gd name="T16" fmla="*/ 16 w 73"/>
                  <a:gd name="T17" fmla="*/ 15 h 111"/>
                  <a:gd name="T18" fmla="*/ 8 w 73"/>
                  <a:gd name="T19" fmla="*/ 19 h 111"/>
                  <a:gd name="T20" fmla="*/ 4 w 73"/>
                  <a:gd name="T21" fmla="*/ 26 h 111"/>
                  <a:gd name="T22" fmla="*/ 0 w 73"/>
                  <a:gd name="T23" fmla="*/ 26 h 111"/>
                  <a:gd name="T24" fmla="*/ 12 w 73"/>
                  <a:gd name="T25" fmla="*/ 0 h 1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3"/>
                  <a:gd name="T40" fmla="*/ 0 h 111"/>
                  <a:gd name="T41" fmla="*/ 73 w 73"/>
                  <a:gd name="T42" fmla="*/ 111 h 1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3" h="111">
                    <a:moveTo>
                      <a:pt x="12" y="0"/>
                    </a:moveTo>
                    <a:lnTo>
                      <a:pt x="73" y="0"/>
                    </a:lnTo>
                    <a:lnTo>
                      <a:pt x="73" y="3"/>
                    </a:lnTo>
                    <a:lnTo>
                      <a:pt x="31" y="111"/>
                    </a:lnTo>
                    <a:lnTo>
                      <a:pt x="23" y="111"/>
                    </a:lnTo>
                    <a:lnTo>
                      <a:pt x="58" y="11"/>
                    </a:lnTo>
                    <a:lnTo>
                      <a:pt x="27" y="11"/>
                    </a:lnTo>
                    <a:lnTo>
                      <a:pt x="20" y="11"/>
                    </a:lnTo>
                    <a:lnTo>
                      <a:pt x="16" y="15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0" y="2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89" name="Rectangle 154"/>
              <p:cNvSpPr>
                <a:spLocks noChangeArrowheads="1"/>
              </p:cNvSpPr>
              <p:nvPr/>
            </p:nvSpPr>
            <p:spPr bwMode="auto">
              <a:xfrm>
                <a:off x="5268" y="192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0" name="Rectangle 155"/>
              <p:cNvSpPr>
                <a:spLocks noChangeArrowheads="1"/>
              </p:cNvSpPr>
              <p:nvPr/>
            </p:nvSpPr>
            <p:spPr bwMode="auto">
              <a:xfrm>
                <a:off x="188" y="2120"/>
                <a:ext cx="8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1" name="Freeform 156"/>
              <p:cNvSpPr>
                <a:spLocks noEditPoints="1"/>
              </p:cNvSpPr>
              <p:nvPr/>
            </p:nvSpPr>
            <p:spPr bwMode="auto">
              <a:xfrm>
                <a:off x="254" y="2193"/>
                <a:ext cx="61" cy="81"/>
              </a:xfrm>
              <a:custGeom>
                <a:avLst/>
                <a:gdLst>
                  <a:gd name="T0" fmla="*/ 11 w 61"/>
                  <a:gd name="T1" fmla="*/ 31 h 81"/>
                  <a:gd name="T2" fmla="*/ 15 w 61"/>
                  <a:gd name="T3" fmla="*/ 46 h 81"/>
                  <a:gd name="T4" fmla="*/ 19 w 61"/>
                  <a:gd name="T5" fmla="*/ 54 h 81"/>
                  <a:gd name="T6" fmla="*/ 26 w 61"/>
                  <a:gd name="T7" fmla="*/ 62 h 81"/>
                  <a:gd name="T8" fmla="*/ 38 w 61"/>
                  <a:gd name="T9" fmla="*/ 65 h 81"/>
                  <a:gd name="T10" fmla="*/ 46 w 61"/>
                  <a:gd name="T11" fmla="*/ 65 h 81"/>
                  <a:gd name="T12" fmla="*/ 49 w 61"/>
                  <a:gd name="T13" fmla="*/ 62 h 81"/>
                  <a:gd name="T14" fmla="*/ 57 w 61"/>
                  <a:gd name="T15" fmla="*/ 58 h 81"/>
                  <a:gd name="T16" fmla="*/ 61 w 61"/>
                  <a:gd name="T17" fmla="*/ 46 h 81"/>
                  <a:gd name="T18" fmla="*/ 61 w 61"/>
                  <a:gd name="T19" fmla="*/ 50 h 81"/>
                  <a:gd name="T20" fmla="*/ 57 w 61"/>
                  <a:gd name="T21" fmla="*/ 62 h 81"/>
                  <a:gd name="T22" fmla="*/ 53 w 61"/>
                  <a:gd name="T23" fmla="*/ 69 h 81"/>
                  <a:gd name="T24" fmla="*/ 42 w 61"/>
                  <a:gd name="T25" fmla="*/ 77 h 81"/>
                  <a:gd name="T26" fmla="*/ 30 w 61"/>
                  <a:gd name="T27" fmla="*/ 81 h 81"/>
                  <a:gd name="T28" fmla="*/ 19 w 61"/>
                  <a:gd name="T29" fmla="*/ 77 h 81"/>
                  <a:gd name="T30" fmla="*/ 7 w 61"/>
                  <a:gd name="T31" fmla="*/ 69 h 81"/>
                  <a:gd name="T32" fmla="*/ 3 w 61"/>
                  <a:gd name="T33" fmla="*/ 62 h 81"/>
                  <a:gd name="T34" fmla="*/ 0 w 61"/>
                  <a:gd name="T35" fmla="*/ 50 h 81"/>
                  <a:gd name="T36" fmla="*/ 0 w 61"/>
                  <a:gd name="T37" fmla="*/ 42 h 81"/>
                  <a:gd name="T38" fmla="*/ 0 w 61"/>
                  <a:gd name="T39" fmla="*/ 27 h 81"/>
                  <a:gd name="T40" fmla="*/ 3 w 61"/>
                  <a:gd name="T41" fmla="*/ 19 h 81"/>
                  <a:gd name="T42" fmla="*/ 7 w 61"/>
                  <a:gd name="T43" fmla="*/ 12 h 81"/>
                  <a:gd name="T44" fmla="*/ 15 w 61"/>
                  <a:gd name="T45" fmla="*/ 4 h 81"/>
                  <a:gd name="T46" fmla="*/ 23 w 61"/>
                  <a:gd name="T47" fmla="*/ 0 h 81"/>
                  <a:gd name="T48" fmla="*/ 34 w 61"/>
                  <a:gd name="T49" fmla="*/ 0 h 81"/>
                  <a:gd name="T50" fmla="*/ 46 w 61"/>
                  <a:gd name="T51" fmla="*/ 4 h 81"/>
                  <a:gd name="T52" fmla="*/ 53 w 61"/>
                  <a:gd name="T53" fmla="*/ 8 h 81"/>
                  <a:gd name="T54" fmla="*/ 61 w 61"/>
                  <a:gd name="T55" fmla="*/ 19 h 81"/>
                  <a:gd name="T56" fmla="*/ 61 w 61"/>
                  <a:gd name="T57" fmla="*/ 31 h 81"/>
                  <a:gd name="T58" fmla="*/ 11 w 61"/>
                  <a:gd name="T59" fmla="*/ 31 h 81"/>
                  <a:gd name="T60" fmla="*/ 11 w 61"/>
                  <a:gd name="T61" fmla="*/ 23 h 81"/>
                  <a:gd name="T62" fmla="*/ 46 w 61"/>
                  <a:gd name="T63" fmla="*/ 23 h 81"/>
                  <a:gd name="T64" fmla="*/ 46 w 61"/>
                  <a:gd name="T65" fmla="*/ 19 h 81"/>
                  <a:gd name="T66" fmla="*/ 42 w 61"/>
                  <a:gd name="T67" fmla="*/ 16 h 81"/>
                  <a:gd name="T68" fmla="*/ 42 w 61"/>
                  <a:gd name="T69" fmla="*/ 12 h 81"/>
                  <a:gd name="T70" fmla="*/ 38 w 61"/>
                  <a:gd name="T71" fmla="*/ 8 h 81"/>
                  <a:gd name="T72" fmla="*/ 34 w 61"/>
                  <a:gd name="T73" fmla="*/ 8 h 81"/>
                  <a:gd name="T74" fmla="*/ 30 w 61"/>
                  <a:gd name="T75" fmla="*/ 4 h 81"/>
                  <a:gd name="T76" fmla="*/ 23 w 61"/>
                  <a:gd name="T77" fmla="*/ 8 h 81"/>
                  <a:gd name="T78" fmla="*/ 19 w 61"/>
                  <a:gd name="T79" fmla="*/ 12 h 81"/>
                  <a:gd name="T80" fmla="*/ 15 w 61"/>
                  <a:gd name="T81" fmla="*/ 16 h 81"/>
                  <a:gd name="T82" fmla="*/ 11 w 61"/>
                  <a:gd name="T83" fmla="*/ 23 h 8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1"/>
                  <a:gd name="T127" fmla="*/ 0 h 81"/>
                  <a:gd name="T128" fmla="*/ 61 w 61"/>
                  <a:gd name="T129" fmla="*/ 81 h 8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1" h="81">
                    <a:moveTo>
                      <a:pt x="11" y="31"/>
                    </a:moveTo>
                    <a:lnTo>
                      <a:pt x="15" y="46"/>
                    </a:lnTo>
                    <a:lnTo>
                      <a:pt x="19" y="54"/>
                    </a:lnTo>
                    <a:lnTo>
                      <a:pt x="26" y="62"/>
                    </a:lnTo>
                    <a:lnTo>
                      <a:pt x="38" y="65"/>
                    </a:lnTo>
                    <a:lnTo>
                      <a:pt x="46" y="65"/>
                    </a:lnTo>
                    <a:lnTo>
                      <a:pt x="49" y="62"/>
                    </a:lnTo>
                    <a:lnTo>
                      <a:pt x="57" y="58"/>
                    </a:lnTo>
                    <a:lnTo>
                      <a:pt x="61" y="46"/>
                    </a:lnTo>
                    <a:lnTo>
                      <a:pt x="61" y="50"/>
                    </a:lnTo>
                    <a:lnTo>
                      <a:pt x="57" y="62"/>
                    </a:lnTo>
                    <a:lnTo>
                      <a:pt x="53" y="69"/>
                    </a:lnTo>
                    <a:lnTo>
                      <a:pt x="42" y="77"/>
                    </a:lnTo>
                    <a:lnTo>
                      <a:pt x="30" y="81"/>
                    </a:lnTo>
                    <a:lnTo>
                      <a:pt x="19" y="77"/>
                    </a:lnTo>
                    <a:lnTo>
                      <a:pt x="7" y="69"/>
                    </a:lnTo>
                    <a:lnTo>
                      <a:pt x="3" y="62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0" y="27"/>
                    </a:lnTo>
                    <a:lnTo>
                      <a:pt x="3" y="19"/>
                    </a:lnTo>
                    <a:lnTo>
                      <a:pt x="7" y="12"/>
                    </a:lnTo>
                    <a:lnTo>
                      <a:pt x="15" y="4"/>
                    </a:lnTo>
                    <a:lnTo>
                      <a:pt x="23" y="0"/>
                    </a:lnTo>
                    <a:lnTo>
                      <a:pt x="34" y="0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61" y="19"/>
                    </a:lnTo>
                    <a:lnTo>
                      <a:pt x="61" y="31"/>
                    </a:lnTo>
                    <a:lnTo>
                      <a:pt x="11" y="31"/>
                    </a:lnTo>
                    <a:close/>
                    <a:moveTo>
                      <a:pt x="11" y="23"/>
                    </a:moveTo>
                    <a:lnTo>
                      <a:pt x="46" y="23"/>
                    </a:lnTo>
                    <a:lnTo>
                      <a:pt x="46" y="19"/>
                    </a:lnTo>
                    <a:lnTo>
                      <a:pt x="42" y="16"/>
                    </a:lnTo>
                    <a:lnTo>
                      <a:pt x="42" y="12"/>
                    </a:lnTo>
                    <a:lnTo>
                      <a:pt x="38" y="8"/>
                    </a:lnTo>
                    <a:lnTo>
                      <a:pt x="34" y="8"/>
                    </a:lnTo>
                    <a:lnTo>
                      <a:pt x="30" y="4"/>
                    </a:lnTo>
                    <a:lnTo>
                      <a:pt x="23" y="8"/>
                    </a:lnTo>
                    <a:lnTo>
                      <a:pt x="19" y="12"/>
                    </a:lnTo>
                    <a:lnTo>
                      <a:pt x="15" y="16"/>
                    </a:ln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92" name="Freeform 157"/>
              <p:cNvSpPr>
                <a:spLocks noEditPoints="1"/>
              </p:cNvSpPr>
              <p:nvPr/>
            </p:nvSpPr>
            <p:spPr bwMode="auto">
              <a:xfrm>
                <a:off x="330" y="2193"/>
                <a:ext cx="66" cy="81"/>
              </a:xfrm>
              <a:custGeom>
                <a:avLst/>
                <a:gdLst>
                  <a:gd name="T0" fmla="*/ 35 w 66"/>
                  <a:gd name="T1" fmla="*/ 73 h 81"/>
                  <a:gd name="T2" fmla="*/ 27 w 66"/>
                  <a:gd name="T3" fmla="*/ 77 h 81"/>
                  <a:gd name="T4" fmla="*/ 16 w 66"/>
                  <a:gd name="T5" fmla="*/ 81 h 81"/>
                  <a:gd name="T6" fmla="*/ 4 w 66"/>
                  <a:gd name="T7" fmla="*/ 73 h 81"/>
                  <a:gd name="T8" fmla="*/ 0 w 66"/>
                  <a:gd name="T9" fmla="*/ 62 h 81"/>
                  <a:gd name="T10" fmla="*/ 0 w 66"/>
                  <a:gd name="T11" fmla="*/ 50 h 81"/>
                  <a:gd name="T12" fmla="*/ 12 w 66"/>
                  <a:gd name="T13" fmla="*/ 39 h 81"/>
                  <a:gd name="T14" fmla="*/ 39 w 66"/>
                  <a:gd name="T15" fmla="*/ 27 h 81"/>
                  <a:gd name="T16" fmla="*/ 39 w 66"/>
                  <a:gd name="T17" fmla="*/ 16 h 81"/>
                  <a:gd name="T18" fmla="*/ 31 w 66"/>
                  <a:gd name="T19" fmla="*/ 8 h 81"/>
                  <a:gd name="T20" fmla="*/ 23 w 66"/>
                  <a:gd name="T21" fmla="*/ 8 h 81"/>
                  <a:gd name="T22" fmla="*/ 16 w 66"/>
                  <a:gd name="T23" fmla="*/ 12 h 81"/>
                  <a:gd name="T24" fmla="*/ 16 w 66"/>
                  <a:gd name="T25" fmla="*/ 19 h 81"/>
                  <a:gd name="T26" fmla="*/ 16 w 66"/>
                  <a:gd name="T27" fmla="*/ 27 h 81"/>
                  <a:gd name="T28" fmla="*/ 8 w 66"/>
                  <a:gd name="T29" fmla="*/ 27 h 81"/>
                  <a:gd name="T30" fmla="*/ 4 w 66"/>
                  <a:gd name="T31" fmla="*/ 27 h 81"/>
                  <a:gd name="T32" fmla="*/ 0 w 66"/>
                  <a:gd name="T33" fmla="*/ 19 h 81"/>
                  <a:gd name="T34" fmla="*/ 8 w 66"/>
                  <a:gd name="T35" fmla="*/ 8 h 81"/>
                  <a:gd name="T36" fmla="*/ 31 w 66"/>
                  <a:gd name="T37" fmla="*/ 0 h 81"/>
                  <a:gd name="T38" fmla="*/ 46 w 66"/>
                  <a:gd name="T39" fmla="*/ 4 h 81"/>
                  <a:gd name="T40" fmla="*/ 54 w 66"/>
                  <a:gd name="T41" fmla="*/ 12 h 81"/>
                  <a:gd name="T42" fmla="*/ 54 w 66"/>
                  <a:gd name="T43" fmla="*/ 27 h 81"/>
                  <a:gd name="T44" fmla="*/ 54 w 66"/>
                  <a:gd name="T45" fmla="*/ 62 h 81"/>
                  <a:gd name="T46" fmla="*/ 54 w 66"/>
                  <a:gd name="T47" fmla="*/ 65 h 81"/>
                  <a:gd name="T48" fmla="*/ 58 w 66"/>
                  <a:gd name="T49" fmla="*/ 69 h 81"/>
                  <a:gd name="T50" fmla="*/ 58 w 66"/>
                  <a:gd name="T51" fmla="*/ 69 h 81"/>
                  <a:gd name="T52" fmla="*/ 62 w 66"/>
                  <a:gd name="T53" fmla="*/ 65 h 81"/>
                  <a:gd name="T54" fmla="*/ 66 w 66"/>
                  <a:gd name="T55" fmla="*/ 65 h 81"/>
                  <a:gd name="T56" fmla="*/ 50 w 66"/>
                  <a:gd name="T57" fmla="*/ 81 h 81"/>
                  <a:gd name="T58" fmla="*/ 43 w 66"/>
                  <a:gd name="T59" fmla="*/ 77 h 81"/>
                  <a:gd name="T60" fmla="*/ 39 w 66"/>
                  <a:gd name="T61" fmla="*/ 65 h 81"/>
                  <a:gd name="T62" fmla="*/ 39 w 66"/>
                  <a:gd name="T63" fmla="*/ 35 h 81"/>
                  <a:gd name="T64" fmla="*/ 23 w 66"/>
                  <a:gd name="T65" fmla="*/ 39 h 81"/>
                  <a:gd name="T66" fmla="*/ 16 w 66"/>
                  <a:gd name="T67" fmla="*/ 46 h 81"/>
                  <a:gd name="T68" fmla="*/ 12 w 66"/>
                  <a:gd name="T69" fmla="*/ 54 h 81"/>
                  <a:gd name="T70" fmla="*/ 16 w 66"/>
                  <a:gd name="T71" fmla="*/ 65 h 81"/>
                  <a:gd name="T72" fmla="*/ 23 w 66"/>
                  <a:gd name="T73" fmla="*/ 69 h 81"/>
                  <a:gd name="T74" fmla="*/ 39 w 66"/>
                  <a:gd name="T75" fmla="*/ 62 h 8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6"/>
                  <a:gd name="T115" fmla="*/ 0 h 81"/>
                  <a:gd name="T116" fmla="*/ 66 w 66"/>
                  <a:gd name="T117" fmla="*/ 81 h 8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6" h="81">
                    <a:moveTo>
                      <a:pt x="39" y="65"/>
                    </a:moveTo>
                    <a:lnTo>
                      <a:pt x="35" y="73"/>
                    </a:lnTo>
                    <a:lnTo>
                      <a:pt x="27" y="77"/>
                    </a:lnTo>
                    <a:lnTo>
                      <a:pt x="19" y="77"/>
                    </a:lnTo>
                    <a:lnTo>
                      <a:pt x="16" y="81"/>
                    </a:lnTo>
                    <a:lnTo>
                      <a:pt x="8" y="77"/>
                    </a:lnTo>
                    <a:lnTo>
                      <a:pt x="4" y="73"/>
                    </a:lnTo>
                    <a:lnTo>
                      <a:pt x="0" y="69"/>
                    </a:lnTo>
                    <a:lnTo>
                      <a:pt x="0" y="62"/>
                    </a:lnTo>
                    <a:lnTo>
                      <a:pt x="0" y="54"/>
                    </a:lnTo>
                    <a:lnTo>
                      <a:pt x="0" y="50"/>
                    </a:lnTo>
                    <a:lnTo>
                      <a:pt x="4" y="46"/>
                    </a:lnTo>
                    <a:lnTo>
                      <a:pt x="12" y="39"/>
                    </a:lnTo>
                    <a:lnTo>
                      <a:pt x="23" y="35"/>
                    </a:lnTo>
                    <a:lnTo>
                      <a:pt x="39" y="27"/>
                    </a:lnTo>
                    <a:lnTo>
                      <a:pt x="39" y="16"/>
                    </a:lnTo>
                    <a:lnTo>
                      <a:pt x="39" y="12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3" y="8"/>
                    </a:lnTo>
                    <a:lnTo>
                      <a:pt x="19" y="8"/>
                    </a:lnTo>
                    <a:lnTo>
                      <a:pt x="16" y="12"/>
                    </a:lnTo>
                    <a:lnTo>
                      <a:pt x="16" y="16"/>
                    </a:lnTo>
                    <a:lnTo>
                      <a:pt x="16" y="19"/>
                    </a:lnTo>
                    <a:lnTo>
                      <a:pt x="16" y="23"/>
                    </a:lnTo>
                    <a:lnTo>
                      <a:pt x="16" y="27"/>
                    </a:lnTo>
                    <a:lnTo>
                      <a:pt x="12" y="27"/>
                    </a:lnTo>
                    <a:lnTo>
                      <a:pt x="8" y="27"/>
                    </a:lnTo>
                    <a:lnTo>
                      <a:pt x="4" y="27"/>
                    </a:lnTo>
                    <a:lnTo>
                      <a:pt x="4" y="23"/>
                    </a:lnTo>
                    <a:lnTo>
                      <a:pt x="0" y="19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9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6" y="4"/>
                    </a:lnTo>
                    <a:lnTo>
                      <a:pt x="50" y="8"/>
                    </a:lnTo>
                    <a:lnTo>
                      <a:pt x="54" y="12"/>
                    </a:lnTo>
                    <a:lnTo>
                      <a:pt x="54" y="16"/>
                    </a:lnTo>
                    <a:lnTo>
                      <a:pt x="54" y="27"/>
                    </a:lnTo>
                    <a:lnTo>
                      <a:pt x="54" y="50"/>
                    </a:lnTo>
                    <a:lnTo>
                      <a:pt x="54" y="62"/>
                    </a:lnTo>
                    <a:lnTo>
                      <a:pt x="54" y="65"/>
                    </a:lnTo>
                    <a:lnTo>
                      <a:pt x="58" y="69"/>
                    </a:lnTo>
                    <a:lnTo>
                      <a:pt x="62" y="69"/>
                    </a:lnTo>
                    <a:lnTo>
                      <a:pt x="62" y="65"/>
                    </a:lnTo>
                    <a:lnTo>
                      <a:pt x="66" y="62"/>
                    </a:lnTo>
                    <a:lnTo>
                      <a:pt x="66" y="65"/>
                    </a:lnTo>
                    <a:lnTo>
                      <a:pt x="58" y="77"/>
                    </a:lnTo>
                    <a:lnTo>
                      <a:pt x="50" y="81"/>
                    </a:lnTo>
                    <a:lnTo>
                      <a:pt x="46" y="77"/>
                    </a:lnTo>
                    <a:lnTo>
                      <a:pt x="43" y="77"/>
                    </a:lnTo>
                    <a:lnTo>
                      <a:pt x="43" y="73"/>
                    </a:lnTo>
                    <a:lnTo>
                      <a:pt x="39" y="65"/>
                    </a:lnTo>
                    <a:close/>
                    <a:moveTo>
                      <a:pt x="39" y="62"/>
                    </a:moveTo>
                    <a:lnTo>
                      <a:pt x="39" y="35"/>
                    </a:lnTo>
                    <a:lnTo>
                      <a:pt x="31" y="39"/>
                    </a:lnTo>
                    <a:lnTo>
                      <a:pt x="23" y="39"/>
                    </a:lnTo>
                    <a:lnTo>
                      <a:pt x="19" y="42"/>
                    </a:lnTo>
                    <a:lnTo>
                      <a:pt x="16" y="46"/>
                    </a:lnTo>
                    <a:lnTo>
                      <a:pt x="12" y="50"/>
                    </a:lnTo>
                    <a:lnTo>
                      <a:pt x="12" y="54"/>
                    </a:lnTo>
                    <a:lnTo>
                      <a:pt x="12" y="62"/>
                    </a:lnTo>
                    <a:lnTo>
                      <a:pt x="16" y="65"/>
                    </a:lnTo>
                    <a:lnTo>
                      <a:pt x="19" y="69"/>
                    </a:lnTo>
                    <a:lnTo>
                      <a:pt x="23" y="69"/>
                    </a:lnTo>
                    <a:lnTo>
                      <a:pt x="31" y="65"/>
                    </a:lnTo>
                    <a:lnTo>
                      <a:pt x="39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93" name="Freeform 158"/>
              <p:cNvSpPr>
                <a:spLocks/>
              </p:cNvSpPr>
              <p:nvPr/>
            </p:nvSpPr>
            <p:spPr bwMode="auto">
              <a:xfrm>
                <a:off x="399" y="2170"/>
                <a:ext cx="46" cy="104"/>
              </a:xfrm>
              <a:custGeom>
                <a:avLst/>
                <a:gdLst>
                  <a:gd name="T0" fmla="*/ 27 w 46"/>
                  <a:gd name="T1" fmla="*/ 0 h 104"/>
                  <a:gd name="T2" fmla="*/ 27 w 46"/>
                  <a:gd name="T3" fmla="*/ 27 h 104"/>
                  <a:gd name="T4" fmla="*/ 43 w 46"/>
                  <a:gd name="T5" fmla="*/ 27 h 104"/>
                  <a:gd name="T6" fmla="*/ 43 w 46"/>
                  <a:gd name="T7" fmla="*/ 31 h 104"/>
                  <a:gd name="T8" fmla="*/ 27 w 46"/>
                  <a:gd name="T9" fmla="*/ 31 h 104"/>
                  <a:gd name="T10" fmla="*/ 27 w 46"/>
                  <a:gd name="T11" fmla="*/ 81 h 104"/>
                  <a:gd name="T12" fmla="*/ 27 w 46"/>
                  <a:gd name="T13" fmla="*/ 85 h 104"/>
                  <a:gd name="T14" fmla="*/ 27 w 46"/>
                  <a:gd name="T15" fmla="*/ 88 h 104"/>
                  <a:gd name="T16" fmla="*/ 31 w 46"/>
                  <a:gd name="T17" fmla="*/ 92 h 104"/>
                  <a:gd name="T18" fmla="*/ 35 w 46"/>
                  <a:gd name="T19" fmla="*/ 92 h 104"/>
                  <a:gd name="T20" fmla="*/ 35 w 46"/>
                  <a:gd name="T21" fmla="*/ 92 h 104"/>
                  <a:gd name="T22" fmla="*/ 39 w 46"/>
                  <a:gd name="T23" fmla="*/ 88 h 104"/>
                  <a:gd name="T24" fmla="*/ 43 w 46"/>
                  <a:gd name="T25" fmla="*/ 88 h 104"/>
                  <a:gd name="T26" fmla="*/ 43 w 46"/>
                  <a:gd name="T27" fmla="*/ 85 h 104"/>
                  <a:gd name="T28" fmla="*/ 46 w 46"/>
                  <a:gd name="T29" fmla="*/ 85 h 104"/>
                  <a:gd name="T30" fmla="*/ 43 w 46"/>
                  <a:gd name="T31" fmla="*/ 92 h 104"/>
                  <a:gd name="T32" fmla="*/ 39 w 46"/>
                  <a:gd name="T33" fmla="*/ 100 h 104"/>
                  <a:gd name="T34" fmla="*/ 31 w 46"/>
                  <a:gd name="T35" fmla="*/ 100 h 104"/>
                  <a:gd name="T36" fmla="*/ 27 w 46"/>
                  <a:gd name="T37" fmla="*/ 104 h 104"/>
                  <a:gd name="T38" fmla="*/ 23 w 46"/>
                  <a:gd name="T39" fmla="*/ 100 h 104"/>
                  <a:gd name="T40" fmla="*/ 20 w 46"/>
                  <a:gd name="T41" fmla="*/ 100 h 104"/>
                  <a:gd name="T42" fmla="*/ 16 w 46"/>
                  <a:gd name="T43" fmla="*/ 96 h 104"/>
                  <a:gd name="T44" fmla="*/ 12 w 46"/>
                  <a:gd name="T45" fmla="*/ 92 h 104"/>
                  <a:gd name="T46" fmla="*/ 12 w 46"/>
                  <a:gd name="T47" fmla="*/ 88 h 104"/>
                  <a:gd name="T48" fmla="*/ 12 w 46"/>
                  <a:gd name="T49" fmla="*/ 81 h 104"/>
                  <a:gd name="T50" fmla="*/ 12 w 46"/>
                  <a:gd name="T51" fmla="*/ 31 h 104"/>
                  <a:gd name="T52" fmla="*/ 0 w 46"/>
                  <a:gd name="T53" fmla="*/ 31 h 104"/>
                  <a:gd name="T54" fmla="*/ 0 w 46"/>
                  <a:gd name="T55" fmla="*/ 27 h 104"/>
                  <a:gd name="T56" fmla="*/ 4 w 46"/>
                  <a:gd name="T57" fmla="*/ 27 h 104"/>
                  <a:gd name="T58" fmla="*/ 8 w 46"/>
                  <a:gd name="T59" fmla="*/ 23 h 104"/>
                  <a:gd name="T60" fmla="*/ 12 w 46"/>
                  <a:gd name="T61" fmla="*/ 16 h 104"/>
                  <a:gd name="T62" fmla="*/ 20 w 46"/>
                  <a:gd name="T63" fmla="*/ 12 h 104"/>
                  <a:gd name="T64" fmla="*/ 20 w 46"/>
                  <a:gd name="T65" fmla="*/ 8 h 104"/>
                  <a:gd name="T66" fmla="*/ 23 w 46"/>
                  <a:gd name="T67" fmla="*/ 0 h 104"/>
                  <a:gd name="T68" fmla="*/ 27 w 46"/>
                  <a:gd name="T69" fmla="*/ 0 h 10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"/>
                  <a:gd name="T106" fmla="*/ 0 h 104"/>
                  <a:gd name="T107" fmla="*/ 46 w 46"/>
                  <a:gd name="T108" fmla="*/ 104 h 10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" h="104">
                    <a:moveTo>
                      <a:pt x="27" y="0"/>
                    </a:moveTo>
                    <a:lnTo>
                      <a:pt x="27" y="27"/>
                    </a:lnTo>
                    <a:lnTo>
                      <a:pt x="43" y="27"/>
                    </a:lnTo>
                    <a:lnTo>
                      <a:pt x="43" y="31"/>
                    </a:lnTo>
                    <a:lnTo>
                      <a:pt x="27" y="31"/>
                    </a:lnTo>
                    <a:lnTo>
                      <a:pt x="27" y="81"/>
                    </a:lnTo>
                    <a:lnTo>
                      <a:pt x="27" y="85"/>
                    </a:lnTo>
                    <a:lnTo>
                      <a:pt x="27" y="88"/>
                    </a:lnTo>
                    <a:lnTo>
                      <a:pt x="31" y="92"/>
                    </a:lnTo>
                    <a:lnTo>
                      <a:pt x="35" y="92"/>
                    </a:lnTo>
                    <a:lnTo>
                      <a:pt x="39" y="88"/>
                    </a:lnTo>
                    <a:lnTo>
                      <a:pt x="43" y="88"/>
                    </a:lnTo>
                    <a:lnTo>
                      <a:pt x="43" y="85"/>
                    </a:lnTo>
                    <a:lnTo>
                      <a:pt x="46" y="85"/>
                    </a:lnTo>
                    <a:lnTo>
                      <a:pt x="43" y="92"/>
                    </a:lnTo>
                    <a:lnTo>
                      <a:pt x="39" y="100"/>
                    </a:lnTo>
                    <a:lnTo>
                      <a:pt x="31" y="100"/>
                    </a:lnTo>
                    <a:lnTo>
                      <a:pt x="27" y="104"/>
                    </a:lnTo>
                    <a:lnTo>
                      <a:pt x="23" y="100"/>
                    </a:lnTo>
                    <a:lnTo>
                      <a:pt x="20" y="100"/>
                    </a:lnTo>
                    <a:lnTo>
                      <a:pt x="16" y="96"/>
                    </a:lnTo>
                    <a:lnTo>
                      <a:pt x="12" y="92"/>
                    </a:lnTo>
                    <a:lnTo>
                      <a:pt x="12" y="88"/>
                    </a:lnTo>
                    <a:lnTo>
                      <a:pt x="12" y="81"/>
                    </a:lnTo>
                    <a:lnTo>
                      <a:pt x="12" y="31"/>
                    </a:lnTo>
                    <a:lnTo>
                      <a:pt x="0" y="31"/>
                    </a:lnTo>
                    <a:lnTo>
                      <a:pt x="0" y="27"/>
                    </a:lnTo>
                    <a:lnTo>
                      <a:pt x="4" y="27"/>
                    </a:lnTo>
                    <a:lnTo>
                      <a:pt x="8" y="23"/>
                    </a:lnTo>
                    <a:lnTo>
                      <a:pt x="12" y="16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94" name="Rectangle 159"/>
              <p:cNvSpPr>
                <a:spLocks noChangeArrowheads="1"/>
              </p:cNvSpPr>
              <p:nvPr/>
            </p:nvSpPr>
            <p:spPr bwMode="auto">
              <a:xfrm>
                <a:off x="833" y="2120"/>
                <a:ext cx="8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5" name="Rectangle 160"/>
              <p:cNvSpPr>
                <a:spLocks noChangeArrowheads="1"/>
              </p:cNvSpPr>
              <p:nvPr/>
            </p:nvSpPr>
            <p:spPr bwMode="auto">
              <a:xfrm>
                <a:off x="864" y="2120"/>
                <a:ext cx="7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6" name="Freeform 161"/>
              <p:cNvSpPr>
                <a:spLocks noEditPoints="1"/>
              </p:cNvSpPr>
              <p:nvPr/>
            </p:nvSpPr>
            <p:spPr bwMode="auto">
              <a:xfrm>
                <a:off x="1055" y="2155"/>
                <a:ext cx="70" cy="119"/>
              </a:xfrm>
              <a:custGeom>
                <a:avLst/>
                <a:gdLst>
                  <a:gd name="T0" fmla="*/ 0 w 70"/>
                  <a:gd name="T1" fmla="*/ 61 h 119"/>
                  <a:gd name="T2" fmla="*/ 0 w 70"/>
                  <a:gd name="T3" fmla="*/ 42 h 119"/>
                  <a:gd name="T4" fmla="*/ 4 w 70"/>
                  <a:gd name="T5" fmla="*/ 27 h 119"/>
                  <a:gd name="T6" fmla="*/ 12 w 70"/>
                  <a:gd name="T7" fmla="*/ 15 h 119"/>
                  <a:gd name="T8" fmla="*/ 20 w 70"/>
                  <a:gd name="T9" fmla="*/ 8 h 119"/>
                  <a:gd name="T10" fmla="*/ 27 w 70"/>
                  <a:gd name="T11" fmla="*/ 4 h 119"/>
                  <a:gd name="T12" fmla="*/ 35 w 70"/>
                  <a:gd name="T13" fmla="*/ 0 h 119"/>
                  <a:gd name="T14" fmla="*/ 43 w 70"/>
                  <a:gd name="T15" fmla="*/ 4 h 119"/>
                  <a:gd name="T16" fmla="*/ 50 w 70"/>
                  <a:gd name="T17" fmla="*/ 8 h 119"/>
                  <a:gd name="T18" fmla="*/ 58 w 70"/>
                  <a:gd name="T19" fmla="*/ 15 h 119"/>
                  <a:gd name="T20" fmla="*/ 66 w 70"/>
                  <a:gd name="T21" fmla="*/ 27 h 119"/>
                  <a:gd name="T22" fmla="*/ 70 w 70"/>
                  <a:gd name="T23" fmla="*/ 42 h 119"/>
                  <a:gd name="T24" fmla="*/ 70 w 70"/>
                  <a:gd name="T25" fmla="*/ 57 h 119"/>
                  <a:gd name="T26" fmla="*/ 70 w 70"/>
                  <a:gd name="T27" fmla="*/ 77 h 119"/>
                  <a:gd name="T28" fmla="*/ 66 w 70"/>
                  <a:gd name="T29" fmla="*/ 92 h 119"/>
                  <a:gd name="T30" fmla="*/ 58 w 70"/>
                  <a:gd name="T31" fmla="*/ 103 h 119"/>
                  <a:gd name="T32" fmla="*/ 50 w 70"/>
                  <a:gd name="T33" fmla="*/ 111 h 119"/>
                  <a:gd name="T34" fmla="*/ 43 w 70"/>
                  <a:gd name="T35" fmla="*/ 115 h 119"/>
                  <a:gd name="T36" fmla="*/ 35 w 70"/>
                  <a:gd name="T37" fmla="*/ 119 h 119"/>
                  <a:gd name="T38" fmla="*/ 23 w 70"/>
                  <a:gd name="T39" fmla="*/ 115 h 119"/>
                  <a:gd name="T40" fmla="*/ 16 w 70"/>
                  <a:gd name="T41" fmla="*/ 107 h 119"/>
                  <a:gd name="T42" fmla="*/ 8 w 70"/>
                  <a:gd name="T43" fmla="*/ 100 h 119"/>
                  <a:gd name="T44" fmla="*/ 0 w 70"/>
                  <a:gd name="T45" fmla="*/ 80 h 119"/>
                  <a:gd name="T46" fmla="*/ 0 w 70"/>
                  <a:gd name="T47" fmla="*/ 61 h 119"/>
                  <a:gd name="T48" fmla="*/ 16 w 70"/>
                  <a:gd name="T49" fmla="*/ 61 h 119"/>
                  <a:gd name="T50" fmla="*/ 16 w 70"/>
                  <a:gd name="T51" fmla="*/ 84 h 119"/>
                  <a:gd name="T52" fmla="*/ 20 w 70"/>
                  <a:gd name="T53" fmla="*/ 100 h 119"/>
                  <a:gd name="T54" fmla="*/ 23 w 70"/>
                  <a:gd name="T55" fmla="*/ 107 h 119"/>
                  <a:gd name="T56" fmla="*/ 27 w 70"/>
                  <a:gd name="T57" fmla="*/ 111 h 119"/>
                  <a:gd name="T58" fmla="*/ 35 w 70"/>
                  <a:gd name="T59" fmla="*/ 111 h 119"/>
                  <a:gd name="T60" fmla="*/ 39 w 70"/>
                  <a:gd name="T61" fmla="*/ 111 h 119"/>
                  <a:gd name="T62" fmla="*/ 43 w 70"/>
                  <a:gd name="T63" fmla="*/ 107 h 119"/>
                  <a:gd name="T64" fmla="*/ 47 w 70"/>
                  <a:gd name="T65" fmla="*/ 103 h 119"/>
                  <a:gd name="T66" fmla="*/ 50 w 70"/>
                  <a:gd name="T67" fmla="*/ 96 h 119"/>
                  <a:gd name="T68" fmla="*/ 54 w 70"/>
                  <a:gd name="T69" fmla="*/ 77 h 119"/>
                  <a:gd name="T70" fmla="*/ 54 w 70"/>
                  <a:gd name="T71" fmla="*/ 54 h 119"/>
                  <a:gd name="T72" fmla="*/ 54 w 70"/>
                  <a:gd name="T73" fmla="*/ 38 h 119"/>
                  <a:gd name="T74" fmla="*/ 50 w 70"/>
                  <a:gd name="T75" fmla="*/ 23 h 119"/>
                  <a:gd name="T76" fmla="*/ 47 w 70"/>
                  <a:gd name="T77" fmla="*/ 15 h 119"/>
                  <a:gd name="T78" fmla="*/ 43 w 70"/>
                  <a:gd name="T79" fmla="*/ 11 h 119"/>
                  <a:gd name="T80" fmla="*/ 39 w 70"/>
                  <a:gd name="T81" fmla="*/ 8 h 119"/>
                  <a:gd name="T82" fmla="*/ 35 w 70"/>
                  <a:gd name="T83" fmla="*/ 8 h 119"/>
                  <a:gd name="T84" fmla="*/ 31 w 70"/>
                  <a:gd name="T85" fmla="*/ 8 h 119"/>
                  <a:gd name="T86" fmla="*/ 27 w 70"/>
                  <a:gd name="T87" fmla="*/ 11 h 119"/>
                  <a:gd name="T88" fmla="*/ 20 w 70"/>
                  <a:gd name="T89" fmla="*/ 19 h 119"/>
                  <a:gd name="T90" fmla="*/ 20 w 70"/>
                  <a:gd name="T91" fmla="*/ 34 h 119"/>
                  <a:gd name="T92" fmla="*/ 16 w 70"/>
                  <a:gd name="T93" fmla="*/ 50 h 119"/>
                  <a:gd name="T94" fmla="*/ 16 w 70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0"/>
                  <a:gd name="T145" fmla="*/ 0 h 119"/>
                  <a:gd name="T146" fmla="*/ 70 w 70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0" h="119">
                    <a:moveTo>
                      <a:pt x="0" y="61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2" y="15"/>
                    </a:lnTo>
                    <a:lnTo>
                      <a:pt x="20" y="8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3" y="4"/>
                    </a:lnTo>
                    <a:lnTo>
                      <a:pt x="50" y="8"/>
                    </a:lnTo>
                    <a:lnTo>
                      <a:pt x="58" y="15"/>
                    </a:lnTo>
                    <a:lnTo>
                      <a:pt x="66" y="27"/>
                    </a:lnTo>
                    <a:lnTo>
                      <a:pt x="70" y="42"/>
                    </a:lnTo>
                    <a:lnTo>
                      <a:pt x="70" y="57"/>
                    </a:lnTo>
                    <a:lnTo>
                      <a:pt x="70" y="77"/>
                    </a:lnTo>
                    <a:lnTo>
                      <a:pt x="66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3" y="115"/>
                    </a:lnTo>
                    <a:lnTo>
                      <a:pt x="35" y="119"/>
                    </a:lnTo>
                    <a:lnTo>
                      <a:pt x="23" y="115"/>
                    </a:lnTo>
                    <a:lnTo>
                      <a:pt x="16" y="107"/>
                    </a:lnTo>
                    <a:lnTo>
                      <a:pt x="8" y="100"/>
                    </a:lnTo>
                    <a:lnTo>
                      <a:pt x="0" y="80"/>
                    </a:lnTo>
                    <a:lnTo>
                      <a:pt x="0" y="61"/>
                    </a:lnTo>
                    <a:close/>
                    <a:moveTo>
                      <a:pt x="16" y="61"/>
                    </a:moveTo>
                    <a:lnTo>
                      <a:pt x="16" y="84"/>
                    </a:lnTo>
                    <a:lnTo>
                      <a:pt x="20" y="100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35" y="111"/>
                    </a:lnTo>
                    <a:lnTo>
                      <a:pt x="39" y="111"/>
                    </a:lnTo>
                    <a:lnTo>
                      <a:pt x="43" y="107"/>
                    </a:lnTo>
                    <a:lnTo>
                      <a:pt x="47" y="103"/>
                    </a:lnTo>
                    <a:lnTo>
                      <a:pt x="50" y="96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7" y="15"/>
                    </a:lnTo>
                    <a:lnTo>
                      <a:pt x="43" y="11"/>
                    </a:lnTo>
                    <a:lnTo>
                      <a:pt x="39" y="8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27" y="11"/>
                    </a:lnTo>
                    <a:lnTo>
                      <a:pt x="20" y="19"/>
                    </a:lnTo>
                    <a:lnTo>
                      <a:pt x="20" y="34"/>
                    </a:lnTo>
                    <a:lnTo>
                      <a:pt x="16" y="50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97" name="Rectangle 162"/>
              <p:cNvSpPr>
                <a:spLocks noChangeArrowheads="1"/>
              </p:cNvSpPr>
              <p:nvPr/>
            </p:nvSpPr>
            <p:spPr bwMode="auto">
              <a:xfrm>
                <a:off x="1554" y="2120"/>
                <a:ext cx="8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8" name="Freeform 163"/>
              <p:cNvSpPr>
                <a:spLocks noEditPoints="1"/>
              </p:cNvSpPr>
              <p:nvPr/>
            </p:nvSpPr>
            <p:spPr bwMode="auto">
              <a:xfrm>
                <a:off x="1742" y="2155"/>
                <a:ext cx="69" cy="119"/>
              </a:xfrm>
              <a:custGeom>
                <a:avLst/>
                <a:gdLst>
                  <a:gd name="T0" fmla="*/ 0 w 69"/>
                  <a:gd name="T1" fmla="*/ 61 h 119"/>
                  <a:gd name="T2" fmla="*/ 4 w 69"/>
                  <a:gd name="T3" fmla="*/ 42 h 119"/>
                  <a:gd name="T4" fmla="*/ 8 w 69"/>
                  <a:gd name="T5" fmla="*/ 27 h 119"/>
                  <a:gd name="T6" fmla="*/ 12 w 69"/>
                  <a:gd name="T7" fmla="*/ 15 h 119"/>
                  <a:gd name="T8" fmla="*/ 23 w 69"/>
                  <a:gd name="T9" fmla="*/ 8 h 119"/>
                  <a:gd name="T10" fmla="*/ 27 w 69"/>
                  <a:gd name="T11" fmla="*/ 4 h 119"/>
                  <a:gd name="T12" fmla="*/ 35 w 69"/>
                  <a:gd name="T13" fmla="*/ 0 h 119"/>
                  <a:gd name="T14" fmla="*/ 42 w 69"/>
                  <a:gd name="T15" fmla="*/ 4 h 119"/>
                  <a:gd name="T16" fmla="*/ 50 w 69"/>
                  <a:gd name="T17" fmla="*/ 8 h 119"/>
                  <a:gd name="T18" fmla="*/ 58 w 69"/>
                  <a:gd name="T19" fmla="*/ 15 h 119"/>
                  <a:gd name="T20" fmla="*/ 65 w 69"/>
                  <a:gd name="T21" fmla="*/ 27 h 119"/>
                  <a:gd name="T22" fmla="*/ 69 w 69"/>
                  <a:gd name="T23" fmla="*/ 42 h 119"/>
                  <a:gd name="T24" fmla="*/ 69 w 69"/>
                  <a:gd name="T25" fmla="*/ 57 h 119"/>
                  <a:gd name="T26" fmla="*/ 69 w 69"/>
                  <a:gd name="T27" fmla="*/ 77 h 119"/>
                  <a:gd name="T28" fmla="*/ 65 w 69"/>
                  <a:gd name="T29" fmla="*/ 92 h 119"/>
                  <a:gd name="T30" fmla="*/ 58 w 69"/>
                  <a:gd name="T31" fmla="*/ 103 h 119"/>
                  <a:gd name="T32" fmla="*/ 50 w 69"/>
                  <a:gd name="T33" fmla="*/ 111 h 119"/>
                  <a:gd name="T34" fmla="*/ 42 w 69"/>
                  <a:gd name="T35" fmla="*/ 115 h 119"/>
                  <a:gd name="T36" fmla="*/ 35 w 69"/>
                  <a:gd name="T37" fmla="*/ 119 h 119"/>
                  <a:gd name="T38" fmla="*/ 27 w 69"/>
                  <a:gd name="T39" fmla="*/ 115 h 119"/>
                  <a:gd name="T40" fmla="*/ 16 w 69"/>
                  <a:gd name="T41" fmla="*/ 107 h 119"/>
                  <a:gd name="T42" fmla="*/ 8 w 69"/>
                  <a:gd name="T43" fmla="*/ 100 h 119"/>
                  <a:gd name="T44" fmla="*/ 4 w 69"/>
                  <a:gd name="T45" fmla="*/ 80 h 119"/>
                  <a:gd name="T46" fmla="*/ 0 w 69"/>
                  <a:gd name="T47" fmla="*/ 61 h 119"/>
                  <a:gd name="T48" fmla="*/ 16 w 69"/>
                  <a:gd name="T49" fmla="*/ 61 h 119"/>
                  <a:gd name="T50" fmla="*/ 19 w 69"/>
                  <a:gd name="T51" fmla="*/ 84 h 119"/>
                  <a:gd name="T52" fmla="*/ 23 w 69"/>
                  <a:gd name="T53" fmla="*/ 100 h 119"/>
                  <a:gd name="T54" fmla="*/ 27 w 69"/>
                  <a:gd name="T55" fmla="*/ 107 h 119"/>
                  <a:gd name="T56" fmla="*/ 31 w 69"/>
                  <a:gd name="T57" fmla="*/ 111 h 119"/>
                  <a:gd name="T58" fmla="*/ 35 w 69"/>
                  <a:gd name="T59" fmla="*/ 111 h 119"/>
                  <a:gd name="T60" fmla="*/ 39 w 69"/>
                  <a:gd name="T61" fmla="*/ 111 h 119"/>
                  <a:gd name="T62" fmla="*/ 46 w 69"/>
                  <a:gd name="T63" fmla="*/ 107 h 119"/>
                  <a:gd name="T64" fmla="*/ 50 w 69"/>
                  <a:gd name="T65" fmla="*/ 103 h 119"/>
                  <a:gd name="T66" fmla="*/ 50 w 69"/>
                  <a:gd name="T67" fmla="*/ 96 h 119"/>
                  <a:gd name="T68" fmla="*/ 54 w 69"/>
                  <a:gd name="T69" fmla="*/ 77 h 119"/>
                  <a:gd name="T70" fmla="*/ 54 w 69"/>
                  <a:gd name="T71" fmla="*/ 54 h 119"/>
                  <a:gd name="T72" fmla="*/ 54 w 69"/>
                  <a:gd name="T73" fmla="*/ 38 h 119"/>
                  <a:gd name="T74" fmla="*/ 50 w 69"/>
                  <a:gd name="T75" fmla="*/ 23 h 119"/>
                  <a:gd name="T76" fmla="*/ 46 w 69"/>
                  <a:gd name="T77" fmla="*/ 15 h 119"/>
                  <a:gd name="T78" fmla="*/ 42 w 69"/>
                  <a:gd name="T79" fmla="*/ 11 h 119"/>
                  <a:gd name="T80" fmla="*/ 39 w 69"/>
                  <a:gd name="T81" fmla="*/ 8 h 119"/>
                  <a:gd name="T82" fmla="*/ 35 w 69"/>
                  <a:gd name="T83" fmla="*/ 8 h 119"/>
                  <a:gd name="T84" fmla="*/ 31 w 69"/>
                  <a:gd name="T85" fmla="*/ 8 h 119"/>
                  <a:gd name="T86" fmla="*/ 27 w 69"/>
                  <a:gd name="T87" fmla="*/ 11 h 119"/>
                  <a:gd name="T88" fmla="*/ 23 w 69"/>
                  <a:gd name="T89" fmla="*/ 19 h 119"/>
                  <a:gd name="T90" fmla="*/ 19 w 69"/>
                  <a:gd name="T91" fmla="*/ 34 h 119"/>
                  <a:gd name="T92" fmla="*/ 16 w 69"/>
                  <a:gd name="T93" fmla="*/ 50 h 119"/>
                  <a:gd name="T94" fmla="*/ 16 w 69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9"/>
                  <a:gd name="T146" fmla="*/ 69 w 69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9">
                    <a:moveTo>
                      <a:pt x="0" y="61"/>
                    </a:moveTo>
                    <a:lnTo>
                      <a:pt x="4" y="42"/>
                    </a:lnTo>
                    <a:lnTo>
                      <a:pt x="8" y="27"/>
                    </a:lnTo>
                    <a:lnTo>
                      <a:pt x="12" y="15"/>
                    </a:lnTo>
                    <a:lnTo>
                      <a:pt x="23" y="8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2" y="4"/>
                    </a:lnTo>
                    <a:lnTo>
                      <a:pt x="50" y="8"/>
                    </a:lnTo>
                    <a:lnTo>
                      <a:pt x="58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7"/>
                    </a:lnTo>
                    <a:lnTo>
                      <a:pt x="65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5" y="119"/>
                    </a:lnTo>
                    <a:lnTo>
                      <a:pt x="27" y="115"/>
                    </a:lnTo>
                    <a:lnTo>
                      <a:pt x="16" y="107"/>
                    </a:lnTo>
                    <a:lnTo>
                      <a:pt x="8" y="100"/>
                    </a:lnTo>
                    <a:lnTo>
                      <a:pt x="4" y="80"/>
                    </a:lnTo>
                    <a:lnTo>
                      <a:pt x="0" y="61"/>
                    </a:lnTo>
                    <a:close/>
                    <a:moveTo>
                      <a:pt x="16" y="61"/>
                    </a:moveTo>
                    <a:lnTo>
                      <a:pt x="19" y="84"/>
                    </a:lnTo>
                    <a:lnTo>
                      <a:pt x="23" y="100"/>
                    </a:lnTo>
                    <a:lnTo>
                      <a:pt x="27" y="107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39" y="111"/>
                    </a:lnTo>
                    <a:lnTo>
                      <a:pt x="46" y="107"/>
                    </a:lnTo>
                    <a:lnTo>
                      <a:pt x="50" y="103"/>
                    </a:lnTo>
                    <a:lnTo>
                      <a:pt x="50" y="96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11"/>
                    </a:lnTo>
                    <a:lnTo>
                      <a:pt x="39" y="8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27" y="11"/>
                    </a:lnTo>
                    <a:lnTo>
                      <a:pt x="23" y="19"/>
                    </a:lnTo>
                    <a:lnTo>
                      <a:pt x="19" y="34"/>
                    </a:lnTo>
                    <a:lnTo>
                      <a:pt x="16" y="50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99" name="Rectangle 164"/>
              <p:cNvSpPr>
                <a:spLocks noChangeArrowheads="1"/>
              </p:cNvSpPr>
              <p:nvPr/>
            </p:nvSpPr>
            <p:spPr bwMode="auto">
              <a:xfrm>
                <a:off x="2107" y="2120"/>
                <a:ext cx="7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0" name="Freeform 165"/>
              <p:cNvSpPr>
                <a:spLocks/>
              </p:cNvSpPr>
              <p:nvPr/>
            </p:nvSpPr>
            <p:spPr bwMode="auto">
              <a:xfrm>
                <a:off x="2299" y="2255"/>
                <a:ext cx="19" cy="19"/>
              </a:xfrm>
              <a:custGeom>
                <a:avLst/>
                <a:gdLst>
                  <a:gd name="T0" fmla="*/ 7 w 19"/>
                  <a:gd name="T1" fmla="*/ 0 h 19"/>
                  <a:gd name="T2" fmla="*/ 11 w 19"/>
                  <a:gd name="T3" fmla="*/ 0 h 19"/>
                  <a:gd name="T4" fmla="*/ 15 w 19"/>
                  <a:gd name="T5" fmla="*/ 0 h 19"/>
                  <a:gd name="T6" fmla="*/ 19 w 19"/>
                  <a:gd name="T7" fmla="*/ 3 h 19"/>
                  <a:gd name="T8" fmla="*/ 19 w 19"/>
                  <a:gd name="T9" fmla="*/ 7 h 19"/>
                  <a:gd name="T10" fmla="*/ 19 w 19"/>
                  <a:gd name="T11" fmla="*/ 11 h 19"/>
                  <a:gd name="T12" fmla="*/ 15 w 19"/>
                  <a:gd name="T13" fmla="*/ 15 h 19"/>
                  <a:gd name="T14" fmla="*/ 11 w 19"/>
                  <a:gd name="T15" fmla="*/ 15 h 19"/>
                  <a:gd name="T16" fmla="*/ 7 w 19"/>
                  <a:gd name="T17" fmla="*/ 19 h 19"/>
                  <a:gd name="T18" fmla="*/ 3 w 19"/>
                  <a:gd name="T19" fmla="*/ 15 h 19"/>
                  <a:gd name="T20" fmla="*/ 3 w 19"/>
                  <a:gd name="T21" fmla="*/ 15 h 19"/>
                  <a:gd name="T22" fmla="*/ 0 w 19"/>
                  <a:gd name="T23" fmla="*/ 11 h 19"/>
                  <a:gd name="T24" fmla="*/ 0 w 19"/>
                  <a:gd name="T25" fmla="*/ 7 h 19"/>
                  <a:gd name="T26" fmla="*/ 0 w 19"/>
                  <a:gd name="T27" fmla="*/ 3 h 19"/>
                  <a:gd name="T28" fmla="*/ 3 w 19"/>
                  <a:gd name="T29" fmla="*/ 0 h 19"/>
                  <a:gd name="T30" fmla="*/ 3 w 19"/>
                  <a:gd name="T31" fmla="*/ 0 h 19"/>
                  <a:gd name="T32" fmla="*/ 7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7" y="0"/>
                    </a:moveTo>
                    <a:lnTo>
                      <a:pt x="11" y="0"/>
                    </a:lnTo>
                    <a:lnTo>
                      <a:pt x="15" y="0"/>
                    </a:lnTo>
                    <a:lnTo>
                      <a:pt x="19" y="3"/>
                    </a:lnTo>
                    <a:lnTo>
                      <a:pt x="19" y="7"/>
                    </a:lnTo>
                    <a:lnTo>
                      <a:pt x="19" y="11"/>
                    </a:lnTo>
                    <a:lnTo>
                      <a:pt x="15" y="15"/>
                    </a:lnTo>
                    <a:lnTo>
                      <a:pt x="11" y="15"/>
                    </a:lnTo>
                    <a:lnTo>
                      <a:pt x="7" y="19"/>
                    </a:lnTo>
                    <a:lnTo>
                      <a:pt x="3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01" name="Freeform 166"/>
              <p:cNvSpPr>
                <a:spLocks noEditPoints="1"/>
              </p:cNvSpPr>
              <p:nvPr/>
            </p:nvSpPr>
            <p:spPr bwMode="auto">
              <a:xfrm>
                <a:off x="2333" y="2155"/>
                <a:ext cx="73" cy="119"/>
              </a:xfrm>
              <a:custGeom>
                <a:avLst/>
                <a:gdLst>
                  <a:gd name="T0" fmla="*/ 0 w 73"/>
                  <a:gd name="T1" fmla="*/ 61 h 119"/>
                  <a:gd name="T2" fmla="*/ 4 w 73"/>
                  <a:gd name="T3" fmla="*/ 42 h 119"/>
                  <a:gd name="T4" fmla="*/ 8 w 73"/>
                  <a:gd name="T5" fmla="*/ 27 h 119"/>
                  <a:gd name="T6" fmla="*/ 15 w 73"/>
                  <a:gd name="T7" fmla="*/ 15 h 119"/>
                  <a:gd name="T8" fmla="*/ 23 w 73"/>
                  <a:gd name="T9" fmla="*/ 8 h 119"/>
                  <a:gd name="T10" fmla="*/ 31 w 73"/>
                  <a:gd name="T11" fmla="*/ 4 h 119"/>
                  <a:gd name="T12" fmla="*/ 39 w 73"/>
                  <a:gd name="T13" fmla="*/ 0 h 119"/>
                  <a:gd name="T14" fmla="*/ 46 w 73"/>
                  <a:gd name="T15" fmla="*/ 4 h 119"/>
                  <a:gd name="T16" fmla="*/ 54 w 73"/>
                  <a:gd name="T17" fmla="*/ 8 h 119"/>
                  <a:gd name="T18" fmla="*/ 62 w 73"/>
                  <a:gd name="T19" fmla="*/ 15 h 119"/>
                  <a:gd name="T20" fmla="*/ 65 w 73"/>
                  <a:gd name="T21" fmla="*/ 27 h 119"/>
                  <a:gd name="T22" fmla="*/ 69 w 73"/>
                  <a:gd name="T23" fmla="*/ 42 h 119"/>
                  <a:gd name="T24" fmla="*/ 73 w 73"/>
                  <a:gd name="T25" fmla="*/ 57 h 119"/>
                  <a:gd name="T26" fmla="*/ 69 w 73"/>
                  <a:gd name="T27" fmla="*/ 77 h 119"/>
                  <a:gd name="T28" fmla="*/ 65 w 73"/>
                  <a:gd name="T29" fmla="*/ 92 h 119"/>
                  <a:gd name="T30" fmla="*/ 62 w 73"/>
                  <a:gd name="T31" fmla="*/ 103 h 119"/>
                  <a:gd name="T32" fmla="*/ 54 w 73"/>
                  <a:gd name="T33" fmla="*/ 111 h 119"/>
                  <a:gd name="T34" fmla="*/ 46 w 73"/>
                  <a:gd name="T35" fmla="*/ 115 h 119"/>
                  <a:gd name="T36" fmla="*/ 35 w 73"/>
                  <a:gd name="T37" fmla="*/ 119 h 119"/>
                  <a:gd name="T38" fmla="*/ 27 w 73"/>
                  <a:gd name="T39" fmla="*/ 115 h 119"/>
                  <a:gd name="T40" fmla="*/ 19 w 73"/>
                  <a:gd name="T41" fmla="*/ 107 h 119"/>
                  <a:gd name="T42" fmla="*/ 12 w 73"/>
                  <a:gd name="T43" fmla="*/ 100 h 119"/>
                  <a:gd name="T44" fmla="*/ 4 w 73"/>
                  <a:gd name="T45" fmla="*/ 80 h 119"/>
                  <a:gd name="T46" fmla="*/ 0 w 73"/>
                  <a:gd name="T47" fmla="*/ 61 h 119"/>
                  <a:gd name="T48" fmla="*/ 19 w 73"/>
                  <a:gd name="T49" fmla="*/ 61 h 119"/>
                  <a:gd name="T50" fmla="*/ 19 w 73"/>
                  <a:gd name="T51" fmla="*/ 84 h 119"/>
                  <a:gd name="T52" fmla="*/ 23 w 73"/>
                  <a:gd name="T53" fmla="*/ 100 h 119"/>
                  <a:gd name="T54" fmla="*/ 27 w 73"/>
                  <a:gd name="T55" fmla="*/ 107 h 119"/>
                  <a:gd name="T56" fmla="*/ 31 w 73"/>
                  <a:gd name="T57" fmla="*/ 111 h 119"/>
                  <a:gd name="T58" fmla="*/ 39 w 73"/>
                  <a:gd name="T59" fmla="*/ 111 h 119"/>
                  <a:gd name="T60" fmla="*/ 42 w 73"/>
                  <a:gd name="T61" fmla="*/ 111 h 119"/>
                  <a:gd name="T62" fmla="*/ 46 w 73"/>
                  <a:gd name="T63" fmla="*/ 107 h 119"/>
                  <a:gd name="T64" fmla="*/ 50 w 73"/>
                  <a:gd name="T65" fmla="*/ 103 h 119"/>
                  <a:gd name="T66" fmla="*/ 54 w 73"/>
                  <a:gd name="T67" fmla="*/ 96 h 119"/>
                  <a:gd name="T68" fmla="*/ 54 w 73"/>
                  <a:gd name="T69" fmla="*/ 77 h 119"/>
                  <a:gd name="T70" fmla="*/ 58 w 73"/>
                  <a:gd name="T71" fmla="*/ 54 h 119"/>
                  <a:gd name="T72" fmla="*/ 54 w 73"/>
                  <a:gd name="T73" fmla="*/ 38 h 119"/>
                  <a:gd name="T74" fmla="*/ 54 w 73"/>
                  <a:gd name="T75" fmla="*/ 23 h 119"/>
                  <a:gd name="T76" fmla="*/ 50 w 73"/>
                  <a:gd name="T77" fmla="*/ 15 h 119"/>
                  <a:gd name="T78" fmla="*/ 46 w 73"/>
                  <a:gd name="T79" fmla="*/ 11 h 119"/>
                  <a:gd name="T80" fmla="*/ 42 w 73"/>
                  <a:gd name="T81" fmla="*/ 8 h 119"/>
                  <a:gd name="T82" fmla="*/ 39 w 73"/>
                  <a:gd name="T83" fmla="*/ 8 h 119"/>
                  <a:gd name="T84" fmla="*/ 31 w 73"/>
                  <a:gd name="T85" fmla="*/ 8 h 119"/>
                  <a:gd name="T86" fmla="*/ 27 w 73"/>
                  <a:gd name="T87" fmla="*/ 11 h 119"/>
                  <a:gd name="T88" fmla="*/ 23 w 73"/>
                  <a:gd name="T89" fmla="*/ 19 h 119"/>
                  <a:gd name="T90" fmla="*/ 19 w 73"/>
                  <a:gd name="T91" fmla="*/ 34 h 119"/>
                  <a:gd name="T92" fmla="*/ 19 w 73"/>
                  <a:gd name="T93" fmla="*/ 50 h 119"/>
                  <a:gd name="T94" fmla="*/ 19 w 73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9"/>
                  <a:gd name="T146" fmla="*/ 73 w 73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9">
                    <a:moveTo>
                      <a:pt x="0" y="61"/>
                    </a:moveTo>
                    <a:lnTo>
                      <a:pt x="4" y="42"/>
                    </a:lnTo>
                    <a:lnTo>
                      <a:pt x="8" y="27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1" y="4"/>
                    </a:lnTo>
                    <a:lnTo>
                      <a:pt x="39" y="0"/>
                    </a:lnTo>
                    <a:lnTo>
                      <a:pt x="46" y="4"/>
                    </a:lnTo>
                    <a:lnTo>
                      <a:pt x="54" y="8"/>
                    </a:lnTo>
                    <a:lnTo>
                      <a:pt x="62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73" y="57"/>
                    </a:lnTo>
                    <a:lnTo>
                      <a:pt x="69" y="77"/>
                    </a:lnTo>
                    <a:lnTo>
                      <a:pt x="65" y="92"/>
                    </a:lnTo>
                    <a:lnTo>
                      <a:pt x="62" y="103"/>
                    </a:lnTo>
                    <a:lnTo>
                      <a:pt x="54" y="111"/>
                    </a:lnTo>
                    <a:lnTo>
                      <a:pt x="46" y="115"/>
                    </a:lnTo>
                    <a:lnTo>
                      <a:pt x="35" y="119"/>
                    </a:lnTo>
                    <a:lnTo>
                      <a:pt x="27" y="115"/>
                    </a:lnTo>
                    <a:lnTo>
                      <a:pt x="19" y="107"/>
                    </a:lnTo>
                    <a:lnTo>
                      <a:pt x="12" y="100"/>
                    </a:lnTo>
                    <a:lnTo>
                      <a:pt x="4" y="80"/>
                    </a:lnTo>
                    <a:lnTo>
                      <a:pt x="0" y="61"/>
                    </a:lnTo>
                    <a:close/>
                    <a:moveTo>
                      <a:pt x="19" y="61"/>
                    </a:moveTo>
                    <a:lnTo>
                      <a:pt x="19" y="84"/>
                    </a:lnTo>
                    <a:lnTo>
                      <a:pt x="23" y="100"/>
                    </a:lnTo>
                    <a:lnTo>
                      <a:pt x="27" y="107"/>
                    </a:lnTo>
                    <a:lnTo>
                      <a:pt x="31" y="111"/>
                    </a:lnTo>
                    <a:lnTo>
                      <a:pt x="39" y="111"/>
                    </a:lnTo>
                    <a:lnTo>
                      <a:pt x="42" y="111"/>
                    </a:lnTo>
                    <a:lnTo>
                      <a:pt x="46" y="107"/>
                    </a:lnTo>
                    <a:lnTo>
                      <a:pt x="50" y="103"/>
                    </a:lnTo>
                    <a:lnTo>
                      <a:pt x="54" y="96"/>
                    </a:lnTo>
                    <a:lnTo>
                      <a:pt x="54" y="77"/>
                    </a:lnTo>
                    <a:lnTo>
                      <a:pt x="58" y="54"/>
                    </a:lnTo>
                    <a:lnTo>
                      <a:pt x="54" y="38"/>
                    </a:lnTo>
                    <a:lnTo>
                      <a:pt x="54" y="23"/>
                    </a:lnTo>
                    <a:lnTo>
                      <a:pt x="50" y="15"/>
                    </a:lnTo>
                    <a:lnTo>
                      <a:pt x="46" y="11"/>
                    </a:lnTo>
                    <a:lnTo>
                      <a:pt x="42" y="8"/>
                    </a:lnTo>
                    <a:lnTo>
                      <a:pt x="39" y="8"/>
                    </a:lnTo>
                    <a:lnTo>
                      <a:pt x="31" y="8"/>
                    </a:lnTo>
                    <a:lnTo>
                      <a:pt x="27" y="11"/>
                    </a:lnTo>
                    <a:lnTo>
                      <a:pt x="23" y="19"/>
                    </a:lnTo>
                    <a:lnTo>
                      <a:pt x="19" y="34"/>
                    </a:lnTo>
                    <a:lnTo>
                      <a:pt x="19" y="50"/>
                    </a:lnTo>
                    <a:lnTo>
                      <a:pt x="19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02" name="Freeform 167"/>
              <p:cNvSpPr>
                <a:spLocks noEditPoints="1"/>
              </p:cNvSpPr>
              <p:nvPr/>
            </p:nvSpPr>
            <p:spPr bwMode="auto">
              <a:xfrm>
                <a:off x="2418" y="2155"/>
                <a:ext cx="72" cy="119"/>
              </a:xfrm>
              <a:custGeom>
                <a:avLst/>
                <a:gdLst>
                  <a:gd name="T0" fmla="*/ 0 w 72"/>
                  <a:gd name="T1" fmla="*/ 61 h 119"/>
                  <a:gd name="T2" fmla="*/ 3 w 72"/>
                  <a:gd name="T3" fmla="*/ 42 h 119"/>
                  <a:gd name="T4" fmla="*/ 7 w 72"/>
                  <a:gd name="T5" fmla="*/ 27 h 119"/>
                  <a:gd name="T6" fmla="*/ 15 w 72"/>
                  <a:gd name="T7" fmla="*/ 15 h 119"/>
                  <a:gd name="T8" fmla="*/ 23 w 72"/>
                  <a:gd name="T9" fmla="*/ 8 h 119"/>
                  <a:gd name="T10" fmla="*/ 30 w 72"/>
                  <a:gd name="T11" fmla="*/ 4 h 119"/>
                  <a:gd name="T12" fmla="*/ 38 w 72"/>
                  <a:gd name="T13" fmla="*/ 0 h 119"/>
                  <a:gd name="T14" fmla="*/ 46 w 72"/>
                  <a:gd name="T15" fmla="*/ 4 h 119"/>
                  <a:gd name="T16" fmla="*/ 53 w 72"/>
                  <a:gd name="T17" fmla="*/ 8 h 119"/>
                  <a:gd name="T18" fmla="*/ 57 w 72"/>
                  <a:gd name="T19" fmla="*/ 15 h 119"/>
                  <a:gd name="T20" fmla="*/ 65 w 72"/>
                  <a:gd name="T21" fmla="*/ 27 h 119"/>
                  <a:gd name="T22" fmla="*/ 69 w 72"/>
                  <a:gd name="T23" fmla="*/ 42 h 119"/>
                  <a:gd name="T24" fmla="*/ 72 w 72"/>
                  <a:gd name="T25" fmla="*/ 57 h 119"/>
                  <a:gd name="T26" fmla="*/ 69 w 72"/>
                  <a:gd name="T27" fmla="*/ 77 h 119"/>
                  <a:gd name="T28" fmla="*/ 65 w 72"/>
                  <a:gd name="T29" fmla="*/ 92 h 119"/>
                  <a:gd name="T30" fmla="*/ 61 w 72"/>
                  <a:gd name="T31" fmla="*/ 103 h 119"/>
                  <a:gd name="T32" fmla="*/ 53 w 72"/>
                  <a:gd name="T33" fmla="*/ 111 h 119"/>
                  <a:gd name="T34" fmla="*/ 42 w 72"/>
                  <a:gd name="T35" fmla="*/ 115 h 119"/>
                  <a:gd name="T36" fmla="*/ 34 w 72"/>
                  <a:gd name="T37" fmla="*/ 119 h 119"/>
                  <a:gd name="T38" fmla="*/ 26 w 72"/>
                  <a:gd name="T39" fmla="*/ 115 h 119"/>
                  <a:gd name="T40" fmla="*/ 19 w 72"/>
                  <a:gd name="T41" fmla="*/ 107 h 119"/>
                  <a:gd name="T42" fmla="*/ 11 w 72"/>
                  <a:gd name="T43" fmla="*/ 100 h 119"/>
                  <a:gd name="T44" fmla="*/ 3 w 72"/>
                  <a:gd name="T45" fmla="*/ 80 h 119"/>
                  <a:gd name="T46" fmla="*/ 0 w 72"/>
                  <a:gd name="T47" fmla="*/ 61 h 119"/>
                  <a:gd name="T48" fmla="*/ 15 w 72"/>
                  <a:gd name="T49" fmla="*/ 61 h 119"/>
                  <a:gd name="T50" fmla="*/ 19 w 72"/>
                  <a:gd name="T51" fmla="*/ 84 h 119"/>
                  <a:gd name="T52" fmla="*/ 23 w 72"/>
                  <a:gd name="T53" fmla="*/ 100 h 119"/>
                  <a:gd name="T54" fmla="*/ 26 w 72"/>
                  <a:gd name="T55" fmla="*/ 107 h 119"/>
                  <a:gd name="T56" fmla="*/ 30 w 72"/>
                  <a:gd name="T57" fmla="*/ 111 h 119"/>
                  <a:gd name="T58" fmla="*/ 34 w 72"/>
                  <a:gd name="T59" fmla="*/ 111 h 119"/>
                  <a:gd name="T60" fmla="*/ 42 w 72"/>
                  <a:gd name="T61" fmla="*/ 111 h 119"/>
                  <a:gd name="T62" fmla="*/ 46 w 72"/>
                  <a:gd name="T63" fmla="*/ 107 h 119"/>
                  <a:gd name="T64" fmla="*/ 49 w 72"/>
                  <a:gd name="T65" fmla="*/ 103 h 119"/>
                  <a:gd name="T66" fmla="*/ 53 w 72"/>
                  <a:gd name="T67" fmla="*/ 96 h 119"/>
                  <a:gd name="T68" fmla="*/ 53 w 72"/>
                  <a:gd name="T69" fmla="*/ 77 h 119"/>
                  <a:gd name="T70" fmla="*/ 57 w 72"/>
                  <a:gd name="T71" fmla="*/ 54 h 119"/>
                  <a:gd name="T72" fmla="*/ 53 w 72"/>
                  <a:gd name="T73" fmla="*/ 38 h 119"/>
                  <a:gd name="T74" fmla="*/ 53 w 72"/>
                  <a:gd name="T75" fmla="*/ 23 h 119"/>
                  <a:gd name="T76" fmla="*/ 49 w 72"/>
                  <a:gd name="T77" fmla="*/ 15 h 119"/>
                  <a:gd name="T78" fmla="*/ 46 w 72"/>
                  <a:gd name="T79" fmla="*/ 11 h 119"/>
                  <a:gd name="T80" fmla="*/ 42 w 72"/>
                  <a:gd name="T81" fmla="*/ 8 h 119"/>
                  <a:gd name="T82" fmla="*/ 38 w 72"/>
                  <a:gd name="T83" fmla="*/ 8 h 119"/>
                  <a:gd name="T84" fmla="*/ 30 w 72"/>
                  <a:gd name="T85" fmla="*/ 8 h 119"/>
                  <a:gd name="T86" fmla="*/ 26 w 72"/>
                  <a:gd name="T87" fmla="*/ 11 h 119"/>
                  <a:gd name="T88" fmla="*/ 23 w 72"/>
                  <a:gd name="T89" fmla="*/ 19 h 119"/>
                  <a:gd name="T90" fmla="*/ 19 w 72"/>
                  <a:gd name="T91" fmla="*/ 34 h 119"/>
                  <a:gd name="T92" fmla="*/ 19 w 72"/>
                  <a:gd name="T93" fmla="*/ 50 h 119"/>
                  <a:gd name="T94" fmla="*/ 15 w 72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2"/>
                  <a:gd name="T145" fmla="*/ 0 h 119"/>
                  <a:gd name="T146" fmla="*/ 72 w 72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2" h="119">
                    <a:moveTo>
                      <a:pt x="0" y="61"/>
                    </a:moveTo>
                    <a:lnTo>
                      <a:pt x="3" y="42"/>
                    </a:lnTo>
                    <a:lnTo>
                      <a:pt x="7" y="27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0" y="4"/>
                    </a:lnTo>
                    <a:lnTo>
                      <a:pt x="38" y="0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7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72" y="57"/>
                    </a:lnTo>
                    <a:lnTo>
                      <a:pt x="69" y="77"/>
                    </a:lnTo>
                    <a:lnTo>
                      <a:pt x="65" y="92"/>
                    </a:lnTo>
                    <a:lnTo>
                      <a:pt x="61" y="103"/>
                    </a:lnTo>
                    <a:lnTo>
                      <a:pt x="53" y="111"/>
                    </a:lnTo>
                    <a:lnTo>
                      <a:pt x="42" y="115"/>
                    </a:lnTo>
                    <a:lnTo>
                      <a:pt x="34" y="119"/>
                    </a:lnTo>
                    <a:lnTo>
                      <a:pt x="26" y="115"/>
                    </a:lnTo>
                    <a:lnTo>
                      <a:pt x="19" y="107"/>
                    </a:lnTo>
                    <a:lnTo>
                      <a:pt x="11" y="100"/>
                    </a:lnTo>
                    <a:lnTo>
                      <a:pt x="3" y="80"/>
                    </a:lnTo>
                    <a:lnTo>
                      <a:pt x="0" y="61"/>
                    </a:lnTo>
                    <a:close/>
                    <a:moveTo>
                      <a:pt x="15" y="61"/>
                    </a:moveTo>
                    <a:lnTo>
                      <a:pt x="19" y="84"/>
                    </a:lnTo>
                    <a:lnTo>
                      <a:pt x="23" y="100"/>
                    </a:lnTo>
                    <a:lnTo>
                      <a:pt x="26" y="107"/>
                    </a:lnTo>
                    <a:lnTo>
                      <a:pt x="30" y="111"/>
                    </a:lnTo>
                    <a:lnTo>
                      <a:pt x="34" y="111"/>
                    </a:lnTo>
                    <a:lnTo>
                      <a:pt x="42" y="111"/>
                    </a:lnTo>
                    <a:lnTo>
                      <a:pt x="46" y="107"/>
                    </a:lnTo>
                    <a:lnTo>
                      <a:pt x="49" y="103"/>
                    </a:lnTo>
                    <a:lnTo>
                      <a:pt x="53" y="96"/>
                    </a:lnTo>
                    <a:lnTo>
                      <a:pt x="53" y="77"/>
                    </a:lnTo>
                    <a:lnTo>
                      <a:pt x="57" y="54"/>
                    </a:lnTo>
                    <a:lnTo>
                      <a:pt x="53" y="38"/>
                    </a:lnTo>
                    <a:lnTo>
                      <a:pt x="53" y="23"/>
                    </a:lnTo>
                    <a:lnTo>
                      <a:pt x="49" y="15"/>
                    </a:lnTo>
                    <a:lnTo>
                      <a:pt x="46" y="11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0" y="8"/>
                    </a:lnTo>
                    <a:lnTo>
                      <a:pt x="26" y="11"/>
                    </a:lnTo>
                    <a:lnTo>
                      <a:pt x="23" y="19"/>
                    </a:lnTo>
                    <a:lnTo>
                      <a:pt x="19" y="34"/>
                    </a:lnTo>
                    <a:lnTo>
                      <a:pt x="19" y="50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03" name="Freeform 168"/>
              <p:cNvSpPr>
                <a:spLocks/>
              </p:cNvSpPr>
              <p:nvPr/>
            </p:nvSpPr>
            <p:spPr bwMode="auto">
              <a:xfrm>
                <a:off x="2498" y="2155"/>
                <a:ext cx="77" cy="115"/>
              </a:xfrm>
              <a:custGeom>
                <a:avLst/>
                <a:gdLst>
                  <a:gd name="T0" fmla="*/ 77 w 77"/>
                  <a:gd name="T1" fmla="*/ 96 h 115"/>
                  <a:gd name="T2" fmla="*/ 69 w 77"/>
                  <a:gd name="T3" fmla="*/ 115 h 115"/>
                  <a:gd name="T4" fmla="*/ 0 w 77"/>
                  <a:gd name="T5" fmla="*/ 115 h 115"/>
                  <a:gd name="T6" fmla="*/ 0 w 77"/>
                  <a:gd name="T7" fmla="*/ 111 h 115"/>
                  <a:gd name="T8" fmla="*/ 19 w 77"/>
                  <a:gd name="T9" fmla="*/ 96 h 115"/>
                  <a:gd name="T10" fmla="*/ 31 w 77"/>
                  <a:gd name="T11" fmla="*/ 80 h 115"/>
                  <a:gd name="T12" fmla="*/ 42 w 77"/>
                  <a:gd name="T13" fmla="*/ 69 h 115"/>
                  <a:gd name="T14" fmla="*/ 50 w 77"/>
                  <a:gd name="T15" fmla="*/ 54 h 115"/>
                  <a:gd name="T16" fmla="*/ 54 w 77"/>
                  <a:gd name="T17" fmla="*/ 38 h 115"/>
                  <a:gd name="T18" fmla="*/ 54 w 77"/>
                  <a:gd name="T19" fmla="*/ 31 h 115"/>
                  <a:gd name="T20" fmla="*/ 46 w 77"/>
                  <a:gd name="T21" fmla="*/ 19 h 115"/>
                  <a:gd name="T22" fmla="*/ 38 w 77"/>
                  <a:gd name="T23" fmla="*/ 15 h 115"/>
                  <a:gd name="T24" fmla="*/ 31 w 77"/>
                  <a:gd name="T25" fmla="*/ 15 h 115"/>
                  <a:gd name="T26" fmla="*/ 23 w 77"/>
                  <a:gd name="T27" fmla="*/ 15 h 115"/>
                  <a:gd name="T28" fmla="*/ 15 w 77"/>
                  <a:gd name="T29" fmla="*/ 19 h 115"/>
                  <a:gd name="T30" fmla="*/ 12 w 77"/>
                  <a:gd name="T31" fmla="*/ 27 h 115"/>
                  <a:gd name="T32" fmla="*/ 8 w 77"/>
                  <a:gd name="T33" fmla="*/ 34 h 115"/>
                  <a:gd name="T34" fmla="*/ 4 w 77"/>
                  <a:gd name="T35" fmla="*/ 34 h 115"/>
                  <a:gd name="T36" fmla="*/ 8 w 77"/>
                  <a:gd name="T37" fmla="*/ 19 h 115"/>
                  <a:gd name="T38" fmla="*/ 15 w 77"/>
                  <a:gd name="T39" fmla="*/ 11 h 115"/>
                  <a:gd name="T40" fmla="*/ 23 w 77"/>
                  <a:gd name="T41" fmla="*/ 4 h 115"/>
                  <a:gd name="T42" fmla="*/ 35 w 77"/>
                  <a:gd name="T43" fmla="*/ 0 h 115"/>
                  <a:gd name="T44" fmla="*/ 50 w 77"/>
                  <a:gd name="T45" fmla="*/ 4 h 115"/>
                  <a:gd name="T46" fmla="*/ 58 w 77"/>
                  <a:gd name="T47" fmla="*/ 11 h 115"/>
                  <a:gd name="T48" fmla="*/ 65 w 77"/>
                  <a:gd name="T49" fmla="*/ 19 h 115"/>
                  <a:gd name="T50" fmla="*/ 69 w 77"/>
                  <a:gd name="T51" fmla="*/ 31 h 115"/>
                  <a:gd name="T52" fmla="*/ 65 w 77"/>
                  <a:gd name="T53" fmla="*/ 38 h 115"/>
                  <a:gd name="T54" fmla="*/ 65 w 77"/>
                  <a:gd name="T55" fmla="*/ 50 h 115"/>
                  <a:gd name="T56" fmla="*/ 58 w 77"/>
                  <a:gd name="T57" fmla="*/ 61 h 115"/>
                  <a:gd name="T58" fmla="*/ 42 w 77"/>
                  <a:gd name="T59" fmla="*/ 77 h 115"/>
                  <a:gd name="T60" fmla="*/ 31 w 77"/>
                  <a:gd name="T61" fmla="*/ 88 h 115"/>
                  <a:gd name="T62" fmla="*/ 23 w 77"/>
                  <a:gd name="T63" fmla="*/ 100 h 115"/>
                  <a:gd name="T64" fmla="*/ 19 w 77"/>
                  <a:gd name="T65" fmla="*/ 103 h 115"/>
                  <a:gd name="T66" fmla="*/ 46 w 77"/>
                  <a:gd name="T67" fmla="*/ 103 h 115"/>
                  <a:gd name="T68" fmla="*/ 54 w 77"/>
                  <a:gd name="T69" fmla="*/ 103 h 115"/>
                  <a:gd name="T70" fmla="*/ 62 w 77"/>
                  <a:gd name="T71" fmla="*/ 103 h 115"/>
                  <a:gd name="T72" fmla="*/ 62 w 77"/>
                  <a:gd name="T73" fmla="*/ 100 h 115"/>
                  <a:gd name="T74" fmla="*/ 65 w 77"/>
                  <a:gd name="T75" fmla="*/ 100 h 115"/>
                  <a:gd name="T76" fmla="*/ 69 w 77"/>
                  <a:gd name="T77" fmla="*/ 96 h 115"/>
                  <a:gd name="T78" fmla="*/ 73 w 77"/>
                  <a:gd name="T79" fmla="*/ 96 h 115"/>
                  <a:gd name="T80" fmla="*/ 77 w 77"/>
                  <a:gd name="T81" fmla="*/ 96 h 1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7"/>
                  <a:gd name="T124" fmla="*/ 0 h 115"/>
                  <a:gd name="T125" fmla="*/ 77 w 77"/>
                  <a:gd name="T126" fmla="*/ 115 h 1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7" h="115">
                    <a:moveTo>
                      <a:pt x="77" y="96"/>
                    </a:moveTo>
                    <a:lnTo>
                      <a:pt x="69" y="115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19" y="96"/>
                    </a:lnTo>
                    <a:lnTo>
                      <a:pt x="31" y="80"/>
                    </a:lnTo>
                    <a:lnTo>
                      <a:pt x="42" y="69"/>
                    </a:lnTo>
                    <a:lnTo>
                      <a:pt x="50" y="54"/>
                    </a:lnTo>
                    <a:lnTo>
                      <a:pt x="54" y="38"/>
                    </a:lnTo>
                    <a:lnTo>
                      <a:pt x="54" y="31"/>
                    </a:lnTo>
                    <a:lnTo>
                      <a:pt x="46" y="19"/>
                    </a:lnTo>
                    <a:lnTo>
                      <a:pt x="38" y="15"/>
                    </a:lnTo>
                    <a:lnTo>
                      <a:pt x="31" y="15"/>
                    </a:lnTo>
                    <a:lnTo>
                      <a:pt x="23" y="15"/>
                    </a:lnTo>
                    <a:lnTo>
                      <a:pt x="15" y="19"/>
                    </a:lnTo>
                    <a:lnTo>
                      <a:pt x="12" y="27"/>
                    </a:lnTo>
                    <a:lnTo>
                      <a:pt x="8" y="34"/>
                    </a:lnTo>
                    <a:lnTo>
                      <a:pt x="4" y="34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3" y="4"/>
                    </a:lnTo>
                    <a:lnTo>
                      <a:pt x="35" y="0"/>
                    </a:lnTo>
                    <a:lnTo>
                      <a:pt x="50" y="4"/>
                    </a:lnTo>
                    <a:lnTo>
                      <a:pt x="58" y="11"/>
                    </a:lnTo>
                    <a:lnTo>
                      <a:pt x="65" y="19"/>
                    </a:lnTo>
                    <a:lnTo>
                      <a:pt x="69" y="31"/>
                    </a:lnTo>
                    <a:lnTo>
                      <a:pt x="65" y="38"/>
                    </a:lnTo>
                    <a:lnTo>
                      <a:pt x="65" y="50"/>
                    </a:lnTo>
                    <a:lnTo>
                      <a:pt x="58" y="61"/>
                    </a:lnTo>
                    <a:lnTo>
                      <a:pt x="42" y="77"/>
                    </a:lnTo>
                    <a:lnTo>
                      <a:pt x="31" y="88"/>
                    </a:lnTo>
                    <a:lnTo>
                      <a:pt x="23" y="100"/>
                    </a:lnTo>
                    <a:lnTo>
                      <a:pt x="19" y="103"/>
                    </a:lnTo>
                    <a:lnTo>
                      <a:pt x="46" y="103"/>
                    </a:lnTo>
                    <a:lnTo>
                      <a:pt x="54" y="103"/>
                    </a:lnTo>
                    <a:lnTo>
                      <a:pt x="62" y="103"/>
                    </a:lnTo>
                    <a:lnTo>
                      <a:pt x="62" y="100"/>
                    </a:lnTo>
                    <a:lnTo>
                      <a:pt x="65" y="100"/>
                    </a:lnTo>
                    <a:lnTo>
                      <a:pt x="69" y="96"/>
                    </a:lnTo>
                    <a:lnTo>
                      <a:pt x="73" y="96"/>
                    </a:lnTo>
                    <a:lnTo>
                      <a:pt x="77" y="9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04" name="Freeform 169"/>
              <p:cNvSpPr>
                <a:spLocks/>
              </p:cNvSpPr>
              <p:nvPr/>
            </p:nvSpPr>
            <p:spPr bwMode="auto">
              <a:xfrm>
                <a:off x="2598" y="2155"/>
                <a:ext cx="46" cy="115"/>
              </a:xfrm>
              <a:custGeom>
                <a:avLst/>
                <a:gdLst>
                  <a:gd name="T0" fmla="*/ 0 w 46"/>
                  <a:gd name="T1" fmla="*/ 15 h 115"/>
                  <a:gd name="T2" fmla="*/ 27 w 46"/>
                  <a:gd name="T3" fmla="*/ 0 h 115"/>
                  <a:gd name="T4" fmla="*/ 31 w 46"/>
                  <a:gd name="T5" fmla="*/ 0 h 115"/>
                  <a:gd name="T6" fmla="*/ 31 w 46"/>
                  <a:gd name="T7" fmla="*/ 96 h 115"/>
                  <a:gd name="T8" fmla="*/ 31 w 46"/>
                  <a:gd name="T9" fmla="*/ 103 h 115"/>
                  <a:gd name="T10" fmla="*/ 31 w 46"/>
                  <a:gd name="T11" fmla="*/ 107 h 115"/>
                  <a:gd name="T12" fmla="*/ 34 w 46"/>
                  <a:gd name="T13" fmla="*/ 111 h 115"/>
                  <a:gd name="T14" fmla="*/ 34 w 46"/>
                  <a:gd name="T15" fmla="*/ 111 h 115"/>
                  <a:gd name="T16" fmla="*/ 38 w 46"/>
                  <a:gd name="T17" fmla="*/ 115 h 115"/>
                  <a:gd name="T18" fmla="*/ 46 w 46"/>
                  <a:gd name="T19" fmla="*/ 115 h 115"/>
                  <a:gd name="T20" fmla="*/ 46 w 46"/>
                  <a:gd name="T21" fmla="*/ 115 h 115"/>
                  <a:gd name="T22" fmla="*/ 4 w 46"/>
                  <a:gd name="T23" fmla="*/ 115 h 115"/>
                  <a:gd name="T24" fmla="*/ 4 w 46"/>
                  <a:gd name="T25" fmla="*/ 115 h 115"/>
                  <a:gd name="T26" fmla="*/ 8 w 46"/>
                  <a:gd name="T27" fmla="*/ 115 h 115"/>
                  <a:gd name="T28" fmla="*/ 11 w 46"/>
                  <a:gd name="T29" fmla="*/ 111 h 115"/>
                  <a:gd name="T30" fmla="*/ 15 w 46"/>
                  <a:gd name="T31" fmla="*/ 111 h 115"/>
                  <a:gd name="T32" fmla="*/ 15 w 46"/>
                  <a:gd name="T33" fmla="*/ 107 h 115"/>
                  <a:gd name="T34" fmla="*/ 15 w 46"/>
                  <a:gd name="T35" fmla="*/ 103 h 115"/>
                  <a:gd name="T36" fmla="*/ 15 w 46"/>
                  <a:gd name="T37" fmla="*/ 96 h 115"/>
                  <a:gd name="T38" fmla="*/ 15 w 46"/>
                  <a:gd name="T39" fmla="*/ 34 h 115"/>
                  <a:gd name="T40" fmla="*/ 15 w 46"/>
                  <a:gd name="T41" fmla="*/ 23 h 115"/>
                  <a:gd name="T42" fmla="*/ 15 w 46"/>
                  <a:gd name="T43" fmla="*/ 19 h 115"/>
                  <a:gd name="T44" fmla="*/ 15 w 46"/>
                  <a:gd name="T45" fmla="*/ 15 h 115"/>
                  <a:gd name="T46" fmla="*/ 15 w 46"/>
                  <a:gd name="T47" fmla="*/ 15 h 115"/>
                  <a:gd name="T48" fmla="*/ 11 w 46"/>
                  <a:gd name="T49" fmla="*/ 15 h 115"/>
                  <a:gd name="T50" fmla="*/ 11 w 46"/>
                  <a:gd name="T51" fmla="*/ 11 h 115"/>
                  <a:gd name="T52" fmla="*/ 8 w 46"/>
                  <a:gd name="T53" fmla="*/ 15 h 115"/>
                  <a:gd name="T54" fmla="*/ 4 w 46"/>
                  <a:gd name="T55" fmla="*/ 15 h 115"/>
                  <a:gd name="T56" fmla="*/ 0 w 46"/>
                  <a:gd name="T57" fmla="*/ 15 h 11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6"/>
                  <a:gd name="T88" fmla="*/ 0 h 115"/>
                  <a:gd name="T89" fmla="*/ 46 w 46"/>
                  <a:gd name="T90" fmla="*/ 115 h 11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6" h="115">
                    <a:moveTo>
                      <a:pt x="0" y="15"/>
                    </a:moveTo>
                    <a:lnTo>
                      <a:pt x="27" y="0"/>
                    </a:lnTo>
                    <a:lnTo>
                      <a:pt x="31" y="0"/>
                    </a:lnTo>
                    <a:lnTo>
                      <a:pt x="31" y="96"/>
                    </a:lnTo>
                    <a:lnTo>
                      <a:pt x="31" y="103"/>
                    </a:lnTo>
                    <a:lnTo>
                      <a:pt x="31" y="107"/>
                    </a:lnTo>
                    <a:lnTo>
                      <a:pt x="34" y="111"/>
                    </a:lnTo>
                    <a:lnTo>
                      <a:pt x="38" y="115"/>
                    </a:lnTo>
                    <a:lnTo>
                      <a:pt x="46" y="115"/>
                    </a:lnTo>
                    <a:lnTo>
                      <a:pt x="4" y="115"/>
                    </a:lnTo>
                    <a:lnTo>
                      <a:pt x="8" y="115"/>
                    </a:lnTo>
                    <a:lnTo>
                      <a:pt x="11" y="111"/>
                    </a:lnTo>
                    <a:lnTo>
                      <a:pt x="15" y="111"/>
                    </a:lnTo>
                    <a:lnTo>
                      <a:pt x="15" y="107"/>
                    </a:lnTo>
                    <a:lnTo>
                      <a:pt x="15" y="103"/>
                    </a:lnTo>
                    <a:lnTo>
                      <a:pt x="15" y="96"/>
                    </a:lnTo>
                    <a:lnTo>
                      <a:pt x="15" y="34"/>
                    </a:lnTo>
                    <a:lnTo>
                      <a:pt x="15" y="23"/>
                    </a:lnTo>
                    <a:lnTo>
                      <a:pt x="15" y="19"/>
                    </a:lnTo>
                    <a:lnTo>
                      <a:pt x="15" y="15"/>
                    </a:lnTo>
                    <a:lnTo>
                      <a:pt x="11" y="15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4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05" name="Rectangle 170"/>
              <p:cNvSpPr>
                <a:spLocks noChangeArrowheads="1"/>
              </p:cNvSpPr>
              <p:nvPr/>
            </p:nvSpPr>
            <p:spPr bwMode="auto">
              <a:xfrm>
                <a:off x="2705" y="2120"/>
                <a:ext cx="8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6" name="Freeform 171"/>
              <p:cNvSpPr>
                <a:spLocks noEditPoints="1"/>
              </p:cNvSpPr>
              <p:nvPr/>
            </p:nvSpPr>
            <p:spPr bwMode="auto">
              <a:xfrm>
                <a:off x="2901" y="2155"/>
                <a:ext cx="69" cy="119"/>
              </a:xfrm>
              <a:custGeom>
                <a:avLst/>
                <a:gdLst>
                  <a:gd name="T0" fmla="*/ 0 w 69"/>
                  <a:gd name="T1" fmla="*/ 61 h 119"/>
                  <a:gd name="T2" fmla="*/ 0 w 69"/>
                  <a:gd name="T3" fmla="*/ 42 h 119"/>
                  <a:gd name="T4" fmla="*/ 4 w 69"/>
                  <a:gd name="T5" fmla="*/ 27 h 119"/>
                  <a:gd name="T6" fmla="*/ 11 w 69"/>
                  <a:gd name="T7" fmla="*/ 15 h 119"/>
                  <a:gd name="T8" fmla="*/ 19 w 69"/>
                  <a:gd name="T9" fmla="*/ 8 h 119"/>
                  <a:gd name="T10" fmla="*/ 27 w 69"/>
                  <a:gd name="T11" fmla="*/ 4 h 119"/>
                  <a:gd name="T12" fmla="*/ 35 w 69"/>
                  <a:gd name="T13" fmla="*/ 0 h 119"/>
                  <a:gd name="T14" fmla="*/ 42 w 69"/>
                  <a:gd name="T15" fmla="*/ 4 h 119"/>
                  <a:gd name="T16" fmla="*/ 50 w 69"/>
                  <a:gd name="T17" fmla="*/ 8 h 119"/>
                  <a:gd name="T18" fmla="*/ 58 w 69"/>
                  <a:gd name="T19" fmla="*/ 15 h 119"/>
                  <a:gd name="T20" fmla="*/ 61 w 69"/>
                  <a:gd name="T21" fmla="*/ 27 h 119"/>
                  <a:gd name="T22" fmla="*/ 69 w 69"/>
                  <a:gd name="T23" fmla="*/ 42 h 119"/>
                  <a:gd name="T24" fmla="*/ 69 w 69"/>
                  <a:gd name="T25" fmla="*/ 57 h 119"/>
                  <a:gd name="T26" fmla="*/ 69 w 69"/>
                  <a:gd name="T27" fmla="*/ 77 h 119"/>
                  <a:gd name="T28" fmla="*/ 61 w 69"/>
                  <a:gd name="T29" fmla="*/ 92 h 119"/>
                  <a:gd name="T30" fmla="*/ 58 w 69"/>
                  <a:gd name="T31" fmla="*/ 103 h 119"/>
                  <a:gd name="T32" fmla="*/ 50 w 69"/>
                  <a:gd name="T33" fmla="*/ 111 h 119"/>
                  <a:gd name="T34" fmla="*/ 42 w 69"/>
                  <a:gd name="T35" fmla="*/ 115 h 119"/>
                  <a:gd name="T36" fmla="*/ 35 w 69"/>
                  <a:gd name="T37" fmla="*/ 119 h 119"/>
                  <a:gd name="T38" fmla="*/ 23 w 69"/>
                  <a:gd name="T39" fmla="*/ 115 h 119"/>
                  <a:gd name="T40" fmla="*/ 15 w 69"/>
                  <a:gd name="T41" fmla="*/ 107 h 119"/>
                  <a:gd name="T42" fmla="*/ 8 w 69"/>
                  <a:gd name="T43" fmla="*/ 100 h 119"/>
                  <a:gd name="T44" fmla="*/ 0 w 69"/>
                  <a:gd name="T45" fmla="*/ 80 h 119"/>
                  <a:gd name="T46" fmla="*/ 0 w 69"/>
                  <a:gd name="T47" fmla="*/ 61 h 119"/>
                  <a:gd name="T48" fmla="*/ 15 w 69"/>
                  <a:gd name="T49" fmla="*/ 61 h 119"/>
                  <a:gd name="T50" fmla="*/ 15 w 69"/>
                  <a:gd name="T51" fmla="*/ 84 h 119"/>
                  <a:gd name="T52" fmla="*/ 19 w 69"/>
                  <a:gd name="T53" fmla="*/ 100 h 119"/>
                  <a:gd name="T54" fmla="*/ 23 w 69"/>
                  <a:gd name="T55" fmla="*/ 107 h 119"/>
                  <a:gd name="T56" fmla="*/ 27 w 69"/>
                  <a:gd name="T57" fmla="*/ 111 h 119"/>
                  <a:gd name="T58" fmla="*/ 35 w 69"/>
                  <a:gd name="T59" fmla="*/ 111 h 119"/>
                  <a:gd name="T60" fmla="*/ 38 w 69"/>
                  <a:gd name="T61" fmla="*/ 111 h 119"/>
                  <a:gd name="T62" fmla="*/ 42 w 69"/>
                  <a:gd name="T63" fmla="*/ 107 h 119"/>
                  <a:gd name="T64" fmla="*/ 46 w 69"/>
                  <a:gd name="T65" fmla="*/ 103 h 119"/>
                  <a:gd name="T66" fmla="*/ 50 w 69"/>
                  <a:gd name="T67" fmla="*/ 96 h 119"/>
                  <a:gd name="T68" fmla="*/ 54 w 69"/>
                  <a:gd name="T69" fmla="*/ 77 h 119"/>
                  <a:gd name="T70" fmla="*/ 54 w 69"/>
                  <a:gd name="T71" fmla="*/ 54 h 119"/>
                  <a:gd name="T72" fmla="*/ 54 w 69"/>
                  <a:gd name="T73" fmla="*/ 38 h 119"/>
                  <a:gd name="T74" fmla="*/ 50 w 69"/>
                  <a:gd name="T75" fmla="*/ 23 h 119"/>
                  <a:gd name="T76" fmla="*/ 46 w 69"/>
                  <a:gd name="T77" fmla="*/ 15 h 119"/>
                  <a:gd name="T78" fmla="*/ 42 w 69"/>
                  <a:gd name="T79" fmla="*/ 11 h 119"/>
                  <a:gd name="T80" fmla="*/ 38 w 69"/>
                  <a:gd name="T81" fmla="*/ 8 h 119"/>
                  <a:gd name="T82" fmla="*/ 35 w 69"/>
                  <a:gd name="T83" fmla="*/ 8 h 119"/>
                  <a:gd name="T84" fmla="*/ 27 w 69"/>
                  <a:gd name="T85" fmla="*/ 8 h 119"/>
                  <a:gd name="T86" fmla="*/ 23 w 69"/>
                  <a:gd name="T87" fmla="*/ 11 h 119"/>
                  <a:gd name="T88" fmla="*/ 19 w 69"/>
                  <a:gd name="T89" fmla="*/ 19 h 119"/>
                  <a:gd name="T90" fmla="*/ 15 w 69"/>
                  <a:gd name="T91" fmla="*/ 34 h 119"/>
                  <a:gd name="T92" fmla="*/ 15 w 69"/>
                  <a:gd name="T93" fmla="*/ 50 h 119"/>
                  <a:gd name="T94" fmla="*/ 15 w 69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9"/>
                  <a:gd name="T146" fmla="*/ 69 w 69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9">
                    <a:moveTo>
                      <a:pt x="0" y="61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1" y="15"/>
                    </a:lnTo>
                    <a:lnTo>
                      <a:pt x="19" y="8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2" y="4"/>
                    </a:lnTo>
                    <a:lnTo>
                      <a:pt x="50" y="8"/>
                    </a:lnTo>
                    <a:lnTo>
                      <a:pt x="58" y="15"/>
                    </a:lnTo>
                    <a:lnTo>
                      <a:pt x="61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7"/>
                    </a:lnTo>
                    <a:lnTo>
                      <a:pt x="61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5" y="119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8" y="100"/>
                    </a:lnTo>
                    <a:lnTo>
                      <a:pt x="0" y="80"/>
                    </a:lnTo>
                    <a:lnTo>
                      <a:pt x="0" y="61"/>
                    </a:lnTo>
                    <a:close/>
                    <a:moveTo>
                      <a:pt x="15" y="61"/>
                    </a:moveTo>
                    <a:lnTo>
                      <a:pt x="15" y="84"/>
                    </a:lnTo>
                    <a:lnTo>
                      <a:pt x="19" y="100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35" y="111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3"/>
                    </a:lnTo>
                    <a:lnTo>
                      <a:pt x="50" y="96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11"/>
                    </a:lnTo>
                    <a:lnTo>
                      <a:pt x="38" y="8"/>
                    </a:lnTo>
                    <a:lnTo>
                      <a:pt x="35" y="8"/>
                    </a:lnTo>
                    <a:lnTo>
                      <a:pt x="27" y="8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5" y="34"/>
                    </a:lnTo>
                    <a:lnTo>
                      <a:pt x="15" y="50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07" name="Rectangle 172"/>
              <p:cNvSpPr>
                <a:spLocks noChangeArrowheads="1"/>
              </p:cNvSpPr>
              <p:nvPr/>
            </p:nvSpPr>
            <p:spPr bwMode="auto">
              <a:xfrm>
                <a:off x="3304" y="2120"/>
                <a:ext cx="8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8" name="Freeform 173"/>
              <p:cNvSpPr>
                <a:spLocks/>
              </p:cNvSpPr>
              <p:nvPr/>
            </p:nvSpPr>
            <p:spPr bwMode="auto">
              <a:xfrm>
                <a:off x="3507" y="2255"/>
                <a:ext cx="19" cy="19"/>
              </a:xfrm>
              <a:custGeom>
                <a:avLst/>
                <a:gdLst>
                  <a:gd name="T0" fmla="*/ 12 w 19"/>
                  <a:gd name="T1" fmla="*/ 0 h 19"/>
                  <a:gd name="T2" fmla="*/ 16 w 19"/>
                  <a:gd name="T3" fmla="*/ 0 h 19"/>
                  <a:gd name="T4" fmla="*/ 19 w 19"/>
                  <a:gd name="T5" fmla="*/ 0 h 19"/>
                  <a:gd name="T6" fmla="*/ 19 w 19"/>
                  <a:gd name="T7" fmla="*/ 3 h 19"/>
                  <a:gd name="T8" fmla="*/ 19 w 19"/>
                  <a:gd name="T9" fmla="*/ 7 h 19"/>
                  <a:gd name="T10" fmla="*/ 19 w 19"/>
                  <a:gd name="T11" fmla="*/ 11 h 19"/>
                  <a:gd name="T12" fmla="*/ 19 w 19"/>
                  <a:gd name="T13" fmla="*/ 15 h 19"/>
                  <a:gd name="T14" fmla="*/ 16 w 19"/>
                  <a:gd name="T15" fmla="*/ 15 h 19"/>
                  <a:gd name="T16" fmla="*/ 12 w 19"/>
                  <a:gd name="T17" fmla="*/ 19 h 19"/>
                  <a:gd name="T18" fmla="*/ 8 w 19"/>
                  <a:gd name="T19" fmla="*/ 15 h 19"/>
                  <a:gd name="T20" fmla="*/ 4 w 19"/>
                  <a:gd name="T21" fmla="*/ 15 h 19"/>
                  <a:gd name="T22" fmla="*/ 0 w 19"/>
                  <a:gd name="T23" fmla="*/ 11 h 19"/>
                  <a:gd name="T24" fmla="*/ 0 w 19"/>
                  <a:gd name="T25" fmla="*/ 7 h 19"/>
                  <a:gd name="T26" fmla="*/ 0 w 19"/>
                  <a:gd name="T27" fmla="*/ 3 h 19"/>
                  <a:gd name="T28" fmla="*/ 4 w 19"/>
                  <a:gd name="T29" fmla="*/ 0 h 19"/>
                  <a:gd name="T30" fmla="*/ 8 w 19"/>
                  <a:gd name="T31" fmla="*/ 0 h 19"/>
                  <a:gd name="T32" fmla="*/ 12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12" y="0"/>
                    </a:moveTo>
                    <a:lnTo>
                      <a:pt x="16" y="0"/>
                    </a:lnTo>
                    <a:lnTo>
                      <a:pt x="19" y="0"/>
                    </a:lnTo>
                    <a:lnTo>
                      <a:pt x="19" y="3"/>
                    </a:lnTo>
                    <a:lnTo>
                      <a:pt x="19" y="7"/>
                    </a:lnTo>
                    <a:lnTo>
                      <a:pt x="19" y="11"/>
                    </a:lnTo>
                    <a:lnTo>
                      <a:pt x="19" y="15"/>
                    </a:lnTo>
                    <a:lnTo>
                      <a:pt x="16" y="15"/>
                    </a:lnTo>
                    <a:lnTo>
                      <a:pt x="12" y="19"/>
                    </a:lnTo>
                    <a:lnTo>
                      <a:pt x="8" y="15"/>
                    </a:lnTo>
                    <a:lnTo>
                      <a:pt x="4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09" name="Freeform 174"/>
              <p:cNvSpPr>
                <a:spLocks noEditPoints="1"/>
              </p:cNvSpPr>
              <p:nvPr/>
            </p:nvSpPr>
            <p:spPr bwMode="auto">
              <a:xfrm>
                <a:off x="3546" y="2155"/>
                <a:ext cx="69" cy="119"/>
              </a:xfrm>
              <a:custGeom>
                <a:avLst/>
                <a:gdLst>
                  <a:gd name="T0" fmla="*/ 0 w 69"/>
                  <a:gd name="T1" fmla="*/ 61 h 119"/>
                  <a:gd name="T2" fmla="*/ 0 w 69"/>
                  <a:gd name="T3" fmla="*/ 42 h 119"/>
                  <a:gd name="T4" fmla="*/ 3 w 69"/>
                  <a:gd name="T5" fmla="*/ 27 h 119"/>
                  <a:gd name="T6" fmla="*/ 11 w 69"/>
                  <a:gd name="T7" fmla="*/ 15 h 119"/>
                  <a:gd name="T8" fmla="*/ 19 w 69"/>
                  <a:gd name="T9" fmla="*/ 8 h 119"/>
                  <a:gd name="T10" fmla="*/ 26 w 69"/>
                  <a:gd name="T11" fmla="*/ 4 h 119"/>
                  <a:gd name="T12" fmla="*/ 34 w 69"/>
                  <a:gd name="T13" fmla="*/ 0 h 119"/>
                  <a:gd name="T14" fmla="*/ 42 w 69"/>
                  <a:gd name="T15" fmla="*/ 4 h 119"/>
                  <a:gd name="T16" fmla="*/ 49 w 69"/>
                  <a:gd name="T17" fmla="*/ 8 h 119"/>
                  <a:gd name="T18" fmla="*/ 57 w 69"/>
                  <a:gd name="T19" fmla="*/ 15 h 119"/>
                  <a:gd name="T20" fmla="*/ 65 w 69"/>
                  <a:gd name="T21" fmla="*/ 27 h 119"/>
                  <a:gd name="T22" fmla="*/ 69 w 69"/>
                  <a:gd name="T23" fmla="*/ 42 h 119"/>
                  <a:gd name="T24" fmla="*/ 69 w 69"/>
                  <a:gd name="T25" fmla="*/ 57 h 119"/>
                  <a:gd name="T26" fmla="*/ 69 w 69"/>
                  <a:gd name="T27" fmla="*/ 77 h 119"/>
                  <a:gd name="T28" fmla="*/ 65 w 69"/>
                  <a:gd name="T29" fmla="*/ 92 h 119"/>
                  <a:gd name="T30" fmla="*/ 57 w 69"/>
                  <a:gd name="T31" fmla="*/ 103 h 119"/>
                  <a:gd name="T32" fmla="*/ 49 w 69"/>
                  <a:gd name="T33" fmla="*/ 111 h 119"/>
                  <a:gd name="T34" fmla="*/ 42 w 69"/>
                  <a:gd name="T35" fmla="*/ 115 h 119"/>
                  <a:gd name="T36" fmla="*/ 34 w 69"/>
                  <a:gd name="T37" fmla="*/ 119 h 119"/>
                  <a:gd name="T38" fmla="*/ 23 w 69"/>
                  <a:gd name="T39" fmla="*/ 115 h 119"/>
                  <a:gd name="T40" fmla="*/ 15 w 69"/>
                  <a:gd name="T41" fmla="*/ 107 h 119"/>
                  <a:gd name="T42" fmla="*/ 7 w 69"/>
                  <a:gd name="T43" fmla="*/ 100 h 119"/>
                  <a:gd name="T44" fmla="*/ 0 w 69"/>
                  <a:gd name="T45" fmla="*/ 80 h 119"/>
                  <a:gd name="T46" fmla="*/ 0 w 69"/>
                  <a:gd name="T47" fmla="*/ 61 h 119"/>
                  <a:gd name="T48" fmla="*/ 15 w 69"/>
                  <a:gd name="T49" fmla="*/ 61 h 119"/>
                  <a:gd name="T50" fmla="*/ 15 w 69"/>
                  <a:gd name="T51" fmla="*/ 84 h 119"/>
                  <a:gd name="T52" fmla="*/ 19 w 69"/>
                  <a:gd name="T53" fmla="*/ 100 h 119"/>
                  <a:gd name="T54" fmla="*/ 23 w 69"/>
                  <a:gd name="T55" fmla="*/ 107 h 119"/>
                  <a:gd name="T56" fmla="*/ 26 w 69"/>
                  <a:gd name="T57" fmla="*/ 111 h 119"/>
                  <a:gd name="T58" fmla="*/ 34 w 69"/>
                  <a:gd name="T59" fmla="*/ 111 h 119"/>
                  <a:gd name="T60" fmla="*/ 38 w 69"/>
                  <a:gd name="T61" fmla="*/ 111 h 119"/>
                  <a:gd name="T62" fmla="*/ 42 w 69"/>
                  <a:gd name="T63" fmla="*/ 107 h 119"/>
                  <a:gd name="T64" fmla="*/ 46 w 69"/>
                  <a:gd name="T65" fmla="*/ 103 h 119"/>
                  <a:gd name="T66" fmla="*/ 49 w 69"/>
                  <a:gd name="T67" fmla="*/ 96 h 119"/>
                  <a:gd name="T68" fmla="*/ 53 w 69"/>
                  <a:gd name="T69" fmla="*/ 77 h 119"/>
                  <a:gd name="T70" fmla="*/ 53 w 69"/>
                  <a:gd name="T71" fmla="*/ 54 h 119"/>
                  <a:gd name="T72" fmla="*/ 53 w 69"/>
                  <a:gd name="T73" fmla="*/ 38 h 119"/>
                  <a:gd name="T74" fmla="*/ 49 w 69"/>
                  <a:gd name="T75" fmla="*/ 23 h 119"/>
                  <a:gd name="T76" fmla="*/ 46 w 69"/>
                  <a:gd name="T77" fmla="*/ 15 h 119"/>
                  <a:gd name="T78" fmla="*/ 42 w 69"/>
                  <a:gd name="T79" fmla="*/ 11 h 119"/>
                  <a:gd name="T80" fmla="*/ 38 w 69"/>
                  <a:gd name="T81" fmla="*/ 8 h 119"/>
                  <a:gd name="T82" fmla="*/ 34 w 69"/>
                  <a:gd name="T83" fmla="*/ 8 h 119"/>
                  <a:gd name="T84" fmla="*/ 30 w 69"/>
                  <a:gd name="T85" fmla="*/ 8 h 119"/>
                  <a:gd name="T86" fmla="*/ 23 w 69"/>
                  <a:gd name="T87" fmla="*/ 11 h 119"/>
                  <a:gd name="T88" fmla="*/ 19 w 69"/>
                  <a:gd name="T89" fmla="*/ 19 h 119"/>
                  <a:gd name="T90" fmla="*/ 15 w 69"/>
                  <a:gd name="T91" fmla="*/ 34 h 119"/>
                  <a:gd name="T92" fmla="*/ 15 w 69"/>
                  <a:gd name="T93" fmla="*/ 50 h 119"/>
                  <a:gd name="T94" fmla="*/ 15 w 69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9"/>
                  <a:gd name="T146" fmla="*/ 69 w 69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9">
                    <a:moveTo>
                      <a:pt x="0" y="61"/>
                    </a:moveTo>
                    <a:lnTo>
                      <a:pt x="0" y="42"/>
                    </a:lnTo>
                    <a:lnTo>
                      <a:pt x="3" y="27"/>
                    </a:lnTo>
                    <a:lnTo>
                      <a:pt x="11" y="15"/>
                    </a:lnTo>
                    <a:lnTo>
                      <a:pt x="19" y="8"/>
                    </a:lnTo>
                    <a:lnTo>
                      <a:pt x="26" y="4"/>
                    </a:lnTo>
                    <a:lnTo>
                      <a:pt x="34" y="0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57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7"/>
                    </a:lnTo>
                    <a:lnTo>
                      <a:pt x="65" y="92"/>
                    </a:lnTo>
                    <a:lnTo>
                      <a:pt x="57" y="103"/>
                    </a:lnTo>
                    <a:lnTo>
                      <a:pt x="49" y="111"/>
                    </a:lnTo>
                    <a:lnTo>
                      <a:pt x="42" y="115"/>
                    </a:lnTo>
                    <a:lnTo>
                      <a:pt x="34" y="119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7" y="100"/>
                    </a:lnTo>
                    <a:lnTo>
                      <a:pt x="0" y="80"/>
                    </a:lnTo>
                    <a:lnTo>
                      <a:pt x="0" y="61"/>
                    </a:lnTo>
                    <a:close/>
                    <a:moveTo>
                      <a:pt x="15" y="61"/>
                    </a:moveTo>
                    <a:lnTo>
                      <a:pt x="15" y="84"/>
                    </a:lnTo>
                    <a:lnTo>
                      <a:pt x="19" y="100"/>
                    </a:lnTo>
                    <a:lnTo>
                      <a:pt x="23" y="107"/>
                    </a:lnTo>
                    <a:lnTo>
                      <a:pt x="26" y="111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3"/>
                    </a:lnTo>
                    <a:lnTo>
                      <a:pt x="49" y="96"/>
                    </a:lnTo>
                    <a:lnTo>
                      <a:pt x="53" y="77"/>
                    </a:lnTo>
                    <a:lnTo>
                      <a:pt x="53" y="54"/>
                    </a:lnTo>
                    <a:lnTo>
                      <a:pt x="53" y="38"/>
                    </a:lnTo>
                    <a:lnTo>
                      <a:pt x="49" y="23"/>
                    </a:lnTo>
                    <a:lnTo>
                      <a:pt x="46" y="15"/>
                    </a:lnTo>
                    <a:lnTo>
                      <a:pt x="42" y="11"/>
                    </a:lnTo>
                    <a:lnTo>
                      <a:pt x="38" y="8"/>
                    </a:lnTo>
                    <a:lnTo>
                      <a:pt x="34" y="8"/>
                    </a:lnTo>
                    <a:lnTo>
                      <a:pt x="30" y="8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5" y="34"/>
                    </a:lnTo>
                    <a:lnTo>
                      <a:pt x="15" y="50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10" name="Freeform 175"/>
              <p:cNvSpPr>
                <a:spLocks/>
              </p:cNvSpPr>
              <p:nvPr/>
            </p:nvSpPr>
            <p:spPr bwMode="auto">
              <a:xfrm>
                <a:off x="3626" y="2155"/>
                <a:ext cx="73" cy="115"/>
              </a:xfrm>
              <a:custGeom>
                <a:avLst/>
                <a:gdLst>
                  <a:gd name="T0" fmla="*/ 73 w 73"/>
                  <a:gd name="T1" fmla="*/ 96 h 115"/>
                  <a:gd name="T2" fmla="*/ 65 w 73"/>
                  <a:gd name="T3" fmla="*/ 115 h 115"/>
                  <a:gd name="T4" fmla="*/ 0 w 73"/>
                  <a:gd name="T5" fmla="*/ 115 h 115"/>
                  <a:gd name="T6" fmla="*/ 0 w 73"/>
                  <a:gd name="T7" fmla="*/ 111 h 115"/>
                  <a:gd name="T8" fmla="*/ 15 w 73"/>
                  <a:gd name="T9" fmla="*/ 96 h 115"/>
                  <a:gd name="T10" fmla="*/ 31 w 73"/>
                  <a:gd name="T11" fmla="*/ 80 h 115"/>
                  <a:gd name="T12" fmla="*/ 39 w 73"/>
                  <a:gd name="T13" fmla="*/ 69 h 115"/>
                  <a:gd name="T14" fmla="*/ 50 w 73"/>
                  <a:gd name="T15" fmla="*/ 54 h 115"/>
                  <a:gd name="T16" fmla="*/ 50 w 73"/>
                  <a:gd name="T17" fmla="*/ 38 h 115"/>
                  <a:gd name="T18" fmla="*/ 50 w 73"/>
                  <a:gd name="T19" fmla="*/ 31 h 115"/>
                  <a:gd name="T20" fmla="*/ 46 w 73"/>
                  <a:gd name="T21" fmla="*/ 19 h 115"/>
                  <a:gd name="T22" fmla="*/ 39 w 73"/>
                  <a:gd name="T23" fmla="*/ 15 h 115"/>
                  <a:gd name="T24" fmla="*/ 31 w 73"/>
                  <a:gd name="T25" fmla="*/ 15 h 115"/>
                  <a:gd name="T26" fmla="*/ 23 w 73"/>
                  <a:gd name="T27" fmla="*/ 15 h 115"/>
                  <a:gd name="T28" fmla="*/ 15 w 73"/>
                  <a:gd name="T29" fmla="*/ 19 h 115"/>
                  <a:gd name="T30" fmla="*/ 8 w 73"/>
                  <a:gd name="T31" fmla="*/ 27 h 115"/>
                  <a:gd name="T32" fmla="*/ 4 w 73"/>
                  <a:gd name="T33" fmla="*/ 34 h 115"/>
                  <a:gd name="T34" fmla="*/ 0 w 73"/>
                  <a:gd name="T35" fmla="*/ 34 h 115"/>
                  <a:gd name="T36" fmla="*/ 4 w 73"/>
                  <a:gd name="T37" fmla="*/ 19 h 115"/>
                  <a:gd name="T38" fmla="*/ 12 w 73"/>
                  <a:gd name="T39" fmla="*/ 11 h 115"/>
                  <a:gd name="T40" fmla="*/ 23 w 73"/>
                  <a:gd name="T41" fmla="*/ 4 h 115"/>
                  <a:gd name="T42" fmla="*/ 35 w 73"/>
                  <a:gd name="T43" fmla="*/ 0 h 115"/>
                  <a:gd name="T44" fmla="*/ 46 w 73"/>
                  <a:gd name="T45" fmla="*/ 4 h 115"/>
                  <a:gd name="T46" fmla="*/ 58 w 73"/>
                  <a:gd name="T47" fmla="*/ 11 h 115"/>
                  <a:gd name="T48" fmla="*/ 65 w 73"/>
                  <a:gd name="T49" fmla="*/ 19 h 115"/>
                  <a:gd name="T50" fmla="*/ 65 w 73"/>
                  <a:gd name="T51" fmla="*/ 31 h 115"/>
                  <a:gd name="T52" fmla="*/ 65 w 73"/>
                  <a:gd name="T53" fmla="*/ 38 h 115"/>
                  <a:gd name="T54" fmla="*/ 62 w 73"/>
                  <a:gd name="T55" fmla="*/ 50 h 115"/>
                  <a:gd name="T56" fmla="*/ 54 w 73"/>
                  <a:gd name="T57" fmla="*/ 61 h 115"/>
                  <a:gd name="T58" fmla="*/ 42 w 73"/>
                  <a:gd name="T59" fmla="*/ 77 h 115"/>
                  <a:gd name="T60" fmla="*/ 31 w 73"/>
                  <a:gd name="T61" fmla="*/ 88 h 115"/>
                  <a:gd name="T62" fmla="*/ 19 w 73"/>
                  <a:gd name="T63" fmla="*/ 100 h 115"/>
                  <a:gd name="T64" fmla="*/ 15 w 73"/>
                  <a:gd name="T65" fmla="*/ 103 h 115"/>
                  <a:gd name="T66" fmla="*/ 46 w 73"/>
                  <a:gd name="T67" fmla="*/ 103 h 115"/>
                  <a:gd name="T68" fmla="*/ 54 w 73"/>
                  <a:gd name="T69" fmla="*/ 103 h 115"/>
                  <a:gd name="T70" fmla="*/ 58 w 73"/>
                  <a:gd name="T71" fmla="*/ 103 h 115"/>
                  <a:gd name="T72" fmla="*/ 62 w 73"/>
                  <a:gd name="T73" fmla="*/ 100 h 115"/>
                  <a:gd name="T74" fmla="*/ 65 w 73"/>
                  <a:gd name="T75" fmla="*/ 100 h 115"/>
                  <a:gd name="T76" fmla="*/ 65 w 73"/>
                  <a:gd name="T77" fmla="*/ 96 h 115"/>
                  <a:gd name="T78" fmla="*/ 69 w 73"/>
                  <a:gd name="T79" fmla="*/ 96 h 115"/>
                  <a:gd name="T80" fmla="*/ 73 w 73"/>
                  <a:gd name="T81" fmla="*/ 96 h 1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"/>
                  <a:gd name="T124" fmla="*/ 0 h 115"/>
                  <a:gd name="T125" fmla="*/ 73 w 73"/>
                  <a:gd name="T126" fmla="*/ 115 h 1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" h="115">
                    <a:moveTo>
                      <a:pt x="73" y="96"/>
                    </a:moveTo>
                    <a:lnTo>
                      <a:pt x="65" y="115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15" y="96"/>
                    </a:lnTo>
                    <a:lnTo>
                      <a:pt x="31" y="80"/>
                    </a:lnTo>
                    <a:lnTo>
                      <a:pt x="39" y="69"/>
                    </a:lnTo>
                    <a:lnTo>
                      <a:pt x="50" y="54"/>
                    </a:lnTo>
                    <a:lnTo>
                      <a:pt x="50" y="38"/>
                    </a:lnTo>
                    <a:lnTo>
                      <a:pt x="50" y="31"/>
                    </a:lnTo>
                    <a:lnTo>
                      <a:pt x="46" y="19"/>
                    </a:lnTo>
                    <a:lnTo>
                      <a:pt x="39" y="15"/>
                    </a:lnTo>
                    <a:lnTo>
                      <a:pt x="31" y="15"/>
                    </a:lnTo>
                    <a:lnTo>
                      <a:pt x="23" y="15"/>
                    </a:lnTo>
                    <a:lnTo>
                      <a:pt x="15" y="19"/>
                    </a:lnTo>
                    <a:lnTo>
                      <a:pt x="8" y="27"/>
                    </a:lnTo>
                    <a:lnTo>
                      <a:pt x="4" y="34"/>
                    </a:lnTo>
                    <a:lnTo>
                      <a:pt x="0" y="34"/>
                    </a:lnTo>
                    <a:lnTo>
                      <a:pt x="4" y="19"/>
                    </a:lnTo>
                    <a:lnTo>
                      <a:pt x="12" y="11"/>
                    </a:lnTo>
                    <a:lnTo>
                      <a:pt x="23" y="4"/>
                    </a:lnTo>
                    <a:lnTo>
                      <a:pt x="35" y="0"/>
                    </a:lnTo>
                    <a:lnTo>
                      <a:pt x="46" y="4"/>
                    </a:lnTo>
                    <a:lnTo>
                      <a:pt x="58" y="11"/>
                    </a:lnTo>
                    <a:lnTo>
                      <a:pt x="65" y="19"/>
                    </a:lnTo>
                    <a:lnTo>
                      <a:pt x="65" y="31"/>
                    </a:lnTo>
                    <a:lnTo>
                      <a:pt x="65" y="38"/>
                    </a:lnTo>
                    <a:lnTo>
                      <a:pt x="62" y="50"/>
                    </a:lnTo>
                    <a:lnTo>
                      <a:pt x="54" y="61"/>
                    </a:lnTo>
                    <a:lnTo>
                      <a:pt x="42" y="77"/>
                    </a:lnTo>
                    <a:lnTo>
                      <a:pt x="31" y="88"/>
                    </a:lnTo>
                    <a:lnTo>
                      <a:pt x="19" y="100"/>
                    </a:lnTo>
                    <a:lnTo>
                      <a:pt x="15" y="103"/>
                    </a:lnTo>
                    <a:lnTo>
                      <a:pt x="46" y="103"/>
                    </a:lnTo>
                    <a:lnTo>
                      <a:pt x="54" y="103"/>
                    </a:lnTo>
                    <a:lnTo>
                      <a:pt x="58" y="103"/>
                    </a:lnTo>
                    <a:lnTo>
                      <a:pt x="62" y="100"/>
                    </a:lnTo>
                    <a:lnTo>
                      <a:pt x="65" y="100"/>
                    </a:lnTo>
                    <a:lnTo>
                      <a:pt x="65" y="96"/>
                    </a:lnTo>
                    <a:lnTo>
                      <a:pt x="69" y="96"/>
                    </a:lnTo>
                    <a:lnTo>
                      <a:pt x="73" y="9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11" name="Freeform 176"/>
              <p:cNvSpPr>
                <a:spLocks noEditPoints="1"/>
              </p:cNvSpPr>
              <p:nvPr/>
            </p:nvSpPr>
            <p:spPr bwMode="auto">
              <a:xfrm>
                <a:off x="3714" y="2155"/>
                <a:ext cx="69" cy="119"/>
              </a:xfrm>
              <a:custGeom>
                <a:avLst/>
                <a:gdLst>
                  <a:gd name="T0" fmla="*/ 0 w 69"/>
                  <a:gd name="T1" fmla="*/ 61 h 119"/>
                  <a:gd name="T2" fmla="*/ 0 w 69"/>
                  <a:gd name="T3" fmla="*/ 42 h 119"/>
                  <a:gd name="T4" fmla="*/ 4 w 69"/>
                  <a:gd name="T5" fmla="*/ 27 h 119"/>
                  <a:gd name="T6" fmla="*/ 12 w 69"/>
                  <a:gd name="T7" fmla="*/ 15 h 119"/>
                  <a:gd name="T8" fmla="*/ 20 w 69"/>
                  <a:gd name="T9" fmla="*/ 8 h 119"/>
                  <a:gd name="T10" fmla="*/ 27 w 69"/>
                  <a:gd name="T11" fmla="*/ 4 h 119"/>
                  <a:gd name="T12" fmla="*/ 35 w 69"/>
                  <a:gd name="T13" fmla="*/ 0 h 119"/>
                  <a:gd name="T14" fmla="*/ 43 w 69"/>
                  <a:gd name="T15" fmla="*/ 4 h 119"/>
                  <a:gd name="T16" fmla="*/ 50 w 69"/>
                  <a:gd name="T17" fmla="*/ 8 h 119"/>
                  <a:gd name="T18" fmla="*/ 58 w 69"/>
                  <a:gd name="T19" fmla="*/ 15 h 119"/>
                  <a:gd name="T20" fmla="*/ 62 w 69"/>
                  <a:gd name="T21" fmla="*/ 27 h 119"/>
                  <a:gd name="T22" fmla="*/ 69 w 69"/>
                  <a:gd name="T23" fmla="*/ 42 h 119"/>
                  <a:gd name="T24" fmla="*/ 69 w 69"/>
                  <a:gd name="T25" fmla="*/ 57 h 119"/>
                  <a:gd name="T26" fmla="*/ 69 w 69"/>
                  <a:gd name="T27" fmla="*/ 77 h 119"/>
                  <a:gd name="T28" fmla="*/ 62 w 69"/>
                  <a:gd name="T29" fmla="*/ 92 h 119"/>
                  <a:gd name="T30" fmla="*/ 58 w 69"/>
                  <a:gd name="T31" fmla="*/ 103 h 119"/>
                  <a:gd name="T32" fmla="*/ 50 w 69"/>
                  <a:gd name="T33" fmla="*/ 111 h 119"/>
                  <a:gd name="T34" fmla="*/ 43 w 69"/>
                  <a:gd name="T35" fmla="*/ 115 h 119"/>
                  <a:gd name="T36" fmla="*/ 35 w 69"/>
                  <a:gd name="T37" fmla="*/ 119 h 119"/>
                  <a:gd name="T38" fmla="*/ 23 w 69"/>
                  <a:gd name="T39" fmla="*/ 115 h 119"/>
                  <a:gd name="T40" fmla="*/ 16 w 69"/>
                  <a:gd name="T41" fmla="*/ 107 h 119"/>
                  <a:gd name="T42" fmla="*/ 8 w 69"/>
                  <a:gd name="T43" fmla="*/ 100 h 119"/>
                  <a:gd name="T44" fmla="*/ 0 w 69"/>
                  <a:gd name="T45" fmla="*/ 80 h 119"/>
                  <a:gd name="T46" fmla="*/ 0 w 69"/>
                  <a:gd name="T47" fmla="*/ 61 h 119"/>
                  <a:gd name="T48" fmla="*/ 16 w 69"/>
                  <a:gd name="T49" fmla="*/ 61 h 119"/>
                  <a:gd name="T50" fmla="*/ 16 w 69"/>
                  <a:gd name="T51" fmla="*/ 84 h 119"/>
                  <a:gd name="T52" fmla="*/ 20 w 69"/>
                  <a:gd name="T53" fmla="*/ 100 h 119"/>
                  <a:gd name="T54" fmla="*/ 23 w 69"/>
                  <a:gd name="T55" fmla="*/ 107 h 119"/>
                  <a:gd name="T56" fmla="*/ 27 w 69"/>
                  <a:gd name="T57" fmla="*/ 111 h 119"/>
                  <a:gd name="T58" fmla="*/ 35 w 69"/>
                  <a:gd name="T59" fmla="*/ 111 h 119"/>
                  <a:gd name="T60" fmla="*/ 39 w 69"/>
                  <a:gd name="T61" fmla="*/ 111 h 119"/>
                  <a:gd name="T62" fmla="*/ 43 w 69"/>
                  <a:gd name="T63" fmla="*/ 107 h 119"/>
                  <a:gd name="T64" fmla="*/ 46 w 69"/>
                  <a:gd name="T65" fmla="*/ 103 h 119"/>
                  <a:gd name="T66" fmla="*/ 50 w 69"/>
                  <a:gd name="T67" fmla="*/ 96 h 119"/>
                  <a:gd name="T68" fmla="*/ 54 w 69"/>
                  <a:gd name="T69" fmla="*/ 77 h 119"/>
                  <a:gd name="T70" fmla="*/ 54 w 69"/>
                  <a:gd name="T71" fmla="*/ 54 h 119"/>
                  <a:gd name="T72" fmla="*/ 54 w 69"/>
                  <a:gd name="T73" fmla="*/ 38 h 119"/>
                  <a:gd name="T74" fmla="*/ 50 w 69"/>
                  <a:gd name="T75" fmla="*/ 23 h 119"/>
                  <a:gd name="T76" fmla="*/ 46 w 69"/>
                  <a:gd name="T77" fmla="*/ 15 h 119"/>
                  <a:gd name="T78" fmla="*/ 43 w 69"/>
                  <a:gd name="T79" fmla="*/ 11 h 119"/>
                  <a:gd name="T80" fmla="*/ 39 w 69"/>
                  <a:gd name="T81" fmla="*/ 8 h 119"/>
                  <a:gd name="T82" fmla="*/ 35 w 69"/>
                  <a:gd name="T83" fmla="*/ 8 h 119"/>
                  <a:gd name="T84" fmla="*/ 27 w 69"/>
                  <a:gd name="T85" fmla="*/ 8 h 119"/>
                  <a:gd name="T86" fmla="*/ 23 w 69"/>
                  <a:gd name="T87" fmla="*/ 11 h 119"/>
                  <a:gd name="T88" fmla="*/ 20 w 69"/>
                  <a:gd name="T89" fmla="*/ 19 h 119"/>
                  <a:gd name="T90" fmla="*/ 16 w 69"/>
                  <a:gd name="T91" fmla="*/ 34 h 119"/>
                  <a:gd name="T92" fmla="*/ 16 w 69"/>
                  <a:gd name="T93" fmla="*/ 50 h 119"/>
                  <a:gd name="T94" fmla="*/ 16 w 69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9"/>
                  <a:gd name="T146" fmla="*/ 69 w 69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9">
                    <a:moveTo>
                      <a:pt x="0" y="61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2" y="15"/>
                    </a:lnTo>
                    <a:lnTo>
                      <a:pt x="20" y="8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3" y="4"/>
                    </a:lnTo>
                    <a:lnTo>
                      <a:pt x="50" y="8"/>
                    </a:lnTo>
                    <a:lnTo>
                      <a:pt x="58" y="15"/>
                    </a:lnTo>
                    <a:lnTo>
                      <a:pt x="62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7"/>
                    </a:lnTo>
                    <a:lnTo>
                      <a:pt x="62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3" y="115"/>
                    </a:lnTo>
                    <a:lnTo>
                      <a:pt x="35" y="119"/>
                    </a:lnTo>
                    <a:lnTo>
                      <a:pt x="23" y="115"/>
                    </a:lnTo>
                    <a:lnTo>
                      <a:pt x="16" y="107"/>
                    </a:lnTo>
                    <a:lnTo>
                      <a:pt x="8" y="100"/>
                    </a:lnTo>
                    <a:lnTo>
                      <a:pt x="0" y="80"/>
                    </a:lnTo>
                    <a:lnTo>
                      <a:pt x="0" y="61"/>
                    </a:lnTo>
                    <a:close/>
                    <a:moveTo>
                      <a:pt x="16" y="61"/>
                    </a:moveTo>
                    <a:lnTo>
                      <a:pt x="16" y="84"/>
                    </a:lnTo>
                    <a:lnTo>
                      <a:pt x="20" y="100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35" y="111"/>
                    </a:lnTo>
                    <a:lnTo>
                      <a:pt x="39" y="111"/>
                    </a:lnTo>
                    <a:lnTo>
                      <a:pt x="43" y="107"/>
                    </a:lnTo>
                    <a:lnTo>
                      <a:pt x="46" y="103"/>
                    </a:lnTo>
                    <a:lnTo>
                      <a:pt x="50" y="96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3" y="11"/>
                    </a:lnTo>
                    <a:lnTo>
                      <a:pt x="39" y="8"/>
                    </a:lnTo>
                    <a:lnTo>
                      <a:pt x="35" y="8"/>
                    </a:lnTo>
                    <a:lnTo>
                      <a:pt x="27" y="8"/>
                    </a:lnTo>
                    <a:lnTo>
                      <a:pt x="23" y="11"/>
                    </a:lnTo>
                    <a:lnTo>
                      <a:pt x="20" y="19"/>
                    </a:lnTo>
                    <a:lnTo>
                      <a:pt x="16" y="34"/>
                    </a:lnTo>
                    <a:lnTo>
                      <a:pt x="16" y="50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12" name="Rectangle 177"/>
              <p:cNvSpPr>
                <a:spLocks noChangeArrowheads="1"/>
              </p:cNvSpPr>
              <p:nvPr/>
            </p:nvSpPr>
            <p:spPr bwMode="auto">
              <a:xfrm>
                <a:off x="4071" y="2120"/>
                <a:ext cx="8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3" name="Freeform 178"/>
              <p:cNvSpPr>
                <a:spLocks/>
              </p:cNvSpPr>
              <p:nvPr/>
            </p:nvSpPr>
            <p:spPr bwMode="auto">
              <a:xfrm>
                <a:off x="4275" y="2255"/>
                <a:ext cx="19" cy="19"/>
              </a:xfrm>
              <a:custGeom>
                <a:avLst/>
                <a:gdLst>
                  <a:gd name="T0" fmla="*/ 11 w 19"/>
                  <a:gd name="T1" fmla="*/ 0 h 19"/>
                  <a:gd name="T2" fmla="*/ 15 w 19"/>
                  <a:gd name="T3" fmla="*/ 0 h 19"/>
                  <a:gd name="T4" fmla="*/ 19 w 19"/>
                  <a:gd name="T5" fmla="*/ 0 h 19"/>
                  <a:gd name="T6" fmla="*/ 19 w 19"/>
                  <a:gd name="T7" fmla="*/ 3 h 19"/>
                  <a:gd name="T8" fmla="*/ 19 w 19"/>
                  <a:gd name="T9" fmla="*/ 7 h 19"/>
                  <a:gd name="T10" fmla="*/ 19 w 19"/>
                  <a:gd name="T11" fmla="*/ 11 h 19"/>
                  <a:gd name="T12" fmla="*/ 19 w 19"/>
                  <a:gd name="T13" fmla="*/ 15 h 19"/>
                  <a:gd name="T14" fmla="*/ 15 w 19"/>
                  <a:gd name="T15" fmla="*/ 15 h 19"/>
                  <a:gd name="T16" fmla="*/ 11 w 19"/>
                  <a:gd name="T17" fmla="*/ 19 h 19"/>
                  <a:gd name="T18" fmla="*/ 7 w 19"/>
                  <a:gd name="T19" fmla="*/ 15 h 19"/>
                  <a:gd name="T20" fmla="*/ 3 w 19"/>
                  <a:gd name="T21" fmla="*/ 15 h 19"/>
                  <a:gd name="T22" fmla="*/ 0 w 19"/>
                  <a:gd name="T23" fmla="*/ 11 h 19"/>
                  <a:gd name="T24" fmla="*/ 0 w 19"/>
                  <a:gd name="T25" fmla="*/ 7 h 19"/>
                  <a:gd name="T26" fmla="*/ 0 w 19"/>
                  <a:gd name="T27" fmla="*/ 3 h 19"/>
                  <a:gd name="T28" fmla="*/ 3 w 19"/>
                  <a:gd name="T29" fmla="*/ 0 h 19"/>
                  <a:gd name="T30" fmla="*/ 7 w 19"/>
                  <a:gd name="T31" fmla="*/ 0 h 19"/>
                  <a:gd name="T32" fmla="*/ 11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11" y="0"/>
                    </a:moveTo>
                    <a:lnTo>
                      <a:pt x="15" y="0"/>
                    </a:lnTo>
                    <a:lnTo>
                      <a:pt x="19" y="0"/>
                    </a:lnTo>
                    <a:lnTo>
                      <a:pt x="19" y="3"/>
                    </a:lnTo>
                    <a:lnTo>
                      <a:pt x="19" y="7"/>
                    </a:lnTo>
                    <a:lnTo>
                      <a:pt x="19" y="11"/>
                    </a:lnTo>
                    <a:lnTo>
                      <a:pt x="19" y="15"/>
                    </a:lnTo>
                    <a:lnTo>
                      <a:pt x="15" y="15"/>
                    </a:lnTo>
                    <a:lnTo>
                      <a:pt x="11" y="19"/>
                    </a:lnTo>
                    <a:lnTo>
                      <a:pt x="7" y="15"/>
                    </a:lnTo>
                    <a:lnTo>
                      <a:pt x="3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14" name="Freeform 179"/>
              <p:cNvSpPr>
                <a:spLocks noEditPoints="1"/>
              </p:cNvSpPr>
              <p:nvPr/>
            </p:nvSpPr>
            <p:spPr bwMode="auto">
              <a:xfrm>
                <a:off x="4313" y="2155"/>
                <a:ext cx="69" cy="119"/>
              </a:xfrm>
              <a:custGeom>
                <a:avLst/>
                <a:gdLst>
                  <a:gd name="T0" fmla="*/ 0 w 69"/>
                  <a:gd name="T1" fmla="*/ 61 h 119"/>
                  <a:gd name="T2" fmla="*/ 0 w 69"/>
                  <a:gd name="T3" fmla="*/ 42 h 119"/>
                  <a:gd name="T4" fmla="*/ 4 w 69"/>
                  <a:gd name="T5" fmla="*/ 27 h 119"/>
                  <a:gd name="T6" fmla="*/ 11 w 69"/>
                  <a:gd name="T7" fmla="*/ 15 h 119"/>
                  <a:gd name="T8" fmla="*/ 19 w 69"/>
                  <a:gd name="T9" fmla="*/ 8 h 119"/>
                  <a:gd name="T10" fmla="*/ 27 w 69"/>
                  <a:gd name="T11" fmla="*/ 4 h 119"/>
                  <a:gd name="T12" fmla="*/ 34 w 69"/>
                  <a:gd name="T13" fmla="*/ 0 h 119"/>
                  <a:gd name="T14" fmla="*/ 42 w 69"/>
                  <a:gd name="T15" fmla="*/ 4 h 119"/>
                  <a:gd name="T16" fmla="*/ 50 w 69"/>
                  <a:gd name="T17" fmla="*/ 8 h 119"/>
                  <a:gd name="T18" fmla="*/ 57 w 69"/>
                  <a:gd name="T19" fmla="*/ 15 h 119"/>
                  <a:gd name="T20" fmla="*/ 65 w 69"/>
                  <a:gd name="T21" fmla="*/ 27 h 119"/>
                  <a:gd name="T22" fmla="*/ 69 w 69"/>
                  <a:gd name="T23" fmla="*/ 42 h 119"/>
                  <a:gd name="T24" fmla="*/ 69 w 69"/>
                  <a:gd name="T25" fmla="*/ 57 h 119"/>
                  <a:gd name="T26" fmla="*/ 69 w 69"/>
                  <a:gd name="T27" fmla="*/ 77 h 119"/>
                  <a:gd name="T28" fmla="*/ 65 w 69"/>
                  <a:gd name="T29" fmla="*/ 92 h 119"/>
                  <a:gd name="T30" fmla="*/ 57 w 69"/>
                  <a:gd name="T31" fmla="*/ 103 h 119"/>
                  <a:gd name="T32" fmla="*/ 50 w 69"/>
                  <a:gd name="T33" fmla="*/ 111 h 119"/>
                  <a:gd name="T34" fmla="*/ 42 w 69"/>
                  <a:gd name="T35" fmla="*/ 115 h 119"/>
                  <a:gd name="T36" fmla="*/ 34 w 69"/>
                  <a:gd name="T37" fmla="*/ 119 h 119"/>
                  <a:gd name="T38" fmla="*/ 23 w 69"/>
                  <a:gd name="T39" fmla="*/ 115 h 119"/>
                  <a:gd name="T40" fmla="*/ 15 w 69"/>
                  <a:gd name="T41" fmla="*/ 107 h 119"/>
                  <a:gd name="T42" fmla="*/ 8 w 69"/>
                  <a:gd name="T43" fmla="*/ 100 h 119"/>
                  <a:gd name="T44" fmla="*/ 0 w 69"/>
                  <a:gd name="T45" fmla="*/ 80 h 119"/>
                  <a:gd name="T46" fmla="*/ 0 w 69"/>
                  <a:gd name="T47" fmla="*/ 61 h 119"/>
                  <a:gd name="T48" fmla="*/ 15 w 69"/>
                  <a:gd name="T49" fmla="*/ 61 h 119"/>
                  <a:gd name="T50" fmla="*/ 15 w 69"/>
                  <a:gd name="T51" fmla="*/ 84 h 119"/>
                  <a:gd name="T52" fmla="*/ 19 w 69"/>
                  <a:gd name="T53" fmla="*/ 100 h 119"/>
                  <a:gd name="T54" fmla="*/ 23 w 69"/>
                  <a:gd name="T55" fmla="*/ 107 h 119"/>
                  <a:gd name="T56" fmla="*/ 27 w 69"/>
                  <a:gd name="T57" fmla="*/ 111 h 119"/>
                  <a:gd name="T58" fmla="*/ 34 w 69"/>
                  <a:gd name="T59" fmla="*/ 111 h 119"/>
                  <a:gd name="T60" fmla="*/ 38 w 69"/>
                  <a:gd name="T61" fmla="*/ 111 h 119"/>
                  <a:gd name="T62" fmla="*/ 42 w 69"/>
                  <a:gd name="T63" fmla="*/ 107 h 119"/>
                  <a:gd name="T64" fmla="*/ 46 w 69"/>
                  <a:gd name="T65" fmla="*/ 103 h 119"/>
                  <a:gd name="T66" fmla="*/ 50 w 69"/>
                  <a:gd name="T67" fmla="*/ 96 h 119"/>
                  <a:gd name="T68" fmla="*/ 54 w 69"/>
                  <a:gd name="T69" fmla="*/ 77 h 119"/>
                  <a:gd name="T70" fmla="*/ 54 w 69"/>
                  <a:gd name="T71" fmla="*/ 54 h 119"/>
                  <a:gd name="T72" fmla="*/ 54 w 69"/>
                  <a:gd name="T73" fmla="*/ 38 h 119"/>
                  <a:gd name="T74" fmla="*/ 50 w 69"/>
                  <a:gd name="T75" fmla="*/ 23 h 119"/>
                  <a:gd name="T76" fmla="*/ 46 w 69"/>
                  <a:gd name="T77" fmla="*/ 15 h 119"/>
                  <a:gd name="T78" fmla="*/ 42 w 69"/>
                  <a:gd name="T79" fmla="*/ 11 h 119"/>
                  <a:gd name="T80" fmla="*/ 38 w 69"/>
                  <a:gd name="T81" fmla="*/ 8 h 119"/>
                  <a:gd name="T82" fmla="*/ 34 w 69"/>
                  <a:gd name="T83" fmla="*/ 8 h 119"/>
                  <a:gd name="T84" fmla="*/ 31 w 69"/>
                  <a:gd name="T85" fmla="*/ 8 h 119"/>
                  <a:gd name="T86" fmla="*/ 27 w 69"/>
                  <a:gd name="T87" fmla="*/ 11 h 119"/>
                  <a:gd name="T88" fmla="*/ 19 w 69"/>
                  <a:gd name="T89" fmla="*/ 19 h 119"/>
                  <a:gd name="T90" fmla="*/ 15 w 69"/>
                  <a:gd name="T91" fmla="*/ 34 h 119"/>
                  <a:gd name="T92" fmla="*/ 15 w 69"/>
                  <a:gd name="T93" fmla="*/ 50 h 119"/>
                  <a:gd name="T94" fmla="*/ 15 w 69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9"/>
                  <a:gd name="T146" fmla="*/ 69 w 69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9">
                    <a:moveTo>
                      <a:pt x="0" y="61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1" y="15"/>
                    </a:lnTo>
                    <a:lnTo>
                      <a:pt x="19" y="8"/>
                    </a:lnTo>
                    <a:lnTo>
                      <a:pt x="27" y="4"/>
                    </a:lnTo>
                    <a:lnTo>
                      <a:pt x="34" y="0"/>
                    </a:lnTo>
                    <a:lnTo>
                      <a:pt x="42" y="4"/>
                    </a:lnTo>
                    <a:lnTo>
                      <a:pt x="50" y="8"/>
                    </a:lnTo>
                    <a:lnTo>
                      <a:pt x="57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7"/>
                    </a:lnTo>
                    <a:lnTo>
                      <a:pt x="65" y="92"/>
                    </a:lnTo>
                    <a:lnTo>
                      <a:pt x="57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4" y="119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8" y="100"/>
                    </a:lnTo>
                    <a:lnTo>
                      <a:pt x="0" y="80"/>
                    </a:lnTo>
                    <a:lnTo>
                      <a:pt x="0" y="61"/>
                    </a:lnTo>
                    <a:close/>
                    <a:moveTo>
                      <a:pt x="15" y="61"/>
                    </a:moveTo>
                    <a:lnTo>
                      <a:pt x="15" y="84"/>
                    </a:lnTo>
                    <a:lnTo>
                      <a:pt x="19" y="100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3"/>
                    </a:lnTo>
                    <a:lnTo>
                      <a:pt x="50" y="96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11"/>
                    </a:lnTo>
                    <a:lnTo>
                      <a:pt x="38" y="8"/>
                    </a:lnTo>
                    <a:lnTo>
                      <a:pt x="34" y="8"/>
                    </a:lnTo>
                    <a:lnTo>
                      <a:pt x="31" y="8"/>
                    </a:lnTo>
                    <a:lnTo>
                      <a:pt x="27" y="11"/>
                    </a:lnTo>
                    <a:lnTo>
                      <a:pt x="19" y="19"/>
                    </a:lnTo>
                    <a:lnTo>
                      <a:pt x="15" y="34"/>
                    </a:lnTo>
                    <a:lnTo>
                      <a:pt x="15" y="50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15" name="Freeform 180"/>
              <p:cNvSpPr>
                <a:spLocks noEditPoints="1"/>
              </p:cNvSpPr>
              <p:nvPr/>
            </p:nvSpPr>
            <p:spPr bwMode="auto">
              <a:xfrm>
                <a:off x="4397" y="2155"/>
                <a:ext cx="69" cy="119"/>
              </a:xfrm>
              <a:custGeom>
                <a:avLst/>
                <a:gdLst>
                  <a:gd name="T0" fmla="*/ 0 w 69"/>
                  <a:gd name="T1" fmla="*/ 61 h 119"/>
                  <a:gd name="T2" fmla="*/ 0 w 69"/>
                  <a:gd name="T3" fmla="*/ 42 h 119"/>
                  <a:gd name="T4" fmla="*/ 4 w 69"/>
                  <a:gd name="T5" fmla="*/ 27 h 119"/>
                  <a:gd name="T6" fmla="*/ 12 w 69"/>
                  <a:gd name="T7" fmla="*/ 15 h 119"/>
                  <a:gd name="T8" fmla="*/ 20 w 69"/>
                  <a:gd name="T9" fmla="*/ 8 h 119"/>
                  <a:gd name="T10" fmla="*/ 27 w 69"/>
                  <a:gd name="T11" fmla="*/ 4 h 119"/>
                  <a:gd name="T12" fmla="*/ 35 w 69"/>
                  <a:gd name="T13" fmla="*/ 0 h 119"/>
                  <a:gd name="T14" fmla="*/ 43 w 69"/>
                  <a:gd name="T15" fmla="*/ 4 h 119"/>
                  <a:gd name="T16" fmla="*/ 50 w 69"/>
                  <a:gd name="T17" fmla="*/ 8 h 119"/>
                  <a:gd name="T18" fmla="*/ 58 w 69"/>
                  <a:gd name="T19" fmla="*/ 15 h 119"/>
                  <a:gd name="T20" fmla="*/ 66 w 69"/>
                  <a:gd name="T21" fmla="*/ 27 h 119"/>
                  <a:gd name="T22" fmla="*/ 69 w 69"/>
                  <a:gd name="T23" fmla="*/ 42 h 119"/>
                  <a:gd name="T24" fmla="*/ 69 w 69"/>
                  <a:gd name="T25" fmla="*/ 57 h 119"/>
                  <a:gd name="T26" fmla="*/ 69 w 69"/>
                  <a:gd name="T27" fmla="*/ 77 h 119"/>
                  <a:gd name="T28" fmla="*/ 66 w 69"/>
                  <a:gd name="T29" fmla="*/ 92 h 119"/>
                  <a:gd name="T30" fmla="*/ 58 w 69"/>
                  <a:gd name="T31" fmla="*/ 103 h 119"/>
                  <a:gd name="T32" fmla="*/ 50 w 69"/>
                  <a:gd name="T33" fmla="*/ 111 h 119"/>
                  <a:gd name="T34" fmla="*/ 43 w 69"/>
                  <a:gd name="T35" fmla="*/ 115 h 119"/>
                  <a:gd name="T36" fmla="*/ 35 w 69"/>
                  <a:gd name="T37" fmla="*/ 119 h 119"/>
                  <a:gd name="T38" fmla="*/ 23 w 69"/>
                  <a:gd name="T39" fmla="*/ 115 h 119"/>
                  <a:gd name="T40" fmla="*/ 16 w 69"/>
                  <a:gd name="T41" fmla="*/ 107 h 119"/>
                  <a:gd name="T42" fmla="*/ 8 w 69"/>
                  <a:gd name="T43" fmla="*/ 100 h 119"/>
                  <a:gd name="T44" fmla="*/ 0 w 69"/>
                  <a:gd name="T45" fmla="*/ 80 h 119"/>
                  <a:gd name="T46" fmla="*/ 0 w 69"/>
                  <a:gd name="T47" fmla="*/ 61 h 119"/>
                  <a:gd name="T48" fmla="*/ 16 w 69"/>
                  <a:gd name="T49" fmla="*/ 61 h 119"/>
                  <a:gd name="T50" fmla="*/ 16 w 69"/>
                  <a:gd name="T51" fmla="*/ 84 h 119"/>
                  <a:gd name="T52" fmla="*/ 20 w 69"/>
                  <a:gd name="T53" fmla="*/ 100 h 119"/>
                  <a:gd name="T54" fmla="*/ 23 w 69"/>
                  <a:gd name="T55" fmla="*/ 107 h 119"/>
                  <a:gd name="T56" fmla="*/ 27 w 69"/>
                  <a:gd name="T57" fmla="*/ 111 h 119"/>
                  <a:gd name="T58" fmla="*/ 35 w 69"/>
                  <a:gd name="T59" fmla="*/ 111 h 119"/>
                  <a:gd name="T60" fmla="*/ 39 w 69"/>
                  <a:gd name="T61" fmla="*/ 111 h 119"/>
                  <a:gd name="T62" fmla="*/ 43 w 69"/>
                  <a:gd name="T63" fmla="*/ 107 h 119"/>
                  <a:gd name="T64" fmla="*/ 46 w 69"/>
                  <a:gd name="T65" fmla="*/ 103 h 119"/>
                  <a:gd name="T66" fmla="*/ 50 w 69"/>
                  <a:gd name="T67" fmla="*/ 96 h 119"/>
                  <a:gd name="T68" fmla="*/ 54 w 69"/>
                  <a:gd name="T69" fmla="*/ 77 h 119"/>
                  <a:gd name="T70" fmla="*/ 54 w 69"/>
                  <a:gd name="T71" fmla="*/ 54 h 119"/>
                  <a:gd name="T72" fmla="*/ 54 w 69"/>
                  <a:gd name="T73" fmla="*/ 38 h 119"/>
                  <a:gd name="T74" fmla="*/ 50 w 69"/>
                  <a:gd name="T75" fmla="*/ 23 h 119"/>
                  <a:gd name="T76" fmla="*/ 46 w 69"/>
                  <a:gd name="T77" fmla="*/ 15 h 119"/>
                  <a:gd name="T78" fmla="*/ 43 w 69"/>
                  <a:gd name="T79" fmla="*/ 11 h 119"/>
                  <a:gd name="T80" fmla="*/ 39 w 69"/>
                  <a:gd name="T81" fmla="*/ 8 h 119"/>
                  <a:gd name="T82" fmla="*/ 35 w 69"/>
                  <a:gd name="T83" fmla="*/ 8 h 119"/>
                  <a:gd name="T84" fmla="*/ 31 w 69"/>
                  <a:gd name="T85" fmla="*/ 8 h 119"/>
                  <a:gd name="T86" fmla="*/ 23 w 69"/>
                  <a:gd name="T87" fmla="*/ 11 h 119"/>
                  <a:gd name="T88" fmla="*/ 20 w 69"/>
                  <a:gd name="T89" fmla="*/ 19 h 119"/>
                  <a:gd name="T90" fmla="*/ 16 w 69"/>
                  <a:gd name="T91" fmla="*/ 34 h 119"/>
                  <a:gd name="T92" fmla="*/ 16 w 69"/>
                  <a:gd name="T93" fmla="*/ 50 h 119"/>
                  <a:gd name="T94" fmla="*/ 16 w 69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9"/>
                  <a:gd name="T146" fmla="*/ 69 w 69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9">
                    <a:moveTo>
                      <a:pt x="0" y="61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2" y="15"/>
                    </a:lnTo>
                    <a:lnTo>
                      <a:pt x="20" y="8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3" y="4"/>
                    </a:lnTo>
                    <a:lnTo>
                      <a:pt x="50" y="8"/>
                    </a:lnTo>
                    <a:lnTo>
                      <a:pt x="58" y="15"/>
                    </a:lnTo>
                    <a:lnTo>
                      <a:pt x="66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7"/>
                    </a:lnTo>
                    <a:lnTo>
                      <a:pt x="66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3" y="115"/>
                    </a:lnTo>
                    <a:lnTo>
                      <a:pt x="35" y="119"/>
                    </a:lnTo>
                    <a:lnTo>
                      <a:pt x="23" y="115"/>
                    </a:lnTo>
                    <a:lnTo>
                      <a:pt x="16" y="107"/>
                    </a:lnTo>
                    <a:lnTo>
                      <a:pt x="8" y="100"/>
                    </a:lnTo>
                    <a:lnTo>
                      <a:pt x="0" y="80"/>
                    </a:lnTo>
                    <a:lnTo>
                      <a:pt x="0" y="61"/>
                    </a:lnTo>
                    <a:close/>
                    <a:moveTo>
                      <a:pt x="16" y="61"/>
                    </a:moveTo>
                    <a:lnTo>
                      <a:pt x="16" y="84"/>
                    </a:lnTo>
                    <a:lnTo>
                      <a:pt x="20" y="100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35" y="111"/>
                    </a:lnTo>
                    <a:lnTo>
                      <a:pt x="39" y="111"/>
                    </a:lnTo>
                    <a:lnTo>
                      <a:pt x="43" y="107"/>
                    </a:lnTo>
                    <a:lnTo>
                      <a:pt x="46" y="103"/>
                    </a:lnTo>
                    <a:lnTo>
                      <a:pt x="50" y="96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3" y="11"/>
                    </a:lnTo>
                    <a:lnTo>
                      <a:pt x="39" y="8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23" y="11"/>
                    </a:lnTo>
                    <a:lnTo>
                      <a:pt x="20" y="19"/>
                    </a:lnTo>
                    <a:lnTo>
                      <a:pt x="16" y="34"/>
                    </a:lnTo>
                    <a:lnTo>
                      <a:pt x="16" y="50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16" name="Freeform 181"/>
              <p:cNvSpPr>
                <a:spLocks/>
              </p:cNvSpPr>
              <p:nvPr/>
            </p:nvSpPr>
            <p:spPr bwMode="auto">
              <a:xfrm>
                <a:off x="4478" y="2155"/>
                <a:ext cx="73" cy="115"/>
              </a:xfrm>
              <a:custGeom>
                <a:avLst/>
                <a:gdLst>
                  <a:gd name="T0" fmla="*/ 73 w 73"/>
                  <a:gd name="T1" fmla="*/ 96 h 115"/>
                  <a:gd name="T2" fmla="*/ 65 w 73"/>
                  <a:gd name="T3" fmla="*/ 115 h 115"/>
                  <a:gd name="T4" fmla="*/ 0 w 73"/>
                  <a:gd name="T5" fmla="*/ 115 h 115"/>
                  <a:gd name="T6" fmla="*/ 0 w 73"/>
                  <a:gd name="T7" fmla="*/ 111 h 115"/>
                  <a:gd name="T8" fmla="*/ 15 w 73"/>
                  <a:gd name="T9" fmla="*/ 96 h 115"/>
                  <a:gd name="T10" fmla="*/ 31 w 73"/>
                  <a:gd name="T11" fmla="*/ 80 h 115"/>
                  <a:gd name="T12" fmla="*/ 38 w 73"/>
                  <a:gd name="T13" fmla="*/ 69 h 115"/>
                  <a:gd name="T14" fmla="*/ 50 w 73"/>
                  <a:gd name="T15" fmla="*/ 54 h 115"/>
                  <a:gd name="T16" fmla="*/ 50 w 73"/>
                  <a:gd name="T17" fmla="*/ 38 h 115"/>
                  <a:gd name="T18" fmla="*/ 50 w 73"/>
                  <a:gd name="T19" fmla="*/ 31 h 115"/>
                  <a:gd name="T20" fmla="*/ 46 w 73"/>
                  <a:gd name="T21" fmla="*/ 19 h 115"/>
                  <a:gd name="T22" fmla="*/ 38 w 73"/>
                  <a:gd name="T23" fmla="*/ 15 h 115"/>
                  <a:gd name="T24" fmla="*/ 31 w 73"/>
                  <a:gd name="T25" fmla="*/ 15 h 115"/>
                  <a:gd name="T26" fmla="*/ 19 w 73"/>
                  <a:gd name="T27" fmla="*/ 15 h 115"/>
                  <a:gd name="T28" fmla="*/ 15 w 73"/>
                  <a:gd name="T29" fmla="*/ 19 h 115"/>
                  <a:gd name="T30" fmla="*/ 8 w 73"/>
                  <a:gd name="T31" fmla="*/ 27 h 115"/>
                  <a:gd name="T32" fmla="*/ 4 w 73"/>
                  <a:gd name="T33" fmla="*/ 34 h 115"/>
                  <a:gd name="T34" fmla="*/ 0 w 73"/>
                  <a:gd name="T35" fmla="*/ 34 h 115"/>
                  <a:gd name="T36" fmla="*/ 4 w 73"/>
                  <a:gd name="T37" fmla="*/ 19 h 115"/>
                  <a:gd name="T38" fmla="*/ 11 w 73"/>
                  <a:gd name="T39" fmla="*/ 11 h 115"/>
                  <a:gd name="T40" fmla="*/ 23 w 73"/>
                  <a:gd name="T41" fmla="*/ 4 h 115"/>
                  <a:gd name="T42" fmla="*/ 34 w 73"/>
                  <a:gd name="T43" fmla="*/ 0 h 115"/>
                  <a:gd name="T44" fmla="*/ 46 w 73"/>
                  <a:gd name="T45" fmla="*/ 4 h 115"/>
                  <a:gd name="T46" fmla="*/ 57 w 73"/>
                  <a:gd name="T47" fmla="*/ 11 h 115"/>
                  <a:gd name="T48" fmla="*/ 61 w 73"/>
                  <a:gd name="T49" fmla="*/ 19 h 115"/>
                  <a:gd name="T50" fmla="*/ 65 w 73"/>
                  <a:gd name="T51" fmla="*/ 31 h 115"/>
                  <a:gd name="T52" fmla="*/ 65 w 73"/>
                  <a:gd name="T53" fmla="*/ 38 h 115"/>
                  <a:gd name="T54" fmla="*/ 61 w 73"/>
                  <a:gd name="T55" fmla="*/ 50 h 115"/>
                  <a:gd name="T56" fmla="*/ 54 w 73"/>
                  <a:gd name="T57" fmla="*/ 61 h 115"/>
                  <a:gd name="T58" fmla="*/ 42 w 73"/>
                  <a:gd name="T59" fmla="*/ 77 h 115"/>
                  <a:gd name="T60" fmla="*/ 31 w 73"/>
                  <a:gd name="T61" fmla="*/ 88 h 115"/>
                  <a:gd name="T62" fmla="*/ 19 w 73"/>
                  <a:gd name="T63" fmla="*/ 100 h 115"/>
                  <a:gd name="T64" fmla="*/ 15 w 73"/>
                  <a:gd name="T65" fmla="*/ 103 h 115"/>
                  <a:gd name="T66" fmla="*/ 46 w 73"/>
                  <a:gd name="T67" fmla="*/ 103 h 115"/>
                  <a:gd name="T68" fmla="*/ 54 w 73"/>
                  <a:gd name="T69" fmla="*/ 103 h 115"/>
                  <a:gd name="T70" fmla="*/ 57 w 73"/>
                  <a:gd name="T71" fmla="*/ 103 h 115"/>
                  <a:gd name="T72" fmla="*/ 61 w 73"/>
                  <a:gd name="T73" fmla="*/ 100 h 115"/>
                  <a:gd name="T74" fmla="*/ 65 w 73"/>
                  <a:gd name="T75" fmla="*/ 100 h 115"/>
                  <a:gd name="T76" fmla="*/ 65 w 73"/>
                  <a:gd name="T77" fmla="*/ 96 h 115"/>
                  <a:gd name="T78" fmla="*/ 69 w 73"/>
                  <a:gd name="T79" fmla="*/ 96 h 115"/>
                  <a:gd name="T80" fmla="*/ 73 w 73"/>
                  <a:gd name="T81" fmla="*/ 96 h 1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"/>
                  <a:gd name="T124" fmla="*/ 0 h 115"/>
                  <a:gd name="T125" fmla="*/ 73 w 73"/>
                  <a:gd name="T126" fmla="*/ 115 h 1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" h="115">
                    <a:moveTo>
                      <a:pt x="73" y="96"/>
                    </a:moveTo>
                    <a:lnTo>
                      <a:pt x="65" y="115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15" y="96"/>
                    </a:lnTo>
                    <a:lnTo>
                      <a:pt x="31" y="80"/>
                    </a:lnTo>
                    <a:lnTo>
                      <a:pt x="38" y="69"/>
                    </a:lnTo>
                    <a:lnTo>
                      <a:pt x="50" y="54"/>
                    </a:lnTo>
                    <a:lnTo>
                      <a:pt x="50" y="38"/>
                    </a:lnTo>
                    <a:lnTo>
                      <a:pt x="50" y="31"/>
                    </a:lnTo>
                    <a:lnTo>
                      <a:pt x="46" y="19"/>
                    </a:lnTo>
                    <a:lnTo>
                      <a:pt x="38" y="15"/>
                    </a:lnTo>
                    <a:lnTo>
                      <a:pt x="31" y="15"/>
                    </a:lnTo>
                    <a:lnTo>
                      <a:pt x="19" y="15"/>
                    </a:lnTo>
                    <a:lnTo>
                      <a:pt x="15" y="19"/>
                    </a:lnTo>
                    <a:lnTo>
                      <a:pt x="8" y="27"/>
                    </a:lnTo>
                    <a:lnTo>
                      <a:pt x="4" y="34"/>
                    </a:lnTo>
                    <a:lnTo>
                      <a:pt x="0" y="34"/>
                    </a:lnTo>
                    <a:lnTo>
                      <a:pt x="4" y="19"/>
                    </a:lnTo>
                    <a:lnTo>
                      <a:pt x="11" y="11"/>
                    </a:lnTo>
                    <a:lnTo>
                      <a:pt x="23" y="4"/>
                    </a:lnTo>
                    <a:lnTo>
                      <a:pt x="34" y="0"/>
                    </a:lnTo>
                    <a:lnTo>
                      <a:pt x="46" y="4"/>
                    </a:lnTo>
                    <a:lnTo>
                      <a:pt x="57" y="11"/>
                    </a:lnTo>
                    <a:lnTo>
                      <a:pt x="61" y="19"/>
                    </a:lnTo>
                    <a:lnTo>
                      <a:pt x="65" y="31"/>
                    </a:lnTo>
                    <a:lnTo>
                      <a:pt x="65" y="38"/>
                    </a:lnTo>
                    <a:lnTo>
                      <a:pt x="61" y="50"/>
                    </a:lnTo>
                    <a:lnTo>
                      <a:pt x="54" y="61"/>
                    </a:lnTo>
                    <a:lnTo>
                      <a:pt x="42" y="77"/>
                    </a:lnTo>
                    <a:lnTo>
                      <a:pt x="31" y="88"/>
                    </a:lnTo>
                    <a:lnTo>
                      <a:pt x="19" y="100"/>
                    </a:lnTo>
                    <a:lnTo>
                      <a:pt x="15" y="103"/>
                    </a:lnTo>
                    <a:lnTo>
                      <a:pt x="46" y="103"/>
                    </a:lnTo>
                    <a:lnTo>
                      <a:pt x="54" y="103"/>
                    </a:lnTo>
                    <a:lnTo>
                      <a:pt x="57" y="103"/>
                    </a:lnTo>
                    <a:lnTo>
                      <a:pt x="61" y="100"/>
                    </a:lnTo>
                    <a:lnTo>
                      <a:pt x="65" y="100"/>
                    </a:lnTo>
                    <a:lnTo>
                      <a:pt x="65" y="96"/>
                    </a:lnTo>
                    <a:lnTo>
                      <a:pt x="69" y="96"/>
                    </a:lnTo>
                    <a:lnTo>
                      <a:pt x="73" y="9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17" name="Freeform 182"/>
              <p:cNvSpPr>
                <a:spLocks/>
              </p:cNvSpPr>
              <p:nvPr/>
            </p:nvSpPr>
            <p:spPr bwMode="auto">
              <a:xfrm>
                <a:off x="4578" y="2155"/>
                <a:ext cx="42" cy="115"/>
              </a:xfrm>
              <a:custGeom>
                <a:avLst/>
                <a:gdLst>
                  <a:gd name="T0" fmla="*/ 0 w 42"/>
                  <a:gd name="T1" fmla="*/ 15 h 115"/>
                  <a:gd name="T2" fmla="*/ 27 w 42"/>
                  <a:gd name="T3" fmla="*/ 0 h 115"/>
                  <a:gd name="T4" fmla="*/ 27 w 42"/>
                  <a:gd name="T5" fmla="*/ 0 h 115"/>
                  <a:gd name="T6" fmla="*/ 27 w 42"/>
                  <a:gd name="T7" fmla="*/ 96 h 115"/>
                  <a:gd name="T8" fmla="*/ 30 w 42"/>
                  <a:gd name="T9" fmla="*/ 103 h 115"/>
                  <a:gd name="T10" fmla="*/ 30 w 42"/>
                  <a:gd name="T11" fmla="*/ 107 h 115"/>
                  <a:gd name="T12" fmla="*/ 30 w 42"/>
                  <a:gd name="T13" fmla="*/ 111 h 115"/>
                  <a:gd name="T14" fmla="*/ 34 w 42"/>
                  <a:gd name="T15" fmla="*/ 111 h 115"/>
                  <a:gd name="T16" fmla="*/ 38 w 42"/>
                  <a:gd name="T17" fmla="*/ 115 h 115"/>
                  <a:gd name="T18" fmla="*/ 42 w 42"/>
                  <a:gd name="T19" fmla="*/ 115 h 115"/>
                  <a:gd name="T20" fmla="*/ 42 w 42"/>
                  <a:gd name="T21" fmla="*/ 115 h 115"/>
                  <a:gd name="T22" fmla="*/ 0 w 42"/>
                  <a:gd name="T23" fmla="*/ 115 h 115"/>
                  <a:gd name="T24" fmla="*/ 0 w 42"/>
                  <a:gd name="T25" fmla="*/ 115 h 115"/>
                  <a:gd name="T26" fmla="*/ 7 w 42"/>
                  <a:gd name="T27" fmla="*/ 115 h 115"/>
                  <a:gd name="T28" fmla="*/ 11 w 42"/>
                  <a:gd name="T29" fmla="*/ 111 h 115"/>
                  <a:gd name="T30" fmla="*/ 11 w 42"/>
                  <a:gd name="T31" fmla="*/ 111 h 115"/>
                  <a:gd name="T32" fmla="*/ 15 w 42"/>
                  <a:gd name="T33" fmla="*/ 107 h 115"/>
                  <a:gd name="T34" fmla="*/ 15 w 42"/>
                  <a:gd name="T35" fmla="*/ 103 h 115"/>
                  <a:gd name="T36" fmla="*/ 15 w 42"/>
                  <a:gd name="T37" fmla="*/ 96 h 115"/>
                  <a:gd name="T38" fmla="*/ 15 w 42"/>
                  <a:gd name="T39" fmla="*/ 34 h 115"/>
                  <a:gd name="T40" fmla="*/ 15 w 42"/>
                  <a:gd name="T41" fmla="*/ 23 h 115"/>
                  <a:gd name="T42" fmla="*/ 15 w 42"/>
                  <a:gd name="T43" fmla="*/ 19 h 115"/>
                  <a:gd name="T44" fmla="*/ 11 w 42"/>
                  <a:gd name="T45" fmla="*/ 15 h 115"/>
                  <a:gd name="T46" fmla="*/ 11 w 42"/>
                  <a:gd name="T47" fmla="*/ 15 h 115"/>
                  <a:gd name="T48" fmla="*/ 11 w 42"/>
                  <a:gd name="T49" fmla="*/ 15 h 115"/>
                  <a:gd name="T50" fmla="*/ 7 w 42"/>
                  <a:gd name="T51" fmla="*/ 11 h 115"/>
                  <a:gd name="T52" fmla="*/ 4 w 42"/>
                  <a:gd name="T53" fmla="*/ 15 h 115"/>
                  <a:gd name="T54" fmla="*/ 0 w 42"/>
                  <a:gd name="T55" fmla="*/ 15 h 115"/>
                  <a:gd name="T56" fmla="*/ 0 w 42"/>
                  <a:gd name="T57" fmla="*/ 15 h 11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2"/>
                  <a:gd name="T88" fmla="*/ 0 h 115"/>
                  <a:gd name="T89" fmla="*/ 42 w 42"/>
                  <a:gd name="T90" fmla="*/ 115 h 11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2" h="115">
                    <a:moveTo>
                      <a:pt x="0" y="15"/>
                    </a:moveTo>
                    <a:lnTo>
                      <a:pt x="27" y="0"/>
                    </a:lnTo>
                    <a:lnTo>
                      <a:pt x="27" y="96"/>
                    </a:lnTo>
                    <a:lnTo>
                      <a:pt x="30" y="103"/>
                    </a:lnTo>
                    <a:lnTo>
                      <a:pt x="30" y="107"/>
                    </a:lnTo>
                    <a:lnTo>
                      <a:pt x="30" y="111"/>
                    </a:lnTo>
                    <a:lnTo>
                      <a:pt x="34" y="111"/>
                    </a:lnTo>
                    <a:lnTo>
                      <a:pt x="38" y="115"/>
                    </a:lnTo>
                    <a:lnTo>
                      <a:pt x="42" y="115"/>
                    </a:lnTo>
                    <a:lnTo>
                      <a:pt x="0" y="115"/>
                    </a:lnTo>
                    <a:lnTo>
                      <a:pt x="7" y="115"/>
                    </a:lnTo>
                    <a:lnTo>
                      <a:pt x="11" y="111"/>
                    </a:lnTo>
                    <a:lnTo>
                      <a:pt x="15" y="107"/>
                    </a:lnTo>
                    <a:lnTo>
                      <a:pt x="15" y="103"/>
                    </a:lnTo>
                    <a:lnTo>
                      <a:pt x="15" y="96"/>
                    </a:lnTo>
                    <a:lnTo>
                      <a:pt x="15" y="34"/>
                    </a:lnTo>
                    <a:lnTo>
                      <a:pt x="15" y="23"/>
                    </a:lnTo>
                    <a:lnTo>
                      <a:pt x="15" y="19"/>
                    </a:lnTo>
                    <a:lnTo>
                      <a:pt x="11" y="15"/>
                    </a:lnTo>
                    <a:lnTo>
                      <a:pt x="7" y="11"/>
                    </a:lnTo>
                    <a:lnTo>
                      <a:pt x="4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18" name="Rectangle 183"/>
              <p:cNvSpPr>
                <a:spLocks noChangeArrowheads="1"/>
              </p:cNvSpPr>
              <p:nvPr/>
            </p:nvSpPr>
            <p:spPr bwMode="auto">
              <a:xfrm>
                <a:off x="4670" y="2120"/>
                <a:ext cx="7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9" name="Freeform 184"/>
              <p:cNvSpPr>
                <a:spLocks/>
              </p:cNvSpPr>
              <p:nvPr/>
            </p:nvSpPr>
            <p:spPr bwMode="auto">
              <a:xfrm>
                <a:off x="4881" y="2255"/>
                <a:ext cx="19" cy="19"/>
              </a:xfrm>
              <a:custGeom>
                <a:avLst/>
                <a:gdLst>
                  <a:gd name="T0" fmla="*/ 11 w 19"/>
                  <a:gd name="T1" fmla="*/ 0 h 19"/>
                  <a:gd name="T2" fmla="*/ 15 w 19"/>
                  <a:gd name="T3" fmla="*/ 0 h 19"/>
                  <a:gd name="T4" fmla="*/ 19 w 19"/>
                  <a:gd name="T5" fmla="*/ 0 h 19"/>
                  <a:gd name="T6" fmla="*/ 19 w 19"/>
                  <a:gd name="T7" fmla="*/ 3 h 19"/>
                  <a:gd name="T8" fmla="*/ 19 w 19"/>
                  <a:gd name="T9" fmla="*/ 7 h 19"/>
                  <a:gd name="T10" fmla="*/ 19 w 19"/>
                  <a:gd name="T11" fmla="*/ 11 h 19"/>
                  <a:gd name="T12" fmla="*/ 19 w 19"/>
                  <a:gd name="T13" fmla="*/ 15 h 19"/>
                  <a:gd name="T14" fmla="*/ 15 w 19"/>
                  <a:gd name="T15" fmla="*/ 15 h 19"/>
                  <a:gd name="T16" fmla="*/ 11 w 19"/>
                  <a:gd name="T17" fmla="*/ 19 h 19"/>
                  <a:gd name="T18" fmla="*/ 7 w 19"/>
                  <a:gd name="T19" fmla="*/ 15 h 19"/>
                  <a:gd name="T20" fmla="*/ 4 w 19"/>
                  <a:gd name="T21" fmla="*/ 15 h 19"/>
                  <a:gd name="T22" fmla="*/ 4 w 19"/>
                  <a:gd name="T23" fmla="*/ 11 h 19"/>
                  <a:gd name="T24" fmla="*/ 0 w 19"/>
                  <a:gd name="T25" fmla="*/ 7 h 19"/>
                  <a:gd name="T26" fmla="*/ 4 w 19"/>
                  <a:gd name="T27" fmla="*/ 3 h 19"/>
                  <a:gd name="T28" fmla="*/ 4 w 19"/>
                  <a:gd name="T29" fmla="*/ 0 h 19"/>
                  <a:gd name="T30" fmla="*/ 7 w 19"/>
                  <a:gd name="T31" fmla="*/ 0 h 19"/>
                  <a:gd name="T32" fmla="*/ 11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11" y="0"/>
                    </a:moveTo>
                    <a:lnTo>
                      <a:pt x="15" y="0"/>
                    </a:lnTo>
                    <a:lnTo>
                      <a:pt x="19" y="0"/>
                    </a:lnTo>
                    <a:lnTo>
                      <a:pt x="19" y="3"/>
                    </a:lnTo>
                    <a:lnTo>
                      <a:pt x="19" y="7"/>
                    </a:lnTo>
                    <a:lnTo>
                      <a:pt x="19" y="11"/>
                    </a:lnTo>
                    <a:lnTo>
                      <a:pt x="19" y="15"/>
                    </a:lnTo>
                    <a:lnTo>
                      <a:pt x="15" y="15"/>
                    </a:lnTo>
                    <a:lnTo>
                      <a:pt x="11" y="19"/>
                    </a:lnTo>
                    <a:lnTo>
                      <a:pt x="7" y="15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0" y="7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20" name="Freeform 185"/>
              <p:cNvSpPr>
                <a:spLocks noEditPoints="1"/>
              </p:cNvSpPr>
              <p:nvPr/>
            </p:nvSpPr>
            <p:spPr bwMode="auto">
              <a:xfrm>
                <a:off x="4919" y="2155"/>
                <a:ext cx="69" cy="119"/>
              </a:xfrm>
              <a:custGeom>
                <a:avLst/>
                <a:gdLst>
                  <a:gd name="T0" fmla="*/ 0 w 69"/>
                  <a:gd name="T1" fmla="*/ 61 h 119"/>
                  <a:gd name="T2" fmla="*/ 0 w 69"/>
                  <a:gd name="T3" fmla="*/ 42 h 119"/>
                  <a:gd name="T4" fmla="*/ 4 w 69"/>
                  <a:gd name="T5" fmla="*/ 27 h 119"/>
                  <a:gd name="T6" fmla="*/ 12 w 69"/>
                  <a:gd name="T7" fmla="*/ 15 h 119"/>
                  <a:gd name="T8" fmla="*/ 19 w 69"/>
                  <a:gd name="T9" fmla="*/ 8 h 119"/>
                  <a:gd name="T10" fmla="*/ 27 w 69"/>
                  <a:gd name="T11" fmla="*/ 4 h 119"/>
                  <a:gd name="T12" fmla="*/ 35 w 69"/>
                  <a:gd name="T13" fmla="*/ 0 h 119"/>
                  <a:gd name="T14" fmla="*/ 42 w 69"/>
                  <a:gd name="T15" fmla="*/ 4 h 119"/>
                  <a:gd name="T16" fmla="*/ 50 w 69"/>
                  <a:gd name="T17" fmla="*/ 8 h 119"/>
                  <a:gd name="T18" fmla="*/ 58 w 69"/>
                  <a:gd name="T19" fmla="*/ 15 h 119"/>
                  <a:gd name="T20" fmla="*/ 65 w 69"/>
                  <a:gd name="T21" fmla="*/ 27 h 119"/>
                  <a:gd name="T22" fmla="*/ 69 w 69"/>
                  <a:gd name="T23" fmla="*/ 42 h 119"/>
                  <a:gd name="T24" fmla="*/ 69 w 69"/>
                  <a:gd name="T25" fmla="*/ 57 h 119"/>
                  <a:gd name="T26" fmla="*/ 69 w 69"/>
                  <a:gd name="T27" fmla="*/ 77 h 119"/>
                  <a:gd name="T28" fmla="*/ 65 w 69"/>
                  <a:gd name="T29" fmla="*/ 92 h 119"/>
                  <a:gd name="T30" fmla="*/ 58 w 69"/>
                  <a:gd name="T31" fmla="*/ 103 h 119"/>
                  <a:gd name="T32" fmla="*/ 50 w 69"/>
                  <a:gd name="T33" fmla="*/ 111 h 119"/>
                  <a:gd name="T34" fmla="*/ 42 w 69"/>
                  <a:gd name="T35" fmla="*/ 115 h 119"/>
                  <a:gd name="T36" fmla="*/ 35 w 69"/>
                  <a:gd name="T37" fmla="*/ 119 h 119"/>
                  <a:gd name="T38" fmla="*/ 23 w 69"/>
                  <a:gd name="T39" fmla="*/ 115 h 119"/>
                  <a:gd name="T40" fmla="*/ 16 w 69"/>
                  <a:gd name="T41" fmla="*/ 107 h 119"/>
                  <a:gd name="T42" fmla="*/ 8 w 69"/>
                  <a:gd name="T43" fmla="*/ 100 h 119"/>
                  <a:gd name="T44" fmla="*/ 0 w 69"/>
                  <a:gd name="T45" fmla="*/ 80 h 119"/>
                  <a:gd name="T46" fmla="*/ 0 w 69"/>
                  <a:gd name="T47" fmla="*/ 61 h 119"/>
                  <a:gd name="T48" fmla="*/ 16 w 69"/>
                  <a:gd name="T49" fmla="*/ 61 h 119"/>
                  <a:gd name="T50" fmla="*/ 16 w 69"/>
                  <a:gd name="T51" fmla="*/ 84 h 119"/>
                  <a:gd name="T52" fmla="*/ 19 w 69"/>
                  <a:gd name="T53" fmla="*/ 100 h 119"/>
                  <a:gd name="T54" fmla="*/ 23 w 69"/>
                  <a:gd name="T55" fmla="*/ 107 h 119"/>
                  <a:gd name="T56" fmla="*/ 31 w 69"/>
                  <a:gd name="T57" fmla="*/ 111 h 119"/>
                  <a:gd name="T58" fmla="*/ 35 w 69"/>
                  <a:gd name="T59" fmla="*/ 111 h 119"/>
                  <a:gd name="T60" fmla="*/ 39 w 69"/>
                  <a:gd name="T61" fmla="*/ 111 h 119"/>
                  <a:gd name="T62" fmla="*/ 42 w 69"/>
                  <a:gd name="T63" fmla="*/ 107 h 119"/>
                  <a:gd name="T64" fmla="*/ 46 w 69"/>
                  <a:gd name="T65" fmla="*/ 103 h 119"/>
                  <a:gd name="T66" fmla="*/ 50 w 69"/>
                  <a:gd name="T67" fmla="*/ 96 h 119"/>
                  <a:gd name="T68" fmla="*/ 54 w 69"/>
                  <a:gd name="T69" fmla="*/ 77 h 119"/>
                  <a:gd name="T70" fmla="*/ 54 w 69"/>
                  <a:gd name="T71" fmla="*/ 54 h 119"/>
                  <a:gd name="T72" fmla="*/ 54 w 69"/>
                  <a:gd name="T73" fmla="*/ 38 h 119"/>
                  <a:gd name="T74" fmla="*/ 50 w 69"/>
                  <a:gd name="T75" fmla="*/ 23 h 119"/>
                  <a:gd name="T76" fmla="*/ 46 w 69"/>
                  <a:gd name="T77" fmla="*/ 15 h 119"/>
                  <a:gd name="T78" fmla="*/ 42 w 69"/>
                  <a:gd name="T79" fmla="*/ 11 h 119"/>
                  <a:gd name="T80" fmla="*/ 39 w 69"/>
                  <a:gd name="T81" fmla="*/ 8 h 119"/>
                  <a:gd name="T82" fmla="*/ 35 w 69"/>
                  <a:gd name="T83" fmla="*/ 8 h 119"/>
                  <a:gd name="T84" fmla="*/ 31 w 69"/>
                  <a:gd name="T85" fmla="*/ 8 h 119"/>
                  <a:gd name="T86" fmla="*/ 27 w 69"/>
                  <a:gd name="T87" fmla="*/ 11 h 119"/>
                  <a:gd name="T88" fmla="*/ 19 w 69"/>
                  <a:gd name="T89" fmla="*/ 19 h 119"/>
                  <a:gd name="T90" fmla="*/ 19 w 69"/>
                  <a:gd name="T91" fmla="*/ 34 h 119"/>
                  <a:gd name="T92" fmla="*/ 16 w 69"/>
                  <a:gd name="T93" fmla="*/ 50 h 119"/>
                  <a:gd name="T94" fmla="*/ 16 w 69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9"/>
                  <a:gd name="T146" fmla="*/ 69 w 69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9">
                    <a:moveTo>
                      <a:pt x="0" y="61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2" y="15"/>
                    </a:lnTo>
                    <a:lnTo>
                      <a:pt x="19" y="8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2" y="4"/>
                    </a:lnTo>
                    <a:lnTo>
                      <a:pt x="50" y="8"/>
                    </a:lnTo>
                    <a:lnTo>
                      <a:pt x="58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7"/>
                    </a:lnTo>
                    <a:lnTo>
                      <a:pt x="65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5" y="119"/>
                    </a:lnTo>
                    <a:lnTo>
                      <a:pt x="23" y="115"/>
                    </a:lnTo>
                    <a:lnTo>
                      <a:pt x="16" y="107"/>
                    </a:lnTo>
                    <a:lnTo>
                      <a:pt x="8" y="100"/>
                    </a:lnTo>
                    <a:lnTo>
                      <a:pt x="0" y="80"/>
                    </a:lnTo>
                    <a:lnTo>
                      <a:pt x="0" y="61"/>
                    </a:lnTo>
                    <a:close/>
                    <a:moveTo>
                      <a:pt x="16" y="61"/>
                    </a:moveTo>
                    <a:lnTo>
                      <a:pt x="16" y="84"/>
                    </a:lnTo>
                    <a:lnTo>
                      <a:pt x="19" y="100"/>
                    </a:lnTo>
                    <a:lnTo>
                      <a:pt x="23" y="107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39" y="111"/>
                    </a:lnTo>
                    <a:lnTo>
                      <a:pt x="42" y="107"/>
                    </a:lnTo>
                    <a:lnTo>
                      <a:pt x="46" y="103"/>
                    </a:lnTo>
                    <a:lnTo>
                      <a:pt x="50" y="96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11"/>
                    </a:lnTo>
                    <a:lnTo>
                      <a:pt x="39" y="8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27" y="11"/>
                    </a:lnTo>
                    <a:lnTo>
                      <a:pt x="19" y="19"/>
                    </a:lnTo>
                    <a:lnTo>
                      <a:pt x="19" y="34"/>
                    </a:lnTo>
                    <a:lnTo>
                      <a:pt x="16" y="50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21" name="Freeform 186"/>
              <p:cNvSpPr>
                <a:spLocks/>
              </p:cNvSpPr>
              <p:nvPr/>
            </p:nvSpPr>
            <p:spPr bwMode="auto">
              <a:xfrm>
                <a:off x="5004" y="2159"/>
                <a:ext cx="65" cy="115"/>
              </a:xfrm>
              <a:custGeom>
                <a:avLst/>
                <a:gdLst>
                  <a:gd name="T0" fmla="*/ 65 w 65"/>
                  <a:gd name="T1" fmla="*/ 0 h 115"/>
                  <a:gd name="T2" fmla="*/ 57 w 65"/>
                  <a:gd name="T3" fmla="*/ 15 h 115"/>
                  <a:gd name="T4" fmla="*/ 23 w 65"/>
                  <a:gd name="T5" fmla="*/ 15 h 115"/>
                  <a:gd name="T6" fmla="*/ 15 w 65"/>
                  <a:gd name="T7" fmla="*/ 30 h 115"/>
                  <a:gd name="T8" fmla="*/ 30 w 65"/>
                  <a:gd name="T9" fmla="*/ 30 h 115"/>
                  <a:gd name="T10" fmla="*/ 42 w 65"/>
                  <a:gd name="T11" fmla="*/ 38 h 115"/>
                  <a:gd name="T12" fmla="*/ 53 w 65"/>
                  <a:gd name="T13" fmla="*/ 46 h 115"/>
                  <a:gd name="T14" fmla="*/ 61 w 65"/>
                  <a:gd name="T15" fmla="*/ 57 h 115"/>
                  <a:gd name="T16" fmla="*/ 61 w 65"/>
                  <a:gd name="T17" fmla="*/ 73 h 115"/>
                  <a:gd name="T18" fmla="*/ 61 w 65"/>
                  <a:gd name="T19" fmla="*/ 80 h 115"/>
                  <a:gd name="T20" fmla="*/ 57 w 65"/>
                  <a:gd name="T21" fmla="*/ 88 h 115"/>
                  <a:gd name="T22" fmla="*/ 53 w 65"/>
                  <a:gd name="T23" fmla="*/ 96 h 115"/>
                  <a:gd name="T24" fmla="*/ 49 w 65"/>
                  <a:gd name="T25" fmla="*/ 99 h 115"/>
                  <a:gd name="T26" fmla="*/ 46 w 65"/>
                  <a:gd name="T27" fmla="*/ 103 h 115"/>
                  <a:gd name="T28" fmla="*/ 38 w 65"/>
                  <a:gd name="T29" fmla="*/ 107 h 115"/>
                  <a:gd name="T30" fmla="*/ 30 w 65"/>
                  <a:gd name="T31" fmla="*/ 111 h 115"/>
                  <a:gd name="T32" fmla="*/ 19 w 65"/>
                  <a:gd name="T33" fmla="*/ 115 h 115"/>
                  <a:gd name="T34" fmla="*/ 11 w 65"/>
                  <a:gd name="T35" fmla="*/ 111 h 115"/>
                  <a:gd name="T36" fmla="*/ 3 w 65"/>
                  <a:gd name="T37" fmla="*/ 111 h 115"/>
                  <a:gd name="T38" fmla="*/ 3 w 65"/>
                  <a:gd name="T39" fmla="*/ 107 h 115"/>
                  <a:gd name="T40" fmla="*/ 0 w 65"/>
                  <a:gd name="T41" fmla="*/ 103 h 115"/>
                  <a:gd name="T42" fmla="*/ 0 w 65"/>
                  <a:gd name="T43" fmla="*/ 99 h 115"/>
                  <a:gd name="T44" fmla="*/ 3 w 65"/>
                  <a:gd name="T45" fmla="*/ 99 h 115"/>
                  <a:gd name="T46" fmla="*/ 3 w 65"/>
                  <a:gd name="T47" fmla="*/ 96 h 115"/>
                  <a:gd name="T48" fmla="*/ 7 w 65"/>
                  <a:gd name="T49" fmla="*/ 96 h 115"/>
                  <a:gd name="T50" fmla="*/ 7 w 65"/>
                  <a:gd name="T51" fmla="*/ 96 h 115"/>
                  <a:gd name="T52" fmla="*/ 11 w 65"/>
                  <a:gd name="T53" fmla="*/ 96 h 115"/>
                  <a:gd name="T54" fmla="*/ 15 w 65"/>
                  <a:gd name="T55" fmla="*/ 99 h 115"/>
                  <a:gd name="T56" fmla="*/ 15 w 65"/>
                  <a:gd name="T57" fmla="*/ 99 h 115"/>
                  <a:gd name="T58" fmla="*/ 23 w 65"/>
                  <a:gd name="T59" fmla="*/ 103 h 115"/>
                  <a:gd name="T60" fmla="*/ 26 w 65"/>
                  <a:gd name="T61" fmla="*/ 103 h 115"/>
                  <a:gd name="T62" fmla="*/ 38 w 65"/>
                  <a:gd name="T63" fmla="*/ 103 h 115"/>
                  <a:gd name="T64" fmla="*/ 46 w 65"/>
                  <a:gd name="T65" fmla="*/ 96 h 115"/>
                  <a:gd name="T66" fmla="*/ 49 w 65"/>
                  <a:gd name="T67" fmla="*/ 88 h 115"/>
                  <a:gd name="T68" fmla="*/ 53 w 65"/>
                  <a:gd name="T69" fmla="*/ 80 h 115"/>
                  <a:gd name="T70" fmla="*/ 49 w 65"/>
                  <a:gd name="T71" fmla="*/ 69 h 115"/>
                  <a:gd name="T72" fmla="*/ 46 w 65"/>
                  <a:gd name="T73" fmla="*/ 61 h 115"/>
                  <a:gd name="T74" fmla="*/ 38 w 65"/>
                  <a:gd name="T75" fmla="*/ 53 h 115"/>
                  <a:gd name="T76" fmla="*/ 26 w 65"/>
                  <a:gd name="T77" fmla="*/ 46 h 115"/>
                  <a:gd name="T78" fmla="*/ 19 w 65"/>
                  <a:gd name="T79" fmla="*/ 46 h 115"/>
                  <a:gd name="T80" fmla="*/ 3 w 65"/>
                  <a:gd name="T81" fmla="*/ 42 h 115"/>
                  <a:gd name="T82" fmla="*/ 23 w 65"/>
                  <a:gd name="T83" fmla="*/ 0 h 115"/>
                  <a:gd name="T84" fmla="*/ 65 w 65"/>
                  <a:gd name="T85" fmla="*/ 0 h 11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5"/>
                  <a:gd name="T130" fmla="*/ 0 h 115"/>
                  <a:gd name="T131" fmla="*/ 65 w 65"/>
                  <a:gd name="T132" fmla="*/ 115 h 11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5" h="115">
                    <a:moveTo>
                      <a:pt x="65" y="0"/>
                    </a:moveTo>
                    <a:lnTo>
                      <a:pt x="57" y="15"/>
                    </a:lnTo>
                    <a:lnTo>
                      <a:pt x="23" y="15"/>
                    </a:lnTo>
                    <a:lnTo>
                      <a:pt x="15" y="30"/>
                    </a:lnTo>
                    <a:lnTo>
                      <a:pt x="30" y="30"/>
                    </a:lnTo>
                    <a:lnTo>
                      <a:pt x="42" y="38"/>
                    </a:lnTo>
                    <a:lnTo>
                      <a:pt x="53" y="46"/>
                    </a:lnTo>
                    <a:lnTo>
                      <a:pt x="61" y="57"/>
                    </a:lnTo>
                    <a:lnTo>
                      <a:pt x="61" y="73"/>
                    </a:lnTo>
                    <a:lnTo>
                      <a:pt x="61" y="80"/>
                    </a:lnTo>
                    <a:lnTo>
                      <a:pt x="57" y="88"/>
                    </a:lnTo>
                    <a:lnTo>
                      <a:pt x="53" y="96"/>
                    </a:lnTo>
                    <a:lnTo>
                      <a:pt x="49" y="99"/>
                    </a:lnTo>
                    <a:lnTo>
                      <a:pt x="46" y="103"/>
                    </a:lnTo>
                    <a:lnTo>
                      <a:pt x="38" y="107"/>
                    </a:lnTo>
                    <a:lnTo>
                      <a:pt x="30" y="111"/>
                    </a:lnTo>
                    <a:lnTo>
                      <a:pt x="19" y="115"/>
                    </a:lnTo>
                    <a:lnTo>
                      <a:pt x="11" y="111"/>
                    </a:lnTo>
                    <a:lnTo>
                      <a:pt x="3" y="111"/>
                    </a:lnTo>
                    <a:lnTo>
                      <a:pt x="3" y="107"/>
                    </a:lnTo>
                    <a:lnTo>
                      <a:pt x="0" y="103"/>
                    </a:lnTo>
                    <a:lnTo>
                      <a:pt x="0" y="99"/>
                    </a:lnTo>
                    <a:lnTo>
                      <a:pt x="3" y="99"/>
                    </a:lnTo>
                    <a:lnTo>
                      <a:pt x="3" y="96"/>
                    </a:lnTo>
                    <a:lnTo>
                      <a:pt x="7" y="96"/>
                    </a:lnTo>
                    <a:lnTo>
                      <a:pt x="11" y="96"/>
                    </a:lnTo>
                    <a:lnTo>
                      <a:pt x="15" y="99"/>
                    </a:lnTo>
                    <a:lnTo>
                      <a:pt x="23" y="103"/>
                    </a:lnTo>
                    <a:lnTo>
                      <a:pt x="26" y="103"/>
                    </a:lnTo>
                    <a:lnTo>
                      <a:pt x="38" y="103"/>
                    </a:lnTo>
                    <a:lnTo>
                      <a:pt x="46" y="96"/>
                    </a:lnTo>
                    <a:lnTo>
                      <a:pt x="49" y="88"/>
                    </a:lnTo>
                    <a:lnTo>
                      <a:pt x="53" y="80"/>
                    </a:lnTo>
                    <a:lnTo>
                      <a:pt x="49" y="69"/>
                    </a:lnTo>
                    <a:lnTo>
                      <a:pt x="46" y="61"/>
                    </a:lnTo>
                    <a:lnTo>
                      <a:pt x="38" y="53"/>
                    </a:lnTo>
                    <a:lnTo>
                      <a:pt x="26" y="46"/>
                    </a:lnTo>
                    <a:lnTo>
                      <a:pt x="19" y="46"/>
                    </a:lnTo>
                    <a:lnTo>
                      <a:pt x="3" y="42"/>
                    </a:lnTo>
                    <a:lnTo>
                      <a:pt x="23" y="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22" name="Freeform 187"/>
              <p:cNvSpPr>
                <a:spLocks/>
              </p:cNvSpPr>
              <p:nvPr/>
            </p:nvSpPr>
            <p:spPr bwMode="auto">
              <a:xfrm>
                <a:off x="5088" y="2159"/>
                <a:ext cx="65" cy="115"/>
              </a:xfrm>
              <a:custGeom>
                <a:avLst/>
                <a:gdLst>
                  <a:gd name="T0" fmla="*/ 65 w 65"/>
                  <a:gd name="T1" fmla="*/ 0 h 115"/>
                  <a:gd name="T2" fmla="*/ 58 w 65"/>
                  <a:gd name="T3" fmla="*/ 15 h 115"/>
                  <a:gd name="T4" fmla="*/ 23 w 65"/>
                  <a:gd name="T5" fmla="*/ 15 h 115"/>
                  <a:gd name="T6" fmla="*/ 15 w 65"/>
                  <a:gd name="T7" fmla="*/ 30 h 115"/>
                  <a:gd name="T8" fmla="*/ 31 w 65"/>
                  <a:gd name="T9" fmla="*/ 30 h 115"/>
                  <a:gd name="T10" fmla="*/ 42 w 65"/>
                  <a:gd name="T11" fmla="*/ 38 h 115"/>
                  <a:gd name="T12" fmla="*/ 50 w 65"/>
                  <a:gd name="T13" fmla="*/ 46 h 115"/>
                  <a:gd name="T14" fmla="*/ 58 w 65"/>
                  <a:gd name="T15" fmla="*/ 57 h 115"/>
                  <a:gd name="T16" fmla="*/ 61 w 65"/>
                  <a:gd name="T17" fmla="*/ 73 h 115"/>
                  <a:gd name="T18" fmla="*/ 61 w 65"/>
                  <a:gd name="T19" fmla="*/ 80 h 115"/>
                  <a:gd name="T20" fmla="*/ 58 w 65"/>
                  <a:gd name="T21" fmla="*/ 88 h 115"/>
                  <a:gd name="T22" fmla="*/ 54 w 65"/>
                  <a:gd name="T23" fmla="*/ 96 h 115"/>
                  <a:gd name="T24" fmla="*/ 50 w 65"/>
                  <a:gd name="T25" fmla="*/ 99 h 115"/>
                  <a:gd name="T26" fmla="*/ 46 w 65"/>
                  <a:gd name="T27" fmla="*/ 103 h 115"/>
                  <a:gd name="T28" fmla="*/ 38 w 65"/>
                  <a:gd name="T29" fmla="*/ 107 h 115"/>
                  <a:gd name="T30" fmla="*/ 27 w 65"/>
                  <a:gd name="T31" fmla="*/ 111 h 115"/>
                  <a:gd name="T32" fmla="*/ 19 w 65"/>
                  <a:gd name="T33" fmla="*/ 115 h 115"/>
                  <a:gd name="T34" fmla="*/ 11 w 65"/>
                  <a:gd name="T35" fmla="*/ 111 h 115"/>
                  <a:gd name="T36" fmla="*/ 4 w 65"/>
                  <a:gd name="T37" fmla="*/ 111 h 115"/>
                  <a:gd name="T38" fmla="*/ 0 w 65"/>
                  <a:gd name="T39" fmla="*/ 107 h 115"/>
                  <a:gd name="T40" fmla="*/ 0 w 65"/>
                  <a:gd name="T41" fmla="*/ 103 h 115"/>
                  <a:gd name="T42" fmla="*/ 0 w 65"/>
                  <a:gd name="T43" fmla="*/ 99 h 115"/>
                  <a:gd name="T44" fmla="*/ 4 w 65"/>
                  <a:gd name="T45" fmla="*/ 99 h 115"/>
                  <a:gd name="T46" fmla="*/ 4 w 65"/>
                  <a:gd name="T47" fmla="*/ 96 h 115"/>
                  <a:gd name="T48" fmla="*/ 8 w 65"/>
                  <a:gd name="T49" fmla="*/ 96 h 115"/>
                  <a:gd name="T50" fmla="*/ 8 w 65"/>
                  <a:gd name="T51" fmla="*/ 96 h 115"/>
                  <a:gd name="T52" fmla="*/ 11 w 65"/>
                  <a:gd name="T53" fmla="*/ 96 h 115"/>
                  <a:gd name="T54" fmla="*/ 11 w 65"/>
                  <a:gd name="T55" fmla="*/ 99 h 115"/>
                  <a:gd name="T56" fmla="*/ 15 w 65"/>
                  <a:gd name="T57" fmla="*/ 99 h 115"/>
                  <a:gd name="T58" fmla="*/ 23 w 65"/>
                  <a:gd name="T59" fmla="*/ 103 h 115"/>
                  <a:gd name="T60" fmla="*/ 27 w 65"/>
                  <a:gd name="T61" fmla="*/ 103 h 115"/>
                  <a:gd name="T62" fmla="*/ 38 w 65"/>
                  <a:gd name="T63" fmla="*/ 103 h 115"/>
                  <a:gd name="T64" fmla="*/ 46 w 65"/>
                  <a:gd name="T65" fmla="*/ 96 h 115"/>
                  <a:gd name="T66" fmla="*/ 50 w 65"/>
                  <a:gd name="T67" fmla="*/ 88 h 115"/>
                  <a:gd name="T68" fmla="*/ 50 w 65"/>
                  <a:gd name="T69" fmla="*/ 80 h 115"/>
                  <a:gd name="T70" fmla="*/ 50 w 65"/>
                  <a:gd name="T71" fmla="*/ 69 h 115"/>
                  <a:gd name="T72" fmla="*/ 46 w 65"/>
                  <a:gd name="T73" fmla="*/ 61 h 115"/>
                  <a:gd name="T74" fmla="*/ 38 w 65"/>
                  <a:gd name="T75" fmla="*/ 53 h 115"/>
                  <a:gd name="T76" fmla="*/ 27 w 65"/>
                  <a:gd name="T77" fmla="*/ 46 h 115"/>
                  <a:gd name="T78" fmla="*/ 15 w 65"/>
                  <a:gd name="T79" fmla="*/ 46 h 115"/>
                  <a:gd name="T80" fmla="*/ 4 w 65"/>
                  <a:gd name="T81" fmla="*/ 42 h 115"/>
                  <a:gd name="T82" fmla="*/ 23 w 65"/>
                  <a:gd name="T83" fmla="*/ 0 h 115"/>
                  <a:gd name="T84" fmla="*/ 65 w 65"/>
                  <a:gd name="T85" fmla="*/ 0 h 11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5"/>
                  <a:gd name="T130" fmla="*/ 0 h 115"/>
                  <a:gd name="T131" fmla="*/ 65 w 65"/>
                  <a:gd name="T132" fmla="*/ 115 h 11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5" h="115">
                    <a:moveTo>
                      <a:pt x="65" y="0"/>
                    </a:moveTo>
                    <a:lnTo>
                      <a:pt x="58" y="15"/>
                    </a:lnTo>
                    <a:lnTo>
                      <a:pt x="23" y="15"/>
                    </a:lnTo>
                    <a:lnTo>
                      <a:pt x="15" y="30"/>
                    </a:lnTo>
                    <a:lnTo>
                      <a:pt x="31" y="30"/>
                    </a:lnTo>
                    <a:lnTo>
                      <a:pt x="42" y="38"/>
                    </a:lnTo>
                    <a:lnTo>
                      <a:pt x="50" y="46"/>
                    </a:lnTo>
                    <a:lnTo>
                      <a:pt x="58" y="57"/>
                    </a:lnTo>
                    <a:lnTo>
                      <a:pt x="61" y="73"/>
                    </a:lnTo>
                    <a:lnTo>
                      <a:pt x="61" y="80"/>
                    </a:lnTo>
                    <a:lnTo>
                      <a:pt x="58" y="88"/>
                    </a:lnTo>
                    <a:lnTo>
                      <a:pt x="54" y="96"/>
                    </a:lnTo>
                    <a:lnTo>
                      <a:pt x="50" y="99"/>
                    </a:lnTo>
                    <a:lnTo>
                      <a:pt x="46" y="103"/>
                    </a:lnTo>
                    <a:lnTo>
                      <a:pt x="38" y="107"/>
                    </a:lnTo>
                    <a:lnTo>
                      <a:pt x="27" y="111"/>
                    </a:lnTo>
                    <a:lnTo>
                      <a:pt x="19" y="115"/>
                    </a:lnTo>
                    <a:lnTo>
                      <a:pt x="11" y="111"/>
                    </a:lnTo>
                    <a:lnTo>
                      <a:pt x="4" y="111"/>
                    </a:lnTo>
                    <a:lnTo>
                      <a:pt x="0" y="107"/>
                    </a:lnTo>
                    <a:lnTo>
                      <a:pt x="0" y="103"/>
                    </a:lnTo>
                    <a:lnTo>
                      <a:pt x="0" y="99"/>
                    </a:lnTo>
                    <a:lnTo>
                      <a:pt x="4" y="99"/>
                    </a:lnTo>
                    <a:lnTo>
                      <a:pt x="4" y="96"/>
                    </a:lnTo>
                    <a:lnTo>
                      <a:pt x="8" y="96"/>
                    </a:lnTo>
                    <a:lnTo>
                      <a:pt x="11" y="96"/>
                    </a:lnTo>
                    <a:lnTo>
                      <a:pt x="11" y="99"/>
                    </a:lnTo>
                    <a:lnTo>
                      <a:pt x="15" y="99"/>
                    </a:lnTo>
                    <a:lnTo>
                      <a:pt x="23" y="103"/>
                    </a:lnTo>
                    <a:lnTo>
                      <a:pt x="27" y="103"/>
                    </a:lnTo>
                    <a:lnTo>
                      <a:pt x="38" y="103"/>
                    </a:lnTo>
                    <a:lnTo>
                      <a:pt x="46" y="96"/>
                    </a:lnTo>
                    <a:lnTo>
                      <a:pt x="50" y="88"/>
                    </a:lnTo>
                    <a:lnTo>
                      <a:pt x="50" y="80"/>
                    </a:lnTo>
                    <a:lnTo>
                      <a:pt x="50" y="69"/>
                    </a:lnTo>
                    <a:lnTo>
                      <a:pt x="46" y="61"/>
                    </a:lnTo>
                    <a:lnTo>
                      <a:pt x="38" y="53"/>
                    </a:lnTo>
                    <a:lnTo>
                      <a:pt x="27" y="46"/>
                    </a:lnTo>
                    <a:lnTo>
                      <a:pt x="15" y="46"/>
                    </a:lnTo>
                    <a:lnTo>
                      <a:pt x="4" y="42"/>
                    </a:lnTo>
                    <a:lnTo>
                      <a:pt x="23" y="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23" name="Rectangle 188"/>
              <p:cNvSpPr>
                <a:spLocks noChangeArrowheads="1"/>
              </p:cNvSpPr>
              <p:nvPr/>
            </p:nvSpPr>
            <p:spPr bwMode="auto">
              <a:xfrm>
                <a:off x="5268" y="2120"/>
                <a:ext cx="8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4" name="Rectangle 189"/>
              <p:cNvSpPr>
                <a:spLocks noChangeArrowheads="1"/>
              </p:cNvSpPr>
              <p:nvPr/>
            </p:nvSpPr>
            <p:spPr bwMode="auto">
              <a:xfrm>
                <a:off x="188" y="2335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5" name="Freeform 190"/>
              <p:cNvSpPr>
                <a:spLocks/>
              </p:cNvSpPr>
              <p:nvPr/>
            </p:nvSpPr>
            <p:spPr bwMode="auto">
              <a:xfrm>
                <a:off x="254" y="2362"/>
                <a:ext cx="99" cy="115"/>
              </a:xfrm>
              <a:custGeom>
                <a:avLst/>
                <a:gdLst>
                  <a:gd name="T0" fmla="*/ 95 w 99"/>
                  <a:gd name="T1" fmla="*/ 0 h 115"/>
                  <a:gd name="T2" fmla="*/ 95 w 99"/>
                  <a:gd name="T3" fmla="*/ 38 h 115"/>
                  <a:gd name="T4" fmla="*/ 95 w 99"/>
                  <a:gd name="T5" fmla="*/ 38 h 115"/>
                  <a:gd name="T6" fmla="*/ 88 w 99"/>
                  <a:gd name="T7" fmla="*/ 23 h 115"/>
                  <a:gd name="T8" fmla="*/ 80 w 99"/>
                  <a:gd name="T9" fmla="*/ 15 h 115"/>
                  <a:gd name="T10" fmla="*/ 69 w 99"/>
                  <a:gd name="T11" fmla="*/ 8 h 115"/>
                  <a:gd name="T12" fmla="*/ 57 w 99"/>
                  <a:gd name="T13" fmla="*/ 8 h 115"/>
                  <a:gd name="T14" fmla="*/ 49 w 99"/>
                  <a:gd name="T15" fmla="*/ 8 h 115"/>
                  <a:gd name="T16" fmla="*/ 38 w 99"/>
                  <a:gd name="T17" fmla="*/ 12 h 115"/>
                  <a:gd name="T18" fmla="*/ 30 w 99"/>
                  <a:gd name="T19" fmla="*/ 19 h 115"/>
                  <a:gd name="T20" fmla="*/ 26 w 99"/>
                  <a:gd name="T21" fmla="*/ 31 h 115"/>
                  <a:gd name="T22" fmla="*/ 23 w 99"/>
                  <a:gd name="T23" fmla="*/ 42 h 115"/>
                  <a:gd name="T24" fmla="*/ 19 w 99"/>
                  <a:gd name="T25" fmla="*/ 61 h 115"/>
                  <a:gd name="T26" fmla="*/ 23 w 99"/>
                  <a:gd name="T27" fmla="*/ 73 h 115"/>
                  <a:gd name="T28" fmla="*/ 26 w 99"/>
                  <a:gd name="T29" fmla="*/ 88 h 115"/>
                  <a:gd name="T30" fmla="*/ 30 w 99"/>
                  <a:gd name="T31" fmla="*/ 96 h 115"/>
                  <a:gd name="T32" fmla="*/ 38 w 99"/>
                  <a:gd name="T33" fmla="*/ 104 h 115"/>
                  <a:gd name="T34" fmla="*/ 49 w 99"/>
                  <a:gd name="T35" fmla="*/ 107 h 115"/>
                  <a:gd name="T36" fmla="*/ 61 w 99"/>
                  <a:gd name="T37" fmla="*/ 111 h 115"/>
                  <a:gd name="T38" fmla="*/ 69 w 99"/>
                  <a:gd name="T39" fmla="*/ 107 h 115"/>
                  <a:gd name="T40" fmla="*/ 80 w 99"/>
                  <a:gd name="T41" fmla="*/ 104 h 115"/>
                  <a:gd name="T42" fmla="*/ 88 w 99"/>
                  <a:gd name="T43" fmla="*/ 100 h 115"/>
                  <a:gd name="T44" fmla="*/ 95 w 99"/>
                  <a:gd name="T45" fmla="*/ 88 h 115"/>
                  <a:gd name="T46" fmla="*/ 99 w 99"/>
                  <a:gd name="T47" fmla="*/ 88 h 115"/>
                  <a:gd name="T48" fmla="*/ 92 w 99"/>
                  <a:gd name="T49" fmla="*/ 100 h 115"/>
                  <a:gd name="T50" fmla="*/ 80 w 99"/>
                  <a:gd name="T51" fmla="*/ 111 h 115"/>
                  <a:gd name="T52" fmla="*/ 69 w 99"/>
                  <a:gd name="T53" fmla="*/ 115 h 115"/>
                  <a:gd name="T54" fmla="*/ 53 w 99"/>
                  <a:gd name="T55" fmla="*/ 115 h 115"/>
                  <a:gd name="T56" fmla="*/ 38 w 99"/>
                  <a:gd name="T57" fmla="*/ 115 h 115"/>
                  <a:gd name="T58" fmla="*/ 23 w 99"/>
                  <a:gd name="T59" fmla="*/ 107 h 115"/>
                  <a:gd name="T60" fmla="*/ 11 w 99"/>
                  <a:gd name="T61" fmla="*/ 96 h 115"/>
                  <a:gd name="T62" fmla="*/ 7 w 99"/>
                  <a:gd name="T63" fmla="*/ 84 h 115"/>
                  <a:gd name="T64" fmla="*/ 3 w 99"/>
                  <a:gd name="T65" fmla="*/ 73 h 115"/>
                  <a:gd name="T66" fmla="*/ 0 w 99"/>
                  <a:gd name="T67" fmla="*/ 61 h 115"/>
                  <a:gd name="T68" fmla="*/ 3 w 99"/>
                  <a:gd name="T69" fmla="*/ 46 h 115"/>
                  <a:gd name="T70" fmla="*/ 7 w 99"/>
                  <a:gd name="T71" fmla="*/ 31 h 115"/>
                  <a:gd name="T72" fmla="*/ 19 w 99"/>
                  <a:gd name="T73" fmla="*/ 19 h 115"/>
                  <a:gd name="T74" fmla="*/ 30 w 99"/>
                  <a:gd name="T75" fmla="*/ 8 h 115"/>
                  <a:gd name="T76" fmla="*/ 42 w 99"/>
                  <a:gd name="T77" fmla="*/ 4 h 115"/>
                  <a:gd name="T78" fmla="*/ 57 w 99"/>
                  <a:gd name="T79" fmla="*/ 0 h 115"/>
                  <a:gd name="T80" fmla="*/ 69 w 99"/>
                  <a:gd name="T81" fmla="*/ 4 h 115"/>
                  <a:gd name="T82" fmla="*/ 80 w 99"/>
                  <a:gd name="T83" fmla="*/ 8 h 115"/>
                  <a:gd name="T84" fmla="*/ 84 w 99"/>
                  <a:gd name="T85" fmla="*/ 8 h 115"/>
                  <a:gd name="T86" fmla="*/ 84 w 99"/>
                  <a:gd name="T87" fmla="*/ 8 h 115"/>
                  <a:gd name="T88" fmla="*/ 88 w 99"/>
                  <a:gd name="T89" fmla="*/ 8 h 115"/>
                  <a:gd name="T90" fmla="*/ 88 w 99"/>
                  <a:gd name="T91" fmla="*/ 8 h 115"/>
                  <a:gd name="T92" fmla="*/ 92 w 99"/>
                  <a:gd name="T93" fmla="*/ 4 h 115"/>
                  <a:gd name="T94" fmla="*/ 92 w 99"/>
                  <a:gd name="T95" fmla="*/ 0 h 115"/>
                  <a:gd name="T96" fmla="*/ 95 w 99"/>
                  <a:gd name="T97" fmla="*/ 0 h 11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9"/>
                  <a:gd name="T148" fmla="*/ 0 h 115"/>
                  <a:gd name="T149" fmla="*/ 99 w 99"/>
                  <a:gd name="T150" fmla="*/ 115 h 11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9" h="115">
                    <a:moveTo>
                      <a:pt x="95" y="0"/>
                    </a:moveTo>
                    <a:lnTo>
                      <a:pt x="95" y="38"/>
                    </a:lnTo>
                    <a:lnTo>
                      <a:pt x="88" y="23"/>
                    </a:lnTo>
                    <a:lnTo>
                      <a:pt x="80" y="15"/>
                    </a:lnTo>
                    <a:lnTo>
                      <a:pt x="69" y="8"/>
                    </a:lnTo>
                    <a:lnTo>
                      <a:pt x="57" y="8"/>
                    </a:lnTo>
                    <a:lnTo>
                      <a:pt x="49" y="8"/>
                    </a:lnTo>
                    <a:lnTo>
                      <a:pt x="38" y="12"/>
                    </a:lnTo>
                    <a:lnTo>
                      <a:pt x="30" y="19"/>
                    </a:lnTo>
                    <a:lnTo>
                      <a:pt x="26" y="31"/>
                    </a:lnTo>
                    <a:lnTo>
                      <a:pt x="23" y="42"/>
                    </a:lnTo>
                    <a:lnTo>
                      <a:pt x="19" y="61"/>
                    </a:lnTo>
                    <a:lnTo>
                      <a:pt x="23" y="73"/>
                    </a:lnTo>
                    <a:lnTo>
                      <a:pt x="26" y="88"/>
                    </a:lnTo>
                    <a:lnTo>
                      <a:pt x="30" y="96"/>
                    </a:lnTo>
                    <a:lnTo>
                      <a:pt x="38" y="104"/>
                    </a:lnTo>
                    <a:lnTo>
                      <a:pt x="49" y="107"/>
                    </a:lnTo>
                    <a:lnTo>
                      <a:pt x="61" y="111"/>
                    </a:lnTo>
                    <a:lnTo>
                      <a:pt x="69" y="107"/>
                    </a:lnTo>
                    <a:lnTo>
                      <a:pt x="80" y="104"/>
                    </a:lnTo>
                    <a:lnTo>
                      <a:pt x="88" y="100"/>
                    </a:lnTo>
                    <a:lnTo>
                      <a:pt x="95" y="88"/>
                    </a:lnTo>
                    <a:lnTo>
                      <a:pt x="99" y="88"/>
                    </a:lnTo>
                    <a:lnTo>
                      <a:pt x="92" y="100"/>
                    </a:lnTo>
                    <a:lnTo>
                      <a:pt x="80" y="111"/>
                    </a:lnTo>
                    <a:lnTo>
                      <a:pt x="69" y="115"/>
                    </a:lnTo>
                    <a:lnTo>
                      <a:pt x="53" y="115"/>
                    </a:lnTo>
                    <a:lnTo>
                      <a:pt x="38" y="115"/>
                    </a:lnTo>
                    <a:lnTo>
                      <a:pt x="23" y="107"/>
                    </a:lnTo>
                    <a:lnTo>
                      <a:pt x="11" y="96"/>
                    </a:lnTo>
                    <a:lnTo>
                      <a:pt x="7" y="84"/>
                    </a:lnTo>
                    <a:lnTo>
                      <a:pt x="3" y="73"/>
                    </a:lnTo>
                    <a:lnTo>
                      <a:pt x="0" y="61"/>
                    </a:lnTo>
                    <a:lnTo>
                      <a:pt x="3" y="46"/>
                    </a:lnTo>
                    <a:lnTo>
                      <a:pt x="7" y="31"/>
                    </a:lnTo>
                    <a:lnTo>
                      <a:pt x="19" y="19"/>
                    </a:lnTo>
                    <a:lnTo>
                      <a:pt x="30" y="8"/>
                    </a:lnTo>
                    <a:lnTo>
                      <a:pt x="42" y="4"/>
                    </a:lnTo>
                    <a:lnTo>
                      <a:pt x="57" y="0"/>
                    </a:lnTo>
                    <a:lnTo>
                      <a:pt x="69" y="4"/>
                    </a:lnTo>
                    <a:lnTo>
                      <a:pt x="80" y="8"/>
                    </a:lnTo>
                    <a:lnTo>
                      <a:pt x="84" y="8"/>
                    </a:lnTo>
                    <a:lnTo>
                      <a:pt x="88" y="8"/>
                    </a:lnTo>
                    <a:lnTo>
                      <a:pt x="92" y="4"/>
                    </a:lnTo>
                    <a:lnTo>
                      <a:pt x="92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26" name="Freeform 191"/>
              <p:cNvSpPr>
                <a:spLocks/>
              </p:cNvSpPr>
              <p:nvPr/>
            </p:nvSpPr>
            <p:spPr bwMode="auto">
              <a:xfrm>
                <a:off x="361" y="2358"/>
                <a:ext cx="81" cy="119"/>
              </a:xfrm>
              <a:custGeom>
                <a:avLst/>
                <a:gdLst>
                  <a:gd name="T0" fmla="*/ 27 w 81"/>
                  <a:gd name="T1" fmla="*/ 58 h 119"/>
                  <a:gd name="T2" fmla="*/ 38 w 81"/>
                  <a:gd name="T3" fmla="*/ 46 h 119"/>
                  <a:gd name="T4" fmla="*/ 50 w 81"/>
                  <a:gd name="T5" fmla="*/ 42 h 119"/>
                  <a:gd name="T6" fmla="*/ 61 w 81"/>
                  <a:gd name="T7" fmla="*/ 46 h 119"/>
                  <a:gd name="T8" fmla="*/ 69 w 81"/>
                  <a:gd name="T9" fmla="*/ 58 h 119"/>
                  <a:gd name="T10" fmla="*/ 69 w 81"/>
                  <a:gd name="T11" fmla="*/ 73 h 119"/>
                  <a:gd name="T12" fmla="*/ 69 w 81"/>
                  <a:gd name="T13" fmla="*/ 108 h 119"/>
                  <a:gd name="T14" fmla="*/ 73 w 81"/>
                  <a:gd name="T15" fmla="*/ 115 h 119"/>
                  <a:gd name="T16" fmla="*/ 77 w 81"/>
                  <a:gd name="T17" fmla="*/ 115 h 119"/>
                  <a:gd name="T18" fmla="*/ 81 w 81"/>
                  <a:gd name="T19" fmla="*/ 119 h 119"/>
                  <a:gd name="T20" fmla="*/ 46 w 81"/>
                  <a:gd name="T21" fmla="*/ 115 h 119"/>
                  <a:gd name="T22" fmla="*/ 50 w 81"/>
                  <a:gd name="T23" fmla="*/ 115 h 119"/>
                  <a:gd name="T24" fmla="*/ 54 w 81"/>
                  <a:gd name="T25" fmla="*/ 111 h 119"/>
                  <a:gd name="T26" fmla="*/ 58 w 81"/>
                  <a:gd name="T27" fmla="*/ 108 h 119"/>
                  <a:gd name="T28" fmla="*/ 58 w 81"/>
                  <a:gd name="T29" fmla="*/ 77 h 119"/>
                  <a:gd name="T30" fmla="*/ 54 w 81"/>
                  <a:gd name="T31" fmla="*/ 58 h 119"/>
                  <a:gd name="T32" fmla="*/ 50 w 81"/>
                  <a:gd name="T33" fmla="*/ 54 h 119"/>
                  <a:gd name="T34" fmla="*/ 46 w 81"/>
                  <a:gd name="T35" fmla="*/ 54 h 119"/>
                  <a:gd name="T36" fmla="*/ 35 w 81"/>
                  <a:gd name="T37" fmla="*/ 54 h 119"/>
                  <a:gd name="T38" fmla="*/ 27 w 81"/>
                  <a:gd name="T39" fmla="*/ 62 h 119"/>
                  <a:gd name="T40" fmla="*/ 27 w 81"/>
                  <a:gd name="T41" fmla="*/ 108 h 119"/>
                  <a:gd name="T42" fmla="*/ 27 w 81"/>
                  <a:gd name="T43" fmla="*/ 115 h 119"/>
                  <a:gd name="T44" fmla="*/ 31 w 81"/>
                  <a:gd name="T45" fmla="*/ 115 h 119"/>
                  <a:gd name="T46" fmla="*/ 35 w 81"/>
                  <a:gd name="T47" fmla="*/ 119 h 119"/>
                  <a:gd name="T48" fmla="*/ 0 w 81"/>
                  <a:gd name="T49" fmla="*/ 115 h 119"/>
                  <a:gd name="T50" fmla="*/ 8 w 81"/>
                  <a:gd name="T51" fmla="*/ 115 h 119"/>
                  <a:gd name="T52" fmla="*/ 12 w 81"/>
                  <a:gd name="T53" fmla="*/ 111 h 119"/>
                  <a:gd name="T54" fmla="*/ 12 w 81"/>
                  <a:gd name="T55" fmla="*/ 100 h 119"/>
                  <a:gd name="T56" fmla="*/ 12 w 81"/>
                  <a:gd name="T57" fmla="*/ 23 h 119"/>
                  <a:gd name="T58" fmla="*/ 12 w 81"/>
                  <a:gd name="T59" fmla="*/ 12 h 119"/>
                  <a:gd name="T60" fmla="*/ 8 w 81"/>
                  <a:gd name="T61" fmla="*/ 12 h 119"/>
                  <a:gd name="T62" fmla="*/ 4 w 81"/>
                  <a:gd name="T63" fmla="*/ 12 h 119"/>
                  <a:gd name="T64" fmla="*/ 0 w 81"/>
                  <a:gd name="T65" fmla="*/ 12 h 119"/>
                  <a:gd name="T66" fmla="*/ 27 w 81"/>
                  <a:gd name="T67" fmla="*/ 0 h 11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1"/>
                  <a:gd name="T103" fmla="*/ 0 h 119"/>
                  <a:gd name="T104" fmla="*/ 81 w 81"/>
                  <a:gd name="T105" fmla="*/ 119 h 11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1" h="119">
                    <a:moveTo>
                      <a:pt x="27" y="0"/>
                    </a:moveTo>
                    <a:lnTo>
                      <a:pt x="27" y="58"/>
                    </a:lnTo>
                    <a:lnTo>
                      <a:pt x="35" y="50"/>
                    </a:lnTo>
                    <a:lnTo>
                      <a:pt x="38" y="46"/>
                    </a:lnTo>
                    <a:lnTo>
                      <a:pt x="46" y="42"/>
                    </a:lnTo>
                    <a:lnTo>
                      <a:pt x="50" y="42"/>
                    </a:lnTo>
                    <a:lnTo>
                      <a:pt x="58" y="42"/>
                    </a:lnTo>
                    <a:lnTo>
                      <a:pt x="61" y="46"/>
                    </a:lnTo>
                    <a:lnTo>
                      <a:pt x="65" y="50"/>
                    </a:lnTo>
                    <a:lnTo>
                      <a:pt x="69" y="58"/>
                    </a:lnTo>
                    <a:lnTo>
                      <a:pt x="69" y="62"/>
                    </a:lnTo>
                    <a:lnTo>
                      <a:pt x="69" y="73"/>
                    </a:lnTo>
                    <a:lnTo>
                      <a:pt x="69" y="100"/>
                    </a:lnTo>
                    <a:lnTo>
                      <a:pt x="69" y="108"/>
                    </a:lnTo>
                    <a:lnTo>
                      <a:pt x="73" y="111"/>
                    </a:lnTo>
                    <a:lnTo>
                      <a:pt x="73" y="115"/>
                    </a:lnTo>
                    <a:lnTo>
                      <a:pt x="77" y="115"/>
                    </a:lnTo>
                    <a:lnTo>
                      <a:pt x="81" y="115"/>
                    </a:lnTo>
                    <a:lnTo>
                      <a:pt x="81" y="119"/>
                    </a:lnTo>
                    <a:lnTo>
                      <a:pt x="46" y="119"/>
                    </a:lnTo>
                    <a:lnTo>
                      <a:pt x="46" y="115"/>
                    </a:lnTo>
                    <a:lnTo>
                      <a:pt x="50" y="115"/>
                    </a:lnTo>
                    <a:lnTo>
                      <a:pt x="54" y="115"/>
                    </a:lnTo>
                    <a:lnTo>
                      <a:pt x="54" y="111"/>
                    </a:lnTo>
                    <a:lnTo>
                      <a:pt x="58" y="111"/>
                    </a:lnTo>
                    <a:lnTo>
                      <a:pt x="58" y="108"/>
                    </a:lnTo>
                    <a:lnTo>
                      <a:pt x="58" y="100"/>
                    </a:lnTo>
                    <a:lnTo>
                      <a:pt x="58" y="77"/>
                    </a:lnTo>
                    <a:lnTo>
                      <a:pt x="58" y="65"/>
                    </a:lnTo>
                    <a:lnTo>
                      <a:pt x="54" y="58"/>
                    </a:lnTo>
                    <a:lnTo>
                      <a:pt x="50" y="54"/>
                    </a:lnTo>
                    <a:lnTo>
                      <a:pt x="46" y="54"/>
                    </a:lnTo>
                    <a:lnTo>
                      <a:pt x="38" y="54"/>
                    </a:lnTo>
                    <a:lnTo>
                      <a:pt x="35" y="54"/>
                    </a:lnTo>
                    <a:lnTo>
                      <a:pt x="31" y="58"/>
                    </a:lnTo>
                    <a:lnTo>
                      <a:pt x="27" y="62"/>
                    </a:lnTo>
                    <a:lnTo>
                      <a:pt x="27" y="100"/>
                    </a:lnTo>
                    <a:lnTo>
                      <a:pt x="27" y="108"/>
                    </a:lnTo>
                    <a:lnTo>
                      <a:pt x="27" y="111"/>
                    </a:lnTo>
                    <a:lnTo>
                      <a:pt x="27" y="115"/>
                    </a:lnTo>
                    <a:lnTo>
                      <a:pt x="31" y="115"/>
                    </a:lnTo>
                    <a:lnTo>
                      <a:pt x="35" y="115"/>
                    </a:lnTo>
                    <a:lnTo>
                      <a:pt x="35" y="119"/>
                    </a:lnTo>
                    <a:lnTo>
                      <a:pt x="0" y="119"/>
                    </a:lnTo>
                    <a:lnTo>
                      <a:pt x="0" y="115"/>
                    </a:lnTo>
                    <a:lnTo>
                      <a:pt x="4" y="115"/>
                    </a:lnTo>
                    <a:lnTo>
                      <a:pt x="8" y="115"/>
                    </a:lnTo>
                    <a:lnTo>
                      <a:pt x="12" y="111"/>
                    </a:lnTo>
                    <a:lnTo>
                      <a:pt x="12" y="108"/>
                    </a:lnTo>
                    <a:lnTo>
                      <a:pt x="12" y="100"/>
                    </a:lnTo>
                    <a:lnTo>
                      <a:pt x="12" y="35"/>
                    </a:lnTo>
                    <a:lnTo>
                      <a:pt x="12" y="23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27" name="Freeform 192"/>
              <p:cNvSpPr>
                <a:spLocks noEditPoints="1"/>
              </p:cNvSpPr>
              <p:nvPr/>
            </p:nvSpPr>
            <p:spPr bwMode="auto">
              <a:xfrm>
                <a:off x="449" y="2358"/>
                <a:ext cx="39" cy="119"/>
              </a:xfrm>
              <a:custGeom>
                <a:avLst/>
                <a:gdLst>
                  <a:gd name="T0" fmla="*/ 19 w 39"/>
                  <a:gd name="T1" fmla="*/ 0 h 119"/>
                  <a:gd name="T2" fmla="*/ 23 w 39"/>
                  <a:gd name="T3" fmla="*/ 0 h 119"/>
                  <a:gd name="T4" fmla="*/ 27 w 39"/>
                  <a:gd name="T5" fmla="*/ 4 h 119"/>
                  <a:gd name="T6" fmla="*/ 27 w 39"/>
                  <a:gd name="T7" fmla="*/ 8 h 119"/>
                  <a:gd name="T8" fmla="*/ 27 w 39"/>
                  <a:gd name="T9" fmla="*/ 12 h 119"/>
                  <a:gd name="T10" fmla="*/ 27 w 39"/>
                  <a:gd name="T11" fmla="*/ 16 h 119"/>
                  <a:gd name="T12" fmla="*/ 27 w 39"/>
                  <a:gd name="T13" fmla="*/ 19 h 119"/>
                  <a:gd name="T14" fmla="*/ 23 w 39"/>
                  <a:gd name="T15" fmla="*/ 19 h 119"/>
                  <a:gd name="T16" fmla="*/ 19 w 39"/>
                  <a:gd name="T17" fmla="*/ 19 h 119"/>
                  <a:gd name="T18" fmla="*/ 16 w 39"/>
                  <a:gd name="T19" fmla="*/ 19 h 119"/>
                  <a:gd name="T20" fmla="*/ 12 w 39"/>
                  <a:gd name="T21" fmla="*/ 19 h 119"/>
                  <a:gd name="T22" fmla="*/ 8 w 39"/>
                  <a:gd name="T23" fmla="*/ 16 h 119"/>
                  <a:gd name="T24" fmla="*/ 8 w 39"/>
                  <a:gd name="T25" fmla="*/ 12 h 119"/>
                  <a:gd name="T26" fmla="*/ 8 w 39"/>
                  <a:gd name="T27" fmla="*/ 8 h 119"/>
                  <a:gd name="T28" fmla="*/ 12 w 39"/>
                  <a:gd name="T29" fmla="*/ 4 h 119"/>
                  <a:gd name="T30" fmla="*/ 16 w 39"/>
                  <a:gd name="T31" fmla="*/ 0 h 119"/>
                  <a:gd name="T32" fmla="*/ 19 w 39"/>
                  <a:gd name="T33" fmla="*/ 0 h 119"/>
                  <a:gd name="T34" fmla="*/ 27 w 39"/>
                  <a:gd name="T35" fmla="*/ 42 h 119"/>
                  <a:gd name="T36" fmla="*/ 27 w 39"/>
                  <a:gd name="T37" fmla="*/ 100 h 119"/>
                  <a:gd name="T38" fmla="*/ 27 w 39"/>
                  <a:gd name="T39" fmla="*/ 108 h 119"/>
                  <a:gd name="T40" fmla="*/ 27 w 39"/>
                  <a:gd name="T41" fmla="*/ 111 h 119"/>
                  <a:gd name="T42" fmla="*/ 27 w 39"/>
                  <a:gd name="T43" fmla="*/ 115 h 119"/>
                  <a:gd name="T44" fmla="*/ 31 w 39"/>
                  <a:gd name="T45" fmla="*/ 115 h 119"/>
                  <a:gd name="T46" fmla="*/ 31 w 39"/>
                  <a:gd name="T47" fmla="*/ 115 h 119"/>
                  <a:gd name="T48" fmla="*/ 39 w 39"/>
                  <a:gd name="T49" fmla="*/ 115 h 119"/>
                  <a:gd name="T50" fmla="*/ 39 w 39"/>
                  <a:gd name="T51" fmla="*/ 119 h 119"/>
                  <a:gd name="T52" fmla="*/ 0 w 39"/>
                  <a:gd name="T53" fmla="*/ 119 h 119"/>
                  <a:gd name="T54" fmla="*/ 0 w 39"/>
                  <a:gd name="T55" fmla="*/ 115 h 119"/>
                  <a:gd name="T56" fmla="*/ 8 w 39"/>
                  <a:gd name="T57" fmla="*/ 115 h 119"/>
                  <a:gd name="T58" fmla="*/ 8 w 39"/>
                  <a:gd name="T59" fmla="*/ 115 h 119"/>
                  <a:gd name="T60" fmla="*/ 12 w 39"/>
                  <a:gd name="T61" fmla="*/ 115 h 119"/>
                  <a:gd name="T62" fmla="*/ 12 w 39"/>
                  <a:gd name="T63" fmla="*/ 111 h 119"/>
                  <a:gd name="T64" fmla="*/ 12 w 39"/>
                  <a:gd name="T65" fmla="*/ 108 h 119"/>
                  <a:gd name="T66" fmla="*/ 12 w 39"/>
                  <a:gd name="T67" fmla="*/ 100 h 119"/>
                  <a:gd name="T68" fmla="*/ 12 w 39"/>
                  <a:gd name="T69" fmla="*/ 73 h 119"/>
                  <a:gd name="T70" fmla="*/ 12 w 39"/>
                  <a:gd name="T71" fmla="*/ 62 h 119"/>
                  <a:gd name="T72" fmla="*/ 12 w 39"/>
                  <a:gd name="T73" fmla="*/ 58 h 119"/>
                  <a:gd name="T74" fmla="*/ 12 w 39"/>
                  <a:gd name="T75" fmla="*/ 54 h 119"/>
                  <a:gd name="T76" fmla="*/ 12 w 39"/>
                  <a:gd name="T77" fmla="*/ 50 h 119"/>
                  <a:gd name="T78" fmla="*/ 8 w 39"/>
                  <a:gd name="T79" fmla="*/ 50 h 119"/>
                  <a:gd name="T80" fmla="*/ 8 w 39"/>
                  <a:gd name="T81" fmla="*/ 50 h 119"/>
                  <a:gd name="T82" fmla="*/ 4 w 39"/>
                  <a:gd name="T83" fmla="*/ 50 h 119"/>
                  <a:gd name="T84" fmla="*/ 4 w 39"/>
                  <a:gd name="T85" fmla="*/ 54 h 119"/>
                  <a:gd name="T86" fmla="*/ 0 w 39"/>
                  <a:gd name="T87" fmla="*/ 50 h 119"/>
                  <a:gd name="T88" fmla="*/ 23 w 39"/>
                  <a:gd name="T89" fmla="*/ 42 h 119"/>
                  <a:gd name="T90" fmla="*/ 27 w 39"/>
                  <a:gd name="T91" fmla="*/ 42 h 1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9"/>
                  <a:gd name="T139" fmla="*/ 0 h 119"/>
                  <a:gd name="T140" fmla="*/ 39 w 39"/>
                  <a:gd name="T141" fmla="*/ 119 h 11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9" h="119">
                    <a:moveTo>
                      <a:pt x="19" y="0"/>
                    </a:moveTo>
                    <a:lnTo>
                      <a:pt x="23" y="0"/>
                    </a:lnTo>
                    <a:lnTo>
                      <a:pt x="27" y="4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7" y="16"/>
                    </a:lnTo>
                    <a:lnTo>
                      <a:pt x="27" y="19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6" y="19"/>
                    </a:lnTo>
                    <a:lnTo>
                      <a:pt x="12" y="19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19" y="0"/>
                    </a:lnTo>
                    <a:close/>
                    <a:moveTo>
                      <a:pt x="27" y="42"/>
                    </a:moveTo>
                    <a:lnTo>
                      <a:pt x="27" y="100"/>
                    </a:lnTo>
                    <a:lnTo>
                      <a:pt x="27" y="108"/>
                    </a:lnTo>
                    <a:lnTo>
                      <a:pt x="27" y="111"/>
                    </a:lnTo>
                    <a:lnTo>
                      <a:pt x="27" y="115"/>
                    </a:lnTo>
                    <a:lnTo>
                      <a:pt x="31" y="115"/>
                    </a:lnTo>
                    <a:lnTo>
                      <a:pt x="39" y="115"/>
                    </a:lnTo>
                    <a:lnTo>
                      <a:pt x="39" y="119"/>
                    </a:lnTo>
                    <a:lnTo>
                      <a:pt x="0" y="119"/>
                    </a:lnTo>
                    <a:lnTo>
                      <a:pt x="0" y="115"/>
                    </a:lnTo>
                    <a:lnTo>
                      <a:pt x="8" y="115"/>
                    </a:lnTo>
                    <a:lnTo>
                      <a:pt x="12" y="115"/>
                    </a:lnTo>
                    <a:lnTo>
                      <a:pt x="12" y="111"/>
                    </a:lnTo>
                    <a:lnTo>
                      <a:pt x="12" y="108"/>
                    </a:lnTo>
                    <a:lnTo>
                      <a:pt x="12" y="100"/>
                    </a:lnTo>
                    <a:lnTo>
                      <a:pt x="12" y="73"/>
                    </a:lnTo>
                    <a:lnTo>
                      <a:pt x="12" y="62"/>
                    </a:lnTo>
                    <a:lnTo>
                      <a:pt x="12" y="58"/>
                    </a:lnTo>
                    <a:lnTo>
                      <a:pt x="12" y="54"/>
                    </a:lnTo>
                    <a:lnTo>
                      <a:pt x="12" y="50"/>
                    </a:lnTo>
                    <a:lnTo>
                      <a:pt x="8" y="50"/>
                    </a:lnTo>
                    <a:lnTo>
                      <a:pt x="4" y="50"/>
                    </a:lnTo>
                    <a:lnTo>
                      <a:pt x="4" y="54"/>
                    </a:lnTo>
                    <a:lnTo>
                      <a:pt x="0" y="50"/>
                    </a:lnTo>
                    <a:lnTo>
                      <a:pt x="23" y="42"/>
                    </a:lnTo>
                    <a:lnTo>
                      <a:pt x="27" y="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28" name="Freeform 193"/>
              <p:cNvSpPr>
                <a:spLocks/>
              </p:cNvSpPr>
              <p:nvPr/>
            </p:nvSpPr>
            <p:spPr bwMode="auto">
              <a:xfrm>
                <a:off x="491" y="2400"/>
                <a:ext cx="81" cy="77"/>
              </a:xfrm>
              <a:custGeom>
                <a:avLst/>
                <a:gdLst>
                  <a:gd name="T0" fmla="*/ 27 w 81"/>
                  <a:gd name="T1" fmla="*/ 16 h 77"/>
                  <a:gd name="T2" fmla="*/ 35 w 81"/>
                  <a:gd name="T3" fmla="*/ 8 h 77"/>
                  <a:gd name="T4" fmla="*/ 43 w 81"/>
                  <a:gd name="T5" fmla="*/ 0 h 77"/>
                  <a:gd name="T6" fmla="*/ 50 w 81"/>
                  <a:gd name="T7" fmla="*/ 0 h 77"/>
                  <a:gd name="T8" fmla="*/ 58 w 81"/>
                  <a:gd name="T9" fmla="*/ 0 h 77"/>
                  <a:gd name="T10" fmla="*/ 62 w 81"/>
                  <a:gd name="T11" fmla="*/ 4 h 77"/>
                  <a:gd name="T12" fmla="*/ 66 w 81"/>
                  <a:gd name="T13" fmla="*/ 8 h 77"/>
                  <a:gd name="T14" fmla="*/ 70 w 81"/>
                  <a:gd name="T15" fmla="*/ 12 h 77"/>
                  <a:gd name="T16" fmla="*/ 73 w 81"/>
                  <a:gd name="T17" fmla="*/ 20 h 77"/>
                  <a:gd name="T18" fmla="*/ 73 w 81"/>
                  <a:gd name="T19" fmla="*/ 27 h 77"/>
                  <a:gd name="T20" fmla="*/ 73 w 81"/>
                  <a:gd name="T21" fmla="*/ 58 h 77"/>
                  <a:gd name="T22" fmla="*/ 73 w 81"/>
                  <a:gd name="T23" fmla="*/ 66 h 77"/>
                  <a:gd name="T24" fmla="*/ 73 w 81"/>
                  <a:gd name="T25" fmla="*/ 69 h 77"/>
                  <a:gd name="T26" fmla="*/ 73 w 81"/>
                  <a:gd name="T27" fmla="*/ 73 h 77"/>
                  <a:gd name="T28" fmla="*/ 77 w 81"/>
                  <a:gd name="T29" fmla="*/ 73 h 77"/>
                  <a:gd name="T30" fmla="*/ 77 w 81"/>
                  <a:gd name="T31" fmla="*/ 73 h 77"/>
                  <a:gd name="T32" fmla="*/ 81 w 81"/>
                  <a:gd name="T33" fmla="*/ 73 h 77"/>
                  <a:gd name="T34" fmla="*/ 81 w 81"/>
                  <a:gd name="T35" fmla="*/ 77 h 77"/>
                  <a:gd name="T36" fmla="*/ 46 w 81"/>
                  <a:gd name="T37" fmla="*/ 77 h 77"/>
                  <a:gd name="T38" fmla="*/ 46 w 81"/>
                  <a:gd name="T39" fmla="*/ 73 h 77"/>
                  <a:gd name="T40" fmla="*/ 50 w 81"/>
                  <a:gd name="T41" fmla="*/ 73 h 77"/>
                  <a:gd name="T42" fmla="*/ 54 w 81"/>
                  <a:gd name="T43" fmla="*/ 73 h 77"/>
                  <a:gd name="T44" fmla="*/ 54 w 81"/>
                  <a:gd name="T45" fmla="*/ 73 h 77"/>
                  <a:gd name="T46" fmla="*/ 58 w 81"/>
                  <a:gd name="T47" fmla="*/ 69 h 77"/>
                  <a:gd name="T48" fmla="*/ 58 w 81"/>
                  <a:gd name="T49" fmla="*/ 69 h 77"/>
                  <a:gd name="T50" fmla="*/ 58 w 81"/>
                  <a:gd name="T51" fmla="*/ 66 h 77"/>
                  <a:gd name="T52" fmla="*/ 58 w 81"/>
                  <a:gd name="T53" fmla="*/ 58 h 77"/>
                  <a:gd name="T54" fmla="*/ 58 w 81"/>
                  <a:gd name="T55" fmla="*/ 31 h 77"/>
                  <a:gd name="T56" fmla="*/ 58 w 81"/>
                  <a:gd name="T57" fmla="*/ 20 h 77"/>
                  <a:gd name="T58" fmla="*/ 54 w 81"/>
                  <a:gd name="T59" fmla="*/ 16 h 77"/>
                  <a:gd name="T60" fmla="*/ 50 w 81"/>
                  <a:gd name="T61" fmla="*/ 12 h 77"/>
                  <a:gd name="T62" fmla="*/ 46 w 81"/>
                  <a:gd name="T63" fmla="*/ 12 h 77"/>
                  <a:gd name="T64" fmla="*/ 35 w 81"/>
                  <a:gd name="T65" fmla="*/ 12 h 77"/>
                  <a:gd name="T66" fmla="*/ 27 w 81"/>
                  <a:gd name="T67" fmla="*/ 20 h 77"/>
                  <a:gd name="T68" fmla="*/ 27 w 81"/>
                  <a:gd name="T69" fmla="*/ 58 h 77"/>
                  <a:gd name="T70" fmla="*/ 27 w 81"/>
                  <a:gd name="T71" fmla="*/ 66 h 77"/>
                  <a:gd name="T72" fmla="*/ 27 w 81"/>
                  <a:gd name="T73" fmla="*/ 69 h 77"/>
                  <a:gd name="T74" fmla="*/ 27 w 81"/>
                  <a:gd name="T75" fmla="*/ 73 h 77"/>
                  <a:gd name="T76" fmla="*/ 31 w 81"/>
                  <a:gd name="T77" fmla="*/ 73 h 77"/>
                  <a:gd name="T78" fmla="*/ 31 w 81"/>
                  <a:gd name="T79" fmla="*/ 73 h 77"/>
                  <a:gd name="T80" fmla="*/ 39 w 81"/>
                  <a:gd name="T81" fmla="*/ 73 h 77"/>
                  <a:gd name="T82" fmla="*/ 39 w 81"/>
                  <a:gd name="T83" fmla="*/ 77 h 77"/>
                  <a:gd name="T84" fmla="*/ 0 w 81"/>
                  <a:gd name="T85" fmla="*/ 77 h 77"/>
                  <a:gd name="T86" fmla="*/ 0 w 81"/>
                  <a:gd name="T87" fmla="*/ 73 h 77"/>
                  <a:gd name="T88" fmla="*/ 4 w 81"/>
                  <a:gd name="T89" fmla="*/ 73 h 77"/>
                  <a:gd name="T90" fmla="*/ 8 w 81"/>
                  <a:gd name="T91" fmla="*/ 73 h 77"/>
                  <a:gd name="T92" fmla="*/ 12 w 81"/>
                  <a:gd name="T93" fmla="*/ 73 h 77"/>
                  <a:gd name="T94" fmla="*/ 12 w 81"/>
                  <a:gd name="T95" fmla="*/ 66 h 77"/>
                  <a:gd name="T96" fmla="*/ 12 w 81"/>
                  <a:gd name="T97" fmla="*/ 58 h 77"/>
                  <a:gd name="T98" fmla="*/ 12 w 81"/>
                  <a:gd name="T99" fmla="*/ 31 h 77"/>
                  <a:gd name="T100" fmla="*/ 12 w 81"/>
                  <a:gd name="T101" fmla="*/ 20 h 77"/>
                  <a:gd name="T102" fmla="*/ 12 w 81"/>
                  <a:gd name="T103" fmla="*/ 16 h 77"/>
                  <a:gd name="T104" fmla="*/ 12 w 81"/>
                  <a:gd name="T105" fmla="*/ 12 h 77"/>
                  <a:gd name="T106" fmla="*/ 12 w 81"/>
                  <a:gd name="T107" fmla="*/ 12 h 77"/>
                  <a:gd name="T108" fmla="*/ 8 w 81"/>
                  <a:gd name="T109" fmla="*/ 8 h 77"/>
                  <a:gd name="T110" fmla="*/ 8 w 81"/>
                  <a:gd name="T111" fmla="*/ 8 h 77"/>
                  <a:gd name="T112" fmla="*/ 4 w 81"/>
                  <a:gd name="T113" fmla="*/ 8 h 77"/>
                  <a:gd name="T114" fmla="*/ 4 w 81"/>
                  <a:gd name="T115" fmla="*/ 12 h 77"/>
                  <a:gd name="T116" fmla="*/ 0 w 81"/>
                  <a:gd name="T117" fmla="*/ 8 h 77"/>
                  <a:gd name="T118" fmla="*/ 23 w 81"/>
                  <a:gd name="T119" fmla="*/ 0 h 77"/>
                  <a:gd name="T120" fmla="*/ 27 w 81"/>
                  <a:gd name="T121" fmla="*/ 0 h 77"/>
                  <a:gd name="T122" fmla="*/ 27 w 81"/>
                  <a:gd name="T123" fmla="*/ 16 h 7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1"/>
                  <a:gd name="T187" fmla="*/ 0 h 77"/>
                  <a:gd name="T188" fmla="*/ 81 w 81"/>
                  <a:gd name="T189" fmla="*/ 77 h 7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1" h="77">
                    <a:moveTo>
                      <a:pt x="27" y="16"/>
                    </a:moveTo>
                    <a:lnTo>
                      <a:pt x="35" y="8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2" y="4"/>
                    </a:lnTo>
                    <a:lnTo>
                      <a:pt x="66" y="8"/>
                    </a:lnTo>
                    <a:lnTo>
                      <a:pt x="70" y="12"/>
                    </a:lnTo>
                    <a:lnTo>
                      <a:pt x="73" y="20"/>
                    </a:lnTo>
                    <a:lnTo>
                      <a:pt x="73" y="27"/>
                    </a:lnTo>
                    <a:lnTo>
                      <a:pt x="73" y="58"/>
                    </a:lnTo>
                    <a:lnTo>
                      <a:pt x="73" y="66"/>
                    </a:lnTo>
                    <a:lnTo>
                      <a:pt x="73" y="69"/>
                    </a:lnTo>
                    <a:lnTo>
                      <a:pt x="73" y="73"/>
                    </a:lnTo>
                    <a:lnTo>
                      <a:pt x="77" y="73"/>
                    </a:lnTo>
                    <a:lnTo>
                      <a:pt x="81" y="73"/>
                    </a:lnTo>
                    <a:lnTo>
                      <a:pt x="81" y="77"/>
                    </a:lnTo>
                    <a:lnTo>
                      <a:pt x="46" y="77"/>
                    </a:lnTo>
                    <a:lnTo>
                      <a:pt x="46" y="73"/>
                    </a:lnTo>
                    <a:lnTo>
                      <a:pt x="50" y="73"/>
                    </a:lnTo>
                    <a:lnTo>
                      <a:pt x="54" y="73"/>
                    </a:lnTo>
                    <a:lnTo>
                      <a:pt x="58" y="69"/>
                    </a:lnTo>
                    <a:lnTo>
                      <a:pt x="58" y="66"/>
                    </a:lnTo>
                    <a:lnTo>
                      <a:pt x="58" y="58"/>
                    </a:lnTo>
                    <a:lnTo>
                      <a:pt x="58" y="31"/>
                    </a:lnTo>
                    <a:lnTo>
                      <a:pt x="58" y="20"/>
                    </a:lnTo>
                    <a:lnTo>
                      <a:pt x="54" y="16"/>
                    </a:lnTo>
                    <a:lnTo>
                      <a:pt x="50" y="12"/>
                    </a:lnTo>
                    <a:lnTo>
                      <a:pt x="46" y="12"/>
                    </a:lnTo>
                    <a:lnTo>
                      <a:pt x="35" y="12"/>
                    </a:lnTo>
                    <a:lnTo>
                      <a:pt x="27" y="20"/>
                    </a:lnTo>
                    <a:lnTo>
                      <a:pt x="27" y="58"/>
                    </a:lnTo>
                    <a:lnTo>
                      <a:pt x="27" y="66"/>
                    </a:lnTo>
                    <a:lnTo>
                      <a:pt x="27" y="69"/>
                    </a:lnTo>
                    <a:lnTo>
                      <a:pt x="27" y="73"/>
                    </a:lnTo>
                    <a:lnTo>
                      <a:pt x="31" y="73"/>
                    </a:lnTo>
                    <a:lnTo>
                      <a:pt x="39" y="73"/>
                    </a:lnTo>
                    <a:lnTo>
                      <a:pt x="39" y="77"/>
                    </a:lnTo>
                    <a:lnTo>
                      <a:pt x="0" y="77"/>
                    </a:lnTo>
                    <a:lnTo>
                      <a:pt x="0" y="73"/>
                    </a:lnTo>
                    <a:lnTo>
                      <a:pt x="4" y="73"/>
                    </a:lnTo>
                    <a:lnTo>
                      <a:pt x="8" y="73"/>
                    </a:lnTo>
                    <a:lnTo>
                      <a:pt x="12" y="73"/>
                    </a:lnTo>
                    <a:lnTo>
                      <a:pt x="12" y="66"/>
                    </a:lnTo>
                    <a:lnTo>
                      <a:pt x="12" y="58"/>
                    </a:lnTo>
                    <a:lnTo>
                      <a:pt x="12" y="31"/>
                    </a:lnTo>
                    <a:lnTo>
                      <a:pt x="12" y="20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4" y="12"/>
                    </a:lnTo>
                    <a:lnTo>
                      <a:pt x="0" y="8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29" name="Freeform 194"/>
              <p:cNvSpPr>
                <a:spLocks noEditPoints="1"/>
              </p:cNvSpPr>
              <p:nvPr/>
            </p:nvSpPr>
            <p:spPr bwMode="auto">
              <a:xfrm>
                <a:off x="580" y="2400"/>
                <a:ext cx="65" cy="77"/>
              </a:xfrm>
              <a:custGeom>
                <a:avLst/>
                <a:gdLst>
                  <a:gd name="T0" fmla="*/ 11 w 65"/>
                  <a:gd name="T1" fmla="*/ 31 h 77"/>
                  <a:gd name="T2" fmla="*/ 15 w 65"/>
                  <a:gd name="T3" fmla="*/ 43 h 77"/>
                  <a:gd name="T4" fmla="*/ 23 w 65"/>
                  <a:gd name="T5" fmla="*/ 54 h 77"/>
                  <a:gd name="T6" fmla="*/ 30 w 65"/>
                  <a:gd name="T7" fmla="*/ 62 h 77"/>
                  <a:gd name="T8" fmla="*/ 38 w 65"/>
                  <a:gd name="T9" fmla="*/ 66 h 77"/>
                  <a:gd name="T10" fmla="*/ 46 w 65"/>
                  <a:gd name="T11" fmla="*/ 62 h 77"/>
                  <a:gd name="T12" fmla="*/ 53 w 65"/>
                  <a:gd name="T13" fmla="*/ 62 h 77"/>
                  <a:gd name="T14" fmla="*/ 57 w 65"/>
                  <a:gd name="T15" fmla="*/ 54 h 77"/>
                  <a:gd name="T16" fmla="*/ 61 w 65"/>
                  <a:gd name="T17" fmla="*/ 46 h 77"/>
                  <a:gd name="T18" fmla="*/ 65 w 65"/>
                  <a:gd name="T19" fmla="*/ 50 h 77"/>
                  <a:gd name="T20" fmla="*/ 61 w 65"/>
                  <a:gd name="T21" fmla="*/ 58 h 77"/>
                  <a:gd name="T22" fmla="*/ 53 w 65"/>
                  <a:gd name="T23" fmla="*/ 69 h 77"/>
                  <a:gd name="T24" fmla="*/ 46 w 65"/>
                  <a:gd name="T25" fmla="*/ 77 h 77"/>
                  <a:gd name="T26" fmla="*/ 34 w 65"/>
                  <a:gd name="T27" fmla="*/ 77 h 77"/>
                  <a:gd name="T28" fmla="*/ 19 w 65"/>
                  <a:gd name="T29" fmla="*/ 77 h 77"/>
                  <a:gd name="T30" fmla="*/ 11 w 65"/>
                  <a:gd name="T31" fmla="*/ 69 h 77"/>
                  <a:gd name="T32" fmla="*/ 4 w 65"/>
                  <a:gd name="T33" fmla="*/ 62 h 77"/>
                  <a:gd name="T34" fmla="*/ 0 w 65"/>
                  <a:gd name="T35" fmla="*/ 50 h 77"/>
                  <a:gd name="T36" fmla="*/ 0 w 65"/>
                  <a:gd name="T37" fmla="*/ 39 h 77"/>
                  <a:gd name="T38" fmla="*/ 0 w 65"/>
                  <a:gd name="T39" fmla="*/ 27 h 77"/>
                  <a:gd name="T40" fmla="*/ 4 w 65"/>
                  <a:gd name="T41" fmla="*/ 20 h 77"/>
                  <a:gd name="T42" fmla="*/ 11 w 65"/>
                  <a:gd name="T43" fmla="*/ 12 h 77"/>
                  <a:gd name="T44" fmla="*/ 19 w 65"/>
                  <a:gd name="T45" fmla="*/ 4 h 77"/>
                  <a:gd name="T46" fmla="*/ 27 w 65"/>
                  <a:gd name="T47" fmla="*/ 0 h 77"/>
                  <a:gd name="T48" fmla="*/ 34 w 65"/>
                  <a:gd name="T49" fmla="*/ 0 h 77"/>
                  <a:gd name="T50" fmla="*/ 46 w 65"/>
                  <a:gd name="T51" fmla="*/ 0 h 77"/>
                  <a:gd name="T52" fmla="*/ 57 w 65"/>
                  <a:gd name="T53" fmla="*/ 8 h 77"/>
                  <a:gd name="T54" fmla="*/ 61 w 65"/>
                  <a:gd name="T55" fmla="*/ 16 h 77"/>
                  <a:gd name="T56" fmla="*/ 65 w 65"/>
                  <a:gd name="T57" fmla="*/ 31 h 77"/>
                  <a:gd name="T58" fmla="*/ 11 w 65"/>
                  <a:gd name="T59" fmla="*/ 31 h 77"/>
                  <a:gd name="T60" fmla="*/ 11 w 65"/>
                  <a:gd name="T61" fmla="*/ 23 h 77"/>
                  <a:gd name="T62" fmla="*/ 46 w 65"/>
                  <a:gd name="T63" fmla="*/ 23 h 77"/>
                  <a:gd name="T64" fmla="*/ 46 w 65"/>
                  <a:gd name="T65" fmla="*/ 20 h 77"/>
                  <a:gd name="T66" fmla="*/ 46 w 65"/>
                  <a:gd name="T67" fmla="*/ 16 h 77"/>
                  <a:gd name="T68" fmla="*/ 42 w 65"/>
                  <a:gd name="T69" fmla="*/ 12 h 77"/>
                  <a:gd name="T70" fmla="*/ 38 w 65"/>
                  <a:gd name="T71" fmla="*/ 8 h 77"/>
                  <a:gd name="T72" fmla="*/ 34 w 65"/>
                  <a:gd name="T73" fmla="*/ 4 h 77"/>
                  <a:gd name="T74" fmla="*/ 30 w 65"/>
                  <a:gd name="T75" fmla="*/ 4 h 77"/>
                  <a:gd name="T76" fmla="*/ 23 w 65"/>
                  <a:gd name="T77" fmla="*/ 8 h 77"/>
                  <a:gd name="T78" fmla="*/ 19 w 65"/>
                  <a:gd name="T79" fmla="*/ 8 h 77"/>
                  <a:gd name="T80" fmla="*/ 15 w 65"/>
                  <a:gd name="T81" fmla="*/ 16 h 77"/>
                  <a:gd name="T82" fmla="*/ 11 w 65"/>
                  <a:gd name="T83" fmla="*/ 23 h 7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5"/>
                  <a:gd name="T127" fmla="*/ 0 h 77"/>
                  <a:gd name="T128" fmla="*/ 65 w 65"/>
                  <a:gd name="T129" fmla="*/ 77 h 7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5" h="77">
                    <a:moveTo>
                      <a:pt x="11" y="31"/>
                    </a:moveTo>
                    <a:lnTo>
                      <a:pt x="15" y="43"/>
                    </a:lnTo>
                    <a:lnTo>
                      <a:pt x="23" y="54"/>
                    </a:lnTo>
                    <a:lnTo>
                      <a:pt x="30" y="62"/>
                    </a:lnTo>
                    <a:lnTo>
                      <a:pt x="38" y="66"/>
                    </a:lnTo>
                    <a:lnTo>
                      <a:pt x="46" y="62"/>
                    </a:lnTo>
                    <a:lnTo>
                      <a:pt x="53" y="62"/>
                    </a:lnTo>
                    <a:lnTo>
                      <a:pt x="57" y="54"/>
                    </a:lnTo>
                    <a:lnTo>
                      <a:pt x="61" y="46"/>
                    </a:lnTo>
                    <a:lnTo>
                      <a:pt x="65" y="50"/>
                    </a:lnTo>
                    <a:lnTo>
                      <a:pt x="61" y="58"/>
                    </a:lnTo>
                    <a:lnTo>
                      <a:pt x="53" y="69"/>
                    </a:lnTo>
                    <a:lnTo>
                      <a:pt x="46" y="77"/>
                    </a:lnTo>
                    <a:lnTo>
                      <a:pt x="34" y="77"/>
                    </a:lnTo>
                    <a:lnTo>
                      <a:pt x="19" y="77"/>
                    </a:lnTo>
                    <a:lnTo>
                      <a:pt x="11" y="69"/>
                    </a:lnTo>
                    <a:lnTo>
                      <a:pt x="4" y="62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7"/>
                    </a:lnTo>
                    <a:lnTo>
                      <a:pt x="4" y="20"/>
                    </a:lnTo>
                    <a:lnTo>
                      <a:pt x="11" y="12"/>
                    </a:lnTo>
                    <a:lnTo>
                      <a:pt x="19" y="4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57" y="8"/>
                    </a:lnTo>
                    <a:lnTo>
                      <a:pt x="61" y="16"/>
                    </a:lnTo>
                    <a:lnTo>
                      <a:pt x="65" y="31"/>
                    </a:lnTo>
                    <a:lnTo>
                      <a:pt x="11" y="31"/>
                    </a:lnTo>
                    <a:close/>
                    <a:moveTo>
                      <a:pt x="11" y="23"/>
                    </a:moveTo>
                    <a:lnTo>
                      <a:pt x="46" y="23"/>
                    </a:lnTo>
                    <a:lnTo>
                      <a:pt x="46" y="20"/>
                    </a:lnTo>
                    <a:lnTo>
                      <a:pt x="46" y="16"/>
                    </a:lnTo>
                    <a:lnTo>
                      <a:pt x="42" y="12"/>
                    </a:lnTo>
                    <a:lnTo>
                      <a:pt x="38" y="8"/>
                    </a:lnTo>
                    <a:lnTo>
                      <a:pt x="34" y="4"/>
                    </a:lnTo>
                    <a:lnTo>
                      <a:pt x="30" y="4"/>
                    </a:lnTo>
                    <a:lnTo>
                      <a:pt x="23" y="8"/>
                    </a:lnTo>
                    <a:lnTo>
                      <a:pt x="19" y="8"/>
                    </a:lnTo>
                    <a:lnTo>
                      <a:pt x="15" y="16"/>
                    </a:ln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30" name="Freeform 195"/>
              <p:cNvSpPr>
                <a:spLocks/>
              </p:cNvSpPr>
              <p:nvPr/>
            </p:nvSpPr>
            <p:spPr bwMode="auto">
              <a:xfrm>
                <a:off x="660" y="2400"/>
                <a:ext cx="50" cy="77"/>
              </a:xfrm>
              <a:custGeom>
                <a:avLst/>
                <a:gdLst>
                  <a:gd name="T0" fmla="*/ 46 w 50"/>
                  <a:gd name="T1" fmla="*/ 0 h 77"/>
                  <a:gd name="T2" fmla="*/ 46 w 50"/>
                  <a:gd name="T3" fmla="*/ 27 h 77"/>
                  <a:gd name="T4" fmla="*/ 42 w 50"/>
                  <a:gd name="T5" fmla="*/ 27 h 77"/>
                  <a:gd name="T6" fmla="*/ 39 w 50"/>
                  <a:gd name="T7" fmla="*/ 16 h 77"/>
                  <a:gd name="T8" fmla="*/ 35 w 50"/>
                  <a:gd name="T9" fmla="*/ 8 h 77"/>
                  <a:gd name="T10" fmla="*/ 31 w 50"/>
                  <a:gd name="T11" fmla="*/ 4 h 77"/>
                  <a:gd name="T12" fmla="*/ 23 w 50"/>
                  <a:gd name="T13" fmla="*/ 4 h 77"/>
                  <a:gd name="T14" fmla="*/ 16 w 50"/>
                  <a:gd name="T15" fmla="*/ 4 h 77"/>
                  <a:gd name="T16" fmla="*/ 12 w 50"/>
                  <a:gd name="T17" fmla="*/ 8 h 77"/>
                  <a:gd name="T18" fmla="*/ 12 w 50"/>
                  <a:gd name="T19" fmla="*/ 12 h 77"/>
                  <a:gd name="T20" fmla="*/ 8 w 50"/>
                  <a:gd name="T21" fmla="*/ 16 h 77"/>
                  <a:gd name="T22" fmla="*/ 12 w 50"/>
                  <a:gd name="T23" fmla="*/ 20 h 77"/>
                  <a:gd name="T24" fmla="*/ 12 w 50"/>
                  <a:gd name="T25" fmla="*/ 23 h 77"/>
                  <a:gd name="T26" fmla="*/ 16 w 50"/>
                  <a:gd name="T27" fmla="*/ 27 h 77"/>
                  <a:gd name="T28" fmla="*/ 23 w 50"/>
                  <a:gd name="T29" fmla="*/ 27 h 77"/>
                  <a:gd name="T30" fmla="*/ 35 w 50"/>
                  <a:gd name="T31" fmla="*/ 35 h 77"/>
                  <a:gd name="T32" fmla="*/ 42 w 50"/>
                  <a:gd name="T33" fmla="*/ 39 h 77"/>
                  <a:gd name="T34" fmla="*/ 46 w 50"/>
                  <a:gd name="T35" fmla="*/ 46 h 77"/>
                  <a:gd name="T36" fmla="*/ 50 w 50"/>
                  <a:gd name="T37" fmla="*/ 54 h 77"/>
                  <a:gd name="T38" fmla="*/ 46 w 50"/>
                  <a:gd name="T39" fmla="*/ 66 h 77"/>
                  <a:gd name="T40" fmla="*/ 42 w 50"/>
                  <a:gd name="T41" fmla="*/ 73 h 77"/>
                  <a:gd name="T42" fmla="*/ 35 w 50"/>
                  <a:gd name="T43" fmla="*/ 77 h 77"/>
                  <a:gd name="T44" fmla="*/ 23 w 50"/>
                  <a:gd name="T45" fmla="*/ 77 h 77"/>
                  <a:gd name="T46" fmla="*/ 16 w 50"/>
                  <a:gd name="T47" fmla="*/ 77 h 77"/>
                  <a:gd name="T48" fmla="*/ 8 w 50"/>
                  <a:gd name="T49" fmla="*/ 77 h 77"/>
                  <a:gd name="T50" fmla="*/ 4 w 50"/>
                  <a:gd name="T51" fmla="*/ 73 h 77"/>
                  <a:gd name="T52" fmla="*/ 4 w 50"/>
                  <a:gd name="T53" fmla="*/ 73 h 77"/>
                  <a:gd name="T54" fmla="*/ 4 w 50"/>
                  <a:gd name="T55" fmla="*/ 77 h 77"/>
                  <a:gd name="T56" fmla="*/ 0 w 50"/>
                  <a:gd name="T57" fmla="*/ 77 h 77"/>
                  <a:gd name="T58" fmla="*/ 0 w 50"/>
                  <a:gd name="T59" fmla="*/ 77 h 77"/>
                  <a:gd name="T60" fmla="*/ 0 w 50"/>
                  <a:gd name="T61" fmla="*/ 50 h 77"/>
                  <a:gd name="T62" fmla="*/ 0 w 50"/>
                  <a:gd name="T63" fmla="*/ 50 h 77"/>
                  <a:gd name="T64" fmla="*/ 4 w 50"/>
                  <a:gd name="T65" fmla="*/ 62 h 77"/>
                  <a:gd name="T66" fmla="*/ 12 w 50"/>
                  <a:gd name="T67" fmla="*/ 69 h 77"/>
                  <a:gd name="T68" fmla="*/ 16 w 50"/>
                  <a:gd name="T69" fmla="*/ 73 h 77"/>
                  <a:gd name="T70" fmla="*/ 23 w 50"/>
                  <a:gd name="T71" fmla="*/ 73 h 77"/>
                  <a:gd name="T72" fmla="*/ 31 w 50"/>
                  <a:gd name="T73" fmla="*/ 73 h 77"/>
                  <a:gd name="T74" fmla="*/ 35 w 50"/>
                  <a:gd name="T75" fmla="*/ 69 h 77"/>
                  <a:gd name="T76" fmla="*/ 39 w 50"/>
                  <a:gd name="T77" fmla="*/ 66 h 77"/>
                  <a:gd name="T78" fmla="*/ 39 w 50"/>
                  <a:gd name="T79" fmla="*/ 62 h 77"/>
                  <a:gd name="T80" fmla="*/ 39 w 50"/>
                  <a:gd name="T81" fmla="*/ 58 h 77"/>
                  <a:gd name="T82" fmla="*/ 35 w 50"/>
                  <a:gd name="T83" fmla="*/ 54 h 77"/>
                  <a:gd name="T84" fmla="*/ 27 w 50"/>
                  <a:gd name="T85" fmla="*/ 46 h 77"/>
                  <a:gd name="T86" fmla="*/ 19 w 50"/>
                  <a:gd name="T87" fmla="*/ 43 h 77"/>
                  <a:gd name="T88" fmla="*/ 8 w 50"/>
                  <a:gd name="T89" fmla="*/ 39 h 77"/>
                  <a:gd name="T90" fmla="*/ 4 w 50"/>
                  <a:gd name="T91" fmla="*/ 31 h 77"/>
                  <a:gd name="T92" fmla="*/ 0 w 50"/>
                  <a:gd name="T93" fmla="*/ 27 h 77"/>
                  <a:gd name="T94" fmla="*/ 0 w 50"/>
                  <a:gd name="T95" fmla="*/ 20 h 77"/>
                  <a:gd name="T96" fmla="*/ 0 w 50"/>
                  <a:gd name="T97" fmla="*/ 12 h 77"/>
                  <a:gd name="T98" fmla="*/ 4 w 50"/>
                  <a:gd name="T99" fmla="*/ 4 h 77"/>
                  <a:gd name="T100" fmla="*/ 12 w 50"/>
                  <a:gd name="T101" fmla="*/ 0 h 77"/>
                  <a:gd name="T102" fmla="*/ 23 w 50"/>
                  <a:gd name="T103" fmla="*/ 0 h 77"/>
                  <a:gd name="T104" fmla="*/ 27 w 50"/>
                  <a:gd name="T105" fmla="*/ 0 h 77"/>
                  <a:gd name="T106" fmla="*/ 35 w 50"/>
                  <a:gd name="T107" fmla="*/ 0 h 77"/>
                  <a:gd name="T108" fmla="*/ 39 w 50"/>
                  <a:gd name="T109" fmla="*/ 4 h 77"/>
                  <a:gd name="T110" fmla="*/ 39 w 50"/>
                  <a:gd name="T111" fmla="*/ 4 h 77"/>
                  <a:gd name="T112" fmla="*/ 39 w 50"/>
                  <a:gd name="T113" fmla="*/ 4 h 77"/>
                  <a:gd name="T114" fmla="*/ 42 w 50"/>
                  <a:gd name="T115" fmla="*/ 4 h 77"/>
                  <a:gd name="T116" fmla="*/ 42 w 50"/>
                  <a:gd name="T117" fmla="*/ 0 h 77"/>
                  <a:gd name="T118" fmla="*/ 42 w 50"/>
                  <a:gd name="T119" fmla="*/ 0 h 77"/>
                  <a:gd name="T120" fmla="*/ 46 w 50"/>
                  <a:gd name="T121" fmla="*/ 0 h 7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0"/>
                  <a:gd name="T184" fmla="*/ 0 h 77"/>
                  <a:gd name="T185" fmla="*/ 50 w 50"/>
                  <a:gd name="T186" fmla="*/ 77 h 7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0" h="77">
                    <a:moveTo>
                      <a:pt x="46" y="0"/>
                    </a:moveTo>
                    <a:lnTo>
                      <a:pt x="46" y="27"/>
                    </a:lnTo>
                    <a:lnTo>
                      <a:pt x="42" y="27"/>
                    </a:lnTo>
                    <a:lnTo>
                      <a:pt x="39" y="16"/>
                    </a:lnTo>
                    <a:lnTo>
                      <a:pt x="35" y="8"/>
                    </a:lnTo>
                    <a:lnTo>
                      <a:pt x="31" y="4"/>
                    </a:lnTo>
                    <a:lnTo>
                      <a:pt x="23" y="4"/>
                    </a:lnTo>
                    <a:lnTo>
                      <a:pt x="16" y="4"/>
                    </a:lnTo>
                    <a:lnTo>
                      <a:pt x="12" y="8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12" y="20"/>
                    </a:lnTo>
                    <a:lnTo>
                      <a:pt x="12" y="23"/>
                    </a:lnTo>
                    <a:lnTo>
                      <a:pt x="16" y="27"/>
                    </a:lnTo>
                    <a:lnTo>
                      <a:pt x="23" y="27"/>
                    </a:lnTo>
                    <a:lnTo>
                      <a:pt x="35" y="35"/>
                    </a:lnTo>
                    <a:lnTo>
                      <a:pt x="42" y="39"/>
                    </a:lnTo>
                    <a:lnTo>
                      <a:pt x="46" y="46"/>
                    </a:lnTo>
                    <a:lnTo>
                      <a:pt x="50" y="54"/>
                    </a:lnTo>
                    <a:lnTo>
                      <a:pt x="46" y="66"/>
                    </a:lnTo>
                    <a:lnTo>
                      <a:pt x="42" y="73"/>
                    </a:lnTo>
                    <a:lnTo>
                      <a:pt x="35" y="77"/>
                    </a:lnTo>
                    <a:lnTo>
                      <a:pt x="23" y="77"/>
                    </a:lnTo>
                    <a:lnTo>
                      <a:pt x="16" y="77"/>
                    </a:lnTo>
                    <a:lnTo>
                      <a:pt x="8" y="77"/>
                    </a:lnTo>
                    <a:lnTo>
                      <a:pt x="4" y="73"/>
                    </a:lnTo>
                    <a:lnTo>
                      <a:pt x="4" y="77"/>
                    </a:lnTo>
                    <a:lnTo>
                      <a:pt x="0" y="77"/>
                    </a:lnTo>
                    <a:lnTo>
                      <a:pt x="0" y="50"/>
                    </a:lnTo>
                    <a:lnTo>
                      <a:pt x="4" y="62"/>
                    </a:lnTo>
                    <a:lnTo>
                      <a:pt x="12" y="69"/>
                    </a:lnTo>
                    <a:lnTo>
                      <a:pt x="16" y="73"/>
                    </a:lnTo>
                    <a:lnTo>
                      <a:pt x="23" y="73"/>
                    </a:lnTo>
                    <a:lnTo>
                      <a:pt x="31" y="73"/>
                    </a:lnTo>
                    <a:lnTo>
                      <a:pt x="35" y="69"/>
                    </a:lnTo>
                    <a:lnTo>
                      <a:pt x="39" y="66"/>
                    </a:lnTo>
                    <a:lnTo>
                      <a:pt x="39" y="62"/>
                    </a:lnTo>
                    <a:lnTo>
                      <a:pt x="39" y="58"/>
                    </a:lnTo>
                    <a:lnTo>
                      <a:pt x="35" y="54"/>
                    </a:lnTo>
                    <a:lnTo>
                      <a:pt x="27" y="46"/>
                    </a:lnTo>
                    <a:lnTo>
                      <a:pt x="19" y="43"/>
                    </a:lnTo>
                    <a:lnTo>
                      <a:pt x="8" y="39"/>
                    </a:lnTo>
                    <a:lnTo>
                      <a:pt x="4" y="31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4" y="4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39" y="4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31" name="Freeform 196"/>
              <p:cNvSpPr>
                <a:spLocks noEditPoints="1"/>
              </p:cNvSpPr>
              <p:nvPr/>
            </p:nvSpPr>
            <p:spPr bwMode="auto">
              <a:xfrm>
                <a:off x="722" y="2400"/>
                <a:ext cx="61" cy="77"/>
              </a:xfrm>
              <a:custGeom>
                <a:avLst/>
                <a:gdLst>
                  <a:gd name="T0" fmla="*/ 11 w 61"/>
                  <a:gd name="T1" fmla="*/ 31 h 77"/>
                  <a:gd name="T2" fmla="*/ 11 w 61"/>
                  <a:gd name="T3" fmla="*/ 43 h 77"/>
                  <a:gd name="T4" fmla="*/ 19 w 61"/>
                  <a:gd name="T5" fmla="*/ 54 h 77"/>
                  <a:gd name="T6" fmla="*/ 27 w 61"/>
                  <a:gd name="T7" fmla="*/ 62 h 77"/>
                  <a:gd name="T8" fmla="*/ 38 w 61"/>
                  <a:gd name="T9" fmla="*/ 66 h 77"/>
                  <a:gd name="T10" fmla="*/ 46 w 61"/>
                  <a:gd name="T11" fmla="*/ 62 h 77"/>
                  <a:gd name="T12" fmla="*/ 50 w 61"/>
                  <a:gd name="T13" fmla="*/ 62 h 77"/>
                  <a:gd name="T14" fmla="*/ 57 w 61"/>
                  <a:gd name="T15" fmla="*/ 54 h 77"/>
                  <a:gd name="T16" fmla="*/ 61 w 61"/>
                  <a:gd name="T17" fmla="*/ 46 h 77"/>
                  <a:gd name="T18" fmla="*/ 61 w 61"/>
                  <a:gd name="T19" fmla="*/ 50 h 77"/>
                  <a:gd name="T20" fmla="*/ 57 w 61"/>
                  <a:gd name="T21" fmla="*/ 58 h 77"/>
                  <a:gd name="T22" fmla="*/ 53 w 61"/>
                  <a:gd name="T23" fmla="*/ 69 h 77"/>
                  <a:gd name="T24" fmla="*/ 42 w 61"/>
                  <a:gd name="T25" fmla="*/ 77 h 77"/>
                  <a:gd name="T26" fmla="*/ 30 w 61"/>
                  <a:gd name="T27" fmla="*/ 77 h 77"/>
                  <a:gd name="T28" fmla="*/ 19 w 61"/>
                  <a:gd name="T29" fmla="*/ 77 h 77"/>
                  <a:gd name="T30" fmla="*/ 7 w 61"/>
                  <a:gd name="T31" fmla="*/ 69 h 77"/>
                  <a:gd name="T32" fmla="*/ 4 w 61"/>
                  <a:gd name="T33" fmla="*/ 62 h 77"/>
                  <a:gd name="T34" fmla="*/ 0 w 61"/>
                  <a:gd name="T35" fmla="*/ 50 h 77"/>
                  <a:gd name="T36" fmla="*/ 0 w 61"/>
                  <a:gd name="T37" fmla="*/ 39 h 77"/>
                  <a:gd name="T38" fmla="*/ 0 w 61"/>
                  <a:gd name="T39" fmla="*/ 27 h 77"/>
                  <a:gd name="T40" fmla="*/ 4 w 61"/>
                  <a:gd name="T41" fmla="*/ 20 h 77"/>
                  <a:gd name="T42" fmla="*/ 7 w 61"/>
                  <a:gd name="T43" fmla="*/ 12 h 77"/>
                  <a:gd name="T44" fmla="*/ 15 w 61"/>
                  <a:gd name="T45" fmla="*/ 4 h 77"/>
                  <a:gd name="T46" fmla="*/ 23 w 61"/>
                  <a:gd name="T47" fmla="*/ 0 h 77"/>
                  <a:gd name="T48" fmla="*/ 34 w 61"/>
                  <a:gd name="T49" fmla="*/ 0 h 77"/>
                  <a:gd name="T50" fmla="*/ 46 w 61"/>
                  <a:gd name="T51" fmla="*/ 0 h 77"/>
                  <a:gd name="T52" fmla="*/ 53 w 61"/>
                  <a:gd name="T53" fmla="*/ 8 h 77"/>
                  <a:gd name="T54" fmla="*/ 61 w 61"/>
                  <a:gd name="T55" fmla="*/ 16 h 77"/>
                  <a:gd name="T56" fmla="*/ 61 w 61"/>
                  <a:gd name="T57" fmla="*/ 31 h 77"/>
                  <a:gd name="T58" fmla="*/ 11 w 61"/>
                  <a:gd name="T59" fmla="*/ 31 h 77"/>
                  <a:gd name="T60" fmla="*/ 11 w 61"/>
                  <a:gd name="T61" fmla="*/ 23 h 77"/>
                  <a:gd name="T62" fmla="*/ 46 w 61"/>
                  <a:gd name="T63" fmla="*/ 23 h 77"/>
                  <a:gd name="T64" fmla="*/ 42 w 61"/>
                  <a:gd name="T65" fmla="*/ 20 h 77"/>
                  <a:gd name="T66" fmla="*/ 42 w 61"/>
                  <a:gd name="T67" fmla="*/ 16 h 77"/>
                  <a:gd name="T68" fmla="*/ 42 w 61"/>
                  <a:gd name="T69" fmla="*/ 12 h 77"/>
                  <a:gd name="T70" fmla="*/ 38 w 61"/>
                  <a:gd name="T71" fmla="*/ 8 h 77"/>
                  <a:gd name="T72" fmla="*/ 34 w 61"/>
                  <a:gd name="T73" fmla="*/ 4 h 77"/>
                  <a:gd name="T74" fmla="*/ 27 w 61"/>
                  <a:gd name="T75" fmla="*/ 4 h 77"/>
                  <a:gd name="T76" fmla="*/ 23 w 61"/>
                  <a:gd name="T77" fmla="*/ 8 h 77"/>
                  <a:gd name="T78" fmla="*/ 15 w 61"/>
                  <a:gd name="T79" fmla="*/ 8 h 77"/>
                  <a:gd name="T80" fmla="*/ 11 w 61"/>
                  <a:gd name="T81" fmla="*/ 16 h 77"/>
                  <a:gd name="T82" fmla="*/ 11 w 61"/>
                  <a:gd name="T83" fmla="*/ 23 h 7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1"/>
                  <a:gd name="T127" fmla="*/ 0 h 77"/>
                  <a:gd name="T128" fmla="*/ 61 w 61"/>
                  <a:gd name="T129" fmla="*/ 77 h 7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1" h="77">
                    <a:moveTo>
                      <a:pt x="11" y="31"/>
                    </a:moveTo>
                    <a:lnTo>
                      <a:pt x="11" y="43"/>
                    </a:lnTo>
                    <a:lnTo>
                      <a:pt x="19" y="54"/>
                    </a:lnTo>
                    <a:lnTo>
                      <a:pt x="27" y="62"/>
                    </a:lnTo>
                    <a:lnTo>
                      <a:pt x="38" y="66"/>
                    </a:lnTo>
                    <a:lnTo>
                      <a:pt x="46" y="62"/>
                    </a:lnTo>
                    <a:lnTo>
                      <a:pt x="50" y="62"/>
                    </a:lnTo>
                    <a:lnTo>
                      <a:pt x="57" y="54"/>
                    </a:lnTo>
                    <a:lnTo>
                      <a:pt x="61" y="46"/>
                    </a:lnTo>
                    <a:lnTo>
                      <a:pt x="61" y="50"/>
                    </a:lnTo>
                    <a:lnTo>
                      <a:pt x="57" y="58"/>
                    </a:lnTo>
                    <a:lnTo>
                      <a:pt x="53" y="69"/>
                    </a:lnTo>
                    <a:lnTo>
                      <a:pt x="42" y="77"/>
                    </a:lnTo>
                    <a:lnTo>
                      <a:pt x="30" y="77"/>
                    </a:lnTo>
                    <a:lnTo>
                      <a:pt x="19" y="77"/>
                    </a:lnTo>
                    <a:lnTo>
                      <a:pt x="7" y="69"/>
                    </a:lnTo>
                    <a:lnTo>
                      <a:pt x="4" y="62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7"/>
                    </a:lnTo>
                    <a:lnTo>
                      <a:pt x="4" y="20"/>
                    </a:lnTo>
                    <a:lnTo>
                      <a:pt x="7" y="12"/>
                    </a:lnTo>
                    <a:lnTo>
                      <a:pt x="15" y="4"/>
                    </a:lnTo>
                    <a:lnTo>
                      <a:pt x="23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53" y="8"/>
                    </a:lnTo>
                    <a:lnTo>
                      <a:pt x="61" y="16"/>
                    </a:lnTo>
                    <a:lnTo>
                      <a:pt x="61" y="31"/>
                    </a:lnTo>
                    <a:lnTo>
                      <a:pt x="11" y="31"/>
                    </a:lnTo>
                    <a:close/>
                    <a:moveTo>
                      <a:pt x="11" y="23"/>
                    </a:moveTo>
                    <a:lnTo>
                      <a:pt x="46" y="23"/>
                    </a:lnTo>
                    <a:lnTo>
                      <a:pt x="42" y="20"/>
                    </a:lnTo>
                    <a:lnTo>
                      <a:pt x="42" y="16"/>
                    </a:lnTo>
                    <a:lnTo>
                      <a:pt x="42" y="12"/>
                    </a:lnTo>
                    <a:lnTo>
                      <a:pt x="38" y="8"/>
                    </a:lnTo>
                    <a:lnTo>
                      <a:pt x="34" y="4"/>
                    </a:lnTo>
                    <a:lnTo>
                      <a:pt x="27" y="4"/>
                    </a:lnTo>
                    <a:lnTo>
                      <a:pt x="23" y="8"/>
                    </a:lnTo>
                    <a:lnTo>
                      <a:pt x="15" y="8"/>
                    </a:lnTo>
                    <a:lnTo>
                      <a:pt x="11" y="16"/>
                    </a:ln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32" name="Rectangle 197"/>
              <p:cNvSpPr>
                <a:spLocks noChangeArrowheads="1"/>
              </p:cNvSpPr>
              <p:nvPr/>
            </p:nvSpPr>
            <p:spPr bwMode="auto">
              <a:xfrm>
                <a:off x="833" y="2335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3" name="Rectangle 198"/>
              <p:cNvSpPr>
                <a:spLocks noChangeArrowheads="1"/>
              </p:cNvSpPr>
              <p:nvPr/>
            </p:nvSpPr>
            <p:spPr bwMode="auto">
              <a:xfrm>
                <a:off x="864" y="2335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4" name="Freeform 199"/>
              <p:cNvSpPr>
                <a:spLocks/>
              </p:cNvSpPr>
              <p:nvPr/>
            </p:nvSpPr>
            <p:spPr bwMode="auto">
              <a:xfrm>
                <a:off x="1063" y="2458"/>
                <a:ext cx="19" cy="19"/>
              </a:xfrm>
              <a:custGeom>
                <a:avLst/>
                <a:gdLst>
                  <a:gd name="T0" fmla="*/ 8 w 19"/>
                  <a:gd name="T1" fmla="*/ 0 h 19"/>
                  <a:gd name="T2" fmla="*/ 12 w 19"/>
                  <a:gd name="T3" fmla="*/ 4 h 19"/>
                  <a:gd name="T4" fmla="*/ 15 w 19"/>
                  <a:gd name="T5" fmla="*/ 4 h 19"/>
                  <a:gd name="T6" fmla="*/ 19 w 19"/>
                  <a:gd name="T7" fmla="*/ 8 h 19"/>
                  <a:gd name="T8" fmla="*/ 19 w 19"/>
                  <a:gd name="T9" fmla="*/ 11 h 19"/>
                  <a:gd name="T10" fmla="*/ 19 w 19"/>
                  <a:gd name="T11" fmla="*/ 15 h 19"/>
                  <a:gd name="T12" fmla="*/ 15 w 19"/>
                  <a:gd name="T13" fmla="*/ 19 h 19"/>
                  <a:gd name="T14" fmla="*/ 12 w 19"/>
                  <a:gd name="T15" fmla="*/ 19 h 19"/>
                  <a:gd name="T16" fmla="*/ 8 w 19"/>
                  <a:gd name="T17" fmla="*/ 19 h 19"/>
                  <a:gd name="T18" fmla="*/ 4 w 19"/>
                  <a:gd name="T19" fmla="*/ 19 h 19"/>
                  <a:gd name="T20" fmla="*/ 4 w 19"/>
                  <a:gd name="T21" fmla="*/ 19 h 19"/>
                  <a:gd name="T22" fmla="*/ 0 w 19"/>
                  <a:gd name="T23" fmla="*/ 15 h 19"/>
                  <a:gd name="T24" fmla="*/ 0 w 19"/>
                  <a:gd name="T25" fmla="*/ 11 h 19"/>
                  <a:gd name="T26" fmla="*/ 0 w 19"/>
                  <a:gd name="T27" fmla="*/ 8 h 19"/>
                  <a:gd name="T28" fmla="*/ 4 w 19"/>
                  <a:gd name="T29" fmla="*/ 4 h 19"/>
                  <a:gd name="T30" fmla="*/ 4 w 19"/>
                  <a:gd name="T31" fmla="*/ 0 h 19"/>
                  <a:gd name="T32" fmla="*/ 8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8" y="0"/>
                    </a:moveTo>
                    <a:lnTo>
                      <a:pt x="12" y="4"/>
                    </a:lnTo>
                    <a:lnTo>
                      <a:pt x="15" y="4"/>
                    </a:lnTo>
                    <a:lnTo>
                      <a:pt x="19" y="8"/>
                    </a:lnTo>
                    <a:lnTo>
                      <a:pt x="19" y="11"/>
                    </a:lnTo>
                    <a:lnTo>
                      <a:pt x="19" y="15"/>
                    </a:lnTo>
                    <a:lnTo>
                      <a:pt x="15" y="19"/>
                    </a:lnTo>
                    <a:lnTo>
                      <a:pt x="12" y="19"/>
                    </a:lnTo>
                    <a:lnTo>
                      <a:pt x="8" y="19"/>
                    </a:lnTo>
                    <a:lnTo>
                      <a:pt x="4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35" name="Freeform 200"/>
              <p:cNvSpPr>
                <a:spLocks noEditPoints="1"/>
              </p:cNvSpPr>
              <p:nvPr/>
            </p:nvSpPr>
            <p:spPr bwMode="auto">
              <a:xfrm>
                <a:off x="1098" y="2362"/>
                <a:ext cx="73" cy="115"/>
              </a:xfrm>
              <a:custGeom>
                <a:avLst/>
                <a:gdLst>
                  <a:gd name="T0" fmla="*/ 0 w 73"/>
                  <a:gd name="T1" fmla="*/ 58 h 115"/>
                  <a:gd name="T2" fmla="*/ 4 w 73"/>
                  <a:gd name="T3" fmla="*/ 42 h 115"/>
                  <a:gd name="T4" fmla="*/ 7 w 73"/>
                  <a:gd name="T5" fmla="*/ 27 h 115"/>
                  <a:gd name="T6" fmla="*/ 15 w 73"/>
                  <a:gd name="T7" fmla="*/ 15 h 115"/>
                  <a:gd name="T8" fmla="*/ 23 w 73"/>
                  <a:gd name="T9" fmla="*/ 8 h 115"/>
                  <a:gd name="T10" fmla="*/ 30 w 73"/>
                  <a:gd name="T11" fmla="*/ 4 h 115"/>
                  <a:gd name="T12" fmla="*/ 38 w 73"/>
                  <a:gd name="T13" fmla="*/ 0 h 115"/>
                  <a:gd name="T14" fmla="*/ 46 w 73"/>
                  <a:gd name="T15" fmla="*/ 4 h 115"/>
                  <a:gd name="T16" fmla="*/ 53 w 73"/>
                  <a:gd name="T17" fmla="*/ 8 h 115"/>
                  <a:gd name="T18" fmla="*/ 57 w 73"/>
                  <a:gd name="T19" fmla="*/ 15 h 115"/>
                  <a:gd name="T20" fmla="*/ 65 w 73"/>
                  <a:gd name="T21" fmla="*/ 27 h 115"/>
                  <a:gd name="T22" fmla="*/ 69 w 73"/>
                  <a:gd name="T23" fmla="*/ 42 h 115"/>
                  <a:gd name="T24" fmla="*/ 73 w 73"/>
                  <a:gd name="T25" fmla="*/ 58 h 115"/>
                  <a:gd name="T26" fmla="*/ 69 w 73"/>
                  <a:gd name="T27" fmla="*/ 77 h 115"/>
                  <a:gd name="T28" fmla="*/ 65 w 73"/>
                  <a:gd name="T29" fmla="*/ 92 h 115"/>
                  <a:gd name="T30" fmla="*/ 61 w 73"/>
                  <a:gd name="T31" fmla="*/ 104 h 115"/>
                  <a:gd name="T32" fmla="*/ 53 w 73"/>
                  <a:gd name="T33" fmla="*/ 111 h 115"/>
                  <a:gd name="T34" fmla="*/ 42 w 73"/>
                  <a:gd name="T35" fmla="*/ 115 h 115"/>
                  <a:gd name="T36" fmla="*/ 34 w 73"/>
                  <a:gd name="T37" fmla="*/ 115 h 115"/>
                  <a:gd name="T38" fmla="*/ 27 w 73"/>
                  <a:gd name="T39" fmla="*/ 115 h 115"/>
                  <a:gd name="T40" fmla="*/ 19 w 73"/>
                  <a:gd name="T41" fmla="*/ 107 h 115"/>
                  <a:gd name="T42" fmla="*/ 11 w 73"/>
                  <a:gd name="T43" fmla="*/ 96 h 115"/>
                  <a:gd name="T44" fmla="*/ 4 w 73"/>
                  <a:gd name="T45" fmla="*/ 81 h 115"/>
                  <a:gd name="T46" fmla="*/ 0 w 73"/>
                  <a:gd name="T47" fmla="*/ 58 h 115"/>
                  <a:gd name="T48" fmla="*/ 19 w 73"/>
                  <a:gd name="T49" fmla="*/ 61 h 115"/>
                  <a:gd name="T50" fmla="*/ 19 w 73"/>
                  <a:gd name="T51" fmla="*/ 81 h 115"/>
                  <a:gd name="T52" fmla="*/ 23 w 73"/>
                  <a:gd name="T53" fmla="*/ 100 h 115"/>
                  <a:gd name="T54" fmla="*/ 27 w 73"/>
                  <a:gd name="T55" fmla="*/ 107 h 115"/>
                  <a:gd name="T56" fmla="*/ 30 w 73"/>
                  <a:gd name="T57" fmla="*/ 111 h 115"/>
                  <a:gd name="T58" fmla="*/ 34 w 73"/>
                  <a:gd name="T59" fmla="*/ 111 h 115"/>
                  <a:gd name="T60" fmla="*/ 42 w 73"/>
                  <a:gd name="T61" fmla="*/ 111 h 115"/>
                  <a:gd name="T62" fmla="*/ 46 w 73"/>
                  <a:gd name="T63" fmla="*/ 107 h 115"/>
                  <a:gd name="T64" fmla="*/ 50 w 73"/>
                  <a:gd name="T65" fmla="*/ 104 h 115"/>
                  <a:gd name="T66" fmla="*/ 53 w 73"/>
                  <a:gd name="T67" fmla="*/ 92 h 115"/>
                  <a:gd name="T68" fmla="*/ 53 w 73"/>
                  <a:gd name="T69" fmla="*/ 77 h 115"/>
                  <a:gd name="T70" fmla="*/ 57 w 73"/>
                  <a:gd name="T71" fmla="*/ 54 h 115"/>
                  <a:gd name="T72" fmla="*/ 53 w 73"/>
                  <a:gd name="T73" fmla="*/ 38 h 115"/>
                  <a:gd name="T74" fmla="*/ 53 w 73"/>
                  <a:gd name="T75" fmla="*/ 23 h 115"/>
                  <a:gd name="T76" fmla="*/ 50 w 73"/>
                  <a:gd name="T77" fmla="*/ 15 h 115"/>
                  <a:gd name="T78" fmla="*/ 46 w 73"/>
                  <a:gd name="T79" fmla="*/ 8 h 115"/>
                  <a:gd name="T80" fmla="*/ 42 w 73"/>
                  <a:gd name="T81" fmla="*/ 8 h 115"/>
                  <a:gd name="T82" fmla="*/ 38 w 73"/>
                  <a:gd name="T83" fmla="*/ 8 h 115"/>
                  <a:gd name="T84" fmla="*/ 30 w 73"/>
                  <a:gd name="T85" fmla="*/ 8 h 115"/>
                  <a:gd name="T86" fmla="*/ 27 w 73"/>
                  <a:gd name="T87" fmla="*/ 12 h 115"/>
                  <a:gd name="T88" fmla="*/ 23 w 73"/>
                  <a:gd name="T89" fmla="*/ 19 h 115"/>
                  <a:gd name="T90" fmla="*/ 19 w 73"/>
                  <a:gd name="T91" fmla="*/ 31 h 115"/>
                  <a:gd name="T92" fmla="*/ 19 w 73"/>
                  <a:gd name="T93" fmla="*/ 46 h 115"/>
                  <a:gd name="T94" fmla="*/ 19 w 73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8"/>
                    </a:moveTo>
                    <a:lnTo>
                      <a:pt x="4" y="42"/>
                    </a:lnTo>
                    <a:lnTo>
                      <a:pt x="7" y="27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0" y="4"/>
                    </a:lnTo>
                    <a:lnTo>
                      <a:pt x="38" y="0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7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73" y="58"/>
                    </a:lnTo>
                    <a:lnTo>
                      <a:pt x="69" y="77"/>
                    </a:lnTo>
                    <a:lnTo>
                      <a:pt x="65" y="92"/>
                    </a:lnTo>
                    <a:lnTo>
                      <a:pt x="61" y="104"/>
                    </a:lnTo>
                    <a:lnTo>
                      <a:pt x="53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7" y="115"/>
                    </a:lnTo>
                    <a:lnTo>
                      <a:pt x="19" y="107"/>
                    </a:lnTo>
                    <a:lnTo>
                      <a:pt x="11" y="96"/>
                    </a:lnTo>
                    <a:lnTo>
                      <a:pt x="4" y="81"/>
                    </a:lnTo>
                    <a:lnTo>
                      <a:pt x="0" y="58"/>
                    </a:lnTo>
                    <a:close/>
                    <a:moveTo>
                      <a:pt x="19" y="61"/>
                    </a:moveTo>
                    <a:lnTo>
                      <a:pt x="19" y="81"/>
                    </a:lnTo>
                    <a:lnTo>
                      <a:pt x="23" y="100"/>
                    </a:lnTo>
                    <a:lnTo>
                      <a:pt x="27" y="107"/>
                    </a:lnTo>
                    <a:lnTo>
                      <a:pt x="30" y="111"/>
                    </a:lnTo>
                    <a:lnTo>
                      <a:pt x="34" y="111"/>
                    </a:lnTo>
                    <a:lnTo>
                      <a:pt x="42" y="111"/>
                    </a:lnTo>
                    <a:lnTo>
                      <a:pt x="46" y="107"/>
                    </a:lnTo>
                    <a:lnTo>
                      <a:pt x="50" y="104"/>
                    </a:lnTo>
                    <a:lnTo>
                      <a:pt x="53" y="92"/>
                    </a:lnTo>
                    <a:lnTo>
                      <a:pt x="53" y="77"/>
                    </a:lnTo>
                    <a:lnTo>
                      <a:pt x="57" y="54"/>
                    </a:lnTo>
                    <a:lnTo>
                      <a:pt x="53" y="38"/>
                    </a:lnTo>
                    <a:lnTo>
                      <a:pt x="53" y="23"/>
                    </a:lnTo>
                    <a:lnTo>
                      <a:pt x="50" y="15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0" y="8"/>
                    </a:lnTo>
                    <a:lnTo>
                      <a:pt x="27" y="12"/>
                    </a:lnTo>
                    <a:lnTo>
                      <a:pt x="23" y="19"/>
                    </a:lnTo>
                    <a:lnTo>
                      <a:pt x="19" y="31"/>
                    </a:lnTo>
                    <a:lnTo>
                      <a:pt x="19" y="46"/>
                    </a:lnTo>
                    <a:lnTo>
                      <a:pt x="19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36" name="Freeform 201"/>
              <p:cNvSpPr>
                <a:spLocks noEditPoints="1"/>
              </p:cNvSpPr>
              <p:nvPr/>
            </p:nvSpPr>
            <p:spPr bwMode="auto">
              <a:xfrm>
                <a:off x="1182" y="2362"/>
                <a:ext cx="73" cy="115"/>
              </a:xfrm>
              <a:custGeom>
                <a:avLst/>
                <a:gdLst>
                  <a:gd name="T0" fmla="*/ 0 w 73"/>
                  <a:gd name="T1" fmla="*/ 58 h 115"/>
                  <a:gd name="T2" fmla="*/ 4 w 73"/>
                  <a:gd name="T3" fmla="*/ 42 h 115"/>
                  <a:gd name="T4" fmla="*/ 8 w 73"/>
                  <a:gd name="T5" fmla="*/ 27 h 115"/>
                  <a:gd name="T6" fmla="*/ 12 w 73"/>
                  <a:gd name="T7" fmla="*/ 15 h 115"/>
                  <a:gd name="T8" fmla="*/ 23 w 73"/>
                  <a:gd name="T9" fmla="*/ 8 h 115"/>
                  <a:gd name="T10" fmla="*/ 31 w 73"/>
                  <a:gd name="T11" fmla="*/ 4 h 115"/>
                  <a:gd name="T12" fmla="*/ 38 w 73"/>
                  <a:gd name="T13" fmla="*/ 0 h 115"/>
                  <a:gd name="T14" fmla="*/ 46 w 73"/>
                  <a:gd name="T15" fmla="*/ 4 h 115"/>
                  <a:gd name="T16" fmla="*/ 54 w 73"/>
                  <a:gd name="T17" fmla="*/ 8 h 115"/>
                  <a:gd name="T18" fmla="*/ 58 w 73"/>
                  <a:gd name="T19" fmla="*/ 15 h 115"/>
                  <a:gd name="T20" fmla="*/ 65 w 73"/>
                  <a:gd name="T21" fmla="*/ 27 h 115"/>
                  <a:gd name="T22" fmla="*/ 69 w 73"/>
                  <a:gd name="T23" fmla="*/ 42 h 115"/>
                  <a:gd name="T24" fmla="*/ 73 w 73"/>
                  <a:gd name="T25" fmla="*/ 58 h 115"/>
                  <a:gd name="T26" fmla="*/ 69 w 73"/>
                  <a:gd name="T27" fmla="*/ 77 h 115"/>
                  <a:gd name="T28" fmla="*/ 65 w 73"/>
                  <a:gd name="T29" fmla="*/ 92 h 115"/>
                  <a:gd name="T30" fmla="*/ 61 w 73"/>
                  <a:gd name="T31" fmla="*/ 104 h 115"/>
                  <a:gd name="T32" fmla="*/ 54 w 73"/>
                  <a:gd name="T33" fmla="*/ 111 h 115"/>
                  <a:gd name="T34" fmla="*/ 42 w 73"/>
                  <a:gd name="T35" fmla="*/ 115 h 115"/>
                  <a:gd name="T36" fmla="*/ 35 w 73"/>
                  <a:gd name="T37" fmla="*/ 115 h 115"/>
                  <a:gd name="T38" fmla="*/ 27 w 73"/>
                  <a:gd name="T39" fmla="*/ 115 h 115"/>
                  <a:gd name="T40" fmla="*/ 19 w 73"/>
                  <a:gd name="T41" fmla="*/ 107 h 115"/>
                  <a:gd name="T42" fmla="*/ 12 w 73"/>
                  <a:gd name="T43" fmla="*/ 96 h 115"/>
                  <a:gd name="T44" fmla="*/ 4 w 73"/>
                  <a:gd name="T45" fmla="*/ 81 h 115"/>
                  <a:gd name="T46" fmla="*/ 0 w 73"/>
                  <a:gd name="T47" fmla="*/ 58 h 115"/>
                  <a:gd name="T48" fmla="*/ 15 w 73"/>
                  <a:gd name="T49" fmla="*/ 61 h 115"/>
                  <a:gd name="T50" fmla="*/ 19 w 73"/>
                  <a:gd name="T51" fmla="*/ 81 h 115"/>
                  <a:gd name="T52" fmla="*/ 23 w 73"/>
                  <a:gd name="T53" fmla="*/ 100 h 115"/>
                  <a:gd name="T54" fmla="*/ 27 w 73"/>
                  <a:gd name="T55" fmla="*/ 107 h 115"/>
                  <a:gd name="T56" fmla="*/ 31 w 73"/>
                  <a:gd name="T57" fmla="*/ 111 h 115"/>
                  <a:gd name="T58" fmla="*/ 35 w 73"/>
                  <a:gd name="T59" fmla="*/ 111 h 115"/>
                  <a:gd name="T60" fmla="*/ 42 w 73"/>
                  <a:gd name="T61" fmla="*/ 111 h 115"/>
                  <a:gd name="T62" fmla="*/ 46 w 73"/>
                  <a:gd name="T63" fmla="*/ 107 h 115"/>
                  <a:gd name="T64" fmla="*/ 50 w 73"/>
                  <a:gd name="T65" fmla="*/ 104 h 115"/>
                  <a:gd name="T66" fmla="*/ 54 w 73"/>
                  <a:gd name="T67" fmla="*/ 92 h 115"/>
                  <a:gd name="T68" fmla="*/ 54 w 73"/>
                  <a:gd name="T69" fmla="*/ 77 h 115"/>
                  <a:gd name="T70" fmla="*/ 54 w 73"/>
                  <a:gd name="T71" fmla="*/ 54 h 115"/>
                  <a:gd name="T72" fmla="*/ 54 w 73"/>
                  <a:gd name="T73" fmla="*/ 38 h 115"/>
                  <a:gd name="T74" fmla="*/ 50 w 73"/>
                  <a:gd name="T75" fmla="*/ 23 h 115"/>
                  <a:gd name="T76" fmla="*/ 50 w 73"/>
                  <a:gd name="T77" fmla="*/ 15 h 115"/>
                  <a:gd name="T78" fmla="*/ 46 w 73"/>
                  <a:gd name="T79" fmla="*/ 8 h 115"/>
                  <a:gd name="T80" fmla="*/ 42 w 73"/>
                  <a:gd name="T81" fmla="*/ 8 h 115"/>
                  <a:gd name="T82" fmla="*/ 35 w 73"/>
                  <a:gd name="T83" fmla="*/ 8 h 115"/>
                  <a:gd name="T84" fmla="*/ 31 w 73"/>
                  <a:gd name="T85" fmla="*/ 8 h 115"/>
                  <a:gd name="T86" fmla="*/ 27 w 73"/>
                  <a:gd name="T87" fmla="*/ 12 h 115"/>
                  <a:gd name="T88" fmla="*/ 23 w 73"/>
                  <a:gd name="T89" fmla="*/ 19 h 115"/>
                  <a:gd name="T90" fmla="*/ 19 w 73"/>
                  <a:gd name="T91" fmla="*/ 31 h 115"/>
                  <a:gd name="T92" fmla="*/ 19 w 73"/>
                  <a:gd name="T93" fmla="*/ 46 h 115"/>
                  <a:gd name="T94" fmla="*/ 15 w 73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8"/>
                    </a:moveTo>
                    <a:lnTo>
                      <a:pt x="4" y="42"/>
                    </a:lnTo>
                    <a:lnTo>
                      <a:pt x="8" y="27"/>
                    </a:lnTo>
                    <a:lnTo>
                      <a:pt x="12" y="15"/>
                    </a:lnTo>
                    <a:lnTo>
                      <a:pt x="23" y="8"/>
                    </a:lnTo>
                    <a:lnTo>
                      <a:pt x="31" y="4"/>
                    </a:lnTo>
                    <a:lnTo>
                      <a:pt x="38" y="0"/>
                    </a:lnTo>
                    <a:lnTo>
                      <a:pt x="46" y="4"/>
                    </a:lnTo>
                    <a:lnTo>
                      <a:pt x="54" y="8"/>
                    </a:lnTo>
                    <a:lnTo>
                      <a:pt x="58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73" y="58"/>
                    </a:lnTo>
                    <a:lnTo>
                      <a:pt x="69" y="77"/>
                    </a:lnTo>
                    <a:lnTo>
                      <a:pt x="65" y="92"/>
                    </a:lnTo>
                    <a:lnTo>
                      <a:pt x="61" y="104"/>
                    </a:lnTo>
                    <a:lnTo>
                      <a:pt x="54" y="111"/>
                    </a:lnTo>
                    <a:lnTo>
                      <a:pt x="42" y="115"/>
                    </a:lnTo>
                    <a:lnTo>
                      <a:pt x="35" y="115"/>
                    </a:lnTo>
                    <a:lnTo>
                      <a:pt x="27" y="115"/>
                    </a:lnTo>
                    <a:lnTo>
                      <a:pt x="19" y="107"/>
                    </a:lnTo>
                    <a:lnTo>
                      <a:pt x="12" y="96"/>
                    </a:lnTo>
                    <a:lnTo>
                      <a:pt x="4" y="81"/>
                    </a:lnTo>
                    <a:lnTo>
                      <a:pt x="0" y="58"/>
                    </a:lnTo>
                    <a:close/>
                    <a:moveTo>
                      <a:pt x="15" y="61"/>
                    </a:moveTo>
                    <a:lnTo>
                      <a:pt x="19" y="81"/>
                    </a:lnTo>
                    <a:lnTo>
                      <a:pt x="23" y="100"/>
                    </a:lnTo>
                    <a:lnTo>
                      <a:pt x="27" y="107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42" y="111"/>
                    </a:lnTo>
                    <a:lnTo>
                      <a:pt x="46" y="107"/>
                    </a:lnTo>
                    <a:lnTo>
                      <a:pt x="50" y="104"/>
                    </a:lnTo>
                    <a:lnTo>
                      <a:pt x="54" y="92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50" y="15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27" y="12"/>
                    </a:lnTo>
                    <a:lnTo>
                      <a:pt x="23" y="19"/>
                    </a:lnTo>
                    <a:lnTo>
                      <a:pt x="19" y="31"/>
                    </a:lnTo>
                    <a:lnTo>
                      <a:pt x="19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37" name="Freeform 202"/>
              <p:cNvSpPr>
                <a:spLocks noEditPoints="1"/>
              </p:cNvSpPr>
              <p:nvPr/>
            </p:nvSpPr>
            <p:spPr bwMode="auto">
              <a:xfrm>
                <a:off x="1266" y="2362"/>
                <a:ext cx="70" cy="115"/>
              </a:xfrm>
              <a:custGeom>
                <a:avLst/>
                <a:gdLst>
                  <a:gd name="T0" fmla="*/ 4 w 70"/>
                  <a:gd name="T1" fmla="*/ 115 h 115"/>
                  <a:gd name="T2" fmla="*/ 4 w 70"/>
                  <a:gd name="T3" fmla="*/ 115 h 115"/>
                  <a:gd name="T4" fmla="*/ 12 w 70"/>
                  <a:gd name="T5" fmla="*/ 115 h 115"/>
                  <a:gd name="T6" fmla="*/ 24 w 70"/>
                  <a:gd name="T7" fmla="*/ 111 h 115"/>
                  <a:gd name="T8" fmla="*/ 31 w 70"/>
                  <a:gd name="T9" fmla="*/ 104 h 115"/>
                  <a:gd name="T10" fmla="*/ 39 w 70"/>
                  <a:gd name="T11" fmla="*/ 92 h 115"/>
                  <a:gd name="T12" fmla="*/ 47 w 70"/>
                  <a:gd name="T13" fmla="*/ 77 h 115"/>
                  <a:gd name="T14" fmla="*/ 54 w 70"/>
                  <a:gd name="T15" fmla="*/ 65 h 115"/>
                  <a:gd name="T16" fmla="*/ 39 w 70"/>
                  <a:gd name="T17" fmla="*/ 69 h 115"/>
                  <a:gd name="T18" fmla="*/ 31 w 70"/>
                  <a:gd name="T19" fmla="*/ 73 h 115"/>
                  <a:gd name="T20" fmla="*/ 20 w 70"/>
                  <a:gd name="T21" fmla="*/ 69 h 115"/>
                  <a:gd name="T22" fmla="*/ 8 w 70"/>
                  <a:gd name="T23" fmla="*/ 65 h 115"/>
                  <a:gd name="T24" fmla="*/ 4 w 70"/>
                  <a:gd name="T25" fmla="*/ 54 h 115"/>
                  <a:gd name="T26" fmla="*/ 0 w 70"/>
                  <a:gd name="T27" fmla="*/ 38 h 115"/>
                  <a:gd name="T28" fmla="*/ 4 w 70"/>
                  <a:gd name="T29" fmla="*/ 27 h 115"/>
                  <a:gd name="T30" fmla="*/ 8 w 70"/>
                  <a:gd name="T31" fmla="*/ 15 h 115"/>
                  <a:gd name="T32" fmla="*/ 16 w 70"/>
                  <a:gd name="T33" fmla="*/ 8 h 115"/>
                  <a:gd name="T34" fmla="*/ 27 w 70"/>
                  <a:gd name="T35" fmla="*/ 4 h 115"/>
                  <a:gd name="T36" fmla="*/ 35 w 70"/>
                  <a:gd name="T37" fmla="*/ 0 h 115"/>
                  <a:gd name="T38" fmla="*/ 50 w 70"/>
                  <a:gd name="T39" fmla="*/ 4 h 115"/>
                  <a:gd name="T40" fmla="*/ 58 w 70"/>
                  <a:gd name="T41" fmla="*/ 12 h 115"/>
                  <a:gd name="T42" fmla="*/ 66 w 70"/>
                  <a:gd name="T43" fmla="*/ 23 h 115"/>
                  <a:gd name="T44" fmla="*/ 70 w 70"/>
                  <a:gd name="T45" fmla="*/ 35 h 115"/>
                  <a:gd name="T46" fmla="*/ 70 w 70"/>
                  <a:gd name="T47" fmla="*/ 46 h 115"/>
                  <a:gd name="T48" fmla="*/ 70 w 70"/>
                  <a:gd name="T49" fmla="*/ 65 h 115"/>
                  <a:gd name="T50" fmla="*/ 62 w 70"/>
                  <a:gd name="T51" fmla="*/ 81 h 115"/>
                  <a:gd name="T52" fmla="*/ 50 w 70"/>
                  <a:gd name="T53" fmla="*/ 96 h 115"/>
                  <a:gd name="T54" fmla="*/ 35 w 70"/>
                  <a:gd name="T55" fmla="*/ 107 h 115"/>
                  <a:gd name="T56" fmla="*/ 24 w 70"/>
                  <a:gd name="T57" fmla="*/ 115 h 115"/>
                  <a:gd name="T58" fmla="*/ 8 w 70"/>
                  <a:gd name="T59" fmla="*/ 115 h 115"/>
                  <a:gd name="T60" fmla="*/ 4 w 70"/>
                  <a:gd name="T61" fmla="*/ 115 h 115"/>
                  <a:gd name="T62" fmla="*/ 54 w 70"/>
                  <a:gd name="T63" fmla="*/ 58 h 115"/>
                  <a:gd name="T64" fmla="*/ 54 w 70"/>
                  <a:gd name="T65" fmla="*/ 50 h 115"/>
                  <a:gd name="T66" fmla="*/ 54 w 70"/>
                  <a:gd name="T67" fmla="*/ 42 h 115"/>
                  <a:gd name="T68" fmla="*/ 54 w 70"/>
                  <a:gd name="T69" fmla="*/ 35 h 115"/>
                  <a:gd name="T70" fmla="*/ 54 w 70"/>
                  <a:gd name="T71" fmla="*/ 27 h 115"/>
                  <a:gd name="T72" fmla="*/ 50 w 70"/>
                  <a:gd name="T73" fmla="*/ 15 h 115"/>
                  <a:gd name="T74" fmla="*/ 47 w 70"/>
                  <a:gd name="T75" fmla="*/ 12 h 115"/>
                  <a:gd name="T76" fmla="*/ 39 w 70"/>
                  <a:gd name="T77" fmla="*/ 8 h 115"/>
                  <a:gd name="T78" fmla="*/ 35 w 70"/>
                  <a:gd name="T79" fmla="*/ 8 h 115"/>
                  <a:gd name="T80" fmla="*/ 27 w 70"/>
                  <a:gd name="T81" fmla="*/ 8 h 115"/>
                  <a:gd name="T82" fmla="*/ 24 w 70"/>
                  <a:gd name="T83" fmla="*/ 12 h 115"/>
                  <a:gd name="T84" fmla="*/ 20 w 70"/>
                  <a:gd name="T85" fmla="*/ 19 h 115"/>
                  <a:gd name="T86" fmla="*/ 16 w 70"/>
                  <a:gd name="T87" fmla="*/ 31 h 115"/>
                  <a:gd name="T88" fmla="*/ 20 w 70"/>
                  <a:gd name="T89" fmla="*/ 46 h 115"/>
                  <a:gd name="T90" fmla="*/ 24 w 70"/>
                  <a:gd name="T91" fmla="*/ 58 h 115"/>
                  <a:gd name="T92" fmla="*/ 31 w 70"/>
                  <a:gd name="T93" fmla="*/ 65 h 115"/>
                  <a:gd name="T94" fmla="*/ 35 w 70"/>
                  <a:gd name="T95" fmla="*/ 65 h 115"/>
                  <a:gd name="T96" fmla="*/ 39 w 70"/>
                  <a:gd name="T97" fmla="*/ 65 h 115"/>
                  <a:gd name="T98" fmla="*/ 47 w 70"/>
                  <a:gd name="T99" fmla="*/ 65 h 115"/>
                  <a:gd name="T100" fmla="*/ 50 w 70"/>
                  <a:gd name="T101" fmla="*/ 61 h 115"/>
                  <a:gd name="T102" fmla="*/ 54 w 70"/>
                  <a:gd name="T103" fmla="*/ 58 h 11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0"/>
                  <a:gd name="T157" fmla="*/ 0 h 115"/>
                  <a:gd name="T158" fmla="*/ 70 w 70"/>
                  <a:gd name="T159" fmla="*/ 115 h 11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0" h="115">
                    <a:moveTo>
                      <a:pt x="4" y="115"/>
                    </a:moveTo>
                    <a:lnTo>
                      <a:pt x="4" y="115"/>
                    </a:lnTo>
                    <a:lnTo>
                      <a:pt x="12" y="115"/>
                    </a:lnTo>
                    <a:lnTo>
                      <a:pt x="24" y="111"/>
                    </a:lnTo>
                    <a:lnTo>
                      <a:pt x="31" y="104"/>
                    </a:lnTo>
                    <a:lnTo>
                      <a:pt x="39" y="92"/>
                    </a:lnTo>
                    <a:lnTo>
                      <a:pt x="47" y="77"/>
                    </a:lnTo>
                    <a:lnTo>
                      <a:pt x="54" y="65"/>
                    </a:lnTo>
                    <a:lnTo>
                      <a:pt x="39" y="69"/>
                    </a:lnTo>
                    <a:lnTo>
                      <a:pt x="31" y="73"/>
                    </a:lnTo>
                    <a:lnTo>
                      <a:pt x="20" y="69"/>
                    </a:lnTo>
                    <a:lnTo>
                      <a:pt x="8" y="65"/>
                    </a:lnTo>
                    <a:lnTo>
                      <a:pt x="4" y="54"/>
                    </a:lnTo>
                    <a:lnTo>
                      <a:pt x="0" y="38"/>
                    </a:lnTo>
                    <a:lnTo>
                      <a:pt x="4" y="27"/>
                    </a:lnTo>
                    <a:lnTo>
                      <a:pt x="8" y="15"/>
                    </a:lnTo>
                    <a:lnTo>
                      <a:pt x="16" y="8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50" y="4"/>
                    </a:lnTo>
                    <a:lnTo>
                      <a:pt x="58" y="12"/>
                    </a:lnTo>
                    <a:lnTo>
                      <a:pt x="66" y="23"/>
                    </a:lnTo>
                    <a:lnTo>
                      <a:pt x="70" y="35"/>
                    </a:lnTo>
                    <a:lnTo>
                      <a:pt x="70" y="46"/>
                    </a:lnTo>
                    <a:lnTo>
                      <a:pt x="70" y="65"/>
                    </a:lnTo>
                    <a:lnTo>
                      <a:pt x="62" y="81"/>
                    </a:lnTo>
                    <a:lnTo>
                      <a:pt x="50" y="96"/>
                    </a:lnTo>
                    <a:lnTo>
                      <a:pt x="35" y="107"/>
                    </a:lnTo>
                    <a:lnTo>
                      <a:pt x="24" y="115"/>
                    </a:lnTo>
                    <a:lnTo>
                      <a:pt x="8" y="115"/>
                    </a:lnTo>
                    <a:lnTo>
                      <a:pt x="4" y="115"/>
                    </a:lnTo>
                    <a:close/>
                    <a:moveTo>
                      <a:pt x="54" y="58"/>
                    </a:moveTo>
                    <a:lnTo>
                      <a:pt x="54" y="50"/>
                    </a:lnTo>
                    <a:lnTo>
                      <a:pt x="54" y="42"/>
                    </a:lnTo>
                    <a:lnTo>
                      <a:pt x="54" y="35"/>
                    </a:lnTo>
                    <a:lnTo>
                      <a:pt x="54" y="27"/>
                    </a:lnTo>
                    <a:lnTo>
                      <a:pt x="50" y="15"/>
                    </a:lnTo>
                    <a:lnTo>
                      <a:pt x="47" y="12"/>
                    </a:lnTo>
                    <a:lnTo>
                      <a:pt x="39" y="8"/>
                    </a:lnTo>
                    <a:lnTo>
                      <a:pt x="35" y="8"/>
                    </a:lnTo>
                    <a:lnTo>
                      <a:pt x="27" y="8"/>
                    </a:lnTo>
                    <a:lnTo>
                      <a:pt x="24" y="12"/>
                    </a:lnTo>
                    <a:lnTo>
                      <a:pt x="20" y="19"/>
                    </a:lnTo>
                    <a:lnTo>
                      <a:pt x="16" y="31"/>
                    </a:lnTo>
                    <a:lnTo>
                      <a:pt x="20" y="46"/>
                    </a:lnTo>
                    <a:lnTo>
                      <a:pt x="24" y="58"/>
                    </a:lnTo>
                    <a:lnTo>
                      <a:pt x="31" y="65"/>
                    </a:lnTo>
                    <a:lnTo>
                      <a:pt x="35" y="65"/>
                    </a:lnTo>
                    <a:lnTo>
                      <a:pt x="39" y="65"/>
                    </a:lnTo>
                    <a:lnTo>
                      <a:pt x="47" y="65"/>
                    </a:lnTo>
                    <a:lnTo>
                      <a:pt x="50" y="61"/>
                    </a:lnTo>
                    <a:lnTo>
                      <a:pt x="54" y="5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38" name="Freeform 203"/>
              <p:cNvSpPr>
                <a:spLocks noEditPoints="1"/>
              </p:cNvSpPr>
              <p:nvPr/>
            </p:nvSpPr>
            <p:spPr bwMode="auto">
              <a:xfrm>
                <a:off x="1347" y="2362"/>
                <a:ext cx="73" cy="115"/>
              </a:xfrm>
              <a:custGeom>
                <a:avLst/>
                <a:gdLst>
                  <a:gd name="T0" fmla="*/ 73 w 73"/>
                  <a:gd name="T1" fmla="*/ 73 h 115"/>
                  <a:gd name="T2" fmla="*/ 73 w 73"/>
                  <a:gd name="T3" fmla="*/ 84 h 115"/>
                  <a:gd name="T4" fmla="*/ 58 w 73"/>
                  <a:gd name="T5" fmla="*/ 84 h 115"/>
                  <a:gd name="T6" fmla="*/ 58 w 73"/>
                  <a:gd name="T7" fmla="*/ 115 h 115"/>
                  <a:gd name="T8" fmla="*/ 46 w 73"/>
                  <a:gd name="T9" fmla="*/ 115 h 115"/>
                  <a:gd name="T10" fmla="*/ 46 w 73"/>
                  <a:gd name="T11" fmla="*/ 84 h 115"/>
                  <a:gd name="T12" fmla="*/ 0 w 73"/>
                  <a:gd name="T13" fmla="*/ 84 h 115"/>
                  <a:gd name="T14" fmla="*/ 0 w 73"/>
                  <a:gd name="T15" fmla="*/ 77 h 115"/>
                  <a:gd name="T16" fmla="*/ 50 w 73"/>
                  <a:gd name="T17" fmla="*/ 0 h 115"/>
                  <a:gd name="T18" fmla="*/ 58 w 73"/>
                  <a:gd name="T19" fmla="*/ 0 h 115"/>
                  <a:gd name="T20" fmla="*/ 58 w 73"/>
                  <a:gd name="T21" fmla="*/ 73 h 115"/>
                  <a:gd name="T22" fmla="*/ 73 w 73"/>
                  <a:gd name="T23" fmla="*/ 73 h 115"/>
                  <a:gd name="T24" fmla="*/ 46 w 73"/>
                  <a:gd name="T25" fmla="*/ 73 h 115"/>
                  <a:gd name="T26" fmla="*/ 46 w 73"/>
                  <a:gd name="T27" fmla="*/ 19 h 115"/>
                  <a:gd name="T28" fmla="*/ 8 w 73"/>
                  <a:gd name="T29" fmla="*/ 73 h 115"/>
                  <a:gd name="T30" fmla="*/ 46 w 73"/>
                  <a:gd name="T31" fmla="*/ 73 h 1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3"/>
                  <a:gd name="T49" fmla="*/ 0 h 115"/>
                  <a:gd name="T50" fmla="*/ 73 w 73"/>
                  <a:gd name="T51" fmla="*/ 115 h 11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3" h="115">
                    <a:moveTo>
                      <a:pt x="73" y="73"/>
                    </a:moveTo>
                    <a:lnTo>
                      <a:pt x="73" y="84"/>
                    </a:lnTo>
                    <a:lnTo>
                      <a:pt x="58" y="84"/>
                    </a:lnTo>
                    <a:lnTo>
                      <a:pt x="58" y="115"/>
                    </a:lnTo>
                    <a:lnTo>
                      <a:pt x="46" y="115"/>
                    </a:lnTo>
                    <a:lnTo>
                      <a:pt x="46" y="84"/>
                    </a:lnTo>
                    <a:lnTo>
                      <a:pt x="0" y="84"/>
                    </a:lnTo>
                    <a:lnTo>
                      <a:pt x="0" y="77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58" y="73"/>
                    </a:lnTo>
                    <a:lnTo>
                      <a:pt x="73" y="73"/>
                    </a:lnTo>
                    <a:close/>
                    <a:moveTo>
                      <a:pt x="46" y="73"/>
                    </a:moveTo>
                    <a:lnTo>
                      <a:pt x="46" y="19"/>
                    </a:lnTo>
                    <a:lnTo>
                      <a:pt x="8" y="73"/>
                    </a:lnTo>
                    <a:lnTo>
                      <a:pt x="46" y="7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39" name="Rectangle 204"/>
              <p:cNvSpPr>
                <a:spLocks noChangeArrowheads="1"/>
              </p:cNvSpPr>
              <p:nvPr/>
            </p:nvSpPr>
            <p:spPr bwMode="auto">
              <a:xfrm>
                <a:off x="1554" y="2335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0" name="Freeform 205"/>
              <p:cNvSpPr>
                <a:spLocks noEditPoints="1"/>
              </p:cNvSpPr>
              <p:nvPr/>
            </p:nvSpPr>
            <p:spPr bwMode="auto">
              <a:xfrm>
                <a:off x="1750" y="2362"/>
                <a:ext cx="69" cy="115"/>
              </a:xfrm>
              <a:custGeom>
                <a:avLst/>
                <a:gdLst>
                  <a:gd name="T0" fmla="*/ 0 w 69"/>
                  <a:gd name="T1" fmla="*/ 58 h 115"/>
                  <a:gd name="T2" fmla="*/ 0 w 69"/>
                  <a:gd name="T3" fmla="*/ 42 h 115"/>
                  <a:gd name="T4" fmla="*/ 4 w 69"/>
                  <a:gd name="T5" fmla="*/ 27 h 115"/>
                  <a:gd name="T6" fmla="*/ 11 w 69"/>
                  <a:gd name="T7" fmla="*/ 15 h 115"/>
                  <a:gd name="T8" fmla="*/ 19 w 69"/>
                  <a:gd name="T9" fmla="*/ 8 h 115"/>
                  <a:gd name="T10" fmla="*/ 27 w 69"/>
                  <a:gd name="T11" fmla="*/ 4 h 115"/>
                  <a:gd name="T12" fmla="*/ 34 w 69"/>
                  <a:gd name="T13" fmla="*/ 0 h 115"/>
                  <a:gd name="T14" fmla="*/ 42 w 69"/>
                  <a:gd name="T15" fmla="*/ 4 h 115"/>
                  <a:gd name="T16" fmla="*/ 50 w 69"/>
                  <a:gd name="T17" fmla="*/ 8 h 115"/>
                  <a:gd name="T18" fmla="*/ 57 w 69"/>
                  <a:gd name="T19" fmla="*/ 15 h 115"/>
                  <a:gd name="T20" fmla="*/ 61 w 69"/>
                  <a:gd name="T21" fmla="*/ 27 h 115"/>
                  <a:gd name="T22" fmla="*/ 69 w 69"/>
                  <a:gd name="T23" fmla="*/ 42 h 115"/>
                  <a:gd name="T24" fmla="*/ 69 w 69"/>
                  <a:gd name="T25" fmla="*/ 58 h 115"/>
                  <a:gd name="T26" fmla="*/ 69 w 69"/>
                  <a:gd name="T27" fmla="*/ 77 h 115"/>
                  <a:gd name="T28" fmla="*/ 61 w 69"/>
                  <a:gd name="T29" fmla="*/ 92 h 115"/>
                  <a:gd name="T30" fmla="*/ 57 w 69"/>
                  <a:gd name="T31" fmla="*/ 104 h 115"/>
                  <a:gd name="T32" fmla="*/ 50 w 69"/>
                  <a:gd name="T33" fmla="*/ 111 h 115"/>
                  <a:gd name="T34" fmla="*/ 42 w 69"/>
                  <a:gd name="T35" fmla="*/ 115 h 115"/>
                  <a:gd name="T36" fmla="*/ 34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8 w 69"/>
                  <a:gd name="T43" fmla="*/ 96 h 115"/>
                  <a:gd name="T44" fmla="*/ 0 w 69"/>
                  <a:gd name="T45" fmla="*/ 81 h 115"/>
                  <a:gd name="T46" fmla="*/ 0 w 69"/>
                  <a:gd name="T47" fmla="*/ 58 h 115"/>
                  <a:gd name="T48" fmla="*/ 15 w 69"/>
                  <a:gd name="T49" fmla="*/ 61 h 115"/>
                  <a:gd name="T50" fmla="*/ 15 w 69"/>
                  <a:gd name="T51" fmla="*/ 81 h 115"/>
                  <a:gd name="T52" fmla="*/ 19 w 69"/>
                  <a:gd name="T53" fmla="*/ 100 h 115"/>
                  <a:gd name="T54" fmla="*/ 23 w 69"/>
                  <a:gd name="T55" fmla="*/ 107 h 115"/>
                  <a:gd name="T56" fmla="*/ 27 w 69"/>
                  <a:gd name="T57" fmla="*/ 111 h 115"/>
                  <a:gd name="T58" fmla="*/ 34 w 69"/>
                  <a:gd name="T59" fmla="*/ 111 h 115"/>
                  <a:gd name="T60" fmla="*/ 38 w 69"/>
                  <a:gd name="T61" fmla="*/ 111 h 115"/>
                  <a:gd name="T62" fmla="*/ 42 w 69"/>
                  <a:gd name="T63" fmla="*/ 107 h 115"/>
                  <a:gd name="T64" fmla="*/ 46 w 69"/>
                  <a:gd name="T65" fmla="*/ 104 h 115"/>
                  <a:gd name="T66" fmla="*/ 50 w 69"/>
                  <a:gd name="T67" fmla="*/ 92 h 115"/>
                  <a:gd name="T68" fmla="*/ 54 w 69"/>
                  <a:gd name="T69" fmla="*/ 77 h 115"/>
                  <a:gd name="T70" fmla="*/ 54 w 69"/>
                  <a:gd name="T71" fmla="*/ 54 h 115"/>
                  <a:gd name="T72" fmla="*/ 54 w 69"/>
                  <a:gd name="T73" fmla="*/ 38 h 115"/>
                  <a:gd name="T74" fmla="*/ 50 w 69"/>
                  <a:gd name="T75" fmla="*/ 23 h 115"/>
                  <a:gd name="T76" fmla="*/ 46 w 69"/>
                  <a:gd name="T77" fmla="*/ 15 h 115"/>
                  <a:gd name="T78" fmla="*/ 42 w 69"/>
                  <a:gd name="T79" fmla="*/ 8 h 115"/>
                  <a:gd name="T80" fmla="*/ 38 w 69"/>
                  <a:gd name="T81" fmla="*/ 8 h 115"/>
                  <a:gd name="T82" fmla="*/ 34 w 69"/>
                  <a:gd name="T83" fmla="*/ 8 h 115"/>
                  <a:gd name="T84" fmla="*/ 27 w 69"/>
                  <a:gd name="T85" fmla="*/ 8 h 115"/>
                  <a:gd name="T86" fmla="*/ 23 w 69"/>
                  <a:gd name="T87" fmla="*/ 12 h 115"/>
                  <a:gd name="T88" fmla="*/ 19 w 69"/>
                  <a:gd name="T89" fmla="*/ 19 h 115"/>
                  <a:gd name="T90" fmla="*/ 15 w 69"/>
                  <a:gd name="T91" fmla="*/ 31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8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1" y="15"/>
                    </a:lnTo>
                    <a:lnTo>
                      <a:pt x="19" y="8"/>
                    </a:lnTo>
                    <a:lnTo>
                      <a:pt x="27" y="4"/>
                    </a:lnTo>
                    <a:lnTo>
                      <a:pt x="34" y="0"/>
                    </a:lnTo>
                    <a:lnTo>
                      <a:pt x="42" y="4"/>
                    </a:lnTo>
                    <a:lnTo>
                      <a:pt x="50" y="8"/>
                    </a:lnTo>
                    <a:lnTo>
                      <a:pt x="57" y="15"/>
                    </a:lnTo>
                    <a:lnTo>
                      <a:pt x="61" y="27"/>
                    </a:lnTo>
                    <a:lnTo>
                      <a:pt x="69" y="42"/>
                    </a:lnTo>
                    <a:lnTo>
                      <a:pt x="69" y="58"/>
                    </a:lnTo>
                    <a:lnTo>
                      <a:pt x="69" y="77"/>
                    </a:lnTo>
                    <a:lnTo>
                      <a:pt x="61" y="92"/>
                    </a:lnTo>
                    <a:lnTo>
                      <a:pt x="57" y="104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8" y="96"/>
                    </a:lnTo>
                    <a:lnTo>
                      <a:pt x="0" y="81"/>
                    </a:lnTo>
                    <a:lnTo>
                      <a:pt x="0" y="58"/>
                    </a:lnTo>
                    <a:close/>
                    <a:moveTo>
                      <a:pt x="15" y="61"/>
                    </a:moveTo>
                    <a:lnTo>
                      <a:pt x="15" y="81"/>
                    </a:lnTo>
                    <a:lnTo>
                      <a:pt x="19" y="100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4"/>
                    </a:lnTo>
                    <a:lnTo>
                      <a:pt x="50" y="92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4" y="8"/>
                    </a:lnTo>
                    <a:lnTo>
                      <a:pt x="27" y="8"/>
                    </a:lnTo>
                    <a:lnTo>
                      <a:pt x="23" y="12"/>
                    </a:lnTo>
                    <a:lnTo>
                      <a:pt x="19" y="19"/>
                    </a:lnTo>
                    <a:lnTo>
                      <a:pt x="15" y="31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41" name="Rectangle 206"/>
              <p:cNvSpPr>
                <a:spLocks noChangeArrowheads="1"/>
              </p:cNvSpPr>
              <p:nvPr/>
            </p:nvSpPr>
            <p:spPr bwMode="auto">
              <a:xfrm>
                <a:off x="2107" y="2335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2" name="Freeform 207"/>
              <p:cNvSpPr>
                <a:spLocks noEditPoints="1"/>
              </p:cNvSpPr>
              <p:nvPr/>
            </p:nvSpPr>
            <p:spPr bwMode="auto">
              <a:xfrm>
                <a:off x="2299" y="2362"/>
                <a:ext cx="69" cy="115"/>
              </a:xfrm>
              <a:custGeom>
                <a:avLst/>
                <a:gdLst>
                  <a:gd name="T0" fmla="*/ 0 w 69"/>
                  <a:gd name="T1" fmla="*/ 58 h 115"/>
                  <a:gd name="T2" fmla="*/ 0 w 69"/>
                  <a:gd name="T3" fmla="*/ 42 h 115"/>
                  <a:gd name="T4" fmla="*/ 3 w 69"/>
                  <a:gd name="T5" fmla="*/ 27 h 115"/>
                  <a:gd name="T6" fmla="*/ 11 w 69"/>
                  <a:gd name="T7" fmla="*/ 15 h 115"/>
                  <a:gd name="T8" fmla="*/ 19 w 69"/>
                  <a:gd name="T9" fmla="*/ 8 h 115"/>
                  <a:gd name="T10" fmla="*/ 26 w 69"/>
                  <a:gd name="T11" fmla="*/ 4 h 115"/>
                  <a:gd name="T12" fmla="*/ 34 w 69"/>
                  <a:gd name="T13" fmla="*/ 0 h 115"/>
                  <a:gd name="T14" fmla="*/ 42 w 69"/>
                  <a:gd name="T15" fmla="*/ 4 h 115"/>
                  <a:gd name="T16" fmla="*/ 49 w 69"/>
                  <a:gd name="T17" fmla="*/ 8 h 115"/>
                  <a:gd name="T18" fmla="*/ 57 w 69"/>
                  <a:gd name="T19" fmla="*/ 15 h 115"/>
                  <a:gd name="T20" fmla="*/ 65 w 69"/>
                  <a:gd name="T21" fmla="*/ 27 h 115"/>
                  <a:gd name="T22" fmla="*/ 69 w 69"/>
                  <a:gd name="T23" fmla="*/ 42 h 115"/>
                  <a:gd name="T24" fmla="*/ 69 w 69"/>
                  <a:gd name="T25" fmla="*/ 58 h 115"/>
                  <a:gd name="T26" fmla="*/ 69 w 69"/>
                  <a:gd name="T27" fmla="*/ 77 h 115"/>
                  <a:gd name="T28" fmla="*/ 65 w 69"/>
                  <a:gd name="T29" fmla="*/ 92 h 115"/>
                  <a:gd name="T30" fmla="*/ 57 w 69"/>
                  <a:gd name="T31" fmla="*/ 104 h 115"/>
                  <a:gd name="T32" fmla="*/ 49 w 69"/>
                  <a:gd name="T33" fmla="*/ 111 h 115"/>
                  <a:gd name="T34" fmla="*/ 42 w 69"/>
                  <a:gd name="T35" fmla="*/ 115 h 115"/>
                  <a:gd name="T36" fmla="*/ 34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7 w 69"/>
                  <a:gd name="T43" fmla="*/ 96 h 115"/>
                  <a:gd name="T44" fmla="*/ 3 w 69"/>
                  <a:gd name="T45" fmla="*/ 81 h 115"/>
                  <a:gd name="T46" fmla="*/ 0 w 69"/>
                  <a:gd name="T47" fmla="*/ 58 h 115"/>
                  <a:gd name="T48" fmla="*/ 15 w 69"/>
                  <a:gd name="T49" fmla="*/ 61 h 115"/>
                  <a:gd name="T50" fmla="*/ 15 w 69"/>
                  <a:gd name="T51" fmla="*/ 81 h 115"/>
                  <a:gd name="T52" fmla="*/ 19 w 69"/>
                  <a:gd name="T53" fmla="*/ 100 h 115"/>
                  <a:gd name="T54" fmla="*/ 23 w 69"/>
                  <a:gd name="T55" fmla="*/ 107 h 115"/>
                  <a:gd name="T56" fmla="*/ 30 w 69"/>
                  <a:gd name="T57" fmla="*/ 111 h 115"/>
                  <a:gd name="T58" fmla="*/ 34 w 69"/>
                  <a:gd name="T59" fmla="*/ 111 h 115"/>
                  <a:gd name="T60" fmla="*/ 38 w 69"/>
                  <a:gd name="T61" fmla="*/ 111 h 115"/>
                  <a:gd name="T62" fmla="*/ 42 w 69"/>
                  <a:gd name="T63" fmla="*/ 107 h 115"/>
                  <a:gd name="T64" fmla="*/ 46 w 69"/>
                  <a:gd name="T65" fmla="*/ 104 h 115"/>
                  <a:gd name="T66" fmla="*/ 49 w 69"/>
                  <a:gd name="T67" fmla="*/ 92 h 115"/>
                  <a:gd name="T68" fmla="*/ 53 w 69"/>
                  <a:gd name="T69" fmla="*/ 77 h 115"/>
                  <a:gd name="T70" fmla="*/ 53 w 69"/>
                  <a:gd name="T71" fmla="*/ 54 h 115"/>
                  <a:gd name="T72" fmla="*/ 53 w 69"/>
                  <a:gd name="T73" fmla="*/ 38 h 115"/>
                  <a:gd name="T74" fmla="*/ 49 w 69"/>
                  <a:gd name="T75" fmla="*/ 23 h 115"/>
                  <a:gd name="T76" fmla="*/ 46 w 69"/>
                  <a:gd name="T77" fmla="*/ 15 h 115"/>
                  <a:gd name="T78" fmla="*/ 42 w 69"/>
                  <a:gd name="T79" fmla="*/ 8 h 115"/>
                  <a:gd name="T80" fmla="*/ 38 w 69"/>
                  <a:gd name="T81" fmla="*/ 8 h 115"/>
                  <a:gd name="T82" fmla="*/ 34 w 69"/>
                  <a:gd name="T83" fmla="*/ 8 h 115"/>
                  <a:gd name="T84" fmla="*/ 30 w 69"/>
                  <a:gd name="T85" fmla="*/ 8 h 115"/>
                  <a:gd name="T86" fmla="*/ 26 w 69"/>
                  <a:gd name="T87" fmla="*/ 12 h 115"/>
                  <a:gd name="T88" fmla="*/ 19 w 69"/>
                  <a:gd name="T89" fmla="*/ 19 h 115"/>
                  <a:gd name="T90" fmla="*/ 19 w 69"/>
                  <a:gd name="T91" fmla="*/ 31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8"/>
                    </a:moveTo>
                    <a:lnTo>
                      <a:pt x="0" y="42"/>
                    </a:lnTo>
                    <a:lnTo>
                      <a:pt x="3" y="27"/>
                    </a:lnTo>
                    <a:lnTo>
                      <a:pt x="11" y="15"/>
                    </a:lnTo>
                    <a:lnTo>
                      <a:pt x="19" y="8"/>
                    </a:lnTo>
                    <a:lnTo>
                      <a:pt x="26" y="4"/>
                    </a:lnTo>
                    <a:lnTo>
                      <a:pt x="34" y="0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57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69" y="58"/>
                    </a:lnTo>
                    <a:lnTo>
                      <a:pt x="69" y="77"/>
                    </a:lnTo>
                    <a:lnTo>
                      <a:pt x="65" y="92"/>
                    </a:lnTo>
                    <a:lnTo>
                      <a:pt x="57" y="104"/>
                    </a:lnTo>
                    <a:lnTo>
                      <a:pt x="49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7" y="96"/>
                    </a:lnTo>
                    <a:lnTo>
                      <a:pt x="3" y="81"/>
                    </a:lnTo>
                    <a:lnTo>
                      <a:pt x="0" y="58"/>
                    </a:lnTo>
                    <a:close/>
                    <a:moveTo>
                      <a:pt x="15" y="61"/>
                    </a:moveTo>
                    <a:lnTo>
                      <a:pt x="15" y="81"/>
                    </a:lnTo>
                    <a:lnTo>
                      <a:pt x="19" y="100"/>
                    </a:lnTo>
                    <a:lnTo>
                      <a:pt x="23" y="107"/>
                    </a:lnTo>
                    <a:lnTo>
                      <a:pt x="30" y="111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4"/>
                    </a:lnTo>
                    <a:lnTo>
                      <a:pt x="49" y="92"/>
                    </a:lnTo>
                    <a:lnTo>
                      <a:pt x="53" y="77"/>
                    </a:lnTo>
                    <a:lnTo>
                      <a:pt x="53" y="54"/>
                    </a:lnTo>
                    <a:lnTo>
                      <a:pt x="53" y="38"/>
                    </a:lnTo>
                    <a:lnTo>
                      <a:pt x="49" y="23"/>
                    </a:lnTo>
                    <a:lnTo>
                      <a:pt x="46" y="15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4" y="8"/>
                    </a:lnTo>
                    <a:lnTo>
                      <a:pt x="30" y="8"/>
                    </a:lnTo>
                    <a:lnTo>
                      <a:pt x="26" y="12"/>
                    </a:lnTo>
                    <a:lnTo>
                      <a:pt x="19" y="19"/>
                    </a:lnTo>
                    <a:lnTo>
                      <a:pt x="19" y="31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43" name="Rectangle 208"/>
              <p:cNvSpPr>
                <a:spLocks noChangeArrowheads="1"/>
              </p:cNvSpPr>
              <p:nvPr/>
            </p:nvSpPr>
            <p:spPr bwMode="auto">
              <a:xfrm>
                <a:off x="2705" y="2335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72" name="Freeform 209"/>
            <p:cNvSpPr>
              <a:spLocks noEditPoints="1"/>
            </p:cNvSpPr>
            <p:nvPr/>
          </p:nvSpPr>
          <p:spPr bwMode="auto">
            <a:xfrm>
              <a:off x="2901" y="2362"/>
              <a:ext cx="69" cy="115"/>
            </a:xfrm>
            <a:custGeom>
              <a:avLst/>
              <a:gdLst>
                <a:gd name="T0" fmla="*/ 0 w 69"/>
                <a:gd name="T1" fmla="*/ 58 h 115"/>
                <a:gd name="T2" fmla="*/ 4 w 69"/>
                <a:gd name="T3" fmla="*/ 42 h 115"/>
                <a:gd name="T4" fmla="*/ 8 w 69"/>
                <a:gd name="T5" fmla="*/ 27 h 115"/>
                <a:gd name="T6" fmla="*/ 11 w 69"/>
                <a:gd name="T7" fmla="*/ 15 h 115"/>
                <a:gd name="T8" fmla="*/ 23 w 69"/>
                <a:gd name="T9" fmla="*/ 8 h 115"/>
                <a:gd name="T10" fmla="*/ 27 w 69"/>
                <a:gd name="T11" fmla="*/ 4 h 115"/>
                <a:gd name="T12" fmla="*/ 35 w 69"/>
                <a:gd name="T13" fmla="*/ 0 h 115"/>
                <a:gd name="T14" fmla="*/ 46 w 69"/>
                <a:gd name="T15" fmla="*/ 4 h 115"/>
                <a:gd name="T16" fmla="*/ 50 w 69"/>
                <a:gd name="T17" fmla="*/ 8 h 115"/>
                <a:gd name="T18" fmla="*/ 58 w 69"/>
                <a:gd name="T19" fmla="*/ 15 h 115"/>
                <a:gd name="T20" fmla="*/ 65 w 69"/>
                <a:gd name="T21" fmla="*/ 27 h 115"/>
                <a:gd name="T22" fmla="*/ 69 w 69"/>
                <a:gd name="T23" fmla="*/ 42 h 115"/>
                <a:gd name="T24" fmla="*/ 69 w 69"/>
                <a:gd name="T25" fmla="*/ 58 h 115"/>
                <a:gd name="T26" fmla="*/ 69 w 69"/>
                <a:gd name="T27" fmla="*/ 77 h 115"/>
                <a:gd name="T28" fmla="*/ 65 w 69"/>
                <a:gd name="T29" fmla="*/ 92 h 115"/>
                <a:gd name="T30" fmla="*/ 58 w 69"/>
                <a:gd name="T31" fmla="*/ 104 h 115"/>
                <a:gd name="T32" fmla="*/ 50 w 69"/>
                <a:gd name="T33" fmla="*/ 111 h 115"/>
                <a:gd name="T34" fmla="*/ 42 w 69"/>
                <a:gd name="T35" fmla="*/ 115 h 115"/>
                <a:gd name="T36" fmla="*/ 35 w 69"/>
                <a:gd name="T37" fmla="*/ 115 h 115"/>
                <a:gd name="T38" fmla="*/ 27 w 69"/>
                <a:gd name="T39" fmla="*/ 115 h 115"/>
                <a:gd name="T40" fmla="*/ 15 w 69"/>
                <a:gd name="T41" fmla="*/ 107 h 115"/>
                <a:gd name="T42" fmla="*/ 8 w 69"/>
                <a:gd name="T43" fmla="*/ 96 h 115"/>
                <a:gd name="T44" fmla="*/ 4 w 69"/>
                <a:gd name="T45" fmla="*/ 81 h 115"/>
                <a:gd name="T46" fmla="*/ 0 w 69"/>
                <a:gd name="T47" fmla="*/ 58 h 115"/>
                <a:gd name="T48" fmla="*/ 15 w 69"/>
                <a:gd name="T49" fmla="*/ 61 h 115"/>
                <a:gd name="T50" fmla="*/ 19 w 69"/>
                <a:gd name="T51" fmla="*/ 81 h 115"/>
                <a:gd name="T52" fmla="*/ 23 w 69"/>
                <a:gd name="T53" fmla="*/ 100 h 115"/>
                <a:gd name="T54" fmla="*/ 27 w 69"/>
                <a:gd name="T55" fmla="*/ 107 h 115"/>
                <a:gd name="T56" fmla="*/ 31 w 69"/>
                <a:gd name="T57" fmla="*/ 111 h 115"/>
                <a:gd name="T58" fmla="*/ 35 w 69"/>
                <a:gd name="T59" fmla="*/ 111 h 115"/>
                <a:gd name="T60" fmla="*/ 38 w 69"/>
                <a:gd name="T61" fmla="*/ 111 h 115"/>
                <a:gd name="T62" fmla="*/ 46 w 69"/>
                <a:gd name="T63" fmla="*/ 107 h 115"/>
                <a:gd name="T64" fmla="*/ 50 w 69"/>
                <a:gd name="T65" fmla="*/ 104 h 115"/>
                <a:gd name="T66" fmla="*/ 50 w 69"/>
                <a:gd name="T67" fmla="*/ 92 h 115"/>
                <a:gd name="T68" fmla="*/ 54 w 69"/>
                <a:gd name="T69" fmla="*/ 77 h 115"/>
                <a:gd name="T70" fmla="*/ 54 w 69"/>
                <a:gd name="T71" fmla="*/ 54 h 115"/>
                <a:gd name="T72" fmla="*/ 54 w 69"/>
                <a:gd name="T73" fmla="*/ 38 h 115"/>
                <a:gd name="T74" fmla="*/ 50 w 69"/>
                <a:gd name="T75" fmla="*/ 23 h 115"/>
                <a:gd name="T76" fmla="*/ 50 w 69"/>
                <a:gd name="T77" fmla="*/ 15 h 115"/>
                <a:gd name="T78" fmla="*/ 42 w 69"/>
                <a:gd name="T79" fmla="*/ 8 h 115"/>
                <a:gd name="T80" fmla="*/ 42 w 69"/>
                <a:gd name="T81" fmla="*/ 8 h 115"/>
                <a:gd name="T82" fmla="*/ 35 w 69"/>
                <a:gd name="T83" fmla="*/ 8 h 115"/>
                <a:gd name="T84" fmla="*/ 31 w 69"/>
                <a:gd name="T85" fmla="*/ 8 h 115"/>
                <a:gd name="T86" fmla="*/ 27 w 69"/>
                <a:gd name="T87" fmla="*/ 12 h 115"/>
                <a:gd name="T88" fmla="*/ 23 w 69"/>
                <a:gd name="T89" fmla="*/ 19 h 115"/>
                <a:gd name="T90" fmla="*/ 19 w 69"/>
                <a:gd name="T91" fmla="*/ 31 h 115"/>
                <a:gd name="T92" fmla="*/ 15 w 69"/>
                <a:gd name="T93" fmla="*/ 46 h 115"/>
                <a:gd name="T94" fmla="*/ 15 w 69"/>
                <a:gd name="T95" fmla="*/ 61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5"/>
                <a:gd name="T146" fmla="*/ 69 w 69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5">
                  <a:moveTo>
                    <a:pt x="0" y="58"/>
                  </a:moveTo>
                  <a:lnTo>
                    <a:pt x="4" y="42"/>
                  </a:lnTo>
                  <a:lnTo>
                    <a:pt x="8" y="27"/>
                  </a:lnTo>
                  <a:lnTo>
                    <a:pt x="11" y="15"/>
                  </a:lnTo>
                  <a:lnTo>
                    <a:pt x="23" y="8"/>
                  </a:lnTo>
                  <a:lnTo>
                    <a:pt x="27" y="4"/>
                  </a:lnTo>
                  <a:lnTo>
                    <a:pt x="35" y="0"/>
                  </a:lnTo>
                  <a:lnTo>
                    <a:pt x="46" y="4"/>
                  </a:lnTo>
                  <a:lnTo>
                    <a:pt x="50" y="8"/>
                  </a:lnTo>
                  <a:lnTo>
                    <a:pt x="58" y="15"/>
                  </a:lnTo>
                  <a:lnTo>
                    <a:pt x="65" y="27"/>
                  </a:lnTo>
                  <a:lnTo>
                    <a:pt x="69" y="42"/>
                  </a:lnTo>
                  <a:lnTo>
                    <a:pt x="69" y="58"/>
                  </a:lnTo>
                  <a:lnTo>
                    <a:pt x="69" y="77"/>
                  </a:lnTo>
                  <a:lnTo>
                    <a:pt x="65" y="92"/>
                  </a:lnTo>
                  <a:lnTo>
                    <a:pt x="58" y="104"/>
                  </a:lnTo>
                  <a:lnTo>
                    <a:pt x="50" y="111"/>
                  </a:lnTo>
                  <a:lnTo>
                    <a:pt x="42" y="115"/>
                  </a:lnTo>
                  <a:lnTo>
                    <a:pt x="35" y="115"/>
                  </a:lnTo>
                  <a:lnTo>
                    <a:pt x="27" y="115"/>
                  </a:lnTo>
                  <a:lnTo>
                    <a:pt x="15" y="107"/>
                  </a:lnTo>
                  <a:lnTo>
                    <a:pt x="8" y="96"/>
                  </a:lnTo>
                  <a:lnTo>
                    <a:pt x="4" y="81"/>
                  </a:lnTo>
                  <a:lnTo>
                    <a:pt x="0" y="58"/>
                  </a:lnTo>
                  <a:close/>
                  <a:moveTo>
                    <a:pt x="15" y="61"/>
                  </a:moveTo>
                  <a:lnTo>
                    <a:pt x="19" y="81"/>
                  </a:lnTo>
                  <a:lnTo>
                    <a:pt x="23" y="100"/>
                  </a:lnTo>
                  <a:lnTo>
                    <a:pt x="27" y="107"/>
                  </a:lnTo>
                  <a:lnTo>
                    <a:pt x="31" y="111"/>
                  </a:lnTo>
                  <a:lnTo>
                    <a:pt x="35" y="111"/>
                  </a:lnTo>
                  <a:lnTo>
                    <a:pt x="38" y="111"/>
                  </a:lnTo>
                  <a:lnTo>
                    <a:pt x="46" y="107"/>
                  </a:lnTo>
                  <a:lnTo>
                    <a:pt x="50" y="104"/>
                  </a:lnTo>
                  <a:lnTo>
                    <a:pt x="50" y="92"/>
                  </a:lnTo>
                  <a:lnTo>
                    <a:pt x="54" y="77"/>
                  </a:lnTo>
                  <a:lnTo>
                    <a:pt x="54" y="54"/>
                  </a:lnTo>
                  <a:lnTo>
                    <a:pt x="54" y="38"/>
                  </a:lnTo>
                  <a:lnTo>
                    <a:pt x="50" y="23"/>
                  </a:lnTo>
                  <a:lnTo>
                    <a:pt x="50" y="15"/>
                  </a:lnTo>
                  <a:lnTo>
                    <a:pt x="42" y="8"/>
                  </a:lnTo>
                  <a:lnTo>
                    <a:pt x="35" y="8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3" y="19"/>
                  </a:lnTo>
                  <a:lnTo>
                    <a:pt x="19" y="31"/>
                  </a:lnTo>
                  <a:lnTo>
                    <a:pt x="15" y="46"/>
                  </a:lnTo>
                  <a:lnTo>
                    <a:pt x="15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3" name="Rectangle 210"/>
            <p:cNvSpPr>
              <a:spLocks noChangeArrowheads="1"/>
            </p:cNvSpPr>
            <p:nvPr/>
          </p:nvSpPr>
          <p:spPr bwMode="auto">
            <a:xfrm>
              <a:off x="3304" y="23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Freeform 211"/>
            <p:cNvSpPr>
              <a:spLocks noEditPoints="1"/>
            </p:cNvSpPr>
            <p:nvPr/>
          </p:nvSpPr>
          <p:spPr bwMode="auto">
            <a:xfrm>
              <a:off x="3503" y="2362"/>
              <a:ext cx="73" cy="115"/>
            </a:xfrm>
            <a:custGeom>
              <a:avLst/>
              <a:gdLst>
                <a:gd name="T0" fmla="*/ 0 w 73"/>
                <a:gd name="T1" fmla="*/ 58 h 115"/>
                <a:gd name="T2" fmla="*/ 4 w 73"/>
                <a:gd name="T3" fmla="*/ 42 h 115"/>
                <a:gd name="T4" fmla="*/ 8 w 73"/>
                <a:gd name="T5" fmla="*/ 27 h 115"/>
                <a:gd name="T6" fmla="*/ 16 w 73"/>
                <a:gd name="T7" fmla="*/ 15 h 115"/>
                <a:gd name="T8" fmla="*/ 23 w 73"/>
                <a:gd name="T9" fmla="*/ 8 h 115"/>
                <a:gd name="T10" fmla="*/ 31 w 73"/>
                <a:gd name="T11" fmla="*/ 4 h 115"/>
                <a:gd name="T12" fmla="*/ 39 w 73"/>
                <a:gd name="T13" fmla="*/ 0 h 115"/>
                <a:gd name="T14" fmla="*/ 46 w 73"/>
                <a:gd name="T15" fmla="*/ 4 h 115"/>
                <a:gd name="T16" fmla="*/ 54 w 73"/>
                <a:gd name="T17" fmla="*/ 8 h 115"/>
                <a:gd name="T18" fmla="*/ 62 w 73"/>
                <a:gd name="T19" fmla="*/ 15 h 115"/>
                <a:gd name="T20" fmla="*/ 66 w 73"/>
                <a:gd name="T21" fmla="*/ 27 h 115"/>
                <a:gd name="T22" fmla="*/ 69 w 73"/>
                <a:gd name="T23" fmla="*/ 42 h 115"/>
                <a:gd name="T24" fmla="*/ 73 w 73"/>
                <a:gd name="T25" fmla="*/ 58 h 115"/>
                <a:gd name="T26" fmla="*/ 69 w 73"/>
                <a:gd name="T27" fmla="*/ 77 h 115"/>
                <a:gd name="T28" fmla="*/ 66 w 73"/>
                <a:gd name="T29" fmla="*/ 92 h 115"/>
                <a:gd name="T30" fmla="*/ 62 w 73"/>
                <a:gd name="T31" fmla="*/ 104 h 115"/>
                <a:gd name="T32" fmla="*/ 54 w 73"/>
                <a:gd name="T33" fmla="*/ 111 h 115"/>
                <a:gd name="T34" fmla="*/ 46 w 73"/>
                <a:gd name="T35" fmla="*/ 115 h 115"/>
                <a:gd name="T36" fmla="*/ 35 w 73"/>
                <a:gd name="T37" fmla="*/ 115 h 115"/>
                <a:gd name="T38" fmla="*/ 27 w 73"/>
                <a:gd name="T39" fmla="*/ 115 h 115"/>
                <a:gd name="T40" fmla="*/ 20 w 73"/>
                <a:gd name="T41" fmla="*/ 107 h 115"/>
                <a:gd name="T42" fmla="*/ 12 w 73"/>
                <a:gd name="T43" fmla="*/ 96 h 115"/>
                <a:gd name="T44" fmla="*/ 4 w 73"/>
                <a:gd name="T45" fmla="*/ 81 h 115"/>
                <a:gd name="T46" fmla="*/ 0 w 73"/>
                <a:gd name="T47" fmla="*/ 58 h 115"/>
                <a:gd name="T48" fmla="*/ 20 w 73"/>
                <a:gd name="T49" fmla="*/ 61 h 115"/>
                <a:gd name="T50" fmla="*/ 20 w 73"/>
                <a:gd name="T51" fmla="*/ 81 h 115"/>
                <a:gd name="T52" fmla="*/ 23 w 73"/>
                <a:gd name="T53" fmla="*/ 100 h 115"/>
                <a:gd name="T54" fmla="*/ 27 w 73"/>
                <a:gd name="T55" fmla="*/ 107 h 115"/>
                <a:gd name="T56" fmla="*/ 31 w 73"/>
                <a:gd name="T57" fmla="*/ 111 h 115"/>
                <a:gd name="T58" fmla="*/ 39 w 73"/>
                <a:gd name="T59" fmla="*/ 111 h 115"/>
                <a:gd name="T60" fmla="*/ 43 w 73"/>
                <a:gd name="T61" fmla="*/ 111 h 115"/>
                <a:gd name="T62" fmla="*/ 46 w 73"/>
                <a:gd name="T63" fmla="*/ 107 h 115"/>
                <a:gd name="T64" fmla="*/ 50 w 73"/>
                <a:gd name="T65" fmla="*/ 104 h 115"/>
                <a:gd name="T66" fmla="*/ 54 w 73"/>
                <a:gd name="T67" fmla="*/ 92 h 115"/>
                <a:gd name="T68" fmla="*/ 54 w 73"/>
                <a:gd name="T69" fmla="*/ 77 h 115"/>
                <a:gd name="T70" fmla="*/ 58 w 73"/>
                <a:gd name="T71" fmla="*/ 54 h 115"/>
                <a:gd name="T72" fmla="*/ 54 w 73"/>
                <a:gd name="T73" fmla="*/ 38 h 115"/>
                <a:gd name="T74" fmla="*/ 54 w 73"/>
                <a:gd name="T75" fmla="*/ 23 h 115"/>
                <a:gd name="T76" fmla="*/ 50 w 73"/>
                <a:gd name="T77" fmla="*/ 15 h 115"/>
                <a:gd name="T78" fmla="*/ 46 w 73"/>
                <a:gd name="T79" fmla="*/ 8 h 115"/>
                <a:gd name="T80" fmla="*/ 43 w 73"/>
                <a:gd name="T81" fmla="*/ 8 h 115"/>
                <a:gd name="T82" fmla="*/ 39 w 73"/>
                <a:gd name="T83" fmla="*/ 8 h 115"/>
                <a:gd name="T84" fmla="*/ 31 w 73"/>
                <a:gd name="T85" fmla="*/ 8 h 115"/>
                <a:gd name="T86" fmla="*/ 27 w 73"/>
                <a:gd name="T87" fmla="*/ 12 h 115"/>
                <a:gd name="T88" fmla="*/ 23 w 73"/>
                <a:gd name="T89" fmla="*/ 19 h 115"/>
                <a:gd name="T90" fmla="*/ 20 w 73"/>
                <a:gd name="T91" fmla="*/ 31 h 115"/>
                <a:gd name="T92" fmla="*/ 20 w 73"/>
                <a:gd name="T93" fmla="*/ 46 h 115"/>
                <a:gd name="T94" fmla="*/ 20 w 73"/>
                <a:gd name="T95" fmla="*/ 61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5"/>
                <a:gd name="T146" fmla="*/ 73 w 73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5">
                  <a:moveTo>
                    <a:pt x="0" y="58"/>
                  </a:moveTo>
                  <a:lnTo>
                    <a:pt x="4" y="42"/>
                  </a:lnTo>
                  <a:lnTo>
                    <a:pt x="8" y="27"/>
                  </a:lnTo>
                  <a:lnTo>
                    <a:pt x="16" y="15"/>
                  </a:lnTo>
                  <a:lnTo>
                    <a:pt x="23" y="8"/>
                  </a:lnTo>
                  <a:lnTo>
                    <a:pt x="31" y="4"/>
                  </a:lnTo>
                  <a:lnTo>
                    <a:pt x="39" y="0"/>
                  </a:lnTo>
                  <a:lnTo>
                    <a:pt x="46" y="4"/>
                  </a:lnTo>
                  <a:lnTo>
                    <a:pt x="54" y="8"/>
                  </a:lnTo>
                  <a:lnTo>
                    <a:pt x="62" y="15"/>
                  </a:lnTo>
                  <a:lnTo>
                    <a:pt x="66" y="27"/>
                  </a:lnTo>
                  <a:lnTo>
                    <a:pt x="69" y="42"/>
                  </a:lnTo>
                  <a:lnTo>
                    <a:pt x="73" y="58"/>
                  </a:lnTo>
                  <a:lnTo>
                    <a:pt x="69" y="77"/>
                  </a:lnTo>
                  <a:lnTo>
                    <a:pt x="66" y="92"/>
                  </a:lnTo>
                  <a:lnTo>
                    <a:pt x="62" y="104"/>
                  </a:lnTo>
                  <a:lnTo>
                    <a:pt x="54" y="111"/>
                  </a:lnTo>
                  <a:lnTo>
                    <a:pt x="46" y="115"/>
                  </a:lnTo>
                  <a:lnTo>
                    <a:pt x="35" y="115"/>
                  </a:lnTo>
                  <a:lnTo>
                    <a:pt x="27" y="115"/>
                  </a:lnTo>
                  <a:lnTo>
                    <a:pt x="20" y="107"/>
                  </a:lnTo>
                  <a:lnTo>
                    <a:pt x="12" y="96"/>
                  </a:lnTo>
                  <a:lnTo>
                    <a:pt x="4" y="81"/>
                  </a:lnTo>
                  <a:lnTo>
                    <a:pt x="0" y="58"/>
                  </a:lnTo>
                  <a:close/>
                  <a:moveTo>
                    <a:pt x="20" y="61"/>
                  </a:moveTo>
                  <a:lnTo>
                    <a:pt x="20" y="81"/>
                  </a:lnTo>
                  <a:lnTo>
                    <a:pt x="23" y="100"/>
                  </a:lnTo>
                  <a:lnTo>
                    <a:pt x="27" y="107"/>
                  </a:lnTo>
                  <a:lnTo>
                    <a:pt x="31" y="111"/>
                  </a:lnTo>
                  <a:lnTo>
                    <a:pt x="39" y="111"/>
                  </a:lnTo>
                  <a:lnTo>
                    <a:pt x="43" y="111"/>
                  </a:lnTo>
                  <a:lnTo>
                    <a:pt x="46" y="107"/>
                  </a:lnTo>
                  <a:lnTo>
                    <a:pt x="50" y="104"/>
                  </a:lnTo>
                  <a:lnTo>
                    <a:pt x="54" y="92"/>
                  </a:lnTo>
                  <a:lnTo>
                    <a:pt x="54" y="77"/>
                  </a:lnTo>
                  <a:lnTo>
                    <a:pt x="58" y="54"/>
                  </a:lnTo>
                  <a:lnTo>
                    <a:pt x="54" y="38"/>
                  </a:lnTo>
                  <a:lnTo>
                    <a:pt x="54" y="23"/>
                  </a:lnTo>
                  <a:lnTo>
                    <a:pt x="50" y="15"/>
                  </a:lnTo>
                  <a:lnTo>
                    <a:pt x="46" y="8"/>
                  </a:lnTo>
                  <a:lnTo>
                    <a:pt x="43" y="8"/>
                  </a:lnTo>
                  <a:lnTo>
                    <a:pt x="39" y="8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3" y="19"/>
                  </a:lnTo>
                  <a:lnTo>
                    <a:pt x="20" y="31"/>
                  </a:lnTo>
                  <a:lnTo>
                    <a:pt x="20" y="46"/>
                  </a:lnTo>
                  <a:lnTo>
                    <a:pt x="20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5" name="Rectangle 212"/>
            <p:cNvSpPr>
              <a:spLocks noChangeArrowheads="1"/>
            </p:cNvSpPr>
            <p:nvPr/>
          </p:nvSpPr>
          <p:spPr bwMode="auto">
            <a:xfrm>
              <a:off x="4071" y="23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Freeform 213"/>
            <p:cNvSpPr>
              <a:spLocks/>
            </p:cNvSpPr>
            <p:nvPr/>
          </p:nvSpPr>
          <p:spPr bwMode="auto">
            <a:xfrm>
              <a:off x="4275" y="2458"/>
              <a:ext cx="19" cy="19"/>
            </a:xfrm>
            <a:custGeom>
              <a:avLst/>
              <a:gdLst>
                <a:gd name="T0" fmla="*/ 11 w 19"/>
                <a:gd name="T1" fmla="*/ 0 h 19"/>
                <a:gd name="T2" fmla="*/ 15 w 19"/>
                <a:gd name="T3" fmla="*/ 0 h 19"/>
                <a:gd name="T4" fmla="*/ 19 w 19"/>
                <a:gd name="T5" fmla="*/ 4 h 19"/>
                <a:gd name="T6" fmla="*/ 19 w 19"/>
                <a:gd name="T7" fmla="*/ 8 h 19"/>
                <a:gd name="T8" fmla="*/ 19 w 19"/>
                <a:gd name="T9" fmla="*/ 11 h 19"/>
                <a:gd name="T10" fmla="*/ 19 w 19"/>
                <a:gd name="T11" fmla="*/ 15 h 19"/>
                <a:gd name="T12" fmla="*/ 19 w 19"/>
                <a:gd name="T13" fmla="*/ 19 h 19"/>
                <a:gd name="T14" fmla="*/ 15 w 19"/>
                <a:gd name="T15" fmla="*/ 19 h 19"/>
                <a:gd name="T16" fmla="*/ 11 w 19"/>
                <a:gd name="T17" fmla="*/ 19 h 19"/>
                <a:gd name="T18" fmla="*/ 7 w 19"/>
                <a:gd name="T19" fmla="*/ 19 h 19"/>
                <a:gd name="T20" fmla="*/ 3 w 19"/>
                <a:gd name="T21" fmla="*/ 19 h 19"/>
                <a:gd name="T22" fmla="*/ 3 w 19"/>
                <a:gd name="T23" fmla="*/ 15 h 19"/>
                <a:gd name="T24" fmla="*/ 0 w 19"/>
                <a:gd name="T25" fmla="*/ 11 h 19"/>
                <a:gd name="T26" fmla="*/ 3 w 19"/>
                <a:gd name="T27" fmla="*/ 8 h 19"/>
                <a:gd name="T28" fmla="*/ 3 w 19"/>
                <a:gd name="T29" fmla="*/ 4 h 19"/>
                <a:gd name="T30" fmla="*/ 7 w 19"/>
                <a:gd name="T31" fmla="*/ 0 h 19"/>
                <a:gd name="T32" fmla="*/ 11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11" y="0"/>
                  </a:moveTo>
                  <a:lnTo>
                    <a:pt x="15" y="0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9" y="11"/>
                  </a:lnTo>
                  <a:lnTo>
                    <a:pt x="19" y="15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3" y="19"/>
                  </a:lnTo>
                  <a:lnTo>
                    <a:pt x="3" y="15"/>
                  </a:lnTo>
                  <a:lnTo>
                    <a:pt x="0" y="11"/>
                  </a:lnTo>
                  <a:lnTo>
                    <a:pt x="3" y="8"/>
                  </a:lnTo>
                  <a:lnTo>
                    <a:pt x="3" y="4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7" name="Freeform 214"/>
            <p:cNvSpPr>
              <a:spLocks/>
            </p:cNvSpPr>
            <p:nvPr/>
          </p:nvSpPr>
          <p:spPr bwMode="auto">
            <a:xfrm>
              <a:off x="4313" y="2366"/>
              <a:ext cx="65" cy="111"/>
            </a:xfrm>
            <a:custGeom>
              <a:avLst/>
              <a:gdLst>
                <a:gd name="T0" fmla="*/ 65 w 65"/>
                <a:gd name="T1" fmla="*/ 0 h 111"/>
                <a:gd name="T2" fmla="*/ 57 w 65"/>
                <a:gd name="T3" fmla="*/ 11 h 111"/>
                <a:gd name="T4" fmla="*/ 23 w 65"/>
                <a:gd name="T5" fmla="*/ 11 h 111"/>
                <a:gd name="T6" fmla="*/ 15 w 65"/>
                <a:gd name="T7" fmla="*/ 27 h 111"/>
                <a:gd name="T8" fmla="*/ 31 w 65"/>
                <a:gd name="T9" fmla="*/ 31 h 111"/>
                <a:gd name="T10" fmla="*/ 42 w 65"/>
                <a:gd name="T11" fmla="*/ 38 h 111"/>
                <a:gd name="T12" fmla="*/ 54 w 65"/>
                <a:gd name="T13" fmla="*/ 46 h 111"/>
                <a:gd name="T14" fmla="*/ 61 w 65"/>
                <a:gd name="T15" fmla="*/ 57 h 111"/>
                <a:gd name="T16" fmla="*/ 61 w 65"/>
                <a:gd name="T17" fmla="*/ 69 h 111"/>
                <a:gd name="T18" fmla="*/ 61 w 65"/>
                <a:gd name="T19" fmla="*/ 80 h 111"/>
                <a:gd name="T20" fmla="*/ 57 w 65"/>
                <a:gd name="T21" fmla="*/ 88 h 111"/>
                <a:gd name="T22" fmla="*/ 54 w 65"/>
                <a:gd name="T23" fmla="*/ 92 h 111"/>
                <a:gd name="T24" fmla="*/ 50 w 65"/>
                <a:gd name="T25" fmla="*/ 100 h 111"/>
                <a:gd name="T26" fmla="*/ 46 w 65"/>
                <a:gd name="T27" fmla="*/ 103 h 111"/>
                <a:gd name="T28" fmla="*/ 38 w 65"/>
                <a:gd name="T29" fmla="*/ 107 h 111"/>
                <a:gd name="T30" fmla="*/ 31 w 65"/>
                <a:gd name="T31" fmla="*/ 111 h 111"/>
                <a:gd name="T32" fmla="*/ 19 w 65"/>
                <a:gd name="T33" fmla="*/ 111 h 111"/>
                <a:gd name="T34" fmla="*/ 11 w 65"/>
                <a:gd name="T35" fmla="*/ 111 h 111"/>
                <a:gd name="T36" fmla="*/ 8 w 65"/>
                <a:gd name="T37" fmla="*/ 107 h 111"/>
                <a:gd name="T38" fmla="*/ 4 w 65"/>
                <a:gd name="T39" fmla="*/ 107 h 111"/>
                <a:gd name="T40" fmla="*/ 0 w 65"/>
                <a:gd name="T41" fmla="*/ 103 h 111"/>
                <a:gd name="T42" fmla="*/ 4 w 65"/>
                <a:gd name="T43" fmla="*/ 100 h 111"/>
                <a:gd name="T44" fmla="*/ 4 w 65"/>
                <a:gd name="T45" fmla="*/ 96 h 111"/>
                <a:gd name="T46" fmla="*/ 4 w 65"/>
                <a:gd name="T47" fmla="*/ 96 h 111"/>
                <a:gd name="T48" fmla="*/ 8 w 65"/>
                <a:gd name="T49" fmla="*/ 96 h 111"/>
                <a:gd name="T50" fmla="*/ 11 w 65"/>
                <a:gd name="T51" fmla="*/ 96 h 111"/>
                <a:gd name="T52" fmla="*/ 11 w 65"/>
                <a:gd name="T53" fmla="*/ 96 h 111"/>
                <a:gd name="T54" fmla="*/ 15 w 65"/>
                <a:gd name="T55" fmla="*/ 96 h 111"/>
                <a:gd name="T56" fmla="*/ 15 w 65"/>
                <a:gd name="T57" fmla="*/ 100 h 111"/>
                <a:gd name="T58" fmla="*/ 23 w 65"/>
                <a:gd name="T59" fmla="*/ 103 h 111"/>
                <a:gd name="T60" fmla="*/ 31 w 65"/>
                <a:gd name="T61" fmla="*/ 103 h 111"/>
                <a:gd name="T62" fmla="*/ 38 w 65"/>
                <a:gd name="T63" fmla="*/ 103 h 111"/>
                <a:gd name="T64" fmla="*/ 46 w 65"/>
                <a:gd name="T65" fmla="*/ 96 h 111"/>
                <a:gd name="T66" fmla="*/ 50 w 65"/>
                <a:gd name="T67" fmla="*/ 88 h 111"/>
                <a:gd name="T68" fmla="*/ 54 w 65"/>
                <a:gd name="T69" fmla="*/ 80 h 111"/>
                <a:gd name="T70" fmla="*/ 50 w 65"/>
                <a:gd name="T71" fmla="*/ 69 h 111"/>
                <a:gd name="T72" fmla="*/ 46 w 65"/>
                <a:gd name="T73" fmla="*/ 61 h 111"/>
                <a:gd name="T74" fmla="*/ 38 w 65"/>
                <a:gd name="T75" fmla="*/ 54 h 111"/>
                <a:gd name="T76" fmla="*/ 27 w 65"/>
                <a:gd name="T77" fmla="*/ 46 h 111"/>
                <a:gd name="T78" fmla="*/ 19 w 65"/>
                <a:gd name="T79" fmla="*/ 42 h 111"/>
                <a:gd name="T80" fmla="*/ 4 w 65"/>
                <a:gd name="T81" fmla="*/ 42 h 111"/>
                <a:gd name="T82" fmla="*/ 27 w 65"/>
                <a:gd name="T83" fmla="*/ 0 h 111"/>
                <a:gd name="T84" fmla="*/ 65 w 65"/>
                <a:gd name="T85" fmla="*/ 0 h 1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5"/>
                <a:gd name="T130" fmla="*/ 0 h 111"/>
                <a:gd name="T131" fmla="*/ 65 w 65"/>
                <a:gd name="T132" fmla="*/ 111 h 1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5" h="111">
                  <a:moveTo>
                    <a:pt x="65" y="0"/>
                  </a:moveTo>
                  <a:lnTo>
                    <a:pt x="57" y="11"/>
                  </a:lnTo>
                  <a:lnTo>
                    <a:pt x="23" y="11"/>
                  </a:lnTo>
                  <a:lnTo>
                    <a:pt x="15" y="27"/>
                  </a:lnTo>
                  <a:lnTo>
                    <a:pt x="31" y="31"/>
                  </a:lnTo>
                  <a:lnTo>
                    <a:pt x="42" y="38"/>
                  </a:lnTo>
                  <a:lnTo>
                    <a:pt x="54" y="46"/>
                  </a:lnTo>
                  <a:lnTo>
                    <a:pt x="61" y="57"/>
                  </a:lnTo>
                  <a:lnTo>
                    <a:pt x="61" y="69"/>
                  </a:lnTo>
                  <a:lnTo>
                    <a:pt x="61" y="80"/>
                  </a:lnTo>
                  <a:lnTo>
                    <a:pt x="57" y="88"/>
                  </a:lnTo>
                  <a:lnTo>
                    <a:pt x="54" y="92"/>
                  </a:lnTo>
                  <a:lnTo>
                    <a:pt x="50" y="100"/>
                  </a:lnTo>
                  <a:lnTo>
                    <a:pt x="46" y="103"/>
                  </a:lnTo>
                  <a:lnTo>
                    <a:pt x="38" y="107"/>
                  </a:lnTo>
                  <a:lnTo>
                    <a:pt x="31" y="111"/>
                  </a:lnTo>
                  <a:lnTo>
                    <a:pt x="19" y="111"/>
                  </a:lnTo>
                  <a:lnTo>
                    <a:pt x="11" y="111"/>
                  </a:lnTo>
                  <a:lnTo>
                    <a:pt x="8" y="107"/>
                  </a:lnTo>
                  <a:lnTo>
                    <a:pt x="4" y="107"/>
                  </a:lnTo>
                  <a:lnTo>
                    <a:pt x="0" y="103"/>
                  </a:lnTo>
                  <a:lnTo>
                    <a:pt x="4" y="100"/>
                  </a:lnTo>
                  <a:lnTo>
                    <a:pt x="4" y="96"/>
                  </a:lnTo>
                  <a:lnTo>
                    <a:pt x="8" y="96"/>
                  </a:lnTo>
                  <a:lnTo>
                    <a:pt x="11" y="96"/>
                  </a:lnTo>
                  <a:lnTo>
                    <a:pt x="15" y="96"/>
                  </a:lnTo>
                  <a:lnTo>
                    <a:pt x="15" y="100"/>
                  </a:lnTo>
                  <a:lnTo>
                    <a:pt x="23" y="103"/>
                  </a:lnTo>
                  <a:lnTo>
                    <a:pt x="31" y="103"/>
                  </a:lnTo>
                  <a:lnTo>
                    <a:pt x="38" y="103"/>
                  </a:lnTo>
                  <a:lnTo>
                    <a:pt x="46" y="96"/>
                  </a:lnTo>
                  <a:lnTo>
                    <a:pt x="50" y="88"/>
                  </a:lnTo>
                  <a:lnTo>
                    <a:pt x="54" y="80"/>
                  </a:lnTo>
                  <a:lnTo>
                    <a:pt x="50" y="69"/>
                  </a:lnTo>
                  <a:lnTo>
                    <a:pt x="46" y="61"/>
                  </a:lnTo>
                  <a:lnTo>
                    <a:pt x="38" y="54"/>
                  </a:lnTo>
                  <a:lnTo>
                    <a:pt x="27" y="46"/>
                  </a:lnTo>
                  <a:lnTo>
                    <a:pt x="19" y="42"/>
                  </a:lnTo>
                  <a:lnTo>
                    <a:pt x="4" y="42"/>
                  </a:lnTo>
                  <a:lnTo>
                    <a:pt x="27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8" name="Freeform 215"/>
            <p:cNvSpPr>
              <a:spLocks noEditPoints="1"/>
            </p:cNvSpPr>
            <p:nvPr/>
          </p:nvSpPr>
          <p:spPr bwMode="auto">
            <a:xfrm>
              <a:off x="4397" y="2362"/>
              <a:ext cx="69" cy="115"/>
            </a:xfrm>
            <a:custGeom>
              <a:avLst/>
              <a:gdLst>
                <a:gd name="T0" fmla="*/ 69 w 69"/>
                <a:gd name="T1" fmla="*/ 0 h 115"/>
                <a:gd name="T2" fmla="*/ 69 w 69"/>
                <a:gd name="T3" fmla="*/ 4 h 115"/>
                <a:gd name="T4" fmla="*/ 58 w 69"/>
                <a:gd name="T5" fmla="*/ 8 h 115"/>
                <a:gd name="T6" fmla="*/ 50 w 69"/>
                <a:gd name="T7" fmla="*/ 8 h 115"/>
                <a:gd name="T8" fmla="*/ 43 w 69"/>
                <a:gd name="T9" fmla="*/ 12 h 115"/>
                <a:gd name="T10" fmla="*/ 35 w 69"/>
                <a:gd name="T11" fmla="*/ 19 h 115"/>
                <a:gd name="T12" fmla="*/ 31 w 69"/>
                <a:gd name="T13" fmla="*/ 27 h 115"/>
                <a:gd name="T14" fmla="*/ 27 w 69"/>
                <a:gd name="T15" fmla="*/ 35 h 115"/>
                <a:gd name="T16" fmla="*/ 23 w 69"/>
                <a:gd name="T17" fmla="*/ 42 h 115"/>
                <a:gd name="T18" fmla="*/ 20 w 69"/>
                <a:gd name="T19" fmla="*/ 54 h 115"/>
                <a:gd name="T20" fmla="*/ 31 w 69"/>
                <a:gd name="T21" fmla="*/ 46 h 115"/>
                <a:gd name="T22" fmla="*/ 43 w 69"/>
                <a:gd name="T23" fmla="*/ 46 h 115"/>
                <a:gd name="T24" fmla="*/ 54 w 69"/>
                <a:gd name="T25" fmla="*/ 46 h 115"/>
                <a:gd name="T26" fmla="*/ 62 w 69"/>
                <a:gd name="T27" fmla="*/ 54 h 115"/>
                <a:gd name="T28" fmla="*/ 69 w 69"/>
                <a:gd name="T29" fmla="*/ 65 h 115"/>
                <a:gd name="T30" fmla="*/ 69 w 69"/>
                <a:gd name="T31" fmla="*/ 77 h 115"/>
                <a:gd name="T32" fmla="*/ 69 w 69"/>
                <a:gd name="T33" fmla="*/ 92 h 115"/>
                <a:gd name="T34" fmla="*/ 62 w 69"/>
                <a:gd name="T35" fmla="*/ 104 h 115"/>
                <a:gd name="T36" fmla="*/ 54 w 69"/>
                <a:gd name="T37" fmla="*/ 111 h 115"/>
                <a:gd name="T38" fmla="*/ 46 w 69"/>
                <a:gd name="T39" fmla="*/ 115 h 115"/>
                <a:gd name="T40" fmla="*/ 35 w 69"/>
                <a:gd name="T41" fmla="*/ 115 h 115"/>
                <a:gd name="T42" fmla="*/ 23 w 69"/>
                <a:gd name="T43" fmla="*/ 115 h 115"/>
                <a:gd name="T44" fmla="*/ 16 w 69"/>
                <a:gd name="T45" fmla="*/ 107 h 115"/>
                <a:gd name="T46" fmla="*/ 8 w 69"/>
                <a:gd name="T47" fmla="*/ 100 h 115"/>
                <a:gd name="T48" fmla="*/ 0 w 69"/>
                <a:gd name="T49" fmla="*/ 84 h 115"/>
                <a:gd name="T50" fmla="*/ 0 w 69"/>
                <a:gd name="T51" fmla="*/ 69 h 115"/>
                <a:gd name="T52" fmla="*/ 0 w 69"/>
                <a:gd name="T53" fmla="*/ 58 h 115"/>
                <a:gd name="T54" fmla="*/ 4 w 69"/>
                <a:gd name="T55" fmla="*/ 42 h 115"/>
                <a:gd name="T56" fmla="*/ 12 w 69"/>
                <a:gd name="T57" fmla="*/ 31 h 115"/>
                <a:gd name="T58" fmla="*/ 23 w 69"/>
                <a:gd name="T59" fmla="*/ 19 h 115"/>
                <a:gd name="T60" fmla="*/ 35 w 69"/>
                <a:gd name="T61" fmla="*/ 12 h 115"/>
                <a:gd name="T62" fmla="*/ 43 w 69"/>
                <a:gd name="T63" fmla="*/ 4 h 115"/>
                <a:gd name="T64" fmla="*/ 54 w 69"/>
                <a:gd name="T65" fmla="*/ 0 h 115"/>
                <a:gd name="T66" fmla="*/ 62 w 69"/>
                <a:gd name="T67" fmla="*/ 0 h 115"/>
                <a:gd name="T68" fmla="*/ 69 w 69"/>
                <a:gd name="T69" fmla="*/ 0 h 115"/>
                <a:gd name="T70" fmla="*/ 16 w 69"/>
                <a:gd name="T71" fmla="*/ 58 h 115"/>
                <a:gd name="T72" fmla="*/ 16 w 69"/>
                <a:gd name="T73" fmla="*/ 69 h 115"/>
                <a:gd name="T74" fmla="*/ 16 w 69"/>
                <a:gd name="T75" fmla="*/ 77 h 115"/>
                <a:gd name="T76" fmla="*/ 16 w 69"/>
                <a:gd name="T77" fmla="*/ 84 h 115"/>
                <a:gd name="T78" fmla="*/ 20 w 69"/>
                <a:gd name="T79" fmla="*/ 92 h 115"/>
                <a:gd name="T80" fmla="*/ 23 w 69"/>
                <a:gd name="T81" fmla="*/ 100 h 115"/>
                <a:gd name="T82" fmla="*/ 27 w 69"/>
                <a:gd name="T83" fmla="*/ 107 h 115"/>
                <a:gd name="T84" fmla="*/ 31 w 69"/>
                <a:gd name="T85" fmla="*/ 111 h 115"/>
                <a:gd name="T86" fmla="*/ 35 w 69"/>
                <a:gd name="T87" fmla="*/ 111 h 115"/>
                <a:gd name="T88" fmla="*/ 43 w 69"/>
                <a:gd name="T89" fmla="*/ 111 h 115"/>
                <a:gd name="T90" fmla="*/ 50 w 69"/>
                <a:gd name="T91" fmla="*/ 104 h 115"/>
                <a:gd name="T92" fmla="*/ 54 w 69"/>
                <a:gd name="T93" fmla="*/ 96 h 115"/>
                <a:gd name="T94" fmla="*/ 54 w 69"/>
                <a:gd name="T95" fmla="*/ 84 h 115"/>
                <a:gd name="T96" fmla="*/ 54 w 69"/>
                <a:gd name="T97" fmla="*/ 73 h 115"/>
                <a:gd name="T98" fmla="*/ 50 w 69"/>
                <a:gd name="T99" fmla="*/ 61 h 115"/>
                <a:gd name="T100" fmla="*/ 43 w 69"/>
                <a:gd name="T101" fmla="*/ 54 h 115"/>
                <a:gd name="T102" fmla="*/ 35 w 69"/>
                <a:gd name="T103" fmla="*/ 50 h 115"/>
                <a:gd name="T104" fmla="*/ 31 w 69"/>
                <a:gd name="T105" fmla="*/ 54 h 115"/>
                <a:gd name="T106" fmla="*/ 27 w 69"/>
                <a:gd name="T107" fmla="*/ 54 h 115"/>
                <a:gd name="T108" fmla="*/ 23 w 69"/>
                <a:gd name="T109" fmla="*/ 54 h 115"/>
                <a:gd name="T110" fmla="*/ 16 w 69"/>
                <a:gd name="T111" fmla="*/ 58 h 11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9"/>
                <a:gd name="T169" fmla="*/ 0 h 115"/>
                <a:gd name="T170" fmla="*/ 69 w 69"/>
                <a:gd name="T171" fmla="*/ 115 h 11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9" h="115">
                  <a:moveTo>
                    <a:pt x="69" y="0"/>
                  </a:moveTo>
                  <a:lnTo>
                    <a:pt x="69" y="4"/>
                  </a:lnTo>
                  <a:lnTo>
                    <a:pt x="58" y="8"/>
                  </a:lnTo>
                  <a:lnTo>
                    <a:pt x="50" y="8"/>
                  </a:lnTo>
                  <a:lnTo>
                    <a:pt x="43" y="12"/>
                  </a:lnTo>
                  <a:lnTo>
                    <a:pt x="35" y="19"/>
                  </a:lnTo>
                  <a:lnTo>
                    <a:pt x="31" y="27"/>
                  </a:lnTo>
                  <a:lnTo>
                    <a:pt x="27" y="35"/>
                  </a:lnTo>
                  <a:lnTo>
                    <a:pt x="23" y="42"/>
                  </a:lnTo>
                  <a:lnTo>
                    <a:pt x="20" y="54"/>
                  </a:lnTo>
                  <a:lnTo>
                    <a:pt x="31" y="46"/>
                  </a:lnTo>
                  <a:lnTo>
                    <a:pt x="43" y="46"/>
                  </a:lnTo>
                  <a:lnTo>
                    <a:pt x="54" y="46"/>
                  </a:lnTo>
                  <a:lnTo>
                    <a:pt x="62" y="54"/>
                  </a:lnTo>
                  <a:lnTo>
                    <a:pt x="69" y="65"/>
                  </a:lnTo>
                  <a:lnTo>
                    <a:pt x="69" y="77"/>
                  </a:lnTo>
                  <a:lnTo>
                    <a:pt x="69" y="92"/>
                  </a:lnTo>
                  <a:lnTo>
                    <a:pt x="62" y="104"/>
                  </a:lnTo>
                  <a:lnTo>
                    <a:pt x="54" y="111"/>
                  </a:lnTo>
                  <a:lnTo>
                    <a:pt x="46" y="115"/>
                  </a:lnTo>
                  <a:lnTo>
                    <a:pt x="35" y="115"/>
                  </a:lnTo>
                  <a:lnTo>
                    <a:pt x="23" y="115"/>
                  </a:lnTo>
                  <a:lnTo>
                    <a:pt x="16" y="107"/>
                  </a:lnTo>
                  <a:lnTo>
                    <a:pt x="8" y="100"/>
                  </a:lnTo>
                  <a:lnTo>
                    <a:pt x="0" y="84"/>
                  </a:lnTo>
                  <a:lnTo>
                    <a:pt x="0" y="69"/>
                  </a:lnTo>
                  <a:lnTo>
                    <a:pt x="0" y="58"/>
                  </a:lnTo>
                  <a:lnTo>
                    <a:pt x="4" y="42"/>
                  </a:lnTo>
                  <a:lnTo>
                    <a:pt x="12" y="31"/>
                  </a:lnTo>
                  <a:lnTo>
                    <a:pt x="23" y="19"/>
                  </a:lnTo>
                  <a:lnTo>
                    <a:pt x="35" y="12"/>
                  </a:lnTo>
                  <a:lnTo>
                    <a:pt x="43" y="4"/>
                  </a:lnTo>
                  <a:lnTo>
                    <a:pt x="54" y="0"/>
                  </a:lnTo>
                  <a:lnTo>
                    <a:pt x="62" y="0"/>
                  </a:lnTo>
                  <a:lnTo>
                    <a:pt x="69" y="0"/>
                  </a:lnTo>
                  <a:close/>
                  <a:moveTo>
                    <a:pt x="16" y="58"/>
                  </a:moveTo>
                  <a:lnTo>
                    <a:pt x="16" y="69"/>
                  </a:lnTo>
                  <a:lnTo>
                    <a:pt x="16" y="77"/>
                  </a:lnTo>
                  <a:lnTo>
                    <a:pt x="16" y="84"/>
                  </a:lnTo>
                  <a:lnTo>
                    <a:pt x="20" y="92"/>
                  </a:lnTo>
                  <a:lnTo>
                    <a:pt x="23" y="100"/>
                  </a:lnTo>
                  <a:lnTo>
                    <a:pt x="27" y="107"/>
                  </a:lnTo>
                  <a:lnTo>
                    <a:pt x="31" y="111"/>
                  </a:lnTo>
                  <a:lnTo>
                    <a:pt x="35" y="111"/>
                  </a:lnTo>
                  <a:lnTo>
                    <a:pt x="43" y="111"/>
                  </a:lnTo>
                  <a:lnTo>
                    <a:pt x="50" y="104"/>
                  </a:lnTo>
                  <a:lnTo>
                    <a:pt x="54" y="96"/>
                  </a:lnTo>
                  <a:lnTo>
                    <a:pt x="54" y="84"/>
                  </a:lnTo>
                  <a:lnTo>
                    <a:pt x="54" y="73"/>
                  </a:lnTo>
                  <a:lnTo>
                    <a:pt x="50" y="61"/>
                  </a:lnTo>
                  <a:lnTo>
                    <a:pt x="43" y="54"/>
                  </a:lnTo>
                  <a:lnTo>
                    <a:pt x="35" y="50"/>
                  </a:lnTo>
                  <a:lnTo>
                    <a:pt x="31" y="54"/>
                  </a:lnTo>
                  <a:lnTo>
                    <a:pt x="27" y="54"/>
                  </a:lnTo>
                  <a:lnTo>
                    <a:pt x="23" y="54"/>
                  </a:lnTo>
                  <a:lnTo>
                    <a:pt x="16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9" name="Rectangle 216"/>
            <p:cNvSpPr>
              <a:spLocks noChangeArrowheads="1"/>
            </p:cNvSpPr>
            <p:nvPr/>
          </p:nvSpPr>
          <p:spPr bwMode="auto">
            <a:xfrm>
              <a:off x="4670" y="2335"/>
              <a:ext cx="7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Freeform 217"/>
            <p:cNvSpPr>
              <a:spLocks/>
            </p:cNvSpPr>
            <p:nvPr/>
          </p:nvSpPr>
          <p:spPr bwMode="auto">
            <a:xfrm>
              <a:off x="4881" y="2458"/>
              <a:ext cx="19" cy="19"/>
            </a:xfrm>
            <a:custGeom>
              <a:avLst/>
              <a:gdLst>
                <a:gd name="T0" fmla="*/ 7 w 19"/>
                <a:gd name="T1" fmla="*/ 0 h 19"/>
                <a:gd name="T2" fmla="*/ 11 w 19"/>
                <a:gd name="T3" fmla="*/ 0 h 19"/>
                <a:gd name="T4" fmla="*/ 15 w 19"/>
                <a:gd name="T5" fmla="*/ 4 h 19"/>
                <a:gd name="T6" fmla="*/ 19 w 19"/>
                <a:gd name="T7" fmla="*/ 8 h 19"/>
                <a:gd name="T8" fmla="*/ 19 w 19"/>
                <a:gd name="T9" fmla="*/ 11 h 19"/>
                <a:gd name="T10" fmla="*/ 19 w 19"/>
                <a:gd name="T11" fmla="*/ 15 h 19"/>
                <a:gd name="T12" fmla="*/ 15 w 19"/>
                <a:gd name="T13" fmla="*/ 19 h 19"/>
                <a:gd name="T14" fmla="*/ 11 w 19"/>
                <a:gd name="T15" fmla="*/ 19 h 19"/>
                <a:gd name="T16" fmla="*/ 7 w 19"/>
                <a:gd name="T17" fmla="*/ 19 h 19"/>
                <a:gd name="T18" fmla="*/ 4 w 19"/>
                <a:gd name="T19" fmla="*/ 19 h 19"/>
                <a:gd name="T20" fmla="*/ 4 w 19"/>
                <a:gd name="T21" fmla="*/ 19 h 19"/>
                <a:gd name="T22" fmla="*/ 0 w 19"/>
                <a:gd name="T23" fmla="*/ 15 h 19"/>
                <a:gd name="T24" fmla="*/ 0 w 19"/>
                <a:gd name="T25" fmla="*/ 11 h 19"/>
                <a:gd name="T26" fmla="*/ 0 w 19"/>
                <a:gd name="T27" fmla="*/ 8 h 19"/>
                <a:gd name="T28" fmla="*/ 4 w 19"/>
                <a:gd name="T29" fmla="*/ 4 h 19"/>
                <a:gd name="T30" fmla="*/ 4 w 19"/>
                <a:gd name="T31" fmla="*/ 0 h 19"/>
                <a:gd name="T32" fmla="*/ 7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7" y="0"/>
                  </a:moveTo>
                  <a:lnTo>
                    <a:pt x="11" y="0"/>
                  </a:lnTo>
                  <a:lnTo>
                    <a:pt x="15" y="4"/>
                  </a:lnTo>
                  <a:lnTo>
                    <a:pt x="19" y="8"/>
                  </a:lnTo>
                  <a:lnTo>
                    <a:pt x="19" y="11"/>
                  </a:lnTo>
                  <a:lnTo>
                    <a:pt x="19" y="15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1" name="Freeform 218"/>
            <p:cNvSpPr>
              <a:spLocks noEditPoints="1"/>
            </p:cNvSpPr>
            <p:nvPr/>
          </p:nvSpPr>
          <p:spPr bwMode="auto">
            <a:xfrm>
              <a:off x="4915" y="2362"/>
              <a:ext cx="73" cy="115"/>
            </a:xfrm>
            <a:custGeom>
              <a:avLst/>
              <a:gdLst>
                <a:gd name="T0" fmla="*/ 0 w 73"/>
                <a:gd name="T1" fmla="*/ 58 h 115"/>
                <a:gd name="T2" fmla="*/ 4 w 73"/>
                <a:gd name="T3" fmla="*/ 42 h 115"/>
                <a:gd name="T4" fmla="*/ 8 w 73"/>
                <a:gd name="T5" fmla="*/ 27 h 115"/>
                <a:gd name="T6" fmla="*/ 16 w 73"/>
                <a:gd name="T7" fmla="*/ 15 h 115"/>
                <a:gd name="T8" fmla="*/ 23 w 73"/>
                <a:gd name="T9" fmla="*/ 8 h 115"/>
                <a:gd name="T10" fmla="*/ 31 w 73"/>
                <a:gd name="T11" fmla="*/ 4 h 115"/>
                <a:gd name="T12" fmla="*/ 39 w 73"/>
                <a:gd name="T13" fmla="*/ 0 h 115"/>
                <a:gd name="T14" fmla="*/ 46 w 73"/>
                <a:gd name="T15" fmla="*/ 4 h 115"/>
                <a:gd name="T16" fmla="*/ 54 w 73"/>
                <a:gd name="T17" fmla="*/ 8 h 115"/>
                <a:gd name="T18" fmla="*/ 58 w 73"/>
                <a:gd name="T19" fmla="*/ 15 h 115"/>
                <a:gd name="T20" fmla="*/ 66 w 73"/>
                <a:gd name="T21" fmla="*/ 27 h 115"/>
                <a:gd name="T22" fmla="*/ 69 w 73"/>
                <a:gd name="T23" fmla="*/ 42 h 115"/>
                <a:gd name="T24" fmla="*/ 73 w 73"/>
                <a:gd name="T25" fmla="*/ 58 h 115"/>
                <a:gd name="T26" fmla="*/ 69 w 73"/>
                <a:gd name="T27" fmla="*/ 77 h 115"/>
                <a:gd name="T28" fmla="*/ 66 w 73"/>
                <a:gd name="T29" fmla="*/ 92 h 115"/>
                <a:gd name="T30" fmla="*/ 62 w 73"/>
                <a:gd name="T31" fmla="*/ 104 h 115"/>
                <a:gd name="T32" fmla="*/ 54 w 73"/>
                <a:gd name="T33" fmla="*/ 111 h 115"/>
                <a:gd name="T34" fmla="*/ 43 w 73"/>
                <a:gd name="T35" fmla="*/ 115 h 115"/>
                <a:gd name="T36" fmla="*/ 35 w 73"/>
                <a:gd name="T37" fmla="*/ 115 h 115"/>
                <a:gd name="T38" fmla="*/ 27 w 73"/>
                <a:gd name="T39" fmla="*/ 115 h 115"/>
                <a:gd name="T40" fmla="*/ 20 w 73"/>
                <a:gd name="T41" fmla="*/ 107 h 115"/>
                <a:gd name="T42" fmla="*/ 12 w 73"/>
                <a:gd name="T43" fmla="*/ 96 h 115"/>
                <a:gd name="T44" fmla="*/ 4 w 73"/>
                <a:gd name="T45" fmla="*/ 81 h 115"/>
                <a:gd name="T46" fmla="*/ 0 w 73"/>
                <a:gd name="T47" fmla="*/ 58 h 115"/>
                <a:gd name="T48" fmla="*/ 16 w 73"/>
                <a:gd name="T49" fmla="*/ 61 h 115"/>
                <a:gd name="T50" fmla="*/ 20 w 73"/>
                <a:gd name="T51" fmla="*/ 81 h 115"/>
                <a:gd name="T52" fmla="*/ 23 w 73"/>
                <a:gd name="T53" fmla="*/ 100 h 115"/>
                <a:gd name="T54" fmla="*/ 27 w 73"/>
                <a:gd name="T55" fmla="*/ 107 h 115"/>
                <a:gd name="T56" fmla="*/ 31 w 73"/>
                <a:gd name="T57" fmla="*/ 111 h 115"/>
                <a:gd name="T58" fmla="*/ 35 w 73"/>
                <a:gd name="T59" fmla="*/ 111 h 115"/>
                <a:gd name="T60" fmla="*/ 43 w 73"/>
                <a:gd name="T61" fmla="*/ 111 h 115"/>
                <a:gd name="T62" fmla="*/ 46 w 73"/>
                <a:gd name="T63" fmla="*/ 107 h 115"/>
                <a:gd name="T64" fmla="*/ 50 w 73"/>
                <a:gd name="T65" fmla="*/ 104 h 115"/>
                <a:gd name="T66" fmla="*/ 54 w 73"/>
                <a:gd name="T67" fmla="*/ 92 h 115"/>
                <a:gd name="T68" fmla="*/ 54 w 73"/>
                <a:gd name="T69" fmla="*/ 77 h 115"/>
                <a:gd name="T70" fmla="*/ 58 w 73"/>
                <a:gd name="T71" fmla="*/ 54 h 115"/>
                <a:gd name="T72" fmla="*/ 54 w 73"/>
                <a:gd name="T73" fmla="*/ 38 h 115"/>
                <a:gd name="T74" fmla="*/ 54 w 73"/>
                <a:gd name="T75" fmla="*/ 23 h 115"/>
                <a:gd name="T76" fmla="*/ 50 w 73"/>
                <a:gd name="T77" fmla="*/ 15 h 115"/>
                <a:gd name="T78" fmla="*/ 46 w 73"/>
                <a:gd name="T79" fmla="*/ 8 h 115"/>
                <a:gd name="T80" fmla="*/ 43 w 73"/>
                <a:gd name="T81" fmla="*/ 8 h 115"/>
                <a:gd name="T82" fmla="*/ 39 w 73"/>
                <a:gd name="T83" fmla="*/ 8 h 115"/>
                <a:gd name="T84" fmla="*/ 31 w 73"/>
                <a:gd name="T85" fmla="*/ 8 h 115"/>
                <a:gd name="T86" fmla="*/ 27 w 73"/>
                <a:gd name="T87" fmla="*/ 12 h 115"/>
                <a:gd name="T88" fmla="*/ 23 w 73"/>
                <a:gd name="T89" fmla="*/ 19 h 115"/>
                <a:gd name="T90" fmla="*/ 20 w 73"/>
                <a:gd name="T91" fmla="*/ 31 h 115"/>
                <a:gd name="T92" fmla="*/ 20 w 73"/>
                <a:gd name="T93" fmla="*/ 46 h 115"/>
                <a:gd name="T94" fmla="*/ 16 w 73"/>
                <a:gd name="T95" fmla="*/ 61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5"/>
                <a:gd name="T146" fmla="*/ 73 w 73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5">
                  <a:moveTo>
                    <a:pt x="0" y="58"/>
                  </a:moveTo>
                  <a:lnTo>
                    <a:pt x="4" y="42"/>
                  </a:lnTo>
                  <a:lnTo>
                    <a:pt x="8" y="27"/>
                  </a:lnTo>
                  <a:lnTo>
                    <a:pt x="16" y="15"/>
                  </a:lnTo>
                  <a:lnTo>
                    <a:pt x="23" y="8"/>
                  </a:lnTo>
                  <a:lnTo>
                    <a:pt x="31" y="4"/>
                  </a:lnTo>
                  <a:lnTo>
                    <a:pt x="39" y="0"/>
                  </a:lnTo>
                  <a:lnTo>
                    <a:pt x="46" y="4"/>
                  </a:lnTo>
                  <a:lnTo>
                    <a:pt x="54" y="8"/>
                  </a:lnTo>
                  <a:lnTo>
                    <a:pt x="58" y="15"/>
                  </a:lnTo>
                  <a:lnTo>
                    <a:pt x="66" y="27"/>
                  </a:lnTo>
                  <a:lnTo>
                    <a:pt x="69" y="42"/>
                  </a:lnTo>
                  <a:lnTo>
                    <a:pt x="73" y="58"/>
                  </a:lnTo>
                  <a:lnTo>
                    <a:pt x="69" y="77"/>
                  </a:lnTo>
                  <a:lnTo>
                    <a:pt x="66" y="92"/>
                  </a:lnTo>
                  <a:lnTo>
                    <a:pt x="62" y="104"/>
                  </a:lnTo>
                  <a:lnTo>
                    <a:pt x="54" y="111"/>
                  </a:lnTo>
                  <a:lnTo>
                    <a:pt x="43" y="115"/>
                  </a:lnTo>
                  <a:lnTo>
                    <a:pt x="35" y="115"/>
                  </a:lnTo>
                  <a:lnTo>
                    <a:pt x="27" y="115"/>
                  </a:lnTo>
                  <a:lnTo>
                    <a:pt x="20" y="107"/>
                  </a:lnTo>
                  <a:lnTo>
                    <a:pt x="12" y="96"/>
                  </a:lnTo>
                  <a:lnTo>
                    <a:pt x="4" y="81"/>
                  </a:lnTo>
                  <a:lnTo>
                    <a:pt x="0" y="58"/>
                  </a:lnTo>
                  <a:close/>
                  <a:moveTo>
                    <a:pt x="16" y="61"/>
                  </a:moveTo>
                  <a:lnTo>
                    <a:pt x="20" y="81"/>
                  </a:lnTo>
                  <a:lnTo>
                    <a:pt x="23" y="100"/>
                  </a:lnTo>
                  <a:lnTo>
                    <a:pt x="27" y="107"/>
                  </a:lnTo>
                  <a:lnTo>
                    <a:pt x="31" y="111"/>
                  </a:lnTo>
                  <a:lnTo>
                    <a:pt x="35" y="111"/>
                  </a:lnTo>
                  <a:lnTo>
                    <a:pt x="43" y="111"/>
                  </a:lnTo>
                  <a:lnTo>
                    <a:pt x="46" y="107"/>
                  </a:lnTo>
                  <a:lnTo>
                    <a:pt x="50" y="104"/>
                  </a:lnTo>
                  <a:lnTo>
                    <a:pt x="54" y="92"/>
                  </a:lnTo>
                  <a:lnTo>
                    <a:pt x="54" y="77"/>
                  </a:lnTo>
                  <a:lnTo>
                    <a:pt x="58" y="54"/>
                  </a:lnTo>
                  <a:lnTo>
                    <a:pt x="54" y="38"/>
                  </a:lnTo>
                  <a:lnTo>
                    <a:pt x="54" y="23"/>
                  </a:lnTo>
                  <a:lnTo>
                    <a:pt x="50" y="15"/>
                  </a:lnTo>
                  <a:lnTo>
                    <a:pt x="46" y="8"/>
                  </a:lnTo>
                  <a:lnTo>
                    <a:pt x="43" y="8"/>
                  </a:lnTo>
                  <a:lnTo>
                    <a:pt x="39" y="8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3" y="19"/>
                  </a:lnTo>
                  <a:lnTo>
                    <a:pt x="20" y="31"/>
                  </a:lnTo>
                  <a:lnTo>
                    <a:pt x="20" y="46"/>
                  </a:lnTo>
                  <a:lnTo>
                    <a:pt x="16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2" name="Freeform 219"/>
            <p:cNvSpPr>
              <a:spLocks noEditPoints="1"/>
            </p:cNvSpPr>
            <p:nvPr/>
          </p:nvSpPr>
          <p:spPr bwMode="auto">
            <a:xfrm>
              <a:off x="5000" y="2362"/>
              <a:ext cx="73" cy="115"/>
            </a:xfrm>
            <a:custGeom>
              <a:avLst/>
              <a:gdLst>
                <a:gd name="T0" fmla="*/ 0 w 73"/>
                <a:gd name="T1" fmla="*/ 58 h 115"/>
                <a:gd name="T2" fmla="*/ 4 w 73"/>
                <a:gd name="T3" fmla="*/ 42 h 115"/>
                <a:gd name="T4" fmla="*/ 7 w 73"/>
                <a:gd name="T5" fmla="*/ 27 h 115"/>
                <a:gd name="T6" fmla="*/ 11 w 73"/>
                <a:gd name="T7" fmla="*/ 15 h 115"/>
                <a:gd name="T8" fmla="*/ 23 w 73"/>
                <a:gd name="T9" fmla="*/ 8 h 115"/>
                <a:gd name="T10" fmla="*/ 30 w 73"/>
                <a:gd name="T11" fmla="*/ 4 h 115"/>
                <a:gd name="T12" fmla="*/ 34 w 73"/>
                <a:gd name="T13" fmla="*/ 0 h 115"/>
                <a:gd name="T14" fmla="*/ 46 w 73"/>
                <a:gd name="T15" fmla="*/ 4 h 115"/>
                <a:gd name="T16" fmla="*/ 53 w 73"/>
                <a:gd name="T17" fmla="*/ 8 h 115"/>
                <a:gd name="T18" fmla="*/ 57 w 73"/>
                <a:gd name="T19" fmla="*/ 15 h 115"/>
                <a:gd name="T20" fmla="*/ 65 w 73"/>
                <a:gd name="T21" fmla="*/ 27 h 115"/>
                <a:gd name="T22" fmla="*/ 69 w 73"/>
                <a:gd name="T23" fmla="*/ 42 h 115"/>
                <a:gd name="T24" fmla="*/ 73 w 73"/>
                <a:gd name="T25" fmla="*/ 58 h 115"/>
                <a:gd name="T26" fmla="*/ 69 w 73"/>
                <a:gd name="T27" fmla="*/ 77 h 115"/>
                <a:gd name="T28" fmla="*/ 65 w 73"/>
                <a:gd name="T29" fmla="*/ 92 h 115"/>
                <a:gd name="T30" fmla="*/ 61 w 73"/>
                <a:gd name="T31" fmla="*/ 104 h 115"/>
                <a:gd name="T32" fmla="*/ 53 w 73"/>
                <a:gd name="T33" fmla="*/ 111 h 115"/>
                <a:gd name="T34" fmla="*/ 42 w 73"/>
                <a:gd name="T35" fmla="*/ 115 h 115"/>
                <a:gd name="T36" fmla="*/ 34 w 73"/>
                <a:gd name="T37" fmla="*/ 115 h 115"/>
                <a:gd name="T38" fmla="*/ 27 w 73"/>
                <a:gd name="T39" fmla="*/ 115 h 115"/>
                <a:gd name="T40" fmla="*/ 19 w 73"/>
                <a:gd name="T41" fmla="*/ 107 h 115"/>
                <a:gd name="T42" fmla="*/ 11 w 73"/>
                <a:gd name="T43" fmla="*/ 96 h 115"/>
                <a:gd name="T44" fmla="*/ 4 w 73"/>
                <a:gd name="T45" fmla="*/ 81 h 115"/>
                <a:gd name="T46" fmla="*/ 0 w 73"/>
                <a:gd name="T47" fmla="*/ 58 h 115"/>
                <a:gd name="T48" fmla="*/ 15 w 73"/>
                <a:gd name="T49" fmla="*/ 61 h 115"/>
                <a:gd name="T50" fmla="*/ 19 w 73"/>
                <a:gd name="T51" fmla="*/ 81 h 115"/>
                <a:gd name="T52" fmla="*/ 23 w 73"/>
                <a:gd name="T53" fmla="*/ 100 h 115"/>
                <a:gd name="T54" fmla="*/ 27 w 73"/>
                <a:gd name="T55" fmla="*/ 107 h 115"/>
                <a:gd name="T56" fmla="*/ 30 w 73"/>
                <a:gd name="T57" fmla="*/ 111 h 115"/>
                <a:gd name="T58" fmla="*/ 34 w 73"/>
                <a:gd name="T59" fmla="*/ 111 h 115"/>
                <a:gd name="T60" fmla="*/ 38 w 73"/>
                <a:gd name="T61" fmla="*/ 111 h 115"/>
                <a:gd name="T62" fmla="*/ 46 w 73"/>
                <a:gd name="T63" fmla="*/ 107 h 115"/>
                <a:gd name="T64" fmla="*/ 50 w 73"/>
                <a:gd name="T65" fmla="*/ 104 h 115"/>
                <a:gd name="T66" fmla="*/ 50 w 73"/>
                <a:gd name="T67" fmla="*/ 92 h 115"/>
                <a:gd name="T68" fmla="*/ 53 w 73"/>
                <a:gd name="T69" fmla="*/ 77 h 115"/>
                <a:gd name="T70" fmla="*/ 53 w 73"/>
                <a:gd name="T71" fmla="*/ 54 h 115"/>
                <a:gd name="T72" fmla="*/ 53 w 73"/>
                <a:gd name="T73" fmla="*/ 38 h 115"/>
                <a:gd name="T74" fmla="*/ 50 w 73"/>
                <a:gd name="T75" fmla="*/ 23 h 115"/>
                <a:gd name="T76" fmla="*/ 50 w 73"/>
                <a:gd name="T77" fmla="*/ 15 h 115"/>
                <a:gd name="T78" fmla="*/ 46 w 73"/>
                <a:gd name="T79" fmla="*/ 8 h 115"/>
                <a:gd name="T80" fmla="*/ 42 w 73"/>
                <a:gd name="T81" fmla="*/ 8 h 115"/>
                <a:gd name="T82" fmla="*/ 34 w 73"/>
                <a:gd name="T83" fmla="*/ 8 h 115"/>
                <a:gd name="T84" fmla="*/ 30 w 73"/>
                <a:gd name="T85" fmla="*/ 8 h 115"/>
                <a:gd name="T86" fmla="*/ 27 w 73"/>
                <a:gd name="T87" fmla="*/ 12 h 115"/>
                <a:gd name="T88" fmla="*/ 23 w 73"/>
                <a:gd name="T89" fmla="*/ 19 h 115"/>
                <a:gd name="T90" fmla="*/ 19 w 73"/>
                <a:gd name="T91" fmla="*/ 31 h 115"/>
                <a:gd name="T92" fmla="*/ 19 w 73"/>
                <a:gd name="T93" fmla="*/ 46 h 115"/>
                <a:gd name="T94" fmla="*/ 15 w 73"/>
                <a:gd name="T95" fmla="*/ 61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5"/>
                <a:gd name="T146" fmla="*/ 73 w 73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5">
                  <a:moveTo>
                    <a:pt x="0" y="58"/>
                  </a:moveTo>
                  <a:lnTo>
                    <a:pt x="4" y="42"/>
                  </a:lnTo>
                  <a:lnTo>
                    <a:pt x="7" y="27"/>
                  </a:lnTo>
                  <a:lnTo>
                    <a:pt x="11" y="15"/>
                  </a:lnTo>
                  <a:lnTo>
                    <a:pt x="23" y="8"/>
                  </a:lnTo>
                  <a:lnTo>
                    <a:pt x="30" y="4"/>
                  </a:lnTo>
                  <a:lnTo>
                    <a:pt x="34" y="0"/>
                  </a:lnTo>
                  <a:lnTo>
                    <a:pt x="46" y="4"/>
                  </a:lnTo>
                  <a:lnTo>
                    <a:pt x="53" y="8"/>
                  </a:lnTo>
                  <a:lnTo>
                    <a:pt x="57" y="15"/>
                  </a:lnTo>
                  <a:lnTo>
                    <a:pt x="65" y="27"/>
                  </a:lnTo>
                  <a:lnTo>
                    <a:pt x="69" y="42"/>
                  </a:lnTo>
                  <a:lnTo>
                    <a:pt x="73" y="58"/>
                  </a:lnTo>
                  <a:lnTo>
                    <a:pt x="69" y="77"/>
                  </a:lnTo>
                  <a:lnTo>
                    <a:pt x="65" y="92"/>
                  </a:lnTo>
                  <a:lnTo>
                    <a:pt x="61" y="104"/>
                  </a:lnTo>
                  <a:lnTo>
                    <a:pt x="53" y="111"/>
                  </a:lnTo>
                  <a:lnTo>
                    <a:pt x="42" y="115"/>
                  </a:lnTo>
                  <a:lnTo>
                    <a:pt x="34" y="115"/>
                  </a:lnTo>
                  <a:lnTo>
                    <a:pt x="27" y="115"/>
                  </a:lnTo>
                  <a:lnTo>
                    <a:pt x="19" y="107"/>
                  </a:lnTo>
                  <a:lnTo>
                    <a:pt x="11" y="96"/>
                  </a:lnTo>
                  <a:lnTo>
                    <a:pt x="4" y="81"/>
                  </a:lnTo>
                  <a:lnTo>
                    <a:pt x="0" y="58"/>
                  </a:lnTo>
                  <a:close/>
                  <a:moveTo>
                    <a:pt x="15" y="61"/>
                  </a:moveTo>
                  <a:lnTo>
                    <a:pt x="19" y="81"/>
                  </a:lnTo>
                  <a:lnTo>
                    <a:pt x="23" y="100"/>
                  </a:lnTo>
                  <a:lnTo>
                    <a:pt x="27" y="107"/>
                  </a:lnTo>
                  <a:lnTo>
                    <a:pt x="30" y="111"/>
                  </a:lnTo>
                  <a:lnTo>
                    <a:pt x="34" y="111"/>
                  </a:lnTo>
                  <a:lnTo>
                    <a:pt x="38" y="111"/>
                  </a:lnTo>
                  <a:lnTo>
                    <a:pt x="46" y="107"/>
                  </a:lnTo>
                  <a:lnTo>
                    <a:pt x="50" y="104"/>
                  </a:lnTo>
                  <a:lnTo>
                    <a:pt x="50" y="92"/>
                  </a:lnTo>
                  <a:lnTo>
                    <a:pt x="53" y="77"/>
                  </a:lnTo>
                  <a:lnTo>
                    <a:pt x="53" y="54"/>
                  </a:lnTo>
                  <a:lnTo>
                    <a:pt x="53" y="38"/>
                  </a:lnTo>
                  <a:lnTo>
                    <a:pt x="50" y="23"/>
                  </a:lnTo>
                  <a:lnTo>
                    <a:pt x="50" y="15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7" y="12"/>
                  </a:lnTo>
                  <a:lnTo>
                    <a:pt x="23" y="19"/>
                  </a:lnTo>
                  <a:lnTo>
                    <a:pt x="19" y="31"/>
                  </a:lnTo>
                  <a:lnTo>
                    <a:pt x="19" y="46"/>
                  </a:lnTo>
                  <a:lnTo>
                    <a:pt x="15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3" name="Freeform 220"/>
            <p:cNvSpPr>
              <a:spLocks noEditPoints="1"/>
            </p:cNvSpPr>
            <p:nvPr/>
          </p:nvSpPr>
          <p:spPr bwMode="auto">
            <a:xfrm>
              <a:off x="5080" y="2362"/>
              <a:ext cx="73" cy="115"/>
            </a:xfrm>
            <a:custGeom>
              <a:avLst/>
              <a:gdLst>
                <a:gd name="T0" fmla="*/ 73 w 73"/>
                <a:gd name="T1" fmla="*/ 73 h 115"/>
                <a:gd name="T2" fmla="*/ 73 w 73"/>
                <a:gd name="T3" fmla="*/ 84 h 115"/>
                <a:gd name="T4" fmla="*/ 58 w 73"/>
                <a:gd name="T5" fmla="*/ 84 h 115"/>
                <a:gd name="T6" fmla="*/ 58 w 73"/>
                <a:gd name="T7" fmla="*/ 115 h 115"/>
                <a:gd name="T8" fmla="*/ 46 w 73"/>
                <a:gd name="T9" fmla="*/ 115 h 115"/>
                <a:gd name="T10" fmla="*/ 46 w 73"/>
                <a:gd name="T11" fmla="*/ 84 h 115"/>
                <a:gd name="T12" fmla="*/ 0 w 73"/>
                <a:gd name="T13" fmla="*/ 84 h 115"/>
                <a:gd name="T14" fmla="*/ 0 w 73"/>
                <a:gd name="T15" fmla="*/ 77 h 115"/>
                <a:gd name="T16" fmla="*/ 50 w 73"/>
                <a:gd name="T17" fmla="*/ 0 h 115"/>
                <a:gd name="T18" fmla="*/ 58 w 73"/>
                <a:gd name="T19" fmla="*/ 0 h 115"/>
                <a:gd name="T20" fmla="*/ 58 w 73"/>
                <a:gd name="T21" fmla="*/ 73 h 115"/>
                <a:gd name="T22" fmla="*/ 73 w 73"/>
                <a:gd name="T23" fmla="*/ 73 h 115"/>
                <a:gd name="T24" fmla="*/ 46 w 73"/>
                <a:gd name="T25" fmla="*/ 73 h 115"/>
                <a:gd name="T26" fmla="*/ 46 w 73"/>
                <a:gd name="T27" fmla="*/ 15 h 115"/>
                <a:gd name="T28" fmla="*/ 8 w 73"/>
                <a:gd name="T29" fmla="*/ 73 h 115"/>
                <a:gd name="T30" fmla="*/ 46 w 73"/>
                <a:gd name="T31" fmla="*/ 73 h 1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3"/>
                <a:gd name="T49" fmla="*/ 0 h 115"/>
                <a:gd name="T50" fmla="*/ 73 w 73"/>
                <a:gd name="T51" fmla="*/ 115 h 1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3" h="115">
                  <a:moveTo>
                    <a:pt x="73" y="73"/>
                  </a:moveTo>
                  <a:lnTo>
                    <a:pt x="73" y="84"/>
                  </a:lnTo>
                  <a:lnTo>
                    <a:pt x="58" y="84"/>
                  </a:lnTo>
                  <a:lnTo>
                    <a:pt x="58" y="115"/>
                  </a:lnTo>
                  <a:lnTo>
                    <a:pt x="46" y="115"/>
                  </a:lnTo>
                  <a:lnTo>
                    <a:pt x="46" y="84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58" y="73"/>
                  </a:lnTo>
                  <a:lnTo>
                    <a:pt x="73" y="73"/>
                  </a:lnTo>
                  <a:close/>
                  <a:moveTo>
                    <a:pt x="46" y="73"/>
                  </a:moveTo>
                  <a:lnTo>
                    <a:pt x="46" y="15"/>
                  </a:lnTo>
                  <a:lnTo>
                    <a:pt x="8" y="73"/>
                  </a:lnTo>
                  <a:lnTo>
                    <a:pt x="46" y="7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4" name="Freeform 221"/>
            <p:cNvSpPr>
              <a:spLocks/>
            </p:cNvSpPr>
            <p:nvPr/>
          </p:nvSpPr>
          <p:spPr bwMode="auto">
            <a:xfrm>
              <a:off x="5169" y="2366"/>
              <a:ext cx="69" cy="111"/>
            </a:xfrm>
            <a:custGeom>
              <a:avLst/>
              <a:gdLst>
                <a:gd name="T0" fmla="*/ 11 w 69"/>
                <a:gd name="T1" fmla="*/ 0 h 111"/>
                <a:gd name="T2" fmla="*/ 69 w 69"/>
                <a:gd name="T3" fmla="*/ 0 h 111"/>
                <a:gd name="T4" fmla="*/ 69 w 69"/>
                <a:gd name="T5" fmla="*/ 4 h 111"/>
                <a:gd name="T6" fmla="*/ 30 w 69"/>
                <a:gd name="T7" fmla="*/ 111 h 111"/>
                <a:gd name="T8" fmla="*/ 19 w 69"/>
                <a:gd name="T9" fmla="*/ 111 h 111"/>
                <a:gd name="T10" fmla="*/ 57 w 69"/>
                <a:gd name="T11" fmla="*/ 11 h 111"/>
                <a:gd name="T12" fmla="*/ 26 w 69"/>
                <a:gd name="T13" fmla="*/ 11 h 111"/>
                <a:gd name="T14" fmla="*/ 19 w 69"/>
                <a:gd name="T15" fmla="*/ 11 h 111"/>
                <a:gd name="T16" fmla="*/ 15 w 69"/>
                <a:gd name="T17" fmla="*/ 15 h 111"/>
                <a:gd name="T18" fmla="*/ 7 w 69"/>
                <a:gd name="T19" fmla="*/ 19 h 111"/>
                <a:gd name="T20" fmla="*/ 3 w 69"/>
                <a:gd name="T21" fmla="*/ 27 h 111"/>
                <a:gd name="T22" fmla="*/ 0 w 69"/>
                <a:gd name="T23" fmla="*/ 27 h 111"/>
                <a:gd name="T24" fmla="*/ 11 w 69"/>
                <a:gd name="T25" fmla="*/ 0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9"/>
                <a:gd name="T40" fmla="*/ 0 h 111"/>
                <a:gd name="T41" fmla="*/ 69 w 69"/>
                <a:gd name="T42" fmla="*/ 111 h 1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9" h="111">
                  <a:moveTo>
                    <a:pt x="11" y="0"/>
                  </a:moveTo>
                  <a:lnTo>
                    <a:pt x="69" y="0"/>
                  </a:lnTo>
                  <a:lnTo>
                    <a:pt x="69" y="4"/>
                  </a:lnTo>
                  <a:lnTo>
                    <a:pt x="30" y="111"/>
                  </a:lnTo>
                  <a:lnTo>
                    <a:pt x="19" y="111"/>
                  </a:lnTo>
                  <a:lnTo>
                    <a:pt x="57" y="11"/>
                  </a:lnTo>
                  <a:lnTo>
                    <a:pt x="26" y="11"/>
                  </a:lnTo>
                  <a:lnTo>
                    <a:pt x="19" y="11"/>
                  </a:lnTo>
                  <a:lnTo>
                    <a:pt x="15" y="15"/>
                  </a:lnTo>
                  <a:lnTo>
                    <a:pt x="7" y="19"/>
                  </a:lnTo>
                  <a:lnTo>
                    <a:pt x="3" y="27"/>
                  </a:lnTo>
                  <a:lnTo>
                    <a:pt x="0" y="2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5" name="Rectangle 222"/>
            <p:cNvSpPr>
              <a:spLocks noChangeArrowheads="1"/>
            </p:cNvSpPr>
            <p:nvPr/>
          </p:nvSpPr>
          <p:spPr bwMode="auto">
            <a:xfrm>
              <a:off x="5268" y="23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Rectangle 223"/>
            <p:cNvSpPr>
              <a:spLocks noChangeArrowheads="1"/>
            </p:cNvSpPr>
            <p:nvPr/>
          </p:nvSpPr>
          <p:spPr bwMode="auto">
            <a:xfrm>
              <a:off x="188" y="25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Freeform 224"/>
            <p:cNvSpPr>
              <a:spLocks/>
            </p:cNvSpPr>
            <p:nvPr/>
          </p:nvSpPr>
          <p:spPr bwMode="auto">
            <a:xfrm>
              <a:off x="254" y="2569"/>
              <a:ext cx="65" cy="115"/>
            </a:xfrm>
            <a:custGeom>
              <a:avLst/>
              <a:gdLst>
                <a:gd name="T0" fmla="*/ 26 w 65"/>
                <a:gd name="T1" fmla="*/ 46 h 115"/>
                <a:gd name="T2" fmla="*/ 26 w 65"/>
                <a:gd name="T3" fmla="*/ 96 h 115"/>
                <a:gd name="T4" fmla="*/ 26 w 65"/>
                <a:gd name="T5" fmla="*/ 104 h 115"/>
                <a:gd name="T6" fmla="*/ 30 w 65"/>
                <a:gd name="T7" fmla="*/ 111 h 115"/>
                <a:gd name="T8" fmla="*/ 34 w 65"/>
                <a:gd name="T9" fmla="*/ 111 h 115"/>
                <a:gd name="T10" fmla="*/ 38 w 65"/>
                <a:gd name="T11" fmla="*/ 115 h 115"/>
                <a:gd name="T12" fmla="*/ 46 w 65"/>
                <a:gd name="T13" fmla="*/ 115 h 115"/>
                <a:gd name="T14" fmla="*/ 46 w 65"/>
                <a:gd name="T15" fmla="*/ 115 h 115"/>
                <a:gd name="T16" fmla="*/ 0 w 65"/>
                <a:gd name="T17" fmla="*/ 115 h 115"/>
                <a:gd name="T18" fmla="*/ 0 w 65"/>
                <a:gd name="T19" fmla="*/ 115 h 115"/>
                <a:gd name="T20" fmla="*/ 3 w 65"/>
                <a:gd name="T21" fmla="*/ 115 h 115"/>
                <a:gd name="T22" fmla="*/ 7 w 65"/>
                <a:gd name="T23" fmla="*/ 115 h 115"/>
                <a:gd name="T24" fmla="*/ 7 w 65"/>
                <a:gd name="T25" fmla="*/ 111 h 115"/>
                <a:gd name="T26" fmla="*/ 11 w 65"/>
                <a:gd name="T27" fmla="*/ 111 h 115"/>
                <a:gd name="T28" fmla="*/ 11 w 65"/>
                <a:gd name="T29" fmla="*/ 108 h 115"/>
                <a:gd name="T30" fmla="*/ 11 w 65"/>
                <a:gd name="T31" fmla="*/ 104 h 115"/>
                <a:gd name="T32" fmla="*/ 15 w 65"/>
                <a:gd name="T33" fmla="*/ 96 h 115"/>
                <a:gd name="T34" fmla="*/ 15 w 65"/>
                <a:gd name="T35" fmla="*/ 46 h 115"/>
                <a:gd name="T36" fmla="*/ 0 w 65"/>
                <a:gd name="T37" fmla="*/ 46 h 115"/>
                <a:gd name="T38" fmla="*/ 0 w 65"/>
                <a:gd name="T39" fmla="*/ 42 h 115"/>
                <a:gd name="T40" fmla="*/ 15 w 65"/>
                <a:gd name="T41" fmla="*/ 42 h 115"/>
                <a:gd name="T42" fmla="*/ 15 w 65"/>
                <a:gd name="T43" fmla="*/ 35 h 115"/>
                <a:gd name="T44" fmla="*/ 15 w 65"/>
                <a:gd name="T45" fmla="*/ 23 h 115"/>
                <a:gd name="T46" fmla="*/ 15 w 65"/>
                <a:gd name="T47" fmla="*/ 16 h 115"/>
                <a:gd name="T48" fmla="*/ 23 w 65"/>
                <a:gd name="T49" fmla="*/ 8 h 115"/>
                <a:gd name="T50" fmla="*/ 26 w 65"/>
                <a:gd name="T51" fmla="*/ 4 h 115"/>
                <a:gd name="T52" fmla="*/ 34 w 65"/>
                <a:gd name="T53" fmla="*/ 0 h 115"/>
                <a:gd name="T54" fmla="*/ 46 w 65"/>
                <a:gd name="T55" fmla="*/ 0 h 115"/>
                <a:gd name="T56" fmla="*/ 53 w 65"/>
                <a:gd name="T57" fmla="*/ 0 h 115"/>
                <a:gd name="T58" fmla="*/ 61 w 65"/>
                <a:gd name="T59" fmla="*/ 4 h 115"/>
                <a:gd name="T60" fmla="*/ 65 w 65"/>
                <a:gd name="T61" fmla="*/ 8 h 115"/>
                <a:gd name="T62" fmla="*/ 65 w 65"/>
                <a:gd name="T63" fmla="*/ 12 h 115"/>
                <a:gd name="T64" fmla="*/ 65 w 65"/>
                <a:gd name="T65" fmla="*/ 16 h 115"/>
                <a:gd name="T66" fmla="*/ 65 w 65"/>
                <a:gd name="T67" fmla="*/ 16 h 115"/>
                <a:gd name="T68" fmla="*/ 61 w 65"/>
                <a:gd name="T69" fmla="*/ 19 h 115"/>
                <a:gd name="T70" fmla="*/ 57 w 65"/>
                <a:gd name="T71" fmla="*/ 19 h 115"/>
                <a:gd name="T72" fmla="*/ 57 w 65"/>
                <a:gd name="T73" fmla="*/ 19 h 115"/>
                <a:gd name="T74" fmla="*/ 53 w 65"/>
                <a:gd name="T75" fmla="*/ 19 h 115"/>
                <a:gd name="T76" fmla="*/ 53 w 65"/>
                <a:gd name="T77" fmla="*/ 16 h 115"/>
                <a:gd name="T78" fmla="*/ 49 w 65"/>
                <a:gd name="T79" fmla="*/ 12 h 115"/>
                <a:gd name="T80" fmla="*/ 46 w 65"/>
                <a:gd name="T81" fmla="*/ 8 h 115"/>
                <a:gd name="T82" fmla="*/ 46 w 65"/>
                <a:gd name="T83" fmla="*/ 4 h 115"/>
                <a:gd name="T84" fmla="*/ 42 w 65"/>
                <a:gd name="T85" fmla="*/ 4 h 115"/>
                <a:gd name="T86" fmla="*/ 38 w 65"/>
                <a:gd name="T87" fmla="*/ 4 h 115"/>
                <a:gd name="T88" fmla="*/ 34 w 65"/>
                <a:gd name="T89" fmla="*/ 4 h 115"/>
                <a:gd name="T90" fmla="*/ 30 w 65"/>
                <a:gd name="T91" fmla="*/ 4 h 115"/>
                <a:gd name="T92" fmla="*/ 30 w 65"/>
                <a:gd name="T93" fmla="*/ 8 h 115"/>
                <a:gd name="T94" fmla="*/ 26 w 65"/>
                <a:gd name="T95" fmla="*/ 12 h 115"/>
                <a:gd name="T96" fmla="*/ 26 w 65"/>
                <a:gd name="T97" fmla="*/ 19 h 115"/>
                <a:gd name="T98" fmla="*/ 26 w 65"/>
                <a:gd name="T99" fmla="*/ 35 h 115"/>
                <a:gd name="T100" fmla="*/ 26 w 65"/>
                <a:gd name="T101" fmla="*/ 42 h 115"/>
                <a:gd name="T102" fmla="*/ 46 w 65"/>
                <a:gd name="T103" fmla="*/ 42 h 115"/>
                <a:gd name="T104" fmla="*/ 46 w 65"/>
                <a:gd name="T105" fmla="*/ 46 h 115"/>
                <a:gd name="T106" fmla="*/ 26 w 65"/>
                <a:gd name="T107" fmla="*/ 46 h 11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5"/>
                <a:gd name="T163" fmla="*/ 0 h 115"/>
                <a:gd name="T164" fmla="*/ 65 w 65"/>
                <a:gd name="T165" fmla="*/ 115 h 11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5" h="115">
                  <a:moveTo>
                    <a:pt x="26" y="46"/>
                  </a:moveTo>
                  <a:lnTo>
                    <a:pt x="26" y="96"/>
                  </a:lnTo>
                  <a:lnTo>
                    <a:pt x="26" y="104"/>
                  </a:lnTo>
                  <a:lnTo>
                    <a:pt x="30" y="111"/>
                  </a:lnTo>
                  <a:lnTo>
                    <a:pt x="34" y="111"/>
                  </a:lnTo>
                  <a:lnTo>
                    <a:pt x="38" y="115"/>
                  </a:lnTo>
                  <a:lnTo>
                    <a:pt x="46" y="115"/>
                  </a:lnTo>
                  <a:lnTo>
                    <a:pt x="0" y="115"/>
                  </a:lnTo>
                  <a:lnTo>
                    <a:pt x="3" y="115"/>
                  </a:lnTo>
                  <a:lnTo>
                    <a:pt x="7" y="115"/>
                  </a:lnTo>
                  <a:lnTo>
                    <a:pt x="7" y="111"/>
                  </a:lnTo>
                  <a:lnTo>
                    <a:pt x="11" y="111"/>
                  </a:lnTo>
                  <a:lnTo>
                    <a:pt x="11" y="108"/>
                  </a:lnTo>
                  <a:lnTo>
                    <a:pt x="11" y="104"/>
                  </a:lnTo>
                  <a:lnTo>
                    <a:pt x="15" y="96"/>
                  </a:lnTo>
                  <a:lnTo>
                    <a:pt x="15" y="46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15" y="42"/>
                  </a:lnTo>
                  <a:lnTo>
                    <a:pt x="15" y="35"/>
                  </a:lnTo>
                  <a:lnTo>
                    <a:pt x="15" y="23"/>
                  </a:lnTo>
                  <a:lnTo>
                    <a:pt x="15" y="16"/>
                  </a:lnTo>
                  <a:lnTo>
                    <a:pt x="23" y="8"/>
                  </a:lnTo>
                  <a:lnTo>
                    <a:pt x="26" y="4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61" y="4"/>
                  </a:lnTo>
                  <a:lnTo>
                    <a:pt x="65" y="8"/>
                  </a:lnTo>
                  <a:lnTo>
                    <a:pt x="65" y="12"/>
                  </a:lnTo>
                  <a:lnTo>
                    <a:pt x="65" y="16"/>
                  </a:lnTo>
                  <a:lnTo>
                    <a:pt x="61" y="19"/>
                  </a:lnTo>
                  <a:lnTo>
                    <a:pt x="57" y="19"/>
                  </a:lnTo>
                  <a:lnTo>
                    <a:pt x="53" y="19"/>
                  </a:lnTo>
                  <a:lnTo>
                    <a:pt x="53" y="16"/>
                  </a:lnTo>
                  <a:lnTo>
                    <a:pt x="49" y="12"/>
                  </a:lnTo>
                  <a:lnTo>
                    <a:pt x="46" y="8"/>
                  </a:lnTo>
                  <a:lnTo>
                    <a:pt x="46" y="4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26" y="12"/>
                  </a:lnTo>
                  <a:lnTo>
                    <a:pt x="26" y="19"/>
                  </a:lnTo>
                  <a:lnTo>
                    <a:pt x="26" y="35"/>
                  </a:lnTo>
                  <a:lnTo>
                    <a:pt x="26" y="42"/>
                  </a:lnTo>
                  <a:lnTo>
                    <a:pt x="46" y="42"/>
                  </a:lnTo>
                  <a:lnTo>
                    <a:pt x="46" y="46"/>
                  </a:lnTo>
                  <a:lnTo>
                    <a:pt x="26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8" name="Freeform 225"/>
            <p:cNvSpPr>
              <a:spLocks noEditPoints="1"/>
            </p:cNvSpPr>
            <p:nvPr/>
          </p:nvSpPr>
          <p:spPr bwMode="auto">
            <a:xfrm>
              <a:off x="307" y="2608"/>
              <a:ext cx="73" cy="80"/>
            </a:xfrm>
            <a:custGeom>
              <a:avLst/>
              <a:gdLst>
                <a:gd name="T0" fmla="*/ 35 w 73"/>
                <a:gd name="T1" fmla="*/ 0 h 80"/>
                <a:gd name="T2" fmla="*/ 46 w 73"/>
                <a:gd name="T3" fmla="*/ 0 h 80"/>
                <a:gd name="T4" fmla="*/ 58 w 73"/>
                <a:gd name="T5" fmla="*/ 7 h 80"/>
                <a:gd name="T6" fmla="*/ 62 w 73"/>
                <a:gd name="T7" fmla="*/ 11 h 80"/>
                <a:gd name="T8" fmla="*/ 69 w 73"/>
                <a:gd name="T9" fmla="*/ 23 h 80"/>
                <a:gd name="T10" fmla="*/ 73 w 73"/>
                <a:gd name="T11" fmla="*/ 38 h 80"/>
                <a:gd name="T12" fmla="*/ 69 w 73"/>
                <a:gd name="T13" fmla="*/ 49 h 80"/>
                <a:gd name="T14" fmla="*/ 66 w 73"/>
                <a:gd name="T15" fmla="*/ 57 h 80"/>
                <a:gd name="T16" fmla="*/ 62 w 73"/>
                <a:gd name="T17" fmla="*/ 69 h 80"/>
                <a:gd name="T18" fmla="*/ 54 w 73"/>
                <a:gd name="T19" fmla="*/ 72 h 80"/>
                <a:gd name="T20" fmla="*/ 46 w 73"/>
                <a:gd name="T21" fmla="*/ 76 h 80"/>
                <a:gd name="T22" fmla="*/ 35 w 73"/>
                <a:gd name="T23" fmla="*/ 80 h 80"/>
                <a:gd name="T24" fmla="*/ 23 w 73"/>
                <a:gd name="T25" fmla="*/ 76 h 80"/>
                <a:gd name="T26" fmla="*/ 16 w 73"/>
                <a:gd name="T27" fmla="*/ 72 h 80"/>
                <a:gd name="T28" fmla="*/ 8 w 73"/>
                <a:gd name="T29" fmla="*/ 65 h 80"/>
                <a:gd name="T30" fmla="*/ 4 w 73"/>
                <a:gd name="T31" fmla="*/ 53 h 80"/>
                <a:gd name="T32" fmla="*/ 0 w 73"/>
                <a:gd name="T33" fmla="*/ 38 h 80"/>
                <a:gd name="T34" fmla="*/ 0 w 73"/>
                <a:gd name="T35" fmla="*/ 30 h 80"/>
                <a:gd name="T36" fmla="*/ 4 w 73"/>
                <a:gd name="T37" fmla="*/ 19 h 80"/>
                <a:gd name="T38" fmla="*/ 12 w 73"/>
                <a:gd name="T39" fmla="*/ 11 h 80"/>
                <a:gd name="T40" fmla="*/ 19 w 73"/>
                <a:gd name="T41" fmla="*/ 3 h 80"/>
                <a:gd name="T42" fmla="*/ 27 w 73"/>
                <a:gd name="T43" fmla="*/ 0 h 80"/>
                <a:gd name="T44" fmla="*/ 35 w 73"/>
                <a:gd name="T45" fmla="*/ 0 h 80"/>
                <a:gd name="T46" fmla="*/ 35 w 73"/>
                <a:gd name="T47" fmla="*/ 3 h 80"/>
                <a:gd name="T48" fmla="*/ 31 w 73"/>
                <a:gd name="T49" fmla="*/ 7 h 80"/>
                <a:gd name="T50" fmla="*/ 23 w 73"/>
                <a:gd name="T51" fmla="*/ 7 h 80"/>
                <a:gd name="T52" fmla="*/ 19 w 73"/>
                <a:gd name="T53" fmla="*/ 11 h 80"/>
                <a:gd name="T54" fmla="*/ 16 w 73"/>
                <a:gd name="T55" fmla="*/ 15 h 80"/>
                <a:gd name="T56" fmla="*/ 16 w 73"/>
                <a:gd name="T57" fmla="*/ 23 h 80"/>
                <a:gd name="T58" fmla="*/ 16 w 73"/>
                <a:gd name="T59" fmla="*/ 34 h 80"/>
                <a:gd name="T60" fmla="*/ 16 w 73"/>
                <a:gd name="T61" fmla="*/ 49 h 80"/>
                <a:gd name="T62" fmla="*/ 19 w 73"/>
                <a:gd name="T63" fmla="*/ 61 h 80"/>
                <a:gd name="T64" fmla="*/ 27 w 73"/>
                <a:gd name="T65" fmla="*/ 69 h 80"/>
                <a:gd name="T66" fmla="*/ 31 w 73"/>
                <a:gd name="T67" fmla="*/ 72 h 80"/>
                <a:gd name="T68" fmla="*/ 39 w 73"/>
                <a:gd name="T69" fmla="*/ 72 h 80"/>
                <a:gd name="T70" fmla="*/ 46 w 73"/>
                <a:gd name="T71" fmla="*/ 72 h 80"/>
                <a:gd name="T72" fmla="*/ 54 w 73"/>
                <a:gd name="T73" fmla="*/ 69 h 80"/>
                <a:gd name="T74" fmla="*/ 58 w 73"/>
                <a:gd name="T75" fmla="*/ 57 h 80"/>
                <a:gd name="T76" fmla="*/ 58 w 73"/>
                <a:gd name="T77" fmla="*/ 46 h 80"/>
                <a:gd name="T78" fmla="*/ 58 w 73"/>
                <a:gd name="T79" fmla="*/ 30 h 80"/>
                <a:gd name="T80" fmla="*/ 54 w 73"/>
                <a:gd name="T81" fmla="*/ 23 h 80"/>
                <a:gd name="T82" fmla="*/ 50 w 73"/>
                <a:gd name="T83" fmla="*/ 11 h 80"/>
                <a:gd name="T84" fmla="*/ 42 w 73"/>
                <a:gd name="T85" fmla="*/ 7 h 80"/>
                <a:gd name="T86" fmla="*/ 35 w 73"/>
                <a:gd name="T87" fmla="*/ 3 h 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3"/>
                <a:gd name="T133" fmla="*/ 0 h 80"/>
                <a:gd name="T134" fmla="*/ 73 w 73"/>
                <a:gd name="T135" fmla="*/ 80 h 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3" h="80">
                  <a:moveTo>
                    <a:pt x="35" y="0"/>
                  </a:moveTo>
                  <a:lnTo>
                    <a:pt x="46" y="0"/>
                  </a:lnTo>
                  <a:lnTo>
                    <a:pt x="58" y="7"/>
                  </a:lnTo>
                  <a:lnTo>
                    <a:pt x="62" y="11"/>
                  </a:lnTo>
                  <a:lnTo>
                    <a:pt x="69" y="23"/>
                  </a:lnTo>
                  <a:lnTo>
                    <a:pt x="73" y="38"/>
                  </a:lnTo>
                  <a:lnTo>
                    <a:pt x="69" y="49"/>
                  </a:lnTo>
                  <a:lnTo>
                    <a:pt x="66" y="57"/>
                  </a:lnTo>
                  <a:lnTo>
                    <a:pt x="62" y="69"/>
                  </a:lnTo>
                  <a:lnTo>
                    <a:pt x="54" y="72"/>
                  </a:lnTo>
                  <a:lnTo>
                    <a:pt x="46" y="76"/>
                  </a:lnTo>
                  <a:lnTo>
                    <a:pt x="35" y="80"/>
                  </a:lnTo>
                  <a:lnTo>
                    <a:pt x="23" y="76"/>
                  </a:lnTo>
                  <a:lnTo>
                    <a:pt x="16" y="72"/>
                  </a:lnTo>
                  <a:lnTo>
                    <a:pt x="8" y="65"/>
                  </a:lnTo>
                  <a:lnTo>
                    <a:pt x="4" y="53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4" y="19"/>
                  </a:lnTo>
                  <a:lnTo>
                    <a:pt x="12" y="11"/>
                  </a:lnTo>
                  <a:lnTo>
                    <a:pt x="19" y="3"/>
                  </a:lnTo>
                  <a:lnTo>
                    <a:pt x="27" y="0"/>
                  </a:lnTo>
                  <a:lnTo>
                    <a:pt x="35" y="0"/>
                  </a:lnTo>
                  <a:close/>
                  <a:moveTo>
                    <a:pt x="35" y="3"/>
                  </a:moveTo>
                  <a:lnTo>
                    <a:pt x="31" y="7"/>
                  </a:lnTo>
                  <a:lnTo>
                    <a:pt x="23" y="7"/>
                  </a:lnTo>
                  <a:lnTo>
                    <a:pt x="19" y="11"/>
                  </a:lnTo>
                  <a:lnTo>
                    <a:pt x="16" y="15"/>
                  </a:lnTo>
                  <a:lnTo>
                    <a:pt x="16" y="23"/>
                  </a:lnTo>
                  <a:lnTo>
                    <a:pt x="16" y="34"/>
                  </a:lnTo>
                  <a:lnTo>
                    <a:pt x="16" y="49"/>
                  </a:lnTo>
                  <a:lnTo>
                    <a:pt x="19" y="61"/>
                  </a:lnTo>
                  <a:lnTo>
                    <a:pt x="27" y="69"/>
                  </a:lnTo>
                  <a:lnTo>
                    <a:pt x="31" y="72"/>
                  </a:lnTo>
                  <a:lnTo>
                    <a:pt x="39" y="72"/>
                  </a:lnTo>
                  <a:lnTo>
                    <a:pt x="46" y="72"/>
                  </a:lnTo>
                  <a:lnTo>
                    <a:pt x="54" y="69"/>
                  </a:lnTo>
                  <a:lnTo>
                    <a:pt x="58" y="57"/>
                  </a:lnTo>
                  <a:lnTo>
                    <a:pt x="58" y="46"/>
                  </a:lnTo>
                  <a:lnTo>
                    <a:pt x="58" y="30"/>
                  </a:lnTo>
                  <a:lnTo>
                    <a:pt x="54" y="23"/>
                  </a:lnTo>
                  <a:lnTo>
                    <a:pt x="50" y="11"/>
                  </a:lnTo>
                  <a:lnTo>
                    <a:pt x="42" y="7"/>
                  </a:lnTo>
                  <a:lnTo>
                    <a:pt x="35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9" name="Freeform 226"/>
            <p:cNvSpPr>
              <a:spLocks noEditPoints="1"/>
            </p:cNvSpPr>
            <p:nvPr/>
          </p:nvSpPr>
          <p:spPr bwMode="auto">
            <a:xfrm>
              <a:off x="392" y="2608"/>
              <a:ext cx="73" cy="80"/>
            </a:xfrm>
            <a:custGeom>
              <a:avLst/>
              <a:gdLst>
                <a:gd name="T0" fmla="*/ 34 w 73"/>
                <a:gd name="T1" fmla="*/ 0 h 80"/>
                <a:gd name="T2" fmla="*/ 46 w 73"/>
                <a:gd name="T3" fmla="*/ 0 h 80"/>
                <a:gd name="T4" fmla="*/ 53 w 73"/>
                <a:gd name="T5" fmla="*/ 7 h 80"/>
                <a:gd name="T6" fmla="*/ 61 w 73"/>
                <a:gd name="T7" fmla="*/ 11 h 80"/>
                <a:gd name="T8" fmla="*/ 69 w 73"/>
                <a:gd name="T9" fmla="*/ 23 h 80"/>
                <a:gd name="T10" fmla="*/ 73 w 73"/>
                <a:gd name="T11" fmla="*/ 38 h 80"/>
                <a:gd name="T12" fmla="*/ 69 w 73"/>
                <a:gd name="T13" fmla="*/ 49 h 80"/>
                <a:gd name="T14" fmla="*/ 65 w 73"/>
                <a:gd name="T15" fmla="*/ 57 h 80"/>
                <a:gd name="T16" fmla="*/ 61 w 73"/>
                <a:gd name="T17" fmla="*/ 69 h 80"/>
                <a:gd name="T18" fmla="*/ 53 w 73"/>
                <a:gd name="T19" fmla="*/ 72 h 80"/>
                <a:gd name="T20" fmla="*/ 46 w 73"/>
                <a:gd name="T21" fmla="*/ 76 h 80"/>
                <a:gd name="T22" fmla="*/ 34 w 73"/>
                <a:gd name="T23" fmla="*/ 80 h 80"/>
                <a:gd name="T24" fmla="*/ 23 w 73"/>
                <a:gd name="T25" fmla="*/ 76 h 80"/>
                <a:gd name="T26" fmla="*/ 15 w 73"/>
                <a:gd name="T27" fmla="*/ 72 h 80"/>
                <a:gd name="T28" fmla="*/ 7 w 73"/>
                <a:gd name="T29" fmla="*/ 65 h 80"/>
                <a:gd name="T30" fmla="*/ 0 w 73"/>
                <a:gd name="T31" fmla="*/ 53 h 80"/>
                <a:gd name="T32" fmla="*/ 0 w 73"/>
                <a:gd name="T33" fmla="*/ 38 h 80"/>
                <a:gd name="T34" fmla="*/ 0 w 73"/>
                <a:gd name="T35" fmla="*/ 30 h 80"/>
                <a:gd name="T36" fmla="*/ 4 w 73"/>
                <a:gd name="T37" fmla="*/ 19 h 80"/>
                <a:gd name="T38" fmla="*/ 11 w 73"/>
                <a:gd name="T39" fmla="*/ 11 h 80"/>
                <a:gd name="T40" fmla="*/ 19 w 73"/>
                <a:gd name="T41" fmla="*/ 3 h 80"/>
                <a:gd name="T42" fmla="*/ 27 w 73"/>
                <a:gd name="T43" fmla="*/ 0 h 80"/>
                <a:gd name="T44" fmla="*/ 34 w 73"/>
                <a:gd name="T45" fmla="*/ 0 h 80"/>
                <a:gd name="T46" fmla="*/ 34 w 73"/>
                <a:gd name="T47" fmla="*/ 3 h 80"/>
                <a:gd name="T48" fmla="*/ 27 w 73"/>
                <a:gd name="T49" fmla="*/ 7 h 80"/>
                <a:gd name="T50" fmla="*/ 23 w 73"/>
                <a:gd name="T51" fmla="*/ 7 h 80"/>
                <a:gd name="T52" fmla="*/ 19 w 73"/>
                <a:gd name="T53" fmla="*/ 11 h 80"/>
                <a:gd name="T54" fmla="*/ 15 w 73"/>
                <a:gd name="T55" fmla="*/ 15 h 80"/>
                <a:gd name="T56" fmla="*/ 15 w 73"/>
                <a:gd name="T57" fmla="*/ 23 h 80"/>
                <a:gd name="T58" fmla="*/ 15 w 73"/>
                <a:gd name="T59" fmla="*/ 34 h 80"/>
                <a:gd name="T60" fmla="*/ 15 w 73"/>
                <a:gd name="T61" fmla="*/ 49 h 80"/>
                <a:gd name="T62" fmla="*/ 19 w 73"/>
                <a:gd name="T63" fmla="*/ 61 h 80"/>
                <a:gd name="T64" fmla="*/ 27 w 73"/>
                <a:gd name="T65" fmla="*/ 69 h 80"/>
                <a:gd name="T66" fmla="*/ 30 w 73"/>
                <a:gd name="T67" fmla="*/ 72 h 80"/>
                <a:gd name="T68" fmla="*/ 38 w 73"/>
                <a:gd name="T69" fmla="*/ 72 h 80"/>
                <a:gd name="T70" fmla="*/ 46 w 73"/>
                <a:gd name="T71" fmla="*/ 72 h 80"/>
                <a:gd name="T72" fmla="*/ 53 w 73"/>
                <a:gd name="T73" fmla="*/ 69 h 80"/>
                <a:gd name="T74" fmla="*/ 57 w 73"/>
                <a:gd name="T75" fmla="*/ 57 h 80"/>
                <a:gd name="T76" fmla="*/ 57 w 73"/>
                <a:gd name="T77" fmla="*/ 46 h 80"/>
                <a:gd name="T78" fmla="*/ 57 w 73"/>
                <a:gd name="T79" fmla="*/ 30 h 80"/>
                <a:gd name="T80" fmla="*/ 53 w 73"/>
                <a:gd name="T81" fmla="*/ 23 h 80"/>
                <a:gd name="T82" fmla="*/ 50 w 73"/>
                <a:gd name="T83" fmla="*/ 11 h 80"/>
                <a:gd name="T84" fmla="*/ 42 w 73"/>
                <a:gd name="T85" fmla="*/ 7 h 80"/>
                <a:gd name="T86" fmla="*/ 34 w 73"/>
                <a:gd name="T87" fmla="*/ 3 h 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3"/>
                <a:gd name="T133" fmla="*/ 0 h 80"/>
                <a:gd name="T134" fmla="*/ 73 w 73"/>
                <a:gd name="T135" fmla="*/ 80 h 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3" h="80">
                  <a:moveTo>
                    <a:pt x="34" y="0"/>
                  </a:moveTo>
                  <a:lnTo>
                    <a:pt x="46" y="0"/>
                  </a:lnTo>
                  <a:lnTo>
                    <a:pt x="53" y="7"/>
                  </a:lnTo>
                  <a:lnTo>
                    <a:pt x="61" y="11"/>
                  </a:lnTo>
                  <a:lnTo>
                    <a:pt x="69" y="23"/>
                  </a:lnTo>
                  <a:lnTo>
                    <a:pt x="73" y="38"/>
                  </a:lnTo>
                  <a:lnTo>
                    <a:pt x="69" y="49"/>
                  </a:lnTo>
                  <a:lnTo>
                    <a:pt x="65" y="57"/>
                  </a:lnTo>
                  <a:lnTo>
                    <a:pt x="61" y="69"/>
                  </a:lnTo>
                  <a:lnTo>
                    <a:pt x="53" y="72"/>
                  </a:lnTo>
                  <a:lnTo>
                    <a:pt x="46" y="76"/>
                  </a:lnTo>
                  <a:lnTo>
                    <a:pt x="34" y="80"/>
                  </a:lnTo>
                  <a:lnTo>
                    <a:pt x="23" y="76"/>
                  </a:lnTo>
                  <a:lnTo>
                    <a:pt x="15" y="72"/>
                  </a:lnTo>
                  <a:lnTo>
                    <a:pt x="7" y="65"/>
                  </a:lnTo>
                  <a:lnTo>
                    <a:pt x="0" y="53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4" y="19"/>
                  </a:lnTo>
                  <a:lnTo>
                    <a:pt x="11" y="11"/>
                  </a:lnTo>
                  <a:lnTo>
                    <a:pt x="19" y="3"/>
                  </a:lnTo>
                  <a:lnTo>
                    <a:pt x="27" y="0"/>
                  </a:lnTo>
                  <a:lnTo>
                    <a:pt x="34" y="0"/>
                  </a:lnTo>
                  <a:close/>
                  <a:moveTo>
                    <a:pt x="34" y="3"/>
                  </a:moveTo>
                  <a:lnTo>
                    <a:pt x="27" y="7"/>
                  </a:lnTo>
                  <a:lnTo>
                    <a:pt x="23" y="7"/>
                  </a:lnTo>
                  <a:lnTo>
                    <a:pt x="19" y="11"/>
                  </a:lnTo>
                  <a:lnTo>
                    <a:pt x="15" y="15"/>
                  </a:lnTo>
                  <a:lnTo>
                    <a:pt x="15" y="23"/>
                  </a:lnTo>
                  <a:lnTo>
                    <a:pt x="15" y="34"/>
                  </a:lnTo>
                  <a:lnTo>
                    <a:pt x="15" y="49"/>
                  </a:lnTo>
                  <a:lnTo>
                    <a:pt x="19" y="61"/>
                  </a:lnTo>
                  <a:lnTo>
                    <a:pt x="27" y="69"/>
                  </a:lnTo>
                  <a:lnTo>
                    <a:pt x="30" y="72"/>
                  </a:lnTo>
                  <a:lnTo>
                    <a:pt x="38" y="72"/>
                  </a:lnTo>
                  <a:lnTo>
                    <a:pt x="46" y="72"/>
                  </a:lnTo>
                  <a:lnTo>
                    <a:pt x="53" y="69"/>
                  </a:lnTo>
                  <a:lnTo>
                    <a:pt x="57" y="57"/>
                  </a:lnTo>
                  <a:lnTo>
                    <a:pt x="57" y="46"/>
                  </a:lnTo>
                  <a:lnTo>
                    <a:pt x="57" y="30"/>
                  </a:lnTo>
                  <a:lnTo>
                    <a:pt x="53" y="23"/>
                  </a:lnTo>
                  <a:lnTo>
                    <a:pt x="50" y="11"/>
                  </a:lnTo>
                  <a:lnTo>
                    <a:pt x="42" y="7"/>
                  </a:lnTo>
                  <a:lnTo>
                    <a:pt x="34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0" name="Freeform 227"/>
            <p:cNvSpPr>
              <a:spLocks noEditPoints="1"/>
            </p:cNvSpPr>
            <p:nvPr/>
          </p:nvSpPr>
          <p:spPr bwMode="auto">
            <a:xfrm>
              <a:off x="476" y="2569"/>
              <a:ext cx="77" cy="119"/>
            </a:xfrm>
            <a:custGeom>
              <a:avLst/>
              <a:gdLst>
                <a:gd name="T0" fmla="*/ 54 w 77"/>
                <a:gd name="T1" fmla="*/ 104 h 119"/>
                <a:gd name="T2" fmla="*/ 46 w 77"/>
                <a:gd name="T3" fmla="*/ 111 h 119"/>
                <a:gd name="T4" fmla="*/ 42 w 77"/>
                <a:gd name="T5" fmla="*/ 115 h 119"/>
                <a:gd name="T6" fmla="*/ 35 w 77"/>
                <a:gd name="T7" fmla="*/ 115 h 119"/>
                <a:gd name="T8" fmla="*/ 31 w 77"/>
                <a:gd name="T9" fmla="*/ 119 h 119"/>
                <a:gd name="T10" fmla="*/ 19 w 77"/>
                <a:gd name="T11" fmla="*/ 115 h 119"/>
                <a:gd name="T12" fmla="*/ 8 w 77"/>
                <a:gd name="T13" fmla="*/ 108 h 119"/>
                <a:gd name="T14" fmla="*/ 0 w 77"/>
                <a:gd name="T15" fmla="*/ 96 h 119"/>
                <a:gd name="T16" fmla="*/ 0 w 77"/>
                <a:gd name="T17" fmla="*/ 81 h 119"/>
                <a:gd name="T18" fmla="*/ 0 w 77"/>
                <a:gd name="T19" fmla="*/ 65 h 119"/>
                <a:gd name="T20" fmla="*/ 8 w 77"/>
                <a:gd name="T21" fmla="*/ 50 h 119"/>
                <a:gd name="T22" fmla="*/ 15 w 77"/>
                <a:gd name="T23" fmla="*/ 46 h 119"/>
                <a:gd name="T24" fmla="*/ 27 w 77"/>
                <a:gd name="T25" fmla="*/ 39 h 119"/>
                <a:gd name="T26" fmla="*/ 35 w 77"/>
                <a:gd name="T27" fmla="*/ 39 h 119"/>
                <a:gd name="T28" fmla="*/ 46 w 77"/>
                <a:gd name="T29" fmla="*/ 42 h 119"/>
                <a:gd name="T30" fmla="*/ 54 w 77"/>
                <a:gd name="T31" fmla="*/ 46 h 119"/>
                <a:gd name="T32" fmla="*/ 54 w 77"/>
                <a:gd name="T33" fmla="*/ 31 h 119"/>
                <a:gd name="T34" fmla="*/ 50 w 77"/>
                <a:gd name="T35" fmla="*/ 19 h 119"/>
                <a:gd name="T36" fmla="*/ 50 w 77"/>
                <a:gd name="T37" fmla="*/ 12 h 119"/>
                <a:gd name="T38" fmla="*/ 50 w 77"/>
                <a:gd name="T39" fmla="*/ 12 h 119"/>
                <a:gd name="T40" fmla="*/ 50 w 77"/>
                <a:gd name="T41" fmla="*/ 8 h 119"/>
                <a:gd name="T42" fmla="*/ 50 w 77"/>
                <a:gd name="T43" fmla="*/ 8 h 119"/>
                <a:gd name="T44" fmla="*/ 46 w 77"/>
                <a:gd name="T45" fmla="*/ 8 h 119"/>
                <a:gd name="T46" fmla="*/ 46 w 77"/>
                <a:gd name="T47" fmla="*/ 8 h 119"/>
                <a:gd name="T48" fmla="*/ 42 w 77"/>
                <a:gd name="T49" fmla="*/ 8 h 119"/>
                <a:gd name="T50" fmla="*/ 42 w 77"/>
                <a:gd name="T51" fmla="*/ 8 h 119"/>
                <a:gd name="T52" fmla="*/ 61 w 77"/>
                <a:gd name="T53" fmla="*/ 0 h 119"/>
                <a:gd name="T54" fmla="*/ 65 w 77"/>
                <a:gd name="T55" fmla="*/ 0 h 119"/>
                <a:gd name="T56" fmla="*/ 65 w 77"/>
                <a:gd name="T57" fmla="*/ 85 h 119"/>
                <a:gd name="T58" fmla="*/ 65 w 77"/>
                <a:gd name="T59" fmla="*/ 96 h 119"/>
                <a:gd name="T60" fmla="*/ 65 w 77"/>
                <a:gd name="T61" fmla="*/ 104 h 119"/>
                <a:gd name="T62" fmla="*/ 65 w 77"/>
                <a:gd name="T63" fmla="*/ 104 h 119"/>
                <a:gd name="T64" fmla="*/ 69 w 77"/>
                <a:gd name="T65" fmla="*/ 108 h 119"/>
                <a:gd name="T66" fmla="*/ 69 w 77"/>
                <a:gd name="T67" fmla="*/ 108 h 119"/>
                <a:gd name="T68" fmla="*/ 69 w 77"/>
                <a:gd name="T69" fmla="*/ 108 h 119"/>
                <a:gd name="T70" fmla="*/ 73 w 77"/>
                <a:gd name="T71" fmla="*/ 108 h 119"/>
                <a:gd name="T72" fmla="*/ 77 w 77"/>
                <a:gd name="T73" fmla="*/ 108 h 119"/>
                <a:gd name="T74" fmla="*/ 77 w 77"/>
                <a:gd name="T75" fmla="*/ 108 h 119"/>
                <a:gd name="T76" fmla="*/ 54 w 77"/>
                <a:gd name="T77" fmla="*/ 119 h 119"/>
                <a:gd name="T78" fmla="*/ 54 w 77"/>
                <a:gd name="T79" fmla="*/ 119 h 119"/>
                <a:gd name="T80" fmla="*/ 54 w 77"/>
                <a:gd name="T81" fmla="*/ 104 h 119"/>
                <a:gd name="T82" fmla="*/ 54 w 77"/>
                <a:gd name="T83" fmla="*/ 100 h 119"/>
                <a:gd name="T84" fmla="*/ 54 w 77"/>
                <a:gd name="T85" fmla="*/ 65 h 119"/>
                <a:gd name="T86" fmla="*/ 50 w 77"/>
                <a:gd name="T87" fmla="*/ 58 h 119"/>
                <a:gd name="T88" fmla="*/ 50 w 77"/>
                <a:gd name="T89" fmla="*/ 54 h 119"/>
                <a:gd name="T90" fmla="*/ 46 w 77"/>
                <a:gd name="T91" fmla="*/ 50 h 119"/>
                <a:gd name="T92" fmla="*/ 42 w 77"/>
                <a:gd name="T93" fmla="*/ 46 h 119"/>
                <a:gd name="T94" fmla="*/ 38 w 77"/>
                <a:gd name="T95" fmla="*/ 46 h 119"/>
                <a:gd name="T96" fmla="*/ 35 w 77"/>
                <a:gd name="T97" fmla="*/ 42 h 119"/>
                <a:gd name="T98" fmla="*/ 27 w 77"/>
                <a:gd name="T99" fmla="*/ 46 h 119"/>
                <a:gd name="T100" fmla="*/ 19 w 77"/>
                <a:gd name="T101" fmla="*/ 50 h 119"/>
                <a:gd name="T102" fmla="*/ 15 w 77"/>
                <a:gd name="T103" fmla="*/ 62 h 119"/>
                <a:gd name="T104" fmla="*/ 12 w 77"/>
                <a:gd name="T105" fmla="*/ 73 h 119"/>
                <a:gd name="T106" fmla="*/ 15 w 77"/>
                <a:gd name="T107" fmla="*/ 88 h 119"/>
                <a:gd name="T108" fmla="*/ 19 w 77"/>
                <a:gd name="T109" fmla="*/ 100 h 119"/>
                <a:gd name="T110" fmla="*/ 27 w 77"/>
                <a:gd name="T111" fmla="*/ 104 h 119"/>
                <a:gd name="T112" fmla="*/ 38 w 77"/>
                <a:gd name="T113" fmla="*/ 108 h 119"/>
                <a:gd name="T114" fmla="*/ 46 w 77"/>
                <a:gd name="T115" fmla="*/ 104 h 119"/>
                <a:gd name="T116" fmla="*/ 54 w 77"/>
                <a:gd name="T117" fmla="*/ 100 h 11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7"/>
                <a:gd name="T178" fmla="*/ 0 h 119"/>
                <a:gd name="T179" fmla="*/ 77 w 77"/>
                <a:gd name="T180" fmla="*/ 119 h 11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7" h="119">
                  <a:moveTo>
                    <a:pt x="54" y="104"/>
                  </a:moveTo>
                  <a:lnTo>
                    <a:pt x="46" y="111"/>
                  </a:lnTo>
                  <a:lnTo>
                    <a:pt x="42" y="115"/>
                  </a:lnTo>
                  <a:lnTo>
                    <a:pt x="35" y="115"/>
                  </a:lnTo>
                  <a:lnTo>
                    <a:pt x="31" y="119"/>
                  </a:lnTo>
                  <a:lnTo>
                    <a:pt x="19" y="115"/>
                  </a:lnTo>
                  <a:lnTo>
                    <a:pt x="8" y="108"/>
                  </a:lnTo>
                  <a:lnTo>
                    <a:pt x="0" y="96"/>
                  </a:lnTo>
                  <a:lnTo>
                    <a:pt x="0" y="81"/>
                  </a:lnTo>
                  <a:lnTo>
                    <a:pt x="0" y="65"/>
                  </a:lnTo>
                  <a:lnTo>
                    <a:pt x="8" y="50"/>
                  </a:lnTo>
                  <a:lnTo>
                    <a:pt x="15" y="46"/>
                  </a:lnTo>
                  <a:lnTo>
                    <a:pt x="27" y="39"/>
                  </a:lnTo>
                  <a:lnTo>
                    <a:pt x="35" y="39"/>
                  </a:lnTo>
                  <a:lnTo>
                    <a:pt x="46" y="42"/>
                  </a:lnTo>
                  <a:lnTo>
                    <a:pt x="54" y="46"/>
                  </a:lnTo>
                  <a:lnTo>
                    <a:pt x="54" y="31"/>
                  </a:lnTo>
                  <a:lnTo>
                    <a:pt x="50" y="19"/>
                  </a:lnTo>
                  <a:lnTo>
                    <a:pt x="50" y="12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61" y="0"/>
                  </a:lnTo>
                  <a:lnTo>
                    <a:pt x="65" y="0"/>
                  </a:lnTo>
                  <a:lnTo>
                    <a:pt x="65" y="85"/>
                  </a:lnTo>
                  <a:lnTo>
                    <a:pt x="65" y="96"/>
                  </a:lnTo>
                  <a:lnTo>
                    <a:pt x="65" y="104"/>
                  </a:lnTo>
                  <a:lnTo>
                    <a:pt x="69" y="108"/>
                  </a:lnTo>
                  <a:lnTo>
                    <a:pt x="73" y="108"/>
                  </a:lnTo>
                  <a:lnTo>
                    <a:pt x="77" y="108"/>
                  </a:lnTo>
                  <a:lnTo>
                    <a:pt x="54" y="119"/>
                  </a:lnTo>
                  <a:lnTo>
                    <a:pt x="54" y="104"/>
                  </a:lnTo>
                  <a:close/>
                  <a:moveTo>
                    <a:pt x="54" y="100"/>
                  </a:moveTo>
                  <a:lnTo>
                    <a:pt x="54" y="65"/>
                  </a:lnTo>
                  <a:lnTo>
                    <a:pt x="50" y="58"/>
                  </a:lnTo>
                  <a:lnTo>
                    <a:pt x="50" y="54"/>
                  </a:lnTo>
                  <a:lnTo>
                    <a:pt x="46" y="50"/>
                  </a:lnTo>
                  <a:lnTo>
                    <a:pt x="42" y="46"/>
                  </a:lnTo>
                  <a:lnTo>
                    <a:pt x="38" y="46"/>
                  </a:lnTo>
                  <a:lnTo>
                    <a:pt x="35" y="42"/>
                  </a:lnTo>
                  <a:lnTo>
                    <a:pt x="27" y="46"/>
                  </a:lnTo>
                  <a:lnTo>
                    <a:pt x="19" y="50"/>
                  </a:lnTo>
                  <a:lnTo>
                    <a:pt x="15" y="62"/>
                  </a:lnTo>
                  <a:lnTo>
                    <a:pt x="12" y="73"/>
                  </a:lnTo>
                  <a:lnTo>
                    <a:pt x="15" y="88"/>
                  </a:lnTo>
                  <a:lnTo>
                    <a:pt x="19" y="100"/>
                  </a:lnTo>
                  <a:lnTo>
                    <a:pt x="27" y="104"/>
                  </a:lnTo>
                  <a:lnTo>
                    <a:pt x="38" y="108"/>
                  </a:lnTo>
                  <a:lnTo>
                    <a:pt x="46" y="104"/>
                  </a:lnTo>
                  <a:lnTo>
                    <a:pt x="54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1" name="Rectangle 228"/>
            <p:cNvSpPr>
              <a:spLocks noChangeArrowheads="1"/>
            </p:cNvSpPr>
            <p:nvPr/>
          </p:nvSpPr>
          <p:spPr bwMode="auto">
            <a:xfrm>
              <a:off x="833" y="25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Rectangle 229"/>
            <p:cNvSpPr>
              <a:spLocks noChangeArrowheads="1"/>
            </p:cNvSpPr>
            <p:nvPr/>
          </p:nvSpPr>
          <p:spPr bwMode="auto">
            <a:xfrm>
              <a:off x="864" y="2535"/>
              <a:ext cx="7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Freeform 230"/>
            <p:cNvSpPr>
              <a:spLocks/>
            </p:cNvSpPr>
            <p:nvPr/>
          </p:nvSpPr>
          <p:spPr bwMode="auto">
            <a:xfrm>
              <a:off x="1059" y="2669"/>
              <a:ext cx="19" cy="19"/>
            </a:xfrm>
            <a:custGeom>
              <a:avLst/>
              <a:gdLst>
                <a:gd name="T0" fmla="*/ 8 w 19"/>
                <a:gd name="T1" fmla="*/ 0 h 19"/>
                <a:gd name="T2" fmla="*/ 12 w 19"/>
                <a:gd name="T3" fmla="*/ 0 h 19"/>
                <a:gd name="T4" fmla="*/ 16 w 19"/>
                <a:gd name="T5" fmla="*/ 0 h 19"/>
                <a:gd name="T6" fmla="*/ 19 w 19"/>
                <a:gd name="T7" fmla="*/ 4 h 19"/>
                <a:gd name="T8" fmla="*/ 19 w 19"/>
                <a:gd name="T9" fmla="*/ 8 h 19"/>
                <a:gd name="T10" fmla="*/ 19 w 19"/>
                <a:gd name="T11" fmla="*/ 11 h 19"/>
                <a:gd name="T12" fmla="*/ 16 w 19"/>
                <a:gd name="T13" fmla="*/ 15 h 19"/>
                <a:gd name="T14" fmla="*/ 12 w 19"/>
                <a:gd name="T15" fmla="*/ 15 h 19"/>
                <a:gd name="T16" fmla="*/ 8 w 19"/>
                <a:gd name="T17" fmla="*/ 19 h 19"/>
                <a:gd name="T18" fmla="*/ 4 w 19"/>
                <a:gd name="T19" fmla="*/ 15 h 19"/>
                <a:gd name="T20" fmla="*/ 0 w 19"/>
                <a:gd name="T21" fmla="*/ 15 h 19"/>
                <a:gd name="T22" fmla="*/ 0 w 19"/>
                <a:gd name="T23" fmla="*/ 11 h 19"/>
                <a:gd name="T24" fmla="*/ 0 w 19"/>
                <a:gd name="T25" fmla="*/ 8 h 19"/>
                <a:gd name="T26" fmla="*/ 0 w 19"/>
                <a:gd name="T27" fmla="*/ 4 h 19"/>
                <a:gd name="T28" fmla="*/ 0 w 19"/>
                <a:gd name="T29" fmla="*/ 0 h 19"/>
                <a:gd name="T30" fmla="*/ 4 w 19"/>
                <a:gd name="T31" fmla="*/ 0 h 19"/>
                <a:gd name="T32" fmla="*/ 8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8" y="0"/>
                  </a:moveTo>
                  <a:lnTo>
                    <a:pt x="12" y="0"/>
                  </a:lnTo>
                  <a:lnTo>
                    <a:pt x="16" y="0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9" y="11"/>
                  </a:lnTo>
                  <a:lnTo>
                    <a:pt x="16" y="15"/>
                  </a:lnTo>
                  <a:lnTo>
                    <a:pt x="12" y="15"/>
                  </a:lnTo>
                  <a:lnTo>
                    <a:pt x="8" y="19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4" name="Freeform 231"/>
            <p:cNvSpPr>
              <a:spLocks noEditPoints="1"/>
            </p:cNvSpPr>
            <p:nvPr/>
          </p:nvSpPr>
          <p:spPr bwMode="auto">
            <a:xfrm>
              <a:off x="1094" y="2569"/>
              <a:ext cx="73" cy="119"/>
            </a:xfrm>
            <a:custGeom>
              <a:avLst/>
              <a:gdLst>
                <a:gd name="T0" fmla="*/ 0 w 73"/>
                <a:gd name="T1" fmla="*/ 62 h 119"/>
                <a:gd name="T2" fmla="*/ 4 w 73"/>
                <a:gd name="T3" fmla="*/ 42 h 119"/>
                <a:gd name="T4" fmla="*/ 8 w 73"/>
                <a:gd name="T5" fmla="*/ 27 h 119"/>
                <a:gd name="T6" fmla="*/ 11 w 73"/>
                <a:gd name="T7" fmla="*/ 16 h 119"/>
                <a:gd name="T8" fmla="*/ 23 w 73"/>
                <a:gd name="T9" fmla="*/ 8 h 119"/>
                <a:gd name="T10" fmla="*/ 31 w 73"/>
                <a:gd name="T11" fmla="*/ 4 h 119"/>
                <a:gd name="T12" fmla="*/ 34 w 73"/>
                <a:gd name="T13" fmla="*/ 0 h 119"/>
                <a:gd name="T14" fmla="*/ 46 w 73"/>
                <a:gd name="T15" fmla="*/ 4 h 119"/>
                <a:gd name="T16" fmla="*/ 54 w 73"/>
                <a:gd name="T17" fmla="*/ 8 h 119"/>
                <a:gd name="T18" fmla="*/ 57 w 73"/>
                <a:gd name="T19" fmla="*/ 16 h 119"/>
                <a:gd name="T20" fmla="*/ 65 w 73"/>
                <a:gd name="T21" fmla="*/ 27 h 119"/>
                <a:gd name="T22" fmla="*/ 69 w 73"/>
                <a:gd name="T23" fmla="*/ 42 h 119"/>
                <a:gd name="T24" fmla="*/ 73 w 73"/>
                <a:gd name="T25" fmla="*/ 58 h 119"/>
                <a:gd name="T26" fmla="*/ 69 w 73"/>
                <a:gd name="T27" fmla="*/ 77 h 119"/>
                <a:gd name="T28" fmla="*/ 65 w 73"/>
                <a:gd name="T29" fmla="*/ 92 h 119"/>
                <a:gd name="T30" fmla="*/ 61 w 73"/>
                <a:gd name="T31" fmla="*/ 104 h 119"/>
                <a:gd name="T32" fmla="*/ 54 w 73"/>
                <a:gd name="T33" fmla="*/ 111 h 119"/>
                <a:gd name="T34" fmla="*/ 42 w 73"/>
                <a:gd name="T35" fmla="*/ 115 h 119"/>
                <a:gd name="T36" fmla="*/ 34 w 73"/>
                <a:gd name="T37" fmla="*/ 119 h 119"/>
                <a:gd name="T38" fmla="*/ 27 w 73"/>
                <a:gd name="T39" fmla="*/ 115 h 119"/>
                <a:gd name="T40" fmla="*/ 19 w 73"/>
                <a:gd name="T41" fmla="*/ 108 h 119"/>
                <a:gd name="T42" fmla="*/ 11 w 73"/>
                <a:gd name="T43" fmla="*/ 100 h 119"/>
                <a:gd name="T44" fmla="*/ 4 w 73"/>
                <a:gd name="T45" fmla="*/ 81 h 119"/>
                <a:gd name="T46" fmla="*/ 0 w 73"/>
                <a:gd name="T47" fmla="*/ 62 h 119"/>
                <a:gd name="T48" fmla="*/ 15 w 73"/>
                <a:gd name="T49" fmla="*/ 62 h 119"/>
                <a:gd name="T50" fmla="*/ 19 w 73"/>
                <a:gd name="T51" fmla="*/ 85 h 119"/>
                <a:gd name="T52" fmla="*/ 23 w 73"/>
                <a:gd name="T53" fmla="*/ 100 h 119"/>
                <a:gd name="T54" fmla="*/ 27 w 73"/>
                <a:gd name="T55" fmla="*/ 108 h 119"/>
                <a:gd name="T56" fmla="*/ 31 w 73"/>
                <a:gd name="T57" fmla="*/ 111 h 119"/>
                <a:gd name="T58" fmla="*/ 34 w 73"/>
                <a:gd name="T59" fmla="*/ 111 h 119"/>
                <a:gd name="T60" fmla="*/ 38 w 73"/>
                <a:gd name="T61" fmla="*/ 111 h 119"/>
                <a:gd name="T62" fmla="*/ 46 w 73"/>
                <a:gd name="T63" fmla="*/ 108 h 119"/>
                <a:gd name="T64" fmla="*/ 50 w 73"/>
                <a:gd name="T65" fmla="*/ 104 h 119"/>
                <a:gd name="T66" fmla="*/ 50 w 73"/>
                <a:gd name="T67" fmla="*/ 96 h 119"/>
                <a:gd name="T68" fmla="*/ 54 w 73"/>
                <a:gd name="T69" fmla="*/ 77 h 119"/>
                <a:gd name="T70" fmla="*/ 54 w 73"/>
                <a:gd name="T71" fmla="*/ 54 h 119"/>
                <a:gd name="T72" fmla="*/ 54 w 73"/>
                <a:gd name="T73" fmla="*/ 39 h 119"/>
                <a:gd name="T74" fmla="*/ 50 w 73"/>
                <a:gd name="T75" fmla="*/ 23 h 119"/>
                <a:gd name="T76" fmla="*/ 50 w 73"/>
                <a:gd name="T77" fmla="*/ 16 h 119"/>
                <a:gd name="T78" fmla="*/ 46 w 73"/>
                <a:gd name="T79" fmla="*/ 12 h 119"/>
                <a:gd name="T80" fmla="*/ 42 w 73"/>
                <a:gd name="T81" fmla="*/ 8 h 119"/>
                <a:gd name="T82" fmla="*/ 34 w 73"/>
                <a:gd name="T83" fmla="*/ 8 h 119"/>
                <a:gd name="T84" fmla="*/ 31 w 73"/>
                <a:gd name="T85" fmla="*/ 8 h 119"/>
                <a:gd name="T86" fmla="*/ 27 w 73"/>
                <a:gd name="T87" fmla="*/ 12 h 119"/>
                <a:gd name="T88" fmla="*/ 23 w 73"/>
                <a:gd name="T89" fmla="*/ 19 h 119"/>
                <a:gd name="T90" fmla="*/ 19 w 73"/>
                <a:gd name="T91" fmla="*/ 35 h 119"/>
                <a:gd name="T92" fmla="*/ 19 w 73"/>
                <a:gd name="T93" fmla="*/ 50 h 119"/>
                <a:gd name="T94" fmla="*/ 15 w 73"/>
                <a:gd name="T95" fmla="*/ 62 h 1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9"/>
                <a:gd name="T146" fmla="*/ 73 w 73"/>
                <a:gd name="T147" fmla="*/ 119 h 1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9">
                  <a:moveTo>
                    <a:pt x="0" y="62"/>
                  </a:moveTo>
                  <a:lnTo>
                    <a:pt x="4" y="42"/>
                  </a:lnTo>
                  <a:lnTo>
                    <a:pt x="8" y="27"/>
                  </a:lnTo>
                  <a:lnTo>
                    <a:pt x="11" y="16"/>
                  </a:lnTo>
                  <a:lnTo>
                    <a:pt x="23" y="8"/>
                  </a:lnTo>
                  <a:lnTo>
                    <a:pt x="31" y="4"/>
                  </a:lnTo>
                  <a:lnTo>
                    <a:pt x="34" y="0"/>
                  </a:lnTo>
                  <a:lnTo>
                    <a:pt x="46" y="4"/>
                  </a:lnTo>
                  <a:lnTo>
                    <a:pt x="54" y="8"/>
                  </a:lnTo>
                  <a:lnTo>
                    <a:pt x="57" y="16"/>
                  </a:lnTo>
                  <a:lnTo>
                    <a:pt x="65" y="27"/>
                  </a:lnTo>
                  <a:lnTo>
                    <a:pt x="69" y="42"/>
                  </a:lnTo>
                  <a:lnTo>
                    <a:pt x="73" y="58"/>
                  </a:lnTo>
                  <a:lnTo>
                    <a:pt x="69" y="77"/>
                  </a:lnTo>
                  <a:lnTo>
                    <a:pt x="65" y="92"/>
                  </a:lnTo>
                  <a:lnTo>
                    <a:pt x="61" y="104"/>
                  </a:lnTo>
                  <a:lnTo>
                    <a:pt x="54" y="111"/>
                  </a:lnTo>
                  <a:lnTo>
                    <a:pt x="42" y="115"/>
                  </a:lnTo>
                  <a:lnTo>
                    <a:pt x="34" y="119"/>
                  </a:lnTo>
                  <a:lnTo>
                    <a:pt x="27" y="115"/>
                  </a:lnTo>
                  <a:lnTo>
                    <a:pt x="19" y="108"/>
                  </a:lnTo>
                  <a:lnTo>
                    <a:pt x="11" y="100"/>
                  </a:lnTo>
                  <a:lnTo>
                    <a:pt x="4" y="81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9" y="85"/>
                  </a:lnTo>
                  <a:lnTo>
                    <a:pt x="23" y="100"/>
                  </a:lnTo>
                  <a:lnTo>
                    <a:pt x="27" y="108"/>
                  </a:lnTo>
                  <a:lnTo>
                    <a:pt x="31" y="111"/>
                  </a:lnTo>
                  <a:lnTo>
                    <a:pt x="34" y="111"/>
                  </a:lnTo>
                  <a:lnTo>
                    <a:pt x="38" y="111"/>
                  </a:lnTo>
                  <a:lnTo>
                    <a:pt x="46" y="108"/>
                  </a:lnTo>
                  <a:lnTo>
                    <a:pt x="50" y="104"/>
                  </a:lnTo>
                  <a:lnTo>
                    <a:pt x="50" y="96"/>
                  </a:lnTo>
                  <a:lnTo>
                    <a:pt x="54" y="77"/>
                  </a:lnTo>
                  <a:lnTo>
                    <a:pt x="54" y="54"/>
                  </a:lnTo>
                  <a:lnTo>
                    <a:pt x="54" y="39"/>
                  </a:lnTo>
                  <a:lnTo>
                    <a:pt x="50" y="23"/>
                  </a:lnTo>
                  <a:lnTo>
                    <a:pt x="50" y="16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34" y="8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3" y="19"/>
                  </a:lnTo>
                  <a:lnTo>
                    <a:pt x="19" y="35"/>
                  </a:lnTo>
                  <a:lnTo>
                    <a:pt x="19" y="50"/>
                  </a:lnTo>
                  <a:lnTo>
                    <a:pt x="15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5" name="Freeform 232"/>
            <p:cNvSpPr>
              <a:spLocks/>
            </p:cNvSpPr>
            <p:nvPr/>
          </p:nvSpPr>
          <p:spPr bwMode="auto">
            <a:xfrm>
              <a:off x="1190" y="2569"/>
              <a:ext cx="46" cy="115"/>
            </a:xfrm>
            <a:custGeom>
              <a:avLst/>
              <a:gdLst>
                <a:gd name="T0" fmla="*/ 0 w 46"/>
                <a:gd name="T1" fmla="*/ 16 h 115"/>
                <a:gd name="T2" fmla="*/ 27 w 46"/>
                <a:gd name="T3" fmla="*/ 0 h 115"/>
                <a:gd name="T4" fmla="*/ 30 w 46"/>
                <a:gd name="T5" fmla="*/ 0 h 115"/>
                <a:gd name="T6" fmla="*/ 30 w 46"/>
                <a:gd name="T7" fmla="*/ 96 h 115"/>
                <a:gd name="T8" fmla="*/ 30 w 46"/>
                <a:gd name="T9" fmla="*/ 104 h 115"/>
                <a:gd name="T10" fmla="*/ 30 w 46"/>
                <a:gd name="T11" fmla="*/ 108 h 115"/>
                <a:gd name="T12" fmla="*/ 34 w 46"/>
                <a:gd name="T13" fmla="*/ 111 h 115"/>
                <a:gd name="T14" fmla="*/ 34 w 46"/>
                <a:gd name="T15" fmla="*/ 111 h 115"/>
                <a:gd name="T16" fmla="*/ 38 w 46"/>
                <a:gd name="T17" fmla="*/ 115 h 115"/>
                <a:gd name="T18" fmla="*/ 46 w 46"/>
                <a:gd name="T19" fmla="*/ 115 h 115"/>
                <a:gd name="T20" fmla="*/ 46 w 46"/>
                <a:gd name="T21" fmla="*/ 115 h 115"/>
                <a:gd name="T22" fmla="*/ 4 w 46"/>
                <a:gd name="T23" fmla="*/ 115 h 115"/>
                <a:gd name="T24" fmla="*/ 4 w 46"/>
                <a:gd name="T25" fmla="*/ 115 h 115"/>
                <a:gd name="T26" fmla="*/ 11 w 46"/>
                <a:gd name="T27" fmla="*/ 115 h 115"/>
                <a:gd name="T28" fmla="*/ 11 w 46"/>
                <a:gd name="T29" fmla="*/ 111 h 115"/>
                <a:gd name="T30" fmla="*/ 15 w 46"/>
                <a:gd name="T31" fmla="*/ 111 h 115"/>
                <a:gd name="T32" fmla="*/ 15 w 46"/>
                <a:gd name="T33" fmla="*/ 108 h 115"/>
                <a:gd name="T34" fmla="*/ 15 w 46"/>
                <a:gd name="T35" fmla="*/ 104 h 115"/>
                <a:gd name="T36" fmla="*/ 15 w 46"/>
                <a:gd name="T37" fmla="*/ 96 h 115"/>
                <a:gd name="T38" fmla="*/ 15 w 46"/>
                <a:gd name="T39" fmla="*/ 35 h 115"/>
                <a:gd name="T40" fmla="*/ 15 w 46"/>
                <a:gd name="T41" fmla="*/ 23 h 115"/>
                <a:gd name="T42" fmla="*/ 15 w 46"/>
                <a:gd name="T43" fmla="*/ 19 h 115"/>
                <a:gd name="T44" fmla="*/ 15 w 46"/>
                <a:gd name="T45" fmla="*/ 16 h 115"/>
                <a:gd name="T46" fmla="*/ 15 w 46"/>
                <a:gd name="T47" fmla="*/ 16 h 115"/>
                <a:gd name="T48" fmla="*/ 11 w 46"/>
                <a:gd name="T49" fmla="*/ 16 h 115"/>
                <a:gd name="T50" fmla="*/ 11 w 46"/>
                <a:gd name="T51" fmla="*/ 12 h 115"/>
                <a:gd name="T52" fmla="*/ 7 w 46"/>
                <a:gd name="T53" fmla="*/ 16 h 115"/>
                <a:gd name="T54" fmla="*/ 4 w 46"/>
                <a:gd name="T55" fmla="*/ 16 h 115"/>
                <a:gd name="T56" fmla="*/ 0 w 46"/>
                <a:gd name="T57" fmla="*/ 16 h 1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"/>
                <a:gd name="T88" fmla="*/ 0 h 115"/>
                <a:gd name="T89" fmla="*/ 46 w 46"/>
                <a:gd name="T90" fmla="*/ 115 h 11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" h="115">
                  <a:moveTo>
                    <a:pt x="0" y="16"/>
                  </a:moveTo>
                  <a:lnTo>
                    <a:pt x="27" y="0"/>
                  </a:lnTo>
                  <a:lnTo>
                    <a:pt x="30" y="0"/>
                  </a:lnTo>
                  <a:lnTo>
                    <a:pt x="30" y="96"/>
                  </a:lnTo>
                  <a:lnTo>
                    <a:pt x="30" y="104"/>
                  </a:lnTo>
                  <a:lnTo>
                    <a:pt x="30" y="108"/>
                  </a:lnTo>
                  <a:lnTo>
                    <a:pt x="34" y="111"/>
                  </a:lnTo>
                  <a:lnTo>
                    <a:pt x="38" y="115"/>
                  </a:lnTo>
                  <a:lnTo>
                    <a:pt x="46" y="115"/>
                  </a:lnTo>
                  <a:lnTo>
                    <a:pt x="4" y="115"/>
                  </a:lnTo>
                  <a:lnTo>
                    <a:pt x="11" y="115"/>
                  </a:lnTo>
                  <a:lnTo>
                    <a:pt x="11" y="111"/>
                  </a:lnTo>
                  <a:lnTo>
                    <a:pt x="15" y="111"/>
                  </a:lnTo>
                  <a:lnTo>
                    <a:pt x="15" y="108"/>
                  </a:lnTo>
                  <a:lnTo>
                    <a:pt x="15" y="104"/>
                  </a:lnTo>
                  <a:lnTo>
                    <a:pt x="15" y="96"/>
                  </a:lnTo>
                  <a:lnTo>
                    <a:pt x="15" y="35"/>
                  </a:lnTo>
                  <a:lnTo>
                    <a:pt x="15" y="23"/>
                  </a:lnTo>
                  <a:lnTo>
                    <a:pt x="15" y="19"/>
                  </a:lnTo>
                  <a:lnTo>
                    <a:pt x="15" y="16"/>
                  </a:lnTo>
                  <a:lnTo>
                    <a:pt x="11" y="16"/>
                  </a:lnTo>
                  <a:lnTo>
                    <a:pt x="11" y="12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6" name="Freeform 233"/>
            <p:cNvSpPr>
              <a:spLocks/>
            </p:cNvSpPr>
            <p:nvPr/>
          </p:nvSpPr>
          <p:spPr bwMode="auto">
            <a:xfrm>
              <a:off x="1263" y="2569"/>
              <a:ext cx="65" cy="119"/>
            </a:xfrm>
            <a:custGeom>
              <a:avLst/>
              <a:gdLst>
                <a:gd name="T0" fmla="*/ 7 w 65"/>
                <a:gd name="T1" fmla="*/ 16 h 119"/>
                <a:gd name="T2" fmla="*/ 23 w 65"/>
                <a:gd name="T3" fmla="*/ 4 h 119"/>
                <a:gd name="T4" fmla="*/ 42 w 65"/>
                <a:gd name="T5" fmla="*/ 4 h 119"/>
                <a:gd name="T6" fmla="*/ 57 w 65"/>
                <a:gd name="T7" fmla="*/ 16 h 119"/>
                <a:gd name="T8" fmla="*/ 57 w 65"/>
                <a:gd name="T9" fmla="*/ 31 h 119"/>
                <a:gd name="T10" fmla="*/ 42 w 65"/>
                <a:gd name="T11" fmla="*/ 50 h 119"/>
                <a:gd name="T12" fmla="*/ 57 w 65"/>
                <a:gd name="T13" fmla="*/ 62 h 119"/>
                <a:gd name="T14" fmla="*/ 65 w 65"/>
                <a:gd name="T15" fmla="*/ 77 h 119"/>
                <a:gd name="T16" fmla="*/ 53 w 65"/>
                <a:gd name="T17" fmla="*/ 104 h 119"/>
                <a:gd name="T18" fmla="*/ 34 w 65"/>
                <a:gd name="T19" fmla="*/ 115 h 119"/>
                <a:gd name="T20" fmla="*/ 11 w 65"/>
                <a:gd name="T21" fmla="*/ 115 h 119"/>
                <a:gd name="T22" fmla="*/ 0 w 65"/>
                <a:gd name="T23" fmla="*/ 111 h 119"/>
                <a:gd name="T24" fmla="*/ 0 w 65"/>
                <a:gd name="T25" fmla="*/ 108 h 119"/>
                <a:gd name="T26" fmla="*/ 3 w 65"/>
                <a:gd name="T27" fmla="*/ 104 h 119"/>
                <a:gd name="T28" fmla="*/ 7 w 65"/>
                <a:gd name="T29" fmla="*/ 104 h 119"/>
                <a:gd name="T30" fmla="*/ 11 w 65"/>
                <a:gd name="T31" fmla="*/ 104 h 119"/>
                <a:gd name="T32" fmla="*/ 23 w 65"/>
                <a:gd name="T33" fmla="*/ 108 h 119"/>
                <a:gd name="T34" fmla="*/ 27 w 65"/>
                <a:gd name="T35" fmla="*/ 111 h 119"/>
                <a:gd name="T36" fmla="*/ 38 w 65"/>
                <a:gd name="T37" fmla="*/ 108 h 119"/>
                <a:gd name="T38" fmla="*/ 50 w 65"/>
                <a:gd name="T39" fmla="*/ 96 h 119"/>
                <a:gd name="T40" fmla="*/ 50 w 65"/>
                <a:gd name="T41" fmla="*/ 81 h 119"/>
                <a:gd name="T42" fmla="*/ 46 w 65"/>
                <a:gd name="T43" fmla="*/ 73 h 119"/>
                <a:gd name="T44" fmla="*/ 38 w 65"/>
                <a:gd name="T45" fmla="*/ 65 h 119"/>
                <a:gd name="T46" fmla="*/ 27 w 65"/>
                <a:gd name="T47" fmla="*/ 62 h 119"/>
                <a:gd name="T48" fmla="*/ 19 w 65"/>
                <a:gd name="T49" fmla="*/ 62 h 119"/>
                <a:gd name="T50" fmla="*/ 27 w 65"/>
                <a:gd name="T51" fmla="*/ 58 h 119"/>
                <a:gd name="T52" fmla="*/ 38 w 65"/>
                <a:gd name="T53" fmla="*/ 50 h 119"/>
                <a:gd name="T54" fmla="*/ 46 w 65"/>
                <a:gd name="T55" fmla="*/ 39 h 119"/>
                <a:gd name="T56" fmla="*/ 46 w 65"/>
                <a:gd name="T57" fmla="*/ 23 h 119"/>
                <a:gd name="T58" fmla="*/ 34 w 65"/>
                <a:gd name="T59" fmla="*/ 16 h 119"/>
                <a:gd name="T60" fmla="*/ 19 w 65"/>
                <a:gd name="T61" fmla="*/ 16 h 119"/>
                <a:gd name="T62" fmla="*/ 3 w 65"/>
                <a:gd name="T63" fmla="*/ 27 h 11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5"/>
                <a:gd name="T97" fmla="*/ 0 h 119"/>
                <a:gd name="T98" fmla="*/ 65 w 65"/>
                <a:gd name="T99" fmla="*/ 119 h 11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5" h="119">
                  <a:moveTo>
                    <a:pt x="3" y="23"/>
                  </a:moveTo>
                  <a:lnTo>
                    <a:pt x="7" y="16"/>
                  </a:lnTo>
                  <a:lnTo>
                    <a:pt x="15" y="8"/>
                  </a:lnTo>
                  <a:lnTo>
                    <a:pt x="23" y="4"/>
                  </a:lnTo>
                  <a:lnTo>
                    <a:pt x="30" y="0"/>
                  </a:lnTo>
                  <a:lnTo>
                    <a:pt x="42" y="4"/>
                  </a:lnTo>
                  <a:lnTo>
                    <a:pt x="53" y="12"/>
                  </a:lnTo>
                  <a:lnTo>
                    <a:pt x="57" y="16"/>
                  </a:lnTo>
                  <a:lnTo>
                    <a:pt x="57" y="23"/>
                  </a:lnTo>
                  <a:lnTo>
                    <a:pt x="57" y="31"/>
                  </a:lnTo>
                  <a:lnTo>
                    <a:pt x="50" y="42"/>
                  </a:lnTo>
                  <a:lnTo>
                    <a:pt x="42" y="50"/>
                  </a:lnTo>
                  <a:lnTo>
                    <a:pt x="50" y="54"/>
                  </a:lnTo>
                  <a:lnTo>
                    <a:pt x="57" y="62"/>
                  </a:lnTo>
                  <a:lnTo>
                    <a:pt x="61" y="69"/>
                  </a:lnTo>
                  <a:lnTo>
                    <a:pt x="65" y="77"/>
                  </a:lnTo>
                  <a:lnTo>
                    <a:pt x="61" y="92"/>
                  </a:lnTo>
                  <a:lnTo>
                    <a:pt x="53" y="104"/>
                  </a:lnTo>
                  <a:lnTo>
                    <a:pt x="46" y="111"/>
                  </a:lnTo>
                  <a:lnTo>
                    <a:pt x="34" y="115"/>
                  </a:lnTo>
                  <a:lnTo>
                    <a:pt x="19" y="119"/>
                  </a:lnTo>
                  <a:lnTo>
                    <a:pt x="11" y="115"/>
                  </a:lnTo>
                  <a:lnTo>
                    <a:pt x="3" y="115"/>
                  </a:lnTo>
                  <a:lnTo>
                    <a:pt x="0" y="111"/>
                  </a:lnTo>
                  <a:lnTo>
                    <a:pt x="0" y="108"/>
                  </a:lnTo>
                  <a:lnTo>
                    <a:pt x="3" y="104"/>
                  </a:lnTo>
                  <a:lnTo>
                    <a:pt x="7" y="104"/>
                  </a:lnTo>
                  <a:lnTo>
                    <a:pt x="11" y="104"/>
                  </a:lnTo>
                  <a:lnTo>
                    <a:pt x="19" y="108"/>
                  </a:lnTo>
                  <a:lnTo>
                    <a:pt x="23" y="108"/>
                  </a:lnTo>
                  <a:lnTo>
                    <a:pt x="23" y="111"/>
                  </a:lnTo>
                  <a:lnTo>
                    <a:pt x="27" y="111"/>
                  </a:lnTo>
                  <a:lnTo>
                    <a:pt x="30" y="111"/>
                  </a:lnTo>
                  <a:lnTo>
                    <a:pt x="38" y="108"/>
                  </a:lnTo>
                  <a:lnTo>
                    <a:pt x="46" y="104"/>
                  </a:lnTo>
                  <a:lnTo>
                    <a:pt x="50" y="96"/>
                  </a:lnTo>
                  <a:lnTo>
                    <a:pt x="50" y="88"/>
                  </a:lnTo>
                  <a:lnTo>
                    <a:pt x="50" y="81"/>
                  </a:lnTo>
                  <a:lnTo>
                    <a:pt x="50" y="77"/>
                  </a:lnTo>
                  <a:lnTo>
                    <a:pt x="46" y="73"/>
                  </a:lnTo>
                  <a:lnTo>
                    <a:pt x="42" y="69"/>
                  </a:lnTo>
                  <a:lnTo>
                    <a:pt x="38" y="65"/>
                  </a:lnTo>
                  <a:lnTo>
                    <a:pt x="34" y="62"/>
                  </a:lnTo>
                  <a:lnTo>
                    <a:pt x="27" y="62"/>
                  </a:lnTo>
                  <a:lnTo>
                    <a:pt x="23" y="62"/>
                  </a:lnTo>
                  <a:lnTo>
                    <a:pt x="19" y="62"/>
                  </a:lnTo>
                  <a:lnTo>
                    <a:pt x="19" y="58"/>
                  </a:lnTo>
                  <a:lnTo>
                    <a:pt x="27" y="58"/>
                  </a:lnTo>
                  <a:lnTo>
                    <a:pt x="34" y="54"/>
                  </a:lnTo>
                  <a:lnTo>
                    <a:pt x="38" y="50"/>
                  </a:lnTo>
                  <a:lnTo>
                    <a:pt x="42" y="42"/>
                  </a:lnTo>
                  <a:lnTo>
                    <a:pt x="46" y="39"/>
                  </a:lnTo>
                  <a:lnTo>
                    <a:pt x="46" y="31"/>
                  </a:lnTo>
                  <a:lnTo>
                    <a:pt x="46" y="23"/>
                  </a:lnTo>
                  <a:lnTo>
                    <a:pt x="42" y="19"/>
                  </a:lnTo>
                  <a:lnTo>
                    <a:pt x="34" y="16"/>
                  </a:lnTo>
                  <a:lnTo>
                    <a:pt x="27" y="12"/>
                  </a:lnTo>
                  <a:lnTo>
                    <a:pt x="19" y="16"/>
                  </a:lnTo>
                  <a:lnTo>
                    <a:pt x="11" y="19"/>
                  </a:lnTo>
                  <a:lnTo>
                    <a:pt x="3" y="27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7" name="Rectangle 234"/>
            <p:cNvSpPr>
              <a:spLocks noChangeArrowheads="1"/>
            </p:cNvSpPr>
            <p:nvPr/>
          </p:nvSpPr>
          <p:spPr bwMode="auto">
            <a:xfrm>
              <a:off x="1554" y="25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Freeform 235"/>
            <p:cNvSpPr>
              <a:spLocks noEditPoints="1"/>
            </p:cNvSpPr>
            <p:nvPr/>
          </p:nvSpPr>
          <p:spPr bwMode="auto">
            <a:xfrm>
              <a:off x="1742" y="2569"/>
              <a:ext cx="69" cy="119"/>
            </a:xfrm>
            <a:custGeom>
              <a:avLst/>
              <a:gdLst>
                <a:gd name="T0" fmla="*/ 0 w 69"/>
                <a:gd name="T1" fmla="*/ 62 h 119"/>
                <a:gd name="T2" fmla="*/ 4 w 69"/>
                <a:gd name="T3" fmla="*/ 42 h 119"/>
                <a:gd name="T4" fmla="*/ 8 w 69"/>
                <a:gd name="T5" fmla="*/ 27 h 119"/>
                <a:gd name="T6" fmla="*/ 12 w 69"/>
                <a:gd name="T7" fmla="*/ 16 h 119"/>
                <a:gd name="T8" fmla="*/ 23 w 69"/>
                <a:gd name="T9" fmla="*/ 8 h 119"/>
                <a:gd name="T10" fmla="*/ 27 w 69"/>
                <a:gd name="T11" fmla="*/ 4 h 119"/>
                <a:gd name="T12" fmla="*/ 35 w 69"/>
                <a:gd name="T13" fmla="*/ 0 h 119"/>
                <a:gd name="T14" fmla="*/ 42 w 69"/>
                <a:gd name="T15" fmla="*/ 4 h 119"/>
                <a:gd name="T16" fmla="*/ 50 w 69"/>
                <a:gd name="T17" fmla="*/ 8 h 119"/>
                <a:gd name="T18" fmla="*/ 58 w 69"/>
                <a:gd name="T19" fmla="*/ 16 h 119"/>
                <a:gd name="T20" fmla="*/ 65 w 69"/>
                <a:gd name="T21" fmla="*/ 27 h 119"/>
                <a:gd name="T22" fmla="*/ 69 w 69"/>
                <a:gd name="T23" fmla="*/ 42 h 119"/>
                <a:gd name="T24" fmla="*/ 69 w 69"/>
                <a:gd name="T25" fmla="*/ 58 h 119"/>
                <a:gd name="T26" fmla="*/ 69 w 69"/>
                <a:gd name="T27" fmla="*/ 77 h 119"/>
                <a:gd name="T28" fmla="*/ 65 w 69"/>
                <a:gd name="T29" fmla="*/ 92 h 119"/>
                <a:gd name="T30" fmla="*/ 58 w 69"/>
                <a:gd name="T31" fmla="*/ 104 h 119"/>
                <a:gd name="T32" fmla="*/ 50 w 69"/>
                <a:gd name="T33" fmla="*/ 111 h 119"/>
                <a:gd name="T34" fmla="*/ 42 w 69"/>
                <a:gd name="T35" fmla="*/ 115 h 119"/>
                <a:gd name="T36" fmla="*/ 35 w 69"/>
                <a:gd name="T37" fmla="*/ 119 h 119"/>
                <a:gd name="T38" fmla="*/ 27 w 69"/>
                <a:gd name="T39" fmla="*/ 115 h 119"/>
                <a:gd name="T40" fmla="*/ 16 w 69"/>
                <a:gd name="T41" fmla="*/ 108 h 119"/>
                <a:gd name="T42" fmla="*/ 8 w 69"/>
                <a:gd name="T43" fmla="*/ 100 h 119"/>
                <a:gd name="T44" fmla="*/ 4 w 69"/>
                <a:gd name="T45" fmla="*/ 81 h 119"/>
                <a:gd name="T46" fmla="*/ 0 w 69"/>
                <a:gd name="T47" fmla="*/ 62 h 119"/>
                <a:gd name="T48" fmla="*/ 16 w 69"/>
                <a:gd name="T49" fmla="*/ 62 h 119"/>
                <a:gd name="T50" fmla="*/ 19 w 69"/>
                <a:gd name="T51" fmla="*/ 85 h 119"/>
                <a:gd name="T52" fmla="*/ 23 w 69"/>
                <a:gd name="T53" fmla="*/ 100 h 119"/>
                <a:gd name="T54" fmla="*/ 27 w 69"/>
                <a:gd name="T55" fmla="*/ 108 h 119"/>
                <a:gd name="T56" fmla="*/ 31 w 69"/>
                <a:gd name="T57" fmla="*/ 111 h 119"/>
                <a:gd name="T58" fmla="*/ 35 w 69"/>
                <a:gd name="T59" fmla="*/ 111 h 119"/>
                <a:gd name="T60" fmla="*/ 39 w 69"/>
                <a:gd name="T61" fmla="*/ 111 h 119"/>
                <a:gd name="T62" fmla="*/ 46 w 69"/>
                <a:gd name="T63" fmla="*/ 108 h 119"/>
                <a:gd name="T64" fmla="*/ 50 w 69"/>
                <a:gd name="T65" fmla="*/ 104 h 119"/>
                <a:gd name="T66" fmla="*/ 50 w 69"/>
                <a:gd name="T67" fmla="*/ 96 h 119"/>
                <a:gd name="T68" fmla="*/ 54 w 69"/>
                <a:gd name="T69" fmla="*/ 77 h 119"/>
                <a:gd name="T70" fmla="*/ 54 w 69"/>
                <a:gd name="T71" fmla="*/ 54 h 119"/>
                <a:gd name="T72" fmla="*/ 54 w 69"/>
                <a:gd name="T73" fmla="*/ 39 h 119"/>
                <a:gd name="T74" fmla="*/ 50 w 69"/>
                <a:gd name="T75" fmla="*/ 23 h 119"/>
                <a:gd name="T76" fmla="*/ 46 w 69"/>
                <a:gd name="T77" fmla="*/ 16 h 119"/>
                <a:gd name="T78" fmla="*/ 42 w 69"/>
                <a:gd name="T79" fmla="*/ 12 h 119"/>
                <a:gd name="T80" fmla="*/ 39 w 69"/>
                <a:gd name="T81" fmla="*/ 8 h 119"/>
                <a:gd name="T82" fmla="*/ 35 w 69"/>
                <a:gd name="T83" fmla="*/ 8 h 119"/>
                <a:gd name="T84" fmla="*/ 31 w 69"/>
                <a:gd name="T85" fmla="*/ 8 h 119"/>
                <a:gd name="T86" fmla="*/ 27 w 69"/>
                <a:gd name="T87" fmla="*/ 12 h 119"/>
                <a:gd name="T88" fmla="*/ 23 w 69"/>
                <a:gd name="T89" fmla="*/ 19 h 119"/>
                <a:gd name="T90" fmla="*/ 19 w 69"/>
                <a:gd name="T91" fmla="*/ 35 h 119"/>
                <a:gd name="T92" fmla="*/ 16 w 69"/>
                <a:gd name="T93" fmla="*/ 50 h 119"/>
                <a:gd name="T94" fmla="*/ 16 w 69"/>
                <a:gd name="T95" fmla="*/ 62 h 1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9"/>
                <a:gd name="T146" fmla="*/ 69 w 69"/>
                <a:gd name="T147" fmla="*/ 119 h 1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9">
                  <a:moveTo>
                    <a:pt x="0" y="62"/>
                  </a:moveTo>
                  <a:lnTo>
                    <a:pt x="4" y="42"/>
                  </a:lnTo>
                  <a:lnTo>
                    <a:pt x="8" y="27"/>
                  </a:lnTo>
                  <a:lnTo>
                    <a:pt x="12" y="16"/>
                  </a:lnTo>
                  <a:lnTo>
                    <a:pt x="23" y="8"/>
                  </a:lnTo>
                  <a:lnTo>
                    <a:pt x="27" y="4"/>
                  </a:lnTo>
                  <a:lnTo>
                    <a:pt x="35" y="0"/>
                  </a:lnTo>
                  <a:lnTo>
                    <a:pt x="42" y="4"/>
                  </a:lnTo>
                  <a:lnTo>
                    <a:pt x="50" y="8"/>
                  </a:lnTo>
                  <a:lnTo>
                    <a:pt x="58" y="16"/>
                  </a:lnTo>
                  <a:lnTo>
                    <a:pt x="65" y="27"/>
                  </a:lnTo>
                  <a:lnTo>
                    <a:pt x="69" y="42"/>
                  </a:lnTo>
                  <a:lnTo>
                    <a:pt x="69" y="58"/>
                  </a:lnTo>
                  <a:lnTo>
                    <a:pt x="69" y="77"/>
                  </a:lnTo>
                  <a:lnTo>
                    <a:pt x="65" y="92"/>
                  </a:lnTo>
                  <a:lnTo>
                    <a:pt x="58" y="104"/>
                  </a:lnTo>
                  <a:lnTo>
                    <a:pt x="50" y="111"/>
                  </a:lnTo>
                  <a:lnTo>
                    <a:pt x="42" y="115"/>
                  </a:lnTo>
                  <a:lnTo>
                    <a:pt x="35" y="119"/>
                  </a:lnTo>
                  <a:lnTo>
                    <a:pt x="27" y="115"/>
                  </a:lnTo>
                  <a:lnTo>
                    <a:pt x="16" y="108"/>
                  </a:lnTo>
                  <a:lnTo>
                    <a:pt x="8" y="100"/>
                  </a:lnTo>
                  <a:lnTo>
                    <a:pt x="4" y="81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9" y="85"/>
                  </a:lnTo>
                  <a:lnTo>
                    <a:pt x="23" y="100"/>
                  </a:lnTo>
                  <a:lnTo>
                    <a:pt x="27" y="108"/>
                  </a:lnTo>
                  <a:lnTo>
                    <a:pt x="31" y="111"/>
                  </a:lnTo>
                  <a:lnTo>
                    <a:pt x="35" y="111"/>
                  </a:lnTo>
                  <a:lnTo>
                    <a:pt x="39" y="111"/>
                  </a:lnTo>
                  <a:lnTo>
                    <a:pt x="46" y="108"/>
                  </a:lnTo>
                  <a:lnTo>
                    <a:pt x="50" y="104"/>
                  </a:lnTo>
                  <a:lnTo>
                    <a:pt x="50" y="96"/>
                  </a:lnTo>
                  <a:lnTo>
                    <a:pt x="54" y="77"/>
                  </a:lnTo>
                  <a:lnTo>
                    <a:pt x="54" y="54"/>
                  </a:lnTo>
                  <a:lnTo>
                    <a:pt x="54" y="39"/>
                  </a:lnTo>
                  <a:lnTo>
                    <a:pt x="50" y="23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39" y="8"/>
                  </a:lnTo>
                  <a:lnTo>
                    <a:pt x="35" y="8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3" y="19"/>
                  </a:lnTo>
                  <a:lnTo>
                    <a:pt x="19" y="35"/>
                  </a:lnTo>
                  <a:lnTo>
                    <a:pt x="16" y="50"/>
                  </a:lnTo>
                  <a:lnTo>
                    <a:pt x="16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9" name="Rectangle 236"/>
            <p:cNvSpPr>
              <a:spLocks noChangeArrowheads="1"/>
            </p:cNvSpPr>
            <p:nvPr/>
          </p:nvSpPr>
          <p:spPr bwMode="auto">
            <a:xfrm>
              <a:off x="2107" y="2535"/>
              <a:ext cx="7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Freeform 237"/>
            <p:cNvSpPr>
              <a:spLocks/>
            </p:cNvSpPr>
            <p:nvPr/>
          </p:nvSpPr>
          <p:spPr bwMode="auto">
            <a:xfrm>
              <a:off x="2299" y="2669"/>
              <a:ext cx="19" cy="19"/>
            </a:xfrm>
            <a:custGeom>
              <a:avLst/>
              <a:gdLst>
                <a:gd name="T0" fmla="*/ 7 w 19"/>
                <a:gd name="T1" fmla="*/ 0 h 19"/>
                <a:gd name="T2" fmla="*/ 11 w 19"/>
                <a:gd name="T3" fmla="*/ 0 h 19"/>
                <a:gd name="T4" fmla="*/ 15 w 19"/>
                <a:gd name="T5" fmla="*/ 0 h 19"/>
                <a:gd name="T6" fmla="*/ 19 w 19"/>
                <a:gd name="T7" fmla="*/ 4 h 19"/>
                <a:gd name="T8" fmla="*/ 19 w 19"/>
                <a:gd name="T9" fmla="*/ 8 h 19"/>
                <a:gd name="T10" fmla="*/ 19 w 19"/>
                <a:gd name="T11" fmla="*/ 11 h 19"/>
                <a:gd name="T12" fmla="*/ 15 w 19"/>
                <a:gd name="T13" fmla="*/ 15 h 19"/>
                <a:gd name="T14" fmla="*/ 11 w 19"/>
                <a:gd name="T15" fmla="*/ 15 h 19"/>
                <a:gd name="T16" fmla="*/ 7 w 19"/>
                <a:gd name="T17" fmla="*/ 19 h 19"/>
                <a:gd name="T18" fmla="*/ 3 w 19"/>
                <a:gd name="T19" fmla="*/ 15 h 19"/>
                <a:gd name="T20" fmla="*/ 3 w 19"/>
                <a:gd name="T21" fmla="*/ 15 h 19"/>
                <a:gd name="T22" fmla="*/ 0 w 19"/>
                <a:gd name="T23" fmla="*/ 11 h 19"/>
                <a:gd name="T24" fmla="*/ 0 w 19"/>
                <a:gd name="T25" fmla="*/ 8 h 19"/>
                <a:gd name="T26" fmla="*/ 0 w 19"/>
                <a:gd name="T27" fmla="*/ 4 h 19"/>
                <a:gd name="T28" fmla="*/ 3 w 19"/>
                <a:gd name="T29" fmla="*/ 0 h 19"/>
                <a:gd name="T30" fmla="*/ 3 w 19"/>
                <a:gd name="T31" fmla="*/ 0 h 19"/>
                <a:gd name="T32" fmla="*/ 7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7" y="0"/>
                  </a:moveTo>
                  <a:lnTo>
                    <a:pt x="11" y="0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9" y="11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7" y="19"/>
                  </a:lnTo>
                  <a:lnTo>
                    <a:pt x="3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1" name="Freeform 238"/>
            <p:cNvSpPr>
              <a:spLocks noEditPoints="1"/>
            </p:cNvSpPr>
            <p:nvPr/>
          </p:nvSpPr>
          <p:spPr bwMode="auto">
            <a:xfrm>
              <a:off x="2333" y="2569"/>
              <a:ext cx="73" cy="119"/>
            </a:xfrm>
            <a:custGeom>
              <a:avLst/>
              <a:gdLst>
                <a:gd name="T0" fmla="*/ 0 w 73"/>
                <a:gd name="T1" fmla="*/ 62 h 119"/>
                <a:gd name="T2" fmla="*/ 4 w 73"/>
                <a:gd name="T3" fmla="*/ 42 h 119"/>
                <a:gd name="T4" fmla="*/ 8 w 73"/>
                <a:gd name="T5" fmla="*/ 27 h 119"/>
                <a:gd name="T6" fmla="*/ 15 w 73"/>
                <a:gd name="T7" fmla="*/ 16 h 119"/>
                <a:gd name="T8" fmla="*/ 23 w 73"/>
                <a:gd name="T9" fmla="*/ 8 h 119"/>
                <a:gd name="T10" fmla="*/ 31 w 73"/>
                <a:gd name="T11" fmla="*/ 4 h 119"/>
                <a:gd name="T12" fmla="*/ 39 w 73"/>
                <a:gd name="T13" fmla="*/ 0 h 119"/>
                <a:gd name="T14" fmla="*/ 46 w 73"/>
                <a:gd name="T15" fmla="*/ 4 h 119"/>
                <a:gd name="T16" fmla="*/ 54 w 73"/>
                <a:gd name="T17" fmla="*/ 8 h 119"/>
                <a:gd name="T18" fmla="*/ 62 w 73"/>
                <a:gd name="T19" fmla="*/ 16 h 119"/>
                <a:gd name="T20" fmla="*/ 65 w 73"/>
                <a:gd name="T21" fmla="*/ 27 h 119"/>
                <a:gd name="T22" fmla="*/ 69 w 73"/>
                <a:gd name="T23" fmla="*/ 42 h 119"/>
                <a:gd name="T24" fmla="*/ 73 w 73"/>
                <a:gd name="T25" fmla="*/ 58 h 119"/>
                <a:gd name="T26" fmla="*/ 69 w 73"/>
                <a:gd name="T27" fmla="*/ 77 h 119"/>
                <a:gd name="T28" fmla="*/ 65 w 73"/>
                <a:gd name="T29" fmla="*/ 92 h 119"/>
                <a:gd name="T30" fmla="*/ 62 w 73"/>
                <a:gd name="T31" fmla="*/ 104 h 119"/>
                <a:gd name="T32" fmla="*/ 54 w 73"/>
                <a:gd name="T33" fmla="*/ 111 h 119"/>
                <a:gd name="T34" fmla="*/ 46 w 73"/>
                <a:gd name="T35" fmla="*/ 115 h 119"/>
                <a:gd name="T36" fmla="*/ 35 w 73"/>
                <a:gd name="T37" fmla="*/ 119 h 119"/>
                <a:gd name="T38" fmla="*/ 27 w 73"/>
                <a:gd name="T39" fmla="*/ 115 h 119"/>
                <a:gd name="T40" fmla="*/ 19 w 73"/>
                <a:gd name="T41" fmla="*/ 108 h 119"/>
                <a:gd name="T42" fmla="*/ 12 w 73"/>
                <a:gd name="T43" fmla="*/ 100 h 119"/>
                <a:gd name="T44" fmla="*/ 4 w 73"/>
                <a:gd name="T45" fmla="*/ 81 h 119"/>
                <a:gd name="T46" fmla="*/ 0 w 73"/>
                <a:gd name="T47" fmla="*/ 62 h 119"/>
                <a:gd name="T48" fmla="*/ 19 w 73"/>
                <a:gd name="T49" fmla="*/ 62 h 119"/>
                <a:gd name="T50" fmla="*/ 19 w 73"/>
                <a:gd name="T51" fmla="*/ 85 h 119"/>
                <a:gd name="T52" fmla="*/ 23 w 73"/>
                <a:gd name="T53" fmla="*/ 100 h 119"/>
                <a:gd name="T54" fmla="*/ 27 w 73"/>
                <a:gd name="T55" fmla="*/ 108 h 119"/>
                <a:gd name="T56" fmla="*/ 31 w 73"/>
                <a:gd name="T57" fmla="*/ 111 h 119"/>
                <a:gd name="T58" fmla="*/ 39 w 73"/>
                <a:gd name="T59" fmla="*/ 111 h 119"/>
                <a:gd name="T60" fmla="*/ 42 w 73"/>
                <a:gd name="T61" fmla="*/ 111 h 119"/>
                <a:gd name="T62" fmla="*/ 46 w 73"/>
                <a:gd name="T63" fmla="*/ 108 h 119"/>
                <a:gd name="T64" fmla="*/ 50 w 73"/>
                <a:gd name="T65" fmla="*/ 104 h 119"/>
                <a:gd name="T66" fmla="*/ 54 w 73"/>
                <a:gd name="T67" fmla="*/ 96 h 119"/>
                <a:gd name="T68" fmla="*/ 54 w 73"/>
                <a:gd name="T69" fmla="*/ 77 h 119"/>
                <a:gd name="T70" fmla="*/ 58 w 73"/>
                <a:gd name="T71" fmla="*/ 54 h 119"/>
                <a:gd name="T72" fmla="*/ 54 w 73"/>
                <a:gd name="T73" fmla="*/ 39 h 119"/>
                <a:gd name="T74" fmla="*/ 54 w 73"/>
                <a:gd name="T75" fmla="*/ 23 h 119"/>
                <a:gd name="T76" fmla="*/ 50 w 73"/>
                <a:gd name="T77" fmla="*/ 16 h 119"/>
                <a:gd name="T78" fmla="*/ 46 w 73"/>
                <a:gd name="T79" fmla="*/ 12 h 119"/>
                <a:gd name="T80" fmla="*/ 42 w 73"/>
                <a:gd name="T81" fmla="*/ 8 h 119"/>
                <a:gd name="T82" fmla="*/ 39 w 73"/>
                <a:gd name="T83" fmla="*/ 8 h 119"/>
                <a:gd name="T84" fmla="*/ 31 w 73"/>
                <a:gd name="T85" fmla="*/ 8 h 119"/>
                <a:gd name="T86" fmla="*/ 27 w 73"/>
                <a:gd name="T87" fmla="*/ 12 h 119"/>
                <a:gd name="T88" fmla="*/ 23 w 73"/>
                <a:gd name="T89" fmla="*/ 19 h 119"/>
                <a:gd name="T90" fmla="*/ 19 w 73"/>
                <a:gd name="T91" fmla="*/ 35 h 119"/>
                <a:gd name="T92" fmla="*/ 19 w 73"/>
                <a:gd name="T93" fmla="*/ 50 h 119"/>
                <a:gd name="T94" fmla="*/ 19 w 73"/>
                <a:gd name="T95" fmla="*/ 62 h 1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9"/>
                <a:gd name="T146" fmla="*/ 73 w 73"/>
                <a:gd name="T147" fmla="*/ 119 h 1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9">
                  <a:moveTo>
                    <a:pt x="0" y="62"/>
                  </a:moveTo>
                  <a:lnTo>
                    <a:pt x="4" y="42"/>
                  </a:lnTo>
                  <a:lnTo>
                    <a:pt x="8" y="27"/>
                  </a:lnTo>
                  <a:lnTo>
                    <a:pt x="15" y="16"/>
                  </a:lnTo>
                  <a:lnTo>
                    <a:pt x="23" y="8"/>
                  </a:lnTo>
                  <a:lnTo>
                    <a:pt x="31" y="4"/>
                  </a:lnTo>
                  <a:lnTo>
                    <a:pt x="39" y="0"/>
                  </a:lnTo>
                  <a:lnTo>
                    <a:pt x="46" y="4"/>
                  </a:lnTo>
                  <a:lnTo>
                    <a:pt x="54" y="8"/>
                  </a:lnTo>
                  <a:lnTo>
                    <a:pt x="62" y="16"/>
                  </a:lnTo>
                  <a:lnTo>
                    <a:pt x="65" y="27"/>
                  </a:lnTo>
                  <a:lnTo>
                    <a:pt x="69" y="42"/>
                  </a:lnTo>
                  <a:lnTo>
                    <a:pt x="73" y="58"/>
                  </a:lnTo>
                  <a:lnTo>
                    <a:pt x="69" y="77"/>
                  </a:lnTo>
                  <a:lnTo>
                    <a:pt x="65" y="92"/>
                  </a:lnTo>
                  <a:lnTo>
                    <a:pt x="62" y="104"/>
                  </a:lnTo>
                  <a:lnTo>
                    <a:pt x="54" y="111"/>
                  </a:lnTo>
                  <a:lnTo>
                    <a:pt x="46" y="115"/>
                  </a:lnTo>
                  <a:lnTo>
                    <a:pt x="35" y="119"/>
                  </a:lnTo>
                  <a:lnTo>
                    <a:pt x="27" y="115"/>
                  </a:lnTo>
                  <a:lnTo>
                    <a:pt x="19" y="108"/>
                  </a:lnTo>
                  <a:lnTo>
                    <a:pt x="12" y="100"/>
                  </a:lnTo>
                  <a:lnTo>
                    <a:pt x="4" y="81"/>
                  </a:lnTo>
                  <a:lnTo>
                    <a:pt x="0" y="62"/>
                  </a:lnTo>
                  <a:close/>
                  <a:moveTo>
                    <a:pt x="19" y="62"/>
                  </a:moveTo>
                  <a:lnTo>
                    <a:pt x="19" y="85"/>
                  </a:lnTo>
                  <a:lnTo>
                    <a:pt x="23" y="100"/>
                  </a:lnTo>
                  <a:lnTo>
                    <a:pt x="27" y="108"/>
                  </a:lnTo>
                  <a:lnTo>
                    <a:pt x="31" y="111"/>
                  </a:lnTo>
                  <a:lnTo>
                    <a:pt x="39" y="111"/>
                  </a:lnTo>
                  <a:lnTo>
                    <a:pt x="42" y="111"/>
                  </a:lnTo>
                  <a:lnTo>
                    <a:pt x="46" y="108"/>
                  </a:lnTo>
                  <a:lnTo>
                    <a:pt x="50" y="104"/>
                  </a:lnTo>
                  <a:lnTo>
                    <a:pt x="54" y="96"/>
                  </a:lnTo>
                  <a:lnTo>
                    <a:pt x="54" y="77"/>
                  </a:lnTo>
                  <a:lnTo>
                    <a:pt x="58" y="54"/>
                  </a:lnTo>
                  <a:lnTo>
                    <a:pt x="54" y="39"/>
                  </a:lnTo>
                  <a:lnTo>
                    <a:pt x="54" y="23"/>
                  </a:lnTo>
                  <a:lnTo>
                    <a:pt x="50" y="16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39" y="8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3" y="19"/>
                  </a:lnTo>
                  <a:lnTo>
                    <a:pt x="19" y="35"/>
                  </a:lnTo>
                  <a:lnTo>
                    <a:pt x="19" y="50"/>
                  </a:lnTo>
                  <a:lnTo>
                    <a:pt x="19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2" name="Freeform 239"/>
            <p:cNvSpPr>
              <a:spLocks/>
            </p:cNvSpPr>
            <p:nvPr/>
          </p:nvSpPr>
          <p:spPr bwMode="auto">
            <a:xfrm>
              <a:off x="2433" y="2569"/>
              <a:ext cx="42" cy="115"/>
            </a:xfrm>
            <a:custGeom>
              <a:avLst/>
              <a:gdLst>
                <a:gd name="T0" fmla="*/ 0 w 42"/>
                <a:gd name="T1" fmla="*/ 16 h 115"/>
                <a:gd name="T2" fmla="*/ 27 w 42"/>
                <a:gd name="T3" fmla="*/ 0 h 115"/>
                <a:gd name="T4" fmla="*/ 27 w 42"/>
                <a:gd name="T5" fmla="*/ 0 h 115"/>
                <a:gd name="T6" fmla="*/ 27 w 42"/>
                <a:gd name="T7" fmla="*/ 96 h 115"/>
                <a:gd name="T8" fmla="*/ 27 w 42"/>
                <a:gd name="T9" fmla="*/ 104 h 115"/>
                <a:gd name="T10" fmla="*/ 31 w 42"/>
                <a:gd name="T11" fmla="*/ 108 h 115"/>
                <a:gd name="T12" fmla="*/ 31 w 42"/>
                <a:gd name="T13" fmla="*/ 111 h 115"/>
                <a:gd name="T14" fmla="*/ 31 w 42"/>
                <a:gd name="T15" fmla="*/ 111 h 115"/>
                <a:gd name="T16" fmla="*/ 34 w 42"/>
                <a:gd name="T17" fmla="*/ 115 h 115"/>
                <a:gd name="T18" fmla="*/ 42 w 42"/>
                <a:gd name="T19" fmla="*/ 115 h 115"/>
                <a:gd name="T20" fmla="*/ 42 w 42"/>
                <a:gd name="T21" fmla="*/ 115 h 115"/>
                <a:gd name="T22" fmla="*/ 0 w 42"/>
                <a:gd name="T23" fmla="*/ 115 h 115"/>
                <a:gd name="T24" fmla="*/ 0 w 42"/>
                <a:gd name="T25" fmla="*/ 115 h 115"/>
                <a:gd name="T26" fmla="*/ 8 w 42"/>
                <a:gd name="T27" fmla="*/ 115 h 115"/>
                <a:gd name="T28" fmla="*/ 11 w 42"/>
                <a:gd name="T29" fmla="*/ 111 h 115"/>
                <a:gd name="T30" fmla="*/ 11 w 42"/>
                <a:gd name="T31" fmla="*/ 111 h 115"/>
                <a:gd name="T32" fmla="*/ 11 w 42"/>
                <a:gd name="T33" fmla="*/ 108 h 115"/>
                <a:gd name="T34" fmla="*/ 15 w 42"/>
                <a:gd name="T35" fmla="*/ 104 h 115"/>
                <a:gd name="T36" fmla="*/ 15 w 42"/>
                <a:gd name="T37" fmla="*/ 96 h 115"/>
                <a:gd name="T38" fmla="*/ 15 w 42"/>
                <a:gd name="T39" fmla="*/ 35 h 115"/>
                <a:gd name="T40" fmla="*/ 15 w 42"/>
                <a:gd name="T41" fmla="*/ 23 h 115"/>
                <a:gd name="T42" fmla="*/ 11 w 42"/>
                <a:gd name="T43" fmla="*/ 19 h 115"/>
                <a:gd name="T44" fmla="*/ 11 w 42"/>
                <a:gd name="T45" fmla="*/ 16 h 115"/>
                <a:gd name="T46" fmla="*/ 11 w 42"/>
                <a:gd name="T47" fmla="*/ 16 h 115"/>
                <a:gd name="T48" fmla="*/ 11 w 42"/>
                <a:gd name="T49" fmla="*/ 16 h 115"/>
                <a:gd name="T50" fmla="*/ 8 w 42"/>
                <a:gd name="T51" fmla="*/ 12 h 115"/>
                <a:gd name="T52" fmla="*/ 4 w 42"/>
                <a:gd name="T53" fmla="*/ 16 h 115"/>
                <a:gd name="T54" fmla="*/ 0 w 42"/>
                <a:gd name="T55" fmla="*/ 16 h 115"/>
                <a:gd name="T56" fmla="*/ 0 w 42"/>
                <a:gd name="T57" fmla="*/ 16 h 1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115"/>
                <a:gd name="T89" fmla="*/ 42 w 42"/>
                <a:gd name="T90" fmla="*/ 115 h 11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115">
                  <a:moveTo>
                    <a:pt x="0" y="16"/>
                  </a:moveTo>
                  <a:lnTo>
                    <a:pt x="27" y="0"/>
                  </a:lnTo>
                  <a:lnTo>
                    <a:pt x="27" y="96"/>
                  </a:lnTo>
                  <a:lnTo>
                    <a:pt x="27" y="104"/>
                  </a:lnTo>
                  <a:lnTo>
                    <a:pt x="31" y="108"/>
                  </a:lnTo>
                  <a:lnTo>
                    <a:pt x="31" y="111"/>
                  </a:lnTo>
                  <a:lnTo>
                    <a:pt x="34" y="115"/>
                  </a:lnTo>
                  <a:lnTo>
                    <a:pt x="42" y="115"/>
                  </a:lnTo>
                  <a:lnTo>
                    <a:pt x="0" y="115"/>
                  </a:lnTo>
                  <a:lnTo>
                    <a:pt x="8" y="115"/>
                  </a:lnTo>
                  <a:lnTo>
                    <a:pt x="11" y="111"/>
                  </a:lnTo>
                  <a:lnTo>
                    <a:pt x="11" y="108"/>
                  </a:lnTo>
                  <a:lnTo>
                    <a:pt x="15" y="104"/>
                  </a:lnTo>
                  <a:lnTo>
                    <a:pt x="15" y="96"/>
                  </a:lnTo>
                  <a:lnTo>
                    <a:pt x="15" y="35"/>
                  </a:lnTo>
                  <a:lnTo>
                    <a:pt x="15" y="23"/>
                  </a:lnTo>
                  <a:lnTo>
                    <a:pt x="11" y="19"/>
                  </a:lnTo>
                  <a:lnTo>
                    <a:pt x="11" y="16"/>
                  </a:lnTo>
                  <a:lnTo>
                    <a:pt x="8" y="12"/>
                  </a:lnTo>
                  <a:lnTo>
                    <a:pt x="4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3" name="Freeform 240"/>
            <p:cNvSpPr>
              <a:spLocks/>
            </p:cNvSpPr>
            <p:nvPr/>
          </p:nvSpPr>
          <p:spPr bwMode="auto">
            <a:xfrm>
              <a:off x="2513" y="2569"/>
              <a:ext cx="47" cy="115"/>
            </a:xfrm>
            <a:custGeom>
              <a:avLst/>
              <a:gdLst>
                <a:gd name="T0" fmla="*/ 0 w 47"/>
                <a:gd name="T1" fmla="*/ 16 h 115"/>
                <a:gd name="T2" fmla="*/ 31 w 47"/>
                <a:gd name="T3" fmla="*/ 0 h 115"/>
                <a:gd name="T4" fmla="*/ 31 w 47"/>
                <a:gd name="T5" fmla="*/ 0 h 115"/>
                <a:gd name="T6" fmla="*/ 31 w 47"/>
                <a:gd name="T7" fmla="*/ 96 h 115"/>
                <a:gd name="T8" fmla="*/ 31 w 47"/>
                <a:gd name="T9" fmla="*/ 104 h 115"/>
                <a:gd name="T10" fmla="*/ 31 w 47"/>
                <a:gd name="T11" fmla="*/ 108 h 115"/>
                <a:gd name="T12" fmla="*/ 35 w 47"/>
                <a:gd name="T13" fmla="*/ 111 h 115"/>
                <a:gd name="T14" fmla="*/ 35 w 47"/>
                <a:gd name="T15" fmla="*/ 111 h 115"/>
                <a:gd name="T16" fmla="*/ 39 w 47"/>
                <a:gd name="T17" fmla="*/ 115 h 115"/>
                <a:gd name="T18" fmla="*/ 47 w 47"/>
                <a:gd name="T19" fmla="*/ 115 h 115"/>
                <a:gd name="T20" fmla="*/ 47 w 47"/>
                <a:gd name="T21" fmla="*/ 115 h 115"/>
                <a:gd name="T22" fmla="*/ 4 w 47"/>
                <a:gd name="T23" fmla="*/ 115 h 115"/>
                <a:gd name="T24" fmla="*/ 4 w 47"/>
                <a:gd name="T25" fmla="*/ 115 h 115"/>
                <a:gd name="T26" fmla="*/ 12 w 47"/>
                <a:gd name="T27" fmla="*/ 115 h 115"/>
                <a:gd name="T28" fmla="*/ 16 w 47"/>
                <a:gd name="T29" fmla="*/ 111 h 115"/>
                <a:gd name="T30" fmla="*/ 16 w 47"/>
                <a:gd name="T31" fmla="*/ 111 h 115"/>
                <a:gd name="T32" fmla="*/ 16 w 47"/>
                <a:gd name="T33" fmla="*/ 108 h 115"/>
                <a:gd name="T34" fmla="*/ 20 w 47"/>
                <a:gd name="T35" fmla="*/ 104 h 115"/>
                <a:gd name="T36" fmla="*/ 20 w 47"/>
                <a:gd name="T37" fmla="*/ 96 h 115"/>
                <a:gd name="T38" fmla="*/ 20 w 47"/>
                <a:gd name="T39" fmla="*/ 35 h 115"/>
                <a:gd name="T40" fmla="*/ 20 w 47"/>
                <a:gd name="T41" fmla="*/ 23 h 115"/>
                <a:gd name="T42" fmla="*/ 16 w 47"/>
                <a:gd name="T43" fmla="*/ 19 h 115"/>
                <a:gd name="T44" fmla="*/ 16 w 47"/>
                <a:gd name="T45" fmla="*/ 16 h 115"/>
                <a:gd name="T46" fmla="*/ 16 w 47"/>
                <a:gd name="T47" fmla="*/ 16 h 115"/>
                <a:gd name="T48" fmla="*/ 12 w 47"/>
                <a:gd name="T49" fmla="*/ 16 h 115"/>
                <a:gd name="T50" fmla="*/ 12 w 47"/>
                <a:gd name="T51" fmla="*/ 12 h 115"/>
                <a:gd name="T52" fmla="*/ 8 w 47"/>
                <a:gd name="T53" fmla="*/ 16 h 115"/>
                <a:gd name="T54" fmla="*/ 4 w 47"/>
                <a:gd name="T55" fmla="*/ 16 h 115"/>
                <a:gd name="T56" fmla="*/ 0 w 47"/>
                <a:gd name="T57" fmla="*/ 16 h 1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7"/>
                <a:gd name="T88" fmla="*/ 0 h 115"/>
                <a:gd name="T89" fmla="*/ 47 w 47"/>
                <a:gd name="T90" fmla="*/ 115 h 11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7" h="115">
                  <a:moveTo>
                    <a:pt x="0" y="16"/>
                  </a:moveTo>
                  <a:lnTo>
                    <a:pt x="31" y="0"/>
                  </a:lnTo>
                  <a:lnTo>
                    <a:pt x="31" y="96"/>
                  </a:lnTo>
                  <a:lnTo>
                    <a:pt x="31" y="104"/>
                  </a:lnTo>
                  <a:lnTo>
                    <a:pt x="31" y="108"/>
                  </a:lnTo>
                  <a:lnTo>
                    <a:pt x="35" y="111"/>
                  </a:lnTo>
                  <a:lnTo>
                    <a:pt x="39" y="115"/>
                  </a:lnTo>
                  <a:lnTo>
                    <a:pt x="47" y="115"/>
                  </a:lnTo>
                  <a:lnTo>
                    <a:pt x="4" y="115"/>
                  </a:lnTo>
                  <a:lnTo>
                    <a:pt x="12" y="115"/>
                  </a:lnTo>
                  <a:lnTo>
                    <a:pt x="16" y="111"/>
                  </a:lnTo>
                  <a:lnTo>
                    <a:pt x="16" y="108"/>
                  </a:lnTo>
                  <a:lnTo>
                    <a:pt x="20" y="104"/>
                  </a:lnTo>
                  <a:lnTo>
                    <a:pt x="20" y="96"/>
                  </a:lnTo>
                  <a:lnTo>
                    <a:pt x="20" y="35"/>
                  </a:lnTo>
                  <a:lnTo>
                    <a:pt x="20" y="23"/>
                  </a:lnTo>
                  <a:lnTo>
                    <a:pt x="16" y="19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4" name="Rectangle 241"/>
            <p:cNvSpPr>
              <a:spLocks noChangeArrowheads="1"/>
            </p:cNvSpPr>
            <p:nvPr/>
          </p:nvSpPr>
          <p:spPr bwMode="auto">
            <a:xfrm>
              <a:off x="2705" y="25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5" name="Freeform 242"/>
            <p:cNvSpPr>
              <a:spLocks noEditPoints="1"/>
            </p:cNvSpPr>
            <p:nvPr/>
          </p:nvSpPr>
          <p:spPr bwMode="auto">
            <a:xfrm>
              <a:off x="2897" y="2569"/>
              <a:ext cx="73" cy="119"/>
            </a:xfrm>
            <a:custGeom>
              <a:avLst/>
              <a:gdLst>
                <a:gd name="T0" fmla="*/ 0 w 73"/>
                <a:gd name="T1" fmla="*/ 62 h 119"/>
                <a:gd name="T2" fmla="*/ 4 w 73"/>
                <a:gd name="T3" fmla="*/ 42 h 119"/>
                <a:gd name="T4" fmla="*/ 8 w 73"/>
                <a:gd name="T5" fmla="*/ 27 h 119"/>
                <a:gd name="T6" fmla="*/ 12 w 73"/>
                <a:gd name="T7" fmla="*/ 16 h 119"/>
                <a:gd name="T8" fmla="*/ 23 w 73"/>
                <a:gd name="T9" fmla="*/ 8 h 119"/>
                <a:gd name="T10" fmla="*/ 31 w 73"/>
                <a:gd name="T11" fmla="*/ 4 h 119"/>
                <a:gd name="T12" fmla="*/ 39 w 73"/>
                <a:gd name="T13" fmla="*/ 0 h 119"/>
                <a:gd name="T14" fmla="*/ 46 w 73"/>
                <a:gd name="T15" fmla="*/ 4 h 119"/>
                <a:gd name="T16" fmla="*/ 54 w 73"/>
                <a:gd name="T17" fmla="*/ 8 h 119"/>
                <a:gd name="T18" fmla="*/ 58 w 73"/>
                <a:gd name="T19" fmla="*/ 16 h 119"/>
                <a:gd name="T20" fmla="*/ 65 w 73"/>
                <a:gd name="T21" fmla="*/ 27 h 119"/>
                <a:gd name="T22" fmla="*/ 69 w 73"/>
                <a:gd name="T23" fmla="*/ 42 h 119"/>
                <a:gd name="T24" fmla="*/ 73 w 73"/>
                <a:gd name="T25" fmla="*/ 58 h 119"/>
                <a:gd name="T26" fmla="*/ 69 w 73"/>
                <a:gd name="T27" fmla="*/ 77 h 119"/>
                <a:gd name="T28" fmla="*/ 65 w 73"/>
                <a:gd name="T29" fmla="*/ 92 h 119"/>
                <a:gd name="T30" fmla="*/ 62 w 73"/>
                <a:gd name="T31" fmla="*/ 104 h 119"/>
                <a:gd name="T32" fmla="*/ 54 w 73"/>
                <a:gd name="T33" fmla="*/ 111 h 119"/>
                <a:gd name="T34" fmla="*/ 42 w 73"/>
                <a:gd name="T35" fmla="*/ 115 h 119"/>
                <a:gd name="T36" fmla="*/ 35 w 73"/>
                <a:gd name="T37" fmla="*/ 119 h 119"/>
                <a:gd name="T38" fmla="*/ 27 w 73"/>
                <a:gd name="T39" fmla="*/ 115 h 119"/>
                <a:gd name="T40" fmla="*/ 19 w 73"/>
                <a:gd name="T41" fmla="*/ 108 h 119"/>
                <a:gd name="T42" fmla="*/ 12 w 73"/>
                <a:gd name="T43" fmla="*/ 100 h 119"/>
                <a:gd name="T44" fmla="*/ 4 w 73"/>
                <a:gd name="T45" fmla="*/ 81 h 119"/>
                <a:gd name="T46" fmla="*/ 0 w 73"/>
                <a:gd name="T47" fmla="*/ 62 h 119"/>
                <a:gd name="T48" fmla="*/ 15 w 73"/>
                <a:gd name="T49" fmla="*/ 62 h 119"/>
                <a:gd name="T50" fmla="*/ 19 w 73"/>
                <a:gd name="T51" fmla="*/ 85 h 119"/>
                <a:gd name="T52" fmla="*/ 23 w 73"/>
                <a:gd name="T53" fmla="*/ 100 h 119"/>
                <a:gd name="T54" fmla="*/ 27 w 73"/>
                <a:gd name="T55" fmla="*/ 108 h 119"/>
                <a:gd name="T56" fmla="*/ 31 w 73"/>
                <a:gd name="T57" fmla="*/ 111 h 119"/>
                <a:gd name="T58" fmla="*/ 35 w 73"/>
                <a:gd name="T59" fmla="*/ 111 h 119"/>
                <a:gd name="T60" fmla="*/ 42 w 73"/>
                <a:gd name="T61" fmla="*/ 111 h 119"/>
                <a:gd name="T62" fmla="*/ 46 w 73"/>
                <a:gd name="T63" fmla="*/ 108 h 119"/>
                <a:gd name="T64" fmla="*/ 50 w 73"/>
                <a:gd name="T65" fmla="*/ 104 h 119"/>
                <a:gd name="T66" fmla="*/ 50 w 73"/>
                <a:gd name="T67" fmla="*/ 96 h 119"/>
                <a:gd name="T68" fmla="*/ 54 w 73"/>
                <a:gd name="T69" fmla="*/ 77 h 119"/>
                <a:gd name="T70" fmla="*/ 54 w 73"/>
                <a:gd name="T71" fmla="*/ 54 h 119"/>
                <a:gd name="T72" fmla="*/ 54 w 73"/>
                <a:gd name="T73" fmla="*/ 39 h 119"/>
                <a:gd name="T74" fmla="*/ 50 w 73"/>
                <a:gd name="T75" fmla="*/ 23 h 119"/>
                <a:gd name="T76" fmla="*/ 50 w 73"/>
                <a:gd name="T77" fmla="*/ 16 h 119"/>
                <a:gd name="T78" fmla="*/ 46 w 73"/>
                <a:gd name="T79" fmla="*/ 12 h 119"/>
                <a:gd name="T80" fmla="*/ 42 w 73"/>
                <a:gd name="T81" fmla="*/ 8 h 119"/>
                <a:gd name="T82" fmla="*/ 35 w 73"/>
                <a:gd name="T83" fmla="*/ 8 h 119"/>
                <a:gd name="T84" fmla="*/ 31 w 73"/>
                <a:gd name="T85" fmla="*/ 8 h 119"/>
                <a:gd name="T86" fmla="*/ 27 w 73"/>
                <a:gd name="T87" fmla="*/ 12 h 119"/>
                <a:gd name="T88" fmla="*/ 23 w 73"/>
                <a:gd name="T89" fmla="*/ 19 h 119"/>
                <a:gd name="T90" fmla="*/ 19 w 73"/>
                <a:gd name="T91" fmla="*/ 35 h 119"/>
                <a:gd name="T92" fmla="*/ 19 w 73"/>
                <a:gd name="T93" fmla="*/ 50 h 119"/>
                <a:gd name="T94" fmla="*/ 15 w 73"/>
                <a:gd name="T95" fmla="*/ 62 h 1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9"/>
                <a:gd name="T146" fmla="*/ 73 w 73"/>
                <a:gd name="T147" fmla="*/ 119 h 1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9">
                  <a:moveTo>
                    <a:pt x="0" y="62"/>
                  </a:moveTo>
                  <a:lnTo>
                    <a:pt x="4" y="42"/>
                  </a:lnTo>
                  <a:lnTo>
                    <a:pt x="8" y="27"/>
                  </a:lnTo>
                  <a:lnTo>
                    <a:pt x="12" y="16"/>
                  </a:lnTo>
                  <a:lnTo>
                    <a:pt x="23" y="8"/>
                  </a:lnTo>
                  <a:lnTo>
                    <a:pt x="31" y="4"/>
                  </a:lnTo>
                  <a:lnTo>
                    <a:pt x="39" y="0"/>
                  </a:lnTo>
                  <a:lnTo>
                    <a:pt x="46" y="4"/>
                  </a:lnTo>
                  <a:lnTo>
                    <a:pt x="54" y="8"/>
                  </a:lnTo>
                  <a:lnTo>
                    <a:pt x="58" y="16"/>
                  </a:lnTo>
                  <a:lnTo>
                    <a:pt x="65" y="27"/>
                  </a:lnTo>
                  <a:lnTo>
                    <a:pt x="69" y="42"/>
                  </a:lnTo>
                  <a:lnTo>
                    <a:pt x="73" y="58"/>
                  </a:lnTo>
                  <a:lnTo>
                    <a:pt x="69" y="77"/>
                  </a:lnTo>
                  <a:lnTo>
                    <a:pt x="65" y="92"/>
                  </a:lnTo>
                  <a:lnTo>
                    <a:pt x="62" y="104"/>
                  </a:lnTo>
                  <a:lnTo>
                    <a:pt x="54" y="111"/>
                  </a:lnTo>
                  <a:lnTo>
                    <a:pt x="42" y="115"/>
                  </a:lnTo>
                  <a:lnTo>
                    <a:pt x="35" y="119"/>
                  </a:lnTo>
                  <a:lnTo>
                    <a:pt x="27" y="115"/>
                  </a:lnTo>
                  <a:lnTo>
                    <a:pt x="19" y="108"/>
                  </a:lnTo>
                  <a:lnTo>
                    <a:pt x="12" y="100"/>
                  </a:lnTo>
                  <a:lnTo>
                    <a:pt x="4" y="81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9" y="85"/>
                  </a:lnTo>
                  <a:lnTo>
                    <a:pt x="23" y="100"/>
                  </a:lnTo>
                  <a:lnTo>
                    <a:pt x="27" y="108"/>
                  </a:lnTo>
                  <a:lnTo>
                    <a:pt x="31" y="111"/>
                  </a:lnTo>
                  <a:lnTo>
                    <a:pt x="35" y="111"/>
                  </a:lnTo>
                  <a:lnTo>
                    <a:pt x="42" y="111"/>
                  </a:lnTo>
                  <a:lnTo>
                    <a:pt x="46" y="108"/>
                  </a:lnTo>
                  <a:lnTo>
                    <a:pt x="50" y="104"/>
                  </a:lnTo>
                  <a:lnTo>
                    <a:pt x="50" y="96"/>
                  </a:lnTo>
                  <a:lnTo>
                    <a:pt x="54" y="77"/>
                  </a:lnTo>
                  <a:lnTo>
                    <a:pt x="54" y="54"/>
                  </a:lnTo>
                  <a:lnTo>
                    <a:pt x="54" y="39"/>
                  </a:lnTo>
                  <a:lnTo>
                    <a:pt x="50" y="23"/>
                  </a:lnTo>
                  <a:lnTo>
                    <a:pt x="50" y="16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35" y="8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3" y="19"/>
                  </a:lnTo>
                  <a:lnTo>
                    <a:pt x="19" y="35"/>
                  </a:lnTo>
                  <a:lnTo>
                    <a:pt x="19" y="50"/>
                  </a:lnTo>
                  <a:lnTo>
                    <a:pt x="15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6" name="Rectangle 243"/>
            <p:cNvSpPr>
              <a:spLocks noChangeArrowheads="1"/>
            </p:cNvSpPr>
            <p:nvPr/>
          </p:nvSpPr>
          <p:spPr bwMode="auto">
            <a:xfrm>
              <a:off x="3304" y="25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7" name="Freeform 244"/>
            <p:cNvSpPr>
              <a:spLocks noEditPoints="1"/>
            </p:cNvSpPr>
            <p:nvPr/>
          </p:nvSpPr>
          <p:spPr bwMode="auto">
            <a:xfrm>
              <a:off x="3503" y="2569"/>
              <a:ext cx="69" cy="119"/>
            </a:xfrm>
            <a:custGeom>
              <a:avLst/>
              <a:gdLst>
                <a:gd name="T0" fmla="*/ 0 w 69"/>
                <a:gd name="T1" fmla="*/ 62 h 119"/>
                <a:gd name="T2" fmla="*/ 0 w 69"/>
                <a:gd name="T3" fmla="*/ 42 h 119"/>
                <a:gd name="T4" fmla="*/ 4 w 69"/>
                <a:gd name="T5" fmla="*/ 27 h 119"/>
                <a:gd name="T6" fmla="*/ 12 w 69"/>
                <a:gd name="T7" fmla="*/ 16 h 119"/>
                <a:gd name="T8" fmla="*/ 20 w 69"/>
                <a:gd name="T9" fmla="*/ 8 h 119"/>
                <a:gd name="T10" fmla="*/ 27 w 69"/>
                <a:gd name="T11" fmla="*/ 4 h 119"/>
                <a:gd name="T12" fmla="*/ 35 w 69"/>
                <a:gd name="T13" fmla="*/ 0 h 119"/>
                <a:gd name="T14" fmla="*/ 43 w 69"/>
                <a:gd name="T15" fmla="*/ 4 h 119"/>
                <a:gd name="T16" fmla="*/ 50 w 69"/>
                <a:gd name="T17" fmla="*/ 8 h 119"/>
                <a:gd name="T18" fmla="*/ 58 w 69"/>
                <a:gd name="T19" fmla="*/ 16 h 119"/>
                <a:gd name="T20" fmla="*/ 62 w 69"/>
                <a:gd name="T21" fmla="*/ 27 h 119"/>
                <a:gd name="T22" fmla="*/ 66 w 69"/>
                <a:gd name="T23" fmla="*/ 42 h 119"/>
                <a:gd name="T24" fmla="*/ 69 w 69"/>
                <a:gd name="T25" fmla="*/ 58 h 119"/>
                <a:gd name="T26" fmla="*/ 66 w 69"/>
                <a:gd name="T27" fmla="*/ 77 h 119"/>
                <a:gd name="T28" fmla="*/ 62 w 69"/>
                <a:gd name="T29" fmla="*/ 92 h 119"/>
                <a:gd name="T30" fmla="*/ 58 w 69"/>
                <a:gd name="T31" fmla="*/ 104 h 119"/>
                <a:gd name="T32" fmla="*/ 50 w 69"/>
                <a:gd name="T33" fmla="*/ 111 h 119"/>
                <a:gd name="T34" fmla="*/ 43 w 69"/>
                <a:gd name="T35" fmla="*/ 115 h 119"/>
                <a:gd name="T36" fmla="*/ 35 w 69"/>
                <a:gd name="T37" fmla="*/ 119 h 119"/>
                <a:gd name="T38" fmla="*/ 23 w 69"/>
                <a:gd name="T39" fmla="*/ 115 h 119"/>
                <a:gd name="T40" fmla="*/ 16 w 69"/>
                <a:gd name="T41" fmla="*/ 108 h 119"/>
                <a:gd name="T42" fmla="*/ 8 w 69"/>
                <a:gd name="T43" fmla="*/ 100 h 119"/>
                <a:gd name="T44" fmla="*/ 0 w 69"/>
                <a:gd name="T45" fmla="*/ 81 h 119"/>
                <a:gd name="T46" fmla="*/ 0 w 69"/>
                <a:gd name="T47" fmla="*/ 62 h 119"/>
                <a:gd name="T48" fmla="*/ 16 w 69"/>
                <a:gd name="T49" fmla="*/ 62 h 119"/>
                <a:gd name="T50" fmla="*/ 16 w 69"/>
                <a:gd name="T51" fmla="*/ 85 h 119"/>
                <a:gd name="T52" fmla="*/ 20 w 69"/>
                <a:gd name="T53" fmla="*/ 100 h 119"/>
                <a:gd name="T54" fmla="*/ 23 w 69"/>
                <a:gd name="T55" fmla="*/ 108 h 119"/>
                <a:gd name="T56" fmla="*/ 27 w 69"/>
                <a:gd name="T57" fmla="*/ 111 h 119"/>
                <a:gd name="T58" fmla="*/ 35 w 69"/>
                <a:gd name="T59" fmla="*/ 111 h 119"/>
                <a:gd name="T60" fmla="*/ 39 w 69"/>
                <a:gd name="T61" fmla="*/ 111 h 119"/>
                <a:gd name="T62" fmla="*/ 43 w 69"/>
                <a:gd name="T63" fmla="*/ 108 h 119"/>
                <a:gd name="T64" fmla="*/ 46 w 69"/>
                <a:gd name="T65" fmla="*/ 104 h 119"/>
                <a:gd name="T66" fmla="*/ 50 w 69"/>
                <a:gd name="T67" fmla="*/ 96 h 119"/>
                <a:gd name="T68" fmla="*/ 50 w 69"/>
                <a:gd name="T69" fmla="*/ 77 h 119"/>
                <a:gd name="T70" fmla="*/ 54 w 69"/>
                <a:gd name="T71" fmla="*/ 54 h 119"/>
                <a:gd name="T72" fmla="*/ 50 w 69"/>
                <a:gd name="T73" fmla="*/ 39 h 119"/>
                <a:gd name="T74" fmla="*/ 50 w 69"/>
                <a:gd name="T75" fmla="*/ 23 h 119"/>
                <a:gd name="T76" fmla="*/ 46 w 69"/>
                <a:gd name="T77" fmla="*/ 16 h 119"/>
                <a:gd name="T78" fmla="*/ 43 w 69"/>
                <a:gd name="T79" fmla="*/ 12 h 119"/>
                <a:gd name="T80" fmla="*/ 39 w 69"/>
                <a:gd name="T81" fmla="*/ 8 h 119"/>
                <a:gd name="T82" fmla="*/ 35 w 69"/>
                <a:gd name="T83" fmla="*/ 8 h 119"/>
                <a:gd name="T84" fmla="*/ 27 w 69"/>
                <a:gd name="T85" fmla="*/ 8 h 119"/>
                <a:gd name="T86" fmla="*/ 23 w 69"/>
                <a:gd name="T87" fmla="*/ 12 h 119"/>
                <a:gd name="T88" fmla="*/ 20 w 69"/>
                <a:gd name="T89" fmla="*/ 19 h 119"/>
                <a:gd name="T90" fmla="*/ 16 w 69"/>
                <a:gd name="T91" fmla="*/ 35 h 119"/>
                <a:gd name="T92" fmla="*/ 16 w 69"/>
                <a:gd name="T93" fmla="*/ 50 h 119"/>
                <a:gd name="T94" fmla="*/ 16 w 69"/>
                <a:gd name="T95" fmla="*/ 62 h 1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9"/>
                <a:gd name="T146" fmla="*/ 69 w 69"/>
                <a:gd name="T147" fmla="*/ 119 h 1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9">
                  <a:moveTo>
                    <a:pt x="0" y="62"/>
                  </a:moveTo>
                  <a:lnTo>
                    <a:pt x="0" y="42"/>
                  </a:lnTo>
                  <a:lnTo>
                    <a:pt x="4" y="27"/>
                  </a:lnTo>
                  <a:lnTo>
                    <a:pt x="12" y="16"/>
                  </a:lnTo>
                  <a:lnTo>
                    <a:pt x="20" y="8"/>
                  </a:lnTo>
                  <a:lnTo>
                    <a:pt x="27" y="4"/>
                  </a:lnTo>
                  <a:lnTo>
                    <a:pt x="35" y="0"/>
                  </a:lnTo>
                  <a:lnTo>
                    <a:pt x="43" y="4"/>
                  </a:lnTo>
                  <a:lnTo>
                    <a:pt x="50" y="8"/>
                  </a:lnTo>
                  <a:lnTo>
                    <a:pt x="58" y="16"/>
                  </a:lnTo>
                  <a:lnTo>
                    <a:pt x="62" y="27"/>
                  </a:lnTo>
                  <a:lnTo>
                    <a:pt x="66" y="42"/>
                  </a:lnTo>
                  <a:lnTo>
                    <a:pt x="69" y="58"/>
                  </a:lnTo>
                  <a:lnTo>
                    <a:pt x="66" y="77"/>
                  </a:lnTo>
                  <a:lnTo>
                    <a:pt x="62" y="92"/>
                  </a:lnTo>
                  <a:lnTo>
                    <a:pt x="58" y="104"/>
                  </a:lnTo>
                  <a:lnTo>
                    <a:pt x="50" y="111"/>
                  </a:lnTo>
                  <a:lnTo>
                    <a:pt x="43" y="115"/>
                  </a:lnTo>
                  <a:lnTo>
                    <a:pt x="35" y="119"/>
                  </a:lnTo>
                  <a:lnTo>
                    <a:pt x="23" y="115"/>
                  </a:lnTo>
                  <a:lnTo>
                    <a:pt x="16" y="108"/>
                  </a:lnTo>
                  <a:lnTo>
                    <a:pt x="8" y="100"/>
                  </a:lnTo>
                  <a:lnTo>
                    <a:pt x="0" y="81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85"/>
                  </a:lnTo>
                  <a:lnTo>
                    <a:pt x="20" y="100"/>
                  </a:lnTo>
                  <a:lnTo>
                    <a:pt x="23" y="108"/>
                  </a:lnTo>
                  <a:lnTo>
                    <a:pt x="27" y="111"/>
                  </a:lnTo>
                  <a:lnTo>
                    <a:pt x="35" y="111"/>
                  </a:lnTo>
                  <a:lnTo>
                    <a:pt x="39" y="111"/>
                  </a:lnTo>
                  <a:lnTo>
                    <a:pt x="43" y="108"/>
                  </a:lnTo>
                  <a:lnTo>
                    <a:pt x="46" y="104"/>
                  </a:lnTo>
                  <a:lnTo>
                    <a:pt x="50" y="96"/>
                  </a:lnTo>
                  <a:lnTo>
                    <a:pt x="50" y="77"/>
                  </a:lnTo>
                  <a:lnTo>
                    <a:pt x="54" y="54"/>
                  </a:lnTo>
                  <a:lnTo>
                    <a:pt x="50" y="39"/>
                  </a:lnTo>
                  <a:lnTo>
                    <a:pt x="50" y="23"/>
                  </a:lnTo>
                  <a:lnTo>
                    <a:pt x="46" y="16"/>
                  </a:lnTo>
                  <a:lnTo>
                    <a:pt x="43" y="12"/>
                  </a:lnTo>
                  <a:lnTo>
                    <a:pt x="39" y="8"/>
                  </a:lnTo>
                  <a:lnTo>
                    <a:pt x="35" y="8"/>
                  </a:lnTo>
                  <a:lnTo>
                    <a:pt x="27" y="8"/>
                  </a:lnTo>
                  <a:lnTo>
                    <a:pt x="23" y="12"/>
                  </a:lnTo>
                  <a:lnTo>
                    <a:pt x="20" y="19"/>
                  </a:lnTo>
                  <a:lnTo>
                    <a:pt x="16" y="35"/>
                  </a:lnTo>
                  <a:lnTo>
                    <a:pt x="16" y="50"/>
                  </a:lnTo>
                  <a:lnTo>
                    <a:pt x="16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8" name="Rectangle 245"/>
            <p:cNvSpPr>
              <a:spLocks noChangeArrowheads="1"/>
            </p:cNvSpPr>
            <p:nvPr/>
          </p:nvSpPr>
          <p:spPr bwMode="auto">
            <a:xfrm>
              <a:off x="4071" y="25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9" name="Freeform 246"/>
            <p:cNvSpPr>
              <a:spLocks noEditPoints="1"/>
            </p:cNvSpPr>
            <p:nvPr/>
          </p:nvSpPr>
          <p:spPr bwMode="auto">
            <a:xfrm>
              <a:off x="4267" y="2569"/>
              <a:ext cx="69" cy="119"/>
            </a:xfrm>
            <a:custGeom>
              <a:avLst/>
              <a:gdLst>
                <a:gd name="T0" fmla="*/ 0 w 69"/>
                <a:gd name="T1" fmla="*/ 62 h 119"/>
                <a:gd name="T2" fmla="*/ 0 w 69"/>
                <a:gd name="T3" fmla="*/ 42 h 119"/>
                <a:gd name="T4" fmla="*/ 8 w 69"/>
                <a:gd name="T5" fmla="*/ 27 h 119"/>
                <a:gd name="T6" fmla="*/ 11 w 69"/>
                <a:gd name="T7" fmla="*/ 16 h 119"/>
                <a:gd name="T8" fmla="*/ 19 w 69"/>
                <a:gd name="T9" fmla="*/ 8 h 119"/>
                <a:gd name="T10" fmla="*/ 27 w 69"/>
                <a:gd name="T11" fmla="*/ 4 h 119"/>
                <a:gd name="T12" fmla="*/ 34 w 69"/>
                <a:gd name="T13" fmla="*/ 0 h 119"/>
                <a:gd name="T14" fmla="*/ 42 w 69"/>
                <a:gd name="T15" fmla="*/ 4 h 119"/>
                <a:gd name="T16" fmla="*/ 50 w 69"/>
                <a:gd name="T17" fmla="*/ 8 h 119"/>
                <a:gd name="T18" fmla="*/ 57 w 69"/>
                <a:gd name="T19" fmla="*/ 16 h 119"/>
                <a:gd name="T20" fmla="*/ 65 w 69"/>
                <a:gd name="T21" fmla="*/ 27 h 119"/>
                <a:gd name="T22" fmla="*/ 69 w 69"/>
                <a:gd name="T23" fmla="*/ 42 h 119"/>
                <a:gd name="T24" fmla="*/ 69 w 69"/>
                <a:gd name="T25" fmla="*/ 58 h 119"/>
                <a:gd name="T26" fmla="*/ 69 w 69"/>
                <a:gd name="T27" fmla="*/ 77 h 119"/>
                <a:gd name="T28" fmla="*/ 65 w 69"/>
                <a:gd name="T29" fmla="*/ 92 h 119"/>
                <a:gd name="T30" fmla="*/ 57 w 69"/>
                <a:gd name="T31" fmla="*/ 104 h 119"/>
                <a:gd name="T32" fmla="*/ 50 w 69"/>
                <a:gd name="T33" fmla="*/ 111 h 119"/>
                <a:gd name="T34" fmla="*/ 42 w 69"/>
                <a:gd name="T35" fmla="*/ 115 h 119"/>
                <a:gd name="T36" fmla="*/ 34 w 69"/>
                <a:gd name="T37" fmla="*/ 119 h 119"/>
                <a:gd name="T38" fmla="*/ 27 w 69"/>
                <a:gd name="T39" fmla="*/ 115 h 119"/>
                <a:gd name="T40" fmla="*/ 15 w 69"/>
                <a:gd name="T41" fmla="*/ 108 h 119"/>
                <a:gd name="T42" fmla="*/ 8 w 69"/>
                <a:gd name="T43" fmla="*/ 100 h 119"/>
                <a:gd name="T44" fmla="*/ 4 w 69"/>
                <a:gd name="T45" fmla="*/ 81 h 119"/>
                <a:gd name="T46" fmla="*/ 0 w 69"/>
                <a:gd name="T47" fmla="*/ 62 h 119"/>
                <a:gd name="T48" fmla="*/ 15 w 69"/>
                <a:gd name="T49" fmla="*/ 62 h 119"/>
                <a:gd name="T50" fmla="*/ 19 w 69"/>
                <a:gd name="T51" fmla="*/ 85 h 119"/>
                <a:gd name="T52" fmla="*/ 23 w 69"/>
                <a:gd name="T53" fmla="*/ 100 h 119"/>
                <a:gd name="T54" fmla="*/ 27 w 69"/>
                <a:gd name="T55" fmla="*/ 108 h 119"/>
                <a:gd name="T56" fmla="*/ 31 w 69"/>
                <a:gd name="T57" fmla="*/ 111 h 119"/>
                <a:gd name="T58" fmla="*/ 34 w 69"/>
                <a:gd name="T59" fmla="*/ 111 h 119"/>
                <a:gd name="T60" fmla="*/ 38 w 69"/>
                <a:gd name="T61" fmla="*/ 111 h 119"/>
                <a:gd name="T62" fmla="*/ 42 w 69"/>
                <a:gd name="T63" fmla="*/ 108 h 119"/>
                <a:gd name="T64" fmla="*/ 46 w 69"/>
                <a:gd name="T65" fmla="*/ 104 h 119"/>
                <a:gd name="T66" fmla="*/ 50 w 69"/>
                <a:gd name="T67" fmla="*/ 96 h 119"/>
                <a:gd name="T68" fmla="*/ 54 w 69"/>
                <a:gd name="T69" fmla="*/ 77 h 119"/>
                <a:gd name="T70" fmla="*/ 54 w 69"/>
                <a:gd name="T71" fmla="*/ 54 h 119"/>
                <a:gd name="T72" fmla="*/ 54 w 69"/>
                <a:gd name="T73" fmla="*/ 39 h 119"/>
                <a:gd name="T74" fmla="*/ 50 w 69"/>
                <a:gd name="T75" fmla="*/ 23 h 119"/>
                <a:gd name="T76" fmla="*/ 46 w 69"/>
                <a:gd name="T77" fmla="*/ 16 h 119"/>
                <a:gd name="T78" fmla="*/ 42 w 69"/>
                <a:gd name="T79" fmla="*/ 12 h 119"/>
                <a:gd name="T80" fmla="*/ 38 w 69"/>
                <a:gd name="T81" fmla="*/ 8 h 119"/>
                <a:gd name="T82" fmla="*/ 34 w 69"/>
                <a:gd name="T83" fmla="*/ 8 h 119"/>
                <a:gd name="T84" fmla="*/ 31 w 69"/>
                <a:gd name="T85" fmla="*/ 8 h 119"/>
                <a:gd name="T86" fmla="*/ 27 w 69"/>
                <a:gd name="T87" fmla="*/ 12 h 119"/>
                <a:gd name="T88" fmla="*/ 19 w 69"/>
                <a:gd name="T89" fmla="*/ 19 h 119"/>
                <a:gd name="T90" fmla="*/ 19 w 69"/>
                <a:gd name="T91" fmla="*/ 35 h 119"/>
                <a:gd name="T92" fmla="*/ 15 w 69"/>
                <a:gd name="T93" fmla="*/ 50 h 119"/>
                <a:gd name="T94" fmla="*/ 15 w 69"/>
                <a:gd name="T95" fmla="*/ 62 h 1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9"/>
                <a:gd name="T146" fmla="*/ 69 w 69"/>
                <a:gd name="T147" fmla="*/ 119 h 1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9">
                  <a:moveTo>
                    <a:pt x="0" y="62"/>
                  </a:moveTo>
                  <a:lnTo>
                    <a:pt x="0" y="42"/>
                  </a:lnTo>
                  <a:lnTo>
                    <a:pt x="8" y="27"/>
                  </a:lnTo>
                  <a:lnTo>
                    <a:pt x="11" y="16"/>
                  </a:lnTo>
                  <a:lnTo>
                    <a:pt x="19" y="8"/>
                  </a:lnTo>
                  <a:lnTo>
                    <a:pt x="27" y="4"/>
                  </a:lnTo>
                  <a:lnTo>
                    <a:pt x="34" y="0"/>
                  </a:lnTo>
                  <a:lnTo>
                    <a:pt x="42" y="4"/>
                  </a:lnTo>
                  <a:lnTo>
                    <a:pt x="50" y="8"/>
                  </a:lnTo>
                  <a:lnTo>
                    <a:pt x="57" y="16"/>
                  </a:lnTo>
                  <a:lnTo>
                    <a:pt x="65" y="27"/>
                  </a:lnTo>
                  <a:lnTo>
                    <a:pt x="69" y="42"/>
                  </a:lnTo>
                  <a:lnTo>
                    <a:pt x="69" y="58"/>
                  </a:lnTo>
                  <a:lnTo>
                    <a:pt x="69" y="77"/>
                  </a:lnTo>
                  <a:lnTo>
                    <a:pt x="65" y="92"/>
                  </a:lnTo>
                  <a:lnTo>
                    <a:pt x="57" y="104"/>
                  </a:lnTo>
                  <a:lnTo>
                    <a:pt x="50" y="111"/>
                  </a:lnTo>
                  <a:lnTo>
                    <a:pt x="42" y="115"/>
                  </a:lnTo>
                  <a:lnTo>
                    <a:pt x="34" y="119"/>
                  </a:lnTo>
                  <a:lnTo>
                    <a:pt x="27" y="115"/>
                  </a:lnTo>
                  <a:lnTo>
                    <a:pt x="15" y="108"/>
                  </a:lnTo>
                  <a:lnTo>
                    <a:pt x="8" y="100"/>
                  </a:lnTo>
                  <a:lnTo>
                    <a:pt x="4" y="81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9" y="85"/>
                  </a:lnTo>
                  <a:lnTo>
                    <a:pt x="23" y="100"/>
                  </a:lnTo>
                  <a:lnTo>
                    <a:pt x="27" y="108"/>
                  </a:lnTo>
                  <a:lnTo>
                    <a:pt x="31" y="111"/>
                  </a:lnTo>
                  <a:lnTo>
                    <a:pt x="34" y="111"/>
                  </a:lnTo>
                  <a:lnTo>
                    <a:pt x="38" y="111"/>
                  </a:lnTo>
                  <a:lnTo>
                    <a:pt x="42" y="108"/>
                  </a:lnTo>
                  <a:lnTo>
                    <a:pt x="46" y="104"/>
                  </a:lnTo>
                  <a:lnTo>
                    <a:pt x="50" y="96"/>
                  </a:lnTo>
                  <a:lnTo>
                    <a:pt x="54" y="77"/>
                  </a:lnTo>
                  <a:lnTo>
                    <a:pt x="54" y="54"/>
                  </a:lnTo>
                  <a:lnTo>
                    <a:pt x="54" y="39"/>
                  </a:lnTo>
                  <a:lnTo>
                    <a:pt x="50" y="23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19" y="19"/>
                  </a:lnTo>
                  <a:lnTo>
                    <a:pt x="19" y="35"/>
                  </a:lnTo>
                  <a:lnTo>
                    <a:pt x="15" y="50"/>
                  </a:lnTo>
                  <a:lnTo>
                    <a:pt x="15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0" name="Rectangle 247"/>
            <p:cNvSpPr>
              <a:spLocks noChangeArrowheads="1"/>
            </p:cNvSpPr>
            <p:nvPr/>
          </p:nvSpPr>
          <p:spPr bwMode="auto">
            <a:xfrm>
              <a:off x="4670" y="2535"/>
              <a:ext cx="7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1" name="Freeform 248"/>
            <p:cNvSpPr>
              <a:spLocks noEditPoints="1"/>
            </p:cNvSpPr>
            <p:nvPr/>
          </p:nvSpPr>
          <p:spPr bwMode="auto">
            <a:xfrm>
              <a:off x="4869" y="2569"/>
              <a:ext cx="73" cy="119"/>
            </a:xfrm>
            <a:custGeom>
              <a:avLst/>
              <a:gdLst>
                <a:gd name="T0" fmla="*/ 0 w 73"/>
                <a:gd name="T1" fmla="*/ 62 h 119"/>
                <a:gd name="T2" fmla="*/ 4 w 73"/>
                <a:gd name="T3" fmla="*/ 42 h 119"/>
                <a:gd name="T4" fmla="*/ 8 w 73"/>
                <a:gd name="T5" fmla="*/ 27 h 119"/>
                <a:gd name="T6" fmla="*/ 12 w 73"/>
                <a:gd name="T7" fmla="*/ 16 h 119"/>
                <a:gd name="T8" fmla="*/ 23 w 73"/>
                <a:gd name="T9" fmla="*/ 8 h 119"/>
                <a:gd name="T10" fmla="*/ 31 w 73"/>
                <a:gd name="T11" fmla="*/ 4 h 119"/>
                <a:gd name="T12" fmla="*/ 39 w 73"/>
                <a:gd name="T13" fmla="*/ 0 h 119"/>
                <a:gd name="T14" fmla="*/ 46 w 73"/>
                <a:gd name="T15" fmla="*/ 4 h 119"/>
                <a:gd name="T16" fmla="*/ 54 w 73"/>
                <a:gd name="T17" fmla="*/ 8 h 119"/>
                <a:gd name="T18" fmla="*/ 58 w 73"/>
                <a:gd name="T19" fmla="*/ 16 h 119"/>
                <a:gd name="T20" fmla="*/ 66 w 73"/>
                <a:gd name="T21" fmla="*/ 27 h 119"/>
                <a:gd name="T22" fmla="*/ 69 w 73"/>
                <a:gd name="T23" fmla="*/ 42 h 119"/>
                <a:gd name="T24" fmla="*/ 73 w 73"/>
                <a:gd name="T25" fmla="*/ 58 h 119"/>
                <a:gd name="T26" fmla="*/ 69 w 73"/>
                <a:gd name="T27" fmla="*/ 77 h 119"/>
                <a:gd name="T28" fmla="*/ 66 w 73"/>
                <a:gd name="T29" fmla="*/ 92 h 119"/>
                <a:gd name="T30" fmla="*/ 62 w 73"/>
                <a:gd name="T31" fmla="*/ 104 h 119"/>
                <a:gd name="T32" fmla="*/ 54 w 73"/>
                <a:gd name="T33" fmla="*/ 111 h 119"/>
                <a:gd name="T34" fmla="*/ 42 w 73"/>
                <a:gd name="T35" fmla="*/ 115 h 119"/>
                <a:gd name="T36" fmla="*/ 35 w 73"/>
                <a:gd name="T37" fmla="*/ 119 h 119"/>
                <a:gd name="T38" fmla="*/ 27 w 73"/>
                <a:gd name="T39" fmla="*/ 115 h 119"/>
                <a:gd name="T40" fmla="*/ 19 w 73"/>
                <a:gd name="T41" fmla="*/ 108 h 119"/>
                <a:gd name="T42" fmla="*/ 12 w 73"/>
                <a:gd name="T43" fmla="*/ 100 h 119"/>
                <a:gd name="T44" fmla="*/ 4 w 73"/>
                <a:gd name="T45" fmla="*/ 81 h 119"/>
                <a:gd name="T46" fmla="*/ 0 w 73"/>
                <a:gd name="T47" fmla="*/ 62 h 119"/>
                <a:gd name="T48" fmla="*/ 16 w 73"/>
                <a:gd name="T49" fmla="*/ 62 h 119"/>
                <a:gd name="T50" fmla="*/ 19 w 73"/>
                <a:gd name="T51" fmla="*/ 85 h 119"/>
                <a:gd name="T52" fmla="*/ 23 w 73"/>
                <a:gd name="T53" fmla="*/ 100 h 119"/>
                <a:gd name="T54" fmla="*/ 27 w 73"/>
                <a:gd name="T55" fmla="*/ 108 h 119"/>
                <a:gd name="T56" fmla="*/ 31 w 73"/>
                <a:gd name="T57" fmla="*/ 111 h 119"/>
                <a:gd name="T58" fmla="*/ 35 w 73"/>
                <a:gd name="T59" fmla="*/ 111 h 119"/>
                <a:gd name="T60" fmla="*/ 42 w 73"/>
                <a:gd name="T61" fmla="*/ 111 h 119"/>
                <a:gd name="T62" fmla="*/ 46 w 73"/>
                <a:gd name="T63" fmla="*/ 108 h 119"/>
                <a:gd name="T64" fmla="*/ 50 w 73"/>
                <a:gd name="T65" fmla="*/ 104 h 119"/>
                <a:gd name="T66" fmla="*/ 54 w 73"/>
                <a:gd name="T67" fmla="*/ 96 h 119"/>
                <a:gd name="T68" fmla="*/ 54 w 73"/>
                <a:gd name="T69" fmla="*/ 77 h 119"/>
                <a:gd name="T70" fmla="*/ 54 w 73"/>
                <a:gd name="T71" fmla="*/ 54 h 119"/>
                <a:gd name="T72" fmla="*/ 54 w 73"/>
                <a:gd name="T73" fmla="*/ 39 h 119"/>
                <a:gd name="T74" fmla="*/ 50 w 73"/>
                <a:gd name="T75" fmla="*/ 23 h 119"/>
                <a:gd name="T76" fmla="*/ 50 w 73"/>
                <a:gd name="T77" fmla="*/ 16 h 119"/>
                <a:gd name="T78" fmla="*/ 46 w 73"/>
                <a:gd name="T79" fmla="*/ 12 h 119"/>
                <a:gd name="T80" fmla="*/ 42 w 73"/>
                <a:gd name="T81" fmla="*/ 8 h 119"/>
                <a:gd name="T82" fmla="*/ 39 w 73"/>
                <a:gd name="T83" fmla="*/ 8 h 119"/>
                <a:gd name="T84" fmla="*/ 31 w 73"/>
                <a:gd name="T85" fmla="*/ 8 h 119"/>
                <a:gd name="T86" fmla="*/ 27 w 73"/>
                <a:gd name="T87" fmla="*/ 12 h 119"/>
                <a:gd name="T88" fmla="*/ 23 w 73"/>
                <a:gd name="T89" fmla="*/ 19 h 119"/>
                <a:gd name="T90" fmla="*/ 19 w 73"/>
                <a:gd name="T91" fmla="*/ 35 h 119"/>
                <a:gd name="T92" fmla="*/ 19 w 73"/>
                <a:gd name="T93" fmla="*/ 50 h 119"/>
                <a:gd name="T94" fmla="*/ 16 w 73"/>
                <a:gd name="T95" fmla="*/ 62 h 1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9"/>
                <a:gd name="T146" fmla="*/ 73 w 73"/>
                <a:gd name="T147" fmla="*/ 119 h 1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9">
                  <a:moveTo>
                    <a:pt x="0" y="62"/>
                  </a:moveTo>
                  <a:lnTo>
                    <a:pt x="4" y="42"/>
                  </a:lnTo>
                  <a:lnTo>
                    <a:pt x="8" y="27"/>
                  </a:lnTo>
                  <a:lnTo>
                    <a:pt x="12" y="16"/>
                  </a:lnTo>
                  <a:lnTo>
                    <a:pt x="23" y="8"/>
                  </a:lnTo>
                  <a:lnTo>
                    <a:pt x="31" y="4"/>
                  </a:lnTo>
                  <a:lnTo>
                    <a:pt x="39" y="0"/>
                  </a:lnTo>
                  <a:lnTo>
                    <a:pt x="46" y="4"/>
                  </a:lnTo>
                  <a:lnTo>
                    <a:pt x="54" y="8"/>
                  </a:lnTo>
                  <a:lnTo>
                    <a:pt x="58" y="16"/>
                  </a:lnTo>
                  <a:lnTo>
                    <a:pt x="66" y="27"/>
                  </a:lnTo>
                  <a:lnTo>
                    <a:pt x="69" y="42"/>
                  </a:lnTo>
                  <a:lnTo>
                    <a:pt x="73" y="58"/>
                  </a:lnTo>
                  <a:lnTo>
                    <a:pt x="69" y="77"/>
                  </a:lnTo>
                  <a:lnTo>
                    <a:pt x="66" y="92"/>
                  </a:lnTo>
                  <a:lnTo>
                    <a:pt x="62" y="104"/>
                  </a:lnTo>
                  <a:lnTo>
                    <a:pt x="54" y="111"/>
                  </a:lnTo>
                  <a:lnTo>
                    <a:pt x="42" y="115"/>
                  </a:lnTo>
                  <a:lnTo>
                    <a:pt x="35" y="119"/>
                  </a:lnTo>
                  <a:lnTo>
                    <a:pt x="27" y="115"/>
                  </a:lnTo>
                  <a:lnTo>
                    <a:pt x="19" y="108"/>
                  </a:lnTo>
                  <a:lnTo>
                    <a:pt x="12" y="100"/>
                  </a:lnTo>
                  <a:lnTo>
                    <a:pt x="4" y="81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9" y="85"/>
                  </a:lnTo>
                  <a:lnTo>
                    <a:pt x="23" y="100"/>
                  </a:lnTo>
                  <a:lnTo>
                    <a:pt x="27" y="108"/>
                  </a:lnTo>
                  <a:lnTo>
                    <a:pt x="31" y="111"/>
                  </a:lnTo>
                  <a:lnTo>
                    <a:pt x="35" y="111"/>
                  </a:lnTo>
                  <a:lnTo>
                    <a:pt x="42" y="111"/>
                  </a:lnTo>
                  <a:lnTo>
                    <a:pt x="46" y="108"/>
                  </a:lnTo>
                  <a:lnTo>
                    <a:pt x="50" y="104"/>
                  </a:lnTo>
                  <a:lnTo>
                    <a:pt x="54" y="96"/>
                  </a:lnTo>
                  <a:lnTo>
                    <a:pt x="54" y="77"/>
                  </a:lnTo>
                  <a:lnTo>
                    <a:pt x="54" y="54"/>
                  </a:lnTo>
                  <a:lnTo>
                    <a:pt x="54" y="39"/>
                  </a:lnTo>
                  <a:lnTo>
                    <a:pt x="50" y="23"/>
                  </a:lnTo>
                  <a:lnTo>
                    <a:pt x="50" y="16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39" y="8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3" y="19"/>
                  </a:lnTo>
                  <a:lnTo>
                    <a:pt x="19" y="35"/>
                  </a:lnTo>
                  <a:lnTo>
                    <a:pt x="19" y="50"/>
                  </a:lnTo>
                  <a:lnTo>
                    <a:pt x="16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2" name="Rectangle 249"/>
            <p:cNvSpPr>
              <a:spLocks noChangeArrowheads="1"/>
            </p:cNvSpPr>
            <p:nvPr/>
          </p:nvSpPr>
          <p:spPr bwMode="auto">
            <a:xfrm>
              <a:off x="5268" y="25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3" name="Rectangle 250"/>
            <p:cNvSpPr>
              <a:spLocks noChangeArrowheads="1"/>
            </p:cNvSpPr>
            <p:nvPr/>
          </p:nvSpPr>
          <p:spPr bwMode="auto">
            <a:xfrm>
              <a:off x="188" y="2749"/>
              <a:ext cx="8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Freeform 251"/>
            <p:cNvSpPr>
              <a:spLocks/>
            </p:cNvSpPr>
            <p:nvPr/>
          </p:nvSpPr>
          <p:spPr bwMode="auto">
            <a:xfrm>
              <a:off x="254" y="2776"/>
              <a:ext cx="34" cy="115"/>
            </a:xfrm>
            <a:custGeom>
              <a:avLst/>
              <a:gdLst>
                <a:gd name="T0" fmla="*/ 26 w 34"/>
                <a:gd name="T1" fmla="*/ 0 h 115"/>
                <a:gd name="T2" fmla="*/ 26 w 34"/>
                <a:gd name="T3" fmla="*/ 100 h 115"/>
                <a:gd name="T4" fmla="*/ 26 w 34"/>
                <a:gd name="T5" fmla="*/ 108 h 115"/>
                <a:gd name="T6" fmla="*/ 26 w 34"/>
                <a:gd name="T7" fmla="*/ 112 h 115"/>
                <a:gd name="T8" fmla="*/ 26 w 34"/>
                <a:gd name="T9" fmla="*/ 112 h 115"/>
                <a:gd name="T10" fmla="*/ 30 w 34"/>
                <a:gd name="T11" fmla="*/ 115 h 115"/>
                <a:gd name="T12" fmla="*/ 30 w 34"/>
                <a:gd name="T13" fmla="*/ 115 h 115"/>
                <a:gd name="T14" fmla="*/ 34 w 34"/>
                <a:gd name="T15" fmla="*/ 115 h 115"/>
                <a:gd name="T16" fmla="*/ 34 w 34"/>
                <a:gd name="T17" fmla="*/ 115 h 115"/>
                <a:gd name="T18" fmla="*/ 0 w 34"/>
                <a:gd name="T19" fmla="*/ 115 h 115"/>
                <a:gd name="T20" fmla="*/ 0 w 34"/>
                <a:gd name="T21" fmla="*/ 115 h 115"/>
                <a:gd name="T22" fmla="*/ 3 w 34"/>
                <a:gd name="T23" fmla="*/ 115 h 115"/>
                <a:gd name="T24" fmla="*/ 7 w 34"/>
                <a:gd name="T25" fmla="*/ 115 h 115"/>
                <a:gd name="T26" fmla="*/ 11 w 34"/>
                <a:gd name="T27" fmla="*/ 112 h 115"/>
                <a:gd name="T28" fmla="*/ 11 w 34"/>
                <a:gd name="T29" fmla="*/ 112 h 115"/>
                <a:gd name="T30" fmla="*/ 11 w 34"/>
                <a:gd name="T31" fmla="*/ 108 h 115"/>
                <a:gd name="T32" fmla="*/ 11 w 34"/>
                <a:gd name="T33" fmla="*/ 100 h 115"/>
                <a:gd name="T34" fmla="*/ 11 w 34"/>
                <a:gd name="T35" fmla="*/ 31 h 115"/>
                <a:gd name="T36" fmla="*/ 11 w 34"/>
                <a:gd name="T37" fmla="*/ 20 h 115"/>
                <a:gd name="T38" fmla="*/ 11 w 34"/>
                <a:gd name="T39" fmla="*/ 16 h 115"/>
                <a:gd name="T40" fmla="*/ 11 w 34"/>
                <a:gd name="T41" fmla="*/ 12 h 115"/>
                <a:gd name="T42" fmla="*/ 11 w 34"/>
                <a:gd name="T43" fmla="*/ 8 h 115"/>
                <a:gd name="T44" fmla="*/ 7 w 34"/>
                <a:gd name="T45" fmla="*/ 8 h 115"/>
                <a:gd name="T46" fmla="*/ 7 w 34"/>
                <a:gd name="T47" fmla="*/ 8 h 115"/>
                <a:gd name="T48" fmla="*/ 3 w 34"/>
                <a:gd name="T49" fmla="*/ 8 h 115"/>
                <a:gd name="T50" fmla="*/ 3 w 34"/>
                <a:gd name="T51" fmla="*/ 12 h 115"/>
                <a:gd name="T52" fmla="*/ 0 w 34"/>
                <a:gd name="T53" fmla="*/ 8 h 115"/>
                <a:gd name="T54" fmla="*/ 23 w 34"/>
                <a:gd name="T55" fmla="*/ 0 h 115"/>
                <a:gd name="T56" fmla="*/ 26 w 34"/>
                <a:gd name="T57" fmla="*/ 0 h 1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4"/>
                <a:gd name="T88" fmla="*/ 0 h 115"/>
                <a:gd name="T89" fmla="*/ 34 w 34"/>
                <a:gd name="T90" fmla="*/ 115 h 11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4" h="115">
                  <a:moveTo>
                    <a:pt x="26" y="0"/>
                  </a:moveTo>
                  <a:lnTo>
                    <a:pt x="26" y="100"/>
                  </a:lnTo>
                  <a:lnTo>
                    <a:pt x="26" y="108"/>
                  </a:lnTo>
                  <a:lnTo>
                    <a:pt x="26" y="112"/>
                  </a:lnTo>
                  <a:lnTo>
                    <a:pt x="30" y="115"/>
                  </a:lnTo>
                  <a:lnTo>
                    <a:pt x="34" y="115"/>
                  </a:lnTo>
                  <a:lnTo>
                    <a:pt x="0" y="115"/>
                  </a:lnTo>
                  <a:lnTo>
                    <a:pt x="3" y="115"/>
                  </a:lnTo>
                  <a:lnTo>
                    <a:pt x="7" y="115"/>
                  </a:lnTo>
                  <a:lnTo>
                    <a:pt x="11" y="112"/>
                  </a:lnTo>
                  <a:lnTo>
                    <a:pt x="11" y="108"/>
                  </a:lnTo>
                  <a:lnTo>
                    <a:pt x="11" y="100"/>
                  </a:lnTo>
                  <a:lnTo>
                    <a:pt x="11" y="31"/>
                  </a:lnTo>
                  <a:lnTo>
                    <a:pt x="11" y="20"/>
                  </a:lnTo>
                  <a:lnTo>
                    <a:pt x="11" y="16"/>
                  </a:lnTo>
                  <a:lnTo>
                    <a:pt x="11" y="12"/>
                  </a:lnTo>
                  <a:lnTo>
                    <a:pt x="11" y="8"/>
                  </a:lnTo>
                  <a:lnTo>
                    <a:pt x="7" y="8"/>
                  </a:lnTo>
                  <a:lnTo>
                    <a:pt x="3" y="8"/>
                  </a:lnTo>
                  <a:lnTo>
                    <a:pt x="3" y="12"/>
                  </a:lnTo>
                  <a:lnTo>
                    <a:pt x="0" y="8"/>
                  </a:lnTo>
                  <a:lnTo>
                    <a:pt x="23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5" name="Freeform 252"/>
            <p:cNvSpPr>
              <a:spLocks/>
            </p:cNvSpPr>
            <p:nvPr/>
          </p:nvSpPr>
          <p:spPr bwMode="auto">
            <a:xfrm>
              <a:off x="296" y="2819"/>
              <a:ext cx="80" cy="76"/>
            </a:xfrm>
            <a:custGeom>
              <a:avLst/>
              <a:gdLst>
                <a:gd name="T0" fmla="*/ 73 w 80"/>
                <a:gd name="T1" fmla="*/ 0 h 76"/>
                <a:gd name="T2" fmla="*/ 73 w 80"/>
                <a:gd name="T3" fmla="*/ 46 h 76"/>
                <a:gd name="T4" fmla="*/ 73 w 80"/>
                <a:gd name="T5" fmla="*/ 57 h 76"/>
                <a:gd name="T6" fmla="*/ 73 w 80"/>
                <a:gd name="T7" fmla="*/ 61 h 76"/>
                <a:gd name="T8" fmla="*/ 73 w 80"/>
                <a:gd name="T9" fmla="*/ 65 h 76"/>
                <a:gd name="T10" fmla="*/ 73 w 80"/>
                <a:gd name="T11" fmla="*/ 65 h 76"/>
                <a:gd name="T12" fmla="*/ 73 w 80"/>
                <a:gd name="T13" fmla="*/ 65 h 76"/>
                <a:gd name="T14" fmla="*/ 77 w 80"/>
                <a:gd name="T15" fmla="*/ 65 h 76"/>
                <a:gd name="T16" fmla="*/ 77 w 80"/>
                <a:gd name="T17" fmla="*/ 65 h 76"/>
                <a:gd name="T18" fmla="*/ 80 w 80"/>
                <a:gd name="T19" fmla="*/ 65 h 76"/>
                <a:gd name="T20" fmla="*/ 80 w 80"/>
                <a:gd name="T21" fmla="*/ 69 h 76"/>
                <a:gd name="T22" fmla="*/ 61 w 80"/>
                <a:gd name="T23" fmla="*/ 76 h 76"/>
                <a:gd name="T24" fmla="*/ 57 w 80"/>
                <a:gd name="T25" fmla="*/ 76 h 76"/>
                <a:gd name="T26" fmla="*/ 57 w 80"/>
                <a:gd name="T27" fmla="*/ 61 h 76"/>
                <a:gd name="T28" fmla="*/ 50 w 80"/>
                <a:gd name="T29" fmla="*/ 69 h 76"/>
                <a:gd name="T30" fmla="*/ 42 w 80"/>
                <a:gd name="T31" fmla="*/ 72 h 76"/>
                <a:gd name="T32" fmla="*/ 38 w 80"/>
                <a:gd name="T33" fmla="*/ 76 h 76"/>
                <a:gd name="T34" fmla="*/ 30 w 80"/>
                <a:gd name="T35" fmla="*/ 76 h 76"/>
                <a:gd name="T36" fmla="*/ 27 w 80"/>
                <a:gd name="T37" fmla="*/ 76 h 76"/>
                <a:gd name="T38" fmla="*/ 19 w 80"/>
                <a:gd name="T39" fmla="*/ 72 h 76"/>
                <a:gd name="T40" fmla="*/ 15 w 80"/>
                <a:gd name="T41" fmla="*/ 69 h 76"/>
                <a:gd name="T42" fmla="*/ 15 w 80"/>
                <a:gd name="T43" fmla="*/ 61 h 76"/>
                <a:gd name="T44" fmla="*/ 11 w 80"/>
                <a:gd name="T45" fmla="*/ 57 h 76"/>
                <a:gd name="T46" fmla="*/ 11 w 80"/>
                <a:gd name="T47" fmla="*/ 46 h 76"/>
                <a:gd name="T48" fmla="*/ 11 w 80"/>
                <a:gd name="T49" fmla="*/ 11 h 76"/>
                <a:gd name="T50" fmla="*/ 11 w 80"/>
                <a:gd name="T51" fmla="*/ 7 h 76"/>
                <a:gd name="T52" fmla="*/ 11 w 80"/>
                <a:gd name="T53" fmla="*/ 3 h 76"/>
                <a:gd name="T54" fmla="*/ 7 w 80"/>
                <a:gd name="T55" fmla="*/ 3 h 76"/>
                <a:gd name="T56" fmla="*/ 7 w 80"/>
                <a:gd name="T57" fmla="*/ 0 h 76"/>
                <a:gd name="T58" fmla="*/ 4 w 80"/>
                <a:gd name="T59" fmla="*/ 0 h 76"/>
                <a:gd name="T60" fmla="*/ 0 w 80"/>
                <a:gd name="T61" fmla="*/ 0 h 76"/>
                <a:gd name="T62" fmla="*/ 0 w 80"/>
                <a:gd name="T63" fmla="*/ 0 h 76"/>
                <a:gd name="T64" fmla="*/ 27 w 80"/>
                <a:gd name="T65" fmla="*/ 0 h 76"/>
                <a:gd name="T66" fmla="*/ 27 w 80"/>
                <a:gd name="T67" fmla="*/ 49 h 76"/>
                <a:gd name="T68" fmla="*/ 27 w 80"/>
                <a:gd name="T69" fmla="*/ 57 h 76"/>
                <a:gd name="T70" fmla="*/ 30 w 80"/>
                <a:gd name="T71" fmla="*/ 61 h 76"/>
                <a:gd name="T72" fmla="*/ 34 w 80"/>
                <a:gd name="T73" fmla="*/ 65 h 76"/>
                <a:gd name="T74" fmla="*/ 38 w 80"/>
                <a:gd name="T75" fmla="*/ 65 h 76"/>
                <a:gd name="T76" fmla="*/ 42 w 80"/>
                <a:gd name="T77" fmla="*/ 65 h 76"/>
                <a:gd name="T78" fmla="*/ 46 w 80"/>
                <a:gd name="T79" fmla="*/ 65 h 76"/>
                <a:gd name="T80" fmla="*/ 50 w 80"/>
                <a:gd name="T81" fmla="*/ 61 h 76"/>
                <a:gd name="T82" fmla="*/ 57 w 80"/>
                <a:gd name="T83" fmla="*/ 53 h 76"/>
                <a:gd name="T84" fmla="*/ 57 w 80"/>
                <a:gd name="T85" fmla="*/ 11 h 76"/>
                <a:gd name="T86" fmla="*/ 57 w 80"/>
                <a:gd name="T87" fmla="*/ 7 h 76"/>
                <a:gd name="T88" fmla="*/ 53 w 80"/>
                <a:gd name="T89" fmla="*/ 3 h 76"/>
                <a:gd name="T90" fmla="*/ 53 w 80"/>
                <a:gd name="T91" fmla="*/ 0 h 76"/>
                <a:gd name="T92" fmla="*/ 46 w 80"/>
                <a:gd name="T93" fmla="*/ 0 h 76"/>
                <a:gd name="T94" fmla="*/ 46 w 80"/>
                <a:gd name="T95" fmla="*/ 0 h 76"/>
                <a:gd name="T96" fmla="*/ 73 w 80"/>
                <a:gd name="T97" fmla="*/ 0 h 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0"/>
                <a:gd name="T148" fmla="*/ 0 h 76"/>
                <a:gd name="T149" fmla="*/ 80 w 80"/>
                <a:gd name="T150" fmla="*/ 76 h 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0" h="76">
                  <a:moveTo>
                    <a:pt x="73" y="0"/>
                  </a:moveTo>
                  <a:lnTo>
                    <a:pt x="73" y="46"/>
                  </a:lnTo>
                  <a:lnTo>
                    <a:pt x="73" y="57"/>
                  </a:lnTo>
                  <a:lnTo>
                    <a:pt x="73" y="61"/>
                  </a:lnTo>
                  <a:lnTo>
                    <a:pt x="73" y="65"/>
                  </a:lnTo>
                  <a:lnTo>
                    <a:pt x="77" y="65"/>
                  </a:lnTo>
                  <a:lnTo>
                    <a:pt x="80" y="65"/>
                  </a:lnTo>
                  <a:lnTo>
                    <a:pt x="80" y="69"/>
                  </a:lnTo>
                  <a:lnTo>
                    <a:pt x="61" y="76"/>
                  </a:lnTo>
                  <a:lnTo>
                    <a:pt x="57" y="76"/>
                  </a:lnTo>
                  <a:lnTo>
                    <a:pt x="57" y="61"/>
                  </a:lnTo>
                  <a:lnTo>
                    <a:pt x="50" y="69"/>
                  </a:lnTo>
                  <a:lnTo>
                    <a:pt x="42" y="72"/>
                  </a:lnTo>
                  <a:lnTo>
                    <a:pt x="38" y="76"/>
                  </a:lnTo>
                  <a:lnTo>
                    <a:pt x="30" y="76"/>
                  </a:lnTo>
                  <a:lnTo>
                    <a:pt x="27" y="76"/>
                  </a:lnTo>
                  <a:lnTo>
                    <a:pt x="19" y="72"/>
                  </a:lnTo>
                  <a:lnTo>
                    <a:pt x="15" y="69"/>
                  </a:lnTo>
                  <a:lnTo>
                    <a:pt x="15" y="61"/>
                  </a:lnTo>
                  <a:lnTo>
                    <a:pt x="11" y="57"/>
                  </a:lnTo>
                  <a:lnTo>
                    <a:pt x="11" y="46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49"/>
                  </a:lnTo>
                  <a:lnTo>
                    <a:pt x="27" y="57"/>
                  </a:lnTo>
                  <a:lnTo>
                    <a:pt x="30" y="61"/>
                  </a:lnTo>
                  <a:lnTo>
                    <a:pt x="34" y="65"/>
                  </a:lnTo>
                  <a:lnTo>
                    <a:pt x="38" y="65"/>
                  </a:lnTo>
                  <a:lnTo>
                    <a:pt x="42" y="65"/>
                  </a:lnTo>
                  <a:lnTo>
                    <a:pt x="46" y="65"/>
                  </a:lnTo>
                  <a:lnTo>
                    <a:pt x="50" y="61"/>
                  </a:lnTo>
                  <a:lnTo>
                    <a:pt x="57" y="53"/>
                  </a:lnTo>
                  <a:lnTo>
                    <a:pt x="57" y="11"/>
                  </a:lnTo>
                  <a:lnTo>
                    <a:pt x="57" y="7"/>
                  </a:lnTo>
                  <a:lnTo>
                    <a:pt x="53" y="3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6" name="Freeform 253"/>
            <p:cNvSpPr>
              <a:spLocks/>
            </p:cNvSpPr>
            <p:nvPr/>
          </p:nvSpPr>
          <p:spPr bwMode="auto">
            <a:xfrm>
              <a:off x="380" y="2815"/>
              <a:ext cx="81" cy="76"/>
            </a:xfrm>
            <a:custGeom>
              <a:avLst/>
              <a:gdLst>
                <a:gd name="T0" fmla="*/ 27 w 81"/>
                <a:gd name="T1" fmla="*/ 19 h 76"/>
                <a:gd name="T2" fmla="*/ 35 w 81"/>
                <a:gd name="T3" fmla="*/ 7 h 76"/>
                <a:gd name="T4" fmla="*/ 42 w 81"/>
                <a:gd name="T5" fmla="*/ 4 h 76"/>
                <a:gd name="T6" fmla="*/ 50 w 81"/>
                <a:gd name="T7" fmla="*/ 0 h 76"/>
                <a:gd name="T8" fmla="*/ 58 w 81"/>
                <a:gd name="T9" fmla="*/ 0 h 76"/>
                <a:gd name="T10" fmla="*/ 62 w 81"/>
                <a:gd name="T11" fmla="*/ 4 h 76"/>
                <a:gd name="T12" fmla="*/ 65 w 81"/>
                <a:gd name="T13" fmla="*/ 7 h 76"/>
                <a:gd name="T14" fmla="*/ 69 w 81"/>
                <a:gd name="T15" fmla="*/ 15 h 76"/>
                <a:gd name="T16" fmla="*/ 69 w 81"/>
                <a:gd name="T17" fmla="*/ 19 h 76"/>
                <a:gd name="T18" fmla="*/ 69 w 81"/>
                <a:gd name="T19" fmla="*/ 30 h 76"/>
                <a:gd name="T20" fmla="*/ 69 w 81"/>
                <a:gd name="T21" fmla="*/ 61 h 76"/>
                <a:gd name="T22" fmla="*/ 73 w 81"/>
                <a:gd name="T23" fmla="*/ 69 h 76"/>
                <a:gd name="T24" fmla="*/ 73 w 81"/>
                <a:gd name="T25" fmla="*/ 73 h 76"/>
                <a:gd name="T26" fmla="*/ 73 w 81"/>
                <a:gd name="T27" fmla="*/ 73 h 76"/>
                <a:gd name="T28" fmla="*/ 73 w 81"/>
                <a:gd name="T29" fmla="*/ 76 h 76"/>
                <a:gd name="T30" fmla="*/ 77 w 81"/>
                <a:gd name="T31" fmla="*/ 76 h 76"/>
                <a:gd name="T32" fmla="*/ 81 w 81"/>
                <a:gd name="T33" fmla="*/ 76 h 76"/>
                <a:gd name="T34" fmla="*/ 81 w 81"/>
                <a:gd name="T35" fmla="*/ 76 h 76"/>
                <a:gd name="T36" fmla="*/ 46 w 81"/>
                <a:gd name="T37" fmla="*/ 76 h 76"/>
                <a:gd name="T38" fmla="*/ 46 w 81"/>
                <a:gd name="T39" fmla="*/ 76 h 76"/>
                <a:gd name="T40" fmla="*/ 46 w 81"/>
                <a:gd name="T41" fmla="*/ 76 h 76"/>
                <a:gd name="T42" fmla="*/ 50 w 81"/>
                <a:gd name="T43" fmla="*/ 76 h 76"/>
                <a:gd name="T44" fmla="*/ 54 w 81"/>
                <a:gd name="T45" fmla="*/ 73 h 76"/>
                <a:gd name="T46" fmla="*/ 54 w 81"/>
                <a:gd name="T47" fmla="*/ 73 h 76"/>
                <a:gd name="T48" fmla="*/ 58 w 81"/>
                <a:gd name="T49" fmla="*/ 69 h 76"/>
                <a:gd name="T50" fmla="*/ 58 w 81"/>
                <a:gd name="T51" fmla="*/ 65 h 76"/>
                <a:gd name="T52" fmla="*/ 58 w 81"/>
                <a:gd name="T53" fmla="*/ 61 h 76"/>
                <a:gd name="T54" fmla="*/ 58 w 81"/>
                <a:gd name="T55" fmla="*/ 30 h 76"/>
                <a:gd name="T56" fmla="*/ 58 w 81"/>
                <a:gd name="T57" fmla="*/ 23 h 76"/>
                <a:gd name="T58" fmla="*/ 54 w 81"/>
                <a:gd name="T59" fmla="*/ 15 h 76"/>
                <a:gd name="T60" fmla="*/ 50 w 81"/>
                <a:gd name="T61" fmla="*/ 11 h 76"/>
                <a:gd name="T62" fmla="*/ 46 w 81"/>
                <a:gd name="T63" fmla="*/ 11 h 76"/>
                <a:gd name="T64" fmla="*/ 35 w 81"/>
                <a:gd name="T65" fmla="*/ 15 h 76"/>
                <a:gd name="T66" fmla="*/ 27 w 81"/>
                <a:gd name="T67" fmla="*/ 23 h 76"/>
                <a:gd name="T68" fmla="*/ 27 w 81"/>
                <a:gd name="T69" fmla="*/ 61 h 76"/>
                <a:gd name="T70" fmla="*/ 27 w 81"/>
                <a:gd name="T71" fmla="*/ 69 h 76"/>
                <a:gd name="T72" fmla="*/ 27 w 81"/>
                <a:gd name="T73" fmla="*/ 73 h 76"/>
                <a:gd name="T74" fmla="*/ 27 w 81"/>
                <a:gd name="T75" fmla="*/ 73 h 76"/>
                <a:gd name="T76" fmla="*/ 27 w 81"/>
                <a:gd name="T77" fmla="*/ 76 h 76"/>
                <a:gd name="T78" fmla="*/ 31 w 81"/>
                <a:gd name="T79" fmla="*/ 76 h 76"/>
                <a:gd name="T80" fmla="*/ 35 w 81"/>
                <a:gd name="T81" fmla="*/ 76 h 76"/>
                <a:gd name="T82" fmla="*/ 35 w 81"/>
                <a:gd name="T83" fmla="*/ 76 h 76"/>
                <a:gd name="T84" fmla="*/ 0 w 81"/>
                <a:gd name="T85" fmla="*/ 76 h 76"/>
                <a:gd name="T86" fmla="*/ 0 w 81"/>
                <a:gd name="T87" fmla="*/ 76 h 76"/>
                <a:gd name="T88" fmla="*/ 4 w 81"/>
                <a:gd name="T89" fmla="*/ 76 h 76"/>
                <a:gd name="T90" fmla="*/ 8 w 81"/>
                <a:gd name="T91" fmla="*/ 76 h 76"/>
                <a:gd name="T92" fmla="*/ 8 w 81"/>
                <a:gd name="T93" fmla="*/ 73 h 76"/>
                <a:gd name="T94" fmla="*/ 12 w 81"/>
                <a:gd name="T95" fmla="*/ 69 h 76"/>
                <a:gd name="T96" fmla="*/ 12 w 81"/>
                <a:gd name="T97" fmla="*/ 61 h 76"/>
                <a:gd name="T98" fmla="*/ 12 w 81"/>
                <a:gd name="T99" fmla="*/ 30 h 76"/>
                <a:gd name="T100" fmla="*/ 12 w 81"/>
                <a:gd name="T101" fmla="*/ 23 h 76"/>
                <a:gd name="T102" fmla="*/ 12 w 81"/>
                <a:gd name="T103" fmla="*/ 15 h 76"/>
                <a:gd name="T104" fmla="*/ 12 w 81"/>
                <a:gd name="T105" fmla="*/ 11 h 76"/>
                <a:gd name="T106" fmla="*/ 8 w 81"/>
                <a:gd name="T107" fmla="*/ 11 h 76"/>
                <a:gd name="T108" fmla="*/ 8 w 81"/>
                <a:gd name="T109" fmla="*/ 11 h 76"/>
                <a:gd name="T110" fmla="*/ 8 w 81"/>
                <a:gd name="T111" fmla="*/ 11 h 76"/>
                <a:gd name="T112" fmla="*/ 4 w 81"/>
                <a:gd name="T113" fmla="*/ 11 h 76"/>
                <a:gd name="T114" fmla="*/ 0 w 81"/>
                <a:gd name="T115" fmla="*/ 11 h 76"/>
                <a:gd name="T116" fmla="*/ 0 w 81"/>
                <a:gd name="T117" fmla="*/ 11 h 76"/>
                <a:gd name="T118" fmla="*/ 23 w 81"/>
                <a:gd name="T119" fmla="*/ 0 h 76"/>
                <a:gd name="T120" fmla="*/ 27 w 81"/>
                <a:gd name="T121" fmla="*/ 0 h 76"/>
                <a:gd name="T122" fmla="*/ 27 w 81"/>
                <a:gd name="T123" fmla="*/ 19 h 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1"/>
                <a:gd name="T187" fmla="*/ 0 h 76"/>
                <a:gd name="T188" fmla="*/ 81 w 81"/>
                <a:gd name="T189" fmla="*/ 76 h 7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1" h="76">
                  <a:moveTo>
                    <a:pt x="27" y="19"/>
                  </a:moveTo>
                  <a:lnTo>
                    <a:pt x="35" y="7"/>
                  </a:lnTo>
                  <a:lnTo>
                    <a:pt x="42" y="4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2" y="4"/>
                  </a:lnTo>
                  <a:lnTo>
                    <a:pt x="65" y="7"/>
                  </a:lnTo>
                  <a:lnTo>
                    <a:pt x="69" y="15"/>
                  </a:lnTo>
                  <a:lnTo>
                    <a:pt x="69" y="19"/>
                  </a:lnTo>
                  <a:lnTo>
                    <a:pt x="69" y="30"/>
                  </a:lnTo>
                  <a:lnTo>
                    <a:pt x="69" y="61"/>
                  </a:lnTo>
                  <a:lnTo>
                    <a:pt x="73" y="69"/>
                  </a:lnTo>
                  <a:lnTo>
                    <a:pt x="73" y="73"/>
                  </a:lnTo>
                  <a:lnTo>
                    <a:pt x="73" y="76"/>
                  </a:lnTo>
                  <a:lnTo>
                    <a:pt x="77" y="76"/>
                  </a:lnTo>
                  <a:lnTo>
                    <a:pt x="81" y="76"/>
                  </a:lnTo>
                  <a:lnTo>
                    <a:pt x="46" y="76"/>
                  </a:lnTo>
                  <a:lnTo>
                    <a:pt x="50" y="76"/>
                  </a:lnTo>
                  <a:lnTo>
                    <a:pt x="54" y="73"/>
                  </a:lnTo>
                  <a:lnTo>
                    <a:pt x="58" y="69"/>
                  </a:lnTo>
                  <a:lnTo>
                    <a:pt x="58" y="65"/>
                  </a:lnTo>
                  <a:lnTo>
                    <a:pt x="58" y="61"/>
                  </a:lnTo>
                  <a:lnTo>
                    <a:pt x="58" y="30"/>
                  </a:lnTo>
                  <a:lnTo>
                    <a:pt x="58" y="23"/>
                  </a:lnTo>
                  <a:lnTo>
                    <a:pt x="54" y="15"/>
                  </a:lnTo>
                  <a:lnTo>
                    <a:pt x="50" y="11"/>
                  </a:lnTo>
                  <a:lnTo>
                    <a:pt x="46" y="11"/>
                  </a:lnTo>
                  <a:lnTo>
                    <a:pt x="35" y="15"/>
                  </a:lnTo>
                  <a:lnTo>
                    <a:pt x="27" y="23"/>
                  </a:lnTo>
                  <a:lnTo>
                    <a:pt x="27" y="61"/>
                  </a:lnTo>
                  <a:lnTo>
                    <a:pt x="27" y="69"/>
                  </a:lnTo>
                  <a:lnTo>
                    <a:pt x="27" y="73"/>
                  </a:lnTo>
                  <a:lnTo>
                    <a:pt x="27" y="76"/>
                  </a:lnTo>
                  <a:lnTo>
                    <a:pt x="31" y="76"/>
                  </a:lnTo>
                  <a:lnTo>
                    <a:pt x="35" y="76"/>
                  </a:lnTo>
                  <a:lnTo>
                    <a:pt x="0" y="76"/>
                  </a:lnTo>
                  <a:lnTo>
                    <a:pt x="4" y="76"/>
                  </a:lnTo>
                  <a:lnTo>
                    <a:pt x="8" y="76"/>
                  </a:lnTo>
                  <a:lnTo>
                    <a:pt x="8" y="73"/>
                  </a:lnTo>
                  <a:lnTo>
                    <a:pt x="12" y="69"/>
                  </a:lnTo>
                  <a:lnTo>
                    <a:pt x="12" y="61"/>
                  </a:lnTo>
                  <a:lnTo>
                    <a:pt x="12" y="30"/>
                  </a:lnTo>
                  <a:lnTo>
                    <a:pt x="12" y="23"/>
                  </a:lnTo>
                  <a:lnTo>
                    <a:pt x="12" y="15"/>
                  </a:lnTo>
                  <a:lnTo>
                    <a:pt x="12" y="11"/>
                  </a:lnTo>
                  <a:lnTo>
                    <a:pt x="8" y="11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7" name="Freeform 254"/>
            <p:cNvSpPr>
              <a:spLocks/>
            </p:cNvSpPr>
            <p:nvPr/>
          </p:nvSpPr>
          <p:spPr bwMode="auto">
            <a:xfrm>
              <a:off x="468" y="2815"/>
              <a:ext cx="62" cy="80"/>
            </a:xfrm>
            <a:custGeom>
              <a:avLst/>
              <a:gdLst>
                <a:gd name="T0" fmla="*/ 62 w 62"/>
                <a:gd name="T1" fmla="*/ 46 h 80"/>
                <a:gd name="T2" fmla="*/ 58 w 62"/>
                <a:gd name="T3" fmla="*/ 61 h 80"/>
                <a:gd name="T4" fmla="*/ 50 w 62"/>
                <a:gd name="T5" fmla="*/ 73 h 80"/>
                <a:gd name="T6" fmla="*/ 43 w 62"/>
                <a:gd name="T7" fmla="*/ 76 h 80"/>
                <a:gd name="T8" fmla="*/ 31 w 62"/>
                <a:gd name="T9" fmla="*/ 80 h 80"/>
                <a:gd name="T10" fmla="*/ 20 w 62"/>
                <a:gd name="T11" fmla="*/ 76 h 80"/>
                <a:gd name="T12" fmla="*/ 8 w 62"/>
                <a:gd name="T13" fmla="*/ 69 h 80"/>
                <a:gd name="T14" fmla="*/ 4 w 62"/>
                <a:gd name="T15" fmla="*/ 61 h 80"/>
                <a:gd name="T16" fmla="*/ 0 w 62"/>
                <a:gd name="T17" fmla="*/ 50 h 80"/>
                <a:gd name="T18" fmla="*/ 0 w 62"/>
                <a:gd name="T19" fmla="*/ 42 h 80"/>
                <a:gd name="T20" fmla="*/ 0 w 62"/>
                <a:gd name="T21" fmla="*/ 30 h 80"/>
                <a:gd name="T22" fmla="*/ 4 w 62"/>
                <a:gd name="T23" fmla="*/ 19 h 80"/>
                <a:gd name="T24" fmla="*/ 12 w 62"/>
                <a:gd name="T25" fmla="*/ 11 h 80"/>
                <a:gd name="T26" fmla="*/ 23 w 62"/>
                <a:gd name="T27" fmla="*/ 4 h 80"/>
                <a:gd name="T28" fmla="*/ 35 w 62"/>
                <a:gd name="T29" fmla="*/ 0 h 80"/>
                <a:gd name="T30" fmla="*/ 46 w 62"/>
                <a:gd name="T31" fmla="*/ 4 h 80"/>
                <a:gd name="T32" fmla="*/ 54 w 62"/>
                <a:gd name="T33" fmla="*/ 7 h 80"/>
                <a:gd name="T34" fmla="*/ 58 w 62"/>
                <a:gd name="T35" fmla="*/ 11 h 80"/>
                <a:gd name="T36" fmla="*/ 62 w 62"/>
                <a:gd name="T37" fmla="*/ 19 h 80"/>
                <a:gd name="T38" fmla="*/ 58 w 62"/>
                <a:gd name="T39" fmla="*/ 23 h 80"/>
                <a:gd name="T40" fmla="*/ 58 w 62"/>
                <a:gd name="T41" fmla="*/ 23 h 80"/>
                <a:gd name="T42" fmla="*/ 54 w 62"/>
                <a:gd name="T43" fmla="*/ 27 h 80"/>
                <a:gd name="T44" fmla="*/ 54 w 62"/>
                <a:gd name="T45" fmla="*/ 27 h 80"/>
                <a:gd name="T46" fmla="*/ 50 w 62"/>
                <a:gd name="T47" fmla="*/ 23 h 80"/>
                <a:gd name="T48" fmla="*/ 46 w 62"/>
                <a:gd name="T49" fmla="*/ 23 h 80"/>
                <a:gd name="T50" fmla="*/ 46 w 62"/>
                <a:gd name="T51" fmla="*/ 19 h 80"/>
                <a:gd name="T52" fmla="*/ 43 w 62"/>
                <a:gd name="T53" fmla="*/ 15 h 80"/>
                <a:gd name="T54" fmla="*/ 43 w 62"/>
                <a:gd name="T55" fmla="*/ 11 h 80"/>
                <a:gd name="T56" fmla="*/ 43 w 62"/>
                <a:gd name="T57" fmla="*/ 7 h 80"/>
                <a:gd name="T58" fmla="*/ 39 w 62"/>
                <a:gd name="T59" fmla="*/ 7 h 80"/>
                <a:gd name="T60" fmla="*/ 35 w 62"/>
                <a:gd name="T61" fmla="*/ 7 h 80"/>
                <a:gd name="T62" fmla="*/ 27 w 62"/>
                <a:gd name="T63" fmla="*/ 7 h 80"/>
                <a:gd name="T64" fmla="*/ 20 w 62"/>
                <a:gd name="T65" fmla="*/ 11 h 80"/>
                <a:gd name="T66" fmla="*/ 16 w 62"/>
                <a:gd name="T67" fmla="*/ 23 h 80"/>
                <a:gd name="T68" fmla="*/ 16 w 62"/>
                <a:gd name="T69" fmla="*/ 34 h 80"/>
                <a:gd name="T70" fmla="*/ 16 w 62"/>
                <a:gd name="T71" fmla="*/ 46 h 80"/>
                <a:gd name="T72" fmla="*/ 20 w 62"/>
                <a:gd name="T73" fmla="*/ 57 h 80"/>
                <a:gd name="T74" fmla="*/ 27 w 62"/>
                <a:gd name="T75" fmla="*/ 65 h 80"/>
                <a:gd name="T76" fmla="*/ 39 w 62"/>
                <a:gd name="T77" fmla="*/ 65 h 80"/>
                <a:gd name="T78" fmla="*/ 46 w 62"/>
                <a:gd name="T79" fmla="*/ 65 h 80"/>
                <a:gd name="T80" fmla="*/ 54 w 62"/>
                <a:gd name="T81" fmla="*/ 61 h 80"/>
                <a:gd name="T82" fmla="*/ 58 w 62"/>
                <a:gd name="T83" fmla="*/ 57 h 80"/>
                <a:gd name="T84" fmla="*/ 62 w 62"/>
                <a:gd name="T85" fmla="*/ 46 h 80"/>
                <a:gd name="T86" fmla="*/ 62 w 62"/>
                <a:gd name="T87" fmla="*/ 46 h 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"/>
                <a:gd name="T133" fmla="*/ 0 h 80"/>
                <a:gd name="T134" fmla="*/ 62 w 62"/>
                <a:gd name="T135" fmla="*/ 80 h 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" h="80">
                  <a:moveTo>
                    <a:pt x="62" y="46"/>
                  </a:moveTo>
                  <a:lnTo>
                    <a:pt x="58" y="61"/>
                  </a:lnTo>
                  <a:lnTo>
                    <a:pt x="50" y="73"/>
                  </a:lnTo>
                  <a:lnTo>
                    <a:pt x="43" y="76"/>
                  </a:lnTo>
                  <a:lnTo>
                    <a:pt x="31" y="80"/>
                  </a:lnTo>
                  <a:lnTo>
                    <a:pt x="20" y="76"/>
                  </a:lnTo>
                  <a:lnTo>
                    <a:pt x="8" y="69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0" y="30"/>
                  </a:lnTo>
                  <a:lnTo>
                    <a:pt x="4" y="19"/>
                  </a:lnTo>
                  <a:lnTo>
                    <a:pt x="12" y="11"/>
                  </a:lnTo>
                  <a:lnTo>
                    <a:pt x="23" y="4"/>
                  </a:lnTo>
                  <a:lnTo>
                    <a:pt x="35" y="0"/>
                  </a:lnTo>
                  <a:lnTo>
                    <a:pt x="46" y="4"/>
                  </a:lnTo>
                  <a:lnTo>
                    <a:pt x="54" y="7"/>
                  </a:lnTo>
                  <a:lnTo>
                    <a:pt x="58" y="11"/>
                  </a:lnTo>
                  <a:lnTo>
                    <a:pt x="62" y="19"/>
                  </a:lnTo>
                  <a:lnTo>
                    <a:pt x="58" y="23"/>
                  </a:lnTo>
                  <a:lnTo>
                    <a:pt x="54" y="27"/>
                  </a:lnTo>
                  <a:lnTo>
                    <a:pt x="50" y="23"/>
                  </a:lnTo>
                  <a:lnTo>
                    <a:pt x="46" y="23"/>
                  </a:lnTo>
                  <a:lnTo>
                    <a:pt x="46" y="19"/>
                  </a:lnTo>
                  <a:lnTo>
                    <a:pt x="43" y="15"/>
                  </a:lnTo>
                  <a:lnTo>
                    <a:pt x="43" y="11"/>
                  </a:lnTo>
                  <a:lnTo>
                    <a:pt x="43" y="7"/>
                  </a:lnTo>
                  <a:lnTo>
                    <a:pt x="39" y="7"/>
                  </a:lnTo>
                  <a:lnTo>
                    <a:pt x="35" y="7"/>
                  </a:lnTo>
                  <a:lnTo>
                    <a:pt x="27" y="7"/>
                  </a:lnTo>
                  <a:lnTo>
                    <a:pt x="20" y="11"/>
                  </a:lnTo>
                  <a:lnTo>
                    <a:pt x="16" y="23"/>
                  </a:lnTo>
                  <a:lnTo>
                    <a:pt x="16" y="34"/>
                  </a:lnTo>
                  <a:lnTo>
                    <a:pt x="16" y="46"/>
                  </a:lnTo>
                  <a:lnTo>
                    <a:pt x="20" y="57"/>
                  </a:lnTo>
                  <a:lnTo>
                    <a:pt x="27" y="65"/>
                  </a:lnTo>
                  <a:lnTo>
                    <a:pt x="39" y="65"/>
                  </a:lnTo>
                  <a:lnTo>
                    <a:pt x="46" y="65"/>
                  </a:lnTo>
                  <a:lnTo>
                    <a:pt x="54" y="61"/>
                  </a:lnTo>
                  <a:lnTo>
                    <a:pt x="58" y="57"/>
                  </a:lnTo>
                  <a:lnTo>
                    <a:pt x="62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8" name="Freeform 255"/>
            <p:cNvSpPr>
              <a:spLocks/>
            </p:cNvSpPr>
            <p:nvPr/>
          </p:nvSpPr>
          <p:spPr bwMode="auto">
            <a:xfrm>
              <a:off x="541" y="2776"/>
              <a:ext cx="81" cy="115"/>
            </a:xfrm>
            <a:custGeom>
              <a:avLst/>
              <a:gdLst>
                <a:gd name="T0" fmla="*/ 23 w 81"/>
                <a:gd name="T1" fmla="*/ 54 h 115"/>
                <a:gd name="T2" fmla="*/ 39 w 81"/>
                <a:gd name="T3" fmla="*/ 43 h 115"/>
                <a:gd name="T4" fmla="*/ 50 w 81"/>
                <a:gd name="T5" fmla="*/ 39 h 115"/>
                <a:gd name="T6" fmla="*/ 62 w 81"/>
                <a:gd name="T7" fmla="*/ 43 h 115"/>
                <a:gd name="T8" fmla="*/ 69 w 81"/>
                <a:gd name="T9" fmla="*/ 54 h 115"/>
                <a:gd name="T10" fmla="*/ 69 w 81"/>
                <a:gd name="T11" fmla="*/ 73 h 115"/>
                <a:gd name="T12" fmla="*/ 69 w 81"/>
                <a:gd name="T13" fmla="*/ 108 h 115"/>
                <a:gd name="T14" fmla="*/ 73 w 81"/>
                <a:gd name="T15" fmla="*/ 112 h 115"/>
                <a:gd name="T16" fmla="*/ 77 w 81"/>
                <a:gd name="T17" fmla="*/ 115 h 115"/>
                <a:gd name="T18" fmla="*/ 81 w 81"/>
                <a:gd name="T19" fmla="*/ 115 h 115"/>
                <a:gd name="T20" fmla="*/ 46 w 81"/>
                <a:gd name="T21" fmla="*/ 115 h 115"/>
                <a:gd name="T22" fmla="*/ 50 w 81"/>
                <a:gd name="T23" fmla="*/ 115 h 115"/>
                <a:gd name="T24" fmla="*/ 54 w 81"/>
                <a:gd name="T25" fmla="*/ 112 h 115"/>
                <a:gd name="T26" fmla="*/ 54 w 81"/>
                <a:gd name="T27" fmla="*/ 104 h 115"/>
                <a:gd name="T28" fmla="*/ 54 w 81"/>
                <a:gd name="T29" fmla="*/ 73 h 115"/>
                <a:gd name="T30" fmla="*/ 54 w 81"/>
                <a:gd name="T31" fmla="*/ 58 h 115"/>
                <a:gd name="T32" fmla="*/ 50 w 81"/>
                <a:gd name="T33" fmla="*/ 54 h 115"/>
                <a:gd name="T34" fmla="*/ 43 w 81"/>
                <a:gd name="T35" fmla="*/ 50 h 115"/>
                <a:gd name="T36" fmla="*/ 35 w 81"/>
                <a:gd name="T37" fmla="*/ 54 h 115"/>
                <a:gd name="T38" fmla="*/ 23 w 81"/>
                <a:gd name="T39" fmla="*/ 62 h 115"/>
                <a:gd name="T40" fmla="*/ 23 w 81"/>
                <a:gd name="T41" fmla="*/ 108 h 115"/>
                <a:gd name="T42" fmla="*/ 27 w 81"/>
                <a:gd name="T43" fmla="*/ 112 h 115"/>
                <a:gd name="T44" fmla="*/ 31 w 81"/>
                <a:gd name="T45" fmla="*/ 115 h 115"/>
                <a:gd name="T46" fmla="*/ 35 w 81"/>
                <a:gd name="T47" fmla="*/ 115 h 115"/>
                <a:gd name="T48" fmla="*/ 0 w 81"/>
                <a:gd name="T49" fmla="*/ 115 h 115"/>
                <a:gd name="T50" fmla="*/ 8 w 81"/>
                <a:gd name="T51" fmla="*/ 112 h 115"/>
                <a:gd name="T52" fmla="*/ 8 w 81"/>
                <a:gd name="T53" fmla="*/ 112 h 115"/>
                <a:gd name="T54" fmla="*/ 8 w 81"/>
                <a:gd name="T55" fmla="*/ 100 h 115"/>
                <a:gd name="T56" fmla="*/ 8 w 81"/>
                <a:gd name="T57" fmla="*/ 20 h 115"/>
                <a:gd name="T58" fmla="*/ 8 w 81"/>
                <a:gd name="T59" fmla="*/ 12 h 115"/>
                <a:gd name="T60" fmla="*/ 8 w 81"/>
                <a:gd name="T61" fmla="*/ 8 h 115"/>
                <a:gd name="T62" fmla="*/ 4 w 81"/>
                <a:gd name="T63" fmla="*/ 8 h 115"/>
                <a:gd name="T64" fmla="*/ 0 w 81"/>
                <a:gd name="T65" fmla="*/ 8 h 115"/>
                <a:gd name="T66" fmla="*/ 23 w 81"/>
                <a:gd name="T67" fmla="*/ 0 h 11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1"/>
                <a:gd name="T103" fmla="*/ 0 h 115"/>
                <a:gd name="T104" fmla="*/ 81 w 81"/>
                <a:gd name="T105" fmla="*/ 115 h 11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1" h="115">
                  <a:moveTo>
                    <a:pt x="23" y="0"/>
                  </a:moveTo>
                  <a:lnTo>
                    <a:pt x="23" y="54"/>
                  </a:lnTo>
                  <a:lnTo>
                    <a:pt x="31" y="46"/>
                  </a:lnTo>
                  <a:lnTo>
                    <a:pt x="39" y="43"/>
                  </a:lnTo>
                  <a:lnTo>
                    <a:pt x="43" y="39"/>
                  </a:lnTo>
                  <a:lnTo>
                    <a:pt x="50" y="39"/>
                  </a:lnTo>
                  <a:lnTo>
                    <a:pt x="54" y="43"/>
                  </a:lnTo>
                  <a:lnTo>
                    <a:pt x="62" y="43"/>
                  </a:lnTo>
                  <a:lnTo>
                    <a:pt x="66" y="46"/>
                  </a:lnTo>
                  <a:lnTo>
                    <a:pt x="69" y="54"/>
                  </a:lnTo>
                  <a:lnTo>
                    <a:pt x="69" y="62"/>
                  </a:lnTo>
                  <a:lnTo>
                    <a:pt x="69" y="73"/>
                  </a:lnTo>
                  <a:lnTo>
                    <a:pt x="69" y="100"/>
                  </a:lnTo>
                  <a:lnTo>
                    <a:pt x="69" y="108"/>
                  </a:lnTo>
                  <a:lnTo>
                    <a:pt x="69" y="112"/>
                  </a:lnTo>
                  <a:lnTo>
                    <a:pt x="73" y="112"/>
                  </a:lnTo>
                  <a:lnTo>
                    <a:pt x="73" y="115"/>
                  </a:lnTo>
                  <a:lnTo>
                    <a:pt x="77" y="115"/>
                  </a:lnTo>
                  <a:lnTo>
                    <a:pt x="81" y="115"/>
                  </a:lnTo>
                  <a:lnTo>
                    <a:pt x="46" y="115"/>
                  </a:lnTo>
                  <a:lnTo>
                    <a:pt x="50" y="115"/>
                  </a:lnTo>
                  <a:lnTo>
                    <a:pt x="54" y="112"/>
                  </a:lnTo>
                  <a:lnTo>
                    <a:pt x="54" y="108"/>
                  </a:lnTo>
                  <a:lnTo>
                    <a:pt x="54" y="104"/>
                  </a:lnTo>
                  <a:lnTo>
                    <a:pt x="54" y="100"/>
                  </a:lnTo>
                  <a:lnTo>
                    <a:pt x="54" y="73"/>
                  </a:lnTo>
                  <a:lnTo>
                    <a:pt x="54" y="62"/>
                  </a:lnTo>
                  <a:lnTo>
                    <a:pt x="54" y="58"/>
                  </a:lnTo>
                  <a:lnTo>
                    <a:pt x="54" y="54"/>
                  </a:lnTo>
                  <a:lnTo>
                    <a:pt x="50" y="54"/>
                  </a:lnTo>
                  <a:lnTo>
                    <a:pt x="46" y="50"/>
                  </a:lnTo>
                  <a:lnTo>
                    <a:pt x="43" y="50"/>
                  </a:lnTo>
                  <a:lnTo>
                    <a:pt x="39" y="50"/>
                  </a:lnTo>
                  <a:lnTo>
                    <a:pt x="35" y="54"/>
                  </a:lnTo>
                  <a:lnTo>
                    <a:pt x="31" y="54"/>
                  </a:lnTo>
                  <a:lnTo>
                    <a:pt x="23" y="62"/>
                  </a:lnTo>
                  <a:lnTo>
                    <a:pt x="23" y="100"/>
                  </a:lnTo>
                  <a:lnTo>
                    <a:pt x="23" y="108"/>
                  </a:lnTo>
                  <a:lnTo>
                    <a:pt x="23" y="112"/>
                  </a:lnTo>
                  <a:lnTo>
                    <a:pt x="27" y="112"/>
                  </a:lnTo>
                  <a:lnTo>
                    <a:pt x="27" y="115"/>
                  </a:lnTo>
                  <a:lnTo>
                    <a:pt x="31" y="115"/>
                  </a:lnTo>
                  <a:lnTo>
                    <a:pt x="35" y="115"/>
                  </a:lnTo>
                  <a:lnTo>
                    <a:pt x="0" y="115"/>
                  </a:lnTo>
                  <a:lnTo>
                    <a:pt x="4" y="115"/>
                  </a:lnTo>
                  <a:lnTo>
                    <a:pt x="8" y="112"/>
                  </a:lnTo>
                  <a:lnTo>
                    <a:pt x="8" y="108"/>
                  </a:lnTo>
                  <a:lnTo>
                    <a:pt x="8" y="100"/>
                  </a:lnTo>
                  <a:lnTo>
                    <a:pt x="8" y="31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9" name="Rectangle 256"/>
            <p:cNvSpPr>
              <a:spLocks noChangeArrowheads="1"/>
            </p:cNvSpPr>
            <p:nvPr/>
          </p:nvSpPr>
          <p:spPr bwMode="auto">
            <a:xfrm>
              <a:off x="833" y="2749"/>
              <a:ext cx="8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Rectangle 257"/>
            <p:cNvSpPr>
              <a:spLocks noChangeArrowheads="1"/>
            </p:cNvSpPr>
            <p:nvPr/>
          </p:nvSpPr>
          <p:spPr bwMode="auto">
            <a:xfrm>
              <a:off x="864" y="2749"/>
              <a:ext cx="7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Freeform 258"/>
            <p:cNvSpPr>
              <a:spLocks/>
            </p:cNvSpPr>
            <p:nvPr/>
          </p:nvSpPr>
          <p:spPr bwMode="auto">
            <a:xfrm>
              <a:off x="1063" y="2876"/>
              <a:ext cx="19" cy="19"/>
            </a:xfrm>
            <a:custGeom>
              <a:avLst/>
              <a:gdLst>
                <a:gd name="T0" fmla="*/ 8 w 19"/>
                <a:gd name="T1" fmla="*/ 0 h 19"/>
                <a:gd name="T2" fmla="*/ 12 w 19"/>
                <a:gd name="T3" fmla="*/ 0 h 19"/>
                <a:gd name="T4" fmla="*/ 15 w 19"/>
                <a:gd name="T5" fmla="*/ 4 h 19"/>
                <a:gd name="T6" fmla="*/ 19 w 19"/>
                <a:gd name="T7" fmla="*/ 4 h 19"/>
                <a:gd name="T8" fmla="*/ 19 w 19"/>
                <a:gd name="T9" fmla="*/ 8 h 19"/>
                <a:gd name="T10" fmla="*/ 19 w 19"/>
                <a:gd name="T11" fmla="*/ 12 h 19"/>
                <a:gd name="T12" fmla="*/ 15 w 19"/>
                <a:gd name="T13" fmla="*/ 15 h 19"/>
                <a:gd name="T14" fmla="*/ 12 w 19"/>
                <a:gd name="T15" fmla="*/ 19 h 19"/>
                <a:gd name="T16" fmla="*/ 8 w 19"/>
                <a:gd name="T17" fmla="*/ 19 h 19"/>
                <a:gd name="T18" fmla="*/ 4 w 19"/>
                <a:gd name="T19" fmla="*/ 19 h 19"/>
                <a:gd name="T20" fmla="*/ 0 w 19"/>
                <a:gd name="T21" fmla="*/ 15 h 19"/>
                <a:gd name="T22" fmla="*/ 0 w 19"/>
                <a:gd name="T23" fmla="*/ 12 h 19"/>
                <a:gd name="T24" fmla="*/ 0 w 19"/>
                <a:gd name="T25" fmla="*/ 8 h 19"/>
                <a:gd name="T26" fmla="*/ 0 w 19"/>
                <a:gd name="T27" fmla="*/ 4 h 19"/>
                <a:gd name="T28" fmla="*/ 0 w 19"/>
                <a:gd name="T29" fmla="*/ 4 h 19"/>
                <a:gd name="T30" fmla="*/ 4 w 19"/>
                <a:gd name="T31" fmla="*/ 0 h 19"/>
                <a:gd name="T32" fmla="*/ 8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8" y="0"/>
                  </a:moveTo>
                  <a:lnTo>
                    <a:pt x="12" y="0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15" y="15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2" name="Freeform 259"/>
            <p:cNvSpPr>
              <a:spLocks noEditPoints="1"/>
            </p:cNvSpPr>
            <p:nvPr/>
          </p:nvSpPr>
          <p:spPr bwMode="auto">
            <a:xfrm>
              <a:off x="1098" y="2780"/>
              <a:ext cx="73" cy="115"/>
            </a:xfrm>
            <a:custGeom>
              <a:avLst/>
              <a:gdLst>
                <a:gd name="T0" fmla="*/ 0 w 73"/>
                <a:gd name="T1" fmla="*/ 58 h 115"/>
                <a:gd name="T2" fmla="*/ 4 w 73"/>
                <a:gd name="T3" fmla="*/ 39 h 115"/>
                <a:gd name="T4" fmla="*/ 7 w 73"/>
                <a:gd name="T5" fmla="*/ 23 h 115"/>
                <a:gd name="T6" fmla="*/ 11 w 73"/>
                <a:gd name="T7" fmla="*/ 12 h 115"/>
                <a:gd name="T8" fmla="*/ 23 w 73"/>
                <a:gd name="T9" fmla="*/ 4 h 115"/>
                <a:gd name="T10" fmla="*/ 30 w 73"/>
                <a:gd name="T11" fmla="*/ 0 h 115"/>
                <a:gd name="T12" fmla="*/ 34 w 73"/>
                <a:gd name="T13" fmla="*/ 0 h 115"/>
                <a:gd name="T14" fmla="*/ 46 w 73"/>
                <a:gd name="T15" fmla="*/ 0 h 115"/>
                <a:gd name="T16" fmla="*/ 53 w 73"/>
                <a:gd name="T17" fmla="*/ 4 h 115"/>
                <a:gd name="T18" fmla="*/ 57 w 73"/>
                <a:gd name="T19" fmla="*/ 12 h 115"/>
                <a:gd name="T20" fmla="*/ 65 w 73"/>
                <a:gd name="T21" fmla="*/ 23 h 115"/>
                <a:gd name="T22" fmla="*/ 69 w 73"/>
                <a:gd name="T23" fmla="*/ 39 h 115"/>
                <a:gd name="T24" fmla="*/ 73 w 73"/>
                <a:gd name="T25" fmla="*/ 58 h 115"/>
                <a:gd name="T26" fmla="*/ 69 w 73"/>
                <a:gd name="T27" fmla="*/ 73 h 115"/>
                <a:gd name="T28" fmla="*/ 65 w 73"/>
                <a:gd name="T29" fmla="*/ 88 h 115"/>
                <a:gd name="T30" fmla="*/ 61 w 73"/>
                <a:gd name="T31" fmla="*/ 100 h 115"/>
                <a:gd name="T32" fmla="*/ 53 w 73"/>
                <a:gd name="T33" fmla="*/ 108 h 115"/>
                <a:gd name="T34" fmla="*/ 42 w 73"/>
                <a:gd name="T35" fmla="*/ 111 h 115"/>
                <a:gd name="T36" fmla="*/ 34 w 73"/>
                <a:gd name="T37" fmla="*/ 115 h 115"/>
                <a:gd name="T38" fmla="*/ 27 w 73"/>
                <a:gd name="T39" fmla="*/ 111 h 115"/>
                <a:gd name="T40" fmla="*/ 19 w 73"/>
                <a:gd name="T41" fmla="*/ 108 h 115"/>
                <a:gd name="T42" fmla="*/ 11 w 73"/>
                <a:gd name="T43" fmla="*/ 96 h 115"/>
                <a:gd name="T44" fmla="*/ 4 w 73"/>
                <a:gd name="T45" fmla="*/ 77 h 115"/>
                <a:gd name="T46" fmla="*/ 0 w 73"/>
                <a:gd name="T47" fmla="*/ 58 h 115"/>
                <a:gd name="T48" fmla="*/ 15 w 73"/>
                <a:gd name="T49" fmla="*/ 58 h 115"/>
                <a:gd name="T50" fmla="*/ 19 w 73"/>
                <a:gd name="T51" fmla="*/ 81 h 115"/>
                <a:gd name="T52" fmla="*/ 23 w 73"/>
                <a:gd name="T53" fmla="*/ 96 h 115"/>
                <a:gd name="T54" fmla="*/ 27 w 73"/>
                <a:gd name="T55" fmla="*/ 104 h 115"/>
                <a:gd name="T56" fmla="*/ 30 w 73"/>
                <a:gd name="T57" fmla="*/ 108 h 115"/>
                <a:gd name="T58" fmla="*/ 34 w 73"/>
                <a:gd name="T59" fmla="*/ 108 h 115"/>
                <a:gd name="T60" fmla="*/ 38 w 73"/>
                <a:gd name="T61" fmla="*/ 108 h 115"/>
                <a:gd name="T62" fmla="*/ 46 w 73"/>
                <a:gd name="T63" fmla="*/ 104 h 115"/>
                <a:gd name="T64" fmla="*/ 50 w 73"/>
                <a:gd name="T65" fmla="*/ 100 h 115"/>
                <a:gd name="T66" fmla="*/ 50 w 73"/>
                <a:gd name="T67" fmla="*/ 92 h 115"/>
                <a:gd name="T68" fmla="*/ 53 w 73"/>
                <a:gd name="T69" fmla="*/ 73 h 115"/>
                <a:gd name="T70" fmla="*/ 53 w 73"/>
                <a:gd name="T71" fmla="*/ 54 h 115"/>
                <a:gd name="T72" fmla="*/ 53 w 73"/>
                <a:gd name="T73" fmla="*/ 35 h 115"/>
                <a:gd name="T74" fmla="*/ 50 w 73"/>
                <a:gd name="T75" fmla="*/ 19 h 115"/>
                <a:gd name="T76" fmla="*/ 50 w 73"/>
                <a:gd name="T77" fmla="*/ 12 h 115"/>
                <a:gd name="T78" fmla="*/ 46 w 73"/>
                <a:gd name="T79" fmla="*/ 8 h 115"/>
                <a:gd name="T80" fmla="*/ 42 w 73"/>
                <a:gd name="T81" fmla="*/ 4 h 115"/>
                <a:gd name="T82" fmla="*/ 34 w 73"/>
                <a:gd name="T83" fmla="*/ 4 h 115"/>
                <a:gd name="T84" fmla="*/ 30 w 73"/>
                <a:gd name="T85" fmla="*/ 4 h 115"/>
                <a:gd name="T86" fmla="*/ 27 w 73"/>
                <a:gd name="T87" fmla="*/ 8 h 115"/>
                <a:gd name="T88" fmla="*/ 23 w 73"/>
                <a:gd name="T89" fmla="*/ 19 h 115"/>
                <a:gd name="T90" fmla="*/ 19 w 73"/>
                <a:gd name="T91" fmla="*/ 31 h 115"/>
                <a:gd name="T92" fmla="*/ 19 w 73"/>
                <a:gd name="T93" fmla="*/ 46 h 115"/>
                <a:gd name="T94" fmla="*/ 15 w 73"/>
                <a:gd name="T95" fmla="*/ 58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5"/>
                <a:gd name="T146" fmla="*/ 73 w 73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5">
                  <a:moveTo>
                    <a:pt x="0" y="58"/>
                  </a:moveTo>
                  <a:lnTo>
                    <a:pt x="4" y="39"/>
                  </a:lnTo>
                  <a:lnTo>
                    <a:pt x="7" y="23"/>
                  </a:lnTo>
                  <a:lnTo>
                    <a:pt x="11" y="12"/>
                  </a:lnTo>
                  <a:lnTo>
                    <a:pt x="23" y="4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3" y="4"/>
                  </a:lnTo>
                  <a:lnTo>
                    <a:pt x="57" y="12"/>
                  </a:lnTo>
                  <a:lnTo>
                    <a:pt x="65" y="23"/>
                  </a:lnTo>
                  <a:lnTo>
                    <a:pt x="69" y="39"/>
                  </a:lnTo>
                  <a:lnTo>
                    <a:pt x="73" y="58"/>
                  </a:lnTo>
                  <a:lnTo>
                    <a:pt x="69" y="73"/>
                  </a:lnTo>
                  <a:lnTo>
                    <a:pt x="65" y="88"/>
                  </a:lnTo>
                  <a:lnTo>
                    <a:pt x="61" y="100"/>
                  </a:lnTo>
                  <a:lnTo>
                    <a:pt x="53" y="108"/>
                  </a:lnTo>
                  <a:lnTo>
                    <a:pt x="42" y="111"/>
                  </a:lnTo>
                  <a:lnTo>
                    <a:pt x="34" y="115"/>
                  </a:lnTo>
                  <a:lnTo>
                    <a:pt x="27" y="111"/>
                  </a:lnTo>
                  <a:lnTo>
                    <a:pt x="19" y="108"/>
                  </a:lnTo>
                  <a:lnTo>
                    <a:pt x="11" y="96"/>
                  </a:lnTo>
                  <a:lnTo>
                    <a:pt x="4" y="77"/>
                  </a:lnTo>
                  <a:lnTo>
                    <a:pt x="0" y="58"/>
                  </a:lnTo>
                  <a:close/>
                  <a:moveTo>
                    <a:pt x="15" y="58"/>
                  </a:moveTo>
                  <a:lnTo>
                    <a:pt x="19" y="81"/>
                  </a:lnTo>
                  <a:lnTo>
                    <a:pt x="23" y="96"/>
                  </a:lnTo>
                  <a:lnTo>
                    <a:pt x="27" y="104"/>
                  </a:lnTo>
                  <a:lnTo>
                    <a:pt x="30" y="108"/>
                  </a:lnTo>
                  <a:lnTo>
                    <a:pt x="34" y="108"/>
                  </a:lnTo>
                  <a:lnTo>
                    <a:pt x="38" y="108"/>
                  </a:lnTo>
                  <a:lnTo>
                    <a:pt x="46" y="104"/>
                  </a:lnTo>
                  <a:lnTo>
                    <a:pt x="50" y="100"/>
                  </a:lnTo>
                  <a:lnTo>
                    <a:pt x="50" y="92"/>
                  </a:lnTo>
                  <a:lnTo>
                    <a:pt x="53" y="73"/>
                  </a:lnTo>
                  <a:lnTo>
                    <a:pt x="53" y="54"/>
                  </a:lnTo>
                  <a:lnTo>
                    <a:pt x="53" y="35"/>
                  </a:lnTo>
                  <a:lnTo>
                    <a:pt x="50" y="19"/>
                  </a:lnTo>
                  <a:lnTo>
                    <a:pt x="50" y="12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27" y="8"/>
                  </a:lnTo>
                  <a:lnTo>
                    <a:pt x="23" y="19"/>
                  </a:lnTo>
                  <a:lnTo>
                    <a:pt x="19" y="31"/>
                  </a:lnTo>
                  <a:lnTo>
                    <a:pt x="19" y="46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3" name="Freeform 260"/>
            <p:cNvSpPr>
              <a:spLocks noEditPoints="1"/>
            </p:cNvSpPr>
            <p:nvPr/>
          </p:nvSpPr>
          <p:spPr bwMode="auto">
            <a:xfrm>
              <a:off x="1182" y="2780"/>
              <a:ext cx="69" cy="115"/>
            </a:xfrm>
            <a:custGeom>
              <a:avLst/>
              <a:gdLst>
                <a:gd name="T0" fmla="*/ 0 w 69"/>
                <a:gd name="T1" fmla="*/ 58 h 115"/>
                <a:gd name="T2" fmla="*/ 4 w 69"/>
                <a:gd name="T3" fmla="*/ 39 h 115"/>
                <a:gd name="T4" fmla="*/ 8 w 69"/>
                <a:gd name="T5" fmla="*/ 23 h 115"/>
                <a:gd name="T6" fmla="*/ 12 w 69"/>
                <a:gd name="T7" fmla="*/ 12 h 115"/>
                <a:gd name="T8" fmla="*/ 23 w 69"/>
                <a:gd name="T9" fmla="*/ 4 h 115"/>
                <a:gd name="T10" fmla="*/ 27 w 69"/>
                <a:gd name="T11" fmla="*/ 0 h 115"/>
                <a:gd name="T12" fmla="*/ 35 w 69"/>
                <a:gd name="T13" fmla="*/ 0 h 115"/>
                <a:gd name="T14" fmla="*/ 42 w 69"/>
                <a:gd name="T15" fmla="*/ 0 h 115"/>
                <a:gd name="T16" fmla="*/ 50 w 69"/>
                <a:gd name="T17" fmla="*/ 4 h 115"/>
                <a:gd name="T18" fmla="*/ 58 w 69"/>
                <a:gd name="T19" fmla="*/ 12 h 115"/>
                <a:gd name="T20" fmla="*/ 65 w 69"/>
                <a:gd name="T21" fmla="*/ 23 h 115"/>
                <a:gd name="T22" fmla="*/ 69 w 69"/>
                <a:gd name="T23" fmla="*/ 39 h 115"/>
                <a:gd name="T24" fmla="*/ 69 w 69"/>
                <a:gd name="T25" fmla="*/ 58 h 115"/>
                <a:gd name="T26" fmla="*/ 69 w 69"/>
                <a:gd name="T27" fmla="*/ 73 h 115"/>
                <a:gd name="T28" fmla="*/ 65 w 69"/>
                <a:gd name="T29" fmla="*/ 88 h 115"/>
                <a:gd name="T30" fmla="*/ 58 w 69"/>
                <a:gd name="T31" fmla="*/ 100 h 115"/>
                <a:gd name="T32" fmla="*/ 50 w 69"/>
                <a:gd name="T33" fmla="*/ 108 h 115"/>
                <a:gd name="T34" fmla="*/ 42 w 69"/>
                <a:gd name="T35" fmla="*/ 111 h 115"/>
                <a:gd name="T36" fmla="*/ 35 w 69"/>
                <a:gd name="T37" fmla="*/ 115 h 115"/>
                <a:gd name="T38" fmla="*/ 27 w 69"/>
                <a:gd name="T39" fmla="*/ 111 h 115"/>
                <a:gd name="T40" fmla="*/ 15 w 69"/>
                <a:gd name="T41" fmla="*/ 108 h 115"/>
                <a:gd name="T42" fmla="*/ 8 w 69"/>
                <a:gd name="T43" fmla="*/ 96 h 115"/>
                <a:gd name="T44" fmla="*/ 4 w 69"/>
                <a:gd name="T45" fmla="*/ 77 h 115"/>
                <a:gd name="T46" fmla="*/ 0 w 69"/>
                <a:gd name="T47" fmla="*/ 58 h 115"/>
                <a:gd name="T48" fmla="*/ 15 w 69"/>
                <a:gd name="T49" fmla="*/ 58 h 115"/>
                <a:gd name="T50" fmla="*/ 19 w 69"/>
                <a:gd name="T51" fmla="*/ 81 h 115"/>
                <a:gd name="T52" fmla="*/ 23 w 69"/>
                <a:gd name="T53" fmla="*/ 96 h 115"/>
                <a:gd name="T54" fmla="*/ 27 w 69"/>
                <a:gd name="T55" fmla="*/ 104 h 115"/>
                <a:gd name="T56" fmla="*/ 31 w 69"/>
                <a:gd name="T57" fmla="*/ 108 h 115"/>
                <a:gd name="T58" fmla="*/ 35 w 69"/>
                <a:gd name="T59" fmla="*/ 108 h 115"/>
                <a:gd name="T60" fmla="*/ 38 w 69"/>
                <a:gd name="T61" fmla="*/ 108 h 115"/>
                <a:gd name="T62" fmla="*/ 46 w 69"/>
                <a:gd name="T63" fmla="*/ 104 h 115"/>
                <a:gd name="T64" fmla="*/ 50 w 69"/>
                <a:gd name="T65" fmla="*/ 100 h 115"/>
                <a:gd name="T66" fmla="*/ 50 w 69"/>
                <a:gd name="T67" fmla="*/ 92 h 115"/>
                <a:gd name="T68" fmla="*/ 54 w 69"/>
                <a:gd name="T69" fmla="*/ 73 h 115"/>
                <a:gd name="T70" fmla="*/ 54 w 69"/>
                <a:gd name="T71" fmla="*/ 54 h 115"/>
                <a:gd name="T72" fmla="*/ 54 w 69"/>
                <a:gd name="T73" fmla="*/ 35 h 115"/>
                <a:gd name="T74" fmla="*/ 50 w 69"/>
                <a:gd name="T75" fmla="*/ 19 h 115"/>
                <a:gd name="T76" fmla="*/ 46 w 69"/>
                <a:gd name="T77" fmla="*/ 12 h 115"/>
                <a:gd name="T78" fmla="*/ 42 w 69"/>
                <a:gd name="T79" fmla="*/ 8 h 115"/>
                <a:gd name="T80" fmla="*/ 38 w 69"/>
                <a:gd name="T81" fmla="*/ 4 h 115"/>
                <a:gd name="T82" fmla="*/ 35 w 69"/>
                <a:gd name="T83" fmla="*/ 4 h 115"/>
                <a:gd name="T84" fmla="*/ 31 w 69"/>
                <a:gd name="T85" fmla="*/ 4 h 115"/>
                <a:gd name="T86" fmla="*/ 27 w 69"/>
                <a:gd name="T87" fmla="*/ 8 h 115"/>
                <a:gd name="T88" fmla="*/ 23 w 69"/>
                <a:gd name="T89" fmla="*/ 19 h 115"/>
                <a:gd name="T90" fmla="*/ 19 w 69"/>
                <a:gd name="T91" fmla="*/ 31 h 115"/>
                <a:gd name="T92" fmla="*/ 15 w 69"/>
                <a:gd name="T93" fmla="*/ 46 h 115"/>
                <a:gd name="T94" fmla="*/ 15 w 69"/>
                <a:gd name="T95" fmla="*/ 58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5"/>
                <a:gd name="T146" fmla="*/ 69 w 69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5">
                  <a:moveTo>
                    <a:pt x="0" y="58"/>
                  </a:moveTo>
                  <a:lnTo>
                    <a:pt x="4" y="39"/>
                  </a:lnTo>
                  <a:lnTo>
                    <a:pt x="8" y="23"/>
                  </a:lnTo>
                  <a:lnTo>
                    <a:pt x="12" y="12"/>
                  </a:lnTo>
                  <a:lnTo>
                    <a:pt x="23" y="4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50" y="4"/>
                  </a:lnTo>
                  <a:lnTo>
                    <a:pt x="58" y="12"/>
                  </a:lnTo>
                  <a:lnTo>
                    <a:pt x="65" y="23"/>
                  </a:lnTo>
                  <a:lnTo>
                    <a:pt x="69" y="39"/>
                  </a:lnTo>
                  <a:lnTo>
                    <a:pt x="69" y="58"/>
                  </a:lnTo>
                  <a:lnTo>
                    <a:pt x="69" y="73"/>
                  </a:lnTo>
                  <a:lnTo>
                    <a:pt x="65" y="88"/>
                  </a:lnTo>
                  <a:lnTo>
                    <a:pt x="58" y="100"/>
                  </a:lnTo>
                  <a:lnTo>
                    <a:pt x="50" y="108"/>
                  </a:lnTo>
                  <a:lnTo>
                    <a:pt x="42" y="111"/>
                  </a:lnTo>
                  <a:lnTo>
                    <a:pt x="35" y="115"/>
                  </a:lnTo>
                  <a:lnTo>
                    <a:pt x="27" y="111"/>
                  </a:lnTo>
                  <a:lnTo>
                    <a:pt x="15" y="108"/>
                  </a:lnTo>
                  <a:lnTo>
                    <a:pt x="8" y="96"/>
                  </a:lnTo>
                  <a:lnTo>
                    <a:pt x="4" y="77"/>
                  </a:lnTo>
                  <a:lnTo>
                    <a:pt x="0" y="58"/>
                  </a:lnTo>
                  <a:close/>
                  <a:moveTo>
                    <a:pt x="15" y="58"/>
                  </a:moveTo>
                  <a:lnTo>
                    <a:pt x="19" y="81"/>
                  </a:lnTo>
                  <a:lnTo>
                    <a:pt x="23" y="96"/>
                  </a:lnTo>
                  <a:lnTo>
                    <a:pt x="27" y="104"/>
                  </a:lnTo>
                  <a:lnTo>
                    <a:pt x="31" y="108"/>
                  </a:lnTo>
                  <a:lnTo>
                    <a:pt x="35" y="108"/>
                  </a:lnTo>
                  <a:lnTo>
                    <a:pt x="38" y="108"/>
                  </a:lnTo>
                  <a:lnTo>
                    <a:pt x="46" y="104"/>
                  </a:lnTo>
                  <a:lnTo>
                    <a:pt x="50" y="100"/>
                  </a:lnTo>
                  <a:lnTo>
                    <a:pt x="50" y="92"/>
                  </a:lnTo>
                  <a:lnTo>
                    <a:pt x="54" y="73"/>
                  </a:lnTo>
                  <a:lnTo>
                    <a:pt x="54" y="54"/>
                  </a:lnTo>
                  <a:lnTo>
                    <a:pt x="54" y="35"/>
                  </a:lnTo>
                  <a:lnTo>
                    <a:pt x="50" y="19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38" y="4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27" y="8"/>
                  </a:lnTo>
                  <a:lnTo>
                    <a:pt x="23" y="19"/>
                  </a:lnTo>
                  <a:lnTo>
                    <a:pt x="19" y="31"/>
                  </a:lnTo>
                  <a:lnTo>
                    <a:pt x="15" y="46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4" name="Freeform 261"/>
            <p:cNvSpPr>
              <a:spLocks noEditPoints="1"/>
            </p:cNvSpPr>
            <p:nvPr/>
          </p:nvSpPr>
          <p:spPr bwMode="auto">
            <a:xfrm>
              <a:off x="1270" y="2780"/>
              <a:ext cx="66" cy="115"/>
            </a:xfrm>
            <a:custGeom>
              <a:avLst/>
              <a:gdLst>
                <a:gd name="T0" fmla="*/ 12 w 66"/>
                <a:gd name="T1" fmla="*/ 46 h 115"/>
                <a:gd name="T2" fmla="*/ 4 w 66"/>
                <a:gd name="T3" fmla="*/ 31 h 115"/>
                <a:gd name="T4" fmla="*/ 4 w 66"/>
                <a:gd name="T5" fmla="*/ 16 h 115"/>
                <a:gd name="T6" fmla="*/ 20 w 66"/>
                <a:gd name="T7" fmla="*/ 0 h 115"/>
                <a:gd name="T8" fmla="*/ 46 w 66"/>
                <a:gd name="T9" fmla="*/ 0 h 115"/>
                <a:gd name="T10" fmla="*/ 62 w 66"/>
                <a:gd name="T11" fmla="*/ 16 h 115"/>
                <a:gd name="T12" fmla="*/ 62 w 66"/>
                <a:gd name="T13" fmla="*/ 31 h 115"/>
                <a:gd name="T14" fmla="*/ 50 w 66"/>
                <a:gd name="T15" fmla="*/ 42 h 115"/>
                <a:gd name="T16" fmla="*/ 50 w 66"/>
                <a:gd name="T17" fmla="*/ 62 h 115"/>
                <a:gd name="T18" fmla="*/ 62 w 66"/>
                <a:gd name="T19" fmla="*/ 77 h 115"/>
                <a:gd name="T20" fmla="*/ 62 w 66"/>
                <a:gd name="T21" fmla="*/ 96 h 115"/>
                <a:gd name="T22" fmla="*/ 46 w 66"/>
                <a:gd name="T23" fmla="*/ 111 h 115"/>
                <a:gd name="T24" fmla="*/ 23 w 66"/>
                <a:gd name="T25" fmla="*/ 115 h 115"/>
                <a:gd name="T26" fmla="*/ 8 w 66"/>
                <a:gd name="T27" fmla="*/ 104 h 115"/>
                <a:gd name="T28" fmla="*/ 0 w 66"/>
                <a:gd name="T29" fmla="*/ 88 h 115"/>
                <a:gd name="T30" fmla="*/ 4 w 66"/>
                <a:gd name="T31" fmla="*/ 73 h 115"/>
                <a:gd name="T32" fmla="*/ 23 w 66"/>
                <a:gd name="T33" fmla="*/ 58 h 115"/>
                <a:gd name="T34" fmla="*/ 43 w 66"/>
                <a:gd name="T35" fmla="*/ 39 h 115"/>
                <a:gd name="T36" fmla="*/ 46 w 66"/>
                <a:gd name="T37" fmla="*/ 27 h 115"/>
                <a:gd name="T38" fmla="*/ 46 w 66"/>
                <a:gd name="T39" fmla="*/ 16 h 115"/>
                <a:gd name="T40" fmla="*/ 39 w 66"/>
                <a:gd name="T41" fmla="*/ 4 h 115"/>
                <a:gd name="T42" fmla="*/ 27 w 66"/>
                <a:gd name="T43" fmla="*/ 4 h 115"/>
                <a:gd name="T44" fmla="*/ 20 w 66"/>
                <a:gd name="T45" fmla="*/ 16 h 115"/>
                <a:gd name="T46" fmla="*/ 20 w 66"/>
                <a:gd name="T47" fmla="*/ 23 h 115"/>
                <a:gd name="T48" fmla="*/ 23 w 66"/>
                <a:gd name="T49" fmla="*/ 35 h 115"/>
                <a:gd name="T50" fmla="*/ 35 w 66"/>
                <a:gd name="T51" fmla="*/ 46 h 115"/>
                <a:gd name="T52" fmla="*/ 23 w 66"/>
                <a:gd name="T53" fmla="*/ 65 h 115"/>
                <a:gd name="T54" fmla="*/ 16 w 66"/>
                <a:gd name="T55" fmla="*/ 81 h 115"/>
                <a:gd name="T56" fmla="*/ 16 w 66"/>
                <a:gd name="T57" fmla="*/ 96 h 115"/>
                <a:gd name="T58" fmla="*/ 27 w 66"/>
                <a:gd name="T59" fmla="*/ 108 h 115"/>
                <a:gd name="T60" fmla="*/ 39 w 66"/>
                <a:gd name="T61" fmla="*/ 108 h 115"/>
                <a:gd name="T62" fmla="*/ 46 w 66"/>
                <a:gd name="T63" fmla="*/ 100 h 115"/>
                <a:gd name="T64" fmla="*/ 50 w 66"/>
                <a:gd name="T65" fmla="*/ 88 h 115"/>
                <a:gd name="T66" fmla="*/ 43 w 66"/>
                <a:gd name="T67" fmla="*/ 77 h 115"/>
                <a:gd name="T68" fmla="*/ 27 w 66"/>
                <a:gd name="T69" fmla="*/ 62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6"/>
                <a:gd name="T106" fmla="*/ 0 h 115"/>
                <a:gd name="T107" fmla="*/ 66 w 66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6" h="115">
                  <a:moveTo>
                    <a:pt x="23" y="58"/>
                  </a:moveTo>
                  <a:lnTo>
                    <a:pt x="12" y="46"/>
                  </a:lnTo>
                  <a:lnTo>
                    <a:pt x="4" y="39"/>
                  </a:lnTo>
                  <a:lnTo>
                    <a:pt x="4" y="31"/>
                  </a:lnTo>
                  <a:lnTo>
                    <a:pt x="0" y="27"/>
                  </a:lnTo>
                  <a:lnTo>
                    <a:pt x="4" y="16"/>
                  </a:lnTo>
                  <a:lnTo>
                    <a:pt x="12" y="8"/>
                  </a:lnTo>
                  <a:lnTo>
                    <a:pt x="20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4" y="8"/>
                  </a:lnTo>
                  <a:lnTo>
                    <a:pt x="62" y="16"/>
                  </a:lnTo>
                  <a:lnTo>
                    <a:pt x="62" y="23"/>
                  </a:lnTo>
                  <a:lnTo>
                    <a:pt x="62" y="31"/>
                  </a:lnTo>
                  <a:lnTo>
                    <a:pt x="58" y="35"/>
                  </a:lnTo>
                  <a:lnTo>
                    <a:pt x="50" y="42"/>
                  </a:lnTo>
                  <a:lnTo>
                    <a:pt x="39" y="50"/>
                  </a:lnTo>
                  <a:lnTo>
                    <a:pt x="50" y="62"/>
                  </a:lnTo>
                  <a:lnTo>
                    <a:pt x="58" y="69"/>
                  </a:lnTo>
                  <a:lnTo>
                    <a:pt x="62" y="77"/>
                  </a:lnTo>
                  <a:lnTo>
                    <a:pt x="66" y="85"/>
                  </a:lnTo>
                  <a:lnTo>
                    <a:pt x="62" y="96"/>
                  </a:lnTo>
                  <a:lnTo>
                    <a:pt x="58" y="108"/>
                  </a:lnTo>
                  <a:lnTo>
                    <a:pt x="46" y="111"/>
                  </a:lnTo>
                  <a:lnTo>
                    <a:pt x="31" y="115"/>
                  </a:lnTo>
                  <a:lnTo>
                    <a:pt x="23" y="115"/>
                  </a:lnTo>
                  <a:lnTo>
                    <a:pt x="16" y="111"/>
                  </a:lnTo>
                  <a:lnTo>
                    <a:pt x="8" y="104"/>
                  </a:lnTo>
                  <a:lnTo>
                    <a:pt x="0" y="96"/>
                  </a:lnTo>
                  <a:lnTo>
                    <a:pt x="0" y="88"/>
                  </a:lnTo>
                  <a:lnTo>
                    <a:pt x="0" y="81"/>
                  </a:lnTo>
                  <a:lnTo>
                    <a:pt x="4" y="73"/>
                  </a:lnTo>
                  <a:lnTo>
                    <a:pt x="12" y="65"/>
                  </a:lnTo>
                  <a:lnTo>
                    <a:pt x="23" y="58"/>
                  </a:lnTo>
                  <a:close/>
                  <a:moveTo>
                    <a:pt x="35" y="46"/>
                  </a:moveTo>
                  <a:lnTo>
                    <a:pt x="43" y="39"/>
                  </a:lnTo>
                  <a:lnTo>
                    <a:pt x="46" y="35"/>
                  </a:lnTo>
                  <a:lnTo>
                    <a:pt x="46" y="27"/>
                  </a:lnTo>
                  <a:lnTo>
                    <a:pt x="46" y="23"/>
                  </a:lnTo>
                  <a:lnTo>
                    <a:pt x="46" y="16"/>
                  </a:lnTo>
                  <a:lnTo>
                    <a:pt x="43" y="8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27" y="4"/>
                  </a:lnTo>
                  <a:lnTo>
                    <a:pt x="23" y="8"/>
                  </a:lnTo>
                  <a:lnTo>
                    <a:pt x="20" y="16"/>
                  </a:lnTo>
                  <a:lnTo>
                    <a:pt x="20" y="19"/>
                  </a:lnTo>
                  <a:lnTo>
                    <a:pt x="20" y="23"/>
                  </a:lnTo>
                  <a:lnTo>
                    <a:pt x="20" y="27"/>
                  </a:lnTo>
                  <a:lnTo>
                    <a:pt x="23" y="35"/>
                  </a:lnTo>
                  <a:lnTo>
                    <a:pt x="23" y="39"/>
                  </a:lnTo>
                  <a:lnTo>
                    <a:pt x="35" y="46"/>
                  </a:lnTo>
                  <a:close/>
                  <a:moveTo>
                    <a:pt x="27" y="62"/>
                  </a:moveTo>
                  <a:lnTo>
                    <a:pt x="23" y="65"/>
                  </a:lnTo>
                  <a:lnTo>
                    <a:pt x="20" y="73"/>
                  </a:lnTo>
                  <a:lnTo>
                    <a:pt x="16" y="81"/>
                  </a:lnTo>
                  <a:lnTo>
                    <a:pt x="16" y="88"/>
                  </a:lnTo>
                  <a:lnTo>
                    <a:pt x="16" y="96"/>
                  </a:lnTo>
                  <a:lnTo>
                    <a:pt x="20" y="104"/>
                  </a:lnTo>
                  <a:lnTo>
                    <a:pt x="27" y="108"/>
                  </a:lnTo>
                  <a:lnTo>
                    <a:pt x="35" y="108"/>
                  </a:lnTo>
                  <a:lnTo>
                    <a:pt x="39" y="108"/>
                  </a:lnTo>
                  <a:lnTo>
                    <a:pt x="46" y="104"/>
                  </a:lnTo>
                  <a:lnTo>
                    <a:pt x="46" y="100"/>
                  </a:lnTo>
                  <a:lnTo>
                    <a:pt x="50" y="92"/>
                  </a:lnTo>
                  <a:lnTo>
                    <a:pt x="50" y="88"/>
                  </a:lnTo>
                  <a:lnTo>
                    <a:pt x="46" y="81"/>
                  </a:lnTo>
                  <a:lnTo>
                    <a:pt x="43" y="77"/>
                  </a:lnTo>
                  <a:lnTo>
                    <a:pt x="35" y="69"/>
                  </a:lnTo>
                  <a:lnTo>
                    <a:pt x="27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5" name="Freeform 262"/>
            <p:cNvSpPr>
              <a:spLocks/>
            </p:cNvSpPr>
            <p:nvPr/>
          </p:nvSpPr>
          <p:spPr bwMode="auto">
            <a:xfrm>
              <a:off x="1351" y="2780"/>
              <a:ext cx="69" cy="115"/>
            </a:xfrm>
            <a:custGeom>
              <a:avLst/>
              <a:gdLst>
                <a:gd name="T0" fmla="*/ 11 w 69"/>
                <a:gd name="T1" fmla="*/ 0 h 115"/>
                <a:gd name="T2" fmla="*/ 69 w 69"/>
                <a:gd name="T3" fmla="*/ 0 h 115"/>
                <a:gd name="T4" fmla="*/ 69 w 69"/>
                <a:gd name="T5" fmla="*/ 4 h 115"/>
                <a:gd name="T6" fmla="*/ 31 w 69"/>
                <a:gd name="T7" fmla="*/ 115 h 115"/>
                <a:gd name="T8" fmla="*/ 19 w 69"/>
                <a:gd name="T9" fmla="*/ 115 h 115"/>
                <a:gd name="T10" fmla="*/ 57 w 69"/>
                <a:gd name="T11" fmla="*/ 16 h 115"/>
                <a:gd name="T12" fmla="*/ 27 w 69"/>
                <a:gd name="T13" fmla="*/ 16 h 115"/>
                <a:gd name="T14" fmla="*/ 19 w 69"/>
                <a:gd name="T15" fmla="*/ 16 h 115"/>
                <a:gd name="T16" fmla="*/ 11 w 69"/>
                <a:gd name="T17" fmla="*/ 16 h 115"/>
                <a:gd name="T18" fmla="*/ 8 w 69"/>
                <a:gd name="T19" fmla="*/ 23 h 115"/>
                <a:gd name="T20" fmla="*/ 4 w 69"/>
                <a:gd name="T21" fmla="*/ 27 h 115"/>
                <a:gd name="T22" fmla="*/ 0 w 69"/>
                <a:gd name="T23" fmla="*/ 27 h 115"/>
                <a:gd name="T24" fmla="*/ 11 w 69"/>
                <a:gd name="T25" fmla="*/ 0 h 1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9"/>
                <a:gd name="T40" fmla="*/ 0 h 115"/>
                <a:gd name="T41" fmla="*/ 69 w 69"/>
                <a:gd name="T42" fmla="*/ 115 h 1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9" h="115">
                  <a:moveTo>
                    <a:pt x="11" y="0"/>
                  </a:moveTo>
                  <a:lnTo>
                    <a:pt x="69" y="0"/>
                  </a:lnTo>
                  <a:lnTo>
                    <a:pt x="69" y="4"/>
                  </a:lnTo>
                  <a:lnTo>
                    <a:pt x="31" y="115"/>
                  </a:lnTo>
                  <a:lnTo>
                    <a:pt x="19" y="115"/>
                  </a:lnTo>
                  <a:lnTo>
                    <a:pt x="57" y="16"/>
                  </a:lnTo>
                  <a:lnTo>
                    <a:pt x="27" y="16"/>
                  </a:lnTo>
                  <a:lnTo>
                    <a:pt x="19" y="16"/>
                  </a:lnTo>
                  <a:lnTo>
                    <a:pt x="11" y="16"/>
                  </a:lnTo>
                  <a:lnTo>
                    <a:pt x="8" y="23"/>
                  </a:lnTo>
                  <a:lnTo>
                    <a:pt x="4" y="27"/>
                  </a:lnTo>
                  <a:lnTo>
                    <a:pt x="0" y="2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6" name="Rectangle 263"/>
            <p:cNvSpPr>
              <a:spLocks noChangeArrowheads="1"/>
            </p:cNvSpPr>
            <p:nvPr/>
          </p:nvSpPr>
          <p:spPr bwMode="auto">
            <a:xfrm>
              <a:off x="1554" y="2749"/>
              <a:ext cx="8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Freeform 264"/>
            <p:cNvSpPr>
              <a:spLocks noEditPoints="1"/>
            </p:cNvSpPr>
            <p:nvPr/>
          </p:nvSpPr>
          <p:spPr bwMode="auto">
            <a:xfrm>
              <a:off x="1746" y="2780"/>
              <a:ext cx="73" cy="115"/>
            </a:xfrm>
            <a:custGeom>
              <a:avLst/>
              <a:gdLst>
                <a:gd name="T0" fmla="*/ 0 w 73"/>
                <a:gd name="T1" fmla="*/ 58 h 115"/>
                <a:gd name="T2" fmla="*/ 4 w 73"/>
                <a:gd name="T3" fmla="*/ 39 h 115"/>
                <a:gd name="T4" fmla="*/ 8 w 73"/>
                <a:gd name="T5" fmla="*/ 23 h 115"/>
                <a:gd name="T6" fmla="*/ 15 w 73"/>
                <a:gd name="T7" fmla="*/ 12 h 115"/>
                <a:gd name="T8" fmla="*/ 23 w 73"/>
                <a:gd name="T9" fmla="*/ 4 h 115"/>
                <a:gd name="T10" fmla="*/ 31 w 73"/>
                <a:gd name="T11" fmla="*/ 0 h 115"/>
                <a:gd name="T12" fmla="*/ 38 w 73"/>
                <a:gd name="T13" fmla="*/ 0 h 115"/>
                <a:gd name="T14" fmla="*/ 46 w 73"/>
                <a:gd name="T15" fmla="*/ 0 h 115"/>
                <a:gd name="T16" fmla="*/ 54 w 73"/>
                <a:gd name="T17" fmla="*/ 4 h 115"/>
                <a:gd name="T18" fmla="*/ 61 w 73"/>
                <a:gd name="T19" fmla="*/ 12 h 115"/>
                <a:gd name="T20" fmla="*/ 65 w 73"/>
                <a:gd name="T21" fmla="*/ 23 h 115"/>
                <a:gd name="T22" fmla="*/ 69 w 73"/>
                <a:gd name="T23" fmla="*/ 39 h 115"/>
                <a:gd name="T24" fmla="*/ 73 w 73"/>
                <a:gd name="T25" fmla="*/ 58 h 115"/>
                <a:gd name="T26" fmla="*/ 69 w 73"/>
                <a:gd name="T27" fmla="*/ 73 h 115"/>
                <a:gd name="T28" fmla="*/ 65 w 73"/>
                <a:gd name="T29" fmla="*/ 88 h 115"/>
                <a:gd name="T30" fmla="*/ 61 w 73"/>
                <a:gd name="T31" fmla="*/ 100 h 115"/>
                <a:gd name="T32" fmla="*/ 54 w 73"/>
                <a:gd name="T33" fmla="*/ 108 h 115"/>
                <a:gd name="T34" fmla="*/ 46 w 73"/>
                <a:gd name="T35" fmla="*/ 111 h 115"/>
                <a:gd name="T36" fmla="*/ 35 w 73"/>
                <a:gd name="T37" fmla="*/ 115 h 115"/>
                <a:gd name="T38" fmla="*/ 27 w 73"/>
                <a:gd name="T39" fmla="*/ 111 h 115"/>
                <a:gd name="T40" fmla="*/ 19 w 73"/>
                <a:gd name="T41" fmla="*/ 108 h 115"/>
                <a:gd name="T42" fmla="*/ 12 w 73"/>
                <a:gd name="T43" fmla="*/ 96 h 115"/>
                <a:gd name="T44" fmla="*/ 4 w 73"/>
                <a:gd name="T45" fmla="*/ 77 h 115"/>
                <a:gd name="T46" fmla="*/ 0 w 73"/>
                <a:gd name="T47" fmla="*/ 58 h 115"/>
                <a:gd name="T48" fmla="*/ 19 w 73"/>
                <a:gd name="T49" fmla="*/ 58 h 115"/>
                <a:gd name="T50" fmla="*/ 19 w 73"/>
                <a:gd name="T51" fmla="*/ 81 h 115"/>
                <a:gd name="T52" fmla="*/ 23 w 73"/>
                <a:gd name="T53" fmla="*/ 96 h 115"/>
                <a:gd name="T54" fmla="*/ 27 w 73"/>
                <a:gd name="T55" fmla="*/ 104 h 115"/>
                <a:gd name="T56" fmla="*/ 31 w 73"/>
                <a:gd name="T57" fmla="*/ 108 h 115"/>
                <a:gd name="T58" fmla="*/ 38 w 73"/>
                <a:gd name="T59" fmla="*/ 108 h 115"/>
                <a:gd name="T60" fmla="*/ 42 w 73"/>
                <a:gd name="T61" fmla="*/ 108 h 115"/>
                <a:gd name="T62" fmla="*/ 46 w 73"/>
                <a:gd name="T63" fmla="*/ 104 h 115"/>
                <a:gd name="T64" fmla="*/ 50 w 73"/>
                <a:gd name="T65" fmla="*/ 100 h 115"/>
                <a:gd name="T66" fmla="*/ 54 w 73"/>
                <a:gd name="T67" fmla="*/ 92 h 115"/>
                <a:gd name="T68" fmla="*/ 54 w 73"/>
                <a:gd name="T69" fmla="*/ 73 h 115"/>
                <a:gd name="T70" fmla="*/ 58 w 73"/>
                <a:gd name="T71" fmla="*/ 54 h 115"/>
                <a:gd name="T72" fmla="*/ 54 w 73"/>
                <a:gd name="T73" fmla="*/ 35 h 115"/>
                <a:gd name="T74" fmla="*/ 54 w 73"/>
                <a:gd name="T75" fmla="*/ 19 h 115"/>
                <a:gd name="T76" fmla="*/ 50 w 73"/>
                <a:gd name="T77" fmla="*/ 12 h 115"/>
                <a:gd name="T78" fmla="*/ 46 w 73"/>
                <a:gd name="T79" fmla="*/ 8 h 115"/>
                <a:gd name="T80" fmla="*/ 42 w 73"/>
                <a:gd name="T81" fmla="*/ 4 h 115"/>
                <a:gd name="T82" fmla="*/ 38 w 73"/>
                <a:gd name="T83" fmla="*/ 4 h 115"/>
                <a:gd name="T84" fmla="*/ 31 w 73"/>
                <a:gd name="T85" fmla="*/ 4 h 115"/>
                <a:gd name="T86" fmla="*/ 27 w 73"/>
                <a:gd name="T87" fmla="*/ 8 h 115"/>
                <a:gd name="T88" fmla="*/ 23 w 73"/>
                <a:gd name="T89" fmla="*/ 19 h 115"/>
                <a:gd name="T90" fmla="*/ 19 w 73"/>
                <a:gd name="T91" fmla="*/ 31 h 115"/>
                <a:gd name="T92" fmla="*/ 19 w 73"/>
                <a:gd name="T93" fmla="*/ 46 h 115"/>
                <a:gd name="T94" fmla="*/ 19 w 73"/>
                <a:gd name="T95" fmla="*/ 58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5"/>
                <a:gd name="T146" fmla="*/ 73 w 73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5">
                  <a:moveTo>
                    <a:pt x="0" y="58"/>
                  </a:moveTo>
                  <a:lnTo>
                    <a:pt x="4" y="39"/>
                  </a:lnTo>
                  <a:lnTo>
                    <a:pt x="8" y="23"/>
                  </a:lnTo>
                  <a:lnTo>
                    <a:pt x="15" y="12"/>
                  </a:lnTo>
                  <a:lnTo>
                    <a:pt x="23" y="4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4" y="4"/>
                  </a:lnTo>
                  <a:lnTo>
                    <a:pt x="61" y="12"/>
                  </a:lnTo>
                  <a:lnTo>
                    <a:pt x="65" y="23"/>
                  </a:lnTo>
                  <a:lnTo>
                    <a:pt x="69" y="39"/>
                  </a:lnTo>
                  <a:lnTo>
                    <a:pt x="73" y="58"/>
                  </a:lnTo>
                  <a:lnTo>
                    <a:pt x="69" y="73"/>
                  </a:lnTo>
                  <a:lnTo>
                    <a:pt x="65" y="88"/>
                  </a:lnTo>
                  <a:lnTo>
                    <a:pt x="61" y="100"/>
                  </a:lnTo>
                  <a:lnTo>
                    <a:pt x="54" y="108"/>
                  </a:lnTo>
                  <a:lnTo>
                    <a:pt x="46" y="111"/>
                  </a:lnTo>
                  <a:lnTo>
                    <a:pt x="35" y="115"/>
                  </a:lnTo>
                  <a:lnTo>
                    <a:pt x="27" y="111"/>
                  </a:lnTo>
                  <a:lnTo>
                    <a:pt x="19" y="108"/>
                  </a:lnTo>
                  <a:lnTo>
                    <a:pt x="12" y="96"/>
                  </a:lnTo>
                  <a:lnTo>
                    <a:pt x="4" y="77"/>
                  </a:lnTo>
                  <a:lnTo>
                    <a:pt x="0" y="58"/>
                  </a:lnTo>
                  <a:close/>
                  <a:moveTo>
                    <a:pt x="19" y="58"/>
                  </a:moveTo>
                  <a:lnTo>
                    <a:pt x="19" y="81"/>
                  </a:lnTo>
                  <a:lnTo>
                    <a:pt x="23" y="96"/>
                  </a:lnTo>
                  <a:lnTo>
                    <a:pt x="27" y="104"/>
                  </a:lnTo>
                  <a:lnTo>
                    <a:pt x="31" y="108"/>
                  </a:lnTo>
                  <a:lnTo>
                    <a:pt x="38" y="108"/>
                  </a:lnTo>
                  <a:lnTo>
                    <a:pt x="42" y="108"/>
                  </a:lnTo>
                  <a:lnTo>
                    <a:pt x="46" y="104"/>
                  </a:lnTo>
                  <a:lnTo>
                    <a:pt x="50" y="100"/>
                  </a:lnTo>
                  <a:lnTo>
                    <a:pt x="54" y="92"/>
                  </a:lnTo>
                  <a:lnTo>
                    <a:pt x="54" y="73"/>
                  </a:lnTo>
                  <a:lnTo>
                    <a:pt x="58" y="54"/>
                  </a:lnTo>
                  <a:lnTo>
                    <a:pt x="54" y="35"/>
                  </a:lnTo>
                  <a:lnTo>
                    <a:pt x="54" y="19"/>
                  </a:lnTo>
                  <a:lnTo>
                    <a:pt x="50" y="12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1" y="4"/>
                  </a:lnTo>
                  <a:lnTo>
                    <a:pt x="27" y="8"/>
                  </a:lnTo>
                  <a:lnTo>
                    <a:pt x="23" y="19"/>
                  </a:lnTo>
                  <a:lnTo>
                    <a:pt x="19" y="31"/>
                  </a:lnTo>
                  <a:lnTo>
                    <a:pt x="19" y="46"/>
                  </a:lnTo>
                  <a:lnTo>
                    <a:pt x="19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8" name="Rectangle 265"/>
            <p:cNvSpPr>
              <a:spLocks noChangeArrowheads="1"/>
            </p:cNvSpPr>
            <p:nvPr/>
          </p:nvSpPr>
          <p:spPr bwMode="auto">
            <a:xfrm>
              <a:off x="2107" y="2749"/>
              <a:ext cx="7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Freeform 266"/>
            <p:cNvSpPr>
              <a:spLocks noEditPoints="1"/>
            </p:cNvSpPr>
            <p:nvPr/>
          </p:nvSpPr>
          <p:spPr bwMode="auto">
            <a:xfrm>
              <a:off x="2299" y="2780"/>
              <a:ext cx="69" cy="115"/>
            </a:xfrm>
            <a:custGeom>
              <a:avLst/>
              <a:gdLst>
                <a:gd name="T0" fmla="*/ 0 w 69"/>
                <a:gd name="T1" fmla="*/ 58 h 115"/>
                <a:gd name="T2" fmla="*/ 0 w 69"/>
                <a:gd name="T3" fmla="*/ 39 h 115"/>
                <a:gd name="T4" fmla="*/ 3 w 69"/>
                <a:gd name="T5" fmla="*/ 23 h 115"/>
                <a:gd name="T6" fmla="*/ 11 w 69"/>
                <a:gd name="T7" fmla="*/ 12 h 115"/>
                <a:gd name="T8" fmla="*/ 19 w 69"/>
                <a:gd name="T9" fmla="*/ 4 h 115"/>
                <a:gd name="T10" fmla="*/ 26 w 69"/>
                <a:gd name="T11" fmla="*/ 0 h 115"/>
                <a:gd name="T12" fmla="*/ 34 w 69"/>
                <a:gd name="T13" fmla="*/ 0 h 115"/>
                <a:gd name="T14" fmla="*/ 42 w 69"/>
                <a:gd name="T15" fmla="*/ 0 h 115"/>
                <a:gd name="T16" fmla="*/ 49 w 69"/>
                <a:gd name="T17" fmla="*/ 4 h 115"/>
                <a:gd name="T18" fmla="*/ 57 w 69"/>
                <a:gd name="T19" fmla="*/ 12 h 115"/>
                <a:gd name="T20" fmla="*/ 65 w 69"/>
                <a:gd name="T21" fmla="*/ 23 h 115"/>
                <a:gd name="T22" fmla="*/ 69 w 69"/>
                <a:gd name="T23" fmla="*/ 39 h 115"/>
                <a:gd name="T24" fmla="*/ 69 w 69"/>
                <a:gd name="T25" fmla="*/ 58 h 115"/>
                <a:gd name="T26" fmla="*/ 69 w 69"/>
                <a:gd name="T27" fmla="*/ 73 h 115"/>
                <a:gd name="T28" fmla="*/ 65 w 69"/>
                <a:gd name="T29" fmla="*/ 88 h 115"/>
                <a:gd name="T30" fmla="*/ 57 w 69"/>
                <a:gd name="T31" fmla="*/ 100 h 115"/>
                <a:gd name="T32" fmla="*/ 49 w 69"/>
                <a:gd name="T33" fmla="*/ 108 h 115"/>
                <a:gd name="T34" fmla="*/ 42 w 69"/>
                <a:gd name="T35" fmla="*/ 111 h 115"/>
                <a:gd name="T36" fmla="*/ 34 w 69"/>
                <a:gd name="T37" fmla="*/ 115 h 115"/>
                <a:gd name="T38" fmla="*/ 23 w 69"/>
                <a:gd name="T39" fmla="*/ 111 h 115"/>
                <a:gd name="T40" fmla="*/ 15 w 69"/>
                <a:gd name="T41" fmla="*/ 108 h 115"/>
                <a:gd name="T42" fmla="*/ 7 w 69"/>
                <a:gd name="T43" fmla="*/ 96 h 115"/>
                <a:gd name="T44" fmla="*/ 0 w 69"/>
                <a:gd name="T45" fmla="*/ 77 h 115"/>
                <a:gd name="T46" fmla="*/ 0 w 69"/>
                <a:gd name="T47" fmla="*/ 58 h 115"/>
                <a:gd name="T48" fmla="*/ 15 w 69"/>
                <a:gd name="T49" fmla="*/ 58 h 115"/>
                <a:gd name="T50" fmla="*/ 15 w 69"/>
                <a:gd name="T51" fmla="*/ 81 h 115"/>
                <a:gd name="T52" fmla="*/ 19 w 69"/>
                <a:gd name="T53" fmla="*/ 96 h 115"/>
                <a:gd name="T54" fmla="*/ 23 w 69"/>
                <a:gd name="T55" fmla="*/ 104 h 115"/>
                <a:gd name="T56" fmla="*/ 26 w 69"/>
                <a:gd name="T57" fmla="*/ 108 h 115"/>
                <a:gd name="T58" fmla="*/ 34 w 69"/>
                <a:gd name="T59" fmla="*/ 108 h 115"/>
                <a:gd name="T60" fmla="*/ 38 w 69"/>
                <a:gd name="T61" fmla="*/ 108 h 115"/>
                <a:gd name="T62" fmla="*/ 42 w 69"/>
                <a:gd name="T63" fmla="*/ 104 h 115"/>
                <a:gd name="T64" fmla="*/ 46 w 69"/>
                <a:gd name="T65" fmla="*/ 100 h 115"/>
                <a:gd name="T66" fmla="*/ 49 w 69"/>
                <a:gd name="T67" fmla="*/ 92 h 115"/>
                <a:gd name="T68" fmla="*/ 53 w 69"/>
                <a:gd name="T69" fmla="*/ 73 h 115"/>
                <a:gd name="T70" fmla="*/ 53 w 69"/>
                <a:gd name="T71" fmla="*/ 54 h 115"/>
                <a:gd name="T72" fmla="*/ 53 w 69"/>
                <a:gd name="T73" fmla="*/ 35 h 115"/>
                <a:gd name="T74" fmla="*/ 49 w 69"/>
                <a:gd name="T75" fmla="*/ 19 h 115"/>
                <a:gd name="T76" fmla="*/ 46 w 69"/>
                <a:gd name="T77" fmla="*/ 12 h 115"/>
                <a:gd name="T78" fmla="*/ 42 w 69"/>
                <a:gd name="T79" fmla="*/ 8 h 115"/>
                <a:gd name="T80" fmla="*/ 38 w 69"/>
                <a:gd name="T81" fmla="*/ 4 h 115"/>
                <a:gd name="T82" fmla="*/ 34 w 69"/>
                <a:gd name="T83" fmla="*/ 4 h 115"/>
                <a:gd name="T84" fmla="*/ 30 w 69"/>
                <a:gd name="T85" fmla="*/ 4 h 115"/>
                <a:gd name="T86" fmla="*/ 26 w 69"/>
                <a:gd name="T87" fmla="*/ 8 h 115"/>
                <a:gd name="T88" fmla="*/ 19 w 69"/>
                <a:gd name="T89" fmla="*/ 19 h 115"/>
                <a:gd name="T90" fmla="*/ 15 w 69"/>
                <a:gd name="T91" fmla="*/ 31 h 115"/>
                <a:gd name="T92" fmla="*/ 15 w 69"/>
                <a:gd name="T93" fmla="*/ 46 h 115"/>
                <a:gd name="T94" fmla="*/ 15 w 69"/>
                <a:gd name="T95" fmla="*/ 58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5"/>
                <a:gd name="T146" fmla="*/ 69 w 69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5">
                  <a:moveTo>
                    <a:pt x="0" y="58"/>
                  </a:moveTo>
                  <a:lnTo>
                    <a:pt x="0" y="39"/>
                  </a:lnTo>
                  <a:lnTo>
                    <a:pt x="3" y="23"/>
                  </a:lnTo>
                  <a:lnTo>
                    <a:pt x="11" y="12"/>
                  </a:lnTo>
                  <a:lnTo>
                    <a:pt x="19" y="4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9" y="4"/>
                  </a:lnTo>
                  <a:lnTo>
                    <a:pt x="57" y="12"/>
                  </a:lnTo>
                  <a:lnTo>
                    <a:pt x="65" y="23"/>
                  </a:lnTo>
                  <a:lnTo>
                    <a:pt x="69" y="39"/>
                  </a:lnTo>
                  <a:lnTo>
                    <a:pt x="69" y="58"/>
                  </a:lnTo>
                  <a:lnTo>
                    <a:pt x="69" y="73"/>
                  </a:lnTo>
                  <a:lnTo>
                    <a:pt x="65" y="88"/>
                  </a:lnTo>
                  <a:lnTo>
                    <a:pt x="57" y="100"/>
                  </a:lnTo>
                  <a:lnTo>
                    <a:pt x="49" y="108"/>
                  </a:lnTo>
                  <a:lnTo>
                    <a:pt x="42" y="111"/>
                  </a:lnTo>
                  <a:lnTo>
                    <a:pt x="34" y="115"/>
                  </a:lnTo>
                  <a:lnTo>
                    <a:pt x="23" y="111"/>
                  </a:lnTo>
                  <a:lnTo>
                    <a:pt x="15" y="108"/>
                  </a:lnTo>
                  <a:lnTo>
                    <a:pt x="7" y="96"/>
                  </a:lnTo>
                  <a:lnTo>
                    <a:pt x="0" y="77"/>
                  </a:lnTo>
                  <a:lnTo>
                    <a:pt x="0" y="58"/>
                  </a:lnTo>
                  <a:close/>
                  <a:moveTo>
                    <a:pt x="15" y="58"/>
                  </a:moveTo>
                  <a:lnTo>
                    <a:pt x="15" y="81"/>
                  </a:lnTo>
                  <a:lnTo>
                    <a:pt x="19" y="96"/>
                  </a:lnTo>
                  <a:lnTo>
                    <a:pt x="23" y="104"/>
                  </a:lnTo>
                  <a:lnTo>
                    <a:pt x="26" y="108"/>
                  </a:lnTo>
                  <a:lnTo>
                    <a:pt x="34" y="108"/>
                  </a:lnTo>
                  <a:lnTo>
                    <a:pt x="38" y="108"/>
                  </a:lnTo>
                  <a:lnTo>
                    <a:pt x="42" y="104"/>
                  </a:lnTo>
                  <a:lnTo>
                    <a:pt x="46" y="100"/>
                  </a:lnTo>
                  <a:lnTo>
                    <a:pt x="49" y="92"/>
                  </a:lnTo>
                  <a:lnTo>
                    <a:pt x="53" y="73"/>
                  </a:lnTo>
                  <a:lnTo>
                    <a:pt x="53" y="54"/>
                  </a:lnTo>
                  <a:lnTo>
                    <a:pt x="53" y="35"/>
                  </a:lnTo>
                  <a:lnTo>
                    <a:pt x="49" y="19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26" y="8"/>
                  </a:lnTo>
                  <a:lnTo>
                    <a:pt x="19" y="19"/>
                  </a:lnTo>
                  <a:lnTo>
                    <a:pt x="15" y="31"/>
                  </a:lnTo>
                  <a:lnTo>
                    <a:pt x="15" y="46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0" name="Rectangle 267"/>
            <p:cNvSpPr>
              <a:spLocks noChangeArrowheads="1"/>
            </p:cNvSpPr>
            <p:nvPr/>
          </p:nvSpPr>
          <p:spPr bwMode="auto">
            <a:xfrm>
              <a:off x="2705" y="2749"/>
              <a:ext cx="8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Freeform 268"/>
            <p:cNvSpPr>
              <a:spLocks noEditPoints="1"/>
            </p:cNvSpPr>
            <p:nvPr/>
          </p:nvSpPr>
          <p:spPr bwMode="auto">
            <a:xfrm>
              <a:off x="2901" y="2780"/>
              <a:ext cx="69" cy="115"/>
            </a:xfrm>
            <a:custGeom>
              <a:avLst/>
              <a:gdLst>
                <a:gd name="T0" fmla="*/ 0 w 69"/>
                <a:gd name="T1" fmla="*/ 58 h 115"/>
                <a:gd name="T2" fmla="*/ 0 w 69"/>
                <a:gd name="T3" fmla="*/ 39 h 115"/>
                <a:gd name="T4" fmla="*/ 8 w 69"/>
                <a:gd name="T5" fmla="*/ 23 h 115"/>
                <a:gd name="T6" fmla="*/ 11 w 69"/>
                <a:gd name="T7" fmla="*/ 12 h 115"/>
                <a:gd name="T8" fmla="*/ 19 w 69"/>
                <a:gd name="T9" fmla="*/ 4 h 115"/>
                <a:gd name="T10" fmla="*/ 27 w 69"/>
                <a:gd name="T11" fmla="*/ 0 h 115"/>
                <a:gd name="T12" fmla="*/ 35 w 69"/>
                <a:gd name="T13" fmla="*/ 0 h 115"/>
                <a:gd name="T14" fmla="*/ 42 w 69"/>
                <a:gd name="T15" fmla="*/ 0 h 115"/>
                <a:gd name="T16" fmla="*/ 50 w 69"/>
                <a:gd name="T17" fmla="*/ 4 h 115"/>
                <a:gd name="T18" fmla="*/ 58 w 69"/>
                <a:gd name="T19" fmla="*/ 12 h 115"/>
                <a:gd name="T20" fmla="*/ 65 w 69"/>
                <a:gd name="T21" fmla="*/ 23 h 115"/>
                <a:gd name="T22" fmla="*/ 69 w 69"/>
                <a:gd name="T23" fmla="*/ 39 h 115"/>
                <a:gd name="T24" fmla="*/ 69 w 69"/>
                <a:gd name="T25" fmla="*/ 58 h 115"/>
                <a:gd name="T26" fmla="*/ 69 w 69"/>
                <a:gd name="T27" fmla="*/ 73 h 115"/>
                <a:gd name="T28" fmla="*/ 65 w 69"/>
                <a:gd name="T29" fmla="*/ 88 h 115"/>
                <a:gd name="T30" fmla="*/ 58 w 69"/>
                <a:gd name="T31" fmla="*/ 100 h 115"/>
                <a:gd name="T32" fmla="*/ 50 w 69"/>
                <a:gd name="T33" fmla="*/ 108 h 115"/>
                <a:gd name="T34" fmla="*/ 42 w 69"/>
                <a:gd name="T35" fmla="*/ 111 h 115"/>
                <a:gd name="T36" fmla="*/ 35 w 69"/>
                <a:gd name="T37" fmla="*/ 115 h 115"/>
                <a:gd name="T38" fmla="*/ 27 w 69"/>
                <a:gd name="T39" fmla="*/ 111 h 115"/>
                <a:gd name="T40" fmla="*/ 15 w 69"/>
                <a:gd name="T41" fmla="*/ 108 h 115"/>
                <a:gd name="T42" fmla="*/ 8 w 69"/>
                <a:gd name="T43" fmla="*/ 96 h 115"/>
                <a:gd name="T44" fmla="*/ 4 w 69"/>
                <a:gd name="T45" fmla="*/ 77 h 115"/>
                <a:gd name="T46" fmla="*/ 0 w 69"/>
                <a:gd name="T47" fmla="*/ 58 h 115"/>
                <a:gd name="T48" fmla="*/ 15 w 69"/>
                <a:gd name="T49" fmla="*/ 58 h 115"/>
                <a:gd name="T50" fmla="*/ 19 w 69"/>
                <a:gd name="T51" fmla="*/ 81 h 115"/>
                <a:gd name="T52" fmla="*/ 23 w 69"/>
                <a:gd name="T53" fmla="*/ 96 h 115"/>
                <a:gd name="T54" fmla="*/ 27 w 69"/>
                <a:gd name="T55" fmla="*/ 104 h 115"/>
                <a:gd name="T56" fmla="*/ 31 w 69"/>
                <a:gd name="T57" fmla="*/ 108 h 115"/>
                <a:gd name="T58" fmla="*/ 35 w 69"/>
                <a:gd name="T59" fmla="*/ 108 h 115"/>
                <a:gd name="T60" fmla="*/ 38 w 69"/>
                <a:gd name="T61" fmla="*/ 108 h 115"/>
                <a:gd name="T62" fmla="*/ 42 w 69"/>
                <a:gd name="T63" fmla="*/ 104 h 115"/>
                <a:gd name="T64" fmla="*/ 50 w 69"/>
                <a:gd name="T65" fmla="*/ 100 h 115"/>
                <a:gd name="T66" fmla="*/ 50 w 69"/>
                <a:gd name="T67" fmla="*/ 92 h 115"/>
                <a:gd name="T68" fmla="*/ 54 w 69"/>
                <a:gd name="T69" fmla="*/ 73 h 115"/>
                <a:gd name="T70" fmla="*/ 54 w 69"/>
                <a:gd name="T71" fmla="*/ 54 h 115"/>
                <a:gd name="T72" fmla="*/ 54 w 69"/>
                <a:gd name="T73" fmla="*/ 35 h 115"/>
                <a:gd name="T74" fmla="*/ 50 w 69"/>
                <a:gd name="T75" fmla="*/ 19 h 115"/>
                <a:gd name="T76" fmla="*/ 46 w 69"/>
                <a:gd name="T77" fmla="*/ 12 h 115"/>
                <a:gd name="T78" fmla="*/ 42 w 69"/>
                <a:gd name="T79" fmla="*/ 8 h 115"/>
                <a:gd name="T80" fmla="*/ 38 w 69"/>
                <a:gd name="T81" fmla="*/ 4 h 115"/>
                <a:gd name="T82" fmla="*/ 35 w 69"/>
                <a:gd name="T83" fmla="*/ 4 h 115"/>
                <a:gd name="T84" fmla="*/ 31 w 69"/>
                <a:gd name="T85" fmla="*/ 4 h 115"/>
                <a:gd name="T86" fmla="*/ 27 w 69"/>
                <a:gd name="T87" fmla="*/ 8 h 115"/>
                <a:gd name="T88" fmla="*/ 23 w 69"/>
                <a:gd name="T89" fmla="*/ 19 h 115"/>
                <a:gd name="T90" fmla="*/ 19 w 69"/>
                <a:gd name="T91" fmla="*/ 31 h 115"/>
                <a:gd name="T92" fmla="*/ 15 w 69"/>
                <a:gd name="T93" fmla="*/ 46 h 115"/>
                <a:gd name="T94" fmla="*/ 15 w 69"/>
                <a:gd name="T95" fmla="*/ 58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5"/>
                <a:gd name="T146" fmla="*/ 69 w 69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5">
                  <a:moveTo>
                    <a:pt x="0" y="58"/>
                  </a:moveTo>
                  <a:lnTo>
                    <a:pt x="0" y="39"/>
                  </a:lnTo>
                  <a:lnTo>
                    <a:pt x="8" y="23"/>
                  </a:lnTo>
                  <a:lnTo>
                    <a:pt x="11" y="12"/>
                  </a:lnTo>
                  <a:lnTo>
                    <a:pt x="19" y="4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50" y="4"/>
                  </a:lnTo>
                  <a:lnTo>
                    <a:pt x="58" y="12"/>
                  </a:lnTo>
                  <a:lnTo>
                    <a:pt x="65" y="23"/>
                  </a:lnTo>
                  <a:lnTo>
                    <a:pt x="69" y="39"/>
                  </a:lnTo>
                  <a:lnTo>
                    <a:pt x="69" y="58"/>
                  </a:lnTo>
                  <a:lnTo>
                    <a:pt x="69" y="73"/>
                  </a:lnTo>
                  <a:lnTo>
                    <a:pt x="65" y="88"/>
                  </a:lnTo>
                  <a:lnTo>
                    <a:pt x="58" y="100"/>
                  </a:lnTo>
                  <a:lnTo>
                    <a:pt x="50" y="108"/>
                  </a:lnTo>
                  <a:lnTo>
                    <a:pt x="42" y="111"/>
                  </a:lnTo>
                  <a:lnTo>
                    <a:pt x="35" y="115"/>
                  </a:lnTo>
                  <a:lnTo>
                    <a:pt x="27" y="111"/>
                  </a:lnTo>
                  <a:lnTo>
                    <a:pt x="15" y="108"/>
                  </a:lnTo>
                  <a:lnTo>
                    <a:pt x="8" y="96"/>
                  </a:lnTo>
                  <a:lnTo>
                    <a:pt x="4" y="77"/>
                  </a:lnTo>
                  <a:lnTo>
                    <a:pt x="0" y="58"/>
                  </a:lnTo>
                  <a:close/>
                  <a:moveTo>
                    <a:pt x="15" y="58"/>
                  </a:moveTo>
                  <a:lnTo>
                    <a:pt x="19" y="81"/>
                  </a:lnTo>
                  <a:lnTo>
                    <a:pt x="23" y="96"/>
                  </a:lnTo>
                  <a:lnTo>
                    <a:pt x="27" y="104"/>
                  </a:lnTo>
                  <a:lnTo>
                    <a:pt x="31" y="108"/>
                  </a:lnTo>
                  <a:lnTo>
                    <a:pt x="35" y="108"/>
                  </a:lnTo>
                  <a:lnTo>
                    <a:pt x="38" y="108"/>
                  </a:lnTo>
                  <a:lnTo>
                    <a:pt x="42" y="104"/>
                  </a:lnTo>
                  <a:lnTo>
                    <a:pt x="50" y="100"/>
                  </a:lnTo>
                  <a:lnTo>
                    <a:pt x="50" y="92"/>
                  </a:lnTo>
                  <a:lnTo>
                    <a:pt x="54" y="73"/>
                  </a:lnTo>
                  <a:lnTo>
                    <a:pt x="54" y="54"/>
                  </a:lnTo>
                  <a:lnTo>
                    <a:pt x="54" y="35"/>
                  </a:lnTo>
                  <a:lnTo>
                    <a:pt x="50" y="19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38" y="4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27" y="8"/>
                  </a:lnTo>
                  <a:lnTo>
                    <a:pt x="23" y="19"/>
                  </a:lnTo>
                  <a:lnTo>
                    <a:pt x="19" y="31"/>
                  </a:lnTo>
                  <a:lnTo>
                    <a:pt x="15" y="46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2" name="Rectangle 269"/>
            <p:cNvSpPr>
              <a:spLocks noChangeArrowheads="1"/>
            </p:cNvSpPr>
            <p:nvPr/>
          </p:nvSpPr>
          <p:spPr bwMode="auto">
            <a:xfrm>
              <a:off x="3304" y="2749"/>
              <a:ext cx="8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3" name="Freeform 270"/>
            <p:cNvSpPr>
              <a:spLocks noEditPoints="1"/>
            </p:cNvSpPr>
            <p:nvPr/>
          </p:nvSpPr>
          <p:spPr bwMode="auto">
            <a:xfrm>
              <a:off x="3503" y="2780"/>
              <a:ext cx="73" cy="115"/>
            </a:xfrm>
            <a:custGeom>
              <a:avLst/>
              <a:gdLst>
                <a:gd name="T0" fmla="*/ 0 w 73"/>
                <a:gd name="T1" fmla="*/ 58 h 115"/>
                <a:gd name="T2" fmla="*/ 4 w 73"/>
                <a:gd name="T3" fmla="*/ 39 h 115"/>
                <a:gd name="T4" fmla="*/ 8 w 73"/>
                <a:gd name="T5" fmla="*/ 23 h 115"/>
                <a:gd name="T6" fmla="*/ 16 w 73"/>
                <a:gd name="T7" fmla="*/ 12 h 115"/>
                <a:gd name="T8" fmla="*/ 23 w 73"/>
                <a:gd name="T9" fmla="*/ 4 h 115"/>
                <a:gd name="T10" fmla="*/ 31 w 73"/>
                <a:gd name="T11" fmla="*/ 0 h 115"/>
                <a:gd name="T12" fmla="*/ 39 w 73"/>
                <a:gd name="T13" fmla="*/ 0 h 115"/>
                <a:gd name="T14" fmla="*/ 46 w 73"/>
                <a:gd name="T15" fmla="*/ 0 h 115"/>
                <a:gd name="T16" fmla="*/ 54 w 73"/>
                <a:gd name="T17" fmla="*/ 4 h 115"/>
                <a:gd name="T18" fmla="*/ 58 w 73"/>
                <a:gd name="T19" fmla="*/ 12 h 115"/>
                <a:gd name="T20" fmla="*/ 66 w 73"/>
                <a:gd name="T21" fmla="*/ 23 h 115"/>
                <a:gd name="T22" fmla="*/ 69 w 73"/>
                <a:gd name="T23" fmla="*/ 39 h 115"/>
                <a:gd name="T24" fmla="*/ 73 w 73"/>
                <a:gd name="T25" fmla="*/ 58 h 115"/>
                <a:gd name="T26" fmla="*/ 69 w 73"/>
                <a:gd name="T27" fmla="*/ 73 h 115"/>
                <a:gd name="T28" fmla="*/ 66 w 73"/>
                <a:gd name="T29" fmla="*/ 88 h 115"/>
                <a:gd name="T30" fmla="*/ 62 w 73"/>
                <a:gd name="T31" fmla="*/ 100 h 115"/>
                <a:gd name="T32" fmla="*/ 54 w 73"/>
                <a:gd name="T33" fmla="*/ 108 h 115"/>
                <a:gd name="T34" fmla="*/ 43 w 73"/>
                <a:gd name="T35" fmla="*/ 111 h 115"/>
                <a:gd name="T36" fmla="*/ 35 w 73"/>
                <a:gd name="T37" fmla="*/ 115 h 115"/>
                <a:gd name="T38" fmla="*/ 27 w 73"/>
                <a:gd name="T39" fmla="*/ 111 h 115"/>
                <a:gd name="T40" fmla="*/ 20 w 73"/>
                <a:gd name="T41" fmla="*/ 108 h 115"/>
                <a:gd name="T42" fmla="*/ 12 w 73"/>
                <a:gd name="T43" fmla="*/ 96 h 115"/>
                <a:gd name="T44" fmla="*/ 4 w 73"/>
                <a:gd name="T45" fmla="*/ 77 h 115"/>
                <a:gd name="T46" fmla="*/ 0 w 73"/>
                <a:gd name="T47" fmla="*/ 58 h 115"/>
                <a:gd name="T48" fmla="*/ 16 w 73"/>
                <a:gd name="T49" fmla="*/ 58 h 115"/>
                <a:gd name="T50" fmla="*/ 20 w 73"/>
                <a:gd name="T51" fmla="*/ 81 h 115"/>
                <a:gd name="T52" fmla="*/ 23 w 73"/>
                <a:gd name="T53" fmla="*/ 96 h 115"/>
                <a:gd name="T54" fmla="*/ 27 w 73"/>
                <a:gd name="T55" fmla="*/ 104 h 115"/>
                <a:gd name="T56" fmla="*/ 31 w 73"/>
                <a:gd name="T57" fmla="*/ 108 h 115"/>
                <a:gd name="T58" fmla="*/ 35 w 73"/>
                <a:gd name="T59" fmla="*/ 108 h 115"/>
                <a:gd name="T60" fmla="*/ 43 w 73"/>
                <a:gd name="T61" fmla="*/ 108 h 115"/>
                <a:gd name="T62" fmla="*/ 46 w 73"/>
                <a:gd name="T63" fmla="*/ 104 h 115"/>
                <a:gd name="T64" fmla="*/ 50 w 73"/>
                <a:gd name="T65" fmla="*/ 100 h 115"/>
                <a:gd name="T66" fmla="*/ 54 w 73"/>
                <a:gd name="T67" fmla="*/ 92 h 115"/>
                <a:gd name="T68" fmla="*/ 54 w 73"/>
                <a:gd name="T69" fmla="*/ 73 h 115"/>
                <a:gd name="T70" fmla="*/ 54 w 73"/>
                <a:gd name="T71" fmla="*/ 54 h 115"/>
                <a:gd name="T72" fmla="*/ 54 w 73"/>
                <a:gd name="T73" fmla="*/ 35 h 115"/>
                <a:gd name="T74" fmla="*/ 54 w 73"/>
                <a:gd name="T75" fmla="*/ 19 h 115"/>
                <a:gd name="T76" fmla="*/ 50 w 73"/>
                <a:gd name="T77" fmla="*/ 12 h 115"/>
                <a:gd name="T78" fmla="*/ 46 w 73"/>
                <a:gd name="T79" fmla="*/ 8 h 115"/>
                <a:gd name="T80" fmla="*/ 43 w 73"/>
                <a:gd name="T81" fmla="*/ 4 h 115"/>
                <a:gd name="T82" fmla="*/ 39 w 73"/>
                <a:gd name="T83" fmla="*/ 4 h 115"/>
                <a:gd name="T84" fmla="*/ 31 w 73"/>
                <a:gd name="T85" fmla="*/ 4 h 115"/>
                <a:gd name="T86" fmla="*/ 27 w 73"/>
                <a:gd name="T87" fmla="*/ 8 h 115"/>
                <a:gd name="T88" fmla="*/ 23 w 73"/>
                <a:gd name="T89" fmla="*/ 19 h 115"/>
                <a:gd name="T90" fmla="*/ 20 w 73"/>
                <a:gd name="T91" fmla="*/ 31 h 115"/>
                <a:gd name="T92" fmla="*/ 20 w 73"/>
                <a:gd name="T93" fmla="*/ 46 h 115"/>
                <a:gd name="T94" fmla="*/ 16 w 73"/>
                <a:gd name="T95" fmla="*/ 58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5"/>
                <a:gd name="T146" fmla="*/ 73 w 73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5">
                  <a:moveTo>
                    <a:pt x="0" y="58"/>
                  </a:moveTo>
                  <a:lnTo>
                    <a:pt x="4" y="39"/>
                  </a:lnTo>
                  <a:lnTo>
                    <a:pt x="8" y="23"/>
                  </a:lnTo>
                  <a:lnTo>
                    <a:pt x="16" y="12"/>
                  </a:lnTo>
                  <a:lnTo>
                    <a:pt x="23" y="4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4" y="4"/>
                  </a:lnTo>
                  <a:lnTo>
                    <a:pt x="58" y="12"/>
                  </a:lnTo>
                  <a:lnTo>
                    <a:pt x="66" y="23"/>
                  </a:lnTo>
                  <a:lnTo>
                    <a:pt x="69" y="39"/>
                  </a:lnTo>
                  <a:lnTo>
                    <a:pt x="73" y="58"/>
                  </a:lnTo>
                  <a:lnTo>
                    <a:pt x="69" y="73"/>
                  </a:lnTo>
                  <a:lnTo>
                    <a:pt x="66" y="88"/>
                  </a:lnTo>
                  <a:lnTo>
                    <a:pt x="62" y="100"/>
                  </a:lnTo>
                  <a:lnTo>
                    <a:pt x="54" y="108"/>
                  </a:lnTo>
                  <a:lnTo>
                    <a:pt x="43" y="111"/>
                  </a:lnTo>
                  <a:lnTo>
                    <a:pt x="35" y="115"/>
                  </a:lnTo>
                  <a:lnTo>
                    <a:pt x="27" y="111"/>
                  </a:lnTo>
                  <a:lnTo>
                    <a:pt x="20" y="108"/>
                  </a:lnTo>
                  <a:lnTo>
                    <a:pt x="12" y="96"/>
                  </a:lnTo>
                  <a:lnTo>
                    <a:pt x="4" y="77"/>
                  </a:lnTo>
                  <a:lnTo>
                    <a:pt x="0" y="58"/>
                  </a:lnTo>
                  <a:close/>
                  <a:moveTo>
                    <a:pt x="16" y="58"/>
                  </a:moveTo>
                  <a:lnTo>
                    <a:pt x="20" y="81"/>
                  </a:lnTo>
                  <a:lnTo>
                    <a:pt x="23" y="96"/>
                  </a:lnTo>
                  <a:lnTo>
                    <a:pt x="27" y="104"/>
                  </a:lnTo>
                  <a:lnTo>
                    <a:pt x="31" y="108"/>
                  </a:lnTo>
                  <a:lnTo>
                    <a:pt x="35" y="108"/>
                  </a:lnTo>
                  <a:lnTo>
                    <a:pt x="43" y="108"/>
                  </a:lnTo>
                  <a:lnTo>
                    <a:pt x="46" y="104"/>
                  </a:lnTo>
                  <a:lnTo>
                    <a:pt x="50" y="100"/>
                  </a:lnTo>
                  <a:lnTo>
                    <a:pt x="54" y="92"/>
                  </a:lnTo>
                  <a:lnTo>
                    <a:pt x="54" y="73"/>
                  </a:lnTo>
                  <a:lnTo>
                    <a:pt x="54" y="54"/>
                  </a:lnTo>
                  <a:lnTo>
                    <a:pt x="54" y="35"/>
                  </a:lnTo>
                  <a:lnTo>
                    <a:pt x="54" y="19"/>
                  </a:lnTo>
                  <a:lnTo>
                    <a:pt x="50" y="12"/>
                  </a:lnTo>
                  <a:lnTo>
                    <a:pt x="46" y="8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1" y="4"/>
                  </a:lnTo>
                  <a:lnTo>
                    <a:pt x="27" y="8"/>
                  </a:lnTo>
                  <a:lnTo>
                    <a:pt x="23" y="19"/>
                  </a:lnTo>
                  <a:lnTo>
                    <a:pt x="20" y="31"/>
                  </a:lnTo>
                  <a:lnTo>
                    <a:pt x="20" y="46"/>
                  </a:lnTo>
                  <a:lnTo>
                    <a:pt x="16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4" name="Rectangle 271"/>
            <p:cNvSpPr>
              <a:spLocks noChangeArrowheads="1"/>
            </p:cNvSpPr>
            <p:nvPr/>
          </p:nvSpPr>
          <p:spPr bwMode="auto">
            <a:xfrm>
              <a:off x="4071" y="2749"/>
              <a:ext cx="8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Freeform 272"/>
            <p:cNvSpPr>
              <a:spLocks/>
            </p:cNvSpPr>
            <p:nvPr/>
          </p:nvSpPr>
          <p:spPr bwMode="auto">
            <a:xfrm>
              <a:off x="4275" y="2876"/>
              <a:ext cx="19" cy="19"/>
            </a:xfrm>
            <a:custGeom>
              <a:avLst/>
              <a:gdLst>
                <a:gd name="T0" fmla="*/ 11 w 19"/>
                <a:gd name="T1" fmla="*/ 0 h 19"/>
                <a:gd name="T2" fmla="*/ 15 w 19"/>
                <a:gd name="T3" fmla="*/ 0 h 19"/>
                <a:gd name="T4" fmla="*/ 19 w 19"/>
                <a:gd name="T5" fmla="*/ 4 h 19"/>
                <a:gd name="T6" fmla="*/ 19 w 19"/>
                <a:gd name="T7" fmla="*/ 4 h 19"/>
                <a:gd name="T8" fmla="*/ 19 w 19"/>
                <a:gd name="T9" fmla="*/ 8 h 19"/>
                <a:gd name="T10" fmla="*/ 19 w 19"/>
                <a:gd name="T11" fmla="*/ 12 h 19"/>
                <a:gd name="T12" fmla="*/ 19 w 19"/>
                <a:gd name="T13" fmla="*/ 15 h 19"/>
                <a:gd name="T14" fmla="*/ 15 w 19"/>
                <a:gd name="T15" fmla="*/ 19 h 19"/>
                <a:gd name="T16" fmla="*/ 11 w 19"/>
                <a:gd name="T17" fmla="*/ 19 h 19"/>
                <a:gd name="T18" fmla="*/ 7 w 19"/>
                <a:gd name="T19" fmla="*/ 19 h 19"/>
                <a:gd name="T20" fmla="*/ 3 w 19"/>
                <a:gd name="T21" fmla="*/ 15 h 19"/>
                <a:gd name="T22" fmla="*/ 0 w 19"/>
                <a:gd name="T23" fmla="*/ 12 h 19"/>
                <a:gd name="T24" fmla="*/ 0 w 19"/>
                <a:gd name="T25" fmla="*/ 8 h 19"/>
                <a:gd name="T26" fmla="*/ 0 w 19"/>
                <a:gd name="T27" fmla="*/ 4 h 19"/>
                <a:gd name="T28" fmla="*/ 3 w 19"/>
                <a:gd name="T29" fmla="*/ 4 h 19"/>
                <a:gd name="T30" fmla="*/ 7 w 19"/>
                <a:gd name="T31" fmla="*/ 0 h 19"/>
                <a:gd name="T32" fmla="*/ 11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11" y="0"/>
                  </a:moveTo>
                  <a:lnTo>
                    <a:pt x="15" y="0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3" y="4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6" name="Freeform 273"/>
            <p:cNvSpPr>
              <a:spLocks noEditPoints="1"/>
            </p:cNvSpPr>
            <p:nvPr/>
          </p:nvSpPr>
          <p:spPr bwMode="auto">
            <a:xfrm>
              <a:off x="4313" y="2780"/>
              <a:ext cx="69" cy="115"/>
            </a:xfrm>
            <a:custGeom>
              <a:avLst/>
              <a:gdLst>
                <a:gd name="T0" fmla="*/ 0 w 69"/>
                <a:gd name="T1" fmla="*/ 58 h 115"/>
                <a:gd name="T2" fmla="*/ 0 w 69"/>
                <a:gd name="T3" fmla="*/ 39 h 115"/>
                <a:gd name="T4" fmla="*/ 4 w 69"/>
                <a:gd name="T5" fmla="*/ 23 h 115"/>
                <a:gd name="T6" fmla="*/ 11 w 69"/>
                <a:gd name="T7" fmla="*/ 12 h 115"/>
                <a:gd name="T8" fmla="*/ 19 w 69"/>
                <a:gd name="T9" fmla="*/ 4 h 115"/>
                <a:gd name="T10" fmla="*/ 27 w 69"/>
                <a:gd name="T11" fmla="*/ 0 h 115"/>
                <a:gd name="T12" fmla="*/ 34 w 69"/>
                <a:gd name="T13" fmla="*/ 0 h 115"/>
                <a:gd name="T14" fmla="*/ 42 w 69"/>
                <a:gd name="T15" fmla="*/ 0 h 115"/>
                <a:gd name="T16" fmla="*/ 50 w 69"/>
                <a:gd name="T17" fmla="*/ 4 h 115"/>
                <a:gd name="T18" fmla="*/ 57 w 69"/>
                <a:gd name="T19" fmla="*/ 12 h 115"/>
                <a:gd name="T20" fmla="*/ 65 w 69"/>
                <a:gd name="T21" fmla="*/ 23 h 115"/>
                <a:gd name="T22" fmla="*/ 69 w 69"/>
                <a:gd name="T23" fmla="*/ 39 h 115"/>
                <a:gd name="T24" fmla="*/ 69 w 69"/>
                <a:gd name="T25" fmla="*/ 58 h 115"/>
                <a:gd name="T26" fmla="*/ 69 w 69"/>
                <a:gd name="T27" fmla="*/ 73 h 115"/>
                <a:gd name="T28" fmla="*/ 65 w 69"/>
                <a:gd name="T29" fmla="*/ 88 h 115"/>
                <a:gd name="T30" fmla="*/ 57 w 69"/>
                <a:gd name="T31" fmla="*/ 100 h 115"/>
                <a:gd name="T32" fmla="*/ 50 w 69"/>
                <a:gd name="T33" fmla="*/ 108 h 115"/>
                <a:gd name="T34" fmla="*/ 42 w 69"/>
                <a:gd name="T35" fmla="*/ 111 h 115"/>
                <a:gd name="T36" fmla="*/ 34 w 69"/>
                <a:gd name="T37" fmla="*/ 115 h 115"/>
                <a:gd name="T38" fmla="*/ 23 w 69"/>
                <a:gd name="T39" fmla="*/ 111 h 115"/>
                <a:gd name="T40" fmla="*/ 15 w 69"/>
                <a:gd name="T41" fmla="*/ 108 h 115"/>
                <a:gd name="T42" fmla="*/ 8 w 69"/>
                <a:gd name="T43" fmla="*/ 96 h 115"/>
                <a:gd name="T44" fmla="*/ 0 w 69"/>
                <a:gd name="T45" fmla="*/ 77 h 115"/>
                <a:gd name="T46" fmla="*/ 0 w 69"/>
                <a:gd name="T47" fmla="*/ 58 h 115"/>
                <a:gd name="T48" fmla="*/ 15 w 69"/>
                <a:gd name="T49" fmla="*/ 58 h 115"/>
                <a:gd name="T50" fmla="*/ 15 w 69"/>
                <a:gd name="T51" fmla="*/ 81 h 115"/>
                <a:gd name="T52" fmla="*/ 19 w 69"/>
                <a:gd name="T53" fmla="*/ 96 h 115"/>
                <a:gd name="T54" fmla="*/ 23 w 69"/>
                <a:gd name="T55" fmla="*/ 104 h 115"/>
                <a:gd name="T56" fmla="*/ 27 w 69"/>
                <a:gd name="T57" fmla="*/ 108 h 115"/>
                <a:gd name="T58" fmla="*/ 34 w 69"/>
                <a:gd name="T59" fmla="*/ 108 h 115"/>
                <a:gd name="T60" fmla="*/ 38 w 69"/>
                <a:gd name="T61" fmla="*/ 108 h 115"/>
                <a:gd name="T62" fmla="*/ 42 w 69"/>
                <a:gd name="T63" fmla="*/ 104 h 115"/>
                <a:gd name="T64" fmla="*/ 46 w 69"/>
                <a:gd name="T65" fmla="*/ 100 h 115"/>
                <a:gd name="T66" fmla="*/ 50 w 69"/>
                <a:gd name="T67" fmla="*/ 92 h 115"/>
                <a:gd name="T68" fmla="*/ 54 w 69"/>
                <a:gd name="T69" fmla="*/ 73 h 115"/>
                <a:gd name="T70" fmla="*/ 54 w 69"/>
                <a:gd name="T71" fmla="*/ 54 h 115"/>
                <a:gd name="T72" fmla="*/ 54 w 69"/>
                <a:gd name="T73" fmla="*/ 35 h 115"/>
                <a:gd name="T74" fmla="*/ 50 w 69"/>
                <a:gd name="T75" fmla="*/ 19 h 115"/>
                <a:gd name="T76" fmla="*/ 46 w 69"/>
                <a:gd name="T77" fmla="*/ 12 h 115"/>
                <a:gd name="T78" fmla="*/ 42 w 69"/>
                <a:gd name="T79" fmla="*/ 8 h 115"/>
                <a:gd name="T80" fmla="*/ 38 w 69"/>
                <a:gd name="T81" fmla="*/ 4 h 115"/>
                <a:gd name="T82" fmla="*/ 34 w 69"/>
                <a:gd name="T83" fmla="*/ 4 h 115"/>
                <a:gd name="T84" fmla="*/ 31 w 69"/>
                <a:gd name="T85" fmla="*/ 4 h 115"/>
                <a:gd name="T86" fmla="*/ 23 w 69"/>
                <a:gd name="T87" fmla="*/ 8 h 115"/>
                <a:gd name="T88" fmla="*/ 19 w 69"/>
                <a:gd name="T89" fmla="*/ 19 h 115"/>
                <a:gd name="T90" fmla="*/ 15 w 69"/>
                <a:gd name="T91" fmla="*/ 31 h 115"/>
                <a:gd name="T92" fmla="*/ 15 w 69"/>
                <a:gd name="T93" fmla="*/ 46 h 115"/>
                <a:gd name="T94" fmla="*/ 15 w 69"/>
                <a:gd name="T95" fmla="*/ 58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5"/>
                <a:gd name="T146" fmla="*/ 69 w 69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5">
                  <a:moveTo>
                    <a:pt x="0" y="58"/>
                  </a:moveTo>
                  <a:lnTo>
                    <a:pt x="0" y="39"/>
                  </a:lnTo>
                  <a:lnTo>
                    <a:pt x="4" y="23"/>
                  </a:lnTo>
                  <a:lnTo>
                    <a:pt x="11" y="12"/>
                  </a:lnTo>
                  <a:lnTo>
                    <a:pt x="19" y="4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0" y="4"/>
                  </a:lnTo>
                  <a:lnTo>
                    <a:pt x="57" y="12"/>
                  </a:lnTo>
                  <a:lnTo>
                    <a:pt x="65" y="23"/>
                  </a:lnTo>
                  <a:lnTo>
                    <a:pt x="69" y="39"/>
                  </a:lnTo>
                  <a:lnTo>
                    <a:pt x="69" y="58"/>
                  </a:lnTo>
                  <a:lnTo>
                    <a:pt x="69" y="73"/>
                  </a:lnTo>
                  <a:lnTo>
                    <a:pt x="65" y="88"/>
                  </a:lnTo>
                  <a:lnTo>
                    <a:pt x="57" y="100"/>
                  </a:lnTo>
                  <a:lnTo>
                    <a:pt x="50" y="108"/>
                  </a:lnTo>
                  <a:lnTo>
                    <a:pt x="42" y="111"/>
                  </a:lnTo>
                  <a:lnTo>
                    <a:pt x="34" y="115"/>
                  </a:lnTo>
                  <a:lnTo>
                    <a:pt x="23" y="111"/>
                  </a:lnTo>
                  <a:lnTo>
                    <a:pt x="15" y="108"/>
                  </a:lnTo>
                  <a:lnTo>
                    <a:pt x="8" y="96"/>
                  </a:lnTo>
                  <a:lnTo>
                    <a:pt x="0" y="77"/>
                  </a:lnTo>
                  <a:lnTo>
                    <a:pt x="0" y="58"/>
                  </a:lnTo>
                  <a:close/>
                  <a:moveTo>
                    <a:pt x="15" y="58"/>
                  </a:moveTo>
                  <a:lnTo>
                    <a:pt x="15" y="81"/>
                  </a:lnTo>
                  <a:lnTo>
                    <a:pt x="19" y="96"/>
                  </a:lnTo>
                  <a:lnTo>
                    <a:pt x="23" y="104"/>
                  </a:lnTo>
                  <a:lnTo>
                    <a:pt x="27" y="108"/>
                  </a:lnTo>
                  <a:lnTo>
                    <a:pt x="34" y="108"/>
                  </a:lnTo>
                  <a:lnTo>
                    <a:pt x="38" y="108"/>
                  </a:lnTo>
                  <a:lnTo>
                    <a:pt x="42" y="104"/>
                  </a:lnTo>
                  <a:lnTo>
                    <a:pt x="46" y="100"/>
                  </a:lnTo>
                  <a:lnTo>
                    <a:pt x="50" y="92"/>
                  </a:lnTo>
                  <a:lnTo>
                    <a:pt x="54" y="73"/>
                  </a:lnTo>
                  <a:lnTo>
                    <a:pt x="54" y="54"/>
                  </a:lnTo>
                  <a:lnTo>
                    <a:pt x="54" y="35"/>
                  </a:lnTo>
                  <a:lnTo>
                    <a:pt x="50" y="19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1" y="4"/>
                  </a:lnTo>
                  <a:lnTo>
                    <a:pt x="23" y="8"/>
                  </a:lnTo>
                  <a:lnTo>
                    <a:pt x="19" y="19"/>
                  </a:lnTo>
                  <a:lnTo>
                    <a:pt x="15" y="31"/>
                  </a:lnTo>
                  <a:lnTo>
                    <a:pt x="15" y="46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7" name="Freeform 274"/>
            <p:cNvSpPr>
              <a:spLocks noEditPoints="1"/>
            </p:cNvSpPr>
            <p:nvPr/>
          </p:nvSpPr>
          <p:spPr bwMode="auto">
            <a:xfrm>
              <a:off x="4397" y="2780"/>
              <a:ext cx="69" cy="115"/>
            </a:xfrm>
            <a:custGeom>
              <a:avLst/>
              <a:gdLst>
                <a:gd name="T0" fmla="*/ 0 w 69"/>
                <a:gd name="T1" fmla="*/ 58 h 115"/>
                <a:gd name="T2" fmla="*/ 0 w 69"/>
                <a:gd name="T3" fmla="*/ 39 h 115"/>
                <a:gd name="T4" fmla="*/ 4 w 69"/>
                <a:gd name="T5" fmla="*/ 23 h 115"/>
                <a:gd name="T6" fmla="*/ 12 w 69"/>
                <a:gd name="T7" fmla="*/ 12 h 115"/>
                <a:gd name="T8" fmla="*/ 20 w 69"/>
                <a:gd name="T9" fmla="*/ 4 h 115"/>
                <a:gd name="T10" fmla="*/ 27 w 69"/>
                <a:gd name="T11" fmla="*/ 0 h 115"/>
                <a:gd name="T12" fmla="*/ 35 w 69"/>
                <a:gd name="T13" fmla="*/ 0 h 115"/>
                <a:gd name="T14" fmla="*/ 43 w 69"/>
                <a:gd name="T15" fmla="*/ 0 h 115"/>
                <a:gd name="T16" fmla="*/ 50 w 69"/>
                <a:gd name="T17" fmla="*/ 4 h 115"/>
                <a:gd name="T18" fmla="*/ 58 w 69"/>
                <a:gd name="T19" fmla="*/ 12 h 115"/>
                <a:gd name="T20" fmla="*/ 66 w 69"/>
                <a:gd name="T21" fmla="*/ 23 h 115"/>
                <a:gd name="T22" fmla="*/ 69 w 69"/>
                <a:gd name="T23" fmla="*/ 39 h 115"/>
                <a:gd name="T24" fmla="*/ 69 w 69"/>
                <a:gd name="T25" fmla="*/ 58 h 115"/>
                <a:gd name="T26" fmla="*/ 69 w 69"/>
                <a:gd name="T27" fmla="*/ 73 h 115"/>
                <a:gd name="T28" fmla="*/ 66 w 69"/>
                <a:gd name="T29" fmla="*/ 88 h 115"/>
                <a:gd name="T30" fmla="*/ 58 w 69"/>
                <a:gd name="T31" fmla="*/ 100 h 115"/>
                <a:gd name="T32" fmla="*/ 50 w 69"/>
                <a:gd name="T33" fmla="*/ 108 h 115"/>
                <a:gd name="T34" fmla="*/ 43 w 69"/>
                <a:gd name="T35" fmla="*/ 111 h 115"/>
                <a:gd name="T36" fmla="*/ 35 w 69"/>
                <a:gd name="T37" fmla="*/ 115 h 115"/>
                <a:gd name="T38" fmla="*/ 23 w 69"/>
                <a:gd name="T39" fmla="*/ 111 h 115"/>
                <a:gd name="T40" fmla="*/ 16 w 69"/>
                <a:gd name="T41" fmla="*/ 108 h 115"/>
                <a:gd name="T42" fmla="*/ 8 w 69"/>
                <a:gd name="T43" fmla="*/ 96 h 115"/>
                <a:gd name="T44" fmla="*/ 0 w 69"/>
                <a:gd name="T45" fmla="*/ 77 h 115"/>
                <a:gd name="T46" fmla="*/ 0 w 69"/>
                <a:gd name="T47" fmla="*/ 58 h 115"/>
                <a:gd name="T48" fmla="*/ 16 w 69"/>
                <a:gd name="T49" fmla="*/ 58 h 115"/>
                <a:gd name="T50" fmla="*/ 16 w 69"/>
                <a:gd name="T51" fmla="*/ 81 h 115"/>
                <a:gd name="T52" fmla="*/ 20 w 69"/>
                <a:gd name="T53" fmla="*/ 96 h 115"/>
                <a:gd name="T54" fmla="*/ 23 w 69"/>
                <a:gd name="T55" fmla="*/ 104 h 115"/>
                <a:gd name="T56" fmla="*/ 27 w 69"/>
                <a:gd name="T57" fmla="*/ 108 h 115"/>
                <a:gd name="T58" fmla="*/ 35 w 69"/>
                <a:gd name="T59" fmla="*/ 108 h 115"/>
                <a:gd name="T60" fmla="*/ 39 w 69"/>
                <a:gd name="T61" fmla="*/ 108 h 115"/>
                <a:gd name="T62" fmla="*/ 43 w 69"/>
                <a:gd name="T63" fmla="*/ 104 h 115"/>
                <a:gd name="T64" fmla="*/ 46 w 69"/>
                <a:gd name="T65" fmla="*/ 100 h 115"/>
                <a:gd name="T66" fmla="*/ 50 w 69"/>
                <a:gd name="T67" fmla="*/ 92 h 115"/>
                <a:gd name="T68" fmla="*/ 54 w 69"/>
                <a:gd name="T69" fmla="*/ 73 h 115"/>
                <a:gd name="T70" fmla="*/ 54 w 69"/>
                <a:gd name="T71" fmla="*/ 54 h 115"/>
                <a:gd name="T72" fmla="*/ 54 w 69"/>
                <a:gd name="T73" fmla="*/ 35 h 115"/>
                <a:gd name="T74" fmla="*/ 50 w 69"/>
                <a:gd name="T75" fmla="*/ 19 h 115"/>
                <a:gd name="T76" fmla="*/ 46 w 69"/>
                <a:gd name="T77" fmla="*/ 12 h 115"/>
                <a:gd name="T78" fmla="*/ 43 w 69"/>
                <a:gd name="T79" fmla="*/ 8 h 115"/>
                <a:gd name="T80" fmla="*/ 39 w 69"/>
                <a:gd name="T81" fmla="*/ 4 h 115"/>
                <a:gd name="T82" fmla="*/ 35 w 69"/>
                <a:gd name="T83" fmla="*/ 4 h 115"/>
                <a:gd name="T84" fmla="*/ 31 w 69"/>
                <a:gd name="T85" fmla="*/ 4 h 115"/>
                <a:gd name="T86" fmla="*/ 23 w 69"/>
                <a:gd name="T87" fmla="*/ 8 h 115"/>
                <a:gd name="T88" fmla="*/ 20 w 69"/>
                <a:gd name="T89" fmla="*/ 19 h 115"/>
                <a:gd name="T90" fmla="*/ 16 w 69"/>
                <a:gd name="T91" fmla="*/ 31 h 115"/>
                <a:gd name="T92" fmla="*/ 16 w 69"/>
                <a:gd name="T93" fmla="*/ 46 h 115"/>
                <a:gd name="T94" fmla="*/ 16 w 69"/>
                <a:gd name="T95" fmla="*/ 58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5"/>
                <a:gd name="T146" fmla="*/ 69 w 69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5">
                  <a:moveTo>
                    <a:pt x="0" y="58"/>
                  </a:moveTo>
                  <a:lnTo>
                    <a:pt x="0" y="39"/>
                  </a:lnTo>
                  <a:lnTo>
                    <a:pt x="4" y="23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50" y="4"/>
                  </a:lnTo>
                  <a:lnTo>
                    <a:pt x="58" y="12"/>
                  </a:lnTo>
                  <a:lnTo>
                    <a:pt x="66" y="23"/>
                  </a:lnTo>
                  <a:lnTo>
                    <a:pt x="69" y="39"/>
                  </a:lnTo>
                  <a:lnTo>
                    <a:pt x="69" y="58"/>
                  </a:lnTo>
                  <a:lnTo>
                    <a:pt x="69" y="73"/>
                  </a:lnTo>
                  <a:lnTo>
                    <a:pt x="66" y="88"/>
                  </a:lnTo>
                  <a:lnTo>
                    <a:pt x="58" y="100"/>
                  </a:lnTo>
                  <a:lnTo>
                    <a:pt x="50" y="108"/>
                  </a:lnTo>
                  <a:lnTo>
                    <a:pt x="43" y="111"/>
                  </a:lnTo>
                  <a:lnTo>
                    <a:pt x="35" y="115"/>
                  </a:lnTo>
                  <a:lnTo>
                    <a:pt x="23" y="111"/>
                  </a:lnTo>
                  <a:lnTo>
                    <a:pt x="16" y="108"/>
                  </a:lnTo>
                  <a:lnTo>
                    <a:pt x="8" y="96"/>
                  </a:lnTo>
                  <a:lnTo>
                    <a:pt x="0" y="77"/>
                  </a:lnTo>
                  <a:lnTo>
                    <a:pt x="0" y="58"/>
                  </a:lnTo>
                  <a:close/>
                  <a:moveTo>
                    <a:pt x="16" y="58"/>
                  </a:moveTo>
                  <a:lnTo>
                    <a:pt x="16" y="81"/>
                  </a:lnTo>
                  <a:lnTo>
                    <a:pt x="20" y="96"/>
                  </a:lnTo>
                  <a:lnTo>
                    <a:pt x="23" y="104"/>
                  </a:lnTo>
                  <a:lnTo>
                    <a:pt x="27" y="108"/>
                  </a:lnTo>
                  <a:lnTo>
                    <a:pt x="35" y="108"/>
                  </a:lnTo>
                  <a:lnTo>
                    <a:pt x="39" y="108"/>
                  </a:lnTo>
                  <a:lnTo>
                    <a:pt x="43" y="104"/>
                  </a:lnTo>
                  <a:lnTo>
                    <a:pt x="46" y="100"/>
                  </a:lnTo>
                  <a:lnTo>
                    <a:pt x="50" y="92"/>
                  </a:lnTo>
                  <a:lnTo>
                    <a:pt x="54" y="73"/>
                  </a:lnTo>
                  <a:lnTo>
                    <a:pt x="54" y="54"/>
                  </a:lnTo>
                  <a:lnTo>
                    <a:pt x="54" y="35"/>
                  </a:lnTo>
                  <a:lnTo>
                    <a:pt x="50" y="19"/>
                  </a:lnTo>
                  <a:lnTo>
                    <a:pt x="46" y="12"/>
                  </a:lnTo>
                  <a:lnTo>
                    <a:pt x="43" y="8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23" y="8"/>
                  </a:lnTo>
                  <a:lnTo>
                    <a:pt x="20" y="19"/>
                  </a:lnTo>
                  <a:lnTo>
                    <a:pt x="16" y="31"/>
                  </a:lnTo>
                  <a:lnTo>
                    <a:pt x="16" y="46"/>
                  </a:lnTo>
                  <a:lnTo>
                    <a:pt x="16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8" name="Freeform 275"/>
            <p:cNvSpPr>
              <a:spLocks/>
            </p:cNvSpPr>
            <p:nvPr/>
          </p:nvSpPr>
          <p:spPr bwMode="auto">
            <a:xfrm>
              <a:off x="4478" y="2780"/>
              <a:ext cx="73" cy="111"/>
            </a:xfrm>
            <a:custGeom>
              <a:avLst/>
              <a:gdLst>
                <a:gd name="T0" fmla="*/ 73 w 73"/>
                <a:gd name="T1" fmla="*/ 92 h 111"/>
                <a:gd name="T2" fmla="*/ 65 w 73"/>
                <a:gd name="T3" fmla="*/ 111 h 111"/>
                <a:gd name="T4" fmla="*/ 0 w 73"/>
                <a:gd name="T5" fmla="*/ 111 h 111"/>
                <a:gd name="T6" fmla="*/ 0 w 73"/>
                <a:gd name="T7" fmla="*/ 111 h 111"/>
                <a:gd name="T8" fmla="*/ 15 w 73"/>
                <a:gd name="T9" fmla="*/ 92 h 111"/>
                <a:gd name="T10" fmla="*/ 31 w 73"/>
                <a:gd name="T11" fmla="*/ 81 h 111"/>
                <a:gd name="T12" fmla="*/ 38 w 73"/>
                <a:gd name="T13" fmla="*/ 65 h 111"/>
                <a:gd name="T14" fmla="*/ 50 w 73"/>
                <a:gd name="T15" fmla="*/ 50 h 111"/>
                <a:gd name="T16" fmla="*/ 50 w 73"/>
                <a:gd name="T17" fmla="*/ 35 h 111"/>
                <a:gd name="T18" fmla="*/ 50 w 73"/>
                <a:gd name="T19" fmla="*/ 27 h 111"/>
                <a:gd name="T20" fmla="*/ 46 w 73"/>
                <a:gd name="T21" fmla="*/ 19 h 111"/>
                <a:gd name="T22" fmla="*/ 38 w 73"/>
                <a:gd name="T23" fmla="*/ 12 h 111"/>
                <a:gd name="T24" fmla="*/ 27 w 73"/>
                <a:gd name="T25" fmla="*/ 12 h 111"/>
                <a:gd name="T26" fmla="*/ 19 w 73"/>
                <a:gd name="T27" fmla="*/ 12 h 111"/>
                <a:gd name="T28" fmla="*/ 15 w 73"/>
                <a:gd name="T29" fmla="*/ 16 h 111"/>
                <a:gd name="T30" fmla="*/ 8 w 73"/>
                <a:gd name="T31" fmla="*/ 23 h 111"/>
                <a:gd name="T32" fmla="*/ 4 w 73"/>
                <a:gd name="T33" fmla="*/ 31 h 111"/>
                <a:gd name="T34" fmla="*/ 0 w 73"/>
                <a:gd name="T35" fmla="*/ 31 h 111"/>
                <a:gd name="T36" fmla="*/ 4 w 73"/>
                <a:gd name="T37" fmla="*/ 16 h 111"/>
                <a:gd name="T38" fmla="*/ 11 w 73"/>
                <a:gd name="T39" fmla="*/ 8 h 111"/>
                <a:gd name="T40" fmla="*/ 19 w 73"/>
                <a:gd name="T41" fmla="*/ 0 h 111"/>
                <a:gd name="T42" fmla="*/ 34 w 73"/>
                <a:gd name="T43" fmla="*/ 0 h 111"/>
                <a:gd name="T44" fmla="*/ 46 w 73"/>
                <a:gd name="T45" fmla="*/ 0 h 111"/>
                <a:gd name="T46" fmla="*/ 57 w 73"/>
                <a:gd name="T47" fmla="*/ 8 h 111"/>
                <a:gd name="T48" fmla="*/ 61 w 73"/>
                <a:gd name="T49" fmla="*/ 16 h 111"/>
                <a:gd name="T50" fmla="*/ 65 w 73"/>
                <a:gd name="T51" fmla="*/ 27 h 111"/>
                <a:gd name="T52" fmla="*/ 65 w 73"/>
                <a:gd name="T53" fmla="*/ 39 h 111"/>
                <a:gd name="T54" fmla="*/ 61 w 73"/>
                <a:gd name="T55" fmla="*/ 46 h 111"/>
                <a:gd name="T56" fmla="*/ 54 w 73"/>
                <a:gd name="T57" fmla="*/ 58 h 111"/>
                <a:gd name="T58" fmla="*/ 42 w 73"/>
                <a:gd name="T59" fmla="*/ 73 h 111"/>
                <a:gd name="T60" fmla="*/ 31 w 73"/>
                <a:gd name="T61" fmla="*/ 85 h 111"/>
                <a:gd name="T62" fmla="*/ 19 w 73"/>
                <a:gd name="T63" fmla="*/ 96 h 111"/>
                <a:gd name="T64" fmla="*/ 15 w 73"/>
                <a:gd name="T65" fmla="*/ 100 h 111"/>
                <a:gd name="T66" fmla="*/ 46 w 73"/>
                <a:gd name="T67" fmla="*/ 100 h 111"/>
                <a:gd name="T68" fmla="*/ 54 w 73"/>
                <a:gd name="T69" fmla="*/ 100 h 111"/>
                <a:gd name="T70" fmla="*/ 57 w 73"/>
                <a:gd name="T71" fmla="*/ 100 h 111"/>
                <a:gd name="T72" fmla="*/ 61 w 73"/>
                <a:gd name="T73" fmla="*/ 100 h 111"/>
                <a:gd name="T74" fmla="*/ 65 w 73"/>
                <a:gd name="T75" fmla="*/ 96 h 111"/>
                <a:gd name="T76" fmla="*/ 65 w 73"/>
                <a:gd name="T77" fmla="*/ 96 h 111"/>
                <a:gd name="T78" fmla="*/ 69 w 73"/>
                <a:gd name="T79" fmla="*/ 92 h 111"/>
                <a:gd name="T80" fmla="*/ 73 w 73"/>
                <a:gd name="T81" fmla="*/ 92 h 11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"/>
                <a:gd name="T124" fmla="*/ 0 h 111"/>
                <a:gd name="T125" fmla="*/ 73 w 73"/>
                <a:gd name="T126" fmla="*/ 111 h 11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" h="111">
                  <a:moveTo>
                    <a:pt x="73" y="92"/>
                  </a:moveTo>
                  <a:lnTo>
                    <a:pt x="65" y="111"/>
                  </a:lnTo>
                  <a:lnTo>
                    <a:pt x="0" y="111"/>
                  </a:lnTo>
                  <a:lnTo>
                    <a:pt x="15" y="92"/>
                  </a:lnTo>
                  <a:lnTo>
                    <a:pt x="31" y="81"/>
                  </a:lnTo>
                  <a:lnTo>
                    <a:pt x="38" y="65"/>
                  </a:lnTo>
                  <a:lnTo>
                    <a:pt x="50" y="50"/>
                  </a:lnTo>
                  <a:lnTo>
                    <a:pt x="50" y="35"/>
                  </a:lnTo>
                  <a:lnTo>
                    <a:pt x="50" y="27"/>
                  </a:lnTo>
                  <a:lnTo>
                    <a:pt x="46" y="19"/>
                  </a:lnTo>
                  <a:lnTo>
                    <a:pt x="38" y="12"/>
                  </a:lnTo>
                  <a:lnTo>
                    <a:pt x="27" y="12"/>
                  </a:lnTo>
                  <a:lnTo>
                    <a:pt x="19" y="12"/>
                  </a:lnTo>
                  <a:lnTo>
                    <a:pt x="15" y="16"/>
                  </a:lnTo>
                  <a:lnTo>
                    <a:pt x="8" y="23"/>
                  </a:lnTo>
                  <a:lnTo>
                    <a:pt x="4" y="31"/>
                  </a:lnTo>
                  <a:lnTo>
                    <a:pt x="0" y="31"/>
                  </a:lnTo>
                  <a:lnTo>
                    <a:pt x="4" y="16"/>
                  </a:lnTo>
                  <a:lnTo>
                    <a:pt x="11" y="8"/>
                  </a:lnTo>
                  <a:lnTo>
                    <a:pt x="19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7" y="8"/>
                  </a:lnTo>
                  <a:lnTo>
                    <a:pt x="61" y="16"/>
                  </a:lnTo>
                  <a:lnTo>
                    <a:pt x="65" y="27"/>
                  </a:lnTo>
                  <a:lnTo>
                    <a:pt x="65" y="39"/>
                  </a:lnTo>
                  <a:lnTo>
                    <a:pt x="61" y="46"/>
                  </a:lnTo>
                  <a:lnTo>
                    <a:pt x="54" y="58"/>
                  </a:lnTo>
                  <a:lnTo>
                    <a:pt x="42" y="73"/>
                  </a:lnTo>
                  <a:lnTo>
                    <a:pt x="31" y="85"/>
                  </a:lnTo>
                  <a:lnTo>
                    <a:pt x="19" y="96"/>
                  </a:lnTo>
                  <a:lnTo>
                    <a:pt x="15" y="100"/>
                  </a:lnTo>
                  <a:lnTo>
                    <a:pt x="46" y="100"/>
                  </a:lnTo>
                  <a:lnTo>
                    <a:pt x="54" y="100"/>
                  </a:lnTo>
                  <a:lnTo>
                    <a:pt x="57" y="100"/>
                  </a:lnTo>
                  <a:lnTo>
                    <a:pt x="61" y="100"/>
                  </a:lnTo>
                  <a:lnTo>
                    <a:pt x="65" y="96"/>
                  </a:lnTo>
                  <a:lnTo>
                    <a:pt x="69" y="92"/>
                  </a:lnTo>
                  <a:lnTo>
                    <a:pt x="73" y="9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9" name="Freeform 276"/>
            <p:cNvSpPr>
              <a:spLocks/>
            </p:cNvSpPr>
            <p:nvPr/>
          </p:nvSpPr>
          <p:spPr bwMode="auto">
            <a:xfrm>
              <a:off x="4562" y="2780"/>
              <a:ext cx="73" cy="111"/>
            </a:xfrm>
            <a:custGeom>
              <a:avLst/>
              <a:gdLst>
                <a:gd name="T0" fmla="*/ 73 w 73"/>
                <a:gd name="T1" fmla="*/ 92 h 111"/>
                <a:gd name="T2" fmla="*/ 66 w 73"/>
                <a:gd name="T3" fmla="*/ 111 h 111"/>
                <a:gd name="T4" fmla="*/ 0 w 73"/>
                <a:gd name="T5" fmla="*/ 111 h 111"/>
                <a:gd name="T6" fmla="*/ 0 w 73"/>
                <a:gd name="T7" fmla="*/ 111 h 111"/>
                <a:gd name="T8" fmla="*/ 16 w 73"/>
                <a:gd name="T9" fmla="*/ 92 h 111"/>
                <a:gd name="T10" fmla="*/ 31 w 73"/>
                <a:gd name="T11" fmla="*/ 81 h 111"/>
                <a:gd name="T12" fmla="*/ 39 w 73"/>
                <a:gd name="T13" fmla="*/ 65 h 111"/>
                <a:gd name="T14" fmla="*/ 50 w 73"/>
                <a:gd name="T15" fmla="*/ 50 h 111"/>
                <a:gd name="T16" fmla="*/ 50 w 73"/>
                <a:gd name="T17" fmla="*/ 35 h 111"/>
                <a:gd name="T18" fmla="*/ 50 w 73"/>
                <a:gd name="T19" fmla="*/ 27 h 111"/>
                <a:gd name="T20" fmla="*/ 46 w 73"/>
                <a:gd name="T21" fmla="*/ 19 h 111"/>
                <a:gd name="T22" fmla="*/ 39 w 73"/>
                <a:gd name="T23" fmla="*/ 12 h 111"/>
                <a:gd name="T24" fmla="*/ 27 w 73"/>
                <a:gd name="T25" fmla="*/ 12 h 111"/>
                <a:gd name="T26" fmla="*/ 20 w 73"/>
                <a:gd name="T27" fmla="*/ 12 h 111"/>
                <a:gd name="T28" fmla="*/ 12 w 73"/>
                <a:gd name="T29" fmla="*/ 16 h 111"/>
                <a:gd name="T30" fmla="*/ 8 w 73"/>
                <a:gd name="T31" fmla="*/ 23 h 111"/>
                <a:gd name="T32" fmla="*/ 4 w 73"/>
                <a:gd name="T33" fmla="*/ 31 h 111"/>
                <a:gd name="T34" fmla="*/ 0 w 73"/>
                <a:gd name="T35" fmla="*/ 31 h 111"/>
                <a:gd name="T36" fmla="*/ 4 w 73"/>
                <a:gd name="T37" fmla="*/ 16 h 111"/>
                <a:gd name="T38" fmla="*/ 12 w 73"/>
                <a:gd name="T39" fmla="*/ 8 h 111"/>
                <a:gd name="T40" fmla="*/ 20 w 73"/>
                <a:gd name="T41" fmla="*/ 0 h 111"/>
                <a:gd name="T42" fmla="*/ 35 w 73"/>
                <a:gd name="T43" fmla="*/ 0 h 111"/>
                <a:gd name="T44" fmla="*/ 46 w 73"/>
                <a:gd name="T45" fmla="*/ 0 h 111"/>
                <a:gd name="T46" fmla="*/ 58 w 73"/>
                <a:gd name="T47" fmla="*/ 8 h 111"/>
                <a:gd name="T48" fmla="*/ 62 w 73"/>
                <a:gd name="T49" fmla="*/ 16 h 111"/>
                <a:gd name="T50" fmla="*/ 66 w 73"/>
                <a:gd name="T51" fmla="*/ 27 h 111"/>
                <a:gd name="T52" fmla="*/ 66 w 73"/>
                <a:gd name="T53" fmla="*/ 39 h 111"/>
                <a:gd name="T54" fmla="*/ 62 w 73"/>
                <a:gd name="T55" fmla="*/ 46 h 111"/>
                <a:gd name="T56" fmla="*/ 54 w 73"/>
                <a:gd name="T57" fmla="*/ 58 h 111"/>
                <a:gd name="T58" fmla="*/ 43 w 73"/>
                <a:gd name="T59" fmla="*/ 73 h 111"/>
                <a:gd name="T60" fmla="*/ 31 w 73"/>
                <a:gd name="T61" fmla="*/ 85 h 111"/>
                <a:gd name="T62" fmla="*/ 20 w 73"/>
                <a:gd name="T63" fmla="*/ 96 h 111"/>
                <a:gd name="T64" fmla="*/ 16 w 73"/>
                <a:gd name="T65" fmla="*/ 100 h 111"/>
                <a:gd name="T66" fmla="*/ 43 w 73"/>
                <a:gd name="T67" fmla="*/ 100 h 111"/>
                <a:gd name="T68" fmla="*/ 50 w 73"/>
                <a:gd name="T69" fmla="*/ 100 h 111"/>
                <a:gd name="T70" fmla="*/ 58 w 73"/>
                <a:gd name="T71" fmla="*/ 100 h 111"/>
                <a:gd name="T72" fmla="*/ 62 w 73"/>
                <a:gd name="T73" fmla="*/ 100 h 111"/>
                <a:gd name="T74" fmla="*/ 66 w 73"/>
                <a:gd name="T75" fmla="*/ 96 h 111"/>
                <a:gd name="T76" fmla="*/ 66 w 73"/>
                <a:gd name="T77" fmla="*/ 96 h 111"/>
                <a:gd name="T78" fmla="*/ 69 w 73"/>
                <a:gd name="T79" fmla="*/ 92 h 111"/>
                <a:gd name="T80" fmla="*/ 73 w 73"/>
                <a:gd name="T81" fmla="*/ 92 h 11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"/>
                <a:gd name="T124" fmla="*/ 0 h 111"/>
                <a:gd name="T125" fmla="*/ 73 w 73"/>
                <a:gd name="T126" fmla="*/ 111 h 11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" h="111">
                  <a:moveTo>
                    <a:pt x="73" y="92"/>
                  </a:moveTo>
                  <a:lnTo>
                    <a:pt x="66" y="111"/>
                  </a:lnTo>
                  <a:lnTo>
                    <a:pt x="0" y="111"/>
                  </a:lnTo>
                  <a:lnTo>
                    <a:pt x="16" y="92"/>
                  </a:lnTo>
                  <a:lnTo>
                    <a:pt x="31" y="81"/>
                  </a:lnTo>
                  <a:lnTo>
                    <a:pt x="39" y="65"/>
                  </a:lnTo>
                  <a:lnTo>
                    <a:pt x="50" y="50"/>
                  </a:lnTo>
                  <a:lnTo>
                    <a:pt x="50" y="35"/>
                  </a:lnTo>
                  <a:lnTo>
                    <a:pt x="50" y="27"/>
                  </a:lnTo>
                  <a:lnTo>
                    <a:pt x="46" y="19"/>
                  </a:lnTo>
                  <a:lnTo>
                    <a:pt x="39" y="12"/>
                  </a:lnTo>
                  <a:lnTo>
                    <a:pt x="27" y="12"/>
                  </a:lnTo>
                  <a:lnTo>
                    <a:pt x="20" y="12"/>
                  </a:lnTo>
                  <a:lnTo>
                    <a:pt x="12" y="16"/>
                  </a:lnTo>
                  <a:lnTo>
                    <a:pt x="8" y="23"/>
                  </a:lnTo>
                  <a:lnTo>
                    <a:pt x="4" y="31"/>
                  </a:lnTo>
                  <a:lnTo>
                    <a:pt x="0" y="31"/>
                  </a:lnTo>
                  <a:lnTo>
                    <a:pt x="4" y="16"/>
                  </a:lnTo>
                  <a:lnTo>
                    <a:pt x="12" y="8"/>
                  </a:lnTo>
                  <a:lnTo>
                    <a:pt x="20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8" y="8"/>
                  </a:lnTo>
                  <a:lnTo>
                    <a:pt x="62" y="16"/>
                  </a:lnTo>
                  <a:lnTo>
                    <a:pt x="66" y="27"/>
                  </a:lnTo>
                  <a:lnTo>
                    <a:pt x="66" y="39"/>
                  </a:lnTo>
                  <a:lnTo>
                    <a:pt x="62" y="46"/>
                  </a:lnTo>
                  <a:lnTo>
                    <a:pt x="54" y="58"/>
                  </a:lnTo>
                  <a:lnTo>
                    <a:pt x="43" y="73"/>
                  </a:lnTo>
                  <a:lnTo>
                    <a:pt x="31" y="85"/>
                  </a:lnTo>
                  <a:lnTo>
                    <a:pt x="20" y="96"/>
                  </a:lnTo>
                  <a:lnTo>
                    <a:pt x="16" y="100"/>
                  </a:lnTo>
                  <a:lnTo>
                    <a:pt x="43" y="100"/>
                  </a:lnTo>
                  <a:lnTo>
                    <a:pt x="50" y="100"/>
                  </a:lnTo>
                  <a:lnTo>
                    <a:pt x="58" y="100"/>
                  </a:lnTo>
                  <a:lnTo>
                    <a:pt x="62" y="100"/>
                  </a:lnTo>
                  <a:lnTo>
                    <a:pt x="66" y="96"/>
                  </a:lnTo>
                  <a:lnTo>
                    <a:pt x="69" y="92"/>
                  </a:lnTo>
                  <a:lnTo>
                    <a:pt x="73" y="9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40" name="Rectangle 277"/>
            <p:cNvSpPr>
              <a:spLocks noChangeArrowheads="1"/>
            </p:cNvSpPr>
            <p:nvPr/>
          </p:nvSpPr>
          <p:spPr bwMode="auto">
            <a:xfrm>
              <a:off x="4670" y="2749"/>
              <a:ext cx="7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1" name="Freeform 278"/>
            <p:cNvSpPr>
              <a:spLocks noEditPoints="1"/>
            </p:cNvSpPr>
            <p:nvPr/>
          </p:nvSpPr>
          <p:spPr bwMode="auto">
            <a:xfrm>
              <a:off x="4877" y="2780"/>
              <a:ext cx="69" cy="115"/>
            </a:xfrm>
            <a:custGeom>
              <a:avLst/>
              <a:gdLst>
                <a:gd name="T0" fmla="*/ 0 w 69"/>
                <a:gd name="T1" fmla="*/ 58 h 115"/>
                <a:gd name="T2" fmla="*/ 0 w 69"/>
                <a:gd name="T3" fmla="*/ 39 h 115"/>
                <a:gd name="T4" fmla="*/ 4 w 69"/>
                <a:gd name="T5" fmla="*/ 23 h 115"/>
                <a:gd name="T6" fmla="*/ 11 w 69"/>
                <a:gd name="T7" fmla="*/ 12 h 115"/>
                <a:gd name="T8" fmla="*/ 19 w 69"/>
                <a:gd name="T9" fmla="*/ 4 h 115"/>
                <a:gd name="T10" fmla="*/ 27 w 69"/>
                <a:gd name="T11" fmla="*/ 0 h 115"/>
                <a:gd name="T12" fmla="*/ 34 w 69"/>
                <a:gd name="T13" fmla="*/ 0 h 115"/>
                <a:gd name="T14" fmla="*/ 42 w 69"/>
                <a:gd name="T15" fmla="*/ 0 h 115"/>
                <a:gd name="T16" fmla="*/ 50 w 69"/>
                <a:gd name="T17" fmla="*/ 4 h 115"/>
                <a:gd name="T18" fmla="*/ 58 w 69"/>
                <a:gd name="T19" fmla="*/ 12 h 115"/>
                <a:gd name="T20" fmla="*/ 65 w 69"/>
                <a:gd name="T21" fmla="*/ 23 h 115"/>
                <a:gd name="T22" fmla="*/ 69 w 69"/>
                <a:gd name="T23" fmla="*/ 39 h 115"/>
                <a:gd name="T24" fmla="*/ 69 w 69"/>
                <a:gd name="T25" fmla="*/ 58 h 115"/>
                <a:gd name="T26" fmla="*/ 69 w 69"/>
                <a:gd name="T27" fmla="*/ 73 h 115"/>
                <a:gd name="T28" fmla="*/ 65 w 69"/>
                <a:gd name="T29" fmla="*/ 88 h 115"/>
                <a:gd name="T30" fmla="*/ 58 w 69"/>
                <a:gd name="T31" fmla="*/ 100 h 115"/>
                <a:gd name="T32" fmla="*/ 50 w 69"/>
                <a:gd name="T33" fmla="*/ 108 h 115"/>
                <a:gd name="T34" fmla="*/ 42 w 69"/>
                <a:gd name="T35" fmla="*/ 111 h 115"/>
                <a:gd name="T36" fmla="*/ 34 w 69"/>
                <a:gd name="T37" fmla="*/ 115 h 115"/>
                <a:gd name="T38" fmla="*/ 23 w 69"/>
                <a:gd name="T39" fmla="*/ 111 h 115"/>
                <a:gd name="T40" fmla="*/ 15 w 69"/>
                <a:gd name="T41" fmla="*/ 108 h 115"/>
                <a:gd name="T42" fmla="*/ 8 w 69"/>
                <a:gd name="T43" fmla="*/ 96 h 115"/>
                <a:gd name="T44" fmla="*/ 0 w 69"/>
                <a:gd name="T45" fmla="*/ 77 h 115"/>
                <a:gd name="T46" fmla="*/ 0 w 69"/>
                <a:gd name="T47" fmla="*/ 58 h 115"/>
                <a:gd name="T48" fmla="*/ 15 w 69"/>
                <a:gd name="T49" fmla="*/ 58 h 115"/>
                <a:gd name="T50" fmla="*/ 15 w 69"/>
                <a:gd name="T51" fmla="*/ 81 h 115"/>
                <a:gd name="T52" fmla="*/ 19 w 69"/>
                <a:gd name="T53" fmla="*/ 96 h 115"/>
                <a:gd name="T54" fmla="*/ 23 w 69"/>
                <a:gd name="T55" fmla="*/ 104 h 115"/>
                <a:gd name="T56" fmla="*/ 31 w 69"/>
                <a:gd name="T57" fmla="*/ 108 h 115"/>
                <a:gd name="T58" fmla="*/ 34 w 69"/>
                <a:gd name="T59" fmla="*/ 108 h 115"/>
                <a:gd name="T60" fmla="*/ 38 w 69"/>
                <a:gd name="T61" fmla="*/ 108 h 115"/>
                <a:gd name="T62" fmla="*/ 42 w 69"/>
                <a:gd name="T63" fmla="*/ 104 h 115"/>
                <a:gd name="T64" fmla="*/ 46 w 69"/>
                <a:gd name="T65" fmla="*/ 100 h 115"/>
                <a:gd name="T66" fmla="*/ 50 w 69"/>
                <a:gd name="T67" fmla="*/ 92 h 115"/>
                <a:gd name="T68" fmla="*/ 54 w 69"/>
                <a:gd name="T69" fmla="*/ 73 h 115"/>
                <a:gd name="T70" fmla="*/ 54 w 69"/>
                <a:gd name="T71" fmla="*/ 54 h 115"/>
                <a:gd name="T72" fmla="*/ 54 w 69"/>
                <a:gd name="T73" fmla="*/ 35 h 115"/>
                <a:gd name="T74" fmla="*/ 50 w 69"/>
                <a:gd name="T75" fmla="*/ 19 h 115"/>
                <a:gd name="T76" fmla="*/ 46 w 69"/>
                <a:gd name="T77" fmla="*/ 12 h 115"/>
                <a:gd name="T78" fmla="*/ 42 w 69"/>
                <a:gd name="T79" fmla="*/ 8 h 115"/>
                <a:gd name="T80" fmla="*/ 38 w 69"/>
                <a:gd name="T81" fmla="*/ 4 h 115"/>
                <a:gd name="T82" fmla="*/ 34 w 69"/>
                <a:gd name="T83" fmla="*/ 4 h 115"/>
                <a:gd name="T84" fmla="*/ 31 w 69"/>
                <a:gd name="T85" fmla="*/ 4 h 115"/>
                <a:gd name="T86" fmla="*/ 27 w 69"/>
                <a:gd name="T87" fmla="*/ 8 h 115"/>
                <a:gd name="T88" fmla="*/ 19 w 69"/>
                <a:gd name="T89" fmla="*/ 19 h 115"/>
                <a:gd name="T90" fmla="*/ 19 w 69"/>
                <a:gd name="T91" fmla="*/ 31 h 115"/>
                <a:gd name="T92" fmla="*/ 15 w 69"/>
                <a:gd name="T93" fmla="*/ 46 h 115"/>
                <a:gd name="T94" fmla="*/ 15 w 69"/>
                <a:gd name="T95" fmla="*/ 58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5"/>
                <a:gd name="T146" fmla="*/ 69 w 69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5">
                  <a:moveTo>
                    <a:pt x="0" y="58"/>
                  </a:moveTo>
                  <a:lnTo>
                    <a:pt x="0" y="39"/>
                  </a:lnTo>
                  <a:lnTo>
                    <a:pt x="4" y="23"/>
                  </a:lnTo>
                  <a:lnTo>
                    <a:pt x="11" y="12"/>
                  </a:lnTo>
                  <a:lnTo>
                    <a:pt x="19" y="4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0" y="4"/>
                  </a:lnTo>
                  <a:lnTo>
                    <a:pt x="58" y="12"/>
                  </a:lnTo>
                  <a:lnTo>
                    <a:pt x="65" y="23"/>
                  </a:lnTo>
                  <a:lnTo>
                    <a:pt x="69" y="39"/>
                  </a:lnTo>
                  <a:lnTo>
                    <a:pt x="69" y="58"/>
                  </a:lnTo>
                  <a:lnTo>
                    <a:pt x="69" y="73"/>
                  </a:lnTo>
                  <a:lnTo>
                    <a:pt x="65" y="88"/>
                  </a:lnTo>
                  <a:lnTo>
                    <a:pt x="58" y="100"/>
                  </a:lnTo>
                  <a:lnTo>
                    <a:pt x="50" y="108"/>
                  </a:lnTo>
                  <a:lnTo>
                    <a:pt x="42" y="111"/>
                  </a:lnTo>
                  <a:lnTo>
                    <a:pt x="34" y="115"/>
                  </a:lnTo>
                  <a:lnTo>
                    <a:pt x="23" y="111"/>
                  </a:lnTo>
                  <a:lnTo>
                    <a:pt x="15" y="108"/>
                  </a:lnTo>
                  <a:lnTo>
                    <a:pt x="8" y="96"/>
                  </a:lnTo>
                  <a:lnTo>
                    <a:pt x="0" y="77"/>
                  </a:lnTo>
                  <a:lnTo>
                    <a:pt x="0" y="58"/>
                  </a:lnTo>
                  <a:close/>
                  <a:moveTo>
                    <a:pt x="15" y="58"/>
                  </a:moveTo>
                  <a:lnTo>
                    <a:pt x="15" y="81"/>
                  </a:lnTo>
                  <a:lnTo>
                    <a:pt x="19" y="96"/>
                  </a:lnTo>
                  <a:lnTo>
                    <a:pt x="23" y="104"/>
                  </a:lnTo>
                  <a:lnTo>
                    <a:pt x="31" y="108"/>
                  </a:lnTo>
                  <a:lnTo>
                    <a:pt x="34" y="108"/>
                  </a:lnTo>
                  <a:lnTo>
                    <a:pt x="38" y="108"/>
                  </a:lnTo>
                  <a:lnTo>
                    <a:pt x="42" y="104"/>
                  </a:lnTo>
                  <a:lnTo>
                    <a:pt x="46" y="100"/>
                  </a:lnTo>
                  <a:lnTo>
                    <a:pt x="50" y="92"/>
                  </a:lnTo>
                  <a:lnTo>
                    <a:pt x="54" y="73"/>
                  </a:lnTo>
                  <a:lnTo>
                    <a:pt x="54" y="54"/>
                  </a:lnTo>
                  <a:lnTo>
                    <a:pt x="54" y="35"/>
                  </a:lnTo>
                  <a:lnTo>
                    <a:pt x="50" y="19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1" y="4"/>
                  </a:lnTo>
                  <a:lnTo>
                    <a:pt x="27" y="8"/>
                  </a:lnTo>
                  <a:lnTo>
                    <a:pt x="19" y="19"/>
                  </a:lnTo>
                  <a:lnTo>
                    <a:pt x="19" y="31"/>
                  </a:lnTo>
                  <a:lnTo>
                    <a:pt x="15" y="46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42" name="Rectangle 279"/>
            <p:cNvSpPr>
              <a:spLocks noChangeArrowheads="1"/>
            </p:cNvSpPr>
            <p:nvPr/>
          </p:nvSpPr>
          <p:spPr bwMode="auto">
            <a:xfrm>
              <a:off x="5268" y="2749"/>
              <a:ext cx="8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3" name="Rectangle 280"/>
            <p:cNvSpPr>
              <a:spLocks noChangeArrowheads="1"/>
            </p:cNvSpPr>
            <p:nvPr/>
          </p:nvSpPr>
          <p:spPr bwMode="auto">
            <a:xfrm>
              <a:off x="188" y="2949"/>
              <a:ext cx="5084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9459" name="Object 281"/>
          <p:cNvGraphicFramePr>
            <a:graphicFrameLocks noChangeAspect="1"/>
          </p:cNvGraphicFramePr>
          <p:nvPr/>
        </p:nvGraphicFramePr>
        <p:xfrm>
          <a:off x="1600200" y="1981200"/>
          <a:ext cx="482600" cy="331788"/>
        </p:xfrm>
        <a:graphic>
          <a:graphicData uri="http://schemas.openxmlformats.org/presentationml/2006/ole">
            <p:oleObj spid="_x0000_s189443" name="Equation" r:id="rId5" imgW="203040" imgH="139680" progId="Equation.3">
              <p:embed/>
            </p:oleObj>
          </a:graphicData>
        </a:graphic>
      </p:graphicFrame>
      <p:graphicFrame>
        <p:nvGraphicFramePr>
          <p:cNvPr id="19460" name="Object 282"/>
          <p:cNvGraphicFramePr>
            <a:graphicFrameLocks noChangeAspect="1"/>
          </p:cNvGraphicFramePr>
          <p:nvPr/>
        </p:nvGraphicFramePr>
        <p:xfrm>
          <a:off x="457200" y="2743200"/>
          <a:ext cx="842963" cy="357188"/>
        </p:xfrm>
        <a:graphic>
          <a:graphicData uri="http://schemas.openxmlformats.org/presentationml/2006/ole">
            <p:oleObj spid="_x0000_s189444" name="Equation" r:id="rId6" imgW="330120" imgH="139680" progId="Equation.3">
              <p:embed/>
            </p:oleObj>
          </a:graphicData>
        </a:graphic>
      </p:graphicFrame>
      <p:sp>
        <p:nvSpPr>
          <p:cNvPr id="19467" name="Rectangle 283"/>
          <p:cNvSpPr>
            <a:spLocks noChangeArrowheads="1"/>
          </p:cNvSpPr>
          <p:nvPr/>
        </p:nvSpPr>
        <p:spPr bwMode="auto">
          <a:xfrm>
            <a:off x="3581400" y="1600200"/>
            <a:ext cx="175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>
                <a:solidFill>
                  <a:schemeClr val="accent2"/>
                </a:solidFill>
                <a:latin typeface="Comic Sans MS" pitchFamily="66" charset="0"/>
              </a:rPr>
              <a:t>to</a:t>
            </a:r>
          </a:p>
        </p:txBody>
      </p:sp>
      <p:sp>
        <p:nvSpPr>
          <p:cNvPr id="19468" name="Line 284"/>
          <p:cNvSpPr>
            <a:spLocks noChangeShapeType="1"/>
          </p:cNvSpPr>
          <p:nvPr/>
        </p:nvSpPr>
        <p:spPr bwMode="auto">
          <a:xfrm>
            <a:off x="7924800" y="243840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69" name="Line 285"/>
          <p:cNvSpPr>
            <a:spLocks noChangeShapeType="1"/>
          </p:cNvSpPr>
          <p:nvPr/>
        </p:nvSpPr>
        <p:spPr bwMode="auto">
          <a:xfrm flipV="1">
            <a:off x="1447800" y="4648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7" name="Rectangle 2"/>
          <p:cNvSpPr txBox="1">
            <a:spLocks noChangeArrowheads="1"/>
          </p:cNvSpPr>
          <p:nvPr/>
        </p:nvSpPr>
        <p:spPr bwMode="auto">
          <a:xfrm>
            <a:off x="457200" y="5029200"/>
            <a:ext cx="77724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General Problems for ML !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Machine Learning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4582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Up until now: how to reason in a model and how to make optimal decisions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Machine learning: </a:t>
            </a:r>
            <a:r>
              <a:rPr lang="en-US" dirty="0" smtClean="0"/>
              <a:t>how to acquire a model on the basis of data / experience</a:t>
            </a:r>
          </a:p>
          <a:p>
            <a:pPr lvl="1" eaLnBrk="1" hangingPunct="1"/>
            <a:r>
              <a:rPr lang="en-US" dirty="0" smtClean="0"/>
              <a:t>Learning parameters (e.g. probabilities)</a:t>
            </a:r>
          </a:p>
          <a:p>
            <a:pPr lvl="1" eaLnBrk="1" hangingPunct="1"/>
            <a:r>
              <a:rPr lang="en-US" dirty="0" smtClean="0"/>
              <a:t>Learning structure (e.g. BN graphs)</a:t>
            </a:r>
          </a:p>
          <a:p>
            <a:pPr lvl="1" eaLnBrk="1" hangingPunct="1"/>
            <a:r>
              <a:rPr lang="en-US" dirty="0" smtClean="0"/>
              <a:t>Learning hidden concepts (e.g. clustering)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8B5A9E0-7EB5-4FF0-AEB5-1FBEA79D2A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14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502, Lecture 14</a:t>
            </a:r>
            <a:endParaRPr lang="en-US"/>
          </a:p>
        </p:txBody>
      </p:sp>
      <p:sp>
        <p:nvSpPr>
          <p:cNvPr id="3482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0EF65D-7B98-4049-8984-2B8C8FF967C4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Problem (1)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8382000" cy="3810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We may need to multiply many very small numbers (underflows!)</a:t>
            </a:r>
          </a:p>
          <a:p>
            <a:pPr eaLnBrk="1" hangingPunct="1"/>
            <a:r>
              <a:rPr lang="en-US" sz="3200" dirty="0" smtClean="0">
                <a:solidFill>
                  <a:schemeClr val="accent2"/>
                </a:solidFill>
              </a:rPr>
              <a:t>Easy Solution:</a:t>
            </a:r>
          </a:p>
          <a:p>
            <a:pPr lvl="1" eaLnBrk="1" hangingPunct="1"/>
            <a:r>
              <a:rPr lang="en-US" sz="2800" dirty="0" smtClean="0"/>
              <a:t>Convert probabilities to logs and then </a:t>
            </a:r>
            <a:r>
              <a:rPr lang="en-US" sz="2800" dirty="0" smtClean="0"/>
              <a:t>sum</a:t>
            </a:r>
            <a:endParaRPr lang="en-US" sz="2800" dirty="0" smtClean="0"/>
          </a:p>
          <a:p>
            <a:pPr lvl="1" eaLnBrk="1" hangingPunct="1"/>
            <a:r>
              <a:rPr lang="en-US" sz="2800" dirty="0" smtClean="0"/>
              <a:t>To get the real probability (if you need it) go back to the antilog.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502, Lecture 14</a:t>
            </a:r>
            <a:endParaRPr lang="en-US"/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012853-DB56-44F6-91B9-292571C95D3B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Problem (2)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The probability matrix for n-grams is sparse</a:t>
            </a:r>
          </a:p>
          <a:p>
            <a:pPr eaLnBrk="1" hangingPunct="1"/>
            <a:r>
              <a:rPr lang="en-US" dirty="0" smtClean="0"/>
              <a:t>How can we assign a probability to a sequence where one of the component n-grams has a value of zero?</a:t>
            </a:r>
          </a:p>
          <a:p>
            <a:pPr eaLnBrk="1" hangingPunct="1"/>
            <a:r>
              <a:rPr lang="en-US" sz="3600" dirty="0" smtClean="0">
                <a:solidFill>
                  <a:schemeClr val="accent2"/>
                </a:solidFill>
              </a:rPr>
              <a:t>Solutions:</a:t>
            </a:r>
          </a:p>
          <a:p>
            <a:pPr lvl="1" eaLnBrk="1" hangingPunct="1"/>
            <a:r>
              <a:rPr lang="en-US" sz="2800" dirty="0" smtClean="0"/>
              <a:t>Add-one smoothing (Laplace Smoothing)</a:t>
            </a:r>
          </a:p>
          <a:p>
            <a:pPr lvl="1" eaLnBrk="1" hangingPunct="1"/>
            <a:r>
              <a:rPr lang="en-US" sz="2800" b="0" i="1" dirty="0" smtClean="0"/>
              <a:t>Good-Turing</a:t>
            </a:r>
          </a:p>
          <a:p>
            <a:pPr lvl="1" eaLnBrk="1" hangingPunct="1"/>
            <a:r>
              <a:rPr lang="en-US" sz="2800" b="0" i="1" dirty="0" smtClean="0"/>
              <a:t>Back off and Deleted Interpolation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502, Lecture 14</a:t>
            </a:r>
            <a:endParaRPr lang="en-US"/>
          </a:p>
        </p:txBody>
      </p:sp>
      <p:sp>
        <p:nvSpPr>
          <p:cNvPr id="20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8FC6D1-9D18-464C-8BE8-7D4684C3790B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2049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Add-One</a:t>
            </a:r>
          </a:p>
        </p:txBody>
      </p:sp>
      <p:sp>
        <p:nvSpPr>
          <p:cNvPr id="20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7772400" cy="2438400"/>
          </a:xfrm>
        </p:spPr>
        <p:txBody>
          <a:bodyPr/>
          <a:lstStyle/>
          <a:p>
            <a:pPr eaLnBrk="1" hangingPunct="1"/>
            <a:r>
              <a:rPr lang="en-US" dirty="0" smtClean="0"/>
              <a:t>Make the zero counts 1.</a:t>
            </a:r>
          </a:p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Rationale:</a:t>
            </a:r>
            <a:r>
              <a:rPr lang="en-US" dirty="0" smtClean="0"/>
              <a:t> If you had seen these “rare” events chances are you would only have seen them once.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0494" name="Rectangle 4"/>
          <p:cNvSpPr>
            <a:spLocks noChangeArrowheads="1"/>
          </p:cNvSpPr>
          <p:nvPr/>
        </p:nvSpPr>
        <p:spPr bwMode="auto">
          <a:xfrm>
            <a:off x="404812" y="3733800"/>
            <a:ext cx="1828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i="1" u="sng" dirty="0">
                <a:solidFill>
                  <a:schemeClr val="accent2"/>
                </a:solidFill>
                <a:latin typeface="Comic Sans MS" pitchFamily="66" charset="0"/>
              </a:rPr>
              <a:t>unigram</a:t>
            </a:r>
            <a:endParaRPr lang="en-US" sz="2800" b="1" i="1" u="sng" dirty="0">
              <a:latin typeface="Comic Sans MS" pitchFamily="66" charset="0"/>
            </a:endParaRPr>
          </a:p>
        </p:txBody>
      </p:sp>
      <p:graphicFrame>
        <p:nvGraphicFramePr>
          <p:cNvPr id="20482" name="Object 6"/>
          <p:cNvGraphicFramePr>
            <a:graphicFrameLocks noChangeAspect="1"/>
          </p:cNvGraphicFramePr>
          <p:nvPr/>
        </p:nvGraphicFramePr>
        <p:xfrm>
          <a:off x="2309812" y="3657600"/>
          <a:ext cx="2057400" cy="965200"/>
        </p:xfrm>
        <a:graphic>
          <a:graphicData uri="http://schemas.openxmlformats.org/presentationml/2006/ole">
            <p:oleObj spid="_x0000_s190466" name="Equation" r:id="rId4" imgW="838080" imgH="393480" progId="Equation.3">
              <p:embed/>
            </p:oleObj>
          </a:graphicData>
        </a:graphic>
      </p:graphicFrame>
      <p:graphicFrame>
        <p:nvGraphicFramePr>
          <p:cNvPr id="20483" name="Object 9"/>
          <p:cNvGraphicFramePr>
            <a:graphicFrameLocks noChangeAspect="1"/>
          </p:cNvGraphicFramePr>
          <p:nvPr/>
        </p:nvGraphicFramePr>
        <p:xfrm>
          <a:off x="5434012" y="3505200"/>
          <a:ext cx="2719388" cy="1150938"/>
        </p:xfrm>
        <a:graphic>
          <a:graphicData uri="http://schemas.openxmlformats.org/presentationml/2006/ole">
            <p:oleObj spid="_x0000_s190467" name="Equation" r:id="rId5" imgW="1079280" imgH="457200" progId="Equation.3">
              <p:embed/>
            </p:oleObj>
          </a:graphicData>
        </a:graphic>
      </p:graphicFrame>
      <p:sp>
        <p:nvSpPr>
          <p:cNvPr id="20495" name="Line 10"/>
          <p:cNvSpPr>
            <a:spLocks noChangeShapeType="1"/>
          </p:cNvSpPr>
          <p:nvPr/>
        </p:nvSpPr>
        <p:spPr bwMode="auto">
          <a:xfrm>
            <a:off x="4595812" y="4114800"/>
            <a:ext cx="533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graphicFrame>
        <p:nvGraphicFramePr>
          <p:cNvPr id="20484" name="Object 11"/>
          <p:cNvGraphicFramePr>
            <a:graphicFrameLocks noChangeAspect="1"/>
          </p:cNvGraphicFramePr>
          <p:nvPr/>
        </p:nvGraphicFramePr>
        <p:xfrm>
          <a:off x="457200" y="4724400"/>
          <a:ext cx="2400300" cy="1055688"/>
        </p:xfrm>
        <a:graphic>
          <a:graphicData uri="http://schemas.openxmlformats.org/presentationml/2006/ole">
            <p:oleObj spid="_x0000_s190468" name="Equation" r:id="rId6" imgW="952200" imgH="419040" progId="Equation.3">
              <p:embed/>
            </p:oleObj>
          </a:graphicData>
        </a:graphic>
      </p:graphicFrame>
      <p:graphicFrame>
        <p:nvGraphicFramePr>
          <p:cNvPr id="20485" name="Object 12"/>
          <p:cNvGraphicFramePr>
            <a:graphicFrameLocks noChangeAspect="1"/>
          </p:cNvGraphicFramePr>
          <p:nvPr/>
        </p:nvGraphicFramePr>
        <p:xfrm>
          <a:off x="4419600" y="4724400"/>
          <a:ext cx="4000500" cy="1055688"/>
        </p:xfrm>
        <a:graphic>
          <a:graphicData uri="http://schemas.openxmlformats.org/presentationml/2006/ole">
            <p:oleObj spid="_x0000_s190469" name="Equation" r:id="rId7" imgW="1587240" imgH="419040" progId="Equation.3">
              <p:embed/>
            </p:oleObj>
          </a:graphicData>
        </a:graphic>
      </p:graphicFrame>
      <p:sp>
        <p:nvSpPr>
          <p:cNvPr id="20496" name="Line 13"/>
          <p:cNvSpPr>
            <a:spLocks noChangeShapeType="1"/>
          </p:cNvSpPr>
          <p:nvPr/>
        </p:nvSpPr>
        <p:spPr bwMode="auto">
          <a:xfrm>
            <a:off x="3505200" y="5257800"/>
            <a:ext cx="533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0497" name="Rectangle 15"/>
          <p:cNvSpPr>
            <a:spLocks noChangeArrowheads="1"/>
          </p:cNvSpPr>
          <p:nvPr/>
        </p:nvSpPr>
        <p:spPr bwMode="auto">
          <a:xfrm>
            <a:off x="3810000" y="5638800"/>
            <a:ext cx="274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i="1" dirty="0" smtClean="0">
                <a:solidFill>
                  <a:schemeClr val="accent2"/>
                </a:solidFill>
                <a:latin typeface="Comic Sans MS" pitchFamily="66" charset="0"/>
              </a:rPr>
              <a:t>Pseudo-counts</a:t>
            </a:r>
            <a:endParaRPr lang="en-US" sz="280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4" name="Rectangle 213"/>
          <p:cNvSpPr>
            <a:spLocks noChangeArrowheads="1"/>
          </p:cNvSpPr>
          <p:nvPr/>
        </p:nvSpPr>
        <p:spPr bwMode="auto">
          <a:xfrm>
            <a:off x="228600" y="24384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>
                <a:latin typeface="Comic Sans MS" pitchFamily="66" charset="0"/>
              </a:rPr>
              <a:t>Corpus: ~10,000 sentences, 1616 word types</a:t>
            </a:r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502,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41FBCF3E-8344-4834-A30B-F331C3BDDD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502, Lecture 14</a:t>
            </a:r>
            <a:endParaRPr lang="en-US"/>
          </a:p>
        </p:txBody>
      </p:sp>
      <p:sp>
        <p:nvSpPr>
          <p:cNvPr id="2151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CA1CA0-4E01-4BF1-876E-26BB65FDA22C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21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Add-One: Bigram</a:t>
            </a:r>
          </a:p>
        </p:txBody>
      </p:sp>
      <p:graphicFrame>
        <p:nvGraphicFramePr>
          <p:cNvPr id="21506" name="Object 9"/>
          <p:cNvGraphicFramePr>
            <a:graphicFrameLocks noChangeAspect="1"/>
          </p:cNvGraphicFramePr>
          <p:nvPr>
            <p:ph sz="half" idx="1"/>
          </p:nvPr>
        </p:nvGraphicFramePr>
        <p:xfrm>
          <a:off x="304800" y="3810000"/>
          <a:ext cx="3429000" cy="863600"/>
        </p:xfrm>
        <a:graphic>
          <a:graphicData uri="http://schemas.openxmlformats.org/presentationml/2006/ole">
            <p:oleObj spid="_x0000_s191490" name="Equation" r:id="rId4" imgW="1663560" imgH="419040" progId="Equation.3">
              <p:embed/>
            </p:oleObj>
          </a:graphicData>
        </a:graphic>
      </p:graphicFrame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3886200" y="4267200"/>
            <a:ext cx="533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graphicFrame>
        <p:nvGraphicFramePr>
          <p:cNvPr id="21507" name="Object 13"/>
          <p:cNvGraphicFramePr>
            <a:graphicFrameLocks noChangeAspect="1"/>
          </p:cNvGraphicFramePr>
          <p:nvPr/>
        </p:nvGraphicFramePr>
        <p:xfrm>
          <a:off x="4495800" y="3733800"/>
          <a:ext cx="4486275" cy="987425"/>
        </p:xfrm>
        <a:graphic>
          <a:graphicData uri="http://schemas.openxmlformats.org/presentationml/2006/ole">
            <p:oleObj spid="_x0000_s191491" name="Equation" r:id="rId5" imgW="1904760" imgH="419040" progId="Equation.3">
              <p:embed/>
            </p:oleObj>
          </a:graphicData>
        </a:graphic>
      </p:graphicFrame>
      <p:graphicFrame>
        <p:nvGraphicFramePr>
          <p:cNvPr id="21508" name="Object 19"/>
          <p:cNvGraphicFramePr>
            <a:graphicFrameLocks noChangeAspect="1"/>
          </p:cNvGraphicFramePr>
          <p:nvPr/>
        </p:nvGraphicFramePr>
        <p:xfrm>
          <a:off x="2209800" y="4953000"/>
          <a:ext cx="6459538" cy="987425"/>
        </p:xfrm>
        <a:graphic>
          <a:graphicData uri="http://schemas.openxmlformats.org/presentationml/2006/ole">
            <p:oleObj spid="_x0000_s191492" name="Equation" r:id="rId6" imgW="2743200" imgH="419040" progId="Equation.3">
              <p:embed/>
            </p:oleObj>
          </a:graphicData>
        </a:graphic>
      </p:graphicFrame>
      <p:sp>
        <p:nvSpPr>
          <p:cNvPr id="21516" name="Line 20"/>
          <p:cNvSpPr>
            <a:spLocks noChangeShapeType="1"/>
          </p:cNvSpPr>
          <p:nvPr/>
        </p:nvSpPr>
        <p:spPr bwMode="auto">
          <a:xfrm>
            <a:off x="1371600" y="5486400"/>
            <a:ext cx="533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1517" name="Rectangle 21"/>
          <p:cNvSpPr>
            <a:spLocks noChangeArrowheads="1"/>
          </p:cNvSpPr>
          <p:nvPr/>
        </p:nvSpPr>
        <p:spPr bwMode="auto">
          <a:xfrm>
            <a:off x="381000" y="5105400"/>
            <a:ext cx="1828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i="1">
                <a:solidFill>
                  <a:schemeClr val="accent2"/>
                </a:solidFill>
                <a:latin typeface="Comic Sans MS" pitchFamily="66" charset="0"/>
              </a:rPr>
              <a:t>……</a:t>
            </a:r>
            <a:endParaRPr lang="en-US" sz="2800" i="1">
              <a:latin typeface="Comic Sans MS" pitchFamily="66" charset="0"/>
            </a:endParaRPr>
          </a:p>
        </p:txBody>
      </p:sp>
      <p:grpSp>
        <p:nvGrpSpPr>
          <p:cNvPr id="2" name="Group 22"/>
          <p:cNvGrpSpPr>
            <a:grpSpLocks noChangeAspect="1"/>
          </p:cNvGrpSpPr>
          <p:nvPr/>
        </p:nvGrpSpPr>
        <p:grpSpPr bwMode="auto">
          <a:xfrm>
            <a:off x="1981200" y="1143000"/>
            <a:ext cx="6172200" cy="2087563"/>
            <a:chOff x="1544" y="2092"/>
            <a:chExt cx="2672" cy="904"/>
          </a:xfrm>
        </p:grpSpPr>
        <p:sp>
          <p:nvSpPr>
            <p:cNvPr id="21522" name="AutoShape 23"/>
            <p:cNvSpPr>
              <a:spLocks noChangeAspect="1" noChangeArrowheads="1" noTextEdit="1"/>
            </p:cNvSpPr>
            <p:nvPr/>
          </p:nvSpPr>
          <p:spPr bwMode="auto">
            <a:xfrm>
              <a:off x="1544" y="2092"/>
              <a:ext cx="2672" cy="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1544" y="2092"/>
              <a:ext cx="2672" cy="904"/>
              <a:chOff x="1544" y="2092"/>
              <a:chExt cx="2672" cy="904"/>
            </a:xfrm>
          </p:grpSpPr>
          <p:sp>
            <p:nvSpPr>
              <p:cNvPr id="21526" name="Rectangle 25"/>
              <p:cNvSpPr>
                <a:spLocks noChangeArrowheads="1"/>
              </p:cNvSpPr>
              <p:nvPr/>
            </p:nvSpPr>
            <p:spPr bwMode="auto">
              <a:xfrm>
                <a:off x="1544" y="2092"/>
                <a:ext cx="2672" cy="904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7" name="Rectangle 26"/>
              <p:cNvSpPr>
                <a:spLocks noChangeArrowheads="1"/>
              </p:cNvSpPr>
              <p:nvPr/>
            </p:nvSpPr>
            <p:spPr bwMode="auto">
              <a:xfrm>
                <a:off x="1552" y="2096"/>
                <a:ext cx="2650" cy="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8" name="Rectangle 27"/>
              <p:cNvSpPr>
                <a:spLocks noChangeArrowheads="1"/>
              </p:cNvSpPr>
              <p:nvPr/>
            </p:nvSpPr>
            <p:spPr bwMode="auto">
              <a:xfrm>
                <a:off x="1552" y="210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9" name="Rectangle 28"/>
              <p:cNvSpPr>
                <a:spLocks noChangeArrowheads="1"/>
              </p:cNvSpPr>
              <p:nvPr/>
            </p:nvSpPr>
            <p:spPr bwMode="auto">
              <a:xfrm>
                <a:off x="1888" y="210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0" name="Rectangle 29"/>
              <p:cNvSpPr>
                <a:spLocks noChangeArrowheads="1"/>
              </p:cNvSpPr>
              <p:nvPr/>
            </p:nvSpPr>
            <p:spPr bwMode="auto">
              <a:xfrm>
                <a:off x="1904" y="210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1" name="Freeform 30"/>
              <p:cNvSpPr>
                <a:spLocks/>
              </p:cNvSpPr>
              <p:nvPr/>
            </p:nvSpPr>
            <p:spPr bwMode="auto">
              <a:xfrm>
                <a:off x="2044" y="2118"/>
                <a:ext cx="26" cy="60"/>
              </a:xfrm>
              <a:custGeom>
                <a:avLst/>
                <a:gdLst>
                  <a:gd name="T0" fmla="*/ 26 w 26"/>
                  <a:gd name="T1" fmla="*/ 58 h 60"/>
                  <a:gd name="T2" fmla="*/ 26 w 26"/>
                  <a:gd name="T3" fmla="*/ 60 h 60"/>
                  <a:gd name="T4" fmla="*/ 0 w 26"/>
                  <a:gd name="T5" fmla="*/ 60 h 60"/>
                  <a:gd name="T6" fmla="*/ 0 w 26"/>
                  <a:gd name="T7" fmla="*/ 58 h 60"/>
                  <a:gd name="T8" fmla="*/ 2 w 26"/>
                  <a:gd name="T9" fmla="*/ 58 h 60"/>
                  <a:gd name="T10" fmla="*/ 6 w 26"/>
                  <a:gd name="T11" fmla="*/ 58 h 60"/>
                  <a:gd name="T12" fmla="*/ 8 w 26"/>
                  <a:gd name="T13" fmla="*/ 56 h 60"/>
                  <a:gd name="T14" fmla="*/ 8 w 26"/>
                  <a:gd name="T15" fmla="*/ 54 h 60"/>
                  <a:gd name="T16" fmla="*/ 8 w 26"/>
                  <a:gd name="T17" fmla="*/ 50 h 60"/>
                  <a:gd name="T18" fmla="*/ 8 w 26"/>
                  <a:gd name="T19" fmla="*/ 10 h 60"/>
                  <a:gd name="T20" fmla="*/ 8 w 26"/>
                  <a:gd name="T21" fmla="*/ 6 h 60"/>
                  <a:gd name="T22" fmla="*/ 8 w 26"/>
                  <a:gd name="T23" fmla="*/ 4 h 60"/>
                  <a:gd name="T24" fmla="*/ 8 w 26"/>
                  <a:gd name="T25" fmla="*/ 4 h 60"/>
                  <a:gd name="T26" fmla="*/ 6 w 26"/>
                  <a:gd name="T27" fmla="*/ 2 h 60"/>
                  <a:gd name="T28" fmla="*/ 4 w 26"/>
                  <a:gd name="T29" fmla="*/ 2 h 60"/>
                  <a:gd name="T30" fmla="*/ 2 w 26"/>
                  <a:gd name="T31" fmla="*/ 2 h 60"/>
                  <a:gd name="T32" fmla="*/ 0 w 26"/>
                  <a:gd name="T33" fmla="*/ 2 h 60"/>
                  <a:gd name="T34" fmla="*/ 0 w 26"/>
                  <a:gd name="T35" fmla="*/ 0 h 60"/>
                  <a:gd name="T36" fmla="*/ 26 w 26"/>
                  <a:gd name="T37" fmla="*/ 0 h 60"/>
                  <a:gd name="T38" fmla="*/ 26 w 26"/>
                  <a:gd name="T39" fmla="*/ 2 h 60"/>
                  <a:gd name="T40" fmla="*/ 24 w 26"/>
                  <a:gd name="T41" fmla="*/ 2 h 60"/>
                  <a:gd name="T42" fmla="*/ 20 w 26"/>
                  <a:gd name="T43" fmla="*/ 2 h 60"/>
                  <a:gd name="T44" fmla="*/ 18 w 26"/>
                  <a:gd name="T45" fmla="*/ 4 h 60"/>
                  <a:gd name="T46" fmla="*/ 18 w 26"/>
                  <a:gd name="T47" fmla="*/ 6 h 60"/>
                  <a:gd name="T48" fmla="*/ 18 w 26"/>
                  <a:gd name="T49" fmla="*/ 10 h 60"/>
                  <a:gd name="T50" fmla="*/ 18 w 26"/>
                  <a:gd name="T51" fmla="*/ 50 h 60"/>
                  <a:gd name="T52" fmla="*/ 18 w 26"/>
                  <a:gd name="T53" fmla="*/ 52 h 60"/>
                  <a:gd name="T54" fmla="*/ 18 w 26"/>
                  <a:gd name="T55" fmla="*/ 56 h 60"/>
                  <a:gd name="T56" fmla="*/ 18 w 26"/>
                  <a:gd name="T57" fmla="*/ 56 h 60"/>
                  <a:gd name="T58" fmla="*/ 20 w 26"/>
                  <a:gd name="T59" fmla="*/ 58 h 60"/>
                  <a:gd name="T60" fmla="*/ 22 w 26"/>
                  <a:gd name="T61" fmla="*/ 58 h 60"/>
                  <a:gd name="T62" fmla="*/ 24 w 26"/>
                  <a:gd name="T63" fmla="*/ 58 h 60"/>
                  <a:gd name="T64" fmla="*/ 26 w 26"/>
                  <a:gd name="T65" fmla="*/ 58 h 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"/>
                  <a:gd name="T100" fmla="*/ 0 h 60"/>
                  <a:gd name="T101" fmla="*/ 26 w 26"/>
                  <a:gd name="T102" fmla="*/ 60 h 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" h="60">
                    <a:moveTo>
                      <a:pt x="26" y="58"/>
                    </a:moveTo>
                    <a:lnTo>
                      <a:pt x="26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2" y="58"/>
                    </a:lnTo>
                    <a:lnTo>
                      <a:pt x="6" y="58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50"/>
                    </a:lnTo>
                    <a:lnTo>
                      <a:pt x="8" y="10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0" y="2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8" y="10"/>
                    </a:lnTo>
                    <a:lnTo>
                      <a:pt x="18" y="50"/>
                    </a:lnTo>
                    <a:lnTo>
                      <a:pt x="18" y="52"/>
                    </a:lnTo>
                    <a:lnTo>
                      <a:pt x="18" y="56"/>
                    </a:lnTo>
                    <a:lnTo>
                      <a:pt x="20" y="58"/>
                    </a:lnTo>
                    <a:lnTo>
                      <a:pt x="22" y="58"/>
                    </a:lnTo>
                    <a:lnTo>
                      <a:pt x="24" y="58"/>
                    </a:lnTo>
                    <a:lnTo>
                      <a:pt x="26" y="5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532" name="Rectangle 31"/>
              <p:cNvSpPr>
                <a:spLocks noChangeArrowheads="1"/>
              </p:cNvSpPr>
              <p:nvPr/>
            </p:nvSpPr>
            <p:spPr bwMode="auto">
              <a:xfrm>
                <a:off x="2152" y="210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3" name="Freeform 32"/>
              <p:cNvSpPr>
                <a:spLocks/>
              </p:cNvSpPr>
              <p:nvPr/>
            </p:nvSpPr>
            <p:spPr bwMode="auto">
              <a:xfrm>
                <a:off x="2294" y="2138"/>
                <a:ext cx="62" cy="40"/>
              </a:xfrm>
              <a:custGeom>
                <a:avLst/>
                <a:gdLst>
                  <a:gd name="T0" fmla="*/ 0 w 62"/>
                  <a:gd name="T1" fmla="*/ 0 h 40"/>
                  <a:gd name="T2" fmla="*/ 16 w 62"/>
                  <a:gd name="T3" fmla="*/ 0 h 40"/>
                  <a:gd name="T4" fmla="*/ 16 w 62"/>
                  <a:gd name="T5" fmla="*/ 0 h 40"/>
                  <a:gd name="T6" fmla="*/ 14 w 62"/>
                  <a:gd name="T7" fmla="*/ 2 h 40"/>
                  <a:gd name="T8" fmla="*/ 12 w 62"/>
                  <a:gd name="T9" fmla="*/ 2 h 40"/>
                  <a:gd name="T10" fmla="*/ 12 w 62"/>
                  <a:gd name="T11" fmla="*/ 2 h 40"/>
                  <a:gd name="T12" fmla="*/ 12 w 62"/>
                  <a:gd name="T13" fmla="*/ 4 h 40"/>
                  <a:gd name="T14" fmla="*/ 12 w 62"/>
                  <a:gd name="T15" fmla="*/ 6 h 40"/>
                  <a:gd name="T16" fmla="*/ 14 w 62"/>
                  <a:gd name="T17" fmla="*/ 8 h 40"/>
                  <a:gd name="T18" fmla="*/ 22 w 62"/>
                  <a:gd name="T19" fmla="*/ 30 h 40"/>
                  <a:gd name="T20" fmla="*/ 30 w 62"/>
                  <a:gd name="T21" fmla="*/ 10 h 40"/>
                  <a:gd name="T22" fmla="*/ 28 w 62"/>
                  <a:gd name="T23" fmla="*/ 6 h 40"/>
                  <a:gd name="T24" fmla="*/ 26 w 62"/>
                  <a:gd name="T25" fmla="*/ 4 h 40"/>
                  <a:gd name="T26" fmla="*/ 26 w 62"/>
                  <a:gd name="T27" fmla="*/ 2 h 40"/>
                  <a:gd name="T28" fmla="*/ 24 w 62"/>
                  <a:gd name="T29" fmla="*/ 2 h 40"/>
                  <a:gd name="T30" fmla="*/ 22 w 62"/>
                  <a:gd name="T31" fmla="*/ 0 h 40"/>
                  <a:gd name="T32" fmla="*/ 22 w 62"/>
                  <a:gd name="T33" fmla="*/ 0 h 40"/>
                  <a:gd name="T34" fmla="*/ 40 w 62"/>
                  <a:gd name="T35" fmla="*/ 0 h 40"/>
                  <a:gd name="T36" fmla="*/ 40 w 62"/>
                  <a:gd name="T37" fmla="*/ 0 h 40"/>
                  <a:gd name="T38" fmla="*/ 38 w 62"/>
                  <a:gd name="T39" fmla="*/ 2 h 40"/>
                  <a:gd name="T40" fmla="*/ 36 w 62"/>
                  <a:gd name="T41" fmla="*/ 2 h 40"/>
                  <a:gd name="T42" fmla="*/ 36 w 62"/>
                  <a:gd name="T43" fmla="*/ 4 h 40"/>
                  <a:gd name="T44" fmla="*/ 36 w 62"/>
                  <a:gd name="T45" fmla="*/ 4 h 40"/>
                  <a:gd name="T46" fmla="*/ 36 w 62"/>
                  <a:gd name="T47" fmla="*/ 6 h 40"/>
                  <a:gd name="T48" fmla="*/ 36 w 62"/>
                  <a:gd name="T49" fmla="*/ 6 h 40"/>
                  <a:gd name="T50" fmla="*/ 46 w 62"/>
                  <a:gd name="T51" fmla="*/ 28 h 40"/>
                  <a:gd name="T52" fmla="*/ 54 w 62"/>
                  <a:gd name="T53" fmla="*/ 8 h 40"/>
                  <a:gd name="T54" fmla="*/ 56 w 62"/>
                  <a:gd name="T55" fmla="*/ 4 h 40"/>
                  <a:gd name="T56" fmla="*/ 56 w 62"/>
                  <a:gd name="T57" fmla="*/ 4 h 40"/>
                  <a:gd name="T58" fmla="*/ 56 w 62"/>
                  <a:gd name="T59" fmla="*/ 2 h 40"/>
                  <a:gd name="T60" fmla="*/ 54 w 62"/>
                  <a:gd name="T61" fmla="*/ 2 h 40"/>
                  <a:gd name="T62" fmla="*/ 52 w 62"/>
                  <a:gd name="T63" fmla="*/ 2 h 40"/>
                  <a:gd name="T64" fmla="*/ 50 w 62"/>
                  <a:gd name="T65" fmla="*/ 0 h 40"/>
                  <a:gd name="T66" fmla="*/ 50 w 62"/>
                  <a:gd name="T67" fmla="*/ 0 h 40"/>
                  <a:gd name="T68" fmla="*/ 62 w 62"/>
                  <a:gd name="T69" fmla="*/ 0 h 40"/>
                  <a:gd name="T70" fmla="*/ 62 w 62"/>
                  <a:gd name="T71" fmla="*/ 0 h 40"/>
                  <a:gd name="T72" fmla="*/ 60 w 62"/>
                  <a:gd name="T73" fmla="*/ 2 h 40"/>
                  <a:gd name="T74" fmla="*/ 56 w 62"/>
                  <a:gd name="T75" fmla="*/ 6 h 40"/>
                  <a:gd name="T76" fmla="*/ 44 w 62"/>
                  <a:gd name="T77" fmla="*/ 40 h 40"/>
                  <a:gd name="T78" fmla="*/ 42 w 62"/>
                  <a:gd name="T79" fmla="*/ 40 h 40"/>
                  <a:gd name="T80" fmla="*/ 32 w 62"/>
                  <a:gd name="T81" fmla="*/ 14 h 40"/>
                  <a:gd name="T82" fmla="*/ 20 w 62"/>
                  <a:gd name="T83" fmla="*/ 40 h 40"/>
                  <a:gd name="T84" fmla="*/ 18 w 62"/>
                  <a:gd name="T85" fmla="*/ 40 h 40"/>
                  <a:gd name="T86" fmla="*/ 6 w 62"/>
                  <a:gd name="T87" fmla="*/ 8 h 40"/>
                  <a:gd name="T88" fmla="*/ 4 w 62"/>
                  <a:gd name="T89" fmla="*/ 4 h 40"/>
                  <a:gd name="T90" fmla="*/ 2 w 62"/>
                  <a:gd name="T91" fmla="*/ 2 h 40"/>
                  <a:gd name="T92" fmla="*/ 2 w 62"/>
                  <a:gd name="T93" fmla="*/ 2 h 40"/>
                  <a:gd name="T94" fmla="*/ 0 w 62"/>
                  <a:gd name="T95" fmla="*/ 0 h 40"/>
                  <a:gd name="T96" fmla="*/ 0 w 62"/>
                  <a:gd name="T97" fmla="*/ 0 h 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2"/>
                  <a:gd name="T148" fmla="*/ 0 h 40"/>
                  <a:gd name="T149" fmla="*/ 62 w 62"/>
                  <a:gd name="T150" fmla="*/ 40 h 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2" h="40">
                    <a:moveTo>
                      <a:pt x="0" y="0"/>
                    </a:moveTo>
                    <a:lnTo>
                      <a:pt x="16" y="0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4" y="8"/>
                    </a:lnTo>
                    <a:lnTo>
                      <a:pt x="22" y="30"/>
                    </a:lnTo>
                    <a:lnTo>
                      <a:pt x="30" y="10"/>
                    </a:lnTo>
                    <a:lnTo>
                      <a:pt x="28" y="6"/>
                    </a:lnTo>
                    <a:lnTo>
                      <a:pt x="26" y="4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40" y="0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6" y="4"/>
                    </a:lnTo>
                    <a:lnTo>
                      <a:pt x="36" y="6"/>
                    </a:lnTo>
                    <a:lnTo>
                      <a:pt x="46" y="28"/>
                    </a:lnTo>
                    <a:lnTo>
                      <a:pt x="54" y="8"/>
                    </a:lnTo>
                    <a:lnTo>
                      <a:pt x="56" y="4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2" y="2"/>
                    </a:lnTo>
                    <a:lnTo>
                      <a:pt x="50" y="0"/>
                    </a:lnTo>
                    <a:lnTo>
                      <a:pt x="62" y="0"/>
                    </a:lnTo>
                    <a:lnTo>
                      <a:pt x="60" y="2"/>
                    </a:lnTo>
                    <a:lnTo>
                      <a:pt x="56" y="6"/>
                    </a:lnTo>
                    <a:lnTo>
                      <a:pt x="44" y="40"/>
                    </a:lnTo>
                    <a:lnTo>
                      <a:pt x="42" y="40"/>
                    </a:lnTo>
                    <a:lnTo>
                      <a:pt x="32" y="14"/>
                    </a:lnTo>
                    <a:lnTo>
                      <a:pt x="20" y="40"/>
                    </a:lnTo>
                    <a:lnTo>
                      <a:pt x="18" y="4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534" name="Freeform 33"/>
              <p:cNvSpPr>
                <a:spLocks noEditPoints="1"/>
              </p:cNvSpPr>
              <p:nvPr/>
            </p:nvSpPr>
            <p:spPr bwMode="auto">
              <a:xfrm>
                <a:off x="2358" y="2136"/>
                <a:ext cx="36" cy="42"/>
              </a:xfrm>
              <a:custGeom>
                <a:avLst/>
                <a:gdLst>
                  <a:gd name="T0" fmla="*/ 18 w 36"/>
                  <a:gd name="T1" fmla="*/ 38 h 42"/>
                  <a:gd name="T2" fmla="*/ 14 w 36"/>
                  <a:gd name="T3" fmla="*/ 40 h 42"/>
                  <a:gd name="T4" fmla="*/ 10 w 36"/>
                  <a:gd name="T5" fmla="*/ 42 h 42"/>
                  <a:gd name="T6" fmla="*/ 2 w 36"/>
                  <a:gd name="T7" fmla="*/ 40 h 42"/>
                  <a:gd name="T8" fmla="*/ 0 w 36"/>
                  <a:gd name="T9" fmla="*/ 32 h 42"/>
                  <a:gd name="T10" fmla="*/ 0 w 36"/>
                  <a:gd name="T11" fmla="*/ 28 h 42"/>
                  <a:gd name="T12" fmla="*/ 8 w 36"/>
                  <a:gd name="T13" fmla="*/ 22 h 42"/>
                  <a:gd name="T14" fmla="*/ 22 w 36"/>
                  <a:gd name="T15" fmla="*/ 16 h 42"/>
                  <a:gd name="T16" fmla="*/ 22 w 36"/>
                  <a:gd name="T17" fmla="*/ 10 h 42"/>
                  <a:gd name="T18" fmla="*/ 18 w 36"/>
                  <a:gd name="T19" fmla="*/ 4 h 42"/>
                  <a:gd name="T20" fmla="*/ 12 w 36"/>
                  <a:gd name="T21" fmla="*/ 4 h 42"/>
                  <a:gd name="T22" fmla="*/ 10 w 36"/>
                  <a:gd name="T23" fmla="*/ 6 h 42"/>
                  <a:gd name="T24" fmla="*/ 8 w 36"/>
                  <a:gd name="T25" fmla="*/ 12 h 42"/>
                  <a:gd name="T26" fmla="*/ 8 w 36"/>
                  <a:gd name="T27" fmla="*/ 14 h 42"/>
                  <a:gd name="T28" fmla="*/ 6 w 36"/>
                  <a:gd name="T29" fmla="*/ 16 h 42"/>
                  <a:gd name="T30" fmla="*/ 2 w 36"/>
                  <a:gd name="T31" fmla="*/ 14 h 42"/>
                  <a:gd name="T32" fmla="*/ 2 w 36"/>
                  <a:gd name="T33" fmla="*/ 12 h 42"/>
                  <a:gd name="T34" fmla="*/ 6 w 36"/>
                  <a:gd name="T35" fmla="*/ 4 h 42"/>
                  <a:gd name="T36" fmla="*/ 16 w 36"/>
                  <a:gd name="T37" fmla="*/ 0 h 42"/>
                  <a:gd name="T38" fmla="*/ 24 w 36"/>
                  <a:gd name="T39" fmla="*/ 2 h 42"/>
                  <a:gd name="T40" fmla="*/ 28 w 36"/>
                  <a:gd name="T41" fmla="*/ 6 h 42"/>
                  <a:gd name="T42" fmla="*/ 28 w 36"/>
                  <a:gd name="T43" fmla="*/ 14 h 42"/>
                  <a:gd name="T44" fmla="*/ 28 w 36"/>
                  <a:gd name="T45" fmla="*/ 32 h 42"/>
                  <a:gd name="T46" fmla="*/ 30 w 36"/>
                  <a:gd name="T47" fmla="*/ 36 h 42"/>
                  <a:gd name="T48" fmla="*/ 30 w 36"/>
                  <a:gd name="T49" fmla="*/ 36 h 42"/>
                  <a:gd name="T50" fmla="*/ 32 w 36"/>
                  <a:gd name="T51" fmla="*/ 36 h 42"/>
                  <a:gd name="T52" fmla="*/ 34 w 36"/>
                  <a:gd name="T53" fmla="*/ 36 h 42"/>
                  <a:gd name="T54" fmla="*/ 36 w 36"/>
                  <a:gd name="T55" fmla="*/ 36 h 42"/>
                  <a:gd name="T56" fmla="*/ 26 w 36"/>
                  <a:gd name="T57" fmla="*/ 42 h 42"/>
                  <a:gd name="T58" fmla="*/ 22 w 36"/>
                  <a:gd name="T59" fmla="*/ 40 h 42"/>
                  <a:gd name="T60" fmla="*/ 22 w 36"/>
                  <a:gd name="T61" fmla="*/ 36 h 42"/>
                  <a:gd name="T62" fmla="*/ 22 w 36"/>
                  <a:gd name="T63" fmla="*/ 18 h 42"/>
                  <a:gd name="T64" fmla="*/ 14 w 36"/>
                  <a:gd name="T65" fmla="*/ 22 h 42"/>
                  <a:gd name="T66" fmla="*/ 8 w 36"/>
                  <a:gd name="T67" fmla="*/ 26 h 42"/>
                  <a:gd name="T68" fmla="*/ 6 w 36"/>
                  <a:gd name="T69" fmla="*/ 30 h 42"/>
                  <a:gd name="T70" fmla="*/ 8 w 36"/>
                  <a:gd name="T71" fmla="*/ 34 h 42"/>
                  <a:gd name="T72" fmla="*/ 14 w 36"/>
                  <a:gd name="T73" fmla="*/ 36 h 42"/>
                  <a:gd name="T74" fmla="*/ 22 w 36"/>
                  <a:gd name="T75" fmla="*/ 32 h 4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6"/>
                  <a:gd name="T115" fmla="*/ 0 h 42"/>
                  <a:gd name="T116" fmla="*/ 36 w 36"/>
                  <a:gd name="T117" fmla="*/ 42 h 4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6" h="42">
                    <a:moveTo>
                      <a:pt x="22" y="36"/>
                    </a:moveTo>
                    <a:lnTo>
                      <a:pt x="18" y="38"/>
                    </a:lnTo>
                    <a:lnTo>
                      <a:pt x="16" y="40"/>
                    </a:lnTo>
                    <a:lnTo>
                      <a:pt x="14" y="40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6" y="42"/>
                    </a:lnTo>
                    <a:lnTo>
                      <a:pt x="2" y="40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4" y="24"/>
                    </a:lnTo>
                    <a:lnTo>
                      <a:pt x="8" y="22"/>
                    </a:lnTo>
                    <a:lnTo>
                      <a:pt x="12" y="18"/>
                    </a:lnTo>
                    <a:lnTo>
                      <a:pt x="22" y="16"/>
                    </a:lnTo>
                    <a:lnTo>
                      <a:pt x="22" y="14"/>
                    </a:lnTo>
                    <a:lnTo>
                      <a:pt x="22" y="10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4" y="2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8" y="10"/>
                    </a:lnTo>
                    <a:lnTo>
                      <a:pt x="28" y="14"/>
                    </a:lnTo>
                    <a:lnTo>
                      <a:pt x="28" y="28"/>
                    </a:lnTo>
                    <a:lnTo>
                      <a:pt x="28" y="32"/>
                    </a:lnTo>
                    <a:lnTo>
                      <a:pt x="30" y="34"/>
                    </a:lnTo>
                    <a:lnTo>
                      <a:pt x="30" y="36"/>
                    </a:lnTo>
                    <a:lnTo>
                      <a:pt x="32" y="36"/>
                    </a:lnTo>
                    <a:lnTo>
                      <a:pt x="34" y="36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24" y="42"/>
                    </a:lnTo>
                    <a:lnTo>
                      <a:pt x="22" y="40"/>
                    </a:lnTo>
                    <a:lnTo>
                      <a:pt x="22" y="38"/>
                    </a:lnTo>
                    <a:lnTo>
                      <a:pt x="22" y="36"/>
                    </a:lnTo>
                    <a:close/>
                    <a:moveTo>
                      <a:pt x="22" y="32"/>
                    </a:moveTo>
                    <a:lnTo>
                      <a:pt x="22" y="18"/>
                    </a:lnTo>
                    <a:lnTo>
                      <a:pt x="16" y="20"/>
                    </a:lnTo>
                    <a:lnTo>
                      <a:pt x="14" y="22"/>
                    </a:lnTo>
                    <a:lnTo>
                      <a:pt x="10" y="24"/>
                    </a:lnTo>
                    <a:lnTo>
                      <a:pt x="8" y="26"/>
                    </a:lnTo>
                    <a:lnTo>
                      <a:pt x="8" y="28"/>
                    </a:lnTo>
                    <a:lnTo>
                      <a:pt x="6" y="30"/>
                    </a:lnTo>
                    <a:lnTo>
                      <a:pt x="8" y="32"/>
                    </a:lnTo>
                    <a:lnTo>
                      <a:pt x="8" y="34"/>
                    </a:lnTo>
                    <a:lnTo>
                      <a:pt x="10" y="36"/>
                    </a:lnTo>
                    <a:lnTo>
                      <a:pt x="14" y="36"/>
                    </a:lnTo>
                    <a:lnTo>
                      <a:pt x="16" y="36"/>
                    </a:lnTo>
                    <a:lnTo>
                      <a:pt x="22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535" name="Freeform 34"/>
              <p:cNvSpPr>
                <a:spLocks/>
              </p:cNvSpPr>
              <p:nvPr/>
            </p:nvSpPr>
            <p:spPr bwMode="auto">
              <a:xfrm>
                <a:off x="2396" y="2136"/>
                <a:ext cx="42" cy="42"/>
              </a:xfrm>
              <a:custGeom>
                <a:avLst/>
                <a:gdLst>
                  <a:gd name="T0" fmla="*/ 12 w 42"/>
                  <a:gd name="T1" fmla="*/ 10 h 42"/>
                  <a:gd name="T2" fmla="*/ 16 w 42"/>
                  <a:gd name="T3" fmla="*/ 4 h 42"/>
                  <a:gd name="T4" fmla="*/ 20 w 42"/>
                  <a:gd name="T5" fmla="*/ 2 h 42"/>
                  <a:gd name="T6" fmla="*/ 26 w 42"/>
                  <a:gd name="T7" fmla="*/ 0 h 42"/>
                  <a:gd name="T8" fmla="*/ 28 w 42"/>
                  <a:gd name="T9" fmla="*/ 2 h 42"/>
                  <a:gd name="T10" fmla="*/ 30 w 42"/>
                  <a:gd name="T11" fmla="*/ 2 h 42"/>
                  <a:gd name="T12" fmla="*/ 32 w 42"/>
                  <a:gd name="T13" fmla="*/ 4 h 42"/>
                  <a:gd name="T14" fmla="*/ 34 w 42"/>
                  <a:gd name="T15" fmla="*/ 8 h 42"/>
                  <a:gd name="T16" fmla="*/ 36 w 42"/>
                  <a:gd name="T17" fmla="*/ 10 h 42"/>
                  <a:gd name="T18" fmla="*/ 36 w 42"/>
                  <a:gd name="T19" fmla="*/ 16 h 42"/>
                  <a:gd name="T20" fmla="*/ 36 w 42"/>
                  <a:gd name="T21" fmla="*/ 32 h 42"/>
                  <a:gd name="T22" fmla="*/ 36 w 42"/>
                  <a:gd name="T23" fmla="*/ 36 h 42"/>
                  <a:gd name="T24" fmla="*/ 36 w 42"/>
                  <a:gd name="T25" fmla="*/ 38 h 42"/>
                  <a:gd name="T26" fmla="*/ 36 w 42"/>
                  <a:gd name="T27" fmla="*/ 38 h 42"/>
                  <a:gd name="T28" fmla="*/ 38 w 42"/>
                  <a:gd name="T29" fmla="*/ 40 h 42"/>
                  <a:gd name="T30" fmla="*/ 38 w 42"/>
                  <a:gd name="T31" fmla="*/ 40 h 42"/>
                  <a:gd name="T32" fmla="*/ 42 w 42"/>
                  <a:gd name="T33" fmla="*/ 40 h 42"/>
                  <a:gd name="T34" fmla="*/ 42 w 42"/>
                  <a:gd name="T35" fmla="*/ 42 h 42"/>
                  <a:gd name="T36" fmla="*/ 22 w 42"/>
                  <a:gd name="T37" fmla="*/ 42 h 42"/>
                  <a:gd name="T38" fmla="*/ 22 w 42"/>
                  <a:gd name="T39" fmla="*/ 40 h 42"/>
                  <a:gd name="T40" fmla="*/ 24 w 42"/>
                  <a:gd name="T41" fmla="*/ 40 h 42"/>
                  <a:gd name="T42" fmla="*/ 26 w 42"/>
                  <a:gd name="T43" fmla="*/ 40 h 42"/>
                  <a:gd name="T44" fmla="*/ 26 w 42"/>
                  <a:gd name="T45" fmla="*/ 40 h 42"/>
                  <a:gd name="T46" fmla="*/ 28 w 42"/>
                  <a:gd name="T47" fmla="*/ 38 h 42"/>
                  <a:gd name="T48" fmla="*/ 28 w 42"/>
                  <a:gd name="T49" fmla="*/ 36 h 42"/>
                  <a:gd name="T50" fmla="*/ 28 w 42"/>
                  <a:gd name="T51" fmla="*/ 36 h 42"/>
                  <a:gd name="T52" fmla="*/ 28 w 42"/>
                  <a:gd name="T53" fmla="*/ 32 h 42"/>
                  <a:gd name="T54" fmla="*/ 28 w 42"/>
                  <a:gd name="T55" fmla="*/ 16 h 42"/>
                  <a:gd name="T56" fmla="*/ 28 w 42"/>
                  <a:gd name="T57" fmla="*/ 12 h 42"/>
                  <a:gd name="T58" fmla="*/ 26 w 42"/>
                  <a:gd name="T59" fmla="*/ 8 h 42"/>
                  <a:gd name="T60" fmla="*/ 24 w 42"/>
                  <a:gd name="T61" fmla="*/ 8 h 42"/>
                  <a:gd name="T62" fmla="*/ 22 w 42"/>
                  <a:gd name="T63" fmla="*/ 6 h 42"/>
                  <a:gd name="T64" fmla="*/ 16 w 42"/>
                  <a:gd name="T65" fmla="*/ 8 h 42"/>
                  <a:gd name="T66" fmla="*/ 12 w 42"/>
                  <a:gd name="T67" fmla="*/ 12 h 42"/>
                  <a:gd name="T68" fmla="*/ 12 w 42"/>
                  <a:gd name="T69" fmla="*/ 32 h 42"/>
                  <a:gd name="T70" fmla="*/ 12 w 42"/>
                  <a:gd name="T71" fmla="*/ 36 h 42"/>
                  <a:gd name="T72" fmla="*/ 12 w 42"/>
                  <a:gd name="T73" fmla="*/ 38 h 42"/>
                  <a:gd name="T74" fmla="*/ 12 w 42"/>
                  <a:gd name="T75" fmla="*/ 38 h 42"/>
                  <a:gd name="T76" fmla="*/ 14 w 42"/>
                  <a:gd name="T77" fmla="*/ 40 h 42"/>
                  <a:gd name="T78" fmla="*/ 16 w 42"/>
                  <a:gd name="T79" fmla="*/ 40 h 42"/>
                  <a:gd name="T80" fmla="*/ 18 w 42"/>
                  <a:gd name="T81" fmla="*/ 40 h 42"/>
                  <a:gd name="T82" fmla="*/ 18 w 42"/>
                  <a:gd name="T83" fmla="*/ 42 h 42"/>
                  <a:gd name="T84" fmla="*/ 0 w 42"/>
                  <a:gd name="T85" fmla="*/ 42 h 42"/>
                  <a:gd name="T86" fmla="*/ 0 w 42"/>
                  <a:gd name="T87" fmla="*/ 40 h 42"/>
                  <a:gd name="T88" fmla="*/ 0 w 42"/>
                  <a:gd name="T89" fmla="*/ 40 h 42"/>
                  <a:gd name="T90" fmla="*/ 2 w 42"/>
                  <a:gd name="T91" fmla="*/ 40 h 42"/>
                  <a:gd name="T92" fmla="*/ 4 w 42"/>
                  <a:gd name="T93" fmla="*/ 38 h 42"/>
                  <a:gd name="T94" fmla="*/ 4 w 42"/>
                  <a:gd name="T95" fmla="*/ 36 h 42"/>
                  <a:gd name="T96" fmla="*/ 4 w 42"/>
                  <a:gd name="T97" fmla="*/ 32 h 42"/>
                  <a:gd name="T98" fmla="*/ 4 w 42"/>
                  <a:gd name="T99" fmla="*/ 18 h 42"/>
                  <a:gd name="T100" fmla="*/ 4 w 42"/>
                  <a:gd name="T101" fmla="*/ 12 h 42"/>
                  <a:gd name="T102" fmla="*/ 4 w 42"/>
                  <a:gd name="T103" fmla="*/ 8 h 42"/>
                  <a:gd name="T104" fmla="*/ 4 w 42"/>
                  <a:gd name="T105" fmla="*/ 8 h 42"/>
                  <a:gd name="T106" fmla="*/ 4 w 42"/>
                  <a:gd name="T107" fmla="*/ 6 h 42"/>
                  <a:gd name="T108" fmla="*/ 2 w 42"/>
                  <a:gd name="T109" fmla="*/ 6 h 42"/>
                  <a:gd name="T110" fmla="*/ 2 w 42"/>
                  <a:gd name="T111" fmla="*/ 6 h 42"/>
                  <a:gd name="T112" fmla="*/ 0 w 42"/>
                  <a:gd name="T113" fmla="*/ 6 h 42"/>
                  <a:gd name="T114" fmla="*/ 0 w 42"/>
                  <a:gd name="T115" fmla="*/ 6 h 42"/>
                  <a:gd name="T116" fmla="*/ 0 w 42"/>
                  <a:gd name="T117" fmla="*/ 6 h 42"/>
                  <a:gd name="T118" fmla="*/ 10 w 42"/>
                  <a:gd name="T119" fmla="*/ 0 h 42"/>
                  <a:gd name="T120" fmla="*/ 12 w 42"/>
                  <a:gd name="T121" fmla="*/ 0 h 42"/>
                  <a:gd name="T122" fmla="*/ 12 w 42"/>
                  <a:gd name="T123" fmla="*/ 10 h 4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2"/>
                  <a:gd name="T187" fmla="*/ 0 h 42"/>
                  <a:gd name="T188" fmla="*/ 42 w 42"/>
                  <a:gd name="T189" fmla="*/ 42 h 4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2" h="42">
                    <a:moveTo>
                      <a:pt x="12" y="10"/>
                    </a:moveTo>
                    <a:lnTo>
                      <a:pt x="16" y="4"/>
                    </a:lnTo>
                    <a:lnTo>
                      <a:pt x="20" y="2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2" y="4"/>
                    </a:lnTo>
                    <a:lnTo>
                      <a:pt x="34" y="8"/>
                    </a:lnTo>
                    <a:lnTo>
                      <a:pt x="36" y="10"/>
                    </a:lnTo>
                    <a:lnTo>
                      <a:pt x="36" y="16"/>
                    </a:lnTo>
                    <a:lnTo>
                      <a:pt x="36" y="32"/>
                    </a:lnTo>
                    <a:lnTo>
                      <a:pt x="36" y="36"/>
                    </a:lnTo>
                    <a:lnTo>
                      <a:pt x="36" y="38"/>
                    </a:lnTo>
                    <a:lnTo>
                      <a:pt x="38" y="40"/>
                    </a:lnTo>
                    <a:lnTo>
                      <a:pt x="42" y="40"/>
                    </a:lnTo>
                    <a:lnTo>
                      <a:pt x="42" y="42"/>
                    </a:lnTo>
                    <a:lnTo>
                      <a:pt x="22" y="42"/>
                    </a:lnTo>
                    <a:lnTo>
                      <a:pt x="22" y="40"/>
                    </a:lnTo>
                    <a:lnTo>
                      <a:pt x="24" y="40"/>
                    </a:lnTo>
                    <a:lnTo>
                      <a:pt x="26" y="40"/>
                    </a:lnTo>
                    <a:lnTo>
                      <a:pt x="28" y="38"/>
                    </a:lnTo>
                    <a:lnTo>
                      <a:pt x="28" y="36"/>
                    </a:lnTo>
                    <a:lnTo>
                      <a:pt x="28" y="32"/>
                    </a:lnTo>
                    <a:lnTo>
                      <a:pt x="28" y="16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4" y="8"/>
                    </a:lnTo>
                    <a:lnTo>
                      <a:pt x="22" y="6"/>
                    </a:lnTo>
                    <a:lnTo>
                      <a:pt x="16" y="8"/>
                    </a:lnTo>
                    <a:lnTo>
                      <a:pt x="12" y="12"/>
                    </a:lnTo>
                    <a:lnTo>
                      <a:pt x="12" y="32"/>
                    </a:lnTo>
                    <a:lnTo>
                      <a:pt x="12" y="36"/>
                    </a:lnTo>
                    <a:lnTo>
                      <a:pt x="12" y="38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8" y="40"/>
                    </a:lnTo>
                    <a:lnTo>
                      <a:pt x="18" y="42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2" y="40"/>
                    </a:lnTo>
                    <a:lnTo>
                      <a:pt x="4" y="38"/>
                    </a:lnTo>
                    <a:lnTo>
                      <a:pt x="4" y="36"/>
                    </a:lnTo>
                    <a:lnTo>
                      <a:pt x="4" y="32"/>
                    </a:lnTo>
                    <a:lnTo>
                      <a:pt x="4" y="18"/>
                    </a:lnTo>
                    <a:lnTo>
                      <a:pt x="4" y="12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536" name="Freeform 35"/>
              <p:cNvSpPr>
                <a:spLocks/>
              </p:cNvSpPr>
              <p:nvPr/>
            </p:nvSpPr>
            <p:spPr bwMode="auto">
              <a:xfrm>
                <a:off x="2438" y="2126"/>
                <a:ext cx="24" cy="52"/>
              </a:xfrm>
              <a:custGeom>
                <a:avLst/>
                <a:gdLst>
                  <a:gd name="T0" fmla="*/ 14 w 24"/>
                  <a:gd name="T1" fmla="*/ 0 h 52"/>
                  <a:gd name="T2" fmla="*/ 14 w 24"/>
                  <a:gd name="T3" fmla="*/ 12 h 52"/>
                  <a:gd name="T4" fmla="*/ 22 w 24"/>
                  <a:gd name="T5" fmla="*/ 12 h 52"/>
                  <a:gd name="T6" fmla="*/ 22 w 24"/>
                  <a:gd name="T7" fmla="*/ 14 h 52"/>
                  <a:gd name="T8" fmla="*/ 14 w 24"/>
                  <a:gd name="T9" fmla="*/ 14 h 52"/>
                  <a:gd name="T10" fmla="*/ 14 w 24"/>
                  <a:gd name="T11" fmla="*/ 40 h 52"/>
                  <a:gd name="T12" fmla="*/ 14 w 24"/>
                  <a:gd name="T13" fmla="*/ 44 h 52"/>
                  <a:gd name="T14" fmla="*/ 14 w 24"/>
                  <a:gd name="T15" fmla="*/ 46 h 52"/>
                  <a:gd name="T16" fmla="*/ 16 w 24"/>
                  <a:gd name="T17" fmla="*/ 46 h 52"/>
                  <a:gd name="T18" fmla="*/ 18 w 24"/>
                  <a:gd name="T19" fmla="*/ 46 h 52"/>
                  <a:gd name="T20" fmla="*/ 20 w 24"/>
                  <a:gd name="T21" fmla="*/ 46 h 52"/>
                  <a:gd name="T22" fmla="*/ 20 w 24"/>
                  <a:gd name="T23" fmla="*/ 46 h 52"/>
                  <a:gd name="T24" fmla="*/ 22 w 24"/>
                  <a:gd name="T25" fmla="*/ 46 h 52"/>
                  <a:gd name="T26" fmla="*/ 22 w 24"/>
                  <a:gd name="T27" fmla="*/ 44 h 52"/>
                  <a:gd name="T28" fmla="*/ 24 w 24"/>
                  <a:gd name="T29" fmla="*/ 44 h 52"/>
                  <a:gd name="T30" fmla="*/ 22 w 24"/>
                  <a:gd name="T31" fmla="*/ 48 h 52"/>
                  <a:gd name="T32" fmla="*/ 20 w 24"/>
                  <a:gd name="T33" fmla="*/ 50 h 52"/>
                  <a:gd name="T34" fmla="*/ 18 w 24"/>
                  <a:gd name="T35" fmla="*/ 52 h 52"/>
                  <a:gd name="T36" fmla="*/ 14 w 24"/>
                  <a:gd name="T37" fmla="*/ 52 h 52"/>
                  <a:gd name="T38" fmla="*/ 12 w 24"/>
                  <a:gd name="T39" fmla="*/ 52 h 52"/>
                  <a:gd name="T40" fmla="*/ 10 w 24"/>
                  <a:gd name="T41" fmla="*/ 50 h 52"/>
                  <a:gd name="T42" fmla="*/ 8 w 24"/>
                  <a:gd name="T43" fmla="*/ 50 h 52"/>
                  <a:gd name="T44" fmla="*/ 8 w 24"/>
                  <a:gd name="T45" fmla="*/ 48 h 52"/>
                  <a:gd name="T46" fmla="*/ 6 w 24"/>
                  <a:gd name="T47" fmla="*/ 46 h 52"/>
                  <a:gd name="T48" fmla="*/ 6 w 24"/>
                  <a:gd name="T49" fmla="*/ 42 h 52"/>
                  <a:gd name="T50" fmla="*/ 6 w 24"/>
                  <a:gd name="T51" fmla="*/ 14 h 52"/>
                  <a:gd name="T52" fmla="*/ 0 w 24"/>
                  <a:gd name="T53" fmla="*/ 14 h 52"/>
                  <a:gd name="T54" fmla="*/ 0 w 24"/>
                  <a:gd name="T55" fmla="*/ 14 h 52"/>
                  <a:gd name="T56" fmla="*/ 2 w 24"/>
                  <a:gd name="T57" fmla="*/ 12 h 52"/>
                  <a:gd name="T58" fmla="*/ 4 w 24"/>
                  <a:gd name="T59" fmla="*/ 10 h 52"/>
                  <a:gd name="T60" fmla="*/ 8 w 24"/>
                  <a:gd name="T61" fmla="*/ 8 h 52"/>
                  <a:gd name="T62" fmla="*/ 10 w 24"/>
                  <a:gd name="T63" fmla="*/ 6 h 52"/>
                  <a:gd name="T64" fmla="*/ 12 w 24"/>
                  <a:gd name="T65" fmla="*/ 2 h 52"/>
                  <a:gd name="T66" fmla="*/ 12 w 24"/>
                  <a:gd name="T67" fmla="*/ 0 h 52"/>
                  <a:gd name="T68" fmla="*/ 14 w 24"/>
                  <a:gd name="T69" fmla="*/ 0 h 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"/>
                  <a:gd name="T106" fmla="*/ 0 h 52"/>
                  <a:gd name="T107" fmla="*/ 24 w 24"/>
                  <a:gd name="T108" fmla="*/ 52 h 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" h="52">
                    <a:moveTo>
                      <a:pt x="14" y="0"/>
                    </a:moveTo>
                    <a:lnTo>
                      <a:pt x="14" y="12"/>
                    </a:lnTo>
                    <a:lnTo>
                      <a:pt x="22" y="12"/>
                    </a:lnTo>
                    <a:lnTo>
                      <a:pt x="22" y="14"/>
                    </a:lnTo>
                    <a:lnTo>
                      <a:pt x="14" y="14"/>
                    </a:lnTo>
                    <a:lnTo>
                      <a:pt x="14" y="40"/>
                    </a:lnTo>
                    <a:lnTo>
                      <a:pt x="14" y="44"/>
                    </a:lnTo>
                    <a:lnTo>
                      <a:pt x="14" y="46"/>
                    </a:lnTo>
                    <a:lnTo>
                      <a:pt x="16" y="46"/>
                    </a:lnTo>
                    <a:lnTo>
                      <a:pt x="18" y="46"/>
                    </a:lnTo>
                    <a:lnTo>
                      <a:pt x="20" y="46"/>
                    </a:lnTo>
                    <a:lnTo>
                      <a:pt x="22" y="46"/>
                    </a:lnTo>
                    <a:lnTo>
                      <a:pt x="22" y="44"/>
                    </a:lnTo>
                    <a:lnTo>
                      <a:pt x="24" y="44"/>
                    </a:lnTo>
                    <a:lnTo>
                      <a:pt x="22" y="48"/>
                    </a:lnTo>
                    <a:lnTo>
                      <a:pt x="20" y="50"/>
                    </a:lnTo>
                    <a:lnTo>
                      <a:pt x="18" y="52"/>
                    </a:lnTo>
                    <a:lnTo>
                      <a:pt x="14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8" y="48"/>
                    </a:lnTo>
                    <a:lnTo>
                      <a:pt x="6" y="46"/>
                    </a:lnTo>
                    <a:lnTo>
                      <a:pt x="6" y="42"/>
                    </a:lnTo>
                    <a:lnTo>
                      <a:pt x="6" y="14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537" name="Rectangle 36"/>
              <p:cNvSpPr>
                <a:spLocks noChangeArrowheads="1"/>
              </p:cNvSpPr>
              <p:nvPr/>
            </p:nvSpPr>
            <p:spPr bwMode="auto">
              <a:xfrm>
                <a:off x="2496" y="210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8" name="Freeform 37"/>
              <p:cNvSpPr>
                <a:spLocks/>
              </p:cNvSpPr>
              <p:nvPr/>
            </p:nvSpPr>
            <p:spPr bwMode="auto">
              <a:xfrm>
                <a:off x="2632" y="2126"/>
                <a:ext cx="24" cy="52"/>
              </a:xfrm>
              <a:custGeom>
                <a:avLst/>
                <a:gdLst>
                  <a:gd name="T0" fmla="*/ 14 w 24"/>
                  <a:gd name="T1" fmla="*/ 0 h 52"/>
                  <a:gd name="T2" fmla="*/ 14 w 24"/>
                  <a:gd name="T3" fmla="*/ 12 h 52"/>
                  <a:gd name="T4" fmla="*/ 22 w 24"/>
                  <a:gd name="T5" fmla="*/ 12 h 52"/>
                  <a:gd name="T6" fmla="*/ 22 w 24"/>
                  <a:gd name="T7" fmla="*/ 14 h 52"/>
                  <a:gd name="T8" fmla="*/ 14 w 24"/>
                  <a:gd name="T9" fmla="*/ 14 h 52"/>
                  <a:gd name="T10" fmla="*/ 14 w 24"/>
                  <a:gd name="T11" fmla="*/ 40 h 52"/>
                  <a:gd name="T12" fmla="*/ 14 w 24"/>
                  <a:gd name="T13" fmla="*/ 44 h 52"/>
                  <a:gd name="T14" fmla="*/ 14 w 24"/>
                  <a:gd name="T15" fmla="*/ 46 h 52"/>
                  <a:gd name="T16" fmla="*/ 16 w 24"/>
                  <a:gd name="T17" fmla="*/ 46 h 52"/>
                  <a:gd name="T18" fmla="*/ 18 w 24"/>
                  <a:gd name="T19" fmla="*/ 46 h 52"/>
                  <a:gd name="T20" fmla="*/ 18 w 24"/>
                  <a:gd name="T21" fmla="*/ 46 h 52"/>
                  <a:gd name="T22" fmla="*/ 20 w 24"/>
                  <a:gd name="T23" fmla="*/ 46 h 52"/>
                  <a:gd name="T24" fmla="*/ 22 w 24"/>
                  <a:gd name="T25" fmla="*/ 46 h 52"/>
                  <a:gd name="T26" fmla="*/ 22 w 24"/>
                  <a:gd name="T27" fmla="*/ 44 h 52"/>
                  <a:gd name="T28" fmla="*/ 24 w 24"/>
                  <a:gd name="T29" fmla="*/ 44 h 52"/>
                  <a:gd name="T30" fmla="*/ 22 w 24"/>
                  <a:gd name="T31" fmla="*/ 48 h 52"/>
                  <a:gd name="T32" fmla="*/ 20 w 24"/>
                  <a:gd name="T33" fmla="*/ 50 h 52"/>
                  <a:gd name="T34" fmla="*/ 16 w 24"/>
                  <a:gd name="T35" fmla="*/ 52 h 52"/>
                  <a:gd name="T36" fmla="*/ 14 w 24"/>
                  <a:gd name="T37" fmla="*/ 52 h 52"/>
                  <a:gd name="T38" fmla="*/ 12 w 24"/>
                  <a:gd name="T39" fmla="*/ 52 h 52"/>
                  <a:gd name="T40" fmla="*/ 10 w 24"/>
                  <a:gd name="T41" fmla="*/ 50 h 52"/>
                  <a:gd name="T42" fmla="*/ 8 w 24"/>
                  <a:gd name="T43" fmla="*/ 50 h 52"/>
                  <a:gd name="T44" fmla="*/ 6 w 24"/>
                  <a:gd name="T45" fmla="*/ 48 h 52"/>
                  <a:gd name="T46" fmla="*/ 6 w 24"/>
                  <a:gd name="T47" fmla="*/ 46 h 52"/>
                  <a:gd name="T48" fmla="*/ 6 w 24"/>
                  <a:gd name="T49" fmla="*/ 42 h 52"/>
                  <a:gd name="T50" fmla="*/ 6 w 24"/>
                  <a:gd name="T51" fmla="*/ 14 h 52"/>
                  <a:gd name="T52" fmla="*/ 0 w 24"/>
                  <a:gd name="T53" fmla="*/ 14 h 52"/>
                  <a:gd name="T54" fmla="*/ 0 w 24"/>
                  <a:gd name="T55" fmla="*/ 14 h 52"/>
                  <a:gd name="T56" fmla="*/ 2 w 24"/>
                  <a:gd name="T57" fmla="*/ 12 h 52"/>
                  <a:gd name="T58" fmla="*/ 4 w 24"/>
                  <a:gd name="T59" fmla="*/ 10 h 52"/>
                  <a:gd name="T60" fmla="*/ 8 w 24"/>
                  <a:gd name="T61" fmla="*/ 8 h 52"/>
                  <a:gd name="T62" fmla="*/ 10 w 24"/>
                  <a:gd name="T63" fmla="*/ 6 h 52"/>
                  <a:gd name="T64" fmla="*/ 10 w 24"/>
                  <a:gd name="T65" fmla="*/ 2 h 52"/>
                  <a:gd name="T66" fmla="*/ 12 w 24"/>
                  <a:gd name="T67" fmla="*/ 0 h 52"/>
                  <a:gd name="T68" fmla="*/ 14 w 24"/>
                  <a:gd name="T69" fmla="*/ 0 h 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"/>
                  <a:gd name="T106" fmla="*/ 0 h 52"/>
                  <a:gd name="T107" fmla="*/ 24 w 24"/>
                  <a:gd name="T108" fmla="*/ 52 h 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" h="52">
                    <a:moveTo>
                      <a:pt x="14" y="0"/>
                    </a:moveTo>
                    <a:lnTo>
                      <a:pt x="14" y="12"/>
                    </a:lnTo>
                    <a:lnTo>
                      <a:pt x="22" y="12"/>
                    </a:lnTo>
                    <a:lnTo>
                      <a:pt x="22" y="14"/>
                    </a:lnTo>
                    <a:lnTo>
                      <a:pt x="14" y="14"/>
                    </a:lnTo>
                    <a:lnTo>
                      <a:pt x="14" y="40"/>
                    </a:lnTo>
                    <a:lnTo>
                      <a:pt x="14" y="44"/>
                    </a:lnTo>
                    <a:lnTo>
                      <a:pt x="14" y="46"/>
                    </a:lnTo>
                    <a:lnTo>
                      <a:pt x="16" y="46"/>
                    </a:lnTo>
                    <a:lnTo>
                      <a:pt x="18" y="46"/>
                    </a:lnTo>
                    <a:lnTo>
                      <a:pt x="20" y="46"/>
                    </a:lnTo>
                    <a:lnTo>
                      <a:pt x="22" y="46"/>
                    </a:lnTo>
                    <a:lnTo>
                      <a:pt x="22" y="44"/>
                    </a:lnTo>
                    <a:lnTo>
                      <a:pt x="24" y="44"/>
                    </a:lnTo>
                    <a:lnTo>
                      <a:pt x="22" y="48"/>
                    </a:lnTo>
                    <a:lnTo>
                      <a:pt x="20" y="50"/>
                    </a:lnTo>
                    <a:lnTo>
                      <a:pt x="16" y="52"/>
                    </a:lnTo>
                    <a:lnTo>
                      <a:pt x="14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6" y="42"/>
                    </a:lnTo>
                    <a:lnTo>
                      <a:pt x="6" y="14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539" name="Freeform 38"/>
              <p:cNvSpPr>
                <a:spLocks noEditPoints="1"/>
              </p:cNvSpPr>
              <p:nvPr/>
            </p:nvSpPr>
            <p:spPr bwMode="auto">
              <a:xfrm>
                <a:off x="2658" y="2136"/>
                <a:ext cx="38" cy="42"/>
              </a:xfrm>
              <a:custGeom>
                <a:avLst/>
                <a:gdLst>
                  <a:gd name="T0" fmla="*/ 20 w 38"/>
                  <a:gd name="T1" fmla="*/ 0 h 42"/>
                  <a:gd name="T2" fmla="*/ 26 w 38"/>
                  <a:gd name="T3" fmla="*/ 2 h 42"/>
                  <a:gd name="T4" fmla="*/ 30 w 38"/>
                  <a:gd name="T5" fmla="*/ 4 h 42"/>
                  <a:gd name="T6" fmla="*/ 34 w 38"/>
                  <a:gd name="T7" fmla="*/ 8 h 42"/>
                  <a:gd name="T8" fmla="*/ 38 w 38"/>
                  <a:gd name="T9" fmla="*/ 14 h 42"/>
                  <a:gd name="T10" fmla="*/ 38 w 38"/>
                  <a:gd name="T11" fmla="*/ 20 h 42"/>
                  <a:gd name="T12" fmla="*/ 38 w 38"/>
                  <a:gd name="T13" fmla="*/ 26 h 42"/>
                  <a:gd name="T14" fmla="*/ 36 w 38"/>
                  <a:gd name="T15" fmla="*/ 32 h 42"/>
                  <a:gd name="T16" fmla="*/ 32 w 38"/>
                  <a:gd name="T17" fmla="*/ 36 h 42"/>
                  <a:gd name="T18" fmla="*/ 28 w 38"/>
                  <a:gd name="T19" fmla="*/ 40 h 42"/>
                  <a:gd name="T20" fmla="*/ 24 w 38"/>
                  <a:gd name="T21" fmla="*/ 42 h 42"/>
                  <a:gd name="T22" fmla="*/ 20 w 38"/>
                  <a:gd name="T23" fmla="*/ 42 h 42"/>
                  <a:gd name="T24" fmla="*/ 14 w 38"/>
                  <a:gd name="T25" fmla="*/ 42 h 42"/>
                  <a:gd name="T26" fmla="*/ 10 w 38"/>
                  <a:gd name="T27" fmla="*/ 38 h 42"/>
                  <a:gd name="T28" fmla="*/ 6 w 38"/>
                  <a:gd name="T29" fmla="*/ 36 h 42"/>
                  <a:gd name="T30" fmla="*/ 2 w 38"/>
                  <a:gd name="T31" fmla="*/ 28 h 42"/>
                  <a:gd name="T32" fmla="*/ 0 w 38"/>
                  <a:gd name="T33" fmla="*/ 22 h 42"/>
                  <a:gd name="T34" fmla="*/ 2 w 38"/>
                  <a:gd name="T35" fmla="*/ 16 h 42"/>
                  <a:gd name="T36" fmla="*/ 4 w 38"/>
                  <a:gd name="T37" fmla="*/ 12 h 42"/>
                  <a:gd name="T38" fmla="*/ 6 w 38"/>
                  <a:gd name="T39" fmla="*/ 6 h 42"/>
                  <a:gd name="T40" fmla="*/ 10 w 38"/>
                  <a:gd name="T41" fmla="*/ 4 h 42"/>
                  <a:gd name="T42" fmla="*/ 14 w 38"/>
                  <a:gd name="T43" fmla="*/ 2 h 42"/>
                  <a:gd name="T44" fmla="*/ 20 w 38"/>
                  <a:gd name="T45" fmla="*/ 0 h 42"/>
                  <a:gd name="T46" fmla="*/ 18 w 38"/>
                  <a:gd name="T47" fmla="*/ 4 h 42"/>
                  <a:gd name="T48" fmla="*/ 16 w 38"/>
                  <a:gd name="T49" fmla="*/ 4 h 42"/>
                  <a:gd name="T50" fmla="*/ 14 w 38"/>
                  <a:gd name="T51" fmla="*/ 6 h 42"/>
                  <a:gd name="T52" fmla="*/ 12 w 38"/>
                  <a:gd name="T53" fmla="*/ 6 h 42"/>
                  <a:gd name="T54" fmla="*/ 10 w 38"/>
                  <a:gd name="T55" fmla="*/ 10 h 42"/>
                  <a:gd name="T56" fmla="*/ 8 w 38"/>
                  <a:gd name="T57" fmla="*/ 14 h 42"/>
                  <a:gd name="T58" fmla="*/ 8 w 38"/>
                  <a:gd name="T59" fmla="*/ 18 h 42"/>
                  <a:gd name="T60" fmla="*/ 10 w 38"/>
                  <a:gd name="T61" fmla="*/ 26 h 42"/>
                  <a:gd name="T62" fmla="*/ 12 w 38"/>
                  <a:gd name="T63" fmla="*/ 34 h 42"/>
                  <a:gd name="T64" fmla="*/ 14 w 38"/>
                  <a:gd name="T65" fmla="*/ 36 h 42"/>
                  <a:gd name="T66" fmla="*/ 18 w 38"/>
                  <a:gd name="T67" fmla="*/ 38 h 42"/>
                  <a:gd name="T68" fmla="*/ 22 w 38"/>
                  <a:gd name="T69" fmla="*/ 40 h 42"/>
                  <a:gd name="T70" fmla="*/ 26 w 38"/>
                  <a:gd name="T71" fmla="*/ 38 h 42"/>
                  <a:gd name="T72" fmla="*/ 28 w 38"/>
                  <a:gd name="T73" fmla="*/ 36 h 42"/>
                  <a:gd name="T74" fmla="*/ 30 w 38"/>
                  <a:gd name="T75" fmla="*/ 32 h 42"/>
                  <a:gd name="T76" fmla="*/ 32 w 38"/>
                  <a:gd name="T77" fmla="*/ 24 h 42"/>
                  <a:gd name="T78" fmla="*/ 30 w 38"/>
                  <a:gd name="T79" fmla="*/ 18 h 42"/>
                  <a:gd name="T80" fmla="*/ 28 w 38"/>
                  <a:gd name="T81" fmla="*/ 12 h 42"/>
                  <a:gd name="T82" fmla="*/ 26 w 38"/>
                  <a:gd name="T83" fmla="*/ 8 h 42"/>
                  <a:gd name="T84" fmla="*/ 22 w 38"/>
                  <a:gd name="T85" fmla="*/ 4 h 42"/>
                  <a:gd name="T86" fmla="*/ 18 w 38"/>
                  <a:gd name="T87" fmla="*/ 4 h 4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"/>
                  <a:gd name="T133" fmla="*/ 0 h 42"/>
                  <a:gd name="T134" fmla="*/ 38 w 38"/>
                  <a:gd name="T135" fmla="*/ 42 h 4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" h="42">
                    <a:moveTo>
                      <a:pt x="20" y="0"/>
                    </a:moveTo>
                    <a:lnTo>
                      <a:pt x="26" y="2"/>
                    </a:lnTo>
                    <a:lnTo>
                      <a:pt x="30" y="4"/>
                    </a:lnTo>
                    <a:lnTo>
                      <a:pt x="34" y="8"/>
                    </a:lnTo>
                    <a:lnTo>
                      <a:pt x="38" y="14"/>
                    </a:lnTo>
                    <a:lnTo>
                      <a:pt x="38" y="20"/>
                    </a:lnTo>
                    <a:lnTo>
                      <a:pt x="38" y="26"/>
                    </a:lnTo>
                    <a:lnTo>
                      <a:pt x="36" y="32"/>
                    </a:lnTo>
                    <a:lnTo>
                      <a:pt x="32" y="36"/>
                    </a:lnTo>
                    <a:lnTo>
                      <a:pt x="28" y="40"/>
                    </a:lnTo>
                    <a:lnTo>
                      <a:pt x="24" y="42"/>
                    </a:lnTo>
                    <a:lnTo>
                      <a:pt x="20" y="42"/>
                    </a:lnTo>
                    <a:lnTo>
                      <a:pt x="14" y="42"/>
                    </a:lnTo>
                    <a:lnTo>
                      <a:pt x="10" y="38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2" y="16"/>
                    </a:lnTo>
                    <a:lnTo>
                      <a:pt x="4" y="12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20" y="0"/>
                    </a:lnTo>
                    <a:close/>
                    <a:moveTo>
                      <a:pt x="18" y="4"/>
                    </a:moveTo>
                    <a:lnTo>
                      <a:pt x="16" y="4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0" y="10"/>
                    </a:lnTo>
                    <a:lnTo>
                      <a:pt x="8" y="14"/>
                    </a:lnTo>
                    <a:lnTo>
                      <a:pt x="8" y="18"/>
                    </a:lnTo>
                    <a:lnTo>
                      <a:pt x="10" y="26"/>
                    </a:lnTo>
                    <a:lnTo>
                      <a:pt x="12" y="34"/>
                    </a:lnTo>
                    <a:lnTo>
                      <a:pt x="14" y="36"/>
                    </a:lnTo>
                    <a:lnTo>
                      <a:pt x="18" y="38"/>
                    </a:lnTo>
                    <a:lnTo>
                      <a:pt x="22" y="40"/>
                    </a:lnTo>
                    <a:lnTo>
                      <a:pt x="26" y="38"/>
                    </a:lnTo>
                    <a:lnTo>
                      <a:pt x="28" y="36"/>
                    </a:lnTo>
                    <a:lnTo>
                      <a:pt x="30" y="32"/>
                    </a:lnTo>
                    <a:lnTo>
                      <a:pt x="32" y="24"/>
                    </a:lnTo>
                    <a:lnTo>
                      <a:pt x="30" y="18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2" y="4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540" name="Rectangle 39"/>
              <p:cNvSpPr>
                <a:spLocks noChangeArrowheads="1"/>
              </p:cNvSpPr>
              <p:nvPr/>
            </p:nvSpPr>
            <p:spPr bwMode="auto">
              <a:xfrm>
                <a:off x="2784" y="210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1" name="Freeform 40"/>
              <p:cNvSpPr>
                <a:spLocks noEditPoints="1"/>
              </p:cNvSpPr>
              <p:nvPr/>
            </p:nvSpPr>
            <p:spPr bwMode="auto">
              <a:xfrm>
                <a:off x="2930" y="2136"/>
                <a:ext cx="32" cy="42"/>
              </a:xfrm>
              <a:custGeom>
                <a:avLst/>
                <a:gdLst>
                  <a:gd name="T0" fmla="*/ 6 w 32"/>
                  <a:gd name="T1" fmla="*/ 16 h 42"/>
                  <a:gd name="T2" fmla="*/ 6 w 32"/>
                  <a:gd name="T3" fmla="*/ 24 h 42"/>
                  <a:gd name="T4" fmla="*/ 10 w 32"/>
                  <a:gd name="T5" fmla="*/ 30 h 42"/>
                  <a:gd name="T6" fmla="*/ 14 w 32"/>
                  <a:gd name="T7" fmla="*/ 34 h 42"/>
                  <a:gd name="T8" fmla="*/ 20 w 32"/>
                  <a:gd name="T9" fmla="*/ 34 h 42"/>
                  <a:gd name="T10" fmla="*/ 24 w 32"/>
                  <a:gd name="T11" fmla="*/ 34 h 42"/>
                  <a:gd name="T12" fmla="*/ 26 w 32"/>
                  <a:gd name="T13" fmla="*/ 32 h 42"/>
                  <a:gd name="T14" fmla="*/ 30 w 32"/>
                  <a:gd name="T15" fmla="*/ 30 h 42"/>
                  <a:gd name="T16" fmla="*/ 32 w 32"/>
                  <a:gd name="T17" fmla="*/ 26 h 42"/>
                  <a:gd name="T18" fmla="*/ 32 w 32"/>
                  <a:gd name="T19" fmla="*/ 26 h 42"/>
                  <a:gd name="T20" fmla="*/ 30 w 32"/>
                  <a:gd name="T21" fmla="*/ 32 h 42"/>
                  <a:gd name="T22" fmla="*/ 26 w 32"/>
                  <a:gd name="T23" fmla="*/ 38 h 42"/>
                  <a:gd name="T24" fmla="*/ 22 w 32"/>
                  <a:gd name="T25" fmla="*/ 40 h 42"/>
                  <a:gd name="T26" fmla="*/ 16 w 32"/>
                  <a:gd name="T27" fmla="*/ 42 h 42"/>
                  <a:gd name="T28" fmla="*/ 10 w 32"/>
                  <a:gd name="T29" fmla="*/ 40 h 42"/>
                  <a:gd name="T30" fmla="*/ 4 w 32"/>
                  <a:gd name="T31" fmla="*/ 36 h 42"/>
                  <a:gd name="T32" fmla="*/ 2 w 32"/>
                  <a:gd name="T33" fmla="*/ 32 h 42"/>
                  <a:gd name="T34" fmla="*/ 0 w 32"/>
                  <a:gd name="T35" fmla="*/ 28 h 42"/>
                  <a:gd name="T36" fmla="*/ 0 w 32"/>
                  <a:gd name="T37" fmla="*/ 22 h 42"/>
                  <a:gd name="T38" fmla="*/ 0 w 32"/>
                  <a:gd name="T39" fmla="*/ 16 h 42"/>
                  <a:gd name="T40" fmla="*/ 2 w 32"/>
                  <a:gd name="T41" fmla="*/ 10 h 42"/>
                  <a:gd name="T42" fmla="*/ 4 w 32"/>
                  <a:gd name="T43" fmla="*/ 6 h 42"/>
                  <a:gd name="T44" fmla="*/ 8 w 32"/>
                  <a:gd name="T45" fmla="*/ 4 h 42"/>
                  <a:gd name="T46" fmla="*/ 12 w 32"/>
                  <a:gd name="T47" fmla="*/ 2 h 42"/>
                  <a:gd name="T48" fmla="*/ 18 w 32"/>
                  <a:gd name="T49" fmla="*/ 0 h 42"/>
                  <a:gd name="T50" fmla="*/ 24 w 32"/>
                  <a:gd name="T51" fmla="*/ 2 h 42"/>
                  <a:gd name="T52" fmla="*/ 28 w 32"/>
                  <a:gd name="T53" fmla="*/ 6 h 42"/>
                  <a:gd name="T54" fmla="*/ 32 w 32"/>
                  <a:gd name="T55" fmla="*/ 10 h 42"/>
                  <a:gd name="T56" fmla="*/ 32 w 32"/>
                  <a:gd name="T57" fmla="*/ 16 h 42"/>
                  <a:gd name="T58" fmla="*/ 6 w 32"/>
                  <a:gd name="T59" fmla="*/ 16 h 42"/>
                  <a:gd name="T60" fmla="*/ 6 w 32"/>
                  <a:gd name="T61" fmla="*/ 14 h 42"/>
                  <a:gd name="T62" fmla="*/ 24 w 32"/>
                  <a:gd name="T63" fmla="*/ 14 h 42"/>
                  <a:gd name="T64" fmla="*/ 22 w 32"/>
                  <a:gd name="T65" fmla="*/ 10 h 42"/>
                  <a:gd name="T66" fmla="*/ 22 w 32"/>
                  <a:gd name="T67" fmla="*/ 8 h 42"/>
                  <a:gd name="T68" fmla="*/ 20 w 32"/>
                  <a:gd name="T69" fmla="*/ 6 h 42"/>
                  <a:gd name="T70" fmla="*/ 20 w 32"/>
                  <a:gd name="T71" fmla="*/ 6 h 42"/>
                  <a:gd name="T72" fmla="*/ 18 w 32"/>
                  <a:gd name="T73" fmla="*/ 4 h 42"/>
                  <a:gd name="T74" fmla="*/ 14 w 32"/>
                  <a:gd name="T75" fmla="*/ 4 h 42"/>
                  <a:gd name="T76" fmla="*/ 12 w 32"/>
                  <a:gd name="T77" fmla="*/ 4 h 42"/>
                  <a:gd name="T78" fmla="*/ 8 w 32"/>
                  <a:gd name="T79" fmla="*/ 6 h 42"/>
                  <a:gd name="T80" fmla="*/ 6 w 32"/>
                  <a:gd name="T81" fmla="*/ 10 h 42"/>
                  <a:gd name="T82" fmla="*/ 6 w 32"/>
                  <a:gd name="T83" fmla="*/ 14 h 4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2"/>
                  <a:gd name="T127" fmla="*/ 0 h 42"/>
                  <a:gd name="T128" fmla="*/ 32 w 32"/>
                  <a:gd name="T129" fmla="*/ 42 h 4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2" h="42">
                    <a:moveTo>
                      <a:pt x="6" y="16"/>
                    </a:moveTo>
                    <a:lnTo>
                      <a:pt x="6" y="24"/>
                    </a:lnTo>
                    <a:lnTo>
                      <a:pt x="10" y="30"/>
                    </a:lnTo>
                    <a:lnTo>
                      <a:pt x="14" y="34"/>
                    </a:lnTo>
                    <a:lnTo>
                      <a:pt x="20" y="34"/>
                    </a:lnTo>
                    <a:lnTo>
                      <a:pt x="24" y="34"/>
                    </a:lnTo>
                    <a:lnTo>
                      <a:pt x="26" y="32"/>
                    </a:lnTo>
                    <a:lnTo>
                      <a:pt x="30" y="30"/>
                    </a:lnTo>
                    <a:lnTo>
                      <a:pt x="32" y="26"/>
                    </a:lnTo>
                    <a:lnTo>
                      <a:pt x="30" y="32"/>
                    </a:lnTo>
                    <a:lnTo>
                      <a:pt x="26" y="38"/>
                    </a:lnTo>
                    <a:lnTo>
                      <a:pt x="22" y="40"/>
                    </a:lnTo>
                    <a:lnTo>
                      <a:pt x="16" y="42"/>
                    </a:lnTo>
                    <a:lnTo>
                      <a:pt x="10" y="40"/>
                    </a:lnTo>
                    <a:lnTo>
                      <a:pt x="4" y="36"/>
                    </a:lnTo>
                    <a:lnTo>
                      <a:pt x="2" y="32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8" y="4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32" y="16"/>
                    </a:lnTo>
                    <a:lnTo>
                      <a:pt x="6" y="16"/>
                    </a:lnTo>
                    <a:close/>
                    <a:moveTo>
                      <a:pt x="6" y="14"/>
                    </a:moveTo>
                    <a:lnTo>
                      <a:pt x="24" y="14"/>
                    </a:lnTo>
                    <a:lnTo>
                      <a:pt x="22" y="10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6" y="10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542" name="Freeform 41"/>
              <p:cNvSpPr>
                <a:spLocks noEditPoints="1"/>
              </p:cNvSpPr>
              <p:nvPr/>
            </p:nvSpPr>
            <p:spPr bwMode="auto">
              <a:xfrm>
                <a:off x="2968" y="2136"/>
                <a:ext cx="36" cy="42"/>
              </a:xfrm>
              <a:custGeom>
                <a:avLst/>
                <a:gdLst>
                  <a:gd name="T0" fmla="*/ 18 w 36"/>
                  <a:gd name="T1" fmla="*/ 38 h 42"/>
                  <a:gd name="T2" fmla="*/ 14 w 36"/>
                  <a:gd name="T3" fmla="*/ 40 h 42"/>
                  <a:gd name="T4" fmla="*/ 10 w 36"/>
                  <a:gd name="T5" fmla="*/ 42 h 42"/>
                  <a:gd name="T6" fmla="*/ 4 w 36"/>
                  <a:gd name="T7" fmla="*/ 40 h 42"/>
                  <a:gd name="T8" fmla="*/ 0 w 36"/>
                  <a:gd name="T9" fmla="*/ 32 h 42"/>
                  <a:gd name="T10" fmla="*/ 2 w 36"/>
                  <a:gd name="T11" fmla="*/ 28 h 42"/>
                  <a:gd name="T12" fmla="*/ 8 w 36"/>
                  <a:gd name="T13" fmla="*/ 22 h 42"/>
                  <a:gd name="T14" fmla="*/ 22 w 36"/>
                  <a:gd name="T15" fmla="*/ 16 h 42"/>
                  <a:gd name="T16" fmla="*/ 22 w 36"/>
                  <a:gd name="T17" fmla="*/ 10 h 42"/>
                  <a:gd name="T18" fmla="*/ 18 w 36"/>
                  <a:gd name="T19" fmla="*/ 4 h 42"/>
                  <a:gd name="T20" fmla="*/ 12 w 36"/>
                  <a:gd name="T21" fmla="*/ 4 h 42"/>
                  <a:gd name="T22" fmla="*/ 10 w 36"/>
                  <a:gd name="T23" fmla="*/ 6 h 42"/>
                  <a:gd name="T24" fmla="*/ 10 w 36"/>
                  <a:gd name="T25" fmla="*/ 12 h 42"/>
                  <a:gd name="T26" fmla="*/ 8 w 36"/>
                  <a:gd name="T27" fmla="*/ 14 h 42"/>
                  <a:gd name="T28" fmla="*/ 6 w 36"/>
                  <a:gd name="T29" fmla="*/ 16 h 42"/>
                  <a:gd name="T30" fmla="*/ 4 w 36"/>
                  <a:gd name="T31" fmla="*/ 14 h 42"/>
                  <a:gd name="T32" fmla="*/ 2 w 36"/>
                  <a:gd name="T33" fmla="*/ 12 h 42"/>
                  <a:gd name="T34" fmla="*/ 6 w 36"/>
                  <a:gd name="T35" fmla="*/ 4 h 42"/>
                  <a:gd name="T36" fmla="*/ 16 w 36"/>
                  <a:gd name="T37" fmla="*/ 0 h 42"/>
                  <a:gd name="T38" fmla="*/ 26 w 36"/>
                  <a:gd name="T39" fmla="*/ 2 h 42"/>
                  <a:gd name="T40" fmla="*/ 28 w 36"/>
                  <a:gd name="T41" fmla="*/ 6 h 42"/>
                  <a:gd name="T42" fmla="*/ 30 w 36"/>
                  <a:gd name="T43" fmla="*/ 14 h 42"/>
                  <a:gd name="T44" fmla="*/ 30 w 36"/>
                  <a:gd name="T45" fmla="*/ 32 h 42"/>
                  <a:gd name="T46" fmla="*/ 30 w 36"/>
                  <a:gd name="T47" fmla="*/ 36 h 42"/>
                  <a:gd name="T48" fmla="*/ 32 w 36"/>
                  <a:gd name="T49" fmla="*/ 36 h 42"/>
                  <a:gd name="T50" fmla="*/ 32 w 36"/>
                  <a:gd name="T51" fmla="*/ 36 h 42"/>
                  <a:gd name="T52" fmla="*/ 34 w 36"/>
                  <a:gd name="T53" fmla="*/ 36 h 42"/>
                  <a:gd name="T54" fmla="*/ 36 w 36"/>
                  <a:gd name="T55" fmla="*/ 36 h 42"/>
                  <a:gd name="T56" fmla="*/ 28 w 36"/>
                  <a:gd name="T57" fmla="*/ 42 h 42"/>
                  <a:gd name="T58" fmla="*/ 24 w 36"/>
                  <a:gd name="T59" fmla="*/ 40 h 42"/>
                  <a:gd name="T60" fmla="*/ 22 w 36"/>
                  <a:gd name="T61" fmla="*/ 36 h 42"/>
                  <a:gd name="T62" fmla="*/ 22 w 36"/>
                  <a:gd name="T63" fmla="*/ 18 h 42"/>
                  <a:gd name="T64" fmla="*/ 14 w 36"/>
                  <a:gd name="T65" fmla="*/ 22 h 42"/>
                  <a:gd name="T66" fmla="*/ 10 w 36"/>
                  <a:gd name="T67" fmla="*/ 26 h 42"/>
                  <a:gd name="T68" fmla="*/ 8 w 36"/>
                  <a:gd name="T69" fmla="*/ 30 h 42"/>
                  <a:gd name="T70" fmla="*/ 10 w 36"/>
                  <a:gd name="T71" fmla="*/ 34 h 42"/>
                  <a:gd name="T72" fmla="*/ 14 w 36"/>
                  <a:gd name="T73" fmla="*/ 36 h 42"/>
                  <a:gd name="T74" fmla="*/ 22 w 36"/>
                  <a:gd name="T75" fmla="*/ 32 h 4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6"/>
                  <a:gd name="T115" fmla="*/ 0 h 42"/>
                  <a:gd name="T116" fmla="*/ 36 w 36"/>
                  <a:gd name="T117" fmla="*/ 42 h 4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6" h="42">
                    <a:moveTo>
                      <a:pt x="22" y="36"/>
                    </a:moveTo>
                    <a:lnTo>
                      <a:pt x="18" y="38"/>
                    </a:lnTo>
                    <a:lnTo>
                      <a:pt x="16" y="40"/>
                    </a:lnTo>
                    <a:lnTo>
                      <a:pt x="14" y="40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6" y="42"/>
                    </a:lnTo>
                    <a:lnTo>
                      <a:pt x="4" y="40"/>
                    </a:lnTo>
                    <a:lnTo>
                      <a:pt x="2" y="36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2" y="28"/>
                    </a:lnTo>
                    <a:lnTo>
                      <a:pt x="4" y="24"/>
                    </a:lnTo>
                    <a:lnTo>
                      <a:pt x="8" y="22"/>
                    </a:lnTo>
                    <a:lnTo>
                      <a:pt x="14" y="18"/>
                    </a:lnTo>
                    <a:lnTo>
                      <a:pt x="22" y="16"/>
                    </a:lnTo>
                    <a:lnTo>
                      <a:pt x="22" y="14"/>
                    </a:lnTo>
                    <a:lnTo>
                      <a:pt x="22" y="10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22" y="2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lnTo>
                      <a:pt x="30" y="10"/>
                    </a:lnTo>
                    <a:lnTo>
                      <a:pt x="30" y="14"/>
                    </a:lnTo>
                    <a:lnTo>
                      <a:pt x="30" y="28"/>
                    </a:lnTo>
                    <a:lnTo>
                      <a:pt x="30" y="32"/>
                    </a:lnTo>
                    <a:lnTo>
                      <a:pt x="30" y="34"/>
                    </a:lnTo>
                    <a:lnTo>
                      <a:pt x="30" y="36"/>
                    </a:lnTo>
                    <a:lnTo>
                      <a:pt x="32" y="36"/>
                    </a:lnTo>
                    <a:lnTo>
                      <a:pt x="34" y="36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2" y="40"/>
                    </a:lnTo>
                    <a:lnTo>
                      <a:pt x="28" y="42"/>
                    </a:lnTo>
                    <a:lnTo>
                      <a:pt x="26" y="42"/>
                    </a:lnTo>
                    <a:lnTo>
                      <a:pt x="24" y="40"/>
                    </a:lnTo>
                    <a:lnTo>
                      <a:pt x="22" y="38"/>
                    </a:lnTo>
                    <a:lnTo>
                      <a:pt x="22" y="36"/>
                    </a:lnTo>
                    <a:close/>
                    <a:moveTo>
                      <a:pt x="22" y="32"/>
                    </a:moveTo>
                    <a:lnTo>
                      <a:pt x="22" y="18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12" y="24"/>
                    </a:lnTo>
                    <a:lnTo>
                      <a:pt x="10" y="26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10" y="34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8" y="36"/>
                    </a:lnTo>
                    <a:lnTo>
                      <a:pt x="22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543" name="Freeform 42"/>
              <p:cNvSpPr>
                <a:spLocks/>
              </p:cNvSpPr>
              <p:nvPr/>
            </p:nvSpPr>
            <p:spPr bwMode="auto">
              <a:xfrm>
                <a:off x="3006" y="2126"/>
                <a:ext cx="24" cy="52"/>
              </a:xfrm>
              <a:custGeom>
                <a:avLst/>
                <a:gdLst>
                  <a:gd name="T0" fmla="*/ 12 w 24"/>
                  <a:gd name="T1" fmla="*/ 0 h 52"/>
                  <a:gd name="T2" fmla="*/ 12 w 24"/>
                  <a:gd name="T3" fmla="*/ 12 h 52"/>
                  <a:gd name="T4" fmla="*/ 22 w 24"/>
                  <a:gd name="T5" fmla="*/ 12 h 52"/>
                  <a:gd name="T6" fmla="*/ 22 w 24"/>
                  <a:gd name="T7" fmla="*/ 14 h 52"/>
                  <a:gd name="T8" fmla="*/ 12 w 24"/>
                  <a:gd name="T9" fmla="*/ 14 h 52"/>
                  <a:gd name="T10" fmla="*/ 12 w 24"/>
                  <a:gd name="T11" fmla="*/ 40 h 52"/>
                  <a:gd name="T12" fmla="*/ 14 w 24"/>
                  <a:gd name="T13" fmla="*/ 44 h 52"/>
                  <a:gd name="T14" fmla="*/ 14 w 24"/>
                  <a:gd name="T15" fmla="*/ 46 h 52"/>
                  <a:gd name="T16" fmla="*/ 16 w 24"/>
                  <a:gd name="T17" fmla="*/ 46 h 52"/>
                  <a:gd name="T18" fmla="*/ 16 w 24"/>
                  <a:gd name="T19" fmla="*/ 46 h 52"/>
                  <a:gd name="T20" fmla="*/ 18 w 24"/>
                  <a:gd name="T21" fmla="*/ 46 h 52"/>
                  <a:gd name="T22" fmla="*/ 20 w 24"/>
                  <a:gd name="T23" fmla="*/ 46 h 52"/>
                  <a:gd name="T24" fmla="*/ 20 w 24"/>
                  <a:gd name="T25" fmla="*/ 46 h 52"/>
                  <a:gd name="T26" fmla="*/ 22 w 24"/>
                  <a:gd name="T27" fmla="*/ 44 h 52"/>
                  <a:gd name="T28" fmla="*/ 24 w 24"/>
                  <a:gd name="T29" fmla="*/ 44 h 52"/>
                  <a:gd name="T30" fmla="*/ 22 w 24"/>
                  <a:gd name="T31" fmla="*/ 48 h 52"/>
                  <a:gd name="T32" fmla="*/ 20 w 24"/>
                  <a:gd name="T33" fmla="*/ 50 h 52"/>
                  <a:gd name="T34" fmla="*/ 16 w 24"/>
                  <a:gd name="T35" fmla="*/ 52 h 52"/>
                  <a:gd name="T36" fmla="*/ 14 w 24"/>
                  <a:gd name="T37" fmla="*/ 52 h 52"/>
                  <a:gd name="T38" fmla="*/ 12 w 24"/>
                  <a:gd name="T39" fmla="*/ 52 h 52"/>
                  <a:gd name="T40" fmla="*/ 10 w 24"/>
                  <a:gd name="T41" fmla="*/ 50 h 52"/>
                  <a:gd name="T42" fmla="*/ 8 w 24"/>
                  <a:gd name="T43" fmla="*/ 50 h 52"/>
                  <a:gd name="T44" fmla="*/ 6 w 24"/>
                  <a:gd name="T45" fmla="*/ 48 h 52"/>
                  <a:gd name="T46" fmla="*/ 6 w 24"/>
                  <a:gd name="T47" fmla="*/ 46 h 52"/>
                  <a:gd name="T48" fmla="*/ 6 w 24"/>
                  <a:gd name="T49" fmla="*/ 42 h 52"/>
                  <a:gd name="T50" fmla="*/ 6 w 24"/>
                  <a:gd name="T51" fmla="*/ 14 h 52"/>
                  <a:gd name="T52" fmla="*/ 0 w 24"/>
                  <a:gd name="T53" fmla="*/ 14 h 52"/>
                  <a:gd name="T54" fmla="*/ 0 w 24"/>
                  <a:gd name="T55" fmla="*/ 14 h 52"/>
                  <a:gd name="T56" fmla="*/ 2 w 24"/>
                  <a:gd name="T57" fmla="*/ 12 h 52"/>
                  <a:gd name="T58" fmla="*/ 4 w 24"/>
                  <a:gd name="T59" fmla="*/ 10 h 52"/>
                  <a:gd name="T60" fmla="*/ 6 w 24"/>
                  <a:gd name="T61" fmla="*/ 8 h 52"/>
                  <a:gd name="T62" fmla="*/ 8 w 24"/>
                  <a:gd name="T63" fmla="*/ 6 h 52"/>
                  <a:gd name="T64" fmla="*/ 10 w 24"/>
                  <a:gd name="T65" fmla="*/ 2 h 52"/>
                  <a:gd name="T66" fmla="*/ 12 w 24"/>
                  <a:gd name="T67" fmla="*/ 0 h 52"/>
                  <a:gd name="T68" fmla="*/ 12 w 24"/>
                  <a:gd name="T69" fmla="*/ 0 h 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"/>
                  <a:gd name="T106" fmla="*/ 0 h 52"/>
                  <a:gd name="T107" fmla="*/ 24 w 24"/>
                  <a:gd name="T108" fmla="*/ 52 h 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" h="52">
                    <a:moveTo>
                      <a:pt x="12" y="0"/>
                    </a:moveTo>
                    <a:lnTo>
                      <a:pt x="12" y="12"/>
                    </a:lnTo>
                    <a:lnTo>
                      <a:pt x="22" y="12"/>
                    </a:lnTo>
                    <a:lnTo>
                      <a:pt x="22" y="14"/>
                    </a:lnTo>
                    <a:lnTo>
                      <a:pt x="12" y="14"/>
                    </a:lnTo>
                    <a:lnTo>
                      <a:pt x="12" y="40"/>
                    </a:lnTo>
                    <a:lnTo>
                      <a:pt x="14" y="44"/>
                    </a:lnTo>
                    <a:lnTo>
                      <a:pt x="14" y="46"/>
                    </a:lnTo>
                    <a:lnTo>
                      <a:pt x="16" y="46"/>
                    </a:lnTo>
                    <a:lnTo>
                      <a:pt x="18" y="46"/>
                    </a:lnTo>
                    <a:lnTo>
                      <a:pt x="20" y="46"/>
                    </a:lnTo>
                    <a:lnTo>
                      <a:pt x="22" y="44"/>
                    </a:lnTo>
                    <a:lnTo>
                      <a:pt x="24" y="44"/>
                    </a:lnTo>
                    <a:lnTo>
                      <a:pt x="22" y="48"/>
                    </a:lnTo>
                    <a:lnTo>
                      <a:pt x="20" y="50"/>
                    </a:lnTo>
                    <a:lnTo>
                      <a:pt x="16" y="52"/>
                    </a:lnTo>
                    <a:lnTo>
                      <a:pt x="14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6" y="42"/>
                    </a:lnTo>
                    <a:lnTo>
                      <a:pt x="6" y="14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10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544" name="Rectangle 43"/>
              <p:cNvSpPr>
                <a:spLocks noChangeArrowheads="1"/>
              </p:cNvSpPr>
              <p:nvPr/>
            </p:nvSpPr>
            <p:spPr bwMode="auto">
              <a:xfrm>
                <a:off x="3080" y="210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5" name="Freeform 44"/>
              <p:cNvSpPr>
                <a:spLocks/>
              </p:cNvSpPr>
              <p:nvPr/>
            </p:nvSpPr>
            <p:spPr bwMode="auto">
              <a:xfrm>
                <a:off x="3226" y="2118"/>
                <a:ext cx="52" cy="60"/>
              </a:xfrm>
              <a:custGeom>
                <a:avLst/>
                <a:gdLst>
                  <a:gd name="T0" fmla="*/ 48 w 52"/>
                  <a:gd name="T1" fmla="*/ 0 h 60"/>
                  <a:gd name="T2" fmla="*/ 50 w 52"/>
                  <a:gd name="T3" fmla="*/ 20 h 60"/>
                  <a:gd name="T4" fmla="*/ 48 w 52"/>
                  <a:gd name="T5" fmla="*/ 20 h 60"/>
                  <a:gd name="T6" fmla="*/ 46 w 52"/>
                  <a:gd name="T7" fmla="*/ 12 h 60"/>
                  <a:gd name="T8" fmla="*/ 42 w 52"/>
                  <a:gd name="T9" fmla="*/ 6 h 60"/>
                  <a:gd name="T10" fmla="*/ 36 w 52"/>
                  <a:gd name="T11" fmla="*/ 4 h 60"/>
                  <a:gd name="T12" fmla="*/ 30 w 52"/>
                  <a:gd name="T13" fmla="*/ 2 h 60"/>
                  <a:gd name="T14" fmla="*/ 24 w 52"/>
                  <a:gd name="T15" fmla="*/ 4 h 60"/>
                  <a:gd name="T16" fmla="*/ 20 w 52"/>
                  <a:gd name="T17" fmla="*/ 6 h 60"/>
                  <a:gd name="T18" fmla="*/ 16 w 52"/>
                  <a:gd name="T19" fmla="*/ 10 h 60"/>
                  <a:gd name="T20" fmla="*/ 12 w 52"/>
                  <a:gd name="T21" fmla="*/ 14 h 60"/>
                  <a:gd name="T22" fmla="*/ 10 w 52"/>
                  <a:gd name="T23" fmla="*/ 22 h 60"/>
                  <a:gd name="T24" fmla="*/ 10 w 52"/>
                  <a:gd name="T25" fmla="*/ 30 h 60"/>
                  <a:gd name="T26" fmla="*/ 10 w 52"/>
                  <a:gd name="T27" fmla="*/ 38 h 60"/>
                  <a:gd name="T28" fmla="*/ 12 w 52"/>
                  <a:gd name="T29" fmla="*/ 44 h 60"/>
                  <a:gd name="T30" fmla="*/ 16 w 52"/>
                  <a:gd name="T31" fmla="*/ 50 h 60"/>
                  <a:gd name="T32" fmla="*/ 20 w 52"/>
                  <a:gd name="T33" fmla="*/ 54 h 60"/>
                  <a:gd name="T34" fmla="*/ 26 w 52"/>
                  <a:gd name="T35" fmla="*/ 56 h 60"/>
                  <a:gd name="T36" fmla="*/ 32 w 52"/>
                  <a:gd name="T37" fmla="*/ 56 h 60"/>
                  <a:gd name="T38" fmla="*/ 36 w 52"/>
                  <a:gd name="T39" fmla="*/ 56 h 60"/>
                  <a:gd name="T40" fmla="*/ 40 w 52"/>
                  <a:gd name="T41" fmla="*/ 54 h 60"/>
                  <a:gd name="T42" fmla="*/ 46 w 52"/>
                  <a:gd name="T43" fmla="*/ 50 h 60"/>
                  <a:gd name="T44" fmla="*/ 50 w 52"/>
                  <a:gd name="T45" fmla="*/ 44 h 60"/>
                  <a:gd name="T46" fmla="*/ 52 w 52"/>
                  <a:gd name="T47" fmla="*/ 46 h 60"/>
                  <a:gd name="T48" fmla="*/ 46 w 52"/>
                  <a:gd name="T49" fmla="*/ 52 h 60"/>
                  <a:gd name="T50" fmla="*/ 42 w 52"/>
                  <a:gd name="T51" fmla="*/ 56 h 60"/>
                  <a:gd name="T52" fmla="*/ 36 w 52"/>
                  <a:gd name="T53" fmla="*/ 60 h 60"/>
                  <a:gd name="T54" fmla="*/ 28 w 52"/>
                  <a:gd name="T55" fmla="*/ 60 h 60"/>
                  <a:gd name="T56" fmla="*/ 20 w 52"/>
                  <a:gd name="T57" fmla="*/ 58 h 60"/>
                  <a:gd name="T58" fmla="*/ 12 w 52"/>
                  <a:gd name="T59" fmla="*/ 56 h 60"/>
                  <a:gd name="T60" fmla="*/ 6 w 52"/>
                  <a:gd name="T61" fmla="*/ 50 h 60"/>
                  <a:gd name="T62" fmla="*/ 2 w 52"/>
                  <a:gd name="T63" fmla="*/ 44 h 60"/>
                  <a:gd name="T64" fmla="*/ 0 w 52"/>
                  <a:gd name="T65" fmla="*/ 38 h 60"/>
                  <a:gd name="T66" fmla="*/ 0 w 52"/>
                  <a:gd name="T67" fmla="*/ 30 h 60"/>
                  <a:gd name="T68" fmla="*/ 2 w 52"/>
                  <a:gd name="T69" fmla="*/ 22 h 60"/>
                  <a:gd name="T70" fmla="*/ 4 w 52"/>
                  <a:gd name="T71" fmla="*/ 14 h 60"/>
                  <a:gd name="T72" fmla="*/ 8 w 52"/>
                  <a:gd name="T73" fmla="*/ 8 h 60"/>
                  <a:gd name="T74" fmla="*/ 14 w 52"/>
                  <a:gd name="T75" fmla="*/ 4 h 60"/>
                  <a:gd name="T76" fmla="*/ 22 w 52"/>
                  <a:gd name="T77" fmla="*/ 0 h 60"/>
                  <a:gd name="T78" fmla="*/ 30 w 52"/>
                  <a:gd name="T79" fmla="*/ 0 h 60"/>
                  <a:gd name="T80" fmla="*/ 36 w 52"/>
                  <a:gd name="T81" fmla="*/ 0 h 60"/>
                  <a:gd name="T82" fmla="*/ 42 w 52"/>
                  <a:gd name="T83" fmla="*/ 2 h 60"/>
                  <a:gd name="T84" fmla="*/ 44 w 52"/>
                  <a:gd name="T85" fmla="*/ 4 h 60"/>
                  <a:gd name="T86" fmla="*/ 44 w 52"/>
                  <a:gd name="T87" fmla="*/ 4 h 60"/>
                  <a:gd name="T88" fmla="*/ 46 w 52"/>
                  <a:gd name="T89" fmla="*/ 4 h 60"/>
                  <a:gd name="T90" fmla="*/ 46 w 52"/>
                  <a:gd name="T91" fmla="*/ 2 h 60"/>
                  <a:gd name="T92" fmla="*/ 48 w 52"/>
                  <a:gd name="T93" fmla="*/ 2 h 60"/>
                  <a:gd name="T94" fmla="*/ 48 w 52"/>
                  <a:gd name="T95" fmla="*/ 0 h 60"/>
                  <a:gd name="T96" fmla="*/ 48 w 52"/>
                  <a:gd name="T97" fmla="*/ 0 h 6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2"/>
                  <a:gd name="T148" fmla="*/ 0 h 60"/>
                  <a:gd name="T149" fmla="*/ 52 w 52"/>
                  <a:gd name="T150" fmla="*/ 60 h 6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2" h="60">
                    <a:moveTo>
                      <a:pt x="48" y="0"/>
                    </a:moveTo>
                    <a:lnTo>
                      <a:pt x="50" y="20"/>
                    </a:lnTo>
                    <a:lnTo>
                      <a:pt x="48" y="20"/>
                    </a:lnTo>
                    <a:lnTo>
                      <a:pt x="46" y="12"/>
                    </a:lnTo>
                    <a:lnTo>
                      <a:pt x="42" y="6"/>
                    </a:lnTo>
                    <a:lnTo>
                      <a:pt x="36" y="4"/>
                    </a:lnTo>
                    <a:lnTo>
                      <a:pt x="30" y="2"/>
                    </a:lnTo>
                    <a:lnTo>
                      <a:pt x="24" y="4"/>
                    </a:lnTo>
                    <a:lnTo>
                      <a:pt x="20" y="6"/>
                    </a:lnTo>
                    <a:lnTo>
                      <a:pt x="16" y="10"/>
                    </a:lnTo>
                    <a:lnTo>
                      <a:pt x="12" y="14"/>
                    </a:lnTo>
                    <a:lnTo>
                      <a:pt x="10" y="22"/>
                    </a:lnTo>
                    <a:lnTo>
                      <a:pt x="10" y="30"/>
                    </a:lnTo>
                    <a:lnTo>
                      <a:pt x="10" y="38"/>
                    </a:lnTo>
                    <a:lnTo>
                      <a:pt x="12" y="44"/>
                    </a:lnTo>
                    <a:lnTo>
                      <a:pt x="16" y="50"/>
                    </a:lnTo>
                    <a:lnTo>
                      <a:pt x="20" y="54"/>
                    </a:lnTo>
                    <a:lnTo>
                      <a:pt x="26" y="56"/>
                    </a:lnTo>
                    <a:lnTo>
                      <a:pt x="32" y="56"/>
                    </a:lnTo>
                    <a:lnTo>
                      <a:pt x="36" y="56"/>
                    </a:lnTo>
                    <a:lnTo>
                      <a:pt x="40" y="54"/>
                    </a:lnTo>
                    <a:lnTo>
                      <a:pt x="46" y="50"/>
                    </a:lnTo>
                    <a:lnTo>
                      <a:pt x="50" y="44"/>
                    </a:lnTo>
                    <a:lnTo>
                      <a:pt x="52" y="46"/>
                    </a:lnTo>
                    <a:lnTo>
                      <a:pt x="46" y="52"/>
                    </a:lnTo>
                    <a:lnTo>
                      <a:pt x="42" y="56"/>
                    </a:lnTo>
                    <a:lnTo>
                      <a:pt x="36" y="60"/>
                    </a:lnTo>
                    <a:lnTo>
                      <a:pt x="28" y="60"/>
                    </a:lnTo>
                    <a:lnTo>
                      <a:pt x="20" y="58"/>
                    </a:lnTo>
                    <a:lnTo>
                      <a:pt x="12" y="56"/>
                    </a:lnTo>
                    <a:lnTo>
                      <a:pt x="6" y="50"/>
                    </a:lnTo>
                    <a:lnTo>
                      <a:pt x="2" y="44"/>
                    </a:lnTo>
                    <a:lnTo>
                      <a:pt x="0" y="38"/>
                    </a:lnTo>
                    <a:lnTo>
                      <a:pt x="0" y="30"/>
                    </a:lnTo>
                    <a:lnTo>
                      <a:pt x="2" y="22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2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2" y="2"/>
                    </a:lnTo>
                    <a:lnTo>
                      <a:pt x="44" y="4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546" name="Freeform 45"/>
              <p:cNvSpPr>
                <a:spLocks/>
              </p:cNvSpPr>
              <p:nvPr/>
            </p:nvSpPr>
            <p:spPr bwMode="auto">
              <a:xfrm>
                <a:off x="3282" y="2116"/>
                <a:ext cx="42" cy="62"/>
              </a:xfrm>
              <a:custGeom>
                <a:avLst/>
                <a:gdLst>
                  <a:gd name="T0" fmla="*/ 12 w 42"/>
                  <a:gd name="T1" fmla="*/ 30 h 62"/>
                  <a:gd name="T2" fmla="*/ 20 w 42"/>
                  <a:gd name="T3" fmla="*/ 22 h 62"/>
                  <a:gd name="T4" fmla="*/ 26 w 42"/>
                  <a:gd name="T5" fmla="*/ 20 h 62"/>
                  <a:gd name="T6" fmla="*/ 32 w 42"/>
                  <a:gd name="T7" fmla="*/ 22 h 62"/>
                  <a:gd name="T8" fmla="*/ 36 w 42"/>
                  <a:gd name="T9" fmla="*/ 28 h 62"/>
                  <a:gd name="T10" fmla="*/ 36 w 42"/>
                  <a:gd name="T11" fmla="*/ 38 h 62"/>
                  <a:gd name="T12" fmla="*/ 36 w 42"/>
                  <a:gd name="T13" fmla="*/ 56 h 62"/>
                  <a:gd name="T14" fmla="*/ 38 w 42"/>
                  <a:gd name="T15" fmla="*/ 58 h 62"/>
                  <a:gd name="T16" fmla="*/ 40 w 42"/>
                  <a:gd name="T17" fmla="*/ 60 h 62"/>
                  <a:gd name="T18" fmla="*/ 42 w 42"/>
                  <a:gd name="T19" fmla="*/ 62 h 62"/>
                  <a:gd name="T20" fmla="*/ 24 w 42"/>
                  <a:gd name="T21" fmla="*/ 60 h 62"/>
                  <a:gd name="T22" fmla="*/ 26 w 42"/>
                  <a:gd name="T23" fmla="*/ 60 h 62"/>
                  <a:gd name="T24" fmla="*/ 28 w 42"/>
                  <a:gd name="T25" fmla="*/ 58 h 62"/>
                  <a:gd name="T26" fmla="*/ 30 w 42"/>
                  <a:gd name="T27" fmla="*/ 54 h 62"/>
                  <a:gd name="T28" fmla="*/ 30 w 42"/>
                  <a:gd name="T29" fmla="*/ 38 h 62"/>
                  <a:gd name="T30" fmla="*/ 28 w 42"/>
                  <a:gd name="T31" fmla="*/ 30 h 62"/>
                  <a:gd name="T32" fmla="*/ 26 w 42"/>
                  <a:gd name="T33" fmla="*/ 28 h 62"/>
                  <a:gd name="T34" fmla="*/ 22 w 42"/>
                  <a:gd name="T35" fmla="*/ 26 h 62"/>
                  <a:gd name="T36" fmla="*/ 18 w 42"/>
                  <a:gd name="T37" fmla="*/ 28 h 62"/>
                  <a:gd name="T38" fmla="*/ 12 w 42"/>
                  <a:gd name="T39" fmla="*/ 32 h 62"/>
                  <a:gd name="T40" fmla="*/ 12 w 42"/>
                  <a:gd name="T41" fmla="*/ 56 h 62"/>
                  <a:gd name="T42" fmla="*/ 14 w 42"/>
                  <a:gd name="T43" fmla="*/ 58 h 62"/>
                  <a:gd name="T44" fmla="*/ 16 w 42"/>
                  <a:gd name="T45" fmla="*/ 60 h 62"/>
                  <a:gd name="T46" fmla="*/ 18 w 42"/>
                  <a:gd name="T47" fmla="*/ 62 h 62"/>
                  <a:gd name="T48" fmla="*/ 0 w 42"/>
                  <a:gd name="T49" fmla="*/ 60 h 62"/>
                  <a:gd name="T50" fmla="*/ 4 w 42"/>
                  <a:gd name="T51" fmla="*/ 60 h 62"/>
                  <a:gd name="T52" fmla="*/ 4 w 42"/>
                  <a:gd name="T53" fmla="*/ 58 h 62"/>
                  <a:gd name="T54" fmla="*/ 6 w 42"/>
                  <a:gd name="T55" fmla="*/ 52 h 62"/>
                  <a:gd name="T56" fmla="*/ 6 w 42"/>
                  <a:gd name="T57" fmla="*/ 10 h 62"/>
                  <a:gd name="T58" fmla="*/ 4 w 42"/>
                  <a:gd name="T59" fmla="*/ 6 h 62"/>
                  <a:gd name="T60" fmla="*/ 4 w 42"/>
                  <a:gd name="T61" fmla="*/ 4 h 62"/>
                  <a:gd name="T62" fmla="*/ 2 w 42"/>
                  <a:gd name="T63" fmla="*/ 4 h 62"/>
                  <a:gd name="T64" fmla="*/ 0 w 42"/>
                  <a:gd name="T65" fmla="*/ 4 h 62"/>
                  <a:gd name="T66" fmla="*/ 12 w 42"/>
                  <a:gd name="T67" fmla="*/ 0 h 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"/>
                  <a:gd name="T103" fmla="*/ 0 h 62"/>
                  <a:gd name="T104" fmla="*/ 42 w 42"/>
                  <a:gd name="T105" fmla="*/ 62 h 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" h="62">
                    <a:moveTo>
                      <a:pt x="12" y="0"/>
                    </a:moveTo>
                    <a:lnTo>
                      <a:pt x="12" y="30"/>
                    </a:lnTo>
                    <a:lnTo>
                      <a:pt x="18" y="24"/>
                    </a:lnTo>
                    <a:lnTo>
                      <a:pt x="20" y="22"/>
                    </a:lnTo>
                    <a:lnTo>
                      <a:pt x="24" y="22"/>
                    </a:lnTo>
                    <a:lnTo>
                      <a:pt x="26" y="20"/>
                    </a:lnTo>
                    <a:lnTo>
                      <a:pt x="30" y="22"/>
                    </a:lnTo>
                    <a:lnTo>
                      <a:pt x="32" y="22"/>
                    </a:lnTo>
                    <a:lnTo>
                      <a:pt x="34" y="26"/>
                    </a:lnTo>
                    <a:lnTo>
                      <a:pt x="36" y="28"/>
                    </a:lnTo>
                    <a:lnTo>
                      <a:pt x="36" y="32"/>
                    </a:lnTo>
                    <a:lnTo>
                      <a:pt x="36" y="38"/>
                    </a:lnTo>
                    <a:lnTo>
                      <a:pt x="36" y="52"/>
                    </a:lnTo>
                    <a:lnTo>
                      <a:pt x="36" y="56"/>
                    </a:lnTo>
                    <a:lnTo>
                      <a:pt x="38" y="58"/>
                    </a:lnTo>
                    <a:lnTo>
                      <a:pt x="38" y="60"/>
                    </a:lnTo>
                    <a:lnTo>
                      <a:pt x="40" y="60"/>
                    </a:lnTo>
                    <a:lnTo>
                      <a:pt x="42" y="60"/>
                    </a:lnTo>
                    <a:lnTo>
                      <a:pt x="42" y="62"/>
                    </a:lnTo>
                    <a:lnTo>
                      <a:pt x="24" y="62"/>
                    </a:lnTo>
                    <a:lnTo>
                      <a:pt x="24" y="60"/>
                    </a:lnTo>
                    <a:lnTo>
                      <a:pt x="26" y="60"/>
                    </a:lnTo>
                    <a:lnTo>
                      <a:pt x="28" y="60"/>
                    </a:lnTo>
                    <a:lnTo>
                      <a:pt x="28" y="58"/>
                    </a:lnTo>
                    <a:lnTo>
                      <a:pt x="30" y="56"/>
                    </a:lnTo>
                    <a:lnTo>
                      <a:pt x="30" y="54"/>
                    </a:lnTo>
                    <a:lnTo>
                      <a:pt x="30" y="52"/>
                    </a:lnTo>
                    <a:lnTo>
                      <a:pt x="30" y="38"/>
                    </a:lnTo>
                    <a:lnTo>
                      <a:pt x="28" y="34"/>
                    </a:lnTo>
                    <a:lnTo>
                      <a:pt x="28" y="30"/>
                    </a:lnTo>
                    <a:lnTo>
                      <a:pt x="28" y="28"/>
                    </a:lnTo>
                    <a:lnTo>
                      <a:pt x="26" y="28"/>
                    </a:lnTo>
                    <a:lnTo>
                      <a:pt x="24" y="26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8" y="28"/>
                    </a:lnTo>
                    <a:lnTo>
                      <a:pt x="16" y="30"/>
                    </a:lnTo>
                    <a:lnTo>
                      <a:pt x="12" y="32"/>
                    </a:lnTo>
                    <a:lnTo>
                      <a:pt x="12" y="52"/>
                    </a:lnTo>
                    <a:lnTo>
                      <a:pt x="12" y="56"/>
                    </a:lnTo>
                    <a:lnTo>
                      <a:pt x="14" y="58"/>
                    </a:lnTo>
                    <a:lnTo>
                      <a:pt x="14" y="60"/>
                    </a:lnTo>
                    <a:lnTo>
                      <a:pt x="16" y="60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2" y="60"/>
                    </a:lnTo>
                    <a:lnTo>
                      <a:pt x="4" y="60"/>
                    </a:lnTo>
                    <a:lnTo>
                      <a:pt x="4" y="58"/>
                    </a:lnTo>
                    <a:lnTo>
                      <a:pt x="6" y="56"/>
                    </a:lnTo>
                    <a:lnTo>
                      <a:pt x="6" y="52"/>
                    </a:lnTo>
                    <a:lnTo>
                      <a:pt x="6" y="16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547" name="Freeform 46"/>
              <p:cNvSpPr>
                <a:spLocks noEditPoints="1"/>
              </p:cNvSpPr>
              <p:nvPr/>
            </p:nvSpPr>
            <p:spPr bwMode="auto">
              <a:xfrm>
                <a:off x="3328" y="2116"/>
                <a:ext cx="18" cy="62"/>
              </a:xfrm>
              <a:custGeom>
                <a:avLst/>
                <a:gdLst>
                  <a:gd name="T0" fmla="*/ 10 w 18"/>
                  <a:gd name="T1" fmla="*/ 0 h 62"/>
                  <a:gd name="T2" fmla="*/ 12 w 18"/>
                  <a:gd name="T3" fmla="*/ 0 h 62"/>
                  <a:gd name="T4" fmla="*/ 12 w 18"/>
                  <a:gd name="T5" fmla="*/ 2 h 62"/>
                  <a:gd name="T6" fmla="*/ 14 w 18"/>
                  <a:gd name="T7" fmla="*/ 4 h 62"/>
                  <a:gd name="T8" fmla="*/ 14 w 18"/>
                  <a:gd name="T9" fmla="*/ 4 h 62"/>
                  <a:gd name="T10" fmla="*/ 14 w 18"/>
                  <a:gd name="T11" fmla="*/ 6 h 62"/>
                  <a:gd name="T12" fmla="*/ 12 w 18"/>
                  <a:gd name="T13" fmla="*/ 8 h 62"/>
                  <a:gd name="T14" fmla="*/ 12 w 18"/>
                  <a:gd name="T15" fmla="*/ 10 h 62"/>
                  <a:gd name="T16" fmla="*/ 10 w 18"/>
                  <a:gd name="T17" fmla="*/ 10 h 62"/>
                  <a:gd name="T18" fmla="*/ 8 w 18"/>
                  <a:gd name="T19" fmla="*/ 10 h 62"/>
                  <a:gd name="T20" fmla="*/ 6 w 18"/>
                  <a:gd name="T21" fmla="*/ 8 h 62"/>
                  <a:gd name="T22" fmla="*/ 4 w 18"/>
                  <a:gd name="T23" fmla="*/ 6 h 62"/>
                  <a:gd name="T24" fmla="*/ 4 w 18"/>
                  <a:gd name="T25" fmla="*/ 4 h 62"/>
                  <a:gd name="T26" fmla="*/ 4 w 18"/>
                  <a:gd name="T27" fmla="*/ 4 h 62"/>
                  <a:gd name="T28" fmla="*/ 6 w 18"/>
                  <a:gd name="T29" fmla="*/ 2 h 62"/>
                  <a:gd name="T30" fmla="*/ 8 w 18"/>
                  <a:gd name="T31" fmla="*/ 0 h 62"/>
                  <a:gd name="T32" fmla="*/ 10 w 18"/>
                  <a:gd name="T33" fmla="*/ 0 h 62"/>
                  <a:gd name="T34" fmla="*/ 14 w 18"/>
                  <a:gd name="T35" fmla="*/ 20 h 62"/>
                  <a:gd name="T36" fmla="*/ 14 w 18"/>
                  <a:gd name="T37" fmla="*/ 52 h 62"/>
                  <a:gd name="T38" fmla="*/ 14 w 18"/>
                  <a:gd name="T39" fmla="*/ 56 h 62"/>
                  <a:gd name="T40" fmla="*/ 14 w 18"/>
                  <a:gd name="T41" fmla="*/ 58 h 62"/>
                  <a:gd name="T42" fmla="*/ 14 w 18"/>
                  <a:gd name="T43" fmla="*/ 58 h 62"/>
                  <a:gd name="T44" fmla="*/ 16 w 18"/>
                  <a:gd name="T45" fmla="*/ 60 h 62"/>
                  <a:gd name="T46" fmla="*/ 16 w 18"/>
                  <a:gd name="T47" fmla="*/ 60 h 62"/>
                  <a:gd name="T48" fmla="*/ 18 w 18"/>
                  <a:gd name="T49" fmla="*/ 60 h 62"/>
                  <a:gd name="T50" fmla="*/ 18 w 18"/>
                  <a:gd name="T51" fmla="*/ 62 h 62"/>
                  <a:gd name="T52" fmla="*/ 0 w 18"/>
                  <a:gd name="T53" fmla="*/ 62 h 62"/>
                  <a:gd name="T54" fmla="*/ 0 w 18"/>
                  <a:gd name="T55" fmla="*/ 60 h 62"/>
                  <a:gd name="T56" fmla="*/ 2 w 18"/>
                  <a:gd name="T57" fmla="*/ 60 h 62"/>
                  <a:gd name="T58" fmla="*/ 4 w 18"/>
                  <a:gd name="T59" fmla="*/ 60 h 62"/>
                  <a:gd name="T60" fmla="*/ 4 w 18"/>
                  <a:gd name="T61" fmla="*/ 58 h 62"/>
                  <a:gd name="T62" fmla="*/ 6 w 18"/>
                  <a:gd name="T63" fmla="*/ 58 h 62"/>
                  <a:gd name="T64" fmla="*/ 6 w 18"/>
                  <a:gd name="T65" fmla="*/ 56 h 62"/>
                  <a:gd name="T66" fmla="*/ 6 w 18"/>
                  <a:gd name="T67" fmla="*/ 52 h 62"/>
                  <a:gd name="T68" fmla="*/ 6 w 18"/>
                  <a:gd name="T69" fmla="*/ 38 h 62"/>
                  <a:gd name="T70" fmla="*/ 6 w 18"/>
                  <a:gd name="T71" fmla="*/ 32 h 62"/>
                  <a:gd name="T72" fmla="*/ 6 w 18"/>
                  <a:gd name="T73" fmla="*/ 28 h 62"/>
                  <a:gd name="T74" fmla="*/ 6 w 18"/>
                  <a:gd name="T75" fmla="*/ 28 h 62"/>
                  <a:gd name="T76" fmla="*/ 4 w 18"/>
                  <a:gd name="T77" fmla="*/ 26 h 62"/>
                  <a:gd name="T78" fmla="*/ 4 w 18"/>
                  <a:gd name="T79" fmla="*/ 26 h 62"/>
                  <a:gd name="T80" fmla="*/ 4 w 18"/>
                  <a:gd name="T81" fmla="*/ 26 h 62"/>
                  <a:gd name="T82" fmla="*/ 2 w 18"/>
                  <a:gd name="T83" fmla="*/ 26 h 62"/>
                  <a:gd name="T84" fmla="*/ 0 w 18"/>
                  <a:gd name="T85" fmla="*/ 26 h 62"/>
                  <a:gd name="T86" fmla="*/ 0 w 18"/>
                  <a:gd name="T87" fmla="*/ 26 h 62"/>
                  <a:gd name="T88" fmla="*/ 12 w 18"/>
                  <a:gd name="T89" fmla="*/ 20 h 62"/>
                  <a:gd name="T90" fmla="*/ 14 w 18"/>
                  <a:gd name="T91" fmla="*/ 2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"/>
                  <a:gd name="T139" fmla="*/ 0 h 62"/>
                  <a:gd name="T140" fmla="*/ 18 w 18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" h="62">
                    <a:moveTo>
                      <a:pt x="10" y="0"/>
                    </a:move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0" y="0"/>
                    </a:lnTo>
                    <a:close/>
                    <a:moveTo>
                      <a:pt x="14" y="20"/>
                    </a:moveTo>
                    <a:lnTo>
                      <a:pt x="14" y="52"/>
                    </a:lnTo>
                    <a:lnTo>
                      <a:pt x="14" y="56"/>
                    </a:lnTo>
                    <a:lnTo>
                      <a:pt x="14" y="58"/>
                    </a:lnTo>
                    <a:lnTo>
                      <a:pt x="16" y="60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2" y="60"/>
                    </a:lnTo>
                    <a:lnTo>
                      <a:pt x="4" y="60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6" y="52"/>
                    </a:lnTo>
                    <a:lnTo>
                      <a:pt x="6" y="38"/>
                    </a:lnTo>
                    <a:lnTo>
                      <a:pt x="6" y="32"/>
                    </a:lnTo>
                    <a:lnTo>
                      <a:pt x="6" y="28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0" y="26"/>
                    </a:lnTo>
                    <a:lnTo>
                      <a:pt x="12" y="20"/>
                    </a:lnTo>
                    <a:lnTo>
                      <a:pt x="14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548" name="Freeform 47"/>
              <p:cNvSpPr>
                <a:spLocks/>
              </p:cNvSpPr>
              <p:nvPr/>
            </p:nvSpPr>
            <p:spPr bwMode="auto">
              <a:xfrm>
                <a:off x="3350" y="2136"/>
                <a:ext cx="42" cy="42"/>
              </a:xfrm>
              <a:custGeom>
                <a:avLst/>
                <a:gdLst>
                  <a:gd name="T0" fmla="*/ 14 w 42"/>
                  <a:gd name="T1" fmla="*/ 10 h 42"/>
                  <a:gd name="T2" fmla="*/ 18 w 42"/>
                  <a:gd name="T3" fmla="*/ 4 h 42"/>
                  <a:gd name="T4" fmla="*/ 22 w 42"/>
                  <a:gd name="T5" fmla="*/ 2 h 42"/>
                  <a:gd name="T6" fmla="*/ 26 w 42"/>
                  <a:gd name="T7" fmla="*/ 0 h 42"/>
                  <a:gd name="T8" fmla="*/ 30 w 42"/>
                  <a:gd name="T9" fmla="*/ 2 h 42"/>
                  <a:gd name="T10" fmla="*/ 32 w 42"/>
                  <a:gd name="T11" fmla="*/ 2 h 42"/>
                  <a:gd name="T12" fmla="*/ 34 w 42"/>
                  <a:gd name="T13" fmla="*/ 4 h 42"/>
                  <a:gd name="T14" fmla="*/ 36 w 42"/>
                  <a:gd name="T15" fmla="*/ 8 h 42"/>
                  <a:gd name="T16" fmla="*/ 36 w 42"/>
                  <a:gd name="T17" fmla="*/ 10 h 42"/>
                  <a:gd name="T18" fmla="*/ 36 w 42"/>
                  <a:gd name="T19" fmla="*/ 16 h 42"/>
                  <a:gd name="T20" fmla="*/ 36 w 42"/>
                  <a:gd name="T21" fmla="*/ 32 h 42"/>
                  <a:gd name="T22" fmla="*/ 38 w 42"/>
                  <a:gd name="T23" fmla="*/ 36 h 42"/>
                  <a:gd name="T24" fmla="*/ 38 w 42"/>
                  <a:gd name="T25" fmla="*/ 38 h 42"/>
                  <a:gd name="T26" fmla="*/ 38 w 42"/>
                  <a:gd name="T27" fmla="*/ 38 h 42"/>
                  <a:gd name="T28" fmla="*/ 38 w 42"/>
                  <a:gd name="T29" fmla="*/ 40 h 42"/>
                  <a:gd name="T30" fmla="*/ 40 w 42"/>
                  <a:gd name="T31" fmla="*/ 40 h 42"/>
                  <a:gd name="T32" fmla="*/ 42 w 42"/>
                  <a:gd name="T33" fmla="*/ 40 h 42"/>
                  <a:gd name="T34" fmla="*/ 42 w 42"/>
                  <a:gd name="T35" fmla="*/ 42 h 42"/>
                  <a:gd name="T36" fmla="*/ 24 w 42"/>
                  <a:gd name="T37" fmla="*/ 42 h 42"/>
                  <a:gd name="T38" fmla="*/ 24 w 42"/>
                  <a:gd name="T39" fmla="*/ 40 h 42"/>
                  <a:gd name="T40" fmla="*/ 24 w 42"/>
                  <a:gd name="T41" fmla="*/ 40 h 42"/>
                  <a:gd name="T42" fmla="*/ 26 w 42"/>
                  <a:gd name="T43" fmla="*/ 40 h 42"/>
                  <a:gd name="T44" fmla="*/ 28 w 42"/>
                  <a:gd name="T45" fmla="*/ 40 h 42"/>
                  <a:gd name="T46" fmla="*/ 28 w 42"/>
                  <a:gd name="T47" fmla="*/ 38 h 42"/>
                  <a:gd name="T48" fmla="*/ 30 w 42"/>
                  <a:gd name="T49" fmla="*/ 36 h 42"/>
                  <a:gd name="T50" fmla="*/ 30 w 42"/>
                  <a:gd name="T51" fmla="*/ 36 h 42"/>
                  <a:gd name="T52" fmla="*/ 30 w 42"/>
                  <a:gd name="T53" fmla="*/ 32 h 42"/>
                  <a:gd name="T54" fmla="*/ 30 w 42"/>
                  <a:gd name="T55" fmla="*/ 16 h 42"/>
                  <a:gd name="T56" fmla="*/ 30 w 42"/>
                  <a:gd name="T57" fmla="*/ 12 h 42"/>
                  <a:gd name="T58" fmla="*/ 28 w 42"/>
                  <a:gd name="T59" fmla="*/ 8 h 42"/>
                  <a:gd name="T60" fmla="*/ 26 w 42"/>
                  <a:gd name="T61" fmla="*/ 8 h 42"/>
                  <a:gd name="T62" fmla="*/ 24 w 42"/>
                  <a:gd name="T63" fmla="*/ 6 h 42"/>
                  <a:gd name="T64" fmla="*/ 18 w 42"/>
                  <a:gd name="T65" fmla="*/ 8 h 42"/>
                  <a:gd name="T66" fmla="*/ 14 w 42"/>
                  <a:gd name="T67" fmla="*/ 12 h 42"/>
                  <a:gd name="T68" fmla="*/ 14 w 42"/>
                  <a:gd name="T69" fmla="*/ 32 h 42"/>
                  <a:gd name="T70" fmla="*/ 14 w 42"/>
                  <a:gd name="T71" fmla="*/ 36 h 42"/>
                  <a:gd name="T72" fmla="*/ 14 w 42"/>
                  <a:gd name="T73" fmla="*/ 38 h 42"/>
                  <a:gd name="T74" fmla="*/ 14 w 42"/>
                  <a:gd name="T75" fmla="*/ 38 h 42"/>
                  <a:gd name="T76" fmla="*/ 14 w 42"/>
                  <a:gd name="T77" fmla="*/ 40 h 42"/>
                  <a:gd name="T78" fmla="*/ 16 w 42"/>
                  <a:gd name="T79" fmla="*/ 40 h 42"/>
                  <a:gd name="T80" fmla="*/ 18 w 42"/>
                  <a:gd name="T81" fmla="*/ 40 h 42"/>
                  <a:gd name="T82" fmla="*/ 18 w 42"/>
                  <a:gd name="T83" fmla="*/ 42 h 42"/>
                  <a:gd name="T84" fmla="*/ 0 w 42"/>
                  <a:gd name="T85" fmla="*/ 42 h 42"/>
                  <a:gd name="T86" fmla="*/ 0 w 42"/>
                  <a:gd name="T87" fmla="*/ 40 h 42"/>
                  <a:gd name="T88" fmla="*/ 2 w 42"/>
                  <a:gd name="T89" fmla="*/ 40 h 42"/>
                  <a:gd name="T90" fmla="*/ 4 w 42"/>
                  <a:gd name="T91" fmla="*/ 40 h 42"/>
                  <a:gd name="T92" fmla="*/ 4 w 42"/>
                  <a:gd name="T93" fmla="*/ 38 h 42"/>
                  <a:gd name="T94" fmla="*/ 6 w 42"/>
                  <a:gd name="T95" fmla="*/ 36 h 42"/>
                  <a:gd name="T96" fmla="*/ 6 w 42"/>
                  <a:gd name="T97" fmla="*/ 32 h 42"/>
                  <a:gd name="T98" fmla="*/ 6 w 42"/>
                  <a:gd name="T99" fmla="*/ 18 h 42"/>
                  <a:gd name="T100" fmla="*/ 6 w 42"/>
                  <a:gd name="T101" fmla="*/ 12 h 42"/>
                  <a:gd name="T102" fmla="*/ 6 w 42"/>
                  <a:gd name="T103" fmla="*/ 8 h 42"/>
                  <a:gd name="T104" fmla="*/ 6 w 42"/>
                  <a:gd name="T105" fmla="*/ 8 h 42"/>
                  <a:gd name="T106" fmla="*/ 4 w 42"/>
                  <a:gd name="T107" fmla="*/ 6 h 42"/>
                  <a:gd name="T108" fmla="*/ 4 w 42"/>
                  <a:gd name="T109" fmla="*/ 6 h 42"/>
                  <a:gd name="T110" fmla="*/ 4 w 42"/>
                  <a:gd name="T111" fmla="*/ 6 h 42"/>
                  <a:gd name="T112" fmla="*/ 2 w 42"/>
                  <a:gd name="T113" fmla="*/ 6 h 42"/>
                  <a:gd name="T114" fmla="*/ 0 w 42"/>
                  <a:gd name="T115" fmla="*/ 6 h 42"/>
                  <a:gd name="T116" fmla="*/ 0 w 42"/>
                  <a:gd name="T117" fmla="*/ 6 h 42"/>
                  <a:gd name="T118" fmla="*/ 12 w 42"/>
                  <a:gd name="T119" fmla="*/ 0 h 42"/>
                  <a:gd name="T120" fmla="*/ 14 w 42"/>
                  <a:gd name="T121" fmla="*/ 0 h 42"/>
                  <a:gd name="T122" fmla="*/ 14 w 42"/>
                  <a:gd name="T123" fmla="*/ 10 h 4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2"/>
                  <a:gd name="T187" fmla="*/ 0 h 42"/>
                  <a:gd name="T188" fmla="*/ 42 w 42"/>
                  <a:gd name="T189" fmla="*/ 42 h 4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2" h="42">
                    <a:moveTo>
                      <a:pt x="14" y="10"/>
                    </a:moveTo>
                    <a:lnTo>
                      <a:pt x="18" y="4"/>
                    </a:lnTo>
                    <a:lnTo>
                      <a:pt x="22" y="2"/>
                    </a:lnTo>
                    <a:lnTo>
                      <a:pt x="26" y="0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4" y="4"/>
                    </a:lnTo>
                    <a:lnTo>
                      <a:pt x="36" y="8"/>
                    </a:lnTo>
                    <a:lnTo>
                      <a:pt x="36" y="10"/>
                    </a:lnTo>
                    <a:lnTo>
                      <a:pt x="36" y="16"/>
                    </a:lnTo>
                    <a:lnTo>
                      <a:pt x="36" y="32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38" y="40"/>
                    </a:lnTo>
                    <a:lnTo>
                      <a:pt x="40" y="40"/>
                    </a:lnTo>
                    <a:lnTo>
                      <a:pt x="42" y="40"/>
                    </a:lnTo>
                    <a:lnTo>
                      <a:pt x="42" y="42"/>
                    </a:lnTo>
                    <a:lnTo>
                      <a:pt x="24" y="42"/>
                    </a:lnTo>
                    <a:lnTo>
                      <a:pt x="24" y="40"/>
                    </a:lnTo>
                    <a:lnTo>
                      <a:pt x="26" y="40"/>
                    </a:lnTo>
                    <a:lnTo>
                      <a:pt x="28" y="40"/>
                    </a:lnTo>
                    <a:lnTo>
                      <a:pt x="28" y="38"/>
                    </a:lnTo>
                    <a:lnTo>
                      <a:pt x="30" y="36"/>
                    </a:lnTo>
                    <a:lnTo>
                      <a:pt x="30" y="32"/>
                    </a:lnTo>
                    <a:lnTo>
                      <a:pt x="30" y="16"/>
                    </a:lnTo>
                    <a:lnTo>
                      <a:pt x="30" y="12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18" y="8"/>
                    </a:lnTo>
                    <a:lnTo>
                      <a:pt x="14" y="1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8" y="40"/>
                    </a:lnTo>
                    <a:lnTo>
                      <a:pt x="18" y="42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2" y="40"/>
                    </a:lnTo>
                    <a:lnTo>
                      <a:pt x="4" y="40"/>
                    </a:lnTo>
                    <a:lnTo>
                      <a:pt x="4" y="38"/>
                    </a:lnTo>
                    <a:lnTo>
                      <a:pt x="6" y="36"/>
                    </a:lnTo>
                    <a:lnTo>
                      <a:pt x="6" y="32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549" name="Freeform 48"/>
              <p:cNvSpPr>
                <a:spLocks noEditPoints="1"/>
              </p:cNvSpPr>
              <p:nvPr/>
            </p:nvSpPr>
            <p:spPr bwMode="auto">
              <a:xfrm>
                <a:off x="3396" y="2136"/>
                <a:ext cx="32" cy="42"/>
              </a:xfrm>
              <a:custGeom>
                <a:avLst/>
                <a:gdLst>
                  <a:gd name="T0" fmla="*/ 6 w 32"/>
                  <a:gd name="T1" fmla="*/ 16 h 42"/>
                  <a:gd name="T2" fmla="*/ 8 w 32"/>
                  <a:gd name="T3" fmla="*/ 24 h 42"/>
                  <a:gd name="T4" fmla="*/ 10 w 32"/>
                  <a:gd name="T5" fmla="*/ 30 h 42"/>
                  <a:gd name="T6" fmla="*/ 16 w 32"/>
                  <a:gd name="T7" fmla="*/ 34 h 42"/>
                  <a:gd name="T8" fmla="*/ 20 w 32"/>
                  <a:gd name="T9" fmla="*/ 34 h 42"/>
                  <a:gd name="T10" fmla="*/ 24 w 32"/>
                  <a:gd name="T11" fmla="*/ 34 h 42"/>
                  <a:gd name="T12" fmla="*/ 28 w 32"/>
                  <a:gd name="T13" fmla="*/ 32 h 42"/>
                  <a:gd name="T14" fmla="*/ 30 w 32"/>
                  <a:gd name="T15" fmla="*/ 30 h 42"/>
                  <a:gd name="T16" fmla="*/ 32 w 32"/>
                  <a:gd name="T17" fmla="*/ 26 h 42"/>
                  <a:gd name="T18" fmla="*/ 32 w 32"/>
                  <a:gd name="T19" fmla="*/ 26 h 42"/>
                  <a:gd name="T20" fmla="*/ 32 w 32"/>
                  <a:gd name="T21" fmla="*/ 32 h 42"/>
                  <a:gd name="T22" fmla="*/ 28 w 32"/>
                  <a:gd name="T23" fmla="*/ 38 h 42"/>
                  <a:gd name="T24" fmla="*/ 22 w 32"/>
                  <a:gd name="T25" fmla="*/ 40 h 42"/>
                  <a:gd name="T26" fmla="*/ 16 w 32"/>
                  <a:gd name="T27" fmla="*/ 42 h 42"/>
                  <a:gd name="T28" fmla="*/ 10 w 32"/>
                  <a:gd name="T29" fmla="*/ 40 h 42"/>
                  <a:gd name="T30" fmla="*/ 4 w 32"/>
                  <a:gd name="T31" fmla="*/ 36 h 42"/>
                  <a:gd name="T32" fmla="*/ 2 w 32"/>
                  <a:gd name="T33" fmla="*/ 32 h 42"/>
                  <a:gd name="T34" fmla="*/ 0 w 32"/>
                  <a:gd name="T35" fmla="*/ 28 h 42"/>
                  <a:gd name="T36" fmla="*/ 0 w 32"/>
                  <a:gd name="T37" fmla="*/ 22 h 42"/>
                  <a:gd name="T38" fmla="*/ 0 w 32"/>
                  <a:gd name="T39" fmla="*/ 16 h 42"/>
                  <a:gd name="T40" fmla="*/ 2 w 32"/>
                  <a:gd name="T41" fmla="*/ 10 h 42"/>
                  <a:gd name="T42" fmla="*/ 6 w 32"/>
                  <a:gd name="T43" fmla="*/ 6 h 42"/>
                  <a:gd name="T44" fmla="*/ 8 w 32"/>
                  <a:gd name="T45" fmla="*/ 4 h 42"/>
                  <a:gd name="T46" fmla="*/ 14 w 32"/>
                  <a:gd name="T47" fmla="*/ 2 h 42"/>
                  <a:gd name="T48" fmla="*/ 18 w 32"/>
                  <a:gd name="T49" fmla="*/ 0 h 42"/>
                  <a:gd name="T50" fmla="*/ 24 w 32"/>
                  <a:gd name="T51" fmla="*/ 2 h 42"/>
                  <a:gd name="T52" fmla="*/ 28 w 32"/>
                  <a:gd name="T53" fmla="*/ 6 h 42"/>
                  <a:gd name="T54" fmla="*/ 32 w 32"/>
                  <a:gd name="T55" fmla="*/ 10 h 42"/>
                  <a:gd name="T56" fmla="*/ 32 w 32"/>
                  <a:gd name="T57" fmla="*/ 16 h 42"/>
                  <a:gd name="T58" fmla="*/ 6 w 32"/>
                  <a:gd name="T59" fmla="*/ 16 h 42"/>
                  <a:gd name="T60" fmla="*/ 6 w 32"/>
                  <a:gd name="T61" fmla="*/ 14 h 42"/>
                  <a:gd name="T62" fmla="*/ 24 w 32"/>
                  <a:gd name="T63" fmla="*/ 14 h 42"/>
                  <a:gd name="T64" fmla="*/ 24 w 32"/>
                  <a:gd name="T65" fmla="*/ 10 h 42"/>
                  <a:gd name="T66" fmla="*/ 22 w 32"/>
                  <a:gd name="T67" fmla="*/ 8 h 42"/>
                  <a:gd name="T68" fmla="*/ 22 w 32"/>
                  <a:gd name="T69" fmla="*/ 6 h 42"/>
                  <a:gd name="T70" fmla="*/ 20 w 32"/>
                  <a:gd name="T71" fmla="*/ 6 h 42"/>
                  <a:gd name="T72" fmla="*/ 18 w 32"/>
                  <a:gd name="T73" fmla="*/ 4 h 42"/>
                  <a:gd name="T74" fmla="*/ 16 w 32"/>
                  <a:gd name="T75" fmla="*/ 4 h 42"/>
                  <a:gd name="T76" fmla="*/ 12 w 32"/>
                  <a:gd name="T77" fmla="*/ 4 h 42"/>
                  <a:gd name="T78" fmla="*/ 10 w 32"/>
                  <a:gd name="T79" fmla="*/ 6 h 42"/>
                  <a:gd name="T80" fmla="*/ 8 w 32"/>
                  <a:gd name="T81" fmla="*/ 10 h 42"/>
                  <a:gd name="T82" fmla="*/ 6 w 32"/>
                  <a:gd name="T83" fmla="*/ 14 h 4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2"/>
                  <a:gd name="T127" fmla="*/ 0 h 42"/>
                  <a:gd name="T128" fmla="*/ 32 w 32"/>
                  <a:gd name="T129" fmla="*/ 42 h 4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2" h="42">
                    <a:moveTo>
                      <a:pt x="6" y="16"/>
                    </a:moveTo>
                    <a:lnTo>
                      <a:pt x="8" y="24"/>
                    </a:lnTo>
                    <a:lnTo>
                      <a:pt x="10" y="30"/>
                    </a:lnTo>
                    <a:lnTo>
                      <a:pt x="16" y="34"/>
                    </a:lnTo>
                    <a:lnTo>
                      <a:pt x="20" y="34"/>
                    </a:lnTo>
                    <a:lnTo>
                      <a:pt x="24" y="34"/>
                    </a:lnTo>
                    <a:lnTo>
                      <a:pt x="28" y="32"/>
                    </a:lnTo>
                    <a:lnTo>
                      <a:pt x="30" y="30"/>
                    </a:lnTo>
                    <a:lnTo>
                      <a:pt x="32" y="26"/>
                    </a:lnTo>
                    <a:lnTo>
                      <a:pt x="32" y="32"/>
                    </a:lnTo>
                    <a:lnTo>
                      <a:pt x="28" y="38"/>
                    </a:lnTo>
                    <a:lnTo>
                      <a:pt x="22" y="40"/>
                    </a:lnTo>
                    <a:lnTo>
                      <a:pt x="16" y="42"/>
                    </a:lnTo>
                    <a:lnTo>
                      <a:pt x="10" y="40"/>
                    </a:lnTo>
                    <a:lnTo>
                      <a:pt x="4" y="36"/>
                    </a:lnTo>
                    <a:lnTo>
                      <a:pt x="2" y="32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32" y="16"/>
                    </a:lnTo>
                    <a:lnTo>
                      <a:pt x="6" y="16"/>
                    </a:lnTo>
                    <a:close/>
                    <a:moveTo>
                      <a:pt x="6" y="14"/>
                    </a:moveTo>
                    <a:lnTo>
                      <a:pt x="24" y="14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2" y="4"/>
                    </a:lnTo>
                    <a:lnTo>
                      <a:pt x="10" y="6"/>
                    </a:lnTo>
                    <a:lnTo>
                      <a:pt x="8" y="10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550" name="Freeform 49"/>
              <p:cNvSpPr>
                <a:spLocks/>
              </p:cNvSpPr>
              <p:nvPr/>
            </p:nvSpPr>
            <p:spPr bwMode="auto">
              <a:xfrm>
                <a:off x="3438" y="2136"/>
                <a:ext cx="26" cy="42"/>
              </a:xfrm>
              <a:custGeom>
                <a:avLst/>
                <a:gdLst>
                  <a:gd name="T0" fmla="*/ 22 w 26"/>
                  <a:gd name="T1" fmla="*/ 0 h 42"/>
                  <a:gd name="T2" fmla="*/ 22 w 26"/>
                  <a:gd name="T3" fmla="*/ 14 h 42"/>
                  <a:gd name="T4" fmla="*/ 22 w 26"/>
                  <a:gd name="T5" fmla="*/ 14 h 42"/>
                  <a:gd name="T6" fmla="*/ 20 w 26"/>
                  <a:gd name="T7" fmla="*/ 10 h 42"/>
                  <a:gd name="T8" fmla="*/ 18 w 26"/>
                  <a:gd name="T9" fmla="*/ 6 h 42"/>
                  <a:gd name="T10" fmla="*/ 14 w 26"/>
                  <a:gd name="T11" fmla="*/ 4 h 42"/>
                  <a:gd name="T12" fmla="*/ 12 w 26"/>
                  <a:gd name="T13" fmla="*/ 4 h 42"/>
                  <a:gd name="T14" fmla="*/ 8 w 26"/>
                  <a:gd name="T15" fmla="*/ 4 h 42"/>
                  <a:gd name="T16" fmla="*/ 6 w 26"/>
                  <a:gd name="T17" fmla="*/ 6 h 42"/>
                  <a:gd name="T18" fmla="*/ 6 w 26"/>
                  <a:gd name="T19" fmla="*/ 6 h 42"/>
                  <a:gd name="T20" fmla="*/ 4 w 26"/>
                  <a:gd name="T21" fmla="*/ 8 h 42"/>
                  <a:gd name="T22" fmla="*/ 4 w 26"/>
                  <a:gd name="T23" fmla="*/ 10 h 42"/>
                  <a:gd name="T24" fmla="*/ 6 w 26"/>
                  <a:gd name="T25" fmla="*/ 12 h 42"/>
                  <a:gd name="T26" fmla="*/ 8 w 26"/>
                  <a:gd name="T27" fmla="*/ 14 h 42"/>
                  <a:gd name="T28" fmla="*/ 10 w 26"/>
                  <a:gd name="T29" fmla="*/ 16 h 42"/>
                  <a:gd name="T30" fmla="*/ 16 w 26"/>
                  <a:gd name="T31" fmla="*/ 20 h 42"/>
                  <a:gd name="T32" fmla="*/ 22 w 26"/>
                  <a:gd name="T33" fmla="*/ 22 h 42"/>
                  <a:gd name="T34" fmla="*/ 24 w 26"/>
                  <a:gd name="T35" fmla="*/ 26 h 42"/>
                  <a:gd name="T36" fmla="*/ 26 w 26"/>
                  <a:gd name="T37" fmla="*/ 30 h 42"/>
                  <a:gd name="T38" fmla="*/ 24 w 26"/>
                  <a:gd name="T39" fmla="*/ 36 h 42"/>
                  <a:gd name="T40" fmla="*/ 22 w 26"/>
                  <a:gd name="T41" fmla="*/ 38 h 42"/>
                  <a:gd name="T42" fmla="*/ 18 w 26"/>
                  <a:gd name="T43" fmla="*/ 42 h 42"/>
                  <a:gd name="T44" fmla="*/ 12 w 26"/>
                  <a:gd name="T45" fmla="*/ 42 h 42"/>
                  <a:gd name="T46" fmla="*/ 8 w 26"/>
                  <a:gd name="T47" fmla="*/ 42 h 42"/>
                  <a:gd name="T48" fmla="*/ 4 w 26"/>
                  <a:gd name="T49" fmla="*/ 40 h 42"/>
                  <a:gd name="T50" fmla="*/ 2 w 26"/>
                  <a:gd name="T51" fmla="*/ 40 h 42"/>
                  <a:gd name="T52" fmla="*/ 2 w 26"/>
                  <a:gd name="T53" fmla="*/ 40 h 42"/>
                  <a:gd name="T54" fmla="*/ 0 w 26"/>
                  <a:gd name="T55" fmla="*/ 40 h 42"/>
                  <a:gd name="T56" fmla="*/ 0 w 26"/>
                  <a:gd name="T57" fmla="*/ 42 h 42"/>
                  <a:gd name="T58" fmla="*/ 0 w 26"/>
                  <a:gd name="T59" fmla="*/ 42 h 42"/>
                  <a:gd name="T60" fmla="*/ 0 w 26"/>
                  <a:gd name="T61" fmla="*/ 28 h 42"/>
                  <a:gd name="T62" fmla="*/ 0 w 26"/>
                  <a:gd name="T63" fmla="*/ 28 h 42"/>
                  <a:gd name="T64" fmla="*/ 2 w 26"/>
                  <a:gd name="T65" fmla="*/ 34 h 42"/>
                  <a:gd name="T66" fmla="*/ 4 w 26"/>
                  <a:gd name="T67" fmla="*/ 36 h 42"/>
                  <a:gd name="T68" fmla="*/ 8 w 26"/>
                  <a:gd name="T69" fmla="*/ 38 h 42"/>
                  <a:gd name="T70" fmla="*/ 12 w 26"/>
                  <a:gd name="T71" fmla="*/ 40 h 42"/>
                  <a:gd name="T72" fmla="*/ 16 w 26"/>
                  <a:gd name="T73" fmla="*/ 38 h 42"/>
                  <a:gd name="T74" fmla="*/ 18 w 26"/>
                  <a:gd name="T75" fmla="*/ 38 h 42"/>
                  <a:gd name="T76" fmla="*/ 18 w 26"/>
                  <a:gd name="T77" fmla="*/ 36 h 42"/>
                  <a:gd name="T78" fmla="*/ 20 w 26"/>
                  <a:gd name="T79" fmla="*/ 34 h 42"/>
                  <a:gd name="T80" fmla="*/ 18 w 26"/>
                  <a:gd name="T81" fmla="*/ 30 h 42"/>
                  <a:gd name="T82" fmla="*/ 18 w 26"/>
                  <a:gd name="T83" fmla="*/ 28 h 42"/>
                  <a:gd name="T84" fmla="*/ 14 w 26"/>
                  <a:gd name="T85" fmla="*/ 26 h 42"/>
                  <a:gd name="T86" fmla="*/ 10 w 26"/>
                  <a:gd name="T87" fmla="*/ 24 h 42"/>
                  <a:gd name="T88" fmla="*/ 4 w 26"/>
                  <a:gd name="T89" fmla="*/ 20 h 42"/>
                  <a:gd name="T90" fmla="*/ 2 w 26"/>
                  <a:gd name="T91" fmla="*/ 18 h 42"/>
                  <a:gd name="T92" fmla="*/ 0 w 26"/>
                  <a:gd name="T93" fmla="*/ 16 h 42"/>
                  <a:gd name="T94" fmla="*/ 0 w 26"/>
                  <a:gd name="T95" fmla="*/ 12 h 42"/>
                  <a:gd name="T96" fmla="*/ 0 w 26"/>
                  <a:gd name="T97" fmla="*/ 8 h 42"/>
                  <a:gd name="T98" fmla="*/ 2 w 26"/>
                  <a:gd name="T99" fmla="*/ 4 h 42"/>
                  <a:gd name="T100" fmla="*/ 6 w 26"/>
                  <a:gd name="T101" fmla="*/ 2 h 42"/>
                  <a:gd name="T102" fmla="*/ 12 w 26"/>
                  <a:gd name="T103" fmla="*/ 0 h 42"/>
                  <a:gd name="T104" fmla="*/ 14 w 26"/>
                  <a:gd name="T105" fmla="*/ 2 h 42"/>
                  <a:gd name="T106" fmla="*/ 16 w 26"/>
                  <a:gd name="T107" fmla="*/ 2 h 42"/>
                  <a:gd name="T108" fmla="*/ 18 w 26"/>
                  <a:gd name="T109" fmla="*/ 2 h 42"/>
                  <a:gd name="T110" fmla="*/ 20 w 26"/>
                  <a:gd name="T111" fmla="*/ 2 h 42"/>
                  <a:gd name="T112" fmla="*/ 20 w 26"/>
                  <a:gd name="T113" fmla="*/ 2 h 42"/>
                  <a:gd name="T114" fmla="*/ 20 w 26"/>
                  <a:gd name="T115" fmla="*/ 2 h 42"/>
                  <a:gd name="T116" fmla="*/ 22 w 26"/>
                  <a:gd name="T117" fmla="*/ 2 h 42"/>
                  <a:gd name="T118" fmla="*/ 22 w 26"/>
                  <a:gd name="T119" fmla="*/ 0 h 42"/>
                  <a:gd name="T120" fmla="*/ 22 w 26"/>
                  <a:gd name="T121" fmla="*/ 0 h 4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6"/>
                  <a:gd name="T184" fmla="*/ 0 h 42"/>
                  <a:gd name="T185" fmla="*/ 26 w 26"/>
                  <a:gd name="T186" fmla="*/ 42 h 4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6" h="42">
                    <a:moveTo>
                      <a:pt x="22" y="0"/>
                    </a:moveTo>
                    <a:lnTo>
                      <a:pt x="22" y="14"/>
                    </a:lnTo>
                    <a:lnTo>
                      <a:pt x="20" y="10"/>
                    </a:lnTo>
                    <a:lnTo>
                      <a:pt x="18" y="6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4"/>
                    </a:lnTo>
                    <a:lnTo>
                      <a:pt x="10" y="16"/>
                    </a:lnTo>
                    <a:lnTo>
                      <a:pt x="16" y="20"/>
                    </a:lnTo>
                    <a:lnTo>
                      <a:pt x="22" y="22"/>
                    </a:lnTo>
                    <a:lnTo>
                      <a:pt x="24" y="26"/>
                    </a:lnTo>
                    <a:lnTo>
                      <a:pt x="26" y="30"/>
                    </a:lnTo>
                    <a:lnTo>
                      <a:pt x="24" y="36"/>
                    </a:lnTo>
                    <a:lnTo>
                      <a:pt x="22" y="38"/>
                    </a:lnTo>
                    <a:lnTo>
                      <a:pt x="18" y="42"/>
                    </a:lnTo>
                    <a:lnTo>
                      <a:pt x="12" y="42"/>
                    </a:lnTo>
                    <a:lnTo>
                      <a:pt x="8" y="42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28"/>
                    </a:lnTo>
                    <a:lnTo>
                      <a:pt x="2" y="34"/>
                    </a:lnTo>
                    <a:lnTo>
                      <a:pt x="4" y="36"/>
                    </a:lnTo>
                    <a:lnTo>
                      <a:pt x="8" y="38"/>
                    </a:lnTo>
                    <a:lnTo>
                      <a:pt x="12" y="40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18" y="36"/>
                    </a:lnTo>
                    <a:lnTo>
                      <a:pt x="20" y="34"/>
                    </a:lnTo>
                    <a:lnTo>
                      <a:pt x="18" y="30"/>
                    </a:lnTo>
                    <a:lnTo>
                      <a:pt x="18" y="28"/>
                    </a:lnTo>
                    <a:lnTo>
                      <a:pt x="14" y="26"/>
                    </a:lnTo>
                    <a:lnTo>
                      <a:pt x="10" y="24"/>
                    </a:lnTo>
                    <a:lnTo>
                      <a:pt x="4" y="20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551" name="Freeform 50"/>
              <p:cNvSpPr>
                <a:spLocks noEditPoints="1"/>
              </p:cNvSpPr>
              <p:nvPr/>
            </p:nvSpPr>
            <p:spPr bwMode="auto">
              <a:xfrm>
                <a:off x="3470" y="2136"/>
                <a:ext cx="32" cy="42"/>
              </a:xfrm>
              <a:custGeom>
                <a:avLst/>
                <a:gdLst>
                  <a:gd name="T0" fmla="*/ 6 w 32"/>
                  <a:gd name="T1" fmla="*/ 16 h 42"/>
                  <a:gd name="T2" fmla="*/ 6 w 32"/>
                  <a:gd name="T3" fmla="*/ 24 h 42"/>
                  <a:gd name="T4" fmla="*/ 10 w 32"/>
                  <a:gd name="T5" fmla="*/ 30 h 42"/>
                  <a:gd name="T6" fmla="*/ 14 w 32"/>
                  <a:gd name="T7" fmla="*/ 34 h 42"/>
                  <a:gd name="T8" fmla="*/ 20 w 32"/>
                  <a:gd name="T9" fmla="*/ 34 h 42"/>
                  <a:gd name="T10" fmla="*/ 24 w 32"/>
                  <a:gd name="T11" fmla="*/ 34 h 42"/>
                  <a:gd name="T12" fmla="*/ 26 w 32"/>
                  <a:gd name="T13" fmla="*/ 32 h 42"/>
                  <a:gd name="T14" fmla="*/ 28 w 32"/>
                  <a:gd name="T15" fmla="*/ 30 h 42"/>
                  <a:gd name="T16" fmla="*/ 30 w 32"/>
                  <a:gd name="T17" fmla="*/ 26 h 42"/>
                  <a:gd name="T18" fmla="*/ 32 w 32"/>
                  <a:gd name="T19" fmla="*/ 26 h 42"/>
                  <a:gd name="T20" fmla="*/ 30 w 32"/>
                  <a:gd name="T21" fmla="*/ 32 h 42"/>
                  <a:gd name="T22" fmla="*/ 26 w 32"/>
                  <a:gd name="T23" fmla="*/ 38 h 42"/>
                  <a:gd name="T24" fmla="*/ 22 w 32"/>
                  <a:gd name="T25" fmla="*/ 40 h 42"/>
                  <a:gd name="T26" fmla="*/ 16 w 32"/>
                  <a:gd name="T27" fmla="*/ 42 h 42"/>
                  <a:gd name="T28" fmla="*/ 10 w 32"/>
                  <a:gd name="T29" fmla="*/ 40 h 42"/>
                  <a:gd name="T30" fmla="*/ 4 w 32"/>
                  <a:gd name="T31" fmla="*/ 36 h 42"/>
                  <a:gd name="T32" fmla="*/ 2 w 32"/>
                  <a:gd name="T33" fmla="*/ 32 h 42"/>
                  <a:gd name="T34" fmla="*/ 0 w 32"/>
                  <a:gd name="T35" fmla="*/ 28 h 42"/>
                  <a:gd name="T36" fmla="*/ 0 w 32"/>
                  <a:gd name="T37" fmla="*/ 22 h 42"/>
                  <a:gd name="T38" fmla="*/ 0 w 32"/>
                  <a:gd name="T39" fmla="*/ 16 h 42"/>
                  <a:gd name="T40" fmla="*/ 2 w 32"/>
                  <a:gd name="T41" fmla="*/ 10 h 42"/>
                  <a:gd name="T42" fmla="*/ 4 w 32"/>
                  <a:gd name="T43" fmla="*/ 6 h 42"/>
                  <a:gd name="T44" fmla="*/ 8 w 32"/>
                  <a:gd name="T45" fmla="*/ 4 h 42"/>
                  <a:gd name="T46" fmla="*/ 12 w 32"/>
                  <a:gd name="T47" fmla="*/ 2 h 42"/>
                  <a:gd name="T48" fmla="*/ 16 w 32"/>
                  <a:gd name="T49" fmla="*/ 0 h 42"/>
                  <a:gd name="T50" fmla="*/ 22 w 32"/>
                  <a:gd name="T51" fmla="*/ 2 h 42"/>
                  <a:gd name="T52" fmla="*/ 28 w 32"/>
                  <a:gd name="T53" fmla="*/ 6 h 42"/>
                  <a:gd name="T54" fmla="*/ 30 w 32"/>
                  <a:gd name="T55" fmla="*/ 10 h 42"/>
                  <a:gd name="T56" fmla="*/ 32 w 32"/>
                  <a:gd name="T57" fmla="*/ 16 h 42"/>
                  <a:gd name="T58" fmla="*/ 6 w 32"/>
                  <a:gd name="T59" fmla="*/ 16 h 42"/>
                  <a:gd name="T60" fmla="*/ 6 w 32"/>
                  <a:gd name="T61" fmla="*/ 14 h 42"/>
                  <a:gd name="T62" fmla="*/ 22 w 32"/>
                  <a:gd name="T63" fmla="*/ 14 h 42"/>
                  <a:gd name="T64" fmla="*/ 22 w 32"/>
                  <a:gd name="T65" fmla="*/ 10 h 42"/>
                  <a:gd name="T66" fmla="*/ 22 w 32"/>
                  <a:gd name="T67" fmla="*/ 8 h 42"/>
                  <a:gd name="T68" fmla="*/ 20 w 32"/>
                  <a:gd name="T69" fmla="*/ 6 h 42"/>
                  <a:gd name="T70" fmla="*/ 18 w 32"/>
                  <a:gd name="T71" fmla="*/ 6 h 42"/>
                  <a:gd name="T72" fmla="*/ 16 w 32"/>
                  <a:gd name="T73" fmla="*/ 4 h 42"/>
                  <a:gd name="T74" fmla="*/ 14 w 32"/>
                  <a:gd name="T75" fmla="*/ 4 h 42"/>
                  <a:gd name="T76" fmla="*/ 12 w 32"/>
                  <a:gd name="T77" fmla="*/ 4 h 42"/>
                  <a:gd name="T78" fmla="*/ 8 w 32"/>
                  <a:gd name="T79" fmla="*/ 6 h 42"/>
                  <a:gd name="T80" fmla="*/ 6 w 32"/>
                  <a:gd name="T81" fmla="*/ 10 h 42"/>
                  <a:gd name="T82" fmla="*/ 6 w 32"/>
                  <a:gd name="T83" fmla="*/ 14 h 4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2"/>
                  <a:gd name="T127" fmla="*/ 0 h 42"/>
                  <a:gd name="T128" fmla="*/ 32 w 32"/>
                  <a:gd name="T129" fmla="*/ 42 h 4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2" h="42">
                    <a:moveTo>
                      <a:pt x="6" y="16"/>
                    </a:moveTo>
                    <a:lnTo>
                      <a:pt x="6" y="24"/>
                    </a:lnTo>
                    <a:lnTo>
                      <a:pt x="10" y="30"/>
                    </a:lnTo>
                    <a:lnTo>
                      <a:pt x="14" y="34"/>
                    </a:lnTo>
                    <a:lnTo>
                      <a:pt x="20" y="34"/>
                    </a:lnTo>
                    <a:lnTo>
                      <a:pt x="24" y="34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30" y="26"/>
                    </a:lnTo>
                    <a:lnTo>
                      <a:pt x="32" y="26"/>
                    </a:lnTo>
                    <a:lnTo>
                      <a:pt x="30" y="32"/>
                    </a:lnTo>
                    <a:lnTo>
                      <a:pt x="26" y="38"/>
                    </a:lnTo>
                    <a:lnTo>
                      <a:pt x="22" y="40"/>
                    </a:lnTo>
                    <a:lnTo>
                      <a:pt x="16" y="42"/>
                    </a:lnTo>
                    <a:lnTo>
                      <a:pt x="10" y="40"/>
                    </a:lnTo>
                    <a:lnTo>
                      <a:pt x="4" y="36"/>
                    </a:lnTo>
                    <a:lnTo>
                      <a:pt x="2" y="32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8" y="4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22" y="2"/>
                    </a:lnTo>
                    <a:lnTo>
                      <a:pt x="28" y="6"/>
                    </a:lnTo>
                    <a:lnTo>
                      <a:pt x="30" y="10"/>
                    </a:lnTo>
                    <a:lnTo>
                      <a:pt x="32" y="16"/>
                    </a:lnTo>
                    <a:lnTo>
                      <a:pt x="6" y="16"/>
                    </a:lnTo>
                    <a:close/>
                    <a:moveTo>
                      <a:pt x="6" y="14"/>
                    </a:moveTo>
                    <a:lnTo>
                      <a:pt x="22" y="14"/>
                    </a:lnTo>
                    <a:lnTo>
                      <a:pt x="22" y="10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6" y="10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552" name="Rectangle 51"/>
              <p:cNvSpPr>
                <a:spLocks noChangeArrowheads="1"/>
              </p:cNvSpPr>
              <p:nvPr/>
            </p:nvSpPr>
            <p:spPr bwMode="auto">
              <a:xfrm>
                <a:off x="3528" y="210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3" name="Freeform 52"/>
              <p:cNvSpPr>
                <a:spLocks/>
              </p:cNvSpPr>
              <p:nvPr/>
            </p:nvSpPr>
            <p:spPr bwMode="auto">
              <a:xfrm>
                <a:off x="3672" y="2116"/>
                <a:ext cx="36" cy="62"/>
              </a:xfrm>
              <a:custGeom>
                <a:avLst/>
                <a:gdLst>
                  <a:gd name="T0" fmla="*/ 16 w 36"/>
                  <a:gd name="T1" fmla="*/ 24 h 62"/>
                  <a:gd name="T2" fmla="*/ 16 w 36"/>
                  <a:gd name="T3" fmla="*/ 52 h 62"/>
                  <a:gd name="T4" fmla="*/ 16 w 36"/>
                  <a:gd name="T5" fmla="*/ 56 h 62"/>
                  <a:gd name="T6" fmla="*/ 16 w 36"/>
                  <a:gd name="T7" fmla="*/ 58 h 62"/>
                  <a:gd name="T8" fmla="*/ 18 w 36"/>
                  <a:gd name="T9" fmla="*/ 60 h 62"/>
                  <a:gd name="T10" fmla="*/ 20 w 36"/>
                  <a:gd name="T11" fmla="*/ 60 h 62"/>
                  <a:gd name="T12" fmla="*/ 24 w 36"/>
                  <a:gd name="T13" fmla="*/ 60 h 62"/>
                  <a:gd name="T14" fmla="*/ 24 w 36"/>
                  <a:gd name="T15" fmla="*/ 62 h 62"/>
                  <a:gd name="T16" fmla="*/ 0 w 36"/>
                  <a:gd name="T17" fmla="*/ 62 h 62"/>
                  <a:gd name="T18" fmla="*/ 0 w 36"/>
                  <a:gd name="T19" fmla="*/ 60 h 62"/>
                  <a:gd name="T20" fmla="*/ 2 w 36"/>
                  <a:gd name="T21" fmla="*/ 60 h 62"/>
                  <a:gd name="T22" fmla="*/ 4 w 36"/>
                  <a:gd name="T23" fmla="*/ 60 h 62"/>
                  <a:gd name="T24" fmla="*/ 6 w 36"/>
                  <a:gd name="T25" fmla="*/ 60 h 62"/>
                  <a:gd name="T26" fmla="*/ 6 w 36"/>
                  <a:gd name="T27" fmla="*/ 58 h 62"/>
                  <a:gd name="T28" fmla="*/ 8 w 36"/>
                  <a:gd name="T29" fmla="*/ 56 h 62"/>
                  <a:gd name="T30" fmla="*/ 8 w 36"/>
                  <a:gd name="T31" fmla="*/ 54 h 62"/>
                  <a:gd name="T32" fmla="*/ 8 w 36"/>
                  <a:gd name="T33" fmla="*/ 52 h 62"/>
                  <a:gd name="T34" fmla="*/ 8 w 36"/>
                  <a:gd name="T35" fmla="*/ 24 h 62"/>
                  <a:gd name="T36" fmla="*/ 0 w 36"/>
                  <a:gd name="T37" fmla="*/ 24 h 62"/>
                  <a:gd name="T38" fmla="*/ 0 w 36"/>
                  <a:gd name="T39" fmla="*/ 22 h 62"/>
                  <a:gd name="T40" fmla="*/ 8 w 36"/>
                  <a:gd name="T41" fmla="*/ 22 h 62"/>
                  <a:gd name="T42" fmla="*/ 8 w 36"/>
                  <a:gd name="T43" fmla="*/ 20 h 62"/>
                  <a:gd name="T44" fmla="*/ 8 w 36"/>
                  <a:gd name="T45" fmla="*/ 14 h 62"/>
                  <a:gd name="T46" fmla="*/ 10 w 36"/>
                  <a:gd name="T47" fmla="*/ 10 h 62"/>
                  <a:gd name="T48" fmla="*/ 12 w 36"/>
                  <a:gd name="T49" fmla="*/ 6 h 62"/>
                  <a:gd name="T50" fmla="*/ 16 w 36"/>
                  <a:gd name="T51" fmla="*/ 2 h 62"/>
                  <a:gd name="T52" fmla="*/ 20 w 36"/>
                  <a:gd name="T53" fmla="*/ 0 h 62"/>
                  <a:gd name="T54" fmla="*/ 24 w 36"/>
                  <a:gd name="T55" fmla="*/ 0 h 62"/>
                  <a:gd name="T56" fmla="*/ 28 w 36"/>
                  <a:gd name="T57" fmla="*/ 0 h 62"/>
                  <a:gd name="T58" fmla="*/ 32 w 36"/>
                  <a:gd name="T59" fmla="*/ 2 h 62"/>
                  <a:gd name="T60" fmla="*/ 34 w 36"/>
                  <a:gd name="T61" fmla="*/ 6 h 62"/>
                  <a:gd name="T62" fmla="*/ 36 w 36"/>
                  <a:gd name="T63" fmla="*/ 8 h 62"/>
                  <a:gd name="T64" fmla="*/ 34 w 36"/>
                  <a:gd name="T65" fmla="*/ 8 h 62"/>
                  <a:gd name="T66" fmla="*/ 34 w 36"/>
                  <a:gd name="T67" fmla="*/ 10 h 62"/>
                  <a:gd name="T68" fmla="*/ 32 w 36"/>
                  <a:gd name="T69" fmla="*/ 10 h 62"/>
                  <a:gd name="T70" fmla="*/ 32 w 36"/>
                  <a:gd name="T71" fmla="*/ 10 h 62"/>
                  <a:gd name="T72" fmla="*/ 30 w 36"/>
                  <a:gd name="T73" fmla="*/ 10 h 62"/>
                  <a:gd name="T74" fmla="*/ 30 w 36"/>
                  <a:gd name="T75" fmla="*/ 10 h 62"/>
                  <a:gd name="T76" fmla="*/ 28 w 36"/>
                  <a:gd name="T77" fmla="*/ 8 h 62"/>
                  <a:gd name="T78" fmla="*/ 26 w 36"/>
                  <a:gd name="T79" fmla="*/ 6 h 62"/>
                  <a:gd name="T80" fmla="*/ 26 w 36"/>
                  <a:gd name="T81" fmla="*/ 4 h 62"/>
                  <a:gd name="T82" fmla="*/ 24 w 36"/>
                  <a:gd name="T83" fmla="*/ 4 h 62"/>
                  <a:gd name="T84" fmla="*/ 22 w 36"/>
                  <a:gd name="T85" fmla="*/ 2 h 62"/>
                  <a:gd name="T86" fmla="*/ 20 w 36"/>
                  <a:gd name="T87" fmla="*/ 2 h 62"/>
                  <a:gd name="T88" fmla="*/ 20 w 36"/>
                  <a:gd name="T89" fmla="*/ 2 h 62"/>
                  <a:gd name="T90" fmla="*/ 18 w 36"/>
                  <a:gd name="T91" fmla="*/ 4 h 62"/>
                  <a:gd name="T92" fmla="*/ 16 w 36"/>
                  <a:gd name="T93" fmla="*/ 6 h 62"/>
                  <a:gd name="T94" fmla="*/ 16 w 36"/>
                  <a:gd name="T95" fmla="*/ 8 h 62"/>
                  <a:gd name="T96" fmla="*/ 16 w 36"/>
                  <a:gd name="T97" fmla="*/ 12 h 62"/>
                  <a:gd name="T98" fmla="*/ 16 w 36"/>
                  <a:gd name="T99" fmla="*/ 18 h 62"/>
                  <a:gd name="T100" fmla="*/ 16 w 36"/>
                  <a:gd name="T101" fmla="*/ 22 h 62"/>
                  <a:gd name="T102" fmla="*/ 26 w 36"/>
                  <a:gd name="T103" fmla="*/ 22 h 62"/>
                  <a:gd name="T104" fmla="*/ 26 w 36"/>
                  <a:gd name="T105" fmla="*/ 24 h 62"/>
                  <a:gd name="T106" fmla="*/ 16 w 36"/>
                  <a:gd name="T107" fmla="*/ 24 h 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6"/>
                  <a:gd name="T163" fmla="*/ 0 h 62"/>
                  <a:gd name="T164" fmla="*/ 36 w 36"/>
                  <a:gd name="T165" fmla="*/ 62 h 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6" h="62">
                    <a:moveTo>
                      <a:pt x="16" y="24"/>
                    </a:moveTo>
                    <a:lnTo>
                      <a:pt x="16" y="52"/>
                    </a:lnTo>
                    <a:lnTo>
                      <a:pt x="16" y="56"/>
                    </a:lnTo>
                    <a:lnTo>
                      <a:pt x="16" y="58"/>
                    </a:lnTo>
                    <a:lnTo>
                      <a:pt x="18" y="60"/>
                    </a:lnTo>
                    <a:lnTo>
                      <a:pt x="20" y="60"/>
                    </a:lnTo>
                    <a:lnTo>
                      <a:pt x="24" y="60"/>
                    </a:lnTo>
                    <a:lnTo>
                      <a:pt x="24" y="62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2" y="60"/>
                    </a:lnTo>
                    <a:lnTo>
                      <a:pt x="4" y="60"/>
                    </a:lnTo>
                    <a:lnTo>
                      <a:pt x="6" y="60"/>
                    </a:lnTo>
                    <a:lnTo>
                      <a:pt x="6" y="58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52"/>
                    </a:lnTo>
                    <a:lnTo>
                      <a:pt x="8" y="24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8" y="22"/>
                    </a:lnTo>
                    <a:lnTo>
                      <a:pt x="8" y="20"/>
                    </a:lnTo>
                    <a:lnTo>
                      <a:pt x="8" y="14"/>
                    </a:lnTo>
                    <a:lnTo>
                      <a:pt x="10" y="10"/>
                    </a:lnTo>
                    <a:lnTo>
                      <a:pt x="12" y="6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2" y="2"/>
                    </a:lnTo>
                    <a:lnTo>
                      <a:pt x="34" y="6"/>
                    </a:lnTo>
                    <a:lnTo>
                      <a:pt x="36" y="8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32" y="10"/>
                    </a:lnTo>
                    <a:lnTo>
                      <a:pt x="30" y="10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6" y="4"/>
                    </a:lnTo>
                    <a:lnTo>
                      <a:pt x="24" y="4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6" y="12"/>
                    </a:lnTo>
                    <a:lnTo>
                      <a:pt x="16" y="18"/>
                    </a:lnTo>
                    <a:lnTo>
                      <a:pt x="16" y="22"/>
                    </a:lnTo>
                    <a:lnTo>
                      <a:pt x="26" y="22"/>
                    </a:lnTo>
                    <a:lnTo>
                      <a:pt x="26" y="24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554" name="Freeform 53"/>
              <p:cNvSpPr>
                <a:spLocks noEditPoints="1"/>
              </p:cNvSpPr>
              <p:nvPr/>
            </p:nvSpPr>
            <p:spPr bwMode="auto">
              <a:xfrm>
                <a:off x="3700" y="2136"/>
                <a:ext cx="38" cy="42"/>
              </a:xfrm>
              <a:custGeom>
                <a:avLst/>
                <a:gdLst>
                  <a:gd name="T0" fmla="*/ 20 w 38"/>
                  <a:gd name="T1" fmla="*/ 0 h 42"/>
                  <a:gd name="T2" fmla="*/ 24 w 38"/>
                  <a:gd name="T3" fmla="*/ 2 h 42"/>
                  <a:gd name="T4" fmla="*/ 30 w 38"/>
                  <a:gd name="T5" fmla="*/ 4 h 42"/>
                  <a:gd name="T6" fmla="*/ 34 w 38"/>
                  <a:gd name="T7" fmla="*/ 8 h 42"/>
                  <a:gd name="T8" fmla="*/ 36 w 38"/>
                  <a:gd name="T9" fmla="*/ 14 h 42"/>
                  <a:gd name="T10" fmla="*/ 38 w 38"/>
                  <a:gd name="T11" fmla="*/ 20 h 42"/>
                  <a:gd name="T12" fmla="*/ 38 w 38"/>
                  <a:gd name="T13" fmla="*/ 26 h 42"/>
                  <a:gd name="T14" fmla="*/ 36 w 38"/>
                  <a:gd name="T15" fmla="*/ 32 h 42"/>
                  <a:gd name="T16" fmla="*/ 32 w 38"/>
                  <a:gd name="T17" fmla="*/ 36 h 42"/>
                  <a:gd name="T18" fmla="*/ 28 w 38"/>
                  <a:gd name="T19" fmla="*/ 40 h 42"/>
                  <a:gd name="T20" fmla="*/ 24 w 38"/>
                  <a:gd name="T21" fmla="*/ 42 h 42"/>
                  <a:gd name="T22" fmla="*/ 18 w 38"/>
                  <a:gd name="T23" fmla="*/ 42 h 42"/>
                  <a:gd name="T24" fmla="*/ 14 w 38"/>
                  <a:gd name="T25" fmla="*/ 42 h 42"/>
                  <a:gd name="T26" fmla="*/ 8 w 38"/>
                  <a:gd name="T27" fmla="*/ 38 h 42"/>
                  <a:gd name="T28" fmla="*/ 6 w 38"/>
                  <a:gd name="T29" fmla="*/ 36 h 42"/>
                  <a:gd name="T30" fmla="*/ 2 w 38"/>
                  <a:gd name="T31" fmla="*/ 28 h 42"/>
                  <a:gd name="T32" fmla="*/ 0 w 38"/>
                  <a:gd name="T33" fmla="*/ 22 h 42"/>
                  <a:gd name="T34" fmla="*/ 2 w 38"/>
                  <a:gd name="T35" fmla="*/ 16 h 42"/>
                  <a:gd name="T36" fmla="*/ 4 w 38"/>
                  <a:gd name="T37" fmla="*/ 12 h 42"/>
                  <a:gd name="T38" fmla="*/ 6 w 38"/>
                  <a:gd name="T39" fmla="*/ 6 h 42"/>
                  <a:gd name="T40" fmla="*/ 10 w 38"/>
                  <a:gd name="T41" fmla="*/ 4 h 42"/>
                  <a:gd name="T42" fmla="*/ 14 w 38"/>
                  <a:gd name="T43" fmla="*/ 2 h 42"/>
                  <a:gd name="T44" fmla="*/ 20 w 38"/>
                  <a:gd name="T45" fmla="*/ 0 h 42"/>
                  <a:gd name="T46" fmla="*/ 18 w 38"/>
                  <a:gd name="T47" fmla="*/ 4 h 42"/>
                  <a:gd name="T48" fmla="*/ 16 w 38"/>
                  <a:gd name="T49" fmla="*/ 4 h 42"/>
                  <a:gd name="T50" fmla="*/ 14 w 38"/>
                  <a:gd name="T51" fmla="*/ 6 h 42"/>
                  <a:gd name="T52" fmla="*/ 12 w 38"/>
                  <a:gd name="T53" fmla="*/ 6 h 42"/>
                  <a:gd name="T54" fmla="*/ 10 w 38"/>
                  <a:gd name="T55" fmla="*/ 10 h 42"/>
                  <a:gd name="T56" fmla="*/ 8 w 38"/>
                  <a:gd name="T57" fmla="*/ 14 h 42"/>
                  <a:gd name="T58" fmla="*/ 8 w 38"/>
                  <a:gd name="T59" fmla="*/ 18 h 42"/>
                  <a:gd name="T60" fmla="*/ 8 w 38"/>
                  <a:gd name="T61" fmla="*/ 26 h 42"/>
                  <a:gd name="T62" fmla="*/ 12 w 38"/>
                  <a:gd name="T63" fmla="*/ 34 h 42"/>
                  <a:gd name="T64" fmla="*/ 14 w 38"/>
                  <a:gd name="T65" fmla="*/ 36 h 42"/>
                  <a:gd name="T66" fmla="*/ 18 w 38"/>
                  <a:gd name="T67" fmla="*/ 38 h 42"/>
                  <a:gd name="T68" fmla="*/ 20 w 38"/>
                  <a:gd name="T69" fmla="*/ 40 h 42"/>
                  <a:gd name="T70" fmla="*/ 24 w 38"/>
                  <a:gd name="T71" fmla="*/ 38 h 42"/>
                  <a:gd name="T72" fmla="*/ 28 w 38"/>
                  <a:gd name="T73" fmla="*/ 36 h 42"/>
                  <a:gd name="T74" fmla="*/ 30 w 38"/>
                  <a:gd name="T75" fmla="*/ 32 h 42"/>
                  <a:gd name="T76" fmla="*/ 30 w 38"/>
                  <a:gd name="T77" fmla="*/ 24 h 42"/>
                  <a:gd name="T78" fmla="*/ 30 w 38"/>
                  <a:gd name="T79" fmla="*/ 18 h 42"/>
                  <a:gd name="T80" fmla="*/ 28 w 38"/>
                  <a:gd name="T81" fmla="*/ 12 h 42"/>
                  <a:gd name="T82" fmla="*/ 26 w 38"/>
                  <a:gd name="T83" fmla="*/ 8 h 42"/>
                  <a:gd name="T84" fmla="*/ 22 w 38"/>
                  <a:gd name="T85" fmla="*/ 4 h 42"/>
                  <a:gd name="T86" fmla="*/ 18 w 38"/>
                  <a:gd name="T87" fmla="*/ 4 h 4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"/>
                  <a:gd name="T133" fmla="*/ 0 h 42"/>
                  <a:gd name="T134" fmla="*/ 38 w 38"/>
                  <a:gd name="T135" fmla="*/ 42 h 4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" h="42">
                    <a:moveTo>
                      <a:pt x="20" y="0"/>
                    </a:moveTo>
                    <a:lnTo>
                      <a:pt x="24" y="2"/>
                    </a:lnTo>
                    <a:lnTo>
                      <a:pt x="30" y="4"/>
                    </a:lnTo>
                    <a:lnTo>
                      <a:pt x="34" y="8"/>
                    </a:lnTo>
                    <a:lnTo>
                      <a:pt x="36" y="14"/>
                    </a:lnTo>
                    <a:lnTo>
                      <a:pt x="38" y="20"/>
                    </a:lnTo>
                    <a:lnTo>
                      <a:pt x="38" y="26"/>
                    </a:lnTo>
                    <a:lnTo>
                      <a:pt x="36" y="32"/>
                    </a:lnTo>
                    <a:lnTo>
                      <a:pt x="32" y="36"/>
                    </a:lnTo>
                    <a:lnTo>
                      <a:pt x="28" y="40"/>
                    </a:lnTo>
                    <a:lnTo>
                      <a:pt x="24" y="42"/>
                    </a:lnTo>
                    <a:lnTo>
                      <a:pt x="18" y="42"/>
                    </a:lnTo>
                    <a:lnTo>
                      <a:pt x="14" y="42"/>
                    </a:lnTo>
                    <a:lnTo>
                      <a:pt x="8" y="38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2" y="16"/>
                    </a:lnTo>
                    <a:lnTo>
                      <a:pt x="4" y="12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20" y="0"/>
                    </a:lnTo>
                    <a:close/>
                    <a:moveTo>
                      <a:pt x="18" y="4"/>
                    </a:moveTo>
                    <a:lnTo>
                      <a:pt x="16" y="4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0" y="10"/>
                    </a:lnTo>
                    <a:lnTo>
                      <a:pt x="8" y="14"/>
                    </a:lnTo>
                    <a:lnTo>
                      <a:pt x="8" y="18"/>
                    </a:lnTo>
                    <a:lnTo>
                      <a:pt x="8" y="26"/>
                    </a:lnTo>
                    <a:lnTo>
                      <a:pt x="12" y="34"/>
                    </a:lnTo>
                    <a:lnTo>
                      <a:pt x="14" y="36"/>
                    </a:lnTo>
                    <a:lnTo>
                      <a:pt x="18" y="38"/>
                    </a:lnTo>
                    <a:lnTo>
                      <a:pt x="20" y="40"/>
                    </a:lnTo>
                    <a:lnTo>
                      <a:pt x="24" y="38"/>
                    </a:lnTo>
                    <a:lnTo>
                      <a:pt x="28" y="36"/>
                    </a:lnTo>
                    <a:lnTo>
                      <a:pt x="30" y="32"/>
                    </a:lnTo>
                    <a:lnTo>
                      <a:pt x="30" y="24"/>
                    </a:lnTo>
                    <a:lnTo>
                      <a:pt x="30" y="18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2" y="4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555" name="Freeform 54"/>
              <p:cNvSpPr>
                <a:spLocks noEditPoints="1"/>
              </p:cNvSpPr>
              <p:nvPr/>
            </p:nvSpPr>
            <p:spPr bwMode="auto">
              <a:xfrm>
                <a:off x="3744" y="2136"/>
                <a:ext cx="38" cy="42"/>
              </a:xfrm>
              <a:custGeom>
                <a:avLst/>
                <a:gdLst>
                  <a:gd name="T0" fmla="*/ 20 w 38"/>
                  <a:gd name="T1" fmla="*/ 0 h 42"/>
                  <a:gd name="T2" fmla="*/ 24 w 38"/>
                  <a:gd name="T3" fmla="*/ 2 h 42"/>
                  <a:gd name="T4" fmla="*/ 30 w 38"/>
                  <a:gd name="T5" fmla="*/ 4 h 42"/>
                  <a:gd name="T6" fmla="*/ 34 w 38"/>
                  <a:gd name="T7" fmla="*/ 8 h 42"/>
                  <a:gd name="T8" fmla="*/ 36 w 38"/>
                  <a:gd name="T9" fmla="*/ 14 h 42"/>
                  <a:gd name="T10" fmla="*/ 38 w 38"/>
                  <a:gd name="T11" fmla="*/ 20 h 42"/>
                  <a:gd name="T12" fmla="*/ 38 w 38"/>
                  <a:gd name="T13" fmla="*/ 26 h 42"/>
                  <a:gd name="T14" fmla="*/ 36 w 38"/>
                  <a:gd name="T15" fmla="*/ 32 h 42"/>
                  <a:gd name="T16" fmla="*/ 32 w 38"/>
                  <a:gd name="T17" fmla="*/ 36 h 42"/>
                  <a:gd name="T18" fmla="*/ 28 w 38"/>
                  <a:gd name="T19" fmla="*/ 40 h 42"/>
                  <a:gd name="T20" fmla="*/ 24 w 38"/>
                  <a:gd name="T21" fmla="*/ 42 h 42"/>
                  <a:gd name="T22" fmla="*/ 18 w 38"/>
                  <a:gd name="T23" fmla="*/ 42 h 42"/>
                  <a:gd name="T24" fmla="*/ 14 w 38"/>
                  <a:gd name="T25" fmla="*/ 42 h 42"/>
                  <a:gd name="T26" fmla="*/ 8 w 38"/>
                  <a:gd name="T27" fmla="*/ 38 h 42"/>
                  <a:gd name="T28" fmla="*/ 4 w 38"/>
                  <a:gd name="T29" fmla="*/ 36 h 42"/>
                  <a:gd name="T30" fmla="*/ 2 w 38"/>
                  <a:gd name="T31" fmla="*/ 28 h 42"/>
                  <a:gd name="T32" fmla="*/ 0 w 38"/>
                  <a:gd name="T33" fmla="*/ 22 h 42"/>
                  <a:gd name="T34" fmla="*/ 2 w 38"/>
                  <a:gd name="T35" fmla="*/ 16 h 42"/>
                  <a:gd name="T36" fmla="*/ 4 w 38"/>
                  <a:gd name="T37" fmla="*/ 12 h 42"/>
                  <a:gd name="T38" fmla="*/ 6 w 38"/>
                  <a:gd name="T39" fmla="*/ 6 h 42"/>
                  <a:gd name="T40" fmla="*/ 10 w 38"/>
                  <a:gd name="T41" fmla="*/ 4 h 42"/>
                  <a:gd name="T42" fmla="*/ 14 w 38"/>
                  <a:gd name="T43" fmla="*/ 2 h 42"/>
                  <a:gd name="T44" fmla="*/ 20 w 38"/>
                  <a:gd name="T45" fmla="*/ 0 h 42"/>
                  <a:gd name="T46" fmla="*/ 18 w 38"/>
                  <a:gd name="T47" fmla="*/ 4 h 42"/>
                  <a:gd name="T48" fmla="*/ 16 w 38"/>
                  <a:gd name="T49" fmla="*/ 4 h 42"/>
                  <a:gd name="T50" fmla="*/ 14 w 38"/>
                  <a:gd name="T51" fmla="*/ 6 h 42"/>
                  <a:gd name="T52" fmla="*/ 10 w 38"/>
                  <a:gd name="T53" fmla="*/ 6 h 42"/>
                  <a:gd name="T54" fmla="*/ 10 w 38"/>
                  <a:gd name="T55" fmla="*/ 10 h 42"/>
                  <a:gd name="T56" fmla="*/ 8 w 38"/>
                  <a:gd name="T57" fmla="*/ 14 h 42"/>
                  <a:gd name="T58" fmla="*/ 8 w 38"/>
                  <a:gd name="T59" fmla="*/ 18 h 42"/>
                  <a:gd name="T60" fmla="*/ 8 w 38"/>
                  <a:gd name="T61" fmla="*/ 26 h 42"/>
                  <a:gd name="T62" fmla="*/ 12 w 38"/>
                  <a:gd name="T63" fmla="*/ 34 h 42"/>
                  <a:gd name="T64" fmla="*/ 14 w 38"/>
                  <a:gd name="T65" fmla="*/ 36 h 42"/>
                  <a:gd name="T66" fmla="*/ 18 w 38"/>
                  <a:gd name="T67" fmla="*/ 38 h 42"/>
                  <a:gd name="T68" fmla="*/ 20 w 38"/>
                  <a:gd name="T69" fmla="*/ 40 h 42"/>
                  <a:gd name="T70" fmla="*/ 24 w 38"/>
                  <a:gd name="T71" fmla="*/ 38 h 42"/>
                  <a:gd name="T72" fmla="*/ 28 w 38"/>
                  <a:gd name="T73" fmla="*/ 36 h 42"/>
                  <a:gd name="T74" fmla="*/ 30 w 38"/>
                  <a:gd name="T75" fmla="*/ 32 h 42"/>
                  <a:gd name="T76" fmla="*/ 30 w 38"/>
                  <a:gd name="T77" fmla="*/ 24 h 42"/>
                  <a:gd name="T78" fmla="*/ 30 w 38"/>
                  <a:gd name="T79" fmla="*/ 18 h 42"/>
                  <a:gd name="T80" fmla="*/ 28 w 38"/>
                  <a:gd name="T81" fmla="*/ 12 h 42"/>
                  <a:gd name="T82" fmla="*/ 26 w 38"/>
                  <a:gd name="T83" fmla="*/ 8 h 42"/>
                  <a:gd name="T84" fmla="*/ 22 w 38"/>
                  <a:gd name="T85" fmla="*/ 4 h 42"/>
                  <a:gd name="T86" fmla="*/ 18 w 38"/>
                  <a:gd name="T87" fmla="*/ 4 h 4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"/>
                  <a:gd name="T133" fmla="*/ 0 h 42"/>
                  <a:gd name="T134" fmla="*/ 38 w 38"/>
                  <a:gd name="T135" fmla="*/ 42 h 4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" h="42">
                    <a:moveTo>
                      <a:pt x="20" y="0"/>
                    </a:moveTo>
                    <a:lnTo>
                      <a:pt x="24" y="2"/>
                    </a:lnTo>
                    <a:lnTo>
                      <a:pt x="30" y="4"/>
                    </a:lnTo>
                    <a:lnTo>
                      <a:pt x="34" y="8"/>
                    </a:lnTo>
                    <a:lnTo>
                      <a:pt x="36" y="14"/>
                    </a:lnTo>
                    <a:lnTo>
                      <a:pt x="38" y="20"/>
                    </a:lnTo>
                    <a:lnTo>
                      <a:pt x="38" y="26"/>
                    </a:lnTo>
                    <a:lnTo>
                      <a:pt x="36" y="32"/>
                    </a:lnTo>
                    <a:lnTo>
                      <a:pt x="32" y="36"/>
                    </a:lnTo>
                    <a:lnTo>
                      <a:pt x="28" y="40"/>
                    </a:lnTo>
                    <a:lnTo>
                      <a:pt x="24" y="42"/>
                    </a:lnTo>
                    <a:lnTo>
                      <a:pt x="18" y="42"/>
                    </a:lnTo>
                    <a:lnTo>
                      <a:pt x="14" y="42"/>
                    </a:lnTo>
                    <a:lnTo>
                      <a:pt x="8" y="38"/>
                    </a:lnTo>
                    <a:lnTo>
                      <a:pt x="4" y="36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2" y="16"/>
                    </a:lnTo>
                    <a:lnTo>
                      <a:pt x="4" y="12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20" y="0"/>
                    </a:lnTo>
                    <a:close/>
                    <a:moveTo>
                      <a:pt x="18" y="4"/>
                    </a:moveTo>
                    <a:lnTo>
                      <a:pt x="16" y="4"/>
                    </a:lnTo>
                    <a:lnTo>
                      <a:pt x="14" y="6"/>
                    </a:lnTo>
                    <a:lnTo>
                      <a:pt x="10" y="6"/>
                    </a:lnTo>
                    <a:lnTo>
                      <a:pt x="10" y="10"/>
                    </a:lnTo>
                    <a:lnTo>
                      <a:pt x="8" y="14"/>
                    </a:lnTo>
                    <a:lnTo>
                      <a:pt x="8" y="18"/>
                    </a:lnTo>
                    <a:lnTo>
                      <a:pt x="8" y="26"/>
                    </a:lnTo>
                    <a:lnTo>
                      <a:pt x="12" y="34"/>
                    </a:lnTo>
                    <a:lnTo>
                      <a:pt x="14" y="36"/>
                    </a:lnTo>
                    <a:lnTo>
                      <a:pt x="18" y="38"/>
                    </a:lnTo>
                    <a:lnTo>
                      <a:pt x="20" y="40"/>
                    </a:lnTo>
                    <a:lnTo>
                      <a:pt x="24" y="38"/>
                    </a:lnTo>
                    <a:lnTo>
                      <a:pt x="28" y="36"/>
                    </a:lnTo>
                    <a:lnTo>
                      <a:pt x="30" y="32"/>
                    </a:lnTo>
                    <a:lnTo>
                      <a:pt x="30" y="24"/>
                    </a:lnTo>
                    <a:lnTo>
                      <a:pt x="30" y="18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2" y="4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556" name="Freeform 55"/>
              <p:cNvSpPr>
                <a:spLocks noEditPoints="1"/>
              </p:cNvSpPr>
              <p:nvPr/>
            </p:nvSpPr>
            <p:spPr bwMode="auto">
              <a:xfrm>
                <a:off x="3788" y="2116"/>
                <a:ext cx="40" cy="62"/>
              </a:xfrm>
              <a:custGeom>
                <a:avLst/>
                <a:gdLst>
                  <a:gd name="T0" fmla="*/ 28 w 40"/>
                  <a:gd name="T1" fmla="*/ 56 h 62"/>
                  <a:gd name="T2" fmla="*/ 24 w 40"/>
                  <a:gd name="T3" fmla="*/ 58 h 62"/>
                  <a:gd name="T4" fmla="*/ 22 w 40"/>
                  <a:gd name="T5" fmla="*/ 60 h 62"/>
                  <a:gd name="T6" fmla="*/ 20 w 40"/>
                  <a:gd name="T7" fmla="*/ 62 h 62"/>
                  <a:gd name="T8" fmla="*/ 16 w 40"/>
                  <a:gd name="T9" fmla="*/ 62 h 62"/>
                  <a:gd name="T10" fmla="*/ 10 w 40"/>
                  <a:gd name="T11" fmla="*/ 60 h 62"/>
                  <a:gd name="T12" fmla="*/ 6 w 40"/>
                  <a:gd name="T13" fmla="*/ 56 h 62"/>
                  <a:gd name="T14" fmla="*/ 2 w 40"/>
                  <a:gd name="T15" fmla="*/ 50 h 62"/>
                  <a:gd name="T16" fmla="*/ 0 w 40"/>
                  <a:gd name="T17" fmla="*/ 44 h 62"/>
                  <a:gd name="T18" fmla="*/ 2 w 40"/>
                  <a:gd name="T19" fmla="*/ 36 h 62"/>
                  <a:gd name="T20" fmla="*/ 6 w 40"/>
                  <a:gd name="T21" fmla="*/ 28 h 62"/>
                  <a:gd name="T22" fmla="*/ 10 w 40"/>
                  <a:gd name="T23" fmla="*/ 24 h 62"/>
                  <a:gd name="T24" fmla="*/ 14 w 40"/>
                  <a:gd name="T25" fmla="*/ 22 h 62"/>
                  <a:gd name="T26" fmla="*/ 20 w 40"/>
                  <a:gd name="T27" fmla="*/ 20 h 62"/>
                  <a:gd name="T28" fmla="*/ 24 w 40"/>
                  <a:gd name="T29" fmla="*/ 22 h 62"/>
                  <a:gd name="T30" fmla="*/ 28 w 40"/>
                  <a:gd name="T31" fmla="*/ 24 h 62"/>
                  <a:gd name="T32" fmla="*/ 28 w 40"/>
                  <a:gd name="T33" fmla="*/ 16 h 62"/>
                  <a:gd name="T34" fmla="*/ 28 w 40"/>
                  <a:gd name="T35" fmla="*/ 10 h 62"/>
                  <a:gd name="T36" fmla="*/ 28 w 40"/>
                  <a:gd name="T37" fmla="*/ 8 h 62"/>
                  <a:gd name="T38" fmla="*/ 28 w 40"/>
                  <a:gd name="T39" fmla="*/ 6 h 62"/>
                  <a:gd name="T40" fmla="*/ 26 w 40"/>
                  <a:gd name="T41" fmla="*/ 6 h 62"/>
                  <a:gd name="T42" fmla="*/ 26 w 40"/>
                  <a:gd name="T43" fmla="*/ 4 h 62"/>
                  <a:gd name="T44" fmla="*/ 26 w 40"/>
                  <a:gd name="T45" fmla="*/ 4 h 62"/>
                  <a:gd name="T46" fmla="*/ 24 w 40"/>
                  <a:gd name="T47" fmla="*/ 4 h 62"/>
                  <a:gd name="T48" fmla="*/ 22 w 40"/>
                  <a:gd name="T49" fmla="*/ 6 h 62"/>
                  <a:gd name="T50" fmla="*/ 22 w 40"/>
                  <a:gd name="T51" fmla="*/ 4 h 62"/>
                  <a:gd name="T52" fmla="*/ 34 w 40"/>
                  <a:gd name="T53" fmla="*/ 0 h 62"/>
                  <a:gd name="T54" fmla="*/ 34 w 40"/>
                  <a:gd name="T55" fmla="*/ 0 h 62"/>
                  <a:gd name="T56" fmla="*/ 34 w 40"/>
                  <a:gd name="T57" fmla="*/ 46 h 62"/>
                  <a:gd name="T58" fmla="*/ 36 w 40"/>
                  <a:gd name="T59" fmla="*/ 52 h 62"/>
                  <a:gd name="T60" fmla="*/ 36 w 40"/>
                  <a:gd name="T61" fmla="*/ 54 h 62"/>
                  <a:gd name="T62" fmla="*/ 36 w 40"/>
                  <a:gd name="T63" fmla="*/ 56 h 62"/>
                  <a:gd name="T64" fmla="*/ 36 w 40"/>
                  <a:gd name="T65" fmla="*/ 56 h 62"/>
                  <a:gd name="T66" fmla="*/ 36 w 40"/>
                  <a:gd name="T67" fmla="*/ 58 h 62"/>
                  <a:gd name="T68" fmla="*/ 38 w 40"/>
                  <a:gd name="T69" fmla="*/ 58 h 62"/>
                  <a:gd name="T70" fmla="*/ 38 w 40"/>
                  <a:gd name="T71" fmla="*/ 58 h 62"/>
                  <a:gd name="T72" fmla="*/ 40 w 40"/>
                  <a:gd name="T73" fmla="*/ 56 h 62"/>
                  <a:gd name="T74" fmla="*/ 40 w 40"/>
                  <a:gd name="T75" fmla="*/ 58 h 62"/>
                  <a:gd name="T76" fmla="*/ 30 w 40"/>
                  <a:gd name="T77" fmla="*/ 62 h 62"/>
                  <a:gd name="T78" fmla="*/ 28 w 40"/>
                  <a:gd name="T79" fmla="*/ 62 h 62"/>
                  <a:gd name="T80" fmla="*/ 28 w 40"/>
                  <a:gd name="T81" fmla="*/ 56 h 62"/>
                  <a:gd name="T82" fmla="*/ 28 w 40"/>
                  <a:gd name="T83" fmla="*/ 52 h 62"/>
                  <a:gd name="T84" fmla="*/ 28 w 40"/>
                  <a:gd name="T85" fmla="*/ 34 h 62"/>
                  <a:gd name="T86" fmla="*/ 28 w 40"/>
                  <a:gd name="T87" fmla="*/ 30 h 62"/>
                  <a:gd name="T88" fmla="*/ 26 w 40"/>
                  <a:gd name="T89" fmla="*/ 28 h 62"/>
                  <a:gd name="T90" fmla="*/ 24 w 40"/>
                  <a:gd name="T91" fmla="*/ 26 h 62"/>
                  <a:gd name="T92" fmla="*/ 22 w 40"/>
                  <a:gd name="T93" fmla="*/ 24 h 62"/>
                  <a:gd name="T94" fmla="*/ 20 w 40"/>
                  <a:gd name="T95" fmla="*/ 24 h 62"/>
                  <a:gd name="T96" fmla="*/ 18 w 40"/>
                  <a:gd name="T97" fmla="*/ 24 h 62"/>
                  <a:gd name="T98" fmla="*/ 14 w 40"/>
                  <a:gd name="T99" fmla="*/ 24 h 62"/>
                  <a:gd name="T100" fmla="*/ 12 w 40"/>
                  <a:gd name="T101" fmla="*/ 26 h 62"/>
                  <a:gd name="T102" fmla="*/ 8 w 40"/>
                  <a:gd name="T103" fmla="*/ 32 h 62"/>
                  <a:gd name="T104" fmla="*/ 8 w 40"/>
                  <a:gd name="T105" fmla="*/ 40 h 62"/>
                  <a:gd name="T106" fmla="*/ 8 w 40"/>
                  <a:gd name="T107" fmla="*/ 46 h 62"/>
                  <a:gd name="T108" fmla="*/ 12 w 40"/>
                  <a:gd name="T109" fmla="*/ 52 h 62"/>
                  <a:gd name="T110" fmla="*/ 16 w 40"/>
                  <a:gd name="T111" fmla="*/ 56 h 62"/>
                  <a:gd name="T112" fmla="*/ 20 w 40"/>
                  <a:gd name="T113" fmla="*/ 56 h 62"/>
                  <a:gd name="T114" fmla="*/ 24 w 40"/>
                  <a:gd name="T115" fmla="*/ 56 h 62"/>
                  <a:gd name="T116" fmla="*/ 28 w 40"/>
                  <a:gd name="T117" fmla="*/ 52 h 6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0"/>
                  <a:gd name="T178" fmla="*/ 0 h 62"/>
                  <a:gd name="T179" fmla="*/ 40 w 40"/>
                  <a:gd name="T180" fmla="*/ 62 h 6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0" h="62">
                    <a:moveTo>
                      <a:pt x="28" y="56"/>
                    </a:moveTo>
                    <a:lnTo>
                      <a:pt x="24" y="58"/>
                    </a:lnTo>
                    <a:lnTo>
                      <a:pt x="22" y="60"/>
                    </a:lnTo>
                    <a:lnTo>
                      <a:pt x="20" y="62"/>
                    </a:lnTo>
                    <a:lnTo>
                      <a:pt x="16" y="62"/>
                    </a:lnTo>
                    <a:lnTo>
                      <a:pt x="10" y="60"/>
                    </a:lnTo>
                    <a:lnTo>
                      <a:pt x="6" y="56"/>
                    </a:lnTo>
                    <a:lnTo>
                      <a:pt x="2" y="50"/>
                    </a:lnTo>
                    <a:lnTo>
                      <a:pt x="0" y="44"/>
                    </a:lnTo>
                    <a:lnTo>
                      <a:pt x="2" y="36"/>
                    </a:lnTo>
                    <a:lnTo>
                      <a:pt x="6" y="28"/>
                    </a:lnTo>
                    <a:lnTo>
                      <a:pt x="10" y="24"/>
                    </a:lnTo>
                    <a:lnTo>
                      <a:pt x="14" y="22"/>
                    </a:lnTo>
                    <a:lnTo>
                      <a:pt x="20" y="20"/>
                    </a:lnTo>
                    <a:lnTo>
                      <a:pt x="24" y="22"/>
                    </a:lnTo>
                    <a:lnTo>
                      <a:pt x="28" y="24"/>
                    </a:lnTo>
                    <a:lnTo>
                      <a:pt x="28" y="16"/>
                    </a:lnTo>
                    <a:lnTo>
                      <a:pt x="28" y="10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6" y="4"/>
                    </a:lnTo>
                    <a:lnTo>
                      <a:pt x="24" y="4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34" y="0"/>
                    </a:lnTo>
                    <a:lnTo>
                      <a:pt x="34" y="46"/>
                    </a:lnTo>
                    <a:lnTo>
                      <a:pt x="36" y="52"/>
                    </a:lnTo>
                    <a:lnTo>
                      <a:pt x="36" y="54"/>
                    </a:lnTo>
                    <a:lnTo>
                      <a:pt x="36" y="56"/>
                    </a:lnTo>
                    <a:lnTo>
                      <a:pt x="36" y="58"/>
                    </a:lnTo>
                    <a:lnTo>
                      <a:pt x="38" y="58"/>
                    </a:lnTo>
                    <a:lnTo>
                      <a:pt x="40" y="56"/>
                    </a:lnTo>
                    <a:lnTo>
                      <a:pt x="40" y="58"/>
                    </a:lnTo>
                    <a:lnTo>
                      <a:pt x="30" y="62"/>
                    </a:lnTo>
                    <a:lnTo>
                      <a:pt x="28" y="62"/>
                    </a:lnTo>
                    <a:lnTo>
                      <a:pt x="28" y="56"/>
                    </a:lnTo>
                    <a:close/>
                    <a:moveTo>
                      <a:pt x="28" y="52"/>
                    </a:moveTo>
                    <a:lnTo>
                      <a:pt x="28" y="34"/>
                    </a:lnTo>
                    <a:lnTo>
                      <a:pt x="28" y="30"/>
                    </a:lnTo>
                    <a:lnTo>
                      <a:pt x="26" y="28"/>
                    </a:lnTo>
                    <a:lnTo>
                      <a:pt x="24" y="26"/>
                    </a:lnTo>
                    <a:lnTo>
                      <a:pt x="22" y="24"/>
                    </a:lnTo>
                    <a:lnTo>
                      <a:pt x="20" y="24"/>
                    </a:lnTo>
                    <a:lnTo>
                      <a:pt x="18" y="24"/>
                    </a:lnTo>
                    <a:lnTo>
                      <a:pt x="14" y="24"/>
                    </a:lnTo>
                    <a:lnTo>
                      <a:pt x="12" y="26"/>
                    </a:lnTo>
                    <a:lnTo>
                      <a:pt x="8" y="32"/>
                    </a:lnTo>
                    <a:lnTo>
                      <a:pt x="8" y="40"/>
                    </a:lnTo>
                    <a:lnTo>
                      <a:pt x="8" y="46"/>
                    </a:lnTo>
                    <a:lnTo>
                      <a:pt x="12" y="52"/>
                    </a:lnTo>
                    <a:lnTo>
                      <a:pt x="16" y="56"/>
                    </a:lnTo>
                    <a:lnTo>
                      <a:pt x="20" y="56"/>
                    </a:lnTo>
                    <a:lnTo>
                      <a:pt x="24" y="56"/>
                    </a:lnTo>
                    <a:lnTo>
                      <a:pt x="28" y="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557" name="Rectangle 56"/>
              <p:cNvSpPr>
                <a:spLocks noChangeArrowheads="1"/>
              </p:cNvSpPr>
              <p:nvPr/>
            </p:nvSpPr>
            <p:spPr bwMode="auto">
              <a:xfrm>
                <a:off x="3848" y="210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8" name="Freeform 57"/>
              <p:cNvSpPr>
                <a:spLocks/>
              </p:cNvSpPr>
              <p:nvPr/>
            </p:nvSpPr>
            <p:spPr bwMode="auto">
              <a:xfrm>
                <a:off x="3998" y="2116"/>
                <a:ext cx="18" cy="62"/>
              </a:xfrm>
              <a:custGeom>
                <a:avLst/>
                <a:gdLst>
                  <a:gd name="T0" fmla="*/ 12 w 18"/>
                  <a:gd name="T1" fmla="*/ 0 h 62"/>
                  <a:gd name="T2" fmla="*/ 12 w 18"/>
                  <a:gd name="T3" fmla="*/ 52 h 62"/>
                  <a:gd name="T4" fmla="*/ 12 w 18"/>
                  <a:gd name="T5" fmla="*/ 56 h 62"/>
                  <a:gd name="T6" fmla="*/ 12 w 18"/>
                  <a:gd name="T7" fmla="*/ 58 h 62"/>
                  <a:gd name="T8" fmla="*/ 12 w 18"/>
                  <a:gd name="T9" fmla="*/ 58 h 62"/>
                  <a:gd name="T10" fmla="*/ 14 w 18"/>
                  <a:gd name="T11" fmla="*/ 60 h 62"/>
                  <a:gd name="T12" fmla="*/ 16 w 18"/>
                  <a:gd name="T13" fmla="*/ 60 h 62"/>
                  <a:gd name="T14" fmla="*/ 18 w 18"/>
                  <a:gd name="T15" fmla="*/ 60 h 62"/>
                  <a:gd name="T16" fmla="*/ 18 w 18"/>
                  <a:gd name="T17" fmla="*/ 62 h 62"/>
                  <a:gd name="T18" fmla="*/ 0 w 18"/>
                  <a:gd name="T19" fmla="*/ 62 h 62"/>
                  <a:gd name="T20" fmla="*/ 0 w 18"/>
                  <a:gd name="T21" fmla="*/ 60 h 62"/>
                  <a:gd name="T22" fmla="*/ 2 w 18"/>
                  <a:gd name="T23" fmla="*/ 60 h 62"/>
                  <a:gd name="T24" fmla="*/ 2 w 18"/>
                  <a:gd name="T25" fmla="*/ 60 h 62"/>
                  <a:gd name="T26" fmla="*/ 4 w 18"/>
                  <a:gd name="T27" fmla="*/ 58 h 62"/>
                  <a:gd name="T28" fmla="*/ 4 w 18"/>
                  <a:gd name="T29" fmla="*/ 58 h 62"/>
                  <a:gd name="T30" fmla="*/ 4 w 18"/>
                  <a:gd name="T31" fmla="*/ 56 h 62"/>
                  <a:gd name="T32" fmla="*/ 4 w 18"/>
                  <a:gd name="T33" fmla="*/ 52 h 62"/>
                  <a:gd name="T34" fmla="*/ 4 w 18"/>
                  <a:gd name="T35" fmla="*/ 16 h 62"/>
                  <a:gd name="T36" fmla="*/ 4 w 18"/>
                  <a:gd name="T37" fmla="*/ 10 h 62"/>
                  <a:gd name="T38" fmla="*/ 4 w 18"/>
                  <a:gd name="T39" fmla="*/ 8 h 62"/>
                  <a:gd name="T40" fmla="*/ 4 w 18"/>
                  <a:gd name="T41" fmla="*/ 6 h 62"/>
                  <a:gd name="T42" fmla="*/ 4 w 18"/>
                  <a:gd name="T43" fmla="*/ 6 h 62"/>
                  <a:gd name="T44" fmla="*/ 2 w 18"/>
                  <a:gd name="T45" fmla="*/ 4 h 62"/>
                  <a:gd name="T46" fmla="*/ 2 w 18"/>
                  <a:gd name="T47" fmla="*/ 4 h 62"/>
                  <a:gd name="T48" fmla="*/ 2 w 18"/>
                  <a:gd name="T49" fmla="*/ 4 h 62"/>
                  <a:gd name="T50" fmla="*/ 0 w 18"/>
                  <a:gd name="T51" fmla="*/ 6 h 62"/>
                  <a:gd name="T52" fmla="*/ 0 w 18"/>
                  <a:gd name="T53" fmla="*/ 4 h 62"/>
                  <a:gd name="T54" fmla="*/ 10 w 18"/>
                  <a:gd name="T55" fmla="*/ 0 h 62"/>
                  <a:gd name="T56" fmla="*/ 12 w 18"/>
                  <a:gd name="T57" fmla="*/ 0 h 6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"/>
                  <a:gd name="T88" fmla="*/ 0 h 62"/>
                  <a:gd name="T89" fmla="*/ 18 w 18"/>
                  <a:gd name="T90" fmla="*/ 62 h 6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" h="62">
                    <a:moveTo>
                      <a:pt x="12" y="0"/>
                    </a:moveTo>
                    <a:lnTo>
                      <a:pt x="12" y="52"/>
                    </a:lnTo>
                    <a:lnTo>
                      <a:pt x="12" y="56"/>
                    </a:lnTo>
                    <a:lnTo>
                      <a:pt x="12" y="58"/>
                    </a:lnTo>
                    <a:lnTo>
                      <a:pt x="14" y="60"/>
                    </a:lnTo>
                    <a:lnTo>
                      <a:pt x="16" y="60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2" y="60"/>
                    </a:lnTo>
                    <a:lnTo>
                      <a:pt x="4" y="58"/>
                    </a:lnTo>
                    <a:lnTo>
                      <a:pt x="4" y="56"/>
                    </a:lnTo>
                    <a:lnTo>
                      <a:pt x="4" y="52"/>
                    </a:lnTo>
                    <a:lnTo>
                      <a:pt x="4" y="16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559" name="Freeform 58"/>
              <p:cNvSpPr>
                <a:spLocks/>
              </p:cNvSpPr>
              <p:nvPr/>
            </p:nvSpPr>
            <p:spPr bwMode="auto">
              <a:xfrm>
                <a:off x="4020" y="2138"/>
                <a:ext cx="42" cy="40"/>
              </a:xfrm>
              <a:custGeom>
                <a:avLst/>
                <a:gdLst>
                  <a:gd name="T0" fmla="*/ 36 w 42"/>
                  <a:gd name="T1" fmla="*/ 0 h 40"/>
                  <a:gd name="T2" fmla="*/ 36 w 42"/>
                  <a:gd name="T3" fmla="*/ 24 h 40"/>
                  <a:gd name="T4" fmla="*/ 36 w 42"/>
                  <a:gd name="T5" fmla="*/ 30 h 40"/>
                  <a:gd name="T6" fmla="*/ 36 w 42"/>
                  <a:gd name="T7" fmla="*/ 32 h 40"/>
                  <a:gd name="T8" fmla="*/ 36 w 42"/>
                  <a:gd name="T9" fmla="*/ 34 h 40"/>
                  <a:gd name="T10" fmla="*/ 36 w 42"/>
                  <a:gd name="T11" fmla="*/ 34 h 40"/>
                  <a:gd name="T12" fmla="*/ 38 w 42"/>
                  <a:gd name="T13" fmla="*/ 36 h 40"/>
                  <a:gd name="T14" fmla="*/ 38 w 42"/>
                  <a:gd name="T15" fmla="*/ 36 h 40"/>
                  <a:gd name="T16" fmla="*/ 40 w 42"/>
                  <a:gd name="T17" fmla="*/ 36 h 40"/>
                  <a:gd name="T18" fmla="*/ 40 w 42"/>
                  <a:gd name="T19" fmla="*/ 34 h 40"/>
                  <a:gd name="T20" fmla="*/ 42 w 42"/>
                  <a:gd name="T21" fmla="*/ 36 h 40"/>
                  <a:gd name="T22" fmla="*/ 30 w 42"/>
                  <a:gd name="T23" fmla="*/ 40 h 40"/>
                  <a:gd name="T24" fmla="*/ 28 w 42"/>
                  <a:gd name="T25" fmla="*/ 40 h 40"/>
                  <a:gd name="T26" fmla="*/ 28 w 42"/>
                  <a:gd name="T27" fmla="*/ 32 h 40"/>
                  <a:gd name="T28" fmla="*/ 24 w 42"/>
                  <a:gd name="T29" fmla="*/ 36 h 40"/>
                  <a:gd name="T30" fmla="*/ 20 w 42"/>
                  <a:gd name="T31" fmla="*/ 38 h 40"/>
                  <a:gd name="T32" fmla="*/ 18 w 42"/>
                  <a:gd name="T33" fmla="*/ 40 h 40"/>
                  <a:gd name="T34" fmla="*/ 14 w 42"/>
                  <a:gd name="T35" fmla="*/ 40 h 40"/>
                  <a:gd name="T36" fmla="*/ 12 w 42"/>
                  <a:gd name="T37" fmla="*/ 40 h 40"/>
                  <a:gd name="T38" fmla="*/ 8 w 42"/>
                  <a:gd name="T39" fmla="*/ 38 h 40"/>
                  <a:gd name="T40" fmla="*/ 6 w 42"/>
                  <a:gd name="T41" fmla="*/ 36 h 40"/>
                  <a:gd name="T42" fmla="*/ 6 w 42"/>
                  <a:gd name="T43" fmla="*/ 34 h 40"/>
                  <a:gd name="T44" fmla="*/ 4 w 42"/>
                  <a:gd name="T45" fmla="*/ 30 h 40"/>
                  <a:gd name="T46" fmla="*/ 4 w 42"/>
                  <a:gd name="T47" fmla="*/ 24 h 40"/>
                  <a:gd name="T48" fmla="*/ 4 w 42"/>
                  <a:gd name="T49" fmla="*/ 8 h 40"/>
                  <a:gd name="T50" fmla="*/ 4 w 42"/>
                  <a:gd name="T51" fmla="*/ 4 h 40"/>
                  <a:gd name="T52" fmla="*/ 4 w 42"/>
                  <a:gd name="T53" fmla="*/ 4 h 40"/>
                  <a:gd name="T54" fmla="*/ 4 w 42"/>
                  <a:gd name="T55" fmla="*/ 2 h 40"/>
                  <a:gd name="T56" fmla="*/ 2 w 42"/>
                  <a:gd name="T57" fmla="*/ 2 h 40"/>
                  <a:gd name="T58" fmla="*/ 2 w 42"/>
                  <a:gd name="T59" fmla="*/ 0 h 40"/>
                  <a:gd name="T60" fmla="*/ 0 w 42"/>
                  <a:gd name="T61" fmla="*/ 0 h 40"/>
                  <a:gd name="T62" fmla="*/ 0 w 42"/>
                  <a:gd name="T63" fmla="*/ 0 h 40"/>
                  <a:gd name="T64" fmla="*/ 12 w 42"/>
                  <a:gd name="T65" fmla="*/ 0 h 40"/>
                  <a:gd name="T66" fmla="*/ 12 w 42"/>
                  <a:gd name="T67" fmla="*/ 26 h 40"/>
                  <a:gd name="T68" fmla="*/ 12 w 42"/>
                  <a:gd name="T69" fmla="*/ 30 h 40"/>
                  <a:gd name="T70" fmla="*/ 14 w 42"/>
                  <a:gd name="T71" fmla="*/ 32 h 40"/>
                  <a:gd name="T72" fmla="*/ 16 w 42"/>
                  <a:gd name="T73" fmla="*/ 34 h 40"/>
                  <a:gd name="T74" fmla="*/ 18 w 42"/>
                  <a:gd name="T75" fmla="*/ 34 h 40"/>
                  <a:gd name="T76" fmla="*/ 20 w 42"/>
                  <a:gd name="T77" fmla="*/ 34 h 40"/>
                  <a:gd name="T78" fmla="*/ 22 w 42"/>
                  <a:gd name="T79" fmla="*/ 34 h 40"/>
                  <a:gd name="T80" fmla="*/ 26 w 42"/>
                  <a:gd name="T81" fmla="*/ 32 h 40"/>
                  <a:gd name="T82" fmla="*/ 28 w 42"/>
                  <a:gd name="T83" fmla="*/ 30 h 40"/>
                  <a:gd name="T84" fmla="*/ 28 w 42"/>
                  <a:gd name="T85" fmla="*/ 8 h 40"/>
                  <a:gd name="T86" fmla="*/ 28 w 42"/>
                  <a:gd name="T87" fmla="*/ 4 h 40"/>
                  <a:gd name="T88" fmla="*/ 28 w 42"/>
                  <a:gd name="T89" fmla="*/ 2 h 40"/>
                  <a:gd name="T90" fmla="*/ 26 w 42"/>
                  <a:gd name="T91" fmla="*/ 2 h 40"/>
                  <a:gd name="T92" fmla="*/ 22 w 42"/>
                  <a:gd name="T93" fmla="*/ 0 h 40"/>
                  <a:gd name="T94" fmla="*/ 22 w 42"/>
                  <a:gd name="T95" fmla="*/ 0 h 40"/>
                  <a:gd name="T96" fmla="*/ 36 w 42"/>
                  <a:gd name="T97" fmla="*/ 0 h 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2"/>
                  <a:gd name="T148" fmla="*/ 0 h 40"/>
                  <a:gd name="T149" fmla="*/ 42 w 42"/>
                  <a:gd name="T150" fmla="*/ 40 h 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2" h="40">
                    <a:moveTo>
                      <a:pt x="36" y="0"/>
                    </a:moveTo>
                    <a:lnTo>
                      <a:pt x="36" y="24"/>
                    </a:lnTo>
                    <a:lnTo>
                      <a:pt x="36" y="30"/>
                    </a:lnTo>
                    <a:lnTo>
                      <a:pt x="36" y="32"/>
                    </a:lnTo>
                    <a:lnTo>
                      <a:pt x="36" y="34"/>
                    </a:lnTo>
                    <a:lnTo>
                      <a:pt x="38" y="36"/>
                    </a:lnTo>
                    <a:lnTo>
                      <a:pt x="40" y="36"/>
                    </a:lnTo>
                    <a:lnTo>
                      <a:pt x="40" y="34"/>
                    </a:lnTo>
                    <a:lnTo>
                      <a:pt x="42" y="36"/>
                    </a:lnTo>
                    <a:lnTo>
                      <a:pt x="30" y="40"/>
                    </a:lnTo>
                    <a:lnTo>
                      <a:pt x="28" y="40"/>
                    </a:lnTo>
                    <a:lnTo>
                      <a:pt x="28" y="32"/>
                    </a:lnTo>
                    <a:lnTo>
                      <a:pt x="24" y="36"/>
                    </a:lnTo>
                    <a:lnTo>
                      <a:pt x="20" y="38"/>
                    </a:lnTo>
                    <a:lnTo>
                      <a:pt x="18" y="40"/>
                    </a:lnTo>
                    <a:lnTo>
                      <a:pt x="14" y="40"/>
                    </a:lnTo>
                    <a:lnTo>
                      <a:pt x="12" y="40"/>
                    </a:lnTo>
                    <a:lnTo>
                      <a:pt x="8" y="38"/>
                    </a:lnTo>
                    <a:lnTo>
                      <a:pt x="6" y="36"/>
                    </a:lnTo>
                    <a:lnTo>
                      <a:pt x="6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6"/>
                    </a:lnTo>
                    <a:lnTo>
                      <a:pt x="12" y="30"/>
                    </a:lnTo>
                    <a:lnTo>
                      <a:pt x="14" y="32"/>
                    </a:lnTo>
                    <a:lnTo>
                      <a:pt x="16" y="34"/>
                    </a:lnTo>
                    <a:lnTo>
                      <a:pt x="18" y="34"/>
                    </a:lnTo>
                    <a:lnTo>
                      <a:pt x="20" y="34"/>
                    </a:lnTo>
                    <a:lnTo>
                      <a:pt x="22" y="34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28" y="8"/>
                    </a:lnTo>
                    <a:lnTo>
                      <a:pt x="28" y="4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22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560" name="Freeform 59"/>
              <p:cNvSpPr>
                <a:spLocks/>
              </p:cNvSpPr>
              <p:nvPr/>
            </p:nvSpPr>
            <p:spPr bwMode="auto">
              <a:xfrm>
                <a:off x="4062" y="2136"/>
                <a:ext cx="42" cy="42"/>
              </a:xfrm>
              <a:custGeom>
                <a:avLst/>
                <a:gdLst>
                  <a:gd name="T0" fmla="*/ 14 w 42"/>
                  <a:gd name="T1" fmla="*/ 10 h 42"/>
                  <a:gd name="T2" fmla="*/ 18 w 42"/>
                  <a:gd name="T3" fmla="*/ 4 h 42"/>
                  <a:gd name="T4" fmla="*/ 22 w 42"/>
                  <a:gd name="T5" fmla="*/ 2 h 42"/>
                  <a:gd name="T6" fmla="*/ 28 w 42"/>
                  <a:gd name="T7" fmla="*/ 0 h 42"/>
                  <a:gd name="T8" fmla="*/ 30 w 42"/>
                  <a:gd name="T9" fmla="*/ 2 h 42"/>
                  <a:gd name="T10" fmla="*/ 32 w 42"/>
                  <a:gd name="T11" fmla="*/ 2 h 42"/>
                  <a:gd name="T12" fmla="*/ 34 w 42"/>
                  <a:gd name="T13" fmla="*/ 4 h 42"/>
                  <a:gd name="T14" fmla="*/ 36 w 42"/>
                  <a:gd name="T15" fmla="*/ 8 h 42"/>
                  <a:gd name="T16" fmla="*/ 38 w 42"/>
                  <a:gd name="T17" fmla="*/ 10 h 42"/>
                  <a:gd name="T18" fmla="*/ 38 w 42"/>
                  <a:gd name="T19" fmla="*/ 16 h 42"/>
                  <a:gd name="T20" fmla="*/ 38 w 42"/>
                  <a:gd name="T21" fmla="*/ 32 h 42"/>
                  <a:gd name="T22" fmla="*/ 38 w 42"/>
                  <a:gd name="T23" fmla="*/ 36 h 42"/>
                  <a:gd name="T24" fmla="*/ 38 w 42"/>
                  <a:gd name="T25" fmla="*/ 38 h 42"/>
                  <a:gd name="T26" fmla="*/ 38 w 42"/>
                  <a:gd name="T27" fmla="*/ 38 h 42"/>
                  <a:gd name="T28" fmla="*/ 40 w 42"/>
                  <a:gd name="T29" fmla="*/ 40 h 42"/>
                  <a:gd name="T30" fmla="*/ 40 w 42"/>
                  <a:gd name="T31" fmla="*/ 40 h 42"/>
                  <a:gd name="T32" fmla="*/ 42 w 42"/>
                  <a:gd name="T33" fmla="*/ 40 h 42"/>
                  <a:gd name="T34" fmla="*/ 42 w 42"/>
                  <a:gd name="T35" fmla="*/ 42 h 42"/>
                  <a:gd name="T36" fmla="*/ 24 w 42"/>
                  <a:gd name="T37" fmla="*/ 42 h 42"/>
                  <a:gd name="T38" fmla="*/ 24 w 42"/>
                  <a:gd name="T39" fmla="*/ 40 h 42"/>
                  <a:gd name="T40" fmla="*/ 26 w 42"/>
                  <a:gd name="T41" fmla="*/ 40 h 42"/>
                  <a:gd name="T42" fmla="*/ 28 w 42"/>
                  <a:gd name="T43" fmla="*/ 40 h 42"/>
                  <a:gd name="T44" fmla="*/ 28 w 42"/>
                  <a:gd name="T45" fmla="*/ 40 h 42"/>
                  <a:gd name="T46" fmla="*/ 30 w 42"/>
                  <a:gd name="T47" fmla="*/ 38 h 42"/>
                  <a:gd name="T48" fmla="*/ 30 w 42"/>
                  <a:gd name="T49" fmla="*/ 36 h 42"/>
                  <a:gd name="T50" fmla="*/ 30 w 42"/>
                  <a:gd name="T51" fmla="*/ 36 h 42"/>
                  <a:gd name="T52" fmla="*/ 30 w 42"/>
                  <a:gd name="T53" fmla="*/ 32 h 42"/>
                  <a:gd name="T54" fmla="*/ 30 w 42"/>
                  <a:gd name="T55" fmla="*/ 16 h 42"/>
                  <a:gd name="T56" fmla="*/ 30 w 42"/>
                  <a:gd name="T57" fmla="*/ 12 h 42"/>
                  <a:gd name="T58" fmla="*/ 28 w 42"/>
                  <a:gd name="T59" fmla="*/ 8 h 42"/>
                  <a:gd name="T60" fmla="*/ 26 w 42"/>
                  <a:gd name="T61" fmla="*/ 8 h 42"/>
                  <a:gd name="T62" fmla="*/ 24 w 42"/>
                  <a:gd name="T63" fmla="*/ 6 h 42"/>
                  <a:gd name="T64" fmla="*/ 18 w 42"/>
                  <a:gd name="T65" fmla="*/ 8 h 42"/>
                  <a:gd name="T66" fmla="*/ 14 w 42"/>
                  <a:gd name="T67" fmla="*/ 12 h 42"/>
                  <a:gd name="T68" fmla="*/ 14 w 42"/>
                  <a:gd name="T69" fmla="*/ 32 h 42"/>
                  <a:gd name="T70" fmla="*/ 14 w 42"/>
                  <a:gd name="T71" fmla="*/ 36 h 42"/>
                  <a:gd name="T72" fmla="*/ 14 w 42"/>
                  <a:gd name="T73" fmla="*/ 38 h 42"/>
                  <a:gd name="T74" fmla="*/ 14 w 42"/>
                  <a:gd name="T75" fmla="*/ 38 h 42"/>
                  <a:gd name="T76" fmla="*/ 16 w 42"/>
                  <a:gd name="T77" fmla="*/ 40 h 42"/>
                  <a:gd name="T78" fmla="*/ 16 w 42"/>
                  <a:gd name="T79" fmla="*/ 40 h 42"/>
                  <a:gd name="T80" fmla="*/ 20 w 42"/>
                  <a:gd name="T81" fmla="*/ 40 h 42"/>
                  <a:gd name="T82" fmla="*/ 20 w 42"/>
                  <a:gd name="T83" fmla="*/ 42 h 42"/>
                  <a:gd name="T84" fmla="*/ 0 w 42"/>
                  <a:gd name="T85" fmla="*/ 42 h 42"/>
                  <a:gd name="T86" fmla="*/ 0 w 42"/>
                  <a:gd name="T87" fmla="*/ 40 h 42"/>
                  <a:gd name="T88" fmla="*/ 2 w 42"/>
                  <a:gd name="T89" fmla="*/ 40 h 42"/>
                  <a:gd name="T90" fmla="*/ 4 w 42"/>
                  <a:gd name="T91" fmla="*/ 40 h 42"/>
                  <a:gd name="T92" fmla="*/ 6 w 42"/>
                  <a:gd name="T93" fmla="*/ 38 h 42"/>
                  <a:gd name="T94" fmla="*/ 6 w 42"/>
                  <a:gd name="T95" fmla="*/ 36 h 42"/>
                  <a:gd name="T96" fmla="*/ 6 w 42"/>
                  <a:gd name="T97" fmla="*/ 32 h 42"/>
                  <a:gd name="T98" fmla="*/ 6 w 42"/>
                  <a:gd name="T99" fmla="*/ 18 h 42"/>
                  <a:gd name="T100" fmla="*/ 6 w 42"/>
                  <a:gd name="T101" fmla="*/ 12 h 42"/>
                  <a:gd name="T102" fmla="*/ 6 w 42"/>
                  <a:gd name="T103" fmla="*/ 8 h 42"/>
                  <a:gd name="T104" fmla="*/ 6 w 42"/>
                  <a:gd name="T105" fmla="*/ 8 h 42"/>
                  <a:gd name="T106" fmla="*/ 6 w 42"/>
                  <a:gd name="T107" fmla="*/ 6 h 42"/>
                  <a:gd name="T108" fmla="*/ 4 w 42"/>
                  <a:gd name="T109" fmla="*/ 6 h 42"/>
                  <a:gd name="T110" fmla="*/ 4 w 42"/>
                  <a:gd name="T111" fmla="*/ 6 h 42"/>
                  <a:gd name="T112" fmla="*/ 2 w 42"/>
                  <a:gd name="T113" fmla="*/ 6 h 42"/>
                  <a:gd name="T114" fmla="*/ 2 w 42"/>
                  <a:gd name="T115" fmla="*/ 6 h 42"/>
                  <a:gd name="T116" fmla="*/ 0 w 42"/>
                  <a:gd name="T117" fmla="*/ 6 h 42"/>
                  <a:gd name="T118" fmla="*/ 12 w 42"/>
                  <a:gd name="T119" fmla="*/ 0 h 42"/>
                  <a:gd name="T120" fmla="*/ 14 w 42"/>
                  <a:gd name="T121" fmla="*/ 0 h 42"/>
                  <a:gd name="T122" fmla="*/ 14 w 42"/>
                  <a:gd name="T123" fmla="*/ 10 h 4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2"/>
                  <a:gd name="T187" fmla="*/ 0 h 42"/>
                  <a:gd name="T188" fmla="*/ 42 w 42"/>
                  <a:gd name="T189" fmla="*/ 42 h 4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2" h="42">
                    <a:moveTo>
                      <a:pt x="14" y="10"/>
                    </a:moveTo>
                    <a:lnTo>
                      <a:pt x="18" y="4"/>
                    </a:lnTo>
                    <a:lnTo>
                      <a:pt x="22" y="2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4" y="4"/>
                    </a:lnTo>
                    <a:lnTo>
                      <a:pt x="36" y="8"/>
                    </a:lnTo>
                    <a:lnTo>
                      <a:pt x="38" y="10"/>
                    </a:lnTo>
                    <a:lnTo>
                      <a:pt x="38" y="16"/>
                    </a:lnTo>
                    <a:lnTo>
                      <a:pt x="38" y="32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40" y="40"/>
                    </a:lnTo>
                    <a:lnTo>
                      <a:pt x="42" y="40"/>
                    </a:lnTo>
                    <a:lnTo>
                      <a:pt x="42" y="42"/>
                    </a:lnTo>
                    <a:lnTo>
                      <a:pt x="24" y="42"/>
                    </a:lnTo>
                    <a:lnTo>
                      <a:pt x="24" y="40"/>
                    </a:lnTo>
                    <a:lnTo>
                      <a:pt x="26" y="40"/>
                    </a:lnTo>
                    <a:lnTo>
                      <a:pt x="28" y="40"/>
                    </a:lnTo>
                    <a:lnTo>
                      <a:pt x="30" y="38"/>
                    </a:lnTo>
                    <a:lnTo>
                      <a:pt x="30" y="36"/>
                    </a:lnTo>
                    <a:lnTo>
                      <a:pt x="30" y="32"/>
                    </a:lnTo>
                    <a:lnTo>
                      <a:pt x="30" y="16"/>
                    </a:lnTo>
                    <a:lnTo>
                      <a:pt x="30" y="12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18" y="8"/>
                    </a:lnTo>
                    <a:lnTo>
                      <a:pt x="14" y="1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6" y="40"/>
                    </a:lnTo>
                    <a:lnTo>
                      <a:pt x="20" y="40"/>
                    </a:lnTo>
                    <a:lnTo>
                      <a:pt x="20" y="42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2" y="40"/>
                    </a:lnTo>
                    <a:lnTo>
                      <a:pt x="4" y="40"/>
                    </a:lnTo>
                    <a:lnTo>
                      <a:pt x="6" y="38"/>
                    </a:lnTo>
                    <a:lnTo>
                      <a:pt x="6" y="36"/>
                    </a:lnTo>
                    <a:lnTo>
                      <a:pt x="6" y="32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561" name="Freeform 60"/>
              <p:cNvSpPr>
                <a:spLocks/>
              </p:cNvSpPr>
              <p:nvPr/>
            </p:nvSpPr>
            <p:spPr bwMode="auto">
              <a:xfrm>
                <a:off x="4108" y="2136"/>
                <a:ext cx="34" cy="42"/>
              </a:xfrm>
              <a:custGeom>
                <a:avLst/>
                <a:gdLst>
                  <a:gd name="T0" fmla="*/ 34 w 34"/>
                  <a:gd name="T1" fmla="*/ 26 h 42"/>
                  <a:gd name="T2" fmla="*/ 32 w 34"/>
                  <a:gd name="T3" fmla="*/ 32 h 42"/>
                  <a:gd name="T4" fmla="*/ 28 w 34"/>
                  <a:gd name="T5" fmla="*/ 38 h 42"/>
                  <a:gd name="T6" fmla="*/ 22 w 34"/>
                  <a:gd name="T7" fmla="*/ 42 h 42"/>
                  <a:gd name="T8" fmla="*/ 18 w 34"/>
                  <a:gd name="T9" fmla="*/ 42 h 42"/>
                  <a:gd name="T10" fmla="*/ 10 w 34"/>
                  <a:gd name="T11" fmla="*/ 40 h 42"/>
                  <a:gd name="T12" fmla="*/ 6 w 34"/>
                  <a:gd name="T13" fmla="*/ 36 h 42"/>
                  <a:gd name="T14" fmla="*/ 2 w 34"/>
                  <a:gd name="T15" fmla="*/ 32 h 42"/>
                  <a:gd name="T16" fmla="*/ 2 w 34"/>
                  <a:gd name="T17" fmla="*/ 28 h 42"/>
                  <a:gd name="T18" fmla="*/ 0 w 34"/>
                  <a:gd name="T19" fmla="*/ 22 h 42"/>
                  <a:gd name="T20" fmla="*/ 2 w 34"/>
                  <a:gd name="T21" fmla="*/ 16 h 42"/>
                  <a:gd name="T22" fmla="*/ 2 w 34"/>
                  <a:gd name="T23" fmla="*/ 10 h 42"/>
                  <a:gd name="T24" fmla="*/ 6 w 34"/>
                  <a:gd name="T25" fmla="*/ 6 h 42"/>
                  <a:gd name="T26" fmla="*/ 12 w 34"/>
                  <a:gd name="T27" fmla="*/ 2 h 42"/>
                  <a:gd name="T28" fmla="*/ 18 w 34"/>
                  <a:gd name="T29" fmla="*/ 0 h 42"/>
                  <a:gd name="T30" fmla="*/ 24 w 34"/>
                  <a:gd name="T31" fmla="*/ 2 h 42"/>
                  <a:gd name="T32" fmla="*/ 28 w 34"/>
                  <a:gd name="T33" fmla="*/ 4 h 42"/>
                  <a:gd name="T34" fmla="*/ 30 w 34"/>
                  <a:gd name="T35" fmla="*/ 8 h 42"/>
                  <a:gd name="T36" fmla="*/ 32 w 34"/>
                  <a:gd name="T37" fmla="*/ 10 h 42"/>
                  <a:gd name="T38" fmla="*/ 32 w 34"/>
                  <a:gd name="T39" fmla="*/ 12 h 42"/>
                  <a:gd name="T40" fmla="*/ 30 w 34"/>
                  <a:gd name="T41" fmla="*/ 12 h 42"/>
                  <a:gd name="T42" fmla="*/ 30 w 34"/>
                  <a:gd name="T43" fmla="*/ 14 h 42"/>
                  <a:gd name="T44" fmla="*/ 28 w 34"/>
                  <a:gd name="T45" fmla="*/ 14 h 42"/>
                  <a:gd name="T46" fmla="*/ 26 w 34"/>
                  <a:gd name="T47" fmla="*/ 14 h 42"/>
                  <a:gd name="T48" fmla="*/ 24 w 34"/>
                  <a:gd name="T49" fmla="*/ 12 h 42"/>
                  <a:gd name="T50" fmla="*/ 24 w 34"/>
                  <a:gd name="T51" fmla="*/ 10 h 42"/>
                  <a:gd name="T52" fmla="*/ 24 w 34"/>
                  <a:gd name="T53" fmla="*/ 8 h 42"/>
                  <a:gd name="T54" fmla="*/ 22 w 34"/>
                  <a:gd name="T55" fmla="*/ 6 h 42"/>
                  <a:gd name="T56" fmla="*/ 22 w 34"/>
                  <a:gd name="T57" fmla="*/ 4 h 42"/>
                  <a:gd name="T58" fmla="*/ 20 w 34"/>
                  <a:gd name="T59" fmla="*/ 4 h 42"/>
                  <a:gd name="T60" fmla="*/ 18 w 34"/>
                  <a:gd name="T61" fmla="*/ 4 h 42"/>
                  <a:gd name="T62" fmla="*/ 14 w 34"/>
                  <a:gd name="T63" fmla="*/ 4 h 42"/>
                  <a:gd name="T64" fmla="*/ 12 w 34"/>
                  <a:gd name="T65" fmla="*/ 6 h 42"/>
                  <a:gd name="T66" fmla="*/ 8 w 34"/>
                  <a:gd name="T67" fmla="*/ 12 h 42"/>
                  <a:gd name="T68" fmla="*/ 8 w 34"/>
                  <a:gd name="T69" fmla="*/ 18 h 42"/>
                  <a:gd name="T70" fmla="*/ 8 w 34"/>
                  <a:gd name="T71" fmla="*/ 24 h 42"/>
                  <a:gd name="T72" fmla="*/ 12 w 34"/>
                  <a:gd name="T73" fmla="*/ 30 h 42"/>
                  <a:gd name="T74" fmla="*/ 16 w 34"/>
                  <a:gd name="T75" fmla="*/ 34 h 42"/>
                  <a:gd name="T76" fmla="*/ 20 w 34"/>
                  <a:gd name="T77" fmla="*/ 34 h 42"/>
                  <a:gd name="T78" fmla="*/ 24 w 34"/>
                  <a:gd name="T79" fmla="*/ 34 h 42"/>
                  <a:gd name="T80" fmla="*/ 28 w 34"/>
                  <a:gd name="T81" fmla="*/ 32 h 42"/>
                  <a:gd name="T82" fmla="*/ 30 w 34"/>
                  <a:gd name="T83" fmla="*/ 30 h 42"/>
                  <a:gd name="T84" fmla="*/ 32 w 34"/>
                  <a:gd name="T85" fmla="*/ 24 h 42"/>
                  <a:gd name="T86" fmla="*/ 34 w 34"/>
                  <a:gd name="T87" fmla="*/ 26 h 4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4"/>
                  <a:gd name="T133" fmla="*/ 0 h 42"/>
                  <a:gd name="T134" fmla="*/ 34 w 34"/>
                  <a:gd name="T135" fmla="*/ 42 h 4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4" h="42">
                    <a:moveTo>
                      <a:pt x="34" y="26"/>
                    </a:moveTo>
                    <a:lnTo>
                      <a:pt x="32" y="32"/>
                    </a:lnTo>
                    <a:lnTo>
                      <a:pt x="28" y="38"/>
                    </a:lnTo>
                    <a:lnTo>
                      <a:pt x="22" y="42"/>
                    </a:lnTo>
                    <a:lnTo>
                      <a:pt x="18" y="42"/>
                    </a:lnTo>
                    <a:lnTo>
                      <a:pt x="10" y="40"/>
                    </a:lnTo>
                    <a:lnTo>
                      <a:pt x="6" y="36"/>
                    </a:lnTo>
                    <a:lnTo>
                      <a:pt x="2" y="32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2" y="16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28" y="4"/>
                    </a:lnTo>
                    <a:lnTo>
                      <a:pt x="30" y="8"/>
                    </a:lnTo>
                    <a:lnTo>
                      <a:pt x="32" y="10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8" y="14"/>
                    </a:lnTo>
                    <a:lnTo>
                      <a:pt x="26" y="14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8" y="12"/>
                    </a:lnTo>
                    <a:lnTo>
                      <a:pt x="8" y="18"/>
                    </a:lnTo>
                    <a:lnTo>
                      <a:pt x="8" y="24"/>
                    </a:lnTo>
                    <a:lnTo>
                      <a:pt x="12" y="30"/>
                    </a:lnTo>
                    <a:lnTo>
                      <a:pt x="16" y="34"/>
                    </a:lnTo>
                    <a:lnTo>
                      <a:pt x="20" y="34"/>
                    </a:lnTo>
                    <a:lnTo>
                      <a:pt x="24" y="34"/>
                    </a:lnTo>
                    <a:lnTo>
                      <a:pt x="28" y="32"/>
                    </a:lnTo>
                    <a:lnTo>
                      <a:pt x="30" y="30"/>
                    </a:lnTo>
                    <a:lnTo>
                      <a:pt x="32" y="24"/>
                    </a:lnTo>
                    <a:lnTo>
                      <a:pt x="34" y="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562" name="Freeform 61"/>
              <p:cNvSpPr>
                <a:spLocks/>
              </p:cNvSpPr>
              <p:nvPr/>
            </p:nvSpPr>
            <p:spPr bwMode="auto">
              <a:xfrm>
                <a:off x="4146" y="2116"/>
                <a:ext cx="42" cy="62"/>
              </a:xfrm>
              <a:custGeom>
                <a:avLst/>
                <a:gdLst>
                  <a:gd name="T0" fmla="*/ 12 w 42"/>
                  <a:gd name="T1" fmla="*/ 30 h 62"/>
                  <a:gd name="T2" fmla="*/ 20 w 42"/>
                  <a:gd name="T3" fmla="*/ 22 h 62"/>
                  <a:gd name="T4" fmla="*/ 26 w 42"/>
                  <a:gd name="T5" fmla="*/ 20 h 62"/>
                  <a:gd name="T6" fmla="*/ 32 w 42"/>
                  <a:gd name="T7" fmla="*/ 22 h 62"/>
                  <a:gd name="T8" fmla="*/ 36 w 42"/>
                  <a:gd name="T9" fmla="*/ 28 h 62"/>
                  <a:gd name="T10" fmla="*/ 36 w 42"/>
                  <a:gd name="T11" fmla="*/ 38 h 62"/>
                  <a:gd name="T12" fmla="*/ 36 w 42"/>
                  <a:gd name="T13" fmla="*/ 56 h 62"/>
                  <a:gd name="T14" fmla="*/ 38 w 42"/>
                  <a:gd name="T15" fmla="*/ 58 h 62"/>
                  <a:gd name="T16" fmla="*/ 40 w 42"/>
                  <a:gd name="T17" fmla="*/ 60 h 62"/>
                  <a:gd name="T18" fmla="*/ 42 w 42"/>
                  <a:gd name="T19" fmla="*/ 62 h 62"/>
                  <a:gd name="T20" fmla="*/ 24 w 42"/>
                  <a:gd name="T21" fmla="*/ 60 h 62"/>
                  <a:gd name="T22" fmla="*/ 26 w 42"/>
                  <a:gd name="T23" fmla="*/ 60 h 62"/>
                  <a:gd name="T24" fmla="*/ 28 w 42"/>
                  <a:gd name="T25" fmla="*/ 58 h 62"/>
                  <a:gd name="T26" fmla="*/ 30 w 42"/>
                  <a:gd name="T27" fmla="*/ 54 h 62"/>
                  <a:gd name="T28" fmla="*/ 30 w 42"/>
                  <a:gd name="T29" fmla="*/ 38 h 62"/>
                  <a:gd name="T30" fmla="*/ 28 w 42"/>
                  <a:gd name="T31" fmla="*/ 30 h 62"/>
                  <a:gd name="T32" fmla="*/ 26 w 42"/>
                  <a:gd name="T33" fmla="*/ 28 h 62"/>
                  <a:gd name="T34" fmla="*/ 22 w 42"/>
                  <a:gd name="T35" fmla="*/ 26 h 62"/>
                  <a:gd name="T36" fmla="*/ 18 w 42"/>
                  <a:gd name="T37" fmla="*/ 28 h 62"/>
                  <a:gd name="T38" fmla="*/ 12 w 42"/>
                  <a:gd name="T39" fmla="*/ 32 h 62"/>
                  <a:gd name="T40" fmla="*/ 12 w 42"/>
                  <a:gd name="T41" fmla="*/ 56 h 62"/>
                  <a:gd name="T42" fmla="*/ 14 w 42"/>
                  <a:gd name="T43" fmla="*/ 58 h 62"/>
                  <a:gd name="T44" fmla="*/ 16 w 42"/>
                  <a:gd name="T45" fmla="*/ 60 h 62"/>
                  <a:gd name="T46" fmla="*/ 18 w 42"/>
                  <a:gd name="T47" fmla="*/ 62 h 62"/>
                  <a:gd name="T48" fmla="*/ 0 w 42"/>
                  <a:gd name="T49" fmla="*/ 60 h 62"/>
                  <a:gd name="T50" fmla="*/ 4 w 42"/>
                  <a:gd name="T51" fmla="*/ 60 h 62"/>
                  <a:gd name="T52" fmla="*/ 4 w 42"/>
                  <a:gd name="T53" fmla="*/ 58 h 62"/>
                  <a:gd name="T54" fmla="*/ 6 w 42"/>
                  <a:gd name="T55" fmla="*/ 52 h 62"/>
                  <a:gd name="T56" fmla="*/ 6 w 42"/>
                  <a:gd name="T57" fmla="*/ 10 h 62"/>
                  <a:gd name="T58" fmla="*/ 4 w 42"/>
                  <a:gd name="T59" fmla="*/ 6 h 62"/>
                  <a:gd name="T60" fmla="*/ 4 w 42"/>
                  <a:gd name="T61" fmla="*/ 4 h 62"/>
                  <a:gd name="T62" fmla="*/ 2 w 42"/>
                  <a:gd name="T63" fmla="*/ 4 h 62"/>
                  <a:gd name="T64" fmla="*/ 0 w 42"/>
                  <a:gd name="T65" fmla="*/ 4 h 62"/>
                  <a:gd name="T66" fmla="*/ 12 w 42"/>
                  <a:gd name="T67" fmla="*/ 0 h 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"/>
                  <a:gd name="T103" fmla="*/ 0 h 62"/>
                  <a:gd name="T104" fmla="*/ 42 w 42"/>
                  <a:gd name="T105" fmla="*/ 62 h 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" h="62">
                    <a:moveTo>
                      <a:pt x="12" y="0"/>
                    </a:moveTo>
                    <a:lnTo>
                      <a:pt x="12" y="30"/>
                    </a:lnTo>
                    <a:lnTo>
                      <a:pt x="18" y="24"/>
                    </a:lnTo>
                    <a:lnTo>
                      <a:pt x="20" y="22"/>
                    </a:lnTo>
                    <a:lnTo>
                      <a:pt x="24" y="22"/>
                    </a:lnTo>
                    <a:lnTo>
                      <a:pt x="26" y="20"/>
                    </a:lnTo>
                    <a:lnTo>
                      <a:pt x="30" y="22"/>
                    </a:lnTo>
                    <a:lnTo>
                      <a:pt x="32" y="22"/>
                    </a:lnTo>
                    <a:lnTo>
                      <a:pt x="34" y="26"/>
                    </a:lnTo>
                    <a:lnTo>
                      <a:pt x="36" y="28"/>
                    </a:lnTo>
                    <a:lnTo>
                      <a:pt x="36" y="32"/>
                    </a:lnTo>
                    <a:lnTo>
                      <a:pt x="36" y="38"/>
                    </a:lnTo>
                    <a:lnTo>
                      <a:pt x="36" y="52"/>
                    </a:lnTo>
                    <a:lnTo>
                      <a:pt x="36" y="56"/>
                    </a:lnTo>
                    <a:lnTo>
                      <a:pt x="36" y="58"/>
                    </a:lnTo>
                    <a:lnTo>
                      <a:pt x="38" y="58"/>
                    </a:lnTo>
                    <a:lnTo>
                      <a:pt x="38" y="60"/>
                    </a:lnTo>
                    <a:lnTo>
                      <a:pt x="40" y="60"/>
                    </a:lnTo>
                    <a:lnTo>
                      <a:pt x="42" y="60"/>
                    </a:lnTo>
                    <a:lnTo>
                      <a:pt x="42" y="62"/>
                    </a:lnTo>
                    <a:lnTo>
                      <a:pt x="24" y="62"/>
                    </a:lnTo>
                    <a:lnTo>
                      <a:pt x="24" y="60"/>
                    </a:lnTo>
                    <a:lnTo>
                      <a:pt x="26" y="60"/>
                    </a:lnTo>
                    <a:lnTo>
                      <a:pt x="28" y="60"/>
                    </a:lnTo>
                    <a:lnTo>
                      <a:pt x="28" y="58"/>
                    </a:lnTo>
                    <a:lnTo>
                      <a:pt x="28" y="56"/>
                    </a:lnTo>
                    <a:lnTo>
                      <a:pt x="30" y="54"/>
                    </a:lnTo>
                    <a:lnTo>
                      <a:pt x="30" y="52"/>
                    </a:lnTo>
                    <a:lnTo>
                      <a:pt x="30" y="38"/>
                    </a:lnTo>
                    <a:lnTo>
                      <a:pt x="28" y="34"/>
                    </a:lnTo>
                    <a:lnTo>
                      <a:pt x="28" y="30"/>
                    </a:lnTo>
                    <a:lnTo>
                      <a:pt x="28" y="28"/>
                    </a:lnTo>
                    <a:lnTo>
                      <a:pt x="26" y="28"/>
                    </a:lnTo>
                    <a:lnTo>
                      <a:pt x="24" y="26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8" y="28"/>
                    </a:lnTo>
                    <a:lnTo>
                      <a:pt x="16" y="30"/>
                    </a:lnTo>
                    <a:lnTo>
                      <a:pt x="12" y="32"/>
                    </a:lnTo>
                    <a:lnTo>
                      <a:pt x="12" y="52"/>
                    </a:lnTo>
                    <a:lnTo>
                      <a:pt x="12" y="56"/>
                    </a:lnTo>
                    <a:lnTo>
                      <a:pt x="14" y="58"/>
                    </a:lnTo>
                    <a:lnTo>
                      <a:pt x="14" y="60"/>
                    </a:lnTo>
                    <a:lnTo>
                      <a:pt x="16" y="60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2" y="60"/>
                    </a:lnTo>
                    <a:lnTo>
                      <a:pt x="4" y="60"/>
                    </a:lnTo>
                    <a:lnTo>
                      <a:pt x="4" y="58"/>
                    </a:lnTo>
                    <a:lnTo>
                      <a:pt x="6" y="56"/>
                    </a:lnTo>
                    <a:lnTo>
                      <a:pt x="6" y="52"/>
                    </a:lnTo>
                    <a:lnTo>
                      <a:pt x="6" y="16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563" name="Rectangle 62"/>
              <p:cNvSpPr>
                <a:spLocks noChangeArrowheads="1"/>
              </p:cNvSpPr>
              <p:nvPr/>
            </p:nvSpPr>
            <p:spPr bwMode="auto">
              <a:xfrm>
                <a:off x="4200" y="210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4" name="Rectangle 63"/>
              <p:cNvSpPr>
                <a:spLocks noChangeArrowheads="1"/>
              </p:cNvSpPr>
              <p:nvPr/>
            </p:nvSpPr>
            <p:spPr bwMode="auto">
              <a:xfrm>
                <a:off x="1552" y="2208"/>
                <a:ext cx="2650" cy="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5" name="Rectangle 64"/>
              <p:cNvSpPr>
                <a:spLocks noChangeArrowheads="1"/>
              </p:cNvSpPr>
              <p:nvPr/>
            </p:nvSpPr>
            <p:spPr bwMode="auto">
              <a:xfrm>
                <a:off x="1552" y="2224"/>
                <a:ext cx="2650" cy="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6" name="Rectangle 65"/>
              <p:cNvSpPr>
                <a:spLocks noChangeArrowheads="1"/>
              </p:cNvSpPr>
              <p:nvPr/>
            </p:nvSpPr>
            <p:spPr bwMode="auto">
              <a:xfrm>
                <a:off x="1552" y="223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7" name="Freeform 66"/>
              <p:cNvSpPr>
                <a:spLocks/>
              </p:cNvSpPr>
              <p:nvPr/>
            </p:nvSpPr>
            <p:spPr bwMode="auto">
              <a:xfrm>
                <a:off x="1584" y="2246"/>
                <a:ext cx="26" cy="58"/>
              </a:xfrm>
              <a:custGeom>
                <a:avLst/>
                <a:gdLst>
                  <a:gd name="T0" fmla="*/ 26 w 26"/>
                  <a:gd name="T1" fmla="*/ 58 h 58"/>
                  <a:gd name="T2" fmla="*/ 26 w 26"/>
                  <a:gd name="T3" fmla="*/ 58 h 58"/>
                  <a:gd name="T4" fmla="*/ 0 w 26"/>
                  <a:gd name="T5" fmla="*/ 58 h 58"/>
                  <a:gd name="T6" fmla="*/ 0 w 26"/>
                  <a:gd name="T7" fmla="*/ 58 h 58"/>
                  <a:gd name="T8" fmla="*/ 2 w 26"/>
                  <a:gd name="T9" fmla="*/ 58 h 58"/>
                  <a:gd name="T10" fmla="*/ 6 w 26"/>
                  <a:gd name="T11" fmla="*/ 58 h 58"/>
                  <a:gd name="T12" fmla="*/ 8 w 26"/>
                  <a:gd name="T13" fmla="*/ 56 h 58"/>
                  <a:gd name="T14" fmla="*/ 8 w 26"/>
                  <a:gd name="T15" fmla="*/ 54 h 58"/>
                  <a:gd name="T16" fmla="*/ 10 w 26"/>
                  <a:gd name="T17" fmla="*/ 48 h 58"/>
                  <a:gd name="T18" fmla="*/ 10 w 26"/>
                  <a:gd name="T19" fmla="*/ 10 h 58"/>
                  <a:gd name="T20" fmla="*/ 8 w 26"/>
                  <a:gd name="T21" fmla="*/ 6 h 58"/>
                  <a:gd name="T22" fmla="*/ 8 w 26"/>
                  <a:gd name="T23" fmla="*/ 4 h 58"/>
                  <a:gd name="T24" fmla="*/ 8 w 26"/>
                  <a:gd name="T25" fmla="*/ 4 h 58"/>
                  <a:gd name="T26" fmla="*/ 6 w 26"/>
                  <a:gd name="T27" fmla="*/ 2 h 58"/>
                  <a:gd name="T28" fmla="*/ 4 w 26"/>
                  <a:gd name="T29" fmla="*/ 2 h 58"/>
                  <a:gd name="T30" fmla="*/ 2 w 26"/>
                  <a:gd name="T31" fmla="*/ 2 h 58"/>
                  <a:gd name="T32" fmla="*/ 0 w 26"/>
                  <a:gd name="T33" fmla="*/ 2 h 58"/>
                  <a:gd name="T34" fmla="*/ 0 w 26"/>
                  <a:gd name="T35" fmla="*/ 0 h 58"/>
                  <a:gd name="T36" fmla="*/ 26 w 26"/>
                  <a:gd name="T37" fmla="*/ 0 h 58"/>
                  <a:gd name="T38" fmla="*/ 26 w 26"/>
                  <a:gd name="T39" fmla="*/ 2 h 58"/>
                  <a:gd name="T40" fmla="*/ 24 w 26"/>
                  <a:gd name="T41" fmla="*/ 2 h 58"/>
                  <a:gd name="T42" fmla="*/ 20 w 26"/>
                  <a:gd name="T43" fmla="*/ 2 h 58"/>
                  <a:gd name="T44" fmla="*/ 18 w 26"/>
                  <a:gd name="T45" fmla="*/ 4 h 58"/>
                  <a:gd name="T46" fmla="*/ 18 w 26"/>
                  <a:gd name="T47" fmla="*/ 6 h 58"/>
                  <a:gd name="T48" fmla="*/ 18 w 26"/>
                  <a:gd name="T49" fmla="*/ 10 h 58"/>
                  <a:gd name="T50" fmla="*/ 18 w 26"/>
                  <a:gd name="T51" fmla="*/ 48 h 58"/>
                  <a:gd name="T52" fmla="*/ 18 w 26"/>
                  <a:gd name="T53" fmla="*/ 52 h 58"/>
                  <a:gd name="T54" fmla="*/ 18 w 26"/>
                  <a:gd name="T55" fmla="*/ 54 h 58"/>
                  <a:gd name="T56" fmla="*/ 18 w 26"/>
                  <a:gd name="T57" fmla="*/ 56 h 58"/>
                  <a:gd name="T58" fmla="*/ 20 w 26"/>
                  <a:gd name="T59" fmla="*/ 56 h 58"/>
                  <a:gd name="T60" fmla="*/ 22 w 26"/>
                  <a:gd name="T61" fmla="*/ 58 h 58"/>
                  <a:gd name="T62" fmla="*/ 24 w 26"/>
                  <a:gd name="T63" fmla="*/ 58 h 58"/>
                  <a:gd name="T64" fmla="*/ 26 w 26"/>
                  <a:gd name="T65" fmla="*/ 58 h 5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"/>
                  <a:gd name="T100" fmla="*/ 0 h 58"/>
                  <a:gd name="T101" fmla="*/ 26 w 26"/>
                  <a:gd name="T102" fmla="*/ 58 h 5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" h="58">
                    <a:moveTo>
                      <a:pt x="26" y="58"/>
                    </a:moveTo>
                    <a:lnTo>
                      <a:pt x="26" y="58"/>
                    </a:lnTo>
                    <a:lnTo>
                      <a:pt x="0" y="58"/>
                    </a:lnTo>
                    <a:lnTo>
                      <a:pt x="2" y="58"/>
                    </a:lnTo>
                    <a:lnTo>
                      <a:pt x="6" y="58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10" y="48"/>
                    </a:lnTo>
                    <a:lnTo>
                      <a:pt x="10" y="10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0" y="2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8" y="10"/>
                    </a:lnTo>
                    <a:lnTo>
                      <a:pt x="18" y="48"/>
                    </a:lnTo>
                    <a:lnTo>
                      <a:pt x="18" y="52"/>
                    </a:lnTo>
                    <a:lnTo>
                      <a:pt x="18" y="54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2" y="58"/>
                    </a:lnTo>
                    <a:lnTo>
                      <a:pt x="24" y="58"/>
                    </a:lnTo>
                    <a:lnTo>
                      <a:pt x="26" y="5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568" name="Rectangle 67"/>
              <p:cNvSpPr>
                <a:spLocks noChangeArrowheads="1"/>
              </p:cNvSpPr>
              <p:nvPr/>
            </p:nvSpPr>
            <p:spPr bwMode="auto">
              <a:xfrm>
                <a:off x="1888" y="223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9" name="Rectangle 68"/>
              <p:cNvSpPr>
                <a:spLocks noChangeArrowheads="1"/>
              </p:cNvSpPr>
              <p:nvPr/>
            </p:nvSpPr>
            <p:spPr bwMode="auto">
              <a:xfrm>
                <a:off x="1904" y="223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0" name="Freeform 69"/>
              <p:cNvSpPr>
                <a:spLocks noEditPoints="1"/>
              </p:cNvSpPr>
              <p:nvPr/>
            </p:nvSpPr>
            <p:spPr bwMode="auto">
              <a:xfrm>
                <a:off x="2048" y="2246"/>
                <a:ext cx="34" cy="60"/>
              </a:xfrm>
              <a:custGeom>
                <a:avLst/>
                <a:gdLst>
                  <a:gd name="T0" fmla="*/ 6 w 34"/>
                  <a:gd name="T1" fmla="*/ 24 h 60"/>
                  <a:gd name="T2" fmla="*/ 2 w 34"/>
                  <a:gd name="T3" fmla="*/ 16 h 60"/>
                  <a:gd name="T4" fmla="*/ 2 w 34"/>
                  <a:gd name="T5" fmla="*/ 8 h 60"/>
                  <a:gd name="T6" fmla="*/ 10 w 34"/>
                  <a:gd name="T7" fmla="*/ 0 h 60"/>
                  <a:gd name="T8" fmla="*/ 24 w 34"/>
                  <a:gd name="T9" fmla="*/ 0 h 60"/>
                  <a:gd name="T10" fmla="*/ 32 w 34"/>
                  <a:gd name="T11" fmla="*/ 8 h 60"/>
                  <a:gd name="T12" fmla="*/ 32 w 34"/>
                  <a:gd name="T13" fmla="*/ 16 h 60"/>
                  <a:gd name="T14" fmla="*/ 26 w 34"/>
                  <a:gd name="T15" fmla="*/ 22 h 60"/>
                  <a:gd name="T16" fmla="*/ 26 w 34"/>
                  <a:gd name="T17" fmla="*/ 32 h 60"/>
                  <a:gd name="T18" fmla="*/ 32 w 34"/>
                  <a:gd name="T19" fmla="*/ 40 h 60"/>
                  <a:gd name="T20" fmla="*/ 32 w 34"/>
                  <a:gd name="T21" fmla="*/ 50 h 60"/>
                  <a:gd name="T22" fmla="*/ 24 w 34"/>
                  <a:gd name="T23" fmla="*/ 58 h 60"/>
                  <a:gd name="T24" fmla="*/ 12 w 34"/>
                  <a:gd name="T25" fmla="*/ 60 h 60"/>
                  <a:gd name="T26" fmla="*/ 4 w 34"/>
                  <a:gd name="T27" fmla="*/ 54 h 60"/>
                  <a:gd name="T28" fmla="*/ 0 w 34"/>
                  <a:gd name="T29" fmla="*/ 46 h 60"/>
                  <a:gd name="T30" fmla="*/ 2 w 34"/>
                  <a:gd name="T31" fmla="*/ 38 h 60"/>
                  <a:gd name="T32" fmla="*/ 12 w 34"/>
                  <a:gd name="T33" fmla="*/ 30 h 60"/>
                  <a:gd name="T34" fmla="*/ 22 w 34"/>
                  <a:gd name="T35" fmla="*/ 20 h 60"/>
                  <a:gd name="T36" fmla="*/ 24 w 34"/>
                  <a:gd name="T37" fmla="*/ 14 h 60"/>
                  <a:gd name="T38" fmla="*/ 24 w 34"/>
                  <a:gd name="T39" fmla="*/ 8 h 60"/>
                  <a:gd name="T40" fmla="*/ 20 w 34"/>
                  <a:gd name="T41" fmla="*/ 2 h 60"/>
                  <a:gd name="T42" fmla="*/ 14 w 34"/>
                  <a:gd name="T43" fmla="*/ 2 h 60"/>
                  <a:gd name="T44" fmla="*/ 10 w 34"/>
                  <a:gd name="T45" fmla="*/ 8 h 60"/>
                  <a:gd name="T46" fmla="*/ 10 w 34"/>
                  <a:gd name="T47" fmla="*/ 12 h 60"/>
                  <a:gd name="T48" fmla="*/ 12 w 34"/>
                  <a:gd name="T49" fmla="*/ 18 h 60"/>
                  <a:gd name="T50" fmla="*/ 18 w 34"/>
                  <a:gd name="T51" fmla="*/ 26 h 60"/>
                  <a:gd name="T52" fmla="*/ 12 w 34"/>
                  <a:gd name="T53" fmla="*/ 34 h 60"/>
                  <a:gd name="T54" fmla="*/ 8 w 34"/>
                  <a:gd name="T55" fmla="*/ 42 h 60"/>
                  <a:gd name="T56" fmla="*/ 8 w 34"/>
                  <a:gd name="T57" fmla="*/ 50 h 60"/>
                  <a:gd name="T58" fmla="*/ 14 w 34"/>
                  <a:gd name="T59" fmla="*/ 56 h 60"/>
                  <a:gd name="T60" fmla="*/ 20 w 34"/>
                  <a:gd name="T61" fmla="*/ 56 h 60"/>
                  <a:gd name="T62" fmla="*/ 24 w 34"/>
                  <a:gd name="T63" fmla="*/ 52 h 60"/>
                  <a:gd name="T64" fmla="*/ 26 w 34"/>
                  <a:gd name="T65" fmla="*/ 46 h 60"/>
                  <a:gd name="T66" fmla="*/ 22 w 34"/>
                  <a:gd name="T67" fmla="*/ 40 h 60"/>
                  <a:gd name="T68" fmla="*/ 14 w 34"/>
                  <a:gd name="T69" fmla="*/ 32 h 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"/>
                  <a:gd name="T106" fmla="*/ 0 h 60"/>
                  <a:gd name="T107" fmla="*/ 34 w 34"/>
                  <a:gd name="T108" fmla="*/ 60 h 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" h="60">
                    <a:moveTo>
                      <a:pt x="12" y="30"/>
                    </a:moveTo>
                    <a:lnTo>
                      <a:pt x="6" y="24"/>
                    </a:lnTo>
                    <a:lnTo>
                      <a:pt x="2" y="20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28" y="4"/>
                    </a:lnTo>
                    <a:lnTo>
                      <a:pt x="32" y="8"/>
                    </a:lnTo>
                    <a:lnTo>
                      <a:pt x="32" y="12"/>
                    </a:lnTo>
                    <a:lnTo>
                      <a:pt x="32" y="16"/>
                    </a:lnTo>
                    <a:lnTo>
                      <a:pt x="30" y="18"/>
                    </a:lnTo>
                    <a:lnTo>
                      <a:pt x="26" y="22"/>
                    </a:lnTo>
                    <a:lnTo>
                      <a:pt x="20" y="26"/>
                    </a:lnTo>
                    <a:lnTo>
                      <a:pt x="26" y="32"/>
                    </a:lnTo>
                    <a:lnTo>
                      <a:pt x="30" y="36"/>
                    </a:lnTo>
                    <a:lnTo>
                      <a:pt x="32" y="40"/>
                    </a:lnTo>
                    <a:lnTo>
                      <a:pt x="34" y="44"/>
                    </a:lnTo>
                    <a:lnTo>
                      <a:pt x="32" y="50"/>
                    </a:lnTo>
                    <a:lnTo>
                      <a:pt x="28" y="56"/>
                    </a:lnTo>
                    <a:lnTo>
                      <a:pt x="24" y="58"/>
                    </a:lnTo>
                    <a:lnTo>
                      <a:pt x="16" y="60"/>
                    </a:lnTo>
                    <a:lnTo>
                      <a:pt x="12" y="60"/>
                    </a:lnTo>
                    <a:lnTo>
                      <a:pt x="8" y="58"/>
                    </a:lnTo>
                    <a:lnTo>
                      <a:pt x="4" y="54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0" y="42"/>
                    </a:lnTo>
                    <a:lnTo>
                      <a:pt x="2" y="38"/>
                    </a:lnTo>
                    <a:lnTo>
                      <a:pt x="6" y="34"/>
                    </a:lnTo>
                    <a:lnTo>
                      <a:pt x="12" y="30"/>
                    </a:lnTo>
                    <a:close/>
                    <a:moveTo>
                      <a:pt x="18" y="26"/>
                    </a:moveTo>
                    <a:lnTo>
                      <a:pt x="22" y="20"/>
                    </a:lnTo>
                    <a:lnTo>
                      <a:pt x="24" y="18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10" y="12"/>
                    </a:lnTo>
                    <a:lnTo>
                      <a:pt x="10" y="16"/>
                    </a:lnTo>
                    <a:lnTo>
                      <a:pt x="12" y="18"/>
                    </a:lnTo>
                    <a:lnTo>
                      <a:pt x="12" y="20"/>
                    </a:lnTo>
                    <a:lnTo>
                      <a:pt x="18" y="26"/>
                    </a:lnTo>
                    <a:close/>
                    <a:moveTo>
                      <a:pt x="14" y="32"/>
                    </a:moveTo>
                    <a:lnTo>
                      <a:pt x="12" y="34"/>
                    </a:lnTo>
                    <a:lnTo>
                      <a:pt x="10" y="38"/>
                    </a:lnTo>
                    <a:lnTo>
                      <a:pt x="8" y="42"/>
                    </a:lnTo>
                    <a:lnTo>
                      <a:pt x="8" y="46"/>
                    </a:lnTo>
                    <a:lnTo>
                      <a:pt x="8" y="50"/>
                    </a:lnTo>
                    <a:lnTo>
                      <a:pt x="10" y="54"/>
                    </a:lnTo>
                    <a:lnTo>
                      <a:pt x="14" y="56"/>
                    </a:lnTo>
                    <a:lnTo>
                      <a:pt x="16" y="56"/>
                    </a:lnTo>
                    <a:lnTo>
                      <a:pt x="20" y="56"/>
                    </a:lnTo>
                    <a:lnTo>
                      <a:pt x="24" y="54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6" y="46"/>
                    </a:lnTo>
                    <a:lnTo>
                      <a:pt x="24" y="42"/>
                    </a:lnTo>
                    <a:lnTo>
                      <a:pt x="22" y="40"/>
                    </a:lnTo>
                    <a:lnTo>
                      <a:pt x="18" y="36"/>
                    </a:lnTo>
                    <a:lnTo>
                      <a:pt x="14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571" name="Rectangle 70"/>
              <p:cNvSpPr>
                <a:spLocks noChangeArrowheads="1"/>
              </p:cNvSpPr>
              <p:nvPr/>
            </p:nvSpPr>
            <p:spPr bwMode="auto">
              <a:xfrm>
                <a:off x="2152" y="223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2" name="Freeform 71"/>
              <p:cNvSpPr>
                <a:spLocks/>
              </p:cNvSpPr>
              <p:nvPr/>
            </p:nvSpPr>
            <p:spPr bwMode="auto">
              <a:xfrm>
                <a:off x="2304" y="2246"/>
                <a:ext cx="22" cy="58"/>
              </a:xfrm>
              <a:custGeom>
                <a:avLst/>
                <a:gdLst>
                  <a:gd name="T0" fmla="*/ 0 w 22"/>
                  <a:gd name="T1" fmla="*/ 6 h 58"/>
                  <a:gd name="T2" fmla="*/ 14 w 22"/>
                  <a:gd name="T3" fmla="*/ 0 h 58"/>
                  <a:gd name="T4" fmla="*/ 16 w 22"/>
                  <a:gd name="T5" fmla="*/ 0 h 58"/>
                  <a:gd name="T6" fmla="*/ 16 w 22"/>
                  <a:gd name="T7" fmla="*/ 48 h 58"/>
                  <a:gd name="T8" fmla="*/ 16 w 22"/>
                  <a:gd name="T9" fmla="*/ 52 h 58"/>
                  <a:gd name="T10" fmla="*/ 16 w 22"/>
                  <a:gd name="T11" fmla="*/ 56 h 58"/>
                  <a:gd name="T12" fmla="*/ 16 w 22"/>
                  <a:gd name="T13" fmla="*/ 56 h 58"/>
                  <a:gd name="T14" fmla="*/ 18 w 22"/>
                  <a:gd name="T15" fmla="*/ 58 h 58"/>
                  <a:gd name="T16" fmla="*/ 20 w 22"/>
                  <a:gd name="T17" fmla="*/ 58 h 58"/>
                  <a:gd name="T18" fmla="*/ 22 w 22"/>
                  <a:gd name="T19" fmla="*/ 58 h 58"/>
                  <a:gd name="T20" fmla="*/ 22 w 22"/>
                  <a:gd name="T21" fmla="*/ 58 h 58"/>
                  <a:gd name="T22" fmla="*/ 0 w 22"/>
                  <a:gd name="T23" fmla="*/ 58 h 58"/>
                  <a:gd name="T24" fmla="*/ 0 w 22"/>
                  <a:gd name="T25" fmla="*/ 58 h 58"/>
                  <a:gd name="T26" fmla="*/ 4 w 22"/>
                  <a:gd name="T27" fmla="*/ 58 h 58"/>
                  <a:gd name="T28" fmla="*/ 6 w 22"/>
                  <a:gd name="T29" fmla="*/ 58 h 58"/>
                  <a:gd name="T30" fmla="*/ 6 w 22"/>
                  <a:gd name="T31" fmla="*/ 56 h 58"/>
                  <a:gd name="T32" fmla="*/ 8 w 22"/>
                  <a:gd name="T33" fmla="*/ 56 h 58"/>
                  <a:gd name="T34" fmla="*/ 8 w 22"/>
                  <a:gd name="T35" fmla="*/ 54 h 58"/>
                  <a:gd name="T36" fmla="*/ 8 w 22"/>
                  <a:gd name="T37" fmla="*/ 48 h 58"/>
                  <a:gd name="T38" fmla="*/ 8 w 22"/>
                  <a:gd name="T39" fmla="*/ 16 h 58"/>
                  <a:gd name="T40" fmla="*/ 8 w 22"/>
                  <a:gd name="T41" fmla="*/ 10 h 58"/>
                  <a:gd name="T42" fmla="*/ 8 w 22"/>
                  <a:gd name="T43" fmla="*/ 8 h 58"/>
                  <a:gd name="T44" fmla="*/ 6 w 22"/>
                  <a:gd name="T45" fmla="*/ 6 h 58"/>
                  <a:gd name="T46" fmla="*/ 6 w 22"/>
                  <a:gd name="T47" fmla="*/ 6 h 58"/>
                  <a:gd name="T48" fmla="*/ 6 w 22"/>
                  <a:gd name="T49" fmla="*/ 6 h 58"/>
                  <a:gd name="T50" fmla="*/ 4 w 22"/>
                  <a:gd name="T51" fmla="*/ 6 h 58"/>
                  <a:gd name="T52" fmla="*/ 2 w 22"/>
                  <a:gd name="T53" fmla="*/ 6 h 58"/>
                  <a:gd name="T54" fmla="*/ 0 w 22"/>
                  <a:gd name="T55" fmla="*/ 6 h 58"/>
                  <a:gd name="T56" fmla="*/ 0 w 22"/>
                  <a:gd name="T57" fmla="*/ 6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2"/>
                  <a:gd name="T88" fmla="*/ 0 h 58"/>
                  <a:gd name="T89" fmla="*/ 22 w 22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2" h="58">
                    <a:moveTo>
                      <a:pt x="0" y="6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16" y="48"/>
                    </a:lnTo>
                    <a:lnTo>
                      <a:pt x="16" y="52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8"/>
                    </a:lnTo>
                    <a:lnTo>
                      <a:pt x="0" y="58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48"/>
                    </a:lnTo>
                    <a:lnTo>
                      <a:pt x="8" y="16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573" name="Freeform 72"/>
              <p:cNvSpPr>
                <a:spLocks noEditPoints="1"/>
              </p:cNvSpPr>
              <p:nvPr/>
            </p:nvSpPr>
            <p:spPr bwMode="auto">
              <a:xfrm>
                <a:off x="2340" y="2246"/>
                <a:ext cx="38" cy="60"/>
              </a:xfrm>
              <a:custGeom>
                <a:avLst/>
                <a:gdLst>
                  <a:gd name="T0" fmla="*/ 0 w 38"/>
                  <a:gd name="T1" fmla="*/ 30 h 60"/>
                  <a:gd name="T2" fmla="*/ 2 w 38"/>
                  <a:gd name="T3" fmla="*/ 20 h 60"/>
                  <a:gd name="T4" fmla="*/ 4 w 38"/>
                  <a:gd name="T5" fmla="*/ 12 h 60"/>
                  <a:gd name="T6" fmla="*/ 8 w 38"/>
                  <a:gd name="T7" fmla="*/ 6 h 60"/>
                  <a:gd name="T8" fmla="*/ 12 w 38"/>
                  <a:gd name="T9" fmla="*/ 2 h 60"/>
                  <a:gd name="T10" fmla="*/ 16 w 38"/>
                  <a:gd name="T11" fmla="*/ 0 h 60"/>
                  <a:gd name="T12" fmla="*/ 20 w 38"/>
                  <a:gd name="T13" fmla="*/ 0 h 60"/>
                  <a:gd name="T14" fmla="*/ 24 w 38"/>
                  <a:gd name="T15" fmla="*/ 0 h 60"/>
                  <a:gd name="T16" fmla="*/ 28 w 38"/>
                  <a:gd name="T17" fmla="*/ 2 h 60"/>
                  <a:gd name="T18" fmla="*/ 32 w 38"/>
                  <a:gd name="T19" fmla="*/ 6 h 60"/>
                  <a:gd name="T20" fmla="*/ 34 w 38"/>
                  <a:gd name="T21" fmla="*/ 12 h 60"/>
                  <a:gd name="T22" fmla="*/ 36 w 38"/>
                  <a:gd name="T23" fmla="*/ 20 h 60"/>
                  <a:gd name="T24" fmla="*/ 38 w 38"/>
                  <a:gd name="T25" fmla="*/ 30 h 60"/>
                  <a:gd name="T26" fmla="*/ 36 w 38"/>
                  <a:gd name="T27" fmla="*/ 38 h 60"/>
                  <a:gd name="T28" fmla="*/ 34 w 38"/>
                  <a:gd name="T29" fmla="*/ 46 h 60"/>
                  <a:gd name="T30" fmla="*/ 32 w 38"/>
                  <a:gd name="T31" fmla="*/ 52 h 60"/>
                  <a:gd name="T32" fmla="*/ 28 w 38"/>
                  <a:gd name="T33" fmla="*/ 56 h 60"/>
                  <a:gd name="T34" fmla="*/ 24 w 38"/>
                  <a:gd name="T35" fmla="*/ 58 h 60"/>
                  <a:gd name="T36" fmla="*/ 18 w 38"/>
                  <a:gd name="T37" fmla="*/ 60 h 60"/>
                  <a:gd name="T38" fmla="*/ 14 w 38"/>
                  <a:gd name="T39" fmla="*/ 58 h 60"/>
                  <a:gd name="T40" fmla="*/ 10 w 38"/>
                  <a:gd name="T41" fmla="*/ 56 h 60"/>
                  <a:gd name="T42" fmla="*/ 6 w 38"/>
                  <a:gd name="T43" fmla="*/ 50 h 60"/>
                  <a:gd name="T44" fmla="*/ 2 w 38"/>
                  <a:gd name="T45" fmla="*/ 40 h 60"/>
                  <a:gd name="T46" fmla="*/ 0 w 38"/>
                  <a:gd name="T47" fmla="*/ 30 h 60"/>
                  <a:gd name="T48" fmla="*/ 10 w 38"/>
                  <a:gd name="T49" fmla="*/ 32 h 60"/>
                  <a:gd name="T50" fmla="*/ 10 w 38"/>
                  <a:gd name="T51" fmla="*/ 42 h 60"/>
                  <a:gd name="T52" fmla="*/ 12 w 38"/>
                  <a:gd name="T53" fmla="*/ 50 h 60"/>
                  <a:gd name="T54" fmla="*/ 14 w 38"/>
                  <a:gd name="T55" fmla="*/ 54 h 60"/>
                  <a:gd name="T56" fmla="*/ 16 w 38"/>
                  <a:gd name="T57" fmla="*/ 56 h 60"/>
                  <a:gd name="T58" fmla="*/ 20 w 38"/>
                  <a:gd name="T59" fmla="*/ 56 h 60"/>
                  <a:gd name="T60" fmla="*/ 22 w 38"/>
                  <a:gd name="T61" fmla="*/ 56 h 60"/>
                  <a:gd name="T62" fmla="*/ 24 w 38"/>
                  <a:gd name="T63" fmla="*/ 54 h 60"/>
                  <a:gd name="T64" fmla="*/ 26 w 38"/>
                  <a:gd name="T65" fmla="*/ 52 h 60"/>
                  <a:gd name="T66" fmla="*/ 28 w 38"/>
                  <a:gd name="T67" fmla="*/ 48 h 60"/>
                  <a:gd name="T68" fmla="*/ 28 w 38"/>
                  <a:gd name="T69" fmla="*/ 40 h 60"/>
                  <a:gd name="T70" fmla="*/ 30 w 38"/>
                  <a:gd name="T71" fmla="*/ 28 h 60"/>
                  <a:gd name="T72" fmla="*/ 28 w 38"/>
                  <a:gd name="T73" fmla="*/ 18 h 60"/>
                  <a:gd name="T74" fmla="*/ 28 w 38"/>
                  <a:gd name="T75" fmla="*/ 10 h 60"/>
                  <a:gd name="T76" fmla="*/ 26 w 38"/>
                  <a:gd name="T77" fmla="*/ 6 h 60"/>
                  <a:gd name="T78" fmla="*/ 24 w 38"/>
                  <a:gd name="T79" fmla="*/ 4 h 60"/>
                  <a:gd name="T80" fmla="*/ 22 w 38"/>
                  <a:gd name="T81" fmla="*/ 2 h 60"/>
                  <a:gd name="T82" fmla="*/ 20 w 38"/>
                  <a:gd name="T83" fmla="*/ 2 h 60"/>
                  <a:gd name="T84" fmla="*/ 16 w 38"/>
                  <a:gd name="T85" fmla="*/ 2 h 60"/>
                  <a:gd name="T86" fmla="*/ 14 w 38"/>
                  <a:gd name="T87" fmla="*/ 4 h 60"/>
                  <a:gd name="T88" fmla="*/ 12 w 38"/>
                  <a:gd name="T89" fmla="*/ 10 h 60"/>
                  <a:gd name="T90" fmla="*/ 10 w 38"/>
                  <a:gd name="T91" fmla="*/ 16 h 60"/>
                  <a:gd name="T92" fmla="*/ 10 w 38"/>
                  <a:gd name="T93" fmla="*/ 24 h 60"/>
                  <a:gd name="T94" fmla="*/ 10 w 38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"/>
                  <a:gd name="T145" fmla="*/ 0 h 60"/>
                  <a:gd name="T146" fmla="*/ 38 w 38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" h="60">
                    <a:moveTo>
                      <a:pt x="0" y="30"/>
                    </a:moveTo>
                    <a:lnTo>
                      <a:pt x="2" y="20"/>
                    </a:lnTo>
                    <a:lnTo>
                      <a:pt x="4" y="12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6"/>
                    </a:lnTo>
                    <a:lnTo>
                      <a:pt x="34" y="12"/>
                    </a:lnTo>
                    <a:lnTo>
                      <a:pt x="36" y="20"/>
                    </a:lnTo>
                    <a:lnTo>
                      <a:pt x="38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2" y="52"/>
                    </a:lnTo>
                    <a:lnTo>
                      <a:pt x="28" y="56"/>
                    </a:lnTo>
                    <a:lnTo>
                      <a:pt x="24" y="58"/>
                    </a:lnTo>
                    <a:lnTo>
                      <a:pt x="18" y="60"/>
                    </a:lnTo>
                    <a:lnTo>
                      <a:pt x="14" y="58"/>
                    </a:lnTo>
                    <a:lnTo>
                      <a:pt x="10" y="56"/>
                    </a:lnTo>
                    <a:lnTo>
                      <a:pt x="6" y="50"/>
                    </a:lnTo>
                    <a:lnTo>
                      <a:pt x="2" y="40"/>
                    </a:lnTo>
                    <a:lnTo>
                      <a:pt x="0" y="30"/>
                    </a:lnTo>
                    <a:close/>
                    <a:moveTo>
                      <a:pt x="10" y="32"/>
                    </a:moveTo>
                    <a:lnTo>
                      <a:pt x="10" y="42"/>
                    </a:lnTo>
                    <a:lnTo>
                      <a:pt x="12" y="50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20" y="56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52"/>
                    </a:lnTo>
                    <a:lnTo>
                      <a:pt x="28" y="48"/>
                    </a:lnTo>
                    <a:lnTo>
                      <a:pt x="28" y="40"/>
                    </a:lnTo>
                    <a:lnTo>
                      <a:pt x="30" y="28"/>
                    </a:lnTo>
                    <a:lnTo>
                      <a:pt x="28" y="18"/>
                    </a:lnTo>
                    <a:lnTo>
                      <a:pt x="28" y="10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1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574" name="Freeform 73"/>
              <p:cNvSpPr>
                <a:spLocks noEditPoints="1"/>
              </p:cNvSpPr>
              <p:nvPr/>
            </p:nvSpPr>
            <p:spPr bwMode="auto">
              <a:xfrm>
                <a:off x="2386" y="2246"/>
                <a:ext cx="34" cy="60"/>
              </a:xfrm>
              <a:custGeom>
                <a:avLst/>
                <a:gdLst>
                  <a:gd name="T0" fmla="*/ 6 w 34"/>
                  <a:gd name="T1" fmla="*/ 24 h 60"/>
                  <a:gd name="T2" fmla="*/ 2 w 34"/>
                  <a:gd name="T3" fmla="*/ 16 h 60"/>
                  <a:gd name="T4" fmla="*/ 2 w 34"/>
                  <a:gd name="T5" fmla="*/ 8 h 60"/>
                  <a:gd name="T6" fmla="*/ 12 w 34"/>
                  <a:gd name="T7" fmla="*/ 0 h 60"/>
                  <a:gd name="T8" fmla="*/ 24 w 34"/>
                  <a:gd name="T9" fmla="*/ 0 h 60"/>
                  <a:gd name="T10" fmla="*/ 32 w 34"/>
                  <a:gd name="T11" fmla="*/ 8 h 60"/>
                  <a:gd name="T12" fmla="*/ 32 w 34"/>
                  <a:gd name="T13" fmla="*/ 16 h 60"/>
                  <a:gd name="T14" fmla="*/ 28 w 34"/>
                  <a:gd name="T15" fmla="*/ 22 h 60"/>
                  <a:gd name="T16" fmla="*/ 28 w 34"/>
                  <a:gd name="T17" fmla="*/ 32 h 60"/>
                  <a:gd name="T18" fmla="*/ 34 w 34"/>
                  <a:gd name="T19" fmla="*/ 40 h 60"/>
                  <a:gd name="T20" fmla="*/ 34 w 34"/>
                  <a:gd name="T21" fmla="*/ 50 h 60"/>
                  <a:gd name="T22" fmla="*/ 24 w 34"/>
                  <a:gd name="T23" fmla="*/ 58 h 60"/>
                  <a:gd name="T24" fmla="*/ 12 w 34"/>
                  <a:gd name="T25" fmla="*/ 60 h 60"/>
                  <a:gd name="T26" fmla="*/ 4 w 34"/>
                  <a:gd name="T27" fmla="*/ 54 h 60"/>
                  <a:gd name="T28" fmla="*/ 0 w 34"/>
                  <a:gd name="T29" fmla="*/ 46 h 60"/>
                  <a:gd name="T30" fmla="*/ 4 w 34"/>
                  <a:gd name="T31" fmla="*/ 38 h 60"/>
                  <a:gd name="T32" fmla="*/ 12 w 34"/>
                  <a:gd name="T33" fmla="*/ 30 h 60"/>
                  <a:gd name="T34" fmla="*/ 22 w 34"/>
                  <a:gd name="T35" fmla="*/ 20 h 60"/>
                  <a:gd name="T36" fmla="*/ 24 w 34"/>
                  <a:gd name="T37" fmla="*/ 14 h 60"/>
                  <a:gd name="T38" fmla="*/ 24 w 34"/>
                  <a:gd name="T39" fmla="*/ 8 h 60"/>
                  <a:gd name="T40" fmla="*/ 20 w 34"/>
                  <a:gd name="T41" fmla="*/ 2 h 60"/>
                  <a:gd name="T42" fmla="*/ 14 w 34"/>
                  <a:gd name="T43" fmla="*/ 2 h 60"/>
                  <a:gd name="T44" fmla="*/ 10 w 34"/>
                  <a:gd name="T45" fmla="*/ 8 h 60"/>
                  <a:gd name="T46" fmla="*/ 10 w 34"/>
                  <a:gd name="T47" fmla="*/ 12 h 60"/>
                  <a:gd name="T48" fmla="*/ 12 w 34"/>
                  <a:gd name="T49" fmla="*/ 18 h 60"/>
                  <a:gd name="T50" fmla="*/ 18 w 34"/>
                  <a:gd name="T51" fmla="*/ 26 h 60"/>
                  <a:gd name="T52" fmla="*/ 12 w 34"/>
                  <a:gd name="T53" fmla="*/ 34 h 60"/>
                  <a:gd name="T54" fmla="*/ 10 w 34"/>
                  <a:gd name="T55" fmla="*/ 42 h 60"/>
                  <a:gd name="T56" fmla="*/ 10 w 34"/>
                  <a:gd name="T57" fmla="*/ 50 h 60"/>
                  <a:gd name="T58" fmla="*/ 14 w 34"/>
                  <a:gd name="T59" fmla="*/ 56 h 60"/>
                  <a:gd name="T60" fmla="*/ 22 w 34"/>
                  <a:gd name="T61" fmla="*/ 56 h 60"/>
                  <a:gd name="T62" fmla="*/ 26 w 34"/>
                  <a:gd name="T63" fmla="*/ 52 h 60"/>
                  <a:gd name="T64" fmla="*/ 26 w 34"/>
                  <a:gd name="T65" fmla="*/ 46 h 60"/>
                  <a:gd name="T66" fmla="*/ 22 w 34"/>
                  <a:gd name="T67" fmla="*/ 40 h 60"/>
                  <a:gd name="T68" fmla="*/ 14 w 34"/>
                  <a:gd name="T69" fmla="*/ 32 h 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"/>
                  <a:gd name="T106" fmla="*/ 0 h 60"/>
                  <a:gd name="T107" fmla="*/ 34 w 34"/>
                  <a:gd name="T108" fmla="*/ 60 h 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" h="60">
                    <a:moveTo>
                      <a:pt x="12" y="30"/>
                    </a:moveTo>
                    <a:lnTo>
                      <a:pt x="6" y="24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4"/>
                    </a:lnTo>
                    <a:lnTo>
                      <a:pt x="32" y="8"/>
                    </a:lnTo>
                    <a:lnTo>
                      <a:pt x="34" y="12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28" y="22"/>
                    </a:lnTo>
                    <a:lnTo>
                      <a:pt x="22" y="26"/>
                    </a:lnTo>
                    <a:lnTo>
                      <a:pt x="28" y="32"/>
                    </a:lnTo>
                    <a:lnTo>
                      <a:pt x="32" y="36"/>
                    </a:lnTo>
                    <a:lnTo>
                      <a:pt x="34" y="40"/>
                    </a:lnTo>
                    <a:lnTo>
                      <a:pt x="34" y="44"/>
                    </a:lnTo>
                    <a:lnTo>
                      <a:pt x="34" y="50"/>
                    </a:lnTo>
                    <a:lnTo>
                      <a:pt x="30" y="56"/>
                    </a:lnTo>
                    <a:lnTo>
                      <a:pt x="24" y="58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8"/>
                    </a:lnTo>
                    <a:lnTo>
                      <a:pt x="4" y="54"/>
                    </a:lnTo>
                    <a:lnTo>
                      <a:pt x="2" y="50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8"/>
                    </a:lnTo>
                    <a:lnTo>
                      <a:pt x="6" y="34"/>
                    </a:lnTo>
                    <a:lnTo>
                      <a:pt x="12" y="30"/>
                    </a:lnTo>
                    <a:close/>
                    <a:moveTo>
                      <a:pt x="18" y="26"/>
                    </a:moveTo>
                    <a:lnTo>
                      <a:pt x="22" y="20"/>
                    </a:lnTo>
                    <a:lnTo>
                      <a:pt x="24" y="18"/>
                    </a:lnTo>
                    <a:lnTo>
                      <a:pt x="24" y="14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4" y="4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10" y="16"/>
                    </a:lnTo>
                    <a:lnTo>
                      <a:pt x="12" y="18"/>
                    </a:lnTo>
                    <a:lnTo>
                      <a:pt x="14" y="20"/>
                    </a:lnTo>
                    <a:lnTo>
                      <a:pt x="18" y="26"/>
                    </a:lnTo>
                    <a:close/>
                    <a:moveTo>
                      <a:pt x="14" y="32"/>
                    </a:moveTo>
                    <a:lnTo>
                      <a:pt x="12" y="34"/>
                    </a:lnTo>
                    <a:lnTo>
                      <a:pt x="10" y="38"/>
                    </a:lnTo>
                    <a:lnTo>
                      <a:pt x="10" y="42"/>
                    </a:lnTo>
                    <a:lnTo>
                      <a:pt x="8" y="46"/>
                    </a:lnTo>
                    <a:lnTo>
                      <a:pt x="10" y="50"/>
                    </a:lnTo>
                    <a:lnTo>
                      <a:pt x="12" y="54"/>
                    </a:lnTo>
                    <a:lnTo>
                      <a:pt x="14" y="56"/>
                    </a:lnTo>
                    <a:lnTo>
                      <a:pt x="18" y="56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52"/>
                    </a:lnTo>
                    <a:lnTo>
                      <a:pt x="26" y="48"/>
                    </a:lnTo>
                    <a:lnTo>
                      <a:pt x="26" y="46"/>
                    </a:lnTo>
                    <a:lnTo>
                      <a:pt x="24" y="42"/>
                    </a:lnTo>
                    <a:lnTo>
                      <a:pt x="22" y="40"/>
                    </a:lnTo>
                    <a:lnTo>
                      <a:pt x="18" y="36"/>
                    </a:lnTo>
                    <a:lnTo>
                      <a:pt x="14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575" name="Freeform 74"/>
              <p:cNvSpPr>
                <a:spLocks/>
              </p:cNvSpPr>
              <p:nvPr/>
            </p:nvSpPr>
            <p:spPr bwMode="auto">
              <a:xfrm>
                <a:off x="2428" y="2246"/>
                <a:ext cx="38" cy="60"/>
              </a:xfrm>
              <a:custGeom>
                <a:avLst/>
                <a:gdLst>
                  <a:gd name="T0" fmla="*/ 6 w 38"/>
                  <a:gd name="T1" fmla="*/ 0 h 60"/>
                  <a:gd name="T2" fmla="*/ 38 w 38"/>
                  <a:gd name="T3" fmla="*/ 0 h 60"/>
                  <a:gd name="T4" fmla="*/ 38 w 38"/>
                  <a:gd name="T5" fmla="*/ 2 h 60"/>
                  <a:gd name="T6" fmla="*/ 18 w 38"/>
                  <a:gd name="T7" fmla="*/ 60 h 60"/>
                  <a:gd name="T8" fmla="*/ 12 w 38"/>
                  <a:gd name="T9" fmla="*/ 60 h 60"/>
                  <a:gd name="T10" fmla="*/ 30 w 38"/>
                  <a:gd name="T11" fmla="*/ 8 h 60"/>
                  <a:gd name="T12" fmla="*/ 14 w 38"/>
                  <a:gd name="T13" fmla="*/ 8 h 60"/>
                  <a:gd name="T14" fmla="*/ 10 w 38"/>
                  <a:gd name="T15" fmla="*/ 8 h 60"/>
                  <a:gd name="T16" fmla="*/ 8 w 38"/>
                  <a:gd name="T17" fmla="*/ 8 h 60"/>
                  <a:gd name="T18" fmla="*/ 4 w 38"/>
                  <a:gd name="T19" fmla="*/ 12 h 60"/>
                  <a:gd name="T20" fmla="*/ 2 w 38"/>
                  <a:gd name="T21" fmla="*/ 14 h 60"/>
                  <a:gd name="T22" fmla="*/ 0 w 38"/>
                  <a:gd name="T23" fmla="*/ 14 h 60"/>
                  <a:gd name="T24" fmla="*/ 6 w 38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60"/>
                  <a:gd name="T41" fmla="*/ 38 w 38"/>
                  <a:gd name="T42" fmla="*/ 60 h 6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60">
                    <a:moveTo>
                      <a:pt x="6" y="0"/>
                    </a:moveTo>
                    <a:lnTo>
                      <a:pt x="38" y="0"/>
                    </a:lnTo>
                    <a:lnTo>
                      <a:pt x="38" y="2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30" y="8"/>
                    </a:lnTo>
                    <a:lnTo>
                      <a:pt x="14" y="8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576" name="Rectangle 75"/>
              <p:cNvSpPr>
                <a:spLocks noChangeArrowheads="1"/>
              </p:cNvSpPr>
              <p:nvPr/>
            </p:nvSpPr>
            <p:spPr bwMode="auto">
              <a:xfrm>
                <a:off x="2496" y="223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7" name="Freeform 76"/>
              <p:cNvSpPr>
                <a:spLocks noEditPoints="1"/>
              </p:cNvSpPr>
              <p:nvPr/>
            </p:nvSpPr>
            <p:spPr bwMode="auto">
              <a:xfrm>
                <a:off x="2636" y="2246"/>
                <a:ext cx="38" cy="60"/>
              </a:xfrm>
              <a:custGeom>
                <a:avLst/>
                <a:gdLst>
                  <a:gd name="T0" fmla="*/ 0 w 38"/>
                  <a:gd name="T1" fmla="*/ 30 h 60"/>
                  <a:gd name="T2" fmla="*/ 2 w 38"/>
                  <a:gd name="T3" fmla="*/ 20 h 60"/>
                  <a:gd name="T4" fmla="*/ 4 w 38"/>
                  <a:gd name="T5" fmla="*/ 12 h 60"/>
                  <a:gd name="T6" fmla="*/ 6 w 38"/>
                  <a:gd name="T7" fmla="*/ 6 h 60"/>
                  <a:gd name="T8" fmla="*/ 12 w 38"/>
                  <a:gd name="T9" fmla="*/ 2 h 60"/>
                  <a:gd name="T10" fmla="*/ 14 w 38"/>
                  <a:gd name="T11" fmla="*/ 0 h 60"/>
                  <a:gd name="T12" fmla="*/ 18 w 38"/>
                  <a:gd name="T13" fmla="*/ 0 h 60"/>
                  <a:gd name="T14" fmla="*/ 24 w 38"/>
                  <a:gd name="T15" fmla="*/ 0 h 60"/>
                  <a:gd name="T16" fmla="*/ 28 w 38"/>
                  <a:gd name="T17" fmla="*/ 2 h 60"/>
                  <a:gd name="T18" fmla="*/ 30 w 38"/>
                  <a:gd name="T19" fmla="*/ 6 h 60"/>
                  <a:gd name="T20" fmla="*/ 34 w 38"/>
                  <a:gd name="T21" fmla="*/ 12 h 60"/>
                  <a:gd name="T22" fmla="*/ 36 w 38"/>
                  <a:gd name="T23" fmla="*/ 20 h 60"/>
                  <a:gd name="T24" fmla="*/ 38 w 38"/>
                  <a:gd name="T25" fmla="*/ 30 h 60"/>
                  <a:gd name="T26" fmla="*/ 36 w 38"/>
                  <a:gd name="T27" fmla="*/ 38 h 60"/>
                  <a:gd name="T28" fmla="*/ 34 w 38"/>
                  <a:gd name="T29" fmla="*/ 46 h 60"/>
                  <a:gd name="T30" fmla="*/ 30 w 38"/>
                  <a:gd name="T31" fmla="*/ 52 h 60"/>
                  <a:gd name="T32" fmla="*/ 26 w 38"/>
                  <a:gd name="T33" fmla="*/ 56 h 60"/>
                  <a:gd name="T34" fmla="*/ 22 w 38"/>
                  <a:gd name="T35" fmla="*/ 58 h 60"/>
                  <a:gd name="T36" fmla="*/ 18 w 38"/>
                  <a:gd name="T37" fmla="*/ 60 h 60"/>
                  <a:gd name="T38" fmla="*/ 14 w 38"/>
                  <a:gd name="T39" fmla="*/ 58 h 60"/>
                  <a:gd name="T40" fmla="*/ 8 w 38"/>
                  <a:gd name="T41" fmla="*/ 56 h 60"/>
                  <a:gd name="T42" fmla="*/ 6 w 38"/>
                  <a:gd name="T43" fmla="*/ 50 h 60"/>
                  <a:gd name="T44" fmla="*/ 2 w 38"/>
                  <a:gd name="T45" fmla="*/ 40 h 60"/>
                  <a:gd name="T46" fmla="*/ 0 w 38"/>
                  <a:gd name="T47" fmla="*/ 30 h 60"/>
                  <a:gd name="T48" fmla="*/ 8 w 38"/>
                  <a:gd name="T49" fmla="*/ 32 h 60"/>
                  <a:gd name="T50" fmla="*/ 10 w 38"/>
                  <a:gd name="T51" fmla="*/ 42 h 60"/>
                  <a:gd name="T52" fmla="*/ 12 w 38"/>
                  <a:gd name="T53" fmla="*/ 50 h 60"/>
                  <a:gd name="T54" fmla="*/ 14 w 38"/>
                  <a:gd name="T55" fmla="*/ 54 h 60"/>
                  <a:gd name="T56" fmla="*/ 16 w 38"/>
                  <a:gd name="T57" fmla="*/ 56 h 60"/>
                  <a:gd name="T58" fmla="*/ 18 w 38"/>
                  <a:gd name="T59" fmla="*/ 56 h 60"/>
                  <a:gd name="T60" fmla="*/ 20 w 38"/>
                  <a:gd name="T61" fmla="*/ 56 h 60"/>
                  <a:gd name="T62" fmla="*/ 24 w 38"/>
                  <a:gd name="T63" fmla="*/ 54 h 60"/>
                  <a:gd name="T64" fmla="*/ 26 w 38"/>
                  <a:gd name="T65" fmla="*/ 52 h 60"/>
                  <a:gd name="T66" fmla="*/ 26 w 38"/>
                  <a:gd name="T67" fmla="*/ 48 h 60"/>
                  <a:gd name="T68" fmla="*/ 28 w 38"/>
                  <a:gd name="T69" fmla="*/ 40 h 60"/>
                  <a:gd name="T70" fmla="*/ 28 w 38"/>
                  <a:gd name="T71" fmla="*/ 28 h 60"/>
                  <a:gd name="T72" fmla="*/ 28 w 38"/>
                  <a:gd name="T73" fmla="*/ 18 h 60"/>
                  <a:gd name="T74" fmla="*/ 26 w 38"/>
                  <a:gd name="T75" fmla="*/ 10 h 60"/>
                  <a:gd name="T76" fmla="*/ 26 w 38"/>
                  <a:gd name="T77" fmla="*/ 6 h 60"/>
                  <a:gd name="T78" fmla="*/ 22 w 38"/>
                  <a:gd name="T79" fmla="*/ 4 h 60"/>
                  <a:gd name="T80" fmla="*/ 22 w 38"/>
                  <a:gd name="T81" fmla="*/ 2 h 60"/>
                  <a:gd name="T82" fmla="*/ 18 w 38"/>
                  <a:gd name="T83" fmla="*/ 2 h 60"/>
                  <a:gd name="T84" fmla="*/ 16 w 38"/>
                  <a:gd name="T85" fmla="*/ 2 h 60"/>
                  <a:gd name="T86" fmla="*/ 14 w 38"/>
                  <a:gd name="T87" fmla="*/ 4 h 60"/>
                  <a:gd name="T88" fmla="*/ 12 w 38"/>
                  <a:gd name="T89" fmla="*/ 10 h 60"/>
                  <a:gd name="T90" fmla="*/ 10 w 38"/>
                  <a:gd name="T91" fmla="*/ 16 h 60"/>
                  <a:gd name="T92" fmla="*/ 10 w 38"/>
                  <a:gd name="T93" fmla="*/ 24 h 60"/>
                  <a:gd name="T94" fmla="*/ 8 w 38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"/>
                  <a:gd name="T145" fmla="*/ 0 h 60"/>
                  <a:gd name="T146" fmla="*/ 38 w 38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" h="60">
                    <a:moveTo>
                      <a:pt x="0" y="30"/>
                    </a:moveTo>
                    <a:lnTo>
                      <a:pt x="2" y="20"/>
                    </a:lnTo>
                    <a:lnTo>
                      <a:pt x="4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0" y="6"/>
                    </a:lnTo>
                    <a:lnTo>
                      <a:pt x="34" y="12"/>
                    </a:lnTo>
                    <a:lnTo>
                      <a:pt x="36" y="20"/>
                    </a:lnTo>
                    <a:lnTo>
                      <a:pt x="38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0" y="52"/>
                    </a:lnTo>
                    <a:lnTo>
                      <a:pt x="26" y="56"/>
                    </a:lnTo>
                    <a:lnTo>
                      <a:pt x="22" y="58"/>
                    </a:lnTo>
                    <a:lnTo>
                      <a:pt x="18" y="60"/>
                    </a:lnTo>
                    <a:lnTo>
                      <a:pt x="14" y="58"/>
                    </a:lnTo>
                    <a:lnTo>
                      <a:pt x="8" y="56"/>
                    </a:lnTo>
                    <a:lnTo>
                      <a:pt x="6" y="50"/>
                    </a:lnTo>
                    <a:lnTo>
                      <a:pt x="2" y="40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10" y="42"/>
                    </a:lnTo>
                    <a:lnTo>
                      <a:pt x="12" y="50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4" y="54"/>
                    </a:lnTo>
                    <a:lnTo>
                      <a:pt x="26" y="52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0"/>
                    </a:lnTo>
                    <a:lnTo>
                      <a:pt x="26" y="6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578" name="Rectangle 77"/>
              <p:cNvSpPr>
                <a:spLocks noChangeArrowheads="1"/>
              </p:cNvSpPr>
              <p:nvPr/>
            </p:nvSpPr>
            <p:spPr bwMode="auto">
              <a:xfrm>
                <a:off x="2784" y="223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9" name="Freeform 78"/>
              <p:cNvSpPr>
                <a:spLocks/>
              </p:cNvSpPr>
              <p:nvPr/>
            </p:nvSpPr>
            <p:spPr bwMode="auto">
              <a:xfrm>
                <a:off x="2938" y="2246"/>
                <a:ext cx="22" cy="58"/>
              </a:xfrm>
              <a:custGeom>
                <a:avLst/>
                <a:gdLst>
                  <a:gd name="T0" fmla="*/ 0 w 22"/>
                  <a:gd name="T1" fmla="*/ 6 h 58"/>
                  <a:gd name="T2" fmla="*/ 14 w 22"/>
                  <a:gd name="T3" fmla="*/ 0 h 58"/>
                  <a:gd name="T4" fmla="*/ 14 w 22"/>
                  <a:gd name="T5" fmla="*/ 0 h 58"/>
                  <a:gd name="T6" fmla="*/ 14 w 22"/>
                  <a:gd name="T7" fmla="*/ 48 h 58"/>
                  <a:gd name="T8" fmla="*/ 14 w 22"/>
                  <a:gd name="T9" fmla="*/ 52 h 58"/>
                  <a:gd name="T10" fmla="*/ 16 w 22"/>
                  <a:gd name="T11" fmla="*/ 56 h 58"/>
                  <a:gd name="T12" fmla="*/ 16 w 22"/>
                  <a:gd name="T13" fmla="*/ 56 h 58"/>
                  <a:gd name="T14" fmla="*/ 16 w 22"/>
                  <a:gd name="T15" fmla="*/ 58 h 58"/>
                  <a:gd name="T16" fmla="*/ 18 w 22"/>
                  <a:gd name="T17" fmla="*/ 58 h 58"/>
                  <a:gd name="T18" fmla="*/ 22 w 22"/>
                  <a:gd name="T19" fmla="*/ 58 h 58"/>
                  <a:gd name="T20" fmla="*/ 22 w 22"/>
                  <a:gd name="T21" fmla="*/ 58 h 58"/>
                  <a:gd name="T22" fmla="*/ 0 w 22"/>
                  <a:gd name="T23" fmla="*/ 58 h 58"/>
                  <a:gd name="T24" fmla="*/ 0 w 22"/>
                  <a:gd name="T25" fmla="*/ 58 h 58"/>
                  <a:gd name="T26" fmla="*/ 4 w 22"/>
                  <a:gd name="T27" fmla="*/ 58 h 58"/>
                  <a:gd name="T28" fmla="*/ 6 w 22"/>
                  <a:gd name="T29" fmla="*/ 58 h 58"/>
                  <a:gd name="T30" fmla="*/ 6 w 22"/>
                  <a:gd name="T31" fmla="*/ 56 h 58"/>
                  <a:gd name="T32" fmla="*/ 8 w 22"/>
                  <a:gd name="T33" fmla="*/ 56 h 58"/>
                  <a:gd name="T34" fmla="*/ 8 w 22"/>
                  <a:gd name="T35" fmla="*/ 54 h 58"/>
                  <a:gd name="T36" fmla="*/ 8 w 22"/>
                  <a:gd name="T37" fmla="*/ 48 h 58"/>
                  <a:gd name="T38" fmla="*/ 8 w 22"/>
                  <a:gd name="T39" fmla="*/ 16 h 58"/>
                  <a:gd name="T40" fmla="*/ 8 w 22"/>
                  <a:gd name="T41" fmla="*/ 10 h 58"/>
                  <a:gd name="T42" fmla="*/ 8 w 22"/>
                  <a:gd name="T43" fmla="*/ 8 h 58"/>
                  <a:gd name="T44" fmla="*/ 6 w 22"/>
                  <a:gd name="T45" fmla="*/ 6 h 58"/>
                  <a:gd name="T46" fmla="*/ 6 w 22"/>
                  <a:gd name="T47" fmla="*/ 6 h 58"/>
                  <a:gd name="T48" fmla="*/ 6 w 22"/>
                  <a:gd name="T49" fmla="*/ 6 h 58"/>
                  <a:gd name="T50" fmla="*/ 4 w 22"/>
                  <a:gd name="T51" fmla="*/ 6 h 58"/>
                  <a:gd name="T52" fmla="*/ 2 w 22"/>
                  <a:gd name="T53" fmla="*/ 6 h 58"/>
                  <a:gd name="T54" fmla="*/ 0 w 22"/>
                  <a:gd name="T55" fmla="*/ 6 h 58"/>
                  <a:gd name="T56" fmla="*/ 0 w 22"/>
                  <a:gd name="T57" fmla="*/ 6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2"/>
                  <a:gd name="T88" fmla="*/ 0 h 58"/>
                  <a:gd name="T89" fmla="*/ 22 w 22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2" h="58">
                    <a:moveTo>
                      <a:pt x="0" y="6"/>
                    </a:moveTo>
                    <a:lnTo>
                      <a:pt x="14" y="0"/>
                    </a:lnTo>
                    <a:lnTo>
                      <a:pt x="14" y="48"/>
                    </a:lnTo>
                    <a:lnTo>
                      <a:pt x="14" y="52"/>
                    </a:lnTo>
                    <a:lnTo>
                      <a:pt x="16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2" y="58"/>
                    </a:lnTo>
                    <a:lnTo>
                      <a:pt x="0" y="58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48"/>
                    </a:lnTo>
                    <a:lnTo>
                      <a:pt x="8" y="16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580" name="Freeform 79"/>
              <p:cNvSpPr>
                <a:spLocks/>
              </p:cNvSpPr>
              <p:nvPr/>
            </p:nvSpPr>
            <p:spPr bwMode="auto">
              <a:xfrm>
                <a:off x="2974" y="2246"/>
                <a:ext cx="34" cy="60"/>
              </a:xfrm>
              <a:custGeom>
                <a:avLst/>
                <a:gdLst>
                  <a:gd name="T0" fmla="*/ 4 w 34"/>
                  <a:gd name="T1" fmla="*/ 6 h 60"/>
                  <a:gd name="T2" fmla="*/ 12 w 34"/>
                  <a:gd name="T3" fmla="*/ 0 h 60"/>
                  <a:gd name="T4" fmla="*/ 24 w 34"/>
                  <a:gd name="T5" fmla="*/ 0 h 60"/>
                  <a:gd name="T6" fmla="*/ 30 w 34"/>
                  <a:gd name="T7" fmla="*/ 8 h 60"/>
                  <a:gd name="T8" fmla="*/ 30 w 34"/>
                  <a:gd name="T9" fmla="*/ 16 h 60"/>
                  <a:gd name="T10" fmla="*/ 22 w 34"/>
                  <a:gd name="T11" fmla="*/ 24 h 60"/>
                  <a:gd name="T12" fmla="*/ 30 w 34"/>
                  <a:gd name="T13" fmla="*/ 30 h 60"/>
                  <a:gd name="T14" fmla="*/ 34 w 34"/>
                  <a:gd name="T15" fmla="*/ 40 h 60"/>
                  <a:gd name="T16" fmla="*/ 28 w 34"/>
                  <a:gd name="T17" fmla="*/ 52 h 60"/>
                  <a:gd name="T18" fmla="*/ 18 w 34"/>
                  <a:gd name="T19" fmla="*/ 58 h 60"/>
                  <a:gd name="T20" fmla="*/ 6 w 34"/>
                  <a:gd name="T21" fmla="*/ 60 h 60"/>
                  <a:gd name="T22" fmla="*/ 2 w 34"/>
                  <a:gd name="T23" fmla="*/ 56 h 60"/>
                  <a:gd name="T24" fmla="*/ 0 w 34"/>
                  <a:gd name="T25" fmla="*/ 54 h 60"/>
                  <a:gd name="T26" fmla="*/ 2 w 34"/>
                  <a:gd name="T27" fmla="*/ 52 h 60"/>
                  <a:gd name="T28" fmla="*/ 6 w 34"/>
                  <a:gd name="T29" fmla="*/ 52 h 60"/>
                  <a:gd name="T30" fmla="*/ 8 w 34"/>
                  <a:gd name="T31" fmla="*/ 54 h 60"/>
                  <a:gd name="T32" fmla="*/ 12 w 34"/>
                  <a:gd name="T33" fmla="*/ 56 h 60"/>
                  <a:gd name="T34" fmla="*/ 14 w 34"/>
                  <a:gd name="T35" fmla="*/ 56 h 60"/>
                  <a:gd name="T36" fmla="*/ 20 w 34"/>
                  <a:gd name="T37" fmla="*/ 56 h 60"/>
                  <a:gd name="T38" fmla="*/ 26 w 34"/>
                  <a:gd name="T39" fmla="*/ 48 h 60"/>
                  <a:gd name="T40" fmla="*/ 26 w 34"/>
                  <a:gd name="T41" fmla="*/ 42 h 60"/>
                  <a:gd name="T42" fmla="*/ 24 w 34"/>
                  <a:gd name="T43" fmla="*/ 36 h 60"/>
                  <a:gd name="T44" fmla="*/ 22 w 34"/>
                  <a:gd name="T45" fmla="*/ 32 h 60"/>
                  <a:gd name="T46" fmla="*/ 16 w 34"/>
                  <a:gd name="T47" fmla="*/ 30 h 60"/>
                  <a:gd name="T48" fmla="*/ 10 w 34"/>
                  <a:gd name="T49" fmla="*/ 30 h 60"/>
                  <a:gd name="T50" fmla="*/ 14 w 34"/>
                  <a:gd name="T51" fmla="*/ 28 h 60"/>
                  <a:gd name="T52" fmla="*/ 20 w 34"/>
                  <a:gd name="T53" fmla="*/ 24 h 60"/>
                  <a:gd name="T54" fmla="*/ 24 w 34"/>
                  <a:gd name="T55" fmla="*/ 18 h 60"/>
                  <a:gd name="T56" fmla="*/ 24 w 34"/>
                  <a:gd name="T57" fmla="*/ 10 h 60"/>
                  <a:gd name="T58" fmla="*/ 18 w 34"/>
                  <a:gd name="T59" fmla="*/ 6 h 60"/>
                  <a:gd name="T60" fmla="*/ 10 w 34"/>
                  <a:gd name="T61" fmla="*/ 6 h 60"/>
                  <a:gd name="T62" fmla="*/ 4 w 34"/>
                  <a:gd name="T63" fmla="*/ 12 h 6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"/>
                  <a:gd name="T97" fmla="*/ 0 h 60"/>
                  <a:gd name="T98" fmla="*/ 34 w 34"/>
                  <a:gd name="T99" fmla="*/ 60 h 6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" h="60">
                    <a:moveTo>
                      <a:pt x="2" y="12"/>
                    </a:moveTo>
                    <a:lnTo>
                      <a:pt x="4" y="6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8" y="4"/>
                    </a:lnTo>
                    <a:lnTo>
                      <a:pt x="30" y="8"/>
                    </a:lnTo>
                    <a:lnTo>
                      <a:pt x="30" y="12"/>
                    </a:lnTo>
                    <a:lnTo>
                      <a:pt x="30" y="16"/>
                    </a:lnTo>
                    <a:lnTo>
                      <a:pt x="28" y="20"/>
                    </a:lnTo>
                    <a:lnTo>
                      <a:pt x="22" y="24"/>
                    </a:lnTo>
                    <a:lnTo>
                      <a:pt x="28" y="26"/>
                    </a:lnTo>
                    <a:lnTo>
                      <a:pt x="30" y="30"/>
                    </a:lnTo>
                    <a:lnTo>
                      <a:pt x="32" y="34"/>
                    </a:lnTo>
                    <a:lnTo>
                      <a:pt x="34" y="40"/>
                    </a:lnTo>
                    <a:lnTo>
                      <a:pt x="32" y="46"/>
                    </a:lnTo>
                    <a:lnTo>
                      <a:pt x="28" y="52"/>
                    </a:lnTo>
                    <a:lnTo>
                      <a:pt x="24" y="56"/>
                    </a:lnTo>
                    <a:lnTo>
                      <a:pt x="18" y="58"/>
                    </a:lnTo>
                    <a:lnTo>
                      <a:pt x="10" y="60"/>
                    </a:lnTo>
                    <a:lnTo>
                      <a:pt x="6" y="60"/>
                    </a:lnTo>
                    <a:lnTo>
                      <a:pt x="2" y="58"/>
                    </a:lnTo>
                    <a:lnTo>
                      <a:pt x="2" y="56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8" y="54"/>
                    </a:lnTo>
                    <a:lnTo>
                      <a:pt x="10" y="54"/>
                    </a:lnTo>
                    <a:lnTo>
                      <a:pt x="12" y="56"/>
                    </a:lnTo>
                    <a:lnTo>
                      <a:pt x="14" y="56"/>
                    </a:lnTo>
                    <a:lnTo>
                      <a:pt x="16" y="56"/>
                    </a:lnTo>
                    <a:lnTo>
                      <a:pt x="20" y="56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8" y="44"/>
                    </a:lnTo>
                    <a:lnTo>
                      <a:pt x="26" y="42"/>
                    </a:lnTo>
                    <a:lnTo>
                      <a:pt x="26" y="38"/>
                    </a:lnTo>
                    <a:lnTo>
                      <a:pt x="24" y="36"/>
                    </a:lnTo>
                    <a:lnTo>
                      <a:pt x="24" y="34"/>
                    </a:lnTo>
                    <a:lnTo>
                      <a:pt x="22" y="32"/>
                    </a:lnTo>
                    <a:lnTo>
                      <a:pt x="18" y="32"/>
                    </a:lnTo>
                    <a:lnTo>
                      <a:pt x="16" y="30"/>
                    </a:lnTo>
                    <a:lnTo>
                      <a:pt x="12" y="30"/>
                    </a:lnTo>
                    <a:lnTo>
                      <a:pt x="10" y="30"/>
                    </a:lnTo>
                    <a:lnTo>
                      <a:pt x="10" y="28"/>
                    </a:lnTo>
                    <a:lnTo>
                      <a:pt x="14" y="28"/>
                    </a:lnTo>
                    <a:lnTo>
                      <a:pt x="18" y="26"/>
                    </a:lnTo>
                    <a:lnTo>
                      <a:pt x="20" y="24"/>
                    </a:lnTo>
                    <a:lnTo>
                      <a:pt x="22" y="22"/>
                    </a:lnTo>
                    <a:lnTo>
                      <a:pt x="24" y="18"/>
                    </a:lnTo>
                    <a:lnTo>
                      <a:pt x="24" y="14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18" y="6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6" y="8"/>
                    </a:lnTo>
                    <a:lnTo>
                      <a:pt x="4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581" name="Rectangle 80"/>
              <p:cNvSpPr>
                <a:spLocks noChangeArrowheads="1"/>
              </p:cNvSpPr>
              <p:nvPr/>
            </p:nvSpPr>
            <p:spPr bwMode="auto">
              <a:xfrm>
                <a:off x="3080" y="223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2" name="Freeform 81"/>
              <p:cNvSpPr>
                <a:spLocks noEditPoints="1"/>
              </p:cNvSpPr>
              <p:nvPr/>
            </p:nvSpPr>
            <p:spPr bwMode="auto">
              <a:xfrm>
                <a:off x="3226" y="2246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0 h 60"/>
                  <a:gd name="T4" fmla="*/ 2 w 36"/>
                  <a:gd name="T5" fmla="*/ 12 h 60"/>
                  <a:gd name="T6" fmla="*/ 6 w 36"/>
                  <a:gd name="T7" fmla="*/ 6 h 60"/>
                  <a:gd name="T8" fmla="*/ 10 w 36"/>
                  <a:gd name="T9" fmla="*/ 2 h 60"/>
                  <a:gd name="T10" fmla="*/ 14 w 36"/>
                  <a:gd name="T11" fmla="*/ 0 h 60"/>
                  <a:gd name="T12" fmla="*/ 18 w 36"/>
                  <a:gd name="T13" fmla="*/ 0 h 60"/>
                  <a:gd name="T14" fmla="*/ 22 w 36"/>
                  <a:gd name="T15" fmla="*/ 0 h 60"/>
                  <a:gd name="T16" fmla="*/ 26 w 36"/>
                  <a:gd name="T17" fmla="*/ 2 h 60"/>
                  <a:gd name="T18" fmla="*/ 30 w 36"/>
                  <a:gd name="T19" fmla="*/ 6 h 60"/>
                  <a:gd name="T20" fmla="*/ 34 w 36"/>
                  <a:gd name="T21" fmla="*/ 12 h 60"/>
                  <a:gd name="T22" fmla="*/ 36 w 36"/>
                  <a:gd name="T23" fmla="*/ 20 h 60"/>
                  <a:gd name="T24" fmla="*/ 36 w 36"/>
                  <a:gd name="T25" fmla="*/ 30 h 60"/>
                  <a:gd name="T26" fmla="*/ 36 w 36"/>
                  <a:gd name="T27" fmla="*/ 38 h 60"/>
                  <a:gd name="T28" fmla="*/ 34 w 36"/>
                  <a:gd name="T29" fmla="*/ 46 h 60"/>
                  <a:gd name="T30" fmla="*/ 30 w 36"/>
                  <a:gd name="T31" fmla="*/ 52 h 60"/>
                  <a:gd name="T32" fmla="*/ 26 w 36"/>
                  <a:gd name="T33" fmla="*/ 56 h 60"/>
                  <a:gd name="T34" fmla="*/ 22 w 36"/>
                  <a:gd name="T35" fmla="*/ 58 h 60"/>
                  <a:gd name="T36" fmla="*/ 18 w 36"/>
                  <a:gd name="T37" fmla="*/ 60 h 60"/>
                  <a:gd name="T38" fmla="*/ 12 w 36"/>
                  <a:gd name="T39" fmla="*/ 58 h 60"/>
                  <a:gd name="T40" fmla="*/ 8 w 36"/>
                  <a:gd name="T41" fmla="*/ 56 h 60"/>
                  <a:gd name="T42" fmla="*/ 4 w 36"/>
                  <a:gd name="T43" fmla="*/ 50 h 60"/>
                  <a:gd name="T44" fmla="*/ 0 w 36"/>
                  <a:gd name="T45" fmla="*/ 40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0 w 36"/>
                  <a:gd name="T53" fmla="*/ 50 h 60"/>
                  <a:gd name="T54" fmla="*/ 12 w 36"/>
                  <a:gd name="T55" fmla="*/ 54 h 60"/>
                  <a:gd name="T56" fmla="*/ 16 w 36"/>
                  <a:gd name="T57" fmla="*/ 56 h 60"/>
                  <a:gd name="T58" fmla="*/ 18 w 36"/>
                  <a:gd name="T59" fmla="*/ 56 h 60"/>
                  <a:gd name="T60" fmla="*/ 20 w 36"/>
                  <a:gd name="T61" fmla="*/ 56 h 60"/>
                  <a:gd name="T62" fmla="*/ 22 w 36"/>
                  <a:gd name="T63" fmla="*/ 54 h 60"/>
                  <a:gd name="T64" fmla="*/ 24 w 36"/>
                  <a:gd name="T65" fmla="*/ 52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18 h 60"/>
                  <a:gd name="T74" fmla="*/ 26 w 36"/>
                  <a:gd name="T75" fmla="*/ 10 h 60"/>
                  <a:gd name="T76" fmla="*/ 24 w 36"/>
                  <a:gd name="T77" fmla="*/ 6 h 60"/>
                  <a:gd name="T78" fmla="*/ 22 w 36"/>
                  <a:gd name="T79" fmla="*/ 4 h 60"/>
                  <a:gd name="T80" fmla="*/ 20 w 36"/>
                  <a:gd name="T81" fmla="*/ 2 h 60"/>
                  <a:gd name="T82" fmla="*/ 18 w 36"/>
                  <a:gd name="T83" fmla="*/ 2 h 60"/>
                  <a:gd name="T84" fmla="*/ 16 w 36"/>
                  <a:gd name="T85" fmla="*/ 2 h 60"/>
                  <a:gd name="T86" fmla="*/ 14 w 36"/>
                  <a:gd name="T87" fmla="*/ 4 h 60"/>
                  <a:gd name="T88" fmla="*/ 10 w 36"/>
                  <a:gd name="T89" fmla="*/ 10 h 60"/>
                  <a:gd name="T90" fmla="*/ 10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4" y="12"/>
                    </a:lnTo>
                    <a:lnTo>
                      <a:pt x="36" y="20"/>
                    </a:lnTo>
                    <a:lnTo>
                      <a:pt x="36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0" y="52"/>
                    </a:lnTo>
                    <a:lnTo>
                      <a:pt x="26" y="56"/>
                    </a:lnTo>
                    <a:lnTo>
                      <a:pt x="22" y="58"/>
                    </a:lnTo>
                    <a:lnTo>
                      <a:pt x="18" y="60"/>
                    </a:lnTo>
                    <a:lnTo>
                      <a:pt x="12" y="58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0" y="40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0" y="50"/>
                    </a:lnTo>
                    <a:lnTo>
                      <a:pt x="12" y="54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2" y="54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0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0" y="10"/>
                    </a:lnTo>
                    <a:lnTo>
                      <a:pt x="10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583" name="Rectangle 82"/>
              <p:cNvSpPr>
                <a:spLocks noChangeArrowheads="1"/>
              </p:cNvSpPr>
              <p:nvPr/>
            </p:nvSpPr>
            <p:spPr bwMode="auto">
              <a:xfrm>
                <a:off x="3528" y="223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4" name="Freeform 83"/>
              <p:cNvSpPr>
                <a:spLocks noEditPoints="1"/>
              </p:cNvSpPr>
              <p:nvPr/>
            </p:nvSpPr>
            <p:spPr bwMode="auto">
              <a:xfrm>
                <a:off x="3670" y="2246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0 h 60"/>
                  <a:gd name="T4" fmla="*/ 2 w 36"/>
                  <a:gd name="T5" fmla="*/ 12 h 60"/>
                  <a:gd name="T6" fmla="*/ 6 w 36"/>
                  <a:gd name="T7" fmla="*/ 6 h 60"/>
                  <a:gd name="T8" fmla="*/ 10 w 36"/>
                  <a:gd name="T9" fmla="*/ 2 h 60"/>
                  <a:gd name="T10" fmla="*/ 14 w 36"/>
                  <a:gd name="T11" fmla="*/ 0 h 60"/>
                  <a:gd name="T12" fmla="*/ 18 w 36"/>
                  <a:gd name="T13" fmla="*/ 0 h 60"/>
                  <a:gd name="T14" fmla="*/ 22 w 36"/>
                  <a:gd name="T15" fmla="*/ 0 h 60"/>
                  <a:gd name="T16" fmla="*/ 26 w 36"/>
                  <a:gd name="T17" fmla="*/ 2 h 60"/>
                  <a:gd name="T18" fmla="*/ 30 w 36"/>
                  <a:gd name="T19" fmla="*/ 6 h 60"/>
                  <a:gd name="T20" fmla="*/ 34 w 36"/>
                  <a:gd name="T21" fmla="*/ 12 h 60"/>
                  <a:gd name="T22" fmla="*/ 36 w 36"/>
                  <a:gd name="T23" fmla="*/ 20 h 60"/>
                  <a:gd name="T24" fmla="*/ 36 w 36"/>
                  <a:gd name="T25" fmla="*/ 30 h 60"/>
                  <a:gd name="T26" fmla="*/ 36 w 36"/>
                  <a:gd name="T27" fmla="*/ 38 h 60"/>
                  <a:gd name="T28" fmla="*/ 34 w 36"/>
                  <a:gd name="T29" fmla="*/ 46 h 60"/>
                  <a:gd name="T30" fmla="*/ 30 w 36"/>
                  <a:gd name="T31" fmla="*/ 52 h 60"/>
                  <a:gd name="T32" fmla="*/ 26 w 36"/>
                  <a:gd name="T33" fmla="*/ 56 h 60"/>
                  <a:gd name="T34" fmla="*/ 22 w 36"/>
                  <a:gd name="T35" fmla="*/ 58 h 60"/>
                  <a:gd name="T36" fmla="*/ 18 w 36"/>
                  <a:gd name="T37" fmla="*/ 60 h 60"/>
                  <a:gd name="T38" fmla="*/ 12 w 36"/>
                  <a:gd name="T39" fmla="*/ 58 h 60"/>
                  <a:gd name="T40" fmla="*/ 8 w 36"/>
                  <a:gd name="T41" fmla="*/ 56 h 60"/>
                  <a:gd name="T42" fmla="*/ 4 w 36"/>
                  <a:gd name="T43" fmla="*/ 50 h 60"/>
                  <a:gd name="T44" fmla="*/ 2 w 36"/>
                  <a:gd name="T45" fmla="*/ 40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2 w 36"/>
                  <a:gd name="T53" fmla="*/ 50 h 60"/>
                  <a:gd name="T54" fmla="*/ 12 w 36"/>
                  <a:gd name="T55" fmla="*/ 54 h 60"/>
                  <a:gd name="T56" fmla="*/ 16 w 36"/>
                  <a:gd name="T57" fmla="*/ 56 h 60"/>
                  <a:gd name="T58" fmla="*/ 18 w 36"/>
                  <a:gd name="T59" fmla="*/ 56 h 60"/>
                  <a:gd name="T60" fmla="*/ 20 w 36"/>
                  <a:gd name="T61" fmla="*/ 56 h 60"/>
                  <a:gd name="T62" fmla="*/ 22 w 36"/>
                  <a:gd name="T63" fmla="*/ 54 h 60"/>
                  <a:gd name="T64" fmla="*/ 24 w 36"/>
                  <a:gd name="T65" fmla="*/ 52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18 h 60"/>
                  <a:gd name="T74" fmla="*/ 26 w 36"/>
                  <a:gd name="T75" fmla="*/ 10 h 60"/>
                  <a:gd name="T76" fmla="*/ 24 w 36"/>
                  <a:gd name="T77" fmla="*/ 6 h 60"/>
                  <a:gd name="T78" fmla="*/ 22 w 36"/>
                  <a:gd name="T79" fmla="*/ 4 h 60"/>
                  <a:gd name="T80" fmla="*/ 20 w 36"/>
                  <a:gd name="T81" fmla="*/ 2 h 60"/>
                  <a:gd name="T82" fmla="*/ 18 w 36"/>
                  <a:gd name="T83" fmla="*/ 2 h 60"/>
                  <a:gd name="T84" fmla="*/ 16 w 36"/>
                  <a:gd name="T85" fmla="*/ 2 h 60"/>
                  <a:gd name="T86" fmla="*/ 14 w 36"/>
                  <a:gd name="T87" fmla="*/ 4 h 60"/>
                  <a:gd name="T88" fmla="*/ 10 w 36"/>
                  <a:gd name="T89" fmla="*/ 10 h 60"/>
                  <a:gd name="T90" fmla="*/ 10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4" y="12"/>
                    </a:lnTo>
                    <a:lnTo>
                      <a:pt x="36" y="20"/>
                    </a:lnTo>
                    <a:lnTo>
                      <a:pt x="36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0" y="52"/>
                    </a:lnTo>
                    <a:lnTo>
                      <a:pt x="26" y="56"/>
                    </a:lnTo>
                    <a:lnTo>
                      <a:pt x="22" y="58"/>
                    </a:lnTo>
                    <a:lnTo>
                      <a:pt x="18" y="60"/>
                    </a:lnTo>
                    <a:lnTo>
                      <a:pt x="12" y="58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2" y="40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2" y="50"/>
                    </a:lnTo>
                    <a:lnTo>
                      <a:pt x="12" y="54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2" y="54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0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0" y="10"/>
                    </a:lnTo>
                    <a:lnTo>
                      <a:pt x="10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585" name="Rectangle 84"/>
              <p:cNvSpPr>
                <a:spLocks noChangeArrowheads="1"/>
              </p:cNvSpPr>
              <p:nvPr/>
            </p:nvSpPr>
            <p:spPr bwMode="auto">
              <a:xfrm>
                <a:off x="3848" y="223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6" name="Freeform 85"/>
              <p:cNvSpPr>
                <a:spLocks noEditPoints="1"/>
              </p:cNvSpPr>
              <p:nvPr/>
            </p:nvSpPr>
            <p:spPr bwMode="auto">
              <a:xfrm>
                <a:off x="3994" y="2246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0 h 60"/>
                  <a:gd name="T4" fmla="*/ 2 w 36"/>
                  <a:gd name="T5" fmla="*/ 12 h 60"/>
                  <a:gd name="T6" fmla="*/ 6 w 36"/>
                  <a:gd name="T7" fmla="*/ 6 h 60"/>
                  <a:gd name="T8" fmla="*/ 10 w 36"/>
                  <a:gd name="T9" fmla="*/ 2 h 60"/>
                  <a:gd name="T10" fmla="*/ 14 w 36"/>
                  <a:gd name="T11" fmla="*/ 0 h 60"/>
                  <a:gd name="T12" fmla="*/ 18 w 36"/>
                  <a:gd name="T13" fmla="*/ 0 h 60"/>
                  <a:gd name="T14" fmla="*/ 22 w 36"/>
                  <a:gd name="T15" fmla="*/ 0 h 60"/>
                  <a:gd name="T16" fmla="*/ 26 w 36"/>
                  <a:gd name="T17" fmla="*/ 2 h 60"/>
                  <a:gd name="T18" fmla="*/ 30 w 36"/>
                  <a:gd name="T19" fmla="*/ 6 h 60"/>
                  <a:gd name="T20" fmla="*/ 32 w 36"/>
                  <a:gd name="T21" fmla="*/ 12 h 60"/>
                  <a:gd name="T22" fmla="*/ 34 w 36"/>
                  <a:gd name="T23" fmla="*/ 20 h 60"/>
                  <a:gd name="T24" fmla="*/ 36 w 36"/>
                  <a:gd name="T25" fmla="*/ 30 h 60"/>
                  <a:gd name="T26" fmla="*/ 34 w 36"/>
                  <a:gd name="T27" fmla="*/ 38 h 60"/>
                  <a:gd name="T28" fmla="*/ 32 w 36"/>
                  <a:gd name="T29" fmla="*/ 46 h 60"/>
                  <a:gd name="T30" fmla="*/ 30 w 36"/>
                  <a:gd name="T31" fmla="*/ 52 h 60"/>
                  <a:gd name="T32" fmla="*/ 26 w 36"/>
                  <a:gd name="T33" fmla="*/ 56 h 60"/>
                  <a:gd name="T34" fmla="*/ 22 w 36"/>
                  <a:gd name="T35" fmla="*/ 58 h 60"/>
                  <a:gd name="T36" fmla="*/ 18 w 36"/>
                  <a:gd name="T37" fmla="*/ 60 h 60"/>
                  <a:gd name="T38" fmla="*/ 12 w 36"/>
                  <a:gd name="T39" fmla="*/ 58 h 60"/>
                  <a:gd name="T40" fmla="*/ 8 w 36"/>
                  <a:gd name="T41" fmla="*/ 56 h 60"/>
                  <a:gd name="T42" fmla="*/ 4 w 36"/>
                  <a:gd name="T43" fmla="*/ 50 h 60"/>
                  <a:gd name="T44" fmla="*/ 0 w 36"/>
                  <a:gd name="T45" fmla="*/ 40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0 w 36"/>
                  <a:gd name="T53" fmla="*/ 50 h 60"/>
                  <a:gd name="T54" fmla="*/ 12 w 36"/>
                  <a:gd name="T55" fmla="*/ 54 h 60"/>
                  <a:gd name="T56" fmla="*/ 14 w 36"/>
                  <a:gd name="T57" fmla="*/ 56 h 60"/>
                  <a:gd name="T58" fmla="*/ 18 w 36"/>
                  <a:gd name="T59" fmla="*/ 56 h 60"/>
                  <a:gd name="T60" fmla="*/ 20 w 36"/>
                  <a:gd name="T61" fmla="*/ 56 h 60"/>
                  <a:gd name="T62" fmla="*/ 22 w 36"/>
                  <a:gd name="T63" fmla="*/ 54 h 60"/>
                  <a:gd name="T64" fmla="*/ 24 w 36"/>
                  <a:gd name="T65" fmla="*/ 52 h 60"/>
                  <a:gd name="T66" fmla="*/ 26 w 36"/>
                  <a:gd name="T67" fmla="*/ 48 h 60"/>
                  <a:gd name="T68" fmla="*/ 26 w 36"/>
                  <a:gd name="T69" fmla="*/ 40 h 60"/>
                  <a:gd name="T70" fmla="*/ 28 w 36"/>
                  <a:gd name="T71" fmla="*/ 28 h 60"/>
                  <a:gd name="T72" fmla="*/ 26 w 36"/>
                  <a:gd name="T73" fmla="*/ 18 h 60"/>
                  <a:gd name="T74" fmla="*/ 26 w 36"/>
                  <a:gd name="T75" fmla="*/ 10 h 60"/>
                  <a:gd name="T76" fmla="*/ 24 w 36"/>
                  <a:gd name="T77" fmla="*/ 6 h 60"/>
                  <a:gd name="T78" fmla="*/ 22 w 36"/>
                  <a:gd name="T79" fmla="*/ 4 h 60"/>
                  <a:gd name="T80" fmla="*/ 20 w 36"/>
                  <a:gd name="T81" fmla="*/ 2 h 60"/>
                  <a:gd name="T82" fmla="*/ 18 w 36"/>
                  <a:gd name="T83" fmla="*/ 2 h 60"/>
                  <a:gd name="T84" fmla="*/ 14 w 36"/>
                  <a:gd name="T85" fmla="*/ 2 h 60"/>
                  <a:gd name="T86" fmla="*/ 12 w 36"/>
                  <a:gd name="T87" fmla="*/ 4 h 60"/>
                  <a:gd name="T88" fmla="*/ 10 w 36"/>
                  <a:gd name="T89" fmla="*/ 10 h 60"/>
                  <a:gd name="T90" fmla="*/ 8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2" y="12"/>
                    </a:lnTo>
                    <a:lnTo>
                      <a:pt x="34" y="20"/>
                    </a:lnTo>
                    <a:lnTo>
                      <a:pt x="36" y="30"/>
                    </a:lnTo>
                    <a:lnTo>
                      <a:pt x="34" y="38"/>
                    </a:lnTo>
                    <a:lnTo>
                      <a:pt x="32" y="46"/>
                    </a:lnTo>
                    <a:lnTo>
                      <a:pt x="30" y="52"/>
                    </a:lnTo>
                    <a:lnTo>
                      <a:pt x="26" y="56"/>
                    </a:lnTo>
                    <a:lnTo>
                      <a:pt x="22" y="58"/>
                    </a:lnTo>
                    <a:lnTo>
                      <a:pt x="18" y="60"/>
                    </a:lnTo>
                    <a:lnTo>
                      <a:pt x="12" y="58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0" y="40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0" y="50"/>
                    </a:lnTo>
                    <a:lnTo>
                      <a:pt x="12" y="54"/>
                    </a:lnTo>
                    <a:lnTo>
                      <a:pt x="14" y="56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2" y="54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6" y="40"/>
                    </a:lnTo>
                    <a:lnTo>
                      <a:pt x="28" y="28"/>
                    </a:lnTo>
                    <a:lnTo>
                      <a:pt x="26" y="18"/>
                    </a:lnTo>
                    <a:lnTo>
                      <a:pt x="26" y="10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10" y="10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587" name="Rectangle 86"/>
              <p:cNvSpPr>
                <a:spLocks noChangeArrowheads="1"/>
              </p:cNvSpPr>
              <p:nvPr/>
            </p:nvSpPr>
            <p:spPr bwMode="auto">
              <a:xfrm>
                <a:off x="4200" y="223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8" name="Rectangle 87"/>
              <p:cNvSpPr>
                <a:spLocks noChangeArrowheads="1"/>
              </p:cNvSpPr>
              <p:nvPr/>
            </p:nvSpPr>
            <p:spPr bwMode="auto">
              <a:xfrm>
                <a:off x="1552" y="2336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9" name="Freeform 88"/>
              <p:cNvSpPr>
                <a:spLocks/>
              </p:cNvSpPr>
              <p:nvPr/>
            </p:nvSpPr>
            <p:spPr bwMode="auto">
              <a:xfrm>
                <a:off x="1584" y="2374"/>
                <a:ext cx="62" cy="40"/>
              </a:xfrm>
              <a:custGeom>
                <a:avLst/>
                <a:gdLst>
                  <a:gd name="T0" fmla="*/ 0 w 62"/>
                  <a:gd name="T1" fmla="*/ 0 h 40"/>
                  <a:gd name="T2" fmla="*/ 16 w 62"/>
                  <a:gd name="T3" fmla="*/ 0 h 40"/>
                  <a:gd name="T4" fmla="*/ 16 w 62"/>
                  <a:gd name="T5" fmla="*/ 0 h 40"/>
                  <a:gd name="T6" fmla="*/ 14 w 62"/>
                  <a:gd name="T7" fmla="*/ 2 h 40"/>
                  <a:gd name="T8" fmla="*/ 14 w 62"/>
                  <a:gd name="T9" fmla="*/ 2 h 40"/>
                  <a:gd name="T10" fmla="*/ 12 w 62"/>
                  <a:gd name="T11" fmla="*/ 2 h 40"/>
                  <a:gd name="T12" fmla="*/ 12 w 62"/>
                  <a:gd name="T13" fmla="*/ 4 h 40"/>
                  <a:gd name="T14" fmla="*/ 12 w 62"/>
                  <a:gd name="T15" fmla="*/ 6 h 40"/>
                  <a:gd name="T16" fmla="*/ 14 w 62"/>
                  <a:gd name="T17" fmla="*/ 8 h 40"/>
                  <a:gd name="T18" fmla="*/ 22 w 62"/>
                  <a:gd name="T19" fmla="*/ 30 h 40"/>
                  <a:gd name="T20" fmla="*/ 30 w 62"/>
                  <a:gd name="T21" fmla="*/ 10 h 40"/>
                  <a:gd name="T22" fmla="*/ 28 w 62"/>
                  <a:gd name="T23" fmla="*/ 6 h 40"/>
                  <a:gd name="T24" fmla="*/ 28 w 62"/>
                  <a:gd name="T25" fmla="*/ 4 h 40"/>
                  <a:gd name="T26" fmla="*/ 26 w 62"/>
                  <a:gd name="T27" fmla="*/ 2 h 40"/>
                  <a:gd name="T28" fmla="*/ 24 w 62"/>
                  <a:gd name="T29" fmla="*/ 2 h 40"/>
                  <a:gd name="T30" fmla="*/ 22 w 62"/>
                  <a:gd name="T31" fmla="*/ 0 h 40"/>
                  <a:gd name="T32" fmla="*/ 22 w 62"/>
                  <a:gd name="T33" fmla="*/ 0 h 40"/>
                  <a:gd name="T34" fmla="*/ 40 w 62"/>
                  <a:gd name="T35" fmla="*/ 0 h 40"/>
                  <a:gd name="T36" fmla="*/ 40 w 62"/>
                  <a:gd name="T37" fmla="*/ 0 h 40"/>
                  <a:gd name="T38" fmla="*/ 38 w 62"/>
                  <a:gd name="T39" fmla="*/ 2 h 40"/>
                  <a:gd name="T40" fmla="*/ 36 w 62"/>
                  <a:gd name="T41" fmla="*/ 2 h 40"/>
                  <a:gd name="T42" fmla="*/ 36 w 62"/>
                  <a:gd name="T43" fmla="*/ 4 h 40"/>
                  <a:gd name="T44" fmla="*/ 36 w 62"/>
                  <a:gd name="T45" fmla="*/ 4 h 40"/>
                  <a:gd name="T46" fmla="*/ 36 w 62"/>
                  <a:gd name="T47" fmla="*/ 6 h 40"/>
                  <a:gd name="T48" fmla="*/ 36 w 62"/>
                  <a:gd name="T49" fmla="*/ 6 h 40"/>
                  <a:gd name="T50" fmla="*/ 46 w 62"/>
                  <a:gd name="T51" fmla="*/ 30 h 40"/>
                  <a:gd name="T52" fmla="*/ 54 w 62"/>
                  <a:gd name="T53" fmla="*/ 8 h 40"/>
                  <a:gd name="T54" fmla="*/ 56 w 62"/>
                  <a:gd name="T55" fmla="*/ 6 h 40"/>
                  <a:gd name="T56" fmla="*/ 56 w 62"/>
                  <a:gd name="T57" fmla="*/ 4 h 40"/>
                  <a:gd name="T58" fmla="*/ 56 w 62"/>
                  <a:gd name="T59" fmla="*/ 2 h 40"/>
                  <a:gd name="T60" fmla="*/ 54 w 62"/>
                  <a:gd name="T61" fmla="*/ 2 h 40"/>
                  <a:gd name="T62" fmla="*/ 54 w 62"/>
                  <a:gd name="T63" fmla="*/ 2 h 40"/>
                  <a:gd name="T64" fmla="*/ 50 w 62"/>
                  <a:gd name="T65" fmla="*/ 0 h 40"/>
                  <a:gd name="T66" fmla="*/ 50 w 62"/>
                  <a:gd name="T67" fmla="*/ 0 h 40"/>
                  <a:gd name="T68" fmla="*/ 62 w 62"/>
                  <a:gd name="T69" fmla="*/ 0 h 40"/>
                  <a:gd name="T70" fmla="*/ 62 w 62"/>
                  <a:gd name="T71" fmla="*/ 0 h 40"/>
                  <a:gd name="T72" fmla="*/ 60 w 62"/>
                  <a:gd name="T73" fmla="*/ 2 h 40"/>
                  <a:gd name="T74" fmla="*/ 56 w 62"/>
                  <a:gd name="T75" fmla="*/ 6 h 40"/>
                  <a:gd name="T76" fmla="*/ 44 w 62"/>
                  <a:gd name="T77" fmla="*/ 40 h 40"/>
                  <a:gd name="T78" fmla="*/ 42 w 62"/>
                  <a:gd name="T79" fmla="*/ 40 h 40"/>
                  <a:gd name="T80" fmla="*/ 32 w 62"/>
                  <a:gd name="T81" fmla="*/ 14 h 40"/>
                  <a:gd name="T82" fmla="*/ 20 w 62"/>
                  <a:gd name="T83" fmla="*/ 40 h 40"/>
                  <a:gd name="T84" fmla="*/ 18 w 62"/>
                  <a:gd name="T85" fmla="*/ 40 h 40"/>
                  <a:gd name="T86" fmla="*/ 6 w 62"/>
                  <a:gd name="T87" fmla="*/ 8 h 40"/>
                  <a:gd name="T88" fmla="*/ 4 w 62"/>
                  <a:gd name="T89" fmla="*/ 4 h 40"/>
                  <a:gd name="T90" fmla="*/ 2 w 62"/>
                  <a:gd name="T91" fmla="*/ 2 h 40"/>
                  <a:gd name="T92" fmla="*/ 2 w 62"/>
                  <a:gd name="T93" fmla="*/ 2 h 40"/>
                  <a:gd name="T94" fmla="*/ 0 w 62"/>
                  <a:gd name="T95" fmla="*/ 0 h 40"/>
                  <a:gd name="T96" fmla="*/ 0 w 62"/>
                  <a:gd name="T97" fmla="*/ 0 h 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2"/>
                  <a:gd name="T148" fmla="*/ 0 h 40"/>
                  <a:gd name="T149" fmla="*/ 62 w 62"/>
                  <a:gd name="T150" fmla="*/ 40 h 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2" h="40">
                    <a:moveTo>
                      <a:pt x="0" y="0"/>
                    </a:moveTo>
                    <a:lnTo>
                      <a:pt x="16" y="0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4" y="8"/>
                    </a:lnTo>
                    <a:lnTo>
                      <a:pt x="22" y="30"/>
                    </a:lnTo>
                    <a:lnTo>
                      <a:pt x="30" y="10"/>
                    </a:lnTo>
                    <a:lnTo>
                      <a:pt x="28" y="6"/>
                    </a:lnTo>
                    <a:lnTo>
                      <a:pt x="28" y="4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40" y="0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6" y="4"/>
                    </a:lnTo>
                    <a:lnTo>
                      <a:pt x="36" y="6"/>
                    </a:lnTo>
                    <a:lnTo>
                      <a:pt x="46" y="30"/>
                    </a:lnTo>
                    <a:lnTo>
                      <a:pt x="54" y="8"/>
                    </a:lnTo>
                    <a:lnTo>
                      <a:pt x="56" y="6"/>
                    </a:lnTo>
                    <a:lnTo>
                      <a:pt x="56" y="4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0" y="0"/>
                    </a:lnTo>
                    <a:lnTo>
                      <a:pt x="62" y="0"/>
                    </a:lnTo>
                    <a:lnTo>
                      <a:pt x="60" y="2"/>
                    </a:lnTo>
                    <a:lnTo>
                      <a:pt x="56" y="6"/>
                    </a:lnTo>
                    <a:lnTo>
                      <a:pt x="44" y="40"/>
                    </a:lnTo>
                    <a:lnTo>
                      <a:pt x="42" y="40"/>
                    </a:lnTo>
                    <a:lnTo>
                      <a:pt x="32" y="14"/>
                    </a:lnTo>
                    <a:lnTo>
                      <a:pt x="20" y="40"/>
                    </a:lnTo>
                    <a:lnTo>
                      <a:pt x="18" y="4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590" name="Freeform 89"/>
              <p:cNvSpPr>
                <a:spLocks noEditPoints="1"/>
              </p:cNvSpPr>
              <p:nvPr/>
            </p:nvSpPr>
            <p:spPr bwMode="auto">
              <a:xfrm>
                <a:off x="1648" y="2374"/>
                <a:ext cx="36" cy="40"/>
              </a:xfrm>
              <a:custGeom>
                <a:avLst/>
                <a:gdLst>
                  <a:gd name="T0" fmla="*/ 18 w 36"/>
                  <a:gd name="T1" fmla="*/ 36 h 40"/>
                  <a:gd name="T2" fmla="*/ 14 w 36"/>
                  <a:gd name="T3" fmla="*/ 40 h 40"/>
                  <a:gd name="T4" fmla="*/ 10 w 36"/>
                  <a:gd name="T5" fmla="*/ 40 h 40"/>
                  <a:gd name="T6" fmla="*/ 2 w 36"/>
                  <a:gd name="T7" fmla="*/ 38 h 40"/>
                  <a:gd name="T8" fmla="*/ 0 w 36"/>
                  <a:gd name="T9" fmla="*/ 30 h 40"/>
                  <a:gd name="T10" fmla="*/ 2 w 36"/>
                  <a:gd name="T11" fmla="*/ 26 h 40"/>
                  <a:gd name="T12" fmla="*/ 8 w 36"/>
                  <a:gd name="T13" fmla="*/ 20 h 40"/>
                  <a:gd name="T14" fmla="*/ 22 w 36"/>
                  <a:gd name="T15" fmla="*/ 14 h 40"/>
                  <a:gd name="T16" fmla="*/ 22 w 36"/>
                  <a:gd name="T17" fmla="*/ 8 h 40"/>
                  <a:gd name="T18" fmla="*/ 18 w 36"/>
                  <a:gd name="T19" fmla="*/ 2 h 40"/>
                  <a:gd name="T20" fmla="*/ 12 w 36"/>
                  <a:gd name="T21" fmla="*/ 2 h 40"/>
                  <a:gd name="T22" fmla="*/ 10 w 36"/>
                  <a:gd name="T23" fmla="*/ 6 h 40"/>
                  <a:gd name="T24" fmla="*/ 8 w 36"/>
                  <a:gd name="T25" fmla="*/ 10 h 40"/>
                  <a:gd name="T26" fmla="*/ 8 w 36"/>
                  <a:gd name="T27" fmla="*/ 12 h 40"/>
                  <a:gd name="T28" fmla="*/ 6 w 36"/>
                  <a:gd name="T29" fmla="*/ 14 h 40"/>
                  <a:gd name="T30" fmla="*/ 2 w 36"/>
                  <a:gd name="T31" fmla="*/ 12 h 40"/>
                  <a:gd name="T32" fmla="*/ 2 w 36"/>
                  <a:gd name="T33" fmla="*/ 10 h 40"/>
                  <a:gd name="T34" fmla="*/ 6 w 36"/>
                  <a:gd name="T35" fmla="*/ 2 h 40"/>
                  <a:gd name="T36" fmla="*/ 16 w 36"/>
                  <a:gd name="T37" fmla="*/ 0 h 40"/>
                  <a:gd name="T38" fmla="*/ 24 w 36"/>
                  <a:gd name="T39" fmla="*/ 0 h 40"/>
                  <a:gd name="T40" fmla="*/ 28 w 36"/>
                  <a:gd name="T41" fmla="*/ 6 h 40"/>
                  <a:gd name="T42" fmla="*/ 28 w 36"/>
                  <a:gd name="T43" fmla="*/ 12 h 40"/>
                  <a:gd name="T44" fmla="*/ 30 w 36"/>
                  <a:gd name="T45" fmla="*/ 30 h 40"/>
                  <a:gd name="T46" fmla="*/ 30 w 36"/>
                  <a:gd name="T47" fmla="*/ 34 h 40"/>
                  <a:gd name="T48" fmla="*/ 30 w 36"/>
                  <a:gd name="T49" fmla="*/ 34 h 40"/>
                  <a:gd name="T50" fmla="*/ 32 w 36"/>
                  <a:gd name="T51" fmla="*/ 34 h 40"/>
                  <a:gd name="T52" fmla="*/ 34 w 36"/>
                  <a:gd name="T53" fmla="*/ 34 h 40"/>
                  <a:gd name="T54" fmla="*/ 36 w 36"/>
                  <a:gd name="T55" fmla="*/ 34 h 40"/>
                  <a:gd name="T56" fmla="*/ 26 w 36"/>
                  <a:gd name="T57" fmla="*/ 40 h 40"/>
                  <a:gd name="T58" fmla="*/ 22 w 36"/>
                  <a:gd name="T59" fmla="*/ 38 h 40"/>
                  <a:gd name="T60" fmla="*/ 22 w 36"/>
                  <a:gd name="T61" fmla="*/ 34 h 40"/>
                  <a:gd name="T62" fmla="*/ 22 w 36"/>
                  <a:gd name="T63" fmla="*/ 16 h 40"/>
                  <a:gd name="T64" fmla="*/ 14 w 36"/>
                  <a:gd name="T65" fmla="*/ 20 h 40"/>
                  <a:gd name="T66" fmla="*/ 8 w 36"/>
                  <a:gd name="T67" fmla="*/ 24 h 40"/>
                  <a:gd name="T68" fmla="*/ 8 w 36"/>
                  <a:gd name="T69" fmla="*/ 28 h 40"/>
                  <a:gd name="T70" fmla="*/ 8 w 36"/>
                  <a:gd name="T71" fmla="*/ 32 h 40"/>
                  <a:gd name="T72" fmla="*/ 14 w 36"/>
                  <a:gd name="T73" fmla="*/ 34 h 40"/>
                  <a:gd name="T74" fmla="*/ 22 w 36"/>
                  <a:gd name="T75" fmla="*/ 30 h 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6"/>
                  <a:gd name="T115" fmla="*/ 0 h 40"/>
                  <a:gd name="T116" fmla="*/ 36 w 36"/>
                  <a:gd name="T117" fmla="*/ 40 h 4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6" h="40">
                    <a:moveTo>
                      <a:pt x="22" y="34"/>
                    </a:moveTo>
                    <a:lnTo>
                      <a:pt x="18" y="36"/>
                    </a:lnTo>
                    <a:lnTo>
                      <a:pt x="16" y="38"/>
                    </a:lnTo>
                    <a:lnTo>
                      <a:pt x="14" y="40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6" y="40"/>
                    </a:lnTo>
                    <a:lnTo>
                      <a:pt x="2" y="38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2" y="26"/>
                    </a:lnTo>
                    <a:lnTo>
                      <a:pt x="4" y="22"/>
                    </a:lnTo>
                    <a:lnTo>
                      <a:pt x="8" y="20"/>
                    </a:lnTo>
                    <a:lnTo>
                      <a:pt x="12" y="18"/>
                    </a:lnTo>
                    <a:lnTo>
                      <a:pt x="22" y="14"/>
                    </a:lnTo>
                    <a:lnTo>
                      <a:pt x="22" y="12"/>
                    </a:lnTo>
                    <a:lnTo>
                      <a:pt x="22" y="8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28" y="6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28" y="26"/>
                    </a:lnTo>
                    <a:lnTo>
                      <a:pt x="30" y="30"/>
                    </a:lnTo>
                    <a:lnTo>
                      <a:pt x="30" y="32"/>
                    </a:lnTo>
                    <a:lnTo>
                      <a:pt x="30" y="34"/>
                    </a:lnTo>
                    <a:lnTo>
                      <a:pt x="32" y="34"/>
                    </a:lnTo>
                    <a:lnTo>
                      <a:pt x="34" y="34"/>
                    </a:lnTo>
                    <a:lnTo>
                      <a:pt x="36" y="32"/>
                    </a:lnTo>
                    <a:lnTo>
                      <a:pt x="36" y="34"/>
                    </a:lnTo>
                    <a:lnTo>
                      <a:pt x="30" y="38"/>
                    </a:lnTo>
                    <a:lnTo>
                      <a:pt x="26" y="40"/>
                    </a:lnTo>
                    <a:lnTo>
                      <a:pt x="24" y="40"/>
                    </a:lnTo>
                    <a:lnTo>
                      <a:pt x="22" y="38"/>
                    </a:lnTo>
                    <a:lnTo>
                      <a:pt x="22" y="36"/>
                    </a:lnTo>
                    <a:lnTo>
                      <a:pt x="22" y="34"/>
                    </a:lnTo>
                    <a:close/>
                    <a:moveTo>
                      <a:pt x="22" y="30"/>
                    </a:moveTo>
                    <a:lnTo>
                      <a:pt x="22" y="16"/>
                    </a:lnTo>
                    <a:lnTo>
                      <a:pt x="16" y="18"/>
                    </a:lnTo>
                    <a:lnTo>
                      <a:pt x="14" y="20"/>
                    </a:lnTo>
                    <a:lnTo>
                      <a:pt x="10" y="22"/>
                    </a:lnTo>
                    <a:lnTo>
                      <a:pt x="8" y="24"/>
                    </a:lnTo>
                    <a:lnTo>
                      <a:pt x="8" y="26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10" y="34"/>
                    </a:lnTo>
                    <a:lnTo>
                      <a:pt x="14" y="34"/>
                    </a:lnTo>
                    <a:lnTo>
                      <a:pt x="16" y="34"/>
                    </a:lnTo>
                    <a:lnTo>
                      <a:pt x="22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591" name="Freeform 90"/>
              <p:cNvSpPr>
                <a:spLocks/>
              </p:cNvSpPr>
              <p:nvPr/>
            </p:nvSpPr>
            <p:spPr bwMode="auto">
              <a:xfrm>
                <a:off x="1686" y="2374"/>
                <a:ext cx="42" cy="40"/>
              </a:xfrm>
              <a:custGeom>
                <a:avLst/>
                <a:gdLst>
                  <a:gd name="T0" fmla="*/ 12 w 42"/>
                  <a:gd name="T1" fmla="*/ 8 h 40"/>
                  <a:gd name="T2" fmla="*/ 16 w 42"/>
                  <a:gd name="T3" fmla="*/ 2 h 40"/>
                  <a:gd name="T4" fmla="*/ 22 w 42"/>
                  <a:gd name="T5" fmla="*/ 0 h 40"/>
                  <a:gd name="T6" fmla="*/ 26 w 42"/>
                  <a:gd name="T7" fmla="*/ 0 h 40"/>
                  <a:gd name="T8" fmla="*/ 28 w 42"/>
                  <a:gd name="T9" fmla="*/ 0 h 40"/>
                  <a:gd name="T10" fmla="*/ 30 w 42"/>
                  <a:gd name="T11" fmla="*/ 0 h 40"/>
                  <a:gd name="T12" fmla="*/ 34 w 42"/>
                  <a:gd name="T13" fmla="*/ 2 h 40"/>
                  <a:gd name="T14" fmla="*/ 34 w 42"/>
                  <a:gd name="T15" fmla="*/ 6 h 40"/>
                  <a:gd name="T16" fmla="*/ 36 w 42"/>
                  <a:gd name="T17" fmla="*/ 10 h 40"/>
                  <a:gd name="T18" fmla="*/ 36 w 42"/>
                  <a:gd name="T19" fmla="*/ 14 h 40"/>
                  <a:gd name="T20" fmla="*/ 36 w 42"/>
                  <a:gd name="T21" fmla="*/ 30 h 40"/>
                  <a:gd name="T22" fmla="*/ 36 w 42"/>
                  <a:gd name="T23" fmla="*/ 34 h 40"/>
                  <a:gd name="T24" fmla="*/ 36 w 42"/>
                  <a:gd name="T25" fmla="*/ 36 h 40"/>
                  <a:gd name="T26" fmla="*/ 36 w 42"/>
                  <a:gd name="T27" fmla="*/ 36 h 40"/>
                  <a:gd name="T28" fmla="*/ 38 w 42"/>
                  <a:gd name="T29" fmla="*/ 38 h 40"/>
                  <a:gd name="T30" fmla="*/ 38 w 42"/>
                  <a:gd name="T31" fmla="*/ 38 h 40"/>
                  <a:gd name="T32" fmla="*/ 42 w 42"/>
                  <a:gd name="T33" fmla="*/ 38 h 40"/>
                  <a:gd name="T34" fmla="*/ 42 w 42"/>
                  <a:gd name="T35" fmla="*/ 40 h 40"/>
                  <a:gd name="T36" fmla="*/ 22 w 42"/>
                  <a:gd name="T37" fmla="*/ 40 h 40"/>
                  <a:gd name="T38" fmla="*/ 22 w 42"/>
                  <a:gd name="T39" fmla="*/ 38 h 40"/>
                  <a:gd name="T40" fmla="*/ 24 w 42"/>
                  <a:gd name="T41" fmla="*/ 38 h 40"/>
                  <a:gd name="T42" fmla="*/ 26 w 42"/>
                  <a:gd name="T43" fmla="*/ 38 h 40"/>
                  <a:gd name="T44" fmla="*/ 26 w 42"/>
                  <a:gd name="T45" fmla="*/ 38 h 40"/>
                  <a:gd name="T46" fmla="*/ 28 w 42"/>
                  <a:gd name="T47" fmla="*/ 36 h 40"/>
                  <a:gd name="T48" fmla="*/ 28 w 42"/>
                  <a:gd name="T49" fmla="*/ 34 h 40"/>
                  <a:gd name="T50" fmla="*/ 28 w 42"/>
                  <a:gd name="T51" fmla="*/ 34 h 40"/>
                  <a:gd name="T52" fmla="*/ 28 w 42"/>
                  <a:gd name="T53" fmla="*/ 30 h 40"/>
                  <a:gd name="T54" fmla="*/ 28 w 42"/>
                  <a:gd name="T55" fmla="*/ 14 h 40"/>
                  <a:gd name="T56" fmla="*/ 28 w 42"/>
                  <a:gd name="T57" fmla="*/ 10 h 40"/>
                  <a:gd name="T58" fmla="*/ 26 w 42"/>
                  <a:gd name="T59" fmla="*/ 6 h 40"/>
                  <a:gd name="T60" fmla="*/ 26 w 42"/>
                  <a:gd name="T61" fmla="*/ 6 h 40"/>
                  <a:gd name="T62" fmla="*/ 22 w 42"/>
                  <a:gd name="T63" fmla="*/ 4 h 40"/>
                  <a:gd name="T64" fmla="*/ 18 w 42"/>
                  <a:gd name="T65" fmla="*/ 6 h 40"/>
                  <a:gd name="T66" fmla="*/ 12 w 42"/>
                  <a:gd name="T67" fmla="*/ 10 h 40"/>
                  <a:gd name="T68" fmla="*/ 12 w 42"/>
                  <a:gd name="T69" fmla="*/ 30 h 40"/>
                  <a:gd name="T70" fmla="*/ 12 w 42"/>
                  <a:gd name="T71" fmla="*/ 34 h 40"/>
                  <a:gd name="T72" fmla="*/ 12 w 42"/>
                  <a:gd name="T73" fmla="*/ 36 h 40"/>
                  <a:gd name="T74" fmla="*/ 12 w 42"/>
                  <a:gd name="T75" fmla="*/ 36 h 40"/>
                  <a:gd name="T76" fmla="*/ 14 w 42"/>
                  <a:gd name="T77" fmla="*/ 38 h 40"/>
                  <a:gd name="T78" fmla="*/ 16 w 42"/>
                  <a:gd name="T79" fmla="*/ 38 h 40"/>
                  <a:gd name="T80" fmla="*/ 18 w 42"/>
                  <a:gd name="T81" fmla="*/ 38 h 40"/>
                  <a:gd name="T82" fmla="*/ 18 w 42"/>
                  <a:gd name="T83" fmla="*/ 40 h 40"/>
                  <a:gd name="T84" fmla="*/ 0 w 42"/>
                  <a:gd name="T85" fmla="*/ 40 h 40"/>
                  <a:gd name="T86" fmla="*/ 0 w 42"/>
                  <a:gd name="T87" fmla="*/ 38 h 40"/>
                  <a:gd name="T88" fmla="*/ 0 w 42"/>
                  <a:gd name="T89" fmla="*/ 38 h 40"/>
                  <a:gd name="T90" fmla="*/ 2 w 42"/>
                  <a:gd name="T91" fmla="*/ 38 h 40"/>
                  <a:gd name="T92" fmla="*/ 4 w 42"/>
                  <a:gd name="T93" fmla="*/ 36 h 40"/>
                  <a:gd name="T94" fmla="*/ 4 w 42"/>
                  <a:gd name="T95" fmla="*/ 34 h 40"/>
                  <a:gd name="T96" fmla="*/ 4 w 42"/>
                  <a:gd name="T97" fmla="*/ 30 h 40"/>
                  <a:gd name="T98" fmla="*/ 4 w 42"/>
                  <a:gd name="T99" fmla="*/ 16 h 40"/>
                  <a:gd name="T100" fmla="*/ 4 w 42"/>
                  <a:gd name="T101" fmla="*/ 10 h 40"/>
                  <a:gd name="T102" fmla="*/ 4 w 42"/>
                  <a:gd name="T103" fmla="*/ 6 h 40"/>
                  <a:gd name="T104" fmla="*/ 4 w 42"/>
                  <a:gd name="T105" fmla="*/ 6 h 40"/>
                  <a:gd name="T106" fmla="*/ 4 w 42"/>
                  <a:gd name="T107" fmla="*/ 4 h 40"/>
                  <a:gd name="T108" fmla="*/ 2 w 42"/>
                  <a:gd name="T109" fmla="*/ 4 h 40"/>
                  <a:gd name="T110" fmla="*/ 2 w 42"/>
                  <a:gd name="T111" fmla="*/ 4 h 40"/>
                  <a:gd name="T112" fmla="*/ 2 w 42"/>
                  <a:gd name="T113" fmla="*/ 4 h 40"/>
                  <a:gd name="T114" fmla="*/ 0 w 42"/>
                  <a:gd name="T115" fmla="*/ 4 h 40"/>
                  <a:gd name="T116" fmla="*/ 0 w 42"/>
                  <a:gd name="T117" fmla="*/ 4 h 40"/>
                  <a:gd name="T118" fmla="*/ 10 w 42"/>
                  <a:gd name="T119" fmla="*/ 0 h 40"/>
                  <a:gd name="T120" fmla="*/ 12 w 42"/>
                  <a:gd name="T121" fmla="*/ 0 h 40"/>
                  <a:gd name="T122" fmla="*/ 12 w 42"/>
                  <a:gd name="T123" fmla="*/ 8 h 4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2"/>
                  <a:gd name="T187" fmla="*/ 0 h 40"/>
                  <a:gd name="T188" fmla="*/ 42 w 42"/>
                  <a:gd name="T189" fmla="*/ 40 h 4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2" h="40">
                    <a:moveTo>
                      <a:pt x="12" y="8"/>
                    </a:moveTo>
                    <a:lnTo>
                      <a:pt x="16" y="2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4" y="6"/>
                    </a:lnTo>
                    <a:lnTo>
                      <a:pt x="36" y="10"/>
                    </a:lnTo>
                    <a:lnTo>
                      <a:pt x="36" y="14"/>
                    </a:lnTo>
                    <a:lnTo>
                      <a:pt x="36" y="30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8" y="38"/>
                    </a:lnTo>
                    <a:lnTo>
                      <a:pt x="42" y="38"/>
                    </a:lnTo>
                    <a:lnTo>
                      <a:pt x="42" y="40"/>
                    </a:lnTo>
                    <a:lnTo>
                      <a:pt x="22" y="40"/>
                    </a:lnTo>
                    <a:lnTo>
                      <a:pt x="22" y="38"/>
                    </a:lnTo>
                    <a:lnTo>
                      <a:pt x="24" y="38"/>
                    </a:lnTo>
                    <a:lnTo>
                      <a:pt x="26" y="38"/>
                    </a:lnTo>
                    <a:lnTo>
                      <a:pt x="28" y="36"/>
                    </a:lnTo>
                    <a:lnTo>
                      <a:pt x="28" y="34"/>
                    </a:lnTo>
                    <a:lnTo>
                      <a:pt x="28" y="30"/>
                    </a:lnTo>
                    <a:lnTo>
                      <a:pt x="28" y="14"/>
                    </a:lnTo>
                    <a:lnTo>
                      <a:pt x="28" y="10"/>
                    </a:lnTo>
                    <a:lnTo>
                      <a:pt x="26" y="6"/>
                    </a:lnTo>
                    <a:lnTo>
                      <a:pt x="22" y="4"/>
                    </a:lnTo>
                    <a:lnTo>
                      <a:pt x="18" y="6"/>
                    </a:lnTo>
                    <a:lnTo>
                      <a:pt x="12" y="10"/>
                    </a:lnTo>
                    <a:lnTo>
                      <a:pt x="12" y="30"/>
                    </a:lnTo>
                    <a:lnTo>
                      <a:pt x="12" y="34"/>
                    </a:lnTo>
                    <a:lnTo>
                      <a:pt x="12" y="36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16"/>
                    </a:lnTo>
                    <a:lnTo>
                      <a:pt x="4" y="10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592" name="Freeform 91"/>
              <p:cNvSpPr>
                <a:spLocks/>
              </p:cNvSpPr>
              <p:nvPr/>
            </p:nvSpPr>
            <p:spPr bwMode="auto">
              <a:xfrm>
                <a:off x="1728" y="2362"/>
                <a:ext cx="24" cy="52"/>
              </a:xfrm>
              <a:custGeom>
                <a:avLst/>
                <a:gdLst>
                  <a:gd name="T0" fmla="*/ 14 w 24"/>
                  <a:gd name="T1" fmla="*/ 0 h 52"/>
                  <a:gd name="T2" fmla="*/ 14 w 24"/>
                  <a:gd name="T3" fmla="*/ 12 h 52"/>
                  <a:gd name="T4" fmla="*/ 22 w 24"/>
                  <a:gd name="T5" fmla="*/ 12 h 52"/>
                  <a:gd name="T6" fmla="*/ 22 w 24"/>
                  <a:gd name="T7" fmla="*/ 14 h 52"/>
                  <a:gd name="T8" fmla="*/ 14 w 24"/>
                  <a:gd name="T9" fmla="*/ 14 h 52"/>
                  <a:gd name="T10" fmla="*/ 14 w 24"/>
                  <a:gd name="T11" fmla="*/ 40 h 52"/>
                  <a:gd name="T12" fmla="*/ 14 w 24"/>
                  <a:gd name="T13" fmla="*/ 44 h 52"/>
                  <a:gd name="T14" fmla="*/ 14 w 24"/>
                  <a:gd name="T15" fmla="*/ 46 h 52"/>
                  <a:gd name="T16" fmla="*/ 16 w 24"/>
                  <a:gd name="T17" fmla="*/ 46 h 52"/>
                  <a:gd name="T18" fmla="*/ 18 w 24"/>
                  <a:gd name="T19" fmla="*/ 46 h 52"/>
                  <a:gd name="T20" fmla="*/ 20 w 24"/>
                  <a:gd name="T21" fmla="*/ 46 h 52"/>
                  <a:gd name="T22" fmla="*/ 20 w 24"/>
                  <a:gd name="T23" fmla="*/ 46 h 52"/>
                  <a:gd name="T24" fmla="*/ 22 w 24"/>
                  <a:gd name="T25" fmla="*/ 46 h 52"/>
                  <a:gd name="T26" fmla="*/ 22 w 24"/>
                  <a:gd name="T27" fmla="*/ 44 h 52"/>
                  <a:gd name="T28" fmla="*/ 24 w 24"/>
                  <a:gd name="T29" fmla="*/ 44 h 52"/>
                  <a:gd name="T30" fmla="*/ 22 w 24"/>
                  <a:gd name="T31" fmla="*/ 48 h 52"/>
                  <a:gd name="T32" fmla="*/ 20 w 24"/>
                  <a:gd name="T33" fmla="*/ 50 h 52"/>
                  <a:gd name="T34" fmla="*/ 18 w 24"/>
                  <a:gd name="T35" fmla="*/ 52 h 52"/>
                  <a:gd name="T36" fmla="*/ 14 w 24"/>
                  <a:gd name="T37" fmla="*/ 52 h 52"/>
                  <a:gd name="T38" fmla="*/ 12 w 24"/>
                  <a:gd name="T39" fmla="*/ 52 h 52"/>
                  <a:gd name="T40" fmla="*/ 10 w 24"/>
                  <a:gd name="T41" fmla="*/ 52 h 52"/>
                  <a:gd name="T42" fmla="*/ 8 w 24"/>
                  <a:gd name="T43" fmla="*/ 50 h 52"/>
                  <a:gd name="T44" fmla="*/ 8 w 24"/>
                  <a:gd name="T45" fmla="*/ 48 h 52"/>
                  <a:gd name="T46" fmla="*/ 6 w 24"/>
                  <a:gd name="T47" fmla="*/ 46 h 52"/>
                  <a:gd name="T48" fmla="*/ 6 w 24"/>
                  <a:gd name="T49" fmla="*/ 42 h 52"/>
                  <a:gd name="T50" fmla="*/ 6 w 24"/>
                  <a:gd name="T51" fmla="*/ 14 h 52"/>
                  <a:gd name="T52" fmla="*/ 0 w 24"/>
                  <a:gd name="T53" fmla="*/ 14 h 52"/>
                  <a:gd name="T54" fmla="*/ 0 w 24"/>
                  <a:gd name="T55" fmla="*/ 14 h 52"/>
                  <a:gd name="T56" fmla="*/ 2 w 24"/>
                  <a:gd name="T57" fmla="*/ 12 h 52"/>
                  <a:gd name="T58" fmla="*/ 6 w 24"/>
                  <a:gd name="T59" fmla="*/ 10 h 52"/>
                  <a:gd name="T60" fmla="*/ 8 w 24"/>
                  <a:gd name="T61" fmla="*/ 8 h 52"/>
                  <a:gd name="T62" fmla="*/ 10 w 24"/>
                  <a:gd name="T63" fmla="*/ 6 h 52"/>
                  <a:gd name="T64" fmla="*/ 12 w 24"/>
                  <a:gd name="T65" fmla="*/ 2 h 52"/>
                  <a:gd name="T66" fmla="*/ 12 w 24"/>
                  <a:gd name="T67" fmla="*/ 0 h 52"/>
                  <a:gd name="T68" fmla="*/ 14 w 24"/>
                  <a:gd name="T69" fmla="*/ 0 h 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"/>
                  <a:gd name="T106" fmla="*/ 0 h 52"/>
                  <a:gd name="T107" fmla="*/ 24 w 24"/>
                  <a:gd name="T108" fmla="*/ 52 h 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" h="52">
                    <a:moveTo>
                      <a:pt x="14" y="0"/>
                    </a:moveTo>
                    <a:lnTo>
                      <a:pt x="14" y="12"/>
                    </a:lnTo>
                    <a:lnTo>
                      <a:pt x="22" y="12"/>
                    </a:lnTo>
                    <a:lnTo>
                      <a:pt x="22" y="14"/>
                    </a:lnTo>
                    <a:lnTo>
                      <a:pt x="14" y="14"/>
                    </a:lnTo>
                    <a:lnTo>
                      <a:pt x="14" y="40"/>
                    </a:lnTo>
                    <a:lnTo>
                      <a:pt x="14" y="44"/>
                    </a:lnTo>
                    <a:lnTo>
                      <a:pt x="14" y="46"/>
                    </a:lnTo>
                    <a:lnTo>
                      <a:pt x="16" y="46"/>
                    </a:lnTo>
                    <a:lnTo>
                      <a:pt x="18" y="46"/>
                    </a:lnTo>
                    <a:lnTo>
                      <a:pt x="20" y="46"/>
                    </a:lnTo>
                    <a:lnTo>
                      <a:pt x="22" y="46"/>
                    </a:lnTo>
                    <a:lnTo>
                      <a:pt x="22" y="44"/>
                    </a:lnTo>
                    <a:lnTo>
                      <a:pt x="24" y="44"/>
                    </a:lnTo>
                    <a:lnTo>
                      <a:pt x="22" y="48"/>
                    </a:lnTo>
                    <a:lnTo>
                      <a:pt x="20" y="50"/>
                    </a:lnTo>
                    <a:lnTo>
                      <a:pt x="18" y="52"/>
                    </a:lnTo>
                    <a:lnTo>
                      <a:pt x="14" y="52"/>
                    </a:lnTo>
                    <a:lnTo>
                      <a:pt x="12" y="52"/>
                    </a:lnTo>
                    <a:lnTo>
                      <a:pt x="10" y="52"/>
                    </a:lnTo>
                    <a:lnTo>
                      <a:pt x="8" y="50"/>
                    </a:lnTo>
                    <a:lnTo>
                      <a:pt x="8" y="48"/>
                    </a:lnTo>
                    <a:lnTo>
                      <a:pt x="6" y="46"/>
                    </a:lnTo>
                    <a:lnTo>
                      <a:pt x="6" y="42"/>
                    </a:lnTo>
                    <a:lnTo>
                      <a:pt x="6" y="14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593" name="Rectangle 92"/>
              <p:cNvSpPr>
                <a:spLocks noChangeArrowheads="1"/>
              </p:cNvSpPr>
              <p:nvPr/>
            </p:nvSpPr>
            <p:spPr bwMode="auto">
              <a:xfrm>
                <a:off x="1888" y="2336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4" name="Rectangle 93"/>
              <p:cNvSpPr>
                <a:spLocks noChangeArrowheads="1"/>
              </p:cNvSpPr>
              <p:nvPr/>
            </p:nvSpPr>
            <p:spPr bwMode="auto">
              <a:xfrm>
                <a:off x="1904" y="2336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5" name="Freeform 94"/>
              <p:cNvSpPr>
                <a:spLocks/>
              </p:cNvSpPr>
              <p:nvPr/>
            </p:nvSpPr>
            <p:spPr bwMode="auto">
              <a:xfrm>
                <a:off x="2048" y="2354"/>
                <a:ext cx="34" cy="60"/>
              </a:xfrm>
              <a:custGeom>
                <a:avLst/>
                <a:gdLst>
                  <a:gd name="T0" fmla="*/ 4 w 34"/>
                  <a:gd name="T1" fmla="*/ 6 h 60"/>
                  <a:gd name="T2" fmla="*/ 12 w 34"/>
                  <a:gd name="T3" fmla="*/ 0 h 60"/>
                  <a:gd name="T4" fmla="*/ 22 w 34"/>
                  <a:gd name="T5" fmla="*/ 2 h 60"/>
                  <a:gd name="T6" fmla="*/ 30 w 34"/>
                  <a:gd name="T7" fmla="*/ 8 h 60"/>
                  <a:gd name="T8" fmla="*/ 30 w 34"/>
                  <a:gd name="T9" fmla="*/ 16 h 60"/>
                  <a:gd name="T10" fmla="*/ 22 w 34"/>
                  <a:gd name="T11" fmla="*/ 24 h 60"/>
                  <a:gd name="T12" fmla="*/ 30 w 34"/>
                  <a:gd name="T13" fmla="*/ 30 h 60"/>
                  <a:gd name="T14" fmla="*/ 34 w 34"/>
                  <a:gd name="T15" fmla="*/ 40 h 60"/>
                  <a:gd name="T16" fmla="*/ 28 w 34"/>
                  <a:gd name="T17" fmla="*/ 54 h 60"/>
                  <a:gd name="T18" fmla="*/ 18 w 34"/>
                  <a:gd name="T19" fmla="*/ 60 h 60"/>
                  <a:gd name="T20" fmla="*/ 6 w 34"/>
                  <a:gd name="T21" fmla="*/ 60 h 60"/>
                  <a:gd name="T22" fmla="*/ 0 w 34"/>
                  <a:gd name="T23" fmla="*/ 58 h 60"/>
                  <a:gd name="T24" fmla="*/ 0 w 34"/>
                  <a:gd name="T25" fmla="*/ 54 h 60"/>
                  <a:gd name="T26" fmla="*/ 2 w 34"/>
                  <a:gd name="T27" fmla="*/ 54 h 60"/>
                  <a:gd name="T28" fmla="*/ 4 w 34"/>
                  <a:gd name="T29" fmla="*/ 52 h 60"/>
                  <a:gd name="T30" fmla="*/ 6 w 34"/>
                  <a:gd name="T31" fmla="*/ 54 h 60"/>
                  <a:gd name="T32" fmla="*/ 12 w 34"/>
                  <a:gd name="T33" fmla="*/ 56 h 60"/>
                  <a:gd name="T34" fmla="*/ 14 w 34"/>
                  <a:gd name="T35" fmla="*/ 56 h 60"/>
                  <a:gd name="T36" fmla="*/ 20 w 34"/>
                  <a:gd name="T37" fmla="*/ 56 h 60"/>
                  <a:gd name="T38" fmla="*/ 26 w 34"/>
                  <a:gd name="T39" fmla="*/ 50 h 60"/>
                  <a:gd name="T40" fmla="*/ 26 w 34"/>
                  <a:gd name="T41" fmla="*/ 42 h 60"/>
                  <a:gd name="T42" fmla="*/ 24 w 34"/>
                  <a:gd name="T43" fmla="*/ 36 h 60"/>
                  <a:gd name="T44" fmla="*/ 20 w 34"/>
                  <a:gd name="T45" fmla="*/ 32 h 60"/>
                  <a:gd name="T46" fmla="*/ 14 w 34"/>
                  <a:gd name="T47" fmla="*/ 30 h 60"/>
                  <a:gd name="T48" fmla="*/ 10 w 34"/>
                  <a:gd name="T49" fmla="*/ 30 h 60"/>
                  <a:gd name="T50" fmla="*/ 14 w 34"/>
                  <a:gd name="T51" fmla="*/ 28 h 60"/>
                  <a:gd name="T52" fmla="*/ 20 w 34"/>
                  <a:gd name="T53" fmla="*/ 24 h 60"/>
                  <a:gd name="T54" fmla="*/ 24 w 34"/>
                  <a:gd name="T55" fmla="*/ 18 h 60"/>
                  <a:gd name="T56" fmla="*/ 24 w 34"/>
                  <a:gd name="T57" fmla="*/ 12 h 60"/>
                  <a:gd name="T58" fmla="*/ 18 w 34"/>
                  <a:gd name="T59" fmla="*/ 6 h 60"/>
                  <a:gd name="T60" fmla="*/ 10 w 34"/>
                  <a:gd name="T61" fmla="*/ 6 h 60"/>
                  <a:gd name="T62" fmla="*/ 2 w 34"/>
                  <a:gd name="T63" fmla="*/ 12 h 6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"/>
                  <a:gd name="T97" fmla="*/ 0 h 60"/>
                  <a:gd name="T98" fmla="*/ 34 w 34"/>
                  <a:gd name="T99" fmla="*/ 60 h 6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" h="60">
                    <a:moveTo>
                      <a:pt x="2" y="12"/>
                    </a:moveTo>
                    <a:lnTo>
                      <a:pt x="4" y="6"/>
                    </a:lnTo>
                    <a:lnTo>
                      <a:pt x="8" y="4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2" y="2"/>
                    </a:lnTo>
                    <a:lnTo>
                      <a:pt x="28" y="4"/>
                    </a:lnTo>
                    <a:lnTo>
                      <a:pt x="30" y="8"/>
                    </a:lnTo>
                    <a:lnTo>
                      <a:pt x="30" y="12"/>
                    </a:lnTo>
                    <a:lnTo>
                      <a:pt x="30" y="16"/>
                    </a:lnTo>
                    <a:lnTo>
                      <a:pt x="26" y="20"/>
                    </a:lnTo>
                    <a:lnTo>
                      <a:pt x="22" y="24"/>
                    </a:lnTo>
                    <a:lnTo>
                      <a:pt x="26" y="28"/>
                    </a:lnTo>
                    <a:lnTo>
                      <a:pt x="30" y="30"/>
                    </a:lnTo>
                    <a:lnTo>
                      <a:pt x="32" y="36"/>
                    </a:lnTo>
                    <a:lnTo>
                      <a:pt x="34" y="40"/>
                    </a:lnTo>
                    <a:lnTo>
                      <a:pt x="32" y="46"/>
                    </a:lnTo>
                    <a:lnTo>
                      <a:pt x="28" y="54"/>
                    </a:lnTo>
                    <a:lnTo>
                      <a:pt x="24" y="56"/>
                    </a:lnTo>
                    <a:lnTo>
                      <a:pt x="18" y="60"/>
                    </a:lnTo>
                    <a:lnTo>
                      <a:pt x="10" y="60"/>
                    </a:lnTo>
                    <a:lnTo>
                      <a:pt x="6" y="60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4" y="52"/>
                    </a:lnTo>
                    <a:lnTo>
                      <a:pt x="6" y="54"/>
                    </a:lnTo>
                    <a:lnTo>
                      <a:pt x="10" y="54"/>
                    </a:lnTo>
                    <a:lnTo>
                      <a:pt x="12" y="56"/>
                    </a:lnTo>
                    <a:lnTo>
                      <a:pt x="14" y="56"/>
                    </a:lnTo>
                    <a:lnTo>
                      <a:pt x="16" y="56"/>
                    </a:lnTo>
                    <a:lnTo>
                      <a:pt x="20" y="56"/>
                    </a:lnTo>
                    <a:lnTo>
                      <a:pt x="24" y="54"/>
                    </a:lnTo>
                    <a:lnTo>
                      <a:pt x="26" y="50"/>
                    </a:lnTo>
                    <a:lnTo>
                      <a:pt x="26" y="46"/>
                    </a:lnTo>
                    <a:lnTo>
                      <a:pt x="26" y="42"/>
                    </a:lnTo>
                    <a:lnTo>
                      <a:pt x="26" y="38"/>
                    </a:lnTo>
                    <a:lnTo>
                      <a:pt x="24" y="36"/>
                    </a:lnTo>
                    <a:lnTo>
                      <a:pt x="22" y="34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4" y="30"/>
                    </a:lnTo>
                    <a:lnTo>
                      <a:pt x="12" y="30"/>
                    </a:lnTo>
                    <a:lnTo>
                      <a:pt x="10" y="30"/>
                    </a:lnTo>
                    <a:lnTo>
                      <a:pt x="14" y="28"/>
                    </a:lnTo>
                    <a:lnTo>
                      <a:pt x="18" y="26"/>
                    </a:lnTo>
                    <a:lnTo>
                      <a:pt x="20" y="24"/>
                    </a:lnTo>
                    <a:lnTo>
                      <a:pt x="22" y="22"/>
                    </a:lnTo>
                    <a:lnTo>
                      <a:pt x="24" y="18"/>
                    </a:lnTo>
                    <a:lnTo>
                      <a:pt x="24" y="16"/>
                    </a:lnTo>
                    <a:lnTo>
                      <a:pt x="24" y="12"/>
                    </a:lnTo>
                    <a:lnTo>
                      <a:pt x="22" y="8"/>
                    </a:lnTo>
                    <a:lnTo>
                      <a:pt x="18" y="6"/>
                    </a:lnTo>
                    <a:lnTo>
                      <a:pt x="14" y="6"/>
                    </a:lnTo>
                    <a:lnTo>
                      <a:pt x="10" y="6"/>
                    </a:lnTo>
                    <a:lnTo>
                      <a:pt x="6" y="8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596" name="Rectangle 95"/>
              <p:cNvSpPr>
                <a:spLocks noChangeArrowheads="1"/>
              </p:cNvSpPr>
              <p:nvPr/>
            </p:nvSpPr>
            <p:spPr bwMode="auto">
              <a:xfrm>
                <a:off x="2152" y="2336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7" name="Freeform 96"/>
              <p:cNvSpPr>
                <a:spLocks noEditPoints="1"/>
              </p:cNvSpPr>
              <p:nvPr/>
            </p:nvSpPr>
            <p:spPr bwMode="auto">
              <a:xfrm>
                <a:off x="2300" y="2354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2 h 60"/>
                  <a:gd name="T4" fmla="*/ 2 w 36"/>
                  <a:gd name="T5" fmla="*/ 14 h 60"/>
                  <a:gd name="T6" fmla="*/ 6 w 36"/>
                  <a:gd name="T7" fmla="*/ 8 h 60"/>
                  <a:gd name="T8" fmla="*/ 10 w 36"/>
                  <a:gd name="T9" fmla="*/ 2 h 60"/>
                  <a:gd name="T10" fmla="*/ 14 w 36"/>
                  <a:gd name="T11" fmla="*/ 0 h 60"/>
                  <a:gd name="T12" fmla="*/ 18 w 36"/>
                  <a:gd name="T13" fmla="*/ 0 h 60"/>
                  <a:gd name="T14" fmla="*/ 22 w 36"/>
                  <a:gd name="T15" fmla="*/ 0 h 60"/>
                  <a:gd name="T16" fmla="*/ 26 w 36"/>
                  <a:gd name="T17" fmla="*/ 2 h 60"/>
                  <a:gd name="T18" fmla="*/ 30 w 36"/>
                  <a:gd name="T19" fmla="*/ 6 h 60"/>
                  <a:gd name="T20" fmla="*/ 34 w 36"/>
                  <a:gd name="T21" fmla="*/ 14 h 60"/>
                  <a:gd name="T22" fmla="*/ 36 w 36"/>
                  <a:gd name="T23" fmla="*/ 20 h 60"/>
                  <a:gd name="T24" fmla="*/ 36 w 36"/>
                  <a:gd name="T25" fmla="*/ 30 h 60"/>
                  <a:gd name="T26" fmla="*/ 36 w 36"/>
                  <a:gd name="T27" fmla="*/ 38 h 60"/>
                  <a:gd name="T28" fmla="*/ 34 w 36"/>
                  <a:gd name="T29" fmla="*/ 46 h 60"/>
                  <a:gd name="T30" fmla="*/ 30 w 36"/>
                  <a:gd name="T31" fmla="*/ 52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2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0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0 w 36"/>
                  <a:gd name="T53" fmla="*/ 52 h 60"/>
                  <a:gd name="T54" fmla="*/ 12 w 36"/>
                  <a:gd name="T55" fmla="*/ 54 h 60"/>
                  <a:gd name="T56" fmla="*/ 14 w 36"/>
                  <a:gd name="T57" fmla="*/ 56 h 60"/>
                  <a:gd name="T58" fmla="*/ 18 w 36"/>
                  <a:gd name="T59" fmla="*/ 58 h 60"/>
                  <a:gd name="T60" fmla="*/ 20 w 36"/>
                  <a:gd name="T61" fmla="*/ 56 h 60"/>
                  <a:gd name="T62" fmla="*/ 22 w 36"/>
                  <a:gd name="T63" fmla="*/ 56 h 60"/>
                  <a:gd name="T64" fmla="*/ 24 w 36"/>
                  <a:gd name="T65" fmla="*/ 52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18 h 60"/>
                  <a:gd name="T74" fmla="*/ 26 w 36"/>
                  <a:gd name="T75" fmla="*/ 12 h 60"/>
                  <a:gd name="T76" fmla="*/ 24 w 36"/>
                  <a:gd name="T77" fmla="*/ 6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2 h 60"/>
                  <a:gd name="T84" fmla="*/ 16 w 36"/>
                  <a:gd name="T85" fmla="*/ 4 h 60"/>
                  <a:gd name="T86" fmla="*/ 12 w 36"/>
                  <a:gd name="T87" fmla="*/ 6 h 60"/>
                  <a:gd name="T88" fmla="*/ 10 w 36"/>
                  <a:gd name="T89" fmla="*/ 10 h 60"/>
                  <a:gd name="T90" fmla="*/ 8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4" y="14"/>
                    </a:lnTo>
                    <a:lnTo>
                      <a:pt x="36" y="20"/>
                    </a:lnTo>
                    <a:lnTo>
                      <a:pt x="36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0" y="52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0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0" y="52"/>
                    </a:lnTo>
                    <a:lnTo>
                      <a:pt x="12" y="54"/>
                    </a:lnTo>
                    <a:lnTo>
                      <a:pt x="14" y="56"/>
                    </a:lnTo>
                    <a:lnTo>
                      <a:pt x="18" y="58"/>
                    </a:lnTo>
                    <a:lnTo>
                      <a:pt x="20" y="56"/>
                    </a:lnTo>
                    <a:lnTo>
                      <a:pt x="22" y="56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2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2" y="6"/>
                    </a:lnTo>
                    <a:lnTo>
                      <a:pt x="10" y="10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598" name="Rectangle 97"/>
              <p:cNvSpPr>
                <a:spLocks noChangeArrowheads="1"/>
              </p:cNvSpPr>
              <p:nvPr/>
            </p:nvSpPr>
            <p:spPr bwMode="auto">
              <a:xfrm>
                <a:off x="2496" y="2336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9" name="Freeform 98"/>
              <p:cNvSpPr>
                <a:spLocks/>
              </p:cNvSpPr>
              <p:nvPr/>
            </p:nvSpPr>
            <p:spPr bwMode="auto">
              <a:xfrm>
                <a:off x="2636" y="2354"/>
                <a:ext cx="38" cy="60"/>
              </a:xfrm>
              <a:custGeom>
                <a:avLst/>
                <a:gdLst>
                  <a:gd name="T0" fmla="*/ 6 w 38"/>
                  <a:gd name="T1" fmla="*/ 0 h 60"/>
                  <a:gd name="T2" fmla="*/ 38 w 38"/>
                  <a:gd name="T3" fmla="*/ 0 h 60"/>
                  <a:gd name="T4" fmla="*/ 38 w 38"/>
                  <a:gd name="T5" fmla="*/ 4 h 60"/>
                  <a:gd name="T6" fmla="*/ 18 w 38"/>
                  <a:gd name="T7" fmla="*/ 60 h 60"/>
                  <a:gd name="T8" fmla="*/ 12 w 38"/>
                  <a:gd name="T9" fmla="*/ 60 h 60"/>
                  <a:gd name="T10" fmla="*/ 30 w 38"/>
                  <a:gd name="T11" fmla="*/ 8 h 60"/>
                  <a:gd name="T12" fmla="*/ 14 w 38"/>
                  <a:gd name="T13" fmla="*/ 8 h 60"/>
                  <a:gd name="T14" fmla="*/ 10 w 38"/>
                  <a:gd name="T15" fmla="*/ 8 h 60"/>
                  <a:gd name="T16" fmla="*/ 8 w 38"/>
                  <a:gd name="T17" fmla="*/ 10 h 60"/>
                  <a:gd name="T18" fmla="*/ 4 w 38"/>
                  <a:gd name="T19" fmla="*/ 12 h 60"/>
                  <a:gd name="T20" fmla="*/ 2 w 38"/>
                  <a:gd name="T21" fmla="*/ 16 h 60"/>
                  <a:gd name="T22" fmla="*/ 0 w 38"/>
                  <a:gd name="T23" fmla="*/ 14 h 60"/>
                  <a:gd name="T24" fmla="*/ 6 w 38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60"/>
                  <a:gd name="T41" fmla="*/ 38 w 38"/>
                  <a:gd name="T42" fmla="*/ 60 h 6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60">
                    <a:moveTo>
                      <a:pt x="6" y="0"/>
                    </a:moveTo>
                    <a:lnTo>
                      <a:pt x="38" y="0"/>
                    </a:lnTo>
                    <a:lnTo>
                      <a:pt x="38" y="4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30" y="8"/>
                    </a:lnTo>
                    <a:lnTo>
                      <a:pt x="14" y="8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00" name="Freeform 99"/>
              <p:cNvSpPr>
                <a:spLocks noEditPoints="1"/>
              </p:cNvSpPr>
              <p:nvPr/>
            </p:nvSpPr>
            <p:spPr bwMode="auto">
              <a:xfrm>
                <a:off x="2682" y="2354"/>
                <a:ext cx="34" cy="60"/>
              </a:xfrm>
              <a:custGeom>
                <a:avLst/>
                <a:gdLst>
                  <a:gd name="T0" fmla="*/ 6 w 34"/>
                  <a:gd name="T1" fmla="*/ 24 h 60"/>
                  <a:gd name="T2" fmla="*/ 2 w 34"/>
                  <a:gd name="T3" fmla="*/ 18 h 60"/>
                  <a:gd name="T4" fmla="*/ 2 w 34"/>
                  <a:gd name="T5" fmla="*/ 8 h 60"/>
                  <a:gd name="T6" fmla="*/ 12 w 34"/>
                  <a:gd name="T7" fmla="*/ 0 h 60"/>
                  <a:gd name="T8" fmla="*/ 24 w 34"/>
                  <a:gd name="T9" fmla="*/ 0 h 60"/>
                  <a:gd name="T10" fmla="*/ 32 w 34"/>
                  <a:gd name="T11" fmla="*/ 8 h 60"/>
                  <a:gd name="T12" fmla="*/ 32 w 34"/>
                  <a:gd name="T13" fmla="*/ 16 h 60"/>
                  <a:gd name="T14" fmla="*/ 28 w 34"/>
                  <a:gd name="T15" fmla="*/ 22 h 60"/>
                  <a:gd name="T16" fmla="*/ 28 w 34"/>
                  <a:gd name="T17" fmla="*/ 32 h 60"/>
                  <a:gd name="T18" fmla="*/ 34 w 34"/>
                  <a:gd name="T19" fmla="*/ 40 h 60"/>
                  <a:gd name="T20" fmla="*/ 34 w 34"/>
                  <a:gd name="T21" fmla="*/ 52 h 60"/>
                  <a:gd name="T22" fmla="*/ 24 w 34"/>
                  <a:gd name="T23" fmla="*/ 60 h 60"/>
                  <a:gd name="T24" fmla="*/ 12 w 34"/>
                  <a:gd name="T25" fmla="*/ 60 h 60"/>
                  <a:gd name="T26" fmla="*/ 4 w 34"/>
                  <a:gd name="T27" fmla="*/ 56 h 60"/>
                  <a:gd name="T28" fmla="*/ 0 w 34"/>
                  <a:gd name="T29" fmla="*/ 46 h 60"/>
                  <a:gd name="T30" fmla="*/ 4 w 34"/>
                  <a:gd name="T31" fmla="*/ 38 h 60"/>
                  <a:gd name="T32" fmla="*/ 12 w 34"/>
                  <a:gd name="T33" fmla="*/ 30 h 60"/>
                  <a:gd name="T34" fmla="*/ 22 w 34"/>
                  <a:gd name="T35" fmla="*/ 22 h 60"/>
                  <a:gd name="T36" fmla="*/ 24 w 34"/>
                  <a:gd name="T37" fmla="*/ 16 h 60"/>
                  <a:gd name="T38" fmla="*/ 24 w 34"/>
                  <a:gd name="T39" fmla="*/ 8 h 60"/>
                  <a:gd name="T40" fmla="*/ 20 w 34"/>
                  <a:gd name="T41" fmla="*/ 4 h 60"/>
                  <a:gd name="T42" fmla="*/ 14 w 34"/>
                  <a:gd name="T43" fmla="*/ 4 h 60"/>
                  <a:gd name="T44" fmla="*/ 10 w 34"/>
                  <a:gd name="T45" fmla="*/ 8 h 60"/>
                  <a:gd name="T46" fmla="*/ 10 w 34"/>
                  <a:gd name="T47" fmla="*/ 14 h 60"/>
                  <a:gd name="T48" fmla="*/ 12 w 34"/>
                  <a:gd name="T49" fmla="*/ 18 h 60"/>
                  <a:gd name="T50" fmla="*/ 18 w 34"/>
                  <a:gd name="T51" fmla="*/ 26 h 60"/>
                  <a:gd name="T52" fmla="*/ 12 w 34"/>
                  <a:gd name="T53" fmla="*/ 34 h 60"/>
                  <a:gd name="T54" fmla="*/ 10 w 34"/>
                  <a:gd name="T55" fmla="*/ 42 h 60"/>
                  <a:gd name="T56" fmla="*/ 10 w 34"/>
                  <a:gd name="T57" fmla="*/ 50 h 60"/>
                  <a:gd name="T58" fmla="*/ 14 w 34"/>
                  <a:gd name="T59" fmla="*/ 56 h 60"/>
                  <a:gd name="T60" fmla="*/ 22 w 34"/>
                  <a:gd name="T61" fmla="*/ 56 h 60"/>
                  <a:gd name="T62" fmla="*/ 26 w 34"/>
                  <a:gd name="T63" fmla="*/ 52 h 60"/>
                  <a:gd name="T64" fmla="*/ 26 w 34"/>
                  <a:gd name="T65" fmla="*/ 46 h 60"/>
                  <a:gd name="T66" fmla="*/ 22 w 34"/>
                  <a:gd name="T67" fmla="*/ 40 h 60"/>
                  <a:gd name="T68" fmla="*/ 14 w 34"/>
                  <a:gd name="T69" fmla="*/ 32 h 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"/>
                  <a:gd name="T106" fmla="*/ 0 h 60"/>
                  <a:gd name="T107" fmla="*/ 34 w 34"/>
                  <a:gd name="T108" fmla="*/ 60 h 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" h="60">
                    <a:moveTo>
                      <a:pt x="12" y="30"/>
                    </a:moveTo>
                    <a:lnTo>
                      <a:pt x="6" y="24"/>
                    </a:lnTo>
                    <a:lnTo>
                      <a:pt x="4" y="20"/>
                    </a:lnTo>
                    <a:lnTo>
                      <a:pt x="2" y="18"/>
                    </a:lnTo>
                    <a:lnTo>
                      <a:pt x="2" y="14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4"/>
                    </a:lnTo>
                    <a:lnTo>
                      <a:pt x="32" y="8"/>
                    </a:lnTo>
                    <a:lnTo>
                      <a:pt x="34" y="12"/>
                    </a:lnTo>
                    <a:lnTo>
                      <a:pt x="32" y="16"/>
                    </a:lnTo>
                    <a:lnTo>
                      <a:pt x="30" y="20"/>
                    </a:lnTo>
                    <a:lnTo>
                      <a:pt x="28" y="22"/>
                    </a:lnTo>
                    <a:lnTo>
                      <a:pt x="20" y="28"/>
                    </a:lnTo>
                    <a:lnTo>
                      <a:pt x="28" y="32"/>
                    </a:lnTo>
                    <a:lnTo>
                      <a:pt x="32" y="36"/>
                    </a:lnTo>
                    <a:lnTo>
                      <a:pt x="34" y="40"/>
                    </a:lnTo>
                    <a:lnTo>
                      <a:pt x="34" y="46"/>
                    </a:lnTo>
                    <a:lnTo>
                      <a:pt x="34" y="52"/>
                    </a:lnTo>
                    <a:lnTo>
                      <a:pt x="30" y="56"/>
                    </a:lnTo>
                    <a:lnTo>
                      <a:pt x="24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8"/>
                    </a:lnTo>
                    <a:lnTo>
                      <a:pt x="4" y="56"/>
                    </a:lnTo>
                    <a:lnTo>
                      <a:pt x="2" y="50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8"/>
                    </a:lnTo>
                    <a:lnTo>
                      <a:pt x="6" y="34"/>
                    </a:lnTo>
                    <a:lnTo>
                      <a:pt x="12" y="30"/>
                    </a:lnTo>
                    <a:close/>
                    <a:moveTo>
                      <a:pt x="18" y="26"/>
                    </a:moveTo>
                    <a:lnTo>
                      <a:pt x="22" y="22"/>
                    </a:lnTo>
                    <a:lnTo>
                      <a:pt x="24" y="18"/>
                    </a:lnTo>
                    <a:lnTo>
                      <a:pt x="24" y="16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4" y="6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0" y="8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10" y="16"/>
                    </a:lnTo>
                    <a:lnTo>
                      <a:pt x="12" y="18"/>
                    </a:lnTo>
                    <a:lnTo>
                      <a:pt x="14" y="20"/>
                    </a:lnTo>
                    <a:lnTo>
                      <a:pt x="18" y="26"/>
                    </a:lnTo>
                    <a:close/>
                    <a:moveTo>
                      <a:pt x="14" y="32"/>
                    </a:moveTo>
                    <a:lnTo>
                      <a:pt x="12" y="34"/>
                    </a:lnTo>
                    <a:lnTo>
                      <a:pt x="10" y="38"/>
                    </a:lnTo>
                    <a:lnTo>
                      <a:pt x="10" y="42"/>
                    </a:lnTo>
                    <a:lnTo>
                      <a:pt x="8" y="46"/>
                    </a:lnTo>
                    <a:lnTo>
                      <a:pt x="10" y="50"/>
                    </a:lnTo>
                    <a:lnTo>
                      <a:pt x="12" y="54"/>
                    </a:lnTo>
                    <a:lnTo>
                      <a:pt x="14" y="56"/>
                    </a:lnTo>
                    <a:lnTo>
                      <a:pt x="18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52"/>
                    </a:lnTo>
                    <a:lnTo>
                      <a:pt x="26" y="48"/>
                    </a:lnTo>
                    <a:lnTo>
                      <a:pt x="26" y="46"/>
                    </a:lnTo>
                    <a:lnTo>
                      <a:pt x="24" y="44"/>
                    </a:lnTo>
                    <a:lnTo>
                      <a:pt x="22" y="40"/>
                    </a:lnTo>
                    <a:lnTo>
                      <a:pt x="18" y="36"/>
                    </a:lnTo>
                    <a:lnTo>
                      <a:pt x="14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01" name="Freeform 100"/>
              <p:cNvSpPr>
                <a:spLocks noEditPoints="1"/>
              </p:cNvSpPr>
              <p:nvPr/>
            </p:nvSpPr>
            <p:spPr bwMode="auto">
              <a:xfrm>
                <a:off x="2724" y="2354"/>
                <a:ext cx="38" cy="60"/>
              </a:xfrm>
              <a:custGeom>
                <a:avLst/>
                <a:gdLst>
                  <a:gd name="T0" fmla="*/ 36 w 38"/>
                  <a:gd name="T1" fmla="*/ 0 h 60"/>
                  <a:gd name="T2" fmla="*/ 36 w 38"/>
                  <a:gd name="T3" fmla="*/ 2 h 60"/>
                  <a:gd name="T4" fmla="*/ 30 w 38"/>
                  <a:gd name="T5" fmla="*/ 2 h 60"/>
                  <a:gd name="T6" fmla="*/ 26 w 38"/>
                  <a:gd name="T7" fmla="*/ 4 h 60"/>
                  <a:gd name="T8" fmla="*/ 24 w 38"/>
                  <a:gd name="T9" fmla="*/ 6 h 60"/>
                  <a:gd name="T10" fmla="*/ 20 w 38"/>
                  <a:gd name="T11" fmla="*/ 10 h 60"/>
                  <a:gd name="T12" fmla="*/ 16 w 38"/>
                  <a:gd name="T13" fmla="*/ 12 h 60"/>
                  <a:gd name="T14" fmla="*/ 14 w 38"/>
                  <a:gd name="T15" fmla="*/ 16 h 60"/>
                  <a:gd name="T16" fmla="*/ 12 w 38"/>
                  <a:gd name="T17" fmla="*/ 22 h 60"/>
                  <a:gd name="T18" fmla="*/ 10 w 38"/>
                  <a:gd name="T19" fmla="*/ 26 h 60"/>
                  <a:gd name="T20" fmla="*/ 16 w 38"/>
                  <a:gd name="T21" fmla="*/ 24 h 60"/>
                  <a:gd name="T22" fmla="*/ 22 w 38"/>
                  <a:gd name="T23" fmla="*/ 22 h 60"/>
                  <a:gd name="T24" fmla="*/ 28 w 38"/>
                  <a:gd name="T25" fmla="*/ 24 h 60"/>
                  <a:gd name="T26" fmla="*/ 32 w 38"/>
                  <a:gd name="T27" fmla="*/ 28 h 60"/>
                  <a:gd name="T28" fmla="*/ 36 w 38"/>
                  <a:gd name="T29" fmla="*/ 32 h 60"/>
                  <a:gd name="T30" fmla="*/ 38 w 38"/>
                  <a:gd name="T31" fmla="*/ 40 h 60"/>
                  <a:gd name="T32" fmla="*/ 36 w 38"/>
                  <a:gd name="T33" fmla="*/ 46 h 60"/>
                  <a:gd name="T34" fmla="*/ 32 w 38"/>
                  <a:gd name="T35" fmla="*/ 52 h 60"/>
                  <a:gd name="T36" fmla="*/ 28 w 38"/>
                  <a:gd name="T37" fmla="*/ 56 h 60"/>
                  <a:gd name="T38" fmla="*/ 24 w 38"/>
                  <a:gd name="T39" fmla="*/ 60 h 60"/>
                  <a:gd name="T40" fmla="*/ 18 w 38"/>
                  <a:gd name="T41" fmla="*/ 60 h 60"/>
                  <a:gd name="T42" fmla="*/ 14 w 38"/>
                  <a:gd name="T43" fmla="*/ 60 h 60"/>
                  <a:gd name="T44" fmla="*/ 8 w 38"/>
                  <a:gd name="T45" fmla="*/ 56 h 60"/>
                  <a:gd name="T46" fmla="*/ 4 w 38"/>
                  <a:gd name="T47" fmla="*/ 50 h 60"/>
                  <a:gd name="T48" fmla="*/ 2 w 38"/>
                  <a:gd name="T49" fmla="*/ 44 h 60"/>
                  <a:gd name="T50" fmla="*/ 0 w 38"/>
                  <a:gd name="T51" fmla="*/ 36 h 60"/>
                  <a:gd name="T52" fmla="*/ 2 w 38"/>
                  <a:gd name="T53" fmla="*/ 28 h 60"/>
                  <a:gd name="T54" fmla="*/ 4 w 38"/>
                  <a:gd name="T55" fmla="*/ 22 h 60"/>
                  <a:gd name="T56" fmla="*/ 8 w 38"/>
                  <a:gd name="T57" fmla="*/ 14 h 60"/>
                  <a:gd name="T58" fmla="*/ 12 w 38"/>
                  <a:gd name="T59" fmla="*/ 10 h 60"/>
                  <a:gd name="T60" fmla="*/ 18 w 38"/>
                  <a:gd name="T61" fmla="*/ 4 h 60"/>
                  <a:gd name="T62" fmla="*/ 24 w 38"/>
                  <a:gd name="T63" fmla="*/ 2 h 60"/>
                  <a:gd name="T64" fmla="*/ 28 w 38"/>
                  <a:gd name="T65" fmla="*/ 0 h 60"/>
                  <a:gd name="T66" fmla="*/ 34 w 38"/>
                  <a:gd name="T67" fmla="*/ 0 h 60"/>
                  <a:gd name="T68" fmla="*/ 36 w 38"/>
                  <a:gd name="T69" fmla="*/ 0 h 60"/>
                  <a:gd name="T70" fmla="*/ 10 w 38"/>
                  <a:gd name="T71" fmla="*/ 30 h 60"/>
                  <a:gd name="T72" fmla="*/ 8 w 38"/>
                  <a:gd name="T73" fmla="*/ 36 h 60"/>
                  <a:gd name="T74" fmla="*/ 8 w 38"/>
                  <a:gd name="T75" fmla="*/ 40 h 60"/>
                  <a:gd name="T76" fmla="*/ 10 w 38"/>
                  <a:gd name="T77" fmla="*/ 44 h 60"/>
                  <a:gd name="T78" fmla="*/ 10 w 38"/>
                  <a:gd name="T79" fmla="*/ 48 h 60"/>
                  <a:gd name="T80" fmla="*/ 12 w 38"/>
                  <a:gd name="T81" fmla="*/ 52 h 60"/>
                  <a:gd name="T82" fmla="*/ 14 w 38"/>
                  <a:gd name="T83" fmla="*/ 56 h 60"/>
                  <a:gd name="T84" fmla="*/ 16 w 38"/>
                  <a:gd name="T85" fmla="*/ 56 h 60"/>
                  <a:gd name="T86" fmla="*/ 20 w 38"/>
                  <a:gd name="T87" fmla="*/ 58 h 60"/>
                  <a:gd name="T88" fmla="*/ 24 w 38"/>
                  <a:gd name="T89" fmla="*/ 56 h 60"/>
                  <a:gd name="T90" fmla="*/ 26 w 38"/>
                  <a:gd name="T91" fmla="*/ 54 h 60"/>
                  <a:gd name="T92" fmla="*/ 28 w 38"/>
                  <a:gd name="T93" fmla="*/ 50 h 60"/>
                  <a:gd name="T94" fmla="*/ 28 w 38"/>
                  <a:gd name="T95" fmla="*/ 44 h 60"/>
                  <a:gd name="T96" fmla="*/ 28 w 38"/>
                  <a:gd name="T97" fmla="*/ 38 h 60"/>
                  <a:gd name="T98" fmla="*/ 26 w 38"/>
                  <a:gd name="T99" fmla="*/ 32 h 60"/>
                  <a:gd name="T100" fmla="*/ 22 w 38"/>
                  <a:gd name="T101" fmla="*/ 28 h 60"/>
                  <a:gd name="T102" fmla="*/ 18 w 38"/>
                  <a:gd name="T103" fmla="*/ 26 h 60"/>
                  <a:gd name="T104" fmla="*/ 16 w 38"/>
                  <a:gd name="T105" fmla="*/ 26 h 60"/>
                  <a:gd name="T106" fmla="*/ 14 w 38"/>
                  <a:gd name="T107" fmla="*/ 28 h 60"/>
                  <a:gd name="T108" fmla="*/ 12 w 38"/>
                  <a:gd name="T109" fmla="*/ 28 h 60"/>
                  <a:gd name="T110" fmla="*/ 10 w 38"/>
                  <a:gd name="T111" fmla="*/ 30 h 6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8"/>
                  <a:gd name="T169" fmla="*/ 0 h 60"/>
                  <a:gd name="T170" fmla="*/ 38 w 38"/>
                  <a:gd name="T171" fmla="*/ 60 h 6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8" h="60">
                    <a:moveTo>
                      <a:pt x="36" y="0"/>
                    </a:moveTo>
                    <a:lnTo>
                      <a:pt x="36" y="2"/>
                    </a:lnTo>
                    <a:lnTo>
                      <a:pt x="30" y="2"/>
                    </a:lnTo>
                    <a:lnTo>
                      <a:pt x="26" y="4"/>
                    </a:lnTo>
                    <a:lnTo>
                      <a:pt x="24" y="6"/>
                    </a:lnTo>
                    <a:lnTo>
                      <a:pt x="20" y="10"/>
                    </a:lnTo>
                    <a:lnTo>
                      <a:pt x="16" y="12"/>
                    </a:lnTo>
                    <a:lnTo>
                      <a:pt x="14" y="16"/>
                    </a:lnTo>
                    <a:lnTo>
                      <a:pt x="12" y="22"/>
                    </a:lnTo>
                    <a:lnTo>
                      <a:pt x="10" y="26"/>
                    </a:lnTo>
                    <a:lnTo>
                      <a:pt x="16" y="24"/>
                    </a:lnTo>
                    <a:lnTo>
                      <a:pt x="22" y="22"/>
                    </a:lnTo>
                    <a:lnTo>
                      <a:pt x="28" y="24"/>
                    </a:lnTo>
                    <a:lnTo>
                      <a:pt x="32" y="28"/>
                    </a:lnTo>
                    <a:lnTo>
                      <a:pt x="36" y="32"/>
                    </a:lnTo>
                    <a:lnTo>
                      <a:pt x="38" y="40"/>
                    </a:lnTo>
                    <a:lnTo>
                      <a:pt x="36" y="46"/>
                    </a:lnTo>
                    <a:lnTo>
                      <a:pt x="32" y="52"/>
                    </a:lnTo>
                    <a:lnTo>
                      <a:pt x="28" y="56"/>
                    </a:lnTo>
                    <a:lnTo>
                      <a:pt x="24" y="60"/>
                    </a:lnTo>
                    <a:lnTo>
                      <a:pt x="18" y="60"/>
                    </a:lnTo>
                    <a:lnTo>
                      <a:pt x="14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2" y="44"/>
                    </a:lnTo>
                    <a:lnTo>
                      <a:pt x="0" y="36"/>
                    </a:lnTo>
                    <a:lnTo>
                      <a:pt x="2" y="28"/>
                    </a:lnTo>
                    <a:lnTo>
                      <a:pt x="4" y="22"/>
                    </a:lnTo>
                    <a:lnTo>
                      <a:pt x="8" y="14"/>
                    </a:lnTo>
                    <a:lnTo>
                      <a:pt x="12" y="10"/>
                    </a:lnTo>
                    <a:lnTo>
                      <a:pt x="18" y="4"/>
                    </a:lnTo>
                    <a:lnTo>
                      <a:pt x="24" y="2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36" y="0"/>
                    </a:lnTo>
                    <a:close/>
                    <a:moveTo>
                      <a:pt x="10" y="30"/>
                    </a:moveTo>
                    <a:lnTo>
                      <a:pt x="8" y="36"/>
                    </a:lnTo>
                    <a:lnTo>
                      <a:pt x="8" y="40"/>
                    </a:lnTo>
                    <a:lnTo>
                      <a:pt x="10" y="44"/>
                    </a:lnTo>
                    <a:lnTo>
                      <a:pt x="10" y="48"/>
                    </a:lnTo>
                    <a:lnTo>
                      <a:pt x="12" y="52"/>
                    </a:lnTo>
                    <a:lnTo>
                      <a:pt x="14" y="56"/>
                    </a:lnTo>
                    <a:lnTo>
                      <a:pt x="16" y="56"/>
                    </a:lnTo>
                    <a:lnTo>
                      <a:pt x="20" y="58"/>
                    </a:lnTo>
                    <a:lnTo>
                      <a:pt x="24" y="56"/>
                    </a:lnTo>
                    <a:lnTo>
                      <a:pt x="26" y="54"/>
                    </a:lnTo>
                    <a:lnTo>
                      <a:pt x="28" y="50"/>
                    </a:lnTo>
                    <a:lnTo>
                      <a:pt x="28" y="44"/>
                    </a:lnTo>
                    <a:lnTo>
                      <a:pt x="28" y="38"/>
                    </a:lnTo>
                    <a:lnTo>
                      <a:pt x="26" y="32"/>
                    </a:lnTo>
                    <a:lnTo>
                      <a:pt x="22" y="28"/>
                    </a:lnTo>
                    <a:lnTo>
                      <a:pt x="18" y="26"/>
                    </a:lnTo>
                    <a:lnTo>
                      <a:pt x="16" y="26"/>
                    </a:lnTo>
                    <a:lnTo>
                      <a:pt x="14" y="28"/>
                    </a:lnTo>
                    <a:lnTo>
                      <a:pt x="12" y="28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02" name="Rectangle 101"/>
              <p:cNvSpPr>
                <a:spLocks noChangeArrowheads="1"/>
              </p:cNvSpPr>
              <p:nvPr/>
            </p:nvSpPr>
            <p:spPr bwMode="auto">
              <a:xfrm>
                <a:off x="2784" y="2336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3" name="Freeform 102"/>
              <p:cNvSpPr>
                <a:spLocks noEditPoints="1"/>
              </p:cNvSpPr>
              <p:nvPr/>
            </p:nvSpPr>
            <p:spPr bwMode="auto">
              <a:xfrm>
                <a:off x="2932" y="2354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2 w 36"/>
                  <a:gd name="T3" fmla="*/ 22 h 60"/>
                  <a:gd name="T4" fmla="*/ 4 w 36"/>
                  <a:gd name="T5" fmla="*/ 14 h 60"/>
                  <a:gd name="T6" fmla="*/ 6 w 36"/>
                  <a:gd name="T7" fmla="*/ 8 h 60"/>
                  <a:gd name="T8" fmla="*/ 12 w 36"/>
                  <a:gd name="T9" fmla="*/ 2 h 60"/>
                  <a:gd name="T10" fmla="*/ 14 w 36"/>
                  <a:gd name="T11" fmla="*/ 0 h 60"/>
                  <a:gd name="T12" fmla="*/ 18 w 36"/>
                  <a:gd name="T13" fmla="*/ 0 h 60"/>
                  <a:gd name="T14" fmla="*/ 24 w 36"/>
                  <a:gd name="T15" fmla="*/ 0 h 60"/>
                  <a:gd name="T16" fmla="*/ 26 w 36"/>
                  <a:gd name="T17" fmla="*/ 2 h 60"/>
                  <a:gd name="T18" fmla="*/ 30 w 36"/>
                  <a:gd name="T19" fmla="*/ 6 h 60"/>
                  <a:gd name="T20" fmla="*/ 34 w 36"/>
                  <a:gd name="T21" fmla="*/ 14 h 60"/>
                  <a:gd name="T22" fmla="*/ 36 w 36"/>
                  <a:gd name="T23" fmla="*/ 20 h 60"/>
                  <a:gd name="T24" fmla="*/ 36 w 36"/>
                  <a:gd name="T25" fmla="*/ 30 h 60"/>
                  <a:gd name="T26" fmla="*/ 36 w 36"/>
                  <a:gd name="T27" fmla="*/ 38 h 60"/>
                  <a:gd name="T28" fmla="*/ 34 w 36"/>
                  <a:gd name="T29" fmla="*/ 46 h 60"/>
                  <a:gd name="T30" fmla="*/ 30 w 36"/>
                  <a:gd name="T31" fmla="*/ 52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4 w 36"/>
                  <a:gd name="T39" fmla="*/ 60 h 60"/>
                  <a:gd name="T40" fmla="*/ 8 w 36"/>
                  <a:gd name="T41" fmla="*/ 56 h 60"/>
                  <a:gd name="T42" fmla="*/ 6 w 36"/>
                  <a:gd name="T43" fmla="*/ 50 h 60"/>
                  <a:gd name="T44" fmla="*/ 2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10 w 36"/>
                  <a:gd name="T51" fmla="*/ 42 h 60"/>
                  <a:gd name="T52" fmla="*/ 12 w 36"/>
                  <a:gd name="T53" fmla="*/ 52 h 60"/>
                  <a:gd name="T54" fmla="*/ 14 w 36"/>
                  <a:gd name="T55" fmla="*/ 54 h 60"/>
                  <a:gd name="T56" fmla="*/ 16 w 36"/>
                  <a:gd name="T57" fmla="*/ 56 h 60"/>
                  <a:gd name="T58" fmla="*/ 18 w 36"/>
                  <a:gd name="T59" fmla="*/ 58 h 60"/>
                  <a:gd name="T60" fmla="*/ 20 w 36"/>
                  <a:gd name="T61" fmla="*/ 56 h 60"/>
                  <a:gd name="T62" fmla="*/ 24 w 36"/>
                  <a:gd name="T63" fmla="*/ 56 h 60"/>
                  <a:gd name="T64" fmla="*/ 26 w 36"/>
                  <a:gd name="T65" fmla="*/ 52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18 h 60"/>
                  <a:gd name="T74" fmla="*/ 26 w 36"/>
                  <a:gd name="T75" fmla="*/ 12 h 60"/>
                  <a:gd name="T76" fmla="*/ 26 w 36"/>
                  <a:gd name="T77" fmla="*/ 6 h 60"/>
                  <a:gd name="T78" fmla="*/ 22 w 36"/>
                  <a:gd name="T79" fmla="*/ 4 h 60"/>
                  <a:gd name="T80" fmla="*/ 22 w 36"/>
                  <a:gd name="T81" fmla="*/ 4 h 60"/>
                  <a:gd name="T82" fmla="*/ 18 w 36"/>
                  <a:gd name="T83" fmla="*/ 2 h 60"/>
                  <a:gd name="T84" fmla="*/ 16 w 36"/>
                  <a:gd name="T85" fmla="*/ 4 h 60"/>
                  <a:gd name="T86" fmla="*/ 14 w 36"/>
                  <a:gd name="T87" fmla="*/ 6 h 60"/>
                  <a:gd name="T88" fmla="*/ 12 w 36"/>
                  <a:gd name="T89" fmla="*/ 10 h 60"/>
                  <a:gd name="T90" fmla="*/ 10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2" y="22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4" y="14"/>
                    </a:lnTo>
                    <a:lnTo>
                      <a:pt x="36" y="20"/>
                    </a:lnTo>
                    <a:lnTo>
                      <a:pt x="36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0" y="52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4" y="60"/>
                    </a:lnTo>
                    <a:lnTo>
                      <a:pt x="8" y="56"/>
                    </a:lnTo>
                    <a:lnTo>
                      <a:pt x="6" y="50"/>
                    </a:lnTo>
                    <a:lnTo>
                      <a:pt x="2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10" y="42"/>
                    </a:lnTo>
                    <a:lnTo>
                      <a:pt x="12" y="52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0" y="56"/>
                    </a:lnTo>
                    <a:lnTo>
                      <a:pt x="24" y="56"/>
                    </a:lnTo>
                    <a:lnTo>
                      <a:pt x="26" y="52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2"/>
                    </a:lnTo>
                    <a:lnTo>
                      <a:pt x="26" y="6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04" name="Rectangle 103"/>
              <p:cNvSpPr>
                <a:spLocks noChangeArrowheads="1"/>
              </p:cNvSpPr>
              <p:nvPr/>
            </p:nvSpPr>
            <p:spPr bwMode="auto">
              <a:xfrm>
                <a:off x="3080" y="2336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5" name="Freeform 104"/>
              <p:cNvSpPr>
                <a:spLocks noEditPoints="1"/>
              </p:cNvSpPr>
              <p:nvPr/>
            </p:nvSpPr>
            <p:spPr bwMode="auto">
              <a:xfrm>
                <a:off x="3226" y="2354"/>
                <a:ext cx="38" cy="60"/>
              </a:xfrm>
              <a:custGeom>
                <a:avLst/>
                <a:gdLst>
                  <a:gd name="T0" fmla="*/ 36 w 38"/>
                  <a:gd name="T1" fmla="*/ 0 h 60"/>
                  <a:gd name="T2" fmla="*/ 36 w 38"/>
                  <a:gd name="T3" fmla="*/ 2 h 60"/>
                  <a:gd name="T4" fmla="*/ 32 w 38"/>
                  <a:gd name="T5" fmla="*/ 2 h 60"/>
                  <a:gd name="T6" fmla="*/ 28 w 38"/>
                  <a:gd name="T7" fmla="*/ 4 h 60"/>
                  <a:gd name="T8" fmla="*/ 24 w 38"/>
                  <a:gd name="T9" fmla="*/ 6 h 60"/>
                  <a:gd name="T10" fmla="*/ 20 w 38"/>
                  <a:gd name="T11" fmla="*/ 10 h 60"/>
                  <a:gd name="T12" fmla="*/ 18 w 38"/>
                  <a:gd name="T13" fmla="*/ 12 h 60"/>
                  <a:gd name="T14" fmla="*/ 14 w 38"/>
                  <a:gd name="T15" fmla="*/ 16 h 60"/>
                  <a:gd name="T16" fmla="*/ 12 w 38"/>
                  <a:gd name="T17" fmla="*/ 22 h 60"/>
                  <a:gd name="T18" fmla="*/ 10 w 38"/>
                  <a:gd name="T19" fmla="*/ 26 h 60"/>
                  <a:gd name="T20" fmla="*/ 16 w 38"/>
                  <a:gd name="T21" fmla="*/ 24 h 60"/>
                  <a:gd name="T22" fmla="*/ 22 w 38"/>
                  <a:gd name="T23" fmla="*/ 22 h 60"/>
                  <a:gd name="T24" fmla="*/ 28 w 38"/>
                  <a:gd name="T25" fmla="*/ 24 h 60"/>
                  <a:gd name="T26" fmla="*/ 34 w 38"/>
                  <a:gd name="T27" fmla="*/ 28 h 60"/>
                  <a:gd name="T28" fmla="*/ 36 w 38"/>
                  <a:gd name="T29" fmla="*/ 32 h 60"/>
                  <a:gd name="T30" fmla="*/ 38 w 38"/>
                  <a:gd name="T31" fmla="*/ 40 h 60"/>
                  <a:gd name="T32" fmla="*/ 36 w 38"/>
                  <a:gd name="T33" fmla="*/ 46 h 60"/>
                  <a:gd name="T34" fmla="*/ 32 w 38"/>
                  <a:gd name="T35" fmla="*/ 52 h 60"/>
                  <a:gd name="T36" fmla="*/ 30 w 38"/>
                  <a:gd name="T37" fmla="*/ 56 h 60"/>
                  <a:gd name="T38" fmla="*/ 24 w 38"/>
                  <a:gd name="T39" fmla="*/ 60 h 60"/>
                  <a:gd name="T40" fmla="*/ 18 w 38"/>
                  <a:gd name="T41" fmla="*/ 60 h 60"/>
                  <a:gd name="T42" fmla="*/ 14 w 38"/>
                  <a:gd name="T43" fmla="*/ 60 h 60"/>
                  <a:gd name="T44" fmla="*/ 8 w 38"/>
                  <a:gd name="T45" fmla="*/ 56 h 60"/>
                  <a:gd name="T46" fmla="*/ 4 w 38"/>
                  <a:gd name="T47" fmla="*/ 50 h 60"/>
                  <a:gd name="T48" fmla="*/ 2 w 38"/>
                  <a:gd name="T49" fmla="*/ 44 h 60"/>
                  <a:gd name="T50" fmla="*/ 0 w 38"/>
                  <a:gd name="T51" fmla="*/ 36 h 60"/>
                  <a:gd name="T52" fmla="*/ 2 w 38"/>
                  <a:gd name="T53" fmla="*/ 28 h 60"/>
                  <a:gd name="T54" fmla="*/ 4 w 38"/>
                  <a:gd name="T55" fmla="*/ 22 h 60"/>
                  <a:gd name="T56" fmla="*/ 8 w 38"/>
                  <a:gd name="T57" fmla="*/ 14 h 60"/>
                  <a:gd name="T58" fmla="*/ 12 w 38"/>
                  <a:gd name="T59" fmla="*/ 10 h 60"/>
                  <a:gd name="T60" fmla="*/ 18 w 38"/>
                  <a:gd name="T61" fmla="*/ 4 h 60"/>
                  <a:gd name="T62" fmla="*/ 24 w 38"/>
                  <a:gd name="T63" fmla="*/ 2 h 60"/>
                  <a:gd name="T64" fmla="*/ 30 w 38"/>
                  <a:gd name="T65" fmla="*/ 0 h 60"/>
                  <a:gd name="T66" fmla="*/ 34 w 38"/>
                  <a:gd name="T67" fmla="*/ 0 h 60"/>
                  <a:gd name="T68" fmla="*/ 36 w 38"/>
                  <a:gd name="T69" fmla="*/ 0 h 60"/>
                  <a:gd name="T70" fmla="*/ 10 w 38"/>
                  <a:gd name="T71" fmla="*/ 30 h 60"/>
                  <a:gd name="T72" fmla="*/ 10 w 38"/>
                  <a:gd name="T73" fmla="*/ 36 h 60"/>
                  <a:gd name="T74" fmla="*/ 10 w 38"/>
                  <a:gd name="T75" fmla="*/ 40 h 60"/>
                  <a:gd name="T76" fmla="*/ 10 w 38"/>
                  <a:gd name="T77" fmla="*/ 44 h 60"/>
                  <a:gd name="T78" fmla="*/ 10 w 38"/>
                  <a:gd name="T79" fmla="*/ 48 h 60"/>
                  <a:gd name="T80" fmla="*/ 12 w 38"/>
                  <a:gd name="T81" fmla="*/ 52 h 60"/>
                  <a:gd name="T82" fmla="*/ 14 w 38"/>
                  <a:gd name="T83" fmla="*/ 56 h 60"/>
                  <a:gd name="T84" fmla="*/ 18 w 38"/>
                  <a:gd name="T85" fmla="*/ 56 h 60"/>
                  <a:gd name="T86" fmla="*/ 20 w 38"/>
                  <a:gd name="T87" fmla="*/ 58 h 60"/>
                  <a:gd name="T88" fmla="*/ 24 w 38"/>
                  <a:gd name="T89" fmla="*/ 56 h 60"/>
                  <a:gd name="T90" fmla="*/ 26 w 38"/>
                  <a:gd name="T91" fmla="*/ 54 h 60"/>
                  <a:gd name="T92" fmla="*/ 28 w 38"/>
                  <a:gd name="T93" fmla="*/ 50 h 60"/>
                  <a:gd name="T94" fmla="*/ 30 w 38"/>
                  <a:gd name="T95" fmla="*/ 44 h 60"/>
                  <a:gd name="T96" fmla="*/ 28 w 38"/>
                  <a:gd name="T97" fmla="*/ 38 h 60"/>
                  <a:gd name="T98" fmla="*/ 26 w 38"/>
                  <a:gd name="T99" fmla="*/ 32 h 60"/>
                  <a:gd name="T100" fmla="*/ 24 w 38"/>
                  <a:gd name="T101" fmla="*/ 28 h 60"/>
                  <a:gd name="T102" fmla="*/ 18 w 38"/>
                  <a:gd name="T103" fmla="*/ 26 h 60"/>
                  <a:gd name="T104" fmla="*/ 16 w 38"/>
                  <a:gd name="T105" fmla="*/ 26 h 60"/>
                  <a:gd name="T106" fmla="*/ 16 w 38"/>
                  <a:gd name="T107" fmla="*/ 28 h 60"/>
                  <a:gd name="T108" fmla="*/ 14 w 38"/>
                  <a:gd name="T109" fmla="*/ 28 h 60"/>
                  <a:gd name="T110" fmla="*/ 10 w 38"/>
                  <a:gd name="T111" fmla="*/ 30 h 6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8"/>
                  <a:gd name="T169" fmla="*/ 0 h 60"/>
                  <a:gd name="T170" fmla="*/ 38 w 38"/>
                  <a:gd name="T171" fmla="*/ 60 h 6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8" h="60">
                    <a:moveTo>
                      <a:pt x="36" y="0"/>
                    </a:moveTo>
                    <a:lnTo>
                      <a:pt x="36" y="2"/>
                    </a:lnTo>
                    <a:lnTo>
                      <a:pt x="32" y="2"/>
                    </a:lnTo>
                    <a:lnTo>
                      <a:pt x="28" y="4"/>
                    </a:lnTo>
                    <a:lnTo>
                      <a:pt x="24" y="6"/>
                    </a:lnTo>
                    <a:lnTo>
                      <a:pt x="20" y="10"/>
                    </a:lnTo>
                    <a:lnTo>
                      <a:pt x="18" y="12"/>
                    </a:lnTo>
                    <a:lnTo>
                      <a:pt x="14" y="16"/>
                    </a:lnTo>
                    <a:lnTo>
                      <a:pt x="12" y="22"/>
                    </a:lnTo>
                    <a:lnTo>
                      <a:pt x="10" y="26"/>
                    </a:lnTo>
                    <a:lnTo>
                      <a:pt x="16" y="24"/>
                    </a:lnTo>
                    <a:lnTo>
                      <a:pt x="22" y="22"/>
                    </a:lnTo>
                    <a:lnTo>
                      <a:pt x="28" y="24"/>
                    </a:lnTo>
                    <a:lnTo>
                      <a:pt x="34" y="28"/>
                    </a:lnTo>
                    <a:lnTo>
                      <a:pt x="36" y="32"/>
                    </a:lnTo>
                    <a:lnTo>
                      <a:pt x="38" y="40"/>
                    </a:lnTo>
                    <a:lnTo>
                      <a:pt x="36" y="46"/>
                    </a:lnTo>
                    <a:lnTo>
                      <a:pt x="32" y="52"/>
                    </a:lnTo>
                    <a:lnTo>
                      <a:pt x="30" y="56"/>
                    </a:lnTo>
                    <a:lnTo>
                      <a:pt x="24" y="60"/>
                    </a:lnTo>
                    <a:lnTo>
                      <a:pt x="18" y="60"/>
                    </a:lnTo>
                    <a:lnTo>
                      <a:pt x="14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2" y="44"/>
                    </a:lnTo>
                    <a:lnTo>
                      <a:pt x="0" y="36"/>
                    </a:lnTo>
                    <a:lnTo>
                      <a:pt x="2" y="28"/>
                    </a:lnTo>
                    <a:lnTo>
                      <a:pt x="4" y="22"/>
                    </a:lnTo>
                    <a:lnTo>
                      <a:pt x="8" y="14"/>
                    </a:lnTo>
                    <a:lnTo>
                      <a:pt x="12" y="10"/>
                    </a:lnTo>
                    <a:lnTo>
                      <a:pt x="18" y="4"/>
                    </a:lnTo>
                    <a:lnTo>
                      <a:pt x="24" y="2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6" y="0"/>
                    </a:lnTo>
                    <a:close/>
                    <a:moveTo>
                      <a:pt x="10" y="30"/>
                    </a:moveTo>
                    <a:lnTo>
                      <a:pt x="10" y="36"/>
                    </a:lnTo>
                    <a:lnTo>
                      <a:pt x="10" y="40"/>
                    </a:lnTo>
                    <a:lnTo>
                      <a:pt x="10" y="44"/>
                    </a:lnTo>
                    <a:lnTo>
                      <a:pt x="10" y="48"/>
                    </a:lnTo>
                    <a:lnTo>
                      <a:pt x="12" y="52"/>
                    </a:lnTo>
                    <a:lnTo>
                      <a:pt x="14" y="56"/>
                    </a:lnTo>
                    <a:lnTo>
                      <a:pt x="18" y="56"/>
                    </a:lnTo>
                    <a:lnTo>
                      <a:pt x="20" y="58"/>
                    </a:lnTo>
                    <a:lnTo>
                      <a:pt x="24" y="56"/>
                    </a:lnTo>
                    <a:lnTo>
                      <a:pt x="26" y="54"/>
                    </a:lnTo>
                    <a:lnTo>
                      <a:pt x="28" y="50"/>
                    </a:lnTo>
                    <a:lnTo>
                      <a:pt x="30" y="44"/>
                    </a:lnTo>
                    <a:lnTo>
                      <a:pt x="28" y="38"/>
                    </a:lnTo>
                    <a:lnTo>
                      <a:pt x="26" y="32"/>
                    </a:lnTo>
                    <a:lnTo>
                      <a:pt x="24" y="28"/>
                    </a:lnTo>
                    <a:lnTo>
                      <a:pt x="18" y="26"/>
                    </a:lnTo>
                    <a:lnTo>
                      <a:pt x="16" y="26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06" name="Rectangle 105"/>
              <p:cNvSpPr>
                <a:spLocks noChangeArrowheads="1"/>
              </p:cNvSpPr>
              <p:nvPr/>
            </p:nvSpPr>
            <p:spPr bwMode="auto">
              <a:xfrm>
                <a:off x="3528" y="2336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7" name="Freeform 106"/>
              <p:cNvSpPr>
                <a:spLocks noEditPoints="1"/>
              </p:cNvSpPr>
              <p:nvPr/>
            </p:nvSpPr>
            <p:spPr bwMode="auto">
              <a:xfrm>
                <a:off x="3672" y="2354"/>
                <a:ext cx="34" cy="60"/>
              </a:xfrm>
              <a:custGeom>
                <a:avLst/>
                <a:gdLst>
                  <a:gd name="T0" fmla="*/ 6 w 34"/>
                  <a:gd name="T1" fmla="*/ 24 h 60"/>
                  <a:gd name="T2" fmla="*/ 2 w 34"/>
                  <a:gd name="T3" fmla="*/ 18 h 60"/>
                  <a:gd name="T4" fmla="*/ 2 w 34"/>
                  <a:gd name="T5" fmla="*/ 8 h 60"/>
                  <a:gd name="T6" fmla="*/ 12 w 34"/>
                  <a:gd name="T7" fmla="*/ 0 h 60"/>
                  <a:gd name="T8" fmla="*/ 24 w 34"/>
                  <a:gd name="T9" fmla="*/ 0 h 60"/>
                  <a:gd name="T10" fmla="*/ 32 w 34"/>
                  <a:gd name="T11" fmla="*/ 8 h 60"/>
                  <a:gd name="T12" fmla="*/ 34 w 34"/>
                  <a:gd name="T13" fmla="*/ 16 h 60"/>
                  <a:gd name="T14" fmla="*/ 28 w 34"/>
                  <a:gd name="T15" fmla="*/ 22 h 60"/>
                  <a:gd name="T16" fmla="*/ 28 w 34"/>
                  <a:gd name="T17" fmla="*/ 32 h 60"/>
                  <a:gd name="T18" fmla="*/ 34 w 34"/>
                  <a:gd name="T19" fmla="*/ 40 h 60"/>
                  <a:gd name="T20" fmla="*/ 34 w 34"/>
                  <a:gd name="T21" fmla="*/ 52 h 60"/>
                  <a:gd name="T22" fmla="*/ 24 w 34"/>
                  <a:gd name="T23" fmla="*/ 60 h 60"/>
                  <a:gd name="T24" fmla="*/ 12 w 34"/>
                  <a:gd name="T25" fmla="*/ 60 h 60"/>
                  <a:gd name="T26" fmla="*/ 4 w 34"/>
                  <a:gd name="T27" fmla="*/ 56 h 60"/>
                  <a:gd name="T28" fmla="*/ 0 w 34"/>
                  <a:gd name="T29" fmla="*/ 46 h 60"/>
                  <a:gd name="T30" fmla="*/ 4 w 34"/>
                  <a:gd name="T31" fmla="*/ 38 h 60"/>
                  <a:gd name="T32" fmla="*/ 12 w 34"/>
                  <a:gd name="T33" fmla="*/ 30 h 60"/>
                  <a:gd name="T34" fmla="*/ 22 w 34"/>
                  <a:gd name="T35" fmla="*/ 22 h 60"/>
                  <a:gd name="T36" fmla="*/ 26 w 34"/>
                  <a:gd name="T37" fmla="*/ 16 h 60"/>
                  <a:gd name="T38" fmla="*/ 24 w 34"/>
                  <a:gd name="T39" fmla="*/ 8 h 60"/>
                  <a:gd name="T40" fmla="*/ 20 w 34"/>
                  <a:gd name="T41" fmla="*/ 4 h 60"/>
                  <a:gd name="T42" fmla="*/ 14 w 34"/>
                  <a:gd name="T43" fmla="*/ 4 h 60"/>
                  <a:gd name="T44" fmla="*/ 10 w 34"/>
                  <a:gd name="T45" fmla="*/ 8 h 60"/>
                  <a:gd name="T46" fmla="*/ 10 w 34"/>
                  <a:gd name="T47" fmla="*/ 14 h 60"/>
                  <a:gd name="T48" fmla="*/ 12 w 34"/>
                  <a:gd name="T49" fmla="*/ 18 h 60"/>
                  <a:gd name="T50" fmla="*/ 20 w 34"/>
                  <a:gd name="T51" fmla="*/ 26 h 60"/>
                  <a:gd name="T52" fmla="*/ 12 w 34"/>
                  <a:gd name="T53" fmla="*/ 34 h 60"/>
                  <a:gd name="T54" fmla="*/ 10 w 34"/>
                  <a:gd name="T55" fmla="*/ 42 h 60"/>
                  <a:gd name="T56" fmla="*/ 10 w 34"/>
                  <a:gd name="T57" fmla="*/ 50 h 60"/>
                  <a:gd name="T58" fmla="*/ 14 w 34"/>
                  <a:gd name="T59" fmla="*/ 56 h 60"/>
                  <a:gd name="T60" fmla="*/ 22 w 34"/>
                  <a:gd name="T61" fmla="*/ 56 h 60"/>
                  <a:gd name="T62" fmla="*/ 26 w 34"/>
                  <a:gd name="T63" fmla="*/ 52 h 60"/>
                  <a:gd name="T64" fmla="*/ 26 w 34"/>
                  <a:gd name="T65" fmla="*/ 46 h 60"/>
                  <a:gd name="T66" fmla="*/ 22 w 34"/>
                  <a:gd name="T67" fmla="*/ 40 h 60"/>
                  <a:gd name="T68" fmla="*/ 14 w 34"/>
                  <a:gd name="T69" fmla="*/ 32 h 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"/>
                  <a:gd name="T106" fmla="*/ 0 h 60"/>
                  <a:gd name="T107" fmla="*/ 34 w 34"/>
                  <a:gd name="T108" fmla="*/ 60 h 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" h="60">
                    <a:moveTo>
                      <a:pt x="12" y="30"/>
                    </a:moveTo>
                    <a:lnTo>
                      <a:pt x="6" y="24"/>
                    </a:lnTo>
                    <a:lnTo>
                      <a:pt x="4" y="20"/>
                    </a:lnTo>
                    <a:lnTo>
                      <a:pt x="2" y="18"/>
                    </a:lnTo>
                    <a:lnTo>
                      <a:pt x="2" y="14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4"/>
                    </a:lnTo>
                    <a:lnTo>
                      <a:pt x="32" y="8"/>
                    </a:lnTo>
                    <a:lnTo>
                      <a:pt x="34" y="12"/>
                    </a:lnTo>
                    <a:lnTo>
                      <a:pt x="34" y="16"/>
                    </a:lnTo>
                    <a:lnTo>
                      <a:pt x="32" y="20"/>
                    </a:lnTo>
                    <a:lnTo>
                      <a:pt x="28" y="22"/>
                    </a:lnTo>
                    <a:lnTo>
                      <a:pt x="22" y="28"/>
                    </a:lnTo>
                    <a:lnTo>
                      <a:pt x="28" y="32"/>
                    </a:lnTo>
                    <a:lnTo>
                      <a:pt x="32" y="36"/>
                    </a:lnTo>
                    <a:lnTo>
                      <a:pt x="34" y="40"/>
                    </a:lnTo>
                    <a:lnTo>
                      <a:pt x="34" y="46"/>
                    </a:lnTo>
                    <a:lnTo>
                      <a:pt x="34" y="52"/>
                    </a:lnTo>
                    <a:lnTo>
                      <a:pt x="30" y="56"/>
                    </a:lnTo>
                    <a:lnTo>
                      <a:pt x="24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8"/>
                    </a:lnTo>
                    <a:lnTo>
                      <a:pt x="4" y="56"/>
                    </a:lnTo>
                    <a:lnTo>
                      <a:pt x="2" y="50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8"/>
                    </a:lnTo>
                    <a:lnTo>
                      <a:pt x="6" y="34"/>
                    </a:lnTo>
                    <a:lnTo>
                      <a:pt x="12" y="30"/>
                    </a:lnTo>
                    <a:close/>
                    <a:moveTo>
                      <a:pt x="20" y="26"/>
                    </a:moveTo>
                    <a:lnTo>
                      <a:pt x="22" y="22"/>
                    </a:lnTo>
                    <a:lnTo>
                      <a:pt x="24" y="18"/>
                    </a:lnTo>
                    <a:lnTo>
                      <a:pt x="26" y="16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4" y="6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0" y="8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10" y="16"/>
                    </a:lnTo>
                    <a:lnTo>
                      <a:pt x="12" y="18"/>
                    </a:lnTo>
                    <a:lnTo>
                      <a:pt x="14" y="20"/>
                    </a:lnTo>
                    <a:lnTo>
                      <a:pt x="20" y="26"/>
                    </a:lnTo>
                    <a:close/>
                    <a:moveTo>
                      <a:pt x="14" y="32"/>
                    </a:moveTo>
                    <a:lnTo>
                      <a:pt x="12" y="34"/>
                    </a:lnTo>
                    <a:lnTo>
                      <a:pt x="10" y="38"/>
                    </a:lnTo>
                    <a:lnTo>
                      <a:pt x="10" y="42"/>
                    </a:lnTo>
                    <a:lnTo>
                      <a:pt x="10" y="46"/>
                    </a:lnTo>
                    <a:lnTo>
                      <a:pt x="10" y="50"/>
                    </a:lnTo>
                    <a:lnTo>
                      <a:pt x="12" y="54"/>
                    </a:lnTo>
                    <a:lnTo>
                      <a:pt x="14" y="56"/>
                    </a:lnTo>
                    <a:lnTo>
                      <a:pt x="18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52"/>
                    </a:lnTo>
                    <a:lnTo>
                      <a:pt x="26" y="48"/>
                    </a:lnTo>
                    <a:lnTo>
                      <a:pt x="26" y="46"/>
                    </a:lnTo>
                    <a:lnTo>
                      <a:pt x="24" y="44"/>
                    </a:lnTo>
                    <a:lnTo>
                      <a:pt x="22" y="40"/>
                    </a:lnTo>
                    <a:lnTo>
                      <a:pt x="20" y="36"/>
                    </a:lnTo>
                    <a:lnTo>
                      <a:pt x="14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08" name="Rectangle 107"/>
              <p:cNvSpPr>
                <a:spLocks noChangeArrowheads="1"/>
              </p:cNvSpPr>
              <p:nvPr/>
            </p:nvSpPr>
            <p:spPr bwMode="auto">
              <a:xfrm>
                <a:off x="3848" y="2336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9" name="Freeform 108"/>
              <p:cNvSpPr>
                <a:spLocks noEditPoints="1"/>
              </p:cNvSpPr>
              <p:nvPr/>
            </p:nvSpPr>
            <p:spPr bwMode="auto">
              <a:xfrm>
                <a:off x="3994" y="2354"/>
                <a:ext cx="36" cy="60"/>
              </a:xfrm>
              <a:custGeom>
                <a:avLst/>
                <a:gdLst>
                  <a:gd name="T0" fmla="*/ 36 w 36"/>
                  <a:gd name="T1" fmla="*/ 0 h 60"/>
                  <a:gd name="T2" fmla="*/ 36 w 36"/>
                  <a:gd name="T3" fmla="*/ 2 h 60"/>
                  <a:gd name="T4" fmla="*/ 30 w 36"/>
                  <a:gd name="T5" fmla="*/ 2 h 60"/>
                  <a:gd name="T6" fmla="*/ 26 w 36"/>
                  <a:gd name="T7" fmla="*/ 4 h 60"/>
                  <a:gd name="T8" fmla="*/ 22 w 36"/>
                  <a:gd name="T9" fmla="*/ 6 h 60"/>
                  <a:gd name="T10" fmla="*/ 20 w 36"/>
                  <a:gd name="T11" fmla="*/ 10 h 60"/>
                  <a:gd name="T12" fmla="*/ 16 w 36"/>
                  <a:gd name="T13" fmla="*/ 12 h 60"/>
                  <a:gd name="T14" fmla="*/ 14 w 36"/>
                  <a:gd name="T15" fmla="*/ 16 h 60"/>
                  <a:gd name="T16" fmla="*/ 12 w 36"/>
                  <a:gd name="T17" fmla="*/ 22 h 60"/>
                  <a:gd name="T18" fmla="*/ 10 w 36"/>
                  <a:gd name="T19" fmla="*/ 26 h 60"/>
                  <a:gd name="T20" fmla="*/ 16 w 36"/>
                  <a:gd name="T21" fmla="*/ 24 h 60"/>
                  <a:gd name="T22" fmla="*/ 22 w 36"/>
                  <a:gd name="T23" fmla="*/ 22 h 60"/>
                  <a:gd name="T24" fmla="*/ 28 w 36"/>
                  <a:gd name="T25" fmla="*/ 24 h 60"/>
                  <a:gd name="T26" fmla="*/ 32 w 36"/>
                  <a:gd name="T27" fmla="*/ 28 h 60"/>
                  <a:gd name="T28" fmla="*/ 36 w 36"/>
                  <a:gd name="T29" fmla="*/ 32 h 60"/>
                  <a:gd name="T30" fmla="*/ 36 w 36"/>
                  <a:gd name="T31" fmla="*/ 40 h 60"/>
                  <a:gd name="T32" fmla="*/ 36 w 36"/>
                  <a:gd name="T33" fmla="*/ 46 h 60"/>
                  <a:gd name="T34" fmla="*/ 32 w 36"/>
                  <a:gd name="T35" fmla="*/ 52 h 60"/>
                  <a:gd name="T36" fmla="*/ 28 w 36"/>
                  <a:gd name="T37" fmla="*/ 56 h 60"/>
                  <a:gd name="T38" fmla="*/ 24 w 36"/>
                  <a:gd name="T39" fmla="*/ 60 h 60"/>
                  <a:gd name="T40" fmla="*/ 18 w 36"/>
                  <a:gd name="T41" fmla="*/ 60 h 60"/>
                  <a:gd name="T42" fmla="*/ 12 w 36"/>
                  <a:gd name="T43" fmla="*/ 60 h 60"/>
                  <a:gd name="T44" fmla="*/ 8 w 36"/>
                  <a:gd name="T45" fmla="*/ 56 h 60"/>
                  <a:gd name="T46" fmla="*/ 4 w 36"/>
                  <a:gd name="T47" fmla="*/ 50 h 60"/>
                  <a:gd name="T48" fmla="*/ 2 w 36"/>
                  <a:gd name="T49" fmla="*/ 44 h 60"/>
                  <a:gd name="T50" fmla="*/ 0 w 36"/>
                  <a:gd name="T51" fmla="*/ 36 h 60"/>
                  <a:gd name="T52" fmla="*/ 0 w 36"/>
                  <a:gd name="T53" fmla="*/ 28 h 60"/>
                  <a:gd name="T54" fmla="*/ 4 w 36"/>
                  <a:gd name="T55" fmla="*/ 22 h 60"/>
                  <a:gd name="T56" fmla="*/ 8 w 36"/>
                  <a:gd name="T57" fmla="*/ 14 h 60"/>
                  <a:gd name="T58" fmla="*/ 12 w 36"/>
                  <a:gd name="T59" fmla="*/ 10 h 60"/>
                  <a:gd name="T60" fmla="*/ 18 w 36"/>
                  <a:gd name="T61" fmla="*/ 4 h 60"/>
                  <a:gd name="T62" fmla="*/ 24 w 36"/>
                  <a:gd name="T63" fmla="*/ 2 h 60"/>
                  <a:gd name="T64" fmla="*/ 28 w 36"/>
                  <a:gd name="T65" fmla="*/ 0 h 60"/>
                  <a:gd name="T66" fmla="*/ 34 w 36"/>
                  <a:gd name="T67" fmla="*/ 0 h 60"/>
                  <a:gd name="T68" fmla="*/ 36 w 36"/>
                  <a:gd name="T69" fmla="*/ 0 h 60"/>
                  <a:gd name="T70" fmla="*/ 10 w 36"/>
                  <a:gd name="T71" fmla="*/ 30 h 60"/>
                  <a:gd name="T72" fmla="*/ 8 w 36"/>
                  <a:gd name="T73" fmla="*/ 36 h 60"/>
                  <a:gd name="T74" fmla="*/ 8 w 36"/>
                  <a:gd name="T75" fmla="*/ 40 h 60"/>
                  <a:gd name="T76" fmla="*/ 8 w 36"/>
                  <a:gd name="T77" fmla="*/ 44 h 60"/>
                  <a:gd name="T78" fmla="*/ 10 w 36"/>
                  <a:gd name="T79" fmla="*/ 48 h 60"/>
                  <a:gd name="T80" fmla="*/ 12 w 36"/>
                  <a:gd name="T81" fmla="*/ 52 h 60"/>
                  <a:gd name="T82" fmla="*/ 14 w 36"/>
                  <a:gd name="T83" fmla="*/ 56 h 60"/>
                  <a:gd name="T84" fmla="*/ 16 w 36"/>
                  <a:gd name="T85" fmla="*/ 56 h 60"/>
                  <a:gd name="T86" fmla="*/ 20 w 36"/>
                  <a:gd name="T87" fmla="*/ 58 h 60"/>
                  <a:gd name="T88" fmla="*/ 22 w 36"/>
                  <a:gd name="T89" fmla="*/ 56 h 60"/>
                  <a:gd name="T90" fmla="*/ 26 w 36"/>
                  <a:gd name="T91" fmla="*/ 54 h 60"/>
                  <a:gd name="T92" fmla="*/ 28 w 36"/>
                  <a:gd name="T93" fmla="*/ 50 h 60"/>
                  <a:gd name="T94" fmla="*/ 28 w 36"/>
                  <a:gd name="T95" fmla="*/ 44 h 60"/>
                  <a:gd name="T96" fmla="*/ 28 w 36"/>
                  <a:gd name="T97" fmla="*/ 38 h 60"/>
                  <a:gd name="T98" fmla="*/ 26 w 36"/>
                  <a:gd name="T99" fmla="*/ 32 h 60"/>
                  <a:gd name="T100" fmla="*/ 22 w 36"/>
                  <a:gd name="T101" fmla="*/ 28 h 60"/>
                  <a:gd name="T102" fmla="*/ 18 w 36"/>
                  <a:gd name="T103" fmla="*/ 26 h 60"/>
                  <a:gd name="T104" fmla="*/ 16 w 36"/>
                  <a:gd name="T105" fmla="*/ 26 h 60"/>
                  <a:gd name="T106" fmla="*/ 14 w 36"/>
                  <a:gd name="T107" fmla="*/ 28 h 60"/>
                  <a:gd name="T108" fmla="*/ 12 w 36"/>
                  <a:gd name="T109" fmla="*/ 28 h 60"/>
                  <a:gd name="T110" fmla="*/ 10 w 36"/>
                  <a:gd name="T111" fmla="*/ 30 h 6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6"/>
                  <a:gd name="T169" fmla="*/ 0 h 60"/>
                  <a:gd name="T170" fmla="*/ 36 w 36"/>
                  <a:gd name="T171" fmla="*/ 60 h 6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6" h="60">
                    <a:moveTo>
                      <a:pt x="36" y="0"/>
                    </a:moveTo>
                    <a:lnTo>
                      <a:pt x="36" y="2"/>
                    </a:lnTo>
                    <a:lnTo>
                      <a:pt x="30" y="2"/>
                    </a:lnTo>
                    <a:lnTo>
                      <a:pt x="26" y="4"/>
                    </a:lnTo>
                    <a:lnTo>
                      <a:pt x="22" y="6"/>
                    </a:lnTo>
                    <a:lnTo>
                      <a:pt x="20" y="10"/>
                    </a:lnTo>
                    <a:lnTo>
                      <a:pt x="16" y="12"/>
                    </a:lnTo>
                    <a:lnTo>
                      <a:pt x="14" y="16"/>
                    </a:lnTo>
                    <a:lnTo>
                      <a:pt x="12" y="22"/>
                    </a:lnTo>
                    <a:lnTo>
                      <a:pt x="10" y="26"/>
                    </a:lnTo>
                    <a:lnTo>
                      <a:pt x="16" y="24"/>
                    </a:lnTo>
                    <a:lnTo>
                      <a:pt x="22" y="22"/>
                    </a:lnTo>
                    <a:lnTo>
                      <a:pt x="28" y="24"/>
                    </a:lnTo>
                    <a:lnTo>
                      <a:pt x="32" y="28"/>
                    </a:lnTo>
                    <a:lnTo>
                      <a:pt x="36" y="32"/>
                    </a:lnTo>
                    <a:lnTo>
                      <a:pt x="36" y="40"/>
                    </a:lnTo>
                    <a:lnTo>
                      <a:pt x="36" y="46"/>
                    </a:lnTo>
                    <a:lnTo>
                      <a:pt x="32" y="52"/>
                    </a:lnTo>
                    <a:lnTo>
                      <a:pt x="28" y="56"/>
                    </a:lnTo>
                    <a:lnTo>
                      <a:pt x="24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2" y="44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4" y="22"/>
                    </a:lnTo>
                    <a:lnTo>
                      <a:pt x="8" y="14"/>
                    </a:lnTo>
                    <a:lnTo>
                      <a:pt x="12" y="10"/>
                    </a:lnTo>
                    <a:lnTo>
                      <a:pt x="18" y="4"/>
                    </a:lnTo>
                    <a:lnTo>
                      <a:pt x="24" y="2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36" y="0"/>
                    </a:lnTo>
                    <a:close/>
                    <a:moveTo>
                      <a:pt x="10" y="30"/>
                    </a:moveTo>
                    <a:lnTo>
                      <a:pt x="8" y="36"/>
                    </a:lnTo>
                    <a:lnTo>
                      <a:pt x="8" y="40"/>
                    </a:lnTo>
                    <a:lnTo>
                      <a:pt x="8" y="44"/>
                    </a:lnTo>
                    <a:lnTo>
                      <a:pt x="10" y="48"/>
                    </a:lnTo>
                    <a:lnTo>
                      <a:pt x="12" y="52"/>
                    </a:lnTo>
                    <a:lnTo>
                      <a:pt x="14" y="56"/>
                    </a:lnTo>
                    <a:lnTo>
                      <a:pt x="16" y="56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6" y="54"/>
                    </a:lnTo>
                    <a:lnTo>
                      <a:pt x="28" y="50"/>
                    </a:lnTo>
                    <a:lnTo>
                      <a:pt x="28" y="44"/>
                    </a:lnTo>
                    <a:lnTo>
                      <a:pt x="28" y="38"/>
                    </a:lnTo>
                    <a:lnTo>
                      <a:pt x="26" y="32"/>
                    </a:lnTo>
                    <a:lnTo>
                      <a:pt x="22" y="28"/>
                    </a:lnTo>
                    <a:lnTo>
                      <a:pt x="18" y="26"/>
                    </a:lnTo>
                    <a:lnTo>
                      <a:pt x="16" y="26"/>
                    </a:lnTo>
                    <a:lnTo>
                      <a:pt x="14" y="28"/>
                    </a:lnTo>
                    <a:lnTo>
                      <a:pt x="12" y="28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10" name="Rectangle 109"/>
              <p:cNvSpPr>
                <a:spLocks noChangeArrowheads="1"/>
              </p:cNvSpPr>
              <p:nvPr/>
            </p:nvSpPr>
            <p:spPr bwMode="auto">
              <a:xfrm>
                <a:off x="4200" y="2336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1" name="Rectangle 110"/>
              <p:cNvSpPr>
                <a:spLocks noChangeArrowheads="1"/>
              </p:cNvSpPr>
              <p:nvPr/>
            </p:nvSpPr>
            <p:spPr bwMode="auto">
              <a:xfrm>
                <a:off x="1552" y="244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2" name="Freeform 111"/>
              <p:cNvSpPr>
                <a:spLocks/>
              </p:cNvSpPr>
              <p:nvPr/>
            </p:nvSpPr>
            <p:spPr bwMode="auto">
              <a:xfrm>
                <a:off x="1584" y="2470"/>
                <a:ext cx="24" cy="52"/>
              </a:xfrm>
              <a:custGeom>
                <a:avLst/>
                <a:gdLst>
                  <a:gd name="T0" fmla="*/ 12 w 24"/>
                  <a:gd name="T1" fmla="*/ 0 h 52"/>
                  <a:gd name="T2" fmla="*/ 12 w 24"/>
                  <a:gd name="T3" fmla="*/ 12 h 52"/>
                  <a:gd name="T4" fmla="*/ 22 w 24"/>
                  <a:gd name="T5" fmla="*/ 12 h 52"/>
                  <a:gd name="T6" fmla="*/ 22 w 24"/>
                  <a:gd name="T7" fmla="*/ 16 h 52"/>
                  <a:gd name="T8" fmla="*/ 12 w 24"/>
                  <a:gd name="T9" fmla="*/ 16 h 52"/>
                  <a:gd name="T10" fmla="*/ 12 w 24"/>
                  <a:gd name="T11" fmla="*/ 40 h 52"/>
                  <a:gd name="T12" fmla="*/ 14 w 24"/>
                  <a:gd name="T13" fmla="*/ 44 h 52"/>
                  <a:gd name="T14" fmla="*/ 14 w 24"/>
                  <a:gd name="T15" fmla="*/ 46 h 52"/>
                  <a:gd name="T16" fmla="*/ 16 w 24"/>
                  <a:gd name="T17" fmla="*/ 46 h 52"/>
                  <a:gd name="T18" fmla="*/ 16 w 24"/>
                  <a:gd name="T19" fmla="*/ 48 h 52"/>
                  <a:gd name="T20" fmla="*/ 18 w 24"/>
                  <a:gd name="T21" fmla="*/ 48 h 52"/>
                  <a:gd name="T22" fmla="*/ 20 w 24"/>
                  <a:gd name="T23" fmla="*/ 46 h 52"/>
                  <a:gd name="T24" fmla="*/ 20 w 24"/>
                  <a:gd name="T25" fmla="*/ 46 h 52"/>
                  <a:gd name="T26" fmla="*/ 22 w 24"/>
                  <a:gd name="T27" fmla="*/ 44 h 52"/>
                  <a:gd name="T28" fmla="*/ 24 w 24"/>
                  <a:gd name="T29" fmla="*/ 44 h 52"/>
                  <a:gd name="T30" fmla="*/ 22 w 24"/>
                  <a:gd name="T31" fmla="*/ 48 h 52"/>
                  <a:gd name="T32" fmla="*/ 20 w 24"/>
                  <a:gd name="T33" fmla="*/ 50 h 52"/>
                  <a:gd name="T34" fmla="*/ 16 w 24"/>
                  <a:gd name="T35" fmla="*/ 52 h 52"/>
                  <a:gd name="T36" fmla="*/ 14 w 24"/>
                  <a:gd name="T37" fmla="*/ 52 h 52"/>
                  <a:gd name="T38" fmla="*/ 12 w 24"/>
                  <a:gd name="T39" fmla="*/ 52 h 52"/>
                  <a:gd name="T40" fmla="*/ 10 w 24"/>
                  <a:gd name="T41" fmla="*/ 52 h 52"/>
                  <a:gd name="T42" fmla="*/ 8 w 24"/>
                  <a:gd name="T43" fmla="*/ 50 h 52"/>
                  <a:gd name="T44" fmla="*/ 6 w 24"/>
                  <a:gd name="T45" fmla="*/ 48 h 52"/>
                  <a:gd name="T46" fmla="*/ 6 w 24"/>
                  <a:gd name="T47" fmla="*/ 46 h 52"/>
                  <a:gd name="T48" fmla="*/ 6 w 24"/>
                  <a:gd name="T49" fmla="*/ 42 h 52"/>
                  <a:gd name="T50" fmla="*/ 6 w 24"/>
                  <a:gd name="T51" fmla="*/ 16 h 52"/>
                  <a:gd name="T52" fmla="*/ 0 w 24"/>
                  <a:gd name="T53" fmla="*/ 16 h 52"/>
                  <a:gd name="T54" fmla="*/ 0 w 24"/>
                  <a:gd name="T55" fmla="*/ 14 h 52"/>
                  <a:gd name="T56" fmla="*/ 2 w 24"/>
                  <a:gd name="T57" fmla="*/ 12 h 52"/>
                  <a:gd name="T58" fmla="*/ 4 w 24"/>
                  <a:gd name="T59" fmla="*/ 10 h 52"/>
                  <a:gd name="T60" fmla="*/ 6 w 24"/>
                  <a:gd name="T61" fmla="*/ 8 h 52"/>
                  <a:gd name="T62" fmla="*/ 8 w 24"/>
                  <a:gd name="T63" fmla="*/ 6 h 52"/>
                  <a:gd name="T64" fmla="*/ 10 w 24"/>
                  <a:gd name="T65" fmla="*/ 4 h 52"/>
                  <a:gd name="T66" fmla="*/ 12 w 24"/>
                  <a:gd name="T67" fmla="*/ 0 h 52"/>
                  <a:gd name="T68" fmla="*/ 12 w 24"/>
                  <a:gd name="T69" fmla="*/ 0 h 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"/>
                  <a:gd name="T106" fmla="*/ 0 h 52"/>
                  <a:gd name="T107" fmla="*/ 24 w 24"/>
                  <a:gd name="T108" fmla="*/ 52 h 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" h="52">
                    <a:moveTo>
                      <a:pt x="12" y="0"/>
                    </a:moveTo>
                    <a:lnTo>
                      <a:pt x="12" y="12"/>
                    </a:lnTo>
                    <a:lnTo>
                      <a:pt x="22" y="12"/>
                    </a:lnTo>
                    <a:lnTo>
                      <a:pt x="22" y="16"/>
                    </a:lnTo>
                    <a:lnTo>
                      <a:pt x="12" y="16"/>
                    </a:lnTo>
                    <a:lnTo>
                      <a:pt x="12" y="40"/>
                    </a:lnTo>
                    <a:lnTo>
                      <a:pt x="14" y="44"/>
                    </a:lnTo>
                    <a:lnTo>
                      <a:pt x="14" y="46"/>
                    </a:lnTo>
                    <a:lnTo>
                      <a:pt x="16" y="46"/>
                    </a:lnTo>
                    <a:lnTo>
                      <a:pt x="16" y="48"/>
                    </a:lnTo>
                    <a:lnTo>
                      <a:pt x="18" y="48"/>
                    </a:lnTo>
                    <a:lnTo>
                      <a:pt x="20" y="46"/>
                    </a:lnTo>
                    <a:lnTo>
                      <a:pt x="22" y="44"/>
                    </a:lnTo>
                    <a:lnTo>
                      <a:pt x="24" y="44"/>
                    </a:lnTo>
                    <a:lnTo>
                      <a:pt x="22" y="48"/>
                    </a:lnTo>
                    <a:lnTo>
                      <a:pt x="20" y="50"/>
                    </a:lnTo>
                    <a:lnTo>
                      <a:pt x="16" y="52"/>
                    </a:lnTo>
                    <a:lnTo>
                      <a:pt x="14" y="52"/>
                    </a:lnTo>
                    <a:lnTo>
                      <a:pt x="12" y="52"/>
                    </a:lnTo>
                    <a:lnTo>
                      <a:pt x="10" y="52"/>
                    </a:lnTo>
                    <a:lnTo>
                      <a:pt x="8" y="50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6" y="42"/>
                    </a:lnTo>
                    <a:lnTo>
                      <a:pt x="6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13" name="Freeform 112"/>
              <p:cNvSpPr>
                <a:spLocks noEditPoints="1"/>
              </p:cNvSpPr>
              <p:nvPr/>
            </p:nvSpPr>
            <p:spPr bwMode="auto">
              <a:xfrm>
                <a:off x="1610" y="2482"/>
                <a:ext cx="38" cy="40"/>
              </a:xfrm>
              <a:custGeom>
                <a:avLst/>
                <a:gdLst>
                  <a:gd name="T0" fmla="*/ 20 w 38"/>
                  <a:gd name="T1" fmla="*/ 0 h 40"/>
                  <a:gd name="T2" fmla="*/ 24 w 38"/>
                  <a:gd name="T3" fmla="*/ 0 h 40"/>
                  <a:gd name="T4" fmla="*/ 30 w 38"/>
                  <a:gd name="T5" fmla="*/ 2 h 40"/>
                  <a:gd name="T6" fmla="*/ 34 w 38"/>
                  <a:gd name="T7" fmla="*/ 6 h 40"/>
                  <a:gd name="T8" fmla="*/ 36 w 38"/>
                  <a:gd name="T9" fmla="*/ 12 h 40"/>
                  <a:gd name="T10" fmla="*/ 38 w 38"/>
                  <a:gd name="T11" fmla="*/ 20 h 40"/>
                  <a:gd name="T12" fmla="*/ 38 w 38"/>
                  <a:gd name="T13" fmla="*/ 24 h 40"/>
                  <a:gd name="T14" fmla="*/ 36 w 38"/>
                  <a:gd name="T15" fmla="*/ 30 h 40"/>
                  <a:gd name="T16" fmla="*/ 32 w 38"/>
                  <a:gd name="T17" fmla="*/ 34 h 40"/>
                  <a:gd name="T18" fmla="*/ 28 w 38"/>
                  <a:gd name="T19" fmla="*/ 38 h 40"/>
                  <a:gd name="T20" fmla="*/ 24 w 38"/>
                  <a:gd name="T21" fmla="*/ 40 h 40"/>
                  <a:gd name="T22" fmla="*/ 18 w 38"/>
                  <a:gd name="T23" fmla="*/ 40 h 40"/>
                  <a:gd name="T24" fmla="*/ 14 w 38"/>
                  <a:gd name="T25" fmla="*/ 40 h 40"/>
                  <a:gd name="T26" fmla="*/ 8 w 38"/>
                  <a:gd name="T27" fmla="*/ 38 h 40"/>
                  <a:gd name="T28" fmla="*/ 4 w 38"/>
                  <a:gd name="T29" fmla="*/ 34 h 40"/>
                  <a:gd name="T30" fmla="*/ 2 w 38"/>
                  <a:gd name="T31" fmla="*/ 28 h 40"/>
                  <a:gd name="T32" fmla="*/ 0 w 38"/>
                  <a:gd name="T33" fmla="*/ 20 h 40"/>
                  <a:gd name="T34" fmla="*/ 2 w 38"/>
                  <a:gd name="T35" fmla="*/ 16 h 40"/>
                  <a:gd name="T36" fmla="*/ 4 w 38"/>
                  <a:gd name="T37" fmla="*/ 10 h 40"/>
                  <a:gd name="T38" fmla="*/ 6 w 38"/>
                  <a:gd name="T39" fmla="*/ 6 h 40"/>
                  <a:gd name="T40" fmla="*/ 10 w 38"/>
                  <a:gd name="T41" fmla="*/ 2 h 40"/>
                  <a:gd name="T42" fmla="*/ 14 w 38"/>
                  <a:gd name="T43" fmla="*/ 0 h 40"/>
                  <a:gd name="T44" fmla="*/ 20 w 38"/>
                  <a:gd name="T45" fmla="*/ 0 h 40"/>
                  <a:gd name="T46" fmla="*/ 18 w 38"/>
                  <a:gd name="T47" fmla="*/ 2 h 40"/>
                  <a:gd name="T48" fmla="*/ 16 w 38"/>
                  <a:gd name="T49" fmla="*/ 2 h 40"/>
                  <a:gd name="T50" fmla="*/ 14 w 38"/>
                  <a:gd name="T51" fmla="*/ 4 h 40"/>
                  <a:gd name="T52" fmla="*/ 10 w 38"/>
                  <a:gd name="T53" fmla="*/ 6 h 40"/>
                  <a:gd name="T54" fmla="*/ 10 w 38"/>
                  <a:gd name="T55" fmla="*/ 8 h 40"/>
                  <a:gd name="T56" fmla="*/ 8 w 38"/>
                  <a:gd name="T57" fmla="*/ 12 h 40"/>
                  <a:gd name="T58" fmla="*/ 8 w 38"/>
                  <a:gd name="T59" fmla="*/ 18 h 40"/>
                  <a:gd name="T60" fmla="*/ 8 w 38"/>
                  <a:gd name="T61" fmla="*/ 24 h 40"/>
                  <a:gd name="T62" fmla="*/ 12 w 38"/>
                  <a:gd name="T63" fmla="*/ 32 h 40"/>
                  <a:gd name="T64" fmla="*/ 14 w 38"/>
                  <a:gd name="T65" fmla="*/ 36 h 40"/>
                  <a:gd name="T66" fmla="*/ 16 w 38"/>
                  <a:gd name="T67" fmla="*/ 38 h 40"/>
                  <a:gd name="T68" fmla="*/ 20 w 38"/>
                  <a:gd name="T69" fmla="*/ 38 h 40"/>
                  <a:gd name="T70" fmla="*/ 24 w 38"/>
                  <a:gd name="T71" fmla="*/ 38 h 40"/>
                  <a:gd name="T72" fmla="*/ 28 w 38"/>
                  <a:gd name="T73" fmla="*/ 34 h 40"/>
                  <a:gd name="T74" fmla="*/ 30 w 38"/>
                  <a:gd name="T75" fmla="*/ 30 h 40"/>
                  <a:gd name="T76" fmla="*/ 30 w 38"/>
                  <a:gd name="T77" fmla="*/ 22 h 40"/>
                  <a:gd name="T78" fmla="*/ 30 w 38"/>
                  <a:gd name="T79" fmla="*/ 16 h 40"/>
                  <a:gd name="T80" fmla="*/ 28 w 38"/>
                  <a:gd name="T81" fmla="*/ 10 h 40"/>
                  <a:gd name="T82" fmla="*/ 26 w 38"/>
                  <a:gd name="T83" fmla="*/ 6 h 40"/>
                  <a:gd name="T84" fmla="*/ 22 w 38"/>
                  <a:gd name="T85" fmla="*/ 4 h 40"/>
                  <a:gd name="T86" fmla="*/ 18 w 38"/>
                  <a:gd name="T87" fmla="*/ 2 h 4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"/>
                  <a:gd name="T133" fmla="*/ 0 h 40"/>
                  <a:gd name="T134" fmla="*/ 38 w 38"/>
                  <a:gd name="T135" fmla="*/ 40 h 4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" h="40">
                    <a:moveTo>
                      <a:pt x="20" y="0"/>
                    </a:moveTo>
                    <a:lnTo>
                      <a:pt x="24" y="0"/>
                    </a:lnTo>
                    <a:lnTo>
                      <a:pt x="30" y="2"/>
                    </a:lnTo>
                    <a:lnTo>
                      <a:pt x="34" y="6"/>
                    </a:lnTo>
                    <a:lnTo>
                      <a:pt x="36" y="12"/>
                    </a:lnTo>
                    <a:lnTo>
                      <a:pt x="38" y="20"/>
                    </a:lnTo>
                    <a:lnTo>
                      <a:pt x="38" y="24"/>
                    </a:lnTo>
                    <a:lnTo>
                      <a:pt x="36" y="30"/>
                    </a:lnTo>
                    <a:lnTo>
                      <a:pt x="32" y="34"/>
                    </a:lnTo>
                    <a:lnTo>
                      <a:pt x="28" y="38"/>
                    </a:lnTo>
                    <a:lnTo>
                      <a:pt x="24" y="40"/>
                    </a:lnTo>
                    <a:lnTo>
                      <a:pt x="18" y="40"/>
                    </a:lnTo>
                    <a:lnTo>
                      <a:pt x="14" y="40"/>
                    </a:lnTo>
                    <a:lnTo>
                      <a:pt x="8" y="38"/>
                    </a:lnTo>
                    <a:lnTo>
                      <a:pt x="4" y="34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2" y="16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20" y="0"/>
                    </a:lnTo>
                    <a:close/>
                    <a:moveTo>
                      <a:pt x="18" y="2"/>
                    </a:moveTo>
                    <a:lnTo>
                      <a:pt x="16" y="2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8" y="12"/>
                    </a:lnTo>
                    <a:lnTo>
                      <a:pt x="8" y="18"/>
                    </a:lnTo>
                    <a:lnTo>
                      <a:pt x="8" y="24"/>
                    </a:lnTo>
                    <a:lnTo>
                      <a:pt x="12" y="32"/>
                    </a:lnTo>
                    <a:lnTo>
                      <a:pt x="14" y="36"/>
                    </a:lnTo>
                    <a:lnTo>
                      <a:pt x="16" y="38"/>
                    </a:lnTo>
                    <a:lnTo>
                      <a:pt x="20" y="38"/>
                    </a:lnTo>
                    <a:lnTo>
                      <a:pt x="24" y="38"/>
                    </a:lnTo>
                    <a:lnTo>
                      <a:pt x="28" y="34"/>
                    </a:lnTo>
                    <a:lnTo>
                      <a:pt x="30" y="30"/>
                    </a:lnTo>
                    <a:lnTo>
                      <a:pt x="30" y="22"/>
                    </a:lnTo>
                    <a:lnTo>
                      <a:pt x="30" y="16"/>
                    </a:lnTo>
                    <a:lnTo>
                      <a:pt x="28" y="10"/>
                    </a:lnTo>
                    <a:lnTo>
                      <a:pt x="26" y="6"/>
                    </a:lnTo>
                    <a:lnTo>
                      <a:pt x="22" y="4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14" name="Rectangle 113"/>
              <p:cNvSpPr>
                <a:spLocks noChangeArrowheads="1"/>
              </p:cNvSpPr>
              <p:nvPr/>
            </p:nvSpPr>
            <p:spPr bwMode="auto">
              <a:xfrm>
                <a:off x="1888" y="244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5" name="Rectangle 114"/>
              <p:cNvSpPr>
                <a:spLocks noChangeArrowheads="1"/>
              </p:cNvSpPr>
              <p:nvPr/>
            </p:nvSpPr>
            <p:spPr bwMode="auto">
              <a:xfrm>
                <a:off x="1904" y="244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6" name="Freeform 115"/>
              <p:cNvSpPr>
                <a:spLocks/>
              </p:cNvSpPr>
              <p:nvPr/>
            </p:nvSpPr>
            <p:spPr bwMode="auto">
              <a:xfrm>
                <a:off x="2048" y="2462"/>
                <a:ext cx="32" cy="60"/>
              </a:xfrm>
              <a:custGeom>
                <a:avLst/>
                <a:gdLst>
                  <a:gd name="T0" fmla="*/ 4 w 32"/>
                  <a:gd name="T1" fmla="*/ 8 h 60"/>
                  <a:gd name="T2" fmla="*/ 12 w 32"/>
                  <a:gd name="T3" fmla="*/ 2 h 60"/>
                  <a:gd name="T4" fmla="*/ 22 w 32"/>
                  <a:gd name="T5" fmla="*/ 2 h 60"/>
                  <a:gd name="T6" fmla="*/ 30 w 32"/>
                  <a:gd name="T7" fmla="*/ 8 h 60"/>
                  <a:gd name="T8" fmla="*/ 28 w 32"/>
                  <a:gd name="T9" fmla="*/ 16 h 60"/>
                  <a:gd name="T10" fmla="*/ 22 w 32"/>
                  <a:gd name="T11" fmla="*/ 26 h 60"/>
                  <a:gd name="T12" fmla="*/ 30 w 32"/>
                  <a:gd name="T13" fmla="*/ 32 h 60"/>
                  <a:gd name="T14" fmla="*/ 32 w 32"/>
                  <a:gd name="T15" fmla="*/ 40 h 60"/>
                  <a:gd name="T16" fmla="*/ 28 w 32"/>
                  <a:gd name="T17" fmla="*/ 54 h 60"/>
                  <a:gd name="T18" fmla="*/ 18 w 32"/>
                  <a:gd name="T19" fmla="*/ 60 h 60"/>
                  <a:gd name="T20" fmla="*/ 4 w 32"/>
                  <a:gd name="T21" fmla="*/ 60 h 60"/>
                  <a:gd name="T22" fmla="*/ 0 w 32"/>
                  <a:gd name="T23" fmla="*/ 58 h 60"/>
                  <a:gd name="T24" fmla="*/ 0 w 32"/>
                  <a:gd name="T25" fmla="*/ 56 h 60"/>
                  <a:gd name="T26" fmla="*/ 2 w 32"/>
                  <a:gd name="T27" fmla="*/ 54 h 60"/>
                  <a:gd name="T28" fmla="*/ 4 w 32"/>
                  <a:gd name="T29" fmla="*/ 54 h 60"/>
                  <a:gd name="T30" fmla="*/ 6 w 32"/>
                  <a:gd name="T31" fmla="*/ 54 h 60"/>
                  <a:gd name="T32" fmla="*/ 10 w 32"/>
                  <a:gd name="T33" fmla="*/ 56 h 60"/>
                  <a:gd name="T34" fmla="*/ 14 w 32"/>
                  <a:gd name="T35" fmla="*/ 56 h 60"/>
                  <a:gd name="T36" fmla="*/ 20 w 32"/>
                  <a:gd name="T37" fmla="*/ 56 h 60"/>
                  <a:gd name="T38" fmla="*/ 26 w 32"/>
                  <a:gd name="T39" fmla="*/ 50 h 60"/>
                  <a:gd name="T40" fmla="*/ 26 w 32"/>
                  <a:gd name="T41" fmla="*/ 42 h 60"/>
                  <a:gd name="T42" fmla="*/ 24 w 32"/>
                  <a:gd name="T43" fmla="*/ 36 h 60"/>
                  <a:gd name="T44" fmla="*/ 20 w 32"/>
                  <a:gd name="T45" fmla="*/ 34 h 60"/>
                  <a:gd name="T46" fmla="*/ 14 w 32"/>
                  <a:gd name="T47" fmla="*/ 30 h 60"/>
                  <a:gd name="T48" fmla="*/ 10 w 32"/>
                  <a:gd name="T49" fmla="*/ 30 h 60"/>
                  <a:gd name="T50" fmla="*/ 14 w 32"/>
                  <a:gd name="T51" fmla="*/ 28 h 60"/>
                  <a:gd name="T52" fmla="*/ 20 w 32"/>
                  <a:gd name="T53" fmla="*/ 24 h 60"/>
                  <a:gd name="T54" fmla="*/ 24 w 32"/>
                  <a:gd name="T55" fmla="*/ 20 h 60"/>
                  <a:gd name="T56" fmla="*/ 22 w 32"/>
                  <a:gd name="T57" fmla="*/ 12 h 60"/>
                  <a:gd name="T58" fmla="*/ 18 w 32"/>
                  <a:gd name="T59" fmla="*/ 6 h 60"/>
                  <a:gd name="T60" fmla="*/ 10 w 32"/>
                  <a:gd name="T61" fmla="*/ 6 h 60"/>
                  <a:gd name="T62" fmla="*/ 2 w 32"/>
                  <a:gd name="T63" fmla="*/ 12 h 6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2"/>
                  <a:gd name="T97" fmla="*/ 0 h 60"/>
                  <a:gd name="T98" fmla="*/ 32 w 32"/>
                  <a:gd name="T99" fmla="*/ 60 h 6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2" h="60">
                    <a:moveTo>
                      <a:pt x="0" y="12"/>
                    </a:moveTo>
                    <a:lnTo>
                      <a:pt x="4" y="8"/>
                    </a:lnTo>
                    <a:lnTo>
                      <a:pt x="6" y="4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22" y="2"/>
                    </a:lnTo>
                    <a:lnTo>
                      <a:pt x="28" y="4"/>
                    </a:lnTo>
                    <a:lnTo>
                      <a:pt x="30" y="8"/>
                    </a:lnTo>
                    <a:lnTo>
                      <a:pt x="30" y="12"/>
                    </a:lnTo>
                    <a:lnTo>
                      <a:pt x="28" y="16"/>
                    </a:lnTo>
                    <a:lnTo>
                      <a:pt x="26" y="20"/>
                    </a:lnTo>
                    <a:lnTo>
                      <a:pt x="22" y="26"/>
                    </a:lnTo>
                    <a:lnTo>
                      <a:pt x="26" y="28"/>
                    </a:lnTo>
                    <a:lnTo>
                      <a:pt x="30" y="32"/>
                    </a:lnTo>
                    <a:lnTo>
                      <a:pt x="32" y="36"/>
                    </a:lnTo>
                    <a:lnTo>
                      <a:pt x="32" y="40"/>
                    </a:lnTo>
                    <a:lnTo>
                      <a:pt x="32" y="48"/>
                    </a:lnTo>
                    <a:lnTo>
                      <a:pt x="28" y="54"/>
                    </a:lnTo>
                    <a:lnTo>
                      <a:pt x="24" y="58"/>
                    </a:lnTo>
                    <a:lnTo>
                      <a:pt x="18" y="60"/>
                    </a:lnTo>
                    <a:lnTo>
                      <a:pt x="10" y="60"/>
                    </a:lnTo>
                    <a:lnTo>
                      <a:pt x="4" y="60"/>
                    </a:lnTo>
                    <a:lnTo>
                      <a:pt x="2" y="60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4" y="54"/>
                    </a:lnTo>
                    <a:lnTo>
                      <a:pt x="6" y="54"/>
                    </a:lnTo>
                    <a:lnTo>
                      <a:pt x="8" y="56"/>
                    </a:lnTo>
                    <a:lnTo>
                      <a:pt x="10" y="56"/>
                    </a:lnTo>
                    <a:lnTo>
                      <a:pt x="12" y="56"/>
                    </a:lnTo>
                    <a:lnTo>
                      <a:pt x="14" y="56"/>
                    </a:lnTo>
                    <a:lnTo>
                      <a:pt x="16" y="58"/>
                    </a:lnTo>
                    <a:lnTo>
                      <a:pt x="20" y="56"/>
                    </a:lnTo>
                    <a:lnTo>
                      <a:pt x="24" y="54"/>
                    </a:lnTo>
                    <a:lnTo>
                      <a:pt x="26" y="50"/>
                    </a:lnTo>
                    <a:lnTo>
                      <a:pt x="26" y="46"/>
                    </a:lnTo>
                    <a:lnTo>
                      <a:pt x="26" y="42"/>
                    </a:lnTo>
                    <a:lnTo>
                      <a:pt x="24" y="38"/>
                    </a:lnTo>
                    <a:lnTo>
                      <a:pt x="24" y="36"/>
                    </a:lnTo>
                    <a:lnTo>
                      <a:pt x="22" y="36"/>
                    </a:lnTo>
                    <a:lnTo>
                      <a:pt x="20" y="34"/>
                    </a:lnTo>
                    <a:lnTo>
                      <a:pt x="18" y="32"/>
                    </a:lnTo>
                    <a:lnTo>
                      <a:pt x="14" y="30"/>
                    </a:lnTo>
                    <a:lnTo>
                      <a:pt x="12" y="30"/>
                    </a:lnTo>
                    <a:lnTo>
                      <a:pt x="10" y="30"/>
                    </a:lnTo>
                    <a:lnTo>
                      <a:pt x="14" y="28"/>
                    </a:lnTo>
                    <a:lnTo>
                      <a:pt x="16" y="28"/>
                    </a:lnTo>
                    <a:lnTo>
                      <a:pt x="20" y="24"/>
                    </a:lnTo>
                    <a:lnTo>
                      <a:pt x="22" y="22"/>
                    </a:lnTo>
                    <a:lnTo>
                      <a:pt x="24" y="20"/>
                    </a:lnTo>
                    <a:lnTo>
                      <a:pt x="24" y="16"/>
                    </a:lnTo>
                    <a:lnTo>
                      <a:pt x="22" y="12"/>
                    </a:lnTo>
                    <a:lnTo>
                      <a:pt x="20" y="8"/>
                    </a:lnTo>
                    <a:lnTo>
                      <a:pt x="18" y="6"/>
                    </a:lnTo>
                    <a:lnTo>
                      <a:pt x="14" y="6"/>
                    </a:lnTo>
                    <a:lnTo>
                      <a:pt x="10" y="6"/>
                    </a:lnTo>
                    <a:lnTo>
                      <a:pt x="6" y="10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17" name="Rectangle 116"/>
              <p:cNvSpPr>
                <a:spLocks noChangeArrowheads="1"/>
              </p:cNvSpPr>
              <p:nvPr/>
            </p:nvSpPr>
            <p:spPr bwMode="auto">
              <a:xfrm>
                <a:off x="2152" y="244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8" name="Freeform 117"/>
              <p:cNvSpPr>
                <a:spLocks noEditPoints="1"/>
              </p:cNvSpPr>
              <p:nvPr/>
            </p:nvSpPr>
            <p:spPr bwMode="auto">
              <a:xfrm>
                <a:off x="2298" y="2462"/>
                <a:ext cx="38" cy="60"/>
              </a:xfrm>
              <a:custGeom>
                <a:avLst/>
                <a:gdLst>
                  <a:gd name="T0" fmla="*/ 0 w 38"/>
                  <a:gd name="T1" fmla="*/ 30 h 60"/>
                  <a:gd name="T2" fmla="*/ 2 w 38"/>
                  <a:gd name="T3" fmla="*/ 22 h 60"/>
                  <a:gd name="T4" fmla="*/ 4 w 38"/>
                  <a:gd name="T5" fmla="*/ 14 h 60"/>
                  <a:gd name="T6" fmla="*/ 8 w 38"/>
                  <a:gd name="T7" fmla="*/ 8 h 60"/>
                  <a:gd name="T8" fmla="*/ 12 w 38"/>
                  <a:gd name="T9" fmla="*/ 4 h 60"/>
                  <a:gd name="T10" fmla="*/ 16 w 38"/>
                  <a:gd name="T11" fmla="*/ 2 h 60"/>
                  <a:gd name="T12" fmla="*/ 20 w 38"/>
                  <a:gd name="T13" fmla="*/ 0 h 60"/>
                  <a:gd name="T14" fmla="*/ 24 w 38"/>
                  <a:gd name="T15" fmla="*/ 2 h 60"/>
                  <a:gd name="T16" fmla="*/ 28 w 38"/>
                  <a:gd name="T17" fmla="*/ 4 h 60"/>
                  <a:gd name="T18" fmla="*/ 30 w 38"/>
                  <a:gd name="T19" fmla="*/ 8 h 60"/>
                  <a:gd name="T20" fmla="*/ 34 w 38"/>
                  <a:gd name="T21" fmla="*/ 14 h 60"/>
                  <a:gd name="T22" fmla="*/ 36 w 38"/>
                  <a:gd name="T23" fmla="*/ 22 h 60"/>
                  <a:gd name="T24" fmla="*/ 38 w 38"/>
                  <a:gd name="T25" fmla="*/ 30 h 60"/>
                  <a:gd name="T26" fmla="*/ 36 w 38"/>
                  <a:gd name="T27" fmla="*/ 40 h 60"/>
                  <a:gd name="T28" fmla="*/ 34 w 38"/>
                  <a:gd name="T29" fmla="*/ 48 h 60"/>
                  <a:gd name="T30" fmla="*/ 32 w 38"/>
                  <a:gd name="T31" fmla="*/ 54 h 60"/>
                  <a:gd name="T32" fmla="*/ 28 w 38"/>
                  <a:gd name="T33" fmla="*/ 58 h 60"/>
                  <a:gd name="T34" fmla="*/ 24 w 38"/>
                  <a:gd name="T35" fmla="*/ 60 h 60"/>
                  <a:gd name="T36" fmla="*/ 18 w 38"/>
                  <a:gd name="T37" fmla="*/ 60 h 60"/>
                  <a:gd name="T38" fmla="*/ 14 w 38"/>
                  <a:gd name="T39" fmla="*/ 60 h 60"/>
                  <a:gd name="T40" fmla="*/ 10 w 38"/>
                  <a:gd name="T41" fmla="*/ 56 h 60"/>
                  <a:gd name="T42" fmla="*/ 6 w 38"/>
                  <a:gd name="T43" fmla="*/ 50 h 60"/>
                  <a:gd name="T44" fmla="*/ 2 w 38"/>
                  <a:gd name="T45" fmla="*/ 42 h 60"/>
                  <a:gd name="T46" fmla="*/ 0 w 38"/>
                  <a:gd name="T47" fmla="*/ 30 h 60"/>
                  <a:gd name="T48" fmla="*/ 10 w 38"/>
                  <a:gd name="T49" fmla="*/ 32 h 60"/>
                  <a:gd name="T50" fmla="*/ 10 w 38"/>
                  <a:gd name="T51" fmla="*/ 42 h 60"/>
                  <a:gd name="T52" fmla="*/ 12 w 38"/>
                  <a:gd name="T53" fmla="*/ 52 h 60"/>
                  <a:gd name="T54" fmla="*/ 14 w 38"/>
                  <a:gd name="T55" fmla="*/ 56 h 60"/>
                  <a:gd name="T56" fmla="*/ 16 w 38"/>
                  <a:gd name="T57" fmla="*/ 58 h 60"/>
                  <a:gd name="T58" fmla="*/ 20 w 38"/>
                  <a:gd name="T59" fmla="*/ 58 h 60"/>
                  <a:gd name="T60" fmla="*/ 22 w 38"/>
                  <a:gd name="T61" fmla="*/ 58 h 60"/>
                  <a:gd name="T62" fmla="*/ 24 w 38"/>
                  <a:gd name="T63" fmla="*/ 56 h 60"/>
                  <a:gd name="T64" fmla="*/ 26 w 38"/>
                  <a:gd name="T65" fmla="*/ 54 h 60"/>
                  <a:gd name="T66" fmla="*/ 28 w 38"/>
                  <a:gd name="T67" fmla="*/ 48 h 60"/>
                  <a:gd name="T68" fmla="*/ 28 w 38"/>
                  <a:gd name="T69" fmla="*/ 40 h 60"/>
                  <a:gd name="T70" fmla="*/ 30 w 38"/>
                  <a:gd name="T71" fmla="*/ 28 h 60"/>
                  <a:gd name="T72" fmla="*/ 28 w 38"/>
                  <a:gd name="T73" fmla="*/ 20 h 60"/>
                  <a:gd name="T74" fmla="*/ 28 w 38"/>
                  <a:gd name="T75" fmla="*/ 12 h 60"/>
                  <a:gd name="T76" fmla="*/ 26 w 38"/>
                  <a:gd name="T77" fmla="*/ 8 h 60"/>
                  <a:gd name="T78" fmla="*/ 24 w 38"/>
                  <a:gd name="T79" fmla="*/ 4 h 60"/>
                  <a:gd name="T80" fmla="*/ 22 w 38"/>
                  <a:gd name="T81" fmla="*/ 4 h 60"/>
                  <a:gd name="T82" fmla="*/ 20 w 38"/>
                  <a:gd name="T83" fmla="*/ 4 h 60"/>
                  <a:gd name="T84" fmla="*/ 16 w 38"/>
                  <a:gd name="T85" fmla="*/ 4 h 60"/>
                  <a:gd name="T86" fmla="*/ 14 w 38"/>
                  <a:gd name="T87" fmla="*/ 6 h 60"/>
                  <a:gd name="T88" fmla="*/ 12 w 38"/>
                  <a:gd name="T89" fmla="*/ 10 h 60"/>
                  <a:gd name="T90" fmla="*/ 10 w 38"/>
                  <a:gd name="T91" fmla="*/ 16 h 60"/>
                  <a:gd name="T92" fmla="*/ 10 w 38"/>
                  <a:gd name="T93" fmla="*/ 24 h 60"/>
                  <a:gd name="T94" fmla="*/ 10 w 38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"/>
                  <a:gd name="T145" fmla="*/ 0 h 60"/>
                  <a:gd name="T146" fmla="*/ 38 w 38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" h="60">
                    <a:moveTo>
                      <a:pt x="0" y="30"/>
                    </a:moveTo>
                    <a:lnTo>
                      <a:pt x="2" y="22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4" y="2"/>
                    </a:lnTo>
                    <a:lnTo>
                      <a:pt x="28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8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2" y="54"/>
                    </a:lnTo>
                    <a:lnTo>
                      <a:pt x="28" y="58"/>
                    </a:lnTo>
                    <a:lnTo>
                      <a:pt x="24" y="60"/>
                    </a:lnTo>
                    <a:lnTo>
                      <a:pt x="18" y="60"/>
                    </a:lnTo>
                    <a:lnTo>
                      <a:pt x="14" y="60"/>
                    </a:lnTo>
                    <a:lnTo>
                      <a:pt x="10" y="56"/>
                    </a:lnTo>
                    <a:lnTo>
                      <a:pt x="6" y="50"/>
                    </a:lnTo>
                    <a:lnTo>
                      <a:pt x="2" y="42"/>
                    </a:lnTo>
                    <a:lnTo>
                      <a:pt x="0" y="30"/>
                    </a:lnTo>
                    <a:close/>
                    <a:moveTo>
                      <a:pt x="10" y="32"/>
                    </a:moveTo>
                    <a:lnTo>
                      <a:pt x="10" y="42"/>
                    </a:lnTo>
                    <a:lnTo>
                      <a:pt x="12" y="52"/>
                    </a:lnTo>
                    <a:lnTo>
                      <a:pt x="14" y="56"/>
                    </a:lnTo>
                    <a:lnTo>
                      <a:pt x="16" y="58"/>
                    </a:lnTo>
                    <a:lnTo>
                      <a:pt x="20" y="58"/>
                    </a:lnTo>
                    <a:lnTo>
                      <a:pt x="22" y="58"/>
                    </a:lnTo>
                    <a:lnTo>
                      <a:pt x="24" y="56"/>
                    </a:lnTo>
                    <a:lnTo>
                      <a:pt x="26" y="54"/>
                    </a:lnTo>
                    <a:lnTo>
                      <a:pt x="28" y="48"/>
                    </a:lnTo>
                    <a:lnTo>
                      <a:pt x="28" y="40"/>
                    </a:lnTo>
                    <a:lnTo>
                      <a:pt x="30" y="28"/>
                    </a:lnTo>
                    <a:lnTo>
                      <a:pt x="28" y="20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1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19" name="Rectangle 118"/>
              <p:cNvSpPr>
                <a:spLocks noChangeArrowheads="1"/>
              </p:cNvSpPr>
              <p:nvPr/>
            </p:nvSpPr>
            <p:spPr bwMode="auto">
              <a:xfrm>
                <a:off x="2496" y="244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0" name="Freeform 119"/>
              <p:cNvSpPr>
                <a:spLocks/>
              </p:cNvSpPr>
              <p:nvPr/>
            </p:nvSpPr>
            <p:spPr bwMode="auto">
              <a:xfrm>
                <a:off x="2642" y="2462"/>
                <a:ext cx="24" cy="60"/>
              </a:xfrm>
              <a:custGeom>
                <a:avLst/>
                <a:gdLst>
                  <a:gd name="T0" fmla="*/ 0 w 24"/>
                  <a:gd name="T1" fmla="*/ 6 h 60"/>
                  <a:gd name="T2" fmla="*/ 14 w 24"/>
                  <a:gd name="T3" fmla="*/ 0 h 60"/>
                  <a:gd name="T4" fmla="*/ 16 w 24"/>
                  <a:gd name="T5" fmla="*/ 0 h 60"/>
                  <a:gd name="T6" fmla="*/ 16 w 24"/>
                  <a:gd name="T7" fmla="*/ 50 h 60"/>
                  <a:gd name="T8" fmla="*/ 16 w 24"/>
                  <a:gd name="T9" fmla="*/ 54 h 60"/>
                  <a:gd name="T10" fmla="*/ 16 w 24"/>
                  <a:gd name="T11" fmla="*/ 56 h 60"/>
                  <a:gd name="T12" fmla="*/ 18 w 24"/>
                  <a:gd name="T13" fmla="*/ 58 h 60"/>
                  <a:gd name="T14" fmla="*/ 18 w 24"/>
                  <a:gd name="T15" fmla="*/ 58 h 60"/>
                  <a:gd name="T16" fmla="*/ 20 w 24"/>
                  <a:gd name="T17" fmla="*/ 58 h 60"/>
                  <a:gd name="T18" fmla="*/ 24 w 24"/>
                  <a:gd name="T19" fmla="*/ 58 h 60"/>
                  <a:gd name="T20" fmla="*/ 24 w 24"/>
                  <a:gd name="T21" fmla="*/ 60 h 60"/>
                  <a:gd name="T22" fmla="*/ 2 w 24"/>
                  <a:gd name="T23" fmla="*/ 60 h 60"/>
                  <a:gd name="T24" fmla="*/ 2 w 24"/>
                  <a:gd name="T25" fmla="*/ 58 h 60"/>
                  <a:gd name="T26" fmla="*/ 6 w 24"/>
                  <a:gd name="T27" fmla="*/ 58 h 60"/>
                  <a:gd name="T28" fmla="*/ 6 w 24"/>
                  <a:gd name="T29" fmla="*/ 58 h 60"/>
                  <a:gd name="T30" fmla="*/ 8 w 24"/>
                  <a:gd name="T31" fmla="*/ 58 h 60"/>
                  <a:gd name="T32" fmla="*/ 8 w 24"/>
                  <a:gd name="T33" fmla="*/ 56 h 60"/>
                  <a:gd name="T34" fmla="*/ 8 w 24"/>
                  <a:gd name="T35" fmla="*/ 54 h 60"/>
                  <a:gd name="T36" fmla="*/ 10 w 24"/>
                  <a:gd name="T37" fmla="*/ 50 h 60"/>
                  <a:gd name="T38" fmla="*/ 10 w 24"/>
                  <a:gd name="T39" fmla="*/ 16 h 60"/>
                  <a:gd name="T40" fmla="*/ 8 w 24"/>
                  <a:gd name="T41" fmla="*/ 12 h 60"/>
                  <a:gd name="T42" fmla="*/ 8 w 24"/>
                  <a:gd name="T43" fmla="*/ 10 h 60"/>
                  <a:gd name="T44" fmla="*/ 8 w 24"/>
                  <a:gd name="T45" fmla="*/ 8 h 60"/>
                  <a:gd name="T46" fmla="*/ 8 w 24"/>
                  <a:gd name="T47" fmla="*/ 8 h 60"/>
                  <a:gd name="T48" fmla="*/ 6 w 24"/>
                  <a:gd name="T49" fmla="*/ 6 h 60"/>
                  <a:gd name="T50" fmla="*/ 6 w 24"/>
                  <a:gd name="T51" fmla="*/ 6 h 60"/>
                  <a:gd name="T52" fmla="*/ 4 w 24"/>
                  <a:gd name="T53" fmla="*/ 6 h 60"/>
                  <a:gd name="T54" fmla="*/ 2 w 24"/>
                  <a:gd name="T55" fmla="*/ 8 h 60"/>
                  <a:gd name="T56" fmla="*/ 0 w 24"/>
                  <a:gd name="T57" fmla="*/ 6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"/>
                  <a:gd name="T88" fmla="*/ 0 h 60"/>
                  <a:gd name="T89" fmla="*/ 24 w 24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" h="60">
                    <a:moveTo>
                      <a:pt x="0" y="6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16" y="50"/>
                    </a:lnTo>
                    <a:lnTo>
                      <a:pt x="16" y="54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4" y="58"/>
                    </a:lnTo>
                    <a:lnTo>
                      <a:pt x="24" y="60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6" y="58"/>
                    </a:lnTo>
                    <a:lnTo>
                      <a:pt x="8" y="58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10" y="50"/>
                    </a:lnTo>
                    <a:lnTo>
                      <a:pt x="10" y="16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21" name="Freeform 120"/>
              <p:cNvSpPr>
                <a:spLocks noEditPoints="1"/>
              </p:cNvSpPr>
              <p:nvPr/>
            </p:nvSpPr>
            <p:spPr bwMode="auto">
              <a:xfrm>
                <a:off x="2680" y="2462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2 w 36"/>
                  <a:gd name="T3" fmla="*/ 22 h 60"/>
                  <a:gd name="T4" fmla="*/ 4 w 36"/>
                  <a:gd name="T5" fmla="*/ 14 h 60"/>
                  <a:gd name="T6" fmla="*/ 6 w 36"/>
                  <a:gd name="T7" fmla="*/ 8 h 60"/>
                  <a:gd name="T8" fmla="*/ 10 w 36"/>
                  <a:gd name="T9" fmla="*/ 4 h 60"/>
                  <a:gd name="T10" fmla="*/ 14 w 36"/>
                  <a:gd name="T11" fmla="*/ 2 h 60"/>
                  <a:gd name="T12" fmla="*/ 18 w 36"/>
                  <a:gd name="T13" fmla="*/ 0 h 60"/>
                  <a:gd name="T14" fmla="*/ 22 w 36"/>
                  <a:gd name="T15" fmla="*/ 2 h 60"/>
                  <a:gd name="T16" fmla="*/ 26 w 36"/>
                  <a:gd name="T17" fmla="*/ 4 h 60"/>
                  <a:gd name="T18" fmla="*/ 30 w 36"/>
                  <a:gd name="T19" fmla="*/ 8 h 60"/>
                  <a:gd name="T20" fmla="*/ 34 w 36"/>
                  <a:gd name="T21" fmla="*/ 14 h 60"/>
                  <a:gd name="T22" fmla="*/ 36 w 36"/>
                  <a:gd name="T23" fmla="*/ 22 h 60"/>
                  <a:gd name="T24" fmla="*/ 36 w 36"/>
                  <a:gd name="T25" fmla="*/ 30 h 60"/>
                  <a:gd name="T26" fmla="*/ 36 w 36"/>
                  <a:gd name="T27" fmla="*/ 40 h 60"/>
                  <a:gd name="T28" fmla="*/ 34 w 36"/>
                  <a:gd name="T29" fmla="*/ 48 h 60"/>
                  <a:gd name="T30" fmla="*/ 30 w 36"/>
                  <a:gd name="T31" fmla="*/ 54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4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2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10 w 36"/>
                  <a:gd name="T51" fmla="*/ 42 h 60"/>
                  <a:gd name="T52" fmla="*/ 12 w 36"/>
                  <a:gd name="T53" fmla="*/ 52 h 60"/>
                  <a:gd name="T54" fmla="*/ 14 w 36"/>
                  <a:gd name="T55" fmla="*/ 56 h 60"/>
                  <a:gd name="T56" fmla="*/ 16 w 36"/>
                  <a:gd name="T57" fmla="*/ 58 h 60"/>
                  <a:gd name="T58" fmla="*/ 18 w 36"/>
                  <a:gd name="T59" fmla="*/ 58 h 60"/>
                  <a:gd name="T60" fmla="*/ 20 w 36"/>
                  <a:gd name="T61" fmla="*/ 58 h 60"/>
                  <a:gd name="T62" fmla="*/ 24 w 36"/>
                  <a:gd name="T63" fmla="*/ 56 h 60"/>
                  <a:gd name="T64" fmla="*/ 26 w 36"/>
                  <a:gd name="T65" fmla="*/ 54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20 h 60"/>
                  <a:gd name="T74" fmla="*/ 26 w 36"/>
                  <a:gd name="T75" fmla="*/ 12 h 60"/>
                  <a:gd name="T76" fmla="*/ 24 w 36"/>
                  <a:gd name="T77" fmla="*/ 8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4 h 60"/>
                  <a:gd name="T84" fmla="*/ 16 w 36"/>
                  <a:gd name="T85" fmla="*/ 4 h 60"/>
                  <a:gd name="T86" fmla="*/ 14 w 36"/>
                  <a:gd name="T87" fmla="*/ 6 h 60"/>
                  <a:gd name="T88" fmla="*/ 12 w 36"/>
                  <a:gd name="T89" fmla="*/ 10 h 60"/>
                  <a:gd name="T90" fmla="*/ 10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2" y="22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6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4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2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10" y="42"/>
                    </a:lnTo>
                    <a:lnTo>
                      <a:pt x="12" y="52"/>
                    </a:lnTo>
                    <a:lnTo>
                      <a:pt x="14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4" y="56"/>
                    </a:lnTo>
                    <a:lnTo>
                      <a:pt x="26" y="54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22" name="Rectangle 121"/>
              <p:cNvSpPr>
                <a:spLocks noChangeArrowheads="1"/>
              </p:cNvSpPr>
              <p:nvPr/>
            </p:nvSpPr>
            <p:spPr bwMode="auto">
              <a:xfrm>
                <a:off x="2784" y="244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3" name="Freeform 122"/>
              <p:cNvSpPr>
                <a:spLocks noEditPoints="1"/>
              </p:cNvSpPr>
              <p:nvPr/>
            </p:nvSpPr>
            <p:spPr bwMode="auto">
              <a:xfrm>
                <a:off x="2934" y="2462"/>
                <a:ext cx="34" cy="60"/>
              </a:xfrm>
              <a:custGeom>
                <a:avLst/>
                <a:gdLst>
                  <a:gd name="T0" fmla="*/ 6 w 34"/>
                  <a:gd name="T1" fmla="*/ 26 h 60"/>
                  <a:gd name="T2" fmla="*/ 0 w 34"/>
                  <a:gd name="T3" fmla="*/ 18 h 60"/>
                  <a:gd name="T4" fmla="*/ 2 w 34"/>
                  <a:gd name="T5" fmla="*/ 10 h 60"/>
                  <a:gd name="T6" fmla="*/ 10 w 34"/>
                  <a:gd name="T7" fmla="*/ 2 h 60"/>
                  <a:gd name="T8" fmla="*/ 22 w 34"/>
                  <a:gd name="T9" fmla="*/ 2 h 60"/>
                  <a:gd name="T10" fmla="*/ 32 w 34"/>
                  <a:gd name="T11" fmla="*/ 8 h 60"/>
                  <a:gd name="T12" fmla="*/ 32 w 34"/>
                  <a:gd name="T13" fmla="*/ 16 h 60"/>
                  <a:gd name="T14" fmla="*/ 26 w 34"/>
                  <a:gd name="T15" fmla="*/ 24 h 60"/>
                  <a:gd name="T16" fmla="*/ 26 w 34"/>
                  <a:gd name="T17" fmla="*/ 32 h 60"/>
                  <a:gd name="T18" fmla="*/ 32 w 34"/>
                  <a:gd name="T19" fmla="*/ 42 h 60"/>
                  <a:gd name="T20" fmla="*/ 32 w 34"/>
                  <a:gd name="T21" fmla="*/ 52 h 60"/>
                  <a:gd name="T22" fmla="*/ 22 w 34"/>
                  <a:gd name="T23" fmla="*/ 60 h 60"/>
                  <a:gd name="T24" fmla="*/ 10 w 34"/>
                  <a:gd name="T25" fmla="*/ 60 h 60"/>
                  <a:gd name="T26" fmla="*/ 2 w 34"/>
                  <a:gd name="T27" fmla="*/ 56 h 60"/>
                  <a:gd name="T28" fmla="*/ 0 w 34"/>
                  <a:gd name="T29" fmla="*/ 46 h 60"/>
                  <a:gd name="T30" fmla="*/ 2 w 34"/>
                  <a:gd name="T31" fmla="*/ 38 h 60"/>
                  <a:gd name="T32" fmla="*/ 10 w 34"/>
                  <a:gd name="T33" fmla="*/ 30 h 60"/>
                  <a:gd name="T34" fmla="*/ 20 w 34"/>
                  <a:gd name="T35" fmla="*/ 22 h 60"/>
                  <a:gd name="T36" fmla="*/ 24 w 34"/>
                  <a:gd name="T37" fmla="*/ 16 h 60"/>
                  <a:gd name="T38" fmla="*/ 24 w 34"/>
                  <a:gd name="T39" fmla="*/ 8 h 60"/>
                  <a:gd name="T40" fmla="*/ 20 w 34"/>
                  <a:gd name="T41" fmla="*/ 4 h 60"/>
                  <a:gd name="T42" fmla="*/ 14 w 34"/>
                  <a:gd name="T43" fmla="*/ 4 h 60"/>
                  <a:gd name="T44" fmla="*/ 8 w 34"/>
                  <a:gd name="T45" fmla="*/ 8 h 60"/>
                  <a:gd name="T46" fmla="*/ 8 w 34"/>
                  <a:gd name="T47" fmla="*/ 14 h 60"/>
                  <a:gd name="T48" fmla="*/ 10 w 34"/>
                  <a:gd name="T49" fmla="*/ 18 h 60"/>
                  <a:gd name="T50" fmla="*/ 18 w 34"/>
                  <a:gd name="T51" fmla="*/ 26 h 60"/>
                  <a:gd name="T52" fmla="*/ 10 w 34"/>
                  <a:gd name="T53" fmla="*/ 36 h 60"/>
                  <a:gd name="T54" fmla="*/ 8 w 34"/>
                  <a:gd name="T55" fmla="*/ 42 h 60"/>
                  <a:gd name="T56" fmla="*/ 8 w 34"/>
                  <a:gd name="T57" fmla="*/ 50 h 60"/>
                  <a:gd name="T58" fmla="*/ 12 w 34"/>
                  <a:gd name="T59" fmla="*/ 58 h 60"/>
                  <a:gd name="T60" fmla="*/ 20 w 34"/>
                  <a:gd name="T61" fmla="*/ 58 h 60"/>
                  <a:gd name="T62" fmla="*/ 24 w 34"/>
                  <a:gd name="T63" fmla="*/ 52 h 60"/>
                  <a:gd name="T64" fmla="*/ 24 w 34"/>
                  <a:gd name="T65" fmla="*/ 46 h 60"/>
                  <a:gd name="T66" fmla="*/ 22 w 34"/>
                  <a:gd name="T67" fmla="*/ 40 h 60"/>
                  <a:gd name="T68" fmla="*/ 12 w 34"/>
                  <a:gd name="T69" fmla="*/ 32 h 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"/>
                  <a:gd name="T106" fmla="*/ 0 h 60"/>
                  <a:gd name="T107" fmla="*/ 34 w 34"/>
                  <a:gd name="T108" fmla="*/ 60 h 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" h="60">
                    <a:moveTo>
                      <a:pt x="10" y="30"/>
                    </a:moveTo>
                    <a:lnTo>
                      <a:pt x="6" y="26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4" y="4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22" y="2"/>
                    </a:lnTo>
                    <a:lnTo>
                      <a:pt x="28" y="4"/>
                    </a:lnTo>
                    <a:lnTo>
                      <a:pt x="32" y="8"/>
                    </a:lnTo>
                    <a:lnTo>
                      <a:pt x="32" y="12"/>
                    </a:lnTo>
                    <a:lnTo>
                      <a:pt x="32" y="16"/>
                    </a:lnTo>
                    <a:lnTo>
                      <a:pt x="30" y="20"/>
                    </a:lnTo>
                    <a:lnTo>
                      <a:pt x="26" y="24"/>
                    </a:lnTo>
                    <a:lnTo>
                      <a:pt x="20" y="28"/>
                    </a:lnTo>
                    <a:lnTo>
                      <a:pt x="26" y="32"/>
                    </a:lnTo>
                    <a:lnTo>
                      <a:pt x="30" y="36"/>
                    </a:lnTo>
                    <a:lnTo>
                      <a:pt x="32" y="42"/>
                    </a:lnTo>
                    <a:lnTo>
                      <a:pt x="34" y="46"/>
                    </a:lnTo>
                    <a:lnTo>
                      <a:pt x="32" y="52"/>
                    </a:lnTo>
                    <a:lnTo>
                      <a:pt x="28" y="56"/>
                    </a:lnTo>
                    <a:lnTo>
                      <a:pt x="22" y="60"/>
                    </a:lnTo>
                    <a:lnTo>
                      <a:pt x="16" y="60"/>
                    </a:lnTo>
                    <a:lnTo>
                      <a:pt x="10" y="60"/>
                    </a:lnTo>
                    <a:lnTo>
                      <a:pt x="6" y="58"/>
                    </a:lnTo>
                    <a:lnTo>
                      <a:pt x="2" y="56"/>
                    </a:lnTo>
                    <a:lnTo>
                      <a:pt x="0" y="52"/>
                    </a:lnTo>
                    <a:lnTo>
                      <a:pt x="0" y="46"/>
                    </a:lnTo>
                    <a:lnTo>
                      <a:pt x="0" y="42"/>
                    </a:lnTo>
                    <a:lnTo>
                      <a:pt x="2" y="38"/>
                    </a:lnTo>
                    <a:lnTo>
                      <a:pt x="6" y="34"/>
                    </a:lnTo>
                    <a:lnTo>
                      <a:pt x="10" y="30"/>
                    </a:lnTo>
                    <a:close/>
                    <a:moveTo>
                      <a:pt x="18" y="26"/>
                    </a:moveTo>
                    <a:lnTo>
                      <a:pt x="20" y="22"/>
                    </a:lnTo>
                    <a:lnTo>
                      <a:pt x="22" y="18"/>
                    </a:lnTo>
                    <a:lnTo>
                      <a:pt x="24" y="16"/>
                    </a:lnTo>
                    <a:lnTo>
                      <a:pt x="24" y="12"/>
                    </a:lnTo>
                    <a:lnTo>
                      <a:pt x="24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10" y="16"/>
                    </a:lnTo>
                    <a:lnTo>
                      <a:pt x="10" y="18"/>
                    </a:lnTo>
                    <a:lnTo>
                      <a:pt x="12" y="20"/>
                    </a:lnTo>
                    <a:lnTo>
                      <a:pt x="18" y="26"/>
                    </a:lnTo>
                    <a:close/>
                    <a:moveTo>
                      <a:pt x="12" y="32"/>
                    </a:moveTo>
                    <a:lnTo>
                      <a:pt x="10" y="36"/>
                    </a:lnTo>
                    <a:lnTo>
                      <a:pt x="8" y="38"/>
                    </a:lnTo>
                    <a:lnTo>
                      <a:pt x="8" y="42"/>
                    </a:lnTo>
                    <a:lnTo>
                      <a:pt x="8" y="46"/>
                    </a:lnTo>
                    <a:lnTo>
                      <a:pt x="8" y="50"/>
                    </a:lnTo>
                    <a:lnTo>
                      <a:pt x="10" y="54"/>
                    </a:lnTo>
                    <a:lnTo>
                      <a:pt x="12" y="58"/>
                    </a:lnTo>
                    <a:lnTo>
                      <a:pt x="16" y="58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4" y="52"/>
                    </a:lnTo>
                    <a:lnTo>
                      <a:pt x="24" y="50"/>
                    </a:lnTo>
                    <a:lnTo>
                      <a:pt x="24" y="46"/>
                    </a:lnTo>
                    <a:lnTo>
                      <a:pt x="24" y="44"/>
                    </a:lnTo>
                    <a:lnTo>
                      <a:pt x="22" y="40"/>
                    </a:lnTo>
                    <a:lnTo>
                      <a:pt x="18" y="36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24" name="Freeform 123"/>
              <p:cNvSpPr>
                <a:spLocks noEditPoints="1"/>
              </p:cNvSpPr>
              <p:nvPr/>
            </p:nvSpPr>
            <p:spPr bwMode="auto">
              <a:xfrm>
                <a:off x="2976" y="2462"/>
                <a:ext cx="36" cy="60"/>
              </a:xfrm>
              <a:custGeom>
                <a:avLst/>
                <a:gdLst>
                  <a:gd name="T0" fmla="*/ 34 w 36"/>
                  <a:gd name="T1" fmla="*/ 0 h 60"/>
                  <a:gd name="T2" fmla="*/ 34 w 36"/>
                  <a:gd name="T3" fmla="*/ 2 h 60"/>
                  <a:gd name="T4" fmla="*/ 30 w 36"/>
                  <a:gd name="T5" fmla="*/ 4 h 60"/>
                  <a:gd name="T6" fmla="*/ 26 w 36"/>
                  <a:gd name="T7" fmla="*/ 4 h 60"/>
                  <a:gd name="T8" fmla="*/ 22 w 36"/>
                  <a:gd name="T9" fmla="*/ 6 h 60"/>
                  <a:gd name="T10" fmla="*/ 18 w 36"/>
                  <a:gd name="T11" fmla="*/ 10 h 60"/>
                  <a:gd name="T12" fmla="*/ 16 w 36"/>
                  <a:gd name="T13" fmla="*/ 14 h 60"/>
                  <a:gd name="T14" fmla="*/ 12 w 36"/>
                  <a:gd name="T15" fmla="*/ 18 h 60"/>
                  <a:gd name="T16" fmla="*/ 10 w 36"/>
                  <a:gd name="T17" fmla="*/ 22 h 60"/>
                  <a:gd name="T18" fmla="*/ 10 w 36"/>
                  <a:gd name="T19" fmla="*/ 28 h 60"/>
                  <a:gd name="T20" fmla="*/ 16 w 36"/>
                  <a:gd name="T21" fmla="*/ 24 h 60"/>
                  <a:gd name="T22" fmla="*/ 22 w 36"/>
                  <a:gd name="T23" fmla="*/ 24 h 60"/>
                  <a:gd name="T24" fmla="*/ 26 w 36"/>
                  <a:gd name="T25" fmla="*/ 24 h 60"/>
                  <a:gd name="T26" fmla="*/ 32 w 36"/>
                  <a:gd name="T27" fmla="*/ 28 h 60"/>
                  <a:gd name="T28" fmla="*/ 34 w 36"/>
                  <a:gd name="T29" fmla="*/ 34 h 60"/>
                  <a:gd name="T30" fmla="*/ 36 w 36"/>
                  <a:gd name="T31" fmla="*/ 40 h 60"/>
                  <a:gd name="T32" fmla="*/ 34 w 36"/>
                  <a:gd name="T33" fmla="*/ 48 h 60"/>
                  <a:gd name="T34" fmla="*/ 32 w 36"/>
                  <a:gd name="T35" fmla="*/ 54 h 60"/>
                  <a:gd name="T36" fmla="*/ 28 w 36"/>
                  <a:gd name="T37" fmla="*/ 58 h 60"/>
                  <a:gd name="T38" fmla="*/ 22 w 36"/>
                  <a:gd name="T39" fmla="*/ 60 h 60"/>
                  <a:gd name="T40" fmla="*/ 18 w 36"/>
                  <a:gd name="T41" fmla="*/ 60 h 60"/>
                  <a:gd name="T42" fmla="*/ 12 w 36"/>
                  <a:gd name="T43" fmla="*/ 60 h 60"/>
                  <a:gd name="T44" fmla="*/ 8 w 36"/>
                  <a:gd name="T45" fmla="*/ 56 h 60"/>
                  <a:gd name="T46" fmla="*/ 2 w 36"/>
                  <a:gd name="T47" fmla="*/ 52 h 60"/>
                  <a:gd name="T48" fmla="*/ 0 w 36"/>
                  <a:gd name="T49" fmla="*/ 44 h 60"/>
                  <a:gd name="T50" fmla="*/ 0 w 36"/>
                  <a:gd name="T51" fmla="*/ 36 h 60"/>
                  <a:gd name="T52" fmla="*/ 0 w 36"/>
                  <a:gd name="T53" fmla="*/ 30 h 60"/>
                  <a:gd name="T54" fmla="*/ 2 w 36"/>
                  <a:gd name="T55" fmla="*/ 22 h 60"/>
                  <a:gd name="T56" fmla="*/ 6 w 36"/>
                  <a:gd name="T57" fmla="*/ 16 h 60"/>
                  <a:gd name="T58" fmla="*/ 12 w 36"/>
                  <a:gd name="T59" fmla="*/ 10 h 60"/>
                  <a:gd name="T60" fmla="*/ 18 w 36"/>
                  <a:gd name="T61" fmla="*/ 6 h 60"/>
                  <a:gd name="T62" fmla="*/ 22 w 36"/>
                  <a:gd name="T63" fmla="*/ 2 h 60"/>
                  <a:gd name="T64" fmla="*/ 28 w 36"/>
                  <a:gd name="T65" fmla="*/ 0 h 60"/>
                  <a:gd name="T66" fmla="*/ 32 w 36"/>
                  <a:gd name="T67" fmla="*/ 0 h 60"/>
                  <a:gd name="T68" fmla="*/ 34 w 36"/>
                  <a:gd name="T69" fmla="*/ 0 h 60"/>
                  <a:gd name="T70" fmla="*/ 8 w 36"/>
                  <a:gd name="T71" fmla="*/ 30 h 60"/>
                  <a:gd name="T72" fmla="*/ 8 w 36"/>
                  <a:gd name="T73" fmla="*/ 36 h 60"/>
                  <a:gd name="T74" fmla="*/ 8 w 36"/>
                  <a:gd name="T75" fmla="*/ 40 h 60"/>
                  <a:gd name="T76" fmla="*/ 8 w 36"/>
                  <a:gd name="T77" fmla="*/ 44 h 60"/>
                  <a:gd name="T78" fmla="*/ 8 w 36"/>
                  <a:gd name="T79" fmla="*/ 48 h 60"/>
                  <a:gd name="T80" fmla="*/ 10 w 36"/>
                  <a:gd name="T81" fmla="*/ 52 h 60"/>
                  <a:gd name="T82" fmla="*/ 14 w 36"/>
                  <a:gd name="T83" fmla="*/ 56 h 60"/>
                  <a:gd name="T84" fmla="*/ 16 w 36"/>
                  <a:gd name="T85" fmla="*/ 58 h 60"/>
                  <a:gd name="T86" fmla="*/ 18 w 36"/>
                  <a:gd name="T87" fmla="*/ 58 h 60"/>
                  <a:gd name="T88" fmla="*/ 22 w 36"/>
                  <a:gd name="T89" fmla="*/ 58 h 60"/>
                  <a:gd name="T90" fmla="*/ 24 w 36"/>
                  <a:gd name="T91" fmla="*/ 54 h 60"/>
                  <a:gd name="T92" fmla="*/ 26 w 36"/>
                  <a:gd name="T93" fmla="*/ 50 h 60"/>
                  <a:gd name="T94" fmla="*/ 28 w 36"/>
                  <a:gd name="T95" fmla="*/ 44 h 60"/>
                  <a:gd name="T96" fmla="*/ 26 w 36"/>
                  <a:gd name="T97" fmla="*/ 38 h 60"/>
                  <a:gd name="T98" fmla="*/ 24 w 36"/>
                  <a:gd name="T99" fmla="*/ 32 h 60"/>
                  <a:gd name="T100" fmla="*/ 22 w 36"/>
                  <a:gd name="T101" fmla="*/ 28 h 60"/>
                  <a:gd name="T102" fmla="*/ 16 w 36"/>
                  <a:gd name="T103" fmla="*/ 26 h 60"/>
                  <a:gd name="T104" fmla="*/ 16 w 36"/>
                  <a:gd name="T105" fmla="*/ 28 h 60"/>
                  <a:gd name="T106" fmla="*/ 14 w 36"/>
                  <a:gd name="T107" fmla="*/ 28 h 60"/>
                  <a:gd name="T108" fmla="*/ 12 w 36"/>
                  <a:gd name="T109" fmla="*/ 28 h 60"/>
                  <a:gd name="T110" fmla="*/ 8 w 36"/>
                  <a:gd name="T111" fmla="*/ 30 h 6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6"/>
                  <a:gd name="T169" fmla="*/ 0 h 60"/>
                  <a:gd name="T170" fmla="*/ 36 w 36"/>
                  <a:gd name="T171" fmla="*/ 60 h 6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6" h="60">
                    <a:moveTo>
                      <a:pt x="34" y="0"/>
                    </a:moveTo>
                    <a:lnTo>
                      <a:pt x="34" y="2"/>
                    </a:lnTo>
                    <a:lnTo>
                      <a:pt x="30" y="4"/>
                    </a:lnTo>
                    <a:lnTo>
                      <a:pt x="26" y="4"/>
                    </a:lnTo>
                    <a:lnTo>
                      <a:pt x="22" y="6"/>
                    </a:lnTo>
                    <a:lnTo>
                      <a:pt x="18" y="10"/>
                    </a:lnTo>
                    <a:lnTo>
                      <a:pt x="16" y="14"/>
                    </a:lnTo>
                    <a:lnTo>
                      <a:pt x="12" y="18"/>
                    </a:lnTo>
                    <a:lnTo>
                      <a:pt x="10" y="22"/>
                    </a:lnTo>
                    <a:lnTo>
                      <a:pt x="10" y="28"/>
                    </a:lnTo>
                    <a:lnTo>
                      <a:pt x="16" y="24"/>
                    </a:lnTo>
                    <a:lnTo>
                      <a:pt x="22" y="24"/>
                    </a:lnTo>
                    <a:lnTo>
                      <a:pt x="26" y="24"/>
                    </a:lnTo>
                    <a:lnTo>
                      <a:pt x="32" y="28"/>
                    </a:lnTo>
                    <a:lnTo>
                      <a:pt x="34" y="34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2" y="54"/>
                    </a:lnTo>
                    <a:lnTo>
                      <a:pt x="28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2" y="52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2" y="22"/>
                    </a:lnTo>
                    <a:lnTo>
                      <a:pt x="6" y="16"/>
                    </a:lnTo>
                    <a:lnTo>
                      <a:pt x="12" y="10"/>
                    </a:lnTo>
                    <a:lnTo>
                      <a:pt x="18" y="6"/>
                    </a:lnTo>
                    <a:lnTo>
                      <a:pt x="22" y="2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4" y="0"/>
                    </a:lnTo>
                    <a:close/>
                    <a:moveTo>
                      <a:pt x="8" y="30"/>
                    </a:moveTo>
                    <a:lnTo>
                      <a:pt x="8" y="36"/>
                    </a:lnTo>
                    <a:lnTo>
                      <a:pt x="8" y="40"/>
                    </a:lnTo>
                    <a:lnTo>
                      <a:pt x="8" y="44"/>
                    </a:lnTo>
                    <a:lnTo>
                      <a:pt x="8" y="48"/>
                    </a:lnTo>
                    <a:lnTo>
                      <a:pt x="10" y="52"/>
                    </a:lnTo>
                    <a:lnTo>
                      <a:pt x="14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2" y="58"/>
                    </a:lnTo>
                    <a:lnTo>
                      <a:pt x="24" y="54"/>
                    </a:lnTo>
                    <a:lnTo>
                      <a:pt x="26" y="50"/>
                    </a:lnTo>
                    <a:lnTo>
                      <a:pt x="28" y="44"/>
                    </a:lnTo>
                    <a:lnTo>
                      <a:pt x="26" y="38"/>
                    </a:lnTo>
                    <a:lnTo>
                      <a:pt x="24" y="32"/>
                    </a:lnTo>
                    <a:lnTo>
                      <a:pt x="22" y="28"/>
                    </a:lnTo>
                    <a:lnTo>
                      <a:pt x="16" y="26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2" y="28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25" name="Freeform 124"/>
              <p:cNvSpPr>
                <a:spLocks noEditPoints="1"/>
              </p:cNvSpPr>
              <p:nvPr/>
            </p:nvSpPr>
            <p:spPr bwMode="auto">
              <a:xfrm>
                <a:off x="3020" y="2462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2 h 60"/>
                  <a:gd name="T4" fmla="*/ 2 w 36"/>
                  <a:gd name="T5" fmla="*/ 14 h 60"/>
                  <a:gd name="T6" fmla="*/ 6 w 36"/>
                  <a:gd name="T7" fmla="*/ 8 h 60"/>
                  <a:gd name="T8" fmla="*/ 10 w 36"/>
                  <a:gd name="T9" fmla="*/ 4 h 60"/>
                  <a:gd name="T10" fmla="*/ 14 w 36"/>
                  <a:gd name="T11" fmla="*/ 2 h 60"/>
                  <a:gd name="T12" fmla="*/ 18 w 36"/>
                  <a:gd name="T13" fmla="*/ 0 h 60"/>
                  <a:gd name="T14" fmla="*/ 22 w 36"/>
                  <a:gd name="T15" fmla="*/ 2 h 60"/>
                  <a:gd name="T16" fmla="*/ 26 w 36"/>
                  <a:gd name="T17" fmla="*/ 4 h 60"/>
                  <a:gd name="T18" fmla="*/ 30 w 36"/>
                  <a:gd name="T19" fmla="*/ 8 h 60"/>
                  <a:gd name="T20" fmla="*/ 32 w 36"/>
                  <a:gd name="T21" fmla="*/ 14 h 60"/>
                  <a:gd name="T22" fmla="*/ 34 w 36"/>
                  <a:gd name="T23" fmla="*/ 22 h 60"/>
                  <a:gd name="T24" fmla="*/ 36 w 36"/>
                  <a:gd name="T25" fmla="*/ 30 h 60"/>
                  <a:gd name="T26" fmla="*/ 34 w 36"/>
                  <a:gd name="T27" fmla="*/ 40 h 60"/>
                  <a:gd name="T28" fmla="*/ 32 w 36"/>
                  <a:gd name="T29" fmla="*/ 48 h 60"/>
                  <a:gd name="T30" fmla="*/ 30 w 36"/>
                  <a:gd name="T31" fmla="*/ 54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2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0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0 w 36"/>
                  <a:gd name="T53" fmla="*/ 52 h 60"/>
                  <a:gd name="T54" fmla="*/ 12 w 36"/>
                  <a:gd name="T55" fmla="*/ 56 h 60"/>
                  <a:gd name="T56" fmla="*/ 14 w 36"/>
                  <a:gd name="T57" fmla="*/ 58 h 60"/>
                  <a:gd name="T58" fmla="*/ 18 w 36"/>
                  <a:gd name="T59" fmla="*/ 58 h 60"/>
                  <a:gd name="T60" fmla="*/ 20 w 36"/>
                  <a:gd name="T61" fmla="*/ 58 h 60"/>
                  <a:gd name="T62" fmla="*/ 22 w 36"/>
                  <a:gd name="T63" fmla="*/ 56 h 60"/>
                  <a:gd name="T64" fmla="*/ 24 w 36"/>
                  <a:gd name="T65" fmla="*/ 54 h 60"/>
                  <a:gd name="T66" fmla="*/ 26 w 36"/>
                  <a:gd name="T67" fmla="*/ 48 h 60"/>
                  <a:gd name="T68" fmla="*/ 26 w 36"/>
                  <a:gd name="T69" fmla="*/ 40 h 60"/>
                  <a:gd name="T70" fmla="*/ 28 w 36"/>
                  <a:gd name="T71" fmla="*/ 28 h 60"/>
                  <a:gd name="T72" fmla="*/ 26 w 36"/>
                  <a:gd name="T73" fmla="*/ 20 h 60"/>
                  <a:gd name="T74" fmla="*/ 26 w 36"/>
                  <a:gd name="T75" fmla="*/ 12 h 60"/>
                  <a:gd name="T76" fmla="*/ 24 w 36"/>
                  <a:gd name="T77" fmla="*/ 8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4 h 60"/>
                  <a:gd name="T84" fmla="*/ 14 w 36"/>
                  <a:gd name="T85" fmla="*/ 4 h 60"/>
                  <a:gd name="T86" fmla="*/ 12 w 36"/>
                  <a:gd name="T87" fmla="*/ 6 h 60"/>
                  <a:gd name="T88" fmla="*/ 10 w 36"/>
                  <a:gd name="T89" fmla="*/ 10 h 60"/>
                  <a:gd name="T90" fmla="*/ 8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2" y="14"/>
                    </a:lnTo>
                    <a:lnTo>
                      <a:pt x="34" y="22"/>
                    </a:lnTo>
                    <a:lnTo>
                      <a:pt x="36" y="30"/>
                    </a:lnTo>
                    <a:lnTo>
                      <a:pt x="34" y="40"/>
                    </a:lnTo>
                    <a:lnTo>
                      <a:pt x="32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0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0" y="52"/>
                    </a:lnTo>
                    <a:lnTo>
                      <a:pt x="12" y="56"/>
                    </a:lnTo>
                    <a:lnTo>
                      <a:pt x="14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48"/>
                    </a:lnTo>
                    <a:lnTo>
                      <a:pt x="26" y="40"/>
                    </a:lnTo>
                    <a:lnTo>
                      <a:pt x="28" y="28"/>
                    </a:lnTo>
                    <a:lnTo>
                      <a:pt x="26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0" y="10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26" name="Rectangle 125"/>
              <p:cNvSpPr>
                <a:spLocks noChangeArrowheads="1"/>
              </p:cNvSpPr>
              <p:nvPr/>
            </p:nvSpPr>
            <p:spPr bwMode="auto">
              <a:xfrm>
                <a:off x="3080" y="244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7" name="Freeform 126"/>
              <p:cNvSpPr>
                <a:spLocks/>
              </p:cNvSpPr>
              <p:nvPr/>
            </p:nvSpPr>
            <p:spPr bwMode="auto">
              <a:xfrm>
                <a:off x="3228" y="2462"/>
                <a:ext cx="32" cy="60"/>
              </a:xfrm>
              <a:custGeom>
                <a:avLst/>
                <a:gdLst>
                  <a:gd name="T0" fmla="*/ 2 w 32"/>
                  <a:gd name="T1" fmla="*/ 8 h 60"/>
                  <a:gd name="T2" fmla="*/ 10 w 32"/>
                  <a:gd name="T3" fmla="*/ 2 h 60"/>
                  <a:gd name="T4" fmla="*/ 22 w 32"/>
                  <a:gd name="T5" fmla="*/ 2 h 60"/>
                  <a:gd name="T6" fmla="*/ 28 w 32"/>
                  <a:gd name="T7" fmla="*/ 8 h 60"/>
                  <a:gd name="T8" fmla="*/ 28 w 32"/>
                  <a:gd name="T9" fmla="*/ 16 h 60"/>
                  <a:gd name="T10" fmla="*/ 20 w 32"/>
                  <a:gd name="T11" fmla="*/ 26 h 60"/>
                  <a:gd name="T12" fmla="*/ 30 w 32"/>
                  <a:gd name="T13" fmla="*/ 32 h 60"/>
                  <a:gd name="T14" fmla="*/ 32 w 32"/>
                  <a:gd name="T15" fmla="*/ 40 h 60"/>
                  <a:gd name="T16" fmla="*/ 28 w 32"/>
                  <a:gd name="T17" fmla="*/ 54 h 60"/>
                  <a:gd name="T18" fmla="*/ 16 w 32"/>
                  <a:gd name="T19" fmla="*/ 60 h 60"/>
                  <a:gd name="T20" fmla="*/ 4 w 32"/>
                  <a:gd name="T21" fmla="*/ 60 h 60"/>
                  <a:gd name="T22" fmla="*/ 0 w 32"/>
                  <a:gd name="T23" fmla="*/ 58 h 60"/>
                  <a:gd name="T24" fmla="*/ 0 w 32"/>
                  <a:gd name="T25" fmla="*/ 56 h 60"/>
                  <a:gd name="T26" fmla="*/ 2 w 32"/>
                  <a:gd name="T27" fmla="*/ 54 h 60"/>
                  <a:gd name="T28" fmla="*/ 4 w 32"/>
                  <a:gd name="T29" fmla="*/ 54 h 60"/>
                  <a:gd name="T30" fmla="*/ 6 w 32"/>
                  <a:gd name="T31" fmla="*/ 54 h 60"/>
                  <a:gd name="T32" fmla="*/ 10 w 32"/>
                  <a:gd name="T33" fmla="*/ 56 h 60"/>
                  <a:gd name="T34" fmla="*/ 12 w 32"/>
                  <a:gd name="T35" fmla="*/ 56 h 60"/>
                  <a:gd name="T36" fmla="*/ 18 w 32"/>
                  <a:gd name="T37" fmla="*/ 56 h 60"/>
                  <a:gd name="T38" fmla="*/ 24 w 32"/>
                  <a:gd name="T39" fmla="*/ 50 h 60"/>
                  <a:gd name="T40" fmla="*/ 26 w 32"/>
                  <a:gd name="T41" fmla="*/ 42 h 60"/>
                  <a:gd name="T42" fmla="*/ 22 w 32"/>
                  <a:gd name="T43" fmla="*/ 36 h 60"/>
                  <a:gd name="T44" fmla="*/ 20 w 32"/>
                  <a:gd name="T45" fmla="*/ 34 h 60"/>
                  <a:gd name="T46" fmla="*/ 14 w 32"/>
                  <a:gd name="T47" fmla="*/ 30 h 60"/>
                  <a:gd name="T48" fmla="*/ 8 w 32"/>
                  <a:gd name="T49" fmla="*/ 30 h 60"/>
                  <a:gd name="T50" fmla="*/ 12 w 32"/>
                  <a:gd name="T51" fmla="*/ 28 h 60"/>
                  <a:gd name="T52" fmla="*/ 20 w 32"/>
                  <a:gd name="T53" fmla="*/ 24 h 60"/>
                  <a:gd name="T54" fmla="*/ 22 w 32"/>
                  <a:gd name="T55" fmla="*/ 20 h 60"/>
                  <a:gd name="T56" fmla="*/ 22 w 32"/>
                  <a:gd name="T57" fmla="*/ 12 h 60"/>
                  <a:gd name="T58" fmla="*/ 16 w 32"/>
                  <a:gd name="T59" fmla="*/ 6 h 60"/>
                  <a:gd name="T60" fmla="*/ 8 w 32"/>
                  <a:gd name="T61" fmla="*/ 6 h 60"/>
                  <a:gd name="T62" fmla="*/ 2 w 32"/>
                  <a:gd name="T63" fmla="*/ 12 h 6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2"/>
                  <a:gd name="T97" fmla="*/ 0 h 60"/>
                  <a:gd name="T98" fmla="*/ 32 w 32"/>
                  <a:gd name="T99" fmla="*/ 60 h 6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2" h="60">
                    <a:moveTo>
                      <a:pt x="0" y="12"/>
                    </a:moveTo>
                    <a:lnTo>
                      <a:pt x="2" y="8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28" y="8"/>
                    </a:lnTo>
                    <a:lnTo>
                      <a:pt x="30" y="12"/>
                    </a:lnTo>
                    <a:lnTo>
                      <a:pt x="28" y="16"/>
                    </a:lnTo>
                    <a:lnTo>
                      <a:pt x="26" y="20"/>
                    </a:lnTo>
                    <a:lnTo>
                      <a:pt x="20" y="26"/>
                    </a:lnTo>
                    <a:lnTo>
                      <a:pt x="26" y="28"/>
                    </a:lnTo>
                    <a:lnTo>
                      <a:pt x="30" y="32"/>
                    </a:lnTo>
                    <a:lnTo>
                      <a:pt x="32" y="36"/>
                    </a:lnTo>
                    <a:lnTo>
                      <a:pt x="32" y="40"/>
                    </a:lnTo>
                    <a:lnTo>
                      <a:pt x="30" y="48"/>
                    </a:lnTo>
                    <a:lnTo>
                      <a:pt x="28" y="54"/>
                    </a:lnTo>
                    <a:lnTo>
                      <a:pt x="22" y="58"/>
                    </a:lnTo>
                    <a:lnTo>
                      <a:pt x="16" y="60"/>
                    </a:lnTo>
                    <a:lnTo>
                      <a:pt x="10" y="60"/>
                    </a:lnTo>
                    <a:lnTo>
                      <a:pt x="4" y="60"/>
                    </a:lnTo>
                    <a:lnTo>
                      <a:pt x="2" y="60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4" y="54"/>
                    </a:lnTo>
                    <a:lnTo>
                      <a:pt x="6" y="54"/>
                    </a:lnTo>
                    <a:lnTo>
                      <a:pt x="8" y="56"/>
                    </a:lnTo>
                    <a:lnTo>
                      <a:pt x="10" y="56"/>
                    </a:lnTo>
                    <a:lnTo>
                      <a:pt x="12" y="56"/>
                    </a:lnTo>
                    <a:lnTo>
                      <a:pt x="14" y="58"/>
                    </a:lnTo>
                    <a:lnTo>
                      <a:pt x="18" y="56"/>
                    </a:lnTo>
                    <a:lnTo>
                      <a:pt x="22" y="54"/>
                    </a:lnTo>
                    <a:lnTo>
                      <a:pt x="24" y="50"/>
                    </a:lnTo>
                    <a:lnTo>
                      <a:pt x="26" y="46"/>
                    </a:lnTo>
                    <a:lnTo>
                      <a:pt x="26" y="42"/>
                    </a:lnTo>
                    <a:lnTo>
                      <a:pt x="24" y="38"/>
                    </a:lnTo>
                    <a:lnTo>
                      <a:pt x="22" y="36"/>
                    </a:lnTo>
                    <a:lnTo>
                      <a:pt x="20" y="34"/>
                    </a:lnTo>
                    <a:lnTo>
                      <a:pt x="16" y="32"/>
                    </a:lnTo>
                    <a:lnTo>
                      <a:pt x="14" y="30"/>
                    </a:lnTo>
                    <a:lnTo>
                      <a:pt x="10" y="30"/>
                    </a:lnTo>
                    <a:lnTo>
                      <a:pt x="8" y="30"/>
                    </a:lnTo>
                    <a:lnTo>
                      <a:pt x="12" y="28"/>
                    </a:lnTo>
                    <a:lnTo>
                      <a:pt x="16" y="28"/>
                    </a:lnTo>
                    <a:lnTo>
                      <a:pt x="20" y="24"/>
                    </a:lnTo>
                    <a:lnTo>
                      <a:pt x="22" y="22"/>
                    </a:lnTo>
                    <a:lnTo>
                      <a:pt x="22" y="20"/>
                    </a:lnTo>
                    <a:lnTo>
                      <a:pt x="22" y="16"/>
                    </a:lnTo>
                    <a:lnTo>
                      <a:pt x="22" y="12"/>
                    </a:lnTo>
                    <a:lnTo>
                      <a:pt x="20" y="8"/>
                    </a:lnTo>
                    <a:lnTo>
                      <a:pt x="16" y="6"/>
                    </a:lnTo>
                    <a:lnTo>
                      <a:pt x="12" y="6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28" name="Rectangle 127"/>
              <p:cNvSpPr>
                <a:spLocks noChangeArrowheads="1"/>
              </p:cNvSpPr>
              <p:nvPr/>
            </p:nvSpPr>
            <p:spPr bwMode="auto">
              <a:xfrm>
                <a:off x="3528" y="244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9" name="Freeform 128"/>
              <p:cNvSpPr>
                <a:spLocks noEditPoints="1"/>
              </p:cNvSpPr>
              <p:nvPr/>
            </p:nvSpPr>
            <p:spPr bwMode="auto">
              <a:xfrm>
                <a:off x="3672" y="2462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2 h 60"/>
                  <a:gd name="T4" fmla="*/ 2 w 36"/>
                  <a:gd name="T5" fmla="*/ 14 h 60"/>
                  <a:gd name="T6" fmla="*/ 6 w 36"/>
                  <a:gd name="T7" fmla="*/ 8 h 60"/>
                  <a:gd name="T8" fmla="*/ 10 w 36"/>
                  <a:gd name="T9" fmla="*/ 4 h 60"/>
                  <a:gd name="T10" fmla="*/ 14 w 36"/>
                  <a:gd name="T11" fmla="*/ 2 h 60"/>
                  <a:gd name="T12" fmla="*/ 18 w 36"/>
                  <a:gd name="T13" fmla="*/ 0 h 60"/>
                  <a:gd name="T14" fmla="*/ 22 w 36"/>
                  <a:gd name="T15" fmla="*/ 2 h 60"/>
                  <a:gd name="T16" fmla="*/ 26 w 36"/>
                  <a:gd name="T17" fmla="*/ 4 h 60"/>
                  <a:gd name="T18" fmla="*/ 30 w 36"/>
                  <a:gd name="T19" fmla="*/ 8 h 60"/>
                  <a:gd name="T20" fmla="*/ 32 w 36"/>
                  <a:gd name="T21" fmla="*/ 14 h 60"/>
                  <a:gd name="T22" fmla="*/ 34 w 36"/>
                  <a:gd name="T23" fmla="*/ 22 h 60"/>
                  <a:gd name="T24" fmla="*/ 36 w 36"/>
                  <a:gd name="T25" fmla="*/ 30 h 60"/>
                  <a:gd name="T26" fmla="*/ 34 w 36"/>
                  <a:gd name="T27" fmla="*/ 40 h 60"/>
                  <a:gd name="T28" fmla="*/ 32 w 36"/>
                  <a:gd name="T29" fmla="*/ 48 h 60"/>
                  <a:gd name="T30" fmla="*/ 30 w 36"/>
                  <a:gd name="T31" fmla="*/ 54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2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0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0 w 36"/>
                  <a:gd name="T53" fmla="*/ 52 h 60"/>
                  <a:gd name="T54" fmla="*/ 12 w 36"/>
                  <a:gd name="T55" fmla="*/ 56 h 60"/>
                  <a:gd name="T56" fmla="*/ 14 w 36"/>
                  <a:gd name="T57" fmla="*/ 58 h 60"/>
                  <a:gd name="T58" fmla="*/ 18 w 36"/>
                  <a:gd name="T59" fmla="*/ 58 h 60"/>
                  <a:gd name="T60" fmla="*/ 20 w 36"/>
                  <a:gd name="T61" fmla="*/ 58 h 60"/>
                  <a:gd name="T62" fmla="*/ 22 w 36"/>
                  <a:gd name="T63" fmla="*/ 56 h 60"/>
                  <a:gd name="T64" fmla="*/ 24 w 36"/>
                  <a:gd name="T65" fmla="*/ 54 h 60"/>
                  <a:gd name="T66" fmla="*/ 26 w 36"/>
                  <a:gd name="T67" fmla="*/ 48 h 60"/>
                  <a:gd name="T68" fmla="*/ 26 w 36"/>
                  <a:gd name="T69" fmla="*/ 40 h 60"/>
                  <a:gd name="T70" fmla="*/ 28 w 36"/>
                  <a:gd name="T71" fmla="*/ 28 h 60"/>
                  <a:gd name="T72" fmla="*/ 26 w 36"/>
                  <a:gd name="T73" fmla="*/ 20 h 60"/>
                  <a:gd name="T74" fmla="*/ 26 w 36"/>
                  <a:gd name="T75" fmla="*/ 12 h 60"/>
                  <a:gd name="T76" fmla="*/ 24 w 36"/>
                  <a:gd name="T77" fmla="*/ 8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4 h 60"/>
                  <a:gd name="T84" fmla="*/ 14 w 36"/>
                  <a:gd name="T85" fmla="*/ 4 h 60"/>
                  <a:gd name="T86" fmla="*/ 12 w 36"/>
                  <a:gd name="T87" fmla="*/ 6 h 60"/>
                  <a:gd name="T88" fmla="*/ 10 w 36"/>
                  <a:gd name="T89" fmla="*/ 10 h 60"/>
                  <a:gd name="T90" fmla="*/ 8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2" y="14"/>
                    </a:lnTo>
                    <a:lnTo>
                      <a:pt x="34" y="22"/>
                    </a:lnTo>
                    <a:lnTo>
                      <a:pt x="36" y="30"/>
                    </a:lnTo>
                    <a:lnTo>
                      <a:pt x="34" y="40"/>
                    </a:lnTo>
                    <a:lnTo>
                      <a:pt x="32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0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0" y="52"/>
                    </a:lnTo>
                    <a:lnTo>
                      <a:pt x="12" y="56"/>
                    </a:lnTo>
                    <a:lnTo>
                      <a:pt x="14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48"/>
                    </a:lnTo>
                    <a:lnTo>
                      <a:pt x="26" y="40"/>
                    </a:lnTo>
                    <a:lnTo>
                      <a:pt x="28" y="28"/>
                    </a:lnTo>
                    <a:lnTo>
                      <a:pt x="26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0" y="10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30" name="Rectangle 129"/>
              <p:cNvSpPr>
                <a:spLocks noChangeArrowheads="1"/>
              </p:cNvSpPr>
              <p:nvPr/>
            </p:nvSpPr>
            <p:spPr bwMode="auto">
              <a:xfrm>
                <a:off x="3848" y="244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1" name="Freeform 130"/>
              <p:cNvSpPr>
                <a:spLocks/>
              </p:cNvSpPr>
              <p:nvPr/>
            </p:nvSpPr>
            <p:spPr bwMode="auto">
              <a:xfrm>
                <a:off x="4000" y="2462"/>
                <a:ext cx="24" cy="60"/>
              </a:xfrm>
              <a:custGeom>
                <a:avLst/>
                <a:gdLst>
                  <a:gd name="T0" fmla="*/ 0 w 24"/>
                  <a:gd name="T1" fmla="*/ 6 h 60"/>
                  <a:gd name="T2" fmla="*/ 14 w 24"/>
                  <a:gd name="T3" fmla="*/ 0 h 60"/>
                  <a:gd name="T4" fmla="*/ 16 w 24"/>
                  <a:gd name="T5" fmla="*/ 0 h 60"/>
                  <a:gd name="T6" fmla="*/ 16 w 24"/>
                  <a:gd name="T7" fmla="*/ 50 h 60"/>
                  <a:gd name="T8" fmla="*/ 16 w 24"/>
                  <a:gd name="T9" fmla="*/ 54 h 60"/>
                  <a:gd name="T10" fmla="*/ 16 w 24"/>
                  <a:gd name="T11" fmla="*/ 56 h 60"/>
                  <a:gd name="T12" fmla="*/ 18 w 24"/>
                  <a:gd name="T13" fmla="*/ 58 h 60"/>
                  <a:gd name="T14" fmla="*/ 18 w 24"/>
                  <a:gd name="T15" fmla="*/ 58 h 60"/>
                  <a:gd name="T16" fmla="*/ 20 w 24"/>
                  <a:gd name="T17" fmla="*/ 58 h 60"/>
                  <a:gd name="T18" fmla="*/ 24 w 24"/>
                  <a:gd name="T19" fmla="*/ 58 h 60"/>
                  <a:gd name="T20" fmla="*/ 24 w 24"/>
                  <a:gd name="T21" fmla="*/ 60 h 60"/>
                  <a:gd name="T22" fmla="*/ 2 w 24"/>
                  <a:gd name="T23" fmla="*/ 60 h 60"/>
                  <a:gd name="T24" fmla="*/ 2 w 24"/>
                  <a:gd name="T25" fmla="*/ 58 h 60"/>
                  <a:gd name="T26" fmla="*/ 4 w 24"/>
                  <a:gd name="T27" fmla="*/ 58 h 60"/>
                  <a:gd name="T28" fmla="*/ 6 w 24"/>
                  <a:gd name="T29" fmla="*/ 58 h 60"/>
                  <a:gd name="T30" fmla="*/ 8 w 24"/>
                  <a:gd name="T31" fmla="*/ 58 h 60"/>
                  <a:gd name="T32" fmla="*/ 8 w 24"/>
                  <a:gd name="T33" fmla="*/ 56 h 60"/>
                  <a:gd name="T34" fmla="*/ 8 w 24"/>
                  <a:gd name="T35" fmla="*/ 54 h 60"/>
                  <a:gd name="T36" fmla="*/ 8 w 24"/>
                  <a:gd name="T37" fmla="*/ 50 h 60"/>
                  <a:gd name="T38" fmla="*/ 8 w 24"/>
                  <a:gd name="T39" fmla="*/ 16 h 60"/>
                  <a:gd name="T40" fmla="*/ 8 w 24"/>
                  <a:gd name="T41" fmla="*/ 12 h 60"/>
                  <a:gd name="T42" fmla="*/ 8 w 24"/>
                  <a:gd name="T43" fmla="*/ 10 h 60"/>
                  <a:gd name="T44" fmla="*/ 8 w 24"/>
                  <a:gd name="T45" fmla="*/ 8 h 60"/>
                  <a:gd name="T46" fmla="*/ 8 w 24"/>
                  <a:gd name="T47" fmla="*/ 8 h 60"/>
                  <a:gd name="T48" fmla="*/ 6 w 24"/>
                  <a:gd name="T49" fmla="*/ 6 h 60"/>
                  <a:gd name="T50" fmla="*/ 6 w 24"/>
                  <a:gd name="T51" fmla="*/ 6 h 60"/>
                  <a:gd name="T52" fmla="*/ 4 w 24"/>
                  <a:gd name="T53" fmla="*/ 6 h 60"/>
                  <a:gd name="T54" fmla="*/ 2 w 24"/>
                  <a:gd name="T55" fmla="*/ 8 h 60"/>
                  <a:gd name="T56" fmla="*/ 0 w 24"/>
                  <a:gd name="T57" fmla="*/ 6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"/>
                  <a:gd name="T88" fmla="*/ 0 h 60"/>
                  <a:gd name="T89" fmla="*/ 24 w 24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" h="60">
                    <a:moveTo>
                      <a:pt x="0" y="6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16" y="50"/>
                    </a:lnTo>
                    <a:lnTo>
                      <a:pt x="16" y="54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4" y="58"/>
                    </a:lnTo>
                    <a:lnTo>
                      <a:pt x="24" y="60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8" y="58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50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32" name="Freeform 131"/>
              <p:cNvSpPr>
                <a:spLocks/>
              </p:cNvSpPr>
              <p:nvPr/>
            </p:nvSpPr>
            <p:spPr bwMode="auto">
              <a:xfrm>
                <a:off x="4036" y="2462"/>
                <a:ext cx="38" cy="60"/>
              </a:xfrm>
              <a:custGeom>
                <a:avLst/>
                <a:gdLst>
                  <a:gd name="T0" fmla="*/ 38 w 38"/>
                  <a:gd name="T1" fmla="*/ 48 h 60"/>
                  <a:gd name="T2" fmla="*/ 34 w 38"/>
                  <a:gd name="T3" fmla="*/ 60 h 60"/>
                  <a:gd name="T4" fmla="*/ 0 w 38"/>
                  <a:gd name="T5" fmla="*/ 60 h 60"/>
                  <a:gd name="T6" fmla="*/ 0 w 38"/>
                  <a:gd name="T7" fmla="*/ 58 h 60"/>
                  <a:gd name="T8" fmla="*/ 10 w 38"/>
                  <a:gd name="T9" fmla="*/ 50 h 60"/>
                  <a:gd name="T10" fmla="*/ 16 w 38"/>
                  <a:gd name="T11" fmla="*/ 42 h 60"/>
                  <a:gd name="T12" fmla="*/ 22 w 38"/>
                  <a:gd name="T13" fmla="*/ 36 h 60"/>
                  <a:gd name="T14" fmla="*/ 26 w 38"/>
                  <a:gd name="T15" fmla="*/ 28 h 60"/>
                  <a:gd name="T16" fmla="*/ 28 w 38"/>
                  <a:gd name="T17" fmla="*/ 20 h 60"/>
                  <a:gd name="T18" fmla="*/ 26 w 38"/>
                  <a:gd name="T19" fmla="*/ 14 h 60"/>
                  <a:gd name="T20" fmla="*/ 24 w 38"/>
                  <a:gd name="T21" fmla="*/ 10 h 60"/>
                  <a:gd name="T22" fmla="*/ 20 w 38"/>
                  <a:gd name="T23" fmla="*/ 8 h 60"/>
                  <a:gd name="T24" fmla="*/ 16 w 38"/>
                  <a:gd name="T25" fmla="*/ 6 h 60"/>
                  <a:gd name="T26" fmla="*/ 12 w 38"/>
                  <a:gd name="T27" fmla="*/ 8 h 60"/>
                  <a:gd name="T28" fmla="*/ 8 w 38"/>
                  <a:gd name="T29" fmla="*/ 10 h 60"/>
                  <a:gd name="T30" fmla="*/ 4 w 38"/>
                  <a:gd name="T31" fmla="*/ 12 h 60"/>
                  <a:gd name="T32" fmla="*/ 2 w 38"/>
                  <a:gd name="T33" fmla="*/ 16 h 60"/>
                  <a:gd name="T34" fmla="*/ 2 w 38"/>
                  <a:gd name="T35" fmla="*/ 16 h 60"/>
                  <a:gd name="T36" fmla="*/ 4 w 38"/>
                  <a:gd name="T37" fmla="*/ 10 h 60"/>
                  <a:gd name="T38" fmla="*/ 6 w 38"/>
                  <a:gd name="T39" fmla="*/ 4 h 60"/>
                  <a:gd name="T40" fmla="*/ 12 w 38"/>
                  <a:gd name="T41" fmla="*/ 2 h 60"/>
                  <a:gd name="T42" fmla="*/ 18 w 38"/>
                  <a:gd name="T43" fmla="*/ 0 h 60"/>
                  <a:gd name="T44" fmla="*/ 24 w 38"/>
                  <a:gd name="T45" fmla="*/ 2 h 60"/>
                  <a:gd name="T46" fmla="*/ 30 w 38"/>
                  <a:gd name="T47" fmla="*/ 6 h 60"/>
                  <a:gd name="T48" fmla="*/ 34 w 38"/>
                  <a:gd name="T49" fmla="*/ 10 h 60"/>
                  <a:gd name="T50" fmla="*/ 34 w 38"/>
                  <a:gd name="T51" fmla="*/ 16 h 60"/>
                  <a:gd name="T52" fmla="*/ 34 w 38"/>
                  <a:gd name="T53" fmla="*/ 20 h 60"/>
                  <a:gd name="T54" fmla="*/ 32 w 38"/>
                  <a:gd name="T55" fmla="*/ 24 h 60"/>
                  <a:gd name="T56" fmla="*/ 28 w 38"/>
                  <a:gd name="T57" fmla="*/ 32 h 60"/>
                  <a:gd name="T58" fmla="*/ 22 w 38"/>
                  <a:gd name="T59" fmla="*/ 40 h 60"/>
                  <a:gd name="T60" fmla="*/ 16 w 38"/>
                  <a:gd name="T61" fmla="*/ 46 h 60"/>
                  <a:gd name="T62" fmla="*/ 12 w 38"/>
                  <a:gd name="T63" fmla="*/ 50 h 60"/>
                  <a:gd name="T64" fmla="*/ 8 w 38"/>
                  <a:gd name="T65" fmla="*/ 54 h 60"/>
                  <a:gd name="T66" fmla="*/ 24 w 38"/>
                  <a:gd name="T67" fmla="*/ 54 h 60"/>
                  <a:gd name="T68" fmla="*/ 28 w 38"/>
                  <a:gd name="T69" fmla="*/ 54 h 60"/>
                  <a:gd name="T70" fmla="*/ 30 w 38"/>
                  <a:gd name="T71" fmla="*/ 54 h 60"/>
                  <a:gd name="T72" fmla="*/ 32 w 38"/>
                  <a:gd name="T73" fmla="*/ 52 h 60"/>
                  <a:gd name="T74" fmla="*/ 34 w 38"/>
                  <a:gd name="T75" fmla="*/ 52 h 60"/>
                  <a:gd name="T76" fmla="*/ 36 w 38"/>
                  <a:gd name="T77" fmla="*/ 50 h 60"/>
                  <a:gd name="T78" fmla="*/ 36 w 38"/>
                  <a:gd name="T79" fmla="*/ 48 h 60"/>
                  <a:gd name="T80" fmla="*/ 38 w 38"/>
                  <a:gd name="T81" fmla="*/ 48 h 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8"/>
                  <a:gd name="T124" fmla="*/ 0 h 60"/>
                  <a:gd name="T125" fmla="*/ 38 w 38"/>
                  <a:gd name="T126" fmla="*/ 60 h 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8" h="60">
                    <a:moveTo>
                      <a:pt x="38" y="48"/>
                    </a:moveTo>
                    <a:lnTo>
                      <a:pt x="34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10" y="50"/>
                    </a:lnTo>
                    <a:lnTo>
                      <a:pt x="16" y="42"/>
                    </a:lnTo>
                    <a:lnTo>
                      <a:pt x="22" y="36"/>
                    </a:lnTo>
                    <a:lnTo>
                      <a:pt x="26" y="28"/>
                    </a:lnTo>
                    <a:lnTo>
                      <a:pt x="28" y="20"/>
                    </a:lnTo>
                    <a:lnTo>
                      <a:pt x="26" y="14"/>
                    </a:lnTo>
                    <a:lnTo>
                      <a:pt x="24" y="10"/>
                    </a:lnTo>
                    <a:lnTo>
                      <a:pt x="20" y="8"/>
                    </a:lnTo>
                    <a:lnTo>
                      <a:pt x="16" y="6"/>
                    </a:lnTo>
                    <a:lnTo>
                      <a:pt x="12" y="8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2" y="16"/>
                    </a:lnTo>
                    <a:lnTo>
                      <a:pt x="4" y="10"/>
                    </a:lnTo>
                    <a:lnTo>
                      <a:pt x="6" y="4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30" y="6"/>
                    </a:lnTo>
                    <a:lnTo>
                      <a:pt x="34" y="10"/>
                    </a:lnTo>
                    <a:lnTo>
                      <a:pt x="34" y="16"/>
                    </a:lnTo>
                    <a:lnTo>
                      <a:pt x="34" y="20"/>
                    </a:lnTo>
                    <a:lnTo>
                      <a:pt x="32" y="24"/>
                    </a:lnTo>
                    <a:lnTo>
                      <a:pt x="28" y="32"/>
                    </a:lnTo>
                    <a:lnTo>
                      <a:pt x="22" y="40"/>
                    </a:lnTo>
                    <a:lnTo>
                      <a:pt x="16" y="46"/>
                    </a:lnTo>
                    <a:lnTo>
                      <a:pt x="12" y="50"/>
                    </a:lnTo>
                    <a:lnTo>
                      <a:pt x="8" y="54"/>
                    </a:lnTo>
                    <a:lnTo>
                      <a:pt x="24" y="54"/>
                    </a:lnTo>
                    <a:lnTo>
                      <a:pt x="28" y="54"/>
                    </a:lnTo>
                    <a:lnTo>
                      <a:pt x="30" y="54"/>
                    </a:lnTo>
                    <a:lnTo>
                      <a:pt x="32" y="52"/>
                    </a:lnTo>
                    <a:lnTo>
                      <a:pt x="34" y="52"/>
                    </a:lnTo>
                    <a:lnTo>
                      <a:pt x="36" y="50"/>
                    </a:lnTo>
                    <a:lnTo>
                      <a:pt x="36" y="48"/>
                    </a:ln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33" name="Rectangle 132"/>
              <p:cNvSpPr>
                <a:spLocks noChangeArrowheads="1"/>
              </p:cNvSpPr>
              <p:nvPr/>
            </p:nvSpPr>
            <p:spPr bwMode="auto">
              <a:xfrm>
                <a:off x="4200" y="244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4" name="Rectangle 133"/>
              <p:cNvSpPr>
                <a:spLocks noChangeArrowheads="1"/>
              </p:cNvSpPr>
              <p:nvPr/>
            </p:nvSpPr>
            <p:spPr bwMode="auto">
              <a:xfrm>
                <a:off x="1552" y="255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5" name="Freeform 134"/>
              <p:cNvSpPr>
                <a:spLocks noEditPoints="1"/>
              </p:cNvSpPr>
              <p:nvPr/>
            </p:nvSpPr>
            <p:spPr bwMode="auto">
              <a:xfrm>
                <a:off x="1586" y="2590"/>
                <a:ext cx="32" cy="42"/>
              </a:xfrm>
              <a:custGeom>
                <a:avLst/>
                <a:gdLst>
                  <a:gd name="T0" fmla="*/ 6 w 32"/>
                  <a:gd name="T1" fmla="*/ 16 h 42"/>
                  <a:gd name="T2" fmla="*/ 8 w 32"/>
                  <a:gd name="T3" fmla="*/ 24 h 42"/>
                  <a:gd name="T4" fmla="*/ 10 w 32"/>
                  <a:gd name="T5" fmla="*/ 28 h 42"/>
                  <a:gd name="T6" fmla="*/ 14 w 32"/>
                  <a:gd name="T7" fmla="*/ 32 h 42"/>
                  <a:gd name="T8" fmla="*/ 20 w 32"/>
                  <a:gd name="T9" fmla="*/ 34 h 42"/>
                  <a:gd name="T10" fmla="*/ 24 w 32"/>
                  <a:gd name="T11" fmla="*/ 34 h 42"/>
                  <a:gd name="T12" fmla="*/ 26 w 32"/>
                  <a:gd name="T13" fmla="*/ 32 h 42"/>
                  <a:gd name="T14" fmla="*/ 30 w 32"/>
                  <a:gd name="T15" fmla="*/ 30 h 42"/>
                  <a:gd name="T16" fmla="*/ 32 w 32"/>
                  <a:gd name="T17" fmla="*/ 24 h 42"/>
                  <a:gd name="T18" fmla="*/ 32 w 32"/>
                  <a:gd name="T19" fmla="*/ 26 h 42"/>
                  <a:gd name="T20" fmla="*/ 30 w 32"/>
                  <a:gd name="T21" fmla="*/ 32 h 42"/>
                  <a:gd name="T22" fmla="*/ 28 w 32"/>
                  <a:gd name="T23" fmla="*/ 36 h 42"/>
                  <a:gd name="T24" fmla="*/ 22 w 32"/>
                  <a:gd name="T25" fmla="*/ 40 h 42"/>
                  <a:gd name="T26" fmla="*/ 16 w 32"/>
                  <a:gd name="T27" fmla="*/ 42 h 42"/>
                  <a:gd name="T28" fmla="*/ 10 w 32"/>
                  <a:gd name="T29" fmla="*/ 40 h 42"/>
                  <a:gd name="T30" fmla="*/ 4 w 32"/>
                  <a:gd name="T31" fmla="*/ 36 h 42"/>
                  <a:gd name="T32" fmla="*/ 2 w 32"/>
                  <a:gd name="T33" fmla="*/ 32 h 42"/>
                  <a:gd name="T34" fmla="*/ 0 w 32"/>
                  <a:gd name="T35" fmla="*/ 26 h 42"/>
                  <a:gd name="T36" fmla="*/ 0 w 32"/>
                  <a:gd name="T37" fmla="*/ 22 h 42"/>
                  <a:gd name="T38" fmla="*/ 0 w 32"/>
                  <a:gd name="T39" fmla="*/ 14 h 42"/>
                  <a:gd name="T40" fmla="*/ 2 w 32"/>
                  <a:gd name="T41" fmla="*/ 10 h 42"/>
                  <a:gd name="T42" fmla="*/ 4 w 32"/>
                  <a:gd name="T43" fmla="*/ 6 h 42"/>
                  <a:gd name="T44" fmla="*/ 8 w 32"/>
                  <a:gd name="T45" fmla="*/ 2 h 42"/>
                  <a:gd name="T46" fmla="*/ 12 w 32"/>
                  <a:gd name="T47" fmla="*/ 0 h 42"/>
                  <a:gd name="T48" fmla="*/ 18 w 32"/>
                  <a:gd name="T49" fmla="*/ 0 h 42"/>
                  <a:gd name="T50" fmla="*/ 24 w 32"/>
                  <a:gd name="T51" fmla="*/ 2 h 42"/>
                  <a:gd name="T52" fmla="*/ 28 w 32"/>
                  <a:gd name="T53" fmla="*/ 4 h 42"/>
                  <a:gd name="T54" fmla="*/ 32 w 32"/>
                  <a:gd name="T55" fmla="*/ 10 h 42"/>
                  <a:gd name="T56" fmla="*/ 32 w 32"/>
                  <a:gd name="T57" fmla="*/ 16 h 42"/>
                  <a:gd name="T58" fmla="*/ 6 w 32"/>
                  <a:gd name="T59" fmla="*/ 16 h 42"/>
                  <a:gd name="T60" fmla="*/ 6 w 32"/>
                  <a:gd name="T61" fmla="*/ 12 h 42"/>
                  <a:gd name="T62" fmla="*/ 24 w 32"/>
                  <a:gd name="T63" fmla="*/ 12 h 42"/>
                  <a:gd name="T64" fmla="*/ 24 w 32"/>
                  <a:gd name="T65" fmla="*/ 10 h 42"/>
                  <a:gd name="T66" fmla="*/ 22 w 32"/>
                  <a:gd name="T67" fmla="*/ 8 h 42"/>
                  <a:gd name="T68" fmla="*/ 22 w 32"/>
                  <a:gd name="T69" fmla="*/ 6 h 42"/>
                  <a:gd name="T70" fmla="*/ 20 w 32"/>
                  <a:gd name="T71" fmla="*/ 4 h 42"/>
                  <a:gd name="T72" fmla="*/ 18 w 32"/>
                  <a:gd name="T73" fmla="*/ 4 h 42"/>
                  <a:gd name="T74" fmla="*/ 16 w 32"/>
                  <a:gd name="T75" fmla="*/ 2 h 42"/>
                  <a:gd name="T76" fmla="*/ 12 w 32"/>
                  <a:gd name="T77" fmla="*/ 4 h 42"/>
                  <a:gd name="T78" fmla="*/ 10 w 32"/>
                  <a:gd name="T79" fmla="*/ 6 h 42"/>
                  <a:gd name="T80" fmla="*/ 8 w 32"/>
                  <a:gd name="T81" fmla="*/ 8 h 42"/>
                  <a:gd name="T82" fmla="*/ 6 w 32"/>
                  <a:gd name="T83" fmla="*/ 12 h 4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2"/>
                  <a:gd name="T127" fmla="*/ 0 h 42"/>
                  <a:gd name="T128" fmla="*/ 32 w 32"/>
                  <a:gd name="T129" fmla="*/ 42 h 4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2" h="42">
                    <a:moveTo>
                      <a:pt x="6" y="16"/>
                    </a:moveTo>
                    <a:lnTo>
                      <a:pt x="8" y="24"/>
                    </a:lnTo>
                    <a:lnTo>
                      <a:pt x="10" y="28"/>
                    </a:lnTo>
                    <a:lnTo>
                      <a:pt x="14" y="32"/>
                    </a:lnTo>
                    <a:lnTo>
                      <a:pt x="20" y="34"/>
                    </a:lnTo>
                    <a:lnTo>
                      <a:pt x="24" y="34"/>
                    </a:lnTo>
                    <a:lnTo>
                      <a:pt x="26" y="32"/>
                    </a:lnTo>
                    <a:lnTo>
                      <a:pt x="30" y="30"/>
                    </a:lnTo>
                    <a:lnTo>
                      <a:pt x="32" y="24"/>
                    </a:lnTo>
                    <a:lnTo>
                      <a:pt x="32" y="26"/>
                    </a:lnTo>
                    <a:lnTo>
                      <a:pt x="30" y="32"/>
                    </a:lnTo>
                    <a:lnTo>
                      <a:pt x="28" y="36"/>
                    </a:lnTo>
                    <a:lnTo>
                      <a:pt x="22" y="40"/>
                    </a:lnTo>
                    <a:lnTo>
                      <a:pt x="16" y="42"/>
                    </a:lnTo>
                    <a:lnTo>
                      <a:pt x="10" y="40"/>
                    </a:lnTo>
                    <a:lnTo>
                      <a:pt x="4" y="36"/>
                    </a:lnTo>
                    <a:lnTo>
                      <a:pt x="2" y="32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28" y="4"/>
                    </a:lnTo>
                    <a:lnTo>
                      <a:pt x="32" y="10"/>
                    </a:lnTo>
                    <a:lnTo>
                      <a:pt x="32" y="16"/>
                    </a:lnTo>
                    <a:lnTo>
                      <a:pt x="6" y="16"/>
                    </a:lnTo>
                    <a:close/>
                    <a:moveTo>
                      <a:pt x="6" y="12"/>
                    </a:moveTo>
                    <a:lnTo>
                      <a:pt x="24" y="12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2" y="4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36" name="Freeform 135"/>
              <p:cNvSpPr>
                <a:spLocks noEditPoints="1"/>
              </p:cNvSpPr>
              <p:nvPr/>
            </p:nvSpPr>
            <p:spPr bwMode="auto">
              <a:xfrm>
                <a:off x="1626" y="2590"/>
                <a:ext cx="34" cy="42"/>
              </a:xfrm>
              <a:custGeom>
                <a:avLst/>
                <a:gdLst>
                  <a:gd name="T0" fmla="*/ 18 w 34"/>
                  <a:gd name="T1" fmla="*/ 38 h 42"/>
                  <a:gd name="T2" fmla="*/ 14 w 34"/>
                  <a:gd name="T3" fmla="*/ 40 h 42"/>
                  <a:gd name="T4" fmla="*/ 8 w 34"/>
                  <a:gd name="T5" fmla="*/ 42 h 42"/>
                  <a:gd name="T6" fmla="*/ 2 w 34"/>
                  <a:gd name="T7" fmla="*/ 38 h 42"/>
                  <a:gd name="T8" fmla="*/ 0 w 34"/>
                  <a:gd name="T9" fmla="*/ 32 h 42"/>
                  <a:gd name="T10" fmla="*/ 0 w 34"/>
                  <a:gd name="T11" fmla="*/ 26 h 42"/>
                  <a:gd name="T12" fmla="*/ 6 w 34"/>
                  <a:gd name="T13" fmla="*/ 20 h 42"/>
                  <a:gd name="T14" fmla="*/ 20 w 34"/>
                  <a:gd name="T15" fmla="*/ 14 h 42"/>
                  <a:gd name="T16" fmla="*/ 20 w 34"/>
                  <a:gd name="T17" fmla="*/ 8 h 42"/>
                  <a:gd name="T18" fmla="*/ 16 w 34"/>
                  <a:gd name="T19" fmla="*/ 4 h 42"/>
                  <a:gd name="T20" fmla="*/ 12 w 34"/>
                  <a:gd name="T21" fmla="*/ 4 h 42"/>
                  <a:gd name="T22" fmla="*/ 8 w 34"/>
                  <a:gd name="T23" fmla="*/ 6 h 42"/>
                  <a:gd name="T24" fmla="*/ 8 w 34"/>
                  <a:gd name="T25" fmla="*/ 10 h 42"/>
                  <a:gd name="T26" fmla="*/ 8 w 34"/>
                  <a:gd name="T27" fmla="*/ 14 h 42"/>
                  <a:gd name="T28" fmla="*/ 4 w 34"/>
                  <a:gd name="T29" fmla="*/ 14 h 42"/>
                  <a:gd name="T30" fmla="*/ 2 w 34"/>
                  <a:gd name="T31" fmla="*/ 14 h 42"/>
                  <a:gd name="T32" fmla="*/ 0 w 34"/>
                  <a:gd name="T33" fmla="*/ 10 h 42"/>
                  <a:gd name="T34" fmla="*/ 4 w 34"/>
                  <a:gd name="T35" fmla="*/ 4 h 42"/>
                  <a:gd name="T36" fmla="*/ 16 w 34"/>
                  <a:gd name="T37" fmla="*/ 0 h 42"/>
                  <a:gd name="T38" fmla="*/ 24 w 34"/>
                  <a:gd name="T39" fmla="*/ 2 h 42"/>
                  <a:gd name="T40" fmla="*/ 28 w 34"/>
                  <a:gd name="T41" fmla="*/ 6 h 42"/>
                  <a:gd name="T42" fmla="*/ 28 w 34"/>
                  <a:gd name="T43" fmla="*/ 14 h 42"/>
                  <a:gd name="T44" fmla="*/ 28 w 34"/>
                  <a:gd name="T45" fmla="*/ 32 h 42"/>
                  <a:gd name="T46" fmla="*/ 28 w 34"/>
                  <a:gd name="T47" fmla="*/ 34 h 42"/>
                  <a:gd name="T48" fmla="*/ 30 w 34"/>
                  <a:gd name="T49" fmla="*/ 36 h 42"/>
                  <a:gd name="T50" fmla="*/ 30 w 34"/>
                  <a:gd name="T51" fmla="*/ 36 h 42"/>
                  <a:gd name="T52" fmla="*/ 32 w 34"/>
                  <a:gd name="T53" fmla="*/ 34 h 42"/>
                  <a:gd name="T54" fmla="*/ 34 w 34"/>
                  <a:gd name="T55" fmla="*/ 34 h 42"/>
                  <a:gd name="T56" fmla="*/ 26 w 34"/>
                  <a:gd name="T57" fmla="*/ 42 h 42"/>
                  <a:gd name="T58" fmla="*/ 22 w 34"/>
                  <a:gd name="T59" fmla="*/ 40 h 42"/>
                  <a:gd name="T60" fmla="*/ 20 w 34"/>
                  <a:gd name="T61" fmla="*/ 34 h 42"/>
                  <a:gd name="T62" fmla="*/ 20 w 34"/>
                  <a:gd name="T63" fmla="*/ 18 h 42"/>
                  <a:gd name="T64" fmla="*/ 12 w 34"/>
                  <a:gd name="T65" fmla="*/ 20 h 42"/>
                  <a:gd name="T66" fmla="*/ 8 w 34"/>
                  <a:gd name="T67" fmla="*/ 24 h 42"/>
                  <a:gd name="T68" fmla="*/ 6 w 34"/>
                  <a:gd name="T69" fmla="*/ 28 h 42"/>
                  <a:gd name="T70" fmla="*/ 8 w 34"/>
                  <a:gd name="T71" fmla="*/ 34 h 42"/>
                  <a:gd name="T72" fmla="*/ 12 w 34"/>
                  <a:gd name="T73" fmla="*/ 36 h 42"/>
                  <a:gd name="T74" fmla="*/ 20 w 34"/>
                  <a:gd name="T75" fmla="*/ 32 h 4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4"/>
                  <a:gd name="T115" fmla="*/ 0 h 42"/>
                  <a:gd name="T116" fmla="*/ 34 w 34"/>
                  <a:gd name="T117" fmla="*/ 42 h 4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4" h="42">
                    <a:moveTo>
                      <a:pt x="20" y="34"/>
                    </a:moveTo>
                    <a:lnTo>
                      <a:pt x="18" y="38"/>
                    </a:lnTo>
                    <a:lnTo>
                      <a:pt x="14" y="40"/>
                    </a:lnTo>
                    <a:lnTo>
                      <a:pt x="10" y="40"/>
                    </a:lnTo>
                    <a:lnTo>
                      <a:pt x="8" y="42"/>
                    </a:lnTo>
                    <a:lnTo>
                      <a:pt x="4" y="40"/>
                    </a:lnTo>
                    <a:lnTo>
                      <a:pt x="2" y="38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2" y="24"/>
                    </a:lnTo>
                    <a:lnTo>
                      <a:pt x="6" y="20"/>
                    </a:lnTo>
                    <a:lnTo>
                      <a:pt x="12" y="18"/>
                    </a:lnTo>
                    <a:lnTo>
                      <a:pt x="20" y="14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4" y="2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8" y="8"/>
                    </a:lnTo>
                    <a:lnTo>
                      <a:pt x="28" y="14"/>
                    </a:lnTo>
                    <a:lnTo>
                      <a:pt x="28" y="26"/>
                    </a:lnTo>
                    <a:lnTo>
                      <a:pt x="28" y="32"/>
                    </a:lnTo>
                    <a:lnTo>
                      <a:pt x="28" y="34"/>
                    </a:lnTo>
                    <a:lnTo>
                      <a:pt x="30" y="36"/>
                    </a:lnTo>
                    <a:lnTo>
                      <a:pt x="32" y="36"/>
                    </a:lnTo>
                    <a:lnTo>
                      <a:pt x="32" y="34"/>
                    </a:lnTo>
                    <a:lnTo>
                      <a:pt x="34" y="32"/>
                    </a:lnTo>
                    <a:lnTo>
                      <a:pt x="34" y="34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24" y="40"/>
                    </a:lnTo>
                    <a:lnTo>
                      <a:pt x="22" y="40"/>
                    </a:lnTo>
                    <a:lnTo>
                      <a:pt x="22" y="38"/>
                    </a:lnTo>
                    <a:lnTo>
                      <a:pt x="20" y="34"/>
                    </a:lnTo>
                    <a:close/>
                    <a:moveTo>
                      <a:pt x="20" y="32"/>
                    </a:moveTo>
                    <a:lnTo>
                      <a:pt x="20" y="18"/>
                    </a:lnTo>
                    <a:lnTo>
                      <a:pt x="16" y="20"/>
                    </a:lnTo>
                    <a:lnTo>
                      <a:pt x="12" y="20"/>
                    </a:lnTo>
                    <a:lnTo>
                      <a:pt x="10" y="22"/>
                    </a:lnTo>
                    <a:lnTo>
                      <a:pt x="8" y="24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6" y="34"/>
                    </a:lnTo>
                    <a:lnTo>
                      <a:pt x="2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37" name="Freeform 136"/>
              <p:cNvSpPr>
                <a:spLocks/>
              </p:cNvSpPr>
              <p:nvPr/>
            </p:nvSpPr>
            <p:spPr bwMode="auto">
              <a:xfrm>
                <a:off x="1662" y="2578"/>
                <a:ext cx="24" cy="54"/>
              </a:xfrm>
              <a:custGeom>
                <a:avLst/>
                <a:gdLst>
                  <a:gd name="T0" fmla="*/ 14 w 24"/>
                  <a:gd name="T1" fmla="*/ 0 h 54"/>
                  <a:gd name="T2" fmla="*/ 14 w 24"/>
                  <a:gd name="T3" fmla="*/ 14 h 54"/>
                  <a:gd name="T4" fmla="*/ 22 w 24"/>
                  <a:gd name="T5" fmla="*/ 14 h 54"/>
                  <a:gd name="T6" fmla="*/ 22 w 24"/>
                  <a:gd name="T7" fmla="*/ 16 h 54"/>
                  <a:gd name="T8" fmla="*/ 14 w 24"/>
                  <a:gd name="T9" fmla="*/ 16 h 54"/>
                  <a:gd name="T10" fmla="*/ 14 w 24"/>
                  <a:gd name="T11" fmla="*/ 42 h 54"/>
                  <a:gd name="T12" fmla="*/ 14 w 24"/>
                  <a:gd name="T13" fmla="*/ 44 h 54"/>
                  <a:gd name="T14" fmla="*/ 14 w 24"/>
                  <a:gd name="T15" fmla="*/ 46 h 54"/>
                  <a:gd name="T16" fmla="*/ 16 w 24"/>
                  <a:gd name="T17" fmla="*/ 48 h 54"/>
                  <a:gd name="T18" fmla="*/ 18 w 24"/>
                  <a:gd name="T19" fmla="*/ 48 h 54"/>
                  <a:gd name="T20" fmla="*/ 18 w 24"/>
                  <a:gd name="T21" fmla="*/ 48 h 54"/>
                  <a:gd name="T22" fmla="*/ 20 w 24"/>
                  <a:gd name="T23" fmla="*/ 46 h 54"/>
                  <a:gd name="T24" fmla="*/ 22 w 24"/>
                  <a:gd name="T25" fmla="*/ 46 h 54"/>
                  <a:gd name="T26" fmla="*/ 22 w 24"/>
                  <a:gd name="T27" fmla="*/ 44 h 54"/>
                  <a:gd name="T28" fmla="*/ 24 w 24"/>
                  <a:gd name="T29" fmla="*/ 44 h 54"/>
                  <a:gd name="T30" fmla="*/ 22 w 24"/>
                  <a:gd name="T31" fmla="*/ 48 h 54"/>
                  <a:gd name="T32" fmla="*/ 20 w 24"/>
                  <a:gd name="T33" fmla="*/ 52 h 54"/>
                  <a:gd name="T34" fmla="*/ 16 w 24"/>
                  <a:gd name="T35" fmla="*/ 52 h 54"/>
                  <a:gd name="T36" fmla="*/ 14 w 24"/>
                  <a:gd name="T37" fmla="*/ 54 h 54"/>
                  <a:gd name="T38" fmla="*/ 12 w 24"/>
                  <a:gd name="T39" fmla="*/ 52 h 54"/>
                  <a:gd name="T40" fmla="*/ 10 w 24"/>
                  <a:gd name="T41" fmla="*/ 52 h 54"/>
                  <a:gd name="T42" fmla="*/ 8 w 24"/>
                  <a:gd name="T43" fmla="*/ 50 h 54"/>
                  <a:gd name="T44" fmla="*/ 6 w 24"/>
                  <a:gd name="T45" fmla="*/ 48 h 54"/>
                  <a:gd name="T46" fmla="*/ 6 w 24"/>
                  <a:gd name="T47" fmla="*/ 46 h 54"/>
                  <a:gd name="T48" fmla="*/ 6 w 24"/>
                  <a:gd name="T49" fmla="*/ 42 h 54"/>
                  <a:gd name="T50" fmla="*/ 6 w 24"/>
                  <a:gd name="T51" fmla="*/ 16 h 54"/>
                  <a:gd name="T52" fmla="*/ 0 w 24"/>
                  <a:gd name="T53" fmla="*/ 16 h 54"/>
                  <a:gd name="T54" fmla="*/ 0 w 24"/>
                  <a:gd name="T55" fmla="*/ 14 h 54"/>
                  <a:gd name="T56" fmla="*/ 2 w 24"/>
                  <a:gd name="T57" fmla="*/ 14 h 54"/>
                  <a:gd name="T58" fmla="*/ 4 w 24"/>
                  <a:gd name="T59" fmla="*/ 12 h 54"/>
                  <a:gd name="T60" fmla="*/ 6 w 24"/>
                  <a:gd name="T61" fmla="*/ 8 h 54"/>
                  <a:gd name="T62" fmla="*/ 10 w 24"/>
                  <a:gd name="T63" fmla="*/ 6 h 54"/>
                  <a:gd name="T64" fmla="*/ 10 w 24"/>
                  <a:gd name="T65" fmla="*/ 4 h 54"/>
                  <a:gd name="T66" fmla="*/ 12 w 24"/>
                  <a:gd name="T67" fmla="*/ 0 h 54"/>
                  <a:gd name="T68" fmla="*/ 14 w 24"/>
                  <a:gd name="T69" fmla="*/ 0 h 5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"/>
                  <a:gd name="T106" fmla="*/ 0 h 54"/>
                  <a:gd name="T107" fmla="*/ 24 w 24"/>
                  <a:gd name="T108" fmla="*/ 54 h 5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" h="54">
                    <a:moveTo>
                      <a:pt x="14" y="0"/>
                    </a:moveTo>
                    <a:lnTo>
                      <a:pt x="14" y="14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14" y="16"/>
                    </a:lnTo>
                    <a:lnTo>
                      <a:pt x="14" y="42"/>
                    </a:lnTo>
                    <a:lnTo>
                      <a:pt x="14" y="44"/>
                    </a:lnTo>
                    <a:lnTo>
                      <a:pt x="14" y="46"/>
                    </a:lnTo>
                    <a:lnTo>
                      <a:pt x="16" y="48"/>
                    </a:lnTo>
                    <a:lnTo>
                      <a:pt x="18" y="48"/>
                    </a:lnTo>
                    <a:lnTo>
                      <a:pt x="20" y="46"/>
                    </a:lnTo>
                    <a:lnTo>
                      <a:pt x="22" y="46"/>
                    </a:lnTo>
                    <a:lnTo>
                      <a:pt x="22" y="44"/>
                    </a:lnTo>
                    <a:lnTo>
                      <a:pt x="24" y="44"/>
                    </a:lnTo>
                    <a:lnTo>
                      <a:pt x="22" y="48"/>
                    </a:lnTo>
                    <a:lnTo>
                      <a:pt x="20" y="52"/>
                    </a:lnTo>
                    <a:lnTo>
                      <a:pt x="16" y="52"/>
                    </a:lnTo>
                    <a:lnTo>
                      <a:pt x="14" y="54"/>
                    </a:lnTo>
                    <a:lnTo>
                      <a:pt x="12" y="52"/>
                    </a:lnTo>
                    <a:lnTo>
                      <a:pt x="10" y="52"/>
                    </a:lnTo>
                    <a:lnTo>
                      <a:pt x="8" y="50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6" y="42"/>
                    </a:lnTo>
                    <a:lnTo>
                      <a:pt x="6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38" name="Rectangle 137"/>
              <p:cNvSpPr>
                <a:spLocks noChangeArrowheads="1"/>
              </p:cNvSpPr>
              <p:nvPr/>
            </p:nvSpPr>
            <p:spPr bwMode="auto">
              <a:xfrm>
                <a:off x="1888" y="255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9" name="Rectangle 138"/>
              <p:cNvSpPr>
                <a:spLocks noChangeArrowheads="1"/>
              </p:cNvSpPr>
              <p:nvPr/>
            </p:nvSpPr>
            <p:spPr bwMode="auto">
              <a:xfrm>
                <a:off x="1904" y="255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0" name="Freeform 139"/>
              <p:cNvSpPr>
                <a:spLocks noEditPoints="1"/>
              </p:cNvSpPr>
              <p:nvPr/>
            </p:nvSpPr>
            <p:spPr bwMode="auto">
              <a:xfrm>
                <a:off x="2048" y="2570"/>
                <a:ext cx="38" cy="62"/>
              </a:xfrm>
              <a:custGeom>
                <a:avLst/>
                <a:gdLst>
                  <a:gd name="T0" fmla="*/ 0 w 38"/>
                  <a:gd name="T1" fmla="*/ 32 h 62"/>
                  <a:gd name="T2" fmla="*/ 2 w 38"/>
                  <a:gd name="T3" fmla="*/ 22 h 62"/>
                  <a:gd name="T4" fmla="*/ 4 w 38"/>
                  <a:gd name="T5" fmla="*/ 14 h 62"/>
                  <a:gd name="T6" fmla="*/ 8 w 38"/>
                  <a:gd name="T7" fmla="*/ 8 h 62"/>
                  <a:gd name="T8" fmla="*/ 12 w 38"/>
                  <a:gd name="T9" fmla="*/ 4 h 62"/>
                  <a:gd name="T10" fmla="*/ 16 w 38"/>
                  <a:gd name="T11" fmla="*/ 2 h 62"/>
                  <a:gd name="T12" fmla="*/ 20 w 38"/>
                  <a:gd name="T13" fmla="*/ 0 h 62"/>
                  <a:gd name="T14" fmla="*/ 24 w 38"/>
                  <a:gd name="T15" fmla="*/ 2 h 62"/>
                  <a:gd name="T16" fmla="*/ 28 w 38"/>
                  <a:gd name="T17" fmla="*/ 4 h 62"/>
                  <a:gd name="T18" fmla="*/ 30 w 38"/>
                  <a:gd name="T19" fmla="*/ 8 h 62"/>
                  <a:gd name="T20" fmla="*/ 34 w 38"/>
                  <a:gd name="T21" fmla="*/ 14 h 62"/>
                  <a:gd name="T22" fmla="*/ 36 w 38"/>
                  <a:gd name="T23" fmla="*/ 22 h 62"/>
                  <a:gd name="T24" fmla="*/ 38 w 38"/>
                  <a:gd name="T25" fmla="*/ 30 h 62"/>
                  <a:gd name="T26" fmla="*/ 36 w 38"/>
                  <a:gd name="T27" fmla="*/ 40 h 62"/>
                  <a:gd name="T28" fmla="*/ 34 w 38"/>
                  <a:gd name="T29" fmla="*/ 48 h 62"/>
                  <a:gd name="T30" fmla="*/ 32 w 38"/>
                  <a:gd name="T31" fmla="*/ 54 h 62"/>
                  <a:gd name="T32" fmla="*/ 28 w 38"/>
                  <a:gd name="T33" fmla="*/ 58 h 62"/>
                  <a:gd name="T34" fmla="*/ 22 w 38"/>
                  <a:gd name="T35" fmla="*/ 60 h 62"/>
                  <a:gd name="T36" fmla="*/ 18 w 38"/>
                  <a:gd name="T37" fmla="*/ 62 h 62"/>
                  <a:gd name="T38" fmla="*/ 14 w 38"/>
                  <a:gd name="T39" fmla="*/ 60 h 62"/>
                  <a:gd name="T40" fmla="*/ 10 w 38"/>
                  <a:gd name="T41" fmla="*/ 56 h 62"/>
                  <a:gd name="T42" fmla="*/ 6 w 38"/>
                  <a:gd name="T43" fmla="*/ 52 h 62"/>
                  <a:gd name="T44" fmla="*/ 2 w 38"/>
                  <a:gd name="T45" fmla="*/ 42 h 62"/>
                  <a:gd name="T46" fmla="*/ 0 w 38"/>
                  <a:gd name="T47" fmla="*/ 32 h 62"/>
                  <a:gd name="T48" fmla="*/ 10 w 38"/>
                  <a:gd name="T49" fmla="*/ 32 h 62"/>
                  <a:gd name="T50" fmla="*/ 10 w 38"/>
                  <a:gd name="T51" fmla="*/ 44 h 62"/>
                  <a:gd name="T52" fmla="*/ 12 w 38"/>
                  <a:gd name="T53" fmla="*/ 52 h 62"/>
                  <a:gd name="T54" fmla="*/ 14 w 38"/>
                  <a:gd name="T55" fmla="*/ 56 h 62"/>
                  <a:gd name="T56" fmla="*/ 16 w 38"/>
                  <a:gd name="T57" fmla="*/ 58 h 62"/>
                  <a:gd name="T58" fmla="*/ 18 w 38"/>
                  <a:gd name="T59" fmla="*/ 58 h 62"/>
                  <a:gd name="T60" fmla="*/ 22 w 38"/>
                  <a:gd name="T61" fmla="*/ 58 h 62"/>
                  <a:gd name="T62" fmla="*/ 24 w 38"/>
                  <a:gd name="T63" fmla="*/ 56 h 62"/>
                  <a:gd name="T64" fmla="*/ 26 w 38"/>
                  <a:gd name="T65" fmla="*/ 54 h 62"/>
                  <a:gd name="T66" fmla="*/ 28 w 38"/>
                  <a:gd name="T67" fmla="*/ 50 h 62"/>
                  <a:gd name="T68" fmla="*/ 28 w 38"/>
                  <a:gd name="T69" fmla="*/ 40 h 62"/>
                  <a:gd name="T70" fmla="*/ 30 w 38"/>
                  <a:gd name="T71" fmla="*/ 28 h 62"/>
                  <a:gd name="T72" fmla="*/ 28 w 38"/>
                  <a:gd name="T73" fmla="*/ 20 h 62"/>
                  <a:gd name="T74" fmla="*/ 28 w 38"/>
                  <a:gd name="T75" fmla="*/ 12 h 62"/>
                  <a:gd name="T76" fmla="*/ 26 w 38"/>
                  <a:gd name="T77" fmla="*/ 8 h 62"/>
                  <a:gd name="T78" fmla="*/ 24 w 38"/>
                  <a:gd name="T79" fmla="*/ 6 h 62"/>
                  <a:gd name="T80" fmla="*/ 22 w 38"/>
                  <a:gd name="T81" fmla="*/ 4 h 62"/>
                  <a:gd name="T82" fmla="*/ 20 w 38"/>
                  <a:gd name="T83" fmla="*/ 4 h 62"/>
                  <a:gd name="T84" fmla="*/ 16 w 38"/>
                  <a:gd name="T85" fmla="*/ 4 h 62"/>
                  <a:gd name="T86" fmla="*/ 14 w 38"/>
                  <a:gd name="T87" fmla="*/ 6 h 62"/>
                  <a:gd name="T88" fmla="*/ 12 w 38"/>
                  <a:gd name="T89" fmla="*/ 10 h 62"/>
                  <a:gd name="T90" fmla="*/ 10 w 38"/>
                  <a:gd name="T91" fmla="*/ 18 h 62"/>
                  <a:gd name="T92" fmla="*/ 10 w 38"/>
                  <a:gd name="T93" fmla="*/ 26 h 62"/>
                  <a:gd name="T94" fmla="*/ 10 w 38"/>
                  <a:gd name="T95" fmla="*/ 32 h 6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"/>
                  <a:gd name="T145" fmla="*/ 0 h 62"/>
                  <a:gd name="T146" fmla="*/ 38 w 38"/>
                  <a:gd name="T147" fmla="*/ 62 h 6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" h="62">
                    <a:moveTo>
                      <a:pt x="0" y="32"/>
                    </a:moveTo>
                    <a:lnTo>
                      <a:pt x="2" y="22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4" y="2"/>
                    </a:lnTo>
                    <a:lnTo>
                      <a:pt x="28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8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2" y="54"/>
                    </a:lnTo>
                    <a:lnTo>
                      <a:pt x="28" y="58"/>
                    </a:lnTo>
                    <a:lnTo>
                      <a:pt x="22" y="60"/>
                    </a:lnTo>
                    <a:lnTo>
                      <a:pt x="18" y="62"/>
                    </a:lnTo>
                    <a:lnTo>
                      <a:pt x="14" y="60"/>
                    </a:lnTo>
                    <a:lnTo>
                      <a:pt x="10" y="56"/>
                    </a:lnTo>
                    <a:lnTo>
                      <a:pt x="6" y="52"/>
                    </a:lnTo>
                    <a:lnTo>
                      <a:pt x="2" y="42"/>
                    </a:lnTo>
                    <a:lnTo>
                      <a:pt x="0" y="32"/>
                    </a:lnTo>
                    <a:close/>
                    <a:moveTo>
                      <a:pt x="10" y="32"/>
                    </a:moveTo>
                    <a:lnTo>
                      <a:pt x="10" y="44"/>
                    </a:lnTo>
                    <a:lnTo>
                      <a:pt x="12" y="52"/>
                    </a:lnTo>
                    <a:lnTo>
                      <a:pt x="14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2" y="58"/>
                    </a:lnTo>
                    <a:lnTo>
                      <a:pt x="24" y="56"/>
                    </a:lnTo>
                    <a:lnTo>
                      <a:pt x="26" y="54"/>
                    </a:lnTo>
                    <a:lnTo>
                      <a:pt x="28" y="50"/>
                    </a:lnTo>
                    <a:lnTo>
                      <a:pt x="28" y="40"/>
                    </a:lnTo>
                    <a:lnTo>
                      <a:pt x="30" y="28"/>
                    </a:lnTo>
                    <a:lnTo>
                      <a:pt x="28" y="20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8"/>
                    </a:lnTo>
                    <a:lnTo>
                      <a:pt x="10" y="26"/>
                    </a:lnTo>
                    <a:lnTo>
                      <a:pt x="1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41" name="Rectangle 140"/>
              <p:cNvSpPr>
                <a:spLocks noChangeArrowheads="1"/>
              </p:cNvSpPr>
              <p:nvPr/>
            </p:nvSpPr>
            <p:spPr bwMode="auto">
              <a:xfrm>
                <a:off x="2152" y="255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2" name="Freeform 141"/>
              <p:cNvSpPr>
                <a:spLocks noEditPoints="1"/>
              </p:cNvSpPr>
              <p:nvPr/>
            </p:nvSpPr>
            <p:spPr bwMode="auto">
              <a:xfrm>
                <a:off x="2300" y="2570"/>
                <a:ext cx="36" cy="62"/>
              </a:xfrm>
              <a:custGeom>
                <a:avLst/>
                <a:gdLst>
                  <a:gd name="T0" fmla="*/ 0 w 36"/>
                  <a:gd name="T1" fmla="*/ 32 h 62"/>
                  <a:gd name="T2" fmla="*/ 0 w 36"/>
                  <a:gd name="T3" fmla="*/ 22 h 62"/>
                  <a:gd name="T4" fmla="*/ 2 w 36"/>
                  <a:gd name="T5" fmla="*/ 14 h 62"/>
                  <a:gd name="T6" fmla="*/ 6 w 36"/>
                  <a:gd name="T7" fmla="*/ 8 h 62"/>
                  <a:gd name="T8" fmla="*/ 10 w 36"/>
                  <a:gd name="T9" fmla="*/ 4 h 62"/>
                  <a:gd name="T10" fmla="*/ 14 w 36"/>
                  <a:gd name="T11" fmla="*/ 2 h 62"/>
                  <a:gd name="T12" fmla="*/ 18 w 36"/>
                  <a:gd name="T13" fmla="*/ 0 h 62"/>
                  <a:gd name="T14" fmla="*/ 22 w 36"/>
                  <a:gd name="T15" fmla="*/ 2 h 62"/>
                  <a:gd name="T16" fmla="*/ 26 w 36"/>
                  <a:gd name="T17" fmla="*/ 4 h 62"/>
                  <a:gd name="T18" fmla="*/ 30 w 36"/>
                  <a:gd name="T19" fmla="*/ 8 h 62"/>
                  <a:gd name="T20" fmla="*/ 34 w 36"/>
                  <a:gd name="T21" fmla="*/ 14 h 62"/>
                  <a:gd name="T22" fmla="*/ 36 w 36"/>
                  <a:gd name="T23" fmla="*/ 22 h 62"/>
                  <a:gd name="T24" fmla="*/ 36 w 36"/>
                  <a:gd name="T25" fmla="*/ 30 h 62"/>
                  <a:gd name="T26" fmla="*/ 36 w 36"/>
                  <a:gd name="T27" fmla="*/ 40 h 62"/>
                  <a:gd name="T28" fmla="*/ 34 w 36"/>
                  <a:gd name="T29" fmla="*/ 48 h 62"/>
                  <a:gd name="T30" fmla="*/ 30 w 36"/>
                  <a:gd name="T31" fmla="*/ 54 h 62"/>
                  <a:gd name="T32" fmla="*/ 26 w 36"/>
                  <a:gd name="T33" fmla="*/ 58 h 62"/>
                  <a:gd name="T34" fmla="*/ 22 w 36"/>
                  <a:gd name="T35" fmla="*/ 60 h 62"/>
                  <a:gd name="T36" fmla="*/ 18 w 36"/>
                  <a:gd name="T37" fmla="*/ 62 h 62"/>
                  <a:gd name="T38" fmla="*/ 12 w 36"/>
                  <a:gd name="T39" fmla="*/ 60 h 62"/>
                  <a:gd name="T40" fmla="*/ 8 w 36"/>
                  <a:gd name="T41" fmla="*/ 56 h 62"/>
                  <a:gd name="T42" fmla="*/ 4 w 36"/>
                  <a:gd name="T43" fmla="*/ 52 h 62"/>
                  <a:gd name="T44" fmla="*/ 2 w 36"/>
                  <a:gd name="T45" fmla="*/ 42 h 62"/>
                  <a:gd name="T46" fmla="*/ 0 w 36"/>
                  <a:gd name="T47" fmla="*/ 32 h 62"/>
                  <a:gd name="T48" fmla="*/ 8 w 36"/>
                  <a:gd name="T49" fmla="*/ 32 h 62"/>
                  <a:gd name="T50" fmla="*/ 8 w 36"/>
                  <a:gd name="T51" fmla="*/ 44 h 62"/>
                  <a:gd name="T52" fmla="*/ 12 w 36"/>
                  <a:gd name="T53" fmla="*/ 52 h 62"/>
                  <a:gd name="T54" fmla="*/ 12 w 36"/>
                  <a:gd name="T55" fmla="*/ 56 h 62"/>
                  <a:gd name="T56" fmla="*/ 16 w 36"/>
                  <a:gd name="T57" fmla="*/ 58 h 62"/>
                  <a:gd name="T58" fmla="*/ 18 w 36"/>
                  <a:gd name="T59" fmla="*/ 58 h 62"/>
                  <a:gd name="T60" fmla="*/ 20 w 36"/>
                  <a:gd name="T61" fmla="*/ 58 h 62"/>
                  <a:gd name="T62" fmla="*/ 22 w 36"/>
                  <a:gd name="T63" fmla="*/ 56 h 62"/>
                  <a:gd name="T64" fmla="*/ 24 w 36"/>
                  <a:gd name="T65" fmla="*/ 54 h 62"/>
                  <a:gd name="T66" fmla="*/ 26 w 36"/>
                  <a:gd name="T67" fmla="*/ 50 h 62"/>
                  <a:gd name="T68" fmla="*/ 28 w 36"/>
                  <a:gd name="T69" fmla="*/ 40 h 62"/>
                  <a:gd name="T70" fmla="*/ 28 w 36"/>
                  <a:gd name="T71" fmla="*/ 28 h 62"/>
                  <a:gd name="T72" fmla="*/ 28 w 36"/>
                  <a:gd name="T73" fmla="*/ 20 h 62"/>
                  <a:gd name="T74" fmla="*/ 26 w 36"/>
                  <a:gd name="T75" fmla="*/ 12 h 62"/>
                  <a:gd name="T76" fmla="*/ 24 w 36"/>
                  <a:gd name="T77" fmla="*/ 8 h 62"/>
                  <a:gd name="T78" fmla="*/ 22 w 36"/>
                  <a:gd name="T79" fmla="*/ 6 h 62"/>
                  <a:gd name="T80" fmla="*/ 20 w 36"/>
                  <a:gd name="T81" fmla="*/ 4 h 62"/>
                  <a:gd name="T82" fmla="*/ 18 w 36"/>
                  <a:gd name="T83" fmla="*/ 4 h 62"/>
                  <a:gd name="T84" fmla="*/ 16 w 36"/>
                  <a:gd name="T85" fmla="*/ 4 h 62"/>
                  <a:gd name="T86" fmla="*/ 14 w 36"/>
                  <a:gd name="T87" fmla="*/ 6 h 62"/>
                  <a:gd name="T88" fmla="*/ 10 w 36"/>
                  <a:gd name="T89" fmla="*/ 10 h 62"/>
                  <a:gd name="T90" fmla="*/ 10 w 36"/>
                  <a:gd name="T91" fmla="*/ 18 h 62"/>
                  <a:gd name="T92" fmla="*/ 8 w 36"/>
                  <a:gd name="T93" fmla="*/ 26 h 62"/>
                  <a:gd name="T94" fmla="*/ 8 w 36"/>
                  <a:gd name="T95" fmla="*/ 32 h 6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2"/>
                  <a:gd name="T146" fmla="*/ 36 w 36"/>
                  <a:gd name="T147" fmla="*/ 62 h 6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2">
                    <a:moveTo>
                      <a:pt x="0" y="32"/>
                    </a:move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6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2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2"/>
                    </a:lnTo>
                    <a:lnTo>
                      <a:pt x="2" y="42"/>
                    </a:lnTo>
                    <a:lnTo>
                      <a:pt x="0" y="32"/>
                    </a:lnTo>
                    <a:close/>
                    <a:moveTo>
                      <a:pt x="8" y="32"/>
                    </a:moveTo>
                    <a:lnTo>
                      <a:pt x="8" y="44"/>
                    </a:lnTo>
                    <a:lnTo>
                      <a:pt x="12" y="52"/>
                    </a:lnTo>
                    <a:lnTo>
                      <a:pt x="12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50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10" y="18"/>
                    </a:lnTo>
                    <a:lnTo>
                      <a:pt x="8" y="26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43" name="Rectangle 142"/>
              <p:cNvSpPr>
                <a:spLocks noChangeArrowheads="1"/>
              </p:cNvSpPr>
              <p:nvPr/>
            </p:nvSpPr>
            <p:spPr bwMode="auto">
              <a:xfrm>
                <a:off x="2496" y="255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4" name="Freeform 143"/>
              <p:cNvSpPr>
                <a:spLocks/>
              </p:cNvSpPr>
              <p:nvPr/>
            </p:nvSpPr>
            <p:spPr bwMode="auto">
              <a:xfrm>
                <a:off x="2636" y="2570"/>
                <a:ext cx="38" cy="60"/>
              </a:xfrm>
              <a:custGeom>
                <a:avLst/>
                <a:gdLst>
                  <a:gd name="T0" fmla="*/ 38 w 38"/>
                  <a:gd name="T1" fmla="*/ 50 h 60"/>
                  <a:gd name="T2" fmla="*/ 34 w 38"/>
                  <a:gd name="T3" fmla="*/ 60 h 60"/>
                  <a:gd name="T4" fmla="*/ 0 w 38"/>
                  <a:gd name="T5" fmla="*/ 60 h 60"/>
                  <a:gd name="T6" fmla="*/ 0 w 38"/>
                  <a:gd name="T7" fmla="*/ 58 h 60"/>
                  <a:gd name="T8" fmla="*/ 8 w 38"/>
                  <a:gd name="T9" fmla="*/ 50 h 60"/>
                  <a:gd name="T10" fmla="*/ 16 w 38"/>
                  <a:gd name="T11" fmla="*/ 42 h 60"/>
                  <a:gd name="T12" fmla="*/ 20 w 38"/>
                  <a:gd name="T13" fmla="*/ 36 h 60"/>
                  <a:gd name="T14" fmla="*/ 26 w 38"/>
                  <a:gd name="T15" fmla="*/ 28 h 60"/>
                  <a:gd name="T16" fmla="*/ 28 w 38"/>
                  <a:gd name="T17" fmla="*/ 20 h 60"/>
                  <a:gd name="T18" fmla="*/ 26 w 38"/>
                  <a:gd name="T19" fmla="*/ 16 h 60"/>
                  <a:gd name="T20" fmla="*/ 24 w 38"/>
                  <a:gd name="T21" fmla="*/ 10 h 60"/>
                  <a:gd name="T22" fmla="*/ 20 w 38"/>
                  <a:gd name="T23" fmla="*/ 8 h 60"/>
                  <a:gd name="T24" fmla="*/ 16 w 38"/>
                  <a:gd name="T25" fmla="*/ 8 h 60"/>
                  <a:gd name="T26" fmla="*/ 12 w 38"/>
                  <a:gd name="T27" fmla="*/ 8 h 60"/>
                  <a:gd name="T28" fmla="*/ 8 w 38"/>
                  <a:gd name="T29" fmla="*/ 10 h 60"/>
                  <a:gd name="T30" fmla="*/ 4 w 38"/>
                  <a:gd name="T31" fmla="*/ 14 h 60"/>
                  <a:gd name="T32" fmla="*/ 2 w 38"/>
                  <a:gd name="T33" fmla="*/ 18 h 60"/>
                  <a:gd name="T34" fmla="*/ 0 w 38"/>
                  <a:gd name="T35" fmla="*/ 18 h 60"/>
                  <a:gd name="T36" fmla="*/ 2 w 38"/>
                  <a:gd name="T37" fmla="*/ 10 h 60"/>
                  <a:gd name="T38" fmla="*/ 6 w 38"/>
                  <a:gd name="T39" fmla="*/ 6 h 60"/>
                  <a:gd name="T40" fmla="*/ 12 w 38"/>
                  <a:gd name="T41" fmla="*/ 2 h 60"/>
                  <a:gd name="T42" fmla="*/ 18 w 38"/>
                  <a:gd name="T43" fmla="*/ 0 h 60"/>
                  <a:gd name="T44" fmla="*/ 24 w 38"/>
                  <a:gd name="T45" fmla="*/ 2 h 60"/>
                  <a:gd name="T46" fmla="*/ 30 w 38"/>
                  <a:gd name="T47" fmla="*/ 6 h 60"/>
                  <a:gd name="T48" fmla="*/ 34 w 38"/>
                  <a:gd name="T49" fmla="*/ 10 h 60"/>
                  <a:gd name="T50" fmla="*/ 34 w 38"/>
                  <a:gd name="T51" fmla="*/ 16 h 60"/>
                  <a:gd name="T52" fmla="*/ 34 w 38"/>
                  <a:gd name="T53" fmla="*/ 20 h 60"/>
                  <a:gd name="T54" fmla="*/ 32 w 38"/>
                  <a:gd name="T55" fmla="*/ 26 h 60"/>
                  <a:gd name="T56" fmla="*/ 28 w 38"/>
                  <a:gd name="T57" fmla="*/ 32 h 60"/>
                  <a:gd name="T58" fmla="*/ 22 w 38"/>
                  <a:gd name="T59" fmla="*/ 40 h 60"/>
                  <a:gd name="T60" fmla="*/ 16 w 38"/>
                  <a:gd name="T61" fmla="*/ 46 h 60"/>
                  <a:gd name="T62" fmla="*/ 12 w 38"/>
                  <a:gd name="T63" fmla="*/ 52 h 60"/>
                  <a:gd name="T64" fmla="*/ 8 w 38"/>
                  <a:gd name="T65" fmla="*/ 54 h 60"/>
                  <a:gd name="T66" fmla="*/ 24 w 38"/>
                  <a:gd name="T67" fmla="*/ 54 h 60"/>
                  <a:gd name="T68" fmla="*/ 28 w 38"/>
                  <a:gd name="T69" fmla="*/ 54 h 60"/>
                  <a:gd name="T70" fmla="*/ 30 w 38"/>
                  <a:gd name="T71" fmla="*/ 54 h 60"/>
                  <a:gd name="T72" fmla="*/ 32 w 38"/>
                  <a:gd name="T73" fmla="*/ 52 h 60"/>
                  <a:gd name="T74" fmla="*/ 34 w 38"/>
                  <a:gd name="T75" fmla="*/ 52 h 60"/>
                  <a:gd name="T76" fmla="*/ 36 w 38"/>
                  <a:gd name="T77" fmla="*/ 50 h 60"/>
                  <a:gd name="T78" fmla="*/ 36 w 38"/>
                  <a:gd name="T79" fmla="*/ 50 h 60"/>
                  <a:gd name="T80" fmla="*/ 38 w 38"/>
                  <a:gd name="T81" fmla="*/ 50 h 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8"/>
                  <a:gd name="T124" fmla="*/ 0 h 60"/>
                  <a:gd name="T125" fmla="*/ 38 w 38"/>
                  <a:gd name="T126" fmla="*/ 60 h 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8" h="60">
                    <a:moveTo>
                      <a:pt x="38" y="50"/>
                    </a:moveTo>
                    <a:lnTo>
                      <a:pt x="34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8" y="50"/>
                    </a:lnTo>
                    <a:lnTo>
                      <a:pt x="16" y="42"/>
                    </a:lnTo>
                    <a:lnTo>
                      <a:pt x="20" y="36"/>
                    </a:lnTo>
                    <a:lnTo>
                      <a:pt x="26" y="28"/>
                    </a:lnTo>
                    <a:lnTo>
                      <a:pt x="28" y="20"/>
                    </a:lnTo>
                    <a:lnTo>
                      <a:pt x="26" y="16"/>
                    </a:lnTo>
                    <a:lnTo>
                      <a:pt x="24" y="10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8" y="10"/>
                    </a:lnTo>
                    <a:lnTo>
                      <a:pt x="4" y="14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30" y="6"/>
                    </a:lnTo>
                    <a:lnTo>
                      <a:pt x="34" y="10"/>
                    </a:lnTo>
                    <a:lnTo>
                      <a:pt x="34" y="16"/>
                    </a:lnTo>
                    <a:lnTo>
                      <a:pt x="34" y="20"/>
                    </a:lnTo>
                    <a:lnTo>
                      <a:pt x="32" y="26"/>
                    </a:lnTo>
                    <a:lnTo>
                      <a:pt x="28" y="32"/>
                    </a:lnTo>
                    <a:lnTo>
                      <a:pt x="22" y="40"/>
                    </a:lnTo>
                    <a:lnTo>
                      <a:pt x="16" y="46"/>
                    </a:lnTo>
                    <a:lnTo>
                      <a:pt x="12" y="52"/>
                    </a:lnTo>
                    <a:lnTo>
                      <a:pt x="8" y="54"/>
                    </a:lnTo>
                    <a:lnTo>
                      <a:pt x="24" y="54"/>
                    </a:lnTo>
                    <a:lnTo>
                      <a:pt x="28" y="54"/>
                    </a:lnTo>
                    <a:lnTo>
                      <a:pt x="30" y="54"/>
                    </a:lnTo>
                    <a:lnTo>
                      <a:pt x="32" y="52"/>
                    </a:lnTo>
                    <a:lnTo>
                      <a:pt x="34" y="52"/>
                    </a:lnTo>
                    <a:lnTo>
                      <a:pt x="36" y="50"/>
                    </a:lnTo>
                    <a:lnTo>
                      <a:pt x="38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45" name="Rectangle 144"/>
              <p:cNvSpPr>
                <a:spLocks noChangeArrowheads="1"/>
              </p:cNvSpPr>
              <p:nvPr/>
            </p:nvSpPr>
            <p:spPr bwMode="auto">
              <a:xfrm>
                <a:off x="2784" y="255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6" name="Freeform 145"/>
              <p:cNvSpPr>
                <a:spLocks noEditPoints="1"/>
              </p:cNvSpPr>
              <p:nvPr/>
            </p:nvSpPr>
            <p:spPr bwMode="auto">
              <a:xfrm>
                <a:off x="2932" y="2570"/>
                <a:ext cx="36" cy="62"/>
              </a:xfrm>
              <a:custGeom>
                <a:avLst/>
                <a:gdLst>
                  <a:gd name="T0" fmla="*/ 0 w 36"/>
                  <a:gd name="T1" fmla="*/ 32 h 62"/>
                  <a:gd name="T2" fmla="*/ 0 w 36"/>
                  <a:gd name="T3" fmla="*/ 22 h 62"/>
                  <a:gd name="T4" fmla="*/ 2 w 36"/>
                  <a:gd name="T5" fmla="*/ 14 h 62"/>
                  <a:gd name="T6" fmla="*/ 6 w 36"/>
                  <a:gd name="T7" fmla="*/ 8 h 62"/>
                  <a:gd name="T8" fmla="*/ 10 w 36"/>
                  <a:gd name="T9" fmla="*/ 4 h 62"/>
                  <a:gd name="T10" fmla="*/ 14 w 36"/>
                  <a:gd name="T11" fmla="*/ 2 h 62"/>
                  <a:gd name="T12" fmla="*/ 18 w 36"/>
                  <a:gd name="T13" fmla="*/ 0 h 62"/>
                  <a:gd name="T14" fmla="*/ 22 w 36"/>
                  <a:gd name="T15" fmla="*/ 2 h 62"/>
                  <a:gd name="T16" fmla="*/ 26 w 36"/>
                  <a:gd name="T17" fmla="*/ 4 h 62"/>
                  <a:gd name="T18" fmla="*/ 30 w 36"/>
                  <a:gd name="T19" fmla="*/ 8 h 62"/>
                  <a:gd name="T20" fmla="*/ 34 w 36"/>
                  <a:gd name="T21" fmla="*/ 14 h 62"/>
                  <a:gd name="T22" fmla="*/ 36 w 36"/>
                  <a:gd name="T23" fmla="*/ 22 h 62"/>
                  <a:gd name="T24" fmla="*/ 36 w 36"/>
                  <a:gd name="T25" fmla="*/ 30 h 62"/>
                  <a:gd name="T26" fmla="*/ 36 w 36"/>
                  <a:gd name="T27" fmla="*/ 40 h 62"/>
                  <a:gd name="T28" fmla="*/ 34 w 36"/>
                  <a:gd name="T29" fmla="*/ 48 h 62"/>
                  <a:gd name="T30" fmla="*/ 30 w 36"/>
                  <a:gd name="T31" fmla="*/ 54 h 62"/>
                  <a:gd name="T32" fmla="*/ 26 w 36"/>
                  <a:gd name="T33" fmla="*/ 58 h 62"/>
                  <a:gd name="T34" fmla="*/ 22 w 36"/>
                  <a:gd name="T35" fmla="*/ 60 h 62"/>
                  <a:gd name="T36" fmla="*/ 18 w 36"/>
                  <a:gd name="T37" fmla="*/ 62 h 62"/>
                  <a:gd name="T38" fmla="*/ 12 w 36"/>
                  <a:gd name="T39" fmla="*/ 60 h 62"/>
                  <a:gd name="T40" fmla="*/ 8 w 36"/>
                  <a:gd name="T41" fmla="*/ 56 h 62"/>
                  <a:gd name="T42" fmla="*/ 4 w 36"/>
                  <a:gd name="T43" fmla="*/ 52 h 62"/>
                  <a:gd name="T44" fmla="*/ 2 w 36"/>
                  <a:gd name="T45" fmla="*/ 42 h 62"/>
                  <a:gd name="T46" fmla="*/ 0 w 36"/>
                  <a:gd name="T47" fmla="*/ 32 h 62"/>
                  <a:gd name="T48" fmla="*/ 8 w 36"/>
                  <a:gd name="T49" fmla="*/ 32 h 62"/>
                  <a:gd name="T50" fmla="*/ 8 w 36"/>
                  <a:gd name="T51" fmla="*/ 44 h 62"/>
                  <a:gd name="T52" fmla="*/ 10 w 36"/>
                  <a:gd name="T53" fmla="*/ 52 h 62"/>
                  <a:gd name="T54" fmla="*/ 12 w 36"/>
                  <a:gd name="T55" fmla="*/ 56 h 62"/>
                  <a:gd name="T56" fmla="*/ 16 w 36"/>
                  <a:gd name="T57" fmla="*/ 58 h 62"/>
                  <a:gd name="T58" fmla="*/ 18 w 36"/>
                  <a:gd name="T59" fmla="*/ 58 h 62"/>
                  <a:gd name="T60" fmla="*/ 20 w 36"/>
                  <a:gd name="T61" fmla="*/ 58 h 62"/>
                  <a:gd name="T62" fmla="*/ 22 w 36"/>
                  <a:gd name="T63" fmla="*/ 56 h 62"/>
                  <a:gd name="T64" fmla="*/ 24 w 36"/>
                  <a:gd name="T65" fmla="*/ 54 h 62"/>
                  <a:gd name="T66" fmla="*/ 26 w 36"/>
                  <a:gd name="T67" fmla="*/ 50 h 62"/>
                  <a:gd name="T68" fmla="*/ 28 w 36"/>
                  <a:gd name="T69" fmla="*/ 40 h 62"/>
                  <a:gd name="T70" fmla="*/ 28 w 36"/>
                  <a:gd name="T71" fmla="*/ 28 h 62"/>
                  <a:gd name="T72" fmla="*/ 28 w 36"/>
                  <a:gd name="T73" fmla="*/ 20 h 62"/>
                  <a:gd name="T74" fmla="*/ 26 w 36"/>
                  <a:gd name="T75" fmla="*/ 12 h 62"/>
                  <a:gd name="T76" fmla="*/ 24 w 36"/>
                  <a:gd name="T77" fmla="*/ 8 h 62"/>
                  <a:gd name="T78" fmla="*/ 22 w 36"/>
                  <a:gd name="T79" fmla="*/ 6 h 62"/>
                  <a:gd name="T80" fmla="*/ 20 w 36"/>
                  <a:gd name="T81" fmla="*/ 4 h 62"/>
                  <a:gd name="T82" fmla="*/ 18 w 36"/>
                  <a:gd name="T83" fmla="*/ 4 h 62"/>
                  <a:gd name="T84" fmla="*/ 16 w 36"/>
                  <a:gd name="T85" fmla="*/ 4 h 62"/>
                  <a:gd name="T86" fmla="*/ 14 w 36"/>
                  <a:gd name="T87" fmla="*/ 6 h 62"/>
                  <a:gd name="T88" fmla="*/ 10 w 36"/>
                  <a:gd name="T89" fmla="*/ 10 h 62"/>
                  <a:gd name="T90" fmla="*/ 10 w 36"/>
                  <a:gd name="T91" fmla="*/ 18 h 62"/>
                  <a:gd name="T92" fmla="*/ 8 w 36"/>
                  <a:gd name="T93" fmla="*/ 26 h 62"/>
                  <a:gd name="T94" fmla="*/ 8 w 36"/>
                  <a:gd name="T95" fmla="*/ 32 h 6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2"/>
                  <a:gd name="T146" fmla="*/ 36 w 36"/>
                  <a:gd name="T147" fmla="*/ 62 h 6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2">
                    <a:moveTo>
                      <a:pt x="0" y="32"/>
                    </a:move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6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2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2"/>
                    </a:lnTo>
                    <a:lnTo>
                      <a:pt x="2" y="42"/>
                    </a:lnTo>
                    <a:lnTo>
                      <a:pt x="0" y="32"/>
                    </a:lnTo>
                    <a:close/>
                    <a:moveTo>
                      <a:pt x="8" y="32"/>
                    </a:moveTo>
                    <a:lnTo>
                      <a:pt x="8" y="44"/>
                    </a:lnTo>
                    <a:lnTo>
                      <a:pt x="10" y="52"/>
                    </a:lnTo>
                    <a:lnTo>
                      <a:pt x="12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50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10" y="18"/>
                    </a:lnTo>
                    <a:lnTo>
                      <a:pt x="8" y="26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47" name="Rectangle 146"/>
              <p:cNvSpPr>
                <a:spLocks noChangeArrowheads="1"/>
              </p:cNvSpPr>
              <p:nvPr/>
            </p:nvSpPr>
            <p:spPr bwMode="auto">
              <a:xfrm>
                <a:off x="3080" y="255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8" name="Freeform 147"/>
              <p:cNvSpPr>
                <a:spLocks/>
              </p:cNvSpPr>
              <p:nvPr/>
            </p:nvSpPr>
            <p:spPr bwMode="auto">
              <a:xfrm>
                <a:off x="3232" y="2570"/>
                <a:ext cx="24" cy="60"/>
              </a:xfrm>
              <a:custGeom>
                <a:avLst/>
                <a:gdLst>
                  <a:gd name="T0" fmla="*/ 0 w 24"/>
                  <a:gd name="T1" fmla="*/ 8 h 60"/>
                  <a:gd name="T2" fmla="*/ 14 w 24"/>
                  <a:gd name="T3" fmla="*/ 0 h 60"/>
                  <a:gd name="T4" fmla="*/ 16 w 24"/>
                  <a:gd name="T5" fmla="*/ 0 h 60"/>
                  <a:gd name="T6" fmla="*/ 16 w 24"/>
                  <a:gd name="T7" fmla="*/ 50 h 60"/>
                  <a:gd name="T8" fmla="*/ 16 w 24"/>
                  <a:gd name="T9" fmla="*/ 54 h 60"/>
                  <a:gd name="T10" fmla="*/ 16 w 24"/>
                  <a:gd name="T11" fmla="*/ 56 h 60"/>
                  <a:gd name="T12" fmla="*/ 18 w 24"/>
                  <a:gd name="T13" fmla="*/ 58 h 60"/>
                  <a:gd name="T14" fmla="*/ 18 w 24"/>
                  <a:gd name="T15" fmla="*/ 58 h 60"/>
                  <a:gd name="T16" fmla="*/ 20 w 24"/>
                  <a:gd name="T17" fmla="*/ 60 h 60"/>
                  <a:gd name="T18" fmla="*/ 24 w 24"/>
                  <a:gd name="T19" fmla="*/ 60 h 60"/>
                  <a:gd name="T20" fmla="*/ 24 w 24"/>
                  <a:gd name="T21" fmla="*/ 60 h 60"/>
                  <a:gd name="T22" fmla="*/ 2 w 24"/>
                  <a:gd name="T23" fmla="*/ 60 h 60"/>
                  <a:gd name="T24" fmla="*/ 2 w 24"/>
                  <a:gd name="T25" fmla="*/ 60 h 60"/>
                  <a:gd name="T26" fmla="*/ 4 w 24"/>
                  <a:gd name="T27" fmla="*/ 60 h 60"/>
                  <a:gd name="T28" fmla="*/ 6 w 24"/>
                  <a:gd name="T29" fmla="*/ 58 h 60"/>
                  <a:gd name="T30" fmla="*/ 8 w 24"/>
                  <a:gd name="T31" fmla="*/ 58 h 60"/>
                  <a:gd name="T32" fmla="*/ 8 w 24"/>
                  <a:gd name="T33" fmla="*/ 56 h 60"/>
                  <a:gd name="T34" fmla="*/ 8 w 24"/>
                  <a:gd name="T35" fmla="*/ 54 h 60"/>
                  <a:gd name="T36" fmla="*/ 8 w 24"/>
                  <a:gd name="T37" fmla="*/ 50 h 60"/>
                  <a:gd name="T38" fmla="*/ 8 w 24"/>
                  <a:gd name="T39" fmla="*/ 18 h 60"/>
                  <a:gd name="T40" fmla="*/ 8 w 24"/>
                  <a:gd name="T41" fmla="*/ 12 h 60"/>
                  <a:gd name="T42" fmla="*/ 8 w 24"/>
                  <a:gd name="T43" fmla="*/ 10 h 60"/>
                  <a:gd name="T44" fmla="*/ 8 w 24"/>
                  <a:gd name="T45" fmla="*/ 8 h 60"/>
                  <a:gd name="T46" fmla="*/ 8 w 24"/>
                  <a:gd name="T47" fmla="*/ 8 h 60"/>
                  <a:gd name="T48" fmla="*/ 6 w 24"/>
                  <a:gd name="T49" fmla="*/ 8 h 60"/>
                  <a:gd name="T50" fmla="*/ 6 w 24"/>
                  <a:gd name="T51" fmla="*/ 6 h 60"/>
                  <a:gd name="T52" fmla="*/ 4 w 24"/>
                  <a:gd name="T53" fmla="*/ 8 h 60"/>
                  <a:gd name="T54" fmla="*/ 2 w 24"/>
                  <a:gd name="T55" fmla="*/ 8 h 60"/>
                  <a:gd name="T56" fmla="*/ 0 w 24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"/>
                  <a:gd name="T88" fmla="*/ 0 h 60"/>
                  <a:gd name="T89" fmla="*/ 24 w 24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" h="60">
                    <a:moveTo>
                      <a:pt x="0" y="8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16" y="50"/>
                    </a:lnTo>
                    <a:lnTo>
                      <a:pt x="16" y="54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0" y="60"/>
                    </a:lnTo>
                    <a:lnTo>
                      <a:pt x="24" y="60"/>
                    </a:lnTo>
                    <a:lnTo>
                      <a:pt x="2" y="60"/>
                    </a:lnTo>
                    <a:lnTo>
                      <a:pt x="4" y="60"/>
                    </a:lnTo>
                    <a:lnTo>
                      <a:pt x="6" y="58"/>
                    </a:lnTo>
                    <a:lnTo>
                      <a:pt x="8" y="58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50"/>
                    </a:lnTo>
                    <a:lnTo>
                      <a:pt x="8" y="18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49" name="Freeform 148"/>
              <p:cNvSpPr>
                <a:spLocks noEditPoints="1"/>
              </p:cNvSpPr>
              <p:nvPr/>
            </p:nvSpPr>
            <p:spPr bwMode="auto">
              <a:xfrm>
                <a:off x="3270" y="2570"/>
                <a:ext cx="36" cy="62"/>
              </a:xfrm>
              <a:custGeom>
                <a:avLst/>
                <a:gdLst>
                  <a:gd name="T0" fmla="*/ 0 w 36"/>
                  <a:gd name="T1" fmla="*/ 62 h 62"/>
                  <a:gd name="T2" fmla="*/ 0 w 36"/>
                  <a:gd name="T3" fmla="*/ 60 h 62"/>
                  <a:gd name="T4" fmla="*/ 6 w 36"/>
                  <a:gd name="T5" fmla="*/ 60 h 62"/>
                  <a:gd name="T6" fmla="*/ 12 w 36"/>
                  <a:gd name="T7" fmla="*/ 58 h 62"/>
                  <a:gd name="T8" fmla="*/ 16 w 36"/>
                  <a:gd name="T9" fmla="*/ 54 h 62"/>
                  <a:gd name="T10" fmla="*/ 20 w 36"/>
                  <a:gd name="T11" fmla="*/ 48 h 62"/>
                  <a:gd name="T12" fmla="*/ 24 w 36"/>
                  <a:gd name="T13" fmla="*/ 42 h 62"/>
                  <a:gd name="T14" fmla="*/ 26 w 36"/>
                  <a:gd name="T15" fmla="*/ 34 h 62"/>
                  <a:gd name="T16" fmla="*/ 20 w 36"/>
                  <a:gd name="T17" fmla="*/ 38 h 62"/>
                  <a:gd name="T18" fmla="*/ 14 w 36"/>
                  <a:gd name="T19" fmla="*/ 38 h 62"/>
                  <a:gd name="T20" fmla="*/ 10 w 36"/>
                  <a:gd name="T21" fmla="*/ 38 h 62"/>
                  <a:gd name="T22" fmla="*/ 4 w 36"/>
                  <a:gd name="T23" fmla="*/ 34 h 62"/>
                  <a:gd name="T24" fmla="*/ 2 w 36"/>
                  <a:gd name="T25" fmla="*/ 28 h 62"/>
                  <a:gd name="T26" fmla="*/ 0 w 36"/>
                  <a:gd name="T27" fmla="*/ 22 h 62"/>
                  <a:gd name="T28" fmla="*/ 2 w 36"/>
                  <a:gd name="T29" fmla="*/ 14 h 62"/>
                  <a:gd name="T30" fmla="*/ 4 w 36"/>
                  <a:gd name="T31" fmla="*/ 8 h 62"/>
                  <a:gd name="T32" fmla="*/ 8 w 36"/>
                  <a:gd name="T33" fmla="*/ 4 h 62"/>
                  <a:gd name="T34" fmla="*/ 12 w 36"/>
                  <a:gd name="T35" fmla="*/ 2 h 62"/>
                  <a:gd name="T36" fmla="*/ 18 w 36"/>
                  <a:gd name="T37" fmla="*/ 0 h 62"/>
                  <a:gd name="T38" fmla="*/ 24 w 36"/>
                  <a:gd name="T39" fmla="*/ 2 h 62"/>
                  <a:gd name="T40" fmla="*/ 30 w 36"/>
                  <a:gd name="T41" fmla="*/ 6 h 62"/>
                  <a:gd name="T42" fmla="*/ 34 w 36"/>
                  <a:gd name="T43" fmla="*/ 12 h 62"/>
                  <a:gd name="T44" fmla="*/ 36 w 36"/>
                  <a:gd name="T45" fmla="*/ 18 h 62"/>
                  <a:gd name="T46" fmla="*/ 36 w 36"/>
                  <a:gd name="T47" fmla="*/ 24 h 62"/>
                  <a:gd name="T48" fmla="*/ 36 w 36"/>
                  <a:gd name="T49" fmla="*/ 34 h 62"/>
                  <a:gd name="T50" fmla="*/ 32 w 36"/>
                  <a:gd name="T51" fmla="*/ 42 h 62"/>
                  <a:gd name="T52" fmla="*/ 26 w 36"/>
                  <a:gd name="T53" fmla="*/ 50 h 62"/>
                  <a:gd name="T54" fmla="*/ 18 w 36"/>
                  <a:gd name="T55" fmla="*/ 56 h 62"/>
                  <a:gd name="T56" fmla="*/ 12 w 36"/>
                  <a:gd name="T57" fmla="*/ 60 h 62"/>
                  <a:gd name="T58" fmla="*/ 4 w 36"/>
                  <a:gd name="T59" fmla="*/ 62 h 62"/>
                  <a:gd name="T60" fmla="*/ 0 w 36"/>
                  <a:gd name="T61" fmla="*/ 62 h 62"/>
                  <a:gd name="T62" fmla="*/ 28 w 36"/>
                  <a:gd name="T63" fmla="*/ 32 h 62"/>
                  <a:gd name="T64" fmla="*/ 28 w 36"/>
                  <a:gd name="T65" fmla="*/ 26 h 62"/>
                  <a:gd name="T66" fmla="*/ 28 w 36"/>
                  <a:gd name="T67" fmla="*/ 22 h 62"/>
                  <a:gd name="T68" fmla="*/ 28 w 36"/>
                  <a:gd name="T69" fmla="*/ 18 h 62"/>
                  <a:gd name="T70" fmla="*/ 28 w 36"/>
                  <a:gd name="T71" fmla="*/ 14 h 62"/>
                  <a:gd name="T72" fmla="*/ 26 w 36"/>
                  <a:gd name="T73" fmla="*/ 10 h 62"/>
                  <a:gd name="T74" fmla="*/ 24 w 36"/>
                  <a:gd name="T75" fmla="*/ 6 h 62"/>
                  <a:gd name="T76" fmla="*/ 20 w 36"/>
                  <a:gd name="T77" fmla="*/ 4 h 62"/>
                  <a:gd name="T78" fmla="*/ 18 w 36"/>
                  <a:gd name="T79" fmla="*/ 4 h 62"/>
                  <a:gd name="T80" fmla="*/ 14 w 36"/>
                  <a:gd name="T81" fmla="*/ 4 h 62"/>
                  <a:gd name="T82" fmla="*/ 12 w 36"/>
                  <a:gd name="T83" fmla="*/ 8 h 62"/>
                  <a:gd name="T84" fmla="*/ 8 w 36"/>
                  <a:gd name="T85" fmla="*/ 12 h 62"/>
                  <a:gd name="T86" fmla="*/ 8 w 36"/>
                  <a:gd name="T87" fmla="*/ 18 h 62"/>
                  <a:gd name="T88" fmla="*/ 10 w 36"/>
                  <a:gd name="T89" fmla="*/ 26 h 62"/>
                  <a:gd name="T90" fmla="*/ 12 w 36"/>
                  <a:gd name="T91" fmla="*/ 32 h 62"/>
                  <a:gd name="T92" fmla="*/ 14 w 36"/>
                  <a:gd name="T93" fmla="*/ 34 h 62"/>
                  <a:gd name="T94" fmla="*/ 18 w 36"/>
                  <a:gd name="T95" fmla="*/ 34 h 62"/>
                  <a:gd name="T96" fmla="*/ 20 w 36"/>
                  <a:gd name="T97" fmla="*/ 34 h 62"/>
                  <a:gd name="T98" fmla="*/ 22 w 36"/>
                  <a:gd name="T99" fmla="*/ 34 h 62"/>
                  <a:gd name="T100" fmla="*/ 26 w 36"/>
                  <a:gd name="T101" fmla="*/ 32 h 62"/>
                  <a:gd name="T102" fmla="*/ 28 w 36"/>
                  <a:gd name="T103" fmla="*/ 32 h 6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6"/>
                  <a:gd name="T157" fmla="*/ 0 h 62"/>
                  <a:gd name="T158" fmla="*/ 36 w 36"/>
                  <a:gd name="T159" fmla="*/ 62 h 6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6" h="62">
                    <a:moveTo>
                      <a:pt x="0" y="62"/>
                    </a:moveTo>
                    <a:lnTo>
                      <a:pt x="0" y="60"/>
                    </a:lnTo>
                    <a:lnTo>
                      <a:pt x="6" y="60"/>
                    </a:lnTo>
                    <a:lnTo>
                      <a:pt x="12" y="58"/>
                    </a:lnTo>
                    <a:lnTo>
                      <a:pt x="16" y="54"/>
                    </a:lnTo>
                    <a:lnTo>
                      <a:pt x="20" y="48"/>
                    </a:lnTo>
                    <a:lnTo>
                      <a:pt x="24" y="42"/>
                    </a:lnTo>
                    <a:lnTo>
                      <a:pt x="26" y="34"/>
                    </a:lnTo>
                    <a:lnTo>
                      <a:pt x="20" y="38"/>
                    </a:lnTo>
                    <a:lnTo>
                      <a:pt x="14" y="38"/>
                    </a:lnTo>
                    <a:lnTo>
                      <a:pt x="10" y="38"/>
                    </a:lnTo>
                    <a:lnTo>
                      <a:pt x="4" y="34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30" y="6"/>
                    </a:lnTo>
                    <a:lnTo>
                      <a:pt x="34" y="12"/>
                    </a:lnTo>
                    <a:lnTo>
                      <a:pt x="36" y="18"/>
                    </a:lnTo>
                    <a:lnTo>
                      <a:pt x="36" y="24"/>
                    </a:lnTo>
                    <a:lnTo>
                      <a:pt x="36" y="34"/>
                    </a:lnTo>
                    <a:lnTo>
                      <a:pt x="32" y="42"/>
                    </a:lnTo>
                    <a:lnTo>
                      <a:pt x="26" y="50"/>
                    </a:lnTo>
                    <a:lnTo>
                      <a:pt x="18" y="56"/>
                    </a:lnTo>
                    <a:lnTo>
                      <a:pt x="12" y="60"/>
                    </a:lnTo>
                    <a:lnTo>
                      <a:pt x="4" y="62"/>
                    </a:lnTo>
                    <a:lnTo>
                      <a:pt x="0" y="62"/>
                    </a:lnTo>
                    <a:close/>
                    <a:moveTo>
                      <a:pt x="28" y="32"/>
                    </a:moveTo>
                    <a:lnTo>
                      <a:pt x="28" y="26"/>
                    </a:lnTo>
                    <a:lnTo>
                      <a:pt x="28" y="22"/>
                    </a:lnTo>
                    <a:lnTo>
                      <a:pt x="28" y="18"/>
                    </a:lnTo>
                    <a:lnTo>
                      <a:pt x="28" y="14"/>
                    </a:lnTo>
                    <a:lnTo>
                      <a:pt x="26" y="10"/>
                    </a:lnTo>
                    <a:lnTo>
                      <a:pt x="24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2" y="8"/>
                    </a:lnTo>
                    <a:lnTo>
                      <a:pt x="8" y="12"/>
                    </a:lnTo>
                    <a:lnTo>
                      <a:pt x="8" y="18"/>
                    </a:lnTo>
                    <a:lnTo>
                      <a:pt x="10" y="26"/>
                    </a:lnTo>
                    <a:lnTo>
                      <a:pt x="12" y="32"/>
                    </a:lnTo>
                    <a:lnTo>
                      <a:pt x="14" y="34"/>
                    </a:lnTo>
                    <a:lnTo>
                      <a:pt x="18" y="34"/>
                    </a:lnTo>
                    <a:lnTo>
                      <a:pt x="20" y="34"/>
                    </a:lnTo>
                    <a:lnTo>
                      <a:pt x="22" y="34"/>
                    </a:lnTo>
                    <a:lnTo>
                      <a:pt x="26" y="32"/>
                    </a:lnTo>
                    <a:lnTo>
                      <a:pt x="2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50" name="Rectangle 149"/>
              <p:cNvSpPr>
                <a:spLocks noChangeArrowheads="1"/>
              </p:cNvSpPr>
              <p:nvPr/>
            </p:nvSpPr>
            <p:spPr bwMode="auto">
              <a:xfrm>
                <a:off x="3528" y="255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1" name="Freeform 150"/>
              <p:cNvSpPr>
                <a:spLocks/>
              </p:cNvSpPr>
              <p:nvPr/>
            </p:nvSpPr>
            <p:spPr bwMode="auto">
              <a:xfrm>
                <a:off x="3670" y="2570"/>
                <a:ext cx="38" cy="60"/>
              </a:xfrm>
              <a:custGeom>
                <a:avLst/>
                <a:gdLst>
                  <a:gd name="T0" fmla="*/ 38 w 38"/>
                  <a:gd name="T1" fmla="*/ 50 h 60"/>
                  <a:gd name="T2" fmla="*/ 34 w 38"/>
                  <a:gd name="T3" fmla="*/ 60 h 60"/>
                  <a:gd name="T4" fmla="*/ 0 w 38"/>
                  <a:gd name="T5" fmla="*/ 60 h 60"/>
                  <a:gd name="T6" fmla="*/ 0 w 38"/>
                  <a:gd name="T7" fmla="*/ 58 h 60"/>
                  <a:gd name="T8" fmla="*/ 8 w 38"/>
                  <a:gd name="T9" fmla="*/ 50 h 60"/>
                  <a:gd name="T10" fmla="*/ 16 w 38"/>
                  <a:gd name="T11" fmla="*/ 42 h 60"/>
                  <a:gd name="T12" fmla="*/ 20 w 38"/>
                  <a:gd name="T13" fmla="*/ 36 h 60"/>
                  <a:gd name="T14" fmla="*/ 26 w 38"/>
                  <a:gd name="T15" fmla="*/ 28 h 60"/>
                  <a:gd name="T16" fmla="*/ 26 w 38"/>
                  <a:gd name="T17" fmla="*/ 20 h 60"/>
                  <a:gd name="T18" fmla="*/ 26 w 38"/>
                  <a:gd name="T19" fmla="*/ 16 h 60"/>
                  <a:gd name="T20" fmla="*/ 24 w 38"/>
                  <a:gd name="T21" fmla="*/ 10 h 60"/>
                  <a:gd name="T22" fmla="*/ 20 w 38"/>
                  <a:gd name="T23" fmla="*/ 8 h 60"/>
                  <a:gd name="T24" fmla="*/ 14 w 38"/>
                  <a:gd name="T25" fmla="*/ 8 h 60"/>
                  <a:gd name="T26" fmla="*/ 10 w 38"/>
                  <a:gd name="T27" fmla="*/ 8 h 60"/>
                  <a:gd name="T28" fmla="*/ 6 w 38"/>
                  <a:gd name="T29" fmla="*/ 10 h 60"/>
                  <a:gd name="T30" fmla="*/ 4 w 38"/>
                  <a:gd name="T31" fmla="*/ 14 h 60"/>
                  <a:gd name="T32" fmla="*/ 2 w 38"/>
                  <a:gd name="T33" fmla="*/ 18 h 60"/>
                  <a:gd name="T34" fmla="*/ 0 w 38"/>
                  <a:gd name="T35" fmla="*/ 18 h 60"/>
                  <a:gd name="T36" fmla="*/ 2 w 38"/>
                  <a:gd name="T37" fmla="*/ 10 h 60"/>
                  <a:gd name="T38" fmla="*/ 6 w 38"/>
                  <a:gd name="T39" fmla="*/ 6 h 60"/>
                  <a:gd name="T40" fmla="*/ 10 w 38"/>
                  <a:gd name="T41" fmla="*/ 2 h 60"/>
                  <a:gd name="T42" fmla="*/ 18 w 38"/>
                  <a:gd name="T43" fmla="*/ 0 h 60"/>
                  <a:gd name="T44" fmla="*/ 24 w 38"/>
                  <a:gd name="T45" fmla="*/ 2 h 60"/>
                  <a:gd name="T46" fmla="*/ 30 w 38"/>
                  <a:gd name="T47" fmla="*/ 6 h 60"/>
                  <a:gd name="T48" fmla="*/ 32 w 38"/>
                  <a:gd name="T49" fmla="*/ 10 h 60"/>
                  <a:gd name="T50" fmla="*/ 34 w 38"/>
                  <a:gd name="T51" fmla="*/ 16 h 60"/>
                  <a:gd name="T52" fmla="*/ 34 w 38"/>
                  <a:gd name="T53" fmla="*/ 20 h 60"/>
                  <a:gd name="T54" fmla="*/ 32 w 38"/>
                  <a:gd name="T55" fmla="*/ 26 h 60"/>
                  <a:gd name="T56" fmla="*/ 28 w 38"/>
                  <a:gd name="T57" fmla="*/ 32 h 60"/>
                  <a:gd name="T58" fmla="*/ 22 w 38"/>
                  <a:gd name="T59" fmla="*/ 40 h 60"/>
                  <a:gd name="T60" fmla="*/ 16 w 38"/>
                  <a:gd name="T61" fmla="*/ 46 h 60"/>
                  <a:gd name="T62" fmla="*/ 10 w 38"/>
                  <a:gd name="T63" fmla="*/ 52 h 60"/>
                  <a:gd name="T64" fmla="*/ 8 w 38"/>
                  <a:gd name="T65" fmla="*/ 54 h 60"/>
                  <a:gd name="T66" fmla="*/ 22 w 38"/>
                  <a:gd name="T67" fmla="*/ 54 h 60"/>
                  <a:gd name="T68" fmla="*/ 26 w 38"/>
                  <a:gd name="T69" fmla="*/ 54 h 60"/>
                  <a:gd name="T70" fmla="*/ 30 w 38"/>
                  <a:gd name="T71" fmla="*/ 54 h 60"/>
                  <a:gd name="T72" fmla="*/ 32 w 38"/>
                  <a:gd name="T73" fmla="*/ 52 h 60"/>
                  <a:gd name="T74" fmla="*/ 34 w 38"/>
                  <a:gd name="T75" fmla="*/ 52 h 60"/>
                  <a:gd name="T76" fmla="*/ 34 w 38"/>
                  <a:gd name="T77" fmla="*/ 50 h 60"/>
                  <a:gd name="T78" fmla="*/ 36 w 38"/>
                  <a:gd name="T79" fmla="*/ 50 h 60"/>
                  <a:gd name="T80" fmla="*/ 38 w 38"/>
                  <a:gd name="T81" fmla="*/ 50 h 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8"/>
                  <a:gd name="T124" fmla="*/ 0 h 60"/>
                  <a:gd name="T125" fmla="*/ 38 w 38"/>
                  <a:gd name="T126" fmla="*/ 60 h 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8" h="60">
                    <a:moveTo>
                      <a:pt x="38" y="50"/>
                    </a:moveTo>
                    <a:lnTo>
                      <a:pt x="34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8" y="50"/>
                    </a:lnTo>
                    <a:lnTo>
                      <a:pt x="16" y="42"/>
                    </a:lnTo>
                    <a:lnTo>
                      <a:pt x="20" y="36"/>
                    </a:lnTo>
                    <a:lnTo>
                      <a:pt x="26" y="28"/>
                    </a:lnTo>
                    <a:lnTo>
                      <a:pt x="26" y="20"/>
                    </a:lnTo>
                    <a:lnTo>
                      <a:pt x="26" y="16"/>
                    </a:lnTo>
                    <a:lnTo>
                      <a:pt x="24" y="10"/>
                    </a:lnTo>
                    <a:lnTo>
                      <a:pt x="20" y="8"/>
                    </a:lnTo>
                    <a:lnTo>
                      <a:pt x="14" y="8"/>
                    </a:lnTo>
                    <a:lnTo>
                      <a:pt x="10" y="8"/>
                    </a:lnTo>
                    <a:lnTo>
                      <a:pt x="6" y="10"/>
                    </a:lnTo>
                    <a:lnTo>
                      <a:pt x="4" y="14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30" y="6"/>
                    </a:lnTo>
                    <a:lnTo>
                      <a:pt x="32" y="10"/>
                    </a:lnTo>
                    <a:lnTo>
                      <a:pt x="34" y="16"/>
                    </a:lnTo>
                    <a:lnTo>
                      <a:pt x="34" y="20"/>
                    </a:lnTo>
                    <a:lnTo>
                      <a:pt x="32" y="26"/>
                    </a:lnTo>
                    <a:lnTo>
                      <a:pt x="28" y="32"/>
                    </a:lnTo>
                    <a:lnTo>
                      <a:pt x="22" y="40"/>
                    </a:lnTo>
                    <a:lnTo>
                      <a:pt x="16" y="46"/>
                    </a:lnTo>
                    <a:lnTo>
                      <a:pt x="10" y="52"/>
                    </a:lnTo>
                    <a:lnTo>
                      <a:pt x="8" y="54"/>
                    </a:lnTo>
                    <a:lnTo>
                      <a:pt x="22" y="54"/>
                    </a:lnTo>
                    <a:lnTo>
                      <a:pt x="26" y="54"/>
                    </a:lnTo>
                    <a:lnTo>
                      <a:pt x="30" y="54"/>
                    </a:lnTo>
                    <a:lnTo>
                      <a:pt x="32" y="52"/>
                    </a:lnTo>
                    <a:lnTo>
                      <a:pt x="34" y="52"/>
                    </a:lnTo>
                    <a:lnTo>
                      <a:pt x="34" y="50"/>
                    </a:lnTo>
                    <a:lnTo>
                      <a:pt x="36" y="50"/>
                    </a:lnTo>
                    <a:lnTo>
                      <a:pt x="38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52" name="Rectangle 151"/>
              <p:cNvSpPr>
                <a:spLocks noChangeArrowheads="1"/>
              </p:cNvSpPr>
              <p:nvPr/>
            </p:nvSpPr>
            <p:spPr bwMode="auto">
              <a:xfrm>
                <a:off x="3848" y="255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3" name="Freeform 152"/>
              <p:cNvSpPr>
                <a:spLocks/>
              </p:cNvSpPr>
              <p:nvPr/>
            </p:nvSpPr>
            <p:spPr bwMode="auto">
              <a:xfrm>
                <a:off x="3996" y="2572"/>
                <a:ext cx="32" cy="60"/>
              </a:xfrm>
              <a:custGeom>
                <a:avLst/>
                <a:gdLst>
                  <a:gd name="T0" fmla="*/ 32 w 32"/>
                  <a:gd name="T1" fmla="*/ 0 h 60"/>
                  <a:gd name="T2" fmla="*/ 28 w 32"/>
                  <a:gd name="T3" fmla="*/ 8 h 60"/>
                  <a:gd name="T4" fmla="*/ 12 w 32"/>
                  <a:gd name="T5" fmla="*/ 8 h 60"/>
                  <a:gd name="T6" fmla="*/ 8 w 32"/>
                  <a:gd name="T7" fmla="*/ 16 h 60"/>
                  <a:gd name="T8" fmla="*/ 14 w 32"/>
                  <a:gd name="T9" fmla="*/ 16 h 60"/>
                  <a:gd name="T10" fmla="*/ 20 w 32"/>
                  <a:gd name="T11" fmla="*/ 20 h 60"/>
                  <a:gd name="T12" fmla="*/ 26 w 32"/>
                  <a:gd name="T13" fmla="*/ 24 h 60"/>
                  <a:gd name="T14" fmla="*/ 30 w 32"/>
                  <a:gd name="T15" fmla="*/ 30 h 60"/>
                  <a:gd name="T16" fmla="*/ 32 w 32"/>
                  <a:gd name="T17" fmla="*/ 38 h 60"/>
                  <a:gd name="T18" fmla="*/ 30 w 32"/>
                  <a:gd name="T19" fmla="*/ 42 h 60"/>
                  <a:gd name="T20" fmla="*/ 30 w 32"/>
                  <a:gd name="T21" fmla="*/ 46 h 60"/>
                  <a:gd name="T22" fmla="*/ 28 w 32"/>
                  <a:gd name="T23" fmla="*/ 50 h 60"/>
                  <a:gd name="T24" fmla="*/ 24 w 32"/>
                  <a:gd name="T25" fmla="*/ 52 h 60"/>
                  <a:gd name="T26" fmla="*/ 22 w 32"/>
                  <a:gd name="T27" fmla="*/ 54 h 60"/>
                  <a:gd name="T28" fmla="*/ 18 w 32"/>
                  <a:gd name="T29" fmla="*/ 56 h 60"/>
                  <a:gd name="T30" fmla="*/ 14 w 32"/>
                  <a:gd name="T31" fmla="*/ 58 h 60"/>
                  <a:gd name="T32" fmla="*/ 8 w 32"/>
                  <a:gd name="T33" fmla="*/ 60 h 60"/>
                  <a:gd name="T34" fmla="*/ 4 w 32"/>
                  <a:gd name="T35" fmla="*/ 58 h 60"/>
                  <a:gd name="T36" fmla="*/ 2 w 32"/>
                  <a:gd name="T37" fmla="*/ 58 h 60"/>
                  <a:gd name="T38" fmla="*/ 0 w 32"/>
                  <a:gd name="T39" fmla="*/ 56 h 60"/>
                  <a:gd name="T40" fmla="*/ 0 w 32"/>
                  <a:gd name="T41" fmla="*/ 54 h 60"/>
                  <a:gd name="T42" fmla="*/ 0 w 32"/>
                  <a:gd name="T43" fmla="*/ 52 h 60"/>
                  <a:gd name="T44" fmla="*/ 0 w 32"/>
                  <a:gd name="T45" fmla="*/ 52 h 60"/>
                  <a:gd name="T46" fmla="*/ 2 w 32"/>
                  <a:gd name="T47" fmla="*/ 50 h 60"/>
                  <a:gd name="T48" fmla="*/ 2 w 32"/>
                  <a:gd name="T49" fmla="*/ 50 h 60"/>
                  <a:gd name="T50" fmla="*/ 4 w 32"/>
                  <a:gd name="T51" fmla="*/ 50 h 60"/>
                  <a:gd name="T52" fmla="*/ 4 w 32"/>
                  <a:gd name="T53" fmla="*/ 50 h 60"/>
                  <a:gd name="T54" fmla="*/ 6 w 32"/>
                  <a:gd name="T55" fmla="*/ 52 h 60"/>
                  <a:gd name="T56" fmla="*/ 8 w 32"/>
                  <a:gd name="T57" fmla="*/ 52 h 60"/>
                  <a:gd name="T58" fmla="*/ 10 w 32"/>
                  <a:gd name="T59" fmla="*/ 54 h 60"/>
                  <a:gd name="T60" fmla="*/ 14 w 32"/>
                  <a:gd name="T61" fmla="*/ 54 h 60"/>
                  <a:gd name="T62" fmla="*/ 18 w 32"/>
                  <a:gd name="T63" fmla="*/ 54 h 60"/>
                  <a:gd name="T64" fmla="*/ 22 w 32"/>
                  <a:gd name="T65" fmla="*/ 50 h 60"/>
                  <a:gd name="T66" fmla="*/ 24 w 32"/>
                  <a:gd name="T67" fmla="*/ 46 h 60"/>
                  <a:gd name="T68" fmla="*/ 26 w 32"/>
                  <a:gd name="T69" fmla="*/ 42 h 60"/>
                  <a:gd name="T70" fmla="*/ 24 w 32"/>
                  <a:gd name="T71" fmla="*/ 36 h 60"/>
                  <a:gd name="T72" fmla="*/ 22 w 32"/>
                  <a:gd name="T73" fmla="*/ 32 h 60"/>
                  <a:gd name="T74" fmla="*/ 18 w 32"/>
                  <a:gd name="T75" fmla="*/ 28 h 60"/>
                  <a:gd name="T76" fmla="*/ 14 w 32"/>
                  <a:gd name="T77" fmla="*/ 24 h 60"/>
                  <a:gd name="T78" fmla="*/ 8 w 32"/>
                  <a:gd name="T79" fmla="*/ 24 h 60"/>
                  <a:gd name="T80" fmla="*/ 0 w 32"/>
                  <a:gd name="T81" fmla="*/ 22 h 60"/>
                  <a:gd name="T82" fmla="*/ 12 w 32"/>
                  <a:gd name="T83" fmla="*/ 0 h 60"/>
                  <a:gd name="T84" fmla="*/ 32 w 32"/>
                  <a:gd name="T85" fmla="*/ 0 h 6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2"/>
                  <a:gd name="T130" fmla="*/ 0 h 60"/>
                  <a:gd name="T131" fmla="*/ 32 w 32"/>
                  <a:gd name="T132" fmla="*/ 60 h 6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2" h="60">
                    <a:moveTo>
                      <a:pt x="32" y="0"/>
                    </a:moveTo>
                    <a:lnTo>
                      <a:pt x="28" y="8"/>
                    </a:lnTo>
                    <a:lnTo>
                      <a:pt x="12" y="8"/>
                    </a:lnTo>
                    <a:lnTo>
                      <a:pt x="8" y="16"/>
                    </a:lnTo>
                    <a:lnTo>
                      <a:pt x="14" y="16"/>
                    </a:lnTo>
                    <a:lnTo>
                      <a:pt x="20" y="20"/>
                    </a:lnTo>
                    <a:lnTo>
                      <a:pt x="26" y="24"/>
                    </a:lnTo>
                    <a:lnTo>
                      <a:pt x="30" y="30"/>
                    </a:lnTo>
                    <a:lnTo>
                      <a:pt x="32" y="38"/>
                    </a:lnTo>
                    <a:lnTo>
                      <a:pt x="30" y="42"/>
                    </a:lnTo>
                    <a:lnTo>
                      <a:pt x="30" y="46"/>
                    </a:lnTo>
                    <a:lnTo>
                      <a:pt x="28" y="50"/>
                    </a:lnTo>
                    <a:lnTo>
                      <a:pt x="24" y="52"/>
                    </a:lnTo>
                    <a:lnTo>
                      <a:pt x="22" y="54"/>
                    </a:lnTo>
                    <a:lnTo>
                      <a:pt x="18" y="56"/>
                    </a:lnTo>
                    <a:lnTo>
                      <a:pt x="14" y="58"/>
                    </a:lnTo>
                    <a:lnTo>
                      <a:pt x="8" y="60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2" y="50"/>
                    </a:lnTo>
                    <a:lnTo>
                      <a:pt x="4" y="50"/>
                    </a:lnTo>
                    <a:lnTo>
                      <a:pt x="6" y="52"/>
                    </a:lnTo>
                    <a:lnTo>
                      <a:pt x="8" y="52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8" y="54"/>
                    </a:lnTo>
                    <a:lnTo>
                      <a:pt x="22" y="50"/>
                    </a:lnTo>
                    <a:lnTo>
                      <a:pt x="24" y="46"/>
                    </a:lnTo>
                    <a:lnTo>
                      <a:pt x="26" y="42"/>
                    </a:lnTo>
                    <a:lnTo>
                      <a:pt x="24" y="36"/>
                    </a:lnTo>
                    <a:lnTo>
                      <a:pt x="22" y="32"/>
                    </a:lnTo>
                    <a:lnTo>
                      <a:pt x="18" y="28"/>
                    </a:lnTo>
                    <a:lnTo>
                      <a:pt x="14" y="24"/>
                    </a:lnTo>
                    <a:lnTo>
                      <a:pt x="8" y="24"/>
                    </a:lnTo>
                    <a:lnTo>
                      <a:pt x="0" y="22"/>
                    </a:lnTo>
                    <a:lnTo>
                      <a:pt x="1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54" name="Freeform 153"/>
              <p:cNvSpPr>
                <a:spLocks/>
              </p:cNvSpPr>
              <p:nvPr/>
            </p:nvSpPr>
            <p:spPr bwMode="auto">
              <a:xfrm>
                <a:off x="4036" y="2570"/>
                <a:ext cx="38" cy="60"/>
              </a:xfrm>
              <a:custGeom>
                <a:avLst/>
                <a:gdLst>
                  <a:gd name="T0" fmla="*/ 38 w 38"/>
                  <a:gd name="T1" fmla="*/ 50 h 60"/>
                  <a:gd name="T2" fmla="*/ 34 w 38"/>
                  <a:gd name="T3" fmla="*/ 60 h 60"/>
                  <a:gd name="T4" fmla="*/ 0 w 38"/>
                  <a:gd name="T5" fmla="*/ 60 h 60"/>
                  <a:gd name="T6" fmla="*/ 0 w 38"/>
                  <a:gd name="T7" fmla="*/ 58 h 60"/>
                  <a:gd name="T8" fmla="*/ 10 w 38"/>
                  <a:gd name="T9" fmla="*/ 50 h 60"/>
                  <a:gd name="T10" fmla="*/ 16 w 38"/>
                  <a:gd name="T11" fmla="*/ 42 h 60"/>
                  <a:gd name="T12" fmla="*/ 22 w 38"/>
                  <a:gd name="T13" fmla="*/ 36 h 60"/>
                  <a:gd name="T14" fmla="*/ 26 w 38"/>
                  <a:gd name="T15" fmla="*/ 28 h 60"/>
                  <a:gd name="T16" fmla="*/ 28 w 38"/>
                  <a:gd name="T17" fmla="*/ 20 h 60"/>
                  <a:gd name="T18" fmla="*/ 26 w 38"/>
                  <a:gd name="T19" fmla="*/ 16 h 60"/>
                  <a:gd name="T20" fmla="*/ 24 w 38"/>
                  <a:gd name="T21" fmla="*/ 10 h 60"/>
                  <a:gd name="T22" fmla="*/ 20 w 38"/>
                  <a:gd name="T23" fmla="*/ 8 h 60"/>
                  <a:gd name="T24" fmla="*/ 16 w 38"/>
                  <a:gd name="T25" fmla="*/ 8 h 60"/>
                  <a:gd name="T26" fmla="*/ 12 w 38"/>
                  <a:gd name="T27" fmla="*/ 8 h 60"/>
                  <a:gd name="T28" fmla="*/ 8 w 38"/>
                  <a:gd name="T29" fmla="*/ 10 h 60"/>
                  <a:gd name="T30" fmla="*/ 4 w 38"/>
                  <a:gd name="T31" fmla="*/ 14 h 60"/>
                  <a:gd name="T32" fmla="*/ 2 w 38"/>
                  <a:gd name="T33" fmla="*/ 18 h 60"/>
                  <a:gd name="T34" fmla="*/ 2 w 38"/>
                  <a:gd name="T35" fmla="*/ 18 h 60"/>
                  <a:gd name="T36" fmla="*/ 4 w 38"/>
                  <a:gd name="T37" fmla="*/ 10 h 60"/>
                  <a:gd name="T38" fmla="*/ 6 w 38"/>
                  <a:gd name="T39" fmla="*/ 6 h 60"/>
                  <a:gd name="T40" fmla="*/ 12 w 38"/>
                  <a:gd name="T41" fmla="*/ 2 h 60"/>
                  <a:gd name="T42" fmla="*/ 18 w 38"/>
                  <a:gd name="T43" fmla="*/ 0 h 60"/>
                  <a:gd name="T44" fmla="*/ 24 w 38"/>
                  <a:gd name="T45" fmla="*/ 2 h 60"/>
                  <a:gd name="T46" fmla="*/ 30 w 38"/>
                  <a:gd name="T47" fmla="*/ 6 h 60"/>
                  <a:gd name="T48" fmla="*/ 34 w 38"/>
                  <a:gd name="T49" fmla="*/ 10 h 60"/>
                  <a:gd name="T50" fmla="*/ 34 w 38"/>
                  <a:gd name="T51" fmla="*/ 16 h 60"/>
                  <a:gd name="T52" fmla="*/ 34 w 38"/>
                  <a:gd name="T53" fmla="*/ 20 h 60"/>
                  <a:gd name="T54" fmla="*/ 32 w 38"/>
                  <a:gd name="T55" fmla="*/ 26 h 60"/>
                  <a:gd name="T56" fmla="*/ 28 w 38"/>
                  <a:gd name="T57" fmla="*/ 32 h 60"/>
                  <a:gd name="T58" fmla="*/ 22 w 38"/>
                  <a:gd name="T59" fmla="*/ 40 h 60"/>
                  <a:gd name="T60" fmla="*/ 16 w 38"/>
                  <a:gd name="T61" fmla="*/ 46 h 60"/>
                  <a:gd name="T62" fmla="*/ 12 w 38"/>
                  <a:gd name="T63" fmla="*/ 52 h 60"/>
                  <a:gd name="T64" fmla="*/ 8 w 38"/>
                  <a:gd name="T65" fmla="*/ 54 h 60"/>
                  <a:gd name="T66" fmla="*/ 24 w 38"/>
                  <a:gd name="T67" fmla="*/ 54 h 60"/>
                  <a:gd name="T68" fmla="*/ 28 w 38"/>
                  <a:gd name="T69" fmla="*/ 54 h 60"/>
                  <a:gd name="T70" fmla="*/ 30 w 38"/>
                  <a:gd name="T71" fmla="*/ 54 h 60"/>
                  <a:gd name="T72" fmla="*/ 32 w 38"/>
                  <a:gd name="T73" fmla="*/ 52 h 60"/>
                  <a:gd name="T74" fmla="*/ 34 w 38"/>
                  <a:gd name="T75" fmla="*/ 52 h 60"/>
                  <a:gd name="T76" fmla="*/ 36 w 38"/>
                  <a:gd name="T77" fmla="*/ 50 h 60"/>
                  <a:gd name="T78" fmla="*/ 36 w 38"/>
                  <a:gd name="T79" fmla="*/ 50 h 60"/>
                  <a:gd name="T80" fmla="*/ 38 w 38"/>
                  <a:gd name="T81" fmla="*/ 50 h 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8"/>
                  <a:gd name="T124" fmla="*/ 0 h 60"/>
                  <a:gd name="T125" fmla="*/ 38 w 38"/>
                  <a:gd name="T126" fmla="*/ 60 h 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8" h="60">
                    <a:moveTo>
                      <a:pt x="38" y="50"/>
                    </a:moveTo>
                    <a:lnTo>
                      <a:pt x="34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10" y="50"/>
                    </a:lnTo>
                    <a:lnTo>
                      <a:pt x="16" y="42"/>
                    </a:lnTo>
                    <a:lnTo>
                      <a:pt x="22" y="36"/>
                    </a:lnTo>
                    <a:lnTo>
                      <a:pt x="26" y="28"/>
                    </a:lnTo>
                    <a:lnTo>
                      <a:pt x="28" y="20"/>
                    </a:lnTo>
                    <a:lnTo>
                      <a:pt x="26" y="16"/>
                    </a:lnTo>
                    <a:lnTo>
                      <a:pt x="24" y="10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8" y="10"/>
                    </a:lnTo>
                    <a:lnTo>
                      <a:pt x="4" y="14"/>
                    </a:lnTo>
                    <a:lnTo>
                      <a:pt x="2" y="18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30" y="6"/>
                    </a:lnTo>
                    <a:lnTo>
                      <a:pt x="34" y="10"/>
                    </a:lnTo>
                    <a:lnTo>
                      <a:pt x="34" y="16"/>
                    </a:lnTo>
                    <a:lnTo>
                      <a:pt x="34" y="20"/>
                    </a:lnTo>
                    <a:lnTo>
                      <a:pt x="32" y="26"/>
                    </a:lnTo>
                    <a:lnTo>
                      <a:pt x="28" y="32"/>
                    </a:lnTo>
                    <a:lnTo>
                      <a:pt x="22" y="40"/>
                    </a:lnTo>
                    <a:lnTo>
                      <a:pt x="16" y="46"/>
                    </a:lnTo>
                    <a:lnTo>
                      <a:pt x="12" y="52"/>
                    </a:lnTo>
                    <a:lnTo>
                      <a:pt x="8" y="54"/>
                    </a:lnTo>
                    <a:lnTo>
                      <a:pt x="24" y="54"/>
                    </a:lnTo>
                    <a:lnTo>
                      <a:pt x="28" y="54"/>
                    </a:lnTo>
                    <a:lnTo>
                      <a:pt x="30" y="54"/>
                    </a:lnTo>
                    <a:lnTo>
                      <a:pt x="32" y="52"/>
                    </a:lnTo>
                    <a:lnTo>
                      <a:pt x="34" y="52"/>
                    </a:lnTo>
                    <a:lnTo>
                      <a:pt x="36" y="50"/>
                    </a:lnTo>
                    <a:lnTo>
                      <a:pt x="38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55" name="Rectangle 154"/>
              <p:cNvSpPr>
                <a:spLocks noChangeArrowheads="1"/>
              </p:cNvSpPr>
              <p:nvPr/>
            </p:nvSpPr>
            <p:spPr bwMode="auto">
              <a:xfrm>
                <a:off x="4200" y="255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6" name="Rectangle 155"/>
              <p:cNvSpPr>
                <a:spLocks noChangeArrowheads="1"/>
              </p:cNvSpPr>
              <p:nvPr/>
            </p:nvSpPr>
            <p:spPr bwMode="auto">
              <a:xfrm>
                <a:off x="1552" y="266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7" name="Freeform 156"/>
              <p:cNvSpPr>
                <a:spLocks/>
              </p:cNvSpPr>
              <p:nvPr/>
            </p:nvSpPr>
            <p:spPr bwMode="auto">
              <a:xfrm>
                <a:off x="1586" y="2678"/>
                <a:ext cx="52" cy="60"/>
              </a:xfrm>
              <a:custGeom>
                <a:avLst/>
                <a:gdLst>
                  <a:gd name="T0" fmla="*/ 50 w 52"/>
                  <a:gd name="T1" fmla="*/ 0 h 60"/>
                  <a:gd name="T2" fmla="*/ 50 w 52"/>
                  <a:gd name="T3" fmla="*/ 20 h 60"/>
                  <a:gd name="T4" fmla="*/ 50 w 52"/>
                  <a:gd name="T5" fmla="*/ 20 h 60"/>
                  <a:gd name="T6" fmla="*/ 46 w 52"/>
                  <a:gd name="T7" fmla="*/ 12 h 60"/>
                  <a:gd name="T8" fmla="*/ 42 w 52"/>
                  <a:gd name="T9" fmla="*/ 8 h 60"/>
                  <a:gd name="T10" fmla="*/ 36 w 52"/>
                  <a:gd name="T11" fmla="*/ 4 h 60"/>
                  <a:gd name="T12" fmla="*/ 30 w 52"/>
                  <a:gd name="T13" fmla="*/ 4 h 60"/>
                  <a:gd name="T14" fmla="*/ 26 w 52"/>
                  <a:gd name="T15" fmla="*/ 4 h 60"/>
                  <a:gd name="T16" fmla="*/ 20 w 52"/>
                  <a:gd name="T17" fmla="*/ 6 h 60"/>
                  <a:gd name="T18" fmla="*/ 16 w 52"/>
                  <a:gd name="T19" fmla="*/ 10 h 60"/>
                  <a:gd name="T20" fmla="*/ 14 w 52"/>
                  <a:gd name="T21" fmla="*/ 16 h 60"/>
                  <a:gd name="T22" fmla="*/ 12 w 52"/>
                  <a:gd name="T23" fmla="*/ 22 h 60"/>
                  <a:gd name="T24" fmla="*/ 10 w 52"/>
                  <a:gd name="T25" fmla="*/ 32 h 60"/>
                  <a:gd name="T26" fmla="*/ 12 w 52"/>
                  <a:gd name="T27" fmla="*/ 38 h 60"/>
                  <a:gd name="T28" fmla="*/ 14 w 52"/>
                  <a:gd name="T29" fmla="*/ 46 h 60"/>
                  <a:gd name="T30" fmla="*/ 16 w 52"/>
                  <a:gd name="T31" fmla="*/ 50 h 60"/>
                  <a:gd name="T32" fmla="*/ 20 w 52"/>
                  <a:gd name="T33" fmla="*/ 54 h 60"/>
                  <a:gd name="T34" fmla="*/ 26 w 52"/>
                  <a:gd name="T35" fmla="*/ 56 h 60"/>
                  <a:gd name="T36" fmla="*/ 32 w 52"/>
                  <a:gd name="T37" fmla="*/ 58 h 60"/>
                  <a:gd name="T38" fmla="*/ 36 w 52"/>
                  <a:gd name="T39" fmla="*/ 56 h 60"/>
                  <a:gd name="T40" fmla="*/ 42 w 52"/>
                  <a:gd name="T41" fmla="*/ 54 h 60"/>
                  <a:gd name="T42" fmla="*/ 46 w 52"/>
                  <a:gd name="T43" fmla="*/ 52 h 60"/>
                  <a:gd name="T44" fmla="*/ 50 w 52"/>
                  <a:gd name="T45" fmla="*/ 46 h 60"/>
                  <a:gd name="T46" fmla="*/ 52 w 52"/>
                  <a:gd name="T47" fmla="*/ 46 h 60"/>
                  <a:gd name="T48" fmla="*/ 48 w 52"/>
                  <a:gd name="T49" fmla="*/ 52 h 60"/>
                  <a:gd name="T50" fmla="*/ 42 w 52"/>
                  <a:gd name="T51" fmla="*/ 58 h 60"/>
                  <a:gd name="T52" fmla="*/ 36 w 52"/>
                  <a:gd name="T53" fmla="*/ 60 h 60"/>
                  <a:gd name="T54" fmla="*/ 28 w 52"/>
                  <a:gd name="T55" fmla="*/ 60 h 60"/>
                  <a:gd name="T56" fmla="*/ 20 w 52"/>
                  <a:gd name="T57" fmla="*/ 60 h 60"/>
                  <a:gd name="T58" fmla="*/ 12 w 52"/>
                  <a:gd name="T59" fmla="*/ 56 h 60"/>
                  <a:gd name="T60" fmla="*/ 6 w 52"/>
                  <a:gd name="T61" fmla="*/ 50 h 60"/>
                  <a:gd name="T62" fmla="*/ 4 w 52"/>
                  <a:gd name="T63" fmla="*/ 44 h 60"/>
                  <a:gd name="T64" fmla="*/ 2 w 52"/>
                  <a:gd name="T65" fmla="*/ 38 h 60"/>
                  <a:gd name="T66" fmla="*/ 0 w 52"/>
                  <a:gd name="T67" fmla="*/ 32 h 60"/>
                  <a:gd name="T68" fmla="*/ 2 w 52"/>
                  <a:gd name="T69" fmla="*/ 24 h 60"/>
                  <a:gd name="T70" fmla="*/ 4 w 52"/>
                  <a:gd name="T71" fmla="*/ 16 h 60"/>
                  <a:gd name="T72" fmla="*/ 10 w 52"/>
                  <a:gd name="T73" fmla="*/ 10 h 60"/>
                  <a:gd name="T74" fmla="*/ 16 w 52"/>
                  <a:gd name="T75" fmla="*/ 4 h 60"/>
                  <a:gd name="T76" fmla="*/ 22 w 52"/>
                  <a:gd name="T77" fmla="*/ 2 h 60"/>
                  <a:gd name="T78" fmla="*/ 30 w 52"/>
                  <a:gd name="T79" fmla="*/ 0 h 60"/>
                  <a:gd name="T80" fmla="*/ 36 w 52"/>
                  <a:gd name="T81" fmla="*/ 2 h 60"/>
                  <a:gd name="T82" fmla="*/ 42 w 52"/>
                  <a:gd name="T83" fmla="*/ 4 h 60"/>
                  <a:gd name="T84" fmla="*/ 44 w 52"/>
                  <a:gd name="T85" fmla="*/ 4 h 60"/>
                  <a:gd name="T86" fmla="*/ 44 w 52"/>
                  <a:gd name="T87" fmla="*/ 4 h 60"/>
                  <a:gd name="T88" fmla="*/ 46 w 52"/>
                  <a:gd name="T89" fmla="*/ 4 h 60"/>
                  <a:gd name="T90" fmla="*/ 46 w 52"/>
                  <a:gd name="T91" fmla="*/ 4 h 60"/>
                  <a:gd name="T92" fmla="*/ 48 w 52"/>
                  <a:gd name="T93" fmla="*/ 2 h 60"/>
                  <a:gd name="T94" fmla="*/ 48 w 52"/>
                  <a:gd name="T95" fmla="*/ 0 h 60"/>
                  <a:gd name="T96" fmla="*/ 50 w 52"/>
                  <a:gd name="T97" fmla="*/ 0 h 6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2"/>
                  <a:gd name="T148" fmla="*/ 0 h 60"/>
                  <a:gd name="T149" fmla="*/ 52 w 52"/>
                  <a:gd name="T150" fmla="*/ 60 h 6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2" h="60">
                    <a:moveTo>
                      <a:pt x="50" y="0"/>
                    </a:moveTo>
                    <a:lnTo>
                      <a:pt x="50" y="20"/>
                    </a:lnTo>
                    <a:lnTo>
                      <a:pt x="46" y="12"/>
                    </a:lnTo>
                    <a:lnTo>
                      <a:pt x="42" y="8"/>
                    </a:lnTo>
                    <a:lnTo>
                      <a:pt x="36" y="4"/>
                    </a:lnTo>
                    <a:lnTo>
                      <a:pt x="30" y="4"/>
                    </a:lnTo>
                    <a:lnTo>
                      <a:pt x="26" y="4"/>
                    </a:lnTo>
                    <a:lnTo>
                      <a:pt x="20" y="6"/>
                    </a:lnTo>
                    <a:lnTo>
                      <a:pt x="16" y="10"/>
                    </a:lnTo>
                    <a:lnTo>
                      <a:pt x="14" y="16"/>
                    </a:lnTo>
                    <a:lnTo>
                      <a:pt x="12" y="22"/>
                    </a:lnTo>
                    <a:lnTo>
                      <a:pt x="10" y="32"/>
                    </a:lnTo>
                    <a:lnTo>
                      <a:pt x="12" y="38"/>
                    </a:lnTo>
                    <a:lnTo>
                      <a:pt x="14" y="46"/>
                    </a:lnTo>
                    <a:lnTo>
                      <a:pt x="16" y="50"/>
                    </a:lnTo>
                    <a:lnTo>
                      <a:pt x="20" y="54"/>
                    </a:lnTo>
                    <a:lnTo>
                      <a:pt x="26" y="56"/>
                    </a:lnTo>
                    <a:lnTo>
                      <a:pt x="32" y="58"/>
                    </a:lnTo>
                    <a:lnTo>
                      <a:pt x="36" y="56"/>
                    </a:lnTo>
                    <a:lnTo>
                      <a:pt x="42" y="54"/>
                    </a:lnTo>
                    <a:lnTo>
                      <a:pt x="46" y="52"/>
                    </a:lnTo>
                    <a:lnTo>
                      <a:pt x="50" y="46"/>
                    </a:lnTo>
                    <a:lnTo>
                      <a:pt x="52" y="46"/>
                    </a:lnTo>
                    <a:lnTo>
                      <a:pt x="48" y="52"/>
                    </a:lnTo>
                    <a:lnTo>
                      <a:pt x="42" y="58"/>
                    </a:lnTo>
                    <a:lnTo>
                      <a:pt x="36" y="60"/>
                    </a:lnTo>
                    <a:lnTo>
                      <a:pt x="28" y="60"/>
                    </a:lnTo>
                    <a:lnTo>
                      <a:pt x="20" y="60"/>
                    </a:lnTo>
                    <a:lnTo>
                      <a:pt x="12" y="56"/>
                    </a:lnTo>
                    <a:lnTo>
                      <a:pt x="6" y="50"/>
                    </a:lnTo>
                    <a:lnTo>
                      <a:pt x="4" y="44"/>
                    </a:lnTo>
                    <a:lnTo>
                      <a:pt x="2" y="38"/>
                    </a:lnTo>
                    <a:lnTo>
                      <a:pt x="0" y="32"/>
                    </a:lnTo>
                    <a:lnTo>
                      <a:pt x="2" y="24"/>
                    </a:lnTo>
                    <a:lnTo>
                      <a:pt x="4" y="16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2" y="2"/>
                    </a:lnTo>
                    <a:lnTo>
                      <a:pt x="30" y="0"/>
                    </a:lnTo>
                    <a:lnTo>
                      <a:pt x="36" y="2"/>
                    </a:lnTo>
                    <a:lnTo>
                      <a:pt x="42" y="4"/>
                    </a:lnTo>
                    <a:lnTo>
                      <a:pt x="44" y="4"/>
                    </a:lnTo>
                    <a:lnTo>
                      <a:pt x="46" y="4"/>
                    </a:lnTo>
                    <a:lnTo>
                      <a:pt x="48" y="2"/>
                    </a:lnTo>
                    <a:lnTo>
                      <a:pt x="48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58" name="Freeform 157"/>
              <p:cNvSpPr>
                <a:spLocks/>
              </p:cNvSpPr>
              <p:nvPr/>
            </p:nvSpPr>
            <p:spPr bwMode="auto">
              <a:xfrm>
                <a:off x="1642" y="2676"/>
                <a:ext cx="42" cy="62"/>
              </a:xfrm>
              <a:custGeom>
                <a:avLst/>
                <a:gdLst>
                  <a:gd name="T0" fmla="*/ 14 w 42"/>
                  <a:gd name="T1" fmla="*/ 30 h 62"/>
                  <a:gd name="T2" fmla="*/ 20 w 42"/>
                  <a:gd name="T3" fmla="*/ 24 h 62"/>
                  <a:gd name="T4" fmla="*/ 26 w 42"/>
                  <a:gd name="T5" fmla="*/ 22 h 62"/>
                  <a:gd name="T6" fmla="*/ 32 w 42"/>
                  <a:gd name="T7" fmla="*/ 24 h 62"/>
                  <a:gd name="T8" fmla="*/ 36 w 42"/>
                  <a:gd name="T9" fmla="*/ 30 h 62"/>
                  <a:gd name="T10" fmla="*/ 36 w 42"/>
                  <a:gd name="T11" fmla="*/ 38 h 62"/>
                  <a:gd name="T12" fmla="*/ 36 w 42"/>
                  <a:gd name="T13" fmla="*/ 56 h 62"/>
                  <a:gd name="T14" fmla="*/ 38 w 42"/>
                  <a:gd name="T15" fmla="*/ 60 h 62"/>
                  <a:gd name="T16" fmla="*/ 40 w 42"/>
                  <a:gd name="T17" fmla="*/ 60 h 62"/>
                  <a:gd name="T18" fmla="*/ 42 w 42"/>
                  <a:gd name="T19" fmla="*/ 62 h 62"/>
                  <a:gd name="T20" fmla="*/ 24 w 42"/>
                  <a:gd name="T21" fmla="*/ 60 h 62"/>
                  <a:gd name="T22" fmla="*/ 26 w 42"/>
                  <a:gd name="T23" fmla="*/ 60 h 62"/>
                  <a:gd name="T24" fmla="*/ 28 w 42"/>
                  <a:gd name="T25" fmla="*/ 58 h 62"/>
                  <a:gd name="T26" fmla="*/ 30 w 42"/>
                  <a:gd name="T27" fmla="*/ 56 h 62"/>
                  <a:gd name="T28" fmla="*/ 30 w 42"/>
                  <a:gd name="T29" fmla="*/ 40 h 62"/>
                  <a:gd name="T30" fmla="*/ 28 w 42"/>
                  <a:gd name="T31" fmla="*/ 30 h 62"/>
                  <a:gd name="T32" fmla="*/ 26 w 42"/>
                  <a:gd name="T33" fmla="*/ 28 h 62"/>
                  <a:gd name="T34" fmla="*/ 24 w 42"/>
                  <a:gd name="T35" fmla="*/ 28 h 62"/>
                  <a:gd name="T36" fmla="*/ 18 w 42"/>
                  <a:gd name="T37" fmla="*/ 28 h 62"/>
                  <a:gd name="T38" fmla="*/ 14 w 42"/>
                  <a:gd name="T39" fmla="*/ 32 h 62"/>
                  <a:gd name="T40" fmla="*/ 14 w 42"/>
                  <a:gd name="T41" fmla="*/ 56 h 62"/>
                  <a:gd name="T42" fmla="*/ 14 w 42"/>
                  <a:gd name="T43" fmla="*/ 60 h 62"/>
                  <a:gd name="T44" fmla="*/ 16 w 42"/>
                  <a:gd name="T45" fmla="*/ 60 h 62"/>
                  <a:gd name="T46" fmla="*/ 18 w 42"/>
                  <a:gd name="T47" fmla="*/ 62 h 62"/>
                  <a:gd name="T48" fmla="*/ 0 w 42"/>
                  <a:gd name="T49" fmla="*/ 60 h 62"/>
                  <a:gd name="T50" fmla="*/ 4 w 42"/>
                  <a:gd name="T51" fmla="*/ 60 h 62"/>
                  <a:gd name="T52" fmla="*/ 6 w 42"/>
                  <a:gd name="T53" fmla="*/ 58 h 62"/>
                  <a:gd name="T54" fmla="*/ 6 w 42"/>
                  <a:gd name="T55" fmla="*/ 52 h 62"/>
                  <a:gd name="T56" fmla="*/ 6 w 42"/>
                  <a:gd name="T57" fmla="*/ 12 h 62"/>
                  <a:gd name="T58" fmla="*/ 6 w 42"/>
                  <a:gd name="T59" fmla="*/ 6 h 62"/>
                  <a:gd name="T60" fmla="*/ 4 w 42"/>
                  <a:gd name="T61" fmla="*/ 6 h 62"/>
                  <a:gd name="T62" fmla="*/ 2 w 42"/>
                  <a:gd name="T63" fmla="*/ 6 h 62"/>
                  <a:gd name="T64" fmla="*/ 0 w 42"/>
                  <a:gd name="T65" fmla="*/ 6 h 62"/>
                  <a:gd name="T66" fmla="*/ 14 w 42"/>
                  <a:gd name="T67" fmla="*/ 0 h 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"/>
                  <a:gd name="T103" fmla="*/ 0 h 62"/>
                  <a:gd name="T104" fmla="*/ 42 w 42"/>
                  <a:gd name="T105" fmla="*/ 62 h 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" h="62">
                    <a:moveTo>
                      <a:pt x="14" y="0"/>
                    </a:moveTo>
                    <a:lnTo>
                      <a:pt x="14" y="30"/>
                    </a:lnTo>
                    <a:lnTo>
                      <a:pt x="18" y="26"/>
                    </a:lnTo>
                    <a:lnTo>
                      <a:pt x="20" y="24"/>
                    </a:lnTo>
                    <a:lnTo>
                      <a:pt x="24" y="22"/>
                    </a:lnTo>
                    <a:lnTo>
                      <a:pt x="26" y="22"/>
                    </a:lnTo>
                    <a:lnTo>
                      <a:pt x="30" y="22"/>
                    </a:lnTo>
                    <a:lnTo>
                      <a:pt x="32" y="24"/>
                    </a:lnTo>
                    <a:lnTo>
                      <a:pt x="34" y="26"/>
                    </a:lnTo>
                    <a:lnTo>
                      <a:pt x="36" y="30"/>
                    </a:lnTo>
                    <a:lnTo>
                      <a:pt x="36" y="32"/>
                    </a:lnTo>
                    <a:lnTo>
                      <a:pt x="36" y="38"/>
                    </a:lnTo>
                    <a:lnTo>
                      <a:pt x="36" y="52"/>
                    </a:lnTo>
                    <a:lnTo>
                      <a:pt x="36" y="56"/>
                    </a:lnTo>
                    <a:lnTo>
                      <a:pt x="38" y="58"/>
                    </a:lnTo>
                    <a:lnTo>
                      <a:pt x="38" y="60"/>
                    </a:lnTo>
                    <a:lnTo>
                      <a:pt x="40" y="60"/>
                    </a:lnTo>
                    <a:lnTo>
                      <a:pt x="42" y="60"/>
                    </a:lnTo>
                    <a:lnTo>
                      <a:pt x="42" y="62"/>
                    </a:lnTo>
                    <a:lnTo>
                      <a:pt x="24" y="62"/>
                    </a:lnTo>
                    <a:lnTo>
                      <a:pt x="24" y="60"/>
                    </a:lnTo>
                    <a:lnTo>
                      <a:pt x="26" y="60"/>
                    </a:lnTo>
                    <a:lnTo>
                      <a:pt x="28" y="60"/>
                    </a:lnTo>
                    <a:lnTo>
                      <a:pt x="28" y="58"/>
                    </a:lnTo>
                    <a:lnTo>
                      <a:pt x="30" y="58"/>
                    </a:lnTo>
                    <a:lnTo>
                      <a:pt x="30" y="56"/>
                    </a:lnTo>
                    <a:lnTo>
                      <a:pt x="30" y="52"/>
                    </a:lnTo>
                    <a:lnTo>
                      <a:pt x="30" y="40"/>
                    </a:lnTo>
                    <a:lnTo>
                      <a:pt x="30" y="34"/>
                    </a:lnTo>
                    <a:lnTo>
                      <a:pt x="28" y="30"/>
                    </a:lnTo>
                    <a:lnTo>
                      <a:pt x="26" y="28"/>
                    </a:lnTo>
                    <a:lnTo>
                      <a:pt x="24" y="28"/>
                    </a:lnTo>
                    <a:lnTo>
                      <a:pt x="20" y="28"/>
                    </a:lnTo>
                    <a:lnTo>
                      <a:pt x="18" y="28"/>
                    </a:lnTo>
                    <a:lnTo>
                      <a:pt x="16" y="30"/>
                    </a:lnTo>
                    <a:lnTo>
                      <a:pt x="14" y="32"/>
                    </a:lnTo>
                    <a:lnTo>
                      <a:pt x="14" y="52"/>
                    </a:lnTo>
                    <a:lnTo>
                      <a:pt x="14" y="56"/>
                    </a:lnTo>
                    <a:lnTo>
                      <a:pt x="14" y="58"/>
                    </a:lnTo>
                    <a:lnTo>
                      <a:pt x="14" y="60"/>
                    </a:lnTo>
                    <a:lnTo>
                      <a:pt x="16" y="60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2" y="60"/>
                    </a:lnTo>
                    <a:lnTo>
                      <a:pt x="4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6" y="52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59" name="Freeform 158"/>
              <p:cNvSpPr>
                <a:spLocks noEditPoints="1"/>
              </p:cNvSpPr>
              <p:nvPr/>
            </p:nvSpPr>
            <p:spPr bwMode="auto">
              <a:xfrm>
                <a:off x="1688" y="2676"/>
                <a:ext cx="20" cy="62"/>
              </a:xfrm>
              <a:custGeom>
                <a:avLst/>
                <a:gdLst>
                  <a:gd name="T0" fmla="*/ 10 w 20"/>
                  <a:gd name="T1" fmla="*/ 0 h 62"/>
                  <a:gd name="T2" fmla="*/ 12 w 20"/>
                  <a:gd name="T3" fmla="*/ 0 h 62"/>
                  <a:gd name="T4" fmla="*/ 14 w 20"/>
                  <a:gd name="T5" fmla="*/ 2 h 62"/>
                  <a:gd name="T6" fmla="*/ 14 w 20"/>
                  <a:gd name="T7" fmla="*/ 4 h 62"/>
                  <a:gd name="T8" fmla="*/ 14 w 20"/>
                  <a:gd name="T9" fmla="*/ 6 h 62"/>
                  <a:gd name="T10" fmla="*/ 14 w 20"/>
                  <a:gd name="T11" fmla="*/ 8 h 62"/>
                  <a:gd name="T12" fmla="*/ 14 w 20"/>
                  <a:gd name="T13" fmla="*/ 10 h 62"/>
                  <a:gd name="T14" fmla="*/ 12 w 20"/>
                  <a:gd name="T15" fmla="*/ 10 h 62"/>
                  <a:gd name="T16" fmla="*/ 10 w 20"/>
                  <a:gd name="T17" fmla="*/ 10 h 62"/>
                  <a:gd name="T18" fmla="*/ 8 w 20"/>
                  <a:gd name="T19" fmla="*/ 10 h 62"/>
                  <a:gd name="T20" fmla="*/ 6 w 20"/>
                  <a:gd name="T21" fmla="*/ 10 h 62"/>
                  <a:gd name="T22" fmla="*/ 4 w 20"/>
                  <a:gd name="T23" fmla="*/ 8 h 62"/>
                  <a:gd name="T24" fmla="*/ 4 w 20"/>
                  <a:gd name="T25" fmla="*/ 6 h 62"/>
                  <a:gd name="T26" fmla="*/ 4 w 20"/>
                  <a:gd name="T27" fmla="*/ 4 h 62"/>
                  <a:gd name="T28" fmla="*/ 6 w 20"/>
                  <a:gd name="T29" fmla="*/ 2 h 62"/>
                  <a:gd name="T30" fmla="*/ 8 w 20"/>
                  <a:gd name="T31" fmla="*/ 0 h 62"/>
                  <a:gd name="T32" fmla="*/ 10 w 20"/>
                  <a:gd name="T33" fmla="*/ 0 h 62"/>
                  <a:gd name="T34" fmla="*/ 14 w 20"/>
                  <a:gd name="T35" fmla="*/ 22 h 62"/>
                  <a:gd name="T36" fmla="*/ 14 w 20"/>
                  <a:gd name="T37" fmla="*/ 52 h 62"/>
                  <a:gd name="T38" fmla="*/ 14 w 20"/>
                  <a:gd name="T39" fmla="*/ 56 h 62"/>
                  <a:gd name="T40" fmla="*/ 14 w 20"/>
                  <a:gd name="T41" fmla="*/ 58 h 62"/>
                  <a:gd name="T42" fmla="*/ 14 w 20"/>
                  <a:gd name="T43" fmla="*/ 60 h 62"/>
                  <a:gd name="T44" fmla="*/ 16 w 20"/>
                  <a:gd name="T45" fmla="*/ 60 h 62"/>
                  <a:gd name="T46" fmla="*/ 16 w 20"/>
                  <a:gd name="T47" fmla="*/ 60 h 62"/>
                  <a:gd name="T48" fmla="*/ 20 w 20"/>
                  <a:gd name="T49" fmla="*/ 60 h 62"/>
                  <a:gd name="T50" fmla="*/ 20 w 20"/>
                  <a:gd name="T51" fmla="*/ 62 h 62"/>
                  <a:gd name="T52" fmla="*/ 0 w 20"/>
                  <a:gd name="T53" fmla="*/ 62 h 62"/>
                  <a:gd name="T54" fmla="*/ 0 w 20"/>
                  <a:gd name="T55" fmla="*/ 60 h 62"/>
                  <a:gd name="T56" fmla="*/ 4 w 20"/>
                  <a:gd name="T57" fmla="*/ 60 h 62"/>
                  <a:gd name="T58" fmla="*/ 4 w 20"/>
                  <a:gd name="T59" fmla="*/ 60 h 62"/>
                  <a:gd name="T60" fmla="*/ 6 w 20"/>
                  <a:gd name="T61" fmla="*/ 60 h 62"/>
                  <a:gd name="T62" fmla="*/ 6 w 20"/>
                  <a:gd name="T63" fmla="*/ 58 h 62"/>
                  <a:gd name="T64" fmla="*/ 6 w 20"/>
                  <a:gd name="T65" fmla="*/ 56 h 62"/>
                  <a:gd name="T66" fmla="*/ 6 w 20"/>
                  <a:gd name="T67" fmla="*/ 52 h 62"/>
                  <a:gd name="T68" fmla="*/ 6 w 20"/>
                  <a:gd name="T69" fmla="*/ 38 h 62"/>
                  <a:gd name="T70" fmla="*/ 6 w 20"/>
                  <a:gd name="T71" fmla="*/ 32 h 62"/>
                  <a:gd name="T72" fmla="*/ 6 w 20"/>
                  <a:gd name="T73" fmla="*/ 30 h 62"/>
                  <a:gd name="T74" fmla="*/ 6 w 20"/>
                  <a:gd name="T75" fmla="*/ 28 h 62"/>
                  <a:gd name="T76" fmla="*/ 6 w 20"/>
                  <a:gd name="T77" fmla="*/ 26 h 62"/>
                  <a:gd name="T78" fmla="*/ 4 w 20"/>
                  <a:gd name="T79" fmla="*/ 26 h 62"/>
                  <a:gd name="T80" fmla="*/ 4 w 20"/>
                  <a:gd name="T81" fmla="*/ 26 h 62"/>
                  <a:gd name="T82" fmla="*/ 2 w 20"/>
                  <a:gd name="T83" fmla="*/ 26 h 62"/>
                  <a:gd name="T84" fmla="*/ 2 w 20"/>
                  <a:gd name="T85" fmla="*/ 28 h 62"/>
                  <a:gd name="T86" fmla="*/ 0 w 20"/>
                  <a:gd name="T87" fmla="*/ 26 h 62"/>
                  <a:gd name="T88" fmla="*/ 12 w 20"/>
                  <a:gd name="T89" fmla="*/ 22 h 62"/>
                  <a:gd name="T90" fmla="*/ 14 w 20"/>
                  <a:gd name="T91" fmla="*/ 22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0"/>
                  <a:gd name="T139" fmla="*/ 0 h 62"/>
                  <a:gd name="T140" fmla="*/ 20 w 20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0" h="62">
                    <a:moveTo>
                      <a:pt x="10" y="0"/>
                    </a:moveTo>
                    <a:lnTo>
                      <a:pt x="12" y="0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8" y="10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0" y="0"/>
                    </a:lnTo>
                    <a:close/>
                    <a:moveTo>
                      <a:pt x="14" y="22"/>
                    </a:moveTo>
                    <a:lnTo>
                      <a:pt x="14" y="52"/>
                    </a:lnTo>
                    <a:lnTo>
                      <a:pt x="14" y="56"/>
                    </a:lnTo>
                    <a:lnTo>
                      <a:pt x="14" y="58"/>
                    </a:lnTo>
                    <a:lnTo>
                      <a:pt x="14" y="60"/>
                    </a:lnTo>
                    <a:lnTo>
                      <a:pt x="16" y="60"/>
                    </a:lnTo>
                    <a:lnTo>
                      <a:pt x="20" y="60"/>
                    </a:lnTo>
                    <a:lnTo>
                      <a:pt x="20" y="62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4" y="60"/>
                    </a:lnTo>
                    <a:lnTo>
                      <a:pt x="6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6" y="52"/>
                    </a:lnTo>
                    <a:lnTo>
                      <a:pt x="6" y="38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6" y="26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12" y="22"/>
                    </a:lnTo>
                    <a:lnTo>
                      <a:pt x="14" y="2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60" name="Freeform 159"/>
              <p:cNvSpPr>
                <a:spLocks/>
              </p:cNvSpPr>
              <p:nvPr/>
            </p:nvSpPr>
            <p:spPr bwMode="auto">
              <a:xfrm>
                <a:off x="1710" y="2698"/>
                <a:ext cx="42" cy="40"/>
              </a:xfrm>
              <a:custGeom>
                <a:avLst/>
                <a:gdLst>
                  <a:gd name="T0" fmla="*/ 14 w 42"/>
                  <a:gd name="T1" fmla="*/ 8 h 40"/>
                  <a:gd name="T2" fmla="*/ 18 w 42"/>
                  <a:gd name="T3" fmla="*/ 4 h 40"/>
                  <a:gd name="T4" fmla="*/ 22 w 42"/>
                  <a:gd name="T5" fmla="*/ 0 h 40"/>
                  <a:gd name="T6" fmla="*/ 26 w 42"/>
                  <a:gd name="T7" fmla="*/ 0 h 40"/>
                  <a:gd name="T8" fmla="*/ 30 w 42"/>
                  <a:gd name="T9" fmla="*/ 0 h 40"/>
                  <a:gd name="T10" fmla="*/ 32 w 42"/>
                  <a:gd name="T11" fmla="*/ 2 h 40"/>
                  <a:gd name="T12" fmla="*/ 34 w 42"/>
                  <a:gd name="T13" fmla="*/ 4 h 40"/>
                  <a:gd name="T14" fmla="*/ 36 w 42"/>
                  <a:gd name="T15" fmla="*/ 6 h 40"/>
                  <a:gd name="T16" fmla="*/ 38 w 42"/>
                  <a:gd name="T17" fmla="*/ 10 h 40"/>
                  <a:gd name="T18" fmla="*/ 38 w 42"/>
                  <a:gd name="T19" fmla="*/ 14 h 40"/>
                  <a:gd name="T20" fmla="*/ 38 w 42"/>
                  <a:gd name="T21" fmla="*/ 30 h 40"/>
                  <a:gd name="T22" fmla="*/ 38 w 42"/>
                  <a:gd name="T23" fmla="*/ 34 h 40"/>
                  <a:gd name="T24" fmla="*/ 38 w 42"/>
                  <a:gd name="T25" fmla="*/ 36 h 40"/>
                  <a:gd name="T26" fmla="*/ 38 w 42"/>
                  <a:gd name="T27" fmla="*/ 38 h 40"/>
                  <a:gd name="T28" fmla="*/ 40 w 42"/>
                  <a:gd name="T29" fmla="*/ 38 h 40"/>
                  <a:gd name="T30" fmla="*/ 40 w 42"/>
                  <a:gd name="T31" fmla="*/ 38 h 40"/>
                  <a:gd name="T32" fmla="*/ 42 w 42"/>
                  <a:gd name="T33" fmla="*/ 38 h 40"/>
                  <a:gd name="T34" fmla="*/ 42 w 42"/>
                  <a:gd name="T35" fmla="*/ 40 h 40"/>
                  <a:gd name="T36" fmla="*/ 24 w 42"/>
                  <a:gd name="T37" fmla="*/ 40 h 40"/>
                  <a:gd name="T38" fmla="*/ 24 w 42"/>
                  <a:gd name="T39" fmla="*/ 38 h 40"/>
                  <a:gd name="T40" fmla="*/ 26 w 42"/>
                  <a:gd name="T41" fmla="*/ 38 h 40"/>
                  <a:gd name="T42" fmla="*/ 28 w 42"/>
                  <a:gd name="T43" fmla="*/ 38 h 40"/>
                  <a:gd name="T44" fmla="*/ 28 w 42"/>
                  <a:gd name="T45" fmla="*/ 38 h 40"/>
                  <a:gd name="T46" fmla="*/ 30 w 42"/>
                  <a:gd name="T47" fmla="*/ 36 h 40"/>
                  <a:gd name="T48" fmla="*/ 30 w 42"/>
                  <a:gd name="T49" fmla="*/ 36 h 40"/>
                  <a:gd name="T50" fmla="*/ 30 w 42"/>
                  <a:gd name="T51" fmla="*/ 34 h 40"/>
                  <a:gd name="T52" fmla="*/ 30 w 42"/>
                  <a:gd name="T53" fmla="*/ 30 h 40"/>
                  <a:gd name="T54" fmla="*/ 30 w 42"/>
                  <a:gd name="T55" fmla="*/ 16 h 40"/>
                  <a:gd name="T56" fmla="*/ 30 w 42"/>
                  <a:gd name="T57" fmla="*/ 10 h 40"/>
                  <a:gd name="T58" fmla="*/ 28 w 42"/>
                  <a:gd name="T59" fmla="*/ 8 h 40"/>
                  <a:gd name="T60" fmla="*/ 26 w 42"/>
                  <a:gd name="T61" fmla="*/ 6 h 40"/>
                  <a:gd name="T62" fmla="*/ 24 w 42"/>
                  <a:gd name="T63" fmla="*/ 6 h 40"/>
                  <a:gd name="T64" fmla="*/ 18 w 42"/>
                  <a:gd name="T65" fmla="*/ 6 h 40"/>
                  <a:gd name="T66" fmla="*/ 14 w 42"/>
                  <a:gd name="T67" fmla="*/ 10 h 40"/>
                  <a:gd name="T68" fmla="*/ 14 w 42"/>
                  <a:gd name="T69" fmla="*/ 30 h 40"/>
                  <a:gd name="T70" fmla="*/ 14 w 42"/>
                  <a:gd name="T71" fmla="*/ 34 h 40"/>
                  <a:gd name="T72" fmla="*/ 14 w 42"/>
                  <a:gd name="T73" fmla="*/ 36 h 40"/>
                  <a:gd name="T74" fmla="*/ 14 w 42"/>
                  <a:gd name="T75" fmla="*/ 38 h 40"/>
                  <a:gd name="T76" fmla="*/ 16 w 42"/>
                  <a:gd name="T77" fmla="*/ 38 h 40"/>
                  <a:gd name="T78" fmla="*/ 16 w 42"/>
                  <a:gd name="T79" fmla="*/ 38 h 40"/>
                  <a:gd name="T80" fmla="*/ 20 w 42"/>
                  <a:gd name="T81" fmla="*/ 38 h 40"/>
                  <a:gd name="T82" fmla="*/ 20 w 42"/>
                  <a:gd name="T83" fmla="*/ 40 h 40"/>
                  <a:gd name="T84" fmla="*/ 0 w 42"/>
                  <a:gd name="T85" fmla="*/ 40 h 40"/>
                  <a:gd name="T86" fmla="*/ 0 w 42"/>
                  <a:gd name="T87" fmla="*/ 38 h 40"/>
                  <a:gd name="T88" fmla="*/ 2 w 42"/>
                  <a:gd name="T89" fmla="*/ 38 h 40"/>
                  <a:gd name="T90" fmla="*/ 4 w 42"/>
                  <a:gd name="T91" fmla="*/ 38 h 40"/>
                  <a:gd name="T92" fmla="*/ 6 w 42"/>
                  <a:gd name="T93" fmla="*/ 38 h 40"/>
                  <a:gd name="T94" fmla="*/ 6 w 42"/>
                  <a:gd name="T95" fmla="*/ 34 h 40"/>
                  <a:gd name="T96" fmla="*/ 6 w 42"/>
                  <a:gd name="T97" fmla="*/ 30 h 40"/>
                  <a:gd name="T98" fmla="*/ 6 w 42"/>
                  <a:gd name="T99" fmla="*/ 16 h 40"/>
                  <a:gd name="T100" fmla="*/ 6 w 42"/>
                  <a:gd name="T101" fmla="*/ 10 h 40"/>
                  <a:gd name="T102" fmla="*/ 6 w 42"/>
                  <a:gd name="T103" fmla="*/ 8 h 40"/>
                  <a:gd name="T104" fmla="*/ 6 w 42"/>
                  <a:gd name="T105" fmla="*/ 6 h 40"/>
                  <a:gd name="T106" fmla="*/ 6 w 42"/>
                  <a:gd name="T107" fmla="*/ 6 h 40"/>
                  <a:gd name="T108" fmla="*/ 4 w 42"/>
                  <a:gd name="T109" fmla="*/ 4 h 40"/>
                  <a:gd name="T110" fmla="*/ 4 w 42"/>
                  <a:gd name="T111" fmla="*/ 4 h 40"/>
                  <a:gd name="T112" fmla="*/ 2 w 42"/>
                  <a:gd name="T113" fmla="*/ 4 h 40"/>
                  <a:gd name="T114" fmla="*/ 2 w 42"/>
                  <a:gd name="T115" fmla="*/ 6 h 40"/>
                  <a:gd name="T116" fmla="*/ 0 w 42"/>
                  <a:gd name="T117" fmla="*/ 4 h 40"/>
                  <a:gd name="T118" fmla="*/ 12 w 42"/>
                  <a:gd name="T119" fmla="*/ 0 h 40"/>
                  <a:gd name="T120" fmla="*/ 14 w 42"/>
                  <a:gd name="T121" fmla="*/ 0 h 40"/>
                  <a:gd name="T122" fmla="*/ 14 w 42"/>
                  <a:gd name="T123" fmla="*/ 8 h 4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2"/>
                  <a:gd name="T187" fmla="*/ 0 h 40"/>
                  <a:gd name="T188" fmla="*/ 42 w 42"/>
                  <a:gd name="T189" fmla="*/ 40 h 4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2" h="40">
                    <a:moveTo>
                      <a:pt x="14" y="8"/>
                    </a:moveTo>
                    <a:lnTo>
                      <a:pt x="18" y="4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2" y="2"/>
                    </a:lnTo>
                    <a:lnTo>
                      <a:pt x="34" y="4"/>
                    </a:lnTo>
                    <a:lnTo>
                      <a:pt x="36" y="6"/>
                    </a:lnTo>
                    <a:lnTo>
                      <a:pt x="38" y="10"/>
                    </a:lnTo>
                    <a:lnTo>
                      <a:pt x="38" y="14"/>
                    </a:lnTo>
                    <a:lnTo>
                      <a:pt x="38" y="30"/>
                    </a:lnTo>
                    <a:lnTo>
                      <a:pt x="38" y="34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40" y="38"/>
                    </a:lnTo>
                    <a:lnTo>
                      <a:pt x="42" y="38"/>
                    </a:lnTo>
                    <a:lnTo>
                      <a:pt x="42" y="40"/>
                    </a:lnTo>
                    <a:lnTo>
                      <a:pt x="24" y="40"/>
                    </a:lnTo>
                    <a:lnTo>
                      <a:pt x="24" y="38"/>
                    </a:lnTo>
                    <a:lnTo>
                      <a:pt x="26" y="38"/>
                    </a:lnTo>
                    <a:lnTo>
                      <a:pt x="28" y="38"/>
                    </a:lnTo>
                    <a:lnTo>
                      <a:pt x="30" y="36"/>
                    </a:lnTo>
                    <a:lnTo>
                      <a:pt x="30" y="34"/>
                    </a:lnTo>
                    <a:lnTo>
                      <a:pt x="30" y="30"/>
                    </a:lnTo>
                    <a:lnTo>
                      <a:pt x="30" y="16"/>
                    </a:lnTo>
                    <a:lnTo>
                      <a:pt x="30" y="10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4" y="10"/>
                    </a:lnTo>
                    <a:lnTo>
                      <a:pt x="14" y="30"/>
                    </a:lnTo>
                    <a:lnTo>
                      <a:pt x="14" y="34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20" y="38"/>
                    </a:lnTo>
                    <a:lnTo>
                      <a:pt x="20" y="40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4" y="38"/>
                    </a:lnTo>
                    <a:lnTo>
                      <a:pt x="6" y="38"/>
                    </a:lnTo>
                    <a:lnTo>
                      <a:pt x="6" y="34"/>
                    </a:lnTo>
                    <a:lnTo>
                      <a:pt x="6" y="30"/>
                    </a:lnTo>
                    <a:lnTo>
                      <a:pt x="6" y="16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61" name="Freeform 160"/>
              <p:cNvSpPr>
                <a:spLocks noEditPoints="1"/>
              </p:cNvSpPr>
              <p:nvPr/>
            </p:nvSpPr>
            <p:spPr bwMode="auto">
              <a:xfrm>
                <a:off x="1756" y="2698"/>
                <a:ext cx="34" cy="40"/>
              </a:xfrm>
              <a:custGeom>
                <a:avLst/>
                <a:gdLst>
                  <a:gd name="T0" fmla="*/ 6 w 34"/>
                  <a:gd name="T1" fmla="*/ 16 h 40"/>
                  <a:gd name="T2" fmla="*/ 8 w 34"/>
                  <a:gd name="T3" fmla="*/ 22 h 40"/>
                  <a:gd name="T4" fmla="*/ 12 w 34"/>
                  <a:gd name="T5" fmla="*/ 28 h 40"/>
                  <a:gd name="T6" fmla="*/ 16 w 34"/>
                  <a:gd name="T7" fmla="*/ 32 h 40"/>
                  <a:gd name="T8" fmla="*/ 20 w 34"/>
                  <a:gd name="T9" fmla="*/ 34 h 40"/>
                  <a:gd name="T10" fmla="*/ 24 w 34"/>
                  <a:gd name="T11" fmla="*/ 32 h 40"/>
                  <a:gd name="T12" fmla="*/ 28 w 34"/>
                  <a:gd name="T13" fmla="*/ 32 h 40"/>
                  <a:gd name="T14" fmla="*/ 30 w 34"/>
                  <a:gd name="T15" fmla="*/ 28 h 40"/>
                  <a:gd name="T16" fmla="*/ 32 w 34"/>
                  <a:gd name="T17" fmla="*/ 24 h 40"/>
                  <a:gd name="T18" fmla="*/ 34 w 34"/>
                  <a:gd name="T19" fmla="*/ 26 h 40"/>
                  <a:gd name="T20" fmla="*/ 32 w 34"/>
                  <a:gd name="T21" fmla="*/ 30 h 40"/>
                  <a:gd name="T22" fmla="*/ 28 w 34"/>
                  <a:gd name="T23" fmla="*/ 36 h 40"/>
                  <a:gd name="T24" fmla="*/ 24 w 34"/>
                  <a:gd name="T25" fmla="*/ 40 h 40"/>
                  <a:gd name="T26" fmla="*/ 18 w 34"/>
                  <a:gd name="T27" fmla="*/ 40 h 40"/>
                  <a:gd name="T28" fmla="*/ 10 w 34"/>
                  <a:gd name="T29" fmla="*/ 40 h 40"/>
                  <a:gd name="T30" fmla="*/ 6 w 34"/>
                  <a:gd name="T31" fmla="*/ 36 h 40"/>
                  <a:gd name="T32" fmla="*/ 2 w 34"/>
                  <a:gd name="T33" fmla="*/ 32 h 40"/>
                  <a:gd name="T34" fmla="*/ 0 w 34"/>
                  <a:gd name="T35" fmla="*/ 26 h 40"/>
                  <a:gd name="T36" fmla="*/ 0 w 34"/>
                  <a:gd name="T37" fmla="*/ 20 h 40"/>
                  <a:gd name="T38" fmla="*/ 0 w 34"/>
                  <a:gd name="T39" fmla="*/ 14 h 40"/>
                  <a:gd name="T40" fmla="*/ 2 w 34"/>
                  <a:gd name="T41" fmla="*/ 10 h 40"/>
                  <a:gd name="T42" fmla="*/ 6 w 34"/>
                  <a:gd name="T43" fmla="*/ 6 h 40"/>
                  <a:gd name="T44" fmla="*/ 10 w 34"/>
                  <a:gd name="T45" fmla="*/ 2 h 40"/>
                  <a:gd name="T46" fmla="*/ 14 w 34"/>
                  <a:gd name="T47" fmla="*/ 0 h 40"/>
                  <a:gd name="T48" fmla="*/ 18 w 34"/>
                  <a:gd name="T49" fmla="*/ 0 h 40"/>
                  <a:gd name="T50" fmla="*/ 24 w 34"/>
                  <a:gd name="T51" fmla="*/ 0 h 40"/>
                  <a:gd name="T52" fmla="*/ 30 w 34"/>
                  <a:gd name="T53" fmla="*/ 4 h 40"/>
                  <a:gd name="T54" fmla="*/ 32 w 34"/>
                  <a:gd name="T55" fmla="*/ 8 h 40"/>
                  <a:gd name="T56" fmla="*/ 34 w 34"/>
                  <a:gd name="T57" fmla="*/ 16 h 40"/>
                  <a:gd name="T58" fmla="*/ 6 w 34"/>
                  <a:gd name="T59" fmla="*/ 16 h 40"/>
                  <a:gd name="T60" fmla="*/ 6 w 34"/>
                  <a:gd name="T61" fmla="*/ 12 h 40"/>
                  <a:gd name="T62" fmla="*/ 24 w 34"/>
                  <a:gd name="T63" fmla="*/ 12 h 40"/>
                  <a:gd name="T64" fmla="*/ 24 w 34"/>
                  <a:gd name="T65" fmla="*/ 10 h 40"/>
                  <a:gd name="T66" fmla="*/ 24 w 34"/>
                  <a:gd name="T67" fmla="*/ 8 h 40"/>
                  <a:gd name="T68" fmla="*/ 22 w 34"/>
                  <a:gd name="T69" fmla="*/ 6 h 40"/>
                  <a:gd name="T70" fmla="*/ 20 w 34"/>
                  <a:gd name="T71" fmla="*/ 4 h 40"/>
                  <a:gd name="T72" fmla="*/ 18 w 34"/>
                  <a:gd name="T73" fmla="*/ 2 h 40"/>
                  <a:gd name="T74" fmla="*/ 16 w 34"/>
                  <a:gd name="T75" fmla="*/ 2 h 40"/>
                  <a:gd name="T76" fmla="*/ 12 w 34"/>
                  <a:gd name="T77" fmla="*/ 4 h 40"/>
                  <a:gd name="T78" fmla="*/ 10 w 34"/>
                  <a:gd name="T79" fmla="*/ 4 h 40"/>
                  <a:gd name="T80" fmla="*/ 8 w 34"/>
                  <a:gd name="T81" fmla="*/ 8 h 40"/>
                  <a:gd name="T82" fmla="*/ 6 w 34"/>
                  <a:gd name="T83" fmla="*/ 12 h 4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4"/>
                  <a:gd name="T127" fmla="*/ 0 h 40"/>
                  <a:gd name="T128" fmla="*/ 34 w 34"/>
                  <a:gd name="T129" fmla="*/ 40 h 4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4" h="40">
                    <a:moveTo>
                      <a:pt x="6" y="16"/>
                    </a:moveTo>
                    <a:lnTo>
                      <a:pt x="8" y="22"/>
                    </a:lnTo>
                    <a:lnTo>
                      <a:pt x="12" y="28"/>
                    </a:lnTo>
                    <a:lnTo>
                      <a:pt x="16" y="32"/>
                    </a:lnTo>
                    <a:lnTo>
                      <a:pt x="20" y="34"/>
                    </a:lnTo>
                    <a:lnTo>
                      <a:pt x="24" y="32"/>
                    </a:lnTo>
                    <a:lnTo>
                      <a:pt x="28" y="32"/>
                    </a:lnTo>
                    <a:lnTo>
                      <a:pt x="30" y="28"/>
                    </a:lnTo>
                    <a:lnTo>
                      <a:pt x="32" y="24"/>
                    </a:lnTo>
                    <a:lnTo>
                      <a:pt x="34" y="26"/>
                    </a:lnTo>
                    <a:lnTo>
                      <a:pt x="32" y="30"/>
                    </a:lnTo>
                    <a:lnTo>
                      <a:pt x="28" y="36"/>
                    </a:lnTo>
                    <a:lnTo>
                      <a:pt x="24" y="40"/>
                    </a:lnTo>
                    <a:lnTo>
                      <a:pt x="18" y="40"/>
                    </a:lnTo>
                    <a:lnTo>
                      <a:pt x="10" y="40"/>
                    </a:lnTo>
                    <a:lnTo>
                      <a:pt x="6" y="36"/>
                    </a:lnTo>
                    <a:lnTo>
                      <a:pt x="2" y="32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4"/>
                    </a:lnTo>
                    <a:lnTo>
                      <a:pt x="32" y="8"/>
                    </a:lnTo>
                    <a:lnTo>
                      <a:pt x="34" y="16"/>
                    </a:lnTo>
                    <a:lnTo>
                      <a:pt x="6" y="16"/>
                    </a:lnTo>
                    <a:close/>
                    <a:moveTo>
                      <a:pt x="6" y="12"/>
                    </a:moveTo>
                    <a:lnTo>
                      <a:pt x="24" y="12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8" y="8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62" name="Freeform 161"/>
              <p:cNvSpPr>
                <a:spLocks/>
              </p:cNvSpPr>
              <p:nvPr/>
            </p:nvSpPr>
            <p:spPr bwMode="auto">
              <a:xfrm>
                <a:off x="1798" y="2698"/>
                <a:ext cx="26" cy="40"/>
              </a:xfrm>
              <a:custGeom>
                <a:avLst/>
                <a:gdLst>
                  <a:gd name="T0" fmla="*/ 24 w 26"/>
                  <a:gd name="T1" fmla="*/ 0 h 40"/>
                  <a:gd name="T2" fmla="*/ 24 w 26"/>
                  <a:gd name="T3" fmla="*/ 14 h 40"/>
                  <a:gd name="T4" fmla="*/ 22 w 26"/>
                  <a:gd name="T5" fmla="*/ 14 h 40"/>
                  <a:gd name="T6" fmla="*/ 20 w 26"/>
                  <a:gd name="T7" fmla="*/ 8 h 40"/>
                  <a:gd name="T8" fmla="*/ 18 w 26"/>
                  <a:gd name="T9" fmla="*/ 4 h 40"/>
                  <a:gd name="T10" fmla="*/ 16 w 26"/>
                  <a:gd name="T11" fmla="*/ 2 h 40"/>
                  <a:gd name="T12" fmla="*/ 12 w 26"/>
                  <a:gd name="T13" fmla="*/ 2 h 40"/>
                  <a:gd name="T14" fmla="*/ 8 w 26"/>
                  <a:gd name="T15" fmla="*/ 2 h 40"/>
                  <a:gd name="T16" fmla="*/ 6 w 26"/>
                  <a:gd name="T17" fmla="*/ 4 h 40"/>
                  <a:gd name="T18" fmla="*/ 6 w 26"/>
                  <a:gd name="T19" fmla="*/ 6 h 40"/>
                  <a:gd name="T20" fmla="*/ 4 w 26"/>
                  <a:gd name="T21" fmla="*/ 8 h 40"/>
                  <a:gd name="T22" fmla="*/ 6 w 26"/>
                  <a:gd name="T23" fmla="*/ 10 h 40"/>
                  <a:gd name="T24" fmla="*/ 6 w 26"/>
                  <a:gd name="T25" fmla="*/ 12 h 40"/>
                  <a:gd name="T26" fmla="*/ 8 w 26"/>
                  <a:gd name="T27" fmla="*/ 14 h 40"/>
                  <a:gd name="T28" fmla="*/ 12 w 26"/>
                  <a:gd name="T29" fmla="*/ 14 h 40"/>
                  <a:gd name="T30" fmla="*/ 18 w 26"/>
                  <a:gd name="T31" fmla="*/ 18 h 40"/>
                  <a:gd name="T32" fmla="*/ 22 w 26"/>
                  <a:gd name="T33" fmla="*/ 20 h 40"/>
                  <a:gd name="T34" fmla="*/ 24 w 26"/>
                  <a:gd name="T35" fmla="*/ 24 h 40"/>
                  <a:gd name="T36" fmla="*/ 26 w 26"/>
                  <a:gd name="T37" fmla="*/ 28 h 40"/>
                  <a:gd name="T38" fmla="*/ 24 w 26"/>
                  <a:gd name="T39" fmla="*/ 34 h 40"/>
                  <a:gd name="T40" fmla="*/ 22 w 26"/>
                  <a:gd name="T41" fmla="*/ 38 h 40"/>
                  <a:gd name="T42" fmla="*/ 18 w 26"/>
                  <a:gd name="T43" fmla="*/ 40 h 40"/>
                  <a:gd name="T44" fmla="*/ 12 w 26"/>
                  <a:gd name="T45" fmla="*/ 40 h 40"/>
                  <a:gd name="T46" fmla="*/ 8 w 26"/>
                  <a:gd name="T47" fmla="*/ 40 h 40"/>
                  <a:gd name="T48" fmla="*/ 4 w 26"/>
                  <a:gd name="T49" fmla="*/ 40 h 40"/>
                  <a:gd name="T50" fmla="*/ 2 w 26"/>
                  <a:gd name="T51" fmla="*/ 38 h 40"/>
                  <a:gd name="T52" fmla="*/ 2 w 26"/>
                  <a:gd name="T53" fmla="*/ 38 h 40"/>
                  <a:gd name="T54" fmla="*/ 2 w 26"/>
                  <a:gd name="T55" fmla="*/ 40 h 40"/>
                  <a:gd name="T56" fmla="*/ 0 w 26"/>
                  <a:gd name="T57" fmla="*/ 40 h 40"/>
                  <a:gd name="T58" fmla="*/ 0 w 26"/>
                  <a:gd name="T59" fmla="*/ 40 h 40"/>
                  <a:gd name="T60" fmla="*/ 0 w 26"/>
                  <a:gd name="T61" fmla="*/ 26 h 40"/>
                  <a:gd name="T62" fmla="*/ 0 w 26"/>
                  <a:gd name="T63" fmla="*/ 26 h 40"/>
                  <a:gd name="T64" fmla="*/ 2 w 26"/>
                  <a:gd name="T65" fmla="*/ 32 h 40"/>
                  <a:gd name="T66" fmla="*/ 6 w 26"/>
                  <a:gd name="T67" fmla="*/ 36 h 40"/>
                  <a:gd name="T68" fmla="*/ 8 w 26"/>
                  <a:gd name="T69" fmla="*/ 38 h 40"/>
                  <a:gd name="T70" fmla="*/ 12 w 26"/>
                  <a:gd name="T71" fmla="*/ 38 h 40"/>
                  <a:gd name="T72" fmla="*/ 16 w 26"/>
                  <a:gd name="T73" fmla="*/ 38 h 40"/>
                  <a:gd name="T74" fmla="*/ 18 w 26"/>
                  <a:gd name="T75" fmla="*/ 36 h 40"/>
                  <a:gd name="T76" fmla="*/ 20 w 26"/>
                  <a:gd name="T77" fmla="*/ 34 h 40"/>
                  <a:gd name="T78" fmla="*/ 20 w 26"/>
                  <a:gd name="T79" fmla="*/ 32 h 40"/>
                  <a:gd name="T80" fmla="*/ 20 w 26"/>
                  <a:gd name="T81" fmla="*/ 30 h 40"/>
                  <a:gd name="T82" fmla="*/ 18 w 26"/>
                  <a:gd name="T83" fmla="*/ 28 h 40"/>
                  <a:gd name="T84" fmla="*/ 14 w 26"/>
                  <a:gd name="T85" fmla="*/ 24 h 40"/>
                  <a:gd name="T86" fmla="*/ 10 w 26"/>
                  <a:gd name="T87" fmla="*/ 22 h 40"/>
                  <a:gd name="T88" fmla="*/ 4 w 26"/>
                  <a:gd name="T89" fmla="*/ 20 h 40"/>
                  <a:gd name="T90" fmla="*/ 2 w 26"/>
                  <a:gd name="T91" fmla="*/ 16 h 40"/>
                  <a:gd name="T92" fmla="*/ 0 w 26"/>
                  <a:gd name="T93" fmla="*/ 14 h 40"/>
                  <a:gd name="T94" fmla="*/ 0 w 26"/>
                  <a:gd name="T95" fmla="*/ 10 h 40"/>
                  <a:gd name="T96" fmla="*/ 0 w 26"/>
                  <a:gd name="T97" fmla="*/ 6 h 40"/>
                  <a:gd name="T98" fmla="*/ 2 w 26"/>
                  <a:gd name="T99" fmla="*/ 2 h 40"/>
                  <a:gd name="T100" fmla="*/ 6 w 26"/>
                  <a:gd name="T101" fmla="*/ 0 h 40"/>
                  <a:gd name="T102" fmla="*/ 12 w 26"/>
                  <a:gd name="T103" fmla="*/ 0 h 40"/>
                  <a:gd name="T104" fmla="*/ 14 w 26"/>
                  <a:gd name="T105" fmla="*/ 0 h 40"/>
                  <a:gd name="T106" fmla="*/ 18 w 26"/>
                  <a:gd name="T107" fmla="*/ 0 h 40"/>
                  <a:gd name="T108" fmla="*/ 20 w 26"/>
                  <a:gd name="T109" fmla="*/ 2 h 40"/>
                  <a:gd name="T110" fmla="*/ 20 w 26"/>
                  <a:gd name="T111" fmla="*/ 2 h 40"/>
                  <a:gd name="T112" fmla="*/ 20 w 26"/>
                  <a:gd name="T113" fmla="*/ 2 h 40"/>
                  <a:gd name="T114" fmla="*/ 22 w 26"/>
                  <a:gd name="T115" fmla="*/ 2 h 40"/>
                  <a:gd name="T116" fmla="*/ 22 w 26"/>
                  <a:gd name="T117" fmla="*/ 0 h 40"/>
                  <a:gd name="T118" fmla="*/ 22 w 26"/>
                  <a:gd name="T119" fmla="*/ 0 h 40"/>
                  <a:gd name="T120" fmla="*/ 24 w 26"/>
                  <a:gd name="T121" fmla="*/ 0 h 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6"/>
                  <a:gd name="T184" fmla="*/ 0 h 40"/>
                  <a:gd name="T185" fmla="*/ 26 w 26"/>
                  <a:gd name="T186" fmla="*/ 40 h 4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6" h="40">
                    <a:moveTo>
                      <a:pt x="24" y="0"/>
                    </a:moveTo>
                    <a:lnTo>
                      <a:pt x="24" y="14"/>
                    </a:lnTo>
                    <a:lnTo>
                      <a:pt x="22" y="14"/>
                    </a:lnTo>
                    <a:lnTo>
                      <a:pt x="20" y="8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8" y="14"/>
                    </a:lnTo>
                    <a:lnTo>
                      <a:pt x="12" y="14"/>
                    </a:lnTo>
                    <a:lnTo>
                      <a:pt x="18" y="18"/>
                    </a:lnTo>
                    <a:lnTo>
                      <a:pt x="22" y="20"/>
                    </a:lnTo>
                    <a:lnTo>
                      <a:pt x="24" y="24"/>
                    </a:lnTo>
                    <a:lnTo>
                      <a:pt x="26" y="28"/>
                    </a:lnTo>
                    <a:lnTo>
                      <a:pt x="24" y="34"/>
                    </a:lnTo>
                    <a:lnTo>
                      <a:pt x="22" y="38"/>
                    </a:lnTo>
                    <a:lnTo>
                      <a:pt x="18" y="40"/>
                    </a:lnTo>
                    <a:lnTo>
                      <a:pt x="12" y="40"/>
                    </a:lnTo>
                    <a:lnTo>
                      <a:pt x="8" y="40"/>
                    </a:lnTo>
                    <a:lnTo>
                      <a:pt x="4" y="40"/>
                    </a:lnTo>
                    <a:lnTo>
                      <a:pt x="2" y="38"/>
                    </a:lnTo>
                    <a:lnTo>
                      <a:pt x="2" y="40"/>
                    </a:lnTo>
                    <a:lnTo>
                      <a:pt x="0" y="40"/>
                    </a:lnTo>
                    <a:lnTo>
                      <a:pt x="0" y="26"/>
                    </a:lnTo>
                    <a:lnTo>
                      <a:pt x="2" y="32"/>
                    </a:lnTo>
                    <a:lnTo>
                      <a:pt x="6" y="36"/>
                    </a:lnTo>
                    <a:lnTo>
                      <a:pt x="8" y="38"/>
                    </a:lnTo>
                    <a:lnTo>
                      <a:pt x="12" y="38"/>
                    </a:lnTo>
                    <a:lnTo>
                      <a:pt x="16" y="38"/>
                    </a:lnTo>
                    <a:lnTo>
                      <a:pt x="18" y="36"/>
                    </a:lnTo>
                    <a:lnTo>
                      <a:pt x="20" y="34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18" y="28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63" name="Freeform 162"/>
              <p:cNvSpPr>
                <a:spLocks noEditPoints="1"/>
              </p:cNvSpPr>
              <p:nvPr/>
            </p:nvSpPr>
            <p:spPr bwMode="auto">
              <a:xfrm>
                <a:off x="1830" y="2698"/>
                <a:ext cx="32" cy="40"/>
              </a:xfrm>
              <a:custGeom>
                <a:avLst/>
                <a:gdLst>
                  <a:gd name="T0" fmla="*/ 6 w 32"/>
                  <a:gd name="T1" fmla="*/ 16 h 40"/>
                  <a:gd name="T2" fmla="*/ 6 w 32"/>
                  <a:gd name="T3" fmla="*/ 22 h 40"/>
                  <a:gd name="T4" fmla="*/ 10 w 32"/>
                  <a:gd name="T5" fmla="*/ 28 h 40"/>
                  <a:gd name="T6" fmla="*/ 14 w 32"/>
                  <a:gd name="T7" fmla="*/ 32 h 40"/>
                  <a:gd name="T8" fmla="*/ 20 w 32"/>
                  <a:gd name="T9" fmla="*/ 34 h 40"/>
                  <a:gd name="T10" fmla="*/ 24 w 32"/>
                  <a:gd name="T11" fmla="*/ 32 h 40"/>
                  <a:gd name="T12" fmla="*/ 26 w 32"/>
                  <a:gd name="T13" fmla="*/ 32 h 40"/>
                  <a:gd name="T14" fmla="*/ 30 w 32"/>
                  <a:gd name="T15" fmla="*/ 28 h 40"/>
                  <a:gd name="T16" fmla="*/ 32 w 32"/>
                  <a:gd name="T17" fmla="*/ 24 h 40"/>
                  <a:gd name="T18" fmla="*/ 32 w 32"/>
                  <a:gd name="T19" fmla="*/ 26 h 40"/>
                  <a:gd name="T20" fmla="*/ 30 w 32"/>
                  <a:gd name="T21" fmla="*/ 30 h 40"/>
                  <a:gd name="T22" fmla="*/ 28 w 32"/>
                  <a:gd name="T23" fmla="*/ 36 h 40"/>
                  <a:gd name="T24" fmla="*/ 22 w 32"/>
                  <a:gd name="T25" fmla="*/ 40 h 40"/>
                  <a:gd name="T26" fmla="*/ 16 w 32"/>
                  <a:gd name="T27" fmla="*/ 40 h 40"/>
                  <a:gd name="T28" fmla="*/ 10 w 32"/>
                  <a:gd name="T29" fmla="*/ 40 h 40"/>
                  <a:gd name="T30" fmla="*/ 4 w 32"/>
                  <a:gd name="T31" fmla="*/ 36 h 40"/>
                  <a:gd name="T32" fmla="*/ 2 w 32"/>
                  <a:gd name="T33" fmla="*/ 32 h 40"/>
                  <a:gd name="T34" fmla="*/ 0 w 32"/>
                  <a:gd name="T35" fmla="*/ 26 h 40"/>
                  <a:gd name="T36" fmla="*/ 0 w 32"/>
                  <a:gd name="T37" fmla="*/ 20 h 40"/>
                  <a:gd name="T38" fmla="*/ 0 w 32"/>
                  <a:gd name="T39" fmla="*/ 14 h 40"/>
                  <a:gd name="T40" fmla="*/ 2 w 32"/>
                  <a:gd name="T41" fmla="*/ 10 h 40"/>
                  <a:gd name="T42" fmla="*/ 4 w 32"/>
                  <a:gd name="T43" fmla="*/ 6 h 40"/>
                  <a:gd name="T44" fmla="*/ 8 w 32"/>
                  <a:gd name="T45" fmla="*/ 2 h 40"/>
                  <a:gd name="T46" fmla="*/ 12 w 32"/>
                  <a:gd name="T47" fmla="*/ 0 h 40"/>
                  <a:gd name="T48" fmla="*/ 18 w 32"/>
                  <a:gd name="T49" fmla="*/ 0 h 40"/>
                  <a:gd name="T50" fmla="*/ 24 w 32"/>
                  <a:gd name="T51" fmla="*/ 0 h 40"/>
                  <a:gd name="T52" fmla="*/ 28 w 32"/>
                  <a:gd name="T53" fmla="*/ 4 h 40"/>
                  <a:gd name="T54" fmla="*/ 32 w 32"/>
                  <a:gd name="T55" fmla="*/ 8 h 40"/>
                  <a:gd name="T56" fmla="*/ 32 w 32"/>
                  <a:gd name="T57" fmla="*/ 16 h 40"/>
                  <a:gd name="T58" fmla="*/ 6 w 32"/>
                  <a:gd name="T59" fmla="*/ 16 h 40"/>
                  <a:gd name="T60" fmla="*/ 6 w 32"/>
                  <a:gd name="T61" fmla="*/ 12 h 40"/>
                  <a:gd name="T62" fmla="*/ 24 w 32"/>
                  <a:gd name="T63" fmla="*/ 12 h 40"/>
                  <a:gd name="T64" fmla="*/ 22 w 32"/>
                  <a:gd name="T65" fmla="*/ 10 h 40"/>
                  <a:gd name="T66" fmla="*/ 22 w 32"/>
                  <a:gd name="T67" fmla="*/ 8 h 40"/>
                  <a:gd name="T68" fmla="*/ 22 w 32"/>
                  <a:gd name="T69" fmla="*/ 6 h 40"/>
                  <a:gd name="T70" fmla="*/ 20 w 32"/>
                  <a:gd name="T71" fmla="*/ 4 h 40"/>
                  <a:gd name="T72" fmla="*/ 18 w 32"/>
                  <a:gd name="T73" fmla="*/ 2 h 40"/>
                  <a:gd name="T74" fmla="*/ 14 w 32"/>
                  <a:gd name="T75" fmla="*/ 2 h 40"/>
                  <a:gd name="T76" fmla="*/ 12 w 32"/>
                  <a:gd name="T77" fmla="*/ 4 h 40"/>
                  <a:gd name="T78" fmla="*/ 8 w 32"/>
                  <a:gd name="T79" fmla="*/ 4 h 40"/>
                  <a:gd name="T80" fmla="*/ 6 w 32"/>
                  <a:gd name="T81" fmla="*/ 8 h 40"/>
                  <a:gd name="T82" fmla="*/ 6 w 32"/>
                  <a:gd name="T83" fmla="*/ 12 h 4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2"/>
                  <a:gd name="T127" fmla="*/ 0 h 40"/>
                  <a:gd name="T128" fmla="*/ 32 w 32"/>
                  <a:gd name="T129" fmla="*/ 40 h 4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2" h="40">
                    <a:moveTo>
                      <a:pt x="6" y="16"/>
                    </a:moveTo>
                    <a:lnTo>
                      <a:pt x="6" y="22"/>
                    </a:lnTo>
                    <a:lnTo>
                      <a:pt x="10" y="28"/>
                    </a:lnTo>
                    <a:lnTo>
                      <a:pt x="14" y="32"/>
                    </a:lnTo>
                    <a:lnTo>
                      <a:pt x="20" y="34"/>
                    </a:lnTo>
                    <a:lnTo>
                      <a:pt x="24" y="32"/>
                    </a:lnTo>
                    <a:lnTo>
                      <a:pt x="26" y="32"/>
                    </a:lnTo>
                    <a:lnTo>
                      <a:pt x="30" y="28"/>
                    </a:lnTo>
                    <a:lnTo>
                      <a:pt x="32" y="24"/>
                    </a:lnTo>
                    <a:lnTo>
                      <a:pt x="32" y="26"/>
                    </a:lnTo>
                    <a:lnTo>
                      <a:pt x="30" y="30"/>
                    </a:lnTo>
                    <a:lnTo>
                      <a:pt x="28" y="36"/>
                    </a:lnTo>
                    <a:lnTo>
                      <a:pt x="22" y="40"/>
                    </a:lnTo>
                    <a:lnTo>
                      <a:pt x="16" y="40"/>
                    </a:lnTo>
                    <a:lnTo>
                      <a:pt x="10" y="40"/>
                    </a:lnTo>
                    <a:lnTo>
                      <a:pt x="4" y="36"/>
                    </a:lnTo>
                    <a:lnTo>
                      <a:pt x="2" y="32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8" y="4"/>
                    </a:lnTo>
                    <a:lnTo>
                      <a:pt x="32" y="8"/>
                    </a:lnTo>
                    <a:lnTo>
                      <a:pt x="32" y="16"/>
                    </a:lnTo>
                    <a:lnTo>
                      <a:pt x="6" y="16"/>
                    </a:lnTo>
                    <a:close/>
                    <a:moveTo>
                      <a:pt x="6" y="12"/>
                    </a:moveTo>
                    <a:lnTo>
                      <a:pt x="24" y="12"/>
                    </a:lnTo>
                    <a:lnTo>
                      <a:pt x="22" y="10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8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64" name="Rectangle 163"/>
              <p:cNvSpPr>
                <a:spLocks noChangeArrowheads="1"/>
              </p:cNvSpPr>
              <p:nvPr/>
            </p:nvSpPr>
            <p:spPr bwMode="auto">
              <a:xfrm>
                <a:off x="1888" y="266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65" name="Rectangle 164"/>
              <p:cNvSpPr>
                <a:spLocks noChangeArrowheads="1"/>
              </p:cNvSpPr>
              <p:nvPr/>
            </p:nvSpPr>
            <p:spPr bwMode="auto">
              <a:xfrm>
                <a:off x="1904" y="266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66" name="Freeform 165"/>
              <p:cNvSpPr>
                <a:spLocks/>
              </p:cNvSpPr>
              <p:nvPr/>
            </p:nvSpPr>
            <p:spPr bwMode="auto">
              <a:xfrm>
                <a:off x="2048" y="2678"/>
                <a:ext cx="38" cy="60"/>
              </a:xfrm>
              <a:custGeom>
                <a:avLst/>
                <a:gdLst>
                  <a:gd name="T0" fmla="*/ 38 w 38"/>
                  <a:gd name="T1" fmla="*/ 48 h 60"/>
                  <a:gd name="T2" fmla="*/ 34 w 38"/>
                  <a:gd name="T3" fmla="*/ 60 h 60"/>
                  <a:gd name="T4" fmla="*/ 0 w 38"/>
                  <a:gd name="T5" fmla="*/ 60 h 60"/>
                  <a:gd name="T6" fmla="*/ 0 w 38"/>
                  <a:gd name="T7" fmla="*/ 58 h 60"/>
                  <a:gd name="T8" fmla="*/ 10 w 38"/>
                  <a:gd name="T9" fmla="*/ 50 h 60"/>
                  <a:gd name="T10" fmla="*/ 16 w 38"/>
                  <a:gd name="T11" fmla="*/ 42 h 60"/>
                  <a:gd name="T12" fmla="*/ 22 w 38"/>
                  <a:gd name="T13" fmla="*/ 36 h 60"/>
                  <a:gd name="T14" fmla="*/ 26 w 38"/>
                  <a:gd name="T15" fmla="*/ 28 h 60"/>
                  <a:gd name="T16" fmla="*/ 28 w 38"/>
                  <a:gd name="T17" fmla="*/ 20 h 60"/>
                  <a:gd name="T18" fmla="*/ 26 w 38"/>
                  <a:gd name="T19" fmla="*/ 14 h 60"/>
                  <a:gd name="T20" fmla="*/ 24 w 38"/>
                  <a:gd name="T21" fmla="*/ 10 h 60"/>
                  <a:gd name="T22" fmla="*/ 20 w 38"/>
                  <a:gd name="T23" fmla="*/ 8 h 60"/>
                  <a:gd name="T24" fmla="*/ 16 w 38"/>
                  <a:gd name="T25" fmla="*/ 6 h 60"/>
                  <a:gd name="T26" fmla="*/ 12 w 38"/>
                  <a:gd name="T27" fmla="*/ 8 h 60"/>
                  <a:gd name="T28" fmla="*/ 8 w 38"/>
                  <a:gd name="T29" fmla="*/ 10 h 60"/>
                  <a:gd name="T30" fmla="*/ 4 w 38"/>
                  <a:gd name="T31" fmla="*/ 12 h 60"/>
                  <a:gd name="T32" fmla="*/ 2 w 38"/>
                  <a:gd name="T33" fmla="*/ 16 h 60"/>
                  <a:gd name="T34" fmla="*/ 2 w 38"/>
                  <a:gd name="T35" fmla="*/ 16 h 60"/>
                  <a:gd name="T36" fmla="*/ 4 w 38"/>
                  <a:gd name="T37" fmla="*/ 10 h 60"/>
                  <a:gd name="T38" fmla="*/ 6 w 38"/>
                  <a:gd name="T39" fmla="*/ 4 h 60"/>
                  <a:gd name="T40" fmla="*/ 12 w 38"/>
                  <a:gd name="T41" fmla="*/ 2 h 60"/>
                  <a:gd name="T42" fmla="*/ 18 w 38"/>
                  <a:gd name="T43" fmla="*/ 0 h 60"/>
                  <a:gd name="T44" fmla="*/ 24 w 38"/>
                  <a:gd name="T45" fmla="*/ 2 h 60"/>
                  <a:gd name="T46" fmla="*/ 30 w 38"/>
                  <a:gd name="T47" fmla="*/ 6 h 60"/>
                  <a:gd name="T48" fmla="*/ 34 w 38"/>
                  <a:gd name="T49" fmla="*/ 10 h 60"/>
                  <a:gd name="T50" fmla="*/ 34 w 38"/>
                  <a:gd name="T51" fmla="*/ 16 h 60"/>
                  <a:gd name="T52" fmla="*/ 34 w 38"/>
                  <a:gd name="T53" fmla="*/ 20 h 60"/>
                  <a:gd name="T54" fmla="*/ 32 w 38"/>
                  <a:gd name="T55" fmla="*/ 24 h 60"/>
                  <a:gd name="T56" fmla="*/ 28 w 38"/>
                  <a:gd name="T57" fmla="*/ 32 h 60"/>
                  <a:gd name="T58" fmla="*/ 22 w 38"/>
                  <a:gd name="T59" fmla="*/ 40 h 60"/>
                  <a:gd name="T60" fmla="*/ 16 w 38"/>
                  <a:gd name="T61" fmla="*/ 46 h 60"/>
                  <a:gd name="T62" fmla="*/ 12 w 38"/>
                  <a:gd name="T63" fmla="*/ 50 h 60"/>
                  <a:gd name="T64" fmla="*/ 8 w 38"/>
                  <a:gd name="T65" fmla="*/ 54 h 60"/>
                  <a:gd name="T66" fmla="*/ 24 w 38"/>
                  <a:gd name="T67" fmla="*/ 54 h 60"/>
                  <a:gd name="T68" fmla="*/ 28 w 38"/>
                  <a:gd name="T69" fmla="*/ 54 h 60"/>
                  <a:gd name="T70" fmla="*/ 30 w 38"/>
                  <a:gd name="T71" fmla="*/ 54 h 60"/>
                  <a:gd name="T72" fmla="*/ 32 w 38"/>
                  <a:gd name="T73" fmla="*/ 52 h 60"/>
                  <a:gd name="T74" fmla="*/ 34 w 38"/>
                  <a:gd name="T75" fmla="*/ 52 h 60"/>
                  <a:gd name="T76" fmla="*/ 36 w 38"/>
                  <a:gd name="T77" fmla="*/ 50 h 60"/>
                  <a:gd name="T78" fmla="*/ 36 w 38"/>
                  <a:gd name="T79" fmla="*/ 48 h 60"/>
                  <a:gd name="T80" fmla="*/ 38 w 38"/>
                  <a:gd name="T81" fmla="*/ 48 h 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8"/>
                  <a:gd name="T124" fmla="*/ 0 h 60"/>
                  <a:gd name="T125" fmla="*/ 38 w 38"/>
                  <a:gd name="T126" fmla="*/ 60 h 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8" h="60">
                    <a:moveTo>
                      <a:pt x="38" y="48"/>
                    </a:moveTo>
                    <a:lnTo>
                      <a:pt x="34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10" y="50"/>
                    </a:lnTo>
                    <a:lnTo>
                      <a:pt x="16" y="42"/>
                    </a:lnTo>
                    <a:lnTo>
                      <a:pt x="22" y="36"/>
                    </a:lnTo>
                    <a:lnTo>
                      <a:pt x="26" y="28"/>
                    </a:lnTo>
                    <a:lnTo>
                      <a:pt x="28" y="20"/>
                    </a:lnTo>
                    <a:lnTo>
                      <a:pt x="26" y="14"/>
                    </a:lnTo>
                    <a:lnTo>
                      <a:pt x="24" y="10"/>
                    </a:lnTo>
                    <a:lnTo>
                      <a:pt x="20" y="8"/>
                    </a:lnTo>
                    <a:lnTo>
                      <a:pt x="16" y="6"/>
                    </a:lnTo>
                    <a:lnTo>
                      <a:pt x="12" y="8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2" y="16"/>
                    </a:lnTo>
                    <a:lnTo>
                      <a:pt x="4" y="10"/>
                    </a:lnTo>
                    <a:lnTo>
                      <a:pt x="6" y="4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30" y="6"/>
                    </a:lnTo>
                    <a:lnTo>
                      <a:pt x="34" y="10"/>
                    </a:lnTo>
                    <a:lnTo>
                      <a:pt x="34" y="16"/>
                    </a:lnTo>
                    <a:lnTo>
                      <a:pt x="34" y="20"/>
                    </a:lnTo>
                    <a:lnTo>
                      <a:pt x="32" y="24"/>
                    </a:lnTo>
                    <a:lnTo>
                      <a:pt x="28" y="32"/>
                    </a:lnTo>
                    <a:lnTo>
                      <a:pt x="22" y="40"/>
                    </a:lnTo>
                    <a:lnTo>
                      <a:pt x="16" y="46"/>
                    </a:lnTo>
                    <a:lnTo>
                      <a:pt x="12" y="50"/>
                    </a:lnTo>
                    <a:lnTo>
                      <a:pt x="8" y="54"/>
                    </a:lnTo>
                    <a:lnTo>
                      <a:pt x="24" y="54"/>
                    </a:lnTo>
                    <a:lnTo>
                      <a:pt x="28" y="54"/>
                    </a:lnTo>
                    <a:lnTo>
                      <a:pt x="30" y="54"/>
                    </a:lnTo>
                    <a:lnTo>
                      <a:pt x="32" y="52"/>
                    </a:lnTo>
                    <a:lnTo>
                      <a:pt x="34" y="52"/>
                    </a:lnTo>
                    <a:lnTo>
                      <a:pt x="36" y="50"/>
                    </a:lnTo>
                    <a:lnTo>
                      <a:pt x="36" y="48"/>
                    </a:ln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67" name="Rectangle 166"/>
              <p:cNvSpPr>
                <a:spLocks noChangeArrowheads="1"/>
              </p:cNvSpPr>
              <p:nvPr/>
            </p:nvSpPr>
            <p:spPr bwMode="auto">
              <a:xfrm>
                <a:off x="2152" y="266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68" name="Freeform 167"/>
              <p:cNvSpPr>
                <a:spLocks noEditPoints="1"/>
              </p:cNvSpPr>
              <p:nvPr/>
            </p:nvSpPr>
            <p:spPr bwMode="auto">
              <a:xfrm>
                <a:off x="2302" y="2678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2 h 60"/>
                  <a:gd name="T4" fmla="*/ 2 w 36"/>
                  <a:gd name="T5" fmla="*/ 14 h 60"/>
                  <a:gd name="T6" fmla="*/ 6 w 36"/>
                  <a:gd name="T7" fmla="*/ 8 h 60"/>
                  <a:gd name="T8" fmla="*/ 10 w 36"/>
                  <a:gd name="T9" fmla="*/ 4 h 60"/>
                  <a:gd name="T10" fmla="*/ 14 w 36"/>
                  <a:gd name="T11" fmla="*/ 2 h 60"/>
                  <a:gd name="T12" fmla="*/ 18 w 36"/>
                  <a:gd name="T13" fmla="*/ 0 h 60"/>
                  <a:gd name="T14" fmla="*/ 22 w 36"/>
                  <a:gd name="T15" fmla="*/ 2 h 60"/>
                  <a:gd name="T16" fmla="*/ 26 w 36"/>
                  <a:gd name="T17" fmla="*/ 4 h 60"/>
                  <a:gd name="T18" fmla="*/ 30 w 36"/>
                  <a:gd name="T19" fmla="*/ 8 h 60"/>
                  <a:gd name="T20" fmla="*/ 32 w 36"/>
                  <a:gd name="T21" fmla="*/ 14 h 60"/>
                  <a:gd name="T22" fmla="*/ 34 w 36"/>
                  <a:gd name="T23" fmla="*/ 22 h 60"/>
                  <a:gd name="T24" fmla="*/ 36 w 36"/>
                  <a:gd name="T25" fmla="*/ 30 h 60"/>
                  <a:gd name="T26" fmla="*/ 34 w 36"/>
                  <a:gd name="T27" fmla="*/ 40 h 60"/>
                  <a:gd name="T28" fmla="*/ 32 w 36"/>
                  <a:gd name="T29" fmla="*/ 48 h 60"/>
                  <a:gd name="T30" fmla="*/ 30 w 36"/>
                  <a:gd name="T31" fmla="*/ 54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2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0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0 w 36"/>
                  <a:gd name="T53" fmla="*/ 52 h 60"/>
                  <a:gd name="T54" fmla="*/ 12 w 36"/>
                  <a:gd name="T55" fmla="*/ 56 h 60"/>
                  <a:gd name="T56" fmla="*/ 14 w 36"/>
                  <a:gd name="T57" fmla="*/ 58 h 60"/>
                  <a:gd name="T58" fmla="*/ 18 w 36"/>
                  <a:gd name="T59" fmla="*/ 58 h 60"/>
                  <a:gd name="T60" fmla="*/ 20 w 36"/>
                  <a:gd name="T61" fmla="*/ 58 h 60"/>
                  <a:gd name="T62" fmla="*/ 22 w 36"/>
                  <a:gd name="T63" fmla="*/ 56 h 60"/>
                  <a:gd name="T64" fmla="*/ 24 w 36"/>
                  <a:gd name="T65" fmla="*/ 54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6 w 36"/>
                  <a:gd name="T73" fmla="*/ 20 h 60"/>
                  <a:gd name="T74" fmla="*/ 26 w 36"/>
                  <a:gd name="T75" fmla="*/ 12 h 60"/>
                  <a:gd name="T76" fmla="*/ 24 w 36"/>
                  <a:gd name="T77" fmla="*/ 8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4 h 60"/>
                  <a:gd name="T84" fmla="*/ 14 w 36"/>
                  <a:gd name="T85" fmla="*/ 4 h 60"/>
                  <a:gd name="T86" fmla="*/ 12 w 36"/>
                  <a:gd name="T87" fmla="*/ 6 h 60"/>
                  <a:gd name="T88" fmla="*/ 10 w 36"/>
                  <a:gd name="T89" fmla="*/ 10 h 60"/>
                  <a:gd name="T90" fmla="*/ 8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2" y="14"/>
                    </a:lnTo>
                    <a:lnTo>
                      <a:pt x="34" y="22"/>
                    </a:lnTo>
                    <a:lnTo>
                      <a:pt x="36" y="30"/>
                    </a:lnTo>
                    <a:lnTo>
                      <a:pt x="34" y="40"/>
                    </a:lnTo>
                    <a:lnTo>
                      <a:pt x="32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0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0" y="52"/>
                    </a:lnTo>
                    <a:lnTo>
                      <a:pt x="12" y="56"/>
                    </a:lnTo>
                    <a:lnTo>
                      <a:pt x="14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6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0" y="10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69" name="Rectangle 168"/>
              <p:cNvSpPr>
                <a:spLocks noChangeArrowheads="1"/>
              </p:cNvSpPr>
              <p:nvPr/>
            </p:nvSpPr>
            <p:spPr bwMode="auto">
              <a:xfrm>
                <a:off x="2496" y="266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70" name="Freeform 169"/>
              <p:cNvSpPr>
                <a:spLocks noEditPoints="1"/>
              </p:cNvSpPr>
              <p:nvPr/>
            </p:nvSpPr>
            <p:spPr bwMode="auto">
              <a:xfrm>
                <a:off x="2638" y="2678"/>
                <a:ext cx="38" cy="60"/>
              </a:xfrm>
              <a:custGeom>
                <a:avLst/>
                <a:gdLst>
                  <a:gd name="T0" fmla="*/ 0 w 38"/>
                  <a:gd name="T1" fmla="*/ 30 h 60"/>
                  <a:gd name="T2" fmla="*/ 2 w 38"/>
                  <a:gd name="T3" fmla="*/ 22 h 60"/>
                  <a:gd name="T4" fmla="*/ 4 w 38"/>
                  <a:gd name="T5" fmla="*/ 14 h 60"/>
                  <a:gd name="T6" fmla="*/ 8 w 38"/>
                  <a:gd name="T7" fmla="*/ 8 h 60"/>
                  <a:gd name="T8" fmla="*/ 12 w 38"/>
                  <a:gd name="T9" fmla="*/ 4 h 60"/>
                  <a:gd name="T10" fmla="*/ 16 w 38"/>
                  <a:gd name="T11" fmla="*/ 2 h 60"/>
                  <a:gd name="T12" fmla="*/ 20 w 38"/>
                  <a:gd name="T13" fmla="*/ 0 h 60"/>
                  <a:gd name="T14" fmla="*/ 24 w 38"/>
                  <a:gd name="T15" fmla="*/ 2 h 60"/>
                  <a:gd name="T16" fmla="*/ 28 w 38"/>
                  <a:gd name="T17" fmla="*/ 4 h 60"/>
                  <a:gd name="T18" fmla="*/ 30 w 38"/>
                  <a:gd name="T19" fmla="*/ 8 h 60"/>
                  <a:gd name="T20" fmla="*/ 34 w 38"/>
                  <a:gd name="T21" fmla="*/ 14 h 60"/>
                  <a:gd name="T22" fmla="*/ 36 w 38"/>
                  <a:gd name="T23" fmla="*/ 22 h 60"/>
                  <a:gd name="T24" fmla="*/ 38 w 38"/>
                  <a:gd name="T25" fmla="*/ 30 h 60"/>
                  <a:gd name="T26" fmla="*/ 36 w 38"/>
                  <a:gd name="T27" fmla="*/ 40 h 60"/>
                  <a:gd name="T28" fmla="*/ 34 w 38"/>
                  <a:gd name="T29" fmla="*/ 48 h 60"/>
                  <a:gd name="T30" fmla="*/ 32 w 38"/>
                  <a:gd name="T31" fmla="*/ 54 h 60"/>
                  <a:gd name="T32" fmla="*/ 28 w 38"/>
                  <a:gd name="T33" fmla="*/ 58 h 60"/>
                  <a:gd name="T34" fmla="*/ 22 w 38"/>
                  <a:gd name="T35" fmla="*/ 60 h 60"/>
                  <a:gd name="T36" fmla="*/ 18 w 38"/>
                  <a:gd name="T37" fmla="*/ 60 h 60"/>
                  <a:gd name="T38" fmla="*/ 14 w 38"/>
                  <a:gd name="T39" fmla="*/ 60 h 60"/>
                  <a:gd name="T40" fmla="*/ 10 w 38"/>
                  <a:gd name="T41" fmla="*/ 56 h 60"/>
                  <a:gd name="T42" fmla="*/ 6 w 38"/>
                  <a:gd name="T43" fmla="*/ 50 h 60"/>
                  <a:gd name="T44" fmla="*/ 2 w 38"/>
                  <a:gd name="T45" fmla="*/ 42 h 60"/>
                  <a:gd name="T46" fmla="*/ 0 w 38"/>
                  <a:gd name="T47" fmla="*/ 30 h 60"/>
                  <a:gd name="T48" fmla="*/ 8 w 38"/>
                  <a:gd name="T49" fmla="*/ 32 h 60"/>
                  <a:gd name="T50" fmla="*/ 10 w 38"/>
                  <a:gd name="T51" fmla="*/ 42 h 60"/>
                  <a:gd name="T52" fmla="*/ 12 w 38"/>
                  <a:gd name="T53" fmla="*/ 52 h 60"/>
                  <a:gd name="T54" fmla="*/ 14 w 38"/>
                  <a:gd name="T55" fmla="*/ 56 h 60"/>
                  <a:gd name="T56" fmla="*/ 16 w 38"/>
                  <a:gd name="T57" fmla="*/ 58 h 60"/>
                  <a:gd name="T58" fmla="*/ 18 w 38"/>
                  <a:gd name="T59" fmla="*/ 58 h 60"/>
                  <a:gd name="T60" fmla="*/ 22 w 38"/>
                  <a:gd name="T61" fmla="*/ 58 h 60"/>
                  <a:gd name="T62" fmla="*/ 24 w 38"/>
                  <a:gd name="T63" fmla="*/ 56 h 60"/>
                  <a:gd name="T64" fmla="*/ 26 w 38"/>
                  <a:gd name="T65" fmla="*/ 54 h 60"/>
                  <a:gd name="T66" fmla="*/ 28 w 38"/>
                  <a:gd name="T67" fmla="*/ 48 h 60"/>
                  <a:gd name="T68" fmla="*/ 28 w 38"/>
                  <a:gd name="T69" fmla="*/ 40 h 60"/>
                  <a:gd name="T70" fmla="*/ 30 w 38"/>
                  <a:gd name="T71" fmla="*/ 28 h 60"/>
                  <a:gd name="T72" fmla="*/ 28 w 38"/>
                  <a:gd name="T73" fmla="*/ 20 h 60"/>
                  <a:gd name="T74" fmla="*/ 28 w 38"/>
                  <a:gd name="T75" fmla="*/ 12 h 60"/>
                  <a:gd name="T76" fmla="*/ 26 w 38"/>
                  <a:gd name="T77" fmla="*/ 8 h 60"/>
                  <a:gd name="T78" fmla="*/ 24 w 38"/>
                  <a:gd name="T79" fmla="*/ 4 h 60"/>
                  <a:gd name="T80" fmla="*/ 22 w 38"/>
                  <a:gd name="T81" fmla="*/ 4 h 60"/>
                  <a:gd name="T82" fmla="*/ 20 w 38"/>
                  <a:gd name="T83" fmla="*/ 4 h 60"/>
                  <a:gd name="T84" fmla="*/ 16 w 38"/>
                  <a:gd name="T85" fmla="*/ 4 h 60"/>
                  <a:gd name="T86" fmla="*/ 14 w 38"/>
                  <a:gd name="T87" fmla="*/ 6 h 60"/>
                  <a:gd name="T88" fmla="*/ 12 w 38"/>
                  <a:gd name="T89" fmla="*/ 10 h 60"/>
                  <a:gd name="T90" fmla="*/ 10 w 38"/>
                  <a:gd name="T91" fmla="*/ 16 h 60"/>
                  <a:gd name="T92" fmla="*/ 10 w 38"/>
                  <a:gd name="T93" fmla="*/ 24 h 60"/>
                  <a:gd name="T94" fmla="*/ 8 w 38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"/>
                  <a:gd name="T145" fmla="*/ 0 h 60"/>
                  <a:gd name="T146" fmla="*/ 38 w 38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" h="60">
                    <a:moveTo>
                      <a:pt x="0" y="30"/>
                    </a:moveTo>
                    <a:lnTo>
                      <a:pt x="2" y="22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4" y="2"/>
                    </a:lnTo>
                    <a:lnTo>
                      <a:pt x="28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8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2" y="54"/>
                    </a:lnTo>
                    <a:lnTo>
                      <a:pt x="28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4" y="60"/>
                    </a:lnTo>
                    <a:lnTo>
                      <a:pt x="10" y="56"/>
                    </a:lnTo>
                    <a:lnTo>
                      <a:pt x="6" y="50"/>
                    </a:lnTo>
                    <a:lnTo>
                      <a:pt x="2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10" y="42"/>
                    </a:lnTo>
                    <a:lnTo>
                      <a:pt x="12" y="52"/>
                    </a:lnTo>
                    <a:lnTo>
                      <a:pt x="14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2" y="58"/>
                    </a:lnTo>
                    <a:lnTo>
                      <a:pt x="24" y="56"/>
                    </a:lnTo>
                    <a:lnTo>
                      <a:pt x="26" y="54"/>
                    </a:lnTo>
                    <a:lnTo>
                      <a:pt x="28" y="48"/>
                    </a:lnTo>
                    <a:lnTo>
                      <a:pt x="28" y="40"/>
                    </a:lnTo>
                    <a:lnTo>
                      <a:pt x="30" y="28"/>
                    </a:lnTo>
                    <a:lnTo>
                      <a:pt x="28" y="20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71" name="Rectangle 170"/>
              <p:cNvSpPr>
                <a:spLocks noChangeArrowheads="1"/>
              </p:cNvSpPr>
              <p:nvPr/>
            </p:nvSpPr>
            <p:spPr bwMode="auto">
              <a:xfrm>
                <a:off x="2784" y="266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72" name="Freeform 171"/>
              <p:cNvSpPr>
                <a:spLocks noEditPoints="1"/>
              </p:cNvSpPr>
              <p:nvPr/>
            </p:nvSpPr>
            <p:spPr bwMode="auto">
              <a:xfrm>
                <a:off x="2934" y="2678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2 h 60"/>
                  <a:gd name="T4" fmla="*/ 2 w 36"/>
                  <a:gd name="T5" fmla="*/ 14 h 60"/>
                  <a:gd name="T6" fmla="*/ 6 w 36"/>
                  <a:gd name="T7" fmla="*/ 8 h 60"/>
                  <a:gd name="T8" fmla="*/ 10 w 36"/>
                  <a:gd name="T9" fmla="*/ 4 h 60"/>
                  <a:gd name="T10" fmla="*/ 14 w 36"/>
                  <a:gd name="T11" fmla="*/ 2 h 60"/>
                  <a:gd name="T12" fmla="*/ 18 w 36"/>
                  <a:gd name="T13" fmla="*/ 0 h 60"/>
                  <a:gd name="T14" fmla="*/ 22 w 36"/>
                  <a:gd name="T15" fmla="*/ 2 h 60"/>
                  <a:gd name="T16" fmla="*/ 26 w 36"/>
                  <a:gd name="T17" fmla="*/ 4 h 60"/>
                  <a:gd name="T18" fmla="*/ 30 w 36"/>
                  <a:gd name="T19" fmla="*/ 8 h 60"/>
                  <a:gd name="T20" fmla="*/ 32 w 36"/>
                  <a:gd name="T21" fmla="*/ 14 h 60"/>
                  <a:gd name="T22" fmla="*/ 34 w 36"/>
                  <a:gd name="T23" fmla="*/ 22 h 60"/>
                  <a:gd name="T24" fmla="*/ 36 w 36"/>
                  <a:gd name="T25" fmla="*/ 30 h 60"/>
                  <a:gd name="T26" fmla="*/ 34 w 36"/>
                  <a:gd name="T27" fmla="*/ 40 h 60"/>
                  <a:gd name="T28" fmla="*/ 32 w 36"/>
                  <a:gd name="T29" fmla="*/ 48 h 60"/>
                  <a:gd name="T30" fmla="*/ 30 w 36"/>
                  <a:gd name="T31" fmla="*/ 54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2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0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0 w 36"/>
                  <a:gd name="T53" fmla="*/ 52 h 60"/>
                  <a:gd name="T54" fmla="*/ 12 w 36"/>
                  <a:gd name="T55" fmla="*/ 56 h 60"/>
                  <a:gd name="T56" fmla="*/ 14 w 36"/>
                  <a:gd name="T57" fmla="*/ 58 h 60"/>
                  <a:gd name="T58" fmla="*/ 18 w 36"/>
                  <a:gd name="T59" fmla="*/ 58 h 60"/>
                  <a:gd name="T60" fmla="*/ 20 w 36"/>
                  <a:gd name="T61" fmla="*/ 58 h 60"/>
                  <a:gd name="T62" fmla="*/ 22 w 36"/>
                  <a:gd name="T63" fmla="*/ 56 h 60"/>
                  <a:gd name="T64" fmla="*/ 24 w 36"/>
                  <a:gd name="T65" fmla="*/ 54 h 60"/>
                  <a:gd name="T66" fmla="*/ 26 w 36"/>
                  <a:gd name="T67" fmla="*/ 48 h 60"/>
                  <a:gd name="T68" fmla="*/ 26 w 36"/>
                  <a:gd name="T69" fmla="*/ 40 h 60"/>
                  <a:gd name="T70" fmla="*/ 28 w 36"/>
                  <a:gd name="T71" fmla="*/ 28 h 60"/>
                  <a:gd name="T72" fmla="*/ 26 w 36"/>
                  <a:gd name="T73" fmla="*/ 20 h 60"/>
                  <a:gd name="T74" fmla="*/ 26 w 36"/>
                  <a:gd name="T75" fmla="*/ 12 h 60"/>
                  <a:gd name="T76" fmla="*/ 24 w 36"/>
                  <a:gd name="T77" fmla="*/ 8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4 h 60"/>
                  <a:gd name="T84" fmla="*/ 14 w 36"/>
                  <a:gd name="T85" fmla="*/ 4 h 60"/>
                  <a:gd name="T86" fmla="*/ 12 w 36"/>
                  <a:gd name="T87" fmla="*/ 6 h 60"/>
                  <a:gd name="T88" fmla="*/ 10 w 36"/>
                  <a:gd name="T89" fmla="*/ 10 h 60"/>
                  <a:gd name="T90" fmla="*/ 8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2" y="14"/>
                    </a:lnTo>
                    <a:lnTo>
                      <a:pt x="34" y="22"/>
                    </a:lnTo>
                    <a:lnTo>
                      <a:pt x="36" y="30"/>
                    </a:lnTo>
                    <a:lnTo>
                      <a:pt x="34" y="40"/>
                    </a:lnTo>
                    <a:lnTo>
                      <a:pt x="32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0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0" y="52"/>
                    </a:lnTo>
                    <a:lnTo>
                      <a:pt x="12" y="56"/>
                    </a:lnTo>
                    <a:lnTo>
                      <a:pt x="14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48"/>
                    </a:lnTo>
                    <a:lnTo>
                      <a:pt x="26" y="40"/>
                    </a:lnTo>
                    <a:lnTo>
                      <a:pt x="28" y="28"/>
                    </a:lnTo>
                    <a:lnTo>
                      <a:pt x="26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0" y="10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73" name="Rectangle 172"/>
              <p:cNvSpPr>
                <a:spLocks noChangeArrowheads="1"/>
              </p:cNvSpPr>
              <p:nvPr/>
            </p:nvSpPr>
            <p:spPr bwMode="auto">
              <a:xfrm>
                <a:off x="3080" y="266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74" name="Freeform 173"/>
              <p:cNvSpPr>
                <a:spLocks noEditPoints="1"/>
              </p:cNvSpPr>
              <p:nvPr/>
            </p:nvSpPr>
            <p:spPr bwMode="auto">
              <a:xfrm>
                <a:off x="3228" y="2678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2 h 60"/>
                  <a:gd name="T4" fmla="*/ 2 w 36"/>
                  <a:gd name="T5" fmla="*/ 14 h 60"/>
                  <a:gd name="T6" fmla="*/ 6 w 36"/>
                  <a:gd name="T7" fmla="*/ 8 h 60"/>
                  <a:gd name="T8" fmla="*/ 10 w 36"/>
                  <a:gd name="T9" fmla="*/ 4 h 60"/>
                  <a:gd name="T10" fmla="*/ 14 w 36"/>
                  <a:gd name="T11" fmla="*/ 2 h 60"/>
                  <a:gd name="T12" fmla="*/ 18 w 36"/>
                  <a:gd name="T13" fmla="*/ 0 h 60"/>
                  <a:gd name="T14" fmla="*/ 22 w 36"/>
                  <a:gd name="T15" fmla="*/ 2 h 60"/>
                  <a:gd name="T16" fmla="*/ 26 w 36"/>
                  <a:gd name="T17" fmla="*/ 4 h 60"/>
                  <a:gd name="T18" fmla="*/ 30 w 36"/>
                  <a:gd name="T19" fmla="*/ 8 h 60"/>
                  <a:gd name="T20" fmla="*/ 34 w 36"/>
                  <a:gd name="T21" fmla="*/ 14 h 60"/>
                  <a:gd name="T22" fmla="*/ 36 w 36"/>
                  <a:gd name="T23" fmla="*/ 22 h 60"/>
                  <a:gd name="T24" fmla="*/ 36 w 36"/>
                  <a:gd name="T25" fmla="*/ 30 h 60"/>
                  <a:gd name="T26" fmla="*/ 36 w 36"/>
                  <a:gd name="T27" fmla="*/ 40 h 60"/>
                  <a:gd name="T28" fmla="*/ 34 w 36"/>
                  <a:gd name="T29" fmla="*/ 48 h 60"/>
                  <a:gd name="T30" fmla="*/ 30 w 36"/>
                  <a:gd name="T31" fmla="*/ 54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2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0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0 w 36"/>
                  <a:gd name="T53" fmla="*/ 52 h 60"/>
                  <a:gd name="T54" fmla="*/ 12 w 36"/>
                  <a:gd name="T55" fmla="*/ 56 h 60"/>
                  <a:gd name="T56" fmla="*/ 14 w 36"/>
                  <a:gd name="T57" fmla="*/ 58 h 60"/>
                  <a:gd name="T58" fmla="*/ 18 w 36"/>
                  <a:gd name="T59" fmla="*/ 58 h 60"/>
                  <a:gd name="T60" fmla="*/ 20 w 36"/>
                  <a:gd name="T61" fmla="*/ 58 h 60"/>
                  <a:gd name="T62" fmla="*/ 22 w 36"/>
                  <a:gd name="T63" fmla="*/ 56 h 60"/>
                  <a:gd name="T64" fmla="*/ 24 w 36"/>
                  <a:gd name="T65" fmla="*/ 54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20 h 60"/>
                  <a:gd name="T74" fmla="*/ 26 w 36"/>
                  <a:gd name="T75" fmla="*/ 12 h 60"/>
                  <a:gd name="T76" fmla="*/ 24 w 36"/>
                  <a:gd name="T77" fmla="*/ 8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4 h 60"/>
                  <a:gd name="T84" fmla="*/ 16 w 36"/>
                  <a:gd name="T85" fmla="*/ 4 h 60"/>
                  <a:gd name="T86" fmla="*/ 12 w 36"/>
                  <a:gd name="T87" fmla="*/ 6 h 60"/>
                  <a:gd name="T88" fmla="*/ 10 w 36"/>
                  <a:gd name="T89" fmla="*/ 10 h 60"/>
                  <a:gd name="T90" fmla="*/ 8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6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0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0" y="52"/>
                    </a:lnTo>
                    <a:lnTo>
                      <a:pt x="12" y="56"/>
                    </a:lnTo>
                    <a:lnTo>
                      <a:pt x="14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2" y="6"/>
                    </a:lnTo>
                    <a:lnTo>
                      <a:pt x="10" y="10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75" name="Rectangle 174"/>
              <p:cNvSpPr>
                <a:spLocks noChangeArrowheads="1"/>
              </p:cNvSpPr>
              <p:nvPr/>
            </p:nvSpPr>
            <p:spPr bwMode="auto">
              <a:xfrm>
                <a:off x="3528" y="266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76" name="Freeform 175"/>
              <p:cNvSpPr>
                <a:spLocks/>
              </p:cNvSpPr>
              <p:nvPr/>
            </p:nvSpPr>
            <p:spPr bwMode="auto">
              <a:xfrm>
                <a:off x="3678" y="2678"/>
                <a:ext cx="22" cy="60"/>
              </a:xfrm>
              <a:custGeom>
                <a:avLst/>
                <a:gdLst>
                  <a:gd name="T0" fmla="*/ 0 w 22"/>
                  <a:gd name="T1" fmla="*/ 6 h 60"/>
                  <a:gd name="T2" fmla="*/ 14 w 22"/>
                  <a:gd name="T3" fmla="*/ 0 h 60"/>
                  <a:gd name="T4" fmla="*/ 16 w 22"/>
                  <a:gd name="T5" fmla="*/ 0 h 60"/>
                  <a:gd name="T6" fmla="*/ 16 w 22"/>
                  <a:gd name="T7" fmla="*/ 50 h 60"/>
                  <a:gd name="T8" fmla="*/ 16 w 22"/>
                  <a:gd name="T9" fmla="*/ 54 h 60"/>
                  <a:gd name="T10" fmla="*/ 16 w 22"/>
                  <a:gd name="T11" fmla="*/ 56 h 60"/>
                  <a:gd name="T12" fmla="*/ 16 w 22"/>
                  <a:gd name="T13" fmla="*/ 58 h 60"/>
                  <a:gd name="T14" fmla="*/ 18 w 22"/>
                  <a:gd name="T15" fmla="*/ 58 h 60"/>
                  <a:gd name="T16" fmla="*/ 20 w 22"/>
                  <a:gd name="T17" fmla="*/ 58 h 60"/>
                  <a:gd name="T18" fmla="*/ 22 w 22"/>
                  <a:gd name="T19" fmla="*/ 58 h 60"/>
                  <a:gd name="T20" fmla="*/ 22 w 22"/>
                  <a:gd name="T21" fmla="*/ 60 h 60"/>
                  <a:gd name="T22" fmla="*/ 0 w 22"/>
                  <a:gd name="T23" fmla="*/ 60 h 60"/>
                  <a:gd name="T24" fmla="*/ 0 w 22"/>
                  <a:gd name="T25" fmla="*/ 58 h 60"/>
                  <a:gd name="T26" fmla="*/ 4 w 22"/>
                  <a:gd name="T27" fmla="*/ 58 h 60"/>
                  <a:gd name="T28" fmla="*/ 6 w 22"/>
                  <a:gd name="T29" fmla="*/ 58 h 60"/>
                  <a:gd name="T30" fmla="*/ 8 w 22"/>
                  <a:gd name="T31" fmla="*/ 58 h 60"/>
                  <a:gd name="T32" fmla="*/ 8 w 22"/>
                  <a:gd name="T33" fmla="*/ 56 h 60"/>
                  <a:gd name="T34" fmla="*/ 8 w 22"/>
                  <a:gd name="T35" fmla="*/ 54 h 60"/>
                  <a:gd name="T36" fmla="*/ 8 w 22"/>
                  <a:gd name="T37" fmla="*/ 50 h 60"/>
                  <a:gd name="T38" fmla="*/ 8 w 22"/>
                  <a:gd name="T39" fmla="*/ 16 h 60"/>
                  <a:gd name="T40" fmla="*/ 8 w 22"/>
                  <a:gd name="T41" fmla="*/ 12 h 60"/>
                  <a:gd name="T42" fmla="*/ 8 w 22"/>
                  <a:gd name="T43" fmla="*/ 10 h 60"/>
                  <a:gd name="T44" fmla="*/ 8 w 22"/>
                  <a:gd name="T45" fmla="*/ 8 h 60"/>
                  <a:gd name="T46" fmla="*/ 6 w 22"/>
                  <a:gd name="T47" fmla="*/ 8 h 60"/>
                  <a:gd name="T48" fmla="*/ 6 w 22"/>
                  <a:gd name="T49" fmla="*/ 6 h 60"/>
                  <a:gd name="T50" fmla="*/ 4 w 22"/>
                  <a:gd name="T51" fmla="*/ 6 h 60"/>
                  <a:gd name="T52" fmla="*/ 4 w 22"/>
                  <a:gd name="T53" fmla="*/ 6 h 60"/>
                  <a:gd name="T54" fmla="*/ 0 w 22"/>
                  <a:gd name="T55" fmla="*/ 8 h 60"/>
                  <a:gd name="T56" fmla="*/ 0 w 22"/>
                  <a:gd name="T57" fmla="*/ 6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2"/>
                  <a:gd name="T88" fmla="*/ 0 h 60"/>
                  <a:gd name="T89" fmla="*/ 22 w 22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2" h="60">
                    <a:moveTo>
                      <a:pt x="0" y="6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16" y="50"/>
                    </a:lnTo>
                    <a:lnTo>
                      <a:pt x="16" y="54"/>
                    </a:lnTo>
                    <a:lnTo>
                      <a:pt x="16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8"/>
                    </a:lnTo>
                    <a:lnTo>
                      <a:pt x="22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8" y="58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50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77" name="Freeform 176"/>
              <p:cNvSpPr>
                <a:spLocks/>
              </p:cNvSpPr>
              <p:nvPr/>
            </p:nvSpPr>
            <p:spPr bwMode="auto">
              <a:xfrm>
                <a:off x="3714" y="2678"/>
                <a:ext cx="38" cy="60"/>
              </a:xfrm>
              <a:custGeom>
                <a:avLst/>
                <a:gdLst>
                  <a:gd name="T0" fmla="*/ 38 w 38"/>
                  <a:gd name="T1" fmla="*/ 48 h 60"/>
                  <a:gd name="T2" fmla="*/ 34 w 38"/>
                  <a:gd name="T3" fmla="*/ 60 h 60"/>
                  <a:gd name="T4" fmla="*/ 0 w 38"/>
                  <a:gd name="T5" fmla="*/ 60 h 60"/>
                  <a:gd name="T6" fmla="*/ 0 w 38"/>
                  <a:gd name="T7" fmla="*/ 58 h 60"/>
                  <a:gd name="T8" fmla="*/ 8 w 38"/>
                  <a:gd name="T9" fmla="*/ 50 h 60"/>
                  <a:gd name="T10" fmla="*/ 16 w 38"/>
                  <a:gd name="T11" fmla="*/ 42 h 60"/>
                  <a:gd name="T12" fmla="*/ 20 w 38"/>
                  <a:gd name="T13" fmla="*/ 36 h 60"/>
                  <a:gd name="T14" fmla="*/ 26 w 38"/>
                  <a:gd name="T15" fmla="*/ 28 h 60"/>
                  <a:gd name="T16" fmla="*/ 26 w 38"/>
                  <a:gd name="T17" fmla="*/ 20 h 60"/>
                  <a:gd name="T18" fmla="*/ 26 w 38"/>
                  <a:gd name="T19" fmla="*/ 14 h 60"/>
                  <a:gd name="T20" fmla="*/ 24 w 38"/>
                  <a:gd name="T21" fmla="*/ 10 h 60"/>
                  <a:gd name="T22" fmla="*/ 20 w 38"/>
                  <a:gd name="T23" fmla="*/ 8 h 60"/>
                  <a:gd name="T24" fmla="*/ 16 w 38"/>
                  <a:gd name="T25" fmla="*/ 6 h 60"/>
                  <a:gd name="T26" fmla="*/ 12 w 38"/>
                  <a:gd name="T27" fmla="*/ 8 h 60"/>
                  <a:gd name="T28" fmla="*/ 8 w 38"/>
                  <a:gd name="T29" fmla="*/ 10 h 60"/>
                  <a:gd name="T30" fmla="*/ 4 w 38"/>
                  <a:gd name="T31" fmla="*/ 12 h 60"/>
                  <a:gd name="T32" fmla="*/ 2 w 38"/>
                  <a:gd name="T33" fmla="*/ 16 h 60"/>
                  <a:gd name="T34" fmla="*/ 0 w 38"/>
                  <a:gd name="T35" fmla="*/ 16 h 60"/>
                  <a:gd name="T36" fmla="*/ 2 w 38"/>
                  <a:gd name="T37" fmla="*/ 10 h 60"/>
                  <a:gd name="T38" fmla="*/ 6 w 38"/>
                  <a:gd name="T39" fmla="*/ 4 h 60"/>
                  <a:gd name="T40" fmla="*/ 12 w 38"/>
                  <a:gd name="T41" fmla="*/ 2 h 60"/>
                  <a:gd name="T42" fmla="*/ 18 w 38"/>
                  <a:gd name="T43" fmla="*/ 0 h 60"/>
                  <a:gd name="T44" fmla="*/ 24 w 38"/>
                  <a:gd name="T45" fmla="*/ 2 h 60"/>
                  <a:gd name="T46" fmla="*/ 30 w 38"/>
                  <a:gd name="T47" fmla="*/ 6 h 60"/>
                  <a:gd name="T48" fmla="*/ 34 w 38"/>
                  <a:gd name="T49" fmla="*/ 10 h 60"/>
                  <a:gd name="T50" fmla="*/ 34 w 38"/>
                  <a:gd name="T51" fmla="*/ 16 h 60"/>
                  <a:gd name="T52" fmla="*/ 34 w 38"/>
                  <a:gd name="T53" fmla="*/ 20 h 60"/>
                  <a:gd name="T54" fmla="*/ 32 w 38"/>
                  <a:gd name="T55" fmla="*/ 24 h 60"/>
                  <a:gd name="T56" fmla="*/ 28 w 38"/>
                  <a:gd name="T57" fmla="*/ 32 h 60"/>
                  <a:gd name="T58" fmla="*/ 22 w 38"/>
                  <a:gd name="T59" fmla="*/ 40 h 60"/>
                  <a:gd name="T60" fmla="*/ 16 w 38"/>
                  <a:gd name="T61" fmla="*/ 46 h 60"/>
                  <a:gd name="T62" fmla="*/ 10 w 38"/>
                  <a:gd name="T63" fmla="*/ 50 h 60"/>
                  <a:gd name="T64" fmla="*/ 8 w 38"/>
                  <a:gd name="T65" fmla="*/ 54 h 60"/>
                  <a:gd name="T66" fmla="*/ 24 w 38"/>
                  <a:gd name="T67" fmla="*/ 54 h 60"/>
                  <a:gd name="T68" fmla="*/ 28 w 38"/>
                  <a:gd name="T69" fmla="*/ 54 h 60"/>
                  <a:gd name="T70" fmla="*/ 30 w 38"/>
                  <a:gd name="T71" fmla="*/ 54 h 60"/>
                  <a:gd name="T72" fmla="*/ 32 w 38"/>
                  <a:gd name="T73" fmla="*/ 52 h 60"/>
                  <a:gd name="T74" fmla="*/ 34 w 38"/>
                  <a:gd name="T75" fmla="*/ 52 h 60"/>
                  <a:gd name="T76" fmla="*/ 34 w 38"/>
                  <a:gd name="T77" fmla="*/ 50 h 60"/>
                  <a:gd name="T78" fmla="*/ 36 w 38"/>
                  <a:gd name="T79" fmla="*/ 48 h 60"/>
                  <a:gd name="T80" fmla="*/ 38 w 38"/>
                  <a:gd name="T81" fmla="*/ 48 h 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8"/>
                  <a:gd name="T124" fmla="*/ 0 h 60"/>
                  <a:gd name="T125" fmla="*/ 38 w 38"/>
                  <a:gd name="T126" fmla="*/ 60 h 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8" h="60">
                    <a:moveTo>
                      <a:pt x="38" y="48"/>
                    </a:moveTo>
                    <a:lnTo>
                      <a:pt x="34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8" y="50"/>
                    </a:lnTo>
                    <a:lnTo>
                      <a:pt x="16" y="42"/>
                    </a:lnTo>
                    <a:lnTo>
                      <a:pt x="20" y="36"/>
                    </a:lnTo>
                    <a:lnTo>
                      <a:pt x="26" y="28"/>
                    </a:lnTo>
                    <a:lnTo>
                      <a:pt x="26" y="20"/>
                    </a:lnTo>
                    <a:lnTo>
                      <a:pt x="26" y="14"/>
                    </a:lnTo>
                    <a:lnTo>
                      <a:pt x="24" y="10"/>
                    </a:lnTo>
                    <a:lnTo>
                      <a:pt x="20" y="8"/>
                    </a:lnTo>
                    <a:lnTo>
                      <a:pt x="16" y="6"/>
                    </a:lnTo>
                    <a:lnTo>
                      <a:pt x="12" y="8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6" y="4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30" y="6"/>
                    </a:lnTo>
                    <a:lnTo>
                      <a:pt x="34" y="10"/>
                    </a:lnTo>
                    <a:lnTo>
                      <a:pt x="34" y="16"/>
                    </a:lnTo>
                    <a:lnTo>
                      <a:pt x="34" y="20"/>
                    </a:lnTo>
                    <a:lnTo>
                      <a:pt x="32" y="24"/>
                    </a:lnTo>
                    <a:lnTo>
                      <a:pt x="28" y="32"/>
                    </a:lnTo>
                    <a:lnTo>
                      <a:pt x="22" y="40"/>
                    </a:lnTo>
                    <a:lnTo>
                      <a:pt x="16" y="46"/>
                    </a:lnTo>
                    <a:lnTo>
                      <a:pt x="10" y="50"/>
                    </a:lnTo>
                    <a:lnTo>
                      <a:pt x="8" y="54"/>
                    </a:lnTo>
                    <a:lnTo>
                      <a:pt x="24" y="54"/>
                    </a:lnTo>
                    <a:lnTo>
                      <a:pt x="28" y="54"/>
                    </a:lnTo>
                    <a:lnTo>
                      <a:pt x="30" y="54"/>
                    </a:lnTo>
                    <a:lnTo>
                      <a:pt x="32" y="52"/>
                    </a:lnTo>
                    <a:lnTo>
                      <a:pt x="34" y="52"/>
                    </a:lnTo>
                    <a:lnTo>
                      <a:pt x="34" y="50"/>
                    </a:lnTo>
                    <a:lnTo>
                      <a:pt x="36" y="48"/>
                    </a:ln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78" name="Freeform 177"/>
              <p:cNvSpPr>
                <a:spLocks noEditPoints="1"/>
              </p:cNvSpPr>
              <p:nvPr/>
            </p:nvSpPr>
            <p:spPr bwMode="auto">
              <a:xfrm>
                <a:off x="3760" y="2678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2 h 60"/>
                  <a:gd name="T4" fmla="*/ 2 w 36"/>
                  <a:gd name="T5" fmla="*/ 14 h 60"/>
                  <a:gd name="T6" fmla="*/ 6 w 36"/>
                  <a:gd name="T7" fmla="*/ 8 h 60"/>
                  <a:gd name="T8" fmla="*/ 10 w 36"/>
                  <a:gd name="T9" fmla="*/ 4 h 60"/>
                  <a:gd name="T10" fmla="*/ 14 w 36"/>
                  <a:gd name="T11" fmla="*/ 2 h 60"/>
                  <a:gd name="T12" fmla="*/ 18 w 36"/>
                  <a:gd name="T13" fmla="*/ 0 h 60"/>
                  <a:gd name="T14" fmla="*/ 22 w 36"/>
                  <a:gd name="T15" fmla="*/ 2 h 60"/>
                  <a:gd name="T16" fmla="*/ 26 w 36"/>
                  <a:gd name="T17" fmla="*/ 4 h 60"/>
                  <a:gd name="T18" fmla="*/ 30 w 36"/>
                  <a:gd name="T19" fmla="*/ 8 h 60"/>
                  <a:gd name="T20" fmla="*/ 32 w 36"/>
                  <a:gd name="T21" fmla="*/ 14 h 60"/>
                  <a:gd name="T22" fmla="*/ 34 w 36"/>
                  <a:gd name="T23" fmla="*/ 22 h 60"/>
                  <a:gd name="T24" fmla="*/ 36 w 36"/>
                  <a:gd name="T25" fmla="*/ 30 h 60"/>
                  <a:gd name="T26" fmla="*/ 34 w 36"/>
                  <a:gd name="T27" fmla="*/ 40 h 60"/>
                  <a:gd name="T28" fmla="*/ 32 w 36"/>
                  <a:gd name="T29" fmla="*/ 48 h 60"/>
                  <a:gd name="T30" fmla="*/ 30 w 36"/>
                  <a:gd name="T31" fmla="*/ 54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2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0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0 w 36"/>
                  <a:gd name="T53" fmla="*/ 52 h 60"/>
                  <a:gd name="T54" fmla="*/ 12 w 36"/>
                  <a:gd name="T55" fmla="*/ 56 h 60"/>
                  <a:gd name="T56" fmla="*/ 14 w 36"/>
                  <a:gd name="T57" fmla="*/ 58 h 60"/>
                  <a:gd name="T58" fmla="*/ 18 w 36"/>
                  <a:gd name="T59" fmla="*/ 58 h 60"/>
                  <a:gd name="T60" fmla="*/ 20 w 36"/>
                  <a:gd name="T61" fmla="*/ 58 h 60"/>
                  <a:gd name="T62" fmla="*/ 22 w 36"/>
                  <a:gd name="T63" fmla="*/ 56 h 60"/>
                  <a:gd name="T64" fmla="*/ 24 w 36"/>
                  <a:gd name="T65" fmla="*/ 54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6 w 36"/>
                  <a:gd name="T73" fmla="*/ 20 h 60"/>
                  <a:gd name="T74" fmla="*/ 26 w 36"/>
                  <a:gd name="T75" fmla="*/ 12 h 60"/>
                  <a:gd name="T76" fmla="*/ 24 w 36"/>
                  <a:gd name="T77" fmla="*/ 8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4 h 60"/>
                  <a:gd name="T84" fmla="*/ 14 w 36"/>
                  <a:gd name="T85" fmla="*/ 4 h 60"/>
                  <a:gd name="T86" fmla="*/ 12 w 36"/>
                  <a:gd name="T87" fmla="*/ 6 h 60"/>
                  <a:gd name="T88" fmla="*/ 10 w 36"/>
                  <a:gd name="T89" fmla="*/ 10 h 60"/>
                  <a:gd name="T90" fmla="*/ 8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2" y="14"/>
                    </a:lnTo>
                    <a:lnTo>
                      <a:pt x="34" y="22"/>
                    </a:lnTo>
                    <a:lnTo>
                      <a:pt x="36" y="30"/>
                    </a:lnTo>
                    <a:lnTo>
                      <a:pt x="34" y="40"/>
                    </a:lnTo>
                    <a:lnTo>
                      <a:pt x="32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0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0" y="52"/>
                    </a:lnTo>
                    <a:lnTo>
                      <a:pt x="12" y="56"/>
                    </a:lnTo>
                    <a:lnTo>
                      <a:pt x="14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6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0" y="10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79" name="Rectangle 178"/>
              <p:cNvSpPr>
                <a:spLocks noChangeArrowheads="1"/>
              </p:cNvSpPr>
              <p:nvPr/>
            </p:nvSpPr>
            <p:spPr bwMode="auto">
              <a:xfrm>
                <a:off x="3848" y="266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80" name="Freeform 179"/>
              <p:cNvSpPr>
                <a:spLocks/>
              </p:cNvSpPr>
              <p:nvPr/>
            </p:nvSpPr>
            <p:spPr bwMode="auto">
              <a:xfrm>
                <a:off x="4002" y="2678"/>
                <a:ext cx="24" cy="60"/>
              </a:xfrm>
              <a:custGeom>
                <a:avLst/>
                <a:gdLst>
                  <a:gd name="T0" fmla="*/ 0 w 24"/>
                  <a:gd name="T1" fmla="*/ 6 h 60"/>
                  <a:gd name="T2" fmla="*/ 14 w 24"/>
                  <a:gd name="T3" fmla="*/ 0 h 60"/>
                  <a:gd name="T4" fmla="*/ 16 w 24"/>
                  <a:gd name="T5" fmla="*/ 0 h 60"/>
                  <a:gd name="T6" fmla="*/ 16 w 24"/>
                  <a:gd name="T7" fmla="*/ 50 h 60"/>
                  <a:gd name="T8" fmla="*/ 16 w 24"/>
                  <a:gd name="T9" fmla="*/ 54 h 60"/>
                  <a:gd name="T10" fmla="*/ 16 w 24"/>
                  <a:gd name="T11" fmla="*/ 56 h 60"/>
                  <a:gd name="T12" fmla="*/ 16 w 24"/>
                  <a:gd name="T13" fmla="*/ 58 h 60"/>
                  <a:gd name="T14" fmla="*/ 18 w 24"/>
                  <a:gd name="T15" fmla="*/ 58 h 60"/>
                  <a:gd name="T16" fmla="*/ 20 w 24"/>
                  <a:gd name="T17" fmla="*/ 58 h 60"/>
                  <a:gd name="T18" fmla="*/ 24 w 24"/>
                  <a:gd name="T19" fmla="*/ 58 h 60"/>
                  <a:gd name="T20" fmla="*/ 24 w 24"/>
                  <a:gd name="T21" fmla="*/ 60 h 60"/>
                  <a:gd name="T22" fmla="*/ 2 w 24"/>
                  <a:gd name="T23" fmla="*/ 60 h 60"/>
                  <a:gd name="T24" fmla="*/ 2 w 24"/>
                  <a:gd name="T25" fmla="*/ 58 h 60"/>
                  <a:gd name="T26" fmla="*/ 4 w 24"/>
                  <a:gd name="T27" fmla="*/ 58 h 60"/>
                  <a:gd name="T28" fmla="*/ 6 w 24"/>
                  <a:gd name="T29" fmla="*/ 58 h 60"/>
                  <a:gd name="T30" fmla="*/ 8 w 24"/>
                  <a:gd name="T31" fmla="*/ 58 h 60"/>
                  <a:gd name="T32" fmla="*/ 8 w 24"/>
                  <a:gd name="T33" fmla="*/ 56 h 60"/>
                  <a:gd name="T34" fmla="*/ 8 w 24"/>
                  <a:gd name="T35" fmla="*/ 54 h 60"/>
                  <a:gd name="T36" fmla="*/ 8 w 24"/>
                  <a:gd name="T37" fmla="*/ 50 h 60"/>
                  <a:gd name="T38" fmla="*/ 8 w 24"/>
                  <a:gd name="T39" fmla="*/ 16 h 60"/>
                  <a:gd name="T40" fmla="*/ 8 w 24"/>
                  <a:gd name="T41" fmla="*/ 12 h 60"/>
                  <a:gd name="T42" fmla="*/ 8 w 24"/>
                  <a:gd name="T43" fmla="*/ 10 h 60"/>
                  <a:gd name="T44" fmla="*/ 8 w 24"/>
                  <a:gd name="T45" fmla="*/ 8 h 60"/>
                  <a:gd name="T46" fmla="*/ 8 w 24"/>
                  <a:gd name="T47" fmla="*/ 8 h 60"/>
                  <a:gd name="T48" fmla="*/ 6 w 24"/>
                  <a:gd name="T49" fmla="*/ 6 h 60"/>
                  <a:gd name="T50" fmla="*/ 6 w 24"/>
                  <a:gd name="T51" fmla="*/ 6 h 60"/>
                  <a:gd name="T52" fmla="*/ 4 w 24"/>
                  <a:gd name="T53" fmla="*/ 6 h 60"/>
                  <a:gd name="T54" fmla="*/ 0 w 24"/>
                  <a:gd name="T55" fmla="*/ 8 h 60"/>
                  <a:gd name="T56" fmla="*/ 0 w 24"/>
                  <a:gd name="T57" fmla="*/ 6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"/>
                  <a:gd name="T88" fmla="*/ 0 h 60"/>
                  <a:gd name="T89" fmla="*/ 24 w 24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" h="60">
                    <a:moveTo>
                      <a:pt x="0" y="6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16" y="50"/>
                    </a:lnTo>
                    <a:lnTo>
                      <a:pt x="16" y="54"/>
                    </a:lnTo>
                    <a:lnTo>
                      <a:pt x="16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4" y="58"/>
                    </a:lnTo>
                    <a:lnTo>
                      <a:pt x="24" y="60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8" y="58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50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81" name="Rectangle 180"/>
              <p:cNvSpPr>
                <a:spLocks noChangeArrowheads="1"/>
              </p:cNvSpPr>
              <p:nvPr/>
            </p:nvSpPr>
            <p:spPr bwMode="auto">
              <a:xfrm>
                <a:off x="4200" y="266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82" name="Rectangle 181"/>
              <p:cNvSpPr>
                <a:spLocks noChangeArrowheads="1"/>
              </p:cNvSpPr>
              <p:nvPr/>
            </p:nvSpPr>
            <p:spPr bwMode="auto">
              <a:xfrm>
                <a:off x="1552" y="276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83" name="Freeform 182"/>
              <p:cNvSpPr>
                <a:spLocks/>
              </p:cNvSpPr>
              <p:nvPr/>
            </p:nvSpPr>
            <p:spPr bwMode="auto">
              <a:xfrm>
                <a:off x="1586" y="2786"/>
                <a:ext cx="34" cy="60"/>
              </a:xfrm>
              <a:custGeom>
                <a:avLst/>
                <a:gdLst>
                  <a:gd name="T0" fmla="*/ 14 w 34"/>
                  <a:gd name="T1" fmla="*/ 24 h 60"/>
                  <a:gd name="T2" fmla="*/ 14 w 34"/>
                  <a:gd name="T3" fmla="*/ 50 h 60"/>
                  <a:gd name="T4" fmla="*/ 14 w 34"/>
                  <a:gd name="T5" fmla="*/ 54 h 60"/>
                  <a:gd name="T6" fmla="*/ 16 w 34"/>
                  <a:gd name="T7" fmla="*/ 58 h 60"/>
                  <a:gd name="T8" fmla="*/ 18 w 34"/>
                  <a:gd name="T9" fmla="*/ 58 h 60"/>
                  <a:gd name="T10" fmla="*/ 20 w 34"/>
                  <a:gd name="T11" fmla="*/ 60 h 60"/>
                  <a:gd name="T12" fmla="*/ 24 w 34"/>
                  <a:gd name="T13" fmla="*/ 60 h 60"/>
                  <a:gd name="T14" fmla="*/ 24 w 34"/>
                  <a:gd name="T15" fmla="*/ 60 h 60"/>
                  <a:gd name="T16" fmla="*/ 0 w 34"/>
                  <a:gd name="T17" fmla="*/ 60 h 60"/>
                  <a:gd name="T18" fmla="*/ 0 w 34"/>
                  <a:gd name="T19" fmla="*/ 60 h 60"/>
                  <a:gd name="T20" fmla="*/ 2 w 34"/>
                  <a:gd name="T21" fmla="*/ 60 h 60"/>
                  <a:gd name="T22" fmla="*/ 4 w 34"/>
                  <a:gd name="T23" fmla="*/ 60 h 60"/>
                  <a:gd name="T24" fmla="*/ 4 w 34"/>
                  <a:gd name="T25" fmla="*/ 58 h 60"/>
                  <a:gd name="T26" fmla="*/ 6 w 34"/>
                  <a:gd name="T27" fmla="*/ 58 h 60"/>
                  <a:gd name="T28" fmla="*/ 6 w 34"/>
                  <a:gd name="T29" fmla="*/ 56 h 60"/>
                  <a:gd name="T30" fmla="*/ 6 w 34"/>
                  <a:gd name="T31" fmla="*/ 54 h 60"/>
                  <a:gd name="T32" fmla="*/ 8 w 34"/>
                  <a:gd name="T33" fmla="*/ 50 h 60"/>
                  <a:gd name="T34" fmla="*/ 8 w 34"/>
                  <a:gd name="T35" fmla="*/ 24 h 60"/>
                  <a:gd name="T36" fmla="*/ 0 w 34"/>
                  <a:gd name="T37" fmla="*/ 24 h 60"/>
                  <a:gd name="T38" fmla="*/ 0 w 34"/>
                  <a:gd name="T39" fmla="*/ 22 h 60"/>
                  <a:gd name="T40" fmla="*/ 8 w 34"/>
                  <a:gd name="T41" fmla="*/ 22 h 60"/>
                  <a:gd name="T42" fmla="*/ 8 w 34"/>
                  <a:gd name="T43" fmla="*/ 18 h 60"/>
                  <a:gd name="T44" fmla="*/ 8 w 34"/>
                  <a:gd name="T45" fmla="*/ 12 h 60"/>
                  <a:gd name="T46" fmla="*/ 8 w 34"/>
                  <a:gd name="T47" fmla="*/ 8 h 60"/>
                  <a:gd name="T48" fmla="*/ 12 w 34"/>
                  <a:gd name="T49" fmla="*/ 4 h 60"/>
                  <a:gd name="T50" fmla="*/ 14 w 34"/>
                  <a:gd name="T51" fmla="*/ 2 h 60"/>
                  <a:gd name="T52" fmla="*/ 18 w 34"/>
                  <a:gd name="T53" fmla="*/ 0 h 60"/>
                  <a:gd name="T54" fmla="*/ 24 w 34"/>
                  <a:gd name="T55" fmla="*/ 0 h 60"/>
                  <a:gd name="T56" fmla="*/ 28 w 34"/>
                  <a:gd name="T57" fmla="*/ 0 h 60"/>
                  <a:gd name="T58" fmla="*/ 32 w 34"/>
                  <a:gd name="T59" fmla="*/ 2 h 60"/>
                  <a:gd name="T60" fmla="*/ 34 w 34"/>
                  <a:gd name="T61" fmla="*/ 4 h 60"/>
                  <a:gd name="T62" fmla="*/ 34 w 34"/>
                  <a:gd name="T63" fmla="*/ 6 h 60"/>
                  <a:gd name="T64" fmla="*/ 34 w 34"/>
                  <a:gd name="T65" fmla="*/ 8 h 60"/>
                  <a:gd name="T66" fmla="*/ 34 w 34"/>
                  <a:gd name="T67" fmla="*/ 8 h 60"/>
                  <a:gd name="T68" fmla="*/ 32 w 34"/>
                  <a:gd name="T69" fmla="*/ 10 h 60"/>
                  <a:gd name="T70" fmla="*/ 30 w 34"/>
                  <a:gd name="T71" fmla="*/ 10 h 60"/>
                  <a:gd name="T72" fmla="*/ 30 w 34"/>
                  <a:gd name="T73" fmla="*/ 10 h 60"/>
                  <a:gd name="T74" fmla="*/ 28 w 34"/>
                  <a:gd name="T75" fmla="*/ 10 h 60"/>
                  <a:gd name="T76" fmla="*/ 28 w 34"/>
                  <a:gd name="T77" fmla="*/ 8 h 60"/>
                  <a:gd name="T78" fmla="*/ 26 w 34"/>
                  <a:gd name="T79" fmla="*/ 6 h 60"/>
                  <a:gd name="T80" fmla="*/ 24 w 34"/>
                  <a:gd name="T81" fmla="*/ 4 h 60"/>
                  <a:gd name="T82" fmla="*/ 24 w 34"/>
                  <a:gd name="T83" fmla="*/ 2 h 60"/>
                  <a:gd name="T84" fmla="*/ 22 w 34"/>
                  <a:gd name="T85" fmla="*/ 2 h 60"/>
                  <a:gd name="T86" fmla="*/ 20 w 34"/>
                  <a:gd name="T87" fmla="*/ 2 h 60"/>
                  <a:gd name="T88" fmla="*/ 18 w 34"/>
                  <a:gd name="T89" fmla="*/ 2 h 60"/>
                  <a:gd name="T90" fmla="*/ 16 w 34"/>
                  <a:gd name="T91" fmla="*/ 2 h 60"/>
                  <a:gd name="T92" fmla="*/ 16 w 34"/>
                  <a:gd name="T93" fmla="*/ 4 h 60"/>
                  <a:gd name="T94" fmla="*/ 14 w 34"/>
                  <a:gd name="T95" fmla="*/ 6 h 60"/>
                  <a:gd name="T96" fmla="*/ 14 w 34"/>
                  <a:gd name="T97" fmla="*/ 10 h 60"/>
                  <a:gd name="T98" fmla="*/ 14 w 34"/>
                  <a:gd name="T99" fmla="*/ 18 h 60"/>
                  <a:gd name="T100" fmla="*/ 14 w 34"/>
                  <a:gd name="T101" fmla="*/ 22 h 60"/>
                  <a:gd name="T102" fmla="*/ 24 w 34"/>
                  <a:gd name="T103" fmla="*/ 22 h 60"/>
                  <a:gd name="T104" fmla="*/ 24 w 34"/>
                  <a:gd name="T105" fmla="*/ 24 h 60"/>
                  <a:gd name="T106" fmla="*/ 14 w 34"/>
                  <a:gd name="T107" fmla="*/ 24 h 6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4"/>
                  <a:gd name="T163" fmla="*/ 0 h 60"/>
                  <a:gd name="T164" fmla="*/ 34 w 34"/>
                  <a:gd name="T165" fmla="*/ 60 h 6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4" h="60">
                    <a:moveTo>
                      <a:pt x="14" y="24"/>
                    </a:moveTo>
                    <a:lnTo>
                      <a:pt x="14" y="50"/>
                    </a:lnTo>
                    <a:lnTo>
                      <a:pt x="14" y="54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0" y="60"/>
                    </a:lnTo>
                    <a:lnTo>
                      <a:pt x="24" y="60"/>
                    </a:lnTo>
                    <a:lnTo>
                      <a:pt x="0" y="60"/>
                    </a:lnTo>
                    <a:lnTo>
                      <a:pt x="2" y="60"/>
                    </a:lnTo>
                    <a:lnTo>
                      <a:pt x="4" y="60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6" y="54"/>
                    </a:lnTo>
                    <a:lnTo>
                      <a:pt x="8" y="50"/>
                    </a:lnTo>
                    <a:lnTo>
                      <a:pt x="8" y="24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8" y="22"/>
                    </a:lnTo>
                    <a:lnTo>
                      <a:pt x="8" y="18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2" y="2"/>
                    </a:lnTo>
                    <a:lnTo>
                      <a:pt x="34" y="4"/>
                    </a:lnTo>
                    <a:lnTo>
                      <a:pt x="34" y="6"/>
                    </a:lnTo>
                    <a:lnTo>
                      <a:pt x="34" y="8"/>
                    </a:lnTo>
                    <a:lnTo>
                      <a:pt x="32" y="10"/>
                    </a:lnTo>
                    <a:lnTo>
                      <a:pt x="30" y="10"/>
                    </a:lnTo>
                    <a:lnTo>
                      <a:pt x="28" y="10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4" y="10"/>
                    </a:lnTo>
                    <a:lnTo>
                      <a:pt x="14" y="18"/>
                    </a:lnTo>
                    <a:lnTo>
                      <a:pt x="14" y="22"/>
                    </a:lnTo>
                    <a:lnTo>
                      <a:pt x="24" y="22"/>
                    </a:lnTo>
                    <a:lnTo>
                      <a:pt x="24" y="24"/>
                    </a:lnTo>
                    <a:lnTo>
                      <a:pt x="14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84" name="Freeform 183"/>
              <p:cNvSpPr>
                <a:spLocks noEditPoints="1"/>
              </p:cNvSpPr>
              <p:nvPr/>
            </p:nvSpPr>
            <p:spPr bwMode="auto">
              <a:xfrm>
                <a:off x="1614" y="2806"/>
                <a:ext cx="38" cy="42"/>
              </a:xfrm>
              <a:custGeom>
                <a:avLst/>
                <a:gdLst>
                  <a:gd name="T0" fmla="*/ 18 w 38"/>
                  <a:gd name="T1" fmla="*/ 0 h 42"/>
                  <a:gd name="T2" fmla="*/ 24 w 38"/>
                  <a:gd name="T3" fmla="*/ 0 h 42"/>
                  <a:gd name="T4" fmla="*/ 30 w 38"/>
                  <a:gd name="T5" fmla="*/ 4 h 42"/>
                  <a:gd name="T6" fmla="*/ 32 w 38"/>
                  <a:gd name="T7" fmla="*/ 6 h 42"/>
                  <a:gd name="T8" fmla="*/ 36 w 38"/>
                  <a:gd name="T9" fmla="*/ 12 h 42"/>
                  <a:gd name="T10" fmla="*/ 38 w 38"/>
                  <a:gd name="T11" fmla="*/ 20 h 42"/>
                  <a:gd name="T12" fmla="*/ 36 w 38"/>
                  <a:gd name="T13" fmla="*/ 26 h 42"/>
                  <a:gd name="T14" fmla="*/ 34 w 38"/>
                  <a:gd name="T15" fmla="*/ 30 h 42"/>
                  <a:gd name="T16" fmla="*/ 32 w 38"/>
                  <a:gd name="T17" fmla="*/ 36 h 42"/>
                  <a:gd name="T18" fmla="*/ 28 w 38"/>
                  <a:gd name="T19" fmla="*/ 38 h 42"/>
                  <a:gd name="T20" fmla="*/ 24 w 38"/>
                  <a:gd name="T21" fmla="*/ 40 h 42"/>
                  <a:gd name="T22" fmla="*/ 18 w 38"/>
                  <a:gd name="T23" fmla="*/ 42 h 42"/>
                  <a:gd name="T24" fmla="*/ 12 w 38"/>
                  <a:gd name="T25" fmla="*/ 40 h 42"/>
                  <a:gd name="T26" fmla="*/ 8 w 38"/>
                  <a:gd name="T27" fmla="*/ 38 h 42"/>
                  <a:gd name="T28" fmla="*/ 4 w 38"/>
                  <a:gd name="T29" fmla="*/ 34 h 42"/>
                  <a:gd name="T30" fmla="*/ 2 w 38"/>
                  <a:gd name="T31" fmla="*/ 28 h 42"/>
                  <a:gd name="T32" fmla="*/ 0 w 38"/>
                  <a:gd name="T33" fmla="*/ 20 h 42"/>
                  <a:gd name="T34" fmla="*/ 0 w 38"/>
                  <a:gd name="T35" fmla="*/ 16 h 42"/>
                  <a:gd name="T36" fmla="*/ 2 w 38"/>
                  <a:gd name="T37" fmla="*/ 10 h 42"/>
                  <a:gd name="T38" fmla="*/ 6 w 38"/>
                  <a:gd name="T39" fmla="*/ 6 h 42"/>
                  <a:gd name="T40" fmla="*/ 10 w 38"/>
                  <a:gd name="T41" fmla="*/ 2 h 42"/>
                  <a:gd name="T42" fmla="*/ 14 w 38"/>
                  <a:gd name="T43" fmla="*/ 0 h 42"/>
                  <a:gd name="T44" fmla="*/ 18 w 38"/>
                  <a:gd name="T45" fmla="*/ 0 h 42"/>
                  <a:gd name="T46" fmla="*/ 18 w 38"/>
                  <a:gd name="T47" fmla="*/ 2 h 42"/>
                  <a:gd name="T48" fmla="*/ 16 w 38"/>
                  <a:gd name="T49" fmla="*/ 4 h 42"/>
                  <a:gd name="T50" fmla="*/ 12 w 38"/>
                  <a:gd name="T51" fmla="*/ 4 h 42"/>
                  <a:gd name="T52" fmla="*/ 10 w 38"/>
                  <a:gd name="T53" fmla="*/ 6 h 42"/>
                  <a:gd name="T54" fmla="*/ 8 w 38"/>
                  <a:gd name="T55" fmla="*/ 8 h 42"/>
                  <a:gd name="T56" fmla="*/ 8 w 38"/>
                  <a:gd name="T57" fmla="*/ 12 h 42"/>
                  <a:gd name="T58" fmla="*/ 8 w 38"/>
                  <a:gd name="T59" fmla="*/ 18 h 42"/>
                  <a:gd name="T60" fmla="*/ 8 w 38"/>
                  <a:gd name="T61" fmla="*/ 26 h 42"/>
                  <a:gd name="T62" fmla="*/ 10 w 38"/>
                  <a:gd name="T63" fmla="*/ 32 h 42"/>
                  <a:gd name="T64" fmla="*/ 14 w 38"/>
                  <a:gd name="T65" fmla="*/ 36 h 42"/>
                  <a:gd name="T66" fmla="*/ 16 w 38"/>
                  <a:gd name="T67" fmla="*/ 38 h 42"/>
                  <a:gd name="T68" fmla="*/ 20 w 38"/>
                  <a:gd name="T69" fmla="*/ 38 h 42"/>
                  <a:gd name="T70" fmla="*/ 24 w 38"/>
                  <a:gd name="T71" fmla="*/ 38 h 42"/>
                  <a:gd name="T72" fmla="*/ 28 w 38"/>
                  <a:gd name="T73" fmla="*/ 36 h 42"/>
                  <a:gd name="T74" fmla="*/ 30 w 38"/>
                  <a:gd name="T75" fmla="*/ 30 h 42"/>
                  <a:gd name="T76" fmla="*/ 30 w 38"/>
                  <a:gd name="T77" fmla="*/ 24 h 42"/>
                  <a:gd name="T78" fmla="*/ 30 w 38"/>
                  <a:gd name="T79" fmla="*/ 16 h 42"/>
                  <a:gd name="T80" fmla="*/ 28 w 38"/>
                  <a:gd name="T81" fmla="*/ 12 h 42"/>
                  <a:gd name="T82" fmla="*/ 26 w 38"/>
                  <a:gd name="T83" fmla="*/ 6 h 42"/>
                  <a:gd name="T84" fmla="*/ 22 w 38"/>
                  <a:gd name="T85" fmla="*/ 4 h 42"/>
                  <a:gd name="T86" fmla="*/ 18 w 38"/>
                  <a:gd name="T87" fmla="*/ 2 h 4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"/>
                  <a:gd name="T133" fmla="*/ 0 h 42"/>
                  <a:gd name="T134" fmla="*/ 38 w 38"/>
                  <a:gd name="T135" fmla="*/ 42 h 4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" h="42">
                    <a:moveTo>
                      <a:pt x="18" y="0"/>
                    </a:moveTo>
                    <a:lnTo>
                      <a:pt x="24" y="0"/>
                    </a:lnTo>
                    <a:lnTo>
                      <a:pt x="30" y="4"/>
                    </a:lnTo>
                    <a:lnTo>
                      <a:pt x="32" y="6"/>
                    </a:lnTo>
                    <a:lnTo>
                      <a:pt x="36" y="12"/>
                    </a:lnTo>
                    <a:lnTo>
                      <a:pt x="38" y="20"/>
                    </a:lnTo>
                    <a:lnTo>
                      <a:pt x="36" y="26"/>
                    </a:lnTo>
                    <a:lnTo>
                      <a:pt x="34" y="30"/>
                    </a:lnTo>
                    <a:lnTo>
                      <a:pt x="32" y="36"/>
                    </a:lnTo>
                    <a:lnTo>
                      <a:pt x="28" y="38"/>
                    </a:lnTo>
                    <a:lnTo>
                      <a:pt x="24" y="40"/>
                    </a:lnTo>
                    <a:lnTo>
                      <a:pt x="18" y="42"/>
                    </a:lnTo>
                    <a:lnTo>
                      <a:pt x="12" y="40"/>
                    </a:lnTo>
                    <a:lnTo>
                      <a:pt x="8" y="38"/>
                    </a:lnTo>
                    <a:lnTo>
                      <a:pt x="4" y="34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0"/>
                    </a:lnTo>
                    <a:close/>
                    <a:moveTo>
                      <a:pt x="18" y="2"/>
                    </a:moveTo>
                    <a:lnTo>
                      <a:pt x="16" y="4"/>
                    </a:lnTo>
                    <a:lnTo>
                      <a:pt x="12" y="4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8" y="12"/>
                    </a:lnTo>
                    <a:lnTo>
                      <a:pt x="8" y="18"/>
                    </a:lnTo>
                    <a:lnTo>
                      <a:pt x="8" y="26"/>
                    </a:lnTo>
                    <a:lnTo>
                      <a:pt x="10" y="32"/>
                    </a:lnTo>
                    <a:lnTo>
                      <a:pt x="14" y="36"/>
                    </a:lnTo>
                    <a:lnTo>
                      <a:pt x="16" y="38"/>
                    </a:lnTo>
                    <a:lnTo>
                      <a:pt x="20" y="38"/>
                    </a:lnTo>
                    <a:lnTo>
                      <a:pt x="24" y="38"/>
                    </a:lnTo>
                    <a:lnTo>
                      <a:pt x="28" y="36"/>
                    </a:lnTo>
                    <a:lnTo>
                      <a:pt x="30" y="30"/>
                    </a:lnTo>
                    <a:lnTo>
                      <a:pt x="30" y="24"/>
                    </a:lnTo>
                    <a:lnTo>
                      <a:pt x="30" y="16"/>
                    </a:lnTo>
                    <a:lnTo>
                      <a:pt x="28" y="12"/>
                    </a:lnTo>
                    <a:lnTo>
                      <a:pt x="26" y="6"/>
                    </a:lnTo>
                    <a:lnTo>
                      <a:pt x="22" y="4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85" name="Freeform 184"/>
              <p:cNvSpPr>
                <a:spLocks noEditPoints="1"/>
              </p:cNvSpPr>
              <p:nvPr/>
            </p:nvSpPr>
            <p:spPr bwMode="auto">
              <a:xfrm>
                <a:off x="1658" y="2806"/>
                <a:ext cx="38" cy="42"/>
              </a:xfrm>
              <a:custGeom>
                <a:avLst/>
                <a:gdLst>
                  <a:gd name="T0" fmla="*/ 18 w 38"/>
                  <a:gd name="T1" fmla="*/ 0 h 42"/>
                  <a:gd name="T2" fmla="*/ 24 w 38"/>
                  <a:gd name="T3" fmla="*/ 0 h 42"/>
                  <a:gd name="T4" fmla="*/ 28 w 38"/>
                  <a:gd name="T5" fmla="*/ 4 h 42"/>
                  <a:gd name="T6" fmla="*/ 32 w 38"/>
                  <a:gd name="T7" fmla="*/ 6 h 42"/>
                  <a:gd name="T8" fmla="*/ 36 w 38"/>
                  <a:gd name="T9" fmla="*/ 12 h 42"/>
                  <a:gd name="T10" fmla="*/ 38 w 38"/>
                  <a:gd name="T11" fmla="*/ 20 h 42"/>
                  <a:gd name="T12" fmla="*/ 36 w 38"/>
                  <a:gd name="T13" fmla="*/ 26 h 42"/>
                  <a:gd name="T14" fmla="*/ 34 w 38"/>
                  <a:gd name="T15" fmla="*/ 30 h 42"/>
                  <a:gd name="T16" fmla="*/ 32 w 38"/>
                  <a:gd name="T17" fmla="*/ 36 h 42"/>
                  <a:gd name="T18" fmla="*/ 28 w 38"/>
                  <a:gd name="T19" fmla="*/ 38 h 42"/>
                  <a:gd name="T20" fmla="*/ 24 w 38"/>
                  <a:gd name="T21" fmla="*/ 40 h 42"/>
                  <a:gd name="T22" fmla="*/ 18 w 38"/>
                  <a:gd name="T23" fmla="*/ 42 h 42"/>
                  <a:gd name="T24" fmla="*/ 12 w 38"/>
                  <a:gd name="T25" fmla="*/ 40 h 42"/>
                  <a:gd name="T26" fmla="*/ 8 w 38"/>
                  <a:gd name="T27" fmla="*/ 38 h 42"/>
                  <a:gd name="T28" fmla="*/ 4 w 38"/>
                  <a:gd name="T29" fmla="*/ 34 h 42"/>
                  <a:gd name="T30" fmla="*/ 0 w 38"/>
                  <a:gd name="T31" fmla="*/ 28 h 42"/>
                  <a:gd name="T32" fmla="*/ 0 w 38"/>
                  <a:gd name="T33" fmla="*/ 20 h 42"/>
                  <a:gd name="T34" fmla="*/ 0 w 38"/>
                  <a:gd name="T35" fmla="*/ 16 h 42"/>
                  <a:gd name="T36" fmla="*/ 2 w 38"/>
                  <a:gd name="T37" fmla="*/ 10 h 42"/>
                  <a:gd name="T38" fmla="*/ 6 w 38"/>
                  <a:gd name="T39" fmla="*/ 6 h 42"/>
                  <a:gd name="T40" fmla="*/ 10 w 38"/>
                  <a:gd name="T41" fmla="*/ 2 h 42"/>
                  <a:gd name="T42" fmla="*/ 14 w 38"/>
                  <a:gd name="T43" fmla="*/ 0 h 42"/>
                  <a:gd name="T44" fmla="*/ 18 w 38"/>
                  <a:gd name="T45" fmla="*/ 0 h 42"/>
                  <a:gd name="T46" fmla="*/ 18 w 38"/>
                  <a:gd name="T47" fmla="*/ 2 h 42"/>
                  <a:gd name="T48" fmla="*/ 14 w 38"/>
                  <a:gd name="T49" fmla="*/ 4 h 42"/>
                  <a:gd name="T50" fmla="*/ 12 w 38"/>
                  <a:gd name="T51" fmla="*/ 4 h 42"/>
                  <a:gd name="T52" fmla="*/ 10 w 38"/>
                  <a:gd name="T53" fmla="*/ 6 h 42"/>
                  <a:gd name="T54" fmla="*/ 8 w 38"/>
                  <a:gd name="T55" fmla="*/ 8 h 42"/>
                  <a:gd name="T56" fmla="*/ 8 w 38"/>
                  <a:gd name="T57" fmla="*/ 12 h 42"/>
                  <a:gd name="T58" fmla="*/ 8 w 38"/>
                  <a:gd name="T59" fmla="*/ 18 h 42"/>
                  <a:gd name="T60" fmla="*/ 8 w 38"/>
                  <a:gd name="T61" fmla="*/ 26 h 42"/>
                  <a:gd name="T62" fmla="*/ 10 w 38"/>
                  <a:gd name="T63" fmla="*/ 32 h 42"/>
                  <a:gd name="T64" fmla="*/ 14 w 38"/>
                  <a:gd name="T65" fmla="*/ 36 h 42"/>
                  <a:gd name="T66" fmla="*/ 16 w 38"/>
                  <a:gd name="T67" fmla="*/ 38 h 42"/>
                  <a:gd name="T68" fmla="*/ 20 w 38"/>
                  <a:gd name="T69" fmla="*/ 38 h 42"/>
                  <a:gd name="T70" fmla="*/ 24 w 38"/>
                  <a:gd name="T71" fmla="*/ 38 h 42"/>
                  <a:gd name="T72" fmla="*/ 28 w 38"/>
                  <a:gd name="T73" fmla="*/ 36 h 42"/>
                  <a:gd name="T74" fmla="*/ 30 w 38"/>
                  <a:gd name="T75" fmla="*/ 30 h 42"/>
                  <a:gd name="T76" fmla="*/ 30 w 38"/>
                  <a:gd name="T77" fmla="*/ 24 h 42"/>
                  <a:gd name="T78" fmla="*/ 30 w 38"/>
                  <a:gd name="T79" fmla="*/ 16 h 42"/>
                  <a:gd name="T80" fmla="*/ 28 w 38"/>
                  <a:gd name="T81" fmla="*/ 12 h 42"/>
                  <a:gd name="T82" fmla="*/ 26 w 38"/>
                  <a:gd name="T83" fmla="*/ 6 h 42"/>
                  <a:gd name="T84" fmla="*/ 22 w 38"/>
                  <a:gd name="T85" fmla="*/ 4 h 42"/>
                  <a:gd name="T86" fmla="*/ 18 w 38"/>
                  <a:gd name="T87" fmla="*/ 2 h 4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"/>
                  <a:gd name="T133" fmla="*/ 0 h 42"/>
                  <a:gd name="T134" fmla="*/ 38 w 38"/>
                  <a:gd name="T135" fmla="*/ 42 h 4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" h="42">
                    <a:moveTo>
                      <a:pt x="18" y="0"/>
                    </a:moveTo>
                    <a:lnTo>
                      <a:pt x="24" y="0"/>
                    </a:lnTo>
                    <a:lnTo>
                      <a:pt x="28" y="4"/>
                    </a:lnTo>
                    <a:lnTo>
                      <a:pt x="32" y="6"/>
                    </a:lnTo>
                    <a:lnTo>
                      <a:pt x="36" y="12"/>
                    </a:lnTo>
                    <a:lnTo>
                      <a:pt x="38" y="20"/>
                    </a:lnTo>
                    <a:lnTo>
                      <a:pt x="36" y="26"/>
                    </a:lnTo>
                    <a:lnTo>
                      <a:pt x="34" y="30"/>
                    </a:lnTo>
                    <a:lnTo>
                      <a:pt x="32" y="36"/>
                    </a:lnTo>
                    <a:lnTo>
                      <a:pt x="28" y="38"/>
                    </a:lnTo>
                    <a:lnTo>
                      <a:pt x="24" y="40"/>
                    </a:lnTo>
                    <a:lnTo>
                      <a:pt x="18" y="42"/>
                    </a:lnTo>
                    <a:lnTo>
                      <a:pt x="12" y="40"/>
                    </a:lnTo>
                    <a:lnTo>
                      <a:pt x="8" y="38"/>
                    </a:lnTo>
                    <a:lnTo>
                      <a:pt x="4" y="34"/>
                    </a:lnTo>
                    <a:lnTo>
                      <a:pt x="0" y="28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0"/>
                    </a:lnTo>
                    <a:close/>
                    <a:moveTo>
                      <a:pt x="18" y="2"/>
                    </a:moveTo>
                    <a:lnTo>
                      <a:pt x="14" y="4"/>
                    </a:lnTo>
                    <a:lnTo>
                      <a:pt x="12" y="4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8" y="12"/>
                    </a:lnTo>
                    <a:lnTo>
                      <a:pt x="8" y="18"/>
                    </a:lnTo>
                    <a:lnTo>
                      <a:pt x="8" y="26"/>
                    </a:lnTo>
                    <a:lnTo>
                      <a:pt x="10" y="32"/>
                    </a:lnTo>
                    <a:lnTo>
                      <a:pt x="14" y="36"/>
                    </a:lnTo>
                    <a:lnTo>
                      <a:pt x="16" y="38"/>
                    </a:lnTo>
                    <a:lnTo>
                      <a:pt x="20" y="38"/>
                    </a:lnTo>
                    <a:lnTo>
                      <a:pt x="24" y="38"/>
                    </a:lnTo>
                    <a:lnTo>
                      <a:pt x="28" y="36"/>
                    </a:lnTo>
                    <a:lnTo>
                      <a:pt x="30" y="30"/>
                    </a:lnTo>
                    <a:lnTo>
                      <a:pt x="30" y="24"/>
                    </a:lnTo>
                    <a:lnTo>
                      <a:pt x="30" y="16"/>
                    </a:lnTo>
                    <a:lnTo>
                      <a:pt x="28" y="12"/>
                    </a:lnTo>
                    <a:lnTo>
                      <a:pt x="26" y="6"/>
                    </a:lnTo>
                    <a:lnTo>
                      <a:pt x="22" y="4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86" name="Freeform 185"/>
              <p:cNvSpPr>
                <a:spLocks noEditPoints="1"/>
              </p:cNvSpPr>
              <p:nvPr/>
            </p:nvSpPr>
            <p:spPr bwMode="auto">
              <a:xfrm>
                <a:off x="1702" y="2786"/>
                <a:ext cx="40" cy="62"/>
              </a:xfrm>
              <a:custGeom>
                <a:avLst/>
                <a:gdLst>
                  <a:gd name="T0" fmla="*/ 28 w 40"/>
                  <a:gd name="T1" fmla="*/ 54 h 62"/>
                  <a:gd name="T2" fmla="*/ 24 w 40"/>
                  <a:gd name="T3" fmla="*/ 58 h 62"/>
                  <a:gd name="T4" fmla="*/ 22 w 40"/>
                  <a:gd name="T5" fmla="*/ 60 h 62"/>
                  <a:gd name="T6" fmla="*/ 18 w 40"/>
                  <a:gd name="T7" fmla="*/ 60 h 62"/>
                  <a:gd name="T8" fmla="*/ 16 w 40"/>
                  <a:gd name="T9" fmla="*/ 62 h 62"/>
                  <a:gd name="T10" fmla="*/ 10 w 40"/>
                  <a:gd name="T11" fmla="*/ 60 h 62"/>
                  <a:gd name="T12" fmla="*/ 4 w 40"/>
                  <a:gd name="T13" fmla="*/ 56 h 62"/>
                  <a:gd name="T14" fmla="*/ 0 w 40"/>
                  <a:gd name="T15" fmla="*/ 50 h 62"/>
                  <a:gd name="T16" fmla="*/ 0 w 40"/>
                  <a:gd name="T17" fmla="*/ 42 h 62"/>
                  <a:gd name="T18" fmla="*/ 0 w 40"/>
                  <a:gd name="T19" fmla="*/ 34 h 62"/>
                  <a:gd name="T20" fmla="*/ 4 w 40"/>
                  <a:gd name="T21" fmla="*/ 26 h 62"/>
                  <a:gd name="T22" fmla="*/ 8 w 40"/>
                  <a:gd name="T23" fmla="*/ 24 h 62"/>
                  <a:gd name="T24" fmla="*/ 14 w 40"/>
                  <a:gd name="T25" fmla="*/ 20 h 62"/>
                  <a:gd name="T26" fmla="*/ 18 w 40"/>
                  <a:gd name="T27" fmla="*/ 20 h 62"/>
                  <a:gd name="T28" fmla="*/ 24 w 40"/>
                  <a:gd name="T29" fmla="*/ 22 h 62"/>
                  <a:gd name="T30" fmla="*/ 28 w 40"/>
                  <a:gd name="T31" fmla="*/ 24 h 62"/>
                  <a:gd name="T32" fmla="*/ 28 w 40"/>
                  <a:gd name="T33" fmla="*/ 16 h 62"/>
                  <a:gd name="T34" fmla="*/ 26 w 40"/>
                  <a:gd name="T35" fmla="*/ 10 h 62"/>
                  <a:gd name="T36" fmla="*/ 26 w 40"/>
                  <a:gd name="T37" fmla="*/ 6 h 62"/>
                  <a:gd name="T38" fmla="*/ 26 w 40"/>
                  <a:gd name="T39" fmla="*/ 6 h 62"/>
                  <a:gd name="T40" fmla="*/ 26 w 40"/>
                  <a:gd name="T41" fmla="*/ 4 h 62"/>
                  <a:gd name="T42" fmla="*/ 26 w 40"/>
                  <a:gd name="T43" fmla="*/ 4 h 62"/>
                  <a:gd name="T44" fmla="*/ 24 w 40"/>
                  <a:gd name="T45" fmla="*/ 4 h 62"/>
                  <a:gd name="T46" fmla="*/ 24 w 40"/>
                  <a:gd name="T47" fmla="*/ 4 h 62"/>
                  <a:gd name="T48" fmla="*/ 22 w 40"/>
                  <a:gd name="T49" fmla="*/ 4 h 62"/>
                  <a:gd name="T50" fmla="*/ 22 w 40"/>
                  <a:gd name="T51" fmla="*/ 4 h 62"/>
                  <a:gd name="T52" fmla="*/ 32 w 40"/>
                  <a:gd name="T53" fmla="*/ 0 h 62"/>
                  <a:gd name="T54" fmla="*/ 34 w 40"/>
                  <a:gd name="T55" fmla="*/ 0 h 62"/>
                  <a:gd name="T56" fmla="*/ 34 w 40"/>
                  <a:gd name="T57" fmla="*/ 44 h 62"/>
                  <a:gd name="T58" fmla="*/ 34 w 40"/>
                  <a:gd name="T59" fmla="*/ 50 h 62"/>
                  <a:gd name="T60" fmla="*/ 34 w 40"/>
                  <a:gd name="T61" fmla="*/ 54 h 62"/>
                  <a:gd name="T62" fmla="*/ 34 w 40"/>
                  <a:gd name="T63" fmla="*/ 54 h 62"/>
                  <a:gd name="T64" fmla="*/ 36 w 40"/>
                  <a:gd name="T65" fmla="*/ 56 h 62"/>
                  <a:gd name="T66" fmla="*/ 36 w 40"/>
                  <a:gd name="T67" fmla="*/ 56 h 62"/>
                  <a:gd name="T68" fmla="*/ 36 w 40"/>
                  <a:gd name="T69" fmla="*/ 56 h 62"/>
                  <a:gd name="T70" fmla="*/ 38 w 40"/>
                  <a:gd name="T71" fmla="*/ 56 h 62"/>
                  <a:gd name="T72" fmla="*/ 40 w 40"/>
                  <a:gd name="T73" fmla="*/ 56 h 62"/>
                  <a:gd name="T74" fmla="*/ 40 w 40"/>
                  <a:gd name="T75" fmla="*/ 56 h 62"/>
                  <a:gd name="T76" fmla="*/ 28 w 40"/>
                  <a:gd name="T77" fmla="*/ 62 h 62"/>
                  <a:gd name="T78" fmla="*/ 28 w 40"/>
                  <a:gd name="T79" fmla="*/ 62 h 62"/>
                  <a:gd name="T80" fmla="*/ 28 w 40"/>
                  <a:gd name="T81" fmla="*/ 54 h 62"/>
                  <a:gd name="T82" fmla="*/ 28 w 40"/>
                  <a:gd name="T83" fmla="*/ 52 h 62"/>
                  <a:gd name="T84" fmla="*/ 28 w 40"/>
                  <a:gd name="T85" fmla="*/ 34 h 62"/>
                  <a:gd name="T86" fmla="*/ 26 w 40"/>
                  <a:gd name="T87" fmla="*/ 30 h 62"/>
                  <a:gd name="T88" fmla="*/ 26 w 40"/>
                  <a:gd name="T89" fmla="*/ 28 h 62"/>
                  <a:gd name="T90" fmla="*/ 24 w 40"/>
                  <a:gd name="T91" fmla="*/ 26 h 62"/>
                  <a:gd name="T92" fmla="*/ 22 w 40"/>
                  <a:gd name="T93" fmla="*/ 24 h 62"/>
                  <a:gd name="T94" fmla="*/ 20 w 40"/>
                  <a:gd name="T95" fmla="*/ 24 h 62"/>
                  <a:gd name="T96" fmla="*/ 18 w 40"/>
                  <a:gd name="T97" fmla="*/ 22 h 62"/>
                  <a:gd name="T98" fmla="*/ 14 w 40"/>
                  <a:gd name="T99" fmla="*/ 24 h 62"/>
                  <a:gd name="T100" fmla="*/ 10 w 40"/>
                  <a:gd name="T101" fmla="*/ 26 h 62"/>
                  <a:gd name="T102" fmla="*/ 8 w 40"/>
                  <a:gd name="T103" fmla="*/ 32 h 62"/>
                  <a:gd name="T104" fmla="*/ 6 w 40"/>
                  <a:gd name="T105" fmla="*/ 38 h 62"/>
                  <a:gd name="T106" fmla="*/ 8 w 40"/>
                  <a:gd name="T107" fmla="*/ 46 h 62"/>
                  <a:gd name="T108" fmla="*/ 10 w 40"/>
                  <a:gd name="T109" fmla="*/ 52 h 62"/>
                  <a:gd name="T110" fmla="*/ 14 w 40"/>
                  <a:gd name="T111" fmla="*/ 54 h 62"/>
                  <a:gd name="T112" fmla="*/ 20 w 40"/>
                  <a:gd name="T113" fmla="*/ 56 h 62"/>
                  <a:gd name="T114" fmla="*/ 24 w 40"/>
                  <a:gd name="T115" fmla="*/ 54 h 62"/>
                  <a:gd name="T116" fmla="*/ 28 w 40"/>
                  <a:gd name="T117" fmla="*/ 52 h 6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0"/>
                  <a:gd name="T178" fmla="*/ 0 h 62"/>
                  <a:gd name="T179" fmla="*/ 40 w 40"/>
                  <a:gd name="T180" fmla="*/ 62 h 6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0" h="62">
                    <a:moveTo>
                      <a:pt x="28" y="54"/>
                    </a:moveTo>
                    <a:lnTo>
                      <a:pt x="24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6" y="62"/>
                    </a:lnTo>
                    <a:lnTo>
                      <a:pt x="10" y="60"/>
                    </a:lnTo>
                    <a:lnTo>
                      <a:pt x="4" y="56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4" y="26"/>
                    </a:lnTo>
                    <a:lnTo>
                      <a:pt x="8" y="24"/>
                    </a:lnTo>
                    <a:lnTo>
                      <a:pt x="14" y="20"/>
                    </a:lnTo>
                    <a:lnTo>
                      <a:pt x="18" y="20"/>
                    </a:lnTo>
                    <a:lnTo>
                      <a:pt x="24" y="22"/>
                    </a:lnTo>
                    <a:lnTo>
                      <a:pt x="28" y="24"/>
                    </a:lnTo>
                    <a:lnTo>
                      <a:pt x="28" y="16"/>
                    </a:lnTo>
                    <a:lnTo>
                      <a:pt x="26" y="10"/>
                    </a:lnTo>
                    <a:lnTo>
                      <a:pt x="26" y="6"/>
                    </a:lnTo>
                    <a:lnTo>
                      <a:pt x="26" y="4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4" y="44"/>
                    </a:lnTo>
                    <a:lnTo>
                      <a:pt x="34" y="50"/>
                    </a:lnTo>
                    <a:lnTo>
                      <a:pt x="34" y="54"/>
                    </a:lnTo>
                    <a:lnTo>
                      <a:pt x="36" y="56"/>
                    </a:lnTo>
                    <a:lnTo>
                      <a:pt x="38" y="56"/>
                    </a:lnTo>
                    <a:lnTo>
                      <a:pt x="40" y="56"/>
                    </a:lnTo>
                    <a:lnTo>
                      <a:pt x="28" y="62"/>
                    </a:lnTo>
                    <a:lnTo>
                      <a:pt x="28" y="54"/>
                    </a:lnTo>
                    <a:close/>
                    <a:moveTo>
                      <a:pt x="28" y="52"/>
                    </a:moveTo>
                    <a:lnTo>
                      <a:pt x="28" y="34"/>
                    </a:lnTo>
                    <a:lnTo>
                      <a:pt x="26" y="30"/>
                    </a:lnTo>
                    <a:lnTo>
                      <a:pt x="26" y="28"/>
                    </a:lnTo>
                    <a:lnTo>
                      <a:pt x="24" y="26"/>
                    </a:lnTo>
                    <a:lnTo>
                      <a:pt x="22" y="24"/>
                    </a:lnTo>
                    <a:lnTo>
                      <a:pt x="20" y="24"/>
                    </a:lnTo>
                    <a:lnTo>
                      <a:pt x="18" y="22"/>
                    </a:lnTo>
                    <a:lnTo>
                      <a:pt x="14" y="24"/>
                    </a:lnTo>
                    <a:lnTo>
                      <a:pt x="10" y="26"/>
                    </a:lnTo>
                    <a:lnTo>
                      <a:pt x="8" y="32"/>
                    </a:lnTo>
                    <a:lnTo>
                      <a:pt x="6" y="38"/>
                    </a:lnTo>
                    <a:lnTo>
                      <a:pt x="8" y="46"/>
                    </a:lnTo>
                    <a:lnTo>
                      <a:pt x="10" y="52"/>
                    </a:lnTo>
                    <a:lnTo>
                      <a:pt x="14" y="54"/>
                    </a:lnTo>
                    <a:lnTo>
                      <a:pt x="20" y="56"/>
                    </a:lnTo>
                    <a:lnTo>
                      <a:pt x="24" y="54"/>
                    </a:lnTo>
                    <a:lnTo>
                      <a:pt x="28" y="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87" name="Rectangle 186"/>
              <p:cNvSpPr>
                <a:spLocks noChangeArrowheads="1"/>
              </p:cNvSpPr>
              <p:nvPr/>
            </p:nvSpPr>
            <p:spPr bwMode="auto">
              <a:xfrm>
                <a:off x="1888" y="276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88" name="Rectangle 187"/>
              <p:cNvSpPr>
                <a:spLocks noChangeArrowheads="1"/>
              </p:cNvSpPr>
              <p:nvPr/>
            </p:nvSpPr>
            <p:spPr bwMode="auto">
              <a:xfrm>
                <a:off x="1904" y="276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89" name="Freeform 188"/>
              <p:cNvSpPr>
                <a:spLocks/>
              </p:cNvSpPr>
              <p:nvPr/>
            </p:nvSpPr>
            <p:spPr bwMode="auto">
              <a:xfrm>
                <a:off x="2054" y="2786"/>
                <a:ext cx="24" cy="60"/>
              </a:xfrm>
              <a:custGeom>
                <a:avLst/>
                <a:gdLst>
                  <a:gd name="T0" fmla="*/ 0 w 24"/>
                  <a:gd name="T1" fmla="*/ 8 h 60"/>
                  <a:gd name="T2" fmla="*/ 14 w 24"/>
                  <a:gd name="T3" fmla="*/ 0 h 60"/>
                  <a:gd name="T4" fmla="*/ 16 w 24"/>
                  <a:gd name="T5" fmla="*/ 0 h 60"/>
                  <a:gd name="T6" fmla="*/ 16 w 24"/>
                  <a:gd name="T7" fmla="*/ 50 h 60"/>
                  <a:gd name="T8" fmla="*/ 16 w 24"/>
                  <a:gd name="T9" fmla="*/ 54 h 60"/>
                  <a:gd name="T10" fmla="*/ 16 w 24"/>
                  <a:gd name="T11" fmla="*/ 56 h 60"/>
                  <a:gd name="T12" fmla="*/ 16 w 24"/>
                  <a:gd name="T13" fmla="*/ 58 h 60"/>
                  <a:gd name="T14" fmla="*/ 18 w 24"/>
                  <a:gd name="T15" fmla="*/ 58 h 60"/>
                  <a:gd name="T16" fmla="*/ 20 w 24"/>
                  <a:gd name="T17" fmla="*/ 60 h 60"/>
                  <a:gd name="T18" fmla="*/ 24 w 24"/>
                  <a:gd name="T19" fmla="*/ 60 h 60"/>
                  <a:gd name="T20" fmla="*/ 24 w 24"/>
                  <a:gd name="T21" fmla="*/ 60 h 60"/>
                  <a:gd name="T22" fmla="*/ 2 w 24"/>
                  <a:gd name="T23" fmla="*/ 60 h 60"/>
                  <a:gd name="T24" fmla="*/ 2 w 24"/>
                  <a:gd name="T25" fmla="*/ 60 h 60"/>
                  <a:gd name="T26" fmla="*/ 4 w 24"/>
                  <a:gd name="T27" fmla="*/ 60 h 60"/>
                  <a:gd name="T28" fmla="*/ 6 w 24"/>
                  <a:gd name="T29" fmla="*/ 58 h 60"/>
                  <a:gd name="T30" fmla="*/ 8 w 24"/>
                  <a:gd name="T31" fmla="*/ 58 h 60"/>
                  <a:gd name="T32" fmla="*/ 8 w 24"/>
                  <a:gd name="T33" fmla="*/ 56 h 60"/>
                  <a:gd name="T34" fmla="*/ 8 w 24"/>
                  <a:gd name="T35" fmla="*/ 54 h 60"/>
                  <a:gd name="T36" fmla="*/ 8 w 24"/>
                  <a:gd name="T37" fmla="*/ 50 h 60"/>
                  <a:gd name="T38" fmla="*/ 8 w 24"/>
                  <a:gd name="T39" fmla="*/ 18 h 60"/>
                  <a:gd name="T40" fmla="*/ 8 w 24"/>
                  <a:gd name="T41" fmla="*/ 12 h 60"/>
                  <a:gd name="T42" fmla="*/ 8 w 24"/>
                  <a:gd name="T43" fmla="*/ 10 h 60"/>
                  <a:gd name="T44" fmla="*/ 8 w 24"/>
                  <a:gd name="T45" fmla="*/ 8 h 60"/>
                  <a:gd name="T46" fmla="*/ 6 w 24"/>
                  <a:gd name="T47" fmla="*/ 8 h 60"/>
                  <a:gd name="T48" fmla="*/ 6 w 24"/>
                  <a:gd name="T49" fmla="*/ 8 h 60"/>
                  <a:gd name="T50" fmla="*/ 6 w 24"/>
                  <a:gd name="T51" fmla="*/ 6 h 60"/>
                  <a:gd name="T52" fmla="*/ 4 w 24"/>
                  <a:gd name="T53" fmla="*/ 8 h 60"/>
                  <a:gd name="T54" fmla="*/ 0 w 24"/>
                  <a:gd name="T55" fmla="*/ 8 h 60"/>
                  <a:gd name="T56" fmla="*/ 0 w 24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"/>
                  <a:gd name="T88" fmla="*/ 0 h 60"/>
                  <a:gd name="T89" fmla="*/ 24 w 24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" h="60">
                    <a:moveTo>
                      <a:pt x="0" y="8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16" y="50"/>
                    </a:lnTo>
                    <a:lnTo>
                      <a:pt x="16" y="54"/>
                    </a:lnTo>
                    <a:lnTo>
                      <a:pt x="16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0" y="60"/>
                    </a:lnTo>
                    <a:lnTo>
                      <a:pt x="24" y="60"/>
                    </a:lnTo>
                    <a:lnTo>
                      <a:pt x="2" y="60"/>
                    </a:lnTo>
                    <a:lnTo>
                      <a:pt x="4" y="60"/>
                    </a:lnTo>
                    <a:lnTo>
                      <a:pt x="6" y="58"/>
                    </a:lnTo>
                    <a:lnTo>
                      <a:pt x="8" y="58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50"/>
                    </a:lnTo>
                    <a:lnTo>
                      <a:pt x="8" y="18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90" name="Freeform 189"/>
              <p:cNvSpPr>
                <a:spLocks noEditPoints="1"/>
              </p:cNvSpPr>
              <p:nvPr/>
            </p:nvSpPr>
            <p:spPr bwMode="auto">
              <a:xfrm>
                <a:off x="2092" y="2786"/>
                <a:ext cx="36" cy="62"/>
              </a:xfrm>
              <a:custGeom>
                <a:avLst/>
                <a:gdLst>
                  <a:gd name="T0" fmla="*/ 0 w 36"/>
                  <a:gd name="T1" fmla="*/ 62 h 62"/>
                  <a:gd name="T2" fmla="*/ 0 w 36"/>
                  <a:gd name="T3" fmla="*/ 60 h 62"/>
                  <a:gd name="T4" fmla="*/ 6 w 36"/>
                  <a:gd name="T5" fmla="*/ 60 h 62"/>
                  <a:gd name="T6" fmla="*/ 10 w 36"/>
                  <a:gd name="T7" fmla="*/ 58 h 62"/>
                  <a:gd name="T8" fmla="*/ 16 w 36"/>
                  <a:gd name="T9" fmla="*/ 54 h 62"/>
                  <a:gd name="T10" fmla="*/ 20 w 36"/>
                  <a:gd name="T11" fmla="*/ 48 h 62"/>
                  <a:gd name="T12" fmla="*/ 24 w 36"/>
                  <a:gd name="T13" fmla="*/ 42 h 62"/>
                  <a:gd name="T14" fmla="*/ 26 w 36"/>
                  <a:gd name="T15" fmla="*/ 34 h 62"/>
                  <a:gd name="T16" fmla="*/ 20 w 36"/>
                  <a:gd name="T17" fmla="*/ 38 h 62"/>
                  <a:gd name="T18" fmla="*/ 14 w 36"/>
                  <a:gd name="T19" fmla="*/ 38 h 62"/>
                  <a:gd name="T20" fmla="*/ 8 w 36"/>
                  <a:gd name="T21" fmla="*/ 38 h 62"/>
                  <a:gd name="T22" fmla="*/ 4 w 36"/>
                  <a:gd name="T23" fmla="*/ 34 h 62"/>
                  <a:gd name="T24" fmla="*/ 0 w 36"/>
                  <a:gd name="T25" fmla="*/ 28 h 62"/>
                  <a:gd name="T26" fmla="*/ 0 w 36"/>
                  <a:gd name="T27" fmla="*/ 22 h 62"/>
                  <a:gd name="T28" fmla="*/ 0 w 36"/>
                  <a:gd name="T29" fmla="*/ 14 h 62"/>
                  <a:gd name="T30" fmla="*/ 4 w 36"/>
                  <a:gd name="T31" fmla="*/ 8 h 62"/>
                  <a:gd name="T32" fmla="*/ 8 w 36"/>
                  <a:gd name="T33" fmla="*/ 4 h 62"/>
                  <a:gd name="T34" fmla="*/ 12 w 36"/>
                  <a:gd name="T35" fmla="*/ 2 h 62"/>
                  <a:gd name="T36" fmla="*/ 18 w 36"/>
                  <a:gd name="T37" fmla="*/ 0 h 62"/>
                  <a:gd name="T38" fmla="*/ 24 w 36"/>
                  <a:gd name="T39" fmla="*/ 2 h 62"/>
                  <a:gd name="T40" fmla="*/ 30 w 36"/>
                  <a:gd name="T41" fmla="*/ 6 h 62"/>
                  <a:gd name="T42" fmla="*/ 34 w 36"/>
                  <a:gd name="T43" fmla="*/ 12 h 62"/>
                  <a:gd name="T44" fmla="*/ 36 w 36"/>
                  <a:gd name="T45" fmla="*/ 18 h 62"/>
                  <a:gd name="T46" fmla="*/ 36 w 36"/>
                  <a:gd name="T47" fmla="*/ 24 h 62"/>
                  <a:gd name="T48" fmla="*/ 34 w 36"/>
                  <a:gd name="T49" fmla="*/ 34 h 62"/>
                  <a:gd name="T50" fmla="*/ 32 w 36"/>
                  <a:gd name="T51" fmla="*/ 42 h 62"/>
                  <a:gd name="T52" fmla="*/ 26 w 36"/>
                  <a:gd name="T53" fmla="*/ 50 h 62"/>
                  <a:gd name="T54" fmla="*/ 18 w 36"/>
                  <a:gd name="T55" fmla="*/ 56 h 62"/>
                  <a:gd name="T56" fmla="*/ 10 w 36"/>
                  <a:gd name="T57" fmla="*/ 60 h 62"/>
                  <a:gd name="T58" fmla="*/ 2 w 36"/>
                  <a:gd name="T59" fmla="*/ 62 h 62"/>
                  <a:gd name="T60" fmla="*/ 0 w 36"/>
                  <a:gd name="T61" fmla="*/ 62 h 62"/>
                  <a:gd name="T62" fmla="*/ 26 w 36"/>
                  <a:gd name="T63" fmla="*/ 32 h 62"/>
                  <a:gd name="T64" fmla="*/ 28 w 36"/>
                  <a:gd name="T65" fmla="*/ 26 h 62"/>
                  <a:gd name="T66" fmla="*/ 28 w 36"/>
                  <a:gd name="T67" fmla="*/ 22 h 62"/>
                  <a:gd name="T68" fmla="*/ 28 w 36"/>
                  <a:gd name="T69" fmla="*/ 18 h 62"/>
                  <a:gd name="T70" fmla="*/ 26 w 36"/>
                  <a:gd name="T71" fmla="*/ 14 h 62"/>
                  <a:gd name="T72" fmla="*/ 24 w 36"/>
                  <a:gd name="T73" fmla="*/ 10 h 62"/>
                  <a:gd name="T74" fmla="*/ 22 w 36"/>
                  <a:gd name="T75" fmla="*/ 6 h 62"/>
                  <a:gd name="T76" fmla="*/ 20 w 36"/>
                  <a:gd name="T77" fmla="*/ 4 h 62"/>
                  <a:gd name="T78" fmla="*/ 18 w 36"/>
                  <a:gd name="T79" fmla="*/ 4 h 62"/>
                  <a:gd name="T80" fmla="*/ 14 w 36"/>
                  <a:gd name="T81" fmla="*/ 4 h 62"/>
                  <a:gd name="T82" fmla="*/ 10 w 36"/>
                  <a:gd name="T83" fmla="*/ 8 h 62"/>
                  <a:gd name="T84" fmla="*/ 8 w 36"/>
                  <a:gd name="T85" fmla="*/ 12 h 62"/>
                  <a:gd name="T86" fmla="*/ 8 w 36"/>
                  <a:gd name="T87" fmla="*/ 18 h 62"/>
                  <a:gd name="T88" fmla="*/ 8 w 36"/>
                  <a:gd name="T89" fmla="*/ 26 h 62"/>
                  <a:gd name="T90" fmla="*/ 12 w 36"/>
                  <a:gd name="T91" fmla="*/ 32 h 62"/>
                  <a:gd name="T92" fmla="*/ 14 w 36"/>
                  <a:gd name="T93" fmla="*/ 34 h 62"/>
                  <a:gd name="T94" fmla="*/ 18 w 36"/>
                  <a:gd name="T95" fmla="*/ 34 h 62"/>
                  <a:gd name="T96" fmla="*/ 20 w 36"/>
                  <a:gd name="T97" fmla="*/ 34 h 62"/>
                  <a:gd name="T98" fmla="*/ 22 w 36"/>
                  <a:gd name="T99" fmla="*/ 34 h 62"/>
                  <a:gd name="T100" fmla="*/ 24 w 36"/>
                  <a:gd name="T101" fmla="*/ 32 h 62"/>
                  <a:gd name="T102" fmla="*/ 26 w 36"/>
                  <a:gd name="T103" fmla="*/ 32 h 6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6"/>
                  <a:gd name="T157" fmla="*/ 0 h 62"/>
                  <a:gd name="T158" fmla="*/ 36 w 36"/>
                  <a:gd name="T159" fmla="*/ 62 h 6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6" h="62">
                    <a:moveTo>
                      <a:pt x="0" y="62"/>
                    </a:moveTo>
                    <a:lnTo>
                      <a:pt x="0" y="60"/>
                    </a:lnTo>
                    <a:lnTo>
                      <a:pt x="6" y="60"/>
                    </a:lnTo>
                    <a:lnTo>
                      <a:pt x="10" y="58"/>
                    </a:lnTo>
                    <a:lnTo>
                      <a:pt x="16" y="54"/>
                    </a:lnTo>
                    <a:lnTo>
                      <a:pt x="20" y="48"/>
                    </a:lnTo>
                    <a:lnTo>
                      <a:pt x="24" y="42"/>
                    </a:lnTo>
                    <a:lnTo>
                      <a:pt x="26" y="34"/>
                    </a:lnTo>
                    <a:lnTo>
                      <a:pt x="20" y="38"/>
                    </a:lnTo>
                    <a:lnTo>
                      <a:pt x="14" y="38"/>
                    </a:lnTo>
                    <a:lnTo>
                      <a:pt x="8" y="38"/>
                    </a:lnTo>
                    <a:lnTo>
                      <a:pt x="4" y="34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30" y="6"/>
                    </a:lnTo>
                    <a:lnTo>
                      <a:pt x="34" y="12"/>
                    </a:lnTo>
                    <a:lnTo>
                      <a:pt x="36" y="18"/>
                    </a:lnTo>
                    <a:lnTo>
                      <a:pt x="36" y="24"/>
                    </a:lnTo>
                    <a:lnTo>
                      <a:pt x="34" y="34"/>
                    </a:lnTo>
                    <a:lnTo>
                      <a:pt x="32" y="42"/>
                    </a:lnTo>
                    <a:lnTo>
                      <a:pt x="26" y="50"/>
                    </a:lnTo>
                    <a:lnTo>
                      <a:pt x="18" y="56"/>
                    </a:lnTo>
                    <a:lnTo>
                      <a:pt x="10" y="60"/>
                    </a:lnTo>
                    <a:lnTo>
                      <a:pt x="2" y="62"/>
                    </a:lnTo>
                    <a:lnTo>
                      <a:pt x="0" y="62"/>
                    </a:lnTo>
                    <a:close/>
                    <a:moveTo>
                      <a:pt x="26" y="32"/>
                    </a:moveTo>
                    <a:lnTo>
                      <a:pt x="28" y="26"/>
                    </a:lnTo>
                    <a:lnTo>
                      <a:pt x="28" y="22"/>
                    </a:lnTo>
                    <a:lnTo>
                      <a:pt x="28" y="18"/>
                    </a:lnTo>
                    <a:lnTo>
                      <a:pt x="26" y="14"/>
                    </a:lnTo>
                    <a:lnTo>
                      <a:pt x="24" y="10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0" y="8"/>
                    </a:lnTo>
                    <a:lnTo>
                      <a:pt x="8" y="12"/>
                    </a:lnTo>
                    <a:lnTo>
                      <a:pt x="8" y="18"/>
                    </a:lnTo>
                    <a:lnTo>
                      <a:pt x="8" y="26"/>
                    </a:lnTo>
                    <a:lnTo>
                      <a:pt x="12" y="32"/>
                    </a:lnTo>
                    <a:lnTo>
                      <a:pt x="14" y="34"/>
                    </a:lnTo>
                    <a:lnTo>
                      <a:pt x="18" y="34"/>
                    </a:lnTo>
                    <a:lnTo>
                      <a:pt x="20" y="34"/>
                    </a:lnTo>
                    <a:lnTo>
                      <a:pt x="22" y="34"/>
                    </a:lnTo>
                    <a:lnTo>
                      <a:pt x="24" y="32"/>
                    </a:lnTo>
                    <a:lnTo>
                      <a:pt x="26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91" name="Rectangle 190"/>
              <p:cNvSpPr>
                <a:spLocks noChangeArrowheads="1"/>
              </p:cNvSpPr>
              <p:nvPr/>
            </p:nvSpPr>
            <p:spPr bwMode="auto">
              <a:xfrm>
                <a:off x="2152" y="276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92" name="Freeform 191"/>
              <p:cNvSpPr>
                <a:spLocks noEditPoints="1"/>
              </p:cNvSpPr>
              <p:nvPr/>
            </p:nvSpPr>
            <p:spPr bwMode="auto">
              <a:xfrm>
                <a:off x="2300" y="2786"/>
                <a:ext cx="36" cy="62"/>
              </a:xfrm>
              <a:custGeom>
                <a:avLst/>
                <a:gdLst>
                  <a:gd name="T0" fmla="*/ 0 w 36"/>
                  <a:gd name="T1" fmla="*/ 32 h 62"/>
                  <a:gd name="T2" fmla="*/ 0 w 36"/>
                  <a:gd name="T3" fmla="*/ 22 h 62"/>
                  <a:gd name="T4" fmla="*/ 2 w 36"/>
                  <a:gd name="T5" fmla="*/ 14 h 62"/>
                  <a:gd name="T6" fmla="*/ 6 w 36"/>
                  <a:gd name="T7" fmla="*/ 8 h 62"/>
                  <a:gd name="T8" fmla="*/ 10 w 36"/>
                  <a:gd name="T9" fmla="*/ 4 h 62"/>
                  <a:gd name="T10" fmla="*/ 14 w 36"/>
                  <a:gd name="T11" fmla="*/ 2 h 62"/>
                  <a:gd name="T12" fmla="*/ 18 w 36"/>
                  <a:gd name="T13" fmla="*/ 0 h 62"/>
                  <a:gd name="T14" fmla="*/ 22 w 36"/>
                  <a:gd name="T15" fmla="*/ 2 h 62"/>
                  <a:gd name="T16" fmla="*/ 26 w 36"/>
                  <a:gd name="T17" fmla="*/ 4 h 62"/>
                  <a:gd name="T18" fmla="*/ 30 w 36"/>
                  <a:gd name="T19" fmla="*/ 8 h 62"/>
                  <a:gd name="T20" fmla="*/ 34 w 36"/>
                  <a:gd name="T21" fmla="*/ 14 h 62"/>
                  <a:gd name="T22" fmla="*/ 36 w 36"/>
                  <a:gd name="T23" fmla="*/ 22 h 62"/>
                  <a:gd name="T24" fmla="*/ 36 w 36"/>
                  <a:gd name="T25" fmla="*/ 30 h 62"/>
                  <a:gd name="T26" fmla="*/ 36 w 36"/>
                  <a:gd name="T27" fmla="*/ 40 h 62"/>
                  <a:gd name="T28" fmla="*/ 34 w 36"/>
                  <a:gd name="T29" fmla="*/ 48 h 62"/>
                  <a:gd name="T30" fmla="*/ 30 w 36"/>
                  <a:gd name="T31" fmla="*/ 54 h 62"/>
                  <a:gd name="T32" fmla="*/ 26 w 36"/>
                  <a:gd name="T33" fmla="*/ 58 h 62"/>
                  <a:gd name="T34" fmla="*/ 22 w 36"/>
                  <a:gd name="T35" fmla="*/ 60 h 62"/>
                  <a:gd name="T36" fmla="*/ 18 w 36"/>
                  <a:gd name="T37" fmla="*/ 62 h 62"/>
                  <a:gd name="T38" fmla="*/ 12 w 36"/>
                  <a:gd name="T39" fmla="*/ 60 h 62"/>
                  <a:gd name="T40" fmla="*/ 8 w 36"/>
                  <a:gd name="T41" fmla="*/ 56 h 62"/>
                  <a:gd name="T42" fmla="*/ 4 w 36"/>
                  <a:gd name="T43" fmla="*/ 52 h 62"/>
                  <a:gd name="T44" fmla="*/ 0 w 36"/>
                  <a:gd name="T45" fmla="*/ 42 h 62"/>
                  <a:gd name="T46" fmla="*/ 0 w 36"/>
                  <a:gd name="T47" fmla="*/ 32 h 62"/>
                  <a:gd name="T48" fmla="*/ 8 w 36"/>
                  <a:gd name="T49" fmla="*/ 32 h 62"/>
                  <a:gd name="T50" fmla="*/ 8 w 36"/>
                  <a:gd name="T51" fmla="*/ 44 h 62"/>
                  <a:gd name="T52" fmla="*/ 10 w 36"/>
                  <a:gd name="T53" fmla="*/ 52 h 62"/>
                  <a:gd name="T54" fmla="*/ 12 w 36"/>
                  <a:gd name="T55" fmla="*/ 56 h 62"/>
                  <a:gd name="T56" fmla="*/ 14 w 36"/>
                  <a:gd name="T57" fmla="*/ 58 h 62"/>
                  <a:gd name="T58" fmla="*/ 18 w 36"/>
                  <a:gd name="T59" fmla="*/ 58 h 62"/>
                  <a:gd name="T60" fmla="*/ 20 w 36"/>
                  <a:gd name="T61" fmla="*/ 58 h 62"/>
                  <a:gd name="T62" fmla="*/ 22 w 36"/>
                  <a:gd name="T63" fmla="*/ 56 h 62"/>
                  <a:gd name="T64" fmla="*/ 24 w 36"/>
                  <a:gd name="T65" fmla="*/ 54 h 62"/>
                  <a:gd name="T66" fmla="*/ 26 w 36"/>
                  <a:gd name="T67" fmla="*/ 50 h 62"/>
                  <a:gd name="T68" fmla="*/ 28 w 36"/>
                  <a:gd name="T69" fmla="*/ 40 h 62"/>
                  <a:gd name="T70" fmla="*/ 28 w 36"/>
                  <a:gd name="T71" fmla="*/ 28 h 62"/>
                  <a:gd name="T72" fmla="*/ 28 w 36"/>
                  <a:gd name="T73" fmla="*/ 20 h 62"/>
                  <a:gd name="T74" fmla="*/ 26 w 36"/>
                  <a:gd name="T75" fmla="*/ 12 h 62"/>
                  <a:gd name="T76" fmla="*/ 24 w 36"/>
                  <a:gd name="T77" fmla="*/ 8 h 62"/>
                  <a:gd name="T78" fmla="*/ 22 w 36"/>
                  <a:gd name="T79" fmla="*/ 6 h 62"/>
                  <a:gd name="T80" fmla="*/ 20 w 36"/>
                  <a:gd name="T81" fmla="*/ 4 h 62"/>
                  <a:gd name="T82" fmla="*/ 18 w 36"/>
                  <a:gd name="T83" fmla="*/ 4 h 62"/>
                  <a:gd name="T84" fmla="*/ 16 w 36"/>
                  <a:gd name="T85" fmla="*/ 4 h 62"/>
                  <a:gd name="T86" fmla="*/ 12 w 36"/>
                  <a:gd name="T87" fmla="*/ 6 h 62"/>
                  <a:gd name="T88" fmla="*/ 10 w 36"/>
                  <a:gd name="T89" fmla="*/ 10 h 62"/>
                  <a:gd name="T90" fmla="*/ 8 w 36"/>
                  <a:gd name="T91" fmla="*/ 18 h 62"/>
                  <a:gd name="T92" fmla="*/ 8 w 36"/>
                  <a:gd name="T93" fmla="*/ 26 h 62"/>
                  <a:gd name="T94" fmla="*/ 8 w 36"/>
                  <a:gd name="T95" fmla="*/ 32 h 6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2"/>
                  <a:gd name="T146" fmla="*/ 36 w 36"/>
                  <a:gd name="T147" fmla="*/ 62 h 6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2">
                    <a:moveTo>
                      <a:pt x="0" y="32"/>
                    </a:move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6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2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2"/>
                    </a:lnTo>
                    <a:lnTo>
                      <a:pt x="0" y="42"/>
                    </a:lnTo>
                    <a:lnTo>
                      <a:pt x="0" y="32"/>
                    </a:lnTo>
                    <a:close/>
                    <a:moveTo>
                      <a:pt x="8" y="32"/>
                    </a:moveTo>
                    <a:lnTo>
                      <a:pt x="8" y="44"/>
                    </a:lnTo>
                    <a:lnTo>
                      <a:pt x="10" y="52"/>
                    </a:lnTo>
                    <a:lnTo>
                      <a:pt x="12" y="56"/>
                    </a:lnTo>
                    <a:lnTo>
                      <a:pt x="14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50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2" y="6"/>
                    </a:lnTo>
                    <a:lnTo>
                      <a:pt x="10" y="10"/>
                    </a:lnTo>
                    <a:lnTo>
                      <a:pt x="8" y="18"/>
                    </a:lnTo>
                    <a:lnTo>
                      <a:pt x="8" y="26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93" name="Rectangle 192"/>
              <p:cNvSpPr>
                <a:spLocks noChangeArrowheads="1"/>
              </p:cNvSpPr>
              <p:nvPr/>
            </p:nvSpPr>
            <p:spPr bwMode="auto">
              <a:xfrm>
                <a:off x="2496" y="276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94" name="Freeform 193"/>
              <p:cNvSpPr>
                <a:spLocks/>
              </p:cNvSpPr>
              <p:nvPr/>
            </p:nvSpPr>
            <p:spPr bwMode="auto">
              <a:xfrm>
                <a:off x="2644" y="2786"/>
                <a:ext cx="22" cy="60"/>
              </a:xfrm>
              <a:custGeom>
                <a:avLst/>
                <a:gdLst>
                  <a:gd name="T0" fmla="*/ 0 w 22"/>
                  <a:gd name="T1" fmla="*/ 8 h 60"/>
                  <a:gd name="T2" fmla="*/ 14 w 22"/>
                  <a:gd name="T3" fmla="*/ 0 h 60"/>
                  <a:gd name="T4" fmla="*/ 16 w 22"/>
                  <a:gd name="T5" fmla="*/ 0 h 60"/>
                  <a:gd name="T6" fmla="*/ 16 w 22"/>
                  <a:gd name="T7" fmla="*/ 50 h 60"/>
                  <a:gd name="T8" fmla="*/ 16 w 22"/>
                  <a:gd name="T9" fmla="*/ 54 h 60"/>
                  <a:gd name="T10" fmla="*/ 16 w 22"/>
                  <a:gd name="T11" fmla="*/ 56 h 60"/>
                  <a:gd name="T12" fmla="*/ 16 w 22"/>
                  <a:gd name="T13" fmla="*/ 58 h 60"/>
                  <a:gd name="T14" fmla="*/ 18 w 22"/>
                  <a:gd name="T15" fmla="*/ 58 h 60"/>
                  <a:gd name="T16" fmla="*/ 20 w 22"/>
                  <a:gd name="T17" fmla="*/ 60 h 60"/>
                  <a:gd name="T18" fmla="*/ 22 w 22"/>
                  <a:gd name="T19" fmla="*/ 60 h 60"/>
                  <a:gd name="T20" fmla="*/ 22 w 22"/>
                  <a:gd name="T21" fmla="*/ 60 h 60"/>
                  <a:gd name="T22" fmla="*/ 0 w 22"/>
                  <a:gd name="T23" fmla="*/ 60 h 60"/>
                  <a:gd name="T24" fmla="*/ 0 w 22"/>
                  <a:gd name="T25" fmla="*/ 60 h 60"/>
                  <a:gd name="T26" fmla="*/ 4 w 22"/>
                  <a:gd name="T27" fmla="*/ 60 h 60"/>
                  <a:gd name="T28" fmla="*/ 6 w 22"/>
                  <a:gd name="T29" fmla="*/ 58 h 60"/>
                  <a:gd name="T30" fmla="*/ 6 w 22"/>
                  <a:gd name="T31" fmla="*/ 58 h 60"/>
                  <a:gd name="T32" fmla="*/ 8 w 22"/>
                  <a:gd name="T33" fmla="*/ 56 h 60"/>
                  <a:gd name="T34" fmla="*/ 8 w 22"/>
                  <a:gd name="T35" fmla="*/ 54 h 60"/>
                  <a:gd name="T36" fmla="*/ 8 w 22"/>
                  <a:gd name="T37" fmla="*/ 50 h 60"/>
                  <a:gd name="T38" fmla="*/ 8 w 22"/>
                  <a:gd name="T39" fmla="*/ 18 h 60"/>
                  <a:gd name="T40" fmla="*/ 8 w 22"/>
                  <a:gd name="T41" fmla="*/ 12 h 60"/>
                  <a:gd name="T42" fmla="*/ 8 w 22"/>
                  <a:gd name="T43" fmla="*/ 10 h 60"/>
                  <a:gd name="T44" fmla="*/ 6 w 22"/>
                  <a:gd name="T45" fmla="*/ 8 h 60"/>
                  <a:gd name="T46" fmla="*/ 6 w 22"/>
                  <a:gd name="T47" fmla="*/ 8 h 60"/>
                  <a:gd name="T48" fmla="*/ 6 w 22"/>
                  <a:gd name="T49" fmla="*/ 8 h 60"/>
                  <a:gd name="T50" fmla="*/ 4 w 22"/>
                  <a:gd name="T51" fmla="*/ 6 h 60"/>
                  <a:gd name="T52" fmla="*/ 2 w 22"/>
                  <a:gd name="T53" fmla="*/ 8 h 60"/>
                  <a:gd name="T54" fmla="*/ 0 w 22"/>
                  <a:gd name="T55" fmla="*/ 8 h 60"/>
                  <a:gd name="T56" fmla="*/ 0 w 22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2"/>
                  <a:gd name="T88" fmla="*/ 0 h 60"/>
                  <a:gd name="T89" fmla="*/ 22 w 22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2" h="60">
                    <a:moveTo>
                      <a:pt x="0" y="8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16" y="50"/>
                    </a:lnTo>
                    <a:lnTo>
                      <a:pt x="16" y="54"/>
                    </a:lnTo>
                    <a:lnTo>
                      <a:pt x="16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0" y="60"/>
                    </a:lnTo>
                    <a:lnTo>
                      <a:pt x="22" y="60"/>
                    </a:lnTo>
                    <a:lnTo>
                      <a:pt x="0" y="60"/>
                    </a:lnTo>
                    <a:lnTo>
                      <a:pt x="4" y="60"/>
                    </a:lnTo>
                    <a:lnTo>
                      <a:pt x="6" y="58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50"/>
                    </a:lnTo>
                    <a:lnTo>
                      <a:pt x="8" y="18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95" name="Freeform 194"/>
              <p:cNvSpPr>
                <a:spLocks/>
              </p:cNvSpPr>
              <p:nvPr/>
            </p:nvSpPr>
            <p:spPr bwMode="auto">
              <a:xfrm>
                <a:off x="2680" y="2788"/>
                <a:ext cx="38" cy="60"/>
              </a:xfrm>
              <a:custGeom>
                <a:avLst/>
                <a:gdLst>
                  <a:gd name="T0" fmla="*/ 6 w 38"/>
                  <a:gd name="T1" fmla="*/ 0 h 60"/>
                  <a:gd name="T2" fmla="*/ 38 w 38"/>
                  <a:gd name="T3" fmla="*/ 0 h 60"/>
                  <a:gd name="T4" fmla="*/ 38 w 38"/>
                  <a:gd name="T5" fmla="*/ 2 h 60"/>
                  <a:gd name="T6" fmla="*/ 18 w 38"/>
                  <a:gd name="T7" fmla="*/ 60 h 60"/>
                  <a:gd name="T8" fmla="*/ 12 w 38"/>
                  <a:gd name="T9" fmla="*/ 60 h 60"/>
                  <a:gd name="T10" fmla="*/ 30 w 38"/>
                  <a:gd name="T11" fmla="*/ 8 h 60"/>
                  <a:gd name="T12" fmla="*/ 14 w 38"/>
                  <a:gd name="T13" fmla="*/ 8 h 60"/>
                  <a:gd name="T14" fmla="*/ 10 w 38"/>
                  <a:gd name="T15" fmla="*/ 8 h 60"/>
                  <a:gd name="T16" fmla="*/ 8 w 38"/>
                  <a:gd name="T17" fmla="*/ 8 h 60"/>
                  <a:gd name="T18" fmla="*/ 4 w 38"/>
                  <a:gd name="T19" fmla="*/ 10 h 60"/>
                  <a:gd name="T20" fmla="*/ 2 w 38"/>
                  <a:gd name="T21" fmla="*/ 14 h 60"/>
                  <a:gd name="T22" fmla="*/ 0 w 38"/>
                  <a:gd name="T23" fmla="*/ 14 h 60"/>
                  <a:gd name="T24" fmla="*/ 6 w 38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60"/>
                  <a:gd name="T41" fmla="*/ 38 w 38"/>
                  <a:gd name="T42" fmla="*/ 60 h 6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60">
                    <a:moveTo>
                      <a:pt x="6" y="0"/>
                    </a:moveTo>
                    <a:lnTo>
                      <a:pt x="38" y="0"/>
                    </a:lnTo>
                    <a:lnTo>
                      <a:pt x="38" y="2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30" y="8"/>
                    </a:lnTo>
                    <a:lnTo>
                      <a:pt x="14" y="8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96" name="Rectangle 195"/>
              <p:cNvSpPr>
                <a:spLocks noChangeArrowheads="1"/>
              </p:cNvSpPr>
              <p:nvPr/>
            </p:nvSpPr>
            <p:spPr bwMode="auto">
              <a:xfrm>
                <a:off x="2784" y="276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97" name="Freeform 196"/>
              <p:cNvSpPr>
                <a:spLocks noEditPoints="1"/>
              </p:cNvSpPr>
              <p:nvPr/>
            </p:nvSpPr>
            <p:spPr bwMode="auto">
              <a:xfrm>
                <a:off x="2932" y="2786"/>
                <a:ext cx="36" cy="62"/>
              </a:xfrm>
              <a:custGeom>
                <a:avLst/>
                <a:gdLst>
                  <a:gd name="T0" fmla="*/ 0 w 36"/>
                  <a:gd name="T1" fmla="*/ 32 h 62"/>
                  <a:gd name="T2" fmla="*/ 0 w 36"/>
                  <a:gd name="T3" fmla="*/ 22 h 62"/>
                  <a:gd name="T4" fmla="*/ 4 w 36"/>
                  <a:gd name="T5" fmla="*/ 14 h 62"/>
                  <a:gd name="T6" fmla="*/ 6 w 36"/>
                  <a:gd name="T7" fmla="*/ 8 h 62"/>
                  <a:gd name="T8" fmla="*/ 10 w 36"/>
                  <a:gd name="T9" fmla="*/ 4 h 62"/>
                  <a:gd name="T10" fmla="*/ 14 w 36"/>
                  <a:gd name="T11" fmla="*/ 2 h 62"/>
                  <a:gd name="T12" fmla="*/ 18 w 36"/>
                  <a:gd name="T13" fmla="*/ 0 h 62"/>
                  <a:gd name="T14" fmla="*/ 22 w 36"/>
                  <a:gd name="T15" fmla="*/ 2 h 62"/>
                  <a:gd name="T16" fmla="*/ 26 w 36"/>
                  <a:gd name="T17" fmla="*/ 4 h 62"/>
                  <a:gd name="T18" fmla="*/ 30 w 36"/>
                  <a:gd name="T19" fmla="*/ 8 h 62"/>
                  <a:gd name="T20" fmla="*/ 34 w 36"/>
                  <a:gd name="T21" fmla="*/ 14 h 62"/>
                  <a:gd name="T22" fmla="*/ 36 w 36"/>
                  <a:gd name="T23" fmla="*/ 22 h 62"/>
                  <a:gd name="T24" fmla="*/ 36 w 36"/>
                  <a:gd name="T25" fmla="*/ 30 h 62"/>
                  <a:gd name="T26" fmla="*/ 36 w 36"/>
                  <a:gd name="T27" fmla="*/ 40 h 62"/>
                  <a:gd name="T28" fmla="*/ 34 w 36"/>
                  <a:gd name="T29" fmla="*/ 48 h 62"/>
                  <a:gd name="T30" fmla="*/ 30 w 36"/>
                  <a:gd name="T31" fmla="*/ 54 h 62"/>
                  <a:gd name="T32" fmla="*/ 26 w 36"/>
                  <a:gd name="T33" fmla="*/ 58 h 62"/>
                  <a:gd name="T34" fmla="*/ 22 w 36"/>
                  <a:gd name="T35" fmla="*/ 60 h 62"/>
                  <a:gd name="T36" fmla="*/ 18 w 36"/>
                  <a:gd name="T37" fmla="*/ 62 h 62"/>
                  <a:gd name="T38" fmla="*/ 12 w 36"/>
                  <a:gd name="T39" fmla="*/ 60 h 62"/>
                  <a:gd name="T40" fmla="*/ 8 w 36"/>
                  <a:gd name="T41" fmla="*/ 56 h 62"/>
                  <a:gd name="T42" fmla="*/ 4 w 36"/>
                  <a:gd name="T43" fmla="*/ 52 h 62"/>
                  <a:gd name="T44" fmla="*/ 2 w 36"/>
                  <a:gd name="T45" fmla="*/ 42 h 62"/>
                  <a:gd name="T46" fmla="*/ 0 w 36"/>
                  <a:gd name="T47" fmla="*/ 32 h 62"/>
                  <a:gd name="T48" fmla="*/ 8 w 36"/>
                  <a:gd name="T49" fmla="*/ 32 h 62"/>
                  <a:gd name="T50" fmla="*/ 10 w 36"/>
                  <a:gd name="T51" fmla="*/ 44 h 62"/>
                  <a:gd name="T52" fmla="*/ 12 w 36"/>
                  <a:gd name="T53" fmla="*/ 52 h 62"/>
                  <a:gd name="T54" fmla="*/ 12 w 36"/>
                  <a:gd name="T55" fmla="*/ 56 h 62"/>
                  <a:gd name="T56" fmla="*/ 16 w 36"/>
                  <a:gd name="T57" fmla="*/ 58 h 62"/>
                  <a:gd name="T58" fmla="*/ 18 w 36"/>
                  <a:gd name="T59" fmla="*/ 58 h 62"/>
                  <a:gd name="T60" fmla="*/ 20 w 36"/>
                  <a:gd name="T61" fmla="*/ 58 h 62"/>
                  <a:gd name="T62" fmla="*/ 22 w 36"/>
                  <a:gd name="T63" fmla="*/ 56 h 62"/>
                  <a:gd name="T64" fmla="*/ 24 w 36"/>
                  <a:gd name="T65" fmla="*/ 54 h 62"/>
                  <a:gd name="T66" fmla="*/ 26 w 36"/>
                  <a:gd name="T67" fmla="*/ 50 h 62"/>
                  <a:gd name="T68" fmla="*/ 28 w 36"/>
                  <a:gd name="T69" fmla="*/ 40 h 62"/>
                  <a:gd name="T70" fmla="*/ 28 w 36"/>
                  <a:gd name="T71" fmla="*/ 28 h 62"/>
                  <a:gd name="T72" fmla="*/ 28 w 36"/>
                  <a:gd name="T73" fmla="*/ 20 h 62"/>
                  <a:gd name="T74" fmla="*/ 26 w 36"/>
                  <a:gd name="T75" fmla="*/ 12 h 62"/>
                  <a:gd name="T76" fmla="*/ 24 w 36"/>
                  <a:gd name="T77" fmla="*/ 8 h 62"/>
                  <a:gd name="T78" fmla="*/ 22 w 36"/>
                  <a:gd name="T79" fmla="*/ 6 h 62"/>
                  <a:gd name="T80" fmla="*/ 20 w 36"/>
                  <a:gd name="T81" fmla="*/ 4 h 62"/>
                  <a:gd name="T82" fmla="*/ 18 w 36"/>
                  <a:gd name="T83" fmla="*/ 4 h 62"/>
                  <a:gd name="T84" fmla="*/ 16 w 36"/>
                  <a:gd name="T85" fmla="*/ 4 h 62"/>
                  <a:gd name="T86" fmla="*/ 14 w 36"/>
                  <a:gd name="T87" fmla="*/ 6 h 62"/>
                  <a:gd name="T88" fmla="*/ 10 w 36"/>
                  <a:gd name="T89" fmla="*/ 10 h 62"/>
                  <a:gd name="T90" fmla="*/ 10 w 36"/>
                  <a:gd name="T91" fmla="*/ 18 h 62"/>
                  <a:gd name="T92" fmla="*/ 8 w 36"/>
                  <a:gd name="T93" fmla="*/ 26 h 62"/>
                  <a:gd name="T94" fmla="*/ 8 w 36"/>
                  <a:gd name="T95" fmla="*/ 32 h 6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2"/>
                  <a:gd name="T146" fmla="*/ 36 w 36"/>
                  <a:gd name="T147" fmla="*/ 62 h 6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2">
                    <a:moveTo>
                      <a:pt x="0" y="32"/>
                    </a:moveTo>
                    <a:lnTo>
                      <a:pt x="0" y="22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6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2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2"/>
                    </a:lnTo>
                    <a:lnTo>
                      <a:pt x="2" y="42"/>
                    </a:lnTo>
                    <a:lnTo>
                      <a:pt x="0" y="32"/>
                    </a:lnTo>
                    <a:close/>
                    <a:moveTo>
                      <a:pt x="8" y="32"/>
                    </a:moveTo>
                    <a:lnTo>
                      <a:pt x="10" y="44"/>
                    </a:lnTo>
                    <a:lnTo>
                      <a:pt x="12" y="52"/>
                    </a:lnTo>
                    <a:lnTo>
                      <a:pt x="12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50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10" y="18"/>
                    </a:lnTo>
                    <a:lnTo>
                      <a:pt x="8" y="26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698" name="Rectangle 197"/>
              <p:cNvSpPr>
                <a:spLocks noChangeArrowheads="1"/>
              </p:cNvSpPr>
              <p:nvPr/>
            </p:nvSpPr>
            <p:spPr bwMode="auto">
              <a:xfrm>
                <a:off x="3080" y="276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99" name="Freeform 198"/>
              <p:cNvSpPr>
                <a:spLocks noEditPoints="1"/>
              </p:cNvSpPr>
              <p:nvPr/>
            </p:nvSpPr>
            <p:spPr bwMode="auto">
              <a:xfrm>
                <a:off x="3226" y="2786"/>
                <a:ext cx="36" cy="62"/>
              </a:xfrm>
              <a:custGeom>
                <a:avLst/>
                <a:gdLst>
                  <a:gd name="T0" fmla="*/ 0 w 36"/>
                  <a:gd name="T1" fmla="*/ 32 h 62"/>
                  <a:gd name="T2" fmla="*/ 2 w 36"/>
                  <a:gd name="T3" fmla="*/ 22 h 62"/>
                  <a:gd name="T4" fmla="*/ 4 w 36"/>
                  <a:gd name="T5" fmla="*/ 14 h 62"/>
                  <a:gd name="T6" fmla="*/ 6 w 36"/>
                  <a:gd name="T7" fmla="*/ 8 h 62"/>
                  <a:gd name="T8" fmla="*/ 12 w 36"/>
                  <a:gd name="T9" fmla="*/ 4 h 62"/>
                  <a:gd name="T10" fmla="*/ 14 w 36"/>
                  <a:gd name="T11" fmla="*/ 2 h 62"/>
                  <a:gd name="T12" fmla="*/ 18 w 36"/>
                  <a:gd name="T13" fmla="*/ 0 h 62"/>
                  <a:gd name="T14" fmla="*/ 24 w 36"/>
                  <a:gd name="T15" fmla="*/ 2 h 62"/>
                  <a:gd name="T16" fmla="*/ 26 w 36"/>
                  <a:gd name="T17" fmla="*/ 4 h 62"/>
                  <a:gd name="T18" fmla="*/ 30 w 36"/>
                  <a:gd name="T19" fmla="*/ 8 h 62"/>
                  <a:gd name="T20" fmla="*/ 34 w 36"/>
                  <a:gd name="T21" fmla="*/ 14 h 62"/>
                  <a:gd name="T22" fmla="*/ 36 w 36"/>
                  <a:gd name="T23" fmla="*/ 22 h 62"/>
                  <a:gd name="T24" fmla="*/ 36 w 36"/>
                  <a:gd name="T25" fmla="*/ 30 h 62"/>
                  <a:gd name="T26" fmla="*/ 36 w 36"/>
                  <a:gd name="T27" fmla="*/ 40 h 62"/>
                  <a:gd name="T28" fmla="*/ 34 w 36"/>
                  <a:gd name="T29" fmla="*/ 48 h 62"/>
                  <a:gd name="T30" fmla="*/ 30 w 36"/>
                  <a:gd name="T31" fmla="*/ 54 h 62"/>
                  <a:gd name="T32" fmla="*/ 26 w 36"/>
                  <a:gd name="T33" fmla="*/ 58 h 62"/>
                  <a:gd name="T34" fmla="*/ 22 w 36"/>
                  <a:gd name="T35" fmla="*/ 60 h 62"/>
                  <a:gd name="T36" fmla="*/ 18 w 36"/>
                  <a:gd name="T37" fmla="*/ 62 h 62"/>
                  <a:gd name="T38" fmla="*/ 14 w 36"/>
                  <a:gd name="T39" fmla="*/ 60 h 62"/>
                  <a:gd name="T40" fmla="*/ 8 w 36"/>
                  <a:gd name="T41" fmla="*/ 56 h 62"/>
                  <a:gd name="T42" fmla="*/ 4 w 36"/>
                  <a:gd name="T43" fmla="*/ 52 h 62"/>
                  <a:gd name="T44" fmla="*/ 2 w 36"/>
                  <a:gd name="T45" fmla="*/ 42 h 62"/>
                  <a:gd name="T46" fmla="*/ 0 w 36"/>
                  <a:gd name="T47" fmla="*/ 32 h 62"/>
                  <a:gd name="T48" fmla="*/ 8 w 36"/>
                  <a:gd name="T49" fmla="*/ 32 h 62"/>
                  <a:gd name="T50" fmla="*/ 10 w 36"/>
                  <a:gd name="T51" fmla="*/ 44 h 62"/>
                  <a:gd name="T52" fmla="*/ 12 w 36"/>
                  <a:gd name="T53" fmla="*/ 52 h 62"/>
                  <a:gd name="T54" fmla="*/ 14 w 36"/>
                  <a:gd name="T55" fmla="*/ 56 h 62"/>
                  <a:gd name="T56" fmla="*/ 16 w 36"/>
                  <a:gd name="T57" fmla="*/ 58 h 62"/>
                  <a:gd name="T58" fmla="*/ 18 w 36"/>
                  <a:gd name="T59" fmla="*/ 58 h 62"/>
                  <a:gd name="T60" fmla="*/ 20 w 36"/>
                  <a:gd name="T61" fmla="*/ 58 h 62"/>
                  <a:gd name="T62" fmla="*/ 24 w 36"/>
                  <a:gd name="T63" fmla="*/ 56 h 62"/>
                  <a:gd name="T64" fmla="*/ 26 w 36"/>
                  <a:gd name="T65" fmla="*/ 54 h 62"/>
                  <a:gd name="T66" fmla="*/ 26 w 36"/>
                  <a:gd name="T67" fmla="*/ 50 h 62"/>
                  <a:gd name="T68" fmla="*/ 28 w 36"/>
                  <a:gd name="T69" fmla="*/ 40 h 62"/>
                  <a:gd name="T70" fmla="*/ 28 w 36"/>
                  <a:gd name="T71" fmla="*/ 28 h 62"/>
                  <a:gd name="T72" fmla="*/ 28 w 36"/>
                  <a:gd name="T73" fmla="*/ 20 h 62"/>
                  <a:gd name="T74" fmla="*/ 26 w 36"/>
                  <a:gd name="T75" fmla="*/ 12 h 62"/>
                  <a:gd name="T76" fmla="*/ 26 w 36"/>
                  <a:gd name="T77" fmla="*/ 8 h 62"/>
                  <a:gd name="T78" fmla="*/ 22 w 36"/>
                  <a:gd name="T79" fmla="*/ 6 h 62"/>
                  <a:gd name="T80" fmla="*/ 22 w 36"/>
                  <a:gd name="T81" fmla="*/ 4 h 62"/>
                  <a:gd name="T82" fmla="*/ 18 w 36"/>
                  <a:gd name="T83" fmla="*/ 4 h 62"/>
                  <a:gd name="T84" fmla="*/ 16 w 36"/>
                  <a:gd name="T85" fmla="*/ 4 h 62"/>
                  <a:gd name="T86" fmla="*/ 14 w 36"/>
                  <a:gd name="T87" fmla="*/ 6 h 62"/>
                  <a:gd name="T88" fmla="*/ 12 w 36"/>
                  <a:gd name="T89" fmla="*/ 10 h 62"/>
                  <a:gd name="T90" fmla="*/ 10 w 36"/>
                  <a:gd name="T91" fmla="*/ 18 h 62"/>
                  <a:gd name="T92" fmla="*/ 8 w 36"/>
                  <a:gd name="T93" fmla="*/ 26 h 62"/>
                  <a:gd name="T94" fmla="*/ 8 w 36"/>
                  <a:gd name="T95" fmla="*/ 32 h 6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2"/>
                  <a:gd name="T146" fmla="*/ 36 w 36"/>
                  <a:gd name="T147" fmla="*/ 62 h 6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2">
                    <a:moveTo>
                      <a:pt x="0" y="32"/>
                    </a:moveTo>
                    <a:lnTo>
                      <a:pt x="2" y="22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6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2"/>
                    </a:lnTo>
                    <a:lnTo>
                      <a:pt x="14" y="60"/>
                    </a:lnTo>
                    <a:lnTo>
                      <a:pt x="8" y="56"/>
                    </a:lnTo>
                    <a:lnTo>
                      <a:pt x="4" y="52"/>
                    </a:lnTo>
                    <a:lnTo>
                      <a:pt x="2" y="42"/>
                    </a:lnTo>
                    <a:lnTo>
                      <a:pt x="0" y="32"/>
                    </a:lnTo>
                    <a:close/>
                    <a:moveTo>
                      <a:pt x="8" y="32"/>
                    </a:moveTo>
                    <a:lnTo>
                      <a:pt x="10" y="44"/>
                    </a:lnTo>
                    <a:lnTo>
                      <a:pt x="12" y="52"/>
                    </a:lnTo>
                    <a:lnTo>
                      <a:pt x="14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4" y="56"/>
                    </a:lnTo>
                    <a:lnTo>
                      <a:pt x="26" y="54"/>
                    </a:lnTo>
                    <a:lnTo>
                      <a:pt x="26" y="50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20"/>
                    </a:lnTo>
                    <a:lnTo>
                      <a:pt x="26" y="12"/>
                    </a:lnTo>
                    <a:lnTo>
                      <a:pt x="26" y="8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8"/>
                    </a:lnTo>
                    <a:lnTo>
                      <a:pt x="8" y="26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700" name="Rectangle 199"/>
              <p:cNvSpPr>
                <a:spLocks noChangeArrowheads="1"/>
              </p:cNvSpPr>
              <p:nvPr/>
            </p:nvSpPr>
            <p:spPr bwMode="auto">
              <a:xfrm>
                <a:off x="3528" y="276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01" name="Freeform 200"/>
              <p:cNvSpPr>
                <a:spLocks noEditPoints="1"/>
              </p:cNvSpPr>
              <p:nvPr/>
            </p:nvSpPr>
            <p:spPr bwMode="auto">
              <a:xfrm>
                <a:off x="3670" y="2786"/>
                <a:ext cx="38" cy="62"/>
              </a:xfrm>
              <a:custGeom>
                <a:avLst/>
                <a:gdLst>
                  <a:gd name="T0" fmla="*/ 0 w 38"/>
                  <a:gd name="T1" fmla="*/ 32 h 62"/>
                  <a:gd name="T2" fmla="*/ 2 w 38"/>
                  <a:gd name="T3" fmla="*/ 22 h 62"/>
                  <a:gd name="T4" fmla="*/ 4 w 38"/>
                  <a:gd name="T5" fmla="*/ 14 h 62"/>
                  <a:gd name="T6" fmla="*/ 6 w 38"/>
                  <a:gd name="T7" fmla="*/ 8 h 62"/>
                  <a:gd name="T8" fmla="*/ 12 w 38"/>
                  <a:gd name="T9" fmla="*/ 4 h 62"/>
                  <a:gd name="T10" fmla="*/ 16 w 38"/>
                  <a:gd name="T11" fmla="*/ 2 h 62"/>
                  <a:gd name="T12" fmla="*/ 18 w 38"/>
                  <a:gd name="T13" fmla="*/ 0 h 62"/>
                  <a:gd name="T14" fmla="*/ 24 w 38"/>
                  <a:gd name="T15" fmla="*/ 2 h 62"/>
                  <a:gd name="T16" fmla="*/ 28 w 38"/>
                  <a:gd name="T17" fmla="*/ 4 h 62"/>
                  <a:gd name="T18" fmla="*/ 30 w 38"/>
                  <a:gd name="T19" fmla="*/ 8 h 62"/>
                  <a:gd name="T20" fmla="*/ 34 w 38"/>
                  <a:gd name="T21" fmla="*/ 14 h 62"/>
                  <a:gd name="T22" fmla="*/ 36 w 38"/>
                  <a:gd name="T23" fmla="*/ 22 h 62"/>
                  <a:gd name="T24" fmla="*/ 38 w 38"/>
                  <a:gd name="T25" fmla="*/ 30 h 62"/>
                  <a:gd name="T26" fmla="*/ 36 w 38"/>
                  <a:gd name="T27" fmla="*/ 40 h 62"/>
                  <a:gd name="T28" fmla="*/ 34 w 38"/>
                  <a:gd name="T29" fmla="*/ 48 h 62"/>
                  <a:gd name="T30" fmla="*/ 32 w 38"/>
                  <a:gd name="T31" fmla="*/ 54 h 62"/>
                  <a:gd name="T32" fmla="*/ 28 w 38"/>
                  <a:gd name="T33" fmla="*/ 58 h 62"/>
                  <a:gd name="T34" fmla="*/ 22 w 38"/>
                  <a:gd name="T35" fmla="*/ 60 h 62"/>
                  <a:gd name="T36" fmla="*/ 18 w 38"/>
                  <a:gd name="T37" fmla="*/ 62 h 62"/>
                  <a:gd name="T38" fmla="*/ 14 w 38"/>
                  <a:gd name="T39" fmla="*/ 60 h 62"/>
                  <a:gd name="T40" fmla="*/ 8 w 38"/>
                  <a:gd name="T41" fmla="*/ 56 h 62"/>
                  <a:gd name="T42" fmla="*/ 6 w 38"/>
                  <a:gd name="T43" fmla="*/ 52 h 62"/>
                  <a:gd name="T44" fmla="*/ 2 w 38"/>
                  <a:gd name="T45" fmla="*/ 42 h 62"/>
                  <a:gd name="T46" fmla="*/ 0 w 38"/>
                  <a:gd name="T47" fmla="*/ 32 h 62"/>
                  <a:gd name="T48" fmla="*/ 8 w 38"/>
                  <a:gd name="T49" fmla="*/ 32 h 62"/>
                  <a:gd name="T50" fmla="*/ 10 w 38"/>
                  <a:gd name="T51" fmla="*/ 44 h 62"/>
                  <a:gd name="T52" fmla="*/ 12 w 38"/>
                  <a:gd name="T53" fmla="*/ 52 h 62"/>
                  <a:gd name="T54" fmla="*/ 14 w 38"/>
                  <a:gd name="T55" fmla="*/ 56 h 62"/>
                  <a:gd name="T56" fmla="*/ 16 w 38"/>
                  <a:gd name="T57" fmla="*/ 58 h 62"/>
                  <a:gd name="T58" fmla="*/ 18 w 38"/>
                  <a:gd name="T59" fmla="*/ 58 h 62"/>
                  <a:gd name="T60" fmla="*/ 20 w 38"/>
                  <a:gd name="T61" fmla="*/ 58 h 62"/>
                  <a:gd name="T62" fmla="*/ 24 w 38"/>
                  <a:gd name="T63" fmla="*/ 56 h 62"/>
                  <a:gd name="T64" fmla="*/ 26 w 38"/>
                  <a:gd name="T65" fmla="*/ 54 h 62"/>
                  <a:gd name="T66" fmla="*/ 26 w 38"/>
                  <a:gd name="T67" fmla="*/ 50 h 62"/>
                  <a:gd name="T68" fmla="*/ 28 w 38"/>
                  <a:gd name="T69" fmla="*/ 40 h 62"/>
                  <a:gd name="T70" fmla="*/ 28 w 38"/>
                  <a:gd name="T71" fmla="*/ 28 h 62"/>
                  <a:gd name="T72" fmla="*/ 28 w 38"/>
                  <a:gd name="T73" fmla="*/ 20 h 62"/>
                  <a:gd name="T74" fmla="*/ 26 w 38"/>
                  <a:gd name="T75" fmla="*/ 12 h 62"/>
                  <a:gd name="T76" fmla="*/ 26 w 38"/>
                  <a:gd name="T77" fmla="*/ 8 h 62"/>
                  <a:gd name="T78" fmla="*/ 24 w 38"/>
                  <a:gd name="T79" fmla="*/ 6 h 62"/>
                  <a:gd name="T80" fmla="*/ 22 w 38"/>
                  <a:gd name="T81" fmla="*/ 4 h 62"/>
                  <a:gd name="T82" fmla="*/ 18 w 38"/>
                  <a:gd name="T83" fmla="*/ 4 h 62"/>
                  <a:gd name="T84" fmla="*/ 16 w 38"/>
                  <a:gd name="T85" fmla="*/ 4 h 62"/>
                  <a:gd name="T86" fmla="*/ 14 w 38"/>
                  <a:gd name="T87" fmla="*/ 6 h 62"/>
                  <a:gd name="T88" fmla="*/ 12 w 38"/>
                  <a:gd name="T89" fmla="*/ 10 h 62"/>
                  <a:gd name="T90" fmla="*/ 10 w 38"/>
                  <a:gd name="T91" fmla="*/ 18 h 62"/>
                  <a:gd name="T92" fmla="*/ 10 w 38"/>
                  <a:gd name="T93" fmla="*/ 26 h 62"/>
                  <a:gd name="T94" fmla="*/ 8 w 38"/>
                  <a:gd name="T95" fmla="*/ 32 h 6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"/>
                  <a:gd name="T145" fmla="*/ 0 h 62"/>
                  <a:gd name="T146" fmla="*/ 38 w 38"/>
                  <a:gd name="T147" fmla="*/ 62 h 6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" h="62">
                    <a:moveTo>
                      <a:pt x="0" y="32"/>
                    </a:moveTo>
                    <a:lnTo>
                      <a:pt x="2" y="22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28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8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2" y="54"/>
                    </a:lnTo>
                    <a:lnTo>
                      <a:pt x="28" y="58"/>
                    </a:lnTo>
                    <a:lnTo>
                      <a:pt x="22" y="60"/>
                    </a:lnTo>
                    <a:lnTo>
                      <a:pt x="18" y="62"/>
                    </a:lnTo>
                    <a:lnTo>
                      <a:pt x="14" y="60"/>
                    </a:lnTo>
                    <a:lnTo>
                      <a:pt x="8" y="56"/>
                    </a:lnTo>
                    <a:lnTo>
                      <a:pt x="6" y="52"/>
                    </a:lnTo>
                    <a:lnTo>
                      <a:pt x="2" y="42"/>
                    </a:lnTo>
                    <a:lnTo>
                      <a:pt x="0" y="32"/>
                    </a:lnTo>
                    <a:close/>
                    <a:moveTo>
                      <a:pt x="8" y="32"/>
                    </a:moveTo>
                    <a:lnTo>
                      <a:pt x="10" y="44"/>
                    </a:lnTo>
                    <a:lnTo>
                      <a:pt x="12" y="52"/>
                    </a:lnTo>
                    <a:lnTo>
                      <a:pt x="14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4" y="56"/>
                    </a:lnTo>
                    <a:lnTo>
                      <a:pt x="26" y="54"/>
                    </a:lnTo>
                    <a:lnTo>
                      <a:pt x="26" y="50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20"/>
                    </a:lnTo>
                    <a:lnTo>
                      <a:pt x="26" y="12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8"/>
                    </a:lnTo>
                    <a:lnTo>
                      <a:pt x="10" y="26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702" name="Rectangle 201"/>
              <p:cNvSpPr>
                <a:spLocks noChangeArrowheads="1"/>
              </p:cNvSpPr>
              <p:nvPr/>
            </p:nvSpPr>
            <p:spPr bwMode="auto">
              <a:xfrm>
                <a:off x="3848" y="276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03" name="Freeform 202"/>
              <p:cNvSpPr>
                <a:spLocks noEditPoints="1"/>
              </p:cNvSpPr>
              <p:nvPr/>
            </p:nvSpPr>
            <p:spPr bwMode="auto">
              <a:xfrm>
                <a:off x="3994" y="2786"/>
                <a:ext cx="36" cy="62"/>
              </a:xfrm>
              <a:custGeom>
                <a:avLst/>
                <a:gdLst>
                  <a:gd name="T0" fmla="*/ 0 w 36"/>
                  <a:gd name="T1" fmla="*/ 32 h 62"/>
                  <a:gd name="T2" fmla="*/ 0 w 36"/>
                  <a:gd name="T3" fmla="*/ 22 h 62"/>
                  <a:gd name="T4" fmla="*/ 2 w 36"/>
                  <a:gd name="T5" fmla="*/ 14 h 62"/>
                  <a:gd name="T6" fmla="*/ 6 w 36"/>
                  <a:gd name="T7" fmla="*/ 8 h 62"/>
                  <a:gd name="T8" fmla="*/ 10 w 36"/>
                  <a:gd name="T9" fmla="*/ 4 h 62"/>
                  <a:gd name="T10" fmla="*/ 14 w 36"/>
                  <a:gd name="T11" fmla="*/ 2 h 62"/>
                  <a:gd name="T12" fmla="*/ 18 w 36"/>
                  <a:gd name="T13" fmla="*/ 0 h 62"/>
                  <a:gd name="T14" fmla="*/ 22 w 36"/>
                  <a:gd name="T15" fmla="*/ 2 h 62"/>
                  <a:gd name="T16" fmla="*/ 26 w 36"/>
                  <a:gd name="T17" fmla="*/ 4 h 62"/>
                  <a:gd name="T18" fmla="*/ 30 w 36"/>
                  <a:gd name="T19" fmla="*/ 8 h 62"/>
                  <a:gd name="T20" fmla="*/ 34 w 36"/>
                  <a:gd name="T21" fmla="*/ 14 h 62"/>
                  <a:gd name="T22" fmla="*/ 36 w 36"/>
                  <a:gd name="T23" fmla="*/ 22 h 62"/>
                  <a:gd name="T24" fmla="*/ 36 w 36"/>
                  <a:gd name="T25" fmla="*/ 30 h 62"/>
                  <a:gd name="T26" fmla="*/ 36 w 36"/>
                  <a:gd name="T27" fmla="*/ 40 h 62"/>
                  <a:gd name="T28" fmla="*/ 34 w 36"/>
                  <a:gd name="T29" fmla="*/ 48 h 62"/>
                  <a:gd name="T30" fmla="*/ 30 w 36"/>
                  <a:gd name="T31" fmla="*/ 54 h 62"/>
                  <a:gd name="T32" fmla="*/ 26 w 36"/>
                  <a:gd name="T33" fmla="*/ 58 h 62"/>
                  <a:gd name="T34" fmla="*/ 22 w 36"/>
                  <a:gd name="T35" fmla="*/ 60 h 62"/>
                  <a:gd name="T36" fmla="*/ 18 w 36"/>
                  <a:gd name="T37" fmla="*/ 62 h 62"/>
                  <a:gd name="T38" fmla="*/ 12 w 36"/>
                  <a:gd name="T39" fmla="*/ 60 h 62"/>
                  <a:gd name="T40" fmla="*/ 8 w 36"/>
                  <a:gd name="T41" fmla="*/ 56 h 62"/>
                  <a:gd name="T42" fmla="*/ 4 w 36"/>
                  <a:gd name="T43" fmla="*/ 52 h 62"/>
                  <a:gd name="T44" fmla="*/ 0 w 36"/>
                  <a:gd name="T45" fmla="*/ 42 h 62"/>
                  <a:gd name="T46" fmla="*/ 0 w 36"/>
                  <a:gd name="T47" fmla="*/ 32 h 62"/>
                  <a:gd name="T48" fmla="*/ 8 w 36"/>
                  <a:gd name="T49" fmla="*/ 32 h 62"/>
                  <a:gd name="T50" fmla="*/ 8 w 36"/>
                  <a:gd name="T51" fmla="*/ 44 h 62"/>
                  <a:gd name="T52" fmla="*/ 10 w 36"/>
                  <a:gd name="T53" fmla="*/ 52 h 62"/>
                  <a:gd name="T54" fmla="*/ 12 w 36"/>
                  <a:gd name="T55" fmla="*/ 56 h 62"/>
                  <a:gd name="T56" fmla="*/ 14 w 36"/>
                  <a:gd name="T57" fmla="*/ 58 h 62"/>
                  <a:gd name="T58" fmla="*/ 18 w 36"/>
                  <a:gd name="T59" fmla="*/ 58 h 62"/>
                  <a:gd name="T60" fmla="*/ 20 w 36"/>
                  <a:gd name="T61" fmla="*/ 58 h 62"/>
                  <a:gd name="T62" fmla="*/ 22 w 36"/>
                  <a:gd name="T63" fmla="*/ 56 h 62"/>
                  <a:gd name="T64" fmla="*/ 24 w 36"/>
                  <a:gd name="T65" fmla="*/ 54 h 62"/>
                  <a:gd name="T66" fmla="*/ 26 w 36"/>
                  <a:gd name="T67" fmla="*/ 50 h 62"/>
                  <a:gd name="T68" fmla="*/ 28 w 36"/>
                  <a:gd name="T69" fmla="*/ 40 h 62"/>
                  <a:gd name="T70" fmla="*/ 28 w 36"/>
                  <a:gd name="T71" fmla="*/ 28 h 62"/>
                  <a:gd name="T72" fmla="*/ 28 w 36"/>
                  <a:gd name="T73" fmla="*/ 20 h 62"/>
                  <a:gd name="T74" fmla="*/ 26 w 36"/>
                  <a:gd name="T75" fmla="*/ 12 h 62"/>
                  <a:gd name="T76" fmla="*/ 24 w 36"/>
                  <a:gd name="T77" fmla="*/ 8 h 62"/>
                  <a:gd name="T78" fmla="*/ 22 w 36"/>
                  <a:gd name="T79" fmla="*/ 6 h 62"/>
                  <a:gd name="T80" fmla="*/ 20 w 36"/>
                  <a:gd name="T81" fmla="*/ 4 h 62"/>
                  <a:gd name="T82" fmla="*/ 18 w 36"/>
                  <a:gd name="T83" fmla="*/ 4 h 62"/>
                  <a:gd name="T84" fmla="*/ 16 w 36"/>
                  <a:gd name="T85" fmla="*/ 4 h 62"/>
                  <a:gd name="T86" fmla="*/ 14 w 36"/>
                  <a:gd name="T87" fmla="*/ 6 h 62"/>
                  <a:gd name="T88" fmla="*/ 10 w 36"/>
                  <a:gd name="T89" fmla="*/ 10 h 62"/>
                  <a:gd name="T90" fmla="*/ 10 w 36"/>
                  <a:gd name="T91" fmla="*/ 18 h 62"/>
                  <a:gd name="T92" fmla="*/ 8 w 36"/>
                  <a:gd name="T93" fmla="*/ 26 h 62"/>
                  <a:gd name="T94" fmla="*/ 8 w 36"/>
                  <a:gd name="T95" fmla="*/ 32 h 6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2"/>
                  <a:gd name="T146" fmla="*/ 36 w 36"/>
                  <a:gd name="T147" fmla="*/ 62 h 6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2">
                    <a:moveTo>
                      <a:pt x="0" y="32"/>
                    </a:move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6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2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2"/>
                    </a:lnTo>
                    <a:lnTo>
                      <a:pt x="0" y="42"/>
                    </a:lnTo>
                    <a:lnTo>
                      <a:pt x="0" y="32"/>
                    </a:lnTo>
                    <a:close/>
                    <a:moveTo>
                      <a:pt x="8" y="32"/>
                    </a:moveTo>
                    <a:lnTo>
                      <a:pt x="8" y="44"/>
                    </a:lnTo>
                    <a:lnTo>
                      <a:pt x="10" y="52"/>
                    </a:lnTo>
                    <a:lnTo>
                      <a:pt x="12" y="56"/>
                    </a:lnTo>
                    <a:lnTo>
                      <a:pt x="14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50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10" y="18"/>
                    </a:lnTo>
                    <a:lnTo>
                      <a:pt x="8" y="26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704" name="Rectangle 203"/>
              <p:cNvSpPr>
                <a:spLocks noChangeArrowheads="1"/>
              </p:cNvSpPr>
              <p:nvPr/>
            </p:nvSpPr>
            <p:spPr bwMode="auto">
              <a:xfrm>
                <a:off x="4200" y="276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05" name="Rectangle 204"/>
              <p:cNvSpPr>
                <a:spLocks noChangeArrowheads="1"/>
              </p:cNvSpPr>
              <p:nvPr/>
            </p:nvSpPr>
            <p:spPr bwMode="auto">
              <a:xfrm>
                <a:off x="1552" y="2880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06" name="Freeform 205"/>
              <p:cNvSpPr>
                <a:spLocks/>
              </p:cNvSpPr>
              <p:nvPr/>
            </p:nvSpPr>
            <p:spPr bwMode="auto">
              <a:xfrm>
                <a:off x="1586" y="2894"/>
                <a:ext cx="18" cy="60"/>
              </a:xfrm>
              <a:custGeom>
                <a:avLst/>
                <a:gdLst>
                  <a:gd name="T0" fmla="*/ 14 w 18"/>
                  <a:gd name="T1" fmla="*/ 0 h 60"/>
                  <a:gd name="T2" fmla="*/ 14 w 18"/>
                  <a:gd name="T3" fmla="*/ 52 h 60"/>
                  <a:gd name="T4" fmla="*/ 14 w 18"/>
                  <a:gd name="T5" fmla="*/ 56 h 60"/>
                  <a:gd name="T6" fmla="*/ 14 w 18"/>
                  <a:gd name="T7" fmla="*/ 58 h 60"/>
                  <a:gd name="T8" fmla="*/ 14 w 18"/>
                  <a:gd name="T9" fmla="*/ 58 h 60"/>
                  <a:gd name="T10" fmla="*/ 16 w 18"/>
                  <a:gd name="T11" fmla="*/ 60 h 60"/>
                  <a:gd name="T12" fmla="*/ 16 w 18"/>
                  <a:gd name="T13" fmla="*/ 60 h 60"/>
                  <a:gd name="T14" fmla="*/ 18 w 18"/>
                  <a:gd name="T15" fmla="*/ 60 h 60"/>
                  <a:gd name="T16" fmla="*/ 18 w 18"/>
                  <a:gd name="T17" fmla="*/ 60 h 60"/>
                  <a:gd name="T18" fmla="*/ 0 w 18"/>
                  <a:gd name="T19" fmla="*/ 60 h 60"/>
                  <a:gd name="T20" fmla="*/ 0 w 18"/>
                  <a:gd name="T21" fmla="*/ 60 h 60"/>
                  <a:gd name="T22" fmla="*/ 2 w 18"/>
                  <a:gd name="T23" fmla="*/ 60 h 60"/>
                  <a:gd name="T24" fmla="*/ 4 w 18"/>
                  <a:gd name="T25" fmla="*/ 60 h 60"/>
                  <a:gd name="T26" fmla="*/ 6 w 18"/>
                  <a:gd name="T27" fmla="*/ 58 h 60"/>
                  <a:gd name="T28" fmla="*/ 6 w 18"/>
                  <a:gd name="T29" fmla="*/ 58 h 60"/>
                  <a:gd name="T30" fmla="*/ 6 w 18"/>
                  <a:gd name="T31" fmla="*/ 56 h 60"/>
                  <a:gd name="T32" fmla="*/ 6 w 18"/>
                  <a:gd name="T33" fmla="*/ 52 h 60"/>
                  <a:gd name="T34" fmla="*/ 6 w 18"/>
                  <a:gd name="T35" fmla="*/ 16 h 60"/>
                  <a:gd name="T36" fmla="*/ 6 w 18"/>
                  <a:gd name="T37" fmla="*/ 10 h 60"/>
                  <a:gd name="T38" fmla="*/ 6 w 18"/>
                  <a:gd name="T39" fmla="*/ 8 h 60"/>
                  <a:gd name="T40" fmla="*/ 6 w 18"/>
                  <a:gd name="T41" fmla="*/ 6 h 60"/>
                  <a:gd name="T42" fmla="*/ 6 w 18"/>
                  <a:gd name="T43" fmla="*/ 4 h 60"/>
                  <a:gd name="T44" fmla="*/ 4 w 18"/>
                  <a:gd name="T45" fmla="*/ 4 h 60"/>
                  <a:gd name="T46" fmla="*/ 4 w 18"/>
                  <a:gd name="T47" fmla="*/ 4 h 60"/>
                  <a:gd name="T48" fmla="*/ 2 w 18"/>
                  <a:gd name="T49" fmla="*/ 4 h 60"/>
                  <a:gd name="T50" fmla="*/ 2 w 18"/>
                  <a:gd name="T51" fmla="*/ 6 h 60"/>
                  <a:gd name="T52" fmla="*/ 0 w 18"/>
                  <a:gd name="T53" fmla="*/ 4 h 60"/>
                  <a:gd name="T54" fmla="*/ 12 w 18"/>
                  <a:gd name="T55" fmla="*/ 0 h 60"/>
                  <a:gd name="T56" fmla="*/ 14 w 18"/>
                  <a:gd name="T57" fmla="*/ 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"/>
                  <a:gd name="T88" fmla="*/ 0 h 60"/>
                  <a:gd name="T89" fmla="*/ 18 w 18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" h="60">
                    <a:moveTo>
                      <a:pt x="14" y="0"/>
                    </a:moveTo>
                    <a:lnTo>
                      <a:pt x="14" y="52"/>
                    </a:lnTo>
                    <a:lnTo>
                      <a:pt x="14" y="56"/>
                    </a:lnTo>
                    <a:lnTo>
                      <a:pt x="14" y="58"/>
                    </a:lnTo>
                    <a:lnTo>
                      <a:pt x="16" y="60"/>
                    </a:lnTo>
                    <a:lnTo>
                      <a:pt x="18" y="60"/>
                    </a:lnTo>
                    <a:lnTo>
                      <a:pt x="0" y="60"/>
                    </a:lnTo>
                    <a:lnTo>
                      <a:pt x="2" y="60"/>
                    </a:lnTo>
                    <a:lnTo>
                      <a:pt x="4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6" y="52"/>
                    </a:lnTo>
                    <a:lnTo>
                      <a:pt x="6" y="16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707" name="Freeform 206"/>
              <p:cNvSpPr>
                <a:spLocks/>
              </p:cNvSpPr>
              <p:nvPr/>
            </p:nvSpPr>
            <p:spPr bwMode="auto">
              <a:xfrm>
                <a:off x="1608" y="2916"/>
                <a:ext cx="42" cy="40"/>
              </a:xfrm>
              <a:custGeom>
                <a:avLst/>
                <a:gdLst>
                  <a:gd name="T0" fmla="*/ 38 w 42"/>
                  <a:gd name="T1" fmla="*/ 0 h 40"/>
                  <a:gd name="T2" fmla="*/ 38 w 42"/>
                  <a:gd name="T3" fmla="*/ 24 h 40"/>
                  <a:gd name="T4" fmla="*/ 38 w 42"/>
                  <a:gd name="T5" fmla="*/ 30 h 40"/>
                  <a:gd name="T6" fmla="*/ 38 w 42"/>
                  <a:gd name="T7" fmla="*/ 32 h 40"/>
                  <a:gd name="T8" fmla="*/ 38 w 42"/>
                  <a:gd name="T9" fmla="*/ 34 h 40"/>
                  <a:gd name="T10" fmla="*/ 38 w 42"/>
                  <a:gd name="T11" fmla="*/ 34 h 40"/>
                  <a:gd name="T12" fmla="*/ 38 w 42"/>
                  <a:gd name="T13" fmla="*/ 34 h 40"/>
                  <a:gd name="T14" fmla="*/ 40 w 42"/>
                  <a:gd name="T15" fmla="*/ 34 h 40"/>
                  <a:gd name="T16" fmla="*/ 40 w 42"/>
                  <a:gd name="T17" fmla="*/ 34 h 40"/>
                  <a:gd name="T18" fmla="*/ 42 w 42"/>
                  <a:gd name="T19" fmla="*/ 34 h 40"/>
                  <a:gd name="T20" fmla="*/ 42 w 42"/>
                  <a:gd name="T21" fmla="*/ 36 h 40"/>
                  <a:gd name="T22" fmla="*/ 32 w 42"/>
                  <a:gd name="T23" fmla="*/ 40 h 40"/>
                  <a:gd name="T24" fmla="*/ 30 w 42"/>
                  <a:gd name="T25" fmla="*/ 40 h 40"/>
                  <a:gd name="T26" fmla="*/ 30 w 42"/>
                  <a:gd name="T27" fmla="*/ 32 h 40"/>
                  <a:gd name="T28" fmla="*/ 26 w 42"/>
                  <a:gd name="T29" fmla="*/ 36 h 40"/>
                  <a:gd name="T30" fmla="*/ 22 w 42"/>
                  <a:gd name="T31" fmla="*/ 38 h 40"/>
                  <a:gd name="T32" fmla="*/ 20 w 42"/>
                  <a:gd name="T33" fmla="*/ 40 h 40"/>
                  <a:gd name="T34" fmla="*/ 16 w 42"/>
                  <a:gd name="T35" fmla="*/ 40 h 40"/>
                  <a:gd name="T36" fmla="*/ 14 w 42"/>
                  <a:gd name="T37" fmla="*/ 40 h 40"/>
                  <a:gd name="T38" fmla="*/ 10 w 42"/>
                  <a:gd name="T39" fmla="*/ 38 h 40"/>
                  <a:gd name="T40" fmla="*/ 8 w 42"/>
                  <a:gd name="T41" fmla="*/ 36 h 40"/>
                  <a:gd name="T42" fmla="*/ 8 w 42"/>
                  <a:gd name="T43" fmla="*/ 32 h 40"/>
                  <a:gd name="T44" fmla="*/ 6 w 42"/>
                  <a:gd name="T45" fmla="*/ 30 h 40"/>
                  <a:gd name="T46" fmla="*/ 6 w 42"/>
                  <a:gd name="T47" fmla="*/ 24 h 40"/>
                  <a:gd name="T48" fmla="*/ 6 w 42"/>
                  <a:gd name="T49" fmla="*/ 6 h 40"/>
                  <a:gd name="T50" fmla="*/ 6 w 42"/>
                  <a:gd name="T51" fmla="*/ 4 h 40"/>
                  <a:gd name="T52" fmla="*/ 6 w 42"/>
                  <a:gd name="T53" fmla="*/ 2 h 40"/>
                  <a:gd name="T54" fmla="*/ 4 w 42"/>
                  <a:gd name="T55" fmla="*/ 2 h 40"/>
                  <a:gd name="T56" fmla="*/ 4 w 42"/>
                  <a:gd name="T57" fmla="*/ 0 h 40"/>
                  <a:gd name="T58" fmla="*/ 2 w 42"/>
                  <a:gd name="T59" fmla="*/ 0 h 40"/>
                  <a:gd name="T60" fmla="*/ 0 w 42"/>
                  <a:gd name="T61" fmla="*/ 0 h 40"/>
                  <a:gd name="T62" fmla="*/ 0 w 42"/>
                  <a:gd name="T63" fmla="*/ 0 h 40"/>
                  <a:gd name="T64" fmla="*/ 14 w 42"/>
                  <a:gd name="T65" fmla="*/ 0 h 40"/>
                  <a:gd name="T66" fmla="*/ 14 w 42"/>
                  <a:gd name="T67" fmla="*/ 26 h 40"/>
                  <a:gd name="T68" fmla="*/ 14 w 42"/>
                  <a:gd name="T69" fmla="*/ 30 h 40"/>
                  <a:gd name="T70" fmla="*/ 16 w 42"/>
                  <a:gd name="T71" fmla="*/ 32 h 40"/>
                  <a:gd name="T72" fmla="*/ 18 w 42"/>
                  <a:gd name="T73" fmla="*/ 34 h 40"/>
                  <a:gd name="T74" fmla="*/ 20 w 42"/>
                  <a:gd name="T75" fmla="*/ 34 h 40"/>
                  <a:gd name="T76" fmla="*/ 22 w 42"/>
                  <a:gd name="T77" fmla="*/ 34 h 40"/>
                  <a:gd name="T78" fmla="*/ 24 w 42"/>
                  <a:gd name="T79" fmla="*/ 34 h 40"/>
                  <a:gd name="T80" fmla="*/ 26 w 42"/>
                  <a:gd name="T81" fmla="*/ 32 h 40"/>
                  <a:gd name="T82" fmla="*/ 30 w 42"/>
                  <a:gd name="T83" fmla="*/ 28 h 40"/>
                  <a:gd name="T84" fmla="*/ 30 w 42"/>
                  <a:gd name="T85" fmla="*/ 6 h 40"/>
                  <a:gd name="T86" fmla="*/ 30 w 42"/>
                  <a:gd name="T87" fmla="*/ 4 h 40"/>
                  <a:gd name="T88" fmla="*/ 28 w 42"/>
                  <a:gd name="T89" fmla="*/ 2 h 40"/>
                  <a:gd name="T90" fmla="*/ 28 w 42"/>
                  <a:gd name="T91" fmla="*/ 0 h 40"/>
                  <a:gd name="T92" fmla="*/ 24 w 42"/>
                  <a:gd name="T93" fmla="*/ 0 h 40"/>
                  <a:gd name="T94" fmla="*/ 24 w 42"/>
                  <a:gd name="T95" fmla="*/ 0 h 40"/>
                  <a:gd name="T96" fmla="*/ 38 w 42"/>
                  <a:gd name="T97" fmla="*/ 0 h 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2"/>
                  <a:gd name="T148" fmla="*/ 0 h 40"/>
                  <a:gd name="T149" fmla="*/ 42 w 42"/>
                  <a:gd name="T150" fmla="*/ 40 h 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2" h="40">
                    <a:moveTo>
                      <a:pt x="38" y="0"/>
                    </a:moveTo>
                    <a:lnTo>
                      <a:pt x="38" y="24"/>
                    </a:lnTo>
                    <a:lnTo>
                      <a:pt x="38" y="30"/>
                    </a:lnTo>
                    <a:lnTo>
                      <a:pt x="38" y="32"/>
                    </a:lnTo>
                    <a:lnTo>
                      <a:pt x="38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2" y="36"/>
                    </a:lnTo>
                    <a:lnTo>
                      <a:pt x="32" y="40"/>
                    </a:lnTo>
                    <a:lnTo>
                      <a:pt x="30" y="40"/>
                    </a:lnTo>
                    <a:lnTo>
                      <a:pt x="30" y="32"/>
                    </a:lnTo>
                    <a:lnTo>
                      <a:pt x="26" y="36"/>
                    </a:lnTo>
                    <a:lnTo>
                      <a:pt x="22" y="38"/>
                    </a:lnTo>
                    <a:lnTo>
                      <a:pt x="20" y="40"/>
                    </a:lnTo>
                    <a:lnTo>
                      <a:pt x="16" y="40"/>
                    </a:lnTo>
                    <a:lnTo>
                      <a:pt x="14" y="40"/>
                    </a:lnTo>
                    <a:lnTo>
                      <a:pt x="10" y="38"/>
                    </a:lnTo>
                    <a:lnTo>
                      <a:pt x="8" y="36"/>
                    </a:lnTo>
                    <a:lnTo>
                      <a:pt x="8" y="32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6"/>
                    </a:lnTo>
                    <a:lnTo>
                      <a:pt x="14" y="30"/>
                    </a:lnTo>
                    <a:lnTo>
                      <a:pt x="16" y="32"/>
                    </a:lnTo>
                    <a:lnTo>
                      <a:pt x="18" y="34"/>
                    </a:lnTo>
                    <a:lnTo>
                      <a:pt x="20" y="34"/>
                    </a:lnTo>
                    <a:lnTo>
                      <a:pt x="22" y="34"/>
                    </a:lnTo>
                    <a:lnTo>
                      <a:pt x="24" y="34"/>
                    </a:lnTo>
                    <a:lnTo>
                      <a:pt x="26" y="32"/>
                    </a:lnTo>
                    <a:lnTo>
                      <a:pt x="30" y="28"/>
                    </a:lnTo>
                    <a:lnTo>
                      <a:pt x="30" y="6"/>
                    </a:lnTo>
                    <a:lnTo>
                      <a:pt x="30" y="4"/>
                    </a:lnTo>
                    <a:lnTo>
                      <a:pt x="28" y="2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708" name="Freeform 207"/>
              <p:cNvSpPr>
                <a:spLocks/>
              </p:cNvSpPr>
              <p:nvPr/>
            </p:nvSpPr>
            <p:spPr bwMode="auto">
              <a:xfrm>
                <a:off x="1652" y="2914"/>
                <a:ext cx="42" cy="40"/>
              </a:xfrm>
              <a:custGeom>
                <a:avLst/>
                <a:gdLst>
                  <a:gd name="T0" fmla="*/ 14 w 42"/>
                  <a:gd name="T1" fmla="*/ 10 h 40"/>
                  <a:gd name="T2" fmla="*/ 18 w 42"/>
                  <a:gd name="T3" fmla="*/ 4 h 40"/>
                  <a:gd name="T4" fmla="*/ 22 w 42"/>
                  <a:gd name="T5" fmla="*/ 2 h 40"/>
                  <a:gd name="T6" fmla="*/ 26 w 42"/>
                  <a:gd name="T7" fmla="*/ 0 h 40"/>
                  <a:gd name="T8" fmla="*/ 30 w 42"/>
                  <a:gd name="T9" fmla="*/ 0 h 40"/>
                  <a:gd name="T10" fmla="*/ 32 w 42"/>
                  <a:gd name="T11" fmla="*/ 2 h 40"/>
                  <a:gd name="T12" fmla="*/ 34 w 42"/>
                  <a:gd name="T13" fmla="*/ 4 h 40"/>
                  <a:gd name="T14" fmla="*/ 36 w 42"/>
                  <a:gd name="T15" fmla="*/ 8 h 40"/>
                  <a:gd name="T16" fmla="*/ 36 w 42"/>
                  <a:gd name="T17" fmla="*/ 10 h 40"/>
                  <a:gd name="T18" fmla="*/ 36 w 42"/>
                  <a:gd name="T19" fmla="*/ 16 h 40"/>
                  <a:gd name="T20" fmla="*/ 36 w 42"/>
                  <a:gd name="T21" fmla="*/ 32 h 40"/>
                  <a:gd name="T22" fmla="*/ 38 w 42"/>
                  <a:gd name="T23" fmla="*/ 36 h 40"/>
                  <a:gd name="T24" fmla="*/ 38 w 42"/>
                  <a:gd name="T25" fmla="*/ 38 h 40"/>
                  <a:gd name="T26" fmla="*/ 38 w 42"/>
                  <a:gd name="T27" fmla="*/ 38 h 40"/>
                  <a:gd name="T28" fmla="*/ 38 w 42"/>
                  <a:gd name="T29" fmla="*/ 40 h 40"/>
                  <a:gd name="T30" fmla="*/ 40 w 42"/>
                  <a:gd name="T31" fmla="*/ 40 h 40"/>
                  <a:gd name="T32" fmla="*/ 42 w 42"/>
                  <a:gd name="T33" fmla="*/ 40 h 40"/>
                  <a:gd name="T34" fmla="*/ 42 w 42"/>
                  <a:gd name="T35" fmla="*/ 40 h 40"/>
                  <a:gd name="T36" fmla="*/ 24 w 42"/>
                  <a:gd name="T37" fmla="*/ 40 h 40"/>
                  <a:gd name="T38" fmla="*/ 24 w 42"/>
                  <a:gd name="T39" fmla="*/ 40 h 40"/>
                  <a:gd name="T40" fmla="*/ 24 w 42"/>
                  <a:gd name="T41" fmla="*/ 40 h 40"/>
                  <a:gd name="T42" fmla="*/ 26 w 42"/>
                  <a:gd name="T43" fmla="*/ 40 h 40"/>
                  <a:gd name="T44" fmla="*/ 28 w 42"/>
                  <a:gd name="T45" fmla="*/ 38 h 40"/>
                  <a:gd name="T46" fmla="*/ 28 w 42"/>
                  <a:gd name="T47" fmla="*/ 38 h 40"/>
                  <a:gd name="T48" fmla="*/ 30 w 42"/>
                  <a:gd name="T49" fmla="*/ 36 h 40"/>
                  <a:gd name="T50" fmla="*/ 30 w 42"/>
                  <a:gd name="T51" fmla="*/ 34 h 40"/>
                  <a:gd name="T52" fmla="*/ 30 w 42"/>
                  <a:gd name="T53" fmla="*/ 32 h 40"/>
                  <a:gd name="T54" fmla="*/ 30 w 42"/>
                  <a:gd name="T55" fmla="*/ 16 h 40"/>
                  <a:gd name="T56" fmla="*/ 30 w 42"/>
                  <a:gd name="T57" fmla="*/ 12 h 40"/>
                  <a:gd name="T58" fmla="*/ 28 w 42"/>
                  <a:gd name="T59" fmla="*/ 8 h 40"/>
                  <a:gd name="T60" fmla="*/ 26 w 42"/>
                  <a:gd name="T61" fmla="*/ 6 h 40"/>
                  <a:gd name="T62" fmla="*/ 24 w 42"/>
                  <a:gd name="T63" fmla="*/ 6 h 40"/>
                  <a:gd name="T64" fmla="*/ 18 w 42"/>
                  <a:gd name="T65" fmla="*/ 8 h 40"/>
                  <a:gd name="T66" fmla="*/ 14 w 42"/>
                  <a:gd name="T67" fmla="*/ 12 h 40"/>
                  <a:gd name="T68" fmla="*/ 14 w 42"/>
                  <a:gd name="T69" fmla="*/ 32 h 40"/>
                  <a:gd name="T70" fmla="*/ 14 w 42"/>
                  <a:gd name="T71" fmla="*/ 36 h 40"/>
                  <a:gd name="T72" fmla="*/ 14 w 42"/>
                  <a:gd name="T73" fmla="*/ 38 h 40"/>
                  <a:gd name="T74" fmla="*/ 14 w 42"/>
                  <a:gd name="T75" fmla="*/ 38 h 40"/>
                  <a:gd name="T76" fmla="*/ 14 w 42"/>
                  <a:gd name="T77" fmla="*/ 40 h 40"/>
                  <a:gd name="T78" fmla="*/ 16 w 42"/>
                  <a:gd name="T79" fmla="*/ 40 h 40"/>
                  <a:gd name="T80" fmla="*/ 18 w 42"/>
                  <a:gd name="T81" fmla="*/ 40 h 40"/>
                  <a:gd name="T82" fmla="*/ 18 w 42"/>
                  <a:gd name="T83" fmla="*/ 40 h 40"/>
                  <a:gd name="T84" fmla="*/ 0 w 42"/>
                  <a:gd name="T85" fmla="*/ 40 h 40"/>
                  <a:gd name="T86" fmla="*/ 0 w 42"/>
                  <a:gd name="T87" fmla="*/ 40 h 40"/>
                  <a:gd name="T88" fmla="*/ 2 w 42"/>
                  <a:gd name="T89" fmla="*/ 40 h 40"/>
                  <a:gd name="T90" fmla="*/ 4 w 42"/>
                  <a:gd name="T91" fmla="*/ 40 h 40"/>
                  <a:gd name="T92" fmla="*/ 4 w 42"/>
                  <a:gd name="T93" fmla="*/ 38 h 40"/>
                  <a:gd name="T94" fmla="*/ 6 w 42"/>
                  <a:gd name="T95" fmla="*/ 36 h 40"/>
                  <a:gd name="T96" fmla="*/ 6 w 42"/>
                  <a:gd name="T97" fmla="*/ 32 h 40"/>
                  <a:gd name="T98" fmla="*/ 6 w 42"/>
                  <a:gd name="T99" fmla="*/ 16 h 40"/>
                  <a:gd name="T100" fmla="*/ 6 w 42"/>
                  <a:gd name="T101" fmla="*/ 12 h 40"/>
                  <a:gd name="T102" fmla="*/ 6 w 42"/>
                  <a:gd name="T103" fmla="*/ 8 h 40"/>
                  <a:gd name="T104" fmla="*/ 6 w 42"/>
                  <a:gd name="T105" fmla="*/ 6 h 40"/>
                  <a:gd name="T106" fmla="*/ 4 w 42"/>
                  <a:gd name="T107" fmla="*/ 6 h 40"/>
                  <a:gd name="T108" fmla="*/ 4 w 42"/>
                  <a:gd name="T109" fmla="*/ 6 h 40"/>
                  <a:gd name="T110" fmla="*/ 4 w 42"/>
                  <a:gd name="T111" fmla="*/ 6 h 40"/>
                  <a:gd name="T112" fmla="*/ 2 w 42"/>
                  <a:gd name="T113" fmla="*/ 6 h 40"/>
                  <a:gd name="T114" fmla="*/ 0 w 42"/>
                  <a:gd name="T115" fmla="*/ 6 h 40"/>
                  <a:gd name="T116" fmla="*/ 0 w 42"/>
                  <a:gd name="T117" fmla="*/ 6 h 40"/>
                  <a:gd name="T118" fmla="*/ 12 w 42"/>
                  <a:gd name="T119" fmla="*/ 0 h 40"/>
                  <a:gd name="T120" fmla="*/ 14 w 42"/>
                  <a:gd name="T121" fmla="*/ 0 h 40"/>
                  <a:gd name="T122" fmla="*/ 14 w 42"/>
                  <a:gd name="T123" fmla="*/ 10 h 4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2"/>
                  <a:gd name="T187" fmla="*/ 0 h 40"/>
                  <a:gd name="T188" fmla="*/ 42 w 42"/>
                  <a:gd name="T189" fmla="*/ 40 h 4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2" h="40">
                    <a:moveTo>
                      <a:pt x="14" y="10"/>
                    </a:moveTo>
                    <a:lnTo>
                      <a:pt x="18" y="4"/>
                    </a:lnTo>
                    <a:lnTo>
                      <a:pt x="22" y="2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2" y="2"/>
                    </a:lnTo>
                    <a:lnTo>
                      <a:pt x="34" y="4"/>
                    </a:lnTo>
                    <a:lnTo>
                      <a:pt x="36" y="8"/>
                    </a:lnTo>
                    <a:lnTo>
                      <a:pt x="36" y="10"/>
                    </a:lnTo>
                    <a:lnTo>
                      <a:pt x="36" y="16"/>
                    </a:lnTo>
                    <a:lnTo>
                      <a:pt x="36" y="32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38" y="40"/>
                    </a:lnTo>
                    <a:lnTo>
                      <a:pt x="40" y="40"/>
                    </a:lnTo>
                    <a:lnTo>
                      <a:pt x="42" y="40"/>
                    </a:lnTo>
                    <a:lnTo>
                      <a:pt x="24" y="40"/>
                    </a:lnTo>
                    <a:lnTo>
                      <a:pt x="26" y="40"/>
                    </a:lnTo>
                    <a:lnTo>
                      <a:pt x="28" y="38"/>
                    </a:lnTo>
                    <a:lnTo>
                      <a:pt x="30" y="36"/>
                    </a:lnTo>
                    <a:lnTo>
                      <a:pt x="30" y="34"/>
                    </a:lnTo>
                    <a:lnTo>
                      <a:pt x="30" y="32"/>
                    </a:lnTo>
                    <a:lnTo>
                      <a:pt x="30" y="16"/>
                    </a:lnTo>
                    <a:lnTo>
                      <a:pt x="30" y="12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18" y="8"/>
                    </a:lnTo>
                    <a:lnTo>
                      <a:pt x="14" y="1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8" y="40"/>
                    </a:lnTo>
                    <a:lnTo>
                      <a:pt x="0" y="40"/>
                    </a:lnTo>
                    <a:lnTo>
                      <a:pt x="2" y="40"/>
                    </a:lnTo>
                    <a:lnTo>
                      <a:pt x="4" y="40"/>
                    </a:lnTo>
                    <a:lnTo>
                      <a:pt x="4" y="38"/>
                    </a:lnTo>
                    <a:lnTo>
                      <a:pt x="6" y="36"/>
                    </a:lnTo>
                    <a:lnTo>
                      <a:pt x="6" y="32"/>
                    </a:lnTo>
                    <a:lnTo>
                      <a:pt x="6" y="16"/>
                    </a:lnTo>
                    <a:lnTo>
                      <a:pt x="6" y="12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709" name="Freeform 208"/>
              <p:cNvSpPr>
                <a:spLocks/>
              </p:cNvSpPr>
              <p:nvPr/>
            </p:nvSpPr>
            <p:spPr bwMode="auto">
              <a:xfrm>
                <a:off x="1698" y="2914"/>
                <a:ext cx="32" cy="42"/>
              </a:xfrm>
              <a:custGeom>
                <a:avLst/>
                <a:gdLst>
                  <a:gd name="T0" fmla="*/ 32 w 32"/>
                  <a:gd name="T1" fmla="*/ 24 h 42"/>
                  <a:gd name="T2" fmla="*/ 30 w 32"/>
                  <a:gd name="T3" fmla="*/ 32 h 42"/>
                  <a:gd name="T4" fmla="*/ 26 w 32"/>
                  <a:gd name="T5" fmla="*/ 38 h 42"/>
                  <a:gd name="T6" fmla="*/ 22 w 32"/>
                  <a:gd name="T7" fmla="*/ 40 h 42"/>
                  <a:gd name="T8" fmla="*/ 16 w 32"/>
                  <a:gd name="T9" fmla="*/ 42 h 42"/>
                  <a:gd name="T10" fmla="*/ 10 w 32"/>
                  <a:gd name="T11" fmla="*/ 40 h 42"/>
                  <a:gd name="T12" fmla="*/ 4 w 32"/>
                  <a:gd name="T13" fmla="*/ 36 h 42"/>
                  <a:gd name="T14" fmla="*/ 2 w 32"/>
                  <a:gd name="T15" fmla="*/ 32 h 42"/>
                  <a:gd name="T16" fmla="*/ 0 w 32"/>
                  <a:gd name="T17" fmla="*/ 26 h 42"/>
                  <a:gd name="T18" fmla="*/ 0 w 32"/>
                  <a:gd name="T19" fmla="*/ 22 h 42"/>
                  <a:gd name="T20" fmla="*/ 0 w 32"/>
                  <a:gd name="T21" fmla="*/ 16 h 42"/>
                  <a:gd name="T22" fmla="*/ 2 w 32"/>
                  <a:gd name="T23" fmla="*/ 10 h 42"/>
                  <a:gd name="T24" fmla="*/ 6 w 32"/>
                  <a:gd name="T25" fmla="*/ 6 h 42"/>
                  <a:gd name="T26" fmla="*/ 12 w 32"/>
                  <a:gd name="T27" fmla="*/ 2 h 42"/>
                  <a:gd name="T28" fmla="*/ 18 w 32"/>
                  <a:gd name="T29" fmla="*/ 0 h 42"/>
                  <a:gd name="T30" fmla="*/ 24 w 32"/>
                  <a:gd name="T31" fmla="*/ 2 h 42"/>
                  <a:gd name="T32" fmla="*/ 28 w 32"/>
                  <a:gd name="T33" fmla="*/ 4 h 42"/>
                  <a:gd name="T34" fmla="*/ 30 w 32"/>
                  <a:gd name="T35" fmla="*/ 6 h 42"/>
                  <a:gd name="T36" fmla="*/ 32 w 32"/>
                  <a:gd name="T37" fmla="*/ 10 h 42"/>
                  <a:gd name="T38" fmla="*/ 30 w 32"/>
                  <a:gd name="T39" fmla="*/ 12 h 42"/>
                  <a:gd name="T40" fmla="*/ 30 w 32"/>
                  <a:gd name="T41" fmla="*/ 12 h 42"/>
                  <a:gd name="T42" fmla="*/ 28 w 32"/>
                  <a:gd name="T43" fmla="*/ 14 h 42"/>
                  <a:gd name="T44" fmla="*/ 28 w 32"/>
                  <a:gd name="T45" fmla="*/ 14 h 42"/>
                  <a:gd name="T46" fmla="*/ 26 w 32"/>
                  <a:gd name="T47" fmla="*/ 12 h 42"/>
                  <a:gd name="T48" fmla="*/ 24 w 32"/>
                  <a:gd name="T49" fmla="*/ 12 h 42"/>
                  <a:gd name="T50" fmla="*/ 24 w 32"/>
                  <a:gd name="T51" fmla="*/ 10 h 42"/>
                  <a:gd name="T52" fmla="*/ 22 w 32"/>
                  <a:gd name="T53" fmla="*/ 8 h 42"/>
                  <a:gd name="T54" fmla="*/ 22 w 32"/>
                  <a:gd name="T55" fmla="*/ 6 h 42"/>
                  <a:gd name="T56" fmla="*/ 22 w 32"/>
                  <a:gd name="T57" fmla="*/ 4 h 42"/>
                  <a:gd name="T58" fmla="*/ 20 w 32"/>
                  <a:gd name="T59" fmla="*/ 4 h 42"/>
                  <a:gd name="T60" fmla="*/ 18 w 32"/>
                  <a:gd name="T61" fmla="*/ 4 h 42"/>
                  <a:gd name="T62" fmla="*/ 14 w 32"/>
                  <a:gd name="T63" fmla="*/ 4 h 42"/>
                  <a:gd name="T64" fmla="*/ 10 w 32"/>
                  <a:gd name="T65" fmla="*/ 6 h 42"/>
                  <a:gd name="T66" fmla="*/ 8 w 32"/>
                  <a:gd name="T67" fmla="*/ 12 h 42"/>
                  <a:gd name="T68" fmla="*/ 8 w 32"/>
                  <a:gd name="T69" fmla="*/ 18 h 42"/>
                  <a:gd name="T70" fmla="*/ 8 w 32"/>
                  <a:gd name="T71" fmla="*/ 24 h 42"/>
                  <a:gd name="T72" fmla="*/ 10 w 32"/>
                  <a:gd name="T73" fmla="*/ 30 h 42"/>
                  <a:gd name="T74" fmla="*/ 14 w 32"/>
                  <a:gd name="T75" fmla="*/ 34 h 42"/>
                  <a:gd name="T76" fmla="*/ 20 w 32"/>
                  <a:gd name="T77" fmla="*/ 34 h 42"/>
                  <a:gd name="T78" fmla="*/ 24 w 32"/>
                  <a:gd name="T79" fmla="*/ 34 h 42"/>
                  <a:gd name="T80" fmla="*/ 28 w 32"/>
                  <a:gd name="T81" fmla="*/ 32 h 42"/>
                  <a:gd name="T82" fmla="*/ 30 w 32"/>
                  <a:gd name="T83" fmla="*/ 30 h 42"/>
                  <a:gd name="T84" fmla="*/ 32 w 32"/>
                  <a:gd name="T85" fmla="*/ 24 h 42"/>
                  <a:gd name="T86" fmla="*/ 32 w 32"/>
                  <a:gd name="T87" fmla="*/ 24 h 4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"/>
                  <a:gd name="T133" fmla="*/ 0 h 42"/>
                  <a:gd name="T134" fmla="*/ 32 w 32"/>
                  <a:gd name="T135" fmla="*/ 42 h 4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" h="42">
                    <a:moveTo>
                      <a:pt x="32" y="24"/>
                    </a:moveTo>
                    <a:lnTo>
                      <a:pt x="30" y="32"/>
                    </a:lnTo>
                    <a:lnTo>
                      <a:pt x="26" y="38"/>
                    </a:lnTo>
                    <a:lnTo>
                      <a:pt x="22" y="40"/>
                    </a:lnTo>
                    <a:lnTo>
                      <a:pt x="16" y="42"/>
                    </a:lnTo>
                    <a:lnTo>
                      <a:pt x="10" y="40"/>
                    </a:lnTo>
                    <a:lnTo>
                      <a:pt x="4" y="36"/>
                    </a:lnTo>
                    <a:lnTo>
                      <a:pt x="2" y="32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2" y="10"/>
                    </a:lnTo>
                    <a:lnTo>
                      <a:pt x="30" y="12"/>
                    </a:lnTo>
                    <a:lnTo>
                      <a:pt x="28" y="14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8" y="12"/>
                    </a:lnTo>
                    <a:lnTo>
                      <a:pt x="8" y="18"/>
                    </a:lnTo>
                    <a:lnTo>
                      <a:pt x="8" y="24"/>
                    </a:lnTo>
                    <a:lnTo>
                      <a:pt x="10" y="30"/>
                    </a:lnTo>
                    <a:lnTo>
                      <a:pt x="14" y="34"/>
                    </a:lnTo>
                    <a:lnTo>
                      <a:pt x="20" y="34"/>
                    </a:lnTo>
                    <a:lnTo>
                      <a:pt x="24" y="34"/>
                    </a:lnTo>
                    <a:lnTo>
                      <a:pt x="28" y="32"/>
                    </a:lnTo>
                    <a:lnTo>
                      <a:pt x="30" y="30"/>
                    </a:lnTo>
                    <a:lnTo>
                      <a:pt x="3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710" name="Freeform 209"/>
              <p:cNvSpPr>
                <a:spLocks/>
              </p:cNvSpPr>
              <p:nvPr/>
            </p:nvSpPr>
            <p:spPr bwMode="auto">
              <a:xfrm>
                <a:off x="1736" y="2894"/>
                <a:ext cx="42" cy="60"/>
              </a:xfrm>
              <a:custGeom>
                <a:avLst/>
                <a:gdLst>
                  <a:gd name="T0" fmla="*/ 12 w 42"/>
                  <a:gd name="T1" fmla="*/ 28 h 60"/>
                  <a:gd name="T2" fmla="*/ 20 w 42"/>
                  <a:gd name="T3" fmla="*/ 22 h 60"/>
                  <a:gd name="T4" fmla="*/ 26 w 42"/>
                  <a:gd name="T5" fmla="*/ 20 h 60"/>
                  <a:gd name="T6" fmla="*/ 32 w 42"/>
                  <a:gd name="T7" fmla="*/ 22 h 60"/>
                  <a:gd name="T8" fmla="*/ 36 w 42"/>
                  <a:gd name="T9" fmla="*/ 28 h 60"/>
                  <a:gd name="T10" fmla="*/ 36 w 42"/>
                  <a:gd name="T11" fmla="*/ 38 h 60"/>
                  <a:gd name="T12" fmla="*/ 36 w 42"/>
                  <a:gd name="T13" fmla="*/ 56 h 60"/>
                  <a:gd name="T14" fmla="*/ 38 w 42"/>
                  <a:gd name="T15" fmla="*/ 58 h 60"/>
                  <a:gd name="T16" fmla="*/ 40 w 42"/>
                  <a:gd name="T17" fmla="*/ 60 h 60"/>
                  <a:gd name="T18" fmla="*/ 42 w 42"/>
                  <a:gd name="T19" fmla="*/ 60 h 60"/>
                  <a:gd name="T20" fmla="*/ 24 w 42"/>
                  <a:gd name="T21" fmla="*/ 60 h 60"/>
                  <a:gd name="T22" fmla="*/ 26 w 42"/>
                  <a:gd name="T23" fmla="*/ 60 h 60"/>
                  <a:gd name="T24" fmla="*/ 28 w 42"/>
                  <a:gd name="T25" fmla="*/ 58 h 60"/>
                  <a:gd name="T26" fmla="*/ 28 w 42"/>
                  <a:gd name="T27" fmla="*/ 54 h 60"/>
                  <a:gd name="T28" fmla="*/ 28 w 42"/>
                  <a:gd name="T29" fmla="*/ 38 h 60"/>
                  <a:gd name="T30" fmla="*/ 28 w 42"/>
                  <a:gd name="T31" fmla="*/ 30 h 60"/>
                  <a:gd name="T32" fmla="*/ 26 w 42"/>
                  <a:gd name="T33" fmla="*/ 28 h 60"/>
                  <a:gd name="T34" fmla="*/ 22 w 42"/>
                  <a:gd name="T35" fmla="*/ 26 h 60"/>
                  <a:gd name="T36" fmla="*/ 18 w 42"/>
                  <a:gd name="T37" fmla="*/ 28 h 60"/>
                  <a:gd name="T38" fmla="*/ 12 w 42"/>
                  <a:gd name="T39" fmla="*/ 32 h 60"/>
                  <a:gd name="T40" fmla="*/ 12 w 42"/>
                  <a:gd name="T41" fmla="*/ 56 h 60"/>
                  <a:gd name="T42" fmla="*/ 14 w 42"/>
                  <a:gd name="T43" fmla="*/ 58 h 60"/>
                  <a:gd name="T44" fmla="*/ 16 w 42"/>
                  <a:gd name="T45" fmla="*/ 60 h 60"/>
                  <a:gd name="T46" fmla="*/ 18 w 42"/>
                  <a:gd name="T47" fmla="*/ 60 h 60"/>
                  <a:gd name="T48" fmla="*/ 0 w 42"/>
                  <a:gd name="T49" fmla="*/ 60 h 60"/>
                  <a:gd name="T50" fmla="*/ 4 w 42"/>
                  <a:gd name="T51" fmla="*/ 58 h 60"/>
                  <a:gd name="T52" fmla="*/ 4 w 42"/>
                  <a:gd name="T53" fmla="*/ 58 h 60"/>
                  <a:gd name="T54" fmla="*/ 4 w 42"/>
                  <a:gd name="T55" fmla="*/ 52 h 60"/>
                  <a:gd name="T56" fmla="*/ 4 w 42"/>
                  <a:gd name="T57" fmla="*/ 10 h 60"/>
                  <a:gd name="T58" fmla="*/ 4 w 42"/>
                  <a:gd name="T59" fmla="*/ 6 h 60"/>
                  <a:gd name="T60" fmla="*/ 4 w 42"/>
                  <a:gd name="T61" fmla="*/ 4 h 60"/>
                  <a:gd name="T62" fmla="*/ 2 w 42"/>
                  <a:gd name="T63" fmla="*/ 4 h 60"/>
                  <a:gd name="T64" fmla="*/ 0 w 42"/>
                  <a:gd name="T65" fmla="*/ 4 h 60"/>
                  <a:gd name="T66" fmla="*/ 12 w 42"/>
                  <a:gd name="T67" fmla="*/ 0 h 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"/>
                  <a:gd name="T103" fmla="*/ 0 h 60"/>
                  <a:gd name="T104" fmla="*/ 42 w 42"/>
                  <a:gd name="T105" fmla="*/ 60 h 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" h="60">
                    <a:moveTo>
                      <a:pt x="12" y="0"/>
                    </a:moveTo>
                    <a:lnTo>
                      <a:pt x="12" y="28"/>
                    </a:lnTo>
                    <a:lnTo>
                      <a:pt x="16" y="24"/>
                    </a:lnTo>
                    <a:lnTo>
                      <a:pt x="20" y="22"/>
                    </a:lnTo>
                    <a:lnTo>
                      <a:pt x="22" y="20"/>
                    </a:lnTo>
                    <a:lnTo>
                      <a:pt x="26" y="20"/>
                    </a:lnTo>
                    <a:lnTo>
                      <a:pt x="28" y="22"/>
                    </a:lnTo>
                    <a:lnTo>
                      <a:pt x="32" y="22"/>
                    </a:lnTo>
                    <a:lnTo>
                      <a:pt x="34" y="24"/>
                    </a:lnTo>
                    <a:lnTo>
                      <a:pt x="36" y="28"/>
                    </a:lnTo>
                    <a:lnTo>
                      <a:pt x="36" y="32"/>
                    </a:lnTo>
                    <a:lnTo>
                      <a:pt x="36" y="38"/>
                    </a:lnTo>
                    <a:lnTo>
                      <a:pt x="36" y="52"/>
                    </a:lnTo>
                    <a:lnTo>
                      <a:pt x="36" y="56"/>
                    </a:lnTo>
                    <a:lnTo>
                      <a:pt x="36" y="58"/>
                    </a:lnTo>
                    <a:lnTo>
                      <a:pt x="38" y="58"/>
                    </a:lnTo>
                    <a:lnTo>
                      <a:pt x="38" y="60"/>
                    </a:lnTo>
                    <a:lnTo>
                      <a:pt x="40" y="60"/>
                    </a:lnTo>
                    <a:lnTo>
                      <a:pt x="42" y="60"/>
                    </a:lnTo>
                    <a:lnTo>
                      <a:pt x="24" y="60"/>
                    </a:lnTo>
                    <a:lnTo>
                      <a:pt x="26" y="60"/>
                    </a:lnTo>
                    <a:lnTo>
                      <a:pt x="28" y="58"/>
                    </a:lnTo>
                    <a:lnTo>
                      <a:pt x="28" y="56"/>
                    </a:lnTo>
                    <a:lnTo>
                      <a:pt x="28" y="54"/>
                    </a:lnTo>
                    <a:lnTo>
                      <a:pt x="28" y="52"/>
                    </a:lnTo>
                    <a:lnTo>
                      <a:pt x="28" y="38"/>
                    </a:lnTo>
                    <a:lnTo>
                      <a:pt x="28" y="32"/>
                    </a:lnTo>
                    <a:lnTo>
                      <a:pt x="28" y="30"/>
                    </a:lnTo>
                    <a:lnTo>
                      <a:pt x="28" y="28"/>
                    </a:lnTo>
                    <a:lnTo>
                      <a:pt x="26" y="28"/>
                    </a:lnTo>
                    <a:lnTo>
                      <a:pt x="24" y="26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8" y="28"/>
                    </a:lnTo>
                    <a:lnTo>
                      <a:pt x="16" y="28"/>
                    </a:lnTo>
                    <a:lnTo>
                      <a:pt x="12" y="32"/>
                    </a:lnTo>
                    <a:lnTo>
                      <a:pt x="12" y="52"/>
                    </a:lnTo>
                    <a:lnTo>
                      <a:pt x="12" y="56"/>
                    </a:lnTo>
                    <a:lnTo>
                      <a:pt x="12" y="58"/>
                    </a:lnTo>
                    <a:lnTo>
                      <a:pt x="14" y="58"/>
                    </a:lnTo>
                    <a:lnTo>
                      <a:pt x="14" y="60"/>
                    </a:lnTo>
                    <a:lnTo>
                      <a:pt x="16" y="60"/>
                    </a:lnTo>
                    <a:lnTo>
                      <a:pt x="18" y="60"/>
                    </a:lnTo>
                    <a:lnTo>
                      <a:pt x="0" y="60"/>
                    </a:lnTo>
                    <a:lnTo>
                      <a:pt x="2" y="60"/>
                    </a:lnTo>
                    <a:lnTo>
                      <a:pt x="4" y="58"/>
                    </a:lnTo>
                    <a:lnTo>
                      <a:pt x="4" y="56"/>
                    </a:lnTo>
                    <a:lnTo>
                      <a:pt x="4" y="52"/>
                    </a:lnTo>
                    <a:lnTo>
                      <a:pt x="4" y="16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711" name="Rectangle 210"/>
              <p:cNvSpPr>
                <a:spLocks noChangeArrowheads="1"/>
              </p:cNvSpPr>
              <p:nvPr/>
            </p:nvSpPr>
            <p:spPr bwMode="auto">
              <a:xfrm>
                <a:off x="1888" y="2880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2" name="Rectangle 211"/>
              <p:cNvSpPr>
                <a:spLocks noChangeArrowheads="1"/>
              </p:cNvSpPr>
              <p:nvPr/>
            </p:nvSpPr>
            <p:spPr bwMode="auto">
              <a:xfrm>
                <a:off x="1904" y="2880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3" name="Freeform 212"/>
              <p:cNvSpPr>
                <a:spLocks noEditPoints="1"/>
              </p:cNvSpPr>
              <p:nvPr/>
            </p:nvSpPr>
            <p:spPr bwMode="auto">
              <a:xfrm>
                <a:off x="2048" y="2896"/>
                <a:ext cx="38" cy="58"/>
              </a:xfrm>
              <a:custGeom>
                <a:avLst/>
                <a:gdLst>
                  <a:gd name="T0" fmla="*/ 38 w 38"/>
                  <a:gd name="T1" fmla="*/ 38 h 58"/>
                  <a:gd name="T2" fmla="*/ 38 w 38"/>
                  <a:gd name="T3" fmla="*/ 44 h 58"/>
                  <a:gd name="T4" fmla="*/ 30 w 38"/>
                  <a:gd name="T5" fmla="*/ 44 h 58"/>
                  <a:gd name="T6" fmla="*/ 30 w 38"/>
                  <a:gd name="T7" fmla="*/ 58 h 58"/>
                  <a:gd name="T8" fmla="*/ 22 w 38"/>
                  <a:gd name="T9" fmla="*/ 58 h 58"/>
                  <a:gd name="T10" fmla="*/ 22 w 38"/>
                  <a:gd name="T11" fmla="*/ 44 h 58"/>
                  <a:gd name="T12" fmla="*/ 0 w 38"/>
                  <a:gd name="T13" fmla="*/ 44 h 58"/>
                  <a:gd name="T14" fmla="*/ 0 w 38"/>
                  <a:gd name="T15" fmla="*/ 38 h 58"/>
                  <a:gd name="T16" fmla="*/ 26 w 38"/>
                  <a:gd name="T17" fmla="*/ 0 h 58"/>
                  <a:gd name="T18" fmla="*/ 30 w 38"/>
                  <a:gd name="T19" fmla="*/ 0 h 58"/>
                  <a:gd name="T20" fmla="*/ 30 w 38"/>
                  <a:gd name="T21" fmla="*/ 38 h 58"/>
                  <a:gd name="T22" fmla="*/ 38 w 38"/>
                  <a:gd name="T23" fmla="*/ 38 h 58"/>
                  <a:gd name="T24" fmla="*/ 22 w 38"/>
                  <a:gd name="T25" fmla="*/ 38 h 58"/>
                  <a:gd name="T26" fmla="*/ 22 w 38"/>
                  <a:gd name="T27" fmla="*/ 8 h 58"/>
                  <a:gd name="T28" fmla="*/ 4 w 38"/>
                  <a:gd name="T29" fmla="*/ 38 h 58"/>
                  <a:gd name="T30" fmla="*/ 22 w 38"/>
                  <a:gd name="T31" fmla="*/ 38 h 5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58"/>
                  <a:gd name="T50" fmla="*/ 38 w 38"/>
                  <a:gd name="T51" fmla="*/ 58 h 5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58">
                    <a:moveTo>
                      <a:pt x="38" y="38"/>
                    </a:moveTo>
                    <a:lnTo>
                      <a:pt x="38" y="44"/>
                    </a:lnTo>
                    <a:lnTo>
                      <a:pt x="30" y="44"/>
                    </a:lnTo>
                    <a:lnTo>
                      <a:pt x="30" y="58"/>
                    </a:lnTo>
                    <a:lnTo>
                      <a:pt x="22" y="58"/>
                    </a:lnTo>
                    <a:lnTo>
                      <a:pt x="22" y="44"/>
                    </a:lnTo>
                    <a:lnTo>
                      <a:pt x="0" y="44"/>
                    </a:lnTo>
                    <a:lnTo>
                      <a:pt x="0" y="38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0" y="38"/>
                    </a:lnTo>
                    <a:lnTo>
                      <a:pt x="38" y="38"/>
                    </a:lnTo>
                    <a:close/>
                    <a:moveTo>
                      <a:pt x="22" y="38"/>
                    </a:moveTo>
                    <a:lnTo>
                      <a:pt x="22" y="8"/>
                    </a:lnTo>
                    <a:lnTo>
                      <a:pt x="4" y="38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714" name="Rectangle 213"/>
              <p:cNvSpPr>
                <a:spLocks noChangeArrowheads="1"/>
              </p:cNvSpPr>
              <p:nvPr/>
            </p:nvSpPr>
            <p:spPr bwMode="auto">
              <a:xfrm>
                <a:off x="2152" y="2880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5" name="Freeform 214"/>
              <p:cNvSpPr>
                <a:spLocks noEditPoints="1"/>
              </p:cNvSpPr>
              <p:nvPr/>
            </p:nvSpPr>
            <p:spPr bwMode="auto">
              <a:xfrm>
                <a:off x="2300" y="2896"/>
                <a:ext cx="38" cy="60"/>
              </a:xfrm>
              <a:custGeom>
                <a:avLst/>
                <a:gdLst>
                  <a:gd name="T0" fmla="*/ 0 w 38"/>
                  <a:gd name="T1" fmla="*/ 30 h 60"/>
                  <a:gd name="T2" fmla="*/ 2 w 38"/>
                  <a:gd name="T3" fmla="*/ 20 h 60"/>
                  <a:gd name="T4" fmla="*/ 4 w 38"/>
                  <a:gd name="T5" fmla="*/ 12 h 60"/>
                  <a:gd name="T6" fmla="*/ 8 w 38"/>
                  <a:gd name="T7" fmla="*/ 6 h 60"/>
                  <a:gd name="T8" fmla="*/ 12 w 38"/>
                  <a:gd name="T9" fmla="*/ 2 h 60"/>
                  <a:gd name="T10" fmla="*/ 16 w 38"/>
                  <a:gd name="T11" fmla="*/ 0 h 60"/>
                  <a:gd name="T12" fmla="*/ 20 w 38"/>
                  <a:gd name="T13" fmla="*/ 0 h 60"/>
                  <a:gd name="T14" fmla="*/ 24 w 38"/>
                  <a:gd name="T15" fmla="*/ 0 h 60"/>
                  <a:gd name="T16" fmla="*/ 28 w 38"/>
                  <a:gd name="T17" fmla="*/ 2 h 60"/>
                  <a:gd name="T18" fmla="*/ 32 w 38"/>
                  <a:gd name="T19" fmla="*/ 6 h 60"/>
                  <a:gd name="T20" fmla="*/ 34 w 38"/>
                  <a:gd name="T21" fmla="*/ 12 h 60"/>
                  <a:gd name="T22" fmla="*/ 36 w 38"/>
                  <a:gd name="T23" fmla="*/ 20 h 60"/>
                  <a:gd name="T24" fmla="*/ 38 w 38"/>
                  <a:gd name="T25" fmla="*/ 30 h 60"/>
                  <a:gd name="T26" fmla="*/ 36 w 38"/>
                  <a:gd name="T27" fmla="*/ 38 h 60"/>
                  <a:gd name="T28" fmla="*/ 34 w 38"/>
                  <a:gd name="T29" fmla="*/ 46 h 60"/>
                  <a:gd name="T30" fmla="*/ 32 w 38"/>
                  <a:gd name="T31" fmla="*/ 52 h 60"/>
                  <a:gd name="T32" fmla="*/ 28 w 38"/>
                  <a:gd name="T33" fmla="*/ 56 h 60"/>
                  <a:gd name="T34" fmla="*/ 24 w 38"/>
                  <a:gd name="T35" fmla="*/ 58 h 60"/>
                  <a:gd name="T36" fmla="*/ 18 w 38"/>
                  <a:gd name="T37" fmla="*/ 60 h 60"/>
                  <a:gd name="T38" fmla="*/ 14 w 38"/>
                  <a:gd name="T39" fmla="*/ 58 h 60"/>
                  <a:gd name="T40" fmla="*/ 10 w 38"/>
                  <a:gd name="T41" fmla="*/ 56 h 60"/>
                  <a:gd name="T42" fmla="*/ 6 w 38"/>
                  <a:gd name="T43" fmla="*/ 50 h 60"/>
                  <a:gd name="T44" fmla="*/ 2 w 38"/>
                  <a:gd name="T45" fmla="*/ 40 h 60"/>
                  <a:gd name="T46" fmla="*/ 0 w 38"/>
                  <a:gd name="T47" fmla="*/ 30 h 60"/>
                  <a:gd name="T48" fmla="*/ 10 w 38"/>
                  <a:gd name="T49" fmla="*/ 30 h 60"/>
                  <a:gd name="T50" fmla="*/ 10 w 38"/>
                  <a:gd name="T51" fmla="*/ 42 h 60"/>
                  <a:gd name="T52" fmla="*/ 12 w 38"/>
                  <a:gd name="T53" fmla="*/ 50 h 60"/>
                  <a:gd name="T54" fmla="*/ 14 w 38"/>
                  <a:gd name="T55" fmla="*/ 54 h 60"/>
                  <a:gd name="T56" fmla="*/ 16 w 38"/>
                  <a:gd name="T57" fmla="*/ 56 h 60"/>
                  <a:gd name="T58" fmla="*/ 20 w 38"/>
                  <a:gd name="T59" fmla="*/ 56 h 60"/>
                  <a:gd name="T60" fmla="*/ 22 w 38"/>
                  <a:gd name="T61" fmla="*/ 56 h 60"/>
                  <a:gd name="T62" fmla="*/ 24 w 38"/>
                  <a:gd name="T63" fmla="*/ 54 h 60"/>
                  <a:gd name="T64" fmla="*/ 26 w 38"/>
                  <a:gd name="T65" fmla="*/ 52 h 60"/>
                  <a:gd name="T66" fmla="*/ 28 w 38"/>
                  <a:gd name="T67" fmla="*/ 48 h 60"/>
                  <a:gd name="T68" fmla="*/ 28 w 38"/>
                  <a:gd name="T69" fmla="*/ 38 h 60"/>
                  <a:gd name="T70" fmla="*/ 30 w 38"/>
                  <a:gd name="T71" fmla="*/ 28 h 60"/>
                  <a:gd name="T72" fmla="*/ 28 w 38"/>
                  <a:gd name="T73" fmla="*/ 18 h 60"/>
                  <a:gd name="T74" fmla="*/ 28 w 38"/>
                  <a:gd name="T75" fmla="*/ 10 h 60"/>
                  <a:gd name="T76" fmla="*/ 26 w 38"/>
                  <a:gd name="T77" fmla="*/ 6 h 60"/>
                  <a:gd name="T78" fmla="*/ 24 w 38"/>
                  <a:gd name="T79" fmla="*/ 4 h 60"/>
                  <a:gd name="T80" fmla="*/ 22 w 38"/>
                  <a:gd name="T81" fmla="*/ 2 h 60"/>
                  <a:gd name="T82" fmla="*/ 20 w 38"/>
                  <a:gd name="T83" fmla="*/ 2 h 60"/>
                  <a:gd name="T84" fmla="*/ 16 w 38"/>
                  <a:gd name="T85" fmla="*/ 2 h 60"/>
                  <a:gd name="T86" fmla="*/ 14 w 38"/>
                  <a:gd name="T87" fmla="*/ 4 h 60"/>
                  <a:gd name="T88" fmla="*/ 12 w 38"/>
                  <a:gd name="T89" fmla="*/ 10 h 60"/>
                  <a:gd name="T90" fmla="*/ 10 w 38"/>
                  <a:gd name="T91" fmla="*/ 16 h 60"/>
                  <a:gd name="T92" fmla="*/ 10 w 38"/>
                  <a:gd name="T93" fmla="*/ 24 h 60"/>
                  <a:gd name="T94" fmla="*/ 10 w 38"/>
                  <a:gd name="T95" fmla="*/ 30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"/>
                  <a:gd name="T145" fmla="*/ 0 h 60"/>
                  <a:gd name="T146" fmla="*/ 38 w 38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" h="60">
                    <a:moveTo>
                      <a:pt x="0" y="30"/>
                    </a:moveTo>
                    <a:lnTo>
                      <a:pt x="2" y="20"/>
                    </a:lnTo>
                    <a:lnTo>
                      <a:pt x="4" y="12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6"/>
                    </a:lnTo>
                    <a:lnTo>
                      <a:pt x="34" y="12"/>
                    </a:lnTo>
                    <a:lnTo>
                      <a:pt x="36" y="20"/>
                    </a:lnTo>
                    <a:lnTo>
                      <a:pt x="38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2" y="52"/>
                    </a:lnTo>
                    <a:lnTo>
                      <a:pt x="28" y="56"/>
                    </a:lnTo>
                    <a:lnTo>
                      <a:pt x="24" y="58"/>
                    </a:lnTo>
                    <a:lnTo>
                      <a:pt x="18" y="60"/>
                    </a:lnTo>
                    <a:lnTo>
                      <a:pt x="14" y="58"/>
                    </a:lnTo>
                    <a:lnTo>
                      <a:pt x="10" y="56"/>
                    </a:lnTo>
                    <a:lnTo>
                      <a:pt x="6" y="50"/>
                    </a:lnTo>
                    <a:lnTo>
                      <a:pt x="2" y="40"/>
                    </a:lnTo>
                    <a:lnTo>
                      <a:pt x="0" y="30"/>
                    </a:lnTo>
                    <a:close/>
                    <a:moveTo>
                      <a:pt x="10" y="30"/>
                    </a:moveTo>
                    <a:lnTo>
                      <a:pt x="10" y="42"/>
                    </a:lnTo>
                    <a:lnTo>
                      <a:pt x="12" y="50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20" y="56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52"/>
                    </a:lnTo>
                    <a:lnTo>
                      <a:pt x="28" y="48"/>
                    </a:lnTo>
                    <a:lnTo>
                      <a:pt x="28" y="38"/>
                    </a:lnTo>
                    <a:lnTo>
                      <a:pt x="30" y="28"/>
                    </a:lnTo>
                    <a:lnTo>
                      <a:pt x="28" y="18"/>
                    </a:lnTo>
                    <a:lnTo>
                      <a:pt x="28" y="10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716" name="Rectangle 215"/>
              <p:cNvSpPr>
                <a:spLocks noChangeArrowheads="1"/>
              </p:cNvSpPr>
              <p:nvPr/>
            </p:nvSpPr>
            <p:spPr bwMode="auto">
              <a:xfrm>
                <a:off x="2496" y="2880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7" name="Freeform 216"/>
              <p:cNvSpPr>
                <a:spLocks noEditPoints="1"/>
              </p:cNvSpPr>
              <p:nvPr/>
            </p:nvSpPr>
            <p:spPr bwMode="auto">
              <a:xfrm>
                <a:off x="2638" y="2896"/>
                <a:ext cx="38" cy="60"/>
              </a:xfrm>
              <a:custGeom>
                <a:avLst/>
                <a:gdLst>
                  <a:gd name="T0" fmla="*/ 0 w 38"/>
                  <a:gd name="T1" fmla="*/ 30 h 60"/>
                  <a:gd name="T2" fmla="*/ 2 w 38"/>
                  <a:gd name="T3" fmla="*/ 20 h 60"/>
                  <a:gd name="T4" fmla="*/ 4 w 38"/>
                  <a:gd name="T5" fmla="*/ 12 h 60"/>
                  <a:gd name="T6" fmla="*/ 6 w 38"/>
                  <a:gd name="T7" fmla="*/ 6 h 60"/>
                  <a:gd name="T8" fmla="*/ 12 w 38"/>
                  <a:gd name="T9" fmla="*/ 2 h 60"/>
                  <a:gd name="T10" fmla="*/ 14 w 38"/>
                  <a:gd name="T11" fmla="*/ 0 h 60"/>
                  <a:gd name="T12" fmla="*/ 18 w 38"/>
                  <a:gd name="T13" fmla="*/ 0 h 60"/>
                  <a:gd name="T14" fmla="*/ 24 w 38"/>
                  <a:gd name="T15" fmla="*/ 0 h 60"/>
                  <a:gd name="T16" fmla="*/ 26 w 38"/>
                  <a:gd name="T17" fmla="*/ 2 h 60"/>
                  <a:gd name="T18" fmla="*/ 30 w 38"/>
                  <a:gd name="T19" fmla="*/ 6 h 60"/>
                  <a:gd name="T20" fmla="*/ 34 w 38"/>
                  <a:gd name="T21" fmla="*/ 12 h 60"/>
                  <a:gd name="T22" fmla="*/ 36 w 38"/>
                  <a:gd name="T23" fmla="*/ 20 h 60"/>
                  <a:gd name="T24" fmla="*/ 38 w 38"/>
                  <a:gd name="T25" fmla="*/ 30 h 60"/>
                  <a:gd name="T26" fmla="*/ 36 w 38"/>
                  <a:gd name="T27" fmla="*/ 38 h 60"/>
                  <a:gd name="T28" fmla="*/ 34 w 38"/>
                  <a:gd name="T29" fmla="*/ 46 h 60"/>
                  <a:gd name="T30" fmla="*/ 30 w 38"/>
                  <a:gd name="T31" fmla="*/ 52 h 60"/>
                  <a:gd name="T32" fmla="*/ 26 w 38"/>
                  <a:gd name="T33" fmla="*/ 56 h 60"/>
                  <a:gd name="T34" fmla="*/ 22 w 38"/>
                  <a:gd name="T35" fmla="*/ 58 h 60"/>
                  <a:gd name="T36" fmla="*/ 18 w 38"/>
                  <a:gd name="T37" fmla="*/ 60 h 60"/>
                  <a:gd name="T38" fmla="*/ 14 w 38"/>
                  <a:gd name="T39" fmla="*/ 58 h 60"/>
                  <a:gd name="T40" fmla="*/ 8 w 38"/>
                  <a:gd name="T41" fmla="*/ 56 h 60"/>
                  <a:gd name="T42" fmla="*/ 6 w 38"/>
                  <a:gd name="T43" fmla="*/ 50 h 60"/>
                  <a:gd name="T44" fmla="*/ 2 w 38"/>
                  <a:gd name="T45" fmla="*/ 40 h 60"/>
                  <a:gd name="T46" fmla="*/ 0 w 38"/>
                  <a:gd name="T47" fmla="*/ 30 h 60"/>
                  <a:gd name="T48" fmla="*/ 8 w 38"/>
                  <a:gd name="T49" fmla="*/ 30 h 60"/>
                  <a:gd name="T50" fmla="*/ 10 w 38"/>
                  <a:gd name="T51" fmla="*/ 42 h 60"/>
                  <a:gd name="T52" fmla="*/ 12 w 38"/>
                  <a:gd name="T53" fmla="*/ 50 h 60"/>
                  <a:gd name="T54" fmla="*/ 14 w 38"/>
                  <a:gd name="T55" fmla="*/ 54 h 60"/>
                  <a:gd name="T56" fmla="*/ 16 w 38"/>
                  <a:gd name="T57" fmla="*/ 56 h 60"/>
                  <a:gd name="T58" fmla="*/ 18 w 38"/>
                  <a:gd name="T59" fmla="*/ 56 h 60"/>
                  <a:gd name="T60" fmla="*/ 20 w 38"/>
                  <a:gd name="T61" fmla="*/ 56 h 60"/>
                  <a:gd name="T62" fmla="*/ 24 w 38"/>
                  <a:gd name="T63" fmla="*/ 54 h 60"/>
                  <a:gd name="T64" fmla="*/ 26 w 38"/>
                  <a:gd name="T65" fmla="*/ 52 h 60"/>
                  <a:gd name="T66" fmla="*/ 26 w 38"/>
                  <a:gd name="T67" fmla="*/ 48 h 60"/>
                  <a:gd name="T68" fmla="*/ 28 w 38"/>
                  <a:gd name="T69" fmla="*/ 38 h 60"/>
                  <a:gd name="T70" fmla="*/ 28 w 38"/>
                  <a:gd name="T71" fmla="*/ 28 h 60"/>
                  <a:gd name="T72" fmla="*/ 28 w 38"/>
                  <a:gd name="T73" fmla="*/ 18 h 60"/>
                  <a:gd name="T74" fmla="*/ 26 w 38"/>
                  <a:gd name="T75" fmla="*/ 10 h 60"/>
                  <a:gd name="T76" fmla="*/ 26 w 38"/>
                  <a:gd name="T77" fmla="*/ 6 h 60"/>
                  <a:gd name="T78" fmla="*/ 22 w 38"/>
                  <a:gd name="T79" fmla="*/ 4 h 60"/>
                  <a:gd name="T80" fmla="*/ 22 w 38"/>
                  <a:gd name="T81" fmla="*/ 2 h 60"/>
                  <a:gd name="T82" fmla="*/ 18 w 38"/>
                  <a:gd name="T83" fmla="*/ 2 h 60"/>
                  <a:gd name="T84" fmla="*/ 16 w 38"/>
                  <a:gd name="T85" fmla="*/ 2 h 60"/>
                  <a:gd name="T86" fmla="*/ 14 w 38"/>
                  <a:gd name="T87" fmla="*/ 4 h 60"/>
                  <a:gd name="T88" fmla="*/ 12 w 38"/>
                  <a:gd name="T89" fmla="*/ 10 h 60"/>
                  <a:gd name="T90" fmla="*/ 10 w 38"/>
                  <a:gd name="T91" fmla="*/ 16 h 60"/>
                  <a:gd name="T92" fmla="*/ 10 w 38"/>
                  <a:gd name="T93" fmla="*/ 24 h 60"/>
                  <a:gd name="T94" fmla="*/ 8 w 38"/>
                  <a:gd name="T95" fmla="*/ 30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"/>
                  <a:gd name="T145" fmla="*/ 0 h 60"/>
                  <a:gd name="T146" fmla="*/ 38 w 38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" h="60">
                    <a:moveTo>
                      <a:pt x="0" y="30"/>
                    </a:moveTo>
                    <a:lnTo>
                      <a:pt x="2" y="20"/>
                    </a:lnTo>
                    <a:lnTo>
                      <a:pt x="4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4" y="12"/>
                    </a:lnTo>
                    <a:lnTo>
                      <a:pt x="36" y="20"/>
                    </a:lnTo>
                    <a:lnTo>
                      <a:pt x="38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0" y="52"/>
                    </a:lnTo>
                    <a:lnTo>
                      <a:pt x="26" y="56"/>
                    </a:lnTo>
                    <a:lnTo>
                      <a:pt x="22" y="58"/>
                    </a:lnTo>
                    <a:lnTo>
                      <a:pt x="18" y="60"/>
                    </a:lnTo>
                    <a:lnTo>
                      <a:pt x="14" y="58"/>
                    </a:lnTo>
                    <a:lnTo>
                      <a:pt x="8" y="56"/>
                    </a:lnTo>
                    <a:lnTo>
                      <a:pt x="6" y="50"/>
                    </a:lnTo>
                    <a:lnTo>
                      <a:pt x="2" y="40"/>
                    </a:lnTo>
                    <a:lnTo>
                      <a:pt x="0" y="30"/>
                    </a:lnTo>
                    <a:close/>
                    <a:moveTo>
                      <a:pt x="8" y="30"/>
                    </a:moveTo>
                    <a:lnTo>
                      <a:pt x="10" y="42"/>
                    </a:lnTo>
                    <a:lnTo>
                      <a:pt x="12" y="50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4" y="54"/>
                    </a:lnTo>
                    <a:lnTo>
                      <a:pt x="26" y="52"/>
                    </a:lnTo>
                    <a:lnTo>
                      <a:pt x="26" y="48"/>
                    </a:lnTo>
                    <a:lnTo>
                      <a:pt x="28" y="38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0"/>
                    </a:lnTo>
                    <a:lnTo>
                      <a:pt x="26" y="6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718" name="Rectangle 217"/>
              <p:cNvSpPr>
                <a:spLocks noChangeArrowheads="1"/>
              </p:cNvSpPr>
              <p:nvPr/>
            </p:nvSpPr>
            <p:spPr bwMode="auto">
              <a:xfrm>
                <a:off x="2784" y="2880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9" name="Freeform 218"/>
              <p:cNvSpPr>
                <a:spLocks noEditPoints="1"/>
              </p:cNvSpPr>
              <p:nvPr/>
            </p:nvSpPr>
            <p:spPr bwMode="auto">
              <a:xfrm>
                <a:off x="2932" y="2896"/>
                <a:ext cx="38" cy="60"/>
              </a:xfrm>
              <a:custGeom>
                <a:avLst/>
                <a:gdLst>
                  <a:gd name="T0" fmla="*/ 0 w 38"/>
                  <a:gd name="T1" fmla="*/ 30 h 60"/>
                  <a:gd name="T2" fmla="*/ 2 w 38"/>
                  <a:gd name="T3" fmla="*/ 20 h 60"/>
                  <a:gd name="T4" fmla="*/ 4 w 38"/>
                  <a:gd name="T5" fmla="*/ 12 h 60"/>
                  <a:gd name="T6" fmla="*/ 8 w 38"/>
                  <a:gd name="T7" fmla="*/ 6 h 60"/>
                  <a:gd name="T8" fmla="*/ 12 w 38"/>
                  <a:gd name="T9" fmla="*/ 2 h 60"/>
                  <a:gd name="T10" fmla="*/ 16 w 38"/>
                  <a:gd name="T11" fmla="*/ 0 h 60"/>
                  <a:gd name="T12" fmla="*/ 20 w 38"/>
                  <a:gd name="T13" fmla="*/ 0 h 60"/>
                  <a:gd name="T14" fmla="*/ 24 w 38"/>
                  <a:gd name="T15" fmla="*/ 0 h 60"/>
                  <a:gd name="T16" fmla="*/ 28 w 38"/>
                  <a:gd name="T17" fmla="*/ 2 h 60"/>
                  <a:gd name="T18" fmla="*/ 30 w 38"/>
                  <a:gd name="T19" fmla="*/ 6 h 60"/>
                  <a:gd name="T20" fmla="*/ 34 w 38"/>
                  <a:gd name="T21" fmla="*/ 12 h 60"/>
                  <a:gd name="T22" fmla="*/ 36 w 38"/>
                  <a:gd name="T23" fmla="*/ 20 h 60"/>
                  <a:gd name="T24" fmla="*/ 38 w 38"/>
                  <a:gd name="T25" fmla="*/ 30 h 60"/>
                  <a:gd name="T26" fmla="*/ 36 w 38"/>
                  <a:gd name="T27" fmla="*/ 38 h 60"/>
                  <a:gd name="T28" fmla="*/ 34 w 38"/>
                  <a:gd name="T29" fmla="*/ 46 h 60"/>
                  <a:gd name="T30" fmla="*/ 32 w 38"/>
                  <a:gd name="T31" fmla="*/ 52 h 60"/>
                  <a:gd name="T32" fmla="*/ 28 w 38"/>
                  <a:gd name="T33" fmla="*/ 56 h 60"/>
                  <a:gd name="T34" fmla="*/ 24 w 38"/>
                  <a:gd name="T35" fmla="*/ 58 h 60"/>
                  <a:gd name="T36" fmla="*/ 18 w 38"/>
                  <a:gd name="T37" fmla="*/ 60 h 60"/>
                  <a:gd name="T38" fmla="*/ 14 w 38"/>
                  <a:gd name="T39" fmla="*/ 58 h 60"/>
                  <a:gd name="T40" fmla="*/ 10 w 38"/>
                  <a:gd name="T41" fmla="*/ 56 h 60"/>
                  <a:gd name="T42" fmla="*/ 6 w 38"/>
                  <a:gd name="T43" fmla="*/ 50 h 60"/>
                  <a:gd name="T44" fmla="*/ 2 w 38"/>
                  <a:gd name="T45" fmla="*/ 40 h 60"/>
                  <a:gd name="T46" fmla="*/ 0 w 38"/>
                  <a:gd name="T47" fmla="*/ 30 h 60"/>
                  <a:gd name="T48" fmla="*/ 10 w 38"/>
                  <a:gd name="T49" fmla="*/ 30 h 60"/>
                  <a:gd name="T50" fmla="*/ 10 w 38"/>
                  <a:gd name="T51" fmla="*/ 42 h 60"/>
                  <a:gd name="T52" fmla="*/ 12 w 38"/>
                  <a:gd name="T53" fmla="*/ 50 h 60"/>
                  <a:gd name="T54" fmla="*/ 14 w 38"/>
                  <a:gd name="T55" fmla="*/ 54 h 60"/>
                  <a:gd name="T56" fmla="*/ 16 w 38"/>
                  <a:gd name="T57" fmla="*/ 56 h 60"/>
                  <a:gd name="T58" fmla="*/ 18 w 38"/>
                  <a:gd name="T59" fmla="*/ 56 h 60"/>
                  <a:gd name="T60" fmla="*/ 22 w 38"/>
                  <a:gd name="T61" fmla="*/ 56 h 60"/>
                  <a:gd name="T62" fmla="*/ 24 w 38"/>
                  <a:gd name="T63" fmla="*/ 54 h 60"/>
                  <a:gd name="T64" fmla="*/ 26 w 38"/>
                  <a:gd name="T65" fmla="*/ 52 h 60"/>
                  <a:gd name="T66" fmla="*/ 28 w 38"/>
                  <a:gd name="T67" fmla="*/ 48 h 60"/>
                  <a:gd name="T68" fmla="*/ 28 w 38"/>
                  <a:gd name="T69" fmla="*/ 38 h 60"/>
                  <a:gd name="T70" fmla="*/ 30 w 38"/>
                  <a:gd name="T71" fmla="*/ 28 h 60"/>
                  <a:gd name="T72" fmla="*/ 28 w 38"/>
                  <a:gd name="T73" fmla="*/ 18 h 60"/>
                  <a:gd name="T74" fmla="*/ 28 w 38"/>
                  <a:gd name="T75" fmla="*/ 10 h 60"/>
                  <a:gd name="T76" fmla="*/ 26 w 38"/>
                  <a:gd name="T77" fmla="*/ 6 h 60"/>
                  <a:gd name="T78" fmla="*/ 24 w 38"/>
                  <a:gd name="T79" fmla="*/ 4 h 60"/>
                  <a:gd name="T80" fmla="*/ 22 w 38"/>
                  <a:gd name="T81" fmla="*/ 2 h 60"/>
                  <a:gd name="T82" fmla="*/ 20 w 38"/>
                  <a:gd name="T83" fmla="*/ 2 h 60"/>
                  <a:gd name="T84" fmla="*/ 16 w 38"/>
                  <a:gd name="T85" fmla="*/ 2 h 60"/>
                  <a:gd name="T86" fmla="*/ 14 w 38"/>
                  <a:gd name="T87" fmla="*/ 4 h 60"/>
                  <a:gd name="T88" fmla="*/ 12 w 38"/>
                  <a:gd name="T89" fmla="*/ 10 h 60"/>
                  <a:gd name="T90" fmla="*/ 10 w 38"/>
                  <a:gd name="T91" fmla="*/ 16 h 60"/>
                  <a:gd name="T92" fmla="*/ 10 w 38"/>
                  <a:gd name="T93" fmla="*/ 24 h 60"/>
                  <a:gd name="T94" fmla="*/ 10 w 38"/>
                  <a:gd name="T95" fmla="*/ 30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"/>
                  <a:gd name="T145" fmla="*/ 0 h 60"/>
                  <a:gd name="T146" fmla="*/ 38 w 38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" h="60">
                    <a:moveTo>
                      <a:pt x="0" y="30"/>
                    </a:moveTo>
                    <a:lnTo>
                      <a:pt x="2" y="20"/>
                    </a:lnTo>
                    <a:lnTo>
                      <a:pt x="4" y="12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0" y="6"/>
                    </a:lnTo>
                    <a:lnTo>
                      <a:pt x="34" y="12"/>
                    </a:lnTo>
                    <a:lnTo>
                      <a:pt x="36" y="20"/>
                    </a:lnTo>
                    <a:lnTo>
                      <a:pt x="38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2" y="52"/>
                    </a:lnTo>
                    <a:lnTo>
                      <a:pt x="28" y="56"/>
                    </a:lnTo>
                    <a:lnTo>
                      <a:pt x="24" y="58"/>
                    </a:lnTo>
                    <a:lnTo>
                      <a:pt x="18" y="60"/>
                    </a:lnTo>
                    <a:lnTo>
                      <a:pt x="14" y="58"/>
                    </a:lnTo>
                    <a:lnTo>
                      <a:pt x="10" y="56"/>
                    </a:lnTo>
                    <a:lnTo>
                      <a:pt x="6" y="50"/>
                    </a:lnTo>
                    <a:lnTo>
                      <a:pt x="2" y="40"/>
                    </a:lnTo>
                    <a:lnTo>
                      <a:pt x="0" y="30"/>
                    </a:lnTo>
                    <a:close/>
                    <a:moveTo>
                      <a:pt x="10" y="30"/>
                    </a:moveTo>
                    <a:lnTo>
                      <a:pt x="10" y="42"/>
                    </a:lnTo>
                    <a:lnTo>
                      <a:pt x="12" y="50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52"/>
                    </a:lnTo>
                    <a:lnTo>
                      <a:pt x="28" y="48"/>
                    </a:lnTo>
                    <a:lnTo>
                      <a:pt x="28" y="38"/>
                    </a:lnTo>
                    <a:lnTo>
                      <a:pt x="30" y="28"/>
                    </a:lnTo>
                    <a:lnTo>
                      <a:pt x="28" y="18"/>
                    </a:lnTo>
                    <a:lnTo>
                      <a:pt x="28" y="10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720" name="Rectangle 219"/>
              <p:cNvSpPr>
                <a:spLocks noChangeArrowheads="1"/>
              </p:cNvSpPr>
              <p:nvPr/>
            </p:nvSpPr>
            <p:spPr bwMode="auto">
              <a:xfrm>
                <a:off x="3080" y="2880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1" name="Freeform 220"/>
              <p:cNvSpPr>
                <a:spLocks noEditPoints="1"/>
              </p:cNvSpPr>
              <p:nvPr/>
            </p:nvSpPr>
            <p:spPr bwMode="auto">
              <a:xfrm>
                <a:off x="3228" y="2896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0 h 60"/>
                  <a:gd name="T4" fmla="*/ 2 w 36"/>
                  <a:gd name="T5" fmla="*/ 12 h 60"/>
                  <a:gd name="T6" fmla="*/ 6 w 36"/>
                  <a:gd name="T7" fmla="*/ 6 h 60"/>
                  <a:gd name="T8" fmla="*/ 10 w 36"/>
                  <a:gd name="T9" fmla="*/ 2 h 60"/>
                  <a:gd name="T10" fmla="*/ 14 w 36"/>
                  <a:gd name="T11" fmla="*/ 0 h 60"/>
                  <a:gd name="T12" fmla="*/ 18 w 36"/>
                  <a:gd name="T13" fmla="*/ 0 h 60"/>
                  <a:gd name="T14" fmla="*/ 22 w 36"/>
                  <a:gd name="T15" fmla="*/ 0 h 60"/>
                  <a:gd name="T16" fmla="*/ 26 w 36"/>
                  <a:gd name="T17" fmla="*/ 2 h 60"/>
                  <a:gd name="T18" fmla="*/ 30 w 36"/>
                  <a:gd name="T19" fmla="*/ 6 h 60"/>
                  <a:gd name="T20" fmla="*/ 32 w 36"/>
                  <a:gd name="T21" fmla="*/ 12 h 60"/>
                  <a:gd name="T22" fmla="*/ 36 w 36"/>
                  <a:gd name="T23" fmla="*/ 20 h 60"/>
                  <a:gd name="T24" fmla="*/ 36 w 36"/>
                  <a:gd name="T25" fmla="*/ 30 h 60"/>
                  <a:gd name="T26" fmla="*/ 36 w 36"/>
                  <a:gd name="T27" fmla="*/ 38 h 60"/>
                  <a:gd name="T28" fmla="*/ 32 w 36"/>
                  <a:gd name="T29" fmla="*/ 46 h 60"/>
                  <a:gd name="T30" fmla="*/ 30 w 36"/>
                  <a:gd name="T31" fmla="*/ 52 h 60"/>
                  <a:gd name="T32" fmla="*/ 26 w 36"/>
                  <a:gd name="T33" fmla="*/ 56 h 60"/>
                  <a:gd name="T34" fmla="*/ 22 w 36"/>
                  <a:gd name="T35" fmla="*/ 58 h 60"/>
                  <a:gd name="T36" fmla="*/ 18 w 36"/>
                  <a:gd name="T37" fmla="*/ 60 h 60"/>
                  <a:gd name="T38" fmla="*/ 12 w 36"/>
                  <a:gd name="T39" fmla="*/ 58 h 60"/>
                  <a:gd name="T40" fmla="*/ 8 w 36"/>
                  <a:gd name="T41" fmla="*/ 56 h 60"/>
                  <a:gd name="T42" fmla="*/ 4 w 36"/>
                  <a:gd name="T43" fmla="*/ 50 h 60"/>
                  <a:gd name="T44" fmla="*/ 0 w 36"/>
                  <a:gd name="T45" fmla="*/ 40 h 60"/>
                  <a:gd name="T46" fmla="*/ 0 w 36"/>
                  <a:gd name="T47" fmla="*/ 30 h 60"/>
                  <a:gd name="T48" fmla="*/ 8 w 36"/>
                  <a:gd name="T49" fmla="*/ 30 h 60"/>
                  <a:gd name="T50" fmla="*/ 8 w 36"/>
                  <a:gd name="T51" fmla="*/ 42 h 60"/>
                  <a:gd name="T52" fmla="*/ 10 w 36"/>
                  <a:gd name="T53" fmla="*/ 50 h 60"/>
                  <a:gd name="T54" fmla="*/ 12 w 36"/>
                  <a:gd name="T55" fmla="*/ 54 h 60"/>
                  <a:gd name="T56" fmla="*/ 14 w 36"/>
                  <a:gd name="T57" fmla="*/ 56 h 60"/>
                  <a:gd name="T58" fmla="*/ 18 w 36"/>
                  <a:gd name="T59" fmla="*/ 56 h 60"/>
                  <a:gd name="T60" fmla="*/ 20 w 36"/>
                  <a:gd name="T61" fmla="*/ 56 h 60"/>
                  <a:gd name="T62" fmla="*/ 22 w 36"/>
                  <a:gd name="T63" fmla="*/ 54 h 60"/>
                  <a:gd name="T64" fmla="*/ 24 w 36"/>
                  <a:gd name="T65" fmla="*/ 52 h 60"/>
                  <a:gd name="T66" fmla="*/ 26 w 36"/>
                  <a:gd name="T67" fmla="*/ 48 h 60"/>
                  <a:gd name="T68" fmla="*/ 28 w 36"/>
                  <a:gd name="T69" fmla="*/ 38 h 60"/>
                  <a:gd name="T70" fmla="*/ 28 w 36"/>
                  <a:gd name="T71" fmla="*/ 28 h 60"/>
                  <a:gd name="T72" fmla="*/ 28 w 36"/>
                  <a:gd name="T73" fmla="*/ 18 h 60"/>
                  <a:gd name="T74" fmla="*/ 26 w 36"/>
                  <a:gd name="T75" fmla="*/ 10 h 60"/>
                  <a:gd name="T76" fmla="*/ 24 w 36"/>
                  <a:gd name="T77" fmla="*/ 6 h 60"/>
                  <a:gd name="T78" fmla="*/ 22 w 36"/>
                  <a:gd name="T79" fmla="*/ 4 h 60"/>
                  <a:gd name="T80" fmla="*/ 20 w 36"/>
                  <a:gd name="T81" fmla="*/ 2 h 60"/>
                  <a:gd name="T82" fmla="*/ 18 w 36"/>
                  <a:gd name="T83" fmla="*/ 2 h 60"/>
                  <a:gd name="T84" fmla="*/ 14 w 36"/>
                  <a:gd name="T85" fmla="*/ 2 h 60"/>
                  <a:gd name="T86" fmla="*/ 12 w 36"/>
                  <a:gd name="T87" fmla="*/ 4 h 60"/>
                  <a:gd name="T88" fmla="*/ 10 w 36"/>
                  <a:gd name="T89" fmla="*/ 10 h 60"/>
                  <a:gd name="T90" fmla="*/ 8 w 36"/>
                  <a:gd name="T91" fmla="*/ 16 h 60"/>
                  <a:gd name="T92" fmla="*/ 8 w 36"/>
                  <a:gd name="T93" fmla="*/ 24 h 60"/>
                  <a:gd name="T94" fmla="*/ 8 w 36"/>
                  <a:gd name="T95" fmla="*/ 30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2" y="12"/>
                    </a:lnTo>
                    <a:lnTo>
                      <a:pt x="36" y="20"/>
                    </a:lnTo>
                    <a:lnTo>
                      <a:pt x="36" y="30"/>
                    </a:lnTo>
                    <a:lnTo>
                      <a:pt x="36" y="38"/>
                    </a:lnTo>
                    <a:lnTo>
                      <a:pt x="32" y="46"/>
                    </a:lnTo>
                    <a:lnTo>
                      <a:pt x="30" y="52"/>
                    </a:lnTo>
                    <a:lnTo>
                      <a:pt x="26" y="56"/>
                    </a:lnTo>
                    <a:lnTo>
                      <a:pt x="22" y="58"/>
                    </a:lnTo>
                    <a:lnTo>
                      <a:pt x="18" y="60"/>
                    </a:lnTo>
                    <a:lnTo>
                      <a:pt x="12" y="58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0" y="40"/>
                    </a:lnTo>
                    <a:lnTo>
                      <a:pt x="0" y="30"/>
                    </a:lnTo>
                    <a:close/>
                    <a:moveTo>
                      <a:pt x="8" y="30"/>
                    </a:moveTo>
                    <a:lnTo>
                      <a:pt x="8" y="42"/>
                    </a:lnTo>
                    <a:lnTo>
                      <a:pt x="10" y="50"/>
                    </a:lnTo>
                    <a:lnTo>
                      <a:pt x="12" y="54"/>
                    </a:lnTo>
                    <a:lnTo>
                      <a:pt x="14" y="56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2" y="54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8" y="38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0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10" y="10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722" name="Rectangle 221"/>
              <p:cNvSpPr>
                <a:spLocks noChangeArrowheads="1"/>
              </p:cNvSpPr>
              <p:nvPr/>
            </p:nvSpPr>
            <p:spPr bwMode="auto">
              <a:xfrm>
                <a:off x="3528" y="2880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3" name="Freeform 222"/>
              <p:cNvSpPr>
                <a:spLocks/>
              </p:cNvSpPr>
              <p:nvPr/>
            </p:nvSpPr>
            <p:spPr bwMode="auto">
              <a:xfrm>
                <a:off x="3678" y="2896"/>
                <a:ext cx="22" cy="58"/>
              </a:xfrm>
              <a:custGeom>
                <a:avLst/>
                <a:gdLst>
                  <a:gd name="T0" fmla="*/ 0 w 22"/>
                  <a:gd name="T1" fmla="*/ 6 h 58"/>
                  <a:gd name="T2" fmla="*/ 14 w 22"/>
                  <a:gd name="T3" fmla="*/ 0 h 58"/>
                  <a:gd name="T4" fmla="*/ 16 w 22"/>
                  <a:gd name="T5" fmla="*/ 0 h 58"/>
                  <a:gd name="T6" fmla="*/ 16 w 22"/>
                  <a:gd name="T7" fmla="*/ 48 h 58"/>
                  <a:gd name="T8" fmla="*/ 16 w 22"/>
                  <a:gd name="T9" fmla="*/ 52 h 58"/>
                  <a:gd name="T10" fmla="*/ 16 w 22"/>
                  <a:gd name="T11" fmla="*/ 56 h 58"/>
                  <a:gd name="T12" fmla="*/ 16 w 22"/>
                  <a:gd name="T13" fmla="*/ 56 h 58"/>
                  <a:gd name="T14" fmla="*/ 18 w 22"/>
                  <a:gd name="T15" fmla="*/ 58 h 58"/>
                  <a:gd name="T16" fmla="*/ 20 w 22"/>
                  <a:gd name="T17" fmla="*/ 58 h 58"/>
                  <a:gd name="T18" fmla="*/ 22 w 22"/>
                  <a:gd name="T19" fmla="*/ 58 h 58"/>
                  <a:gd name="T20" fmla="*/ 22 w 22"/>
                  <a:gd name="T21" fmla="*/ 58 h 58"/>
                  <a:gd name="T22" fmla="*/ 0 w 22"/>
                  <a:gd name="T23" fmla="*/ 58 h 58"/>
                  <a:gd name="T24" fmla="*/ 0 w 22"/>
                  <a:gd name="T25" fmla="*/ 58 h 58"/>
                  <a:gd name="T26" fmla="*/ 4 w 22"/>
                  <a:gd name="T27" fmla="*/ 58 h 58"/>
                  <a:gd name="T28" fmla="*/ 6 w 22"/>
                  <a:gd name="T29" fmla="*/ 58 h 58"/>
                  <a:gd name="T30" fmla="*/ 6 w 22"/>
                  <a:gd name="T31" fmla="*/ 56 h 58"/>
                  <a:gd name="T32" fmla="*/ 8 w 22"/>
                  <a:gd name="T33" fmla="*/ 56 h 58"/>
                  <a:gd name="T34" fmla="*/ 8 w 22"/>
                  <a:gd name="T35" fmla="*/ 54 h 58"/>
                  <a:gd name="T36" fmla="*/ 8 w 22"/>
                  <a:gd name="T37" fmla="*/ 48 h 58"/>
                  <a:gd name="T38" fmla="*/ 8 w 22"/>
                  <a:gd name="T39" fmla="*/ 16 h 58"/>
                  <a:gd name="T40" fmla="*/ 8 w 22"/>
                  <a:gd name="T41" fmla="*/ 10 h 58"/>
                  <a:gd name="T42" fmla="*/ 8 w 22"/>
                  <a:gd name="T43" fmla="*/ 8 h 58"/>
                  <a:gd name="T44" fmla="*/ 8 w 22"/>
                  <a:gd name="T45" fmla="*/ 6 h 58"/>
                  <a:gd name="T46" fmla="*/ 6 w 22"/>
                  <a:gd name="T47" fmla="*/ 6 h 58"/>
                  <a:gd name="T48" fmla="*/ 6 w 22"/>
                  <a:gd name="T49" fmla="*/ 6 h 58"/>
                  <a:gd name="T50" fmla="*/ 4 w 22"/>
                  <a:gd name="T51" fmla="*/ 6 h 58"/>
                  <a:gd name="T52" fmla="*/ 2 w 22"/>
                  <a:gd name="T53" fmla="*/ 6 h 58"/>
                  <a:gd name="T54" fmla="*/ 0 w 22"/>
                  <a:gd name="T55" fmla="*/ 6 h 58"/>
                  <a:gd name="T56" fmla="*/ 0 w 22"/>
                  <a:gd name="T57" fmla="*/ 6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2"/>
                  <a:gd name="T88" fmla="*/ 0 h 58"/>
                  <a:gd name="T89" fmla="*/ 22 w 22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2" h="58">
                    <a:moveTo>
                      <a:pt x="0" y="6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16" y="48"/>
                    </a:lnTo>
                    <a:lnTo>
                      <a:pt x="16" y="52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8"/>
                    </a:lnTo>
                    <a:lnTo>
                      <a:pt x="0" y="58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48"/>
                    </a:lnTo>
                    <a:lnTo>
                      <a:pt x="8" y="16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724" name="Rectangle 223"/>
              <p:cNvSpPr>
                <a:spLocks noChangeArrowheads="1"/>
              </p:cNvSpPr>
              <p:nvPr/>
            </p:nvSpPr>
            <p:spPr bwMode="auto">
              <a:xfrm>
                <a:off x="3848" y="2880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5" name="Freeform 224"/>
              <p:cNvSpPr>
                <a:spLocks noEditPoints="1"/>
              </p:cNvSpPr>
              <p:nvPr/>
            </p:nvSpPr>
            <p:spPr bwMode="auto">
              <a:xfrm>
                <a:off x="3994" y="2896"/>
                <a:ext cx="38" cy="60"/>
              </a:xfrm>
              <a:custGeom>
                <a:avLst/>
                <a:gdLst>
                  <a:gd name="T0" fmla="*/ 0 w 38"/>
                  <a:gd name="T1" fmla="*/ 30 h 60"/>
                  <a:gd name="T2" fmla="*/ 2 w 38"/>
                  <a:gd name="T3" fmla="*/ 20 h 60"/>
                  <a:gd name="T4" fmla="*/ 4 w 38"/>
                  <a:gd name="T5" fmla="*/ 12 h 60"/>
                  <a:gd name="T6" fmla="*/ 6 w 38"/>
                  <a:gd name="T7" fmla="*/ 6 h 60"/>
                  <a:gd name="T8" fmla="*/ 12 w 38"/>
                  <a:gd name="T9" fmla="*/ 2 h 60"/>
                  <a:gd name="T10" fmla="*/ 14 w 38"/>
                  <a:gd name="T11" fmla="*/ 0 h 60"/>
                  <a:gd name="T12" fmla="*/ 18 w 38"/>
                  <a:gd name="T13" fmla="*/ 0 h 60"/>
                  <a:gd name="T14" fmla="*/ 24 w 38"/>
                  <a:gd name="T15" fmla="*/ 0 h 60"/>
                  <a:gd name="T16" fmla="*/ 26 w 38"/>
                  <a:gd name="T17" fmla="*/ 2 h 60"/>
                  <a:gd name="T18" fmla="*/ 30 w 38"/>
                  <a:gd name="T19" fmla="*/ 6 h 60"/>
                  <a:gd name="T20" fmla="*/ 34 w 38"/>
                  <a:gd name="T21" fmla="*/ 12 h 60"/>
                  <a:gd name="T22" fmla="*/ 36 w 38"/>
                  <a:gd name="T23" fmla="*/ 20 h 60"/>
                  <a:gd name="T24" fmla="*/ 38 w 38"/>
                  <a:gd name="T25" fmla="*/ 30 h 60"/>
                  <a:gd name="T26" fmla="*/ 36 w 38"/>
                  <a:gd name="T27" fmla="*/ 38 h 60"/>
                  <a:gd name="T28" fmla="*/ 34 w 38"/>
                  <a:gd name="T29" fmla="*/ 46 h 60"/>
                  <a:gd name="T30" fmla="*/ 30 w 38"/>
                  <a:gd name="T31" fmla="*/ 52 h 60"/>
                  <a:gd name="T32" fmla="*/ 26 w 38"/>
                  <a:gd name="T33" fmla="*/ 56 h 60"/>
                  <a:gd name="T34" fmla="*/ 22 w 38"/>
                  <a:gd name="T35" fmla="*/ 58 h 60"/>
                  <a:gd name="T36" fmla="*/ 18 w 38"/>
                  <a:gd name="T37" fmla="*/ 60 h 60"/>
                  <a:gd name="T38" fmla="*/ 14 w 38"/>
                  <a:gd name="T39" fmla="*/ 58 h 60"/>
                  <a:gd name="T40" fmla="*/ 8 w 38"/>
                  <a:gd name="T41" fmla="*/ 56 h 60"/>
                  <a:gd name="T42" fmla="*/ 6 w 38"/>
                  <a:gd name="T43" fmla="*/ 50 h 60"/>
                  <a:gd name="T44" fmla="*/ 2 w 38"/>
                  <a:gd name="T45" fmla="*/ 40 h 60"/>
                  <a:gd name="T46" fmla="*/ 0 w 38"/>
                  <a:gd name="T47" fmla="*/ 30 h 60"/>
                  <a:gd name="T48" fmla="*/ 8 w 38"/>
                  <a:gd name="T49" fmla="*/ 30 h 60"/>
                  <a:gd name="T50" fmla="*/ 10 w 38"/>
                  <a:gd name="T51" fmla="*/ 42 h 60"/>
                  <a:gd name="T52" fmla="*/ 12 w 38"/>
                  <a:gd name="T53" fmla="*/ 50 h 60"/>
                  <a:gd name="T54" fmla="*/ 14 w 38"/>
                  <a:gd name="T55" fmla="*/ 54 h 60"/>
                  <a:gd name="T56" fmla="*/ 16 w 38"/>
                  <a:gd name="T57" fmla="*/ 56 h 60"/>
                  <a:gd name="T58" fmla="*/ 18 w 38"/>
                  <a:gd name="T59" fmla="*/ 56 h 60"/>
                  <a:gd name="T60" fmla="*/ 20 w 38"/>
                  <a:gd name="T61" fmla="*/ 56 h 60"/>
                  <a:gd name="T62" fmla="*/ 24 w 38"/>
                  <a:gd name="T63" fmla="*/ 54 h 60"/>
                  <a:gd name="T64" fmla="*/ 26 w 38"/>
                  <a:gd name="T65" fmla="*/ 52 h 60"/>
                  <a:gd name="T66" fmla="*/ 26 w 38"/>
                  <a:gd name="T67" fmla="*/ 48 h 60"/>
                  <a:gd name="T68" fmla="*/ 28 w 38"/>
                  <a:gd name="T69" fmla="*/ 38 h 60"/>
                  <a:gd name="T70" fmla="*/ 28 w 38"/>
                  <a:gd name="T71" fmla="*/ 28 h 60"/>
                  <a:gd name="T72" fmla="*/ 28 w 38"/>
                  <a:gd name="T73" fmla="*/ 18 h 60"/>
                  <a:gd name="T74" fmla="*/ 26 w 38"/>
                  <a:gd name="T75" fmla="*/ 10 h 60"/>
                  <a:gd name="T76" fmla="*/ 26 w 38"/>
                  <a:gd name="T77" fmla="*/ 6 h 60"/>
                  <a:gd name="T78" fmla="*/ 22 w 38"/>
                  <a:gd name="T79" fmla="*/ 4 h 60"/>
                  <a:gd name="T80" fmla="*/ 22 w 38"/>
                  <a:gd name="T81" fmla="*/ 2 h 60"/>
                  <a:gd name="T82" fmla="*/ 18 w 38"/>
                  <a:gd name="T83" fmla="*/ 2 h 60"/>
                  <a:gd name="T84" fmla="*/ 16 w 38"/>
                  <a:gd name="T85" fmla="*/ 2 h 60"/>
                  <a:gd name="T86" fmla="*/ 14 w 38"/>
                  <a:gd name="T87" fmla="*/ 4 h 60"/>
                  <a:gd name="T88" fmla="*/ 12 w 38"/>
                  <a:gd name="T89" fmla="*/ 10 h 60"/>
                  <a:gd name="T90" fmla="*/ 10 w 38"/>
                  <a:gd name="T91" fmla="*/ 16 h 60"/>
                  <a:gd name="T92" fmla="*/ 10 w 38"/>
                  <a:gd name="T93" fmla="*/ 24 h 60"/>
                  <a:gd name="T94" fmla="*/ 8 w 38"/>
                  <a:gd name="T95" fmla="*/ 30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"/>
                  <a:gd name="T145" fmla="*/ 0 h 60"/>
                  <a:gd name="T146" fmla="*/ 38 w 38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" h="60">
                    <a:moveTo>
                      <a:pt x="0" y="30"/>
                    </a:moveTo>
                    <a:lnTo>
                      <a:pt x="2" y="20"/>
                    </a:lnTo>
                    <a:lnTo>
                      <a:pt x="4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4" y="12"/>
                    </a:lnTo>
                    <a:lnTo>
                      <a:pt x="36" y="20"/>
                    </a:lnTo>
                    <a:lnTo>
                      <a:pt x="38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0" y="52"/>
                    </a:lnTo>
                    <a:lnTo>
                      <a:pt x="26" y="56"/>
                    </a:lnTo>
                    <a:lnTo>
                      <a:pt x="22" y="58"/>
                    </a:lnTo>
                    <a:lnTo>
                      <a:pt x="18" y="60"/>
                    </a:lnTo>
                    <a:lnTo>
                      <a:pt x="14" y="58"/>
                    </a:lnTo>
                    <a:lnTo>
                      <a:pt x="8" y="56"/>
                    </a:lnTo>
                    <a:lnTo>
                      <a:pt x="6" y="50"/>
                    </a:lnTo>
                    <a:lnTo>
                      <a:pt x="2" y="40"/>
                    </a:lnTo>
                    <a:lnTo>
                      <a:pt x="0" y="30"/>
                    </a:lnTo>
                    <a:close/>
                    <a:moveTo>
                      <a:pt x="8" y="30"/>
                    </a:moveTo>
                    <a:lnTo>
                      <a:pt x="10" y="42"/>
                    </a:lnTo>
                    <a:lnTo>
                      <a:pt x="12" y="50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4" y="54"/>
                    </a:lnTo>
                    <a:lnTo>
                      <a:pt x="26" y="52"/>
                    </a:lnTo>
                    <a:lnTo>
                      <a:pt x="26" y="48"/>
                    </a:lnTo>
                    <a:lnTo>
                      <a:pt x="28" y="38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0"/>
                    </a:lnTo>
                    <a:lnTo>
                      <a:pt x="26" y="6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21524" name="Rectangle 225"/>
            <p:cNvSpPr>
              <a:spLocks noChangeArrowheads="1"/>
            </p:cNvSpPr>
            <p:nvPr/>
          </p:nvSpPr>
          <p:spPr bwMode="auto">
            <a:xfrm>
              <a:off x="4200" y="2880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Rectangle 226"/>
            <p:cNvSpPr>
              <a:spLocks noChangeArrowheads="1"/>
            </p:cNvSpPr>
            <p:nvPr/>
          </p:nvSpPr>
          <p:spPr bwMode="auto">
            <a:xfrm>
              <a:off x="1552" y="2984"/>
              <a:ext cx="2650" cy="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8563" name="Rectangle 227"/>
          <p:cNvSpPr>
            <a:spLocks noChangeArrowheads="1"/>
          </p:cNvSpPr>
          <p:nvPr/>
        </p:nvSpPr>
        <p:spPr bwMode="auto">
          <a:xfrm>
            <a:off x="228600" y="16764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Counts</a:t>
            </a:r>
            <a:endParaRPr lang="en-US" sz="2800">
              <a:latin typeface="Comic Sans MS" pitchFamily="66" charset="0"/>
            </a:endParaRPr>
          </a:p>
        </p:txBody>
      </p:sp>
      <p:graphicFrame>
        <p:nvGraphicFramePr>
          <p:cNvPr id="21509" name="Object 229"/>
          <p:cNvGraphicFramePr>
            <a:graphicFrameLocks noChangeAspect="1"/>
          </p:cNvGraphicFramePr>
          <p:nvPr/>
        </p:nvGraphicFramePr>
        <p:xfrm>
          <a:off x="2133600" y="685800"/>
          <a:ext cx="482600" cy="331788"/>
        </p:xfrm>
        <a:graphic>
          <a:graphicData uri="http://schemas.openxmlformats.org/presentationml/2006/ole">
            <p:oleObj spid="_x0000_s191493" name="Equation" r:id="rId7" imgW="203040" imgH="139680" progId="Equation.3">
              <p:embed/>
            </p:oleObj>
          </a:graphicData>
        </a:graphic>
      </p:graphicFrame>
      <p:graphicFrame>
        <p:nvGraphicFramePr>
          <p:cNvPr id="21510" name="Object 230"/>
          <p:cNvGraphicFramePr>
            <a:graphicFrameLocks noChangeAspect="1"/>
          </p:cNvGraphicFramePr>
          <p:nvPr/>
        </p:nvGraphicFramePr>
        <p:xfrm>
          <a:off x="990600" y="1371600"/>
          <a:ext cx="842963" cy="357188"/>
        </p:xfrm>
        <a:graphic>
          <a:graphicData uri="http://schemas.openxmlformats.org/presentationml/2006/ole">
            <p:oleObj spid="_x0000_s191494" name="Equation" r:id="rId8" imgW="330120" imgH="139680" progId="Equation.3">
              <p:embed/>
            </p:oleObj>
          </a:graphicData>
        </a:graphic>
      </p:graphicFrame>
      <p:sp>
        <p:nvSpPr>
          <p:cNvPr id="21520" name="Line 231"/>
          <p:cNvSpPr>
            <a:spLocks noChangeShapeType="1"/>
          </p:cNvSpPr>
          <p:nvPr/>
        </p:nvSpPr>
        <p:spPr bwMode="auto">
          <a:xfrm>
            <a:off x="8077200" y="1143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1" name="Line 232"/>
          <p:cNvSpPr>
            <a:spLocks noChangeShapeType="1"/>
          </p:cNvSpPr>
          <p:nvPr/>
        </p:nvSpPr>
        <p:spPr bwMode="auto">
          <a:xfrm>
            <a:off x="1981200" y="3200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56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502, Lecture 14</a:t>
            </a:r>
            <a:endParaRPr lang="en-US"/>
          </a:p>
        </p:txBody>
      </p:sp>
      <p:sp>
        <p:nvSpPr>
          <p:cNvPr id="22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4551B8-38FB-44DD-81EE-077D60377CBA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2253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BERP Original vs. Add-one smoothed Counts</a:t>
            </a: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371600" y="1143000"/>
            <a:ext cx="6165850" cy="2085975"/>
            <a:chOff x="1544" y="2092"/>
            <a:chExt cx="2672" cy="904"/>
          </a:xfrm>
        </p:grpSpPr>
        <p:sp>
          <p:nvSpPr>
            <p:cNvPr id="22810" name="AutoShape 4"/>
            <p:cNvSpPr>
              <a:spLocks noChangeAspect="1" noChangeArrowheads="1" noTextEdit="1"/>
            </p:cNvSpPr>
            <p:nvPr/>
          </p:nvSpPr>
          <p:spPr bwMode="auto">
            <a:xfrm>
              <a:off x="1544" y="2092"/>
              <a:ext cx="2672" cy="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544" y="2092"/>
              <a:ext cx="2672" cy="904"/>
              <a:chOff x="1544" y="2092"/>
              <a:chExt cx="2672" cy="904"/>
            </a:xfrm>
          </p:grpSpPr>
          <p:sp>
            <p:nvSpPr>
              <p:cNvPr id="22814" name="Rectangle 6"/>
              <p:cNvSpPr>
                <a:spLocks noChangeArrowheads="1"/>
              </p:cNvSpPr>
              <p:nvPr/>
            </p:nvSpPr>
            <p:spPr bwMode="auto">
              <a:xfrm>
                <a:off x="1544" y="2092"/>
                <a:ext cx="2672" cy="904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15" name="Rectangle 7"/>
              <p:cNvSpPr>
                <a:spLocks noChangeArrowheads="1"/>
              </p:cNvSpPr>
              <p:nvPr/>
            </p:nvSpPr>
            <p:spPr bwMode="auto">
              <a:xfrm>
                <a:off x="1552" y="2096"/>
                <a:ext cx="2650" cy="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16" name="Rectangle 8"/>
              <p:cNvSpPr>
                <a:spLocks noChangeArrowheads="1"/>
              </p:cNvSpPr>
              <p:nvPr/>
            </p:nvSpPr>
            <p:spPr bwMode="auto">
              <a:xfrm>
                <a:off x="1552" y="210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17" name="Rectangle 9"/>
              <p:cNvSpPr>
                <a:spLocks noChangeArrowheads="1"/>
              </p:cNvSpPr>
              <p:nvPr/>
            </p:nvSpPr>
            <p:spPr bwMode="auto">
              <a:xfrm>
                <a:off x="1888" y="210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18" name="Rectangle 10"/>
              <p:cNvSpPr>
                <a:spLocks noChangeArrowheads="1"/>
              </p:cNvSpPr>
              <p:nvPr/>
            </p:nvSpPr>
            <p:spPr bwMode="auto">
              <a:xfrm>
                <a:off x="1904" y="210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19" name="Freeform 11"/>
              <p:cNvSpPr>
                <a:spLocks/>
              </p:cNvSpPr>
              <p:nvPr/>
            </p:nvSpPr>
            <p:spPr bwMode="auto">
              <a:xfrm>
                <a:off x="2044" y="2118"/>
                <a:ext cx="26" cy="60"/>
              </a:xfrm>
              <a:custGeom>
                <a:avLst/>
                <a:gdLst>
                  <a:gd name="T0" fmla="*/ 26 w 26"/>
                  <a:gd name="T1" fmla="*/ 58 h 60"/>
                  <a:gd name="T2" fmla="*/ 26 w 26"/>
                  <a:gd name="T3" fmla="*/ 60 h 60"/>
                  <a:gd name="T4" fmla="*/ 0 w 26"/>
                  <a:gd name="T5" fmla="*/ 60 h 60"/>
                  <a:gd name="T6" fmla="*/ 0 w 26"/>
                  <a:gd name="T7" fmla="*/ 58 h 60"/>
                  <a:gd name="T8" fmla="*/ 2 w 26"/>
                  <a:gd name="T9" fmla="*/ 58 h 60"/>
                  <a:gd name="T10" fmla="*/ 6 w 26"/>
                  <a:gd name="T11" fmla="*/ 58 h 60"/>
                  <a:gd name="T12" fmla="*/ 8 w 26"/>
                  <a:gd name="T13" fmla="*/ 56 h 60"/>
                  <a:gd name="T14" fmla="*/ 8 w 26"/>
                  <a:gd name="T15" fmla="*/ 54 h 60"/>
                  <a:gd name="T16" fmla="*/ 8 w 26"/>
                  <a:gd name="T17" fmla="*/ 50 h 60"/>
                  <a:gd name="T18" fmla="*/ 8 w 26"/>
                  <a:gd name="T19" fmla="*/ 10 h 60"/>
                  <a:gd name="T20" fmla="*/ 8 w 26"/>
                  <a:gd name="T21" fmla="*/ 6 h 60"/>
                  <a:gd name="T22" fmla="*/ 8 w 26"/>
                  <a:gd name="T23" fmla="*/ 4 h 60"/>
                  <a:gd name="T24" fmla="*/ 8 w 26"/>
                  <a:gd name="T25" fmla="*/ 4 h 60"/>
                  <a:gd name="T26" fmla="*/ 6 w 26"/>
                  <a:gd name="T27" fmla="*/ 2 h 60"/>
                  <a:gd name="T28" fmla="*/ 4 w 26"/>
                  <a:gd name="T29" fmla="*/ 2 h 60"/>
                  <a:gd name="T30" fmla="*/ 2 w 26"/>
                  <a:gd name="T31" fmla="*/ 2 h 60"/>
                  <a:gd name="T32" fmla="*/ 0 w 26"/>
                  <a:gd name="T33" fmla="*/ 2 h 60"/>
                  <a:gd name="T34" fmla="*/ 0 w 26"/>
                  <a:gd name="T35" fmla="*/ 0 h 60"/>
                  <a:gd name="T36" fmla="*/ 26 w 26"/>
                  <a:gd name="T37" fmla="*/ 0 h 60"/>
                  <a:gd name="T38" fmla="*/ 26 w 26"/>
                  <a:gd name="T39" fmla="*/ 2 h 60"/>
                  <a:gd name="T40" fmla="*/ 24 w 26"/>
                  <a:gd name="T41" fmla="*/ 2 h 60"/>
                  <a:gd name="T42" fmla="*/ 20 w 26"/>
                  <a:gd name="T43" fmla="*/ 2 h 60"/>
                  <a:gd name="T44" fmla="*/ 18 w 26"/>
                  <a:gd name="T45" fmla="*/ 4 h 60"/>
                  <a:gd name="T46" fmla="*/ 18 w 26"/>
                  <a:gd name="T47" fmla="*/ 6 h 60"/>
                  <a:gd name="T48" fmla="*/ 18 w 26"/>
                  <a:gd name="T49" fmla="*/ 10 h 60"/>
                  <a:gd name="T50" fmla="*/ 18 w 26"/>
                  <a:gd name="T51" fmla="*/ 50 h 60"/>
                  <a:gd name="T52" fmla="*/ 18 w 26"/>
                  <a:gd name="T53" fmla="*/ 52 h 60"/>
                  <a:gd name="T54" fmla="*/ 18 w 26"/>
                  <a:gd name="T55" fmla="*/ 56 h 60"/>
                  <a:gd name="T56" fmla="*/ 18 w 26"/>
                  <a:gd name="T57" fmla="*/ 56 h 60"/>
                  <a:gd name="T58" fmla="*/ 20 w 26"/>
                  <a:gd name="T59" fmla="*/ 58 h 60"/>
                  <a:gd name="T60" fmla="*/ 22 w 26"/>
                  <a:gd name="T61" fmla="*/ 58 h 60"/>
                  <a:gd name="T62" fmla="*/ 24 w 26"/>
                  <a:gd name="T63" fmla="*/ 58 h 60"/>
                  <a:gd name="T64" fmla="*/ 26 w 26"/>
                  <a:gd name="T65" fmla="*/ 58 h 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"/>
                  <a:gd name="T100" fmla="*/ 0 h 60"/>
                  <a:gd name="T101" fmla="*/ 26 w 26"/>
                  <a:gd name="T102" fmla="*/ 60 h 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" h="60">
                    <a:moveTo>
                      <a:pt x="26" y="58"/>
                    </a:moveTo>
                    <a:lnTo>
                      <a:pt x="26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2" y="58"/>
                    </a:lnTo>
                    <a:lnTo>
                      <a:pt x="6" y="58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50"/>
                    </a:lnTo>
                    <a:lnTo>
                      <a:pt x="8" y="10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0" y="2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8" y="10"/>
                    </a:lnTo>
                    <a:lnTo>
                      <a:pt x="18" y="50"/>
                    </a:lnTo>
                    <a:lnTo>
                      <a:pt x="18" y="52"/>
                    </a:lnTo>
                    <a:lnTo>
                      <a:pt x="18" y="56"/>
                    </a:lnTo>
                    <a:lnTo>
                      <a:pt x="20" y="58"/>
                    </a:lnTo>
                    <a:lnTo>
                      <a:pt x="22" y="58"/>
                    </a:lnTo>
                    <a:lnTo>
                      <a:pt x="24" y="58"/>
                    </a:lnTo>
                    <a:lnTo>
                      <a:pt x="26" y="5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20" name="Rectangle 12"/>
              <p:cNvSpPr>
                <a:spLocks noChangeArrowheads="1"/>
              </p:cNvSpPr>
              <p:nvPr/>
            </p:nvSpPr>
            <p:spPr bwMode="auto">
              <a:xfrm>
                <a:off x="2152" y="210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21" name="Freeform 13"/>
              <p:cNvSpPr>
                <a:spLocks/>
              </p:cNvSpPr>
              <p:nvPr/>
            </p:nvSpPr>
            <p:spPr bwMode="auto">
              <a:xfrm>
                <a:off x="2294" y="2138"/>
                <a:ext cx="62" cy="40"/>
              </a:xfrm>
              <a:custGeom>
                <a:avLst/>
                <a:gdLst>
                  <a:gd name="T0" fmla="*/ 0 w 62"/>
                  <a:gd name="T1" fmla="*/ 0 h 40"/>
                  <a:gd name="T2" fmla="*/ 16 w 62"/>
                  <a:gd name="T3" fmla="*/ 0 h 40"/>
                  <a:gd name="T4" fmla="*/ 16 w 62"/>
                  <a:gd name="T5" fmla="*/ 0 h 40"/>
                  <a:gd name="T6" fmla="*/ 14 w 62"/>
                  <a:gd name="T7" fmla="*/ 2 h 40"/>
                  <a:gd name="T8" fmla="*/ 12 w 62"/>
                  <a:gd name="T9" fmla="*/ 2 h 40"/>
                  <a:gd name="T10" fmla="*/ 12 w 62"/>
                  <a:gd name="T11" fmla="*/ 2 h 40"/>
                  <a:gd name="T12" fmla="*/ 12 w 62"/>
                  <a:gd name="T13" fmla="*/ 4 h 40"/>
                  <a:gd name="T14" fmla="*/ 12 w 62"/>
                  <a:gd name="T15" fmla="*/ 6 h 40"/>
                  <a:gd name="T16" fmla="*/ 14 w 62"/>
                  <a:gd name="T17" fmla="*/ 8 h 40"/>
                  <a:gd name="T18" fmla="*/ 22 w 62"/>
                  <a:gd name="T19" fmla="*/ 30 h 40"/>
                  <a:gd name="T20" fmla="*/ 30 w 62"/>
                  <a:gd name="T21" fmla="*/ 10 h 40"/>
                  <a:gd name="T22" fmla="*/ 28 w 62"/>
                  <a:gd name="T23" fmla="*/ 6 h 40"/>
                  <a:gd name="T24" fmla="*/ 26 w 62"/>
                  <a:gd name="T25" fmla="*/ 4 h 40"/>
                  <a:gd name="T26" fmla="*/ 26 w 62"/>
                  <a:gd name="T27" fmla="*/ 2 h 40"/>
                  <a:gd name="T28" fmla="*/ 24 w 62"/>
                  <a:gd name="T29" fmla="*/ 2 h 40"/>
                  <a:gd name="T30" fmla="*/ 22 w 62"/>
                  <a:gd name="T31" fmla="*/ 0 h 40"/>
                  <a:gd name="T32" fmla="*/ 22 w 62"/>
                  <a:gd name="T33" fmla="*/ 0 h 40"/>
                  <a:gd name="T34" fmla="*/ 40 w 62"/>
                  <a:gd name="T35" fmla="*/ 0 h 40"/>
                  <a:gd name="T36" fmla="*/ 40 w 62"/>
                  <a:gd name="T37" fmla="*/ 0 h 40"/>
                  <a:gd name="T38" fmla="*/ 38 w 62"/>
                  <a:gd name="T39" fmla="*/ 2 h 40"/>
                  <a:gd name="T40" fmla="*/ 36 w 62"/>
                  <a:gd name="T41" fmla="*/ 2 h 40"/>
                  <a:gd name="T42" fmla="*/ 36 w 62"/>
                  <a:gd name="T43" fmla="*/ 4 h 40"/>
                  <a:gd name="T44" fmla="*/ 36 w 62"/>
                  <a:gd name="T45" fmla="*/ 4 h 40"/>
                  <a:gd name="T46" fmla="*/ 36 w 62"/>
                  <a:gd name="T47" fmla="*/ 6 h 40"/>
                  <a:gd name="T48" fmla="*/ 36 w 62"/>
                  <a:gd name="T49" fmla="*/ 6 h 40"/>
                  <a:gd name="T50" fmla="*/ 46 w 62"/>
                  <a:gd name="T51" fmla="*/ 28 h 40"/>
                  <a:gd name="T52" fmla="*/ 54 w 62"/>
                  <a:gd name="T53" fmla="*/ 8 h 40"/>
                  <a:gd name="T54" fmla="*/ 56 w 62"/>
                  <a:gd name="T55" fmla="*/ 4 h 40"/>
                  <a:gd name="T56" fmla="*/ 56 w 62"/>
                  <a:gd name="T57" fmla="*/ 4 h 40"/>
                  <a:gd name="T58" fmla="*/ 56 w 62"/>
                  <a:gd name="T59" fmla="*/ 2 h 40"/>
                  <a:gd name="T60" fmla="*/ 54 w 62"/>
                  <a:gd name="T61" fmla="*/ 2 h 40"/>
                  <a:gd name="T62" fmla="*/ 52 w 62"/>
                  <a:gd name="T63" fmla="*/ 2 h 40"/>
                  <a:gd name="T64" fmla="*/ 50 w 62"/>
                  <a:gd name="T65" fmla="*/ 0 h 40"/>
                  <a:gd name="T66" fmla="*/ 50 w 62"/>
                  <a:gd name="T67" fmla="*/ 0 h 40"/>
                  <a:gd name="T68" fmla="*/ 62 w 62"/>
                  <a:gd name="T69" fmla="*/ 0 h 40"/>
                  <a:gd name="T70" fmla="*/ 62 w 62"/>
                  <a:gd name="T71" fmla="*/ 0 h 40"/>
                  <a:gd name="T72" fmla="*/ 60 w 62"/>
                  <a:gd name="T73" fmla="*/ 2 h 40"/>
                  <a:gd name="T74" fmla="*/ 56 w 62"/>
                  <a:gd name="T75" fmla="*/ 6 h 40"/>
                  <a:gd name="T76" fmla="*/ 44 w 62"/>
                  <a:gd name="T77" fmla="*/ 40 h 40"/>
                  <a:gd name="T78" fmla="*/ 42 w 62"/>
                  <a:gd name="T79" fmla="*/ 40 h 40"/>
                  <a:gd name="T80" fmla="*/ 32 w 62"/>
                  <a:gd name="T81" fmla="*/ 14 h 40"/>
                  <a:gd name="T82" fmla="*/ 20 w 62"/>
                  <a:gd name="T83" fmla="*/ 40 h 40"/>
                  <a:gd name="T84" fmla="*/ 18 w 62"/>
                  <a:gd name="T85" fmla="*/ 40 h 40"/>
                  <a:gd name="T86" fmla="*/ 6 w 62"/>
                  <a:gd name="T87" fmla="*/ 8 h 40"/>
                  <a:gd name="T88" fmla="*/ 4 w 62"/>
                  <a:gd name="T89" fmla="*/ 4 h 40"/>
                  <a:gd name="T90" fmla="*/ 2 w 62"/>
                  <a:gd name="T91" fmla="*/ 2 h 40"/>
                  <a:gd name="T92" fmla="*/ 2 w 62"/>
                  <a:gd name="T93" fmla="*/ 2 h 40"/>
                  <a:gd name="T94" fmla="*/ 0 w 62"/>
                  <a:gd name="T95" fmla="*/ 0 h 40"/>
                  <a:gd name="T96" fmla="*/ 0 w 62"/>
                  <a:gd name="T97" fmla="*/ 0 h 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2"/>
                  <a:gd name="T148" fmla="*/ 0 h 40"/>
                  <a:gd name="T149" fmla="*/ 62 w 62"/>
                  <a:gd name="T150" fmla="*/ 40 h 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2" h="40">
                    <a:moveTo>
                      <a:pt x="0" y="0"/>
                    </a:moveTo>
                    <a:lnTo>
                      <a:pt x="16" y="0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4" y="8"/>
                    </a:lnTo>
                    <a:lnTo>
                      <a:pt x="22" y="30"/>
                    </a:lnTo>
                    <a:lnTo>
                      <a:pt x="30" y="10"/>
                    </a:lnTo>
                    <a:lnTo>
                      <a:pt x="28" y="6"/>
                    </a:lnTo>
                    <a:lnTo>
                      <a:pt x="26" y="4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40" y="0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6" y="4"/>
                    </a:lnTo>
                    <a:lnTo>
                      <a:pt x="36" y="6"/>
                    </a:lnTo>
                    <a:lnTo>
                      <a:pt x="46" y="28"/>
                    </a:lnTo>
                    <a:lnTo>
                      <a:pt x="54" y="8"/>
                    </a:lnTo>
                    <a:lnTo>
                      <a:pt x="56" y="4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2" y="2"/>
                    </a:lnTo>
                    <a:lnTo>
                      <a:pt x="50" y="0"/>
                    </a:lnTo>
                    <a:lnTo>
                      <a:pt x="62" y="0"/>
                    </a:lnTo>
                    <a:lnTo>
                      <a:pt x="60" y="2"/>
                    </a:lnTo>
                    <a:lnTo>
                      <a:pt x="56" y="6"/>
                    </a:lnTo>
                    <a:lnTo>
                      <a:pt x="44" y="40"/>
                    </a:lnTo>
                    <a:lnTo>
                      <a:pt x="42" y="40"/>
                    </a:lnTo>
                    <a:lnTo>
                      <a:pt x="32" y="14"/>
                    </a:lnTo>
                    <a:lnTo>
                      <a:pt x="20" y="40"/>
                    </a:lnTo>
                    <a:lnTo>
                      <a:pt x="18" y="4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22" name="Freeform 14"/>
              <p:cNvSpPr>
                <a:spLocks noEditPoints="1"/>
              </p:cNvSpPr>
              <p:nvPr/>
            </p:nvSpPr>
            <p:spPr bwMode="auto">
              <a:xfrm>
                <a:off x="2358" y="2136"/>
                <a:ext cx="36" cy="42"/>
              </a:xfrm>
              <a:custGeom>
                <a:avLst/>
                <a:gdLst>
                  <a:gd name="T0" fmla="*/ 18 w 36"/>
                  <a:gd name="T1" fmla="*/ 38 h 42"/>
                  <a:gd name="T2" fmla="*/ 14 w 36"/>
                  <a:gd name="T3" fmla="*/ 40 h 42"/>
                  <a:gd name="T4" fmla="*/ 10 w 36"/>
                  <a:gd name="T5" fmla="*/ 42 h 42"/>
                  <a:gd name="T6" fmla="*/ 2 w 36"/>
                  <a:gd name="T7" fmla="*/ 40 h 42"/>
                  <a:gd name="T8" fmla="*/ 0 w 36"/>
                  <a:gd name="T9" fmla="*/ 32 h 42"/>
                  <a:gd name="T10" fmla="*/ 0 w 36"/>
                  <a:gd name="T11" fmla="*/ 28 h 42"/>
                  <a:gd name="T12" fmla="*/ 8 w 36"/>
                  <a:gd name="T13" fmla="*/ 22 h 42"/>
                  <a:gd name="T14" fmla="*/ 22 w 36"/>
                  <a:gd name="T15" fmla="*/ 16 h 42"/>
                  <a:gd name="T16" fmla="*/ 22 w 36"/>
                  <a:gd name="T17" fmla="*/ 10 h 42"/>
                  <a:gd name="T18" fmla="*/ 18 w 36"/>
                  <a:gd name="T19" fmla="*/ 4 h 42"/>
                  <a:gd name="T20" fmla="*/ 12 w 36"/>
                  <a:gd name="T21" fmla="*/ 4 h 42"/>
                  <a:gd name="T22" fmla="*/ 10 w 36"/>
                  <a:gd name="T23" fmla="*/ 6 h 42"/>
                  <a:gd name="T24" fmla="*/ 8 w 36"/>
                  <a:gd name="T25" fmla="*/ 12 h 42"/>
                  <a:gd name="T26" fmla="*/ 8 w 36"/>
                  <a:gd name="T27" fmla="*/ 14 h 42"/>
                  <a:gd name="T28" fmla="*/ 6 w 36"/>
                  <a:gd name="T29" fmla="*/ 16 h 42"/>
                  <a:gd name="T30" fmla="*/ 2 w 36"/>
                  <a:gd name="T31" fmla="*/ 14 h 42"/>
                  <a:gd name="T32" fmla="*/ 2 w 36"/>
                  <a:gd name="T33" fmla="*/ 12 h 42"/>
                  <a:gd name="T34" fmla="*/ 6 w 36"/>
                  <a:gd name="T35" fmla="*/ 4 h 42"/>
                  <a:gd name="T36" fmla="*/ 16 w 36"/>
                  <a:gd name="T37" fmla="*/ 0 h 42"/>
                  <a:gd name="T38" fmla="*/ 24 w 36"/>
                  <a:gd name="T39" fmla="*/ 2 h 42"/>
                  <a:gd name="T40" fmla="*/ 28 w 36"/>
                  <a:gd name="T41" fmla="*/ 6 h 42"/>
                  <a:gd name="T42" fmla="*/ 28 w 36"/>
                  <a:gd name="T43" fmla="*/ 14 h 42"/>
                  <a:gd name="T44" fmla="*/ 28 w 36"/>
                  <a:gd name="T45" fmla="*/ 32 h 42"/>
                  <a:gd name="T46" fmla="*/ 30 w 36"/>
                  <a:gd name="T47" fmla="*/ 36 h 42"/>
                  <a:gd name="T48" fmla="*/ 30 w 36"/>
                  <a:gd name="T49" fmla="*/ 36 h 42"/>
                  <a:gd name="T50" fmla="*/ 32 w 36"/>
                  <a:gd name="T51" fmla="*/ 36 h 42"/>
                  <a:gd name="T52" fmla="*/ 34 w 36"/>
                  <a:gd name="T53" fmla="*/ 36 h 42"/>
                  <a:gd name="T54" fmla="*/ 36 w 36"/>
                  <a:gd name="T55" fmla="*/ 36 h 42"/>
                  <a:gd name="T56" fmla="*/ 26 w 36"/>
                  <a:gd name="T57" fmla="*/ 42 h 42"/>
                  <a:gd name="T58" fmla="*/ 22 w 36"/>
                  <a:gd name="T59" fmla="*/ 40 h 42"/>
                  <a:gd name="T60" fmla="*/ 22 w 36"/>
                  <a:gd name="T61" fmla="*/ 36 h 42"/>
                  <a:gd name="T62" fmla="*/ 22 w 36"/>
                  <a:gd name="T63" fmla="*/ 18 h 42"/>
                  <a:gd name="T64" fmla="*/ 14 w 36"/>
                  <a:gd name="T65" fmla="*/ 22 h 42"/>
                  <a:gd name="T66" fmla="*/ 8 w 36"/>
                  <a:gd name="T67" fmla="*/ 26 h 42"/>
                  <a:gd name="T68" fmla="*/ 6 w 36"/>
                  <a:gd name="T69" fmla="*/ 30 h 42"/>
                  <a:gd name="T70" fmla="*/ 8 w 36"/>
                  <a:gd name="T71" fmla="*/ 34 h 42"/>
                  <a:gd name="T72" fmla="*/ 14 w 36"/>
                  <a:gd name="T73" fmla="*/ 36 h 42"/>
                  <a:gd name="T74" fmla="*/ 22 w 36"/>
                  <a:gd name="T75" fmla="*/ 32 h 4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6"/>
                  <a:gd name="T115" fmla="*/ 0 h 42"/>
                  <a:gd name="T116" fmla="*/ 36 w 36"/>
                  <a:gd name="T117" fmla="*/ 42 h 4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6" h="42">
                    <a:moveTo>
                      <a:pt x="22" y="36"/>
                    </a:moveTo>
                    <a:lnTo>
                      <a:pt x="18" y="38"/>
                    </a:lnTo>
                    <a:lnTo>
                      <a:pt x="16" y="40"/>
                    </a:lnTo>
                    <a:lnTo>
                      <a:pt x="14" y="40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6" y="42"/>
                    </a:lnTo>
                    <a:lnTo>
                      <a:pt x="2" y="40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4" y="24"/>
                    </a:lnTo>
                    <a:lnTo>
                      <a:pt x="8" y="22"/>
                    </a:lnTo>
                    <a:lnTo>
                      <a:pt x="12" y="18"/>
                    </a:lnTo>
                    <a:lnTo>
                      <a:pt x="22" y="16"/>
                    </a:lnTo>
                    <a:lnTo>
                      <a:pt x="22" y="14"/>
                    </a:lnTo>
                    <a:lnTo>
                      <a:pt x="22" y="10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4" y="2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8" y="10"/>
                    </a:lnTo>
                    <a:lnTo>
                      <a:pt x="28" y="14"/>
                    </a:lnTo>
                    <a:lnTo>
                      <a:pt x="28" y="28"/>
                    </a:lnTo>
                    <a:lnTo>
                      <a:pt x="28" y="32"/>
                    </a:lnTo>
                    <a:lnTo>
                      <a:pt x="30" y="34"/>
                    </a:lnTo>
                    <a:lnTo>
                      <a:pt x="30" y="36"/>
                    </a:lnTo>
                    <a:lnTo>
                      <a:pt x="32" y="36"/>
                    </a:lnTo>
                    <a:lnTo>
                      <a:pt x="34" y="36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24" y="42"/>
                    </a:lnTo>
                    <a:lnTo>
                      <a:pt x="22" y="40"/>
                    </a:lnTo>
                    <a:lnTo>
                      <a:pt x="22" y="38"/>
                    </a:lnTo>
                    <a:lnTo>
                      <a:pt x="22" y="36"/>
                    </a:lnTo>
                    <a:close/>
                    <a:moveTo>
                      <a:pt x="22" y="32"/>
                    </a:moveTo>
                    <a:lnTo>
                      <a:pt x="22" y="18"/>
                    </a:lnTo>
                    <a:lnTo>
                      <a:pt x="16" y="20"/>
                    </a:lnTo>
                    <a:lnTo>
                      <a:pt x="14" y="22"/>
                    </a:lnTo>
                    <a:lnTo>
                      <a:pt x="10" y="24"/>
                    </a:lnTo>
                    <a:lnTo>
                      <a:pt x="8" y="26"/>
                    </a:lnTo>
                    <a:lnTo>
                      <a:pt x="8" y="28"/>
                    </a:lnTo>
                    <a:lnTo>
                      <a:pt x="6" y="30"/>
                    </a:lnTo>
                    <a:lnTo>
                      <a:pt x="8" y="32"/>
                    </a:lnTo>
                    <a:lnTo>
                      <a:pt x="8" y="34"/>
                    </a:lnTo>
                    <a:lnTo>
                      <a:pt x="10" y="36"/>
                    </a:lnTo>
                    <a:lnTo>
                      <a:pt x="14" y="36"/>
                    </a:lnTo>
                    <a:lnTo>
                      <a:pt x="16" y="36"/>
                    </a:lnTo>
                    <a:lnTo>
                      <a:pt x="22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23" name="Freeform 15"/>
              <p:cNvSpPr>
                <a:spLocks/>
              </p:cNvSpPr>
              <p:nvPr/>
            </p:nvSpPr>
            <p:spPr bwMode="auto">
              <a:xfrm>
                <a:off x="2396" y="2136"/>
                <a:ext cx="42" cy="42"/>
              </a:xfrm>
              <a:custGeom>
                <a:avLst/>
                <a:gdLst>
                  <a:gd name="T0" fmla="*/ 12 w 42"/>
                  <a:gd name="T1" fmla="*/ 10 h 42"/>
                  <a:gd name="T2" fmla="*/ 16 w 42"/>
                  <a:gd name="T3" fmla="*/ 4 h 42"/>
                  <a:gd name="T4" fmla="*/ 20 w 42"/>
                  <a:gd name="T5" fmla="*/ 2 h 42"/>
                  <a:gd name="T6" fmla="*/ 26 w 42"/>
                  <a:gd name="T7" fmla="*/ 0 h 42"/>
                  <a:gd name="T8" fmla="*/ 28 w 42"/>
                  <a:gd name="T9" fmla="*/ 2 h 42"/>
                  <a:gd name="T10" fmla="*/ 30 w 42"/>
                  <a:gd name="T11" fmla="*/ 2 h 42"/>
                  <a:gd name="T12" fmla="*/ 32 w 42"/>
                  <a:gd name="T13" fmla="*/ 4 h 42"/>
                  <a:gd name="T14" fmla="*/ 34 w 42"/>
                  <a:gd name="T15" fmla="*/ 8 h 42"/>
                  <a:gd name="T16" fmla="*/ 36 w 42"/>
                  <a:gd name="T17" fmla="*/ 10 h 42"/>
                  <a:gd name="T18" fmla="*/ 36 w 42"/>
                  <a:gd name="T19" fmla="*/ 16 h 42"/>
                  <a:gd name="T20" fmla="*/ 36 w 42"/>
                  <a:gd name="T21" fmla="*/ 32 h 42"/>
                  <a:gd name="T22" fmla="*/ 36 w 42"/>
                  <a:gd name="T23" fmla="*/ 36 h 42"/>
                  <a:gd name="T24" fmla="*/ 36 w 42"/>
                  <a:gd name="T25" fmla="*/ 38 h 42"/>
                  <a:gd name="T26" fmla="*/ 36 w 42"/>
                  <a:gd name="T27" fmla="*/ 38 h 42"/>
                  <a:gd name="T28" fmla="*/ 38 w 42"/>
                  <a:gd name="T29" fmla="*/ 40 h 42"/>
                  <a:gd name="T30" fmla="*/ 38 w 42"/>
                  <a:gd name="T31" fmla="*/ 40 h 42"/>
                  <a:gd name="T32" fmla="*/ 42 w 42"/>
                  <a:gd name="T33" fmla="*/ 40 h 42"/>
                  <a:gd name="T34" fmla="*/ 42 w 42"/>
                  <a:gd name="T35" fmla="*/ 42 h 42"/>
                  <a:gd name="T36" fmla="*/ 22 w 42"/>
                  <a:gd name="T37" fmla="*/ 42 h 42"/>
                  <a:gd name="T38" fmla="*/ 22 w 42"/>
                  <a:gd name="T39" fmla="*/ 40 h 42"/>
                  <a:gd name="T40" fmla="*/ 24 w 42"/>
                  <a:gd name="T41" fmla="*/ 40 h 42"/>
                  <a:gd name="T42" fmla="*/ 26 w 42"/>
                  <a:gd name="T43" fmla="*/ 40 h 42"/>
                  <a:gd name="T44" fmla="*/ 26 w 42"/>
                  <a:gd name="T45" fmla="*/ 40 h 42"/>
                  <a:gd name="T46" fmla="*/ 28 w 42"/>
                  <a:gd name="T47" fmla="*/ 38 h 42"/>
                  <a:gd name="T48" fmla="*/ 28 w 42"/>
                  <a:gd name="T49" fmla="*/ 36 h 42"/>
                  <a:gd name="T50" fmla="*/ 28 w 42"/>
                  <a:gd name="T51" fmla="*/ 36 h 42"/>
                  <a:gd name="T52" fmla="*/ 28 w 42"/>
                  <a:gd name="T53" fmla="*/ 32 h 42"/>
                  <a:gd name="T54" fmla="*/ 28 w 42"/>
                  <a:gd name="T55" fmla="*/ 16 h 42"/>
                  <a:gd name="T56" fmla="*/ 28 w 42"/>
                  <a:gd name="T57" fmla="*/ 12 h 42"/>
                  <a:gd name="T58" fmla="*/ 26 w 42"/>
                  <a:gd name="T59" fmla="*/ 8 h 42"/>
                  <a:gd name="T60" fmla="*/ 24 w 42"/>
                  <a:gd name="T61" fmla="*/ 8 h 42"/>
                  <a:gd name="T62" fmla="*/ 22 w 42"/>
                  <a:gd name="T63" fmla="*/ 6 h 42"/>
                  <a:gd name="T64" fmla="*/ 16 w 42"/>
                  <a:gd name="T65" fmla="*/ 8 h 42"/>
                  <a:gd name="T66" fmla="*/ 12 w 42"/>
                  <a:gd name="T67" fmla="*/ 12 h 42"/>
                  <a:gd name="T68" fmla="*/ 12 w 42"/>
                  <a:gd name="T69" fmla="*/ 32 h 42"/>
                  <a:gd name="T70" fmla="*/ 12 w 42"/>
                  <a:gd name="T71" fmla="*/ 36 h 42"/>
                  <a:gd name="T72" fmla="*/ 12 w 42"/>
                  <a:gd name="T73" fmla="*/ 38 h 42"/>
                  <a:gd name="T74" fmla="*/ 12 w 42"/>
                  <a:gd name="T75" fmla="*/ 38 h 42"/>
                  <a:gd name="T76" fmla="*/ 14 w 42"/>
                  <a:gd name="T77" fmla="*/ 40 h 42"/>
                  <a:gd name="T78" fmla="*/ 16 w 42"/>
                  <a:gd name="T79" fmla="*/ 40 h 42"/>
                  <a:gd name="T80" fmla="*/ 18 w 42"/>
                  <a:gd name="T81" fmla="*/ 40 h 42"/>
                  <a:gd name="T82" fmla="*/ 18 w 42"/>
                  <a:gd name="T83" fmla="*/ 42 h 42"/>
                  <a:gd name="T84" fmla="*/ 0 w 42"/>
                  <a:gd name="T85" fmla="*/ 42 h 42"/>
                  <a:gd name="T86" fmla="*/ 0 w 42"/>
                  <a:gd name="T87" fmla="*/ 40 h 42"/>
                  <a:gd name="T88" fmla="*/ 0 w 42"/>
                  <a:gd name="T89" fmla="*/ 40 h 42"/>
                  <a:gd name="T90" fmla="*/ 2 w 42"/>
                  <a:gd name="T91" fmla="*/ 40 h 42"/>
                  <a:gd name="T92" fmla="*/ 4 w 42"/>
                  <a:gd name="T93" fmla="*/ 38 h 42"/>
                  <a:gd name="T94" fmla="*/ 4 w 42"/>
                  <a:gd name="T95" fmla="*/ 36 h 42"/>
                  <a:gd name="T96" fmla="*/ 4 w 42"/>
                  <a:gd name="T97" fmla="*/ 32 h 42"/>
                  <a:gd name="T98" fmla="*/ 4 w 42"/>
                  <a:gd name="T99" fmla="*/ 18 h 42"/>
                  <a:gd name="T100" fmla="*/ 4 w 42"/>
                  <a:gd name="T101" fmla="*/ 12 h 42"/>
                  <a:gd name="T102" fmla="*/ 4 w 42"/>
                  <a:gd name="T103" fmla="*/ 8 h 42"/>
                  <a:gd name="T104" fmla="*/ 4 w 42"/>
                  <a:gd name="T105" fmla="*/ 8 h 42"/>
                  <a:gd name="T106" fmla="*/ 4 w 42"/>
                  <a:gd name="T107" fmla="*/ 6 h 42"/>
                  <a:gd name="T108" fmla="*/ 2 w 42"/>
                  <a:gd name="T109" fmla="*/ 6 h 42"/>
                  <a:gd name="T110" fmla="*/ 2 w 42"/>
                  <a:gd name="T111" fmla="*/ 6 h 42"/>
                  <a:gd name="T112" fmla="*/ 0 w 42"/>
                  <a:gd name="T113" fmla="*/ 6 h 42"/>
                  <a:gd name="T114" fmla="*/ 0 w 42"/>
                  <a:gd name="T115" fmla="*/ 6 h 42"/>
                  <a:gd name="T116" fmla="*/ 0 w 42"/>
                  <a:gd name="T117" fmla="*/ 6 h 42"/>
                  <a:gd name="T118" fmla="*/ 10 w 42"/>
                  <a:gd name="T119" fmla="*/ 0 h 42"/>
                  <a:gd name="T120" fmla="*/ 12 w 42"/>
                  <a:gd name="T121" fmla="*/ 0 h 42"/>
                  <a:gd name="T122" fmla="*/ 12 w 42"/>
                  <a:gd name="T123" fmla="*/ 10 h 4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2"/>
                  <a:gd name="T187" fmla="*/ 0 h 42"/>
                  <a:gd name="T188" fmla="*/ 42 w 42"/>
                  <a:gd name="T189" fmla="*/ 42 h 4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2" h="42">
                    <a:moveTo>
                      <a:pt x="12" y="10"/>
                    </a:moveTo>
                    <a:lnTo>
                      <a:pt x="16" y="4"/>
                    </a:lnTo>
                    <a:lnTo>
                      <a:pt x="20" y="2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2" y="4"/>
                    </a:lnTo>
                    <a:lnTo>
                      <a:pt x="34" y="8"/>
                    </a:lnTo>
                    <a:lnTo>
                      <a:pt x="36" y="10"/>
                    </a:lnTo>
                    <a:lnTo>
                      <a:pt x="36" y="16"/>
                    </a:lnTo>
                    <a:lnTo>
                      <a:pt x="36" y="32"/>
                    </a:lnTo>
                    <a:lnTo>
                      <a:pt x="36" y="36"/>
                    </a:lnTo>
                    <a:lnTo>
                      <a:pt x="36" y="38"/>
                    </a:lnTo>
                    <a:lnTo>
                      <a:pt x="38" y="40"/>
                    </a:lnTo>
                    <a:lnTo>
                      <a:pt x="42" y="40"/>
                    </a:lnTo>
                    <a:lnTo>
                      <a:pt x="42" y="42"/>
                    </a:lnTo>
                    <a:lnTo>
                      <a:pt x="22" y="42"/>
                    </a:lnTo>
                    <a:lnTo>
                      <a:pt x="22" y="40"/>
                    </a:lnTo>
                    <a:lnTo>
                      <a:pt x="24" y="40"/>
                    </a:lnTo>
                    <a:lnTo>
                      <a:pt x="26" y="40"/>
                    </a:lnTo>
                    <a:lnTo>
                      <a:pt x="28" y="38"/>
                    </a:lnTo>
                    <a:lnTo>
                      <a:pt x="28" y="36"/>
                    </a:lnTo>
                    <a:lnTo>
                      <a:pt x="28" y="32"/>
                    </a:lnTo>
                    <a:lnTo>
                      <a:pt x="28" y="16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4" y="8"/>
                    </a:lnTo>
                    <a:lnTo>
                      <a:pt x="22" y="6"/>
                    </a:lnTo>
                    <a:lnTo>
                      <a:pt x="16" y="8"/>
                    </a:lnTo>
                    <a:lnTo>
                      <a:pt x="12" y="12"/>
                    </a:lnTo>
                    <a:lnTo>
                      <a:pt x="12" y="32"/>
                    </a:lnTo>
                    <a:lnTo>
                      <a:pt x="12" y="36"/>
                    </a:lnTo>
                    <a:lnTo>
                      <a:pt x="12" y="38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8" y="40"/>
                    </a:lnTo>
                    <a:lnTo>
                      <a:pt x="18" y="42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2" y="40"/>
                    </a:lnTo>
                    <a:lnTo>
                      <a:pt x="4" y="38"/>
                    </a:lnTo>
                    <a:lnTo>
                      <a:pt x="4" y="36"/>
                    </a:lnTo>
                    <a:lnTo>
                      <a:pt x="4" y="32"/>
                    </a:lnTo>
                    <a:lnTo>
                      <a:pt x="4" y="18"/>
                    </a:lnTo>
                    <a:lnTo>
                      <a:pt x="4" y="12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24" name="Freeform 16"/>
              <p:cNvSpPr>
                <a:spLocks/>
              </p:cNvSpPr>
              <p:nvPr/>
            </p:nvSpPr>
            <p:spPr bwMode="auto">
              <a:xfrm>
                <a:off x="2438" y="2126"/>
                <a:ext cx="24" cy="52"/>
              </a:xfrm>
              <a:custGeom>
                <a:avLst/>
                <a:gdLst>
                  <a:gd name="T0" fmla="*/ 14 w 24"/>
                  <a:gd name="T1" fmla="*/ 0 h 52"/>
                  <a:gd name="T2" fmla="*/ 14 w 24"/>
                  <a:gd name="T3" fmla="*/ 12 h 52"/>
                  <a:gd name="T4" fmla="*/ 22 w 24"/>
                  <a:gd name="T5" fmla="*/ 12 h 52"/>
                  <a:gd name="T6" fmla="*/ 22 w 24"/>
                  <a:gd name="T7" fmla="*/ 14 h 52"/>
                  <a:gd name="T8" fmla="*/ 14 w 24"/>
                  <a:gd name="T9" fmla="*/ 14 h 52"/>
                  <a:gd name="T10" fmla="*/ 14 w 24"/>
                  <a:gd name="T11" fmla="*/ 40 h 52"/>
                  <a:gd name="T12" fmla="*/ 14 w 24"/>
                  <a:gd name="T13" fmla="*/ 44 h 52"/>
                  <a:gd name="T14" fmla="*/ 14 w 24"/>
                  <a:gd name="T15" fmla="*/ 46 h 52"/>
                  <a:gd name="T16" fmla="*/ 16 w 24"/>
                  <a:gd name="T17" fmla="*/ 46 h 52"/>
                  <a:gd name="T18" fmla="*/ 18 w 24"/>
                  <a:gd name="T19" fmla="*/ 46 h 52"/>
                  <a:gd name="T20" fmla="*/ 20 w 24"/>
                  <a:gd name="T21" fmla="*/ 46 h 52"/>
                  <a:gd name="T22" fmla="*/ 20 w 24"/>
                  <a:gd name="T23" fmla="*/ 46 h 52"/>
                  <a:gd name="T24" fmla="*/ 22 w 24"/>
                  <a:gd name="T25" fmla="*/ 46 h 52"/>
                  <a:gd name="T26" fmla="*/ 22 w 24"/>
                  <a:gd name="T27" fmla="*/ 44 h 52"/>
                  <a:gd name="T28" fmla="*/ 24 w 24"/>
                  <a:gd name="T29" fmla="*/ 44 h 52"/>
                  <a:gd name="T30" fmla="*/ 22 w 24"/>
                  <a:gd name="T31" fmla="*/ 48 h 52"/>
                  <a:gd name="T32" fmla="*/ 20 w 24"/>
                  <a:gd name="T33" fmla="*/ 50 h 52"/>
                  <a:gd name="T34" fmla="*/ 18 w 24"/>
                  <a:gd name="T35" fmla="*/ 52 h 52"/>
                  <a:gd name="T36" fmla="*/ 14 w 24"/>
                  <a:gd name="T37" fmla="*/ 52 h 52"/>
                  <a:gd name="T38" fmla="*/ 12 w 24"/>
                  <a:gd name="T39" fmla="*/ 52 h 52"/>
                  <a:gd name="T40" fmla="*/ 10 w 24"/>
                  <a:gd name="T41" fmla="*/ 50 h 52"/>
                  <a:gd name="T42" fmla="*/ 8 w 24"/>
                  <a:gd name="T43" fmla="*/ 50 h 52"/>
                  <a:gd name="T44" fmla="*/ 8 w 24"/>
                  <a:gd name="T45" fmla="*/ 48 h 52"/>
                  <a:gd name="T46" fmla="*/ 6 w 24"/>
                  <a:gd name="T47" fmla="*/ 46 h 52"/>
                  <a:gd name="T48" fmla="*/ 6 w 24"/>
                  <a:gd name="T49" fmla="*/ 42 h 52"/>
                  <a:gd name="T50" fmla="*/ 6 w 24"/>
                  <a:gd name="T51" fmla="*/ 14 h 52"/>
                  <a:gd name="T52" fmla="*/ 0 w 24"/>
                  <a:gd name="T53" fmla="*/ 14 h 52"/>
                  <a:gd name="T54" fmla="*/ 0 w 24"/>
                  <a:gd name="T55" fmla="*/ 14 h 52"/>
                  <a:gd name="T56" fmla="*/ 2 w 24"/>
                  <a:gd name="T57" fmla="*/ 12 h 52"/>
                  <a:gd name="T58" fmla="*/ 4 w 24"/>
                  <a:gd name="T59" fmla="*/ 10 h 52"/>
                  <a:gd name="T60" fmla="*/ 8 w 24"/>
                  <a:gd name="T61" fmla="*/ 8 h 52"/>
                  <a:gd name="T62" fmla="*/ 10 w 24"/>
                  <a:gd name="T63" fmla="*/ 6 h 52"/>
                  <a:gd name="T64" fmla="*/ 12 w 24"/>
                  <a:gd name="T65" fmla="*/ 2 h 52"/>
                  <a:gd name="T66" fmla="*/ 12 w 24"/>
                  <a:gd name="T67" fmla="*/ 0 h 52"/>
                  <a:gd name="T68" fmla="*/ 14 w 24"/>
                  <a:gd name="T69" fmla="*/ 0 h 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"/>
                  <a:gd name="T106" fmla="*/ 0 h 52"/>
                  <a:gd name="T107" fmla="*/ 24 w 24"/>
                  <a:gd name="T108" fmla="*/ 52 h 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" h="52">
                    <a:moveTo>
                      <a:pt x="14" y="0"/>
                    </a:moveTo>
                    <a:lnTo>
                      <a:pt x="14" y="12"/>
                    </a:lnTo>
                    <a:lnTo>
                      <a:pt x="22" y="12"/>
                    </a:lnTo>
                    <a:lnTo>
                      <a:pt x="22" y="14"/>
                    </a:lnTo>
                    <a:lnTo>
                      <a:pt x="14" y="14"/>
                    </a:lnTo>
                    <a:lnTo>
                      <a:pt x="14" y="40"/>
                    </a:lnTo>
                    <a:lnTo>
                      <a:pt x="14" y="44"/>
                    </a:lnTo>
                    <a:lnTo>
                      <a:pt x="14" y="46"/>
                    </a:lnTo>
                    <a:lnTo>
                      <a:pt x="16" y="46"/>
                    </a:lnTo>
                    <a:lnTo>
                      <a:pt x="18" y="46"/>
                    </a:lnTo>
                    <a:lnTo>
                      <a:pt x="20" y="46"/>
                    </a:lnTo>
                    <a:lnTo>
                      <a:pt x="22" y="46"/>
                    </a:lnTo>
                    <a:lnTo>
                      <a:pt x="22" y="44"/>
                    </a:lnTo>
                    <a:lnTo>
                      <a:pt x="24" y="44"/>
                    </a:lnTo>
                    <a:lnTo>
                      <a:pt x="22" y="48"/>
                    </a:lnTo>
                    <a:lnTo>
                      <a:pt x="20" y="50"/>
                    </a:lnTo>
                    <a:lnTo>
                      <a:pt x="18" y="52"/>
                    </a:lnTo>
                    <a:lnTo>
                      <a:pt x="14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8" y="48"/>
                    </a:lnTo>
                    <a:lnTo>
                      <a:pt x="6" y="46"/>
                    </a:lnTo>
                    <a:lnTo>
                      <a:pt x="6" y="42"/>
                    </a:lnTo>
                    <a:lnTo>
                      <a:pt x="6" y="14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25" name="Rectangle 17"/>
              <p:cNvSpPr>
                <a:spLocks noChangeArrowheads="1"/>
              </p:cNvSpPr>
              <p:nvPr/>
            </p:nvSpPr>
            <p:spPr bwMode="auto">
              <a:xfrm>
                <a:off x="2496" y="210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26" name="Freeform 18"/>
              <p:cNvSpPr>
                <a:spLocks/>
              </p:cNvSpPr>
              <p:nvPr/>
            </p:nvSpPr>
            <p:spPr bwMode="auto">
              <a:xfrm>
                <a:off x="2632" y="2126"/>
                <a:ext cx="24" cy="52"/>
              </a:xfrm>
              <a:custGeom>
                <a:avLst/>
                <a:gdLst>
                  <a:gd name="T0" fmla="*/ 14 w 24"/>
                  <a:gd name="T1" fmla="*/ 0 h 52"/>
                  <a:gd name="T2" fmla="*/ 14 w 24"/>
                  <a:gd name="T3" fmla="*/ 12 h 52"/>
                  <a:gd name="T4" fmla="*/ 22 w 24"/>
                  <a:gd name="T5" fmla="*/ 12 h 52"/>
                  <a:gd name="T6" fmla="*/ 22 w 24"/>
                  <a:gd name="T7" fmla="*/ 14 h 52"/>
                  <a:gd name="T8" fmla="*/ 14 w 24"/>
                  <a:gd name="T9" fmla="*/ 14 h 52"/>
                  <a:gd name="T10" fmla="*/ 14 w 24"/>
                  <a:gd name="T11" fmla="*/ 40 h 52"/>
                  <a:gd name="T12" fmla="*/ 14 w 24"/>
                  <a:gd name="T13" fmla="*/ 44 h 52"/>
                  <a:gd name="T14" fmla="*/ 14 w 24"/>
                  <a:gd name="T15" fmla="*/ 46 h 52"/>
                  <a:gd name="T16" fmla="*/ 16 w 24"/>
                  <a:gd name="T17" fmla="*/ 46 h 52"/>
                  <a:gd name="T18" fmla="*/ 18 w 24"/>
                  <a:gd name="T19" fmla="*/ 46 h 52"/>
                  <a:gd name="T20" fmla="*/ 18 w 24"/>
                  <a:gd name="T21" fmla="*/ 46 h 52"/>
                  <a:gd name="T22" fmla="*/ 20 w 24"/>
                  <a:gd name="T23" fmla="*/ 46 h 52"/>
                  <a:gd name="T24" fmla="*/ 22 w 24"/>
                  <a:gd name="T25" fmla="*/ 46 h 52"/>
                  <a:gd name="T26" fmla="*/ 22 w 24"/>
                  <a:gd name="T27" fmla="*/ 44 h 52"/>
                  <a:gd name="T28" fmla="*/ 24 w 24"/>
                  <a:gd name="T29" fmla="*/ 44 h 52"/>
                  <a:gd name="T30" fmla="*/ 22 w 24"/>
                  <a:gd name="T31" fmla="*/ 48 h 52"/>
                  <a:gd name="T32" fmla="*/ 20 w 24"/>
                  <a:gd name="T33" fmla="*/ 50 h 52"/>
                  <a:gd name="T34" fmla="*/ 16 w 24"/>
                  <a:gd name="T35" fmla="*/ 52 h 52"/>
                  <a:gd name="T36" fmla="*/ 14 w 24"/>
                  <a:gd name="T37" fmla="*/ 52 h 52"/>
                  <a:gd name="T38" fmla="*/ 12 w 24"/>
                  <a:gd name="T39" fmla="*/ 52 h 52"/>
                  <a:gd name="T40" fmla="*/ 10 w 24"/>
                  <a:gd name="T41" fmla="*/ 50 h 52"/>
                  <a:gd name="T42" fmla="*/ 8 w 24"/>
                  <a:gd name="T43" fmla="*/ 50 h 52"/>
                  <a:gd name="T44" fmla="*/ 6 w 24"/>
                  <a:gd name="T45" fmla="*/ 48 h 52"/>
                  <a:gd name="T46" fmla="*/ 6 w 24"/>
                  <a:gd name="T47" fmla="*/ 46 h 52"/>
                  <a:gd name="T48" fmla="*/ 6 w 24"/>
                  <a:gd name="T49" fmla="*/ 42 h 52"/>
                  <a:gd name="T50" fmla="*/ 6 w 24"/>
                  <a:gd name="T51" fmla="*/ 14 h 52"/>
                  <a:gd name="T52" fmla="*/ 0 w 24"/>
                  <a:gd name="T53" fmla="*/ 14 h 52"/>
                  <a:gd name="T54" fmla="*/ 0 w 24"/>
                  <a:gd name="T55" fmla="*/ 14 h 52"/>
                  <a:gd name="T56" fmla="*/ 2 w 24"/>
                  <a:gd name="T57" fmla="*/ 12 h 52"/>
                  <a:gd name="T58" fmla="*/ 4 w 24"/>
                  <a:gd name="T59" fmla="*/ 10 h 52"/>
                  <a:gd name="T60" fmla="*/ 8 w 24"/>
                  <a:gd name="T61" fmla="*/ 8 h 52"/>
                  <a:gd name="T62" fmla="*/ 10 w 24"/>
                  <a:gd name="T63" fmla="*/ 6 h 52"/>
                  <a:gd name="T64" fmla="*/ 10 w 24"/>
                  <a:gd name="T65" fmla="*/ 2 h 52"/>
                  <a:gd name="T66" fmla="*/ 12 w 24"/>
                  <a:gd name="T67" fmla="*/ 0 h 52"/>
                  <a:gd name="T68" fmla="*/ 14 w 24"/>
                  <a:gd name="T69" fmla="*/ 0 h 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"/>
                  <a:gd name="T106" fmla="*/ 0 h 52"/>
                  <a:gd name="T107" fmla="*/ 24 w 24"/>
                  <a:gd name="T108" fmla="*/ 52 h 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" h="52">
                    <a:moveTo>
                      <a:pt x="14" y="0"/>
                    </a:moveTo>
                    <a:lnTo>
                      <a:pt x="14" y="12"/>
                    </a:lnTo>
                    <a:lnTo>
                      <a:pt x="22" y="12"/>
                    </a:lnTo>
                    <a:lnTo>
                      <a:pt x="22" y="14"/>
                    </a:lnTo>
                    <a:lnTo>
                      <a:pt x="14" y="14"/>
                    </a:lnTo>
                    <a:lnTo>
                      <a:pt x="14" y="40"/>
                    </a:lnTo>
                    <a:lnTo>
                      <a:pt x="14" y="44"/>
                    </a:lnTo>
                    <a:lnTo>
                      <a:pt x="14" y="46"/>
                    </a:lnTo>
                    <a:lnTo>
                      <a:pt x="16" y="46"/>
                    </a:lnTo>
                    <a:lnTo>
                      <a:pt x="18" y="46"/>
                    </a:lnTo>
                    <a:lnTo>
                      <a:pt x="20" y="46"/>
                    </a:lnTo>
                    <a:lnTo>
                      <a:pt x="22" y="46"/>
                    </a:lnTo>
                    <a:lnTo>
                      <a:pt x="22" y="44"/>
                    </a:lnTo>
                    <a:lnTo>
                      <a:pt x="24" y="44"/>
                    </a:lnTo>
                    <a:lnTo>
                      <a:pt x="22" y="48"/>
                    </a:lnTo>
                    <a:lnTo>
                      <a:pt x="20" y="50"/>
                    </a:lnTo>
                    <a:lnTo>
                      <a:pt x="16" y="52"/>
                    </a:lnTo>
                    <a:lnTo>
                      <a:pt x="14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6" y="42"/>
                    </a:lnTo>
                    <a:lnTo>
                      <a:pt x="6" y="14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27" name="Freeform 19"/>
              <p:cNvSpPr>
                <a:spLocks noEditPoints="1"/>
              </p:cNvSpPr>
              <p:nvPr/>
            </p:nvSpPr>
            <p:spPr bwMode="auto">
              <a:xfrm>
                <a:off x="2658" y="2136"/>
                <a:ext cx="38" cy="42"/>
              </a:xfrm>
              <a:custGeom>
                <a:avLst/>
                <a:gdLst>
                  <a:gd name="T0" fmla="*/ 20 w 38"/>
                  <a:gd name="T1" fmla="*/ 0 h 42"/>
                  <a:gd name="T2" fmla="*/ 26 w 38"/>
                  <a:gd name="T3" fmla="*/ 2 h 42"/>
                  <a:gd name="T4" fmla="*/ 30 w 38"/>
                  <a:gd name="T5" fmla="*/ 4 h 42"/>
                  <a:gd name="T6" fmla="*/ 34 w 38"/>
                  <a:gd name="T7" fmla="*/ 8 h 42"/>
                  <a:gd name="T8" fmla="*/ 38 w 38"/>
                  <a:gd name="T9" fmla="*/ 14 h 42"/>
                  <a:gd name="T10" fmla="*/ 38 w 38"/>
                  <a:gd name="T11" fmla="*/ 20 h 42"/>
                  <a:gd name="T12" fmla="*/ 38 w 38"/>
                  <a:gd name="T13" fmla="*/ 26 h 42"/>
                  <a:gd name="T14" fmla="*/ 36 w 38"/>
                  <a:gd name="T15" fmla="*/ 32 h 42"/>
                  <a:gd name="T16" fmla="*/ 32 w 38"/>
                  <a:gd name="T17" fmla="*/ 36 h 42"/>
                  <a:gd name="T18" fmla="*/ 28 w 38"/>
                  <a:gd name="T19" fmla="*/ 40 h 42"/>
                  <a:gd name="T20" fmla="*/ 24 w 38"/>
                  <a:gd name="T21" fmla="*/ 42 h 42"/>
                  <a:gd name="T22" fmla="*/ 20 w 38"/>
                  <a:gd name="T23" fmla="*/ 42 h 42"/>
                  <a:gd name="T24" fmla="*/ 14 w 38"/>
                  <a:gd name="T25" fmla="*/ 42 h 42"/>
                  <a:gd name="T26" fmla="*/ 10 w 38"/>
                  <a:gd name="T27" fmla="*/ 38 h 42"/>
                  <a:gd name="T28" fmla="*/ 6 w 38"/>
                  <a:gd name="T29" fmla="*/ 36 h 42"/>
                  <a:gd name="T30" fmla="*/ 2 w 38"/>
                  <a:gd name="T31" fmla="*/ 28 h 42"/>
                  <a:gd name="T32" fmla="*/ 0 w 38"/>
                  <a:gd name="T33" fmla="*/ 22 h 42"/>
                  <a:gd name="T34" fmla="*/ 2 w 38"/>
                  <a:gd name="T35" fmla="*/ 16 h 42"/>
                  <a:gd name="T36" fmla="*/ 4 w 38"/>
                  <a:gd name="T37" fmla="*/ 12 h 42"/>
                  <a:gd name="T38" fmla="*/ 6 w 38"/>
                  <a:gd name="T39" fmla="*/ 6 h 42"/>
                  <a:gd name="T40" fmla="*/ 10 w 38"/>
                  <a:gd name="T41" fmla="*/ 4 h 42"/>
                  <a:gd name="T42" fmla="*/ 14 w 38"/>
                  <a:gd name="T43" fmla="*/ 2 h 42"/>
                  <a:gd name="T44" fmla="*/ 20 w 38"/>
                  <a:gd name="T45" fmla="*/ 0 h 42"/>
                  <a:gd name="T46" fmla="*/ 18 w 38"/>
                  <a:gd name="T47" fmla="*/ 4 h 42"/>
                  <a:gd name="T48" fmla="*/ 16 w 38"/>
                  <a:gd name="T49" fmla="*/ 4 h 42"/>
                  <a:gd name="T50" fmla="*/ 14 w 38"/>
                  <a:gd name="T51" fmla="*/ 6 h 42"/>
                  <a:gd name="T52" fmla="*/ 12 w 38"/>
                  <a:gd name="T53" fmla="*/ 6 h 42"/>
                  <a:gd name="T54" fmla="*/ 10 w 38"/>
                  <a:gd name="T55" fmla="*/ 10 h 42"/>
                  <a:gd name="T56" fmla="*/ 8 w 38"/>
                  <a:gd name="T57" fmla="*/ 14 h 42"/>
                  <a:gd name="T58" fmla="*/ 8 w 38"/>
                  <a:gd name="T59" fmla="*/ 18 h 42"/>
                  <a:gd name="T60" fmla="*/ 10 w 38"/>
                  <a:gd name="T61" fmla="*/ 26 h 42"/>
                  <a:gd name="T62" fmla="*/ 12 w 38"/>
                  <a:gd name="T63" fmla="*/ 34 h 42"/>
                  <a:gd name="T64" fmla="*/ 14 w 38"/>
                  <a:gd name="T65" fmla="*/ 36 h 42"/>
                  <a:gd name="T66" fmla="*/ 18 w 38"/>
                  <a:gd name="T67" fmla="*/ 38 h 42"/>
                  <a:gd name="T68" fmla="*/ 22 w 38"/>
                  <a:gd name="T69" fmla="*/ 40 h 42"/>
                  <a:gd name="T70" fmla="*/ 26 w 38"/>
                  <a:gd name="T71" fmla="*/ 38 h 42"/>
                  <a:gd name="T72" fmla="*/ 28 w 38"/>
                  <a:gd name="T73" fmla="*/ 36 h 42"/>
                  <a:gd name="T74" fmla="*/ 30 w 38"/>
                  <a:gd name="T75" fmla="*/ 32 h 42"/>
                  <a:gd name="T76" fmla="*/ 32 w 38"/>
                  <a:gd name="T77" fmla="*/ 24 h 42"/>
                  <a:gd name="T78" fmla="*/ 30 w 38"/>
                  <a:gd name="T79" fmla="*/ 18 h 42"/>
                  <a:gd name="T80" fmla="*/ 28 w 38"/>
                  <a:gd name="T81" fmla="*/ 12 h 42"/>
                  <a:gd name="T82" fmla="*/ 26 w 38"/>
                  <a:gd name="T83" fmla="*/ 8 h 42"/>
                  <a:gd name="T84" fmla="*/ 22 w 38"/>
                  <a:gd name="T85" fmla="*/ 4 h 42"/>
                  <a:gd name="T86" fmla="*/ 18 w 38"/>
                  <a:gd name="T87" fmla="*/ 4 h 4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"/>
                  <a:gd name="T133" fmla="*/ 0 h 42"/>
                  <a:gd name="T134" fmla="*/ 38 w 38"/>
                  <a:gd name="T135" fmla="*/ 42 h 4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" h="42">
                    <a:moveTo>
                      <a:pt x="20" y="0"/>
                    </a:moveTo>
                    <a:lnTo>
                      <a:pt x="26" y="2"/>
                    </a:lnTo>
                    <a:lnTo>
                      <a:pt x="30" y="4"/>
                    </a:lnTo>
                    <a:lnTo>
                      <a:pt x="34" y="8"/>
                    </a:lnTo>
                    <a:lnTo>
                      <a:pt x="38" y="14"/>
                    </a:lnTo>
                    <a:lnTo>
                      <a:pt x="38" y="20"/>
                    </a:lnTo>
                    <a:lnTo>
                      <a:pt x="38" y="26"/>
                    </a:lnTo>
                    <a:lnTo>
                      <a:pt x="36" y="32"/>
                    </a:lnTo>
                    <a:lnTo>
                      <a:pt x="32" y="36"/>
                    </a:lnTo>
                    <a:lnTo>
                      <a:pt x="28" y="40"/>
                    </a:lnTo>
                    <a:lnTo>
                      <a:pt x="24" y="42"/>
                    </a:lnTo>
                    <a:lnTo>
                      <a:pt x="20" y="42"/>
                    </a:lnTo>
                    <a:lnTo>
                      <a:pt x="14" y="42"/>
                    </a:lnTo>
                    <a:lnTo>
                      <a:pt x="10" y="38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2" y="16"/>
                    </a:lnTo>
                    <a:lnTo>
                      <a:pt x="4" y="12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20" y="0"/>
                    </a:lnTo>
                    <a:close/>
                    <a:moveTo>
                      <a:pt x="18" y="4"/>
                    </a:moveTo>
                    <a:lnTo>
                      <a:pt x="16" y="4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0" y="10"/>
                    </a:lnTo>
                    <a:lnTo>
                      <a:pt x="8" y="14"/>
                    </a:lnTo>
                    <a:lnTo>
                      <a:pt x="8" y="18"/>
                    </a:lnTo>
                    <a:lnTo>
                      <a:pt x="10" y="26"/>
                    </a:lnTo>
                    <a:lnTo>
                      <a:pt x="12" y="34"/>
                    </a:lnTo>
                    <a:lnTo>
                      <a:pt x="14" y="36"/>
                    </a:lnTo>
                    <a:lnTo>
                      <a:pt x="18" y="38"/>
                    </a:lnTo>
                    <a:lnTo>
                      <a:pt x="22" y="40"/>
                    </a:lnTo>
                    <a:lnTo>
                      <a:pt x="26" y="38"/>
                    </a:lnTo>
                    <a:lnTo>
                      <a:pt x="28" y="36"/>
                    </a:lnTo>
                    <a:lnTo>
                      <a:pt x="30" y="32"/>
                    </a:lnTo>
                    <a:lnTo>
                      <a:pt x="32" y="24"/>
                    </a:lnTo>
                    <a:lnTo>
                      <a:pt x="30" y="18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2" y="4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28" name="Rectangle 20"/>
              <p:cNvSpPr>
                <a:spLocks noChangeArrowheads="1"/>
              </p:cNvSpPr>
              <p:nvPr/>
            </p:nvSpPr>
            <p:spPr bwMode="auto">
              <a:xfrm>
                <a:off x="2784" y="210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29" name="Freeform 21"/>
              <p:cNvSpPr>
                <a:spLocks noEditPoints="1"/>
              </p:cNvSpPr>
              <p:nvPr/>
            </p:nvSpPr>
            <p:spPr bwMode="auto">
              <a:xfrm>
                <a:off x="2930" y="2136"/>
                <a:ext cx="32" cy="42"/>
              </a:xfrm>
              <a:custGeom>
                <a:avLst/>
                <a:gdLst>
                  <a:gd name="T0" fmla="*/ 6 w 32"/>
                  <a:gd name="T1" fmla="*/ 16 h 42"/>
                  <a:gd name="T2" fmla="*/ 6 w 32"/>
                  <a:gd name="T3" fmla="*/ 24 h 42"/>
                  <a:gd name="T4" fmla="*/ 10 w 32"/>
                  <a:gd name="T5" fmla="*/ 30 h 42"/>
                  <a:gd name="T6" fmla="*/ 14 w 32"/>
                  <a:gd name="T7" fmla="*/ 34 h 42"/>
                  <a:gd name="T8" fmla="*/ 20 w 32"/>
                  <a:gd name="T9" fmla="*/ 34 h 42"/>
                  <a:gd name="T10" fmla="*/ 24 w 32"/>
                  <a:gd name="T11" fmla="*/ 34 h 42"/>
                  <a:gd name="T12" fmla="*/ 26 w 32"/>
                  <a:gd name="T13" fmla="*/ 32 h 42"/>
                  <a:gd name="T14" fmla="*/ 30 w 32"/>
                  <a:gd name="T15" fmla="*/ 30 h 42"/>
                  <a:gd name="T16" fmla="*/ 32 w 32"/>
                  <a:gd name="T17" fmla="*/ 26 h 42"/>
                  <a:gd name="T18" fmla="*/ 32 w 32"/>
                  <a:gd name="T19" fmla="*/ 26 h 42"/>
                  <a:gd name="T20" fmla="*/ 30 w 32"/>
                  <a:gd name="T21" fmla="*/ 32 h 42"/>
                  <a:gd name="T22" fmla="*/ 26 w 32"/>
                  <a:gd name="T23" fmla="*/ 38 h 42"/>
                  <a:gd name="T24" fmla="*/ 22 w 32"/>
                  <a:gd name="T25" fmla="*/ 40 h 42"/>
                  <a:gd name="T26" fmla="*/ 16 w 32"/>
                  <a:gd name="T27" fmla="*/ 42 h 42"/>
                  <a:gd name="T28" fmla="*/ 10 w 32"/>
                  <a:gd name="T29" fmla="*/ 40 h 42"/>
                  <a:gd name="T30" fmla="*/ 4 w 32"/>
                  <a:gd name="T31" fmla="*/ 36 h 42"/>
                  <a:gd name="T32" fmla="*/ 2 w 32"/>
                  <a:gd name="T33" fmla="*/ 32 h 42"/>
                  <a:gd name="T34" fmla="*/ 0 w 32"/>
                  <a:gd name="T35" fmla="*/ 28 h 42"/>
                  <a:gd name="T36" fmla="*/ 0 w 32"/>
                  <a:gd name="T37" fmla="*/ 22 h 42"/>
                  <a:gd name="T38" fmla="*/ 0 w 32"/>
                  <a:gd name="T39" fmla="*/ 16 h 42"/>
                  <a:gd name="T40" fmla="*/ 2 w 32"/>
                  <a:gd name="T41" fmla="*/ 10 h 42"/>
                  <a:gd name="T42" fmla="*/ 4 w 32"/>
                  <a:gd name="T43" fmla="*/ 6 h 42"/>
                  <a:gd name="T44" fmla="*/ 8 w 32"/>
                  <a:gd name="T45" fmla="*/ 4 h 42"/>
                  <a:gd name="T46" fmla="*/ 12 w 32"/>
                  <a:gd name="T47" fmla="*/ 2 h 42"/>
                  <a:gd name="T48" fmla="*/ 18 w 32"/>
                  <a:gd name="T49" fmla="*/ 0 h 42"/>
                  <a:gd name="T50" fmla="*/ 24 w 32"/>
                  <a:gd name="T51" fmla="*/ 2 h 42"/>
                  <a:gd name="T52" fmla="*/ 28 w 32"/>
                  <a:gd name="T53" fmla="*/ 6 h 42"/>
                  <a:gd name="T54" fmla="*/ 32 w 32"/>
                  <a:gd name="T55" fmla="*/ 10 h 42"/>
                  <a:gd name="T56" fmla="*/ 32 w 32"/>
                  <a:gd name="T57" fmla="*/ 16 h 42"/>
                  <a:gd name="T58" fmla="*/ 6 w 32"/>
                  <a:gd name="T59" fmla="*/ 16 h 42"/>
                  <a:gd name="T60" fmla="*/ 6 w 32"/>
                  <a:gd name="T61" fmla="*/ 14 h 42"/>
                  <a:gd name="T62" fmla="*/ 24 w 32"/>
                  <a:gd name="T63" fmla="*/ 14 h 42"/>
                  <a:gd name="T64" fmla="*/ 22 w 32"/>
                  <a:gd name="T65" fmla="*/ 10 h 42"/>
                  <a:gd name="T66" fmla="*/ 22 w 32"/>
                  <a:gd name="T67" fmla="*/ 8 h 42"/>
                  <a:gd name="T68" fmla="*/ 20 w 32"/>
                  <a:gd name="T69" fmla="*/ 6 h 42"/>
                  <a:gd name="T70" fmla="*/ 20 w 32"/>
                  <a:gd name="T71" fmla="*/ 6 h 42"/>
                  <a:gd name="T72" fmla="*/ 18 w 32"/>
                  <a:gd name="T73" fmla="*/ 4 h 42"/>
                  <a:gd name="T74" fmla="*/ 14 w 32"/>
                  <a:gd name="T75" fmla="*/ 4 h 42"/>
                  <a:gd name="T76" fmla="*/ 12 w 32"/>
                  <a:gd name="T77" fmla="*/ 4 h 42"/>
                  <a:gd name="T78" fmla="*/ 8 w 32"/>
                  <a:gd name="T79" fmla="*/ 6 h 42"/>
                  <a:gd name="T80" fmla="*/ 6 w 32"/>
                  <a:gd name="T81" fmla="*/ 10 h 42"/>
                  <a:gd name="T82" fmla="*/ 6 w 32"/>
                  <a:gd name="T83" fmla="*/ 14 h 4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2"/>
                  <a:gd name="T127" fmla="*/ 0 h 42"/>
                  <a:gd name="T128" fmla="*/ 32 w 32"/>
                  <a:gd name="T129" fmla="*/ 42 h 4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2" h="42">
                    <a:moveTo>
                      <a:pt x="6" y="16"/>
                    </a:moveTo>
                    <a:lnTo>
                      <a:pt x="6" y="24"/>
                    </a:lnTo>
                    <a:lnTo>
                      <a:pt x="10" y="30"/>
                    </a:lnTo>
                    <a:lnTo>
                      <a:pt x="14" y="34"/>
                    </a:lnTo>
                    <a:lnTo>
                      <a:pt x="20" y="34"/>
                    </a:lnTo>
                    <a:lnTo>
                      <a:pt x="24" y="34"/>
                    </a:lnTo>
                    <a:lnTo>
                      <a:pt x="26" y="32"/>
                    </a:lnTo>
                    <a:lnTo>
                      <a:pt x="30" y="30"/>
                    </a:lnTo>
                    <a:lnTo>
                      <a:pt x="32" y="26"/>
                    </a:lnTo>
                    <a:lnTo>
                      <a:pt x="30" y="32"/>
                    </a:lnTo>
                    <a:lnTo>
                      <a:pt x="26" y="38"/>
                    </a:lnTo>
                    <a:lnTo>
                      <a:pt x="22" y="40"/>
                    </a:lnTo>
                    <a:lnTo>
                      <a:pt x="16" y="42"/>
                    </a:lnTo>
                    <a:lnTo>
                      <a:pt x="10" y="40"/>
                    </a:lnTo>
                    <a:lnTo>
                      <a:pt x="4" y="36"/>
                    </a:lnTo>
                    <a:lnTo>
                      <a:pt x="2" y="32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8" y="4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32" y="16"/>
                    </a:lnTo>
                    <a:lnTo>
                      <a:pt x="6" y="16"/>
                    </a:lnTo>
                    <a:close/>
                    <a:moveTo>
                      <a:pt x="6" y="14"/>
                    </a:moveTo>
                    <a:lnTo>
                      <a:pt x="24" y="14"/>
                    </a:lnTo>
                    <a:lnTo>
                      <a:pt x="22" y="10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6" y="10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30" name="Freeform 22"/>
              <p:cNvSpPr>
                <a:spLocks noEditPoints="1"/>
              </p:cNvSpPr>
              <p:nvPr/>
            </p:nvSpPr>
            <p:spPr bwMode="auto">
              <a:xfrm>
                <a:off x="2968" y="2136"/>
                <a:ext cx="36" cy="42"/>
              </a:xfrm>
              <a:custGeom>
                <a:avLst/>
                <a:gdLst>
                  <a:gd name="T0" fmla="*/ 18 w 36"/>
                  <a:gd name="T1" fmla="*/ 38 h 42"/>
                  <a:gd name="T2" fmla="*/ 14 w 36"/>
                  <a:gd name="T3" fmla="*/ 40 h 42"/>
                  <a:gd name="T4" fmla="*/ 10 w 36"/>
                  <a:gd name="T5" fmla="*/ 42 h 42"/>
                  <a:gd name="T6" fmla="*/ 4 w 36"/>
                  <a:gd name="T7" fmla="*/ 40 h 42"/>
                  <a:gd name="T8" fmla="*/ 0 w 36"/>
                  <a:gd name="T9" fmla="*/ 32 h 42"/>
                  <a:gd name="T10" fmla="*/ 2 w 36"/>
                  <a:gd name="T11" fmla="*/ 28 h 42"/>
                  <a:gd name="T12" fmla="*/ 8 w 36"/>
                  <a:gd name="T13" fmla="*/ 22 h 42"/>
                  <a:gd name="T14" fmla="*/ 22 w 36"/>
                  <a:gd name="T15" fmla="*/ 16 h 42"/>
                  <a:gd name="T16" fmla="*/ 22 w 36"/>
                  <a:gd name="T17" fmla="*/ 10 h 42"/>
                  <a:gd name="T18" fmla="*/ 18 w 36"/>
                  <a:gd name="T19" fmla="*/ 4 h 42"/>
                  <a:gd name="T20" fmla="*/ 12 w 36"/>
                  <a:gd name="T21" fmla="*/ 4 h 42"/>
                  <a:gd name="T22" fmla="*/ 10 w 36"/>
                  <a:gd name="T23" fmla="*/ 6 h 42"/>
                  <a:gd name="T24" fmla="*/ 10 w 36"/>
                  <a:gd name="T25" fmla="*/ 12 h 42"/>
                  <a:gd name="T26" fmla="*/ 8 w 36"/>
                  <a:gd name="T27" fmla="*/ 14 h 42"/>
                  <a:gd name="T28" fmla="*/ 6 w 36"/>
                  <a:gd name="T29" fmla="*/ 16 h 42"/>
                  <a:gd name="T30" fmla="*/ 4 w 36"/>
                  <a:gd name="T31" fmla="*/ 14 h 42"/>
                  <a:gd name="T32" fmla="*/ 2 w 36"/>
                  <a:gd name="T33" fmla="*/ 12 h 42"/>
                  <a:gd name="T34" fmla="*/ 6 w 36"/>
                  <a:gd name="T35" fmla="*/ 4 h 42"/>
                  <a:gd name="T36" fmla="*/ 16 w 36"/>
                  <a:gd name="T37" fmla="*/ 0 h 42"/>
                  <a:gd name="T38" fmla="*/ 26 w 36"/>
                  <a:gd name="T39" fmla="*/ 2 h 42"/>
                  <a:gd name="T40" fmla="*/ 28 w 36"/>
                  <a:gd name="T41" fmla="*/ 6 h 42"/>
                  <a:gd name="T42" fmla="*/ 30 w 36"/>
                  <a:gd name="T43" fmla="*/ 14 h 42"/>
                  <a:gd name="T44" fmla="*/ 30 w 36"/>
                  <a:gd name="T45" fmla="*/ 32 h 42"/>
                  <a:gd name="T46" fmla="*/ 30 w 36"/>
                  <a:gd name="T47" fmla="*/ 36 h 42"/>
                  <a:gd name="T48" fmla="*/ 32 w 36"/>
                  <a:gd name="T49" fmla="*/ 36 h 42"/>
                  <a:gd name="T50" fmla="*/ 32 w 36"/>
                  <a:gd name="T51" fmla="*/ 36 h 42"/>
                  <a:gd name="T52" fmla="*/ 34 w 36"/>
                  <a:gd name="T53" fmla="*/ 36 h 42"/>
                  <a:gd name="T54" fmla="*/ 36 w 36"/>
                  <a:gd name="T55" fmla="*/ 36 h 42"/>
                  <a:gd name="T56" fmla="*/ 28 w 36"/>
                  <a:gd name="T57" fmla="*/ 42 h 42"/>
                  <a:gd name="T58" fmla="*/ 24 w 36"/>
                  <a:gd name="T59" fmla="*/ 40 h 42"/>
                  <a:gd name="T60" fmla="*/ 22 w 36"/>
                  <a:gd name="T61" fmla="*/ 36 h 42"/>
                  <a:gd name="T62" fmla="*/ 22 w 36"/>
                  <a:gd name="T63" fmla="*/ 18 h 42"/>
                  <a:gd name="T64" fmla="*/ 14 w 36"/>
                  <a:gd name="T65" fmla="*/ 22 h 42"/>
                  <a:gd name="T66" fmla="*/ 10 w 36"/>
                  <a:gd name="T67" fmla="*/ 26 h 42"/>
                  <a:gd name="T68" fmla="*/ 8 w 36"/>
                  <a:gd name="T69" fmla="*/ 30 h 42"/>
                  <a:gd name="T70" fmla="*/ 10 w 36"/>
                  <a:gd name="T71" fmla="*/ 34 h 42"/>
                  <a:gd name="T72" fmla="*/ 14 w 36"/>
                  <a:gd name="T73" fmla="*/ 36 h 42"/>
                  <a:gd name="T74" fmla="*/ 22 w 36"/>
                  <a:gd name="T75" fmla="*/ 32 h 4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6"/>
                  <a:gd name="T115" fmla="*/ 0 h 42"/>
                  <a:gd name="T116" fmla="*/ 36 w 36"/>
                  <a:gd name="T117" fmla="*/ 42 h 4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6" h="42">
                    <a:moveTo>
                      <a:pt x="22" y="36"/>
                    </a:moveTo>
                    <a:lnTo>
                      <a:pt x="18" y="38"/>
                    </a:lnTo>
                    <a:lnTo>
                      <a:pt x="16" y="40"/>
                    </a:lnTo>
                    <a:lnTo>
                      <a:pt x="14" y="40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6" y="42"/>
                    </a:lnTo>
                    <a:lnTo>
                      <a:pt x="4" y="40"/>
                    </a:lnTo>
                    <a:lnTo>
                      <a:pt x="2" y="36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2" y="28"/>
                    </a:lnTo>
                    <a:lnTo>
                      <a:pt x="4" y="24"/>
                    </a:lnTo>
                    <a:lnTo>
                      <a:pt x="8" y="22"/>
                    </a:lnTo>
                    <a:lnTo>
                      <a:pt x="14" y="18"/>
                    </a:lnTo>
                    <a:lnTo>
                      <a:pt x="22" y="16"/>
                    </a:lnTo>
                    <a:lnTo>
                      <a:pt x="22" y="14"/>
                    </a:lnTo>
                    <a:lnTo>
                      <a:pt x="22" y="10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22" y="2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lnTo>
                      <a:pt x="30" y="10"/>
                    </a:lnTo>
                    <a:lnTo>
                      <a:pt x="30" y="14"/>
                    </a:lnTo>
                    <a:lnTo>
                      <a:pt x="30" y="28"/>
                    </a:lnTo>
                    <a:lnTo>
                      <a:pt x="30" y="32"/>
                    </a:lnTo>
                    <a:lnTo>
                      <a:pt x="30" y="34"/>
                    </a:lnTo>
                    <a:lnTo>
                      <a:pt x="30" y="36"/>
                    </a:lnTo>
                    <a:lnTo>
                      <a:pt x="32" y="36"/>
                    </a:lnTo>
                    <a:lnTo>
                      <a:pt x="34" y="36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2" y="40"/>
                    </a:lnTo>
                    <a:lnTo>
                      <a:pt x="28" y="42"/>
                    </a:lnTo>
                    <a:lnTo>
                      <a:pt x="26" y="42"/>
                    </a:lnTo>
                    <a:lnTo>
                      <a:pt x="24" y="40"/>
                    </a:lnTo>
                    <a:lnTo>
                      <a:pt x="22" y="38"/>
                    </a:lnTo>
                    <a:lnTo>
                      <a:pt x="22" y="36"/>
                    </a:lnTo>
                    <a:close/>
                    <a:moveTo>
                      <a:pt x="22" y="32"/>
                    </a:moveTo>
                    <a:lnTo>
                      <a:pt x="22" y="18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12" y="24"/>
                    </a:lnTo>
                    <a:lnTo>
                      <a:pt x="10" y="26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10" y="34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8" y="36"/>
                    </a:lnTo>
                    <a:lnTo>
                      <a:pt x="22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31" name="Freeform 23"/>
              <p:cNvSpPr>
                <a:spLocks/>
              </p:cNvSpPr>
              <p:nvPr/>
            </p:nvSpPr>
            <p:spPr bwMode="auto">
              <a:xfrm>
                <a:off x="3006" y="2126"/>
                <a:ext cx="24" cy="52"/>
              </a:xfrm>
              <a:custGeom>
                <a:avLst/>
                <a:gdLst>
                  <a:gd name="T0" fmla="*/ 12 w 24"/>
                  <a:gd name="T1" fmla="*/ 0 h 52"/>
                  <a:gd name="T2" fmla="*/ 12 w 24"/>
                  <a:gd name="T3" fmla="*/ 12 h 52"/>
                  <a:gd name="T4" fmla="*/ 22 w 24"/>
                  <a:gd name="T5" fmla="*/ 12 h 52"/>
                  <a:gd name="T6" fmla="*/ 22 w 24"/>
                  <a:gd name="T7" fmla="*/ 14 h 52"/>
                  <a:gd name="T8" fmla="*/ 12 w 24"/>
                  <a:gd name="T9" fmla="*/ 14 h 52"/>
                  <a:gd name="T10" fmla="*/ 12 w 24"/>
                  <a:gd name="T11" fmla="*/ 40 h 52"/>
                  <a:gd name="T12" fmla="*/ 14 w 24"/>
                  <a:gd name="T13" fmla="*/ 44 h 52"/>
                  <a:gd name="T14" fmla="*/ 14 w 24"/>
                  <a:gd name="T15" fmla="*/ 46 h 52"/>
                  <a:gd name="T16" fmla="*/ 16 w 24"/>
                  <a:gd name="T17" fmla="*/ 46 h 52"/>
                  <a:gd name="T18" fmla="*/ 16 w 24"/>
                  <a:gd name="T19" fmla="*/ 46 h 52"/>
                  <a:gd name="T20" fmla="*/ 18 w 24"/>
                  <a:gd name="T21" fmla="*/ 46 h 52"/>
                  <a:gd name="T22" fmla="*/ 20 w 24"/>
                  <a:gd name="T23" fmla="*/ 46 h 52"/>
                  <a:gd name="T24" fmla="*/ 20 w 24"/>
                  <a:gd name="T25" fmla="*/ 46 h 52"/>
                  <a:gd name="T26" fmla="*/ 22 w 24"/>
                  <a:gd name="T27" fmla="*/ 44 h 52"/>
                  <a:gd name="T28" fmla="*/ 24 w 24"/>
                  <a:gd name="T29" fmla="*/ 44 h 52"/>
                  <a:gd name="T30" fmla="*/ 22 w 24"/>
                  <a:gd name="T31" fmla="*/ 48 h 52"/>
                  <a:gd name="T32" fmla="*/ 20 w 24"/>
                  <a:gd name="T33" fmla="*/ 50 h 52"/>
                  <a:gd name="T34" fmla="*/ 16 w 24"/>
                  <a:gd name="T35" fmla="*/ 52 h 52"/>
                  <a:gd name="T36" fmla="*/ 14 w 24"/>
                  <a:gd name="T37" fmla="*/ 52 h 52"/>
                  <a:gd name="T38" fmla="*/ 12 w 24"/>
                  <a:gd name="T39" fmla="*/ 52 h 52"/>
                  <a:gd name="T40" fmla="*/ 10 w 24"/>
                  <a:gd name="T41" fmla="*/ 50 h 52"/>
                  <a:gd name="T42" fmla="*/ 8 w 24"/>
                  <a:gd name="T43" fmla="*/ 50 h 52"/>
                  <a:gd name="T44" fmla="*/ 6 w 24"/>
                  <a:gd name="T45" fmla="*/ 48 h 52"/>
                  <a:gd name="T46" fmla="*/ 6 w 24"/>
                  <a:gd name="T47" fmla="*/ 46 h 52"/>
                  <a:gd name="T48" fmla="*/ 6 w 24"/>
                  <a:gd name="T49" fmla="*/ 42 h 52"/>
                  <a:gd name="T50" fmla="*/ 6 w 24"/>
                  <a:gd name="T51" fmla="*/ 14 h 52"/>
                  <a:gd name="T52" fmla="*/ 0 w 24"/>
                  <a:gd name="T53" fmla="*/ 14 h 52"/>
                  <a:gd name="T54" fmla="*/ 0 w 24"/>
                  <a:gd name="T55" fmla="*/ 14 h 52"/>
                  <a:gd name="T56" fmla="*/ 2 w 24"/>
                  <a:gd name="T57" fmla="*/ 12 h 52"/>
                  <a:gd name="T58" fmla="*/ 4 w 24"/>
                  <a:gd name="T59" fmla="*/ 10 h 52"/>
                  <a:gd name="T60" fmla="*/ 6 w 24"/>
                  <a:gd name="T61" fmla="*/ 8 h 52"/>
                  <a:gd name="T62" fmla="*/ 8 w 24"/>
                  <a:gd name="T63" fmla="*/ 6 h 52"/>
                  <a:gd name="T64" fmla="*/ 10 w 24"/>
                  <a:gd name="T65" fmla="*/ 2 h 52"/>
                  <a:gd name="T66" fmla="*/ 12 w 24"/>
                  <a:gd name="T67" fmla="*/ 0 h 52"/>
                  <a:gd name="T68" fmla="*/ 12 w 24"/>
                  <a:gd name="T69" fmla="*/ 0 h 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"/>
                  <a:gd name="T106" fmla="*/ 0 h 52"/>
                  <a:gd name="T107" fmla="*/ 24 w 24"/>
                  <a:gd name="T108" fmla="*/ 52 h 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" h="52">
                    <a:moveTo>
                      <a:pt x="12" y="0"/>
                    </a:moveTo>
                    <a:lnTo>
                      <a:pt x="12" y="12"/>
                    </a:lnTo>
                    <a:lnTo>
                      <a:pt x="22" y="12"/>
                    </a:lnTo>
                    <a:lnTo>
                      <a:pt x="22" y="14"/>
                    </a:lnTo>
                    <a:lnTo>
                      <a:pt x="12" y="14"/>
                    </a:lnTo>
                    <a:lnTo>
                      <a:pt x="12" y="40"/>
                    </a:lnTo>
                    <a:lnTo>
                      <a:pt x="14" y="44"/>
                    </a:lnTo>
                    <a:lnTo>
                      <a:pt x="14" y="46"/>
                    </a:lnTo>
                    <a:lnTo>
                      <a:pt x="16" y="46"/>
                    </a:lnTo>
                    <a:lnTo>
                      <a:pt x="18" y="46"/>
                    </a:lnTo>
                    <a:lnTo>
                      <a:pt x="20" y="46"/>
                    </a:lnTo>
                    <a:lnTo>
                      <a:pt x="22" y="44"/>
                    </a:lnTo>
                    <a:lnTo>
                      <a:pt x="24" y="44"/>
                    </a:lnTo>
                    <a:lnTo>
                      <a:pt x="22" y="48"/>
                    </a:lnTo>
                    <a:lnTo>
                      <a:pt x="20" y="50"/>
                    </a:lnTo>
                    <a:lnTo>
                      <a:pt x="16" y="52"/>
                    </a:lnTo>
                    <a:lnTo>
                      <a:pt x="14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6" y="42"/>
                    </a:lnTo>
                    <a:lnTo>
                      <a:pt x="6" y="14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10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32" name="Rectangle 24"/>
              <p:cNvSpPr>
                <a:spLocks noChangeArrowheads="1"/>
              </p:cNvSpPr>
              <p:nvPr/>
            </p:nvSpPr>
            <p:spPr bwMode="auto">
              <a:xfrm>
                <a:off x="3080" y="210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33" name="Freeform 25"/>
              <p:cNvSpPr>
                <a:spLocks/>
              </p:cNvSpPr>
              <p:nvPr/>
            </p:nvSpPr>
            <p:spPr bwMode="auto">
              <a:xfrm>
                <a:off x="3226" y="2118"/>
                <a:ext cx="52" cy="60"/>
              </a:xfrm>
              <a:custGeom>
                <a:avLst/>
                <a:gdLst>
                  <a:gd name="T0" fmla="*/ 48 w 52"/>
                  <a:gd name="T1" fmla="*/ 0 h 60"/>
                  <a:gd name="T2" fmla="*/ 50 w 52"/>
                  <a:gd name="T3" fmla="*/ 20 h 60"/>
                  <a:gd name="T4" fmla="*/ 48 w 52"/>
                  <a:gd name="T5" fmla="*/ 20 h 60"/>
                  <a:gd name="T6" fmla="*/ 46 w 52"/>
                  <a:gd name="T7" fmla="*/ 12 h 60"/>
                  <a:gd name="T8" fmla="*/ 42 w 52"/>
                  <a:gd name="T9" fmla="*/ 6 h 60"/>
                  <a:gd name="T10" fmla="*/ 36 w 52"/>
                  <a:gd name="T11" fmla="*/ 4 h 60"/>
                  <a:gd name="T12" fmla="*/ 30 w 52"/>
                  <a:gd name="T13" fmla="*/ 2 h 60"/>
                  <a:gd name="T14" fmla="*/ 24 w 52"/>
                  <a:gd name="T15" fmla="*/ 4 h 60"/>
                  <a:gd name="T16" fmla="*/ 20 w 52"/>
                  <a:gd name="T17" fmla="*/ 6 h 60"/>
                  <a:gd name="T18" fmla="*/ 16 w 52"/>
                  <a:gd name="T19" fmla="*/ 10 h 60"/>
                  <a:gd name="T20" fmla="*/ 12 w 52"/>
                  <a:gd name="T21" fmla="*/ 14 h 60"/>
                  <a:gd name="T22" fmla="*/ 10 w 52"/>
                  <a:gd name="T23" fmla="*/ 22 h 60"/>
                  <a:gd name="T24" fmla="*/ 10 w 52"/>
                  <a:gd name="T25" fmla="*/ 30 h 60"/>
                  <a:gd name="T26" fmla="*/ 10 w 52"/>
                  <a:gd name="T27" fmla="*/ 38 h 60"/>
                  <a:gd name="T28" fmla="*/ 12 w 52"/>
                  <a:gd name="T29" fmla="*/ 44 h 60"/>
                  <a:gd name="T30" fmla="*/ 16 w 52"/>
                  <a:gd name="T31" fmla="*/ 50 h 60"/>
                  <a:gd name="T32" fmla="*/ 20 w 52"/>
                  <a:gd name="T33" fmla="*/ 54 h 60"/>
                  <a:gd name="T34" fmla="*/ 26 w 52"/>
                  <a:gd name="T35" fmla="*/ 56 h 60"/>
                  <a:gd name="T36" fmla="*/ 32 w 52"/>
                  <a:gd name="T37" fmla="*/ 56 h 60"/>
                  <a:gd name="T38" fmla="*/ 36 w 52"/>
                  <a:gd name="T39" fmla="*/ 56 h 60"/>
                  <a:gd name="T40" fmla="*/ 40 w 52"/>
                  <a:gd name="T41" fmla="*/ 54 h 60"/>
                  <a:gd name="T42" fmla="*/ 46 w 52"/>
                  <a:gd name="T43" fmla="*/ 50 h 60"/>
                  <a:gd name="T44" fmla="*/ 50 w 52"/>
                  <a:gd name="T45" fmla="*/ 44 h 60"/>
                  <a:gd name="T46" fmla="*/ 52 w 52"/>
                  <a:gd name="T47" fmla="*/ 46 h 60"/>
                  <a:gd name="T48" fmla="*/ 46 w 52"/>
                  <a:gd name="T49" fmla="*/ 52 h 60"/>
                  <a:gd name="T50" fmla="*/ 42 w 52"/>
                  <a:gd name="T51" fmla="*/ 56 h 60"/>
                  <a:gd name="T52" fmla="*/ 36 w 52"/>
                  <a:gd name="T53" fmla="*/ 60 h 60"/>
                  <a:gd name="T54" fmla="*/ 28 w 52"/>
                  <a:gd name="T55" fmla="*/ 60 h 60"/>
                  <a:gd name="T56" fmla="*/ 20 w 52"/>
                  <a:gd name="T57" fmla="*/ 58 h 60"/>
                  <a:gd name="T58" fmla="*/ 12 w 52"/>
                  <a:gd name="T59" fmla="*/ 56 h 60"/>
                  <a:gd name="T60" fmla="*/ 6 w 52"/>
                  <a:gd name="T61" fmla="*/ 50 h 60"/>
                  <a:gd name="T62" fmla="*/ 2 w 52"/>
                  <a:gd name="T63" fmla="*/ 44 h 60"/>
                  <a:gd name="T64" fmla="*/ 0 w 52"/>
                  <a:gd name="T65" fmla="*/ 38 h 60"/>
                  <a:gd name="T66" fmla="*/ 0 w 52"/>
                  <a:gd name="T67" fmla="*/ 30 h 60"/>
                  <a:gd name="T68" fmla="*/ 2 w 52"/>
                  <a:gd name="T69" fmla="*/ 22 h 60"/>
                  <a:gd name="T70" fmla="*/ 4 w 52"/>
                  <a:gd name="T71" fmla="*/ 14 h 60"/>
                  <a:gd name="T72" fmla="*/ 8 w 52"/>
                  <a:gd name="T73" fmla="*/ 8 h 60"/>
                  <a:gd name="T74" fmla="*/ 14 w 52"/>
                  <a:gd name="T75" fmla="*/ 4 h 60"/>
                  <a:gd name="T76" fmla="*/ 22 w 52"/>
                  <a:gd name="T77" fmla="*/ 0 h 60"/>
                  <a:gd name="T78" fmla="*/ 30 w 52"/>
                  <a:gd name="T79" fmla="*/ 0 h 60"/>
                  <a:gd name="T80" fmla="*/ 36 w 52"/>
                  <a:gd name="T81" fmla="*/ 0 h 60"/>
                  <a:gd name="T82" fmla="*/ 42 w 52"/>
                  <a:gd name="T83" fmla="*/ 2 h 60"/>
                  <a:gd name="T84" fmla="*/ 44 w 52"/>
                  <a:gd name="T85" fmla="*/ 4 h 60"/>
                  <a:gd name="T86" fmla="*/ 44 w 52"/>
                  <a:gd name="T87" fmla="*/ 4 h 60"/>
                  <a:gd name="T88" fmla="*/ 46 w 52"/>
                  <a:gd name="T89" fmla="*/ 4 h 60"/>
                  <a:gd name="T90" fmla="*/ 46 w 52"/>
                  <a:gd name="T91" fmla="*/ 2 h 60"/>
                  <a:gd name="T92" fmla="*/ 48 w 52"/>
                  <a:gd name="T93" fmla="*/ 2 h 60"/>
                  <a:gd name="T94" fmla="*/ 48 w 52"/>
                  <a:gd name="T95" fmla="*/ 0 h 60"/>
                  <a:gd name="T96" fmla="*/ 48 w 52"/>
                  <a:gd name="T97" fmla="*/ 0 h 6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2"/>
                  <a:gd name="T148" fmla="*/ 0 h 60"/>
                  <a:gd name="T149" fmla="*/ 52 w 52"/>
                  <a:gd name="T150" fmla="*/ 60 h 6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2" h="60">
                    <a:moveTo>
                      <a:pt x="48" y="0"/>
                    </a:moveTo>
                    <a:lnTo>
                      <a:pt x="50" y="20"/>
                    </a:lnTo>
                    <a:lnTo>
                      <a:pt x="48" y="20"/>
                    </a:lnTo>
                    <a:lnTo>
                      <a:pt x="46" y="12"/>
                    </a:lnTo>
                    <a:lnTo>
                      <a:pt x="42" y="6"/>
                    </a:lnTo>
                    <a:lnTo>
                      <a:pt x="36" y="4"/>
                    </a:lnTo>
                    <a:lnTo>
                      <a:pt x="30" y="2"/>
                    </a:lnTo>
                    <a:lnTo>
                      <a:pt x="24" y="4"/>
                    </a:lnTo>
                    <a:lnTo>
                      <a:pt x="20" y="6"/>
                    </a:lnTo>
                    <a:lnTo>
                      <a:pt x="16" y="10"/>
                    </a:lnTo>
                    <a:lnTo>
                      <a:pt x="12" y="14"/>
                    </a:lnTo>
                    <a:lnTo>
                      <a:pt x="10" y="22"/>
                    </a:lnTo>
                    <a:lnTo>
                      <a:pt x="10" y="30"/>
                    </a:lnTo>
                    <a:lnTo>
                      <a:pt x="10" y="38"/>
                    </a:lnTo>
                    <a:lnTo>
                      <a:pt x="12" y="44"/>
                    </a:lnTo>
                    <a:lnTo>
                      <a:pt x="16" y="50"/>
                    </a:lnTo>
                    <a:lnTo>
                      <a:pt x="20" y="54"/>
                    </a:lnTo>
                    <a:lnTo>
                      <a:pt x="26" y="56"/>
                    </a:lnTo>
                    <a:lnTo>
                      <a:pt x="32" y="56"/>
                    </a:lnTo>
                    <a:lnTo>
                      <a:pt x="36" y="56"/>
                    </a:lnTo>
                    <a:lnTo>
                      <a:pt x="40" y="54"/>
                    </a:lnTo>
                    <a:lnTo>
                      <a:pt x="46" y="50"/>
                    </a:lnTo>
                    <a:lnTo>
                      <a:pt x="50" y="44"/>
                    </a:lnTo>
                    <a:lnTo>
                      <a:pt x="52" y="46"/>
                    </a:lnTo>
                    <a:lnTo>
                      <a:pt x="46" y="52"/>
                    </a:lnTo>
                    <a:lnTo>
                      <a:pt x="42" y="56"/>
                    </a:lnTo>
                    <a:lnTo>
                      <a:pt x="36" y="60"/>
                    </a:lnTo>
                    <a:lnTo>
                      <a:pt x="28" y="60"/>
                    </a:lnTo>
                    <a:lnTo>
                      <a:pt x="20" y="58"/>
                    </a:lnTo>
                    <a:lnTo>
                      <a:pt x="12" y="56"/>
                    </a:lnTo>
                    <a:lnTo>
                      <a:pt x="6" y="50"/>
                    </a:lnTo>
                    <a:lnTo>
                      <a:pt x="2" y="44"/>
                    </a:lnTo>
                    <a:lnTo>
                      <a:pt x="0" y="38"/>
                    </a:lnTo>
                    <a:lnTo>
                      <a:pt x="0" y="30"/>
                    </a:lnTo>
                    <a:lnTo>
                      <a:pt x="2" y="22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2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2" y="2"/>
                    </a:lnTo>
                    <a:lnTo>
                      <a:pt x="44" y="4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34" name="Freeform 26"/>
              <p:cNvSpPr>
                <a:spLocks/>
              </p:cNvSpPr>
              <p:nvPr/>
            </p:nvSpPr>
            <p:spPr bwMode="auto">
              <a:xfrm>
                <a:off x="3282" y="2116"/>
                <a:ext cx="42" cy="62"/>
              </a:xfrm>
              <a:custGeom>
                <a:avLst/>
                <a:gdLst>
                  <a:gd name="T0" fmla="*/ 12 w 42"/>
                  <a:gd name="T1" fmla="*/ 30 h 62"/>
                  <a:gd name="T2" fmla="*/ 20 w 42"/>
                  <a:gd name="T3" fmla="*/ 22 h 62"/>
                  <a:gd name="T4" fmla="*/ 26 w 42"/>
                  <a:gd name="T5" fmla="*/ 20 h 62"/>
                  <a:gd name="T6" fmla="*/ 32 w 42"/>
                  <a:gd name="T7" fmla="*/ 22 h 62"/>
                  <a:gd name="T8" fmla="*/ 36 w 42"/>
                  <a:gd name="T9" fmla="*/ 28 h 62"/>
                  <a:gd name="T10" fmla="*/ 36 w 42"/>
                  <a:gd name="T11" fmla="*/ 38 h 62"/>
                  <a:gd name="T12" fmla="*/ 36 w 42"/>
                  <a:gd name="T13" fmla="*/ 56 h 62"/>
                  <a:gd name="T14" fmla="*/ 38 w 42"/>
                  <a:gd name="T15" fmla="*/ 58 h 62"/>
                  <a:gd name="T16" fmla="*/ 40 w 42"/>
                  <a:gd name="T17" fmla="*/ 60 h 62"/>
                  <a:gd name="T18" fmla="*/ 42 w 42"/>
                  <a:gd name="T19" fmla="*/ 62 h 62"/>
                  <a:gd name="T20" fmla="*/ 24 w 42"/>
                  <a:gd name="T21" fmla="*/ 60 h 62"/>
                  <a:gd name="T22" fmla="*/ 26 w 42"/>
                  <a:gd name="T23" fmla="*/ 60 h 62"/>
                  <a:gd name="T24" fmla="*/ 28 w 42"/>
                  <a:gd name="T25" fmla="*/ 58 h 62"/>
                  <a:gd name="T26" fmla="*/ 30 w 42"/>
                  <a:gd name="T27" fmla="*/ 54 h 62"/>
                  <a:gd name="T28" fmla="*/ 30 w 42"/>
                  <a:gd name="T29" fmla="*/ 38 h 62"/>
                  <a:gd name="T30" fmla="*/ 28 w 42"/>
                  <a:gd name="T31" fmla="*/ 30 h 62"/>
                  <a:gd name="T32" fmla="*/ 26 w 42"/>
                  <a:gd name="T33" fmla="*/ 28 h 62"/>
                  <a:gd name="T34" fmla="*/ 22 w 42"/>
                  <a:gd name="T35" fmla="*/ 26 h 62"/>
                  <a:gd name="T36" fmla="*/ 18 w 42"/>
                  <a:gd name="T37" fmla="*/ 28 h 62"/>
                  <a:gd name="T38" fmla="*/ 12 w 42"/>
                  <a:gd name="T39" fmla="*/ 32 h 62"/>
                  <a:gd name="T40" fmla="*/ 12 w 42"/>
                  <a:gd name="T41" fmla="*/ 56 h 62"/>
                  <a:gd name="T42" fmla="*/ 14 w 42"/>
                  <a:gd name="T43" fmla="*/ 58 h 62"/>
                  <a:gd name="T44" fmla="*/ 16 w 42"/>
                  <a:gd name="T45" fmla="*/ 60 h 62"/>
                  <a:gd name="T46" fmla="*/ 18 w 42"/>
                  <a:gd name="T47" fmla="*/ 62 h 62"/>
                  <a:gd name="T48" fmla="*/ 0 w 42"/>
                  <a:gd name="T49" fmla="*/ 60 h 62"/>
                  <a:gd name="T50" fmla="*/ 4 w 42"/>
                  <a:gd name="T51" fmla="*/ 60 h 62"/>
                  <a:gd name="T52" fmla="*/ 4 w 42"/>
                  <a:gd name="T53" fmla="*/ 58 h 62"/>
                  <a:gd name="T54" fmla="*/ 6 w 42"/>
                  <a:gd name="T55" fmla="*/ 52 h 62"/>
                  <a:gd name="T56" fmla="*/ 6 w 42"/>
                  <a:gd name="T57" fmla="*/ 10 h 62"/>
                  <a:gd name="T58" fmla="*/ 4 w 42"/>
                  <a:gd name="T59" fmla="*/ 6 h 62"/>
                  <a:gd name="T60" fmla="*/ 4 w 42"/>
                  <a:gd name="T61" fmla="*/ 4 h 62"/>
                  <a:gd name="T62" fmla="*/ 2 w 42"/>
                  <a:gd name="T63" fmla="*/ 4 h 62"/>
                  <a:gd name="T64" fmla="*/ 0 w 42"/>
                  <a:gd name="T65" fmla="*/ 4 h 62"/>
                  <a:gd name="T66" fmla="*/ 12 w 42"/>
                  <a:gd name="T67" fmla="*/ 0 h 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"/>
                  <a:gd name="T103" fmla="*/ 0 h 62"/>
                  <a:gd name="T104" fmla="*/ 42 w 42"/>
                  <a:gd name="T105" fmla="*/ 62 h 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" h="62">
                    <a:moveTo>
                      <a:pt x="12" y="0"/>
                    </a:moveTo>
                    <a:lnTo>
                      <a:pt x="12" y="30"/>
                    </a:lnTo>
                    <a:lnTo>
                      <a:pt x="18" y="24"/>
                    </a:lnTo>
                    <a:lnTo>
                      <a:pt x="20" y="22"/>
                    </a:lnTo>
                    <a:lnTo>
                      <a:pt x="24" y="22"/>
                    </a:lnTo>
                    <a:lnTo>
                      <a:pt x="26" y="20"/>
                    </a:lnTo>
                    <a:lnTo>
                      <a:pt x="30" y="22"/>
                    </a:lnTo>
                    <a:lnTo>
                      <a:pt x="32" y="22"/>
                    </a:lnTo>
                    <a:lnTo>
                      <a:pt x="34" y="26"/>
                    </a:lnTo>
                    <a:lnTo>
                      <a:pt x="36" y="28"/>
                    </a:lnTo>
                    <a:lnTo>
                      <a:pt x="36" y="32"/>
                    </a:lnTo>
                    <a:lnTo>
                      <a:pt x="36" y="38"/>
                    </a:lnTo>
                    <a:lnTo>
                      <a:pt x="36" y="52"/>
                    </a:lnTo>
                    <a:lnTo>
                      <a:pt x="36" y="56"/>
                    </a:lnTo>
                    <a:lnTo>
                      <a:pt x="38" y="58"/>
                    </a:lnTo>
                    <a:lnTo>
                      <a:pt x="38" y="60"/>
                    </a:lnTo>
                    <a:lnTo>
                      <a:pt x="40" y="60"/>
                    </a:lnTo>
                    <a:lnTo>
                      <a:pt x="42" y="60"/>
                    </a:lnTo>
                    <a:lnTo>
                      <a:pt x="42" y="62"/>
                    </a:lnTo>
                    <a:lnTo>
                      <a:pt x="24" y="62"/>
                    </a:lnTo>
                    <a:lnTo>
                      <a:pt x="24" y="60"/>
                    </a:lnTo>
                    <a:lnTo>
                      <a:pt x="26" y="60"/>
                    </a:lnTo>
                    <a:lnTo>
                      <a:pt x="28" y="60"/>
                    </a:lnTo>
                    <a:lnTo>
                      <a:pt x="28" y="58"/>
                    </a:lnTo>
                    <a:lnTo>
                      <a:pt x="30" y="56"/>
                    </a:lnTo>
                    <a:lnTo>
                      <a:pt x="30" y="54"/>
                    </a:lnTo>
                    <a:lnTo>
                      <a:pt x="30" y="52"/>
                    </a:lnTo>
                    <a:lnTo>
                      <a:pt x="30" y="38"/>
                    </a:lnTo>
                    <a:lnTo>
                      <a:pt x="28" y="34"/>
                    </a:lnTo>
                    <a:lnTo>
                      <a:pt x="28" y="30"/>
                    </a:lnTo>
                    <a:lnTo>
                      <a:pt x="28" y="28"/>
                    </a:lnTo>
                    <a:lnTo>
                      <a:pt x="26" y="28"/>
                    </a:lnTo>
                    <a:lnTo>
                      <a:pt x="24" y="26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8" y="28"/>
                    </a:lnTo>
                    <a:lnTo>
                      <a:pt x="16" y="30"/>
                    </a:lnTo>
                    <a:lnTo>
                      <a:pt x="12" y="32"/>
                    </a:lnTo>
                    <a:lnTo>
                      <a:pt x="12" y="52"/>
                    </a:lnTo>
                    <a:lnTo>
                      <a:pt x="12" y="56"/>
                    </a:lnTo>
                    <a:lnTo>
                      <a:pt x="14" y="58"/>
                    </a:lnTo>
                    <a:lnTo>
                      <a:pt x="14" y="60"/>
                    </a:lnTo>
                    <a:lnTo>
                      <a:pt x="16" y="60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2" y="60"/>
                    </a:lnTo>
                    <a:lnTo>
                      <a:pt x="4" y="60"/>
                    </a:lnTo>
                    <a:lnTo>
                      <a:pt x="4" y="58"/>
                    </a:lnTo>
                    <a:lnTo>
                      <a:pt x="6" y="56"/>
                    </a:lnTo>
                    <a:lnTo>
                      <a:pt x="6" y="52"/>
                    </a:lnTo>
                    <a:lnTo>
                      <a:pt x="6" y="16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35" name="Freeform 27"/>
              <p:cNvSpPr>
                <a:spLocks noEditPoints="1"/>
              </p:cNvSpPr>
              <p:nvPr/>
            </p:nvSpPr>
            <p:spPr bwMode="auto">
              <a:xfrm>
                <a:off x="3328" y="2116"/>
                <a:ext cx="18" cy="62"/>
              </a:xfrm>
              <a:custGeom>
                <a:avLst/>
                <a:gdLst>
                  <a:gd name="T0" fmla="*/ 10 w 18"/>
                  <a:gd name="T1" fmla="*/ 0 h 62"/>
                  <a:gd name="T2" fmla="*/ 12 w 18"/>
                  <a:gd name="T3" fmla="*/ 0 h 62"/>
                  <a:gd name="T4" fmla="*/ 12 w 18"/>
                  <a:gd name="T5" fmla="*/ 2 h 62"/>
                  <a:gd name="T6" fmla="*/ 14 w 18"/>
                  <a:gd name="T7" fmla="*/ 4 h 62"/>
                  <a:gd name="T8" fmla="*/ 14 w 18"/>
                  <a:gd name="T9" fmla="*/ 4 h 62"/>
                  <a:gd name="T10" fmla="*/ 14 w 18"/>
                  <a:gd name="T11" fmla="*/ 6 h 62"/>
                  <a:gd name="T12" fmla="*/ 12 w 18"/>
                  <a:gd name="T13" fmla="*/ 8 h 62"/>
                  <a:gd name="T14" fmla="*/ 12 w 18"/>
                  <a:gd name="T15" fmla="*/ 10 h 62"/>
                  <a:gd name="T16" fmla="*/ 10 w 18"/>
                  <a:gd name="T17" fmla="*/ 10 h 62"/>
                  <a:gd name="T18" fmla="*/ 8 w 18"/>
                  <a:gd name="T19" fmla="*/ 10 h 62"/>
                  <a:gd name="T20" fmla="*/ 6 w 18"/>
                  <a:gd name="T21" fmla="*/ 8 h 62"/>
                  <a:gd name="T22" fmla="*/ 4 w 18"/>
                  <a:gd name="T23" fmla="*/ 6 h 62"/>
                  <a:gd name="T24" fmla="*/ 4 w 18"/>
                  <a:gd name="T25" fmla="*/ 4 h 62"/>
                  <a:gd name="T26" fmla="*/ 4 w 18"/>
                  <a:gd name="T27" fmla="*/ 4 h 62"/>
                  <a:gd name="T28" fmla="*/ 6 w 18"/>
                  <a:gd name="T29" fmla="*/ 2 h 62"/>
                  <a:gd name="T30" fmla="*/ 8 w 18"/>
                  <a:gd name="T31" fmla="*/ 0 h 62"/>
                  <a:gd name="T32" fmla="*/ 10 w 18"/>
                  <a:gd name="T33" fmla="*/ 0 h 62"/>
                  <a:gd name="T34" fmla="*/ 14 w 18"/>
                  <a:gd name="T35" fmla="*/ 20 h 62"/>
                  <a:gd name="T36" fmla="*/ 14 w 18"/>
                  <a:gd name="T37" fmla="*/ 52 h 62"/>
                  <a:gd name="T38" fmla="*/ 14 w 18"/>
                  <a:gd name="T39" fmla="*/ 56 h 62"/>
                  <a:gd name="T40" fmla="*/ 14 w 18"/>
                  <a:gd name="T41" fmla="*/ 58 h 62"/>
                  <a:gd name="T42" fmla="*/ 14 w 18"/>
                  <a:gd name="T43" fmla="*/ 58 h 62"/>
                  <a:gd name="T44" fmla="*/ 16 w 18"/>
                  <a:gd name="T45" fmla="*/ 60 h 62"/>
                  <a:gd name="T46" fmla="*/ 16 w 18"/>
                  <a:gd name="T47" fmla="*/ 60 h 62"/>
                  <a:gd name="T48" fmla="*/ 18 w 18"/>
                  <a:gd name="T49" fmla="*/ 60 h 62"/>
                  <a:gd name="T50" fmla="*/ 18 w 18"/>
                  <a:gd name="T51" fmla="*/ 62 h 62"/>
                  <a:gd name="T52" fmla="*/ 0 w 18"/>
                  <a:gd name="T53" fmla="*/ 62 h 62"/>
                  <a:gd name="T54" fmla="*/ 0 w 18"/>
                  <a:gd name="T55" fmla="*/ 60 h 62"/>
                  <a:gd name="T56" fmla="*/ 2 w 18"/>
                  <a:gd name="T57" fmla="*/ 60 h 62"/>
                  <a:gd name="T58" fmla="*/ 4 w 18"/>
                  <a:gd name="T59" fmla="*/ 60 h 62"/>
                  <a:gd name="T60" fmla="*/ 4 w 18"/>
                  <a:gd name="T61" fmla="*/ 58 h 62"/>
                  <a:gd name="T62" fmla="*/ 6 w 18"/>
                  <a:gd name="T63" fmla="*/ 58 h 62"/>
                  <a:gd name="T64" fmla="*/ 6 w 18"/>
                  <a:gd name="T65" fmla="*/ 56 h 62"/>
                  <a:gd name="T66" fmla="*/ 6 w 18"/>
                  <a:gd name="T67" fmla="*/ 52 h 62"/>
                  <a:gd name="T68" fmla="*/ 6 w 18"/>
                  <a:gd name="T69" fmla="*/ 38 h 62"/>
                  <a:gd name="T70" fmla="*/ 6 w 18"/>
                  <a:gd name="T71" fmla="*/ 32 h 62"/>
                  <a:gd name="T72" fmla="*/ 6 w 18"/>
                  <a:gd name="T73" fmla="*/ 28 h 62"/>
                  <a:gd name="T74" fmla="*/ 6 w 18"/>
                  <a:gd name="T75" fmla="*/ 28 h 62"/>
                  <a:gd name="T76" fmla="*/ 4 w 18"/>
                  <a:gd name="T77" fmla="*/ 26 h 62"/>
                  <a:gd name="T78" fmla="*/ 4 w 18"/>
                  <a:gd name="T79" fmla="*/ 26 h 62"/>
                  <a:gd name="T80" fmla="*/ 4 w 18"/>
                  <a:gd name="T81" fmla="*/ 26 h 62"/>
                  <a:gd name="T82" fmla="*/ 2 w 18"/>
                  <a:gd name="T83" fmla="*/ 26 h 62"/>
                  <a:gd name="T84" fmla="*/ 0 w 18"/>
                  <a:gd name="T85" fmla="*/ 26 h 62"/>
                  <a:gd name="T86" fmla="*/ 0 w 18"/>
                  <a:gd name="T87" fmla="*/ 26 h 62"/>
                  <a:gd name="T88" fmla="*/ 12 w 18"/>
                  <a:gd name="T89" fmla="*/ 20 h 62"/>
                  <a:gd name="T90" fmla="*/ 14 w 18"/>
                  <a:gd name="T91" fmla="*/ 2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"/>
                  <a:gd name="T139" fmla="*/ 0 h 62"/>
                  <a:gd name="T140" fmla="*/ 18 w 18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" h="62">
                    <a:moveTo>
                      <a:pt x="10" y="0"/>
                    </a:move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0" y="0"/>
                    </a:lnTo>
                    <a:close/>
                    <a:moveTo>
                      <a:pt x="14" y="20"/>
                    </a:moveTo>
                    <a:lnTo>
                      <a:pt x="14" y="52"/>
                    </a:lnTo>
                    <a:lnTo>
                      <a:pt x="14" y="56"/>
                    </a:lnTo>
                    <a:lnTo>
                      <a:pt x="14" y="58"/>
                    </a:lnTo>
                    <a:lnTo>
                      <a:pt x="16" y="60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2" y="60"/>
                    </a:lnTo>
                    <a:lnTo>
                      <a:pt x="4" y="60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6" y="52"/>
                    </a:lnTo>
                    <a:lnTo>
                      <a:pt x="6" y="38"/>
                    </a:lnTo>
                    <a:lnTo>
                      <a:pt x="6" y="32"/>
                    </a:lnTo>
                    <a:lnTo>
                      <a:pt x="6" y="28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0" y="26"/>
                    </a:lnTo>
                    <a:lnTo>
                      <a:pt x="12" y="20"/>
                    </a:lnTo>
                    <a:lnTo>
                      <a:pt x="14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36" name="Freeform 28"/>
              <p:cNvSpPr>
                <a:spLocks/>
              </p:cNvSpPr>
              <p:nvPr/>
            </p:nvSpPr>
            <p:spPr bwMode="auto">
              <a:xfrm>
                <a:off x="3350" y="2136"/>
                <a:ext cx="42" cy="42"/>
              </a:xfrm>
              <a:custGeom>
                <a:avLst/>
                <a:gdLst>
                  <a:gd name="T0" fmla="*/ 14 w 42"/>
                  <a:gd name="T1" fmla="*/ 10 h 42"/>
                  <a:gd name="T2" fmla="*/ 18 w 42"/>
                  <a:gd name="T3" fmla="*/ 4 h 42"/>
                  <a:gd name="T4" fmla="*/ 22 w 42"/>
                  <a:gd name="T5" fmla="*/ 2 h 42"/>
                  <a:gd name="T6" fmla="*/ 26 w 42"/>
                  <a:gd name="T7" fmla="*/ 0 h 42"/>
                  <a:gd name="T8" fmla="*/ 30 w 42"/>
                  <a:gd name="T9" fmla="*/ 2 h 42"/>
                  <a:gd name="T10" fmla="*/ 32 w 42"/>
                  <a:gd name="T11" fmla="*/ 2 h 42"/>
                  <a:gd name="T12" fmla="*/ 34 w 42"/>
                  <a:gd name="T13" fmla="*/ 4 h 42"/>
                  <a:gd name="T14" fmla="*/ 36 w 42"/>
                  <a:gd name="T15" fmla="*/ 8 h 42"/>
                  <a:gd name="T16" fmla="*/ 36 w 42"/>
                  <a:gd name="T17" fmla="*/ 10 h 42"/>
                  <a:gd name="T18" fmla="*/ 36 w 42"/>
                  <a:gd name="T19" fmla="*/ 16 h 42"/>
                  <a:gd name="T20" fmla="*/ 36 w 42"/>
                  <a:gd name="T21" fmla="*/ 32 h 42"/>
                  <a:gd name="T22" fmla="*/ 38 w 42"/>
                  <a:gd name="T23" fmla="*/ 36 h 42"/>
                  <a:gd name="T24" fmla="*/ 38 w 42"/>
                  <a:gd name="T25" fmla="*/ 38 h 42"/>
                  <a:gd name="T26" fmla="*/ 38 w 42"/>
                  <a:gd name="T27" fmla="*/ 38 h 42"/>
                  <a:gd name="T28" fmla="*/ 38 w 42"/>
                  <a:gd name="T29" fmla="*/ 40 h 42"/>
                  <a:gd name="T30" fmla="*/ 40 w 42"/>
                  <a:gd name="T31" fmla="*/ 40 h 42"/>
                  <a:gd name="T32" fmla="*/ 42 w 42"/>
                  <a:gd name="T33" fmla="*/ 40 h 42"/>
                  <a:gd name="T34" fmla="*/ 42 w 42"/>
                  <a:gd name="T35" fmla="*/ 42 h 42"/>
                  <a:gd name="T36" fmla="*/ 24 w 42"/>
                  <a:gd name="T37" fmla="*/ 42 h 42"/>
                  <a:gd name="T38" fmla="*/ 24 w 42"/>
                  <a:gd name="T39" fmla="*/ 40 h 42"/>
                  <a:gd name="T40" fmla="*/ 24 w 42"/>
                  <a:gd name="T41" fmla="*/ 40 h 42"/>
                  <a:gd name="T42" fmla="*/ 26 w 42"/>
                  <a:gd name="T43" fmla="*/ 40 h 42"/>
                  <a:gd name="T44" fmla="*/ 28 w 42"/>
                  <a:gd name="T45" fmla="*/ 40 h 42"/>
                  <a:gd name="T46" fmla="*/ 28 w 42"/>
                  <a:gd name="T47" fmla="*/ 38 h 42"/>
                  <a:gd name="T48" fmla="*/ 30 w 42"/>
                  <a:gd name="T49" fmla="*/ 36 h 42"/>
                  <a:gd name="T50" fmla="*/ 30 w 42"/>
                  <a:gd name="T51" fmla="*/ 36 h 42"/>
                  <a:gd name="T52" fmla="*/ 30 w 42"/>
                  <a:gd name="T53" fmla="*/ 32 h 42"/>
                  <a:gd name="T54" fmla="*/ 30 w 42"/>
                  <a:gd name="T55" fmla="*/ 16 h 42"/>
                  <a:gd name="T56" fmla="*/ 30 w 42"/>
                  <a:gd name="T57" fmla="*/ 12 h 42"/>
                  <a:gd name="T58" fmla="*/ 28 w 42"/>
                  <a:gd name="T59" fmla="*/ 8 h 42"/>
                  <a:gd name="T60" fmla="*/ 26 w 42"/>
                  <a:gd name="T61" fmla="*/ 8 h 42"/>
                  <a:gd name="T62" fmla="*/ 24 w 42"/>
                  <a:gd name="T63" fmla="*/ 6 h 42"/>
                  <a:gd name="T64" fmla="*/ 18 w 42"/>
                  <a:gd name="T65" fmla="*/ 8 h 42"/>
                  <a:gd name="T66" fmla="*/ 14 w 42"/>
                  <a:gd name="T67" fmla="*/ 12 h 42"/>
                  <a:gd name="T68" fmla="*/ 14 w 42"/>
                  <a:gd name="T69" fmla="*/ 32 h 42"/>
                  <a:gd name="T70" fmla="*/ 14 w 42"/>
                  <a:gd name="T71" fmla="*/ 36 h 42"/>
                  <a:gd name="T72" fmla="*/ 14 w 42"/>
                  <a:gd name="T73" fmla="*/ 38 h 42"/>
                  <a:gd name="T74" fmla="*/ 14 w 42"/>
                  <a:gd name="T75" fmla="*/ 38 h 42"/>
                  <a:gd name="T76" fmla="*/ 14 w 42"/>
                  <a:gd name="T77" fmla="*/ 40 h 42"/>
                  <a:gd name="T78" fmla="*/ 16 w 42"/>
                  <a:gd name="T79" fmla="*/ 40 h 42"/>
                  <a:gd name="T80" fmla="*/ 18 w 42"/>
                  <a:gd name="T81" fmla="*/ 40 h 42"/>
                  <a:gd name="T82" fmla="*/ 18 w 42"/>
                  <a:gd name="T83" fmla="*/ 42 h 42"/>
                  <a:gd name="T84" fmla="*/ 0 w 42"/>
                  <a:gd name="T85" fmla="*/ 42 h 42"/>
                  <a:gd name="T86" fmla="*/ 0 w 42"/>
                  <a:gd name="T87" fmla="*/ 40 h 42"/>
                  <a:gd name="T88" fmla="*/ 2 w 42"/>
                  <a:gd name="T89" fmla="*/ 40 h 42"/>
                  <a:gd name="T90" fmla="*/ 4 w 42"/>
                  <a:gd name="T91" fmla="*/ 40 h 42"/>
                  <a:gd name="T92" fmla="*/ 4 w 42"/>
                  <a:gd name="T93" fmla="*/ 38 h 42"/>
                  <a:gd name="T94" fmla="*/ 6 w 42"/>
                  <a:gd name="T95" fmla="*/ 36 h 42"/>
                  <a:gd name="T96" fmla="*/ 6 w 42"/>
                  <a:gd name="T97" fmla="*/ 32 h 42"/>
                  <a:gd name="T98" fmla="*/ 6 w 42"/>
                  <a:gd name="T99" fmla="*/ 18 h 42"/>
                  <a:gd name="T100" fmla="*/ 6 w 42"/>
                  <a:gd name="T101" fmla="*/ 12 h 42"/>
                  <a:gd name="T102" fmla="*/ 6 w 42"/>
                  <a:gd name="T103" fmla="*/ 8 h 42"/>
                  <a:gd name="T104" fmla="*/ 6 w 42"/>
                  <a:gd name="T105" fmla="*/ 8 h 42"/>
                  <a:gd name="T106" fmla="*/ 4 w 42"/>
                  <a:gd name="T107" fmla="*/ 6 h 42"/>
                  <a:gd name="T108" fmla="*/ 4 w 42"/>
                  <a:gd name="T109" fmla="*/ 6 h 42"/>
                  <a:gd name="T110" fmla="*/ 4 w 42"/>
                  <a:gd name="T111" fmla="*/ 6 h 42"/>
                  <a:gd name="T112" fmla="*/ 2 w 42"/>
                  <a:gd name="T113" fmla="*/ 6 h 42"/>
                  <a:gd name="T114" fmla="*/ 0 w 42"/>
                  <a:gd name="T115" fmla="*/ 6 h 42"/>
                  <a:gd name="T116" fmla="*/ 0 w 42"/>
                  <a:gd name="T117" fmla="*/ 6 h 42"/>
                  <a:gd name="T118" fmla="*/ 12 w 42"/>
                  <a:gd name="T119" fmla="*/ 0 h 42"/>
                  <a:gd name="T120" fmla="*/ 14 w 42"/>
                  <a:gd name="T121" fmla="*/ 0 h 42"/>
                  <a:gd name="T122" fmla="*/ 14 w 42"/>
                  <a:gd name="T123" fmla="*/ 10 h 4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2"/>
                  <a:gd name="T187" fmla="*/ 0 h 42"/>
                  <a:gd name="T188" fmla="*/ 42 w 42"/>
                  <a:gd name="T189" fmla="*/ 42 h 4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2" h="42">
                    <a:moveTo>
                      <a:pt x="14" y="10"/>
                    </a:moveTo>
                    <a:lnTo>
                      <a:pt x="18" y="4"/>
                    </a:lnTo>
                    <a:lnTo>
                      <a:pt x="22" y="2"/>
                    </a:lnTo>
                    <a:lnTo>
                      <a:pt x="26" y="0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4" y="4"/>
                    </a:lnTo>
                    <a:lnTo>
                      <a:pt x="36" y="8"/>
                    </a:lnTo>
                    <a:lnTo>
                      <a:pt x="36" y="10"/>
                    </a:lnTo>
                    <a:lnTo>
                      <a:pt x="36" y="16"/>
                    </a:lnTo>
                    <a:lnTo>
                      <a:pt x="36" y="32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38" y="40"/>
                    </a:lnTo>
                    <a:lnTo>
                      <a:pt x="40" y="40"/>
                    </a:lnTo>
                    <a:lnTo>
                      <a:pt x="42" y="40"/>
                    </a:lnTo>
                    <a:lnTo>
                      <a:pt x="42" y="42"/>
                    </a:lnTo>
                    <a:lnTo>
                      <a:pt x="24" y="42"/>
                    </a:lnTo>
                    <a:lnTo>
                      <a:pt x="24" y="40"/>
                    </a:lnTo>
                    <a:lnTo>
                      <a:pt x="26" y="40"/>
                    </a:lnTo>
                    <a:lnTo>
                      <a:pt x="28" y="40"/>
                    </a:lnTo>
                    <a:lnTo>
                      <a:pt x="28" y="38"/>
                    </a:lnTo>
                    <a:lnTo>
                      <a:pt x="30" y="36"/>
                    </a:lnTo>
                    <a:lnTo>
                      <a:pt x="30" y="32"/>
                    </a:lnTo>
                    <a:lnTo>
                      <a:pt x="30" y="16"/>
                    </a:lnTo>
                    <a:lnTo>
                      <a:pt x="30" y="12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18" y="8"/>
                    </a:lnTo>
                    <a:lnTo>
                      <a:pt x="14" y="1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8" y="40"/>
                    </a:lnTo>
                    <a:lnTo>
                      <a:pt x="18" y="42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2" y="40"/>
                    </a:lnTo>
                    <a:lnTo>
                      <a:pt x="4" y="40"/>
                    </a:lnTo>
                    <a:lnTo>
                      <a:pt x="4" y="38"/>
                    </a:lnTo>
                    <a:lnTo>
                      <a:pt x="6" y="36"/>
                    </a:lnTo>
                    <a:lnTo>
                      <a:pt x="6" y="32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37" name="Freeform 29"/>
              <p:cNvSpPr>
                <a:spLocks noEditPoints="1"/>
              </p:cNvSpPr>
              <p:nvPr/>
            </p:nvSpPr>
            <p:spPr bwMode="auto">
              <a:xfrm>
                <a:off x="3396" y="2136"/>
                <a:ext cx="32" cy="42"/>
              </a:xfrm>
              <a:custGeom>
                <a:avLst/>
                <a:gdLst>
                  <a:gd name="T0" fmla="*/ 6 w 32"/>
                  <a:gd name="T1" fmla="*/ 16 h 42"/>
                  <a:gd name="T2" fmla="*/ 8 w 32"/>
                  <a:gd name="T3" fmla="*/ 24 h 42"/>
                  <a:gd name="T4" fmla="*/ 10 w 32"/>
                  <a:gd name="T5" fmla="*/ 30 h 42"/>
                  <a:gd name="T6" fmla="*/ 16 w 32"/>
                  <a:gd name="T7" fmla="*/ 34 h 42"/>
                  <a:gd name="T8" fmla="*/ 20 w 32"/>
                  <a:gd name="T9" fmla="*/ 34 h 42"/>
                  <a:gd name="T10" fmla="*/ 24 w 32"/>
                  <a:gd name="T11" fmla="*/ 34 h 42"/>
                  <a:gd name="T12" fmla="*/ 28 w 32"/>
                  <a:gd name="T13" fmla="*/ 32 h 42"/>
                  <a:gd name="T14" fmla="*/ 30 w 32"/>
                  <a:gd name="T15" fmla="*/ 30 h 42"/>
                  <a:gd name="T16" fmla="*/ 32 w 32"/>
                  <a:gd name="T17" fmla="*/ 26 h 42"/>
                  <a:gd name="T18" fmla="*/ 32 w 32"/>
                  <a:gd name="T19" fmla="*/ 26 h 42"/>
                  <a:gd name="T20" fmla="*/ 32 w 32"/>
                  <a:gd name="T21" fmla="*/ 32 h 42"/>
                  <a:gd name="T22" fmla="*/ 28 w 32"/>
                  <a:gd name="T23" fmla="*/ 38 h 42"/>
                  <a:gd name="T24" fmla="*/ 22 w 32"/>
                  <a:gd name="T25" fmla="*/ 40 h 42"/>
                  <a:gd name="T26" fmla="*/ 16 w 32"/>
                  <a:gd name="T27" fmla="*/ 42 h 42"/>
                  <a:gd name="T28" fmla="*/ 10 w 32"/>
                  <a:gd name="T29" fmla="*/ 40 h 42"/>
                  <a:gd name="T30" fmla="*/ 4 w 32"/>
                  <a:gd name="T31" fmla="*/ 36 h 42"/>
                  <a:gd name="T32" fmla="*/ 2 w 32"/>
                  <a:gd name="T33" fmla="*/ 32 h 42"/>
                  <a:gd name="T34" fmla="*/ 0 w 32"/>
                  <a:gd name="T35" fmla="*/ 28 h 42"/>
                  <a:gd name="T36" fmla="*/ 0 w 32"/>
                  <a:gd name="T37" fmla="*/ 22 h 42"/>
                  <a:gd name="T38" fmla="*/ 0 w 32"/>
                  <a:gd name="T39" fmla="*/ 16 h 42"/>
                  <a:gd name="T40" fmla="*/ 2 w 32"/>
                  <a:gd name="T41" fmla="*/ 10 h 42"/>
                  <a:gd name="T42" fmla="*/ 6 w 32"/>
                  <a:gd name="T43" fmla="*/ 6 h 42"/>
                  <a:gd name="T44" fmla="*/ 8 w 32"/>
                  <a:gd name="T45" fmla="*/ 4 h 42"/>
                  <a:gd name="T46" fmla="*/ 14 w 32"/>
                  <a:gd name="T47" fmla="*/ 2 h 42"/>
                  <a:gd name="T48" fmla="*/ 18 w 32"/>
                  <a:gd name="T49" fmla="*/ 0 h 42"/>
                  <a:gd name="T50" fmla="*/ 24 w 32"/>
                  <a:gd name="T51" fmla="*/ 2 h 42"/>
                  <a:gd name="T52" fmla="*/ 28 w 32"/>
                  <a:gd name="T53" fmla="*/ 6 h 42"/>
                  <a:gd name="T54" fmla="*/ 32 w 32"/>
                  <a:gd name="T55" fmla="*/ 10 h 42"/>
                  <a:gd name="T56" fmla="*/ 32 w 32"/>
                  <a:gd name="T57" fmla="*/ 16 h 42"/>
                  <a:gd name="T58" fmla="*/ 6 w 32"/>
                  <a:gd name="T59" fmla="*/ 16 h 42"/>
                  <a:gd name="T60" fmla="*/ 6 w 32"/>
                  <a:gd name="T61" fmla="*/ 14 h 42"/>
                  <a:gd name="T62" fmla="*/ 24 w 32"/>
                  <a:gd name="T63" fmla="*/ 14 h 42"/>
                  <a:gd name="T64" fmla="*/ 24 w 32"/>
                  <a:gd name="T65" fmla="*/ 10 h 42"/>
                  <a:gd name="T66" fmla="*/ 22 w 32"/>
                  <a:gd name="T67" fmla="*/ 8 h 42"/>
                  <a:gd name="T68" fmla="*/ 22 w 32"/>
                  <a:gd name="T69" fmla="*/ 6 h 42"/>
                  <a:gd name="T70" fmla="*/ 20 w 32"/>
                  <a:gd name="T71" fmla="*/ 6 h 42"/>
                  <a:gd name="T72" fmla="*/ 18 w 32"/>
                  <a:gd name="T73" fmla="*/ 4 h 42"/>
                  <a:gd name="T74" fmla="*/ 16 w 32"/>
                  <a:gd name="T75" fmla="*/ 4 h 42"/>
                  <a:gd name="T76" fmla="*/ 12 w 32"/>
                  <a:gd name="T77" fmla="*/ 4 h 42"/>
                  <a:gd name="T78" fmla="*/ 10 w 32"/>
                  <a:gd name="T79" fmla="*/ 6 h 42"/>
                  <a:gd name="T80" fmla="*/ 8 w 32"/>
                  <a:gd name="T81" fmla="*/ 10 h 42"/>
                  <a:gd name="T82" fmla="*/ 6 w 32"/>
                  <a:gd name="T83" fmla="*/ 14 h 4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2"/>
                  <a:gd name="T127" fmla="*/ 0 h 42"/>
                  <a:gd name="T128" fmla="*/ 32 w 32"/>
                  <a:gd name="T129" fmla="*/ 42 h 4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2" h="42">
                    <a:moveTo>
                      <a:pt x="6" y="16"/>
                    </a:moveTo>
                    <a:lnTo>
                      <a:pt x="8" y="24"/>
                    </a:lnTo>
                    <a:lnTo>
                      <a:pt x="10" y="30"/>
                    </a:lnTo>
                    <a:lnTo>
                      <a:pt x="16" y="34"/>
                    </a:lnTo>
                    <a:lnTo>
                      <a:pt x="20" y="34"/>
                    </a:lnTo>
                    <a:lnTo>
                      <a:pt x="24" y="34"/>
                    </a:lnTo>
                    <a:lnTo>
                      <a:pt x="28" y="32"/>
                    </a:lnTo>
                    <a:lnTo>
                      <a:pt x="30" y="30"/>
                    </a:lnTo>
                    <a:lnTo>
                      <a:pt x="32" y="26"/>
                    </a:lnTo>
                    <a:lnTo>
                      <a:pt x="32" y="32"/>
                    </a:lnTo>
                    <a:lnTo>
                      <a:pt x="28" y="38"/>
                    </a:lnTo>
                    <a:lnTo>
                      <a:pt x="22" y="40"/>
                    </a:lnTo>
                    <a:lnTo>
                      <a:pt x="16" y="42"/>
                    </a:lnTo>
                    <a:lnTo>
                      <a:pt x="10" y="40"/>
                    </a:lnTo>
                    <a:lnTo>
                      <a:pt x="4" y="36"/>
                    </a:lnTo>
                    <a:lnTo>
                      <a:pt x="2" y="32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32" y="16"/>
                    </a:lnTo>
                    <a:lnTo>
                      <a:pt x="6" y="16"/>
                    </a:lnTo>
                    <a:close/>
                    <a:moveTo>
                      <a:pt x="6" y="14"/>
                    </a:moveTo>
                    <a:lnTo>
                      <a:pt x="24" y="14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2" y="4"/>
                    </a:lnTo>
                    <a:lnTo>
                      <a:pt x="10" y="6"/>
                    </a:lnTo>
                    <a:lnTo>
                      <a:pt x="8" y="10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38" name="Freeform 30"/>
              <p:cNvSpPr>
                <a:spLocks/>
              </p:cNvSpPr>
              <p:nvPr/>
            </p:nvSpPr>
            <p:spPr bwMode="auto">
              <a:xfrm>
                <a:off x="3438" y="2136"/>
                <a:ext cx="26" cy="42"/>
              </a:xfrm>
              <a:custGeom>
                <a:avLst/>
                <a:gdLst>
                  <a:gd name="T0" fmla="*/ 22 w 26"/>
                  <a:gd name="T1" fmla="*/ 0 h 42"/>
                  <a:gd name="T2" fmla="*/ 22 w 26"/>
                  <a:gd name="T3" fmla="*/ 14 h 42"/>
                  <a:gd name="T4" fmla="*/ 22 w 26"/>
                  <a:gd name="T5" fmla="*/ 14 h 42"/>
                  <a:gd name="T6" fmla="*/ 20 w 26"/>
                  <a:gd name="T7" fmla="*/ 10 h 42"/>
                  <a:gd name="T8" fmla="*/ 18 w 26"/>
                  <a:gd name="T9" fmla="*/ 6 h 42"/>
                  <a:gd name="T10" fmla="*/ 14 w 26"/>
                  <a:gd name="T11" fmla="*/ 4 h 42"/>
                  <a:gd name="T12" fmla="*/ 12 w 26"/>
                  <a:gd name="T13" fmla="*/ 4 h 42"/>
                  <a:gd name="T14" fmla="*/ 8 w 26"/>
                  <a:gd name="T15" fmla="*/ 4 h 42"/>
                  <a:gd name="T16" fmla="*/ 6 w 26"/>
                  <a:gd name="T17" fmla="*/ 6 h 42"/>
                  <a:gd name="T18" fmla="*/ 6 w 26"/>
                  <a:gd name="T19" fmla="*/ 6 h 42"/>
                  <a:gd name="T20" fmla="*/ 4 w 26"/>
                  <a:gd name="T21" fmla="*/ 8 h 42"/>
                  <a:gd name="T22" fmla="*/ 4 w 26"/>
                  <a:gd name="T23" fmla="*/ 10 h 42"/>
                  <a:gd name="T24" fmla="*/ 6 w 26"/>
                  <a:gd name="T25" fmla="*/ 12 h 42"/>
                  <a:gd name="T26" fmla="*/ 8 w 26"/>
                  <a:gd name="T27" fmla="*/ 14 h 42"/>
                  <a:gd name="T28" fmla="*/ 10 w 26"/>
                  <a:gd name="T29" fmla="*/ 16 h 42"/>
                  <a:gd name="T30" fmla="*/ 16 w 26"/>
                  <a:gd name="T31" fmla="*/ 20 h 42"/>
                  <a:gd name="T32" fmla="*/ 22 w 26"/>
                  <a:gd name="T33" fmla="*/ 22 h 42"/>
                  <a:gd name="T34" fmla="*/ 24 w 26"/>
                  <a:gd name="T35" fmla="*/ 26 h 42"/>
                  <a:gd name="T36" fmla="*/ 26 w 26"/>
                  <a:gd name="T37" fmla="*/ 30 h 42"/>
                  <a:gd name="T38" fmla="*/ 24 w 26"/>
                  <a:gd name="T39" fmla="*/ 36 h 42"/>
                  <a:gd name="T40" fmla="*/ 22 w 26"/>
                  <a:gd name="T41" fmla="*/ 38 h 42"/>
                  <a:gd name="T42" fmla="*/ 18 w 26"/>
                  <a:gd name="T43" fmla="*/ 42 h 42"/>
                  <a:gd name="T44" fmla="*/ 12 w 26"/>
                  <a:gd name="T45" fmla="*/ 42 h 42"/>
                  <a:gd name="T46" fmla="*/ 8 w 26"/>
                  <a:gd name="T47" fmla="*/ 42 h 42"/>
                  <a:gd name="T48" fmla="*/ 4 w 26"/>
                  <a:gd name="T49" fmla="*/ 40 h 42"/>
                  <a:gd name="T50" fmla="*/ 2 w 26"/>
                  <a:gd name="T51" fmla="*/ 40 h 42"/>
                  <a:gd name="T52" fmla="*/ 2 w 26"/>
                  <a:gd name="T53" fmla="*/ 40 h 42"/>
                  <a:gd name="T54" fmla="*/ 0 w 26"/>
                  <a:gd name="T55" fmla="*/ 40 h 42"/>
                  <a:gd name="T56" fmla="*/ 0 w 26"/>
                  <a:gd name="T57" fmla="*/ 42 h 42"/>
                  <a:gd name="T58" fmla="*/ 0 w 26"/>
                  <a:gd name="T59" fmla="*/ 42 h 42"/>
                  <a:gd name="T60" fmla="*/ 0 w 26"/>
                  <a:gd name="T61" fmla="*/ 28 h 42"/>
                  <a:gd name="T62" fmla="*/ 0 w 26"/>
                  <a:gd name="T63" fmla="*/ 28 h 42"/>
                  <a:gd name="T64" fmla="*/ 2 w 26"/>
                  <a:gd name="T65" fmla="*/ 34 h 42"/>
                  <a:gd name="T66" fmla="*/ 4 w 26"/>
                  <a:gd name="T67" fmla="*/ 36 h 42"/>
                  <a:gd name="T68" fmla="*/ 8 w 26"/>
                  <a:gd name="T69" fmla="*/ 38 h 42"/>
                  <a:gd name="T70" fmla="*/ 12 w 26"/>
                  <a:gd name="T71" fmla="*/ 40 h 42"/>
                  <a:gd name="T72" fmla="*/ 16 w 26"/>
                  <a:gd name="T73" fmla="*/ 38 h 42"/>
                  <a:gd name="T74" fmla="*/ 18 w 26"/>
                  <a:gd name="T75" fmla="*/ 38 h 42"/>
                  <a:gd name="T76" fmla="*/ 18 w 26"/>
                  <a:gd name="T77" fmla="*/ 36 h 42"/>
                  <a:gd name="T78" fmla="*/ 20 w 26"/>
                  <a:gd name="T79" fmla="*/ 34 h 42"/>
                  <a:gd name="T80" fmla="*/ 18 w 26"/>
                  <a:gd name="T81" fmla="*/ 30 h 42"/>
                  <a:gd name="T82" fmla="*/ 18 w 26"/>
                  <a:gd name="T83" fmla="*/ 28 h 42"/>
                  <a:gd name="T84" fmla="*/ 14 w 26"/>
                  <a:gd name="T85" fmla="*/ 26 h 42"/>
                  <a:gd name="T86" fmla="*/ 10 w 26"/>
                  <a:gd name="T87" fmla="*/ 24 h 42"/>
                  <a:gd name="T88" fmla="*/ 4 w 26"/>
                  <a:gd name="T89" fmla="*/ 20 h 42"/>
                  <a:gd name="T90" fmla="*/ 2 w 26"/>
                  <a:gd name="T91" fmla="*/ 18 h 42"/>
                  <a:gd name="T92" fmla="*/ 0 w 26"/>
                  <a:gd name="T93" fmla="*/ 16 h 42"/>
                  <a:gd name="T94" fmla="*/ 0 w 26"/>
                  <a:gd name="T95" fmla="*/ 12 h 42"/>
                  <a:gd name="T96" fmla="*/ 0 w 26"/>
                  <a:gd name="T97" fmla="*/ 8 h 42"/>
                  <a:gd name="T98" fmla="*/ 2 w 26"/>
                  <a:gd name="T99" fmla="*/ 4 h 42"/>
                  <a:gd name="T100" fmla="*/ 6 w 26"/>
                  <a:gd name="T101" fmla="*/ 2 h 42"/>
                  <a:gd name="T102" fmla="*/ 12 w 26"/>
                  <a:gd name="T103" fmla="*/ 0 h 42"/>
                  <a:gd name="T104" fmla="*/ 14 w 26"/>
                  <a:gd name="T105" fmla="*/ 2 h 42"/>
                  <a:gd name="T106" fmla="*/ 16 w 26"/>
                  <a:gd name="T107" fmla="*/ 2 h 42"/>
                  <a:gd name="T108" fmla="*/ 18 w 26"/>
                  <a:gd name="T109" fmla="*/ 2 h 42"/>
                  <a:gd name="T110" fmla="*/ 20 w 26"/>
                  <a:gd name="T111" fmla="*/ 2 h 42"/>
                  <a:gd name="T112" fmla="*/ 20 w 26"/>
                  <a:gd name="T113" fmla="*/ 2 h 42"/>
                  <a:gd name="T114" fmla="*/ 20 w 26"/>
                  <a:gd name="T115" fmla="*/ 2 h 42"/>
                  <a:gd name="T116" fmla="*/ 22 w 26"/>
                  <a:gd name="T117" fmla="*/ 2 h 42"/>
                  <a:gd name="T118" fmla="*/ 22 w 26"/>
                  <a:gd name="T119" fmla="*/ 0 h 42"/>
                  <a:gd name="T120" fmla="*/ 22 w 26"/>
                  <a:gd name="T121" fmla="*/ 0 h 4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6"/>
                  <a:gd name="T184" fmla="*/ 0 h 42"/>
                  <a:gd name="T185" fmla="*/ 26 w 26"/>
                  <a:gd name="T186" fmla="*/ 42 h 4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6" h="42">
                    <a:moveTo>
                      <a:pt x="22" y="0"/>
                    </a:moveTo>
                    <a:lnTo>
                      <a:pt x="22" y="14"/>
                    </a:lnTo>
                    <a:lnTo>
                      <a:pt x="20" y="10"/>
                    </a:lnTo>
                    <a:lnTo>
                      <a:pt x="18" y="6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4"/>
                    </a:lnTo>
                    <a:lnTo>
                      <a:pt x="10" y="16"/>
                    </a:lnTo>
                    <a:lnTo>
                      <a:pt x="16" y="20"/>
                    </a:lnTo>
                    <a:lnTo>
                      <a:pt x="22" y="22"/>
                    </a:lnTo>
                    <a:lnTo>
                      <a:pt x="24" y="26"/>
                    </a:lnTo>
                    <a:lnTo>
                      <a:pt x="26" y="30"/>
                    </a:lnTo>
                    <a:lnTo>
                      <a:pt x="24" y="36"/>
                    </a:lnTo>
                    <a:lnTo>
                      <a:pt x="22" y="38"/>
                    </a:lnTo>
                    <a:lnTo>
                      <a:pt x="18" y="42"/>
                    </a:lnTo>
                    <a:lnTo>
                      <a:pt x="12" y="42"/>
                    </a:lnTo>
                    <a:lnTo>
                      <a:pt x="8" y="42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28"/>
                    </a:lnTo>
                    <a:lnTo>
                      <a:pt x="2" y="34"/>
                    </a:lnTo>
                    <a:lnTo>
                      <a:pt x="4" y="36"/>
                    </a:lnTo>
                    <a:lnTo>
                      <a:pt x="8" y="38"/>
                    </a:lnTo>
                    <a:lnTo>
                      <a:pt x="12" y="40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18" y="36"/>
                    </a:lnTo>
                    <a:lnTo>
                      <a:pt x="20" y="34"/>
                    </a:lnTo>
                    <a:lnTo>
                      <a:pt x="18" y="30"/>
                    </a:lnTo>
                    <a:lnTo>
                      <a:pt x="18" y="28"/>
                    </a:lnTo>
                    <a:lnTo>
                      <a:pt x="14" y="26"/>
                    </a:lnTo>
                    <a:lnTo>
                      <a:pt x="10" y="24"/>
                    </a:lnTo>
                    <a:lnTo>
                      <a:pt x="4" y="20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39" name="Freeform 31"/>
              <p:cNvSpPr>
                <a:spLocks noEditPoints="1"/>
              </p:cNvSpPr>
              <p:nvPr/>
            </p:nvSpPr>
            <p:spPr bwMode="auto">
              <a:xfrm>
                <a:off x="3470" y="2136"/>
                <a:ext cx="32" cy="42"/>
              </a:xfrm>
              <a:custGeom>
                <a:avLst/>
                <a:gdLst>
                  <a:gd name="T0" fmla="*/ 6 w 32"/>
                  <a:gd name="T1" fmla="*/ 16 h 42"/>
                  <a:gd name="T2" fmla="*/ 6 w 32"/>
                  <a:gd name="T3" fmla="*/ 24 h 42"/>
                  <a:gd name="T4" fmla="*/ 10 w 32"/>
                  <a:gd name="T5" fmla="*/ 30 h 42"/>
                  <a:gd name="T6" fmla="*/ 14 w 32"/>
                  <a:gd name="T7" fmla="*/ 34 h 42"/>
                  <a:gd name="T8" fmla="*/ 20 w 32"/>
                  <a:gd name="T9" fmla="*/ 34 h 42"/>
                  <a:gd name="T10" fmla="*/ 24 w 32"/>
                  <a:gd name="T11" fmla="*/ 34 h 42"/>
                  <a:gd name="T12" fmla="*/ 26 w 32"/>
                  <a:gd name="T13" fmla="*/ 32 h 42"/>
                  <a:gd name="T14" fmla="*/ 28 w 32"/>
                  <a:gd name="T15" fmla="*/ 30 h 42"/>
                  <a:gd name="T16" fmla="*/ 30 w 32"/>
                  <a:gd name="T17" fmla="*/ 26 h 42"/>
                  <a:gd name="T18" fmla="*/ 32 w 32"/>
                  <a:gd name="T19" fmla="*/ 26 h 42"/>
                  <a:gd name="T20" fmla="*/ 30 w 32"/>
                  <a:gd name="T21" fmla="*/ 32 h 42"/>
                  <a:gd name="T22" fmla="*/ 26 w 32"/>
                  <a:gd name="T23" fmla="*/ 38 h 42"/>
                  <a:gd name="T24" fmla="*/ 22 w 32"/>
                  <a:gd name="T25" fmla="*/ 40 h 42"/>
                  <a:gd name="T26" fmla="*/ 16 w 32"/>
                  <a:gd name="T27" fmla="*/ 42 h 42"/>
                  <a:gd name="T28" fmla="*/ 10 w 32"/>
                  <a:gd name="T29" fmla="*/ 40 h 42"/>
                  <a:gd name="T30" fmla="*/ 4 w 32"/>
                  <a:gd name="T31" fmla="*/ 36 h 42"/>
                  <a:gd name="T32" fmla="*/ 2 w 32"/>
                  <a:gd name="T33" fmla="*/ 32 h 42"/>
                  <a:gd name="T34" fmla="*/ 0 w 32"/>
                  <a:gd name="T35" fmla="*/ 28 h 42"/>
                  <a:gd name="T36" fmla="*/ 0 w 32"/>
                  <a:gd name="T37" fmla="*/ 22 h 42"/>
                  <a:gd name="T38" fmla="*/ 0 w 32"/>
                  <a:gd name="T39" fmla="*/ 16 h 42"/>
                  <a:gd name="T40" fmla="*/ 2 w 32"/>
                  <a:gd name="T41" fmla="*/ 10 h 42"/>
                  <a:gd name="T42" fmla="*/ 4 w 32"/>
                  <a:gd name="T43" fmla="*/ 6 h 42"/>
                  <a:gd name="T44" fmla="*/ 8 w 32"/>
                  <a:gd name="T45" fmla="*/ 4 h 42"/>
                  <a:gd name="T46" fmla="*/ 12 w 32"/>
                  <a:gd name="T47" fmla="*/ 2 h 42"/>
                  <a:gd name="T48" fmla="*/ 16 w 32"/>
                  <a:gd name="T49" fmla="*/ 0 h 42"/>
                  <a:gd name="T50" fmla="*/ 22 w 32"/>
                  <a:gd name="T51" fmla="*/ 2 h 42"/>
                  <a:gd name="T52" fmla="*/ 28 w 32"/>
                  <a:gd name="T53" fmla="*/ 6 h 42"/>
                  <a:gd name="T54" fmla="*/ 30 w 32"/>
                  <a:gd name="T55" fmla="*/ 10 h 42"/>
                  <a:gd name="T56" fmla="*/ 32 w 32"/>
                  <a:gd name="T57" fmla="*/ 16 h 42"/>
                  <a:gd name="T58" fmla="*/ 6 w 32"/>
                  <a:gd name="T59" fmla="*/ 16 h 42"/>
                  <a:gd name="T60" fmla="*/ 6 w 32"/>
                  <a:gd name="T61" fmla="*/ 14 h 42"/>
                  <a:gd name="T62" fmla="*/ 22 w 32"/>
                  <a:gd name="T63" fmla="*/ 14 h 42"/>
                  <a:gd name="T64" fmla="*/ 22 w 32"/>
                  <a:gd name="T65" fmla="*/ 10 h 42"/>
                  <a:gd name="T66" fmla="*/ 22 w 32"/>
                  <a:gd name="T67" fmla="*/ 8 h 42"/>
                  <a:gd name="T68" fmla="*/ 20 w 32"/>
                  <a:gd name="T69" fmla="*/ 6 h 42"/>
                  <a:gd name="T70" fmla="*/ 18 w 32"/>
                  <a:gd name="T71" fmla="*/ 6 h 42"/>
                  <a:gd name="T72" fmla="*/ 16 w 32"/>
                  <a:gd name="T73" fmla="*/ 4 h 42"/>
                  <a:gd name="T74" fmla="*/ 14 w 32"/>
                  <a:gd name="T75" fmla="*/ 4 h 42"/>
                  <a:gd name="T76" fmla="*/ 12 w 32"/>
                  <a:gd name="T77" fmla="*/ 4 h 42"/>
                  <a:gd name="T78" fmla="*/ 8 w 32"/>
                  <a:gd name="T79" fmla="*/ 6 h 42"/>
                  <a:gd name="T80" fmla="*/ 6 w 32"/>
                  <a:gd name="T81" fmla="*/ 10 h 42"/>
                  <a:gd name="T82" fmla="*/ 6 w 32"/>
                  <a:gd name="T83" fmla="*/ 14 h 4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2"/>
                  <a:gd name="T127" fmla="*/ 0 h 42"/>
                  <a:gd name="T128" fmla="*/ 32 w 32"/>
                  <a:gd name="T129" fmla="*/ 42 h 4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2" h="42">
                    <a:moveTo>
                      <a:pt x="6" y="16"/>
                    </a:moveTo>
                    <a:lnTo>
                      <a:pt x="6" y="24"/>
                    </a:lnTo>
                    <a:lnTo>
                      <a:pt x="10" y="30"/>
                    </a:lnTo>
                    <a:lnTo>
                      <a:pt x="14" y="34"/>
                    </a:lnTo>
                    <a:lnTo>
                      <a:pt x="20" y="34"/>
                    </a:lnTo>
                    <a:lnTo>
                      <a:pt x="24" y="34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30" y="26"/>
                    </a:lnTo>
                    <a:lnTo>
                      <a:pt x="32" y="26"/>
                    </a:lnTo>
                    <a:lnTo>
                      <a:pt x="30" y="32"/>
                    </a:lnTo>
                    <a:lnTo>
                      <a:pt x="26" y="38"/>
                    </a:lnTo>
                    <a:lnTo>
                      <a:pt x="22" y="40"/>
                    </a:lnTo>
                    <a:lnTo>
                      <a:pt x="16" y="42"/>
                    </a:lnTo>
                    <a:lnTo>
                      <a:pt x="10" y="40"/>
                    </a:lnTo>
                    <a:lnTo>
                      <a:pt x="4" y="36"/>
                    </a:lnTo>
                    <a:lnTo>
                      <a:pt x="2" y="32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8" y="4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22" y="2"/>
                    </a:lnTo>
                    <a:lnTo>
                      <a:pt x="28" y="6"/>
                    </a:lnTo>
                    <a:lnTo>
                      <a:pt x="30" y="10"/>
                    </a:lnTo>
                    <a:lnTo>
                      <a:pt x="32" y="16"/>
                    </a:lnTo>
                    <a:lnTo>
                      <a:pt x="6" y="16"/>
                    </a:lnTo>
                    <a:close/>
                    <a:moveTo>
                      <a:pt x="6" y="14"/>
                    </a:moveTo>
                    <a:lnTo>
                      <a:pt x="22" y="14"/>
                    </a:lnTo>
                    <a:lnTo>
                      <a:pt x="22" y="10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6" y="10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40" name="Rectangle 32"/>
              <p:cNvSpPr>
                <a:spLocks noChangeArrowheads="1"/>
              </p:cNvSpPr>
              <p:nvPr/>
            </p:nvSpPr>
            <p:spPr bwMode="auto">
              <a:xfrm>
                <a:off x="3528" y="210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41" name="Freeform 33"/>
              <p:cNvSpPr>
                <a:spLocks/>
              </p:cNvSpPr>
              <p:nvPr/>
            </p:nvSpPr>
            <p:spPr bwMode="auto">
              <a:xfrm>
                <a:off x="3672" y="2116"/>
                <a:ext cx="36" cy="62"/>
              </a:xfrm>
              <a:custGeom>
                <a:avLst/>
                <a:gdLst>
                  <a:gd name="T0" fmla="*/ 16 w 36"/>
                  <a:gd name="T1" fmla="*/ 24 h 62"/>
                  <a:gd name="T2" fmla="*/ 16 w 36"/>
                  <a:gd name="T3" fmla="*/ 52 h 62"/>
                  <a:gd name="T4" fmla="*/ 16 w 36"/>
                  <a:gd name="T5" fmla="*/ 56 h 62"/>
                  <a:gd name="T6" fmla="*/ 16 w 36"/>
                  <a:gd name="T7" fmla="*/ 58 h 62"/>
                  <a:gd name="T8" fmla="*/ 18 w 36"/>
                  <a:gd name="T9" fmla="*/ 60 h 62"/>
                  <a:gd name="T10" fmla="*/ 20 w 36"/>
                  <a:gd name="T11" fmla="*/ 60 h 62"/>
                  <a:gd name="T12" fmla="*/ 24 w 36"/>
                  <a:gd name="T13" fmla="*/ 60 h 62"/>
                  <a:gd name="T14" fmla="*/ 24 w 36"/>
                  <a:gd name="T15" fmla="*/ 62 h 62"/>
                  <a:gd name="T16" fmla="*/ 0 w 36"/>
                  <a:gd name="T17" fmla="*/ 62 h 62"/>
                  <a:gd name="T18" fmla="*/ 0 w 36"/>
                  <a:gd name="T19" fmla="*/ 60 h 62"/>
                  <a:gd name="T20" fmla="*/ 2 w 36"/>
                  <a:gd name="T21" fmla="*/ 60 h 62"/>
                  <a:gd name="T22" fmla="*/ 4 w 36"/>
                  <a:gd name="T23" fmla="*/ 60 h 62"/>
                  <a:gd name="T24" fmla="*/ 6 w 36"/>
                  <a:gd name="T25" fmla="*/ 60 h 62"/>
                  <a:gd name="T26" fmla="*/ 6 w 36"/>
                  <a:gd name="T27" fmla="*/ 58 h 62"/>
                  <a:gd name="T28" fmla="*/ 8 w 36"/>
                  <a:gd name="T29" fmla="*/ 56 h 62"/>
                  <a:gd name="T30" fmla="*/ 8 w 36"/>
                  <a:gd name="T31" fmla="*/ 54 h 62"/>
                  <a:gd name="T32" fmla="*/ 8 w 36"/>
                  <a:gd name="T33" fmla="*/ 52 h 62"/>
                  <a:gd name="T34" fmla="*/ 8 w 36"/>
                  <a:gd name="T35" fmla="*/ 24 h 62"/>
                  <a:gd name="T36" fmla="*/ 0 w 36"/>
                  <a:gd name="T37" fmla="*/ 24 h 62"/>
                  <a:gd name="T38" fmla="*/ 0 w 36"/>
                  <a:gd name="T39" fmla="*/ 22 h 62"/>
                  <a:gd name="T40" fmla="*/ 8 w 36"/>
                  <a:gd name="T41" fmla="*/ 22 h 62"/>
                  <a:gd name="T42" fmla="*/ 8 w 36"/>
                  <a:gd name="T43" fmla="*/ 20 h 62"/>
                  <a:gd name="T44" fmla="*/ 8 w 36"/>
                  <a:gd name="T45" fmla="*/ 14 h 62"/>
                  <a:gd name="T46" fmla="*/ 10 w 36"/>
                  <a:gd name="T47" fmla="*/ 10 h 62"/>
                  <a:gd name="T48" fmla="*/ 12 w 36"/>
                  <a:gd name="T49" fmla="*/ 6 h 62"/>
                  <a:gd name="T50" fmla="*/ 16 w 36"/>
                  <a:gd name="T51" fmla="*/ 2 h 62"/>
                  <a:gd name="T52" fmla="*/ 20 w 36"/>
                  <a:gd name="T53" fmla="*/ 0 h 62"/>
                  <a:gd name="T54" fmla="*/ 24 w 36"/>
                  <a:gd name="T55" fmla="*/ 0 h 62"/>
                  <a:gd name="T56" fmla="*/ 28 w 36"/>
                  <a:gd name="T57" fmla="*/ 0 h 62"/>
                  <a:gd name="T58" fmla="*/ 32 w 36"/>
                  <a:gd name="T59" fmla="*/ 2 h 62"/>
                  <a:gd name="T60" fmla="*/ 34 w 36"/>
                  <a:gd name="T61" fmla="*/ 6 h 62"/>
                  <a:gd name="T62" fmla="*/ 36 w 36"/>
                  <a:gd name="T63" fmla="*/ 8 h 62"/>
                  <a:gd name="T64" fmla="*/ 34 w 36"/>
                  <a:gd name="T65" fmla="*/ 8 h 62"/>
                  <a:gd name="T66" fmla="*/ 34 w 36"/>
                  <a:gd name="T67" fmla="*/ 10 h 62"/>
                  <a:gd name="T68" fmla="*/ 32 w 36"/>
                  <a:gd name="T69" fmla="*/ 10 h 62"/>
                  <a:gd name="T70" fmla="*/ 32 w 36"/>
                  <a:gd name="T71" fmla="*/ 10 h 62"/>
                  <a:gd name="T72" fmla="*/ 30 w 36"/>
                  <a:gd name="T73" fmla="*/ 10 h 62"/>
                  <a:gd name="T74" fmla="*/ 30 w 36"/>
                  <a:gd name="T75" fmla="*/ 10 h 62"/>
                  <a:gd name="T76" fmla="*/ 28 w 36"/>
                  <a:gd name="T77" fmla="*/ 8 h 62"/>
                  <a:gd name="T78" fmla="*/ 26 w 36"/>
                  <a:gd name="T79" fmla="*/ 6 h 62"/>
                  <a:gd name="T80" fmla="*/ 26 w 36"/>
                  <a:gd name="T81" fmla="*/ 4 h 62"/>
                  <a:gd name="T82" fmla="*/ 24 w 36"/>
                  <a:gd name="T83" fmla="*/ 4 h 62"/>
                  <a:gd name="T84" fmla="*/ 22 w 36"/>
                  <a:gd name="T85" fmla="*/ 2 h 62"/>
                  <a:gd name="T86" fmla="*/ 20 w 36"/>
                  <a:gd name="T87" fmla="*/ 2 h 62"/>
                  <a:gd name="T88" fmla="*/ 20 w 36"/>
                  <a:gd name="T89" fmla="*/ 2 h 62"/>
                  <a:gd name="T90" fmla="*/ 18 w 36"/>
                  <a:gd name="T91" fmla="*/ 4 h 62"/>
                  <a:gd name="T92" fmla="*/ 16 w 36"/>
                  <a:gd name="T93" fmla="*/ 6 h 62"/>
                  <a:gd name="T94" fmla="*/ 16 w 36"/>
                  <a:gd name="T95" fmla="*/ 8 h 62"/>
                  <a:gd name="T96" fmla="*/ 16 w 36"/>
                  <a:gd name="T97" fmla="*/ 12 h 62"/>
                  <a:gd name="T98" fmla="*/ 16 w 36"/>
                  <a:gd name="T99" fmla="*/ 18 h 62"/>
                  <a:gd name="T100" fmla="*/ 16 w 36"/>
                  <a:gd name="T101" fmla="*/ 22 h 62"/>
                  <a:gd name="T102" fmla="*/ 26 w 36"/>
                  <a:gd name="T103" fmla="*/ 22 h 62"/>
                  <a:gd name="T104" fmla="*/ 26 w 36"/>
                  <a:gd name="T105" fmla="*/ 24 h 62"/>
                  <a:gd name="T106" fmla="*/ 16 w 36"/>
                  <a:gd name="T107" fmla="*/ 24 h 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6"/>
                  <a:gd name="T163" fmla="*/ 0 h 62"/>
                  <a:gd name="T164" fmla="*/ 36 w 36"/>
                  <a:gd name="T165" fmla="*/ 62 h 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6" h="62">
                    <a:moveTo>
                      <a:pt x="16" y="24"/>
                    </a:moveTo>
                    <a:lnTo>
                      <a:pt x="16" y="52"/>
                    </a:lnTo>
                    <a:lnTo>
                      <a:pt x="16" y="56"/>
                    </a:lnTo>
                    <a:lnTo>
                      <a:pt x="16" y="58"/>
                    </a:lnTo>
                    <a:lnTo>
                      <a:pt x="18" y="60"/>
                    </a:lnTo>
                    <a:lnTo>
                      <a:pt x="20" y="60"/>
                    </a:lnTo>
                    <a:lnTo>
                      <a:pt x="24" y="60"/>
                    </a:lnTo>
                    <a:lnTo>
                      <a:pt x="24" y="62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2" y="60"/>
                    </a:lnTo>
                    <a:lnTo>
                      <a:pt x="4" y="60"/>
                    </a:lnTo>
                    <a:lnTo>
                      <a:pt x="6" y="60"/>
                    </a:lnTo>
                    <a:lnTo>
                      <a:pt x="6" y="58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52"/>
                    </a:lnTo>
                    <a:lnTo>
                      <a:pt x="8" y="24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8" y="22"/>
                    </a:lnTo>
                    <a:lnTo>
                      <a:pt x="8" y="20"/>
                    </a:lnTo>
                    <a:lnTo>
                      <a:pt x="8" y="14"/>
                    </a:lnTo>
                    <a:lnTo>
                      <a:pt x="10" y="10"/>
                    </a:lnTo>
                    <a:lnTo>
                      <a:pt x="12" y="6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2" y="2"/>
                    </a:lnTo>
                    <a:lnTo>
                      <a:pt x="34" y="6"/>
                    </a:lnTo>
                    <a:lnTo>
                      <a:pt x="36" y="8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32" y="10"/>
                    </a:lnTo>
                    <a:lnTo>
                      <a:pt x="30" y="10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6" y="4"/>
                    </a:lnTo>
                    <a:lnTo>
                      <a:pt x="24" y="4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6" y="12"/>
                    </a:lnTo>
                    <a:lnTo>
                      <a:pt x="16" y="18"/>
                    </a:lnTo>
                    <a:lnTo>
                      <a:pt x="16" y="22"/>
                    </a:lnTo>
                    <a:lnTo>
                      <a:pt x="26" y="22"/>
                    </a:lnTo>
                    <a:lnTo>
                      <a:pt x="26" y="24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42" name="Freeform 34"/>
              <p:cNvSpPr>
                <a:spLocks noEditPoints="1"/>
              </p:cNvSpPr>
              <p:nvPr/>
            </p:nvSpPr>
            <p:spPr bwMode="auto">
              <a:xfrm>
                <a:off x="3700" y="2136"/>
                <a:ext cx="38" cy="42"/>
              </a:xfrm>
              <a:custGeom>
                <a:avLst/>
                <a:gdLst>
                  <a:gd name="T0" fmla="*/ 20 w 38"/>
                  <a:gd name="T1" fmla="*/ 0 h 42"/>
                  <a:gd name="T2" fmla="*/ 24 w 38"/>
                  <a:gd name="T3" fmla="*/ 2 h 42"/>
                  <a:gd name="T4" fmla="*/ 30 w 38"/>
                  <a:gd name="T5" fmla="*/ 4 h 42"/>
                  <a:gd name="T6" fmla="*/ 34 w 38"/>
                  <a:gd name="T7" fmla="*/ 8 h 42"/>
                  <a:gd name="T8" fmla="*/ 36 w 38"/>
                  <a:gd name="T9" fmla="*/ 14 h 42"/>
                  <a:gd name="T10" fmla="*/ 38 w 38"/>
                  <a:gd name="T11" fmla="*/ 20 h 42"/>
                  <a:gd name="T12" fmla="*/ 38 w 38"/>
                  <a:gd name="T13" fmla="*/ 26 h 42"/>
                  <a:gd name="T14" fmla="*/ 36 w 38"/>
                  <a:gd name="T15" fmla="*/ 32 h 42"/>
                  <a:gd name="T16" fmla="*/ 32 w 38"/>
                  <a:gd name="T17" fmla="*/ 36 h 42"/>
                  <a:gd name="T18" fmla="*/ 28 w 38"/>
                  <a:gd name="T19" fmla="*/ 40 h 42"/>
                  <a:gd name="T20" fmla="*/ 24 w 38"/>
                  <a:gd name="T21" fmla="*/ 42 h 42"/>
                  <a:gd name="T22" fmla="*/ 18 w 38"/>
                  <a:gd name="T23" fmla="*/ 42 h 42"/>
                  <a:gd name="T24" fmla="*/ 14 w 38"/>
                  <a:gd name="T25" fmla="*/ 42 h 42"/>
                  <a:gd name="T26" fmla="*/ 8 w 38"/>
                  <a:gd name="T27" fmla="*/ 38 h 42"/>
                  <a:gd name="T28" fmla="*/ 6 w 38"/>
                  <a:gd name="T29" fmla="*/ 36 h 42"/>
                  <a:gd name="T30" fmla="*/ 2 w 38"/>
                  <a:gd name="T31" fmla="*/ 28 h 42"/>
                  <a:gd name="T32" fmla="*/ 0 w 38"/>
                  <a:gd name="T33" fmla="*/ 22 h 42"/>
                  <a:gd name="T34" fmla="*/ 2 w 38"/>
                  <a:gd name="T35" fmla="*/ 16 h 42"/>
                  <a:gd name="T36" fmla="*/ 4 w 38"/>
                  <a:gd name="T37" fmla="*/ 12 h 42"/>
                  <a:gd name="T38" fmla="*/ 6 w 38"/>
                  <a:gd name="T39" fmla="*/ 6 h 42"/>
                  <a:gd name="T40" fmla="*/ 10 w 38"/>
                  <a:gd name="T41" fmla="*/ 4 h 42"/>
                  <a:gd name="T42" fmla="*/ 14 w 38"/>
                  <a:gd name="T43" fmla="*/ 2 h 42"/>
                  <a:gd name="T44" fmla="*/ 20 w 38"/>
                  <a:gd name="T45" fmla="*/ 0 h 42"/>
                  <a:gd name="T46" fmla="*/ 18 w 38"/>
                  <a:gd name="T47" fmla="*/ 4 h 42"/>
                  <a:gd name="T48" fmla="*/ 16 w 38"/>
                  <a:gd name="T49" fmla="*/ 4 h 42"/>
                  <a:gd name="T50" fmla="*/ 14 w 38"/>
                  <a:gd name="T51" fmla="*/ 6 h 42"/>
                  <a:gd name="T52" fmla="*/ 12 w 38"/>
                  <a:gd name="T53" fmla="*/ 6 h 42"/>
                  <a:gd name="T54" fmla="*/ 10 w 38"/>
                  <a:gd name="T55" fmla="*/ 10 h 42"/>
                  <a:gd name="T56" fmla="*/ 8 w 38"/>
                  <a:gd name="T57" fmla="*/ 14 h 42"/>
                  <a:gd name="T58" fmla="*/ 8 w 38"/>
                  <a:gd name="T59" fmla="*/ 18 h 42"/>
                  <a:gd name="T60" fmla="*/ 8 w 38"/>
                  <a:gd name="T61" fmla="*/ 26 h 42"/>
                  <a:gd name="T62" fmla="*/ 12 w 38"/>
                  <a:gd name="T63" fmla="*/ 34 h 42"/>
                  <a:gd name="T64" fmla="*/ 14 w 38"/>
                  <a:gd name="T65" fmla="*/ 36 h 42"/>
                  <a:gd name="T66" fmla="*/ 18 w 38"/>
                  <a:gd name="T67" fmla="*/ 38 h 42"/>
                  <a:gd name="T68" fmla="*/ 20 w 38"/>
                  <a:gd name="T69" fmla="*/ 40 h 42"/>
                  <a:gd name="T70" fmla="*/ 24 w 38"/>
                  <a:gd name="T71" fmla="*/ 38 h 42"/>
                  <a:gd name="T72" fmla="*/ 28 w 38"/>
                  <a:gd name="T73" fmla="*/ 36 h 42"/>
                  <a:gd name="T74" fmla="*/ 30 w 38"/>
                  <a:gd name="T75" fmla="*/ 32 h 42"/>
                  <a:gd name="T76" fmla="*/ 30 w 38"/>
                  <a:gd name="T77" fmla="*/ 24 h 42"/>
                  <a:gd name="T78" fmla="*/ 30 w 38"/>
                  <a:gd name="T79" fmla="*/ 18 h 42"/>
                  <a:gd name="T80" fmla="*/ 28 w 38"/>
                  <a:gd name="T81" fmla="*/ 12 h 42"/>
                  <a:gd name="T82" fmla="*/ 26 w 38"/>
                  <a:gd name="T83" fmla="*/ 8 h 42"/>
                  <a:gd name="T84" fmla="*/ 22 w 38"/>
                  <a:gd name="T85" fmla="*/ 4 h 42"/>
                  <a:gd name="T86" fmla="*/ 18 w 38"/>
                  <a:gd name="T87" fmla="*/ 4 h 4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"/>
                  <a:gd name="T133" fmla="*/ 0 h 42"/>
                  <a:gd name="T134" fmla="*/ 38 w 38"/>
                  <a:gd name="T135" fmla="*/ 42 h 4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" h="42">
                    <a:moveTo>
                      <a:pt x="20" y="0"/>
                    </a:moveTo>
                    <a:lnTo>
                      <a:pt x="24" y="2"/>
                    </a:lnTo>
                    <a:lnTo>
                      <a:pt x="30" y="4"/>
                    </a:lnTo>
                    <a:lnTo>
                      <a:pt x="34" y="8"/>
                    </a:lnTo>
                    <a:lnTo>
                      <a:pt x="36" y="14"/>
                    </a:lnTo>
                    <a:lnTo>
                      <a:pt x="38" y="20"/>
                    </a:lnTo>
                    <a:lnTo>
                      <a:pt x="38" y="26"/>
                    </a:lnTo>
                    <a:lnTo>
                      <a:pt x="36" y="32"/>
                    </a:lnTo>
                    <a:lnTo>
                      <a:pt x="32" y="36"/>
                    </a:lnTo>
                    <a:lnTo>
                      <a:pt x="28" y="40"/>
                    </a:lnTo>
                    <a:lnTo>
                      <a:pt x="24" y="42"/>
                    </a:lnTo>
                    <a:lnTo>
                      <a:pt x="18" y="42"/>
                    </a:lnTo>
                    <a:lnTo>
                      <a:pt x="14" y="42"/>
                    </a:lnTo>
                    <a:lnTo>
                      <a:pt x="8" y="38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2" y="16"/>
                    </a:lnTo>
                    <a:lnTo>
                      <a:pt x="4" y="12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20" y="0"/>
                    </a:lnTo>
                    <a:close/>
                    <a:moveTo>
                      <a:pt x="18" y="4"/>
                    </a:moveTo>
                    <a:lnTo>
                      <a:pt x="16" y="4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0" y="10"/>
                    </a:lnTo>
                    <a:lnTo>
                      <a:pt x="8" y="14"/>
                    </a:lnTo>
                    <a:lnTo>
                      <a:pt x="8" y="18"/>
                    </a:lnTo>
                    <a:lnTo>
                      <a:pt x="8" y="26"/>
                    </a:lnTo>
                    <a:lnTo>
                      <a:pt x="12" y="34"/>
                    </a:lnTo>
                    <a:lnTo>
                      <a:pt x="14" y="36"/>
                    </a:lnTo>
                    <a:lnTo>
                      <a:pt x="18" y="38"/>
                    </a:lnTo>
                    <a:lnTo>
                      <a:pt x="20" y="40"/>
                    </a:lnTo>
                    <a:lnTo>
                      <a:pt x="24" y="38"/>
                    </a:lnTo>
                    <a:lnTo>
                      <a:pt x="28" y="36"/>
                    </a:lnTo>
                    <a:lnTo>
                      <a:pt x="30" y="32"/>
                    </a:lnTo>
                    <a:lnTo>
                      <a:pt x="30" y="24"/>
                    </a:lnTo>
                    <a:lnTo>
                      <a:pt x="30" y="18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2" y="4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43" name="Freeform 35"/>
              <p:cNvSpPr>
                <a:spLocks noEditPoints="1"/>
              </p:cNvSpPr>
              <p:nvPr/>
            </p:nvSpPr>
            <p:spPr bwMode="auto">
              <a:xfrm>
                <a:off x="3744" y="2136"/>
                <a:ext cx="38" cy="42"/>
              </a:xfrm>
              <a:custGeom>
                <a:avLst/>
                <a:gdLst>
                  <a:gd name="T0" fmla="*/ 20 w 38"/>
                  <a:gd name="T1" fmla="*/ 0 h 42"/>
                  <a:gd name="T2" fmla="*/ 24 w 38"/>
                  <a:gd name="T3" fmla="*/ 2 h 42"/>
                  <a:gd name="T4" fmla="*/ 30 w 38"/>
                  <a:gd name="T5" fmla="*/ 4 h 42"/>
                  <a:gd name="T6" fmla="*/ 34 w 38"/>
                  <a:gd name="T7" fmla="*/ 8 h 42"/>
                  <a:gd name="T8" fmla="*/ 36 w 38"/>
                  <a:gd name="T9" fmla="*/ 14 h 42"/>
                  <a:gd name="T10" fmla="*/ 38 w 38"/>
                  <a:gd name="T11" fmla="*/ 20 h 42"/>
                  <a:gd name="T12" fmla="*/ 38 w 38"/>
                  <a:gd name="T13" fmla="*/ 26 h 42"/>
                  <a:gd name="T14" fmla="*/ 36 w 38"/>
                  <a:gd name="T15" fmla="*/ 32 h 42"/>
                  <a:gd name="T16" fmla="*/ 32 w 38"/>
                  <a:gd name="T17" fmla="*/ 36 h 42"/>
                  <a:gd name="T18" fmla="*/ 28 w 38"/>
                  <a:gd name="T19" fmla="*/ 40 h 42"/>
                  <a:gd name="T20" fmla="*/ 24 w 38"/>
                  <a:gd name="T21" fmla="*/ 42 h 42"/>
                  <a:gd name="T22" fmla="*/ 18 w 38"/>
                  <a:gd name="T23" fmla="*/ 42 h 42"/>
                  <a:gd name="T24" fmla="*/ 14 w 38"/>
                  <a:gd name="T25" fmla="*/ 42 h 42"/>
                  <a:gd name="T26" fmla="*/ 8 w 38"/>
                  <a:gd name="T27" fmla="*/ 38 h 42"/>
                  <a:gd name="T28" fmla="*/ 4 w 38"/>
                  <a:gd name="T29" fmla="*/ 36 h 42"/>
                  <a:gd name="T30" fmla="*/ 2 w 38"/>
                  <a:gd name="T31" fmla="*/ 28 h 42"/>
                  <a:gd name="T32" fmla="*/ 0 w 38"/>
                  <a:gd name="T33" fmla="*/ 22 h 42"/>
                  <a:gd name="T34" fmla="*/ 2 w 38"/>
                  <a:gd name="T35" fmla="*/ 16 h 42"/>
                  <a:gd name="T36" fmla="*/ 4 w 38"/>
                  <a:gd name="T37" fmla="*/ 12 h 42"/>
                  <a:gd name="T38" fmla="*/ 6 w 38"/>
                  <a:gd name="T39" fmla="*/ 6 h 42"/>
                  <a:gd name="T40" fmla="*/ 10 w 38"/>
                  <a:gd name="T41" fmla="*/ 4 h 42"/>
                  <a:gd name="T42" fmla="*/ 14 w 38"/>
                  <a:gd name="T43" fmla="*/ 2 h 42"/>
                  <a:gd name="T44" fmla="*/ 20 w 38"/>
                  <a:gd name="T45" fmla="*/ 0 h 42"/>
                  <a:gd name="T46" fmla="*/ 18 w 38"/>
                  <a:gd name="T47" fmla="*/ 4 h 42"/>
                  <a:gd name="T48" fmla="*/ 16 w 38"/>
                  <a:gd name="T49" fmla="*/ 4 h 42"/>
                  <a:gd name="T50" fmla="*/ 14 w 38"/>
                  <a:gd name="T51" fmla="*/ 6 h 42"/>
                  <a:gd name="T52" fmla="*/ 10 w 38"/>
                  <a:gd name="T53" fmla="*/ 6 h 42"/>
                  <a:gd name="T54" fmla="*/ 10 w 38"/>
                  <a:gd name="T55" fmla="*/ 10 h 42"/>
                  <a:gd name="T56" fmla="*/ 8 w 38"/>
                  <a:gd name="T57" fmla="*/ 14 h 42"/>
                  <a:gd name="T58" fmla="*/ 8 w 38"/>
                  <a:gd name="T59" fmla="*/ 18 h 42"/>
                  <a:gd name="T60" fmla="*/ 8 w 38"/>
                  <a:gd name="T61" fmla="*/ 26 h 42"/>
                  <a:gd name="T62" fmla="*/ 12 w 38"/>
                  <a:gd name="T63" fmla="*/ 34 h 42"/>
                  <a:gd name="T64" fmla="*/ 14 w 38"/>
                  <a:gd name="T65" fmla="*/ 36 h 42"/>
                  <a:gd name="T66" fmla="*/ 18 w 38"/>
                  <a:gd name="T67" fmla="*/ 38 h 42"/>
                  <a:gd name="T68" fmla="*/ 20 w 38"/>
                  <a:gd name="T69" fmla="*/ 40 h 42"/>
                  <a:gd name="T70" fmla="*/ 24 w 38"/>
                  <a:gd name="T71" fmla="*/ 38 h 42"/>
                  <a:gd name="T72" fmla="*/ 28 w 38"/>
                  <a:gd name="T73" fmla="*/ 36 h 42"/>
                  <a:gd name="T74" fmla="*/ 30 w 38"/>
                  <a:gd name="T75" fmla="*/ 32 h 42"/>
                  <a:gd name="T76" fmla="*/ 30 w 38"/>
                  <a:gd name="T77" fmla="*/ 24 h 42"/>
                  <a:gd name="T78" fmla="*/ 30 w 38"/>
                  <a:gd name="T79" fmla="*/ 18 h 42"/>
                  <a:gd name="T80" fmla="*/ 28 w 38"/>
                  <a:gd name="T81" fmla="*/ 12 h 42"/>
                  <a:gd name="T82" fmla="*/ 26 w 38"/>
                  <a:gd name="T83" fmla="*/ 8 h 42"/>
                  <a:gd name="T84" fmla="*/ 22 w 38"/>
                  <a:gd name="T85" fmla="*/ 4 h 42"/>
                  <a:gd name="T86" fmla="*/ 18 w 38"/>
                  <a:gd name="T87" fmla="*/ 4 h 4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"/>
                  <a:gd name="T133" fmla="*/ 0 h 42"/>
                  <a:gd name="T134" fmla="*/ 38 w 38"/>
                  <a:gd name="T135" fmla="*/ 42 h 4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" h="42">
                    <a:moveTo>
                      <a:pt x="20" y="0"/>
                    </a:moveTo>
                    <a:lnTo>
                      <a:pt x="24" y="2"/>
                    </a:lnTo>
                    <a:lnTo>
                      <a:pt x="30" y="4"/>
                    </a:lnTo>
                    <a:lnTo>
                      <a:pt x="34" y="8"/>
                    </a:lnTo>
                    <a:lnTo>
                      <a:pt x="36" y="14"/>
                    </a:lnTo>
                    <a:lnTo>
                      <a:pt x="38" y="20"/>
                    </a:lnTo>
                    <a:lnTo>
                      <a:pt x="38" y="26"/>
                    </a:lnTo>
                    <a:lnTo>
                      <a:pt x="36" y="32"/>
                    </a:lnTo>
                    <a:lnTo>
                      <a:pt x="32" y="36"/>
                    </a:lnTo>
                    <a:lnTo>
                      <a:pt x="28" y="40"/>
                    </a:lnTo>
                    <a:lnTo>
                      <a:pt x="24" y="42"/>
                    </a:lnTo>
                    <a:lnTo>
                      <a:pt x="18" y="42"/>
                    </a:lnTo>
                    <a:lnTo>
                      <a:pt x="14" y="42"/>
                    </a:lnTo>
                    <a:lnTo>
                      <a:pt x="8" y="38"/>
                    </a:lnTo>
                    <a:lnTo>
                      <a:pt x="4" y="36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2" y="16"/>
                    </a:lnTo>
                    <a:lnTo>
                      <a:pt x="4" y="12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20" y="0"/>
                    </a:lnTo>
                    <a:close/>
                    <a:moveTo>
                      <a:pt x="18" y="4"/>
                    </a:moveTo>
                    <a:lnTo>
                      <a:pt x="16" y="4"/>
                    </a:lnTo>
                    <a:lnTo>
                      <a:pt x="14" y="6"/>
                    </a:lnTo>
                    <a:lnTo>
                      <a:pt x="10" y="6"/>
                    </a:lnTo>
                    <a:lnTo>
                      <a:pt x="10" y="10"/>
                    </a:lnTo>
                    <a:lnTo>
                      <a:pt x="8" y="14"/>
                    </a:lnTo>
                    <a:lnTo>
                      <a:pt x="8" y="18"/>
                    </a:lnTo>
                    <a:lnTo>
                      <a:pt x="8" y="26"/>
                    </a:lnTo>
                    <a:lnTo>
                      <a:pt x="12" y="34"/>
                    </a:lnTo>
                    <a:lnTo>
                      <a:pt x="14" y="36"/>
                    </a:lnTo>
                    <a:lnTo>
                      <a:pt x="18" y="38"/>
                    </a:lnTo>
                    <a:lnTo>
                      <a:pt x="20" y="40"/>
                    </a:lnTo>
                    <a:lnTo>
                      <a:pt x="24" y="38"/>
                    </a:lnTo>
                    <a:lnTo>
                      <a:pt x="28" y="36"/>
                    </a:lnTo>
                    <a:lnTo>
                      <a:pt x="30" y="32"/>
                    </a:lnTo>
                    <a:lnTo>
                      <a:pt x="30" y="24"/>
                    </a:lnTo>
                    <a:lnTo>
                      <a:pt x="30" y="18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2" y="4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44" name="Freeform 36"/>
              <p:cNvSpPr>
                <a:spLocks noEditPoints="1"/>
              </p:cNvSpPr>
              <p:nvPr/>
            </p:nvSpPr>
            <p:spPr bwMode="auto">
              <a:xfrm>
                <a:off x="3788" y="2116"/>
                <a:ext cx="40" cy="62"/>
              </a:xfrm>
              <a:custGeom>
                <a:avLst/>
                <a:gdLst>
                  <a:gd name="T0" fmla="*/ 28 w 40"/>
                  <a:gd name="T1" fmla="*/ 56 h 62"/>
                  <a:gd name="T2" fmla="*/ 24 w 40"/>
                  <a:gd name="T3" fmla="*/ 58 h 62"/>
                  <a:gd name="T4" fmla="*/ 22 w 40"/>
                  <a:gd name="T5" fmla="*/ 60 h 62"/>
                  <a:gd name="T6" fmla="*/ 20 w 40"/>
                  <a:gd name="T7" fmla="*/ 62 h 62"/>
                  <a:gd name="T8" fmla="*/ 16 w 40"/>
                  <a:gd name="T9" fmla="*/ 62 h 62"/>
                  <a:gd name="T10" fmla="*/ 10 w 40"/>
                  <a:gd name="T11" fmla="*/ 60 h 62"/>
                  <a:gd name="T12" fmla="*/ 6 w 40"/>
                  <a:gd name="T13" fmla="*/ 56 h 62"/>
                  <a:gd name="T14" fmla="*/ 2 w 40"/>
                  <a:gd name="T15" fmla="*/ 50 h 62"/>
                  <a:gd name="T16" fmla="*/ 0 w 40"/>
                  <a:gd name="T17" fmla="*/ 44 h 62"/>
                  <a:gd name="T18" fmla="*/ 2 w 40"/>
                  <a:gd name="T19" fmla="*/ 36 h 62"/>
                  <a:gd name="T20" fmla="*/ 6 w 40"/>
                  <a:gd name="T21" fmla="*/ 28 h 62"/>
                  <a:gd name="T22" fmla="*/ 10 w 40"/>
                  <a:gd name="T23" fmla="*/ 24 h 62"/>
                  <a:gd name="T24" fmla="*/ 14 w 40"/>
                  <a:gd name="T25" fmla="*/ 22 h 62"/>
                  <a:gd name="T26" fmla="*/ 20 w 40"/>
                  <a:gd name="T27" fmla="*/ 20 h 62"/>
                  <a:gd name="T28" fmla="*/ 24 w 40"/>
                  <a:gd name="T29" fmla="*/ 22 h 62"/>
                  <a:gd name="T30" fmla="*/ 28 w 40"/>
                  <a:gd name="T31" fmla="*/ 24 h 62"/>
                  <a:gd name="T32" fmla="*/ 28 w 40"/>
                  <a:gd name="T33" fmla="*/ 16 h 62"/>
                  <a:gd name="T34" fmla="*/ 28 w 40"/>
                  <a:gd name="T35" fmla="*/ 10 h 62"/>
                  <a:gd name="T36" fmla="*/ 28 w 40"/>
                  <a:gd name="T37" fmla="*/ 8 h 62"/>
                  <a:gd name="T38" fmla="*/ 28 w 40"/>
                  <a:gd name="T39" fmla="*/ 6 h 62"/>
                  <a:gd name="T40" fmla="*/ 26 w 40"/>
                  <a:gd name="T41" fmla="*/ 6 h 62"/>
                  <a:gd name="T42" fmla="*/ 26 w 40"/>
                  <a:gd name="T43" fmla="*/ 4 h 62"/>
                  <a:gd name="T44" fmla="*/ 26 w 40"/>
                  <a:gd name="T45" fmla="*/ 4 h 62"/>
                  <a:gd name="T46" fmla="*/ 24 w 40"/>
                  <a:gd name="T47" fmla="*/ 4 h 62"/>
                  <a:gd name="T48" fmla="*/ 22 w 40"/>
                  <a:gd name="T49" fmla="*/ 6 h 62"/>
                  <a:gd name="T50" fmla="*/ 22 w 40"/>
                  <a:gd name="T51" fmla="*/ 4 h 62"/>
                  <a:gd name="T52" fmla="*/ 34 w 40"/>
                  <a:gd name="T53" fmla="*/ 0 h 62"/>
                  <a:gd name="T54" fmla="*/ 34 w 40"/>
                  <a:gd name="T55" fmla="*/ 0 h 62"/>
                  <a:gd name="T56" fmla="*/ 34 w 40"/>
                  <a:gd name="T57" fmla="*/ 46 h 62"/>
                  <a:gd name="T58" fmla="*/ 36 w 40"/>
                  <a:gd name="T59" fmla="*/ 52 h 62"/>
                  <a:gd name="T60" fmla="*/ 36 w 40"/>
                  <a:gd name="T61" fmla="*/ 54 h 62"/>
                  <a:gd name="T62" fmla="*/ 36 w 40"/>
                  <a:gd name="T63" fmla="*/ 56 h 62"/>
                  <a:gd name="T64" fmla="*/ 36 w 40"/>
                  <a:gd name="T65" fmla="*/ 56 h 62"/>
                  <a:gd name="T66" fmla="*/ 36 w 40"/>
                  <a:gd name="T67" fmla="*/ 58 h 62"/>
                  <a:gd name="T68" fmla="*/ 38 w 40"/>
                  <a:gd name="T69" fmla="*/ 58 h 62"/>
                  <a:gd name="T70" fmla="*/ 38 w 40"/>
                  <a:gd name="T71" fmla="*/ 58 h 62"/>
                  <a:gd name="T72" fmla="*/ 40 w 40"/>
                  <a:gd name="T73" fmla="*/ 56 h 62"/>
                  <a:gd name="T74" fmla="*/ 40 w 40"/>
                  <a:gd name="T75" fmla="*/ 58 h 62"/>
                  <a:gd name="T76" fmla="*/ 30 w 40"/>
                  <a:gd name="T77" fmla="*/ 62 h 62"/>
                  <a:gd name="T78" fmla="*/ 28 w 40"/>
                  <a:gd name="T79" fmla="*/ 62 h 62"/>
                  <a:gd name="T80" fmla="*/ 28 w 40"/>
                  <a:gd name="T81" fmla="*/ 56 h 62"/>
                  <a:gd name="T82" fmla="*/ 28 w 40"/>
                  <a:gd name="T83" fmla="*/ 52 h 62"/>
                  <a:gd name="T84" fmla="*/ 28 w 40"/>
                  <a:gd name="T85" fmla="*/ 34 h 62"/>
                  <a:gd name="T86" fmla="*/ 28 w 40"/>
                  <a:gd name="T87" fmla="*/ 30 h 62"/>
                  <a:gd name="T88" fmla="*/ 26 w 40"/>
                  <a:gd name="T89" fmla="*/ 28 h 62"/>
                  <a:gd name="T90" fmla="*/ 24 w 40"/>
                  <a:gd name="T91" fmla="*/ 26 h 62"/>
                  <a:gd name="T92" fmla="*/ 22 w 40"/>
                  <a:gd name="T93" fmla="*/ 24 h 62"/>
                  <a:gd name="T94" fmla="*/ 20 w 40"/>
                  <a:gd name="T95" fmla="*/ 24 h 62"/>
                  <a:gd name="T96" fmla="*/ 18 w 40"/>
                  <a:gd name="T97" fmla="*/ 24 h 62"/>
                  <a:gd name="T98" fmla="*/ 14 w 40"/>
                  <a:gd name="T99" fmla="*/ 24 h 62"/>
                  <a:gd name="T100" fmla="*/ 12 w 40"/>
                  <a:gd name="T101" fmla="*/ 26 h 62"/>
                  <a:gd name="T102" fmla="*/ 8 w 40"/>
                  <a:gd name="T103" fmla="*/ 32 h 62"/>
                  <a:gd name="T104" fmla="*/ 8 w 40"/>
                  <a:gd name="T105" fmla="*/ 40 h 62"/>
                  <a:gd name="T106" fmla="*/ 8 w 40"/>
                  <a:gd name="T107" fmla="*/ 46 h 62"/>
                  <a:gd name="T108" fmla="*/ 12 w 40"/>
                  <a:gd name="T109" fmla="*/ 52 h 62"/>
                  <a:gd name="T110" fmla="*/ 16 w 40"/>
                  <a:gd name="T111" fmla="*/ 56 h 62"/>
                  <a:gd name="T112" fmla="*/ 20 w 40"/>
                  <a:gd name="T113" fmla="*/ 56 h 62"/>
                  <a:gd name="T114" fmla="*/ 24 w 40"/>
                  <a:gd name="T115" fmla="*/ 56 h 62"/>
                  <a:gd name="T116" fmla="*/ 28 w 40"/>
                  <a:gd name="T117" fmla="*/ 52 h 6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0"/>
                  <a:gd name="T178" fmla="*/ 0 h 62"/>
                  <a:gd name="T179" fmla="*/ 40 w 40"/>
                  <a:gd name="T180" fmla="*/ 62 h 6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0" h="62">
                    <a:moveTo>
                      <a:pt x="28" y="56"/>
                    </a:moveTo>
                    <a:lnTo>
                      <a:pt x="24" y="58"/>
                    </a:lnTo>
                    <a:lnTo>
                      <a:pt x="22" y="60"/>
                    </a:lnTo>
                    <a:lnTo>
                      <a:pt x="20" y="62"/>
                    </a:lnTo>
                    <a:lnTo>
                      <a:pt x="16" y="62"/>
                    </a:lnTo>
                    <a:lnTo>
                      <a:pt x="10" y="60"/>
                    </a:lnTo>
                    <a:lnTo>
                      <a:pt x="6" y="56"/>
                    </a:lnTo>
                    <a:lnTo>
                      <a:pt x="2" y="50"/>
                    </a:lnTo>
                    <a:lnTo>
                      <a:pt x="0" y="44"/>
                    </a:lnTo>
                    <a:lnTo>
                      <a:pt x="2" y="36"/>
                    </a:lnTo>
                    <a:lnTo>
                      <a:pt x="6" y="28"/>
                    </a:lnTo>
                    <a:lnTo>
                      <a:pt x="10" y="24"/>
                    </a:lnTo>
                    <a:lnTo>
                      <a:pt x="14" y="22"/>
                    </a:lnTo>
                    <a:lnTo>
                      <a:pt x="20" y="20"/>
                    </a:lnTo>
                    <a:lnTo>
                      <a:pt x="24" y="22"/>
                    </a:lnTo>
                    <a:lnTo>
                      <a:pt x="28" y="24"/>
                    </a:lnTo>
                    <a:lnTo>
                      <a:pt x="28" y="16"/>
                    </a:lnTo>
                    <a:lnTo>
                      <a:pt x="28" y="10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6" y="4"/>
                    </a:lnTo>
                    <a:lnTo>
                      <a:pt x="24" y="4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34" y="0"/>
                    </a:lnTo>
                    <a:lnTo>
                      <a:pt x="34" y="46"/>
                    </a:lnTo>
                    <a:lnTo>
                      <a:pt x="36" y="52"/>
                    </a:lnTo>
                    <a:lnTo>
                      <a:pt x="36" y="54"/>
                    </a:lnTo>
                    <a:lnTo>
                      <a:pt x="36" y="56"/>
                    </a:lnTo>
                    <a:lnTo>
                      <a:pt x="36" y="58"/>
                    </a:lnTo>
                    <a:lnTo>
                      <a:pt x="38" y="58"/>
                    </a:lnTo>
                    <a:lnTo>
                      <a:pt x="40" y="56"/>
                    </a:lnTo>
                    <a:lnTo>
                      <a:pt x="40" y="58"/>
                    </a:lnTo>
                    <a:lnTo>
                      <a:pt x="30" y="62"/>
                    </a:lnTo>
                    <a:lnTo>
                      <a:pt x="28" y="62"/>
                    </a:lnTo>
                    <a:lnTo>
                      <a:pt x="28" y="56"/>
                    </a:lnTo>
                    <a:close/>
                    <a:moveTo>
                      <a:pt x="28" y="52"/>
                    </a:moveTo>
                    <a:lnTo>
                      <a:pt x="28" y="34"/>
                    </a:lnTo>
                    <a:lnTo>
                      <a:pt x="28" y="30"/>
                    </a:lnTo>
                    <a:lnTo>
                      <a:pt x="26" y="28"/>
                    </a:lnTo>
                    <a:lnTo>
                      <a:pt x="24" y="26"/>
                    </a:lnTo>
                    <a:lnTo>
                      <a:pt x="22" y="24"/>
                    </a:lnTo>
                    <a:lnTo>
                      <a:pt x="20" y="24"/>
                    </a:lnTo>
                    <a:lnTo>
                      <a:pt x="18" y="24"/>
                    </a:lnTo>
                    <a:lnTo>
                      <a:pt x="14" y="24"/>
                    </a:lnTo>
                    <a:lnTo>
                      <a:pt x="12" y="26"/>
                    </a:lnTo>
                    <a:lnTo>
                      <a:pt x="8" y="32"/>
                    </a:lnTo>
                    <a:lnTo>
                      <a:pt x="8" y="40"/>
                    </a:lnTo>
                    <a:lnTo>
                      <a:pt x="8" y="46"/>
                    </a:lnTo>
                    <a:lnTo>
                      <a:pt x="12" y="52"/>
                    </a:lnTo>
                    <a:lnTo>
                      <a:pt x="16" y="56"/>
                    </a:lnTo>
                    <a:lnTo>
                      <a:pt x="20" y="56"/>
                    </a:lnTo>
                    <a:lnTo>
                      <a:pt x="24" y="56"/>
                    </a:lnTo>
                    <a:lnTo>
                      <a:pt x="28" y="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45" name="Rectangle 37"/>
              <p:cNvSpPr>
                <a:spLocks noChangeArrowheads="1"/>
              </p:cNvSpPr>
              <p:nvPr/>
            </p:nvSpPr>
            <p:spPr bwMode="auto">
              <a:xfrm>
                <a:off x="3848" y="210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46" name="Freeform 38"/>
              <p:cNvSpPr>
                <a:spLocks/>
              </p:cNvSpPr>
              <p:nvPr/>
            </p:nvSpPr>
            <p:spPr bwMode="auto">
              <a:xfrm>
                <a:off x="3998" y="2116"/>
                <a:ext cx="18" cy="62"/>
              </a:xfrm>
              <a:custGeom>
                <a:avLst/>
                <a:gdLst>
                  <a:gd name="T0" fmla="*/ 12 w 18"/>
                  <a:gd name="T1" fmla="*/ 0 h 62"/>
                  <a:gd name="T2" fmla="*/ 12 w 18"/>
                  <a:gd name="T3" fmla="*/ 52 h 62"/>
                  <a:gd name="T4" fmla="*/ 12 w 18"/>
                  <a:gd name="T5" fmla="*/ 56 h 62"/>
                  <a:gd name="T6" fmla="*/ 12 w 18"/>
                  <a:gd name="T7" fmla="*/ 58 h 62"/>
                  <a:gd name="T8" fmla="*/ 12 w 18"/>
                  <a:gd name="T9" fmla="*/ 58 h 62"/>
                  <a:gd name="T10" fmla="*/ 14 w 18"/>
                  <a:gd name="T11" fmla="*/ 60 h 62"/>
                  <a:gd name="T12" fmla="*/ 16 w 18"/>
                  <a:gd name="T13" fmla="*/ 60 h 62"/>
                  <a:gd name="T14" fmla="*/ 18 w 18"/>
                  <a:gd name="T15" fmla="*/ 60 h 62"/>
                  <a:gd name="T16" fmla="*/ 18 w 18"/>
                  <a:gd name="T17" fmla="*/ 62 h 62"/>
                  <a:gd name="T18" fmla="*/ 0 w 18"/>
                  <a:gd name="T19" fmla="*/ 62 h 62"/>
                  <a:gd name="T20" fmla="*/ 0 w 18"/>
                  <a:gd name="T21" fmla="*/ 60 h 62"/>
                  <a:gd name="T22" fmla="*/ 2 w 18"/>
                  <a:gd name="T23" fmla="*/ 60 h 62"/>
                  <a:gd name="T24" fmla="*/ 2 w 18"/>
                  <a:gd name="T25" fmla="*/ 60 h 62"/>
                  <a:gd name="T26" fmla="*/ 4 w 18"/>
                  <a:gd name="T27" fmla="*/ 58 h 62"/>
                  <a:gd name="T28" fmla="*/ 4 w 18"/>
                  <a:gd name="T29" fmla="*/ 58 h 62"/>
                  <a:gd name="T30" fmla="*/ 4 w 18"/>
                  <a:gd name="T31" fmla="*/ 56 h 62"/>
                  <a:gd name="T32" fmla="*/ 4 w 18"/>
                  <a:gd name="T33" fmla="*/ 52 h 62"/>
                  <a:gd name="T34" fmla="*/ 4 w 18"/>
                  <a:gd name="T35" fmla="*/ 16 h 62"/>
                  <a:gd name="T36" fmla="*/ 4 w 18"/>
                  <a:gd name="T37" fmla="*/ 10 h 62"/>
                  <a:gd name="T38" fmla="*/ 4 w 18"/>
                  <a:gd name="T39" fmla="*/ 8 h 62"/>
                  <a:gd name="T40" fmla="*/ 4 w 18"/>
                  <a:gd name="T41" fmla="*/ 6 h 62"/>
                  <a:gd name="T42" fmla="*/ 4 w 18"/>
                  <a:gd name="T43" fmla="*/ 6 h 62"/>
                  <a:gd name="T44" fmla="*/ 2 w 18"/>
                  <a:gd name="T45" fmla="*/ 4 h 62"/>
                  <a:gd name="T46" fmla="*/ 2 w 18"/>
                  <a:gd name="T47" fmla="*/ 4 h 62"/>
                  <a:gd name="T48" fmla="*/ 2 w 18"/>
                  <a:gd name="T49" fmla="*/ 4 h 62"/>
                  <a:gd name="T50" fmla="*/ 0 w 18"/>
                  <a:gd name="T51" fmla="*/ 6 h 62"/>
                  <a:gd name="T52" fmla="*/ 0 w 18"/>
                  <a:gd name="T53" fmla="*/ 4 h 62"/>
                  <a:gd name="T54" fmla="*/ 10 w 18"/>
                  <a:gd name="T55" fmla="*/ 0 h 62"/>
                  <a:gd name="T56" fmla="*/ 12 w 18"/>
                  <a:gd name="T57" fmla="*/ 0 h 6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"/>
                  <a:gd name="T88" fmla="*/ 0 h 62"/>
                  <a:gd name="T89" fmla="*/ 18 w 18"/>
                  <a:gd name="T90" fmla="*/ 62 h 6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" h="62">
                    <a:moveTo>
                      <a:pt x="12" y="0"/>
                    </a:moveTo>
                    <a:lnTo>
                      <a:pt x="12" y="52"/>
                    </a:lnTo>
                    <a:lnTo>
                      <a:pt x="12" y="56"/>
                    </a:lnTo>
                    <a:lnTo>
                      <a:pt x="12" y="58"/>
                    </a:lnTo>
                    <a:lnTo>
                      <a:pt x="14" y="60"/>
                    </a:lnTo>
                    <a:lnTo>
                      <a:pt x="16" y="60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2" y="60"/>
                    </a:lnTo>
                    <a:lnTo>
                      <a:pt x="4" y="58"/>
                    </a:lnTo>
                    <a:lnTo>
                      <a:pt x="4" y="56"/>
                    </a:lnTo>
                    <a:lnTo>
                      <a:pt x="4" y="52"/>
                    </a:lnTo>
                    <a:lnTo>
                      <a:pt x="4" y="16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47" name="Freeform 39"/>
              <p:cNvSpPr>
                <a:spLocks/>
              </p:cNvSpPr>
              <p:nvPr/>
            </p:nvSpPr>
            <p:spPr bwMode="auto">
              <a:xfrm>
                <a:off x="4020" y="2138"/>
                <a:ext cx="42" cy="40"/>
              </a:xfrm>
              <a:custGeom>
                <a:avLst/>
                <a:gdLst>
                  <a:gd name="T0" fmla="*/ 36 w 42"/>
                  <a:gd name="T1" fmla="*/ 0 h 40"/>
                  <a:gd name="T2" fmla="*/ 36 w 42"/>
                  <a:gd name="T3" fmla="*/ 24 h 40"/>
                  <a:gd name="T4" fmla="*/ 36 w 42"/>
                  <a:gd name="T5" fmla="*/ 30 h 40"/>
                  <a:gd name="T6" fmla="*/ 36 w 42"/>
                  <a:gd name="T7" fmla="*/ 32 h 40"/>
                  <a:gd name="T8" fmla="*/ 36 w 42"/>
                  <a:gd name="T9" fmla="*/ 34 h 40"/>
                  <a:gd name="T10" fmla="*/ 36 w 42"/>
                  <a:gd name="T11" fmla="*/ 34 h 40"/>
                  <a:gd name="T12" fmla="*/ 38 w 42"/>
                  <a:gd name="T13" fmla="*/ 36 h 40"/>
                  <a:gd name="T14" fmla="*/ 38 w 42"/>
                  <a:gd name="T15" fmla="*/ 36 h 40"/>
                  <a:gd name="T16" fmla="*/ 40 w 42"/>
                  <a:gd name="T17" fmla="*/ 36 h 40"/>
                  <a:gd name="T18" fmla="*/ 40 w 42"/>
                  <a:gd name="T19" fmla="*/ 34 h 40"/>
                  <a:gd name="T20" fmla="*/ 42 w 42"/>
                  <a:gd name="T21" fmla="*/ 36 h 40"/>
                  <a:gd name="T22" fmla="*/ 30 w 42"/>
                  <a:gd name="T23" fmla="*/ 40 h 40"/>
                  <a:gd name="T24" fmla="*/ 28 w 42"/>
                  <a:gd name="T25" fmla="*/ 40 h 40"/>
                  <a:gd name="T26" fmla="*/ 28 w 42"/>
                  <a:gd name="T27" fmla="*/ 32 h 40"/>
                  <a:gd name="T28" fmla="*/ 24 w 42"/>
                  <a:gd name="T29" fmla="*/ 36 h 40"/>
                  <a:gd name="T30" fmla="*/ 20 w 42"/>
                  <a:gd name="T31" fmla="*/ 38 h 40"/>
                  <a:gd name="T32" fmla="*/ 18 w 42"/>
                  <a:gd name="T33" fmla="*/ 40 h 40"/>
                  <a:gd name="T34" fmla="*/ 14 w 42"/>
                  <a:gd name="T35" fmla="*/ 40 h 40"/>
                  <a:gd name="T36" fmla="*/ 12 w 42"/>
                  <a:gd name="T37" fmla="*/ 40 h 40"/>
                  <a:gd name="T38" fmla="*/ 8 w 42"/>
                  <a:gd name="T39" fmla="*/ 38 h 40"/>
                  <a:gd name="T40" fmla="*/ 6 w 42"/>
                  <a:gd name="T41" fmla="*/ 36 h 40"/>
                  <a:gd name="T42" fmla="*/ 6 w 42"/>
                  <a:gd name="T43" fmla="*/ 34 h 40"/>
                  <a:gd name="T44" fmla="*/ 4 w 42"/>
                  <a:gd name="T45" fmla="*/ 30 h 40"/>
                  <a:gd name="T46" fmla="*/ 4 w 42"/>
                  <a:gd name="T47" fmla="*/ 24 h 40"/>
                  <a:gd name="T48" fmla="*/ 4 w 42"/>
                  <a:gd name="T49" fmla="*/ 8 h 40"/>
                  <a:gd name="T50" fmla="*/ 4 w 42"/>
                  <a:gd name="T51" fmla="*/ 4 h 40"/>
                  <a:gd name="T52" fmla="*/ 4 w 42"/>
                  <a:gd name="T53" fmla="*/ 4 h 40"/>
                  <a:gd name="T54" fmla="*/ 4 w 42"/>
                  <a:gd name="T55" fmla="*/ 2 h 40"/>
                  <a:gd name="T56" fmla="*/ 2 w 42"/>
                  <a:gd name="T57" fmla="*/ 2 h 40"/>
                  <a:gd name="T58" fmla="*/ 2 w 42"/>
                  <a:gd name="T59" fmla="*/ 0 h 40"/>
                  <a:gd name="T60" fmla="*/ 0 w 42"/>
                  <a:gd name="T61" fmla="*/ 0 h 40"/>
                  <a:gd name="T62" fmla="*/ 0 w 42"/>
                  <a:gd name="T63" fmla="*/ 0 h 40"/>
                  <a:gd name="T64" fmla="*/ 12 w 42"/>
                  <a:gd name="T65" fmla="*/ 0 h 40"/>
                  <a:gd name="T66" fmla="*/ 12 w 42"/>
                  <a:gd name="T67" fmla="*/ 26 h 40"/>
                  <a:gd name="T68" fmla="*/ 12 w 42"/>
                  <a:gd name="T69" fmla="*/ 30 h 40"/>
                  <a:gd name="T70" fmla="*/ 14 w 42"/>
                  <a:gd name="T71" fmla="*/ 32 h 40"/>
                  <a:gd name="T72" fmla="*/ 16 w 42"/>
                  <a:gd name="T73" fmla="*/ 34 h 40"/>
                  <a:gd name="T74" fmla="*/ 18 w 42"/>
                  <a:gd name="T75" fmla="*/ 34 h 40"/>
                  <a:gd name="T76" fmla="*/ 20 w 42"/>
                  <a:gd name="T77" fmla="*/ 34 h 40"/>
                  <a:gd name="T78" fmla="*/ 22 w 42"/>
                  <a:gd name="T79" fmla="*/ 34 h 40"/>
                  <a:gd name="T80" fmla="*/ 26 w 42"/>
                  <a:gd name="T81" fmla="*/ 32 h 40"/>
                  <a:gd name="T82" fmla="*/ 28 w 42"/>
                  <a:gd name="T83" fmla="*/ 30 h 40"/>
                  <a:gd name="T84" fmla="*/ 28 w 42"/>
                  <a:gd name="T85" fmla="*/ 8 h 40"/>
                  <a:gd name="T86" fmla="*/ 28 w 42"/>
                  <a:gd name="T87" fmla="*/ 4 h 40"/>
                  <a:gd name="T88" fmla="*/ 28 w 42"/>
                  <a:gd name="T89" fmla="*/ 2 h 40"/>
                  <a:gd name="T90" fmla="*/ 26 w 42"/>
                  <a:gd name="T91" fmla="*/ 2 h 40"/>
                  <a:gd name="T92" fmla="*/ 22 w 42"/>
                  <a:gd name="T93" fmla="*/ 0 h 40"/>
                  <a:gd name="T94" fmla="*/ 22 w 42"/>
                  <a:gd name="T95" fmla="*/ 0 h 40"/>
                  <a:gd name="T96" fmla="*/ 36 w 42"/>
                  <a:gd name="T97" fmla="*/ 0 h 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2"/>
                  <a:gd name="T148" fmla="*/ 0 h 40"/>
                  <a:gd name="T149" fmla="*/ 42 w 42"/>
                  <a:gd name="T150" fmla="*/ 40 h 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2" h="40">
                    <a:moveTo>
                      <a:pt x="36" y="0"/>
                    </a:moveTo>
                    <a:lnTo>
                      <a:pt x="36" y="24"/>
                    </a:lnTo>
                    <a:lnTo>
                      <a:pt x="36" y="30"/>
                    </a:lnTo>
                    <a:lnTo>
                      <a:pt x="36" y="32"/>
                    </a:lnTo>
                    <a:lnTo>
                      <a:pt x="36" y="34"/>
                    </a:lnTo>
                    <a:lnTo>
                      <a:pt x="38" y="36"/>
                    </a:lnTo>
                    <a:lnTo>
                      <a:pt x="40" y="36"/>
                    </a:lnTo>
                    <a:lnTo>
                      <a:pt x="40" y="34"/>
                    </a:lnTo>
                    <a:lnTo>
                      <a:pt x="42" y="36"/>
                    </a:lnTo>
                    <a:lnTo>
                      <a:pt x="30" y="40"/>
                    </a:lnTo>
                    <a:lnTo>
                      <a:pt x="28" y="40"/>
                    </a:lnTo>
                    <a:lnTo>
                      <a:pt x="28" y="32"/>
                    </a:lnTo>
                    <a:lnTo>
                      <a:pt x="24" y="36"/>
                    </a:lnTo>
                    <a:lnTo>
                      <a:pt x="20" y="38"/>
                    </a:lnTo>
                    <a:lnTo>
                      <a:pt x="18" y="40"/>
                    </a:lnTo>
                    <a:lnTo>
                      <a:pt x="14" y="40"/>
                    </a:lnTo>
                    <a:lnTo>
                      <a:pt x="12" y="40"/>
                    </a:lnTo>
                    <a:lnTo>
                      <a:pt x="8" y="38"/>
                    </a:lnTo>
                    <a:lnTo>
                      <a:pt x="6" y="36"/>
                    </a:lnTo>
                    <a:lnTo>
                      <a:pt x="6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6"/>
                    </a:lnTo>
                    <a:lnTo>
                      <a:pt x="12" y="30"/>
                    </a:lnTo>
                    <a:lnTo>
                      <a:pt x="14" y="32"/>
                    </a:lnTo>
                    <a:lnTo>
                      <a:pt x="16" y="34"/>
                    </a:lnTo>
                    <a:lnTo>
                      <a:pt x="18" y="34"/>
                    </a:lnTo>
                    <a:lnTo>
                      <a:pt x="20" y="34"/>
                    </a:lnTo>
                    <a:lnTo>
                      <a:pt x="22" y="34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28" y="8"/>
                    </a:lnTo>
                    <a:lnTo>
                      <a:pt x="28" y="4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22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48" name="Freeform 40"/>
              <p:cNvSpPr>
                <a:spLocks/>
              </p:cNvSpPr>
              <p:nvPr/>
            </p:nvSpPr>
            <p:spPr bwMode="auto">
              <a:xfrm>
                <a:off x="4062" y="2136"/>
                <a:ext cx="42" cy="42"/>
              </a:xfrm>
              <a:custGeom>
                <a:avLst/>
                <a:gdLst>
                  <a:gd name="T0" fmla="*/ 14 w 42"/>
                  <a:gd name="T1" fmla="*/ 10 h 42"/>
                  <a:gd name="T2" fmla="*/ 18 w 42"/>
                  <a:gd name="T3" fmla="*/ 4 h 42"/>
                  <a:gd name="T4" fmla="*/ 22 w 42"/>
                  <a:gd name="T5" fmla="*/ 2 h 42"/>
                  <a:gd name="T6" fmla="*/ 28 w 42"/>
                  <a:gd name="T7" fmla="*/ 0 h 42"/>
                  <a:gd name="T8" fmla="*/ 30 w 42"/>
                  <a:gd name="T9" fmla="*/ 2 h 42"/>
                  <a:gd name="T10" fmla="*/ 32 w 42"/>
                  <a:gd name="T11" fmla="*/ 2 h 42"/>
                  <a:gd name="T12" fmla="*/ 34 w 42"/>
                  <a:gd name="T13" fmla="*/ 4 h 42"/>
                  <a:gd name="T14" fmla="*/ 36 w 42"/>
                  <a:gd name="T15" fmla="*/ 8 h 42"/>
                  <a:gd name="T16" fmla="*/ 38 w 42"/>
                  <a:gd name="T17" fmla="*/ 10 h 42"/>
                  <a:gd name="T18" fmla="*/ 38 w 42"/>
                  <a:gd name="T19" fmla="*/ 16 h 42"/>
                  <a:gd name="T20" fmla="*/ 38 w 42"/>
                  <a:gd name="T21" fmla="*/ 32 h 42"/>
                  <a:gd name="T22" fmla="*/ 38 w 42"/>
                  <a:gd name="T23" fmla="*/ 36 h 42"/>
                  <a:gd name="T24" fmla="*/ 38 w 42"/>
                  <a:gd name="T25" fmla="*/ 38 h 42"/>
                  <a:gd name="T26" fmla="*/ 38 w 42"/>
                  <a:gd name="T27" fmla="*/ 38 h 42"/>
                  <a:gd name="T28" fmla="*/ 40 w 42"/>
                  <a:gd name="T29" fmla="*/ 40 h 42"/>
                  <a:gd name="T30" fmla="*/ 40 w 42"/>
                  <a:gd name="T31" fmla="*/ 40 h 42"/>
                  <a:gd name="T32" fmla="*/ 42 w 42"/>
                  <a:gd name="T33" fmla="*/ 40 h 42"/>
                  <a:gd name="T34" fmla="*/ 42 w 42"/>
                  <a:gd name="T35" fmla="*/ 42 h 42"/>
                  <a:gd name="T36" fmla="*/ 24 w 42"/>
                  <a:gd name="T37" fmla="*/ 42 h 42"/>
                  <a:gd name="T38" fmla="*/ 24 w 42"/>
                  <a:gd name="T39" fmla="*/ 40 h 42"/>
                  <a:gd name="T40" fmla="*/ 26 w 42"/>
                  <a:gd name="T41" fmla="*/ 40 h 42"/>
                  <a:gd name="T42" fmla="*/ 28 w 42"/>
                  <a:gd name="T43" fmla="*/ 40 h 42"/>
                  <a:gd name="T44" fmla="*/ 28 w 42"/>
                  <a:gd name="T45" fmla="*/ 40 h 42"/>
                  <a:gd name="T46" fmla="*/ 30 w 42"/>
                  <a:gd name="T47" fmla="*/ 38 h 42"/>
                  <a:gd name="T48" fmla="*/ 30 w 42"/>
                  <a:gd name="T49" fmla="*/ 36 h 42"/>
                  <a:gd name="T50" fmla="*/ 30 w 42"/>
                  <a:gd name="T51" fmla="*/ 36 h 42"/>
                  <a:gd name="T52" fmla="*/ 30 w 42"/>
                  <a:gd name="T53" fmla="*/ 32 h 42"/>
                  <a:gd name="T54" fmla="*/ 30 w 42"/>
                  <a:gd name="T55" fmla="*/ 16 h 42"/>
                  <a:gd name="T56" fmla="*/ 30 w 42"/>
                  <a:gd name="T57" fmla="*/ 12 h 42"/>
                  <a:gd name="T58" fmla="*/ 28 w 42"/>
                  <a:gd name="T59" fmla="*/ 8 h 42"/>
                  <a:gd name="T60" fmla="*/ 26 w 42"/>
                  <a:gd name="T61" fmla="*/ 8 h 42"/>
                  <a:gd name="T62" fmla="*/ 24 w 42"/>
                  <a:gd name="T63" fmla="*/ 6 h 42"/>
                  <a:gd name="T64" fmla="*/ 18 w 42"/>
                  <a:gd name="T65" fmla="*/ 8 h 42"/>
                  <a:gd name="T66" fmla="*/ 14 w 42"/>
                  <a:gd name="T67" fmla="*/ 12 h 42"/>
                  <a:gd name="T68" fmla="*/ 14 w 42"/>
                  <a:gd name="T69" fmla="*/ 32 h 42"/>
                  <a:gd name="T70" fmla="*/ 14 w 42"/>
                  <a:gd name="T71" fmla="*/ 36 h 42"/>
                  <a:gd name="T72" fmla="*/ 14 w 42"/>
                  <a:gd name="T73" fmla="*/ 38 h 42"/>
                  <a:gd name="T74" fmla="*/ 14 w 42"/>
                  <a:gd name="T75" fmla="*/ 38 h 42"/>
                  <a:gd name="T76" fmla="*/ 16 w 42"/>
                  <a:gd name="T77" fmla="*/ 40 h 42"/>
                  <a:gd name="T78" fmla="*/ 16 w 42"/>
                  <a:gd name="T79" fmla="*/ 40 h 42"/>
                  <a:gd name="T80" fmla="*/ 20 w 42"/>
                  <a:gd name="T81" fmla="*/ 40 h 42"/>
                  <a:gd name="T82" fmla="*/ 20 w 42"/>
                  <a:gd name="T83" fmla="*/ 42 h 42"/>
                  <a:gd name="T84" fmla="*/ 0 w 42"/>
                  <a:gd name="T85" fmla="*/ 42 h 42"/>
                  <a:gd name="T86" fmla="*/ 0 w 42"/>
                  <a:gd name="T87" fmla="*/ 40 h 42"/>
                  <a:gd name="T88" fmla="*/ 2 w 42"/>
                  <a:gd name="T89" fmla="*/ 40 h 42"/>
                  <a:gd name="T90" fmla="*/ 4 w 42"/>
                  <a:gd name="T91" fmla="*/ 40 h 42"/>
                  <a:gd name="T92" fmla="*/ 6 w 42"/>
                  <a:gd name="T93" fmla="*/ 38 h 42"/>
                  <a:gd name="T94" fmla="*/ 6 w 42"/>
                  <a:gd name="T95" fmla="*/ 36 h 42"/>
                  <a:gd name="T96" fmla="*/ 6 w 42"/>
                  <a:gd name="T97" fmla="*/ 32 h 42"/>
                  <a:gd name="T98" fmla="*/ 6 w 42"/>
                  <a:gd name="T99" fmla="*/ 18 h 42"/>
                  <a:gd name="T100" fmla="*/ 6 w 42"/>
                  <a:gd name="T101" fmla="*/ 12 h 42"/>
                  <a:gd name="T102" fmla="*/ 6 w 42"/>
                  <a:gd name="T103" fmla="*/ 8 h 42"/>
                  <a:gd name="T104" fmla="*/ 6 w 42"/>
                  <a:gd name="T105" fmla="*/ 8 h 42"/>
                  <a:gd name="T106" fmla="*/ 6 w 42"/>
                  <a:gd name="T107" fmla="*/ 6 h 42"/>
                  <a:gd name="T108" fmla="*/ 4 w 42"/>
                  <a:gd name="T109" fmla="*/ 6 h 42"/>
                  <a:gd name="T110" fmla="*/ 4 w 42"/>
                  <a:gd name="T111" fmla="*/ 6 h 42"/>
                  <a:gd name="T112" fmla="*/ 2 w 42"/>
                  <a:gd name="T113" fmla="*/ 6 h 42"/>
                  <a:gd name="T114" fmla="*/ 2 w 42"/>
                  <a:gd name="T115" fmla="*/ 6 h 42"/>
                  <a:gd name="T116" fmla="*/ 0 w 42"/>
                  <a:gd name="T117" fmla="*/ 6 h 42"/>
                  <a:gd name="T118" fmla="*/ 12 w 42"/>
                  <a:gd name="T119" fmla="*/ 0 h 42"/>
                  <a:gd name="T120" fmla="*/ 14 w 42"/>
                  <a:gd name="T121" fmla="*/ 0 h 42"/>
                  <a:gd name="T122" fmla="*/ 14 w 42"/>
                  <a:gd name="T123" fmla="*/ 10 h 4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2"/>
                  <a:gd name="T187" fmla="*/ 0 h 42"/>
                  <a:gd name="T188" fmla="*/ 42 w 42"/>
                  <a:gd name="T189" fmla="*/ 42 h 4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2" h="42">
                    <a:moveTo>
                      <a:pt x="14" y="10"/>
                    </a:moveTo>
                    <a:lnTo>
                      <a:pt x="18" y="4"/>
                    </a:lnTo>
                    <a:lnTo>
                      <a:pt x="22" y="2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4" y="4"/>
                    </a:lnTo>
                    <a:lnTo>
                      <a:pt x="36" y="8"/>
                    </a:lnTo>
                    <a:lnTo>
                      <a:pt x="38" y="10"/>
                    </a:lnTo>
                    <a:lnTo>
                      <a:pt x="38" y="16"/>
                    </a:lnTo>
                    <a:lnTo>
                      <a:pt x="38" y="32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40" y="40"/>
                    </a:lnTo>
                    <a:lnTo>
                      <a:pt x="42" y="40"/>
                    </a:lnTo>
                    <a:lnTo>
                      <a:pt x="42" y="42"/>
                    </a:lnTo>
                    <a:lnTo>
                      <a:pt x="24" y="42"/>
                    </a:lnTo>
                    <a:lnTo>
                      <a:pt x="24" y="40"/>
                    </a:lnTo>
                    <a:lnTo>
                      <a:pt x="26" y="40"/>
                    </a:lnTo>
                    <a:lnTo>
                      <a:pt x="28" y="40"/>
                    </a:lnTo>
                    <a:lnTo>
                      <a:pt x="30" y="38"/>
                    </a:lnTo>
                    <a:lnTo>
                      <a:pt x="30" y="36"/>
                    </a:lnTo>
                    <a:lnTo>
                      <a:pt x="30" y="32"/>
                    </a:lnTo>
                    <a:lnTo>
                      <a:pt x="30" y="16"/>
                    </a:lnTo>
                    <a:lnTo>
                      <a:pt x="30" y="12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18" y="8"/>
                    </a:lnTo>
                    <a:lnTo>
                      <a:pt x="14" y="1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6" y="40"/>
                    </a:lnTo>
                    <a:lnTo>
                      <a:pt x="20" y="40"/>
                    </a:lnTo>
                    <a:lnTo>
                      <a:pt x="20" y="42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2" y="40"/>
                    </a:lnTo>
                    <a:lnTo>
                      <a:pt x="4" y="40"/>
                    </a:lnTo>
                    <a:lnTo>
                      <a:pt x="6" y="38"/>
                    </a:lnTo>
                    <a:lnTo>
                      <a:pt x="6" y="36"/>
                    </a:lnTo>
                    <a:lnTo>
                      <a:pt x="6" y="32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49" name="Freeform 41"/>
              <p:cNvSpPr>
                <a:spLocks/>
              </p:cNvSpPr>
              <p:nvPr/>
            </p:nvSpPr>
            <p:spPr bwMode="auto">
              <a:xfrm>
                <a:off x="4108" y="2136"/>
                <a:ext cx="34" cy="42"/>
              </a:xfrm>
              <a:custGeom>
                <a:avLst/>
                <a:gdLst>
                  <a:gd name="T0" fmla="*/ 34 w 34"/>
                  <a:gd name="T1" fmla="*/ 26 h 42"/>
                  <a:gd name="T2" fmla="*/ 32 w 34"/>
                  <a:gd name="T3" fmla="*/ 32 h 42"/>
                  <a:gd name="T4" fmla="*/ 28 w 34"/>
                  <a:gd name="T5" fmla="*/ 38 h 42"/>
                  <a:gd name="T6" fmla="*/ 22 w 34"/>
                  <a:gd name="T7" fmla="*/ 42 h 42"/>
                  <a:gd name="T8" fmla="*/ 18 w 34"/>
                  <a:gd name="T9" fmla="*/ 42 h 42"/>
                  <a:gd name="T10" fmla="*/ 10 w 34"/>
                  <a:gd name="T11" fmla="*/ 40 h 42"/>
                  <a:gd name="T12" fmla="*/ 6 w 34"/>
                  <a:gd name="T13" fmla="*/ 36 h 42"/>
                  <a:gd name="T14" fmla="*/ 2 w 34"/>
                  <a:gd name="T15" fmla="*/ 32 h 42"/>
                  <a:gd name="T16" fmla="*/ 2 w 34"/>
                  <a:gd name="T17" fmla="*/ 28 h 42"/>
                  <a:gd name="T18" fmla="*/ 0 w 34"/>
                  <a:gd name="T19" fmla="*/ 22 h 42"/>
                  <a:gd name="T20" fmla="*/ 2 w 34"/>
                  <a:gd name="T21" fmla="*/ 16 h 42"/>
                  <a:gd name="T22" fmla="*/ 2 w 34"/>
                  <a:gd name="T23" fmla="*/ 10 h 42"/>
                  <a:gd name="T24" fmla="*/ 6 w 34"/>
                  <a:gd name="T25" fmla="*/ 6 h 42"/>
                  <a:gd name="T26" fmla="*/ 12 w 34"/>
                  <a:gd name="T27" fmla="*/ 2 h 42"/>
                  <a:gd name="T28" fmla="*/ 18 w 34"/>
                  <a:gd name="T29" fmla="*/ 0 h 42"/>
                  <a:gd name="T30" fmla="*/ 24 w 34"/>
                  <a:gd name="T31" fmla="*/ 2 h 42"/>
                  <a:gd name="T32" fmla="*/ 28 w 34"/>
                  <a:gd name="T33" fmla="*/ 4 h 42"/>
                  <a:gd name="T34" fmla="*/ 30 w 34"/>
                  <a:gd name="T35" fmla="*/ 8 h 42"/>
                  <a:gd name="T36" fmla="*/ 32 w 34"/>
                  <a:gd name="T37" fmla="*/ 10 h 42"/>
                  <a:gd name="T38" fmla="*/ 32 w 34"/>
                  <a:gd name="T39" fmla="*/ 12 h 42"/>
                  <a:gd name="T40" fmla="*/ 30 w 34"/>
                  <a:gd name="T41" fmla="*/ 12 h 42"/>
                  <a:gd name="T42" fmla="*/ 30 w 34"/>
                  <a:gd name="T43" fmla="*/ 14 h 42"/>
                  <a:gd name="T44" fmla="*/ 28 w 34"/>
                  <a:gd name="T45" fmla="*/ 14 h 42"/>
                  <a:gd name="T46" fmla="*/ 26 w 34"/>
                  <a:gd name="T47" fmla="*/ 14 h 42"/>
                  <a:gd name="T48" fmla="*/ 24 w 34"/>
                  <a:gd name="T49" fmla="*/ 12 h 42"/>
                  <a:gd name="T50" fmla="*/ 24 w 34"/>
                  <a:gd name="T51" fmla="*/ 10 h 42"/>
                  <a:gd name="T52" fmla="*/ 24 w 34"/>
                  <a:gd name="T53" fmla="*/ 8 h 42"/>
                  <a:gd name="T54" fmla="*/ 22 w 34"/>
                  <a:gd name="T55" fmla="*/ 6 h 42"/>
                  <a:gd name="T56" fmla="*/ 22 w 34"/>
                  <a:gd name="T57" fmla="*/ 4 h 42"/>
                  <a:gd name="T58" fmla="*/ 20 w 34"/>
                  <a:gd name="T59" fmla="*/ 4 h 42"/>
                  <a:gd name="T60" fmla="*/ 18 w 34"/>
                  <a:gd name="T61" fmla="*/ 4 h 42"/>
                  <a:gd name="T62" fmla="*/ 14 w 34"/>
                  <a:gd name="T63" fmla="*/ 4 h 42"/>
                  <a:gd name="T64" fmla="*/ 12 w 34"/>
                  <a:gd name="T65" fmla="*/ 6 h 42"/>
                  <a:gd name="T66" fmla="*/ 8 w 34"/>
                  <a:gd name="T67" fmla="*/ 12 h 42"/>
                  <a:gd name="T68" fmla="*/ 8 w 34"/>
                  <a:gd name="T69" fmla="*/ 18 h 42"/>
                  <a:gd name="T70" fmla="*/ 8 w 34"/>
                  <a:gd name="T71" fmla="*/ 24 h 42"/>
                  <a:gd name="T72" fmla="*/ 12 w 34"/>
                  <a:gd name="T73" fmla="*/ 30 h 42"/>
                  <a:gd name="T74" fmla="*/ 16 w 34"/>
                  <a:gd name="T75" fmla="*/ 34 h 42"/>
                  <a:gd name="T76" fmla="*/ 20 w 34"/>
                  <a:gd name="T77" fmla="*/ 34 h 42"/>
                  <a:gd name="T78" fmla="*/ 24 w 34"/>
                  <a:gd name="T79" fmla="*/ 34 h 42"/>
                  <a:gd name="T80" fmla="*/ 28 w 34"/>
                  <a:gd name="T81" fmla="*/ 32 h 42"/>
                  <a:gd name="T82" fmla="*/ 30 w 34"/>
                  <a:gd name="T83" fmla="*/ 30 h 42"/>
                  <a:gd name="T84" fmla="*/ 32 w 34"/>
                  <a:gd name="T85" fmla="*/ 24 h 42"/>
                  <a:gd name="T86" fmla="*/ 34 w 34"/>
                  <a:gd name="T87" fmla="*/ 26 h 4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4"/>
                  <a:gd name="T133" fmla="*/ 0 h 42"/>
                  <a:gd name="T134" fmla="*/ 34 w 34"/>
                  <a:gd name="T135" fmla="*/ 42 h 4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4" h="42">
                    <a:moveTo>
                      <a:pt x="34" y="26"/>
                    </a:moveTo>
                    <a:lnTo>
                      <a:pt x="32" y="32"/>
                    </a:lnTo>
                    <a:lnTo>
                      <a:pt x="28" y="38"/>
                    </a:lnTo>
                    <a:lnTo>
                      <a:pt x="22" y="42"/>
                    </a:lnTo>
                    <a:lnTo>
                      <a:pt x="18" y="42"/>
                    </a:lnTo>
                    <a:lnTo>
                      <a:pt x="10" y="40"/>
                    </a:lnTo>
                    <a:lnTo>
                      <a:pt x="6" y="36"/>
                    </a:lnTo>
                    <a:lnTo>
                      <a:pt x="2" y="32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2" y="16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28" y="4"/>
                    </a:lnTo>
                    <a:lnTo>
                      <a:pt x="30" y="8"/>
                    </a:lnTo>
                    <a:lnTo>
                      <a:pt x="32" y="10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8" y="14"/>
                    </a:lnTo>
                    <a:lnTo>
                      <a:pt x="26" y="14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8" y="12"/>
                    </a:lnTo>
                    <a:lnTo>
                      <a:pt x="8" y="18"/>
                    </a:lnTo>
                    <a:lnTo>
                      <a:pt x="8" y="24"/>
                    </a:lnTo>
                    <a:lnTo>
                      <a:pt x="12" y="30"/>
                    </a:lnTo>
                    <a:lnTo>
                      <a:pt x="16" y="34"/>
                    </a:lnTo>
                    <a:lnTo>
                      <a:pt x="20" y="34"/>
                    </a:lnTo>
                    <a:lnTo>
                      <a:pt x="24" y="34"/>
                    </a:lnTo>
                    <a:lnTo>
                      <a:pt x="28" y="32"/>
                    </a:lnTo>
                    <a:lnTo>
                      <a:pt x="30" y="30"/>
                    </a:lnTo>
                    <a:lnTo>
                      <a:pt x="32" y="24"/>
                    </a:lnTo>
                    <a:lnTo>
                      <a:pt x="34" y="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50" name="Freeform 42"/>
              <p:cNvSpPr>
                <a:spLocks/>
              </p:cNvSpPr>
              <p:nvPr/>
            </p:nvSpPr>
            <p:spPr bwMode="auto">
              <a:xfrm>
                <a:off x="4146" y="2116"/>
                <a:ext cx="42" cy="62"/>
              </a:xfrm>
              <a:custGeom>
                <a:avLst/>
                <a:gdLst>
                  <a:gd name="T0" fmla="*/ 12 w 42"/>
                  <a:gd name="T1" fmla="*/ 30 h 62"/>
                  <a:gd name="T2" fmla="*/ 20 w 42"/>
                  <a:gd name="T3" fmla="*/ 22 h 62"/>
                  <a:gd name="T4" fmla="*/ 26 w 42"/>
                  <a:gd name="T5" fmla="*/ 20 h 62"/>
                  <a:gd name="T6" fmla="*/ 32 w 42"/>
                  <a:gd name="T7" fmla="*/ 22 h 62"/>
                  <a:gd name="T8" fmla="*/ 36 w 42"/>
                  <a:gd name="T9" fmla="*/ 28 h 62"/>
                  <a:gd name="T10" fmla="*/ 36 w 42"/>
                  <a:gd name="T11" fmla="*/ 38 h 62"/>
                  <a:gd name="T12" fmla="*/ 36 w 42"/>
                  <a:gd name="T13" fmla="*/ 56 h 62"/>
                  <a:gd name="T14" fmla="*/ 38 w 42"/>
                  <a:gd name="T15" fmla="*/ 58 h 62"/>
                  <a:gd name="T16" fmla="*/ 40 w 42"/>
                  <a:gd name="T17" fmla="*/ 60 h 62"/>
                  <a:gd name="T18" fmla="*/ 42 w 42"/>
                  <a:gd name="T19" fmla="*/ 62 h 62"/>
                  <a:gd name="T20" fmla="*/ 24 w 42"/>
                  <a:gd name="T21" fmla="*/ 60 h 62"/>
                  <a:gd name="T22" fmla="*/ 26 w 42"/>
                  <a:gd name="T23" fmla="*/ 60 h 62"/>
                  <a:gd name="T24" fmla="*/ 28 w 42"/>
                  <a:gd name="T25" fmla="*/ 58 h 62"/>
                  <a:gd name="T26" fmla="*/ 30 w 42"/>
                  <a:gd name="T27" fmla="*/ 54 h 62"/>
                  <a:gd name="T28" fmla="*/ 30 w 42"/>
                  <a:gd name="T29" fmla="*/ 38 h 62"/>
                  <a:gd name="T30" fmla="*/ 28 w 42"/>
                  <a:gd name="T31" fmla="*/ 30 h 62"/>
                  <a:gd name="T32" fmla="*/ 26 w 42"/>
                  <a:gd name="T33" fmla="*/ 28 h 62"/>
                  <a:gd name="T34" fmla="*/ 22 w 42"/>
                  <a:gd name="T35" fmla="*/ 26 h 62"/>
                  <a:gd name="T36" fmla="*/ 18 w 42"/>
                  <a:gd name="T37" fmla="*/ 28 h 62"/>
                  <a:gd name="T38" fmla="*/ 12 w 42"/>
                  <a:gd name="T39" fmla="*/ 32 h 62"/>
                  <a:gd name="T40" fmla="*/ 12 w 42"/>
                  <a:gd name="T41" fmla="*/ 56 h 62"/>
                  <a:gd name="T42" fmla="*/ 14 w 42"/>
                  <a:gd name="T43" fmla="*/ 58 h 62"/>
                  <a:gd name="T44" fmla="*/ 16 w 42"/>
                  <a:gd name="T45" fmla="*/ 60 h 62"/>
                  <a:gd name="T46" fmla="*/ 18 w 42"/>
                  <a:gd name="T47" fmla="*/ 62 h 62"/>
                  <a:gd name="T48" fmla="*/ 0 w 42"/>
                  <a:gd name="T49" fmla="*/ 60 h 62"/>
                  <a:gd name="T50" fmla="*/ 4 w 42"/>
                  <a:gd name="T51" fmla="*/ 60 h 62"/>
                  <a:gd name="T52" fmla="*/ 4 w 42"/>
                  <a:gd name="T53" fmla="*/ 58 h 62"/>
                  <a:gd name="T54" fmla="*/ 6 w 42"/>
                  <a:gd name="T55" fmla="*/ 52 h 62"/>
                  <a:gd name="T56" fmla="*/ 6 w 42"/>
                  <a:gd name="T57" fmla="*/ 10 h 62"/>
                  <a:gd name="T58" fmla="*/ 4 w 42"/>
                  <a:gd name="T59" fmla="*/ 6 h 62"/>
                  <a:gd name="T60" fmla="*/ 4 w 42"/>
                  <a:gd name="T61" fmla="*/ 4 h 62"/>
                  <a:gd name="T62" fmla="*/ 2 w 42"/>
                  <a:gd name="T63" fmla="*/ 4 h 62"/>
                  <a:gd name="T64" fmla="*/ 0 w 42"/>
                  <a:gd name="T65" fmla="*/ 4 h 62"/>
                  <a:gd name="T66" fmla="*/ 12 w 42"/>
                  <a:gd name="T67" fmla="*/ 0 h 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"/>
                  <a:gd name="T103" fmla="*/ 0 h 62"/>
                  <a:gd name="T104" fmla="*/ 42 w 42"/>
                  <a:gd name="T105" fmla="*/ 62 h 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" h="62">
                    <a:moveTo>
                      <a:pt x="12" y="0"/>
                    </a:moveTo>
                    <a:lnTo>
                      <a:pt x="12" y="30"/>
                    </a:lnTo>
                    <a:lnTo>
                      <a:pt x="18" y="24"/>
                    </a:lnTo>
                    <a:lnTo>
                      <a:pt x="20" y="22"/>
                    </a:lnTo>
                    <a:lnTo>
                      <a:pt x="24" y="22"/>
                    </a:lnTo>
                    <a:lnTo>
                      <a:pt x="26" y="20"/>
                    </a:lnTo>
                    <a:lnTo>
                      <a:pt x="30" y="22"/>
                    </a:lnTo>
                    <a:lnTo>
                      <a:pt x="32" y="22"/>
                    </a:lnTo>
                    <a:lnTo>
                      <a:pt x="34" y="26"/>
                    </a:lnTo>
                    <a:lnTo>
                      <a:pt x="36" y="28"/>
                    </a:lnTo>
                    <a:lnTo>
                      <a:pt x="36" y="32"/>
                    </a:lnTo>
                    <a:lnTo>
                      <a:pt x="36" y="38"/>
                    </a:lnTo>
                    <a:lnTo>
                      <a:pt x="36" y="52"/>
                    </a:lnTo>
                    <a:lnTo>
                      <a:pt x="36" y="56"/>
                    </a:lnTo>
                    <a:lnTo>
                      <a:pt x="36" y="58"/>
                    </a:lnTo>
                    <a:lnTo>
                      <a:pt x="38" y="58"/>
                    </a:lnTo>
                    <a:lnTo>
                      <a:pt x="38" y="60"/>
                    </a:lnTo>
                    <a:lnTo>
                      <a:pt x="40" y="60"/>
                    </a:lnTo>
                    <a:lnTo>
                      <a:pt x="42" y="60"/>
                    </a:lnTo>
                    <a:lnTo>
                      <a:pt x="42" y="62"/>
                    </a:lnTo>
                    <a:lnTo>
                      <a:pt x="24" y="62"/>
                    </a:lnTo>
                    <a:lnTo>
                      <a:pt x="24" y="60"/>
                    </a:lnTo>
                    <a:lnTo>
                      <a:pt x="26" y="60"/>
                    </a:lnTo>
                    <a:lnTo>
                      <a:pt x="28" y="60"/>
                    </a:lnTo>
                    <a:lnTo>
                      <a:pt x="28" y="58"/>
                    </a:lnTo>
                    <a:lnTo>
                      <a:pt x="28" y="56"/>
                    </a:lnTo>
                    <a:lnTo>
                      <a:pt x="30" y="54"/>
                    </a:lnTo>
                    <a:lnTo>
                      <a:pt x="30" y="52"/>
                    </a:lnTo>
                    <a:lnTo>
                      <a:pt x="30" y="38"/>
                    </a:lnTo>
                    <a:lnTo>
                      <a:pt x="28" y="34"/>
                    </a:lnTo>
                    <a:lnTo>
                      <a:pt x="28" y="30"/>
                    </a:lnTo>
                    <a:lnTo>
                      <a:pt x="28" y="28"/>
                    </a:lnTo>
                    <a:lnTo>
                      <a:pt x="26" y="28"/>
                    </a:lnTo>
                    <a:lnTo>
                      <a:pt x="24" y="26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8" y="28"/>
                    </a:lnTo>
                    <a:lnTo>
                      <a:pt x="16" y="30"/>
                    </a:lnTo>
                    <a:lnTo>
                      <a:pt x="12" y="32"/>
                    </a:lnTo>
                    <a:lnTo>
                      <a:pt x="12" y="52"/>
                    </a:lnTo>
                    <a:lnTo>
                      <a:pt x="12" y="56"/>
                    </a:lnTo>
                    <a:lnTo>
                      <a:pt x="14" y="58"/>
                    </a:lnTo>
                    <a:lnTo>
                      <a:pt x="14" y="60"/>
                    </a:lnTo>
                    <a:lnTo>
                      <a:pt x="16" y="60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2" y="60"/>
                    </a:lnTo>
                    <a:lnTo>
                      <a:pt x="4" y="60"/>
                    </a:lnTo>
                    <a:lnTo>
                      <a:pt x="4" y="58"/>
                    </a:lnTo>
                    <a:lnTo>
                      <a:pt x="6" y="56"/>
                    </a:lnTo>
                    <a:lnTo>
                      <a:pt x="6" y="52"/>
                    </a:lnTo>
                    <a:lnTo>
                      <a:pt x="6" y="16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51" name="Rectangle 43"/>
              <p:cNvSpPr>
                <a:spLocks noChangeArrowheads="1"/>
              </p:cNvSpPr>
              <p:nvPr/>
            </p:nvSpPr>
            <p:spPr bwMode="auto">
              <a:xfrm>
                <a:off x="4200" y="210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52" name="Rectangle 44"/>
              <p:cNvSpPr>
                <a:spLocks noChangeArrowheads="1"/>
              </p:cNvSpPr>
              <p:nvPr/>
            </p:nvSpPr>
            <p:spPr bwMode="auto">
              <a:xfrm>
                <a:off x="1552" y="2208"/>
                <a:ext cx="2650" cy="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53" name="Rectangle 45"/>
              <p:cNvSpPr>
                <a:spLocks noChangeArrowheads="1"/>
              </p:cNvSpPr>
              <p:nvPr/>
            </p:nvSpPr>
            <p:spPr bwMode="auto">
              <a:xfrm>
                <a:off x="1552" y="2224"/>
                <a:ext cx="2650" cy="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54" name="Rectangle 46"/>
              <p:cNvSpPr>
                <a:spLocks noChangeArrowheads="1"/>
              </p:cNvSpPr>
              <p:nvPr/>
            </p:nvSpPr>
            <p:spPr bwMode="auto">
              <a:xfrm>
                <a:off x="1552" y="223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55" name="Freeform 47"/>
              <p:cNvSpPr>
                <a:spLocks/>
              </p:cNvSpPr>
              <p:nvPr/>
            </p:nvSpPr>
            <p:spPr bwMode="auto">
              <a:xfrm>
                <a:off x="1584" y="2246"/>
                <a:ext cx="26" cy="58"/>
              </a:xfrm>
              <a:custGeom>
                <a:avLst/>
                <a:gdLst>
                  <a:gd name="T0" fmla="*/ 26 w 26"/>
                  <a:gd name="T1" fmla="*/ 58 h 58"/>
                  <a:gd name="T2" fmla="*/ 26 w 26"/>
                  <a:gd name="T3" fmla="*/ 58 h 58"/>
                  <a:gd name="T4" fmla="*/ 0 w 26"/>
                  <a:gd name="T5" fmla="*/ 58 h 58"/>
                  <a:gd name="T6" fmla="*/ 0 w 26"/>
                  <a:gd name="T7" fmla="*/ 58 h 58"/>
                  <a:gd name="T8" fmla="*/ 2 w 26"/>
                  <a:gd name="T9" fmla="*/ 58 h 58"/>
                  <a:gd name="T10" fmla="*/ 6 w 26"/>
                  <a:gd name="T11" fmla="*/ 58 h 58"/>
                  <a:gd name="T12" fmla="*/ 8 w 26"/>
                  <a:gd name="T13" fmla="*/ 56 h 58"/>
                  <a:gd name="T14" fmla="*/ 8 w 26"/>
                  <a:gd name="T15" fmla="*/ 54 h 58"/>
                  <a:gd name="T16" fmla="*/ 10 w 26"/>
                  <a:gd name="T17" fmla="*/ 48 h 58"/>
                  <a:gd name="T18" fmla="*/ 10 w 26"/>
                  <a:gd name="T19" fmla="*/ 10 h 58"/>
                  <a:gd name="T20" fmla="*/ 8 w 26"/>
                  <a:gd name="T21" fmla="*/ 6 h 58"/>
                  <a:gd name="T22" fmla="*/ 8 w 26"/>
                  <a:gd name="T23" fmla="*/ 4 h 58"/>
                  <a:gd name="T24" fmla="*/ 8 w 26"/>
                  <a:gd name="T25" fmla="*/ 4 h 58"/>
                  <a:gd name="T26" fmla="*/ 6 w 26"/>
                  <a:gd name="T27" fmla="*/ 2 h 58"/>
                  <a:gd name="T28" fmla="*/ 4 w 26"/>
                  <a:gd name="T29" fmla="*/ 2 h 58"/>
                  <a:gd name="T30" fmla="*/ 2 w 26"/>
                  <a:gd name="T31" fmla="*/ 2 h 58"/>
                  <a:gd name="T32" fmla="*/ 0 w 26"/>
                  <a:gd name="T33" fmla="*/ 2 h 58"/>
                  <a:gd name="T34" fmla="*/ 0 w 26"/>
                  <a:gd name="T35" fmla="*/ 0 h 58"/>
                  <a:gd name="T36" fmla="*/ 26 w 26"/>
                  <a:gd name="T37" fmla="*/ 0 h 58"/>
                  <a:gd name="T38" fmla="*/ 26 w 26"/>
                  <a:gd name="T39" fmla="*/ 2 h 58"/>
                  <a:gd name="T40" fmla="*/ 24 w 26"/>
                  <a:gd name="T41" fmla="*/ 2 h 58"/>
                  <a:gd name="T42" fmla="*/ 20 w 26"/>
                  <a:gd name="T43" fmla="*/ 2 h 58"/>
                  <a:gd name="T44" fmla="*/ 18 w 26"/>
                  <a:gd name="T45" fmla="*/ 4 h 58"/>
                  <a:gd name="T46" fmla="*/ 18 w 26"/>
                  <a:gd name="T47" fmla="*/ 6 h 58"/>
                  <a:gd name="T48" fmla="*/ 18 w 26"/>
                  <a:gd name="T49" fmla="*/ 10 h 58"/>
                  <a:gd name="T50" fmla="*/ 18 w 26"/>
                  <a:gd name="T51" fmla="*/ 48 h 58"/>
                  <a:gd name="T52" fmla="*/ 18 w 26"/>
                  <a:gd name="T53" fmla="*/ 52 h 58"/>
                  <a:gd name="T54" fmla="*/ 18 w 26"/>
                  <a:gd name="T55" fmla="*/ 54 h 58"/>
                  <a:gd name="T56" fmla="*/ 18 w 26"/>
                  <a:gd name="T57" fmla="*/ 56 h 58"/>
                  <a:gd name="T58" fmla="*/ 20 w 26"/>
                  <a:gd name="T59" fmla="*/ 56 h 58"/>
                  <a:gd name="T60" fmla="*/ 22 w 26"/>
                  <a:gd name="T61" fmla="*/ 58 h 58"/>
                  <a:gd name="T62" fmla="*/ 24 w 26"/>
                  <a:gd name="T63" fmla="*/ 58 h 58"/>
                  <a:gd name="T64" fmla="*/ 26 w 26"/>
                  <a:gd name="T65" fmla="*/ 58 h 5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"/>
                  <a:gd name="T100" fmla="*/ 0 h 58"/>
                  <a:gd name="T101" fmla="*/ 26 w 26"/>
                  <a:gd name="T102" fmla="*/ 58 h 5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" h="58">
                    <a:moveTo>
                      <a:pt x="26" y="58"/>
                    </a:moveTo>
                    <a:lnTo>
                      <a:pt x="26" y="58"/>
                    </a:lnTo>
                    <a:lnTo>
                      <a:pt x="0" y="58"/>
                    </a:lnTo>
                    <a:lnTo>
                      <a:pt x="2" y="58"/>
                    </a:lnTo>
                    <a:lnTo>
                      <a:pt x="6" y="58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10" y="48"/>
                    </a:lnTo>
                    <a:lnTo>
                      <a:pt x="10" y="10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0" y="2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8" y="10"/>
                    </a:lnTo>
                    <a:lnTo>
                      <a:pt x="18" y="48"/>
                    </a:lnTo>
                    <a:lnTo>
                      <a:pt x="18" y="52"/>
                    </a:lnTo>
                    <a:lnTo>
                      <a:pt x="18" y="54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2" y="58"/>
                    </a:lnTo>
                    <a:lnTo>
                      <a:pt x="24" y="58"/>
                    </a:lnTo>
                    <a:lnTo>
                      <a:pt x="26" y="5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56" name="Rectangle 48"/>
              <p:cNvSpPr>
                <a:spLocks noChangeArrowheads="1"/>
              </p:cNvSpPr>
              <p:nvPr/>
            </p:nvSpPr>
            <p:spPr bwMode="auto">
              <a:xfrm>
                <a:off x="1888" y="223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57" name="Rectangle 49"/>
              <p:cNvSpPr>
                <a:spLocks noChangeArrowheads="1"/>
              </p:cNvSpPr>
              <p:nvPr/>
            </p:nvSpPr>
            <p:spPr bwMode="auto">
              <a:xfrm>
                <a:off x="1904" y="223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58" name="Freeform 50"/>
              <p:cNvSpPr>
                <a:spLocks noEditPoints="1"/>
              </p:cNvSpPr>
              <p:nvPr/>
            </p:nvSpPr>
            <p:spPr bwMode="auto">
              <a:xfrm>
                <a:off x="2048" y="2246"/>
                <a:ext cx="34" cy="60"/>
              </a:xfrm>
              <a:custGeom>
                <a:avLst/>
                <a:gdLst>
                  <a:gd name="T0" fmla="*/ 6 w 34"/>
                  <a:gd name="T1" fmla="*/ 24 h 60"/>
                  <a:gd name="T2" fmla="*/ 2 w 34"/>
                  <a:gd name="T3" fmla="*/ 16 h 60"/>
                  <a:gd name="T4" fmla="*/ 2 w 34"/>
                  <a:gd name="T5" fmla="*/ 8 h 60"/>
                  <a:gd name="T6" fmla="*/ 10 w 34"/>
                  <a:gd name="T7" fmla="*/ 0 h 60"/>
                  <a:gd name="T8" fmla="*/ 24 w 34"/>
                  <a:gd name="T9" fmla="*/ 0 h 60"/>
                  <a:gd name="T10" fmla="*/ 32 w 34"/>
                  <a:gd name="T11" fmla="*/ 8 h 60"/>
                  <a:gd name="T12" fmla="*/ 32 w 34"/>
                  <a:gd name="T13" fmla="*/ 16 h 60"/>
                  <a:gd name="T14" fmla="*/ 26 w 34"/>
                  <a:gd name="T15" fmla="*/ 22 h 60"/>
                  <a:gd name="T16" fmla="*/ 26 w 34"/>
                  <a:gd name="T17" fmla="*/ 32 h 60"/>
                  <a:gd name="T18" fmla="*/ 32 w 34"/>
                  <a:gd name="T19" fmla="*/ 40 h 60"/>
                  <a:gd name="T20" fmla="*/ 32 w 34"/>
                  <a:gd name="T21" fmla="*/ 50 h 60"/>
                  <a:gd name="T22" fmla="*/ 24 w 34"/>
                  <a:gd name="T23" fmla="*/ 58 h 60"/>
                  <a:gd name="T24" fmla="*/ 12 w 34"/>
                  <a:gd name="T25" fmla="*/ 60 h 60"/>
                  <a:gd name="T26" fmla="*/ 4 w 34"/>
                  <a:gd name="T27" fmla="*/ 54 h 60"/>
                  <a:gd name="T28" fmla="*/ 0 w 34"/>
                  <a:gd name="T29" fmla="*/ 46 h 60"/>
                  <a:gd name="T30" fmla="*/ 2 w 34"/>
                  <a:gd name="T31" fmla="*/ 38 h 60"/>
                  <a:gd name="T32" fmla="*/ 12 w 34"/>
                  <a:gd name="T33" fmla="*/ 30 h 60"/>
                  <a:gd name="T34" fmla="*/ 22 w 34"/>
                  <a:gd name="T35" fmla="*/ 20 h 60"/>
                  <a:gd name="T36" fmla="*/ 24 w 34"/>
                  <a:gd name="T37" fmla="*/ 14 h 60"/>
                  <a:gd name="T38" fmla="*/ 24 w 34"/>
                  <a:gd name="T39" fmla="*/ 8 h 60"/>
                  <a:gd name="T40" fmla="*/ 20 w 34"/>
                  <a:gd name="T41" fmla="*/ 2 h 60"/>
                  <a:gd name="T42" fmla="*/ 14 w 34"/>
                  <a:gd name="T43" fmla="*/ 2 h 60"/>
                  <a:gd name="T44" fmla="*/ 10 w 34"/>
                  <a:gd name="T45" fmla="*/ 8 h 60"/>
                  <a:gd name="T46" fmla="*/ 10 w 34"/>
                  <a:gd name="T47" fmla="*/ 12 h 60"/>
                  <a:gd name="T48" fmla="*/ 12 w 34"/>
                  <a:gd name="T49" fmla="*/ 18 h 60"/>
                  <a:gd name="T50" fmla="*/ 18 w 34"/>
                  <a:gd name="T51" fmla="*/ 26 h 60"/>
                  <a:gd name="T52" fmla="*/ 12 w 34"/>
                  <a:gd name="T53" fmla="*/ 34 h 60"/>
                  <a:gd name="T54" fmla="*/ 8 w 34"/>
                  <a:gd name="T55" fmla="*/ 42 h 60"/>
                  <a:gd name="T56" fmla="*/ 8 w 34"/>
                  <a:gd name="T57" fmla="*/ 50 h 60"/>
                  <a:gd name="T58" fmla="*/ 14 w 34"/>
                  <a:gd name="T59" fmla="*/ 56 h 60"/>
                  <a:gd name="T60" fmla="*/ 20 w 34"/>
                  <a:gd name="T61" fmla="*/ 56 h 60"/>
                  <a:gd name="T62" fmla="*/ 24 w 34"/>
                  <a:gd name="T63" fmla="*/ 52 h 60"/>
                  <a:gd name="T64" fmla="*/ 26 w 34"/>
                  <a:gd name="T65" fmla="*/ 46 h 60"/>
                  <a:gd name="T66" fmla="*/ 22 w 34"/>
                  <a:gd name="T67" fmla="*/ 40 h 60"/>
                  <a:gd name="T68" fmla="*/ 14 w 34"/>
                  <a:gd name="T69" fmla="*/ 32 h 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"/>
                  <a:gd name="T106" fmla="*/ 0 h 60"/>
                  <a:gd name="T107" fmla="*/ 34 w 34"/>
                  <a:gd name="T108" fmla="*/ 60 h 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" h="60">
                    <a:moveTo>
                      <a:pt x="12" y="30"/>
                    </a:moveTo>
                    <a:lnTo>
                      <a:pt x="6" y="24"/>
                    </a:lnTo>
                    <a:lnTo>
                      <a:pt x="2" y="20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28" y="4"/>
                    </a:lnTo>
                    <a:lnTo>
                      <a:pt x="32" y="8"/>
                    </a:lnTo>
                    <a:lnTo>
                      <a:pt x="32" y="12"/>
                    </a:lnTo>
                    <a:lnTo>
                      <a:pt x="32" y="16"/>
                    </a:lnTo>
                    <a:lnTo>
                      <a:pt x="30" y="18"/>
                    </a:lnTo>
                    <a:lnTo>
                      <a:pt x="26" y="22"/>
                    </a:lnTo>
                    <a:lnTo>
                      <a:pt x="20" y="26"/>
                    </a:lnTo>
                    <a:lnTo>
                      <a:pt x="26" y="32"/>
                    </a:lnTo>
                    <a:lnTo>
                      <a:pt x="30" y="36"/>
                    </a:lnTo>
                    <a:lnTo>
                      <a:pt x="32" y="40"/>
                    </a:lnTo>
                    <a:lnTo>
                      <a:pt x="34" y="44"/>
                    </a:lnTo>
                    <a:lnTo>
                      <a:pt x="32" y="50"/>
                    </a:lnTo>
                    <a:lnTo>
                      <a:pt x="28" y="56"/>
                    </a:lnTo>
                    <a:lnTo>
                      <a:pt x="24" y="58"/>
                    </a:lnTo>
                    <a:lnTo>
                      <a:pt x="16" y="60"/>
                    </a:lnTo>
                    <a:lnTo>
                      <a:pt x="12" y="60"/>
                    </a:lnTo>
                    <a:lnTo>
                      <a:pt x="8" y="58"/>
                    </a:lnTo>
                    <a:lnTo>
                      <a:pt x="4" y="54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0" y="42"/>
                    </a:lnTo>
                    <a:lnTo>
                      <a:pt x="2" y="38"/>
                    </a:lnTo>
                    <a:lnTo>
                      <a:pt x="6" y="34"/>
                    </a:lnTo>
                    <a:lnTo>
                      <a:pt x="12" y="30"/>
                    </a:lnTo>
                    <a:close/>
                    <a:moveTo>
                      <a:pt x="18" y="26"/>
                    </a:moveTo>
                    <a:lnTo>
                      <a:pt x="22" y="20"/>
                    </a:lnTo>
                    <a:lnTo>
                      <a:pt x="24" y="18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10" y="12"/>
                    </a:lnTo>
                    <a:lnTo>
                      <a:pt x="10" y="16"/>
                    </a:lnTo>
                    <a:lnTo>
                      <a:pt x="12" y="18"/>
                    </a:lnTo>
                    <a:lnTo>
                      <a:pt x="12" y="20"/>
                    </a:lnTo>
                    <a:lnTo>
                      <a:pt x="18" y="26"/>
                    </a:lnTo>
                    <a:close/>
                    <a:moveTo>
                      <a:pt x="14" y="32"/>
                    </a:moveTo>
                    <a:lnTo>
                      <a:pt x="12" y="34"/>
                    </a:lnTo>
                    <a:lnTo>
                      <a:pt x="10" y="38"/>
                    </a:lnTo>
                    <a:lnTo>
                      <a:pt x="8" y="42"/>
                    </a:lnTo>
                    <a:lnTo>
                      <a:pt x="8" y="46"/>
                    </a:lnTo>
                    <a:lnTo>
                      <a:pt x="8" y="50"/>
                    </a:lnTo>
                    <a:lnTo>
                      <a:pt x="10" y="54"/>
                    </a:lnTo>
                    <a:lnTo>
                      <a:pt x="14" y="56"/>
                    </a:lnTo>
                    <a:lnTo>
                      <a:pt x="16" y="56"/>
                    </a:lnTo>
                    <a:lnTo>
                      <a:pt x="20" y="56"/>
                    </a:lnTo>
                    <a:lnTo>
                      <a:pt x="24" y="54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6" y="46"/>
                    </a:lnTo>
                    <a:lnTo>
                      <a:pt x="24" y="42"/>
                    </a:lnTo>
                    <a:lnTo>
                      <a:pt x="22" y="40"/>
                    </a:lnTo>
                    <a:lnTo>
                      <a:pt x="18" y="36"/>
                    </a:lnTo>
                    <a:lnTo>
                      <a:pt x="14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59" name="Rectangle 51"/>
              <p:cNvSpPr>
                <a:spLocks noChangeArrowheads="1"/>
              </p:cNvSpPr>
              <p:nvPr/>
            </p:nvSpPr>
            <p:spPr bwMode="auto">
              <a:xfrm>
                <a:off x="2152" y="223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60" name="Freeform 52"/>
              <p:cNvSpPr>
                <a:spLocks/>
              </p:cNvSpPr>
              <p:nvPr/>
            </p:nvSpPr>
            <p:spPr bwMode="auto">
              <a:xfrm>
                <a:off x="2304" y="2246"/>
                <a:ext cx="22" cy="58"/>
              </a:xfrm>
              <a:custGeom>
                <a:avLst/>
                <a:gdLst>
                  <a:gd name="T0" fmla="*/ 0 w 22"/>
                  <a:gd name="T1" fmla="*/ 6 h 58"/>
                  <a:gd name="T2" fmla="*/ 14 w 22"/>
                  <a:gd name="T3" fmla="*/ 0 h 58"/>
                  <a:gd name="T4" fmla="*/ 16 w 22"/>
                  <a:gd name="T5" fmla="*/ 0 h 58"/>
                  <a:gd name="T6" fmla="*/ 16 w 22"/>
                  <a:gd name="T7" fmla="*/ 48 h 58"/>
                  <a:gd name="T8" fmla="*/ 16 w 22"/>
                  <a:gd name="T9" fmla="*/ 52 h 58"/>
                  <a:gd name="T10" fmla="*/ 16 w 22"/>
                  <a:gd name="T11" fmla="*/ 56 h 58"/>
                  <a:gd name="T12" fmla="*/ 16 w 22"/>
                  <a:gd name="T13" fmla="*/ 56 h 58"/>
                  <a:gd name="T14" fmla="*/ 18 w 22"/>
                  <a:gd name="T15" fmla="*/ 58 h 58"/>
                  <a:gd name="T16" fmla="*/ 20 w 22"/>
                  <a:gd name="T17" fmla="*/ 58 h 58"/>
                  <a:gd name="T18" fmla="*/ 22 w 22"/>
                  <a:gd name="T19" fmla="*/ 58 h 58"/>
                  <a:gd name="T20" fmla="*/ 22 w 22"/>
                  <a:gd name="T21" fmla="*/ 58 h 58"/>
                  <a:gd name="T22" fmla="*/ 0 w 22"/>
                  <a:gd name="T23" fmla="*/ 58 h 58"/>
                  <a:gd name="T24" fmla="*/ 0 w 22"/>
                  <a:gd name="T25" fmla="*/ 58 h 58"/>
                  <a:gd name="T26" fmla="*/ 4 w 22"/>
                  <a:gd name="T27" fmla="*/ 58 h 58"/>
                  <a:gd name="T28" fmla="*/ 6 w 22"/>
                  <a:gd name="T29" fmla="*/ 58 h 58"/>
                  <a:gd name="T30" fmla="*/ 6 w 22"/>
                  <a:gd name="T31" fmla="*/ 56 h 58"/>
                  <a:gd name="T32" fmla="*/ 8 w 22"/>
                  <a:gd name="T33" fmla="*/ 56 h 58"/>
                  <a:gd name="T34" fmla="*/ 8 w 22"/>
                  <a:gd name="T35" fmla="*/ 54 h 58"/>
                  <a:gd name="T36" fmla="*/ 8 w 22"/>
                  <a:gd name="T37" fmla="*/ 48 h 58"/>
                  <a:gd name="T38" fmla="*/ 8 w 22"/>
                  <a:gd name="T39" fmla="*/ 16 h 58"/>
                  <a:gd name="T40" fmla="*/ 8 w 22"/>
                  <a:gd name="T41" fmla="*/ 10 h 58"/>
                  <a:gd name="T42" fmla="*/ 8 w 22"/>
                  <a:gd name="T43" fmla="*/ 8 h 58"/>
                  <a:gd name="T44" fmla="*/ 6 w 22"/>
                  <a:gd name="T45" fmla="*/ 6 h 58"/>
                  <a:gd name="T46" fmla="*/ 6 w 22"/>
                  <a:gd name="T47" fmla="*/ 6 h 58"/>
                  <a:gd name="T48" fmla="*/ 6 w 22"/>
                  <a:gd name="T49" fmla="*/ 6 h 58"/>
                  <a:gd name="T50" fmla="*/ 4 w 22"/>
                  <a:gd name="T51" fmla="*/ 6 h 58"/>
                  <a:gd name="T52" fmla="*/ 2 w 22"/>
                  <a:gd name="T53" fmla="*/ 6 h 58"/>
                  <a:gd name="T54" fmla="*/ 0 w 22"/>
                  <a:gd name="T55" fmla="*/ 6 h 58"/>
                  <a:gd name="T56" fmla="*/ 0 w 22"/>
                  <a:gd name="T57" fmla="*/ 6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2"/>
                  <a:gd name="T88" fmla="*/ 0 h 58"/>
                  <a:gd name="T89" fmla="*/ 22 w 22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2" h="58">
                    <a:moveTo>
                      <a:pt x="0" y="6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16" y="48"/>
                    </a:lnTo>
                    <a:lnTo>
                      <a:pt x="16" y="52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8"/>
                    </a:lnTo>
                    <a:lnTo>
                      <a:pt x="0" y="58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48"/>
                    </a:lnTo>
                    <a:lnTo>
                      <a:pt x="8" y="16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61" name="Freeform 53"/>
              <p:cNvSpPr>
                <a:spLocks noEditPoints="1"/>
              </p:cNvSpPr>
              <p:nvPr/>
            </p:nvSpPr>
            <p:spPr bwMode="auto">
              <a:xfrm>
                <a:off x="2340" y="2246"/>
                <a:ext cx="38" cy="60"/>
              </a:xfrm>
              <a:custGeom>
                <a:avLst/>
                <a:gdLst>
                  <a:gd name="T0" fmla="*/ 0 w 38"/>
                  <a:gd name="T1" fmla="*/ 30 h 60"/>
                  <a:gd name="T2" fmla="*/ 2 w 38"/>
                  <a:gd name="T3" fmla="*/ 20 h 60"/>
                  <a:gd name="T4" fmla="*/ 4 w 38"/>
                  <a:gd name="T5" fmla="*/ 12 h 60"/>
                  <a:gd name="T6" fmla="*/ 8 w 38"/>
                  <a:gd name="T7" fmla="*/ 6 h 60"/>
                  <a:gd name="T8" fmla="*/ 12 w 38"/>
                  <a:gd name="T9" fmla="*/ 2 h 60"/>
                  <a:gd name="T10" fmla="*/ 16 w 38"/>
                  <a:gd name="T11" fmla="*/ 0 h 60"/>
                  <a:gd name="T12" fmla="*/ 20 w 38"/>
                  <a:gd name="T13" fmla="*/ 0 h 60"/>
                  <a:gd name="T14" fmla="*/ 24 w 38"/>
                  <a:gd name="T15" fmla="*/ 0 h 60"/>
                  <a:gd name="T16" fmla="*/ 28 w 38"/>
                  <a:gd name="T17" fmla="*/ 2 h 60"/>
                  <a:gd name="T18" fmla="*/ 32 w 38"/>
                  <a:gd name="T19" fmla="*/ 6 h 60"/>
                  <a:gd name="T20" fmla="*/ 34 w 38"/>
                  <a:gd name="T21" fmla="*/ 12 h 60"/>
                  <a:gd name="T22" fmla="*/ 36 w 38"/>
                  <a:gd name="T23" fmla="*/ 20 h 60"/>
                  <a:gd name="T24" fmla="*/ 38 w 38"/>
                  <a:gd name="T25" fmla="*/ 30 h 60"/>
                  <a:gd name="T26" fmla="*/ 36 w 38"/>
                  <a:gd name="T27" fmla="*/ 38 h 60"/>
                  <a:gd name="T28" fmla="*/ 34 w 38"/>
                  <a:gd name="T29" fmla="*/ 46 h 60"/>
                  <a:gd name="T30" fmla="*/ 32 w 38"/>
                  <a:gd name="T31" fmla="*/ 52 h 60"/>
                  <a:gd name="T32" fmla="*/ 28 w 38"/>
                  <a:gd name="T33" fmla="*/ 56 h 60"/>
                  <a:gd name="T34" fmla="*/ 24 w 38"/>
                  <a:gd name="T35" fmla="*/ 58 h 60"/>
                  <a:gd name="T36" fmla="*/ 18 w 38"/>
                  <a:gd name="T37" fmla="*/ 60 h 60"/>
                  <a:gd name="T38" fmla="*/ 14 w 38"/>
                  <a:gd name="T39" fmla="*/ 58 h 60"/>
                  <a:gd name="T40" fmla="*/ 10 w 38"/>
                  <a:gd name="T41" fmla="*/ 56 h 60"/>
                  <a:gd name="T42" fmla="*/ 6 w 38"/>
                  <a:gd name="T43" fmla="*/ 50 h 60"/>
                  <a:gd name="T44" fmla="*/ 2 w 38"/>
                  <a:gd name="T45" fmla="*/ 40 h 60"/>
                  <a:gd name="T46" fmla="*/ 0 w 38"/>
                  <a:gd name="T47" fmla="*/ 30 h 60"/>
                  <a:gd name="T48" fmla="*/ 10 w 38"/>
                  <a:gd name="T49" fmla="*/ 32 h 60"/>
                  <a:gd name="T50" fmla="*/ 10 w 38"/>
                  <a:gd name="T51" fmla="*/ 42 h 60"/>
                  <a:gd name="T52" fmla="*/ 12 w 38"/>
                  <a:gd name="T53" fmla="*/ 50 h 60"/>
                  <a:gd name="T54" fmla="*/ 14 w 38"/>
                  <a:gd name="T55" fmla="*/ 54 h 60"/>
                  <a:gd name="T56" fmla="*/ 16 w 38"/>
                  <a:gd name="T57" fmla="*/ 56 h 60"/>
                  <a:gd name="T58" fmla="*/ 20 w 38"/>
                  <a:gd name="T59" fmla="*/ 56 h 60"/>
                  <a:gd name="T60" fmla="*/ 22 w 38"/>
                  <a:gd name="T61" fmla="*/ 56 h 60"/>
                  <a:gd name="T62" fmla="*/ 24 w 38"/>
                  <a:gd name="T63" fmla="*/ 54 h 60"/>
                  <a:gd name="T64" fmla="*/ 26 w 38"/>
                  <a:gd name="T65" fmla="*/ 52 h 60"/>
                  <a:gd name="T66" fmla="*/ 28 w 38"/>
                  <a:gd name="T67" fmla="*/ 48 h 60"/>
                  <a:gd name="T68" fmla="*/ 28 w 38"/>
                  <a:gd name="T69" fmla="*/ 40 h 60"/>
                  <a:gd name="T70" fmla="*/ 30 w 38"/>
                  <a:gd name="T71" fmla="*/ 28 h 60"/>
                  <a:gd name="T72" fmla="*/ 28 w 38"/>
                  <a:gd name="T73" fmla="*/ 18 h 60"/>
                  <a:gd name="T74" fmla="*/ 28 w 38"/>
                  <a:gd name="T75" fmla="*/ 10 h 60"/>
                  <a:gd name="T76" fmla="*/ 26 w 38"/>
                  <a:gd name="T77" fmla="*/ 6 h 60"/>
                  <a:gd name="T78" fmla="*/ 24 w 38"/>
                  <a:gd name="T79" fmla="*/ 4 h 60"/>
                  <a:gd name="T80" fmla="*/ 22 w 38"/>
                  <a:gd name="T81" fmla="*/ 2 h 60"/>
                  <a:gd name="T82" fmla="*/ 20 w 38"/>
                  <a:gd name="T83" fmla="*/ 2 h 60"/>
                  <a:gd name="T84" fmla="*/ 16 w 38"/>
                  <a:gd name="T85" fmla="*/ 2 h 60"/>
                  <a:gd name="T86" fmla="*/ 14 w 38"/>
                  <a:gd name="T87" fmla="*/ 4 h 60"/>
                  <a:gd name="T88" fmla="*/ 12 w 38"/>
                  <a:gd name="T89" fmla="*/ 10 h 60"/>
                  <a:gd name="T90" fmla="*/ 10 w 38"/>
                  <a:gd name="T91" fmla="*/ 16 h 60"/>
                  <a:gd name="T92" fmla="*/ 10 w 38"/>
                  <a:gd name="T93" fmla="*/ 24 h 60"/>
                  <a:gd name="T94" fmla="*/ 10 w 38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"/>
                  <a:gd name="T145" fmla="*/ 0 h 60"/>
                  <a:gd name="T146" fmla="*/ 38 w 38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" h="60">
                    <a:moveTo>
                      <a:pt x="0" y="30"/>
                    </a:moveTo>
                    <a:lnTo>
                      <a:pt x="2" y="20"/>
                    </a:lnTo>
                    <a:lnTo>
                      <a:pt x="4" y="12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6"/>
                    </a:lnTo>
                    <a:lnTo>
                      <a:pt x="34" y="12"/>
                    </a:lnTo>
                    <a:lnTo>
                      <a:pt x="36" y="20"/>
                    </a:lnTo>
                    <a:lnTo>
                      <a:pt x="38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2" y="52"/>
                    </a:lnTo>
                    <a:lnTo>
                      <a:pt x="28" y="56"/>
                    </a:lnTo>
                    <a:lnTo>
                      <a:pt x="24" y="58"/>
                    </a:lnTo>
                    <a:lnTo>
                      <a:pt x="18" y="60"/>
                    </a:lnTo>
                    <a:lnTo>
                      <a:pt x="14" y="58"/>
                    </a:lnTo>
                    <a:lnTo>
                      <a:pt x="10" y="56"/>
                    </a:lnTo>
                    <a:lnTo>
                      <a:pt x="6" y="50"/>
                    </a:lnTo>
                    <a:lnTo>
                      <a:pt x="2" y="40"/>
                    </a:lnTo>
                    <a:lnTo>
                      <a:pt x="0" y="30"/>
                    </a:lnTo>
                    <a:close/>
                    <a:moveTo>
                      <a:pt x="10" y="32"/>
                    </a:moveTo>
                    <a:lnTo>
                      <a:pt x="10" y="42"/>
                    </a:lnTo>
                    <a:lnTo>
                      <a:pt x="12" y="50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20" y="56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52"/>
                    </a:lnTo>
                    <a:lnTo>
                      <a:pt x="28" y="48"/>
                    </a:lnTo>
                    <a:lnTo>
                      <a:pt x="28" y="40"/>
                    </a:lnTo>
                    <a:lnTo>
                      <a:pt x="30" y="28"/>
                    </a:lnTo>
                    <a:lnTo>
                      <a:pt x="28" y="18"/>
                    </a:lnTo>
                    <a:lnTo>
                      <a:pt x="28" y="10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1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62" name="Freeform 54"/>
              <p:cNvSpPr>
                <a:spLocks noEditPoints="1"/>
              </p:cNvSpPr>
              <p:nvPr/>
            </p:nvSpPr>
            <p:spPr bwMode="auto">
              <a:xfrm>
                <a:off x="2386" y="2246"/>
                <a:ext cx="34" cy="60"/>
              </a:xfrm>
              <a:custGeom>
                <a:avLst/>
                <a:gdLst>
                  <a:gd name="T0" fmla="*/ 6 w 34"/>
                  <a:gd name="T1" fmla="*/ 24 h 60"/>
                  <a:gd name="T2" fmla="*/ 2 w 34"/>
                  <a:gd name="T3" fmla="*/ 16 h 60"/>
                  <a:gd name="T4" fmla="*/ 2 w 34"/>
                  <a:gd name="T5" fmla="*/ 8 h 60"/>
                  <a:gd name="T6" fmla="*/ 12 w 34"/>
                  <a:gd name="T7" fmla="*/ 0 h 60"/>
                  <a:gd name="T8" fmla="*/ 24 w 34"/>
                  <a:gd name="T9" fmla="*/ 0 h 60"/>
                  <a:gd name="T10" fmla="*/ 32 w 34"/>
                  <a:gd name="T11" fmla="*/ 8 h 60"/>
                  <a:gd name="T12" fmla="*/ 32 w 34"/>
                  <a:gd name="T13" fmla="*/ 16 h 60"/>
                  <a:gd name="T14" fmla="*/ 28 w 34"/>
                  <a:gd name="T15" fmla="*/ 22 h 60"/>
                  <a:gd name="T16" fmla="*/ 28 w 34"/>
                  <a:gd name="T17" fmla="*/ 32 h 60"/>
                  <a:gd name="T18" fmla="*/ 34 w 34"/>
                  <a:gd name="T19" fmla="*/ 40 h 60"/>
                  <a:gd name="T20" fmla="*/ 34 w 34"/>
                  <a:gd name="T21" fmla="*/ 50 h 60"/>
                  <a:gd name="T22" fmla="*/ 24 w 34"/>
                  <a:gd name="T23" fmla="*/ 58 h 60"/>
                  <a:gd name="T24" fmla="*/ 12 w 34"/>
                  <a:gd name="T25" fmla="*/ 60 h 60"/>
                  <a:gd name="T26" fmla="*/ 4 w 34"/>
                  <a:gd name="T27" fmla="*/ 54 h 60"/>
                  <a:gd name="T28" fmla="*/ 0 w 34"/>
                  <a:gd name="T29" fmla="*/ 46 h 60"/>
                  <a:gd name="T30" fmla="*/ 4 w 34"/>
                  <a:gd name="T31" fmla="*/ 38 h 60"/>
                  <a:gd name="T32" fmla="*/ 12 w 34"/>
                  <a:gd name="T33" fmla="*/ 30 h 60"/>
                  <a:gd name="T34" fmla="*/ 22 w 34"/>
                  <a:gd name="T35" fmla="*/ 20 h 60"/>
                  <a:gd name="T36" fmla="*/ 24 w 34"/>
                  <a:gd name="T37" fmla="*/ 14 h 60"/>
                  <a:gd name="T38" fmla="*/ 24 w 34"/>
                  <a:gd name="T39" fmla="*/ 8 h 60"/>
                  <a:gd name="T40" fmla="*/ 20 w 34"/>
                  <a:gd name="T41" fmla="*/ 2 h 60"/>
                  <a:gd name="T42" fmla="*/ 14 w 34"/>
                  <a:gd name="T43" fmla="*/ 2 h 60"/>
                  <a:gd name="T44" fmla="*/ 10 w 34"/>
                  <a:gd name="T45" fmla="*/ 8 h 60"/>
                  <a:gd name="T46" fmla="*/ 10 w 34"/>
                  <a:gd name="T47" fmla="*/ 12 h 60"/>
                  <a:gd name="T48" fmla="*/ 12 w 34"/>
                  <a:gd name="T49" fmla="*/ 18 h 60"/>
                  <a:gd name="T50" fmla="*/ 18 w 34"/>
                  <a:gd name="T51" fmla="*/ 26 h 60"/>
                  <a:gd name="T52" fmla="*/ 12 w 34"/>
                  <a:gd name="T53" fmla="*/ 34 h 60"/>
                  <a:gd name="T54" fmla="*/ 10 w 34"/>
                  <a:gd name="T55" fmla="*/ 42 h 60"/>
                  <a:gd name="T56" fmla="*/ 10 w 34"/>
                  <a:gd name="T57" fmla="*/ 50 h 60"/>
                  <a:gd name="T58" fmla="*/ 14 w 34"/>
                  <a:gd name="T59" fmla="*/ 56 h 60"/>
                  <a:gd name="T60" fmla="*/ 22 w 34"/>
                  <a:gd name="T61" fmla="*/ 56 h 60"/>
                  <a:gd name="T62" fmla="*/ 26 w 34"/>
                  <a:gd name="T63" fmla="*/ 52 h 60"/>
                  <a:gd name="T64" fmla="*/ 26 w 34"/>
                  <a:gd name="T65" fmla="*/ 46 h 60"/>
                  <a:gd name="T66" fmla="*/ 22 w 34"/>
                  <a:gd name="T67" fmla="*/ 40 h 60"/>
                  <a:gd name="T68" fmla="*/ 14 w 34"/>
                  <a:gd name="T69" fmla="*/ 32 h 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"/>
                  <a:gd name="T106" fmla="*/ 0 h 60"/>
                  <a:gd name="T107" fmla="*/ 34 w 34"/>
                  <a:gd name="T108" fmla="*/ 60 h 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" h="60">
                    <a:moveTo>
                      <a:pt x="12" y="30"/>
                    </a:moveTo>
                    <a:lnTo>
                      <a:pt x="6" y="24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4"/>
                    </a:lnTo>
                    <a:lnTo>
                      <a:pt x="32" y="8"/>
                    </a:lnTo>
                    <a:lnTo>
                      <a:pt x="34" y="12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28" y="22"/>
                    </a:lnTo>
                    <a:lnTo>
                      <a:pt x="22" y="26"/>
                    </a:lnTo>
                    <a:lnTo>
                      <a:pt x="28" y="32"/>
                    </a:lnTo>
                    <a:lnTo>
                      <a:pt x="32" y="36"/>
                    </a:lnTo>
                    <a:lnTo>
                      <a:pt x="34" y="40"/>
                    </a:lnTo>
                    <a:lnTo>
                      <a:pt x="34" y="44"/>
                    </a:lnTo>
                    <a:lnTo>
                      <a:pt x="34" y="50"/>
                    </a:lnTo>
                    <a:lnTo>
                      <a:pt x="30" y="56"/>
                    </a:lnTo>
                    <a:lnTo>
                      <a:pt x="24" y="58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8"/>
                    </a:lnTo>
                    <a:lnTo>
                      <a:pt x="4" y="54"/>
                    </a:lnTo>
                    <a:lnTo>
                      <a:pt x="2" y="50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8"/>
                    </a:lnTo>
                    <a:lnTo>
                      <a:pt x="6" y="34"/>
                    </a:lnTo>
                    <a:lnTo>
                      <a:pt x="12" y="30"/>
                    </a:lnTo>
                    <a:close/>
                    <a:moveTo>
                      <a:pt x="18" y="26"/>
                    </a:moveTo>
                    <a:lnTo>
                      <a:pt x="22" y="20"/>
                    </a:lnTo>
                    <a:lnTo>
                      <a:pt x="24" y="18"/>
                    </a:lnTo>
                    <a:lnTo>
                      <a:pt x="24" y="14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4" y="4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10" y="16"/>
                    </a:lnTo>
                    <a:lnTo>
                      <a:pt x="12" y="18"/>
                    </a:lnTo>
                    <a:lnTo>
                      <a:pt x="14" y="20"/>
                    </a:lnTo>
                    <a:lnTo>
                      <a:pt x="18" y="26"/>
                    </a:lnTo>
                    <a:close/>
                    <a:moveTo>
                      <a:pt x="14" y="32"/>
                    </a:moveTo>
                    <a:lnTo>
                      <a:pt x="12" y="34"/>
                    </a:lnTo>
                    <a:lnTo>
                      <a:pt x="10" y="38"/>
                    </a:lnTo>
                    <a:lnTo>
                      <a:pt x="10" y="42"/>
                    </a:lnTo>
                    <a:lnTo>
                      <a:pt x="8" y="46"/>
                    </a:lnTo>
                    <a:lnTo>
                      <a:pt x="10" y="50"/>
                    </a:lnTo>
                    <a:lnTo>
                      <a:pt x="12" y="54"/>
                    </a:lnTo>
                    <a:lnTo>
                      <a:pt x="14" y="56"/>
                    </a:lnTo>
                    <a:lnTo>
                      <a:pt x="18" y="56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52"/>
                    </a:lnTo>
                    <a:lnTo>
                      <a:pt x="26" y="48"/>
                    </a:lnTo>
                    <a:lnTo>
                      <a:pt x="26" y="46"/>
                    </a:lnTo>
                    <a:lnTo>
                      <a:pt x="24" y="42"/>
                    </a:lnTo>
                    <a:lnTo>
                      <a:pt x="22" y="40"/>
                    </a:lnTo>
                    <a:lnTo>
                      <a:pt x="18" y="36"/>
                    </a:lnTo>
                    <a:lnTo>
                      <a:pt x="14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63" name="Freeform 55"/>
              <p:cNvSpPr>
                <a:spLocks/>
              </p:cNvSpPr>
              <p:nvPr/>
            </p:nvSpPr>
            <p:spPr bwMode="auto">
              <a:xfrm>
                <a:off x="2428" y="2246"/>
                <a:ext cx="38" cy="60"/>
              </a:xfrm>
              <a:custGeom>
                <a:avLst/>
                <a:gdLst>
                  <a:gd name="T0" fmla="*/ 6 w 38"/>
                  <a:gd name="T1" fmla="*/ 0 h 60"/>
                  <a:gd name="T2" fmla="*/ 38 w 38"/>
                  <a:gd name="T3" fmla="*/ 0 h 60"/>
                  <a:gd name="T4" fmla="*/ 38 w 38"/>
                  <a:gd name="T5" fmla="*/ 2 h 60"/>
                  <a:gd name="T6" fmla="*/ 18 w 38"/>
                  <a:gd name="T7" fmla="*/ 60 h 60"/>
                  <a:gd name="T8" fmla="*/ 12 w 38"/>
                  <a:gd name="T9" fmla="*/ 60 h 60"/>
                  <a:gd name="T10" fmla="*/ 30 w 38"/>
                  <a:gd name="T11" fmla="*/ 8 h 60"/>
                  <a:gd name="T12" fmla="*/ 14 w 38"/>
                  <a:gd name="T13" fmla="*/ 8 h 60"/>
                  <a:gd name="T14" fmla="*/ 10 w 38"/>
                  <a:gd name="T15" fmla="*/ 8 h 60"/>
                  <a:gd name="T16" fmla="*/ 8 w 38"/>
                  <a:gd name="T17" fmla="*/ 8 h 60"/>
                  <a:gd name="T18" fmla="*/ 4 w 38"/>
                  <a:gd name="T19" fmla="*/ 12 h 60"/>
                  <a:gd name="T20" fmla="*/ 2 w 38"/>
                  <a:gd name="T21" fmla="*/ 14 h 60"/>
                  <a:gd name="T22" fmla="*/ 0 w 38"/>
                  <a:gd name="T23" fmla="*/ 14 h 60"/>
                  <a:gd name="T24" fmla="*/ 6 w 38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60"/>
                  <a:gd name="T41" fmla="*/ 38 w 38"/>
                  <a:gd name="T42" fmla="*/ 60 h 6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60">
                    <a:moveTo>
                      <a:pt x="6" y="0"/>
                    </a:moveTo>
                    <a:lnTo>
                      <a:pt x="38" y="0"/>
                    </a:lnTo>
                    <a:lnTo>
                      <a:pt x="38" y="2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30" y="8"/>
                    </a:lnTo>
                    <a:lnTo>
                      <a:pt x="14" y="8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64" name="Rectangle 56"/>
              <p:cNvSpPr>
                <a:spLocks noChangeArrowheads="1"/>
              </p:cNvSpPr>
              <p:nvPr/>
            </p:nvSpPr>
            <p:spPr bwMode="auto">
              <a:xfrm>
                <a:off x="2496" y="223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65" name="Freeform 57"/>
              <p:cNvSpPr>
                <a:spLocks noEditPoints="1"/>
              </p:cNvSpPr>
              <p:nvPr/>
            </p:nvSpPr>
            <p:spPr bwMode="auto">
              <a:xfrm>
                <a:off x="2636" y="2246"/>
                <a:ext cx="38" cy="60"/>
              </a:xfrm>
              <a:custGeom>
                <a:avLst/>
                <a:gdLst>
                  <a:gd name="T0" fmla="*/ 0 w 38"/>
                  <a:gd name="T1" fmla="*/ 30 h 60"/>
                  <a:gd name="T2" fmla="*/ 2 w 38"/>
                  <a:gd name="T3" fmla="*/ 20 h 60"/>
                  <a:gd name="T4" fmla="*/ 4 w 38"/>
                  <a:gd name="T5" fmla="*/ 12 h 60"/>
                  <a:gd name="T6" fmla="*/ 6 w 38"/>
                  <a:gd name="T7" fmla="*/ 6 h 60"/>
                  <a:gd name="T8" fmla="*/ 12 w 38"/>
                  <a:gd name="T9" fmla="*/ 2 h 60"/>
                  <a:gd name="T10" fmla="*/ 14 w 38"/>
                  <a:gd name="T11" fmla="*/ 0 h 60"/>
                  <a:gd name="T12" fmla="*/ 18 w 38"/>
                  <a:gd name="T13" fmla="*/ 0 h 60"/>
                  <a:gd name="T14" fmla="*/ 24 w 38"/>
                  <a:gd name="T15" fmla="*/ 0 h 60"/>
                  <a:gd name="T16" fmla="*/ 28 w 38"/>
                  <a:gd name="T17" fmla="*/ 2 h 60"/>
                  <a:gd name="T18" fmla="*/ 30 w 38"/>
                  <a:gd name="T19" fmla="*/ 6 h 60"/>
                  <a:gd name="T20" fmla="*/ 34 w 38"/>
                  <a:gd name="T21" fmla="*/ 12 h 60"/>
                  <a:gd name="T22" fmla="*/ 36 w 38"/>
                  <a:gd name="T23" fmla="*/ 20 h 60"/>
                  <a:gd name="T24" fmla="*/ 38 w 38"/>
                  <a:gd name="T25" fmla="*/ 30 h 60"/>
                  <a:gd name="T26" fmla="*/ 36 w 38"/>
                  <a:gd name="T27" fmla="*/ 38 h 60"/>
                  <a:gd name="T28" fmla="*/ 34 w 38"/>
                  <a:gd name="T29" fmla="*/ 46 h 60"/>
                  <a:gd name="T30" fmla="*/ 30 w 38"/>
                  <a:gd name="T31" fmla="*/ 52 h 60"/>
                  <a:gd name="T32" fmla="*/ 26 w 38"/>
                  <a:gd name="T33" fmla="*/ 56 h 60"/>
                  <a:gd name="T34" fmla="*/ 22 w 38"/>
                  <a:gd name="T35" fmla="*/ 58 h 60"/>
                  <a:gd name="T36" fmla="*/ 18 w 38"/>
                  <a:gd name="T37" fmla="*/ 60 h 60"/>
                  <a:gd name="T38" fmla="*/ 14 w 38"/>
                  <a:gd name="T39" fmla="*/ 58 h 60"/>
                  <a:gd name="T40" fmla="*/ 8 w 38"/>
                  <a:gd name="T41" fmla="*/ 56 h 60"/>
                  <a:gd name="T42" fmla="*/ 6 w 38"/>
                  <a:gd name="T43" fmla="*/ 50 h 60"/>
                  <a:gd name="T44" fmla="*/ 2 w 38"/>
                  <a:gd name="T45" fmla="*/ 40 h 60"/>
                  <a:gd name="T46" fmla="*/ 0 w 38"/>
                  <a:gd name="T47" fmla="*/ 30 h 60"/>
                  <a:gd name="T48" fmla="*/ 8 w 38"/>
                  <a:gd name="T49" fmla="*/ 32 h 60"/>
                  <a:gd name="T50" fmla="*/ 10 w 38"/>
                  <a:gd name="T51" fmla="*/ 42 h 60"/>
                  <a:gd name="T52" fmla="*/ 12 w 38"/>
                  <a:gd name="T53" fmla="*/ 50 h 60"/>
                  <a:gd name="T54" fmla="*/ 14 w 38"/>
                  <a:gd name="T55" fmla="*/ 54 h 60"/>
                  <a:gd name="T56" fmla="*/ 16 w 38"/>
                  <a:gd name="T57" fmla="*/ 56 h 60"/>
                  <a:gd name="T58" fmla="*/ 18 w 38"/>
                  <a:gd name="T59" fmla="*/ 56 h 60"/>
                  <a:gd name="T60" fmla="*/ 20 w 38"/>
                  <a:gd name="T61" fmla="*/ 56 h 60"/>
                  <a:gd name="T62" fmla="*/ 24 w 38"/>
                  <a:gd name="T63" fmla="*/ 54 h 60"/>
                  <a:gd name="T64" fmla="*/ 26 w 38"/>
                  <a:gd name="T65" fmla="*/ 52 h 60"/>
                  <a:gd name="T66" fmla="*/ 26 w 38"/>
                  <a:gd name="T67" fmla="*/ 48 h 60"/>
                  <a:gd name="T68" fmla="*/ 28 w 38"/>
                  <a:gd name="T69" fmla="*/ 40 h 60"/>
                  <a:gd name="T70" fmla="*/ 28 w 38"/>
                  <a:gd name="T71" fmla="*/ 28 h 60"/>
                  <a:gd name="T72" fmla="*/ 28 w 38"/>
                  <a:gd name="T73" fmla="*/ 18 h 60"/>
                  <a:gd name="T74" fmla="*/ 26 w 38"/>
                  <a:gd name="T75" fmla="*/ 10 h 60"/>
                  <a:gd name="T76" fmla="*/ 26 w 38"/>
                  <a:gd name="T77" fmla="*/ 6 h 60"/>
                  <a:gd name="T78" fmla="*/ 22 w 38"/>
                  <a:gd name="T79" fmla="*/ 4 h 60"/>
                  <a:gd name="T80" fmla="*/ 22 w 38"/>
                  <a:gd name="T81" fmla="*/ 2 h 60"/>
                  <a:gd name="T82" fmla="*/ 18 w 38"/>
                  <a:gd name="T83" fmla="*/ 2 h 60"/>
                  <a:gd name="T84" fmla="*/ 16 w 38"/>
                  <a:gd name="T85" fmla="*/ 2 h 60"/>
                  <a:gd name="T86" fmla="*/ 14 w 38"/>
                  <a:gd name="T87" fmla="*/ 4 h 60"/>
                  <a:gd name="T88" fmla="*/ 12 w 38"/>
                  <a:gd name="T89" fmla="*/ 10 h 60"/>
                  <a:gd name="T90" fmla="*/ 10 w 38"/>
                  <a:gd name="T91" fmla="*/ 16 h 60"/>
                  <a:gd name="T92" fmla="*/ 10 w 38"/>
                  <a:gd name="T93" fmla="*/ 24 h 60"/>
                  <a:gd name="T94" fmla="*/ 8 w 38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"/>
                  <a:gd name="T145" fmla="*/ 0 h 60"/>
                  <a:gd name="T146" fmla="*/ 38 w 38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" h="60">
                    <a:moveTo>
                      <a:pt x="0" y="30"/>
                    </a:moveTo>
                    <a:lnTo>
                      <a:pt x="2" y="20"/>
                    </a:lnTo>
                    <a:lnTo>
                      <a:pt x="4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0" y="6"/>
                    </a:lnTo>
                    <a:lnTo>
                      <a:pt x="34" y="12"/>
                    </a:lnTo>
                    <a:lnTo>
                      <a:pt x="36" y="20"/>
                    </a:lnTo>
                    <a:lnTo>
                      <a:pt x="38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0" y="52"/>
                    </a:lnTo>
                    <a:lnTo>
                      <a:pt x="26" y="56"/>
                    </a:lnTo>
                    <a:lnTo>
                      <a:pt x="22" y="58"/>
                    </a:lnTo>
                    <a:lnTo>
                      <a:pt x="18" y="60"/>
                    </a:lnTo>
                    <a:lnTo>
                      <a:pt x="14" y="58"/>
                    </a:lnTo>
                    <a:lnTo>
                      <a:pt x="8" y="56"/>
                    </a:lnTo>
                    <a:lnTo>
                      <a:pt x="6" y="50"/>
                    </a:lnTo>
                    <a:lnTo>
                      <a:pt x="2" y="40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10" y="42"/>
                    </a:lnTo>
                    <a:lnTo>
                      <a:pt x="12" y="50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4" y="54"/>
                    </a:lnTo>
                    <a:lnTo>
                      <a:pt x="26" y="52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0"/>
                    </a:lnTo>
                    <a:lnTo>
                      <a:pt x="26" y="6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66" name="Rectangle 58"/>
              <p:cNvSpPr>
                <a:spLocks noChangeArrowheads="1"/>
              </p:cNvSpPr>
              <p:nvPr/>
            </p:nvSpPr>
            <p:spPr bwMode="auto">
              <a:xfrm>
                <a:off x="2784" y="223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67" name="Freeform 59"/>
              <p:cNvSpPr>
                <a:spLocks/>
              </p:cNvSpPr>
              <p:nvPr/>
            </p:nvSpPr>
            <p:spPr bwMode="auto">
              <a:xfrm>
                <a:off x="2938" y="2246"/>
                <a:ext cx="22" cy="58"/>
              </a:xfrm>
              <a:custGeom>
                <a:avLst/>
                <a:gdLst>
                  <a:gd name="T0" fmla="*/ 0 w 22"/>
                  <a:gd name="T1" fmla="*/ 6 h 58"/>
                  <a:gd name="T2" fmla="*/ 14 w 22"/>
                  <a:gd name="T3" fmla="*/ 0 h 58"/>
                  <a:gd name="T4" fmla="*/ 14 w 22"/>
                  <a:gd name="T5" fmla="*/ 0 h 58"/>
                  <a:gd name="T6" fmla="*/ 14 w 22"/>
                  <a:gd name="T7" fmla="*/ 48 h 58"/>
                  <a:gd name="T8" fmla="*/ 14 w 22"/>
                  <a:gd name="T9" fmla="*/ 52 h 58"/>
                  <a:gd name="T10" fmla="*/ 16 w 22"/>
                  <a:gd name="T11" fmla="*/ 56 h 58"/>
                  <a:gd name="T12" fmla="*/ 16 w 22"/>
                  <a:gd name="T13" fmla="*/ 56 h 58"/>
                  <a:gd name="T14" fmla="*/ 16 w 22"/>
                  <a:gd name="T15" fmla="*/ 58 h 58"/>
                  <a:gd name="T16" fmla="*/ 18 w 22"/>
                  <a:gd name="T17" fmla="*/ 58 h 58"/>
                  <a:gd name="T18" fmla="*/ 22 w 22"/>
                  <a:gd name="T19" fmla="*/ 58 h 58"/>
                  <a:gd name="T20" fmla="*/ 22 w 22"/>
                  <a:gd name="T21" fmla="*/ 58 h 58"/>
                  <a:gd name="T22" fmla="*/ 0 w 22"/>
                  <a:gd name="T23" fmla="*/ 58 h 58"/>
                  <a:gd name="T24" fmla="*/ 0 w 22"/>
                  <a:gd name="T25" fmla="*/ 58 h 58"/>
                  <a:gd name="T26" fmla="*/ 4 w 22"/>
                  <a:gd name="T27" fmla="*/ 58 h 58"/>
                  <a:gd name="T28" fmla="*/ 6 w 22"/>
                  <a:gd name="T29" fmla="*/ 58 h 58"/>
                  <a:gd name="T30" fmla="*/ 6 w 22"/>
                  <a:gd name="T31" fmla="*/ 56 h 58"/>
                  <a:gd name="T32" fmla="*/ 8 w 22"/>
                  <a:gd name="T33" fmla="*/ 56 h 58"/>
                  <a:gd name="T34" fmla="*/ 8 w 22"/>
                  <a:gd name="T35" fmla="*/ 54 h 58"/>
                  <a:gd name="T36" fmla="*/ 8 w 22"/>
                  <a:gd name="T37" fmla="*/ 48 h 58"/>
                  <a:gd name="T38" fmla="*/ 8 w 22"/>
                  <a:gd name="T39" fmla="*/ 16 h 58"/>
                  <a:gd name="T40" fmla="*/ 8 w 22"/>
                  <a:gd name="T41" fmla="*/ 10 h 58"/>
                  <a:gd name="T42" fmla="*/ 8 w 22"/>
                  <a:gd name="T43" fmla="*/ 8 h 58"/>
                  <a:gd name="T44" fmla="*/ 6 w 22"/>
                  <a:gd name="T45" fmla="*/ 6 h 58"/>
                  <a:gd name="T46" fmla="*/ 6 w 22"/>
                  <a:gd name="T47" fmla="*/ 6 h 58"/>
                  <a:gd name="T48" fmla="*/ 6 w 22"/>
                  <a:gd name="T49" fmla="*/ 6 h 58"/>
                  <a:gd name="T50" fmla="*/ 4 w 22"/>
                  <a:gd name="T51" fmla="*/ 6 h 58"/>
                  <a:gd name="T52" fmla="*/ 2 w 22"/>
                  <a:gd name="T53" fmla="*/ 6 h 58"/>
                  <a:gd name="T54" fmla="*/ 0 w 22"/>
                  <a:gd name="T55" fmla="*/ 6 h 58"/>
                  <a:gd name="T56" fmla="*/ 0 w 22"/>
                  <a:gd name="T57" fmla="*/ 6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2"/>
                  <a:gd name="T88" fmla="*/ 0 h 58"/>
                  <a:gd name="T89" fmla="*/ 22 w 22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2" h="58">
                    <a:moveTo>
                      <a:pt x="0" y="6"/>
                    </a:moveTo>
                    <a:lnTo>
                      <a:pt x="14" y="0"/>
                    </a:lnTo>
                    <a:lnTo>
                      <a:pt x="14" y="48"/>
                    </a:lnTo>
                    <a:lnTo>
                      <a:pt x="14" y="52"/>
                    </a:lnTo>
                    <a:lnTo>
                      <a:pt x="16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2" y="58"/>
                    </a:lnTo>
                    <a:lnTo>
                      <a:pt x="0" y="58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48"/>
                    </a:lnTo>
                    <a:lnTo>
                      <a:pt x="8" y="16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68" name="Freeform 60"/>
              <p:cNvSpPr>
                <a:spLocks/>
              </p:cNvSpPr>
              <p:nvPr/>
            </p:nvSpPr>
            <p:spPr bwMode="auto">
              <a:xfrm>
                <a:off x="2974" y="2246"/>
                <a:ext cx="34" cy="60"/>
              </a:xfrm>
              <a:custGeom>
                <a:avLst/>
                <a:gdLst>
                  <a:gd name="T0" fmla="*/ 4 w 34"/>
                  <a:gd name="T1" fmla="*/ 6 h 60"/>
                  <a:gd name="T2" fmla="*/ 12 w 34"/>
                  <a:gd name="T3" fmla="*/ 0 h 60"/>
                  <a:gd name="T4" fmla="*/ 24 w 34"/>
                  <a:gd name="T5" fmla="*/ 0 h 60"/>
                  <a:gd name="T6" fmla="*/ 30 w 34"/>
                  <a:gd name="T7" fmla="*/ 8 h 60"/>
                  <a:gd name="T8" fmla="*/ 30 w 34"/>
                  <a:gd name="T9" fmla="*/ 16 h 60"/>
                  <a:gd name="T10" fmla="*/ 22 w 34"/>
                  <a:gd name="T11" fmla="*/ 24 h 60"/>
                  <a:gd name="T12" fmla="*/ 30 w 34"/>
                  <a:gd name="T13" fmla="*/ 30 h 60"/>
                  <a:gd name="T14" fmla="*/ 34 w 34"/>
                  <a:gd name="T15" fmla="*/ 40 h 60"/>
                  <a:gd name="T16" fmla="*/ 28 w 34"/>
                  <a:gd name="T17" fmla="*/ 52 h 60"/>
                  <a:gd name="T18" fmla="*/ 18 w 34"/>
                  <a:gd name="T19" fmla="*/ 58 h 60"/>
                  <a:gd name="T20" fmla="*/ 6 w 34"/>
                  <a:gd name="T21" fmla="*/ 60 h 60"/>
                  <a:gd name="T22" fmla="*/ 2 w 34"/>
                  <a:gd name="T23" fmla="*/ 56 h 60"/>
                  <a:gd name="T24" fmla="*/ 0 w 34"/>
                  <a:gd name="T25" fmla="*/ 54 h 60"/>
                  <a:gd name="T26" fmla="*/ 2 w 34"/>
                  <a:gd name="T27" fmla="*/ 52 h 60"/>
                  <a:gd name="T28" fmla="*/ 6 w 34"/>
                  <a:gd name="T29" fmla="*/ 52 h 60"/>
                  <a:gd name="T30" fmla="*/ 8 w 34"/>
                  <a:gd name="T31" fmla="*/ 54 h 60"/>
                  <a:gd name="T32" fmla="*/ 12 w 34"/>
                  <a:gd name="T33" fmla="*/ 56 h 60"/>
                  <a:gd name="T34" fmla="*/ 14 w 34"/>
                  <a:gd name="T35" fmla="*/ 56 h 60"/>
                  <a:gd name="T36" fmla="*/ 20 w 34"/>
                  <a:gd name="T37" fmla="*/ 56 h 60"/>
                  <a:gd name="T38" fmla="*/ 26 w 34"/>
                  <a:gd name="T39" fmla="*/ 48 h 60"/>
                  <a:gd name="T40" fmla="*/ 26 w 34"/>
                  <a:gd name="T41" fmla="*/ 42 h 60"/>
                  <a:gd name="T42" fmla="*/ 24 w 34"/>
                  <a:gd name="T43" fmla="*/ 36 h 60"/>
                  <a:gd name="T44" fmla="*/ 22 w 34"/>
                  <a:gd name="T45" fmla="*/ 32 h 60"/>
                  <a:gd name="T46" fmla="*/ 16 w 34"/>
                  <a:gd name="T47" fmla="*/ 30 h 60"/>
                  <a:gd name="T48" fmla="*/ 10 w 34"/>
                  <a:gd name="T49" fmla="*/ 30 h 60"/>
                  <a:gd name="T50" fmla="*/ 14 w 34"/>
                  <a:gd name="T51" fmla="*/ 28 h 60"/>
                  <a:gd name="T52" fmla="*/ 20 w 34"/>
                  <a:gd name="T53" fmla="*/ 24 h 60"/>
                  <a:gd name="T54" fmla="*/ 24 w 34"/>
                  <a:gd name="T55" fmla="*/ 18 h 60"/>
                  <a:gd name="T56" fmla="*/ 24 w 34"/>
                  <a:gd name="T57" fmla="*/ 10 h 60"/>
                  <a:gd name="T58" fmla="*/ 18 w 34"/>
                  <a:gd name="T59" fmla="*/ 6 h 60"/>
                  <a:gd name="T60" fmla="*/ 10 w 34"/>
                  <a:gd name="T61" fmla="*/ 6 h 60"/>
                  <a:gd name="T62" fmla="*/ 4 w 34"/>
                  <a:gd name="T63" fmla="*/ 12 h 6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"/>
                  <a:gd name="T97" fmla="*/ 0 h 60"/>
                  <a:gd name="T98" fmla="*/ 34 w 34"/>
                  <a:gd name="T99" fmla="*/ 60 h 6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" h="60">
                    <a:moveTo>
                      <a:pt x="2" y="12"/>
                    </a:moveTo>
                    <a:lnTo>
                      <a:pt x="4" y="6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8" y="4"/>
                    </a:lnTo>
                    <a:lnTo>
                      <a:pt x="30" y="8"/>
                    </a:lnTo>
                    <a:lnTo>
                      <a:pt x="30" y="12"/>
                    </a:lnTo>
                    <a:lnTo>
                      <a:pt x="30" y="16"/>
                    </a:lnTo>
                    <a:lnTo>
                      <a:pt x="28" y="20"/>
                    </a:lnTo>
                    <a:lnTo>
                      <a:pt x="22" y="24"/>
                    </a:lnTo>
                    <a:lnTo>
                      <a:pt x="28" y="26"/>
                    </a:lnTo>
                    <a:lnTo>
                      <a:pt x="30" y="30"/>
                    </a:lnTo>
                    <a:lnTo>
                      <a:pt x="32" y="34"/>
                    </a:lnTo>
                    <a:lnTo>
                      <a:pt x="34" y="40"/>
                    </a:lnTo>
                    <a:lnTo>
                      <a:pt x="32" y="46"/>
                    </a:lnTo>
                    <a:lnTo>
                      <a:pt x="28" y="52"/>
                    </a:lnTo>
                    <a:lnTo>
                      <a:pt x="24" y="56"/>
                    </a:lnTo>
                    <a:lnTo>
                      <a:pt x="18" y="58"/>
                    </a:lnTo>
                    <a:lnTo>
                      <a:pt x="10" y="60"/>
                    </a:lnTo>
                    <a:lnTo>
                      <a:pt x="6" y="60"/>
                    </a:lnTo>
                    <a:lnTo>
                      <a:pt x="2" y="58"/>
                    </a:lnTo>
                    <a:lnTo>
                      <a:pt x="2" y="56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8" y="54"/>
                    </a:lnTo>
                    <a:lnTo>
                      <a:pt x="10" y="54"/>
                    </a:lnTo>
                    <a:lnTo>
                      <a:pt x="12" y="56"/>
                    </a:lnTo>
                    <a:lnTo>
                      <a:pt x="14" y="56"/>
                    </a:lnTo>
                    <a:lnTo>
                      <a:pt x="16" y="56"/>
                    </a:lnTo>
                    <a:lnTo>
                      <a:pt x="20" y="56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8" y="44"/>
                    </a:lnTo>
                    <a:lnTo>
                      <a:pt x="26" y="42"/>
                    </a:lnTo>
                    <a:lnTo>
                      <a:pt x="26" y="38"/>
                    </a:lnTo>
                    <a:lnTo>
                      <a:pt x="24" y="36"/>
                    </a:lnTo>
                    <a:lnTo>
                      <a:pt x="24" y="34"/>
                    </a:lnTo>
                    <a:lnTo>
                      <a:pt x="22" y="32"/>
                    </a:lnTo>
                    <a:lnTo>
                      <a:pt x="18" y="32"/>
                    </a:lnTo>
                    <a:lnTo>
                      <a:pt x="16" y="30"/>
                    </a:lnTo>
                    <a:lnTo>
                      <a:pt x="12" y="30"/>
                    </a:lnTo>
                    <a:lnTo>
                      <a:pt x="10" y="30"/>
                    </a:lnTo>
                    <a:lnTo>
                      <a:pt x="10" y="28"/>
                    </a:lnTo>
                    <a:lnTo>
                      <a:pt x="14" y="28"/>
                    </a:lnTo>
                    <a:lnTo>
                      <a:pt x="18" y="26"/>
                    </a:lnTo>
                    <a:lnTo>
                      <a:pt x="20" y="24"/>
                    </a:lnTo>
                    <a:lnTo>
                      <a:pt x="22" y="22"/>
                    </a:lnTo>
                    <a:lnTo>
                      <a:pt x="24" y="18"/>
                    </a:lnTo>
                    <a:lnTo>
                      <a:pt x="24" y="14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18" y="6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6" y="8"/>
                    </a:lnTo>
                    <a:lnTo>
                      <a:pt x="4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69" name="Rectangle 61"/>
              <p:cNvSpPr>
                <a:spLocks noChangeArrowheads="1"/>
              </p:cNvSpPr>
              <p:nvPr/>
            </p:nvSpPr>
            <p:spPr bwMode="auto">
              <a:xfrm>
                <a:off x="3080" y="223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70" name="Freeform 62"/>
              <p:cNvSpPr>
                <a:spLocks noEditPoints="1"/>
              </p:cNvSpPr>
              <p:nvPr/>
            </p:nvSpPr>
            <p:spPr bwMode="auto">
              <a:xfrm>
                <a:off x="3226" y="2246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0 h 60"/>
                  <a:gd name="T4" fmla="*/ 2 w 36"/>
                  <a:gd name="T5" fmla="*/ 12 h 60"/>
                  <a:gd name="T6" fmla="*/ 6 w 36"/>
                  <a:gd name="T7" fmla="*/ 6 h 60"/>
                  <a:gd name="T8" fmla="*/ 10 w 36"/>
                  <a:gd name="T9" fmla="*/ 2 h 60"/>
                  <a:gd name="T10" fmla="*/ 14 w 36"/>
                  <a:gd name="T11" fmla="*/ 0 h 60"/>
                  <a:gd name="T12" fmla="*/ 18 w 36"/>
                  <a:gd name="T13" fmla="*/ 0 h 60"/>
                  <a:gd name="T14" fmla="*/ 22 w 36"/>
                  <a:gd name="T15" fmla="*/ 0 h 60"/>
                  <a:gd name="T16" fmla="*/ 26 w 36"/>
                  <a:gd name="T17" fmla="*/ 2 h 60"/>
                  <a:gd name="T18" fmla="*/ 30 w 36"/>
                  <a:gd name="T19" fmla="*/ 6 h 60"/>
                  <a:gd name="T20" fmla="*/ 34 w 36"/>
                  <a:gd name="T21" fmla="*/ 12 h 60"/>
                  <a:gd name="T22" fmla="*/ 36 w 36"/>
                  <a:gd name="T23" fmla="*/ 20 h 60"/>
                  <a:gd name="T24" fmla="*/ 36 w 36"/>
                  <a:gd name="T25" fmla="*/ 30 h 60"/>
                  <a:gd name="T26" fmla="*/ 36 w 36"/>
                  <a:gd name="T27" fmla="*/ 38 h 60"/>
                  <a:gd name="T28" fmla="*/ 34 w 36"/>
                  <a:gd name="T29" fmla="*/ 46 h 60"/>
                  <a:gd name="T30" fmla="*/ 30 w 36"/>
                  <a:gd name="T31" fmla="*/ 52 h 60"/>
                  <a:gd name="T32" fmla="*/ 26 w 36"/>
                  <a:gd name="T33" fmla="*/ 56 h 60"/>
                  <a:gd name="T34" fmla="*/ 22 w 36"/>
                  <a:gd name="T35" fmla="*/ 58 h 60"/>
                  <a:gd name="T36" fmla="*/ 18 w 36"/>
                  <a:gd name="T37" fmla="*/ 60 h 60"/>
                  <a:gd name="T38" fmla="*/ 12 w 36"/>
                  <a:gd name="T39" fmla="*/ 58 h 60"/>
                  <a:gd name="T40" fmla="*/ 8 w 36"/>
                  <a:gd name="T41" fmla="*/ 56 h 60"/>
                  <a:gd name="T42" fmla="*/ 4 w 36"/>
                  <a:gd name="T43" fmla="*/ 50 h 60"/>
                  <a:gd name="T44" fmla="*/ 0 w 36"/>
                  <a:gd name="T45" fmla="*/ 40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0 w 36"/>
                  <a:gd name="T53" fmla="*/ 50 h 60"/>
                  <a:gd name="T54" fmla="*/ 12 w 36"/>
                  <a:gd name="T55" fmla="*/ 54 h 60"/>
                  <a:gd name="T56" fmla="*/ 16 w 36"/>
                  <a:gd name="T57" fmla="*/ 56 h 60"/>
                  <a:gd name="T58" fmla="*/ 18 w 36"/>
                  <a:gd name="T59" fmla="*/ 56 h 60"/>
                  <a:gd name="T60" fmla="*/ 20 w 36"/>
                  <a:gd name="T61" fmla="*/ 56 h 60"/>
                  <a:gd name="T62" fmla="*/ 22 w 36"/>
                  <a:gd name="T63" fmla="*/ 54 h 60"/>
                  <a:gd name="T64" fmla="*/ 24 w 36"/>
                  <a:gd name="T65" fmla="*/ 52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18 h 60"/>
                  <a:gd name="T74" fmla="*/ 26 w 36"/>
                  <a:gd name="T75" fmla="*/ 10 h 60"/>
                  <a:gd name="T76" fmla="*/ 24 w 36"/>
                  <a:gd name="T77" fmla="*/ 6 h 60"/>
                  <a:gd name="T78" fmla="*/ 22 w 36"/>
                  <a:gd name="T79" fmla="*/ 4 h 60"/>
                  <a:gd name="T80" fmla="*/ 20 w 36"/>
                  <a:gd name="T81" fmla="*/ 2 h 60"/>
                  <a:gd name="T82" fmla="*/ 18 w 36"/>
                  <a:gd name="T83" fmla="*/ 2 h 60"/>
                  <a:gd name="T84" fmla="*/ 16 w 36"/>
                  <a:gd name="T85" fmla="*/ 2 h 60"/>
                  <a:gd name="T86" fmla="*/ 14 w 36"/>
                  <a:gd name="T87" fmla="*/ 4 h 60"/>
                  <a:gd name="T88" fmla="*/ 10 w 36"/>
                  <a:gd name="T89" fmla="*/ 10 h 60"/>
                  <a:gd name="T90" fmla="*/ 10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4" y="12"/>
                    </a:lnTo>
                    <a:lnTo>
                      <a:pt x="36" y="20"/>
                    </a:lnTo>
                    <a:lnTo>
                      <a:pt x="36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0" y="52"/>
                    </a:lnTo>
                    <a:lnTo>
                      <a:pt x="26" y="56"/>
                    </a:lnTo>
                    <a:lnTo>
                      <a:pt x="22" y="58"/>
                    </a:lnTo>
                    <a:lnTo>
                      <a:pt x="18" y="60"/>
                    </a:lnTo>
                    <a:lnTo>
                      <a:pt x="12" y="58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0" y="40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0" y="50"/>
                    </a:lnTo>
                    <a:lnTo>
                      <a:pt x="12" y="54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2" y="54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0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0" y="10"/>
                    </a:lnTo>
                    <a:lnTo>
                      <a:pt x="10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71" name="Rectangle 63"/>
              <p:cNvSpPr>
                <a:spLocks noChangeArrowheads="1"/>
              </p:cNvSpPr>
              <p:nvPr/>
            </p:nvSpPr>
            <p:spPr bwMode="auto">
              <a:xfrm>
                <a:off x="3528" y="223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72" name="Freeform 64"/>
              <p:cNvSpPr>
                <a:spLocks noEditPoints="1"/>
              </p:cNvSpPr>
              <p:nvPr/>
            </p:nvSpPr>
            <p:spPr bwMode="auto">
              <a:xfrm>
                <a:off x="3670" y="2246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0 h 60"/>
                  <a:gd name="T4" fmla="*/ 2 w 36"/>
                  <a:gd name="T5" fmla="*/ 12 h 60"/>
                  <a:gd name="T6" fmla="*/ 6 w 36"/>
                  <a:gd name="T7" fmla="*/ 6 h 60"/>
                  <a:gd name="T8" fmla="*/ 10 w 36"/>
                  <a:gd name="T9" fmla="*/ 2 h 60"/>
                  <a:gd name="T10" fmla="*/ 14 w 36"/>
                  <a:gd name="T11" fmla="*/ 0 h 60"/>
                  <a:gd name="T12" fmla="*/ 18 w 36"/>
                  <a:gd name="T13" fmla="*/ 0 h 60"/>
                  <a:gd name="T14" fmla="*/ 22 w 36"/>
                  <a:gd name="T15" fmla="*/ 0 h 60"/>
                  <a:gd name="T16" fmla="*/ 26 w 36"/>
                  <a:gd name="T17" fmla="*/ 2 h 60"/>
                  <a:gd name="T18" fmla="*/ 30 w 36"/>
                  <a:gd name="T19" fmla="*/ 6 h 60"/>
                  <a:gd name="T20" fmla="*/ 34 w 36"/>
                  <a:gd name="T21" fmla="*/ 12 h 60"/>
                  <a:gd name="T22" fmla="*/ 36 w 36"/>
                  <a:gd name="T23" fmla="*/ 20 h 60"/>
                  <a:gd name="T24" fmla="*/ 36 w 36"/>
                  <a:gd name="T25" fmla="*/ 30 h 60"/>
                  <a:gd name="T26" fmla="*/ 36 w 36"/>
                  <a:gd name="T27" fmla="*/ 38 h 60"/>
                  <a:gd name="T28" fmla="*/ 34 w 36"/>
                  <a:gd name="T29" fmla="*/ 46 h 60"/>
                  <a:gd name="T30" fmla="*/ 30 w 36"/>
                  <a:gd name="T31" fmla="*/ 52 h 60"/>
                  <a:gd name="T32" fmla="*/ 26 w 36"/>
                  <a:gd name="T33" fmla="*/ 56 h 60"/>
                  <a:gd name="T34" fmla="*/ 22 w 36"/>
                  <a:gd name="T35" fmla="*/ 58 h 60"/>
                  <a:gd name="T36" fmla="*/ 18 w 36"/>
                  <a:gd name="T37" fmla="*/ 60 h 60"/>
                  <a:gd name="T38" fmla="*/ 12 w 36"/>
                  <a:gd name="T39" fmla="*/ 58 h 60"/>
                  <a:gd name="T40" fmla="*/ 8 w 36"/>
                  <a:gd name="T41" fmla="*/ 56 h 60"/>
                  <a:gd name="T42" fmla="*/ 4 w 36"/>
                  <a:gd name="T43" fmla="*/ 50 h 60"/>
                  <a:gd name="T44" fmla="*/ 2 w 36"/>
                  <a:gd name="T45" fmla="*/ 40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2 w 36"/>
                  <a:gd name="T53" fmla="*/ 50 h 60"/>
                  <a:gd name="T54" fmla="*/ 12 w 36"/>
                  <a:gd name="T55" fmla="*/ 54 h 60"/>
                  <a:gd name="T56" fmla="*/ 16 w 36"/>
                  <a:gd name="T57" fmla="*/ 56 h 60"/>
                  <a:gd name="T58" fmla="*/ 18 w 36"/>
                  <a:gd name="T59" fmla="*/ 56 h 60"/>
                  <a:gd name="T60" fmla="*/ 20 w 36"/>
                  <a:gd name="T61" fmla="*/ 56 h 60"/>
                  <a:gd name="T62" fmla="*/ 22 w 36"/>
                  <a:gd name="T63" fmla="*/ 54 h 60"/>
                  <a:gd name="T64" fmla="*/ 24 w 36"/>
                  <a:gd name="T65" fmla="*/ 52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18 h 60"/>
                  <a:gd name="T74" fmla="*/ 26 w 36"/>
                  <a:gd name="T75" fmla="*/ 10 h 60"/>
                  <a:gd name="T76" fmla="*/ 24 w 36"/>
                  <a:gd name="T77" fmla="*/ 6 h 60"/>
                  <a:gd name="T78" fmla="*/ 22 w 36"/>
                  <a:gd name="T79" fmla="*/ 4 h 60"/>
                  <a:gd name="T80" fmla="*/ 20 w 36"/>
                  <a:gd name="T81" fmla="*/ 2 h 60"/>
                  <a:gd name="T82" fmla="*/ 18 w 36"/>
                  <a:gd name="T83" fmla="*/ 2 h 60"/>
                  <a:gd name="T84" fmla="*/ 16 w 36"/>
                  <a:gd name="T85" fmla="*/ 2 h 60"/>
                  <a:gd name="T86" fmla="*/ 14 w 36"/>
                  <a:gd name="T87" fmla="*/ 4 h 60"/>
                  <a:gd name="T88" fmla="*/ 10 w 36"/>
                  <a:gd name="T89" fmla="*/ 10 h 60"/>
                  <a:gd name="T90" fmla="*/ 10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4" y="12"/>
                    </a:lnTo>
                    <a:lnTo>
                      <a:pt x="36" y="20"/>
                    </a:lnTo>
                    <a:lnTo>
                      <a:pt x="36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0" y="52"/>
                    </a:lnTo>
                    <a:lnTo>
                      <a:pt x="26" y="56"/>
                    </a:lnTo>
                    <a:lnTo>
                      <a:pt x="22" y="58"/>
                    </a:lnTo>
                    <a:lnTo>
                      <a:pt x="18" y="60"/>
                    </a:lnTo>
                    <a:lnTo>
                      <a:pt x="12" y="58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2" y="40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2" y="50"/>
                    </a:lnTo>
                    <a:lnTo>
                      <a:pt x="12" y="54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2" y="54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0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0" y="10"/>
                    </a:lnTo>
                    <a:lnTo>
                      <a:pt x="10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73" name="Rectangle 65"/>
              <p:cNvSpPr>
                <a:spLocks noChangeArrowheads="1"/>
              </p:cNvSpPr>
              <p:nvPr/>
            </p:nvSpPr>
            <p:spPr bwMode="auto">
              <a:xfrm>
                <a:off x="3848" y="223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74" name="Freeform 66"/>
              <p:cNvSpPr>
                <a:spLocks noEditPoints="1"/>
              </p:cNvSpPr>
              <p:nvPr/>
            </p:nvSpPr>
            <p:spPr bwMode="auto">
              <a:xfrm>
                <a:off x="3994" y="2246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0 h 60"/>
                  <a:gd name="T4" fmla="*/ 2 w 36"/>
                  <a:gd name="T5" fmla="*/ 12 h 60"/>
                  <a:gd name="T6" fmla="*/ 6 w 36"/>
                  <a:gd name="T7" fmla="*/ 6 h 60"/>
                  <a:gd name="T8" fmla="*/ 10 w 36"/>
                  <a:gd name="T9" fmla="*/ 2 h 60"/>
                  <a:gd name="T10" fmla="*/ 14 w 36"/>
                  <a:gd name="T11" fmla="*/ 0 h 60"/>
                  <a:gd name="T12" fmla="*/ 18 w 36"/>
                  <a:gd name="T13" fmla="*/ 0 h 60"/>
                  <a:gd name="T14" fmla="*/ 22 w 36"/>
                  <a:gd name="T15" fmla="*/ 0 h 60"/>
                  <a:gd name="T16" fmla="*/ 26 w 36"/>
                  <a:gd name="T17" fmla="*/ 2 h 60"/>
                  <a:gd name="T18" fmla="*/ 30 w 36"/>
                  <a:gd name="T19" fmla="*/ 6 h 60"/>
                  <a:gd name="T20" fmla="*/ 32 w 36"/>
                  <a:gd name="T21" fmla="*/ 12 h 60"/>
                  <a:gd name="T22" fmla="*/ 34 w 36"/>
                  <a:gd name="T23" fmla="*/ 20 h 60"/>
                  <a:gd name="T24" fmla="*/ 36 w 36"/>
                  <a:gd name="T25" fmla="*/ 30 h 60"/>
                  <a:gd name="T26" fmla="*/ 34 w 36"/>
                  <a:gd name="T27" fmla="*/ 38 h 60"/>
                  <a:gd name="T28" fmla="*/ 32 w 36"/>
                  <a:gd name="T29" fmla="*/ 46 h 60"/>
                  <a:gd name="T30" fmla="*/ 30 w 36"/>
                  <a:gd name="T31" fmla="*/ 52 h 60"/>
                  <a:gd name="T32" fmla="*/ 26 w 36"/>
                  <a:gd name="T33" fmla="*/ 56 h 60"/>
                  <a:gd name="T34" fmla="*/ 22 w 36"/>
                  <a:gd name="T35" fmla="*/ 58 h 60"/>
                  <a:gd name="T36" fmla="*/ 18 w 36"/>
                  <a:gd name="T37" fmla="*/ 60 h 60"/>
                  <a:gd name="T38" fmla="*/ 12 w 36"/>
                  <a:gd name="T39" fmla="*/ 58 h 60"/>
                  <a:gd name="T40" fmla="*/ 8 w 36"/>
                  <a:gd name="T41" fmla="*/ 56 h 60"/>
                  <a:gd name="T42" fmla="*/ 4 w 36"/>
                  <a:gd name="T43" fmla="*/ 50 h 60"/>
                  <a:gd name="T44" fmla="*/ 0 w 36"/>
                  <a:gd name="T45" fmla="*/ 40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0 w 36"/>
                  <a:gd name="T53" fmla="*/ 50 h 60"/>
                  <a:gd name="T54" fmla="*/ 12 w 36"/>
                  <a:gd name="T55" fmla="*/ 54 h 60"/>
                  <a:gd name="T56" fmla="*/ 14 w 36"/>
                  <a:gd name="T57" fmla="*/ 56 h 60"/>
                  <a:gd name="T58" fmla="*/ 18 w 36"/>
                  <a:gd name="T59" fmla="*/ 56 h 60"/>
                  <a:gd name="T60" fmla="*/ 20 w 36"/>
                  <a:gd name="T61" fmla="*/ 56 h 60"/>
                  <a:gd name="T62" fmla="*/ 22 w 36"/>
                  <a:gd name="T63" fmla="*/ 54 h 60"/>
                  <a:gd name="T64" fmla="*/ 24 w 36"/>
                  <a:gd name="T65" fmla="*/ 52 h 60"/>
                  <a:gd name="T66" fmla="*/ 26 w 36"/>
                  <a:gd name="T67" fmla="*/ 48 h 60"/>
                  <a:gd name="T68" fmla="*/ 26 w 36"/>
                  <a:gd name="T69" fmla="*/ 40 h 60"/>
                  <a:gd name="T70" fmla="*/ 28 w 36"/>
                  <a:gd name="T71" fmla="*/ 28 h 60"/>
                  <a:gd name="T72" fmla="*/ 26 w 36"/>
                  <a:gd name="T73" fmla="*/ 18 h 60"/>
                  <a:gd name="T74" fmla="*/ 26 w 36"/>
                  <a:gd name="T75" fmla="*/ 10 h 60"/>
                  <a:gd name="T76" fmla="*/ 24 w 36"/>
                  <a:gd name="T77" fmla="*/ 6 h 60"/>
                  <a:gd name="T78" fmla="*/ 22 w 36"/>
                  <a:gd name="T79" fmla="*/ 4 h 60"/>
                  <a:gd name="T80" fmla="*/ 20 w 36"/>
                  <a:gd name="T81" fmla="*/ 2 h 60"/>
                  <a:gd name="T82" fmla="*/ 18 w 36"/>
                  <a:gd name="T83" fmla="*/ 2 h 60"/>
                  <a:gd name="T84" fmla="*/ 14 w 36"/>
                  <a:gd name="T85" fmla="*/ 2 h 60"/>
                  <a:gd name="T86" fmla="*/ 12 w 36"/>
                  <a:gd name="T87" fmla="*/ 4 h 60"/>
                  <a:gd name="T88" fmla="*/ 10 w 36"/>
                  <a:gd name="T89" fmla="*/ 10 h 60"/>
                  <a:gd name="T90" fmla="*/ 8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2" y="12"/>
                    </a:lnTo>
                    <a:lnTo>
                      <a:pt x="34" y="20"/>
                    </a:lnTo>
                    <a:lnTo>
                      <a:pt x="36" y="30"/>
                    </a:lnTo>
                    <a:lnTo>
                      <a:pt x="34" y="38"/>
                    </a:lnTo>
                    <a:lnTo>
                      <a:pt x="32" y="46"/>
                    </a:lnTo>
                    <a:lnTo>
                      <a:pt x="30" y="52"/>
                    </a:lnTo>
                    <a:lnTo>
                      <a:pt x="26" y="56"/>
                    </a:lnTo>
                    <a:lnTo>
                      <a:pt x="22" y="58"/>
                    </a:lnTo>
                    <a:lnTo>
                      <a:pt x="18" y="60"/>
                    </a:lnTo>
                    <a:lnTo>
                      <a:pt x="12" y="58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0" y="40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0" y="50"/>
                    </a:lnTo>
                    <a:lnTo>
                      <a:pt x="12" y="54"/>
                    </a:lnTo>
                    <a:lnTo>
                      <a:pt x="14" y="56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2" y="54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6" y="40"/>
                    </a:lnTo>
                    <a:lnTo>
                      <a:pt x="28" y="28"/>
                    </a:lnTo>
                    <a:lnTo>
                      <a:pt x="26" y="18"/>
                    </a:lnTo>
                    <a:lnTo>
                      <a:pt x="26" y="10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10" y="10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75" name="Rectangle 67"/>
              <p:cNvSpPr>
                <a:spLocks noChangeArrowheads="1"/>
              </p:cNvSpPr>
              <p:nvPr/>
            </p:nvSpPr>
            <p:spPr bwMode="auto">
              <a:xfrm>
                <a:off x="4200" y="223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76" name="Rectangle 68"/>
              <p:cNvSpPr>
                <a:spLocks noChangeArrowheads="1"/>
              </p:cNvSpPr>
              <p:nvPr/>
            </p:nvSpPr>
            <p:spPr bwMode="auto">
              <a:xfrm>
                <a:off x="1552" y="2336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77" name="Freeform 69"/>
              <p:cNvSpPr>
                <a:spLocks/>
              </p:cNvSpPr>
              <p:nvPr/>
            </p:nvSpPr>
            <p:spPr bwMode="auto">
              <a:xfrm>
                <a:off x="1584" y="2374"/>
                <a:ext cx="62" cy="40"/>
              </a:xfrm>
              <a:custGeom>
                <a:avLst/>
                <a:gdLst>
                  <a:gd name="T0" fmla="*/ 0 w 62"/>
                  <a:gd name="T1" fmla="*/ 0 h 40"/>
                  <a:gd name="T2" fmla="*/ 16 w 62"/>
                  <a:gd name="T3" fmla="*/ 0 h 40"/>
                  <a:gd name="T4" fmla="*/ 16 w 62"/>
                  <a:gd name="T5" fmla="*/ 0 h 40"/>
                  <a:gd name="T6" fmla="*/ 14 w 62"/>
                  <a:gd name="T7" fmla="*/ 2 h 40"/>
                  <a:gd name="T8" fmla="*/ 14 w 62"/>
                  <a:gd name="T9" fmla="*/ 2 h 40"/>
                  <a:gd name="T10" fmla="*/ 12 w 62"/>
                  <a:gd name="T11" fmla="*/ 2 h 40"/>
                  <a:gd name="T12" fmla="*/ 12 w 62"/>
                  <a:gd name="T13" fmla="*/ 4 h 40"/>
                  <a:gd name="T14" fmla="*/ 12 w 62"/>
                  <a:gd name="T15" fmla="*/ 6 h 40"/>
                  <a:gd name="T16" fmla="*/ 14 w 62"/>
                  <a:gd name="T17" fmla="*/ 8 h 40"/>
                  <a:gd name="T18" fmla="*/ 22 w 62"/>
                  <a:gd name="T19" fmla="*/ 30 h 40"/>
                  <a:gd name="T20" fmla="*/ 30 w 62"/>
                  <a:gd name="T21" fmla="*/ 10 h 40"/>
                  <a:gd name="T22" fmla="*/ 28 w 62"/>
                  <a:gd name="T23" fmla="*/ 6 h 40"/>
                  <a:gd name="T24" fmla="*/ 28 w 62"/>
                  <a:gd name="T25" fmla="*/ 4 h 40"/>
                  <a:gd name="T26" fmla="*/ 26 w 62"/>
                  <a:gd name="T27" fmla="*/ 2 h 40"/>
                  <a:gd name="T28" fmla="*/ 24 w 62"/>
                  <a:gd name="T29" fmla="*/ 2 h 40"/>
                  <a:gd name="T30" fmla="*/ 22 w 62"/>
                  <a:gd name="T31" fmla="*/ 0 h 40"/>
                  <a:gd name="T32" fmla="*/ 22 w 62"/>
                  <a:gd name="T33" fmla="*/ 0 h 40"/>
                  <a:gd name="T34" fmla="*/ 40 w 62"/>
                  <a:gd name="T35" fmla="*/ 0 h 40"/>
                  <a:gd name="T36" fmla="*/ 40 w 62"/>
                  <a:gd name="T37" fmla="*/ 0 h 40"/>
                  <a:gd name="T38" fmla="*/ 38 w 62"/>
                  <a:gd name="T39" fmla="*/ 2 h 40"/>
                  <a:gd name="T40" fmla="*/ 36 w 62"/>
                  <a:gd name="T41" fmla="*/ 2 h 40"/>
                  <a:gd name="T42" fmla="*/ 36 w 62"/>
                  <a:gd name="T43" fmla="*/ 4 h 40"/>
                  <a:gd name="T44" fmla="*/ 36 w 62"/>
                  <a:gd name="T45" fmla="*/ 4 h 40"/>
                  <a:gd name="T46" fmla="*/ 36 w 62"/>
                  <a:gd name="T47" fmla="*/ 6 h 40"/>
                  <a:gd name="T48" fmla="*/ 36 w 62"/>
                  <a:gd name="T49" fmla="*/ 6 h 40"/>
                  <a:gd name="T50" fmla="*/ 46 w 62"/>
                  <a:gd name="T51" fmla="*/ 30 h 40"/>
                  <a:gd name="T52" fmla="*/ 54 w 62"/>
                  <a:gd name="T53" fmla="*/ 8 h 40"/>
                  <a:gd name="T54" fmla="*/ 56 w 62"/>
                  <a:gd name="T55" fmla="*/ 6 h 40"/>
                  <a:gd name="T56" fmla="*/ 56 w 62"/>
                  <a:gd name="T57" fmla="*/ 4 h 40"/>
                  <a:gd name="T58" fmla="*/ 56 w 62"/>
                  <a:gd name="T59" fmla="*/ 2 h 40"/>
                  <a:gd name="T60" fmla="*/ 54 w 62"/>
                  <a:gd name="T61" fmla="*/ 2 h 40"/>
                  <a:gd name="T62" fmla="*/ 54 w 62"/>
                  <a:gd name="T63" fmla="*/ 2 h 40"/>
                  <a:gd name="T64" fmla="*/ 50 w 62"/>
                  <a:gd name="T65" fmla="*/ 0 h 40"/>
                  <a:gd name="T66" fmla="*/ 50 w 62"/>
                  <a:gd name="T67" fmla="*/ 0 h 40"/>
                  <a:gd name="T68" fmla="*/ 62 w 62"/>
                  <a:gd name="T69" fmla="*/ 0 h 40"/>
                  <a:gd name="T70" fmla="*/ 62 w 62"/>
                  <a:gd name="T71" fmla="*/ 0 h 40"/>
                  <a:gd name="T72" fmla="*/ 60 w 62"/>
                  <a:gd name="T73" fmla="*/ 2 h 40"/>
                  <a:gd name="T74" fmla="*/ 56 w 62"/>
                  <a:gd name="T75" fmla="*/ 6 h 40"/>
                  <a:gd name="T76" fmla="*/ 44 w 62"/>
                  <a:gd name="T77" fmla="*/ 40 h 40"/>
                  <a:gd name="T78" fmla="*/ 42 w 62"/>
                  <a:gd name="T79" fmla="*/ 40 h 40"/>
                  <a:gd name="T80" fmla="*/ 32 w 62"/>
                  <a:gd name="T81" fmla="*/ 14 h 40"/>
                  <a:gd name="T82" fmla="*/ 20 w 62"/>
                  <a:gd name="T83" fmla="*/ 40 h 40"/>
                  <a:gd name="T84" fmla="*/ 18 w 62"/>
                  <a:gd name="T85" fmla="*/ 40 h 40"/>
                  <a:gd name="T86" fmla="*/ 6 w 62"/>
                  <a:gd name="T87" fmla="*/ 8 h 40"/>
                  <a:gd name="T88" fmla="*/ 4 w 62"/>
                  <a:gd name="T89" fmla="*/ 4 h 40"/>
                  <a:gd name="T90" fmla="*/ 2 w 62"/>
                  <a:gd name="T91" fmla="*/ 2 h 40"/>
                  <a:gd name="T92" fmla="*/ 2 w 62"/>
                  <a:gd name="T93" fmla="*/ 2 h 40"/>
                  <a:gd name="T94" fmla="*/ 0 w 62"/>
                  <a:gd name="T95" fmla="*/ 0 h 40"/>
                  <a:gd name="T96" fmla="*/ 0 w 62"/>
                  <a:gd name="T97" fmla="*/ 0 h 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2"/>
                  <a:gd name="T148" fmla="*/ 0 h 40"/>
                  <a:gd name="T149" fmla="*/ 62 w 62"/>
                  <a:gd name="T150" fmla="*/ 40 h 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2" h="40">
                    <a:moveTo>
                      <a:pt x="0" y="0"/>
                    </a:moveTo>
                    <a:lnTo>
                      <a:pt x="16" y="0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4" y="8"/>
                    </a:lnTo>
                    <a:lnTo>
                      <a:pt x="22" y="30"/>
                    </a:lnTo>
                    <a:lnTo>
                      <a:pt x="30" y="10"/>
                    </a:lnTo>
                    <a:lnTo>
                      <a:pt x="28" y="6"/>
                    </a:lnTo>
                    <a:lnTo>
                      <a:pt x="28" y="4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40" y="0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6" y="4"/>
                    </a:lnTo>
                    <a:lnTo>
                      <a:pt x="36" y="6"/>
                    </a:lnTo>
                    <a:lnTo>
                      <a:pt x="46" y="30"/>
                    </a:lnTo>
                    <a:lnTo>
                      <a:pt x="54" y="8"/>
                    </a:lnTo>
                    <a:lnTo>
                      <a:pt x="56" y="6"/>
                    </a:lnTo>
                    <a:lnTo>
                      <a:pt x="56" y="4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0" y="0"/>
                    </a:lnTo>
                    <a:lnTo>
                      <a:pt x="62" y="0"/>
                    </a:lnTo>
                    <a:lnTo>
                      <a:pt x="60" y="2"/>
                    </a:lnTo>
                    <a:lnTo>
                      <a:pt x="56" y="6"/>
                    </a:lnTo>
                    <a:lnTo>
                      <a:pt x="44" y="40"/>
                    </a:lnTo>
                    <a:lnTo>
                      <a:pt x="42" y="40"/>
                    </a:lnTo>
                    <a:lnTo>
                      <a:pt x="32" y="14"/>
                    </a:lnTo>
                    <a:lnTo>
                      <a:pt x="20" y="40"/>
                    </a:lnTo>
                    <a:lnTo>
                      <a:pt x="18" y="4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78" name="Freeform 70"/>
              <p:cNvSpPr>
                <a:spLocks noEditPoints="1"/>
              </p:cNvSpPr>
              <p:nvPr/>
            </p:nvSpPr>
            <p:spPr bwMode="auto">
              <a:xfrm>
                <a:off x="1648" y="2374"/>
                <a:ext cx="36" cy="40"/>
              </a:xfrm>
              <a:custGeom>
                <a:avLst/>
                <a:gdLst>
                  <a:gd name="T0" fmla="*/ 18 w 36"/>
                  <a:gd name="T1" fmla="*/ 36 h 40"/>
                  <a:gd name="T2" fmla="*/ 14 w 36"/>
                  <a:gd name="T3" fmla="*/ 40 h 40"/>
                  <a:gd name="T4" fmla="*/ 10 w 36"/>
                  <a:gd name="T5" fmla="*/ 40 h 40"/>
                  <a:gd name="T6" fmla="*/ 2 w 36"/>
                  <a:gd name="T7" fmla="*/ 38 h 40"/>
                  <a:gd name="T8" fmla="*/ 0 w 36"/>
                  <a:gd name="T9" fmla="*/ 30 h 40"/>
                  <a:gd name="T10" fmla="*/ 2 w 36"/>
                  <a:gd name="T11" fmla="*/ 26 h 40"/>
                  <a:gd name="T12" fmla="*/ 8 w 36"/>
                  <a:gd name="T13" fmla="*/ 20 h 40"/>
                  <a:gd name="T14" fmla="*/ 22 w 36"/>
                  <a:gd name="T15" fmla="*/ 14 h 40"/>
                  <a:gd name="T16" fmla="*/ 22 w 36"/>
                  <a:gd name="T17" fmla="*/ 8 h 40"/>
                  <a:gd name="T18" fmla="*/ 18 w 36"/>
                  <a:gd name="T19" fmla="*/ 2 h 40"/>
                  <a:gd name="T20" fmla="*/ 12 w 36"/>
                  <a:gd name="T21" fmla="*/ 2 h 40"/>
                  <a:gd name="T22" fmla="*/ 10 w 36"/>
                  <a:gd name="T23" fmla="*/ 6 h 40"/>
                  <a:gd name="T24" fmla="*/ 8 w 36"/>
                  <a:gd name="T25" fmla="*/ 10 h 40"/>
                  <a:gd name="T26" fmla="*/ 8 w 36"/>
                  <a:gd name="T27" fmla="*/ 12 h 40"/>
                  <a:gd name="T28" fmla="*/ 6 w 36"/>
                  <a:gd name="T29" fmla="*/ 14 h 40"/>
                  <a:gd name="T30" fmla="*/ 2 w 36"/>
                  <a:gd name="T31" fmla="*/ 12 h 40"/>
                  <a:gd name="T32" fmla="*/ 2 w 36"/>
                  <a:gd name="T33" fmla="*/ 10 h 40"/>
                  <a:gd name="T34" fmla="*/ 6 w 36"/>
                  <a:gd name="T35" fmla="*/ 2 h 40"/>
                  <a:gd name="T36" fmla="*/ 16 w 36"/>
                  <a:gd name="T37" fmla="*/ 0 h 40"/>
                  <a:gd name="T38" fmla="*/ 24 w 36"/>
                  <a:gd name="T39" fmla="*/ 0 h 40"/>
                  <a:gd name="T40" fmla="*/ 28 w 36"/>
                  <a:gd name="T41" fmla="*/ 6 h 40"/>
                  <a:gd name="T42" fmla="*/ 28 w 36"/>
                  <a:gd name="T43" fmla="*/ 12 h 40"/>
                  <a:gd name="T44" fmla="*/ 30 w 36"/>
                  <a:gd name="T45" fmla="*/ 30 h 40"/>
                  <a:gd name="T46" fmla="*/ 30 w 36"/>
                  <a:gd name="T47" fmla="*/ 34 h 40"/>
                  <a:gd name="T48" fmla="*/ 30 w 36"/>
                  <a:gd name="T49" fmla="*/ 34 h 40"/>
                  <a:gd name="T50" fmla="*/ 32 w 36"/>
                  <a:gd name="T51" fmla="*/ 34 h 40"/>
                  <a:gd name="T52" fmla="*/ 34 w 36"/>
                  <a:gd name="T53" fmla="*/ 34 h 40"/>
                  <a:gd name="T54" fmla="*/ 36 w 36"/>
                  <a:gd name="T55" fmla="*/ 34 h 40"/>
                  <a:gd name="T56" fmla="*/ 26 w 36"/>
                  <a:gd name="T57" fmla="*/ 40 h 40"/>
                  <a:gd name="T58" fmla="*/ 22 w 36"/>
                  <a:gd name="T59" fmla="*/ 38 h 40"/>
                  <a:gd name="T60" fmla="*/ 22 w 36"/>
                  <a:gd name="T61" fmla="*/ 34 h 40"/>
                  <a:gd name="T62" fmla="*/ 22 w 36"/>
                  <a:gd name="T63" fmla="*/ 16 h 40"/>
                  <a:gd name="T64" fmla="*/ 14 w 36"/>
                  <a:gd name="T65" fmla="*/ 20 h 40"/>
                  <a:gd name="T66" fmla="*/ 8 w 36"/>
                  <a:gd name="T67" fmla="*/ 24 h 40"/>
                  <a:gd name="T68" fmla="*/ 8 w 36"/>
                  <a:gd name="T69" fmla="*/ 28 h 40"/>
                  <a:gd name="T70" fmla="*/ 8 w 36"/>
                  <a:gd name="T71" fmla="*/ 32 h 40"/>
                  <a:gd name="T72" fmla="*/ 14 w 36"/>
                  <a:gd name="T73" fmla="*/ 34 h 40"/>
                  <a:gd name="T74" fmla="*/ 22 w 36"/>
                  <a:gd name="T75" fmla="*/ 30 h 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6"/>
                  <a:gd name="T115" fmla="*/ 0 h 40"/>
                  <a:gd name="T116" fmla="*/ 36 w 36"/>
                  <a:gd name="T117" fmla="*/ 40 h 4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6" h="40">
                    <a:moveTo>
                      <a:pt x="22" y="34"/>
                    </a:moveTo>
                    <a:lnTo>
                      <a:pt x="18" y="36"/>
                    </a:lnTo>
                    <a:lnTo>
                      <a:pt x="16" y="38"/>
                    </a:lnTo>
                    <a:lnTo>
                      <a:pt x="14" y="40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6" y="40"/>
                    </a:lnTo>
                    <a:lnTo>
                      <a:pt x="2" y="38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2" y="26"/>
                    </a:lnTo>
                    <a:lnTo>
                      <a:pt x="4" y="22"/>
                    </a:lnTo>
                    <a:lnTo>
                      <a:pt x="8" y="20"/>
                    </a:lnTo>
                    <a:lnTo>
                      <a:pt x="12" y="18"/>
                    </a:lnTo>
                    <a:lnTo>
                      <a:pt x="22" y="14"/>
                    </a:lnTo>
                    <a:lnTo>
                      <a:pt x="22" y="12"/>
                    </a:lnTo>
                    <a:lnTo>
                      <a:pt x="22" y="8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28" y="6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28" y="26"/>
                    </a:lnTo>
                    <a:lnTo>
                      <a:pt x="30" y="30"/>
                    </a:lnTo>
                    <a:lnTo>
                      <a:pt x="30" y="32"/>
                    </a:lnTo>
                    <a:lnTo>
                      <a:pt x="30" y="34"/>
                    </a:lnTo>
                    <a:lnTo>
                      <a:pt x="32" y="34"/>
                    </a:lnTo>
                    <a:lnTo>
                      <a:pt x="34" y="34"/>
                    </a:lnTo>
                    <a:lnTo>
                      <a:pt x="36" y="32"/>
                    </a:lnTo>
                    <a:lnTo>
                      <a:pt x="36" y="34"/>
                    </a:lnTo>
                    <a:lnTo>
                      <a:pt x="30" y="38"/>
                    </a:lnTo>
                    <a:lnTo>
                      <a:pt x="26" y="40"/>
                    </a:lnTo>
                    <a:lnTo>
                      <a:pt x="24" y="40"/>
                    </a:lnTo>
                    <a:lnTo>
                      <a:pt x="22" y="38"/>
                    </a:lnTo>
                    <a:lnTo>
                      <a:pt x="22" y="36"/>
                    </a:lnTo>
                    <a:lnTo>
                      <a:pt x="22" y="34"/>
                    </a:lnTo>
                    <a:close/>
                    <a:moveTo>
                      <a:pt x="22" y="30"/>
                    </a:moveTo>
                    <a:lnTo>
                      <a:pt x="22" y="16"/>
                    </a:lnTo>
                    <a:lnTo>
                      <a:pt x="16" y="18"/>
                    </a:lnTo>
                    <a:lnTo>
                      <a:pt x="14" y="20"/>
                    </a:lnTo>
                    <a:lnTo>
                      <a:pt x="10" y="22"/>
                    </a:lnTo>
                    <a:lnTo>
                      <a:pt x="8" y="24"/>
                    </a:lnTo>
                    <a:lnTo>
                      <a:pt x="8" y="26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10" y="34"/>
                    </a:lnTo>
                    <a:lnTo>
                      <a:pt x="14" y="34"/>
                    </a:lnTo>
                    <a:lnTo>
                      <a:pt x="16" y="34"/>
                    </a:lnTo>
                    <a:lnTo>
                      <a:pt x="22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79" name="Freeform 71"/>
              <p:cNvSpPr>
                <a:spLocks/>
              </p:cNvSpPr>
              <p:nvPr/>
            </p:nvSpPr>
            <p:spPr bwMode="auto">
              <a:xfrm>
                <a:off x="1686" y="2374"/>
                <a:ext cx="42" cy="40"/>
              </a:xfrm>
              <a:custGeom>
                <a:avLst/>
                <a:gdLst>
                  <a:gd name="T0" fmla="*/ 12 w 42"/>
                  <a:gd name="T1" fmla="*/ 8 h 40"/>
                  <a:gd name="T2" fmla="*/ 16 w 42"/>
                  <a:gd name="T3" fmla="*/ 2 h 40"/>
                  <a:gd name="T4" fmla="*/ 22 w 42"/>
                  <a:gd name="T5" fmla="*/ 0 h 40"/>
                  <a:gd name="T6" fmla="*/ 26 w 42"/>
                  <a:gd name="T7" fmla="*/ 0 h 40"/>
                  <a:gd name="T8" fmla="*/ 28 w 42"/>
                  <a:gd name="T9" fmla="*/ 0 h 40"/>
                  <a:gd name="T10" fmla="*/ 30 w 42"/>
                  <a:gd name="T11" fmla="*/ 0 h 40"/>
                  <a:gd name="T12" fmla="*/ 34 w 42"/>
                  <a:gd name="T13" fmla="*/ 2 h 40"/>
                  <a:gd name="T14" fmla="*/ 34 w 42"/>
                  <a:gd name="T15" fmla="*/ 6 h 40"/>
                  <a:gd name="T16" fmla="*/ 36 w 42"/>
                  <a:gd name="T17" fmla="*/ 10 h 40"/>
                  <a:gd name="T18" fmla="*/ 36 w 42"/>
                  <a:gd name="T19" fmla="*/ 14 h 40"/>
                  <a:gd name="T20" fmla="*/ 36 w 42"/>
                  <a:gd name="T21" fmla="*/ 30 h 40"/>
                  <a:gd name="T22" fmla="*/ 36 w 42"/>
                  <a:gd name="T23" fmla="*/ 34 h 40"/>
                  <a:gd name="T24" fmla="*/ 36 w 42"/>
                  <a:gd name="T25" fmla="*/ 36 h 40"/>
                  <a:gd name="T26" fmla="*/ 36 w 42"/>
                  <a:gd name="T27" fmla="*/ 36 h 40"/>
                  <a:gd name="T28" fmla="*/ 38 w 42"/>
                  <a:gd name="T29" fmla="*/ 38 h 40"/>
                  <a:gd name="T30" fmla="*/ 38 w 42"/>
                  <a:gd name="T31" fmla="*/ 38 h 40"/>
                  <a:gd name="T32" fmla="*/ 42 w 42"/>
                  <a:gd name="T33" fmla="*/ 38 h 40"/>
                  <a:gd name="T34" fmla="*/ 42 w 42"/>
                  <a:gd name="T35" fmla="*/ 40 h 40"/>
                  <a:gd name="T36" fmla="*/ 22 w 42"/>
                  <a:gd name="T37" fmla="*/ 40 h 40"/>
                  <a:gd name="T38" fmla="*/ 22 w 42"/>
                  <a:gd name="T39" fmla="*/ 38 h 40"/>
                  <a:gd name="T40" fmla="*/ 24 w 42"/>
                  <a:gd name="T41" fmla="*/ 38 h 40"/>
                  <a:gd name="T42" fmla="*/ 26 w 42"/>
                  <a:gd name="T43" fmla="*/ 38 h 40"/>
                  <a:gd name="T44" fmla="*/ 26 w 42"/>
                  <a:gd name="T45" fmla="*/ 38 h 40"/>
                  <a:gd name="T46" fmla="*/ 28 w 42"/>
                  <a:gd name="T47" fmla="*/ 36 h 40"/>
                  <a:gd name="T48" fmla="*/ 28 w 42"/>
                  <a:gd name="T49" fmla="*/ 34 h 40"/>
                  <a:gd name="T50" fmla="*/ 28 w 42"/>
                  <a:gd name="T51" fmla="*/ 34 h 40"/>
                  <a:gd name="T52" fmla="*/ 28 w 42"/>
                  <a:gd name="T53" fmla="*/ 30 h 40"/>
                  <a:gd name="T54" fmla="*/ 28 w 42"/>
                  <a:gd name="T55" fmla="*/ 14 h 40"/>
                  <a:gd name="T56" fmla="*/ 28 w 42"/>
                  <a:gd name="T57" fmla="*/ 10 h 40"/>
                  <a:gd name="T58" fmla="*/ 26 w 42"/>
                  <a:gd name="T59" fmla="*/ 6 h 40"/>
                  <a:gd name="T60" fmla="*/ 26 w 42"/>
                  <a:gd name="T61" fmla="*/ 6 h 40"/>
                  <a:gd name="T62" fmla="*/ 22 w 42"/>
                  <a:gd name="T63" fmla="*/ 4 h 40"/>
                  <a:gd name="T64" fmla="*/ 18 w 42"/>
                  <a:gd name="T65" fmla="*/ 6 h 40"/>
                  <a:gd name="T66" fmla="*/ 12 w 42"/>
                  <a:gd name="T67" fmla="*/ 10 h 40"/>
                  <a:gd name="T68" fmla="*/ 12 w 42"/>
                  <a:gd name="T69" fmla="*/ 30 h 40"/>
                  <a:gd name="T70" fmla="*/ 12 w 42"/>
                  <a:gd name="T71" fmla="*/ 34 h 40"/>
                  <a:gd name="T72" fmla="*/ 12 w 42"/>
                  <a:gd name="T73" fmla="*/ 36 h 40"/>
                  <a:gd name="T74" fmla="*/ 12 w 42"/>
                  <a:gd name="T75" fmla="*/ 36 h 40"/>
                  <a:gd name="T76" fmla="*/ 14 w 42"/>
                  <a:gd name="T77" fmla="*/ 38 h 40"/>
                  <a:gd name="T78" fmla="*/ 16 w 42"/>
                  <a:gd name="T79" fmla="*/ 38 h 40"/>
                  <a:gd name="T80" fmla="*/ 18 w 42"/>
                  <a:gd name="T81" fmla="*/ 38 h 40"/>
                  <a:gd name="T82" fmla="*/ 18 w 42"/>
                  <a:gd name="T83" fmla="*/ 40 h 40"/>
                  <a:gd name="T84" fmla="*/ 0 w 42"/>
                  <a:gd name="T85" fmla="*/ 40 h 40"/>
                  <a:gd name="T86" fmla="*/ 0 w 42"/>
                  <a:gd name="T87" fmla="*/ 38 h 40"/>
                  <a:gd name="T88" fmla="*/ 0 w 42"/>
                  <a:gd name="T89" fmla="*/ 38 h 40"/>
                  <a:gd name="T90" fmla="*/ 2 w 42"/>
                  <a:gd name="T91" fmla="*/ 38 h 40"/>
                  <a:gd name="T92" fmla="*/ 4 w 42"/>
                  <a:gd name="T93" fmla="*/ 36 h 40"/>
                  <a:gd name="T94" fmla="*/ 4 w 42"/>
                  <a:gd name="T95" fmla="*/ 34 h 40"/>
                  <a:gd name="T96" fmla="*/ 4 w 42"/>
                  <a:gd name="T97" fmla="*/ 30 h 40"/>
                  <a:gd name="T98" fmla="*/ 4 w 42"/>
                  <a:gd name="T99" fmla="*/ 16 h 40"/>
                  <a:gd name="T100" fmla="*/ 4 w 42"/>
                  <a:gd name="T101" fmla="*/ 10 h 40"/>
                  <a:gd name="T102" fmla="*/ 4 w 42"/>
                  <a:gd name="T103" fmla="*/ 6 h 40"/>
                  <a:gd name="T104" fmla="*/ 4 w 42"/>
                  <a:gd name="T105" fmla="*/ 6 h 40"/>
                  <a:gd name="T106" fmla="*/ 4 w 42"/>
                  <a:gd name="T107" fmla="*/ 4 h 40"/>
                  <a:gd name="T108" fmla="*/ 2 w 42"/>
                  <a:gd name="T109" fmla="*/ 4 h 40"/>
                  <a:gd name="T110" fmla="*/ 2 w 42"/>
                  <a:gd name="T111" fmla="*/ 4 h 40"/>
                  <a:gd name="T112" fmla="*/ 2 w 42"/>
                  <a:gd name="T113" fmla="*/ 4 h 40"/>
                  <a:gd name="T114" fmla="*/ 0 w 42"/>
                  <a:gd name="T115" fmla="*/ 4 h 40"/>
                  <a:gd name="T116" fmla="*/ 0 w 42"/>
                  <a:gd name="T117" fmla="*/ 4 h 40"/>
                  <a:gd name="T118" fmla="*/ 10 w 42"/>
                  <a:gd name="T119" fmla="*/ 0 h 40"/>
                  <a:gd name="T120" fmla="*/ 12 w 42"/>
                  <a:gd name="T121" fmla="*/ 0 h 40"/>
                  <a:gd name="T122" fmla="*/ 12 w 42"/>
                  <a:gd name="T123" fmla="*/ 8 h 4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2"/>
                  <a:gd name="T187" fmla="*/ 0 h 40"/>
                  <a:gd name="T188" fmla="*/ 42 w 42"/>
                  <a:gd name="T189" fmla="*/ 40 h 4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2" h="40">
                    <a:moveTo>
                      <a:pt x="12" y="8"/>
                    </a:moveTo>
                    <a:lnTo>
                      <a:pt x="16" y="2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4" y="6"/>
                    </a:lnTo>
                    <a:lnTo>
                      <a:pt x="36" y="10"/>
                    </a:lnTo>
                    <a:lnTo>
                      <a:pt x="36" y="14"/>
                    </a:lnTo>
                    <a:lnTo>
                      <a:pt x="36" y="30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8" y="38"/>
                    </a:lnTo>
                    <a:lnTo>
                      <a:pt x="42" y="38"/>
                    </a:lnTo>
                    <a:lnTo>
                      <a:pt x="42" y="40"/>
                    </a:lnTo>
                    <a:lnTo>
                      <a:pt x="22" y="40"/>
                    </a:lnTo>
                    <a:lnTo>
                      <a:pt x="22" y="38"/>
                    </a:lnTo>
                    <a:lnTo>
                      <a:pt x="24" y="38"/>
                    </a:lnTo>
                    <a:lnTo>
                      <a:pt x="26" y="38"/>
                    </a:lnTo>
                    <a:lnTo>
                      <a:pt x="28" y="36"/>
                    </a:lnTo>
                    <a:lnTo>
                      <a:pt x="28" y="34"/>
                    </a:lnTo>
                    <a:lnTo>
                      <a:pt x="28" y="30"/>
                    </a:lnTo>
                    <a:lnTo>
                      <a:pt x="28" y="14"/>
                    </a:lnTo>
                    <a:lnTo>
                      <a:pt x="28" y="10"/>
                    </a:lnTo>
                    <a:lnTo>
                      <a:pt x="26" y="6"/>
                    </a:lnTo>
                    <a:lnTo>
                      <a:pt x="22" y="4"/>
                    </a:lnTo>
                    <a:lnTo>
                      <a:pt x="18" y="6"/>
                    </a:lnTo>
                    <a:lnTo>
                      <a:pt x="12" y="10"/>
                    </a:lnTo>
                    <a:lnTo>
                      <a:pt x="12" y="30"/>
                    </a:lnTo>
                    <a:lnTo>
                      <a:pt x="12" y="34"/>
                    </a:lnTo>
                    <a:lnTo>
                      <a:pt x="12" y="36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16"/>
                    </a:lnTo>
                    <a:lnTo>
                      <a:pt x="4" y="10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80" name="Freeform 72"/>
              <p:cNvSpPr>
                <a:spLocks/>
              </p:cNvSpPr>
              <p:nvPr/>
            </p:nvSpPr>
            <p:spPr bwMode="auto">
              <a:xfrm>
                <a:off x="1728" y="2362"/>
                <a:ext cx="24" cy="52"/>
              </a:xfrm>
              <a:custGeom>
                <a:avLst/>
                <a:gdLst>
                  <a:gd name="T0" fmla="*/ 14 w 24"/>
                  <a:gd name="T1" fmla="*/ 0 h 52"/>
                  <a:gd name="T2" fmla="*/ 14 w 24"/>
                  <a:gd name="T3" fmla="*/ 12 h 52"/>
                  <a:gd name="T4" fmla="*/ 22 w 24"/>
                  <a:gd name="T5" fmla="*/ 12 h 52"/>
                  <a:gd name="T6" fmla="*/ 22 w 24"/>
                  <a:gd name="T7" fmla="*/ 14 h 52"/>
                  <a:gd name="T8" fmla="*/ 14 w 24"/>
                  <a:gd name="T9" fmla="*/ 14 h 52"/>
                  <a:gd name="T10" fmla="*/ 14 w 24"/>
                  <a:gd name="T11" fmla="*/ 40 h 52"/>
                  <a:gd name="T12" fmla="*/ 14 w 24"/>
                  <a:gd name="T13" fmla="*/ 44 h 52"/>
                  <a:gd name="T14" fmla="*/ 14 w 24"/>
                  <a:gd name="T15" fmla="*/ 46 h 52"/>
                  <a:gd name="T16" fmla="*/ 16 w 24"/>
                  <a:gd name="T17" fmla="*/ 46 h 52"/>
                  <a:gd name="T18" fmla="*/ 18 w 24"/>
                  <a:gd name="T19" fmla="*/ 46 h 52"/>
                  <a:gd name="T20" fmla="*/ 20 w 24"/>
                  <a:gd name="T21" fmla="*/ 46 h 52"/>
                  <a:gd name="T22" fmla="*/ 20 w 24"/>
                  <a:gd name="T23" fmla="*/ 46 h 52"/>
                  <a:gd name="T24" fmla="*/ 22 w 24"/>
                  <a:gd name="T25" fmla="*/ 46 h 52"/>
                  <a:gd name="T26" fmla="*/ 22 w 24"/>
                  <a:gd name="T27" fmla="*/ 44 h 52"/>
                  <a:gd name="T28" fmla="*/ 24 w 24"/>
                  <a:gd name="T29" fmla="*/ 44 h 52"/>
                  <a:gd name="T30" fmla="*/ 22 w 24"/>
                  <a:gd name="T31" fmla="*/ 48 h 52"/>
                  <a:gd name="T32" fmla="*/ 20 w 24"/>
                  <a:gd name="T33" fmla="*/ 50 h 52"/>
                  <a:gd name="T34" fmla="*/ 18 w 24"/>
                  <a:gd name="T35" fmla="*/ 52 h 52"/>
                  <a:gd name="T36" fmla="*/ 14 w 24"/>
                  <a:gd name="T37" fmla="*/ 52 h 52"/>
                  <a:gd name="T38" fmla="*/ 12 w 24"/>
                  <a:gd name="T39" fmla="*/ 52 h 52"/>
                  <a:gd name="T40" fmla="*/ 10 w 24"/>
                  <a:gd name="T41" fmla="*/ 52 h 52"/>
                  <a:gd name="T42" fmla="*/ 8 w 24"/>
                  <a:gd name="T43" fmla="*/ 50 h 52"/>
                  <a:gd name="T44" fmla="*/ 8 w 24"/>
                  <a:gd name="T45" fmla="*/ 48 h 52"/>
                  <a:gd name="T46" fmla="*/ 6 w 24"/>
                  <a:gd name="T47" fmla="*/ 46 h 52"/>
                  <a:gd name="T48" fmla="*/ 6 w 24"/>
                  <a:gd name="T49" fmla="*/ 42 h 52"/>
                  <a:gd name="T50" fmla="*/ 6 w 24"/>
                  <a:gd name="T51" fmla="*/ 14 h 52"/>
                  <a:gd name="T52" fmla="*/ 0 w 24"/>
                  <a:gd name="T53" fmla="*/ 14 h 52"/>
                  <a:gd name="T54" fmla="*/ 0 w 24"/>
                  <a:gd name="T55" fmla="*/ 14 h 52"/>
                  <a:gd name="T56" fmla="*/ 2 w 24"/>
                  <a:gd name="T57" fmla="*/ 12 h 52"/>
                  <a:gd name="T58" fmla="*/ 6 w 24"/>
                  <a:gd name="T59" fmla="*/ 10 h 52"/>
                  <a:gd name="T60" fmla="*/ 8 w 24"/>
                  <a:gd name="T61" fmla="*/ 8 h 52"/>
                  <a:gd name="T62" fmla="*/ 10 w 24"/>
                  <a:gd name="T63" fmla="*/ 6 h 52"/>
                  <a:gd name="T64" fmla="*/ 12 w 24"/>
                  <a:gd name="T65" fmla="*/ 2 h 52"/>
                  <a:gd name="T66" fmla="*/ 12 w 24"/>
                  <a:gd name="T67" fmla="*/ 0 h 52"/>
                  <a:gd name="T68" fmla="*/ 14 w 24"/>
                  <a:gd name="T69" fmla="*/ 0 h 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"/>
                  <a:gd name="T106" fmla="*/ 0 h 52"/>
                  <a:gd name="T107" fmla="*/ 24 w 24"/>
                  <a:gd name="T108" fmla="*/ 52 h 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" h="52">
                    <a:moveTo>
                      <a:pt x="14" y="0"/>
                    </a:moveTo>
                    <a:lnTo>
                      <a:pt x="14" y="12"/>
                    </a:lnTo>
                    <a:lnTo>
                      <a:pt x="22" y="12"/>
                    </a:lnTo>
                    <a:lnTo>
                      <a:pt x="22" y="14"/>
                    </a:lnTo>
                    <a:lnTo>
                      <a:pt x="14" y="14"/>
                    </a:lnTo>
                    <a:lnTo>
                      <a:pt x="14" y="40"/>
                    </a:lnTo>
                    <a:lnTo>
                      <a:pt x="14" y="44"/>
                    </a:lnTo>
                    <a:lnTo>
                      <a:pt x="14" y="46"/>
                    </a:lnTo>
                    <a:lnTo>
                      <a:pt x="16" y="46"/>
                    </a:lnTo>
                    <a:lnTo>
                      <a:pt x="18" y="46"/>
                    </a:lnTo>
                    <a:lnTo>
                      <a:pt x="20" y="46"/>
                    </a:lnTo>
                    <a:lnTo>
                      <a:pt x="22" y="46"/>
                    </a:lnTo>
                    <a:lnTo>
                      <a:pt x="22" y="44"/>
                    </a:lnTo>
                    <a:lnTo>
                      <a:pt x="24" y="44"/>
                    </a:lnTo>
                    <a:lnTo>
                      <a:pt x="22" y="48"/>
                    </a:lnTo>
                    <a:lnTo>
                      <a:pt x="20" y="50"/>
                    </a:lnTo>
                    <a:lnTo>
                      <a:pt x="18" y="52"/>
                    </a:lnTo>
                    <a:lnTo>
                      <a:pt x="14" y="52"/>
                    </a:lnTo>
                    <a:lnTo>
                      <a:pt x="12" y="52"/>
                    </a:lnTo>
                    <a:lnTo>
                      <a:pt x="10" y="52"/>
                    </a:lnTo>
                    <a:lnTo>
                      <a:pt x="8" y="50"/>
                    </a:lnTo>
                    <a:lnTo>
                      <a:pt x="8" y="48"/>
                    </a:lnTo>
                    <a:lnTo>
                      <a:pt x="6" y="46"/>
                    </a:lnTo>
                    <a:lnTo>
                      <a:pt x="6" y="42"/>
                    </a:lnTo>
                    <a:lnTo>
                      <a:pt x="6" y="14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81" name="Rectangle 73"/>
              <p:cNvSpPr>
                <a:spLocks noChangeArrowheads="1"/>
              </p:cNvSpPr>
              <p:nvPr/>
            </p:nvSpPr>
            <p:spPr bwMode="auto">
              <a:xfrm>
                <a:off x="1888" y="2336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82" name="Rectangle 74"/>
              <p:cNvSpPr>
                <a:spLocks noChangeArrowheads="1"/>
              </p:cNvSpPr>
              <p:nvPr/>
            </p:nvSpPr>
            <p:spPr bwMode="auto">
              <a:xfrm>
                <a:off x="1904" y="2336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83" name="Freeform 75"/>
              <p:cNvSpPr>
                <a:spLocks/>
              </p:cNvSpPr>
              <p:nvPr/>
            </p:nvSpPr>
            <p:spPr bwMode="auto">
              <a:xfrm>
                <a:off x="2048" y="2354"/>
                <a:ext cx="34" cy="60"/>
              </a:xfrm>
              <a:custGeom>
                <a:avLst/>
                <a:gdLst>
                  <a:gd name="T0" fmla="*/ 4 w 34"/>
                  <a:gd name="T1" fmla="*/ 6 h 60"/>
                  <a:gd name="T2" fmla="*/ 12 w 34"/>
                  <a:gd name="T3" fmla="*/ 0 h 60"/>
                  <a:gd name="T4" fmla="*/ 22 w 34"/>
                  <a:gd name="T5" fmla="*/ 2 h 60"/>
                  <a:gd name="T6" fmla="*/ 30 w 34"/>
                  <a:gd name="T7" fmla="*/ 8 h 60"/>
                  <a:gd name="T8" fmla="*/ 30 w 34"/>
                  <a:gd name="T9" fmla="*/ 16 h 60"/>
                  <a:gd name="T10" fmla="*/ 22 w 34"/>
                  <a:gd name="T11" fmla="*/ 24 h 60"/>
                  <a:gd name="T12" fmla="*/ 30 w 34"/>
                  <a:gd name="T13" fmla="*/ 30 h 60"/>
                  <a:gd name="T14" fmla="*/ 34 w 34"/>
                  <a:gd name="T15" fmla="*/ 40 h 60"/>
                  <a:gd name="T16" fmla="*/ 28 w 34"/>
                  <a:gd name="T17" fmla="*/ 54 h 60"/>
                  <a:gd name="T18" fmla="*/ 18 w 34"/>
                  <a:gd name="T19" fmla="*/ 60 h 60"/>
                  <a:gd name="T20" fmla="*/ 6 w 34"/>
                  <a:gd name="T21" fmla="*/ 60 h 60"/>
                  <a:gd name="T22" fmla="*/ 0 w 34"/>
                  <a:gd name="T23" fmla="*/ 58 h 60"/>
                  <a:gd name="T24" fmla="*/ 0 w 34"/>
                  <a:gd name="T25" fmla="*/ 54 h 60"/>
                  <a:gd name="T26" fmla="*/ 2 w 34"/>
                  <a:gd name="T27" fmla="*/ 54 h 60"/>
                  <a:gd name="T28" fmla="*/ 4 w 34"/>
                  <a:gd name="T29" fmla="*/ 52 h 60"/>
                  <a:gd name="T30" fmla="*/ 6 w 34"/>
                  <a:gd name="T31" fmla="*/ 54 h 60"/>
                  <a:gd name="T32" fmla="*/ 12 w 34"/>
                  <a:gd name="T33" fmla="*/ 56 h 60"/>
                  <a:gd name="T34" fmla="*/ 14 w 34"/>
                  <a:gd name="T35" fmla="*/ 56 h 60"/>
                  <a:gd name="T36" fmla="*/ 20 w 34"/>
                  <a:gd name="T37" fmla="*/ 56 h 60"/>
                  <a:gd name="T38" fmla="*/ 26 w 34"/>
                  <a:gd name="T39" fmla="*/ 50 h 60"/>
                  <a:gd name="T40" fmla="*/ 26 w 34"/>
                  <a:gd name="T41" fmla="*/ 42 h 60"/>
                  <a:gd name="T42" fmla="*/ 24 w 34"/>
                  <a:gd name="T43" fmla="*/ 36 h 60"/>
                  <a:gd name="T44" fmla="*/ 20 w 34"/>
                  <a:gd name="T45" fmla="*/ 32 h 60"/>
                  <a:gd name="T46" fmla="*/ 14 w 34"/>
                  <a:gd name="T47" fmla="*/ 30 h 60"/>
                  <a:gd name="T48" fmla="*/ 10 w 34"/>
                  <a:gd name="T49" fmla="*/ 30 h 60"/>
                  <a:gd name="T50" fmla="*/ 14 w 34"/>
                  <a:gd name="T51" fmla="*/ 28 h 60"/>
                  <a:gd name="T52" fmla="*/ 20 w 34"/>
                  <a:gd name="T53" fmla="*/ 24 h 60"/>
                  <a:gd name="T54" fmla="*/ 24 w 34"/>
                  <a:gd name="T55" fmla="*/ 18 h 60"/>
                  <a:gd name="T56" fmla="*/ 24 w 34"/>
                  <a:gd name="T57" fmla="*/ 12 h 60"/>
                  <a:gd name="T58" fmla="*/ 18 w 34"/>
                  <a:gd name="T59" fmla="*/ 6 h 60"/>
                  <a:gd name="T60" fmla="*/ 10 w 34"/>
                  <a:gd name="T61" fmla="*/ 6 h 60"/>
                  <a:gd name="T62" fmla="*/ 2 w 34"/>
                  <a:gd name="T63" fmla="*/ 12 h 6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"/>
                  <a:gd name="T97" fmla="*/ 0 h 60"/>
                  <a:gd name="T98" fmla="*/ 34 w 34"/>
                  <a:gd name="T99" fmla="*/ 60 h 6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" h="60">
                    <a:moveTo>
                      <a:pt x="2" y="12"/>
                    </a:moveTo>
                    <a:lnTo>
                      <a:pt x="4" y="6"/>
                    </a:lnTo>
                    <a:lnTo>
                      <a:pt x="8" y="4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2" y="2"/>
                    </a:lnTo>
                    <a:lnTo>
                      <a:pt x="28" y="4"/>
                    </a:lnTo>
                    <a:lnTo>
                      <a:pt x="30" y="8"/>
                    </a:lnTo>
                    <a:lnTo>
                      <a:pt x="30" y="12"/>
                    </a:lnTo>
                    <a:lnTo>
                      <a:pt x="30" y="16"/>
                    </a:lnTo>
                    <a:lnTo>
                      <a:pt x="26" y="20"/>
                    </a:lnTo>
                    <a:lnTo>
                      <a:pt x="22" y="24"/>
                    </a:lnTo>
                    <a:lnTo>
                      <a:pt x="26" y="28"/>
                    </a:lnTo>
                    <a:lnTo>
                      <a:pt x="30" y="30"/>
                    </a:lnTo>
                    <a:lnTo>
                      <a:pt x="32" y="36"/>
                    </a:lnTo>
                    <a:lnTo>
                      <a:pt x="34" y="40"/>
                    </a:lnTo>
                    <a:lnTo>
                      <a:pt x="32" y="46"/>
                    </a:lnTo>
                    <a:lnTo>
                      <a:pt x="28" y="54"/>
                    </a:lnTo>
                    <a:lnTo>
                      <a:pt x="24" y="56"/>
                    </a:lnTo>
                    <a:lnTo>
                      <a:pt x="18" y="60"/>
                    </a:lnTo>
                    <a:lnTo>
                      <a:pt x="10" y="60"/>
                    </a:lnTo>
                    <a:lnTo>
                      <a:pt x="6" y="60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4" y="52"/>
                    </a:lnTo>
                    <a:lnTo>
                      <a:pt x="6" y="54"/>
                    </a:lnTo>
                    <a:lnTo>
                      <a:pt x="10" y="54"/>
                    </a:lnTo>
                    <a:lnTo>
                      <a:pt x="12" y="56"/>
                    </a:lnTo>
                    <a:lnTo>
                      <a:pt x="14" y="56"/>
                    </a:lnTo>
                    <a:lnTo>
                      <a:pt x="16" y="56"/>
                    </a:lnTo>
                    <a:lnTo>
                      <a:pt x="20" y="56"/>
                    </a:lnTo>
                    <a:lnTo>
                      <a:pt x="24" y="54"/>
                    </a:lnTo>
                    <a:lnTo>
                      <a:pt x="26" y="50"/>
                    </a:lnTo>
                    <a:lnTo>
                      <a:pt x="26" y="46"/>
                    </a:lnTo>
                    <a:lnTo>
                      <a:pt x="26" y="42"/>
                    </a:lnTo>
                    <a:lnTo>
                      <a:pt x="26" y="38"/>
                    </a:lnTo>
                    <a:lnTo>
                      <a:pt x="24" y="36"/>
                    </a:lnTo>
                    <a:lnTo>
                      <a:pt x="22" y="34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4" y="30"/>
                    </a:lnTo>
                    <a:lnTo>
                      <a:pt x="12" y="30"/>
                    </a:lnTo>
                    <a:lnTo>
                      <a:pt x="10" y="30"/>
                    </a:lnTo>
                    <a:lnTo>
                      <a:pt x="14" y="28"/>
                    </a:lnTo>
                    <a:lnTo>
                      <a:pt x="18" y="26"/>
                    </a:lnTo>
                    <a:lnTo>
                      <a:pt x="20" y="24"/>
                    </a:lnTo>
                    <a:lnTo>
                      <a:pt x="22" y="22"/>
                    </a:lnTo>
                    <a:lnTo>
                      <a:pt x="24" y="18"/>
                    </a:lnTo>
                    <a:lnTo>
                      <a:pt x="24" y="16"/>
                    </a:lnTo>
                    <a:lnTo>
                      <a:pt x="24" y="12"/>
                    </a:lnTo>
                    <a:lnTo>
                      <a:pt x="22" y="8"/>
                    </a:lnTo>
                    <a:lnTo>
                      <a:pt x="18" y="6"/>
                    </a:lnTo>
                    <a:lnTo>
                      <a:pt x="14" y="6"/>
                    </a:lnTo>
                    <a:lnTo>
                      <a:pt x="10" y="6"/>
                    </a:lnTo>
                    <a:lnTo>
                      <a:pt x="6" y="8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84" name="Rectangle 76"/>
              <p:cNvSpPr>
                <a:spLocks noChangeArrowheads="1"/>
              </p:cNvSpPr>
              <p:nvPr/>
            </p:nvSpPr>
            <p:spPr bwMode="auto">
              <a:xfrm>
                <a:off x="2152" y="2336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85" name="Freeform 77"/>
              <p:cNvSpPr>
                <a:spLocks noEditPoints="1"/>
              </p:cNvSpPr>
              <p:nvPr/>
            </p:nvSpPr>
            <p:spPr bwMode="auto">
              <a:xfrm>
                <a:off x="2300" y="2354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2 h 60"/>
                  <a:gd name="T4" fmla="*/ 2 w 36"/>
                  <a:gd name="T5" fmla="*/ 14 h 60"/>
                  <a:gd name="T6" fmla="*/ 6 w 36"/>
                  <a:gd name="T7" fmla="*/ 8 h 60"/>
                  <a:gd name="T8" fmla="*/ 10 w 36"/>
                  <a:gd name="T9" fmla="*/ 2 h 60"/>
                  <a:gd name="T10" fmla="*/ 14 w 36"/>
                  <a:gd name="T11" fmla="*/ 0 h 60"/>
                  <a:gd name="T12" fmla="*/ 18 w 36"/>
                  <a:gd name="T13" fmla="*/ 0 h 60"/>
                  <a:gd name="T14" fmla="*/ 22 w 36"/>
                  <a:gd name="T15" fmla="*/ 0 h 60"/>
                  <a:gd name="T16" fmla="*/ 26 w 36"/>
                  <a:gd name="T17" fmla="*/ 2 h 60"/>
                  <a:gd name="T18" fmla="*/ 30 w 36"/>
                  <a:gd name="T19" fmla="*/ 6 h 60"/>
                  <a:gd name="T20" fmla="*/ 34 w 36"/>
                  <a:gd name="T21" fmla="*/ 14 h 60"/>
                  <a:gd name="T22" fmla="*/ 36 w 36"/>
                  <a:gd name="T23" fmla="*/ 20 h 60"/>
                  <a:gd name="T24" fmla="*/ 36 w 36"/>
                  <a:gd name="T25" fmla="*/ 30 h 60"/>
                  <a:gd name="T26" fmla="*/ 36 w 36"/>
                  <a:gd name="T27" fmla="*/ 38 h 60"/>
                  <a:gd name="T28" fmla="*/ 34 w 36"/>
                  <a:gd name="T29" fmla="*/ 46 h 60"/>
                  <a:gd name="T30" fmla="*/ 30 w 36"/>
                  <a:gd name="T31" fmla="*/ 52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2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0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0 w 36"/>
                  <a:gd name="T53" fmla="*/ 52 h 60"/>
                  <a:gd name="T54" fmla="*/ 12 w 36"/>
                  <a:gd name="T55" fmla="*/ 54 h 60"/>
                  <a:gd name="T56" fmla="*/ 14 w 36"/>
                  <a:gd name="T57" fmla="*/ 56 h 60"/>
                  <a:gd name="T58" fmla="*/ 18 w 36"/>
                  <a:gd name="T59" fmla="*/ 58 h 60"/>
                  <a:gd name="T60" fmla="*/ 20 w 36"/>
                  <a:gd name="T61" fmla="*/ 56 h 60"/>
                  <a:gd name="T62" fmla="*/ 22 w 36"/>
                  <a:gd name="T63" fmla="*/ 56 h 60"/>
                  <a:gd name="T64" fmla="*/ 24 w 36"/>
                  <a:gd name="T65" fmla="*/ 52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18 h 60"/>
                  <a:gd name="T74" fmla="*/ 26 w 36"/>
                  <a:gd name="T75" fmla="*/ 12 h 60"/>
                  <a:gd name="T76" fmla="*/ 24 w 36"/>
                  <a:gd name="T77" fmla="*/ 6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2 h 60"/>
                  <a:gd name="T84" fmla="*/ 16 w 36"/>
                  <a:gd name="T85" fmla="*/ 4 h 60"/>
                  <a:gd name="T86" fmla="*/ 12 w 36"/>
                  <a:gd name="T87" fmla="*/ 6 h 60"/>
                  <a:gd name="T88" fmla="*/ 10 w 36"/>
                  <a:gd name="T89" fmla="*/ 10 h 60"/>
                  <a:gd name="T90" fmla="*/ 8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4" y="14"/>
                    </a:lnTo>
                    <a:lnTo>
                      <a:pt x="36" y="20"/>
                    </a:lnTo>
                    <a:lnTo>
                      <a:pt x="36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0" y="52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0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0" y="52"/>
                    </a:lnTo>
                    <a:lnTo>
                      <a:pt x="12" y="54"/>
                    </a:lnTo>
                    <a:lnTo>
                      <a:pt x="14" y="56"/>
                    </a:lnTo>
                    <a:lnTo>
                      <a:pt x="18" y="58"/>
                    </a:lnTo>
                    <a:lnTo>
                      <a:pt x="20" y="56"/>
                    </a:lnTo>
                    <a:lnTo>
                      <a:pt x="22" y="56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2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2" y="6"/>
                    </a:lnTo>
                    <a:lnTo>
                      <a:pt x="10" y="10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86" name="Rectangle 78"/>
              <p:cNvSpPr>
                <a:spLocks noChangeArrowheads="1"/>
              </p:cNvSpPr>
              <p:nvPr/>
            </p:nvSpPr>
            <p:spPr bwMode="auto">
              <a:xfrm>
                <a:off x="2496" y="2336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87" name="Freeform 79"/>
              <p:cNvSpPr>
                <a:spLocks/>
              </p:cNvSpPr>
              <p:nvPr/>
            </p:nvSpPr>
            <p:spPr bwMode="auto">
              <a:xfrm>
                <a:off x="2636" y="2354"/>
                <a:ext cx="38" cy="60"/>
              </a:xfrm>
              <a:custGeom>
                <a:avLst/>
                <a:gdLst>
                  <a:gd name="T0" fmla="*/ 6 w 38"/>
                  <a:gd name="T1" fmla="*/ 0 h 60"/>
                  <a:gd name="T2" fmla="*/ 38 w 38"/>
                  <a:gd name="T3" fmla="*/ 0 h 60"/>
                  <a:gd name="T4" fmla="*/ 38 w 38"/>
                  <a:gd name="T5" fmla="*/ 4 h 60"/>
                  <a:gd name="T6" fmla="*/ 18 w 38"/>
                  <a:gd name="T7" fmla="*/ 60 h 60"/>
                  <a:gd name="T8" fmla="*/ 12 w 38"/>
                  <a:gd name="T9" fmla="*/ 60 h 60"/>
                  <a:gd name="T10" fmla="*/ 30 w 38"/>
                  <a:gd name="T11" fmla="*/ 8 h 60"/>
                  <a:gd name="T12" fmla="*/ 14 w 38"/>
                  <a:gd name="T13" fmla="*/ 8 h 60"/>
                  <a:gd name="T14" fmla="*/ 10 w 38"/>
                  <a:gd name="T15" fmla="*/ 8 h 60"/>
                  <a:gd name="T16" fmla="*/ 8 w 38"/>
                  <a:gd name="T17" fmla="*/ 10 h 60"/>
                  <a:gd name="T18" fmla="*/ 4 w 38"/>
                  <a:gd name="T19" fmla="*/ 12 h 60"/>
                  <a:gd name="T20" fmla="*/ 2 w 38"/>
                  <a:gd name="T21" fmla="*/ 16 h 60"/>
                  <a:gd name="T22" fmla="*/ 0 w 38"/>
                  <a:gd name="T23" fmla="*/ 14 h 60"/>
                  <a:gd name="T24" fmla="*/ 6 w 38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60"/>
                  <a:gd name="T41" fmla="*/ 38 w 38"/>
                  <a:gd name="T42" fmla="*/ 60 h 6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60">
                    <a:moveTo>
                      <a:pt x="6" y="0"/>
                    </a:moveTo>
                    <a:lnTo>
                      <a:pt x="38" y="0"/>
                    </a:lnTo>
                    <a:lnTo>
                      <a:pt x="38" y="4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30" y="8"/>
                    </a:lnTo>
                    <a:lnTo>
                      <a:pt x="14" y="8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88" name="Freeform 80"/>
              <p:cNvSpPr>
                <a:spLocks noEditPoints="1"/>
              </p:cNvSpPr>
              <p:nvPr/>
            </p:nvSpPr>
            <p:spPr bwMode="auto">
              <a:xfrm>
                <a:off x="2682" y="2354"/>
                <a:ext cx="34" cy="60"/>
              </a:xfrm>
              <a:custGeom>
                <a:avLst/>
                <a:gdLst>
                  <a:gd name="T0" fmla="*/ 6 w 34"/>
                  <a:gd name="T1" fmla="*/ 24 h 60"/>
                  <a:gd name="T2" fmla="*/ 2 w 34"/>
                  <a:gd name="T3" fmla="*/ 18 h 60"/>
                  <a:gd name="T4" fmla="*/ 2 w 34"/>
                  <a:gd name="T5" fmla="*/ 8 h 60"/>
                  <a:gd name="T6" fmla="*/ 12 w 34"/>
                  <a:gd name="T7" fmla="*/ 0 h 60"/>
                  <a:gd name="T8" fmla="*/ 24 w 34"/>
                  <a:gd name="T9" fmla="*/ 0 h 60"/>
                  <a:gd name="T10" fmla="*/ 32 w 34"/>
                  <a:gd name="T11" fmla="*/ 8 h 60"/>
                  <a:gd name="T12" fmla="*/ 32 w 34"/>
                  <a:gd name="T13" fmla="*/ 16 h 60"/>
                  <a:gd name="T14" fmla="*/ 28 w 34"/>
                  <a:gd name="T15" fmla="*/ 22 h 60"/>
                  <a:gd name="T16" fmla="*/ 28 w 34"/>
                  <a:gd name="T17" fmla="*/ 32 h 60"/>
                  <a:gd name="T18" fmla="*/ 34 w 34"/>
                  <a:gd name="T19" fmla="*/ 40 h 60"/>
                  <a:gd name="T20" fmla="*/ 34 w 34"/>
                  <a:gd name="T21" fmla="*/ 52 h 60"/>
                  <a:gd name="T22" fmla="*/ 24 w 34"/>
                  <a:gd name="T23" fmla="*/ 60 h 60"/>
                  <a:gd name="T24" fmla="*/ 12 w 34"/>
                  <a:gd name="T25" fmla="*/ 60 h 60"/>
                  <a:gd name="T26" fmla="*/ 4 w 34"/>
                  <a:gd name="T27" fmla="*/ 56 h 60"/>
                  <a:gd name="T28" fmla="*/ 0 w 34"/>
                  <a:gd name="T29" fmla="*/ 46 h 60"/>
                  <a:gd name="T30" fmla="*/ 4 w 34"/>
                  <a:gd name="T31" fmla="*/ 38 h 60"/>
                  <a:gd name="T32" fmla="*/ 12 w 34"/>
                  <a:gd name="T33" fmla="*/ 30 h 60"/>
                  <a:gd name="T34" fmla="*/ 22 w 34"/>
                  <a:gd name="T35" fmla="*/ 22 h 60"/>
                  <a:gd name="T36" fmla="*/ 24 w 34"/>
                  <a:gd name="T37" fmla="*/ 16 h 60"/>
                  <a:gd name="T38" fmla="*/ 24 w 34"/>
                  <a:gd name="T39" fmla="*/ 8 h 60"/>
                  <a:gd name="T40" fmla="*/ 20 w 34"/>
                  <a:gd name="T41" fmla="*/ 4 h 60"/>
                  <a:gd name="T42" fmla="*/ 14 w 34"/>
                  <a:gd name="T43" fmla="*/ 4 h 60"/>
                  <a:gd name="T44" fmla="*/ 10 w 34"/>
                  <a:gd name="T45" fmla="*/ 8 h 60"/>
                  <a:gd name="T46" fmla="*/ 10 w 34"/>
                  <a:gd name="T47" fmla="*/ 14 h 60"/>
                  <a:gd name="T48" fmla="*/ 12 w 34"/>
                  <a:gd name="T49" fmla="*/ 18 h 60"/>
                  <a:gd name="T50" fmla="*/ 18 w 34"/>
                  <a:gd name="T51" fmla="*/ 26 h 60"/>
                  <a:gd name="T52" fmla="*/ 12 w 34"/>
                  <a:gd name="T53" fmla="*/ 34 h 60"/>
                  <a:gd name="T54" fmla="*/ 10 w 34"/>
                  <a:gd name="T55" fmla="*/ 42 h 60"/>
                  <a:gd name="T56" fmla="*/ 10 w 34"/>
                  <a:gd name="T57" fmla="*/ 50 h 60"/>
                  <a:gd name="T58" fmla="*/ 14 w 34"/>
                  <a:gd name="T59" fmla="*/ 56 h 60"/>
                  <a:gd name="T60" fmla="*/ 22 w 34"/>
                  <a:gd name="T61" fmla="*/ 56 h 60"/>
                  <a:gd name="T62" fmla="*/ 26 w 34"/>
                  <a:gd name="T63" fmla="*/ 52 h 60"/>
                  <a:gd name="T64" fmla="*/ 26 w 34"/>
                  <a:gd name="T65" fmla="*/ 46 h 60"/>
                  <a:gd name="T66" fmla="*/ 22 w 34"/>
                  <a:gd name="T67" fmla="*/ 40 h 60"/>
                  <a:gd name="T68" fmla="*/ 14 w 34"/>
                  <a:gd name="T69" fmla="*/ 32 h 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"/>
                  <a:gd name="T106" fmla="*/ 0 h 60"/>
                  <a:gd name="T107" fmla="*/ 34 w 34"/>
                  <a:gd name="T108" fmla="*/ 60 h 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" h="60">
                    <a:moveTo>
                      <a:pt x="12" y="30"/>
                    </a:moveTo>
                    <a:lnTo>
                      <a:pt x="6" y="24"/>
                    </a:lnTo>
                    <a:lnTo>
                      <a:pt x="4" y="20"/>
                    </a:lnTo>
                    <a:lnTo>
                      <a:pt x="2" y="18"/>
                    </a:lnTo>
                    <a:lnTo>
                      <a:pt x="2" y="14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4"/>
                    </a:lnTo>
                    <a:lnTo>
                      <a:pt x="32" y="8"/>
                    </a:lnTo>
                    <a:lnTo>
                      <a:pt x="34" y="12"/>
                    </a:lnTo>
                    <a:lnTo>
                      <a:pt x="32" y="16"/>
                    </a:lnTo>
                    <a:lnTo>
                      <a:pt x="30" y="20"/>
                    </a:lnTo>
                    <a:lnTo>
                      <a:pt x="28" y="22"/>
                    </a:lnTo>
                    <a:lnTo>
                      <a:pt x="20" y="28"/>
                    </a:lnTo>
                    <a:lnTo>
                      <a:pt x="28" y="32"/>
                    </a:lnTo>
                    <a:lnTo>
                      <a:pt x="32" y="36"/>
                    </a:lnTo>
                    <a:lnTo>
                      <a:pt x="34" y="40"/>
                    </a:lnTo>
                    <a:lnTo>
                      <a:pt x="34" y="46"/>
                    </a:lnTo>
                    <a:lnTo>
                      <a:pt x="34" y="52"/>
                    </a:lnTo>
                    <a:lnTo>
                      <a:pt x="30" y="56"/>
                    </a:lnTo>
                    <a:lnTo>
                      <a:pt x="24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8"/>
                    </a:lnTo>
                    <a:lnTo>
                      <a:pt x="4" y="56"/>
                    </a:lnTo>
                    <a:lnTo>
                      <a:pt x="2" y="50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8"/>
                    </a:lnTo>
                    <a:lnTo>
                      <a:pt x="6" y="34"/>
                    </a:lnTo>
                    <a:lnTo>
                      <a:pt x="12" y="30"/>
                    </a:lnTo>
                    <a:close/>
                    <a:moveTo>
                      <a:pt x="18" y="26"/>
                    </a:moveTo>
                    <a:lnTo>
                      <a:pt x="22" y="22"/>
                    </a:lnTo>
                    <a:lnTo>
                      <a:pt x="24" y="18"/>
                    </a:lnTo>
                    <a:lnTo>
                      <a:pt x="24" y="16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4" y="6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0" y="8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10" y="16"/>
                    </a:lnTo>
                    <a:lnTo>
                      <a:pt x="12" y="18"/>
                    </a:lnTo>
                    <a:lnTo>
                      <a:pt x="14" y="20"/>
                    </a:lnTo>
                    <a:lnTo>
                      <a:pt x="18" y="26"/>
                    </a:lnTo>
                    <a:close/>
                    <a:moveTo>
                      <a:pt x="14" y="32"/>
                    </a:moveTo>
                    <a:lnTo>
                      <a:pt x="12" y="34"/>
                    </a:lnTo>
                    <a:lnTo>
                      <a:pt x="10" y="38"/>
                    </a:lnTo>
                    <a:lnTo>
                      <a:pt x="10" y="42"/>
                    </a:lnTo>
                    <a:lnTo>
                      <a:pt x="8" y="46"/>
                    </a:lnTo>
                    <a:lnTo>
                      <a:pt x="10" y="50"/>
                    </a:lnTo>
                    <a:lnTo>
                      <a:pt x="12" y="54"/>
                    </a:lnTo>
                    <a:lnTo>
                      <a:pt x="14" y="56"/>
                    </a:lnTo>
                    <a:lnTo>
                      <a:pt x="18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52"/>
                    </a:lnTo>
                    <a:lnTo>
                      <a:pt x="26" y="48"/>
                    </a:lnTo>
                    <a:lnTo>
                      <a:pt x="26" y="46"/>
                    </a:lnTo>
                    <a:lnTo>
                      <a:pt x="24" y="44"/>
                    </a:lnTo>
                    <a:lnTo>
                      <a:pt x="22" y="40"/>
                    </a:lnTo>
                    <a:lnTo>
                      <a:pt x="18" y="36"/>
                    </a:lnTo>
                    <a:lnTo>
                      <a:pt x="14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89" name="Freeform 81"/>
              <p:cNvSpPr>
                <a:spLocks noEditPoints="1"/>
              </p:cNvSpPr>
              <p:nvPr/>
            </p:nvSpPr>
            <p:spPr bwMode="auto">
              <a:xfrm>
                <a:off x="2724" y="2354"/>
                <a:ext cx="38" cy="60"/>
              </a:xfrm>
              <a:custGeom>
                <a:avLst/>
                <a:gdLst>
                  <a:gd name="T0" fmla="*/ 36 w 38"/>
                  <a:gd name="T1" fmla="*/ 0 h 60"/>
                  <a:gd name="T2" fmla="*/ 36 w 38"/>
                  <a:gd name="T3" fmla="*/ 2 h 60"/>
                  <a:gd name="T4" fmla="*/ 30 w 38"/>
                  <a:gd name="T5" fmla="*/ 2 h 60"/>
                  <a:gd name="T6" fmla="*/ 26 w 38"/>
                  <a:gd name="T7" fmla="*/ 4 h 60"/>
                  <a:gd name="T8" fmla="*/ 24 w 38"/>
                  <a:gd name="T9" fmla="*/ 6 h 60"/>
                  <a:gd name="T10" fmla="*/ 20 w 38"/>
                  <a:gd name="T11" fmla="*/ 10 h 60"/>
                  <a:gd name="T12" fmla="*/ 16 w 38"/>
                  <a:gd name="T13" fmla="*/ 12 h 60"/>
                  <a:gd name="T14" fmla="*/ 14 w 38"/>
                  <a:gd name="T15" fmla="*/ 16 h 60"/>
                  <a:gd name="T16" fmla="*/ 12 w 38"/>
                  <a:gd name="T17" fmla="*/ 22 h 60"/>
                  <a:gd name="T18" fmla="*/ 10 w 38"/>
                  <a:gd name="T19" fmla="*/ 26 h 60"/>
                  <a:gd name="T20" fmla="*/ 16 w 38"/>
                  <a:gd name="T21" fmla="*/ 24 h 60"/>
                  <a:gd name="T22" fmla="*/ 22 w 38"/>
                  <a:gd name="T23" fmla="*/ 22 h 60"/>
                  <a:gd name="T24" fmla="*/ 28 w 38"/>
                  <a:gd name="T25" fmla="*/ 24 h 60"/>
                  <a:gd name="T26" fmla="*/ 32 w 38"/>
                  <a:gd name="T27" fmla="*/ 28 h 60"/>
                  <a:gd name="T28" fmla="*/ 36 w 38"/>
                  <a:gd name="T29" fmla="*/ 32 h 60"/>
                  <a:gd name="T30" fmla="*/ 38 w 38"/>
                  <a:gd name="T31" fmla="*/ 40 h 60"/>
                  <a:gd name="T32" fmla="*/ 36 w 38"/>
                  <a:gd name="T33" fmla="*/ 46 h 60"/>
                  <a:gd name="T34" fmla="*/ 32 w 38"/>
                  <a:gd name="T35" fmla="*/ 52 h 60"/>
                  <a:gd name="T36" fmla="*/ 28 w 38"/>
                  <a:gd name="T37" fmla="*/ 56 h 60"/>
                  <a:gd name="T38" fmla="*/ 24 w 38"/>
                  <a:gd name="T39" fmla="*/ 60 h 60"/>
                  <a:gd name="T40" fmla="*/ 18 w 38"/>
                  <a:gd name="T41" fmla="*/ 60 h 60"/>
                  <a:gd name="T42" fmla="*/ 14 w 38"/>
                  <a:gd name="T43" fmla="*/ 60 h 60"/>
                  <a:gd name="T44" fmla="*/ 8 w 38"/>
                  <a:gd name="T45" fmla="*/ 56 h 60"/>
                  <a:gd name="T46" fmla="*/ 4 w 38"/>
                  <a:gd name="T47" fmla="*/ 50 h 60"/>
                  <a:gd name="T48" fmla="*/ 2 w 38"/>
                  <a:gd name="T49" fmla="*/ 44 h 60"/>
                  <a:gd name="T50" fmla="*/ 0 w 38"/>
                  <a:gd name="T51" fmla="*/ 36 h 60"/>
                  <a:gd name="T52" fmla="*/ 2 w 38"/>
                  <a:gd name="T53" fmla="*/ 28 h 60"/>
                  <a:gd name="T54" fmla="*/ 4 w 38"/>
                  <a:gd name="T55" fmla="*/ 22 h 60"/>
                  <a:gd name="T56" fmla="*/ 8 w 38"/>
                  <a:gd name="T57" fmla="*/ 14 h 60"/>
                  <a:gd name="T58" fmla="*/ 12 w 38"/>
                  <a:gd name="T59" fmla="*/ 10 h 60"/>
                  <a:gd name="T60" fmla="*/ 18 w 38"/>
                  <a:gd name="T61" fmla="*/ 4 h 60"/>
                  <a:gd name="T62" fmla="*/ 24 w 38"/>
                  <a:gd name="T63" fmla="*/ 2 h 60"/>
                  <a:gd name="T64" fmla="*/ 28 w 38"/>
                  <a:gd name="T65" fmla="*/ 0 h 60"/>
                  <a:gd name="T66" fmla="*/ 34 w 38"/>
                  <a:gd name="T67" fmla="*/ 0 h 60"/>
                  <a:gd name="T68" fmla="*/ 36 w 38"/>
                  <a:gd name="T69" fmla="*/ 0 h 60"/>
                  <a:gd name="T70" fmla="*/ 10 w 38"/>
                  <a:gd name="T71" fmla="*/ 30 h 60"/>
                  <a:gd name="T72" fmla="*/ 8 w 38"/>
                  <a:gd name="T73" fmla="*/ 36 h 60"/>
                  <a:gd name="T74" fmla="*/ 8 w 38"/>
                  <a:gd name="T75" fmla="*/ 40 h 60"/>
                  <a:gd name="T76" fmla="*/ 10 w 38"/>
                  <a:gd name="T77" fmla="*/ 44 h 60"/>
                  <a:gd name="T78" fmla="*/ 10 w 38"/>
                  <a:gd name="T79" fmla="*/ 48 h 60"/>
                  <a:gd name="T80" fmla="*/ 12 w 38"/>
                  <a:gd name="T81" fmla="*/ 52 h 60"/>
                  <a:gd name="T82" fmla="*/ 14 w 38"/>
                  <a:gd name="T83" fmla="*/ 56 h 60"/>
                  <a:gd name="T84" fmla="*/ 16 w 38"/>
                  <a:gd name="T85" fmla="*/ 56 h 60"/>
                  <a:gd name="T86" fmla="*/ 20 w 38"/>
                  <a:gd name="T87" fmla="*/ 58 h 60"/>
                  <a:gd name="T88" fmla="*/ 24 w 38"/>
                  <a:gd name="T89" fmla="*/ 56 h 60"/>
                  <a:gd name="T90" fmla="*/ 26 w 38"/>
                  <a:gd name="T91" fmla="*/ 54 h 60"/>
                  <a:gd name="T92" fmla="*/ 28 w 38"/>
                  <a:gd name="T93" fmla="*/ 50 h 60"/>
                  <a:gd name="T94" fmla="*/ 28 w 38"/>
                  <a:gd name="T95" fmla="*/ 44 h 60"/>
                  <a:gd name="T96" fmla="*/ 28 w 38"/>
                  <a:gd name="T97" fmla="*/ 38 h 60"/>
                  <a:gd name="T98" fmla="*/ 26 w 38"/>
                  <a:gd name="T99" fmla="*/ 32 h 60"/>
                  <a:gd name="T100" fmla="*/ 22 w 38"/>
                  <a:gd name="T101" fmla="*/ 28 h 60"/>
                  <a:gd name="T102" fmla="*/ 18 w 38"/>
                  <a:gd name="T103" fmla="*/ 26 h 60"/>
                  <a:gd name="T104" fmla="*/ 16 w 38"/>
                  <a:gd name="T105" fmla="*/ 26 h 60"/>
                  <a:gd name="T106" fmla="*/ 14 w 38"/>
                  <a:gd name="T107" fmla="*/ 28 h 60"/>
                  <a:gd name="T108" fmla="*/ 12 w 38"/>
                  <a:gd name="T109" fmla="*/ 28 h 60"/>
                  <a:gd name="T110" fmla="*/ 10 w 38"/>
                  <a:gd name="T111" fmla="*/ 30 h 6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8"/>
                  <a:gd name="T169" fmla="*/ 0 h 60"/>
                  <a:gd name="T170" fmla="*/ 38 w 38"/>
                  <a:gd name="T171" fmla="*/ 60 h 6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8" h="60">
                    <a:moveTo>
                      <a:pt x="36" y="0"/>
                    </a:moveTo>
                    <a:lnTo>
                      <a:pt x="36" y="2"/>
                    </a:lnTo>
                    <a:lnTo>
                      <a:pt x="30" y="2"/>
                    </a:lnTo>
                    <a:lnTo>
                      <a:pt x="26" y="4"/>
                    </a:lnTo>
                    <a:lnTo>
                      <a:pt x="24" y="6"/>
                    </a:lnTo>
                    <a:lnTo>
                      <a:pt x="20" y="10"/>
                    </a:lnTo>
                    <a:lnTo>
                      <a:pt x="16" y="12"/>
                    </a:lnTo>
                    <a:lnTo>
                      <a:pt x="14" y="16"/>
                    </a:lnTo>
                    <a:lnTo>
                      <a:pt x="12" y="22"/>
                    </a:lnTo>
                    <a:lnTo>
                      <a:pt x="10" y="26"/>
                    </a:lnTo>
                    <a:lnTo>
                      <a:pt x="16" y="24"/>
                    </a:lnTo>
                    <a:lnTo>
                      <a:pt x="22" y="22"/>
                    </a:lnTo>
                    <a:lnTo>
                      <a:pt x="28" y="24"/>
                    </a:lnTo>
                    <a:lnTo>
                      <a:pt x="32" y="28"/>
                    </a:lnTo>
                    <a:lnTo>
                      <a:pt x="36" y="32"/>
                    </a:lnTo>
                    <a:lnTo>
                      <a:pt x="38" y="40"/>
                    </a:lnTo>
                    <a:lnTo>
                      <a:pt x="36" y="46"/>
                    </a:lnTo>
                    <a:lnTo>
                      <a:pt x="32" y="52"/>
                    </a:lnTo>
                    <a:lnTo>
                      <a:pt x="28" y="56"/>
                    </a:lnTo>
                    <a:lnTo>
                      <a:pt x="24" y="60"/>
                    </a:lnTo>
                    <a:lnTo>
                      <a:pt x="18" y="60"/>
                    </a:lnTo>
                    <a:lnTo>
                      <a:pt x="14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2" y="44"/>
                    </a:lnTo>
                    <a:lnTo>
                      <a:pt x="0" y="36"/>
                    </a:lnTo>
                    <a:lnTo>
                      <a:pt x="2" y="28"/>
                    </a:lnTo>
                    <a:lnTo>
                      <a:pt x="4" y="22"/>
                    </a:lnTo>
                    <a:lnTo>
                      <a:pt x="8" y="14"/>
                    </a:lnTo>
                    <a:lnTo>
                      <a:pt x="12" y="10"/>
                    </a:lnTo>
                    <a:lnTo>
                      <a:pt x="18" y="4"/>
                    </a:lnTo>
                    <a:lnTo>
                      <a:pt x="24" y="2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36" y="0"/>
                    </a:lnTo>
                    <a:close/>
                    <a:moveTo>
                      <a:pt x="10" y="30"/>
                    </a:moveTo>
                    <a:lnTo>
                      <a:pt x="8" y="36"/>
                    </a:lnTo>
                    <a:lnTo>
                      <a:pt x="8" y="40"/>
                    </a:lnTo>
                    <a:lnTo>
                      <a:pt x="10" y="44"/>
                    </a:lnTo>
                    <a:lnTo>
                      <a:pt x="10" y="48"/>
                    </a:lnTo>
                    <a:lnTo>
                      <a:pt x="12" y="52"/>
                    </a:lnTo>
                    <a:lnTo>
                      <a:pt x="14" y="56"/>
                    </a:lnTo>
                    <a:lnTo>
                      <a:pt x="16" y="56"/>
                    </a:lnTo>
                    <a:lnTo>
                      <a:pt x="20" y="58"/>
                    </a:lnTo>
                    <a:lnTo>
                      <a:pt x="24" y="56"/>
                    </a:lnTo>
                    <a:lnTo>
                      <a:pt x="26" y="54"/>
                    </a:lnTo>
                    <a:lnTo>
                      <a:pt x="28" y="50"/>
                    </a:lnTo>
                    <a:lnTo>
                      <a:pt x="28" y="44"/>
                    </a:lnTo>
                    <a:lnTo>
                      <a:pt x="28" y="38"/>
                    </a:lnTo>
                    <a:lnTo>
                      <a:pt x="26" y="32"/>
                    </a:lnTo>
                    <a:lnTo>
                      <a:pt x="22" y="28"/>
                    </a:lnTo>
                    <a:lnTo>
                      <a:pt x="18" y="26"/>
                    </a:lnTo>
                    <a:lnTo>
                      <a:pt x="16" y="26"/>
                    </a:lnTo>
                    <a:lnTo>
                      <a:pt x="14" y="28"/>
                    </a:lnTo>
                    <a:lnTo>
                      <a:pt x="12" y="28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90" name="Rectangle 82"/>
              <p:cNvSpPr>
                <a:spLocks noChangeArrowheads="1"/>
              </p:cNvSpPr>
              <p:nvPr/>
            </p:nvSpPr>
            <p:spPr bwMode="auto">
              <a:xfrm>
                <a:off x="2784" y="2336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91" name="Freeform 83"/>
              <p:cNvSpPr>
                <a:spLocks noEditPoints="1"/>
              </p:cNvSpPr>
              <p:nvPr/>
            </p:nvSpPr>
            <p:spPr bwMode="auto">
              <a:xfrm>
                <a:off x="2932" y="2354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2 w 36"/>
                  <a:gd name="T3" fmla="*/ 22 h 60"/>
                  <a:gd name="T4" fmla="*/ 4 w 36"/>
                  <a:gd name="T5" fmla="*/ 14 h 60"/>
                  <a:gd name="T6" fmla="*/ 6 w 36"/>
                  <a:gd name="T7" fmla="*/ 8 h 60"/>
                  <a:gd name="T8" fmla="*/ 12 w 36"/>
                  <a:gd name="T9" fmla="*/ 2 h 60"/>
                  <a:gd name="T10" fmla="*/ 14 w 36"/>
                  <a:gd name="T11" fmla="*/ 0 h 60"/>
                  <a:gd name="T12" fmla="*/ 18 w 36"/>
                  <a:gd name="T13" fmla="*/ 0 h 60"/>
                  <a:gd name="T14" fmla="*/ 24 w 36"/>
                  <a:gd name="T15" fmla="*/ 0 h 60"/>
                  <a:gd name="T16" fmla="*/ 26 w 36"/>
                  <a:gd name="T17" fmla="*/ 2 h 60"/>
                  <a:gd name="T18" fmla="*/ 30 w 36"/>
                  <a:gd name="T19" fmla="*/ 6 h 60"/>
                  <a:gd name="T20" fmla="*/ 34 w 36"/>
                  <a:gd name="T21" fmla="*/ 14 h 60"/>
                  <a:gd name="T22" fmla="*/ 36 w 36"/>
                  <a:gd name="T23" fmla="*/ 20 h 60"/>
                  <a:gd name="T24" fmla="*/ 36 w 36"/>
                  <a:gd name="T25" fmla="*/ 30 h 60"/>
                  <a:gd name="T26" fmla="*/ 36 w 36"/>
                  <a:gd name="T27" fmla="*/ 38 h 60"/>
                  <a:gd name="T28" fmla="*/ 34 w 36"/>
                  <a:gd name="T29" fmla="*/ 46 h 60"/>
                  <a:gd name="T30" fmla="*/ 30 w 36"/>
                  <a:gd name="T31" fmla="*/ 52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4 w 36"/>
                  <a:gd name="T39" fmla="*/ 60 h 60"/>
                  <a:gd name="T40" fmla="*/ 8 w 36"/>
                  <a:gd name="T41" fmla="*/ 56 h 60"/>
                  <a:gd name="T42" fmla="*/ 6 w 36"/>
                  <a:gd name="T43" fmla="*/ 50 h 60"/>
                  <a:gd name="T44" fmla="*/ 2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10 w 36"/>
                  <a:gd name="T51" fmla="*/ 42 h 60"/>
                  <a:gd name="T52" fmla="*/ 12 w 36"/>
                  <a:gd name="T53" fmla="*/ 52 h 60"/>
                  <a:gd name="T54" fmla="*/ 14 w 36"/>
                  <a:gd name="T55" fmla="*/ 54 h 60"/>
                  <a:gd name="T56" fmla="*/ 16 w 36"/>
                  <a:gd name="T57" fmla="*/ 56 h 60"/>
                  <a:gd name="T58" fmla="*/ 18 w 36"/>
                  <a:gd name="T59" fmla="*/ 58 h 60"/>
                  <a:gd name="T60" fmla="*/ 20 w 36"/>
                  <a:gd name="T61" fmla="*/ 56 h 60"/>
                  <a:gd name="T62" fmla="*/ 24 w 36"/>
                  <a:gd name="T63" fmla="*/ 56 h 60"/>
                  <a:gd name="T64" fmla="*/ 26 w 36"/>
                  <a:gd name="T65" fmla="*/ 52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18 h 60"/>
                  <a:gd name="T74" fmla="*/ 26 w 36"/>
                  <a:gd name="T75" fmla="*/ 12 h 60"/>
                  <a:gd name="T76" fmla="*/ 26 w 36"/>
                  <a:gd name="T77" fmla="*/ 6 h 60"/>
                  <a:gd name="T78" fmla="*/ 22 w 36"/>
                  <a:gd name="T79" fmla="*/ 4 h 60"/>
                  <a:gd name="T80" fmla="*/ 22 w 36"/>
                  <a:gd name="T81" fmla="*/ 4 h 60"/>
                  <a:gd name="T82" fmla="*/ 18 w 36"/>
                  <a:gd name="T83" fmla="*/ 2 h 60"/>
                  <a:gd name="T84" fmla="*/ 16 w 36"/>
                  <a:gd name="T85" fmla="*/ 4 h 60"/>
                  <a:gd name="T86" fmla="*/ 14 w 36"/>
                  <a:gd name="T87" fmla="*/ 6 h 60"/>
                  <a:gd name="T88" fmla="*/ 12 w 36"/>
                  <a:gd name="T89" fmla="*/ 10 h 60"/>
                  <a:gd name="T90" fmla="*/ 10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2" y="22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4" y="14"/>
                    </a:lnTo>
                    <a:lnTo>
                      <a:pt x="36" y="20"/>
                    </a:lnTo>
                    <a:lnTo>
                      <a:pt x="36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0" y="52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4" y="60"/>
                    </a:lnTo>
                    <a:lnTo>
                      <a:pt x="8" y="56"/>
                    </a:lnTo>
                    <a:lnTo>
                      <a:pt x="6" y="50"/>
                    </a:lnTo>
                    <a:lnTo>
                      <a:pt x="2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10" y="42"/>
                    </a:lnTo>
                    <a:lnTo>
                      <a:pt x="12" y="52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0" y="56"/>
                    </a:lnTo>
                    <a:lnTo>
                      <a:pt x="24" y="56"/>
                    </a:lnTo>
                    <a:lnTo>
                      <a:pt x="26" y="52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2"/>
                    </a:lnTo>
                    <a:lnTo>
                      <a:pt x="26" y="6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92" name="Rectangle 84"/>
              <p:cNvSpPr>
                <a:spLocks noChangeArrowheads="1"/>
              </p:cNvSpPr>
              <p:nvPr/>
            </p:nvSpPr>
            <p:spPr bwMode="auto">
              <a:xfrm>
                <a:off x="3080" y="2336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93" name="Freeform 85"/>
              <p:cNvSpPr>
                <a:spLocks noEditPoints="1"/>
              </p:cNvSpPr>
              <p:nvPr/>
            </p:nvSpPr>
            <p:spPr bwMode="auto">
              <a:xfrm>
                <a:off x="3226" y="2354"/>
                <a:ext cx="38" cy="60"/>
              </a:xfrm>
              <a:custGeom>
                <a:avLst/>
                <a:gdLst>
                  <a:gd name="T0" fmla="*/ 36 w 38"/>
                  <a:gd name="T1" fmla="*/ 0 h 60"/>
                  <a:gd name="T2" fmla="*/ 36 w 38"/>
                  <a:gd name="T3" fmla="*/ 2 h 60"/>
                  <a:gd name="T4" fmla="*/ 32 w 38"/>
                  <a:gd name="T5" fmla="*/ 2 h 60"/>
                  <a:gd name="T6" fmla="*/ 28 w 38"/>
                  <a:gd name="T7" fmla="*/ 4 h 60"/>
                  <a:gd name="T8" fmla="*/ 24 w 38"/>
                  <a:gd name="T9" fmla="*/ 6 h 60"/>
                  <a:gd name="T10" fmla="*/ 20 w 38"/>
                  <a:gd name="T11" fmla="*/ 10 h 60"/>
                  <a:gd name="T12" fmla="*/ 18 w 38"/>
                  <a:gd name="T13" fmla="*/ 12 h 60"/>
                  <a:gd name="T14" fmla="*/ 14 w 38"/>
                  <a:gd name="T15" fmla="*/ 16 h 60"/>
                  <a:gd name="T16" fmla="*/ 12 w 38"/>
                  <a:gd name="T17" fmla="*/ 22 h 60"/>
                  <a:gd name="T18" fmla="*/ 10 w 38"/>
                  <a:gd name="T19" fmla="*/ 26 h 60"/>
                  <a:gd name="T20" fmla="*/ 16 w 38"/>
                  <a:gd name="T21" fmla="*/ 24 h 60"/>
                  <a:gd name="T22" fmla="*/ 22 w 38"/>
                  <a:gd name="T23" fmla="*/ 22 h 60"/>
                  <a:gd name="T24" fmla="*/ 28 w 38"/>
                  <a:gd name="T25" fmla="*/ 24 h 60"/>
                  <a:gd name="T26" fmla="*/ 34 w 38"/>
                  <a:gd name="T27" fmla="*/ 28 h 60"/>
                  <a:gd name="T28" fmla="*/ 36 w 38"/>
                  <a:gd name="T29" fmla="*/ 32 h 60"/>
                  <a:gd name="T30" fmla="*/ 38 w 38"/>
                  <a:gd name="T31" fmla="*/ 40 h 60"/>
                  <a:gd name="T32" fmla="*/ 36 w 38"/>
                  <a:gd name="T33" fmla="*/ 46 h 60"/>
                  <a:gd name="T34" fmla="*/ 32 w 38"/>
                  <a:gd name="T35" fmla="*/ 52 h 60"/>
                  <a:gd name="T36" fmla="*/ 30 w 38"/>
                  <a:gd name="T37" fmla="*/ 56 h 60"/>
                  <a:gd name="T38" fmla="*/ 24 w 38"/>
                  <a:gd name="T39" fmla="*/ 60 h 60"/>
                  <a:gd name="T40" fmla="*/ 18 w 38"/>
                  <a:gd name="T41" fmla="*/ 60 h 60"/>
                  <a:gd name="T42" fmla="*/ 14 w 38"/>
                  <a:gd name="T43" fmla="*/ 60 h 60"/>
                  <a:gd name="T44" fmla="*/ 8 w 38"/>
                  <a:gd name="T45" fmla="*/ 56 h 60"/>
                  <a:gd name="T46" fmla="*/ 4 w 38"/>
                  <a:gd name="T47" fmla="*/ 50 h 60"/>
                  <a:gd name="T48" fmla="*/ 2 w 38"/>
                  <a:gd name="T49" fmla="*/ 44 h 60"/>
                  <a:gd name="T50" fmla="*/ 0 w 38"/>
                  <a:gd name="T51" fmla="*/ 36 h 60"/>
                  <a:gd name="T52" fmla="*/ 2 w 38"/>
                  <a:gd name="T53" fmla="*/ 28 h 60"/>
                  <a:gd name="T54" fmla="*/ 4 w 38"/>
                  <a:gd name="T55" fmla="*/ 22 h 60"/>
                  <a:gd name="T56" fmla="*/ 8 w 38"/>
                  <a:gd name="T57" fmla="*/ 14 h 60"/>
                  <a:gd name="T58" fmla="*/ 12 w 38"/>
                  <a:gd name="T59" fmla="*/ 10 h 60"/>
                  <a:gd name="T60" fmla="*/ 18 w 38"/>
                  <a:gd name="T61" fmla="*/ 4 h 60"/>
                  <a:gd name="T62" fmla="*/ 24 w 38"/>
                  <a:gd name="T63" fmla="*/ 2 h 60"/>
                  <a:gd name="T64" fmla="*/ 30 w 38"/>
                  <a:gd name="T65" fmla="*/ 0 h 60"/>
                  <a:gd name="T66" fmla="*/ 34 w 38"/>
                  <a:gd name="T67" fmla="*/ 0 h 60"/>
                  <a:gd name="T68" fmla="*/ 36 w 38"/>
                  <a:gd name="T69" fmla="*/ 0 h 60"/>
                  <a:gd name="T70" fmla="*/ 10 w 38"/>
                  <a:gd name="T71" fmla="*/ 30 h 60"/>
                  <a:gd name="T72" fmla="*/ 10 w 38"/>
                  <a:gd name="T73" fmla="*/ 36 h 60"/>
                  <a:gd name="T74" fmla="*/ 10 w 38"/>
                  <a:gd name="T75" fmla="*/ 40 h 60"/>
                  <a:gd name="T76" fmla="*/ 10 w 38"/>
                  <a:gd name="T77" fmla="*/ 44 h 60"/>
                  <a:gd name="T78" fmla="*/ 10 w 38"/>
                  <a:gd name="T79" fmla="*/ 48 h 60"/>
                  <a:gd name="T80" fmla="*/ 12 w 38"/>
                  <a:gd name="T81" fmla="*/ 52 h 60"/>
                  <a:gd name="T82" fmla="*/ 14 w 38"/>
                  <a:gd name="T83" fmla="*/ 56 h 60"/>
                  <a:gd name="T84" fmla="*/ 18 w 38"/>
                  <a:gd name="T85" fmla="*/ 56 h 60"/>
                  <a:gd name="T86" fmla="*/ 20 w 38"/>
                  <a:gd name="T87" fmla="*/ 58 h 60"/>
                  <a:gd name="T88" fmla="*/ 24 w 38"/>
                  <a:gd name="T89" fmla="*/ 56 h 60"/>
                  <a:gd name="T90" fmla="*/ 26 w 38"/>
                  <a:gd name="T91" fmla="*/ 54 h 60"/>
                  <a:gd name="T92" fmla="*/ 28 w 38"/>
                  <a:gd name="T93" fmla="*/ 50 h 60"/>
                  <a:gd name="T94" fmla="*/ 30 w 38"/>
                  <a:gd name="T95" fmla="*/ 44 h 60"/>
                  <a:gd name="T96" fmla="*/ 28 w 38"/>
                  <a:gd name="T97" fmla="*/ 38 h 60"/>
                  <a:gd name="T98" fmla="*/ 26 w 38"/>
                  <a:gd name="T99" fmla="*/ 32 h 60"/>
                  <a:gd name="T100" fmla="*/ 24 w 38"/>
                  <a:gd name="T101" fmla="*/ 28 h 60"/>
                  <a:gd name="T102" fmla="*/ 18 w 38"/>
                  <a:gd name="T103" fmla="*/ 26 h 60"/>
                  <a:gd name="T104" fmla="*/ 16 w 38"/>
                  <a:gd name="T105" fmla="*/ 26 h 60"/>
                  <a:gd name="T106" fmla="*/ 16 w 38"/>
                  <a:gd name="T107" fmla="*/ 28 h 60"/>
                  <a:gd name="T108" fmla="*/ 14 w 38"/>
                  <a:gd name="T109" fmla="*/ 28 h 60"/>
                  <a:gd name="T110" fmla="*/ 10 w 38"/>
                  <a:gd name="T111" fmla="*/ 30 h 6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8"/>
                  <a:gd name="T169" fmla="*/ 0 h 60"/>
                  <a:gd name="T170" fmla="*/ 38 w 38"/>
                  <a:gd name="T171" fmla="*/ 60 h 6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8" h="60">
                    <a:moveTo>
                      <a:pt x="36" y="0"/>
                    </a:moveTo>
                    <a:lnTo>
                      <a:pt x="36" y="2"/>
                    </a:lnTo>
                    <a:lnTo>
                      <a:pt x="32" y="2"/>
                    </a:lnTo>
                    <a:lnTo>
                      <a:pt x="28" y="4"/>
                    </a:lnTo>
                    <a:lnTo>
                      <a:pt x="24" y="6"/>
                    </a:lnTo>
                    <a:lnTo>
                      <a:pt x="20" y="10"/>
                    </a:lnTo>
                    <a:lnTo>
                      <a:pt x="18" y="12"/>
                    </a:lnTo>
                    <a:lnTo>
                      <a:pt x="14" y="16"/>
                    </a:lnTo>
                    <a:lnTo>
                      <a:pt x="12" y="22"/>
                    </a:lnTo>
                    <a:lnTo>
                      <a:pt x="10" y="26"/>
                    </a:lnTo>
                    <a:lnTo>
                      <a:pt x="16" y="24"/>
                    </a:lnTo>
                    <a:lnTo>
                      <a:pt x="22" y="22"/>
                    </a:lnTo>
                    <a:lnTo>
                      <a:pt x="28" y="24"/>
                    </a:lnTo>
                    <a:lnTo>
                      <a:pt x="34" y="28"/>
                    </a:lnTo>
                    <a:lnTo>
                      <a:pt x="36" y="32"/>
                    </a:lnTo>
                    <a:lnTo>
                      <a:pt x="38" y="40"/>
                    </a:lnTo>
                    <a:lnTo>
                      <a:pt x="36" y="46"/>
                    </a:lnTo>
                    <a:lnTo>
                      <a:pt x="32" y="52"/>
                    </a:lnTo>
                    <a:lnTo>
                      <a:pt x="30" y="56"/>
                    </a:lnTo>
                    <a:lnTo>
                      <a:pt x="24" y="60"/>
                    </a:lnTo>
                    <a:lnTo>
                      <a:pt x="18" y="60"/>
                    </a:lnTo>
                    <a:lnTo>
                      <a:pt x="14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2" y="44"/>
                    </a:lnTo>
                    <a:lnTo>
                      <a:pt x="0" y="36"/>
                    </a:lnTo>
                    <a:lnTo>
                      <a:pt x="2" y="28"/>
                    </a:lnTo>
                    <a:lnTo>
                      <a:pt x="4" y="22"/>
                    </a:lnTo>
                    <a:lnTo>
                      <a:pt x="8" y="14"/>
                    </a:lnTo>
                    <a:lnTo>
                      <a:pt x="12" y="10"/>
                    </a:lnTo>
                    <a:lnTo>
                      <a:pt x="18" y="4"/>
                    </a:lnTo>
                    <a:lnTo>
                      <a:pt x="24" y="2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6" y="0"/>
                    </a:lnTo>
                    <a:close/>
                    <a:moveTo>
                      <a:pt x="10" y="30"/>
                    </a:moveTo>
                    <a:lnTo>
                      <a:pt x="10" y="36"/>
                    </a:lnTo>
                    <a:lnTo>
                      <a:pt x="10" y="40"/>
                    </a:lnTo>
                    <a:lnTo>
                      <a:pt x="10" y="44"/>
                    </a:lnTo>
                    <a:lnTo>
                      <a:pt x="10" y="48"/>
                    </a:lnTo>
                    <a:lnTo>
                      <a:pt x="12" y="52"/>
                    </a:lnTo>
                    <a:lnTo>
                      <a:pt x="14" y="56"/>
                    </a:lnTo>
                    <a:lnTo>
                      <a:pt x="18" y="56"/>
                    </a:lnTo>
                    <a:lnTo>
                      <a:pt x="20" y="58"/>
                    </a:lnTo>
                    <a:lnTo>
                      <a:pt x="24" y="56"/>
                    </a:lnTo>
                    <a:lnTo>
                      <a:pt x="26" y="54"/>
                    </a:lnTo>
                    <a:lnTo>
                      <a:pt x="28" y="50"/>
                    </a:lnTo>
                    <a:lnTo>
                      <a:pt x="30" y="44"/>
                    </a:lnTo>
                    <a:lnTo>
                      <a:pt x="28" y="38"/>
                    </a:lnTo>
                    <a:lnTo>
                      <a:pt x="26" y="32"/>
                    </a:lnTo>
                    <a:lnTo>
                      <a:pt x="24" y="28"/>
                    </a:lnTo>
                    <a:lnTo>
                      <a:pt x="18" y="26"/>
                    </a:lnTo>
                    <a:lnTo>
                      <a:pt x="16" y="26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94" name="Rectangle 86"/>
              <p:cNvSpPr>
                <a:spLocks noChangeArrowheads="1"/>
              </p:cNvSpPr>
              <p:nvPr/>
            </p:nvSpPr>
            <p:spPr bwMode="auto">
              <a:xfrm>
                <a:off x="3528" y="2336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95" name="Freeform 87"/>
              <p:cNvSpPr>
                <a:spLocks noEditPoints="1"/>
              </p:cNvSpPr>
              <p:nvPr/>
            </p:nvSpPr>
            <p:spPr bwMode="auto">
              <a:xfrm>
                <a:off x="3672" y="2354"/>
                <a:ext cx="34" cy="60"/>
              </a:xfrm>
              <a:custGeom>
                <a:avLst/>
                <a:gdLst>
                  <a:gd name="T0" fmla="*/ 6 w 34"/>
                  <a:gd name="T1" fmla="*/ 24 h 60"/>
                  <a:gd name="T2" fmla="*/ 2 w 34"/>
                  <a:gd name="T3" fmla="*/ 18 h 60"/>
                  <a:gd name="T4" fmla="*/ 2 w 34"/>
                  <a:gd name="T5" fmla="*/ 8 h 60"/>
                  <a:gd name="T6" fmla="*/ 12 w 34"/>
                  <a:gd name="T7" fmla="*/ 0 h 60"/>
                  <a:gd name="T8" fmla="*/ 24 w 34"/>
                  <a:gd name="T9" fmla="*/ 0 h 60"/>
                  <a:gd name="T10" fmla="*/ 32 w 34"/>
                  <a:gd name="T11" fmla="*/ 8 h 60"/>
                  <a:gd name="T12" fmla="*/ 34 w 34"/>
                  <a:gd name="T13" fmla="*/ 16 h 60"/>
                  <a:gd name="T14" fmla="*/ 28 w 34"/>
                  <a:gd name="T15" fmla="*/ 22 h 60"/>
                  <a:gd name="T16" fmla="*/ 28 w 34"/>
                  <a:gd name="T17" fmla="*/ 32 h 60"/>
                  <a:gd name="T18" fmla="*/ 34 w 34"/>
                  <a:gd name="T19" fmla="*/ 40 h 60"/>
                  <a:gd name="T20" fmla="*/ 34 w 34"/>
                  <a:gd name="T21" fmla="*/ 52 h 60"/>
                  <a:gd name="T22" fmla="*/ 24 w 34"/>
                  <a:gd name="T23" fmla="*/ 60 h 60"/>
                  <a:gd name="T24" fmla="*/ 12 w 34"/>
                  <a:gd name="T25" fmla="*/ 60 h 60"/>
                  <a:gd name="T26" fmla="*/ 4 w 34"/>
                  <a:gd name="T27" fmla="*/ 56 h 60"/>
                  <a:gd name="T28" fmla="*/ 0 w 34"/>
                  <a:gd name="T29" fmla="*/ 46 h 60"/>
                  <a:gd name="T30" fmla="*/ 4 w 34"/>
                  <a:gd name="T31" fmla="*/ 38 h 60"/>
                  <a:gd name="T32" fmla="*/ 12 w 34"/>
                  <a:gd name="T33" fmla="*/ 30 h 60"/>
                  <a:gd name="T34" fmla="*/ 22 w 34"/>
                  <a:gd name="T35" fmla="*/ 22 h 60"/>
                  <a:gd name="T36" fmla="*/ 26 w 34"/>
                  <a:gd name="T37" fmla="*/ 16 h 60"/>
                  <a:gd name="T38" fmla="*/ 24 w 34"/>
                  <a:gd name="T39" fmla="*/ 8 h 60"/>
                  <a:gd name="T40" fmla="*/ 20 w 34"/>
                  <a:gd name="T41" fmla="*/ 4 h 60"/>
                  <a:gd name="T42" fmla="*/ 14 w 34"/>
                  <a:gd name="T43" fmla="*/ 4 h 60"/>
                  <a:gd name="T44" fmla="*/ 10 w 34"/>
                  <a:gd name="T45" fmla="*/ 8 h 60"/>
                  <a:gd name="T46" fmla="*/ 10 w 34"/>
                  <a:gd name="T47" fmla="*/ 14 h 60"/>
                  <a:gd name="T48" fmla="*/ 12 w 34"/>
                  <a:gd name="T49" fmla="*/ 18 h 60"/>
                  <a:gd name="T50" fmla="*/ 20 w 34"/>
                  <a:gd name="T51" fmla="*/ 26 h 60"/>
                  <a:gd name="T52" fmla="*/ 12 w 34"/>
                  <a:gd name="T53" fmla="*/ 34 h 60"/>
                  <a:gd name="T54" fmla="*/ 10 w 34"/>
                  <a:gd name="T55" fmla="*/ 42 h 60"/>
                  <a:gd name="T56" fmla="*/ 10 w 34"/>
                  <a:gd name="T57" fmla="*/ 50 h 60"/>
                  <a:gd name="T58" fmla="*/ 14 w 34"/>
                  <a:gd name="T59" fmla="*/ 56 h 60"/>
                  <a:gd name="T60" fmla="*/ 22 w 34"/>
                  <a:gd name="T61" fmla="*/ 56 h 60"/>
                  <a:gd name="T62" fmla="*/ 26 w 34"/>
                  <a:gd name="T63" fmla="*/ 52 h 60"/>
                  <a:gd name="T64" fmla="*/ 26 w 34"/>
                  <a:gd name="T65" fmla="*/ 46 h 60"/>
                  <a:gd name="T66" fmla="*/ 22 w 34"/>
                  <a:gd name="T67" fmla="*/ 40 h 60"/>
                  <a:gd name="T68" fmla="*/ 14 w 34"/>
                  <a:gd name="T69" fmla="*/ 32 h 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"/>
                  <a:gd name="T106" fmla="*/ 0 h 60"/>
                  <a:gd name="T107" fmla="*/ 34 w 34"/>
                  <a:gd name="T108" fmla="*/ 60 h 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" h="60">
                    <a:moveTo>
                      <a:pt x="12" y="30"/>
                    </a:moveTo>
                    <a:lnTo>
                      <a:pt x="6" y="24"/>
                    </a:lnTo>
                    <a:lnTo>
                      <a:pt x="4" y="20"/>
                    </a:lnTo>
                    <a:lnTo>
                      <a:pt x="2" y="18"/>
                    </a:lnTo>
                    <a:lnTo>
                      <a:pt x="2" y="14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4"/>
                    </a:lnTo>
                    <a:lnTo>
                      <a:pt x="32" y="8"/>
                    </a:lnTo>
                    <a:lnTo>
                      <a:pt x="34" y="12"/>
                    </a:lnTo>
                    <a:lnTo>
                      <a:pt x="34" y="16"/>
                    </a:lnTo>
                    <a:lnTo>
                      <a:pt x="32" y="20"/>
                    </a:lnTo>
                    <a:lnTo>
                      <a:pt x="28" y="22"/>
                    </a:lnTo>
                    <a:lnTo>
                      <a:pt x="22" y="28"/>
                    </a:lnTo>
                    <a:lnTo>
                      <a:pt x="28" y="32"/>
                    </a:lnTo>
                    <a:lnTo>
                      <a:pt x="32" y="36"/>
                    </a:lnTo>
                    <a:lnTo>
                      <a:pt x="34" y="40"/>
                    </a:lnTo>
                    <a:lnTo>
                      <a:pt x="34" y="46"/>
                    </a:lnTo>
                    <a:lnTo>
                      <a:pt x="34" y="52"/>
                    </a:lnTo>
                    <a:lnTo>
                      <a:pt x="30" y="56"/>
                    </a:lnTo>
                    <a:lnTo>
                      <a:pt x="24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8"/>
                    </a:lnTo>
                    <a:lnTo>
                      <a:pt x="4" y="56"/>
                    </a:lnTo>
                    <a:lnTo>
                      <a:pt x="2" y="50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8"/>
                    </a:lnTo>
                    <a:lnTo>
                      <a:pt x="6" y="34"/>
                    </a:lnTo>
                    <a:lnTo>
                      <a:pt x="12" y="30"/>
                    </a:lnTo>
                    <a:close/>
                    <a:moveTo>
                      <a:pt x="20" y="26"/>
                    </a:moveTo>
                    <a:lnTo>
                      <a:pt x="22" y="22"/>
                    </a:lnTo>
                    <a:lnTo>
                      <a:pt x="24" y="18"/>
                    </a:lnTo>
                    <a:lnTo>
                      <a:pt x="26" y="16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4" y="6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0" y="8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10" y="16"/>
                    </a:lnTo>
                    <a:lnTo>
                      <a:pt x="12" y="18"/>
                    </a:lnTo>
                    <a:lnTo>
                      <a:pt x="14" y="20"/>
                    </a:lnTo>
                    <a:lnTo>
                      <a:pt x="20" y="26"/>
                    </a:lnTo>
                    <a:close/>
                    <a:moveTo>
                      <a:pt x="14" y="32"/>
                    </a:moveTo>
                    <a:lnTo>
                      <a:pt x="12" y="34"/>
                    </a:lnTo>
                    <a:lnTo>
                      <a:pt x="10" y="38"/>
                    </a:lnTo>
                    <a:lnTo>
                      <a:pt x="10" y="42"/>
                    </a:lnTo>
                    <a:lnTo>
                      <a:pt x="10" y="46"/>
                    </a:lnTo>
                    <a:lnTo>
                      <a:pt x="10" y="50"/>
                    </a:lnTo>
                    <a:lnTo>
                      <a:pt x="12" y="54"/>
                    </a:lnTo>
                    <a:lnTo>
                      <a:pt x="14" y="56"/>
                    </a:lnTo>
                    <a:lnTo>
                      <a:pt x="18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52"/>
                    </a:lnTo>
                    <a:lnTo>
                      <a:pt x="26" y="48"/>
                    </a:lnTo>
                    <a:lnTo>
                      <a:pt x="26" y="46"/>
                    </a:lnTo>
                    <a:lnTo>
                      <a:pt x="24" y="44"/>
                    </a:lnTo>
                    <a:lnTo>
                      <a:pt x="22" y="40"/>
                    </a:lnTo>
                    <a:lnTo>
                      <a:pt x="20" y="36"/>
                    </a:lnTo>
                    <a:lnTo>
                      <a:pt x="14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96" name="Rectangle 88"/>
              <p:cNvSpPr>
                <a:spLocks noChangeArrowheads="1"/>
              </p:cNvSpPr>
              <p:nvPr/>
            </p:nvSpPr>
            <p:spPr bwMode="auto">
              <a:xfrm>
                <a:off x="3848" y="2336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97" name="Freeform 89"/>
              <p:cNvSpPr>
                <a:spLocks noEditPoints="1"/>
              </p:cNvSpPr>
              <p:nvPr/>
            </p:nvSpPr>
            <p:spPr bwMode="auto">
              <a:xfrm>
                <a:off x="3994" y="2354"/>
                <a:ext cx="36" cy="60"/>
              </a:xfrm>
              <a:custGeom>
                <a:avLst/>
                <a:gdLst>
                  <a:gd name="T0" fmla="*/ 36 w 36"/>
                  <a:gd name="T1" fmla="*/ 0 h 60"/>
                  <a:gd name="T2" fmla="*/ 36 w 36"/>
                  <a:gd name="T3" fmla="*/ 2 h 60"/>
                  <a:gd name="T4" fmla="*/ 30 w 36"/>
                  <a:gd name="T5" fmla="*/ 2 h 60"/>
                  <a:gd name="T6" fmla="*/ 26 w 36"/>
                  <a:gd name="T7" fmla="*/ 4 h 60"/>
                  <a:gd name="T8" fmla="*/ 22 w 36"/>
                  <a:gd name="T9" fmla="*/ 6 h 60"/>
                  <a:gd name="T10" fmla="*/ 20 w 36"/>
                  <a:gd name="T11" fmla="*/ 10 h 60"/>
                  <a:gd name="T12" fmla="*/ 16 w 36"/>
                  <a:gd name="T13" fmla="*/ 12 h 60"/>
                  <a:gd name="T14" fmla="*/ 14 w 36"/>
                  <a:gd name="T15" fmla="*/ 16 h 60"/>
                  <a:gd name="T16" fmla="*/ 12 w 36"/>
                  <a:gd name="T17" fmla="*/ 22 h 60"/>
                  <a:gd name="T18" fmla="*/ 10 w 36"/>
                  <a:gd name="T19" fmla="*/ 26 h 60"/>
                  <a:gd name="T20" fmla="*/ 16 w 36"/>
                  <a:gd name="T21" fmla="*/ 24 h 60"/>
                  <a:gd name="T22" fmla="*/ 22 w 36"/>
                  <a:gd name="T23" fmla="*/ 22 h 60"/>
                  <a:gd name="T24" fmla="*/ 28 w 36"/>
                  <a:gd name="T25" fmla="*/ 24 h 60"/>
                  <a:gd name="T26" fmla="*/ 32 w 36"/>
                  <a:gd name="T27" fmla="*/ 28 h 60"/>
                  <a:gd name="T28" fmla="*/ 36 w 36"/>
                  <a:gd name="T29" fmla="*/ 32 h 60"/>
                  <a:gd name="T30" fmla="*/ 36 w 36"/>
                  <a:gd name="T31" fmla="*/ 40 h 60"/>
                  <a:gd name="T32" fmla="*/ 36 w 36"/>
                  <a:gd name="T33" fmla="*/ 46 h 60"/>
                  <a:gd name="T34" fmla="*/ 32 w 36"/>
                  <a:gd name="T35" fmla="*/ 52 h 60"/>
                  <a:gd name="T36" fmla="*/ 28 w 36"/>
                  <a:gd name="T37" fmla="*/ 56 h 60"/>
                  <a:gd name="T38" fmla="*/ 24 w 36"/>
                  <a:gd name="T39" fmla="*/ 60 h 60"/>
                  <a:gd name="T40" fmla="*/ 18 w 36"/>
                  <a:gd name="T41" fmla="*/ 60 h 60"/>
                  <a:gd name="T42" fmla="*/ 12 w 36"/>
                  <a:gd name="T43" fmla="*/ 60 h 60"/>
                  <a:gd name="T44" fmla="*/ 8 w 36"/>
                  <a:gd name="T45" fmla="*/ 56 h 60"/>
                  <a:gd name="T46" fmla="*/ 4 w 36"/>
                  <a:gd name="T47" fmla="*/ 50 h 60"/>
                  <a:gd name="T48" fmla="*/ 2 w 36"/>
                  <a:gd name="T49" fmla="*/ 44 h 60"/>
                  <a:gd name="T50" fmla="*/ 0 w 36"/>
                  <a:gd name="T51" fmla="*/ 36 h 60"/>
                  <a:gd name="T52" fmla="*/ 0 w 36"/>
                  <a:gd name="T53" fmla="*/ 28 h 60"/>
                  <a:gd name="T54" fmla="*/ 4 w 36"/>
                  <a:gd name="T55" fmla="*/ 22 h 60"/>
                  <a:gd name="T56" fmla="*/ 8 w 36"/>
                  <a:gd name="T57" fmla="*/ 14 h 60"/>
                  <a:gd name="T58" fmla="*/ 12 w 36"/>
                  <a:gd name="T59" fmla="*/ 10 h 60"/>
                  <a:gd name="T60" fmla="*/ 18 w 36"/>
                  <a:gd name="T61" fmla="*/ 4 h 60"/>
                  <a:gd name="T62" fmla="*/ 24 w 36"/>
                  <a:gd name="T63" fmla="*/ 2 h 60"/>
                  <a:gd name="T64" fmla="*/ 28 w 36"/>
                  <a:gd name="T65" fmla="*/ 0 h 60"/>
                  <a:gd name="T66" fmla="*/ 34 w 36"/>
                  <a:gd name="T67" fmla="*/ 0 h 60"/>
                  <a:gd name="T68" fmla="*/ 36 w 36"/>
                  <a:gd name="T69" fmla="*/ 0 h 60"/>
                  <a:gd name="T70" fmla="*/ 10 w 36"/>
                  <a:gd name="T71" fmla="*/ 30 h 60"/>
                  <a:gd name="T72" fmla="*/ 8 w 36"/>
                  <a:gd name="T73" fmla="*/ 36 h 60"/>
                  <a:gd name="T74" fmla="*/ 8 w 36"/>
                  <a:gd name="T75" fmla="*/ 40 h 60"/>
                  <a:gd name="T76" fmla="*/ 8 w 36"/>
                  <a:gd name="T77" fmla="*/ 44 h 60"/>
                  <a:gd name="T78" fmla="*/ 10 w 36"/>
                  <a:gd name="T79" fmla="*/ 48 h 60"/>
                  <a:gd name="T80" fmla="*/ 12 w 36"/>
                  <a:gd name="T81" fmla="*/ 52 h 60"/>
                  <a:gd name="T82" fmla="*/ 14 w 36"/>
                  <a:gd name="T83" fmla="*/ 56 h 60"/>
                  <a:gd name="T84" fmla="*/ 16 w 36"/>
                  <a:gd name="T85" fmla="*/ 56 h 60"/>
                  <a:gd name="T86" fmla="*/ 20 w 36"/>
                  <a:gd name="T87" fmla="*/ 58 h 60"/>
                  <a:gd name="T88" fmla="*/ 22 w 36"/>
                  <a:gd name="T89" fmla="*/ 56 h 60"/>
                  <a:gd name="T90" fmla="*/ 26 w 36"/>
                  <a:gd name="T91" fmla="*/ 54 h 60"/>
                  <a:gd name="T92" fmla="*/ 28 w 36"/>
                  <a:gd name="T93" fmla="*/ 50 h 60"/>
                  <a:gd name="T94" fmla="*/ 28 w 36"/>
                  <a:gd name="T95" fmla="*/ 44 h 60"/>
                  <a:gd name="T96" fmla="*/ 28 w 36"/>
                  <a:gd name="T97" fmla="*/ 38 h 60"/>
                  <a:gd name="T98" fmla="*/ 26 w 36"/>
                  <a:gd name="T99" fmla="*/ 32 h 60"/>
                  <a:gd name="T100" fmla="*/ 22 w 36"/>
                  <a:gd name="T101" fmla="*/ 28 h 60"/>
                  <a:gd name="T102" fmla="*/ 18 w 36"/>
                  <a:gd name="T103" fmla="*/ 26 h 60"/>
                  <a:gd name="T104" fmla="*/ 16 w 36"/>
                  <a:gd name="T105" fmla="*/ 26 h 60"/>
                  <a:gd name="T106" fmla="*/ 14 w 36"/>
                  <a:gd name="T107" fmla="*/ 28 h 60"/>
                  <a:gd name="T108" fmla="*/ 12 w 36"/>
                  <a:gd name="T109" fmla="*/ 28 h 60"/>
                  <a:gd name="T110" fmla="*/ 10 w 36"/>
                  <a:gd name="T111" fmla="*/ 30 h 6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6"/>
                  <a:gd name="T169" fmla="*/ 0 h 60"/>
                  <a:gd name="T170" fmla="*/ 36 w 36"/>
                  <a:gd name="T171" fmla="*/ 60 h 6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6" h="60">
                    <a:moveTo>
                      <a:pt x="36" y="0"/>
                    </a:moveTo>
                    <a:lnTo>
                      <a:pt x="36" y="2"/>
                    </a:lnTo>
                    <a:lnTo>
                      <a:pt x="30" y="2"/>
                    </a:lnTo>
                    <a:lnTo>
                      <a:pt x="26" y="4"/>
                    </a:lnTo>
                    <a:lnTo>
                      <a:pt x="22" y="6"/>
                    </a:lnTo>
                    <a:lnTo>
                      <a:pt x="20" y="10"/>
                    </a:lnTo>
                    <a:lnTo>
                      <a:pt x="16" y="12"/>
                    </a:lnTo>
                    <a:lnTo>
                      <a:pt x="14" y="16"/>
                    </a:lnTo>
                    <a:lnTo>
                      <a:pt x="12" y="22"/>
                    </a:lnTo>
                    <a:lnTo>
                      <a:pt x="10" y="26"/>
                    </a:lnTo>
                    <a:lnTo>
                      <a:pt x="16" y="24"/>
                    </a:lnTo>
                    <a:lnTo>
                      <a:pt x="22" y="22"/>
                    </a:lnTo>
                    <a:lnTo>
                      <a:pt x="28" y="24"/>
                    </a:lnTo>
                    <a:lnTo>
                      <a:pt x="32" y="28"/>
                    </a:lnTo>
                    <a:lnTo>
                      <a:pt x="36" y="32"/>
                    </a:lnTo>
                    <a:lnTo>
                      <a:pt x="36" y="40"/>
                    </a:lnTo>
                    <a:lnTo>
                      <a:pt x="36" y="46"/>
                    </a:lnTo>
                    <a:lnTo>
                      <a:pt x="32" y="52"/>
                    </a:lnTo>
                    <a:lnTo>
                      <a:pt x="28" y="56"/>
                    </a:lnTo>
                    <a:lnTo>
                      <a:pt x="24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2" y="44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4" y="22"/>
                    </a:lnTo>
                    <a:lnTo>
                      <a:pt x="8" y="14"/>
                    </a:lnTo>
                    <a:lnTo>
                      <a:pt x="12" y="10"/>
                    </a:lnTo>
                    <a:lnTo>
                      <a:pt x="18" y="4"/>
                    </a:lnTo>
                    <a:lnTo>
                      <a:pt x="24" y="2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36" y="0"/>
                    </a:lnTo>
                    <a:close/>
                    <a:moveTo>
                      <a:pt x="10" y="30"/>
                    </a:moveTo>
                    <a:lnTo>
                      <a:pt x="8" y="36"/>
                    </a:lnTo>
                    <a:lnTo>
                      <a:pt x="8" y="40"/>
                    </a:lnTo>
                    <a:lnTo>
                      <a:pt x="8" y="44"/>
                    </a:lnTo>
                    <a:lnTo>
                      <a:pt x="10" y="48"/>
                    </a:lnTo>
                    <a:lnTo>
                      <a:pt x="12" y="52"/>
                    </a:lnTo>
                    <a:lnTo>
                      <a:pt x="14" y="56"/>
                    </a:lnTo>
                    <a:lnTo>
                      <a:pt x="16" y="56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6" y="54"/>
                    </a:lnTo>
                    <a:lnTo>
                      <a:pt x="28" y="50"/>
                    </a:lnTo>
                    <a:lnTo>
                      <a:pt x="28" y="44"/>
                    </a:lnTo>
                    <a:lnTo>
                      <a:pt x="28" y="38"/>
                    </a:lnTo>
                    <a:lnTo>
                      <a:pt x="26" y="32"/>
                    </a:lnTo>
                    <a:lnTo>
                      <a:pt x="22" y="28"/>
                    </a:lnTo>
                    <a:lnTo>
                      <a:pt x="18" y="26"/>
                    </a:lnTo>
                    <a:lnTo>
                      <a:pt x="16" y="26"/>
                    </a:lnTo>
                    <a:lnTo>
                      <a:pt x="14" y="28"/>
                    </a:lnTo>
                    <a:lnTo>
                      <a:pt x="12" y="28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98" name="Rectangle 90"/>
              <p:cNvSpPr>
                <a:spLocks noChangeArrowheads="1"/>
              </p:cNvSpPr>
              <p:nvPr/>
            </p:nvSpPr>
            <p:spPr bwMode="auto">
              <a:xfrm>
                <a:off x="4200" y="2336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99" name="Rectangle 91"/>
              <p:cNvSpPr>
                <a:spLocks noChangeArrowheads="1"/>
              </p:cNvSpPr>
              <p:nvPr/>
            </p:nvSpPr>
            <p:spPr bwMode="auto">
              <a:xfrm>
                <a:off x="1552" y="244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00" name="Freeform 92"/>
              <p:cNvSpPr>
                <a:spLocks/>
              </p:cNvSpPr>
              <p:nvPr/>
            </p:nvSpPr>
            <p:spPr bwMode="auto">
              <a:xfrm>
                <a:off x="1584" y="2470"/>
                <a:ext cx="24" cy="52"/>
              </a:xfrm>
              <a:custGeom>
                <a:avLst/>
                <a:gdLst>
                  <a:gd name="T0" fmla="*/ 12 w 24"/>
                  <a:gd name="T1" fmla="*/ 0 h 52"/>
                  <a:gd name="T2" fmla="*/ 12 w 24"/>
                  <a:gd name="T3" fmla="*/ 12 h 52"/>
                  <a:gd name="T4" fmla="*/ 22 w 24"/>
                  <a:gd name="T5" fmla="*/ 12 h 52"/>
                  <a:gd name="T6" fmla="*/ 22 w 24"/>
                  <a:gd name="T7" fmla="*/ 16 h 52"/>
                  <a:gd name="T8" fmla="*/ 12 w 24"/>
                  <a:gd name="T9" fmla="*/ 16 h 52"/>
                  <a:gd name="T10" fmla="*/ 12 w 24"/>
                  <a:gd name="T11" fmla="*/ 40 h 52"/>
                  <a:gd name="T12" fmla="*/ 14 w 24"/>
                  <a:gd name="T13" fmla="*/ 44 h 52"/>
                  <a:gd name="T14" fmla="*/ 14 w 24"/>
                  <a:gd name="T15" fmla="*/ 46 h 52"/>
                  <a:gd name="T16" fmla="*/ 16 w 24"/>
                  <a:gd name="T17" fmla="*/ 46 h 52"/>
                  <a:gd name="T18" fmla="*/ 16 w 24"/>
                  <a:gd name="T19" fmla="*/ 48 h 52"/>
                  <a:gd name="T20" fmla="*/ 18 w 24"/>
                  <a:gd name="T21" fmla="*/ 48 h 52"/>
                  <a:gd name="T22" fmla="*/ 20 w 24"/>
                  <a:gd name="T23" fmla="*/ 46 h 52"/>
                  <a:gd name="T24" fmla="*/ 20 w 24"/>
                  <a:gd name="T25" fmla="*/ 46 h 52"/>
                  <a:gd name="T26" fmla="*/ 22 w 24"/>
                  <a:gd name="T27" fmla="*/ 44 h 52"/>
                  <a:gd name="T28" fmla="*/ 24 w 24"/>
                  <a:gd name="T29" fmla="*/ 44 h 52"/>
                  <a:gd name="T30" fmla="*/ 22 w 24"/>
                  <a:gd name="T31" fmla="*/ 48 h 52"/>
                  <a:gd name="T32" fmla="*/ 20 w 24"/>
                  <a:gd name="T33" fmla="*/ 50 h 52"/>
                  <a:gd name="T34" fmla="*/ 16 w 24"/>
                  <a:gd name="T35" fmla="*/ 52 h 52"/>
                  <a:gd name="T36" fmla="*/ 14 w 24"/>
                  <a:gd name="T37" fmla="*/ 52 h 52"/>
                  <a:gd name="T38" fmla="*/ 12 w 24"/>
                  <a:gd name="T39" fmla="*/ 52 h 52"/>
                  <a:gd name="T40" fmla="*/ 10 w 24"/>
                  <a:gd name="T41" fmla="*/ 52 h 52"/>
                  <a:gd name="T42" fmla="*/ 8 w 24"/>
                  <a:gd name="T43" fmla="*/ 50 h 52"/>
                  <a:gd name="T44" fmla="*/ 6 w 24"/>
                  <a:gd name="T45" fmla="*/ 48 h 52"/>
                  <a:gd name="T46" fmla="*/ 6 w 24"/>
                  <a:gd name="T47" fmla="*/ 46 h 52"/>
                  <a:gd name="T48" fmla="*/ 6 w 24"/>
                  <a:gd name="T49" fmla="*/ 42 h 52"/>
                  <a:gd name="T50" fmla="*/ 6 w 24"/>
                  <a:gd name="T51" fmla="*/ 16 h 52"/>
                  <a:gd name="T52" fmla="*/ 0 w 24"/>
                  <a:gd name="T53" fmla="*/ 16 h 52"/>
                  <a:gd name="T54" fmla="*/ 0 w 24"/>
                  <a:gd name="T55" fmla="*/ 14 h 52"/>
                  <a:gd name="T56" fmla="*/ 2 w 24"/>
                  <a:gd name="T57" fmla="*/ 12 h 52"/>
                  <a:gd name="T58" fmla="*/ 4 w 24"/>
                  <a:gd name="T59" fmla="*/ 10 h 52"/>
                  <a:gd name="T60" fmla="*/ 6 w 24"/>
                  <a:gd name="T61" fmla="*/ 8 h 52"/>
                  <a:gd name="T62" fmla="*/ 8 w 24"/>
                  <a:gd name="T63" fmla="*/ 6 h 52"/>
                  <a:gd name="T64" fmla="*/ 10 w 24"/>
                  <a:gd name="T65" fmla="*/ 4 h 52"/>
                  <a:gd name="T66" fmla="*/ 12 w 24"/>
                  <a:gd name="T67" fmla="*/ 0 h 52"/>
                  <a:gd name="T68" fmla="*/ 12 w 24"/>
                  <a:gd name="T69" fmla="*/ 0 h 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"/>
                  <a:gd name="T106" fmla="*/ 0 h 52"/>
                  <a:gd name="T107" fmla="*/ 24 w 24"/>
                  <a:gd name="T108" fmla="*/ 52 h 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" h="52">
                    <a:moveTo>
                      <a:pt x="12" y="0"/>
                    </a:moveTo>
                    <a:lnTo>
                      <a:pt x="12" y="12"/>
                    </a:lnTo>
                    <a:lnTo>
                      <a:pt x="22" y="12"/>
                    </a:lnTo>
                    <a:lnTo>
                      <a:pt x="22" y="16"/>
                    </a:lnTo>
                    <a:lnTo>
                      <a:pt x="12" y="16"/>
                    </a:lnTo>
                    <a:lnTo>
                      <a:pt x="12" y="40"/>
                    </a:lnTo>
                    <a:lnTo>
                      <a:pt x="14" y="44"/>
                    </a:lnTo>
                    <a:lnTo>
                      <a:pt x="14" y="46"/>
                    </a:lnTo>
                    <a:lnTo>
                      <a:pt x="16" y="46"/>
                    </a:lnTo>
                    <a:lnTo>
                      <a:pt x="16" y="48"/>
                    </a:lnTo>
                    <a:lnTo>
                      <a:pt x="18" y="48"/>
                    </a:lnTo>
                    <a:lnTo>
                      <a:pt x="20" y="46"/>
                    </a:lnTo>
                    <a:lnTo>
                      <a:pt x="22" y="44"/>
                    </a:lnTo>
                    <a:lnTo>
                      <a:pt x="24" y="44"/>
                    </a:lnTo>
                    <a:lnTo>
                      <a:pt x="22" y="48"/>
                    </a:lnTo>
                    <a:lnTo>
                      <a:pt x="20" y="50"/>
                    </a:lnTo>
                    <a:lnTo>
                      <a:pt x="16" y="52"/>
                    </a:lnTo>
                    <a:lnTo>
                      <a:pt x="14" y="52"/>
                    </a:lnTo>
                    <a:lnTo>
                      <a:pt x="12" y="52"/>
                    </a:lnTo>
                    <a:lnTo>
                      <a:pt x="10" y="52"/>
                    </a:lnTo>
                    <a:lnTo>
                      <a:pt x="8" y="50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6" y="42"/>
                    </a:lnTo>
                    <a:lnTo>
                      <a:pt x="6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01" name="Freeform 93"/>
              <p:cNvSpPr>
                <a:spLocks noEditPoints="1"/>
              </p:cNvSpPr>
              <p:nvPr/>
            </p:nvSpPr>
            <p:spPr bwMode="auto">
              <a:xfrm>
                <a:off x="1610" y="2482"/>
                <a:ext cx="38" cy="40"/>
              </a:xfrm>
              <a:custGeom>
                <a:avLst/>
                <a:gdLst>
                  <a:gd name="T0" fmla="*/ 20 w 38"/>
                  <a:gd name="T1" fmla="*/ 0 h 40"/>
                  <a:gd name="T2" fmla="*/ 24 w 38"/>
                  <a:gd name="T3" fmla="*/ 0 h 40"/>
                  <a:gd name="T4" fmla="*/ 30 w 38"/>
                  <a:gd name="T5" fmla="*/ 2 h 40"/>
                  <a:gd name="T6" fmla="*/ 34 w 38"/>
                  <a:gd name="T7" fmla="*/ 6 h 40"/>
                  <a:gd name="T8" fmla="*/ 36 w 38"/>
                  <a:gd name="T9" fmla="*/ 12 h 40"/>
                  <a:gd name="T10" fmla="*/ 38 w 38"/>
                  <a:gd name="T11" fmla="*/ 20 h 40"/>
                  <a:gd name="T12" fmla="*/ 38 w 38"/>
                  <a:gd name="T13" fmla="*/ 24 h 40"/>
                  <a:gd name="T14" fmla="*/ 36 w 38"/>
                  <a:gd name="T15" fmla="*/ 30 h 40"/>
                  <a:gd name="T16" fmla="*/ 32 w 38"/>
                  <a:gd name="T17" fmla="*/ 34 h 40"/>
                  <a:gd name="T18" fmla="*/ 28 w 38"/>
                  <a:gd name="T19" fmla="*/ 38 h 40"/>
                  <a:gd name="T20" fmla="*/ 24 w 38"/>
                  <a:gd name="T21" fmla="*/ 40 h 40"/>
                  <a:gd name="T22" fmla="*/ 18 w 38"/>
                  <a:gd name="T23" fmla="*/ 40 h 40"/>
                  <a:gd name="T24" fmla="*/ 14 w 38"/>
                  <a:gd name="T25" fmla="*/ 40 h 40"/>
                  <a:gd name="T26" fmla="*/ 8 w 38"/>
                  <a:gd name="T27" fmla="*/ 38 h 40"/>
                  <a:gd name="T28" fmla="*/ 4 w 38"/>
                  <a:gd name="T29" fmla="*/ 34 h 40"/>
                  <a:gd name="T30" fmla="*/ 2 w 38"/>
                  <a:gd name="T31" fmla="*/ 28 h 40"/>
                  <a:gd name="T32" fmla="*/ 0 w 38"/>
                  <a:gd name="T33" fmla="*/ 20 h 40"/>
                  <a:gd name="T34" fmla="*/ 2 w 38"/>
                  <a:gd name="T35" fmla="*/ 16 h 40"/>
                  <a:gd name="T36" fmla="*/ 4 w 38"/>
                  <a:gd name="T37" fmla="*/ 10 h 40"/>
                  <a:gd name="T38" fmla="*/ 6 w 38"/>
                  <a:gd name="T39" fmla="*/ 6 h 40"/>
                  <a:gd name="T40" fmla="*/ 10 w 38"/>
                  <a:gd name="T41" fmla="*/ 2 h 40"/>
                  <a:gd name="T42" fmla="*/ 14 w 38"/>
                  <a:gd name="T43" fmla="*/ 0 h 40"/>
                  <a:gd name="T44" fmla="*/ 20 w 38"/>
                  <a:gd name="T45" fmla="*/ 0 h 40"/>
                  <a:gd name="T46" fmla="*/ 18 w 38"/>
                  <a:gd name="T47" fmla="*/ 2 h 40"/>
                  <a:gd name="T48" fmla="*/ 16 w 38"/>
                  <a:gd name="T49" fmla="*/ 2 h 40"/>
                  <a:gd name="T50" fmla="*/ 14 w 38"/>
                  <a:gd name="T51" fmla="*/ 4 h 40"/>
                  <a:gd name="T52" fmla="*/ 10 w 38"/>
                  <a:gd name="T53" fmla="*/ 6 h 40"/>
                  <a:gd name="T54" fmla="*/ 10 w 38"/>
                  <a:gd name="T55" fmla="*/ 8 h 40"/>
                  <a:gd name="T56" fmla="*/ 8 w 38"/>
                  <a:gd name="T57" fmla="*/ 12 h 40"/>
                  <a:gd name="T58" fmla="*/ 8 w 38"/>
                  <a:gd name="T59" fmla="*/ 18 h 40"/>
                  <a:gd name="T60" fmla="*/ 8 w 38"/>
                  <a:gd name="T61" fmla="*/ 24 h 40"/>
                  <a:gd name="T62" fmla="*/ 12 w 38"/>
                  <a:gd name="T63" fmla="*/ 32 h 40"/>
                  <a:gd name="T64" fmla="*/ 14 w 38"/>
                  <a:gd name="T65" fmla="*/ 36 h 40"/>
                  <a:gd name="T66" fmla="*/ 16 w 38"/>
                  <a:gd name="T67" fmla="*/ 38 h 40"/>
                  <a:gd name="T68" fmla="*/ 20 w 38"/>
                  <a:gd name="T69" fmla="*/ 38 h 40"/>
                  <a:gd name="T70" fmla="*/ 24 w 38"/>
                  <a:gd name="T71" fmla="*/ 38 h 40"/>
                  <a:gd name="T72" fmla="*/ 28 w 38"/>
                  <a:gd name="T73" fmla="*/ 34 h 40"/>
                  <a:gd name="T74" fmla="*/ 30 w 38"/>
                  <a:gd name="T75" fmla="*/ 30 h 40"/>
                  <a:gd name="T76" fmla="*/ 30 w 38"/>
                  <a:gd name="T77" fmla="*/ 22 h 40"/>
                  <a:gd name="T78" fmla="*/ 30 w 38"/>
                  <a:gd name="T79" fmla="*/ 16 h 40"/>
                  <a:gd name="T80" fmla="*/ 28 w 38"/>
                  <a:gd name="T81" fmla="*/ 10 h 40"/>
                  <a:gd name="T82" fmla="*/ 26 w 38"/>
                  <a:gd name="T83" fmla="*/ 6 h 40"/>
                  <a:gd name="T84" fmla="*/ 22 w 38"/>
                  <a:gd name="T85" fmla="*/ 4 h 40"/>
                  <a:gd name="T86" fmla="*/ 18 w 38"/>
                  <a:gd name="T87" fmla="*/ 2 h 4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"/>
                  <a:gd name="T133" fmla="*/ 0 h 40"/>
                  <a:gd name="T134" fmla="*/ 38 w 38"/>
                  <a:gd name="T135" fmla="*/ 40 h 4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" h="40">
                    <a:moveTo>
                      <a:pt x="20" y="0"/>
                    </a:moveTo>
                    <a:lnTo>
                      <a:pt x="24" y="0"/>
                    </a:lnTo>
                    <a:lnTo>
                      <a:pt x="30" y="2"/>
                    </a:lnTo>
                    <a:lnTo>
                      <a:pt x="34" y="6"/>
                    </a:lnTo>
                    <a:lnTo>
                      <a:pt x="36" y="12"/>
                    </a:lnTo>
                    <a:lnTo>
                      <a:pt x="38" y="20"/>
                    </a:lnTo>
                    <a:lnTo>
                      <a:pt x="38" y="24"/>
                    </a:lnTo>
                    <a:lnTo>
                      <a:pt x="36" y="30"/>
                    </a:lnTo>
                    <a:lnTo>
                      <a:pt x="32" y="34"/>
                    </a:lnTo>
                    <a:lnTo>
                      <a:pt x="28" y="38"/>
                    </a:lnTo>
                    <a:lnTo>
                      <a:pt x="24" y="40"/>
                    </a:lnTo>
                    <a:lnTo>
                      <a:pt x="18" y="40"/>
                    </a:lnTo>
                    <a:lnTo>
                      <a:pt x="14" y="40"/>
                    </a:lnTo>
                    <a:lnTo>
                      <a:pt x="8" y="38"/>
                    </a:lnTo>
                    <a:lnTo>
                      <a:pt x="4" y="34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2" y="16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20" y="0"/>
                    </a:lnTo>
                    <a:close/>
                    <a:moveTo>
                      <a:pt x="18" y="2"/>
                    </a:moveTo>
                    <a:lnTo>
                      <a:pt x="16" y="2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8" y="12"/>
                    </a:lnTo>
                    <a:lnTo>
                      <a:pt x="8" y="18"/>
                    </a:lnTo>
                    <a:lnTo>
                      <a:pt x="8" y="24"/>
                    </a:lnTo>
                    <a:lnTo>
                      <a:pt x="12" y="32"/>
                    </a:lnTo>
                    <a:lnTo>
                      <a:pt x="14" y="36"/>
                    </a:lnTo>
                    <a:lnTo>
                      <a:pt x="16" y="38"/>
                    </a:lnTo>
                    <a:lnTo>
                      <a:pt x="20" y="38"/>
                    </a:lnTo>
                    <a:lnTo>
                      <a:pt x="24" y="38"/>
                    </a:lnTo>
                    <a:lnTo>
                      <a:pt x="28" y="34"/>
                    </a:lnTo>
                    <a:lnTo>
                      <a:pt x="30" y="30"/>
                    </a:lnTo>
                    <a:lnTo>
                      <a:pt x="30" y="22"/>
                    </a:lnTo>
                    <a:lnTo>
                      <a:pt x="30" y="16"/>
                    </a:lnTo>
                    <a:lnTo>
                      <a:pt x="28" y="10"/>
                    </a:lnTo>
                    <a:lnTo>
                      <a:pt x="26" y="6"/>
                    </a:lnTo>
                    <a:lnTo>
                      <a:pt x="22" y="4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02" name="Rectangle 94"/>
              <p:cNvSpPr>
                <a:spLocks noChangeArrowheads="1"/>
              </p:cNvSpPr>
              <p:nvPr/>
            </p:nvSpPr>
            <p:spPr bwMode="auto">
              <a:xfrm>
                <a:off x="1888" y="244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03" name="Rectangle 95"/>
              <p:cNvSpPr>
                <a:spLocks noChangeArrowheads="1"/>
              </p:cNvSpPr>
              <p:nvPr/>
            </p:nvSpPr>
            <p:spPr bwMode="auto">
              <a:xfrm>
                <a:off x="1904" y="244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04" name="Freeform 96"/>
              <p:cNvSpPr>
                <a:spLocks/>
              </p:cNvSpPr>
              <p:nvPr/>
            </p:nvSpPr>
            <p:spPr bwMode="auto">
              <a:xfrm>
                <a:off x="2048" y="2462"/>
                <a:ext cx="32" cy="60"/>
              </a:xfrm>
              <a:custGeom>
                <a:avLst/>
                <a:gdLst>
                  <a:gd name="T0" fmla="*/ 4 w 32"/>
                  <a:gd name="T1" fmla="*/ 8 h 60"/>
                  <a:gd name="T2" fmla="*/ 12 w 32"/>
                  <a:gd name="T3" fmla="*/ 2 h 60"/>
                  <a:gd name="T4" fmla="*/ 22 w 32"/>
                  <a:gd name="T5" fmla="*/ 2 h 60"/>
                  <a:gd name="T6" fmla="*/ 30 w 32"/>
                  <a:gd name="T7" fmla="*/ 8 h 60"/>
                  <a:gd name="T8" fmla="*/ 28 w 32"/>
                  <a:gd name="T9" fmla="*/ 16 h 60"/>
                  <a:gd name="T10" fmla="*/ 22 w 32"/>
                  <a:gd name="T11" fmla="*/ 26 h 60"/>
                  <a:gd name="T12" fmla="*/ 30 w 32"/>
                  <a:gd name="T13" fmla="*/ 32 h 60"/>
                  <a:gd name="T14" fmla="*/ 32 w 32"/>
                  <a:gd name="T15" fmla="*/ 40 h 60"/>
                  <a:gd name="T16" fmla="*/ 28 w 32"/>
                  <a:gd name="T17" fmla="*/ 54 h 60"/>
                  <a:gd name="T18" fmla="*/ 18 w 32"/>
                  <a:gd name="T19" fmla="*/ 60 h 60"/>
                  <a:gd name="T20" fmla="*/ 4 w 32"/>
                  <a:gd name="T21" fmla="*/ 60 h 60"/>
                  <a:gd name="T22" fmla="*/ 0 w 32"/>
                  <a:gd name="T23" fmla="*/ 58 h 60"/>
                  <a:gd name="T24" fmla="*/ 0 w 32"/>
                  <a:gd name="T25" fmla="*/ 56 h 60"/>
                  <a:gd name="T26" fmla="*/ 2 w 32"/>
                  <a:gd name="T27" fmla="*/ 54 h 60"/>
                  <a:gd name="T28" fmla="*/ 4 w 32"/>
                  <a:gd name="T29" fmla="*/ 54 h 60"/>
                  <a:gd name="T30" fmla="*/ 6 w 32"/>
                  <a:gd name="T31" fmla="*/ 54 h 60"/>
                  <a:gd name="T32" fmla="*/ 10 w 32"/>
                  <a:gd name="T33" fmla="*/ 56 h 60"/>
                  <a:gd name="T34" fmla="*/ 14 w 32"/>
                  <a:gd name="T35" fmla="*/ 56 h 60"/>
                  <a:gd name="T36" fmla="*/ 20 w 32"/>
                  <a:gd name="T37" fmla="*/ 56 h 60"/>
                  <a:gd name="T38" fmla="*/ 26 w 32"/>
                  <a:gd name="T39" fmla="*/ 50 h 60"/>
                  <a:gd name="T40" fmla="*/ 26 w 32"/>
                  <a:gd name="T41" fmla="*/ 42 h 60"/>
                  <a:gd name="T42" fmla="*/ 24 w 32"/>
                  <a:gd name="T43" fmla="*/ 36 h 60"/>
                  <a:gd name="T44" fmla="*/ 20 w 32"/>
                  <a:gd name="T45" fmla="*/ 34 h 60"/>
                  <a:gd name="T46" fmla="*/ 14 w 32"/>
                  <a:gd name="T47" fmla="*/ 30 h 60"/>
                  <a:gd name="T48" fmla="*/ 10 w 32"/>
                  <a:gd name="T49" fmla="*/ 30 h 60"/>
                  <a:gd name="T50" fmla="*/ 14 w 32"/>
                  <a:gd name="T51" fmla="*/ 28 h 60"/>
                  <a:gd name="T52" fmla="*/ 20 w 32"/>
                  <a:gd name="T53" fmla="*/ 24 h 60"/>
                  <a:gd name="T54" fmla="*/ 24 w 32"/>
                  <a:gd name="T55" fmla="*/ 20 h 60"/>
                  <a:gd name="T56" fmla="*/ 22 w 32"/>
                  <a:gd name="T57" fmla="*/ 12 h 60"/>
                  <a:gd name="T58" fmla="*/ 18 w 32"/>
                  <a:gd name="T59" fmla="*/ 6 h 60"/>
                  <a:gd name="T60" fmla="*/ 10 w 32"/>
                  <a:gd name="T61" fmla="*/ 6 h 60"/>
                  <a:gd name="T62" fmla="*/ 2 w 32"/>
                  <a:gd name="T63" fmla="*/ 12 h 6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2"/>
                  <a:gd name="T97" fmla="*/ 0 h 60"/>
                  <a:gd name="T98" fmla="*/ 32 w 32"/>
                  <a:gd name="T99" fmla="*/ 60 h 6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2" h="60">
                    <a:moveTo>
                      <a:pt x="0" y="12"/>
                    </a:moveTo>
                    <a:lnTo>
                      <a:pt x="4" y="8"/>
                    </a:lnTo>
                    <a:lnTo>
                      <a:pt x="6" y="4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22" y="2"/>
                    </a:lnTo>
                    <a:lnTo>
                      <a:pt x="28" y="4"/>
                    </a:lnTo>
                    <a:lnTo>
                      <a:pt x="30" y="8"/>
                    </a:lnTo>
                    <a:lnTo>
                      <a:pt x="30" y="12"/>
                    </a:lnTo>
                    <a:lnTo>
                      <a:pt x="28" y="16"/>
                    </a:lnTo>
                    <a:lnTo>
                      <a:pt x="26" y="20"/>
                    </a:lnTo>
                    <a:lnTo>
                      <a:pt x="22" y="26"/>
                    </a:lnTo>
                    <a:lnTo>
                      <a:pt x="26" y="28"/>
                    </a:lnTo>
                    <a:lnTo>
                      <a:pt x="30" y="32"/>
                    </a:lnTo>
                    <a:lnTo>
                      <a:pt x="32" y="36"/>
                    </a:lnTo>
                    <a:lnTo>
                      <a:pt x="32" y="40"/>
                    </a:lnTo>
                    <a:lnTo>
                      <a:pt x="32" y="48"/>
                    </a:lnTo>
                    <a:lnTo>
                      <a:pt x="28" y="54"/>
                    </a:lnTo>
                    <a:lnTo>
                      <a:pt x="24" y="58"/>
                    </a:lnTo>
                    <a:lnTo>
                      <a:pt x="18" y="60"/>
                    </a:lnTo>
                    <a:lnTo>
                      <a:pt x="10" y="60"/>
                    </a:lnTo>
                    <a:lnTo>
                      <a:pt x="4" y="60"/>
                    </a:lnTo>
                    <a:lnTo>
                      <a:pt x="2" y="60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4" y="54"/>
                    </a:lnTo>
                    <a:lnTo>
                      <a:pt x="6" y="54"/>
                    </a:lnTo>
                    <a:lnTo>
                      <a:pt x="8" y="56"/>
                    </a:lnTo>
                    <a:lnTo>
                      <a:pt x="10" y="56"/>
                    </a:lnTo>
                    <a:lnTo>
                      <a:pt x="12" y="56"/>
                    </a:lnTo>
                    <a:lnTo>
                      <a:pt x="14" y="56"/>
                    </a:lnTo>
                    <a:lnTo>
                      <a:pt x="16" y="58"/>
                    </a:lnTo>
                    <a:lnTo>
                      <a:pt x="20" y="56"/>
                    </a:lnTo>
                    <a:lnTo>
                      <a:pt x="24" y="54"/>
                    </a:lnTo>
                    <a:lnTo>
                      <a:pt x="26" y="50"/>
                    </a:lnTo>
                    <a:lnTo>
                      <a:pt x="26" y="46"/>
                    </a:lnTo>
                    <a:lnTo>
                      <a:pt x="26" y="42"/>
                    </a:lnTo>
                    <a:lnTo>
                      <a:pt x="24" y="38"/>
                    </a:lnTo>
                    <a:lnTo>
                      <a:pt x="24" y="36"/>
                    </a:lnTo>
                    <a:lnTo>
                      <a:pt x="22" y="36"/>
                    </a:lnTo>
                    <a:lnTo>
                      <a:pt x="20" y="34"/>
                    </a:lnTo>
                    <a:lnTo>
                      <a:pt x="18" y="32"/>
                    </a:lnTo>
                    <a:lnTo>
                      <a:pt x="14" y="30"/>
                    </a:lnTo>
                    <a:lnTo>
                      <a:pt x="12" y="30"/>
                    </a:lnTo>
                    <a:lnTo>
                      <a:pt x="10" y="30"/>
                    </a:lnTo>
                    <a:lnTo>
                      <a:pt x="14" y="28"/>
                    </a:lnTo>
                    <a:lnTo>
                      <a:pt x="16" y="28"/>
                    </a:lnTo>
                    <a:lnTo>
                      <a:pt x="20" y="24"/>
                    </a:lnTo>
                    <a:lnTo>
                      <a:pt x="22" y="22"/>
                    </a:lnTo>
                    <a:lnTo>
                      <a:pt x="24" y="20"/>
                    </a:lnTo>
                    <a:lnTo>
                      <a:pt x="24" y="16"/>
                    </a:lnTo>
                    <a:lnTo>
                      <a:pt x="22" y="12"/>
                    </a:lnTo>
                    <a:lnTo>
                      <a:pt x="20" y="8"/>
                    </a:lnTo>
                    <a:lnTo>
                      <a:pt x="18" y="6"/>
                    </a:lnTo>
                    <a:lnTo>
                      <a:pt x="14" y="6"/>
                    </a:lnTo>
                    <a:lnTo>
                      <a:pt x="10" y="6"/>
                    </a:lnTo>
                    <a:lnTo>
                      <a:pt x="6" y="10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05" name="Rectangle 97"/>
              <p:cNvSpPr>
                <a:spLocks noChangeArrowheads="1"/>
              </p:cNvSpPr>
              <p:nvPr/>
            </p:nvSpPr>
            <p:spPr bwMode="auto">
              <a:xfrm>
                <a:off x="2152" y="244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06" name="Freeform 98"/>
              <p:cNvSpPr>
                <a:spLocks noEditPoints="1"/>
              </p:cNvSpPr>
              <p:nvPr/>
            </p:nvSpPr>
            <p:spPr bwMode="auto">
              <a:xfrm>
                <a:off x="2298" y="2462"/>
                <a:ext cx="38" cy="60"/>
              </a:xfrm>
              <a:custGeom>
                <a:avLst/>
                <a:gdLst>
                  <a:gd name="T0" fmla="*/ 0 w 38"/>
                  <a:gd name="T1" fmla="*/ 30 h 60"/>
                  <a:gd name="T2" fmla="*/ 2 w 38"/>
                  <a:gd name="T3" fmla="*/ 22 h 60"/>
                  <a:gd name="T4" fmla="*/ 4 w 38"/>
                  <a:gd name="T5" fmla="*/ 14 h 60"/>
                  <a:gd name="T6" fmla="*/ 8 w 38"/>
                  <a:gd name="T7" fmla="*/ 8 h 60"/>
                  <a:gd name="T8" fmla="*/ 12 w 38"/>
                  <a:gd name="T9" fmla="*/ 4 h 60"/>
                  <a:gd name="T10" fmla="*/ 16 w 38"/>
                  <a:gd name="T11" fmla="*/ 2 h 60"/>
                  <a:gd name="T12" fmla="*/ 20 w 38"/>
                  <a:gd name="T13" fmla="*/ 0 h 60"/>
                  <a:gd name="T14" fmla="*/ 24 w 38"/>
                  <a:gd name="T15" fmla="*/ 2 h 60"/>
                  <a:gd name="T16" fmla="*/ 28 w 38"/>
                  <a:gd name="T17" fmla="*/ 4 h 60"/>
                  <a:gd name="T18" fmla="*/ 30 w 38"/>
                  <a:gd name="T19" fmla="*/ 8 h 60"/>
                  <a:gd name="T20" fmla="*/ 34 w 38"/>
                  <a:gd name="T21" fmla="*/ 14 h 60"/>
                  <a:gd name="T22" fmla="*/ 36 w 38"/>
                  <a:gd name="T23" fmla="*/ 22 h 60"/>
                  <a:gd name="T24" fmla="*/ 38 w 38"/>
                  <a:gd name="T25" fmla="*/ 30 h 60"/>
                  <a:gd name="T26" fmla="*/ 36 w 38"/>
                  <a:gd name="T27" fmla="*/ 40 h 60"/>
                  <a:gd name="T28" fmla="*/ 34 w 38"/>
                  <a:gd name="T29" fmla="*/ 48 h 60"/>
                  <a:gd name="T30" fmla="*/ 32 w 38"/>
                  <a:gd name="T31" fmla="*/ 54 h 60"/>
                  <a:gd name="T32" fmla="*/ 28 w 38"/>
                  <a:gd name="T33" fmla="*/ 58 h 60"/>
                  <a:gd name="T34" fmla="*/ 24 w 38"/>
                  <a:gd name="T35" fmla="*/ 60 h 60"/>
                  <a:gd name="T36" fmla="*/ 18 w 38"/>
                  <a:gd name="T37" fmla="*/ 60 h 60"/>
                  <a:gd name="T38" fmla="*/ 14 w 38"/>
                  <a:gd name="T39" fmla="*/ 60 h 60"/>
                  <a:gd name="T40" fmla="*/ 10 w 38"/>
                  <a:gd name="T41" fmla="*/ 56 h 60"/>
                  <a:gd name="T42" fmla="*/ 6 w 38"/>
                  <a:gd name="T43" fmla="*/ 50 h 60"/>
                  <a:gd name="T44" fmla="*/ 2 w 38"/>
                  <a:gd name="T45" fmla="*/ 42 h 60"/>
                  <a:gd name="T46" fmla="*/ 0 w 38"/>
                  <a:gd name="T47" fmla="*/ 30 h 60"/>
                  <a:gd name="T48" fmla="*/ 10 w 38"/>
                  <a:gd name="T49" fmla="*/ 32 h 60"/>
                  <a:gd name="T50" fmla="*/ 10 w 38"/>
                  <a:gd name="T51" fmla="*/ 42 h 60"/>
                  <a:gd name="T52" fmla="*/ 12 w 38"/>
                  <a:gd name="T53" fmla="*/ 52 h 60"/>
                  <a:gd name="T54" fmla="*/ 14 w 38"/>
                  <a:gd name="T55" fmla="*/ 56 h 60"/>
                  <a:gd name="T56" fmla="*/ 16 w 38"/>
                  <a:gd name="T57" fmla="*/ 58 h 60"/>
                  <a:gd name="T58" fmla="*/ 20 w 38"/>
                  <a:gd name="T59" fmla="*/ 58 h 60"/>
                  <a:gd name="T60" fmla="*/ 22 w 38"/>
                  <a:gd name="T61" fmla="*/ 58 h 60"/>
                  <a:gd name="T62" fmla="*/ 24 w 38"/>
                  <a:gd name="T63" fmla="*/ 56 h 60"/>
                  <a:gd name="T64" fmla="*/ 26 w 38"/>
                  <a:gd name="T65" fmla="*/ 54 h 60"/>
                  <a:gd name="T66" fmla="*/ 28 w 38"/>
                  <a:gd name="T67" fmla="*/ 48 h 60"/>
                  <a:gd name="T68" fmla="*/ 28 w 38"/>
                  <a:gd name="T69" fmla="*/ 40 h 60"/>
                  <a:gd name="T70" fmla="*/ 30 w 38"/>
                  <a:gd name="T71" fmla="*/ 28 h 60"/>
                  <a:gd name="T72" fmla="*/ 28 w 38"/>
                  <a:gd name="T73" fmla="*/ 20 h 60"/>
                  <a:gd name="T74" fmla="*/ 28 w 38"/>
                  <a:gd name="T75" fmla="*/ 12 h 60"/>
                  <a:gd name="T76" fmla="*/ 26 w 38"/>
                  <a:gd name="T77" fmla="*/ 8 h 60"/>
                  <a:gd name="T78" fmla="*/ 24 w 38"/>
                  <a:gd name="T79" fmla="*/ 4 h 60"/>
                  <a:gd name="T80" fmla="*/ 22 w 38"/>
                  <a:gd name="T81" fmla="*/ 4 h 60"/>
                  <a:gd name="T82" fmla="*/ 20 w 38"/>
                  <a:gd name="T83" fmla="*/ 4 h 60"/>
                  <a:gd name="T84" fmla="*/ 16 w 38"/>
                  <a:gd name="T85" fmla="*/ 4 h 60"/>
                  <a:gd name="T86" fmla="*/ 14 w 38"/>
                  <a:gd name="T87" fmla="*/ 6 h 60"/>
                  <a:gd name="T88" fmla="*/ 12 w 38"/>
                  <a:gd name="T89" fmla="*/ 10 h 60"/>
                  <a:gd name="T90" fmla="*/ 10 w 38"/>
                  <a:gd name="T91" fmla="*/ 16 h 60"/>
                  <a:gd name="T92" fmla="*/ 10 w 38"/>
                  <a:gd name="T93" fmla="*/ 24 h 60"/>
                  <a:gd name="T94" fmla="*/ 10 w 38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"/>
                  <a:gd name="T145" fmla="*/ 0 h 60"/>
                  <a:gd name="T146" fmla="*/ 38 w 38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" h="60">
                    <a:moveTo>
                      <a:pt x="0" y="30"/>
                    </a:moveTo>
                    <a:lnTo>
                      <a:pt x="2" y="22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4" y="2"/>
                    </a:lnTo>
                    <a:lnTo>
                      <a:pt x="28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8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2" y="54"/>
                    </a:lnTo>
                    <a:lnTo>
                      <a:pt x="28" y="58"/>
                    </a:lnTo>
                    <a:lnTo>
                      <a:pt x="24" y="60"/>
                    </a:lnTo>
                    <a:lnTo>
                      <a:pt x="18" y="60"/>
                    </a:lnTo>
                    <a:lnTo>
                      <a:pt x="14" y="60"/>
                    </a:lnTo>
                    <a:lnTo>
                      <a:pt x="10" y="56"/>
                    </a:lnTo>
                    <a:lnTo>
                      <a:pt x="6" y="50"/>
                    </a:lnTo>
                    <a:lnTo>
                      <a:pt x="2" y="42"/>
                    </a:lnTo>
                    <a:lnTo>
                      <a:pt x="0" y="30"/>
                    </a:lnTo>
                    <a:close/>
                    <a:moveTo>
                      <a:pt x="10" y="32"/>
                    </a:moveTo>
                    <a:lnTo>
                      <a:pt x="10" y="42"/>
                    </a:lnTo>
                    <a:lnTo>
                      <a:pt x="12" y="52"/>
                    </a:lnTo>
                    <a:lnTo>
                      <a:pt x="14" y="56"/>
                    </a:lnTo>
                    <a:lnTo>
                      <a:pt x="16" y="58"/>
                    </a:lnTo>
                    <a:lnTo>
                      <a:pt x="20" y="58"/>
                    </a:lnTo>
                    <a:lnTo>
                      <a:pt x="22" y="58"/>
                    </a:lnTo>
                    <a:lnTo>
                      <a:pt x="24" y="56"/>
                    </a:lnTo>
                    <a:lnTo>
                      <a:pt x="26" y="54"/>
                    </a:lnTo>
                    <a:lnTo>
                      <a:pt x="28" y="48"/>
                    </a:lnTo>
                    <a:lnTo>
                      <a:pt x="28" y="40"/>
                    </a:lnTo>
                    <a:lnTo>
                      <a:pt x="30" y="28"/>
                    </a:lnTo>
                    <a:lnTo>
                      <a:pt x="28" y="20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1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07" name="Rectangle 99"/>
              <p:cNvSpPr>
                <a:spLocks noChangeArrowheads="1"/>
              </p:cNvSpPr>
              <p:nvPr/>
            </p:nvSpPr>
            <p:spPr bwMode="auto">
              <a:xfrm>
                <a:off x="2496" y="244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08" name="Freeform 100"/>
              <p:cNvSpPr>
                <a:spLocks/>
              </p:cNvSpPr>
              <p:nvPr/>
            </p:nvSpPr>
            <p:spPr bwMode="auto">
              <a:xfrm>
                <a:off x="2642" y="2462"/>
                <a:ext cx="24" cy="60"/>
              </a:xfrm>
              <a:custGeom>
                <a:avLst/>
                <a:gdLst>
                  <a:gd name="T0" fmla="*/ 0 w 24"/>
                  <a:gd name="T1" fmla="*/ 6 h 60"/>
                  <a:gd name="T2" fmla="*/ 14 w 24"/>
                  <a:gd name="T3" fmla="*/ 0 h 60"/>
                  <a:gd name="T4" fmla="*/ 16 w 24"/>
                  <a:gd name="T5" fmla="*/ 0 h 60"/>
                  <a:gd name="T6" fmla="*/ 16 w 24"/>
                  <a:gd name="T7" fmla="*/ 50 h 60"/>
                  <a:gd name="T8" fmla="*/ 16 w 24"/>
                  <a:gd name="T9" fmla="*/ 54 h 60"/>
                  <a:gd name="T10" fmla="*/ 16 w 24"/>
                  <a:gd name="T11" fmla="*/ 56 h 60"/>
                  <a:gd name="T12" fmla="*/ 18 w 24"/>
                  <a:gd name="T13" fmla="*/ 58 h 60"/>
                  <a:gd name="T14" fmla="*/ 18 w 24"/>
                  <a:gd name="T15" fmla="*/ 58 h 60"/>
                  <a:gd name="T16" fmla="*/ 20 w 24"/>
                  <a:gd name="T17" fmla="*/ 58 h 60"/>
                  <a:gd name="T18" fmla="*/ 24 w 24"/>
                  <a:gd name="T19" fmla="*/ 58 h 60"/>
                  <a:gd name="T20" fmla="*/ 24 w 24"/>
                  <a:gd name="T21" fmla="*/ 60 h 60"/>
                  <a:gd name="T22" fmla="*/ 2 w 24"/>
                  <a:gd name="T23" fmla="*/ 60 h 60"/>
                  <a:gd name="T24" fmla="*/ 2 w 24"/>
                  <a:gd name="T25" fmla="*/ 58 h 60"/>
                  <a:gd name="T26" fmla="*/ 6 w 24"/>
                  <a:gd name="T27" fmla="*/ 58 h 60"/>
                  <a:gd name="T28" fmla="*/ 6 w 24"/>
                  <a:gd name="T29" fmla="*/ 58 h 60"/>
                  <a:gd name="T30" fmla="*/ 8 w 24"/>
                  <a:gd name="T31" fmla="*/ 58 h 60"/>
                  <a:gd name="T32" fmla="*/ 8 w 24"/>
                  <a:gd name="T33" fmla="*/ 56 h 60"/>
                  <a:gd name="T34" fmla="*/ 8 w 24"/>
                  <a:gd name="T35" fmla="*/ 54 h 60"/>
                  <a:gd name="T36" fmla="*/ 10 w 24"/>
                  <a:gd name="T37" fmla="*/ 50 h 60"/>
                  <a:gd name="T38" fmla="*/ 10 w 24"/>
                  <a:gd name="T39" fmla="*/ 16 h 60"/>
                  <a:gd name="T40" fmla="*/ 8 w 24"/>
                  <a:gd name="T41" fmla="*/ 12 h 60"/>
                  <a:gd name="T42" fmla="*/ 8 w 24"/>
                  <a:gd name="T43" fmla="*/ 10 h 60"/>
                  <a:gd name="T44" fmla="*/ 8 w 24"/>
                  <a:gd name="T45" fmla="*/ 8 h 60"/>
                  <a:gd name="T46" fmla="*/ 8 w 24"/>
                  <a:gd name="T47" fmla="*/ 8 h 60"/>
                  <a:gd name="T48" fmla="*/ 6 w 24"/>
                  <a:gd name="T49" fmla="*/ 6 h 60"/>
                  <a:gd name="T50" fmla="*/ 6 w 24"/>
                  <a:gd name="T51" fmla="*/ 6 h 60"/>
                  <a:gd name="T52" fmla="*/ 4 w 24"/>
                  <a:gd name="T53" fmla="*/ 6 h 60"/>
                  <a:gd name="T54" fmla="*/ 2 w 24"/>
                  <a:gd name="T55" fmla="*/ 8 h 60"/>
                  <a:gd name="T56" fmla="*/ 0 w 24"/>
                  <a:gd name="T57" fmla="*/ 6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"/>
                  <a:gd name="T88" fmla="*/ 0 h 60"/>
                  <a:gd name="T89" fmla="*/ 24 w 24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" h="60">
                    <a:moveTo>
                      <a:pt x="0" y="6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16" y="50"/>
                    </a:lnTo>
                    <a:lnTo>
                      <a:pt x="16" y="54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4" y="58"/>
                    </a:lnTo>
                    <a:lnTo>
                      <a:pt x="24" y="60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6" y="58"/>
                    </a:lnTo>
                    <a:lnTo>
                      <a:pt x="8" y="58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10" y="50"/>
                    </a:lnTo>
                    <a:lnTo>
                      <a:pt x="10" y="16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09" name="Freeform 101"/>
              <p:cNvSpPr>
                <a:spLocks noEditPoints="1"/>
              </p:cNvSpPr>
              <p:nvPr/>
            </p:nvSpPr>
            <p:spPr bwMode="auto">
              <a:xfrm>
                <a:off x="2680" y="2462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2 w 36"/>
                  <a:gd name="T3" fmla="*/ 22 h 60"/>
                  <a:gd name="T4" fmla="*/ 4 w 36"/>
                  <a:gd name="T5" fmla="*/ 14 h 60"/>
                  <a:gd name="T6" fmla="*/ 6 w 36"/>
                  <a:gd name="T7" fmla="*/ 8 h 60"/>
                  <a:gd name="T8" fmla="*/ 10 w 36"/>
                  <a:gd name="T9" fmla="*/ 4 h 60"/>
                  <a:gd name="T10" fmla="*/ 14 w 36"/>
                  <a:gd name="T11" fmla="*/ 2 h 60"/>
                  <a:gd name="T12" fmla="*/ 18 w 36"/>
                  <a:gd name="T13" fmla="*/ 0 h 60"/>
                  <a:gd name="T14" fmla="*/ 22 w 36"/>
                  <a:gd name="T15" fmla="*/ 2 h 60"/>
                  <a:gd name="T16" fmla="*/ 26 w 36"/>
                  <a:gd name="T17" fmla="*/ 4 h 60"/>
                  <a:gd name="T18" fmla="*/ 30 w 36"/>
                  <a:gd name="T19" fmla="*/ 8 h 60"/>
                  <a:gd name="T20" fmla="*/ 34 w 36"/>
                  <a:gd name="T21" fmla="*/ 14 h 60"/>
                  <a:gd name="T22" fmla="*/ 36 w 36"/>
                  <a:gd name="T23" fmla="*/ 22 h 60"/>
                  <a:gd name="T24" fmla="*/ 36 w 36"/>
                  <a:gd name="T25" fmla="*/ 30 h 60"/>
                  <a:gd name="T26" fmla="*/ 36 w 36"/>
                  <a:gd name="T27" fmla="*/ 40 h 60"/>
                  <a:gd name="T28" fmla="*/ 34 w 36"/>
                  <a:gd name="T29" fmla="*/ 48 h 60"/>
                  <a:gd name="T30" fmla="*/ 30 w 36"/>
                  <a:gd name="T31" fmla="*/ 54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4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2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10 w 36"/>
                  <a:gd name="T51" fmla="*/ 42 h 60"/>
                  <a:gd name="T52" fmla="*/ 12 w 36"/>
                  <a:gd name="T53" fmla="*/ 52 h 60"/>
                  <a:gd name="T54" fmla="*/ 14 w 36"/>
                  <a:gd name="T55" fmla="*/ 56 h 60"/>
                  <a:gd name="T56" fmla="*/ 16 w 36"/>
                  <a:gd name="T57" fmla="*/ 58 h 60"/>
                  <a:gd name="T58" fmla="*/ 18 w 36"/>
                  <a:gd name="T59" fmla="*/ 58 h 60"/>
                  <a:gd name="T60" fmla="*/ 20 w 36"/>
                  <a:gd name="T61" fmla="*/ 58 h 60"/>
                  <a:gd name="T62" fmla="*/ 24 w 36"/>
                  <a:gd name="T63" fmla="*/ 56 h 60"/>
                  <a:gd name="T64" fmla="*/ 26 w 36"/>
                  <a:gd name="T65" fmla="*/ 54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20 h 60"/>
                  <a:gd name="T74" fmla="*/ 26 w 36"/>
                  <a:gd name="T75" fmla="*/ 12 h 60"/>
                  <a:gd name="T76" fmla="*/ 24 w 36"/>
                  <a:gd name="T77" fmla="*/ 8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4 h 60"/>
                  <a:gd name="T84" fmla="*/ 16 w 36"/>
                  <a:gd name="T85" fmla="*/ 4 h 60"/>
                  <a:gd name="T86" fmla="*/ 14 w 36"/>
                  <a:gd name="T87" fmla="*/ 6 h 60"/>
                  <a:gd name="T88" fmla="*/ 12 w 36"/>
                  <a:gd name="T89" fmla="*/ 10 h 60"/>
                  <a:gd name="T90" fmla="*/ 10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2" y="22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6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4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2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10" y="42"/>
                    </a:lnTo>
                    <a:lnTo>
                      <a:pt x="12" y="52"/>
                    </a:lnTo>
                    <a:lnTo>
                      <a:pt x="14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4" y="56"/>
                    </a:lnTo>
                    <a:lnTo>
                      <a:pt x="26" y="54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10" name="Rectangle 102"/>
              <p:cNvSpPr>
                <a:spLocks noChangeArrowheads="1"/>
              </p:cNvSpPr>
              <p:nvPr/>
            </p:nvSpPr>
            <p:spPr bwMode="auto">
              <a:xfrm>
                <a:off x="2784" y="244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11" name="Freeform 103"/>
              <p:cNvSpPr>
                <a:spLocks noEditPoints="1"/>
              </p:cNvSpPr>
              <p:nvPr/>
            </p:nvSpPr>
            <p:spPr bwMode="auto">
              <a:xfrm>
                <a:off x="2934" y="2462"/>
                <a:ext cx="34" cy="60"/>
              </a:xfrm>
              <a:custGeom>
                <a:avLst/>
                <a:gdLst>
                  <a:gd name="T0" fmla="*/ 6 w 34"/>
                  <a:gd name="T1" fmla="*/ 26 h 60"/>
                  <a:gd name="T2" fmla="*/ 0 w 34"/>
                  <a:gd name="T3" fmla="*/ 18 h 60"/>
                  <a:gd name="T4" fmla="*/ 2 w 34"/>
                  <a:gd name="T5" fmla="*/ 10 h 60"/>
                  <a:gd name="T6" fmla="*/ 10 w 34"/>
                  <a:gd name="T7" fmla="*/ 2 h 60"/>
                  <a:gd name="T8" fmla="*/ 22 w 34"/>
                  <a:gd name="T9" fmla="*/ 2 h 60"/>
                  <a:gd name="T10" fmla="*/ 32 w 34"/>
                  <a:gd name="T11" fmla="*/ 8 h 60"/>
                  <a:gd name="T12" fmla="*/ 32 w 34"/>
                  <a:gd name="T13" fmla="*/ 16 h 60"/>
                  <a:gd name="T14" fmla="*/ 26 w 34"/>
                  <a:gd name="T15" fmla="*/ 24 h 60"/>
                  <a:gd name="T16" fmla="*/ 26 w 34"/>
                  <a:gd name="T17" fmla="*/ 32 h 60"/>
                  <a:gd name="T18" fmla="*/ 32 w 34"/>
                  <a:gd name="T19" fmla="*/ 42 h 60"/>
                  <a:gd name="T20" fmla="*/ 32 w 34"/>
                  <a:gd name="T21" fmla="*/ 52 h 60"/>
                  <a:gd name="T22" fmla="*/ 22 w 34"/>
                  <a:gd name="T23" fmla="*/ 60 h 60"/>
                  <a:gd name="T24" fmla="*/ 10 w 34"/>
                  <a:gd name="T25" fmla="*/ 60 h 60"/>
                  <a:gd name="T26" fmla="*/ 2 w 34"/>
                  <a:gd name="T27" fmla="*/ 56 h 60"/>
                  <a:gd name="T28" fmla="*/ 0 w 34"/>
                  <a:gd name="T29" fmla="*/ 46 h 60"/>
                  <a:gd name="T30" fmla="*/ 2 w 34"/>
                  <a:gd name="T31" fmla="*/ 38 h 60"/>
                  <a:gd name="T32" fmla="*/ 10 w 34"/>
                  <a:gd name="T33" fmla="*/ 30 h 60"/>
                  <a:gd name="T34" fmla="*/ 20 w 34"/>
                  <a:gd name="T35" fmla="*/ 22 h 60"/>
                  <a:gd name="T36" fmla="*/ 24 w 34"/>
                  <a:gd name="T37" fmla="*/ 16 h 60"/>
                  <a:gd name="T38" fmla="*/ 24 w 34"/>
                  <a:gd name="T39" fmla="*/ 8 h 60"/>
                  <a:gd name="T40" fmla="*/ 20 w 34"/>
                  <a:gd name="T41" fmla="*/ 4 h 60"/>
                  <a:gd name="T42" fmla="*/ 14 w 34"/>
                  <a:gd name="T43" fmla="*/ 4 h 60"/>
                  <a:gd name="T44" fmla="*/ 8 w 34"/>
                  <a:gd name="T45" fmla="*/ 8 h 60"/>
                  <a:gd name="T46" fmla="*/ 8 w 34"/>
                  <a:gd name="T47" fmla="*/ 14 h 60"/>
                  <a:gd name="T48" fmla="*/ 10 w 34"/>
                  <a:gd name="T49" fmla="*/ 18 h 60"/>
                  <a:gd name="T50" fmla="*/ 18 w 34"/>
                  <a:gd name="T51" fmla="*/ 26 h 60"/>
                  <a:gd name="T52" fmla="*/ 10 w 34"/>
                  <a:gd name="T53" fmla="*/ 36 h 60"/>
                  <a:gd name="T54" fmla="*/ 8 w 34"/>
                  <a:gd name="T55" fmla="*/ 42 h 60"/>
                  <a:gd name="T56" fmla="*/ 8 w 34"/>
                  <a:gd name="T57" fmla="*/ 50 h 60"/>
                  <a:gd name="T58" fmla="*/ 12 w 34"/>
                  <a:gd name="T59" fmla="*/ 58 h 60"/>
                  <a:gd name="T60" fmla="*/ 20 w 34"/>
                  <a:gd name="T61" fmla="*/ 58 h 60"/>
                  <a:gd name="T62" fmla="*/ 24 w 34"/>
                  <a:gd name="T63" fmla="*/ 52 h 60"/>
                  <a:gd name="T64" fmla="*/ 24 w 34"/>
                  <a:gd name="T65" fmla="*/ 46 h 60"/>
                  <a:gd name="T66" fmla="*/ 22 w 34"/>
                  <a:gd name="T67" fmla="*/ 40 h 60"/>
                  <a:gd name="T68" fmla="*/ 12 w 34"/>
                  <a:gd name="T69" fmla="*/ 32 h 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"/>
                  <a:gd name="T106" fmla="*/ 0 h 60"/>
                  <a:gd name="T107" fmla="*/ 34 w 34"/>
                  <a:gd name="T108" fmla="*/ 60 h 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" h="60">
                    <a:moveTo>
                      <a:pt x="10" y="30"/>
                    </a:moveTo>
                    <a:lnTo>
                      <a:pt x="6" y="26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4" y="4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22" y="2"/>
                    </a:lnTo>
                    <a:lnTo>
                      <a:pt x="28" y="4"/>
                    </a:lnTo>
                    <a:lnTo>
                      <a:pt x="32" y="8"/>
                    </a:lnTo>
                    <a:lnTo>
                      <a:pt x="32" y="12"/>
                    </a:lnTo>
                    <a:lnTo>
                      <a:pt x="32" y="16"/>
                    </a:lnTo>
                    <a:lnTo>
                      <a:pt x="30" y="20"/>
                    </a:lnTo>
                    <a:lnTo>
                      <a:pt x="26" y="24"/>
                    </a:lnTo>
                    <a:lnTo>
                      <a:pt x="20" y="28"/>
                    </a:lnTo>
                    <a:lnTo>
                      <a:pt x="26" y="32"/>
                    </a:lnTo>
                    <a:lnTo>
                      <a:pt x="30" y="36"/>
                    </a:lnTo>
                    <a:lnTo>
                      <a:pt x="32" y="42"/>
                    </a:lnTo>
                    <a:lnTo>
                      <a:pt x="34" y="46"/>
                    </a:lnTo>
                    <a:lnTo>
                      <a:pt x="32" y="52"/>
                    </a:lnTo>
                    <a:lnTo>
                      <a:pt x="28" y="56"/>
                    </a:lnTo>
                    <a:lnTo>
                      <a:pt x="22" y="60"/>
                    </a:lnTo>
                    <a:lnTo>
                      <a:pt x="16" y="60"/>
                    </a:lnTo>
                    <a:lnTo>
                      <a:pt x="10" y="60"/>
                    </a:lnTo>
                    <a:lnTo>
                      <a:pt x="6" y="58"/>
                    </a:lnTo>
                    <a:lnTo>
                      <a:pt x="2" y="56"/>
                    </a:lnTo>
                    <a:lnTo>
                      <a:pt x="0" y="52"/>
                    </a:lnTo>
                    <a:lnTo>
                      <a:pt x="0" y="46"/>
                    </a:lnTo>
                    <a:lnTo>
                      <a:pt x="0" y="42"/>
                    </a:lnTo>
                    <a:lnTo>
                      <a:pt x="2" y="38"/>
                    </a:lnTo>
                    <a:lnTo>
                      <a:pt x="6" y="34"/>
                    </a:lnTo>
                    <a:lnTo>
                      <a:pt x="10" y="30"/>
                    </a:lnTo>
                    <a:close/>
                    <a:moveTo>
                      <a:pt x="18" y="26"/>
                    </a:moveTo>
                    <a:lnTo>
                      <a:pt x="20" y="22"/>
                    </a:lnTo>
                    <a:lnTo>
                      <a:pt x="22" y="18"/>
                    </a:lnTo>
                    <a:lnTo>
                      <a:pt x="24" y="16"/>
                    </a:lnTo>
                    <a:lnTo>
                      <a:pt x="24" y="12"/>
                    </a:lnTo>
                    <a:lnTo>
                      <a:pt x="24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10" y="16"/>
                    </a:lnTo>
                    <a:lnTo>
                      <a:pt x="10" y="18"/>
                    </a:lnTo>
                    <a:lnTo>
                      <a:pt x="12" y="20"/>
                    </a:lnTo>
                    <a:lnTo>
                      <a:pt x="18" y="26"/>
                    </a:lnTo>
                    <a:close/>
                    <a:moveTo>
                      <a:pt x="12" y="32"/>
                    </a:moveTo>
                    <a:lnTo>
                      <a:pt x="10" y="36"/>
                    </a:lnTo>
                    <a:lnTo>
                      <a:pt x="8" y="38"/>
                    </a:lnTo>
                    <a:lnTo>
                      <a:pt x="8" y="42"/>
                    </a:lnTo>
                    <a:lnTo>
                      <a:pt x="8" y="46"/>
                    </a:lnTo>
                    <a:lnTo>
                      <a:pt x="8" y="50"/>
                    </a:lnTo>
                    <a:lnTo>
                      <a:pt x="10" y="54"/>
                    </a:lnTo>
                    <a:lnTo>
                      <a:pt x="12" y="58"/>
                    </a:lnTo>
                    <a:lnTo>
                      <a:pt x="16" y="58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4" y="52"/>
                    </a:lnTo>
                    <a:lnTo>
                      <a:pt x="24" y="50"/>
                    </a:lnTo>
                    <a:lnTo>
                      <a:pt x="24" y="46"/>
                    </a:lnTo>
                    <a:lnTo>
                      <a:pt x="24" y="44"/>
                    </a:lnTo>
                    <a:lnTo>
                      <a:pt x="22" y="40"/>
                    </a:lnTo>
                    <a:lnTo>
                      <a:pt x="18" y="36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12" name="Freeform 104"/>
              <p:cNvSpPr>
                <a:spLocks noEditPoints="1"/>
              </p:cNvSpPr>
              <p:nvPr/>
            </p:nvSpPr>
            <p:spPr bwMode="auto">
              <a:xfrm>
                <a:off x="2976" y="2462"/>
                <a:ext cx="36" cy="60"/>
              </a:xfrm>
              <a:custGeom>
                <a:avLst/>
                <a:gdLst>
                  <a:gd name="T0" fmla="*/ 34 w 36"/>
                  <a:gd name="T1" fmla="*/ 0 h 60"/>
                  <a:gd name="T2" fmla="*/ 34 w 36"/>
                  <a:gd name="T3" fmla="*/ 2 h 60"/>
                  <a:gd name="T4" fmla="*/ 30 w 36"/>
                  <a:gd name="T5" fmla="*/ 4 h 60"/>
                  <a:gd name="T6" fmla="*/ 26 w 36"/>
                  <a:gd name="T7" fmla="*/ 4 h 60"/>
                  <a:gd name="T8" fmla="*/ 22 w 36"/>
                  <a:gd name="T9" fmla="*/ 6 h 60"/>
                  <a:gd name="T10" fmla="*/ 18 w 36"/>
                  <a:gd name="T11" fmla="*/ 10 h 60"/>
                  <a:gd name="T12" fmla="*/ 16 w 36"/>
                  <a:gd name="T13" fmla="*/ 14 h 60"/>
                  <a:gd name="T14" fmla="*/ 12 w 36"/>
                  <a:gd name="T15" fmla="*/ 18 h 60"/>
                  <a:gd name="T16" fmla="*/ 10 w 36"/>
                  <a:gd name="T17" fmla="*/ 22 h 60"/>
                  <a:gd name="T18" fmla="*/ 10 w 36"/>
                  <a:gd name="T19" fmla="*/ 28 h 60"/>
                  <a:gd name="T20" fmla="*/ 16 w 36"/>
                  <a:gd name="T21" fmla="*/ 24 h 60"/>
                  <a:gd name="T22" fmla="*/ 22 w 36"/>
                  <a:gd name="T23" fmla="*/ 24 h 60"/>
                  <a:gd name="T24" fmla="*/ 26 w 36"/>
                  <a:gd name="T25" fmla="*/ 24 h 60"/>
                  <a:gd name="T26" fmla="*/ 32 w 36"/>
                  <a:gd name="T27" fmla="*/ 28 h 60"/>
                  <a:gd name="T28" fmla="*/ 34 w 36"/>
                  <a:gd name="T29" fmla="*/ 34 h 60"/>
                  <a:gd name="T30" fmla="*/ 36 w 36"/>
                  <a:gd name="T31" fmla="*/ 40 h 60"/>
                  <a:gd name="T32" fmla="*/ 34 w 36"/>
                  <a:gd name="T33" fmla="*/ 48 h 60"/>
                  <a:gd name="T34" fmla="*/ 32 w 36"/>
                  <a:gd name="T35" fmla="*/ 54 h 60"/>
                  <a:gd name="T36" fmla="*/ 28 w 36"/>
                  <a:gd name="T37" fmla="*/ 58 h 60"/>
                  <a:gd name="T38" fmla="*/ 22 w 36"/>
                  <a:gd name="T39" fmla="*/ 60 h 60"/>
                  <a:gd name="T40" fmla="*/ 18 w 36"/>
                  <a:gd name="T41" fmla="*/ 60 h 60"/>
                  <a:gd name="T42" fmla="*/ 12 w 36"/>
                  <a:gd name="T43" fmla="*/ 60 h 60"/>
                  <a:gd name="T44" fmla="*/ 8 w 36"/>
                  <a:gd name="T45" fmla="*/ 56 h 60"/>
                  <a:gd name="T46" fmla="*/ 2 w 36"/>
                  <a:gd name="T47" fmla="*/ 52 h 60"/>
                  <a:gd name="T48" fmla="*/ 0 w 36"/>
                  <a:gd name="T49" fmla="*/ 44 h 60"/>
                  <a:gd name="T50" fmla="*/ 0 w 36"/>
                  <a:gd name="T51" fmla="*/ 36 h 60"/>
                  <a:gd name="T52" fmla="*/ 0 w 36"/>
                  <a:gd name="T53" fmla="*/ 30 h 60"/>
                  <a:gd name="T54" fmla="*/ 2 w 36"/>
                  <a:gd name="T55" fmla="*/ 22 h 60"/>
                  <a:gd name="T56" fmla="*/ 6 w 36"/>
                  <a:gd name="T57" fmla="*/ 16 h 60"/>
                  <a:gd name="T58" fmla="*/ 12 w 36"/>
                  <a:gd name="T59" fmla="*/ 10 h 60"/>
                  <a:gd name="T60" fmla="*/ 18 w 36"/>
                  <a:gd name="T61" fmla="*/ 6 h 60"/>
                  <a:gd name="T62" fmla="*/ 22 w 36"/>
                  <a:gd name="T63" fmla="*/ 2 h 60"/>
                  <a:gd name="T64" fmla="*/ 28 w 36"/>
                  <a:gd name="T65" fmla="*/ 0 h 60"/>
                  <a:gd name="T66" fmla="*/ 32 w 36"/>
                  <a:gd name="T67" fmla="*/ 0 h 60"/>
                  <a:gd name="T68" fmla="*/ 34 w 36"/>
                  <a:gd name="T69" fmla="*/ 0 h 60"/>
                  <a:gd name="T70" fmla="*/ 8 w 36"/>
                  <a:gd name="T71" fmla="*/ 30 h 60"/>
                  <a:gd name="T72" fmla="*/ 8 w 36"/>
                  <a:gd name="T73" fmla="*/ 36 h 60"/>
                  <a:gd name="T74" fmla="*/ 8 w 36"/>
                  <a:gd name="T75" fmla="*/ 40 h 60"/>
                  <a:gd name="T76" fmla="*/ 8 w 36"/>
                  <a:gd name="T77" fmla="*/ 44 h 60"/>
                  <a:gd name="T78" fmla="*/ 8 w 36"/>
                  <a:gd name="T79" fmla="*/ 48 h 60"/>
                  <a:gd name="T80" fmla="*/ 10 w 36"/>
                  <a:gd name="T81" fmla="*/ 52 h 60"/>
                  <a:gd name="T82" fmla="*/ 14 w 36"/>
                  <a:gd name="T83" fmla="*/ 56 h 60"/>
                  <a:gd name="T84" fmla="*/ 16 w 36"/>
                  <a:gd name="T85" fmla="*/ 58 h 60"/>
                  <a:gd name="T86" fmla="*/ 18 w 36"/>
                  <a:gd name="T87" fmla="*/ 58 h 60"/>
                  <a:gd name="T88" fmla="*/ 22 w 36"/>
                  <a:gd name="T89" fmla="*/ 58 h 60"/>
                  <a:gd name="T90" fmla="*/ 24 w 36"/>
                  <a:gd name="T91" fmla="*/ 54 h 60"/>
                  <a:gd name="T92" fmla="*/ 26 w 36"/>
                  <a:gd name="T93" fmla="*/ 50 h 60"/>
                  <a:gd name="T94" fmla="*/ 28 w 36"/>
                  <a:gd name="T95" fmla="*/ 44 h 60"/>
                  <a:gd name="T96" fmla="*/ 26 w 36"/>
                  <a:gd name="T97" fmla="*/ 38 h 60"/>
                  <a:gd name="T98" fmla="*/ 24 w 36"/>
                  <a:gd name="T99" fmla="*/ 32 h 60"/>
                  <a:gd name="T100" fmla="*/ 22 w 36"/>
                  <a:gd name="T101" fmla="*/ 28 h 60"/>
                  <a:gd name="T102" fmla="*/ 16 w 36"/>
                  <a:gd name="T103" fmla="*/ 26 h 60"/>
                  <a:gd name="T104" fmla="*/ 16 w 36"/>
                  <a:gd name="T105" fmla="*/ 28 h 60"/>
                  <a:gd name="T106" fmla="*/ 14 w 36"/>
                  <a:gd name="T107" fmla="*/ 28 h 60"/>
                  <a:gd name="T108" fmla="*/ 12 w 36"/>
                  <a:gd name="T109" fmla="*/ 28 h 60"/>
                  <a:gd name="T110" fmla="*/ 8 w 36"/>
                  <a:gd name="T111" fmla="*/ 30 h 6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6"/>
                  <a:gd name="T169" fmla="*/ 0 h 60"/>
                  <a:gd name="T170" fmla="*/ 36 w 36"/>
                  <a:gd name="T171" fmla="*/ 60 h 6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6" h="60">
                    <a:moveTo>
                      <a:pt x="34" y="0"/>
                    </a:moveTo>
                    <a:lnTo>
                      <a:pt x="34" y="2"/>
                    </a:lnTo>
                    <a:lnTo>
                      <a:pt x="30" y="4"/>
                    </a:lnTo>
                    <a:lnTo>
                      <a:pt x="26" y="4"/>
                    </a:lnTo>
                    <a:lnTo>
                      <a:pt x="22" y="6"/>
                    </a:lnTo>
                    <a:lnTo>
                      <a:pt x="18" y="10"/>
                    </a:lnTo>
                    <a:lnTo>
                      <a:pt x="16" y="14"/>
                    </a:lnTo>
                    <a:lnTo>
                      <a:pt x="12" y="18"/>
                    </a:lnTo>
                    <a:lnTo>
                      <a:pt x="10" y="22"/>
                    </a:lnTo>
                    <a:lnTo>
                      <a:pt x="10" y="28"/>
                    </a:lnTo>
                    <a:lnTo>
                      <a:pt x="16" y="24"/>
                    </a:lnTo>
                    <a:lnTo>
                      <a:pt x="22" y="24"/>
                    </a:lnTo>
                    <a:lnTo>
                      <a:pt x="26" y="24"/>
                    </a:lnTo>
                    <a:lnTo>
                      <a:pt x="32" y="28"/>
                    </a:lnTo>
                    <a:lnTo>
                      <a:pt x="34" y="34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2" y="54"/>
                    </a:lnTo>
                    <a:lnTo>
                      <a:pt x="28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2" y="52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2" y="22"/>
                    </a:lnTo>
                    <a:lnTo>
                      <a:pt x="6" y="16"/>
                    </a:lnTo>
                    <a:lnTo>
                      <a:pt x="12" y="10"/>
                    </a:lnTo>
                    <a:lnTo>
                      <a:pt x="18" y="6"/>
                    </a:lnTo>
                    <a:lnTo>
                      <a:pt x="22" y="2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4" y="0"/>
                    </a:lnTo>
                    <a:close/>
                    <a:moveTo>
                      <a:pt x="8" y="30"/>
                    </a:moveTo>
                    <a:lnTo>
                      <a:pt x="8" y="36"/>
                    </a:lnTo>
                    <a:lnTo>
                      <a:pt x="8" y="40"/>
                    </a:lnTo>
                    <a:lnTo>
                      <a:pt x="8" y="44"/>
                    </a:lnTo>
                    <a:lnTo>
                      <a:pt x="8" y="48"/>
                    </a:lnTo>
                    <a:lnTo>
                      <a:pt x="10" y="52"/>
                    </a:lnTo>
                    <a:lnTo>
                      <a:pt x="14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2" y="58"/>
                    </a:lnTo>
                    <a:lnTo>
                      <a:pt x="24" y="54"/>
                    </a:lnTo>
                    <a:lnTo>
                      <a:pt x="26" y="50"/>
                    </a:lnTo>
                    <a:lnTo>
                      <a:pt x="28" y="44"/>
                    </a:lnTo>
                    <a:lnTo>
                      <a:pt x="26" y="38"/>
                    </a:lnTo>
                    <a:lnTo>
                      <a:pt x="24" y="32"/>
                    </a:lnTo>
                    <a:lnTo>
                      <a:pt x="22" y="28"/>
                    </a:lnTo>
                    <a:lnTo>
                      <a:pt x="16" y="26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2" y="28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13" name="Freeform 105"/>
              <p:cNvSpPr>
                <a:spLocks noEditPoints="1"/>
              </p:cNvSpPr>
              <p:nvPr/>
            </p:nvSpPr>
            <p:spPr bwMode="auto">
              <a:xfrm>
                <a:off x="3020" y="2462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2 h 60"/>
                  <a:gd name="T4" fmla="*/ 2 w 36"/>
                  <a:gd name="T5" fmla="*/ 14 h 60"/>
                  <a:gd name="T6" fmla="*/ 6 w 36"/>
                  <a:gd name="T7" fmla="*/ 8 h 60"/>
                  <a:gd name="T8" fmla="*/ 10 w 36"/>
                  <a:gd name="T9" fmla="*/ 4 h 60"/>
                  <a:gd name="T10" fmla="*/ 14 w 36"/>
                  <a:gd name="T11" fmla="*/ 2 h 60"/>
                  <a:gd name="T12" fmla="*/ 18 w 36"/>
                  <a:gd name="T13" fmla="*/ 0 h 60"/>
                  <a:gd name="T14" fmla="*/ 22 w 36"/>
                  <a:gd name="T15" fmla="*/ 2 h 60"/>
                  <a:gd name="T16" fmla="*/ 26 w 36"/>
                  <a:gd name="T17" fmla="*/ 4 h 60"/>
                  <a:gd name="T18" fmla="*/ 30 w 36"/>
                  <a:gd name="T19" fmla="*/ 8 h 60"/>
                  <a:gd name="T20" fmla="*/ 32 w 36"/>
                  <a:gd name="T21" fmla="*/ 14 h 60"/>
                  <a:gd name="T22" fmla="*/ 34 w 36"/>
                  <a:gd name="T23" fmla="*/ 22 h 60"/>
                  <a:gd name="T24" fmla="*/ 36 w 36"/>
                  <a:gd name="T25" fmla="*/ 30 h 60"/>
                  <a:gd name="T26" fmla="*/ 34 w 36"/>
                  <a:gd name="T27" fmla="*/ 40 h 60"/>
                  <a:gd name="T28" fmla="*/ 32 w 36"/>
                  <a:gd name="T29" fmla="*/ 48 h 60"/>
                  <a:gd name="T30" fmla="*/ 30 w 36"/>
                  <a:gd name="T31" fmla="*/ 54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2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0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0 w 36"/>
                  <a:gd name="T53" fmla="*/ 52 h 60"/>
                  <a:gd name="T54" fmla="*/ 12 w 36"/>
                  <a:gd name="T55" fmla="*/ 56 h 60"/>
                  <a:gd name="T56" fmla="*/ 14 w 36"/>
                  <a:gd name="T57" fmla="*/ 58 h 60"/>
                  <a:gd name="T58" fmla="*/ 18 w 36"/>
                  <a:gd name="T59" fmla="*/ 58 h 60"/>
                  <a:gd name="T60" fmla="*/ 20 w 36"/>
                  <a:gd name="T61" fmla="*/ 58 h 60"/>
                  <a:gd name="T62" fmla="*/ 22 w 36"/>
                  <a:gd name="T63" fmla="*/ 56 h 60"/>
                  <a:gd name="T64" fmla="*/ 24 w 36"/>
                  <a:gd name="T65" fmla="*/ 54 h 60"/>
                  <a:gd name="T66" fmla="*/ 26 w 36"/>
                  <a:gd name="T67" fmla="*/ 48 h 60"/>
                  <a:gd name="T68" fmla="*/ 26 w 36"/>
                  <a:gd name="T69" fmla="*/ 40 h 60"/>
                  <a:gd name="T70" fmla="*/ 28 w 36"/>
                  <a:gd name="T71" fmla="*/ 28 h 60"/>
                  <a:gd name="T72" fmla="*/ 26 w 36"/>
                  <a:gd name="T73" fmla="*/ 20 h 60"/>
                  <a:gd name="T74" fmla="*/ 26 w 36"/>
                  <a:gd name="T75" fmla="*/ 12 h 60"/>
                  <a:gd name="T76" fmla="*/ 24 w 36"/>
                  <a:gd name="T77" fmla="*/ 8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4 h 60"/>
                  <a:gd name="T84" fmla="*/ 14 w 36"/>
                  <a:gd name="T85" fmla="*/ 4 h 60"/>
                  <a:gd name="T86" fmla="*/ 12 w 36"/>
                  <a:gd name="T87" fmla="*/ 6 h 60"/>
                  <a:gd name="T88" fmla="*/ 10 w 36"/>
                  <a:gd name="T89" fmla="*/ 10 h 60"/>
                  <a:gd name="T90" fmla="*/ 8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2" y="14"/>
                    </a:lnTo>
                    <a:lnTo>
                      <a:pt x="34" y="22"/>
                    </a:lnTo>
                    <a:lnTo>
                      <a:pt x="36" y="30"/>
                    </a:lnTo>
                    <a:lnTo>
                      <a:pt x="34" y="40"/>
                    </a:lnTo>
                    <a:lnTo>
                      <a:pt x="32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0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0" y="52"/>
                    </a:lnTo>
                    <a:lnTo>
                      <a:pt x="12" y="56"/>
                    </a:lnTo>
                    <a:lnTo>
                      <a:pt x="14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48"/>
                    </a:lnTo>
                    <a:lnTo>
                      <a:pt x="26" y="40"/>
                    </a:lnTo>
                    <a:lnTo>
                      <a:pt x="28" y="28"/>
                    </a:lnTo>
                    <a:lnTo>
                      <a:pt x="26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0" y="10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14" name="Rectangle 106"/>
              <p:cNvSpPr>
                <a:spLocks noChangeArrowheads="1"/>
              </p:cNvSpPr>
              <p:nvPr/>
            </p:nvSpPr>
            <p:spPr bwMode="auto">
              <a:xfrm>
                <a:off x="3080" y="244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15" name="Freeform 107"/>
              <p:cNvSpPr>
                <a:spLocks/>
              </p:cNvSpPr>
              <p:nvPr/>
            </p:nvSpPr>
            <p:spPr bwMode="auto">
              <a:xfrm>
                <a:off x="3228" y="2462"/>
                <a:ext cx="32" cy="60"/>
              </a:xfrm>
              <a:custGeom>
                <a:avLst/>
                <a:gdLst>
                  <a:gd name="T0" fmla="*/ 2 w 32"/>
                  <a:gd name="T1" fmla="*/ 8 h 60"/>
                  <a:gd name="T2" fmla="*/ 10 w 32"/>
                  <a:gd name="T3" fmla="*/ 2 h 60"/>
                  <a:gd name="T4" fmla="*/ 22 w 32"/>
                  <a:gd name="T5" fmla="*/ 2 h 60"/>
                  <a:gd name="T6" fmla="*/ 28 w 32"/>
                  <a:gd name="T7" fmla="*/ 8 h 60"/>
                  <a:gd name="T8" fmla="*/ 28 w 32"/>
                  <a:gd name="T9" fmla="*/ 16 h 60"/>
                  <a:gd name="T10" fmla="*/ 20 w 32"/>
                  <a:gd name="T11" fmla="*/ 26 h 60"/>
                  <a:gd name="T12" fmla="*/ 30 w 32"/>
                  <a:gd name="T13" fmla="*/ 32 h 60"/>
                  <a:gd name="T14" fmla="*/ 32 w 32"/>
                  <a:gd name="T15" fmla="*/ 40 h 60"/>
                  <a:gd name="T16" fmla="*/ 28 w 32"/>
                  <a:gd name="T17" fmla="*/ 54 h 60"/>
                  <a:gd name="T18" fmla="*/ 16 w 32"/>
                  <a:gd name="T19" fmla="*/ 60 h 60"/>
                  <a:gd name="T20" fmla="*/ 4 w 32"/>
                  <a:gd name="T21" fmla="*/ 60 h 60"/>
                  <a:gd name="T22" fmla="*/ 0 w 32"/>
                  <a:gd name="T23" fmla="*/ 58 h 60"/>
                  <a:gd name="T24" fmla="*/ 0 w 32"/>
                  <a:gd name="T25" fmla="*/ 56 h 60"/>
                  <a:gd name="T26" fmla="*/ 2 w 32"/>
                  <a:gd name="T27" fmla="*/ 54 h 60"/>
                  <a:gd name="T28" fmla="*/ 4 w 32"/>
                  <a:gd name="T29" fmla="*/ 54 h 60"/>
                  <a:gd name="T30" fmla="*/ 6 w 32"/>
                  <a:gd name="T31" fmla="*/ 54 h 60"/>
                  <a:gd name="T32" fmla="*/ 10 w 32"/>
                  <a:gd name="T33" fmla="*/ 56 h 60"/>
                  <a:gd name="T34" fmla="*/ 12 w 32"/>
                  <a:gd name="T35" fmla="*/ 56 h 60"/>
                  <a:gd name="T36" fmla="*/ 18 w 32"/>
                  <a:gd name="T37" fmla="*/ 56 h 60"/>
                  <a:gd name="T38" fmla="*/ 24 w 32"/>
                  <a:gd name="T39" fmla="*/ 50 h 60"/>
                  <a:gd name="T40" fmla="*/ 26 w 32"/>
                  <a:gd name="T41" fmla="*/ 42 h 60"/>
                  <a:gd name="T42" fmla="*/ 22 w 32"/>
                  <a:gd name="T43" fmla="*/ 36 h 60"/>
                  <a:gd name="T44" fmla="*/ 20 w 32"/>
                  <a:gd name="T45" fmla="*/ 34 h 60"/>
                  <a:gd name="T46" fmla="*/ 14 w 32"/>
                  <a:gd name="T47" fmla="*/ 30 h 60"/>
                  <a:gd name="T48" fmla="*/ 8 w 32"/>
                  <a:gd name="T49" fmla="*/ 30 h 60"/>
                  <a:gd name="T50" fmla="*/ 12 w 32"/>
                  <a:gd name="T51" fmla="*/ 28 h 60"/>
                  <a:gd name="T52" fmla="*/ 20 w 32"/>
                  <a:gd name="T53" fmla="*/ 24 h 60"/>
                  <a:gd name="T54" fmla="*/ 22 w 32"/>
                  <a:gd name="T55" fmla="*/ 20 h 60"/>
                  <a:gd name="T56" fmla="*/ 22 w 32"/>
                  <a:gd name="T57" fmla="*/ 12 h 60"/>
                  <a:gd name="T58" fmla="*/ 16 w 32"/>
                  <a:gd name="T59" fmla="*/ 6 h 60"/>
                  <a:gd name="T60" fmla="*/ 8 w 32"/>
                  <a:gd name="T61" fmla="*/ 6 h 60"/>
                  <a:gd name="T62" fmla="*/ 2 w 32"/>
                  <a:gd name="T63" fmla="*/ 12 h 6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2"/>
                  <a:gd name="T97" fmla="*/ 0 h 60"/>
                  <a:gd name="T98" fmla="*/ 32 w 32"/>
                  <a:gd name="T99" fmla="*/ 60 h 6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2" h="60">
                    <a:moveTo>
                      <a:pt x="0" y="12"/>
                    </a:moveTo>
                    <a:lnTo>
                      <a:pt x="2" y="8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28" y="8"/>
                    </a:lnTo>
                    <a:lnTo>
                      <a:pt x="30" y="12"/>
                    </a:lnTo>
                    <a:lnTo>
                      <a:pt x="28" y="16"/>
                    </a:lnTo>
                    <a:lnTo>
                      <a:pt x="26" y="20"/>
                    </a:lnTo>
                    <a:lnTo>
                      <a:pt x="20" y="26"/>
                    </a:lnTo>
                    <a:lnTo>
                      <a:pt x="26" y="28"/>
                    </a:lnTo>
                    <a:lnTo>
                      <a:pt x="30" y="32"/>
                    </a:lnTo>
                    <a:lnTo>
                      <a:pt x="32" y="36"/>
                    </a:lnTo>
                    <a:lnTo>
                      <a:pt x="32" y="40"/>
                    </a:lnTo>
                    <a:lnTo>
                      <a:pt x="30" y="48"/>
                    </a:lnTo>
                    <a:lnTo>
                      <a:pt x="28" y="54"/>
                    </a:lnTo>
                    <a:lnTo>
                      <a:pt x="22" y="58"/>
                    </a:lnTo>
                    <a:lnTo>
                      <a:pt x="16" y="60"/>
                    </a:lnTo>
                    <a:lnTo>
                      <a:pt x="10" y="60"/>
                    </a:lnTo>
                    <a:lnTo>
                      <a:pt x="4" y="60"/>
                    </a:lnTo>
                    <a:lnTo>
                      <a:pt x="2" y="60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4" y="54"/>
                    </a:lnTo>
                    <a:lnTo>
                      <a:pt x="6" y="54"/>
                    </a:lnTo>
                    <a:lnTo>
                      <a:pt x="8" y="56"/>
                    </a:lnTo>
                    <a:lnTo>
                      <a:pt x="10" y="56"/>
                    </a:lnTo>
                    <a:lnTo>
                      <a:pt x="12" y="56"/>
                    </a:lnTo>
                    <a:lnTo>
                      <a:pt x="14" y="58"/>
                    </a:lnTo>
                    <a:lnTo>
                      <a:pt x="18" y="56"/>
                    </a:lnTo>
                    <a:lnTo>
                      <a:pt x="22" y="54"/>
                    </a:lnTo>
                    <a:lnTo>
                      <a:pt x="24" y="50"/>
                    </a:lnTo>
                    <a:lnTo>
                      <a:pt x="26" y="46"/>
                    </a:lnTo>
                    <a:lnTo>
                      <a:pt x="26" y="42"/>
                    </a:lnTo>
                    <a:lnTo>
                      <a:pt x="24" y="38"/>
                    </a:lnTo>
                    <a:lnTo>
                      <a:pt x="22" y="36"/>
                    </a:lnTo>
                    <a:lnTo>
                      <a:pt x="20" y="34"/>
                    </a:lnTo>
                    <a:lnTo>
                      <a:pt x="16" y="32"/>
                    </a:lnTo>
                    <a:lnTo>
                      <a:pt x="14" y="30"/>
                    </a:lnTo>
                    <a:lnTo>
                      <a:pt x="10" y="30"/>
                    </a:lnTo>
                    <a:lnTo>
                      <a:pt x="8" y="30"/>
                    </a:lnTo>
                    <a:lnTo>
                      <a:pt x="12" y="28"/>
                    </a:lnTo>
                    <a:lnTo>
                      <a:pt x="16" y="28"/>
                    </a:lnTo>
                    <a:lnTo>
                      <a:pt x="20" y="24"/>
                    </a:lnTo>
                    <a:lnTo>
                      <a:pt x="22" y="22"/>
                    </a:lnTo>
                    <a:lnTo>
                      <a:pt x="22" y="20"/>
                    </a:lnTo>
                    <a:lnTo>
                      <a:pt x="22" y="16"/>
                    </a:lnTo>
                    <a:lnTo>
                      <a:pt x="22" y="12"/>
                    </a:lnTo>
                    <a:lnTo>
                      <a:pt x="20" y="8"/>
                    </a:lnTo>
                    <a:lnTo>
                      <a:pt x="16" y="6"/>
                    </a:lnTo>
                    <a:lnTo>
                      <a:pt x="12" y="6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16" name="Rectangle 108"/>
              <p:cNvSpPr>
                <a:spLocks noChangeArrowheads="1"/>
              </p:cNvSpPr>
              <p:nvPr/>
            </p:nvSpPr>
            <p:spPr bwMode="auto">
              <a:xfrm>
                <a:off x="3528" y="244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17" name="Freeform 109"/>
              <p:cNvSpPr>
                <a:spLocks noEditPoints="1"/>
              </p:cNvSpPr>
              <p:nvPr/>
            </p:nvSpPr>
            <p:spPr bwMode="auto">
              <a:xfrm>
                <a:off x="3672" y="2462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2 h 60"/>
                  <a:gd name="T4" fmla="*/ 2 w 36"/>
                  <a:gd name="T5" fmla="*/ 14 h 60"/>
                  <a:gd name="T6" fmla="*/ 6 w 36"/>
                  <a:gd name="T7" fmla="*/ 8 h 60"/>
                  <a:gd name="T8" fmla="*/ 10 w 36"/>
                  <a:gd name="T9" fmla="*/ 4 h 60"/>
                  <a:gd name="T10" fmla="*/ 14 w 36"/>
                  <a:gd name="T11" fmla="*/ 2 h 60"/>
                  <a:gd name="T12" fmla="*/ 18 w 36"/>
                  <a:gd name="T13" fmla="*/ 0 h 60"/>
                  <a:gd name="T14" fmla="*/ 22 w 36"/>
                  <a:gd name="T15" fmla="*/ 2 h 60"/>
                  <a:gd name="T16" fmla="*/ 26 w 36"/>
                  <a:gd name="T17" fmla="*/ 4 h 60"/>
                  <a:gd name="T18" fmla="*/ 30 w 36"/>
                  <a:gd name="T19" fmla="*/ 8 h 60"/>
                  <a:gd name="T20" fmla="*/ 32 w 36"/>
                  <a:gd name="T21" fmla="*/ 14 h 60"/>
                  <a:gd name="T22" fmla="*/ 34 w 36"/>
                  <a:gd name="T23" fmla="*/ 22 h 60"/>
                  <a:gd name="T24" fmla="*/ 36 w 36"/>
                  <a:gd name="T25" fmla="*/ 30 h 60"/>
                  <a:gd name="T26" fmla="*/ 34 w 36"/>
                  <a:gd name="T27" fmla="*/ 40 h 60"/>
                  <a:gd name="T28" fmla="*/ 32 w 36"/>
                  <a:gd name="T29" fmla="*/ 48 h 60"/>
                  <a:gd name="T30" fmla="*/ 30 w 36"/>
                  <a:gd name="T31" fmla="*/ 54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2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0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0 w 36"/>
                  <a:gd name="T53" fmla="*/ 52 h 60"/>
                  <a:gd name="T54" fmla="*/ 12 w 36"/>
                  <a:gd name="T55" fmla="*/ 56 h 60"/>
                  <a:gd name="T56" fmla="*/ 14 w 36"/>
                  <a:gd name="T57" fmla="*/ 58 h 60"/>
                  <a:gd name="T58" fmla="*/ 18 w 36"/>
                  <a:gd name="T59" fmla="*/ 58 h 60"/>
                  <a:gd name="T60" fmla="*/ 20 w 36"/>
                  <a:gd name="T61" fmla="*/ 58 h 60"/>
                  <a:gd name="T62" fmla="*/ 22 w 36"/>
                  <a:gd name="T63" fmla="*/ 56 h 60"/>
                  <a:gd name="T64" fmla="*/ 24 w 36"/>
                  <a:gd name="T65" fmla="*/ 54 h 60"/>
                  <a:gd name="T66" fmla="*/ 26 w 36"/>
                  <a:gd name="T67" fmla="*/ 48 h 60"/>
                  <a:gd name="T68" fmla="*/ 26 w 36"/>
                  <a:gd name="T69" fmla="*/ 40 h 60"/>
                  <a:gd name="T70" fmla="*/ 28 w 36"/>
                  <a:gd name="T71" fmla="*/ 28 h 60"/>
                  <a:gd name="T72" fmla="*/ 26 w 36"/>
                  <a:gd name="T73" fmla="*/ 20 h 60"/>
                  <a:gd name="T74" fmla="*/ 26 w 36"/>
                  <a:gd name="T75" fmla="*/ 12 h 60"/>
                  <a:gd name="T76" fmla="*/ 24 w 36"/>
                  <a:gd name="T77" fmla="*/ 8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4 h 60"/>
                  <a:gd name="T84" fmla="*/ 14 w 36"/>
                  <a:gd name="T85" fmla="*/ 4 h 60"/>
                  <a:gd name="T86" fmla="*/ 12 w 36"/>
                  <a:gd name="T87" fmla="*/ 6 h 60"/>
                  <a:gd name="T88" fmla="*/ 10 w 36"/>
                  <a:gd name="T89" fmla="*/ 10 h 60"/>
                  <a:gd name="T90" fmla="*/ 8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2" y="14"/>
                    </a:lnTo>
                    <a:lnTo>
                      <a:pt x="34" y="22"/>
                    </a:lnTo>
                    <a:lnTo>
                      <a:pt x="36" y="30"/>
                    </a:lnTo>
                    <a:lnTo>
                      <a:pt x="34" y="40"/>
                    </a:lnTo>
                    <a:lnTo>
                      <a:pt x="32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0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0" y="52"/>
                    </a:lnTo>
                    <a:lnTo>
                      <a:pt x="12" y="56"/>
                    </a:lnTo>
                    <a:lnTo>
                      <a:pt x="14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48"/>
                    </a:lnTo>
                    <a:lnTo>
                      <a:pt x="26" y="40"/>
                    </a:lnTo>
                    <a:lnTo>
                      <a:pt x="28" y="28"/>
                    </a:lnTo>
                    <a:lnTo>
                      <a:pt x="26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0" y="10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18" name="Rectangle 110"/>
              <p:cNvSpPr>
                <a:spLocks noChangeArrowheads="1"/>
              </p:cNvSpPr>
              <p:nvPr/>
            </p:nvSpPr>
            <p:spPr bwMode="auto">
              <a:xfrm>
                <a:off x="3848" y="244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19" name="Freeform 111"/>
              <p:cNvSpPr>
                <a:spLocks/>
              </p:cNvSpPr>
              <p:nvPr/>
            </p:nvSpPr>
            <p:spPr bwMode="auto">
              <a:xfrm>
                <a:off x="4000" y="2462"/>
                <a:ext cx="24" cy="60"/>
              </a:xfrm>
              <a:custGeom>
                <a:avLst/>
                <a:gdLst>
                  <a:gd name="T0" fmla="*/ 0 w 24"/>
                  <a:gd name="T1" fmla="*/ 6 h 60"/>
                  <a:gd name="T2" fmla="*/ 14 w 24"/>
                  <a:gd name="T3" fmla="*/ 0 h 60"/>
                  <a:gd name="T4" fmla="*/ 16 w 24"/>
                  <a:gd name="T5" fmla="*/ 0 h 60"/>
                  <a:gd name="T6" fmla="*/ 16 w 24"/>
                  <a:gd name="T7" fmla="*/ 50 h 60"/>
                  <a:gd name="T8" fmla="*/ 16 w 24"/>
                  <a:gd name="T9" fmla="*/ 54 h 60"/>
                  <a:gd name="T10" fmla="*/ 16 w 24"/>
                  <a:gd name="T11" fmla="*/ 56 h 60"/>
                  <a:gd name="T12" fmla="*/ 18 w 24"/>
                  <a:gd name="T13" fmla="*/ 58 h 60"/>
                  <a:gd name="T14" fmla="*/ 18 w 24"/>
                  <a:gd name="T15" fmla="*/ 58 h 60"/>
                  <a:gd name="T16" fmla="*/ 20 w 24"/>
                  <a:gd name="T17" fmla="*/ 58 h 60"/>
                  <a:gd name="T18" fmla="*/ 24 w 24"/>
                  <a:gd name="T19" fmla="*/ 58 h 60"/>
                  <a:gd name="T20" fmla="*/ 24 w 24"/>
                  <a:gd name="T21" fmla="*/ 60 h 60"/>
                  <a:gd name="T22" fmla="*/ 2 w 24"/>
                  <a:gd name="T23" fmla="*/ 60 h 60"/>
                  <a:gd name="T24" fmla="*/ 2 w 24"/>
                  <a:gd name="T25" fmla="*/ 58 h 60"/>
                  <a:gd name="T26" fmla="*/ 4 w 24"/>
                  <a:gd name="T27" fmla="*/ 58 h 60"/>
                  <a:gd name="T28" fmla="*/ 6 w 24"/>
                  <a:gd name="T29" fmla="*/ 58 h 60"/>
                  <a:gd name="T30" fmla="*/ 8 w 24"/>
                  <a:gd name="T31" fmla="*/ 58 h 60"/>
                  <a:gd name="T32" fmla="*/ 8 w 24"/>
                  <a:gd name="T33" fmla="*/ 56 h 60"/>
                  <a:gd name="T34" fmla="*/ 8 w 24"/>
                  <a:gd name="T35" fmla="*/ 54 h 60"/>
                  <a:gd name="T36" fmla="*/ 8 w 24"/>
                  <a:gd name="T37" fmla="*/ 50 h 60"/>
                  <a:gd name="T38" fmla="*/ 8 w 24"/>
                  <a:gd name="T39" fmla="*/ 16 h 60"/>
                  <a:gd name="T40" fmla="*/ 8 w 24"/>
                  <a:gd name="T41" fmla="*/ 12 h 60"/>
                  <a:gd name="T42" fmla="*/ 8 w 24"/>
                  <a:gd name="T43" fmla="*/ 10 h 60"/>
                  <a:gd name="T44" fmla="*/ 8 w 24"/>
                  <a:gd name="T45" fmla="*/ 8 h 60"/>
                  <a:gd name="T46" fmla="*/ 8 w 24"/>
                  <a:gd name="T47" fmla="*/ 8 h 60"/>
                  <a:gd name="T48" fmla="*/ 6 w 24"/>
                  <a:gd name="T49" fmla="*/ 6 h 60"/>
                  <a:gd name="T50" fmla="*/ 6 w 24"/>
                  <a:gd name="T51" fmla="*/ 6 h 60"/>
                  <a:gd name="T52" fmla="*/ 4 w 24"/>
                  <a:gd name="T53" fmla="*/ 6 h 60"/>
                  <a:gd name="T54" fmla="*/ 2 w 24"/>
                  <a:gd name="T55" fmla="*/ 8 h 60"/>
                  <a:gd name="T56" fmla="*/ 0 w 24"/>
                  <a:gd name="T57" fmla="*/ 6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"/>
                  <a:gd name="T88" fmla="*/ 0 h 60"/>
                  <a:gd name="T89" fmla="*/ 24 w 24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" h="60">
                    <a:moveTo>
                      <a:pt x="0" y="6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16" y="50"/>
                    </a:lnTo>
                    <a:lnTo>
                      <a:pt x="16" y="54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4" y="58"/>
                    </a:lnTo>
                    <a:lnTo>
                      <a:pt x="24" y="60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8" y="58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50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20" name="Freeform 112"/>
              <p:cNvSpPr>
                <a:spLocks/>
              </p:cNvSpPr>
              <p:nvPr/>
            </p:nvSpPr>
            <p:spPr bwMode="auto">
              <a:xfrm>
                <a:off x="4036" y="2462"/>
                <a:ext cx="38" cy="60"/>
              </a:xfrm>
              <a:custGeom>
                <a:avLst/>
                <a:gdLst>
                  <a:gd name="T0" fmla="*/ 38 w 38"/>
                  <a:gd name="T1" fmla="*/ 48 h 60"/>
                  <a:gd name="T2" fmla="*/ 34 w 38"/>
                  <a:gd name="T3" fmla="*/ 60 h 60"/>
                  <a:gd name="T4" fmla="*/ 0 w 38"/>
                  <a:gd name="T5" fmla="*/ 60 h 60"/>
                  <a:gd name="T6" fmla="*/ 0 w 38"/>
                  <a:gd name="T7" fmla="*/ 58 h 60"/>
                  <a:gd name="T8" fmla="*/ 10 w 38"/>
                  <a:gd name="T9" fmla="*/ 50 h 60"/>
                  <a:gd name="T10" fmla="*/ 16 w 38"/>
                  <a:gd name="T11" fmla="*/ 42 h 60"/>
                  <a:gd name="T12" fmla="*/ 22 w 38"/>
                  <a:gd name="T13" fmla="*/ 36 h 60"/>
                  <a:gd name="T14" fmla="*/ 26 w 38"/>
                  <a:gd name="T15" fmla="*/ 28 h 60"/>
                  <a:gd name="T16" fmla="*/ 28 w 38"/>
                  <a:gd name="T17" fmla="*/ 20 h 60"/>
                  <a:gd name="T18" fmla="*/ 26 w 38"/>
                  <a:gd name="T19" fmla="*/ 14 h 60"/>
                  <a:gd name="T20" fmla="*/ 24 w 38"/>
                  <a:gd name="T21" fmla="*/ 10 h 60"/>
                  <a:gd name="T22" fmla="*/ 20 w 38"/>
                  <a:gd name="T23" fmla="*/ 8 h 60"/>
                  <a:gd name="T24" fmla="*/ 16 w 38"/>
                  <a:gd name="T25" fmla="*/ 6 h 60"/>
                  <a:gd name="T26" fmla="*/ 12 w 38"/>
                  <a:gd name="T27" fmla="*/ 8 h 60"/>
                  <a:gd name="T28" fmla="*/ 8 w 38"/>
                  <a:gd name="T29" fmla="*/ 10 h 60"/>
                  <a:gd name="T30" fmla="*/ 4 w 38"/>
                  <a:gd name="T31" fmla="*/ 12 h 60"/>
                  <a:gd name="T32" fmla="*/ 2 w 38"/>
                  <a:gd name="T33" fmla="*/ 16 h 60"/>
                  <a:gd name="T34" fmla="*/ 2 w 38"/>
                  <a:gd name="T35" fmla="*/ 16 h 60"/>
                  <a:gd name="T36" fmla="*/ 4 w 38"/>
                  <a:gd name="T37" fmla="*/ 10 h 60"/>
                  <a:gd name="T38" fmla="*/ 6 w 38"/>
                  <a:gd name="T39" fmla="*/ 4 h 60"/>
                  <a:gd name="T40" fmla="*/ 12 w 38"/>
                  <a:gd name="T41" fmla="*/ 2 h 60"/>
                  <a:gd name="T42" fmla="*/ 18 w 38"/>
                  <a:gd name="T43" fmla="*/ 0 h 60"/>
                  <a:gd name="T44" fmla="*/ 24 w 38"/>
                  <a:gd name="T45" fmla="*/ 2 h 60"/>
                  <a:gd name="T46" fmla="*/ 30 w 38"/>
                  <a:gd name="T47" fmla="*/ 6 h 60"/>
                  <a:gd name="T48" fmla="*/ 34 w 38"/>
                  <a:gd name="T49" fmla="*/ 10 h 60"/>
                  <a:gd name="T50" fmla="*/ 34 w 38"/>
                  <a:gd name="T51" fmla="*/ 16 h 60"/>
                  <a:gd name="T52" fmla="*/ 34 w 38"/>
                  <a:gd name="T53" fmla="*/ 20 h 60"/>
                  <a:gd name="T54" fmla="*/ 32 w 38"/>
                  <a:gd name="T55" fmla="*/ 24 h 60"/>
                  <a:gd name="T56" fmla="*/ 28 w 38"/>
                  <a:gd name="T57" fmla="*/ 32 h 60"/>
                  <a:gd name="T58" fmla="*/ 22 w 38"/>
                  <a:gd name="T59" fmla="*/ 40 h 60"/>
                  <a:gd name="T60" fmla="*/ 16 w 38"/>
                  <a:gd name="T61" fmla="*/ 46 h 60"/>
                  <a:gd name="T62" fmla="*/ 12 w 38"/>
                  <a:gd name="T63" fmla="*/ 50 h 60"/>
                  <a:gd name="T64" fmla="*/ 8 w 38"/>
                  <a:gd name="T65" fmla="*/ 54 h 60"/>
                  <a:gd name="T66" fmla="*/ 24 w 38"/>
                  <a:gd name="T67" fmla="*/ 54 h 60"/>
                  <a:gd name="T68" fmla="*/ 28 w 38"/>
                  <a:gd name="T69" fmla="*/ 54 h 60"/>
                  <a:gd name="T70" fmla="*/ 30 w 38"/>
                  <a:gd name="T71" fmla="*/ 54 h 60"/>
                  <a:gd name="T72" fmla="*/ 32 w 38"/>
                  <a:gd name="T73" fmla="*/ 52 h 60"/>
                  <a:gd name="T74" fmla="*/ 34 w 38"/>
                  <a:gd name="T75" fmla="*/ 52 h 60"/>
                  <a:gd name="T76" fmla="*/ 36 w 38"/>
                  <a:gd name="T77" fmla="*/ 50 h 60"/>
                  <a:gd name="T78" fmla="*/ 36 w 38"/>
                  <a:gd name="T79" fmla="*/ 48 h 60"/>
                  <a:gd name="T80" fmla="*/ 38 w 38"/>
                  <a:gd name="T81" fmla="*/ 48 h 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8"/>
                  <a:gd name="T124" fmla="*/ 0 h 60"/>
                  <a:gd name="T125" fmla="*/ 38 w 38"/>
                  <a:gd name="T126" fmla="*/ 60 h 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8" h="60">
                    <a:moveTo>
                      <a:pt x="38" y="48"/>
                    </a:moveTo>
                    <a:lnTo>
                      <a:pt x="34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10" y="50"/>
                    </a:lnTo>
                    <a:lnTo>
                      <a:pt x="16" y="42"/>
                    </a:lnTo>
                    <a:lnTo>
                      <a:pt x="22" y="36"/>
                    </a:lnTo>
                    <a:lnTo>
                      <a:pt x="26" y="28"/>
                    </a:lnTo>
                    <a:lnTo>
                      <a:pt x="28" y="20"/>
                    </a:lnTo>
                    <a:lnTo>
                      <a:pt x="26" y="14"/>
                    </a:lnTo>
                    <a:lnTo>
                      <a:pt x="24" y="10"/>
                    </a:lnTo>
                    <a:lnTo>
                      <a:pt x="20" y="8"/>
                    </a:lnTo>
                    <a:lnTo>
                      <a:pt x="16" y="6"/>
                    </a:lnTo>
                    <a:lnTo>
                      <a:pt x="12" y="8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2" y="16"/>
                    </a:lnTo>
                    <a:lnTo>
                      <a:pt x="4" y="10"/>
                    </a:lnTo>
                    <a:lnTo>
                      <a:pt x="6" y="4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30" y="6"/>
                    </a:lnTo>
                    <a:lnTo>
                      <a:pt x="34" y="10"/>
                    </a:lnTo>
                    <a:lnTo>
                      <a:pt x="34" y="16"/>
                    </a:lnTo>
                    <a:lnTo>
                      <a:pt x="34" y="20"/>
                    </a:lnTo>
                    <a:lnTo>
                      <a:pt x="32" y="24"/>
                    </a:lnTo>
                    <a:lnTo>
                      <a:pt x="28" y="32"/>
                    </a:lnTo>
                    <a:lnTo>
                      <a:pt x="22" y="40"/>
                    </a:lnTo>
                    <a:lnTo>
                      <a:pt x="16" y="46"/>
                    </a:lnTo>
                    <a:lnTo>
                      <a:pt x="12" y="50"/>
                    </a:lnTo>
                    <a:lnTo>
                      <a:pt x="8" y="54"/>
                    </a:lnTo>
                    <a:lnTo>
                      <a:pt x="24" y="54"/>
                    </a:lnTo>
                    <a:lnTo>
                      <a:pt x="28" y="54"/>
                    </a:lnTo>
                    <a:lnTo>
                      <a:pt x="30" y="54"/>
                    </a:lnTo>
                    <a:lnTo>
                      <a:pt x="32" y="52"/>
                    </a:lnTo>
                    <a:lnTo>
                      <a:pt x="34" y="52"/>
                    </a:lnTo>
                    <a:lnTo>
                      <a:pt x="36" y="50"/>
                    </a:lnTo>
                    <a:lnTo>
                      <a:pt x="36" y="48"/>
                    </a:ln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21" name="Rectangle 113"/>
              <p:cNvSpPr>
                <a:spLocks noChangeArrowheads="1"/>
              </p:cNvSpPr>
              <p:nvPr/>
            </p:nvSpPr>
            <p:spPr bwMode="auto">
              <a:xfrm>
                <a:off x="4200" y="244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22" name="Rectangle 114"/>
              <p:cNvSpPr>
                <a:spLocks noChangeArrowheads="1"/>
              </p:cNvSpPr>
              <p:nvPr/>
            </p:nvSpPr>
            <p:spPr bwMode="auto">
              <a:xfrm>
                <a:off x="1552" y="255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23" name="Freeform 115"/>
              <p:cNvSpPr>
                <a:spLocks noEditPoints="1"/>
              </p:cNvSpPr>
              <p:nvPr/>
            </p:nvSpPr>
            <p:spPr bwMode="auto">
              <a:xfrm>
                <a:off x="1586" y="2590"/>
                <a:ext cx="32" cy="42"/>
              </a:xfrm>
              <a:custGeom>
                <a:avLst/>
                <a:gdLst>
                  <a:gd name="T0" fmla="*/ 6 w 32"/>
                  <a:gd name="T1" fmla="*/ 16 h 42"/>
                  <a:gd name="T2" fmla="*/ 8 w 32"/>
                  <a:gd name="T3" fmla="*/ 24 h 42"/>
                  <a:gd name="T4" fmla="*/ 10 w 32"/>
                  <a:gd name="T5" fmla="*/ 28 h 42"/>
                  <a:gd name="T6" fmla="*/ 14 w 32"/>
                  <a:gd name="T7" fmla="*/ 32 h 42"/>
                  <a:gd name="T8" fmla="*/ 20 w 32"/>
                  <a:gd name="T9" fmla="*/ 34 h 42"/>
                  <a:gd name="T10" fmla="*/ 24 w 32"/>
                  <a:gd name="T11" fmla="*/ 34 h 42"/>
                  <a:gd name="T12" fmla="*/ 26 w 32"/>
                  <a:gd name="T13" fmla="*/ 32 h 42"/>
                  <a:gd name="T14" fmla="*/ 30 w 32"/>
                  <a:gd name="T15" fmla="*/ 30 h 42"/>
                  <a:gd name="T16" fmla="*/ 32 w 32"/>
                  <a:gd name="T17" fmla="*/ 24 h 42"/>
                  <a:gd name="T18" fmla="*/ 32 w 32"/>
                  <a:gd name="T19" fmla="*/ 26 h 42"/>
                  <a:gd name="T20" fmla="*/ 30 w 32"/>
                  <a:gd name="T21" fmla="*/ 32 h 42"/>
                  <a:gd name="T22" fmla="*/ 28 w 32"/>
                  <a:gd name="T23" fmla="*/ 36 h 42"/>
                  <a:gd name="T24" fmla="*/ 22 w 32"/>
                  <a:gd name="T25" fmla="*/ 40 h 42"/>
                  <a:gd name="T26" fmla="*/ 16 w 32"/>
                  <a:gd name="T27" fmla="*/ 42 h 42"/>
                  <a:gd name="T28" fmla="*/ 10 w 32"/>
                  <a:gd name="T29" fmla="*/ 40 h 42"/>
                  <a:gd name="T30" fmla="*/ 4 w 32"/>
                  <a:gd name="T31" fmla="*/ 36 h 42"/>
                  <a:gd name="T32" fmla="*/ 2 w 32"/>
                  <a:gd name="T33" fmla="*/ 32 h 42"/>
                  <a:gd name="T34" fmla="*/ 0 w 32"/>
                  <a:gd name="T35" fmla="*/ 26 h 42"/>
                  <a:gd name="T36" fmla="*/ 0 w 32"/>
                  <a:gd name="T37" fmla="*/ 22 h 42"/>
                  <a:gd name="T38" fmla="*/ 0 w 32"/>
                  <a:gd name="T39" fmla="*/ 14 h 42"/>
                  <a:gd name="T40" fmla="*/ 2 w 32"/>
                  <a:gd name="T41" fmla="*/ 10 h 42"/>
                  <a:gd name="T42" fmla="*/ 4 w 32"/>
                  <a:gd name="T43" fmla="*/ 6 h 42"/>
                  <a:gd name="T44" fmla="*/ 8 w 32"/>
                  <a:gd name="T45" fmla="*/ 2 h 42"/>
                  <a:gd name="T46" fmla="*/ 12 w 32"/>
                  <a:gd name="T47" fmla="*/ 0 h 42"/>
                  <a:gd name="T48" fmla="*/ 18 w 32"/>
                  <a:gd name="T49" fmla="*/ 0 h 42"/>
                  <a:gd name="T50" fmla="*/ 24 w 32"/>
                  <a:gd name="T51" fmla="*/ 2 h 42"/>
                  <a:gd name="T52" fmla="*/ 28 w 32"/>
                  <a:gd name="T53" fmla="*/ 4 h 42"/>
                  <a:gd name="T54" fmla="*/ 32 w 32"/>
                  <a:gd name="T55" fmla="*/ 10 h 42"/>
                  <a:gd name="T56" fmla="*/ 32 w 32"/>
                  <a:gd name="T57" fmla="*/ 16 h 42"/>
                  <a:gd name="T58" fmla="*/ 6 w 32"/>
                  <a:gd name="T59" fmla="*/ 16 h 42"/>
                  <a:gd name="T60" fmla="*/ 6 w 32"/>
                  <a:gd name="T61" fmla="*/ 12 h 42"/>
                  <a:gd name="T62" fmla="*/ 24 w 32"/>
                  <a:gd name="T63" fmla="*/ 12 h 42"/>
                  <a:gd name="T64" fmla="*/ 24 w 32"/>
                  <a:gd name="T65" fmla="*/ 10 h 42"/>
                  <a:gd name="T66" fmla="*/ 22 w 32"/>
                  <a:gd name="T67" fmla="*/ 8 h 42"/>
                  <a:gd name="T68" fmla="*/ 22 w 32"/>
                  <a:gd name="T69" fmla="*/ 6 h 42"/>
                  <a:gd name="T70" fmla="*/ 20 w 32"/>
                  <a:gd name="T71" fmla="*/ 4 h 42"/>
                  <a:gd name="T72" fmla="*/ 18 w 32"/>
                  <a:gd name="T73" fmla="*/ 4 h 42"/>
                  <a:gd name="T74" fmla="*/ 16 w 32"/>
                  <a:gd name="T75" fmla="*/ 2 h 42"/>
                  <a:gd name="T76" fmla="*/ 12 w 32"/>
                  <a:gd name="T77" fmla="*/ 4 h 42"/>
                  <a:gd name="T78" fmla="*/ 10 w 32"/>
                  <a:gd name="T79" fmla="*/ 6 h 42"/>
                  <a:gd name="T80" fmla="*/ 8 w 32"/>
                  <a:gd name="T81" fmla="*/ 8 h 42"/>
                  <a:gd name="T82" fmla="*/ 6 w 32"/>
                  <a:gd name="T83" fmla="*/ 12 h 4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2"/>
                  <a:gd name="T127" fmla="*/ 0 h 42"/>
                  <a:gd name="T128" fmla="*/ 32 w 32"/>
                  <a:gd name="T129" fmla="*/ 42 h 4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2" h="42">
                    <a:moveTo>
                      <a:pt x="6" y="16"/>
                    </a:moveTo>
                    <a:lnTo>
                      <a:pt x="8" y="24"/>
                    </a:lnTo>
                    <a:lnTo>
                      <a:pt x="10" y="28"/>
                    </a:lnTo>
                    <a:lnTo>
                      <a:pt x="14" y="32"/>
                    </a:lnTo>
                    <a:lnTo>
                      <a:pt x="20" y="34"/>
                    </a:lnTo>
                    <a:lnTo>
                      <a:pt x="24" y="34"/>
                    </a:lnTo>
                    <a:lnTo>
                      <a:pt x="26" y="32"/>
                    </a:lnTo>
                    <a:lnTo>
                      <a:pt x="30" y="30"/>
                    </a:lnTo>
                    <a:lnTo>
                      <a:pt x="32" y="24"/>
                    </a:lnTo>
                    <a:lnTo>
                      <a:pt x="32" y="26"/>
                    </a:lnTo>
                    <a:lnTo>
                      <a:pt x="30" y="32"/>
                    </a:lnTo>
                    <a:lnTo>
                      <a:pt x="28" y="36"/>
                    </a:lnTo>
                    <a:lnTo>
                      <a:pt x="22" y="40"/>
                    </a:lnTo>
                    <a:lnTo>
                      <a:pt x="16" y="42"/>
                    </a:lnTo>
                    <a:lnTo>
                      <a:pt x="10" y="40"/>
                    </a:lnTo>
                    <a:lnTo>
                      <a:pt x="4" y="36"/>
                    </a:lnTo>
                    <a:lnTo>
                      <a:pt x="2" y="32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28" y="4"/>
                    </a:lnTo>
                    <a:lnTo>
                      <a:pt x="32" y="10"/>
                    </a:lnTo>
                    <a:lnTo>
                      <a:pt x="32" y="16"/>
                    </a:lnTo>
                    <a:lnTo>
                      <a:pt x="6" y="16"/>
                    </a:lnTo>
                    <a:close/>
                    <a:moveTo>
                      <a:pt x="6" y="12"/>
                    </a:moveTo>
                    <a:lnTo>
                      <a:pt x="24" y="12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2" y="4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24" name="Freeform 116"/>
              <p:cNvSpPr>
                <a:spLocks noEditPoints="1"/>
              </p:cNvSpPr>
              <p:nvPr/>
            </p:nvSpPr>
            <p:spPr bwMode="auto">
              <a:xfrm>
                <a:off x="1626" y="2590"/>
                <a:ext cx="34" cy="42"/>
              </a:xfrm>
              <a:custGeom>
                <a:avLst/>
                <a:gdLst>
                  <a:gd name="T0" fmla="*/ 18 w 34"/>
                  <a:gd name="T1" fmla="*/ 38 h 42"/>
                  <a:gd name="T2" fmla="*/ 14 w 34"/>
                  <a:gd name="T3" fmla="*/ 40 h 42"/>
                  <a:gd name="T4" fmla="*/ 8 w 34"/>
                  <a:gd name="T5" fmla="*/ 42 h 42"/>
                  <a:gd name="T6" fmla="*/ 2 w 34"/>
                  <a:gd name="T7" fmla="*/ 38 h 42"/>
                  <a:gd name="T8" fmla="*/ 0 w 34"/>
                  <a:gd name="T9" fmla="*/ 32 h 42"/>
                  <a:gd name="T10" fmla="*/ 0 w 34"/>
                  <a:gd name="T11" fmla="*/ 26 h 42"/>
                  <a:gd name="T12" fmla="*/ 6 w 34"/>
                  <a:gd name="T13" fmla="*/ 20 h 42"/>
                  <a:gd name="T14" fmla="*/ 20 w 34"/>
                  <a:gd name="T15" fmla="*/ 14 h 42"/>
                  <a:gd name="T16" fmla="*/ 20 w 34"/>
                  <a:gd name="T17" fmla="*/ 8 h 42"/>
                  <a:gd name="T18" fmla="*/ 16 w 34"/>
                  <a:gd name="T19" fmla="*/ 4 h 42"/>
                  <a:gd name="T20" fmla="*/ 12 w 34"/>
                  <a:gd name="T21" fmla="*/ 4 h 42"/>
                  <a:gd name="T22" fmla="*/ 8 w 34"/>
                  <a:gd name="T23" fmla="*/ 6 h 42"/>
                  <a:gd name="T24" fmla="*/ 8 w 34"/>
                  <a:gd name="T25" fmla="*/ 10 h 42"/>
                  <a:gd name="T26" fmla="*/ 8 w 34"/>
                  <a:gd name="T27" fmla="*/ 14 h 42"/>
                  <a:gd name="T28" fmla="*/ 4 w 34"/>
                  <a:gd name="T29" fmla="*/ 14 h 42"/>
                  <a:gd name="T30" fmla="*/ 2 w 34"/>
                  <a:gd name="T31" fmla="*/ 14 h 42"/>
                  <a:gd name="T32" fmla="*/ 0 w 34"/>
                  <a:gd name="T33" fmla="*/ 10 h 42"/>
                  <a:gd name="T34" fmla="*/ 4 w 34"/>
                  <a:gd name="T35" fmla="*/ 4 h 42"/>
                  <a:gd name="T36" fmla="*/ 16 w 34"/>
                  <a:gd name="T37" fmla="*/ 0 h 42"/>
                  <a:gd name="T38" fmla="*/ 24 w 34"/>
                  <a:gd name="T39" fmla="*/ 2 h 42"/>
                  <a:gd name="T40" fmla="*/ 28 w 34"/>
                  <a:gd name="T41" fmla="*/ 6 h 42"/>
                  <a:gd name="T42" fmla="*/ 28 w 34"/>
                  <a:gd name="T43" fmla="*/ 14 h 42"/>
                  <a:gd name="T44" fmla="*/ 28 w 34"/>
                  <a:gd name="T45" fmla="*/ 32 h 42"/>
                  <a:gd name="T46" fmla="*/ 28 w 34"/>
                  <a:gd name="T47" fmla="*/ 34 h 42"/>
                  <a:gd name="T48" fmla="*/ 30 w 34"/>
                  <a:gd name="T49" fmla="*/ 36 h 42"/>
                  <a:gd name="T50" fmla="*/ 30 w 34"/>
                  <a:gd name="T51" fmla="*/ 36 h 42"/>
                  <a:gd name="T52" fmla="*/ 32 w 34"/>
                  <a:gd name="T53" fmla="*/ 34 h 42"/>
                  <a:gd name="T54" fmla="*/ 34 w 34"/>
                  <a:gd name="T55" fmla="*/ 34 h 42"/>
                  <a:gd name="T56" fmla="*/ 26 w 34"/>
                  <a:gd name="T57" fmla="*/ 42 h 42"/>
                  <a:gd name="T58" fmla="*/ 22 w 34"/>
                  <a:gd name="T59" fmla="*/ 40 h 42"/>
                  <a:gd name="T60" fmla="*/ 20 w 34"/>
                  <a:gd name="T61" fmla="*/ 34 h 42"/>
                  <a:gd name="T62" fmla="*/ 20 w 34"/>
                  <a:gd name="T63" fmla="*/ 18 h 42"/>
                  <a:gd name="T64" fmla="*/ 12 w 34"/>
                  <a:gd name="T65" fmla="*/ 20 h 42"/>
                  <a:gd name="T66" fmla="*/ 8 w 34"/>
                  <a:gd name="T67" fmla="*/ 24 h 42"/>
                  <a:gd name="T68" fmla="*/ 6 w 34"/>
                  <a:gd name="T69" fmla="*/ 28 h 42"/>
                  <a:gd name="T70" fmla="*/ 8 w 34"/>
                  <a:gd name="T71" fmla="*/ 34 h 42"/>
                  <a:gd name="T72" fmla="*/ 12 w 34"/>
                  <a:gd name="T73" fmla="*/ 36 h 42"/>
                  <a:gd name="T74" fmla="*/ 20 w 34"/>
                  <a:gd name="T75" fmla="*/ 32 h 4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4"/>
                  <a:gd name="T115" fmla="*/ 0 h 42"/>
                  <a:gd name="T116" fmla="*/ 34 w 34"/>
                  <a:gd name="T117" fmla="*/ 42 h 4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4" h="42">
                    <a:moveTo>
                      <a:pt x="20" y="34"/>
                    </a:moveTo>
                    <a:lnTo>
                      <a:pt x="18" y="38"/>
                    </a:lnTo>
                    <a:lnTo>
                      <a:pt x="14" y="40"/>
                    </a:lnTo>
                    <a:lnTo>
                      <a:pt x="10" y="40"/>
                    </a:lnTo>
                    <a:lnTo>
                      <a:pt x="8" y="42"/>
                    </a:lnTo>
                    <a:lnTo>
                      <a:pt x="4" y="40"/>
                    </a:lnTo>
                    <a:lnTo>
                      <a:pt x="2" y="38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2" y="24"/>
                    </a:lnTo>
                    <a:lnTo>
                      <a:pt x="6" y="20"/>
                    </a:lnTo>
                    <a:lnTo>
                      <a:pt x="12" y="18"/>
                    </a:lnTo>
                    <a:lnTo>
                      <a:pt x="20" y="14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4" y="2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8" y="8"/>
                    </a:lnTo>
                    <a:lnTo>
                      <a:pt x="28" y="14"/>
                    </a:lnTo>
                    <a:lnTo>
                      <a:pt x="28" y="26"/>
                    </a:lnTo>
                    <a:lnTo>
                      <a:pt x="28" y="32"/>
                    </a:lnTo>
                    <a:lnTo>
                      <a:pt x="28" y="34"/>
                    </a:lnTo>
                    <a:lnTo>
                      <a:pt x="30" y="36"/>
                    </a:lnTo>
                    <a:lnTo>
                      <a:pt x="32" y="36"/>
                    </a:lnTo>
                    <a:lnTo>
                      <a:pt x="32" y="34"/>
                    </a:lnTo>
                    <a:lnTo>
                      <a:pt x="34" y="32"/>
                    </a:lnTo>
                    <a:lnTo>
                      <a:pt x="34" y="34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24" y="40"/>
                    </a:lnTo>
                    <a:lnTo>
                      <a:pt x="22" y="40"/>
                    </a:lnTo>
                    <a:lnTo>
                      <a:pt x="22" y="38"/>
                    </a:lnTo>
                    <a:lnTo>
                      <a:pt x="20" y="34"/>
                    </a:lnTo>
                    <a:close/>
                    <a:moveTo>
                      <a:pt x="20" y="32"/>
                    </a:moveTo>
                    <a:lnTo>
                      <a:pt x="20" y="18"/>
                    </a:lnTo>
                    <a:lnTo>
                      <a:pt x="16" y="20"/>
                    </a:lnTo>
                    <a:lnTo>
                      <a:pt x="12" y="20"/>
                    </a:lnTo>
                    <a:lnTo>
                      <a:pt x="10" y="22"/>
                    </a:lnTo>
                    <a:lnTo>
                      <a:pt x="8" y="24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6" y="34"/>
                    </a:lnTo>
                    <a:lnTo>
                      <a:pt x="2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25" name="Freeform 117"/>
              <p:cNvSpPr>
                <a:spLocks/>
              </p:cNvSpPr>
              <p:nvPr/>
            </p:nvSpPr>
            <p:spPr bwMode="auto">
              <a:xfrm>
                <a:off x="1662" y="2578"/>
                <a:ext cx="24" cy="54"/>
              </a:xfrm>
              <a:custGeom>
                <a:avLst/>
                <a:gdLst>
                  <a:gd name="T0" fmla="*/ 14 w 24"/>
                  <a:gd name="T1" fmla="*/ 0 h 54"/>
                  <a:gd name="T2" fmla="*/ 14 w 24"/>
                  <a:gd name="T3" fmla="*/ 14 h 54"/>
                  <a:gd name="T4" fmla="*/ 22 w 24"/>
                  <a:gd name="T5" fmla="*/ 14 h 54"/>
                  <a:gd name="T6" fmla="*/ 22 w 24"/>
                  <a:gd name="T7" fmla="*/ 16 h 54"/>
                  <a:gd name="T8" fmla="*/ 14 w 24"/>
                  <a:gd name="T9" fmla="*/ 16 h 54"/>
                  <a:gd name="T10" fmla="*/ 14 w 24"/>
                  <a:gd name="T11" fmla="*/ 42 h 54"/>
                  <a:gd name="T12" fmla="*/ 14 w 24"/>
                  <a:gd name="T13" fmla="*/ 44 h 54"/>
                  <a:gd name="T14" fmla="*/ 14 w 24"/>
                  <a:gd name="T15" fmla="*/ 46 h 54"/>
                  <a:gd name="T16" fmla="*/ 16 w 24"/>
                  <a:gd name="T17" fmla="*/ 48 h 54"/>
                  <a:gd name="T18" fmla="*/ 18 w 24"/>
                  <a:gd name="T19" fmla="*/ 48 h 54"/>
                  <a:gd name="T20" fmla="*/ 18 w 24"/>
                  <a:gd name="T21" fmla="*/ 48 h 54"/>
                  <a:gd name="T22" fmla="*/ 20 w 24"/>
                  <a:gd name="T23" fmla="*/ 46 h 54"/>
                  <a:gd name="T24" fmla="*/ 22 w 24"/>
                  <a:gd name="T25" fmla="*/ 46 h 54"/>
                  <a:gd name="T26" fmla="*/ 22 w 24"/>
                  <a:gd name="T27" fmla="*/ 44 h 54"/>
                  <a:gd name="T28" fmla="*/ 24 w 24"/>
                  <a:gd name="T29" fmla="*/ 44 h 54"/>
                  <a:gd name="T30" fmla="*/ 22 w 24"/>
                  <a:gd name="T31" fmla="*/ 48 h 54"/>
                  <a:gd name="T32" fmla="*/ 20 w 24"/>
                  <a:gd name="T33" fmla="*/ 52 h 54"/>
                  <a:gd name="T34" fmla="*/ 16 w 24"/>
                  <a:gd name="T35" fmla="*/ 52 h 54"/>
                  <a:gd name="T36" fmla="*/ 14 w 24"/>
                  <a:gd name="T37" fmla="*/ 54 h 54"/>
                  <a:gd name="T38" fmla="*/ 12 w 24"/>
                  <a:gd name="T39" fmla="*/ 52 h 54"/>
                  <a:gd name="T40" fmla="*/ 10 w 24"/>
                  <a:gd name="T41" fmla="*/ 52 h 54"/>
                  <a:gd name="T42" fmla="*/ 8 w 24"/>
                  <a:gd name="T43" fmla="*/ 50 h 54"/>
                  <a:gd name="T44" fmla="*/ 6 w 24"/>
                  <a:gd name="T45" fmla="*/ 48 h 54"/>
                  <a:gd name="T46" fmla="*/ 6 w 24"/>
                  <a:gd name="T47" fmla="*/ 46 h 54"/>
                  <a:gd name="T48" fmla="*/ 6 w 24"/>
                  <a:gd name="T49" fmla="*/ 42 h 54"/>
                  <a:gd name="T50" fmla="*/ 6 w 24"/>
                  <a:gd name="T51" fmla="*/ 16 h 54"/>
                  <a:gd name="T52" fmla="*/ 0 w 24"/>
                  <a:gd name="T53" fmla="*/ 16 h 54"/>
                  <a:gd name="T54" fmla="*/ 0 w 24"/>
                  <a:gd name="T55" fmla="*/ 14 h 54"/>
                  <a:gd name="T56" fmla="*/ 2 w 24"/>
                  <a:gd name="T57" fmla="*/ 14 h 54"/>
                  <a:gd name="T58" fmla="*/ 4 w 24"/>
                  <a:gd name="T59" fmla="*/ 12 h 54"/>
                  <a:gd name="T60" fmla="*/ 6 w 24"/>
                  <a:gd name="T61" fmla="*/ 8 h 54"/>
                  <a:gd name="T62" fmla="*/ 10 w 24"/>
                  <a:gd name="T63" fmla="*/ 6 h 54"/>
                  <a:gd name="T64" fmla="*/ 10 w 24"/>
                  <a:gd name="T65" fmla="*/ 4 h 54"/>
                  <a:gd name="T66" fmla="*/ 12 w 24"/>
                  <a:gd name="T67" fmla="*/ 0 h 54"/>
                  <a:gd name="T68" fmla="*/ 14 w 24"/>
                  <a:gd name="T69" fmla="*/ 0 h 5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"/>
                  <a:gd name="T106" fmla="*/ 0 h 54"/>
                  <a:gd name="T107" fmla="*/ 24 w 24"/>
                  <a:gd name="T108" fmla="*/ 54 h 5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" h="54">
                    <a:moveTo>
                      <a:pt x="14" y="0"/>
                    </a:moveTo>
                    <a:lnTo>
                      <a:pt x="14" y="14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14" y="16"/>
                    </a:lnTo>
                    <a:lnTo>
                      <a:pt x="14" y="42"/>
                    </a:lnTo>
                    <a:lnTo>
                      <a:pt x="14" y="44"/>
                    </a:lnTo>
                    <a:lnTo>
                      <a:pt x="14" y="46"/>
                    </a:lnTo>
                    <a:lnTo>
                      <a:pt x="16" y="48"/>
                    </a:lnTo>
                    <a:lnTo>
                      <a:pt x="18" y="48"/>
                    </a:lnTo>
                    <a:lnTo>
                      <a:pt x="20" y="46"/>
                    </a:lnTo>
                    <a:lnTo>
                      <a:pt x="22" y="46"/>
                    </a:lnTo>
                    <a:lnTo>
                      <a:pt x="22" y="44"/>
                    </a:lnTo>
                    <a:lnTo>
                      <a:pt x="24" y="44"/>
                    </a:lnTo>
                    <a:lnTo>
                      <a:pt x="22" y="48"/>
                    </a:lnTo>
                    <a:lnTo>
                      <a:pt x="20" y="52"/>
                    </a:lnTo>
                    <a:lnTo>
                      <a:pt x="16" y="52"/>
                    </a:lnTo>
                    <a:lnTo>
                      <a:pt x="14" y="54"/>
                    </a:lnTo>
                    <a:lnTo>
                      <a:pt x="12" y="52"/>
                    </a:lnTo>
                    <a:lnTo>
                      <a:pt x="10" y="52"/>
                    </a:lnTo>
                    <a:lnTo>
                      <a:pt x="8" y="50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6" y="42"/>
                    </a:lnTo>
                    <a:lnTo>
                      <a:pt x="6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26" name="Rectangle 118"/>
              <p:cNvSpPr>
                <a:spLocks noChangeArrowheads="1"/>
              </p:cNvSpPr>
              <p:nvPr/>
            </p:nvSpPr>
            <p:spPr bwMode="auto">
              <a:xfrm>
                <a:off x="1888" y="255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27" name="Rectangle 119"/>
              <p:cNvSpPr>
                <a:spLocks noChangeArrowheads="1"/>
              </p:cNvSpPr>
              <p:nvPr/>
            </p:nvSpPr>
            <p:spPr bwMode="auto">
              <a:xfrm>
                <a:off x="1904" y="255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28" name="Freeform 120"/>
              <p:cNvSpPr>
                <a:spLocks noEditPoints="1"/>
              </p:cNvSpPr>
              <p:nvPr/>
            </p:nvSpPr>
            <p:spPr bwMode="auto">
              <a:xfrm>
                <a:off x="2048" y="2570"/>
                <a:ext cx="38" cy="62"/>
              </a:xfrm>
              <a:custGeom>
                <a:avLst/>
                <a:gdLst>
                  <a:gd name="T0" fmla="*/ 0 w 38"/>
                  <a:gd name="T1" fmla="*/ 32 h 62"/>
                  <a:gd name="T2" fmla="*/ 2 w 38"/>
                  <a:gd name="T3" fmla="*/ 22 h 62"/>
                  <a:gd name="T4" fmla="*/ 4 w 38"/>
                  <a:gd name="T5" fmla="*/ 14 h 62"/>
                  <a:gd name="T6" fmla="*/ 8 w 38"/>
                  <a:gd name="T7" fmla="*/ 8 h 62"/>
                  <a:gd name="T8" fmla="*/ 12 w 38"/>
                  <a:gd name="T9" fmla="*/ 4 h 62"/>
                  <a:gd name="T10" fmla="*/ 16 w 38"/>
                  <a:gd name="T11" fmla="*/ 2 h 62"/>
                  <a:gd name="T12" fmla="*/ 20 w 38"/>
                  <a:gd name="T13" fmla="*/ 0 h 62"/>
                  <a:gd name="T14" fmla="*/ 24 w 38"/>
                  <a:gd name="T15" fmla="*/ 2 h 62"/>
                  <a:gd name="T16" fmla="*/ 28 w 38"/>
                  <a:gd name="T17" fmla="*/ 4 h 62"/>
                  <a:gd name="T18" fmla="*/ 30 w 38"/>
                  <a:gd name="T19" fmla="*/ 8 h 62"/>
                  <a:gd name="T20" fmla="*/ 34 w 38"/>
                  <a:gd name="T21" fmla="*/ 14 h 62"/>
                  <a:gd name="T22" fmla="*/ 36 w 38"/>
                  <a:gd name="T23" fmla="*/ 22 h 62"/>
                  <a:gd name="T24" fmla="*/ 38 w 38"/>
                  <a:gd name="T25" fmla="*/ 30 h 62"/>
                  <a:gd name="T26" fmla="*/ 36 w 38"/>
                  <a:gd name="T27" fmla="*/ 40 h 62"/>
                  <a:gd name="T28" fmla="*/ 34 w 38"/>
                  <a:gd name="T29" fmla="*/ 48 h 62"/>
                  <a:gd name="T30" fmla="*/ 32 w 38"/>
                  <a:gd name="T31" fmla="*/ 54 h 62"/>
                  <a:gd name="T32" fmla="*/ 28 w 38"/>
                  <a:gd name="T33" fmla="*/ 58 h 62"/>
                  <a:gd name="T34" fmla="*/ 22 w 38"/>
                  <a:gd name="T35" fmla="*/ 60 h 62"/>
                  <a:gd name="T36" fmla="*/ 18 w 38"/>
                  <a:gd name="T37" fmla="*/ 62 h 62"/>
                  <a:gd name="T38" fmla="*/ 14 w 38"/>
                  <a:gd name="T39" fmla="*/ 60 h 62"/>
                  <a:gd name="T40" fmla="*/ 10 w 38"/>
                  <a:gd name="T41" fmla="*/ 56 h 62"/>
                  <a:gd name="T42" fmla="*/ 6 w 38"/>
                  <a:gd name="T43" fmla="*/ 52 h 62"/>
                  <a:gd name="T44" fmla="*/ 2 w 38"/>
                  <a:gd name="T45" fmla="*/ 42 h 62"/>
                  <a:gd name="T46" fmla="*/ 0 w 38"/>
                  <a:gd name="T47" fmla="*/ 32 h 62"/>
                  <a:gd name="T48" fmla="*/ 10 w 38"/>
                  <a:gd name="T49" fmla="*/ 32 h 62"/>
                  <a:gd name="T50" fmla="*/ 10 w 38"/>
                  <a:gd name="T51" fmla="*/ 44 h 62"/>
                  <a:gd name="T52" fmla="*/ 12 w 38"/>
                  <a:gd name="T53" fmla="*/ 52 h 62"/>
                  <a:gd name="T54" fmla="*/ 14 w 38"/>
                  <a:gd name="T55" fmla="*/ 56 h 62"/>
                  <a:gd name="T56" fmla="*/ 16 w 38"/>
                  <a:gd name="T57" fmla="*/ 58 h 62"/>
                  <a:gd name="T58" fmla="*/ 18 w 38"/>
                  <a:gd name="T59" fmla="*/ 58 h 62"/>
                  <a:gd name="T60" fmla="*/ 22 w 38"/>
                  <a:gd name="T61" fmla="*/ 58 h 62"/>
                  <a:gd name="T62" fmla="*/ 24 w 38"/>
                  <a:gd name="T63" fmla="*/ 56 h 62"/>
                  <a:gd name="T64" fmla="*/ 26 w 38"/>
                  <a:gd name="T65" fmla="*/ 54 h 62"/>
                  <a:gd name="T66" fmla="*/ 28 w 38"/>
                  <a:gd name="T67" fmla="*/ 50 h 62"/>
                  <a:gd name="T68" fmla="*/ 28 w 38"/>
                  <a:gd name="T69" fmla="*/ 40 h 62"/>
                  <a:gd name="T70" fmla="*/ 30 w 38"/>
                  <a:gd name="T71" fmla="*/ 28 h 62"/>
                  <a:gd name="T72" fmla="*/ 28 w 38"/>
                  <a:gd name="T73" fmla="*/ 20 h 62"/>
                  <a:gd name="T74" fmla="*/ 28 w 38"/>
                  <a:gd name="T75" fmla="*/ 12 h 62"/>
                  <a:gd name="T76" fmla="*/ 26 w 38"/>
                  <a:gd name="T77" fmla="*/ 8 h 62"/>
                  <a:gd name="T78" fmla="*/ 24 w 38"/>
                  <a:gd name="T79" fmla="*/ 6 h 62"/>
                  <a:gd name="T80" fmla="*/ 22 w 38"/>
                  <a:gd name="T81" fmla="*/ 4 h 62"/>
                  <a:gd name="T82" fmla="*/ 20 w 38"/>
                  <a:gd name="T83" fmla="*/ 4 h 62"/>
                  <a:gd name="T84" fmla="*/ 16 w 38"/>
                  <a:gd name="T85" fmla="*/ 4 h 62"/>
                  <a:gd name="T86" fmla="*/ 14 w 38"/>
                  <a:gd name="T87" fmla="*/ 6 h 62"/>
                  <a:gd name="T88" fmla="*/ 12 w 38"/>
                  <a:gd name="T89" fmla="*/ 10 h 62"/>
                  <a:gd name="T90" fmla="*/ 10 w 38"/>
                  <a:gd name="T91" fmla="*/ 18 h 62"/>
                  <a:gd name="T92" fmla="*/ 10 w 38"/>
                  <a:gd name="T93" fmla="*/ 26 h 62"/>
                  <a:gd name="T94" fmla="*/ 10 w 38"/>
                  <a:gd name="T95" fmla="*/ 32 h 6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"/>
                  <a:gd name="T145" fmla="*/ 0 h 62"/>
                  <a:gd name="T146" fmla="*/ 38 w 38"/>
                  <a:gd name="T147" fmla="*/ 62 h 6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" h="62">
                    <a:moveTo>
                      <a:pt x="0" y="32"/>
                    </a:moveTo>
                    <a:lnTo>
                      <a:pt x="2" y="22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4" y="2"/>
                    </a:lnTo>
                    <a:lnTo>
                      <a:pt x="28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8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2" y="54"/>
                    </a:lnTo>
                    <a:lnTo>
                      <a:pt x="28" y="58"/>
                    </a:lnTo>
                    <a:lnTo>
                      <a:pt x="22" y="60"/>
                    </a:lnTo>
                    <a:lnTo>
                      <a:pt x="18" y="62"/>
                    </a:lnTo>
                    <a:lnTo>
                      <a:pt x="14" y="60"/>
                    </a:lnTo>
                    <a:lnTo>
                      <a:pt x="10" y="56"/>
                    </a:lnTo>
                    <a:lnTo>
                      <a:pt x="6" y="52"/>
                    </a:lnTo>
                    <a:lnTo>
                      <a:pt x="2" y="42"/>
                    </a:lnTo>
                    <a:lnTo>
                      <a:pt x="0" y="32"/>
                    </a:lnTo>
                    <a:close/>
                    <a:moveTo>
                      <a:pt x="10" y="32"/>
                    </a:moveTo>
                    <a:lnTo>
                      <a:pt x="10" y="44"/>
                    </a:lnTo>
                    <a:lnTo>
                      <a:pt x="12" y="52"/>
                    </a:lnTo>
                    <a:lnTo>
                      <a:pt x="14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2" y="58"/>
                    </a:lnTo>
                    <a:lnTo>
                      <a:pt x="24" y="56"/>
                    </a:lnTo>
                    <a:lnTo>
                      <a:pt x="26" y="54"/>
                    </a:lnTo>
                    <a:lnTo>
                      <a:pt x="28" y="50"/>
                    </a:lnTo>
                    <a:lnTo>
                      <a:pt x="28" y="40"/>
                    </a:lnTo>
                    <a:lnTo>
                      <a:pt x="30" y="28"/>
                    </a:lnTo>
                    <a:lnTo>
                      <a:pt x="28" y="20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8"/>
                    </a:lnTo>
                    <a:lnTo>
                      <a:pt x="10" y="26"/>
                    </a:lnTo>
                    <a:lnTo>
                      <a:pt x="1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29" name="Rectangle 121"/>
              <p:cNvSpPr>
                <a:spLocks noChangeArrowheads="1"/>
              </p:cNvSpPr>
              <p:nvPr/>
            </p:nvSpPr>
            <p:spPr bwMode="auto">
              <a:xfrm>
                <a:off x="2152" y="255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0" name="Freeform 122"/>
              <p:cNvSpPr>
                <a:spLocks noEditPoints="1"/>
              </p:cNvSpPr>
              <p:nvPr/>
            </p:nvSpPr>
            <p:spPr bwMode="auto">
              <a:xfrm>
                <a:off x="2300" y="2570"/>
                <a:ext cx="36" cy="62"/>
              </a:xfrm>
              <a:custGeom>
                <a:avLst/>
                <a:gdLst>
                  <a:gd name="T0" fmla="*/ 0 w 36"/>
                  <a:gd name="T1" fmla="*/ 32 h 62"/>
                  <a:gd name="T2" fmla="*/ 0 w 36"/>
                  <a:gd name="T3" fmla="*/ 22 h 62"/>
                  <a:gd name="T4" fmla="*/ 2 w 36"/>
                  <a:gd name="T5" fmla="*/ 14 h 62"/>
                  <a:gd name="T6" fmla="*/ 6 w 36"/>
                  <a:gd name="T7" fmla="*/ 8 h 62"/>
                  <a:gd name="T8" fmla="*/ 10 w 36"/>
                  <a:gd name="T9" fmla="*/ 4 h 62"/>
                  <a:gd name="T10" fmla="*/ 14 w 36"/>
                  <a:gd name="T11" fmla="*/ 2 h 62"/>
                  <a:gd name="T12" fmla="*/ 18 w 36"/>
                  <a:gd name="T13" fmla="*/ 0 h 62"/>
                  <a:gd name="T14" fmla="*/ 22 w 36"/>
                  <a:gd name="T15" fmla="*/ 2 h 62"/>
                  <a:gd name="T16" fmla="*/ 26 w 36"/>
                  <a:gd name="T17" fmla="*/ 4 h 62"/>
                  <a:gd name="T18" fmla="*/ 30 w 36"/>
                  <a:gd name="T19" fmla="*/ 8 h 62"/>
                  <a:gd name="T20" fmla="*/ 34 w 36"/>
                  <a:gd name="T21" fmla="*/ 14 h 62"/>
                  <a:gd name="T22" fmla="*/ 36 w 36"/>
                  <a:gd name="T23" fmla="*/ 22 h 62"/>
                  <a:gd name="T24" fmla="*/ 36 w 36"/>
                  <a:gd name="T25" fmla="*/ 30 h 62"/>
                  <a:gd name="T26" fmla="*/ 36 w 36"/>
                  <a:gd name="T27" fmla="*/ 40 h 62"/>
                  <a:gd name="T28" fmla="*/ 34 w 36"/>
                  <a:gd name="T29" fmla="*/ 48 h 62"/>
                  <a:gd name="T30" fmla="*/ 30 w 36"/>
                  <a:gd name="T31" fmla="*/ 54 h 62"/>
                  <a:gd name="T32" fmla="*/ 26 w 36"/>
                  <a:gd name="T33" fmla="*/ 58 h 62"/>
                  <a:gd name="T34" fmla="*/ 22 w 36"/>
                  <a:gd name="T35" fmla="*/ 60 h 62"/>
                  <a:gd name="T36" fmla="*/ 18 w 36"/>
                  <a:gd name="T37" fmla="*/ 62 h 62"/>
                  <a:gd name="T38" fmla="*/ 12 w 36"/>
                  <a:gd name="T39" fmla="*/ 60 h 62"/>
                  <a:gd name="T40" fmla="*/ 8 w 36"/>
                  <a:gd name="T41" fmla="*/ 56 h 62"/>
                  <a:gd name="T42" fmla="*/ 4 w 36"/>
                  <a:gd name="T43" fmla="*/ 52 h 62"/>
                  <a:gd name="T44" fmla="*/ 2 w 36"/>
                  <a:gd name="T45" fmla="*/ 42 h 62"/>
                  <a:gd name="T46" fmla="*/ 0 w 36"/>
                  <a:gd name="T47" fmla="*/ 32 h 62"/>
                  <a:gd name="T48" fmla="*/ 8 w 36"/>
                  <a:gd name="T49" fmla="*/ 32 h 62"/>
                  <a:gd name="T50" fmla="*/ 8 w 36"/>
                  <a:gd name="T51" fmla="*/ 44 h 62"/>
                  <a:gd name="T52" fmla="*/ 12 w 36"/>
                  <a:gd name="T53" fmla="*/ 52 h 62"/>
                  <a:gd name="T54" fmla="*/ 12 w 36"/>
                  <a:gd name="T55" fmla="*/ 56 h 62"/>
                  <a:gd name="T56" fmla="*/ 16 w 36"/>
                  <a:gd name="T57" fmla="*/ 58 h 62"/>
                  <a:gd name="T58" fmla="*/ 18 w 36"/>
                  <a:gd name="T59" fmla="*/ 58 h 62"/>
                  <a:gd name="T60" fmla="*/ 20 w 36"/>
                  <a:gd name="T61" fmla="*/ 58 h 62"/>
                  <a:gd name="T62" fmla="*/ 22 w 36"/>
                  <a:gd name="T63" fmla="*/ 56 h 62"/>
                  <a:gd name="T64" fmla="*/ 24 w 36"/>
                  <a:gd name="T65" fmla="*/ 54 h 62"/>
                  <a:gd name="T66" fmla="*/ 26 w 36"/>
                  <a:gd name="T67" fmla="*/ 50 h 62"/>
                  <a:gd name="T68" fmla="*/ 28 w 36"/>
                  <a:gd name="T69" fmla="*/ 40 h 62"/>
                  <a:gd name="T70" fmla="*/ 28 w 36"/>
                  <a:gd name="T71" fmla="*/ 28 h 62"/>
                  <a:gd name="T72" fmla="*/ 28 w 36"/>
                  <a:gd name="T73" fmla="*/ 20 h 62"/>
                  <a:gd name="T74" fmla="*/ 26 w 36"/>
                  <a:gd name="T75" fmla="*/ 12 h 62"/>
                  <a:gd name="T76" fmla="*/ 24 w 36"/>
                  <a:gd name="T77" fmla="*/ 8 h 62"/>
                  <a:gd name="T78" fmla="*/ 22 w 36"/>
                  <a:gd name="T79" fmla="*/ 6 h 62"/>
                  <a:gd name="T80" fmla="*/ 20 w 36"/>
                  <a:gd name="T81" fmla="*/ 4 h 62"/>
                  <a:gd name="T82" fmla="*/ 18 w 36"/>
                  <a:gd name="T83" fmla="*/ 4 h 62"/>
                  <a:gd name="T84" fmla="*/ 16 w 36"/>
                  <a:gd name="T85" fmla="*/ 4 h 62"/>
                  <a:gd name="T86" fmla="*/ 14 w 36"/>
                  <a:gd name="T87" fmla="*/ 6 h 62"/>
                  <a:gd name="T88" fmla="*/ 10 w 36"/>
                  <a:gd name="T89" fmla="*/ 10 h 62"/>
                  <a:gd name="T90" fmla="*/ 10 w 36"/>
                  <a:gd name="T91" fmla="*/ 18 h 62"/>
                  <a:gd name="T92" fmla="*/ 8 w 36"/>
                  <a:gd name="T93" fmla="*/ 26 h 62"/>
                  <a:gd name="T94" fmla="*/ 8 w 36"/>
                  <a:gd name="T95" fmla="*/ 32 h 6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2"/>
                  <a:gd name="T146" fmla="*/ 36 w 36"/>
                  <a:gd name="T147" fmla="*/ 62 h 6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2">
                    <a:moveTo>
                      <a:pt x="0" y="32"/>
                    </a:move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6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2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2"/>
                    </a:lnTo>
                    <a:lnTo>
                      <a:pt x="2" y="42"/>
                    </a:lnTo>
                    <a:lnTo>
                      <a:pt x="0" y="32"/>
                    </a:lnTo>
                    <a:close/>
                    <a:moveTo>
                      <a:pt x="8" y="32"/>
                    </a:moveTo>
                    <a:lnTo>
                      <a:pt x="8" y="44"/>
                    </a:lnTo>
                    <a:lnTo>
                      <a:pt x="12" y="52"/>
                    </a:lnTo>
                    <a:lnTo>
                      <a:pt x="12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50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10" y="18"/>
                    </a:lnTo>
                    <a:lnTo>
                      <a:pt x="8" y="26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31" name="Rectangle 123"/>
              <p:cNvSpPr>
                <a:spLocks noChangeArrowheads="1"/>
              </p:cNvSpPr>
              <p:nvPr/>
            </p:nvSpPr>
            <p:spPr bwMode="auto">
              <a:xfrm>
                <a:off x="2496" y="255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2" name="Freeform 124"/>
              <p:cNvSpPr>
                <a:spLocks/>
              </p:cNvSpPr>
              <p:nvPr/>
            </p:nvSpPr>
            <p:spPr bwMode="auto">
              <a:xfrm>
                <a:off x="2636" y="2570"/>
                <a:ext cx="38" cy="60"/>
              </a:xfrm>
              <a:custGeom>
                <a:avLst/>
                <a:gdLst>
                  <a:gd name="T0" fmla="*/ 38 w 38"/>
                  <a:gd name="T1" fmla="*/ 50 h 60"/>
                  <a:gd name="T2" fmla="*/ 34 w 38"/>
                  <a:gd name="T3" fmla="*/ 60 h 60"/>
                  <a:gd name="T4" fmla="*/ 0 w 38"/>
                  <a:gd name="T5" fmla="*/ 60 h 60"/>
                  <a:gd name="T6" fmla="*/ 0 w 38"/>
                  <a:gd name="T7" fmla="*/ 58 h 60"/>
                  <a:gd name="T8" fmla="*/ 8 w 38"/>
                  <a:gd name="T9" fmla="*/ 50 h 60"/>
                  <a:gd name="T10" fmla="*/ 16 w 38"/>
                  <a:gd name="T11" fmla="*/ 42 h 60"/>
                  <a:gd name="T12" fmla="*/ 20 w 38"/>
                  <a:gd name="T13" fmla="*/ 36 h 60"/>
                  <a:gd name="T14" fmla="*/ 26 w 38"/>
                  <a:gd name="T15" fmla="*/ 28 h 60"/>
                  <a:gd name="T16" fmla="*/ 28 w 38"/>
                  <a:gd name="T17" fmla="*/ 20 h 60"/>
                  <a:gd name="T18" fmla="*/ 26 w 38"/>
                  <a:gd name="T19" fmla="*/ 16 h 60"/>
                  <a:gd name="T20" fmla="*/ 24 w 38"/>
                  <a:gd name="T21" fmla="*/ 10 h 60"/>
                  <a:gd name="T22" fmla="*/ 20 w 38"/>
                  <a:gd name="T23" fmla="*/ 8 h 60"/>
                  <a:gd name="T24" fmla="*/ 16 w 38"/>
                  <a:gd name="T25" fmla="*/ 8 h 60"/>
                  <a:gd name="T26" fmla="*/ 12 w 38"/>
                  <a:gd name="T27" fmla="*/ 8 h 60"/>
                  <a:gd name="T28" fmla="*/ 8 w 38"/>
                  <a:gd name="T29" fmla="*/ 10 h 60"/>
                  <a:gd name="T30" fmla="*/ 4 w 38"/>
                  <a:gd name="T31" fmla="*/ 14 h 60"/>
                  <a:gd name="T32" fmla="*/ 2 w 38"/>
                  <a:gd name="T33" fmla="*/ 18 h 60"/>
                  <a:gd name="T34" fmla="*/ 0 w 38"/>
                  <a:gd name="T35" fmla="*/ 18 h 60"/>
                  <a:gd name="T36" fmla="*/ 2 w 38"/>
                  <a:gd name="T37" fmla="*/ 10 h 60"/>
                  <a:gd name="T38" fmla="*/ 6 w 38"/>
                  <a:gd name="T39" fmla="*/ 6 h 60"/>
                  <a:gd name="T40" fmla="*/ 12 w 38"/>
                  <a:gd name="T41" fmla="*/ 2 h 60"/>
                  <a:gd name="T42" fmla="*/ 18 w 38"/>
                  <a:gd name="T43" fmla="*/ 0 h 60"/>
                  <a:gd name="T44" fmla="*/ 24 w 38"/>
                  <a:gd name="T45" fmla="*/ 2 h 60"/>
                  <a:gd name="T46" fmla="*/ 30 w 38"/>
                  <a:gd name="T47" fmla="*/ 6 h 60"/>
                  <a:gd name="T48" fmla="*/ 34 w 38"/>
                  <a:gd name="T49" fmla="*/ 10 h 60"/>
                  <a:gd name="T50" fmla="*/ 34 w 38"/>
                  <a:gd name="T51" fmla="*/ 16 h 60"/>
                  <a:gd name="T52" fmla="*/ 34 w 38"/>
                  <a:gd name="T53" fmla="*/ 20 h 60"/>
                  <a:gd name="T54" fmla="*/ 32 w 38"/>
                  <a:gd name="T55" fmla="*/ 26 h 60"/>
                  <a:gd name="T56" fmla="*/ 28 w 38"/>
                  <a:gd name="T57" fmla="*/ 32 h 60"/>
                  <a:gd name="T58" fmla="*/ 22 w 38"/>
                  <a:gd name="T59" fmla="*/ 40 h 60"/>
                  <a:gd name="T60" fmla="*/ 16 w 38"/>
                  <a:gd name="T61" fmla="*/ 46 h 60"/>
                  <a:gd name="T62" fmla="*/ 12 w 38"/>
                  <a:gd name="T63" fmla="*/ 52 h 60"/>
                  <a:gd name="T64" fmla="*/ 8 w 38"/>
                  <a:gd name="T65" fmla="*/ 54 h 60"/>
                  <a:gd name="T66" fmla="*/ 24 w 38"/>
                  <a:gd name="T67" fmla="*/ 54 h 60"/>
                  <a:gd name="T68" fmla="*/ 28 w 38"/>
                  <a:gd name="T69" fmla="*/ 54 h 60"/>
                  <a:gd name="T70" fmla="*/ 30 w 38"/>
                  <a:gd name="T71" fmla="*/ 54 h 60"/>
                  <a:gd name="T72" fmla="*/ 32 w 38"/>
                  <a:gd name="T73" fmla="*/ 52 h 60"/>
                  <a:gd name="T74" fmla="*/ 34 w 38"/>
                  <a:gd name="T75" fmla="*/ 52 h 60"/>
                  <a:gd name="T76" fmla="*/ 36 w 38"/>
                  <a:gd name="T77" fmla="*/ 50 h 60"/>
                  <a:gd name="T78" fmla="*/ 36 w 38"/>
                  <a:gd name="T79" fmla="*/ 50 h 60"/>
                  <a:gd name="T80" fmla="*/ 38 w 38"/>
                  <a:gd name="T81" fmla="*/ 50 h 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8"/>
                  <a:gd name="T124" fmla="*/ 0 h 60"/>
                  <a:gd name="T125" fmla="*/ 38 w 38"/>
                  <a:gd name="T126" fmla="*/ 60 h 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8" h="60">
                    <a:moveTo>
                      <a:pt x="38" y="50"/>
                    </a:moveTo>
                    <a:lnTo>
                      <a:pt x="34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8" y="50"/>
                    </a:lnTo>
                    <a:lnTo>
                      <a:pt x="16" y="42"/>
                    </a:lnTo>
                    <a:lnTo>
                      <a:pt x="20" y="36"/>
                    </a:lnTo>
                    <a:lnTo>
                      <a:pt x="26" y="28"/>
                    </a:lnTo>
                    <a:lnTo>
                      <a:pt x="28" y="20"/>
                    </a:lnTo>
                    <a:lnTo>
                      <a:pt x="26" y="16"/>
                    </a:lnTo>
                    <a:lnTo>
                      <a:pt x="24" y="10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8" y="10"/>
                    </a:lnTo>
                    <a:lnTo>
                      <a:pt x="4" y="14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30" y="6"/>
                    </a:lnTo>
                    <a:lnTo>
                      <a:pt x="34" y="10"/>
                    </a:lnTo>
                    <a:lnTo>
                      <a:pt x="34" y="16"/>
                    </a:lnTo>
                    <a:lnTo>
                      <a:pt x="34" y="20"/>
                    </a:lnTo>
                    <a:lnTo>
                      <a:pt x="32" y="26"/>
                    </a:lnTo>
                    <a:lnTo>
                      <a:pt x="28" y="32"/>
                    </a:lnTo>
                    <a:lnTo>
                      <a:pt x="22" y="40"/>
                    </a:lnTo>
                    <a:lnTo>
                      <a:pt x="16" y="46"/>
                    </a:lnTo>
                    <a:lnTo>
                      <a:pt x="12" y="52"/>
                    </a:lnTo>
                    <a:lnTo>
                      <a:pt x="8" y="54"/>
                    </a:lnTo>
                    <a:lnTo>
                      <a:pt x="24" y="54"/>
                    </a:lnTo>
                    <a:lnTo>
                      <a:pt x="28" y="54"/>
                    </a:lnTo>
                    <a:lnTo>
                      <a:pt x="30" y="54"/>
                    </a:lnTo>
                    <a:lnTo>
                      <a:pt x="32" y="52"/>
                    </a:lnTo>
                    <a:lnTo>
                      <a:pt x="34" y="52"/>
                    </a:lnTo>
                    <a:lnTo>
                      <a:pt x="36" y="50"/>
                    </a:lnTo>
                    <a:lnTo>
                      <a:pt x="38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33" name="Rectangle 125"/>
              <p:cNvSpPr>
                <a:spLocks noChangeArrowheads="1"/>
              </p:cNvSpPr>
              <p:nvPr/>
            </p:nvSpPr>
            <p:spPr bwMode="auto">
              <a:xfrm>
                <a:off x="2784" y="255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4" name="Freeform 126"/>
              <p:cNvSpPr>
                <a:spLocks noEditPoints="1"/>
              </p:cNvSpPr>
              <p:nvPr/>
            </p:nvSpPr>
            <p:spPr bwMode="auto">
              <a:xfrm>
                <a:off x="2932" y="2570"/>
                <a:ext cx="36" cy="62"/>
              </a:xfrm>
              <a:custGeom>
                <a:avLst/>
                <a:gdLst>
                  <a:gd name="T0" fmla="*/ 0 w 36"/>
                  <a:gd name="T1" fmla="*/ 32 h 62"/>
                  <a:gd name="T2" fmla="*/ 0 w 36"/>
                  <a:gd name="T3" fmla="*/ 22 h 62"/>
                  <a:gd name="T4" fmla="*/ 2 w 36"/>
                  <a:gd name="T5" fmla="*/ 14 h 62"/>
                  <a:gd name="T6" fmla="*/ 6 w 36"/>
                  <a:gd name="T7" fmla="*/ 8 h 62"/>
                  <a:gd name="T8" fmla="*/ 10 w 36"/>
                  <a:gd name="T9" fmla="*/ 4 h 62"/>
                  <a:gd name="T10" fmla="*/ 14 w 36"/>
                  <a:gd name="T11" fmla="*/ 2 h 62"/>
                  <a:gd name="T12" fmla="*/ 18 w 36"/>
                  <a:gd name="T13" fmla="*/ 0 h 62"/>
                  <a:gd name="T14" fmla="*/ 22 w 36"/>
                  <a:gd name="T15" fmla="*/ 2 h 62"/>
                  <a:gd name="T16" fmla="*/ 26 w 36"/>
                  <a:gd name="T17" fmla="*/ 4 h 62"/>
                  <a:gd name="T18" fmla="*/ 30 w 36"/>
                  <a:gd name="T19" fmla="*/ 8 h 62"/>
                  <a:gd name="T20" fmla="*/ 34 w 36"/>
                  <a:gd name="T21" fmla="*/ 14 h 62"/>
                  <a:gd name="T22" fmla="*/ 36 w 36"/>
                  <a:gd name="T23" fmla="*/ 22 h 62"/>
                  <a:gd name="T24" fmla="*/ 36 w 36"/>
                  <a:gd name="T25" fmla="*/ 30 h 62"/>
                  <a:gd name="T26" fmla="*/ 36 w 36"/>
                  <a:gd name="T27" fmla="*/ 40 h 62"/>
                  <a:gd name="T28" fmla="*/ 34 w 36"/>
                  <a:gd name="T29" fmla="*/ 48 h 62"/>
                  <a:gd name="T30" fmla="*/ 30 w 36"/>
                  <a:gd name="T31" fmla="*/ 54 h 62"/>
                  <a:gd name="T32" fmla="*/ 26 w 36"/>
                  <a:gd name="T33" fmla="*/ 58 h 62"/>
                  <a:gd name="T34" fmla="*/ 22 w 36"/>
                  <a:gd name="T35" fmla="*/ 60 h 62"/>
                  <a:gd name="T36" fmla="*/ 18 w 36"/>
                  <a:gd name="T37" fmla="*/ 62 h 62"/>
                  <a:gd name="T38" fmla="*/ 12 w 36"/>
                  <a:gd name="T39" fmla="*/ 60 h 62"/>
                  <a:gd name="T40" fmla="*/ 8 w 36"/>
                  <a:gd name="T41" fmla="*/ 56 h 62"/>
                  <a:gd name="T42" fmla="*/ 4 w 36"/>
                  <a:gd name="T43" fmla="*/ 52 h 62"/>
                  <a:gd name="T44" fmla="*/ 2 w 36"/>
                  <a:gd name="T45" fmla="*/ 42 h 62"/>
                  <a:gd name="T46" fmla="*/ 0 w 36"/>
                  <a:gd name="T47" fmla="*/ 32 h 62"/>
                  <a:gd name="T48" fmla="*/ 8 w 36"/>
                  <a:gd name="T49" fmla="*/ 32 h 62"/>
                  <a:gd name="T50" fmla="*/ 8 w 36"/>
                  <a:gd name="T51" fmla="*/ 44 h 62"/>
                  <a:gd name="T52" fmla="*/ 10 w 36"/>
                  <a:gd name="T53" fmla="*/ 52 h 62"/>
                  <a:gd name="T54" fmla="*/ 12 w 36"/>
                  <a:gd name="T55" fmla="*/ 56 h 62"/>
                  <a:gd name="T56" fmla="*/ 16 w 36"/>
                  <a:gd name="T57" fmla="*/ 58 h 62"/>
                  <a:gd name="T58" fmla="*/ 18 w 36"/>
                  <a:gd name="T59" fmla="*/ 58 h 62"/>
                  <a:gd name="T60" fmla="*/ 20 w 36"/>
                  <a:gd name="T61" fmla="*/ 58 h 62"/>
                  <a:gd name="T62" fmla="*/ 22 w 36"/>
                  <a:gd name="T63" fmla="*/ 56 h 62"/>
                  <a:gd name="T64" fmla="*/ 24 w 36"/>
                  <a:gd name="T65" fmla="*/ 54 h 62"/>
                  <a:gd name="T66" fmla="*/ 26 w 36"/>
                  <a:gd name="T67" fmla="*/ 50 h 62"/>
                  <a:gd name="T68" fmla="*/ 28 w 36"/>
                  <a:gd name="T69" fmla="*/ 40 h 62"/>
                  <a:gd name="T70" fmla="*/ 28 w 36"/>
                  <a:gd name="T71" fmla="*/ 28 h 62"/>
                  <a:gd name="T72" fmla="*/ 28 w 36"/>
                  <a:gd name="T73" fmla="*/ 20 h 62"/>
                  <a:gd name="T74" fmla="*/ 26 w 36"/>
                  <a:gd name="T75" fmla="*/ 12 h 62"/>
                  <a:gd name="T76" fmla="*/ 24 w 36"/>
                  <a:gd name="T77" fmla="*/ 8 h 62"/>
                  <a:gd name="T78" fmla="*/ 22 w 36"/>
                  <a:gd name="T79" fmla="*/ 6 h 62"/>
                  <a:gd name="T80" fmla="*/ 20 w 36"/>
                  <a:gd name="T81" fmla="*/ 4 h 62"/>
                  <a:gd name="T82" fmla="*/ 18 w 36"/>
                  <a:gd name="T83" fmla="*/ 4 h 62"/>
                  <a:gd name="T84" fmla="*/ 16 w 36"/>
                  <a:gd name="T85" fmla="*/ 4 h 62"/>
                  <a:gd name="T86" fmla="*/ 14 w 36"/>
                  <a:gd name="T87" fmla="*/ 6 h 62"/>
                  <a:gd name="T88" fmla="*/ 10 w 36"/>
                  <a:gd name="T89" fmla="*/ 10 h 62"/>
                  <a:gd name="T90" fmla="*/ 10 w 36"/>
                  <a:gd name="T91" fmla="*/ 18 h 62"/>
                  <a:gd name="T92" fmla="*/ 8 w 36"/>
                  <a:gd name="T93" fmla="*/ 26 h 62"/>
                  <a:gd name="T94" fmla="*/ 8 w 36"/>
                  <a:gd name="T95" fmla="*/ 32 h 6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2"/>
                  <a:gd name="T146" fmla="*/ 36 w 36"/>
                  <a:gd name="T147" fmla="*/ 62 h 6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2">
                    <a:moveTo>
                      <a:pt x="0" y="32"/>
                    </a:move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6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2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2"/>
                    </a:lnTo>
                    <a:lnTo>
                      <a:pt x="2" y="42"/>
                    </a:lnTo>
                    <a:lnTo>
                      <a:pt x="0" y="32"/>
                    </a:lnTo>
                    <a:close/>
                    <a:moveTo>
                      <a:pt x="8" y="32"/>
                    </a:moveTo>
                    <a:lnTo>
                      <a:pt x="8" y="44"/>
                    </a:lnTo>
                    <a:lnTo>
                      <a:pt x="10" y="52"/>
                    </a:lnTo>
                    <a:lnTo>
                      <a:pt x="12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50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10" y="18"/>
                    </a:lnTo>
                    <a:lnTo>
                      <a:pt x="8" y="26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35" name="Rectangle 127"/>
              <p:cNvSpPr>
                <a:spLocks noChangeArrowheads="1"/>
              </p:cNvSpPr>
              <p:nvPr/>
            </p:nvSpPr>
            <p:spPr bwMode="auto">
              <a:xfrm>
                <a:off x="3080" y="255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6" name="Freeform 128"/>
              <p:cNvSpPr>
                <a:spLocks/>
              </p:cNvSpPr>
              <p:nvPr/>
            </p:nvSpPr>
            <p:spPr bwMode="auto">
              <a:xfrm>
                <a:off x="3232" y="2570"/>
                <a:ext cx="24" cy="60"/>
              </a:xfrm>
              <a:custGeom>
                <a:avLst/>
                <a:gdLst>
                  <a:gd name="T0" fmla="*/ 0 w 24"/>
                  <a:gd name="T1" fmla="*/ 8 h 60"/>
                  <a:gd name="T2" fmla="*/ 14 w 24"/>
                  <a:gd name="T3" fmla="*/ 0 h 60"/>
                  <a:gd name="T4" fmla="*/ 16 w 24"/>
                  <a:gd name="T5" fmla="*/ 0 h 60"/>
                  <a:gd name="T6" fmla="*/ 16 w 24"/>
                  <a:gd name="T7" fmla="*/ 50 h 60"/>
                  <a:gd name="T8" fmla="*/ 16 w 24"/>
                  <a:gd name="T9" fmla="*/ 54 h 60"/>
                  <a:gd name="T10" fmla="*/ 16 w 24"/>
                  <a:gd name="T11" fmla="*/ 56 h 60"/>
                  <a:gd name="T12" fmla="*/ 18 w 24"/>
                  <a:gd name="T13" fmla="*/ 58 h 60"/>
                  <a:gd name="T14" fmla="*/ 18 w 24"/>
                  <a:gd name="T15" fmla="*/ 58 h 60"/>
                  <a:gd name="T16" fmla="*/ 20 w 24"/>
                  <a:gd name="T17" fmla="*/ 60 h 60"/>
                  <a:gd name="T18" fmla="*/ 24 w 24"/>
                  <a:gd name="T19" fmla="*/ 60 h 60"/>
                  <a:gd name="T20" fmla="*/ 24 w 24"/>
                  <a:gd name="T21" fmla="*/ 60 h 60"/>
                  <a:gd name="T22" fmla="*/ 2 w 24"/>
                  <a:gd name="T23" fmla="*/ 60 h 60"/>
                  <a:gd name="T24" fmla="*/ 2 w 24"/>
                  <a:gd name="T25" fmla="*/ 60 h 60"/>
                  <a:gd name="T26" fmla="*/ 4 w 24"/>
                  <a:gd name="T27" fmla="*/ 60 h 60"/>
                  <a:gd name="T28" fmla="*/ 6 w 24"/>
                  <a:gd name="T29" fmla="*/ 58 h 60"/>
                  <a:gd name="T30" fmla="*/ 8 w 24"/>
                  <a:gd name="T31" fmla="*/ 58 h 60"/>
                  <a:gd name="T32" fmla="*/ 8 w 24"/>
                  <a:gd name="T33" fmla="*/ 56 h 60"/>
                  <a:gd name="T34" fmla="*/ 8 w 24"/>
                  <a:gd name="T35" fmla="*/ 54 h 60"/>
                  <a:gd name="T36" fmla="*/ 8 w 24"/>
                  <a:gd name="T37" fmla="*/ 50 h 60"/>
                  <a:gd name="T38" fmla="*/ 8 w 24"/>
                  <a:gd name="T39" fmla="*/ 18 h 60"/>
                  <a:gd name="T40" fmla="*/ 8 w 24"/>
                  <a:gd name="T41" fmla="*/ 12 h 60"/>
                  <a:gd name="T42" fmla="*/ 8 w 24"/>
                  <a:gd name="T43" fmla="*/ 10 h 60"/>
                  <a:gd name="T44" fmla="*/ 8 w 24"/>
                  <a:gd name="T45" fmla="*/ 8 h 60"/>
                  <a:gd name="T46" fmla="*/ 8 w 24"/>
                  <a:gd name="T47" fmla="*/ 8 h 60"/>
                  <a:gd name="T48" fmla="*/ 6 w 24"/>
                  <a:gd name="T49" fmla="*/ 8 h 60"/>
                  <a:gd name="T50" fmla="*/ 6 w 24"/>
                  <a:gd name="T51" fmla="*/ 6 h 60"/>
                  <a:gd name="T52" fmla="*/ 4 w 24"/>
                  <a:gd name="T53" fmla="*/ 8 h 60"/>
                  <a:gd name="T54" fmla="*/ 2 w 24"/>
                  <a:gd name="T55" fmla="*/ 8 h 60"/>
                  <a:gd name="T56" fmla="*/ 0 w 24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"/>
                  <a:gd name="T88" fmla="*/ 0 h 60"/>
                  <a:gd name="T89" fmla="*/ 24 w 24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" h="60">
                    <a:moveTo>
                      <a:pt x="0" y="8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16" y="50"/>
                    </a:lnTo>
                    <a:lnTo>
                      <a:pt x="16" y="54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0" y="60"/>
                    </a:lnTo>
                    <a:lnTo>
                      <a:pt x="24" y="60"/>
                    </a:lnTo>
                    <a:lnTo>
                      <a:pt x="2" y="60"/>
                    </a:lnTo>
                    <a:lnTo>
                      <a:pt x="4" y="60"/>
                    </a:lnTo>
                    <a:lnTo>
                      <a:pt x="6" y="58"/>
                    </a:lnTo>
                    <a:lnTo>
                      <a:pt x="8" y="58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50"/>
                    </a:lnTo>
                    <a:lnTo>
                      <a:pt x="8" y="18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37" name="Freeform 129"/>
              <p:cNvSpPr>
                <a:spLocks noEditPoints="1"/>
              </p:cNvSpPr>
              <p:nvPr/>
            </p:nvSpPr>
            <p:spPr bwMode="auto">
              <a:xfrm>
                <a:off x="3270" y="2570"/>
                <a:ext cx="36" cy="62"/>
              </a:xfrm>
              <a:custGeom>
                <a:avLst/>
                <a:gdLst>
                  <a:gd name="T0" fmla="*/ 0 w 36"/>
                  <a:gd name="T1" fmla="*/ 62 h 62"/>
                  <a:gd name="T2" fmla="*/ 0 w 36"/>
                  <a:gd name="T3" fmla="*/ 60 h 62"/>
                  <a:gd name="T4" fmla="*/ 6 w 36"/>
                  <a:gd name="T5" fmla="*/ 60 h 62"/>
                  <a:gd name="T6" fmla="*/ 12 w 36"/>
                  <a:gd name="T7" fmla="*/ 58 h 62"/>
                  <a:gd name="T8" fmla="*/ 16 w 36"/>
                  <a:gd name="T9" fmla="*/ 54 h 62"/>
                  <a:gd name="T10" fmla="*/ 20 w 36"/>
                  <a:gd name="T11" fmla="*/ 48 h 62"/>
                  <a:gd name="T12" fmla="*/ 24 w 36"/>
                  <a:gd name="T13" fmla="*/ 42 h 62"/>
                  <a:gd name="T14" fmla="*/ 26 w 36"/>
                  <a:gd name="T15" fmla="*/ 34 h 62"/>
                  <a:gd name="T16" fmla="*/ 20 w 36"/>
                  <a:gd name="T17" fmla="*/ 38 h 62"/>
                  <a:gd name="T18" fmla="*/ 14 w 36"/>
                  <a:gd name="T19" fmla="*/ 38 h 62"/>
                  <a:gd name="T20" fmla="*/ 10 w 36"/>
                  <a:gd name="T21" fmla="*/ 38 h 62"/>
                  <a:gd name="T22" fmla="*/ 4 w 36"/>
                  <a:gd name="T23" fmla="*/ 34 h 62"/>
                  <a:gd name="T24" fmla="*/ 2 w 36"/>
                  <a:gd name="T25" fmla="*/ 28 h 62"/>
                  <a:gd name="T26" fmla="*/ 0 w 36"/>
                  <a:gd name="T27" fmla="*/ 22 h 62"/>
                  <a:gd name="T28" fmla="*/ 2 w 36"/>
                  <a:gd name="T29" fmla="*/ 14 h 62"/>
                  <a:gd name="T30" fmla="*/ 4 w 36"/>
                  <a:gd name="T31" fmla="*/ 8 h 62"/>
                  <a:gd name="T32" fmla="*/ 8 w 36"/>
                  <a:gd name="T33" fmla="*/ 4 h 62"/>
                  <a:gd name="T34" fmla="*/ 12 w 36"/>
                  <a:gd name="T35" fmla="*/ 2 h 62"/>
                  <a:gd name="T36" fmla="*/ 18 w 36"/>
                  <a:gd name="T37" fmla="*/ 0 h 62"/>
                  <a:gd name="T38" fmla="*/ 24 w 36"/>
                  <a:gd name="T39" fmla="*/ 2 h 62"/>
                  <a:gd name="T40" fmla="*/ 30 w 36"/>
                  <a:gd name="T41" fmla="*/ 6 h 62"/>
                  <a:gd name="T42" fmla="*/ 34 w 36"/>
                  <a:gd name="T43" fmla="*/ 12 h 62"/>
                  <a:gd name="T44" fmla="*/ 36 w 36"/>
                  <a:gd name="T45" fmla="*/ 18 h 62"/>
                  <a:gd name="T46" fmla="*/ 36 w 36"/>
                  <a:gd name="T47" fmla="*/ 24 h 62"/>
                  <a:gd name="T48" fmla="*/ 36 w 36"/>
                  <a:gd name="T49" fmla="*/ 34 h 62"/>
                  <a:gd name="T50" fmla="*/ 32 w 36"/>
                  <a:gd name="T51" fmla="*/ 42 h 62"/>
                  <a:gd name="T52" fmla="*/ 26 w 36"/>
                  <a:gd name="T53" fmla="*/ 50 h 62"/>
                  <a:gd name="T54" fmla="*/ 18 w 36"/>
                  <a:gd name="T55" fmla="*/ 56 h 62"/>
                  <a:gd name="T56" fmla="*/ 12 w 36"/>
                  <a:gd name="T57" fmla="*/ 60 h 62"/>
                  <a:gd name="T58" fmla="*/ 4 w 36"/>
                  <a:gd name="T59" fmla="*/ 62 h 62"/>
                  <a:gd name="T60" fmla="*/ 0 w 36"/>
                  <a:gd name="T61" fmla="*/ 62 h 62"/>
                  <a:gd name="T62" fmla="*/ 28 w 36"/>
                  <a:gd name="T63" fmla="*/ 32 h 62"/>
                  <a:gd name="T64" fmla="*/ 28 w 36"/>
                  <a:gd name="T65" fmla="*/ 26 h 62"/>
                  <a:gd name="T66" fmla="*/ 28 w 36"/>
                  <a:gd name="T67" fmla="*/ 22 h 62"/>
                  <a:gd name="T68" fmla="*/ 28 w 36"/>
                  <a:gd name="T69" fmla="*/ 18 h 62"/>
                  <a:gd name="T70" fmla="*/ 28 w 36"/>
                  <a:gd name="T71" fmla="*/ 14 h 62"/>
                  <a:gd name="T72" fmla="*/ 26 w 36"/>
                  <a:gd name="T73" fmla="*/ 10 h 62"/>
                  <a:gd name="T74" fmla="*/ 24 w 36"/>
                  <a:gd name="T75" fmla="*/ 6 h 62"/>
                  <a:gd name="T76" fmla="*/ 20 w 36"/>
                  <a:gd name="T77" fmla="*/ 4 h 62"/>
                  <a:gd name="T78" fmla="*/ 18 w 36"/>
                  <a:gd name="T79" fmla="*/ 4 h 62"/>
                  <a:gd name="T80" fmla="*/ 14 w 36"/>
                  <a:gd name="T81" fmla="*/ 4 h 62"/>
                  <a:gd name="T82" fmla="*/ 12 w 36"/>
                  <a:gd name="T83" fmla="*/ 8 h 62"/>
                  <a:gd name="T84" fmla="*/ 8 w 36"/>
                  <a:gd name="T85" fmla="*/ 12 h 62"/>
                  <a:gd name="T86" fmla="*/ 8 w 36"/>
                  <a:gd name="T87" fmla="*/ 18 h 62"/>
                  <a:gd name="T88" fmla="*/ 10 w 36"/>
                  <a:gd name="T89" fmla="*/ 26 h 62"/>
                  <a:gd name="T90" fmla="*/ 12 w 36"/>
                  <a:gd name="T91" fmla="*/ 32 h 62"/>
                  <a:gd name="T92" fmla="*/ 14 w 36"/>
                  <a:gd name="T93" fmla="*/ 34 h 62"/>
                  <a:gd name="T94" fmla="*/ 18 w 36"/>
                  <a:gd name="T95" fmla="*/ 34 h 62"/>
                  <a:gd name="T96" fmla="*/ 20 w 36"/>
                  <a:gd name="T97" fmla="*/ 34 h 62"/>
                  <a:gd name="T98" fmla="*/ 22 w 36"/>
                  <a:gd name="T99" fmla="*/ 34 h 62"/>
                  <a:gd name="T100" fmla="*/ 26 w 36"/>
                  <a:gd name="T101" fmla="*/ 32 h 62"/>
                  <a:gd name="T102" fmla="*/ 28 w 36"/>
                  <a:gd name="T103" fmla="*/ 32 h 6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6"/>
                  <a:gd name="T157" fmla="*/ 0 h 62"/>
                  <a:gd name="T158" fmla="*/ 36 w 36"/>
                  <a:gd name="T159" fmla="*/ 62 h 6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6" h="62">
                    <a:moveTo>
                      <a:pt x="0" y="62"/>
                    </a:moveTo>
                    <a:lnTo>
                      <a:pt x="0" y="60"/>
                    </a:lnTo>
                    <a:lnTo>
                      <a:pt x="6" y="60"/>
                    </a:lnTo>
                    <a:lnTo>
                      <a:pt x="12" y="58"/>
                    </a:lnTo>
                    <a:lnTo>
                      <a:pt x="16" y="54"/>
                    </a:lnTo>
                    <a:lnTo>
                      <a:pt x="20" y="48"/>
                    </a:lnTo>
                    <a:lnTo>
                      <a:pt x="24" y="42"/>
                    </a:lnTo>
                    <a:lnTo>
                      <a:pt x="26" y="34"/>
                    </a:lnTo>
                    <a:lnTo>
                      <a:pt x="20" y="38"/>
                    </a:lnTo>
                    <a:lnTo>
                      <a:pt x="14" y="38"/>
                    </a:lnTo>
                    <a:lnTo>
                      <a:pt x="10" y="38"/>
                    </a:lnTo>
                    <a:lnTo>
                      <a:pt x="4" y="34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30" y="6"/>
                    </a:lnTo>
                    <a:lnTo>
                      <a:pt x="34" y="12"/>
                    </a:lnTo>
                    <a:lnTo>
                      <a:pt x="36" y="18"/>
                    </a:lnTo>
                    <a:lnTo>
                      <a:pt x="36" y="24"/>
                    </a:lnTo>
                    <a:lnTo>
                      <a:pt x="36" y="34"/>
                    </a:lnTo>
                    <a:lnTo>
                      <a:pt x="32" y="42"/>
                    </a:lnTo>
                    <a:lnTo>
                      <a:pt x="26" y="50"/>
                    </a:lnTo>
                    <a:lnTo>
                      <a:pt x="18" y="56"/>
                    </a:lnTo>
                    <a:lnTo>
                      <a:pt x="12" y="60"/>
                    </a:lnTo>
                    <a:lnTo>
                      <a:pt x="4" y="62"/>
                    </a:lnTo>
                    <a:lnTo>
                      <a:pt x="0" y="62"/>
                    </a:lnTo>
                    <a:close/>
                    <a:moveTo>
                      <a:pt x="28" y="32"/>
                    </a:moveTo>
                    <a:lnTo>
                      <a:pt x="28" y="26"/>
                    </a:lnTo>
                    <a:lnTo>
                      <a:pt x="28" y="22"/>
                    </a:lnTo>
                    <a:lnTo>
                      <a:pt x="28" y="18"/>
                    </a:lnTo>
                    <a:lnTo>
                      <a:pt x="28" y="14"/>
                    </a:lnTo>
                    <a:lnTo>
                      <a:pt x="26" y="10"/>
                    </a:lnTo>
                    <a:lnTo>
                      <a:pt x="24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2" y="8"/>
                    </a:lnTo>
                    <a:lnTo>
                      <a:pt x="8" y="12"/>
                    </a:lnTo>
                    <a:lnTo>
                      <a:pt x="8" y="18"/>
                    </a:lnTo>
                    <a:lnTo>
                      <a:pt x="10" y="26"/>
                    </a:lnTo>
                    <a:lnTo>
                      <a:pt x="12" y="32"/>
                    </a:lnTo>
                    <a:lnTo>
                      <a:pt x="14" y="34"/>
                    </a:lnTo>
                    <a:lnTo>
                      <a:pt x="18" y="34"/>
                    </a:lnTo>
                    <a:lnTo>
                      <a:pt x="20" y="34"/>
                    </a:lnTo>
                    <a:lnTo>
                      <a:pt x="22" y="34"/>
                    </a:lnTo>
                    <a:lnTo>
                      <a:pt x="26" y="32"/>
                    </a:lnTo>
                    <a:lnTo>
                      <a:pt x="2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38" name="Rectangle 130"/>
              <p:cNvSpPr>
                <a:spLocks noChangeArrowheads="1"/>
              </p:cNvSpPr>
              <p:nvPr/>
            </p:nvSpPr>
            <p:spPr bwMode="auto">
              <a:xfrm>
                <a:off x="3528" y="255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9" name="Freeform 131"/>
              <p:cNvSpPr>
                <a:spLocks/>
              </p:cNvSpPr>
              <p:nvPr/>
            </p:nvSpPr>
            <p:spPr bwMode="auto">
              <a:xfrm>
                <a:off x="3670" y="2570"/>
                <a:ext cx="38" cy="60"/>
              </a:xfrm>
              <a:custGeom>
                <a:avLst/>
                <a:gdLst>
                  <a:gd name="T0" fmla="*/ 38 w 38"/>
                  <a:gd name="T1" fmla="*/ 50 h 60"/>
                  <a:gd name="T2" fmla="*/ 34 w 38"/>
                  <a:gd name="T3" fmla="*/ 60 h 60"/>
                  <a:gd name="T4" fmla="*/ 0 w 38"/>
                  <a:gd name="T5" fmla="*/ 60 h 60"/>
                  <a:gd name="T6" fmla="*/ 0 w 38"/>
                  <a:gd name="T7" fmla="*/ 58 h 60"/>
                  <a:gd name="T8" fmla="*/ 8 w 38"/>
                  <a:gd name="T9" fmla="*/ 50 h 60"/>
                  <a:gd name="T10" fmla="*/ 16 w 38"/>
                  <a:gd name="T11" fmla="*/ 42 h 60"/>
                  <a:gd name="T12" fmla="*/ 20 w 38"/>
                  <a:gd name="T13" fmla="*/ 36 h 60"/>
                  <a:gd name="T14" fmla="*/ 26 w 38"/>
                  <a:gd name="T15" fmla="*/ 28 h 60"/>
                  <a:gd name="T16" fmla="*/ 26 w 38"/>
                  <a:gd name="T17" fmla="*/ 20 h 60"/>
                  <a:gd name="T18" fmla="*/ 26 w 38"/>
                  <a:gd name="T19" fmla="*/ 16 h 60"/>
                  <a:gd name="T20" fmla="*/ 24 w 38"/>
                  <a:gd name="T21" fmla="*/ 10 h 60"/>
                  <a:gd name="T22" fmla="*/ 20 w 38"/>
                  <a:gd name="T23" fmla="*/ 8 h 60"/>
                  <a:gd name="T24" fmla="*/ 14 w 38"/>
                  <a:gd name="T25" fmla="*/ 8 h 60"/>
                  <a:gd name="T26" fmla="*/ 10 w 38"/>
                  <a:gd name="T27" fmla="*/ 8 h 60"/>
                  <a:gd name="T28" fmla="*/ 6 w 38"/>
                  <a:gd name="T29" fmla="*/ 10 h 60"/>
                  <a:gd name="T30" fmla="*/ 4 w 38"/>
                  <a:gd name="T31" fmla="*/ 14 h 60"/>
                  <a:gd name="T32" fmla="*/ 2 w 38"/>
                  <a:gd name="T33" fmla="*/ 18 h 60"/>
                  <a:gd name="T34" fmla="*/ 0 w 38"/>
                  <a:gd name="T35" fmla="*/ 18 h 60"/>
                  <a:gd name="T36" fmla="*/ 2 w 38"/>
                  <a:gd name="T37" fmla="*/ 10 h 60"/>
                  <a:gd name="T38" fmla="*/ 6 w 38"/>
                  <a:gd name="T39" fmla="*/ 6 h 60"/>
                  <a:gd name="T40" fmla="*/ 10 w 38"/>
                  <a:gd name="T41" fmla="*/ 2 h 60"/>
                  <a:gd name="T42" fmla="*/ 18 w 38"/>
                  <a:gd name="T43" fmla="*/ 0 h 60"/>
                  <a:gd name="T44" fmla="*/ 24 w 38"/>
                  <a:gd name="T45" fmla="*/ 2 h 60"/>
                  <a:gd name="T46" fmla="*/ 30 w 38"/>
                  <a:gd name="T47" fmla="*/ 6 h 60"/>
                  <a:gd name="T48" fmla="*/ 32 w 38"/>
                  <a:gd name="T49" fmla="*/ 10 h 60"/>
                  <a:gd name="T50" fmla="*/ 34 w 38"/>
                  <a:gd name="T51" fmla="*/ 16 h 60"/>
                  <a:gd name="T52" fmla="*/ 34 w 38"/>
                  <a:gd name="T53" fmla="*/ 20 h 60"/>
                  <a:gd name="T54" fmla="*/ 32 w 38"/>
                  <a:gd name="T55" fmla="*/ 26 h 60"/>
                  <a:gd name="T56" fmla="*/ 28 w 38"/>
                  <a:gd name="T57" fmla="*/ 32 h 60"/>
                  <a:gd name="T58" fmla="*/ 22 w 38"/>
                  <a:gd name="T59" fmla="*/ 40 h 60"/>
                  <a:gd name="T60" fmla="*/ 16 w 38"/>
                  <a:gd name="T61" fmla="*/ 46 h 60"/>
                  <a:gd name="T62" fmla="*/ 10 w 38"/>
                  <a:gd name="T63" fmla="*/ 52 h 60"/>
                  <a:gd name="T64" fmla="*/ 8 w 38"/>
                  <a:gd name="T65" fmla="*/ 54 h 60"/>
                  <a:gd name="T66" fmla="*/ 22 w 38"/>
                  <a:gd name="T67" fmla="*/ 54 h 60"/>
                  <a:gd name="T68" fmla="*/ 26 w 38"/>
                  <a:gd name="T69" fmla="*/ 54 h 60"/>
                  <a:gd name="T70" fmla="*/ 30 w 38"/>
                  <a:gd name="T71" fmla="*/ 54 h 60"/>
                  <a:gd name="T72" fmla="*/ 32 w 38"/>
                  <a:gd name="T73" fmla="*/ 52 h 60"/>
                  <a:gd name="T74" fmla="*/ 34 w 38"/>
                  <a:gd name="T75" fmla="*/ 52 h 60"/>
                  <a:gd name="T76" fmla="*/ 34 w 38"/>
                  <a:gd name="T77" fmla="*/ 50 h 60"/>
                  <a:gd name="T78" fmla="*/ 36 w 38"/>
                  <a:gd name="T79" fmla="*/ 50 h 60"/>
                  <a:gd name="T80" fmla="*/ 38 w 38"/>
                  <a:gd name="T81" fmla="*/ 50 h 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8"/>
                  <a:gd name="T124" fmla="*/ 0 h 60"/>
                  <a:gd name="T125" fmla="*/ 38 w 38"/>
                  <a:gd name="T126" fmla="*/ 60 h 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8" h="60">
                    <a:moveTo>
                      <a:pt x="38" y="50"/>
                    </a:moveTo>
                    <a:lnTo>
                      <a:pt x="34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8" y="50"/>
                    </a:lnTo>
                    <a:lnTo>
                      <a:pt x="16" y="42"/>
                    </a:lnTo>
                    <a:lnTo>
                      <a:pt x="20" y="36"/>
                    </a:lnTo>
                    <a:lnTo>
                      <a:pt x="26" y="28"/>
                    </a:lnTo>
                    <a:lnTo>
                      <a:pt x="26" y="20"/>
                    </a:lnTo>
                    <a:lnTo>
                      <a:pt x="26" y="16"/>
                    </a:lnTo>
                    <a:lnTo>
                      <a:pt x="24" y="10"/>
                    </a:lnTo>
                    <a:lnTo>
                      <a:pt x="20" y="8"/>
                    </a:lnTo>
                    <a:lnTo>
                      <a:pt x="14" y="8"/>
                    </a:lnTo>
                    <a:lnTo>
                      <a:pt x="10" y="8"/>
                    </a:lnTo>
                    <a:lnTo>
                      <a:pt x="6" y="10"/>
                    </a:lnTo>
                    <a:lnTo>
                      <a:pt x="4" y="14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30" y="6"/>
                    </a:lnTo>
                    <a:lnTo>
                      <a:pt x="32" y="10"/>
                    </a:lnTo>
                    <a:lnTo>
                      <a:pt x="34" y="16"/>
                    </a:lnTo>
                    <a:lnTo>
                      <a:pt x="34" y="20"/>
                    </a:lnTo>
                    <a:lnTo>
                      <a:pt x="32" y="26"/>
                    </a:lnTo>
                    <a:lnTo>
                      <a:pt x="28" y="32"/>
                    </a:lnTo>
                    <a:lnTo>
                      <a:pt x="22" y="40"/>
                    </a:lnTo>
                    <a:lnTo>
                      <a:pt x="16" y="46"/>
                    </a:lnTo>
                    <a:lnTo>
                      <a:pt x="10" y="52"/>
                    </a:lnTo>
                    <a:lnTo>
                      <a:pt x="8" y="54"/>
                    </a:lnTo>
                    <a:lnTo>
                      <a:pt x="22" y="54"/>
                    </a:lnTo>
                    <a:lnTo>
                      <a:pt x="26" y="54"/>
                    </a:lnTo>
                    <a:lnTo>
                      <a:pt x="30" y="54"/>
                    </a:lnTo>
                    <a:lnTo>
                      <a:pt x="32" y="52"/>
                    </a:lnTo>
                    <a:lnTo>
                      <a:pt x="34" y="52"/>
                    </a:lnTo>
                    <a:lnTo>
                      <a:pt x="34" y="50"/>
                    </a:lnTo>
                    <a:lnTo>
                      <a:pt x="36" y="50"/>
                    </a:lnTo>
                    <a:lnTo>
                      <a:pt x="38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40" name="Rectangle 132"/>
              <p:cNvSpPr>
                <a:spLocks noChangeArrowheads="1"/>
              </p:cNvSpPr>
              <p:nvPr/>
            </p:nvSpPr>
            <p:spPr bwMode="auto">
              <a:xfrm>
                <a:off x="3848" y="255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1" name="Freeform 133"/>
              <p:cNvSpPr>
                <a:spLocks/>
              </p:cNvSpPr>
              <p:nvPr/>
            </p:nvSpPr>
            <p:spPr bwMode="auto">
              <a:xfrm>
                <a:off x="3996" y="2572"/>
                <a:ext cx="32" cy="60"/>
              </a:xfrm>
              <a:custGeom>
                <a:avLst/>
                <a:gdLst>
                  <a:gd name="T0" fmla="*/ 32 w 32"/>
                  <a:gd name="T1" fmla="*/ 0 h 60"/>
                  <a:gd name="T2" fmla="*/ 28 w 32"/>
                  <a:gd name="T3" fmla="*/ 8 h 60"/>
                  <a:gd name="T4" fmla="*/ 12 w 32"/>
                  <a:gd name="T5" fmla="*/ 8 h 60"/>
                  <a:gd name="T6" fmla="*/ 8 w 32"/>
                  <a:gd name="T7" fmla="*/ 16 h 60"/>
                  <a:gd name="T8" fmla="*/ 14 w 32"/>
                  <a:gd name="T9" fmla="*/ 16 h 60"/>
                  <a:gd name="T10" fmla="*/ 20 w 32"/>
                  <a:gd name="T11" fmla="*/ 20 h 60"/>
                  <a:gd name="T12" fmla="*/ 26 w 32"/>
                  <a:gd name="T13" fmla="*/ 24 h 60"/>
                  <a:gd name="T14" fmla="*/ 30 w 32"/>
                  <a:gd name="T15" fmla="*/ 30 h 60"/>
                  <a:gd name="T16" fmla="*/ 32 w 32"/>
                  <a:gd name="T17" fmla="*/ 38 h 60"/>
                  <a:gd name="T18" fmla="*/ 30 w 32"/>
                  <a:gd name="T19" fmla="*/ 42 h 60"/>
                  <a:gd name="T20" fmla="*/ 30 w 32"/>
                  <a:gd name="T21" fmla="*/ 46 h 60"/>
                  <a:gd name="T22" fmla="*/ 28 w 32"/>
                  <a:gd name="T23" fmla="*/ 50 h 60"/>
                  <a:gd name="T24" fmla="*/ 24 w 32"/>
                  <a:gd name="T25" fmla="*/ 52 h 60"/>
                  <a:gd name="T26" fmla="*/ 22 w 32"/>
                  <a:gd name="T27" fmla="*/ 54 h 60"/>
                  <a:gd name="T28" fmla="*/ 18 w 32"/>
                  <a:gd name="T29" fmla="*/ 56 h 60"/>
                  <a:gd name="T30" fmla="*/ 14 w 32"/>
                  <a:gd name="T31" fmla="*/ 58 h 60"/>
                  <a:gd name="T32" fmla="*/ 8 w 32"/>
                  <a:gd name="T33" fmla="*/ 60 h 60"/>
                  <a:gd name="T34" fmla="*/ 4 w 32"/>
                  <a:gd name="T35" fmla="*/ 58 h 60"/>
                  <a:gd name="T36" fmla="*/ 2 w 32"/>
                  <a:gd name="T37" fmla="*/ 58 h 60"/>
                  <a:gd name="T38" fmla="*/ 0 w 32"/>
                  <a:gd name="T39" fmla="*/ 56 h 60"/>
                  <a:gd name="T40" fmla="*/ 0 w 32"/>
                  <a:gd name="T41" fmla="*/ 54 h 60"/>
                  <a:gd name="T42" fmla="*/ 0 w 32"/>
                  <a:gd name="T43" fmla="*/ 52 h 60"/>
                  <a:gd name="T44" fmla="*/ 0 w 32"/>
                  <a:gd name="T45" fmla="*/ 52 h 60"/>
                  <a:gd name="T46" fmla="*/ 2 w 32"/>
                  <a:gd name="T47" fmla="*/ 50 h 60"/>
                  <a:gd name="T48" fmla="*/ 2 w 32"/>
                  <a:gd name="T49" fmla="*/ 50 h 60"/>
                  <a:gd name="T50" fmla="*/ 4 w 32"/>
                  <a:gd name="T51" fmla="*/ 50 h 60"/>
                  <a:gd name="T52" fmla="*/ 4 w 32"/>
                  <a:gd name="T53" fmla="*/ 50 h 60"/>
                  <a:gd name="T54" fmla="*/ 6 w 32"/>
                  <a:gd name="T55" fmla="*/ 52 h 60"/>
                  <a:gd name="T56" fmla="*/ 8 w 32"/>
                  <a:gd name="T57" fmla="*/ 52 h 60"/>
                  <a:gd name="T58" fmla="*/ 10 w 32"/>
                  <a:gd name="T59" fmla="*/ 54 h 60"/>
                  <a:gd name="T60" fmla="*/ 14 w 32"/>
                  <a:gd name="T61" fmla="*/ 54 h 60"/>
                  <a:gd name="T62" fmla="*/ 18 w 32"/>
                  <a:gd name="T63" fmla="*/ 54 h 60"/>
                  <a:gd name="T64" fmla="*/ 22 w 32"/>
                  <a:gd name="T65" fmla="*/ 50 h 60"/>
                  <a:gd name="T66" fmla="*/ 24 w 32"/>
                  <a:gd name="T67" fmla="*/ 46 h 60"/>
                  <a:gd name="T68" fmla="*/ 26 w 32"/>
                  <a:gd name="T69" fmla="*/ 42 h 60"/>
                  <a:gd name="T70" fmla="*/ 24 w 32"/>
                  <a:gd name="T71" fmla="*/ 36 h 60"/>
                  <a:gd name="T72" fmla="*/ 22 w 32"/>
                  <a:gd name="T73" fmla="*/ 32 h 60"/>
                  <a:gd name="T74" fmla="*/ 18 w 32"/>
                  <a:gd name="T75" fmla="*/ 28 h 60"/>
                  <a:gd name="T76" fmla="*/ 14 w 32"/>
                  <a:gd name="T77" fmla="*/ 24 h 60"/>
                  <a:gd name="T78" fmla="*/ 8 w 32"/>
                  <a:gd name="T79" fmla="*/ 24 h 60"/>
                  <a:gd name="T80" fmla="*/ 0 w 32"/>
                  <a:gd name="T81" fmla="*/ 22 h 60"/>
                  <a:gd name="T82" fmla="*/ 12 w 32"/>
                  <a:gd name="T83" fmla="*/ 0 h 60"/>
                  <a:gd name="T84" fmla="*/ 32 w 32"/>
                  <a:gd name="T85" fmla="*/ 0 h 6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2"/>
                  <a:gd name="T130" fmla="*/ 0 h 60"/>
                  <a:gd name="T131" fmla="*/ 32 w 32"/>
                  <a:gd name="T132" fmla="*/ 60 h 6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2" h="60">
                    <a:moveTo>
                      <a:pt x="32" y="0"/>
                    </a:moveTo>
                    <a:lnTo>
                      <a:pt x="28" y="8"/>
                    </a:lnTo>
                    <a:lnTo>
                      <a:pt x="12" y="8"/>
                    </a:lnTo>
                    <a:lnTo>
                      <a:pt x="8" y="16"/>
                    </a:lnTo>
                    <a:lnTo>
                      <a:pt x="14" y="16"/>
                    </a:lnTo>
                    <a:lnTo>
                      <a:pt x="20" y="20"/>
                    </a:lnTo>
                    <a:lnTo>
                      <a:pt x="26" y="24"/>
                    </a:lnTo>
                    <a:lnTo>
                      <a:pt x="30" y="30"/>
                    </a:lnTo>
                    <a:lnTo>
                      <a:pt x="32" y="38"/>
                    </a:lnTo>
                    <a:lnTo>
                      <a:pt x="30" y="42"/>
                    </a:lnTo>
                    <a:lnTo>
                      <a:pt x="30" y="46"/>
                    </a:lnTo>
                    <a:lnTo>
                      <a:pt x="28" y="50"/>
                    </a:lnTo>
                    <a:lnTo>
                      <a:pt x="24" y="52"/>
                    </a:lnTo>
                    <a:lnTo>
                      <a:pt x="22" y="54"/>
                    </a:lnTo>
                    <a:lnTo>
                      <a:pt x="18" y="56"/>
                    </a:lnTo>
                    <a:lnTo>
                      <a:pt x="14" y="58"/>
                    </a:lnTo>
                    <a:lnTo>
                      <a:pt x="8" y="60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2" y="50"/>
                    </a:lnTo>
                    <a:lnTo>
                      <a:pt x="4" y="50"/>
                    </a:lnTo>
                    <a:lnTo>
                      <a:pt x="6" y="52"/>
                    </a:lnTo>
                    <a:lnTo>
                      <a:pt x="8" y="52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8" y="54"/>
                    </a:lnTo>
                    <a:lnTo>
                      <a:pt x="22" y="50"/>
                    </a:lnTo>
                    <a:lnTo>
                      <a:pt x="24" y="46"/>
                    </a:lnTo>
                    <a:lnTo>
                      <a:pt x="26" y="42"/>
                    </a:lnTo>
                    <a:lnTo>
                      <a:pt x="24" y="36"/>
                    </a:lnTo>
                    <a:lnTo>
                      <a:pt x="22" y="32"/>
                    </a:lnTo>
                    <a:lnTo>
                      <a:pt x="18" y="28"/>
                    </a:lnTo>
                    <a:lnTo>
                      <a:pt x="14" y="24"/>
                    </a:lnTo>
                    <a:lnTo>
                      <a:pt x="8" y="24"/>
                    </a:lnTo>
                    <a:lnTo>
                      <a:pt x="0" y="22"/>
                    </a:lnTo>
                    <a:lnTo>
                      <a:pt x="1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42" name="Freeform 134"/>
              <p:cNvSpPr>
                <a:spLocks/>
              </p:cNvSpPr>
              <p:nvPr/>
            </p:nvSpPr>
            <p:spPr bwMode="auto">
              <a:xfrm>
                <a:off x="4036" y="2570"/>
                <a:ext cx="38" cy="60"/>
              </a:xfrm>
              <a:custGeom>
                <a:avLst/>
                <a:gdLst>
                  <a:gd name="T0" fmla="*/ 38 w 38"/>
                  <a:gd name="T1" fmla="*/ 50 h 60"/>
                  <a:gd name="T2" fmla="*/ 34 w 38"/>
                  <a:gd name="T3" fmla="*/ 60 h 60"/>
                  <a:gd name="T4" fmla="*/ 0 w 38"/>
                  <a:gd name="T5" fmla="*/ 60 h 60"/>
                  <a:gd name="T6" fmla="*/ 0 w 38"/>
                  <a:gd name="T7" fmla="*/ 58 h 60"/>
                  <a:gd name="T8" fmla="*/ 10 w 38"/>
                  <a:gd name="T9" fmla="*/ 50 h 60"/>
                  <a:gd name="T10" fmla="*/ 16 w 38"/>
                  <a:gd name="T11" fmla="*/ 42 h 60"/>
                  <a:gd name="T12" fmla="*/ 22 w 38"/>
                  <a:gd name="T13" fmla="*/ 36 h 60"/>
                  <a:gd name="T14" fmla="*/ 26 w 38"/>
                  <a:gd name="T15" fmla="*/ 28 h 60"/>
                  <a:gd name="T16" fmla="*/ 28 w 38"/>
                  <a:gd name="T17" fmla="*/ 20 h 60"/>
                  <a:gd name="T18" fmla="*/ 26 w 38"/>
                  <a:gd name="T19" fmla="*/ 16 h 60"/>
                  <a:gd name="T20" fmla="*/ 24 w 38"/>
                  <a:gd name="T21" fmla="*/ 10 h 60"/>
                  <a:gd name="T22" fmla="*/ 20 w 38"/>
                  <a:gd name="T23" fmla="*/ 8 h 60"/>
                  <a:gd name="T24" fmla="*/ 16 w 38"/>
                  <a:gd name="T25" fmla="*/ 8 h 60"/>
                  <a:gd name="T26" fmla="*/ 12 w 38"/>
                  <a:gd name="T27" fmla="*/ 8 h 60"/>
                  <a:gd name="T28" fmla="*/ 8 w 38"/>
                  <a:gd name="T29" fmla="*/ 10 h 60"/>
                  <a:gd name="T30" fmla="*/ 4 w 38"/>
                  <a:gd name="T31" fmla="*/ 14 h 60"/>
                  <a:gd name="T32" fmla="*/ 2 w 38"/>
                  <a:gd name="T33" fmla="*/ 18 h 60"/>
                  <a:gd name="T34" fmla="*/ 2 w 38"/>
                  <a:gd name="T35" fmla="*/ 18 h 60"/>
                  <a:gd name="T36" fmla="*/ 4 w 38"/>
                  <a:gd name="T37" fmla="*/ 10 h 60"/>
                  <a:gd name="T38" fmla="*/ 6 w 38"/>
                  <a:gd name="T39" fmla="*/ 6 h 60"/>
                  <a:gd name="T40" fmla="*/ 12 w 38"/>
                  <a:gd name="T41" fmla="*/ 2 h 60"/>
                  <a:gd name="T42" fmla="*/ 18 w 38"/>
                  <a:gd name="T43" fmla="*/ 0 h 60"/>
                  <a:gd name="T44" fmla="*/ 24 w 38"/>
                  <a:gd name="T45" fmla="*/ 2 h 60"/>
                  <a:gd name="T46" fmla="*/ 30 w 38"/>
                  <a:gd name="T47" fmla="*/ 6 h 60"/>
                  <a:gd name="T48" fmla="*/ 34 w 38"/>
                  <a:gd name="T49" fmla="*/ 10 h 60"/>
                  <a:gd name="T50" fmla="*/ 34 w 38"/>
                  <a:gd name="T51" fmla="*/ 16 h 60"/>
                  <a:gd name="T52" fmla="*/ 34 w 38"/>
                  <a:gd name="T53" fmla="*/ 20 h 60"/>
                  <a:gd name="T54" fmla="*/ 32 w 38"/>
                  <a:gd name="T55" fmla="*/ 26 h 60"/>
                  <a:gd name="T56" fmla="*/ 28 w 38"/>
                  <a:gd name="T57" fmla="*/ 32 h 60"/>
                  <a:gd name="T58" fmla="*/ 22 w 38"/>
                  <a:gd name="T59" fmla="*/ 40 h 60"/>
                  <a:gd name="T60" fmla="*/ 16 w 38"/>
                  <a:gd name="T61" fmla="*/ 46 h 60"/>
                  <a:gd name="T62" fmla="*/ 12 w 38"/>
                  <a:gd name="T63" fmla="*/ 52 h 60"/>
                  <a:gd name="T64" fmla="*/ 8 w 38"/>
                  <a:gd name="T65" fmla="*/ 54 h 60"/>
                  <a:gd name="T66" fmla="*/ 24 w 38"/>
                  <a:gd name="T67" fmla="*/ 54 h 60"/>
                  <a:gd name="T68" fmla="*/ 28 w 38"/>
                  <a:gd name="T69" fmla="*/ 54 h 60"/>
                  <a:gd name="T70" fmla="*/ 30 w 38"/>
                  <a:gd name="T71" fmla="*/ 54 h 60"/>
                  <a:gd name="T72" fmla="*/ 32 w 38"/>
                  <a:gd name="T73" fmla="*/ 52 h 60"/>
                  <a:gd name="T74" fmla="*/ 34 w 38"/>
                  <a:gd name="T75" fmla="*/ 52 h 60"/>
                  <a:gd name="T76" fmla="*/ 36 w 38"/>
                  <a:gd name="T77" fmla="*/ 50 h 60"/>
                  <a:gd name="T78" fmla="*/ 36 w 38"/>
                  <a:gd name="T79" fmla="*/ 50 h 60"/>
                  <a:gd name="T80" fmla="*/ 38 w 38"/>
                  <a:gd name="T81" fmla="*/ 50 h 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8"/>
                  <a:gd name="T124" fmla="*/ 0 h 60"/>
                  <a:gd name="T125" fmla="*/ 38 w 38"/>
                  <a:gd name="T126" fmla="*/ 60 h 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8" h="60">
                    <a:moveTo>
                      <a:pt x="38" y="50"/>
                    </a:moveTo>
                    <a:lnTo>
                      <a:pt x="34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10" y="50"/>
                    </a:lnTo>
                    <a:lnTo>
                      <a:pt x="16" y="42"/>
                    </a:lnTo>
                    <a:lnTo>
                      <a:pt x="22" y="36"/>
                    </a:lnTo>
                    <a:lnTo>
                      <a:pt x="26" y="28"/>
                    </a:lnTo>
                    <a:lnTo>
                      <a:pt x="28" y="20"/>
                    </a:lnTo>
                    <a:lnTo>
                      <a:pt x="26" y="16"/>
                    </a:lnTo>
                    <a:lnTo>
                      <a:pt x="24" y="10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8" y="10"/>
                    </a:lnTo>
                    <a:lnTo>
                      <a:pt x="4" y="14"/>
                    </a:lnTo>
                    <a:lnTo>
                      <a:pt x="2" y="18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30" y="6"/>
                    </a:lnTo>
                    <a:lnTo>
                      <a:pt x="34" y="10"/>
                    </a:lnTo>
                    <a:lnTo>
                      <a:pt x="34" y="16"/>
                    </a:lnTo>
                    <a:lnTo>
                      <a:pt x="34" y="20"/>
                    </a:lnTo>
                    <a:lnTo>
                      <a:pt x="32" y="26"/>
                    </a:lnTo>
                    <a:lnTo>
                      <a:pt x="28" y="32"/>
                    </a:lnTo>
                    <a:lnTo>
                      <a:pt x="22" y="40"/>
                    </a:lnTo>
                    <a:lnTo>
                      <a:pt x="16" y="46"/>
                    </a:lnTo>
                    <a:lnTo>
                      <a:pt x="12" y="52"/>
                    </a:lnTo>
                    <a:lnTo>
                      <a:pt x="8" y="54"/>
                    </a:lnTo>
                    <a:lnTo>
                      <a:pt x="24" y="54"/>
                    </a:lnTo>
                    <a:lnTo>
                      <a:pt x="28" y="54"/>
                    </a:lnTo>
                    <a:lnTo>
                      <a:pt x="30" y="54"/>
                    </a:lnTo>
                    <a:lnTo>
                      <a:pt x="32" y="52"/>
                    </a:lnTo>
                    <a:lnTo>
                      <a:pt x="34" y="52"/>
                    </a:lnTo>
                    <a:lnTo>
                      <a:pt x="36" y="50"/>
                    </a:lnTo>
                    <a:lnTo>
                      <a:pt x="38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43" name="Rectangle 135"/>
              <p:cNvSpPr>
                <a:spLocks noChangeArrowheads="1"/>
              </p:cNvSpPr>
              <p:nvPr/>
            </p:nvSpPr>
            <p:spPr bwMode="auto">
              <a:xfrm>
                <a:off x="4200" y="255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4" name="Rectangle 136"/>
              <p:cNvSpPr>
                <a:spLocks noChangeArrowheads="1"/>
              </p:cNvSpPr>
              <p:nvPr/>
            </p:nvSpPr>
            <p:spPr bwMode="auto">
              <a:xfrm>
                <a:off x="1552" y="266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5" name="Freeform 137"/>
              <p:cNvSpPr>
                <a:spLocks/>
              </p:cNvSpPr>
              <p:nvPr/>
            </p:nvSpPr>
            <p:spPr bwMode="auto">
              <a:xfrm>
                <a:off x="1586" y="2678"/>
                <a:ext cx="52" cy="60"/>
              </a:xfrm>
              <a:custGeom>
                <a:avLst/>
                <a:gdLst>
                  <a:gd name="T0" fmla="*/ 50 w 52"/>
                  <a:gd name="T1" fmla="*/ 0 h 60"/>
                  <a:gd name="T2" fmla="*/ 50 w 52"/>
                  <a:gd name="T3" fmla="*/ 20 h 60"/>
                  <a:gd name="T4" fmla="*/ 50 w 52"/>
                  <a:gd name="T5" fmla="*/ 20 h 60"/>
                  <a:gd name="T6" fmla="*/ 46 w 52"/>
                  <a:gd name="T7" fmla="*/ 12 h 60"/>
                  <a:gd name="T8" fmla="*/ 42 w 52"/>
                  <a:gd name="T9" fmla="*/ 8 h 60"/>
                  <a:gd name="T10" fmla="*/ 36 w 52"/>
                  <a:gd name="T11" fmla="*/ 4 h 60"/>
                  <a:gd name="T12" fmla="*/ 30 w 52"/>
                  <a:gd name="T13" fmla="*/ 4 h 60"/>
                  <a:gd name="T14" fmla="*/ 26 w 52"/>
                  <a:gd name="T15" fmla="*/ 4 h 60"/>
                  <a:gd name="T16" fmla="*/ 20 w 52"/>
                  <a:gd name="T17" fmla="*/ 6 h 60"/>
                  <a:gd name="T18" fmla="*/ 16 w 52"/>
                  <a:gd name="T19" fmla="*/ 10 h 60"/>
                  <a:gd name="T20" fmla="*/ 14 w 52"/>
                  <a:gd name="T21" fmla="*/ 16 h 60"/>
                  <a:gd name="T22" fmla="*/ 12 w 52"/>
                  <a:gd name="T23" fmla="*/ 22 h 60"/>
                  <a:gd name="T24" fmla="*/ 10 w 52"/>
                  <a:gd name="T25" fmla="*/ 32 h 60"/>
                  <a:gd name="T26" fmla="*/ 12 w 52"/>
                  <a:gd name="T27" fmla="*/ 38 h 60"/>
                  <a:gd name="T28" fmla="*/ 14 w 52"/>
                  <a:gd name="T29" fmla="*/ 46 h 60"/>
                  <a:gd name="T30" fmla="*/ 16 w 52"/>
                  <a:gd name="T31" fmla="*/ 50 h 60"/>
                  <a:gd name="T32" fmla="*/ 20 w 52"/>
                  <a:gd name="T33" fmla="*/ 54 h 60"/>
                  <a:gd name="T34" fmla="*/ 26 w 52"/>
                  <a:gd name="T35" fmla="*/ 56 h 60"/>
                  <a:gd name="T36" fmla="*/ 32 w 52"/>
                  <a:gd name="T37" fmla="*/ 58 h 60"/>
                  <a:gd name="T38" fmla="*/ 36 w 52"/>
                  <a:gd name="T39" fmla="*/ 56 h 60"/>
                  <a:gd name="T40" fmla="*/ 42 w 52"/>
                  <a:gd name="T41" fmla="*/ 54 h 60"/>
                  <a:gd name="T42" fmla="*/ 46 w 52"/>
                  <a:gd name="T43" fmla="*/ 52 h 60"/>
                  <a:gd name="T44" fmla="*/ 50 w 52"/>
                  <a:gd name="T45" fmla="*/ 46 h 60"/>
                  <a:gd name="T46" fmla="*/ 52 w 52"/>
                  <a:gd name="T47" fmla="*/ 46 h 60"/>
                  <a:gd name="T48" fmla="*/ 48 w 52"/>
                  <a:gd name="T49" fmla="*/ 52 h 60"/>
                  <a:gd name="T50" fmla="*/ 42 w 52"/>
                  <a:gd name="T51" fmla="*/ 58 h 60"/>
                  <a:gd name="T52" fmla="*/ 36 w 52"/>
                  <a:gd name="T53" fmla="*/ 60 h 60"/>
                  <a:gd name="T54" fmla="*/ 28 w 52"/>
                  <a:gd name="T55" fmla="*/ 60 h 60"/>
                  <a:gd name="T56" fmla="*/ 20 w 52"/>
                  <a:gd name="T57" fmla="*/ 60 h 60"/>
                  <a:gd name="T58" fmla="*/ 12 w 52"/>
                  <a:gd name="T59" fmla="*/ 56 h 60"/>
                  <a:gd name="T60" fmla="*/ 6 w 52"/>
                  <a:gd name="T61" fmla="*/ 50 h 60"/>
                  <a:gd name="T62" fmla="*/ 4 w 52"/>
                  <a:gd name="T63" fmla="*/ 44 h 60"/>
                  <a:gd name="T64" fmla="*/ 2 w 52"/>
                  <a:gd name="T65" fmla="*/ 38 h 60"/>
                  <a:gd name="T66" fmla="*/ 0 w 52"/>
                  <a:gd name="T67" fmla="*/ 32 h 60"/>
                  <a:gd name="T68" fmla="*/ 2 w 52"/>
                  <a:gd name="T69" fmla="*/ 24 h 60"/>
                  <a:gd name="T70" fmla="*/ 4 w 52"/>
                  <a:gd name="T71" fmla="*/ 16 h 60"/>
                  <a:gd name="T72" fmla="*/ 10 w 52"/>
                  <a:gd name="T73" fmla="*/ 10 h 60"/>
                  <a:gd name="T74" fmla="*/ 16 w 52"/>
                  <a:gd name="T75" fmla="*/ 4 h 60"/>
                  <a:gd name="T76" fmla="*/ 22 w 52"/>
                  <a:gd name="T77" fmla="*/ 2 h 60"/>
                  <a:gd name="T78" fmla="*/ 30 w 52"/>
                  <a:gd name="T79" fmla="*/ 0 h 60"/>
                  <a:gd name="T80" fmla="*/ 36 w 52"/>
                  <a:gd name="T81" fmla="*/ 2 h 60"/>
                  <a:gd name="T82" fmla="*/ 42 w 52"/>
                  <a:gd name="T83" fmla="*/ 4 h 60"/>
                  <a:gd name="T84" fmla="*/ 44 w 52"/>
                  <a:gd name="T85" fmla="*/ 4 h 60"/>
                  <a:gd name="T86" fmla="*/ 44 w 52"/>
                  <a:gd name="T87" fmla="*/ 4 h 60"/>
                  <a:gd name="T88" fmla="*/ 46 w 52"/>
                  <a:gd name="T89" fmla="*/ 4 h 60"/>
                  <a:gd name="T90" fmla="*/ 46 w 52"/>
                  <a:gd name="T91" fmla="*/ 4 h 60"/>
                  <a:gd name="T92" fmla="*/ 48 w 52"/>
                  <a:gd name="T93" fmla="*/ 2 h 60"/>
                  <a:gd name="T94" fmla="*/ 48 w 52"/>
                  <a:gd name="T95" fmla="*/ 0 h 60"/>
                  <a:gd name="T96" fmla="*/ 50 w 52"/>
                  <a:gd name="T97" fmla="*/ 0 h 6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2"/>
                  <a:gd name="T148" fmla="*/ 0 h 60"/>
                  <a:gd name="T149" fmla="*/ 52 w 52"/>
                  <a:gd name="T150" fmla="*/ 60 h 6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2" h="60">
                    <a:moveTo>
                      <a:pt x="50" y="0"/>
                    </a:moveTo>
                    <a:lnTo>
                      <a:pt x="50" y="20"/>
                    </a:lnTo>
                    <a:lnTo>
                      <a:pt x="46" y="12"/>
                    </a:lnTo>
                    <a:lnTo>
                      <a:pt x="42" y="8"/>
                    </a:lnTo>
                    <a:lnTo>
                      <a:pt x="36" y="4"/>
                    </a:lnTo>
                    <a:lnTo>
                      <a:pt x="30" y="4"/>
                    </a:lnTo>
                    <a:lnTo>
                      <a:pt x="26" y="4"/>
                    </a:lnTo>
                    <a:lnTo>
                      <a:pt x="20" y="6"/>
                    </a:lnTo>
                    <a:lnTo>
                      <a:pt x="16" y="10"/>
                    </a:lnTo>
                    <a:lnTo>
                      <a:pt x="14" y="16"/>
                    </a:lnTo>
                    <a:lnTo>
                      <a:pt x="12" y="22"/>
                    </a:lnTo>
                    <a:lnTo>
                      <a:pt x="10" y="32"/>
                    </a:lnTo>
                    <a:lnTo>
                      <a:pt x="12" y="38"/>
                    </a:lnTo>
                    <a:lnTo>
                      <a:pt x="14" y="46"/>
                    </a:lnTo>
                    <a:lnTo>
                      <a:pt x="16" y="50"/>
                    </a:lnTo>
                    <a:lnTo>
                      <a:pt x="20" y="54"/>
                    </a:lnTo>
                    <a:lnTo>
                      <a:pt x="26" y="56"/>
                    </a:lnTo>
                    <a:lnTo>
                      <a:pt x="32" y="58"/>
                    </a:lnTo>
                    <a:lnTo>
                      <a:pt x="36" y="56"/>
                    </a:lnTo>
                    <a:lnTo>
                      <a:pt x="42" y="54"/>
                    </a:lnTo>
                    <a:lnTo>
                      <a:pt x="46" y="52"/>
                    </a:lnTo>
                    <a:lnTo>
                      <a:pt x="50" y="46"/>
                    </a:lnTo>
                    <a:lnTo>
                      <a:pt x="52" y="46"/>
                    </a:lnTo>
                    <a:lnTo>
                      <a:pt x="48" y="52"/>
                    </a:lnTo>
                    <a:lnTo>
                      <a:pt x="42" y="58"/>
                    </a:lnTo>
                    <a:lnTo>
                      <a:pt x="36" y="60"/>
                    </a:lnTo>
                    <a:lnTo>
                      <a:pt x="28" y="60"/>
                    </a:lnTo>
                    <a:lnTo>
                      <a:pt x="20" y="60"/>
                    </a:lnTo>
                    <a:lnTo>
                      <a:pt x="12" y="56"/>
                    </a:lnTo>
                    <a:lnTo>
                      <a:pt x="6" y="50"/>
                    </a:lnTo>
                    <a:lnTo>
                      <a:pt x="4" y="44"/>
                    </a:lnTo>
                    <a:lnTo>
                      <a:pt x="2" y="38"/>
                    </a:lnTo>
                    <a:lnTo>
                      <a:pt x="0" y="32"/>
                    </a:lnTo>
                    <a:lnTo>
                      <a:pt x="2" y="24"/>
                    </a:lnTo>
                    <a:lnTo>
                      <a:pt x="4" y="16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2" y="2"/>
                    </a:lnTo>
                    <a:lnTo>
                      <a:pt x="30" y="0"/>
                    </a:lnTo>
                    <a:lnTo>
                      <a:pt x="36" y="2"/>
                    </a:lnTo>
                    <a:lnTo>
                      <a:pt x="42" y="4"/>
                    </a:lnTo>
                    <a:lnTo>
                      <a:pt x="44" y="4"/>
                    </a:lnTo>
                    <a:lnTo>
                      <a:pt x="46" y="4"/>
                    </a:lnTo>
                    <a:lnTo>
                      <a:pt x="48" y="2"/>
                    </a:lnTo>
                    <a:lnTo>
                      <a:pt x="48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46" name="Freeform 138"/>
              <p:cNvSpPr>
                <a:spLocks/>
              </p:cNvSpPr>
              <p:nvPr/>
            </p:nvSpPr>
            <p:spPr bwMode="auto">
              <a:xfrm>
                <a:off x="1642" y="2676"/>
                <a:ext cx="42" cy="62"/>
              </a:xfrm>
              <a:custGeom>
                <a:avLst/>
                <a:gdLst>
                  <a:gd name="T0" fmla="*/ 14 w 42"/>
                  <a:gd name="T1" fmla="*/ 30 h 62"/>
                  <a:gd name="T2" fmla="*/ 20 w 42"/>
                  <a:gd name="T3" fmla="*/ 24 h 62"/>
                  <a:gd name="T4" fmla="*/ 26 w 42"/>
                  <a:gd name="T5" fmla="*/ 22 h 62"/>
                  <a:gd name="T6" fmla="*/ 32 w 42"/>
                  <a:gd name="T7" fmla="*/ 24 h 62"/>
                  <a:gd name="T8" fmla="*/ 36 w 42"/>
                  <a:gd name="T9" fmla="*/ 30 h 62"/>
                  <a:gd name="T10" fmla="*/ 36 w 42"/>
                  <a:gd name="T11" fmla="*/ 38 h 62"/>
                  <a:gd name="T12" fmla="*/ 36 w 42"/>
                  <a:gd name="T13" fmla="*/ 56 h 62"/>
                  <a:gd name="T14" fmla="*/ 38 w 42"/>
                  <a:gd name="T15" fmla="*/ 60 h 62"/>
                  <a:gd name="T16" fmla="*/ 40 w 42"/>
                  <a:gd name="T17" fmla="*/ 60 h 62"/>
                  <a:gd name="T18" fmla="*/ 42 w 42"/>
                  <a:gd name="T19" fmla="*/ 62 h 62"/>
                  <a:gd name="T20" fmla="*/ 24 w 42"/>
                  <a:gd name="T21" fmla="*/ 60 h 62"/>
                  <a:gd name="T22" fmla="*/ 26 w 42"/>
                  <a:gd name="T23" fmla="*/ 60 h 62"/>
                  <a:gd name="T24" fmla="*/ 28 w 42"/>
                  <a:gd name="T25" fmla="*/ 58 h 62"/>
                  <a:gd name="T26" fmla="*/ 30 w 42"/>
                  <a:gd name="T27" fmla="*/ 56 h 62"/>
                  <a:gd name="T28" fmla="*/ 30 w 42"/>
                  <a:gd name="T29" fmla="*/ 40 h 62"/>
                  <a:gd name="T30" fmla="*/ 28 w 42"/>
                  <a:gd name="T31" fmla="*/ 30 h 62"/>
                  <a:gd name="T32" fmla="*/ 26 w 42"/>
                  <a:gd name="T33" fmla="*/ 28 h 62"/>
                  <a:gd name="T34" fmla="*/ 24 w 42"/>
                  <a:gd name="T35" fmla="*/ 28 h 62"/>
                  <a:gd name="T36" fmla="*/ 18 w 42"/>
                  <a:gd name="T37" fmla="*/ 28 h 62"/>
                  <a:gd name="T38" fmla="*/ 14 w 42"/>
                  <a:gd name="T39" fmla="*/ 32 h 62"/>
                  <a:gd name="T40" fmla="*/ 14 w 42"/>
                  <a:gd name="T41" fmla="*/ 56 h 62"/>
                  <a:gd name="T42" fmla="*/ 14 w 42"/>
                  <a:gd name="T43" fmla="*/ 60 h 62"/>
                  <a:gd name="T44" fmla="*/ 16 w 42"/>
                  <a:gd name="T45" fmla="*/ 60 h 62"/>
                  <a:gd name="T46" fmla="*/ 18 w 42"/>
                  <a:gd name="T47" fmla="*/ 62 h 62"/>
                  <a:gd name="T48" fmla="*/ 0 w 42"/>
                  <a:gd name="T49" fmla="*/ 60 h 62"/>
                  <a:gd name="T50" fmla="*/ 4 w 42"/>
                  <a:gd name="T51" fmla="*/ 60 h 62"/>
                  <a:gd name="T52" fmla="*/ 6 w 42"/>
                  <a:gd name="T53" fmla="*/ 58 h 62"/>
                  <a:gd name="T54" fmla="*/ 6 w 42"/>
                  <a:gd name="T55" fmla="*/ 52 h 62"/>
                  <a:gd name="T56" fmla="*/ 6 w 42"/>
                  <a:gd name="T57" fmla="*/ 12 h 62"/>
                  <a:gd name="T58" fmla="*/ 6 w 42"/>
                  <a:gd name="T59" fmla="*/ 6 h 62"/>
                  <a:gd name="T60" fmla="*/ 4 w 42"/>
                  <a:gd name="T61" fmla="*/ 6 h 62"/>
                  <a:gd name="T62" fmla="*/ 2 w 42"/>
                  <a:gd name="T63" fmla="*/ 6 h 62"/>
                  <a:gd name="T64" fmla="*/ 0 w 42"/>
                  <a:gd name="T65" fmla="*/ 6 h 62"/>
                  <a:gd name="T66" fmla="*/ 14 w 42"/>
                  <a:gd name="T67" fmla="*/ 0 h 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"/>
                  <a:gd name="T103" fmla="*/ 0 h 62"/>
                  <a:gd name="T104" fmla="*/ 42 w 42"/>
                  <a:gd name="T105" fmla="*/ 62 h 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" h="62">
                    <a:moveTo>
                      <a:pt x="14" y="0"/>
                    </a:moveTo>
                    <a:lnTo>
                      <a:pt x="14" y="30"/>
                    </a:lnTo>
                    <a:lnTo>
                      <a:pt x="18" y="26"/>
                    </a:lnTo>
                    <a:lnTo>
                      <a:pt x="20" y="24"/>
                    </a:lnTo>
                    <a:lnTo>
                      <a:pt x="24" y="22"/>
                    </a:lnTo>
                    <a:lnTo>
                      <a:pt x="26" y="22"/>
                    </a:lnTo>
                    <a:lnTo>
                      <a:pt x="30" y="22"/>
                    </a:lnTo>
                    <a:lnTo>
                      <a:pt x="32" y="24"/>
                    </a:lnTo>
                    <a:lnTo>
                      <a:pt x="34" y="26"/>
                    </a:lnTo>
                    <a:lnTo>
                      <a:pt x="36" y="30"/>
                    </a:lnTo>
                    <a:lnTo>
                      <a:pt x="36" y="32"/>
                    </a:lnTo>
                    <a:lnTo>
                      <a:pt x="36" y="38"/>
                    </a:lnTo>
                    <a:lnTo>
                      <a:pt x="36" y="52"/>
                    </a:lnTo>
                    <a:lnTo>
                      <a:pt x="36" y="56"/>
                    </a:lnTo>
                    <a:lnTo>
                      <a:pt x="38" y="58"/>
                    </a:lnTo>
                    <a:lnTo>
                      <a:pt x="38" y="60"/>
                    </a:lnTo>
                    <a:lnTo>
                      <a:pt x="40" y="60"/>
                    </a:lnTo>
                    <a:lnTo>
                      <a:pt x="42" y="60"/>
                    </a:lnTo>
                    <a:lnTo>
                      <a:pt x="42" y="62"/>
                    </a:lnTo>
                    <a:lnTo>
                      <a:pt x="24" y="62"/>
                    </a:lnTo>
                    <a:lnTo>
                      <a:pt x="24" y="60"/>
                    </a:lnTo>
                    <a:lnTo>
                      <a:pt x="26" y="60"/>
                    </a:lnTo>
                    <a:lnTo>
                      <a:pt x="28" y="60"/>
                    </a:lnTo>
                    <a:lnTo>
                      <a:pt x="28" y="58"/>
                    </a:lnTo>
                    <a:lnTo>
                      <a:pt x="30" y="58"/>
                    </a:lnTo>
                    <a:lnTo>
                      <a:pt x="30" y="56"/>
                    </a:lnTo>
                    <a:lnTo>
                      <a:pt x="30" y="52"/>
                    </a:lnTo>
                    <a:lnTo>
                      <a:pt x="30" y="40"/>
                    </a:lnTo>
                    <a:lnTo>
                      <a:pt x="30" y="34"/>
                    </a:lnTo>
                    <a:lnTo>
                      <a:pt x="28" y="30"/>
                    </a:lnTo>
                    <a:lnTo>
                      <a:pt x="26" y="28"/>
                    </a:lnTo>
                    <a:lnTo>
                      <a:pt x="24" y="28"/>
                    </a:lnTo>
                    <a:lnTo>
                      <a:pt x="20" y="28"/>
                    </a:lnTo>
                    <a:lnTo>
                      <a:pt x="18" y="28"/>
                    </a:lnTo>
                    <a:lnTo>
                      <a:pt x="16" y="30"/>
                    </a:lnTo>
                    <a:lnTo>
                      <a:pt x="14" y="32"/>
                    </a:lnTo>
                    <a:lnTo>
                      <a:pt x="14" y="52"/>
                    </a:lnTo>
                    <a:lnTo>
                      <a:pt x="14" y="56"/>
                    </a:lnTo>
                    <a:lnTo>
                      <a:pt x="14" y="58"/>
                    </a:lnTo>
                    <a:lnTo>
                      <a:pt x="14" y="60"/>
                    </a:lnTo>
                    <a:lnTo>
                      <a:pt x="16" y="60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2" y="60"/>
                    </a:lnTo>
                    <a:lnTo>
                      <a:pt x="4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6" y="52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47" name="Freeform 139"/>
              <p:cNvSpPr>
                <a:spLocks noEditPoints="1"/>
              </p:cNvSpPr>
              <p:nvPr/>
            </p:nvSpPr>
            <p:spPr bwMode="auto">
              <a:xfrm>
                <a:off x="1688" y="2676"/>
                <a:ext cx="20" cy="62"/>
              </a:xfrm>
              <a:custGeom>
                <a:avLst/>
                <a:gdLst>
                  <a:gd name="T0" fmla="*/ 10 w 20"/>
                  <a:gd name="T1" fmla="*/ 0 h 62"/>
                  <a:gd name="T2" fmla="*/ 12 w 20"/>
                  <a:gd name="T3" fmla="*/ 0 h 62"/>
                  <a:gd name="T4" fmla="*/ 14 w 20"/>
                  <a:gd name="T5" fmla="*/ 2 h 62"/>
                  <a:gd name="T6" fmla="*/ 14 w 20"/>
                  <a:gd name="T7" fmla="*/ 4 h 62"/>
                  <a:gd name="T8" fmla="*/ 14 w 20"/>
                  <a:gd name="T9" fmla="*/ 6 h 62"/>
                  <a:gd name="T10" fmla="*/ 14 w 20"/>
                  <a:gd name="T11" fmla="*/ 8 h 62"/>
                  <a:gd name="T12" fmla="*/ 14 w 20"/>
                  <a:gd name="T13" fmla="*/ 10 h 62"/>
                  <a:gd name="T14" fmla="*/ 12 w 20"/>
                  <a:gd name="T15" fmla="*/ 10 h 62"/>
                  <a:gd name="T16" fmla="*/ 10 w 20"/>
                  <a:gd name="T17" fmla="*/ 10 h 62"/>
                  <a:gd name="T18" fmla="*/ 8 w 20"/>
                  <a:gd name="T19" fmla="*/ 10 h 62"/>
                  <a:gd name="T20" fmla="*/ 6 w 20"/>
                  <a:gd name="T21" fmla="*/ 10 h 62"/>
                  <a:gd name="T22" fmla="*/ 4 w 20"/>
                  <a:gd name="T23" fmla="*/ 8 h 62"/>
                  <a:gd name="T24" fmla="*/ 4 w 20"/>
                  <a:gd name="T25" fmla="*/ 6 h 62"/>
                  <a:gd name="T26" fmla="*/ 4 w 20"/>
                  <a:gd name="T27" fmla="*/ 4 h 62"/>
                  <a:gd name="T28" fmla="*/ 6 w 20"/>
                  <a:gd name="T29" fmla="*/ 2 h 62"/>
                  <a:gd name="T30" fmla="*/ 8 w 20"/>
                  <a:gd name="T31" fmla="*/ 0 h 62"/>
                  <a:gd name="T32" fmla="*/ 10 w 20"/>
                  <a:gd name="T33" fmla="*/ 0 h 62"/>
                  <a:gd name="T34" fmla="*/ 14 w 20"/>
                  <a:gd name="T35" fmla="*/ 22 h 62"/>
                  <a:gd name="T36" fmla="*/ 14 w 20"/>
                  <a:gd name="T37" fmla="*/ 52 h 62"/>
                  <a:gd name="T38" fmla="*/ 14 w 20"/>
                  <a:gd name="T39" fmla="*/ 56 h 62"/>
                  <a:gd name="T40" fmla="*/ 14 w 20"/>
                  <a:gd name="T41" fmla="*/ 58 h 62"/>
                  <a:gd name="T42" fmla="*/ 14 w 20"/>
                  <a:gd name="T43" fmla="*/ 60 h 62"/>
                  <a:gd name="T44" fmla="*/ 16 w 20"/>
                  <a:gd name="T45" fmla="*/ 60 h 62"/>
                  <a:gd name="T46" fmla="*/ 16 w 20"/>
                  <a:gd name="T47" fmla="*/ 60 h 62"/>
                  <a:gd name="T48" fmla="*/ 20 w 20"/>
                  <a:gd name="T49" fmla="*/ 60 h 62"/>
                  <a:gd name="T50" fmla="*/ 20 w 20"/>
                  <a:gd name="T51" fmla="*/ 62 h 62"/>
                  <a:gd name="T52" fmla="*/ 0 w 20"/>
                  <a:gd name="T53" fmla="*/ 62 h 62"/>
                  <a:gd name="T54" fmla="*/ 0 w 20"/>
                  <a:gd name="T55" fmla="*/ 60 h 62"/>
                  <a:gd name="T56" fmla="*/ 4 w 20"/>
                  <a:gd name="T57" fmla="*/ 60 h 62"/>
                  <a:gd name="T58" fmla="*/ 4 w 20"/>
                  <a:gd name="T59" fmla="*/ 60 h 62"/>
                  <a:gd name="T60" fmla="*/ 6 w 20"/>
                  <a:gd name="T61" fmla="*/ 60 h 62"/>
                  <a:gd name="T62" fmla="*/ 6 w 20"/>
                  <a:gd name="T63" fmla="*/ 58 h 62"/>
                  <a:gd name="T64" fmla="*/ 6 w 20"/>
                  <a:gd name="T65" fmla="*/ 56 h 62"/>
                  <a:gd name="T66" fmla="*/ 6 w 20"/>
                  <a:gd name="T67" fmla="*/ 52 h 62"/>
                  <a:gd name="T68" fmla="*/ 6 w 20"/>
                  <a:gd name="T69" fmla="*/ 38 h 62"/>
                  <a:gd name="T70" fmla="*/ 6 w 20"/>
                  <a:gd name="T71" fmla="*/ 32 h 62"/>
                  <a:gd name="T72" fmla="*/ 6 w 20"/>
                  <a:gd name="T73" fmla="*/ 30 h 62"/>
                  <a:gd name="T74" fmla="*/ 6 w 20"/>
                  <a:gd name="T75" fmla="*/ 28 h 62"/>
                  <a:gd name="T76" fmla="*/ 6 w 20"/>
                  <a:gd name="T77" fmla="*/ 26 h 62"/>
                  <a:gd name="T78" fmla="*/ 4 w 20"/>
                  <a:gd name="T79" fmla="*/ 26 h 62"/>
                  <a:gd name="T80" fmla="*/ 4 w 20"/>
                  <a:gd name="T81" fmla="*/ 26 h 62"/>
                  <a:gd name="T82" fmla="*/ 2 w 20"/>
                  <a:gd name="T83" fmla="*/ 26 h 62"/>
                  <a:gd name="T84" fmla="*/ 2 w 20"/>
                  <a:gd name="T85" fmla="*/ 28 h 62"/>
                  <a:gd name="T86" fmla="*/ 0 w 20"/>
                  <a:gd name="T87" fmla="*/ 26 h 62"/>
                  <a:gd name="T88" fmla="*/ 12 w 20"/>
                  <a:gd name="T89" fmla="*/ 22 h 62"/>
                  <a:gd name="T90" fmla="*/ 14 w 20"/>
                  <a:gd name="T91" fmla="*/ 22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0"/>
                  <a:gd name="T139" fmla="*/ 0 h 62"/>
                  <a:gd name="T140" fmla="*/ 20 w 20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0" h="62">
                    <a:moveTo>
                      <a:pt x="10" y="0"/>
                    </a:moveTo>
                    <a:lnTo>
                      <a:pt x="12" y="0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8" y="10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0" y="0"/>
                    </a:lnTo>
                    <a:close/>
                    <a:moveTo>
                      <a:pt x="14" y="22"/>
                    </a:moveTo>
                    <a:lnTo>
                      <a:pt x="14" y="52"/>
                    </a:lnTo>
                    <a:lnTo>
                      <a:pt x="14" y="56"/>
                    </a:lnTo>
                    <a:lnTo>
                      <a:pt x="14" y="58"/>
                    </a:lnTo>
                    <a:lnTo>
                      <a:pt x="14" y="60"/>
                    </a:lnTo>
                    <a:lnTo>
                      <a:pt x="16" y="60"/>
                    </a:lnTo>
                    <a:lnTo>
                      <a:pt x="20" y="60"/>
                    </a:lnTo>
                    <a:lnTo>
                      <a:pt x="20" y="62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4" y="60"/>
                    </a:lnTo>
                    <a:lnTo>
                      <a:pt x="6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6" y="52"/>
                    </a:lnTo>
                    <a:lnTo>
                      <a:pt x="6" y="38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6" y="26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12" y="22"/>
                    </a:lnTo>
                    <a:lnTo>
                      <a:pt x="14" y="2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48" name="Freeform 140"/>
              <p:cNvSpPr>
                <a:spLocks/>
              </p:cNvSpPr>
              <p:nvPr/>
            </p:nvSpPr>
            <p:spPr bwMode="auto">
              <a:xfrm>
                <a:off x="1710" y="2698"/>
                <a:ext cx="42" cy="40"/>
              </a:xfrm>
              <a:custGeom>
                <a:avLst/>
                <a:gdLst>
                  <a:gd name="T0" fmla="*/ 14 w 42"/>
                  <a:gd name="T1" fmla="*/ 8 h 40"/>
                  <a:gd name="T2" fmla="*/ 18 w 42"/>
                  <a:gd name="T3" fmla="*/ 4 h 40"/>
                  <a:gd name="T4" fmla="*/ 22 w 42"/>
                  <a:gd name="T5" fmla="*/ 0 h 40"/>
                  <a:gd name="T6" fmla="*/ 26 w 42"/>
                  <a:gd name="T7" fmla="*/ 0 h 40"/>
                  <a:gd name="T8" fmla="*/ 30 w 42"/>
                  <a:gd name="T9" fmla="*/ 0 h 40"/>
                  <a:gd name="T10" fmla="*/ 32 w 42"/>
                  <a:gd name="T11" fmla="*/ 2 h 40"/>
                  <a:gd name="T12" fmla="*/ 34 w 42"/>
                  <a:gd name="T13" fmla="*/ 4 h 40"/>
                  <a:gd name="T14" fmla="*/ 36 w 42"/>
                  <a:gd name="T15" fmla="*/ 6 h 40"/>
                  <a:gd name="T16" fmla="*/ 38 w 42"/>
                  <a:gd name="T17" fmla="*/ 10 h 40"/>
                  <a:gd name="T18" fmla="*/ 38 w 42"/>
                  <a:gd name="T19" fmla="*/ 14 h 40"/>
                  <a:gd name="T20" fmla="*/ 38 w 42"/>
                  <a:gd name="T21" fmla="*/ 30 h 40"/>
                  <a:gd name="T22" fmla="*/ 38 w 42"/>
                  <a:gd name="T23" fmla="*/ 34 h 40"/>
                  <a:gd name="T24" fmla="*/ 38 w 42"/>
                  <a:gd name="T25" fmla="*/ 36 h 40"/>
                  <a:gd name="T26" fmla="*/ 38 w 42"/>
                  <a:gd name="T27" fmla="*/ 38 h 40"/>
                  <a:gd name="T28" fmla="*/ 40 w 42"/>
                  <a:gd name="T29" fmla="*/ 38 h 40"/>
                  <a:gd name="T30" fmla="*/ 40 w 42"/>
                  <a:gd name="T31" fmla="*/ 38 h 40"/>
                  <a:gd name="T32" fmla="*/ 42 w 42"/>
                  <a:gd name="T33" fmla="*/ 38 h 40"/>
                  <a:gd name="T34" fmla="*/ 42 w 42"/>
                  <a:gd name="T35" fmla="*/ 40 h 40"/>
                  <a:gd name="T36" fmla="*/ 24 w 42"/>
                  <a:gd name="T37" fmla="*/ 40 h 40"/>
                  <a:gd name="T38" fmla="*/ 24 w 42"/>
                  <a:gd name="T39" fmla="*/ 38 h 40"/>
                  <a:gd name="T40" fmla="*/ 26 w 42"/>
                  <a:gd name="T41" fmla="*/ 38 h 40"/>
                  <a:gd name="T42" fmla="*/ 28 w 42"/>
                  <a:gd name="T43" fmla="*/ 38 h 40"/>
                  <a:gd name="T44" fmla="*/ 28 w 42"/>
                  <a:gd name="T45" fmla="*/ 38 h 40"/>
                  <a:gd name="T46" fmla="*/ 30 w 42"/>
                  <a:gd name="T47" fmla="*/ 36 h 40"/>
                  <a:gd name="T48" fmla="*/ 30 w 42"/>
                  <a:gd name="T49" fmla="*/ 36 h 40"/>
                  <a:gd name="T50" fmla="*/ 30 w 42"/>
                  <a:gd name="T51" fmla="*/ 34 h 40"/>
                  <a:gd name="T52" fmla="*/ 30 w 42"/>
                  <a:gd name="T53" fmla="*/ 30 h 40"/>
                  <a:gd name="T54" fmla="*/ 30 w 42"/>
                  <a:gd name="T55" fmla="*/ 16 h 40"/>
                  <a:gd name="T56" fmla="*/ 30 w 42"/>
                  <a:gd name="T57" fmla="*/ 10 h 40"/>
                  <a:gd name="T58" fmla="*/ 28 w 42"/>
                  <a:gd name="T59" fmla="*/ 8 h 40"/>
                  <a:gd name="T60" fmla="*/ 26 w 42"/>
                  <a:gd name="T61" fmla="*/ 6 h 40"/>
                  <a:gd name="T62" fmla="*/ 24 w 42"/>
                  <a:gd name="T63" fmla="*/ 6 h 40"/>
                  <a:gd name="T64" fmla="*/ 18 w 42"/>
                  <a:gd name="T65" fmla="*/ 6 h 40"/>
                  <a:gd name="T66" fmla="*/ 14 w 42"/>
                  <a:gd name="T67" fmla="*/ 10 h 40"/>
                  <a:gd name="T68" fmla="*/ 14 w 42"/>
                  <a:gd name="T69" fmla="*/ 30 h 40"/>
                  <a:gd name="T70" fmla="*/ 14 w 42"/>
                  <a:gd name="T71" fmla="*/ 34 h 40"/>
                  <a:gd name="T72" fmla="*/ 14 w 42"/>
                  <a:gd name="T73" fmla="*/ 36 h 40"/>
                  <a:gd name="T74" fmla="*/ 14 w 42"/>
                  <a:gd name="T75" fmla="*/ 38 h 40"/>
                  <a:gd name="T76" fmla="*/ 16 w 42"/>
                  <a:gd name="T77" fmla="*/ 38 h 40"/>
                  <a:gd name="T78" fmla="*/ 16 w 42"/>
                  <a:gd name="T79" fmla="*/ 38 h 40"/>
                  <a:gd name="T80" fmla="*/ 20 w 42"/>
                  <a:gd name="T81" fmla="*/ 38 h 40"/>
                  <a:gd name="T82" fmla="*/ 20 w 42"/>
                  <a:gd name="T83" fmla="*/ 40 h 40"/>
                  <a:gd name="T84" fmla="*/ 0 w 42"/>
                  <a:gd name="T85" fmla="*/ 40 h 40"/>
                  <a:gd name="T86" fmla="*/ 0 w 42"/>
                  <a:gd name="T87" fmla="*/ 38 h 40"/>
                  <a:gd name="T88" fmla="*/ 2 w 42"/>
                  <a:gd name="T89" fmla="*/ 38 h 40"/>
                  <a:gd name="T90" fmla="*/ 4 w 42"/>
                  <a:gd name="T91" fmla="*/ 38 h 40"/>
                  <a:gd name="T92" fmla="*/ 6 w 42"/>
                  <a:gd name="T93" fmla="*/ 38 h 40"/>
                  <a:gd name="T94" fmla="*/ 6 w 42"/>
                  <a:gd name="T95" fmla="*/ 34 h 40"/>
                  <a:gd name="T96" fmla="*/ 6 w 42"/>
                  <a:gd name="T97" fmla="*/ 30 h 40"/>
                  <a:gd name="T98" fmla="*/ 6 w 42"/>
                  <a:gd name="T99" fmla="*/ 16 h 40"/>
                  <a:gd name="T100" fmla="*/ 6 w 42"/>
                  <a:gd name="T101" fmla="*/ 10 h 40"/>
                  <a:gd name="T102" fmla="*/ 6 w 42"/>
                  <a:gd name="T103" fmla="*/ 8 h 40"/>
                  <a:gd name="T104" fmla="*/ 6 w 42"/>
                  <a:gd name="T105" fmla="*/ 6 h 40"/>
                  <a:gd name="T106" fmla="*/ 6 w 42"/>
                  <a:gd name="T107" fmla="*/ 6 h 40"/>
                  <a:gd name="T108" fmla="*/ 4 w 42"/>
                  <a:gd name="T109" fmla="*/ 4 h 40"/>
                  <a:gd name="T110" fmla="*/ 4 w 42"/>
                  <a:gd name="T111" fmla="*/ 4 h 40"/>
                  <a:gd name="T112" fmla="*/ 2 w 42"/>
                  <a:gd name="T113" fmla="*/ 4 h 40"/>
                  <a:gd name="T114" fmla="*/ 2 w 42"/>
                  <a:gd name="T115" fmla="*/ 6 h 40"/>
                  <a:gd name="T116" fmla="*/ 0 w 42"/>
                  <a:gd name="T117" fmla="*/ 4 h 40"/>
                  <a:gd name="T118" fmla="*/ 12 w 42"/>
                  <a:gd name="T119" fmla="*/ 0 h 40"/>
                  <a:gd name="T120" fmla="*/ 14 w 42"/>
                  <a:gd name="T121" fmla="*/ 0 h 40"/>
                  <a:gd name="T122" fmla="*/ 14 w 42"/>
                  <a:gd name="T123" fmla="*/ 8 h 4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2"/>
                  <a:gd name="T187" fmla="*/ 0 h 40"/>
                  <a:gd name="T188" fmla="*/ 42 w 42"/>
                  <a:gd name="T189" fmla="*/ 40 h 4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2" h="40">
                    <a:moveTo>
                      <a:pt x="14" y="8"/>
                    </a:moveTo>
                    <a:lnTo>
                      <a:pt x="18" y="4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2" y="2"/>
                    </a:lnTo>
                    <a:lnTo>
                      <a:pt x="34" y="4"/>
                    </a:lnTo>
                    <a:lnTo>
                      <a:pt x="36" y="6"/>
                    </a:lnTo>
                    <a:lnTo>
                      <a:pt x="38" y="10"/>
                    </a:lnTo>
                    <a:lnTo>
                      <a:pt x="38" y="14"/>
                    </a:lnTo>
                    <a:lnTo>
                      <a:pt x="38" y="30"/>
                    </a:lnTo>
                    <a:lnTo>
                      <a:pt x="38" y="34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40" y="38"/>
                    </a:lnTo>
                    <a:lnTo>
                      <a:pt x="42" y="38"/>
                    </a:lnTo>
                    <a:lnTo>
                      <a:pt x="42" y="40"/>
                    </a:lnTo>
                    <a:lnTo>
                      <a:pt x="24" y="40"/>
                    </a:lnTo>
                    <a:lnTo>
                      <a:pt x="24" y="38"/>
                    </a:lnTo>
                    <a:lnTo>
                      <a:pt x="26" y="38"/>
                    </a:lnTo>
                    <a:lnTo>
                      <a:pt x="28" y="38"/>
                    </a:lnTo>
                    <a:lnTo>
                      <a:pt x="30" y="36"/>
                    </a:lnTo>
                    <a:lnTo>
                      <a:pt x="30" y="34"/>
                    </a:lnTo>
                    <a:lnTo>
                      <a:pt x="30" y="30"/>
                    </a:lnTo>
                    <a:lnTo>
                      <a:pt x="30" y="16"/>
                    </a:lnTo>
                    <a:lnTo>
                      <a:pt x="30" y="10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4" y="10"/>
                    </a:lnTo>
                    <a:lnTo>
                      <a:pt x="14" y="30"/>
                    </a:lnTo>
                    <a:lnTo>
                      <a:pt x="14" y="34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20" y="38"/>
                    </a:lnTo>
                    <a:lnTo>
                      <a:pt x="20" y="40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4" y="38"/>
                    </a:lnTo>
                    <a:lnTo>
                      <a:pt x="6" y="38"/>
                    </a:lnTo>
                    <a:lnTo>
                      <a:pt x="6" y="34"/>
                    </a:lnTo>
                    <a:lnTo>
                      <a:pt x="6" y="30"/>
                    </a:lnTo>
                    <a:lnTo>
                      <a:pt x="6" y="16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49" name="Freeform 141"/>
              <p:cNvSpPr>
                <a:spLocks noEditPoints="1"/>
              </p:cNvSpPr>
              <p:nvPr/>
            </p:nvSpPr>
            <p:spPr bwMode="auto">
              <a:xfrm>
                <a:off x="1756" y="2698"/>
                <a:ext cx="34" cy="40"/>
              </a:xfrm>
              <a:custGeom>
                <a:avLst/>
                <a:gdLst>
                  <a:gd name="T0" fmla="*/ 6 w 34"/>
                  <a:gd name="T1" fmla="*/ 16 h 40"/>
                  <a:gd name="T2" fmla="*/ 8 w 34"/>
                  <a:gd name="T3" fmla="*/ 22 h 40"/>
                  <a:gd name="T4" fmla="*/ 12 w 34"/>
                  <a:gd name="T5" fmla="*/ 28 h 40"/>
                  <a:gd name="T6" fmla="*/ 16 w 34"/>
                  <a:gd name="T7" fmla="*/ 32 h 40"/>
                  <a:gd name="T8" fmla="*/ 20 w 34"/>
                  <a:gd name="T9" fmla="*/ 34 h 40"/>
                  <a:gd name="T10" fmla="*/ 24 w 34"/>
                  <a:gd name="T11" fmla="*/ 32 h 40"/>
                  <a:gd name="T12" fmla="*/ 28 w 34"/>
                  <a:gd name="T13" fmla="*/ 32 h 40"/>
                  <a:gd name="T14" fmla="*/ 30 w 34"/>
                  <a:gd name="T15" fmla="*/ 28 h 40"/>
                  <a:gd name="T16" fmla="*/ 32 w 34"/>
                  <a:gd name="T17" fmla="*/ 24 h 40"/>
                  <a:gd name="T18" fmla="*/ 34 w 34"/>
                  <a:gd name="T19" fmla="*/ 26 h 40"/>
                  <a:gd name="T20" fmla="*/ 32 w 34"/>
                  <a:gd name="T21" fmla="*/ 30 h 40"/>
                  <a:gd name="T22" fmla="*/ 28 w 34"/>
                  <a:gd name="T23" fmla="*/ 36 h 40"/>
                  <a:gd name="T24" fmla="*/ 24 w 34"/>
                  <a:gd name="T25" fmla="*/ 40 h 40"/>
                  <a:gd name="T26" fmla="*/ 18 w 34"/>
                  <a:gd name="T27" fmla="*/ 40 h 40"/>
                  <a:gd name="T28" fmla="*/ 10 w 34"/>
                  <a:gd name="T29" fmla="*/ 40 h 40"/>
                  <a:gd name="T30" fmla="*/ 6 w 34"/>
                  <a:gd name="T31" fmla="*/ 36 h 40"/>
                  <a:gd name="T32" fmla="*/ 2 w 34"/>
                  <a:gd name="T33" fmla="*/ 32 h 40"/>
                  <a:gd name="T34" fmla="*/ 0 w 34"/>
                  <a:gd name="T35" fmla="*/ 26 h 40"/>
                  <a:gd name="T36" fmla="*/ 0 w 34"/>
                  <a:gd name="T37" fmla="*/ 20 h 40"/>
                  <a:gd name="T38" fmla="*/ 0 w 34"/>
                  <a:gd name="T39" fmla="*/ 14 h 40"/>
                  <a:gd name="T40" fmla="*/ 2 w 34"/>
                  <a:gd name="T41" fmla="*/ 10 h 40"/>
                  <a:gd name="T42" fmla="*/ 6 w 34"/>
                  <a:gd name="T43" fmla="*/ 6 h 40"/>
                  <a:gd name="T44" fmla="*/ 10 w 34"/>
                  <a:gd name="T45" fmla="*/ 2 h 40"/>
                  <a:gd name="T46" fmla="*/ 14 w 34"/>
                  <a:gd name="T47" fmla="*/ 0 h 40"/>
                  <a:gd name="T48" fmla="*/ 18 w 34"/>
                  <a:gd name="T49" fmla="*/ 0 h 40"/>
                  <a:gd name="T50" fmla="*/ 24 w 34"/>
                  <a:gd name="T51" fmla="*/ 0 h 40"/>
                  <a:gd name="T52" fmla="*/ 30 w 34"/>
                  <a:gd name="T53" fmla="*/ 4 h 40"/>
                  <a:gd name="T54" fmla="*/ 32 w 34"/>
                  <a:gd name="T55" fmla="*/ 8 h 40"/>
                  <a:gd name="T56" fmla="*/ 34 w 34"/>
                  <a:gd name="T57" fmla="*/ 16 h 40"/>
                  <a:gd name="T58" fmla="*/ 6 w 34"/>
                  <a:gd name="T59" fmla="*/ 16 h 40"/>
                  <a:gd name="T60" fmla="*/ 6 w 34"/>
                  <a:gd name="T61" fmla="*/ 12 h 40"/>
                  <a:gd name="T62" fmla="*/ 24 w 34"/>
                  <a:gd name="T63" fmla="*/ 12 h 40"/>
                  <a:gd name="T64" fmla="*/ 24 w 34"/>
                  <a:gd name="T65" fmla="*/ 10 h 40"/>
                  <a:gd name="T66" fmla="*/ 24 w 34"/>
                  <a:gd name="T67" fmla="*/ 8 h 40"/>
                  <a:gd name="T68" fmla="*/ 22 w 34"/>
                  <a:gd name="T69" fmla="*/ 6 h 40"/>
                  <a:gd name="T70" fmla="*/ 20 w 34"/>
                  <a:gd name="T71" fmla="*/ 4 h 40"/>
                  <a:gd name="T72" fmla="*/ 18 w 34"/>
                  <a:gd name="T73" fmla="*/ 2 h 40"/>
                  <a:gd name="T74" fmla="*/ 16 w 34"/>
                  <a:gd name="T75" fmla="*/ 2 h 40"/>
                  <a:gd name="T76" fmla="*/ 12 w 34"/>
                  <a:gd name="T77" fmla="*/ 4 h 40"/>
                  <a:gd name="T78" fmla="*/ 10 w 34"/>
                  <a:gd name="T79" fmla="*/ 4 h 40"/>
                  <a:gd name="T80" fmla="*/ 8 w 34"/>
                  <a:gd name="T81" fmla="*/ 8 h 40"/>
                  <a:gd name="T82" fmla="*/ 6 w 34"/>
                  <a:gd name="T83" fmla="*/ 12 h 4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4"/>
                  <a:gd name="T127" fmla="*/ 0 h 40"/>
                  <a:gd name="T128" fmla="*/ 34 w 34"/>
                  <a:gd name="T129" fmla="*/ 40 h 4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4" h="40">
                    <a:moveTo>
                      <a:pt x="6" y="16"/>
                    </a:moveTo>
                    <a:lnTo>
                      <a:pt x="8" y="22"/>
                    </a:lnTo>
                    <a:lnTo>
                      <a:pt x="12" y="28"/>
                    </a:lnTo>
                    <a:lnTo>
                      <a:pt x="16" y="32"/>
                    </a:lnTo>
                    <a:lnTo>
                      <a:pt x="20" y="34"/>
                    </a:lnTo>
                    <a:lnTo>
                      <a:pt x="24" y="32"/>
                    </a:lnTo>
                    <a:lnTo>
                      <a:pt x="28" y="32"/>
                    </a:lnTo>
                    <a:lnTo>
                      <a:pt x="30" y="28"/>
                    </a:lnTo>
                    <a:lnTo>
                      <a:pt x="32" y="24"/>
                    </a:lnTo>
                    <a:lnTo>
                      <a:pt x="34" y="26"/>
                    </a:lnTo>
                    <a:lnTo>
                      <a:pt x="32" y="30"/>
                    </a:lnTo>
                    <a:lnTo>
                      <a:pt x="28" y="36"/>
                    </a:lnTo>
                    <a:lnTo>
                      <a:pt x="24" y="40"/>
                    </a:lnTo>
                    <a:lnTo>
                      <a:pt x="18" y="40"/>
                    </a:lnTo>
                    <a:lnTo>
                      <a:pt x="10" y="40"/>
                    </a:lnTo>
                    <a:lnTo>
                      <a:pt x="6" y="36"/>
                    </a:lnTo>
                    <a:lnTo>
                      <a:pt x="2" y="32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4"/>
                    </a:lnTo>
                    <a:lnTo>
                      <a:pt x="32" y="8"/>
                    </a:lnTo>
                    <a:lnTo>
                      <a:pt x="34" y="16"/>
                    </a:lnTo>
                    <a:lnTo>
                      <a:pt x="6" y="16"/>
                    </a:lnTo>
                    <a:close/>
                    <a:moveTo>
                      <a:pt x="6" y="12"/>
                    </a:moveTo>
                    <a:lnTo>
                      <a:pt x="24" y="12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8" y="8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50" name="Freeform 142"/>
              <p:cNvSpPr>
                <a:spLocks/>
              </p:cNvSpPr>
              <p:nvPr/>
            </p:nvSpPr>
            <p:spPr bwMode="auto">
              <a:xfrm>
                <a:off x="1798" y="2698"/>
                <a:ext cx="26" cy="40"/>
              </a:xfrm>
              <a:custGeom>
                <a:avLst/>
                <a:gdLst>
                  <a:gd name="T0" fmla="*/ 24 w 26"/>
                  <a:gd name="T1" fmla="*/ 0 h 40"/>
                  <a:gd name="T2" fmla="*/ 24 w 26"/>
                  <a:gd name="T3" fmla="*/ 14 h 40"/>
                  <a:gd name="T4" fmla="*/ 22 w 26"/>
                  <a:gd name="T5" fmla="*/ 14 h 40"/>
                  <a:gd name="T6" fmla="*/ 20 w 26"/>
                  <a:gd name="T7" fmla="*/ 8 h 40"/>
                  <a:gd name="T8" fmla="*/ 18 w 26"/>
                  <a:gd name="T9" fmla="*/ 4 h 40"/>
                  <a:gd name="T10" fmla="*/ 16 w 26"/>
                  <a:gd name="T11" fmla="*/ 2 h 40"/>
                  <a:gd name="T12" fmla="*/ 12 w 26"/>
                  <a:gd name="T13" fmla="*/ 2 h 40"/>
                  <a:gd name="T14" fmla="*/ 8 w 26"/>
                  <a:gd name="T15" fmla="*/ 2 h 40"/>
                  <a:gd name="T16" fmla="*/ 6 w 26"/>
                  <a:gd name="T17" fmla="*/ 4 h 40"/>
                  <a:gd name="T18" fmla="*/ 6 w 26"/>
                  <a:gd name="T19" fmla="*/ 6 h 40"/>
                  <a:gd name="T20" fmla="*/ 4 w 26"/>
                  <a:gd name="T21" fmla="*/ 8 h 40"/>
                  <a:gd name="T22" fmla="*/ 6 w 26"/>
                  <a:gd name="T23" fmla="*/ 10 h 40"/>
                  <a:gd name="T24" fmla="*/ 6 w 26"/>
                  <a:gd name="T25" fmla="*/ 12 h 40"/>
                  <a:gd name="T26" fmla="*/ 8 w 26"/>
                  <a:gd name="T27" fmla="*/ 14 h 40"/>
                  <a:gd name="T28" fmla="*/ 12 w 26"/>
                  <a:gd name="T29" fmla="*/ 14 h 40"/>
                  <a:gd name="T30" fmla="*/ 18 w 26"/>
                  <a:gd name="T31" fmla="*/ 18 h 40"/>
                  <a:gd name="T32" fmla="*/ 22 w 26"/>
                  <a:gd name="T33" fmla="*/ 20 h 40"/>
                  <a:gd name="T34" fmla="*/ 24 w 26"/>
                  <a:gd name="T35" fmla="*/ 24 h 40"/>
                  <a:gd name="T36" fmla="*/ 26 w 26"/>
                  <a:gd name="T37" fmla="*/ 28 h 40"/>
                  <a:gd name="T38" fmla="*/ 24 w 26"/>
                  <a:gd name="T39" fmla="*/ 34 h 40"/>
                  <a:gd name="T40" fmla="*/ 22 w 26"/>
                  <a:gd name="T41" fmla="*/ 38 h 40"/>
                  <a:gd name="T42" fmla="*/ 18 w 26"/>
                  <a:gd name="T43" fmla="*/ 40 h 40"/>
                  <a:gd name="T44" fmla="*/ 12 w 26"/>
                  <a:gd name="T45" fmla="*/ 40 h 40"/>
                  <a:gd name="T46" fmla="*/ 8 w 26"/>
                  <a:gd name="T47" fmla="*/ 40 h 40"/>
                  <a:gd name="T48" fmla="*/ 4 w 26"/>
                  <a:gd name="T49" fmla="*/ 40 h 40"/>
                  <a:gd name="T50" fmla="*/ 2 w 26"/>
                  <a:gd name="T51" fmla="*/ 38 h 40"/>
                  <a:gd name="T52" fmla="*/ 2 w 26"/>
                  <a:gd name="T53" fmla="*/ 38 h 40"/>
                  <a:gd name="T54" fmla="*/ 2 w 26"/>
                  <a:gd name="T55" fmla="*/ 40 h 40"/>
                  <a:gd name="T56" fmla="*/ 0 w 26"/>
                  <a:gd name="T57" fmla="*/ 40 h 40"/>
                  <a:gd name="T58" fmla="*/ 0 w 26"/>
                  <a:gd name="T59" fmla="*/ 40 h 40"/>
                  <a:gd name="T60" fmla="*/ 0 w 26"/>
                  <a:gd name="T61" fmla="*/ 26 h 40"/>
                  <a:gd name="T62" fmla="*/ 0 w 26"/>
                  <a:gd name="T63" fmla="*/ 26 h 40"/>
                  <a:gd name="T64" fmla="*/ 2 w 26"/>
                  <a:gd name="T65" fmla="*/ 32 h 40"/>
                  <a:gd name="T66" fmla="*/ 6 w 26"/>
                  <a:gd name="T67" fmla="*/ 36 h 40"/>
                  <a:gd name="T68" fmla="*/ 8 w 26"/>
                  <a:gd name="T69" fmla="*/ 38 h 40"/>
                  <a:gd name="T70" fmla="*/ 12 w 26"/>
                  <a:gd name="T71" fmla="*/ 38 h 40"/>
                  <a:gd name="T72" fmla="*/ 16 w 26"/>
                  <a:gd name="T73" fmla="*/ 38 h 40"/>
                  <a:gd name="T74" fmla="*/ 18 w 26"/>
                  <a:gd name="T75" fmla="*/ 36 h 40"/>
                  <a:gd name="T76" fmla="*/ 20 w 26"/>
                  <a:gd name="T77" fmla="*/ 34 h 40"/>
                  <a:gd name="T78" fmla="*/ 20 w 26"/>
                  <a:gd name="T79" fmla="*/ 32 h 40"/>
                  <a:gd name="T80" fmla="*/ 20 w 26"/>
                  <a:gd name="T81" fmla="*/ 30 h 40"/>
                  <a:gd name="T82" fmla="*/ 18 w 26"/>
                  <a:gd name="T83" fmla="*/ 28 h 40"/>
                  <a:gd name="T84" fmla="*/ 14 w 26"/>
                  <a:gd name="T85" fmla="*/ 24 h 40"/>
                  <a:gd name="T86" fmla="*/ 10 w 26"/>
                  <a:gd name="T87" fmla="*/ 22 h 40"/>
                  <a:gd name="T88" fmla="*/ 4 w 26"/>
                  <a:gd name="T89" fmla="*/ 20 h 40"/>
                  <a:gd name="T90" fmla="*/ 2 w 26"/>
                  <a:gd name="T91" fmla="*/ 16 h 40"/>
                  <a:gd name="T92" fmla="*/ 0 w 26"/>
                  <a:gd name="T93" fmla="*/ 14 h 40"/>
                  <a:gd name="T94" fmla="*/ 0 w 26"/>
                  <a:gd name="T95" fmla="*/ 10 h 40"/>
                  <a:gd name="T96" fmla="*/ 0 w 26"/>
                  <a:gd name="T97" fmla="*/ 6 h 40"/>
                  <a:gd name="T98" fmla="*/ 2 w 26"/>
                  <a:gd name="T99" fmla="*/ 2 h 40"/>
                  <a:gd name="T100" fmla="*/ 6 w 26"/>
                  <a:gd name="T101" fmla="*/ 0 h 40"/>
                  <a:gd name="T102" fmla="*/ 12 w 26"/>
                  <a:gd name="T103" fmla="*/ 0 h 40"/>
                  <a:gd name="T104" fmla="*/ 14 w 26"/>
                  <a:gd name="T105" fmla="*/ 0 h 40"/>
                  <a:gd name="T106" fmla="*/ 18 w 26"/>
                  <a:gd name="T107" fmla="*/ 0 h 40"/>
                  <a:gd name="T108" fmla="*/ 20 w 26"/>
                  <a:gd name="T109" fmla="*/ 2 h 40"/>
                  <a:gd name="T110" fmla="*/ 20 w 26"/>
                  <a:gd name="T111" fmla="*/ 2 h 40"/>
                  <a:gd name="T112" fmla="*/ 20 w 26"/>
                  <a:gd name="T113" fmla="*/ 2 h 40"/>
                  <a:gd name="T114" fmla="*/ 22 w 26"/>
                  <a:gd name="T115" fmla="*/ 2 h 40"/>
                  <a:gd name="T116" fmla="*/ 22 w 26"/>
                  <a:gd name="T117" fmla="*/ 0 h 40"/>
                  <a:gd name="T118" fmla="*/ 22 w 26"/>
                  <a:gd name="T119" fmla="*/ 0 h 40"/>
                  <a:gd name="T120" fmla="*/ 24 w 26"/>
                  <a:gd name="T121" fmla="*/ 0 h 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6"/>
                  <a:gd name="T184" fmla="*/ 0 h 40"/>
                  <a:gd name="T185" fmla="*/ 26 w 26"/>
                  <a:gd name="T186" fmla="*/ 40 h 4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6" h="40">
                    <a:moveTo>
                      <a:pt x="24" y="0"/>
                    </a:moveTo>
                    <a:lnTo>
                      <a:pt x="24" y="14"/>
                    </a:lnTo>
                    <a:lnTo>
                      <a:pt x="22" y="14"/>
                    </a:lnTo>
                    <a:lnTo>
                      <a:pt x="20" y="8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8" y="14"/>
                    </a:lnTo>
                    <a:lnTo>
                      <a:pt x="12" y="14"/>
                    </a:lnTo>
                    <a:lnTo>
                      <a:pt x="18" y="18"/>
                    </a:lnTo>
                    <a:lnTo>
                      <a:pt x="22" y="20"/>
                    </a:lnTo>
                    <a:lnTo>
                      <a:pt x="24" y="24"/>
                    </a:lnTo>
                    <a:lnTo>
                      <a:pt x="26" y="28"/>
                    </a:lnTo>
                    <a:lnTo>
                      <a:pt x="24" y="34"/>
                    </a:lnTo>
                    <a:lnTo>
                      <a:pt x="22" y="38"/>
                    </a:lnTo>
                    <a:lnTo>
                      <a:pt x="18" y="40"/>
                    </a:lnTo>
                    <a:lnTo>
                      <a:pt x="12" y="40"/>
                    </a:lnTo>
                    <a:lnTo>
                      <a:pt x="8" y="40"/>
                    </a:lnTo>
                    <a:lnTo>
                      <a:pt x="4" y="40"/>
                    </a:lnTo>
                    <a:lnTo>
                      <a:pt x="2" y="38"/>
                    </a:lnTo>
                    <a:lnTo>
                      <a:pt x="2" y="40"/>
                    </a:lnTo>
                    <a:lnTo>
                      <a:pt x="0" y="40"/>
                    </a:lnTo>
                    <a:lnTo>
                      <a:pt x="0" y="26"/>
                    </a:lnTo>
                    <a:lnTo>
                      <a:pt x="2" y="32"/>
                    </a:lnTo>
                    <a:lnTo>
                      <a:pt x="6" y="36"/>
                    </a:lnTo>
                    <a:lnTo>
                      <a:pt x="8" y="38"/>
                    </a:lnTo>
                    <a:lnTo>
                      <a:pt x="12" y="38"/>
                    </a:lnTo>
                    <a:lnTo>
                      <a:pt x="16" y="38"/>
                    </a:lnTo>
                    <a:lnTo>
                      <a:pt x="18" y="36"/>
                    </a:lnTo>
                    <a:lnTo>
                      <a:pt x="20" y="34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18" y="28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51" name="Freeform 143"/>
              <p:cNvSpPr>
                <a:spLocks noEditPoints="1"/>
              </p:cNvSpPr>
              <p:nvPr/>
            </p:nvSpPr>
            <p:spPr bwMode="auto">
              <a:xfrm>
                <a:off x="1830" y="2698"/>
                <a:ext cx="32" cy="40"/>
              </a:xfrm>
              <a:custGeom>
                <a:avLst/>
                <a:gdLst>
                  <a:gd name="T0" fmla="*/ 6 w 32"/>
                  <a:gd name="T1" fmla="*/ 16 h 40"/>
                  <a:gd name="T2" fmla="*/ 6 w 32"/>
                  <a:gd name="T3" fmla="*/ 22 h 40"/>
                  <a:gd name="T4" fmla="*/ 10 w 32"/>
                  <a:gd name="T5" fmla="*/ 28 h 40"/>
                  <a:gd name="T6" fmla="*/ 14 w 32"/>
                  <a:gd name="T7" fmla="*/ 32 h 40"/>
                  <a:gd name="T8" fmla="*/ 20 w 32"/>
                  <a:gd name="T9" fmla="*/ 34 h 40"/>
                  <a:gd name="T10" fmla="*/ 24 w 32"/>
                  <a:gd name="T11" fmla="*/ 32 h 40"/>
                  <a:gd name="T12" fmla="*/ 26 w 32"/>
                  <a:gd name="T13" fmla="*/ 32 h 40"/>
                  <a:gd name="T14" fmla="*/ 30 w 32"/>
                  <a:gd name="T15" fmla="*/ 28 h 40"/>
                  <a:gd name="T16" fmla="*/ 32 w 32"/>
                  <a:gd name="T17" fmla="*/ 24 h 40"/>
                  <a:gd name="T18" fmla="*/ 32 w 32"/>
                  <a:gd name="T19" fmla="*/ 26 h 40"/>
                  <a:gd name="T20" fmla="*/ 30 w 32"/>
                  <a:gd name="T21" fmla="*/ 30 h 40"/>
                  <a:gd name="T22" fmla="*/ 28 w 32"/>
                  <a:gd name="T23" fmla="*/ 36 h 40"/>
                  <a:gd name="T24" fmla="*/ 22 w 32"/>
                  <a:gd name="T25" fmla="*/ 40 h 40"/>
                  <a:gd name="T26" fmla="*/ 16 w 32"/>
                  <a:gd name="T27" fmla="*/ 40 h 40"/>
                  <a:gd name="T28" fmla="*/ 10 w 32"/>
                  <a:gd name="T29" fmla="*/ 40 h 40"/>
                  <a:gd name="T30" fmla="*/ 4 w 32"/>
                  <a:gd name="T31" fmla="*/ 36 h 40"/>
                  <a:gd name="T32" fmla="*/ 2 w 32"/>
                  <a:gd name="T33" fmla="*/ 32 h 40"/>
                  <a:gd name="T34" fmla="*/ 0 w 32"/>
                  <a:gd name="T35" fmla="*/ 26 h 40"/>
                  <a:gd name="T36" fmla="*/ 0 w 32"/>
                  <a:gd name="T37" fmla="*/ 20 h 40"/>
                  <a:gd name="T38" fmla="*/ 0 w 32"/>
                  <a:gd name="T39" fmla="*/ 14 h 40"/>
                  <a:gd name="T40" fmla="*/ 2 w 32"/>
                  <a:gd name="T41" fmla="*/ 10 h 40"/>
                  <a:gd name="T42" fmla="*/ 4 w 32"/>
                  <a:gd name="T43" fmla="*/ 6 h 40"/>
                  <a:gd name="T44" fmla="*/ 8 w 32"/>
                  <a:gd name="T45" fmla="*/ 2 h 40"/>
                  <a:gd name="T46" fmla="*/ 12 w 32"/>
                  <a:gd name="T47" fmla="*/ 0 h 40"/>
                  <a:gd name="T48" fmla="*/ 18 w 32"/>
                  <a:gd name="T49" fmla="*/ 0 h 40"/>
                  <a:gd name="T50" fmla="*/ 24 w 32"/>
                  <a:gd name="T51" fmla="*/ 0 h 40"/>
                  <a:gd name="T52" fmla="*/ 28 w 32"/>
                  <a:gd name="T53" fmla="*/ 4 h 40"/>
                  <a:gd name="T54" fmla="*/ 32 w 32"/>
                  <a:gd name="T55" fmla="*/ 8 h 40"/>
                  <a:gd name="T56" fmla="*/ 32 w 32"/>
                  <a:gd name="T57" fmla="*/ 16 h 40"/>
                  <a:gd name="T58" fmla="*/ 6 w 32"/>
                  <a:gd name="T59" fmla="*/ 16 h 40"/>
                  <a:gd name="T60" fmla="*/ 6 w 32"/>
                  <a:gd name="T61" fmla="*/ 12 h 40"/>
                  <a:gd name="T62" fmla="*/ 24 w 32"/>
                  <a:gd name="T63" fmla="*/ 12 h 40"/>
                  <a:gd name="T64" fmla="*/ 22 w 32"/>
                  <a:gd name="T65" fmla="*/ 10 h 40"/>
                  <a:gd name="T66" fmla="*/ 22 w 32"/>
                  <a:gd name="T67" fmla="*/ 8 h 40"/>
                  <a:gd name="T68" fmla="*/ 22 w 32"/>
                  <a:gd name="T69" fmla="*/ 6 h 40"/>
                  <a:gd name="T70" fmla="*/ 20 w 32"/>
                  <a:gd name="T71" fmla="*/ 4 h 40"/>
                  <a:gd name="T72" fmla="*/ 18 w 32"/>
                  <a:gd name="T73" fmla="*/ 2 h 40"/>
                  <a:gd name="T74" fmla="*/ 14 w 32"/>
                  <a:gd name="T75" fmla="*/ 2 h 40"/>
                  <a:gd name="T76" fmla="*/ 12 w 32"/>
                  <a:gd name="T77" fmla="*/ 4 h 40"/>
                  <a:gd name="T78" fmla="*/ 8 w 32"/>
                  <a:gd name="T79" fmla="*/ 4 h 40"/>
                  <a:gd name="T80" fmla="*/ 6 w 32"/>
                  <a:gd name="T81" fmla="*/ 8 h 40"/>
                  <a:gd name="T82" fmla="*/ 6 w 32"/>
                  <a:gd name="T83" fmla="*/ 12 h 4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2"/>
                  <a:gd name="T127" fmla="*/ 0 h 40"/>
                  <a:gd name="T128" fmla="*/ 32 w 32"/>
                  <a:gd name="T129" fmla="*/ 40 h 4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2" h="40">
                    <a:moveTo>
                      <a:pt x="6" y="16"/>
                    </a:moveTo>
                    <a:lnTo>
                      <a:pt x="6" y="22"/>
                    </a:lnTo>
                    <a:lnTo>
                      <a:pt x="10" y="28"/>
                    </a:lnTo>
                    <a:lnTo>
                      <a:pt x="14" y="32"/>
                    </a:lnTo>
                    <a:lnTo>
                      <a:pt x="20" y="34"/>
                    </a:lnTo>
                    <a:lnTo>
                      <a:pt x="24" y="32"/>
                    </a:lnTo>
                    <a:lnTo>
                      <a:pt x="26" y="32"/>
                    </a:lnTo>
                    <a:lnTo>
                      <a:pt x="30" y="28"/>
                    </a:lnTo>
                    <a:lnTo>
                      <a:pt x="32" y="24"/>
                    </a:lnTo>
                    <a:lnTo>
                      <a:pt x="32" y="26"/>
                    </a:lnTo>
                    <a:lnTo>
                      <a:pt x="30" y="30"/>
                    </a:lnTo>
                    <a:lnTo>
                      <a:pt x="28" y="36"/>
                    </a:lnTo>
                    <a:lnTo>
                      <a:pt x="22" y="40"/>
                    </a:lnTo>
                    <a:lnTo>
                      <a:pt x="16" y="40"/>
                    </a:lnTo>
                    <a:lnTo>
                      <a:pt x="10" y="40"/>
                    </a:lnTo>
                    <a:lnTo>
                      <a:pt x="4" y="36"/>
                    </a:lnTo>
                    <a:lnTo>
                      <a:pt x="2" y="32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8" y="4"/>
                    </a:lnTo>
                    <a:lnTo>
                      <a:pt x="32" y="8"/>
                    </a:lnTo>
                    <a:lnTo>
                      <a:pt x="32" y="16"/>
                    </a:lnTo>
                    <a:lnTo>
                      <a:pt x="6" y="16"/>
                    </a:lnTo>
                    <a:close/>
                    <a:moveTo>
                      <a:pt x="6" y="12"/>
                    </a:moveTo>
                    <a:lnTo>
                      <a:pt x="24" y="12"/>
                    </a:lnTo>
                    <a:lnTo>
                      <a:pt x="22" y="10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8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52" name="Rectangle 144"/>
              <p:cNvSpPr>
                <a:spLocks noChangeArrowheads="1"/>
              </p:cNvSpPr>
              <p:nvPr/>
            </p:nvSpPr>
            <p:spPr bwMode="auto">
              <a:xfrm>
                <a:off x="1888" y="266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3" name="Rectangle 145"/>
              <p:cNvSpPr>
                <a:spLocks noChangeArrowheads="1"/>
              </p:cNvSpPr>
              <p:nvPr/>
            </p:nvSpPr>
            <p:spPr bwMode="auto">
              <a:xfrm>
                <a:off x="1904" y="266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4" name="Freeform 146"/>
              <p:cNvSpPr>
                <a:spLocks/>
              </p:cNvSpPr>
              <p:nvPr/>
            </p:nvSpPr>
            <p:spPr bwMode="auto">
              <a:xfrm>
                <a:off x="2048" y="2678"/>
                <a:ext cx="38" cy="60"/>
              </a:xfrm>
              <a:custGeom>
                <a:avLst/>
                <a:gdLst>
                  <a:gd name="T0" fmla="*/ 38 w 38"/>
                  <a:gd name="T1" fmla="*/ 48 h 60"/>
                  <a:gd name="T2" fmla="*/ 34 w 38"/>
                  <a:gd name="T3" fmla="*/ 60 h 60"/>
                  <a:gd name="T4" fmla="*/ 0 w 38"/>
                  <a:gd name="T5" fmla="*/ 60 h 60"/>
                  <a:gd name="T6" fmla="*/ 0 w 38"/>
                  <a:gd name="T7" fmla="*/ 58 h 60"/>
                  <a:gd name="T8" fmla="*/ 10 w 38"/>
                  <a:gd name="T9" fmla="*/ 50 h 60"/>
                  <a:gd name="T10" fmla="*/ 16 w 38"/>
                  <a:gd name="T11" fmla="*/ 42 h 60"/>
                  <a:gd name="T12" fmla="*/ 22 w 38"/>
                  <a:gd name="T13" fmla="*/ 36 h 60"/>
                  <a:gd name="T14" fmla="*/ 26 w 38"/>
                  <a:gd name="T15" fmla="*/ 28 h 60"/>
                  <a:gd name="T16" fmla="*/ 28 w 38"/>
                  <a:gd name="T17" fmla="*/ 20 h 60"/>
                  <a:gd name="T18" fmla="*/ 26 w 38"/>
                  <a:gd name="T19" fmla="*/ 14 h 60"/>
                  <a:gd name="T20" fmla="*/ 24 w 38"/>
                  <a:gd name="T21" fmla="*/ 10 h 60"/>
                  <a:gd name="T22" fmla="*/ 20 w 38"/>
                  <a:gd name="T23" fmla="*/ 8 h 60"/>
                  <a:gd name="T24" fmla="*/ 16 w 38"/>
                  <a:gd name="T25" fmla="*/ 6 h 60"/>
                  <a:gd name="T26" fmla="*/ 12 w 38"/>
                  <a:gd name="T27" fmla="*/ 8 h 60"/>
                  <a:gd name="T28" fmla="*/ 8 w 38"/>
                  <a:gd name="T29" fmla="*/ 10 h 60"/>
                  <a:gd name="T30" fmla="*/ 4 w 38"/>
                  <a:gd name="T31" fmla="*/ 12 h 60"/>
                  <a:gd name="T32" fmla="*/ 2 w 38"/>
                  <a:gd name="T33" fmla="*/ 16 h 60"/>
                  <a:gd name="T34" fmla="*/ 2 w 38"/>
                  <a:gd name="T35" fmla="*/ 16 h 60"/>
                  <a:gd name="T36" fmla="*/ 4 w 38"/>
                  <a:gd name="T37" fmla="*/ 10 h 60"/>
                  <a:gd name="T38" fmla="*/ 6 w 38"/>
                  <a:gd name="T39" fmla="*/ 4 h 60"/>
                  <a:gd name="T40" fmla="*/ 12 w 38"/>
                  <a:gd name="T41" fmla="*/ 2 h 60"/>
                  <a:gd name="T42" fmla="*/ 18 w 38"/>
                  <a:gd name="T43" fmla="*/ 0 h 60"/>
                  <a:gd name="T44" fmla="*/ 24 w 38"/>
                  <a:gd name="T45" fmla="*/ 2 h 60"/>
                  <a:gd name="T46" fmla="*/ 30 w 38"/>
                  <a:gd name="T47" fmla="*/ 6 h 60"/>
                  <a:gd name="T48" fmla="*/ 34 w 38"/>
                  <a:gd name="T49" fmla="*/ 10 h 60"/>
                  <a:gd name="T50" fmla="*/ 34 w 38"/>
                  <a:gd name="T51" fmla="*/ 16 h 60"/>
                  <a:gd name="T52" fmla="*/ 34 w 38"/>
                  <a:gd name="T53" fmla="*/ 20 h 60"/>
                  <a:gd name="T54" fmla="*/ 32 w 38"/>
                  <a:gd name="T55" fmla="*/ 24 h 60"/>
                  <a:gd name="T56" fmla="*/ 28 w 38"/>
                  <a:gd name="T57" fmla="*/ 32 h 60"/>
                  <a:gd name="T58" fmla="*/ 22 w 38"/>
                  <a:gd name="T59" fmla="*/ 40 h 60"/>
                  <a:gd name="T60" fmla="*/ 16 w 38"/>
                  <a:gd name="T61" fmla="*/ 46 h 60"/>
                  <a:gd name="T62" fmla="*/ 12 w 38"/>
                  <a:gd name="T63" fmla="*/ 50 h 60"/>
                  <a:gd name="T64" fmla="*/ 8 w 38"/>
                  <a:gd name="T65" fmla="*/ 54 h 60"/>
                  <a:gd name="T66" fmla="*/ 24 w 38"/>
                  <a:gd name="T67" fmla="*/ 54 h 60"/>
                  <a:gd name="T68" fmla="*/ 28 w 38"/>
                  <a:gd name="T69" fmla="*/ 54 h 60"/>
                  <a:gd name="T70" fmla="*/ 30 w 38"/>
                  <a:gd name="T71" fmla="*/ 54 h 60"/>
                  <a:gd name="T72" fmla="*/ 32 w 38"/>
                  <a:gd name="T73" fmla="*/ 52 h 60"/>
                  <a:gd name="T74" fmla="*/ 34 w 38"/>
                  <a:gd name="T75" fmla="*/ 52 h 60"/>
                  <a:gd name="T76" fmla="*/ 36 w 38"/>
                  <a:gd name="T77" fmla="*/ 50 h 60"/>
                  <a:gd name="T78" fmla="*/ 36 w 38"/>
                  <a:gd name="T79" fmla="*/ 48 h 60"/>
                  <a:gd name="T80" fmla="*/ 38 w 38"/>
                  <a:gd name="T81" fmla="*/ 48 h 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8"/>
                  <a:gd name="T124" fmla="*/ 0 h 60"/>
                  <a:gd name="T125" fmla="*/ 38 w 38"/>
                  <a:gd name="T126" fmla="*/ 60 h 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8" h="60">
                    <a:moveTo>
                      <a:pt x="38" y="48"/>
                    </a:moveTo>
                    <a:lnTo>
                      <a:pt x="34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10" y="50"/>
                    </a:lnTo>
                    <a:lnTo>
                      <a:pt x="16" y="42"/>
                    </a:lnTo>
                    <a:lnTo>
                      <a:pt x="22" y="36"/>
                    </a:lnTo>
                    <a:lnTo>
                      <a:pt x="26" y="28"/>
                    </a:lnTo>
                    <a:lnTo>
                      <a:pt x="28" y="20"/>
                    </a:lnTo>
                    <a:lnTo>
                      <a:pt x="26" y="14"/>
                    </a:lnTo>
                    <a:lnTo>
                      <a:pt x="24" y="10"/>
                    </a:lnTo>
                    <a:lnTo>
                      <a:pt x="20" y="8"/>
                    </a:lnTo>
                    <a:lnTo>
                      <a:pt x="16" y="6"/>
                    </a:lnTo>
                    <a:lnTo>
                      <a:pt x="12" y="8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2" y="16"/>
                    </a:lnTo>
                    <a:lnTo>
                      <a:pt x="4" y="10"/>
                    </a:lnTo>
                    <a:lnTo>
                      <a:pt x="6" y="4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30" y="6"/>
                    </a:lnTo>
                    <a:lnTo>
                      <a:pt x="34" y="10"/>
                    </a:lnTo>
                    <a:lnTo>
                      <a:pt x="34" y="16"/>
                    </a:lnTo>
                    <a:lnTo>
                      <a:pt x="34" y="20"/>
                    </a:lnTo>
                    <a:lnTo>
                      <a:pt x="32" y="24"/>
                    </a:lnTo>
                    <a:lnTo>
                      <a:pt x="28" y="32"/>
                    </a:lnTo>
                    <a:lnTo>
                      <a:pt x="22" y="40"/>
                    </a:lnTo>
                    <a:lnTo>
                      <a:pt x="16" y="46"/>
                    </a:lnTo>
                    <a:lnTo>
                      <a:pt x="12" y="50"/>
                    </a:lnTo>
                    <a:lnTo>
                      <a:pt x="8" y="54"/>
                    </a:lnTo>
                    <a:lnTo>
                      <a:pt x="24" y="54"/>
                    </a:lnTo>
                    <a:lnTo>
                      <a:pt x="28" y="54"/>
                    </a:lnTo>
                    <a:lnTo>
                      <a:pt x="30" y="54"/>
                    </a:lnTo>
                    <a:lnTo>
                      <a:pt x="32" y="52"/>
                    </a:lnTo>
                    <a:lnTo>
                      <a:pt x="34" y="52"/>
                    </a:lnTo>
                    <a:lnTo>
                      <a:pt x="36" y="50"/>
                    </a:lnTo>
                    <a:lnTo>
                      <a:pt x="36" y="48"/>
                    </a:ln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55" name="Rectangle 147"/>
              <p:cNvSpPr>
                <a:spLocks noChangeArrowheads="1"/>
              </p:cNvSpPr>
              <p:nvPr/>
            </p:nvSpPr>
            <p:spPr bwMode="auto">
              <a:xfrm>
                <a:off x="2152" y="266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6" name="Freeform 148"/>
              <p:cNvSpPr>
                <a:spLocks noEditPoints="1"/>
              </p:cNvSpPr>
              <p:nvPr/>
            </p:nvSpPr>
            <p:spPr bwMode="auto">
              <a:xfrm>
                <a:off x="2302" y="2678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2 h 60"/>
                  <a:gd name="T4" fmla="*/ 2 w 36"/>
                  <a:gd name="T5" fmla="*/ 14 h 60"/>
                  <a:gd name="T6" fmla="*/ 6 w 36"/>
                  <a:gd name="T7" fmla="*/ 8 h 60"/>
                  <a:gd name="T8" fmla="*/ 10 w 36"/>
                  <a:gd name="T9" fmla="*/ 4 h 60"/>
                  <a:gd name="T10" fmla="*/ 14 w 36"/>
                  <a:gd name="T11" fmla="*/ 2 h 60"/>
                  <a:gd name="T12" fmla="*/ 18 w 36"/>
                  <a:gd name="T13" fmla="*/ 0 h 60"/>
                  <a:gd name="T14" fmla="*/ 22 w 36"/>
                  <a:gd name="T15" fmla="*/ 2 h 60"/>
                  <a:gd name="T16" fmla="*/ 26 w 36"/>
                  <a:gd name="T17" fmla="*/ 4 h 60"/>
                  <a:gd name="T18" fmla="*/ 30 w 36"/>
                  <a:gd name="T19" fmla="*/ 8 h 60"/>
                  <a:gd name="T20" fmla="*/ 32 w 36"/>
                  <a:gd name="T21" fmla="*/ 14 h 60"/>
                  <a:gd name="T22" fmla="*/ 34 w 36"/>
                  <a:gd name="T23" fmla="*/ 22 h 60"/>
                  <a:gd name="T24" fmla="*/ 36 w 36"/>
                  <a:gd name="T25" fmla="*/ 30 h 60"/>
                  <a:gd name="T26" fmla="*/ 34 w 36"/>
                  <a:gd name="T27" fmla="*/ 40 h 60"/>
                  <a:gd name="T28" fmla="*/ 32 w 36"/>
                  <a:gd name="T29" fmla="*/ 48 h 60"/>
                  <a:gd name="T30" fmla="*/ 30 w 36"/>
                  <a:gd name="T31" fmla="*/ 54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2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0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0 w 36"/>
                  <a:gd name="T53" fmla="*/ 52 h 60"/>
                  <a:gd name="T54" fmla="*/ 12 w 36"/>
                  <a:gd name="T55" fmla="*/ 56 h 60"/>
                  <a:gd name="T56" fmla="*/ 14 w 36"/>
                  <a:gd name="T57" fmla="*/ 58 h 60"/>
                  <a:gd name="T58" fmla="*/ 18 w 36"/>
                  <a:gd name="T59" fmla="*/ 58 h 60"/>
                  <a:gd name="T60" fmla="*/ 20 w 36"/>
                  <a:gd name="T61" fmla="*/ 58 h 60"/>
                  <a:gd name="T62" fmla="*/ 22 w 36"/>
                  <a:gd name="T63" fmla="*/ 56 h 60"/>
                  <a:gd name="T64" fmla="*/ 24 w 36"/>
                  <a:gd name="T65" fmla="*/ 54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6 w 36"/>
                  <a:gd name="T73" fmla="*/ 20 h 60"/>
                  <a:gd name="T74" fmla="*/ 26 w 36"/>
                  <a:gd name="T75" fmla="*/ 12 h 60"/>
                  <a:gd name="T76" fmla="*/ 24 w 36"/>
                  <a:gd name="T77" fmla="*/ 8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4 h 60"/>
                  <a:gd name="T84" fmla="*/ 14 w 36"/>
                  <a:gd name="T85" fmla="*/ 4 h 60"/>
                  <a:gd name="T86" fmla="*/ 12 w 36"/>
                  <a:gd name="T87" fmla="*/ 6 h 60"/>
                  <a:gd name="T88" fmla="*/ 10 w 36"/>
                  <a:gd name="T89" fmla="*/ 10 h 60"/>
                  <a:gd name="T90" fmla="*/ 8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2" y="14"/>
                    </a:lnTo>
                    <a:lnTo>
                      <a:pt x="34" y="22"/>
                    </a:lnTo>
                    <a:lnTo>
                      <a:pt x="36" y="30"/>
                    </a:lnTo>
                    <a:lnTo>
                      <a:pt x="34" y="40"/>
                    </a:lnTo>
                    <a:lnTo>
                      <a:pt x="32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0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0" y="52"/>
                    </a:lnTo>
                    <a:lnTo>
                      <a:pt x="12" y="56"/>
                    </a:lnTo>
                    <a:lnTo>
                      <a:pt x="14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6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0" y="10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57" name="Rectangle 149"/>
              <p:cNvSpPr>
                <a:spLocks noChangeArrowheads="1"/>
              </p:cNvSpPr>
              <p:nvPr/>
            </p:nvSpPr>
            <p:spPr bwMode="auto">
              <a:xfrm>
                <a:off x="2496" y="266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8" name="Freeform 150"/>
              <p:cNvSpPr>
                <a:spLocks noEditPoints="1"/>
              </p:cNvSpPr>
              <p:nvPr/>
            </p:nvSpPr>
            <p:spPr bwMode="auto">
              <a:xfrm>
                <a:off x="2638" y="2678"/>
                <a:ext cx="38" cy="60"/>
              </a:xfrm>
              <a:custGeom>
                <a:avLst/>
                <a:gdLst>
                  <a:gd name="T0" fmla="*/ 0 w 38"/>
                  <a:gd name="T1" fmla="*/ 30 h 60"/>
                  <a:gd name="T2" fmla="*/ 2 w 38"/>
                  <a:gd name="T3" fmla="*/ 22 h 60"/>
                  <a:gd name="T4" fmla="*/ 4 w 38"/>
                  <a:gd name="T5" fmla="*/ 14 h 60"/>
                  <a:gd name="T6" fmla="*/ 8 w 38"/>
                  <a:gd name="T7" fmla="*/ 8 h 60"/>
                  <a:gd name="T8" fmla="*/ 12 w 38"/>
                  <a:gd name="T9" fmla="*/ 4 h 60"/>
                  <a:gd name="T10" fmla="*/ 16 w 38"/>
                  <a:gd name="T11" fmla="*/ 2 h 60"/>
                  <a:gd name="T12" fmla="*/ 20 w 38"/>
                  <a:gd name="T13" fmla="*/ 0 h 60"/>
                  <a:gd name="T14" fmla="*/ 24 w 38"/>
                  <a:gd name="T15" fmla="*/ 2 h 60"/>
                  <a:gd name="T16" fmla="*/ 28 w 38"/>
                  <a:gd name="T17" fmla="*/ 4 h 60"/>
                  <a:gd name="T18" fmla="*/ 30 w 38"/>
                  <a:gd name="T19" fmla="*/ 8 h 60"/>
                  <a:gd name="T20" fmla="*/ 34 w 38"/>
                  <a:gd name="T21" fmla="*/ 14 h 60"/>
                  <a:gd name="T22" fmla="*/ 36 w 38"/>
                  <a:gd name="T23" fmla="*/ 22 h 60"/>
                  <a:gd name="T24" fmla="*/ 38 w 38"/>
                  <a:gd name="T25" fmla="*/ 30 h 60"/>
                  <a:gd name="T26" fmla="*/ 36 w 38"/>
                  <a:gd name="T27" fmla="*/ 40 h 60"/>
                  <a:gd name="T28" fmla="*/ 34 w 38"/>
                  <a:gd name="T29" fmla="*/ 48 h 60"/>
                  <a:gd name="T30" fmla="*/ 32 w 38"/>
                  <a:gd name="T31" fmla="*/ 54 h 60"/>
                  <a:gd name="T32" fmla="*/ 28 w 38"/>
                  <a:gd name="T33" fmla="*/ 58 h 60"/>
                  <a:gd name="T34" fmla="*/ 22 w 38"/>
                  <a:gd name="T35" fmla="*/ 60 h 60"/>
                  <a:gd name="T36" fmla="*/ 18 w 38"/>
                  <a:gd name="T37" fmla="*/ 60 h 60"/>
                  <a:gd name="T38" fmla="*/ 14 w 38"/>
                  <a:gd name="T39" fmla="*/ 60 h 60"/>
                  <a:gd name="T40" fmla="*/ 10 w 38"/>
                  <a:gd name="T41" fmla="*/ 56 h 60"/>
                  <a:gd name="T42" fmla="*/ 6 w 38"/>
                  <a:gd name="T43" fmla="*/ 50 h 60"/>
                  <a:gd name="T44" fmla="*/ 2 w 38"/>
                  <a:gd name="T45" fmla="*/ 42 h 60"/>
                  <a:gd name="T46" fmla="*/ 0 w 38"/>
                  <a:gd name="T47" fmla="*/ 30 h 60"/>
                  <a:gd name="T48" fmla="*/ 8 w 38"/>
                  <a:gd name="T49" fmla="*/ 32 h 60"/>
                  <a:gd name="T50" fmla="*/ 10 w 38"/>
                  <a:gd name="T51" fmla="*/ 42 h 60"/>
                  <a:gd name="T52" fmla="*/ 12 w 38"/>
                  <a:gd name="T53" fmla="*/ 52 h 60"/>
                  <a:gd name="T54" fmla="*/ 14 w 38"/>
                  <a:gd name="T55" fmla="*/ 56 h 60"/>
                  <a:gd name="T56" fmla="*/ 16 w 38"/>
                  <a:gd name="T57" fmla="*/ 58 h 60"/>
                  <a:gd name="T58" fmla="*/ 18 w 38"/>
                  <a:gd name="T59" fmla="*/ 58 h 60"/>
                  <a:gd name="T60" fmla="*/ 22 w 38"/>
                  <a:gd name="T61" fmla="*/ 58 h 60"/>
                  <a:gd name="T62" fmla="*/ 24 w 38"/>
                  <a:gd name="T63" fmla="*/ 56 h 60"/>
                  <a:gd name="T64" fmla="*/ 26 w 38"/>
                  <a:gd name="T65" fmla="*/ 54 h 60"/>
                  <a:gd name="T66" fmla="*/ 28 w 38"/>
                  <a:gd name="T67" fmla="*/ 48 h 60"/>
                  <a:gd name="T68" fmla="*/ 28 w 38"/>
                  <a:gd name="T69" fmla="*/ 40 h 60"/>
                  <a:gd name="T70" fmla="*/ 30 w 38"/>
                  <a:gd name="T71" fmla="*/ 28 h 60"/>
                  <a:gd name="T72" fmla="*/ 28 w 38"/>
                  <a:gd name="T73" fmla="*/ 20 h 60"/>
                  <a:gd name="T74" fmla="*/ 28 w 38"/>
                  <a:gd name="T75" fmla="*/ 12 h 60"/>
                  <a:gd name="T76" fmla="*/ 26 w 38"/>
                  <a:gd name="T77" fmla="*/ 8 h 60"/>
                  <a:gd name="T78" fmla="*/ 24 w 38"/>
                  <a:gd name="T79" fmla="*/ 4 h 60"/>
                  <a:gd name="T80" fmla="*/ 22 w 38"/>
                  <a:gd name="T81" fmla="*/ 4 h 60"/>
                  <a:gd name="T82" fmla="*/ 20 w 38"/>
                  <a:gd name="T83" fmla="*/ 4 h 60"/>
                  <a:gd name="T84" fmla="*/ 16 w 38"/>
                  <a:gd name="T85" fmla="*/ 4 h 60"/>
                  <a:gd name="T86" fmla="*/ 14 w 38"/>
                  <a:gd name="T87" fmla="*/ 6 h 60"/>
                  <a:gd name="T88" fmla="*/ 12 w 38"/>
                  <a:gd name="T89" fmla="*/ 10 h 60"/>
                  <a:gd name="T90" fmla="*/ 10 w 38"/>
                  <a:gd name="T91" fmla="*/ 16 h 60"/>
                  <a:gd name="T92" fmla="*/ 10 w 38"/>
                  <a:gd name="T93" fmla="*/ 24 h 60"/>
                  <a:gd name="T94" fmla="*/ 8 w 38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"/>
                  <a:gd name="T145" fmla="*/ 0 h 60"/>
                  <a:gd name="T146" fmla="*/ 38 w 38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" h="60">
                    <a:moveTo>
                      <a:pt x="0" y="30"/>
                    </a:moveTo>
                    <a:lnTo>
                      <a:pt x="2" y="22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4" y="2"/>
                    </a:lnTo>
                    <a:lnTo>
                      <a:pt x="28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8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2" y="54"/>
                    </a:lnTo>
                    <a:lnTo>
                      <a:pt x="28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4" y="60"/>
                    </a:lnTo>
                    <a:lnTo>
                      <a:pt x="10" y="56"/>
                    </a:lnTo>
                    <a:lnTo>
                      <a:pt x="6" y="50"/>
                    </a:lnTo>
                    <a:lnTo>
                      <a:pt x="2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10" y="42"/>
                    </a:lnTo>
                    <a:lnTo>
                      <a:pt x="12" y="52"/>
                    </a:lnTo>
                    <a:lnTo>
                      <a:pt x="14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2" y="58"/>
                    </a:lnTo>
                    <a:lnTo>
                      <a:pt x="24" y="56"/>
                    </a:lnTo>
                    <a:lnTo>
                      <a:pt x="26" y="54"/>
                    </a:lnTo>
                    <a:lnTo>
                      <a:pt x="28" y="48"/>
                    </a:lnTo>
                    <a:lnTo>
                      <a:pt x="28" y="40"/>
                    </a:lnTo>
                    <a:lnTo>
                      <a:pt x="30" y="28"/>
                    </a:lnTo>
                    <a:lnTo>
                      <a:pt x="28" y="20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59" name="Rectangle 151"/>
              <p:cNvSpPr>
                <a:spLocks noChangeArrowheads="1"/>
              </p:cNvSpPr>
              <p:nvPr/>
            </p:nvSpPr>
            <p:spPr bwMode="auto">
              <a:xfrm>
                <a:off x="2784" y="266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0" name="Freeform 152"/>
              <p:cNvSpPr>
                <a:spLocks noEditPoints="1"/>
              </p:cNvSpPr>
              <p:nvPr/>
            </p:nvSpPr>
            <p:spPr bwMode="auto">
              <a:xfrm>
                <a:off x="2934" y="2678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2 h 60"/>
                  <a:gd name="T4" fmla="*/ 2 w 36"/>
                  <a:gd name="T5" fmla="*/ 14 h 60"/>
                  <a:gd name="T6" fmla="*/ 6 w 36"/>
                  <a:gd name="T7" fmla="*/ 8 h 60"/>
                  <a:gd name="T8" fmla="*/ 10 w 36"/>
                  <a:gd name="T9" fmla="*/ 4 h 60"/>
                  <a:gd name="T10" fmla="*/ 14 w 36"/>
                  <a:gd name="T11" fmla="*/ 2 h 60"/>
                  <a:gd name="T12" fmla="*/ 18 w 36"/>
                  <a:gd name="T13" fmla="*/ 0 h 60"/>
                  <a:gd name="T14" fmla="*/ 22 w 36"/>
                  <a:gd name="T15" fmla="*/ 2 h 60"/>
                  <a:gd name="T16" fmla="*/ 26 w 36"/>
                  <a:gd name="T17" fmla="*/ 4 h 60"/>
                  <a:gd name="T18" fmla="*/ 30 w 36"/>
                  <a:gd name="T19" fmla="*/ 8 h 60"/>
                  <a:gd name="T20" fmla="*/ 32 w 36"/>
                  <a:gd name="T21" fmla="*/ 14 h 60"/>
                  <a:gd name="T22" fmla="*/ 34 w 36"/>
                  <a:gd name="T23" fmla="*/ 22 h 60"/>
                  <a:gd name="T24" fmla="*/ 36 w 36"/>
                  <a:gd name="T25" fmla="*/ 30 h 60"/>
                  <a:gd name="T26" fmla="*/ 34 w 36"/>
                  <a:gd name="T27" fmla="*/ 40 h 60"/>
                  <a:gd name="T28" fmla="*/ 32 w 36"/>
                  <a:gd name="T29" fmla="*/ 48 h 60"/>
                  <a:gd name="T30" fmla="*/ 30 w 36"/>
                  <a:gd name="T31" fmla="*/ 54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2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0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0 w 36"/>
                  <a:gd name="T53" fmla="*/ 52 h 60"/>
                  <a:gd name="T54" fmla="*/ 12 w 36"/>
                  <a:gd name="T55" fmla="*/ 56 h 60"/>
                  <a:gd name="T56" fmla="*/ 14 w 36"/>
                  <a:gd name="T57" fmla="*/ 58 h 60"/>
                  <a:gd name="T58" fmla="*/ 18 w 36"/>
                  <a:gd name="T59" fmla="*/ 58 h 60"/>
                  <a:gd name="T60" fmla="*/ 20 w 36"/>
                  <a:gd name="T61" fmla="*/ 58 h 60"/>
                  <a:gd name="T62" fmla="*/ 22 w 36"/>
                  <a:gd name="T63" fmla="*/ 56 h 60"/>
                  <a:gd name="T64" fmla="*/ 24 w 36"/>
                  <a:gd name="T65" fmla="*/ 54 h 60"/>
                  <a:gd name="T66" fmla="*/ 26 w 36"/>
                  <a:gd name="T67" fmla="*/ 48 h 60"/>
                  <a:gd name="T68" fmla="*/ 26 w 36"/>
                  <a:gd name="T69" fmla="*/ 40 h 60"/>
                  <a:gd name="T70" fmla="*/ 28 w 36"/>
                  <a:gd name="T71" fmla="*/ 28 h 60"/>
                  <a:gd name="T72" fmla="*/ 26 w 36"/>
                  <a:gd name="T73" fmla="*/ 20 h 60"/>
                  <a:gd name="T74" fmla="*/ 26 w 36"/>
                  <a:gd name="T75" fmla="*/ 12 h 60"/>
                  <a:gd name="T76" fmla="*/ 24 w 36"/>
                  <a:gd name="T77" fmla="*/ 8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4 h 60"/>
                  <a:gd name="T84" fmla="*/ 14 w 36"/>
                  <a:gd name="T85" fmla="*/ 4 h 60"/>
                  <a:gd name="T86" fmla="*/ 12 w 36"/>
                  <a:gd name="T87" fmla="*/ 6 h 60"/>
                  <a:gd name="T88" fmla="*/ 10 w 36"/>
                  <a:gd name="T89" fmla="*/ 10 h 60"/>
                  <a:gd name="T90" fmla="*/ 8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2" y="14"/>
                    </a:lnTo>
                    <a:lnTo>
                      <a:pt x="34" y="22"/>
                    </a:lnTo>
                    <a:lnTo>
                      <a:pt x="36" y="30"/>
                    </a:lnTo>
                    <a:lnTo>
                      <a:pt x="34" y="40"/>
                    </a:lnTo>
                    <a:lnTo>
                      <a:pt x="32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0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0" y="52"/>
                    </a:lnTo>
                    <a:lnTo>
                      <a:pt x="12" y="56"/>
                    </a:lnTo>
                    <a:lnTo>
                      <a:pt x="14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48"/>
                    </a:lnTo>
                    <a:lnTo>
                      <a:pt x="26" y="40"/>
                    </a:lnTo>
                    <a:lnTo>
                      <a:pt x="28" y="28"/>
                    </a:lnTo>
                    <a:lnTo>
                      <a:pt x="26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0" y="10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61" name="Rectangle 153"/>
              <p:cNvSpPr>
                <a:spLocks noChangeArrowheads="1"/>
              </p:cNvSpPr>
              <p:nvPr/>
            </p:nvSpPr>
            <p:spPr bwMode="auto">
              <a:xfrm>
                <a:off x="3080" y="266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2" name="Freeform 154"/>
              <p:cNvSpPr>
                <a:spLocks noEditPoints="1"/>
              </p:cNvSpPr>
              <p:nvPr/>
            </p:nvSpPr>
            <p:spPr bwMode="auto">
              <a:xfrm>
                <a:off x="3228" y="2678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2 h 60"/>
                  <a:gd name="T4" fmla="*/ 2 w 36"/>
                  <a:gd name="T5" fmla="*/ 14 h 60"/>
                  <a:gd name="T6" fmla="*/ 6 w 36"/>
                  <a:gd name="T7" fmla="*/ 8 h 60"/>
                  <a:gd name="T8" fmla="*/ 10 w 36"/>
                  <a:gd name="T9" fmla="*/ 4 h 60"/>
                  <a:gd name="T10" fmla="*/ 14 w 36"/>
                  <a:gd name="T11" fmla="*/ 2 h 60"/>
                  <a:gd name="T12" fmla="*/ 18 w 36"/>
                  <a:gd name="T13" fmla="*/ 0 h 60"/>
                  <a:gd name="T14" fmla="*/ 22 w 36"/>
                  <a:gd name="T15" fmla="*/ 2 h 60"/>
                  <a:gd name="T16" fmla="*/ 26 w 36"/>
                  <a:gd name="T17" fmla="*/ 4 h 60"/>
                  <a:gd name="T18" fmla="*/ 30 w 36"/>
                  <a:gd name="T19" fmla="*/ 8 h 60"/>
                  <a:gd name="T20" fmla="*/ 34 w 36"/>
                  <a:gd name="T21" fmla="*/ 14 h 60"/>
                  <a:gd name="T22" fmla="*/ 36 w 36"/>
                  <a:gd name="T23" fmla="*/ 22 h 60"/>
                  <a:gd name="T24" fmla="*/ 36 w 36"/>
                  <a:gd name="T25" fmla="*/ 30 h 60"/>
                  <a:gd name="T26" fmla="*/ 36 w 36"/>
                  <a:gd name="T27" fmla="*/ 40 h 60"/>
                  <a:gd name="T28" fmla="*/ 34 w 36"/>
                  <a:gd name="T29" fmla="*/ 48 h 60"/>
                  <a:gd name="T30" fmla="*/ 30 w 36"/>
                  <a:gd name="T31" fmla="*/ 54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2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0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0 w 36"/>
                  <a:gd name="T53" fmla="*/ 52 h 60"/>
                  <a:gd name="T54" fmla="*/ 12 w 36"/>
                  <a:gd name="T55" fmla="*/ 56 h 60"/>
                  <a:gd name="T56" fmla="*/ 14 w 36"/>
                  <a:gd name="T57" fmla="*/ 58 h 60"/>
                  <a:gd name="T58" fmla="*/ 18 w 36"/>
                  <a:gd name="T59" fmla="*/ 58 h 60"/>
                  <a:gd name="T60" fmla="*/ 20 w 36"/>
                  <a:gd name="T61" fmla="*/ 58 h 60"/>
                  <a:gd name="T62" fmla="*/ 22 w 36"/>
                  <a:gd name="T63" fmla="*/ 56 h 60"/>
                  <a:gd name="T64" fmla="*/ 24 w 36"/>
                  <a:gd name="T65" fmla="*/ 54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20 h 60"/>
                  <a:gd name="T74" fmla="*/ 26 w 36"/>
                  <a:gd name="T75" fmla="*/ 12 h 60"/>
                  <a:gd name="T76" fmla="*/ 24 w 36"/>
                  <a:gd name="T77" fmla="*/ 8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4 h 60"/>
                  <a:gd name="T84" fmla="*/ 16 w 36"/>
                  <a:gd name="T85" fmla="*/ 4 h 60"/>
                  <a:gd name="T86" fmla="*/ 12 w 36"/>
                  <a:gd name="T87" fmla="*/ 6 h 60"/>
                  <a:gd name="T88" fmla="*/ 10 w 36"/>
                  <a:gd name="T89" fmla="*/ 10 h 60"/>
                  <a:gd name="T90" fmla="*/ 8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6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0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0" y="52"/>
                    </a:lnTo>
                    <a:lnTo>
                      <a:pt x="12" y="56"/>
                    </a:lnTo>
                    <a:lnTo>
                      <a:pt x="14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2" y="6"/>
                    </a:lnTo>
                    <a:lnTo>
                      <a:pt x="10" y="10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63" name="Rectangle 155"/>
              <p:cNvSpPr>
                <a:spLocks noChangeArrowheads="1"/>
              </p:cNvSpPr>
              <p:nvPr/>
            </p:nvSpPr>
            <p:spPr bwMode="auto">
              <a:xfrm>
                <a:off x="3528" y="266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4" name="Freeform 156"/>
              <p:cNvSpPr>
                <a:spLocks/>
              </p:cNvSpPr>
              <p:nvPr/>
            </p:nvSpPr>
            <p:spPr bwMode="auto">
              <a:xfrm>
                <a:off x="3678" y="2678"/>
                <a:ext cx="22" cy="60"/>
              </a:xfrm>
              <a:custGeom>
                <a:avLst/>
                <a:gdLst>
                  <a:gd name="T0" fmla="*/ 0 w 22"/>
                  <a:gd name="T1" fmla="*/ 6 h 60"/>
                  <a:gd name="T2" fmla="*/ 14 w 22"/>
                  <a:gd name="T3" fmla="*/ 0 h 60"/>
                  <a:gd name="T4" fmla="*/ 16 w 22"/>
                  <a:gd name="T5" fmla="*/ 0 h 60"/>
                  <a:gd name="T6" fmla="*/ 16 w 22"/>
                  <a:gd name="T7" fmla="*/ 50 h 60"/>
                  <a:gd name="T8" fmla="*/ 16 w 22"/>
                  <a:gd name="T9" fmla="*/ 54 h 60"/>
                  <a:gd name="T10" fmla="*/ 16 w 22"/>
                  <a:gd name="T11" fmla="*/ 56 h 60"/>
                  <a:gd name="T12" fmla="*/ 16 w 22"/>
                  <a:gd name="T13" fmla="*/ 58 h 60"/>
                  <a:gd name="T14" fmla="*/ 18 w 22"/>
                  <a:gd name="T15" fmla="*/ 58 h 60"/>
                  <a:gd name="T16" fmla="*/ 20 w 22"/>
                  <a:gd name="T17" fmla="*/ 58 h 60"/>
                  <a:gd name="T18" fmla="*/ 22 w 22"/>
                  <a:gd name="T19" fmla="*/ 58 h 60"/>
                  <a:gd name="T20" fmla="*/ 22 w 22"/>
                  <a:gd name="T21" fmla="*/ 60 h 60"/>
                  <a:gd name="T22" fmla="*/ 0 w 22"/>
                  <a:gd name="T23" fmla="*/ 60 h 60"/>
                  <a:gd name="T24" fmla="*/ 0 w 22"/>
                  <a:gd name="T25" fmla="*/ 58 h 60"/>
                  <a:gd name="T26" fmla="*/ 4 w 22"/>
                  <a:gd name="T27" fmla="*/ 58 h 60"/>
                  <a:gd name="T28" fmla="*/ 6 w 22"/>
                  <a:gd name="T29" fmla="*/ 58 h 60"/>
                  <a:gd name="T30" fmla="*/ 8 w 22"/>
                  <a:gd name="T31" fmla="*/ 58 h 60"/>
                  <a:gd name="T32" fmla="*/ 8 w 22"/>
                  <a:gd name="T33" fmla="*/ 56 h 60"/>
                  <a:gd name="T34" fmla="*/ 8 w 22"/>
                  <a:gd name="T35" fmla="*/ 54 h 60"/>
                  <a:gd name="T36" fmla="*/ 8 w 22"/>
                  <a:gd name="T37" fmla="*/ 50 h 60"/>
                  <a:gd name="T38" fmla="*/ 8 w 22"/>
                  <a:gd name="T39" fmla="*/ 16 h 60"/>
                  <a:gd name="T40" fmla="*/ 8 w 22"/>
                  <a:gd name="T41" fmla="*/ 12 h 60"/>
                  <a:gd name="T42" fmla="*/ 8 w 22"/>
                  <a:gd name="T43" fmla="*/ 10 h 60"/>
                  <a:gd name="T44" fmla="*/ 8 w 22"/>
                  <a:gd name="T45" fmla="*/ 8 h 60"/>
                  <a:gd name="T46" fmla="*/ 6 w 22"/>
                  <a:gd name="T47" fmla="*/ 8 h 60"/>
                  <a:gd name="T48" fmla="*/ 6 w 22"/>
                  <a:gd name="T49" fmla="*/ 6 h 60"/>
                  <a:gd name="T50" fmla="*/ 4 w 22"/>
                  <a:gd name="T51" fmla="*/ 6 h 60"/>
                  <a:gd name="T52" fmla="*/ 4 w 22"/>
                  <a:gd name="T53" fmla="*/ 6 h 60"/>
                  <a:gd name="T54" fmla="*/ 0 w 22"/>
                  <a:gd name="T55" fmla="*/ 8 h 60"/>
                  <a:gd name="T56" fmla="*/ 0 w 22"/>
                  <a:gd name="T57" fmla="*/ 6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2"/>
                  <a:gd name="T88" fmla="*/ 0 h 60"/>
                  <a:gd name="T89" fmla="*/ 22 w 22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2" h="60">
                    <a:moveTo>
                      <a:pt x="0" y="6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16" y="50"/>
                    </a:lnTo>
                    <a:lnTo>
                      <a:pt x="16" y="54"/>
                    </a:lnTo>
                    <a:lnTo>
                      <a:pt x="16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8"/>
                    </a:lnTo>
                    <a:lnTo>
                      <a:pt x="22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8" y="58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50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65" name="Freeform 157"/>
              <p:cNvSpPr>
                <a:spLocks/>
              </p:cNvSpPr>
              <p:nvPr/>
            </p:nvSpPr>
            <p:spPr bwMode="auto">
              <a:xfrm>
                <a:off x="3714" y="2678"/>
                <a:ext cx="38" cy="60"/>
              </a:xfrm>
              <a:custGeom>
                <a:avLst/>
                <a:gdLst>
                  <a:gd name="T0" fmla="*/ 38 w 38"/>
                  <a:gd name="T1" fmla="*/ 48 h 60"/>
                  <a:gd name="T2" fmla="*/ 34 w 38"/>
                  <a:gd name="T3" fmla="*/ 60 h 60"/>
                  <a:gd name="T4" fmla="*/ 0 w 38"/>
                  <a:gd name="T5" fmla="*/ 60 h 60"/>
                  <a:gd name="T6" fmla="*/ 0 w 38"/>
                  <a:gd name="T7" fmla="*/ 58 h 60"/>
                  <a:gd name="T8" fmla="*/ 8 w 38"/>
                  <a:gd name="T9" fmla="*/ 50 h 60"/>
                  <a:gd name="T10" fmla="*/ 16 w 38"/>
                  <a:gd name="T11" fmla="*/ 42 h 60"/>
                  <a:gd name="T12" fmla="*/ 20 w 38"/>
                  <a:gd name="T13" fmla="*/ 36 h 60"/>
                  <a:gd name="T14" fmla="*/ 26 w 38"/>
                  <a:gd name="T15" fmla="*/ 28 h 60"/>
                  <a:gd name="T16" fmla="*/ 26 w 38"/>
                  <a:gd name="T17" fmla="*/ 20 h 60"/>
                  <a:gd name="T18" fmla="*/ 26 w 38"/>
                  <a:gd name="T19" fmla="*/ 14 h 60"/>
                  <a:gd name="T20" fmla="*/ 24 w 38"/>
                  <a:gd name="T21" fmla="*/ 10 h 60"/>
                  <a:gd name="T22" fmla="*/ 20 w 38"/>
                  <a:gd name="T23" fmla="*/ 8 h 60"/>
                  <a:gd name="T24" fmla="*/ 16 w 38"/>
                  <a:gd name="T25" fmla="*/ 6 h 60"/>
                  <a:gd name="T26" fmla="*/ 12 w 38"/>
                  <a:gd name="T27" fmla="*/ 8 h 60"/>
                  <a:gd name="T28" fmla="*/ 8 w 38"/>
                  <a:gd name="T29" fmla="*/ 10 h 60"/>
                  <a:gd name="T30" fmla="*/ 4 w 38"/>
                  <a:gd name="T31" fmla="*/ 12 h 60"/>
                  <a:gd name="T32" fmla="*/ 2 w 38"/>
                  <a:gd name="T33" fmla="*/ 16 h 60"/>
                  <a:gd name="T34" fmla="*/ 0 w 38"/>
                  <a:gd name="T35" fmla="*/ 16 h 60"/>
                  <a:gd name="T36" fmla="*/ 2 w 38"/>
                  <a:gd name="T37" fmla="*/ 10 h 60"/>
                  <a:gd name="T38" fmla="*/ 6 w 38"/>
                  <a:gd name="T39" fmla="*/ 4 h 60"/>
                  <a:gd name="T40" fmla="*/ 12 w 38"/>
                  <a:gd name="T41" fmla="*/ 2 h 60"/>
                  <a:gd name="T42" fmla="*/ 18 w 38"/>
                  <a:gd name="T43" fmla="*/ 0 h 60"/>
                  <a:gd name="T44" fmla="*/ 24 w 38"/>
                  <a:gd name="T45" fmla="*/ 2 h 60"/>
                  <a:gd name="T46" fmla="*/ 30 w 38"/>
                  <a:gd name="T47" fmla="*/ 6 h 60"/>
                  <a:gd name="T48" fmla="*/ 34 w 38"/>
                  <a:gd name="T49" fmla="*/ 10 h 60"/>
                  <a:gd name="T50" fmla="*/ 34 w 38"/>
                  <a:gd name="T51" fmla="*/ 16 h 60"/>
                  <a:gd name="T52" fmla="*/ 34 w 38"/>
                  <a:gd name="T53" fmla="*/ 20 h 60"/>
                  <a:gd name="T54" fmla="*/ 32 w 38"/>
                  <a:gd name="T55" fmla="*/ 24 h 60"/>
                  <a:gd name="T56" fmla="*/ 28 w 38"/>
                  <a:gd name="T57" fmla="*/ 32 h 60"/>
                  <a:gd name="T58" fmla="*/ 22 w 38"/>
                  <a:gd name="T59" fmla="*/ 40 h 60"/>
                  <a:gd name="T60" fmla="*/ 16 w 38"/>
                  <a:gd name="T61" fmla="*/ 46 h 60"/>
                  <a:gd name="T62" fmla="*/ 10 w 38"/>
                  <a:gd name="T63" fmla="*/ 50 h 60"/>
                  <a:gd name="T64" fmla="*/ 8 w 38"/>
                  <a:gd name="T65" fmla="*/ 54 h 60"/>
                  <a:gd name="T66" fmla="*/ 24 w 38"/>
                  <a:gd name="T67" fmla="*/ 54 h 60"/>
                  <a:gd name="T68" fmla="*/ 28 w 38"/>
                  <a:gd name="T69" fmla="*/ 54 h 60"/>
                  <a:gd name="T70" fmla="*/ 30 w 38"/>
                  <a:gd name="T71" fmla="*/ 54 h 60"/>
                  <a:gd name="T72" fmla="*/ 32 w 38"/>
                  <a:gd name="T73" fmla="*/ 52 h 60"/>
                  <a:gd name="T74" fmla="*/ 34 w 38"/>
                  <a:gd name="T75" fmla="*/ 52 h 60"/>
                  <a:gd name="T76" fmla="*/ 34 w 38"/>
                  <a:gd name="T77" fmla="*/ 50 h 60"/>
                  <a:gd name="T78" fmla="*/ 36 w 38"/>
                  <a:gd name="T79" fmla="*/ 48 h 60"/>
                  <a:gd name="T80" fmla="*/ 38 w 38"/>
                  <a:gd name="T81" fmla="*/ 48 h 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8"/>
                  <a:gd name="T124" fmla="*/ 0 h 60"/>
                  <a:gd name="T125" fmla="*/ 38 w 38"/>
                  <a:gd name="T126" fmla="*/ 60 h 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8" h="60">
                    <a:moveTo>
                      <a:pt x="38" y="48"/>
                    </a:moveTo>
                    <a:lnTo>
                      <a:pt x="34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8" y="50"/>
                    </a:lnTo>
                    <a:lnTo>
                      <a:pt x="16" y="42"/>
                    </a:lnTo>
                    <a:lnTo>
                      <a:pt x="20" y="36"/>
                    </a:lnTo>
                    <a:lnTo>
                      <a:pt x="26" y="28"/>
                    </a:lnTo>
                    <a:lnTo>
                      <a:pt x="26" y="20"/>
                    </a:lnTo>
                    <a:lnTo>
                      <a:pt x="26" y="14"/>
                    </a:lnTo>
                    <a:lnTo>
                      <a:pt x="24" y="10"/>
                    </a:lnTo>
                    <a:lnTo>
                      <a:pt x="20" y="8"/>
                    </a:lnTo>
                    <a:lnTo>
                      <a:pt x="16" y="6"/>
                    </a:lnTo>
                    <a:lnTo>
                      <a:pt x="12" y="8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6" y="4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30" y="6"/>
                    </a:lnTo>
                    <a:lnTo>
                      <a:pt x="34" y="10"/>
                    </a:lnTo>
                    <a:lnTo>
                      <a:pt x="34" y="16"/>
                    </a:lnTo>
                    <a:lnTo>
                      <a:pt x="34" y="20"/>
                    </a:lnTo>
                    <a:lnTo>
                      <a:pt x="32" y="24"/>
                    </a:lnTo>
                    <a:lnTo>
                      <a:pt x="28" y="32"/>
                    </a:lnTo>
                    <a:lnTo>
                      <a:pt x="22" y="40"/>
                    </a:lnTo>
                    <a:lnTo>
                      <a:pt x="16" y="46"/>
                    </a:lnTo>
                    <a:lnTo>
                      <a:pt x="10" y="50"/>
                    </a:lnTo>
                    <a:lnTo>
                      <a:pt x="8" y="54"/>
                    </a:lnTo>
                    <a:lnTo>
                      <a:pt x="24" y="54"/>
                    </a:lnTo>
                    <a:lnTo>
                      <a:pt x="28" y="54"/>
                    </a:lnTo>
                    <a:lnTo>
                      <a:pt x="30" y="54"/>
                    </a:lnTo>
                    <a:lnTo>
                      <a:pt x="32" y="52"/>
                    </a:lnTo>
                    <a:lnTo>
                      <a:pt x="34" y="52"/>
                    </a:lnTo>
                    <a:lnTo>
                      <a:pt x="34" y="50"/>
                    </a:lnTo>
                    <a:lnTo>
                      <a:pt x="36" y="48"/>
                    </a:ln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66" name="Freeform 158"/>
              <p:cNvSpPr>
                <a:spLocks noEditPoints="1"/>
              </p:cNvSpPr>
              <p:nvPr/>
            </p:nvSpPr>
            <p:spPr bwMode="auto">
              <a:xfrm>
                <a:off x="3760" y="2678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2 h 60"/>
                  <a:gd name="T4" fmla="*/ 2 w 36"/>
                  <a:gd name="T5" fmla="*/ 14 h 60"/>
                  <a:gd name="T6" fmla="*/ 6 w 36"/>
                  <a:gd name="T7" fmla="*/ 8 h 60"/>
                  <a:gd name="T8" fmla="*/ 10 w 36"/>
                  <a:gd name="T9" fmla="*/ 4 h 60"/>
                  <a:gd name="T10" fmla="*/ 14 w 36"/>
                  <a:gd name="T11" fmla="*/ 2 h 60"/>
                  <a:gd name="T12" fmla="*/ 18 w 36"/>
                  <a:gd name="T13" fmla="*/ 0 h 60"/>
                  <a:gd name="T14" fmla="*/ 22 w 36"/>
                  <a:gd name="T15" fmla="*/ 2 h 60"/>
                  <a:gd name="T16" fmla="*/ 26 w 36"/>
                  <a:gd name="T17" fmla="*/ 4 h 60"/>
                  <a:gd name="T18" fmla="*/ 30 w 36"/>
                  <a:gd name="T19" fmla="*/ 8 h 60"/>
                  <a:gd name="T20" fmla="*/ 32 w 36"/>
                  <a:gd name="T21" fmla="*/ 14 h 60"/>
                  <a:gd name="T22" fmla="*/ 34 w 36"/>
                  <a:gd name="T23" fmla="*/ 22 h 60"/>
                  <a:gd name="T24" fmla="*/ 36 w 36"/>
                  <a:gd name="T25" fmla="*/ 30 h 60"/>
                  <a:gd name="T26" fmla="*/ 34 w 36"/>
                  <a:gd name="T27" fmla="*/ 40 h 60"/>
                  <a:gd name="T28" fmla="*/ 32 w 36"/>
                  <a:gd name="T29" fmla="*/ 48 h 60"/>
                  <a:gd name="T30" fmla="*/ 30 w 36"/>
                  <a:gd name="T31" fmla="*/ 54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2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0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0 w 36"/>
                  <a:gd name="T53" fmla="*/ 52 h 60"/>
                  <a:gd name="T54" fmla="*/ 12 w 36"/>
                  <a:gd name="T55" fmla="*/ 56 h 60"/>
                  <a:gd name="T56" fmla="*/ 14 w 36"/>
                  <a:gd name="T57" fmla="*/ 58 h 60"/>
                  <a:gd name="T58" fmla="*/ 18 w 36"/>
                  <a:gd name="T59" fmla="*/ 58 h 60"/>
                  <a:gd name="T60" fmla="*/ 20 w 36"/>
                  <a:gd name="T61" fmla="*/ 58 h 60"/>
                  <a:gd name="T62" fmla="*/ 22 w 36"/>
                  <a:gd name="T63" fmla="*/ 56 h 60"/>
                  <a:gd name="T64" fmla="*/ 24 w 36"/>
                  <a:gd name="T65" fmla="*/ 54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6 w 36"/>
                  <a:gd name="T73" fmla="*/ 20 h 60"/>
                  <a:gd name="T74" fmla="*/ 26 w 36"/>
                  <a:gd name="T75" fmla="*/ 12 h 60"/>
                  <a:gd name="T76" fmla="*/ 24 w 36"/>
                  <a:gd name="T77" fmla="*/ 8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4 h 60"/>
                  <a:gd name="T84" fmla="*/ 14 w 36"/>
                  <a:gd name="T85" fmla="*/ 4 h 60"/>
                  <a:gd name="T86" fmla="*/ 12 w 36"/>
                  <a:gd name="T87" fmla="*/ 6 h 60"/>
                  <a:gd name="T88" fmla="*/ 10 w 36"/>
                  <a:gd name="T89" fmla="*/ 10 h 60"/>
                  <a:gd name="T90" fmla="*/ 8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2" y="14"/>
                    </a:lnTo>
                    <a:lnTo>
                      <a:pt x="34" y="22"/>
                    </a:lnTo>
                    <a:lnTo>
                      <a:pt x="36" y="30"/>
                    </a:lnTo>
                    <a:lnTo>
                      <a:pt x="34" y="40"/>
                    </a:lnTo>
                    <a:lnTo>
                      <a:pt x="32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0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0" y="52"/>
                    </a:lnTo>
                    <a:lnTo>
                      <a:pt x="12" y="56"/>
                    </a:lnTo>
                    <a:lnTo>
                      <a:pt x="14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6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0" y="10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67" name="Rectangle 159"/>
              <p:cNvSpPr>
                <a:spLocks noChangeArrowheads="1"/>
              </p:cNvSpPr>
              <p:nvPr/>
            </p:nvSpPr>
            <p:spPr bwMode="auto">
              <a:xfrm>
                <a:off x="3848" y="266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8" name="Freeform 160"/>
              <p:cNvSpPr>
                <a:spLocks/>
              </p:cNvSpPr>
              <p:nvPr/>
            </p:nvSpPr>
            <p:spPr bwMode="auto">
              <a:xfrm>
                <a:off x="4002" y="2678"/>
                <a:ext cx="24" cy="60"/>
              </a:xfrm>
              <a:custGeom>
                <a:avLst/>
                <a:gdLst>
                  <a:gd name="T0" fmla="*/ 0 w 24"/>
                  <a:gd name="T1" fmla="*/ 6 h 60"/>
                  <a:gd name="T2" fmla="*/ 14 w 24"/>
                  <a:gd name="T3" fmla="*/ 0 h 60"/>
                  <a:gd name="T4" fmla="*/ 16 w 24"/>
                  <a:gd name="T5" fmla="*/ 0 h 60"/>
                  <a:gd name="T6" fmla="*/ 16 w 24"/>
                  <a:gd name="T7" fmla="*/ 50 h 60"/>
                  <a:gd name="T8" fmla="*/ 16 w 24"/>
                  <a:gd name="T9" fmla="*/ 54 h 60"/>
                  <a:gd name="T10" fmla="*/ 16 w 24"/>
                  <a:gd name="T11" fmla="*/ 56 h 60"/>
                  <a:gd name="T12" fmla="*/ 16 w 24"/>
                  <a:gd name="T13" fmla="*/ 58 h 60"/>
                  <a:gd name="T14" fmla="*/ 18 w 24"/>
                  <a:gd name="T15" fmla="*/ 58 h 60"/>
                  <a:gd name="T16" fmla="*/ 20 w 24"/>
                  <a:gd name="T17" fmla="*/ 58 h 60"/>
                  <a:gd name="T18" fmla="*/ 24 w 24"/>
                  <a:gd name="T19" fmla="*/ 58 h 60"/>
                  <a:gd name="T20" fmla="*/ 24 w 24"/>
                  <a:gd name="T21" fmla="*/ 60 h 60"/>
                  <a:gd name="T22" fmla="*/ 2 w 24"/>
                  <a:gd name="T23" fmla="*/ 60 h 60"/>
                  <a:gd name="T24" fmla="*/ 2 w 24"/>
                  <a:gd name="T25" fmla="*/ 58 h 60"/>
                  <a:gd name="T26" fmla="*/ 4 w 24"/>
                  <a:gd name="T27" fmla="*/ 58 h 60"/>
                  <a:gd name="T28" fmla="*/ 6 w 24"/>
                  <a:gd name="T29" fmla="*/ 58 h 60"/>
                  <a:gd name="T30" fmla="*/ 8 w 24"/>
                  <a:gd name="T31" fmla="*/ 58 h 60"/>
                  <a:gd name="T32" fmla="*/ 8 w 24"/>
                  <a:gd name="T33" fmla="*/ 56 h 60"/>
                  <a:gd name="T34" fmla="*/ 8 w 24"/>
                  <a:gd name="T35" fmla="*/ 54 h 60"/>
                  <a:gd name="T36" fmla="*/ 8 w 24"/>
                  <a:gd name="T37" fmla="*/ 50 h 60"/>
                  <a:gd name="T38" fmla="*/ 8 w 24"/>
                  <a:gd name="T39" fmla="*/ 16 h 60"/>
                  <a:gd name="T40" fmla="*/ 8 w 24"/>
                  <a:gd name="T41" fmla="*/ 12 h 60"/>
                  <a:gd name="T42" fmla="*/ 8 w 24"/>
                  <a:gd name="T43" fmla="*/ 10 h 60"/>
                  <a:gd name="T44" fmla="*/ 8 w 24"/>
                  <a:gd name="T45" fmla="*/ 8 h 60"/>
                  <a:gd name="T46" fmla="*/ 8 w 24"/>
                  <a:gd name="T47" fmla="*/ 8 h 60"/>
                  <a:gd name="T48" fmla="*/ 6 w 24"/>
                  <a:gd name="T49" fmla="*/ 6 h 60"/>
                  <a:gd name="T50" fmla="*/ 6 w 24"/>
                  <a:gd name="T51" fmla="*/ 6 h 60"/>
                  <a:gd name="T52" fmla="*/ 4 w 24"/>
                  <a:gd name="T53" fmla="*/ 6 h 60"/>
                  <a:gd name="T54" fmla="*/ 0 w 24"/>
                  <a:gd name="T55" fmla="*/ 8 h 60"/>
                  <a:gd name="T56" fmla="*/ 0 w 24"/>
                  <a:gd name="T57" fmla="*/ 6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"/>
                  <a:gd name="T88" fmla="*/ 0 h 60"/>
                  <a:gd name="T89" fmla="*/ 24 w 24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" h="60">
                    <a:moveTo>
                      <a:pt x="0" y="6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16" y="50"/>
                    </a:lnTo>
                    <a:lnTo>
                      <a:pt x="16" y="54"/>
                    </a:lnTo>
                    <a:lnTo>
                      <a:pt x="16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4" y="58"/>
                    </a:lnTo>
                    <a:lnTo>
                      <a:pt x="24" y="60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8" y="58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50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69" name="Rectangle 161"/>
              <p:cNvSpPr>
                <a:spLocks noChangeArrowheads="1"/>
              </p:cNvSpPr>
              <p:nvPr/>
            </p:nvSpPr>
            <p:spPr bwMode="auto">
              <a:xfrm>
                <a:off x="4200" y="266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0" name="Rectangle 162"/>
              <p:cNvSpPr>
                <a:spLocks noChangeArrowheads="1"/>
              </p:cNvSpPr>
              <p:nvPr/>
            </p:nvSpPr>
            <p:spPr bwMode="auto">
              <a:xfrm>
                <a:off x="1552" y="276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1" name="Freeform 163"/>
              <p:cNvSpPr>
                <a:spLocks/>
              </p:cNvSpPr>
              <p:nvPr/>
            </p:nvSpPr>
            <p:spPr bwMode="auto">
              <a:xfrm>
                <a:off x="1586" y="2786"/>
                <a:ext cx="34" cy="60"/>
              </a:xfrm>
              <a:custGeom>
                <a:avLst/>
                <a:gdLst>
                  <a:gd name="T0" fmla="*/ 14 w 34"/>
                  <a:gd name="T1" fmla="*/ 24 h 60"/>
                  <a:gd name="T2" fmla="*/ 14 w 34"/>
                  <a:gd name="T3" fmla="*/ 50 h 60"/>
                  <a:gd name="T4" fmla="*/ 14 w 34"/>
                  <a:gd name="T5" fmla="*/ 54 h 60"/>
                  <a:gd name="T6" fmla="*/ 16 w 34"/>
                  <a:gd name="T7" fmla="*/ 58 h 60"/>
                  <a:gd name="T8" fmla="*/ 18 w 34"/>
                  <a:gd name="T9" fmla="*/ 58 h 60"/>
                  <a:gd name="T10" fmla="*/ 20 w 34"/>
                  <a:gd name="T11" fmla="*/ 60 h 60"/>
                  <a:gd name="T12" fmla="*/ 24 w 34"/>
                  <a:gd name="T13" fmla="*/ 60 h 60"/>
                  <a:gd name="T14" fmla="*/ 24 w 34"/>
                  <a:gd name="T15" fmla="*/ 60 h 60"/>
                  <a:gd name="T16" fmla="*/ 0 w 34"/>
                  <a:gd name="T17" fmla="*/ 60 h 60"/>
                  <a:gd name="T18" fmla="*/ 0 w 34"/>
                  <a:gd name="T19" fmla="*/ 60 h 60"/>
                  <a:gd name="T20" fmla="*/ 2 w 34"/>
                  <a:gd name="T21" fmla="*/ 60 h 60"/>
                  <a:gd name="T22" fmla="*/ 4 w 34"/>
                  <a:gd name="T23" fmla="*/ 60 h 60"/>
                  <a:gd name="T24" fmla="*/ 4 w 34"/>
                  <a:gd name="T25" fmla="*/ 58 h 60"/>
                  <a:gd name="T26" fmla="*/ 6 w 34"/>
                  <a:gd name="T27" fmla="*/ 58 h 60"/>
                  <a:gd name="T28" fmla="*/ 6 w 34"/>
                  <a:gd name="T29" fmla="*/ 56 h 60"/>
                  <a:gd name="T30" fmla="*/ 6 w 34"/>
                  <a:gd name="T31" fmla="*/ 54 h 60"/>
                  <a:gd name="T32" fmla="*/ 8 w 34"/>
                  <a:gd name="T33" fmla="*/ 50 h 60"/>
                  <a:gd name="T34" fmla="*/ 8 w 34"/>
                  <a:gd name="T35" fmla="*/ 24 h 60"/>
                  <a:gd name="T36" fmla="*/ 0 w 34"/>
                  <a:gd name="T37" fmla="*/ 24 h 60"/>
                  <a:gd name="T38" fmla="*/ 0 w 34"/>
                  <a:gd name="T39" fmla="*/ 22 h 60"/>
                  <a:gd name="T40" fmla="*/ 8 w 34"/>
                  <a:gd name="T41" fmla="*/ 22 h 60"/>
                  <a:gd name="T42" fmla="*/ 8 w 34"/>
                  <a:gd name="T43" fmla="*/ 18 h 60"/>
                  <a:gd name="T44" fmla="*/ 8 w 34"/>
                  <a:gd name="T45" fmla="*/ 12 h 60"/>
                  <a:gd name="T46" fmla="*/ 8 w 34"/>
                  <a:gd name="T47" fmla="*/ 8 h 60"/>
                  <a:gd name="T48" fmla="*/ 12 w 34"/>
                  <a:gd name="T49" fmla="*/ 4 h 60"/>
                  <a:gd name="T50" fmla="*/ 14 w 34"/>
                  <a:gd name="T51" fmla="*/ 2 h 60"/>
                  <a:gd name="T52" fmla="*/ 18 w 34"/>
                  <a:gd name="T53" fmla="*/ 0 h 60"/>
                  <a:gd name="T54" fmla="*/ 24 w 34"/>
                  <a:gd name="T55" fmla="*/ 0 h 60"/>
                  <a:gd name="T56" fmla="*/ 28 w 34"/>
                  <a:gd name="T57" fmla="*/ 0 h 60"/>
                  <a:gd name="T58" fmla="*/ 32 w 34"/>
                  <a:gd name="T59" fmla="*/ 2 h 60"/>
                  <a:gd name="T60" fmla="*/ 34 w 34"/>
                  <a:gd name="T61" fmla="*/ 4 h 60"/>
                  <a:gd name="T62" fmla="*/ 34 w 34"/>
                  <a:gd name="T63" fmla="*/ 6 h 60"/>
                  <a:gd name="T64" fmla="*/ 34 w 34"/>
                  <a:gd name="T65" fmla="*/ 8 h 60"/>
                  <a:gd name="T66" fmla="*/ 34 w 34"/>
                  <a:gd name="T67" fmla="*/ 8 h 60"/>
                  <a:gd name="T68" fmla="*/ 32 w 34"/>
                  <a:gd name="T69" fmla="*/ 10 h 60"/>
                  <a:gd name="T70" fmla="*/ 30 w 34"/>
                  <a:gd name="T71" fmla="*/ 10 h 60"/>
                  <a:gd name="T72" fmla="*/ 30 w 34"/>
                  <a:gd name="T73" fmla="*/ 10 h 60"/>
                  <a:gd name="T74" fmla="*/ 28 w 34"/>
                  <a:gd name="T75" fmla="*/ 10 h 60"/>
                  <a:gd name="T76" fmla="*/ 28 w 34"/>
                  <a:gd name="T77" fmla="*/ 8 h 60"/>
                  <a:gd name="T78" fmla="*/ 26 w 34"/>
                  <a:gd name="T79" fmla="*/ 6 h 60"/>
                  <a:gd name="T80" fmla="*/ 24 w 34"/>
                  <a:gd name="T81" fmla="*/ 4 h 60"/>
                  <a:gd name="T82" fmla="*/ 24 w 34"/>
                  <a:gd name="T83" fmla="*/ 2 h 60"/>
                  <a:gd name="T84" fmla="*/ 22 w 34"/>
                  <a:gd name="T85" fmla="*/ 2 h 60"/>
                  <a:gd name="T86" fmla="*/ 20 w 34"/>
                  <a:gd name="T87" fmla="*/ 2 h 60"/>
                  <a:gd name="T88" fmla="*/ 18 w 34"/>
                  <a:gd name="T89" fmla="*/ 2 h 60"/>
                  <a:gd name="T90" fmla="*/ 16 w 34"/>
                  <a:gd name="T91" fmla="*/ 2 h 60"/>
                  <a:gd name="T92" fmla="*/ 16 w 34"/>
                  <a:gd name="T93" fmla="*/ 4 h 60"/>
                  <a:gd name="T94" fmla="*/ 14 w 34"/>
                  <a:gd name="T95" fmla="*/ 6 h 60"/>
                  <a:gd name="T96" fmla="*/ 14 w 34"/>
                  <a:gd name="T97" fmla="*/ 10 h 60"/>
                  <a:gd name="T98" fmla="*/ 14 w 34"/>
                  <a:gd name="T99" fmla="*/ 18 h 60"/>
                  <a:gd name="T100" fmla="*/ 14 w 34"/>
                  <a:gd name="T101" fmla="*/ 22 h 60"/>
                  <a:gd name="T102" fmla="*/ 24 w 34"/>
                  <a:gd name="T103" fmla="*/ 22 h 60"/>
                  <a:gd name="T104" fmla="*/ 24 w 34"/>
                  <a:gd name="T105" fmla="*/ 24 h 60"/>
                  <a:gd name="T106" fmla="*/ 14 w 34"/>
                  <a:gd name="T107" fmla="*/ 24 h 6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4"/>
                  <a:gd name="T163" fmla="*/ 0 h 60"/>
                  <a:gd name="T164" fmla="*/ 34 w 34"/>
                  <a:gd name="T165" fmla="*/ 60 h 6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4" h="60">
                    <a:moveTo>
                      <a:pt x="14" y="24"/>
                    </a:moveTo>
                    <a:lnTo>
                      <a:pt x="14" y="50"/>
                    </a:lnTo>
                    <a:lnTo>
                      <a:pt x="14" y="54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0" y="60"/>
                    </a:lnTo>
                    <a:lnTo>
                      <a:pt x="24" y="60"/>
                    </a:lnTo>
                    <a:lnTo>
                      <a:pt x="0" y="60"/>
                    </a:lnTo>
                    <a:lnTo>
                      <a:pt x="2" y="60"/>
                    </a:lnTo>
                    <a:lnTo>
                      <a:pt x="4" y="60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6" y="54"/>
                    </a:lnTo>
                    <a:lnTo>
                      <a:pt x="8" y="50"/>
                    </a:lnTo>
                    <a:lnTo>
                      <a:pt x="8" y="24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8" y="22"/>
                    </a:lnTo>
                    <a:lnTo>
                      <a:pt x="8" y="18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2" y="2"/>
                    </a:lnTo>
                    <a:lnTo>
                      <a:pt x="34" y="4"/>
                    </a:lnTo>
                    <a:lnTo>
                      <a:pt x="34" y="6"/>
                    </a:lnTo>
                    <a:lnTo>
                      <a:pt x="34" y="8"/>
                    </a:lnTo>
                    <a:lnTo>
                      <a:pt x="32" y="10"/>
                    </a:lnTo>
                    <a:lnTo>
                      <a:pt x="30" y="10"/>
                    </a:lnTo>
                    <a:lnTo>
                      <a:pt x="28" y="10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4" y="10"/>
                    </a:lnTo>
                    <a:lnTo>
                      <a:pt x="14" y="18"/>
                    </a:lnTo>
                    <a:lnTo>
                      <a:pt x="14" y="22"/>
                    </a:lnTo>
                    <a:lnTo>
                      <a:pt x="24" y="22"/>
                    </a:lnTo>
                    <a:lnTo>
                      <a:pt x="24" y="24"/>
                    </a:lnTo>
                    <a:lnTo>
                      <a:pt x="14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72" name="Freeform 164"/>
              <p:cNvSpPr>
                <a:spLocks noEditPoints="1"/>
              </p:cNvSpPr>
              <p:nvPr/>
            </p:nvSpPr>
            <p:spPr bwMode="auto">
              <a:xfrm>
                <a:off x="1614" y="2806"/>
                <a:ext cx="38" cy="42"/>
              </a:xfrm>
              <a:custGeom>
                <a:avLst/>
                <a:gdLst>
                  <a:gd name="T0" fmla="*/ 18 w 38"/>
                  <a:gd name="T1" fmla="*/ 0 h 42"/>
                  <a:gd name="T2" fmla="*/ 24 w 38"/>
                  <a:gd name="T3" fmla="*/ 0 h 42"/>
                  <a:gd name="T4" fmla="*/ 30 w 38"/>
                  <a:gd name="T5" fmla="*/ 4 h 42"/>
                  <a:gd name="T6" fmla="*/ 32 w 38"/>
                  <a:gd name="T7" fmla="*/ 6 h 42"/>
                  <a:gd name="T8" fmla="*/ 36 w 38"/>
                  <a:gd name="T9" fmla="*/ 12 h 42"/>
                  <a:gd name="T10" fmla="*/ 38 w 38"/>
                  <a:gd name="T11" fmla="*/ 20 h 42"/>
                  <a:gd name="T12" fmla="*/ 36 w 38"/>
                  <a:gd name="T13" fmla="*/ 26 h 42"/>
                  <a:gd name="T14" fmla="*/ 34 w 38"/>
                  <a:gd name="T15" fmla="*/ 30 h 42"/>
                  <a:gd name="T16" fmla="*/ 32 w 38"/>
                  <a:gd name="T17" fmla="*/ 36 h 42"/>
                  <a:gd name="T18" fmla="*/ 28 w 38"/>
                  <a:gd name="T19" fmla="*/ 38 h 42"/>
                  <a:gd name="T20" fmla="*/ 24 w 38"/>
                  <a:gd name="T21" fmla="*/ 40 h 42"/>
                  <a:gd name="T22" fmla="*/ 18 w 38"/>
                  <a:gd name="T23" fmla="*/ 42 h 42"/>
                  <a:gd name="T24" fmla="*/ 12 w 38"/>
                  <a:gd name="T25" fmla="*/ 40 h 42"/>
                  <a:gd name="T26" fmla="*/ 8 w 38"/>
                  <a:gd name="T27" fmla="*/ 38 h 42"/>
                  <a:gd name="T28" fmla="*/ 4 w 38"/>
                  <a:gd name="T29" fmla="*/ 34 h 42"/>
                  <a:gd name="T30" fmla="*/ 2 w 38"/>
                  <a:gd name="T31" fmla="*/ 28 h 42"/>
                  <a:gd name="T32" fmla="*/ 0 w 38"/>
                  <a:gd name="T33" fmla="*/ 20 h 42"/>
                  <a:gd name="T34" fmla="*/ 0 w 38"/>
                  <a:gd name="T35" fmla="*/ 16 h 42"/>
                  <a:gd name="T36" fmla="*/ 2 w 38"/>
                  <a:gd name="T37" fmla="*/ 10 h 42"/>
                  <a:gd name="T38" fmla="*/ 6 w 38"/>
                  <a:gd name="T39" fmla="*/ 6 h 42"/>
                  <a:gd name="T40" fmla="*/ 10 w 38"/>
                  <a:gd name="T41" fmla="*/ 2 h 42"/>
                  <a:gd name="T42" fmla="*/ 14 w 38"/>
                  <a:gd name="T43" fmla="*/ 0 h 42"/>
                  <a:gd name="T44" fmla="*/ 18 w 38"/>
                  <a:gd name="T45" fmla="*/ 0 h 42"/>
                  <a:gd name="T46" fmla="*/ 18 w 38"/>
                  <a:gd name="T47" fmla="*/ 2 h 42"/>
                  <a:gd name="T48" fmla="*/ 16 w 38"/>
                  <a:gd name="T49" fmla="*/ 4 h 42"/>
                  <a:gd name="T50" fmla="*/ 12 w 38"/>
                  <a:gd name="T51" fmla="*/ 4 h 42"/>
                  <a:gd name="T52" fmla="*/ 10 w 38"/>
                  <a:gd name="T53" fmla="*/ 6 h 42"/>
                  <a:gd name="T54" fmla="*/ 8 w 38"/>
                  <a:gd name="T55" fmla="*/ 8 h 42"/>
                  <a:gd name="T56" fmla="*/ 8 w 38"/>
                  <a:gd name="T57" fmla="*/ 12 h 42"/>
                  <a:gd name="T58" fmla="*/ 8 w 38"/>
                  <a:gd name="T59" fmla="*/ 18 h 42"/>
                  <a:gd name="T60" fmla="*/ 8 w 38"/>
                  <a:gd name="T61" fmla="*/ 26 h 42"/>
                  <a:gd name="T62" fmla="*/ 10 w 38"/>
                  <a:gd name="T63" fmla="*/ 32 h 42"/>
                  <a:gd name="T64" fmla="*/ 14 w 38"/>
                  <a:gd name="T65" fmla="*/ 36 h 42"/>
                  <a:gd name="T66" fmla="*/ 16 w 38"/>
                  <a:gd name="T67" fmla="*/ 38 h 42"/>
                  <a:gd name="T68" fmla="*/ 20 w 38"/>
                  <a:gd name="T69" fmla="*/ 38 h 42"/>
                  <a:gd name="T70" fmla="*/ 24 w 38"/>
                  <a:gd name="T71" fmla="*/ 38 h 42"/>
                  <a:gd name="T72" fmla="*/ 28 w 38"/>
                  <a:gd name="T73" fmla="*/ 36 h 42"/>
                  <a:gd name="T74" fmla="*/ 30 w 38"/>
                  <a:gd name="T75" fmla="*/ 30 h 42"/>
                  <a:gd name="T76" fmla="*/ 30 w 38"/>
                  <a:gd name="T77" fmla="*/ 24 h 42"/>
                  <a:gd name="T78" fmla="*/ 30 w 38"/>
                  <a:gd name="T79" fmla="*/ 16 h 42"/>
                  <a:gd name="T80" fmla="*/ 28 w 38"/>
                  <a:gd name="T81" fmla="*/ 12 h 42"/>
                  <a:gd name="T82" fmla="*/ 26 w 38"/>
                  <a:gd name="T83" fmla="*/ 6 h 42"/>
                  <a:gd name="T84" fmla="*/ 22 w 38"/>
                  <a:gd name="T85" fmla="*/ 4 h 42"/>
                  <a:gd name="T86" fmla="*/ 18 w 38"/>
                  <a:gd name="T87" fmla="*/ 2 h 4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"/>
                  <a:gd name="T133" fmla="*/ 0 h 42"/>
                  <a:gd name="T134" fmla="*/ 38 w 38"/>
                  <a:gd name="T135" fmla="*/ 42 h 4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" h="42">
                    <a:moveTo>
                      <a:pt x="18" y="0"/>
                    </a:moveTo>
                    <a:lnTo>
                      <a:pt x="24" y="0"/>
                    </a:lnTo>
                    <a:lnTo>
                      <a:pt x="30" y="4"/>
                    </a:lnTo>
                    <a:lnTo>
                      <a:pt x="32" y="6"/>
                    </a:lnTo>
                    <a:lnTo>
                      <a:pt x="36" y="12"/>
                    </a:lnTo>
                    <a:lnTo>
                      <a:pt x="38" y="20"/>
                    </a:lnTo>
                    <a:lnTo>
                      <a:pt x="36" y="26"/>
                    </a:lnTo>
                    <a:lnTo>
                      <a:pt x="34" y="30"/>
                    </a:lnTo>
                    <a:lnTo>
                      <a:pt x="32" y="36"/>
                    </a:lnTo>
                    <a:lnTo>
                      <a:pt x="28" y="38"/>
                    </a:lnTo>
                    <a:lnTo>
                      <a:pt x="24" y="40"/>
                    </a:lnTo>
                    <a:lnTo>
                      <a:pt x="18" y="42"/>
                    </a:lnTo>
                    <a:lnTo>
                      <a:pt x="12" y="40"/>
                    </a:lnTo>
                    <a:lnTo>
                      <a:pt x="8" y="38"/>
                    </a:lnTo>
                    <a:lnTo>
                      <a:pt x="4" y="34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0"/>
                    </a:lnTo>
                    <a:close/>
                    <a:moveTo>
                      <a:pt x="18" y="2"/>
                    </a:moveTo>
                    <a:lnTo>
                      <a:pt x="16" y="4"/>
                    </a:lnTo>
                    <a:lnTo>
                      <a:pt x="12" y="4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8" y="12"/>
                    </a:lnTo>
                    <a:lnTo>
                      <a:pt x="8" y="18"/>
                    </a:lnTo>
                    <a:lnTo>
                      <a:pt x="8" y="26"/>
                    </a:lnTo>
                    <a:lnTo>
                      <a:pt x="10" y="32"/>
                    </a:lnTo>
                    <a:lnTo>
                      <a:pt x="14" y="36"/>
                    </a:lnTo>
                    <a:lnTo>
                      <a:pt x="16" y="38"/>
                    </a:lnTo>
                    <a:lnTo>
                      <a:pt x="20" y="38"/>
                    </a:lnTo>
                    <a:lnTo>
                      <a:pt x="24" y="38"/>
                    </a:lnTo>
                    <a:lnTo>
                      <a:pt x="28" y="36"/>
                    </a:lnTo>
                    <a:lnTo>
                      <a:pt x="30" y="30"/>
                    </a:lnTo>
                    <a:lnTo>
                      <a:pt x="30" y="24"/>
                    </a:lnTo>
                    <a:lnTo>
                      <a:pt x="30" y="16"/>
                    </a:lnTo>
                    <a:lnTo>
                      <a:pt x="28" y="12"/>
                    </a:lnTo>
                    <a:lnTo>
                      <a:pt x="26" y="6"/>
                    </a:lnTo>
                    <a:lnTo>
                      <a:pt x="22" y="4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73" name="Freeform 165"/>
              <p:cNvSpPr>
                <a:spLocks noEditPoints="1"/>
              </p:cNvSpPr>
              <p:nvPr/>
            </p:nvSpPr>
            <p:spPr bwMode="auto">
              <a:xfrm>
                <a:off x="1658" y="2806"/>
                <a:ext cx="38" cy="42"/>
              </a:xfrm>
              <a:custGeom>
                <a:avLst/>
                <a:gdLst>
                  <a:gd name="T0" fmla="*/ 18 w 38"/>
                  <a:gd name="T1" fmla="*/ 0 h 42"/>
                  <a:gd name="T2" fmla="*/ 24 w 38"/>
                  <a:gd name="T3" fmla="*/ 0 h 42"/>
                  <a:gd name="T4" fmla="*/ 28 w 38"/>
                  <a:gd name="T5" fmla="*/ 4 h 42"/>
                  <a:gd name="T6" fmla="*/ 32 w 38"/>
                  <a:gd name="T7" fmla="*/ 6 h 42"/>
                  <a:gd name="T8" fmla="*/ 36 w 38"/>
                  <a:gd name="T9" fmla="*/ 12 h 42"/>
                  <a:gd name="T10" fmla="*/ 38 w 38"/>
                  <a:gd name="T11" fmla="*/ 20 h 42"/>
                  <a:gd name="T12" fmla="*/ 36 w 38"/>
                  <a:gd name="T13" fmla="*/ 26 h 42"/>
                  <a:gd name="T14" fmla="*/ 34 w 38"/>
                  <a:gd name="T15" fmla="*/ 30 h 42"/>
                  <a:gd name="T16" fmla="*/ 32 w 38"/>
                  <a:gd name="T17" fmla="*/ 36 h 42"/>
                  <a:gd name="T18" fmla="*/ 28 w 38"/>
                  <a:gd name="T19" fmla="*/ 38 h 42"/>
                  <a:gd name="T20" fmla="*/ 24 w 38"/>
                  <a:gd name="T21" fmla="*/ 40 h 42"/>
                  <a:gd name="T22" fmla="*/ 18 w 38"/>
                  <a:gd name="T23" fmla="*/ 42 h 42"/>
                  <a:gd name="T24" fmla="*/ 12 w 38"/>
                  <a:gd name="T25" fmla="*/ 40 h 42"/>
                  <a:gd name="T26" fmla="*/ 8 w 38"/>
                  <a:gd name="T27" fmla="*/ 38 h 42"/>
                  <a:gd name="T28" fmla="*/ 4 w 38"/>
                  <a:gd name="T29" fmla="*/ 34 h 42"/>
                  <a:gd name="T30" fmla="*/ 0 w 38"/>
                  <a:gd name="T31" fmla="*/ 28 h 42"/>
                  <a:gd name="T32" fmla="*/ 0 w 38"/>
                  <a:gd name="T33" fmla="*/ 20 h 42"/>
                  <a:gd name="T34" fmla="*/ 0 w 38"/>
                  <a:gd name="T35" fmla="*/ 16 h 42"/>
                  <a:gd name="T36" fmla="*/ 2 w 38"/>
                  <a:gd name="T37" fmla="*/ 10 h 42"/>
                  <a:gd name="T38" fmla="*/ 6 w 38"/>
                  <a:gd name="T39" fmla="*/ 6 h 42"/>
                  <a:gd name="T40" fmla="*/ 10 w 38"/>
                  <a:gd name="T41" fmla="*/ 2 h 42"/>
                  <a:gd name="T42" fmla="*/ 14 w 38"/>
                  <a:gd name="T43" fmla="*/ 0 h 42"/>
                  <a:gd name="T44" fmla="*/ 18 w 38"/>
                  <a:gd name="T45" fmla="*/ 0 h 42"/>
                  <a:gd name="T46" fmla="*/ 18 w 38"/>
                  <a:gd name="T47" fmla="*/ 2 h 42"/>
                  <a:gd name="T48" fmla="*/ 14 w 38"/>
                  <a:gd name="T49" fmla="*/ 4 h 42"/>
                  <a:gd name="T50" fmla="*/ 12 w 38"/>
                  <a:gd name="T51" fmla="*/ 4 h 42"/>
                  <a:gd name="T52" fmla="*/ 10 w 38"/>
                  <a:gd name="T53" fmla="*/ 6 h 42"/>
                  <a:gd name="T54" fmla="*/ 8 w 38"/>
                  <a:gd name="T55" fmla="*/ 8 h 42"/>
                  <a:gd name="T56" fmla="*/ 8 w 38"/>
                  <a:gd name="T57" fmla="*/ 12 h 42"/>
                  <a:gd name="T58" fmla="*/ 8 w 38"/>
                  <a:gd name="T59" fmla="*/ 18 h 42"/>
                  <a:gd name="T60" fmla="*/ 8 w 38"/>
                  <a:gd name="T61" fmla="*/ 26 h 42"/>
                  <a:gd name="T62" fmla="*/ 10 w 38"/>
                  <a:gd name="T63" fmla="*/ 32 h 42"/>
                  <a:gd name="T64" fmla="*/ 14 w 38"/>
                  <a:gd name="T65" fmla="*/ 36 h 42"/>
                  <a:gd name="T66" fmla="*/ 16 w 38"/>
                  <a:gd name="T67" fmla="*/ 38 h 42"/>
                  <a:gd name="T68" fmla="*/ 20 w 38"/>
                  <a:gd name="T69" fmla="*/ 38 h 42"/>
                  <a:gd name="T70" fmla="*/ 24 w 38"/>
                  <a:gd name="T71" fmla="*/ 38 h 42"/>
                  <a:gd name="T72" fmla="*/ 28 w 38"/>
                  <a:gd name="T73" fmla="*/ 36 h 42"/>
                  <a:gd name="T74" fmla="*/ 30 w 38"/>
                  <a:gd name="T75" fmla="*/ 30 h 42"/>
                  <a:gd name="T76" fmla="*/ 30 w 38"/>
                  <a:gd name="T77" fmla="*/ 24 h 42"/>
                  <a:gd name="T78" fmla="*/ 30 w 38"/>
                  <a:gd name="T79" fmla="*/ 16 h 42"/>
                  <a:gd name="T80" fmla="*/ 28 w 38"/>
                  <a:gd name="T81" fmla="*/ 12 h 42"/>
                  <a:gd name="T82" fmla="*/ 26 w 38"/>
                  <a:gd name="T83" fmla="*/ 6 h 42"/>
                  <a:gd name="T84" fmla="*/ 22 w 38"/>
                  <a:gd name="T85" fmla="*/ 4 h 42"/>
                  <a:gd name="T86" fmla="*/ 18 w 38"/>
                  <a:gd name="T87" fmla="*/ 2 h 4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"/>
                  <a:gd name="T133" fmla="*/ 0 h 42"/>
                  <a:gd name="T134" fmla="*/ 38 w 38"/>
                  <a:gd name="T135" fmla="*/ 42 h 4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" h="42">
                    <a:moveTo>
                      <a:pt x="18" y="0"/>
                    </a:moveTo>
                    <a:lnTo>
                      <a:pt x="24" y="0"/>
                    </a:lnTo>
                    <a:lnTo>
                      <a:pt x="28" y="4"/>
                    </a:lnTo>
                    <a:lnTo>
                      <a:pt x="32" y="6"/>
                    </a:lnTo>
                    <a:lnTo>
                      <a:pt x="36" y="12"/>
                    </a:lnTo>
                    <a:lnTo>
                      <a:pt x="38" y="20"/>
                    </a:lnTo>
                    <a:lnTo>
                      <a:pt x="36" y="26"/>
                    </a:lnTo>
                    <a:lnTo>
                      <a:pt x="34" y="30"/>
                    </a:lnTo>
                    <a:lnTo>
                      <a:pt x="32" y="36"/>
                    </a:lnTo>
                    <a:lnTo>
                      <a:pt x="28" y="38"/>
                    </a:lnTo>
                    <a:lnTo>
                      <a:pt x="24" y="40"/>
                    </a:lnTo>
                    <a:lnTo>
                      <a:pt x="18" y="42"/>
                    </a:lnTo>
                    <a:lnTo>
                      <a:pt x="12" y="40"/>
                    </a:lnTo>
                    <a:lnTo>
                      <a:pt x="8" y="38"/>
                    </a:lnTo>
                    <a:lnTo>
                      <a:pt x="4" y="34"/>
                    </a:lnTo>
                    <a:lnTo>
                      <a:pt x="0" y="28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0"/>
                    </a:lnTo>
                    <a:close/>
                    <a:moveTo>
                      <a:pt x="18" y="2"/>
                    </a:moveTo>
                    <a:lnTo>
                      <a:pt x="14" y="4"/>
                    </a:lnTo>
                    <a:lnTo>
                      <a:pt x="12" y="4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8" y="12"/>
                    </a:lnTo>
                    <a:lnTo>
                      <a:pt x="8" y="18"/>
                    </a:lnTo>
                    <a:lnTo>
                      <a:pt x="8" y="26"/>
                    </a:lnTo>
                    <a:lnTo>
                      <a:pt x="10" y="32"/>
                    </a:lnTo>
                    <a:lnTo>
                      <a:pt x="14" y="36"/>
                    </a:lnTo>
                    <a:lnTo>
                      <a:pt x="16" y="38"/>
                    </a:lnTo>
                    <a:lnTo>
                      <a:pt x="20" y="38"/>
                    </a:lnTo>
                    <a:lnTo>
                      <a:pt x="24" y="38"/>
                    </a:lnTo>
                    <a:lnTo>
                      <a:pt x="28" y="36"/>
                    </a:lnTo>
                    <a:lnTo>
                      <a:pt x="30" y="30"/>
                    </a:lnTo>
                    <a:lnTo>
                      <a:pt x="30" y="24"/>
                    </a:lnTo>
                    <a:lnTo>
                      <a:pt x="30" y="16"/>
                    </a:lnTo>
                    <a:lnTo>
                      <a:pt x="28" y="12"/>
                    </a:lnTo>
                    <a:lnTo>
                      <a:pt x="26" y="6"/>
                    </a:lnTo>
                    <a:lnTo>
                      <a:pt x="22" y="4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74" name="Freeform 166"/>
              <p:cNvSpPr>
                <a:spLocks noEditPoints="1"/>
              </p:cNvSpPr>
              <p:nvPr/>
            </p:nvSpPr>
            <p:spPr bwMode="auto">
              <a:xfrm>
                <a:off x="1702" y="2786"/>
                <a:ext cx="40" cy="62"/>
              </a:xfrm>
              <a:custGeom>
                <a:avLst/>
                <a:gdLst>
                  <a:gd name="T0" fmla="*/ 28 w 40"/>
                  <a:gd name="T1" fmla="*/ 54 h 62"/>
                  <a:gd name="T2" fmla="*/ 24 w 40"/>
                  <a:gd name="T3" fmla="*/ 58 h 62"/>
                  <a:gd name="T4" fmla="*/ 22 w 40"/>
                  <a:gd name="T5" fmla="*/ 60 h 62"/>
                  <a:gd name="T6" fmla="*/ 18 w 40"/>
                  <a:gd name="T7" fmla="*/ 60 h 62"/>
                  <a:gd name="T8" fmla="*/ 16 w 40"/>
                  <a:gd name="T9" fmla="*/ 62 h 62"/>
                  <a:gd name="T10" fmla="*/ 10 w 40"/>
                  <a:gd name="T11" fmla="*/ 60 h 62"/>
                  <a:gd name="T12" fmla="*/ 4 w 40"/>
                  <a:gd name="T13" fmla="*/ 56 h 62"/>
                  <a:gd name="T14" fmla="*/ 0 w 40"/>
                  <a:gd name="T15" fmla="*/ 50 h 62"/>
                  <a:gd name="T16" fmla="*/ 0 w 40"/>
                  <a:gd name="T17" fmla="*/ 42 h 62"/>
                  <a:gd name="T18" fmla="*/ 0 w 40"/>
                  <a:gd name="T19" fmla="*/ 34 h 62"/>
                  <a:gd name="T20" fmla="*/ 4 w 40"/>
                  <a:gd name="T21" fmla="*/ 26 h 62"/>
                  <a:gd name="T22" fmla="*/ 8 w 40"/>
                  <a:gd name="T23" fmla="*/ 24 h 62"/>
                  <a:gd name="T24" fmla="*/ 14 w 40"/>
                  <a:gd name="T25" fmla="*/ 20 h 62"/>
                  <a:gd name="T26" fmla="*/ 18 w 40"/>
                  <a:gd name="T27" fmla="*/ 20 h 62"/>
                  <a:gd name="T28" fmla="*/ 24 w 40"/>
                  <a:gd name="T29" fmla="*/ 22 h 62"/>
                  <a:gd name="T30" fmla="*/ 28 w 40"/>
                  <a:gd name="T31" fmla="*/ 24 h 62"/>
                  <a:gd name="T32" fmla="*/ 28 w 40"/>
                  <a:gd name="T33" fmla="*/ 16 h 62"/>
                  <a:gd name="T34" fmla="*/ 26 w 40"/>
                  <a:gd name="T35" fmla="*/ 10 h 62"/>
                  <a:gd name="T36" fmla="*/ 26 w 40"/>
                  <a:gd name="T37" fmla="*/ 6 h 62"/>
                  <a:gd name="T38" fmla="*/ 26 w 40"/>
                  <a:gd name="T39" fmla="*/ 6 h 62"/>
                  <a:gd name="T40" fmla="*/ 26 w 40"/>
                  <a:gd name="T41" fmla="*/ 4 h 62"/>
                  <a:gd name="T42" fmla="*/ 26 w 40"/>
                  <a:gd name="T43" fmla="*/ 4 h 62"/>
                  <a:gd name="T44" fmla="*/ 24 w 40"/>
                  <a:gd name="T45" fmla="*/ 4 h 62"/>
                  <a:gd name="T46" fmla="*/ 24 w 40"/>
                  <a:gd name="T47" fmla="*/ 4 h 62"/>
                  <a:gd name="T48" fmla="*/ 22 w 40"/>
                  <a:gd name="T49" fmla="*/ 4 h 62"/>
                  <a:gd name="T50" fmla="*/ 22 w 40"/>
                  <a:gd name="T51" fmla="*/ 4 h 62"/>
                  <a:gd name="T52" fmla="*/ 32 w 40"/>
                  <a:gd name="T53" fmla="*/ 0 h 62"/>
                  <a:gd name="T54" fmla="*/ 34 w 40"/>
                  <a:gd name="T55" fmla="*/ 0 h 62"/>
                  <a:gd name="T56" fmla="*/ 34 w 40"/>
                  <a:gd name="T57" fmla="*/ 44 h 62"/>
                  <a:gd name="T58" fmla="*/ 34 w 40"/>
                  <a:gd name="T59" fmla="*/ 50 h 62"/>
                  <a:gd name="T60" fmla="*/ 34 w 40"/>
                  <a:gd name="T61" fmla="*/ 54 h 62"/>
                  <a:gd name="T62" fmla="*/ 34 w 40"/>
                  <a:gd name="T63" fmla="*/ 54 h 62"/>
                  <a:gd name="T64" fmla="*/ 36 w 40"/>
                  <a:gd name="T65" fmla="*/ 56 h 62"/>
                  <a:gd name="T66" fmla="*/ 36 w 40"/>
                  <a:gd name="T67" fmla="*/ 56 h 62"/>
                  <a:gd name="T68" fmla="*/ 36 w 40"/>
                  <a:gd name="T69" fmla="*/ 56 h 62"/>
                  <a:gd name="T70" fmla="*/ 38 w 40"/>
                  <a:gd name="T71" fmla="*/ 56 h 62"/>
                  <a:gd name="T72" fmla="*/ 40 w 40"/>
                  <a:gd name="T73" fmla="*/ 56 h 62"/>
                  <a:gd name="T74" fmla="*/ 40 w 40"/>
                  <a:gd name="T75" fmla="*/ 56 h 62"/>
                  <a:gd name="T76" fmla="*/ 28 w 40"/>
                  <a:gd name="T77" fmla="*/ 62 h 62"/>
                  <a:gd name="T78" fmla="*/ 28 w 40"/>
                  <a:gd name="T79" fmla="*/ 62 h 62"/>
                  <a:gd name="T80" fmla="*/ 28 w 40"/>
                  <a:gd name="T81" fmla="*/ 54 h 62"/>
                  <a:gd name="T82" fmla="*/ 28 w 40"/>
                  <a:gd name="T83" fmla="*/ 52 h 62"/>
                  <a:gd name="T84" fmla="*/ 28 w 40"/>
                  <a:gd name="T85" fmla="*/ 34 h 62"/>
                  <a:gd name="T86" fmla="*/ 26 w 40"/>
                  <a:gd name="T87" fmla="*/ 30 h 62"/>
                  <a:gd name="T88" fmla="*/ 26 w 40"/>
                  <a:gd name="T89" fmla="*/ 28 h 62"/>
                  <a:gd name="T90" fmla="*/ 24 w 40"/>
                  <a:gd name="T91" fmla="*/ 26 h 62"/>
                  <a:gd name="T92" fmla="*/ 22 w 40"/>
                  <a:gd name="T93" fmla="*/ 24 h 62"/>
                  <a:gd name="T94" fmla="*/ 20 w 40"/>
                  <a:gd name="T95" fmla="*/ 24 h 62"/>
                  <a:gd name="T96" fmla="*/ 18 w 40"/>
                  <a:gd name="T97" fmla="*/ 22 h 62"/>
                  <a:gd name="T98" fmla="*/ 14 w 40"/>
                  <a:gd name="T99" fmla="*/ 24 h 62"/>
                  <a:gd name="T100" fmla="*/ 10 w 40"/>
                  <a:gd name="T101" fmla="*/ 26 h 62"/>
                  <a:gd name="T102" fmla="*/ 8 w 40"/>
                  <a:gd name="T103" fmla="*/ 32 h 62"/>
                  <a:gd name="T104" fmla="*/ 6 w 40"/>
                  <a:gd name="T105" fmla="*/ 38 h 62"/>
                  <a:gd name="T106" fmla="*/ 8 w 40"/>
                  <a:gd name="T107" fmla="*/ 46 h 62"/>
                  <a:gd name="T108" fmla="*/ 10 w 40"/>
                  <a:gd name="T109" fmla="*/ 52 h 62"/>
                  <a:gd name="T110" fmla="*/ 14 w 40"/>
                  <a:gd name="T111" fmla="*/ 54 h 62"/>
                  <a:gd name="T112" fmla="*/ 20 w 40"/>
                  <a:gd name="T113" fmla="*/ 56 h 62"/>
                  <a:gd name="T114" fmla="*/ 24 w 40"/>
                  <a:gd name="T115" fmla="*/ 54 h 62"/>
                  <a:gd name="T116" fmla="*/ 28 w 40"/>
                  <a:gd name="T117" fmla="*/ 52 h 6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0"/>
                  <a:gd name="T178" fmla="*/ 0 h 62"/>
                  <a:gd name="T179" fmla="*/ 40 w 40"/>
                  <a:gd name="T180" fmla="*/ 62 h 6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0" h="62">
                    <a:moveTo>
                      <a:pt x="28" y="54"/>
                    </a:moveTo>
                    <a:lnTo>
                      <a:pt x="24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6" y="62"/>
                    </a:lnTo>
                    <a:lnTo>
                      <a:pt x="10" y="60"/>
                    </a:lnTo>
                    <a:lnTo>
                      <a:pt x="4" y="56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4" y="26"/>
                    </a:lnTo>
                    <a:lnTo>
                      <a:pt x="8" y="24"/>
                    </a:lnTo>
                    <a:lnTo>
                      <a:pt x="14" y="20"/>
                    </a:lnTo>
                    <a:lnTo>
                      <a:pt x="18" y="20"/>
                    </a:lnTo>
                    <a:lnTo>
                      <a:pt x="24" y="22"/>
                    </a:lnTo>
                    <a:lnTo>
                      <a:pt x="28" y="24"/>
                    </a:lnTo>
                    <a:lnTo>
                      <a:pt x="28" y="16"/>
                    </a:lnTo>
                    <a:lnTo>
                      <a:pt x="26" y="10"/>
                    </a:lnTo>
                    <a:lnTo>
                      <a:pt x="26" y="6"/>
                    </a:lnTo>
                    <a:lnTo>
                      <a:pt x="26" y="4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4" y="44"/>
                    </a:lnTo>
                    <a:lnTo>
                      <a:pt x="34" y="50"/>
                    </a:lnTo>
                    <a:lnTo>
                      <a:pt x="34" y="54"/>
                    </a:lnTo>
                    <a:lnTo>
                      <a:pt x="36" y="56"/>
                    </a:lnTo>
                    <a:lnTo>
                      <a:pt x="38" y="56"/>
                    </a:lnTo>
                    <a:lnTo>
                      <a:pt x="40" y="56"/>
                    </a:lnTo>
                    <a:lnTo>
                      <a:pt x="28" y="62"/>
                    </a:lnTo>
                    <a:lnTo>
                      <a:pt x="28" y="54"/>
                    </a:lnTo>
                    <a:close/>
                    <a:moveTo>
                      <a:pt x="28" y="52"/>
                    </a:moveTo>
                    <a:lnTo>
                      <a:pt x="28" y="34"/>
                    </a:lnTo>
                    <a:lnTo>
                      <a:pt x="26" y="30"/>
                    </a:lnTo>
                    <a:lnTo>
                      <a:pt x="26" y="28"/>
                    </a:lnTo>
                    <a:lnTo>
                      <a:pt x="24" y="26"/>
                    </a:lnTo>
                    <a:lnTo>
                      <a:pt x="22" y="24"/>
                    </a:lnTo>
                    <a:lnTo>
                      <a:pt x="20" y="24"/>
                    </a:lnTo>
                    <a:lnTo>
                      <a:pt x="18" y="22"/>
                    </a:lnTo>
                    <a:lnTo>
                      <a:pt x="14" y="24"/>
                    </a:lnTo>
                    <a:lnTo>
                      <a:pt x="10" y="26"/>
                    </a:lnTo>
                    <a:lnTo>
                      <a:pt x="8" y="32"/>
                    </a:lnTo>
                    <a:lnTo>
                      <a:pt x="6" y="38"/>
                    </a:lnTo>
                    <a:lnTo>
                      <a:pt x="8" y="46"/>
                    </a:lnTo>
                    <a:lnTo>
                      <a:pt x="10" y="52"/>
                    </a:lnTo>
                    <a:lnTo>
                      <a:pt x="14" y="54"/>
                    </a:lnTo>
                    <a:lnTo>
                      <a:pt x="20" y="56"/>
                    </a:lnTo>
                    <a:lnTo>
                      <a:pt x="24" y="54"/>
                    </a:lnTo>
                    <a:lnTo>
                      <a:pt x="28" y="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75" name="Rectangle 167"/>
              <p:cNvSpPr>
                <a:spLocks noChangeArrowheads="1"/>
              </p:cNvSpPr>
              <p:nvPr/>
            </p:nvSpPr>
            <p:spPr bwMode="auto">
              <a:xfrm>
                <a:off x="1888" y="276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6" name="Rectangle 168"/>
              <p:cNvSpPr>
                <a:spLocks noChangeArrowheads="1"/>
              </p:cNvSpPr>
              <p:nvPr/>
            </p:nvSpPr>
            <p:spPr bwMode="auto">
              <a:xfrm>
                <a:off x="1904" y="276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7" name="Freeform 169"/>
              <p:cNvSpPr>
                <a:spLocks/>
              </p:cNvSpPr>
              <p:nvPr/>
            </p:nvSpPr>
            <p:spPr bwMode="auto">
              <a:xfrm>
                <a:off x="2054" y="2786"/>
                <a:ext cx="24" cy="60"/>
              </a:xfrm>
              <a:custGeom>
                <a:avLst/>
                <a:gdLst>
                  <a:gd name="T0" fmla="*/ 0 w 24"/>
                  <a:gd name="T1" fmla="*/ 8 h 60"/>
                  <a:gd name="T2" fmla="*/ 14 w 24"/>
                  <a:gd name="T3" fmla="*/ 0 h 60"/>
                  <a:gd name="T4" fmla="*/ 16 w 24"/>
                  <a:gd name="T5" fmla="*/ 0 h 60"/>
                  <a:gd name="T6" fmla="*/ 16 w 24"/>
                  <a:gd name="T7" fmla="*/ 50 h 60"/>
                  <a:gd name="T8" fmla="*/ 16 w 24"/>
                  <a:gd name="T9" fmla="*/ 54 h 60"/>
                  <a:gd name="T10" fmla="*/ 16 w 24"/>
                  <a:gd name="T11" fmla="*/ 56 h 60"/>
                  <a:gd name="T12" fmla="*/ 16 w 24"/>
                  <a:gd name="T13" fmla="*/ 58 h 60"/>
                  <a:gd name="T14" fmla="*/ 18 w 24"/>
                  <a:gd name="T15" fmla="*/ 58 h 60"/>
                  <a:gd name="T16" fmla="*/ 20 w 24"/>
                  <a:gd name="T17" fmla="*/ 60 h 60"/>
                  <a:gd name="T18" fmla="*/ 24 w 24"/>
                  <a:gd name="T19" fmla="*/ 60 h 60"/>
                  <a:gd name="T20" fmla="*/ 24 w 24"/>
                  <a:gd name="T21" fmla="*/ 60 h 60"/>
                  <a:gd name="T22" fmla="*/ 2 w 24"/>
                  <a:gd name="T23" fmla="*/ 60 h 60"/>
                  <a:gd name="T24" fmla="*/ 2 w 24"/>
                  <a:gd name="T25" fmla="*/ 60 h 60"/>
                  <a:gd name="T26" fmla="*/ 4 w 24"/>
                  <a:gd name="T27" fmla="*/ 60 h 60"/>
                  <a:gd name="T28" fmla="*/ 6 w 24"/>
                  <a:gd name="T29" fmla="*/ 58 h 60"/>
                  <a:gd name="T30" fmla="*/ 8 w 24"/>
                  <a:gd name="T31" fmla="*/ 58 h 60"/>
                  <a:gd name="T32" fmla="*/ 8 w 24"/>
                  <a:gd name="T33" fmla="*/ 56 h 60"/>
                  <a:gd name="T34" fmla="*/ 8 w 24"/>
                  <a:gd name="T35" fmla="*/ 54 h 60"/>
                  <a:gd name="T36" fmla="*/ 8 w 24"/>
                  <a:gd name="T37" fmla="*/ 50 h 60"/>
                  <a:gd name="T38" fmla="*/ 8 w 24"/>
                  <a:gd name="T39" fmla="*/ 18 h 60"/>
                  <a:gd name="T40" fmla="*/ 8 w 24"/>
                  <a:gd name="T41" fmla="*/ 12 h 60"/>
                  <a:gd name="T42" fmla="*/ 8 w 24"/>
                  <a:gd name="T43" fmla="*/ 10 h 60"/>
                  <a:gd name="T44" fmla="*/ 8 w 24"/>
                  <a:gd name="T45" fmla="*/ 8 h 60"/>
                  <a:gd name="T46" fmla="*/ 6 w 24"/>
                  <a:gd name="T47" fmla="*/ 8 h 60"/>
                  <a:gd name="T48" fmla="*/ 6 w 24"/>
                  <a:gd name="T49" fmla="*/ 8 h 60"/>
                  <a:gd name="T50" fmla="*/ 6 w 24"/>
                  <a:gd name="T51" fmla="*/ 6 h 60"/>
                  <a:gd name="T52" fmla="*/ 4 w 24"/>
                  <a:gd name="T53" fmla="*/ 8 h 60"/>
                  <a:gd name="T54" fmla="*/ 0 w 24"/>
                  <a:gd name="T55" fmla="*/ 8 h 60"/>
                  <a:gd name="T56" fmla="*/ 0 w 24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"/>
                  <a:gd name="T88" fmla="*/ 0 h 60"/>
                  <a:gd name="T89" fmla="*/ 24 w 24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" h="60">
                    <a:moveTo>
                      <a:pt x="0" y="8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16" y="50"/>
                    </a:lnTo>
                    <a:lnTo>
                      <a:pt x="16" y="54"/>
                    </a:lnTo>
                    <a:lnTo>
                      <a:pt x="16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0" y="60"/>
                    </a:lnTo>
                    <a:lnTo>
                      <a:pt x="24" y="60"/>
                    </a:lnTo>
                    <a:lnTo>
                      <a:pt x="2" y="60"/>
                    </a:lnTo>
                    <a:lnTo>
                      <a:pt x="4" y="60"/>
                    </a:lnTo>
                    <a:lnTo>
                      <a:pt x="6" y="58"/>
                    </a:lnTo>
                    <a:lnTo>
                      <a:pt x="8" y="58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50"/>
                    </a:lnTo>
                    <a:lnTo>
                      <a:pt x="8" y="18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78" name="Freeform 170"/>
              <p:cNvSpPr>
                <a:spLocks noEditPoints="1"/>
              </p:cNvSpPr>
              <p:nvPr/>
            </p:nvSpPr>
            <p:spPr bwMode="auto">
              <a:xfrm>
                <a:off x="2092" y="2786"/>
                <a:ext cx="36" cy="62"/>
              </a:xfrm>
              <a:custGeom>
                <a:avLst/>
                <a:gdLst>
                  <a:gd name="T0" fmla="*/ 0 w 36"/>
                  <a:gd name="T1" fmla="*/ 62 h 62"/>
                  <a:gd name="T2" fmla="*/ 0 w 36"/>
                  <a:gd name="T3" fmla="*/ 60 h 62"/>
                  <a:gd name="T4" fmla="*/ 6 w 36"/>
                  <a:gd name="T5" fmla="*/ 60 h 62"/>
                  <a:gd name="T6" fmla="*/ 10 w 36"/>
                  <a:gd name="T7" fmla="*/ 58 h 62"/>
                  <a:gd name="T8" fmla="*/ 16 w 36"/>
                  <a:gd name="T9" fmla="*/ 54 h 62"/>
                  <a:gd name="T10" fmla="*/ 20 w 36"/>
                  <a:gd name="T11" fmla="*/ 48 h 62"/>
                  <a:gd name="T12" fmla="*/ 24 w 36"/>
                  <a:gd name="T13" fmla="*/ 42 h 62"/>
                  <a:gd name="T14" fmla="*/ 26 w 36"/>
                  <a:gd name="T15" fmla="*/ 34 h 62"/>
                  <a:gd name="T16" fmla="*/ 20 w 36"/>
                  <a:gd name="T17" fmla="*/ 38 h 62"/>
                  <a:gd name="T18" fmla="*/ 14 w 36"/>
                  <a:gd name="T19" fmla="*/ 38 h 62"/>
                  <a:gd name="T20" fmla="*/ 8 w 36"/>
                  <a:gd name="T21" fmla="*/ 38 h 62"/>
                  <a:gd name="T22" fmla="*/ 4 w 36"/>
                  <a:gd name="T23" fmla="*/ 34 h 62"/>
                  <a:gd name="T24" fmla="*/ 0 w 36"/>
                  <a:gd name="T25" fmla="*/ 28 h 62"/>
                  <a:gd name="T26" fmla="*/ 0 w 36"/>
                  <a:gd name="T27" fmla="*/ 22 h 62"/>
                  <a:gd name="T28" fmla="*/ 0 w 36"/>
                  <a:gd name="T29" fmla="*/ 14 h 62"/>
                  <a:gd name="T30" fmla="*/ 4 w 36"/>
                  <a:gd name="T31" fmla="*/ 8 h 62"/>
                  <a:gd name="T32" fmla="*/ 8 w 36"/>
                  <a:gd name="T33" fmla="*/ 4 h 62"/>
                  <a:gd name="T34" fmla="*/ 12 w 36"/>
                  <a:gd name="T35" fmla="*/ 2 h 62"/>
                  <a:gd name="T36" fmla="*/ 18 w 36"/>
                  <a:gd name="T37" fmla="*/ 0 h 62"/>
                  <a:gd name="T38" fmla="*/ 24 w 36"/>
                  <a:gd name="T39" fmla="*/ 2 h 62"/>
                  <a:gd name="T40" fmla="*/ 30 w 36"/>
                  <a:gd name="T41" fmla="*/ 6 h 62"/>
                  <a:gd name="T42" fmla="*/ 34 w 36"/>
                  <a:gd name="T43" fmla="*/ 12 h 62"/>
                  <a:gd name="T44" fmla="*/ 36 w 36"/>
                  <a:gd name="T45" fmla="*/ 18 h 62"/>
                  <a:gd name="T46" fmla="*/ 36 w 36"/>
                  <a:gd name="T47" fmla="*/ 24 h 62"/>
                  <a:gd name="T48" fmla="*/ 34 w 36"/>
                  <a:gd name="T49" fmla="*/ 34 h 62"/>
                  <a:gd name="T50" fmla="*/ 32 w 36"/>
                  <a:gd name="T51" fmla="*/ 42 h 62"/>
                  <a:gd name="T52" fmla="*/ 26 w 36"/>
                  <a:gd name="T53" fmla="*/ 50 h 62"/>
                  <a:gd name="T54" fmla="*/ 18 w 36"/>
                  <a:gd name="T55" fmla="*/ 56 h 62"/>
                  <a:gd name="T56" fmla="*/ 10 w 36"/>
                  <a:gd name="T57" fmla="*/ 60 h 62"/>
                  <a:gd name="T58" fmla="*/ 2 w 36"/>
                  <a:gd name="T59" fmla="*/ 62 h 62"/>
                  <a:gd name="T60" fmla="*/ 0 w 36"/>
                  <a:gd name="T61" fmla="*/ 62 h 62"/>
                  <a:gd name="T62" fmla="*/ 26 w 36"/>
                  <a:gd name="T63" fmla="*/ 32 h 62"/>
                  <a:gd name="T64" fmla="*/ 28 w 36"/>
                  <a:gd name="T65" fmla="*/ 26 h 62"/>
                  <a:gd name="T66" fmla="*/ 28 w 36"/>
                  <a:gd name="T67" fmla="*/ 22 h 62"/>
                  <a:gd name="T68" fmla="*/ 28 w 36"/>
                  <a:gd name="T69" fmla="*/ 18 h 62"/>
                  <a:gd name="T70" fmla="*/ 26 w 36"/>
                  <a:gd name="T71" fmla="*/ 14 h 62"/>
                  <a:gd name="T72" fmla="*/ 24 w 36"/>
                  <a:gd name="T73" fmla="*/ 10 h 62"/>
                  <a:gd name="T74" fmla="*/ 22 w 36"/>
                  <a:gd name="T75" fmla="*/ 6 h 62"/>
                  <a:gd name="T76" fmla="*/ 20 w 36"/>
                  <a:gd name="T77" fmla="*/ 4 h 62"/>
                  <a:gd name="T78" fmla="*/ 18 w 36"/>
                  <a:gd name="T79" fmla="*/ 4 h 62"/>
                  <a:gd name="T80" fmla="*/ 14 w 36"/>
                  <a:gd name="T81" fmla="*/ 4 h 62"/>
                  <a:gd name="T82" fmla="*/ 10 w 36"/>
                  <a:gd name="T83" fmla="*/ 8 h 62"/>
                  <a:gd name="T84" fmla="*/ 8 w 36"/>
                  <a:gd name="T85" fmla="*/ 12 h 62"/>
                  <a:gd name="T86" fmla="*/ 8 w 36"/>
                  <a:gd name="T87" fmla="*/ 18 h 62"/>
                  <a:gd name="T88" fmla="*/ 8 w 36"/>
                  <a:gd name="T89" fmla="*/ 26 h 62"/>
                  <a:gd name="T90" fmla="*/ 12 w 36"/>
                  <a:gd name="T91" fmla="*/ 32 h 62"/>
                  <a:gd name="T92" fmla="*/ 14 w 36"/>
                  <a:gd name="T93" fmla="*/ 34 h 62"/>
                  <a:gd name="T94" fmla="*/ 18 w 36"/>
                  <a:gd name="T95" fmla="*/ 34 h 62"/>
                  <a:gd name="T96" fmla="*/ 20 w 36"/>
                  <a:gd name="T97" fmla="*/ 34 h 62"/>
                  <a:gd name="T98" fmla="*/ 22 w 36"/>
                  <a:gd name="T99" fmla="*/ 34 h 62"/>
                  <a:gd name="T100" fmla="*/ 24 w 36"/>
                  <a:gd name="T101" fmla="*/ 32 h 62"/>
                  <a:gd name="T102" fmla="*/ 26 w 36"/>
                  <a:gd name="T103" fmla="*/ 32 h 6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6"/>
                  <a:gd name="T157" fmla="*/ 0 h 62"/>
                  <a:gd name="T158" fmla="*/ 36 w 36"/>
                  <a:gd name="T159" fmla="*/ 62 h 6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6" h="62">
                    <a:moveTo>
                      <a:pt x="0" y="62"/>
                    </a:moveTo>
                    <a:lnTo>
                      <a:pt x="0" y="60"/>
                    </a:lnTo>
                    <a:lnTo>
                      <a:pt x="6" y="60"/>
                    </a:lnTo>
                    <a:lnTo>
                      <a:pt x="10" y="58"/>
                    </a:lnTo>
                    <a:lnTo>
                      <a:pt x="16" y="54"/>
                    </a:lnTo>
                    <a:lnTo>
                      <a:pt x="20" y="48"/>
                    </a:lnTo>
                    <a:lnTo>
                      <a:pt x="24" y="42"/>
                    </a:lnTo>
                    <a:lnTo>
                      <a:pt x="26" y="34"/>
                    </a:lnTo>
                    <a:lnTo>
                      <a:pt x="20" y="38"/>
                    </a:lnTo>
                    <a:lnTo>
                      <a:pt x="14" y="38"/>
                    </a:lnTo>
                    <a:lnTo>
                      <a:pt x="8" y="38"/>
                    </a:lnTo>
                    <a:lnTo>
                      <a:pt x="4" y="34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30" y="6"/>
                    </a:lnTo>
                    <a:lnTo>
                      <a:pt x="34" y="12"/>
                    </a:lnTo>
                    <a:lnTo>
                      <a:pt x="36" y="18"/>
                    </a:lnTo>
                    <a:lnTo>
                      <a:pt x="36" y="24"/>
                    </a:lnTo>
                    <a:lnTo>
                      <a:pt x="34" y="34"/>
                    </a:lnTo>
                    <a:lnTo>
                      <a:pt x="32" y="42"/>
                    </a:lnTo>
                    <a:lnTo>
                      <a:pt x="26" y="50"/>
                    </a:lnTo>
                    <a:lnTo>
                      <a:pt x="18" y="56"/>
                    </a:lnTo>
                    <a:lnTo>
                      <a:pt x="10" y="60"/>
                    </a:lnTo>
                    <a:lnTo>
                      <a:pt x="2" y="62"/>
                    </a:lnTo>
                    <a:lnTo>
                      <a:pt x="0" y="62"/>
                    </a:lnTo>
                    <a:close/>
                    <a:moveTo>
                      <a:pt x="26" y="32"/>
                    </a:moveTo>
                    <a:lnTo>
                      <a:pt x="28" y="26"/>
                    </a:lnTo>
                    <a:lnTo>
                      <a:pt x="28" y="22"/>
                    </a:lnTo>
                    <a:lnTo>
                      <a:pt x="28" y="18"/>
                    </a:lnTo>
                    <a:lnTo>
                      <a:pt x="26" y="14"/>
                    </a:lnTo>
                    <a:lnTo>
                      <a:pt x="24" y="10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0" y="8"/>
                    </a:lnTo>
                    <a:lnTo>
                      <a:pt x="8" y="12"/>
                    </a:lnTo>
                    <a:lnTo>
                      <a:pt x="8" y="18"/>
                    </a:lnTo>
                    <a:lnTo>
                      <a:pt x="8" y="26"/>
                    </a:lnTo>
                    <a:lnTo>
                      <a:pt x="12" y="32"/>
                    </a:lnTo>
                    <a:lnTo>
                      <a:pt x="14" y="34"/>
                    </a:lnTo>
                    <a:lnTo>
                      <a:pt x="18" y="34"/>
                    </a:lnTo>
                    <a:lnTo>
                      <a:pt x="20" y="34"/>
                    </a:lnTo>
                    <a:lnTo>
                      <a:pt x="22" y="34"/>
                    </a:lnTo>
                    <a:lnTo>
                      <a:pt x="24" y="32"/>
                    </a:lnTo>
                    <a:lnTo>
                      <a:pt x="26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79" name="Rectangle 171"/>
              <p:cNvSpPr>
                <a:spLocks noChangeArrowheads="1"/>
              </p:cNvSpPr>
              <p:nvPr/>
            </p:nvSpPr>
            <p:spPr bwMode="auto">
              <a:xfrm>
                <a:off x="2152" y="276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0" name="Freeform 172"/>
              <p:cNvSpPr>
                <a:spLocks noEditPoints="1"/>
              </p:cNvSpPr>
              <p:nvPr/>
            </p:nvSpPr>
            <p:spPr bwMode="auto">
              <a:xfrm>
                <a:off x="2300" y="2786"/>
                <a:ext cx="36" cy="62"/>
              </a:xfrm>
              <a:custGeom>
                <a:avLst/>
                <a:gdLst>
                  <a:gd name="T0" fmla="*/ 0 w 36"/>
                  <a:gd name="T1" fmla="*/ 32 h 62"/>
                  <a:gd name="T2" fmla="*/ 0 w 36"/>
                  <a:gd name="T3" fmla="*/ 22 h 62"/>
                  <a:gd name="T4" fmla="*/ 2 w 36"/>
                  <a:gd name="T5" fmla="*/ 14 h 62"/>
                  <a:gd name="T6" fmla="*/ 6 w 36"/>
                  <a:gd name="T7" fmla="*/ 8 h 62"/>
                  <a:gd name="T8" fmla="*/ 10 w 36"/>
                  <a:gd name="T9" fmla="*/ 4 h 62"/>
                  <a:gd name="T10" fmla="*/ 14 w 36"/>
                  <a:gd name="T11" fmla="*/ 2 h 62"/>
                  <a:gd name="T12" fmla="*/ 18 w 36"/>
                  <a:gd name="T13" fmla="*/ 0 h 62"/>
                  <a:gd name="T14" fmla="*/ 22 w 36"/>
                  <a:gd name="T15" fmla="*/ 2 h 62"/>
                  <a:gd name="T16" fmla="*/ 26 w 36"/>
                  <a:gd name="T17" fmla="*/ 4 h 62"/>
                  <a:gd name="T18" fmla="*/ 30 w 36"/>
                  <a:gd name="T19" fmla="*/ 8 h 62"/>
                  <a:gd name="T20" fmla="*/ 34 w 36"/>
                  <a:gd name="T21" fmla="*/ 14 h 62"/>
                  <a:gd name="T22" fmla="*/ 36 w 36"/>
                  <a:gd name="T23" fmla="*/ 22 h 62"/>
                  <a:gd name="T24" fmla="*/ 36 w 36"/>
                  <a:gd name="T25" fmla="*/ 30 h 62"/>
                  <a:gd name="T26" fmla="*/ 36 w 36"/>
                  <a:gd name="T27" fmla="*/ 40 h 62"/>
                  <a:gd name="T28" fmla="*/ 34 w 36"/>
                  <a:gd name="T29" fmla="*/ 48 h 62"/>
                  <a:gd name="T30" fmla="*/ 30 w 36"/>
                  <a:gd name="T31" fmla="*/ 54 h 62"/>
                  <a:gd name="T32" fmla="*/ 26 w 36"/>
                  <a:gd name="T33" fmla="*/ 58 h 62"/>
                  <a:gd name="T34" fmla="*/ 22 w 36"/>
                  <a:gd name="T35" fmla="*/ 60 h 62"/>
                  <a:gd name="T36" fmla="*/ 18 w 36"/>
                  <a:gd name="T37" fmla="*/ 62 h 62"/>
                  <a:gd name="T38" fmla="*/ 12 w 36"/>
                  <a:gd name="T39" fmla="*/ 60 h 62"/>
                  <a:gd name="T40" fmla="*/ 8 w 36"/>
                  <a:gd name="T41" fmla="*/ 56 h 62"/>
                  <a:gd name="T42" fmla="*/ 4 w 36"/>
                  <a:gd name="T43" fmla="*/ 52 h 62"/>
                  <a:gd name="T44" fmla="*/ 0 w 36"/>
                  <a:gd name="T45" fmla="*/ 42 h 62"/>
                  <a:gd name="T46" fmla="*/ 0 w 36"/>
                  <a:gd name="T47" fmla="*/ 32 h 62"/>
                  <a:gd name="T48" fmla="*/ 8 w 36"/>
                  <a:gd name="T49" fmla="*/ 32 h 62"/>
                  <a:gd name="T50" fmla="*/ 8 w 36"/>
                  <a:gd name="T51" fmla="*/ 44 h 62"/>
                  <a:gd name="T52" fmla="*/ 10 w 36"/>
                  <a:gd name="T53" fmla="*/ 52 h 62"/>
                  <a:gd name="T54" fmla="*/ 12 w 36"/>
                  <a:gd name="T55" fmla="*/ 56 h 62"/>
                  <a:gd name="T56" fmla="*/ 14 w 36"/>
                  <a:gd name="T57" fmla="*/ 58 h 62"/>
                  <a:gd name="T58" fmla="*/ 18 w 36"/>
                  <a:gd name="T59" fmla="*/ 58 h 62"/>
                  <a:gd name="T60" fmla="*/ 20 w 36"/>
                  <a:gd name="T61" fmla="*/ 58 h 62"/>
                  <a:gd name="T62" fmla="*/ 22 w 36"/>
                  <a:gd name="T63" fmla="*/ 56 h 62"/>
                  <a:gd name="T64" fmla="*/ 24 w 36"/>
                  <a:gd name="T65" fmla="*/ 54 h 62"/>
                  <a:gd name="T66" fmla="*/ 26 w 36"/>
                  <a:gd name="T67" fmla="*/ 50 h 62"/>
                  <a:gd name="T68" fmla="*/ 28 w 36"/>
                  <a:gd name="T69" fmla="*/ 40 h 62"/>
                  <a:gd name="T70" fmla="*/ 28 w 36"/>
                  <a:gd name="T71" fmla="*/ 28 h 62"/>
                  <a:gd name="T72" fmla="*/ 28 w 36"/>
                  <a:gd name="T73" fmla="*/ 20 h 62"/>
                  <a:gd name="T74" fmla="*/ 26 w 36"/>
                  <a:gd name="T75" fmla="*/ 12 h 62"/>
                  <a:gd name="T76" fmla="*/ 24 w 36"/>
                  <a:gd name="T77" fmla="*/ 8 h 62"/>
                  <a:gd name="T78" fmla="*/ 22 w 36"/>
                  <a:gd name="T79" fmla="*/ 6 h 62"/>
                  <a:gd name="T80" fmla="*/ 20 w 36"/>
                  <a:gd name="T81" fmla="*/ 4 h 62"/>
                  <a:gd name="T82" fmla="*/ 18 w 36"/>
                  <a:gd name="T83" fmla="*/ 4 h 62"/>
                  <a:gd name="T84" fmla="*/ 16 w 36"/>
                  <a:gd name="T85" fmla="*/ 4 h 62"/>
                  <a:gd name="T86" fmla="*/ 12 w 36"/>
                  <a:gd name="T87" fmla="*/ 6 h 62"/>
                  <a:gd name="T88" fmla="*/ 10 w 36"/>
                  <a:gd name="T89" fmla="*/ 10 h 62"/>
                  <a:gd name="T90" fmla="*/ 8 w 36"/>
                  <a:gd name="T91" fmla="*/ 18 h 62"/>
                  <a:gd name="T92" fmla="*/ 8 w 36"/>
                  <a:gd name="T93" fmla="*/ 26 h 62"/>
                  <a:gd name="T94" fmla="*/ 8 w 36"/>
                  <a:gd name="T95" fmla="*/ 32 h 6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2"/>
                  <a:gd name="T146" fmla="*/ 36 w 36"/>
                  <a:gd name="T147" fmla="*/ 62 h 6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2">
                    <a:moveTo>
                      <a:pt x="0" y="32"/>
                    </a:move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6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2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2"/>
                    </a:lnTo>
                    <a:lnTo>
                      <a:pt x="0" y="42"/>
                    </a:lnTo>
                    <a:lnTo>
                      <a:pt x="0" y="32"/>
                    </a:lnTo>
                    <a:close/>
                    <a:moveTo>
                      <a:pt x="8" y="32"/>
                    </a:moveTo>
                    <a:lnTo>
                      <a:pt x="8" y="44"/>
                    </a:lnTo>
                    <a:lnTo>
                      <a:pt x="10" y="52"/>
                    </a:lnTo>
                    <a:lnTo>
                      <a:pt x="12" y="56"/>
                    </a:lnTo>
                    <a:lnTo>
                      <a:pt x="14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50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2" y="6"/>
                    </a:lnTo>
                    <a:lnTo>
                      <a:pt x="10" y="10"/>
                    </a:lnTo>
                    <a:lnTo>
                      <a:pt x="8" y="18"/>
                    </a:lnTo>
                    <a:lnTo>
                      <a:pt x="8" y="26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81" name="Rectangle 173"/>
              <p:cNvSpPr>
                <a:spLocks noChangeArrowheads="1"/>
              </p:cNvSpPr>
              <p:nvPr/>
            </p:nvSpPr>
            <p:spPr bwMode="auto">
              <a:xfrm>
                <a:off x="2496" y="276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2" name="Freeform 174"/>
              <p:cNvSpPr>
                <a:spLocks/>
              </p:cNvSpPr>
              <p:nvPr/>
            </p:nvSpPr>
            <p:spPr bwMode="auto">
              <a:xfrm>
                <a:off x="2644" y="2786"/>
                <a:ext cx="22" cy="60"/>
              </a:xfrm>
              <a:custGeom>
                <a:avLst/>
                <a:gdLst>
                  <a:gd name="T0" fmla="*/ 0 w 22"/>
                  <a:gd name="T1" fmla="*/ 8 h 60"/>
                  <a:gd name="T2" fmla="*/ 14 w 22"/>
                  <a:gd name="T3" fmla="*/ 0 h 60"/>
                  <a:gd name="T4" fmla="*/ 16 w 22"/>
                  <a:gd name="T5" fmla="*/ 0 h 60"/>
                  <a:gd name="T6" fmla="*/ 16 w 22"/>
                  <a:gd name="T7" fmla="*/ 50 h 60"/>
                  <a:gd name="T8" fmla="*/ 16 w 22"/>
                  <a:gd name="T9" fmla="*/ 54 h 60"/>
                  <a:gd name="T10" fmla="*/ 16 w 22"/>
                  <a:gd name="T11" fmla="*/ 56 h 60"/>
                  <a:gd name="T12" fmla="*/ 16 w 22"/>
                  <a:gd name="T13" fmla="*/ 58 h 60"/>
                  <a:gd name="T14" fmla="*/ 18 w 22"/>
                  <a:gd name="T15" fmla="*/ 58 h 60"/>
                  <a:gd name="T16" fmla="*/ 20 w 22"/>
                  <a:gd name="T17" fmla="*/ 60 h 60"/>
                  <a:gd name="T18" fmla="*/ 22 w 22"/>
                  <a:gd name="T19" fmla="*/ 60 h 60"/>
                  <a:gd name="T20" fmla="*/ 22 w 22"/>
                  <a:gd name="T21" fmla="*/ 60 h 60"/>
                  <a:gd name="T22" fmla="*/ 0 w 22"/>
                  <a:gd name="T23" fmla="*/ 60 h 60"/>
                  <a:gd name="T24" fmla="*/ 0 w 22"/>
                  <a:gd name="T25" fmla="*/ 60 h 60"/>
                  <a:gd name="T26" fmla="*/ 4 w 22"/>
                  <a:gd name="T27" fmla="*/ 60 h 60"/>
                  <a:gd name="T28" fmla="*/ 6 w 22"/>
                  <a:gd name="T29" fmla="*/ 58 h 60"/>
                  <a:gd name="T30" fmla="*/ 6 w 22"/>
                  <a:gd name="T31" fmla="*/ 58 h 60"/>
                  <a:gd name="T32" fmla="*/ 8 w 22"/>
                  <a:gd name="T33" fmla="*/ 56 h 60"/>
                  <a:gd name="T34" fmla="*/ 8 w 22"/>
                  <a:gd name="T35" fmla="*/ 54 h 60"/>
                  <a:gd name="T36" fmla="*/ 8 w 22"/>
                  <a:gd name="T37" fmla="*/ 50 h 60"/>
                  <a:gd name="T38" fmla="*/ 8 w 22"/>
                  <a:gd name="T39" fmla="*/ 18 h 60"/>
                  <a:gd name="T40" fmla="*/ 8 w 22"/>
                  <a:gd name="T41" fmla="*/ 12 h 60"/>
                  <a:gd name="T42" fmla="*/ 8 w 22"/>
                  <a:gd name="T43" fmla="*/ 10 h 60"/>
                  <a:gd name="T44" fmla="*/ 6 w 22"/>
                  <a:gd name="T45" fmla="*/ 8 h 60"/>
                  <a:gd name="T46" fmla="*/ 6 w 22"/>
                  <a:gd name="T47" fmla="*/ 8 h 60"/>
                  <a:gd name="T48" fmla="*/ 6 w 22"/>
                  <a:gd name="T49" fmla="*/ 8 h 60"/>
                  <a:gd name="T50" fmla="*/ 4 w 22"/>
                  <a:gd name="T51" fmla="*/ 6 h 60"/>
                  <a:gd name="T52" fmla="*/ 2 w 22"/>
                  <a:gd name="T53" fmla="*/ 8 h 60"/>
                  <a:gd name="T54" fmla="*/ 0 w 22"/>
                  <a:gd name="T55" fmla="*/ 8 h 60"/>
                  <a:gd name="T56" fmla="*/ 0 w 22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2"/>
                  <a:gd name="T88" fmla="*/ 0 h 60"/>
                  <a:gd name="T89" fmla="*/ 22 w 22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2" h="60">
                    <a:moveTo>
                      <a:pt x="0" y="8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16" y="50"/>
                    </a:lnTo>
                    <a:lnTo>
                      <a:pt x="16" y="54"/>
                    </a:lnTo>
                    <a:lnTo>
                      <a:pt x="16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0" y="60"/>
                    </a:lnTo>
                    <a:lnTo>
                      <a:pt x="22" y="60"/>
                    </a:lnTo>
                    <a:lnTo>
                      <a:pt x="0" y="60"/>
                    </a:lnTo>
                    <a:lnTo>
                      <a:pt x="4" y="60"/>
                    </a:lnTo>
                    <a:lnTo>
                      <a:pt x="6" y="58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50"/>
                    </a:lnTo>
                    <a:lnTo>
                      <a:pt x="8" y="18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83" name="Freeform 175"/>
              <p:cNvSpPr>
                <a:spLocks/>
              </p:cNvSpPr>
              <p:nvPr/>
            </p:nvSpPr>
            <p:spPr bwMode="auto">
              <a:xfrm>
                <a:off x="2680" y="2788"/>
                <a:ext cx="38" cy="60"/>
              </a:xfrm>
              <a:custGeom>
                <a:avLst/>
                <a:gdLst>
                  <a:gd name="T0" fmla="*/ 6 w 38"/>
                  <a:gd name="T1" fmla="*/ 0 h 60"/>
                  <a:gd name="T2" fmla="*/ 38 w 38"/>
                  <a:gd name="T3" fmla="*/ 0 h 60"/>
                  <a:gd name="T4" fmla="*/ 38 w 38"/>
                  <a:gd name="T5" fmla="*/ 2 h 60"/>
                  <a:gd name="T6" fmla="*/ 18 w 38"/>
                  <a:gd name="T7" fmla="*/ 60 h 60"/>
                  <a:gd name="T8" fmla="*/ 12 w 38"/>
                  <a:gd name="T9" fmla="*/ 60 h 60"/>
                  <a:gd name="T10" fmla="*/ 30 w 38"/>
                  <a:gd name="T11" fmla="*/ 8 h 60"/>
                  <a:gd name="T12" fmla="*/ 14 w 38"/>
                  <a:gd name="T13" fmla="*/ 8 h 60"/>
                  <a:gd name="T14" fmla="*/ 10 w 38"/>
                  <a:gd name="T15" fmla="*/ 8 h 60"/>
                  <a:gd name="T16" fmla="*/ 8 w 38"/>
                  <a:gd name="T17" fmla="*/ 8 h 60"/>
                  <a:gd name="T18" fmla="*/ 4 w 38"/>
                  <a:gd name="T19" fmla="*/ 10 h 60"/>
                  <a:gd name="T20" fmla="*/ 2 w 38"/>
                  <a:gd name="T21" fmla="*/ 14 h 60"/>
                  <a:gd name="T22" fmla="*/ 0 w 38"/>
                  <a:gd name="T23" fmla="*/ 14 h 60"/>
                  <a:gd name="T24" fmla="*/ 6 w 38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60"/>
                  <a:gd name="T41" fmla="*/ 38 w 38"/>
                  <a:gd name="T42" fmla="*/ 60 h 6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60">
                    <a:moveTo>
                      <a:pt x="6" y="0"/>
                    </a:moveTo>
                    <a:lnTo>
                      <a:pt x="38" y="0"/>
                    </a:lnTo>
                    <a:lnTo>
                      <a:pt x="38" y="2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30" y="8"/>
                    </a:lnTo>
                    <a:lnTo>
                      <a:pt x="14" y="8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84" name="Rectangle 176"/>
              <p:cNvSpPr>
                <a:spLocks noChangeArrowheads="1"/>
              </p:cNvSpPr>
              <p:nvPr/>
            </p:nvSpPr>
            <p:spPr bwMode="auto">
              <a:xfrm>
                <a:off x="2784" y="276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5" name="Freeform 177"/>
              <p:cNvSpPr>
                <a:spLocks noEditPoints="1"/>
              </p:cNvSpPr>
              <p:nvPr/>
            </p:nvSpPr>
            <p:spPr bwMode="auto">
              <a:xfrm>
                <a:off x="2932" y="2786"/>
                <a:ext cx="36" cy="62"/>
              </a:xfrm>
              <a:custGeom>
                <a:avLst/>
                <a:gdLst>
                  <a:gd name="T0" fmla="*/ 0 w 36"/>
                  <a:gd name="T1" fmla="*/ 32 h 62"/>
                  <a:gd name="T2" fmla="*/ 0 w 36"/>
                  <a:gd name="T3" fmla="*/ 22 h 62"/>
                  <a:gd name="T4" fmla="*/ 4 w 36"/>
                  <a:gd name="T5" fmla="*/ 14 h 62"/>
                  <a:gd name="T6" fmla="*/ 6 w 36"/>
                  <a:gd name="T7" fmla="*/ 8 h 62"/>
                  <a:gd name="T8" fmla="*/ 10 w 36"/>
                  <a:gd name="T9" fmla="*/ 4 h 62"/>
                  <a:gd name="T10" fmla="*/ 14 w 36"/>
                  <a:gd name="T11" fmla="*/ 2 h 62"/>
                  <a:gd name="T12" fmla="*/ 18 w 36"/>
                  <a:gd name="T13" fmla="*/ 0 h 62"/>
                  <a:gd name="T14" fmla="*/ 22 w 36"/>
                  <a:gd name="T15" fmla="*/ 2 h 62"/>
                  <a:gd name="T16" fmla="*/ 26 w 36"/>
                  <a:gd name="T17" fmla="*/ 4 h 62"/>
                  <a:gd name="T18" fmla="*/ 30 w 36"/>
                  <a:gd name="T19" fmla="*/ 8 h 62"/>
                  <a:gd name="T20" fmla="*/ 34 w 36"/>
                  <a:gd name="T21" fmla="*/ 14 h 62"/>
                  <a:gd name="T22" fmla="*/ 36 w 36"/>
                  <a:gd name="T23" fmla="*/ 22 h 62"/>
                  <a:gd name="T24" fmla="*/ 36 w 36"/>
                  <a:gd name="T25" fmla="*/ 30 h 62"/>
                  <a:gd name="T26" fmla="*/ 36 w 36"/>
                  <a:gd name="T27" fmla="*/ 40 h 62"/>
                  <a:gd name="T28" fmla="*/ 34 w 36"/>
                  <a:gd name="T29" fmla="*/ 48 h 62"/>
                  <a:gd name="T30" fmla="*/ 30 w 36"/>
                  <a:gd name="T31" fmla="*/ 54 h 62"/>
                  <a:gd name="T32" fmla="*/ 26 w 36"/>
                  <a:gd name="T33" fmla="*/ 58 h 62"/>
                  <a:gd name="T34" fmla="*/ 22 w 36"/>
                  <a:gd name="T35" fmla="*/ 60 h 62"/>
                  <a:gd name="T36" fmla="*/ 18 w 36"/>
                  <a:gd name="T37" fmla="*/ 62 h 62"/>
                  <a:gd name="T38" fmla="*/ 12 w 36"/>
                  <a:gd name="T39" fmla="*/ 60 h 62"/>
                  <a:gd name="T40" fmla="*/ 8 w 36"/>
                  <a:gd name="T41" fmla="*/ 56 h 62"/>
                  <a:gd name="T42" fmla="*/ 4 w 36"/>
                  <a:gd name="T43" fmla="*/ 52 h 62"/>
                  <a:gd name="T44" fmla="*/ 2 w 36"/>
                  <a:gd name="T45" fmla="*/ 42 h 62"/>
                  <a:gd name="T46" fmla="*/ 0 w 36"/>
                  <a:gd name="T47" fmla="*/ 32 h 62"/>
                  <a:gd name="T48" fmla="*/ 8 w 36"/>
                  <a:gd name="T49" fmla="*/ 32 h 62"/>
                  <a:gd name="T50" fmla="*/ 10 w 36"/>
                  <a:gd name="T51" fmla="*/ 44 h 62"/>
                  <a:gd name="T52" fmla="*/ 12 w 36"/>
                  <a:gd name="T53" fmla="*/ 52 h 62"/>
                  <a:gd name="T54" fmla="*/ 12 w 36"/>
                  <a:gd name="T55" fmla="*/ 56 h 62"/>
                  <a:gd name="T56" fmla="*/ 16 w 36"/>
                  <a:gd name="T57" fmla="*/ 58 h 62"/>
                  <a:gd name="T58" fmla="*/ 18 w 36"/>
                  <a:gd name="T59" fmla="*/ 58 h 62"/>
                  <a:gd name="T60" fmla="*/ 20 w 36"/>
                  <a:gd name="T61" fmla="*/ 58 h 62"/>
                  <a:gd name="T62" fmla="*/ 22 w 36"/>
                  <a:gd name="T63" fmla="*/ 56 h 62"/>
                  <a:gd name="T64" fmla="*/ 24 w 36"/>
                  <a:gd name="T65" fmla="*/ 54 h 62"/>
                  <a:gd name="T66" fmla="*/ 26 w 36"/>
                  <a:gd name="T67" fmla="*/ 50 h 62"/>
                  <a:gd name="T68" fmla="*/ 28 w 36"/>
                  <a:gd name="T69" fmla="*/ 40 h 62"/>
                  <a:gd name="T70" fmla="*/ 28 w 36"/>
                  <a:gd name="T71" fmla="*/ 28 h 62"/>
                  <a:gd name="T72" fmla="*/ 28 w 36"/>
                  <a:gd name="T73" fmla="*/ 20 h 62"/>
                  <a:gd name="T74" fmla="*/ 26 w 36"/>
                  <a:gd name="T75" fmla="*/ 12 h 62"/>
                  <a:gd name="T76" fmla="*/ 24 w 36"/>
                  <a:gd name="T77" fmla="*/ 8 h 62"/>
                  <a:gd name="T78" fmla="*/ 22 w 36"/>
                  <a:gd name="T79" fmla="*/ 6 h 62"/>
                  <a:gd name="T80" fmla="*/ 20 w 36"/>
                  <a:gd name="T81" fmla="*/ 4 h 62"/>
                  <a:gd name="T82" fmla="*/ 18 w 36"/>
                  <a:gd name="T83" fmla="*/ 4 h 62"/>
                  <a:gd name="T84" fmla="*/ 16 w 36"/>
                  <a:gd name="T85" fmla="*/ 4 h 62"/>
                  <a:gd name="T86" fmla="*/ 14 w 36"/>
                  <a:gd name="T87" fmla="*/ 6 h 62"/>
                  <a:gd name="T88" fmla="*/ 10 w 36"/>
                  <a:gd name="T89" fmla="*/ 10 h 62"/>
                  <a:gd name="T90" fmla="*/ 10 w 36"/>
                  <a:gd name="T91" fmla="*/ 18 h 62"/>
                  <a:gd name="T92" fmla="*/ 8 w 36"/>
                  <a:gd name="T93" fmla="*/ 26 h 62"/>
                  <a:gd name="T94" fmla="*/ 8 w 36"/>
                  <a:gd name="T95" fmla="*/ 32 h 6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2"/>
                  <a:gd name="T146" fmla="*/ 36 w 36"/>
                  <a:gd name="T147" fmla="*/ 62 h 6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2">
                    <a:moveTo>
                      <a:pt x="0" y="32"/>
                    </a:moveTo>
                    <a:lnTo>
                      <a:pt x="0" y="22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6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2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2"/>
                    </a:lnTo>
                    <a:lnTo>
                      <a:pt x="2" y="42"/>
                    </a:lnTo>
                    <a:lnTo>
                      <a:pt x="0" y="32"/>
                    </a:lnTo>
                    <a:close/>
                    <a:moveTo>
                      <a:pt x="8" y="32"/>
                    </a:moveTo>
                    <a:lnTo>
                      <a:pt x="10" y="44"/>
                    </a:lnTo>
                    <a:lnTo>
                      <a:pt x="12" y="52"/>
                    </a:lnTo>
                    <a:lnTo>
                      <a:pt x="12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50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10" y="18"/>
                    </a:lnTo>
                    <a:lnTo>
                      <a:pt x="8" y="26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86" name="Rectangle 178"/>
              <p:cNvSpPr>
                <a:spLocks noChangeArrowheads="1"/>
              </p:cNvSpPr>
              <p:nvPr/>
            </p:nvSpPr>
            <p:spPr bwMode="auto">
              <a:xfrm>
                <a:off x="3080" y="276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7" name="Freeform 179"/>
              <p:cNvSpPr>
                <a:spLocks noEditPoints="1"/>
              </p:cNvSpPr>
              <p:nvPr/>
            </p:nvSpPr>
            <p:spPr bwMode="auto">
              <a:xfrm>
                <a:off x="3226" y="2786"/>
                <a:ext cx="36" cy="62"/>
              </a:xfrm>
              <a:custGeom>
                <a:avLst/>
                <a:gdLst>
                  <a:gd name="T0" fmla="*/ 0 w 36"/>
                  <a:gd name="T1" fmla="*/ 32 h 62"/>
                  <a:gd name="T2" fmla="*/ 2 w 36"/>
                  <a:gd name="T3" fmla="*/ 22 h 62"/>
                  <a:gd name="T4" fmla="*/ 4 w 36"/>
                  <a:gd name="T5" fmla="*/ 14 h 62"/>
                  <a:gd name="T6" fmla="*/ 6 w 36"/>
                  <a:gd name="T7" fmla="*/ 8 h 62"/>
                  <a:gd name="T8" fmla="*/ 12 w 36"/>
                  <a:gd name="T9" fmla="*/ 4 h 62"/>
                  <a:gd name="T10" fmla="*/ 14 w 36"/>
                  <a:gd name="T11" fmla="*/ 2 h 62"/>
                  <a:gd name="T12" fmla="*/ 18 w 36"/>
                  <a:gd name="T13" fmla="*/ 0 h 62"/>
                  <a:gd name="T14" fmla="*/ 24 w 36"/>
                  <a:gd name="T15" fmla="*/ 2 h 62"/>
                  <a:gd name="T16" fmla="*/ 26 w 36"/>
                  <a:gd name="T17" fmla="*/ 4 h 62"/>
                  <a:gd name="T18" fmla="*/ 30 w 36"/>
                  <a:gd name="T19" fmla="*/ 8 h 62"/>
                  <a:gd name="T20" fmla="*/ 34 w 36"/>
                  <a:gd name="T21" fmla="*/ 14 h 62"/>
                  <a:gd name="T22" fmla="*/ 36 w 36"/>
                  <a:gd name="T23" fmla="*/ 22 h 62"/>
                  <a:gd name="T24" fmla="*/ 36 w 36"/>
                  <a:gd name="T25" fmla="*/ 30 h 62"/>
                  <a:gd name="T26" fmla="*/ 36 w 36"/>
                  <a:gd name="T27" fmla="*/ 40 h 62"/>
                  <a:gd name="T28" fmla="*/ 34 w 36"/>
                  <a:gd name="T29" fmla="*/ 48 h 62"/>
                  <a:gd name="T30" fmla="*/ 30 w 36"/>
                  <a:gd name="T31" fmla="*/ 54 h 62"/>
                  <a:gd name="T32" fmla="*/ 26 w 36"/>
                  <a:gd name="T33" fmla="*/ 58 h 62"/>
                  <a:gd name="T34" fmla="*/ 22 w 36"/>
                  <a:gd name="T35" fmla="*/ 60 h 62"/>
                  <a:gd name="T36" fmla="*/ 18 w 36"/>
                  <a:gd name="T37" fmla="*/ 62 h 62"/>
                  <a:gd name="T38" fmla="*/ 14 w 36"/>
                  <a:gd name="T39" fmla="*/ 60 h 62"/>
                  <a:gd name="T40" fmla="*/ 8 w 36"/>
                  <a:gd name="T41" fmla="*/ 56 h 62"/>
                  <a:gd name="T42" fmla="*/ 4 w 36"/>
                  <a:gd name="T43" fmla="*/ 52 h 62"/>
                  <a:gd name="T44" fmla="*/ 2 w 36"/>
                  <a:gd name="T45" fmla="*/ 42 h 62"/>
                  <a:gd name="T46" fmla="*/ 0 w 36"/>
                  <a:gd name="T47" fmla="*/ 32 h 62"/>
                  <a:gd name="T48" fmla="*/ 8 w 36"/>
                  <a:gd name="T49" fmla="*/ 32 h 62"/>
                  <a:gd name="T50" fmla="*/ 10 w 36"/>
                  <a:gd name="T51" fmla="*/ 44 h 62"/>
                  <a:gd name="T52" fmla="*/ 12 w 36"/>
                  <a:gd name="T53" fmla="*/ 52 h 62"/>
                  <a:gd name="T54" fmla="*/ 14 w 36"/>
                  <a:gd name="T55" fmla="*/ 56 h 62"/>
                  <a:gd name="T56" fmla="*/ 16 w 36"/>
                  <a:gd name="T57" fmla="*/ 58 h 62"/>
                  <a:gd name="T58" fmla="*/ 18 w 36"/>
                  <a:gd name="T59" fmla="*/ 58 h 62"/>
                  <a:gd name="T60" fmla="*/ 20 w 36"/>
                  <a:gd name="T61" fmla="*/ 58 h 62"/>
                  <a:gd name="T62" fmla="*/ 24 w 36"/>
                  <a:gd name="T63" fmla="*/ 56 h 62"/>
                  <a:gd name="T64" fmla="*/ 26 w 36"/>
                  <a:gd name="T65" fmla="*/ 54 h 62"/>
                  <a:gd name="T66" fmla="*/ 26 w 36"/>
                  <a:gd name="T67" fmla="*/ 50 h 62"/>
                  <a:gd name="T68" fmla="*/ 28 w 36"/>
                  <a:gd name="T69" fmla="*/ 40 h 62"/>
                  <a:gd name="T70" fmla="*/ 28 w 36"/>
                  <a:gd name="T71" fmla="*/ 28 h 62"/>
                  <a:gd name="T72" fmla="*/ 28 w 36"/>
                  <a:gd name="T73" fmla="*/ 20 h 62"/>
                  <a:gd name="T74" fmla="*/ 26 w 36"/>
                  <a:gd name="T75" fmla="*/ 12 h 62"/>
                  <a:gd name="T76" fmla="*/ 26 w 36"/>
                  <a:gd name="T77" fmla="*/ 8 h 62"/>
                  <a:gd name="T78" fmla="*/ 22 w 36"/>
                  <a:gd name="T79" fmla="*/ 6 h 62"/>
                  <a:gd name="T80" fmla="*/ 22 w 36"/>
                  <a:gd name="T81" fmla="*/ 4 h 62"/>
                  <a:gd name="T82" fmla="*/ 18 w 36"/>
                  <a:gd name="T83" fmla="*/ 4 h 62"/>
                  <a:gd name="T84" fmla="*/ 16 w 36"/>
                  <a:gd name="T85" fmla="*/ 4 h 62"/>
                  <a:gd name="T86" fmla="*/ 14 w 36"/>
                  <a:gd name="T87" fmla="*/ 6 h 62"/>
                  <a:gd name="T88" fmla="*/ 12 w 36"/>
                  <a:gd name="T89" fmla="*/ 10 h 62"/>
                  <a:gd name="T90" fmla="*/ 10 w 36"/>
                  <a:gd name="T91" fmla="*/ 18 h 62"/>
                  <a:gd name="T92" fmla="*/ 8 w 36"/>
                  <a:gd name="T93" fmla="*/ 26 h 62"/>
                  <a:gd name="T94" fmla="*/ 8 w 36"/>
                  <a:gd name="T95" fmla="*/ 32 h 6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2"/>
                  <a:gd name="T146" fmla="*/ 36 w 36"/>
                  <a:gd name="T147" fmla="*/ 62 h 6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2">
                    <a:moveTo>
                      <a:pt x="0" y="32"/>
                    </a:moveTo>
                    <a:lnTo>
                      <a:pt x="2" y="22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6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2"/>
                    </a:lnTo>
                    <a:lnTo>
                      <a:pt x="14" y="60"/>
                    </a:lnTo>
                    <a:lnTo>
                      <a:pt x="8" y="56"/>
                    </a:lnTo>
                    <a:lnTo>
                      <a:pt x="4" y="52"/>
                    </a:lnTo>
                    <a:lnTo>
                      <a:pt x="2" y="42"/>
                    </a:lnTo>
                    <a:lnTo>
                      <a:pt x="0" y="32"/>
                    </a:lnTo>
                    <a:close/>
                    <a:moveTo>
                      <a:pt x="8" y="32"/>
                    </a:moveTo>
                    <a:lnTo>
                      <a:pt x="10" y="44"/>
                    </a:lnTo>
                    <a:lnTo>
                      <a:pt x="12" y="52"/>
                    </a:lnTo>
                    <a:lnTo>
                      <a:pt x="14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4" y="56"/>
                    </a:lnTo>
                    <a:lnTo>
                      <a:pt x="26" y="54"/>
                    </a:lnTo>
                    <a:lnTo>
                      <a:pt x="26" y="50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20"/>
                    </a:lnTo>
                    <a:lnTo>
                      <a:pt x="26" y="12"/>
                    </a:lnTo>
                    <a:lnTo>
                      <a:pt x="26" y="8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8"/>
                    </a:lnTo>
                    <a:lnTo>
                      <a:pt x="8" y="26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88" name="Rectangle 180"/>
              <p:cNvSpPr>
                <a:spLocks noChangeArrowheads="1"/>
              </p:cNvSpPr>
              <p:nvPr/>
            </p:nvSpPr>
            <p:spPr bwMode="auto">
              <a:xfrm>
                <a:off x="3528" y="276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9" name="Freeform 181"/>
              <p:cNvSpPr>
                <a:spLocks noEditPoints="1"/>
              </p:cNvSpPr>
              <p:nvPr/>
            </p:nvSpPr>
            <p:spPr bwMode="auto">
              <a:xfrm>
                <a:off x="3670" y="2786"/>
                <a:ext cx="38" cy="62"/>
              </a:xfrm>
              <a:custGeom>
                <a:avLst/>
                <a:gdLst>
                  <a:gd name="T0" fmla="*/ 0 w 38"/>
                  <a:gd name="T1" fmla="*/ 32 h 62"/>
                  <a:gd name="T2" fmla="*/ 2 w 38"/>
                  <a:gd name="T3" fmla="*/ 22 h 62"/>
                  <a:gd name="T4" fmla="*/ 4 w 38"/>
                  <a:gd name="T5" fmla="*/ 14 h 62"/>
                  <a:gd name="T6" fmla="*/ 6 w 38"/>
                  <a:gd name="T7" fmla="*/ 8 h 62"/>
                  <a:gd name="T8" fmla="*/ 12 w 38"/>
                  <a:gd name="T9" fmla="*/ 4 h 62"/>
                  <a:gd name="T10" fmla="*/ 16 w 38"/>
                  <a:gd name="T11" fmla="*/ 2 h 62"/>
                  <a:gd name="T12" fmla="*/ 18 w 38"/>
                  <a:gd name="T13" fmla="*/ 0 h 62"/>
                  <a:gd name="T14" fmla="*/ 24 w 38"/>
                  <a:gd name="T15" fmla="*/ 2 h 62"/>
                  <a:gd name="T16" fmla="*/ 28 w 38"/>
                  <a:gd name="T17" fmla="*/ 4 h 62"/>
                  <a:gd name="T18" fmla="*/ 30 w 38"/>
                  <a:gd name="T19" fmla="*/ 8 h 62"/>
                  <a:gd name="T20" fmla="*/ 34 w 38"/>
                  <a:gd name="T21" fmla="*/ 14 h 62"/>
                  <a:gd name="T22" fmla="*/ 36 w 38"/>
                  <a:gd name="T23" fmla="*/ 22 h 62"/>
                  <a:gd name="T24" fmla="*/ 38 w 38"/>
                  <a:gd name="T25" fmla="*/ 30 h 62"/>
                  <a:gd name="T26" fmla="*/ 36 w 38"/>
                  <a:gd name="T27" fmla="*/ 40 h 62"/>
                  <a:gd name="T28" fmla="*/ 34 w 38"/>
                  <a:gd name="T29" fmla="*/ 48 h 62"/>
                  <a:gd name="T30" fmla="*/ 32 w 38"/>
                  <a:gd name="T31" fmla="*/ 54 h 62"/>
                  <a:gd name="T32" fmla="*/ 28 w 38"/>
                  <a:gd name="T33" fmla="*/ 58 h 62"/>
                  <a:gd name="T34" fmla="*/ 22 w 38"/>
                  <a:gd name="T35" fmla="*/ 60 h 62"/>
                  <a:gd name="T36" fmla="*/ 18 w 38"/>
                  <a:gd name="T37" fmla="*/ 62 h 62"/>
                  <a:gd name="T38" fmla="*/ 14 w 38"/>
                  <a:gd name="T39" fmla="*/ 60 h 62"/>
                  <a:gd name="T40" fmla="*/ 8 w 38"/>
                  <a:gd name="T41" fmla="*/ 56 h 62"/>
                  <a:gd name="T42" fmla="*/ 6 w 38"/>
                  <a:gd name="T43" fmla="*/ 52 h 62"/>
                  <a:gd name="T44" fmla="*/ 2 w 38"/>
                  <a:gd name="T45" fmla="*/ 42 h 62"/>
                  <a:gd name="T46" fmla="*/ 0 w 38"/>
                  <a:gd name="T47" fmla="*/ 32 h 62"/>
                  <a:gd name="T48" fmla="*/ 8 w 38"/>
                  <a:gd name="T49" fmla="*/ 32 h 62"/>
                  <a:gd name="T50" fmla="*/ 10 w 38"/>
                  <a:gd name="T51" fmla="*/ 44 h 62"/>
                  <a:gd name="T52" fmla="*/ 12 w 38"/>
                  <a:gd name="T53" fmla="*/ 52 h 62"/>
                  <a:gd name="T54" fmla="*/ 14 w 38"/>
                  <a:gd name="T55" fmla="*/ 56 h 62"/>
                  <a:gd name="T56" fmla="*/ 16 w 38"/>
                  <a:gd name="T57" fmla="*/ 58 h 62"/>
                  <a:gd name="T58" fmla="*/ 18 w 38"/>
                  <a:gd name="T59" fmla="*/ 58 h 62"/>
                  <a:gd name="T60" fmla="*/ 20 w 38"/>
                  <a:gd name="T61" fmla="*/ 58 h 62"/>
                  <a:gd name="T62" fmla="*/ 24 w 38"/>
                  <a:gd name="T63" fmla="*/ 56 h 62"/>
                  <a:gd name="T64" fmla="*/ 26 w 38"/>
                  <a:gd name="T65" fmla="*/ 54 h 62"/>
                  <a:gd name="T66" fmla="*/ 26 w 38"/>
                  <a:gd name="T67" fmla="*/ 50 h 62"/>
                  <a:gd name="T68" fmla="*/ 28 w 38"/>
                  <a:gd name="T69" fmla="*/ 40 h 62"/>
                  <a:gd name="T70" fmla="*/ 28 w 38"/>
                  <a:gd name="T71" fmla="*/ 28 h 62"/>
                  <a:gd name="T72" fmla="*/ 28 w 38"/>
                  <a:gd name="T73" fmla="*/ 20 h 62"/>
                  <a:gd name="T74" fmla="*/ 26 w 38"/>
                  <a:gd name="T75" fmla="*/ 12 h 62"/>
                  <a:gd name="T76" fmla="*/ 26 w 38"/>
                  <a:gd name="T77" fmla="*/ 8 h 62"/>
                  <a:gd name="T78" fmla="*/ 24 w 38"/>
                  <a:gd name="T79" fmla="*/ 6 h 62"/>
                  <a:gd name="T80" fmla="*/ 22 w 38"/>
                  <a:gd name="T81" fmla="*/ 4 h 62"/>
                  <a:gd name="T82" fmla="*/ 18 w 38"/>
                  <a:gd name="T83" fmla="*/ 4 h 62"/>
                  <a:gd name="T84" fmla="*/ 16 w 38"/>
                  <a:gd name="T85" fmla="*/ 4 h 62"/>
                  <a:gd name="T86" fmla="*/ 14 w 38"/>
                  <a:gd name="T87" fmla="*/ 6 h 62"/>
                  <a:gd name="T88" fmla="*/ 12 w 38"/>
                  <a:gd name="T89" fmla="*/ 10 h 62"/>
                  <a:gd name="T90" fmla="*/ 10 w 38"/>
                  <a:gd name="T91" fmla="*/ 18 h 62"/>
                  <a:gd name="T92" fmla="*/ 10 w 38"/>
                  <a:gd name="T93" fmla="*/ 26 h 62"/>
                  <a:gd name="T94" fmla="*/ 8 w 38"/>
                  <a:gd name="T95" fmla="*/ 32 h 6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"/>
                  <a:gd name="T145" fmla="*/ 0 h 62"/>
                  <a:gd name="T146" fmla="*/ 38 w 38"/>
                  <a:gd name="T147" fmla="*/ 62 h 6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" h="62">
                    <a:moveTo>
                      <a:pt x="0" y="32"/>
                    </a:moveTo>
                    <a:lnTo>
                      <a:pt x="2" y="22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28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8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2" y="54"/>
                    </a:lnTo>
                    <a:lnTo>
                      <a:pt x="28" y="58"/>
                    </a:lnTo>
                    <a:lnTo>
                      <a:pt x="22" y="60"/>
                    </a:lnTo>
                    <a:lnTo>
                      <a:pt x="18" y="62"/>
                    </a:lnTo>
                    <a:lnTo>
                      <a:pt x="14" y="60"/>
                    </a:lnTo>
                    <a:lnTo>
                      <a:pt x="8" y="56"/>
                    </a:lnTo>
                    <a:lnTo>
                      <a:pt x="6" y="52"/>
                    </a:lnTo>
                    <a:lnTo>
                      <a:pt x="2" y="42"/>
                    </a:lnTo>
                    <a:lnTo>
                      <a:pt x="0" y="32"/>
                    </a:lnTo>
                    <a:close/>
                    <a:moveTo>
                      <a:pt x="8" y="32"/>
                    </a:moveTo>
                    <a:lnTo>
                      <a:pt x="10" y="44"/>
                    </a:lnTo>
                    <a:lnTo>
                      <a:pt x="12" y="52"/>
                    </a:lnTo>
                    <a:lnTo>
                      <a:pt x="14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4" y="56"/>
                    </a:lnTo>
                    <a:lnTo>
                      <a:pt x="26" y="54"/>
                    </a:lnTo>
                    <a:lnTo>
                      <a:pt x="26" y="50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20"/>
                    </a:lnTo>
                    <a:lnTo>
                      <a:pt x="26" y="12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8"/>
                    </a:lnTo>
                    <a:lnTo>
                      <a:pt x="10" y="26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90" name="Rectangle 182"/>
              <p:cNvSpPr>
                <a:spLocks noChangeArrowheads="1"/>
              </p:cNvSpPr>
              <p:nvPr/>
            </p:nvSpPr>
            <p:spPr bwMode="auto">
              <a:xfrm>
                <a:off x="3848" y="276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1" name="Freeform 183"/>
              <p:cNvSpPr>
                <a:spLocks noEditPoints="1"/>
              </p:cNvSpPr>
              <p:nvPr/>
            </p:nvSpPr>
            <p:spPr bwMode="auto">
              <a:xfrm>
                <a:off x="3994" y="2786"/>
                <a:ext cx="36" cy="62"/>
              </a:xfrm>
              <a:custGeom>
                <a:avLst/>
                <a:gdLst>
                  <a:gd name="T0" fmla="*/ 0 w 36"/>
                  <a:gd name="T1" fmla="*/ 32 h 62"/>
                  <a:gd name="T2" fmla="*/ 0 w 36"/>
                  <a:gd name="T3" fmla="*/ 22 h 62"/>
                  <a:gd name="T4" fmla="*/ 2 w 36"/>
                  <a:gd name="T5" fmla="*/ 14 h 62"/>
                  <a:gd name="T6" fmla="*/ 6 w 36"/>
                  <a:gd name="T7" fmla="*/ 8 h 62"/>
                  <a:gd name="T8" fmla="*/ 10 w 36"/>
                  <a:gd name="T9" fmla="*/ 4 h 62"/>
                  <a:gd name="T10" fmla="*/ 14 w 36"/>
                  <a:gd name="T11" fmla="*/ 2 h 62"/>
                  <a:gd name="T12" fmla="*/ 18 w 36"/>
                  <a:gd name="T13" fmla="*/ 0 h 62"/>
                  <a:gd name="T14" fmla="*/ 22 w 36"/>
                  <a:gd name="T15" fmla="*/ 2 h 62"/>
                  <a:gd name="T16" fmla="*/ 26 w 36"/>
                  <a:gd name="T17" fmla="*/ 4 h 62"/>
                  <a:gd name="T18" fmla="*/ 30 w 36"/>
                  <a:gd name="T19" fmla="*/ 8 h 62"/>
                  <a:gd name="T20" fmla="*/ 34 w 36"/>
                  <a:gd name="T21" fmla="*/ 14 h 62"/>
                  <a:gd name="T22" fmla="*/ 36 w 36"/>
                  <a:gd name="T23" fmla="*/ 22 h 62"/>
                  <a:gd name="T24" fmla="*/ 36 w 36"/>
                  <a:gd name="T25" fmla="*/ 30 h 62"/>
                  <a:gd name="T26" fmla="*/ 36 w 36"/>
                  <a:gd name="T27" fmla="*/ 40 h 62"/>
                  <a:gd name="T28" fmla="*/ 34 w 36"/>
                  <a:gd name="T29" fmla="*/ 48 h 62"/>
                  <a:gd name="T30" fmla="*/ 30 w 36"/>
                  <a:gd name="T31" fmla="*/ 54 h 62"/>
                  <a:gd name="T32" fmla="*/ 26 w 36"/>
                  <a:gd name="T33" fmla="*/ 58 h 62"/>
                  <a:gd name="T34" fmla="*/ 22 w 36"/>
                  <a:gd name="T35" fmla="*/ 60 h 62"/>
                  <a:gd name="T36" fmla="*/ 18 w 36"/>
                  <a:gd name="T37" fmla="*/ 62 h 62"/>
                  <a:gd name="T38" fmla="*/ 12 w 36"/>
                  <a:gd name="T39" fmla="*/ 60 h 62"/>
                  <a:gd name="T40" fmla="*/ 8 w 36"/>
                  <a:gd name="T41" fmla="*/ 56 h 62"/>
                  <a:gd name="T42" fmla="*/ 4 w 36"/>
                  <a:gd name="T43" fmla="*/ 52 h 62"/>
                  <a:gd name="T44" fmla="*/ 0 w 36"/>
                  <a:gd name="T45" fmla="*/ 42 h 62"/>
                  <a:gd name="T46" fmla="*/ 0 w 36"/>
                  <a:gd name="T47" fmla="*/ 32 h 62"/>
                  <a:gd name="T48" fmla="*/ 8 w 36"/>
                  <a:gd name="T49" fmla="*/ 32 h 62"/>
                  <a:gd name="T50" fmla="*/ 8 w 36"/>
                  <a:gd name="T51" fmla="*/ 44 h 62"/>
                  <a:gd name="T52" fmla="*/ 10 w 36"/>
                  <a:gd name="T53" fmla="*/ 52 h 62"/>
                  <a:gd name="T54" fmla="*/ 12 w 36"/>
                  <a:gd name="T55" fmla="*/ 56 h 62"/>
                  <a:gd name="T56" fmla="*/ 14 w 36"/>
                  <a:gd name="T57" fmla="*/ 58 h 62"/>
                  <a:gd name="T58" fmla="*/ 18 w 36"/>
                  <a:gd name="T59" fmla="*/ 58 h 62"/>
                  <a:gd name="T60" fmla="*/ 20 w 36"/>
                  <a:gd name="T61" fmla="*/ 58 h 62"/>
                  <a:gd name="T62" fmla="*/ 22 w 36"/>
                  <a:gd name="T63" fmla="*/ 56 h 62"/>
                  <a:gd name="T64" fmla="*/ 24 w 36"/>
                  <a:gd name="T65" fmla="*/ 54 h 62"/>
                  <a:gd name="T66" fmla="*/ 26 w 36"/>
                  <a:gd name="T67" fmla="*/ 50 h 62"/>
                  <a:gd name="T68" fmla="*/ 28 w 36"/>
                  <a:gd name="T69" fmla="*/ 40 h 62"/>
                  <a:gd name="T70" fmla="*/ 28 w 36"/>
                  <a:gd name="T71" fmla="*/ 28 h 62"/>
                  <a:gd name="T72" fmla="*/ 28 w 36"/>
                  <a:gd name="T73" fmla="*/ 20 h 62"/>
                  <a:gd name="T74" fmla="*/ 26 w 36"/>
                  <a:gd name="T75" fmla="*/ 12 h 62"/>
                  <a:gd name="T76" fmla="*/ 24 w 36"/>
                  <a:gd name="T77" fmla="*/ 8 h 62"/>
                  <a:gd name="T78" fmla="*/ 22 w 36"/>
                  <a:gd name="T79" fmla="*/ 6 h 62"/>
                  <a:gd name="T80" fmla="*/ 20 w 36"/>
                  <a:gd name="T81" fmla="*/ 4 h 62"/>
                  <a:gd name="T82" fmla="*/ 18 w 36"/>
                  <a:gd name="T83" fmla="*/ 4 h 62"/>
                  <a:gd name="T84" fmla="*/ 16 w 36"/>
                  <a:gd name="T85" fmla="*/ 4 h 62"/>
                  <a:gd name="T86" fmla="*/ 14 w 36"/>
                  <a:gd name="T87" fmla="*/ 6 h 62"/>
                  <a:gd name="T88" fmla="*/ 10 w 36"/>
                  <a:gd name="T89" fmla="*/ 10 h 62"/>
                  <a:gd name="T90" fmla="*/ 10 w 36"/>
                  <a:gd name="T91" fmla="*/ 18 h 62"/>
                  <a:gd name="T92" fmla="*/ 8 w 36"/>
                  <a:gd name="T93" fmla="*/ 26 h 62"/>
                  <a:gd name="T94" fmla="*/ 8 w 36"/>
                  <a:gd name="T95" fmla="*/ 32 h 6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2"/>
                  <a:gd name="T146" fmla="*/ 36 w 36"/>
                  <a:gd name="T147" fmla="*/ 62 h 6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2">
                    <a:moveTo>
                      <a:pt x="0" y="32"/>
                    </a:move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6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2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2"/>
                    </a:lnTo>
                    <a:lnTo>
                      <a:pt x="0" y="42"/>
                    </a:lnTo>
                    <a:lnTo>
                      <a:pt x="0" y="32"/>
                    </a:lnTo>
                    <a:close/>
                    <a:moveTo>
                      <a:pt x="8" y="32"/>
                    </a:moveTo>
                    <a:lnTo>
                      <a:pt x="8" y="44"/>
                    </a:lnTo>
                    <a:lnTo>
                      <a:pt x="10" y="52"/>
                    </a:lnTo>
                    <a:lnTo>
                      <a:pt x="12" y="56"/>
                    </a:lnTo>
                    <a:lnTo>
                      <a:pt x="14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50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10" y="18"/>
                    </a:lnTo>
                    <a:lnTo>
                      <a:pt x="8" y="26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92" name="Rectangle 184"/>
              <p:cNvSpPr>
                <a:spLocks noChangeArrowheads="1"/>
              </p:cNvSpPr>
              <p:nvPr/>
            </p:nvSpPr>
            <p:spPr bwMode="auto">
              <a:xfrm>
                <a:off x="4200" y="276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3" name="Rectangle 185"/>
              <p:cNvSpPr>
                <a:spLocks noChangeArrowheads="1"/>
              </p:cNvSpPr>
              <p:nvPr/>
            </p:nvSpPr>
            <p:spPr bwMode="auto">
              <a:xfrm>
                <a:off x="1552" y="2880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4" name="Freeform 186"/>
              <p:cNvSpPr>
                <a:spLocks/>
              </p:cNvSpPr>
              <p:nvPr/>
            </p:nvSpPr>
            <p:spPr bwMode="auto">
              <a:xfrm>
                <a:off x="1586" y="2894"/>
                <a:ext cx="18" cy="60"/>
              </a:xfrm>
              <a:custGeom>
                <a:avLst/>
                <a:gdLst>
                  <a:gd name="T0" fmla="*/ 14 w 18"/>
                  <a:gd name="T1" fmla="*/ 0 h 60"/>
                  <a:gd name="T2" fmla="*/ 14 w 18"/>
                  <a:gd name="T3" fmla="*/ 52 h 60"/>
                  <a:gd name="T4" fmla="*/ 14 w 18"/>
                  <a:gd name="T5" fmla="*/ 56 h 60"/>
                  <a:gd name="T6" fmla="*/ 14 w 18"/>
                  <a:gd name="T7" fmla="*/ 58 h 60"/>
                  <a:gd name="T8" fmla="*/ 14 w 18"/>
                  <a:gd name="T9" fmla="*/ 58 h 60"/>
                  <a:gd name="T10" fmla="*/ 16 w 18"/>
                  <a:gd name="T11" fmla="*/ 60 h 60"/>
                  <a:gd name="T12" fmla="*/ 16 w 18"/>
                  <a:gd name="T13" fmla="*/ 60 h 60"/>
                  <a:gd name="T14" fmla="*/ 18 w 18"/>
                  <a:gd name="T15" fmla="*/ 60 h 60"/>
                  <a:gd name="T16" fmla="*/ 18 w 18"/>
                  <a:gd name="T17" fmla="*/ 60 h 60"/>
                  <a:gd name="T18" fmla="*/ 0 w 18"/>
                  <a:gd name="T19" fmla="*/ 60 h 60"/>
                  <a:gd name="T20" fmla="*/ 0 w 18"/>
                  <a:gd name="T21" fmla="*/ 60 h 60"/>
                  <a:gd name="T22" fmla="*/ 2 w 18"/>
                  <a:gd name="T23" fmla="*/ 60 h 60"/>
                  <a:gd name="T24" fmla="*/ 4 w 18"/>
                  <a:gd name="T25" fmla="*/ 60 h 60"/>
                  <a:gd name="T26" fmla="*/ 6 w 18"/>
                  <a:gd name="T27" fmla="*/ 58 h 60"/>
                  <a:gd name="T28" fmla="*/ 6 w 18"/>
                  <a:gd name="T29" fmla="*/ 58 h 60"/>
                  <a:gd name="T30" fmla="*/ 6 w 18"/>
                  <a:gd name="T31" fmla="*/ 56 h 60"/>
                  <a:gd name="T32" fmla="*/ 6 w 18"/>
                  <a:gd name="T33" fmla="*/ 52 h 60"/>
                  <a:gd name="T34" fmla="*/ 6 w 18"/>
                  <a:gd name="T35" fmla="*/ 16 h 60"/>
                  <a:gd name="T36" fmla="*/ 6 w 18"/>
                  <a:gd name="T37" fmla="*/ 10 h 60"/>
                  <a:gd name="T38" fmla="*/ 6 w 18"/>
                  <a:gd name="T39" fmla="*/ 8 h 60"/>
                  <a:gd name="T40" fmla="*/ 6 w 18"/>
                  <a:gd name="T41" fmla="*/ 6 h 60"/>
                  <a:gd name="T42" fmla="*/ 6 w 18"/>
                  <a:gd name="T43" fmla="*/ 4 h 60"/>
                  <a:gd name="T44" fmla="*/ 4 w 18"/>
                  <a:gd name="T45" fmla="*/ 4 h 60"/>
                  <a:gd name="T46" fmla="*/ 4 w 18"/>
                  <a:gd name="T47" fmla="*/ 4 h 60"/>
                  <a:gd name="T48" fmla="*/ 2 w 18"/>
                  <a:gd name="T49" fmla="*/ 4 h 60"/>
                  <a:gd name="T50" fmla="*/ 2 w 18"/>
                  <a:gd name="T51" fmla="*/ 6 h 60"/>
                  <a:gd name="T52" fmla="*/ 0 w 18"/>
                  <a:gd name="T53" fmla="*/ 4 h 60"/>
                  <a:gd name="T54" fmla="*/ 12 w 18"/>
                  <a:gd name="T55" fmla="*/ 0 h 60"/>
                  <a:gd name="T56" fmla="*/ 14 w 18"/>
                  <a:gd name="T57" fmla="*/ 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"/>
                  <a:gd name="T88" fmla="*/ 0 h 60"/>
                  <a:gd name="T89" fmla="*/ 18 w 18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" h="60">
                    <a:moveTo>
                      <a:pt x="14" y="0"/>
                    </a:moveTo>
                    <a:lnTo>
                      <a:pt x="14" y="52"/>
                    </a:lnTo>
                    <a:lnTo>
                      <a:pt x="14" y="56"/>
                    </a:lnTo>
                    <a:lnTo>
                      <a:pt x="14" y="58"/>
                    </a:lnTo>
                    <a:lnTo>
                      <a:pt x="16" y="60"/>
                    </a:lnTo>
                    <a:lnTo>
                      <a:pt x="18" y="60"/>
                    </a:lnTo>
                    <a:lnTo>
                      <a:pt x="0" y="60"/>
                    </a:lnTo>
                    <a:lnTo>
                      <a:pt x="2" y="60"/>
                    </a:lnTo>
                    <a:lnTo>
                      <a:pt x="4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6" y="52"/>
                    </a:lnTo>
                    <a:lnTo>
                      <a:pt x="6" y="16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95" name="Freeform 187"/>
              <p:cNvSpPr>
                <a:spLocks/>
              </p:cNvSpPr>
              <p:nvPr/>
            </p:nvSpPr>
            <p:spPr bwMode="auto">
              <a:xfrm>
                <a:off x="1608" y="2916"/>
                <a:ext cx="42" cy="40"/>
              </a:xfrm>
              <a:custGeom>
                <a:avLst/>
                <a:gdLst>
                  <a:gd name="T0" fmla="*/ 38 w 42"/>
                  <a:gd name="T1" fmla="*/ 0 h 40"/>
                  <a:gd name="T2" fmla="*/ 38 w 42"/>
                  <a:gd name="T3" fmla="*/ 24 h 40"/>
                  <a:gd name="T4" fmla="*/ 38 w 42"/>
                  <a:gd name="T5" fmla="*/ 30 h 40"/>
                  <a:gd name="T6" fmla="*/ 38 w 42"/>
                  <a:gd name="T7" fmla="*/ 32 h 40"/>
                  <a:gd name="T8" fmla="*/ 38 w 42"/>
                  <a:gd name="T9" fmla="*/ 34 h 40"/>
                  <a:gd name="T10" fmla="*/ 38 w 42"/>
                  <a:gd name="T11" fmla="*/ 34 h 40"/>
                  <a:gd name="T12" fmla="*/ 38 w 42"/>
                  <a:gd name="T13" fmla="*/ 34 h 40"/>
                  <a:gd name="T14" fmla="*/ 40 w 42"/>
                  <a:gd name="T15" fmla="*/ 34 h 40"/>
                  <a:gd name="T16" fmla="*/ 40 w 42"/>
                  <a:gd name="T17" fmla="*/ 34 h 40"/>
                  <a:gd name="T18" fmla="*/ 42 w 42"/>
                  <a:gd name="T19" fmla="*/ 34 h 40"/>
                  <a:gd name="T20" fmla="*/ 42 w 42"/>
                  <a:gd name="T21" fmla="*/ 36 h 40"/>
                  <a:gd name="T22" fmla="*/ 32 w 42"/>
                  <a:gd name="T23" fmla="*/ 40 h 40"/>
                  <a:gd name="T24" fmla="*/ 30 w 42"/>
                  <a:gd name="T25" fmla="*/ 40 h 40"/>
                  <a:gd name="T26" fmla="*/ 30 w 42"/>
                  <a:gd name="T27" fmla="*/ 32 h 40"/>
                  <a:gd name="T28" fmla="*/ 26 w 42"/>
                  <a:gd name="T29" fmla="*/ 36 h 40"/>
                  <a:gd name="T30" fmla="*/ 22 w 42"/>
                  <a:gd name="T31" fmla="*/ 38 h 40"/>
                  <a:gd name="T32" fmla="*/ 20 w 42"/>
                  <a:gd name="T33" fmla="*/ 40 h 40"/>
                  <a:gd name="T34" fmla="*/ 16 w 42"/>
                  <a:gd name="T35" fmla="*/ 40 h 40"/>
                  <a:gd name="T36" fmla="*/ 14 w 42"/>
                  <a:gd name="T37" fmla="*/ 40 h 40"/>
                  <a:gd name="T38" fmla="*/ 10 w 42"/>
                  <a:gd name="T39" fmla="*/ 38 h 40"/>
                  <a:gd name="T40" fmla="*/ 8 w 42"/>
                  <a:gd name="T41" fmla="*/ 36 h 40"/>
                  <a:gd name="T42" fmla="*/ 8 w 42"/>
                  <a:gd name="T43" fmla="*/ 32 h 40"/>
                  <a:gd name="T44" fmla="*/ 6 w 42"/>
                  <a:gd name="T45" fmla="*/ 30 h 40"/>
                  <a:gd name="T46" fmla="*/ 6 w 42"/>
                  <a:gd name="T47" fmla="*/ 24 h 40"/>
                  <a:gd name="T48" fmla="*/ 6 w 42"/>
                  <a:gd name="T49" fmla="*/ 6 h 40"/>
                  <a:gd name="T50" fmla="*/ 6 w 42"/>
                  <a:gd name="T51" fmla="*/ 4 h 40"/>
                  <a:gd name="T52" fmla="*/ 6 w 42"/>
                  <a:gd name="T53" fmla="*/ 2 h 40"/>
                  <a:gd name="T54" fmla="*/ 4 w 42"/>
                  <a:gd name="T55" fmla="*/ 2 h 40"/>
                  <a:gd name="T56" fmla="*/ 4 w 42"/>
                  <a:gd name="T57" fmla="*/ 0 h 40"/>
                  <a:gd name="T58" fmla="*/ 2 w 42"/>
                  <a:gd name="T59" fmla="*/ 0 h 40"/>
                  <a:gd name="T60" fmla="*/ 0 w 42"/>
                  <a:gd name="T61" fmla="*/ 0 h 40"/>
                  <a:gd name="T62" fmla="*/ 0 w 42"/>
                  <a:gd name="T63" fmla="*/ 0 h 40"/>
                  <a:gd name="T64" fmla="*/ 14 w 42"/>
                  <a:gd name="T65" fmla="*/ 0 h 40"/>
                  <a:gd name="T66" fmla="*/ 14 w 42"/>
                  <a:gd name="T67" fmla="*/ 26 h 40"/>
                  <a:gd name="T68" fmla="*/ 14 w 42"/>
                  <a:gd name="T69" fmla="*/ 30 h 40"/>
                  <a:gd name="T70" fmla="*/ 16 w 42"/>
                  <a:gd name="T71" fmla="*/ 32 h 40"/>
                  <a:gd name="T72" fmla="*/ 18 w 42"/>
                  <a:gd name="T73" fmla="*/ 34 h 40"/>
                  <a:gd name="T74" fmla="*/ 20 w 42"/>
                  <a:gd name="T75" fmla="*/ 34 h 40"/>
                  <a:gd name="T76" fmla="*/ 22 w 42"/>
                  <a:gd name="T77" fmla="*/ 34 h 40"/>
                  <a:gd name="T78" fmla="*/ 24 w 42"/>
                  <a:gd name="T79" fmla="*/ 34 h 40"/>
                  <a:gd name="T80" fmla="*/ 26 w 42"/>
                  <a:gd name="T81" fmla="*/ 32 h 40"/>
                  <a:gd name="T82" fmla="*/ 30 w 42"/>
                  <a:gd name="T83" fmla="*/ 28 h 40"/>
                  <a:gd name="T84" fmla="*/ 30 w 42"/>
                  <a:gd name="T85" fmla="*/ 6 h 40"/>
                  <a:gd name="T86" fmla="*/ 30 w 42"/>
                  <a:gd name="T87" fmla="*/ 4 h 40"/>
                  <a:gd name="T88" fmla="*/ 28 w 42"/>
                  <a:gd name="T89" fmla="*/ 2 h 40"/>
                  <a:gd name="T90" fmla="*/ 28 w 42"/>
                  <a:gd name="T91" fmla="*/ 0 h 40"/>
                  <a:gd name="T92" fmla="*/ 24 w 42"/>
                  <a:gd name="T93" fmla="*/ 0 h 40"/>
                  <a:gd name="T94" fmla="*/ 24 w 42"/>
                  <a:gd name="T95" fmla="*/ 0 h 40"/>
                  <a:gd name="T96" fmla="*/ 38 w 42"/>
                  <a:gd name="T97" fmla="*/ 0 h 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2"/>
                  <a:gd name="T148" fmla="*/ 0 h 40"/>
                  <a:gd name="T149" fmla="*/ 42 w 42"/>
                  <a:gd name="T150" fmla="*/ 40 h 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2" h="40">
                    <a:moveTo>
                      <a:pt x="38" y="0"/>
                    </a:moveTo>
                    <a:lnTo>
                      <a:pt x="38" y="24"/>
                    </a:lnTo>
                    <a:lnTo>
                      <a:pt x="38" y="30"/>
                    </a:lnTo>
                    <a:lnTo>
                      <a:pt x="38" y="32"/>
                    </a:lnTo>
                    <a:lnTo>
                      <a:pt x="38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2" y="36"/>
                    </a:lnTo>
                    <a:lnTo>
                      <a:pt x="32" y="40"/>
                    </a:lnTo>
                    <a:lnTo>
                      <a:pt x="30" y="40"/>
                    </a:lnTo>
                    <a:lnTo>
                      <a:pt x="30" y="32"/>
                    </a:lnTo>
                    <a:lnTo>
                      <a:pt x="26" y="36"/>
                    </a:lnTo>
                    <a:lnTo>
                      <a:pt x="22" y="38"/>
                    </a:lnTo>
                    <a:lnTo>
                      <a:pt x="20" y="40"/>
                    </a:lnTo>
                    <a:lnTo>
                      <a:pt x="16" y="40"/>
                    </a:lnTo>
                    <a:lnTo>
                      <a:pt x="14" y="40"/>
                    </a:lnTo>
                    <a:lnTo>
                      <a:pt x="10" y="38"/>
                    </a:lnTo>
                    <a:lnTo>
                      <a:pt x="8" y="36"/>
                    </a:lnTo>
                    <a:lnTo>
                      <a:pt x="8" y="32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6"/>
                    </a:lnTo>
                    <a:lnTo>
                      <a:pt x="14" y="30"/>
                    </a:lnTo>
                    <a:lnTo>
                      <a:pt x="16" y="32"/>
                    </a:lnTo>
                    <a:lnTo>
                      <a:pt x="18" y="34"/>
                    </a:lnTo>
                    <a:lnTo>
                      <a:pt x="20" y="34"/>
                    </a:lnTo>
                    <a:lnTo>
                      <a:pt x="22" y="34"/>
                    </a:lnTo>
                    <a:lnTo>
                      <a:pt x="24" y="34"/>
                    </a:lnTo>
                    <a:lnTo>
                      <a:pt x="26" y="32"/>
                    </a:lnTo>
                    <a:lnTo>
                      <a:pt x="30" y="28"/>
                    </a:lnTo>
                    <a:lnTo>
                      <a:pt x="30" y="6"/>
                    </a:lnTo>
                    <a:lnTo>
                      <a:pt x="30" y="4"/>
                    </a:lnTo>
                    <a:lnTo>
                      <a:pt x="28" y="2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96" name="Freeform 188"/>
              <p:cNvSpPr>
                <a:spLocks/>
              </p:cNvSpPr>
              <p:nvPr/>
            </p:nvSpPr>
            <p:spPr bwMode="auto">
              <a:xfrm>
                <a:off x="1652" y="2914"/>
                <a:ext cx="42" cy="40"/>
              </a:xfrm>
              <a:custGeom>
                <a:avLst/>
                <a:gdLst>
                  <a:gd name="T0" fmla="*/ 14 w 42"/>
                  <a:gd name="T1" fmla="*/ 10 h 40"/>
                  <a:gd name="T2" fmla="*/ 18 w 42"/>
                  <a:gd name="T3" fmla="*/ 4 h 40"/>
                  <a:gd name="T4" fmla="*/ 22 w 42"/>
                  <a:gd name="T5" fmla="*/ 2 h 40"/>
                  <a:gd name="T6" fmla="*/ 26 w 42"/>
                  <a:gd name="T7" fmla="*/ 0 h 40"/>
                  <a:gd name="T8" fmla="*/ 30 w 42"/>
                  <a:gd name="T9" fmla="*/ 0 h 40"/>
                  <a:gd name="T10" fmla="*/ 32 w 42"/>
                  <a:gd name="T11" fmla="*/ 2 h 40"/>
                  <a:gd name="T12" fmla="*/ 34 w 42"/>
                  <a:gd name="T13" fmla="*/ 4 h 40"/>
                  <a:gd name="T14" fmla="*/ 36 w 42"/>
                  <a:gd name="T15" fmla="*/ 8 h 40"/>
                  <a:gd name="T16" fmla="*/ 36 w 42"/>
                  <a:gd name="T17" fmla="*/ 10 h 40"/>
                  <a:gd name="T18" fmla="*/ 36 w 42"/>
                  <a:gd name="T19" fmla="*/ 16 h 40"/>
                  <a:gd name="T20" fmla="*/ 36 w 42"/>
                  <a:gd name="T21" fmla="*/ 32 h 40"/>
                  <a:gd name="T22" fmla="*/ 38 w 42"/>
                  <a:gd name="T23" fmla="*/ 36 h 40"/>
                  <a:gd name="T24" fmla="*/ 38 w 42"/>
                  <a:gd name="T25" fmla="*/ 38 h 40"/>
                  <a:gd name="T26" fmla="*/ 38 w 42"/>
                  <a:gd name="T27" fmla="*/ 38 h 40"/>
                  <a:gd name="T28" fmla="*/ 38 w 42"/>
                  <a:gd name="T29" fmla="*/ 40 h 40"/>
                  <a:gd name="T30" fmla="*/ 40 w 42"/>
                  <a:gd name="T31" fmla="*/ 40 h 40"/>
                  <a:gd name="T32" fmla="*/ 42 w 42"/>
                  <a:gd name="T33" fmla="*/ 40 h 40"/>
                  <a:gd name="T34" fmla="*/ 42 w 42"/>
                  <a:gd name="T35" fmla="*/ 40 h 40"/>
                  <a:gd name="T36" fmla="*/ 24 w 42"/>
                  <a:gd name="T37" fmla="*/ 40 h 40"/>
                  <a:gd name="T38" fmla="*/ 24 w 42"/>
                  <a:gd name="T39" fmla="*/ 40 h 40"/>
                  <a:gd name="T40" fmla="*/ 24 w 42"/>
                  <a:gd name="T41" fmla="*/ 40 h 40"/>
                  <a:gd name="T42" fmla="*/ 26 w 42"/>
                  <a:gd name="T43" fmla="*/ 40 h 40"/>
                  <a:gd name="T44" fmla="*/ 28 w 42"/>
                  <a:gd name="T45" fmla="*/ 38 h 40"/>
                  <a:gd name="T46" fmla="*/ 28 w 42"/>
                  <a:gd name="T47" fmla="*/ 38 h 40"/>
                  <a:gd name="T48" fmla="*/ 30 w 42"/>
                  <a:gd name="T49" fmla="*/ 36 h 40"/>
                  <a:gd name="T50" fmla="*/ 30 w 42"/>
                  <a:gd name="T51" fmla="*/ 34 h 40"/>
                  <a:gd name="T52" fmla="*/ 30 w 42"/>
                  <a:gd name="T53" fmla="*/ 32 h 40"/>
                  <a:gd name="T54" fmla="*/ 30 w 42"/>
                  <a:gd name="T55" fmla="*/ 16 h 40"/>
                  <a:gd name="T56" fmla="*/ 30 w 42"/>
                  <a:gd name="T57" fmla="*/ 12 h 40"/>
                  <a:gd name="T58" fmla="*/ 28 w 42"/>
                  <a:gd name="T59" fmla="*/ 8 h 40"/>
                  <a:gd name="T60" fmla="*/ 26 w 42"/>
                  <a:gd name="T61" fmla="*/ 6 h 40"/>
                  <a:gd name="T62" fmla="*/ 24 w 42"/>
                  <a:gd name="T63" fmla="*/ 6 h 40"/>
                  <a:gd name="T64" fmla="*/ 18 w 42"/>
                  <a:gd name="T65" fmla="*/ 8 h 40"/>
                  <a:gd name="T66" fmla="*/ 14 w 42"/>
                  <a:gd name="T67" fmla="*/ 12 h 40"/>
                  <a:gd name="T68" fmla="*/ 14 w 42"/>
                  <a:gd name="T69" fmla="*/ 32 h 40"/>
                  <a:gd name="T70" fmla="*/ 14 w 42"/>
                  <a:gd name="T71" fmla="*/ 36 h 40"/>
                  <a:gd name="T72" fmla="*/ 14 w 42"/>
                  <a:gd name="T73" fmla="*/ 38 h 40"/>
                  <a:gd name="T74" fmla="*/ 14 w 42"/>
                  <a:gd name="T75" fmla="*/ 38 h 40"/>
                  <a:gd name="T76" fmla="*/ 14 w 42"/>
                  <a:gd name="T77" fmla="*/ 40 h 40"/>
                  <a:gd name="T78" fmla="*/ 16 w 42"/>
                  <a:gd name="T79" fmla="*/ 40 h 40"/>
                  <a:gd name="T80" fmla="*/ 18 w 42"/>
                  <a:gd name="T81" fmla="*/ 40 h 40"/>
                  <a:gd name="T82" fmla="*/ 18 w 42"/>
                  <a:gd name="T83" fmla="*/ 40 h 40"/>
                  <a:gd name="T84" fmla="*/ 0 w 42"/>
                  <a:gd name="T85" fmla="*/ 40 h 40"/>
                  <a:gd name="T86" fmla="*/ 0 w 42"/>
                  <a:gd name="T87" fmla="*/ 40 h 40"/>
                  <a:gd name="T88" fmla="*/ 2 w 42"/>
                  <a:gd name="T89" fmla="*/ 40 h 40"/>
                  <a:gd name="T90" fmla="*/ 4 w 42"/>
                  <a:gd name="T91" fmla="*/ 40 h 40"/>
                  <a:gd name="T92" fmla="*/ 4 w 42"/>
                  <a:gd name="T93" fmla="*/ 38 h 40"/>
                  <a:gd name="T94" fmla="*/ 6 w 42"/>
                  <a:gd name="T95" fmla="*/ 36 h 40"/>
                  <a:gd name="T96" fmla="*/ 6 w 42"/>
                  <a:gd name="T97" fmla="*/ 32 h 40"/>
                  <a:gd name="T98" fmla="*/ 6 w 42"/>
                  <a:gd name="T99" fmla="*/ 16 h 40"/>
                  <a:gd name="T100" fmla="*/ 6 w 42"/>
                  <a:gd name="T101" fmla="*/ 12 h 40"/>
                  <a:gd name="T102" fmla="*/ 6 w 42"/>
                  <a:gd name="T103" fmla="*/ 8 h 40"/>
                  <a:gd name="T104" fmla="*/ 6 w 42"/>
                  <a:gd name="T105" fmla="*/ 6 h 40"/>
                  <a:gd name="T106" fmla="*/ 4 w 42"/>
                  <a:gd name="T107" fmla="*/ 6 h 40"/>
                  <a:gd name="T108" fmla="*/ 4 w 42"/>
                  <a:gd name="T109" fmla="*/ 6 h 40"/>
                  <a:gd name="T110" fmla="*/ 4 w 42"/>
                  <a:gd name="T111" fmla="*/ 6 h 40"/>
                  <a:gd name="T112" fmla="*/ 2 w 42"/>
                  <a:gd name="T113" fmla="*/ 6 h 40"/>
                  <a:gd name="T114" fmla="*/ 0 w 42"/>
                  <a:gd name="T115" fmla="*/ 6 h 40"/>
                  <a:gd name="T116" fmla="*/ 0 w 42"/>
                  <a:gd name="T117" fmla="*/ 6 h 40"/>
                  <a:gd name="T118" fmla="*/ 12 w 42"/>
                  <a:gd name="T119" fmla="*/ 0 h 40"/>
                  <a:gd name="T120" fmla="*/ 14 w 42"/>
                  <a:gd name="T121" fmla="*/ 0 h 40"/>
                  <a:gd name="T122" fmla="*/ 14 w 42"/>
                  <a:gd name="T123" fmla="*/ 10 h 4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2"/>
                  <a:gd name="T187" fmla="*/ 0 h 40"/>
                  <a:gd name="T188" fmla="*/ 42 w 42"/>
                  <a:gd name="T189" fmla="*/ 40 h 4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2" h="40">
                    <a:moveTo>
                      <a:pt x="14" y="10"/>
                    </a:moveTo>
                    <a:lnTo>
                      <a:pt x="18" y="4"/>
                    </a:lnTo>
                    <a:lnTo>
                      <a:pt x="22" y="2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2" y="2"/>
                    </a:lnTo>
                    <a:lnTo>
                      <a:pt x="34" y="4"/>
                    </a:lnTo>
                    <a:lnTo>
                      <a:pt x="36" y="8"/>
                    </a:lnTo>
                    <a:lnTo>
                      <a:pt x="36" y="10"/>
                    </a:lnTo>
                    <a:lnTo>
                      <a:pt x="36" y="16"/>
                    </a:lnTo>
                    <a:lnTo>
                      <a:pt x="36" y="32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38" y="40"/>
                    </a:lnTo>
                    <a:lnTo>
                      <a:pt x="40" y="40"/>
                    </a:lnTo>
                    <a:lnTo>
                      <a:pt x="42" y="40"/>
                    </a:lnTo>
                    <a:lnTo>
                      <a:pt x="24" y="40"/>
                    </a:lnTo>
                    <a:lnTo>
                      <a:pt x="26" y="40"/>
                    </a:lnTo>
                    <a:lnTo>
                      <a:pt x="28" y="38"/>
                    </a:lnTo>
                    <a:lnTo>
                      <a:pt x="30" y="36"/>
                    </a:lnTo>
                    <a:lnTo>
                      <a:pt x="30" y="34"/>
                    </a:lnTo>
                    <a:lnTo>
                      <a:pt x="30" y="32"/>
                    </a:lnTo>
                    <a:lnTo>
                      <a:pt x="30" y="16"/>
                    </a:lnTo>
                    <a:lnTo>
                      <a:pt x="30" y="12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18" y="8"/>
                    </a:lnTo>
                    <a:lnTo>
                      <a:pt x="14" y="1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8" y="40"/>
                    </a:lnTo>
                    <a:lnTo>
                      <a:pt x="0" y="40"/>
                    </a:lnTo>
                    <a:lnTo>
                      <a:pt x="2" y="40"/>
                    </a:lnTo>
                    <a:lnTo>
                      <a:pt x="4" y="40"/>
                    </a:lnTo>
                    <a:lnTo>
                      <a:pt x="4" y="38"/>
                    </a:lnTo>
                    <a:lnTo>
                      <a:pt x="6" y="36"/>
                    </a:lnTo>
                    <a:lnTo>
                      <a:pt x="6" y="32"/>
                    </a:lnTo>
                    <a:lnTo>
                      <a:pt x="6" y="16"/>
                    </a:lnTo>
                    <a:lnTo>
                      <a:pt x="6" y="12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97" name="Freeform 189"/>
              <p:cNvSpPr>
                <a:spLocks/>
              </p:cNvSpPr>
              <p:nvPr/>
            </p:nvSpPr>
            <p:spPr bwMode="auto">
              <a:xfrm>
                <a:off x="1698" y="2914"/>
                <a:ext cx="32" cy="42"/>
              </a:xfrm>
              <a:custGeom>
                <a:avLst/>
                <a:gdLst>
                  <a:gd name="T0" fmla="*/ 32 w 32"/>
                  <a:gd name="T1" fmla="*/ 24 h 42"/>
                  <a:gd name="T2" fmla="*/ 30 w 32"/>
                  <a:gd name="T3" fmla="*/ 32 h 42"/>
                  <a:gd name="T4" fmla="*/ 26 w 32"/>
                  <a:gd name="T5" fmla="*/ 38 h 42"/>
                  <a:gd name="T6" fmla="*/ 22 w 32"/>
                  <a:gd name="T7" fmla="*/ 40 h 42"/>
                  <a:gd name="T8" fmla="*/ 16 w 32"/>
                  <a:gd name="T9" fmla="*/ 42 h 42"/>
                  <a:gd name="T10" fmla="*/ 10 w 32"/>
                  <a:gd name="T11" fmla="*/ 40 h 42"/>
                  <a:gd name="T12" fmla="*/ 4 w 32"/>
                  <a:gd name="T13" fmla="*/ 36 h 42"/>
                  <a:gd name="T14" fmla="*/ 2 w 32"/>
                  <a:gd name="T15" fmla="*/ 32 h 42"/>
                  <a:gd name="T16" fmla="*/ 0 w 32"/>
                  <a:gd name="T17" fmla="*/ 26 h 42"/>
                  <a:gd name="T18" fmla="*/ 0 w 32"/>
                  <a:gd name="T19" fmla="*/ 22 h 42"/>
                  <a:gd name="T20" fmla="*/ 0 w 32"/>
                  <a:gd name="T21" fmla="*/ 16 h 42"/>
                  <a:gd name="T22" fmla="*/ 2 w 32"/>
                  <a:gd name="T23" fmla="*/ 10 h 42"/>
                  <a:gd name="T24" fmla="*/ 6 w 32"/>
                  <a:gd name="T25" fmla="*/ 6 h 42"/>
                  <a:gd name="T26" fmla="*/ 12 w 32"/>
                  <a:gd name="T27" fmla="*/ 2 h 42"/>
                  <a:gd name="T28" fmla="*/ 18 w 32"/>
                  <a:gd name="T29" fmla="*/ 0 h 42"/>
                  <a:gd name="T30" fmla="*/ 24 w 32"/>
                  <a:gd name="T31" fmla="*/ 2 h 42"/>
                  <a:gd name="T32" fmla="*/ 28 w 32"/>
                  <a:gd name="T33" fmla="*/ 4 h 42"/>
                  <a:gd name="T34" fmla="*/ 30 w 32"/>
                  <a:gd name="T35" fmla="*/ 6 h 42"/>
                  <a:gd name="T36" fmla="*/ 32 w 32"/>
                  <a:gd name="T37" fmla="*/ 10 h 42"/>
                  <a:gd name="T38" fmla="*/ 30 w 32"/>
                  <a:gd name="T39" fmla="*/ 12 h 42"/>
                  <a:gd name="T40" fmla="*/ 30 w 32"/>
                  <a:gd name="T41" fmla="*/ 12 h 42"/>
                  <a:gd name="T42" fmla="*/ 28 w 32"/>
                  <a:gd name="T43" fmla="*/ 14 h 42"/>
                  <a:gd name="T44" fmla="*/ 28 w 32"/>
                  <a:gd name="T45" fmla="*/ 14 h 42"/>
                  <a:gd name="T46" fmla="*/ 26 w 32"/>
                  <a:gd name="T47" fmla="*/ 12 h 42"/>
                  <a:gd name="T48" fmla="*/ 24 w 32"/>
                  <a:gd name="T49" fmla="*/ 12 h 42"/>
                  <a:gd name="T50" fmla="*/ 24 w 32"/>
                  <a:gd name="T51" fmla="*/ 10 h 42"/>
                  <a:gd name="T52" fmla="*/ 22 w 32"/>
                  <a:gd name="T53" fmla="*/ 8 h 42"/>
                  <a:gd name="T54" fmla="*/ 22 w 32"/>
                  <a:gd name="T55" fmla="*/ 6 h 42"/>
                  <a:gd name="T56" fmla="*/ 22 w 32"/>
                  <a:gd name="T57" fmla="*/ 4 h 42"/>
                  <a:gd name="T58" fmla="*/ 20 w 32"/>
                  <a:gd name="T59" fmla="*/ 4 h 42"/>
                  <a:gd name="T60" fmla="*/ 18 w 32"/>
                  <a:gd name="T61" fmla="*/ 4 h 42"/>
                  <a:gd name="T62" fmla="*/ 14 w 32"/>
                  <a:gd name="T63" fmla="*/ 4 h 42"/>
                  <a:gd name="T64" fmla="*/ 10 w 32"/>
                  <a:gd name="T65" fmla="*/ 6 h 42"/>
                  <a:gd name="T66" fmla="*/ 8 w 32"/>
                  <a:gd name="T67" fmla="*/ 12 h 42"/>
                  <a:gd name="T68" fmla="*/ 8 w 32"/>
                  <a:gd name="T69" fmla="*/ 18 h 42"/>
                  <a:gd name="T70" fmla="*/ 8 w 32"/>
                  <a:gd name="T71" fmla="*/ 24 h 42"/>
                  <a:gd name="T72" fmla="*/ 10 w 32"/>
                  <a:gd name="T73" fmla="*/ 30 h 42"/>
                  <a:gd name="T74" fmla="*/ 14 w 32"/>
                  <a:gd name="T75" fmla="*/ 34 h 42"/>
                  <a:gd name="T76" fmla="*/ 20 w 32"/>
                  <a:gd name="T77" fmla="*/ 34 h 42"/>
                  <a:gd name="T78" fmla="*/ 24 w 32"/>
                  <a:gd name="T79" fmla="*/ 34 h 42"/>
                  <a:gd name="T80" fmla="*/ 28 w 32"/>
                  <a:gd name="T81" fmla="*/ 32 h 42"/>
                  <a:gd name="T82" fmla="*/ 30 w 32"/>
                  <a:gd name="T83" fmla="*/ 30 h 42"/>
                  <a:gd name="T84" fmla="*/ 32 w 32"/>
                  <a:gd name="T85" fmla="*/ 24 h 42"/>
                  <a:gd name="T86" fmla="*/ 32 w 32"/>
                  <a:gd name="T87" fmla="*/ 24 h 4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"/>
                  <a:gd name="T133" fmla="*/ 0 h 42"/>
                  <a:gd name="T134" fmla="*/ 32 w 32"/>
                  <a:gd name="T135" fmla="*/ 42 h 4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" h="42">
                    <a:moveTo>
                      <a:pt x="32" y="24"/>
                    </a:moveTo>
                    <a:lnTo>
                      <a:pt x="30" y="32"/>
                    </a:lnTo>
                    <a:lnTo>
                      <a:pt x="26" y="38"/>
                    </a:lnTo>
                    <a:lnTo>
                      <a:pt x="22" y="40"/>
                    </a:lnTo>
                    <a:lnTo>
                      <a:pt x="16" y="42"/>
                    </a:lnTo>
                    <a:lnTo>
                      <a:pt x="10" y="40"/>
                    </a:lnTo>
                    <a:lnTo>
                      <a:pt x="4" y="36"/>
                    </a:lnTo>
                    <a:lnTo>
                      <a:pt x="2" y="32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2" y="10"/>
                    </a:lnTo>
                    <a:lnTo>
                      <a:pt x="30" y="12"/>
                    </a:lnTo>
                    <a:lnTo>
                      <a:pt x="28" y="14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8" y="12"/>
                    </a:lnTo>
                    <a:lnTo>
                      <a:pt x="8" y="18"/>
                    </a:lnTo>
                    <a:lnTo>
                      <a:pt x="8" y="24"/>
                    </a:lnTo>
                    <a:lnTo>
                      <a:pt x="10" y="30"/>
                    </a:lnTo>
                    <a:lnTo>
                      <a:pt x="14" y="34"/>
                    </a:lnTo>
                    <a:lnTo>
                      <a:pt x="20" y="34"/>
                    </a:lnTo>
                    <a:lnTo>
                      <a:pt x="24" y="34"/>
                    </a:lnTo>
                    <a:lnTo>
                      <a:pt x="28" y="32"/>
                    </a:lnTo>
                    <a:lnTo>
                      <a:pt x="30" y="30"/>
                    </a:lnTo>
                    <a:lnTo>
                      <a:pt x="3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98" name="Freeform 190"/>
              <p:cNvSpPr>
                <a:spLocks/>
              </p:cNvSpPr>
              <p:nvPr/>
            </p:nvSpPr>
            <p:spPr bwMode="auto">
              <a:xfrm>
                <a:off x="1736" y="2894"/>
                <a:ext cx="42" cy="60"/>
              </a:xfrm>
              <a:custGeom>
                <a:avLst/>
                <a:gdLst>
                  <a:gd name="T0" fmla="*/ 12 w 42"/>
                  <a:gd name="T1" fmla="*/ 28 h 60"/>
                  <a:gd name="T2" fmla="*/ 20 w 42"/>
                  <a:gd name="T3" fmla="*/ 22 h 60"/>
                  <a:gd name="T4" fmla="*/ 26 w 42"/>
                  <a:gd name="T5" fmla="*/ 20 h 60"/>
                  <a:gd name="T6" fmla="*/ 32 w 42"/>
                  <a:gd name="T7" fmla="*/ 22 h 60"/>
                  <a:gd name="T8" fmla="*/ 36 w 42"/>
                  <a:gd name="T9" fmla="*/ 28 h 60"/>
                  <a:gd name="T10" fmla="*/ 36 w 42"/>
                  <a:gd name="T11" fmla="*/ 38 h 60"/>
                  <a:gd name="T12" fmla="*/ 36 w 42"/>
                  <a:gd name="T13" fmla="*/ 56 h 60"/>
                  <a:gd name="T14" fmla="*/ 38 w 42"/>
                  <a:gd name="T15" fmla="*/ 58 h 60"/>
                  <a:gd name="T16" fmla="*/ 40 w 42"/>
                  <a:gd name="T17" fmla="*/ 60 h 60"/>
                  <a:gd name="T18" fmla="*/ 42 w 42"/>
                  <a:gd name="T19" fmla="*/ 60 h 60"/>
                  <a:gd name="T20" fmla="*/ 24 w 42"/>
                  <a:gd name="T21" fmla="*/ 60 h 60"/>
                  <a:gd name="T22" fmla="*/ 26 w 42"/>
                  <a:gd name="T23" fmla="*/ 60 h 60"/>
                  <a:gd name="T24" fmla="*/ 28 w 42"/>
                  <a:gd name="T25" fmla="*/ 58 h 60"/>
                  <a:gd name="T26" fmla="*/ 28 w 42"/>
                  <a:gd name="T27" fmla="*/ 54 h 60"/>
                  <a:gd name="T28" fmla="*/ 28 w 42"/>
                  <a:gd name="T29" fmla="*/ 38 h 60"/>
                  <a:gd name="T30" fmla="*/ 28 w 42"/>
                  <a:gd name="T31" fmla="*/ 30 h 60"/>
                  <a:gd name="T32" fmla="*/ 26 w 42"/>
                  <a:gd name="T33" fmla="*/ 28 h 60"/>
                  <a:gd name="T34" fmla="*/ 22 w 42"/>
                  <a:gd name="T35" fmla="*/ 26 h 60"/>
                  <a:gd name="T36" fmla="*/ 18 w 42"/>
                  <a:gd name="T37" fmla="*/ 28 h 60"/>
                  <a:gd name="T38" fmla="*/ 12 w 42"/>
                  <a:gd name="T39" fmla="*/ 32 h 60"/>
                  <a:gd name="T40" fmla="*/ 12 w 42"/>
                  <a:gd name="T41" fmla="*/ 56 h 60"/>
                  <a:gd name="T42" fmla="*/ 14 w 42"/>
                  <a:gd name="T43" fmla="*/ 58 h 60"/>
                  <a:gd name="T44" fmla="*/ 16 w 42"/>
                  <a:gd name="T45" fmla="*/ 60 h 60"/>
                  <a:gd name="T46" fmla="*/ 18 w 42"/>
                  <a:gd name="T47" fmla="*/ 60 h 60"/>
                  <a:gd name="T48" fmla="*/ 0 w 42"/>
                  <a:gd name="T49" fmla="*/ 60 h 60"/>
                  <a:gd name="T50" fmla="*/ 4 w 42"/>
                  <a:gd name="T51" fmla="*/ 58 h 60"/>
                  <a:gd name="T52" fmla="*/ 4 w 42"/>
                  <a:gd name="T53" fmla="*/ 58 h 60"/>
                  <a:gd name="T54" fmla="*/ 4 w 42"/>
                  <a:gd name="T55" fmla="*/ 52 h 60"/>
                  <a:gd name="T56" fmla="*/ 4 w 42"/>
                  <a:gd name="T57" fmla="*/ 10 h 60"/>
                  <a:gd name="T58" fmla="*/ 4 w 42"/>
                  <a:gd name="T59" fmla="*/ 6 h 60"/>
                  <a:gd name="T60" fmla="*/ 4 w 42"/>
                  <a:gd name="T61" fmla="*/ 4 h 60"/>
                  <a:gd name="T62" fmla="*/ 2 w 42"/>
                  <a:gd name="T63" fmla="*/ 4 h 60"/>
                  <a:gd name="T64" fmla="*/ 0 w 42"/>
                  <a:gd name="T65" fmla="*/ 4 h 60"/>
                  <a:gd name="T66" fmla="*/ 12 w 42"/>
                  <a:gd name="T67" fmla="*/ 0 h 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"/>
                  <a:gd name="T103" fmla="*/ 0 h 60"/>
                  <a:gd name="T104" fmla="*/ 42 w 42"/>
                  <a:gd name="T105" fmla="*/ 60 h 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" h="60">
                    <a:moveTo>
                      <a:pt x="12" y="0"/>
                    </a:moveTo>
                    <a:lnTo>
                      <a:pt x="12" y="28"/>
                    </a:lnTo>
                    <a:lnTo>
                      <a:pt x="16" y="24"/>
                    </a:lnTo>
                    <a:lnTo>
                      <a:pt x="20" y="22"/>
                    </a:lnTo>
                    <a:lnTo>
                      <a:pt x="22" y="20"/>
                    </a:lnTo>
                    <a:lnTo>
                      <a:pt x="26" y="20"/>
                    </a:lnTo>
                    <a:lnTo>
                      <a:pt x="28" y="22"/>
                    </a:lnTo>
                    <a:lnTo>
                      <a:pt x="32" y="22"/>
                    </a:lnTo>
                    <a:lnTo>
                      <a:pt x="34" y="24"/>
                    </a:lnTo>
                    <a:lnTo>
                      <a:pt x="36" y="28"/>
                    </a:lnTo>
                    <a:lnTo>
                      <a:pt x="36" y="32"/>
                    </a:lnTo>
                    <a:lnTo>
                      <a:pt x="36" y="38"/>
                    </a:lnTo>
                    <a:lnTo>
                      <a:pt x="36" y="52"/>
                    </a:lnTo>
                    <a:lnTo>
                      <a:pt x="36" y="56"/>
                    </a:lnTo>
                    <a:lnTo>
                      <a:pt x="36" y="58"/>
                    </a:lnTo>
                    <a:lnTo>
                      <a:pt x="38" y="58"/>
                    </a:lnTo>
                    <a:lnTo>
                      <a:pt x="38" y="60"/>
                    </a:lnTo>
                    <a:lnTo>
                      <a:pt x="40" y="60"/>
                    </a:lnTo>
                    <a:lnTo>
                      <a:pt x="42" y="60"/>
                    </a:lnTo>
                    <a:lnTo>
                      <a:pt x="24" y="60"/>
                    </a:lnTo>
                    <a:lnTo>
                      <a:pt x="26" y="60"/>
                    </a:lnTo>
                    <a:lnTo>
                      <a:pt x="28" y="58"/>
                    </a:lnTo>
                    <a:lnTo>
                      <a:pt x="28" y="56"/>
                    </a:lnTo>
                    <a:lnTo>
                      <a:pt x="28" y="54"/>
                    </a:lnTo>
                    <a:lnTo>
                      <a:pt x="28" y="52"/>
                    </a:lnTo>
                    <a:lnTo>
                      <a:pt x="28" y="38"/>
                    </a:lnTo>
                    <a:lnTo>
                      <a:pt x="28" y="32"/>
                    </a:lnTo>
                    <a:lnTo>
                      <a:pt x="28" y="30"/>
                    </a:lnTo>
                    <a:lnTo>
                      <a:pt x="28" y="28"/>
                    </a:lnTo>
                    <a:lnTo>
                      <a:pt x="26" y="28"/>
                    </a:lnTo>
                    <a:lnTo>
                      <a:pt x="24" y="26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8" y="28"/>
                    </a:lnTo>
                    <a:lnTo>
                      <a:pt x="16" y="28"/>
                    </a:lnTo>
                    <a:lnTo>
                      <a:pt x="12" y="32"/>
                    </a:lnTo>
                    <a:lnTo>
                      <a:pt x="12" y="52"/>
                    </a:lnTo>
                    <a:lnTo>
                      <a:pt x="12" y="56"/>
                    </a:lnTo>
                    <a:lnTo>
                      <a:pt x="12" y="58"/>
                    </a:lnTo>
                    <a:lnTo>
                      <a:pt x="14" y="58"/>
                    </a:lnTo>
                    <a:lnTo>
                      <a:pt x="14" y="60"/>
                    </a:lnTo>
                    <a:lnTo>
                      <a:pt x="16" y="60"/>
                    </a:lnTo>
                    <a:lnTo>
                      <a:pt x="18" y="60"/>
                    </a:lnTo>
                    <a:lnTo>
                      <a:pt x="0" y="60"/>
                    </a:lnTo>
                    <a:lnTo>
                      <a:pt x="2" y="60"/>
                    </a:lnTo>
                    <a:lnTo>
                      <a:pt x="4" y="58"/>
                    </a:lnTo>
                    <a:lnTo>
                      <a:pt x="4" y="56"/>
                    </a:lnTo>
                    <a:lnTo>
                      <a:pt x="4" y="52"/>
                    </a:lnTo>
                    <a:lnTo>
                      <a:pt x="4" y="16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999" name="Rectangle 191"/>
              <p:cNvSpPr>
                <a:spLocks noChangeArrowheads="1"/>
              </p:cNvSpPr>
              <p:nvPr/>
            </p:nvSpPr>
            <p:spPr bwMode="auto">
              <a:xfrm>
                <a:off x="1888" y="2880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0" name="Rectangle 192"/>
              <p:cNvSpPr>
                <a:spLocks noChangeArrowheads="1"/>
              </p:cNvSpPr>
              <p:nvPr/>
            </p:nvSpPr>
            <p:spPr bwMode="auto">
              <a:xfrm>
                <a:off x="1904" y="2880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1" name="Freeform 193"/>
              <p:cNvSpPr>
                <a:spLocks noEditPoints="1"/>
              </p:cNvSpPr>
              <p:nvPr/>
            </p:nvSpPr>
            <p:spPr bwMode="auto">
              <a:xfrm>
                <a:off x="2048" y="2896"/>
                <a:ext cx="38" cy="58"/>
              </a:xfrm>
              <a:custGeom>
                <a:avLst/>
                <a:gdLst>
                  <a:gd name="T0" fmla="*/ 38 w 38"/>
                  <a:gd name="T1" fmla="*/ 38 h 58"/>
                  <a:gd name="T2" fmla="*/ 38 w 38"/>
                  <a:gd name="T3" fmla="*/ 44 h 58"/>
                  <a:gd name="T4" fmla="*/ 30 w 38"/>
                  <a:gd name="T5" fmla="*/ 44 h 58"/>
                  <a:gd name="T6" fmla="*/ 30 w 38"/>
                  <a:gd name="T7" fmla="*/ 58 h 58"/>
                  <a:gd name="T8" fmla="*/ 22 w 38"/>
                  <a:gd name="T9" fmla="*/ 58 h 58"/>
                  <a:gd name="T10" fmla="*/ 22 w 38"/>
                  <a:gd name="T11" fmla="*/ 44 h 58"/>
                  <a:gd name="T12" fmla="*/ 0 w 38"/>
                  <a:gd name="T13" fmla="*/ 44 h 58"/>
                  <a:gd name="T14" fmla="*/ 0 w 38"/>
                  <a:gd name="T15" fmla="*/ 38 h 58"/>
                  <a:gd name="T16" fmla="*/ 26 w 38"/>
                  <a:gd name="T17" fmla="*/ 0 h 58"/>
                  <a:gd name="T18" fmla="*/ 30 w 38"/>
                  <a:gd name="T19" fmla="*/ 0 h 58"/>
                  <a:gd name="T20" fmla="*/ 30 w 38"/>
                  <a:gd name="T21" fmla="*/ 38 h 58"/>
                  <a:gd name="T22" fmla="*/ 38 w 38"/>
                  <a:gd name="T23" fmla="*/ 38 h 58"/>
                  <a:gd name="T24" fmla="*/ 22 w 38"/>
                  <a:gd name="T25" fmla="*/ 38 h 58"/>
                  <a:gd name="T26" fmla="*/ 22 w 38"/>
                  <a:gd name="T27" fmla="*/ 8 h 58"/>
                  <a:gd name="T28" fmla="*/ 4 w 38"/>
                  <a:gd name="T29" fmla="*/ 38 h 58"/>
                  <a:gd name="T30" fmla="*/ 22 w 38"/>
                  <a:gd name="T31" fmla="*/ 38 h 5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58"/>
                  <a:gd name="T50" fmla="*/ 38 w 38"/>
                  <a:gd name="T51" fmla="*/ 58 h 5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58">
                    <a:moveTo>
                      <a:pt x="38" y="38"/>
                    </a:moveTo>
                    <a:lnTo>
                      <a:pt x="38" y="44"/>
                    </a:lnTo>
                    <a:lnTo>
                      <a:pt x="30" y="44"/>
                    </a:lnTo>
                    <a:lnTo>
                      <a:pt x="30" y="58"/>
                    </a:lnTo>
                    <a:lnTo>
                      <a:pt x="22" y="58"/>
                    </a:lnTo>
                    <a:lnTo>
                      <a:pt x="22" y="44"/>
                    </a:lnTo>
                    <a:lnTo>
                      <a:pt x="0" y="44"/>
                    </a:lnTo>
                    <a:lnTo>
                      <a:pt x="0" y="38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0" y="38"/>
                    </a:lnTo>
                    <a:lnTo>
                      <a:pt x="38" y="38"/>
                    </a:lnTo>
                    <a:close/>
                    <a:moveTo>
                      <a:pt x="22" y="38"/>
                    </a:moveTo>
                    <a:lnTo>
                      <a:pt x="22" y="8"/>
                    </a:lnTo>
                    <a:lnTo>
                      <a:pt x="4" y="38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002" name="Rectangle 194"/>
              <p:cNvSpPr>
                <a:spLocks noChangeArrowheads="1"/>
              </p:cNvSpPr>
              <p:nvPr/>
            </p:nvSpPr>
            <p:spPr bwMode="auto">
              <a:xfrm>
                <a:off x="2152" y="2880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3" name="Freeform 195"/>
              <p:cNvSpPr>
                <a:spLocks noEditPoints="1"/>
              </p:cNvSpPr>
              <p:nvPr/>
            </p:nvSpPr>
            <p:spPr bwMode="auto">
              <a:xfrm>
                <a:off x="2300" y="2896"/>
                <a:ext cx="38" cy="60"/>
              </a:xfrm>
              <a:custGeom>
                <a:avLst/>
                <a:gdLst>
                  <a:gd name="T0" fmla="*/ 0 w 38"/>
                  <a:gd name="T1" fmla="*/ 30 h 60"/>
                  <a:gd name="T2" fmla="*/ 2 w 38"/>
                  <a:gd name="T3" fmla="*/ 20 h 60"/>
                  <a:gd name="T4" fmla="*/ 4 w 38"/>
                  <a:gd name="T5" fmla="*/ 12 h 60"/>
                  <a:gd name="T6" fmla="*/ 8 w 38"/>
                  <a:gd name="T7" fmla="*/ 6 h 60"/>
                  <a:gd name="T8" fmla="*/ 12 w 38"/>
                  <a:gd name="T9" fmla="*/ 2 h 60"/>
                  <a:gd name="T10" fmla="*/ 16 w 38"/>
                  <a:gd name="T11" fmla="*/ 0 h 60"/>
                  <a:gd name="T12" fmla="*/ 20 w 38"/>
                  <a:gd name="T13" fmla="*/ 0 h 60"/>
                  <a:gd name="T14" fmla="*/ 24 w 38"/>
                  <a:gd name="T15" fmla="*/ 0 h 60"/>
                  <a:gd name="T16" fmla="*/ 28 w 38"/>
                  <a:gd name="T17" fmla="*/ 2 h 60"/>
                  <a:gd name="T18" fmla="*/ 32 w 38"/>
                  <a:gd name="T19" fmla="*/ 6 h 60"/>
                  <a:gd name="T20" fmla="*/ 34 w 38"/>
                  <a:gd name="T21" fmla="*/ 12 h 60"/>
                  <a:gd name="T22" fmla="*/ 36 w 38"/>
                  <a:gd name="T23" fmla="*/ 20 h 60"/>
                  <a:gd name="T24" fmla="*/ 38 w 38"/>
                  <a:gd name="T25" fmla="*/ 30 h 60"/>
                  <a:gd name="T26" fmla="*/ 36 w 38"/>
                  <a:gd name="T27" fmla="*/ 38 h 60"/>
                  <a:gd name="T28" fmla="*/ 34 w 38"/>
                  <a:gd name="T29" fmla="*/ 46 h 60"/>
                  <a:gd name="T30" fmla="*/ 32 w 38"/>
                  <a:gd name="T31" fmla="*/ 52 h 60"/>
                  <a:gd name="T32" fmla="*/ 28 w 38"/>
                  <a:gd name="T33" fmla="*/ 56 h 60"/>
                  <a:gd name="T34" fmla="*/ 24 w 38"/>
                  <a:gd name="T35" fmla="*/ 58 h 60"/>
                  <a:gd name="T36" fmla="*/ 18 w 38"/>
                  <a:gd name="T37" fmla="*/ 60 h 60"/>
                  <a:gd name="T38" fmla="*/ 14 w 38"/>
                  <a:gd name="T39" fmla="*/ 58 h 60"/>
                  <a:gd name="T40" fmla="*/ 10 w 38"/>
                  <a:gd name="T41" fmla="*/ 56 h 60"/>
                  <a:gd name="T42" fmla="*/ 6 w 38"/>
                  <a:gd name="T43" fmla="*/ 50 h 60"/>
                  <a:gd name="T44" fmla="*/ 2 w 38"/>
                  <a:gd name="T45" fmla="*/ 40 h 60"/>
                  <a:gd name="T46" fmla="*/ 0 w 38"/>
                  <a:gd name="T47" fmla="*/ 30 h 60"/>
                  <a:gd name="T48" fmla="*/ 10 w 38"/>
                  <a:gd name="T49" fmla="*/ 30 h 60"/>
                  <a:gd name="T50" fmla="*/ 10 w 38"/>
                  <a:gd name="T51" fmla="*/ 42 h 60"/>
                  <a:gd name="T52" fmla="*/ 12 w 38"/>
                  <a:gd name="T53" fmla="*/ 50 h 60"/>
                  <a:gd name="T54" fmla="*/ 14 w 38"/>
                  <a:gd name="T55" fmla="*/ 54 h 60"/>
                  <a:gd name="T56" fmla="*/ 16 w 38"/>
                  <a:gd name="T57" fmla="*/ 56 h 60"/>
                  <a:gd name="T58" fmla="*/ 20 w 38"/>
                  <a:gd name="T59" fmla="*/ 56 h 60"/>
                  <a:gd name="T60" fmla="*/ 22 w 38"/>
                  <a:gd name="T61" fmla="*/ 56 h 60"/>
                  <a:gd name="T62" fmla="*/ 24 w 38"/>
                  <a:gd name="T63" fmla="*/ 54 h 60"/>
                  <a:gd name="T64" fmla="*/ 26 w 38"/>
                  <a:gd name="T65" fmla="*/ 52 h 60"/>
                  <a:gd name="T66" fmla="*/ 28 w 38"/>
                  <a:gd name="T67" fmla="*/ 48 h 60"/>
                  <a:gd name="T68" fmla="*/ 28 w 38"/>
                  <a:gd name="T69" fmla="*/ 38 h 60"/>
                  <a:gd name="T70" fmla="*/ 30 w 38"/>
                  <a:gd name="T71" fmla="*/ 28 h 60"/>
                  <a:gd name="T72" fmla="*/ 28 w 38"/>
                  <a:gd name="T73" fmla="*/ 18 h 60"/>
                  <a:gd name="T74" fmla="*/ 28 w 38"/>
                  <a:gd name="T75" fmla="*/ 10 h 60"/>
                  <a:gd name="T76" fmla="*/ 26 w 38"/>
                  <a:gd name="T77" fmla="*/ 6 h 60"/>
                  <a:gd name="T78" fmla="*/ 24 w 38"/>
                  <a:gd name="T79" fmla="*/ 4 h 60"/>
                  <a:gd name="T80" fmla="*/ 22 w 38"/>
                  <a:gd name="T81" fmla="*/ 2 h 60"/>
                  <a:gd name="T82" fmla="*/ 20 w 38"/>
                  <a:gd name="T83" fmla="*/ 2 h 60"/>
                  <a:gd name="T84" fmla="*/ 16 w 38"/>
                  <a:gd name="T85" fmla="*/ 2 h 60"/>
                  <a:gd name="T86" fmla="*/ 14 w 38"/>
                  <a:gd name="T87" fmla="*/ 4 h 60"/>
                  <a:gd name="T88" fmla="*/ 12 w 38"/>
                  <a:gd name="T89" fmla="*/ 10 h 60"/>
                  <a:gd name="T90" fmla="*/ 10 w 38"/>
                  <a:gd name="T91" fmla="*/ 16 h 60"/>
                  <a:gd name="T92" fmla="*/ 10 w 38"/>
                  <a:gd name="T93" fmla="*/ 24 h 60"/>
                  <a:gd name="T94" fmla="*/ 10 w 38"/>
                  <a:gd name="T95" fmla="*/ 30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"/>
                  <a:gd name="T145" fmla="*/ 0 h 60"/>
                  <a:gd name="T146" fmla="*/ 38 w 38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" h="60">
                    <a:moveTo>
                      <a:pt x="0" y="30"/>
                    </a:moveTo>
                    <a:lnTo>
                      <a:pt x="2" y="20"/>
                    </a:lnTo>
                    <a:lnTo>
                      <a:pt x="4" y="12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6"/>
                    </a:lnTo>
                    <a:lnTo>
                      <a:pt x="34" y="12"/>
                    </a:lnTo>
                    <a:lnTo>
                      <a:pt x="36" y="20"/>
                    </a:lnTo>
                    <a:lnTo>
                      <a:pt x="38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2" y="52"/>
                    </a:lnTo>
                    <a:lnTo>
                      <a:pt x="28" y="56"/>
                    </a:lnTo>
                    <a:lnTo>
                      <a:pt x="24" y="58"/>
                    </a:lnTo>
                    <a:lnTo>
                      <a:pt x="18" y="60"/>
                    </a:lnTo>
                    <a:lnTo>
                      <a:pt x="14" y="58"/>
                    </a:lnTo>
                    <a:lnTo>
                      <a:pt x="10" y="56"/>
                    </a:lnTo>
                    <a:lnTo>
                      <a:pt x="6" y="50"/>
                    </a:lnTo>
                    <a:lnTo>
                      <a:pt x="2" y="40"/>
                    </a:lnTo>
                    <a:lnTo>
                      <a:pt x="0" y="30"/>
                    </a:lnTo>
                    <a:close/>
                    <a:moveTo>
                      <a:pt x="10" y="30"/>
                    </a:moveTo>
                    <a:lnTo>
                      <a:pt x="10" y="42"/>
                    </a:lnTo>
                    <a:lnTo>
                      <a:pt x="12" y="50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20" y="56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52"/>
                    </a:lnTo>
                    <a:lnTo>
                      <a:pt x="28" y="48"/>
                    </a:lnTo>
                    <a:lnTo>
                      <a:pt x="28" y="38"/>
                    </a:lnTo>
                    <a:lnTo>
                      <a:pt x="30" y="28"/>
                    </a:lnTo>
                    <a:lnTo>
                      <a:pt x="28" y="18"/>
                    </a:lnTo>
                    <a:lnTo>
                      <a:pt x="28" y="10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004" name="Rectangle 196"/>
              <p:cNvSpPr>
                <a:spLocks noChangeArrowheads="1"/>
              </p:cNvSpPr>
              <p:nvPr/>
            </p:nvSpPr>
            <p:spPr bwMode="auto">
              <a:xfrm>
                <a:off x="2496" y="2880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5" name="Freeform 197"/>
              <p:cNvSpPr>
                <a:spLocks noEditPoints="1"/>
              </p:cNvSpPr>
              <p:nvPr/>
            </p:nvSpPr>
            <p:spPr bwMode="auto">
              <a:xfrm>
                <a:off x="2638" y="2896"/>
                <a:ext cx="38" cy="60"/>
              </a:xfrm>
              <a:custGeom>
                <a:avLst/>
                <a:gdLst>
                  <a:gd name="T0" fmla="*/ 0 w 38"/>
                  <a:gd name="T1" fmla="*/ 30 h 60"/>
                  <a:gd name="T2" fmla="*/ 2 w 38"/>
                  <a:gd name="T3" fmla="*/ 20 h 60"/>
                  <a:gd name="T4" fmla="*/ 4 w 38"/>
                  <a:gd name="T5" fmla="*/ 12 h 60"/>
                  <a:gd name="T6" fmla="*/ 6 w 38"/>
                  <a:gd name="T7" fmla="*/ 6 h 60"/>
                  <a:gd name="T8" fmla="*/ 12 w 38"/>
                  <a:gd name="T9" fmla="*/ 2 h 60"/>
                  <a:gd name="T10" fmla="*/ 14 w 38"/>
                  <a:gd name="T11" fmla="*/ 0 h 60"/>
                  <a:gd name="T12" fmla="*/ 18 w 38"/>
                  <a:gd name="T13" fmla="*/ 0 h 60"/>
                  <a:gd name="T14" fmla="*/ 24 w 38"/>
                  <a:gd name="T15" fmla="*/ 0 h 60"/>
                  <a:gd name="T16" fmla="*/ 26 w 38"/>
                  <a:gd name="T17" fmla="*/ 2 h 60"/>
                  <a:gd name="T18" fmla="*/ 30 w 38"/>
                  <a:gd name="T19" fmla="*/ 6 h 60"/>
                  <a:gd name="T20" fmla="*/ 34 w 38"/>
                  <a:gd name="T21" fmla="*/ 12 h 60"/>
                  <a:gd name="T22" fmla="*/ 36 w 38"/>
                  <a:gd name="T23" fmla="*/ 20 h 60"/>
                  <a:gd name="T24" fmla="*/ 38 w 38"/>
                  <a:gd name="T25" fmla="*/ 30 h 60"/>
                  <a:gd name="T26" fmla="*/ 36 w 38"/>
                  <a:gd name="T27" fmla="*/ 38 h 60"/>
                  <a:gd name="T28" fmla="*/ 34 w 38"/>
                  <a:gd name="T29" fmla="*/ 46 h 60"/>
                  <a:gd name="T30" fmla="*/ 30 w 38"/>
                  <a:gd name="T31" fmla="*/ 52 h 60"/>
                  <a:gd name="T32" fmla="*/ 26 w 38"/>
                  <a:gd name="T33" fmla="*/ 56 h 60"/>
                  <a:gd name="T34" fmla="*/ 22 w 38"/>
                  <a:gd name="T35" fmla="*/ 58 h 60"/>
                  <a:gd name="T36" fmla="*/ 18 w 38"/>
                  <a:gd name="T37" fmla="*/ 60 h 60"/>
                  <a:gd name="T38" fmla="*/ 14 w 38"/>
                  <a:gd name="T39" fmla="*/ 58 h 60"/>
                  <a:gd name="T40" fmla="*/ 8 w 38"/>
                  <a:gd name="T41" fmla="*/ 56 h 60"/>
                  <a:gd name="T42" fmla="*/ 6 w 38"/>
                  <a:gd name="T43" fmla="*/ 50 h 60"/>
                  <a:gd name="T44" fmla="*/ 2 w 38"/>
                  <a:gd name="T45" fmla="*/ 40 h 60"/>
                  <a:gd name="T46" fmla="*/ 0 w 38"/>
                  <a:gd name="T47" fmla="*/ 30 h 60"/>
                  <a:gd name="T48" fmla="*/ 8 w 38"/>
                  <a:gd name="T49" fmla="*/ 30 h 60"/>
                  <a:gd name="T50" fmla="*/ 10 w 38"/>
                  <a:gd name="T51" fmla="*/ 42 h 60"/>
                  <a:gd name="T52" fmla="*/ 12 w 38"/>
                  <a:gd name="T53" fmla="*/ 50 h 60"/>
                  <a:gd name="T54" fmla="*/ 14 w 38"/>
                  <a:gd name="T55" fmla="*/ 54 h 60"/>
                  <a:gd name="T56" fmla="*/ 16 w 38"/>
                  <a:gd name="T57" fmla="*/ 56 h 60"/>
                  <a:gd name="T58" fmla="*/ 18 w 38"/>
                  <a:gd name="T59" fmla="*/ 56 h 60"/>
                  <a:gd name="T60" fmla="*/ 20 w 38"/>
                  <a:gd name="T61" fmla="*/ 56 h 60"/>
                  <a:gd name="T62" fmla="*/ 24 w 38"/>
                  <a:gd name="T63" fmla="*/ 54 h 60"/>
                  <a:gd name="T64" fmla="*/ 26 w 38"/>
                  <a:gd name="T65" fmla="*/ 52 h 60"/>
                  <a:gd name="T66" fmla="*/ 26 w 38"/>
                  <a:gd name="T67" fmla="*/ 48 h 60"/>
                  <a:gd name="T68" fmla="*/ 28 w 38"/>
                  <a:gd name="T69" fmla="*/ 38 h 60"/>
                  <a:gd name="T70" fmla="*/ 28 w 38"/>
                  <a:gd name="T71" fmla="*/ 28 h 60"/>
                  <a:gd name="T72" fmla="*/ 28 w 38"/>
                  <a:gd name="T73" fmla="*/ 18 h 60"/>
                  <a:gd name="T74" fmla="*/ 26 w 38"/>
                  <a:gd name="T75" fmla="*/ 10 h 60"/>
                  <a:gd name="T76" fmla="*/ 26 w 38"/>
                  <a:gd name="T77" fmla="*/ 6 h 60"/>
                  <a:gd name="T78" fmla="*/ 22 w 38"/>
                  <a:gd name="T79" fmla="*/ 4 h 60"/>
                  <a:gd name="T80" fmla="*/ 22 w 38"/>
                  <a:gd name="T81" fmla="*/ 2 h 60"/>
                  <a:gd name="T82" fmla="*/ 18 w 38"/>
                  <a:gd name="T83" fmla="*/ 2 h 60"/>
                  <a:gd name="T84" fmla="*/ 16 w 38"/>
                  <a:gd name="T85" fmla="*/ 2 h 60"/>
                  <a:gd name="T86" fmla="*/ 14 w 38"/>
                  <a:gd name="T87" fmla="*/ 4 h 60"/>
                  <a:gd name="T88" fmla="*/ 12 w 38"/>
                  <a:gd name="T89" fmla="*/ 10 h 60"/>
                  <a:gd name="T90" fmla="*/ 10 w 38"/>
                  <a:gd name="T91" fmla="*/ 16 h 60"/>
                  <a:gd name="T92" fmla="*/ 10 w 38"/>
                  <a:gd name="T93" fmla="*/ 24 h 60"/>
                  <a:gd name="T94" fmla="*/ 8 w 38"/>
                  <a:gd name="T95" fmla="*/ 30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"/>
                  <a:gd name="T145" fmla="*/ 0 h 60"/>
                  <a:gd name="T146" fmla="*/ 38 w 38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" h="60">
                    <a:moveTo>
                      <a:pt x="0" y="30"/>
                    </a:moveTo>
                    <a:lnTo>
                      <a:pt x="2" y="20"/>
                    </a:lnTo>
                    <a:lnTo>
                      <a:pt x="4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4" y="12"/>
                    </a:lnTo>
                    <a:lnTo>
                      <a:pt x="36" y="20"/>
                    </a:lnTo>
                    <a:lnTo>
                      <a:pt x="38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0" y="52"/>
                    </a:lnTo>
                    <a:lnTo>
                      <a:pt x="26" y="56"/>
                    </a:lnTo>
                    <a:lnTo>
                      <a:pt x="22" y="58"/>
                    </a:lnTo>
                    <a:lnTo>
                      <a:pt x="18" y="60"/>
                    </a:lnTo>
                    <a:lnTo>
                      <a:pt x="14" y="58"/>
                    </a:lnTo>
                    <a:lnTo>
                      <a:pt x="8" y="56"/>
                    </a:lnTo>
                    <a:lnTo>
                      <a:pt x="6" y="50"/>
                    </a:lnTo>
                    <a:lnTo>
                      <a:pt x="2" y="40"/>
                    </a:lnTo>
                    <a:lnTo>
                      <a:pt x="0" y="30"/>
                    </a:lnTo>
                    <a:close/>
                    <a:moveTo>
                      <a:pt x="8" y="30"/>
                    </a:moveTo>
                    <a:lnTo>
                      <a:pt x="10" y="42"/>
                    </a:lnTo>
                    <a:lnTo>
                      <a:pt x="12" y="50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4" y="54"/>
                    </a:lnTo>
                    <a:lnTo>
                      <a:pt x="26" y="52"/>
                    </a:lnTo>
                    <a:lnTo>
                      <a:pt x="26" y="48"/>
                    </a:lnTo>
                    <a:lnTo>
                      <a:pt x="28" y="38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0"/>
                    </a:lnTo>
                    <a:lnTo>
                      <a:pt x="26" y="6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006" name="Rectangle 198"/>
              <p:cNvSpPr>
                <a:spLocks noChangeArrowheads="1"/>
              </p:cNvSpPr>
              <p:nvPr/>
            </p:nvSpPr>
            <p:spPr bwMode="auto">
              <a:xfrm>
                <a:off x="2784" y="2880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7" name="Freeform 199"/>
              <p:cNvSpPr>
                <a:spLocks noEditPoints="1"/>
              </p:cNvSpPr>
              <p:nvPr/>
            </p:nvSpPr>
            <p:spPr bwMode="auto">
              <a:xfrm>
                <a:off x="2932" y="2896"/>
                <a:ext cx="38" cy="60"/>
              </a:xfrm>
              <a:custGeom>
                <a:avLst/>
                <a:gdLst>
                  <a:gd name="T0" fmla="*/ 0 w 38"/>
                  <a:gd name="T1" fmla="*/ 30 h 60"/>
                  <a:gd name="T2" fmla="*/ 2 w 38"/>
                  <a:gd name="T3" fmla="*/ 20 h 60"/>
                  <a:gd name="T4" fmla="*/ 4 w 38"/>
                  <a:gd name="T5" fmla="*/ 12 h 60"/>
                  <a:gd name="T6" fmla="*/ 8 w 38"/>
                  <a:gd name="T7" fmla="*/ 6 h 60"/>
                  <a:gd name="T8" fmla="*/ 12 w 38"/>
                  <a:gd name="T9" fmla="*/ 2 h 60"/>
                  <a:gd name="T10" fmla="*/ 16 w 38"/>
                  <a:gd name="T11" fmla="*/ 0 h 60"/>
                  <a:gd name="T12" fmla="*/ 20 w 38"/>
                  <a:gd name="T13" fmla="*/ 0 h 60"/>
                  <a:gd name="T14" fmla="*/ 24 w 38"/>
                  <a:gd name="T15" fmla="*/ 0 h 60"/>
                  <a:gd name="T16" fmla="*/ 28 w 38"/>
                  <a:gd name="T17" fmla="*/ 2 h 60"/>
                  <a:gd name="T18" fmla="*/ 30 w 38"/>
                  <a:gd name="T19" fmla="*/ 6 h 60"/>
                  <a:gd name="T20" fmla="*/ 34 w 38"/>
                  <a:gd name="T21" fmla="*/ 12 h 60"/>
                  <a:gd name="T22" fmla="*/ 36 w 38"/>
                  <a:gd name="T23" fmla="*/ 20 h 60"/>
                  <a:gd name="T24" fmla="*/ 38 w 38"/>
                  <a:gd name="T25" fmla="*/ 30 h 60"/>
                  <a:gd name="T26" fmla="*/ 36 w 38"/>
                  <a:gd name="T27" fmla="*/ 38 h 60"/>
                  <a:gd name="T28" fmla="*/ 34 w 38"/>
                  <a:gd name="T29" fmla="*/ 46 h 60"/>
                  <a:gd name="T30" fmla="*/ 32 w 38"/>
                  <a:gd name="T31" fmla="*/ 52 h 60"/>
                  <a:gd name="T32" fmla="*/ 28 w 38"/>
                  <a:gd name="T33" fmla="*/ 56 h 60"/>
                  <a:gd name="T34" fmla="*/ 24 w 38"/>
                  <a:gd name="T35" fmla="*/ 58 h 60"/>
                  <a:gd name="T36" fmla="*/ 18 w 38"/>
                  <a:gd name="T37" fmla="*/ 60 h 60"/>
                  <a:gd name="T38" fmla="*/ 14 w 38"/>
                  <a:gd name="T39" fmla="*/ 58 h 60"/>
                  <a:gd name="T40" fmla="*/ 10 w 38"/>
                  <a:gd name="T41" fmla="*/ 56 h 60"/>
                  <a:gd name="T42" fmla="*/ 6 w 38"/>
                  <a:gd name="T43" fmla="*/ 50 h 60"/>
                  <a:gd name="T44" fmla="*/ 2 w 38"/>
                  <a:gd name="T45" fmla="*/ 40 h 60"/>
                  <a:gd name="T46" fmla="*/ 0 w 38"/>
                  <a:gd name="T47" fmla="*/ 30 h 60"/>
                  <a:gd name="T48" fmla="*/ 10 w 38"/>
                  <a:gd name="T49" fmla="*/ 30 h 60"/>
                  <a:gd name="T50" fmla="*/ 10 w 38"/>
                  <a:gd name="T51" fmla="*/ 42 h 60"/>
                  <a:gd name="T52" fmla="*/ 12 w 38"/>
                  <a:gd name="T53" fmla="*/ 50 h 60"/>
                  <a:gd name="T54" fmla="*/ 14 w 38"/>
                  <a:gd name="T55" fmla="*/ 54 h 60"/>
                  <a:gd name="T56" fmla="*/ 16 w 38"/>
                  <a:gd name="T57" fmla="*/ 56 h 60"/>
                  <a:gd name="T58" fmla="*/ 18 w 38"/>
                  <a:gd name="T59" fmla="*/ 56 h 60"/>
                  <a:gd name="T60" fmla="*/ 22 w 38"/>
                  <a:gd name="T61" fmla="*/ 56 h 60"/>
                  <a:gd name="T62" fmla="*/ 24 w 38"/>
                  <a:gd name="T63" fmla="*/ 54 h 60"/>
                  <a:gd name="T64" fmla="*/ 26 w 38"/>
                  <a:gd name="T65" fmla="*/ 52 h 60"/>
                  <a:gd name="T66" fmla="*/ 28 w 38"/>
                  <a:gd name="T67" fmla="*/ 48 h 60"/>
                  <a:gd name="T68" fmla="*/ 28 w 38"/>
                  <a:gd name="T69" fmla="*/ 38 h 60"/>
                  <a:gd name="T70" fmla="*/ 30 w 38"/>
                  <a:gd name="T71" fmla="*/ 28 h 60"/>
                  <a:gd name="T72" fmla="*/ 28 w 38"/>
                  <a:gd name="T73" fmla="*/ 18 h 60"/>
                  <a:gd name="T74" fmla="*/ 28 w 38"/>
                  <a:gd name="T75" fmla="*/ 10 h 60"/>
                  <a:gd name="T76" fmla="*/ 26 w 38"/>
                  <a:gd name="T77" fmla="*/ 6 h 60"/>
                  <a:gd name="T78" fmla="*/ 24 w 38"/>
                  <a:gd name="T79" fmla="*/ 4 h 60"/>
                  <a:gd name="T80" fmla="*/ 22 w 38"/>
                  <a:gd name="T81" fmla="*/ 2 h 60"/>
                  <a:gd name="T82" fmla="*/ 20 w 38"/>
                  <a:gd name="T83" fmla="*/ 2 h 60"/>
                  <a:gd name="T84" fmla="*/ 16 w 38"/>
                  <a:gd name="T85" fmla="*/ 2 h 60"/>
                  <a:gd name="T86" fmla="*/ 14 w 38"/>
                  <a:gd name="T87" fmla="*/ 4 h 60"/>
                  <a:gd name="T88" fmla="*/ 12 w 38"/>
                  <a:gd name="T89" fmla="*/ 10 h 60"/>
                  <a:gd name="T90" fmla="*/ 10 w 38"/>
                  <a:gd name="T91" fmla="*/ 16 h 60"/>
                  <a:gd name="T92" fmla="*/ 10 w 38"/>
                  <a:gd name="T93" fmla="*/ 24 h 60"/>
                  <a:gd name="T94" fmla="*/ 10 w 38"/>
                  <a:gd name="T95" fmla="*/ 30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"/>
                  <a:gd name="T145" fmla="*/ 0 h 60"/>
                  <a:gd name="T146" fmla="*/ 38 w 38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" h="60">
                    <a:moveTo>
                      <a:pt x="0" y="30"/>
                    </a:moveTo>
                    <a:lnTo>
                      <a:pt x="2" y="20"/>
                    </a:lnTo>
                    <a:lnTo>
                      <a:pt x="4" y="12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0" y="6"/>
                    </a:lnTo>
                    <a:lnTo>
                      <a:pt x="34" y="12"/>
                    </a:lnTo>
                    <a:lnTo>
                      <a:pt x="36" y="20"/>
                    </a:lnTo>
                    <a:lnTo>
                      <a:pt x="38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2" y="52"/>
                    </a:lnTo>
                    <a:lnTo>
                      <a:pt x="28" y="56"/>
                    </a:lnTo>
                    <a:lnTo>
                      <a:pt x="24" y="58"/>
                    </a:lnTo>
                    <a:lnTo>
                      <a:pt x="18" y="60"/>
                    </a:lnTo>
                    <a:lnTo>
                      <a:pt x="14" y="58"/>
                    </a:lnTo>
                    <a:lnTo>
                      <a:pt x="10" y="56"/>
                    </a:lnTo>
                    <a:lnTo>
                      <a:pt x="6" y="50"/>
                    </a:lnTo>
                    <a:lnTo>
                      <a:pt x="2" y="40"/>
                    </a:lnTo>
                    <a:lnTo>
                      <a:pt x="0" y="30"/>
                    </a:lnTo>
                    <a:close/>
                    <a:moveTo>
                      <a:pt x="10" y="30"/>
                    </a:moveTo>
                    <a:lnTo>
                      <a:pt x="10" y="42"/>
                    </a:lnTo>
                    <a:lnTo>
                      <a:pt x="12" y="50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52"/>
                    </a:lnTo>
                    <a:lnTo>
                      <a:pt x="28" y="48"/>
                    </a:lnTo>
                    <a:lnTo>
                      <a:pt x="28" y="38"/>
                    </a:lnTo>
                    <a:lnTo>
                      <a:pt x="30" y="28"/>
                    </a:lnTo>
                    <a:lnTo>
                      <a:pt x="28" y="18"/>
                    </a:lnTo>
                    <a:lnTo>
                      <a:pt x="28" y="10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008" name="Rectangle 200"/>
              <p:cNvSpPr>
                <a:spLocks noChangeArrowheads="1"/>
              </p:cNvSpPr>
              <p:nvPr/>
            </p:nvSpPr>
            <p:spPr bwMode="auto">
              <a:xfrm>
                <a:off x="3080" y="2880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9" name="Freeform 201"/>
              <p:cNvSpPr>
                <a:spLocks noEditPoints="1"/>
              </p:cNvSpPr>
              <p:nvPr/>
            </p:nvSpPr>
            <p:spPr bwMode="auto">
              <a:xfrm>
                <a:off x="3228" y="2896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0 h 60"/>
                  <a:gd name="T4" fmla="*/ 2 w 36"/>
                  <a:gd name="T5" fmla="*/ 12 h 60"/>
                  <a:gd name="T6" fmla="*/ 6 w 36"/>
                  <a:gd name="T7" fmla="*/ 6 h 60"/>
                  <a:gd name="T8" fmla="*/ 10 w 36"/>
                  <a:gd name="T9" fmla="*/ 2 h 60"/>
                  <a:gd name="T10" fmla="*/ 14 w 36"/>
                  <a:gd name="T11" fmla="*/ 0 h 60"/>
                  <a:gd name="T12" fmla="*/ 18 w 36"/>
                  <a:gd name="T13" fmla="*/ 0 h 60"/>
                  <a:gd name="T14" fmla="*/ 22 w 36"/>
                  <a:gd name="T15" fmla="*/ 0 h 60"/>
                  <a:gd name="T16" fmla="*/ 26 w 36"/>
                  <a:gd name="T17" fmla="*/ 2 h 60"/>
                  <a:gd name="T18" fmla="*/ 30 w 36"/>
                  <a:gd name="T19" fmla="*/ 6 h 60"/>
                  <a:gd name="T20" fmla="*/ 32 w 36"/>
                  <a:gd name="T21" fmla="*/ 12 h 60"/>
                  <a:gd name="T22" fmla="*/ 36 w 36"/>
                  <a:gd name="T23" fmla="*/ 20 h 60"/>
                  <a:gd name="T24" fmla="*/ 36 w 36"/>
                  <a:gd name="T25" fmla="*/ 30 h 60"/>
                  <a:gd name="T26" fmla="*/ 36 w 36"/>
                  <a:gd name="T27" fmla="*/ 38 h 60"/>
                  <a:gd name="T28" fmla="*/ 32 w 36"/>
                  <a:gd name="T29" fmla="*/ 46 h 60"/>
                  <a:gd name="T30" fmla="*/ 30 w 36"/>
                  <a:gd name="T31" fmla="*/ 52 h 60"/>
                  <a:gd name="T32" fmla="*/ 26 w 36"/>
                  <a:gd name="T33" fmla="*/ 56 h 60"/>
                  <a:gd name="T34" fmla="*/ 22 w 36"/>
                  <a:gd name="T35" fmla="*/ 58 h 60"/>
                  <a:gd name="T36" fmla="*/ 18 w 36"/>
                  <a:gd name="T37" fmla="*/ 60 h 60"/>
                  <a:gd name="T38" fmla="*/ 12 w 36"/>
                  <a:gd name="T39" fmla="*/ 58 h 60"/>
                  <a:gd name="T40" fmla="*/ 8 w 36"/>
                  <a:gd name="T41" fmla="*/ 56 h 60"/>
                  <a:gd name="T42" fmla="*/ 4 w 36"/>
                  <a:gd name="T43" fmla="*/ 50 h 60"/>
                  <a:gd name="T44" fmla="*/ 0 w 36"/>
                  <a:gd name="T45" fmla="*/ 40 h 60"/>
                  <a:gd name="T46" fmla="*/ 0 w 36"/>
                  <a:gd name="T47" fmla="*/ 30 h 60"/>
                  <a:gd name="T48" fmla="*/ 8 w 36"/>
                  <a:gd name="T49" fmla="*/ 30 h 60"/>
                  <a:gd name="T50" fmla="*/ 8 w 36"/>
                  <a:gd name="T51" fmla="*/ 42 h 60"/>
                  <a:gd name="T52" fmla="*/ 10 w 36"/>
                  <a:gd name="T53" fmla="*/ 50 h 60"/>
                  <a:gd name="T54" fmla="*/ 12 w 36"/>
                  <a:gd name="T55" fmla="*/ 54 h 60"/>
                  <a:gd name="T56" fmla="*/ 14 w 36"/>
                  <a:gd name="T57" fmla="*/ 56 h 60"/>
                  <a:gd name="T58" fmla="*/ 18 w 36"/>
                  <a:gd name="T59" fmla="*/ 56 h 60"/>
                  <a:gd name="T60" fmla="*/ 20 w 36"/>
                  <a:gd name="T61" fmla="*/ 56 h 60"/>
                  <a:gd name="T62" fmla="*/ 22 w 36"/>
                  <a:gd name="T63" fmla="*/ 54 h 60"/>
                  <a:gd name="T64" fmla="*/ 24 w 36"/>
                  <a:gd name="T65" fmla="*/ 52 h 60"/>
                  <a:gd name="T66" fmla="*/ 26 w 36"/>
                  <a:gd name="T67" fmla="*/ 48 h 60"/>
                  <a:gd name="T68" fmla="*/ 28 w 36"/>
                  <a:gd name="T69" fmla="*/ 38 h 60"/>
                  <a:gd name="T70" fmla="*/ 28 w 36"/>
                  <a:gd name="T71" fmla="*/ 28 h 60"/>
                  <a:gd name="T72" fmla="*/ 28 w 36"/>
                  <a:gd name="T73" fmla="*/ 18 h 60"/>
                  <a:gd name="T74" fmla="*/ 26 w 36"/>
                  <a:gd name="T75" fmla="*/ 10 h 60"/>
                  <a:gd name="T76" fmla="*/ 24 w 36"/>
                  <a:gd name="T77" fmla="*/ 6 h 60"/>
                  <a:gd name="T78" fmla="*/ 22 w 36"/>
                  <a:gd name="T79" fmla="*/ 4 h 60"/>
                  <a:gd name="T80" fmla="*/ 20 w 36"/>
                  <a:gd name="T81" fmla="*/ 2 h 60"/>
                  <a:gd name="T82" fmla="*/ 18 w 36"/>
                  <a:gd name="T83" fmla="*/ 2 h 60"/>
                  <a:gd name="T84" fmla="*/ 14 w 36"/>
                  <a:gd name="T85" fmla="*/ 2 h 60"/>
                  <a:gd name="T86" fmla="*/ 12 w 36"/>
                  <a:gd name="T87" fmla="*/ 4 h 60"/>
                  <a:gd name="T88" fmla="*/ 10 w 36"/>
                  <a:gd name="T89" fmla="*/ 10 h 60"/>
                  <a:gd name="T90" fmla="*/ 8 w 36"/>
                  <a:gd name="T91" fmla="*/ 16 h 60"/>
                  <a:gd name="T92" fmla="*/ 8 w 36"/>
                  <a:gd name="T93" fmla="*/ 24 h 60"/>
                  <a:gd name="T94" fmla="*/ 8 w 36"/>
                  <a:gd name="T95" fmla="*/ 30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2" y="12"/>
                    </a:lnTo>
                    <a:lnTo>
                      <a:pt x="36" y="20"/>
                    </a:lnTo>
                    <a:lnTo>
                      <a:pt x="36" y="30"/>
                    </a:lnTo>
                    <a:lnTo>
                      <a:pt x="36" y="38"/>
                    </a:lnTo>
                    <a:lnTo>
                      <a:pt x="32" y="46"/>
                    </a:lnTo>
                    <a:lnTo>
                      <a:pt x="30" y="52"/>
                    </a:lnTo>
                    <a:lnTo>
                      <a:pt x="26" y="56"/>
                    </a:lnTo>
                    <a:lnTo>
                      <a:pt x="22" y="58"/>
                    </a:lnTo>
                    <a:lnTo>
                      <a:pt x="18" y="60"/>
                    </a:lnTo>
                    <a:lnTo>
                      <a:pt x="12" y="58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0" y="40"/>
                    </a:lnTo>
                    <a:lnTo>
                      <a:pt x="0" y="30"/>
                    </a:lnTo>
                    <a:close/>
                    <a:moveTo>
                      <a:pt x="8" y="30"/>
                    </a:moveTo>
                    <a:lnTo>
                      <a:pt x="8" y="42"/>
                    </a:lnTo>
                    <a:lnTo>
                      <a:pt x="10" y="50"/>
                    </a:lnTo>
                    <a:lnTo>
                      <a:pt x="12" y="54"/>
                    </a:lnTo>
                    <a:lnTo>
                      <a:pt x="14" y="56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2" y="54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8" y="38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0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10" y="10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010" name="Rectangle 202"/>
              <p:cNvSpPr>
                <a:spLocks noChangeArrowheads="1"/>
              </p:cNvSpPr>
              <p:nvPr/>
            </p:nvSpPr>
            <p:spPr bwMode="auto">
              <a:xfrm>
                <a:off x="3528" y="2880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1" name="Freeform 203"/>
              <p:cNvSpPr>
                <a:spLocks/>
              </p:cNvSpPr>
              <p:nvPr/>
            </p:nvSpPr>
            <p:spPr bwMode="auto">
              <a:xfrm>
                <a:off x="3678" y="2896"/>
                <a:ext cx="22" cy="58"/>
              </a:xfrm>
              <a:custGeom>
                <a:avLst/>
                <a:gdLst>
                  <a:gd name="T0" fmla="*/ 0 w 22"/>
                  <a:gd name="T1" fmla="*/ 6 h 58"/>
                  <a:gd name="T2" fmla="*/ 14 w 22"/>
                  <a:gd name="T3" fmla="*/ 0 h 58"/>
                  <a:gd name="T4" fmla="*/ 16 w 22"/>
                  <a:gd name="T5" fmla="*/ 0 h 58"/>
                  <a:gd name="T6" fmla="*/ 16 w 22"/>
                  <a:gd name="T7" fmla="*/ 48 h 58"/>
                  <a:gd name="T8" fmla="*/ 16 w 22"/>
                  <a:gd name="T9" fmla="*/ 52 h 58"/>
                  <a:gd name="T10" fmla="*/ 16 w 22"/>
                  <a:gd name="T11" fmla="*/ 56 h 58"/>
                  <a:gd name="T12" fmla="*/ 16 w 22"/>
                  <a:gd name="T13" fmla="*/ 56 h 58"/>
                  <a:gd name="T14" fmla="*/ 18 w 22"/>
                  <a:gd name="T15" fmla="*/ 58 h 58"/>
                  <a:gd name="T16" fmla="*/ 20 w 22"/>
                  <a:gd name="T17" fmla="*/ 58 h 58"/>
                  <a:gd name="T18" fmla="*/ 22 w 22"/>
                  <a:gd name="T19" fmla="*/ 58 h 58"/>
                  <a:gd name="T20" fmla="*/ 22 w 22"/>
                  <a:gd name="T21" fmla="*/ 58 h 58"/>
                  <a:gd name="T22" fmla="*/ 0 w 22"/>
                  <a:gd name="T23" fmla="*/ 58 h 58"/>
                  <a:gd name="T24" fmla="*/ 0 w 22"/>
                  <a:gd name="T25" fmla="*/ 58 h 58"/>
                  <a:gd name="T26" fmla="*/ 4 w 22"/>
                  <a:gd name="T27" fmla="*/ 58 h 58"/>
                  <a:gd name="T28" fmla="*/ 6 w 22"/>
                  <a:gd name="T29" fmla="*/ 58 h 58"/>
                  <a:gd name="T30" fmla="*/ 6 w 22"/>
                  <a:gd name="T31" fmla="*/ 56 h 58"/>
                  <a:gd name="T32" fmla="*/ 8 w 22"/>
                  <a:gd name="T33" fmla="*/ 56 h 58"/>
                  <a:gd name="T34" fmla="*/ 8 w 22"/>
                  <a:gd name="T35" fmla="*/ 54 h 58"/>
                  <a:gd name="T36" fmla="*/ 8 w 22"/>
                  <a:gd name="T37" fmla="*/ 48 h 58"/>
                  <a:gd name="T38" fmla="*/ 8 w 22"/>
                  <a:gd name="T39" fmla="*/ 16 h 58"/>
                  <a:gd name="T40" fmla="*/ 8 w 22"/>
                  <a:gd name="T41" fmla="*/ 10 h 58"/>
                  <a:gd name="T42" fmla="*/ 8 w 22"/>
                  <a:gd name="T43" fmla="*/ 8 h 58"/>
                  <a:gd name="T44" fmla="*/ 8 w 22"/>
                  <a:gd name="T45" fmla="*/ 6 h 58"/>
                  <a:gd name="T46" fmla="*/ 6 w 22"/>
                  <a:gd name="T47" fmla="*/ 6 h 58"/>
                  <a:gd name="T48" fmla="*/ 6 w 22"/>
                  <a:gd name="T49" fmla="*/ 6 h 58"/>
                  <a:gd name="T50" fmla="*/ 4 w 22"/>
                  <a:gd name="T51" fmla="*/ 6 h 58"/>
                  <a:gd name="T52" fmla="*/ 2 w 22"/>
                  <a:gd name="T53" fmla="*/ 6 h 58"/>
                  <a:gd name="T54" fmla="*/ 0 w 22"/>
                  <a:gd name="T55" fmla="*/ 6 h 58"/>
                  <a:gd name="T56" fmla="*/ 0 w 22"/>
                  <a:gd name="T57" fmla="*/ 6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2"/>
                  <a:gd name="T88" fmla="*/ 0 h 58"/>
                  <a:gd name="T89" fmla="*/ 22 w 22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2" h="58">
                    <a:moveTo>
                      <a:pt x="0" y="6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16" y="48"/>
                    </a:lnTo>
                    <a:lnTo>
                      <a:pt x="16" y="52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8"/>
                    </a:lnTo>
                    <a:lnTo>
                      <a:pt x="0" y="58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48"/>
                    </a:lnTo>
                    <a:lnTo>
                      <a:pt x="8" y="16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012" name="Rectangle 204"/>
              <p:cNvSpPr>
                <a:spLocks noChangeArrowheads="1"/>
              </p:cNvSpPr>
              <p:nvPr/>
            </p:nvSpPr>
            <p:spPr bwMode="auto">
              <a:xfrm>
                <a:off x="3848" y="2880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3" name="Freeform 205"/>
              <p:cNvSpPr>
                <a:spLocks noEditPoints="1"/>
              </p:cNvSpPr>
              <p:nvPr/>
            </p:nvSpPr>
            <p:spPr bwMode="auto">
              <a:xfrm>
                <a:off x="3994" y="2896"/>
                <a:ext cx="38" cy="60"/>
              </a:xfrm>
              <a:custGeom>
                <a:avLst/>
                <a:gdLst>
                  <a:gd name="T0" fmla="*/ 0 w 38"/>
                  <a:gd name="T1" fmla="*/ 30 h 60"/>
                  <a:gd name="T2" fmla="*/ 2 w 38"/>
                  <a:gd name="T3" fmla="*/ 20 h 60"/>
                  <a:gd name="T4" fmla="*/ 4 w 38"/>
                  <a:gd name="T5" fmla="*/ 12 h 60"/>
                  <a:gd name="T6" fmla="*/ 6 w 38"/>
                  <a:gd name="T7" fmla="*/ 6 h 60"/>
                  <a:gd name="T8" fmla="*/ 12 w 38"/>
                  <a:gd name="T9" fmla="*/ 2 h 60"/>
                  <a:gd name="T10" fmla="*/ 14 w 38"/>
                  <a:gd name="T11" fmla="*/ 0 h 60"/>
                  <a:gd name="T12" fmla="*/ 18 w 38"/>
                  <a:gd name="T13" fmla="*/ 0 h 60"/>
                  <a:gd name="T14" fmla="*/ 24 w 38"/>
                  <a:gd name="T15" fmla="*/ 0 h 60"/>
                  <a:gd name="T16" fmla="*/ 26 w 38"/>
                  <a:gd name="T17" fmla="*/ 2 h 60"/>
                  <a:gd name="T18" fmla="*/ 30 w 38"/>
                  <a:gd name="T19" fmla="*/ 6 h 60"/>
                  <a:gd name="T20" fmla="*/ 34 w 38"/>
                  <a:gd name="T21" fmla="*/ 12 h 60"/>
                  <a:gd name="T22" fmla="*/ 36 w 38"/>
                  <a:gd name="T23" fmla="*/ 20 h 60"/>
                  <a:gd name="T24" fmla="*/ 38 w 38"/>
                  <a:gd name="T25" fmla="*/ 30 h 60"/>
                  <a:gd name="T26" fmla="*/ 36 w 38"/>
                  <a:gd name="T27" fmla="*/ 38 h 60"/>
                  <a:gd name="T28" fmla="*/ 34 w 38"/>
                  <a:gd name="T29" fmla="*/ 46 h 60"/>
                  <a:gd name="T30" fmla="*/ 30 w 38"/>
                  <a:gd name="T31" fmla="*/ 52 h 60"/>
                  <a:gd name="T32" fmla="*/ 26 w 38"/>
                  <a:gd name="T33" fmla="*/ 56 h 60"/>
                  <a:gd name="T34" fmla="*/ 22 w 38"/>
                  <a:gd name="T35" fmla="*/ 58 h 60"/>
                  <a:gd name="T36" fmla="*/ 18 w 38"/>
                  <a:gd name="T37" fmla="*/ 60 h 60"/>
                  <a:gd name="T38" fmla="*/ 14 w 38"/>
                  <a:gd name="T39" fmla="*/ 58 h 60"/>
                  <a:gd name="T40" fmla="*/ 8 w 38"/>
                  <a:gd name="T41" fmla="*/ 56 h 60"/>
                  <a:gd name="T42" fmla="*/ 6 w 38"/>
                  <a:gd name="T43" fmla="*/ 50 h 60"/>
                  <a:gd name="T44" fmla="*/ 2 w 38"/>
                  <a:gd name="T45" fmla="*/ 40 h 60"/>
                  <a:gd name="T46" fmla="*/ 0 w 38"/>
                  <a:gd name="T47" fmla="*/ 30 h 60"/>
                  <a:gd name="T48" fmla="*/ 8 w 38"/>
                  <a:gd name="T49" fmla="*/ 30 h 60"/>
                  <a:gd name="T50" fmla="*/ 10 w 38"/>
                  <a:gd name="T51" fmla="*/ 42 h 60"/>
                  <a:gd name="T52" fmla="*/ 12 w 38"/>
                  <a:gd name="T53" fmla="*/ 50 h 60"/>
                  <a:gd name="T54" fmla="*/ 14 w 38"/>
                  <a:gd name="T55" fmla="*/ 54 h 60"/>
                  <a:gd name="T56" fmla="*/ 16 w 38"/>
                  <a:gd name="T57" fmla="*/ 56 h 60"/>
                  <a:gd name="T58" fmla="*/ 18 w 38"/>
                  <a:gd name="T59" fmla="*/ 56 h 60"/>
                  <a:gd name="T60" fmla="*/ 20 w 38"/>
                  <a:gd name="T61" fmla="*/ 56 h 60"/>
                  <a:gd name="T62" fmla="*/ 24 w 38"/>
                  <a:gd name="T63" fmla="*/ 54 h 60"/>
                  <a:gd name="T64" fmla="*/ 26 w 38"/>
                  <a:gd name="T65" fmla="*/ 52 h 60"/>
                  <a:gd name="T66" fmla="*/ 26 w 38"/>
                  <a:gd name="T67" fmla="*/ 48 h 60"/>
                  <a:gd name="T68" fmla="*/ 28 w 38"/>
                  <a:gd name="T69" fmla="*/ 38 h 60"/>
                  <a:gd name="T70" fmla="*/ 28 w 38"/>
                  <a:gd name="T71" fmla="*/ 28 h 60"/>
                  <a:gd name="T72" fmla="*/ 28 w 38"/>
                  <a:gd name="T73" fmla="*/ 18 h 60"/>
                  <a:gd name="T74" fmla="*/ 26 w 38"/>
                  <a:gd name="T75" fmla="*/ 10 h 60"/>
                  <a:gd name="T76" fmla="*/ 26 w 38"/>
                  <a:gd name="T77" fmla="*/ 6 h 60"/>
                  <a:gd name="T78" fmla="*/ 22 w 38"/>
                  <a:gd name="T79" fmla="*/ 4 h 60"/>
                  <a:gd name="T80" fmla="*/ 22 w 38"/>
                  <a:gd name="T81" fmla="*/ 2 h 60"/>
                  <a:gd name="T82" fmla="*/ 18 w 38"/>
                  <a:gd name="T83" fmla="*/ 2 h 60"/>
                  <a:gd name="T84" fmla="*/ 16 w 38"/>
                  <a:gd name="T85" fmla="*/ 2 h 60"/>
                  <a:gd name="T86" fmla="*/ 14 w 38"/>
                  <a:gd name="T87" fmla="*/ 4 h 60"/>
                  <a:gd name="T88" fmla="*/ 12 w 38"/>
                  <a:gd name="T89" fmla="*/ 10 h 60"/>
                  <a:gd name="T90" fmla="*/ 10 w 38"/>
                  <a:gd name="T91" fmla="*/ 16 h 60"/>
                  <a:gd name="T92" fmla="*/ 10 w 38"/>
                  <a:gd name="T93" fmla="*/ 24 h 60"/>
                  <a:gd name="T94" fmla="*/ 8 w 38"/>
                  <a:gd name="T95" fmla="*/ 30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"/>
                  <a:gd name="T145" fmla="*/ 0 h 60"/>
                  <a:gd name="T146" fmla="*/ 38 w 38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" h="60">
                    <a:moveTo>
                      <a:pt x="0" y="30"/>
                    </a:moveTo>
                    <a:lnTo>
                      <a:pt x="2" y="20"/>
                    </a:lnTo>
                    <a:lnTo>
                      <a:pt x="4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4" y="12"/>
                    </a:lnTo>
                    <a:lnTo>
                      <a:pt x="36" y="20"/>
                    </a:lnTo>
                    <a:lnTo>
                      <a:pt x="38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0" y="52"/>
                    </a:lnTo>
                    <a:lnTo>
                      <a:pt x="26" y="56"/>
                    </a:lnTo>
                    <a:lnTo>
                      <a:pt x="22" y="58"/>
                    </a:lnTo>
                    <a:lnTo>
                      <a:pt x="18" y="60"/>
                    </a:lnTo>
                    <a:lnTo>
                      <a:pt x="14" y="58"/>
                    </a:lnTo>
                    <a:lnTo>
                      <a:pt x="8" y="56"/>
                    </a:lnTo>
                    <a:lnTo>
                      <a:pt x="6" y="50"/>
                    </a:lnTo>
                    <a:lnTo>
                      <a:pt x="2" y="40"/>
                    </a:lnTo>
                    <a:lnTo>
                      <a:pt x="0" y="30"/>
                    </a:lnTo>
                    <a:close/>
                    <a:moveTo>
                      <a:pt x="8" y="30"/>
                    </a:moveTo>
                    <a:lnTo>
                      <a:pt x="10" y="42"/>
                    </a:lnTo>
                    <a:lnTo>
                      <a:pt x="12" y="50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4" y="54"/>
                    </a:lnTo>
                    <a:lnTo>
                      <a:pt x="26" y="52"/>
                    </a:lnTo>
                    <a:lnTo>
                      <a:pt x="26" y="48"/>
                    </a:lnTo>
                    <a:lnTo>
                      <a:pt x="28" y="38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0"/>
                    </a:lnTo>
                    <a:lnTo>
                      <a:pt x="26" y="6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22812" name="Rectangle 206"/>
            <p:cNvSpPr>
              <a:spLocks noChangeArrowheads="1"/>
            </p:cNvSpPr>
            <p:nvPr/>
          </p:nvSpPr>
          <p:spPr bwMode="auto">
            <a:xfrm>
              <a:off x="4200" y="2880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3" name="Rectangle 207"/>
            <p:cNvSpPr>
              <a:spLocks noChangeArrowheads="1"/>
            </p:cNvSpPr>
            <p:nvPr/>
          </p:nvSpPr>
          <p:spPr bwMode="auto">
            <a:xfrm>
              <a:off x="1552" y="2984"/>
              <a:ext cx="2650" cy="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08"/>
          <p:cNvGrpSpPr>
            <a:grpSpLocks noChangeAspect="1"/>
          </p:cNvGrpSpPr>
          <p:nvPr/>
        </p:nvGrpSpPr>
        <p:grpSpPr bwMode="auto">
          <a:xfrm>
            <a:off x="1371600" y="3505200"/>
            <a:ext cx="6400800" cy="2165350"/>
            <a:chOff x="518" y="1354"/>
            <a:chExt cx="4723" cy="1598"/>
          </a:xfrm>
        </p:grpSpPr>
        <p:sp>
          <p:nvSpPr>
            <p:cNvPr id="22552" name="AutoShape 209"/>
            <p:cNvSpPr>
              <a:spLocks noChangeAspect="1" noChangeArrowheads="1" noTextEdit="1"/>
            </p:cNvSpPr>
            <p:nvPr/>
          </p:nvSpPr>
          <p:spPr bwMode="auto">
            <a:xfrm>
              <a:off x="518" y="1354"/>
              <a:ext cx="4723" cy="1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5" name="Group 210"/>
            <p:cNvGrpSpPr>
              <a:grpSpLocks/>
            </p:cNvGrpSpPr>
            <p:nvPr/>
          </p:nvGrpSpPr>
          <p:grpSpPr bwMode="auto">
            <a:xfrm>
              <a:off x="518" y="1354"/>
              <a:ext cx="4723" cy="1598"/>
              <a:chOff x="518" y="1354"/>
              <a:chExt cx="4723" cy="1598"/>
            </a:xfrm>
          </p:grpSpPr>
          <p:sp>
            <p:nvSpPr>
              <p:cNvPr id="22610" name="Rectangle 211"/>
              <p:cNvSpPr>
                <a:spLocks noChangeArrowheads="1"/>
              </p:cNvSpPr>
              <p:nvPr/>
            </p:nvSpPr>
            <p:spPr bwMode="auto">
              <a:xfrm>
                <a:off x="518" y="1354"/>
                <a:ext cx="4723" cy="1598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1" name="Rectangle 212"/>
              <p:cNvSpPr>
                <a:spLocks noChangeArrowheads="1"/>
              </p:cNvSpPr>
              <p:nvPr/>
            </p:nvSpPr>
            <p:spPr bwMode="auto">
              <a:xfrm>
                <a:off x="532" y="1361"/>
                <a:ext cx="4684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2" name="Rectangle 213"/>
              <p:cNvSpPr>
                <a:spLocks noChangeArrowheads="1"/>
              </p:cNvSpPr>
              <p:nvPr/>
            </p:nvSpPr>
            <p:spPr bwMode="auto">
              <a:xfrm>
                <a:off x="532" y="1375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3" name="Rectangle 214"/>
              <p:cNvSpPr>
                <a:spLocks noChangeArrowheads="1"/>
              </p:cNvSpPr>
              <p:nvPr/>
            </p:nvSpPr>
            <p:spPr bwMode="auto">
              <a:xfrm>
                <a:off x="1126" y="1375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4" name="Rectangle 215"/>
              <p:cNvSpPr>
                <a:spLocks noChangeArrowheads="1"/>
              </p:cNvSpPr>
              <p:nvPr/>
            </p:nvSpPr>
            <p:spPr bwMode="auto">
              <a:xfrm>
                <a:off x="1154" y="1375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5" name="Freeform 216"/>
              <p:cNvSpPr>
                <a:spLocks/>
              </p:cNvSpPr>
              <p:nvPr/>
            </p:nvSpPr>
            <p:spPr bwMode="auto">
              <a:xfrm>
                <a:off x="1398" y="1400"/>
                <a:ext cx="46" cy="106"/>
              </a:xfrm>
              <a:custGeom>
                <a:avLst/>
                <a:gdLst>
                  <a:gd name="T0" fmla="*/ 46 w 46"/>
                  <a:gd name="T1" fmla="*/ 102 h 106"/>
                  <a:gd name="T2" fmla="*/ 46 w 46"/>
                  <a:gd name="T3" fmla="*/ 106 h 106"/>
                  <a:gd name="T4" fmla="*/ 0 w 46"/>
                  <a:gd name="T5" fmla="*/ 106 h 106"/>
                  <a:gd name="T6" fmla="*/ 0 w 46"/>
                  <a:gd name="T7" fmla="*/ 102 h 106"/>
                  <a:gd name="T8" fmla="*/ 4 w 46"/>
                  <a:gd name="T9" fmla="*/ 102 h 106"/>
                  <a:gd name="T10" fmla="*/ 11 w 46"/>
                  <a:gd name="T11" fmla="*/ 102 h 106"/>
                  <a:gd name="T12" fmla="*/ 14 w 46"/>
                  <a:gd name="T13" fmla="*/ 99 h 106"/>
                  <a:gd name="T14" fmla="*/ 14 w 46"/>
                  <a:gd name="T15" fmla="*/ 95 h 106"/>
                  <a:gd name="T16" fmla="*/ 14 w 46"/>
                  <a:gd name="T17" fmla="*/ 88 h 106"/>
                  <a:gd name="T18" fmla="*/ 14 w 46"/>
                  <a:gd name="T19" fmla="*/ 18 h 106"/>
                  <a:gd name="T20" fmla="*/ 14 w 46"/>
                  <a:gd name="T21" fmla="*/ 11 h 106"/>
                  <a:gd name="T22" fmla="*/ 14 w 46"/>
                  <a:gd name="T23" fmla="*/ 7 h 106"/>
                  <a:gd name="T24" fmla="*/ 14 w 46"/>
                  <a:gd name="T25" fmla="*/ 7 h 106"/>
                  <a:gd name="T26" fmla="*/ 11 w 46"/>
                  <a:gd name="T27" fmla="*/ 3 h 106"/>
                  <a:gd name="T28" fmla="*/ 7 w 46"/>
                  <a:gd name="T29" fmla="*/ 3 h 106"/>
                  <a:gd name="T30" fmla="*/ 4 w 46"/>
                  <a:gd name="T31" fmla="*/ 3 h 106"/>
                  <a:gd name="T32" fmla="*/ 0 w 46"/>
                  <a:gd name="T33" fmla="*/ 3 h 106"/>
                  <a:gd name="T34" fmla="*/ 0 w 46"/>
                  <a:gd name="T35" fmla="*/ 0 h 106"/>
                  <a:gd name="T36" fmla="*/ 46 w 46"/>
                  <a:gd name="T37" fmla="*/ 0 h 106"/>
                  <a:gd name="T38" fmla="*/ 46 w 46"/>
                  <a:gd name="T39" fmla="*/ 3 h 106"/>
                  <a:gd name="T40" fmla="*/ 43 w 46"/>
                  <a:gd name="T41" fmla="*/ 3 h 106"/>
                  <a:gd name="T42" fmla="*/ 36 w 46"/>
                  <a:gd name="T43" fmla="*/ 3 h 106"/>
                  <a:gd name="T44" fmla="*/ 32 w 46"/>
                  <a:gd name="T45" fmla="*/ 7 h 106"/>
                  <a:gd name="T46" fmla="*/ 32 w 46"/>
                  <a:gd name="T47" fmla="*/ 11 h 106"/>
                  <a:gd name="T48" fmla="*/ 32 w 46"/>
                  <a:gd name="T49" fmla="*/ 18 h 106"/>
                  <a:gd name="T50" fmla="*/ 32 w 46"/>
                  <a:gd name="T51" fmla="*/ 88 h 106"/>
                  <a:gd name="T52" fmla="*/ 32 w 46"/>
                  <a:gd name="T53" fmla="*/ 92 h 106"/>
                  <a:gd name="T54" fmla="*/ 32 w 46"/>
                  <a:gd name="T55" fmla="*/ 99 h 106"/>
                  <a:gd name="T56" fmla="*/ 32 w 46"/>
                  <a:gd name="T57" fmla="*/ 99 h 106"/>
                  <a:gd name="T58" fmla="*/ 36 w 46"/>
                  <a:gd name="T59" fmla="*/ 102 h 106"/>
                  <a:gd name="T60" fmla="*/ 39 w 46"/>
                  <a:gd name="T61" fmla="*/ 102 h 106"/>
                  <a:gd name="T62" fmla="*/ 43 w 46"/>
                  <a:gd name="T63" fmla="*/ 102 h 106"/>
                  <a:gd name="T64" fmla="*/ 46 w 46"/>
                  <a:gd name="T65" fmla="*/ 102 h 1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"/>
                  <a:gd name="T100" fmla="*/ 0 h 106"/>
                  <a:gd name="T101" fmla="*/ 46 w 46"/>
                  <a:gd name="T102" fmla="*/ 106 h 1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" h="106">
                    <a:moveTo>
                      <a:pt x="46" y="102"/>
                    </a:moveTo>
                    <a:lnTo>
                      <a:pt x="46" y="106"/>
                    </a:lnTo>
                    <a:lnTo>
                      <a:pt x="0" y="106"/>
                    </a:lnTo>
                    <a:lnTo>
                      <a:pt x="0" y="102"/>
                    </a:lnTo>
                    <a:lnTo>
                      <a:pt x="4" y="102"/>
                    </a:lnTo>
                    <a:lnTo>
                      <a:pt x="11" y="102"/>
                    </a:lnTo>
                    <a:lnTo>
                      <a:pt x="14" y="99"/>
                    </a:lnTo>
                    <a:lnTo>
                      <a:pt x="14" y="95"/>
                    </a:lnTo>
                    <a:lnTo>
                      <a:pt x="14" y="88"/>
                    </a:lnTo>
                    <a:lnTo>
                      <a:pt x="14" y="18"/>
                    </a:lnTo>
                    <a:lnTo>
                      <a:pt x="14" y="11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3"/>
                    </a:lnTo>
                    <a:lnTo>
                      <a:pt x="43" y="3"/>
                    </a:lnTo>
                    <a:lnTo>
                      <a:pt x="36" y="3"/>
                    </a:lnTo>
                    <a:lnTo>
                      <a:pt x="32" y="7"/>
                    </a:lnTo>
                    <a:lnTo>
                      <a:pt x="32" y="11"/>
                    </a:lnTo>
                    <a:lnTo>
                      <a:pt x="32" y="18"/>
                    </a:lnTo>
                    <a:lnTo>
                      <a:pt x="32" y="88"/>
                    </a:lnTo>
                    <a:lnTo>
                      <a:pt x="32" y="92"/>
                    </a:lnTo>
                    <a:lnTo>
                      <a:pt x="32" y="99"/>
                    </a:lnTo>
                    <a:lnTo>
                      <a:pt x="36" y="102"/>
                    </a:lnTo>
                    <a:lnTo>
                      <a:pt x="39" y="102"/>
                    </a:lnTo>
                    <a:lnTo>
                      <a:pt x="43" y="102"/>
                    </a:lnTo>
                    <a:lnTo>
                      <a:pt x="46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16" name="Rectangle 217"/>
              <p:cNvSpPr>
                <a:spLocks noChangeArrowheads="1"/>
              </p:cNvSpPr>
              <p:nvPr/>
            </p:nvSpPr>
            <p:spPr bwMode="auto">
              <a:xfrm>
                <a:off x="1635" y="1375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7" name="Freeform 218"/>
              <p:cNvSpPr>
                <a:spLocks/>
              </p:cNvSpPr>
              <p:nvPr/>
            </p:nvSpPr>
            <p:spPr bwMode="auto">
              <a:xfrm>
                <a:off x="1872" y="1435"/>
                <a:ext cx="113" cy="71"/>
              </a:xfrm>
              <a:custGeom>
                <a:avLst/>
                <a:gdLst>
                  <a:gd name="T0" fmla="*/ 0 w 113"/>
                  <a:gd name="T1" fmla="*/ 0 h 71"/>
                  <a:gd name="T2" fmla="*/ 32 w 113"/>
                  <a:gd name="T3" fmla="*/ 0 h 71"/>
                  <a:gd name="T4" fmla="*/ 32 w 113"/>
                  <a:gd name="T5" fmla="*/ 0 h 71"/>
                  <a:gd name="T6" fmla="*/ 28 w 113"/>
                  <a:gd name="T7" fmla="*/ 4 h 71"/>
                  <a:gd name="T8" fmla="*/ 25 w 113"/>
                  <a:gd name="T9" fmla="*/ 4 h 71"/>
                  <a:gd name="T10" fmla="*/ 25 w 113"/>
                  <a:gd name="T11" fmla="*/ 4 h 71"/>
                  <a:gd name="T12" fmla="*/ 25 w 113"/>
                  <a:gd name="T13" fmla="*/ 7 h 71"/>
                  <a:gd name="T14" fmla="*/ 25 w 113"/>
                  <a:gd name="T15" fmla="*/ 11 h 71"/>
                  <a:gd name="T16" fmla="*/ 25 w 113"/>
                  <a:gd name="T17" fmla="*/ 14 h 71"/>
                  <a:gd name="T18" fmla="*/ 39 w 113"/>
                  <a:gd name="T19" fmla="*/ 53 h 71"/>
                  <a:gd name="T20" fmla="*/ 57 w 113"/>
                  <a:gd name="T21" fmla="*/ 18 h 71"/>
                  <a:gd name="T22" fmla="*/ 53 w 113"/>
                  <a:gd name="T23" fmla="*/ 11 h 71"/>
                  <a:gd name="T24" fmla="*/ 49 w 113"/>
                  <a:gd name="T25" fmla="*/ 7 h 71"/>
                  <a:gd name="T26" fmla="*/ 46 w 113"/>
                  <a:gd name="T27" fmla="*/ 4 h 71"/>
                  <a:gd name="T28" fmla="*/ 46 w 113"/>
                  <a:gd name="T29" fmla="*/ 4 h 71"/>
                  <a:gd name="T30" fmla="*/ 42 w 113"/>
                  <a:gd name="T31" fmla="*/ 0 h 71"/>
                  <a:gd name="T32" fmla="*/ 42 w 113"/>
                  <a:gd name="T33" fmla="*/ 0 h 71"/>
                  <a:gd name="T34" fmla="*/ 74 w 113"/>
                  <a:gd name="T35" fmla="*/ 0 h 71"/>
                  <a:gd name="T36" fmla="*/ 74 w 113"/>
                  <a:gd name="T37" fmla="*/ 0 h 71"/>
                  <a:gd name="T38" fmla="*/ 71 w 113"/>
                  <a:gd name="T39" fmla="*/ 4 h 71"/>
                  <a:gd name="T40" fmla="*/ 67 w 113"/>
                  <a:gd name="T41" fmla="*/ 4 h 71"/>
                  <a:gd name="T42" fmla="*/ 67 w 113"/>
                  <a:gd name="T43" fmla="*/ 7 h 71"/>
                  <a:gd name="T44" fmla="*/ 64 w 113"/>
                  <a:gd name="T45" fmla="*/ 7 h 71"/>
                  <a:gd name="T46" fmla="*/ 64 w 113"/>
                  <a:gd name="T47" fmla="*/ 11 h 71"/>
                  <a:gd name="T48" fmla="*/ 67 w 113"/>
                  <a:gd name="T49" fmla="*/ 11 h 71"/>
                  <a:gd name="T50" fmla="*/ 85 w 113"/>
                  <a:gd name="T51" fmla="*/ 50 h 71"/>
                  <a:gd name="T52" fmla="*/ 95 w 113"/>
                  <a:gd name="T53" fmla="*/ 14 h 71"/>
                  <a:gd name="T54" fmla="*/ 99 w 113"/>
                  <a:gd name="T55" fmla="*/ 7 h 71"/>
                  <a:gd name="T56" fmla="*/ 99 w 113"/>
                  <a:gd name="T57" fmla="*/ 7 h 71"/>
                  <a:gd name="T58" fmla="*/ 99 w 113"/>
                  <a:gd name="T59" fmla="*/ 4 h 71"/>
                  <a:gd name="T60" fmla="*/ 99 w 113"/>
                  <a:gd name="T61" fmla="*/ 4 h 71"/>
                  <a:gd name="T62" fmla="*/ 95 w 113"/>
                  <a:gd name="T63" fmla="*/ 4 h 71"/>
                  <a:gd name="T64" fmla="*/ 92 w 113"/>
                  <a:gd name="T65" fmla="*/ 0 h 71"/>
                  <a:gd name="T66" fmla="*/ 92 w 113"/>
                  <a:gd name="T67" fmla="*/ 0 h 71"/>
                  <a:gd name="T68" fmla="*/ 113 w 113"/>
                  <a:gd name="T69" fmla="*/ 0 h 71"/>
                  <a:gd name="T70" fmla="*/ 113 w 113"/>
                  <a:gd name="T71" fmla="*/ 0 h 71"/>
                  <a:gd name="T72" fmla="*/ 106 w 113"/>
                  <a:gd name="T73" fmla="*/ 4 h 71"/>
                  <a:gd name="T74" fmla="*/ 102 w 113"/>
                  <a:gd name="T75" fmla="*/ 11 h 71"/>
                  <a:gd name="T76" fmla="*/ 81 w 113"/>
                  <a:gd name="T77" fmla="*/ 71 h 71"/>
                  <a:gd name="T78" fmla="*/ 78 w 113"/>
                  <a:gd name="T79" fmla="*/ 71 h 71"/>
                  <a:gd name="T80" fmla="*/ 57 w 113"/>
                  <a:gd name="T81" fmla="*/ 25 h 71"/>
                  <a:gd name="T82" fmla="*/ 35 w 113"/>
                  <a:gd name="T83" fmla="*/ 71 h 71"/>
                  <a:gd name="T84" fmla="*/ 35 w 113"/>
                  <a:gd name="T85" fmla="*/ 71 h 71"/>
                  <a:gd name="T86" fmla="*/ 11 w 113"/>
                  <a:gd name="T87" fmla="*/ 14 h 71"/>
                  <a:gd name="T88" fmla="*/ 11 w 113"/>
                  <a:gd name="T89" fmla="*/ 7 h 71"/>
                  <a:gd name="T90" fmla="*/ 7 w 113"/>
                  <a:gd name="T91" fmla="*/ 4 h 71"/>
                  <a:gd name="T92" fmla="*/ 4 w 113"/>
                  <a:gd name="T93" fmla="*/ 4 h 71"/>
                  <a:gd name="T94" fmla="*/ 0 w 113"/>
                  <a:gd name="T95" fmla="*/ 0 h 71"/>
                  <a:gd name="T96" fmla="*/ 0 w 113"/>
                  <a:gd name="T97" fmla="*/ 0 h 7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3"/>
                  <a:gd name="T148" fmla="*/ 0 h 71"/>
                  <a:gd name="T149" fmla="*/ 113 w 113"/>
                  <a:gd name="T150" fmla="*/ 71 h 7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3" h="71">
                    <a:moveTo>
                      <a:pt x="0" y="0"/>
                    </a:moveTo>
                    <a:lnTo>
                      <a:pt x="32" y="0"/>
                    </a:lnTo>
                    <a:lnTo>
                      <a:pt x="28" y="4"/>
                    </a:lnTo>
                    <a:lnTo>
                      <a:pt x="25" y="4"/>
                    </a:lnTo>
                    <a:lnTo>
                      <a:pt x="25" y="7"/>
                    </a:lnTo>
                    <a:lnTo>
                      <a:pt x="25" y="11"/>
                    </a:lnTo>
                    <a:lnTo>
                      <a:pt x="25" y="14"/>
                    </a:lnTo>
                    <a:lnTo>
                      <a:pt x="39" y="53"/>
                    </a:lnTo>
                    <a:lnTo>
                      <a:pt x="57" y="18"/>
                    </a:lnTo>
                    <a:lnTo>
                      <a:pt x="53" y="11"/>
                    </a:lnTo>
                    <a:lnTo>
                      <a:pt x="49" y="7"/>
                    </a:lnTo>
                    <a:lnTo>
                      <a:pt x="46" y="4"/>
                    </a:lnTo>
                    <a:lnTo>
                      <a:pt x="42" y="0"/>
                    </a:lnTo>
                    <a:lnTo>
                      <a:pt x="74" y="0"/>
                    </a:lnTo>
                    <a:lnTo>
                      <a:pt x="71" y="4"/>
                    </a:lnTo>
                    <a:lnTo>
                      <a:pt x="67" y="4"/>
                    </a:lnTo>
                    <a:lnTo>
                      <a:pt x="67" y="7"/>
                    </a:lnTo>
                    <a:lnTo>
                      <a:pt x="64" y="7"/>
                    </a:lnTo>
                    <a:lnTo>
                      <a:pt x="64" y="11"/>
                    </a:lnTo>
                    <a:lnTo>
                      <a:pt x="67" y="11"/>
                    </a:lnTo>
                    <a:lnTo>
                      <a:pt x="85" y="50"/>
                    </a:lnTo>
                    <a:lnTo>
                      <a:pt x="95" y="14"/>
                    </a:lnTo>
                    <a:lnTo>
                      <a:pt x="99" y="7"/>
                    </a:lnTo>
                    <a:lnTo>
                      <a:pt x="99" y="4"/>
                    </a:lnTo>
                    <a:lnTo>
                      <a:pt x="95" y="4"/>
                    </a:lnTo>
                    <a:lnTo>
                      <a:pt x="92" y="0"/>
                    </a:lnTo>
                    <a:lnTo>
                      <a:pt x="113" y="0"/>
                    </a:lnTo>
                    <a:lnTo>
                      <a:pt x="106" y="4"/>
                    </a:lnTo>
                    <a:lnTo>
                      <a:pt x="102" y="11"/>
                    </a:lnTo>
                    <a:lnTo>
                      <a:pt x="81" y="71"/>
                    </a:lnTo>
                    <a:lnTo>
                      <a:pt x="78" y="71"/>
                    </a:lnTo>
                    <a:lnTo>
                      <a:pt x="57" y="25"/>
                    </a:lnTo>
                    <a:lnTo>
                      <a:pt x="35" y="71"/>
                    </a:lnTo>
                    <a:lnTo>
                      <a:pt x="11" y="14"/>
                    </a:lnTo>
                    <a:lnTo>
                      <a:pt x="11" y="7"/>
                    </a:lnTo>
                    <a:lnTo>
                      <a:pt x="7" y="4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18" name="Freeform 219"/>
              <p:cNvSpPr>
                <a:spLocks noEditPoints="1"/>
              </p:cNvSpPr>
              <p:nvPr/>
            </p:nvSpPr>
            <p:spPr bwMode="auto">
              <a:xfrm>
                <a:off x="1985" y="1432"/>
                <a:ext cx="64" cy="74"/>
              </a:xfrm>
              <a:custGeom>
                <a:avLst/>
                <a:gdLst>
                  <a:gd name="T0" fmla="*/ 35 w 64"/>
                  <a:gd name="T1" fmla="*/ 67 h 74"/>
                  <a:gd name="T2" fmla="*/ 28 w 64"/>
                  <a:gd name="T3" fmla="*/ 70 h 74"/>
                  <a:gd name="T4" fmla="*/ 18 w 64"/>
                  <a:gd name="T5" fmla="*/ 74 h 74"/>
                  <a:gd name="T6" fmla="*/ 7 w 64"/>
                  <a:gd name="T7" fmla="*/ 70 h 74"/>
                  <a:gd name="T8" fmla="*/ 0 w 64"/>
                  <a:gd name="T9" fmla="*/ 56 h 74"/>
                  <a:gd name="T10" fmla="*/ 4 w 64"/>
                  <a:gd name="T11" fmla="*/ 49 h 74"/>
                  <a:gd name="T12" fmla="*/ 14 w 64"/>
                  <a:gd name="T13" fmla="*/ 39 h 74"/>
                  <a:gd name="T14" fmla="*/ 39 w 64"/>
                  <a:gd name="T15" fmla="*/ 28 h 74"/>
                  <a:gd name="T16" fmla="*/ 39 w 64"/>
                  <a:gd name="T17" fmla="*/ 17 h 74"/>
                  <a:gd name="T18" fmla="*/ 32 w 64"/>
                  <a:gd name="T19" fmla="*/ 7 h 74"/>
                  <a:gd name="T20" fmla="*/ 25 w 64"/>
                  <a:gd name="T21" fmla="*/ 7 h 74"/>
                  <a:gd name="T22" fmla="*/ 18 w 64"/>
                  <a:gd name="T23" fmla="*/ 10 h 74"/>
                  <a:gd name="T24" fmla="*/ 18 w 64"/>
                  <a:gd name="T25" fmla="*/ 21 h 74"/>
                  <a:gd name="T26" fmla="*/ 18 w 64"/>
                  <a:gd name="T27" fmla="*/ 25 h 74"/>
                  <a:gd name="T28" fmla="*/ 11 w 64"/>
                  <a:gd name="T29" fmla="*/ 28 h 74"/>
                  <a:gd name="T30" fmla="*/ 7 w 64"/>
                  <a:gd name="T31" fmla="*/ 25 h 74"/>
                  <a:gd name="T32" fmla="*/ 4 w 64"/>
                  <a:gd name="T33" fmla="*/ 21 h 74"/>
                  <a:gd name="T34" fmla="*/ 11 w 64"/>
                  <a:gd name="T35" fmla="*/ 7 h 74"/>
                  <a:gd name="T36" fmla="*/ 32 w 64"/>
                  <a:gd name="T37" fmla="*/ 0 h 74"/>
                  <a:gd name="T38" fmla="*/ 46 w 64"/>
                  <a:gd name="T39" fmla="*/ 3 h 74"/>
                  <a:gd name="T40" fmla="*/ 53 w 64"/>
                  <a:gd name="T41" fmla="*/ 10 h 74"/>
                  <a:gd name="T42" fmla="*/ 53 w 64"/>
                  <a:gd name="T43" fmla="*/ 25 h 74"/>
                  <a:gd name="T44" fmla="*/ 53 w 64"/>
                  <a:gd name="T45" fmla="*/ 56 h 74"/>
                  <a:gd name="T46" fmla="*/ 53 w 64"/>
                  <a:gd name="T47" fmla="*/ 63 h 74"/>
                  <a:gd name="T48" fmla="*/ 57 w 64"/>
                  <a:gd name="T49" fmla="*/ 63 h 74"/>
                  <a:gd name="T50" fmla="*/ 57 w 64"/>
                  <a:gd name="T51" fmla="*/ 63 h 74"/>
                  <a:gd name="T52" fmla="*/ 60 w 64"/>
                  <a:gd name="T53" fmla="*/ 63 h 74"/>
                  <a:gd name="T54" fmla="*/ 64 w 64"/>
                  <a:gd name="T55" fmla="*/ 63 h 74"/>
                  <a:gd name="T56" fmla="*/ 50 w 64"/>
                  <a:gd name="T57" fmla="*/ 74 h 74"/>
                  <a:gd name="T58" fmla="*/ 43 w 64"/>
                  <a:gd name="T59" fmla="*/ 70 h 74"/>
                  <a:gd name="T60" fmla="*/ 39 w 64"/>
                  <a:gd name="T61" fmla="*/ 63 h 74"/>
                  <a:gd name="T62" fmla="*/ 39 w 64"/>
                  <a:gd name="T63" fmla="*/ 32 h 74"/>
                  <a:gd name="T64" fmla="*/ 25 w 64"/>
                  <a:gd name="T65" fmla="*/ 39 h 74"/>
                  <a:gd name="T66" fmla="*/ 18 w 64"/>
                  <a:gd name="T67" fmla="*/ 46 h 74"/>
                  <a:gd name="T68" fmla="*/ 14 w 64"/>
                  <a:gd name="T69" fmla="*/ 53 h 74"/>
                  <a:gd name="T70" fmla="*/ 18 w 64"/>
                  <a:gd name="T71" fmla="*/ 60 h 74"/>
                  <a:gd name="T72" fmla="*/ 25 w 64"/>
                  <a:gd name="T73" fmla="*/ 63 h 74"/>
                  <a:gd name="T74" fmla="*/ 39 w 64"/>
                  <a:gd name="T75" fmla="*/ 56 h 7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4"/>
                  <a:gd name="T115" fmla="*/ 0 h 74"/>
                  <a:gd name="T116" fmla="*/ 64 w 64"/>
                  <a:gd name="T117" fmla="*/ 74 h 7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4" h="74">
                    <a:moveTo>
                      <a:pt x="39" y="63"/>
                    </a:moveTo>
                    <a:lnTo>
                      <a:pt x="35" y="67"/>
                    </a:lnTo>
                    <a:lnTo>
                      <a:pt x="28" y="70"/>
                    </a:lnTo>
                    <a:lnTo>
                      <a:pt x="21" y="74"/>
                    </a:lnTo>
                    <a:lnTo>
                      <a:pt x="18" y="74"/>
                    </a:lnTo>
                    <a:lnTo>
                      <a:pt x="11" y="74"/>
                    </a:lnTo>
                    <a:lnTo>
                      <a:pt x="7" y="70"/>
                    </a:lnTo>
                    <a:lnTo>
                      <a:pt x="4" y="63"/>
                    </a:lnTo>
                    <a:lnTo>
                      <a:pt x="0" y="56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7" y="42"/>
                    </a:lnTo>
                    <a:lnTo>
                      <a:pt x="14" y="39"/>
                    </a:lnTo>
                    <a:lnTo>
                      <a:pt x="25" y="32"/>
                    </a:lnTo>
                    <a:lnTo>
                      <a:pt x="39" y="28"/>
                    </a:lnTo>
                    <a:lnTo>
                      <a:pt x="39" y="25"/>
                    </a:lnTo>
                    <a:lnTo>
                      <a:pt x="39" y="17"/>
                    </a:lnTo>
                    <a:lnTo>
                      <a:pt x="39" y="10"/>
                    </a:lnTo>
                    <a:lnTo>
                      <a:pt x="32" y="7"/>
                    </a:lnTo>
                    <a:lnTo>
                      <a:pt x="28" y="7"/>
                    </a:lnTo>
                    <a:lnTo>
                      <a:pt x="25" y="7"/>
                    </a:lnTo>
                    <a:lnTo>
                      <a:pt x="21" y="10"/>
                    </a:lnTo>
                    <a:lnTo>
                      <a:pt x="18" y="10"/>
                    </a:lnTo>
                    <a:lnTo>
                      <a:pt x="18" y="14"/>
                    </a:lnTo>
                    <a:lnTo>
                      <a:pt x="18" y="21"/>
                    </a:lnTo>
                    <a:lnTo>
                      <a:pt x="18" y="25"/>
                    </a:lnTo>
                    <a:lnTo>
                      <a:pt x="14" y="28"/>
                    </a:lnTo>
                    <a:lnTo>
                      <a:pt x="11" y="28"/>
                    </a:lnTo>
                    <a:lnTo>
                      <a:pt x="7" y="28"/>
                    </a:lnTo>
                    <a:lnTo>
                      <a:pt x="7" y="25"/>
                    </a:lnTo>
                    <a:lnTo>
                      <a:pt x="4" y="21"/>
                    </a:lnTo>
                    <a:lnTo>
                      <a:pt x="7" y="14"/>
                    </a:lnTo>
                    <a:lnTo>
                      <a:pt x="11" y="7"/>
                    </a:lnTo>
                    <a:lnTo>
                      <a:pt x="21" y="3"/>
                    </a:lnTo>
                    <a:lnTo>
                      <a:pt x="32" y="0"/>
                    </a:lnTo>
                    <a:lnTo>
                      <a:pt x="39" y="3"/>
                    </a:lnTo>
                    <a:lnTo>
                      <a:pt x="46" y="3"/>
                    </a:lnTo>
                    <a:lnTo>
                      <a:pt x="50" y="7"/>
                    </a:lnTo>
                    <a:lnTo>
                      <a:pt x="53" y="10"/>
                    </a:lnTo>
                    <a:lnTo>
                      <a:pt x="53" y="17"/>
                    </a:lnTo>
                    <a:lnTo>
                      <a:pt x="53" y="25"/>
                    </a:lnTo>
                    <a:lnTo>
                      <a:pt x="53" y="49"/>
                    </a:lnTo>
                    <a:lnTo>
                      <a:pt x="53" y="56"/>
                    </a:lnTo>
                    <a:lnTo>
                      <a:pt x="53" y="60"/>
                    </a:lnTo>
                    <a:lnTo>
                      <a:pt x="53" y="63"/>
                    </a:lnTo>
                    <a:lnTo>
                      <a:pt x="57" y="63"/>
                    </a:lnTo>
                    <a:lnTo>
                      <a:pt x="60" y="63"/>
                    </a:lnTo>
                    <a:lnTo>
                      <a:pt x="64" y="60"/>
                    </a:lnTo>
                    <a:lnTo>
                      <a:pt x="64" y="63"/>
                    </a:lnTo>
                    <a:lnTo>
                      <a:pt x="57" y="70"/>
                    </a:lnTo>
                    <a:lnTo>
                      <a:pt x="50" y="74"/>
                    </a:lnTo>
                    <a:lnTo>
                      <a:pt x="46" y="74"/>
                    </a:lnTo>
                    <a:lnTo>
                      <a:pt x="43" y="70"/>
                    </a:lnTo>
                    <a:lnTo>
                      <a:pt x="43" y="67"/>
                    </a:lnTo>
                    <a:lnTo>
                      <a:pt x="39" y="63"/>
                    </a:lnTo>
                    <a:close/>
                    <a:moveTo>
                      <a:pt x="39" y="56"/>
                    </a:moveTo>
                    <a:lnTo>
                      <a:pt x="39" y="32"/>
                    </a:lnTo>
                    <a:lnTo>
                      <a:pt x="32" y="35"/>
                    </a:lnTo>
                    <a:lnTo>
                      <a:pt x="25" y="39"/>
                    </a:lnTo>
                    <a:lnTo>
                      <a:pt x="21" y="42"/>
                    </a:lnTo>
                    <a:lnTo>
                      <a:pt x="18" y="46"/>
                    </a:lnTo>
                    <a:lnTo>
                      <a:pt x="14" y="49"/>
                    </a:lnTo>
                    <a:lnTo>
                      <a:pt x="14" y="53"/>
                    </a:lnTo>
                    <a:lnTo>
                      <a:pt x="14" y="56"/>
                    </a:lnTo>
                    <a:lnTo>
                      <a:pt x="18" y="60"/>
                    </a:lnTo>
                    <a:lnTo>
                      <a:pt x="21" y="63"/>
                    </a:lnTo>
                    <a:lnTo>
                      <a:pt x="25" y="63"/>
                    </a:lnTo>
                    <a:lnTo>
                      <a:pt x="32" y="63"/>
                    </a:lnTo>
                    <a:lnTo>
                      <a:pt x="39" y="5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19" name="Freeform 220"/>
              <p:cNvSpPr>
                <a:spLocks/>
              </p:cNvSpPr>
              <p:nvPr/>
            </p:nvSpPr>
            <p:spPr bwMode="auto">
              <a:xfrm>
                <a:off x="2052" y="1432"/>
                <a:ext cx="75" cy="74"/>
              </a:xfrm>
              <a:custGeom>
                <a:avLst/>
                <a:gdLst>
                  <a:gd name="T0" fmla="*/ 25 w 75"/>
                  <a:gd name="T1" fmla="*/ 17 h 74"/>
                  <a:gd name="T2" fmla="*/ 32 w 75"/>
                  <a:gd name="T3" fmla="*/ 7 h 74"/>
                  <a:gd name="T4" fmla="*/ 39 w 75"/>
                  <a:gd name="T5" fmla="*/ 3 h 74"/>
                  <a:gd name="T6" fmla="*/ 46 w 75"/>
                  <a:gd name="T7" fmla="*/ 0 h 74"/>
                  <a:gd name="T8" fmla="*/ 53 w 75"/>
                  <a:gd name="T9" fmla="*/ 3 h 74"/>
                  <a:gd name="T10" fmla="*/ 57 w 75"/>
                  <a:gd name="T11" fmla="*/ 3 h 74"/>
                  <a:gd name="T12" fmla="*/ 60 w 75"/>
                  <a:gd name="T13" fmla="*/ 7 h 74"/>
                  <a:gd name="T14" fmla="*/ 64 w 75"/>
                  <a:gd name="T15" fmla="*/ 14 h 74"/>
                  <a:gd name="T16" fmla="*/ 64 w 75"/>
                  <a:gd name="T17" fmla="*/ 17 h 74"/>
                  <a:gd name="T18" fmla="*/ 64 w 75"/>
                  <a:gd name="T19" fmla="*/ 28 h 74"/>
                  <a:gd name="T20" fmla="*/ 64 w 75"/>
                  <a:gd name="T21" fmla="*/ 56 h 74"/>
                  <a:gd name="T22" fmla="*/ 64 w 75"/>
                  <a:gd name="T23" fmla="*/ 63 h 74"/>
                  <a:gd name="T24" fmla="*/ 67 w 75"/>
                  <a:gd name="T25" fmla="*/ 67 h 74"/>
                  <a:gd name="T26" fmla="*/ 67 w 75"/>
                  <a:gd name="T27" fmla="*/ 67 h 74"/>
                  <a:gd name="T28" fmla="*/ 67 w 75"/>
                  <a:gd name="T29" fmla="*/ 70 h 74"/>
                  <a:gd name="T30" fmla="*/ 71 w 75"/>
                  <a:gd name="T31" fmla="*/ 70 h 74"/>
                  <a:gd name="T32" fmla="*/ 75 w 75"/>
                  <a:gd name="T33" fmla="*/ 70 h 74"/>
                  <a:gd name="T34" fmla="*/ 75 w 75"/>
                  <a:gd name="T35" fmla="*/ 74 h 74"/>
                  <a:gd name="T36" fmla="*/ 43 w 75"/>
                  <a:gd name="T37" fmla="*/ 74 h 74"/>
                  <a:gd name="T38" fmla="*/ 43 w 75"/>
                  <a:gd name="T39" fmla="*/ 70 h 74"/>
                  <a:gd name="T40" fmla="*/ 43 w 75"/>
                  <a:gd name="T41" fmla="*/ 70 h 74"/>
                  <a:gd name="T42" fmla="*/ 46 w 75"/>
                  <a:gd name="T43" fmla="*/ 70 h 74"/>
                  <a:gd name="T44" fmla="*/ 50 w 75"/>
                  <a:gd name="T45" fmla="*/ 70 h 74"/>
                  <a:gd name="T46" fmla="*/ 50 w 75"/>
                  <a:gd name="T47" fmla="*/ 67 h 74"/>
                  <a:gd name="T48" fmla="*/ 53 w 75"/>
                  <a:gd name="T49" fmla="*/ 63 h 74"/>
                  <a:gd name="T50" fmla="*/ 53 w 75"/>
                  <a:gd name="T51" fmla="*/ 63 h 74"/>
                  <a:gd name="T52" fmla="*/ 53 w 75"/>
                  <a:gd name="T53" fmla="*/ 56 h 74"/>
                  <a:gd name="T54" fmla="*/ 53 w 75"/>
                  <a:gd name="T55" fmla="*/ 28 h 74"/>
                  <a:gd name="T56" fmla="*/ 53 w 75"/>
                  <a:gd name="T57" fmla="*/ 21 h 74"/>
                  <a:gd name="T58" fmla="*/ 50 w 75"/>
                  <a:gd name="T59" fmla="*/ 14 h 74"/>
                  <a:gd name="T60" fmla="*/ 46 w 75"/>
                  <a:gd name="T61" fmla="*/ 14 h 74"/>
                  <a:gd name="T62" fmla="*/ 43 w 75"/>
                  <a:gd name="T63" fmla="*/ 10 h 74"/>
                  <a:gd name="T64" fmla="*/ 32 w 75"/>
                  <a:gd name="T65" fmla="*/ 14 h 74"/>
                  <a:gd name="T66" fmla="*/ 25 w 75"/>
                  <a:gd name="T67" fmla="*/ 21 h 74"/>
                  <a:gd name="T68" fmla="*/ 25 w 75"/>
                  <a:gd name="T69" fmla="*/ 56 h 74"/>
                  <a:gd name="T70" fmla="*/ 25 w 75"/>
                  <a:gd name="T71" fmla="*/ 63 h 74"/>
                  <a:gd name="T72" fmla="*/ 25 w 75"/>
                  <a:gd name="T73" fmla="*/ 67 h 74"/>
                  <a:gd name="T74" fmla="*/ 25 w 75"/>
                  <a:gd name="T75" fmla="*/ 67 h 74"/>
                  <a:gd name="T76" fmla="*/ 25 w 75"/>
                  <a:gd name="T77" fmla="*/ 70 h 74"/>
                  <a:gd name="T78" fmla="*/ 29 w 75"/>
                  <a:gd name="T79" fmla="*/ 70 h 74"/>
                  <a:gd name="T80" fmla="*/ 32 w 75"/>
                  <a:gd name="T81" fmla="*/ 70 h 74"/>
                  <a:gd name="T82" fmla="*/ 32 w 75"/>
                  <a:gd name="T83" fmla="*/ 74 h 74"/>
                  <a:gd name="T84" fmla="*/ 0 w 75"/>
                  <a:gd name="T85" fmla="*/ 74 h 74"/>
                  <a:gd name="T86" fmla="*/ 0 w 75"/>
                  <a:gd name="T87" fmla="*/ 70 h 74"/>
                  <a:gd name="T88" fmla="*/ 4 w 75"/>
                  <a:gd name="T89" fmla="*/ 70 h 74"/>
                  <a:gd name="T90" fmla="*/ 7 w 75"/>
                  <a:gd name="T91" fmla="*/ 70 h 74"/>
                  <a:gd name="T92" fmla="*/ 7 w 75"/>
                  <a:gd name="T93" fmla="*/ 67 h 74"/>
                  <a:gd name="T94" fmla="*/ 11 w 75"/>
                  <a:gd name="T95" fmla="*/ 63 h 74"/>
                  <a:gd name="T96" fmla="*/ 11 w 75"/>
                  <a:gd name="T97" fmla="*/ 56 h 74"/>
                  <a:gd name="T98" fmla="*/ 11 w 75"/>
                  <a:gd name="T99" fmla="*/ 32 h 74"/>
                  <a:gd name="T100" fmla="*/ 11 w 75"/>
                  <a:gd name="T101" fmla="*/ 21 h 74"/>
                  <a:gd name="T102" fmla="*/ 11 w 75"/>
                  <a:gd name="T103" fmla="*/ 14 h 74"/>
                  <a:gd name="T104" fmla="*/ 11 w 75"/>
                  <a:gd name="T105" fmla="*/ 14 h 74"/>
                  <a:gd name="T106" fmla="*/ 7 w 75"/>
                  <a:gd name="T107" fmla="*/ 10 h 74"/>
                  <a:gd name="T108" fmla="*/ 7 w 75"/>
                  <a:gd name="T109" fmla="*/ 10 h 74"/>
                  <a:gd name="T110" fmla="*/ 7 w 75"/>
                  <a:gd name="T111" fmla="*/ 10 h 74"/>
                  <a:gd name="T112" fmla="*/ 4 w 75"/>
                  <a:gd name="T113" fmla="*/ 10 h 74"/>
                  <a:gd name="T114" fmla="*/ 0 w 75"/>
                  <a:gd name="T115" fmla="*/ 10 h 74"/>
                  <a:gd name="T116" fmla="*/ 0 w 75"/>
                  <a:gd name="T117" fmla="*/ 10 h 74"/>
                  <a:gd name="T118" fmla="*/ 21 w 75"/>
                  <a:gd name="T119" fmla="*/ 0 h 74"/>
                  <a:gd name="T120" fmla="*/ 25 w 75"/>
                  <a:gd name="T121" fmla="*/ 0 h 74"/>
                  <a:gd name="T122" fmla="*/ 25 w 75"/>
                  <a:gd name="T123" fmla="*/ 17 h 7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5"/>
                  <a:gd name="T187" fmla="*/ 0 h 74"/>
                  <a:gd name="T188" fmla="*/ 75 w 75"/>
                  <a:gd name="T189" fmla="*/ 74 h 7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5" h="74">
                    <a:moveTo>
                      <a:pt x="25" y="17"/>
                    </a:moveTo>
                    <a:lnTo>
                      <a:pt x="32" y="7"/>
                    </a:lnTo>
                    <a:lnTo>
                      <a:pt x="39" y="3"/>
                    </a:lnTo>
                    <a:lnTo>
                      <a:pt x="46" y="0"/>
                    </a:lnTo>
                    <a:lnTo>
                      <a:pt x="53" y="3"/>
                    </a:lnTo>
                    <a:lnTo>
                      <a:pt x="57" y="3"/>
                    </a:lnTo>
                    <a:lnTo>
                      <a:pt x="60" y="7"/>
                    </a:lnTo>
                    <a:lnTo>
                      <a:pt x="64" y="14"/>
                    </a:lnTo>
                    <a:lnTo>
                      <a:pt x="64" y="17"/>
                    </a:lnTo>
                    <a:lnTo>
                      <a:pt x="64" y="28"/>
                    </a:lnTo>
                    <a:lnTo>
                      <a:pt x="64" y="56"/>
                    </a:lnTo>
                    <a:lnTo>
                      <a:pt x="64" y="63"/>
                    </a:lnTo>
                    <a:lnTo>
                      <a:pt x="67" y="67"/>
                    </a:lnTo>
                    <a:lnTo>
                      <a:pt x="67" y="70"/>
                    </a:lnTo>
                    <a:lnTo>
                      <a:pt x="71" y="70"/>
                    </a:lnTo>
                    <a:lnTo>
                      <a:pt x="75" y="70"/>
                    </a:lnTo>
                    <a:lnTo>
                      <a:pt x="75" y="74"/>
                    </a:lnTo>
                    <a:lnTo>
                      <a:pt x="43" y="74"/>
                    </a:lnTo>
                    <a:lnTo>
                      <a:pt x="43" y="70"/>
                    </a:lnTo>
                    <a:lnTo>
                      <a:pt x="46" y="70"/>
                    </a:lnTo>
                    <a:lnTo>
                      <a:pt x="50" y="70"/>
                    </a:lnTo>
                    <a:lnTo>
                      <a:pt x="50" y="67"/>
                    </a:lnTo>
                    <a:lnTo>
                      <a:pt x="53" y="63"/>
                    </a:lnTo>
                    <a:lnTo>
                      <a:pt x="53" y="56"/>
                    </a:lnTo>
                    <a:lnTo>
                      <a:pt x="53" y="28"/>
                    </a:lnTo>
                    <a:lnTo>
                      <a:pt x="53" y="21"/>
                    </a:lnTo>
                    <a:lnTo>
                      <a:pt x="50" y="14"/>
                    </a:lnTo>
                    <a:lnTo>
                      <a:pt x="46" y="14"/>
                    </a:lnTo>
                    <a:lnTo>
                      <a:pt x="43" y="10"/>
                    </a:lnTo>
                    <a:lnTo>
                      <a:pt x="32" y="14"/>
                    </a:lnTo>
                    <a:lnTo>
                      <a:pt x="25" y="21"/>
                    </a:lnTo>
                    <a:lnTo>
                      <a:pt x="25" y="56"/>
                    </a:lnTo>
                    <a:lnTo>
                      <a:pt x="25" y="63"/>
                    </a:lnTo>
                    <a:lnTo>
                      <a:pt x="25" y="67"/>
                    </a:lnTo>
                    <a:lnTo>
                      <a:pt x="25" y="70"/>
                    </a:lnTo>
                    <a:lnTo>
                      <a:pt x="29" y="70"/>
                    </a:lnTo>
                    <a:lnTo>
                      <a:pt x="32" y="70"/>
                    </a:lnTo>
                    <a:lnTo>
                      <a:pt x="32" y="74"/>
                    </a:lnTo>
                    <a:lnTo>
                      <a:pt x="0" y="74"/>
                    </a:lnTo>
                    <a:lnTo>
                      <a:pt x="0" y="70"/>
                    </a:lnTo>
                    <a:lnTo>
                      <a:pt x="4" y="70"/>
                    </a:lnTo>
                    <a:lnTo>
                      <a:pt x="7" y="70"/>
                    </a:lnTo>
                    <a:lnTo>
                      <a:pt x="7" y="67"/>
                    </a:lnTo>
                    <a:lnTo>
                      <a:pt x="11" y="63"/>
                    </a:lnTo>
                    <a:lnTo>
                      <a:pt x="11" y="56"/>
                    </a:lnTo>
                    <a:lnTo>
                      <a:pt x="11" y="32"/>
                    </a:lnTo>
                    <a:lnTo>
                      <a:pt x="11" y="21"/>
                    </a:lnTo>
                    <a:lnTo>
                      <a:pt x="11" y="14"/>
                    </a:lnTo>
                    <a:lnTo>
                      <a:pt x="7" y="10"/>
                    </a:lnTo>
                    <a:lnTo>
                      <a:pt x="4" y="10"/>
                    </a:lnTo>
                    <a:lnTo>
                      <a:pt x="0" y="1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5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20" name="Freeform 221"/>
              <p:cNvSpPr>
                <a:spLocks/>
              </p:cNvSpPr>
              <p:nvPr/>
            </p:nvSpPr>
            <p:spPr bwMode="auto">
              <a:xfrm>
                <a:off x="2130" y="1414"/>
                <a:ext cx="42" cy="92"/>
              </a:xfrm>
              <a:custGeom>
                <a:avLst/>
                <a:gdLst>
                  <a:gd name="T0" fmla="*/ 21 w 42"/>
                  <a:gd name="T1" fmla="*/ 0 h 92"/>
                  <a:gd name="T2" fmla="*/ 21 w 42"/>
                  <a:gd name="T3" fmla="*/ 21 h 92"/>
                  <a:gd name="T4" fmla="*/ 39 w 42"/>
                  <a:gd name="T5" fmla="*/ 21 h 92"/>
                  <a:gd name="T6" fmla="*/ 39 w 42"/>
                  <a:gd name="T7" fmla="*/ 25 h 92"/>
                  <a:gd name="T8" fmla="*/ 21 w 42"/>
                  <a:gd name="T9" fmla="*/ 25 h 92"/>
                  <a:gd name="T10" fmla="*/ 21 w 42"/>
                  <a:gd name="T11" fmla="*/ 71 h 92"/>
                  <a:gd name="T12" fmla="*/ 25 w 42"/>
                  <a:gd name="T13" fmla="*/ 78 h 92"/>
                  <a:gd name="T14" fmla="*/ 25 w 42"/>
                  <a:gd name="T15" fmla="*/ 81 h 92"/>
                  <a:gd name="T16" fmla="*/ 28 w 42"/>
                  <a:gd name="T17" fmla="*/ 81 h 92"/>
                  <a:gd name="T18" fmla="*/ 32 w 42"/>
                  <a:gd name="T19" fmla="*/ 81 h 92"/>
                  <a:gd name="T20" fmla="*/ 32 w 42"/>
                  <a:gd name="T21" fmla="*/ 81 h 92"/>
                  <a:gd name="T22" fmla="*/ 35 w 42"/>
                  <a:gd name="T23" fmla="*/ 81 h 92"/>
                  <a:gd name="T24" fmla="*/ 39 w 42"/>
                  <a:gd name="T25" fmla="*/ 81 h 92"/>
                  <a:gd name="T26" fmla="*/ 39 w 42"/>
                  <a:gd name="T27" fmla="*/ 78 h 92"/>
                  <a:gd name="T28" fmla="*/ 42 w 42"/>
                  <a:gd name="T29" fmla="*/ 78 h 92"/>
                  <a:gd name="T30" fmla="*/ 39 w 42"/>
                  <a:gd name="T31" fmla="*/ 85 h 92"/>
                  <a:gd name="T32" fmla="*/ 35 w 42"/>
                  <a:gd name="T33" fmla="*/ 88 h 92"/>
                  <a:gd name="T34" fmla="*/ 28 w 42"/>
                  <a:gd name="T35" fmla="*/ 92 h 92"/>
                  <a:gd name="T36" fmla="*/ 25 w 42"/>
                  <a:gd name="T37" fmla="*/ 92 h 92"/>
                  <a:gd name="T38" fmla="*/ 21 w 42"/>
                  <a:gd name="T39" fmla="*/ 92 h 92"/>
                  <a:gd name="T40" fmla="*/ 18 w 42"/>
                  <a:gd name="T41" fmla="*/ 88 h 92"/>
                  <a:gd name="T42" fmla="*/ 14 w 42"/>
                  <a:gd name="T43" fmla="*/ 88 h 92"/>
                  <a:gd name="T44" fmla="*/ 11 w 42"/>
                  <a:gd name="T45" fmla="*/ 85 h 92"/>
                  <a:gd name="T46" fmla="*/ 11 w 42"/>
                  <a:gd name="T47" fmla="*/ 81 h 92"/>
                  <a:gd name="T48" fmla="*/ 11 w 42"/>
                  <a:gd name="T49" fmla="*/ 74 h 92"/>
                  <a:gd name="T50" fmla="*/ 11 w 42"/>
                  <a:gd name="T51" fmla="*/ 25 h 92"/>
                  <a:gd name="T52" fmla="*/ 0 w 42"/>
                  <a:gd name="T53" fmla="*/ 25 h 92"/>
                  <a:gd name="T54" fmla="*/ 0 w 42"/>
                  <a:gd name="T55" fmla="*/ 25 h 92"/>
                  <a:gd name="T56" fmla="*/ 4 w 42"/>
                  <a:gd name="T57" fmla="*/ 21 h 92"/>
                  <a:gd name="T58" fmla="*/ 7 w 42"/>
                  <a:gd name="T59" fmla="*/ 18 h 92"/>
                  <a:gd name="T60" fmla="*/ 11 w 42"/>
                  <a:gd name="T61" fmla="*/ 14 h 92"/>
                  <a:gd name="T62" fmla="*/ 14 w 42"/>
                  <a:gd name="T63" fmla="*/ 11 h 92"/>
                  <a:gd name="T64" fmla="*/ 18 w 42"/>
                  <a:gd name="T65" fmla="*/ 4 h 92"/>
                  <a:gd name="T66" fmla="*/ 21 w 42"/>
                  <a:gd name="T67" fmla="*/ 0 h 92"/>
                  <a:gd name="T68" fmla="*/ 21 w 42"/>
                  <a:gd name="T69" fmla="*/ 0 h 9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2"/>
                  <a:gd name="T106" fmla="*/ 0 h 92"/>
                  <a:gd name="T107" fmla="*/ 42 w 42"/>
                  <a:gd name="T108" fmla="*/ 92 h 9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2" h="92">
                    <a:moveTo>
                      <a:pt x="21" y="0"/>
                    </a:moveTo>
                    <a:lnTo>
                      <a:pt x="21" y="21"/>
                    </a:lnTo>
                    <a:lnTo>
                      <a:pt x="39" y="21"/>
                    </a:lnTo>
                    <a:lnTo>
                      <a:pt x="39" y="25"/>
                    </a:lnTo>
                    <a:lnTo>
                      <a:pt x="21" y="25"/>
                    </a:lnTo>
                    <a:lnTo>
                      <a:pt x="21" y="71"/>
                    </a:lnTo>
                    <a:lnTo>
                      <a:pt x="25" y="78"/>
                    </a:lnTo>
                    <a:lnTo>
                      <a:pt x="25" y="81"/>
                    </a:lnTo>
                    <a:lnTo>
                      <a:pt x="28" y="81"/>
                    </a:lnTo>
                    <a:lnTo>
                      <a:pt x="32" y="81"/>
                    </a:lnTo>
                    <a:lnTo>
                      <a:pt x="35" y="81"/>
                    </a:lnTo>
                    <a:lnTo>
                      <a:pt x="39" y="81"/>
                    </a:lnTo>
                    <a:lnTo>
                      <a:pt x="39" y="78"/>
                    </a:lnTo>
                    <a:lnTo>
                      <a:pt x="42" y="78"/>
                    </a:lnTo>
                    <a:lnTo>
                      <a:pt x="39" y="85"/>
                    </a:lnTo>
                    <a:lnTo>
                      <a:pt x="35" y="88"/>
                    </a:lnTo>
                    <a:lnTo>
                      <a:pt x="28" y="92"/>
                    </a:lnTo>
                    <a:lnTo>
                      <a:pt x="25" y="92"/>
                    </a:lnTo>
                    <a:lnTo>
                      <a:pt x="21" y="92"/>
                    </a:lnTo>
                    <a:lnTo>
                      <a:pt x="18" y="88"/>
                    </a:lnTo>
                    <a:lnTo>
                      <a:pt x="14" y="88"/>
                    </a:lnTo>
                    <a:lnTo>
                      <a:pt x="11" y="85"/>
                    </a:lnTo>
                    <a:lnTo>
                      <a:pt x="11" y="81"/>
                    </a:lnTo>
                    <a:lnTo>
                      <a:pt x="11" y="74"/>
                    </a:lnTo>
                    <a:lnTo>
                      <a:pt x="11" y="25"/>
                    </a:lnTo>
                    <a:lnTo>
                      <a:pt x="0" y="25"/>
                    </a:lnTo>
                    <a:lnTo>
                      <a:pt x="4" y="21"/>
                    </a:lnTo>
                    <a:lnTo>
                      <a:pt x="7" y="18"/>
                    </a:lnTo>
                    <a:lnTo>
                      <a:pt x="11" y="14"/>
                    </a:lnTo>
                    <a:lnTo>
                      <a:pt x="14" y="11"/>
                    </a:lnTo>
                    <a:lnTo>
                      <a:pt x="18" y="4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21" name="Rectangle 222"/>
              <p:cNvSpPr>
                <a:spLocks noChangeArrowheads="1"/>
              </p:cNvSpPr>
              <p:nvPr/>
            </p:nvSpPr>
            <p:spPr bwMode="auto">
              <a:xfrm>
                <a:off x="2215" y="1375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2" name="Freeform 223"/>
              <p:cNvSpPr>
                <a:spLocks/>
              </p:cNvSpPr>
              <p:nvPr/>
            </p:nvSpPr>
            <p:spPr bwMode="auto">
              <a:xfrm>
                <a:off x="2459" y="1414"/>
                <a:ext cx="42" cy="92"/>
              </a:xfrm>
              <a:custGeom>
                <a:avLst/>
                <a:gdLst>
                  <a:gd name="T0" fmla="*/ 21 w 42"/>
                  <a:gd name="T1" fmla="*/ 0 h 92"/>
                  <a:gd name="T2" fmla="*/ 21 w 42"/>
                  <a:gd name="T3" fmla="*/ 21 h 92"/>
                  <a:gd name="T4" fmla="*/ 39 w 42"/>
                  <a:gd name="T5" fmla="*/ 21 h 92"/>
                  <a:gd name="T6" fmla="*/ 39 w 42"/>
                  <a:gd name="T7" fmla="*/ 25 h 92"/>
                  <a:gd name="T8" fmla="*/ 21 w 42"/>
                  <a:gd name="T9" fmla="*/ 25 h 92"/>
                  <a:gd name="T10" fmla="*/ 21 w 42"/>
                  <a:gd name="T11" fmla="*/ 71 h 92"/>
                  <a:gd name="T12" fmla="*/ 25 w 42"/>
                  <a:gd name="T13" fmla="*/ 78 h 92"/>
                  <a:gd name="T14" fmla="*/ 25 w 42"/>
                  <a:gd name="T15" fmla="*/ 81 h 92"/>
                  <a:gd name="T16" fmla="*/ 28 w 42"/>
                  <a:gd name="T17" fmla="*/ 81 h 92"/>
                  <a:gd name="T18" fmla="*/ 28 w 42"/>
                  <a:gd name="T19" fmla="*/ 81 h 92"/>
                  <a:gd name="T20" fmla="*/ 32 w 42"/>
                  <a:gd name="T21" fmla="*/ 81 h 92"/>
                  <a:gd name="T22" fmla="*/ 35 w 42"/>
                  <a:gd name="T23" fmla="*/ 81 h 92"/>
                  <a:gd name="T24" fmla="*/ 39 w 42"/>
                  <a:gd name="T25" fmla="*/ 81 h 92"/>
                  <a:gd name="T26" fmla="*/ 39 w 42"/>
                  <a:gd name="T27" fmla="*/ 78 h 92"/>
                  <a:gd name="T28" fmla="*/ 42 w 42"/>
                  <a:gd name="T29" fmla="*/ 78 h 92"/>
                  <a:gd name="T30" fmla="*/ 39 w 42"/>
                  <a:gd name="T31" fmla="*/ 85 h 92"/>
                  <a:gd name="T32" fmla="*/ 35 w 42"/>
                  <a:gd name="T33" fmla="*/ 88 h 92"/>
                  <a:gd name="T34" fmla="*/ 28 w 42"/>
                  <a:gd name="T35" fmla="*/ 92 h 92"/>
                  <a:gd name="T36" fmla="*/ 25 w 42"/>
                  <a:gd name="T37" fmla="*/ 92 h 92"/>
                  <a:gd name="T38" fmla="*/ 21 w 42"/>
                  <a:gd name="T39" fmla="*/ 92 h 92"/>
                  <a:gd name="T40" fmla="*/ 17 w 42"/>
                  <a:gd name="T41" fmla="*/ 88 h 92"/>
                  <a:gd name="T42" fmla="*/ 14 w 42"/>
                  <a:gd name="T43" fmla="*/ 88 h 92"/>
                  <a:gd name="T44" fmla="*/ 10 w 42"/>
                  <a:gd name="T45" fmla="*/ 85 h 92"/>
                  <a:gd name="T46" fmla="*/ 10 w 42"/>
                  <a:gd name="T47" fmla="*/ 81 h 92"/>
                  <a:gd name="T48" fmla="*/ 10 w 42"/>
                  <a:gd name="T49" fmla="*/ 74 h 92"/>
                  <a:gd name="T50" fmla="*/ 10 w 42"/>
                  <a:gd name="T51" fmla="*/ 25 h 92"/>
                  <a:gd name="T52" fmla="*/ 0 w 42"/>
                  <a:gd name="T53" fmla="*/ 25 h 92"/>
                  <a:gd name="T54" fmla="*/ 0 w 42"/>
                  <a:gd name="T55" fmla="*/ 25 h 92"/>
                  <a:gd name="T56" fmla="*/ 3 w 42"/>
                  <a:gd name="T57" fmla="*/ 21 h 92"/>
                  <a:gd name="T58" fmla="*/ 7 w 42"/>
                  <a:gd name="T59" fmla="*/ 18 h 92"/>
                  <a:gd name="T60" fmla="*/ 10 w 42"/>
                  <a:gd name="T61" fmla="*/ 14 h 92"/>
                  <a:gd name="T62" fmla="*/ 14 w 42"/>
                  <a:gd name="T63" fmla="*/ 11 h 92"/>
                  <a:gd name="T64" fmla="*/ 17 w 42"/>
                  <a:gd name="T65" fmla="*/ 4 h 92"/>
                  <a:gd name="T66" fmla="*/ 21 w 42"/>
                  <a:gd name="T67" fmla="*/ 0 h 92"/>
                  <a:gd name="T68" fmla="*/ 21 w 42"/>
                  <a:gd name="T69" fmla="*/ 0 h 9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2"/>
                  <a:gd name="T106" fmla="*/ 0 h 92"/>
                  <a:gd name="T107" fmla="*/ 42 w 42"/>
                  <a:gd name="T108" fmla="*/ 92 h 9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2" h="92">
                    <a:moveTo>
                      <a:pt x="21" y="0"/>
                    </a:moveTo>
                    <a:lnTo>
                      <a:pt x="21" y="21"/>
                    </a:lnTo>
                    <a:lnTo>
                      <a:pt x="39" y="21"/>
                    </a:lnTo>
                    <a:lnTo>
                      <a:pt x="39" y="25"/>
                    </a:lnTo>
                    <a:lnTo>
                      <a:pt x="21" y="25"/>
                    </a:lnTo>
                    <a:lnTo>
                      <a:pt x="21" y="71"/>
                    </a:lnTo>
                    <a:lnTo>
                      <a:pt x="25" y="78"/>
                    </a:lnTo>
                    <a:lnTo>
                      <a:pt x="25" y="81"/>
                    </a:lnTo>
                    <a:lnTo>
                      <a:pt x="28" y="81"/>
                    </a:lnTo>
                    <a:lnTo>
                      <a:pt x="32" y="81"/>
                    </a:lnTo>
                    <a:lnTo>
                      <a:pt x="35" y="81"/>
                    </a:lnTo>
                    <a:lnTo>
                      <a:pt x="39" y="81"/>
                    </a:lnTo>
                    <a:lnTo>
                      <a:pt x="39" y="78"/>
                    </a:lnTo>
                    <a:lnTo>
                      <a:pt x="42" y="78"/>
                    </a:lnTo>
                    <a:lnTo>
                      <a:pt x="39" y="85"/>
                    </a:lnTo>
                    <a:lnTo>
                      <a:pt x="35" y="88"/>
                    </a:lnTo>
                    <a:lnTo>
                      <a:pt x="28" y="92"/>
                    </a:lnTo>
                    <a:lnTo>
                      <a:pt x="25" y="92"/>
                    </a:lnTo>
                    <a:lnTo>
                      <a:pt x="21" y="92"/>
                    </a:lnTo>
                    <a:lnTo>
                      <a:pt x="17" y="88"/>
                    </a:lnTo>
                    <a:lnTo>
                      <a:pt x="14" y="88"/>
                    </a:lnTo>
                    <a:lnTo>
                      <a:pt x="10" y="85"/>
                    </a:lnTo>
                    <a:lnTo>
                      <a:pt x="10" y="81"/>
                    </a:lnTo>
                    <a:lnTo>
                      <a:pt x="10" y="74"/>
                    </a:lnTo>
                    <a:lnTo>
                      <a:pt x="10" y="25"/>
                    </a:lnTo>
                    <a:lnTo>
                      <a:pt x="0" y="25"/>
                    </a:lnTo>
                    <a:lnTo>
                      <a:pt x="3" y="21"/>
                    </a:lnTo>
                    <a:lnTo>
                      <a:pt x="7" y="18"/>
                    </a:lnTo>
                    <a:lnTo>
                      <a:pt x="10" y="14"/>
                    </a:lnTo>
                    <a:lnTo>
                      <a:pt x="14" y="11"/>
                    </a:lnTo>
                    <a:lnTo>
                      <a:pt x="17" y="4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23" name="Freeform 224"/>
              <p:cNvSpPr>
                <a:spLocks noEditPoints="1"/>
              </p:cNvSpPr>
              <p:nvPr/>
            </p:nvSpPr>
            <p:spPr bwMode="auto">
              <a:xfrm>
                <a:off x="2505" y="1432"/>
                <a:ext cx="67" cy="74"/>
              </a:xfrm>
              <a:custGeom>
                <a:avLst/>
                <a:gdLst>
                  <a:gd name="T0" fmla="*/ 35 w 67"/>
                  <a:gd name="T1" fmla="*/ 0 h 74"/>
                  <a:gd name="T2" fmla="*/ 42 w 67"/>
                  <a:gd name="T3" fmla="*/ 3 h 74"/>
                  <a:gd name="T4" fmla="*/ 53 w 67"/>
                  <a:gd name="T5" fmla="*/ 7 h 74"/>
                  <a:gd name="T6" fmla="*/ 60 w 67"/>
                  <a:gd name="T7" fmla="*/ 14 h 74"/>
                  <a:gd name="T8" fmla="*/ 63 w 67"/>
                  <a:gd name="T9" fmla="*/ 25 h 74"/>
                  <a:gd name="T10" fmla="*/ 67 w 67"/>
                  <a:gd name="T11" fmla="*/ 35 h 74"/>
                  <a:gd name="T12" fmla="*/ 67 w 67"/>
                  <a:gd name="T13" fmla="*/ 46 h 74"/>
                  <a:gd name="T14" fmla="*/ 63 w 67"/>
                  <a:gd name="T15" fmla="*/ 56 h 74"/>
                  <a:gd name="T16" fmla="*/ 56 w 67"/>
                  <a:gd name="T17" fmla="*/ 63 h 74"/>
                  <a:gd name="T18" fmla="*/ 49 w 67"/>
                  <a:gd name="T19" fmla="*/ 70 h 74"/>
                  <a:gd name="T20" fmla="*/ 42 w 67"/>
                  <a:gd name="T21" fmla="*/ 74 h 74"/>
                  <a:gd name="T22" fmla="*/ 32 w 67"/>
                  <a:gd name="T23" fmla="*/ 74 h 74"/>
                  <a:gd name="T24" fmla="*/ 25 w 67"/>
                  <a:gd name="T25" fmla="*/ 74 h 74"/>
                  <a:gd name="T26" fmla="*/ 14 w 67"/>
                  <a:gd name="T27" fmla="*/ 67 h 74"/>
                  <a:gd name="T28" fmla="*/ 7 w 67"/>
                  <a:gd name="T29" fmla="*/ 63 h 74"/>
                  <a:gd name="T30" fmla="*/ 3 w 67"/>
                  <a:gd name="T31" fmla="*/ 49 h 74"/>
                  <a:gd name="T32" fmla="*/ 0 w 67"/>
                  <a:gd name="T33" fmla="*/ 39 h 74"/>
                  <a:gd name="T34" fmla="*/ 3 w 67"/>
                  <a:gd name="T35" fmla="*/ 28 h 74"/>
                  <a:gd name="T36" fmla="*/ 7 w 67"/>
                  <a:gd name="T37" fmla="*/ 21 h 74"/>
                  <a:gd name="T38" fmla="*/ 10 w 67"/>
                  <a:gd name="T39" fmla="*/ 10 h 74"/>
                  <a:gd name="T40" fmla="*/ 17 w 67"/>
                  <a:gd name="T41" fmla="*/ 7 h 74"/>
                  <a:gd name="T42" fmla="*/ 25 w 67"/>
                  <a:gd name="T43" fmla="*/ 3 h 74"/>
                  <a:gd name="T44" fmla="*/ 35 w 67"/>
                  <a:gd name="T45" fmla="*/ 0 h 74"/>
                  <a:gd name="T46" fmla="*/ 32 w 67"/>
                  <a:gd name="T47" fmla="*/ 7 h 74"/>
                  <a:gd name="T48" fmla="*/ 28 w 67"/>
                  <a:gd name="T49" fmla="*/ 7 h 74"/>
                  <a:gd name="T50" fmla="*/ 25 w 67"/>
                  <a:gd name="T51" fmla="*/ 10 h 74"/>
                  <a:gd name="T52" fmla="*/ 21 w 67"/>
                  <a:gd name="T53" fmla="*/ 10 h 74"/>
                  <a:gd name="T54" fmla="*/ 17 w 67"/>
                  <a:gd name="T55" fmla="*/ 17 h 74"/>
                  <a:gd name="T56" fmla="*/ 14 w 67"/>
                  <a:gd name="T57" fmla="*/ 25 h 74"/>
                  <a:gd name="T58" fmla="*/ 14 w 67"/>
                  <a:gd name="T59" fmla="*/ 32 h 74"/>
                  <a:gd name="T60" fmla="*/ 14 w 67"/>
                  <a:gd name="T61" fmla="*/ 46 h 74"/>
                  <a:gd name="T62" fmla="*/ 21 w 67"/>
                  <a:gd name="T63" fmla="*/ 60 h 74"/>
                  <a:gd name="T64" fmla="*/ 25 w 67"/>
                  <a:gd name="T65" fmla="*/ 63 h 74"/>
                  <a:gd name="T66" fmla="*/ 32 w 67"/>
                  <a:gd name="T67" fmla="*/ 67 h 74"/>
                  <a:gd name="T68" fmla="*/ 35 w 67"/>
                  <a:gd name="T69" fmla="*/ 70 h 74"/>
                  <a:gd name="T70" fmla="*/ 42 w 67"/>
                  <a:gd name="T71" fmla="*/ 67 h 74"/>
                  <a:gd name="T72" fmla="*/ 49 w 67"/>
                  <a:gd name="T73" fmla="*/ 63 h 74"/>
                  <a:gd name="T74" fmla="*/ 53 w 67"/>
                  <a:gd name="T75" fmla="*/ 56 h 74"/>
                  <a:gd name="T76" fmla="*/ 53 w 67"/>
                  <a:gd name="T77" fmla="*/ 42 h 74"/>
                  <a:gd name="T78" fmla="*/ 53 w 67"/>
                  <a:gd name="T79" fmla="*/ 32 h 74"/>
                  <a:gd name="T80" fmla="*/ 49 w 67"/>
                  <a:gd name="T81" fmla="*/ 21 h 74"/>
                  <a:gd name="T82" fmla="*/ 46 w 67"/>
                  <a:gd name="T83" fmla="*/ 14 h 74"/>
                  <a:gd name="T84" fmla="*/ 39 w 67"/>
                  <a:gd name="T85" fmla="*/ 7 h 74"/>
                  <a:gd name="T86" fmla="*/ 32 w 67"/>
                  <a:gd name="T87" fmla="*/ 7 h 7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7"/>
                  <a:gd name="T133" fmla="*/ 0 h 74"/>
                  <a:gd name="T134" fmla="*/ 67 w 67"/>
                  <a:gd name="T135" fmla="*/ 74 h 7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7" h="74">
                    <a:moveTo>
                      <a:pt x="35" y="0"/>
                    </a:moveTo>
                    <a:lnTo>
                      <a:pt x="42" y="3"/>
                    </a:lnTo>
                    <a:lnTo>
                      <a:pt x="53" y="7"/>
                    </a:lnTo>
                    <a:lnTo>
                      <a:pt x="60" y="14"/>
                    </a:lnTo>
                    <a:lnTo>
                      <a:pt x="63" y="25"/>
                    </a:lnTo>
                    <a:lnTo>
                      <a:pt x="67" y="35"/>
                    </a:lnTo>
                    <a:lnTo>
                      <a:pt x="67" y="46"/>
                    </a:lnTo>
                    <a:lnTo>
                      <a:pt x="63" y="56"/>
                    </a:lnTo>
                    <a:lnTo>
                      <a:pt x="56" y="63"/>
                    </a:lnTo>
                    <a:lnTo>
                      <a:pt x="49" y="70"/>
                    </a:lnTo>
                    <a:lnTo>
                      <a:pt x="42" y="74"/>
                    </a:lnTo>
                    <a:lnTo>
                      <a:pt x="32" y="74"/>
                    </a:lnTo>
                    <a:lnTo>
                      <a:pt x="25" y="74"/>
                    </a:lnTo>
                    <a:lnTo>
                      <a:pt x="14" y="67"/>
                    </a:lnTo>
                    <a:lnTo>
                      <a:pt x="7" y="63"/>
                    </a:lnTo>
                    <a:lnTo>
                      <a:pt x="3" y="49"/>
                    </a:lnTo>
                    <a:lnTo>
                      <a:pt x="0" y="39"/>
                    </a:lnTo>
                    <a:lnTo>
                      <a:pt x="3" y="28"/>
                    </a:lnTo>
                    <a:lnTo>
                      <a:pt x="7" y="21"/>
                    </a:lnTo>
                    <a:lnTo>
                      <a:pt x="10" y="10"/>
                    </a:lnTo>
                    <a:lnTo>
                      <a:pt x="17" y="7"/>
                    </a:lnTo>
                    <a:lnTo>
                      <a:pt x="25" y="3"/>
                    </a:lnTo>
                    <a:lnTo>
                      <a:pt x="35" y="0"/>
                    </a:lnTo>
                    <a:close/>
                    <a:moveTo>
                      <a:pt x="32" y="7"/>
                    </a:moveTo>
                    <a:lnTo>
                      <a:pt x="28" y="7"/>
                    </a:lnTo>
                    <a:lnTo>
                      <a:pt x="25" y="10"/>
                    </a:lnTo>
                    <a:lnTo>
                      <a:pt x="21" y="10"/>
                    </a:lnTo>
                    <a:lnTo>
                      <a:pt x="17" y="17"/>
                    </a:lnTo>
                    <a:lnTo>
                      <a:pt x="14" y="25"/>
                    </a:lnTo>
                    <a:lnTo>
                      <a:pt x="14" y="32"/>
                    </a:lnTo>
                    <a:lnTo>
                      <a:pt x="14" y="46"/>
                    </a:lnTo>
                    <a:lnTo>
                      <a:pt x="21" y="60"/>
                    </a:lnTo>
                    <a:lnTo>
                      <a:pt x="25" y="63"/>
                    </a:lnTo>
                    <a:lnTo>
                      <a:pt x="32" y="67"/>
                    </a:lnTo>
                    <a:lnTo>
                      <a:pt x="35" y="70"/>
                    </a:lnTo>
                    <a:lnTo>
                      <a:pt x="42" y="67"/>
                    </a:lnTo>
                    <a:lnTo>
                      <a:pt x="49" y="63"/>
                    </a:lnTo>
                    <a:lnTo>
                      <a:pt x="53" y="56"/>
                    </a:lnTo>
                    <a:lnTo>
                      <a:pt x="53" y="42"/>
                    </a:lnTo>
                    <a:lnTo>
                      <a:pt x="53" y="32"/>
                    </a:lnTo>
                    <a:lnTo>
                      <a:pt x="49" y="21"/>
                    </a:lnTo>
                    <a:lnTo>
                      <a:pt x="46" y="14"/>
                    </a:lnTo>
                    <a:lnTo>
                      <a:pt x="39" y="7"/>
                    </a:lnTo>
                    <a:lnTo>
                      <a:pt x="32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24" name="Rectangle 225"/>
              <p:cNvSpPr>
                <a:spLocks noChangeArrowheads="1"/>
              </p:cNvSpPr>
              <p:nvPr/>
            </p:nvSpPr>
            <p:spPr bwMode="auto">
              <a:xfrm>
                <a:off x="2724" y="1375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5" name="Freeform 226"/>
              <p:cNvSpPr>
                <a:spLocks noEditPoints="1"/>
              </p:cNvSpPr>
              <p:nvPr/>
            </p:nvSpPr>
            <p:spPr bwMode="auto">
              <a:xfrm>
                <a:off x="2978" y="1432"/>
                <a:ext cx="57" cy="74"/>
              </a:xfrm>
              <a:custGeom>
                <a:avLst/>
                <a:gdLst>
                  <a:gd name="T0" fmla="*/ 11 w 57"/>
                  <a:gd name="T1" fmla="*/ 28 h 74"/>
                  <a:gd name="T2" fmla="*/ 15 w 57"/>
                  <a:gd name="T3" fmla="*/ 42 h 74"/>
                  <a:gd name="T4" fmla="*/ 18 w 57"/>
                  <a:gd name="T5" fmla="*/ 53 h 74"/>
                  <a:gd name="T6" fmla="*/ 29 w 57"/>
                  <a:gd name="T7" fmla="*/ 60 h 74"/>
                  <a:gd name="T8" fmla="*/ 36 w 57"/>
                  <a:gd name="T9" fmla="*/ 60 h 74"/>
                  <a:gd name="T10" fmla="*/ 43 w 57"/>
                  <a:gd name="T11" fmla="*/ 60 h 74"/>
                  <a:gd name="T12" fmla="*/ 50 w 57"/>
                  <a:gd name="T13" fmla="*/ 56 h 74"/>
                  <a:gd name="T14" fmla="*/ 54 w 57"/>
                  <a:gd name="T15" fmla="*/ 53 h 74"/>
                  <a:gd name="T16" fmla="*/ 57 w 57"/>
                  <a:gd name="T17" fmla="*/ 46 h 74"/>
                  <a:gd name="T18" fmla="*/ 57 w 57"/>
                  <a:gd name="T19" fmla="*/ 46 h 74"/>
                  <a:gd name="T20" fmla="*/ 57 w 57"/>
                  <a:gd name="T21" fmla="*/ 56 h 74"/>
                  <a:gd name="T22" fmla="*/ 50 w 57"/>
                  <a:gd name="T23" fmla="*/ 67 h 74"/>
                  <a:gd name="T24" fmla="*/ 39 w 57"/>
                  <a:gd name="T25" fmla="*/ 70 h 74"/>
                  <a:gd name="T26" fmla="*/ 29 w 57"/>
                  <a:gd name="T27" fmla="*/ 74 h 74"/>
                  <a:gd name="T28" fmla="*/ 18 w 57"/>
                  <a:gd name="T29" fmla="*/ 70 h 74"/>
                  <a:gd name="T30" fmla="*/ 11 w 57"/>
                  <a:gd name="T31" fmla="*/ 63 h 74"/>
                  <a:gd name="T32" fmla="*/ 4 w 57"/>
                  <a:gd name="T33" fmla="*/ 56 h 74"/>
                  <a:gd name="T34" fmla="*/ 0 w 57"/>
                  <a:gd name="T35" fmla="*/ 49 h 74"/>
                  <a:gd name="T36" fmla="*/ 0 w 57"/>
                  <a:gd name="T37" fmla="*/ 39 h 74"/>
                  <a:gd name="T38" fmla="*/ 0 w 57"/>
                  <a:gd name="T39" fmla="*/ 28 h 74"/>
                  <a:gd name="T40" fmla="*/ 4 w 57"/>
                  <a:gd name="T41" fmla="*/ 17 h 74"/>
                  <a:gd name="T42" fmla="*/ 11 w 57"/>
                  <a:gd name="T43" fmla="*/ 10 h 74"/>
                  <a:gd name="T44" fmla="*/ 15 w 57"/>
                  <a:gd name="T45" fmla="*/ 7 h 74"/>
                  <a:gd name="T46" fmla="*/ 25 w 57"/>
                  <a:gd name="T47" fmla="*/ 3 h 74"/>
                  <a:gd name="T48" fmla="*/ 32 w 57"/>
                  <a:gd name="T49" fmla="*/ 0 h 74"/>
                  <a:gd name="T50" fmla="*/ 43 w 57"/>
                  <a:gd name="T51" fmla="*/ 3 h 74"/>
                  <a:gd name="T52" fmla="*/ 50 w 57"/>
                  <a:gd name="T53" fmla="*/ 10 h 74"/>
                  <a:gd name="T54" fmla="*/ 57 w 57"/>
                  <a:gd name="T55" fmla="*/ 17 h 74"/>
                  <a:gd name="T56" fmla="*/ 57 w 57"/>
                  <a:gd name="T57" fmla="*/ 28 h 74"/>
                  <a:gd name="T58" fmla="*/ 11 w 57"/>
                  <a:gd name="T59" fmla="*/ 28 h 74"/>
                  <a:gd name="T60" fmla="*/ 11 w 57"/>
                  <a:gd name="T61" fmla="*/ 25 h 74"/>
                  <a:gd name="T62" fmla="*/ 43 w 57"/>
                  <a:gd name="T63" fmla="*/ 25 h 74"/>
                  <a:gd name="T64" fmla="*/ 43 w 57"/>
                  <a:gd name="T65" fmla="*/ 17 h 74"/>
                  <a:gd name="T66" fmla="*/ 39 w 57"/>
                  <a:gd name="T67" fmla="*/ 14 h 74"/>
                  <a:gd name="T68" fmla="*/ 39 w 57"/>
                  <a:gd name="T69" fmla="*/ 10 h 74"/>
                  <a:gd name="T70" fmla="*/ 36 w 57"/>
                  <a:gd name="T71" fmla="*/ 10 h 74"/>
                  <a:gd name="T72" fmla="*/ 32 w 57"/>
                  <a:gd name="T73" fmla="*/ 7 h 74"/>
                  <a:gd name="T74" fmla="*/ 29 w 57"/>
                  <a:gd name="T75" fmla="*/ 7 h 74"/>
                  <a:gd name="T76" fmla="*/ 22 w 57"/>
                  <a:gd name="T77" fmla="*/ 7 h 74"/>
                  <a:gd name="T78" fmla="*/ 18 w 57"/>
                  <a:gd name="T79" fmla="*/ 10 h 74"/>
                  <a:gd name="T80" fmla="*/ 15 w 57"/>
                  <a:gd name="T81" fmla="*/ 17 h 74"/>
                  <a:gd name="T82" fmla="*/ 11 w 57"/>
                  <a:gd name="T83" fmla="*/ 25 h 7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"/>
                  <a:gd name="T127" fmla="*/ 0 h 74"/>
                  <a:gd name="T128" fmla="*/ 57 w 57"/>
                  <a:gd name="T129" fmla="*/ 74 h 7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" h="74">
                    <a:moveTo>
                      <a:pt x="11" y="28"/>
                    </a:moveTo>
                    <a:lnTo>
                      <a:pt x="15" y="42"/>
                    </a:lnTo>
                    <a:lnTo>
                      <a:pt x="18" y="53"/>
                    </a:lnTo>
                    <a:lnTo>
                      <a:pt x="29" y="60"/>
                    </a:lnTo>
                    <a:lnTo>
                      <a:pt x="36" y="60"/>
                    </a:lnTo>
                    <a:lnTo>
                      <a:pt x="43" y="60"/>
                    </a:lnTo>
                    <a:lnTo>
                      <a:pt x="50" y="56"/>
                    </a:lnTo>
                    <a:lnTo>
                      <a:pt x="54" y="53"/>
                    </a:lnTo>
                    <a:lnTo>
                      <a:pt x="57" y="46"/>
                    </a:lnTo>
                    <a:lnTo>
                      <a:pt x="57" y="56"/>
                    </a:lnTo>
                    <a:lnTo>
                      <a:pt x="50" y="67"/>
                    </a:lnTo>
                    <a:lnTo>
                      <a:pt x="39" y="70"/>
                    </a:lnTo>
                    <a:lnTo>
                      <a:pt x="29" y="74"/>
                    </a:lnTo>
                    <a:lnTo>
                      <a:pt x="18" y="70"/>
                    </a:lnTo>
                    <a:lnTo>
                      <a:pt x="11" y="63"/>
                    </a:lnTo>
                    <a:lnTo>
                      <a:pt x="4" y="56"/>
                    </a:lnTo>
                    <a:lnTo>
                      <a:pt x="0" y="49"/>
                    </a:lnTo>
                    <a:lnTo>
                      <a:pt x="0" y="39"/>
                    </a:lnTo>
                    <a:lnTo>
                      <a:pt x="0" y="28"/>
                    </a:lnTo>
                    <a:lnTo>
                      <a:pt x="4" y="17"/>
                    </a:lnTo>
                    <a:lnTo>
                      <a:pt x="11" y="10"/>
                    </a:lnTo>
                    <a:lnTo>
                      <a:pt x="15" y="7"/>
                    </a:lnTo>
                    <a:lnTo>
                      <a:pt x="25" y="3"/>
                    </a:lnTo>
                    <a:lnTo>
                      <a:pt x="32" y="0"/>
                    </a:lnTo>
                    <a:lnTo>
                      <a:pt x="43" y="3"/>
                    </a:lnTo>
                    <a:lnTo>
                      <a:pt x="50" y="10"/>
                    </a:lnTo>
                    <a:lnTo>
                      <a:pt x="57" y="17"/>
                    </a:lnTo>
                    <a:lnTo>
                      <a:pt x="57" y="28"/>
                    </a:lnTo>
                    <a:lnTo>
                      <a:pt x="11" y="28"/>
                    </a:lnTo>
                    <a:close/>
                    <a:moveTo>
                      <a:pt x="11" y="25"/>
                    </a:moveTo>
                    <a:lnTo>
                      <a:pt x="43" y="25"/>
                    </a:lnTo>
                    <a:lnTo>
                      <a:pt x="43" y="17"/>
                    </a:lnTo>
                    <a:lnTo>
                      <a:pt x="39" y="14"/>
                    </a:lnTo>
                    <a:lnTo>
                      <a:pt x="39" y="10"/>
                    </a:lnTo>
                    <a:lnTo>
                      <a:pt x="36" y="10"/>
                    </a:lnTo>
                    <a:lnTo>
                      <a:pt x="32" y="7"/>
                    </a:lnTo>
                    <a:lnTo>
                      <a:pt x="29" y="7"/>
                    </a:lnTo>
                    <a:lnTo>
                      <a:pt x="22" y="7"/>
                    </a:lnTo>
                    <a:lnTo>
                      <a:pt x="18" y="10"/>
                    </a:lnTo>
                    <a:lnTo>
                      <a:pt x="15" y="17"/>
                    </a:ln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26" name="Freeform 227"/>
              <p:cNvSpPr>
                <a:spLocks noEditPoints="1"/>
              </p:cNvSpPr>
              <p:nvPr/>
            </p:nvSpPr>
            <p:spPr bwMode="auto">
              <a:xfrm>
                <a:off x="3049" y="1432"/>
                <a:ext cx="60" cy="74"/>
              </a:xfrm>
              <a:custGeom>
                <a:avLst/>
                <a:gdLst>
                  <a:gd name="T0" fmla="*/ 32 w 60"/>
                  <a:gd name="T1" fmla="*/ 67 h 74"/>
                  <a:gd name="T2" fmla="*/ 25 w 60"/>
                  <a:gd name="T3" fmla="*/ 70 h 74"/>
                  <a:gd name="T4" fmla="*/ 14 w 60"/>
                  <a:gd name="T5" fmla="*/ 74 h 74"/>
                  <a:gd name="T6" fmla="*/ 4 w 60"/>
                  <a:gd name="T7" fmla="*/ 70 h 74"/>
                  <a:gd name="T8" fmla="*/ 0 w 60"/>
                  <a:gd name="T9" fmla="*/ 56 h 74"/>
                  <a:gd name="T10" fmla="*/ 0 w 60"/>
                  <a:gd name="T11" fmla="*/ 49 h 74"/>
                  <a:gd name="T12" fmla="*/ 11 w 60"/>
                  <a:gd name="T13" fmla="*/ 39 h 74"/>
                  <a:gd name="T14" fmla="*/ 39 w 60"/>
                  <a:gd name="T15" fmla="*/ 28 h 74"/>
                  <a:gd name="T16" fmla="*/ 36 w 60"/>
                  <a:gd name="T17" fmla="*/ 17 h 74"/>
                  <a:gd name="T18" fmla="*/ 32 w 60"/>
                  <a:gd name="T19" fmla="*/ 7 h 74"/>
                  <a:gd name="T20" fmla="*/ 21 w 60"/>
                  <a:gd name="T21" fmla="*/ 7 h 74"/>
                  <a:gd name="T22" fmla="*/ 14 w 60"/>
                  <a:gd name="T23" fmla="*/ 10 h 74"/>
                  <a:gd name="T24" fmla="*/ 14 w 60"/>
                  <a:gd name="T25" fmla="*/ 21 h 74"/>
                  <a:gd name="T26" fmla="*/ 14 w 60"/>
                  <a:gd name="T27" fmla="*/ 25 h 74"/>
                  <a:gd name="T28" fmla="*/ 7 w 60"/>
                  <a:gd name="T29" fmla="*/ 28 h 74"/>
                  <a:gd name="T30" fmla="*/ 4 w 60"/>
                  <a:gd name="T31" fmla="*/ 25 h 74"/>
                  <a:gd name="T32" fmla="*/ 4 w 60"/>
                  <a:gd name="T33" fmla="*/ 21 h 74"/>
                  <a:gd name="T34" fmla="*/ 7 w 60"/>
                  <a:gd name="T35" fmla="*/ 7 h 74"/>
                  <a:gd name="T36" fmla="*/ 28 w 60"/>
                  <a:gd name="T37" fmla="*/ 0 h 74"/>
                  <a:gd name="T38" fmla="*/ 43 w 60"/>
                  <a:gd name="T39" fmla="*/ 3 h 74"/>
                  <a:gd name="T40" fmla="*/ 50 w 60"/>
                  <a:gd name="T41" fmla="*/ 10 h 74"/>
                  <a:gd name="T42" fmla="*/ 50 w 60"/>
                  <a:gd name="T43" fmla="*/ 25 h 74"/>
                  <a:gd name="T44" fmla="*/ 50 w 60"/>
                  <a:gd name="T45" fmla="*/ 56 h 74"/>
                  <a:gd name="T46" fmla="*/ 50 w 60"/>
                  <a:gd name="T47" fmla="*/ 63 h 74"/>
                  <a:gd name="T48" fmla="*/ 53 w 60"/>
                  <a:gd name="T49" fmla="*/ 63 h 74"/>
                  <a:gd name="T50" fmla="*/ 57 w 60"/>
                  <a:gd name="T51" fmla="*/ 63 h 74"/>
                  <a:gd name="T52" fmla="*/ 57 w 60"/>
                  <a:gd name="T53" fmla="*/ 63 h 74"/>
                  <a:gd name="T54" fmla="*/ 60 w 60"/>
                  <a:gd name="T55" fmla="*/ 63 h 74"/>
                  <a:gd name="T56" fmla="*/ 46 w 60"/>
                  <a:gd name="T57" fmla="*/ 74 h 74"/>
                  <a:gd name="T58" fmla="*/ 39 w 60"/>
                  <a:gd name="T59" fmla="*/ 70 h 74"/>
                  <a:gd name="T60" fmla="*/ 39 w 60"/>
                  <a:gd name="T61" fmla="*/ 63 h 74"/>
                  <a:gd name="T62" fmla="*/ 39 w 60"/>
                  <a:gd name="T63" fmla="*/ 32 h 74"/>
                  <a:gd name="T64" fmla="*/ 21 w 60"/>
                  <a:gd name="T65" fmla="*/ 39 h 74"/>
                  <a:gd name="T66" fmla="*/ 14 w 60"/>
                  <a:gd name="T67" fmla="*/ 46 h 74"/>
                  <a:gd name="T68" fmla="*/ 11 w 60"/>
                  <a:gd name="T69" fmla="*/ 53 h 74"/>
                  <a:gd name="T70" fmla="*/ 14 w 60"/>
                  <a:gd name="T71" fmla="*/ 60 h 74"/>
                  <a:gd name="T72" fmla="*/ 21 w 60"/>
                  <a:gd name="T73" fmla="*/ 63 h 74"/>
                  <a:gd name="T74" fmla="*/ 39 w 60"/>
                  <a:gd name="T75" fmla="*/ 56 h 7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0"/>
                  <a:gd name="T115" fmla="*/ 0 h 74"/>
                  <a:gd name="T116" fmla="*/ 60 w 60"/>
                  <a:gd name="T117" fmla="*/ 74 h 7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0" h="74">
                    <a:moveTo>
                      <a:pt x="39" y="63"/>
                    </a:moveTo>
                    <a:lnTo>
                      <a:pt x="32" y="67"/>
                    </a:lnTo>
                    <a:lnTo>
                      <a:pt x="28" y="70"/>
                    </a:lnTo>
                    <a:lnTo>
                      <a:pt x="25" y="70"/>
                    </a:lnTo>
                    <a:lnTo>
                      <a:pt x="21" y="74"/>
                    </a:lnTo>
                    <a:lnTo>
                      <a:pt x="14" y="74"/>
                    </a:lnTo>
                    <a:lnTo>
                      <a:pt x="7" y="74"/>
                    </a:lnTo>
                    <a:lnTo>
                      <a:pt x="4" y="70"/>
                    </a:lnTo>
                    <a:lnTo>
                      <a:pt x="0" y="63"/>
                    </a:lnTo>
                    <a:lnTo>
                      <a:pt x="0" y="56"/>
                    </a:lnTo>
                    <a:lnTo>
                      <a:pt x="0" y="53"/>
                    </a:lnTo>
                    <a:lnTo>
                      <a:pt x="0" y="49"/>
                    </a:lnTo>
                    <a:lnTo>
                      <a:pt x="4" y="42"/>
                    </a:lnTo>
                    <a:lnTo>
                      <a:pt x="11" y="39"/>
                    </a:lnTo>
                    <a:lnTo>
                      <a:pt x="21" y="32"/>
                    </a:lnTo>
                    <a:lnTo>
                      <a:pt x="39" y="28"/>
                    </a:lnTo>
                    <a:lnTo>
                      <a:pt x="39" y="25"/>
                    </a:lnTo>
                    <a:lnTo>
                      <a:pt x="36" y="17"/>
                    </a:lnTo>
                    <a:lnTo>
                      <a:pt x="36" y="10"/>
                    </a:lnTo>
                    <a:lnTo>
                      <a:pt x="32" y="7"/>
                    </a:lnTo>
                    <a:lnTo>
                      <a:pt x="25" y="7"/>
                    </a:lnTo>
                    <a:lnTo>
                      <a:pt x="21" y="7"/>
                    </a:lnTo>
                    <a:lnTo>
                      <a:pt x="18" y="10"/>
                    </a:lnTo>
                    <a:lnTo>
                      <a:pt x="14" y="10"/>
                    </a:lnTo>
                    <a:lnTo>
                      <a:pt x="14" y="14"/>
                    </a:lnTo>
                    <a:lnTo>
                      <a:pt x="14" y="21"/>
                    </a:lnTo>
                    <a:lnTo>
                      <a:pt x="14" y="25"/>
                    </a:lnTo>
                    <a:lnTo>
                      <a:pt x="11" y="28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4" y="21"/>
                    </a:lnTo>
                    <a:lnTo>
                      <a:pt x="4" y="14"/>
                    </a:lnTo>
                    <a:lnTo>
                      <a:pt x="7" y="7"/>
                    </a:lnTo>
                    <a:lnTo>
                      <a:pt x="18" y="3"/>
                    </a:lnTo>
                    <a:lnTo>
                      <a:pt x="28" y="0"/>
                    </a:lnTo>
                    <a:lnTo>
                      <a:pt x="36" y="3"/>
                    </a:lnTo>
                    <a:lnTo>
                      <a:pt x="43" y="3"/>
                    </a:lnTo>
                    <a:lnTo>
                      <a:pt x="46" y="7"/>
                    </a:lnTo>
                    <a:lnTo>
                      <a:pt x="50" y="10"/>
                    </a:lnTo>
                    <a:lnTo>
                      <a:pt x="50" y="17"/>
                    </a:lnTo>
                    <a:lnTo>
                      <a:pt x="50" y="25"/>
                    </a:lnTo>
                    <a:lnTo>
                      <a:pt x="50" y="49"/>
                    </a:lnTo>
                    <a:lnTo>
                      <a:pt x="50" y="56"/>
                    </a:lnTo>
                    <a:lnTo>
                      <a:pt x="50" y="60"/>
                    </a:lnTo>
                    <a:lnTo>
                      <a:pt x="50" y="63"/>
                    </a:lnTo>
                    <a:lnTo>
                      <a:pt x="53" y="63"/>
                    </a:lnTo>
                    <a:lnTo>
                      <a:pt x="57" y="63"/>
                    </a:lnTo>
                    <a:lnTo>
                      <a:pt x="60" y="60"/>
                    </a:lnTo>
                    <a:lnTo>
                      <a:pt x="60" y="63"/>
                    </a:lnTo>
                    <a:lnTo>
                      <a:pt x="53" y="70"/>
                    </a:lnTo>
                    <a:lnTo>
                      <a:pt x="46" y="74"/>
                    </a:lnTo>
                    <a:lnTo>
                      <a:pt x="43" y="74"/>
                    </a:lnTo>
                    <a:lnTo>
                      <a:pt x="39" y="70"/>
                    </a:lnTo>
                    <a:lnTo>
                      <a:pt x="39" y="67"/>
                    </a:lnTo>
                    <a:lnTo>
                      <a:pt x="39" y="63"/>
                    </a:lnTo>
                    <a:close/>
                    <a:moveTo>
                      <a:pt x="39" y="56"/>
                    </a:moveTo>
                    <a:lnTo>
                      <a:pt x="39" y="32"/>
                    </a:lnTo>
                    <a:lnTo>
                      <a:pt x="28" y="35"/>
                    </a:lnTo>
                    <a:lnTo>
                      <a:pt x="21" y="39"/>
                    </a:lnTo>
                    <a:lnTo>
                      <a:pt x="18" y="42"/>
                    </a:lnTo>
                    <a:lnTo>
                      <a:pt x="14" y="46"/>
                    </a:lnTo>
                    <a:lnTo>
                      <a:pt x="11" y="49"/>
                    </a:lnTo>
                    <a:lnTo>
                      <a:pt x="11" y="53"/>
                    </a:lnTo>
                    <a:lnTo>
                      <a:pt x="14" y="56"/>
                    </a:lnTo>
                    <a:lnTo>
                      <a:pt x="14" y="60"/>
                    </a:lnTo>
                    <a:lnTo>
                      <a:pt x="18" y="63"/>
                    </a:lnTo>
                    <a:lnTo>
                      <a:pt x="21" y="63"/>
                    </a:lnTo>
                    <a:lnTo>
                      <a:pt x="28" y="63"/>
                    </a:lnTo>
                    <a:lnTo>
                      <a:pt x="39" y="5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27" name="Freeform 228"/>
              <p:cNvSpPr>
                <a:spLocks/>
              </p:cNvSpPr>
              <p:nvPr/>
            </p:nvSpPr>
            <p:spPr bwMode="auto">
              <a:xfrm>
                <a:off x="3113" y="1414"/>
                <a:ext cx="42" cy="92"/>
              </a:xfrm>
              <a:custGeom>
                <a:avLst/>
                <a:gdLst>
                  <a:gd name="T0" fmla="*/ 25 w 42"/>
                  <a:gd name="T1" fmla="*/ 0 h 92"/>
                  <a:gd name="T2" fmla="*/ 25 w 42"/>
                  <a:gd name="T3" fmla="*/ 21 h 92"/>
                  <a:gd name="T4" fmla="*/ 39 w 42"/>
                  <a:gd name="T5" fmla="*/ 21 h 92"/>
                  <a:gd name="T6" fmla="*/ 39 w 42"/>
                  <a:gd name="T7" fmla="*/ 25 h 92"/>
                  <a:gd name="T8" fmla="*/ 25 w 42"/>
                  <a:gd name="T9" fmla="*/ 25 h 92"/>
                  <a:gd name="T10" fmla="*/ 25 w 42"/>
                  <a:gd name="T11" fmla="*/ 71 h 92"/>
                  <a:gd name="T12" fmla="*/ 25 w 42"/>
                  <a:gd name="T13" fmla="*/ 78 h 92"/>
                  <a:gd name="T14" fmla="*/ 25 w 42"/>
                  <a:gd name="T15" fmla="*/ 81 h 92"/>
                  <a:gd name="T16" fmla="*/ 28 w 42"/>
                  <a:gd name="T17" fmla="*/ 81 h 92"/>
                  <a:gd name="T18" fmla="*/ 32 w 42"/>
                  <a:gd name="T19" fmla="*/ 81 h 92"/>
                  <a:gd name="T20" fmla="*/ 32 w 42"/>
                  <a:gd name="T21" fmla="*/ 81 h 92"/>
                  <a:gd name="T22" fmla="*/ 35 w 42"/>
                  <a:gd name="T23" fmla="*/ 81 h 92"/>
                  <a:gd name="T24" fmla="*/ 39 w 42"/>
                  <a:gd name="T25" fmla="*/ 81 h 92"/>
                  <a:gd name="T26" fmla="*/ 39 w 42"/>
                  <a:gd name="T27" fmla="*/ 78 h 92"/>
                  <a:gd name="T28" fmla="*/ 42 w 42"/>
                  <a:gd name="T29" fmla="*/ 78 h 92"/>
                  <a:gd name="T30" fmla="*/ 39 w 42"/>
                  <a:gd name="T31" fmla="*/ 85 h 92"/>
                  <a:gd name="T32" fmla="*/ 35 w 42"/>
                  <a:gd name="T33" fmla="*/ 88 h 92"/>
                  <a:gd name="T34" fmla="*/ 32 w 42"/>
                  <a:gd name="T35" fmla="*/ 92 h 92"/>
                  <a:gd name="T36" fmla="*/ 25 w 42"/>
                  <a:gd name="T37" fmla="*/ 92 h 92"/>
                  <a:gd name="T38" fmla="*/ 21 w 42"/>
                  <a:gd name="T39" fmla="*/ 92 h 92"/>
                  <a:gd name="T40" fmla="*/ 17 w 42"/>
                  <a:gd name="T41" fmla="*/ 88 h 92"/>
                  <a:gd name="T42" fmla="*/ 14 w 42"/>
                  <a:gd name="T43" fmla="*/ 88 h 92"/>
                  <a:gd name="T44" fmla="*/ 14 w 42"/>
                  <a:gd name="T45" fmla="*/ 85 h 92"/>
                  <a:gd name="T46" fmla="*/ 10 w 42"/>
                  <a:gd name="T47" fmla="*/ 81 h 92"/>
                  <a:gd name="T48" fmla="*/ 10 w 42"/>
                  <a:gd name="T49" fmla="*/ 74 h 92"/>
                  <a:gd name="T50" fmla="*/ 10 w 42"/>
                  <a:gd name="T51" fmla="*/ 25 h 92"/>
                  <a:gd name="T52" fmla="*/ 0 w 42"/>
                  <a:gd name="T53" fmla="*/ 25 h 92"/>
                  <a:gd name="T54" fmla="*/ 0 w 42"/>
                  <a:gd name="T55" fmla="*/ 25 h 92"/>
                  <a:gd name="T56" fmla="*/ 3 w 42"/>
                  <a:gd name="T57" fmla="*/ 21 h 92"/>
                  <a:gd name="T58" fmla="*/ 7 w 42"/>
                  <a:gd name="T59" fmla="*/ 18 h 92"/>
                  <a:gd name="T60" fmla="*/ 14 w 42"/>
                  <a:gd name="T61" fmla="*/ 14 h 92"/>
                  <a:gd name="T62" fmla="*/ 17 w 42"/>
                  <a:gd name="T63" fmla="*/ 11 h 92"/>
                  <a:gd name="T64" fmla="*/ 17 w 42"/>
                  <a:gd name="T65" fmla="*/ 4 h 92"/>
                  <a:gd name="T66" fmla="*/ 21 w 42"/>
                  <a:gd name="T67" fmla="*/ 0 h 92"/>
                  <a:gd name="T68" fmla="*/ 25 w 42"/>
                  <a:gd name="T69" fmla="*/ 0 h 9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2"/>
                  <a:gd name="T106" fmla="*/ 0 h 92"/>
                  <a:gd name="T107" fmla="*/ 42 w 42"/>
                  <a:gd name="T108" fmla="*/ 92 h 9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2" h="92">
                    <a:moveTo>
                      <a:pt x="25" y="0"/>
                    </a:moveTo>
                    <a:lnTo>
                      <a:pt x="25" y="21"/>
                    </a:lnTo>
                    <a:lnTo>
                      <a:pt x="39" y="21"/>
                    </a:lnTo>
                    <a:lnTo>
                      <a:pt x="39" y="25"/>
                    </a:lnTo>
                    <a:lnTo>
                      <a:pt x="25" y="25"/>
                    </a:lnTo>
                    <a:lnTo>
                      <a:pt x="25" y="71"/>
                    </a:lnTo>
                    <a:lnTo>
                      <a:pt x="25" y="78"/>
                    </a:lnTo>
                    <a:lnTo>
                      <a:pt x="25" y="81"/>
                    </a:lnTo>
                    <a:lnTo>
                      <a:pt x="28" y="81"/>
                    </a:lnTo>
                    <a:lnTo>
                      <a:pt x="32" y="81"/>
                    </a:lnTo>
                    <a:lnTo>
                      <a:pt x="35" y="81"/>
                    </a:lnTo>
                    <a:lnTo>
                      <a:pt x="39" y="81"/>
                    </a:lnTo>
                    <a:lnTo>
                      <a:pt x="39" y="78"/>
                    </a:lnTo>
                    <a:lnTo>
                      <a:pt x="42" y="78"/>
                    </a:lnTo>
                    <a:lnTo>
                      <a:pt x="39" y="85"/>
                    </a:lnTo>
                    <a:lnTo>
                      <a:pt x="35" y="88"/>
                    </a:lnTo>
                    <a:lnTo>
                      <a:pt x="32" y="92"/>
                    </a:lnTo>
                    <a:lnTo>
                      <a:pt x="25" y="92"/>
                    </a:lnTo>
                    <a:lnTo>
                      <a:pt x="21" y="92"/>
                    </a:lnTo>
                    <a:lnTo>
                      <a:pt x="17" y="88"/>
                    </a:lnTo>
                    <a:lnTo>
                      <a:pt x="14" y="88"/>
                    </a:lnTo>
                    <a:lnTo>
                      <a:pt x="14" y="85"/>
                    </a:lnTo>
                    <a:lnTo>
                      <a:pt x="10" y="81"/>
                    </a:lnTo>
                    <a:lnTo>
                      <a:pt x="10" y="74"/>
                    </a:lnTo>
                    <a:lnTo>
                      <a:pt x="10" y="25"/>
                    </a:lnTo>
                    <a:lnTo>
                      <a:pt x="0" y="25"/>
                    </a:lnTo>
                    <a:lnTo>
                      <a:pt x="3" y="21"/>
                    </a:lnTo>
                    <a:lnTo>
                      <a:pt x="7" y="18"/>
                    </a:lnTo>
                    <a:lnTo>
                      <a:pt x="14" y="14"/>
                    </a:lnTo>
                    <a:lnTo>
                      <a:pt x="17" y="11"/>
                    </a:lnTo>
                    <a:lnTo>
                      <a:pt x="17" y="4"/>
                    </a:lnTo>
                    <a:lnTo>
                      <a:pt x="21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28" name="Rectangle 229"/>
              <p:cNvSpPr>
                <a:spLocks noChangeArrowheads="1"/>
              </p:cNvSpPr>
              <p:nvPr/>
            </p:nvSpPr>
            <p:spPr bwMode="auto">
              <a:xfrm>
                <a:off x="3247" y="1375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9" name="Freeform 230"/>
              <p:cNvSpPr>
                <a:spLocks/>
              </p:cNvSpPr>
              <p:nvPr/>
            </p:nvSpPr>
            <p:spPr bwMode="auto">
              <a:xfrm>
                <a:off x="3502" y="1400"/>
                <a:ext cx="88" cy="106"/>
              </a:xfrm>
              <a:custGeom>
                <a:avLst/>
                <a:gdLst>
                  <a:gd name="T0" fmla="*/ 85 w 88"/>
                  <a:gd name="T1" fmla="*/ 0 h 106"/>
                  <a:gd name="T2" fmla="*/ 85 w 88"/>
                  <a:gd name="T3" fmla="*/ 35 h 106"/>
                  <a:gd name="T4" fmla="*/ 85 w 88"/>
                  <a:gd name="T5" fmla="*/ 35 h 106"/>
                  <a:gd name="T6" fmla="*/ 77 w 88"/>
                  <a:gd name="T7" fmla="*/ 21 h 106"/>
                  <a:gd name="T8" fmla="*/ 70 w 88"/>
                  <a:gd name="T9" fmla="*/ 11 h 106"/>
                  <a:gd name="T10" fmla="*/ 60 w 88"/>
                  <a:gd name="T11" fmla="*/ 7 h 106"/>
                  <a:gd name="T12" fmla="*/ 49 w 88"/>
                  <a:gd name="T13" fmla="*/ 3 h 106"/>
                  <a:gd name="T14" fmla="*/ 42 w 88"/>
                  <a:gd name="T15" fmla="*/ 7 h 106"/>
                  <a:gd name="T16" fmla="*/ 32 w 88"/>
                  <a:gd name="T17" fmla="*/ 11 h 106"/>
                  <a:gd name="T18" fmla="*/ 24 w 88"/>
                  <a:gd name="T19" fmla="*/ 18 h 106"/>
                  <a:gd name="T20" fmla="*/ 21 w 88"/>
                  <a:gd name="T21" fmla="*/ 25 h 106"/>
                  <a:gd name="T22" fmla="*/ 17 w 88"/>
                  <a:gd name="T23" fmla="*/ 39 h 106"/>
                  <a:gd name="T24" fmla="*/ 17 w 88"/>
                  <a:gd name="T25" fmla="*/ 53 h 106"/>
                  <a:gd name="T26" fmla="*/ 17 w 88"/>
                  <a:gd name="T27" fmla="*/ 67 h 106"/>
                  <a:gd name="T28" fmla="*/ 21 w 88"/>
                  <a:gd name="T29" fmla="*/ 78 h 106"/>
                  <a:gd name="T30" fmla="*/ 24 w 88"/>
                  <a:gd name="T31" fmla="*/ 88 h 106"/>
                  <a:gd name="T32" fmla="*/ 32 w 88"/>
                  <a:gd name="T33" fmla="*/ 95 h 106"/>
                  <a:gd name="T34" fmla="*/ 42 w 88"/>
                  <a:gd name="T35" fmla="*/ 99 h 106"/>
                  <a:gd name="T36" fmla="*/ 53 w 88"/>
                  <a:gd name="T37" fmla="*/ 99 h 106"/>
                  <a:gd name="T38" fmla="*/ 63 w 88"/>
                  <a:gd name="T39" fmla="*/ 99 h 106"/>
                  <a:gd name="T40" fmla="*/ 70 w 88"/>
                  <a:gd name="T41" fmla="*/ 95 h 106"/>
                  <a:gd name="T42" fmla="*/ 77 w 88"/>
                  <a:gd name="T43" fmla="*/ 88 h 106"/>
                  <a:gd name="T44" fmla="*/ 85 w 88"/>
                  <a:gd name="T45" fmla="*/ 78 h 106"/>
                  <a:gd name="T46" fmla="*/ 88 w 88"/>
                  <a:gd name="T47" fmla="*/ 81 h 106"/>
                  <a:gd name="T48" fmla="*/ 81 w 88"/>
                  <a:gd name="T49" fmla="*/ 92 h 106"/>
                  <a:gd name="T50" fmla="*/ 70 w 88"/>
                  <a:gd name="T51" fmla="*/ 99 h 106"/>
                  <a:gd name="T52" fmla="*/ 60 w 88"/>
                  <a:gd name="T53" fmla="*/ 106 h 106"/>
                  <a:gd name="T54" fmla="*/ 46 w 88"/>
                  <a:gd name="T55" fmla="*/ 106 h 106"/>
                  <a:gd name="T56" fmla="*/ 32 w 88"/>
                  <a:gd name="T57" fmla="*/ 102 h 106"/>
                  <a:gd name="T58" fmla="*/ 17 w 88"/>
                  <a:gd name="T59" fmla="*/ 99 h 106"/>
                  <a:gd name="T60" fmla="*/ 7 w 88"/>
                  <a:gd name="T61" fmla="*/ 88 h 106"/>
                  <a:gd name="T62" fmla="*/ 3 w 88"/>
                  <a:gd name="T63" fmla="*/ 78 h 106"/>
                  <a:gd name="T64" fmla="*/ 0 w 88"/>
                  <a:gd name="T65" fmla="*/ 67 h 106"/>
                  <a:gd name="T66" fmla="*/ 0 w 88"/>
                  <a:gd name="T67" fmla="*/ 53 h 106"/>
                  <a:gd name="T68" fmla="*/ 0 w 88"/>
                  <a:gd name="T69" fmla="*/ 39 h 106"/>
                  <a:gd name="T70" fmla="*/ 3 w 88"/>
                  <a:gd name="T71" fmla="*/ 25 h 106"/>
                  <a:gd name="T72" fmla="*/ 14 w 88"/>
                  <a:gd name="T73" fmla="*/ 14 h 106"/>
                  <a:gd name="T74" fmla="*/ 24 w 88"/>
                  <a:gd name="T75" fmla="*/ 7 h 106"/>
                  <a:gd name="T76" fmla="*/ 35 w 88"/>
                  <a:gd name="T77" fmla="*/ 0 h 106"/>
                  <a:gd name="T78" fmla="*/ 49 w 88"/>
                  <a:gd name="T79" fmla="*/ 0 h 106"/>
                  <a:gd name="T80" fmla="*/ 60 w 88"/>
                  <a:gd name="T81" fmla="*/ 0 h 106"/>
                  <a:gd name="T82" fmla="*/ 70 w 88"/>
                  <a:gd name="T83" fmla="*/ 3 h 106"/>
                  <a:gd name="T84" fmla="*/ 74 w 88"/>
                  <a:gd name="T85" fmla="*/ 7 h 106"/>
                  <a:gd name="T86" fmla="*/ 74 w 88"/>
                  <a:gd name="T87" fmla="*/ 7 h 106"/>
                  <a:gd name="T88" fmla="*/ 77 w 88"/>
                  <a:gd name="T89" fmla="*/ 7 h 106"/>
                  <a:gd name="T90" fmla="*/ 77 w 88"/>
                  <a:gd name="T91" fmla="*/ 3 h 106"/>
                  <a:gd name="T92" fmla="*/ 81 w 88"/>
                  <a:gd name="T93" fmla="*/ 3 h 106"/>
                  <a:gd name="T94" fmla="*/ 81 w 88"/>
                  <a:gd name="T95" fmla="*/ 0 h 106"/>
                  <a:gd name="T96" fmla="*/ 85 w 88"/>
                  <a:gd name="T97" fmla="*/ 0 h 10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8"/>
                  <a:gd name="T148" fmla="*/ 0 h 106"/>
                  <a:gd name="T149" fmla="*/ 88 w 88"/>
                  <a:gd name="T150" fmla="*/ 106 h 10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8" h="106">
                    <a:moveTo>
                      <a:pt x="85" y="0"/>
                    </a:moveTo>
                    <a:lnTo>
                      <a:pt x="85" y="35"/>
                    </a:lnTo>
                    <a:lnTo>
                      <a:pt x="77" y="21"/>
                    </a:lnTo>
                    <a:lnTo>
                      <a:pt x="70" y="11"/>
                    </a:lnTo>
                    <a:lnTo>
                      <a:pt x="60" y="7"/>
                    </a:lnTo>
                    <a:lnTo>
                      <a:pt x="49" y="3"/>
                    </a:lnTo>
                    <a:lnTo>
                      <a:pt x="42" y="7"/>
                    </a:lnTo>
                    <a:lnTo>
                      <a:pt x="32" y="11"/>
                    </a:lnTo>
                    <a:lnTo>
                      <a:pt x="24" y="18"/>
                    </a:lnTo>
                    <a:lnTo>
                      <a:pt x="21" y="25"/>
                    </a:lnTo>
                    <a:lnTo>
                      <a:pt x="17" y="39"/>
                    </a:lnTo>
                    <a:lnTo>
                      <a:pt x="17" y="53"/>
                    </a:lnTo>
                    <a:lnTo>
                      <a:pt x="17" y="67"/>
                    </a:lnTo>
                    <a:lnTo>
                      <a:pt x="21" y="78"/>
                    </a:lnTo>
                    <a:lnTo>
                      <a:pt x="24" y="88"/>
                    </a:lnTo>
                    <a:lnTo>
                      <a:pt x="32" y="95"/>
                    </a:lnTo>
                    <a:lnTo>
                      <a:pt x="42" y="99"/>
                    </a:lnTo>
                    <a:lnTo>
                      <a:pt x="53" y="99"/>
                    </a:lnTo>
                    <a:lnTo>
                      <a:pt x="63" y="99"/>
                    </a:lnTo>
                    <a:lnTo>
                      <a:pt x="70" y="95"/>
                    </a:lnTo>
                    <a:lnTo>
                      <a:pt x="77" y="88"/>
                    </a:lnTo>
                    <a:lnTo>
                      <a:pt x="85" y="78"/>
                    </a:lnTo>
                    <a:lnTo>
                      <a:pt x="88" y="81"/>
                    </a:lnTo>
                    <a:lnTo>
                      <a:pt x="81" y="92"/>
                    </a:lnTo>
                    <a:lnTo>
                      <a:pt x="70" y="99"/>
                    </a:lnTo>
                    <a:lnTo>
                      <a:pt x="60" y="106"/>
                    </a:lnTo>
                    <a:lnTo>
                      <a:pt x="46" y="106"/>
                    </a:lnTo>
                    <a:lnTo>
                      <a:pt x="32" y="102"/>
                    </a:lnTo>
                    <a:lnTo>
                      <a:pt x="17" y="99"/>
                    </a:lnTo>
                    <a:lnTo>
                      <a:pt x="7" y="88"/>
                    </a:lnTo>
                    <a:lnTo>
                      <a:pt x="3" y="78"/>
                    </a:lnTo>
                    <a:lnTo>
                      <a:pt x="0" y="67"/>
                    </a:lnTo>
                    <a:lnTo>
                      <a:pt x="0" y="53"/>
                    </a:lnTo>
                    <a:lnTo>
                      <a:pt x="0" y="39"/>
                    </a:lnTo>
                    <a:lnTo>
                      <a:pt x="3" y="25"/>
                    </a:lnTo>
                    <a:lnTo>
                      <a:pt x="14" y="14"/>
                    </a:lnTo>
                    <a:lnTo>
                      <a:pt x="24" y="7"/>
                    </a:lnTo>
                    <a:lnTo>
                      <a:pt x="35" y="0"/>
                    </a:lnTo>
                    <a:lnTo>
                      <a:pt x="49" y="0"/>
                    </a:lnTo>
                    <a:lnTo>
                      <a:pt x="60" y="0"/>
                    </a:lnTo>
                    <a:lnTo>
                      <a:pt x="70" y="3"/>
                    </a:lnTo>
                    <a:lnTo>
                      <a:pt x="74" y="7"/>
                    </a:lnTo>
                    <a:lnTo>
                      <a:pt x="77" y="7"/>
                    </a:lnTo>
                    <a:lnTo>
                      <a:pt x="77" y="3"/>
                    </a:lnTo>
                    <a:lnTo>
                      <a:pt x="81" y="3"/>
                    </a:lnTo>
                    <a:lnTo>
                      <a:pt x="81" y="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30" name="Freeform 231"/>
              <p:cNvSpPr>
                <a:spLocks/>
              </p:cNvSpPr>
              <p:nvPr/>
            </p:nvSpPr>
            <p:spPr bwMode="auto">
              <a:xfrm>
                <a:off x="3597" y="1396"/>
                <a:ext cx="74" cy="110"/>
              </a:xfrm>
              <a:custGeom>
                <a:avLst/>
                <a:gdLst>
                  <a:gd name="T0" fmla="*/ 25 w 74"/>
                  <a:gd name="T1" fmla="*/ 53 h 110"/>
                  <a:gd name="T2" fmla="*/ 39 w 74"/>
                  <a:gd name="T3" fmla="*/ 39 h 110"/>
                  <a:gd name="T4" fmla="*/ 46 w 74"/>
                  <a:gd name="T5" fmla="*/ 36 h 110"/>
                  <a:gd name="T6" fmla="*/ 57 w 74"/>
                  <a:gd name="T7" fmla="*/ 39 h 110"/>
                  <a:gd name="T8" fmla="*/ 64 w 74"/>
                  <a:gd name="T9" fmla="*/ 50 h 110"/>
                  <a:gd name="T10" fmla="*/ 67 w 74"/>
                  <a:gd name="T11" fmla="*/ 68 h 110"/>
                  <a:gd name="T12" fmla="*/ 67 w 74"/>
                  <a:gd name="T13" fmla="*/ 99 h 110"/>
                  <a:gd name="T14" fmla="*/ 67 w 74"/>
                  <a:gd name="T15" fmla="*/ 103 h 110"/>
                  <a:gd name="T16" fmla="*/ 71 w 74"/>
                  <a:gd name="T17" fmla="*/ 106 h 110"/>
                  <a:gd name="T18" fmla="*/ 74 w 74"/>
                  <a:gd name="T19" fmla="*/ 110 h 110"/>
                  <a:gd name="T20" fmla="*/ 43 w 74"/>
                  <a:gd name="T21" fmla="*/ 106 h 110"/>
                  <a:gd name="T22" fmla="*/ 50 w 74"/>
                  <a:gd name="T23" fmla="*/ 106 h 110"/>
                  <a:gd name="T24" fmla="*/ 53 w 74"/>
                  <a:gd name="T25" fmla="*/ 103 h 110"/>
                  <a:gd name="T26" fmla="*/ 53 w 74"/>
                  <a:gd name="T27" fmla="*/ 96 h 110"/>
                  <a:gd name="T28" fmla="*/ 53 w 74"/>
                  <a:gd name="T29" fmla="*/ 68 h 110"/>
                  <a:gd name="T30" fmla="*/ 53 w 74"/>
                  <a:gd name="T31" fmla="*/ 53 h 110"/>
                  <a:gd name="T32" fmla="*/ 50 w 74"/>
                  <a:gd name="T33" fmla="*/ 50 h 110"/>
                  <a:gd name="T34" fmla="*/ 43 w 74"/>
                  <a:gd name="T35" fmla="*/ 46 h 110"/>
                  <a:gd name="T36" fmla="*/ 35 w 74"/>
                  <a:gd name="T37" fmla="*/ 50 h 110"/>
                  <a:gd name="T38" fmla="*/ 25 w 74"/>
                  <a:gd name="T39" fmla="*/ 57 h 110"/>
                  <a:gd name="T40" fmla="*/ 25 w 74"/>
                  <a:gd name="T41" fmla="*/ 99 h 110"/>
                  <a:gd name="T42" fmla="*/ 25 w 74"/>
                  <a:gd name="T43" fmla="*/ 103 h 110"/>
                  <a:gd name="T44" fmla="*/ 28 w 74"/>
                  <a:gd name="T45" fmla="*/ 106 h 110"/>
                  <a:gd name="T46" fmla="*/ 32 w 74"/>
                  <a:gd name="T47" fmla="*/ 110 h 110"/>
                  <a:gd name="T48" fmla="*/ 0 w 74"/>
                  <a:gd name="T49" fmla="*/ 106 h 110"/>
                  <a:gd name="T50" fmla="*/ 7 w 74"/>
                  <a:gd name="T51" fmla="*/ 106 h 110"/>
                  <a:gd name="T52" fmla="*/ 11 w 74"/>
                  <a:gd name="T53" fmla="*/ 103 h 110"/>
                  <a:gd name="T54" fmla="*/ 11 w 74"/>
                  <a:gd name="T55" fmla="*/ 92 h 110"/>
                  <a:gd name="T56" fmla="*/ 11 w 74"/>
                  <a:gd name="T57" fmla="*/ 18 h 110"/>
                  <a:gd name="T58" fmla="*/ 11 w 74"/>
                  <a:gd name="T59" fmla="*/ 11 h 110"/>
                  <a:gd name="T60" fmla="*/ 7 w 74"/>
                  <a:gd name="T61" fmla="*/ 7 h 110"/>
                  <a:gd name="T62" fmla="*/ 4 w 74"/>
                  <a:gd name="T63" fmla="*/ 7 h 110"/>
                  <a:gd name="T64" fmla="*/ 0 w 74"/>
                  <a:gd name="T65" fmla="*/ 7 h 110"/>
                  <a:gd name="T66" fmla="*/ 25 w 74"/>
                  <a:gd name="T67" fmla="*/ 0 h 11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4"/>
                  <a:gd name="T103" fmla="*/ 0 h 110"/>
                  <a:gd name="T104" fmla="*/ 74 w 74"/>
                  <a:gd name="T105" fmla="*/ 110 h 11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4" h="110">
                    <a:moveTo>
                      <a:pt x="25" y="0"/>
                    </a:moveTo>
                    <a:lnTo>
                      <a:pt x="25" y="53"/>
                    </a:lnTo>
                    <a:lnTo>
                      <a:pt x="32" y="43"/>
                    </a:lnTo>
                    <a:lnTo>
                      <a:pt x="39" y="39"/>
                    </a:lnTo>
                    <a:lnTo>
                      <a:pt x="43" y="39"/>
                    </a:lnTo>
                    <a:lnTo>
                      <a:pt x="46" y="36"/>
                    </a:lnTo>
                    <a:lnTo>
                      <a:pt x="53" y="39"/>
                    </a:lnTo>
                    <a:lnTo>
                      <a:pt x="57" y="39"/>
                    </a:lnTo>
                    <a:lnTo>
                      <a:pt x="60" y="46"/>
                    </a:lnTo>
                    <a:lnTo>
                      <a:pt x="64" y="50"/>
                    </a:lnTo>
                    <a:lnTo>
                      <a:pt x="67" y="57"/>
                    </a:lnTo>
                    <a:lnTo>
                      <a:pt x="67" y="68"/>
                    </a:lnTo>
                    <a:lnTo>
                      <a:pt x="67" y="92"/>
                    </a:lnTo>
                    <a:lnTo>
                      <a:pt x="67" y="99"/>
                    </a:lnTo>
                    <a:lnTo>
                      <a:pt x="67" y="103"/>
                    </a:lnTo>
                    <a:lnTo>
                      <a:pt x="71" y="106"/>
                    </a:lnTo>
                    <a:lnTo>
                      <a:pt x="74" y="106"/>
                    </a:lnTo>
                    <a:lnTo>
                      <a:pt x="74" y="110"/>
                    </a:lnTo>
                    <a:lnTo>
                      <a:pt x="43" y="110"/>
                    </a:lnTo>
                    <a:lnTo>
                      <a:pt x="43" y="106"/>
                    </a:lnTo>
                    <a:lnTo>
                      <a:pt x="46" y="106"/>
                    </a:lnTo>
                    <a:lnTo>
                      <a:pt x="50" y="106"/>
                    </a:lnTo>
                    <a:lnTo>
                      <a:pt x="53" y="103"/>
                    </a:lnTo>
                    <a:lnTo>
                      <a:pt x="53" y="99"/>
                    </a:lnTo>
                    <a:lnTo>
                      <a:pt x="53" y="96"/>
                    </a:lnTo>
                    <a:lnTo>
                      <a:pt x="53" y="92"/>
                    </a:lnTo>
                    <a:lnTo>
                      <a:pt x="53" y="68"/>
                    </a:lnTo>
                    <a:lnTo>
                      <a:pt x="53" y="61"/>
                    </a:lnTo>
                    <a:lnTo>
                      <a:pt x="53" y="53"/>
                    </a:lnTo>
                    <a:lnTo>
                      <a:pt x="50" y="50"/>
                    </a:lnTo>
                    <a:lnTo>
                      <a:pt x="46" y="46"/>
                    </a:lnTo>
                    <a:lnTo>
                      <a:pt x="43" y="46"/>
                    </a:lnTo>
                    <a:lnTo>
                      <a:pt x="39" y="46"/>
                    </a:lnTo>
                    <a:lnTo>
                      <a:pt x="35" y="50"/>
                    </a:lnTo>
                    <a:lnTo>
                      <a:pt x="28" y="53"/>
                    </a:lnTo>
                    <a:lnTo>
                      <a:pt x="25" y="57"/>
                    </a:lnTo>
                    <a:lnTo>
                      <a:pt x="25" y="92"/>
                    </a:lnTo>
                    <a:lnTo>
                      <a:pt x="25" y="99"/>
                    </a:lnTo>
                    <a:lnTo>
                      <a:pt x="25" y="103"/>
                    </a:lnTo>
                    <a:lnTo>
                      <a:pt x="28" y="106"/>
                    </a:lnTo>
                    <a:lnTo>
                      <a:pt x="32" y="106"/>
                    </a:lnTo>
                    <a:lnTo>
                      <a:pt x="32" y="110"/>
                    </a:lnTo>
                    <a:lnTo>
                      <a:pt x="0" y="110"/>
                    </a:lnTo>
                    <a:lnTo>
                      <a:pt x="0" y="106"/>
                    </a:lnTo>
                    <a:lnTo>
                      <a:pt x="4" y="106"/>
                    </a:lnTo>
                    <a:lnTo>
                      <a:pt x="7" y="106"/>
                    </a:lnTo>
                    <a:lnTo>
                      <a:pt x="11" y="103"/>
                    </a:lnTo>
                    <a:lnTo>
                      <a:pt x="11" y="99"/>
                    </a:lnTo>
                    <a:lnTo>
                      <a:pt x="11" y="92"/>
                    </a:lnTo>
                    <a:lnTo>
                      <a:pt x="11" y="29"/>
                    </a:lnTo>
                    <a:lnTo>
                      <a:pt x="11" y="18"/>
                    </a:lnTo>
                    <a:lnTo>
                      <a:pt x="11" y="15"/>
                    </a:lnTo>
                    <a:lnTo>
                      <a:pt x="11" y="11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4" y="11"/>
                    </a:lnTo>
                    <a:lnTo>
                      <a:pt x="0" y="7"/>
                    </a:lnTo>
                    <a:lnTo>
                      <a:pt x="21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31" name="Freeform 232"/>
              <p:cNvSpPr>
                <a:spLocks noEditPoints="1"/>
              </p:cNvSpPr>
              <p:nvPr/>
            </p:nvSpPr>
            <p:spPr bwMode="auto">
              <a:xfrm>
                <a:off x="3682" y="1396"/>
                <a:ext cx="32" cy="110"/>
              </a:xfrm>
              <a:custGeom>
                <a:avLst/>
                <a:gdLst>
                  <a:gd name="T0" fmla="*/ 14 w 32"/>
                  <a:gd name="T1" fmla="*/ 0 h 110"/>
                  <a:gd name="T2" fmla="*/ 18 w 32"/>
                  <a:gd name="T3" fmla="*/ 0 h 110"/>
                  <a:gd name="T4" fmla="*/ 21 w 32"/>
                  <a:gd name="T5" fmla="*/ 4 h 110"/>
                  <a:gd name="T6" fmla="*/ 21 w 32"/>
                  <a:gd name="T7" fmla="*/ 7 h 110"/>
                  <a:gd name="T8" fmla="*/ 21 w 32"/>
                  <a:gd name="T9" fmla="*/ 7 h 110"/>
                  <a:gd name="T10" fmla="*/ 21 w 32"/>
                  <a:gd name="T11" fmla="*/ 11 h 110"/>
                  <a:gd name="T12" fmla="*/ 21 w 32"/>
                  <a:gd name="T13" fmla="*/ 15 h 110"/>
                  <a:gd name="T14" fmla="*/ 18 w 32"/>
                  <a:gd name="T15" fmla="*/ 18 h 110"/>
                  <a:gd name="T16" fmla="*/ 14 w 32"/>
                  <a:gd name="T17" fmla="*/ 18 h 110"/>
                  <a:gd name="T18" fmla="*/ 11 w 32"/>
                  <a:gd name="T19" fmla="*/ 18 h 110"/>
                  <a:gd name="T20" fmla="*/ 7 w 32"/>
                  <a:gd name="T21" fmla="*/ 15 h 110"/>
                  <a:gd name="T22" fmla="*/ 7 w 32"/>
                  <a:gd name="T23" fmla="*/ 11 h 110"/>
                  <a:gd name="T24" fmla="*/ 4 w 32"/>
                  <a:gd name="T25" fmla="*/ 7 h 110"/>
                  <a:gd name="T26" fmla="*/ 7 w 32"/>
                  <a:gd name="T27" fmla="*/ 7 h 110"/>
                  <a:gd name="T28" fmla="*/ 7 w 32"/>
                  <a:gd name="T29" fmla="*/ 4 h 110"/>
                  <a:gd name="T30" fmla="*/ 11 w 32"/>
                  <a:gd name="T31" fmla="*/ 0 h 110"/>
                  <a:gd name="T32" fmla="*/ 14 w 32"/>
                  <a:gd name="T33" fmla="*/ 0 h 110"/>
                  <a:gd name="T34" fmla="*/ 21 w 32"/>
                  <a:gd name="T35" fmla="*/ 36 h 110"/>
                  <a:gd name="T36" fmla="*/ 21 w 32"/>
                  <a:gd name="T37" fmla="*/ 92 h 110"/>
                  <a:gd name="T38" fmla="*/ 21 w 32"/>
                  <a:gd name="T39" fmla="*/ 99 h 110"/>
                  <a:gd name="T40" fmla="*/ 21 w 32"/>
                  <a:gd name="T41" fmla="*/ 103 h 110"/>
                  <a:gd name="T42" fmla="*/ 25 w 32"/>
                  <a:gd name="T43" fmla="*/ 103 h 110"/>
                  <a:gd name="T44" fmla="*/ 25 w 32"/>
                  <a:gd name="T45" fmla="*/ 106 h 110"/>
                  <a:gd name="T46" fmla="*/ 28 w 32"/>
                  <a:gd name="T47" fmla="*/ 106 h 110"/>
                  <a:gd name="T48" fmla="*/ 32 w 32"/>
                  <a:gd name="T49" fmla="*/ 106 h 110"/>
                  <a:gd name="T50" fmla="*/ 32 w 32"/>
                  <a:gd name="T51" fmla="*/ 110 h 110"/>
                  <a:gd name="T52" fmla="*/ 0 w 32"/>
                  <a:gd name="T53" fmla="*/ 110 h 110"/>
                  <a:gd name="T54" fmla="*/ 0 w 32"/>
                  <a:gd name="T55" fmla="*/ 106 h 110"/>
                  <a:gd name="T56" fmla="*/ 4 w 32"/>
                  <a:gd name="T57" fmla="*/ 106 h 110"/>
                  <a:gd name="T58" fmla="*/ 4 w 32"/>
                  <a:gd name="T59" fmla="*/ 106 h 110"/>
                  <a:gd name="T60" fmla="*/ 7 w 32"/>
                  <a:gd name="T61" fmla="*/ 103 h 110"/>
                  <a:gd name="T62" fmla="*/ 7 w 32"/>
                  <a:gd name="T63" fmla="*/ 103 h 110"/>
                  <a:gd name="T64" fmla="*/ 7 w 32"/>
                  <a:gd name="T65" fmla="*/ 99 h 110"/>
                  <a:gd name="T66" fmla="*/ 7 w 32"/>
                  <a:gd name="T67" fmla="*/ 92 h 110"/>
                  <a:gd name="T68" fmla="*/ 7 w 32"/>
                  <a:gd name="T69" fmla="*/ 68 h 110"/>
                  <a:gd name="T70" fmla="*/ 7 w 32"/>
                  <a:gd name="T71" fmla="*/ 57 h 110"/>
                  <a:gd name="T72" fmla="*/ 7 w 32"/>
                  <a:gd name="T73" fmla="*/ 50 h 110"/>
                  <a:gd name="T74" fmla="*/ 7 w 32"/>
                  <a:gd name="T75" fmla="*/ 50 h 110"/>
                  <a:gd name="T76" fmla="*/ 7 w 32"/>
                  <a:gd name="T77" fmla="*/ 46 h 110"/>
                  <a:gd name="T78" fmla="*/ 7 w 32"/>
                  <a:gd name="T79" fmla="*/ 46 h 110"/>
                  <a:gd name="T80" fmla="*/ 4 w 32"/>
                  <a:gd name="T81" fmla="*/ 46 h 110"/>
                  <a:gd name="T82" fmla="*/ 4 w 32"/>
                  <a:gd name="T83" fmla="*/ 46 h 110"/>
                  <a:gd name="T84" fmla="*/ 0 w 32"/>
                  <a:gd name="T85" fmla="*/ 46 h 110"/>
                  <a:gd name="T86" fmla="*/ 0 w 32"/>
                  <a:gd name="T87" fmla="*/ 46 h 110"/>
                  <a:gd name="T88" fmla="*/ 18 w 32"/>
                  <a:gd name="T89" fmla="*/ 36 h 110"/>
                  <a:gd name="T90" fmla="*/ 21 w 32"/>
                  <a:gd name="T91" fmla="*/ 36 h 11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2"/>
                  <a:gd name="T139" fmla="*/ 0 h 110"/>
                  <a:gd name="T140" fmla="*/ 32 w 32"/>
                  <a:gd name="T141" fmla="*/ 110 h 11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2" h="110">
                    <a:moveTo>
                      <a:pt x="14" y="0"/>
                    </a:moveTo>
                    <a:lnTo>
                      <a:pt x="18" y="0"/>
                    </a:lnTo>
                    <a:lnTo>
                      <a:pt x="21" y="4"/>
                    </a:lnTo>
                    <a:lnTo>
                      <a:pt x="21" y="7"/>
                    </a:lnTo>
                    <a:lnTo>
                      <a:pt x="21" y="11"/>
                    </a:lnTo>
                    <a:lnTo>
                      <a:pt x="21" y="15"/>
                    </a:lnTo>
                    <a:lnTo>
                      <a:pt x="18" y="18"/>
                    </a:lnTo>
                    <a:lnTo>
                      <a:pt x="14" y="18"/>
                    </a:lnTo>
                    <a:lnTo>
                      <a:pt x="11" y="18"/>
                    </a:lnTo>
                    <a:lnTo>
                      <a:pt x="7" y="15"/>
                    </a:lnTo>
                    <a:lnTo>
                      <a:pt x="7" y="11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11" y="0"/>
                    </a:lnTo>
                    <a:lnTo>
                      <a:pt x="14" y="0"/>
                    </a:lnTo>
                    <a:close/>
                    <a:moveTo>
                      <a:pt x="21" y="36"/>
                    </a:moveTo>
                    <a:lnTo>
                      <a:pt x="21" y="92"/>
                    </a:lnTo>
                    <a:lnTo>
                      <a:pt x="21" y="99"/>
                    </a:lnTo>
                    <a:lnTo>
                      <a:pt x="21" y="103"/>
                    </a:lnTo>
                    <a:lnTo>
                      <a:pt x="25" y="103"/>
                    </a:lnTo>
                    <a:lnTo>
                      <a:pt x="25" y="106"/>
                    </a:lnTo>
                    <a:lnTo>
                      <a:pt x="28" y="106"/>
                    </a:lnTo>
                    <a:lnTo>
                      <a:pt x="32" y="106"/>
                    </a:lnTo>
                    <a:lnTo>
                      <a:pt x="32" y="110"/>
                    </a:lnTo>
                    <a:lnTo>
                      <a:pt x="0" y="110"/>
                    </a:lnTo>
                    <a:lnTo>
                      <a:pt x="0" y="106"/>
                    </a:lnTo>
                    <a:lnTo>
                      <a:pt x="4" y="106"/>
                    </a:lnTo>
                    <a:lnTo>
                      <a:pt x="7" y="103"/>
                    </a:lnTo>
                    <a:lnTo>
                      <a:pt x="7" y="99"/>
                    </a:lnTo>
                    <a:lnTo>
                      <a:pt x="7" y="92"/>
                    </a:lnTo>
                    <a:lnTo>
                      <a:pt x="7" y="68"/>
                    </a:lnTo>
                    <a:lnTo>
                      <a:pt x="7" y="57"/>
                    </a:lnTo>
                    <a:lnTo>
                      <a:pt x="7" y="50"/>
                    </a:lnTo>
                    <a:lnTo>
                      <a:pt x="7" y="46"/>
                    </a:lnTo>
                    <a:lnTo>
                      <a:pt x="4" y="46"/>
                    </a:lnTo>
                    <a:lnTo>
                      <a:pt x="0" y="46"/>
                    </a:lnTo>
                    <a:lnTo>
                      <a:pt x="18" y="36"/>
                    </a:lnTo>
                    <a:lnTo>
                      <a:pt x="21" y="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32" name="Freeform 233"/>
              <p:cNvSpPr>
                <a:spLocks/>
              </p:cNvSpPr>
              <p:nvPr/>
            </p:nvSpPr>
            <p:spPr bwMode="auto">
              <a:xfrm>
                <a:off x="3721" y="1432"/>
                <a:ext cx="74" cy="74"/>
              </a:xfrm>
              <a:custGeom>
                <a:avLst/>
                <a:gdLst>
                  <a:gd name="T0" fmla="*/ 21 w 74"/>
                  <a:gd name="T1" fmla="*/ 17 h 74"/>
                  <a:gd name="T2" fmla="*/ 28 w 74"/>
                  <a:gd name="T3" fmla="*/ 7 h 74"/>
                  <a:gd name="T4" fmla="*/ 39 w 74"/>
                  <a:gd name="T5" fmla="*/ 3 h 74"/>
                  <a:gd name="T6" fmla="*/ 46 w 74"/>
                  <a:gd name="T7" fmla="*/ 0 h 74"/>
                  <a:gd name="T8" fmla="*/ 49 w 74"/>
                  <a:gd name="T9" fmla="*/ 3 h 74"/>
                  <a:gd name="T10" fmla="*/ 53 w 74"/>
                  <a:gd name="T11" fmla="*/ 3 h 74"/>
                  <a:gd name="T12" fmla="*/ 60 w 74"/>
                  <a:gd name="T13" fmla="*/ 7 h 74"/>
                  <a:gd name="T14" fmla="*/ 60 w 74"/>
                  <a:gd name="T15" fmla="*/ 14 h 74"/>
                  <a:gd name="T16" fmla="*/ 64 w 74"/>
                  <a:gd name="T17" fmla="*/ 17 h 74"/>
                  <a:gd name="T18" fmla="*/ 64 w 74"/>
                  <a:gd name="T19" fmla="*/ 28 h 74"/>
                  <a:gd name="T20" fmla="*/ 64 w 74"/>
                  <a:gd name="T21" fmla="*/ 56 h 74"/>
                  <a:gd name="T22" fmla="*/ 64 w 74"/>
                  <a:gd name="T23" fmla="*/ 63 h 74"/>
                  <a:gd name="T24" fmla="*/ 64 w 74"/>
                  <a:gd name="T25" fmla="*/ 67 h 74"/>
                  <a:gd name="T26" fmla="*/ 64 w 74"/>
                  <a:gd name="T27" fmla="*/ 67 h 74"/>
                  <a:gd name="T28" fmla="*/ 67 w 74"/>
                  <a:gd name="T29" fmla="*/ 70 h 74"/>
                  <a:gd name="T30" fmla="*/ 67 w 74"/>
                  <a:gd name="T31" fmla="*/ 70 h 74"/>
                  <a:gd name="T32" fmla="*/ 74 w 74"/>
                  <a:gd name="T33" fmla="*/ 70 h 74"/>
                  <a:gd name="T34" fmla="*/ 74 w 74"/>
                  <a:gd name="T35" fmla="*/ 74 h 74"/>
                  <a:gd name="T36" fmla="*/ 39 w 74"/>
                  <a:gd name="T37" fmla="*/ 74 h 74"/>
                  <a:gd name="T38" fmla="*/ 39 w 74"/>
                  <a:gd name="T39" fmla="*/ 70 h 74"/>
                  <a:gd name="T40" fmla="*/ 42 w 74"/>
                  <a:gd name="T41" fmla="*/ 70 h 74"/>
                  <a:gd name="T42" fmla="*/ 46 w 74"/>
                  <a:gd name="T43" fmla="*/ 70 h 74"/>
                  <a:gd name="T44" fmla="*/ 46 w 74"/>
                  <a:gd name="T45" fmla="*/ 70 h 74"/>
                  <a:gd name="T46" fmla="*/ 49 w 74"/>
                  <a:gd name="T47" fmla="*/ 67 h 74"/>
                  <a:gd name="T48" fmla="*/ 49 w 74"/>
                  <a:gd name="T49" fmla="*/ 63 h 74"/>
                  <a:gd name="T50" fmla="*/ 49 w 74"/>
                  <a:gd name="T51" fmla="*/ 63 h 74"/>
                  <a:gd name="T52" fmla="*/ 49 w 74"/>
                  <a:gd name="T53" fmla="*/ 56 h 74"/>
                  <a:gd name="T54" fmla="*/ 49 w 74"/>
                  <a:gd name="T55" fmla="*/ 28 h 74"/>
                  <a:gd name="T56" fmla="*/ 49 w 74"/>
                  <a:gd name="T57" fmla="*/ 21 h 74"/>
                  <a:gd name="T58" fmla="*/ 46 w 74"/>
                  <a:gd name="T59" fmla="*/ 14 h 74"/>
                  <a:gd name="T60" fmla="*/ 46 w 74"/>
                  <a:gd name="T61" fmla="*/ 14 h 74"/>
                  <a:gd name="T62" fmla="*/ 39 w 74"/>
                  <a:gd name="T63" fmla="*/ 10 h 74"/>
                  <a:gd name="T64" fmla="*/ 32 w 74"/>
                  <a:gd name="T65" fmla="*/ 14 h 74"/>
                  <a:gd name="T66" fmla="*/ 21 w 74"/>
                  <a:gd name="T67" fmla="*/ 21 h 74"/>
                  <a:gd name="T68" fmla="*/ 21 w 74"/>
                  <a:gd name="T69" fmla="*/ 56 h 74"/>
                  <a:gd name="T70" fmla="*/ 21 w 74"/>
                  <a:gd name="T71" fmla="*/ 63 h 74"/>
                  <a:gd name="T72" fmla="*/ 21 w 74"/>
                  <a:gd name="T73" fmla="*/ 67 h 74"/>
                  <a:gd name="T74" fmla="*/ 21 w 74"/>
                  <a:gd name="T75" fmla="*/ 67 h 74"/>
                  <a:gd name="T76" fmla="*/ 25 w 74"/>
                  <a:gd name="T77" fmla="*/ 70 h 74"/>
                  <a:gd name="T78" fmla="*/ 28 w 74"/>
                  <a:gd name="T79" fmla="*/ 70 h 74"/>
                  <a:gd name="T80" fmla="*/ 32 w 74"/>
                  <a:gd name="T81" fmla="*/ 70 h 74"/>
                  <a:gd name="T82" fmla="*/ 32 w 74"/>
                  <a:gd name="T83" fmla="*/ 74 h 74"/>
                  <a:gd name="T84" fmla="*/ 0 w 74"/>
                  <a:gd name="T85" fmla="*/ 74 h 74"/>
                  <a:gd name="T86" fmla="*/ 0 w 74"/>
                  <a:gd name="T87" fmla="*/ 70 h 74"/>
                  <a:gd name="T88" fmla="*/ 0 w 74"/>
                  <a:gd name="T89" fmla="*/ 70 h 74"/>
                  <a:gd name="T90" fmla="*/ 3 w 74"/>
                  <a:gd name="T91" fmla="*/ 70 h 74"/>
                  <a:gd name="T92" fmla="*/ 7 w 74"/>
                  <a:gd name="T93" fmla="*/ 67 h 74"/>
                  <a:gd name="T94" fmla="*/ 7 w 74"/>
                  <a:gd name="T95" fmla="*/ 63 h 74"/>
                  <a:gd name="T96" fmla="*/ 7 w 74"/>
                  <a:gd name="T97" fmla="*/ 56 h 74"/>
                  <a:gd name="T98" fmla="*/ 7 w 74"/>
                  <a:gd name="T99" fmla="*/ 32 h 74"/>
                  <a:gd name="T100" fmla="*/ 7 w 74"/>
                  <a:gd name="T101" fmla="*/ 21 h 74"/>
                  <a:gd name="T102" fmla="*/ 7 w 74"/>
                  <a:gd name="T103" fmla="*/ 14 h 74"/>
                  <a:gd name="T104" fmla="*/ 7 w 74"/>
                  <a:gd name="T105" fmla="*/ 14 h 74"/>
                  <a:gd name="T106" fmla="*/ 7 w 74"/>
                  <a:gd name="T107" fmla="*/ 10 h 74"/>
                  <a:gd name="T108" fmla="*/ 3 w 74"/>
                  <a:gd name="T109" fmla="*/ 10 h 74"/>
                  <a:gd name="T110" fmla="*/ 3 w 74"/>
                  <a:gd name="T111" fmla="*/ 10 h 74"/>
                  <a:gd name="T112" fmla="*/ 3 w 74"/>
                  <a:gd name="T113" fmla="*/ 10 h 74"/>
                  <a:gd name="T114" fmla="*/ 0 w 74"/>
                  <a:gd name="T115" fmla="*/ 10 h 74"/>
                  <a:gd name="T116" fmla="*/ 0 w 74"/>
                  <a:gd name="T117" fmla="*/ 10 h 74"/>
                  <a:gd name="T118" fmla="*/ 18 w 74"/>
                  <a:gd name="T119" fmla="*/ 0 h 74"/>
                  <a:gd name="T120" fmla="*/ 21 w 74"/>
                  <a:gd name="T121" fmla="*/ 0 h 74"/>
                  <a:gd name="T122" fmla="*/ 21 w 74"/>
                  <a:gd name="T123" fmla="*/ 17 h 7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4"/>
                  <a:gd name="T187" fmla="*/ 0 h 74"/>
                  <a:gd name="T188" fmla="*/ 74 w 74"/>
                  <a:gd name="T189" fmla="*/ 74 h 7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4" h="74">
                    <a:moveTo>
                      <a:pt x="21" y="17"/>
                    </a:moveTo>
                    <a:lnTo>
                      <a:pt x="28" y="7"/>
                    </a:lnTo>
                    <a:lnTo>
                      <a:pt x="39" y="3"/>
                    </a:lnTo>
                    <a:lnTo>
                      <a:pt x="46" y="0"/>
                    </a:lnTo>
                    <a:lnTo>
                      <a:pt x="49" y="3"/>
                    </a:lnTo>
                    <a:lnTo>
                      <a:pt x="53" y="3"/>
                    </a:lnTo>
                    <a:lnTo>
                      <a:pt x="60" y="7"/>
                    </a:lnTo>
                    <a:lnTo>
                      <a:pt x="60" y="14"/>
                    </a:lnTo>
                    <a:lnTo>
                      <a:pt x="64" y="17"/>
                    </a:lnTo>
                    <a:lnTo>
                      <a:pt x="64" y="28"/>
                    </a:lnTo>
                    <a:lnTo>
                      <a:pt x="64" y="56"/>
                    </a:lnTo>
                    <a:lnTo>
                      <a:pt x="64" y="63"/>
                    </a:lnTo>
                    <a:lnTo>
                      <a:pt x="64" y="67"/>
                    </a:lnTo>
                    <a:lnTo>
                      <a:pt x="67" y="70"/>
                    </a:lnTo>
                    <a:lnTo>
                      <a:pt x="74" y="70"/>
                    </a:lnTo>
                    <a:lnTo>
                      <a:pt x="74" y="74"/>
                    </a:lnTo>
                    <a:lnTo>
                      <a:pt x="39" y="74"/>
                    </a:lnTo>
                    <a:lnTo>
                      <a:pt x="39" y="70"/>
                    </a:lnTo>
                    <a:lnTo>
                      <a:pt x="42" y="70"/>
                    </a:lnTo>
                    <a:lnTo>
                      <a:pt x="46" y="70"/>
                    </a:lnTo>
                    <a:lnTo>
                      <a:pt x="49" y="67"/>
                    </a:lnTo>
                    <a:lnTo>
                      <a:pt x="49" y="63"/>
                    </a:lnTo>
                    <a:lnTo>
                      <a:pt x="49" y="56"/>
                    </a:lnTo>
                    <a:lnTo>
                      <a:pt x="49" y="28"/>
                    </a:lnTo>
                    <a:lnTo>
                      <a:pt x="49" y="21"/>
                    </a:lnTo>
                    <a:lnTo>
                      <a:pt x="46" y="14"/>
                    </a:lnTo>
                    <a:lnTo>
                      <a:pt x="39" y="10"/>
                    </a:lnTo>
                    <a:lnTo>
                      <a:pt x="32" y="14"/>
                    </a:lnTo>
                    <a:lnTo>
                      <a:pt x="21" y="21"/>
                    </a:lnTo>
                    <a:lnTo>
                      <a:pt x="21" y="56"/>
                    </a:lnTo>
                    <a:lnTo>
                      <a:pt x="21" y="63"/>
                    </a:lnTo>
                    <a:lnTo>
                      <a:pt x="21" y="67"/>
                    </a:lnTo>
                    <a:lnTo>
                      <a:pt x="25" y="70"/>
                    </a:lnTo>
                    <a:lnTo>
                      <a:pt x="28" y="70"/>
                    </a:lnTo>
                    <a:lnTo>
                      <a:pt x="32" y="70"/>
                    </a:lnTo>
                    <a:lnTo>
                      <a:pt x="32" y="74"/>
                    </a:lnTo>
                    <a:lnTo>
                      <a:pt x="0" y="74"/>
                    </a:lnTo>
                    <a:lnTo>
                      <a:pt x="0" y="70"/>
                    </a:lnTo>
                    <a:lnTo>
                      <a:pt x="3" y="70"/>
                    </a:lnTo>
                    <a:lnTo>
                      <a:pt x="7" y="67"/>
                    </a:lnTo>
                    <a:lnTo>
                      <a:pt x="7" y="63"/>
                    </a:lnTo>
                    <a:lnTo>
                      <a:pt x="7" y="56"/>
                    </a:lnTo>
                    <a:lnTo>
                      <a:pt x="7" y="32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10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33" name="Freeform 234"/>
              <p:cNvSpPr>
                <a:spLocks noEditPoints="1"/>
              </p:cNvSpPr>
              <p:nvPr/>
            </p:nvSpPr>
            <p:spPr bwMode="auto">
              <a:xfrm>
                <a:off x="3799" y="1432"/>
                <a:ext cx="60" cy="74"/>
              </a:xfrm>
              <a:custGeom>
                <a:avLst/>
                <a:gdLst>
                  <a:gd name="T0" fmla="*/ 14 w 60"/>
                  <a:gd name="T1" fmla="*/ 28 h 74"/>
                  <a:gd name="T2" fmla="*/ 14 w 60"/>
                  <a:gd name="T3" fmla="*/ 42 h 74"/>
                  <a:gd name="T4" fmla="*/ 21 w 60"/>
                  <a:gd name="T5" fmla="*/ 53 h 74"/>
                  <a:gd name="T6" fmla="*/ 28 w 60"/>
                  <a:gd name="T7" fmla="*/ 60 h 74"/>
                  <a:gd name="T8" fmla="*/ 39 w 60"/>
                  <a:gd name="T9" fmla="*/ 60 h 74"/>
                  <a:gd name="T10" fmla="*/ 42 w 60"/>
                  <a:gd name="T11" fmla="*/ 60 h 74"/>
                  <a:gd name="T12" fmla="*/ 49 w 60"/>
                  <a:gd name="T13" fmla="*/ 56 h 74"/>
                  <a:gd name="T14" fmla="*/ 53 w 60"/>
                  <a:gd name="T15" fmla="*/ 53 h 74"/>
                  <a:gd name="T16" fmla="*/ 56 w 60"/>
                  <a:gd name="T17" fmla="*/ 46 h 74"/>
                  <a:gd name="T18" fmla="*/ 60 w 60"/>
                  <a:gd name="T19" fmla="*/ 46 h 74"/>
                  <a:gd name="T20" fmla="*/ 56 w 60"/>
                  <a:gd name="T21" fmla="*/ 56 h 74"/>
                  <a:gd name="T22" fmla="*/ 49 w 60"/>
                  <a:gd name="T23" fmla="*/ 67 h 74"/>
                  <a:gd name="T24" fmla="*/ 42 w 60"/>
                  <a:gd name="T25" fmla="*/ 70 h 74"/>
                  <a:gd name="T26" fmla="*/ 31 w 60"/>
                  <a:gd name="T27" fmla="*/ 74 h 74"/>
                  <a:gd name="T28" fmla="*/ 21 w 60"/>
                  <a:gd name="T29" fmla="*/ 70 h 74"/>
                  <a:gd name="T30" fmla="*/ 10 w 60"/>
                  <a:gd name="T31" fmla="*/ 63 h 74"/>
                  <a:gd name="T32" fmla="*/ 7 w 60"/>
                  <a:gd name="T33" fmla="*/ 56 h 74"/>
                  <a:gd name="T34" fmla="*/ 3 w 60"/>
                  <a:gd name="T35" fmla="*/ 49 h 74"/>
                  <a:gd name="T36" fmla="*/ 0 w 60"/>
                  <a:gd name="T37" fmla="*/ 39 h 74"/>
                  <a:gd name="T38" fmla="*/ 3 w 60"/>
                  <a:gd name="T39" fmla="*/ 28 h 74"/>
                  <a:gd name="T40" fmla="*/ 7 w 60"/>
                  <a:gd name="T41" fmla="*/ 17 h 74"/>
                  <a:gd name="T42" fmla="*/ 10 w 60"/>
                  <a:gd name="T43" fmla="*/ 10 h 74"/>
                  <a:gd name="T44" fmla="*/ 17 w 60"/>
                  <a:gd name="T45" fmla="*/ 7 h 74"/>
                  <a:gd name="T46" fmla="*/ 24 w 60"/>
                  <a:gd name="T47" fmla="*/ 3 h 74"/>
                  <a:gd name="T48" fmla="*/ 31 w 60"/>
                  <a:gd name="T49" fmla="*/ 0 h 74"/>
                  <a:gd name="T50" fmla="*/ 42 w 60"/>
                  <a:gd name="T51" fmla="*/ 3 h 74"/>
                  <a:gd name="T52" fmla="*/ 53 w 60"/>
                  <a:gd name="T53" fmla="*/ 10 h 74"/>
                  <a:gd name="T54" fmla="*/ 56 w 60"/>
                  <a:gd name="T55" fmla="*/ 17 h 74"/>
                  <a:gd name="T56" fmla="*/ 60 w 60"/>
                  <a:gd name="T57" fmla="*/ 28 h 74"/>
                  <a:gd name="T58" fmla="*/ 14 w 60"/>
                  <a:gd name="T59" fmla="*/ 28 h 74"/>
                  <a:gd name="T60" fmla="*/ 14 w 60"/>
                  <a:gd name="T61" fmla="*/ 25 h 74"/>
                  <a:gd name="T62" fmla="*/ 42 w 60"/>
                  <a:gd name="T63" fmla="*/ 25 h 74"/>
                  <a:gd name="T64" fmla="*/ 42 w 60"/>
                  <a:gd name="T65" fmla="*/ 17 h 74"/>
                  <a:gd name="T66" fmla="*/ 42 w 60"/>
                  <a:gd name="T67" fmla="*/ 14 h 74"/>
                  <a:gd name="T68" fmla="*/ 39 w 60"/>
                  <a:gd name="T69" fmla="*/ 10 h 74"/>
                  <a:gd name="T70" fmla="*/ 35 w 60"/>
                  <a:gd name="T71" fmla="*/ 10 h 74"/>
                  <a:gd name="T72" fmla="*/ 31 w 60"/>
                  <a:gd name="T73" fmla="*/ 7 h 74"/>
                  <a:gd name="T74" fmla="*/ 28 w 60"/>
                  <a:gd name="T75" fmla="*/ 7 h 74"/>
                  <a:gd name="T76" fmla="*/ 24 w 60"/>
                  <a:gd name="T77" fmla="*/ 7 h 74"/>
                  <a:gd name="T78" fmla="*/ 17 w 60"/>
                  <a:gd name="T79" fmla="*/ 10 h 74"/>
                  <a:gd name="T80" fmla="*/ 14 w 60"/>
                  <a:gd name="T81" fmla="*/ 17 h 74"/>
                  <a:gd name="T82" fmla="*/ 14 w 60"/>
                  <a:gd name="T83" fmla="*/ 25 h 7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0"/>
                  <a:gd name="T127" fmla="*/ 0 h 74"/>
                  <a:gd name="T128" fmla="*/ 60 w 60"/>
                  <a:gd name="T129" fmla="*/ 74 h 7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0" h="74">
                    <a:moveTo>
                      <a:pt x="14" y="28"/>
                    </a:moveTo>
                    <a:lnTo>
                      <a:pt x="14" y="42"/>
                    </a:lnTo>
                    <a:lnTo>
                      <a:pt x="21" y="53"/>
                    </a:lnTo>
                    <a:lnTo>
                      <a:pt x="28" y="60"/>
                    </a:lnTo>
                    <a:lnTo>
                      <a:pt x="39" y="60"/>
                    </a:lnTo>
                    <a:lnTo>
                      <a:pt x="42" y="60"/>
                    </a:lnTo>
                    <a:lnTo>
                      <a:pt x="49" y="56"/>
                    </a:lnTo>
                    <a:lnTo>
                      <a:pt x="53" y="53"/>
                    </a:lnTo>
                    <a:lnTo>
                      <a:pt x="56" y="46"/>
                    </a:lnTo>
                    <a:lnTo>
                      <a:pt x="60" y="46"/>
                    </a:lnTo>
                    <a:lnTo>
                      <a:pt x="56" y="56"/>
                    </a:lnTo>
                    <a:lnTo>
                      <a:pt x="49" y="67"/>
                    </a:lnTo>
                    <a:lnTo>
                      <a:pt x="42" y="70"/>
                    </a:lnTo>
                    <a:lnTo>
                      <a:pt x="31" y="74"/>
                    </a:lnTo>
                    <a:lnTo>
                      <a:pt x="21" y="70"/>
                    </a:lnTo>
                    <a:lnTo>
                      <a:pt x="10" y="63"/>
                    </a:lnTo>
                    <a:lnTo>
                      <a:pt x="7" y="56"/>
                    </a:lnTo>
                    <a:lnTo>
                      <a:pt x="3" y="49"/>
                    </a:lnTo>
                    <a:lnTo>
                      <a:pt x="0" y="39"/>
                    </a:lnTo>
                    <a:lnTo>
                      <a:pt x="3" y="28"/>
                    </a:lnTo>
                    <a:lnTo>
                      <a:pt x="7" y="17"/>
                    </a:lnTo>
                    <a:lnTo>
                      <a:pt x="10" y="10"/>
                    </a:lnTo>
                    <a:lnTo>
                      <a:pt x="17" y="7"/>
                    </a:lnTo>
                    <a:lnTo>
                      <a:pt x="24" y="3"/>
                    </a:lnTo>
                    <a:lnTo>
                      <a:pt x="31" y="0"/>
                    </a:lnTo>
                    <a:lnTo>
                      <a:pt x="42" y="3"/>
                    </a:lnTo>
                    <a:lnTo>
                      <a:pt x="53" y="10"/>
                    </a:lnTo>
                    <a:lnTo>
                      <a:pt x="56" y="17"/>
                    </a:lnTo>
                    <a:lnTo>
                      <a:pt x="60" y="28"/>
                    </a:lnTo>
                    <a:lnTo>
                      <a:pt x="14" y="28"/>
                    </a:lnTo>
                    <a:close/>
                    <a:moveTo>
                      <a:pt x="14" y="25"/>
                    </a:moveTo>
                    <a:lnTo>
                      <a:pt x="42" y="25"/>
                    </a:lnTo>
                    <a:lnTo>
                      <a:pt x="42" y="17"/>
                    </a:lnTo>
                    <a:lnTo>
                      <a:pt x="42" y="14"/>
                    </a:lnTo>
                    <a:lnTo>
                      <a:pt x="39" y="10"/>
                    </a:lnTo>
                    <a:lnTo>
                      <a:pt x="35" y="10"/>
                    </a:lnTo>
                    <a:lnTo>
                      <a:pt x="31" y="7"/>
                    </a:lnTo>
                    <a:lnTo>
                      <a:pt x="28" y="7"/>
                    </a:lnTo>
                    <a:lnTo>
                      <a:pt x="24" y="7"/>
                    </a:lnTo>
                    <a:lnTo>
                      <a:pt x="17" y="10"/>
                    </a:lnTo>
                    <a:lnTo>
                      <a:pt x="14" y="17"/>
                    </a:lnTo>
                    <a:lnTo>
                      <a:pt x="14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34" name="Freeform 235"/>
              <p:cNvSpPr>
                <a:spLocks/>
              </p:cNvSpPr>
              <p:nvPr/>
            </p:nvSpPr>
            <p:spPr bwMode="auto">
              <a:xfrm>
                <a:off x="3873" y="1432"/>
                <a:ext cx="46" cy="74"/>
              </a:xfrm>
              <a:custGeom>
                <a:avLst/>
                <a:gdLst>
                  <a:gd name="T0" fmla="*/ 42 w 46"/>
                  <a:gd name="T1" fmla="*/ 0 h 74"/>
                  <a:gd name="T2" fmla="*/ 42 w 46"/>
                  <a:gd name="T3" fmla="*/ 25 h 74"/>
                  <a:gd name="T4" fmla="*/ 39 w 46"/>
                  <a:gd name="T5" fmla="*/ 25 h 74"/>
                  <a:gd name="T6" fmla="*/ 35 w 46"/>
                  <a:gd name="T7" fmla="*/ 17 h 74"/>
                  <a:gd name="T8" fmla="*/ 32 w 46"/>
                  <a:gd name="T9" fmla="*/ 10 h 74"/>
                  <a:gd name="T10" fmla="*/ 28 w 46"/>
                  <a:gd name="T11" fmla="*/ 7 h 74"/>
                  <a:gd name="T12" fmla="*/ 21 w 46"/>
                  <a:gd name="T13" fmla="*/ 7 h 74"/>
                  <a:gd name="T14" fmla="*/ 18 w 46"/>
                  <a:gd name="T15" fmla="*/ 7 h 74"/>
                  <a:gd name="T16" fmla="*/ 14 w 46"/>
                  <a:gd name="T17" fmla="*/ 10 h 74"/>
                  <a:gd name="T18" fmla="*/ 10 w 46"/>
                  <a:gd name="T19" fmla="*/ 10 h 74"/>
                  <a:gd name="T20" fmla="*/ 10 w 46"/>
                  <a:gd name="T21" fmla="*/ 14 h 74"/>
                  <a:gd name="T22" fmla="*/ 10 w 46"/>
                  <a:gd name="T23" fmla="*/ 17 h 74"/>
                  <a:gd name="T24" fmla="*/ 10 w 46"/>
                  <a:gd name="T25" fmla="*/ 21 h 74"/>
                  <a:gd name="T26" fmla="*/ 14 w 46"/>
                  <a:gd name="T27" fmla="*/ 25 h 74"/>
                  <a:gd name="T28" fmla="*/ 21 w 46"/>
                  <a:gd name="T29" fmla="*/ 28 h 74"/>
                  <a:gd name="T30" fmla="*/ 32 w 46"/>
                  <a:gd name="T31" fmla="*/ 35 h 74"/>
                  <a:gd name="T32" fmla="*/ 39 w 46"/>
                  <a:gd name="T33" fmla="*/ 39 h 74"/>
                  <a:gd name="T34" fmla="*/ 46 w 46"/>
                  <a:gd name="T35" fmla="*/ 46 h 74"/>
                  <a:gd name="T36" fmla="*/ 46 w 46"/>
                  <a:gd name="T37" fmla="*/ 53 h 74"/>
                  <a:gd name="T38" fmla="*/ 46 w 46"/>
                  <a:gd name="T39" fmla="*/ 63 h 74"/>
                  <a:gd name="T40" fmla="*/ 39 w 46"/>
                  <a:gd name="T41" fmla="*/ 67 h 74"/>
                  <a:gd name="T42" fmla="*/ 32 w 46"/>
                  <a:gd name="T43" fmla="*/ 74 h 74"/>
                  <a:gd name="T44" fmla="*/ 25 w 46"/>
                  <a:gd name="T45" fmla="*/ 74 h 74"/>
                  <a:gd name="T46" fmla="*/ 18 w 46"/>
                  <a:gd name="T47" fmla="*/ 74 h 74"/>
                  <a:gd name="T48" fmla="*/ 7 w 46"/>
                  <a:gd name="T49" fmla="*/ 70 h 74"/>
                  <a:gd name="T50" fmla="*/ 7 w 46"/>
                  <a:gd name="T51" fmla="*/ 70 h 74"/>
                  <a:gd name="T52" fmla="*/ 3 w 46"/>
                  <a:gd name="T53" fmla="*/ 70 h 74"/>
                  <a:gd name="T54" fmla="*/ 3 w 46"/>
                  <a:gd name="T55" fmla="*/ 70 h 74"/>
                  <a:gd name="T56" fmla="*/ 0 w 46"/>
                  <a:gd name="T57" fmla="*/ 74 h 74"/>
                  <a:gd name="T58" fmla="*/ 0 w 46"/>
                  <a:gd name="T59" fmla="*/ 74 h 74"/>
                  <a:gd name="T60" fmla="*/ 0 w 46"/>
                  <a:gd name="T61" fmla="*/ 49 h 74"/>
                  <a:gd name="T62" fmla="*/ 0 w 46"/>
                  <a:gd name="T63" fmla="*/ 49 h 74"/>
                  <a:gd name="T64" fmla="*/ 3 w 46"/>
                  <a:gd name="T65" fmla="*/ 60 h 74"/>
                  <a:gd name="T66" fmla="*/ 10 w 46"/>
                  <a:gd name="T67" fmla="*/ 63 h 74"/>
                  <a:gd name="T68" fmla="*/ 18 w 46"/>
                  <a:gd name="T69" fmla="*/ 67 h 74"/>
                  <a:gd name="T70" fmla="*/ 25 w 46"/>
                  <a:gd name="T71" fmla="*/ 70 h 74"/>
                  <a:gd name="T72" fmla="*/ 28 w 46"/>
                  <a:gd name="T73" fmla="*/ 67 h 74"/>
                  <a:gd name="T74" fmla="*/ 32 w 46"/>
                  <a:gd name="T75" fmla="*/ 67 h 74"/>
                  <a:gd name="T76" fmla="*/ 35 w 46"/>
                  <a:gd name="T77" fmla="*/ 63 h 74"/>
                  <a:gd name="T78" fmla="*/ 35 w 46"/>
                  <a:gd name="T79" fmla="*/ 60 h 74"/>
                  <a:gd name="T80" fmla="*/ 35 w 46"/>
                  <a:gd name="T81" fmla="*/ 53 h 74"/>
                  <a:gd name="T82" fmla="*/ 32 w 46"/>
                  <a:gd name="T83" fmla="*/ 49 h 74"/>
                  <a:gd name="T84" fmla="*/ 28 w 46"/>
                  <a:gd name="T85" fmla="*/ 46 h 74"/>
                  <a:gd name="T86" fmla="*/ 18 w 46"/>
                  <a:gd name="T87" fmla="*/ 42 h 74"/>
                  <a:gd name="T88" fmla="*/ 7 w 46"/>
                  <a:gd name="T89" fmla="*/ 35 h 74"/>
                  <a:gd name="T90" fmla="*/ 3 w 46"/>
                  <a:gd name="T91" fmla="*/ 32 h 74"/>
                  <a:gd name="T92" fmla="*/ 0 w 46"/>
                  <a:gd name="T93" fmla="*/ 28 h 74"/>
                  <a:gd name="T94" fmla="*/ 0 w 46"/>
                  <a:gd name="T95" fmla="*/ 21 h 74"/>
                  <a:gd name="T96" fmla="*/ 0 w 46"/>
                  <a:gd name="T97" fmla="*/ 14 h 74"/>
                  <a:gd name="T98" fmla="*/ 7 w 46"/>
                  <a:gd name="T99" fmla="*/ 7 h 74"/>
                  <a:gd name="T100" fmla="*/ 14 w 46"/>
                  <a:gd name="T101" fmla="*/ 3 h 74"/>
                  <a:gd name="T102" fmla="*/ 21 w 46"/>
                  <a:gd name="T103" fmla="*/ 0 h 74"/>
                  <a:gd name="T104" fmla="*/ 25 w 46"/>
                  <a:gd name="T105" fmla="*/ 3 h 74"/>
                  <a:gd name="T106" fmla="*/ 32 w 46"/>
                  <a:gd name="T107" fmla="*/ 3 h 74"/>
                  <a:gd name="T108" fmla="*/ 35 w 46"/>
                  <a:gd name="T109" fmla="*/ 3 h 74"/>
                  <a:gd name="T110" fmla="*/ 35 w 46"/>
                  <a:gd name="T111" fmla="*/ 3 h 74"/>
                  <a:gd name="T112" fmla="*/ 39 w 46"/>
                  <a:gd name="T113" fmla="*/ 3 h 74"/>
                  <a:gd name="T114" fmla="*/ 39 w 46"/>
                  <a:gd name="T115" fmla="*/ 3 h 74"/>
                  <a:gd name="T116" fmla="*/ 39 w 46"/>
                  <a:gd name="T117" fmla="*/ 3 h 74"/>
                  <a:gd name="T118" fmla="*/ 39 w 46"/>
                  <a:gd name="T119" fmla="*/ 0 h 74"/>
                  <a:gd name="T120" fmla="*/ 42 w 46"/>
                  <a:gd name="T121" fmla="*/ 0 h 7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6"/>
                  <a:gd name="T184" fmla="*/ 0 h 74"/>
                  <a:gd name="T185" fmla="*/ 46 w 46"/>
                  <a:gd name="T186" fmla="*/ 74 h 7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6" h="74">
                    <a:moveTo>
                      <a:pt x="42" y="0"/>
                    </a:moveTo>
                    <a:lnTo>
                      <a:pt x="42" y="25"/>
                    </a:lnTo>
                    <a:lnTo>
                      <a:pt x="39" y="25"/>
                    </a:lnTo>
                    <a:lnTo>
                      <a:pt x="35" y="17"/>
                    </a:lnTo>
                    <a:lnTo>
                      <a:pt x="32" y="10"/>
                    </a:lnTo>
                    <a:lnTo>
                      <a:pt x="28" y="7"/>
                    </a:lnTo>
                    <a:lnTo>
                      <a:pt x="21" y="7"/>
                    </a:lnTo>
                    <a:lnTo>
                      <a:pt x="18" y="7"/>
                    </a:lnTo>
                    <a:lnTo>
                      <a:pt x="14" y="10"/>
                    </a:lnTo>
                    <a:lnTo>
                      <a:pt x="10" y="10"/>
                    </a:lnTo>
                    <a:lnTo>
                      <a:pt x="10" y="14"/>
                    </a:lnTo>
                    <a:lnTo>
                      <a:pt x="10" y="17"/>
                    </a:lnTo>
                    <a:lnTo>
                      <a:pt x="10" y="21"/>
                    </a:lnTo>
                    <a:lnTo>
                      <a:pt x="14" y="25"/>
                    </a:lnTo>
                    <a:lnTo>
                      <a:pt x="21" y="28"/>
                    </a:lnTo>
                    <a:lnTo>
                      <a:pt x="32" y="35"/>
                    </a:lnTo>
                    <a:lnTo>
                      <a:pt x="39" y="39"/>
                    </a:lnTo>
                    <a:lnTo>
                      <a:pt x="46" y="46"/>
                    </a:lnTo>
                    <a:lnTo>
                      <a:pt x="46" y="53"/>
                    </a:lnTo>
                    <a:lnTo>
                      <a:pt x="46" y="63"/>
                    </a:lnTo>
                    <a:lnTo>
                      <a:pt x="39" y="67"/>
                    </a:lnTo>
                    <a:lnTo>
                      <a:pt x="32" y="74"/>
                    </a:lnTo>
                    <a:lnTo>
                      <a:pt x="25" y="74"/>
                    </a:lnTo>
                    <a:lnTo>
                      <a:pt x="18" y="74"/>
                    </a:lnTo>
                    <a:lnTo>
                      <a:pt x="7" y="70"/>
                    </a:lnTo>
                    <a:lnTo>
                      <a:pt x="3" y="70"/>
                    </a:lnTo>
                    <a:lnTo>
                      <a:pt x="0" y="74"/>
                    </a:lnTo>
                    <a:lnTo>
                      <a:pt x="0" y="49"/>
                    </a:lnTo>
                    <a:lnTo>
                      <a:pt x="3" y="60"/>
                    </a:lnTo>
                    <a:lnTo>
                      <a:pt x="10" y="63"/>
                    </a:lnTo>
                    <a:lnTo>
                      <a:pt x="18" y="67"/>
                    </a:lnTo>
                    <a:lnTo>
                      <a:pt x="25" y="70"/>
                    </a:lnTo>
                    <a:lnTo>
                      <a:pt x="28" y="67"/>
                    </a:lnTo>
                    <a:lnTo>
                      <a:pt x="32" y="67"/>
                    </a:lnTo>
                    <a:lnTo>
                      <a:pt x="35" y="63"/>
                    </a:lnTo>
                    <a:lnTo>
                      <a:pt x="35" y="60"/>
                    </a:lnTo>
                    <a:lnTo>
                      <a:pt x="35" y="53"/>
                    </a:lnTo>
                    <a:lnTo>
                      <a:pt x="32" y="49"/>
                    </a:lnTo>
                    <a:lnTo>
                      <a:pt x="28" y="46"/>
                    </a:lnTo>
                    <a:lnTo>
                      <a:pt x="18" y="42"/>
                    </a:lnTo>
                    <a:lnTo>
                      <a:pt x="7" y="35"/>
                    </a:lnTo>
                    <a:lnTo>
                      <a:pt x="3" y="32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7" y="7"/>
                    </a:lnTo>
                    <a:lnTo>
                      <a:pt x="14" y="3"/>
                    </a:lnTo>
                    <a:lnTo>
                      <a:pt x="21" y="0"/>
                    </a:lnTo>
                    <a:lnTo>
                      <a:pt x="25" y="3"/>
                    </a:lnTo>
                    <a:lnTo>
                      <a:pt x="32" y="3"/>
                    </a:lnTo>
                    <a:lnTo>
                      <a:pt x="35" y="3"/>
                    </a:lnTo>
                    <a:lnTo>
                      <a:pt x="39" y="3"/>
                    </a:lnTo>
                    <a:lnTo>
                      <a:pt x="39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35" name="Freeform 236"/>
              <p:cNvSpPr>
                <a:spLocks noEditPoints="1"/>
              </p:cNvSpPr>
              <p:nvPr/>
            </p:nvSpPr>
            <p:spPr bwMode="auto">
              <a:xfrm>
                <a:off x="3929" y="1432"/>
                <a:ext cx="57" cy="74"/>
              </a:xfrm>
              <a:custGeom>
                <a:avLst/>
                <a:gdLst>
                  <a:gd name="T0" fmla="*/ 11 w 57"/>
                  <a:gd name="T1" fmla="*/ 28 h 74"/>
                  <a:gd name="T2" fmla="*/ 15 w 57"/>
                  <a:gd name="T3" fmla="*/ 42 h 74"/>
                  <a:gd name="T4" fmla="*/ 18 w 57"/>
                  <a:gd name="T5" fmla="*/ 53 h 74"/>
                  <a:gd name="T6" fmla="*/ 29 w 57"/>
                  <a:gd name="T7" fmla="*/ 60 h 74"/>
                  <a:gd name="T8" fmla="*/ 36 w 57"/>
                  <a:gd name="T9" fmla="*/ 60 h 74"/>
                  <a:gd name="T10" fmla="*/ 43 w 57"/>
                  <a:gd name="T11" fmla="*/ 60 h 74"/>
                  <a:gd name="T12" fmla="*/ 50 w 57"/>
                  <a:gd name="T13" fmla="*/ 56 h 74"/>
                  <a:gd name="T14" fmla="*/ 53 w 57"/>
                  <a:gd name="T15" fmla="*/ 53 h 74"/>
                  <a:gd name="T16" fmla="*/ 57 w 57"/>
                  <a:gd name="T17" fmla="*/ 46 h 74"/>
                  <a:gd name="T18" fmla="*/ 57 w 57"/>
                  <a:gd name="T19" fmla="*/ 46 h 74"/>
                  <a:gd name="T20" fmla="*/ 53 w 57"/>
                  <a:gd name="T21" fmla="*/ 56 h 74"/>
                  <a:gd name="T22" fmla="*/ 50 w 57"/>
                  <a:gd name="T23" fmla="*/ 67 h 74"/>
                  <a:gd name="T24" fmla="*/ 39 w 57"/>
                  <a:gd name="T25" fmla="*/ 70 h 74"/>
                  <a:gd name="T26" fmla="*/ 29 w 57"/>
                  <a:gd name="T27" fmla="*/ 74 h 74"/>
                  <a:gd name="T28" fmla="*/ 18 w 57"/>
                  <a:gd name="T29" fmla="*/ 70 h 74"/>
                  <a:gd name="T30" fmla="*/ 8 w 57"/>
                  <a:gd name="T31" fmla="*/ 63 h 74"/>
                  <a:gd name="T32" fmla="*/ 4 w 57"/>
                  <a:gd name="T33" fmla="*/ 56 h 74"/>
                  <a:gd name="T34" fmla="*/ 0 w 57"/>
                  <a:gd name="T35" fmla="*/ 49 h 74"/>
                  <a:gd name="T36" fmla="*/ 0 w 57"/>
                  <a:gd name="T37" fmla="*/ 39 h 74"/>
                  <a:gd name="T38" fmla="*/ 0 w 57"/>
                  <a:gd name="T39" fmla="*/ 28 h 74"/>
                  <a:gd name="T40" fmla="*/ 4 w 57"/>
                  <a:gd name="T41" fmla="*/ 17 h 74"/>
                  <a:gd name="T42" fmla="*/ 8 w 57"/>
                  <a:gd name="T43" fmla="*/ 10 h 74"/>
                  <a:gd name="T44" fmla="*/ 15 w 57"/>
                  <a:gd name="T45" fmla="*/ 7 h 74"/>
                  <a:gd name="T46" fmla="*/ 22 w 57"/>
                  <a:gd name="T47" fmla="*/ 3 h 74"/>
                  <a:gd name="T48" fmla="*/ 32 w 57"/>
                  <a:gd name="T49" fmla="*/ 0 h 74"/>
                  <a:gd name="T50" fmla="*/ 43 w 57"/>
                  <a:gd name="T51" fmla="*/ 3 h 74"/>
                  <a:gd name="T52" fmla="*/ 50 w 57"/>
                  <a:gd name="T53" fmla="*/ 10 h 74"/>
                  <a:gd name="T54" fmla="*/ 57 w 57"/>
                  <a:gd name="T55" fmla="*/ 17 h 74"/>
                  <a:gd name="T56" fmla="*/ 57 w 57"/>
                  <a:gd name="T57" fmla="*/ 28 h 74"/>
                  <a:gd name="T58" fmla="*/ 11 w 57"/>
                  <a:gd name="T59" fmla="*/ 28 h 74"/>
                  <a:gd name="T60" fmla="*/ 11 w 57"/>
                  <a:gd name="T61" fmla="*/ 25 h 74"/>
                  <a:gd name="T62" fmla="*/ 43 w 57"/>
                  <a:gd name="T63" fmla="*/ 25 h 74"/>
                  <a:gd name="T64" fmla="*/ 43 w 57"/>
                  <a:gd name="T65" fmla="*/ 17 h 74"/>
                  <a:gd name="T66" fmla="*/ 39 w 57"/>
                  <a:gd name="T67" fmla="*/ 14 h 74"/>
                  <a:gd name="T68" fmla="*/ 39 w 57"/>
                  <a:gd name="T69" fmla="*/ 10 h 74"/>
                  <a:gd name="T70" fmla="*/ 36 w 57"/>
                  <a:gd name="T71" fmla="*/ 10 h 74"/>
                  <a:gd name="T72" fmla="*/ 32 w 57"/>
                  <a:gd name="T73" fmla="*/ 7 h 74"/>
                  <a:gd name="T74" fmla="*/ 29 w 57"/>
                  <a:gd name="T75" fmla="*/ 7 h 74"/>
                  <a:gd name="T76" fmla="*/ 22 w 57"/>
                  <a:gd name="T77" fmla="*/ 7 h 74"/>
                  <a:gd name="T78" fmla="*/ 18 w 57"/>
                  <a:gd name="T79" fmla="*/ 10 h 74"/>
                  <a:gd name="T80" fmla="*/ 15 w 57"/>
                  <a:gd name="T81" fmla="*/ 17 h 74"/>
                  <a:gd name="T82" fmla="*/ 11 w 57"/>
                  <a:gd name="T83" fmla="*/ 25 h 7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"/>
                  <a:gd name="T127" fmla="*/ 0 h 74"/>
                  <a:gd name="T128" fmla="*/ 57 w 57"/>
                  <a:gd name="T129" fmla="*/ 74 h 7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" h="74">
                    <a:moveTo>
                      <a:pt x="11" y="28"/>
                    </a:moveTo>
                    <a:lnTo>
                      <a:pt x="15" y="42"/>
                    </a:lnTo>
                    <a:lnTo>
                      <a:pt x="18" y="53"/>
                    </a:lnTo>
                    <a:lnTo>
                      <a:pt x="29" y="60"/>
                    </a:lnTo>
                    <a:lnTo>
                      <a:pt x="36" y="60"/>
                    </a:lnTo>
                    <a:lnTo>
                      <a:pt x="43" y="60"/>
                    </a:lnTo>
                    <a:lnTo>
                      <a:pt x="50" y="56"/>
                    </a:lnTo>
                    <a:lnTo>
                      <a:pt x="53" y="53"/>
                    </a:lnTo>
                    <a:lnTo>
                      <a:pt x="57" y="46"/>
                    </a:lnTo>
                    <a:lnTo>
                      <a:pt x="53" y="56"/>
                    </a:lnTo>
                    <a:lnTo>
                      <a:pt x="50" y="67"/>
                    </a:lnTo>
                    <a:lnTo>
                      <a:pt x="39" y="70"/>
                    </a:lnTo>
                    <a:lnTo>
                      <a:pt x="29" y="74"/>
                    </a:lnTo>
                    <a:lnTo>
                      <a:pt x="18" y="70"/>
                    </a:lnTo>
                    <a:lnTo>
                      <a:pt x="8" y="63"/>
                    </a:lnTo>
                    <a:lnTo>
                      <a:pt x="4" y="56"/>
                    </a:lnTo>
                    <a:lnTo>
                      <a:pt x="0" y="49"/>
                    </a:lnTo>
                    <a:lnTo>
                      <a:pt x="0" y="39"/>
                    </a:lnTo>
                    <a:lnTo>
                      <a:pt x="0" y="28"/>
                    </a:lnTo>
                    <a:lnTo>
                      <a:pt x="4" y="17"/>
                    </a:lnTo>
                    <a:lnTo>
                      <a:pt x="8" y="10"/>
                    </a:lnTo>
                    <a:lnTo>
                      <a:pt x="15" y="7"/>
                    </a:lnTo>
                    <a:lnTo>
                      <a:pt x="22" y="3"/>
                    </a:lnTo>
                    <a:lnTo>
                      <a:pt x="32" y="0"/>
                    </a:lnTo>
                    <a:lnTo>
                      <a:pt x="43" y="3"/>
                    </a:lnTo>
                    <a:lnTo>
                      <a:pt x="50" y="10"/>
                    </a:lnTo>
                    <a:lnTo>
                      <a:pt x="57" y="17"/>
                    </a:lnTo>
                    <a:lnTo>
                      <a:pt x="57" y="28"/>
                    </a:lnTo>
                    <a:lnTo>
                      <a:pt x="11" y="28"/>
                    </a:lnTo>
                    <a:close/>
                    <a:moveTo>
                      <a:pt x="11" y="25"/>
                    </a:moveTo>
                    <a:lnTo>
                      <a:pt x="43" y="25"/>
                    </a:lnTo>
                    <a:lnTo>
                      <a:pt x="43" y="17"/>
                    </a:lnTo>
                    <a:lnTo>
                      <a:pt x="39" y="14"/>
                    </a:lnTo>
                    <a:lnTo>
                      <a:pt x="39" y="10"/>
                    </a:lnTo>
                    <a:lnTo>
                      <a:pt x="36" y="10"/>
                    </a:lnTo>
                    <a:lnTo>
                      <a:pt x="32" y="7"/>
                    </a:lnTo>
                    <a:lnTo>
                      <a:pt x="29" y="7"/>
                    </a:lnTo>
                    <a:lnTo>
                      <a:pt x="22" y="7"/>
                    </a:lnTo>
                    <a:lnTo>
                      <a:pt x="18" y="10"/>
                    </a:lnTo>
                    <a:lnTo>
                      <a:pt x="15" y="17"/>
                    </a:ln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36" name="Rectangle 237"/>
              <p:cNvSpPr>
                <a:spLocks noChangeArrowheads="1"/>
              </p:cNvSpPr>
              <p:nvPr/>
            </p:nvSpPr>
            <p:spPr bwMode="auto">
              <a:xfrm>
                <a:off x="4025" y="1375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7" name="Freeform 238"/>
              <p:cNvSpPr>
                <a:spLocks/>
              </p:cNvSpPr>
              <p:nvPr/>
            </p:nvSpPr>
            <p:spPr bwMode="auto">
              <a:xfrm>
                <a:off x="4287" y="1396"/>
                <a:ext cx="60" cy="110"/>
              </a:xfrm>
              <a:custGeom>
                <a:avLst/>
                <a:gdLst>
                  <a:gd name="T0" fmla="*/ 24 w 60"/>
                  <a:gd name="T1" fmla="*/ 43 h 110"/>
                  <a:gd name="T2" fmla="*/ 24 w 60"/>
                  <a:gd name="T3" fmla="*/ 92 h 110"/>
                  <a:gd name="T4" fmla="*/ 24 w 60"/>
                  <a:gd name="T5" fmla="*/ 99 h 110"/>
                  <a:gd name="T6" fmla="*/ 28 w 60"/>
                  <a:gd name="T7" fmla="*/ 103 h 110"/>
                  <a:gd name="T8" fmla="*/ 28 w 60"/>
                  <a:gd name="T9" fmla="*/ 106 h 110"/>
                  <a:gd name="T10" fmla="*/ 35 w 60"/>
                  <a:gd name="T11" fmla="*/ 106 h 110"/>
                  <a:gd name="T12" fmla="*/ 42 w 60"/>
                  <a:gd name="T13" fmla="*/ 106 h 110"/>
                  <a:gd name="T14" fmla="*/ 42 w 60"/>
                  <a:gd name="T15" fmla="*/ 110 h 110"/>
                  <a:gd name="T16" fmla="*/ 0 w 60"/>
                  <a:gd name="T17" fmla="*/ 110 h 110"/>
                  <a:gd name="T18" fmla="*/ 0 w 60"/>
                  <a:gd name="T19" fmla="*/ 106 h 110"/>
                  <a:gd name="T20" fmla="*/ 3 w 60"/>
                  <a:gd name="T21" fmla="*/ 106 h 110"/>
                  <a:gd name="T22" fmla="*/ 3 w 60"/>
                  <a:gd name="T23" fmla="*/ 106 h 110"/>
                  <a:gd name="T24" fmla="*/ 7 w 60"/>
                  <a:gd name="T25" fmla="*/ 106 h 110"/>
                  <a:gd name="T26" fmla="*/ 10 w 60"/>
                  <a:gd name="T27" fmla="*/ 103 h 110"/>
                  <a:gd name="T28" fmla="*/ 10 w 60"/>
                  <a:gd name="T29" fmla="*/ 99 h 110"/>
                  <a:gd name="T30" fmla="*/ 10 w 60"/>
                  <a:gd name="T31" fmla="*/ 96 h 110"/>
                  <a:gd name="T32" fmla="*/ 10 w 60"/>
                  <a:gd name="T33" fmla="*/ 92 h 110"/>
                  <a:gd name="T34" fmla="*/ 10 w 60"/>
                  <a:gd name="T35" fmla="*/ 43 h 110"/>
                  <a:gd name="T36" fmla="*/ 0 w 60"/>
                  <a:gd name="T37" fmla="*/ 43 h 110"/>
                  <a:gd name="T38" fmla="*/ 0 w 60"/>
                  <a:gd name="T39" fmla="*/ 39 h 110"/>
                  <a:gd name="T40" fmla="*/ 10 w 60"/>
                  <a:gd name="T41" fmla="*/ 39 h 110"/>
                  <a:gd name="T42" fmla="*/ 10 w 60"/>
                  <a:gd name="T43" fmla="*/ 36 h 110"/>
                  <a:gd name="T44" fmla="*/ 14 w 60"/>
                  <a:gd name="T45" fmla="*/ 25 h 110"/>
                  <a:gd name="T46" fmla="*/ 14 w 60"/>
                  <a:gd name="T47" fmla="*/ 18 h 110"/>
                  <a:gd name="T48" fmla="*/ 17 w 60"/>
                  <a:gd name="T49" fmla="*/ 11 h 110"/>
                  <a:gd name="T50" fmla="*/ 24 w 60"/>
                  <a:gd name="T51" fmla="*/ 4 h 110"/>
                  <a:gd name="T52" fmla="*/ 31 w 60"/>
                  <a:gd name="T53" fmla="*/ 0 h 110"/>
                  <a:gd name="T54" fmla="*/ 42 w 60"/>
                  <a:gd name="T55" fmla="*/ 0 h 110"/>
                  <a:gd name="T56" fmla="*/ 49 w 60"/>
                  <a:gd name="T57" fmla="*/ 0 h 110"/>
                  <a:gd name="T58" fmla="*/ 56 w 60"/>
                  <a:gd name="T59" fmla="*/ 4 h 110"/>
                  <a:gd name="T60" fmla="*/ 60 w 60"/>
                  <a:gd name="T61" fmla="*/ 11 h 110"/>
                  <a:gd name="T62" fmla="*/ 60 w 60"/>
                  <a:gd name="T63" fmla="*/ 15 h 110"/>
                  <a:gd name="T64" fmla="*/ 60 w 60"/>
                  <a:gd name="T65" fmla="*/ 15 h 110"/>
                  <a:gd name="T66" fmla="*/ 56 w 60"/>
                  <a:gd name="T67" fmla="*/ 18 h 110"/>
                  <a:gd name="T68" fmla="*/ 56 w 60"/>
                  <a:gd name="T69" fmla="*/ 18 h 110"/>
                  <a:gd name="T70" fmla="*/ 53 w 60"/>
                  <a:gd name="T71" fmla="*/ 18 h 110"/>
                  <a:gd name="T72" fmla="*/ 53 w 60"/>
                  <a:gd name="T73" fmla="*/ 18 h 110"/>
                  <a:gd name="T74" fmla="*/ 49 w 60"/>
                  <a:gd name="T75" fmla="*/ 18 h 110"/>
                  <a:gd name="T76" fmla="*/ 49 w 60"/>
                  <a:gd name="T77" fmla="*/ 15 h 110"/>
                  <a:gd name="T78" fmla="*/ 45 w 60"/>
                  <a:gd name="T79" fmla="*/ 11 h 110"/>
                  <a:gd name="T80" fmla="*/ 42 w 60"/>
                  <a:gd name="T81" fmla="*/ 7 h 110"/>
                  <a:gd name="T82" fmla="*/ 38 w 60"/>
                  <a:gd name="T83" fmla="*/ 7 h 110"/>
                  <a:gd name="T84" fmla="*/ 38 w 60"/>
                  <a:gd name="T85" fmla="*/ 4 h 110"/>
                  <a:gd name="T86" fmla="*/ 35 w 60"/>
                  <a:gd name="T87" fmla="*/ 4 h 110"/>
                  <a:gd name="T88" fmla="*/ 31 w 60"/>
                  <a:gd name="T89" fmla="*/ 4 h 110"/>
                  <a:gd name="T90" fmla="*/ 28 w 60"/>
                  <a:gd name="T91" fmla="*/ 7 h 110"/>
                  <a:gd name="T92" fmla="*/ 28 w 60"/>
                  <a:gd name="T93" fmla="*/ 11 h 110"/>
                  <a:gd name="T94" fmla="*/ 24 w 60"/>
                  <a:gd name="T95" fmla="*/ 15 h 110"/>
                  <a:gd name="T96" fmla="*/ 24 w 60"/>
                  <a:gd name="T97" fmla="*/ 22 h 110"/>
                  <a:gd name="T98" fmla="*/ 24 w 60"/>
                  <a:gd name="T99" fmla="*/ 32 h 110"/>
                  <a:gd name="T100" fmla="*/ 24 w 60"/>
                  <a:gd name="T101" fmla="*/ 39 h 110"/>
                  <a:gd name="T102" fmla="*/ 42 w 60"/>
                  <a:gd name="T103" fmla="*/ 39 h 110"/>
                  <a:gd name="T104" fmla="*/ 42 w 60"/>
                  <a:gd name="T105" fmla="*/ 43 h 110"/>
                  <a:gd name="T106" fmla="*/ 24 w 60"/>
                  <a:gd name="T107" fmla="*/ 43 h 1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0"/>
                  <a:gd name="T163" fmla="*/ 0 h 110"/>
                  <a:gd name="T164" fmla="*/ 60 w 60"/>
                  <a:gd name="T165" fmla="*/ 110 h 11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0" h="110">
                    <a:moveTo>
                      <a:pt x="24" y="43"/>
                    </a:moveTo>
                    <a:lnTo>
                      <a:pt x="24" y="92"/>
                    </a:lnTo>
                    <a:lnTo>
                      <a:pt x="24" y="99"/>
                    </a:lnTo>
                    <a:lnTo>
                      <a:pt x="28" y="103"/>
                    </a:lnTo>
                    <a:lnTo>
                      <a:pt x="28" y="106"/>
                    </a:lnTo>
                    <a:lnTo>
                      <a:pt x="35" y="106"/>
                    </a:lnTo>
                    <a:lnTo>
                      <a:pt x="42" y="106"/>
                    </a:lnTo>
                    <a:lnTo>
                      <a:pt x="42" y="110"/>
                    </a:lnTo>
                    <a:lnTo>
                      <a:pt x="0" y="110"/>
                    </a:lnTo>
                    <a:lnTo>
                      <a:pt x="0" y="106"/>
                    </a:lnTo>
                    <a:lnTo>
                      <a:pt x="3" y="106"/>
                    </a:lnTo>
                    <a:lnTo>
                      <a:pt x="7" y="106"/>
                    </a:lnTo>
                    <a:lnTo>
                      <a:pt x="10" y="103"/>
                    </a:lnTo>
                    <a:lnTo>
                      <a:pt x="10" y="99"/>
                    </a:lnTo>
                    <a:lnTo>
                      <a:pt x="10" y="96"/>
                    </a:lnTo>
                    <a:lnTo>
                      <a:pt x="10" y="92"/>
                    </a:lnTo>
                    <a:lnTo>
                      <a:pt x="10" y="43"/>
                    </a:lnTo>
                    <a:lnTo>
                      <a:pt x="0" y="43"/>
                    </a:lnTo>
                    <a:lnTo>
                      <a:pt x="0" y="39"/>
                    </a:lnTo>
                    <a:lnTo>
                      <a:pt x="10" y="39"/>
                    </a:lnTo>
                    <a:lnTo>
                      <a:pt x="10" y="36"/>
                    </a:lnTo>
                    <a:lnTo>
                      <a:pt x="14" y="25"/>
                    </a:lnTo>
                    <a:lnTo>
                      <a:pt x="14" y="18"/>
                    </a:lnTo>
                    <a:lnTo>
                      <a:pt x="17" y="11"/>
                    </a:lnTo>
                    <a:lnTo>
                      <a:pt x="24" y="4"/>
                    </a:lnTo>
                    <a:lnTo>
                      <a:pt x="31" y="0"/>
                    </a:lnTo>
                    <a:lnTo>
                      <a:pt x="42" y="0"/>
                    </a:lnTo>
                    <a:lnTo>
                      <a:pt x="49" y="0"/>
                    </a:lnTo>
                    <a:lnTo>
                      <a:pt x="56" y="4"/>
                    </a:lnTo>
                    <a:lnTo>
                      <a:pt x="60" y="11"/>
                    </a:lnTo>
                    <a:lnTo>
                      <a:pt x="60" y="15"/>
                    </a:lnTo>
                    <a:lnTo>
                      <a:pt x="56" y="18"/>
                    </a:lnTo>
                    <a:lnTo>
                      <a:pt x="53" y="18"/>
                    </a:lnTo>
                    <a:lnTo>
                      <a:pt x="49" y="18"/>
                    </a:lnTo>
                    <a:lnTo>
                      <a:pt x="49" y="15"/>
                    </a:lnTo>
                    <a:lnTo>
                      <a:pt x="45" y="11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8" y="4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28" y="7"/>
                    </a:lnTo>
                    <a:lnTo>
                      <a:pt x="28" y="11"/>
                    </a:lnTo>
                    <a:lnTo>
                      <a:pt x="24" y="15"/>
                    </a:lnTo>
                    <a:lnTo>
                      <a:pt x="24" y="22"/>
                    </a:lnTo>
                    <a:lnTo>
                      <a:pt x="24" y="32"/>
                    </a:lnTo>
                    <a:lnTo>
                      <a:pt x="24" y="39"/>
                    </a:lnTo>
                    <a:lnTo>
                      <a:pt x="42" y="39"/>
                    </a:lnTo>
                    <a:lnTo>
                      <a:pt x="42" y="43"/>
                    </a:lnTo>
                    <a:lnTo>
                      <a:pt x="24" y="4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38" name="Freeform 239"/>
              <p:cNvSpPr>
                <a:spLocks noEditPoints="1"/>
              </p:cNvSpPr>
              <p:nvPr/>
            </p:nvSpPr>
            <p:spPr bwMode="auto">
              <a:xfrm>
                <a:off x="4336" y="1432"/>
                <a:ext cx="64" cy="74"/>
              </a:xfrm>
              <a:custGeom>
                <a:avLst/>
                <a:gdLst>
                  <a:gd name="T0" fmla="*/ 32 w 64"/>
                  <a:gd name="T1" fmla="*/ 0 h 74"/>
                  <a:gd name="T2" fmla="*/ 42 w 64"/>
                  <a:gd name="T3" fmla="*/ 3 h 74"/>
                  <a:gd name="T4" fmla="*/ 49 w 64"/>
                  <a:gd name="T5" fmla="*/ 7 h 74"/>
                  <a:gd name="T6" fmla="*/ 57 w 64"/>
                  <a:gd name="T7" fmla="*/ 14 h 74"/>
                  <a:gd name="T8" fmla="*/ 64 w 64"/>
                  <a:gd name="T9" fmla="*/ 25 h 74"/>
                  <a:gd name="T10" fmla="*/ 64 w 64"/>
                  <a:gd name="T11" fmla="*/ 35 h 74"/>
                  <a:gd name="T12" fmla="*/ 64 w 64"/>
                  <a:gd name="T13" fmla="*/ 46 h 74"/>
                  <a:gd name="T14" fmla="*/ 60 w 64"/>
                  <a:gd name="T15" fmla="*/ 56 h 74"/>
                  <a:gd name="T16" fmla="*/ 57 w 64"/>
                  <a:gd name="T17" fmla="*/ 63 h 74"/>
                  <a:gd name="T18" fmla="*/ 49 w 64"/>
                  <a:gd name="T19" fmla="*/ 70 h 74"/>
                  <a:gd name="T20" fmla="*/ 39 w 64"/>
                  <a:gd name="T21" fmla="*/ 74 h 74"/>
                  <a:gd name="T22" fmla="*/ 32 w 64"/>
                  <a:gd name="T23" fmla="*/ 74 h 74"/>
                  <a:gd name="T24" fmla="*/ 21 w 64"/>
                  <a:gd name="T25" fmla="*/ 74 h 74"/>
                  <a:gd name="T26" fmla="*/ 14 w 64"/>
                  <a:gd name="T27" fmla="*/ 67 h 74"/>
                  <a:gd name="T28" fmla="*/ 7 w 64"/>
                  <a:gd name="T29" fmla="*/ 63 h 74"/>
                  <a:gd name="T30" fmla="*/ 0 w 64"/>
                  <a:gd name="T31" fmla="*/ 49 h 74"/>
                  <a:gd name="T32" fmla="*/ 0 w 64"/>
                  <a:gd name="T33" fmla="*/ 39 h 74"/>
                  <a:gd name="T34" fmla="*/ 0 w 64"/>
                  <a:gd name="T35" fmla="*/ 28 h 74"/>
                  <a:gd name="T36" fmla="*/ 4 w 64"/>
                  <a:gd name="T37" fmla="*/ 21 h 74"/>
                  <a:gd name="T38" fmla="*/ 11 w 64"/>
                  <a:gd name="T39" fmla="*/ 10 h 74"/>
                  <a:gd name="T40" fmla="*/ 18 w 64"/>
                  <a:gd name="T41" fmla="*/ 7 h 74"/>
                  <a:gd name="T42" fmla="*/ 25 w 64"/>
                  <a:gd name="T43" fmla="*/ 3 h 74"/>
                  <a:gd name="T44" fmla="*/ 32 w 64"/>
                  <a:gd name="T45" fmla="*/ 0 h 74"/>
                  <a:gd name="T46" fmla="*/ 28 w 64"/>
                  <a:gd name="T47" fmla="*/ 7 h 74"/>
                  <a:gd name="T48" fmla="*/ 25 w 64"/>
                  <a:gd name="T49" fmla="*/ 7 h 74"/>
                  <a:gd name="T50" fmla="*/ 21 w 64"/>
                  <a:gd name="T51" fmla="*/ 10 h 74"/>
                  <a:gd name="T52" fmla="*/ 18 w 64"/>
                  <a:gd name="T53" fmla="*/ 10 h 74"/>
                  <a:gd name="T54" fmla="*/ 14 w 64"/>
                  <a:gd name="T55" fmla="*/ 17 h 74"/>
                  <a:gd name="T56" fmla="*/ 14 w 64"/>
                  <a:gd name="T57" fmla="*/ 25 h 74"/>
                  <a:gd name="T58" fmla="*/ 11 w 64"/>
                  <a:gd name="T59" fmla="*/ 32 h 74"/>
                  <a:gd name="T60" fmla="*/ 14 w 64"/>
                  <a:gd name="T61" fmla="*/ 46 h 74"/>
                  <a:gd name="T62" fmla="*/ 18 w 64"/>
                  <a:gd name="T63" fmla="*/ 60 h 74"/>
                  <a:gd name="T64" fmla="*/ 25 w 64"/>
                  <a:gd name="T65" fmla="*/ 63 h 74"/>
                  <a:gd name="T66" fmla="*/ 28 w 64"/>
                  <a:gd name="T67" fmla="*/ 67 h 74"/>
                  <a:gd name="T68" fmla="*/ 35 w 64"/>
                  <a:gd name="T69" fmla="*/ 70 h 74"/>
                  <a:gd name="T70" fmla="*/ 42 w 64"/>
                  <a:gd name="T71" fmla="*/ 67 h 74"/>
                  <a:gd name="T72" fmla="*/ 46 w 64"/>
                  <a:gd name="T73" fmla="*/ 63 h 74"/>
                  <a:gd name="T74" fmla="*/ 49 w 64"/>
                  <a:gd name="T75" fmla="*/ 56 h 74"/>
                  <a:gd name="T76" fmla="*/ 53 w 64"/>
                  <a:gd name="T77" fmla="*/ 42 h 74"/>
                  <a:gd name="T78" fmla="*/ 53 w 64"/>
                  <a:gd name="T79" fmla="*/ 32 h 74"/>
                  <a:gd name="T80" fmla="*/ 49 w 64"/>
                  <a:gd name="T81" fmla="*/ 21 h 74"/>
                  <a:gd name="T82" fmla="*/ 46 w 64"/>
                  <a:gd name="T83" fmla="*/ 14 h 74"/>
                  <a:gd name="T84" fmla="*/ 39 w 64"/>
                  <a:gd name="T85" fmla="*/ 7 h 74"/>
                  <a:gd name="T86" fmla="*/ 28 w 64"/>
                  <a:gd name="T87" fmla="*/ 7 h 7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4"/>
                  <a:gd name="T133" fmla="*/ 0 h 74"/>
                  <a:gd name="T134" fmla="*/ 64 w 64"/>
                  <a:gd name="T135" fmla="*/ 74 h 7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4" h="74">
                    <a:moveTo>
                      <a:pt x="32" y="0"/>
                    </a:moveTo>
                    <a:lnTo>
                      <a:pt x="42" y="3"/>
                    </a:lnTo>
                    <a:lnTo>
                      <a:pt x="49" y="7"/>
                    </a:lnTo>
                    <a:lnTo>
                      <a:pt x="57" y="14"/>
                    </a:lnTo>
                    <a:lnTo>
                      <a:pt x="64" y="25"/>
                    </a:lnTo>
                    <a:lnTo>
                      <a:pt x="64" y="35"/>
                    </a:lnTo>
                    <a:lnTo>
                      <a:pt x="64" y="46"/>
                    </a:lnTo>
                    <a:lnTo>
                      <a:pt x="60" y="56"/>
                    </a:lnTo>
                    <a:lnTo>
                      <a:pt x="57" y="63"/>
                    </a:lnTo>
                    <a:lnTo>
                      <a:pt x="49" y="70"/>
                    </a:lnTo>
                    <a:lnTo>
                      <a:pt x="39" y="74"/>
                    </a:lnTo>
                    <a:lnTo>
                      <a:pt x="32" y="74"/>
                    </a:lnTo>
                    <a:lnTo>
                      <a:pt x="21" y="74"/>
                    </a:lnTo>
                    <a:lnTo>
                      <a:pt x="14" y="67"/>
                    </a:lnTo>
                    <a:lnTo>
                      <a:pt x="7" y="63"/>
                    </a:lnTo>
                    <a:lnTo>
                      <a:pt x="0" y="49"/>
                    </a:lnTo>
                    <a:lnTo>
                      <a:pt x="0" y="39"/>
                    </a:lnTo>
                    <a:lnTo>
                      <a:pt x="0" y="28"/>
                    </a:lnTo>
                    <a:lnTo>
                      <a:pt x="4" y="21"/>
                    </a:lnTo>
                    <a:lnTo>
                      <a:pt x="11" y="10"/>
                    </a:lnTo>
                    <a:lnTo>
                      <a:pt x="18" y="7"/>
                    </a:lnTo>
                    <a:lnTo>
                      <a:pt x="25" y="3"/>
                    </a:lnTo>
                    <a:lnTo>
                      <a:pt x="32" y="0"/>
                    </a:lnTo>
                    <a:close/>
                    <a:moveTo>
                      <a:pt x="28" y="7"/>
                    </a:moveTo>
                    <a:lnTo>
                      <a:pt x="25" y="7"/>
                    </a:lnTo>
                    <a:lnTo>
                      <a:pt x="21" y="10"/>
                    </a:lnTo>
                    <a:lnTo>
                      <a:pt x="18" y="10"/>
                    </a:lnTo>
                    <a:lnTo>
                      <a:pt x="14" y="17"/>
                    </a:lnTo>
                    <a:lnTo>
                      <a:pt x="14" y="25"/>
                    </a:lnTo>
                    <a:lnTo>
                      <a:pt x="11" y="32"/>
                    </a:lnTo>
                    <a:lnTo>
                      <a:pt x="14" y="46"/>
                    </a:lnTo>
                    <a:lnTo>
                      <a:pt x="18" y="60"/>
                    </a:lnTo>
                    <a:lnTo>
                      <a:pt x="25" y="63"/>
                    </a:lnTo>
                    <a:lnTo>
                      <a:pt x="28" y="67"/>
                    </a:lnTo>
                    <a:lnTo>
                      <a:pt x="35" y="70"/>
                    </a:lnTo>
                    <a:lnTo>
                      <a:pt x="42" y="67"/>
                    </a:lnTo>
                    <a:lnTo>
                      <a:pt x="46" y="63"/>
                    </a:lnTo>
                    <a:lnTo>
                      <a:pt x="49" y="56"/>
                    </a:lnTo>
                    <a:lnTo>
                      <a:pt x="53" y="42"/>
                    </a:lnTo>
                    <a:lnTo>
                      <a:pt x="53" y="32"/>
                    </a:lnTo>
                    <a:lnTo>
                      <a:pt x="49" y="21"/>
                    </a:lnTo>
                    <a:lnTo>
                      <a:pt x="46" y="14"/>
                    </a:lnTo>
                    <a:lnTo>
                      <a:pt x="39" y="7"/>
                    </a:lnTo>
                    <a:lnTo>
                      <a:pt x="28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39" name="Freeform 240"/>
              <p:cNvSpPr>
                <a:spLocks noEditPoints="1"/>
              </p:cNvSpPr>
              <p:nvPr/>
            </p:nvSpPr>
            <p:spPr bwMode="auto">
              <a:xfrm>
                <a:off x="4414" y="1432"/>
                <a:ext cx="63" cy="74"/>
              </a:xfrm>
              <a:custGeom>
                <a:avLst/>
                <a:gdLst>
                  <a:gd name="T0" fmla="*/ 32 w 63"/>
                  <a:gd name="T1" fmla="*/ 0 h 74"/>
                  <a:gd name="T2" fmla="*/ 42 w 63"/>
                  <a:gd name="T3" fmla="*/ 3 h 74"/>
                  <a:gd name="T4" fmla="*/ 49 w 63"/>
                  <a:gd name="T5" fmla="*/ 7 h 74"/>
                  <a:gd name="T6" fmla="*/ 56 w 63"/>
                  <a:gd name="T7" fmla="*/ 14 h 74"/>
                  <a:gd name="T8" fmla="*/ 63 w 63"/>
                  <a:gd name="T9" fmla="*/ 25 h 74"/>
                  <a:gd name="T10" fmla="*/ 63 w 63"/>
                  <a:gd name="T11" fmla="*/ 35 h 74"/>
                  <a:gd name="T12" fmla="*/ 63 w 63"/>
                  <a:gd name="T13" fmla="*/ 46 h 74"/>
                  <a:gd name="T14" fmla="*/ 60 w 63"/>
                  <a:gd name="T15" fmla="*/ 56 h 74"/>
                  <a:gd name="T16" fmla="*/ 56 w 63"/>
                  <a:gd name="T17" fmla="*/ 63 h 74"/>
                  <a:gd name="T18" fmla="*/ 49 w 63"/>
                  <a:gd name="T19" fmla="*/ 70 h 74"/>
                  <a:gd name="T20" fmla="*/ 39 w 63"/>
                  <a:gd name="T21" fmla="*/ 74 h 74"/>
                  <a:gd name="T22" fmla="*/ 32 w 63"/>
                  <a:gd name="T23" fmla="*/ 74 h 74"/>
                  <a:gd name="T24" fmla="*/ 21 w 63"/>
                  <a:gd name="T25" fmla="*/ 74 h 74"/>
                  <a:gd name="T26" fmla="*/ 14 w 63"/>
                  <a:gd name="T27" fmla="*/ 67 h 74"/>
                  <a:gd name="T28" fmla="*/ 7 w 63"/>
                  <a:gd name="T29" fmla="*/ 63 h 74"/>
                  <a:gd name="T30" fmla="*/ 0 w 63"/>
                  <a:gd name="T31" fmla="*/ 49 h 74"/>
                  <a:gd name="T32" fmla="*/ 0 w 63"/>
                  <a:gd name="T33" fmla="*/ 39 h 74"/>
                  <a:gd name="T34" fmla="*/ 0 w 63"/>
                  <a:gd name="T35" fmla="*/ 28 h 74"/>
                  <a:gd name="T36" fmla="*/ 3 w 63"/>
                  <a:gd name="T37" fmla="*/ 21 h 74"/>
                  <a:gd name="T38" fmla="*/ 10 w 63"/>
                  <a:gd name="T39" fmla="*/ 10 h 74"/>
                  <a:gd name="T40" fmla="*/ 14 w 63"/>
                  <a:gd name="T41" fmla="*/ 7 h 74"/>
                  <a:gd name="T42" fmla="*/ 25 w 63"/>
                  <a:gd name="T43" fmla="*/ 3 h 74"/>
                  <a:gd name="T44" fmla="*/ 32 w 63"/>
                  <a:gd name="T45" fmla="*/ 0 h 74"/>
                  <a:gd name="T46" fmla="*/ 28 w 63"/>
                  <a:gd name="T47" fmla="*/ 7 h 74"/>
                  <a:gd name="T48" fmla="*/ 25 w 63"/>
                  <a:gd name="T49" fmla="*/ 7 h 74"/>
                  <a:gd name="T50" fmla="*/ 21 w 63"/>
                  <a:gd name="T51" fmla="*/ 10 h 74"/>
                  <a:gd name="T52" fmla="*/ 17 w 63"/>
                  <a:gd name="T53" fmla="*/ 10 h 74"/>
                  <a:gd name="T54" fmla="*/ 14 w 63"/>
                  <a:gd name="T55" fmla="*/ 17 h 74"/>
                  <a:gd name="T56" fmla="*/ 14 w 63"/>
                  <a:gd name="T57" fmla="*/ 25 h 74"/>
                  <a:gd name="T58" fmla="*/ 10 w 63"/>
                  <a:gd name="T59" fmla="*/ 32 h 74"/>
                  <a:gd name="T60" fmla="*/ 14 w 63"/>
                  <a:gd name="T61" fmla="*/ 46 h 74"/>
                  <a:gd name="T62" fmla="*/ 17 w 63"/>
                  <a:gd name="T63" fmla="*/ 60 h 74"/>
                  <a:gd name="T64" fmla="*/ 21 w 63"/>
                  <a:gd name="T65" fmla="*/ 63 h 74"/>
                  <a:gd name="T66" fmla="*/ 28 w 63"/>
                  <a:gd name="T67" fmla="*/ 67 h 74"/>
                  <a:gd name="T68" fmla="*/ 35 w 63"/>
                  <a:gd name="T69" fmla="*/ 70 h 74"/>
                  <a:gd name="T70" fmla="*/ 42 w 63"/>
                  <a:gd name="T71" fmla="*/ 67 h 74"/>
                  <a:gd name="T72" fmla="*/ 46 w 63"/>
                  <a:gd name="T73" fmla="*/ 63 h 74"/>
                  <a:gd name="T74" fmla="*/ 49 w 63"/>
                  <a:gd name="T75" fmla="*/ 56 h 74"/>
                  <a:gd name="T76" fmla="*/ 53 w 63"/>
                  <a:gd name="T77" fmla="*/ 42 h 74"/>
                  <a:gd name="T78" fmla="*/ 49 w 63"/>
                  <a:gd name="T79" fmla="*/ 32 h 74"/>
                  <a:gd name="T80" fmla="*/ 49 w 63"/>
                  <a:gd name="T81" fmla="*/ 21 h 74"/>
                  <a:gd name="T82" fmla="*/ 42 w 63"/>
                  <a:gd name="T83" fmla="*/ 14 h 74"/>
                  <a:gd name="T84" fmla="*/ 39 w 63"/>
                  <a:gd name="T85" fmla="*/ 7 h 74"/>
                  <a:gd name="T86" fmla="*/ 28 w 63"/>
                  <a:gd name="T87" fmla="*/ 7 h 7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3"/>
                  <a:gd name="T133" fmla="*/ 0 h 74"/>
                  <a:gd name="T134" fmla="*/ 63 w 63"/>
                  <a:gd name="T135" fmla="*/ 74 h 7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3" h="74">
                    <a:moveTo>
                      <a:pt x="32" y="0"/>
                    </a:moveTo>
                    <a:lnTo>
                      <a:pt x="42" y="3"/>
                    </a:lnTo>
                    <a:lnTo>
                      <a:pt x="49" y="7"/>
                    </a:lnTo>
                    <a:lnTo>
                      <a:pt x="56" y="14"/>
                    </a:lnTo>
                    <a:lnTo>
                      <a:pt x="63" y="25"/>
                    </a:lnTo>
                    <a:lnTo>
                      <a:pt x="63" y="35"/>
                    </a:lnTo>
                    <a:lnTo>
                      <a:pt x="63" y="46"/>
                    </a:lnTo>
                    <a:lnTo>
                      <a:pt x="60" y="56"/>
                    </a:lnTo>
                    <a:lnTo>
                      <a:pt x="56" y="63"/>
                    </a:lnTo>
                    <a:lnTo>
                      <a:pt x="49" y="70"/>
                    </a:lnTo>
                    <a:lnTo>
                      <a:pt x="39" y="74"/>
                    </a:lnTo>
                    <a:lnTo>
                      <a:pt x="32" y="74"/>
                    </a:lnTo>
                    <a:lnTo>
                      <a:pt x="21" y="74"/>
                    </a:lnTo>
                    <a:lnTo>
                      <a:pt x="14" y="67"/>
                    </a:lnTo>
                    <a:lnTo>
                      <a:pt x="7" y="63"/>
                    </a:lnTo>
                    <a:lnTo>
                      <a:pt x="0" y="49"/>
                    </a:lnTo>
                    <a:lnTo>
                      <a:pt x="0" y="39"/>
                    </a:lnTo>
                    <a:lnTo>
                      <a:pt x="0" y="28"/>
                    </a:lnTo>
                    <a:lnTo>
                      <a:pt x="3" y="21"/>
                    </a:lnTo>
                    <a:lnTo>
                      <a:pt x="10" y="10"/>
                    </a:lnTo>
                    <a:lnTo>
                      <a:pt x="14" y="7"/>
                    </a:lnTo>
                    <a:lnTo>
                      <a:pt x="25" y="3"/>
                    </a:lnTo>
                    <a:lnTo>
                      <a:pt x="32" y="0"/>
                    </a:lnTo>
                    <a:close/>
                    <a:moveTo>
                      <a:pt x="28" y="7"/>
                    </a:moveTo>
                    <a:lnTo>
                      <a:pt x="25" y="7"/>
                    </a:lnTo>
                    <a:lnTo>
                      <a:pt x="21" y="10"/>
                    </a:lnTo>
                    <a:lnTo>
                      <a:pt x="17" y="10"/>
                    </a:lnTo>
                    <a:lnTo>
                      <a:pt x="14" y="17"/>
                    </a:lnTo>
                    <a:lnTo>
                      <a:pt x="14" y="25"/>
                    </a:lnTo>
                    <a:lnTo>
                      <a:pt x="10" y="32"/>
                    </a:lnTo>
                    <a:lnTo>
                      <a:pt x="14" y="46"/>
                    </a:lnTo>
                    <a:lnTo>
                      <a:pt x="17" y="60"/>
                    </a:lnTo>
                    <a:lnTo>
                      <a:pt x="21" y="63"/>
                    </a:lnTo>
                    <a:lnTo>
                      <a:pt x="28" y="67"/>
                    </a:lnTo>
                    <a:lnTo>
                      <a:pt x="35" y="70"/>
                    </a:lnTo>
                    <a:lnTo>
                      <a:pt x="42" y="67"/>
                    </a:lnTo>
                    <a:lnTo>
                      <a:pt x="46" y="63"/>
                    </a:lnTo>
                    <a:lnTo>
                      <a:pt x="49" y="56"/>
                    </a:lnTo>
                    <a:lnTo>
                      <a:pt x="53" y="42"/>
                    </a:lnTo>
                    <a:lnTo>
                      <a:pt x="49" y="32"/>
                    </a:lnTo>
                    <a:lnTo>
                      <a:pt x="49" y="21"/>
                    </a:lnTo>
                    <a:lnTo>
                      <a:pt x="42" y="14"/>
                    </a:lnTo>
                    <a:lnTo>
                      <a:pt x="39" y="7"/>
                    </a:lnTo>
                    <a:lnTo>
                      <a:pt x="28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40" name="Freeform 241"/>
              <p:cNvSpPr>
                <a:spLocks noEditPoints="1"/>
              </p:cNvSpPr>
              <p:nvPr/>
            </p:nvSpPr>
            <p:spPr bwMode="auto">
              <a:xfrm>
                <a:off x="4492" y="1396"/>
                <a:ext cx="70" cy="110"/>
              </a:xfrm>
              <a:custGeom>
                <a:avLst/>
                <a:gdLst>
                  <a:gd name="T0" fmla="*/ 45 w 70"/>
                  <a:gd name="T1" fmla="*/ 99 h 110"/>
                  <a:gd name="T2" fmla="*/ 42 w 70"/>
                  <a:gd name="T3" fmla="*/ 103 h 110"/>
                  <a:gd name="T4" fmla="*/ 35 w 70"/>
                  <a:gd name="T5" fmla="*/ 106 h 110"/>
                  <a:gd name="T6" fmla="*/ 31 w 70"/>
                  <a:gd name="T7" fmla="*/ 110 h 110"/>
                  <a:gd name="T8" fmla="*/ 28 w 70"/>
                  <a:gd name="T9" fmla="*/ 110 h 110"/>
                  <a:gd name="T10" fmla="*/ 17 w 70"/>
                  <a:gd name="T11" fmla="*/ 106 h 110"/>
                  <a:gd name="T12" fmla="*/ 7 w 70"/>
                  <a:gd name="T13" fmla="*/ 99 h 110"/>
                  <a:gd name="T14" fmla="*/ 0 w 70"/>
                  <a:gd name="T15" fmla="*/ 89 h 110"/>
                  <a:gd name="T16" fmla="*/ 0 w 70"/>
                  <a:gd name="T17" fmla="*/ 78 h 110"/>
                  <a:gd name="T18" fmla="*/ 0 w 70"/>
                  <a:gd name="T19" fmla="*/ 64 h 110"/>
                  <a:gd name="T20" fmla="*/ 7 w 70"/>
                  <a:gd name="T21" fmla="*/ 50 h 110"/>
                  <a:gd name="T22" fmla="*/ 14 w 70"/>
                  <a:gd name="T23" fmla="*/ 43 h 110"/>
                  <a:gd name="T24" fmla="*/ 21 w 70"/>
                  <a:gd name="T25" fmla="*/ 39 h 110"/>
                  <a:gd name="T26" fmla="*/ 31 w 70"/>
                  <a:gd name="T27" fmla="*/ 36 h 110"/>
                  <a:gd name="T28" fmla="*/ 38 w 70"/>
                  <a:gd name="T29" fmla="*/ 39 h 110"/>
                  <a:gd name="T30" fmla="*/ 45 w 70"/>
                  <a:gd name="T31" fmla="*/ 43 h 110"/>
                  <a:gd name="T32" fmla="*/ 45 w 70"/>
                  <a:gd name="T33" fmla="*/ 29 h 110"/>
                  <a:gd name="T34" fmla="*/ 45 w 70"/>
                  <a:gd name="T35" fmla="*/ 18 h 110"/>
                  <a:gd name="T36" fmla="*/ 45 w 70"/>
                  <a:gd name="T37" fmla="*/ 15 h 110"/>
                  <a:gd name="T38" fmla="*/ 45 w 70"/>
                  <a:gd name="T39" fmla="*/ 11 h 110"/>
                  <a:gd name="T40" fmla="*/ 45 w 70"/>
                  <a:gd name="T41" fmla="*/ 11 h 110"/>
                  <a:gd name="T42" fmla="*/ 42 w 70"/>
                  <a:gd name="T43" fmla="*/ 7 h 110"/>
                  <a:gd name="T44" fmla="*/ 42 w 70"/>
                  <a:gd name="T45" fmla="*/ 7 h 110"/>
                  <a:gd name="T46" fmla="*/ 38 w 70"/>
                  <a:gd name="T47" fmla="*/ 7 h 110"/>
                  <a:gd name="T48" fmla="*/ 38 w 70"/>
                  <a:gd name="T49" fmla="*/ 11 h 110"/>
                  <a:gd name="T50" fmla="*/ 38 w 70"/>
                  <a:gd name="T51" fmla="*/ 7 h 110"/>
                  <a:gd name="T52" fmla="*/ 56 w 70"/>
                  <a:gd name="T53" fmla="*/ 0 h 110"/>
                  <a:gd name="T54" fmla="*/ 60 w 70"/>
                  <a:gd name="T55" fmla="*/ 0 h 110"/>
                  <a:gd name="T56" fmla="*/ 60 w 70"/>
                  <a:gd name="T57" fmla="*/ 82 h 110"/>
                  <a:gd name="T58" fmla="*/ 60 w 70"/>
                  <a:gd name="T59" fmla="*/ 92 h 110"/>
                  <a:gd name="T60" fmla="*/ 60 w 70"/>
                  <a:gd name="T61" fmla="*/ 96 h 110"/>
                  <a:gd name="T62" fmla="*/ 60 w 70"/>
                  <a:gd name="T63" fmla="*/ 99 h 110"/>
                  <a:gd name="T64" fmla="*/ 60 w 70"/>
                  <a:gd name="T65" fmla="*/ 99 h 110"/>
                  <a:gd name="T66" fmla="*/ 63 w 70"/>
                  <a:gd name="T67" fmla="*/ 103 h 110"/>
                  <a:gd name="T68" fmla="*/ 63 w 70"/>
                  <a:gd name="T69" fmla="*/ 103 h 110"/>
                  <a:gd name="T70" fmla="*/ 67 w 70"/>
                  <a:gd name="T71" fmla="*/ 103 h 110"/>
                  <a:gd name="T72" fmla="*/ 67 w 70"/>
                  <a:gd name="T73" fmla="*/ 99 h 110"/>
                  <a:gd name="T74" fmla="*/ 70 w 70"/>
                  <a:gd name="T75" fmla="*/ 103 h 110"/>
                  <a:gd name="T76" fmla="*/ 49 w 70"/>
                  <a:gd name="T77" fmla="*/ 110 h 110"/>
                  <a:gd name="T78" fmla="*/ 45 w 70"/>
                  <a:gd name="T79" fmla="*/ 110 h 110"/>
                  <a:gd name="T80" fmla="*/ 45 w 70"/>
                  <a:gd name="T81" fmla="*/ 99 h 110"/>
                  <a:gd name="T82" fmla="*/ 45 w 70"/>
                  <a:gd name="T83" fmla="*/ 92 h 110"/>
                  <a:gd name="T84" fmla="*/ 45 w 70"/>
                  <a:gd name="T85" fmla="*/ 61 h 110"/>
                  <a:gd name="T86" fmla="*/ 45 w 70"/>
                  <a:gd name="T87" fmla="*/ 53 h 110"/>
                  <a:gd name="T88" fmla="*/ 42 w 70"/>
                  <a:gd name="T89" fmla="*/ 50 h 110"/>
                  <a:gd name="T90" fmla="*/ 42 w 70"/>
                  <a:gd name="T91" fmla="*/ 46 h 110"/>
                  <a:gd name="T92" fmla="*/ 38 w 70"/>
                  <a:gd name="T93" fmla="*/ 43 h 110"/>
                  <a:gd name="T94" fmla="*/ 35 w 70"/>
                  <a:gd name="T95" fmla="*/ 43 h 110"/>
                  <a:gd name="T96" fmla="*/ 31 w 70"/>
                  <a:gd name="T97" fmla="*/ 43 h 110"/>
                  <a:gd name="T98" fmla="*/ 24 w 70"/>
                  <a:gd name="T99" fmla="*/ 43 h 110"/>
                  <a:gd name="T100" fmla="*/ 17 w 70"/>
                  <a:gd name="T101" fmla="*/ 46 h 110"/>
                  <a:gd name="T102" fmla="*/ 14 w 70"/>
                  <a:gd name="T103" fmla="*/ 57 h 110"/>
                  <a:gd name="T104" fmla="*/ 10 w 70"/>
                  <a:gd name="T105" fmla="*/ 71 h 110"/>
                  <a:gd name="T106" fmla="*/ 14 w 70"/>
                  <a:gd name="T107" fmla="*/ 82 h 110"/>
                  <a:gd name="T108" fmla="*/ 17 w 70"/>
                  <a:gd name="T109" fmla="*/ 92 h 110"/>
                  <a:gd name="T110" fmla="*/ 24 w 70"/>
                  <a:gd name="T111" fmla="*/ 99 h 110"/>
                  <a:gd name="T112" fmla="*/ 31 w 70"/>
                  <a:gd name="T113" fmla="*/ 99 h 110"/>
                  <a:gd name="T114" fmla="*/ 38 w 70"/>
                  <a:gd name="T115" fmla="*/ 99 h 110"/>
                  <a:gd name="T116" fmla="*/ 45 w 70"/>
                  <a:gd name="T117" fmla="*/ 92 h 11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0"/>
                  <a:gd name="T178" fmla="*/ 0 h 110"/>
                  <a:gd name="T179" fmla="*/ 70 w 70"/>
                  <a:gd name="T180" fmla="*/ 110 h 11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0" h="110">
                    <a:moveTo>
                      <a:pt x="45" y="99"/>
                    </a:moveTo>
                    <a:lnTo>
                      <a:pt x="42" y="103"/>
                    </a:lnTo>
                    <a:lnTo>
                      <a:pt x="35" y="106"/>
                    </a:lnTo>
                    <a:lnTo>
                      <a:pt x="31" y="110"/>
                    </a:lnTo>
                    <a:lnTo>
                      <a:pt x="28" y="110"/>
                    </a:lnTo>
                    <a:lnTo>
                      <a:pt x="17" y="106"/>
                    </a:lnTo>
                    <a:lnTo>
                      <a:pt x="7" y="99"/>
                    </a:lnTo>
                    <a:lnTo>
                      <a:pt x="0" y="89"/>
                    </a:lnTo>
                    <a:lnTo>
                      <a:pt x="0" y="78"/>
                    </a:lnTo>
                    <a:lnTo>
                      <a:pt x="0" y="64"/>
                    </a:lnTo>
                    <a:lnTo>
                      <a:pt x="7" y="50"/>
                    </a:lnTo>
                    <a:lnTo>
                      <a:pt x="14" y="43"/>
                    </a:lnTo>
                    <a:lnTo>
                      <a:pt x="21" y="39"/>
                    </a:lnTo>
                    <a:lnTo>
                      <a:pt x="31" y="36"/>
                    </a:lnTo>
                    <a:lnTo>
                      <a:pt x="38" y="39"/>
                    </a:lnTo>
                    <a:lnTo>
                      <a:pt x="45" y="43"/>
                    </a:lnTo>
                    <a:lnTo>
                      <a:pt x="45" y="29"/>
                    </a:lnTo>
                    <a:lnTo>
                      <a:pt x="45" y="18"/>
                    </a:lnTo>
                    <a:lnTo>
                      <a:pt x="45" y="15"/>
                    </a:lnTo>
                    <a:lnTo>
                      <a:pt x="45" y="11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8" y="11"/>
                    </a:lnTo>
                    <a:lnTo>
                      <a:pt x="38" y="7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0" y="82"/>
                    </a:lnTo>
                    <a:lnTo>
                      <a:pt x="60" y="92"/>
                    </a:lnTo>
                    <a:lnTo>
                      <a:pt x="60" y="96"/>
                    </a:lnTo>
                    <a:lnTo>
                      <a:pt x="60" y="99"/>
                    </a:lnTo>
                    <a:lnTo>
                      <a:pt x="63" y="103"/>
                    </a:lnTo>
                    <a:lnTo>
                      <a:pt x="67" y="103"/>
                    </a:lnTo>
                    <a:lnTo>
                      <a:pt x="67" y="99"/>
                    </a:lnTo>
                    <a:lnTo>
                      <a:pt x="70" y="103"/>
                    </a:lnTo>
                    <a:lnTo>
                      <a:pt x="49" y="110"/>
                    </a:lnTo>
                    <a:lnTo>
                      <a:pt x="45" y="110"/>
                    </a:lnTo>
                    <a:lnTo>
                      <a:pt x="45" y="99"/>
                    </a:lnTo>
                    <a:close/>
                    <a:moveTo>
                      <a:pt x="45" y="92"/>
                    </a:moveTo>
                    <a:lnTo>
                      <a:pt x="45" y="61"/>
                    </a:lnTo>
                    <a:lnTo>
                      <a:pt x="45" y="53"/>
                    </a:lnTo>
                    <a:lnTo>
                      <a:pt x="42" y="50"/>
                    </a:lnTo>
                    <a:lnTo>
                      <a:pt x="42" y="46"/>
                    </a:lnTo>
                    <a:lnTo>
                      <a:pt x="38" y="43"/>
                    </a:lnTo>
                    <a:lnTo>
                      <a:pt x="35" y="43"/>
                    </a:lnTo>
                    <a:lnTo>
                      <a:pt x="31" y="43"/>
                    </a:lnTo>
                    <a:lnTo>
                      <a:pt x="24" y="43"/>
                    </a:lnTo>
                    <a:lnTo>
                      <a:pt x="17" y="46"/>
                    </a:lnTo>
                    <a:lnTo>
                      <a:pt x="14" y="57"/>
                    </a:lnTo>
                    <a:lnTo>
                      <a:pt x="10" y="71"/>
                    </a:lnTo>
                    <a:lnTo>
                      <a:pt x="14" y="82"/>
                    </a:lnTo>
                    <a:lnTo>
                      <a:pt x="17" y="92"/>
                    </a:lnTo>
                    <a:lnTo>
                      <a:pt x="24" y="99"/>
                    </a:lnTo>
                    <a:lnTo>
                      <a:pt x="31" y="99"/>
                    </a:lnTo>
                    <a:lnTo>
                      <a:pt x="38" y="99"/>
                    </a:lnTo>
                    <a:lnTo>
                      <a:pt x="45" y="9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41" name="Rectangle 242"/>
              <p:cNvSpPr>
                <a:spLocks noChangeArrowheads="1"/>
              </p:cNvSpPr>
              <p:nvPr/>
            </p:nvSpPr>
            <p:spPr bwMode="auto">
              <a:xfrm>
                <a:off x="4591" y="1375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2" name="Freeform 243"/>
              <p:cNvSpPr>
                <a:spLocks/>
              </p:cNvSpPr>
              <p:nvPr/>
            </p:nvSpPr>
            <p:spPr bwMode="auto">
              <a:xfrm>
                <a:off x="4856" y="1396"/>
                <a:ext cx="31" cy="110"/>
              </a:xfrm>
              <a:custGeom>
                <a:avLst/>
                <a:gdLst>
                  <a:gd name="T0" fmla="*/ 21 w 31"/>
                  <a:gd name="T1" fmla="*/ 0 h 110"/>
                  <a:gd name="T2" fmla="*/ 21 w 31"/>
                  <a:gd name="T3" fmla="*/ 92 h 110"/>
                  <a:gd name="T4" fmla="*/ 21 w 31"/>
                  <a:gd name="T5" fmla="*/ 99 h 110"/>
                  <a:gd name="T6" fmla="*/ 21 w 31"/>
                  <a:gd name="T7" fmla="*/ 103 h 110"/>
                  <a:gd name="T8" fmla="*/ 21 w 31"/>
                  <a:gd name="T9" fmla="*/ 103 h 110"/>
                  <a:gd name="T10" fmla="*/ 24 w 31"/>
                  <a:gd name="T11" fmla="*/ 106 h 110"/>
                  <a:gd name="T12" fmla="*/ 28 w 31"/>
                  <a:gd name="T13" fmla="*/ 106 h 110"/>
                  <a:gd name="T14" fmla="*/ 31 w 31"/>
                  <a:gd name="T15" fmla="*/ 106 h 110"/>
                  <a:gd name="T16" fmla="*/ 31 w 31"/>
                  <a:gd name="T17" fmla="*/ 110 h 110"/>
                  <a:gd name="T18" fmla="*/ 0 w 31"/>
                  <a:gd name="T19" fmla="*/ 110 h 110"/>
                  <a:gd name="T20" fmla="*/ 0 w 31"/>
                  <a:gd name="T21" fmla="*/ 106 h 110"/>
                  <a:gd name="T22" fmla="*/ 3 w 31"/>
                  <a:gd name="T23" fmla="*/ 106 h 110"/>
                  <a:gd name="T24" fmla="*/ 3 w 31"/>
                  <a:gd name="T25" fmla="*/ 106 h 110"/>
                  <a:gd name="T26" fmla="*/ 7 w 31"/>
                  <a:gd name="T27" fmla="*/ 103 h 110"/>
                  <a:gd name="T28" fmla="*/ 7 w 31"/>
                  <a:gd name="T29" fmla="*/ 103 h 110"/>
                  <a:gd name="T30" fmla="*/ 7 w 31"/>
                  <a:gd name="T31" fmla="*/ 99 h 110"/>
                  <a:gd name="T32" fmla="*/ 7 w 31"/>
                  <a:gd name="T33" fmla="*/ 92 h 110"/>
                  <a:gd name="T34" fmla="*/ 7 w 31"/>
                  <a:gd name="T35" fmla="*/ 29 h 110"/>
                  <a:gd name="T36" fmla="*/ 7 w 31"/>
                  <a:gd name="T37" fmla="*/ 18 h 110"/>
                  <a:gd name="T38" fmla="*/ 7 w 31"/>
                  <a:gd name="T39" fmla="*/ 15 h 110"/>
                  <a:gd name="T40" fmla="*/ 7 w 31"/>
                  <a:gd name="T41" fmla="*/ 11 h 110"/>
                  <a:gd name="T42" fmla="*/ 7 w 31"/>
                  <a:gd name="T43" fmla="*/ 11 h 110"/>
                  <a:gd name="T44" fmla="*/ 3 w 31"/>
                  <a:gd name="T45" fmla="*/ 7 h 110"/>
                  <a:gd name="T46" fmla="*/ 3 w 31"/>
                  <a:gd name="T47" fmla="*/ 7 h 110"/>
                  <a:gd name="T48" fmla="*/ 3 w 31"/>
                  <a:gd name="T49" fmla="*/ 7 h 110"/>
                  <a:gd name="T50" fmla="*/ 0 w 31"/>
                  <a:gd name="T51" fmla="*/ 11 h 110"/>
                  <a:gd name="T52" fmla="*/ 0 w 31"/>
                  <a:gd name="T53" fmla="*/ 7 h 110"/>
                  <a:gd name="T54" fmla="*/ 17 w 31"/>
                  <a:gd name="T55" fmla="*/ 0 h 110"/>
                  <a:gd name="T56" fmla="*/ 21 w 31"/>
                  <a:gd name="T57" fmla="*/ 0 h 11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1"/>
                  <a:gd name="T88" fmla="*/ 0 h 110"/>
                  <a:gd name="T89" fmla="*/ 31 w 31"/>
                  <a:gd name="T90" fmla="*/ 110 h 11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1" h="110">
                    <a:moveTo>
                      <a:pt x="21" y="0"/>
                    </a:moveTo>
                    <a:lnTo>
                      <a:pt x="21" y="92"/>
                    </a:lnTo>
                    <a:lnTo>
                      <a:pt x="21" y="99"/>
                    </a:lnTo>
                    <a:lnTo>
                      <a:pt x="21" y="103"/>
                    </a:lnTo>
                    <a:lnTo>
                      <a:pt x="24" y="106"/>
                    </a:lnTo>
                    <a:lnTo>
                      <a:pt x="28" y="106"/>
                    </a:lnTo>
                    <a:lnTo>
                      <a:pt x="31" y="106"/>
                    </a:lnTo>
                    <a:lnTo>
                      <a:pt x="31" y="110"/>
                    </a:lnTo>
                    <a:lnTo>
                      <a:pt x="0" y="110"/>
                    </a:lnTo>
                    <a:lnTo>
                      <a:pt x="0" y="106"/>
                    </a:lnTo>
                    <a:lnTo>
                      <a:pt x="3" y="106"/>
                    </a:lnTo>
                    <a:lnTo>
                      <a:pt x="7" y="103"/>
                    </a:lnTo>
                    <a:lnTo>
                      <a:pt x="7" y="99"/>
                    </a:lnTo>
                    <a:lnTo>
                      <a:pt x="7" y="92"/>
                    </a:lnTo>
                    <a:lnTo>
                      <a:pt x="7" y="29"/>
                    </a:lnTo>
                    <a:lnTo>
                      <a:pt x="7" y="18"/>
                    </a:lnTo>
                    <a:lnTo>
                      <a:pt x="7" y="15"/>
                    </a:lnTo>
                    <a:lnTo>
                      <a:pt x="7" y="11"/>
                    </a:lnTo>
                    <a:lnTo>
                      <a:pt x="3" y="7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17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43" name="Freeform 244"/>
              <p:cNvSpPr>
                <a:spLocks/>
              </p:cNvSpPr>
              <p:nvPr/>
            </p:nvSpPr>
            <p:spPr bwMode="auto">
              <a:xfrm>
                <a:off x="4895" y="1435"/>
                <a:ext cx="74" cy="71"/>
              </a:xfrm>
              <a:custGeom>
                <a:avLst/>
                <a:gdLst>
                  <a:gd name="T0" fmla="*/ 63 w 74"/>
                  <a:gd name="T1" fmla="*/ 0 h 71"/>
                  <a:gd name="T2" fmla="*/ 63 w 74"/>
                  <a:gd name="T3" fmla="*/ 43 h 71"/>
                  <a:gd name="T4" fmla="*/ 63 w 74"/>
                  <a:gd name="T5" fmla="*/ 53 h 71"/>
                  <a:gd name="T6" fmla="*/ 63 w 74"/>
                  <a:gd name="T7" fmla="*/ 57 h 71"/>
                  <a:gd name="T8" fmla="*/ 63 w 74"/>
                  <a:gd name="T9" fmla="*/ 60 h 71"/>
                  <a:gd name="T10" fmla="*/ 63 w 74"/>
                  <a:gd name="T11" fmla="*/ 60 h 71"/>
                  <a:gd name="T12" fmla="*/ 67 w 74"/>
                  <a:gd name="T13" fmla="*/ 64 h 71"/>
                  <a:gd name="T14" fmla="*/ 67 w 74"/>
                  <a:gd name="T15" fmla="*/ 64 h 71"/>
                  <a:gd name="T16" fmla="*/ 70 w 74"/>
                  <a:gd name="T17" fmla="*/ 64 h 71"/>
                  <a:gd name="T18" fmla="*/ 70 w 74"/>
                  <a:gd name="T19" fmla="*/ 60 h 71"/>
                  <a:gd name="T20" fmla="*/ 74 w 74"/>
                  <a:gd name="T21" fmla="*/ 64 h 71"/>
                  <a:gd name="T22" fmla="*/ 53 w 74"/>
                  <a:gd name="T23" fmla="*/ 71 h 71"/>
                  <a:gd name="T24" fmla="*/ 49 w 74"/>
                  <a:gd name="T25" fmla="*/ 71 h 71"/>
                  <a:gd name="T26" fmla="*/ 49 w 74"/>
                  <a:gd name="T27" fmla="*/ 57 h 71"/>
                  <a:gd name="T28" fmla="*/ 42 w 74"/>
                  <a:gd name="T29" fmla="*/ 64 h 71"/>
                  <a:gd name="T30" fmla="*/ 35 w 74"/>
                  <a:gd name="T31" fmla="*/ 67 h 71"/>
                  <a:gd name="T32" fmla="*/ 31 w 74"/>
                  <a:gd name="T33" fmla="*/ 71 h 71"/>
                  <a:gd name="T34" fmla="*/ 24 w 74"/>
                  <a:gd name="T35" fmla="*/ 71 h 71"/>
                  <a:gd name="T36" fmla="*/ 21 w 74"/>
                  <a:gd name="T37" fmla="*/ 71 h 71"/>
                  <a:gd name="T38" fmla="*/ 14 w 74"/>
                  <a:gd name="T39" fmla="*/ 67 h 71"/>
                  <a:gd name="T40" fmla="*/ 10 w 74"/>
                  <a:gd name="T41" fmla="*/ 64 h 71"/>
                  <a:gd name="T42" fmla="*/ 10 w 74"/>
                  <a:gd name="T43" fmla="*/ 60 h 71"/>
                  <a:gd name="T44" fmla="*/ 7 w 74"/>
                  <a:gd name="T45" fmla="*/ 53 h 71"/>
                  <a:gd name="T46" fmla="*/ 7 w 74"/>
                  <a:gd name="T47" fmla="*/ 43 h 71"/>
                  <a:gd name="T48" fmla="*/ 7 w 74"/>
                  <a:gd name="T49" fmla="*/ 14 h 71"/>
                  <a:gd name="T50" fmla="*/ 7 w 74"/>
                  <a:gd name="T51" fmla="*/ 7 h 71"/>
                  <a:gd name="T52" fmla="*/ 7 w 74"/>
                  <a:gd name="T53" fmla="*/ 7 h 71"/>
                  <a:gd name="T54" fmla="*/ 7 w 74"/>
                  <a:gd name="T55" fmla="*/ 4 h 71"/>
                  <a:gd name="T56" fmla="*/ 3 w 74"/>
                  <a:gd name="T57" fmla="*/ 4 h 71"/>
                  <a:gd name="T58" fmla="*/ 3 w 74"/>
                  <a:gd name="T59" fmla="*/ 0 h 71"/>
                  <a:gd name="T60" fmla="*/ 0 w 74"/>
                  <a:gd name="T61" fmla="*/ 0 h 71"/>
                  <a:gd name="T62" fmla="*/ 0 w 74"/>
                  <a:gd name="T63" fmla="*/ 0 h 71"/>
                  <a:gd name="T64" fmla="*/ 21 w 74"/>
                  <a:gd name="T65" fmla="*/ 0 h 71"/>
                  <a:gd name="T66" fmla="*/ 21 w 74"/>
                  <a:gd name="T67" fmla="*/ 46 h 71"/>
                  <a:gd name="T68" fmla="*/ 21 w 74"/>
                  <a:gd name="T69" fmla="*/ 53 h 71"/>
                  <a:gd name="T70" fmla="*/ 24 w 74"/>
                  <a:gd name="T71" fmla="*/ 57 h 71"/>
                  <a:gd name="T72" fmla="*/ 28 w 74"/>
                  <a:gd name="T73" fmla="*/ 60 h 71"/>
                  <a:gd name="T74" fmla="*/ 31 w 74"/>
                  <a:gd name="T75" fmla="*/ 60 h 71"/>
                  <a:gd name="T76" fmla="*/ 35 w 74"/>
                  <a:gd name="T77" fmla="*/ 60 h 71"/>
                  <a:gd name="T78" fmla="*/ 38 w 74"/>
                  <a:gd name="T79" fmla="*/ 60 h 71"/>
                  <a:gd name="T80" fmla="*/ 46 w 74"/>
                  <a:gd name="T81" fmla="*/ 57 h 71"/>
                  <a:gd name="T82" fmla="*/ 49 w 74"/>
                  <a:gd name="T83" fmla="*/ 53 h 71"/>
                  <a:gd name="T84" fmla="*/ 49 w 74"/>
                  <a:gd name="T85" fmla="*/ 14 h 71"/>
                  <a:gd name="T86" fmla="*/ 49 w 74"/>
                  <a:gd name="T87" fmla="*/ 7 h 71"/>
                  <a:gd name="T88" fmla="*/ 49 w 74"/>
                  <a:gd name="T89" fmla="*/ 4 h 71"/>
                  <a:gd name="T90" fmla="*/ 46 w 74"/>
                  <a:gd name="T91" fmla="*/ 4 h 71"/>
                  <a:gd name="T92" fmla="*/ 38 w 74"/>
                  <a:gd name="T93" fmla="*/ 0 h 71"/>
                  <a:gd name="T94" fmla="*/ 38 w 74"/>
                  <a:gd name="T95" fmla="*/ 0 h 71"/>
                  <a:gd name="T96" fmla="*/ 63 w 74"/>
                  <a:gd name="T97" fmla="*/ 0 h 7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4"/>
                  <a:gd name="T148" fmla="*/ 0 h 71"/>
                  <a:gd name="T149" fmla="*/ 74 w 74"/>
                  <a:gd name="T150" fmla="*/ 71 h 7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4" h="71">
                    <a:moveTo>
                      <a:pt x="63" y="0"/>
                    </a:moveTo>
                    <a:lnTo>
                      <a:pt x="63" y="43"/>
                    </a:lnTo>
                    <a:lnTo>
                      <a:pt x="63" y="53"/>
                    </a:lnTo>
                    <a:lnTo>
                      <a:pt x="63" y="57"/>
                    </a:lnTo>
                    <a:lnTo>
                      <a:pt x="63" y="60"/>
                    </a:lnTo>
                    <a:lnTo>
                      <a:pt x="67" y="64"/>
                    </a:lnTo>
                    <a:lnTo>
                      <a:pt x="70" y="64"/>
                    </a:lnTo>
                    <a:lnTo>
                      <a:pt x="70" y="60"/>
                    </a:lnTo>
                    <a:lnTo>
                      <a:pt x="74" y="64"/>
                    </a:lnTo>
                    <a:lnTo>
                      <a:pt x="53" y="71"/>
                    </a:lnTo>
                    <a:lnTo>
                      <a:pt x="49" y="71"/>
                    </a:lnTo>
                    <a:lnTo>
                      <a:pt x="49" y="57"/>
                    </a:lnTo>
                    <a:lnTo>
                      <a:pt x="42" y="64"/>
                    </a:lnTo>
                    <a:lnTo>
                      <a:pt x="35" y="67"/>
                    </a:lnTo>
                    <a:lnTo>
                      <a:pt x="31" y="71"/>
                    </a:lnTo>
                    <a:lnTo>
                      <a:pt x="24" y="71"/>
                    </a:lnTo>
                    <a:lnTo>
                      <a:pt x="21" y="71"/>
                    </a:lnTo>
                    <a:lnTo>
                      <a:pt x="14" y="67"/>
                    </a:lnTo>
                    <a:lnTo>
                      <a:pt x="10" y="64"/>
                    </a:lnTo>
                    <a:lnTo>
                      <a:pt x="10" y="60"/>
                    </a:lnTo>
                    <a:lnTo>
                      <a:pt x="7" y="53"/>
                    </a:lnTo>
                    <a:lnTo>
                      <a:pt x="7" y="43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46"/>
                    </a:lnTo>
                    <a:lnTo>
                      <a:pt x="21" y="53"/>
                    </a:lnTo>
                    <a:lnTo>
                      <a:pt x="24" y="57"/>
                    </a:lnTo>
                    <a:lnTo>
                      <a:pt x="28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38" y="60"/>
                    </a:lnTo>
                    <a:lnTo>
                      <a:pt x="46" y="57"/>
                    </a:lnTo>
                    <a:lnTo>
                      <a:pt x="49" y="53"/>
                    </a:lnTo>
                    <a:lnTo>
                      <a:pt x="49" y="14"/>
                    </a:lnTo>
                    <a:lnTo>
                      <a:pt x="49" y="7"/>
                    </a:lnTo>
                    <a:lnTo>
                      <a:pt x="49" y="4"/>
                    </a:lnTo>
                    <a:lnTo>
                      <a:pt x="46" y="4"/>
                    </a:lnTo>
                    <a:lnTo>
                      <a:pt x="38" y="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44" name="Freeform 245"/>
              <p:cNvSpPr>
                <a:spLocks/>
              </p:cNvSpPr>
              <p:nvPr/>
            </p:nvSpPr>
            <p:spPr bwMode="auto">
              <a:xfrm>
                <a:off x="4969" y="1432"/>
                <a:ext cx="74" cy="74"/>
              </a:xfrm>
              <a:custGeom>
                <a:avLst/>
                <a:gdLst>
                  <a:gd name="T0" fmla="*/ 25 w 74"/>
                  <a:gd name="T1" fmla="*/ 17 h 74"/>
                  <a:gd name="T2" fmla="*/ 32 w 74"/>
                  <a:gd name="T3" fmla="*/ 7 h 74"/>
                  <a:gd name="T4" fmla="*/ 39 w 74"/>
                  <a:gd name="T5" fmla="*/ 3 h 74"/>
                  <a:gd name="T6" fmla="*/ 49 w 74"/>
                  <a:gd name="T7" fmla="*/ 0 h 74"/>
                  <a:gd name="T8" fmla="*/ 53 w 74"/>
                  <a:gd name="T9" fmla="*/ 3 h 74"/>
                  <a:gd name="T10" fmla="*/ 56 w 74"/>
                  <a:gd name="T11" fmla="*/ 3 h 74"/>
                  <a:gd name="T12" fmla="*/ 60 w 74"/>
                  <a:gd name="T13" fmla="*/ 7 h 74"/>
                  <a:gd name="T14" fmla="*/ 63 w 74"/>
                  <a:gd name="T15" fmla="*/ 14 h 74"/>
                  <a:gd name="T16" fmla="*/ 67 w 74"/>
                  <a:gd name="T17" fmla="*/ 17 h 74"/>
                  <a:gd name="T18" fmla="*/ 67 w 74"/>
                  <a:gd name="T19" fmla="*/ 28 h 74"/>
                  <a:gd name="T20" fmla="*/ 67 w 74"/>
                  <a:gd name="T21" fmla="*/ 56 h 74"/>
                  <a:gd name="T22" fmla="*/ 67 w 74"/>
                  <a:gd name="T23" fmla="*/ 63 h 74"/>
                  <a:gd name="T24" fmla="*/ 67 w 74"/>
                  <a:gd name="T25" fmla="*/ 67 h 74"/>
                  <a:gd name="T26" fmla="*/ 67 w 74"/>
                  <a:gd name="T27" fmla="*/ 67 h 74"/>
                  <a:gd name="T28" fmla="*/ 70 w 74"/>
                  <a:gd name="T29" fmla="*/ 70 h 74"/>
                  <a:gd name="T30" fmla="*/ 70 w 74"/>
                  <a:gd name="T31" fmla="*/ 70 h 74"/>
                  <a:gd name="T32" fmla="*/ 74 w 74"/>
                  <a:gd name="T33" fmla="*/ 70 h 74"/>
                  <a:gd name="T34" fmla="*/ 74 w 74"/>
                  <a:gd name="T35" fmla="*/ 74 h 74"/>
                  <a:gd name="T36" fmla="*/ 42 w 74"/>
                  <a:gd name="T37" fmla="*/ 74 h 74"/>
                  <a:gd name="T38" fmla="*/ 42 w 74"/>
                  <a:gd name="T39" fmla="*/ 70 h 74"/>
                  <a:gd name="T40" fmla="*/ 46 w 74"/>
                  <a:gd name="T41" fmla="*/ 70 h 74"/>
                  <a:gd name="T42" fmla="*/ 49 w 74"/>
                  <a:gd name="T43" fmla="*/ 70 h 74"/>
                  <a:gd name="T44" fmla="*/ 49 w 74"/>
                  <a:gd name="T45" fmla="*/ 70 h 74"/>
                  <a:gd name="T46" fmla="*/ 53 w 74"/>
                  <a:gd name="T47" fmla="*/ 67 h 74"/>
                  <a:gd name="T48" fmla="*/ 53 w 74"/>
                  <a:gd name="T49" fmla="*/ 63 h 74"/>
                  <a:gd name="T50" fmla="*/ 53 w 74"/>
                  <a:gd name="T51" fmla="*/ 63 h 74"/>
                  <a:gd name="T52" fmla="*/ 53 w 74"/>
                  <a:gd name="T53" fmla="*/ 56 h 74"/>
                  <a:gd name="T54" fmla="*/ 53 w 74"/>
                  <a:gd name="T55" fmla="*/ 28 h 74"/>
                  <a:gd name="T56" fmla="*/ 53 w 74"/>
                  <a:gd name="T57" fmla="*/ 21 h 74"/>
                  <a:gd name="T58" fmla="*/ 49 w 74"/>
                  <a:gd name="T59" fmla="*/ 14 h 74"/>
                  <a:gd name="T60" fmla="*/ 46 w 74"/>
                  <a:gd name="T61" fmla="*/ 14 h 74"/>
                  <a:gd name="T62" fmla="*/ 42 w 74"/>
                  <a:gd name="T63" fmla="*/ 10 h 74"/>
                  <a:gd name="T64" fmla="*/ 32 w 74"/>
                  <a:gd name="T65" fmla="*/ 14 h 74"/>
                  <a:gd name="T66" fmla="*/ 25 w 74"/>
                  <a:gd name="T67" fmla="*/ 21 h 74"/>
                  <a:gd name="T68" fmla="*/ 25 w 74"/>
                  <a:gd name="T69" fmla="*/ 56 h 74"/>
                  <a:gd name="T70" fmla="*/ 25 w 74"/>
                  <a:gd name="T71" fmla="*/ 63 h 74"/>
                  <a:gd name="T72" fmla="*/ 25 w 74"/>
                  <a:gd name="T73" fmla="*/ 67 h 74"/>
                  <a:gd name="T74" fmla="*/ 25 w 74"/>
                  <a:gd name="T75" fmla="*/ 67 h 74"/>
                  <a:gd name="T76" fmla="*/ 28 w 74"/>
                  <a:gd name="T77" fmla="*/ 70 h 74"/>
                  <a:gd name="T78" fmla="*/ 28 w 74"/>
                  <a:gd name="T79" fmla="*/ 70 h 74"/>
                  <a:gd name="T80" fmla="*/ 35 w 74"/>
                  <a:gd name="T81" fmla="*/ 70 h 74"/>
                  <a:gd name="T82" fmla="*/ 35 w 74"/>
                  <a:gd name="T83" fmla="*/ 74 h 74"/>
                  <a:gd name="T84" fmla="*/ 0 w 74"/>
                  <a:gd name="T85" fmla="*/ 74 h 74"/>
                  <a:gd name="T86" fmla="*/ 0 w 74"/>
                  <a:gd name="T87" fmla="*/ 70 h 74"/>
                  <a:gd name="T88" fmla="*/ 3 w 74"/>
                  <a:gd name="T89" fmla="*/ 70 h 74"/>
                  <a:gd name="T90" fmla="*/ 7 w 74"/>
                  <a:gd name="T91" fmla="*/ 70 h 74"/>
                  <a:gd name="T92" fmla="*/ 10 w 74"/>
                  <a:gd name="T93" fmla="*/ 67 h 74"/>
                  <a:gd name="T94" fmla="*/ 10 w 74"/>
                  <a:gd name="T95" fmla="*/ 63 h 74"/>
                  <a:gd name="T96" fmla="*/ 10 w 74"/>
                  <a:gd name="T97" fmla="*/ 56 h 74"/>
                  <a:gd name="T98" fmla="*/ 10 w 74"/>
                  <a:gd name="T99" fmla="*/ 32 h 74"/>
                  <a:gd name="T100" fmla="*/ 10 w 74"/>
                  <a:gd name="T101" fmla="*/ 21 h 74"/>
                  <a:gd name="T102" fmla="*/ 10 w 74"/>
                  <a:gd name="T103" fmla="*/ 14 h 74"/>
                  <a:gd name="T104" fmla="*/ 10 w 74"/>
                  <a:gd name="T105" fmla="*/ 14 h 74"/>
                  <a:gd name="T106" fmla="*/ 10 w 74"/>
                  <a:gd name="T107" fmla="*/ 10 h 74"/>
                  <a:gd name="T108" fmla="*/ 7 w 74"/>
                  <a:gd name="T109" fmla="*/ 10 h 74"/>
                  <a:gd name="T110" fmla="*/ 7 w 74"/>
                  <a:gd name="T111" fmla="*/ 10 h 74"/>
                  <a:gd name="T112" fmla="*/ 3 w 74"/>
                  <a:gd name="T113" fmla="*/ 10 h 74"/>
                  <a:gd name="T114" fmla="*/ 3 w 74"/>
                  <a:gd name="T115" fmla="*/ 10 h 74"/>
                  <a:gd name="T116" fmla="*/ 0 w 74"/>
                  <a:gd name="T117" fmla="*/ 10 h 74"/>
                  <a:gd name="T118" fmla="*/ 21 w 74"/>
                  <a:gd name="T119" fmla="*/ 0 h 74"/>
                  <a:gd name="T120" fmla="*/ 25 w 74"/>
                  <a:gd name="T121" fmla="*/ 0 h 74"/>
                  <a:gd name="T122" fmla="*/ 25 w 74"/>
                  <a:gd name="T123" fmla="*/ 17 h 7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4"/>
                  <a:gd name="T187" fmla="*/ 0 h 74"/>
                  <a:gd name="T188" fmla="*/ 74 w 74"/>
                  <a:gd name="T189" fmla="*/ 74 h 7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4" h="74">
                    <a:moveTo>
                      <a:pt x="25" y="17"/>
                    </a:moveTo>
                    <a:lnTo>
                      <a:pt x="32" y="7"/>
                    </a:lnTo>
                    <a:lnTo>
                      <a:pt x="39" y="3"/>
                    </a:lnTo>
                    <a:lnTo>
                      <a:pt x="49" y="0"/>
                    </a:lnTo>
                    <a:lnTo>
                      <a:pt x="53" y="3"/>
                    </a:lnTo>
                    <a:lnTo>
                      <a:pt x="56" y="3"/>
                    </a:lnTo>
                    <a:lnTo>
                      <a:pt x="60" y="7"/>
                    </a:lnTo>
                    <a:lnTo>
                      <a:pt x="63" y="14"/>
                    </a:lnTo>
                    <a:lnTo>
                      <a:pt x="67" y="17"/>
                    </a:lnTo>
                    <a:lnTo>
                      <a:pt x="67" y="28"/>
                    </a:lnTo>
                    <a:lnTo>
                      <a:pt x="67" y="56"/>
                    </a:lnTo>
                    <a:lnTo>
                      <a:pt x="67" y="63"/>
                    </a:lnTo>
                    <a:lnTo>
                      <a:pt x="67" y="67"/>
                    </a:lnTo>
                    <a:lnTo>
                      <a:pt x="70" y="70"/>
                    </a:lnTo>
                    <a:lnTo>
                      <a:pt x="74" y="70"/>
                    </a:lnTo>
                    <a:lnTo>
                      <a:pt x="74" y="74"/>
                    </a:lnTo>
                    <a:lnTo>
                      <a:pt x="42" y="74"/>
                    </a:lnTo>
                    <a:lnTo>
                      <a:pt x="42" y="70"/>
                    </a:lnTo>
                    <a:lnTo>
                      <a:pt x="46" y="70"/>
                    </a:lnTo>
                    <a:lnTo>
                      <a:pt x="49" y="70"/>
                    </a:lnTo>
                    <a:lnTo>
                      <a:pt x="53" y="67"/>
                    </a:lnTo>
                    <a:lnTo>
                      <a:pt x="53" y="63"/>
                    </a:lnTo>
                    <a:lnTo>
                      <a:pt x="53" y="56"/>
                    </a:lnTo>
                    <a:lnTo>
                      <a:pt x="53" y="28"/>
                    </a:lnTo>
                    <a:lnTo>
                      <a:pt x="53" y="21"/>
                    </a:lnTo>
                    <a:lnTo>
                      <a:pt x="49" y="14"/>
                    </a:lnTo>
                    <a:lnTo>
                      <a:pt x="46" y="14"/>
                    </a:lnTo>
                    <a:lnTo>
                      <a:pt x="42" y="10"/>
                    </a:lnTo>
                    <a:lnTo>
                      <a:pt x="32" y="14"/>
                    </a:lnTo>
                    <a:lnTo>
                      <a:pt x="25" y="21"/>
                    </a:lnTo>
                    <a:lnTo>
                      <a:pt x="25" y="56"/>
                    </a:lnTo>
                    <a:lnTo>
                      <a:pt x="25" y="63"/>
                    </a:lnTo>
                    <a:lnTo>
                      <a:pt x="25" y="67"/>
                    </a:lnTo>
                    <a:lnTo>
                      <a:pt x="28" y="70"/>
                    </a:lnTo>
                    <a:lnTo>
                      <a:pt x="35" y="70"/>
                    </a:lnTo>
                    <a:lnTo>
                      <a:pt x="35" y="74"/>
                    </a:lnTo>
                    <a:lnTo>
                      <a:pt x="0" y="74"/>
                    </a:lnTo>
                    <a:lnTo>
                      <a:pt x="0" y="70"/>
                    </a:lnTo>
                    <a:lnTo>
                      <a:pt x="3" y="70"/>
                    </a:lnTo>
                    <a:lnTo>
                      <a:pt x="7" y="70"/>
                    </a:lnTo>
                    <a:lnTo>
                      <a:pt x="10" y="67"/>
                    </a:lnTo>
                    <a:lnTo>
                      <a:pt x="10" y="63"/>
                    </a:lnTo>
                    <a:lnTo>
                      <a:pt x="10" y="56"/>
                    </a:lnTo>
                    <a:lnTo>
                      <a:pt x="10" y="32"/>
                    </a:lnTo>
                    <a:lnTo>
                      <a:pt x="10" y="21"/>
                    </a:lnTo>
                    <a:lnTo>
                      <a:pt x="10" y="14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5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45" name="Freeform 246"/>
              <p:cNvSpPr>
                <a:spLocks/>
              </p:cNvSpPr>
              <p:nvPr/>
            </p:nvSpPr>
            <p:spPr bwMode="auto">
              <a:xfrm>
                <a:off x="5050" y="1432"/>
                <a:ext cx="60" cy="74"/>
              </a:xfrm>
              <a:custGeom>
                <a:avLst/>
                <a:gdLst>
                  <a:gd name="T0" fmla="*/ 60 w 60"/>
                  <a:gd name="T1" fmla="*/ 46 h 74"/>
                  <a:gd name="T2" fmla="*/ 57 w 60"/>
                  <a:gd name="T3" fmla="*/ 56 h 74"/>
                  <a:gd name="T4" fmla="*/ 50 w 60"/>
                  <a:gd name="T5" fmla="*/ 67 h 74"/>
                  <a:gd name="T6" fmla="*/ 39 w 60"/>
                  <a:gd name="T7" fmla="*/ 74 h 74"/>
                  <a:gd name="T8" fmla="*/ 32 w 60"/>
                  <a:gd name="T9" fmla="*/ 74 h 74"/>
                  <a:gd name="T10" fmla="*/ 18 w 60"/>
                  <a:gd name="T11" fmla="*/ 70 h 74"/>
                  <a:gd name="T12" fmla="*/ 11 w 60"/>
                  <a:gd name="T13" fmla="*/ 63 h 74"/>
                  <a:gd name="T14" fmla="*/ 4 w 60"/>
                  <a:gd name="T15" fmla="*/ 56 h 74"/>
                  <a:gd name="T16" fmla="*/ 4 w 60"/>
                  <a:gd name="T17" fmla="*/ 49 h 74"/>
                  <a:gd name="T18" fmla="*/ 0 w 60"/>
                  <a:gd name="T19" fmla="*/ 39 h 74"/>
                  <a:gd name="T20" fmla="*/ 4 w 60"/>
                  <a:gd name="T21" fmla="*/ 28 h 74"/>
                  <a:gd name="T22" fmla="*/ 4 w 60"/>
                  <a:gd name="T23" fmla="*/ 17 h 74"/>
                  <a:gd name="T24" fmla="*/ 11 w 60"/>
                  <a:gd name="T25" fmla="*/ 10 h 74"/>
                  <a:gd name="T26" fmla="*/ 21 w 60"/>
                  <a:gd name="T27" fmla="*/ 3 h 74"/>
                  <a:gd name="T28" fmla="*/ 32 w 60"/>
                  <a:gd name="T29" fmla="*/ 0 h 74"/>
                  <a:gd name="T30" fmla="*/ 43 w 60"/>
                  <a:gd name="T31" fmla="*/ 3 h 74"/>
                  <a:gd name="T32" fmla="*/ 50 w 60"/>
                  <a:gd name="T33" fmla="*/ 7 h 74"/>
                  <a:gd name="T34" fmla="*/ 53 w 60"/>
                  <a:gd name="T35" fmla="*/ 14 h 74"/>
                  <a:gd name="T36" fmla="*/ 57 w 60"/>
                  <a:gd name="T37" fmla="*/ 17 h 74"/>
                  <a:gd name="T38" fmla="*/ 57 w 60"/>
                  <a:gd name="T39" fmla="*/ 21 h 74"/>
                  <a:gd name="T40" fmla="*/ 53 w 60"/>
                  <a:gd name="T41" fmla="*/ 21 h 74"/>
                  <a:gd name="T42" fmla="*/ 53 w 60"/>
                  <a:gd name="T43" fmla="*/ 25 h 74"/>
                  <a:gd name="T44" fmla="*/ 50 w 60"/>
                  <a:gd name="T45" fmla="*/ 25 h 74"/>
                  <a:gd name="T46" fmla="*/ 46 w 60"/>
                  <a:gd name="T47" fmla="*/ 25 h 74"/>
                  <a:gd name="T48" fmla="*/ 43 w 60"/>
                  <a:gd name="T49" fmla="*/ 21 h 74"/>
                  <a:gd name="T50" fmla="*/ 43 w 60"/>
                  <a:gd name="T51" fmla="*/ 17 h 74"/>
                  <a:gd name="T52" fmla="*/ 43 w 60"/>
                  <a:gd name="T53" fmla="*/ 14 h 74"/>
                  <a:gd name="T54" fmla="*/ 39 w 60"/>
                  <a:gd name="T55" fmla="*/ 10 h 74"/>
                  <a:gd name="T56" fmla="*/ 39 w 60"/>
                  <a:gd name="T57" fmla="*/ 7 h 74"/>
                  <a:gd name="T58" fmla="*/ 35 w 60"/>
                  <a:gd name="T59" fmla="*/ 7 h 74"/>
                  <a:gd name="T60" fmla="*/ 32 w 60"/>
                  <a:gd name="T61" fmla="*/ 7 h 74"/>
                  <a:gd name="T62" fmla="*/ 25 w 60"/>
                  <a:gd name="T63" fmla="*/ 7 h 74"/>
                  <a:gd name="T64" fmla="*/ 21 w 60"/>
                  <a:gd name="T65" fmla="*/ 10 h 74"/>
                  <a:gd name="T66" fmla="*/ 14 w 60"/>
                  <a:gd name="T67" fmla="*/ 21 h 74"/>
                  <a:gd name="T68" fmla="*/ 14 w 60"/>
                  <a:gd name="T69" fmla="*/ 32 h 74"/>
                  <a:gd name="T70" fmla="*/ 14 w 60"/>
                  <a:gd name="T71" fmla="*/ 42 h 74"/>
                  <a:gd name="T72" fmla="*/ 21 w 60"/>
                  <a:gd name="T73" fmla="*/ 53 h 74"/>
                  <a:gd name="T74" fmla="*/ 28 w 60"/>
                  <a:gd name="T75" fmla="*/ 60 h 74"/>
                  <a:gd name="T76" fmla="*/ 35 w 60"/>
                  <a:gd name="T77" fmla="*/ 60 h 74"/>
                  <a:gd name="T78" fmla="*/ 43 w 60"/>
                  <a:gd name="T79" fmla="*/ 60 h 74"/>
                  <a:gd name="T80" fmla="*/ 50 w 60"/>
                  <a:gd name="T81" fmla="*/ 56 h 74"/>
                  <a:gd name="T82" fmla="*/ 53 w 60"/>
                  <a:gd name="T83" fmla="*/ 53 h 74"/>
                  <a:gd name="T84" fmla="*/ 57 w 60"/>
                  <a:gd name="T85" fmla="*/ 42 h 74"/>
                  <a:gd name="T86" fmla="*/ 60 w 60"/>
                  <a:gd name="T87" fmla="*/ 46 h 7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0"/>
                  <a:gd name="T133" fmla="*/ 0 h 74"/>
                  <a:gd name="T134" fmla="*/ 60 w 60"/>
                  <a:gd name="T135" fmla="*/ 74 h 7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0" h="74">
                    <a:moveTo>
                      <a:pt x="60" y="46"/>
                    </a:moveTo>
                    <a:lnTo>
                      <a:pt x="57" y="56"/>
                    </a:lnTo>
                    <a:lnTo>
                      <a:pt x="50" y="67"/>
                    </a:lnTo>
                    <a:lnTo>
                      <a:pt x="39" y="74"/>
                    </a:lnTo>
                    <a:lnTo>
                      <a:pt x="32" y="74"/>
                    </a:lnTo>
                    <a:lnTo>
                      <a:pt x="18" y="70"/>
                    </a:lnTo>
                    <a:lnTo>
                      <a:pt x="11" y="63"/>
                    </a:lnTo>
                    <a:lnTo>
                      <a:pt x="4" y="56"/>
                    </a:lnTo>
                    <a:lnTo>
                      <a:pt x="4" y="49"/>
                    </a:lnTo>
                    <a:lnTo>
                      <a:pt x="0" y="39"/>
                    </a:lnTo>
                    <a:lnTo>
                      <a:pt x="4" y="28"/>
                    </a:lnTo>
                    <a:lnTo>
                      <a:pt x="4" y="17"/>
                    </a:lnTo>
                    <a:lnTo>
                      <a:pt x="11" y="10"/>
                    </a:lnTo>
                    <a:lnTo>
                      <a:pt x="21" y="3"/>
                    </a:lnTo>
                    <a:lnTo>
                      <a:pt x="32" y="0"/>
                    </a:lnTo>
                    <a:lnTo>
                      <a:pt x="43" y="3"/>
                    </a:lnTo>
                    <a:lnTo>
                      <a:pt x="50" y="7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7" y="21"/>
                    </a:lnTo>
                    <a:lnTo>
                      <a:pt x="53" y="21"/>
                    </a:lnTo>
                    <a:lnTo>
                      <a:pt x="53" y="25"/>
                    </a:lnTo>
                    <a:lnTo>
                      <a:pt x="50" y="25"/>
                    </a:lnTo>
                    <a:lnTo>
                      <a:pt x="46" y="25"/>
                    </a:lnTo>
                    <a:lnTo>
                      <a:pt x="43" y="21"/>
                    </a:lnTo>
                    <a:lnTo>
                      <a:pt x="43" y="17"/>
                    </a:lnTo>
                    <a:lnTo>
                      <a:pt x="43" y="14"/>
                    </a:lnTo>
                    <a:lnTo>
                      <a:pt x="39" y="10"/>
                    </a:lnTo>
                    <a:lnTo>
                      <a:pt x="39" y="7"/>
                    </a:lnTo>
                    <a:lnTo>
                      <a:pt x="35" y="7"/>
                    </a:lnTo>
                    <a:lnTo>
                      <a:pt x="32" y="7"/>
                    </a:lnTo>
                    <a:lnTo>
                      <a:pt x="25" y="7"/>
                    </a:lnTo>
                    <a:lnTo>
                      <a:pt x="21" y="10"/>
                    </a:lnTo>
                    <a:lnTo>
                      <a:pt x="14" y="21"/>
                    </a:lnTo>
                    <a:lnTo>
                      <a:pt x="14" y="32"/>
                    </a:lnTo>
                    <a:lnTo>
                      <a:pt x="14" y="42"/>
                    </a:lnTo>
                    <a:lnTo>
                      <a:pt x="21" y="53"/>
                    </a:lnTo>
                    <a:lnTo>
                      <a:pt x="28" y="60"/>
                    </a:lnTo>
                    <a:lnTo>
                      <a:pt x="35" y="60"/>
                    </a:lnTo>
                    <a:lnTo>
                      <a:pt x="43" y="60"/>
                    </a:lnTo>
                    <a:lnTo>
                      <a:pt x="50" y="56"/>
                    </a:lnTo>
                    <a:lnTo>
                      <a:pt x="53" y="53"/>
                    </a:lnTo>
                    <a:lnTo>
                      <a:pt x="57" y="42"/>
                    </a:lnTo>
                    <a:lnTo>
                      <a:pt x="60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46" name="Freeform 247"/>
              <p:cNvSpPr>
                <a:spLocks/>
              </p:cNvSpPr>
              <p:nvPr/>
            </p:nvSpPr>
            <p:spPr bwMode="auto">
              <a:xfrm>
                <a:off x="5117" y="1396"/>
                <a:ext cx="75" cy="110"/>
              </a:xfrm>
              <a:custGeom>
                <a:avLst/>
                <a:gdLst>
                  <a:gd name="T0" fmla="*/ 21 w 75"/>
                  <a:gd name="T1" fmla="*/ 53 h 110"/>
                  <a:gd name="T2" fmla="*/ 36 w 75"/>
                  <a:gd name="T3" fmla="*/ 39 h 110"/>
                  <a:gd name="T4" fmla="*/ 46 w 75"/>
                  <a:gd name="T5" fmla="*/ 36 h 110"/>
                  <a:gd name="T6" fmla="*/ 57 w 75"/>
                  <a:gd name="T7" fmla="*/ 39 h 110"/>
                  <a:gd name="T8" fmla="*/ 64 w 75"/>
                  <a:gd name="T9" fmla="*/ 50 h 110"/>
                  <a:gd name="T10" fmla="*/ 64 w 75"/>
                  <a:gd name="T11" fmla="*/ 68 h 110"/>
                  <a:gd name="T12" fmla="*/ 64 w 75"/>
                  <a:gd name="T13" fmla="*/ 99 h 110"/>
                  <a:gd name="T14" fmla="*/ 67 w 75"/>
                  <a:gd name="T15" fmla="*/ 103 h 110"/>
                  <a:gd name="T16" fmla="*/ 71 w 75"/>
                  <a:gd name="T17" fmla="*/ 106 h 110"/>
                  <a:gd name="T18" fmla="*/ 75 w 75"/>
                  <a:gd name="T19" fmla="*/ 110 h 110"/>
                  <a:gd name="T20" fmla="*/ 43 w 75"/>
                  <a:gd name="T21" fmla="*/ 106 h 110"/>
                  <a:gd name="T22" fmla="*/ 46 w 75"/>
                  <a:gd name="T23" fmla="*/ 106 h 110"/>
                  <a:gd name="T24" fmla="*/ 50 w 75"/>
                  <a:gd name="T25" fmla="*/ 103 h 110"/>
                  <a:gd name="T26" fmla="*/ 53 w 75"/>
                  <a:gd name="T27" fmla="*/ 96 h 110"/>
                  <a:gd name="T28" fmla="*/ 53 w 75"/>
                  <a:gd name="T29" fmla="*/ 68 h 110"/>
                  <a:gd name="T30" fmla="*/ 50 w 75"/>
                  <a:gd name="T31" fmla="*/ 53 h 110"/>
                  <a:gd name="T32" fmla="*/ 46 w 75"/>
                  <a:gd name="T33" fmla="*/ 50 h 110"/>
                  <a:gd name="T34" fmla="*/ 39 w 75"/>
                  <a:gd name="T35" fmla="*/ 46 h 110"/>
                  <a:gd name="T36" fmla="*/ 32 w 75"/>
                  <a:gd name="T37" fmla="*/ 50 h 110"/>
                  <a:gd name="T38" fmla="*/ 21 w 75"/>
                  <a:gd name="T39" fmla="*/ 57 h 110"/>
                  <a:gd name="T40" fmla="*/ 21 w 75"/>
                  <a:gd name="T41" fmla="*/ 99 h 110"/>
                  <a:gd name="T42" fmla="*/ 25 w 75"/>
                  <a:gd name="T43" fmla="*/ 103 h 110"/>
                  <a:gd name="T44" fmla="*/ 29 w 75"/>
                  <a:gd name="T45" fmla="*/ 106 h 110"/>
                  <a:gd name="T46" fmla="*/ 32 w 75"/>
                  <a:gd name="T47" fmla="*/ 110 h 110"/>
                  <a:gd name="T48" fmla="*/ 0 w 75"/>
                  <a:gd name="T49" fmla="*/ 106 h 110"/>
                  <a:gd name="T50" fmla="*/ 7 w 75"/>
                  <a:gd name="T51" fmla="*/ 106 h 110"/>
                  <a:gd name="T52" fmla="*/ 7 w 75"/>
                  <a:gd name="T53" fmla="*/ 103 h 110"/>
                  <a:gd name="T54" fmla="*/ 11 w 75"/>
                  <a:gd name="T55" fmla="*/ 92 h 110"/>
                  <a:gd name="T56" fmla="*/ 11 w 75"/>
                  <a:gd name="T57" fmla="*/ 18 h 110"/>
                  <a:gd name="T58" fmla="*/ 7 w 75"/>
                  <a:gd name="T59" fmla="*/ 11 h 110"/>
                  <a:gd name="T60" fmla="*/ 7 w 75"/>
                  <a:gd name="T61" fmla="*/ 7 h 110"/>
                  <a:gd name="T62" fmla="*/ 4 w 75"/>
                  <a:gd name="T63" fmla="*/ 7 h 110"/>
                  <a:gd name="T64" fmla="*/ 0 w 75"/>
                  <a:gd name="T65" fmla="*/ 7 h 110"/>
                  <a:gd name="T66" fmla="*/ 21 w 75"/>
                  <a:gd name="T67" fmla="*/ 0 h 11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5"/>
                  <a:gd name="T103" fmla="*/ 0 h 110"/>
                  <a:gd name="T104" fmla="*/ 75 w 75"/>
                  <a:gd name="T105" fmla="*/ 110 h 11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5" h="110">
                    <a:moveTo>
                      <a:pt x="21" y="0"/>
                    </a:moveTo>
                    <a:lnTo>
                      <a:pt x="21" y="53"/>
                    </a:lnTo>
                    <a:lnTo>
                      <a:pt x="32" y="43"/>
                    </a:lnTo>
                    <a:lnTo>
                      <a:pt x="36" y="39"/>
                    </a:lnTo>
                    <a:lnTo>
                      <a:pt x="43" y="39"/>
                    </a:lnTo>
                    <a:lnTo>
                      <a:pt x="46" y="36"/>
                    </a:lnTo>
                    <a:lnTo>
                      <a:pt x="53" y="39"/>
                    </a:lnTo>
                    <a:lnTo>
                      <a:pt x="57" y="39"/>
                    </a:lnTo>
                    <a:lnTo>
                      <a:pt x="60" y="46"/>
                    </a:lnTo>
                    <a:lnTo>
                      <a:pt x="64" y="50"/>
                    </a:lnTo>
                    <a:lnTo>
                      <a:pt x="64" y="57"/>
                    </a:lnTo>
                    <a:lnTo>
                      <a:pt x="64" y="68"/>
                    </a:lnTo>
                    <a:lnTo>
                      <a:pt x="64" y="92"/>
                    </a:lnTo>
                    <a:lnTo>
                      <a:pt x="64" y="99"/>
                    </a:lnTo>
                    <a:lnTo>
                      <a:pt x="64" y="103"/>
                    </a:lnTo>
                    <a:lnTo>
                      <a:pt x="67" y="103"/>
                    </a:lnTo>
                    <a:lnTo>
                      <a:pt x="67" y="106"/>
                    </a:lnTo>
                    <a:lnTo>
                      <a:pt x="71" y="106"/>
                    </a:lnTo>
                    <a:lnTo>
                      <a:pt x="75" y="106"/>
                    </a:lnTo>
                    <a:lnTo>
                      <a:pt x="75" y="110"/>
                    </a:lnTo>
                    <a:lnTo>
                      <a:pt x="43" y="110"/>
                    </a:lnTo>
                    <a:lnTo>
                      <a:pt x="43" y="106"/>
                    </a:lnTo>
                    <a:lnTo>
                      <a:pt x="46" y="106"/>
                    </a:lnTo>
                    <a:lnTo>
                      <a:pt x="50" y="106"/>
                    </a:lnTo>
                    <a:lnTo>
                      <a:pt x="50" y="103"/>
                    </a:lnTo>
                    <a:lnTo>
                      <a:pt x="50" y="99"/>
                    </a:lnTo>
                    <a:lnTo>
                      <a:pt x="53" y="96"/>
                    </a:lnTo>
                    <a:lnTo>
                      <a:pt x="53" y="92"/>
                    </a:lnTo>
                    <a:lnTo>
                      <a:pt x="53" y="68"/>
                    </a:lnTo>
                    <a:lnTo>
                      <a:pt x="50" y="61"/>
                    </a:lnTo>
                    <a:lnTo>
                      <a:pt x="50" y="53"/>
                    </a:lnTo>
                    <a:lnTo>
                      <a:pt x="50" y="50"/>
                    </a:lnTo>
                    <a:lnTo>
                      <a:pt x="46" y="50"/>
                    </a:lnTo>
                    <a:lnTo>
                      <a:pt x="43" y="46"/>
                    </a:lnTo>
                    <a:lnTo>
                      <a:pt x="39" y="46"/>
                    </a:lnTo>
                    <a:lnTo>
                      <a:pt x="36" y="46"/>
                    </a:lnTo>
                    <a:lnTo>
                      <a:pt x="32" y="50"/>
                    </a:lnTo>
                    <a:lnTo>
                      <a:pt x="29" y="53"/>
                    </a:lnTo>
                    <a:lnTo>
                      <a:pt x="21" y="57"/>
                    </a:lnTo>
                    <a:lnTo>
                      <a:pt x="21" y="92"/>
                    </a:lnTo>
                    <a:lnTo>
                      <a:pt x="21" y="99"/>
                    </a:lnTo>
                    <a:lnTo>
                      <a:pt x="25" y="103"/>
                    </a:lnTo>
                    <a:lnTo>
                      <a:pt x="25" y="106"/>
                    </a:lnTo>
                    <a:lnTo>
                      <a:pt x="29" y="106"/>
                    </a:lnTo>
                    <a:lnTo>
                      <a:pt x="32" y="106"/>
                    </a:lnTo>
                    <a:lnTo>
                      <a:pt x="32" y="110"/>
                    </a:lnTo>
                    <a:lnTo>
                      <a:pt x="0" y="110"/>
                    </a:lnTo>
                    <a:lnTo>
                      <a:pt x="0" y="106"/>
                    </a:lnTo>
                    <a:lnTo>
                      <a:pt x="4" y="106"/>
                    </a:lnTo>
                    <a:lnTo>
                      <a:pt x="7" y="106"/>
                    </a:lnTo>
                    <a:lnTo>
                      <a:pt x="7" y="103"/>
                    </a:lnTo>
                    <a:lnTo>
                      <a:pt x="11" y="99"/>
                    </a:lnTo>
                    <a:lnTo>
                      <a:pt x="11" y="92"/>
                    </a:lnTo>
                    <a:lnTo>
                      <a:pt x="11" y="29"/>
                    </a:lnTo>
                    <a:lnTo>
                      <a:pt x="11" y="18"/>
                    </a:lnTo>
                    <a:lnTo>
                      <a:pt x="11" y="15"/>
                    </a:lnTo>
                    <a:lnTo>
                      <a:pt x="7" y="11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18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47" name="Rectangle 248"/>
              <p:cNvSpPr>
                <a:spLocks noChangeArrowheads="1"/>
              </p:cNvSpPr>
              <p:nvPr/>
            </p:nvSpPr>
            <p:spPr bwMode="auto">
              <a:xfrm>
                <a:off x="5213" y="1375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8" name="Rectangle 249"/>
              <p:cNvSpPr>
                <a:spLocks noChangeArrowheads="1"/>
              </p:cNvSpPr>
              <p:nvPr/>
            </p:nvSpPr>
            <p:spPr bwMode="auto">
              <a:xfrm>
                <a:off x="532" y="1559"/>
                <a:ext cx="4684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9" name="Rectangle 250"/>
              <p:cNvSpPr>
                <a:spLocks noChangeArrowheads="1"/>
              </p:cNvSpPr>
              <p:nvPr/>
            </p:nvSpPr>
            <p:spPr bwMode="auto">
              <a:xfrm>
                <a:off x="532" y="1587"/>
                <a:ext cx="4684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0" name="Rectangle 251"/>
              <p:cNvSpPr>
                <a:spLocks noChangeArrowheads="1"/>
              </p:cNvSpPr>
              <p:nvPr/>
            </p:nvSpPr>
            <p:spPr bwMode="auto">
              <a:xfrm>
                <a:off x="532" y="1601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1" name="Freeform 252"/>
              <p:cNvSpPr>
                <a:spLocks/>
              </p:cNvSpPr>
              <p:nvPr/>
            </p:nvSpPr>
            <p:spPr bwMode="auto">
              <a:xfrm>
                <a:off x="589" y="1626"/>
                <a:ext cx="46" cy="103"/>
              </a:xfrm>
              <a:custGeom>
                <a:avLst/>
                <a:gdLst>
                  <a:gd name="T0" fmla="*/ 46 w 46"/>
                  <a:gd name="T1" fmla="*/ 103 h 103"/>
                  <a:gd name="T2" fmla="*/ 46 w 46"/>
                  <a:gd name="T3" fmla="*/ 103 h 103"/>
                  <a:gd name="T4" fmla="*/ 0 w 46"/>
                  <a:gd name="T5" fmla="*/ 103 h 103"/>
                  <a:gd name="T6" fmla="*/ 0 w 46"/>
                  <a:gd name="T7" fmla="*/ 103 h 103"/>
                  <a:gd name="T8" fmla="*/ 3 w 46"/>
                  <a:gd name="T9" fmla="*/ 103 h 103"/>
                  <a:gd name="T10" fmla="*/ 10 w 46"/>
                  <a:gd name="T11" fmla="*/ 103 h 103"/>
                  <a:gd name="T12" fmla="*/ 14 w 46"/>
                  <a:gd name="T13" fmla="*/ 99 h 103"/>
                  <a:gd name="T14" fmla="*/ 14 w 46"/>
                  <a:gd name="T15" fmla="*/ 96 h 103"/>
                  <a:gd name="T16" fmla="*/ 17 w 46"/>
                  <a:gd name="T17" fmla="*/ 85 h 103"/>
                  <a:gd name="T18" fmla="*/ 17 w 46"/>
                  <a:gd name="T19" fmla="*/ 18 h 103"/>
                  <a:gd name="T20" fmla="*/ 14 w 46"/>
                  <a:gd name="T21" fmla="*/ 11 h 103"/>
                  <a:gd name="T22" fmla="*/ 14 w 46"/>
                  <a:gd name="T23" fmla="*/ 7 h 103"/>
                  <a:gd name="T24" fmla="*/ 14 w 46"/>
                  <a:gd name="T25" fmla="*/ 7 h 103"/>
                  <a:gd name="T26" fmla="*/ 10 w 46"/>
                  <a:gd name="T27" fmla="*/ 4 h 103"/>
                  <a:gd name="T28" fmla="*/ 7 w 46"/>
                  <a:gd name="T29" fmla="*/ 4 h 103"/>
                  <a:gd name="T30" fmla="*/ 3 w 46"/>
                  <a:gd name="T31" fmla="*/ 4 h 103"/>
                  <a:gd name="T32" fmla="*/ 0 w 46"/>
                  <a:gd name="T33" fmla="*/ 4 h 103"/>
                  <a:gd name="T34" fmla="*/ 0 w 46"/>
                  <a:gd name="T35" fmla="*/ 0 h 103"/>
                  <a:gd name="T36" fmla="*/ 46 w 46"/>
                  <a:gd name="T37" fmla="*/ 0 h 103"/>
                  <a:gd name="T38" fmla="*/ 46 w 46"/>
                  <a:gd name="T39" fmla="*/ 4 h 103"/>
                  <a:gd name="T40" fmla="*/ 42 w 46"/>
                  <a:gd name="T41" fmla="*/ 4 h 103"/>
                  <a:gd name="T42" fmla="*/ 35 w 46"/>
                  <a:gd name="T43" fmla="*/ 4 h 103"/>
                  <a:gd name="T44" fmla="*/ 32 w 46"/>
                  <a:gd name="T45" fmla="*/ 7 h 103"/>
                  <a:gd name="T46" fmla="*/ 32 w 46"/>
                  <a:gd name="T47" fmla="*/ 11 h 103"/>
                  <a:gd name="T48" fmla="*/ 32 w 46"/>
                  <a:gd name="T49" fmla="*/ 18 h 103"/>
                  <a:gd name="T50" fmla="*/ 32 w 46"/>
                  <a:gd name="T51" fmla="*/ 85 h 103"/>
                  <a:gd name="T52" fmla="*/ 32 w 46"/>
                  <a:gd name="T53" fmla="*/ 92 h 103"/>
                  <a:gd name="T54" fmla="*/ 32 w 46"/>
                  <a:gd name="T55" fmla="*/ 96 h 103"/>
                  <a:gd name="T56" fmla="*/ 32 w 46"/>
                  <a:gd name="T57" fmla="*/ 99 h 103"/>
                  <a:gd name="T58" fmla="*/ 35 w 46"/>
                  <a:gd name="T59" fmla="*/ 99 h 103"/>
                  <a:gd name="T60" fmla="*/ 39 w 46"/>
                  <a:gd name="T61" fmla="*/ 103 h 103"/>
                  <a:gd name="T62" fmla="*/ 42 w 46"/>
                  <a:gd name="T63" fmla="*/ 103 h 103"/>
                  <a:gd name="T64" fmla="*/ 46 w 46"/>
                  <a:gd name="T65" fmla="*/ 103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"/>
                  <a:gd name="T100" fmla="*/ 0 h 103"/>
                  <a:gd name="T101" fmla="*/ 46 w 46"/>
                  <a:gd name="T102" fmla="*/ 103 h 1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" h="103">
                    <a:moveTo>
                      <a:pt x="46" y="103"/>
                    </a:moveTo>
                    <a:lnTo>
                      <a:pt x="46" y="103"/>
                    </a:lnTo>
                    <a:lnTo>
                      <a:pt x="0" y="103"/>
                    </a:lnTo>
                    <a:lnTo>
                      <a:pt x="3" y="103"/>
                    </a:lnTo>
                    <a:lnTo>
                      <a:pt x="10" y="103"/>
                    </a:lnTo>
                    <a:lnTo>
                      <a:pt x="14" y="99"/>
                    </a:lnTo>
                    <a:lnTo>
                      <a:pt x="14" y="96"/>
                    </a:lnTo>
                    <a:lnTo>
                      <a:pt x="17" y="85"/>
                    </a:lnTo>
                    <a:lnTo>
                      <a:pt x="17" y="18"/>
                    </a:lnTo>
                    <a:lnTo>
                      <a:pt x="14" y="11"/>
                    </a:lnTo>
                    <a:lnTo>
                      <a:pt x="14" y="7"/>
                    </a:lnTo>
                    <a:lnTo>
                      <a:pt x="10" y="4"/>
                    </a:lnTo>
                    <a:lnTo>
                      <a:pt x="7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4"/>
                    </a:lnTo>
                    <a:lnTo>
                      <a:pt x="42" y="4"/>
                    </a:lnTo>
                    <a:lnTo>
                      <a:pt x="35" y="4"/>
                    </a:lnTo>
                    <a:lnTo>
                      <a:pt x="32" y="7"/>
                    </a:lnTo>
                    <a:lnTo>
                      <a:pt x="32" y="11"/>
                    </a:lnTo>
                    <a:lnTo>
                      <a:pt x="32" y="18"/>
                    </a:lnTo>
                    <a:lnTo>
                      <a:pt x="32" y="85"/>
                    </a:lnTo>
                    <a:lnTo>
                      <a:pt x="32" y="92"/>
                    </a:lnTo>
                    <a:lnTo>
                      <a:pt x="32" y="96"/>
                    </a:lnTo>
                    <a:lnTo>
                      <a:pt x="32" y="99"/>
                    </a:lnTo>
                    <a:lnTo>
                      <a:pt x="35" y="99"/>
                    </a:lnTo>
                    <a:lnTo>
                      <a:pt x="39" y="103"/>
                    </a:lnTo>
                    <a:lnTo>
                      <a:pt x="42" y="103"/>
                    </a:lnTo>
                    <a:lnTo>
                      <a:pt x="46" y="10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52" name="Rectangle 253"/>
              <p:cNvSpPr>
                <a:spLocks noChangeArrowheads="1"/>
              </p:cNvSpPr>
              <p:nvPr/>
            </p:nvSpPr>
            <p:spPr bwMode="auto">
              <a:xfrm>
                <a:off x="1126" y="1601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3" name="Rectangle 254"/>
              <p:cNvSpPr>
                <a:spLocks noChangeArrowheads="1"/>
              </p:cNvSpPr>
              <p:nvPr/>
            </p:nvSpPr>
            <p:spPr bwMode="auto">
              <a:xfrm>
                <a:off x="1154" y="1601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4" name="Freeform 255"/>
              <p:cNvSpPr>
                <a:spLocks noEditPoints="1"/>
              </p:cNvSpPr>
              <p:nvPr/>
            </p:nvSpPr>
            <p:spPr bwMode="auto">
              <a:xfrm>
                <a:off x="1402" y="1626"/>
                <a:ext cx="63" cy="106"/>
              </a:xfrm>
              <a:custGeom>
                <a:avLst/>
                <a:gdLst>
                  <a:gd name="T0" fmla="*/ 63 w 63"/>
                  <a:gd name="T1" fmla="*/ 0 h 106"/>
                  <a:gd name="T2" fmla="*/ 63 w 63"/>
                  <a:gd name="T3" fmla="*/ 4 h 106"/>
                  <a:gd name="T4" fmla="*/ 53 w 63"/>
                  <a:gd name="T5" fmla="*/ 4 h 106"/>
                  <a:gd name="T6" fmla="*/ 46 w 63"/>
                  <a:gd name="T7" fmla="*/ 7 h 106"/>
                  <a:gd name="T8" fmla="*/ 39 w 63"/>
                  <a:gd name="T9" fmla="*/ 11 h 106"/>
                  <a:gd name="T10" fmla="*/ 35 w 63"/>
                  <a:gd name="T11" fmla="*/ 14 h 106"/>
                  <a:gd name="T12" fmla="*/ 28 w 63"/>
                  <a:gd name="T13" fmla="*/ 21 h 106"/>
                  <a:gd name="T14" fmla="*/ 25 w 63"/>
                  <a:gd name="T15" fmla="*/ 29 h 106"/>
                  <a:gd name="T16" fmla="*/ 21 w 63"/>
                  <a:gd name="T17" fmla="*/ 39 h 106"/>
                  <a:gd name="T18" fmla="*/ 17 w 63"/>
                  <a:gd name="T19" fmla="*/ 46 h 106"/>
                  <a:gd name="T20" fmla="*/ 28 w 63"/>
                  <a:gd name="T21" fmla="*/ 43 h 106"/>
                  <a:gd name="T22" fmla="*/ 39 w 63"/>
                  <a:gd name="T23" fmla="*/ 39 h 106"/>
                  <a:gd name="T24" fmla="*/ 49 w 63"/>
                  <a:gd name="T25" fmla="*/ 43 h 106"/>
                  <a:gd name="T26" fmla="*/ 56 w 63"/>
                  <a:gd name="T27" fmla="*/ 50 h 106"/>
                  <a:gd name="T28" fmla="*/ 63 w 63"/>
                  <a:gd name="T29" fmla="*/ 57 h 106"/>
                  <a:gd name="T30" fmla="*/ 63 w 63"/>
                  <a:gd name="T31" fmla="*/ 71 h 106"/>
                  <a:gd name="T32" fmla="*/ 63 w 63"/>
                  <a:gd name="T33" fmla="*/ 82 h 106"/>
                  <a:gd name="T34" fmla="*/ 56 w 63"/>
                  <a:gd name="T35" fmla="*/ 92 h 106"/>
                  <a:gd name="T36" fmla="*/ 49 w 63"/>
                  <a:gd name="T37" fmla="*/ 99 h 106"/>
                  <a:gd name="T38" fmla="*/ 42 w 63"/>
                  <a:gd name="T39" fmla="*/ 103 h 106"/>
                  <a:gd name="T40" fmla="*/ 32 w 63"/>
                  <a:gd name="T41" fmla="*/ 106 h 106"/>
                  <a:gd name="T42" fmla="*/ 21 w 63"/>
                  <a:gd name="T43" fmla="*/ 103 h 106"/>
                  <a:gd name="T44" fmla="*/ 14 w 63"/>
                  <a:gd name="T45" fmla="*/ 99 h 106"/>
                  <a:gd name="T46" fmla="*/ 7 w 63"/>
                  <a:gd name="T47" fmla="*/ 89 h 106"/>
                  <a:gd name="T48" fmla="*/ 0 w 63"/>
                  <a:gd name="T49" fmla="*/ 78 h 106"/>
                  <a:gd name="T50" fmla="*/ 0 w 63"/>
                  <a:gd name="T51" fmla="*/ 64 h 106"/>
                  <a:gd name="T52" fmla="*/ 0 w 63"/>
                  <a:gd name="T53" fmla="*/ 50 h 106"/>
                  <a:gd name="T54" fmla="*/ 7 w 63"/>
                  <a:gd name="T55" fmla="*/ 39 h 106"/>
                  <a:gd name="T56" fmla="*/ 14 w 63"/>
                  <a:gd name="T57" fmla="*/ 25 h 106"/>
                  <a:gd name="T58" fmla="*/ 21 w 63"/>
                  <a:gd name="T59" fmla="*/ 14 h 106"/>
                  <a:gd name="T60" fmla="*/ 32 w 63"/>
                  <a:gd name="T61" fmla="*/ 7 h 106"/>
                  <a:gd name="T62" fmla="*/ 42 w 63"/>
                  <a:gd name="T63" fmla="*/ 4 h 106"/>
                  <a:gd name="T64" fmla="*/ 49 w 63"/>
                  <a:gd name="T65" fmla="*/ 0 h 106"/>
                  <a:gd name="T66" fmla="*/ 60 w 63"/>
                  <a:gd name="T67" fmla="*/ 0 h 106"/>
                  <a:gd name="T68" fmla="*/ 63 w 63"/>
                  <a:gd name="T69" fmla="*/ 0 h 106"/>
                  <a:gd name="T70" fmla="*/ 17 w 63"/>
                  <a:gd name="T71" fmla="*/ 53 h 106"/>
                  <a:gd name="T72" fmla="*/ 14 w 63"/>
                  <a:gd name="T73" fmla="*/ 60 h 106"/>
                  <a:gd name="T74" fmla="*/ 14 w 63"/>
                  <a:gd name="T75" fmla="*/ 67 h 106"/>
                  <a:gd name="T76" fmla="*/ 14 w 63"/>
                  <a:gd name="T77" fmla="*/ 74 h 106"/>
                  <a:gd name="T78" fmla="*/ 17 w 63"/>
                  <a:gd name="T79" fmla="*/ 85 h 106"/>
                  <a:gd name="T80" fmla="*/ 21 w 63"/>
                  <a:gd name="T81" fmla="*/ 92 h 106"/>
                  <a:gd name="T82" fmla="*/ 25 w 63"/>
                  <a:gd name="T83" fmla="*/ 96 h 106"/>
                  <a:gd name="T84" fmla="*/ 28 w 63"/>
                  <a:gd name="T85" fmla="*/ 99 h 106"/>
                  <a:gd name="T86" fmla="*/ 35 w 63"/>
                  <a:gd name="T87" fmla="*/ 99 h 106"/>
                  <a:gd name="T88" fmla="*/ 39 w 63"/>
                  <a:gd name="T89" fmla="*/ 99 h 106"/>
                  <a:gd name="T90" fmla="*/ 46 w 63"/>
                  <a:gd name="T91" fmla="*/ 96 h 106"/>
                  <a:gd name="T92" fmla="*/ 49 w 63"/>
                  <a:gd name="T93" fmla="*/ 89 h 106"/>
                  <a:gd name="T94" fmla="*/ 49 w 63"/>
                  <a:gd name="T95" fmla="*/ 78 h 106"/>
                  <a:gd name="T96" fmla="*/ 49 w 63"/>
                  <a:gd name="T97" fmla="*/ 64 h 106"/>
                  <a:gd name="T98" fmla="*/ 46 w 63"/>
                  <a:gd name="T99" fmla="*/ 57 h 106"/>
                  <a:gd name="T100" fmla="*/ 39 w 63"/>
                  <a:gd name="T101" fmla="*/ 50 h 106"/>
                  <a:gd name="T102" fmla="*/ 32 w 63"/>
                  <a:gd name="T103" fmla="*/ 46 h 106"/>
                  <a:gd name="T104" fmla="*/ 28 w 63"/>
                  <a:gd name="T105" fmla="*/ 46 h 106"/>
                  <a:gd name="T106" fmla="*/ 25 w 63"/>
                  <a:gd name="T107" fmla="*/ 46 h 106"/>
                  <a:gd name="T108" fmla="*/ 21 w 63"/>
                  <a:gd name="T109" fmla="*/ 50 h 106"/>
                  <a:gd name="T110" fmla="*/ 17 w 63"/>
                  <a:gd name="T111" fmla="*/ 53 h 10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3"/>
                  <a:gd name="T169" fmla="*/ 0 h 106"/>
                  <a:gd name="T170" fmla="*/ 63 w 63"/>
                  <a:gd name="T171" fmla="*/ 106 h 10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3" h="106">
                    <a:moveTo>
                      <a:pt x="63" y="0"/>
                    </a:moveTo>
                    <a:lnTo>
                      <a:pt x="63" y="4"/>
                    </a:lnTo>
                    <a:lnTo>
                      <a:pt x="53" y="4"/>
                    </a:lnTo>
                    <a:lnTo>
                      <a:pt x="46" y="7"/>
                    </a:lnTo>
                    <a:lnTo>
                      <a:pt x="39" y="11"/>
                    </a:lnTo>
                    <a:lnTo>
                      <a:pt x="35" y="14"/>
                    </a:lnTo>
                    <a:lnTo>
                      <a:pt x="28" y="21"/>
                    </a:lnTo>
                    <a:lnTo>
                      <a:pt x="25" y="29"/>
                    </a:lnTo>
                    <a:lnTo>
                      <a:pt x="21" y="39"/>
                    </a:lnTo>
                    <a:lnTo>
                      <a:pt x="17" y="46"/>
                    </a:lnTo>
                    <a:lnTo>
                      <a:pt x="28" y="43"/>
                    </a:lnTo>
                    <a:lnTo>
                      <a:pt x="39" y="39"/>
                    </a:lnTo>
                    <a:lnTo>
                      <a:pt x="49" y="43"/>
                    </a:lnTo>
                    <a:lnTo>
                      <a:pt x="56" y="50"/>
                    </a:lnTo>
                    <a:lnTo>
                      <a:pt x="63" y="57"/>
                    </a:lnTo>
                    <a:lnTo>
                      <a:pt x="63" y="71"/>
                    </a:lnTo>
                    <a:lnTo>
                      <a:pt x="63" y="82"/>
                    </a:lnTo>
                    <a:lnTo>
                      <a:pt x="56" y="92"/>
                    </a:lnTo>
                    <a:lnTo>
                      <a:pt x="49" y="99"/>
                    </a:lnTo>
                    <a:lnTo>
                      <a:pt x="42" y="103"/>
                    </a:lnTo>
                    <a:lnTo>
                      <a:pt x="32" y="106"/>
                    </a:lnTo>
                    <a:lnTo>
                      <a:pt x="21" y="103"/>
                    </a:lnTo>
                    <a:lnTo>
                      <a:pt x="14" y="99"/>
                    </a:lnTo>
                    <a:lnTo>
                      <a:pt x="7" y="89"/>
                    </a:lnTo>
                    <a:lnTo>
                      <a:pt x="0" y="78"/>
                    </a:lnTo>
                    <a:lnTo>
                      <a:pt x="0" y="64"/>
                    </a:lnTo>
                    <a:lnTo>
                      <a:pt x="0" y="50"/>
                    </a:lnTo>
                    <a:lnTo>
                      <a:pt x="7" y="39"/>
                    </a:lnTo>
                    <a:lnTo>
                      <a:pt x="14" y="25"/>
                    </a:lnTo>
                    <a:lnTo>
                      <a:pt x="21" y="14"/>
                    </a:lnTo>
                    <a:lnTo>
                      <a:pt x="32" y="7"/>
                    </a:lnTo>
                    <a:lnTo>
                      <a:pt x="42" y="4"/>
                    </a:lnTo>
                    <a:lnTo>
                      <a:pt x="49" y="0"/>
                    </a:lnTo>
                    <a:lnTo>
                      <a:pt x="60" y="0"/>
                    </a:lnTo>
                    <a:lnTo>
                      <a:pt x="63" y="0"/>
                    </a:lnTo>
                    <a:close/>
                    <a:moveTo>
                      <a:pt x="17" y="53"/>
                    </a:moveTo>
                    <a:lnTo>
                      <a:pt x="14" y="60"/>
                    </a:lnTo>
                    <a:lnTo>
                      <a:pt x="14" y="67"/>
                    </a:lnTo>
                    <a:lnTo>
                      <a:pt x="14" y="74"/>
                    </a:lnTo>
                    <a:lnTo>
                      <a:pt x="17" y="85"/>
                    </a:lnTo>
                    <a:lnTo>
                      <a:pt x="21" y="92"/>
                    </a:lnTo>
                    <a:lnTo>
                      <a:pt x="25" y="96"/>
                    </a:lnTo>
                    <a:lnTo>
                      <a:pt x="28" y="99"/>
                    </a:lnTo>
                    <a:lnTo>
                      <a:pt x="35" y="99"/>
                    </a:lnTo>
                    <a:lnTo>
                      <a:pt x="39" y="99"/>
                    </a:lnTo>
                    <a:lnTo>
                      <a:pt x="46" y="96"/>
                    </a:lnTo>
                    <a:lnTo>
                      <a:pt x="49" y="89"/>
                    </a:lnTo>
                    <a:lnTo>
                      <a:pt x="49" y="78"/>
                    </a:lnTo>
                    <a:lnTo>
                      <a:pt x="49" y="64"/>
                    </a:lnTo>
                    <a:lnTo>
                      <a:pt x="46" y="57"/>
                    </a:lnTo>
                    <a:lnTo>
                      <a:pt x="39" y="50"/>
                    </a:lnTo>
                    <a:lnTo>
                      <a:pt x="32" y="46"/>
                    </a:lnTo>
                    <a:lnTo>
                      <a:pt x="28" y="46"/>
                    </a:lnTo>
                    <a:lnTo>
                      <a:pt x="25" y="46"/>
                    </a:lnTo>
                    <a:lnTo>
                      <a:pt x="21" y="50"/>
                    </a:lnTo>
                    <a:lnTo>
                      <a:pt x="17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55" name="Rectangle 256"/>
              <p:cNvSpPr>
                <a:spLocks noChangeArrowheads="1"/>
              </p:cNvSpPr>
              <p:nvPr/>
            </p:nvSpPr>
            <p:spPr bwMode="auto">
              <a:xfrm>
                <a:off x="1635" y="1601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6" name="Freeform 257"/>
              <p:cNvSpPr>
                <a:spLocks/>
              </p:cNvSpPr>
              <p:nvPr/>
            </p:nvSpPr>
            <p:spPr bwMode="auto">
              <a:xfrm>
                <a:off x="1879" y="1626"/>
                <a:ext cx="67" cy="106"/>
              </a:xfrm>
              <a:custGeom>
                <a:avLst/>
                <a:gdLst>
                  <a:gd name="T0" fmla="*/ 11 w 67"/>
                  <a:gd name="T1" fmla="*/ 0 h 106"/>
                  <a:gd name="T2" fmla="*/ 67 w 67"/>
                  <a:gd name="T3" fmla="*/ 0 h 106"/>
                  <a:gd name="T4" fmla="*/ 67 w 67"/>
                  <a:gd name="T5" fmla="*/ 4 h 106"/>
                  <a:gd name="T6" fmla="*/ 28 w 67"/>
                  <a:gd name="T7" fmla="*/ 106 h 106"/>
                  <a:gd name="T8" fmla="*/ 21 w 67"/>
                  <a:gd name="T9" fmla="*/ 106 h 106"/>
                  <a:gd name="T10" fmla="*/ 53 w 67"/>
                  <a:gd name="T11" fmla="*/ 14 h 106"/>
                  <a:gd name="T12" fmla="*/ 25 w 67"/>
                  <a:gd name="T13" fmla="*/ 14 h 106"/>
                  <a:gd name="T14" fmla="*/ 18 w 67"/>
                  <a:gd name="T15" fmla="*/ 14 h 106"/>
                  <a:gd name="T16" fmla="*/ 14 w 67"/>
                  <a:gd name="T17" fmla="*/ 14 h 106"/>
                  <a:gd name="T18" fmla="*/ 7 w 67"/>
                  <a:gd name="T19" fmla="*/ 21 h 106"/>
                  <a:gd name="T20" fmla="*/ 4 w 67"/>
                  <a:gd name="T21" fmla="*/ 25 h 106"/>
                  <a:gd name="T22" fmla="*/ 0 w 67"/>
                  <a:gd name="T23" fmla="*/ 25 h 106"/>
                  <a:gd name="T24" fmla="*/ 11 w 67"/>
                  <a:gd name="T25" fmla="*/ 0 h 10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7"/>
                  <a:gd name="T40" fmla="*/ 0 h 106"/>
                  <a:gd name="T41" fmla="*/ 67 w 67"/>
                  <a:gd name="T42" fmla="*/ 106 h 10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7" h="106">
                    <a:moveTo>
                      <a:pt x="11" y="0"/>
                    </a:moveTo>
                    <a:lnTo>
                      <a:pt x="67" y="0"/>
                    </a:lnTo>
                    <a:lnTo>
                      <a:pt x="67" y="4"/>
                    </a:lnTo>
                    <a:lnTo>
                      <a:pt x="28" y="106"/>
                    </a:lnTo>
                    <a:lnTo>
                      <a:pt x="21" y="106"/>
                    </a:lnTo>
                    <a:lnTo>
                      <a:pt x="53" y="14"/>
                    </a:lnTo>
                    <a:lnTo>
                      <a:pt x="25" y="14"/>
                    </a:lnTo>
                    <a:lnTo>
                      <a:pt x="18" y="14"/>
                    </a:lnTo>
                    <a:lnTo>
                      <a:pt x="14" y="14"/>
                    </a:lnTo>
                    <a:lnTo>
                      <a:pt x="7" y="21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57" name="Freeform 258"/>
              <p:cNvSpPr>
                <a:spLocks noEditPoints="1"/>
              </p:cNvSpPr>
              <p:nvPr/>
            </p:nvSpPr>
            <p:spPr bwMode="auto">
              <a:xfrm>
                <a:off x="1953" y="1626"/>
                <a:ext cx="67" cy="103"/>
              </a:xfrm>
              <a:custGeom>
                <a:avLst/>
                <a:gdLst>
                  <a:gd name="T0" fmla="*/ 67 w 67"/>
                  <a:gd name="T1" fmla="*/ 67 h 103"/>
                  <a:gd name="T2" fmla="*/ 67 w 67"/>
                  <a:gd name="T3" fmla="*/ 78 h 103"/>
                  <a:gd name="T4" fmla="*/ 53 w 67"/>
                  <a:gd name="T5" fmla="*/ 78 h 103"/>
                  <a:gd name="T6" fmla="*/ 53 w 67"/>
                  <a:gd name="T7" fmla="*/ 103 h 103"/>
                  <a:gd name="T8" fmla="*/ 43 w 67"/>
                  <a:gd name="T9" fmla="*/ 103 h 103"/>
                  <a:gd name="T10" fmla="*/ 43 w 67"/>
                  <a:gd name="T11" fmla="*/ 78 h 103"/>
                  <a:gd name="T12" fmla="*/ 0 w 67"/>
                  <a:gd name="T13" fmla="*/ 78 h 103"/>
                  <a:gd name="T14" fmla="*/ 0 w 67"/>
                  <a:gd name="T15" fmla="*/ 67 h 103"/>
                  <a:gd name="T16" fmla="*/ 46 w 67"/>
                  <a:gd name="T17" fmla="*/ 0 h 103"/>
                  <a:gd name="T18" fmla="*/ 53 w 67"/>
                  <a:gd name="T19" fmla="*/ 0 h 103"/>
                  <a:gd name="T20" fmla="*/ 53 w 67"/>
                  <a:gd name="T21" fmla="*/ 67 h 103"/>
                  <a:gd name="T22" fmla="*/ 67 w 67"/>
                  <a:gd name="T23" fmla="*/ 67 h 103"/>
                  <a:gd name="T24" fmla="*/ 43 w 67"/>
                  <a:gd name="T25" fmla="*/ 67 h 103"/>
                  <a:gd name="T26" fmla="*/ 43 w 67"/>
                  <a:gd name="T27" fmla="*/ 14 h 103"/>
                  <a:gd name="T28" fmla="*/ 7 w 67"/>
                  <a:gd name="T29" fmla="*/ 67 h 103"/>
                  <a:gd name="T30" fmla="*/ 43 w 67"/>
                  <a:gd name="T31" fmla="*/ 67 h 10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7"/>
                  <a:gd name="T49" fmla="*/ 0 h 103"/>
                  <a:gd name="T50" fmla="*/ 67 w 67"/>
                  <a:gd name="T51" fmla="*/ 103 h 10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7" h="103">
                    <a:moveTo>
                      <a:pt x="67" y="67"/>
                    </a:moveTo>
                    <a:lnTo>
                      <a:pt x="67" y="78"/>
                    </a:lnTo>
                    <a:lnTo>
                      <a:pt x="53" y="78"/>
                    </a:lnTo>
                    <a:lnTo>
                      <a:pt x="53" y="103"/>
                    </a:lnTo>
                    <a:lnTo>
                      <a:pt x="43" y="103"/>
                    </a:lnTo>
                    <a:lnTo>
                      <a:pt x="43" y="78"/>
                    </a:lnTo>
                    <a:lnTo>
                      <a:pt x="0" y="78"/>
                    </a:lnTo>
                    <a:lnTo>
                      <a:pt x="0" y="67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53" y="67"/>
                    </a:lnTo>
                    <a:lnTo>
                      <a:pt x="67" y="67"/>
                    </a:lnTo>
                    <a:close/>
                    <a:moveTo>
                      <a:pt x="43" y="67"/>
                    </a:moveTo>
                    <a:lnTo>
                      <a:pt x="43" y="14"/>
                    </a:lnTo>
                    <a:lnTo>
                      <a:pt x="7" y="67"/>
                    </a:lnTo>
                    <a:lnTo>
                      <a:pt x="43" y="6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58" name="Freeform 259"/>
              <p:cNvSpPr>
                <a:spLocks noEditPoints="1"/>
              </p:cNvSpPr>
              <p:nvPr/>
            </p:nvSpPr>
            <p:spPr bwMode="auto">
              <a:xfrm>
                <a:off x="2035" y="1626"/>
                <a:ext cx="63" cy="106"/>
              </a:xfrm>
              <a:custGeom>
                <a:avLst/>
                <a:gdLst>
                  <a:gd name="T0" fmla="*/ 0 w 63"/>
                  <a:gd name="T1" fmla="*/ 53 h 106"/>
                  <a:gd name="T2" fmla="*/ 0 w 63"/>
                  <a:gd name="T3" fmla="*/ 36 h 106"/>
                  <a:gd name="T4" fmla="*/ 3 w 63"/>
                  <a:gd name="T5" fmla="*/ 21 h 106"/>
                  <a:gd name="T6" fmla="*/ 10 w 63"/>
                  <a:gd name="T7" fmla="*/ 11 h 106"/>
                  <a:gd name="T8" fmla="*/ 17 w 63"/>
                  <a:gd name="T9" fmla="*/ 4 h 106"/>
                  <a:gd name="T10" fmla="*/ 24 w 63"/>
                  <a:gd name="T11" fmla="*/ 0 h 106"/>
                  <a:gd name="T12" fmla="*/ 31 w 63"/>
                  <a:gd name="T13" fmla="*/ 0 h 106"/>
                  <a:gd name="T14" fmla="*/ 38 w 63"/>
                  <a:gd name="T15" fmla="*/ 0 h 106"/>
                  <a:gd name="T16" fmla="*/ 46 w 63"/>
                  <a:gd name="T17" fmla="*/ 4 h 106"/>
                  <a:gd name="T18" fmla="*/ 53 w 63"/>
                  <a:gd name="T19" fmla="*/ 11 h 106"/>
                  <a:gd name="T20" fmla="*/ 60 w 63"/>
                  <a:gd name="T21" fmla="*/ 21 h 106"/>
                  <a:gd name="T22" fmla="*/ 63 w 63"/>
                  <a:gd name="T23" fmla="*/ 36 h 106"/>
                  <a:gd name="T24" fmla="*/ 63 w 63"/>
                  <a:gd name="T25" fmla="*/ 53 h 106"/>
                  <a:gd name="T26" fmla="*/ 63 w 63"/>
                  <a:gd name="T27" fmla="*/ 67 h 106"/>
                  <a:gd name="T28" fmla="*/ 60 w 63"/>
                  <a:gd name="T29" fmla="*/ 82 h 106"/>
                  <a:gd name="T30" fmla="*/ 53 w 63"/>
                  <a:gd name="T31" fmla="*/ 92 h 106"/>
                  <a:gd name="T32" fmla="*/ 46 w 63"/>
                  <a:gd name="T33" fmla="*/ 99 h 106"/>
                  <a:gd name="T34" fmla="*/ 38 w 63"/>
                  <a:gd name="T35" fmla="*/ 103 h 106"/>
                  <a:gd name="T36" fmla="*/ 31 w 63"/>
                  <a:gd name="T37" fmla="*/ 106 h 106"/>
                  <a:gd name="T38" fmla="*/ 21 w 63"/>
                  <a:gd name="T39" fmla="*/ 103 h 106"/>
                  <a:gd name="T40" fmla="*/ 14 w 63"/>
                  <a:gd name="T41" fmla="*/ 99 h 106"/>
                  <a:gd name="T42" fmla="*/ 7 w 63"/>
                  <a:gd name="T43" fmla="*/ 89 h 106"/>
                  <a:gd name="T44" fmla="*/ 3 w 63"/>
                  <a:gd name="T45" fmla="*/ 71 h 106"/>
                  <a:gd name="T46" fmla="*/ 0 w 63"/>
                  <a:gd name="T47" fmla="*/ 53 h 106"/>
                  <a:gd name="T48" fmla="*/ 14 w 63"/>
                  <a:gd name="T49" fmla="*/ 57 h 106"/>
                  <a:gd name="T50" fmla="*/ 14 w 63"/>
                  <a:gd name="T51" fmla="*/ 74 h 106"/>
                  <a:gd name="T52" fmla="*/ 21 w 63"/>
                  <a:gd name="T53" fmla="*/ 89 h 106"/>
                  <a:gd name="T54" fmla="*/ 21 w 63"/>
                  <a:gd name="T55" fmla="*/ 96 h 106"/>
                  <a:gd name="T56" fmla="*/ 28 w 63"/>
                  <a:gd name="T57" fmla="*/ 99 h 106"/>
                  <a:gd name="T58" fmla="*/ 31 w 63"/>
                  <a:gd name="T59" fmla="*/ 99 h 106"/>
                  <a:gd name="T60" fmla="*/ 35 w 63"/>
                  <a:gd name="T61" fmla="*/ 99 h 106"/>
                  <a:gd name="T62" fmla="*/ 38 w 63"/>
                  <a:gd name="T63" fmla="*/ 96 h 106"/>
                  <a:gd name="T64" fmla="*/ 42 w 63"/>
                  <a:gd name="T65" fmla="*/ 92 h 106"/>
                  <a:gd name="T66" fmla="*/ 46 w 63"/>
                  <a:gd name="T67" fmla="*/ 85 h 106"/>
                  <a:gd name="T68" fmla="*/ 49 w 63"/>
                  <a:gd name="T69" fmla="*/ 71 h 106"/>
                  <a:gd name="T70" fmla="*/ 49 w 63"/>
                  <a:gd name="T71" fmla="*/ 50 h 106"/>
                  <a:gd name="T72" fmla="*/ 49 w 63"/>
                  <a:gd name="T73" fmla="*/ 32 h 106"/>
                  <a:gd name="T74" fmla="*/ 46 w 63"/>
                  <a:gd name="T75" fmla="*/ 18 h 106"/>
                  <a:gd name="T76" fmla="*/ 42 w 63"/>
                  <a:gd name="T77" fmla="*/ 11 h 106"/>
                  <a:gd name="T78" fmla="*/ 38 w 63"/>
                  <a:gd name="T79" fmla="*/ 7 h 106"/>
                  <a:gd name="T80" fmla="*/ 35 w 63"/>
                  <a:gd name="T81" fmla="*/ 4 h 106"/>
                  <a:gd name="T82" fmla="*/ 31 w 63"/>
                  <a:gd name="T83" fmla="*/ 4 h 106"/>
                  <a:gd name="T84" fmla="*/ 28 w 63"/>
                  <a:gd name="T85" fmla="*/ 4 h 106"/>
                  <a:gd name="T86" fmla="*/ 24 w 63"/>
                  <a:gd name="T87" fmla="*/ 7 h 106"/>
                  <a:gd name="T88" fmla="*/ 17 w 63"/>
                  <a:gd name="T89" fmla="*/ 18 h 106"/>
                  <a:gd name="T90" fmla="*/ 17 w 63"/>
                  <a:gd name="T91" fmla="*/ 29 h 106"/>
                  <a:gd name="T92" fmla="*/ 14 w 63"/>
                  <a:gd name="T93" fmla="*/ 43 h 106"/>
                  <a:gd name="T94" fmla="*/ 14 w 63"/>
                  <a:gd name="T95" fmla="*/ 57 h 10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3"/>
                  <a:gd name="T145" fmla="*/ 0 h 106"/>
                  <a:gd name="T146" fmla="*/ 63 w 63"/>
                  <a:gd name="T147" fmla="*/ 106 h 10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3" h="106">
                    <a:moveTo>
                      <a:pt x="0" y="53"/>
                    </a:moveTo>
                    <a:lnTo>
                      <a:pt x="0" y="36"/>
                    </a:lnTo>
                    <a:lnTo>
                      <a:pt x="3" y="21"/>
                    </a:lnTo>
                    <a:lnTo>
                      <a:pt x="10" y="11"/>
                    </a:lnTo>
                    <a:lnTo>
                      <a:pt x="17" y="4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6" y="4"/>
                    </a:lnTo>
                    <a:lnTo>
                      <a:pt x="53" y="11"/>
                    </a:lnTo>
                    <a:lnTo>
                      <a:pt x="60" y="21"/>
                    </a:lnTo>
                    <a:lnTo>
                      <a:pt x="63" y="36"/>
                    </a:lnTo>
                    <a:lnTo>
                      <a:pt x="63" y="53"/>
                    </a:lnTo>
                    <a:lnTo>
                      <a:pt x="63" y="67"/>
                    </a:lnTo>
                    <a:lnTo>
                      <a:pt x="60" y="82"/>
                    </a:lnTo>
                    <a:lnTo>
                      <a:pt x="53" y="92"/>
                    </a:lnTo>
                    <a:lnTo>
                      <a:pt x="46" y="99"/>
                    </a:lnTo>
                    <a:lnTo>
                      <a:pt x="38" y="103"/>
                    </a:lnTo>
                    <a:lnTo>
                      <a:pt x="31" y="106"/>
                    </a:lnTo>
                    <a:lnTo>
                      <a:pt x="21" y="103"/>
                    </a:lnTo>
                    <a:lnTo>
                      <a:pt x="14" y="99"/>
                    </a:lnTo>
                    <a:lnTo>
                      <a:pt x="7" y="89"/>
                    </a:lnTo>
                    <a:lnTo>
                      <a:pt x="3" y="71"/>
                    </a:lnTo>
                    <a:lnTo>
                      <a:pt x="0" y="53"/>
                    </a:lnTo>
                    <a:close/>
                    <a:moveTo>
                      <a:pt x="14" y="57"/>
                    </a:moveTo>
                    <a:lnTo>
                      <a:pt x="14" y="74"/>
                    </a:lnTo>
                    <a:lnTo>
                      <a:pt x="21" y="89"/>
                    </a:lnTo>
                    <a:lnTo>
                      <a:pt x="21" y="96"/>
                    </a:lnTo>
                    <a:lnTo>
                      <a:pt x="28" y="99"/>
                    </a:lnTo>
                    <a:lnTo>
                      <a:pt x="31" y="99"/>
                    </a:lnTo>
                    <a:lnTo>
                      <a:pt x="35" y="99"/>
                    </a:lnTo>
                    <a:lnTo>
                      <a:pt x="38" y="96"/>
                    </a:lnTo>
                    <a:lnTo>
                      <a:pt x="42" y="92"/>
                    </a:lnTo>
                    <a:lnTo>
                      <a:pt x="46" y="85"/>
                    </a:lnTo>
                    <a:lnTo>
                      <a:pt x="49" y="71"/>
                    </a:lnTo>
                    <a:lnTo>
                      <a:pt x="49" y="50"/>
                    </a:lnTo>
                    <a:lnTo>
                      <a:pt x="49" y="32"/>
                    </a:lnTo>
                    <a:lnTo>
                      <a:pt x="46" y="18"/>
                    </a:lnTo>
                    <a:lnTo>
                      <a:pt x="42" y="11"/>
                    </a:lnTo>
                    <a:lnTo>
                      <a:pt x="38" y="7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28" y="4"/>
                    </a:lnTo>
                    <a:lnTo>
                      <a:pt x="24" y="7"/>
                    </a:lnTo>
                    <a:lnTo>
                      <a:pt x="17" y="18"/>
                    </a:lnTo>
                    <a:lnTo>
                      <a:pt x="17" y="29"/>
                    </a:lnTo>
                    <a:lnTo>
                      <a:pt x="14" y="43"/>
                    </a:lnTo>
                    <a:lnTo>
                      <a:pt x="14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59" name="Rectangle 260"/>
              <p:cNvSpPr>
                <a:spLocks noChangeArrowheads="1"/>
              </p:cNvSpPr>
              <p:nvPr/>
            </p:nvSpPr>
            <p:spPr bwMode="auto">
              <a:xfrm>
                <a:off x="2215" y="1601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0" name="Freeform 261"/>
              <p:cNvSpPr>
                <a:spLocks/>
              </p:cNvSpPr>
              <p:nvPr/>
            </p:nvSpPr>
            <p:spPr bwMode="auto">
              <a:xfrm>
                <a:off x="2469" y="1715"/>
                <a:ext cx="18" cy="17"/>
              </a:xfrm>
              <a:custGeom>
                <a:avLst/>
                <a:gdLst>
                  <a:gd name="T0" fmla="*/ 11 w 18"/>
                  <a:gd name="T1" fmla="*/ 0 h 17"/>
                  <a:gd name="T2" fmla="*/ 15 w 18"/>
                  <a:gd name="T3" fmla="*/ 0 h 17"/>
                  <a:gd name="T4" fmla="*/ 15 w 18"/>
                  <a:gd name="T5" fmla="*/ 3 h 17"/>
                  <a:gd name="T6" fmla="*/ 18 w 18"/>
                  <a:gd name="T7" fmla="*/ 3 h 17"/>
                  <a:gd name="T8" fmla="*/ 18 w 18"/>
                  <a:gd name="T9" fmla="*/ 7 h 17"/>
                  <a:gd name="T10" fmla="*/ 18 w 18"/>
                  <a:gd name="T11" fmla="*/ 10 h 17"/>
                  <a:gd name="T12" fmla="*/ 15 w 18"/>
                  <a:gd name="T13" fmla="*/ 14 h 17"/>
                  <a:gd name="T14" fmla="*/ 15 w 18"/>
                  <a:gd name="T15" fmla="*/ 17 h 17"/>
                  <a:gd name="T16" fmla="*/ 11 w 18"/>
                  <a:gd name="T17" fmla="*/ 17 h 17"/>
                  <a:gd name="T18" fmla="*/ 7 w 18"/>
                  <a:gd name="T19" fmla="*/ 17 h 17"/>
                  <a:gd name="T20" fmla="*/ 4 w 18"/>
                  <a:gd name="T21" fmla="*/ 14 h 17"/>
                  <a:gd name="T22" fmla="*/ 0 w 18"/>
                  <a:gd name="T23" fmla="*/ 10 h 17"/>
                  <a:gd name="T24" fmla="*/ 0 w 18"/>
                  <a:gd name="T25" fmla="*/ 7 h 17"/>
                  <a:gd name="T26" fmla="*/ 0 w 18"/>
                  <a:gd name="T27" fmla="*/ 3 h 17"/>
                  <a:gd name="T28" fmla="*/ 4 w 18"/>
                  <a:gd name="T29" fmla="*/ 3 h 17"/>
                  <a:gd name="T30" fmla="*/ 7 w 18"/>
                  <a:gd name="T31" fmla="*/ 0 h 17"/>
                  <a:gd name="T32" fmla="*/ 11 w 18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17"/>
                  <a:gd name="T53" fmla="*/ 18 w 18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17">
                    <a:moveTo>
                      <a:pt x="11" y="0"/>
                    </a:moveTo>
                    <a:lnTo>
                      <a:pt x="15" y="0"/>
                    </a:lnTo>
                    <a:lnTo>
                      <a:pt x="15" y="3"/>
                    </a:lnTo>
                    <a:lnTo>
                      <a:pt x="18" y="3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15" y="14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7" y="17"/>
                    </a:lnTo>
                    <a:lnTo>
                      <a:pt x="4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61" name="Freeform 262"/>
              <p:cNvSpPr>
                <a:spLocks noEditPoints="1"/>
              </p:cNvSpPr>
              <p:nvPr/>
            </p:nvSpPr>
            <p:spPr bwMode="auto">
              <a:xfrm>
                <a:off x="2505" y="1626"/>
                <a:ext cx="63" cy="106"/>
              </a:xfrm>
              <a:custGeom>
                <a:avLst/>
                <a:gdLst>
                  <a:gd name="T0" fmla="*/ 63 w 63"/>
                  <a:gd name="T1" fmla="*/ 0 h 106"/>
                  <a:gd name="T2" fmla="*/ 63 w 63"/>
                  <a:gd name="T3" fmla="*/ 4 h 106"/>
                  <a:gd name="T4" fmla="*/ 53 w 63"/>
                  <a:gd name="T5" fmla="*/ 4 h 106"/>
                  <a:gd name="T6" fmla="*/ 46 w 63"/>
                  <a:gd name="T7" fmla="*/ 7 h 106"/>
                  <a:gd name="T8" fmla="*/ 39 w 63"/>
                  <a:gd name="T9" fmla="*/ 11 h 106"/>
                  <a:gd name="T10" fmla="*/ 32 w 63"/>
                  <a:gd name="T11" fmla="*/ 14 h 106"/>
                  <a:gd name="T12" fmla="*/ 28 w 63"/>
                  <a:gd name="T13" fmla="*/ 21 h 106"/>
                  <a:gd name="T14" fmla="*/ 25 w 63"/>
                  <a:gd name="T15" fmla="*/ 29 h 106"/>
                  <a:gd name="T16" fmla="*/ 17 w 63"/>
                  <a:gd name="T17" fmla="*/ 39 h 106"/>
                  <a:gd name="T18" fmla="*/ 17 w 63"/>
                  <a:gd name="T19" fmla="*/ 46 h 106"/>
                  <a:gd name="T20" fmla="*/ 28 w 63"/>
                  <a:gd name="T21" fmla="*/ 43 h 106"/>
                  <a:gd name="T22" fmla="*/ 39 w 63"/>
                  <a:gd name="T23" fmla="*/ 39 h 106"/>
                  <a:gd name="T24" fmla="*/ 46 w 63"/>
                  <a:gd name="T25" fmla="*/ 43 h 106"/>
                  <a:gd name="T26" fmla="*/ 56 w 63"/>
                  <a:gd name="T27" fmla="*/ 50 h 106"/>
                  <a:gd name="T28" fmla="*/ 60 w 63"/>
                  <a:gd name="T29" fmla="*/ 57 h 106"/>
                  <a:gd name="T30" fmla="*/ 63 w 63"/>
                  <a:gd name="T31" fmla="*/ 71 h 106"/>
                  <a:gd name="T32" fmla="*/ 60 w 63"/>
                  <a:gd name="T33" fmla="*/ 82 h 106"/>
                  <a:gd name="T34" fmla="*/ 56 w 63"/>
                  <a:gd name="T35" fmla="*/ 92 h 106"/>
                  <a:gd name="T36" fmla="*/ 49 w 63"/>
                  <a:gd name="T37" fmla="*/ 99 h 106"/>
                  <a:gd name="T38" fmla="*/ 39 w 63"/>
                  <a:gd name="T39" fmla="*/ 103 h 106"/>
                  <a:gd name="T40" fmla="*/ 32 w 63"/>
                  <a:gd name="T41" fmla="*/ 106 h 106"/>
                  <a:gd name="T42" fmla="*/ 21 w 63"/>
                  <a:gd name="T43" fmla="*/ 103 h 106"/>
                  <a:gd name="T44" fmla="*/ 14 w 63"/>
                  <a:gd name="T45" fmla="*/ 99 h 106"/>
                  <a:gd name="T46" fmla="*/ 7 w 63"/>
                  <a:gd name="T47" fmla="*/ 89 h 106"/>
                  <a:gd name="T48" fmla="*/ 0 w 63"/>
                  <a:gd name="T49" fmla="*/ 78 h 106"/>
                  <a:gd name="T50" fmla="*/ 0 w 63"/>
                  <a:gd name="T51" fmla="*/ 64 h 106"/>
                  <a:gd name="T52" fmla="*/ 0 w 63"/>
                  <a:gd name="T53" fmla="*/ 50 h 106"/>
                  <a:gd name="T54" fmla="*/ 3 w 63"/>
                  <a:gd name="T55" fmla="*/ 39 h 106"/>
                  <a:gd name="T56" fmla="*/ 10 w 63"/>
                  <a:gd name="T57" fmla="*/ 25 h 106"/>
                  <a:gd name="T58" fmla="*/ 21 w 63"/>
                  <a:gd name="T59" fmla="*/ 14 h 106"/>
                  <a:gd name="T60" fmla="*/ 32 w 63"/>
                  <a:gd name="T61" fmla="*/ 7 h 106"/>
                  <a:gd name="T62" fmla="*/ 39 w 63"/>
                  <a:gd name="T63" fmla="*/ 4 h 106"/>
                  <a:gd name="T64" fmla="*/ 49 w 63"/>
                  <a:gd name="T65" fmla="*/ 0 h 106"/>
                  <a:gd name="T66" fmla="*/ 56 w 63"/>
                  <a:gd name="T67" fmla="*/ 0 h 106"/>
                  <a:gd name="T68" fmla="*/ 63 w 63"/>
                  <a:gd name="T69" fmla="*/ 0 h 106"/>
                  <a:gd name="T70" fmla="*/ 14 w 63"/>
                  <a:gd name="T71" fmla="*/ 53 h 106"/>
                  <a:gd name="T72" fmla="*/ 14 w 63"/>
                  <a:gd name="T73" fmla="*/ 60 h 106"/>
                  <a:gd name="T74" fmla="*/ 14 w 63"/>
                  <a:gd name="T75" fmla="*/ 67 h 106"/>
                  <a:gd name="T76" fmla="*/ 14 w 63"/>
                  <a:gd name="T77" fmla="*/ 74 h 106"/>
                  <a:gd name="T78" fmla="*/ 17 w 63"/>
                  <a:gd name="T79" fmla="*/ 85 h 106"/>
                  <a:gd name="T80" fmla="*/ 17 w 63"/>
                  <a:gd name="T81" fmla="*/ 92 h 106"/>
                  <a:gd name="T82" fmla="*/ 25 w 63"/>
                  <a:gd name="T83" fmla="*/ 96 h 106"/>
                  <a:gd name="T84" fmla="*/ 28 w 63"/>
                  <a:gd name="T85" fmla="*/ 99 h 106"/>
                  <a:gd name="T86" fmla="*/ 32 w 63"/>
                  <a:gd name="T87" fmla="*/ 99 h 106"/>
                  <a:gd name="T88" fmla="*/ 39 w 63"/>
                  <a:gd name="T89" fmla="*/ 99 h 106"/>
                  <a:gd name="T90" fmla="*/ 42 w 63"/>
                  <a:gd name="T91" fmla="*/ 96 h 106"/>
                  <a:gd name="T92" fmla="*/ 49 w 63"/>
                  <a:gd name="T93" fmla="*/ 89 h 106"/>
                  <a:gd name="T94" fmla="*/ 49 w 63"/>
                  <a:gd name="T95" fmla="*/ 78 h 106"/>
                  <a:gd name="T96" fmla="*/ 49 w 63"/>
                  <a:gd name="T97" fmla="*/ 64 h 106"/>
                  <a:gd name="T98" fmla="*/ 42 w 63"/>
                  <a:gd name="T99" fmla="*/ 57 h 106"/>
                  <a:gd name="T100" fmla="*/ 39 w 63"/>
                  <a:gd name="T101" fmla="*/ 50 h 106"/>
                  <a:gd name="T102" fmla="*/ 32 w 63"/>
                  <a:gd name="T103" fmla="*/ 46 h 106"/>
                  <a:gd name="T104" fmla="*/ 28 w 63"/>
                  <a:gd name="T105" fmla="*/ 46 h 106"/>
                  <a:gd name="T106" fmla="*/ 25 w 63"/>
                  <a:gd name="T107" fmla="*/ 46 h 106"/>
                  <a:gd name="T108" fmla="*/ 21 w 63"/>
                  <a:gd name="T109" fmla="*/ 50 h 106"/>
                  <a:gd name="T110" fmla="*/ 14 w 63"/>
                  <a:gd name="T111" fmla="*/ 53 h 10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3"/>
                  <a:gd name="T169" fmla="*/ 0 h 106"/>
                  <a:gd name="T170" fmla="*/ 63 w 63"/>
                  <a:gd name="T171" fmla="*/ 106 h 10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3" h="106">
                    <a:moveTo>
                      <a:pt x="63" y="0"/>
                    </a:moveTo>
                    <a:lnTo>
                      <a:pt x="63" y="4"/>
                    </a:lnTo>
                    <a:lnTo>
                      <a:pt x="53" y="4"/>
                    </a:lnTo>
                    <a:lnTo>
                      <a:pt x="46" y="7"/>
                    </a:lnTo>
                    <a:lnTo>
                      <a:pt x="39" y="11"/>
                    </a:lnTo>
                    <a:lnTo>
                      <a:pt x="32" y="14"/>
                    </a:lnTo>
                    <a:lnTo>
                      <a:pt x="28" y="21"/>
                    </a:lnTo>
                    <a:lnTo>
                      <a:pt x="25" y="29"/>
                    </a:lnTo>
                    <a:lnTo>
                      <a:pt x="17" y="39"/>
                    </a:lnTo>
                    <a:lnTo>
                      <a:pt x="17" y="46"/>
                    </a:lnTo>
                    <a:lnTo>
                      <a:pt x="28" y="43"/>
                    </a:lnTo>
                    <a:lnTo>
                      <a:pt x="39" y="39"/>
                    </a:lnTo>
                    <a:lnTo>
                      <a:pt x="46" y="43"/>
                    </a:lnTo>
                    <a:lnTo>
                      <a:pt x="56" y="50"/>
                    </a:lnTo>
                    <a:lnTo>
                      <a:pt x="60" y="57"/>
                    </a:lnTo>
                    <a:lnTo>
                      <a:pt x="63" y="71"/>
                    </a:lnTo>
                    <a:lnTo>
                      <a:pt x="60" y="82"/>
                    </a:lnTo>
                    <a:lnTo>
                      <a:pt x="56" y="92"/>
                    </a:lnTo>
                    <a:lnTo>
                      <a:pt x="49" y="99"/>
                    </a:lnTo>
                    <a:lnTo>
                      <a:pt x="39" y="103"/>
                    </a:lnTo>
                    <a:lnTo>
                      <a:pt x="32" y="106"/>
                    </a:lnTo>
                    <a:lnTo>
                      <a:pt x="21" y="103"/>
                    </a:lnTo>
                    <a:lnTo>
                      <a:pt x="14" y="99"/>
                    </a:lnTo>
                    <a:lnTo>
                      <a:pt x="7" y="89"/>
                    </a:lnTo>
                    <a:lnTo>
                      <a:pt x="0" y="78"/>
                    </a:lnTo>
                    <a:lnTo>
                      <a:pt x="0" y="64"/>
                    </a:lnTo>
                    <a:lnTo>
                      <a:pt x="0" y="50"/>
                    </a:lnTo>
                    <a:lnTo>
                      <a:pt x="3" y="39"/>
                    </a:lnTo>
                    <a:lnTo>
                      <a:pt x="10" y="25"/>
                    </a:lnTo>
                    <a:lnTo>
                      <a:pt x="21" y="14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3" y="0"/>
                    </a:lnTo>
                    <a:close/>
                    <a:moveTo>
                      <a:pt x="14" y="53"/>
                    </a:moveTo>
                    <a:lnTo>
                      <a:pt x="14" y="60"/>
                    </a:lnTo>
                    <a:lnTo>
                      <a:pt x="14" y="67"/>
                    </a:lnTo>
                    <a:lnTo>
                      <a:pt x="14" y="74"/>
                    </a:lnTo>
                    <a:lnTo>
                      <a:pt x="17" y="85"/>
                    </a:lnTo>
                    <a:lnTo>
                      <a:pt x="17" y="92"/>
                    </a:lnTo>
                    <a:lnTo>
                      <a:pt x="25" y="96"/>
                    </a:lnTo>
                    <a:lnTo>
                      <a:pt x="28" y="99"/>
                    </a:lnTo>
                    <a:lnTo>
                      <a:pt x="32" y="99"/>
                    </a:lnTo>
                    <a:lnTo>
                      <a:pt x="39" y="99"/>
                    </a:lnTo>
                    <a:lnTo>
                      <a:pt x="42" y="96"/>
                    </a:lnTo>
                    <a:lnTo>
                      <a:pt x="49" y="89"/>
                    </a:lnTo>
                    <a:lnTo>
                      <a:pt x="49" y="78"/>
                    </a:lnTo>
                    <a:lnTo>
                      <a:pt x="49" y="64"/>
                    </a:lnTo>
                    <a:lnTo>
                      <a:pt x="42" y="57"/>
                    </a:lnTo>
                    <a:lnTo>
                      <a:pt x="39" y="50"/>
                    </a:lnTo>
                    <a:lnTo>
                      <a:pt x="32" y="46"/>
                    </a:lnTo>
                    <a:lnTo>
                      <a:pt x="28" y="46"/>
                    </a:lnTo>
                    <a:lnTo>
                      <a:pt x="25" y="46"/>
                    </a:lnTo>
                    <a:lnTo>
                      <a:pt x="21" y="50"/>
                    </a:lnTo>
                    <a:lnTo>
                      <a:pt x="14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62" name="Freeform 263"/>
              <p:cNvSpPr>
                <a:spLocks noEditPoints="1"/>
              </p:cNvSpPr>
              <p:nvPr/>
            </p:nvSpPr>
            <p:spPr bwMode="auto">
              <a:xfrm>
                <a:off x="2586" y="1626"/>
                <a:ext cx="57" cy="106"/>
              </a:xfrm>
              <a:custGeom>
                <a:avLst/>
                <a:gdLst>
                  <a:gd name="T0" fmla="*/ 11 w 57"/>
                  <a:gd name="T1" fmla="*/ 43 h 106"/>
                  <a:gd name="T2" fmla="*/ 0 w 57"/>
                  <a:gd name="T3" fmla="*/ 29 h 106"/>
                  <a:gd name="T4" fmla="*/ 4 w 57"/>
                  <a:gd name="T5" fmla="*/ 14 h 106"/>
                  <a:gd name="T6" fmla="*/ 18 w 57"/>
                  <a:gd name="T7" fmla="*/ 0 h 106"/>
                  <a:gd name="T8" fmla="*/ 39 w 57"/>
                  <a:gd name="T9" fmla="*/ 0 h 106"/>
                  <a:gd name="T10" fmla="*/ 53 w 57"/>
                  <a:gd name="T11" fmla="*/ 14 h 106"/>
                  <a:gd name="T12" fmla="*/ 57 w 57"/>
                  <a:gd name="T13" fmla="*/ 29 h 106"/>
                  <a:gd name="T14" fmla="*/ 46 w 57"/>
                  <a:gd name="T15" fmla="*/ 39 h 106"/>
                  <a:gd name="T16" fmla="*/ 46 w 57"/>
                  <a:gd name="T17" fmla="*/ 57 h 106"/>
                  <a:gd name="T18" fmla="*/ 57 w 57"/>
                  <a:gd name="T19" fmla="*/ 71 h 106"/>
                  <a:gd name="T20" fmla="*/ 57 w 57"/>
                  <a:gd name="T21" fmla="*/ 89 h 106"/>
                  <a:gd name="T22" fmla="*/ 39 w 57"/>
                  <a:gd name="T23" fmla="*/ 103 h 106"/>
                  <a:gd name="T24" fmla="*/ 18 w 57"/>
                  <a:gd name="T25" fmla="*/ 106 h 106"/>
                  <a:gd name="T26" fmla="*/ 4 w 57"/>
                  <a:gd name="T27" fmla="*/ 96 h 106"/>
                  <a:gd name="T28" fmla="*/ 0 w 57"/>
                  <a:gd name="T29" fmla="*/ 82 h 106"/>
                  <a:gd name="T30" fmla="*/ 4 w 57"/>
                  <a:gd name="T31" fmla="*/ 67 h 106"/>
                  <a:gd name="T32" fmla="*/ 18 w 57"/>
                  <a:gd name="T33" fmla="*/ 53 h 106"/>
                  <a:gd name="T34" fmla="*/ 35 w 57"/>
                  <a:gd name="T35" fmla="*/ 36 h 106"/>
                  <a:gd name="T36" fmla="*/ 43 w 57"/>
                  <a:gd name="T37" fmla="*/ 25 h 106"/>
                  <a:gd name="T38" fmla="*/ 43 w 57"/>
                  <a:gd name="T39" fmla="*/ 14 h 106"/>
                  <a:gd name="T40" fmla="*/ 35 w 57"/>
                  <a:gd name="T41" fmla="*/ 4 h 106"/>
                  <a:gd name="T42" fmla="*/ 21 w 57"/>
                  <a:gd name="T43" fmla="*/ 4 h 106"/>
                  <a:gd name="T44" fmla="*/ 14 w 57"/>
                  <a:gd name="T45" fmla="*/ 14 h 106"/>
                  <a:gd name="T46" fmla="*/ 14 w 57"/>
                  <a:gd name="T47" fmla="*/ 21 h 106"/>
                  <a:gd name="T48" fmla="*/ 18 w 57"/>
                  <a:gd name="T49" fmla="*/ 32 h 106"/>
                  <a:gd name="T50" fmla="*/ 32 w 57"/>
                  <a:gd name="T51" fmla="*/ 46 h 106"/>
                  <a:gd name="T52" fmla="*/ 18 w 57"/>
                  <a:gd name="T53" fmla="*/ 60 h 106"/>
                  <a:gd name="T54" fmla="*/ 14 w 57"/>
                  <a:gd name="T55" fmla="*/ 74 h 106"/>
                  <a:gd name="T56" fmla="*/ 14 w 57"/>
                  <a:gd name="T57" fmla="*/ 89 h 106"/>
                  <a:gd name="T58" fmla="*/ 21 w 57"/>
                  <a:gd name="T59" fmla="*/ 99 h 106"/>
                  <a:gd name="T60" fmla="*/ 35 w 57"/>
                  <a:gd name="T61" fmla="*/ 99 h 106"/>
                  <a:gd name="T62" fmla="*/ 43 w 57"/>
                  <a:gd name="T63" fmla="*/ 92 h 106"/>
                  <a:gd name="T64" fmla="*/ 43 w 57"/>
                  <a:gd name="T65" fmla="*/ 82 h 106"/>
                  <a:gd name="T66" fmla="*/ 35 w 57"/>
                  <a:gd name="T67" fmla="*/ 71 h 106"/>
                  <a:gd name="T68" fmla="*/ 21 w 57"/>
                  <a:gd name="T69" fmla="*/ 57 h 10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7"/>
                  <a:gd name="T106" fmla="*/ 0 h 106"/>
                  <a:gd name="T107" fmla="*/ 57 w 57"/>
                  <a:gd name="T108" fmla="*/ 106 h 10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7" h="106">
                    <a:moveTo>
                      <a:pt x="18" y="53"/>
                    </a:moveTo>
                    <a:lnTo>
                      <a:pt x="11" y="43"/>
                    </a:lnTo>
                    <a:lnTo>
                      <a:pt x="4" y="36"/>
                    </a:lnTo>
                    <a:lnTo>
                      <a:pt x="0" y="29"/>
                    </a:lnTo>
                    <a:lnTo>
                      <a:pt x="0" y="25"/>
                    </a:lnTo>
                    <a:lnTo>
                      <a:pt x="4" y="14"/>
                    </a:lnTo>
                    <a:lnTo>
                      <a:pt x="7" y="7"/>
                    </a:lnTo>
                    <a:lnTo>
                      <a:pt x="18" y="0"/>
                    </a:lnTo>
                    <a:lnTo>
                      <a:pt x="28" y="0"/>
                    </a:lnTo>
                    <a:lnTo>
                      <a:pt x="39" y="0"/>
                    </a:lnTo>
                    <a:lnTo>
                      <a:pt x="50" y="7"/>
                    </a:lnTo>
                    <a:lnTo>
                      <a:pt x="53" y="14"/>
                    </a:lnTo>
                    <a:lnTo>
                      <a:pt x="57" y="21"/>
                    </a:lnTo>
                    <a:lnTo>
                      <a:pt x="57" y="29"/>
                    </a:lnTo>
                    <a:lnTo>
                      <a:pt x="53" y="32"/>
                    </a:lnTo>
                    <a:lnTo>
                      <a:pt x="46" y="39"/>
                    </a:lnTo>
                    <a:lnTo>
                      <a:pt x="35" y="46"/>
                    </a:lnTo>
                    <a:lnTo>
                      <a:pt x="46" y="57"/>
                    </a:lnTo>
                    <a:lnTo>
                      <a:pt x="53" y="64"/>
                    </a:lnTo>
                    <a:lnTo>
                      <a:pt x="57" y="71"/>
                    </a:lnTo>
                    <a:lnTo>
                      <a:pt x="57" y="78"/>
                    </a:lnTo>
                    <a:lnTo>
                      <a:pt x="57" y="89"/>
                    </a:lnTo>
                    <a:lnTo>
                      <a:pt x="50" y="99"/>
                    </a:lnTo>
                    <a:lnTo>
                      <a:pt x="39" y="103"/>
                    </a:lnTo>
                    <a:lnTo>
                      <a:pt x="28" y="106"/>
                    </a:lnTo>
                    <a:lnTo>
                      <a:pt x="18" y="106"/>
                    </a:lnTo>
                    <a:lnTo>
                      <a:pt x="11" y="103"/>
                    </a:lnTo>
                    <a:lnTo>
                      <a:pt x="4" y="96"/>
                    </a:lnTo>
                    <a:lnTo>
                      <a:pt x="0" y="89"/>
                    </a:lnTo>
                    <a:lnTo>
                      <a:pt x="0" y="82"/>
                    </a:lnTo>
                    <a:lnTo>
                      <a:pt x="0" y="74"/>
                    </a:lnTo>
                    <a:lnTo>
                      <a:pt x="4" y="67"/>
                    </a:lnTo>
                    <a:lnTo>
                      <a:pt x="11" y="60"/>
                    </a:lnTo>
                    <a:lnTo>
                      <a:pt x="18" y="53"/>
                    </a:lnTo>
                    <a:close/>
                    <a:moveTo>
                      <a:pt x="32" y="46"/>
                    </a:moveTo>
                    <a:lnTo>
                      <a:pt x="35" y="36"/>
                    </a:lnTo>
                    <a:lnTo>
                      <a:pt x="39" y="32"/>
                    </a:lnTo>
                    <a:lnTo>
                      <a:pt x="43" y="25"/>
                    </a:lnTo>
                    <a:lnTo>
                      <a:pt x="43" y="21"/>
                    </a:lnTo>
                    <a:lnTo>
                      <a:pt x="43" y="14"/>
                    </a:lnTo>
                    <a:lnTo>
                      <a:pt x="39" y="7"/>
                    </a:lnTo>
                    <a:lnTo>
                      <a:pt x="35" y="4"/>
                    </a:lnTo>
                    <a:lnTo>
                      <a:pt x="28" y="4"/>
                    </a:lnTo>
                    <a:lnTo>
                      <a:pt x="21" y="4"/>
                    </a:lnTo>
                    <a:lnTo>
                      <a:pt x="18" y="7"/>
                    </a:lnTo>
                    <a:lnTo>
                      <a:pt x="14" y="14"/>
                    </a:lnTo>
                    <a:lnTo>
                      <a:pt x="14" y="18"/>
                    </a:lnTo>
                    <a:lnTo>
                      <a:pt x="14" y="21"/>
                    </a:lnTo>
                    <a:lnTo>
                      <a:pt x="18" y="29"/>
                    </a:lnTo>
                    <a:lnTo>
                      <a:pt x="18" y="32"/>
                    </a:lnTo>
                    <a:lnTo>
                      <a:pt x="21" y="36"/>
                    </a:lnTo>
                    <a:lnTo>
                      <a:pt x="32" y="46"/>
                    </a:lnTo>
                    <a:close/>
                    <a:moveTo>
                      <a:pt x="21" y="57"/>
                    </a:moveTo>
                    <a:lnTo>
                      <a:pt x="18" y="60"/>
                    </a:lnTo>
                    <a:lnTo>
                      <a:pt x="14" y="67"/>
                    </a:lnTo>
                    <a:lnTo>
                      <a:pt x="14" y="74"/>
                    </a:lnTo>
                    <a:lnTo>
                      <a:pt x="14" y="82"/>
                    </a:lnTo>
                    <a:lnTo>
                      <a:pt x="14" y="89"/>
                    </a:lnTo>
                    <a:lnTo>
                      <a:pt x="18" y="96"/>
                    </a:lnTo>
                    <a:lnTo>
                      <a:pt x="21" y="99"/>
                    </a:lnTo>
                    <a:lnTo>
                      <a:pt x="28" y="99"/>
                    </a:lnTo>
                    <a:lnTo>
                      <a:pt x="35" y="99"/>
                    </a:lnTo>
                    <a:lnTo>
                      <a:pt x="39" y="96"/>
                    </a:lnTo>
                    <a:lnTo>
                      <a:pt x="43" y="92"/>
                    </a:lnTo>
                    <a:lnTo>
                      <a:pt x="43" y="85"/>
                    </a:lnTo>
                    <a:lnTo>
                      <a:pt x="43" y="82"/>
                    </a:lnTo>
                    <a:lnTo>
                      <a:pt x="43" y="74"/>
                    </a:lnTo>
                    <a:lnTo>
                      <a:pt x="35" y="71"/>
                    </a:lnTo>
                    <a:lnTo>
                      <a:pt x="32" y="64"/>
                    </a:lnTo>
                    <a:lnTo>
                      <a:pt x="21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63" name="Rectangle 264"/>
              <p:cNvSpPr>
                <a:spLocks noChangeArrowheads="1"/>
              </p:cNvSpPr>
              <p:nvPr/>
            </p:nvSpPr>
            <p:spPr bwMode="auto">
              <a:xfrm>
                <a:off x="2724" y="1601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4" name="Freeform 265"/>
              <p:cNvSpPr>
                <a:spLocks/>
              </p:cNvSpPr>
              <p:nvPr/>
            </p:nvSpPr>
            <p:spPr bwMode="auto">
              <a:xfrm>
                <a:off x="2993" y="1626"/>
                <a:ext cx="39" cy="103"/>
              </a:xfrm>
              <a:custGeom>
                <a:avLst/>
                <a:gdLst>
                  <a:gd name="T0" fmla="*/ 0 w 39"/>
                  <a:gd name="T1" fmla="*/ 11 h 103"/>
                  <a:gd name="T2" fmla="*/ 24 w 39"/>
                  <a:gd name="T3" fmla="*/ 0 h 103"/>
                  <a:gd name="T4" fmla="*/ 28 w 39"/>
                  <a:gd name="T5" fmla="*/ 0 h 103"/>
                  <a:gd name="T6" fmla="*/ 28 w 39"/>
                  <a:gd name="T7" fmla="*/ 85 h 103"/>
                  <a:gd name="T8" fmla="*/ 28 w 39"/>
                  <a:gd name="T9" fmla="*/ 92 h 103"/>
                  <a:gd name="T10" fmla="*/ 28 w 39"/>
                  <a:gd name="T11" fmla="*/ 99 h 103"/>
                  <a:gd name="T12" fmla="*/ 28 w 39"/>
                  <a:gd name="T13" fmla="*/ 99 h 103"/>
                  <a:gd name="T14" fmla="*/ 31 w 39"/>
                  <a:gd name="T15" fmla="*/ 103 h 103"/>
                  <a:gd name="T16" fmla="*/ 35 w 39"/>
                  <a:gd name="T17" fmla="*/ 103 h 103"/>
                  <a:gd name="T18" fmla="*/ 39 w 39"/>
                  <a:gd name="T19" fmla="*/ 103 h 103"/>
                  <a:gd name="T20" fmla="*/ 39 w 39"/>
                  <a:gd name="T21" fmla="*/ 103 h 103"/>
                  <a:gd name="T22" fmla="*/ 0 w 39"/>
                  <a:gd name="T23" fmla="*/ 103 h 103"/>
                  <a:gd name="T24" fmla="*/ 0 w 39"/>
                  <a:gd name="T25" fmla="*/ 103 h 103"/>
                  <a:gd name="T26" fmla="*/ 7 w 39"/>
                  <a:gd name="T27" fmla="*/ 103 h 103"/>
                  <a:gd name="T28" fmla="*/ 10 w 39"/>
                  <a:gd name="T29" fmla="*/ 103 h 103"/>
                  <a:gd name="T30" fmla="*/ 10 w 39"/>
                  <a:gd name="T31" fmla="*/ 99 h 103"/>
                  <a:gd name="T32" fmla="*/ 14 w 39"/>
                  <a:gd name="T33" fmla="*/ 99 h 103"/>
                  <a:gd name="T34" fmla="*/ 14 w 39"/>
                  <a:gd name="T35" fmla="*/ 96 h 103"/>
                  <a:gd name="T36" fmla="*/ 14 w 39"/>
                  <a:gd name="T37" fmla="*/ 85 h 103"/>
                  <a:gd name="T38" fmla="*/ 14 w 39"/>
                  <a:gd name="T39" fmla="*/ 29 h 103"/>
                  <a:gd name="T40" fmla="*/ 14 w 39"/>
                  <a:gd name="T41" fmla="*/ 18 h 103"/>
                  <a:gd name="T42" fmla="*/ 14 w 39"/>
                  <a:gd name="T43" fmla="*/ 14 h 103"/>
                  <a:gd name="T44" fmla="*/ 14 w 39"/>
                  <a:gd name="T45" fmla="*/ 11 h 103"/>
                  <a:gd name="T46" fmla="*/ 10 w 39"/>
                  <a:gd name="T47" fmla="*/ 11 h 103"/>
                  <a:gd name="T48" fmla="*/ 10 w 39"/>
                  <a:gd name="T49" fmla="*/ 11 h 103"/>
                  <a:gd name="T50" fmla="*/ 7 w 39"/>
                  <a:gd name="T51" fmla="*/ 11 h 103"/>
                  <a:gd name="T52" fmla="*/ 3 w 39"/>
                  <a:gd name="T53" fmla="*/ 11 h 103"/>
                  <a:gd name="T54" fmla="*/ 0 w 39"/>
                  <a:gd name="T55" fmla="*/ 11 h 103"/>
                  <a:gd name="T56" fmla="*/ 0 w 39"/>
                  <a:gd name="T57" fmla="*/ 11 h 10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9"/>
                  <a:gd name="T88" fmla="*/ 0 h 103"/>
                  <a:gd name="T89" fmla="*/ 39 w 39"/>
                  <a:gd name="T90" fmla="*/ 103 h 10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9" h="103">
                    <a:moveTo>
                      <a:pt x="0" y="11"/>
                    </a:moveTo>
                    <a:lnTo>
                      <a:pt x="24" y="0"/>
                    </a:lnTo>
                    <a:lnTo>
                      <a:pt x="28" y="0"/>
                    </a:lnTo>
                    <a:lnTo>
                      <a:pt x="28" y="85"/>
                    </a:lnTo>
                    <a:lnTo>
                      <a:pt x="28" y="92"/>
                    </a:lnTo>
                    <a:lnTo>
                      <a:pt x="28" y="99"/>
                    </a:lnTo>
                    <a:lnTo>
                      <a:pt x="31" y="103"/>
                    </a:lnTo>
                    <a:lnTo>
                      <a:pt x="35" y="103"/>
                    </a:lnTo>
                    <a:lnTo>
                      <a:pt x="39" y="103"/>
                    </a:lnTo>
                    <a:lnTo>
                      <a:pt x="0" y="103"/>
                    </a:lnTo>
                    <a:lnTo>
                      <a:pt x="7" y="103"/>
                    </a:lnTo>
                    <a:lnTo>
                      <a:pt x="10" y="103"/>
                    </a:lnTo>
                    <a:lnTo>
                      <a:pt x="10" y="99"/>
                    </a:lnTo>
                    <a:lnTo>
                      <a:pt x="14" y="99"/>
                    </a:lnTo>
                    <a:lnTo>
                      <a:pt x="14" y="96"/>
                    </a:lnTo>
                    <a:lnTo>
                      <a:pt x="14" y="85"/>
                    </a:lnTo>
                    <a:lnTo>
                      <a:pt x="14" y="29"/>
                    </a:lnTo>
                    <a:lnTo>
                      <a:pt x="14" y="18"/>
                    </a:lnTo>
                    <a:lnTo>
                      <a:pt x="14" y="14"/>
                    </a:lnTo>
                    <a:lnTo>
                      <a:pt x="14" y="11"/>
                    </a:lnTo>
                    <a:lnTo>
                      <a:pt x="10" y="11"/>
                    </a:lnTo>
                    <a:lnTo>
                      <a:pt x="7" y="11"/>
                    </a:lnTo>
                    <a:lnTo>
                      <a:pt x="3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65" name="Freeform 266"/>
              <p:cNvSpPr>
                <a:spLocks noEditPoints="1"/>
              </p:cNvSpPr>
              <p:nvPr/>
            </p:nvSpPr>
            <p:spPr bwMode="auto">
              <a:xfrm>
                <a:off x="3060" y="1626"/>
                <a:ext cx="63" cy="106"/>
              </a:xfrm>
              <a:custGeom>
                <a:avLst/>
                <a:gdLst>
                  <a:gd name="T0" fmla="*/ 0 w 63"/>
                  <a:gd name="T1" fmla="*/ 53 h 106"/>
                  <a:gd name="T2" fmla="*/ 0 w 63"/>
                  <a:gd name="T3" fmla="*/ 36 h 106"/>
                  <a:gd name="T4" fmla="*/ 3 w 63"/>
                  <a:gd name="T5" fmla="*/ 21 h 106"/>
                  <a:gd name="T6" fmla="*/ 10 w 63"/>
                  <a:gd name="T7" fmla="*/ 11 h 106"/>
                  <a:gd name="T8" fmla="*/ 17 w 63"/>
                  <a:gd name="T9" fmla="*/ 4 h 106"/>
                  <a:gd name="T10" fmla="*/ 25 w 63"/>
                  <a:gd name="T11" fmla="*/ 0 h 106"/>
                  <a:gd name="T12" fmla="*/ 32 w 63"/>
                  <a:gd name="T13" fmla="*/ 0 h 106"/>
                  <a:gd name="T14" fmla="*/ 39 w 63"/>
                  <a:gd name="T15" fmla="*/ 0 h 106"/>
                  <a:gd name="T16" fmla="*/ 46 w 63"/>
                  <a:gd name="T17" fmla="*/ 4 h 106"/>
                  <a:gd name="T18" fmla="*/ 53 w 63"/>
                  <a:gd name="T19" fmla="*/ 11 h 106"/>
                  <a:gd name="T20" fmla="*/ 56 w 63"/>
                  <a:gd name="T21" fmla="*/ 21 h 106"/>
                  <a:gd name="T22" fmla="*/ 63 w 63"/>
                  <a:gd name="T23" fmla="*/ 36 h 106"/>
                  <a:gd name="T24" fmla="*/ 63 w 63"/>
                  <a:gd name="T25" fmla="*/ 53 h 106"/>
                  <a:gd name="T26" fmla="*/ 63 w 63"/>
                  <a:gd name="T27" fmla="*/ 67 h 106"/>
                  <a:gd name="T28" fmla="*/ 56 w 63"/>
                  <a:gd name="T29" fmla="*/ 82 h 106"/>
                  <a:gd name="T30" fmla="*/ 53 w 63"/>
                  <a:gd name="T31" fmla="*/ 92 h 106"/>
                  <a:gd name="T32" fmla="*/ 46 w 63"/>
                  <a:gd name="T33" fmla="*/ 99 h 106"/>
                  <a:gd name="T34" fmla="*/ 39 w 63"/>
                  <a:gd name="T35" fmla="*/ 103 h 106"/>
                  <a:gd name="T36" fmla="*/ 32 w 63"/>
                  <a:gd name="T37" fmla="*/ 106 h 106"/>
                  <a:gd name="T38" fmla="*/ 21 w 63"/>
                  <a:gd name="T39" fmla="*/ 103 h 106"/>
                  <a:gd name="T40" fmla="*/ 14 w 63"/>
                  <a:gd name="T41" fmla="*/ 99 h 106"/>
                  <a:gd name="T42" fmla="*/ 7 w 63"/>
                  <a:gd name="T43" fmla="*/ 89 h 106"/>
                  <a:gd name="T44" fmla="*/ 0 w 63"/>
                  <a:gd name="T45" fmla="*/ 71 h 106"/>
                  <a:gd name="T46" fmla="*/ 0 w 63"/>
                  <a:gd name="T47" fmla="*/ 53 h 106"/>
                  <a:gd name="T48" fmla="*/ 14 w 63"/>
                  <a:gd name="T49" fmla="*/ 57 h 106"/>
                  <a:gd name="T50" fmla="*/ 14 w 63"/>
                  <a:gd name="T51" fmla="*/ 74 h 106"/>
                  <a:gd name="T52" fmla="*/ 17 w 63"/>
                  <a:gd name="T53" fmla="*/ 89 h 106"/>
                  <a:gd name="T54" fmla="*/ 21 w 63"/>
                  <a:gd name="T55" fmla="*/ 96 h 106"/>
                  <a:gd name="T56" fmla="*/ 25 w 63"/>
                  <a:gd name="T57" fmla="*/ 99 h 106"/>
                  <a:gd name="T58" fmla="*/ 32 w 63"/>
                  <a:gd name="T59" fmla="*/ 99 h 106"/>
                  <a:gd name="T60" fmla="*/ 35 w 63"/>
                  <a:gd name="T61" fmla="*/ 99 h 106"/>
                  <a:gd name="T62" fmla="*/ 39 w 63"/>
                  <a:gd name="T63" fmla="*/ 96 h 106"/>
                  <a:gd name="T64" fmla="*/ 42 w 63"/>
                  <a:gd name="T65" fmla="*/ 92 h 106"/>
                  <a:gd name="T66" fmla="*/ 46 w 63"/>
                  <a:gd name="T67" fmla="*/ 85 h 106"/>
                  <a:gd name="T68" fmla="*/ 49 w 63"/>
                  <a:gd name="T69" fmla="*/ 71 h 106"/>
                  <a:gd name="T70" fmla="*/ 49 w 63"/>
                  <a:gd name="T71" fmla="*/ 50 h 106"/>
                  <a:gd name="T72" fmla="*/ 49 w 63"/>
                  <a:gd name="T73" fmla="*/ 32 h 106"/>
                  <a:gd name="T74" fmla="*/ 46 w 63"/>
                  <a:gd name="T75" fmla="*/ 18 h 106"/>
                  <a:gd name="T76" fmla="*/ 42 w 63"/>
                  <a:gd name="T77" fmla="*/ 11 h 106"/>
                  <a:gd name="T78" fmla="*/ 39 w 63"/>
                  <a:gd name="T79" fmla="*/ 7 h 106"/>
                  <a:gd name="T80" fmla="*/ 35 w 63"/>
                  <a:gd name="T81" fmla="*/ 4 h 106"/>
                  <a:gd name="T82" fmla="*/ 32 w 63"/>
                  <a:gd name="T83" fmla="*/ 4 h 106"/>
                  <a:gd name="T84" fmla="*/ 25 w 63"/>
                  <a:gd name="T85" fmla="*/ 4 h 106"/>
                  <a:gd name="T86" fmla="*/ 21 w 63"/>
                  <a:gd name="T87" fmla="*/ 7 h 106"/>
                  <a:gd name="T88" fmla="*/ 17 w 63"/>
                  <a:gd name="T89" fmla="*/ 18 h 106"/>
                  <a:gd name="T90" fmla="*/ 14 w 63"/>
                  <a:gd name="T91" fmla="*/ 29 h 106"/>
                  <a:gd name="T92" fmla="*/ 14 w 63"/>
                  <a:gd name="T93" fmla="*/ 43 h 106"/>
                  <a:gd name="T94" fmla="*/ 14 w 63"/>
                  <a:gd name="T95" fmla="*/ 57 h 10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3"/>
                  <a:gd name="T145" fmla="*/ 0 h 106"/>
                  <a:gd name="T146" fmla="*/ 63 w 63"/>
                  <a:gd name="T147" fmla="*/ 106 h 10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3" h="106">
                    <a:moveTo>
                      <a:pt x="0" y="53"/>
                    </a:moveTo>
                    <a:lnTo>
                      <a:pt x="0" y="36"/>
                    </a:lnTo>
                    <a:lnTo>
                      <a:pt x="3" y="21"/>
                    </a:lnTo>
                    <a:lnTo>
                      <a:pt x="10" y="11"/>
                    </a:lnTo>
                    <a:lnTo>
                      <a:pt x="17" y="4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46" y="4"/>
                    </a:lnTo>
                    <a:lnTo>
                      <a:pt x="53" y="11"/>
                    </a:lnTo>
                    <a:lnTo>
                      <a:pt x="56" y="21"/>
                    </a:lnTo>
                    <a:lnTo>
                      <a:pt x="63" y="36"/>
                    </a:lnTo>
                    <a:lnTo>
                      <a:pt x="63" y="53"/>
                    </a:lnTo>
                    <a:lnTo>
                      <a:pt x="63" y="67"/>
                    </a:lnTo>
                    <a:lnTo>
                      <a:pt x="56" y="82"/>
                    </a:lnTo>
                    <a:lnTo>
                      <a:pt x="53" y="92"/>
                    </a:lnTo>
                    <a:lnTo>
                      <a:pt x="46" y="99"/>
                    </a:lnTo>
                    <a:lnTo>
                      <a:pt x="39" y="103"/>
                    </a:lnTo>
                    <a:lnTo>
                      <a:pt x="32" y="106"/>
                    </a:lnTo>
                    <a:lnTo>
                      <a:pt x="21" y="103"/>
                    </a:lnTo>
                    <a:lnTo>
                      <a:pt x="14" y="99"/>
                    </a:lnTo>
                    <a:lnTo>
                      <a:pt x="7" y="89"/>
                    </a:lnTo>
                    <a:lnTo>
                      <a:pt x="0" y="71"/>
                    </a:lnTo>
                    <a:lnTo>
                      <a:pt x="0" y="53"/>
                    </a:lnTo>
                    <a:close/>
                    <a:moveTo>
                      <a:pt x="14" y="57"/>
                    </a:moveTo>
                    <a:lnTo>
                      <a:pt x="14" y="74"/>
                    </a:lnTo>
                    <a:lnTo>
                      <a:pt x="17" y="89"/>
                    </a:lnTo>
                    <a:lnTo>
                      <a:pt x="21" y="96"/>
                    </a:lnTo>
                    <a:lnTo>
                      <a:pt x="25" y="99"/>
                    </a:lnTo>
                    <a:lnTo>
                      <a:pt x="32" y="99"/>
                    </a:lnTo>
                    <a:lnTo>
                      <a:pt x="35" y="99"/>
                    </a:lnTo>
                    <a:lnTo>
                      <a:pt x="39" y="96"/>
                    </a:lnTo>
                    <a:lnTo>
                      <a:pt x="42" y="92"/>
                    </a:lnTo>
                    <a:lnTo>
                      <a:pt x="46" y="85"/>
                    </a:lnTo>
                    <a:lnTo>
                      <a:pt x="49" y="71"/>
                    </a:lnTo>
                    <a:lnTo>
                      <a:pt x="49" y="50"/>
                    </a:lnTo>
                    <a:lnTo>
                      <a:pt x="49" y="32"/>
                    </a:lnTo>
                    <a:lnTo>
                      <a:pt x="46" y="18"/>
                    </a:lnTo>
                    <a:lnTo>
                      <a:pt x="42" y="11"/>
                    </a:lnTo>
                    <a:lnTo>
                      <a:pt x="39" y="7"/>
                    </a:lnTo>
                    <a:lnTo>
                      <a:pt x="35" y="4"/>
                    </a:lnTo>
                    <a:lnTo>
                      <a:pt x="32" y="4"/>
                    </a:lnTo>
                    <a:lnTo>
                      <a:pt x="25" y="4"/>
                    </a:lnTo>
                    <a:lnTo>
                      <a:pt x="21" y="7"/>
                    </a:lnTo>
                    <a:lnTo>
                      <a:pt x="17" y="18"/>
                    </a:lnTo>
                    <a:lnTo>
                      <a:pt x="14" y="29"/>
                    </a:lnTo>
                    <a:lnTo>
                      <a:pt x="14" y="43"/>
                    </a:lnTo>
                    <a:lnTo>
                      <a:pt x="14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66" name="Rectangle 267"/>
              <p:cNvSpPr>
                <a:spLocks noChangeArrowheads="1"/>
              </p:cNvSpPr>
              <p:nvPr/>
            </p:nvSpPr>
            <p:spPr bwMode="auto">
              <a:xfrm>
                <a:off x="3247" y="1601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7" name="Freeform 268"/>
              <p:cNvSpPr>
                <a:spLocks/>
              </p:cNvSpPr>
              <p:nvPr/>
            </p:nvSpPr>
            <p:spPr bwMode="auto">
              <a:xfrm>
                <a:off x="3505" y="1715"/>
                <a:ext cx="18" cy="17"/>
              </a:xfrm>
              <a:custGeom>
                <a:avLst/>
                <a:gdLst>
                  <a:gd name="T0" fmla="*/ 7 w 18"/>
                  <a:gd name="T1" fmla="*/ 0 h 17"/>
                  <a:gd name="T2" fmla="*/ 11 w 18"/>
                  <a:gd name="T3" fmla="*/ 0 h 17"/>
                  <a:gd name="T4" fmla="*/ 14 w 18"/>
                  <a:gd name="T5" fmla="*/ 3 h 17"/>
                  <a:gd name="T6" fmla="*/ 14 w 18"/>
                  <a:gd name="T7" fmla="*/ 3 h 17"/>
                  <a:gd name="T8" fmla="*/ 18 w 18"/>
                  <a:gd name="T9" fmla="*/ 7 h 17"/>
                  <a:gd name="T10" fmla="*/ 14 w 18"/>
                  <a:gd name="T11" fmla="*/ 10 h 17"/>
                  <a:gd name="T12" fmla="*/ 14 w 18"/>
                  <a:gd name="T13" fmla="*/ 14 h 17"/>
                  <a:gd name="T14" fmla="*/ 11 w 18"/>
                  <a:gd name="T15" fmla="*/ 17 h 17"/>
                  <a:gd name="T16" fmla="*/ 7 w 18"/>
                  <a:gd name="T17" fmla="*/ 17 h 17"/>
                  <a:gd name="T18" fmla="*/ 4 w 18"/>
                  <a:gd name="T19" fmla="*/ 17 h 17"/>
                  <a:gd name="T20" fmla="*/ 0 w 18"/>
                  <a:gd name="T21" fmla="*/ 14 h 17"/>
                  <a:gd name="T22" fmla="*/ 0 w 18"/>
                  <a:gd name="T23" fmla="*/ 10 h 17"/>
                  <a:gd name="T24" fmla="*/ 0 w 18"/>
                  <a:gd name="T25" fmla="*/ 7 h 17"/>
                  <a:gd name="T26" fmla="*/ 0 w 18"/>
                  <a:gd name="T27" fmla="*/ 3 h 17"/>
                  <a:gd name="T28" fmla="*/ 0 w 18"/>
                  <a:gd name="T29" fmla="*/ 3 h 17"/>
                  <a:gd name="T30" fmla="*/ 4 w 18"/>
                  <a:gd name="T31" fmla="*/ 0 h 17"/>
                  <a:gd name="T32" fmla="*/ 7 w 18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17"/>
                  <a:gd name="T53" fmla="*/ 18 w 18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17">
                    <a:moveTo>
                      <a:pt x="7" y="0"/>
                    </a:moveTo>
                    <a:lnTo>
                      <a:pt x="11" y="0"/>
                    </a:lnTo>
                    <a:lnTo>
                      <a:pt x="14" y="3"/>
                    </a:lnTo>
                    <a:lnTo>
                      <a:pt x="18" y="7"/>
                    </a:lnTo>
                    <a:lnTo>
                      <a:pt x="14" y="10"/>
                    </a:lnTo>
                    <a:lnTo>
                      <a:pt x="14" y="14"/>
                    </a:lnTo>
                    <a:lnTo>
                      <a:pt x="11" y="17"/>
                    </a:lnTo>
                    <a:lnTo>
                      <a:pt x="7" y="17"/>
                    </a:lnTo>
                    <a:lnTo>
                      <a:pt x="4" y="17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68" name="Freeform 269"/>
              <p:cNvSpPr>
                <a:spLocks noEditPoints="1"/>
              </p:cNvSpPr>
              <p:nvPr/>
            </p:nvSpPr>
            <p:spPr bwMode="auto">
              <a:xfrm>
                <a:off x="3537" y="1626"/>
                <a:ext cx="64" cy="106"/>
              </a:xfrm>
              <a:custGeom>
                <a:avLst/>
                <a:gdLst>
                  <a:gd name="T0" fmla="*/ 64 w 64"/>
                  <a:gd name="T1" fmla="*/ 0 h 106"/>
                  <a:gd name="T2" fmla="*/ 64 w 64"/>
                  <a:gd name="T3" fmla="*/ 4 h 106"/>
                  <a:gd name="T4" fmla="*/ 53 w 64"/>
                  <a:gd name="T5" fmla="*/ 4 h 106"/>
                  <a:gd name="T6" fmla="*/ 46 w 64"/>
                  <a:gd name="T7" fmla="*/ 7 h 106"/>
                  <a:gd name="T8" fmla="*/ 42 w 64"/>
                  <a:gd name="T9" fmla="*/ 11 h 106"/>
                  <a:gd name="T10" fmla="*/ 35 w 64"/>
                  <a:gd name="T11" fmla="*/ 14 h 106"/>
                  <a:gd name="T12" fmla="*/ 28 w 64"/>
                  <a:gd name="T13" fmla="*/ 21 h 106"/>
                  <a:gd name="T14" fmla="*/ 25 w 64"/>
                  <a:gd name="T15" fmla="*/ 29 h 106"/>
                  <a:gd name="T16" fmla="*/ 21 w 64"/>
                  <a:gd name="T17" fmla="*/ 39 h 106"/>
                  <a:gd name="T18" fmla="*/ 18 w 64"/>
                  <a:gd name="T19" fmla="*/ 46 h 106"/>
                  <a:gd name="T20" fmla="*/ 28 w 64"/>
                  <a:gd name="T21" fmla="*/ 43 h 106"/>
                  <a:gd name="T22" fmla="*/ 39 w 64"/>
                  <a:gd name="T23" fmla="*/ 39 h 106"/>
                  <a:gd name="T24" fmla="*/ 50 w 64"/>
                  <a:gd name="T25" fmla="*/ 43 h 106"/>
                  <a:gd name="T26" fmla="*/ 57 w 64"/>
                  <a:gd name="T27" fmla="*/ 50 h 106"/>
                  <a:gd name="T28" fmla="*/ 64 w 64"/>
                  <a:gd name="T29" fmla="*/ 57 h 106"/>
                  <a:gd name="T30" fmla="*/ 64 w 64"/>
                  <a:gd name="T31" fmla="*/ 71 h 106"/>
                  <a:gd name="T32" fmla="*/ 64 w 64"/>
                  <a:gd name="T33" fmla="*/ 82 h 106"/>
                  <a:gd name="T34" fmla="*/ 57 w 64"/>
                  <a:gd name="T35" fmla="*/ 92 h 106"/>
                  <a:gd name="T36" fmla="*/ 50 w 64"/>
                  <a:gd name="T37" fmla="*/ 99 h 106"/>
                  <a:gd name="T38" fmla="*/ 42 w 64"/>
                  <a:gd name="T39" fmla="*/ 103 h 106"/>
                  <a:gd name="T40" fmla="*/ 32 w 64"/>
                  <a:gd name="T41" fmla="*/ 106 h 106"/>
                  <a:gd name="T42" fmla="*/ 25 w 64"/>
                  <a:gd name="T43" fmla="*/ 103 h 106"/>
                  <a:gd name="T44" fmla="*/ 14 w 64"/>
                  <a:gd name="T45" fmla="*/ 99 h 106"/>
                  <a:gd name="T46" fmla="*/ 7 w 64"/>
                  <a:gd name="T47" fmla="*/ 89 h 106"/>
                  <a:gd name="T48" fmla="*/ 4 w 64"/>
                  <a:gd name="T49" fmla="*/ 78 h 106"/>
                  <a:gd name="T50" fmla="*/ 0 w 64"/>
                  <a:gd name="T51" fmla="*/ 64 h 106"/>
                  <a:gd name="T52" fmla="*/ 4 w 64"/>
                  <a:gd name="T53" fmla="*/ 50 h 106"/>
                  <a:gd name="T54" fmla="*/ 7 w 64"/>
                  <a:gd name="T55" fmla="*/ 39 h 106"/>
                  <a:gd name="T56" fmla="*/ 14 w 64"/>
                  <a:gd name="T57" fmla="*/ 25 h 106"/>
                  <a:gd name="T58" fmla="*/ 21 w 64"/>
                  <a:gd name="T59" fmla="*/ 14 h 106"/>
                  <a:gd name="T60" fmla="*/ 32 w 64"/>
                  <a:gd name="T61" fmla="*/ 7 h 106"/>
                  <a:gd name="T62" fmla="*/ 42 w 64"/>
                  <a:gd name="T63" fmla="*/ 4 h 106"/>
                  <a:gd name="T64" fmla="*/ 50 w 64"/>
                  <a:gd name="T65" fmla="*/ 0 h 106"/>
                  <a:gd name="T66" fmla="*/ 60 w 64"/>
                  <a:gd name="T67" fmla="*/ 0 h 106"/>
                  <a:gd name="T68" fmla="*/ 64 w 64"/>
                  <a:gd name="T69" fmla="*/ 0 h 106"/>
                  <a:gd name="T70" fmla="*/ 18 w 64"/>
                  <a:gd name="T71" fmla="*/ 53 h 106"/>
                  <a:gd name="T72" fmla="*/ 14 w 64"/>
                  <a:gd name="T73" fmla="*/ 60 h 106"/>
                  <a:gd name="T74" fmla="*/ 14 w 64"/>
                  <a:gd name="T75" fmla="*/ 67 h 106"/>
                  <a:gd name="T76" fmla="*/ 14 w 64"/>
                  <a:gd name="T77" fmla="*/ 74 h 106"/>
                  <a:gd name="T78" fmla="*/ 18 w 64"/>
                  <a:gd name="T79" fmla="*/ 85 h 106"/>
                  <a:gd name="T80" fmla="*/ 21 w 64"/>
                  <a:gd name="T81" fmla="*/ 92 h 106"/>
                  <a:gd name="T82" fmla="*/ 25 w 64"/>
                  <a:gd name="T83" fmla="*/ 96 h 106"/>
                  <a:gd name="T84" fmla="*/ 28 w 64"/>
                  <a:gd name="T85" fmla="*/ 99 h 106"/>
                  <a:gd name="T86" fmla="*/ 35 w 64"/>
                  <a:gd name="T87" fmla="*/ 99 h 106"/>
                  <a:gd name="T88" fmla="*/ 39 w 64"/>
                  <a:gd name="T89" fmla="*/ 99 h 106"/>
                  <a:gd name="T90" fmla="*/ 46 w 64"/>
                  <a:gd name="T91" fmla="*/ 96 h 106"/>
                  <a:gd name="T92" fmla="*/ 50 w 64"/>
                  <a:gd name="T93" fmla="*/ 89 h 106"/>
                  <a:gd name="T94" fmla="*/ 50 w 64"/>
                  <a:gd name="T95" fmla="*/ 78 h 106"/>
                  <a:gd name="T96" fmla="*/ 50 w 64"/>
                  <a:gd name="T97" fmla="*/ 64 h 106"/>
                  <a:gd name="T98" fmla="*/ 46 w 64"/>
                  <a:gd name="T99" fmla="*/ 57 h 106"/>
                  <a:gd name="T100" fmla="*/ 39 w 64"/>
                  <a:gd name="T101" fmla="*/ 50 h 106"/>
                  <a:gd name="T102" fmla="*/ 32 w 64"/>
                  <a:gd name="T103" fmla="*/ 46 h 106"/>
                  <a:gd name="T104" fmla="*/ 28 w 64"/>
                  <a:gd name="T105" fmla="*/ 46 h 106"/>
                  <a:gd name="T106" fmla="*/ 25 w 64"/>
                  <a:gd name="T107" fmla="*/ 46 h 106"/>
                  <a:gd name="T108" fmla="*/ 21 w 64"/>
                  <a:gd name="T109" fmla="*/ 50 h 106"/>
                  <a:gd name="T110" fmla="*/ 18 w 64"/>
                  <a:gd name="T111" fmla="*/ 53 h 10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4"/>
                  <a:gd name="T169" fmla="*/ 0 h 106"/>
                  <a:gd name="T170" fmla="*/ 64 w 64"/>
                  <a:gd name="T171" fmla="*/ 106 h 10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4" h="106">
                    <a:moveTo>
                      <a:pt x="64" y="0"/>
                    </a:moveTo>
                    <a:lnTo>
                      <a:pt x="64" y="4"/>
                    </a:lnTo>
                    <a:lnTo>
                      <a:pt x="53" y="4"/>
                    </a:lnTo>
                    <a:lnTo>
                      <a:pt x="46" y="7"/>
                    </a:lnTo>
                    <a:lnTo>
                      <a:pt x="42" y="11"/>
                    </a:lnTo>
                    <a:lnTo>
                      <a:pt x="35" y="14"/>
                    </a:lnTo>
                    <a:lnTo>
                      <a:pt x="28" y="21"/>
                    </a:lnTo>
                    <a:lnTo>
                      <a:pt x="25" y="29"/>
                    </a:lnTo>
                    <a:lnTo>
                      <a:pt x="21" y="39"/>
                    </a:lnTo>
                    <a:lnTo>
                      <a:pt x="18" y="46"/>
                    </a:lnTo>
                    <a:lnTo>
                      <a:pt x="28" y="43"/>
                    </a:lnTo>
                    <a:lnTo>
                      <a:pt x="39" y="39"/>
                    </a:lnTo>
                    <a:lnTo>
                      <a:pt x="50" y="43"/>
                    </a:lnTo>
                    <a:lnTo>
                      <a:pt x="57" y="50"/>
                    </a:lnTo>
                    <a:lnTo>
                      <a:pt x="64" y="57"/>
                    </a:lnTo>
                    <a:lnTo>
                      <a:pt x="64" y="71"/>
                    </a:lnTo>
                    <a:lnTo>
                      <a:pt x="64" y="82"/>
                    </a:lnTo>
                    <a:lnTo>
                      <a:pt x="57" y="92"/>
                    </a:lnTo>
                    <a:lnTo>
                      <a:pt x="50" y="99"/>
                    </a:lnTo>
                    <a:lnTo>
                      <a:pt x="42" y="103"/>
                    </a:lnTo>
                    <a:lnTo>
                      <a:pt x="32" y="106"/>
                    </a:lnTo>
                    <a:lnTo>
                      <a:pt x="25" y="103"/>
                    </a:lnTo>
                    <a:lnTo>
                      <a:pt x="14" y="99"/>
                    </a:lnTo>
                    <a:lnTo>
                      <a:pt x="7" y="89"/>
                    </a:lnTo>
                    <a:lnTo>
                      <a:pt x="4" y="78"/>
                    </a:lnTo>
                    <a:lnTo>
                      <a:pt x="0" y="64"/>
                    </a:lnTo>
                    <a:lnTo>
                      <a:pt x="4" y="50"/>
                    </a:lnTo>
                    <a:lnTo>
                      <a:pt x="7" y="39"/>
                    </a:lnTo>
                    <a:lnTo>
                      <a:pt x="14" y="25"/>
                    </a:lnTo>
                    <a:lnTo>
                      <a:pt x="21" y="14"/>
                    </a:lnTo>
                    <a:lnTo>
                      <a:pt x="32" y="7"/>
                    </a:lnTo>
                    <a:lnTo>
                      <a:pt x="42" y="4"/>
                    </a:lnTo>
                    <a:lnTo>
                      <a:pt x="50" y="0"/>
                    </a:lnTo>
                    <a:lnTo>
                      <a:pt x="60" y="0"/>
                    </a:lnTo>
                    <a:lnTo>
                      <a:pt x="64" y="0"/>
                    </a:lnTo>
                    <a:close/>
                    <a:moveTo>
                      <a:pt x="18" y="53"/>
                    </a:moveTo>
                    <a:lnTo>
                      <a:pt x="14" y="60"/>
                    </a:lnTo>
                    <a:lnTo>
                      <a:pt x="14" y="67"/>
                    </a:lnTo>
                    <a:lnTo>
                      <a:pt x="14" y="74"/>
                    </a:lnTo>
                    <a:lnTo>
                      <a:pt x="18" y="85"/>
                    </a:lnTo>
                    <a:lnTo>
                      <a:pt x="21" y="92"/>
                    </a:lnTo>
                    <a:lnTo>
                      <a:pt x="25" y="96"/>
                    </a:lnTo>
                    <a:lnTo>
                      <a:pt x="28" y="99"/>
                    </a:lnTo>
                    <a:lnTo>
                      <a:pt x="35" y="99"/>
                    </a:lnTo>
                    <a:lnTo>
                      <a:pt x="39" y="99"/>
                    </a:lnTo>
                    <a:lnTo>
                      <a:pt x="46" y="96"/>
                    </a:lnTo>
                    <a:lnTo>
                      <a:pt x="50" y="89"/>
                    </a:lnTo>
                    <a:lnTo>
                      <a:pt x="50" y="78"/>
                    </a:lnTo>
                    <a:lnTo>
                      <a:pt x="50" y="64"/>
                    </a:lnTo>
                    <a:lnTo>
                      <a:pt x="46" y="57"/>
                    </a:lnTo>
                    <a:lnTo>
                      <a:pt x="39" y="50"/>
                    </a:lnTo>
                    <a:lnTo>
                      <a:pt x="32" y="46"/>
                    </a:lnTo>
                    <a:lnTo>
                      <a:pt x="28" y="46"/>
                    </a:lnTo>
                    <a:lnTo>
                      <a:pt x="25" y="46"/>
                    </a:lnTo>
                    <a:lnTo>
                      <a:pt x="21" y="50"/>
                    </a:lnTo>
                    <a:lnTo>
                      <a:pt x="18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69" name="Freeform 270"/>
              <p:cNvSpPr>
                <a:spLocks noEditPoints="1"/>
              </p:cNvSpPr>
              <p:nvPr/>
            </p:nvSpPr>
            <p:spPr bwMode="auto">
              <a:xfrm>
                <a:off x="3618" y="1626"/>
                <a:ext cx="60" cy="106"/>
              </a:xfrm>
              <a:custGeom>
                <a:avLst/>
                <a:gdLst>
                  <a:gd name="T0" fmla="*/ 11 w 60"/>
                  <a:gd name="T1" fmla="*/ 43 h 106"/>
                  <a:gd name="T2" fmla="*/ 4 w 60"/>
                  <a:gd name="T3" fmla="*/ 29 h 106"/>
                  <a:gd name="T4" fmla="*/ 4 w 60"/>
                  <a:gd name="T5" fmla="*/ 14 h 106"/>
                  <a:gd name="T6" fmla="*/ 18 w 60"/>
                  <a:gd name="T7" fmla="*/ 0 h 106"/>
                  <a:gd name="T8" fmla="*/ 43 w 60"/>
                  <a:gd name="T9" fmla="*/ 0 h 106"/>
                  <a:gd name="T10" fmla="*/ 57 w 60"/>
                  <a:gd name="T11" fmla="*/ 14 h 106"/>
                  <a:gd name="T12" fmla="*/ 57 w 60"/>
                  <a:gd name="T13" fmla="*/ 29 h 106"/>
                  <a:gd name="T14" fmla="*/ 46 w 60"/>
                  <a:gd name="T15" fmla="*/ 39 h 106"/>
                  <a:gd name="T16" fmla="*/ 46 w 60"/>
                  <a:gd name="T17" fmla="*/ 57 h 106"/>
                  <a:gd name="T18" fmla="*/ 57 w 60"/>
                  <a:gd name="T19" fmla="*/ 71 h 106"/>
                  <a:gd name="T20" fmla="*/ 57 w 60"/>
                  <a:gd name="T21" fmla="*/ 89 h 106"/>
                  <a:gd name="T22" fmla="*/ 43 w 60"/>
                  <a:gd name="T23" fmla="*/ 103 h 106"/>
                  <a:gd name="T24" fmla="*/ 22 w 60"/>
                  <a:gd name="T25" fmla="*/ 106 h 106"/>
                  <a:gd name="T26" fmla="*/ 7 w 60"/>
                  <a:gd name="T27" fmla="*/ 96 h 106"/>
                  <a:gd name="T28" fmla="*/ 0 w 60"/>
                  <a:gd name="T29" fmla="*/ 82 h 106"/>
                  <a:gd name="T30" fmla="*/ 4 w 60"/>
                  <a:gd name="T31" fmla="*/ 67 h 106"/>
                  <a:gd name="T32" fmla="*/ 22 w 60"/>
                  <a:gd name="T33" fmla="*/ 53 h 106"/>
                  <a:gd name="T34" fmla="*/ 39 w 60"/>
                  <a:gd name="T35" fmla="*/ 36 h 106"/>
                  <a:gd name="T36" fmla="*/ 43 w 60"/>
                  <a:gd name="T37" fmla="*/ 25 h 106"/>
                  <a:gd name="T38" fmla="*/ 43 w 60"/>
                  <a:gd name="T39" fmla="*/ 14 h 106"/>
                  <a:gd name="T40" fmla="*/ 36 w 60"/>
                  <a:gd name="T41" fmla="*/ 4 h 106"/>
                  <a:gd name="T42" fmla="*/ 25 w 60"/>
                  <a:gd name="T43" fmla="*/ 4 h 106"/>
                  <a:gd name="T44" fmla="*/ 18 w 60"/>
                  <a:gd name="T45" fmla="*/ 14 h 106"/>
                  <a:gd name="T46" fmla="*/ 18 w 60"/>
                  <a:gd name="T47" fmla="*/ 21 h 106"/>
                  <a:gd name="T48" fmla="*/ 22 w 60"/>
                  <a:gd name="T49" fmla="*/ 32 h 106"/>
                  <a:gd name="T50" fmla="*/ 32 w 60"/>
                  <a:gd name="T51" fmla="*/ 46 h 106"/>
                  <a:gd name="T52" fmla="*/ 22 w 60"/>
                  <a:gd name="T53" fmla="*/ 60 h 106"/>
                  <a:gd name="T54" fmla="*/ 14 w 60"/>
                  <a:gd name="T55" fmla="*/ 74 h 106"/>
                  <a:gd name="T56" fmla="*/ 14 w 60"/>
                  <a:gd name="T57" fmla="*/ 89 h 106"/>
                  <a:gd name="T58" fmla="*/ 25 w 60"/>
                  <a:gd name="T59" fmla="*/ 99 h 106"/>
                  <a:gd name="T60" fmla="*/ 36 w 60"/>
                  <a:gd name="T61" fmla="*/ 99 h 106"/>
                  <a:gd name="T62" fmla="*/ 43 w 60"/>
                  <a:gd name="T63" fmla="*/ 92 h 106"/>
                  <a:gd name="T64" fmla="*/ 46 w 60"/>
                  <a:gd name="T65" fmla="*/ 82 h 106"/>
                  <a:gd name="T66" fmla="*/ 39 w 60"/>
                  <a:gd name="T67" fmla="*/ 71 h 106"/>
                  <a:gd name="T68" fmla="*/ 25 w 60"/>
                  <a:gd name="T69" fmla="*/ 57 h 10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0"/>
                  <a:gd name="T106" fmla="*/ 0 h 106"/>
                  <a:gd name="T107" fmla="*/ 60 w 60"/>
                  <a:gd name="T108" fmla="*/ 106 h 10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0" h="106">
                    <a:moveTo>
                      <a:pt x="22" y="53"/>
                    </a:moveTo>
                    <a:lnTo>
                      <a:pt x="11" y="43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0" y="25"/>
                    </a:lnTo>
                    <a:lnTo>
                      <a:pt x="4" y="14"/>
                    </a:lnTo>
                    <a:lnTo>
                      <a:pt x="11" y="7"/>
                    </a:lnTo>
                    <a:lnTo>
                      <a:pt x="18" y="0"/>
                    </a:lnTo>
                    <a:lnTo>
                      <a:pt x="32" y="0"/>
                    </a:lnTo>
                    <a:lnTo>
                      <a:pt x="43" y="0"/>
                    </a:lnTo>
                    <a:lnTo>
                      <a:pt x="50" y="7"/>
                    </a:lnTo>
                    <a:lnTo>
                      <a:pt x="57" y="14"/>
                    </a:lnTo>
                    <a:lnTo>
                      <a:pt x="57" y="21"/>
                    </a:lnTo>
                    <a:lnTo>
                      <a:pt x="57" y="29"/>
                    </a:lnTo>
                    <a:lnTo>
                      <a:pt x="53" y="32"/>
                    </a:lnTo>
                    <a:lnTo>
                      <a:pt x="46" y="39"/>
                    </a:lnTo>
                    <a:lnTo>
                      <a:pt x="36" y="46"/>
                    </a:lnTo>
                    <a:lnTo>
                      <a:pt x="46" y="57"/>
                    </a:lnTo>
                    <a:lnTo>
                      <a:pt x="53" y="64"/>
                    </a:lnTo>
                    <a:lnTo>
                      <a:pt x="57" y="71"/>
                    </a:lnTo>
                    <a:lnTo>
                      <a:pt x="60" y="78"/>
                    </a:lnTo>
                    <a:lnTo>
                      <a:pt x="57" y="89"/>
                    </a:lnTo>
                    <a:lnTo>
                      <a:pt x="53" y="99"/>
                    </a:lnTo>
                    <a:lnTo>
                      <a:pt x="43" y="103"/>
                    </a:lnTo>
                    <a:lnTo>
                      <a:pt x="29" y="106"/>
                    </a:lnTo>
                    <a:lnTo>
                      <a:pt x="22" y="106"/>
                    </a:lnTo>
                    <a:lnTo>
                      <a:pt x="14" y="103"/>
                    </a:lnTo>
                    <a:lnTo>
                      <a:pt x="7" y="96"/>
                    </a:lnTo>
                    <a:lnTo>
                      <a:pt x="0" y="89"/>
                    </a:lnTo>
                    <a:lnTo>
                      <a:pt x="0" y="82"/>
                    </a:lnTo>
                    <a:lnTo>
                      <a:pt x="0" y="74"/>
                    </a:lnTo>
                    <a:lnTo>
                      <a:pt x="4" y="67"/>
                    </a:lnTo>
                    <a:lnTo>
                      <a:pt x="11" y="60"/>
                    </a:lnTo>
                    <a:lnTo>
                      <a:pt x="22" y="53"/>
                    </a:lnTo>
                    <a:close/>
                    <a:moveTo>
                      <a:pt x="32" y="46"/>
                    </a:moveTo>
                    <a:lnTo>
                      <a:pt x="39" y="36"/>
                    </a:lnTo>
                    <a:lnTo>
                      <a:pt x="43" y="32"/>
                    </a:lnTo>
                    <a:lnTo>
                      <a:pt x="43" y="25"/>
                    </a:lnTo>
                    <a:lnTo>
                      <a:pt x="43" y="21"/>
                    </a:lnTo>
                    <a:lnTo>
                      <a:pt x="43" y="14"/>
                    </a:lnTo>
                    <a:lnTo>
                      <a:pt x="39" y="7"/>
                    </a:lnTo>
                    <a:lnTo>
                      <a:pt x="36" y="4"/>
                    </a:lnTo>
                    <a:lnTo>
                      <a:pt x="32" y="4"/>
                    </a:lnTo>
                    <a:lnTo>
                      <a:pt x="25" y="4"/>
                    </a:lnTo>
                    <a:lnTo>
                      <a:pt x="22" y="7"/>
                    </a:lnTo>
                    <a:lnTo>
                      <a:pt x="18" y="14"/>
                    </a:lnTo>
                    <a:lnTo>
                      <a:pt x="18" y="18"/>
                    </a:lnTo>
                    <a:lnTo>
                      <a:pt x="18" y="21"/>
                    </a:lnTo>
                    <a:lnTo>
                      <a:pt x="18" y="29"/>
                    </a:lnTo>
                    <a:lnTo>
                      <a:pt x="22" y="32"/>
                    </a:lnTo>
                    <a:lnTo>
                      <a:pt x="22" y="36"/>
                    </a:lnTo>
                    <a:lnTo>
                      <a:pt x="32" y="46"/>
                    </a:lnTo>
                    <a:close/>
                    <a:moveTo>
                      <a:pt x="25" y="57"/>
                    </a:moveTo>
                    <a:lnTo>
                      <a:pt x="22" y="60"/>
                    </a:lnTo>
                    <a:lnTo>
                      <a:pt x="18" y="67"/>
                    </a:lnTo>
                    <a:lnTo>
                      <a:pt x="14" y="74"/>
                    </a:lnTo>
                    <a:lnTo>
                      <a:pt x="14" y="82"/>
                    </a:lnTo>
                    <a:lnTo>
                      <a:pt x="14" y="89"/>
                    </a:lnTo>
                    <a:lnTo>
                      <a:pt x="18" y="96"/>
                    </a:lnTo>
                    <a:lnTo>
                      <a:pt x="25" y="99"/>
                    </a:lnTo>
                    <a:lnTo>
                      <a:pt x="32" y="99"/>
                    </a:lnTo>
                    <a:lnTo>
                      <a:pt x="36" y="99"/>
                    </a:lnTo>
                    <a:lnTo>
                      <a:pt x="43" y="96"/>
                    </a:lnTo>
                    <a:lnTo>
                      <a:pt x="43" y="92"/>
                    </a:lnTo>
                    <a:lnTo>
                      <a:pt x="46" y="85"/>
                    </a:lnTo>
                    <a:lnTo>
                      <a:pt x="46" y="82"/>
                    </a:lnTo>
                    <a:lnTo>
                      <a:pt x="43" y="74"/>
                    </a:lnTo>
                    <a:lnTo>
                      <a:pt x="39" y="71"/>
                    </a:lnTo>
                    <a:lnTo>
                      <a:pt x="32" y="64"/>
                    </a:lnTo>
                    <a:lnTo>
                      <a:pt x="25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70" name="Rectangle 271"/>
              <p:cNvSpPr>
                <a:spLocks noChangeArrowheads="1"/>
              </p:cNvSpPr>
              <p:nvPr/>
            </p:nvSpPr>
            <p:spPr bwMode="auto">
              <a:xfrm>
                <a:off x="4025" y="1601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1" name="Freeform 272"/>
              <p:cNvSpPr>
                <a:spLocks/>
              </p:cNvSpPr>
              <p:nvPr/>
            </p:nvSpPr>
            <p:spPr bwMode="auto">
              <a:xfrm>
                <a:off x="4287" y="1715"/>
                <a:ext cx="17" cy="17"/>
              </a:xfrm>
              <a:custGeom>
                <a:avLst/>
                <a:gdLst>
                  <a:gd name="T0" fmla="*/ 7 w 17"/>
                  <a:gd name="T1" fmla="*/ 0 h 17"/>
                  <a:gd name="T2" fmla="*/ 10 w 17"/>
                  <a:gd name="T3" fmla="*/ 0 h 17"/>
                  <a:gd name="T4" fmla="*/ 14 w 17"/>
                  <a:gd name="T5" fmla="*/ 3 h 17"/>
                  <a:gd name="T6" fmla="*/ 17 w 17"/>
                  <a:gd name="T7" fmla="*/ 3 h 17"/>
                  <a:gd name="T8" fmla="*/ 17 w 17"/>
                  <a:gd name="T9" fmla="*/ 7 h 17"/>
                  <a:gd name="T10" fmla="*/ 17 w 17"/>
                  <a:gd name="T11" fmla="*/ 10 h 17"/>
                  <a:gd name="T12" fmla="*/ 14 w 17"/>
                  <a:gd name="T13" fmla="*/ 14 h 17"/>
                  <a:gd name="T14" fmla="*/ 10 w 17"/>
                  <a:gd name="T15" fmla="*/ 17 h 17"/>
                  <a:gd name="T16" fmla="*/ 7 w 17"/>
                  <a:gd name="T17" fmla="*/ 17 h 17"/>
                  <a:gd name="T18" fmla="*/ 3 w 17"/>
                  <a:gd name="T19" fmla="*/ 17 h 17"/>
                  <a:gd name="T20" fmla="*/ 3 w 17"/>
                  <a:gd name="T21" fmla="*/ 14 h 17"/>
                  <a:gd name="T22" fmla="*/ 0 w 17"/>
                  <a:gd name="T23" fmla="*/ 10 h 17"/>
                  <a:gd name="T24" fmla="*/ 0 w 17"/>
                  <a:gd name="T25" fmla="*/ 7 h 17"/>
                  <a:gd name="T26" fmla="*/ 0 w 17"/>
                  <a:gd name="T27" fmla="*/ 3 h 17"/>
                  <a:gd name="T28" fmla="*/ 3 w 17"/>
                  <a:gd name="T29" fmla="*/ 3 h 17"/>
                  <a:gd name="T30" fmla="*/ 3 w 17"/>
                  <a:gd name="T31" fmla="*/ 0 h 17"/>
                  <a:gd name="T32" fmla="*/ 7 w 17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7"/>
                  <a:gd name="T53" fmla="*/ 17 w 17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7">
                    <a:moveTo>
                      <a:pt x="7" y="0"/>
                    </a:moveTo>
                    <a:lnTo>
                      <a:pt x="10" y="0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4" y="14"/>
                    </a:lnTo>
                    <a:lnTo>
                      <a:pt x="10" y="17"/>
                    </a:lnTo>
                    <a:lnTo>
                      <a:pt x="7" y="17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72" name="Freeform 273"/>
              <p:cNvSpPr>
                <a:spLocks noEditPoints="1"/>
              </p:cNvSpPr>
              <p:nvPr/>
            </p:nvSpPr>
            <p:spPr bwMode="auto">
              <a:xfrm>
                <a:off x="4318" y="1626"/>
                <a:ext cx="67" cy="106"/>
              </a:xfrm>
              <a:custGeom>
                <a:avLst/>
                <a:gdLst>
                  <a:gd name="T0" fmla="*/ 64 w 67"/>
                  <a:gd name="T1" fmla="*/ 0 h 106"/>
                  <a:gd name="T2" fmla="*/ 64 w 67"/>
                  <a:gd name="T3" fmla="*/ 4 h 106"/>
                  <a:gd name="T4" fmla="*/ 57 w 67"/>
                  <a:gd name="T5" fmla="*/ 4 h 106"/>
                  <a:gd name="T6" fmla="*/ 50 w 67"/>
                  <a:gd name="T7" fmla="*/ 7 h 106"/>
                  <a:gd name="T8" fmla="*/ 43 w 67"/>
                  <a:gd name="T9" fmla="*/ 11 h 106"/>
                  <a:gd name="T10" fmla="*/ 36 w 67"/>
                  <a:gd name="T11" fmla="*/ 14 h 106"/>
                  <a:gd name="T12" fmla="*/ 32 w 67"/>
                  <a:gd name="T13" fmla="*/ 21 h 106"/>
                  <a:gd name="T14" fmla="*/ 25 w 67"/>
                  <a:gd name="T15" fmla="*/ 29 h 106"/>
                  <a:gd name="T16" fmla="*/ 22 w 67"/>
                  <a:gd name="T17" fmla="*/ 39 h 106"/>
                  <a:gd name="T18" fmla="*/ 18 w 67"/>
                  <a:gd name="T19" fmla="*/ 46 h 106"/>
                  <a:gd name="T20" fmla="*/ 29 w 67"/>
                  <a:gd name="T21" fmla="*/ 43 h 106"/>
                  <a:gd name="T22" fmla="*/ 43 w 67"/>
                  <a:gd name="T23" fmla="*/ 39 h 106"/>
                  <a:gd name="T24" fmla="*/ 50 w 67"/>
                  <a:gd name="T25" fmla="*/ 43 h 106"/>
                  <a:gd name="T26" fmla="*/ 60 w 67"/>
                  <a:gd name="T27" fmla="*/ 50 h 106"/>
                  <a:gd name="T28" fmla="*/ 64 w 67"/>
                  <a:gd name="T29" fmla="*/ 57 h 106"/>
                  <a:gd name="T30" fmla="*/ 67 w 67"/>
                  <a:gd name="T31" fmla="*/ 71 h 106"/>
                  <a:gd name="T32" fmla="*/ 64 w 67"/>
                  <a:gd name="T33" fmla="*/ 82 h 106"/>
                  <a:gd name="T34" fmla="*/ 60 w 67"/>
                  <a:gd name="T35" fmla="*/ 92 h 106"/>
                  <a:gd name="T36" fmla="*/ 53 w 67"/>
                  <a:gd name="T37" fmla="*/ 99 h 106"/>
                  <a:gd name="T38" fmla="*/ 43 w 67"/>
                  <a:gd name="T39" fmla="*/ 103 h 106"/>
                  <a:gd name="T40" fmla="*/ 36 w 67"/>
                  <a:gd name="T41" fmla="*/ 106 h 106"/>
                  <a:gd name="T42" fmla="*/ 25 w 67"/>
                  <a:gd name="T43" fmla="*/ 103 h 106"/>
                  <a:gd name="T44" fmla="*/ 18 w 67"/>
                  <a:gd name="T45" fmla="*/ 99 h 106"/>
                  <a:gd name="T46" fmla="*/ 7 w 67"/>
                  <a:gd name="T47" fmla="*/ 89 h 106"/>
                  <a:gd name="T48" fmla="*/ 4 w 67"/>
                  <a:gd name="T49" fmla="*/ 78 h 106"/>
                  <a:gd name="T50" fmla="*/ 0 w 67"/>
                  <a:gd name="T51" fmla="*/ 64 h 106"/>
                  <a:gd name="T52" fmla="*/ 4 w 67"/>
                  <a:gd name="T53" fmla="*/ 50 h 106"/>
                  <a:gd name="T54" fmla="*/ 7 w 67"/>
                  <a:gd name="T55" fmla="*/ 39 h 106"/>
                  <a:gd name="T56" fmla="*/ 14 w 67"/>
                  <a:gd name="T57" fmla="*/ 25 h 106"/>
                  <a:gd name="T58" fmla="*/ 25 w 67"/>
                  <a:gd name="T59" fmla="*/ 14 h 106"/>
                  <a:gd name="T60" fmla="*/ 32 w 67"/>
                  <a:gd name="T61" fmla="*/ 7 h 106"/>
                  <a:gd name="T62" fmla="*/ 43 w 67"/>
                  <a:gd name="T63" fmla="*/ 4 h 106"/>
                  <a:gd name="T64" fmla="*/ 53 w 67"/>
                  <a:gd name="T65" fmla="*/ 0 h 106"/>
                  <a:gd name="T66" fmla="*/ 60 w 67"/>
                  <a:gd name="T67" fmla="*/ 0 h 106"/>
                  <a:gd name="T68" fmla="*/ 64 w 67"/>
                  <a:gd name="T69" fmla="*/ 0 h 106"/>
                  <a:gd name="T70" fmla="*/ 18 w 67"/>
                  <a:gd name="T71" fmla="*/ 53 h 106"/>
                  <a:gd name="T72" fmla="*/ 18 w 67"/>
                  <a:gd name="T73" fmla="*/ 60 h 106"/>
                  <a:gd name="T74" fmla="*/ 18 w 67"/>
                  <a:gd name="T75" fmla="*/ 67 h 106"/>
                  <a:gd name="T76" fmla="*/ 18 w 67"/>
                  <a:gd name="T77" fmla="*/ 74 h 106"/>
                  <a:gd name="T78" fmla="*/ 18 w 67"/>
                  <a:gd name="T79" fmla="*/ 85 h 106"/>
                  <a:gd name="T80" fmla="*/ 22 w 67"/>
                  <a:gd name="T81" fmla="*/ 92 h 106"/>
                  <a:gd name="T82" fmla="*/ 25 w 67"/>
                  <a:gd name="T83" fmla="*/ 96 h 106"/>
                  <a:gd name="T84" fmla="*/ 32 w 67"/>
                  <a:gd name="T85" fmla="*/ 99 h 106"/>
                  <a:gd name="T86" fmla="*/ 36 w 67"/>
                  <a:gd name="T87" fmla="*/ 99 h 106"/>
                  <a:gd name="T88" fmla="*/ 43 w 67"/>
                  <a:gd name="T89" fmla="*/ 99 h 106"/>
                  <a:gd name="T90" fmla="*/ 46 w 67"/>
                  <a:gd name="T91" fmla="*/ 96 h 106"/>
                  <a:gd name="T92" fmla="*/ 50 w 67"/>
                  <a:gd name="T93" fmla="*/ 89 h 106"/>
                  <a:gd name="T94" fmla="*/ 53 w 67"/>
                  <a:gd name="T95" fmla="*/ 78 h 106"/>
                  <a:gd name="T96" fmla="*/ 50 w 67"/>
                  <a:gd name="T97" fmla="*/ 64 h 106"/>
                  <a:gd name="T98" fmla="*/ 46 w 67"/>
                  <a:gd name="T99" fmla="*/ 57 h 106"/>
                  <a:gd name="T100" fmla="*/ 43 w 67"/>
                  <a:gd name="T101" fmla="*/ 50 h 106"/>
                  <a:gd name="T102" fmla="*/ 32 w 67"/>
                  <a:gd name="T103" fmla="*/ 46 h 106"/>
                  <a:gd name="T104" fmla="*/ 32 w 67"/>
                  <a:gd name="T105" fmla="*/ 46 h 106"/>
                  <a:gd name="T106" fmla="*/ 29 w 67"/>
                  <a:gd name="T107" fmla="*/ 46 h 106"/>
                  <a:gd name="T108" fmla="*/ 25 w 67"/>
                  <a:gd name="T109" fmla="*/ 50 h 106"/>
                  <a:gd name="T110" fmla="*/ 18 w 67"/>
                  <a:gd name="T111" fmla="*/ 53 h 10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7"/>
                  <a:gd name="T169" fmla="*/ 0 h 106"/>
                  <a:gd name="T170" fmla="*/ 67 w 67"/>
                  <a:gd name="T171" fmla="*/ 106 h 10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7" h="106">
                    <a:moveTo>
                      <a:pt x="64" y="0"/>
                    </a:moveTo>
                    <a:lnTo>
                      <a:pt x="64" y="4"/>
                    </a:lnTo>
                    <a:lnTo>
                      <a:pt x="57" y="4"/>
                    </a:lnTo>
                    <a:lnTo>
                      <a:pt x="50" y="7"/>
                    </a:lnTo>
                    <a:lnTo>
                      <a:pt x="43" y="11"/>
                    </a:lnTo>
                    <a:lnTo>
                      <a:pt x="36" y="14"/>
                    </a:lnTo>
                    <a:lnTo>
                      <a:pt x="32" y="21"/>
                    </a:lnTo>
                    <a:lnTo>
                      <a:pt x="25" y="29"/>
                    </a:lnTo>
                    <a:lnTo>
                      <a:pt x="22" y="39"/>
                    </a:lnTo>
                    <a:lnTo>
                      <a:pt x="18" y="46"/>
                    </a:lnTo>
                    <a:lnTo>
                      <a:pt x="29" y="43"/>
                    </a:lnTo>
                    <a:lnTo>
                      <a:pt x="43" y="39"/>
                    </a:lnTo>
                    <a:lnTo>
                      <a:pt x="50" y="43"/>
                    </a:lnTo>
                    <a:lnTo>
                      <a:pt x="60" y="50"/>
                    </a:lnTo>
                    <a:lnTo>
                      <a:pt x="64" y="57"/>
                    </a:lnTo>
                    <a:lnTo>
                      <a:pt x="67" y="71"/>
                    </a:lnTo>
                    <a:lnTo>
                      <a:pt x="64" y="82"/>
                    </a:lnTo>
                    <a:lnTo>
                      <a:pt x="60" y="92"/>
                    </a:lnTo>
                    <a:lnTo>
                      <a:pt x="53" y="99"/>
                    </a:lnTo>
                    <a:lnTo>
                      <a:pt x="43" y="103"/>
                    </a:lnTo>
                    <a:lnTo>
                      <a:pt x="36" y="106"/>
                    </a:lnTo>
                    <a:lnTo>
                      <a:pt x="25" y="103"/>
                    </a:lnTo>
                    <a:lnTo>
                      <a:pt x="18" y="99"/>
                    </a:lnTo>
                    <a:lnTo>
                      <a:pt x="7" y="89"/>
                    </a:lnTo>
                    <a:lnTo>
                      <a:pt x="4" y="78"/>
                    </a:lnTo>
                    <a:lnTo>
                      <a:pt x="0" y="64"/>
                    </a:lnTo>
                    <a:lnTo>
                      <a:pt x="4" y="50"/>
                    </a:lnTo>
                    <a:lnTo>
                      <a:pt x="7" y="39"/>
                    </a:lnTo>
                    <a:lnTo>
                      <a:pt x="14" y="25"/>
                    </a:lnTo>
                    <a:lnTo>
                      <a:pt x="25" y="14"/>
                    </a:lnTo>
                    <a:lnTo>
                      <a:pt x="32" y="7"/>
                    </a:lnTo>
                    <a:lnTo>
                      <a:pt x="43" y="4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64" y="0"/>
                    </a:lnTo>
                    <a:close/>
                    <a:moveTo>
                      <a:pt x="18" y="53"/>
                    </a:moveTo>
                    <a:lnTo>
                      <a:pt x="18" y="60"/>
                    </a:lnTo>
                    <a:lnTo>
                      <a:pt x="18" y="67"/>
                    </a:lnTo>
                    <a:lnTo>
                      <a:pt x="18" y="74"/>
                    </a:lnTo>
                    <a:lnTo>
                      <a:pt x="18" y="85"/>
                    </a:lnTo>
                    <a:lnTo>
                      <a:pt x="22" y="92"/>
                    </a:lnTo>
                    <a:lnTo>
                      <a:pt x="25" y="96"/>
                    </a:lnTo>
                    <a:lnTo>
                      <a:pt x="32" y="99"/>
                    </a:lnTo>
                    <a:lnTo>
                      <a:pt x="36" y="99"/>
                    </a:lnTo>
                    <a:lnTo>
                      <a:pt x="43" y="99"/>
                    </a:lnTo>
                    <a:lnTo>
                      <a:pt x="46" y="96"/>
                    </a:lnTo>
                    <a:lnTo>
                      <a:pt x="50" y="89"/>
                    </a:lnTo>
                    <a:lnTo>
                      <a:pt x="53" y="78"/>
                    </a:lnTo>
                    <a:lnTo>
                      <a:pt x="50" y="64"/>
                    </a:lnTo>
                    <a:lnTo>
                      <a:pt x="46" y="57"/>
                    </a:lnTo>
                    <a:lnTo>
                      <a:pt x="43" y="50"/>
                    </a:lnTo>
                    <a:lnTo>
                      <a:pt x="32" y="46"/>
                    </a:lnTo>
                    <a:lnTo>
                      <a:pt x="29" y="46"/>
                    </a:lnTo>
                    <a:lnTo>
                      <a:pt x="25" y="50"/>
                    </a:lnTo>
                    <a:lnTo>
                      <a:pt x="18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73" name="Freeform 274"/>
              <p:cNvSpPr>
                <a:spLocks noEditPoints="1"/>
              </p:cNvSpPr>
              <p:nvPr/>
            </p:nvSpPr>
            <p:spPr bwMode="auto">
              <a:xfrm>
                <a:off x="4400" y="1626"/>
                <a:ext cx="60" cy="106"/>
              </a:xfrm>
              <a:custGeom>
                <a:avLst/>
                <a:gdLst>
                  <a:gd name="T0" fmla="*/ 10 w 60"/>
                  <a:gd name="T1" fmla="*/ 43 h 106"/>
                  <a:gd name="T2" fmla="*/ 3 w 60"/>
                  <a:gd name="T3" fmla="*/ 29 h 106"/>
                  <a:gd name="T4" fmla="*/ 3 w 60"/>
                  <a:gd name="T5" fmla="*/ 14 h 106"/>
                  <a:gd name="T6" fmla="*/ 21 w 60"/>
                  <a:gd name="T7" fmla="*/ 0 h 106"/>
                  <a:gd name="T8" fmla="*/ 42 w 60"/>
                  <a:gd name="T9" fmla="*/ 0 h 106"/>
                  <a:gd name="T10" fmla="*/ 56 w 60"/>
                  <a:gd name="T11" fmla="*/ 14 h 106"/>
                  <a:gd name="T12" fmla="*/ 56 w 60"/>
                  <a:gd name="T13" fmla="*/ 29 h 106"/>
                  <a:gd name="T14" fmla="*/ 49 w 60"/>
                  <a:gd name="T15" fmla="*/ 39 h 106"/>
                  <a:gd name="T16" fmla="*/ 49 w 60"/>
                  <a:gd name="T17" fmla="*/ 57 h 106"/>
                  <a:gd name="T18" fmla="*/ 60 w 60"/>
                  <a:gd name="T19" fmla="*/ 71 h 106"/>
                  <a:gd name="T20" fmla="*/ 60 w 60"/>
                  <a:gd name="T21" fmla="*/ 89 h 106"/>
                  <a:gd name="T22" fmla="*/ 42 w 60"/>
                  <a:gd name="T23" fmla="*/ 103 h 106"/>
                  <a:gd name="T24" fmla="*/ 21 w 60"/>
                  <a:gd name="T25" fmla="*/ 106 h 106"/>
                  <a:gd name="T26" fmla="*/ 7 w 60"/>
                  <a:gd name="T27" fmla="*/ 96 h 106"/>
                  <a:gd name="T28" fmla="*/ 0 w 60"/>
                  <a:gd name="T29" fmla="*/ 82 h 106"/>
                  <a:gd name="T30" fmla="*/ 7 w 60"/>
                  <a:gd name="T31" fmla="*/ 67 h 106"/>
                  <a:gd name="T32" fmla="*/ 21 w 60"/>
                  <a:gd name="T33" fmla="*/ 53 h 106"/>
                  <a:gd name="T34" fmla="*/ 39 w 60"/>
                  <a:gd name="T35" fmla="*/ 36 h 106"/>
                  <a:gd name="T36" fmla="*/ 42 w 60"/>
                  <a:gd name="T37" fmla="*/ 25 h 106"/>
                  <a:gd name="T38" fmla="*/ 42 w 60"/>
                  <a:gd name="T39" fmla="*/ 14 h 106"/>
                  <a:gd name="T40" fmla="*/ 35 w 60"/>
                  <a:gd name="T41" fmla="*/ 4 h 106"/>
                  <a:gd name="T42" fmla="*/ 24 w 60"/>
                  <a:gd name="T43" fmla="*/ 4 h 106"/>
                  <a:gd name="T44" fmla="*/ 17 w 60"/>
                  <a:gd name="T45" fmla="*/ 14 h 106"/>
                  <a:gd name="T46" fmla="*/ 17 w 60"/>
                  <a:gd name="T47" fmla="*/ 21 h 106"/>
                  <a:gd name="T48" fmla="*/ 21 w 60"/>
                  <a:gd name="T49" fmla="*/ 32 h 106"/>
                  <a:gd name="T50" fmla="*/ 35 w 60"/>
                  <a:gd name="T51" fmla="*/ 46 h 106"/>
                  <a:gd name="T52" fmla="*/ 21 w 60"/>
                  <a:gd name="T53" fmla="*/ 60 h 106"/>
                  <a:gd name="T54" fmla="*/ 17 w 60"/>
                  <a:gd name="T55" fmla="*/ 74 h 106"/>
                  <a:gd name="T56" fmla="*/ 17 w 60"/>
                  <a:gd name="T57" fmla="*/ 89 h 106"/>
                  <a:gd name="T58" fmla="*/ 24 w 60"/>
                  <a:gd name="T59" fmla="*/ 99 h 106"/>
                  <a:gd name="T60" fmla="*/ 39 w 60"/>
                  <a:gd name="T61" fmla="*/ 99 h 106"/>
                  <a:gd name="T62" fmla="*/ 46 w 60"/>
                  <a:gd name="T63" fmla="*/ 92 h 106"/>
                  <a:gd name="T64" fmla="*/ 46 w 60"/>
                  <a:gd name="T65" fmla="*/ 82 h 106"/>
                  <a:gd name="T66" fmla="*/ 39 w 60"/>
                  <a:gd name="T67" fmla="*/ 71 h 106"/>
                  <a:gd name="T68" fmla="*/ 24 w 60"/>
                  <a:gd name="T69" fmla="*/ 57 h 10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0"/>
                  <a:gd name="T106" fmla="*/ 0 h 106"/>
                  <a:gd name="T107" fmla="*/ 60 w 60"/>
                  <a:gd name="T108" fmla="*/ 106 h 10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0" h="106">
                    <a:moveTo>
                      <a:pt x="21" y="53"/>
                    </a:moveTo>
                    <a:lnTo>
                      <a:pt x="10" y="43"/>
                    </a:lnTo>
                    <a:lnTo>
                      <a:pt x="7" y="36"/>
                    </a:lnTo>
                    <a:lnTo>
                      <a:pt x="3" y="29"/>
                    </a:lnTo>
                    <a:lnTo>
                      <a:pt x="3" y="25"/>
                    </a:lnTo>
                    <a:lnTo>
                      <a:pt x="3" y="14"/>
                    </a:lnTo>
                    <a:lnTo>
                      <a:pt x="10" y="7"/>
                    </a:lnTo>
                    <a:lnTo>
                      <a:pt x="21" y="0"/>
                    </a:lnTo>
                    <a:lnTo>
                      <a:pt x="31" y="0"/>
                    </a:lnTo>
                    <a:lnTo>
                      <a:pt x="42" y="0"/>
                    </a:lnTo>
                    <a:lnTo>
                      <a:pt x="53" y="7"/>
                    </a:lnTo>
                    <a:lnTo>
                      <a:pt x="56" y="14"/>
                    </a:lnTo>
                    <a:lnTo>
                      <a:pt x="60" y="21"/>
                    </a:lnTo>
                    <a:lnTo>
                      <a:pt x="56" y="29"/>
                    </a:lnTo>
                    <a:lnTo>
                      <a:pt x="56" y="32"/>
                    </a:lnTo>
                    <a:lnTo>
                      <a:pt x="49" y="39"/>
                    </a:lnTo>
                    <a:lnTo>
                      <a:pt x="39" y="46"/>
                    </a:lnTo>
                    <a:lnTo>
                      <a:pt x="49" y="57"/>
                    </a:lnTo>
                    <a:lnTo>
                      <a:pt x="56" y="64"/>
                    </a:lnTo>
                    <a:lnTo>
                      <a:pt x="60" y="71"/>
                    </a:lnTo>
                    <a:lnTo>
                      <a:pt x="60" y="78"/>
                    </a:lnTo>
                    <a:lnTo>
                      <a:pt x="60" y="89"/>
                    </a:lnTo>
                    <a:lnTo>
                      <a:pt x="53" y="99"/>
                    </a:lnTo>
                    <a:lnTo>
                      <a:pt x="42" y="103"/>
                    </a:lnTo>
                    <a:lnTo>
                      <a:pt x="31" y="106"/>
                    </a:lnTo>
                    <a:lnTo>
                      <a:pt x="21" y="106"/>
                    </a:lnTo>
                    <a:lnTo>
                      <a:pt x="14" y="103"/>
                    </a:lnTo>
                    <a:lnTo>
                      <a:pt x="7" y="96"/>
                    </a:lnTo>
                    <a:lnTo>
                      <a:pt x="3" y="89"/>
                    </a:lnTo>
                    <a:lnTo>
                      <a:pt x="0" y="82"/>
                    </a:lnTo>
                    <a:lnTo>
                      <a:pt x="3" y="74"/>
                    </a:lnTo>
                    <a:lnTo>
                      <a:pt x="7" y="67"/>
                    </a:lnTo>
                    <a:lnTo>
                      <a:pt x="10" y="60"/>
                    </a:lnTo>
                    <a:lnTo>
                      <a:pt x="21" y="53"/>
                    </a:lnTo>
                    <a:close/>
                    <a:moveTo>
                      <a:pt x="35" y="46"/>
                    </a:moveTo>
                    <a:lnTo>
                      <a:pt x="39" y="36"/>
                    </a:lnTo>
                    <a:lnTo>
                      <a:pt x="42" y="32"/>
                    </a:lnTo>
                    <a:lnTo>
                      <a:pt x="42" y="25"/>
                    </a:lnTo>
                    <a:lnTo>
                      <a:pt x="46" y="21"/>
                    </a:lnTo>
                    <a:lnTo>
                      <a:pt x="42" y="14"/>
                    </a:lnTo>
                    <a:lnTo>
                      <a:pt x="42" y="7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24" y="4"/>
                    </a:lnTo>
                    <a:lnTo>
                      <a:pt x="21" y="7"/>
                    </a:lnTo>
                    <a:lnTo>
                      <a:pt x="17" y="14"/>
                    </a:lnTo>
                    <a:lnTo>
                      <a:pt x="17" y="18"/>
                    </a:lnTo>
                    <a:lnTo>
                      <a:pt x="17" y="21"/>
                    </a:lnTo>
                    <a:lnTo>
                      <a:pt x="17" y="29"/>
                    </a:lnTo>
                    <a:lnTo>
                      <a:pt x="21" y="32"/>
                    </a:lnTo>
                    <a:lnTo>
                      <a:pt x="24" y="36"/>
                    </a:lnTo>
                    <a:lnTo>
                      <a:pt x="35" y="46"/>
                    </a:lnTo>
                    <a:close/>
                    <a:moveTo>
                      <a:pt x="24" y="57"/>
                    </a:moveTo>
                    <a:lnTo>
                      <a:pt x="21" y="60"/>
                    </a:lnTo>
                    <a:lnTo>
                      <a:pt x="17" y="67"/>
                    </a:lnTo>
                    <a:lnTo>
                      <a:pt x="17" y="74"/>
                    </a:lnTo>
                    <a:lnTo>
                      <a:pt x="14" y="82"/>
                    </a:lnTo>
                    <a:lnTo>
                      <a:pt x="17" y="89"/>
                    </a:lnTo>
                    <a:lnTo>
                      <a:pt x="21" y="96"/>
                    </a:lnTo>
                    <a:lnTo>
                      <a:pt x="24" y="99"/>
                    </a:lnTo>
                    <a:lnTo>
                      <a:pt x="31" y="99"/>
                    </a:lnTo>
                    <a:lnTo>
                      <a:pt x="39" y="99"/>
                    </a:lnTo>
                    <a:lnTo>
                      <a:pt x="42" y="96"/>
                    </a:lnTo>
                    <a:lnTo>
                      <a:pt x="46" y="92"/>
                    </a:lnTo>
                    <a:lnTo>
                      <a:pt x="46" y="85"/>
                    </a:lnTo>
                    <a:lnTo>
                      <a:pt x="46" y="82"/>
                    </a:lnTo>
                    <a:lnTo>
                      <a:pt x="42" y="74"/>
                    </a:lnTo>
                    <a:lnTo>
                      <a:pt x="39" y="71"/>
                    </a:lnTo>
                    <a:lnTo>
                      <a:pt x="31" y="64"/>
                    </a:lnTo>
                    <a:lnTo>
                      <a:pt x="24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74" name="Rectangle 275"/>
              <p:cNvSpPr>
                <a:spLocks noChangeArrowheads="1"/>
              </p:cNvSpPr>
              <p:nvPr/>
            </p:nvSpPr>
            <p:spPr bwMode="auto">
              <a:xfrm>
                <a:off x="4591" y="1601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5" name="Freeform 276"/>
              <p:cNvSpPr>
                <a:spLocks/>
              </p:cNvSpPr>
              <p:nvPr/>
            </p:nvSpPr>
            <p:spPr bwMode="auto">
              <a:xfrm>
                <a:off x="4852" y="1715"/>
                <a:ext cx="18" cy="17"/>
              </a:xfrm>
              <a:custGeom>
                <a:avLst/>
                <a:gdLst>
                  <a:gd name="T0" fmla="*/ 11 w 18"/>
                  <a:gd name="T1" fmla="*/ 0 h 17"/>
                  <a:gd name="T2" fmla="*/ 14 w 18"/>
                  <a:gd name="T3" fmla="*/ 0 h 17"/>
                  <a:gd name="T4" fmla="*/ 18 w 18"/>
                  <a:gd name="T5" fmla="*/ 3 h 17"/>
                  <a:gd name="T6" fmla="*/ 18 w 18"/>
                  <a:gd name="T7" fmla="*/ 3 h 17"/>
                  <a:gd name="T8" fmla="*/ 18 w 18"/>
                  <a:gd name="T9" fmla="*/ 7 h 17"/>
                  <a:gd name="T10" fmla="*/ 18 w 18"/>
                  <a:gd name="T11" fmla="*/ 10 h 17"/>
                  <a:gd name="T12" fmla="*/ 18 w 18"/>
                  <a:gd name="T13" fmla="*/ 14 h 17"/>
                  <a:gd name="T14" fmla="*/ 14 w 18"/>
                  <a:gd name="T15" fmla="*/ 17 h 17"/>
                  <a:gd name="T16" fmla="*/ 11 w 18"/>
                  <a:gd name="T17" fmla="*/ 17 h 17"/>
                  <a:gd name="T18" fmla="*/ 7 w 18"/>
                  <a:gd name="T19" fmla="*/ 17 h 17"/>
                  <a:gd name="T20" fmla="*/ 4 w 18"/>
                  <a:gd name="T21" fmla="*/ 14 h 17"/>
                  <a:gd name="T22" fmla="*/ 0 w 18"/>
                  <a:gd name="T23" fmla="*/ 10 h 17"/>
                  <a:gd name="T24" fmla="*/ 0 w 18"/>
                  <a:gd name="T25" fmla="*/ 7 h 17"/>
                  <a:gd name="T26" fmla="*/ 0 w 18"/>
                  <a:gd name="T27" fmla="*/ 3 h 17"/>
                  <a:gd name="T28" fmla="*/ 4 w 18"/>
                  <a:gd name="T29" fmla="*/ 3 h 17"/>
                  <a:gd name="T30" fmla="*/ 7 w 18"/>
                  <a:gd name="T31" fmla="*/ 0 h 17"/>
                  <a:gd name="T32" fmla="*/ 11 w 18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17"/>
                  <a:gd name="T53" fmla="*/ 18 w 18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17">
                    <a:moveTo>
                      <a:pt x="11" y="0"/>
                    </a:moveTo>
                    <a:lnTo>
                      <a:pt x="14" y="0"/>
                    </a:lnTo>
                    <a:lnTo>
                      <a:pt x="18" y="3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18" y="14"/>
                    </a:lnTo>
                    <a:lnTo>
                      <a:pt x="14" y="17"/>
                    </a:lnTo>
                    <a:lnTo>
                      <a:pt x="11" y="17"/>
                    </a:lnTo>
                    <a:lnTo>
                      <a:pt x="7" y="17"/>
                    </a:lnTo>
                    <a:lnTo>
                      <a:pt x="4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76" name="Freeform 277"/>
              <p:cNvSpPr>
                <a:spLocks noEditPoints="1"/>
              </p:cNvSpPr>
              <p:nvPr/>
            </p:nvSpPr>
            <p:spPr bwMode="auto">
              <a:xfrm>
                <a:off x="4887" y="1626"/>
                <a:ext cx="64" cy="106"/>
              </a:xfrm>
              <a:custGeom>
                <a:avLst/>
                <a:gdLst>
                  <a:gd name="T0" fmla="*/ 64 w 64"/>
                  <a:gd name="T1" fmla="*/ 0 h 106"/>
                  <a:gd name="T2" fmla="*/ 64 w 64"/>
                  <a:gd name="T3" fmla="*/ 4 h 106"/>
                  <a:gd name="T4" fmla="*/ 54 w 64"/>
                  <a:gd name="T5" fmla="*/ 4 h 106"/>
                  <a:gd name="T6" fmla="*/ 46 w 64"/>
                  <a:gd name="T7" fmla="*/ 7 h 106"/>
                  <a:gd name="T8" fmla="*/ 39 w 64"/>
                  <a:gd name="T9" fmla="*/ 11 h 106"/>
                  <a:gd name="T10" fmla="*/ 36 w 64"/>
                  <a:gd name="T11" fmla="*/ 14 h 106"/>
                  <a:gd name="T12" fmla="*/ 29 w 64"/>
                  <a:gd name="T13" fmla="*/ 21 h 106"/>
                  <a:gd name="T14" fmla="*/ 25 w 64"/>
                  <a:gd name="T15" fmla="*/ 29 h 106"/>
                  <a:gd name="T16" fmla="*/ 22 w 64"/>
                  <a:gd name="T17" fmla="*/ 39 h 106"/>
                  <a:gd name="T18" fmla="*/ 18 w 64"/>
                  <a:gd name="T19" fmla="*/ 46 h 106"/>
                  <a:gd name="T20" fmla="*/ 29 w 64"/>
                  <a:gd name="T21" fmla="*/ 43 h 106"/>
                  <a:gd name="T22" fmla="*/ 39 w 64"/>
                  <a:gd name="T23" fmla="*/ 39 h 106"/>
                  <a:gd name="T24" fmla="*/ 50 w 64"/>
                  <a:gd name="T25" fmla="*/ 43 h 106"/>
                  <a:gd name="T26" fmla="*/ 57 w 64"/>
                  <a:gd name="T27" fmla="*/ 50 h 106"/>
                  <a:gd name="T28" fmla="*/ 64 w 64"/>
                  <a:gd name="T29" fmla="*/ 57 h 106"/>
                  <a:gd name="T30" fmla="*/ 64 w 64"/>
                  <a:gd name="T31" fmla="*/ 71 h 106"/>
                  <a:gd name="T32" fmla="*/ 64 w 64"/>
                  <a:gd name="T33" fmla="*/ 82 h 106"/>
                  <a:gd name="T34" fmla="*/ 57 w 64"/>
                  <a:gd name="T35" fmla="*/ 92 h 106"/>
                  <a:gd name="T36" fmla="*/ 50 w 64"/>
                  <a:gd name="T37" fmla="*/ 99 h 106"/>
                  <a:gd name="T38" fmla="*/ 43 w 64"/>
                  <a:gd name="T39" fmla="*/ 103 h 106"/>
                  <a:gd name="T40" fmla="*/ 32 w 64"/>
                  <a:gd name="T41" fmla="*/ 106 h 106"/>
                  <a:gd name="T42" fmla="*/ 22 w 64"/>
                  <a:gd name="T43" fmla="*/ 103 h 106"/>
                  <a:gd name="T44" fmla="*/ 15 w 64"/>
                  <a:gd name="T45" fmla="*/ 99 h 106"/>
                  <a:gd name="T46" fmla="*/ 8 w 64"/>
                  <a:gd name="T47" fmla="*/ 89 h 106"/>
                  <a:gd name="T48" fmla="*/ 0 w 64"/>
                  <a:gd name="T49" fmla="*/ 78 h 106"/>
                  <a:gd name="T50" fmla="*/ 0 w 64"/>
                  <a:gd name="T51" fmla="*/ 64 h 106"/>
                  <a:gd name="T52" fmla="*/ 0 w 64"/>
                  <a:gd name="T53" fmla="*/ 50 h 106"/>
                  <a:gd name="T54" fmla="*/ 4 w 64"/>
                  <a:gd name="T55" fmla="*/ 39 h 106"/>
                  <a:gd name="T56" fmla="*/ 11 w 64"/>
                  <a:gd name="T57" fmla="*/ 25 h 106"/>
                  <a:gd name="T58" fmla="*/ 22 w 64"/>
                  <a:gd name="T59" fmla="*/ 14 h 106"/>
                  <a:gd name="T60" fmla="*/ 32 w 64"/>
                  <a:gd name="T61" fmla="*/ 7 h 106"/>
                  <a:gd name="T62" fmla="*/ 39 w 64"/>
                  <a:gd name="T63" fmla="*/ 4 h 106"/>
                  <a:gd name="T64" fmla="*/ 50 w 64"/>
                  <a:gd name="T65" fmla="*/ 0 h 106"/>
                  <a:gd name="T66" fmla="*/ 57 w 64"/>
                  <a:gd name="T67" fmla="*/ 0 h 106"/>
                  <a:gd name="T68" fmla="*/ 64 w 64"/>
                  <a:gd name="T69" fmla="*/ 0 h 106"/>
                  <a:gd name="T70" fmla="*/ 15 w 64"/>
                  <a:gd name="T71" fmla="*/ 53 h 106"/>
                  <a:gd name="T72" fmla="*/ 15 w 64"/>
                  <a:gd name="T73" fmla="*/ 60 h 106"/>
                  <a:gd name="T74" fmla="*/ 15 w 64"/>
                  <a:gd name="T75" fmla="*/ 67 h 106"/>
                  <a:gd name="T76" fmla="*/ 15 w 64"/>
                  <a:gd name="T77" fmla="*/ 74 h 106"/>
                  <a:gd name="T78" fmla="*/ 18 w 64"/>
                  <a:gd name="T79" fmla="*/ 85 h 106"/>
                  <a:gd name="T80" fmla="*/ 22 w 64"/>
                  <a:gd name="T81" fmla="*/ 92 h 106"/>
                  <a:gd name="T82" fmla="*/ 25 w 64"/>
                  <a:gd name="T83" fmla="*/ 96 h 106"/>
                  <a:gd name="T84" fmla="*/ 29 w 64"/>
                  <a:gd name="T85" fmla="*/ 99 h 106"/>
                  <a:gd name="T86" fmla="*/ 32 w 64"/>
                  <a:gd name="T87" fmla="*/ 99 h 106"/>
                  <a:gd name="T88" fmla="*/ 39 w 64"/>
                  <a:gd name="T89" fmla="*/ 99 h 106"/>
                  <a:gd name="T90" fmla="*/ 46 w 64"/>
                  <a:gd name="T91" fmla="*/ 96 h 106"/>
                  <a:gd name="T92" fmla="*/ 50 w 64"/>
                  <a:gd name="T93" fmla="*/ 89 h 106"/>
                  <a:gd name="T94" fmla="*/ 50 w 64"/>
                  <a:gd name="T95" fmla="*/ 78 h 106"/>
                  <a:gd name="T96" fmla="*/ 50 w 64"/>
                  <a:gd name="T97" fmla="*/ 64 h 106"/>
                  <a:gd name="T98" fmla="*/ 46 w 64"/>
                  <a:gd name="T99" fmla="*/ 57 h 106"/>
                  <a:gd name="T100" fmla="*/ 39 w 64"/>
                  <a:gd name="T101" fmla="*/ 50 h 106"/>
                  <a:gd name="T102" fmla="*/ 32 w 64"/>
                  <a:gd name="T103" fmla="*/ 46 h 106"/>
                  <a:gd name="T104" fmla="*/ 29 w 64"/>
                  <a:gd name="T105" fmla="*/ 46 h 106"/>
                  <a:gd name="T106" fmla="*/ 25 w 64"/>
                  <a:gd name="T107" fmla="*/ 46 h 106"/>
                  <a:gd name="T108" fmla="*/ 22 w 64"/>
                  <a:gd name="T109" fmla="*/ 50 h 106"/>
                  <a:gd name="T110" fmla="*/ 15 w 64"/>
                  <a:gd name="T111" fmla="*/ 53 h 10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4"/>
                  <a:gd name="T169" fmla="*/ 0 h 106"/>
                  <a:gd name="T170" fmla="*/ 64 w 64"/>
                  <a:gd name="T171" fmla="*/ 106 h 10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4" h="106">
                    <a:moveTo>
                      <a:pt x="64" y="0"/>
                    </a:moveTo>
                    <a:lnTo>
                      <a:pt x="64" y="4"/>
                    </a:lnTo>
                    <a:lnTo>
                      <a:pt x="54" y="4"/>
                    </a:lnTo>
                    <a:lnTo>
                      <a:pt x="46" y="7"/>
                    </a:lnTo>
                    <a:lnTo>
                      <a:pt x="39" y="11"/>
                    </a:lnTo>
                    <a:lnTo>
                      <a:pt x="36" y="14"/>
                    </a:lnTo>
                    <a:lnTo>
                      <a:pt x="29" y="21"/>
                    </a:lnTo>
                    <a:lnTo>
                      <a:pt x="25" y="29"/>
                    </a:lnTo>
                    <a:lnTo>
                      <a:pt x="22" y="39"/>
                    </a:lnTo>
                    <a:lnTo>
                      <a:pt x="18" y="46"/>
                    </a:lnTo>
                    <a:lnTo>
                      <a:pt x="29" y="43"/>
                    </a:lnTo>
                    <a:lnTo>
                      <a:pt x="39" y="39"/>
                    </a:lnTo>
                    <a:lnTo>
                      <a:pt x="50" y="43"/>
                    </a:lnTo>
                    <a:lnTo>
                      <a:pt x="57" y="50"/>
                    </a:lnTo>
                    <a:lnTo>
                      <a:pt x="64" y="57"/>
                    </a:lnTo>
                    <a:lnTo>
                      <a:pt x="64" y="71"/>
                    </a:lnTo>
                    <a:lnTo>
                      <a:pt x="64" y="82"/>
                    </a:lnTo>
                    <a:lnTo>
                      <a:pt x="57" y="92"/>
                    </a:lnTo>
                    <a:lnTo>
                      <a:pt x="50" y="99"/>
                    </a:lnTo>
                    <a:lnTo>
                      <a:pt x="43" y="103"/>
                    </a:lnTo>
                    <a:lnTo>
                      <a:pt x="32" y="106"/>
                    </a:lnTo>
                    <a:lnTo>
                      <a:pt x="22" y="103"/>
                    </a:lnTo>
                    <a:lnTo>
                      <a:pt x="15" y="99"/>
                    </a:lnTo>
                    <a:lnTo>
                      <a:pt x="8" y="89"/>
                    </a:lnTo>
                    <a:lnTo>
                      <a:pt x="0" y="78"/>
                    </a:lnTo>
                    <a:lnTo>
                      <a:pt x="0" y="64"/>
                    </a:lnTo>
                    <a:lnTo>
                      <a:pt x="0" y="50"/>
                    </a:lnTo>
                    <a:lnTo>
                      <a:pt x="4" y="39"/>
                    </a:lnTo>
                    <a:lnTo>
                      <a:pt x="11" y="25"/>
                    </a:lnTo>
                    <a:lnTo>
                      <a:pt x="22" y="14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50" y="0"/>
                    </a:lnTo>
                    <a:lnTo>
                      <a:pt x="57" y="0"/>
                    </a:lnTo>
                    <a:lnTo>
                      <a:pt x="64" y="0"/>
                    </a:lnTo>
                    <a:close/>
                    <a:moveTo>
                      <a:pt x="15" y="53"/>
                    </a:moveTo>
                    <a:lnTo>
                      <a:pt x="15" y="60"/>
                    </a:lnTo>
                    <a:lnTo>
                      <a:pt x="15" y="67"/>
                    </a:lnTo>
                    <a:lnTo>
                      <a:pt x="15" y="74"/>
                    </a:lnTo>
                    <a:lnTo>
                      <a:pt x="18" y="85"/>
                    </a:lnTo>
                    <a:lnTo>
                      <a:pt x="22" y="92"/>
                    </a:lnTo>
                    <a:lnTo>
                      <a:pt x="25" y="96"/>
                    </a:lnTo>
                    <a:lnTo>
                      <a:pt x="29" y="99"/>
                    </a:lnTo>
                    <a:lnTo>
                      <a:pt x="32" y="99"/>
                    </a:lnTo>
                    <a:lnTo>
                      <a:pt x="39" y="99"/>
                    </a:lnTo>
                    <a:lnTo>
                      <a:pt x="46" y="96"/>
                    </a:lnTo>
                    <a:lnTo>
                      <a:pt x="50" y="89"/>
                    </a:lnTo>
                    <a:lnTo>
                      <a:pt x="50" y="78"/>
                    </a:lnTo>
                    <a:lnTo>
                      <a:pt x="50" y="64"/>
                    </a:lnTo>
                    <a:lnTo>
                      <a:pt x="46" y="57"/>
                    </a:lnTo>
                    <a:lnTo>
                      <a:pt x="39" y="50"/>
                    </a:lnTo>
                    <a:lnTo>
                      <a:pt x="32" y="46"/>
                    </a:lnTo>
                    <a:lnTo>
                      <a:pt x="29" y="46"/>
                    </a:lnTo>
                    <a:lnTo>
                      <a:pt x="25" y="46"/>
                    </a:lnTo>
                    <a:lnTo>
                      <a:pt x="22" y="50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77" name="Freeform 278"/>
              <p:cNvSpPr>
                <a:spLocks noEditPoints="1"/>
              </p:cNvSpPr>
              <p:nvPr/>
            </p:nvSpPr>
            <p:spPr bwMode="auto">
              <a:xfrm>
                <a:off x="4969" y="1626"/>
                <a:ext cx="60" cy="106"/>
              </a:xfrm>
              <a:custGeom>
                <a:avLst/>
                <a:gdLst>
                  <a:gd name="T0" fmla="*/ 10 w 60"/>
                  <a:gd name="T1" fmla="*/ 43 h 106"/>
                  <a:gd name="T2" fmla="*/ 0 w 60"/>
                  <a:gd name="T3" fmla="*/ 29 h 106"/>
                  <a:gd name="T4" fmla="*/ 3 w 60"/>
                  <a:gd name="T5" fmla="*/ 14 h 106"/>
                  <a:gd name="T6" fmla="*/ 17 w 60"/>
                  <a:gd name="T7" fmla="*/ 0 h 106"/>
                  <a:gd name="T8" fmla="*/ 39 w 60"/>
                  <a:gd name="T9" fmla="*/ 0 h 106"/>
                  <a:gd name="T10" fmla="*/ 56 w 60"/>
                  <a:gd name="T11" fmla="*/ 14 h 106"/>
                  <a:gd name="T12" fmla="*/ 56 w 60"/>
                  <a:gd name="T13" fmla="*/ 29 h 106"/>
                  <a:gd name="T14" fmla="*/ 46 w 60"/>
                  <a:gd name="T15" fmla="*/ 39 h 106"/>
                  <a:gd name="T16" fmla="*/ 46 w 60"/>
                  <a:gd name="T17" fmla="*/ 57 h 106"/>
                  <a:gd name="T18" fmla="*/ 56 w 60"/>
                  <a:gd name="T19" fmla="*/ 71 h 106"/>
                  <a:gd name="T20" fmla="*/ 56 w 60"/>
                  <a:gd name="T21" fmla="*/ 89 h 106"/>
                  <a:gd name="T22" fmla="*/ 39 w 60"/>
                  <a:gd name="T23" fmla="*/ 103 h 106"/>
                  <a:gd name="T24" fmla="*/ 17 w 60"/>
                  <a:gd name="T25" fmla="*/ 106 h 106"/>
                  <a:gd name="T26" fmla="*/ 7 w 60"/>
                  <a:gd name="T27" fmla="*/ 96 h 106"/>
                  <a:gd name="T28" fmla="*/ 0 w 60"/>
                  <a:gd name="T29" fmla="*/ 82 h 106"/>
                  <a:gd name="T30" fmla="*/ 3 w 60"/>
                  <a:gd name="T31" fmla="*/ 67 h 106"/>
                  <a:gd name="T32" fmla="*/ 17 w 60"/>
                  <a:gd name="T33" fmla="*/ 53 h 106"/>
                  <a:gd name="T34" fmla="*/ 39 w 60"/>
                  <a:gd name="T35" fmla="*/ 36 h 106"/>
                  <a:gd name="T36" fmla="*/ 42 w 60"/>
                  <a:gd name="T37" fmla="*/ 25 h 106"/>
                  <a:gd name="T38" fmla="*/ 42 w 60"/>
                  <a:gd name="T39" fmla="*/ 14 h 106"/>
                  <a:gd name="T40" fmla="*/ 35 w 60"/>
                  <a:gd name="T41" fmla="*/ 4 h 106"/>
                  <a:gd name="T42" fmla="*/ 25 w 60"/>
                  <a:gd name="T43" fmla="*/ 4 h 106"/>
                  <a:gd name="T44" fmla="*/ 14 w 60"/>
                  <a:gd name="T45" fmla="*/ 14 h 106"/>
                  <a:gd name="T46" fmla="*/ 14 w 60"/>
                  <a:gd name="T47" fmla="*/ 21 h 106"/>
                  <a:gd name="T48" fmla="*/ 17 w 60"/>
                  <a:gd name="T49" fmla="*/ 32 h 106"/>
                  <a:gd name="T50" fmla="*/ 32 w 60"/>
                  <a:gd name="T51" fmla="*/ 46 h 106"/>
                  <a:gd name="T52" fmla="*/ 17 w 60"/>
                  <a:gd name="T53" fmla="*/ 60 h 106"/>
                  <a:gd name="T54" fmla="*/ 14 w 60"/>
                  <a:gd name="T55" fmla="*/ 74 h 106"/>
                  <a:gd name="T56" fmla="*/ 14 w 60"/>
                  <a:gd name="T57" fmla="*/ 89 h 106"/>
                  <a:gd name="T58" fmla="*/ 21 w 60"/>
                  <a:gd name="T59" fmla="*/ 99 h 106"/>
                  <a:gd name="T60" fmla="*/ 35 w 60"/>
                  <a:gd name="T61" fmla="*/ 99 h 106"/>
                  <a:gd name="T62" fmla="*/ 42 w 60"/>
                  <a:gd name="T63" fmla="*/ 92 h 106"/>
                  <a:gd name="T64" fmla="*/ 42 w 60"/>
                  <a:gd name="T65" fmla="*/ 82 h 106"/>
                  <a:gd name="T66" fmla="*/ 39 w 60"/>
                  <a:gd name="T67" fmla="*/ 71 h 106"/>
                  <a:gd name="T68" fmla="*/ 21 w 60"/>
                  <a:gd name="T69" fmla="*/ 57 h 10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0"/>
                  <a:gd name="T106" fmla="*/ 0 h 106"/>
                  <a:gd name="T107" fmla="*/ 60 w 60"/>
                  <a:gd name="T108" fmla="*/ 106 h 10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0" h="106">
                    <a:moveTo>
                      <a:pt x="17" y="53"/>
                    </a:moveTo>
                    <a:lnTo>
                      <a:pt x="10" y="43"/>
                    </a:lnTo>
                    <a:lnTo>
                      <a:pt x="3" y="36"/>
                    </a:lnTo>
                    <a:lnTo>
                      <a:pt x="0" y="29"/>
                    </a:lnTo>
                    <a:lnTo>
                      <a:pt x="0" y="25"/>
                    </a:lnTo>
                    <a:lnTo>
                      <a:pt x="3" y="14"/>
                    </a:lnTo>
                    <a:lnTo>
                      <a:pt x="7" y="7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lnTo>
                      <a:pt x="49" y="7"/>
                    </a:lnTo>
                    <a:lnTo>
                      <a:pt x="56" y="14"/>
                    </a:lnTo>
                    <a:lnTo>
                      <a:pt x="56" y="21"/>
                    </a:lnTo>
                    <a:lnTo>
                      <a:pt x="56" y="29"/>
                    </a:lnTo>
                    <a:lnTo>
                      <a:pt x="53" y="32"/>
                    </a:lnTo>
                    <a:lnTo>
                      <a:pt x="46" y="39"/>
                    </a:lnTo>
                    <a:lnTo>
                      <a:pt x="35" y="46"/>
                    </a:lnTo>
                    <a:lnTo>
                      <a:pt x="46" y="57"/>
                    </a:lnTo>
                    <a:lnTo>
                      <a:pt x="53" y="64"/>
                    </a:lnTo>
                    <a:lnTo>
                      <a:pt x="56" y="71"/>
                    </a:lnTo>
                    <a:lnTo>
                      <a:pt x="60" y="78"/>
                    </a:lnTo>
                    <a:lnTo>
                      <a:pt x="56" y="89"/>
                    </a:lnTo>
                    <a:lnTo>
                      <a:pt x="49" y="99"/>
                    </a:lnTo>
                    <a:lnTo>
                      <a:pt x="39" y="103"/>
                    </a:lnTo>
                    <a:lnTo>
                      <a:pt x="28" y="106"/>
                    </a:lnTo>
                    <a:lnTo>
                      <a:pt x="17" y="106"/>
                    </a:lnTo>
                    <a:lnTo>
                      <a:pt x="10" y="103"/>
                    </a:lnTo>
                    <a:lnTo>
                      <a:pt x="7" y="96"/>
                    </a:lnTo>
                    <a:lnTo>
                      <a:pt x="0" y="89"/>
                    </a:lnTo>
                    <a:lnTo>
                      <a:pt x="0" y="82"/>
                    </a:lnTo>
                    <a:lnTo>
                      <a:pt x="0" y="74"/>
                    </a:lnTo>
                    <a:lnTo>
                      <a:pt x="3" y="67"/>
                    </a:lnTo>
                    <a:lnTo>
                      <a:pt x="10" y="60"/>
                    </a:lnTo>
                    <a:lnTo>
                      <a:pt x="17" y="53"/>
                    </a:lnTo>
                    <a:close/>
                    <a:moveTo>
                      <a:pt x="32" y="46"/>
                    </a:moveTo>
                    <a:lnTo>
                      <a:pt x="39" y="36"/>
                    </a:lnTo>
                    <a:lnTo>
                      <a:pt x="39" y="32"/>
                    </a:lnTo>
                    <a:lnTo>
                      <a:pt x="42" y="25"/>
                    </a:lnTo>
                    <a:lnTo>
                      <a:pt x="42" y="21"/>
                    </a:lnTo>
                    <a:lnTo>
                      <a:pt x="42" y="14"/>
                    </a:lnTo>
                    <a:lnTo>
                      <a:pt x="39" y="7"/>
                    </a:lnTo>
                    <a:lnTo>
                      <a:pt x="35" y="4"/>
                    </a:lnTo>
                    <a:lnTo>
                      <a:pt x="28" y="4"/>
                    </a:lnTo>
                    <a:lnTo>
                      <a:pt x="25" y="4"/>
                    </a:lnTo>
                    <a:lnTo>
                      <a:pt x="17" y="7"/>
                    </a:lnTo>
                    <a:lnTo>
                      <a:pt x="14" y="14"/>
                    </a:lnTo>
                    <a:lnTo>
                      <a:pt x="14" y="18"/>
                    </a:lnTo>
                    <a:lnTo>
                      <a:pt x="14" y="21"/>
                    </a:lnTo>
                    <a:lnTo>
                      <a:pt x="17" y="29"/>
                    </a:lnTo>
                    <a:lnTo>
                      <a:pt x="17" y="32"/>
                    </a:lnTo>
                    <a:lnTo>
                      <a:pt x="21" y="36"/>
                    </a:lnTo>
                    <a:lnTo>
                      <a:pt x="32" y="46"/>
                    </a:lnTo>
                    <a:close/>
                    <a:moveTo>
                      <a:pt x="21" y="57"/>
                    </a:moveTo>
                    <a:lnTo>
                      <a:pt x="17" y="60"/>
                    </a:lnTo>
                    <a:lnTo>
                      <a:pt x="14" y="67"/>
                    </a:lnTo>
                    <a:lnTo>
                      <a:pt x="14" y="74"/>
                    </a:lnTo>
                    <a:lnTo>
                      <a:pt x="14" y="82"/>
                    </a:lnTo>
                    <a:lnTo>
                      <a:pt x="14" y="89"/>
                    </a:lnTo>
                    <a:lnTo>
                      <a:pt x="17" y="96"/>
                    </a:lnTo>
                    <a:lnTo>
                      <a:pt x="21" y="99"/>
                    </a:lnTo>
                    <a:lnTo>
                      <a:pt x="28" y="99"/>
                    </a:lnTo>
                    <a:lnTo>
                      <a:pt x="35" y="99"/>
                    </a:lnTo>
                    <a:lnTo>
                      <a:pt x="39" y="96"/>
                    </a:lnTo>
                    <a:lnTo>
                      <a:pt x="42" y="92"/>
                    </a:lnTo>
                    <a:lnTo>
                      <a:pt x="42" y="85"/>
                    </a:lnTo>
                    <a:lnTo>
                      <a:pt x="42" y="82"/>
                    </a:lnTo>
                    <a:lnTo>
                      <a:pt x="42" y="74"/>
                    </a:lnTo>
                    <a:lnTo>
                      <a:pt x="39" y="71"/>
                    </a:lnTo>
                    <a:lnTo>
                      <a:pt x="32" y="64"/>
                    </a:lnTo>
                    <a:lnTo>
                      <a:pt x="21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78" name="Rectangle 279"/>
              <p:cNvSpPr>
                <a:spLocks noChangeArrowheads="1"/>
              </p:cNvSpPr>
              <p:nvPr/>
            </p:nvSpPr>
            <p:spPr bwMode="auto">
              <a:xfrm>
                <a:off x="5213" y="1601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9" name="Rectangle 280"/>
              <p:cNvSpPr>
                <a:spLocks noChangeArrowheads="1"/>
              </p:cNvSpPr>
              <p:nvPr/>
            </p:nvSpPr>
            <p:spPr bwMode="auto">
              <a:xfrm>
                <a:off x="532" y="1785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0" name="Freeform 281"/>
              <p:cNvSpPr>
                <a:spLocks/>
              </p:cNvSpPr>
              <p:nvPr/>
            </p:nvSpPr>
            <p:spPr bwMode="auto">
              <a:xfrm>
                <a:off x="589" y="1852"/>
                <a:ext cx="109" cy="71"/>
              </a:xfrm>
              <a:custGeom>
                <a:avLst/>
                <a:gdLst>
                  <a:gd name="T0" fmla="*/ 0 w 109"/>
                  <a:gd name="T1" fmla="*/ 0 h 71"/>
                  <a:gd name="T2" fmla="*/ 28 w 109"/>
                  <a:gd name="T3" fmla="*/ 0 h 71"/>
                  <a:gd name="T4" fmla="*/ 28 w 109"/>
                  <a:gd name="T5" fmla="*/ 0 h 71"/>
                  <a:gd name="T6" fmla="*/ 24 w 109"/>
                  <a:gd name="T7" fmla="*/ 4 h 71"/>
                  <a:gd name="T8" fmla="*/ 24 w 109"/>
                  <a:gd name="T9" fmla="*/ 4 h 71"/>
                  <a:gd name="T10" fmla="*/ 21 w 109"/>
                  <a:gd name="T11" fmla="*/ 4 h 71"/>
                  <a:gd name="T12" fmla="*/ 21 w 109"/>
                  <a:gd name="T13" fmla="*/ 8 h 71"/>
                  <a:gd name="T14" fmla="*/ 21 w 109"/>
                  <a:gd name="T15" fmla="*/ 11 h 71"/>
                  <a:gd name="T16" fmla="*/ 24 w 109"/>
                  <a:gd name="T17" fmla="*/ 15 h 71"/>
                  <a:gd name="T18" fmla="*/ 39 w 109"/>
                  <a:gd name="T19" fmla="*/ 54 h 71"/>
                  <a:gd name="T20" fmla="*/ 53 w 109"/>
                  <a:gd name="T21" fmla="*/ 18 h 71"/>
                  <a:gd name="T22" fmla="*/ 49 w 109"/>
                  <a:gd name="T23" fmla="*/ 11 h 71"/>
                  <a:gd name="T24" fmla="*/ 49 w 109"/>
                  <a:gd name="T25" fmla="*/ 8 h 71"/>
                  <a:gd name="T26" fmla="*/ 46 w 109"/>
                  <a:gd name="T27" fmla="*/ 4 h 71"/>
                  <a:gd name="T28" fmla="*/ 42 w 109"/>
                  <a:gd name="T29" fmla="*/ 4 h 71"/>
                  <a:gd name="T30" fmla="*/ 39 w 109"/>
                  <a:gd name="T31" fmla="*/ 0 h 71"/>
                  <a:gd name="T32" fmla="*/ 39 w 109"/>
                  <a:gd name="T33" fmla="*/ 0 h 71"/>
                  <a:gd name="T34" fmla="*/ 70 w 109"/>
                  <a:gd name="T35" fmla="*/ 0 h 71"/>
                  <a:gd name="T36" fmla="*/ 70 w 109"/>
                  <a:gd name="T37" fmla="*/ 0 h 71"/>
                  <a:gd name="T38" fmla="*/ 67 w 109"/>
                  <a:gd name="T39" fmla="*/ 4 h 71"/>
                  <a:gd name="T40" fmla="*/ 63 w 109"/>
                  <a:gd name="T41" fmla="*/ 4 h 71"/>
                  <a:gd name="T42" fmla="*/ 63 w 109"/>
                  <a:gd name="T43" fmla="*/ 8 h 71"/>
                  <a:gd name="T44" fmla="*/ 63 w 109"/>
                  <a:gd name="T45" fmla="*/ 8 h 71"/>
                  <a:gd name="T46" fmla="*/ 63 w 109"/>
                  <a:gd name="T47" fmla="*/ 11 h 71"/>
                  <a:gd name="T48" fmla="*/ 63 w 109"/>
                  <a:gd name="T49" fmla="*/ 11 h 71"/>
                  <a:gd name="T50" fmla="*/ 81 w 109"/>
                  <a:gd name="T51" fmla="*/ 54 h 71"/>
                  <a:gd name="T52" fmla="*/ 95 w 109"/>
                  <a:gd name="T53" fmla="*/ 15 h 71"/>
                  <a:gd name="T54" fmla="*/ 99 w 109"/>
                  <a:gd name="T55" fmla="*/ 11 h 71"/>
                  <a:gd name="T56" fmla="*/ 99 w 109"/>
                  <a:gd name="T57" fmla="*/ 8 h 71"/>
                  <a:gd name="T58" fmla="*/ 99 w 109"/>
                  <a:gd name="T59" fmla="*/ 4 h 71"/>
                  <a:gd name="T60" fmla="*/ 95 w 109"/>
                  <a:gd name="T61" fmla="*/ 4 h 71"/>
                  <a:gd name="T62" fmla="*/ 95 w 109"/>
                  <a:gd name="T63" fmla="*/ 4 h 71"/>
                  <a:gd name="T64" fmla="*/ 88 w 109"/>
                  <a:gd name="T65" fmla="*/ 0 h 71"/>
                  <a:gd name="T66" fmla="*/ 88 w 109"/>
                  <a:gd name="T67" fmla="*/ 0 h 71"/>
                  <a:gd name="T68" fmla="*/ 109 w 109"/>
                  <a:gd name="T69" fmla="*/ 0 h 71"/>
                  <a:gd name="T70" fmla="*/ 109 w 109"/>
                  <a:gd name="T71" fmla="*/ 0 h 71"/>
                  <a:gd name="T72" fmla="*/ 106 w 109"/>
                  <a:gd name="T73" fmla="*/ 4 h 71"/>
                  <a:gd name="T74" fmla="*/ 99 w 109"/>
                  <a:gd name="T75" fmla="*/ 11 h 71"/>
                  <a:gd name="T76" fmla="*/ 77 w 109"/>
                  <a:gd name="T77" fmla="*/ 71 h 71"/>
                  <a:gd name="T78" fmla="*/ 74 w 109"/>
                  <a:gd name="T79" fmla="*/ 71 h 71"/>
                  <a:gd name="T80" fmla="*/ 56 w 109"/>
                  <a:gd name="T81" fmla="*/ 25 h 71"/>
                  <a:gd name="T82" fmla="*/ 35 w 109"/>
                  <a:gd name="T83" fmla="*/ 71 h 71"/>
                  <a:gd name="T84" fmla="*/ 32 w 109"/>
                  <a:gd name="T85" fmla="*/ 71 h 71"/>
                  <a:gd name="T86" fmla="*/ 10 w 109"/>
                  <a:gd name="T87" fmla="*/ 15 h 71"/>
                  <a:gd name="T88" fmla="*/ 7 w 109"/>
                  <a:gd name="T89" fmla="*/ 8 h 71"/>
                  <a:gd name="T90" fmla="*/ 3 w 109"/>
                  <a:gd name="T91" fmla="*/ 4 h 71"/>
                  <a:gd name="T92" fmla="*/ 3 w 109"/>
                  <a:gd name="T93" fmla="*/ 4 h 71"/>
                  <a:gd name="T94" fmla="*/ 0 w 109"/>
                  <a:gd name="T95" fmla="*/ 0 h 71"/>
                  <a:gd name="T96" fmla="*/ 0 w 109"/>
                  <a:gd name="T97" fmla="*/ 0 h 7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9"/>
                  <a:gd name="T148" fmla="*/ 0 h 71"/>
                  <a:gd name="T149" fmla="*/ 109 w 109"/>
                  <a:gd name="T150" fmla="*/ 71 h 7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9" h="71">
                    <a:moveTo>
                      <a:pt x="0" y="0"/>
                    </a:moveTo>
                    <a:lnTo>
                      <a:pt x="28" y="0"/>
                    </a:lnTo>
                    <a:lnTo>
                      <a:pt x="24" y="4"/>
                    </a:lnTo>
                    <a:lnTo>
                      <a:pt x="21" y="4"/>
                    </a:lnTo>
                    <a:lnTo>
                      <a:pt x="21" y="8"/>
                    </a:lnTo>
                    <a:lnTo>
                      <a:pt x="21" y="11"/>
                    </a:lnTo>
                    <a:lnTo>
                      <a:pt x="24" y="15"/>
                    </a:lnTo>
                    <a:lnTo>
                      <a:pt x="39" y="54"/>
                    </a:lnTo>
                    <a:lnTo>
                      <a:pt x="53" y="18"/>
                    </a:lnTo>
                    <a:lnTo>
                      <a:pt x="49" y="11"/>
                    </a:lnTo>
                    <a:lnTo>
                      <a:pt x="49" y="8"/>
                    </a:lnTo>
                    <a:lnTo>
                      <a:pt x="46" y="4"/>
                    </a:lnTo>
                    <a:lnTo>
                      <a:pt x="42" y="4"/>
                    </a:lnTo>
                    <a:lnTo>
                      <a:pt x="39" y="0"/>
                    </a:lnTo>
                    <a:lnTo>
                      <a:pt x="70" y="0"/>
                    </a:lnTo>
                    <a:lnTo>
                      <a:pt x="67" y="4"/>
                    </a:lnTo>
                    <a:lnTo>
                      <a:pt x="63" y="4"/>
                    </a:lnTo>
                    <a:lnTo>
                      <a:pt x="63" y="8"/>
                    </a:lnTo>
                    <a:lnTo>
                      <a:pt x="63" y="11"/>
                    </a:lnTo>
                    <a:lnTo>
                      <a:pt x="81" y="54"/>
                    </a:lnTo>
                    <a:lnTo>
                      <a:pt x="95" y="15"/>
                    </a:lnTo>
                    <a:lnTo>
                      <a:pt x="99" y="11"/>
                    </a:lnTo>
                    <a:lnTo>
                      <a:pt x="99" y="8"/>
                    </a:lnTo>
                    <a:lnTo>
                      <a:pt x="99" y="4"/>
                    </a:lnTo>
                    <a:lnTo>
                      <a:pt x="95" y="4"/>
                    </a:lnTo>
                    <a:lnTo>
                      <a:pt x="88" y="0"/>
                    </a:lnTo>
                    <a:lnTo>
                      <a:pt x="109" y="0"/>
                    </a:lnTo>
                    <a:lnTo>
                      <a:pt x="106" y="4"/>
                    </a:lnTo>
                    <a:lnTo>
                      <a:pt x="99" y="11"/>
                    </a:lnTo>
                    <a:lnTo>
                      <a:pt x="77" y="71"/>
                    </a:lnTo>
                    <a:lnTo>
                      <a:pt x="74" y="71"/>
                    </a:lnTo>
                    <a:lnTo>
                      <a:pt x="56" y="25"/>
                    </a:lnTo>
                    <a:lnTo>
                      <a:pt x="35" y="71"/>
                    </a:lnTo>
                    <a:lnTo>
                      <a:pt x="32" y="71"/>
                    </a:lnTo>
                    <a:lnTo>
                      <a:pt x="10" y="15"/>
                    </a:lnTo>
                    <a:lnTo>
                      <a:pt x="7" y="8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81" name="Freeform 282"/>
              <p:cNvSpPr>
                <a:spLocks noEditPoints="1"/>
              </p:cNvSpPr>
              <p:nvPr/>
            </p:nvSpPr>
            <p:spPr bwMode="auto">
              <a:xfrm>
                <a:off x="702" y="1852"/>
                <a:ext cx="63" cy="71"/>
              </a:xfrm>
              <a:custGeom>
                <a:avLst/>
                <a:gdLst>
                  <a:gd name="T0" fmla="*/ 32 w 63"/>
                  <a:gd name="T1" fmla="*/ 64 h 71"/>
                  <a:gd name="T2" fmla="*/ 25 w 63"/>
                  <a:gd name="T3" fmla="*/ 71 h 71"/>
                  <a:gd name="T4" fmla="*/ 18 w 63"/>
                  <a:gd name="T5" fmla="*/ 71 h 71"/>
                  <a:gd name="T6" fmla="*/ 3 w 63"/>
                  <a:gd name="T7" fmla="*/ 68 h 71"/>
                  <a:gd name="T8" fmla="*/ 0 w 63"/>
                  <a:gd name="T9" fmla="*/ 54 h 71"/>
                  <a:gd name="T10" fmla="*/ 3 w 63"/>
                  <a:gd name="T11" fmla="*/ 46 h 71"/>
                  <a:gd name="T12" fmla="*/ 14 w 63"/>
                  <a:gd name="T13" fmla="*/ 36 h 71"/>
                  <a:gd name="T14" fmla="*/ 39 w 63"/>
                  <a:gd name="T15" fmla="*/ 25 h 71"/>
                  <a:gd name="T16" fmla="*/ 39 w 63"/>
                  <a:gd name="T17" fmla="*/ 15 h 71"/>
                  <a:gd name="T18" fmla="*/ 32 w 63"/>
                  <a:gd name="T19" fmla="*/ 4 h 71"/>
                  <a:gd name="T20" fmla="*/ 21 w 63"/>
                  <a:gd name="T21" fmla="*/ 4 h 71"/>
                  <a:gd name="T22" fmla="*/ 18 w 63"/>
                  <a:gd name="T23" fmla="*/ 11 h 71"/>
                  <a:gd name="T24" fmla="*/ 14 w 63"/>
                  <a:gd name="T25" fmla="*/ 18 h 71"/>
                  <a:gd name="T26" fmla="*/ 14 w 63"/>
                  <a:gd name="T27" fmla="*/ 22 h 71"/>
                  <a:gd name="T28" fmla="*/ 10 w 63"/>
                  <a:gd name="T29" fmla="*/ 25 h 71"/>
                  <a:gd name="T30" fmla="*/ 3 w 63"/>
                  <a:gd name="T31" fmla="*/ 22 h 71"/>
                  <a:gd name="T32" fmla="*/ 3 w 63"/>
                  <a:gd name="T33" fmla="*/ 18 h 71"/>
                  <a:gd name="T34" fmla="*/ 10 w 63"/>
                  <a:gd name="T35" fmla="*/ 4 h 71"/>
                  <a:gd name="T36" fmla="*/ 28 w 63"/>
                  <a:gd name="T37" fmla="*/ 0 h 71"/>
                  <a:gd name="T38" fmla="*/ 42 w 63"/>
                  <a:gd name="T39" fmla="*/ 0 h 71"/>
                  <a:gd name="T40" fmla="*/ 49 w 63"/>
                  <a:gd name="T41" fmla="*/ 11 h 71"/>
                  <a:gd name="T42" fmla="*/ 49 w 63"/>
                  <a:gd name="T43" fmla="*/ 22 h 71"/>
                  <a:gd name="T44" fmla="*/ 53 w 63"/>
                  <a:gd name="T45" fmla="*/ 54 h 71"/>
                  <a:gd name="T46" fmla="*/ 53 w 63"/>
                  <a:gd name="T47" fmla="*/ 61 h 71"/>
                  <a:gd name="T48" fmla="*/ 53 w 63"/>
                  <a:gd name="T49" fmla="*/ 61 h 71"/>
                  <a:gd name="T50" fmla="*/ 56 w 63"/>
                  <a:gd name="T51" fmla="*/ 61 h 71"/>
                  <a:gd name="T52" fmla="*/ 60 w 63"/>
                  <a:gd name="T53" fmla="*/ 61 h 71"/>
                  <a:gd name="T54" fmla="*/ 63 w 63"/>
                  <a:gd name="T55" fmla="*/ 61 h 71"/>
                  <a:gd name="T56" fmla="*/ 46 w 63"/>
                  <a:gd name="T57" fmla="*/ 71 h 71"/>
                  <a:gd name="T58" fmla="*/ 39 w 63"/>
                  <a:gd name="T59" fmla="*/ 68 h 71"/>
                  <a:gd name="T60" fmla="*/ 39 w 63"/>
                  <a:gd name="T61" fmla="*/ 61 h 71"/>
                  <a:gd name="T62" fmla="*/ 39 w 63"/>
                  <a:gd name="T63" fmla="*/ 29 h 71"/>
                  <a:gd name="T64" fmla="*/ 25 w 63"/>
                  <a:gd name="T65" fmla="*/ 36 h 71"/>
                  <a:gd name="T66" fmla="*/ 14 w 63"/>
                  <a:gd name="T67" fmla="*/ 43 h 71"/>
                  <a:gd name="T68" fmla="*/ 14 w 63"/>
                  <a:gd name="T69" fmla="*/ 50 h 71"/>
                  <a:gd name="T70" fmla="*/ 14 w 63"/>
                  <a:gd name="T71" fmla="*/ 57 h 71"/>
                  <a:gd name="T72" fmla="*/ 25 w 63"/>
                  <a:gd name="T73" fmla="*/ 61 h 71"/>
                  <a:gd name="T74" fmla="*/ 39 w 63"/>
                  <a:gd name="T75" fmla="*/ 54 h 7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3"/>
                  <a:gd name="T115" fmla="*/ 0 h 71"/>
                  <a:gd name="T116" fmla="*/ 63 w 63"/>
                  <a:gd name="T117" fmla="*/ 71 h 7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3" h="71">
                    <a:moveTo>
                      <a:pt x="39" y="61"/>
                    </a:moveTo>
                    <a:lnTo>
                      <a:pt x="32" y="64"/>
                    </a:lnTo>
                    <a:lnTo>
                      <a:pt x="28" y="68"/>
                    </a:lnTo>
                    <a:lnTo>
                      <a:pt x="25" y="71"/>
                    </a:lnTo>
                    <a:lnTo>
                      <a:pt x="21" y="71"/>
                    </a:lnTo>
                    <a:lnTo>
                      <a:pt x="18" y="71"/>
                    </a:lnTo>
                    <a:lnTo>
                      <a:pt x="10" y="71"/>
                    </a:lnTo>
                    <a:lnTo>
                      <a:pt x="3" y="68"/>
                    </a:lnTo>
                    <a:lnTo>
                      <a:pt x="0" y="61"/>
                    </a:lnTo>
                    <a:lnTo>
                      <a:pt x="0" y="54"/>
                    </a:lnTo>
                    <a:lnTo>
                      <a:pt x="0" y="50"/>
                    </a:lnTo>
                    <a:lnTo>
                      <a:pt x="3" y="46"/>
                    </a:lnTo>
                    <a:lnTo>
                      <a:pt x="7" y="39"/>
                    </a:lnTo>
                    <a:lnTo>
                      <a:pt x="14" y="36"/>
                    </a:lnTo>
                    <a:lnTo>
                      <a:pt x="21" y="32"/>
                    </a:lnTo>
                    <a:lnTo>
                      <a:pt x="39" y="25"/>
                    </a:lnTo>
                    <a:lnTo>
                      <a:pt x="39" y="22"/>
                    </a:lnTo>
                    <a:lnTo>
                      <a:pt x="39" y="15"/>
                    </a:lnTo>
                    <a:lnTo>
                      <a:pt x="35" y="8"/>
                    </a:lnTo>
                    <a:lnTo>
                      <a:pt x="32" y="4"/>
                    </a:lnTo>
                    <a:lnTo>
                      <a:pt x="25" y="4"/>
                    </a:lnTo>
                    <a:lnTo>
                      <a:pt x="21" y="4"/>
                    </a:lnTo>
                    <a:lnTo>
                      <a:pt x="18" y="8"/>
                    </a:lnTo>
                    <a:lnTo>
                      <a:pt x="18" y="11"/>
                    </a:lnTo>
                    <a:lnTo>
                      <a:pt x="14" y="11"/>
                    </a:lnTo>
                    <a:lnTo>
                      <a:pt x="14" y="18"/>
                    </a:lnTo>
                    <a:lnTo>
                      <a:pt x="14" y="22"/>
                    </a:lnTo>
                    <a:lnTo>
                      <a:pt x="10" y="25"/>
                    </a:lnTo>
                    <a:lnTo>
                      <a:pt x="7" y="25"/>
                    </a:lnTo>
                    <a:lnTo>
                      <a:pt x="3" y="22"/>
                    </a:lnTo>
                    <a:lnTo>
                      <a:pt x="3" y="18"/>
                    </a:lnTo>
                    <a:lnTo>
                      <a:pt x="3" y="11"/>
                    </a:lnTo>
                    <a:lnTo>
                      <a:pt x="10" y="4"/>
                    </a:lnTo>
                    <a:lnTo>
                      <a:pt x="18" y="0"/>
                    </a:lnTo>
                    <a:lnTo>
                      <a:pt x="28" y="0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46" y="4"/>
                    </a:lnTo>
                    <a:lnTo>
                      <a:pt x="49" y="11"/>
                    </a:lnTo>
                    <a:lnTo>
                      <a:pt x="49" y="15"/>
                    </a:lnTo>
                    <a:lnTo>
                      <a:pt x="49" y="22"/>
                    </a:lnTo>
                    <a:lnTo>
                      <a:pt x="49" y="46"/>
                    </a:lnTo>
                    <a:lnTo>
                      <a:pt x="53" y="54"/>
                    </a:lnTo>
                    <a:lnTo>
                      <a:pt x="53" y="57"/>
                    </a:lnTo>
                    <a:lnTo>
                      <a:pt x="53" y="61"/>
                    </a:lnTo>
                    <a:lnTo>
                      <a:pt x="56" y="61"/>
                    </a:lnTo>
                    <a:lnTo>
                      <a:pt x="60" y="61"/>
                    </a:lnTo>
                    <a:lnTo>
                      <a:pt x="63" y="57"/>
                    </a:lnTo>
                    <a:lnTo>
                      <a:pt x="63" y="61"/>
                    </a:lnTo>
                    <a:lnTo>
                      <a:pt x="53" y="68"/>
                    </a:lnTo>
                    <a:lnTo>
                      <a:pt x="46" y="71"/>
                    </a:lnTo>
                    <a:lnTo>
                      <a:pt x="42" y="71"/>
                    </a:lnTo>
                    <a:lnTo>
                      <a:pt x="39" y="68"/>
                    </a:lnTo>
                    <a:lnTo>
                      <a:pt x="39" y="64"/>
                    </a:lnTo>
                    <a:lnTo>
                      <a:pt x="39" y="61"/>
                    </a:lnTo>
                    <a:close/>
                    <a:moveTo>
                      <a:pt x="39" y="54"/>
                    </a:moveTo>
                    <a:lnTo>
                      <a:pt x="39" y="29"/>
                    </a:lnTo>
                    <a:lnTo>
                      <a:pt x="28" y="32"/>
                    </a:lnTo>
                    <a:lnTo>
                      <a:pt x="25" y="36"/>
                    </a:lnTo>
                    <a:lnTo>
                      <a:pt x="18" y="39"/>
                    </a:lnTo>
                    <a:lnTo>
                      <a:pt x="14" y="43"/>
                    </a:lnTo>
                    <a:lnTo>
                      <a:pt x="14" y="46"/>
                    </a:lnTo>
                    <a:lnTo>
                      <a:pt x="14" y="50"/>
                    </a:lnTo>
                    <a:lnTo>
                      <a:pt x="14" y="54"/>
                    </a:lnTo>
                    <a:lnTo>
                      <a:pt x="14" y="57"/>
                    </a:lnTo>
                    <a:lnTo>
                      <a:pt x="18" y="61"/>
                    </a:lnTo>
                    <a:lnTo>
                      <a:pt x="25" y="61"/>
                    </a:lnTo>
                    <a:lnTo>
                      <a:pt x="28" y="61"/>
                    </a:lnTo>
                    <a:lnTo>
                      <a:pt x="39" y="5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82" name="Freeform 283"/>
              <p:cNvSpPr>
                <a:spLocks/>
              </p:cNvSpPr>
              <p:nvPr/>
            </p:nvSpPr>
            <p:spPr bwMode="auto">
              <a:xfrm>
                <a:off x="769" y="1852"/>
                <a:ext cx="74" cy="71"/>
              </a:xfrm>
              <a:custGeom>
                <a:avLst/>
                <a:gdLst>
                  <a:gd name="T0" fmla="*/ 21 w 74"/>
                  <a:gd name="T1" fmla="*/ 15 h 71"/>
                  <a:gd name="T2" fmla="*/ 28 w 74"/>
                  <a:gd name="T3" fmla="*/ 4 h 71"/>
                  <a:gd name="T4" fmla="*/ 39 w 74"/>
                  <a:gd name="T5" fmla="*/ 0 h 71"/>
                  <a:gd name="T6" fmla="*/ 46 w 74"/>
                  <a:gd name="T7" fmla="*/ 0 h 71"/>
                  <a:gd name="T8" fmla="*/ 49 w 74"/>
                  <a:gd name="T9" fmla="*/ 0 h 71"/>
                  <a:gd name="T10" fmla="*/ 53 w 74"/>
                  <a:gd name="T11" fmla="*/ 0 h 71"/>
                  <a:gd name="T12" fmla="*/ 60 w 74"/>
                  <a:gd name="T13" fmla="*/ 4 h 71"/>
                  <a:gd name="T14" fmla="*/ 60 w 74"/>
                  <a:gd name="T15" fmla="*/ 11 h 71"/>
                  <a:gd name="T16" fmla="*/ 64 w 74"/>
                  <a:gd name="T17" fmla="*/ 18 h 71"/>
                  <a:gd name="T18" fmla="*/ 64 w 74"/>
                  <a:gd name="T19" fmla="*/ 25 h 71"/>
                  <a:gd name="T20" fmla="*/ 64 w 74"/>
                  <a:gd name="T21" fmla="*/ 54 h 71"/>
                  <a:gd name="T22" fmla="*/ 64 w 74"/>
                  <a:gd name="T23" fmla="*/ 61 h 71"/>
                  <a:gd name="T24" fmla="*/ 64 w 74"/>
                  <a:gd name="T25" fmla="*/ 64 h 71"/>
                  <a:gd name="T26" fmla="*/ 64 w 74"/>
                  <a:gd name="T27" fmla="*/ 64 h 71"/>
                  <a:gd name="T28" fmla="*/ 67 w 74"/>
                  <a:gd name="T29" fmla="*/ 68 h 71"/>
                  <a:gd name="T30" fmla="*/ 67 w 74"/>
                  <a:gd name="T31" fmla="*/ 68 h 71"/>
                  <a:gd name="T32" fmla="*/ 74 w 74"/>
                  <a:gd name="T33" fmla="*/ 68 h 71"/>
                  <a:gd name="T34" fmla="*/ 74 w 74"/>
                  <a:gd name="T35" fmla="*/ 71 h 71"/>
                  <a:gd name="T36" fmla="*/ 39 w 74"/>
                  <a:gd name="T37" fmla="*/ 71 h 71"/>
                  <a:gd name="T38" fmla="*/ 39 w 74"/>
                  <a:gd name="T39" fmla="*/ 68 h 71"/>
                  <a:gd name="T40" fmla="*/ 42 w 74"/>
                  <a:gd name="T41" fmla="*/ 68 h 71"/>
                  <a:gd name="T42" fmla="*/ 46 w 74"/>
                  <a:gd name="T43" fmla="*/ 68 h 71"/>
                  <a:gd name="T44" fmla="*/ 46 w 74"/>
                  <a:gd name="T45" fmla="*/ 68 h 71"/>
                  <a:gd name="T46" fmla="*/ 49 w 74"/>
                  <a:gd name="T47" fmla="*/ 64 h 71"/>
                  <a:gd name="T48" fmla="*/ 49 w 74"/>
                  <a:gd name="T49" fmla="*/ 61 h 71"/>
                  <a:gd name="T50" fmla="*/ 49 w 74"/>
                  <a:gd name="T51" fmla="*/ 61 h 71"/>
                  <a:gd name="T52" fmla="*/ 49 w 74"/>
                  <a:gd name="T53" fmla="*/ 54 h 71"/>
                  <a:gd name="T54" fmla="*/ 49 w 74"/>
                  <a:gd name="T55" fmla="*/ 25 h 71"/>
                  <a:gd name="T56" fmla="*/ 49 w 74"/>
                  <a:gd name="T57" fmla="*/ 18 h 71"/>
                  <a:gd name="T58" fmla="*/ 46 w 74"/>
                  <a:gd name="T59" fmla="*/ 11 h 71"/>
                  <a:gd name="T60" fmla="*/ 46 w 74"/>
                  <a:gd name="T61" fmla="*/ 11 h 71"/>
                  <a:gd name="T62" fmla="*/ 39 w 74"/>
                  <a:gd name="T63" fmla="*/ 8 h 71"/>
                  <a:gd name="T64" fmla="*/ 32 w 74"/>
                  <a:gd name="T65" fmla="*/ 11 h 71"/>
                  <a:gd name="T66" fmla="*/ 21 w 74"/>
                  <a:gd name="T67" fmla="*/ 18 h 71"/>
                  <a:gd name="T68" fmla="*/ 21 w 74"/>
                  <a:gd name="T69" fmla="*/ 54 h 71"/>
                  <a:gd name="T70" fmla="*/ 21 w 74"/>
                  <a:gd name="T71" fmla="*/ 61 h 71"/>
                  <a:gd name="T72" fmla="*/ 21 w 74"/>
                  <a:gd name="T73" fmla="*/ 64 h 71"/>
                  <a:gd name="T74" fmla="*/ 21 w 74"/>
                  <a:gd name="T75" fmla="*/ 64 h 71"/>
                  <a:gd name="T76" fmla="*/ 25 w 74"/>
                  <a:gd name="T77" fmla="*/ 68 h 71"/>
                  <a:gd name="T78" fmla="*/ 28 w 74"/>
                  <a:gd name="T79" fmla="*/ 68 h 71"/>
                  <a:gd name="T80" fmla="*/ 32 w 74"/>
                  <a:gd name="T81" fmla="*/ 68 h 71"/>
                  <a:gd name="T82" fmla="*/ 32 w 74"/>
                  <a:gd name="T83" fmla="*/ 71 h 71"/>
                  <a:gd name="T84" fmla="*/ 0 w 74"/>
                  <a:gd name="T85" fmla="*/ 71 h 71"/>
                  <a:gd name="T86" fmla="*/ 0 w 74"/>
                  <a:gd name="T87" fmla="*/ 68 h 71"/>
                  <a:gd name="T88" fmla="*/ 0 w 74"/>
                  <a:gd name="T89" fmla="*/ 68 h 71"/>
                  <a:gd name="T90" fmla="*/ 4 w 74"/>
                  <a:gd name="T91" fmla="*/ 68 h 71"/>
                  <a:gd name="T92" fmla="*/ 7 w 74"/>
                  <a:gd name="T93" fmla="*/ 64 h 71"/>
                  <a:gd name="T94" fmla="*/ 7 w 74"/>
                  <a:gd name="T95" fmla="*/ 61 h 71"/>
                  <a:gd name="T96" fmla="*/ 7 w 74"/>
                  <a:gd name="T97" fmla="*/ 54 h 71"/>
                  <a:gd name="T98" fmla="*/ 7 w 74"/>
                  <a:gd name="T99" fmla="*/ 29 h 71"/>
                  <a:gd name="T100" fmla="*/ 7 w 74"/>
                  <a:gd name="T101" fmla="*/ 18 h 71"/>
                  <a:gd name="T102" fmla="*/ 7 w 74"/>
                  <a:gd name="T103" fmla="*/ 11 h 71"/>
                  <a:gd name="T104" fmla="*/ 7 w 74"/>
                  <a:gd name="T105" fmla="*/ 11 h 71"/>
                  <a:gd name="T106" fmla="*/ 7 w 74"/>
                  <a:gd name="T107" fmla="*/ 8 h 71"/>
                  <a:gd name="T108" fmla="*/ 4 w 74"/>
                  <a:gd name="T109" fmla="*/ 8 h 71"/>
                  <a:gd name="T110" fmla="*/ 4 w 74"/>
                  <a:gd name="T111" fmla="*/ 8 h 71"/>
                  <a:gd name="T112" fmla="*/ 4 w 74"/>
                  <a:gd name="T113" fmla="*/ 8 h 71"/>
                  <a:gd name="T114" fmla="*/ 0 w 74"/>
                  <a:gd name="T115" fmla="*/ 8 h 71"/>
                  <a:gd name="T116" fmla="*/ 0 w 74"/>
                  <a:gd name="T117" fmla="*/ 8 h 71"/>
                  <a:gd name="T118" fmla="*/ 18 w 74"/>
                  <a:gd name="T119" fmla="*/ 0 h 71"/>
                  <a:gd name="T120" fmla="*/ 21 w 74"/>
                  <a:gd name="T121" fmla="*/ 0 h 71"/>
                  <a:gd name="T122" fmla="*/ 21 w 74"/>
                  <a:gd name="T123" fmla="*/ 15 h 7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4"/>
                  <a:gd name="T187" fmla="*/ 0 h 71"/>
                  <a:gd name="T188" fmla="*/ 74 w 74"/>
                  <a:gd name="T189" fmla="*/ 71 h 7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4" h="71">
                    <a:moveTo>
                      <a:pt x="21" y="15"/>
                    </a:moveTo>
                    <a:lnTo>
                      <a:pt x="28" y="4"/>
                    </a:lnTo>
                    <a:lnTo>
                      <a:pt x="39" y="0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53" y="0"/>
                    </a:lnTo>
                    <a:lnTo>
                      <a:pt x="60" y="4"/>
                    </a:lnTo>
                    <a:lnTo>
                      <a:pt x="60" y="11"/>
                    </a:lnTo>
                    <a:lnTo>
                      <a:pt x="64" y="18"/>
                    </a:lnTo>
                    <a:lnTo>
                      <a:pt x="64" y="25"/>
                    </a:lnTo>
                    <a:lnTo>
                      <a:pt x="64" y="54"/>
                    </a:lnTo>
                    <a:lnTo>
                      <a:pt x="64" y="61"/>
                    </a:lnTo>
                    <a:lnTo>
                      <a:pt x="64" y="64"/>
                    </a:lnTo>
                    <a:lnTo>
                      <a:pt x="67" y="68"/>
                    </a:lnTo>
                    <a:lnTo>
                      <a:pt x="74" y="68"/>
                    </a:lnTo>
                    <a:lnTo>
                      <a:pt x="74" y="71"/>
                    </a:lnTo>
                    <a:lnTo>
                      <a:pt x="39" y="71"/>
                    </a:lnTo>
                    <a:lnTo>
                      <a:pt x="39" y="68"/>
                    </a:lnTo>
                    <a:lnTo>
                      <a:pt x="42" y="68"/>
                    </a:lnTo>
                    <a:lnTo>
                      <a:pt x="46" y="68"/>
                    </a:lnTo>
                    <a:lnTo>
                      <a:pt x="49" y="64"/>
                    </a:lnTo>
                    <a:lnTo>
                      <a:pt x="49" y="61"/>
                    </a:lnTo>
                    <a:lnTo>
                      <a:pt x="49" y="54"/>
                    </a:lnTo>
                    <a:lnTo>
                      <a:pt x="49" y="25"/>
                    </a:lnTo>
                    <a:lnTo>
                      <a:pt x="49" y="18"/>
                    </a:lnTo>
                    <a:lnTo>
                      <a:pt x="46" y="11"/>
                    </a:lnTo>
                    <a:lnTo>
                      <a:pt x="39" y="8"/>
                    </a:lnTo>
                    <a:lnTo>
                      <a:pt x="32" y="11"/>
                    </a:lnTo>
                    <a:lnTo>
                      <a:pt x="21" y="18"/>
                    </a:lnTo>
                    <a:lnTo>
                      <a:pt x="21" y="54"/>
                    </a:lnTo>
                    <a:lnTo>
                      <a:pt x="21" y="61"/>
                    </a:lnTo>
                    <a:lnTo>
                      <a:pt x="21" y="64"/>
                    </a:lnTo>
                    <a:lnTo>
                      <a:pt x="25" y="68"/>
                    </a:lnTo>
                    <a:lnTo>
                      <a:pt x="28" y="68"/>
                    </a:lnTo>
                    <a:lnTo>
                      <a:pt x="32" y="68"/>
                    </a:lnTo>
                    <a:lnTo>
                      <a:pt x="32" y="71"/>
                    </a:lnTo>
                    <a:lnTo>
                      <a:pt x="0" y="71"/>
                    </a:lnTo>
                    <a:lnTo>
                      <a:pt x="0" y="68"/>
                    </a:lnTo>
                    <a:lnTo>
                      <a:pt x="4" y="68"/>
                    </a:lnTo>
                    <a:lnTo>
                      <a:pt x="7" y="64"/>
                    </a:lnTo>
                    <a:lnTo>
                      <a:pt x="7" y="61"/>
                    </a:lnTo>
                    <a:lnTo>
                      <a:pt x="7" y="54"/>
                    </a:lnTo>
                    <a:lnTo>
                      <a:pt x="7" y="29"/>
                    </a:lnTo>
                    <a:lnTo>
                      <a:pt x="7" y="18"/>
                    </a:lnTo>
                    <a:lnTo>
                      <a:pt x="7" y="11"/>
                    </a:lnTo>
                    <a:lnTo>
                      <a:pt x="7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1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83" name="Freeform 284"/>
              <p:cNvSpPr>
                <a:spLocks/>
              </p:cNvSpPr>
              <p:nvPr/>
            </p:nvSpPr>
            <p:spPr bwMode="auto">
              <a:xfrm>
                <a:off x="843" y="1831"/>
                <a:ext cx="43" cy="92"/>
              </a:xfrm>
              <a:custGeom>
                <a:avLst/>
                <a:gdLst>
                  <a:gd name="T0" fmla="*/ 25 w 43"/>
                  <a:gd name="T1" fmla="*/ 0 h 92"/>
                  <a:gd name="T2" fmla="*/ 25 w 43"/>
                  <a:gd name="T3" fmla="*/ 21 h 92"/>
                  <a:gd name="T4" fmla="*/ 39 w 43"/>
                  <a:gd name="T5" fmla="*/ 21 h 92"/>
                  <a:gd name="T6" fmla="*/ 39 w 43"/>
                  <a:gd name="T7" fmla="*/ 25 h 92"/>
                  <a:gd name="T8" fmla="*/ 25 w 43"/>
                  <a:gd name="T9" fmla="*/ 25 h 92"/>
                  <a:gd name="T10" fmla="*/ 25 w 43"/>
                  <a:gd name="T11" fmla="*/ 71 h 92"/>
                  <a:gd name="T12" fmla="*/ 25 w 43"/>
                  <a:gd name="T13" fmla="*/ 78 h 92"/>
                  <a:gd name="T14" fmla="*/ 25 w 43"/>
                  <a:gd name="T15" fmla="*/ 82 h 92"/>
                  <a:gd name="T16" fmla="*/ 29 w 43"/>
                  <a:gd name="T17" fmla="*/ 82 h 92"/>
                  <a:gd name="T18" fmla="*/ 32 w 43"/>
                  <a:gd name="T19" fmla="*/ 82 h 92"/>
                  <a:gd name="T20" fmla="*/ 36 w 43"/>
                  <a:gd name="T21" fmla="*/ 82 h 92"/>
                  <a:gd name="T22" fmla="*/ 36 w 43"/>
                  <a:gd name="T23" fmla="*/ 82 h 92"/>
                  <a:gd name="T24" fmla="*/ 39 w 43"/>
                  <a:gd name="T25" fmla="*/ 82 h 92"/>
                  <a:gd name="T26" fmla="*/ 39 w 43"/>
                  <a:gd name="T27" fmla="*/ 78 h 92"/>
                  <a:gd name="T28" fmla="*/ 43 w 43"/>
                  <a:gd name="T29" fmla="*/ 78 h 92"/>
                  <a:gd name="T30" fmla="*/ 39 w 43"/>
                  <a:gd name="T31" fmla="*/ 85 h 92"/>
                  <a:gd name="T32" fmla="*/ 36 w 43"/>
                  <a:gd name="T33" fmla="*/ 89 h 92"/>
                  <a:gd name="T34" fmla="*/ 32 w 43"/>
                  <a:gd name="T35" fmla="*/ 92 h 92"/>
                  <a:gd name="T36" fmla="*/ 25 w 43"/>
                  <a:gd name="T37" fmla="*/ 92 h 92"/>
                  <a:gd name="T38" fmla="*/ 21 w 43"/>
                  <a:gd name="T39" fmla="*/ 92 h 92"/>
                  <a:gd name="T40" fmla="*/ 18 w 43"/>
                  <a:gd name="T41" fmla="*/ 92 h 92"/>
                  <a:gd name="T42" fmla="*/ 14 w 43"/>
                  <a:gd name="T43" fmla="*/ 89 h 92"/>
                  <a:gd name="T44" fmla="*/ 14 w 43"/>
                  <a:gd name="T45" fmla="*/ 85 h 92"/>
                  <a:gd name="T46" fmla="*/ 11 w 43"/>
                  <a:gd name="T47" fmla="*/ 82 h 92"/>
                  <a:gd name="T48" fmla="*/ 11 w 43"/>
                  <a:gd name="T49" fmla="*/ 75 h 92"/>
                  <a:gd name="T50" fmla="*/ 11 w 43"/>
                  <a:gd name="T51" fmla="*/ 25 h 92"/>
                  <a:gd name="T52" fmla="*/ 0 w 43"/>
                  <a:gd name="T53" fmla="*/ 25 h 92"/>
                  <a:gd name="T54" fmla="*/ 0 w 43"/>
                  <a:gd name="T55" fmla="*/ 25 h 92"/>
                  <a:gd name="T56" fmla="*/ 4 w 43"/>
                  <a:gd name="T57" fmla="*/ 21 h 92"/>
                  <a:gd name="T58" fmla="*/ 11 w 43"/>
                  <a:gd name="T59" fmla="*/ 18 h 92"/>
                  <a:gd name="T60" fmla="*/ 14 w 43"/>
                  <a:gd name="T61" fmla="*/ 14 h 92"/>
                  <a:gd name="T62" fmla="*/ 18 w 43"/>
                  <a:gd name="T63" fmla="*/ 11 h 92"/>
                  <a:gd name="T64" fmla="*/ 21 w 43"/>
                  <a:gd name="T65" fmla="*/ 4 h 92"/>
                  <a:gd name="T66" fmla="*/ 21 w 43"/>
                  <a:gd name="T67" fmla="*/ 0 h 92"/>
                  <a:gd name="T68" fmla="*/ 25 w 43"/>
                  <a:gd name="T69" fmla="*/ 0 h 9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"/>
                  <a:gd name="T106" fmla="*/ 0 h 92"/>
                  <a:gd name="T107" fmla="*/ 43 w 43"/>
                  <a:gd name="T108" fmla="*/ 92 h 9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" h="92">
                    <a:moveTo>
                      <a:pt x="25" y="0"/>
                    </a:moveTo>
                    <a:lnTo>
                      <a:pt x="25" y="21"/>
                    </a:lnTo>
                    <a:lnTo>
                      <a:pt x="39" y="21"/>
                    </a:lnTo>
                    <a:lnTo>
                      <a:pt x="39" y="25"/>
                    </a:lnTo>
                    <a:lnTo>
                      <a:pt x="25" y="25"/>
                    </a:lnTo>
                    <a:lnTo>
                      <a:pt x="25" y="71"/>
                    </a:lnTo>
                    <a:lnTo>
                      <a:pt x="25" y="78"/>
                    </a:lnTo>
                    <a:lnTo>
                      <a:pt x="25" y="82"/>
                    </a:lnTo>
                    <a:lnTo>
                      <a:pt x="29" y="82"/>
                    </a:lnTo>
                    <a:lnTo>
                      <a:pt x="32" y="82"/>
                    </a:lnTo>
                    <a:lnTo>
                      <a:pt x="36" y="82"/>
                    </a:lnTo>
                    <a:lnTo>
                      <a:pt x="39" y="82"/>
                    </a:lnTo>
                    <a:lnTo>
                      <a:pt x="39" y="78"/>
                    </a:lnTo>
                    <a:lnTo>
                      <a:pt x="43" y="78"/>
                    </a:lnTo>
                    <a:lnTo>
                      <a:pt x="39" y="85"/>
                    </a:lnTo>
                    <a:lnTo>
                      <a:pt x="36" y="89"/>
                    </a:lnTo>
                    <a:lnTo>
                      <a:pt x="32" y="92"/>
                    </a:lnTo>
                    <a:lnTo>
                      <a:pt x="25" y="92"/>
                    </a:lnTo>
                    <a:lnTo>
                      <a:pt x="21" y="92"/>
                    </a:lnTo>
                    <a:lnTo>
                      <a:pt x="18" y="92"/>
                    </a:lnTo>
                    <a:lnTo>
                      <a:pt x="14" y="89"/>
                    </a:lnTo>
                    <a:lnTo>
                      <a:pt x="14" y="85"/>
                    </a:lnTo>
                    <a:lnTo>
                      <a:pt x="11" y="82"/>
                    </a:lnTo>
                    <a:lnTo>
                      <a:pt x="11" y="75"/>
                    </a:lnTo>
                    <a:lnTo>
                      <a:pt x="11" y="25"/>
                    </a:lnTo>
                    <a:lnTo>
                      <a:pt x="0" y="25"/>
                    </a:lnTo>
                    <a:lnTo>
                      <a:pt x="4" y="21"/>
                    </a:lnTo>
                    <a:lnTo>
                      <a:pt x="11" y="18"/>
                    </a:lnTo>
                    <a:lnTo>
                      <a:pt x="14" y="14"/>
                    </a:lnTo>
                    <a:lnTo>
                      <a:pt x="18" y="11"/>
                    </a:lnTo>
                    <a:lnTo>
                      <a:pt x="21" y="4"/>
                    </a:lnTo>
                    <a:lnTo>
                      <a:pt x="21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84" name="Rectangle 285"/>
              <p:cNvSpPr>
                <a:spLocks noChangeArrowheads="1"/>
              </p:cNvSpPr>
              <p:nvPr/>
            </p:nvSpPr>
            <p:spPr bwMode="auto">
              <a:xfrm>
                <a:off x="1126" y="1785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5" name="Rectangle 286"/>
              <p:cNvSpPr>
                <a:spLocks noChangeArrowheads="1"/>
              </p:cNvSpPr>
              <p:nvPr/>
            </p:nvSpPr>
            <p:spPr bwMode="auto">
              <a:xfrm>
                <a:off x="1154" y="1785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6" name="Freeform 287"/>
              <p:cNvSpPr>
                <a:spLocks/>
              </p:cNvSpPr>
              <p:nvPr/>
            </p:nvSpPr>
            <p:spPr bwMode="auto">
              <a:xfrm>
                <a:off x="1402" y="1817"/>
                <a:ext cx="67" cy="106"/>
              </a:xfrm>
              <a:custGeom>
                <a:avLst/>
                <a:gdLst>
                  <a:gd name="T0" fmla="*/ 67 w 67"/>
                  <a:gd name="T1" fmla="*/ 85 h 106"/>
                  <a:gd name="T2" fmla="*/ 60 w 67"/>
                  <a:gd name="T3" fmla="*/ 106 h 106"/>
                  <a:gd name="T4" fmla="*/ 0 w 67"/>
                  <a:gd name="T5" fmla="*/ 106 h 106"/>
                  <a:gd name="T6" fmla="*/ 0 w 67"/>
                  <a:gd name="T7" fmla="*/ 103 h 106"/>
                  <a:gd name="T8" fmla="*/ 17 w 67"/>
                  <a:gd name="T9" fmla="*/ 89 h 106"/>
                  <a:gd name="T10" fmla="*/ 28 w 67"/>
                  <a:gd name="T11" fmla="*/ 74 h 106"/>
                  <a:gd name="T12" fmla="*/ 39 w 67"/>
                  <a:gd name="T13" fmla="*/ 64 h 106"/>
                  <a:gd name="T14" fmla="*/ 46 w 67"/>
                  <a:gd name="T15" fmla="*/ 46 h 106"/>
                  <a:gd name="T16" fmla="*/ 49 w 67"/>
                  <a:gd name="T17" fmla="*/ 35 h 106"/>
                  <a:gd name="T18" fmla="*/ 46 w 67"/>
                  <a:gd name="T19" fmla="*/ 25 h 106"/>
                  <a:gd name="T20" fmla="*/ 42 w 67"/>
                  <a:gd name="T21" fmla="*/ 18 h 106"/>
                  <a:gd name="T22" fmla="*/ 35 w 67"/>
                  <a:gd name="T23" fmla="*/ 14 h 106"/>
                  <a:gd name="T24" fmla="*/ 28 w 67"/>
                  <a:gd name="T25" fmla="*/ 11 h 106"/>
                  <a:gd name="T26" fmla="*/ 21 w 67"/>
                  <a:gd name="T27" fmla="*/ 11 h 106"/>
                  <a:gd name="T28" fmla="*/ 14 w 67"/>
                  <a:gd name="T29" fmla="*/ 14 h 106"/>
                  <a:gd name="T30" fmla="*/ 10 w 67"/>
                  <a:gd name="T31" fmla="*/ 21 h 106"/>
                  <a:gd name="T32" fmla="*/ 7 w 67"/>
                  <a:gd name="T33" fmla="*/ 28 h 106"/>
                  <a:gd name="T34" fmla="*/ 3 w 67"/>
                  <a:gd name="T35" fmla="*/ 28 h 106"/>
                  <a:gd name="T36" fmla="*/ 7 w 67"/>
                  <a:gd name="T37" fmla="*/ 18 h 106"/>
                  <a:gd name="T38" fmla="*/ 10 w 67"/>
                  <a:gd name="T39" fmla="*/ 7 h 106"/>
                  <a:gd name="T40" fmla="*/ 21 w 67"/>
                  <a:gd name="T41" fmla="*/ 4 h 106"/>
                  <a:gd name="T42" fmla="*/ 32 w 67"/>
                  <a:gd name="T43" fmla="*/ 0 h 106"/>
                  <a:gd name="T44" fmla="*/ 42 w 67"/>
                  <a:gd name="T45" fmla="*/ 4 h 106"/>
                  <a:gd name="T46" fmla="*/ 53 w 67"/>
                  <a:gd name="T47" fmla="*/ 7 h 106"/>
                  <a:gd name="T48" fmla="*/ 60 w 67"/>
                  <a:gd name="T49" fmla="*/ 18 h 106"/>
                  <a:gd name="T50" fmla="*/ 63 w 67"/>
                  <a:gd name="T51" fmla="*/ 28 h 106"/>
                  <a:gd name="T52" fmla="*/ 60 w 67"/>
                  <a:gd name="T53" fmla="*/ 35 h 106"/>
                  <a:gd name="T54" fmla="*/ 60 w 67"/>
                  <a:gd name="T55" fmla="*/ 43 h 106"/>
                  <a:gd name="T56" fmla="*/ 49 w 67"/>
                  <a:gd name="T57" fmla="*/ 57 h 106"/>
                  <a:gd name="T58" fmla="*/ 39 w 67"/>
                  <a:gd name="T59" fmla="*/ 67 h 106"/>
                  <a:gd name="T60" fmla="*/ 28 w 67"/>
                  <a:gd name="T61" fmla="*/ 81 h 106"/>
                  <a:gd name="T62" fmla="*/ 21 w 67"/>
                  <a:gd name="T63" fmla="*/ 89 h 106"/>
                  <a:gd name="T64" fmla="*/ 14 w 67"/>
                  <a:gd name="T65" fmla="*/ 92 h 106"/>
                  <a:gd name="T66" fmla="*/ 42 w 67"/>
                  <a:gd name="T67" fmla="*/ 92 h 106"/>
                  <a:gd name="T68" fmla="*/ 49 w 67"/>
                  <a:gd name="T69" fmla="*/ 92 h 106"/>
                  <a:gd name="T70" fmla="*/ 53 w 67"/>
                  <a:gd name="T71" fmla="*/ 92 h 106"/>
                  <a:gd name="T72" fmla="*/ 56 w 67"/>
                  <a:gd name="T73" fmla="*/ 92 h 106"/>
                  <a:gd name="T74" fmla="*/ 60 w 67"/>
                  <a:gd name="T75" fmla="*/ 92 h 106"/>
                  <a:gd name="T76" fmla="*/ 63 w 67"/>
                  <a:gd name="T77" fmla="*/ 89 h 106"/>
                  <a:gd name="T78" fmla="*/ 63 w 67"/>
                  <a:gd name="T79" fmla="*/ 85 h 106"/>
                  <a:gd name="T80" fmla="*/ 67 w 67"/>
                  <a:gd name="T81" fmla="*/ 85 h 1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7"/>
                  <a:gd name="T124" fmla="*/ 0 h 106"/>
                  <a:gd name="T125" fmla="*/ 67 w 67"/>
                  <a:gd name="T126" fmla="*/ 106 h 1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7" h="106">
                    <a:moveTo>
                      <a:pt x="67" y="85"/>
                    </a:moveTo>
                    <a:lnTo>
                      <a:pt x="60" y="106"/>
                    </a:lnTo>
                    <a:lnTo>
                      <a:pt x="0" y="106"/>
                    </a:lnTo>
                    <a:lnTo>
                      <a:pt x="0" y="103"/>
                    </a:lnTo>
                    <a:lnTo>
                      <a:pt x="17" y="89"/>
                    </a:lnTo>
                    <a:lnTo>
                      <a:pt x="28" y="74"/>
                    </a:lnTo>
                    <a:lnTo>
                      <a:pt x="39" y="64"/>
                    </a:lnTo>
                    <a:lnTo>
                      <a:pt x="46" y="46"/>
                    </a:lnTo>
                    <a:lnTo>
                      <a:pt x="49" y="35"/>
                    </a:lnTo>
                    <a:lnTo>
                      <a:pt x="46" y="25"/>
                    </a:lnTo>
                    <a:lnTo>
                      <a:pt x="42" y="18"/>
                    </a:lnTo>
                    <a:lnTo>
                      <a:pt x="35" y="14"/>
                    </a:lnTo>
                    <a:lnTo>
                      <a:pt x="28" y="11"/>
                    </a:lnTo>
                    <a:lnTo>
                      <a:pt x="21" y="11"/>
                    </a:lnTo>
                    <a:lnTo>
                      <a:pt x="14" y="14"/>
                    </a:lnTo>
                    <a:lnTo>
                      <a:pt x="10" y="21"/>
                    </a:lnTo>
                    <a:lnTo>
                      <a:pt x="7" y="28"/>
                    </a:lnTo>
                    <a:lnTo>
                      <a:pt x="3" y="28"/>
                    </a:lnTo>
                    <a:lnTo>
                      <a:pt x="7" y="18"/>
                    </a:lnTo>
                    <a:lnTo>
                      <a:pt x="10" y="7"/>
                    </a:lnTo>
                    <a:lnTo>
                      <a:pt x="21" y="4"/>
                    </a:lnTo>
                    <a:lnTo>
                      <a:pt x="32" y="0"/>
                    </a:lnTo>
                    <a:lnTo>
                      <a:pt x="42" y="4"/>
                    </a:lnTo>
                    <a:lnTo>
                      <a:pt x="53" y="7"/>
                    </a:lnTo>
                    <a:lnTo>
                      <a:pt x="60" y="18"/>
                    </a:lnTo>
                    <a:lnTo>
                      <a:pt x="63" y="28"/>
                    </a:lnTo>
                    <a:lnTo>
                      <a:pt x="60" y="35"/>
                    </a:lnTo>
                    <a:lnTo>
                      <a:pt x="60" y="43"/>
                    </a:lnTo>
                    <a:lnTo>
                      <a:pt x="49" y="57"/>
                    </a:lnTo>
                    <a:lnTo>
                      <a:pt x="39" y="67"/>
                    </a:lnTo>
                    <a:lnTo>
                      <a:pt x="28" y="81"/>
                    </a:lnTo>
                    <a:lnTo>
                      <a:pt x="21" y="89"/>
                    </a:lnTo>
                    <a:lnTo>
                      <a:pt x="14" y="92"/>
                    </a:lnTo>
                    <a:lnTo>
                      <a:pt x="42" y="92"/>
                    </a:lnTo>
                    <a:lnTo>
                      <a:pt x="49" y="92"/>
                    </a:lnTo>
                    <a:lnTo>
                      <a:pt x="53" y="92"/>
                    </a:lnTo>
                    <a:lnTo>
                      <a:pt x="56" y="92"/>
                    </a:lnTo>
                    <a:lnTo>
                      <a:pt x="60" y="92"/>
                    </a:lnTo>
                    <a:lnTo>
                      <a:pt x="63" y="89"/>
                    </a:lnTo>
                    <a:lnTo>
                      <a:pt x="63" y="85"/>
                    </a:lnTo>
                    <a:lnTo>
                      <a:pt x="67" y="8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87" name="Rectangle 288"/>
              <p:cNvSpPr>
                <a:spLocks noChangeArrowheads="1"/>
              </p:cNvSpPr>
              <p:nvPr/>
            </p:nvSpPr>
            <p:spPr bwMode="auto">
              <a:xfrm>
                <a:off x="1635" y="1785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8" name="Freeform 289"/>
              <p:cNvSpPr>
                <a:spLocks/>
              </p:cNvSpPr>
              <p:nvPr/>
            </p:nvSpPr>
            <p:spPr bwMode="auto">
              <a:xfrm>
                <a:off x="1890" y="1906"/>
                <a:ext cx="17" cy="17"/>
              </a:xfrm>
              <a:custGeom>
                <a:avLst/>
                <a:gdLst>
                  <a:gd name="T0" fmla="*/ 7 w 17"/>
                  <a:gd name="T1" fmla="*/ 0 h 17"/>
                  <a:gd name="T2" fmla="*/ 10 w 17"/>
                  <a:gd name="T3" fmla="*/ 0 h 17"/>
                  <a:gd name="T4" fmla="*/ 14 w 17"/>
                  <a:gd name="T5" fmla="*/ 3 h 17"/>
                  <a:gd name="T6" fmla="*/ 17 w 17"/>
                  <a:gd name="T7" fmla="*/ 7 h 17"/>
                  <a:gd name="T8" fmla="*/ 17 w 17"/>
                  <a:gd name="T9" fmla="*/ 10 h 17"/>
                  <a:gd name="T10" fmla="*/ 17 w 17"/>
                  <a:gd name="T11" fmla="*/ 14 h 17"/>
                  <a:gd name="T12" fmla="*/ 14 w 17"/>
                  <a:gd name="T13" fmla="*/ 14 h 17"/>
                  <a:gd name="T14" fmla="*/ 10 w 17"/>
                  <a:gd name="T15" fmla="*/ 17 h 17"/>
                  <a:gd name="T16" fmla="*/ 7 w 17"/>
                  <a:gd name="T17" fmla="*/ 17 h 17"/>
                  <a:gd name="T18" fmla="*/ 3 w 17"/>
                  <a:gd name="T19" fmla="*/ 17 h 17"/>
                  <a:gd name="T20" fmla="*/ 0 w 17"/>
                  <a:gd name="T21" fmla="*/ 14 h 17"/>
                  <a:gd name="T22" fmla="*/ 0 w 17"/>
                  <a:gd name="T23" fmla="*/ 14 h 17"/>
                  <a:gd name="T24" fmla="*/ 0 w 17"/>
                  <a:gd name="T25" fmla="*/ 10 h 17"/>
                  <a:gd name="T26" fmla="*/ 0 w 17"/>
                  <a:gd name="T27" fmla="*/ 7 h 17"/>
                  <a:gd name="T28" fmla="*/ 0 w 17"/>
                  <a:gd name="T29" fmla="*/ 3 h 17"/>
                  <a:gd name="T30" fmla="*/ 3 w 17"/>
                  <a:gd name="T31" fmla="*/ 0 h 17"/>
                  <a:gd name="T32" fmla="*/ 7 w 17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7"/>
                  <a:gd name="T53" fmla="*/ 17 w 17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7">
                    <a:moveTo>
                      <a:pt x="7" y="0"/>
                    </a:moveTo>
                    <a:lnTo>
                      <a:pt x="10" y="0"/>
                    </a:lnTo>
                    <a:lnTo>
                      <a:pt x="14" y="3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7" y="14"/>
                    </a:lnTo>
                    <a:lnTo>
                      <a:pt x="14" y="14"/>
                    </a:lnTo>
                    <a:lnTo>
                      <a:pt x="10" y="17"/>
                    </a:lnTo>
                    <a:lnTo>
                      <a:pt x="7" y="17"/>
                    </a:lnTo>
                    <a:lnTo>
                      <a:pt x="3" y="17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89" name="Freeform 290"/>
              <p:cNvSpPr>
                <a:spLocks noEditPoints="1"/>
              </p:cNvSpPr>
              <p:nvPr/>
            </p:nvSpPr>
            <p:spPr bwMode="auto">
              <a:xfrm>
                <a:off x="1918" y="1817"/>
                <a:ext cx="71" cy="106"/>
              </a:xfrm>
              <a:custGeom>
                <a:avLst/>
                <a:gdLst>
                  <a:gd name="T0" fmla="*/ 71 w 71"/>
                  <a:gd name="T1" fmla="*/ 67 h 106"/>
                  <a:gd name="T2" fmla="*/ 71 w 71"/>
                  <a:gd name="T3" fmla="*/ 78 h 106"/>
                  <a:gd name="T4" fmla="*/ 53 w 71"/>
                  <a:gd name="T5" fmla="*/ 78 h 106"/>
                  <a:gd name="T6" fmla="*/ 53 w 71"/>
                  <a:gd name="T7" fmla="*/ 106 h 106"/>
                  <a:gd name="T8" fmla="*/ 42 w 71"/>
                  <a:gd name="T9" fmla="*/ 106 h 106"/>
                  <a:gd name="T10" fmla="*/ 42 w 71"/>
                  <a:gd name="T11" fmla="*/ 78 h 106"/>
                  <a:gd name="T12" fmla="*/ 0 w 71"/>
                  <a:gd name="T13" fmla="*/ 78 h 106"/>
                  <a:gd name="T14" fmla="*/ 0 w 71"/>
                  <a:gd name="T15" fmla="*/ 67 h 106"/>
                  <a:gd name="T16" fmla="*/ 46 w 71"/>
                  <a:gd name="T17" fmla="*/ 0 h 106"/>
                  <a:gd name="T18" fmla="*/ 53 w 71"/>
                  <a:gd name="T19" fmla="*/ 0 h 106"/>
                  <a:gd name="T20" fmla="*/ 53 w 71"/>
                  <a:gd name="T21" fmla="*/ 67 h 106"/>
                  <a:gd name="T22" fmla="*/ 71 w 71"/>
                  <a:gd name="T23" fmla="*/ 67 h 106"/>
                  <a:gd name="T24" fmla="*/ 42 w 71"/>
                  <a:gd name="T25" fmla="*/ 67 h 106"/>
                  <a:gd name="T26" fmla="*/ 42 w 71"/>
                  <a:gd name="T27" fmla="*/ 14 h 106"/>
                  <a:gd name="T28" fmla="*/ 7 w 71"/>
                  <a:gd name="T29" fmla="*/ 67 h 106"/>
                  <a:gd name="T30" fmla="*/ 42 w 71"/>
                  <a:gd name="T31" fmla="*/ 67 h 10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1"/>
                  <a:gd name="T49" fmla="*/ 0 h 106"/>
                  <a:gd name="T50" fmla="*/ 71 w 71"/>
                  <a:gd name="T51" fmla="*/ 106 h 10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1" h="106">
                    <a:moveTo>
                      <a:pt x="71" y="67"/>
                    </a:moveTo>
                    <a:lnTo>
                      <a:pt x="71" y="78"/>
                    </a:lnTo>
                    <a:lnTo>
                      <a:pt x="53" y="78"/>
                    </a:lnTo>
                    <a:lnTo>
                      <a:pt x="53" y="106"/>
                    </a:lnTo>
                    <a:lnTo>
                      <a:pt x="42" y="106"/>
                    </a:lnTo>
                    <a:lnTo>
                      <a:pt x="42" y="78"/>
                    </a:lnTo>
                    <a:lnTo>
                      <a:pt x="0" y="78"/>
                    </a:lnTo>
                    <a:lnTo>
                      <a:pt x="0" y="67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53" y="67"/>
                    </a:lnTo>
                    <a:lnTo>
                      <a:pt x="71" y="67"/>
                    </a:lnTo>
                    <a:close/>
                    <a:moveTo>
                      <a:pt x="42" y="67"/>
                    </a:moveTo>
                    <a:lnTo>
                      <a:pt x="42" y="14"/>
                    </a:lnTo>
                    <a:lnTo>
                      <a:pt x="7" y="67"/>
                    </a:lnTo>
                    <a:lnTo>
                      <a:pt x="42" y="6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90" name="Freeform 291"/>
              <p:cNvSpPr>
                <a:spLocks/>
              </p:cNvSpPr>
              <p:nvPr/>
            </p:nvSpPr>
            <p:spPr bwMode="auto">
              <a:xfrm>
                <a:off x="1996" y="1817"/>
                <a:ext cx="67" cy="106"/>
              </a:xfrm>
              <a:custGeom>
                <a:avLst/>
                <a:gdLst>
                  <a:gd name="T0" fmla="*/ 67 w 67"/>
                  <a:gd name="T1" fmla="*/ 85 h 106"/>
                  <a:gd name="T2" fmla="*/ 60 w 67"/>
                  <a:gd name="T3" fmla="*/ 106 h 106"/>
                  <a:gd name="T4" fmla="*/ 0 w 67"/>
                  <a:gd name="T5" fmla="*/ 106 h 106"/>
                  <a:gd name="T6" fmla="*/ 0 w 67"/>
                  <a:gd name="T7" fmla="*/ 103 h 106"/>
                  <a:gd name="T8" fmla="*/ 17 w 67"/>
                  <a:gd name="T9" fmla="*/ 89 h 106"/>
                  <a:gd name="T10" fmla="*/ 28 w 67"/>
                  <a:gd name="T11" fmla="*/ 74 h 106"/>
                  <a:gd name="T12" fmla="*/ 39 w 67"/>
                  <a:gd name="T13" fmla="*/ 64 h 106"/>
                  <a:gd name="T14" fmla="*/ 46 w 67"/>
                  <a:gd name="T15" fmla="*/ 46 h 106"/>
                  <a:gd name="T16" fmla="*/ 49 w 67"/>
                  <a:gd name="T17" fmla="*/ 35 h 106"/>
                  <a:gd name="T18" fmla="*/ 49 w 67"/>
                  <a:gd name="T19" fmla="*/ 25 h 106"/>
                  <a:gd name="T20" fmla="*/ 42 w 67"/>
                  <a:gd name="T21" fmla="*/ 18 h 106"/>
                  <a:gd name="T22" fmla="*/ 35 w 67"/>
                  <a:gd name="T23" fmla="*/ 14 h 106"/>
                  <a:gd name="T24" fmla="*/ 28 w 67"/>
                  <a:gd name="T25" fmla="*/ 11 h 106"/>
                  <a:gd name="T26" fmla="*/ 21 w 67"/>
                  <a:gd name="T27" fmla="*/ 11 h 106"/>
                  <a:gd name="T28" fmla="*/ 14 w 67"/>
                  <a:gd name="T29" fmla="*/ 14 h 106"/>
                  <a:gd name="T30" fmla="*/ 10 w 67"/>
                  <a:gd name="T31" fmla="*/ 21 h 106"/>
                  <a:gd name="T32" fmla="*/ 7 w 67"/>
                  <a:gd name="T33" fmla="*/ 28 h 106"/>
                  <a:gd name="T34" fmla="*/ 3 w 67"/>
                  <a:gd name="T35" fmla="*/ 28 h 106"/>
                  <a:gd name="T36" fmla="*/ 7 w 67"/>
                  <a:gd name="T37" fmla="*/ 18 h 106"/>
                  <a:gd name="T38" fmla="*/ 14 w 67"/>
                  <a:gd name="T39" fmla="*/ 7 h 106"/>
                  <a:gd name="T40" fmla="*/ 21 w 67"/>
                  <a:gd name="T41" fmla="*/ 4 h 106"/>
                  <a:gd name="T42" fmla="*/ 32 w 67"/>
                  <a:gd name="T43" fmla="*/ 0 h 106"/>
                  <a:gd name="T44" fmla="*/ 42 w 67"/>
                  <a:gd name="T45" fmla="*/ 4 h 106"/>
                  <a:gd name="T46" fmla="*/ 53 w 67"/>
                  <a:gd name="T47" fmla="*/ 7 h 106"/>
                  <a:gd name="T48" fmla="*/ 60 w 67"/>
                  <a:gd name="T49" fmla="*/ 18 h 106"/>
                  <a:gd name="T50" fmla="*/ 63 w 67"/>
                  <a:gd name="T51" fmla="*/ 28 h 106"/>
                  <a:gd name="T52" fmla="*/ 60 w 67"/>
                  <a:gd name="T53" fmla="*/ 35 h 106"/>
                  <a:gd name="T54" fmla="*/ 60 w 67"/>
                  <a:gd name="T55" fmla="*/ 43 h 106"/>
                  <a:gd name="T56" fmla="*/ 49 w 67"/>
                  <a:gd name="T57" fmla="*/ 57 h 106"/>
                  <a:gd name="T58" fmla="*/ 39 w 67"/>
                  <a:gd name="T59" fmla="*/ 67 h 106"/>
                  <a:gd name="T60" fmla="*/ 28 w 67"/>
                  <a:gd name="T61" fmla="*/ 81 h 106"/>
                  <a:gd name="T62" fmla="*/ 21 w 67"/>
                  <a:gd name="T63" fmla="*/ 89 h 106"/>
                  <a:gd name="T64" fmla="*/ 14 w 67"/>
                  <a:gd name="T65" fmla="*/ 92 h 106"/>
                  <a:gd name="T66" fmla="*/ 42 w 67"/>
                  <a:gd name="T67" fmla="*/ 92 h 106"/>
                  <a:gd name="T68" fmla="*/ 49 w 67"/>
                  <a:gd name="T69" fmla="*/ 92 h 106"/>
                  <a:gd name="T70" fmla="*/ 53 w 67"/>
                  <a:gd name="T71" fmla="*/ 92 h 106"/>
                  <a:gd name="T72" fmla="*/ 56 w 67"/>
                  <a:gd name="T73" fmla="*/ 92 h 106"/>
                  <a:gd name="T74" fmla="*/ 60 w 67"/>
                  <a:gd name="T75" fmla="*/ 92 h 106"/>
                  <a:gd name="T76" fmla="*/ 63 w 67"/>
                  <a:gd name="T77" fmla="*/ 89 h 106"/>
                  <a:gd name="T78" fmla="*/ 67 w 67"/>
                  <a:gd name="T79" fmla="*/ 85 h 106"/>
                  <a:gd name="T80" fmla="*/ 67 w 67"/>
                  <a:gd name="T81" fmla="*/ 85 h 1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7"/>
                  <a:gd name="T124" fmla="*/ 0 h 106"/>
                  <a:gd name="T125" fmla="*/ 67 w 67"/>
                  <a:gd name="T126" fmla="*/ 106 h 1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7" h="106">
                    <a:moveTo>
                      <a:pt x="67" y="85"/>
                    </a:moveTo>
                    <a:lnTo>
                      <a:pt x="60" y="106"/>
                    </a:lnTo>
                    <a:lnTo>
                      <a:pt x="0" y="106"/>
                    </a:lnTo>
                    <a:lnTo>
                      <a:pt x="0" y="103"/>
                    </a:lnTo>
                    <a:lnTo>
                      <a:pt x="17" y="89"/>
                    </a:lnTo>
                    <a:lnTo>
                      <a:pt x="28" y="74"/>
                    </a:lnTo>
                    <a:lnTo>
                      <a:pt x="39" y="64"/>
                    </a:lnTo>
                    <a:lnTo>
                      <a:pt x="46" y="46"/>
                    </a:lnTo>
                    <a:lnTo>
                      <a:pt x="49" y="35"/>
                    </a:lnTo>
                    <a:lnTo>
                      <a:pt x="49" y="25"/>
                    </a:lnTo>
                    <a:lnTo>
                      <a:pt x="42" y="18"/>
                    </a:lnTo>
                    <a:lnTo>
                      <a:pt x="35" y="14"/>
                    </a:lnTo>
                    <a:lnTo>
                      <a:pt x="28" y="11"/>
                    </a:lnTo>
                    <a:lnTo>
                      <a:pt x="21" y="11"/>
                    </a:lnTo>
                    <a:lnTo>
                      <a:pt x="14" y="14"/>
                    </a:lnTo>
                    <a:lnTo>
                      <a:pt x="10" y="21"/>
                    </a:lnTo>
                    <a:lnTo>
                      <a:pt x="7" y="28"/>
                    </a:lnTo>
                    <a:lnTo>
                      <a:pt x="3" y="28"/>
                    </a:lnTo>
                    <a:lnTo>
                      <a:pt x="7" y="18"/>
                    </a:lnTo>
                    <a:lnTo>
                      <a:pt x="14" y="7"/>
                    </a:lnTo>
                    <a:lnTo>
                      <a:pt x="21" y="4"/>
                    </a:lnTo>
                    <a:lnTo>
                      <a:pt x="32" y="0"/>
                    </a:lnTo>
                    <a:lnTo>
                      <a:pt x="42" y="4"/>
                    </a:lnTo>
                    <a:lnTo>
                      <a:pt x="53" y="7"/>
                    </a:lnTo>
                    <a:lnTo>
                      <a:pt x="60" y="18"/>
                    </a:lnTo>
                    <a:lnTo>
                      <a:pt x="63" y="28"/>
                    </a:lnTo>
                    <a:lnTo>
                      <a:pt x="60" y="35"/>
                    </a:lnTo>
                    <a:lnTo>
                      <a:pt x="60" y="43"/>
                    </a:lnTo>
                    <a:lnTo>
                      <a:pt x="49" y="57"/>
                    </a:lnTo>
                    <a:lnTo>
                      <a:pt x="39" y="67"/>
                    </a:lnTo>
                    <a:lnTo>
                      <a:pt x="28" y="81"/>
                    </a:lnTo>
                    <a:lnTo>
                      <a:pt x="21" y="89"/>
                    </a:lnTo>
                    <a:lnTo>
                      <a:pt x="14" y="92"/>
                    </a:lnTo>
                    <a:lnTo>
                      <a:pt x="42" y="92"/>
                    </a:lnTo>
                    <a:lnTo>
                      <a:pt x="49" y="92"/>
                    </a:lnTo>
                    <a:lnTo>
                      <a:pt x="53" y="92"/>
                    </a:lnTo>
                    <a:lnTo>
                      <a:pt x="56" y="92"/>
                    </a:lnTo>
                    <a:lnTo>
                      <a:pt x="60" y="92"/>
                    </a:lnTo>
                    <a:lnTo>
                      <a:pt x="63" y="89"/>
                    </a:lnTo>
                    <a:lnTo>
                      <a:pt x="67" y="8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91" name="Rectangle 292"/>
              <p:cNvSpPr>
                <a:spLocks noChangeArrowheads="1"/>
              </p:cNvSpPr>
              <p:nvPr/>
            </p:nvSpPr>
            <p:spPr bwMode="auto">
              <a:xfrm>
                <a:off x="2215" y="1785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2" name="Freeform 293"/>
              <p:cNvSpPr>
                <a:spLocks/>
              </p:cNvSpPr>
              <p:nvPr/>
            </p:nvSpPr>
            <p:spPr bwMode="auto">
              <a:xfrm>
                <a:off x="2466" y="1817"/>
                <a:ext cx="60" cy="106"/>
              </a:xfrm>
              <a:custGeom>
                <a:avLst/>
                <a:gdLst>
                  <a:gd name="T0" fmla="*/ 7 w 60"/>
                  <a:gd name="T1" fmla="*/ 11 h 106"/>
                  <a:gd name="T2" fmla="*/ 21 w 60"/>
                  <a:gd name="T3" fmla="*/ 0 h 106"/>
                  <a:gd name="T4" fmla="*/ 42 w 60"/>
                  <a:gd name="T5" fmla="*/ 4 h 106"/>
                  <a:gd name="T6" fmla="*/ 53 w 60"/>
                  <a:gd name="T7" fmla="*/ 14 h 106"/>
                  <a:gd name="T8" fmla="*/ 53 w 60"/>
                  <a:gd name="T9" fmla="*/ 28 h 106"/>
                  <a:gd name="T10" fmla="*/ 39 w 60"/>
                  <a:gd name="T11" fmla="*/ 43 h 106"/>
                  <a:gd name="T12" fmla="*/ 56 w 60"/>
                  <a:gd name="T13" fmla="*/ 53 h 106"/>
                  <a:gd name="T14" fmla="*/ 60 w 60"/>
                  <a:gd name="T15" fmla="*/ 71 h 106"/>
                  <a:gd name="T16" fmla="*/ 53 w 60"/>
                  <a:gd name="T17" fmla="*/ 96 h 106"/>
                  <a:gd name="T18" fmla="*/ 32 w 60"/>
                  <a:gd name="T19" fmla="*/ 106 h 106"/>
                  <a:gd name="T20" fmla="*/ 10 w 60"/>
                  <a:gd name="T21" fmla="*/ 106 h 106"/>
                  <a:gd name="T22" fmla="*/ 3 w 60"/>
                  <a:gd name="T23" fmla="*/ 103 h 106"/>
                  <a:gd name="T24" fmla="*/ 3 w 60"/>
                  <a:gd name="T25" fmla="*/ 96 h 106"/>
                  <a:gd name="T26" fmla="*/ 7 w 60"/>
                  <a:gd name="T27" fmla="*/ 96 h 106"/>
                  <a:gd name="T28" fmla="*/ 10 w 60"/>
                  <a:gd name="T29" fmla="*/ 92 h 106"/>
                  <a:gd name="T30" fmla="*/ 14 w 60"/>
                  <a:gd name="T31" fmla="*/ 96 h 106"/>
                  <a:gd name="T32" fmla="*/ 21 w 60"/>
                  <a:gd name="T33" fmla="*/ 99 h 106"/>
                  <a:gd name="T34" fmla="*/ 25 w 60"/>
                  <a:gd name="T35" fmla="*/ 99 h 106"/>
                  <a:gd name="T36" fmla="*/ 35 w 60"/>
                  <a:gd name="T37" fmla="*/ 99 h 106"/>
                  <a:gd name="T38" fmla="*/ 46 w 60"/>
                  <a:gd name="T39" fmla="*/ 89 h 106"/>
                  <a:gd name="T40" fmla="*/ 49 w 60"/>
                  <a:gd name="T41" fmla="*/ 74 h 106"/>
                  <a:gd name="T42" fmla="*/ 42 w 60"/>
                  <a:gd name="T43" fmla="*/ 64 h 106"/>
                  <a:gd name="T44" fmla="*/ 39 w 60"/>
                  <a:gd name="T45" fmla="*/ 57 h 106"/>
                  <a:gd name="T46" fmla="*/ 28 w 60"/>
                  <a:gd name="T47" fmla="*/ 53 h 106"/>
                  <a:gd name="T48" fmla="*/ 18 w 60"/>
                  <a:gd name="T49" fmla="*/ 53 h 106"/>
                  <a:gd name="T50" fmla="*/ 25 w 60"/>
                  <a:gd name="T51" fmla="*/ 50 h 106"/>
                  <a:gd name="T52" fmla="*/ 35 w 60"/>
                  <a:gd name="T53" fmla="*/ 43 h 106"/>
                  <a:gd name="T54" fmla="*/ 42 w 60"/>
                  <a:gd name="T55" fmla="*/ 32 h 106"/>
                  <a:gd name="T56" fmla="*/ 42 w 60"/>
                  <a:gd name="T57" fmla="*/ 21 h 106"/>
                  <a:gd name="T58" fmla="*/ 32 w 60"/>
                  <a:gd name="T59" fmla="*/ 11 h 106"/>
                  <a:gd name="T60" fmla="*/ 18 w 60"/>
                  <a:gd name="T61" fmla="*/ 11 h 106"/>
                  <a:gd name="T62" fmla="*/ 7 w 60"/>
                  <a:gd name="T63" fmla="*/ 21 h 10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0"/>
                  <a:gd name="T97" fmla="*/ 0 h 106"/>
                  <a:gd name="T98" fmla="*/ 60 w 60"/>
                  <a:gd name="T99" fmla="*/ 106 h 10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0" h="106">
                    <a:moveTo>
                      <a:pt x="3" y="21"/>
                    </a:moveTo>
                    <a:lnTo>
                      <a:pt x="7" y="11"/>
                    </a:lnTo>
                    <a:lnTo>
                      <a:pt x="14" y="7"/>
                    </a:lnTo>
                    <a:lnTo>
                      <a:pt x="21" y="0"/>
                    </a:lnTo>
                    <a:lnTo>
                      <a:pt x="32" y="0"/>
                    </a:lnTo>
                    <a:lnTo>
                      <a:pt x="42" y="4"/>
                    </a:lnTo>
                    <a:lnTo>
                      <a:pt x="49" y="7"/>
                    </a:lnTo>
                    <a:lnTo>
                      <a:pt x="53" y="14"/>
                    </a:lnTo>
                    <a:lnTo>
                      <a:pt x="56" y="21"/>
                    </a:lnTo>
                    <a:lnTo>
                      <a:pt x="53" y="28"/>
                    </a:lnTo>
                    <a:lnTo>
                      <a:pt x="49" y="35"/>
                    </a:lnTo>
                    <a:lnTo>
                      <a:pt x="39" y="43"/>
                    </a:lnTo>
                    <a:lnTo>
                      <a:pt x="49" y="50"/>
                    </a:lnTo>
                    <a:lnTo>
                      <a:pt x="56" y="53"/>
                    </a:lnTo>
                    <a:lnTo>
                      <a:pt x="60" y="64"/>
                    </a:lnTo>
                    <a:lnTo>
                      <a:pt x="60" y="71"/>
                    </a:lnTo>
                    <a:lnTo>
                      <a:pt x="56" y="81"/>
                    </a:lnTo>
                    <a:lnTo>
                      <a:pt x="53" y="96"/>
                    </a:lnTo>
                    <a:lnTo>
                      <a:pt x="42" y="99"/>
                    </a:lnTo>
                    <a:lnTo>
                      <a:pt x="32" y="106"/>
                    </a:lnTo>
                    <a:lnTo>
                      <a:pt x="18" y="106"/>
                    </a:lnTo>
                    <a:lnTo>
                      <a:pt x="10" y="106"/>
                    </a:lnTo>
                    <a:lnTo>
                      <a:pt x="7" y="103"/>
                    </a:lnTo>
                    <a:lnTo>
                      <a:pt x="3" y="103"/>
                    </a:lnTo>
                    <a:lnTo>
                      <a:pt x="0" y="99"/>
                    </a:lnTo>
                    <a:lnTo>
                      <a:pt x="3" y="96"/>
                    </a:lnTo>
                    <a:lnTo>
                      <a:pt x="7" y="96"/>
                    </a:lnTo>
                    <a:lnTo>
                      <a:pt x="7" y="92"/>
                    </a:lnTo>
                    <a:lnTo>
                      <a:pt x="10" y="92"/>
                    </a:lnTo>
                    <a:lnTo>
                      <a:pt x="10" y="96"/>
                    </a:lnTo>
                    <a:lnTo>
                      <a:pt x="14" y="96"/>
                    </a:lnTo>
                    <a:lnTo>
                      <a:pt x="18" y="96"/>
                    </a:lnTo>
                    <a:lnTo>
                      <a:pt x="21" y="99"/>
                    </a:lnTo>
                    <a:lnTo>
                      <a:pt x="25" y="99"/>
                    </a:lnTo>
                    <a:lnTo>
                      <a:pt x="28" y="99"/>
                    </a:lnTo>
                    <a:lnTo>
                      <a:pt x="35" y="99"/>
                    </a:lnTo>
                    <a:lnTo>
                      <a:pt x="42" y="96"/>
                    </a:lnTo>
                    <a:lnTo>
                      <a:pt x="46" y="89"/>
                    </a:lnTo>
                    <a:lnTo>
                      <a:pt x="49" y="81"/>
                    </a:lnTo>
                    <a:lnTo>
                      <a:pt x="49" y="74"/>
                    </a:lnTo>
                    <a:lnTo>
                      <a:pt x="46" y="67"/>
                    </a:lnTo>
                    <a:lnTo>
                      <a:pt x="42" y="64"/>
                    </a:lnTo>
                    <a:lnTo>
                      <a:pt x="42" y="60"/>
                    </a:lnTo>
                    <a:lnTo>
                      <a:pt x="39" y="57"/>
                    </a:lnTo>
                    <a:lnTo>
                      <a:pt x="32" y="57"/>
                    </a:lnTo>
                    <a:lnTo>
                      <a:pt x="28" y="53"/>
                    </a:lnTo>
                    <a:lnTo>
                      <a:pt x="21" y="53"/>
                    </a:lnTo>
                    <a:lnTo>
                      <a:pt x="18" y="53"/>
                    </a:lnTo>
                    <a:lnTo>
                      <a:pt x="25" y="50"/>
                    </a:lnTo>
                    <a:lnTo>
                      <a:pt x="32" y="46"/>
                    </a:lnTo>
                    <a:lnTo>
                      <a:pt x="35" y="43"/>
                    </a:lnTo>
                    <a:lnTo>
                      <a:pt x="42" y="39"/>
                    </a:lnTo>
                    <a:lnTo>
                      <a:pt x="42" y="32"/>
                    </a:lnTo>
                    <a:lnTo>
                      <a:pt x="42" y="28"/>
                    </a:lnTo>
                    <a:lnTo>
                      <a:pt x="42" y="21"/>
                    </a:lnTo>
                    <a:lnTo>
                      <a:pt x="39" y="14"/>
                    </a:lnTo>
                    <a:lnTo>
                      <a:pt x="32" y="11"/>
                    </a:lnTo>
                    <a:lnTo>
                      <a:pt x="25" y="11"/>
                    </a:lnTo>
                    <a:lnTo>
                      <a:pt x="18" y="11"/>
                    </a:lnTo>
                    <a:lnTo>
                      <a:pt x="10" y="14"/>
                    </a:lnTo>
                    <a:lnTo>
                      <a:pt x="7" y="21"/>
                    </a:lnTo>
                    <a:lnTo>
                      <a:pt x="3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93" name="Freeform 294"/>
              <p:cNvSpPr>
                <a:spLocks/>
              </p:cNvSpPr>
              <p:nvPr/>
            </p:nvSpPr>
            <p:spPr bwMode="auto">
              <a:xfrm>
                <a:off x="2544" y="1817"/>
                <a:ext cx="60" cy="106"/>
              </a:xfrm>
              <a:custGeom>
                <a:avLst/>
                <a:gdLst>
                  <a:gd name="T0" fmla="*/ 7 w 60"/>
                  <a:gd name="T1" fmla="*/ 11 h 106"/>
                  <a:gd name="T2" fmla="*/ 21 w 60"/>
                  <a:gd name="T3" fmla="*/ 0 h 106"/>
                  <a:gd name="T4" fmla="*/ 42 w 60"/>
                  <a:gd name="T5" fmla="*/ 4 h 106"/>
                  <a:gd name="T6" fmla="*/ 53 w 60"/>
                  <a:gd name="T7" fmla="*/ 14 h 106"/>
                  <a:gd name="T8" fmla="*/ 53 w 60"/>
                  <a:gd name="T9" fmla="*/ 28 h 106"/>
                  <a:gd name="T10" fmla="*/ 39 w 60"/>
                  <a:gd name="T11" fmla="*/ 43 h 106"/>
                  <a:gd name="T12" fmla="*/ 53 w 60"/>
                  <a:gd name="T13" fmla="*/ 53 h 106"/>
                  <a:gd name="T14" fmla="*/ 60 w 60"/>
                  <a:gd name="T15" fmla="*/ 71 h 106"/>
                  <a:gd name="T16" fmla="*/ 49 w 60"/>
                  <a:gd name="T17" fmla="*/ 96 h 106"/>
                  <a:gd name="T18" fmla="*/ 31 w 60"/>
                  <a:gd name="T19" fmla="*/ 106 h 106"/>
                  <a:gd name="T20" fmla="*/ 10 w 60"/>
                  <a:gd name="T21" fmla="*/ 106 h 106"/>
                  <a:gd name="T22" fmla="*/ 3 w 60"/>
                  <a:gd name="T23" fmla="*/ 103 h 106"/>
                  <a:gd name="T24" fmla="*/ 0 w 60"/>
                  <a:gd name="T25" fmla="*/ 96 h 106"/>
                  <a:gd name="T26" fmla="*/ 3 w 60"/>
                  <a:gd name="T27" fmla="*/ 96 h 106"/>
                  <a:gd name="T28" fmla="*/ 10 w 60"/>
                  <a:gd name="T29" fmla="*/ 92 h 106"/>
                  <a:gd name="T30" fmla="*/ 14 w 60"/>
                  <a:gd name="T31" fmla="*/ 96 h 106"/>
                  <a:gd name="T32" fmla="*/ 21 w 60"/>
                  <a:gd name="T33" fmla="*/ 99 h 106"/>
                  <a:gd name="T34" fmla="*/ 24 w 60"/>
                  <a:gd name="T35" fmla="*/ 99 h 106"/>
                  <a:gd name="T36" fmla="*/ 35 w 60"/>
                  <a:gd name="T37" fmla="*/ 99 h 106"/>
                  <a:gd name="T38" fmla="*/ 46 w 60"/>
                  <a:gd name="T39" fmla="*/ 89 h 106"/>
                  <a:gd name="T40" fmla="*/ 46 w 60"/>
                  <a:gd name="T41" fmla="*/ 74 h 106"/>
                  <a:gd name="T42" fmla="*/ 42 w 60"/>
                  <a:gd name="T43" fmla="*/ 64 h 106"/>
                  <a:gd name="T44" fmla="*/ 39 w 60"/>
                  <a:gd name="T45" fmla="*/ 57 h 106"/>
                  <a:gd name="T46" fmla="*/ 28 w 60"/>
                  <a:gd name="T47" fmla="*/ 53 h 106"/>
                  <a:gd name="T48" fmla="*/ 17 w 60"/>
                  <a:gd name="T49" fmla="*/ 53 h 106"/>
                  <a:gd name="T50" fmla="*/ 24 w 60"/>
                  <a:gd name="T51" fmla="*/ 50 h 106"/>
                  <a:gd name="T52" fmla="*/ 35 w 60"/>
                  <a:gd name="T53" fmla="*/ 43 h 106"/>
                  <a:gd name="T54" fmla="*/ 42 w 60"/>
                  <a:gd name="T55" fmla="*/ 32 h 106"/>
                  <a:gd name="T56" fmla="*/ 42 w 60"/>
                  <a:gd name="T57" fmla="*/ 21 h 106"/>
                  <a:gd name="T58" fmla="*/ 31 w 60"/>
                  <a:gd name="T59" fmla="*/ 11 h 106"/>
                  <a:gd name="T60" fmla="*/ 17 w 60"/>
                  <a:gd name="T61" fmla="*/ 11 h 106"/>
                  <a:gd name="T62" fmla="*/ 7 w 60"/>
                  <a:gd name="T63" fmla="*/ 21 h 10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0"/>
                  <a:gd name="T97" fmla="*/ 0 h 106"/>
                  <a:gd name="T98" fmla="*/ 60 w 60"/>
                  <a:gd name="T99" fmla="*/ 106 h 10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0" h="106">
                    <a:moveTo>
                      <a:pt x="3" y="21"/>
                    </a:moveTo>
                    <a:lnTo>
                      <a:pt x="7" y="11"/>
                    </a:lnTo>
                    <a:lnTo>
                      <a:pt x="14" y="7"/>
                    </a:lnTo>
                    <a:lnTo>
                      <a:pt x="21" y="0"/>
                    </a:lnTo>
                    <a:lnTo>
                      <a:pt x="31" y="0"/>
                    </a:lnTo>
                    <a:lnTo>
                      <a:pt x="42" y="4"/>
                    </a:lnTo>
                    <a:lnTo>
                      <a:pt x="49" y="7"/>
                    </a:lnTo>
                    <a:lnTo>
                      <a:pt x="53" y="14"/>
                    </a:lnTo>
                    <a:lnTo>
                      <a:pt x="53" y="21"/>
                    </a:lnTo>
                    <a:lnTo>
                      <a:pt x="53" y="28"/>
                    </a:lnTo>
                    <a:lnTo>
                      <a:pt x="49" y="35"/>
                    </a:lnTo>
                    <a:lnTo>
                      <a:pt x="39" y="43"/>
                    </a:lnTo>
                    <a:lnTo>
                      <a:pt x="49" y="50"/>
                    </a:lnTo>
                    <a:lnTo>
                      <a:pt x="53" y="53"/>
                    </a:lnTo>
                    <a:lnTo>
                      <a:pt x="56" y="64"/>
                    </a:lnTo>
                    <a:lnTo>
                      <a:pt x="60" y="71"/>
                    </a:lnTo>
                    <a:lnTo>
                      <a:pt x="56" y="81"/>
                    </a:lnTo>
                    <a:lnTo>
                      <a:pt x="49" y="96"/>
                    </a:lnTo>
                    <a:lnTo>
                      <a:pt x="42" y="99"/>
                    </a:lnTo>
                    <a:lnTo>
                      <a:pt x="31" y="106"/>
                    </a:lnTo>
                    <a:lnTo>
                      <a:pt x="17" y="106"/>
                    </a:lnTo>
                    <a:lnTo>
                      <a:pt x="10" y="106"/>
                    </a:lnTo>
                    <a:lnTo>
                      <a:pt x="3" y="103"/>
                    </a:lnTo>
                    <a:lnTo>
                      <a:pt x="0" y="99"/>
                    </a:lnTo>
                    <a:lnTo>
                      <a:pt x="0" y="96"/>
                    </a:lnTo>
                    <a:lnTo>
                      <a:pt x="3" y="96"/>
                    </a:lnTo>
                    <a:lnTo>
                      <a:pt x="7" y="92"/>
                    </a:lnTo>
                    <a:lnTo>
                      <a:pt x="10" y="92"/>
                    </a:lnTo>
                    <a:lnTo>
                      <a:pt x="10" y="96"/>
                    </a:lnTo>
                    <a:lnTo>
                      <a:pt x="14" y="96"/>
                    </a:lnTo>
                    <a:lnTo>
                      <a:pt x="17" y="96"/>
                    </a:lnTo>
                    <a:lnTo>
                      <a:pt x="21" y="99"/>
                    </a:lnTo>
                    <a:lnTo>
                      <a:pt x="24" y="99"/>
                    </a:lnTo>
                    <a:lnTo>
                      <a:pt x="28" y="99"/>
                    </a:lnTo>
                    <a:lnTo>
                      <a:pt x="35" y="99"/>
                    </a:lnTo>
                    <a:lnTo>
                      <a:pt x="42" y="96"/>
                    </a:lnTo>
                    <a:lnTo>
                      <a:pt x="46" y="89"/>
                    </a:lnTo>
                    <a:lnTo>
                      <a:pt x="49" y="81"/>
                    </a:lnTo>
                    <a:lnTo>
                      <a:pt x="46" y="74"/>
                    </a:lnTo>
                    <a:lnTo>
                      <a:pt x="46" y="67"/>
                    </a:lnTo>
                    <a:lnTo>
                      <a:pt x="42" y="64"/>
                    </a:lnTo>
                    <a:lnTo>
                      <a:pt x="42" y="60"/>
                    </a:lnTo>
                    <a:lnTo>
                      <a:pt x="39" y="57"/>
                    </a:lnTo>
                    <a:lnTo>
                      <a:pt x="31" y="57"/>
                    </a:lnTo>
                    <a:lnTo>
                      <a:pt x="28" y="53"/>
                    </a:lnTo>
                    <a:lnTo>
                      <a:pt x="21" y="53"/>
                    </a:lnTo>
                    <a:lnTo>
                      <a:pt x="17" y="53"/>
                    </a:lnTo>
                    <a:lnTo>
                      <a:pt x="24" y="50"/>
                    </a:lnTo>
                    <a:lnTo>
                      <a:pt x="31" y="46"/>
                    </a:lnTo>
                    <a:lnTo>
                      <a:pt x="35" y="43"/>
                    </a:lnTo>
                    <a:lnTo>
                      <a:pt x="39" y="39"/>
                    </a:lnTo>
                    <a:lnTo>
                      <a:pt x="42" y="32"/>
                    </a:lnTo>
                    <a:lnTo>
                      <a:pt x="42" y="28"/>
                    </a:lnTo>
                    <a:lnTo>
                      <a:pt x="42" y="21"/>
                    </a:lnTo>
                    <a:lnTo>
                      <a:pt x="39" y="14"/>
                    </a:lnTo>
                    <a:lnTo>
                      <a:pt x="31" y="11"/>
                    </a:lnTo>
                    <a:lnTo>
                      <a:pt x="24" y="11"/>
                    </a:lnTo>
                    <a:lnTo>
                      <a:pt x="17" y="11"/>
                    </a:lnTo>
                    <a:lnTo>
                      <a:pt x="10" y="14"/>
                    </a:lnTo>
                    <a:lnTo>
                      <a:pt x="7" y="21"/>
                    </a:lnTo>
                    <a:lnTo>
                      <a:pt x="3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94" name="Freeform 295"/>
              <p:cNvSpPr>
                <a:spLocks/>
              </p:cNvSpPr>
              <p:nvPr/>
            </p:nvSpPr>
            <p:spPr bwMode="auto">
              <a:xfrm>
                <a:off x="2632" y="1817"/>
                <a:ext cx="42" cy="106"/>
              </a:xfrm>
              <a:custGeom>
                <a:avLst/>
                <a:gdLst>
                  <a:gd name="T0" fmla="*/ 0 w 42"/>
                  <a:gd name="T1" fmla="*/ 11 h 106"/>
                  <a:gd name="T2" fmla="*/ 25 w 42"/>
                  <a:gd name="T3" fmla="*/ 0 h 106"/>
                  <a:gd name="T4" fmla="*/ 28 w 42"/>
                  <a:gd name="T5" fmla="*/ 0 h 106"/>
                  <a:gd name="T6" fmla="*/ 28 w 42"/>
                  <a:gd name="T7" fmla="*/ 89 h 106"/>
                  <a:gd name="T8" fmla="*/ 28 w 42"/>
                  <a:gd name="T9" fmla="*/ 96 h 106"/>
                  <a:gd name="T10" fmla="*/ 28 w 42"/>
                  <a:gd name="T11" fmla="*/ 99 h 106"/>
                  <a:gd name="T12" fmla="*/ 32 w 42"/>
                  <a:gd name="T13" fmla="*/ 99 h 106"/>
                  <a:gd name="T14" fmla="*/ 32 w 42"/>
                  <a:gd name="T15" fmla="*/ 103 h 106"/>
                  <a:gd name="T16" fmla="*/ 35 w 42"/>
                  <a:gd name="T17" fmla="*/ 103 h 106"/>
                  <a:gd name="T18" fmla="*/ 42 w 42"/>
                  <a:gd name="T19" fmla="*/ 103 h 106"/>
                  <a:gd name="T20" fmla="*/ 42 w 42"/>
                  <a:gd name="T21" fmla="*/ 106 h 106"/>
                  <a:gd name="T22" fmla="*/ 4 w 42"/>
                  <a:gd name="T23" fmla="*/ 106 h 106"/>
                  <a:gd name="T24" fmla="*/ 4 w 42"/>
                  <a:gd name="T25" fmla="*/ 103 h 106"/>
                  <a:gd name="T26" fmla="*/ 11 w 42"/>
                  <a:gd name="T27" fmla="*/ 103 h 106"/>
                  <a:gd name="T28" fmla="*/ 14 w 42"/>
                  <a:gd name="T29" fmla="*/ 103 h 106"/>
                  <a:gd name="T30" fmla="*/ 14 w 42"/>
                  <a:gd name="T31" fmla="*/ 99 h 106"/>
                  <a:gd name="T32" fmla="*/ 14 w 42"/>
                  <a:gd name="T33" fmla="*/ 99 h 106"/>
                  <a:gd name="T34" fmla="*/ 18 w 42"/>
                  <a:gd name="T35" fmla="*/ 96 h 106"/>
                  <a:gd name="T36" fmla="*/ 18 w 42"/>
                  <a:gd name="T37" fmla="*/ 89 h 106"/>
                  <a:gd name="T38" fmla="*/ 18 w 42"/>
                  <a:gd name="T39" fmla="*/ 28 h 106"/>
                  <a:gd name="T40" fmla="*/ 18 w 42"/>
                  <a:gd name="T41" fmla="*/ 21 h 106"/>
                  <a:gd name="T42" fmla="*/ 14 w 42"/>
                  <a:gd name="T43" fmla="*/ 14 h 106"/>
                  <a:gd name="T44" fmla="*/ 14 w 42"/>
                  <a:gd name="T45" fmla="*/ 14 h 106"/>
                  <a:gd name="T46" fmla="*/ 14 w 42"/>
                  <a:gd name="T47" fmla="*/ 11 h 106"/>
                  <a:gd name="T48" fmla="*/ 11 w 42"/>
                  <a:gd name="T49" fmla="*/ 11 h 106"/>
                  <a:gd name="T50" fmla="*/ 11 w 42"/>
                  <a:gd name="T51" fmla="*/ 11 h 106"/>
                  <a:gd name="T52" fmla="*/ 7 w 42"/>
                  <a:gd name="T53" fmla="*/ 11 h 106"/>
                  <a:gd name="T54" fmla="*/ 4 w 42"/>
                  <a:gd name="T55" fmla="*/ 14 h 106"/>
                  <a:gd name="T56" fmla="*/ 0 w 42"/>
                  <a:gd name="T57" fmla="*/ 11 h 10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2"/>
                  <a:gd name="T88" fmla="*/ 0 h 106"/>
                  <a:gd name="T89" fmla="*/ 42 w 42"/>
                  <a:gd name="T90" fmla="*/ 106 h 10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2" h="106">
                    <a:moveTo>
                      <a:pt x="0" y="11"/>
                    </a:moveTo>
                    <a:lnTo>
                      <a:pt x="25" y="0"/>
                    </a:lnTo>
                    <a:lnTo>
                      <a:pt x="28" y="0"/>
                    </a:lnTo>
                    <a:lnTo>
                      <a:pt x="28" y="89"/>
                    </a:lnTo>
                    <a:lnTo>
                      <a:pt x="28" y="96"/>
                    </a:lnTo>
                    <a:lnTo>
                      <a:pt x="28" y="99"/>
                    </a:lnTo>
                    <a:lnTo>
                      <a:pt x="32" y="99"/>
                    </a:lnTo>
                    <a:lnTo>
                      <a:pt x="32" y="103"/>
                    </a:lnTo>
                    <a:lnTo>
                      <a:pt x="35" y="103"/>
                    </a:lnTo>
                    <a:lnTo>
                      <a:pt x="42" y="103"/>
                    </a:lnTo>
                    <a:lnTo>
                      <a:pt x="42" y="106"/>
                    </a:lnTo>
                    <a:lnTo>
                      <a:pt x="4" y="106"/>
                    </a:lnTo>
                    <a:lnTo>
                      <a:pt x="4" y="103"/>
                    </a:lnTo>
                    <a:lnTo>
                      <a:pt x="11" y="103"/>
                    </a:lnTo>
                    <a:lnTo>
                      <a:pt x="14" y="103"/>
                    </a:lnTo>
                    <a:lnTo>
                      <a:pt x="14" y="99"/>
                    </a:lnTo>
                    <a:lnTo>
                      <a:pt x="18" y="96"/>
                    </a:lnTo>
                    <a:lnTo>
                      <a:pt x="18" y="89"/>
                    </a:lnTo>
                    <a:lnTo>
                      <a:pt x="18" y="28"/>
                    </a:lnTo>
                    <a:lnTo>
                      <a:pt x="18" y="21"/>
                    </a:lnTo>
                    <a:lnTo>
                      <a:pt x="14" y="14"/>
                    </a:lnTo>
                    <a:lnTo>
                      <a:pt x="14" y="11"/>
                    </a:lnTo>
                    <a:lnTo>
                      <a:pt x="11" y="11"/>
                    </a:lnTo>
                    <a:lnTo>
                      <a:pt x="7" y="11"/>
                    </a:lnTo>
                    <a:lnTo>
                      <a:pt x="4" y="1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95" name="Rectangle 296"/>
              <p:cNvSpPr>
                <a:spLocks noChangeArrowheads="1"/>
              </p:cNvSpPr>
              <p:nvPr/>
            </p:nvSpPr>
            <p:spPr bwMode="auto">
              <a:xfrm>
                <a:off x="2724" y="1785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6" name="Freeform 297"/>
              <p:cNvSpPr>
                <a:spLocks/>
              </p:cNvSpPr>
              <p:nvPr/>
            </p:nvSpPr>
            <p:spPr bwMode="auto">
              <a:xfrm>
                <a:off x="2989" y="1906"/>
                <a:ext cx="18" cy="17"/>
              </a:xfrm>
              <a:custGeom>
                <a:avLst/>
                <a:gdLst>
                  <a:gd name="T0" fmla="*/ 11 w 18"/>
                  <a:gd name="T1" fmla="*/ 0 h 17"/>
                  <a:gd name="T2" fmla="*/ 14 w 18"/>
                  <a:gd name="T3" fmla="*/ 0 h 17"/>
                  <a:gd name="T4" fmla="*/ 14 w 18"/>
                  <a:gd name="T5" fmla="*/ 3 h 17"/>
                  <a:gd name="T6" fmla="*/ 18 w 18"/>
                  <a:gd name="T7" fmla="*/ 7 h 17"/>
                  <a:gd name="T8" fmla="*/ 18 w 18"/>
                  <a:gd name="T9" fmla="*/ 10 h 17"/>
                  <a:gd name="T10" fmla="*/ 18 w 18"/>
                  <a:gd name="T11" fmla="*/ 14 h 17"/>
                  <a:gd name="T12" fmla="*/ 14 w 18"/>
                  <a:gd name="T13" fmla="*/ 14 h 17"/>
                  <a:gd name="T14" fmla="*/ 14 w 18"/>
                  <a:gd name="T15" fmla="*/ 17 h 17"/>
                  <a:gd name="T16" fmla="*/ 11 w 18"/>
                  <a:gd name="T17" fmla="*/ 17 h 17"/>
                  <a:gd name="T18" fmla="*/ 7 w 18"/>
                  <a:gd name="T19" fmla="*/ 17 h 17"/>
                  <a:gd name="T20" fmla="*/ 4 w 18"/>
                  <a:gd name="T21" fmla="*/ 14 h 17"/>
                  <a:gd name="T22" fmla="*/ 0 w 18"/>
                  <a:gd name="T23" fmla="*/ 14 h 17"/>
                  <a:gd name="T24" fmla="*/ 0 w 18"/>
                  <a:gd name="T25" fmla="*/ 10 h 17"/>
                  <a:gd name="T26" fmla="*/ 0 w 18"/>
                  <a:gd name="T27" fmla="*/ 7 h 17"/>
                  <a:gd name="T28" fmla="*/ 4 w 18"/>
                  <a:gd name="T29" fmla="*/ 3 h 17"/>
                  <a:gd name="T30" fmla="*/ 7 w 18"/>
                  <a:gd name="T31" fmla="*/ 0 h 17"/>
                  <a:gd name="T32" fmla="*/ 11 w 18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17"/>
                  <a:gd name="T53" fmla="*/ 18 w 18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17">
                    <a:moveTo>
                      <a:pt x="11" y="0"/>
                    </a:moveTo>
                    <a:lnTo>
                      <a:pt x="14" y="0"/>
                    </a:lnTo>
                    <a:lnTo>
                      <a:pt x="14" y="3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18" y="14"/>
                    </a:lnTo>
                    <a:lnTo>
                      <a:pt x="14" y="14"/>
                    </a:lnTo>
                    <a:lnTo>
                      <a:pt x="14" y="17"/>
                    </a:lnTo>
                    <a:lnTo>
                      <a:pt x="11" y="17"/>
                    </a:lnTo>
                    <a:lnTo>
                      <a:pt x="7" y="17"/>
                    </a:lnTo>
                    <a:lnTo>
                      <a:pt x="4" y="14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97" name="Freeform 298"/>
              <p:cNvSpPr>
                <a:spLocks noEditPoints="1"/>
              </p:cNvSpPr>
              <p:nvPr/>
            </p:nvSpPr>
            <p:spPr bwMode="auto">
              <a:xfrm>
                <a:off x="3021" y="1817"/>
                <a:ext cx="67" cy="106"/>
              </a:xfrm>
              <a:custGeom>
                <a:avLst/>
                <a:gdLst>
                  <a:gd name="T0" fmla="*/ 67 w 67"/>
                  <a:gd name="T1" fmla="*/ 67 h 106"/>
                  <a:gd name="T2" fmla="*/ 67 w 67"/>
                  <a:gd name="T3" fmla="*/ 78 h 106"/>
                  <a:gd name="T4" fmla="*/ 53 w 67"/>
                  <a:gd name="T5" fmla="*/ 78 h 106"/>
                  <a:gd name="T6" fmla="*/ 53 w 67"/>
                  <a:gd name="T7" fmla="*/ 106 h 106"/>
                  <a:gd name="T8" fmla="*/ 39 w 67"/>
                  <a:gd name="T9" fmla="*/ 106 h 106"/>
                  <a:gd name="T10" fmla="*/ 39 w 67"/>
                  <a:gd name="T11" fmla="*/ 78 h 106"/>
                  <a:gd name="T12" fmla="*/ 0 w 67"/>
                  <a:gd name="T13" fmla="*/ 78 h 106"/>
                  <a:gd name="T14" fmla="*/ 0 w 67"/>
                  <a:gd name="T15" fmla="*/ 67 h 106"/>
                  <a:gd name="T16" fmla="*/ 42 w 67"/>
                  <a:gd name="T17" fmla="*/ 0 h 106"/>
                  <a:gd name="T18" fmla="*/ 53 w 67"/>
                  <a:gd name="T19" fmla="*/ 0 h 106"/>
                  <a:gd name="T20" fmla="*/ 53 w 67"/>
                  <a:gd name="T21" fmla="*/ 67 h 106"/>
                  <a:gd name="T22" fmla="*/ 67 w 67"/>
                  <a:gd name="T23" fmla="*/ 67 h 106"/>
                  <a:gd name="T24" fmla="*/ 39 w 67"/>
                  <a:gd name="T25" fmla="*/ 67 h 106"/>
                  <a:gd name="T26" fmla="*/ 39 w 67"/>
                  <a:gd name="T27" fmla="*/ 14 h 106"/>
                  <a:gd name="T28" fmla="*/ 7 w 67"/>
                  <a:gd name="T29" fmla="*/ 67 h 106"/>
                  <a:gd name="T30" fmla="*/ 39 w 67"/>
                  <a:gd name="T31" fmla="*/ 67 h 10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7"/>
                  <a:gd name="T49" fmla="*/ 0 h 106"/>
                  <a:gd name="T50" fmla="*/ 67 w 67"/>
                  <a:gd name="T51" fmla="*/ 106 h 10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7" h="106">
                    <a:moveTo>
                      <a:pt x="67" y="67"/>
                    </a:moveTo>
                    <a:lnTo>
                      <a:pt x="67" y="78"/>
                    </a:lnTo>
                    <a:lnTo>
                      <a:pt x="53" y="78"/>
                    </a:lnTo>
                    <a:lnTo>
                      <a:pt x="53" y="106"/>
                    </a:lnTo>
                    <a:lnTo>
                      <a:pt x="39" y="106"/>
                    </a:lnTo>
                    <a:lnTo>
                      <a:pt x="39" y="78"/>
                    </a:lnTo>
                    <a:lnTo>
                      <a:pt x="0" y="78"/>
                    </a:lnTo>
                    <a:lnTo>
                      <a:pt x="0" y="67"/>
                    </a:lnTo>
                    <a:lnTo>
                      <a:pt x="42" y="0"/>
                    </a:lnTo>
                    <a:lnTo>
                      <a:pt x="53" y="0"/>
                    </a:lnTo>
                    <a:lnTo>
                      <a:pt x="53" y="67"/>
                    </a:lnTo>
                    <a:lnTo>
                      <a:pt x="67" y="67"/>
                    </a:lnTo>
                    <a:close/>
                    <a:moveTo>
                      <a:pt x="39" y="67"/>
                    </a:moveTo>
                    <a:lnTo>
                      <a:pt x="39" y="14"/>
                    </a:lnTo>
                    <a:lnTo>
                      <a:pt x="7" y="67"/>
                    </a:lnTo>
                    <a:lnTo>
                      <a:pt x="39" y="6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98" name="Freeform 299"/>
              <p:cNvSpPr>
                <a:spLocks/>
              </p:cNvSpPr>
              <p:nvPr/>
            </p:nvSpPr>
            <p:spPr bwMode="auto">
              <a:xfrm>
                <a:off x="3099" y="1817"/>
                <a:ext cx="67" cy="106"/>
              </a:xfrm>
              <a:custGeom>
                <a:avLst/>
                <a:gdLst>
                  <a:gd name="T0" fmla="*/ 67 w 67"/>
                  <a:gd name="T1" fmla="*/ 85 h 106"/>
                  <a:gd name="T2" fmla="*/ 60 w 67"/>
                  <a:gd name="T3" fmla="*/ 106 h 106"/>
                  <a:gd name="T4" fmla="*/ 0 w 67"/>
                  <a:gd name="T5" fmla="*/ 106 h 106"/>
                  <a:gd name="T6" fmla="*/ 0 w 67"/>
                  <a:gd name="T7" fmla="*/ 103 h 106"/>
                  <a:gd name="T8" fmla="*/ 14 w 67"/>
                  <a:gd name="T9" fmla="*/ 89 h 106"/>
                  <a:gd name="T10" fmla="*/ 28 w 67"/>
                  <a:gd name="T11" fmla="*/ 74 h 106"/>
                  <a:gd name="T12" fmla="*/ 35 w 67"/>
                  <a:gd name="T13" fmla="*/ 64 h 106"/>
                  <a:gd name="T14" fmla="*/ 46 w 67"/>
                  <a:gd name="T15" fmla="*/ 46 h 106"/>
                  <a:gd name="T16" fmla="*/ 46 w 67"/>
                  <a:gd name="T17" fmla="*/ 35 h 106"/>
                  <a:gd name="T18" fmla="*/ 46 w 67"/>
                  <a:gd name="T19" fmla="*/ 25 h 106"/>
                  <a:gd name="T20" fmla="*/ 42 w 67"/>
                  <a:gd name="T21" fmla="*/ 18 h 106"/>
                  <a:gd name="T22" fmla="*/ 35 w 67"/>
                  <a:gd name="T23" fmla="*/ 14 h 106"/>
                  <a:gd name="T24" fmla="*/ 28 w 67"/>
                  <a:gd name="T25" fmla="*/ 11 h 106"/>
                  <a:gd name="T26" fmla="*/ 17 w 67"/>
                  <a:gd name="T27" fmla="*/ 11 h 106"/>
                  <a:gd name="T28" fmla="*/ 14 w 67"/>
                  <a:gd name="T29" fmla="*/ 14 h 106"/>
                  <a:gd name="T30" fmla="*/ 7 w 67"/>
                  <a:gd name="T31" fmla="*/ 21 h 106"/>
                  <a:gd name="T32" fmla="*/ 3 w 67"/>
                  <a:gd name="T33" fmla="*/ 28 h 106"/>
                  <a:gd name="T34" fmla="*/ 0 w 67"/>
                  <a:gd name="T35" fmla="*/ 28 h 106"/>
                  <a:gd name="T36" fmla="*/ 3 w 67"/>
                  <a:gd name="T37" fmla="*/ 18 h 106"/>
                  <a:gd name="T38" fmla="*/ 10 w 67"/>
                  <a:gd name="T39" fmla="*/ 7 h 106"/>
                  <a:gd name="T40" fmla="*/ 21 w 67"/>
                  <a:gd name="T41" fmla="*/ 4 h 106"/>
                  <a:gd name="T42" fmla="*/ 31 w 67"/>
                  <a:gd name="T43" fmla="*/ 0 h 106"/>
                  <a:gd name="T44" fmla="*/ 42 w 67"/>
                  <a:gd name="T45" fmla="*/ 4 h 106"/>
                  <a:gd name="T46" fmla="*/ 53 w 67"/>
                  <a:gd name="T47" fmla="*/ 7 h 106"/>
                  <a:gd name="T48" fmla="*/ 56 w 67"/>
                  <a:gd name="T49" fmla="*/ 18 h 106"/>
                  <a:gd name="T50" fmla="*/ 60 w 67"/>
                  <a:gd name="T51" fmla="*/ 28 h 106"/>
                  <a:gd name="T52" fmla="*/ 60 w 67"/>
                  <a:gd name="T53" fmla="*/ 35 h 106"/>
                  <a:gd name="T54" fmla="*/ 56 w 67"/>
                  <a:gd name="T55" fmla="*/ 43 h 106"/>
                  <a:gd name="T56" fmla="*/ 49 w 67"/>
                  <a:gd name="T57" fmla="*/ 57 h 106"/>
                  <a:gd name="T58" fmla="*/ 39 w 67"/>
                  <a:gd name="T59" fmla="*/ 67 h 106"/>
                  <a:gd name="T60" fmla="*/ 28 w 67"/>
                  <a:gd name="T61" fmla="*/ 81 h 106"/>
                  <a:gd name="T62" fmla="*/ 17 w 67"/>
                  <a:gd name="T63" fmla="*/ 89 h 106"/>
                  <a:gd name="T64" fmla="*/ 14 w 67"/>
                  <a:gd name="T65" fmla="*/ 92 h 106"/>
                  <a:gd name="T66" fmla="*/ 42 w 67"/>
                  <a:gd name="T67" fmla="*/ 92 h 106"/>
                  <a:gd name="T68" fmla="*/ 49 w 67"/>
                  <a:gd name="T69" fmla="*/ 92 h 106"/>
                  <a:gd name="T70" fmla="*/ 53 w 67"/>
                  <a:gd name="T71" fmla="*/ 92 h 106"/>
                  <a:gd name="T72" fmla="*/ 56 w 67"/>
                  <a:gd name="T73" fmla="*/ 92 h 106"/>
                  <a:gd name="T74" fmla="*/ 60 w 67"/>
                  <a:gd name="T75" fmla="*/ 92 h 106"/>
                  <a:gd name="T76" fmla="*/ 60 w 67"/>
                  <a:gd name="T77" fmla="*/ 89 h 106"/>
                  <a:gd name="T78" fmla="*/ 63 w 67"/>
                  <a:gd name="T79" fmla="*/ 85 h 106"/>
                  <a:gd name="T80" fmla="*/ 67 w 67"/>
                  <a:gd name="T81" fmla="*/ 85 h 1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7"/>
                  <a:gd name="T124" fmla="*/ 0 h 106"/>
                  <a:gd name="T125" fmla="*/ 67 w 67"/>
                  <a:gd name="T126" fmla="*/ 106 h 1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7" h="106">
                    <a:moveTo>
                      <a:pt x="67" y="85"/>
                    </a:moveTo>
                    <a:lnTo>
                      <a:pt x="60" y="106"/>
                    </a:lnTo>
                    <a:lnTo>
                      <a:pt x="0" y="106"/>
                    </a:lnTo>
                    <a:lnTo>
                      <a:pt x="0" y="103"/>
                    </a:lnTo>
                    <a:lnTo>
                      <a:pt x="14" y="89"/>
                    </a:lnTo>
                    <a:lnTo>
                      <a:pt x="28" y="74"/>
                    </a:lnTo>
                    <a:lnTo>
                      <a:pt x="35" y="64"/>
                    </a:lnTo>
                    <a:lnTo>
                      <a:pt x="46" y="46"/>
                    </a:lnTo>
                    <a:lnTo>
                      <a:pt x="46" y="35"/>
                    </a:lnTo>
                    <a:lnTo>
                      <a:pt x="46" y="25"/>
                    </a:lnTo>
                    <a:lnTo>
                      <a:pt x="42" y="18"/>
                    </a:lnTo>
                    <a:lnTo>
                      <a:pt x="35" y="14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14" y="14"/>
                    </a:lnTo>
                    <a:lnTo>
                      <a:pt x="7" y="21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3" y="18"/>
                    </a:lnTo>
                    <a:lnTo>
                      <a:pt x="10" y="7"/>
                    </a:lnTo>
                    <a:lnTo>
                      <a:pt x="21" y="4"/>
                    </a:lnTo>
                    <a:lnTo>
                      <a:pt x="31" y="0"/>
                    </a:lnTo>
                    <a:lnTo>
                      <a:pt x="42" y="4"/>
                    </a:lnTo>
                    <a:lnTo>
                      <a:pt x="53" y="7"/>
                    </a:lnTo>
                    <a:lnTo>
                      <a:pt x="56" y="18"/>
                    </a:lnTo>
                    <a:lnTo>
                      <a:pt x="60" y="28"/>
                    </a:lnTo>
                    <a:lnTo>
                      <a:pt x="60" y="35"/>
                    </a:lnTo>
                    <a:lnTo>
                      <a:pt x="56" y="43"/>
                    </a:lnTo>
                    <a:lnTo>
                      <a:pt x="49" y="57"/>
                    </a:lnTo>
                    <a:lnTo>
                      <a:pt x="39" y="67"/>
                    </a:lnTo>
                    <a:lnTo>
                      <a:pt x="28" y="81"/>
                    </a:lnTo>
                    <a:lnTo>
                      <a:pt x="17" y="89"/>
                    </a:lnTo>
                    <a:lnTo>
                      <a:pt x="14" y="92"/>
                    </a:lnTo>
                    <a:lnTo>
                      <a:pt x="42" y="92"/>
                    </a:lnTo>
                    <a:lnTo>
                      <a:pt x="49" y="92"/>
                    </a:lnTo>
                    <a:lnTo>
                      <a:pt x="53" y="92"/>
                    </a:lnTo>
                    <a:lnTo>
                      <a:pt x="56" y="92"/>
                    </a:lnTo>
                    <a:lnTo>
                      <a:pt x="60" y="92"/>
                    </a:lnTo>
                    <a:lnTo>
                      <a:pt x="60" y="89"/>
                    </a:lnTo>
                    <a:lnTo>
                      <a:pt x="63" y="85"/>
                    </a:lnTo>
                    <a:lnTo>
                      <a:pt x="67" y="8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699" name="Rectangle 300"/>
              <p:cNvSpPr>
                <a:spLocks noChangeArrowheads="1"/>
              </p:cNvSpPr>
              <p:nvPr/>
            </p:nvSpPr>
            <p:spPr bwMode="auto">
              <a:xfrm>
                <a:off x="3247" y="1785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0" name="Freeform 301"/>
              <p:cNvSpPr>
                <a:spLocks/>
              </p:cNvSpPr>
              <p:nvPr/>
            </p:nvSpPr>
            <p:spPr bwMode="auto">
              <a:xfrm>
                <a:off x="3502" y="1817"/>
                <a:ext cx="60" cy="106"/>
              </a:xfrm>
              <a:custGeom>
                <a:avLst/>
                <a:gdLst>
                  <a:gd name="T0" fmla="*/ 7 w 60"/>
                  <a:gd name="T1" fmla="*/ 11 h 106"/>
                  <a:gd name="T2" fmla="*/ 21 w 60"/>
                  <a:gd name="T3" fmla="*/ 0 h 106"/>
                  <a:gd name="T4" fmla="*/ 42 w 60"/>
                  <a:gd name="T5" fmla="*/ 4 h 106"/>
                  <a:gd name="T6" fmla="*/ 53 w 60"/>
                  <a:gd name="T7" fmla="*/ 14 h 106"/>
                  <a:gd name="T8" fmla="*/ 53 w 60"/>
                  <a:gd name="T9" fmla="*/ 28 h 106"/>
                  <a:gd name="T10" fmla="*/ 39 w 60"/>
                  <a:gd name="T11" fmla="*/ 43 h 106"/>
                  <a:gd name="T12" fmla="*/ 53 w 60"/>
                  <a:gd name="T13" fmla="*/ 53 h 106"/>
                  <a:gd name="T14" fmla="*/ 60 w 60"/>
                  <a:gd name="T15" fmla="*/ 71 h 106"/>
                  <a:gd name="T16" fmla="*/ 49 w 60"/>
                  <a:gd name="T17" fmla="*/ 96 h 106"/>
                  <a:gd name="T18" fmla="*/ 32 w 60"/>
                  <a:gd name="T19" fmla="*/ 106 h 106"/>
                  <a:gd name="T20" fmla="*/ 10 w 60"/>
                  <a:gd name="T21" fmla="*/ 106 h 106"/>
                  <a:gd name="T22" fmla="*/ 3 w 60"/>
                  <a:gd name="T23" fmla="*/ 103 h 106"/>
                  <a:gd name="T24" fmla="*/ 0 w 60"/>
                  <a:gd name="T25" fmla="*/ 96 h 106"/>
                  <a:gd name="T26" fmla="*/ 3 w 60"/>
                  <a:gd name="T27" fmla="*/ 96 h 106"/>
                  <a:gd name="T28" fmla="*/ 7 w 60"/>
                  <a:gd name="T29" fmla="*/ 92 h 106"/>
                  <a:gd name="T30" fmla="*/ 14 w 60"/>
                  <a:gd name="T31" fmla="*/ 96 h 106"/>
                  <a:gd name="T32" fmla="*/ 21 w 60"/>
                  <a:gd name="T33" fmla="*/ 99 h 106"/>
                  <a:gd name="T34" fmla="*/ 24 w 60"/>
                  <a:gd name="T35" fmla="*/ 99 h 106"/>
                  <a:gd name="T36" fmla="*/ 35 w 60"/>
                  <a:gd name="T37" fmla="*/ 99 h 106"/>
                  <a:gd name="T38" fmla="*/ 46 w 60"/>
                  <a:gd name="T39" fmla="*/ 89 h 106"/>
                  <a:gd name="T40" fmla="*/ 46 w 60"/>
                  <a:gd name="T41" fmla="*/ 74 h 106"/>
                  <a:gd name="T42" fmla="*/ 42 w 60"/>
                  <a:gd name="T43" fmla="*/ 64 h 106"/>
                  <a:gd name="T44" fmla="*/ 35 w 60"/>
                  <a:gd name="T45" fmla="*/ 57 h 106"/>
                  <a:gd name="T46" fmla="*/ 24 w 60"/>
                  <a:gd name="T47" fmla="*/ 53 h 106"/>
                  <a:gd name="T48" fmla="*/ 17 w 60"/>
                  <a:gd name="T49" fmla="*/ 53 h 106"/>
                  <a:gd name="T50" fmla="*/ 24 w 60"/>
                  <a:gd name="T51" fmla="*/ 50 h 106"/>
                  <a:gd name="T52" fmla="*/ 35 w 60"/>
                  <a:gd name="T53" fmla="*/ 43 h 106"/>
                  <a:gd name="T54" fmla="*/ 42 w 60"/>
                  <a:gd name="T55" fmla="*/ 32 h 106"/>
                  <a:gd name="T56" fmla="*/ 42 w 60"/>
                  <a:gd name="T57" fmla="*/ 21 h 106"/>
                  <a:gd name="T58" fmla="*/ 32 w 60"/>
                  <a:gd name="T59" fmla="*/ 11 h 106"/>
                  <a:gd name="T60" fmla="*/ 17 w 60"/>
                  <a:gd name="T61" fmla="*/ 11 h 106"/>
                  <a:gd name="T62" fmla="*/ 3 w 60"/>
                  <a:gd name="T63" fmla="*/ 21 h 10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0"/>
                  <a:gd name="T97" fmla="*/ 0 h 106"/>
                  <a:gd name="T98" fmla="*/ 60 w 60"/>
                  <a:gd name="T99" fmla="*/ 106 h 10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0" h="106">
                    <a:moveTo>
                      <a:pt x="3" y="21"/>
                    </a:moveTo>
                    <a:lnTo>
                      <a:pt x="7" y="11"/>
                    </a:lnTo>
                    <a:lnTo>
                      <a:pt x="14" y="7"/>
                    </a:lnTo>
                    <a:lnTo>
                      <a:pt x="21" y="0"/>
                    </a:lnTo>
                    <a:lnTo>
                      <a:pt x="32" y="0"/>
                    </a:lnTo>
                    <a:lnTo>
                      <a:pt x="42" y="4"/>
                    </a:lnTo>
                    <a:lnTo>
                      <a:pt x="49" y="7"/>
                    </a:lnTo>
                    <a:lnTo>
                      <a:pt x="53" y="14"/>
                    </a:lnTo>
                    <a:lnTo>
                      <a:pt x="53" y="21"/>
                    </a:lnTo>
                    <a:lnTo>
                      <a:pt x="53" y="28"/>
                    </a:lnTo>
                    <a:lnTo>
                      <a:pt x="46" y="35"/>
                    </a:lnTo>
                    <a:lnTo>
                      <a:pt x="39" y="43"/>
                    </a:lnTo>
                    <a:lnTo>
                      <a:pt x="49" y="50"/>
                    </a:lnTo>
                    <a:lnTo>
                      <a:pt x="53" y="53"/>
                    </a:lnTo>
                    <a:lnTo>
                      <a:pt x="56" y="64"/>
                    </a:lnTo>
                    <a:lnTo>
                      <a:pt x="60" y="71"/>
                    </a:lnTo>
                    <a:lnTo>
                      <a:pt x="56" y="81"/>
                    </a:lnTo>
                    <a:lnTo>
                      <a:pt x="49" y="96"/>
                    </a:lnTo>
                    <a:lnTo>
                      <a:pt x="42" y="99"/>
                    </a:lnTo>
                    <a:lnTo>
                      <a:pt x="32" y="106"/>
                    </a:lnTo>
                    <a:lnTo>
                      <a:pt x="17" y="106"/>
                    </a:lnTo>
                    <a:lnTo>
                      <a:pt x="10" y="106"/>
                    </a:lnTo>
                    <a:lnTo>
                      <a:pt x="3" y="103"/>
                    </a:lnTo>
                    <a:lnTo>
                      <a:pt x="0" y="99"/>
                    </a:lnTo>
                    <a:lnTo>
                      <a:pt x="0" y="96"/>
                    </a:lnTo>
                    <a:lnTo>
                      <a:pt x="3" y="96"/>
                    </a:lnTo>
                    <a:lnTo>
                      <a:pt x="7" y="92"/>
                    </a:lnTo>
                    <a:lnTo>
                      <a:pt x="10" y="96"/>
                    </a:lnTo>
                    <a:lnTo>
                      <a:pt x="14" y="96"/>
                    </a:lnTo>
                    <a:lnTo>
                      <a:pt x="17" y="96"/>
                    </a:lnTo>
                    <a:lnTo>
                      <a:pt x="21" y="99"/>
                    </a:lnTo>
                    <a:lnTo>
                      <a:pt x="24" y="99"/>
                    </a:lnTo>
                    <a:lnTo>
                      <a:pt x="28" y="99"/>
                    </a:lnTo>
                    <a:lnTo>
                      <a:pt x="35" y="99"/>
                    </a:lnTo>
                    <a:lnTo>
                      <a:pt x="42" y="96"/>
                    </a:lnTo>
                    <a:lnTo>
                      <a:pt x="46" y="89"/>
                    </a:lnTo>
                    <a:lnTo>
                      <a:pt x="46" y="81"/>
                    </a:lnTo>
                    <a:lnTo>
                      <a:pt x="46" y="74"/>
                    </a:lnTo>
                    <a:lnTo>
                      <a:pt x="46" y="67"/>
                    </a:lnTo>
                    <a:lnTo>
                      <a:pt x="42" y="64"/>
                    </a:lnTo>
                    <a:lnTo>
                      <a:pt x="42" y="60"/>
                    </a:lnTo>
                    <a:lnTo>
                      <a:pt x="35" y="57"/>
                    </a:lnTo>
                    <a:lnTo>
                      <a:pt x="32" y="57"/>
                    </a:lnTo>
                    <a:lnTo>
                      <a:pt x="24" y="53"/>
                    </a:lnTo>
                    <a:lnTo>
                      <a:pt x="21" y="53"/>
                    </a:lnTo>
                    <a:lnTo>
                      <a:pt x="17" y="53"/>
                    </a:lnTo>
                    <a:lnTo>
                      <a:pt x="24" y="50"/>
                    </a:lnTo>
                    <a:lnTo>
                      <a:pt x="32" y="46"/>
                    </a:lnTo>
                    <a:lnTo>
                      <a:pt x="35" y="43"/>
                    </a:lnTo>
                    <a:lnTo>
                      <a:pt x="39" y="39"/>
                    </a:lnTo>
                    <a:lnTo>
                      <a:pt x="42" y="32"/>
                    </a:lnTo>
                    <a:lnTo>
                      <a:pt x="42" y="28"/>
                    </a:lnTo>
                    <a:lnTo>
                      <a:pt x="42" y="21"/>
                    </a:lnTo>
                    <a:lnTo>
                      <a:pt x="39" y="14"/>
                    </a:lnTo>
                    <a:lnTo>
                      <a:pt x="32" y="11"/>
                    </a:lnTo>
                    <a:lnTo>
                      <a:pt x="24" y="11"/>
                    </a:lnTo>
                    <a:lnTo>
                      <a:pt x="17" y="11"/>
                    </a:lnTo>
                    <a:lnTo>
                      <a:pt x="10" y="14"/>
                    </a:lnTo>
                    <a:lnTo>
                      <a:pt x="3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01" name="Rectangle 302"/>
              <p:cNvSpPr>
                <a:spLocks noChangeArrowheads="1"/>
              </p:cNvSpPr>
              <p:nvPr/>
            </p:nvSpPr>
            <p:spPr bwMode="auto">
              <a:xfrm>
                <a:off x="4025" y="1785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2" name="Freeform 303"/>
              <p:cNvSpPr>
                <a:spLocks noEditPoints="1"/>
              </p:cNvSpPr>
              <p:nvPr/>
            </p:nvSpPr>
            <p:spPr bwMode="auto">
              <a:xfrm>
                <a:off x="4279" y="1817"/>
                <a:ext cx="71" cy="106"/>
              </a:xfrm>
              <a:custGeom>
                <a:avLst/>
                <a:gdLst>
                  <a:gd name="T0" fmla="*/ 71 w 71"/>
                  <a:gd name="T1" fmla="*/ 67 h 106"/>
                  <a:gd name="T2" fmla="*/ 71 w 71"/>
                  <a:gd name="T3" fmla="*/ 78 h 106"/>
                  <a:gd name="T4" fmla="*/ 53 w 71"/>
                  <a:gd name="T5" fmla="*/ 78 h 106"/>
                  <a:gd name="T6" fmla="*/ 53 w 71"/>
                  <a:gd name="T7" fmla="*/ 106 h 106"/>
                  <a:gd name="T8" fmla="*/ 43 w 71"/>
                  <a:gd name="T9" fmla="*/ 106 h 106"/>
                  <a:gd name="T10" fmla="*/ 43 w 71"/>
                  <a:gd name="T11" fmla="*/ 78 h 106"/>
                  <a:gd name="T12" fmla="*/ 0 w 71"/>
                  <a:gd name="T13" fmla="*/ 78 h 106"/>
                  <a:gd name="T14" fmla="*/ 0 w 71"/>
                  <a:gd name="T15" fmla="*/ 67 h 106"/>
                  <a:gd name="T16" fmla="*/ 46 w 71"/>
                  <a:gd name="T17" fmla="*/ 0 h 106"/>
                  <a:gd name="T18" fmla="*/ 53 w 71"/>
                  <a:gd name="T19" fmla="*/ 0 h 106"/>
                  <a:gd name="T20" fmla="*/ 53 w 71"/>
                  <a:gd name="T21" fmla="*/ 67 h 106"/>
                  <a:gd name="T22" fmla="*/ 71 w 71"/>
                  <a:gd name="T23" fmla="*/ 67 h 106"/>
                  <a:gd name="T24" fmla="*/ 43 w 71"/>
                  <a:gd name="T25" fmla="*/ 67 h 106"/>
                  <a:gd name="T26" fmla="*/ 43 w 71"/>
                  <a:gd name="T27" fmla="*/ 14 h 106"/>
                  <a:gd name="T28" fmla="*/ 8 w 71"/>
                  <a:gd name="T29" fmla="*/ 67 h 106"/>
                  <a:gd name="T30" fmla="*/ 43 w 71"/>
                  <a:gd name="T31" fmla="*/ 67 h 10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1"/>
                  <a:gd name="T49" fmla="*/ 0 h 106"/>
                  <a:gd name="T50" fmla="*/ 71 w 71"/>
                  <a:gd name="T51" fmla="*/ 106 h 10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1" h="106">
                    <a:moveTo>
                      <a:pt x="71" y="67"/>
                    </a:moveTo>
                    <a:lnTo>
                      <a:pt x="71" y="78"/>
                    </a:lnTo>
                    <a:lnTo>
                      <a:pt x="53" y="78"/>
                    </a:lnTo>
                    <a:lnTo>
                      <a:pt x="53" y="106"/>
                    </a:lnTo>
                    <a:lnTo>
                      <a:pt x="43" y="106"/>
                    </a:lnTo>
                    <a:lnTo>
                      <a:pt x="43" y="78"/>
                    </a:lnTo>
                    <a:lnTo>
                      <a:pt x="0" y="78"/>
                    </a:lnTo>
                    <a:lnTo>
                      <a:pt x="0" y="67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53" y="67"/>
                    </a:lnTo>
                    <a:lnTo>
                      <a:pt x="71" y="67"/>
                    </a:lnTo>
                    <a:close/>
                    <a:moveTo>
                      <a:pt x="43" y="67"/>
                    </a:moveTo>
                    <a:lnTo>
                      <a:pt x="43" y="14"/>
                    </a:lnTo>
                    <a:lnTo>
                      <a:pt x="8" y="67"/>
                    </a:lnTo>
                    <a:lnTo>
                      <a:pt x="43" y="6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03" name="Rectangle 304"/>
              <p:cNvSpPr>
                <a:spLocks noChangeArrowheads="1"/>
              </p:cNvSpPr>
              <p:nvPr/>
            </p:nvSpPr>
            <p:spPr bwMode="auto">
              <a:xfrm>
                <a:off x="4591" y="1785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4" name="Freeform 305"/>
              <p:cNvSpPr>
                <a:spLocks/>
              </p:cNvSpPr>
              <p:nvPr/>
            </p:nvSpPr>
            <p:spPr bwMode="auto">
              <a:xfrm>
                <a:off x="4849" y="1817"/>
                <a:ext cx="60" cy="106"/>
              </a:xfrm>
              <a:custGeom>
                <a:avLst/>
                <a:gdLst>
                  <a:gd name="T0" fmla="*/ 7 w 60"/>
                  <a:gd name="T1" fmla="*/ 11 h 106"/>
                  <a:gd name="T2" fmla="*/ 21 w 60"/>
                  <a:gd name="T3" fmla="*/ 0 h 106"/>
                  <a:gd name="T4" fmla="*/ 42 w 60"/>
                  <a:gd name="T5" fmla="*/ 4 h 106"/>
                  <a:gd name="T6" fmla="*/ 53 w 60"/>
                  <a:gd name="T7" fmla="*/ 14 h 106"/>
                  <a:gd name="T8" fmla="*/ 53 w 60"/>
                  <a:gd name="T9" fmla="*/ 28 h 106"/>
                  <a:gd name="T10" fmla="*/ 38 w 60"/>
                  <a:gd name="T11" fmla="*/ 43 h 106"/>
                  <a:gd name="T12" fmla="*/ 56 w 60"/>
                  <a:gd name="T13" fmla="*/ 53 h 106"/>
                  <a:gd name="T14" fmla="*/ 60 w 60"/>
                  <a:gd name="T15" fmla="*/ 71 h 106"/>
                  <a:gd name="T16" fmla="*/ 53 w 60"/>
                  <a:gd name="T17" fmla="*/ 96 h 106"/>
                  <a:gd name="T18" fmla="*/ 31 w 60"/>
                  <a:gd name="T19" fmla="*/ 106 h 106"/>
                  <a:gd name="T20" fmla="*/ 10 w 60"/>
                  <a:gd name="T21" fmla="*/ 106 h 106"/>
                  <a:gd name="T22" fmla="*/ 3 w 60"/>
                  <a:gd name="T23" fmla="*/ 103 h 106"/>
                  <a:gd name="T24" fmla="*/ 3 w 60"/>
                  <a:gd name="T25" fmla="*/ 96 h 106"/>
                  <a:gd name="T26" fmla="*/ 7 w 60"/>
                  <a:gd name="T27" fmla="*/ 96 h 106"/>
                  <a:gd name="T28" fmla="*/ 10 w 60"/>
                  <a:gd name="T29" fmla="*/ 92 h 106"/>
                  <a:gd name="T30" fmla="*/ 14 w 60"/>
                  <a:gd name="T31" fmla="*/ 96 h 106"/>
                  <a:gd name="T32" fmla="*/ 21 w 60"/>
                  <a:gd name="T33" fmla="*/ 99 h 106"/>
                  <a:gd name="T34" fmla="*/ 24 w 60"/>
                  <a:gd name="T35" fmla="*/ 99 h 106"/>
                  <a:gd name="T36" fmla="*/ 35 w 60"/>
                  <a:gd name="T37" fmla="*/ 99 h 106"/>
                  <a:gd name="T38" fmla="*/ 46 w 60"/>
                  <a:gd name="T39" fmla="*/ 89 h 106"/>
                  <a:gd name="T40" fmla="*/ 49 w 60"/>
                  <a:gd name="T41" fmla="*/ 74 h 106"/>
                  <a:gd name="T42" fmla="*/ 42 w 60"/>
                  <a:gd name="T43" fmla="*/ 64 h 106"/>
                  <a:gd name="T44" fmla="*/ 38 w 60"/>
                  <a:gd name="T45" fmla="*/ 57 h 106"/>
                  <a:gd name="T46" fmla="*/ 28 w 60"/>
                  <a:gd name="T47" fmla="*/ 53 h 106"/>
                  <a:gd name="T48" fmla="*/ 17 w 60"/>
                  <a:gd name="T49" fmla="*/ 53 h 106"/>
                  <a:gd name="T50" fmla="*/ 24 w 60"/>
                  <a:gd name="T51" fmla="*/ 50 h 106"/>
                  <a:gd name="T52" fmla="*/ 38 w 60"/>
                  <a:gd name="T53" fmla="*/ 43 h 106"/>
                  <a:gd name="T54" fmla="*/ 42 w 60"/>
                  <a:gd name="T55" fmla="*/ 32 h 106"/>
                  <a:gd name="T56" fmla="*/ 42 w 60"/>
                  <a:gd name="T57" fmla="*/ 21 h 106"/>
                  <a:gd name="T58" fmla="*/ 31 w 60"/>
                  <a:gd name="T59" fmla="*/ 11 h 106"/>
                  <a:gd name="T60" fmla="*/ 17 w 60"/>
                  <a:gd name="T61" fmla="*/ 11 h 106"/>
                  <a:gd name="T62" fmla="*/ 7 w 60"/>
                  <a:gd name="T63" fmla="*/ 21 h 10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0"/>
                  <a:gd name="T97" fmla="*/ 0 h 106"/>
                  <a:gd name="T98" fmla="*/ 60 w 60"/>
                  <a:gd name="T99" fmla="*/ 106 h 10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0" h="106">
                    <a:moveTo>
                      <a:pt x="3" y="21"/>
                    </a:moveTo>
                    <a:lnTo>
                      <a:pt x="7" y="11"/>
                    </a:lnTo>
                    <a:lnTo>
                      <a:pt x="14" y="7"/>
                    </a:lnTo>
                    <a:lnTo>
                      <a:pt x="21" y="0"/>
                    </a:lnTo>
                    <a:lnTo>
                      <a:pt x="31" y="0"/>
                    </a:lnTo>
                    <a:lnTo>
                      <a:pt x="42" y="4"/>
                    </a:lnTo>
                    <a:lnTo>
                      <a:pt x="49" y="7"/>
                    </a:lnTo>
                    <a:lnTo>
                      <a:pt x="53" y="14"/>
                    </a:lnTo>
                    <a:lnTo>
                      <a:pt x="56" y="21"/>
                    </a:lnTo>
                    <a:lnTo>
                      <a:pt x="53" y="28"/>
                    </a:lnTo>
                    <a:lnTo>
                      <a:pt x="49" y="35"/>
                    </a:lnTo>
                    <a:lnTo>
                      <a:pt x="38" y="43"/>
                    </a:lnTo>
                    <a:lnTo>
                      <a:pt x="49" y="50"/>
                    </a:lnTo>
                    <a:lnTo>
                      <a:pt x="56" y="53"/>
                    </a:lnTo>
                    <a:lnTo>
                      <a:pt x="60" y="64"/>
                    </a:lnTo>
                    <a:lnTo>
                      <a:pt x="60" y="71"/>
                    </a:lnTo>
                    <a:lnTo>
                      <a:pt x="56" y="81"/>
                    </a:lnTo>
                    <a:lnTo>
                      <a:pt x="53" y="96"/>
                    </a:lnTo>
                    <a:lnTo>
                      <a:pt x="42" y="99"/>
                    </a:lnTo>
                    <a:lnTo>
                      <a:pt x="31" y="106"/>
                    </a:lnTo>
                    <a:lnTo>
                      <a:pt x="21" y="106"/>
                    </a:lnTo>
                    <a:lnTo>
                      <a:pt x="10" y="106"/>
                    </a:lnTo>
                    <a:lnTo>
                      <a:pt x="7" y="103"/>
                    </a:lnTo>
                    <a:lnTo>
                      <a:pt x="3" y="103"/>
                    </a:lnTo>
                    <a:lnTo>
                      <a:pt x="0" y="99"/>
                    </a:lnTo>
                    <a:lnTo>
                      <a:pt x="3" y="96"/>
                    </a:lnTo>
                    <a:lnTo>
                      <a:pt x="7" y="96"/>
                    </a:lnTo>
                    <a:lnTo>
                      <a:pt x="7" y="92"/>
                    </a:lnTo>
                    <a:lnTo>
                      <a:pt x="10" y="92"/>
                    </a:lnTo>
                    <a:lnTo>
                      <a:pt x="10" y="96"/>
                    </a:lnTo>
                    <a:lnTo>
                      <a:pt x="14" y="96"/>
                    </a:lnTo>
                    <a:lnTo>
                      <a:pt x="17" y="96"/>
                    </a:lnTo>
                    <a:lnTo>
                      <a:pt x="21" y="99"/>
                    </a:lnTo>
                    <a:lnTo>
                      <a:pt x="24" y="99"/>
                    </a:lnTo>
                    <a:lnTo>
                      <a:pt x="28" y="99"/>
                    </a:lnTo>
                    <a:lnTo>
                      <a:pt x="35" y="99"/>
                    </a:lnTo>
                    <a:lnTo>
                      <a:pt x="42" y="96"/>
                    </a:lnTo>
                    <a:lnTo>
                      <a:pt x="46" y="89"/>
                    </a:lnTo>
                    <a:lnTo>
                      <a:pt x="49" y="81"/>
                    </a:lnTo>
                    <a:lnTo>
                      <a:pt x="49" y="74"/>
                    </a:lnTo>
                    <a:lnTo>
                      <a:pt x="46" y="67"/>
                    </a:lnTo>
                    <a:lnTo>
                      <a:pt x="42" y="64"/>
                    </a:lnTo>
                    <a:lnTo>
                      <a:pt x="42" y="60"/>
                    </a:lnTo>
                    <a:lnTo>
                      <a:pt x="38" y="57"/>
                    </a:lnTo>
                    <a:lnTo>
                      <a:pt x="31" y="57"/>
                    </a:lnTo>
                    <a:lnTo>
                      <a:pt x="28" y="53"/>
                    </a:lnTo>
                    <a:lnTo>
                      <a:pt x="21" y="53"/>
                    </a:lnTo>
                    <a:lnTo>
                      <a:pt x="17" y="53"/>
                    </a:lnTo>
                    <a:lnTo>
                      <a:pt x="24" y="50"/>
                    </a:lnTo>
                    <a:lnTo>
                      <a:pt x="31" y="46"/>
                    </a:lnTo>
                    <a:lnTo>
                      <a:pt x="38" y="43"/>
                    </a:lnTo>
                    <a:lnTo>
                      <a:pt x="42" y="39"/>
                    </a:lnTo>
                    <a:lnTo>
                      <a:pt x="42" y="32"/>
                    </a:lnTo>
                    <a:lnTo>
                      <a:pt x="42" y="28"/>
                    </a:lnTo>
                    <a:lnTo>
                      <a:pt x="42" y="21"/>
                    </a:lnTo>
                    <a:lnTo>
                      <a:pt x="38" y="14"/>
                    </a:lnTo>
                    <a:lnTo>
                      <a:pt x="31" y="11"/>
                    </a:lnTo>
                    <a:lnTo>
                      <a:pt x="24" y="11"/>
                    </a:lnTo>
                    <a:lnTo>
                      <a:pt x="17" y="11"/>
                    </a:lnTo>
                    <a:lnTo>
                      <a:pt x="10" y="14"/>
                    </a:lnTo>
                    <a:lnTo>
                      <a:pt x="7" y="21"/>
                    </a:lnTo>
                    <a:lnTo>
                      <a:pt x="3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05" name="Rectangle 306"/>
              <p:cNvSpPr>
                <a:spLocks noChangeArrowheads="1"/>
              </p:cNvSpPr>
              <p:nvPr/>
            </p:nvSpPr>
            <p:spPr bwMode="auto">
              <a:xfrm>
                <a:off x="5213" y="1785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6" name="Rectangle 307"/>
              <p:cNvSpPr>
                <a:spLocks noChangeArrowheads="1"/>
              </p:cNvSpPr>
              <p:nvPr/>
            </p:nvSpPr>
            <p:spPr bwMode="auto">
              <a:xfrm>
                <a:off x="532" y="1983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7" name="Freeform 308"/>
              <p:cNvSpPr>
                <a:spLocks/>
              </p:cNvSpPr>
              <p:nvPr/>
            </p:nvSpPr>
            <p:spPr bwMode="auto">
              <a:xfrm>
                <a:off x="589" y="2022"/>
                <a:ext cx="42" cy="92"/>
              </a:xfrm>
              <a:custGeom>
                <a:avLst/>
                <a:gdLst>
                  <a:gd name="T0" fmla="*/ 21 w 42"/>
                  <a:gd name="T1" fmla="*/ 0 h 92"/>
                  <a:gd name="T2" fmla="*/ 21 w 42"/>
                  <a:gd name="T3" fmla="*/ 21 h 92"/>
                  <a:gd name="T4" fmla="*/ 39 w 42"/>
                  <a:gd name="T5" fmla="*/ 21 h 92"/>
                  <a:gd name="T6" fmla="*/ 39 w 42"/>
                  <a:gd name="T7" fmla="*/ 28 h 92"/>
                  <a:gd name="T8" fmla="*/ 21 w 42"/>
                  <a:gd name="T9" fmla="*/ 28 h 92"/>
                  <a:gd name="T10" fmla="*/ 21 w 42"/>
                  <a:gd name="T11" fmla="*/ 71 h 92"/>
                  <a:gd name="T12" fmla="*/ 24 w 42"/>
                  <a:gd name="T13" fmla="*/ 78 h 92"/>
                  <a:gd name="T14" fmla="*/ 24 w 42"/>
                  <a:gd name="T15" fmla="*/ 82 h 92"/>
                  <a:gd name="T16" fmla="*/ 28 w 42"/>
                  <a:gd name="T17" fmla="*/ 82 h 92"/>
                  <a:gd name="T18" fmla="*/ 28 w 42"/>
                  <a:gd name="T19" fmla="*/ 85 h 92"/>
                  <a:gd name="T20" fmla="*/ 32 w 42"/>
                  <a:gd name="T21" fmla="*/ 85 h 92"/>
                  <a:gd name="T22" fmla="*/ 35 w 42"/>
                  <a:gd name="T23" fmla="*/ 82 h 92"/>
                  <a:gd name="T24" fmla="*/ 35 w 42"/>
                  <a:gd name="T25" fmla="*/ 82 h 92"/>
                  <a:gd name="T26" fmla="*/ 39 w 42"/>
                  <a:gd name="T27" fmla="*/ 78 h 92"/>
                  <a:gd name="T28" fmla="*/ 42 w 42"/>
                  <a:gd name="T29" fmla="*/ 78 h 92"/>
                  <a:gd name="T30" fmla="*/ 39 w 42"/>
                  <a:gd name="T31" fmla="*/ 85 h 92"/>
                  <a:gd name="T32" fmla="*/ 35 w 42"/>
                  <a:gd name="T33" fmla="*/ 89 h 92"/>
                  <a:gd name="T34" fmla="*/ 28 w 42"/>
                  <a:gd name="T35" fmla="*/ 92 h 92"/>
                  <a:gd name="T36" fmla="*/ 24 w 42"/>
                  <a:gd name="T37" fmla="*/ 92 h 92"/>
                  <a:gd name="T38" fmla="*/ 21 w 42"/>
                  <a:gd name="T39" fmla="*/ 92 h 92"/>
                  <a:gd name="T40" fmla="*/ 17 w 42"/>
                  <a:gd name="T41" fmla="*/ 92 h 92"/>
                  <a:gd name="T42" fmla="*/ 14 w 42"/>
                  <a:gd name="T43" fmla="*/ 89 h 92"/>
                  <a:gd name="T44" fmla="*/ 10 w 42"/>
                  <a:gd name="T45" fmla="*/ 85 h 92"/>
                  <a:gd name="T46" fmla="*/ 10 w 42"/>
                  <a:gd name="T47" fmla="*/ 82 h 92"/>
                  <a:gd name="T48" fmla="*/ 10 w 42"/>
                  <a:gd name="T49" fmla="*/ 74 h 92"/>
                  <a:gd name="T50" fmla="*/ 10 w 42"/>
                  <a:gd name="T51" fmla="*/ 28 h 92"/>
                  <a:gd name="T52" fmla="*/ 0 w 42"/>
                  <a:gd name="T53" fmla="*/ 28 h 92"/>
                  <a:gd name="T54" fmla="*/ 0 w 42"/>
                  <a:gd name="T55" fmla="*/ 25 h 92"/>
                  <a:gd name="T56" fmla="*/ 3 w 42"/>
                  <a:gd name="T57" fmla="*/ 21 h 92"/>
                  <a:gd name="T58" fmla="*/ 7 w 42"/>
                  <a:gd name="T59" fmla="*/ 18 h 92"/>
                  <a:gd name="T60" fmla="*/ 10 w 42"/>
                  <a:gd name="T61" fmla="*/ 14 h 92"/>
                  <a:gd name="T62" fmla="*/ 14 w 42"/>
                  <a:gd name="T63" fmla="*/ 11 h 92"/>
                  <a:gd name="T64" fmla="*/ 17 w 42"/>
                  <a:gd name="T65" fmla="*/ 7 h 92"/>
                  <a:gd name="T66" fmla="*/ 21 w 42"/>
                  <a:gd name="T67" fmla="*/ 0 h 92"/>
                  <a:gd name="T68" fmla="*/ 21 w 42"/>
                  <a:gd name="T69" fmla="*/ 0 h 9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2"/>
                  <a:gd name="T106" fmla="*/ 0 h 92"/>
                  <a:gd name="T107" fmla="*/ 42 w 42"/>
                  <a:gd name="T108" fmla="*/ 92 h 9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2" h="92">
                    <a:moveTo>
                      <a:pt x="21" y="0"/>
                    </a:moveTo>
                    <a:lnTo>
                      <a:pt x="21" y="21"/>
                    </a:lnTo>
                    <a:lnTo>
                      <a:pt x="39" y="21"/>
                    </a:lnTo>
                    <a:lnTo>
                      <a:pt x="39" y="28"/>
                    </a:lnTo>
                    <a:lnTo>
                      <a:pt x="21" y="28"/>
                    </a:lnTo>
                    <a:lnTo>
                      <a:pt x="21" y="71"/>
                    </a:lnTo>
                    <a:lnTo>
                      <a:pt x="24" y="78"/>
                    </a:lnTo>
                    <a:lnTo>
                      <a:pt x="24" y="82"/>
                    </a:lnTo>
                    <a:lnTo>
                      <a:pt x="28" y="82"/>
                    </a:lnTo>
                    <a:lnTo>
                      <a:pt x="28" y="85"/>
                    </a:lnTo>
                    <a:lnTo>
                      <a:pt x="32" y="85"/>
                    </a:lnTo>
                    <a:lnTo>
                      <a:pt x="35" y="82"/>
                    </a:lnTo>
                    <a:lnTo>
                      <a:pt x="39" y="78"/>
                    </a:lnTo>
                    <a:lnTo>
                      <a:pt x="42" y="78"/>
                    </a:lnTo>
                    <a:lnTo>
                      <a:pt x="39" y="85"/>
                    </a:lnTo>
                    <a:lnTo>
                      <a:pt x="35" y="89"/>
                    </a:lnTo>
                    <a:lnTo>
                      <a:pt x="28" y="92"/>
                    </a:lnTo>
                    <a:lnTo>
                      <a:pt x="24" y="92"/>
                    </a:lnTo>
                    <a:lnTo>
                      <a:pt x="21" y="92"/>
                    </a:lnTo>
                    <a:lnTo>
                      <a:pt x="17" y="92"/>
                    </a:lnTo>
                    <a:lnTo>
                      <a:pt x="14" y="89"/>
                    </a:lnTo>
                    <a:lnTo>
                      <a:pt x="10" y="85"/>
                    </a:lnTo>
                    <a:lnTo>
                      <a:pt x="10" y="82"/>
                    </a:lnTo>
                    <a:lnTo>
                      <a:pt x="10" y="74"/>
                    </a:lnTo>
                    <a:lnTo>
                      <a:pt x="10" y="28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3" y="21"/>
                    </a:lnTo>
                    <a:lnTo>
                      <a:pt x="7" y="18"/>
                    </a:lnTo>
                    <a:lnTo>
                      <a:pt x="10" y="14"/>
                    </a:lnTo>
                    <a:lnTo>
                      <a:pt x="14" y="11"/>
                    </a:lnTo>
                    <a:lnTo>
                      <a:pt x="17" y="7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08" name="Freeform 309"/>
              <p:cNvSpPr>
                <a:spLocks noEditPoints="1"/>
              </p:cNvSpPr>
              <p:nvPr/>
            </p:nvSpPr>
            <p:spPr bwMode="auto">
              <a:xfrm>
                <a:off x="635" y="2043"/>
                <a:ext cx="67" cy="71"/>
              </a:xfrm>
              <a:custGeom>
                <a:avLst/>
                <a:gdLst>
                  <a:gd name="T0" fmla="*/ 35 w 67"/>
                  <a:gd name="T1" fmla="*/ 0 h 71"/>
                  <a:gd name="T2" fmla="*/ 42 w 67"/>
                  <a:gd name="T3" fmla="*/ 0 h 71"/>
                  <a:gd name="T4" fmla="*/ 53 w 67"/>
                  <a:gd name="T5" fmla="*/ 4 h 71"/>
                  <a:gd name="T6" fmla="*/ 60 w 67"/>
                  <a:gd name="T7" fmla="*/ 11 h 71"/>
                  <a:gd name="T8" fmla="*/ 63 w 67"/>
                  <a:gd name="T9" fmla="*/ 22 h 71"/>
                  <a:gd name="T10" fmla="*/ 67 w 67"/>
                  <a:gd name="T11" fmla="*/ 36 h 71"/>
                  <a:gd name="T12" fmla="*/ 67 w 67"/>
                  <a:gd name="T13" fmla="*/ 43 h 71"/>
                  <a:gd name="T14" fmla="*/ 63 w 67"/>
                  <a:gd name="T15" fmla="*/ 53 h 71"/>
                  <a:gd name="T16" fmla="*/ 56 w 67"/>
                  <a:gd name="T17" fmla="*/ 61 h 71"/>
                  <a:gd name="T18" fmla="*/ 49 w 67"/>
                  <a:gd name="T19" fmla="*/ 68 h 71"/>
                  <a:gd name="T20" fmla="*/ 42 w 67"/>
                  <a:gd name="T21" fmla="*/ 71 h 71"/>
                  <a:gd name="T22" fmla="*/ 31 w 67"/>
                  <a:gd name="T23" fmla="*/ 71 h 71"/>
                  <a:gd name="T24" fmla="*/ 24 w 67"/>
                  <a:gd name="T25" fmla="*/ 71 h 71"/>
                  <a:gd name="T26" fmla="*/ 14 w 67"/>
                  <a:gd name="T27" fmla="*/ 68 h 71"/>
                  <a:gd name="T28" fmla="*/ 7 w 67"/>
                  <a:gd name="T29" fmla="*/ 61 h 71"/>
                  <a:gd name="T30" fmla="*/ 3 w 67"/>
                  <a:gd name="T31" fmla="*/ 50 h 71"/>
                  <a:gd name="T32" fmla="*/ 0 w 67"/>
                  <a:gd name="T33" fmla="*/ 36 h 71"/>
                  <a:gd name="T34" fmla="*/ 3 w 67"/>
                  <a:gd name="T35" fmla="*/ 29 h 71"/>
                  <a:gd name="T36" fmla="*/ 7 w 67"/>
                  <a:gd name="T37" fmla="*/ 18 h 71"/>
                  <a:gd name="T38" fmla="*/ 10 w 67"/>
                  <a:gd name="T39" fmla="*/ 11 h 71"/>
                  <a:gd name="T40" fmla="*/ 17 w 67"/>
                  <a:gd name="T41" fmla="*/ 4 h 71"/>
                  <a:gd name="T42" fmla="*/ 24 w 67"/>
                  <a:gd name="T43" fmla="*/ 0 h 71"/>
                  <a:gd name="T44" fmla="*/ 35 w 67"/>
                  <a:gd name="T45" fmla="*/ 0 h 71"/>
                  <a:gd name="T46" fmla="*/ 31 w 67"/>
                  <a:gd name="T47" fmla="*/ 4 h 71"/>
                  <a:gd name="T48" fmla="*/ 28 w 67"/>
                  <a:gd name="T49" fmla="*/ 4 h 71"/>
                  <a:gd name="T50" fmla="*/ 24 w 67"/>
                  <a:gd name="T51" fmla="*/ 7 h 71"/>
                  <a:gd name="T52" fmla="*/ 17 w 67"/>
                  <a:gd name="T53" fmla="*/ 11 h 71"/>
                  <a:gd name="T54" fmla="*/ 17 w 67"/>
                  <a:gd name="T55" fmla="*/ 15 h 71"/>
                  <a:gd name="T56" fmla="*/ 14 w 67"/>
                  <a:gd name="T57" fmla="*/ 22 h 71"/>
                  <a:gd name="T58" fmla="*/ 14 w 67"/>
                  <a:gd name="T59" fmla="*/ 32 h 71"/>
                  <a:gd name="T60" fmla="*/ 14 w 67"/>
                  <a:gd name="T61" fmla="*/ 43 h 71"/>
                  <a:gd name="T62" fmla="*/ 21 w 67"/>
                  <a:gd name="T63" fmla="*/ 57 h 71"/>
                  <a:gd name="T64" fmla="*/ 24 w 67"/>
                  <a:gd name="T65" fmla="*/ 64 h 71"/>
                  <a:gd name="T66" fmla="*/ 28 w 67"/>
                  <a:gd name="T67" fmla="*/ 68 h 71"/>
                  <a:gd name="T68" fmla="*/ 35 w 67"/>
                  <a:gd name="T69" fmla="*/ 68 h 71"/>
                  <a:gd name="T70" fmla="*/ 42 w 67"/>
                  <a:gd name="T71" fmla="*/ 68 h 71"/>
                  <a:gd name="T72" fmla="*/ 49 w 67"/>
                  <a:gd name="T73" fmla="*/ 61 h 71"/>
                  <a:gd name="T74" fmla="*/ 53 w 67"/>
                  <a:gd name="T75" fmla="*/ 53 h 71"/>
                  <a:gd name="T76" fmla="*/ 53 w 67"/>
                  <a:gd name="T77" fmla="*/ 39 h 71"/>
                  <a:gd name="T78" fmla="*/ 53 w 67"/>
                  <a:gd name="T79" fmla="*/ 29 h 71"/>
                  <a:gd name="T80" fmla="*/ 49 w 67"/>
                  <a:gd name="T81" fmla="*/ 18 h 71"/>
                  <a:gd name="T82" fmla="*/ 46 w 67"/>
                  <a:gd name="T83" fmla="*/ 11 h 71"/>
                  <a:gd name="T84" fmla="*/ 39 w 67"/>
                  <a:gd name="T85" fmla="*/ 7 h 71"/>
                  <a:gd name="T86" fmla="*/ 31 w 67"/>
                  <a:gd name="T87" fmla="*/ 4 h 7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7"/>
                  <a:gd name="T133" fmla="*/ 0 h 71"/>
                  <a:gd name="T134" fmla="*/ 67 w 67"/>
                  <a:gd name="T135" fmla="*/ 71 h 7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7" h="71">
                    <a:moveTo>
                      <a:pt x="35" y="0"/>
                    </a:moveTo>
                    <a:lnTo>
                      <a:pt x="42" y="0"/>
                    </a:lnTo>
                    <a:lnTo>
                      <a:pt x="53" y="4"/>
                    </a:lnTo>
                    <a:lnTo>
                      <a:pt x="60" y="11"/>
                    </a:lnTo>
                    <a:lnTo>
                      <a:pt x="63" y="22"/>
                    </a:lnTo>
                    <a:lnTo>
                      <a:pt x="67" y="36"/>
                    </a:lnTo>
                    <a:lnTo>
                      <a:pt x="67" y="43"/>
                    </a:lnTo>
                    <a:lnTo>
                      <a:pt x="63" y="53"/>
                    </a:lnTo>
                    <a:lnTo>
                      <a:pt x="56" y="61"/>
                    </a:lnTo>
                    <a:lnTo>
                      <a:pt x="49" y="68"/>
                    </a:lnTo>
                    <a:lnTo>
                      <a:pt x="42" y="71"/>
                    </a:lnTo>
                    <a:lnTo>
                      <a:pt x="31" y="71"/>
                    </a:lnTo>
                    <a:lnTo>
                      <a:pt x="24" y="71"/>
                    </a:lnTo>
                    <a:lnTo>
                      <a:pt x="14" y="68"/>
                    </a:lnTo>
                    <a:lnTo>
                      <a:pt x="7" y="61"/>
                    </a:lnTo>
                    <a:lnTo>
                      <a:pt x="3" y="50"/>
                    </a:lnTo>
                    <a:lnTo>
                      <a:pt x="0" y="36"/>
                    </a:lnTo>
                    <a:lnTo>
                      <a:pt x="3" y="29"/>
                    </a:lnTo>
                    <a:lnTo>
                      <a:pt x="7" y="18"/>
                    </a:lnTo>
                    <a:lnTo>
                      <a:pt x="10" y="11"/>
                    </a:lnTo>
                    <a:lnTo>
                      <a:pt x="17" y="4"/>
                    </a:lnTo>
                    <a:lnTo>
                      <a:pt x="24" y="0"/>
                    </a:lnTo>
                    <a:lnTo>
                      <a:pt x="35" y="0"/>
                    </a:lnTo>
                    <a:close/>
                    <a:moveTo>
                      <a:pt x="31" y="4"/>
                    </a:moveTo>
                    <a:lnTo>
                      <a:pt x="28" y="4"/>
                    </a:lnTo>
                    <a:lnTo>
                      <a:pt x="24" y="7"/>
                    </a:lnTo>
                    <a:lnTo>
                      <a:pt x="17" y="11"/>
                    </a:lnTo>
                    <a:lnTo>
                      <a:pt x="17" y="15"/>
                    </a:lnTo>
                    <a:lnTo>
                      <a:pt x="14" y="22"/>
                    </a:lnTo>
                    <a:lnTo>
                      <a:pt x="14" y="32"/>
                    </a:lnTo>
                    <a:lnTo>
                      <a:pt x="14" y="43"/>
                    </a:lnTo>
                    <a:lnTo>
                      <a:pt x="21" y="57"/>
                    </a:lnTo>
                    <a:lnTo>
                      <a:pt x="24" y="64"/>
                    </a:lnTo>
                    <a:lnTo>
                      <a:pt x="28" y="68"/>
                    </a:lnTo>
                    <a:lnTo>
                      <a:pt x="35" y="68"/>
                    </a:lnTo>
                    <a:lnTo>
                      <a:pt x="42" y="68"/>
                    </a:lnTo>
                    <a:lnTo>
                      <a:pt x="49" y="61"/>
                    </a:lnTo>
                    <a:lnTo>
                      <a:pt x="53" y="53"/>
                    </a:lnTo>
                    <a:lnTo>
                      <a:pt x="53" y="39"/>
                    </a:lnTo>
                    <a:lnTo>
                      <a:pt x="53" y="29"/>
                    </a:lnTo>
                    <a:lnTo>
                      <a:pt x="49" y="18"/>
                    </a:lnTo>
                    <a:lnTo>
                      <a:pt x="46" y="11"/>
                    </a:lnTo>
                    <a:lnTo>
                      <a:pt x="39" y="7"/>
                    </a:lnTo>
                    <a:lnTo>
                      <a:pt x="31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09" name="Rectangle 310"/>
              <p:cNvSpPr>
                <a:spLocks noChangeArrowheads="1"/>
              </p:cNvSpPr>
              <p:nvPr/>
            </p:nvSpPr>
            <p:spPr bwMode="auto">
              <a:xfrm>
                <a:off x="1126" y="1983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0" name="Rectangle 311"/>
              <p:cNvSpPr>
                <a:spLocks noChangeArrowheads="1"/>
              </p:cNvSpPr>
              <p:nvPr/>
            </p:nvSpPr>
            <p:spPr bwMode="auto">
              <a:xfrm>
                <a:off x="1154" y="1983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1" name="Freeform 312"/>
              <p:cNvSpPr>
                <a:spLocks/>
              </p:cNvSpPr>
              <p:nvPr/>
            </p:nvSpPr>
            <p:spPr bwMode="auto">
              <a:xfrm>
                <a:off x="1405" y="2008"/>
                <a:ext cx="57" cy="106"/>
              </a:xfrm>
              <a:custGeom>
                <a:avLst/>
                <a:gdLst>
                  <a:gd name="T0" fmla="*/ 7 w 57"/>
                  <a:gd name="T1" fmla="*/ 14 h 106"/>
                  <a:gd name="T2" fmla="*/ 22 w 57"/>
                  <a:gd name="T3" fmla="*/ 4 h 106"/>
                  <a:gd name="T4" fmla="*/ 39 w 57"/>
                  <a:gd name="T5" fmla="*/ 4 h 106"/>
                  <a:gd name="T6" fmla="*/ 53 w 57"/>
                  <a:gd name="T7" fmla="*/ 14 h 106"/>
                  <a:gd name="T8" fmla="*/ 53 w 57"/>
                  <a:gd name="T9" fmla="*/ 28 h 106"/>
                  <a:gd name="T10" fmla="*/ 39 w 57"/>
                  <a:gd name="T11" fmla="*/ 46 h 106"/>
                  <a:gd name="T12" fmla="*/ 53 w 57"/>
                  <a:gd name="T13" fmla="*/ 57 h 106"/>
                  <a:gd name="T14" fmla="*/ 57 w 57"/>
                  <a:gd name="T15" fmla="*/ 71 h 106"/>
                  <a:gd name="T16" fmla="*/ 50 w 57"/>
                  <a:gd name="T17" fmla="*/ 96 h 106"/>
                  <a:gd name="T18" fmla="*/ 32 w 57"/>
                  <a:gd name="T19" fmla="*/ 106 h 106"/>
                  <a:gd name="T20" fmla="*/ 7 w 57"/>
                  <a:gd name="T21" fmla="*/ 106 h 106"/>
                  <a:gd name="T22" fmla="*/ 0 w 57"/>
                  <a:gd name="T23" fmla="*/ 103 h 106"/>
                  <a:gd name="T24" fmla="*/ 0 w 57"/>
                  <a:gd name="T25" fmla="*/ 99 h 106"/>
                  <a:gd name="T26" fmla="*/ 4 w 57"/>
                  <a:gd name="T27" fmla="*/ 96 h 106"/>
                  <a:gd name="T28" fmla="*/ 7 w 57"/>
                  <a:gd name="T29" fmla="*/ 96 h 106"/>
                  <a:gd name="T30" fmla="*/ 11 w 57"/>
                  <a:gd name="T31" fmla="*/ 96 h 106"/>
                  <a:gd name="T32" fmla="*/ 18 w 57"/>
                  <a:gd name="T33" fmla="*/ 99 h 106"/>
                  <a:gd name="T34" fmla="*/ 25 w 57"/>
                  <a:gd name="T35" fmla="*/ 99 h 106"/>
                  <a:gd name="T36" fmla="*/ 36 w 57"/>
                  <a:gd name="T37" fmla="*/ 99 h 106"/>
                  <a:gd name="T38" fmla="*/ 46 w 57"/>
                  <a:gd name="T39" fmla="*/ 88 h 106"/>
                  <a:gd name="T40" fmla="*/ 46 w 57"/>
                  <a:gd name="T41" fmla="*/ 74 h 106"/>
                  <a:gd name="T42" fmla="*/ 43 w 57"/>
                  <a:gd name="T43" fmla="*/ 64 h 106"/>
                  <a:gd name="T44" fmla="*/ 36 w 57"/>
                  <a:gd name="T45" fmla="*/ 60 h 106"/>
                  <a:gd name="T46" fmla="*/ 25 w 57"/>
                  <a:gd name="T47" fmla="*/ 53 h 106"/>
                  <a:gd name="T48" fmla="*/ 18 w 57"/>
                  <a:gd name="T49" fmla="*/ 53 h 106"/>
                  <a:gd name="T50" fmla="*/ 25 w 57"/>
                  <a:gd name="T51" fmla="*/ 50 h 106"/>
                  <a:gd name="T52" fmla="*/ 36 w 57"/>
                  <a:gd name="T53" fmla="*/ 42 h 106"/>
                  <a:gd name="T54" fmla="*/ 43 w 57"/>
                  <a:gd name="T55" fmla="*/ 35 h 106"/>
                  <a:gd name="T56" fmla="*/ 39 w 57"/>
                  <a:gd name="T57" fmla="*/ 21 h 106"/>
                  <a:gd name="T58" fmla="*/ 32 w 57"/>
                  <a:gd name="T59" fmla="*/ 11 h 106"/>
                  <a:gd name="T60" fmla="*/ 18 w 57"/>
                  <a:gd name="T61" fmla="*/ 11 h 106"/>
                  <a:gd name="T62" fmla="*/ 4 w 57"/>
                  <a:gd name="T63" fmla="*/ 21 h 10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7"/>
                  <a:gd name="T97" fmla="*/ 0 h 106"/>
                  <a:gd name="T98" fmla="*/ 57 w 57"/>
                  <a:gd name="T99" fmla="*/ 106 h 10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7" h="106">
                    <a:moveTo>
                      <a:pt x="0" y="21"/>
                    </a:moveTo>
                    <a:lnTo>
                      <a:pt x="7" y="14"/>
                    </a:lnTo>
                    <a:lnTo>
                      <a:pt x="14" y="7"/>
                    </a:lnTo>
                    <a:lnTo>
                      <a:pt x="22" y="4"/>
                    </a:lnTo>
                    <a:lnTo>
                      <a:pt x="29" y="0"/>
                    </a:lnTo>
                    <a:lnTo>
                      <a:pt x="39" y="4"/>
                    </a:lnTo>
                    <a:lnTo>
                      <a:pt x="50" y="7"/>
                    </a:lnTo>
                    <a:lnTo>
                      <a:pt x="53" y="14"/>
                    </a:lnTo>
                    <a:lnTo>
                      <a:pt x="53" y="21"/>
                    </a:lnTo>
                    <a:lnTo>
                      <a:pt x="53" y="28"/>
                    </a:lnTo>
                    <a:lnTo>
                      <a:pt x="46" y="35"/>
                    </a:lnTo>
                    <a:lnTo>
                      <a:pt x="39" y="46"/>
                    </a:lnTo>
                    <a:lnTo>
                      <a:pt x="46" y="50"/>
                    </a:lnTo>
                    <a:lnTo>
                      <a:pt x="53" y="57"/>
                    </a:lnTo>
                    <a:lnTo>
                      <a:pt x="57" y="64"/>
                    </a:lnTo>
                    <a:lnTo>
                      <a:pt x="57" y="71"/>
                    </a:lnTo>
                    <a:lnTo>
                      <a:pt x="57" y="85"/>
                    </a:lnTo>
                    <a:lnTo>
                      <a:pt x="50" y="96"/>
                    </a:lnTo>
                    <a:lnTo>
                      <a:pt x="43" y="103"/>
                    </a:lnTo>
                    <a:lnTo>
                      <a:pt x="32" y="106"/>
                    </a:lnTo>
                    <a:lnTo>
                      <a:pt x="18" y="106"/>
                    </a:lnTo>
                    <a:lnTo>
                      <a:pt x="7" y="106"/>
                    </a:lnTo>
                    <a:lnTo>
                      <a:pt x="4" y="106"/>
                    </a:lnTo>
                    <a:lnTo>
                      <a:pt x="0" y="103"/>
                    </a:lnTo>
                    <a:lnTo>
                      <a:pt x="0" y="99"/>
                    </a:lnTo>
                    <a:lnTo>
                      <a:pt x="0" y="96"/>
                    </a:lnTo>
                    <a:lnTo>
                      <a:pt x="4" y="96"/>
                    </a:lnTo>
                    <a:lnTo>
                      <a:pt x="7" y="96"/>
                    </a:lnTo>
                    <a:lnTo>
                      <a:pt x="11" y="96"/>
                    </a:lnTo>
                    <a:lnTo>
                      <a:pt x="14" y="99"/>
                    </a:lnTo>
                    <a:lnTo>
                      <a:pt x="18" y="99"/>
                    </a:lnTo>
                    <a:lnTo>
                      <a:pt x="22" y="99"/>
                    </a:lnTo>
                    <a:lnTo>
                      <a:pt x="25" y="99"/>
                    </a:lnTo>
                    <a:lnTo>
                      <a:pt x="29" y="103"/>
                    </a:lnTo>
                    <a:lnTo>
                      <a:pt x="36" y="99"/>
                    </a:lnTo>
                    <a:lnTo>
                      <a:pt x="43" y="96"/>
                    </a:lnTo>
                    <a:lnTo>
                      <a:pt x="46" y="88"/>
                    </a:lnTo>
                    <a:lnTo>
                      <a:pt x="46" y="81"/>
                    </a:lnTo>
                    <a:lnTo>
                      <a:pt x="46" y="74"/>
                    </a:lnTo>
                    <a:lnTo>
                      <a:pt x="43" y="67"/>
                    </a:lnTo>
                    <a:lnTo>
                      <a:pt x="43" y="64"/>
                    </a:lnTo>
                    <a:lnTo>
                      <a:pt x="39" y="64"/>
                    </a:lnTo>
                    <a:lnTo>
                      <a:pt x="36" y="60"/>
                    </a:lnTo>
                    <a:lnTo>
                      <a:pt x="32" y="57"/>
                    </a:lnTo>
                    <a:lnTo>
                      <a:pt x="25" y="53"/>
                    </a:lnTo>
                    <a:lnTo>
                      <a:pt x="22" y="53"/>
                    </a:lnTo>
                    <a:lnTo>
                      <a:pt x="18" y="53"/>
                    </a:lnTo>
                    <a:lnTo>
                      <a:pt x="25" y="50"/>
                    </a:lnTo>
                    <a:lnTo>
                      <a:pt x="29" y="50"/>
                    </a:lnTo>
                    <a:lnTo>
                      <a:pt x="36" y="42"/>
                    </a:lnTo>
                    <a:lnTo>
                      <a:pt x="39" y="39"/>
                    </a:lnTo>
                    <a:lnTo>
                      <a:pt x="43" y="35"/>
                    </a:lnTo>
                    <a:lnTo>
                      <a:pt x="43" y="28"/>
                    </a:lnTo>
                    <a:lnTo>
                      <a:pt x="39" y="21"/>
                    </a:lnTo>
                    <a:lnTo>
                      <a:pt x="36" y="14"/>
                    </a:lnTo>
                    <a:lnTo>
                      <a:pt x="32" y="11"/>
                    </a:lnTo>
                    <a:lnTo>
                      <a:pt x="25" y="11"/>
                    </a:lnTo>
                    <a:lnTo>
                      <a:pt x="18" y="11"/>
                    </a:lnTo>
                    <a:lnTo>
                      <a:pt x="11" y="18"/>
                    </a:lnTo>
                    <a:lnTo>
                      <a:pt x="4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12" name="Rectangle 313"/>
              <p:cNvSpPr>
                <a:spLocks noChangeArrowheads="1"/>
              </p:cNvSpPr>
              <p:nvPr/>
            </p:nvSpPr>
            <p:spPr bwMode="auto">
              <a:xfrm>
                <a:off x="1635" y="1983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3" name="Freeform 314"/>
              <p:cNvSpPr>
                <a:spLocks/>
              </p:cNvSpPr>
              <p:nvPr/>
            </p:nvSpPr>
            <p:spPr bwMode="auto">
              <a:xfrm>
                <a:off x="1886" y="2096"/>
                <a:ext cx="18" cy="18"/>
              </a:xfrm>
              <a:custGeom>
                <a:avLst/>
                <a:gdLst>
                  <a:gd name="T0" fmla="*/ 11 w 18"/>
                  <a:gd name="T1" fmla="*/ 0 h 18"/>
                  <a:gd name="T2" fmla="*/ 14 w 18"/>
                  <a:gd name="T3" fmla="*/ 4 h 18"/>
                  <a:gd name="T4" fmla="*/ 18 w 18"/>
                  <a:gd name="T5" fmla="*/ 4 h 18"/>
                  <a:gd name="T6" fmla="*/ 18 w 18"/>
                  <a:gd name="T7" fmla="*/ 8 h 18"/>
                  <a:gd name="T8" fmla="*/ 18 w 18"/>
                  <a:gd name="T9" fmla="*/ 11 h 18"/>
                  <a:gd name="T10" fmla="*/ 18 w 18"/>
                  <a:gd name="T11" fmla="*/ 15 h 18"/>
                  <a:gd name="T12" fmla="*/ 18 w 18"/>
                  <a:gd name="T13" fmla="*/ 18 h 18"/>
                  <a:gd name="T14" fmla="*/ 14 w 18"/>
                  <a:gd name="T15" fmla="*/ 18 h 18"/>
                  <a:gd name="T16" fmla="*/ 11 w 18"/>
                  <a:gd name="T17" fmla="*/ 18 h 18"/>
                  <a:gd name="T18" fmla="*/ 7 w 18"/>
                  <a:gd name="T19" fmla="*/ 18 h 18"/>
                  <a:gd name="T20" fmla="*/ 4 w 18"/>
                  <a:gd name="T21" fmla="*/ 18 h 18"/>
                  <a:gd name="T22" fmla="*/ 4 w 18"/>
                  <a:gd name="T23" fmla="*/ 15 h 18"/>
                  <a:gd name="T24" fmla="*/ 0 w 18"/>
                  <a:gd name="T25" fmla="*/ 11 h 18"/>
                  <a:gd name="T26" fmla="*/ 4 w 18"/>
                  <a:gd name="T27" fmla="*/ 8 h 18"/>
                  <a:gd name="T28" fmla="*/ 4 w 18"/>
                  <a:gd name="T29" fmla="*/ 4 h 18"/>
                  <a:gd name="T30" fmla="*/ 7 w 18"/>
                  <a:gd name="T31" fmla="*/ 0 h 18"/>
                  <a:gd name="T32" fmla="*/ 11 w 18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18"/>
                  <a:gd name="T53" fmla="*/ 18 w 18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18">
                    <a:moveTo>
                      <a:pt x="11" y="0"/>
                    </a:moveTo>
                    <a:lnTo>
                      <a:pt x="14" y="4"/>
                    </a:lnTo>
                    <a:lnTo>
                      <a:pt x="18" y="4"/>
                    </a:lnTo>
                    <a:lnTo>
                      <a:pt x="18" y="8"/>
                    </a:lnTo>
                    <a:lnTo>
                      <a:pt x="18" y="11"/>
                    </a:lnTo>
                    <a:lnTo>
                      <a:pt x="18" y="15"/>
                    </a:lnTo>
                    <a:lnTo>
                      <a:pt x="18" y="18"/>
                    </a:lnTo>
                    <a:lnTo>
                      <a:pt x="14" y="18"/>
                    </a:lnTo>
                    <a:lnTo>
                      <a:pt x="11" y="18"/>
                    </a:lnTo>
                    <a:lnTo>
                      <a:pt x="7" y="18"/>
                    </a:lnTo>
                    <a:lnTo>
                      <a:pt x="4" y="18"/>
                    </a:lnTo>
                    <a:lnTo>
                      <a:pt x="4" y="15"/>
                    </a:lnTo>
                    <a:lnTo>
                      <a:pt x="0" y="11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14" name="Freeform 315"/>
              <p:cNvSpPr>
                <a:spLocks noEditPoints="1"/>
              </p:cNvSpPr>
              <p:nvPr/>
            </p:nvSpPr>
            <p:spPr bwMode="auto">
              <a:xfrm>
                <a:off x="1921" y="2008"/>
                <a:ext cx="64" cy="106"/>
              </a:xfrm>
              <a:custGeom>
                <a:avLst/>
                <a:gdLst>
                  <a:gd name="T0" fmla="*/ 64 w 64"/>
                  <a:gd name="T1" fmla="*/ 0 h 106"/>
                  <a:gd name="T2" fmla="*/ 64 w 64"/>
                  <a:gd name="T3" fmla="*/ 4 h 106"/>
                  <a:gd name="T4" fmla="*/ 53 w 64"/>
                  <a:gd name="T5" fmla="*/ 7 h 106"/>
                  <a:gd name="T6" fmla="*/ 46 w 64"/>
                  <a:gd name="T7" fmla="*/ 7 h 106"/>
                  <a:gd name="T8" fmla="*/ 39 w 64"/>
                  <a:gd name="T9" fmla="*/ 11 h 106"/>
                  <a:gd name="T10" fmla="*/ 36 w 64"/>
                  <a:gd name="T11" fmla="*/ 18 h 106"/>
                  <a:gd name="T12" fmla="*/ 29 w 64"/>
                  <a:gd name="T13" fmla="*/ 25 h 106"/>
                  <a:gd name="T14" fmla="*/ 25 w 64"/>
                  <a:gd name="T15" fmla="*/ 32 h 106"/>
                  <a:gd name="T16" fmla="*/ 22 w 64"/>
                  <a:gd name="T17" fmla="*/ 39 h 106"/>
                  <a:gd name="T18" fmla="*/ 18 w 64"/>
                  <a:gd name="T19" fmla="*/ 50 h 106"/>
                  <a:gd name="T20" fmla="*/ 29 w 64"/>
                  <a:gd name="T21" fmla="*/ 42 h 106"/>
                  <a:gd name="T22" fmla="*/ 39 w 64"/>
                  <a:gd name="T23" fmla="*/ 42 h 106"/>
                  <a:gd name="T24" fmla="*/ 50 w 64"/>
                  <a:gd name="T25" fmla="*/ 42 h 106"/>
                  <a:gd name="T26" fmla="*/ 57 w 64"/>
                  <a:gd name="T27" fmla="*/ 50 h 106"/>
                  <a:gd name="T28" fmla="*/ 64 w 64"/>
                  <a:gd name="T29" fmla="*/ 60 h 106"/>
                  <a:gd name="T30" fmla="*/ 64 w 64"/>
                  <a:gd name="T31" fmla="*/ 71 h 106"/>
                  <a:gd name="T32" fmla="*/ 64 w 64"/>
                  <a:gd name="T33" fmla="*/ 85 h 106"/>
                  <a:gd name="T34" fmla="*/ 57 w 64"/>
                  <a:gd name="T35" fmla="*/ 96 h 106"/>
                  <a:gd name="T36" fmla="*/ 50 w 64"/>
                  <a:gd name="T37" fmla="*/ 103 h 106"/>
                  <a:gd name="T38" fmla="*/ 43 w 64"/>
                  <a:gd name="T39" fmla="*/ 106 h 106"/>
                  <a:gd name="T40" fmla="*/ 32 w 64"/>
                  <a:gd name="T41" fmla="*/ 106 h 106"/>
                  <a:gd name="T42" fmla="*/ 22 w 64"/>
                  <a:gd name="T43" fmla="*/ 106 h 106"/>
                  <a:gd name="T44" fmla="*/ 15 w 64"/>
                  <a:gd name="T45" fmla="*/ 99 h 106"/>
                  <a:gd name="T46" fmla="*/ 8 w 64"/>
                  <a:gd name="T47" fmla="*/ 92 h 106"/>
                  <a:gd name="T48" fmla="*/ 4 w 64"/>
                  <a:gd name="T49" fmla="*/ 78 h 106"/>
                  <a:gd name="T50" fmla="*/ 0 w 64"/>
                  <a:gd name="T51" fmla="*/ 64 h 106"/>
                  <a:gd name="T52" fmla="*/ 0 w 64"/>
                  <a:gd name="T53" fmla="*/ 53 h 106"/>
                  <a:gd name="T54" fmla="*/ 8 w 64"/>
                  <a:gd name="T55" fmla="*/ 39 h 106"/>
                  <a:gd name="T56" fmla="*/ 15 w 64"/>
                  <a:gd name="T57" fmla="*/ 28 h 106"/>
                  <a:gd name="T58" fmla="*/ 22 w 64"/>
                  <a:gd name="T59" fmla="*/ 18 h 106"/>
                  <a:gd name="T60" fmla="*/ 32 w 64"/>
                  <a:gd name="T61" fmla="*/ 11 h 106"/>
                  <a:gd name="T62" fmla="*/ 43 w 64"/>
                  <a:gd name="T63" fmla="*/ 4 h 106"/>
                  <a:gd name="T64" fmla="*/ 50 w 64"/>
                  <a:gd name="T65" fmla="*/ 0 h 106"/>
                  <a:gd name="T66" fmla="*/ 61 w 64"/>
                  <a:gd name="T67" fmla="*/ 0 h 106"/>
                  <a:gd name="T68" fmla="*/ 64 w 64"/>
                  <a:gd name="T69" fmla="*/ 0 h 106"/>
                  <a:gd name="T70" fmla="*/ 18 w 64"/>
                  <a:gd name="T71" fmla="*/ 53 h 106"/>
                  <a:gd name="T72" fmla="*/ 15 w 64"/>
                  <a:gd name="T73" fmla="*/ 64 h 106"/>
                  <a:gd name="T74" fmla="*/ 15 w 64"/>
                  <a:gd name="T75" fmla="*/ 71 h 106"/>
                  <a:gd name="T76" fmla="*/ 15 w 64"/>
                  <a:gd name="T77" fmla="*/ 78 h 106"/>
                  <a:gd name="T78" fmla="*/ 18 w 64"/>
                  <a:gd name="T79" fmla="*/ 85 h 106"/>
                  <a:gd name="T80" fmla="*/ 22 w 64"/>
                  <a:gd name="T81" fmla="*/ 92 h 106"/>
                  <a:gd name="T82" fmla="*/ 25 w 64"/>
                  <a:gd name="T83" fmla="*/ 99 h 106"/>
                  <a:gd name="T84" fmla="*/ 29 w 64"/>
                  <a:gd name="T85" fmla="*/ 103 h 106"/>
                  <a:gd name="T86" fmla="*/ 36 w 64"/>
                  <a:gd name="T87" fmla="*/ 103 h 106"/>
                  <a:gd name="T88" fmla="*/ 39 w 64"/>
                  <a:gd name="T89" fmla="*/ 103 h 106"/>
                  <a:gd name="T90" fmla="*/ 46 w 64"/>
                  <a:gd name="T91" fmla="*/ 96 h 106"/>
                  <a:gd name="T92" fmla="*/ 50 w 64"/>
                  <a:gd name="T93" fmla="*/ 88 h 106"/>
                  <a:gd name="T94" fmla="*/ 50 w 64"/>
                  <a:gd name="T95" fmla="*/ 78 h 106"/>
                  <a:gd name="T96" fmla="*/ 50 w 64"/>
                  <a:gd name="T97" fmla="*/ 67 h 106"/>
                  <a:gd name="T98" fmla="*/ 46 w 64"/>
                  <a:gd name="T99" fmla="*/ 57 h 106"/>
                  <a:gd name="T100" fmla="*/ 39 w 64"/>
                  <a:gd name="T101" fmla="*/ 50 h 106"/>
                  <a:gd name="T102" fmla="*/ 32 w 64"/>
                  <a:gd name="T103" fmla="*/ 46 h 106"/>
                  <a:gd name="T104" fmla="*/ 29 w 64"/>
                  <a:gd name="T105" fmla="*/ 50 h 106"/>
                  <a:gd name="T106" fmla="*/ 25 w 64"/>
                  <a:gd name="T107" fmla="*/ 50 h 106"/>
                  <a:gd name="T108" fmla="*/ 22 w 64"/>
                  <a:gd name="T109" fmla="*/ 50 h 106"/>
                  <a:gd name="T110" fmla="*/ 18 w 64"/>
                  <a:gd name="T111" fmla="*/ 53 h 10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4"/>
                  <a:gd name="T169" fmla="*/ 0 h 106"/>
                  <a:gd name="T170" fmla="*/ 64 w 64"/>
                  <a:gd name="T171" fmla="*/ 106 h 10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4" h="106">
                    <a:moveTo>
                      <a:pt x="64" y="0"/>
                    </a:moveTo>
                    <a:lnTo>
                      <a:pt x="64" y="4"/>
                    </a:lnTo>
                    <a:lnTo>
                      <a:pt x="53" y="7"/>
                    </a:lnTo>
                    <a:lnTo>
                      <a:pt x="46" y="7"/>
                    </a:lnTo>
                    <a:lnTo>
                      <a:pt x="39" y="11"/>
                    </a:lnTo>
                    <a:lnTo>
                      <a:pt x="36" y="18"/>
                    </a:lnTo>
                    <a:lnTo>
                      <a:pt x="29" y="25"/>
                    </a:lnTo>
                    <a:lnTo>
                      <a:pt x="25" y="32"/>
                    </a:lnTo>
                    <a:lnTo>
                      <a:pt x="22" y="39"/>
                    </a:lnTo>
                    <a:lnTo>
                      <a:pt x="18" y="50"/>
                    </a:lnTo>
                    <a:lnTo>
                      <a:pt x="29" y="42"/>
                    </a:lnTo>
                    <a:lnTo>
                      <a:pt x="39" y="42"/>
                    </a:lnTo>
                    <a:lnTo>
                      <a:pt x="50" y="42"/>
                    </a:lnTo>
                    <a:lnTo>
                      <a:pt x="57" y="50"/>
                    </a:lnTo>
                    <a:lnTo>
                      <a:pt x="64" y="60"/>
                    </a:lnTo>
                    <a:lnTo>
                      <a:pt x="64" y="71"/>
                    </a:lnTo>
                    <a:lnTo>
                      <a:pt x="64" y="85"/>
                    </a:lnTo>
                    <a:lnTo>
                      <a:pt x="57" y="96"/>
                    </a:lnTo>
                    <a:lnTo>
                      <a:pt x="50" y="103"/>
                    </a:lnTo>
                    <a:lnTo>
                      <a:pt x="43" y="106"/>
                    </a:lnTo>
                    <a:lnTo>
                      <a:pt x="32" y="106"/>
                    </a:lnTo>
                    <a:lnTo>
                      <a:pt x="22" y="106"/>
                    </a:lnTo>
                    <a:lnTo>
                      <a:pt x="15" y="99"/>
                    </a:lnTo>
                    <a:lnTo>
                      <a:pt x="8" y="92"/>
                    </a:lnTo>
                    <a:lnTo>
                      <a:pt x="4" y="78"/>
                    </a:lnTo>
                    <a:lnTo>
                      <a:pt x="0" y="64"/>
                    </a:lnTo>
                    <a:lnTo>
                      <a:pt x="0" y="53"/>
                    </a:lnTo>
                    <a:lnTo>
                      <a:pt x="8" y="39"/>
                    </a:lnTo>
                    <a:lnTo>
                      <a:pt x="15" y="28"/>
                    </a:lnTo>
                    <a:lnTo>
                      <a:pt x="22" y="18"/>
                    </a:lnTo>
                    <a:lnTo>
                      <a:pt x="32" y="11"/>
                    </a:lnTo>
                    <a:lnTo>
                      <a:pt x="43" y="4"/>
                    </a:lnTo>
                    <a:lnTo>
                      <a:pt x="50" y="0"/>
                    </a:lnTo>
                    <a:lnTo>
                      <a:pt x="61" y="0"/>
                    </a:lnTo>
                    <a:lnTo>
                      <a:pt x="64" y="0"/>
                    </a:lnTo>
                    <a:close/>
                    <a:moveTo>
                      <a:pt x="18" y="53"/>
                    </a:moveTo>
                    <a:lnTo>
                      <a:pt x="15" y="64"/>
                    </a:lnTo>
                    <a:lnTo>
                      <a:pt x="15" y="71"/>
                    </a:lnTo>
                    <a:lnTo>
                      <a:pt x="15" y="78"/>
                    </a:lnTo>
                    <a:lnTo>
                      <a:pt x="18" y="85"/>
                    </a:lnTo>
                    <a:lnTo>
                      <a:pt x="22" y="92"/>
                    </a:lnTo>
                    <a:lnTo>
                      <a:pt x="25" y="99"/>
                    </a:lnTo>
                    <a:lnTo>
                      <a:pt x="29" y="103"/>
                    </a:lnTo>
                    <a:lnTo>
                      <a:pt x="36" y="103"/>
                    </a:lnTo>
                    <a:lnTo>
                      <a:pt x="39" y="103"/>
                    </a:lnTo>
                    <a:lnTo>
                      <a:pt x="46" y="96"/>
                    </a:lnTo>
                    <a:lnTo>
                      <a:pt x="50" y="88"/>
                    </a:lnTo>
                    <a:lnTo>
                      <a:pt x="50" y="78"/>
                    </a:lnTo>
                    <a:lnTo>
                      <a:pt x="50" y="67"/>
                    </a:lnTo>
                    <a:lnTo>
                      <a:pt x="46" y="57"/>
                    </a:lnTo>
                    <a:lnTo>
                      <a:pt x="39" y="50"/>
                    </a:lnTo>
                    <a:lnTo>
                      <a:pt x="32" y="46"/>
                    </a:lnTo>
                    <a:lnTo>
                      <a:pt x="29" y="50"/>
                    </a:lnTo>
                    <a:lnTo>
                      <a:pt x="25" y="50"/>
                    </a:lnTo>
                    <a:lnTo>
                      <a:pt x="22" y="50"/>
                    </a:lnTo>
                    <a:lnTo>
                      <a:pt x="18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15" name="Freeform 316"/>
              <p:cNvSpPr>
                <a:spLocks noEditPoints="1"/>
              </p:cNvSpPr>
              <p:nvPr/>
            </p:nvSpPr>
            <p:spPr bwMode="auto">
              <a:xfrm>
                <a:off x="1999" y="2008"/>
                <a:ext cx="64" cy="106"/>
              </a:xfrm>
              <a:custGeom>
                <a:avLst/>
                <a:gdLst>
                  <a:gd name="T0" fmla="*/ 0 w 64"/>
                  <a:gd name="T1" fmla="*/ 106 h 106"/>
                  <a:gd name="T2" fmla="*/ 0 w 64"/>
                  <a:gd name="T3" fmla="*/ 106 h 106"/>
                  <a:gd name="T4" fmla="*/ 11 w 64"/>
                  <a:gd name="T5" fmla="*/ 106 h 106"/>
                  <a:gd name="T6" fmla="*/ 21 w 64"/>
                  <a:gd name="T7" fmla="*/ 103 h 106"/>
                  <a:gd name="T8" fmla="*/ 29 w 64"/>
                  <a:gd name="T9" fmla="*/ 96 h 106"/>
                  <a:gd name="T10" fmla="*/ 36 w 64"/>
                  <a:gd name="T11" fmla="*/ 85 h 106"/>
                  <a:gd name="T12" fmla="*/ 43 w 64"/>
                  <a:gd name="T13" fmla="*/ 71 h 106"/>
                  <a:gd name="T14" fmla="*/ 46 w 64"/>
                  <a:gd name="T15" fmla="*/ 60 h 106"/>
                  <a:gd name="T16" fmla="*/ 36 w 64"/>
                  <a:gd name="T17" fmla="*/ 64 h 106"/>
                  <a:gd name="T18" fmla="*/ 25 w 64"/>
                  <a:gd name="T19" fmla="*/ 67 h 106"/>
                  <a:gd name="T20" fmla="*/ 14 w 64"/>
                  <a:gd name="T21" fmla="*/ 64 h 106"/>
                  <a:gd name="T22" fmla="*/ 7 w 64"/>
                  <a:gd name="T23" fmla="*/ 60 h 106"/>
                  <a:gd name="T24" fmla="*/ 0 w 64"/>
                  <a:gd name="T25" fmla="*/ 50 h 106"/>
                  <a:gd name="T26" fmla="*/ 0 w 64"/>
                  <a:gd name="T27" fmla="*/ 35 h 106"/>
                  <a:gd name="T28" fmla="*/ 0 w 64"/>
                  <a:gd name="T29" fmla="*/ 25 h 106"/>
                  <a:gd name="T30" fmla="*/ 7 w 64"/>
                  <a:gd name="T31" fmla="*/ 14 h 106"/>
                  <a:gd name="T32" fmla="*/ 14 w 64"/>
                  <a:gd name="T33" fmla="*/ 7 h 106"/>
                  <a:gd name="T34" fmla="*/ 21 w 64"/>
                  <a:gd name="T35" fmla="*/ 4 h 106"/>
                  <a:gd name="T36" fmla="*/ 32 w 64"/>
                  <a:gd name="T37" fmla="*/ 0 h 106"/>
                  <a:gd name="T38" fmla="*/ 43 w 64"/>
                  <a:gd name="T39" fmla="*/ 4 h 106"/>
                  <a:gd name="T40" fmla="*/ 53 w 64"/>
                  <a:gd name="T41" fmla="*/ 11 h 106"/>
                  <a:gd name="T42" fmla="*/ 60 w 64"/>
                  <a:gd name="T43" fmla="*/ 21 h 106"/>
                  <a:gd name="T44" fmla="*/ 64 w 64"/>
                  <a:gd name="T45" fmla="*/ 32 h 106"/>
                  <a:gd name="T46" fmla="*/ 64 w 64"/>
                  <a:gd name="T47" fmla="*/ 42 h 106"/>
                  <a:gd name="T48" fmla="*/ 64 w 64"/>
                  <a:gd name="T49" fmla="*/ 60 h 106"/>
                  <a:gd name="T50" fmla="*/ 57 w 64"/>
                  <a:gd name="T51" fmla="*/ 74 h 106"/>
                  <a:gd name="T52" fmla="*/ 46 w 64"/>
                  <a:gd name="T53" fmla="*/ 88 h 106"/>
                  <a:gd name="T54" fmla="*/ 32 w 64"/>
                  <a:gd name="T55" fmla="*/ 99 h 106"/>
                  <a:gd name="T56" fmla="*/ 21 w 64"/>
                  <a:gd name="T57" fmla="*/ 106 h 106"/>
                  <a:gd name="T58" fmla="*/ 7 w 64"/>
                  <a:gd name="T59" fmla="*/ 106 h 106"/>
                  <a:gd name="T60" fmla="*/ 0 w 64"/>
                  <a:gd name="T61" fmla="*/ 106 h 106"/>
                  <a:gd name="T62" fmla="*/ 50 w 64"/>
                  <a:gd name="T63" fmla="*/ 53 h 106"/>
                  <a:gd name="T64" fmla="*/ 50 w 64"/>
                  <a:gd name="T65" fmla="*/ 46 h 106"/>
                  <a:gd name="T66" fmla="*/ 50 w 64"/>
                  <a:gd name="T67" fmla="*/ 39 h 106"/>
                  <a:gd name="T68" fmla="*/ 50 w 64"/>
                  <a:gd name="T69" fmla="*/ 32 h 106"/>
                  <a:gd name="T70" fmla="*/ 46 w 64"/>
                  <a:gd name="T71" fmla="*/ 25 h 106"/>
                  <a:gd name="T72" fmla="*/ 46 w 64"/>
                  <a:gd name="T73" fmla="*/ 14 h 106"/>
                  <a:gd name="T74" fmla="*/ 39 w 64"/>
                  <a:gd name="T75" fmla="*/ 11 h 106"/>
                  <a:gd name="T76" fmla="*/ 36 w 64"/>
                  <a:gd name="T77" fmla="*/ 7 h 106"/>
                  <a:gd name="T78" fmla="*/ 32 w 64"/>
                  <a:gd name="T79" fmla="*/ 7 h 106"/>
                  <a:gd name="T80" fmla="*/ 25 w 64"/>
                  <a:gd name="T81" fmla="*/ 7 h 106"/>
                  <a:gd name="T82" fmla="*/ 18 w 64"/>
                  <a:gd name="T83" fmla="*/ 11 h 106"/>
                  <a:gd name="T84" fmla="*/ 14 w 64"/>
                  <a:gd name="T85" fmla="*/ 18 h 106"/>
                  <a:gd name="T86" fmla="*/ 14 w 64"/>
                  <a:gd name="T87" fmla="*/ 28 h 106"/>
                  <a:gd name="T88" fmla="*/ 18 w 64"/>
                  <a:gd name="T89" fmla="*/ 42 h 106"/>
                  <a:gd name="T90" fmla="*/ 21 w 64"/>
                  <a:gd name="T91" fmla="*/ 53 h 106"/>
                  <a:gd name="T92" fmla="*/ 25 w 64"/>
                  <a:gd name="T93" fmla="*/ 60 h 106"/>
                  <a:gd name="T94" fmla="*/ 32 w 64"/>
                  <a:gd name="T95" fmla="*/ 60 h 106"/>
                  <a:gd name="T96" fmla="*/ 36 w 64"/>
                  <a:gd name="T97" fmla="*/ 60 h 106"/>
                  <a:gd name="T98" fmla="*/ 39 w 64"/>
                  <a:gd name="T99" fmla="*/ 60 h 106"/>
                  <a:gd name="T100" fmla="*/ 46 w 64"/>
                  <a:gd name="T101" fmla="*/ 57 h 106"/>
                  <a:gd name="T102" fmla="*/ 50 w 64"/>
                  <a:gd name="T103" fmla="*/ 53 h 10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4"/>
                  <a:gd name="T157" fmla="*/ 0 h 106"/>
                  <a:gd name="T158" fmla="*/ 64 w 64"/>
                  <a:gd name="T159" fmla="*/ 106 h 10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4" h="106">
                    <a:moveTo>
                      <a:pt x="0" y="106"/>
                    </a:moveTo>
                    <a:lnTo>
                      <a:pt x="0" y="106"/>
                    </a:lnTo>
                    <a:lnTo>
                      <a:pt x="11" y="106"/>
                    </a:lnTo>
                    <a:lnTo>
                      <a:pt x="21" y="103"/>
                    </a:lnTo>
                    <a:lnTo>
                      <a:pt x="29" y="96"/>
                    </a:lnTo>
                    <a:lnTo>
                      <a:pt x="36" y="85"/>
                    </a:lnTo>
                    <a:lnTo>
                      <a:pt x="43" y="71"/>
                    </a:lnTo>
                    <a:lnTo>
                      <a:pt x="46" y="60"/>
                    </a:lnTo>
                    <a:lnTo>
                      <a:pt x="36" y="64"/>
                    </a:lnTo>
                    <a:lnTo>
                      <a:pt x="25" y="67"/>
                    </a:lnTo>
                    <a:lnTo>
                      <a:pt x="14" y="64"/>
                    </a:lnTo>
                    <a:lnTo>
                      <a:pt x="7" y="60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0" y="25"/>
                    </a:lnTo>
                    <a:lnTo>
                      <a:pt x="7" y="14"/>
                    </a:lnTo>
                    <a:lnTo>
                      <a:pt x="14" y="7"/>
                    </a:lnTo>
                    <a:lnTo>
                      <a:pt x="21" y="4"/>
                    </a:lnTo>
                    <a:lnTo>
                      <a:pt x="32" y="0"/>
                    </a:lnTo>
                    <a:lnTo>
                      <a:pt x="43" y="4"/>
                    </a:lnTo>
                    <a:lnTo>
                      <a:pt x="53" y="11"/>
                    </a:lnTo>
                    <a:lnTo>
                      <a:pt x="60" y="21"/>
                    </a:lnTo>
                    <a:lnTo>
                      <a:pt x="64" y="32"/>
                    </a:lnTo>
                    <a:lnTo>
                      <a:pt x="64" y="42"/>
                    </a:lnTo>
                    <a:lnTo>
                      <a:pt x="64" y="60"/>
                    </a:lnTo>
                    <a:lnTo>
                      <a:pt x="57" y="74"/>
                    </a:lnTo>
                    <a:lnTo>
                      <a:pt x="46" y="88"/>
                    </a:lnTo>
                    <a:lnTo>
                      <a:pt x="32" y="99"/>
                    </a:lnTo>
                    <a:lnTo>
                      <a:pt x="21" y="106"/>
                    </a:lnTo>
                    <a:lnTo>
                      <a:pt x="7" y="106"/>
                    </a:lnTo>
                    <a:lnTo>
                      <a:pt x="0" y="106"/>
                    </a:lnTo>
                    <a:close/>
                    <a:moveTo>
                      <a:pt x="50" y="53"/>
                    </a:moveTo>
                    <a:lnTo>
                      <a:pt x="50" y="46"/>
                    </a:lnTo>
                    <a:lnTo>
                      <a:pt x="50" y="39"/>
                    </a:lnTo>
                    <a:lnTo>
                      <a:pt x="50" y="32"/>
                    </a:lnTo>
                    <a:lnTo>
                      <a:pt x="46" y="25"/>
                    </a:lnTo>
                    <a:lnTo>
                      <a:pt x="46" y="14"/>
                    </a:lnTo>
                    <a:lnTo>
                      <a:pt x="39" y="11"/>
                    </a:lnTo>
                    <a:lnTo>
                      <a:pt x="36" y="7"/>
                    </a:lnTo>
                    <a:lnTo>
                      <a:pt x="32" y="7"/>
                    </a:lnTo>
                    <a:lnTo>
                      <a:pt x="25" y="7"/>
                    </a:lnTo>
                    <a:lnTo>
                      <a:pt x="18" y="11"/>
                    </a:lnTo>
                    <a:lnTo>
                      <a:pt x="14" y="18"/>
                    </a:lnTo>
                    <a:lnTo>
                      <a:pt x="14" y="28"/>
                    </a:lnTo>
                    <a:lnTo>
                      <a:pt x="18" y="42"/>
                    </a:lnTo>
                    <a:lnTo>
                      <a:pt x="21" y="53"/>
                    </a:lnTo>
                    <a:lnTo>
                      <a:pt x="25" y="60"/>
                    </a:lnTo>
                    <a:lnTo>
                      <a:pt x="32" y="60"/>
                    </a:lnTo>
                    <a:lnTo>
                      <a:pt x="36" y="60"/>
                    </a:lnTo>
                    <a:lnTo>
                      <a:pt x="39" y="60"/>
                    </a:lnTo>
                    <a:lnTo>
                      <a:pt x="46" y="57"/>
                    </a:lnTo>
                    <a:lnTo>
                      <a:pt x="50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16" name="Rectangle 317"/>
              <p:cNvSpPr>
                <a:spLocks noChangeArrowheads="1"/>
              </p:cNvSpPr>
              <p:nvPr/>
            </p:nvSpPr>
            <p:spPr bwMode="auto">
              <a:xfrm>
                <a:off x="2215" y="1983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7" name="Freeform 318"/>
              <p:cNvSpPr>
                <a:spLocks noEditPoints="1"/>
              </p:cNvSpPr>
              <p:nvPr/>
            </p:nvSpPr>
            <p:spPr bwMode="auto">
              <a:xfrm>
                <a:off x="2469" y="2008"/>
                <a:ext cx="61" cy="106"/>
              </a:xfrm>
              <a:custGeom>
                <a:avLst/>
                <a:gdLst>
                  <a:gd name="T0" fmla="*/ 11 w 61"/>
                  <a:gd name="T1" fmla="*/ 46 h 106"/>
                  <a:gd name="T2" fmla="*/ 4 w 61"/>
                  <a:gd name="T3" fmla="*/ 32 h 106"/>
                  <a:gd name="T4" fmla="*/ 4 w 61"/>
                  <a:gd name="T5" fmla="*/ 18 h 106"/>
                  <a:gd name="T6" fmla="*/ 18 w 61"/>
                  <a:gd name="T7" fmla="*/ 4 h 106"/>
                  <a:gd name="T8" fmla="*/ 43 w 61"/>
                  <a:gd name="T9" fmla="*/ 4 h 106"/>
                  <a:gd name="T10" fmla="*/ 57 w 61"/>
                  <a:gd name="T11" fmla="*/ 14 h 106"/>
                  <a:gd name="T12" fmla="*/ 57 w 61"/>
                  <a:gd name="T13" fmla="*/ 28 h 106"/>
                  <a:gd name="T14" fmla="*/ 50 w 61"/>
                  <a:gd name="T15" fmla="*/ 42 h 106"/>
                  <a:gd name="T16" fmla="*/ 50 w 61"/>
                  <a:gd name="T17" fmla="*/ 57 h 106"/>
                  <a:gd name="T18" fmla="*/ 61 w 61"/>
                  <a:gd name="T19" fmla="*/ 74 h 106"/>
                  <a:gd name="T20" fmla="*/ 57 w 61"/>
                  <a:gd name="T21" fmla="*/ 92 h 106"/>
                  <a:gd name="T22" fmla="*/ 43 w 61"/>
                  <a:gd name="T23" fmla="*/ 106 h 106"/>
                  <a:gd name="T24" fmla="*/ 22 w 61"/>
                  <a:gd name="T25" fmla="*/ 106 h 106"/>
                  <a:gd name="T26" fmla="*/ 7 w 61"/>
                  <a:gd name="T27" fmla="*/ 99 h 106"/>
                  <a:gd name="T28" fmla="*/ 0 w 61"/>
                  <a:gd name="T29" fmla="*/ 81 h 106"/>
                  <a:gd name="T30" fmla="*/ 4 w 61"/>
                  <a:gd name="T31" fmla="*/ 67 h 106"/>
                  <a:gd name="T32" fmla="*/ 22 w 61"/>
                  <a:gd name="T33" fmla="*/ 53 h 106"/>
                  <a:gd name="T34" fmla="*/ 39 w 61"/>
                  <a:gd name="T35" fmla="*/ 39 h 106"/>
                  <a:gd name="T36" fmla="*/ 43 w 61"/>
                  <a:gd name="T37" fmla="*/ 28 h 106"/>
                  <a:gd name="T38" fmla="*/ 43 w 61"/>
                  <a:gd name="T39" fmla="*/ 14 h 106"/>
                  <a:gd name="T40" fmla="*/ 36 w 61"/>
                  <a:gd name="T41" fmla="*/ 7 h 106"/>
                  <a:gd name="T42" fmla="*/ 25 w 61"/>
                  <a:gd name="T43" fmla="*/ 7 h 106"/>
                  <a:gd name="T44" fmla="*/ 18 w 61"/>
                  <a:gd name="T45" fmla="*/ 14 h 106"/>
                  <a:gd name="T46" fmla="*/ 18 w 61"/>
                  <a:gd name="T47" fmla="*/ 25 h 106"/>
                  <a:gd name="T48" fmla="*/ 22 w 61"/>
                  <a:gd name="T49" fmla="*/ 32 h 106"/>
                  <a:gd name="T50" fmla="*/ 32 w 61"/>
                  <a:gd name="T51" fmla="*/ 46 h 106"/>
                  <a:gd name="T52" fmla="*/ 22 w 61"/>
                  <a:gd name="T53" fmla="*/ 64 h 106"/>
                  <a:gd name="T54" fmla="*/ 15 w 61"/>
                  <a:gd name="T55" fmla="*/ 74 h 106"/>
                  <a:gd name="T56" fmla="*/ 18 w 61"/>
                  <a:gd name="T57" fmla="*/ 88 h 106"/>
                  <a:gd name="T58" fmla="*/ 25 w 61"/>
                  <a:gd name="T59" fmla="*/ 103 h 106"/>
                  <a:gd name="T60" fmla="*/ 36 w 61"/>
                  <a:gd name="T61" fmla="*/ 103 h 106"/>
                  <a:gd name="T62" fmla="*/ 46 w 61"/>
                  <a:gd name="T63" fmla="*/ 92 h 106"/>
                  <a:gd name="T64" fmla="*/ 46 w 61"/>
                  <a:gd name="T65" fmla="*/ 81 h 106"/>
                  <a:gd name="T66" fmla="*/ 39 w 61"/>
                  <a:gd name="T67" fmla="*/ 71 h 106"/>
                  <a:gd name="T68" fmla="*/ 25 w 61"/>
                  <a:gd name="T69" fmla="*/ 57 h 10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1"/>
                  <a:gd name="T106" fmla="*/ 0 h 106"/>
                  <a:gd name="T107" fmla="*/ 61 w 61"/>
                  <a:gd name="T108" fmla="*/ 106 h 10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1" h="106">
                    <a:moveTo>
                      <a:pt x="22" y="53"/>
                    </a:moveTo>
                    <a:lnTo>
                      <a:pt x="11" y="46"/>
                    </a:lnTo>
                    <a:lnTo>
                      <a:pt x="7" y="39"/>
                    </a:lnTo>
                    <a:lnTo>
                      <a:pt x="4" y="32"/>
                    </a:lnTo>
                    <a:lnTo>
                      <a:pt x="4" y="25"/>
                    </a:lnTo>
                    <a:lnTo>
                      <a:pt x="4" y="18"/>
                    </a:lnTo>
                    <a:lnTo>
                      <a:pt x="11" y="7"/>
                    </a:lnTo>
                    <a:lnTo>
                      <a:pt x="18" y="4"/>
                    </a:lnTo>
                    <a:lnTo>
                      <a:pt x="32" y="0"/>
                    </a:lnTo>
                    <a:lnTo>
                      <a:pt x="43" y="4"/>
                    </a:lnTo>
                    <a:lnTo>
                      <a:pt x="50" y="7"/>
                    </a:lnTo>
                    <a:lnTo>
                      <a:pt x="57" y="14"/>
                    </a:lnTo>
                    <a:lnTo>
                      <a:pt x="61" y="21"/>
                    </a:lnTo>
                    <a:lnTo>
                      <a:pt x="57" y="28"/>
                    </a:lnTo>
                    <a:lnTo>
                      <a:pt x="53" y="35"/>
                    </a:lnTo>
                    <a:lnTo>
                      <a:pt x="50" y="42"/>
                    </a:lnTo>
                    <a:lnTo>
                      <a:pt x="36" y="50"/>
                    </a:lnTo>
                    <a:lnTo>
                      <a:pt x="50" y="57"/>
                    </a:lnTo>
                    <a:lnTo>
                      <a:pt x="53" y="64"/>
                    </a:lnTo>
                    <a:lnTo>
                      <a:pt x="61" y="74"/>
                    </a:lnTo>
                    <a:lnTo>
                      <a:pt x="61" y="81"/>
                    </a:lnTo>
                    <a:lnTo>
                      <a:pt x="57" y="92"/>
                    </a:lnTo>
                    <a:lnTo>
                      <a:pt x="53" y="99"/>
                    </a:lnTo>
                    <a:lnTo>
                      <a:pt x="43" y="106"/>
                    </a:lnTo>
                    <a:lnTo>
                      <a:pt x="32" y="106"/>
                    </a:lnTo>
                    <a:lnTo>
                      <a:pt x="22" y="106"/>
                    </a:lnTo>
                    <a:lnTo>
                      <a:pt x="15" y="103"/>
                    </a:lnTo>
                    <a:lnTo>
                      <a:pt x="7" y="99"/>
                    </a:lnTo>
                    <a:lnTo>
                      <a:pt x="4" y="92"/>
                    </a:lnTo>
                    <a:lnTo>
                      <a:pt x="0" y="81"/>
                    </a:lnTo>
                    <a:lnTo>
                      <a:pt x="0" y="74"/>
                    </a:lnTo>
                    <a:lnTo>
                      <a:pt x="4" y="67"/>
                    </a:lnTo>
                    <a:lnTo>
                      <a:pt x="11" y="60"/>
                    </a:lnTo>
                    <a:lnTo>
                      <a:pt x="22" y="53"/>
                    </a:lnTo>
                    <a:close/>
                    <a:moveTo>
                      <a:pt x="32" y="46"/>
                    </a:moveTo>
                    <a:lnTo>
                      <a:pt x="39" y="39"/>
                    </a:lnTo>
                    <a:lnTo>
                      <a:pt x="43" y="32"/>
                    </a:lnTo>
                    <a:lnTo>
                      <a:pt x="43" y="28"/>
                    </a:lnTo>
                    <a:lnTo>
                      <a:pt x="43" y="21"/>
                    </a:lnTo>
                    <a:lnTo>
                      <a:pt x="43" y="14"/>
                    </a:lnTo>
                    <a:lnTo>
                      <a:pt x="39" y="11"/>
                    </a:lnTo>
                    <a:lnTo>
                      <a:pt x="36" y="7"/>
                    </a:lnTo>
                    <a:lnTo>
                      <a:pt x="32" y="7"/>
                    </a:lnTo>
                    <a:lnTo>
                      <a:pt x="25" y="7"/>
                    </a:lnTo>
                    <a:lnTo>
                      <a:pt x="22" y="11"/>
                    </a:lnTo>
                    <a:lnTo>
                      <a:pt x="18" y="14"/>
                    </a:lnTo>
                    <a:lnTo>
                      <a:pt x="18" y="21"/>
                    </a:lnTo>
                    <a:lnTo>
                      <a:pt x="18" y="25"/>
                    </a:lnTo>
                    <a:lnTo>
                      <a:pt x="18" y="28"/>
                    </a:lnTo>
                    <a:lnTo>
                      <a:pt x="22" y="32"/>
                    </a:lnTo>
                    <a:lnTo>
                      <a:pt x="25" y="35"/>
                    </a:lnTo>
                    <a:lnTo>
                      <a:pt x="32" y="46"/>
                    </a:lnTo>
                    <a:close/>
                    <a:moveTo>
                      <a:pt x="25" y="57"/>
                    </a:moveTo>
                    <a:lnTo>
                      <a:pt x="22" y="64"/>
                    </a:lnTo>
                    <a:lnTo>
                      <a:pt x="18" y="67"/>
                    </a:lnTo>
                    <a:lnTo>
                      <a:pt x="15" y="74"/>
                    </a:lnTo>
                    <a:lnTo>
                      <a:pt x="15" y="81"/>
                    </a:lnTo>
                    <a:lnTo>
                      <a:pt x="18" y="88"/>
                    </a:lnTo>
                    <a:lnTo>
                      <a:pt x="22" y="96"/>
                    </a:lnTo>
                    <a:lnTo>
                      <a:pt x="25" y="103"/>
                    </a:lnTo>
                    <a:lnTo>
                      <a:pt x="32" y="103"/>
                    </a:lnTo>
                    <a:lnTo>
                      <a:pt x="36" y="103"/>
                    </a:lnTo>
                    <a:lnTo>
                      <a:pt x="43" y="99"/>
                    </a:lnTo>
                    <a:lnTo>
                      <a:pt x="46" y="92"/>
                    </a:lnTo>
                    <a:lnTo>
                      <a:pt x="46" y="88"/>
                    </a:lnTo>
                    <a:lnTo>
                      <a:pt x="46" y="81"/>
                    </a:lnTo>
                    <a:lnTo>
                      <a:pt x="43" y="78"/>
                    </a:lnTo>
                    <a:lnTo>
                      <a:pt x="39" y="71"/>
                    </a:lnTo>
                    <a:lnTo>
                      <a:pt x="32" y="64"/>
                    </a:lnTo>
                    <a:lnTo>
                      <a:pt x="25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18" name="Rectangle 319"/>
              <p:cNvSpPr>
                <a:spLocks noChangeArrowheads="1"/>
              </p:cNvSpPr>
              <p:nvPr/>
            </p:nvSpPr>
            <p:spPr bwMode="auto">
              <a:xfrm>
                <a:off x="2724" y="1983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9" name="Freeform 320"/>
              <p:cNvSpPr>
                <a:spLocks/>
              </p:cNvSpPr>
              <p:nvPr/>
            </p:nvSpPr>
            <p:spPr bwMode="auto">
              <a:xfrm>
                <a:off x="2982" y="2012"/>
                <a:ext cx="60" cy="102"/>
              </a:xfrm>
              <a:custGeom>
                <a:avLst/>
                <a:gdLst>
                  <a:gd name="T0" fmla="*/ 60 w 60"/>
                  <a:gd name="T1" fmla="*/ 0 h 102"/>
                  <a:gd name="T2" fmla="*/ 53 w 60"/>
                  <a:gd name="T3" fmla="*/ 10 h 102"/>
                  <a:gd name="T4" fmla="*/ 21 w 60"/>
                  <a:gd name="T5" fmla="*/ 10 h 102"/>
                  <a:gd name="T6" fmla="*/ 18 w 60"/>
                  <a:gd name="T7" fmla="*/ 24 h 102"/>
                  <a:gd name="T8" fmla="*/ 28 w 60"/>
                  <a:gd name="T9" fmla="*/ 28 h 102"/>
                  <a:gd name="T10" fmla="*/ 39 w 60"/>
                  <a:gd name="T11" fmla="*/ 35 h 102"/>
                  <a:gd name="T12" fmla="*/ 50 w 60"/>
                  <a:gd name="T13" fmla="*/ 42 h 102"/>
                  <a:gd name="T14" fmla="*/ 57 w 60"/>
                  <a:gd name="T15" fmla="*/ 53 h 102"/>
                  <a:gd name="T16" fmla="*/ 57 w 60"/>
                  <a:gd name="T17" fmla="*/ 63 h 102"/>
                  <a:gd name="T18" fmla="*/ 57 w 60"/>
                  <a:gd name="T19" fmla="*/ 74 h 102"/>
                  <a:gd name="T20" fmla="*/ 57 w 60"/>
                  <a:gd name="T21" fmla="*/ 81 h 102"/>
                  <a:gd name="T22" fmla="*/ 50 w 60"/>
                  <a:gd name="T23" fmla="*/ 84 h 102"/>
                  <a:gd name="T24" fmla="*/ 46 w 60"/>
                  <a:gd name="T25" fmla="*/ 92 h 102"/>
                  <a:gd name="T26" fmla="*/ 42 w 60"/>
                  <a:gd name="T27" fmla="*/ 95 h 102"/>
                  <a:gd name="T28" fmla="*/ 35 w 60"/>
                  <a:gd name="T29" fmla="*/ 99 h 102"/>
                  <a:gd name="T30" fmla="*/ 28 w 60"/>
                  <a:gd name="T31" fmla="*/ 102 h 102"/>
                  <a:gd name="T32" fmla="*/ 18 w 60"/>
                  <a:gd name="T33" fmla="*/ 102 h 102"/>
                  <a:gd name="T34" fmla="*/ 11 w 60"/>
                  <a:gd name="T35" fmla="*/ 102 h 102"/>
                  <a:gd name="T36" fmla="*/ 7 w 60"/>
                  <a:gd name="T37" fmla="*/ 99 h 102"/>
                  <a:gd name="T38" fmla="*/ 4 w 60"/>
                  <a:gd name="T39" fmla="*/ 99 h 102"/>
                  <a:gd name="T40" fmla="*/ 0 w 60"/>
                  <a:gd name="T41" fmla="*/ 95 h 102"/>
                  <a:gd name="T42" fmla="*/ 4 w 60"/>
                  <a:gd name="T43" fmla="*/ 92 h 102"/>
                  <a:gd name="T44" fmla="*/ 4 w 60"/>
                  <a:gd name="T45" fmla="*/ 88 h 102"/>
                  <a:gd name="T46" fmla="*/ 4 w 60"/>
                  <a:gd name="T47" fmla="*/ 88 h 102"/>
                  <a:gd name="T48" fmla="*/ 7 w 60"/>
                  <a:gd name="T49" fmla="*/ 88 h 102"/>
                  <a:gd name="T50" fmla="*/ 11 w 60"/>
                  <a:gd name="T51" fmla="*/ 88 h 102"/>
                  <a:gd name="T52" fmla="*/ 11 w 60"/>
                  <a:gd name="T53" fmla="*/ 88 h 102"/>
                  <a:gd name="T54" fmla="*/ 14 w 60"/>
                  <a:gd name="T55" fmla="*/ 88 h 102"/>
                  <a:gd name="T56" fmla="*/ 18 w 60"/>
                  <a:gd name="T57" fmla="*/ 92 h 102"/>
                  <a:gd name="T58" fmla="*/ 21 w 60"/>
                  <a:gd name="T59" fmla="*/ 95 h 102"/>
                  <a:gd name="T60" fmla="*/ 28 w 60"/>
                  <a:gd name="T61" fmla="*/ 95 h 102"/>
                  <a:gd name="T62" fmla="*/ 35 w 60"/>
                  <a:gd name="T63" fmla="*/ 95 h 102"/>
                  <a:gd name="T64" fmla="*/ 42 w 60"/>
                  <a:gd name="T65" fmla="*/ 88 h 102"/>
                  <a:gd name="T66" fmla="*/ 46 w 60"/>
                  <a:gd name="T67" fmla="*/ 81 h 102"/>
                  <a:gd name="T68" fmla="*/ 50 w 60"/>
                  <a:gd name="T69" fmla="*/ 74 h 102"/>
                  <a:gd name="T70" fmla="*/ 46 w 60"/>
                  <a:gd name="T71" fmla="*/ 63 h 102"/>
                  <a:gd name="T72" fmla="*/ 42 w 60"/>
                  <a:gd name="T73" fmla="*/ 56 h 102"/>
                  <a:gd name="T74" fmla="*/ 35 w 60"/>
                  <a:gd name="T75" fmla="*/ 49 h 102"/>
                  <a:gd name="T76" fmla="*/ 25 w 60"/>
                  <a:gd name="T77" fmla="*/ 42 h 102"/>
                  <a:gd name="T78" fmla="*/ 18 w 60"/>
                  <a:gd name="T79" fmla="*/ 38 h 102"/>
                  <a:gd name="T80" fmla="*/ 4 w 60"/>
                  <a:gd name="T81" fmla="*/ 38 h 102"/>
                  <a:gd name="T82" fmla="*/ 25 w 60"/>
                  <a:gd name="T83" fmla="*/ 0 h 102"/>
                  <a:gd name="T84" fmla="*/ 60 w 60"/>
                  <a:gd name="T85" fmla="*/ 0 h 10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0"/>
                  <a:gd name="T130" fmla="*/ 0 h 102"/>
                  <a:gd name="T131" fmla="*/ 60 w 60"/>
                  <a:gd name="T132" fmla="*/ 102 h 10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0" h="102">
                    <a:moveTo>
                      <a:pt x="60" y="0"/>
                    </a:moveTo>
                    <a:lnTo>
                      <a:pt x="53" y="10"/>
                    </a:lnTo>
                    <a:lnTo>
                      <a:pt x="21" y="10"/>
                    </a:lnTo>
                    <a:lnTo>
                      <a:pt x="18" y="24"/>
                    </a:lnTo>
                    <a:lnTo>
                      <a:pt x="28" y="28"/>
                    </a:lnTo>
                    <a:lnTo>
                      <a:pt x="39" y="35"/>
                    </a:lnTo>
                    <a:lnTo>
                      <a:pt x="50" y="42"/>
                    </a:lnTo>
                    <a:lnTo>
                      <a:pt x="57" y="53"/>
                    </a:lnTo>
                    <a:lnTo>
                      <a:pt x="57" y="63"/>
                    </a:lnTo>
                    <a:lnTo>
                      <a:pt x="57" y="74"/>
                    </a:lnTo>
                    <a:lnTo>
                      <a:pt x="57" y="81"/>
                    </a:lnTo>
                    <a:lnTo>
                      <a:pt x="50" y="84"/>
                    </a:lnTo>
                    <a:lnTo>
                      <a:pt x="46" y="92"/>
                    </a:lnTo>
                    <a:lnTo>
                      <a:pt x="42" y="95"/>
                    </a:lnTo>
                    <a:lnTo>
                      <a:pt x="35" y="99"/>
                    </a:lnTo>
                    <a:lnTo>
                      <a:pt x="28" y="102"/>
                    </a:lnTo>
                    <a:lnTo>
                      <a:pt x="18" y="102"/>
                    </a:lnTo>
                    <a:lnTo>
                      <a:pt x="11" y="102"/>
                    </a:lnTo>
                    <a:lnTo>
                      <a:pt x="7" y="99"/>
                    </a:lnTo>
                    <a:lnTo>
                      <a:pt x="4" y="99"/>
                    </a:lnTo>
                    <a:lnTo>
                      <a:pt x="0" y="95"/>
                    </a:lnTo>
                    <a:lnTo>
                      <a:pt x="4" y="92"/>
                    </a:lnTo>
                    <a:lnTo>
                      <a:pt x="4" y="88"/>
                    </a:lnTo>
                    <a:lnTo>
                      <a:pt x="7" y="88"/>
                    </a:lnTo>
                    <a:lnTo>
                      <a:pt x="11" y="88"/>
                    </a:lnTo>
                    <a:lnTo>
                      <a:pt x="14" y="88"/>
                    </a:lnTo>
                    <a:lnTo>
                      <a:pt x="18" y="92"/>
                    </a:lnTo>
                    <a:lnTo>
                      <a:pt x="21" y="95"/>
                    </a:lnTo>
                    <a:lnTo>
                      <a:pt x="28" y="95"/>
                    </a:lnTo>
                    <a:lnTo>
                      <a:pt x="35" y="95"/>
                    </a:lnTo>
                    <a:lnTo>
                      <a:pt x="42" y="88"/>
                    </a:lnTo>
                    <a:lnTo>
                      <a:pt x="46" y="81"/>
                    </a:lnTo>
                    <a:lnTo>
                      <a:pt x="50" y="74"/>
                    </a:lnTo>
                    <a:lnTo>
                      <a:pt x="46" y="63"/>
                    </a:lnTo>
                    <a:lnTo>
                      <a:pt x="42" y="56"/>
                    </a:lnTo>
                    <a:lnTo>
                      <a:pt x="35" y="49"/>
                    </a:lnTo>
                    <a:lnTo>
                      <a:pt x="25" y="42"/>
                    </a:lnTo>
                    <a:lnTo>
                      <a:pt x="18" y="38"/>
                    </a:lnTo>
                    <a:lnTo>
                      <a:pt x="4" y="38"/>
                    </a:lnTo>
                    <a:lnTo>
                      <a:pt x="25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20" name="Freeform 321"/>
              <p:cNvSpPr>
                <a:spLocks noEditPoints="1"/>
              </p:cNvSpPr>
              <p:nvPr/>
            </p:nvSpPr>
            <p:spPr bwMode="auto">
              <a:xfrm>
                <a:off x="3060" y="2008"/>
                <a:ext cx="63" cy="106"/>
              </a:xfrm>
              <a:custGeom>
                <a:avLst/>
                <a:gdLst>
                  <a:gd name="T0" fmla="*/ 0 w 63"/>
                  <a:gd name="T1" fmla="*/ 106 h 106"/>
                  <a:gd name="T2" fmla="*/ 0 w 63"/>
                  <a:gd name="T3" fmla="*/ 106 h 106"/>
                  <a:gd name="T4" fmla="*/ 10 w 63"/>
                  <a:gd name="T5" fmla="*/ 106 h 106"/>
                  <a:gd name="T6" fmla="*/ 21 w 63"/>
                  <a:gd name="T7" fmla="*/ 103 h 106"/>
                  <a:gd name="T8" fmla="*/ 28 w 63"/>
                  <a:gd name="T9" fmla="*/ 96 h 106"/>
                  <a:gd name="T10" fmla="*/ 35 w 63"/>
                  <a:gd name="T11" fmla="*/ 85 h 106"/>
                  <a:gd name="T12" fmla="*/ 42 w 63"/>
                  <a:gd name="T13" fmla="*/ 71 h 106"/>
                  <a:gd name="T14" fmla="*/ 46 w 63"/>
                  <a:gd name="T15" fmla="*/ 60 h 106"/>
                  <a:gd name="T16" fmla="*/ 35 w 63"/>
                  <a:gd name="T17" fmla="*/ 64 h 106"/>
                  <a:gd name="T18" fmla="*/ 25 w 63"/>
                  <a:gd name="T19" fmla="*/ 67 h 106"/>
                  <a:gd name="T20" fmla="*/ 14 w 63"/>
                  <a:gd name="T21" fmla="*/ 64 h 106"/>
                  <a:gd name="T22" fmla="*/ 7 w 63"/>
                  <a:gd name="T23" fmla="*/ 60 h 106"/>
                  <a:gd name="T24" fmla="*/ 0 w 63"/>
                  <a:gd name="T25" fmla="*/ 50 h 106"/>
                  <a:gd name="T26" fmla="*/ 0 w 63"/>
                  <a:gd name="T27" fmla="*/ 35 h 106"/>
                  <a:gd name="T28" fmla="*/ 0 w 63"/>
                  <a:gd name="T29" fmla="*/ 25 h 106"/>
                  <a:gd name="T30" fmla="*/ 7 w 63"/>
                  <a:gd name="T31" fmla="*/ 14 h 106"/>
                  <a:gd name="T32" fmla="*/ 14 w 63"/>
                  <a:gd name="T33" fmla="*/ 7 h 106"/>
                  <a:gd name="T34" fmla="*/ 21 w 63"/>
                  <a:gd name="T35" fmla="*/ 4 h 106"/>
                  <a:gd name="T36" fmla="*/ 32 w 63"/>
                  <a:gd name="T37" fmla="*/ 0 h 106"/>
                  <a:gd name="T38" fmla="*/ 42 w 63"/>
                  <a:gd name="T39" fmla="*/ 4 h 106"/>
                  <a:gd name="T40" fmla="*/ 53 w 63"/>
                  <a:gd name="T41" fmla="*/ 11 h 106"/>
                  <a:gd name="T42" fmla="*/ 60 w 63"/>
                  <a:gd name="T43" fmla="*/ 21 h 106"/>
                  <a:gd name="T44" fmla="*/ 63 w 63"/>
                  <a:gd name="T45" fmla="*/ 32 h 106"/>
                  <a:gd name="T46" fmla="*/ 63 w 63"/>
                  <a:gd name="T47" fmla="*/ 42 h 106"/>
                  <a:gd name="T48" fmla="*/ 63 w 63"/>
                  <a:gd name="T49" fmla="*/ 60 h 106"/>
                  <a:gd name="T50" fmla="*/ 56 w 63"/>
                  <a:gd name="T51" fmla="*/ 74 h 106"/>
                  <a:gd name="T52" fmla="*/ 46 w 63"/>
                  <a:gd name="T53" fmla="*/ 88 h 106"/>
                  <a:gd name="T54" fmla="*/ 32 w 63"/>
                  <a:gd name="T55" fmla="*/ 99 h 106"/>
                  <a:gd name="T56" fmla="*/ 21 w 63"/>
                  <a:gd name="T57" fmla="*/ 106 h 106"/>
                  <a:gd name="T58" fmla="*/ 7 w 63"/>
                  <a:gd name="T59" fmla="*/ 106 h 106"/>
                  <a:gd name="T60" fmla="*/ 0 w 63"/>
                  <a:gd name="T61" fmla="*/ 106 h 106"/>
                  <a:gd name="T62" fmla="*/ 49 w 63"/>
                  <a:gd name="T63" fmla="*/ 53 h 106"/>
                  <a:gd name="T64" fmla="*/ 49 w 63"/>
                  <a:gd name="T65" fmla="*/ 46 h 106"/>
                  <a:gd name="T66" fmla="*/ 49 w 63"/>
                  <a:gd name="T67" fmla="*/ 39 h 106"/>
                  <a:gd name="T68" fmla="*/ 49 w 63"/>
                  <a:gd name="T69" fmla="*/ 32 h 106"/>
                  <a:gd name="T70" fmla="*/ 46 w 63"/>
                  <a:gd name="T71" fmla="*/ 25 h 106"/>
                  <a:gd name="T72" fmla="*/ 46 w 63"/>
                  <a:gd name="T73" fmla="*/ 14 h 106"/>
                  <a:gd name="T74" fmla="*/ 39 w 63"/>
                  <a:gd name="T75" fmla="*/ 11 h 106"/>
                  <a:gd name="T76" fmla="*/ 35 w 63"/>
                  <a:gd name="T77" fmla="*/ 7 h 106"/>
                  <a:gd name="T78" fmla="*/ 32 w 63"/>
                  <a:gd name="T79" fmla="*/ 7 h 106"/>
                  <a:gd name="T80" fmla="*/ 25 w 63"/>
                  <a:gd name="T81" fmla="*/ 7 h 106"/>
                  <a:gd name="T82" fmla="*/ 17 w 63"/>
                  <a:gd name="T83" fmla="*/ 11 h 106"/>
                  <a:gd name="T84" fmla="*/ 14 w 63"/>
                  <a:gd name="T85" fmla="*/ 18 h 106"/>
                  <a:gd name="T86" fmla="*/ 14 w 63"/>
                  <a:gd name="T87" fmla="*/ 28 h 106"/>
                  <a:gd name="T88" fmla="*/ 14 w 63"/>
                  <a:gd name="T89" fmla="*/ 42 h 106"/>
                  <a:gd name="T90" fmla="*/ 21 w 63"/>
                  <a:gd name="T91" fmla="*/ 53 h 106"/>
                  <a:gd name="T92" fmla="*/ 25 w 63"/>
                  <a:gd name="T93" fmla="*/ 60 h 106"/>
                  <a:gd name="T94" fmla="*/ 32 w 63"/>
                  <a:gd name="T95" fmla="*/ 60 h 106"/>
                  <a:gd name="T96" fmla="*/ 35 w 63"/>
                  <a:gd name="T97" fmla="*/ 60 h 106"/>
                  <a:gd name="T98" fmla="*/ 39 w 63"/>
                  <a:gd name="T99" fmla="*/ 60 h 106"/>
                  <a:gd name="T100" fmla="*/ 46 w 63"/>
                  <a:gd name="T101" fmla="*/ 57 h 106"/>
                  <a:gd name="T102" fmla="*/ 49 w 63"/>
                  <a:gd name="T103" fmla="*/ 53 h 10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3"/>
                  <a:gd name="T157" fmla="*/ 0 h 106"/>
                  <a:gd name="T158" fmla="*/ 63 w 63"/>
                  <a:gd name="T159" fmla="*/ 106 h 10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3" h="106">
                    <a:moveTo>
                      <a:pt x="0" y="106"/>
                    </a:moveTo>
                    <a:lnTo>
                      <a:pt x="0" y="106"/>
                    </a:lnTo>
                    <a:lnTo>
                      <a:pt x="10" y="106"/>
                    </a:lnTo>
                    <a:lnTo>
                      <a:pt x="21" y="103"/>
                    </a:lnTo>
                    <a:lnTo>
                      <a:pt x="28" y="96"/>
                    </a:lnTo>
                    <a:lnTo>
                      <a:pt x="35" y="85"/>
                    </a:lnTo>
                    <a:lnTo>
                      <a:pt x="42" y="71"/>
                    </a:lnTo>
                    <a:lnTo>
                      <a:pt x="46" y="60"/>
                    </a:lnTo>
                    <a:lnTo>
                      <a:pt x="35" y="64"/>
                    </a:lnTo>
                    <a:lnTo>
                      <a:pt x="25" y="67"/>
                    </a:lnTo>
                    <a:lnTo>
                      <a:pt x="14" y="64"/>
                    </a:lnTo>
                    <a:lnTo>
                      <a:pt x="7" y="60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0" y="25"/>
                    </a:lnTo>
                    <a:lnTo>
                      <a:pt x="7" y="14"/>
                    </a:lnTo>
                    <a:lnTo>
                      <a:pt x="14" y="7"/>
                    </a:lnTo>
                    <a:lnTo>
                      <a:pt x="21" y="4"/>
                    </a:lnTo>
                    <a:lnTo>
                      <a:pt x="32" y="0"/>
                    </a:lnTo>
                    <a:lnTo>
                      <a:pt x="42" y="4"/>
                    </a:lnTo>
                    <a:lnTo>
                      <a:pt x="53" y="11"/>
                    </a:lnTo>
                    <a:lnTo>
                      <a:pt x="60" y="21"/>
                    </a:lnTo>
                    <a:lnTo>
                      <a:pt x="63" y="32"/>
                    </a:lnTo>
                    <a:lnTo>
                      <a:pt x="63" y="42"/>
                    </a:lnTo>
                    <a:lnTo>
                      <a:pt x="63" y="60"/>
                    </a:lnTo>
                    <a:lnTo>
                      <a:pt x="56" y="74"/>
                    </a:lnTo>
                    <a:lnTo>
                      <a:pt x="46" y="88"/>
                    </a:lnTo>
                    <a:lnTo>
                      <a:pt x="32" y="99"/>
                    </a:lnTo>
                    <a:lnTo>
                      <a:pt x="21" y="106"/>
                    </a:lnTo>
                    <a:lnTo>
                      <a:pt x="7" y="106"/>
                    </a:lnTo>
                    <a:lnTo>
                      <a:pt x="0" y="106"/>
                    </a:lnTo>
                    <a:close/>
                    <a:moveTo>
                      <a:pt x="49" y="53"/>
                    </a:moveTo>
                    <a:lnTo>
                      <a:pt x="49" y="46"/>
                    </a:lnTo>
                    <a:lnTo>
                      <a:pt x="49" y="39"/>
                    </a:lnTo>
                    <a:lnTo>
                      <a:pt x="49" y="32"/>
                    </a:lnTo>
                    <a:lnTo>
                      <a:pt x="46" y="25"/>
                    </a:lnTo>
                    <a:lnTo>
                      <a:pt x="46" y="14"/>
                    </a:lnTo>
                    <a:lnTo>
                      <a:pt x="39" y="11"/>
                    </a:lnTo>
                    <a:lnTo>
                      <a:pt x="35" y="7"/>
                    </a:lnTo>
                    <a:lnTo>
                      <a:pt x="32" y="7"/>
                    </a:lnTo>
                    <a:lnTo>
                      <a:pt x="25" y="7"/>
                    </a:lnTo>
                    <a:lnTo>
                      <a:pt x="17" y="11"/>
                    </a:lnTo>
                    <a:lnTo>
                      <a:pt x="14" y="18"/>
                    </a:lnTo>
                    <a:lnTo>
                      <a:pt x="14" y="28"/>
                    </a:lnTo>
                    <a:lnTo>
                      <a:pt x="14" y="42"/>
                    </a:lnTo>
                    <a:lnTo>
                      <a:pt x="21" y="53"/>
                    </a:lnTo>
                    <a:lnTo>
                      <a:pt x="25" y="60"/>
                    </a:lnTo>
                    <a:lnTo>
                      <a:pt x="32" y="60"/>
                    </a:lnTo>
                    <a:lnTo>
                      <a:pt x="35" y="60"/>
                    </a:lnTo>
                    <a:lnTo>
                      <a:pt x="39" y="60"/>
                    </a:lnTo>
                    <a:lnTo>
                      <a:pt x="46" y="57"/>
                    </a:lnTo>
                    <a:lnTo>
                      <a:pt x="49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21" name="Freeform 322"/>
              <p:cNvSpPr>
                <a:spLocks noEditPoints="1"/>
              </p:cNvSpPr>
              <p:nvPr/>
            </p:nvSpPr>
            <p:spPr bwMode="auto">
              <a:xfrm>
                <a:off x="3134" y="2008"/>
                <a:ext cx="67" cy="106"/>
              </a:xfrm>
              <a:custGeom>
                <a:avLst/>
                <a:gdLst>
                  <a:gd name="T0" fmla="*/ 67 w 67"/>
                  <a:gd name="T1" fmla="*/ 67 h 106"/>
                  <a:gd name="T2" fmla="*/ 67 w 67"/>
                  <a:gd name="T3" fmla="*/ 78 h 106"/>
                  <a:gd name="T4" fmla="*/ 53 w 67"/>
                  <a:gd name="T5" fmla="*/ 78 h 106"/>
                  <a:gd name="T6" fmla="*/ 53 w 67"/>
                  <a:gd name="T7" fmla="*/ 106 h 106"/>
                  <a:gd name="T8" fmla="*/ 39 w 67"/>
                  <a:gd name="T9" fmla="*/ 106 h 106"/>
                  <a:gd name="T10" fmla="*/ 39 w 67"/>
                  <a:gd name="T11" fmla="*/ 78 h 106"/>
                  <a:gd name="T12" fmla="*/ 0 w 67"/>
                  <a:gd name="T13" fmla="*/ 78 h 106"/>
                  <a:gd name="T14" fmla="*/ 0 w 67"/>
                  <a:gd name="T15" fmla="*/ 71 h 106"/>
                  <a:gd name="T16" fmla="*/ 46 w 67"/>
                  <a:gd name="T17" fmla="*/ 0 h 106"/>
                  <a:gd name="T18" fmla="*/ 53 w 67"/>
                  <a:gd name="T19" fmla="*/ 0 h 106"/>
                  <a:gd name="T20" fmla="*/ 53 w 67"/>
                  <a:gd name="T21" fmla="*/ 67 h 106"/>
                  <a:gd name="T22" fmla="*/ 67 w 67"/>
                  <a:gd name="T23" fmla="*/ 67 h 106"/>
                  <a:gd name="T24" fmla="*/ 39 w 67"/>
                  <a:gd name="T25" fmla="*/ 67 h 106"/>
                  <a:gd name="T26" fmla="*/ 39 w 67"/>
                  <a:gd name="T27" fmla="*/ 14 h 106"/>
                  <a:gd name="T28" fmla="*/ 7 w 67"/>
                  <a:gd name="T29" fmla="*/ 67 h 106"/>
                  <a:gd name="T30" fmla="*/ 39 w 67"/>
                  <a:gd name="T31" fmla="*/ 67 h 10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7"/>
                  <a:gd name="T49" fmla="*/ 0 h 106"/>
                  <a:gd name="T50" fmla="*/ 67 w 67"/>
                  <a:gd name="T51" fmla="*/ 106 h 10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7" h="106">
                    <a:moveTo>
                      <a:pt x="67" y="67"/>
                    </a:moveTo>
                    <a:lnTo>
                      <a:pt x="67" y="78"/>
                    </a:lnTo>
                    <a:lnTo>
                      <a:pt x="53" y="78"/>
                    </a:lnTo>
                    <a:lnTo>
                      <a:pt x="53" y="106"/>
                    </a:lnTo>
                    <a:lnTo>
                      <a:pt x="39" y="106"/>
                    </a:lnTo>
                    <a:lnTo>
                      <a:pt x="39" y="78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53" y="67"/>
                    </a:lnTo>
                    <a:lnTo>
                      <a:pt x="67" y="67"/>
                    </a:lnTo>
                    <a:close/>
                    <a:moveTo>
                      <a:pt x="39" y="67"/>
                    </a:moveTo>
                    <a:lnTo>
                      <a:pt x="39" y="14"/>
                    </a:lnTo>
                    <a:lnTo>
                      <a:pt x="7" y="67"/>
                    </a:lnTo>
                    <a:lnTo>
                      <a:pt x="39" y="6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22" name="Rectangle 323"/>
              <p:cNvSpPr>
                <a:spLocks noChangeArrowheads="1"/>
              </p:cNvSpPr>
              <p:nvPr/>
            </p:nvSpPr>
            <p:spPr bwMode="auto">
              <a:xfrm>
                <a:off x="3247" y="1983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23" name="Freeform 324"/>
              <p:cNvSpPr>
                <a:spLocks/>
              </p:cNvSpPr>
              <p:nvPr/>
            </p:nvSpPr>
            <p:spPr bwMode="auto">
              <a:xfrm>
                <a:off x="3502" y="2008"/>
                <a:ext cx="56" cy="106"/>
              </a:xfrm>
              <a:custGeom>
                <a:avLst/>
                <a:gdLst>
                  <a:gd name="T0" fmla="*/ 7 w 56"/>
                  <a:gd name="T1" fmla="*/ 14 h 106"/>
                  <a:gd name="T2" fmla="*/ 21 w 56"/>
                  <a:gd name="T3" fmla="*/ 4 h 106"/>
                  <a:gd name="T4" fmla="*/ 39 w 56"/>
                  <a:gd name="T5" fmla="*/ 4 h 106"/>
                  <a:gd name="T6" fmla="*/ 53 w 56"/>
                  <a:gd name="T7" fmla="*/ 14 h 106"/>
                  <a:gd name="T8" fmla="*/ 49 w 56"/>
                  <a:gd name="T9" fmla="*/ 28 h 106"/>
                  <a:gd name="T10" fmla="*/ 39 w 56"/>
                  <a:gd name="T11" fmla="*/ 46 h 106"/>
                  <a:gd name="T12" fmla="*/ 53 w 56"/>
                  <a:gd name="T13" fmla="*/ 57 h 106"/>
                  <a:gd name="T14" fmla="*/ 56 w 56"/>
                  <a:gd name="T15" fmla="*/ 71 h 106"/>
                  <a:gd name="T16" fmla="*/ 49 w 56"/>
                  <a:gd name="T17" fmla="*/ 96 h 106"/>
                  <a:gd name="T18" fmla="*/ 28 w 56"/>
                  <a:gd name="T19" fmla="*/ 106 h 106"/>
                  <a:gd name="T20" fmla="*/ 7 w 56"/>
                  <a:gd name="T21" fmla="*/ 106 h 106"/>
                  <a:gd name="T22" fmla="*/ 0 w 56"/>
                  <a:gd name="T23" fmla="*/ 103 h 106"/>
                  <a:gd name="T24" fmla="*/ 0 w 56"/>
                  <a:gd name="T25" fmla="*/ 99 h 106"/>
                  <a:gd name="T26" fmla="*/ 3 w 56"/>
                  <a:gd name="T27" fmla="*/ 96 h 106"/>
                  <a:gd name="T28" fmla="*/ 7 w 56"/>
                  <a:gd name="T29" fmla="*/ 96 h 106"/>
                  <a:gd name="T30" fmla="*/ 10 w 56"/>
                  <a:gd name="T31" fmla="*/ 96 h 106"/>
                  <a:gd name="T32" fmla="*/ 17 w 56"/>
                  <a:gd name="T33" fmla="*/ 99 h 106"/>
                  <a:gd name="T34" fmla="*/ 24 w 56"/>
                  <a:gd name="T35" fmla="*/ 99 h 106"/>
                  <a:gd name="T36" fmla="*/ 35 w 56"/>
                  <a:gd name="T37" fmla="*/ 99 h 106"/>
                  <a:gd name="T38" fmla="*/ 46 w 56"/>
                  <a:gd name="T39" fmla="*/ 88 h 106"/>
                  <a:gd name="T40" fmla="*/ 46 w 56"/>
                  <a:gd name="T41" fmla="*/ 74 h 106"/>
                  <a:gd name="T42" fmla="*/ 42 w 56"/>
                  <a:gd name="T43" fmla="*/ 64 h 106"/>
                  <a:gd name="T44" fmla="*/ 35 w 56"/>
                  <a:gd name="T45" fmla="*/ 60 h 106"/>
                  <a:gd name="T46" fmla="*/ 24 w 56"/>
                  <a:gd name="T47" fmla="*/ 53 h 106"/>
                  <a:gd name="T48" fmla="*/ 17 w 56"/>
                  <a:gd name="T49" fmla="*/ 53 h 106"/>
                  <a:gd name="T50" fmla="*/ 24 w 56"/>
                  <a:gd name="T51" fmla="*/ 50 h 106"/>
                  <a:gd name="T52" fmla="*/ 35 w 56"/>
                  <a:gd name="T53" fmla="*/ 42 h 106"/>
                  <a:gd name="T54" fmla="*/ 39 w 56"/>
                  <a:gd name="T55" fmla="*/ 35 h 106"/>
                  <a:gd name="T56" fmla="*/ 39 w 56"/>
                  <a:gd name="T57" fmla="*/ 21 h 106"/>
                  <a:gd name="T58" fmla="*/ 32 w 56"/>
                  <a:gd name="T59" fmla="*/ 11 h 106"/>
                  <a:gd name="T60" fmla="*/ 17 w 56"/>
                  <a:gd name="T61" fmla="*/ 11 h 106"/>
                  <a:gd name="T62" fmla="*/ 3 w 56"/>
                  <a:gd name="T63" fmla="*/ 21 h 10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6"/>
                  <a:gd name="T97" fmla="*/ 0 h 106"/>
                  <a:gd name="T98" fmla="*/ 56 w 56"/>
                  <a:gd name="T99" fmla="*/ 106 h 10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6" h="106">
                    <a:moveTo>
                      <a:pt x="0" y="21"/>
                    </a:moveTo>
                    <a:lnTo>
                      <a:pt x="7" y="14"/>
                    </a:lnTo>
                    <a:lnTo>
                      <a:pt x="10" y="7"/>
                    </a:lnTo>
                    <a:lnTo>
                      <a:pt x="21" y="4"/>
                    </a:lnTo>
                    <a:lnTo>
                      <a:pt x="28" y="0"/>
                    </a:lnTo>
                    <a:lnTo>
                      <a:pt x="39" y="4"/>
                    </a:lnTo>
                    <a:lnTo>
                      <a:pt x="46" y="7"/>
                    </a:lnTo>
                    <a:lnTo>
                      <a:pt x="53" y="14"/>
                    </a:lnTo>
                    <a:lnTo>
                      <a:pt x="53" y="21"/>
                    </a:lnTo>
                    <a:lnTo>
                      <a:pt x="49" y="28"/>
                    </a:lnTo>
                    <a:lnTo>
                      <a:pt x="46" y="35"/>
                    </a:lnTo>
                    <a:lnTo>
                      <a:pt x="39" y="46"/>
                    </a:lnTo>
                    <a:lnTo>
                      <a:pt x="46" y="50"/>
                    </a:lnTo>
                    <a:lnTo>
                      <a:pt x="53" y="57"/>
                    </a:lnTo>
                    <a:lnTo>
                      <a:pt x="56" y="64"/>
                    </a:lnTo>
                    <a:lnTo>
                      <a:pt x="56" y="71"/>
                    </a:lnTo>
                    <a:lnTo>
                      <a:pt x="56" y="85"/>
                    </a:lnTo>
                    <a:lnTo>
                      <a:pt x="49" y="96"/>
                    </a:lnTo>
                    <a:lnTo>
                      <a:pt x="39" y="103"/>
                    </a:lnTo>
                    <a:lnTo>
                      <a:pt x="28" y="106"/>
                    </a:lnTo>
                    <a:lnTo>
                      <a:pt x="17" y="106"/>
                    </a:lnTo>
                    <a:lnTo>
                      <a:pt x="7" y="106"/>
                    </a:lnTo>
                    <a:lnTo>
                      <a:pt x="3" y="106"/>
                    </a:lnTo>
                    <a:lnTo>
                      <a:pt x="0" y="103"/>
                    </a:lnTo>
                    <a:lnTo>
                      <a:pt x="0" y="99"/>
                    </a:lnTo>
                    <a:lnTo>
                      <a:pt x="0" y="96"/>
                    </a:lnTo>
                    <a:lnTo>
                      <a:pt x="3" y="96"/>
                    </a:lnTo>
                    <a:lnTo>
                      <a:pt x="7" y="96"/>
                    </a:lnTo>
                    <a:lnTo>
                      <a:pt x="10" y="96"/>
                    </a:lnTo>
                    <a:lnTo>
                      <a:pt x="14" y="99"/>
                    </a:lnTo>
                    <a:lnTo>
                      <a:pt x="17" y="99"/>
                    </a:lnTo>
                    <a:lnTo>
                      <a:pt x="21" y="99"/>
                    </a:lnTo>
                    <a:lnTo>
                      <a:pt x="24" y="99"/>
                    </a:lnTo>
                    <a:lnTo>
                      <a:pt x="28" y="103"/>
                    </a:lnTo>
                    <a:lnTo>
                      <a:pt x="35" y="99"/>
                    </a:lnTo>
                    <a:lnTo>
                      <a:pt x="39" y="96"/>
                    </a:lnTo>
                    <a:lnTo>
                      <a:pt x="46" y="88"/>
                    </a:lnTo>
                    <a:lnTo>
                      <a:pt x="46" y="81"/>
                    </a:lnTo>
                    <a:lnTo>
                      <a:pt x="46" y="74"/>
                    </a:lnTo>
                    <a:lnTo>
                      <a:pt x="42" y="67"/>
                    </a:lnTo>
                    <a:lnTo>
                      <a:pt x="42" y="64"/>
                    </a:lnTo>
                    <a:lnTo>
                      <a:pt x="39" y="64"/>
                    </a:lnTo>
                    <a:lnTo>
                      <a:pt x="35" y="60"/>
                    </a:lnTo>
                    <a:lnTo>
                      <a:pt x="32" y="57"/>
                    </a:lnTo>
                    <a:lnTo>
                      <a:pt x="24" y="53"/>
                    </a:lnTo>
                    <a:lnTo>
                      <a:pt x="17" y="53"/>
                    </a:lnTo>
                    <a:lnTo>
                      <a:pt x="24" y="50"/>
                    </a:lnTo>
                    <a:lnTo>
                      <a:pt x="28" y="50"/>
                    </a:lnTo>
                    <a:lnTo>
                      <a:pt x="35" y="42"/>
                    </a:lnTo>
                    <a:lnTo>
                      <a:pt x="39" y="39"/>
                    </a:lnTo>
                    <a:lnTo>
                      <a:pt x="39" y="35"/>
                    </a:lnTo>
                    <a:lnTo>
                      <a:pt x="42" y="28"/>
                    </a:lnTo>
                    <a:lnTo>
                      <a:pt x="39" y="21"/>
                    </a:lnTo>
                    <a:lnTo>
                      <a:pt x="35" y="14"/>
                    </a:lnTo>
                    <a:lnTo>
                      <a:pt x="32" y="11"/>
                    </a:lnTo>
                    <a:lnTo>
                      <a:pt x="24" y="11"/>
                    </a:lnTo>
                    <a:lnTo>
                      <a:pt x="17" y="11"/>
                    </a:lnTo>
                    <a:lnTo>
                      <a:pt x="10" y="18"/>
                    </a:lnTo>
                    <a:lnTo>
                      <a:pt x="3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24" name="Rectangle 325"/>
              <p:cNvSpPr>
                <a:spLocks noChangeArrowheads="1"/>
              </p:cNvSpPr>
              <p:nvPr/>
            </p:nvSpPr>
            <p:spPr bwMode="auto">
              <a:xfrm>
                <a:off x="4025" y="1983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25" name="Freeform 326"/>
              <p:cNvSpPr>
                <a:spLocks/>
              </p:cNvSpPr>
              <p:nvPr/>
            </p:nvSpPr>
            <p:spPr bwMode="auto">
              <a:xfrm>
                <a:off x="4287" y="2096"/>
                <a:ext cx="17" cy="18"/>
              </a:xfrm>
              <a:custGeom>
                <a:avLst/>
                <a:gdLst>
                  <a:gd name="T0" fmla="*/ 10 w 17"/>
                  <a:gd name="T1" fmla="*/ 0 h 18"/>
                  <a:gd name="T2" fmla="*/ 14 w 17"/>
                  <a:gd name="T3" fmla="*/ 0 h 18"/>
                  <a:gd name="T4" fmla="*/ 17 w 17"/>
                  <a:gd name="T5" fmla="*/ 4 h 18"/>
                  <a:gd name="T6" fmla="*/ 17 w 17"/>
                  <a:gd name="T7" fmla="*/ 8 h 18"/>
                  <a:gd name="T8" fmla="*/ 17 w 17"/>
                  <a:gd name="T9" fmla="*/ 11 h 18"/>
                  <a:gd name="T10" fmla="*/ 17 w 17"/>
                  <a:gd name="T11" fmla="*/ 15 h 18"/>
                  <a:gd name="T12" fmla="*/ 17 w 17"/>
                  <a:gd name="T13" fmla="*/ 18 h 18"/>
                  <a:gd name="T14" fmla="*/ 14 w 17"/>
                  <a:gd name="T15" fmla="*/ 18 h 18"/>
                  <a:gd name="T16" fmla="*/ 10 w 17"/>
                  <a:gd name="T17" fmla="*/ 18 h 18"/>
                  <a:gd name="T18" fmla="*/ 7 w 17"/>
                  <a:gd name="T19" fmla="*/ 18 h 18"/>
                  <a:gd name="T20" fmla="*/ 3 w 17"/>
                  <a:gd name="T21" fmla="*/ 18 h 18"/>
                  <a:gd name="T22" fmla="*/ 0 w 17"/>
                  <a:gd name="T23" fmla="*/ 15 h 18"/>
                  <a:gd name="T24" fmla="*/ 0 w 17"/>
                  <a:gd name="T25" fmla="*/ 11 h 18"/>
                  <a:gd name="T26" fmla="*/ 0 w 17"/>
                  <a:gd name="T27" fmla="*/ 8 h 18"/>
                  <a:gd name="T28" fmla="*/ 3 w 17"/>
                  <a:gd name="T29" fmla="*/ 4 h 18"/>
                  <a:gd name="T30" fmla="*/ 7 w 17"/>
                  <a:gd name="T31" fmla="*/ 0 h 18"/>
                  <a:gd name="T32" fmla="*/ 10 w 17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8"/>
                  <a:gd name="T53" fmla="*/ 17 w 17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8">
                    <a:moveTo>
                      <a:pt x="10" y="0"/>
                    </a:moveTo>
                    <a:lnTo>
                      <a:pt x="14" y="0"/>
                    </a:lnTo>
                    <a:lnTo>
                      <a:pt x="17" y="4"/>
                    </a:lnTo>
                    <a:lnTo>
                      <a:pt x="17" y="8"/>
                    </a:lnTo>
                    <a:lnTo>
                      <a:pt x="17" y="11"/>
                    </a:lnTo>
                    <a:lnTo>
                      <a:pt x="17" y="15"/>
                    </a:lnTo>
                    <a:lnTo>
                      <a:pt x="17" y="18"/>
                    </a:lnTo>
                    <a:lnTo>
                      <a:pt x="14" y="18"/>
                    </a:lnTo>
                    <a:lnTo>
                      <a:pt x="10" y="18"/>
                    </a:lnTo>
                    <a:lnTo>
                      <a:pt x="7" y="18"/>
                    </a:lnTo>
                    <a:lnTo>
                      <a:pt x="3" y="18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3" y="4"/>
                    </a:lnTo>
                    <a:lnTo>
                      <a:pt x="7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26" name="Freeform 327"/>
              <p:cNvSpPr>
                <a:spLocks noEditPoints="1"/>
              </p:cNvSpPr>
              <p:nvPr/>
            </p:nvSpPr>
            <p:spPr bwMode="auto">
              <a:xfrm>
                <a:off x="4322" y="2008"/>
                <a:ext cx="63" cy="106"/>
              </a:xfrm>
              <a:custGeom>
                <a:avLst/>
                <a:gdLst>
                  <a:gd name="T0" fmla="*/ 63 w 63"/>
                  <a:gd name="T1" fmla="*/ 0 h 106"/>
                  <a:gd name="T2" fmla="*/ 63 w 63"/>
                  <a:gd name="T3" fmla="*/ 4 h 106"/>
                  <a:gd name="T4" fmla="*/ 53 w 63"/>
                  <a:gd name="T5" fmla="*/ 7 h 106"/>
                  <a:gd name="T6" fmla="*/ 46 w 63"/>
                  <a:gd name="T7" fmla="*/ 7 h 106"/>
                  <a:gd name="T8" fmla="*/ 39 w 63"/>
                  <a:gd name="T9" fmla="*/ 11 h 106"/>
                  <a:gd name="T10" fmla="*/ 35 w 63"/>
                  <a:gd name="T11" fmla="*/ 18 h 106"/>
                  <a:gd name="T12" fmla="*/ 28 w 63"/>
                  <a:gd name="T13" fmla="*/ 25 h 106"/>
                  <a:gd name="T14" fmla="*/ 25 w 63"/>
                  <a:gd name="T15" fmla="*/ 32 h 106"/>
                  <a:gd name="T16" fmla="*/ 21 w 63"/>
                  <a:gd name="T17" fmla="*/ 39 h 106"/>
                  <a:gd name="T18" fmla="*/ 18 w 63"/>
                  <a:gd name="T19" fmla="*/ 50 h 106"/>
                  <a:gd name="T20" fmla="*/ 28 w 63"/>
                  <a:gd name="T21" fmla="*/ 42 h 106"/>
                  <a:gd name="T22" fmla="*/ 39 w 63"/>
                  <a:gd name="T23" fmla="*/ 42 h 106"/>
                  <a:gd name="T24" fmla="*/ 49 w 63"/>
                  <a:gd name="T25" fmla="*/ 42 h 106"/>
                  <a:gd name="T26" fmla="*/ 56 w 63"/>
                  <a:gd name="T27" fmla="*/ 50 h 106"/>
                  <a:gd name="T28" fmla="*/ 63 w 63"/>
                  <a:gd name="T29" fmla="*/ 60 h 106"/>
                  <a:gd name="T30" fmla="*/ 63 w 63"/>
                  <a:gd name="T31" fmla="*/ 71 h 106"/>
                  <a:gd name="T32" fmla="*/ 63 w 63"/>
                  <a:gd name="T33" fmla="*/ 85 h 106"/>
                  <a:gd name="T34" fmla="*/ 56 w 63"/>
                  <a:gd name="T35" fmla="*/ 96 h 106"/>
                  <a:gd name="T36" fmla="*/ 49 w 63"/>
                  <a:gd name="T37" fmla="*/ 103 h 106"/>
                  <a:gd name="T38" fmla="*/ 42 w 63"/>
                  <a:gd name="T39" fmla="*/ 106 h 106"/>
                  <a:gd name="T40" fmla="*/ 32 w 63"/>
                  <a:gd name="T41" fmla="*/ 106 h 106"/>
                  <a:gd name="T42" fmla="*/ 21 w 63"/>
                  <a:gd name="T43" fmla="*/ 106 h 106"/>
                  <a:gd name="T44" fmla="*/ 14 w 63"/>
                  <a:gd name="T45" fmla="*/ 99 h 106"/>
                  <a:gd name="T46" fmla="*/ 7 w 63"/>
                  <a:gd name="T47" fmla="*/ 92 h 106"/>
                  <a:gd name="T48" fmla="*/ 0 w 63"/>
                  <a:gd name="T49" fmla="*/ 78 h 106"/>
                  <a:gd name="T50" fmla="*/ 0 w 63"/>
                  <a:gd name="T51" fmla="*/ 64 h 106"/>
                  <a:gd name="T52" fmla="*/ 0 w 63"/>
                  <a:gd name="T53" fmla="*/ 53 h 106"/>
                  <a:gd name="T54" fmla="*/ 3 w 63"/>
                  <a:gd name="T55" fmla="*/ 39 h 106"/>
                  <a:gd name="T56" fmla="*/ 10 w 63"/>
                  <a:gd name="T57" fmla="*/ 28 h 106"/>
                  <a:gd name="T58" fmla="*/ 21 w 63"/>
                  <a:gd name="T59" fmla="*/ 18 h 106"/>
                  <a:gd name="T60" fmla="*/ 32 w 63"/>
                  <a:gd name="T61" fmla="*/ 11 h 106"/>
                  <a:gd name="T62" fmla="*/ 39 w 63"/>
                  <a:gd name="T63" fmla="*/ 4 h 106"/>
                  <a:gd name="T64" fmla="*/ 49 w 63"/>
                  <a:gd name="T65" fmla="*/ 0 h 106"/>
                  <a:gd name="T66" fmla="*/ 56 w 63"/>
                  <a:gd name="T67" fmla="*/ 0 h 106"/>
                  <a:gd name="T68" fmla="*/ 63 w 63"/>
                  <a:gd name="T69" fmla="*/ 0 h 106"/>
                  <a:gd name="T70" fmla="*/ 14 w 63"/>
                  <a:gd name="T71" fmla="*/ 53 h 106"/>
                  <a:gd name="T72" fmla="*/ 14 w 63"/>
                  <a:gd name="T73" fmla="*/ 64 h 106"/>
                  <a:gd name="T74" fmla="*/ 14 w 63"/>
                  <a:gd name="T75" fmla="*/ 71 h 106"/>
                  <a:gd name="T76" fmla="*/ 14 w 63"/>
                  <a:gd name="T77" fmla="*/ 78 h 106"/>
                  <a:gd name="T78" fmla="*/ 18 w 63"/>
                  <a:gd name="T79" fmla="*/ 85 h 106"/>
                  <a:gd name="T80" fmla="*/ 21 w 63"/>
                  <a:gd name="T81" fmla="*/ 92 h 106"/>
                  <a:gd name="T82" fmla="*/ 25 w 63"/>
                  <a:gd name="T83" fmla="*/ 99 h 106"/>
                  <a:gd name="T84" fmla="*/ 28 w 63"/>
                  <a:gd name="T85" fmla="*/ 103 h 106"/>
                  <a:gd name="T86" fmla="*/ 32 w 63"/>
                  <a:gd name="T87" fmla="*/ 103 h 106"/>
                  <a:gd name="T88" fmla="*/ 39 w 63"/>
                  <a:gd name="T89" fmla="*/ 103 h 106"/>
                  <a:gd name="T90" fmla="*/ 46 w 63"/>
                  <a:gd name="T91" fmla="*/ 96 h 106"/>
                  <a:gd name="T92" fmla="*/ 49 w 63"/>
                  <a:gd name="T93" fmla="*/ 88 h 106"/>
                  <a:gd name="T94" fmla="*/ 49 w 63"/>
                  <a:gd name="T95" fmla="*/ 78 h 106"/>
                  <a:gd name="T96" fmla="*/ 49 w 63"/>
                  <a:gd name="T97" fmla="*/ 67 h 106"/>
                  <a:gd name="T98" fmla="*/ 46 w 63"/>
                  <a:gd name="T99" fmla="*/ 57 h 106"/>
                  <a:gd name="T100" fmla="*/ 39 w 63"/>
                  <a:gd name="T101" fmla="*/ 50 h 106"/>
                  <a:gd name="T102" fmla="*/ 32 w 63"/>
                  <a:gd name="T103" fmla="*/ 46 h 106"/>
                  <a:gd name="T104" fmla="*/ 28 w 63"/>
                  <a:gd name="T105" fmla="*/ 50 h 106"/>
                  <a:gd name="T106" fmla="*/ 25 w 63"/>
                  <a:gd name="T107" fmla="*/ 50 h 106"/>
                  <a:gd name="T108" fmla="*/ 21 w 63"/>
                  <a:gd name="T109" fmla="*/ 50 h 106"/>
                  <a:gd name="T110" fmla="*/ 14 w 63"/>
                  <a:gd name="T111" fmla="*/ 53 h 10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3"/>
                  <a:gd name="T169" fmla="*/ 0 h 106"/>
                  <a:gd name="T170" fmla="*/ 63 w 63"/>
                  <a:gd name="T171" fmla="*/ 106 h 10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3" h="106">
                    <a:moveTo>
                      <a:pt x="63" y="0"/>
                    </a:moveTo>
                    <a:lnTo>
                      <a:pt x="63" y="4"/>
                    </a:lnTo>
                    <a:lnTo>
                      <a:pt x="53" y="7"/>
                    </a:lnTo>
                    <a:lnTo>
                      <a:pt x="46" y="7"/>
                    </a:lnTo>
                    <a:lnTo>
                      <a:pt x="39" y="11"/>
                    </a:lnTo>
                    <a:lnTo>
                      <a:pt x="35" y="18"/>
                    </a:lnTo>
                    <a:lnTo>
                      <a:pt x="28" y="25"/>
                    </a:lnTo>
                    <a:lnTo>
                      <a:pt x="25" y="32"/>
                    </a:lnTo>
                    <a:lnTo>
                      <a:pt x="21" y="39"/>
                    </a:lnTo>
                    <a:lnTo>
                      <a:pt x="18" y="50"/>
                    </a:lnTo>
                    <a:lnTo>
                      <a:pt x="28" y="42"/>
                    </a:lnTo>
                    <a:lnTo>
                      <a:pt x="39" y="42"/>
                    </a:lnTo>
                    <a:lnTo>
                      <a:pt x="49" y="42"/>
                    </a:lnTo>
                    <a:lnTo>
                      <a:pt x="56" y="50"/>
                    </a:lnTo>
                    <a:lnTo>
                      <a:pt x="63" y="60"/>
                    </a:lnTo>
                    <a:lnTo>
                      <a:pt x="63" y="71"/>
                    </a:lnTo>
                    <a:lnTo>
                      <a:pt x="63" y="85"/>
                    </a:lnTo>
                    <a:lnTo>
                      <a:pt x="56" y="96"/>
                    </a:lnTo>
                    <a:lnTo>
                      <a:pt x="49" y="103"/>
                    </a:lnTo>
                    <a:lnTo>
                      <a:pt x="42" y="106"/>
                    </a:lnTo>
                    <a:lnTo>
                      <a:pt x="32" y="106"/>
                    </a:lnTo>
                    <a:lnTo>
                      <a:pt x="21" y="106"/>
                    </a:lnTo>
                    <a:lnTo>
                      <a:pt x="14" y="99"/>
                    </a:lnTo>
                    <a:lnTo>
                      <a:pt x="7" y="92"/>
                    </a:lnTo>
                    <a:lnTo>
                      <a:pt x="0" y="78"/>
                    </a:lnTo>
                    <a:lnTo>
                      <a:pt x="0" y="64"/>
                    </a:lnTo>
                    <a:lnTo>
                      <a:pt x="0" y="53"/>
                    </a:lnTo>
                    <a:lnTo>
                      <a:pt x="3" y="39"/>
                    </a:lnTo>
                    <a:lnTo>
                      <a:pt x="10" y="28"/>
                    </a:lnTo>
                    <a:lnTo>
                      <a:pt x="21" y="18"/>
                    </a:lnTo>
                    <a:lnTo>
                      <a:pt x="32" y="11"/>
                    </a:lnTo>
                    <a:lnTo>
                      <a:pt x="39" y="4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3" y="0"/>
                    </a:lnTo>
                    <a:close/>
                    <a:moveTo>
                      <a:pt x="14" y="53"/>
                    </a:moveTo>
                    <a:lnTo>
                      <a:pt x="14" y="64"/>
                    </a:lnTo>
                    <a:lnTo>
                      <a:pt x="14" y="71"/>
                    </a:lnTo>
                    <a:lnTo>
                      <a:pt x="14" y="78"/>
                    </a:lnTo>
                    <a:lnTo>
                      <a:pt x="18" y="85"/>
                    </a:lnTo>
                    <a:lnTo>
                      <a:pt x="21" y="92"/>
                    </a:lnTo>
                    <a:lnTo>
                      <a:pt x="25" y="99"/>
                    </a:lnTo>
                    <a:lnTo>
                      <a:pt x="28" y="103"/>
                    </a:lnTo>
                    <a:lnTo>
                      <a:pt x="32" y="103"/>
                    </a:lnTo>
                    <a:lnTo>
                      <a:pt x="39" y="103"/>
                    </a:lnTo>
                    <a:lnTo>
                      <a:pt x="46" y="96"/>
                    </a:lnTo>
                    <a:lnTo>
                      <a:pt x="49" y="88"/>
                    </a:lnTo>
                    <a:lnTo>
                      <a:pt x="49" y="78"/>
                    </a:lnTo>
                    <a:lnTo>
                      <a:pt x="49" y="67"/>
                    </a:lnTo>
                    <a:lnTo>
                      <a:pt x="46" y="57"/>
                    </a:lnTo>
                    <a:lnTo>
                      <a:pt x="39" y="50"/>
                    </a:lnTo>
                    <a:lnTo>
                      <a:pt x="32" y="46"/>
                    </a:lnTo>
                    <a:lnTo>
                      <a:pt x="28" y="50"/>
                    </a:lnTo>
                    <a:lnTo>
                      <a:pt x="25" y="50"/>
                    </a:lnTo>
                    <a:lnTo>
                      <a:pt x="21" y="50"/>
                    </a:lnTo>
                    <a:lnTo>
                      <a:pt x="14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27" name="Freeform 328"/>
              <p:cNvSpPr>
                <a:spLocks noEditPoints="1"/>
              </p:cNvSpPr>
              <p:nvPr/>
            </p:nvSpPr>
            <p:spPr bwMode="auto">
              <a:xfrm>
                <a:off x="4400" y="2008"/>
                <a:ext cx="63" cy="106"/>
              </a:xfrm>
              <a:custGeom>
                <a:avLst/>
                <a:gdLst>
                  <a:gd name="T0" fmla="*/ 0 w 63"/>
                  <a:gd name="T1" fmla="*/ 106 h 106"/>
                  <a:gd name="T2" fmla="*/ 0 w 63"/>
                  <a:gd name="T3" fmla="*/ 106 h 106"/>
                  <a:gd name="T4" fmla="*/ 10 w 63"/>
                  <a:gd name="T5" fmla="*/ 106 h 106"/>
                  <a:gd name="T6" fmla="*/ 17 w 63"/>
                  <a:gd name="T7" fmla="*/ 103 h 106"/>
                  <a:gd name="T8" fmla="*/ 28 w 63"/>
                  <a:gd name="T9" fmla="*/ 96 h 106"/>
                  <a:gd name="T10" fmla="*/ 35 w 63"/>
                  <a:gd name="T11" fmla="*/ 85 h 106"/>
                  <a:gd name="T12" fmla="*/ 42 w 63"/>
                  <a:gd name="T13" fmla="*/ 71 h 106"/>
                  <a:gd name="T14" fmla="*/ 46 w 63"/>
                  <a:gd name="T15" fmla="*/ 60 h 106"/>
                  <a:gd name="T16" fmla="*/ 35 w 63"/>
                  <a:gd name="T17" fmla="*/ 64 h 106"/>
                  <a:gd name="T18" fmla="*/ 24 w 63"/>
                  <a:gd name="T19" fmla="*/ 67 h 106"/>
                  <a:gd name="T20" fmla="*/ 14 w 63"/>
                  <a:gd name="T21" fmla="*/ 64 h 106"/>
                  <a:gd name="T22" fmla="*/ 7 w 63"/>
                  <a:gd name="T23" fmla="*/ 60 h 106"/>
                  <a:gd name="T24" fmla="*/ 0 w 63"/>
                  <a:gd name="T25" fmla="*/ 50 h 106"/>
                  <a:gd name="T26" fmla="*/ 0 w 63"/>
                  <a:gd name="T27" fmla="*/ 35 h 106"/>
                  <a:gd name="T28" fmla="*/ 0 w 63"/>
                  <a:gd name="T29" fmla="*/ 25 h 106"/>
                  <a:gd name="T30" fmla="*/ 7 w 63"/>
                  <a:gd name="T31" fmla="*/ 14 h 106"/>
                  <a:gd name="T32" fmla="*/ 14 w 63"/>
                  <a:gd name="T33" fmla="*/ 7 h 106"/>
                  <a:gd name="T34" fmla="*/ 21 w 63"/>
                  <a:gd name="T35" fmla="*/ 4 h 106"/>
                  <a:gd name="T36" fmla="*/ 31 w 63"/>
                  <a:gd name="T37" fmla="*/ 0 h 106"/>
                  <a:gd name="T38" fmla="*/ 42 w 63"/>
                  <a:gd name="T39" fmla="*/ 4 h 106"/>
                  <a:gd name="T40" fmla="*/ 53 w 63"/>
                  <a:gd name="T41" fmla="*/ 11 h 106"/>
                  <a:gd name="T42" fmla="*/ 60 w 63"/>
                  <a:gd name="T43" fmla="*/ 21 h 106"/>
                  <a:gd name="T44" fmla="*/ 63 w 63"/>
                  <a:gd name="T45" fmla="*/ 32 h 106"/>
                  <a:gd name="T46" fmla="*/ 63 w 63"/>
                  <a:gd name="T47" fmla="*/ 42 h 106"/>
                  <a:gd name="T48" fmla="*/ 60 w 63"/>
                  <a:gd name="T49" fmla="*/ 60 h 106"/>
                  <a:gd name="T50" fmla="*/ 56 w 63"/>
                  <a:gd name="T51" fmla="*/ 74 h 106"/>
                  <a:gd name="T52" fmla="*/ 46 w 63"/>
                  <a:gd name="T53" fmla="*/ 88 h 106"/>
                  <a:gd name="T54" fmla="*/ 31 w 63"/>
                  <a:gd name="T55" fmla="*/ 99 h 106"/>
                  <a:gd name="T56" fmla="*/ 17 w 63"/>
                  <a:gd name="T57" fmla="*/ 106 h 106"/>
                  <a:gd name="T58" fmla="*/ 3 w 63"/>
                  <a:gd name="T59" fmla="*/ 106 h 106"/>
                  <a:gd name="T60" fmla="*/ 0 w 63"/>
                  <a:gd name="T61" fmla="*/ 106 h 106"/>
                  <a:gd name="T62" fmla="*/ 46 w 63"/>
                  <a:gd name="T63" fmla="*/ 53 h 106"/>
                  <a:gd name="T64" fmla="*/ 49 w 63"/>
                  <a:gd name="T65" fmla="*/ 46 h 106"/>
                  <a:gd name="T66" fmla="*/ 49 w 63"/>
                  <a:gd name="T67" fmla="*/ 39 h 106"/>
                  <a:gd name="T68" fmla="*/ 49 w 63"/>
                  <a:gd name="T69" fmla="*/ 32 h 106"/>
                  <a:gd name="T70" fmla="*/ 46 w 63"/>
                  <a:gd name="T71" fmla="*/ 25 h 106"/>
                  <a:gd name="T72" fmla="*/ 42 w 63"/>
                  <a:gd name="T73" fmla="*/ 14 h 106"/>
                  <a:gd name="T74" fmla="*/ 39 w 63"/>
                  <a:gd name="T75" fmla="*/ 11 h 106"/>
                  <a:gd name="T76" fmla="*/ 35 w 63"/>
                  <a:gd name="T77" fmla="*/ 7 h 106"/>
                  <a:gd name="T78" fmla="*/ 28 w 63"/>
                  <a:gd name="T79" fmla="*/ 7 h 106"/>
                  <a:gd name="T80" fmla="*/ 24 w 63"/>
                  <a:gd name="T81" fmla="*/ 7 h 106"/>
                  <a:gd name="T82" fmla="*/ 17 w 63"/>
                  <a:gd name="T83" fmla="*/ 11 h 106"/>
                  <a:gd name="T84" fmla="*/ 14 w 63"/>
                  <a:gd name="T85" fmla="*/ 18 h 106"/>
                  <a:gd name="T86" fmla="*/ 14 w 63"/>
                  <a:gd name="T87" fmla="*/ 28 h 106"/>
                  <a:gd name="T88" fmla="*/ 14 w 63"/>
                  <a:gd name="T89" fmla="*/ 42 h 106"/>
                  <a:gd name="T90" fmla="*/ 21 w 63"/>
                  <a:gd name="T91" fmla="*/ 53 h 106"/>
                  <a:gd name="T92" fmla="*/ 24 w 63"/>
                  <a:gd name="T93" fmla="*/ 60 h 106"/>
                  <a:gd name="T94" fmla="*/ 31 w 63"/>
                  <a:gd name="T95" fmla="*/ 60 h 106"/>
                  <a:gd name="T96" fmla="*/ 35 w 63"/>
                  <a:gd name="T97" fmla="*/ 60 h 106"/>
                  <a:gd name="T98" fmla="*/ 39 w 63"/>
                  <a:gd name="T99" fmla="*/ 60 h 106"/>
                  <a:gd name="T100" fmla="*/ 42 w 63"/>
                  <a:gd name="T101" fmla="*/ 57 h 106"/>
                  <a:gd name="T102" fmla="*/ 46 w 63"/>
                  <a:gd name="T103" fmla="*/ 53 h 10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3"/>
                  <a:gd name="T157" fmla="*/ 0 h 106"/>
                  <a:gd name="T158" fmla="*/ 63 w 63"/>
                  <a:gd name="T159" fmla="*/ 106 h 10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3" h="106">
                    <a:moveTo>
                      <a:pt x="0" y="106"/>
                    </a:moveTo>
                    <a:lnTo>
                      <a:pt x="0" y="106"/>
                    </a:lnTo>
                    <a:lnTo>
                      <a:pt x="10" y="106"/>
                    </a:lnTo>
                    <a:lnTo>
                      <a:pt x="17" y="103"/>
                    </a:lnTo>
                    <a:lnTo>
                      <a:pt x="28" y="96"/>
                    </a:lnTo>
                    <a:lnTo>
                      <a:pt x="35" y="85"/>
                    </a:lnTo>
                    <a:lnTo>
                      <a:pt x="42" y="71"/>
                    </a:lnTo>
                    <a:lnTo>
                      <a:pt x="46" y="60"/>
                    </a:lnTo>
                    <a:lnTo>
                      <a:pt x="35" y="64"/>
                    </a:lnTo>
                    <a:lnTo>
                      <a:pt x="24" y="67"/>
                    </a:lnTo>
                    <a:lnTo>
                      <a:pt x="14" y="64"/>
                    </a:lnTo>
                    <a:lnTo>
                      <a:pt x="7" y="60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0" y="25"/>
                    </a:lnTo>
                    <a:lnTo>
                      <a:pt x="7" y="14"/>
                    </a:lnTo>
                    <a:lnTo>
                      <a:pt x="14" y="7"/>
                    </a:lnTo>
                    <a:lnTo>
                      <a:pt x="21" y="4"/>
                    </a:lnTo>
                    <a:lnTo>
                      <a:pt x="31" y="0"/>
                    </a:lnTo>
                    <a:lnTo>
                      <a:pt x="42" y="4"/>
                    </a:lnTo>
                    <a:lnTo>
                      <a:pt x="53" y="11"/>
                    </a:lnTo>
                    <a:lnTo>
                      <a:pt x="60" y="21"/>
                    </a:lnTo>
                    <a:lnTo>
                      <a:pt x="63" y="32"/>
                    </a:lnTo>
                    <a:lnTo>
                      <a:pt x="63" y="42"/>
                    </a:lnTo>
                    <a:lnTo>
                      <a:pt x="60" y="60"/>
                    </a:lnTo>
                    <a:lnTo>
                      <a:pt x="56" y="74"/>
                    </a:lnTo>
                    <a:lnTo>
                      <a:pt x="46" y="88"/>
                    </a:lnTo>
                    <a:lnTo>
                      <a:pt x="31" y="99"/>
                    </a:lnTo>
                    <a:lnTo>
                      <a:pt x="17" y="106"/>
                    </a:lnTo>
                    <a:lnTo>
                      <a:pt x="3" y="106"/>
                    </a:lnTo>
                    <a:lnTo>
                      <a:pt x="0" y="106"/>
                    </a:lnTo>
                    <a:close/>
                    <a:moveTo>
                      <a:pt x="46" y="53"/>
                    </a:moveTo>
                    <a:lnTo>
                      <a:pt x="49" y="46"/>
                    </a:lnTo>
                    <a:lnTo>
                      <a:pt x="49" y="39"/>
                    </a:lnTo>
                    <a:lnTo>
                      <a:pt x="49" y="32"/>
                    </a:lnTo>
                    <a:lnTo>
                      <a:pt x="46" y="25"/>
                    </a:lnTo>
                    <a:lnTo>
                      <a:pt x="42" y="14"/>
                    </a:lnTo>
                    <a:lnTo>
                      <a:pt x="39" y="11"/>
                    </a:lnTo>
                    <a:lnTo>
                      <a:pt x="35" y="7"/>
                    </a:lnTo>
                    <a:lnTo>
                      <a:pt x="28" y="7"/>
                    </a:lnTo>
                    <a:lnTo>
                      <a:pt x="24" y="7"/>
                    </a:lnTo>
                    <a:lnTo>
                      <a:pt x="17" y="11"/>
                    </a:lnTo>
                    <a:lnTo>
                      <a:pt x="14" y="18"/>
                    </a:lnTo>
                    <a:lnTo>
                      <a:pt x="14" y="28"/>
                    </a:lnTo>
                    <a:lnTo>
                      <a:pt x="14" y="42"/>
                    </a:lnTo>
                    <a:lnTo>
                      <a:pt x="21" y="53"/>
                    </a:lnTo>
                    <a:lnTo>
                      <a:pt x="24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39" y="60"/>
                    </a:lnTo>
                    <a:lnTo>
                      <a:pt x="42" y="57"/>
                    </a:lnTo>
                    <a:lnTo>
                      <a:pt x="46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28" name="Rectangle 329"/>
              <p:cNvSpPr>
                <a:spLocks noChangeArrowheads="1"/>
              </p:cNvSpPr>
              <p:nvPr/>
            </p:nvSpPr>
            <p:spPr bwMode="auto">
              <a:xfrm>
                <a:off x="4591" y="1983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29" name="Freeform 330"/>
              <p:cNvSpPr>
                <a:spLocks noEditPoints="1"/>
              </p:cNvSpPr>
              <p:nvPr/>
            </p:nvSpPr>
            <p:spPr bwMode="auto">
              <a:xfrm>
                <a:off x="4849" y="2008"/>
                <a:ext cx="67" cy="106"/>
              </a:xfrm>
              <a:custGeom>
                <a:avLst/>
                <a:gdLst>
                  <a:gd name="T0" fmla="*/ 3 w 67"/>
                  <a:gd name="T1" fmla="*/ 106 h 106"/>
                  <a:gd name="T2" fmla="*/ 3 w 67"/>
                  <a:gd name="T3" fmla="*/ 106 h 106"/>
                  <a:gd name="T4" fmla="*/ 10 w 67"/>
                  <a:gd name="T5" fmla="*/ 106 h 106"/>
                  <a:gd name="T6" fmla="*/ 21 w 67"/>
                  <a:gd name="T7" fmla="*/ 103 h 106"/>
                  <a:gd name="T8" fmla="*/ 28 w 67"/>
                  <a:gd name="T9" fmla="*/ 96 h 106"/>
                  <a:gd name="T10" fmla="*/ 38 w 67"/>
                  <a:gd name="T11" fmla="*/ 85 h 106"/>
                  <a:gd name="T12" fmla="*/ 42 w 67"/>
                  <a:gd name="T13" fmla="*/ 71 h 106"/>
                  <a:gd name="T14" fmla="*/ 49 w 67"/>
                  <a:gd name="T15" fmla="*/ 60 h 106"/>
                  <a:gd name="T16" fmla="*/ 35 w 67"/>
                  <a:gd name="T17" fmla="*/ 64 h 106"/>
                  <a:gd name="T18" fmla="*/ 28 w 67"/>
                  <a:gd name="T19" fmla="*/ 67 h 106"/>
                  <a:gd name="T20" fmla="*/ 17 w 67"/>
                  <a:gd name="T21" fmla="*/ 64 h 106"/>
                  <a:gd name="T22" fmla="*/ 7 w 67"/>
                  <a:gd name="T23" fmla="*/ 60 h 106"/>
                  <a:gd name="T24" fmla="*/ 3 w 67"/>
                  <a:gd name="T25" fmla="*/ 50 h 106"/>
                  <a:gd name="T26" fmla="*/ 0 w 67"/>
                  <a:gd name="T27" fmla="*/ 35 h 106"/>
                  <a:gd name="T28" fmla="*/ 3 w 67"/>
                  <a:gd name="T29" fmla="*/ 25 h 106"/>
                  <a:gd name="T30" fmla="*/ 7 w 67"/>
                  <a:gd name="T31" fmla="*/ 14 h 106"/>
                  <a:gd name="T32" fmla="*/ 14 w 67"/>
                  <a:gd name="T33" fmla="*/ 7 h 106"/>
                  <a:gd name="T34" fmla="*/ 24 w 67"/>
                  <a:gd name="T35" fmla="*/ 4 h 106"/>
                  <a:gd name="T36" fmla="*/ 31 w 67"/>
                  <a:gd name="T37" fmla="*/ 0 h 106"/>
                  <a:gd name="T38" fmla="*/ 46 w 67"/>
                  <a:gd name="T39" fmla="*/ 4 h 106"/>
                  <a:gd name="T40" fmla="*/ 53 w 67"/>
                  <a:gd name="T41" fmla="*/ 11 h 106"/>
                  <a:gd name="T42" fmla="*/ 60 w 67"/>
                  <a:gd name="T43" fmla="*/ 21 h 106"/>
                  <a:gd name="T44" fmla="*/ 63 w 67"/>
                  <a:gd name="T45" fmla="*/ 32 h 106"/>
                  <a:gd name="T46" fmla="*/ 67 w 67"/>
                  <a:gd name="T47" fmla="*/ 42 h 106"/>
                  <a:gd name="T48" fmla="*/ 63 w 67"/>
                  <a:gd name="T49" fmla="*/ 60 h 106"/>
                  <a:gd name="T50" fmla="*/ 56 w 67"/>
                  <a:gd name="T51" fmla="*/ 74 h 106"/>
                  <a:gd name="T52" fmla="*/ 46 w 67"/>
                  <a:gd name="T53" fmla="*/ 88 h 106"/>
                  <a:gd name="T54" fmla="*/ 31 w 67"/>
                  <a:gd name="T55" fmla="*/ 99 h 106"/>
                  <a:gd name="T56" fmla="*/ 21 w 67"/>
                  <a:gd name="T57" fmla="*/ 106 h 106"/>
                  <a:gd name="T58" fmla="*/ 7 w 67"/>
                  <a:gd name="T59" fmla="*/ 106 h 106"/>
                  <a:gd name="T60" fmla="*/ 3 w 67"/>
                  <a:gd name="T61" fmla="*/ 106 h 106"/>
                  <a:gd name="T62" fmla="*/ 49 w 67"/>
                  <a:gd name="T63" fmla="*/ 53 h 106"/>
                  <a:gd name="T64" fmla="*/ 49 w 67"/>
                  <a:gd name="T65" fmla="*/ 46 h 106"/>
                  <a:gd name="T66" fmla="*/ 49 w 67"/>
                  <a:gd name="T67" fmla="*/ 39 h 106"/>
                  <a:gd name="T68" fmla="*/ 49 w 67"/>
                  <a:gd name="T69" fmla="*/ 32 h 106"/>
                  <a:gd name="T70" fmla="*/ 49 w 67"/>
                  <a:gd name="T71" fmla="*/ 25 h 106"/>
                  <a:gd name="T72" fmla="*/ 46 w 67"/>
                  <a:gd name="T73" fmla="*/ 14 h 106"/>
                  <a:gd name="T74" fmla="*/ 42 w 67"/>
                  <a:gd name="T75" fmla="*/ 11 h 106"/>
                  <a:gd name="T76" fmla="*/ 35 w 67"/>
                  <a:gd name="T77" fmla="*/ 7 h 106"/>
                  <a:gd name="T78" fmla="*/ 31 w 67"/>
                  <a:gd name="T79" fmla="*/ 7 h 106"/>
                  <a:gd name="T80" fmla="*/ 24 w 67"/>
                  <a:gd name="T81" fmla="*/ 7 h 106"/>
                  <a:gd name="T82" fmla="*/ 21 w 67"/>
                  <a:gd name="T83" fmla="*/ 11 h 106"/>
                  <a:gd name="T84" fmla="*/ 17 w 67"/>
                  <a:gd name="T85" fmla="*/ 18 h 106"/>
                  <a:gd name="T86" fmla="*/ 14 w 67"/>
                  <a:gd name="T87" fmla="*/ 28 h 106"/>
                  <a:gd name="T88" fmla="*/ 17 w 67"/>
                  <a:gd name="T89" fmla="*/ 42 h 106"/>
                  <a:gd name="T90" fmla="*/ 21 w 67"/>
                  <a:gd name="T91" fmla="*/ 53 h 106"/>
                  <a:gd name="T92" fmla="*/ 28 w 67"/>
                  <a:gd name="T93" fmla="*/ 60 h 106"/>
                  <a:gd name="T94" fmla="*/ 31 w 67"/>
                  <a:gd name="T95" fmla="*/ 60 h 106"/>
                  <a:gd name="T96" fmla="*/ 35 w 67"/>
                  <a:gd name="T97" fmla="*/ 60 h 106"/>
                  <a:gd name="T98" fmla="*/ 42 w 67"/>
                  <a:gd name="T99" fmla="*/ 60 h 106"/>
                  <a:gd name="T100" fmla="*/ 46 w 67"/>
                  <a:gd name="T101" fmla="*/ 57 h 106"/>
                  <a:gd name="T102" fmla="*/ 49 w 67"/>
                  <a:gd name="T103" fmla="*/ 53 h 10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7"/>
                  <a:gd name="T157" fmla="*/ 0 h 106"/>
                  <a:gd name="T158" fmla="*/ 67 w 67"/>
                  <a:gd name="T159" fmla="*/ 106 h 10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7" h="106">
                    <a:moveTo>
                      <a:pt x="3" y="106"/>
                    </a:moveTo>
                    <a:lnTo>
                      <a:pt x="3" y="106"/>
                    </a:lnTo>
                    <a:lnTo>
                      <a:pt x="10" y="106"/>
                    </a:lnTo>
                    <a:lnTo>
                      <a:pt x="21" y="103"/>
                    </a:lnTo>
                    <a:lnTo>
                      <a:pt x="28" y="96"/>
                    </a:lnTo>
                    <a:lnTo>
                      <a:pt x="38" y="85"/>
                    </a:lnTo>
                    <a:lnTo>
                      <a:pt x="42" y="71"/>
                    </a:lnTo>
                    <a:lnTo>
                      <a:pt x="49" y="60"/>
                    </a:lnTo>
                    <a:lnTo>
                      <a:pt x="35" y="64"/>
                    </a:lnTo>
                    <a:lnTo>
                      <a:pt x="28" y="67"/>
                    </a:lnTo>
                    <a:lnTo>
                      <a:pt x="17" y="64"/>
                    </a:lnTo>
                    <a:lnTo>
                      <a:pt x="7" y="60"/>
                    </a:lnTo>
                    <a:lnTo>
                      <a:pt x="3" y="50"/>
                    </a:lnTo>
                    <a:lnTo>
                      <a:pt x="0" y="35"/>
                    </a:lnTo>
                    <a:lnTo>
                      <a:pt x="3" y="25"/>
                    </a:lnTo>
                    <a:lnTo>
                      <a:pt x="7" y="14"/>
                    </a:lnTo>
                    <a:lnTo>
                      <a:pt x="14" y="7"/>
                    </a:lnTo>
                    <a:lnTo>
                      <a:pt x="24" y="4"/>
                    </a:lnTo>
                    <a:lnTo>
                      <a:pt x="31" y="0"/>
                    </a:lnTo>
                    <a:lnTo>
                      <a:pt x="46" y="4"/>
                    </a:lnTo>
                    <a:lnTo>
                      <a:pt x="53" y="11"/>
                    </a:lnTo>
                    <a:lnTo>
                      <a:pt x="60" y="21"/>
                    </a:lnTo>
                    <a:lnTo>
                      <a:pt x="63" y="32"/>
                    </a:lnTo>
                    <a:lnTo>
                      <a:pt x="67" y="42"/>
                    </a:lnTo>
                    <a:lnTo>
                      <a:pt x="63" y="60"/>
                    </a:lnTo>
                    <a:lnTo>
                      <a:pt x="56" y="74"/>
                    </a:lnTo>
                    <a:lnTo>
                      <a:pt x="46" y="88"/>
                    </a:lnTo>
                    <a:lnTo>
                      <a:pt x="31" y="99"/>
                    </a:lnTo>
                    <a:lnTo>
                      <a:pt x="21" y="106"/>
                    </a:lnTo>
                    <a:lnTo>
                      <a:pt x="7" y="106"/>
                    </a:lnTo>
                    <a:lnTo>
                      <a:pt x="3" y="106"/>
                    </a:lnTo>
                    <a:close/>
                    <a:moveTo>
                      <a:pt x="49" y="53"/>
                    </a:moveTo>
                    <a:lnTo>
                      <a:pt x="49" y="46"/>
                    </a:lnTo>
                    <a:lnTo>
                      <a:pt x="49" y="39"/>
                    </a:lnTo>
                    <a:lnTo>
                      <a:pt x="49" y="32"/>
                    </a:lnTo>
                    <a:lnTo>
                      <a:pt x="49" y="25"/>
                    </a:lnTo>
                    <a:lnTo>
                      <a:pt x="46" y="14"/>
                    </a:lnTo>
                    <a:lnTo>
                      <a:pt x="42" y="11"/>
                    </a:lnTo>
                    <a:lnTo>
                      <a:pt x="35" y="7"/>
                    </a:lnTo>
                    <a:lnTo>
                      <a:pt x="31" y="7"/>
                    </a:lnTo>
                    <a:lnTo>
                      <a:pt x="24" y="7"/>
                    </a:lnTo>
                    <a:lnTo>
                      <a:pt x="21" y="11"/>
                    </a:lnTo>
                    <a:lnTo>
                      <a:pt x="17" y="18"/>
                    </a:lnTo>
                    <a:lnTo>
                      <a:pt x="14" y="28"/>
                    </a:lnTo>
                    <a:lnTo>
                      <a:pt x="17" y="42"/>
                    </a:lnTo>
                    <a:lnTo>
                      <a:pt x="21" y="53"/>
                    </a:lnTo>
                    <a:lnTo>
                      <a:pt x="28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2" y="60"/>
                    </a:lnTo>
                    <a:lnTo>
                      <a:pt x="46" y="57"/>
                    </a:lnTo>
                    <a:lnTo>
                      <a:pt x="49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30" name="Rectangle 331"/>
              <p:cNvSpPr>
                <a:spLocks noChangeArrowheads="1"/>
              </p:cNvSpPr>
              <p:nvPr/>
            </p:nvSpPr>
            <p:spPr bwMode="auto">
              <a:xfrm>
                <a:off x="5213" y="1983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1" name="Rectangle 332"/>
              <p:cNvSpPr>
                <a:spLocks noChangeArrowheads="1"/>
              </p:cNvSpPr>
              <p:nvPr/>
            </p:nvSpPr>
            <p:spPr bwMode="auto">
              <a:xfrm>
                <a:off x="532" y="2167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2" name="Freeform 333"/>
              <p:cNvSpPr>
                <a:spLocks noEditPoints="1"/>
              </p:cNvSpPr>
              <p:nvPr/>
            </p:nvSpPr>
            <p:spPr bwMode="auto">
              <a:xfrm>
                <a:off x="592" y="2234"/>
                <a:ext cx="57" cy="75"/>
              </a:xfrm>
              <a:custGeom>
                <a:avLst/>
                <a:gdLst>
                  <a:gd name="T0" fmla="*/ 11 w 57"/>
                  <a:gd name="T1" fmla="*/ 29 h 75"/>
                  <a:gd name="T2" fmla="*/ 14 w 57"/>
                  <a:gd name="T3" fmla="*/ 43 h 75"/>
                  <a:gd name="T4" fmla="*/ 18 w 57"/>
                  <a:gd name="T5" fmla="*/ 50 h 75"/>
                  <a:gd name="T6" fmla="*/ 25 w 57"/>
                  <a:gd name="T7" fmla="*/ 57 h 75"/>
                  <a:gd name="T8" fmla="*/ 36 w 57"/>
                  <a:gd name="T9" fmla="*/ 60 h 75"/>
                  <a:gd name="T10" fmla="*/ 43 w 57"/>
                  <a:gd name="T11" fmla="*/ 60 h 75"/>
                  <a:gd name="T12" fmla="*/ 46 w 57"/>
                  <a:gd name="T13" fmla="*/ 57 h 75"/>
                  <a:gd name="T14" fmla="*/ 53 w 57"/>
                  <a:gd name="T15" fmla="*/ 53 h 75"/>
                  <a:gd name="T16" fmla="*/ 57 w 57"/>
                  <a:gd name="T17" fmla="*/ 43 h 75"/>
                  <a:gd name="T18" fmla="*/ 57 w 57"/>
                  <a:gd name="T19" fmla="*/ 46 h 75"/>
                  <a:gd name="T20" fmla="*/ 53 w 57"/>
                  <a:gd name="T21" fmla="*/ 57 h 75"/>
                  <a:gd name="T22" fmla="*/ 50 w 57"/>
                  <a:gd name="T23" fmla="*/ 64 h 75"/>
                  <a:gd name="T24" fmla="*/ 39 w 57"/>
                  <a:gd name="T25" fmla="*/ 71 h 75"/>
                  <a:gd name="T26" fmla="*/ 29 w 57"/>
                  <a:gd name="T27" fmla="*/ 75 h 75"/>
                  <a:gd name="T28" fmla="*/ 18 w 57"/>
                  <a:gd name="T29" fmla="*/ 71 h 75"/>
                  <a:gd name="T30" fmla="*/ 7 w 57"/>
                  <a:gd name="T31" fmla="*/ 64 h 75"/>
                  <a:gd name="T32" fmla="*/ 4 w 57"/>
                  <a:gd name="T33" fmla="*/ 57 h 75"/>
                  <a:gd name="T34" fmla="*/ 0 w 57"/>
                  <a:gd name="T35" fmla="*/ 46 h 75"/>
                  <a:gd name="T36" fmla="*/ 0 w 57"/>
                  <a:gd name="T37" fmla="*/ 39 h 75"/>
                  <a:gd name="T38" fmla="*/ 0 w 57"/>
                  <a:gd name="T39" fmla="*/ 25 h 75"/>
                  <a:gd name="T40" fmla="*/ 4 w 57"/>
                  <a:gd name="T41" fmla="*/ 18 h 75"/>
                  <a:gd name="T42" fmla="*/ 7 w 57"/>
                  <a:gd name="T43" fmla="*/ 11 h 75"/>
                  <a:gd name="T44" fmla="*/ 14 w 57"/>
                  <a:gd name="T45" fmla="*/ 4 h 75"/>
                  <a:gd name="T46" fmla="*/ 21 w 57"/>
                  <a:gd name="T47" fmla="*/ 0 h 75"/>
                  <a:gd name="T48" fmla="*/ 32 w 57"/>
                  <a:gd name="T49" fmla="*/ 0 h 75"/>
                  <a:gd name="T50" fmla="*/ 43 w 57"/>
                  <a:gd name="T51" fmla="*/ 4 h 75"/>
                  <a:gd name="T52" fmla="*/ 50 w 57"/>
                  <a:gd name="T53" fmla="*/ 7 h 75"/>
                  <a:gd name="T54" fmla="*/ 57 w 57"/>
                  <a:gd name="T55" fmla="*/ 18 h 75"/>
                  <a:gd name="T56" fmla="*/ 57 w 57"/>
                  <a:gd name="T57" fmla="*/ 29 h 75"/>
                  <a:gd name="T58" fmla="*/ 11 w 57"/>
                  <a:gd name="T59" fmla="*/ 29 h 75"/>
                  <a:gd name="T60" fmla="*/ 11 w 57"/>
                  <a:gd name="T61" fmla="*/ 22 h 75"/>
                  <a:gd name="T62" fmla="*/ 43 w 57"/>
                  <a:gd name="T63" fmla="*/ 22 h 75"/>
                  <a:gd name="T64" fmla="*/ 43 w 57"/>
                  <a:gd name="T65" fmla="*/ 18 h 75"/>
                  <a:gd name="T66" fmla="*/ 39 w 57"/>
                  <a:gd name="T67" fmla="*/ 14 h 75"/>
                  <a:gd name="T68" fmla="*/ 39 w 57"/>
                  <a:gd name="T69" fmla="*/ 11 h 75"/>
                  <a:gd name="T70" fmla="*/ 36 w 57"/>
                  <a:gd name="T71" fmla="*/ 7 h 75"/>
                  <a:gd name="T72" fmla="*/ 32 w 57"/>
                  <a:gd name="T73" fmla="*/ 7 h 75"/>
                  <a:gd name="T74" fmla="*/ 29 w 57"/>
                  <a:gd name="T75" fmla="*/ 4 h 75"/>
                  <a:gd name="T76" fmla="*/ 21 w 57"/>
                  <a:gd name="T77" fmla="*/ 7 h 75"/>
                  <a:gd name="T78" fmla="*/ 18 w 57"/>
                  <a:gd name="T79" fmla="*/ 11 h 75"/>
                  <a:gd name="T80" fmla="*/ 14 w 57"/>
                  <a:gd name="T81" fmla="*/ 14 h 75"/>
                  <a:gd name="T82" fmla="*/ 11 w 57"/>
                  <a:gd name="T83" fmla="*/ 22 h 7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"/>
                  <a:gd name="T127" fmla="*/ 0 h 75"/>
                  <a:gd name="T128" fmla="*/ 57 w 57"/>
                  <a:gd name="T129" fmla="*/ 75 h 7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" h="75">
                    <a:moveTo>
                      <a:pt x="11" y="29"/>
                    </a:moveTo>
                    <a:lnTo>
                      <a:pt x="14" y="43"/>
                    </a:lnTo>
                    <a:lnTo>
                      <a:pt x="18" y="50"/>
                    </a:lnTo>
                    <a:lnTo>
                      <a:pt x="25" y="57"/>
                    </a:lnTo>
                    <a:lnTo>
                      <a:pt x="36" y="60"/>
                    </a:lnTo>
                    <a:lnTo>
                      <a:pt x="43" y="60"/>
                    </a:lnTo>
                    <a:lnTo>
                      <a:pt x="46" y="57"/>
                    </a:lnTo>
                    <a:lnTo>
                      <a:pt x="53" y="53"/>
                    </a:lnTo>
                    <a:lnTo>
                      <a:pt x="57" y="43"/>
                    </a:lnTo>
                    <a:lnTo>
                      <a:pt x="57" y="46"/>
                    </a:lnTo>
                    <a:lnTo>
                      <a:pt x="53" y="57"/>
                    </a:lnTo>
                    <a:lnTo>
                      <a:pt x="50" y="64"/>
                    </a:lnTo>
                    <a:lnTo>
                      <a:pt x="39" y="71"/>
                    </a:lnTo>
                    <a:lnTo>
                      <a:pt x="29" y="75"/>
                    </a:lnTo>
                    <a:lnTo>
                      <a:pt x="18" y="71"/>
                    </a:lnTo>
                    <a:lnTo>
                      <a:pt x="7" y="64"/>
                    </a:lnTo>
                    <a:lnTo>
                      <a:pt x="4" y="57"/>
                    </a:lnTo>
                    <a:lnTo>
                      <a:pt x="0" y="46"/>
                    </a:lnTo>
                    <a:lnTo>
                      <a:pt x="0" y="39"/>
                    </a:lnTo>
                    <a:lnTo>
                      <a:pt x="0" y="25"/>
                    </a:lnTo>
                    <a:lnTo>
                      <a:pt x="4" y="18"/>
                    </a:lnTo>
                    <a:lnTo>
                      <a:pt x="7" y="11"/>
                    </a:lnTo>
                    <a:lnTo>
                      <a:pt x="14" y="4"/>
                    </a:lnTo>
                    <a:lnTo>
                      <a:pt x="21" y="0"/>
                    </a:lnTo>
                    <a:lnTo>
                      <a:pt x="32" y="0"/>
                    </a:lnTo>
                    <a:lnTo>
                      <a:pt x="43" y="4"/>
                    </a:lnTo>
                    <a:lnTo>
                      <a:pt x="50" y="7"/>
                    </a:lnTo>
                    <a:lnTo>
                      <a:pt x="57" y="18"/>
                    </a:lnTo>
                    <a:lnTo>
                      <a:pt x="57" y="29"/>
                    </a:lnTo>
                    <a:lnTo>
                      <a:pt x="11" y="29"/>
                    </a:lnTo>
                    <a:close/>
                    <a:moveTo>
                      <a:pt x="11" y="22"/>
                    </a:moveTo>
                    <a:lnTo>
                      <a:pt x="43" y="22"/>
                    </a:lnTo>
                    <a:lnTo>
                      <a:pt x="43" y="18"/>
                    </a:lnTo>
                    <a:lnTo>
                      <a:pt x="39" y="14"/>
                    </a:lnTo>
                    <a:lnTo>
                      <a:pt x="39" y="11"/>
                    </a:lnTo>
                    <a:lnTo>
                      <a:pt x="36" y="7"/>
                    </a:lnTo>
                    <a:lnTo>
                      <a:pt x="32" y="7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8" y="11"/>
                    </a:lnTo>
                    <a:lnTo>
                      <a:pt x="14" y="14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33" name="Freeform 334"/>
              <p:cNvSpPr>
                <a:spLocks noEditPoints="1"/>
              </p:cNvSpPr>
              <p:nvPr/>
            </p:nvSpPr>
            <p:spPr bwMode="auto">
              <a:xfrm>
                <a:off x="663" y="2234"/>
                <a:ext cx="60" cy="75"/>
              </a:xfrm>
              <a:custGeom>
                <a:avLst/>
                <a:gdLst>
                  <a:gd name="T0" fmla="*/ 32 w 60"/>
                  <a:gd name="T1" fmla="*/ 67 h 75"/>
                  <a:gd name="T2" fmla="*/ 25 w 60"/>
                  <a:gd name="T3" fmla="*/ 71 h 75"/>
                  <a:gd name="T4" fmla="*/ 14 w 60"/>
                  <a:gd name="T5" fmla="*/ 75 h 75"/>
                  <a:gd name="T6" fmla="*/ 3 w 60"/>
                  <a:gd name="T7" fmla="*/ 67 h 75"/>
                  <a:gd name="T8" fmla="*/ 0 w 60"/>
                  <a:gd name="T9" fmla="*/ 57 h 75"/>
                  <a:gd name="T10" fmla="*/ 0 w 60"/>
                  <a:gd name="T11" fmla="*/ 46 h 75"/>
                  <a:gd name="T12" fmla="*/ 11 w 60"/>
                  <a:gd name="T13" fmla="*/ 36 h 75"/>
                  <a:gd name="T14" fmla="*/ 35 w 60"/>
                  <a:gd name="T15" fmla="*/ 25 h 75"/>
                  <a:gd name="T16" fmla="*/ 35 w 60"/>
                  <a:gd name="T17" fmla="*/ 14 h 75"/>
                  <a:gd name="T18" fmla="*/ 28 w 60"/>
                  <a:gd name="T19" fmla="*/ 7 h 75"/>
                  <a:gd name="T20" fmla="*/ 21 w 60"/>
                  <a:gd name="T21" fmla="*/ 7 h 75"/>
                  <a:gd name="T22" fmla="*/ 14 w 60"/>
                  <a:gd name="T23" fmla="*/ 11 h 75"/>
                  <a:gd name="T24" fmla="*/ 14 w 60"/>
                  <a:gd name="T25" fmla="*/ 18 h 75"/>
                  <a:gd name="T26" fmla="*/ 14 w 60"/>
                  <a:gd name="T27" fmla="*/ 25 h 75"/>
                  <a:gd name="T28" fmla="*/ 7 w 60"/>
                  <a:gd name="T29" fmla="*/ 25 h 75"/>
                  <a:gd name="T30" fmla="*/ 3 w 60"/>
                  <a:gd name="T31" fmla="*/ 25 h 75"/>
                  <a:gd name="T32" fmla="*/ 0 w 60"/>
                  <a:gd name="T33" fmla="*/ 18 h 75"/>
                  <a:gd name="T34" fmla="*/ 7 w 60"/>
                  <a:gd name="T35" fmla="*/ 7 h 75"/>
                  <a:gd name="T36" fmla="*/ 28 w 60"/>
                  <a:gd name="T37" fmla="*/ 0 h 75"/>
                  <a:gd name="T38" fmla="*/ 42 w 60"/>
                  <a:gd name="T39" fmla="*/ 4 h 75"/>
                  <a:gd name="T40" fmla="*/ 49 w 60"/>
                  <a:gd name="T41" fmla="*/ 11 h 75"/>
                  <a:gd name="T42" fmla="*/ 49 w 60"/>
                  <a:gd name="T43" fmla="*/ 25 h 75"/>
                  <a:gd name="T44" fmla="*/ 49 w 60"/>
                  <a:gd name="T45" fmla="*/ 57 h 75"/>
                  <a:gd name="T46" fmla="*/ 49 w 60"/>
                  <a:gd name="T47" fmla="*/ 60 h 75"/>
                  <a:gd name="T48" fmla="*/ 53 w 60"/>
                  <a:gd name="T49" fmla="*/ 64 h 75"/>
                  <a:gd name="T50" fmla="*/ 53 w 60"/>
                  <a:gd name="T51" fmla="*/ 64 h 75"/>
                  <a:gd name="T52" fmla="*/ 57 w 60"/>
                  <a:gd name="T53" fmla="*/ 60 h 75"/>
                  <a:gd name="T54" fmla="*/ 60 w 60"/>
                  <a:gd name="T55" fmla="*/ 60 h 75"/>
                  <a:gd name="T56" fmla="*/ 46 w 60"/>
                  <a:gd name="T57" fmla="*/ 75 h 75"/>
                  <a:gd name="T58" fmla="*/ 39 w 60"/>
                  <a:gd name="T59" fmla="*/ 71 h 75"/>
                  <a:gd name="T60" fmla="*/ 35 w 60"/>
                  <a:gd name="T61" fmla="*/ 60 h 75"/>
                  <a:gd name="T62" fmla="*/ 35 w 60"/>
                  <a:gd name="T63" fmla="*/ 32 h 75"/>
                  <a:gd name="T64" fmla="*/ 21 w 60"/>
                  <a:gd name="T65" fmla="*/ 36 h 75"/>
                  <a:gd name="T66" fmla="*/ 14 w 60"/>
                  <a:gd name="T67" fmla="*/ 43 h 75"/>
                  <a:gd name="T68" fmla="*/ 11 w 60"/>
                  <a:gd name="T69" fmla="*/ 50 h 75"/>
                  <a:gd name="T70" fmla="*/ 14 w 60"/>
                  <a:gd name="T71" fmla="*/ 60 h 75"/>
                  <a:gd name="T72" fmla="*/ 21 w 60"/>
                  <a:gd name="T73" fmla="*/ 64 h 75"/>
                  <a:gd name="T74" fmla="*/ 35 w 60"/>
                  <a:gd name="T75" fmla="*/ 57 h 7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0"/>
                  <a:gd name="T115" fmla="*/ 0 h 75"/>
                  <a:gd name="T116" fmla="*/ 60 w 60"/>
                  <a:gd name="T117" fmla="*/ 75 h 7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0" h="75">
                    <a:moveTo>
                      <a:pt x="35" y="60"/>
                    </a:moveTo>
                    <a:lnTo>
                      <a:pt x="32" y="67"/>
                    </a:lnTo>
                    <a:lnTo>
                      <a:pt x="25" y="71"/>
                    </a:lnTo>
                    <a:lnTo>
                      <a:pt x="18" y="71"/>
                    </a:lnTo>
                    <a:lnTo>
                      <a:pt x="14" y="75"/>
                    </a:lnTo>
                    <a:lnTo>
                      <a:pt x="7" y="71"/>
                    </a:lnTo>
                    <a:lnTo>
                      <a:pt x="3" y="67"/>
                    </a:lnTo>
                    <a:lnTo>
                      <a:pt x="0" y="64"/>
                    </a:lnTo>
                    <a:lnTo>
                      <a:pt x="0" y="57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3" y="43"/>
                    </a:lnTo>
                    <a:lnTo>
                      <a:pt x="11" y="36"/>
                    </a:lnTo>
                    <a:lnTo>
                      <a:pt x="21" y="32"/>
                    </a:lnTo>
                    <a:lnTo>
                      <a:pt x="35" y="25"/>
                    </a:lnTo>
                    <a:lnTo>
                      <a:pt x="35" y="14"/>
                    </a:lnTo>
                    <a:lnTo>
                      <a:pt x="35" y="11"/>
                    </a:lnTo>
                    <a:lnTo>
                      <a:pt x="28" y="7"/>
                    </a:lnTo>
                    <a:lnTo>
                      <a:pt x="25" y="4"/>
                    </a:lnTo>
                    <a:lnTo>
                      <a:pt x="21" y="7"/>
                    </a:lnTo>
                    <a:lnTo>
                      <a:pt x="18" y="7"/>
                    </a:lnTo>
                    <a:lnTo>
                      <a:pt x="14" y="11"/>
                    </a:lnTo>
                    <a:lnTo>
                      <a:pt x="14" y="14"/>
                    </a:lnTo>
                    <a:lnTo>
                      <a:pt x="14" y="18"/>
                    </a:lnTo>
                    <a:lnTo>
                      <a:pt x="14" y="22"/>
                    </a:lnTo>
                    <a:lnTo>
                      <a:pt x="14" y="25"/>
                    </a:lnTo>
                    <a:lnTo>
                      <a:pt x="11" y="25"/>
                    </a:lnTo>
                    <a:lnTo>
                      <a:pt x="7" y="25"/>
                    </a:lnTo>
                    <a:lnTo>
                      <a:pt x="3" y="25"/>
                    </a:lnTo>
                    <a:lnTo>
                      <a:pt x="3" y="22"/>
                    </a:lnTo>
                    <a:lnTo>
                      <a:pt x="0" y="18"/>
                    </a:lnTo>
                    <a:lnTo>
                      <a:pt x="3" y="11"/>
                    </a:lnTo>
                    <a:lnTo>
                      <a:pt x="7" y="7"/>
                    </a:lnTo>
                    <a:lnTo>
                      <a:pt x="18" y="0"/>
                    </a:lnTo>
                    <a:lnTo>
                      <a:pt x="28" y="0"/>
                    </a:lnTo>
                    <a:lnTo>
                      <a:pt x="35" y="0"/>
                    </a:lnTo>
                    <a:lnTo>
                      <a:pt x="42" y="4"/>
                    </a:lnTo>
                    <a:lnTo>
                      <a:pt x="46" y="7"/>
                    </a:lnTo>
                    <a:lnTo>
                      <a:pt x="49" y="11"/>
                    </a:lnTo>
                    <a:lnTo>
                      <a:pt x="49" y="14"/>
                    </a:lnTo>
                    <a:lnTo>
                      <a:pt x="49" y="25"/>
                    </a:lnTo>
                    <a:lnTo>
                      <a:pt x="49" y="46"/>
                    </a:lnTo>
                    <a:lnTo>
                      <a:pt x="49" y="57"/>
                    </a:lnTo>
                    <a:lnTo>
                      <a:pt x="49" y="60"/>
                    </a:lnTo>
                    <a:lnTo>
                      <a:pt x="53" y="64"/>
                    </a:lnTo>
                    <a:lnTo>
                      <a:pt x="57" y="64"/>
                    </a:lnTo>
                    <a:lnTo>
                      <a:pt x="57" y="60"/>
                    </a:lnTo>
                    <a:lnTo>
                      <a:pt x="60" y="57"/>
                    </a:lnTo>
                    <a:lnTo>
                      <a:pt x="60" y="60"/>
                    </a:lnTo>
                    <a:lnTo>
                      <a:pt x="53" y="71"/>
                    </a:lnTo>
                    <a:lnTo>
                      <a:pt x="46" y="75"/>
                    </a:lnTo>
                    <a:lnTo>
                      <a:pt x="42" y="71"/>
                    </a:lnTo>
                    <a:lnTo>
                      <a:pt x="39" y="71"/>
                    </a:lnTo>
                    <a:lnTo>
                      <a:pt x="39" y="67"/>
                    </a:lnTo>
                    <a:lnTo>
                      <a:pt x="35" y="60"/>
                    </a:lnTo>
                    <a:close/>
                    <a:moveTo>
                      <a:pt x="35" y="57"/>
                    </a:moveTo>
                    <a:lnTo>
                      <a:pt x="35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8" y="39"/>
                    </a:lnTo>
                    <a:lnTo>
                      <a:pt x="14" y="43"/>
                    </a:lnTo>
                    <a:lnTo>
                      <a:pt x="11" y="46"/>
                    </a:lnTo>
                    <a:lnTo>
                      <a:pt x="11" y="50"/>
                    </a:lnTo>
                    <a:lnTo>
                      <a:pt x="11" y="57"/>
                    </a:lnTo>
                    <a:lnTo>
                      <a:pt x="14" y="60"/>
                    </a:lnTo>
                    <a:lnTo>
                      <a:pt x="18" y="64"/>
                    </a:lnTo>
                    <a:lnTo>
                      <a:pt x="21" y="64"/>
                    </a:lnTo>
                    <a:lnTo>
                      <a:pt x="28" y="60"/>
                    </a:lnTo>
                    <a:lnTo>
                      <a:pt x="35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34" name="Freeform 335"/>
              <p:cNvSpPr>
                <a:spLocks/>
              </p:cNvSpPr>
              <p:nvPr/>
            </p:nvSpPr>
            <p:spPr bwMode="auto">
              <a:xfrm>
                <a:off x="727" y="2213"/>
                <a:ext cx="42" cy="96"/>
              </a:xfrm>
              <a:custGeom>
                <a:avLst/>
                <a:gdLst>
                  <a:gd name="T0" fmla="*/ 24 w 42"/>
                  <a:gd name="T1" fmla="*/ 0 h 96"/>
                  <a:gd name="T2" fmla="*/ 24 w 42"/>
                  <a:gd name="T3" fmla="*/ 25 h 96"/>
                  <a:gd name="T4" fmla="*/ 38 w 42"/>
                  <a:gd name="T5" fmla="*/ 25 h 96"/>
                  <a:gd name="T6" fmla="*/ 38 w 42"/>
                  <a:gd name="T7" fmla="*/ 28 h 96"/>
                  <a:gd name="T8" fmla="*/ 24 w 42"/>
                  <a:gd name="T9" fmla="*/ 28 h 96"/>
                  <a:gd name="T10" fmla="*/ 24 w 42"/>
                  <a:gd name="T11" fmla="*/ 74 h 96"/>
                  <a:gd name="T12" fmla="*/ 24 w 42"/>
                  <a:gd name="T13" fmla="*/ 78 h 96"/>
                  <a:gd name="T14" fmla="*/ 24 w 42"/>
                  <a:gd name="T15" fmla="*/ 81 h 96"/>
                  <a:gd name="T16" fmla="*/ 28 w 42"/>
                  <a:gd name="T17" fmla="*/ 85 h 96"/>
                  <a:gd name="T18" fmla="*/ 31 w 42"/>
                  <a:gd name="T19" fmla="*/ 85 h 96"/>
                  <a:gd name="T20" fmla="*/ 31 w 42"/>
                  <a:gd name="T21" fmla="*/ 85 h 96"/>
                  <a:gd name="T22" fmla="*/ 35 w 42"/>
                  <a:gd name="T23" fmla="*/ 81 h 96"/>
                  <a:gd name="T24" fmla="*/ 38 w 42"/>
                  <a:gd name="T25" fmla="*/ 81 h 96"/>
                  <a:gd name="T26" fmla="*/ 38 w 42"/>
                  <a:gd name="T27" fmla="*/ 78 h 96"/>
                  <a:gd name="T28" fmla="*/ 42 w 42"/>
                  <a:gd name="T29" fmla="*/ 78 h 96"/>
                  <a:gd name="T30" fmla="*/ 38 w 42"/>
                  <a:gd name="T31" fmla="*/ 85 h 96"/>
                  <a:gd name="T32" fmla="*/ 35 w 42"/>
                  <a:gd name="T33" fmla="*/ 92 h 96"/>
                  <a:gd name="T34" fmla="*/ 28 w 42"/>
                  <a:gd name="T35" fmla="*/ 92 h 96"/>
                  <a:gd name="T36" fmla="*/ 24 w 42"/>
                  <a:gd name="T37" fmla="*/ 96 h 96"/>
                  <a:gd name="T38" fmla="*/ 21 w 42"/>
                  <a:gd name="T39" fmla="*/ 92 h 96"/>
                  <a:gd name="T40" fmla="*/ 17 w 42"/>
                  <a:gd name="T41" fmla="*/ 92 h 96"/>
                  <a:gd name="T42" fmla="*/ 14 w 42"/>
                  <a:gd name="T43" fmla="*/ 88 h 96"/>
                  <a:gd name="T44" fmla="*/ 10 w 42"/>
                  <a:gd name="T45" fmla="*/ 85 h 96"/>
                  <a:gd name="T46" fmla="*/ 10 w 42"/>
                  <a:gd name="T47" fmla="*/ 81 h 96"/>
                  <a:gd name="T48" fmla="*/ 10 w 42"/>
                  <a:gd name="T49" fmla="*/ 74 h 96"/>
                  <a:gd name="T50" fmla="*/ 10 w 42"/>
                  <a:gd name="T51" fmla="*/ 28 h 96"/>
                  <a:gd name="T52" fmla="*/ 0 w 42"/>
                  <a:gd name="T53" fmla="*/ 28 h 96"/>
                  <a:gd name="T54" fmla="*/ 0 w 42"/>
                  <a:gd name="T55" fmla="*/ 25 h 96"/>
                  <a:gd name="T56" fmla="*/ 3 w 42"/>
                  <a:gd name="T57" fmla="*/ 25 h 96"/>
                  <a:gd name="T58" fmla="*/ 7 w 42"/>
                  <a:gd name="T59" fmla="*/ 21 h 96"/>
                  <a:gd name="T60" fmla="*/ 10 w 42"/>
                  <a:gd name="T61" fmla="*/ 14 h 96"/>
                  <a:gd name="T62" fmla="*/ 17 w 42"/>
                  <a:gd name="T63" fmla="*/ 11 h 96"/>
                  <a:gd name="T64" fmla="*/ 17 w 42"/>
                  <a:gd name="T65" fmla="*/ 7 h 96"/>
                  <a:gd name="T66" fmla="*/ 21 w 42"/>
                  <a:gd name="T67" fmla="*/ 0 h 96"/>
                  <a:gd name="T68" fmla="*/ 24 w 42"/>
                  <a:gd name="T69" fmla="*/ 0 h 9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2"/>
                  <a:gd name="T106" fmla="*/ 0 h 96"/>
                  <a:gd name="T107" fmla="*/ 42 w 42"/>
                  <a:gd name="T108" fmla="*/ 96 h 9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2" h="96">
                    <a:moveTo>
                      <a:pt x="24" y="0"/>
                    </a:moveTo>
                    <a:lnTo>
                      <a:pt x="24" y="25"/>
                    </a:lnTo>
                    <a:lnTo>
                      <a:pt x="38" y="25"/>
                    </a:lnTo>
                    <a:lnTo>
                      <a:pt x="38" y="28"/>
                    </a:lnTo>
                    <a:lnTo>
                      <a:pt x="24" y="28"/>
                    </a:lnTo>
                    <a:lnTo>
                      <a:pt x="24" y="74"/>
                    </a:lnTo>
                    <a:lnTo>
                      <a:pt x="24" y="78"/>
                    </a:lnTo>
                    <a:lnTo>
                      <a:pt x="24" y="81"/>
                    </a:lnTo>
                    <a:lnTo>
                      <a:pt x="28" y="85"/>
                    </a:lnTo>
                    <a:lnTo>
                      <a:pt x="31" y="85"/>
                    </a:lnTo>
                    <a:lnTo>
                      <a:pt x="35" y="81"/>
                    </a:lnTo>
                    <a:lnTo>
                      <a:pt x="38" y="81"/>
                    </a:lnTo>
                    <a:lnTo>
                      <a:pt x="38" y="78"/>
                    </a:lnTo>
                    <a:lnTo>
                      <a:pt x="42" y="78"/>
                    </a:lnTo>
                    <a:lnTo>
                      <a:pt x="38" y="85"/>
                    </a:lnTo>
                    <a:lnTo>
                      <a:pt x="35" y="92"/>
                    </a:lnTo>
                    <a:lnTo>
                      <a:pt x="28" y="92"/>
                    </a:lnTo>
                    <a:lnTo>
                      <a:pt x="24" y="96"/>
                    </a:lnTo>
                    <a:lnTo>
                      <a:pt x="21" y="92"/>
                    </a:lnTo>
                    <a:lnTo>
                      <a:pt x="17" y="92"/>
                    </a:lnTo>
                    <a:lnTo>
                      <a:pt x="14" y="88"/>
                    </a:lnTo>
                    <a:lnTo>
                      <a:pt x="10" y="85"/>
                    </a:lnTo>
                    <a:lnTo>
                      <a:pt x="10" y="81"/>
                    </a:lnTo>
                    <a:lnTo>
                      <a:pt x="10" y="74"/>
                    </a:lnTo>
                    <a:lnTo>
                      <a:pt x="10" y="28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3" y="25"/>
                    </a:lnTo>
                    <a:lnTo>
                      <a:pt x="7" y="21"/>
                    </a:lnTo>
                    <a:lnTo>
                      <a:pt x="10" y="14"/>
                    </a:lnTo>
                    <a:lnTo>
                      <a:pt x="17" y="11"/>
                    </a:lnTo>
                    <a:lnTo>
                      <a:pt x="17" y="7"/>
                    </a:lnTo>
                    <a:lnTo>
                      <a:pt x="21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35" name="Rectangle 336"/>
              <p:cNvSpPr>
                <a:spLocks noChangeArrowheads="1"/>
              </p:cNvSpPr>
              <p:nvPr/>
            </p:nvSpPr>
            <p:spPr bwMode="auto">
              <a:xfrm>
                <a:off x="1126" y="2167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6" name="Rectangle 337"/>
              <p:cNvSpPr>
                <a:spLocks noChangeArrowheads="1"/>
              </p:cNvSpPr>
              <p:nvPr/>
            </p:nvSpPr>
            <p:spPr bwMode="auto">
              <a:xfrm>
                <a:off x="1154" y="2167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7" name="Freeform 338"/>
              <p:cNvSpPr>
                <a:spLocks/>
              </p:cNvSpPr>
              <p:nvPr/>
            </p:nvSpPr>
            <p:spPr bwMode="auto">
              <a:xfrm>
                <a:off x="1412" y="2291"/>
                <a:ext cx="18" cy="18"/>
              </a:xfrm>
              <a:custGeom>
                <a:avLst/>
                <a:gdLst>
                  <a:gd name="T0" fmla="*/ 7 w 18"/>
                  <a:gd name="T1" fmla="*/ 0 h 18"/>
                  <a:gd name="T2" fmla="*/ 11 w 18"/>
                  <a:gd name="T3" fmla="*/ 0 h 18"/>
                  <a:gd name="T4" fmla="*/ 15 w 18"/>
                  <a:gd name="T5" fmla="*/ 0 h 18"/>
                  <a:gd name="T6" fmla="*/ 18 w 18"/>
                  <a:gd name="T7" fmla="*/ 3 h 18"/>
                  <a:gd name="T8" fmla="*/ 18 w 18"/>
                  <a:gd name="T9" fmla="*/ 7 h 18"/>
                  <a:gd name="T10" fmla="*/ 18 w 18"/>
                  <a:gd name="T11" fmla="*/ 10 h 18"/>
                  <a:gd name="T12" fmla="*/ 15 w 18"/>
                  <a:gd name="T13" fmla="*/ 14 h 18"/>
                  <a:gd name="T14" fmla="*/ 11 w 18"/>
                  <a:gd name="T15" fmla="*/ 14 h 18"/>
                  <a:gd name="T16" fmla="*/ 7 w 18"/>
                  <a:gd name="T17" fmla="*/ 18 h 18"/>
                  <a:gd name="T18" fmla="*/ 4 w 18"/>
                  <a:gd name="T19" fmla="*/ 14 h 18"/>
                  <a:gd name="T20" fmla="*/ 4 w 18"/>
                  <a:gd name="T21" fmla="*/ 14 h 18"/>
                  <a:gd name="T22" fmla="*/ 0 w 18"/>
                  <a:gd name="T23" fmla="*/ 10 h 18"/>
                  <a:gd name="T24" fmla="*/ 0 w 18"/>
                  <a:gd name="T25" fmla="*/ 7 h 18"/>
                  <a:gd name="T26" fmla="*/ 0 w 18"/>
                  <a:gd name="T27" fmla="*/ 3 h 18"/>
                  <a:gd name="T28" fmla="*/ 4 w 18"/>
                  <a:gd name="T29" fmla="*/ 0 h 18"/>
                  <a:gd name="T30" fmla="*/ 4 w 18"/>
                  <a:gd name="T31" fmla="*/ 0 h 18"/>
                  <a:gd name="T32" fmla="*/ 7 w 18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18"/>
                  <a:gd name="T53" fmla="*/ 18 w 18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18">
                    <a:moveTo>
                      <a:pt x="7" y="0"/>
                    </a:moveTo>
                    <a:lnTo>
                      <a:pt x="11" y="0"/>
                    </a:lnTo>
                    <a:lnTo>
                      <a:pt x="15" y="0"/>
                    </a:lnTo>
                    <a:lnTo>
                      <a:pt x="18" y="3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15" y="14"/>
                    </a:lnTo>
                    <a:lnTo>
                      <a:pt x="11" y="14"/>
                    </a:lnTo>
                    <a:lnTo>
                      <a:pt x="7" y="18"/>
                    </a:lnTo>
                    <a:lnTo>
                      <a:pt x="4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38" name="Freeform 339"/>
              <p:cNvSpPr>
                <a:spLocks/>
              </p:cNvSpPr>
              <p:nvPr/>
            </p:nvSpPr>
            <p:spPr bwMode="auto">
              <a:xfrm>
                <a:off x="1444" y="2199"/>
                <a:ext cx="60" cy="110"/>
              </a:xfrm>
              <a:custGeom>
                <a:avLst/>
                <a:gdLst>
                  <a:gd name="T0" fmla="*/ 7 w 60"/>
                  <a:gd name="T1" fmla="*/ 14 h 110"/>
                  <a:gd name="T2" fmla="*/ 21 w 60"/>
                  <a:gd name="T3" fmla="*/ 3 h 110"/>
                  <a:gd name="T4" fmla="*/ 43 w 60"/>
                  <a:gd name="T5" fmla="*/ 3 h 110"/>
                  <a:gd name="T6" fmla="*/ 53 w 60"/>
                  <a:gd name="T7" fmla="*/ 14 h 110"/>
                  <a:gd name="T8" fmla="*/ 53 w 60"/>
                  <a:gd name="T9" fmla="*/ 28 h 110"/>
                  <a:gd name="T10" fmla="*/ 39 w 60"/>
                  <a:gd name="T11" fmla="*/ 46 h 110"/>
                  <a:gd name="T12" fmla="*/ 53 w 60"/>
                  <a:gd name="T13" fmla="*/ 57 h 110"/>
                  <a:gd name="T14" fmla="*/ 60 w 60"/>
                  <a:gd name="T15" fmla="*/ 71 h 110"/>
                  <a:gd name="T16" fmla="*/ 50 w 60"/>
                  <a:gd name="T17" fmla="*/ 95 h 110"/>
                  <a:gd name="T18" fmla="*/ 32 w 60"/>
                  <a:gd name="T19" fmla="*/ 106 h 110"/>
                  <a:gd name="T20" fmla="*/ 11 w 60"/>
                  <a:gd name="T21" fmla="*/ 106 h 110"/>
                  <a:gd name="T22" fmla="*/ 4 w 60"/>
                  <a:gd name="T23" fmla="*/ 102 h 110"/>
                  <a:gd name="T24" fmla="*/ 4 w 60"/>
                  <a:gd name="T25" fmla="*/ 99 h 110"/>
                  <a:gd name="T26" fmla="*/ 4 w 60"/>
                  <a:gd name="T27" fmla="*/ 95 h 110"/>
                  <a:gd name="T28" fmla="*/ 11 w 60"/>
                  <a:gd name="T29" fmla="*/ 95 h 110"/>
                  <a:gd name="T30" fmla="*/ 14 w 60"/>
                  <a:gd name="T31" fmla="*/ 95 h 110"/>
                  <a:gd name="T32" fmla="*/ 21 w 60"/>
                  <a:gd name="T33" fmla="*/ 99 h 110"/>
                  <a:gd name="T34" fmla="*/ 25 w 60"/>
                  <a:gd name="T35" fmla="*/ 102 h 110"/>
                  <a:gd name="T36" fmla="*/ 36 w 60"/>
                  <a:gd name="T37" fmla="*/ 99 h 110"/>
                  <a:gd name="T38" fmla="*/ 46 w 60"/>
                  <a:gd name="T39" fmla="*/ 88 h 110"/>
                  <a:gd name="T40" fmla="*/ 46 w 60"/>
                  <a:gd name="T41" fmla="*/ 74 h 110"/>
                  <a:gd name="T42" fmla="*/ 43 w 60"/>
                  <a:gd name="T43" fmla="*/ 67 h 110"/>
                  <a:gd name="T44" fmla="*/ 39 w 60"/>
                  <a:gd name="T45" fmla="*/ 60 h 110"/>
                  <a:gd name="T46" fmla="*/ 28 w 60"/>
                  <a:gd name="T47" fmla="*/ 57 h 110"/>
                  <a:gd name="T48" fmla="*/ 18 w 60"/>
                  <a:gd name="T49" fmla="*/ 57 h 110"/>
                  <a:gd name="T50" fmla="*/ 25 w 60"/>
                  <a:gd name="T51" fmla="*/ 53 h 110"/>
                  <a:gd name="T52" fmla="*/ 36 w 60"/>
                  <a:gd name="T53" fmla="*/ 46 h 110"/>
                  <a:gd name="T54" fmla="*/ 43 w 60"/>
                  <a:gd name="T55" fmla="*/ 35 h 110"/>
                  <a:gd name="T56" fmla="*/ 43 w 60"/>
                  <a:gd name="T57" fmla="*/ 21 h 110"/>
                  <a:gd name="T58" fmla="*/ 32 w 60"/>
                  <a:gd name="T59" fmla="*/ 14 h 110"/>
                  <a:gd name="T60" fmla="*/ 18 w 60"/>
                  <a:gd name="T61" fmla="*/ 14 h 110"/>
                  <a:gd name="T62" fmla="*/ 7 w 60"/>
                  <a:gd name="T63" fmla="*/ 25 h 11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0"/>
                  <a:gd name="T97" fmla="*/ 0 h 110"/>
                  <a:gd name="T98" fmla="*/ 60 w 60"/>
                  <a:gd name="T99" fmla="*/ 110 h 11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0" h="110">
                    <a:moveTo>
                      <a:pt x="4" y="21"/>
                    </a:moveTo>
                    <a:lnTo>
                      <a:pt x="7" y="14"/>
                    </a:lnTo>
                    <a:lnTo>
                      <a:pt x="14" y="7"/>
                    </a:lnTo>
                    <a:lnTo>
                      <a:pt x="21" y="3"/>
                    </a:lnTo>
                    <a:lnTo>
                      <a:pt x="32" y="0"/>
                    </a:lnTo>
                    <a:lnTo>
                      <a:pt x="43" y="3"/>
                    </a:lnTo>
                    <a:lnTo>
                      <a:pt x="50" y="11"/>
                    </a:lnTo>
                    <a:lnTo>
                      <a:pt x="53" y="14"/>
                    </a:lnTo>
                    <a:lnTo>
                      <a:pt x="53" y="21"/>
                    </a:lnTo>
                    <a:lnTo>
                      <a:pt x="53" y="28"/>
                    </a:lnTo>
                    <a:lnTo>
                      <a:pt x="50" y="39"/>
                    </a:lnTo>
                    <a:lnTo>
                      <a:pt x="39" y="46"/>
                    </a:lnTo>
                    <a:lnTo>
                      <a:pt x="50" y="49"/>
                    </a:lnTo>
                    <a:lnTo>
                      <a:pt x="53" y="57"/>
                    </a:lnTo>
                    <a:lnTo>
                      <a:pt x="57" y="64"/>
                    </a:lnTo>
                    <a:lnTo>
                      <a:pt x="60" y="71"/>
                    </a:lnTo>
                    <a:lnTo>
                      <a:pt x="57" y="85"/>
                    </a:lnTo>
                    <a:lnTo>
                      <a:pt x="50" y="95"/>
                    </a:lnTo>
                    <a:lnTo>
                      <a:pt x="43" y="102"/>
                    </a:lnTo>
                    <a:lnTo>
                      <a:pt x="32" y="106"/>
                    </a:lnTo>
                    <a:lnTo>
                      <a:pt x="18" y="110"/>
                    </a:lnTo>
                    <a:lnTo>
                      <a:pt x="11" y="106"/>
                    </a:lnTo>
                    <a:lnTo>
                      <a:pt x="4" y="106"/>
                    </a:lnTo>
                    <a:lnTo>
                      <a:pt x="4" y="102"/>
                    </a:lnTo>
                    <a:lnTo>
                      <a:pt x="0" y="99"/>
                    </a:lnTo>
                    <a:lnTo>
                      <a:pt x="4" y="99"/>
                    </a:lnTo>
                    <a:lnTo>
                      <a:pt x="4" y="95"/>
                    </a:lnTo>
                    <a:lnTo>
                      <a:pt x="7" y="95"/>
                    </a:lnTo>
                    <a:lnTo>
                      <a:pt x="11" y="95"/>
                    </a:lnTo>
                    <a:lnTo>
                      <a:pt x="14" y="95"/>
                    </a:lnTo>
                    <a:lnTo>
                      <a:pt x="18" y="99"/>
                    </a:lnTo>
                    <a:lnTo>
                      <a:pt x="21" y="99"/>
                    </a:lnTo>
                    <a:lnTo>
                      <a:pt x="25" y="102"/>
                    </a:lnTo>
                    <a:lnTo>
                      <a:pt x="28" y="102"/>
                    </a:lnTo>
                    <a:lnTo>
                      <a:pt x="36" y="99"/>
                    </a:lnTo>
                    <a:lnTo>
                      <a:pt x="43" y="95"/>
                    </a:lnTo>
                    <a:lnTo>
                      <a:pt x="46" y="88"/>
                    </a:lnTo>
                    <a:lnTo>
                      <a:pt x="50" y="81"/>
                    </a:lnTo>
                    <a:lnTo>
                      <a:pt x="46" y="74"/>
                    </a:lnTo>
                    <a:lnTo>
                      <a:pt x="46" y="71"/>
                    </a:lnTo>
                    <a:lnTo>
                      <a:pt x="43" y="67"/>
                    </a:lnTo>
                    <a:lnTo>
                      <a:pt x="43" y="64"/>
                    </a:lnTo>
                    <a:lnTo>
                      <a:pt x="39" y="60"/>
                    </a:lnTo>
                    <a:lnTo>
                      <a:pt x="32" y="57"/>
                    </a:lnTo>
                    <a:lnTo>
                      <a:pt x="28" y="57"/>
                    </a:lnTo>
                    <a:lnTo>
                      <a:pt x="21" y="57"/>
                    </a:lnTo>
                    <a:lnTo>
                      <a:pt x="18" y="57"/>
                    </a:lnTo>
                    <a:lnTo>
                      <a:pt x="18" y="53"/>
                    </a:lnTo>
                    <a:lnTo>
                      <a:pt x="25" y="53"/>
                    </a:lnTo>
                    <a:lnTo>
                      <a:pt x="32" y="49"/>
                    </a:lnTo>
                    <a:lnTo>
                      <a:pt x="36" y="46"/>
                    </a:lnTo>
                    <a:lnTo>
                      <a:pt x="39" y="39"/>
                    </a:lnTo>
                    <a:lnTo>
                      <a:pt x="43" y="35"/>
                    </a:lnTo>
                    <a:lnTo>
                      <a:pt x="43" y="28"/>
                    </a:lnTo>
                    <a:lnTo>
                      <a:pt x="43" y="21"/>
                    </a:lnTo>
                    <a:lnTo>
                      <a:pt x="39" y="18"/>
                    </a:lnTo>
                    <a:lnTo>
                      <a:pt x="32" y="14"/>
                    </a:lnTo>
                    <a:lnTo>
                      <a:pt x="25" y="11"/>
                    </a:lnTo>
                    <a:lnTo>
                      <a:pt x="18" y="14"/>
                    </a:lnTo>
                    <a:lnTo>
                      <a:pt x="11" y="18"/>
                    </a:lnTo>
                    <a:lnTo>
                      <a:pt x="7" y="25"/>
                    </a:lnTo>
                    <a:lnTo>
                      <a:pt x="4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39" name="Freeform 340"/>
              <p:cNvSpPr>
                <a:spLocks/>
              </p:cNvSpPr>
              <p:nvPr/>
            </p:nvSpPr>
            <p:spPr bwMode="auto">
              <a:xfrm>
                <a:off x="1522" y="2202"/>
                <a:ext cx="67" cy="107"/>
              </a:xfrm>
              <a:custGeom>
                <a:avLst/>
                <a:gdLst>
                  <a:gd name="T0" fmla="*/ 11 w 67"/>
                  <a:gd name="T1" fmla="*/ 0 h 107"/>
                  <a:gd name="T2" fmla="*/ 67 w 67"/>
                  <a:gd name="T3" fmla="*/ 0 h 107"/>
                  <a:gd name="T4" fmla="*/ 67 w 67"/>
                  <a:gd name="T5" fmla="*/ 4 h 107"/>
                  <a:gd name="T6" fmla="*/ 32 w 67"/>
                  <a:gd name="T7" fmla="*/ 107 h 107"/>
                  <a:gd name="T8" fmla="*/ 21 w 67"/>
                  <a:gd name="T9" fmla="*/ 107 h 107"/>
                  <a:gd name="T10" fmla="*/ 53 w 67"/>
                  <a:gd name="T11" fmla="*/ 15 h 107"/>
                  <a:gd name="T12" fmla="*/ 25 w 67"/>
                  <a:gd name="T13" fmla="*/ 15 h 107"/>
                  <a:gd name="T14" fmla="*/ 18 w 67"/>
                  <a:gd name="T15" fmla="*/ 15 h 107"/>
                  <a:gd name="T16" fmla="*/ 14 w 67"/>
                  <a:gd name="T17" fmla="*/ 15 h 107"/>
                  <a:gd name="T18" fmla="*/ 7 w 67"/>
                  <a:gd name="T19" fmla="*/ 18 h 107"/>
                  <a:gd name="T20" fmla="*/ 4 w 67"/>
                  <a:gd name="T21" fmla="*/ 25 h 107"/>
                  <a:gd name="T22" fmla="*/ 0 w 67"/>
                  <a:gd name="T23" fmla="*/ 25 h 107"/>
                  <a:gd name="T24" fmla="*/ 11 w 67"/>
                  <a:gd name="T25" fmla="*/ 0 h 1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7"/>
                  <a:gd name="T40" fmla="*/ 0 h 107"/>
                  <a:gd name="T41" fmla="*/ 67 w 67"/>
                  <a:gd name="T42" fmla="*/ 107 h 10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7" h="107">
                    <a:moveTo>
                      <a:pt x="11" y="0"/>
                    </a:moveTo>
                    <a:lnTo>
                      <a:pt x="67" y="0"/>
                    </a:lnTo>
                    <a:lnTo>
                      <a:pt x="67" y="4"/>
                    </a:lnTo>
                    <a:lnTo>
                      <a:pt x="32" y="107"/>
                    </a:lnTo>
                    <a:lnTo>
                      <a:pt x="21" y="107"/>
                    </a:lnTo>
                    <a:lnTo>
                      <a:pt x="53" y="15"/>
                    </a:lnTo>
                    <a:lnTo>
                      <a:pt x="25" y="15"/>
                    </a:lnTo>
                    <a:lnTo>
                      <a:pt x="18" y="15"/>
                    </a:lnTo>
                    <a:lnTo>
                      <a:pt x="14" y="15"/>
                    </a:lnTo>
                    <a:lnTo>
                      <a:pt x="7" y="18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40" name="Rectangle 341"/>
              <p:cNvSpPr>
                <a:spLocks noChangeArrowheads="1"/>
              </p:cNvSpPr>
              <p:nvPr/>
            </p:nvSpPr>
            <p:spPr bwMode="auto">
              <a:xfrm>
                <a:off x="1635" y="2167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1" name="Freeform 342"/>
              <p:cNvSpPr>
                <a:spLocks/>
              </p:cNvSpPr>
              <p:nvPr/>
            </p:nvSpPr>
            <p:spPr bwMode="auto">
              <a:xfrm>
                <a:off x="1890" y="2291"/>
                <a:ext cx="17" cy="18"/>
              </a:xfrm>
              <a:custGeom>
                <a:avLst/>
                <a:gdLst>
                  <a:gd name="T0" fmla="*/ 10 w 17"/>
                  <a:gd name="T1" fmla="*/ 0 h 18"/>
                  <a:gd name="T2" fmla="*/ 14 w 17"/>
                  <a:gd name="T3" fmla="*/ 0 h 18"/>
                  <a:gd name="T4" fmla="*/ 17 w 17"/>
                  <a:gd name="T5" fmla="*/ 0 h 18"/>
                  <a:gd name="T6" fmla="*/ 17 w 17"/>
                  <a:gd name="T7" fmla="*/ 3 h 18"/>
                  <a:gd name="T8" fmla="*/ 17 w 17"/>
                  <a:gd name="T9" fmla="*/ 7 h 18"/>
                  <a:gd name="T10" fmla="*/ 17 w 17"/>
                  <a:gd name="T11" fmla="*/ 10 h 18"/>
                  <a:gd name="T12" fmla="*/ 17 w 17"/>
                  <a:gd name="T13" fmla="*/ 14 h 18"/>
                  <a:gd name="T14" fmla="*/ 14 w 17"/>
                  <a:gd name="T15" fmla="*/ 14 h 18"/>
                  <a:gd name="T16" fmla="*/ 10 w 17"/>
                  <a:gd name="T17" fmla="*/ 18 h 18"/>
                  <a:gd name="T18" fmla="*/ 7 w 17"/>
                  <a:gd name="T19" fmla="*/ 14 h 18"/>
                  <a:gd name="T20" fmla="*/ 3 w 17"/>
                  <a:gd name="T21" fmla="*/ 14 h 18"/>
                  <a:gd name="T22" fmla="*/ 0 w 17"/>
                  <a:gd name="T23" fmla="*/ 10 h 18"/>
                  <a:gd name="T24" fmla="*/ 0 w 17"/>
                  <a:gd name="T25" fmla="*/ 7 h 18"/>
                  <a:gd name="T26" fmla="*/ 0 w 17"/>
                  <a:gd name="T27" fmla="*/ 3 h 18"/>
                  <a:gd name="T28" fmla="*/ 3 w 17"/>
                  <a:gd name="T29" fmla="*/ 0 h 18"/>
                  <a:gd name="T30" fmla="*/ 7 w 17"/>
                  <a:gd name="T31" fmla="*/ 0 h 18"/>
                  <a:gd name="T32" fmla="*/ 10 w 17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8"/>
                  <a:gd name="T53" fmla="*/ 17 w 17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8">
                    <a:moveTo>
                      <a:pt x="10" y="0"/>
                    </a:moveTo>
                    <a:lnTo>
                      <a:pt x="14" y="0"/>
                    </a:lnTo>
                    <a:lnTo>
                      <a:pt x="17" y="0"/>
                    </a:lnTo>
                    <a:lnTo>
                      <a:pt x="17" y="3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7" y="14"/>
                    </a:lnTo>
                    <a:lnTo>
                      <a:pt x="14" y="14"/>
                    </a:lnTo>
                    <a:lnTo>
                      <a:pt x="10" y="18"/>
                    </a:lnTo>
                    <a:lnTo>
                      <a:pt x="7" y="14"/>
                    </a:lnTo>
                    <a:lnTo>
                      <a:pt x="3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42" name="Freeform 343"/>
              <p:cNvSpPr>
                <a:spLocks/>
              </p:cNvSpPr>
              <p:nvPr/>
            </p:nvSpPr>
            <p:spPr bwMode="auto">
              <a:xfrm>
                <a:off x="1925" y="2199"/>
                <a:ext cx="57" cy="110"/>
              </a:xfrm>
              <a:custGeom>
                <a:avLst/>
                <a:gdLst>
                  <a:gd name="T0" fmla="*/ 7 w 57"/>
                  <a:gd name="T1" fmla="*/ 14 h 110"/>
                  <a:gd name="T2" fmla="*/ 21 w 57"/>
                  <a:gd name="T3" fmla="*/ 3 h 110"/>
                  <a:gd name="T4" fmla="*/ 39 w 57"/>
                  <a:gd name="T5" fmla="*/ 3 h 110"/>
                  <a:gd name="T6" fmla="*/ 53 w 57"/>
                  <a:gd name="T7" fmla="*/ 14 h 110"/>
                  <a:gd name="T8" fmla="*/ 49 w 57"/>
                  <a:gd name="T9" fmla="*/ 28 h 110"/>
                  <a:gd name="T10" fmla="*/ 39 w 57"/>
                  <a:gd name="T11" fmla="*/ 46 h 110"/>
                  <a:gd name="T12" fmla="*/ 53 w 57"/>
                  <a:gd name="T13" fmla="*/ 57 h 110"/>
                  <a:gd name="T14" fmla="*/ 57 w 57"/>
                  <a:gd name="T15" fmla="*/ 71 h 110"/>
                  <a:gd name="T16" fmla="*/ 49 w 57"/>
                  <a:gd name="T17" fmla="*/ 95 h 110"/>
                  <a:gd name="T18" fmla="*/ 28 w 57"/>
                  <a:gd name="T19" fmla="*/ 106 h 110"/>
                  <a:gd name="T20" fmla="*/ 7 w 57"/>
                  <a:gd name="T21" fmla="*/ 106 h 110"/>
                  <a:gd name="T22" fmla="*/ 0 w 57"/>
                  <a:gd name="T23" fmla="*/ 102 h 110"/>
                  <a:gd name="T24" fmla="*/ 0 w 57"/>
                  <a:gd name="T25" fmla="*/ 99 h 110"/>
                  <a:gd name="T26" fmla="*/ 4 w 57"/>
                  <a:gd name="T27" fmla="*/ 95 h 110"/>
                  <a:gd name="T28" fmla="*/ 7 w 57"/>
                  <a:gd name="T29" fmla="*/ 95 h 110"/>
                  <a:gd name="T30" fmla="*/ 11 w 57"/>
                  <a:gd name="T31" fmla="*/ 95 h 110"/>
                  <a:gd name="T32" fmla="*/ 18 w 57"/>
                  <a:gd name="T33" fmla="*/ 99 h 110"/>
                  <a:gd name="T34" fmla="*/ 25 w 57"/>
                  <a:gd name="T35" fmla="*/ 102 h 110"/>
                  <a:gd name="T36" fmla="*/ 35 w 57"/>
                  <a:gd name="T37" fmla="*/ 99 h 110"/>
                  <a:gd name="T38" fmla="*/ 46 w 57"/>
                  <a:gd name="T39" fmla="*/ 88 h 110"/>
                  <a:gd name="T40" fmla="*/ 46 w 57"/>
                  <a:gd name="T41" fmla="*/ 74 h 110"/>
                  <a:gd name="T42" fmla="*/ 42 w 57"/>
                  <a:gd name="T43" fmla="*/ 67 h 110"/>
                  <a:gd name="T44" fmla="*/ 35 w 57"/>
                  <a:gd name="T45" fmla="*/ 60 h 110"/>
                  <a:gd name="T46" fmla="*/ 25 w 57"/>
                  <a:gd name="T47" fmla="*/ 57 h 110"/>
                  <a:gd name="T48" fmla="*/ 18 w 57"/>
                  <a:gd name="T49" fmla="*/ 57 h 110"/>
                  <a:gd name="T50" fmla="*/ 25 w 57"/>
                  <a:gd name="T51" fmla="*/ 53 h 110"/>
                  <a:gd name="T52" fmla="*/ 35 w 57"/>
                  <a:gd name="T53" fmla="*/ 46 h 110"/>
                  <a:gd name="T54" fmla="*/ 39 w 57"/>
                  <a:gd name="T55" fmla="*/ 35 h 110"/>
                  <a:gd name="T56" fmla="*/ 39 w 57"/>
                  <a:gd name="T57" fmla="*/ 21 h 110"/>
                  <a:gd name="T58" fmla="*/ 32 w 57"/>
                  <a:gd name="T59" fmla="*/ 14 h 110"/>
                  <a:gd name="T60" fmla="*/ 18 w 57"/>
                  <a:gd name="T61" fmla="*/ 14 h 110"/>
                  <a:gd name="T62" fmla="*/ 4 w 57"/>
                  <a:gd name="T63" fmla="*/ 25 h 11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7"/>
                  <a:gd name="T97" fmla="*/ 0 h 110"/>
                  <a:gd name="T98" fmla="*/ 57 w 57"/>
                  <a:gd name="T99" fmla="*/ 110 h 11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7" h="110">
                    <a:moveTo>
                      <a:pt x="0" y="21"/>
                    </a:moveTo>
                    <a:lnTo>
                      <a:pt x="7" y="14"/>
                    </a:lnTo>
                    <a:lnTo>
                      <a:pt x="11" y="7"/>
                    </a:lnTo>
                    <a:lnTo>
                      <a:pt x="21" y="3"/>
                    </a:lnTo>
                    <a:lnTo>
                      <a:pt x="28" y="0"/>
                    </a:lnTo>
                    <a:lnTo>
                      <a:pt x="39" y="3"/>
                    </a:lnTo>
                    <a:lnTo>
                      <a:pt x="46" y="11"/>
                    </a:lnTo>
                    <a:lnTo>
                      <a:pt x="53" y="14"/>
                    </a:lnTo>
                    <a:lnTo>
                      <a:pt x="53" y="21"/>
                    </a:lnTo>
                    <a:lnTo>
                      <a:pt x="49" y="28"/>
                    </a:lnTo>
                    <a:lnTo>
                      <a:pt x="46" y="39"/>
                    </a:lnTo>
                    <a:lnTo>
                      <a:pt x="39" y="46"/>
                    </a:lnTo>
                    <a:lnTo>
                      <a:pt x="46" y="49"/>
                    </a:lnTo>
                    <a:lnTo>
                      <a:pt x="53" y="57"/>
                    </a:lnTo>
                    <a:lnTo>
                      <a:pt x="57" y="64"/>
                    </a:lnTo>
                    <a:lnTo>
                      <a:pt x="57" y="71"/>
                    </a:lnTo>
                    <a:lnTo>
                      <a:pt x="57" y="85"/>
                    </a:lnTo>
                    <a:lnTo>
                      <a:pt x="49" y="95"/>
                    </a:lnTo>
                    <a:lnTo>
                      <a:pt x="39" y="102"/>
                    </a:lnTo>
                    <a:lnTo>
                      <a:pt x="28" y="106"/>
                    </a:lnTo>
                    <a:lnTo>
                      <a:pt x="18" y="110"/>
                    </a:lnTo>
                    <a:lnTo>
                      <a:pt x="7" y="106"/>
                    </a:lnTo>
                    <a:lnTo>
                      <a:pt x="4" y="106"/>
                    </a:lnTo>
                    <a:lnTo>
                      <a:pt x="0" y="102"/>
                    </a:lnTo>
                    <a:lnTo>
                      <a:pt x="0" y="99"/>
                    </a:lnTo>
                    <a:lnTo>
                      <a:pt x="0" y="95"/>
                    </a:lnTo>
                    <a:lnTo>
                      <a:pt x="4" y="95"/>
                    </a:lnTo>
                    <a:lnTo>
                      <a:pt x="7" y="95"/>
                    </a:lnTo>
                    <a:lnTo>
                      <a:pt x="11" y="95"/>
                    </a:lnTo>
                    <a:lnTo>
                      <a:pt x="14" y="99"/>
                    </a:lnTo>
                    <a:lnTo>
                      <a:pt x="18" y="99"/>
                    </a:lnTo>
                    <a:lnTo>
                      <a:pt x="21" y="102"/>
                    </a:lnTo>
                    <a:lnTo>
                      <a:pt x="25" y="102"/>
                    </a:lnTo>
                    <a:lnTo>
                      <a:pt x="28" y="102"/>
                    </a:lnTo>
                    <a:lnTo>
                      <a:pt x="35" y="99"/>
                    </a:lnTo>
                    <a:lnTo>
                      <a:pt x="39" y="95"/>
                    </a:lnTo>
                    <a:lnTo>
                      <a:pt x="46" y="88"/>
                    </a:lnTo>
                    <a:lnTo>
                      <a:pt x="46" y="81"/>
                    </a:lnTo>
                    <a:lnTo>
                      <a:pt x="46" y="74"/>
                    </a:lnTo>
                    <a:lnTo>
                      <a:pt x="42" y="71"/>
                    </a:lnTo>
                    <a:lnTo>
                      <a:pt x="42" y="67"/>
                    </a:lnTo>
                    <a:lnTo>
                      <a:pt x="39" y="64"/>
                    </a:lnTo>
                    <a:lnTo>
                      <a:pt x="35" y="60"/>
                    </a:lnTo>
                    <a:lnTo>
                      <a:pt x="32" y="57"/>
                    </a:lnTo>
                    <a:lnTo>
                      <a:pt x="25" y="57"/>
                    </a:lnTo>
                    <a:lnTo>
                      <a:pt x="18" y="57"/>
                    </a:lnTo>
                    <a:lnTo>
                      <a:pt x="18" y="53"/>
                    </a:lnTo>
                    <a:lnTo>
                      <a:pt x="25" y="53"/>
                    </a:lnTo>
                    <a:lnTo>
                      <a:pt x="28" y="49"/>
                    </a:lnTo>
                    <a:lnTo>
                      <a:pt x="35" y="46"/>
                    </a:lnTo>
                    <a:lnTo>
                      <a:pt x="39" y="39"/>
                    </a:lnTo>
                    <a:lnTo>
                      <a:pt x="39" y="35"/>
                    </a:lnTo>
                    <a:lnTo>
                      <a:pt x="42" y="28"/>
                    </a:lnTo>
                    <a:lnTo>
                      <a:pt x="39" y="21"/>
                    </a:lnTo>
                    <a:lnTo>
                      <a:pt x="35" y="18"/>
                    </a:lnTo>
                    <a:lnTo>
                      <a:pt x="32" y="14"/>
                    </a:lnTo>
                    <a:lnTo>
                      <a:pt x="25" y="11"/>
                    </a:lnTo>
                    <a:lnTo>
                      <a:pt x="18" y="14"/>
                    </a:lnTo>
                    <a:lnTo>
                      <a:pt x="11" y="18"/>
                    </a:lnTo>
                    <a:lnTo>
                      <a:pt x="4" y="2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43" name="Freeform 344"/>
              <p:cNvSpPr>
                <a:spLocks/>
              </p:cNvSpPr>
              <p:nvPr/>
            </p:nvSpPr>
            <p:spPr bwMode="auto">
              <a:xfrm>
                <a:off x="2003" y="2202"/>
                <a:ext cx="63" cy="107"/>
              </a:xfrm>
              <a:custGeom>
                <a:avLst/>
                <a:gdLst>
                  <a:gd name="T0" fmla="*/ 7 w 63"/>
                  <a:gd name="T1" fmla="*/ 0 h 107"/>
                  <a:gd name="T2" fmla="*/ 63 w 63"/>
                  <a:gd name="T3" fmla="*/ 0 h 107"/>
                  <a:gd name="T4" fmla="*/ 63 w 63"/>
                  <a:gd name="T5" fmla="*/ 4 h 107"/>
                  <a:gd name="T6" fmla="*/ 28 w 63"/>
                  <a:gd name="T7" fmla="*/ 107 h 107"/>
                  <a:gd name="T8" fmla="*/ 17 w 63"/>
                  <a:gd name="T9" fmla="*/ 107 h 107"/>
                  <a:gd name="T10" fmla="*/ 49 w 63"/>
                  <a:gd name="T11" fmla="*/ 15 h 107"/>
                  <a:gd name="T12" fmla="*/ 25 w 63"/>
                  <a:gd name="T13" fmla="*/ 15 h 107"/>
                  <a:gd name="T14" fmla="*/ 14 w 63"/>
                  <a:gd name="T15" fmla="*/ 15 h 107"/>
                  <a:gd name="T16" fmla="*/ 10 w 63"/>
                  <a:gd name="T17" fmla="*/ 15 h 107"/>
                  <a:gd name="T18" fmla="*/ 7 w 63"/>
                  <a:gd name="T19" fmla="*/ 18 h 107"/>
                  <a:gd name="T20" fmla="*/ 0 w 63"/>
                  <a:gd name="T21" fmla="*/ 25 h 107"/>
                  <a:gd name="T22" fmla="*/ 0 w 63"/>
                  <a:gd name="T23" fmla="*/ 25 h 107"/>
                  <a:gd name="T24" fmla="*/ 7 w 63"/>
                  <a:gd name="T25" fmla="*/ 0 h 1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107"/>
                  <a:gd name="T41" fmla="*/ 63 w 63"/>
                  <a:gd name="T42" fmla="*/ 107 h 10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107">
                    <a:moveTo>
                      <a:pt x="7" y="0"/>
                    </a:moveTo>
                    <a:lnTo>
                      <a:pt x="63" y="0"/>
                    </a:lnTo>
                    <a:lnTo>
                      <a:pt x="63" y="4"/>
                    </a:lnTo>
                    <a:lnTo>
                      <a:pt x="28" y="107"/>
                    </a:lnTo>
                    <a:lnTo>
                      <a:pt x="17" y="107"/>
                    </a:lnTo>
                    <a:lnTo>
                      <a:pt x="49" y="15"/>
                    </a:lnTo>
                    <a:lnTo>
                      <a:pt x="25" y="15"/>
                    </a:lnTo>
                    <a:lnTo>
                      <a:pt x="14" y="15"/>
                    </a:lnTo>
                    <a:lnTo>
                      <a:pt x="10" y="15"/>
                    </a:lnTo>
                    <a:lnTo>
                      <a:pt x="7" y="18"/>
                    </a:lnTo>
                    <a:lnTo>
                      <a:pt x="0" y="2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44" name="Rectangle 345"/>
              <p:cNvSpPr>
                <a:spLocks noChangeArrowheads="1"/>
              </p:cNvSpPr>
              <p:nvPr/>
            </p:nvSpPr>
            <p:spPr bwMode="auto">
              <a:xfrm>
                <a:off x="2215" y="2167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5" name="Freeform 346"/>
              <p:cNvSpPr>
                <a:spLocks/>
              </p:cNvSpPr>
              <p:nvPr/>
            </p:nvSpPr>
            <p:spPr bwMode="auto">
              <a:xfrm>
                <a:off x="2480" y="2199"/>
                <a:ext cx="42" cy="106"/>
              </a:xfrm>
              <a:custGeom>
                <a:avLst/>
                <a:gdLst>
                  <a:gd name="T0" fmla="*/ 0 w 42"/>
                  <a:gd name="T1" fmla="*/ 14 h 106"/>
                  <a:gd name="T2" fmla="*/ 25 w 42"/>
                  <a:gd name="T3" fmla="*/ 0 h 106"/>
                  <a:gd name="T4" fmla="*/ 28 w 42"/>
                  <a:gd name="T5" fmla="*/ 0 h 106"/>
                  <a:gd name="T6" fmla="*/ 28 w 42"/>
                  <a:gd name="T7" fmla="*/ 88 h 106"/>
                  <a:gd name="T8" fmla="*/ 28 w 42"/>
                  <a:gd name="T9" fmla="*/ 95 h 106"/>
                  <a:gd name="T10" fmla="*/ 28 w 42"/>
                  <a:gd name="T11" fmla="*/ 99 h 106"/>
                  <a:gd name="T12" fmla="*/ 28 w 42"/>
                  <a:gd name="T13" fmla="*/ 102 h 106"/>
                  <a:gd name="T14" fmla="*/ 32 w 42"/>
                  <a:gd name="T15" fmla="*/ 102 h 106"/>
                  <a:gd name="T16" fmla="*/ 35 w 42"/>
                  <a:gd name="T17" fmla="*/ 106 h 106"/>
                  <a:gd name="T18" fmla="*/ 42 w 42"/>
                  <a:gd name="T19" fmla="*/ 106 h 106"/>
                  <a:gd name="T20" fmla="*/ 42 w 42"/>
                  <a:gd name="T21" fmla="*/ 106 h 106"/>
                  <a:gd name="T22" fmla="*/ 4 w 42"/>
                  <a:gd name="T23" fmla="*/ 106 h 106"/>
                  <a:gd name="T24" fmla="*/ 4 w 42"/>
                  <a:gd name="T25" fmla="*/ 106 h 106"/>
                  <a:gd name="T26" fmla="*/ 7 w 42"/>
                  <a:gd name="T27" fmla="*/ 106 h 106"/>
                  <a:gd name="T28" fmla="*/ 11 w 42"/>
                  <a:gd name="T29" fmla="*/ 102 h 106"/>
                  <a:gd name="T30" fmla="*/ 14 w 42"/>
                  <a:gd name="T31" fmla="*/ 102 h 106"/>
                  <a:gd name="T32" fmla="*/ 14 w 42"/>
                  <a:gd name="T33" fmla="*/ 99 h 106"/>
                  <a:gd name="T34" fmla="*/ 14 w 42"/>
                  <a:gd name="T35" fmla="*/ 95 h 106"/>
                  <a:gd name="T36" fmla="*/ 14 w 42"/>
                  <a:gd name="T37" fmla="*/ 88 h 106"/>
                  <a:gd name="T38" fmla="*/ 14 w 42"/>
                  <a:gd name="T39" fmla="*/ 32 h 106"/>
                  <a:gd name="T40" fmla="*/ 14 w 42"/>
                  <a:gd name="T41" fmla="*/ 21 h 106"/>
                  <a:gd name="T42" fmla="*/ 14 w 42"/>
                  <a:gd name="T43" fmla="*/ 18 h 106"/>
                  <a:gd name="T44" fmla="*/ 14 w 42"/>
                  <a:gd name="T45" fmla="*/ 14 h 106"/>
                  <a:gd name="T46" fmla="*/ 14 w 42"/>
                  <a:gd name="T47" fmla="*/ 14 h 106"/>
                  <a:gd name="T48" fmla="*/ 11 w 42"/>
                  <a:gd name="T49" fmla="*/ 14 h 106"/>
                  <a:gd name="T50" fmla="*/ 11 w 42"/>
                  <a:gd name="T51" fmla="*/ 11 h 106"/>
                  <a:gd name="T52" fmla="*/ 7 w 42"/>
                  <a:gd name="T53" fmla="*/ 14 h 106"/>
                  <a:gd name="T54" fmla="*/ 4 w 42"/>
                  <a:gd name="T55" fmla="*/ 14 h 106"/>
                  <a:gd name="T56" fmla="*/ 0 w 42"/>
                  <a:gd name="T57" fmla="*/ 14 h 10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2"/>
                  <a:gd name="T88" fmla="*/ 0 h 106"/>
                  <a:gd name="T89" fmla="*/ 42 w 42"/>
                  <a:gd name="T90" fmla="*/ 106 h 10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2" h="106">
                    <a:moveTo>
                      <a:pt x="0" y="14"/>
                    </a:moveTo>
                    <a:lnTo>
                      <a:pt x="25" y="0"/>
                    </a:lnTo>
                    <a:lnTo>
                      <a:pt x="28" y="0"/>
                    </a:lnTo>
                    <a:lnTo>
                      <a:pt x="28" y="88"/>
                    </a:lnTo>
                    <a:lnTo>
                      <a:pt x="28" y="95"/>
                    </a:lnTo>
                    <a:lnTo>
                      <a:pt x="28" y="99"/>
                    </a:lnTo>
                    <a:lnTo>
                      <a:pt x="28" y="102"/>
                    </a:lnTo>
                    <a:lnTo>
                      <a:pt x="32" y="102"/>
                    </a:lnTo>
                    <a:lnTo>
                      <a:pt x="35" y="106"/>
                    </a:lnTo>
                    <a:lnTo>
                      <a:pt x="42" y="106"/>
                    </a:lnTo>
                    <a:lnTo>
                      <a:pt x="4" y="106"/>
                    </a:lnTo>
                    <a:lnTo>
                      <a:pt x="7" y="106"/>
                    </a:lnTo>
                    <a:lnTo>
                      <a:pt x="11" y="102"/>
                    </a:lnTo>
                    <a:lnTo>
                      <a:pt x="14" y="102"/>
                    </a:lnTo>
                    <a:lnTo>
                      <a:pt x="14" y="99"/>
                    </a:lnTo>
                    <a:lnTo>
                      <a:pt x="14" y="95"/>
                    </a:lnTo>
                    <a:lnTo>
                      <a:pt x="14" y="88"/>
                    </a:lnTo>
                    <a:lnTo>
                      <a:pt x="14" y="32"/>
                    </a:lnTo>
                    <a:lnTo>
                      <a:pt x="14" y="21"/>
                    </a:lnTo>
                    <a:lnTo>
                      <a:pt x="14" y="18"/>
                    </a:lnTo>
                    <a:lnTo>
                      <a:pt x="14" y="14"/>
                    </a:lnTo>
                    <a:lnTo>
                      <a:pt x="11" y="14"/>
                    </a:lnTo>
                    <a:lnTo>
                      <a:pt x="11" y="11"/>
                    </a:lnTo>
                    <a:lnTo>
                      <a:pt x="7" y="14"/>
                    </a:lnTo>
                    <a:lnTo>
                      <a:pt x="4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46" name="Rectangle 347"/>
              <p:cNvSpPr>
                <a:spLocks noChangeArrowheads="1"/>
              </p:cNvSpPr>
              <p:nvPr/>
            </p:nvSpPr>
            <p:spPr bwMode="auto">
              <a:xfrm>
                <a:off x="2724" y="2167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7" name="Freeform 348"/>
              <p:cNvSpPr>
                <a:spLocks/>
              </p:cNvSpPr>
              <p:nvPr/>
            </p:nvSpPr>
            <p:spPr bwMode="auto">
              <a:xfrm>
                <a:off x="2989" y="2291"/>
                <a:ext cx="18" cy="18"/>
              </a:xfrm>
              <a:custGeom>
                <a:avLst/>
                <a:gdLst>
                  <a:gd name="T0" fmla="*/ 11 w 18"/>
                  <a:gd name="T1" fmla="*/ 0 h 18"/>
                  <a:gd name="T2" fmla="*/ 14 w 18"/>
                  <a:gd name="T3" fmla="*/ 0 h 18"/>
                  <a:gd name="T4" fmla="*/ 14 w 18"/>
                  <a:gd name="T5" fmla="*/ 0 h 18"/>
                  <a:gd name="T6" fmla="*/ 18 w 18"/>
                  <a:gd name="T7" fmla="*/ 3 h 18"/>
                  <a:gd name="T8" fmla="*/ 18 w 18"/>
                  <a:gd name="T9" fmla="*/ 7 h 18"/>
                  <a:gd name="T10" fmla="*/ 18 w 18"/>
                  <a:gd name="T11" fmla="*/ 10 h 18"/>
                  <a:gd name="T12" fmla="*/ 14 w 18"/>
                  <a:gd name="T13" fmla="*/ 14 h 18"/>
                  <a:gd name="T14" fmla="*/ 14 w 18"/>
                  <a:gd name="T15" fmla="*/ 14 h 18"/>
                  <a:gd name="T16" fmla="*/ 11 w 18"/>
                  <a:gd name="T17" fmla="*/ 18 h 18"/>
                  <a:gd name="T18" fmla="*/ 7 w 18"/>
                  <a:gd name="T19" fmla="*/ 14 h 18"/>
                  <a:gd name="T20" fmla="*/ 4 w 18"/>
                  <a:gd name="T21" fmla="*/ 14 h 18"/>
                  <a:gd name="T22" fmla="*/ 0 w 18"/>
                  <a:gd name="T23" fmla="*/ 10 h 18"/>
                  <a:gd name="T24" fmla="*/ 0 w 18"/>
                  <a:gd name="T25" fmla="*/ 7 h 18"/>
                  <a:gd name="T26" fmla="*/ 0 w 18"/>
                  <a:gd name="T27" fmla="*/ 3 h 18"/>
                  <a:gd name="T28" fmla="*/ 4 w 18"/>
                  <a:gd name="T29" fmla="*/ 0 h 18"/>
                  <a:gd name="T30" fmla="*/ 7 w 18"/>
                  <a:gd name="T31" fmla="*/ 0 h 18"/>
                  <a:gd name="T32" fmla="*/ 11 w 18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18"/>
                  <a:gd name="T53" fmla="*/ 18 w 18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18">
                    <a:moveTo>
                      <a:pt x="11" y="0"/>
                    </a:moveTo>
                    <a:lnTo>
                      <a:pt x="14" y="0"/>
                    </a:lnTo>
                    <a:lnTo>
                      <a:pt x="18" y="3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14" y="14"/>
                    </a:lnTo>
                    <a:lnTo>
                      <a:pt x="11" y="18"/>
                    </a:lnTo>
                    <a:lnTo>
                      <a:pt x="7" y="14"/>
                    </a:lnTo>
                    <a:lnTo>
                      <a:pt x="4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48" name="Freeform 349"/>
              <p:cNvSpPr>
                <a:spLocks/>
              </p:cNvSpPr>
              <p:nvPr/>
            </p:nvSpPr>
            <p:spPr bwMode="auto">
              <a:xfrm>
                <a:off x="3024" y="2199"/>
                <a:ext cx="57" cy="110"/>
              </a:xfrm>
              <a:custGeom>
                <a:avLst/>
                <a:gdLst>
                  <a:gd name="T0" fmla="*/ 8 w 57"/>
                  <a:gd name="T1" fmla="*/ 14 h 110"/>
                  <a:gd name="T2" fmla="*/ 18 w 57"/>
                  <a:gd name="T3" fmla="*/ 3 h 110"/>
                  <a:gd name="T4" fmla="*/ 39 w 57"/>
                  <a:gd name="T5" fmla="*/ 3 h 110"/>
                  <a:gd name="T6" fmla="*/ 50 w 57"/>
                  <a:gd name="T7" fmla="*/ 14 h 110"/>
                  <a:gd name="T8" fmla="*/ 50 w 57"/>
                  <a:gd name="T9" fmla="*/ 28 h 110"/>
                  <a:gd name="T10" fmla="*/ 39 w 57"/>
                  <a:gd name="T11" fmla="*/ 46 h 110"/>
                  <a:gd name="T12" fmla="*/ 53 w 57"/>
                  <a:gd name="T13" fmla="*/ 57 h 110"/>
                  <a:gd name="T14" fmla="*/ 57 w 57"/>
                  <a:gd name="T15" fmla="*/ 71 h 110"/>
                  <a:gd name="T16" fmla="*/ 50 w 57"/>
                  <a:gd name="T17" fmla="*/ 95 h 110"/>
                  <a:gd name="T18" fmla="*/ 29 w 57"/>
                  <a:gd name="T19" fmla="*/ 106 h 110"/>
                  <a:gd name="T20" fmla="*/ 8 w 57"/>
                  <a:gd name="T21" fmla="*/ 106 h 110"/>
                  <a:gd name="T22" fmla="*/ 0 w 57"/>
                  <a:gd name="T23" fmla="*/ 102 h 110"/>
                  <a:gd name="T24" fmla="*/ 0 w 57"/>
                  <a:gd name="T25" fmla="*/ 99 h 110"/>
                  <a:gd name="T26" fmla="*/ 4 w 57"/>
                  <a:gd name="T27" fmla="*/ 95 h 110"/>
                  <a:gd name="T28" fmla="*/ 8 w 57"/>
                  <a:gd name="T29" fmla="*/ 95 h 110"/>
                  <a:gd name="T30" fmla="*/ 11 w 57"/>
                  <a:gd name="T31" fmla="*/ 95 h 110"/>
                  <a:gd name="T32" fmla="*/ 18 w 57"/>
                  <a:gd name="T33" fmla="*/ 99 h 110"/>
                  <a:gd name="T34" fmla="*/ 25 w 57"/>
                  <a:gd name="T35" fmla="*/ 102 h 110"/>
                  <a:gd name="T36" fmla="*/ 36 w 57"/>
                  <a:gd name="T37" fmla="*/ 99 h 110"/>
                  <a:gd name="T38" fmla="*/ 46 w 57"/>
                  <a:gd name="T39" fmla="*/ 88 h 110"/>
                  <a:gd name="T40" fmla="*/ 46 w 57"/>
                  <a:gd name="T41" fmla="*/ 74 h 110"/>
                  <a:gd name="T42" fmla="*/ 43 w 57"/>
                  <a:gd name="T43" fmla="*/ 67 h 110"/>
                  <a:gd name="T44" fmla="*/ 36 w 57"/>
                  <a:gd name="T45" fmla="*/ 60 h 110"/>
                  <a:gd name="T46" fmla="*/ 25 w 57"/>
                  <a:gd name="T47" fmla="*/ 57 h 110"/>
                  <a:gd name="T48" fmla="*/ 18 w 57"/>
                  <a:gd name="T49" fmla="*/ 57 h 110"/>
                  <a:gd name="T50" fmla="*/ 22 w 57"/>
                  <a:gd name="T51" fmla="*/ 53 h 110"/>
                  <a:gd name="T52" fmla="*/ 36 w 57"/>
                  <a:gd name="T53" fmla="*/ 46 h 110"/>
                  <a:gd name="T54" fmla="*/ 39 w 57"/>
                  <a:gd name="T55" fmla="*/ 35 h 110"/>
                  <a:gd name="T56" fmla="*/ 39 w 57"/>
                  <a:gd name="T57" fmla="*/ 21 h 110"/>
                  <a:gd name="T58" fmla="*/ 32 w 57"/>
                  <a:gd name="T59" fmla="*/ 14 h 110"/>
                  <a:gd name="T60" fmla="*/ 15 w 57"/>
                  <a:gd name="T61" fmla="*/ 14 h 110"/>
                  <a:gd name="T62" fmla="*/ 4 w 57"/>
                  <a:gd name="T63" fmla="*/ 25 h 11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7"/>
                  <a:gd name="T97" fmla="*/ 0 h 110"/>
                  <a:gd name="T98" fmla="*/ 57 w 57"/>
                  <a:gd name="T99" fmla="*/ 110 h 11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7" h="110">
                    <a:moveTo>
                      <a:pt x="0" y="21"/>
                    </a:moveTo>
                    <a:lnTo>
                      <a:pt x="8" y="14"/>
                    </a:lnTo>
                    <a:lnTo>
                      <a:pt x="11" y="7"/>
                    </a:lnTo>
                    <a:lnTo>
                      <a:pt x="18" y="3"/>
                    </a:lnTo>
                    <a:lnTo>
                      <a:pt x="29" y="0"/>
                    </a:lnTo>
                    <a:lnTo>
                      <a:pt x="39" y="3"/>
                    </a:lnTo>
                    <a:lnTo>
                      <a:pt x="46" y="11"/>
                    </a:lnTo>
                    <a:lnTo>
                      <a:pt x="50" y="14"/>
                    </a:lnTo>
                    <a:lnTo>
                      <a:pt x="53" y="21"/>
                    </a:lnTo>
                    <a:lnTo>
                      <a:pt x="50" y="28"/>
                    </a:lnTo>
                    <a:lnTo>
                      <a:pt x="46" y="39"/>
                    </a:lnTo>
                    <a:lnTo>
                      <a:pt x="39" y="46"/>
                    </a:lnTo>
                    <a:lnTo>
                      <a:pt x="46" y="49"/>
                    </a:lnTo>
                    <a:lnTo>
                      <a:pt x="53" y="57"/>
                    </a:lnTo>
                    <a:lnTo>
                      <a:pt x="57" y="64"/>
                    </a:lnTo>
                    <a:lnTo>
                      <a:pt x="57" y="71"/>
                    </a:lnTo>
                    <a:lnTo>
                      <a:pt x="57" y="85"/>
                    </a:lnTo>
                    <a:lnTo>
                      <a:pt x="50" y="95"/>
                    </a:lnTo>
                    <a:lnTo>
                      <a:pt x="39" y="102"/>
                    </a:lnTo>
                    <a:lnTo>
                      <a:pt x="29" y="106"/>
                    </a:lnTo>
                    <a:lnTo>
                      <a:pt x="18" y="110"/>
                    </a:lnTo>
                    <a:lnTo>
                      <a:pt x="8" y="106"/>
                    </a:lnTo>
                    <a:lnTo>
                      <a:pt x="4" y="106"/>
                    </a:lnTo>
                    <a:lnTo>
                      <a:pt x="0" y="102"/>
                    </a:lnTo>
                    <a:lnTo>
                      <a:pt x="0" y="99"/>
                    </a:lnTo>
                    <a:lnTo>
                      <a:pt x="0" y="95"/>
                    </a:lnTo>
                    <a:lnTo>
                      <a:pt x="4" y="95"/>
                    </a:lnTo>
                    <a:lnTo>
                      <a:pt x="8" y="95"/>
                    </a:lnTo>
                    <a:lnTo>
                      <a:pt x="11" y="95"/>
                    </a:lnTo>
                    <a:lnTo>
                      <a:pt x="15" y="99"/>
                    </a:lnTo>
                    <a:lnTo>
                      <a:pt x="18" y="99"/>
                    </a:lnTo>
                    <a:lnTo>
                      <a:pt x="22" y="102"/>
                    </a:lnTo>
                    <a:lnTo>
                      <a:pt x="25" y="102"/>
                    </a:lnTo>
                    <a:lnTo>
                      <a:pt x="29" y="102"/>
                    </a:lnTo>
                    <a:lnTo>
                      <a:pt x="36" y="99"/>
                    </a:lnTo>
                    <a:lnTo>
                      <a:pt x="39" y="95"/>
                    </a:lnTo>
                    <a:lnTo>
                      <a:pt x="46" y="88"/>
                    </a:lnTo>
                    <a:lnTo>
                      <a:pt x="46" y="81"/>
                    </a:lnTo>
                    <a:lnTo>
                      <a:pt x="46" y="74"/>
                    </a:lnTo>
                    <a:lnTo>
                      <a:pt x="43" y="71"/>
                    </a:lnTo>
                    <a:lnTo>
                      <a:pt x="43" y="67"/>
                    </a:lnTo>
                    <a:lnTo>
                      <a:pt x="39" y="64"/>
                    </a:lnTo>
                    <a:lnTo>
                      <a:pt x="36" y="60"/>
                    </a:lnTo>
                    <a:lnTo>
                      <a:pt x="32" y="57"/>
                    </a:lnTo>
                    <a:lnTo>
                      <a:pt x="25" y="57"/>
                    </a:lnTo>
                    <a:lnTo>
                      <a:pt x="18" y="57"/>
                    </a:lnTo>
                    <a:lnTo>
                      <a:pt x="18" y="53"/>
                    </a:lnTo>
                    <a:lnTo>
                      <a:pt x="22" y="53"/>
                    </a:lnTo>
                    <a:lnTo>
                      <a:pt x="29" y="49"/>
                    </a:lnTo>
                    <a:lnTo>
                      <a:pt x="36" y="46"/>
                    </a:lnTo>
                    <a:lnTo>
                      <a:pt x="39" y="39"/>
                    </a:lnTo>
                    <a:lnTo>
                      <a:pt x="39" y="35"/>
                    </a:lnTo>
                    <a:lnTo>
                      <a:pt x="43" y="28"/>
                    </a:lnTo>
                    <a:lnTo>
                      <a:pt x="39" y="21"/>
                    </a:lnTo>
                    <a:lnTo>
                      <a:pt x="36" y="18"/>
                    </a:lnTo>
                    <a:lnTo>
                      <a:pt x="32" y="14"/>
                    </a:lnTo>
                    <a:lnTo>
                      <a:pt x="25" y="11"/>
                    </a:lnTo>
                    <a:lnTo>
                      <a:pt x="15" y="14"/>
                    </a:lnTo>
                    <a:lnTo>
                      <a:pt x="11" y="18"/>
                    </a:lnTo>
                    <a:lnTo>
                      <a:pt x="4" y="2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49" name="Freeform 350"/>
              <p:cNvSpPr>
                <a:spLocks/>
              </p:cNvSpPr>
              <p:nvPr/>
            </p:nvSpPr>
            <p:spPr bwMode="auto">
              <a:xfrm>
                <a:off x="3102" y="2202"/>
                <a:ext cx="64" cy="107"/>
              </a:xfrm>
              <a:custGeom>
                <a:avLst/>
                <a:gdLst>
                  <a:gd name="T0" fmla="*/ 7 w 64"/>
                  <a:gd name="T1" fmla="*/ 0 h 107"/>
                  <a:gd name="T2" fmla="*/ 64 w 64"/>
                  <a:gd name="T3" fmla="*/ 0 h 107"/>
                  <a:gd name="T4" fmla="*/ 64 w 64"/>
                  <a:gd name="T5" fmla="*/ 4 h 107"/>
                  <a:gd name="T6" fmla="*/ 28 w 64"/>
                  <a:gd name="T7" fmla="*/ 107 h 107"/>
                  <a:gd name="T8" fmla="*/ 18 w 64"/>
                  <a:gd name="T9" fmla="*/ 107 h 107"/>
                  <a:gd name="T10" fmla="*/ 50 w 64"/>
                  <a:gd name="T11" fmla="*/ 15 h 107"/>
                  <a:gd name="T12" fmla="*/ 21 w 64"/>
                  <a:gd name="T13" fmla="*/ 15 h 107"/>
                  <a:gd name="T14" fmla="*/ 14 w 64"/>
                  <a:gd name="T15" fmla="*/ 15 h 107"/>
                  <a:gd name="T16" fmla="*/ 11 w 64"/>
                  <a:gd name="T17" fmla="*/ 15 h 107"/>
                  <a:gd name="T18" fmla="*/ 4 w 64"/>
                  <a:gd name="T19" fmla="*/ 18 h 107"/>
                  <a:gd name="T20" fmla="*/ 0 w 64"/>
                  <a:gd name="T21" fmla="*/ 25 h 107"/>
                  <a:gd name="T22" fmla="*/ 0 w 64"/>
                  <a:gd name="T23" fmla="*/ 25 h 107"/>
                  <a:gd name="T24" fmla="*/ 7 w 64"/>
                  <a:gd name="T25" fmla="*/ 0 h 1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"/>
                  <a:gd name="T40" fmla="*/ 0 h 107"/>
                  <a:gd name="T41" fmla="*/ 64 w 64"/>
                  <a:gd name="T42" fmla="*/ 107 h 10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" h="107">
                    <a:moveTo>
                      <a:pt x="7" y="0"/>
                    </a:moveTo>
                    <a:lnTo>
                      <a:pt x="64" y="0"/>
                    </a:lnTo>
                    <a:lnTo>
                      <a:pt x="64" y="4"/>
                    </a:lnTo>
                    <a:lnTo>
                      <a:pt x="28" y="107"/>
                    </a:lnTo>
                    <a:lnTo>
                      <a:pt x="18" y="107"/>
                    </a:lnTo>
                    <a:lnTo>
                      <a:pt x="50" y="15"/>
                    </a:lnTo>
                    <a:lnTo>
                      <a:pt x="21" y="15"/>
                    </a:lnTo>
                    <a:lnTo>
                      <a:pt x="14" y="15"/>
                    </a:lnTo>
                    <a:lnTo>
                      <a:pt x="11" y="15"/>
                    </a:lnTo>
                    <a:lnTo>
                      <a:pt x="4" y="18"/>
                    </a:lnTo>
                    <a:lnTo>
                      <a:pt x="0" y="2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50" name="Rectangle 351"/>
              <p:cNvSpPr>
                <a:spLocks noChangeArrowheads="1"/>
              </p:cNvSpPr>
              <p:nvPr/>
            </p:nvSpPr>
            <p:spPr bwMode="auto">
              <a:xfrm>
                <a:off x="3247" y="2167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51" name="Freeform 352"/>
              <p:cNvSpPr>
                <a:spLocks/>
              </p:cNvSpPr>
              <p:nvPr/>
            </p:nvSpPr>
            <p:spPr bwMode="auto">
              <a:xfrm>
                <a:off x="3502" y="2202"/>
                <a:ext cx="67" cy="107"/>
              </a:xfrm>
              <a:custGeom>
                <a:avLst/>
                <a:gdLst>
                  <a:gd name="T0" fmla="*/ 10 w 67"/>
                  <a:gd name="T1" fmla="*/ 0 h 107"/>
                  <a:gd name="T2" fmla="*/ 67 w 67"/>
                  <a:gd name="T3" fmla="*/ 0 h 107"/>
                  <a:gd name="T4" fmla="*/ 67 w 67"/>
                  <a:gd name="T5" fmla="*/ 4 h 107"/>
                  <a:gd name="T6" fmla="*/ 28 w 67"/>
                  <a:gd name="T7" fmla="*/ 107 h 107"/>
                  <a:gd name="T8" fmla="*/ 21 w 67"/>
                  <a:gd name="T9" fmla="*/ 107 h 107"/>
                  <a:gd name="T10" fmla="*/ 53 w 67"/>
                  <a:gd name="T11" fmla="*/ 15 h 107"/>
                  <a:gd name="T12" fmla="*/ 24 w 67"/>
                  <a:gd name="T13" fmla="*/ 15 h 107"/>
                  <a:gd name="T14" fmla="*/ 17 w 67"/>
                  <a:gd name="T15" fmla="*/ 15 h 107"/>
                  <a:gd name="T16" fmla="*/ 14 w 67"/>
                  <a:gd name="T17" fmla="*/ 15 h 107"/>
                  <a:gd name="T18" fmla="*/ 7 w 67"/>
                  <a:gd name="T19" fmla="*/ 18 h 107"/>
                  <a:gd name="T20" fmla="*/ 3 w 67"/>
                  <a:gd name="T21" fmla="*/ 25 h 107"/>
                  <a:gd name="T22" fmla="*/ 0 w 67"/>
                  <a:gd name="T23" fmla="*/ 25 h 107"/>
                  <a:gd name="T24" fmla="*/ 10 w 67"/>
                  <a:gd name="T25" fmla="*/ 0 h 1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7"/>
                  <a:gd name="T40" fmla="*/ 0 h 107"/>
                  <a:gd name="T41" fmla="*/ 67 w 67"/>
                  <a:gd name="T42" fmla="*/ 107 h 10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7" h="107">
                    <a:moveTo>
                      <a:pt x="10" y="0"/>
                    </a:moveTo>
                    <a:lnTo>
                      <a:pt x="67" y="0"/>
                    </a:lnTo>
                    <a:lnTo>
                      <a:pt x="67" y="4"/>
                    </a:lnTo>
                    <a:lnTo>
                      <a:pt x="28" y="107"/>
                    </a:lnTo>
                    <a:lnTo>
                      <a:pt x="21" y="107"/>
                    </a:lnTo>
                    <a:lnTo>
                      <a:pt x="53" y="15"/>
                    </a:lnTo>
                    <a:lnTo>
                      <a:pt x="24" y="15"/>
                    </a:lnTo>
                    <a:lnTo>
                      <a:pt x="17" y="15"/>
                    </a:lnTo>
                    <a:lnTo>
                      <a:pt x="14" y="15"/>
                    </a:lnTo>
                    <a:lnTo>
                      <a:pt x="7" y="18"/>
                    </a:lnTo>
                    <a:lnTo>
                      <a:pt x="3" y="25"/>
                    </a:lnTo>
                    <a:lnTo>
                      <a:pt x="0" y="2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52" name="Freeform 353"/>
              <p:cNvSpPr>
                <a:spLocks/>
              </p:cNvSpPr>
              <p:nvPr/>
            </p:nvSpPr>
            <p:spPr bwMode="auto">
              <a:xfrm>
                <a:off x="3583" y="2291"/>
                <a:ext cx="18" cy="18"/>
              </a:xfrm>
              <a:custGeom>
                <a:avLst/>
                <a:gdLst>
                  <a:gd name="T0" fmla="*/ 11 w 18"/>
                  <a:gd name="T1" fmla="*/ 0 h 18"/>
                  <a:gd name="T2" fmla="*/ 14 w 18"/>
                  <a:gd name="T3" fmla="*/ 0 h 18"/>
                  <a:gd name="T4" fmla="*/ 18 w 18"/>
                  <a:gd name="T5" fmla="*/ 0 h 18"/>
                  <a:gd name="T6" fmla="*/ 18 w 18"/>
                  <a:gd name="T7" fmla="*/ 3 h 18"/>
                  <a:gd name="T8" fmla="*/ 18 w 18"/>
                  <a:gd name="T9" fmla="*/ 7 h 18"/>
                  <a:gd name="T10" fmla="*/ 18 w 18"/>
                  <a:gd name="T11" fmla="*/ 10 h 18"/>
                  <a:gd name="T12" fmla="*/ 18 w 18"/>
                  <a:gd name="T13" fmla="*/ 14 h 18"/>
                  <a:gd name="T14" fmla="*/ 14 w 18"/>
                  <a:gd name="T15" fmla="*/ 14 h 18"/>
                  <a:gd name="T16" fmla="*/ 11 w 18"/>
                  <a:gd name="T17" fmla="*/ 18 h 18"/>
                  <a:gd name="T18" fmla="*/ 7 w 18"/>
                  <a:gd name="T19" fmla="*/ 14 h 18"/>
                  <a:gd name="T20" fmla="*/ 4 w 18"/>
                  <a:gd name="T21" fmla="*/ 14 h 18"/>
                  <a:gd name="T22" fmla="*/ 4 w 18"/>
                  <a:gd name="T23" fmla="*/ 10 h 18"/>
                  <a:gd name="T24" fmla="*/ 0 w 18"/>
                  <a:gd name="T25" fmla="*/ 7 h 18"/>
                  <a:gd name="T26" fmla="*/ 4 w 18"/>
                  <a:gd name="T27" fmla="*/ 3 h 18"/>
                  <a:gd name="T28" fmla="*/ 4 w 18"/>
                  <a:gd name="T29" fmla="*/ 0 h 18"/>
                  <a:gd name="T30" fmla="*/ 7 w 18"/>
                  <a:gd name="T31" fmla="*/ 0 h 18"/>
                  <a:gd name="T32" fmla="*/ 11 w 18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18"/>
                  <a:gd name="T53" fmla="*/ 18 w 18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18">
                    <a:moveTo>
                      <a:pt x="11" y="0"/>
                    </a:moveTo>
                    <a:lnTo>
                      <a:pt x="14" y="0"/>
                    </a:lnTo>
                    <a:lnTo>
                      <a:pt x="18" y="0"/>
                    </a:lnTo>
                    <a:lnTo>
                      <a:pt x="18" y="3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18" y="14"/>
                    </a:lnTo>
                    <a:lnTo>
                      <a:pt x="14" y="14"/>
                    </a:lnTo>
                    <a:lnTo>
                      <a:pt x="11" y="18"/>
                    </a:lnTo>
                    <a:lnTo>
                      <a:pt x="7" y="14"/>
                    </a:lnTo>
                    <a:lnTo>
                      <a:pt x="4" y="14"/>
                    </a:lnTo>
                    <a:lnTo>
                      <a:pt x="4" y="10"/>
                    </a:lnTo>
                    <a:lnTo>
                      <a:pt x="0" y="7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53" name="Freeform 354"/>
              <p:cNvSpPr>
                <a:spLocks noEditPoints="1"/>
              </p:cNvSpPr>
              <p:nvPr/>
            </p:nvSpPr>
            <p:spPr bwMode="auto">
              <a:xfrm>
                <a:off x="3615" y="2199"/>
                <a:ext cx="67" cy="106"/>
              </a:xfrm>
              <a:custGeom>
                <a:avLst/>
                <a:gdLst>
                  <a:gd name="T0" fmla="*/ 67 w 67"/>
                  <a:gd name="T1" fmla="*/ 71 h 106"/>
                  <a:gd name="T2" fmla="*/ 67 w 67"/>
                  <a:gd name="T3" fmla="*/ 78 h 106"/>
                  <a:gd name="T4" fmla="*/ 53 w 67"/>
                  <a:gd name="T5" fmla="*/ 78 h 106"/>
                  <a:gd name="T6" fmla="*/ 53 w 67"/>
                  <a:gd name="T7" fmla="*/ 106 h 106"/>
                  <a:gd name="T8" fmla="*/ 42 w 67"/>
                  <a:gd name="T9" fmla="*/ 106 h 106"/>
                  <a:gd name="T10" fmla="*/ 42 w 67"/>
                  <a:gd name="T11" fmla="*/ 78 h 106"/>
                  <a:gd name="T12" fmla="*/ 0 w 67"/>
                  <a:gd name="T13" fmla="*/ 78 h 106"/>
                  <a:gd name="T14" fmla="*/ 0 w 67"/>
                  <a:gd name="T15" fmla="*/ 71 h 106"/>
                  <a:gd name="T16" fmla="*/ 46 w 67"/>
                  <a:gd name="T17" fmla="*/ 0 h 106"/>
                  <a:gd name="T18" fmla="*/ 53 w 67"/>
                  <a:gd name="T19" fmla="*/ 0 h 106"/>
                  <a:gd name="T20" fmla="*/ 53 w 67"/>
                  <a:gd name="T21" fmla="*/ 71 h 106"/>
                  <a:gd name="T22" fmla="*/ 67 w 67"/>
                  <a:gd name="T23" fmla="*/ 71 h 106"/>
                  <a:gd name="T24" fmla="*/ 42 w 67"/>
                  <a:gd name="T25" fmla="*/ 71 h 106"/>
                  <a:gd name="T26" fmla="*/ 42 w 67"/>
                  <a:gd name="T27" fmla="*/ 18 h 106"/>
                  <a:gd name="T28" fmla="*/ 7 w 67"/>
                  <a:gd name="T29" fmla="*/ 71 h 106"/>
                  <a:gd name="T30" fmla="*/ 42 w 67"/>
                  <a:gd name="T31" fmla="*/ 71 h 10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7"/>
                  <a:gd name="T49" fmla="*/ 0 h 106"/>
                  <a:gd name="T50" fmla="*/ 67 w 67"/>
                  <a:gd name="T51" fmla="*/ 106 h 10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7" h="106">
                    <a:moveTo>
                      <a:pt x="67" y="71"/>
                    </a:moveTo>
                    <a:lnTo>
                      <a:pt x="67" y="78"/>
                    </a:lnTo>
                    <a:lnTo>
                      <a:pt x="53" y="78"/>
                    </a:lnTo>
                    <a:lnTo>
                      <a:pt x="53" y="106"/>
                    </a:lnTo>
                    <a:lnTo>
                      <a:pt x="42" y="106"/>
                    </a:lnTo>
                    <a:lnTo>
                      <a:pt x="42" y="78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53" y="71"/>
                    </a:lnTo>
                    <a:lnTo>
                      <a:pt x="67" y="71"/>
                    </a:lnTo>
                    <a:close/>
                    <a:moveTo>
                      <a:pt x="42" y="71"/>
                    </a:moveTo>
                    <a:lnTo>
                      <a:pt x="42" y="18"/>
                    </a:lnTo>
                    <a:lnTo>
                      <a:pt x="7" y="71"/>
                    </a:lnTo>
                    <a:lnTo>
                      <a:pt x="42" y="7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54" name="Rectangle 355"/>
              <p:cNvSpPr>
                <a:spLocks noChangeArrowheads="1"/>
              </p:cNvSpPr>
              <p:nvPr/>
            </p:nvSpPr>
            <p:spPr bwMode="auto">
              <a:xfrm>
                <a:off x="4025" y="2167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55" name="Freeform 356"/>
              <p:cNvSpPr>
                <a:spLocks/>
              </p:cNvSpPr>
              <p:nvPr/>
            </p:nvSpPr>
            <p:spPr bwMode="auto">
              <a:xfrm>
                <a:off x="4297" y="2199"/>
                <a:ext cx="39" cy="106"/>
              </a:xfrm>
              <a:custGeom>
                <a:avLst/>
                <a:gdLst>
                  <a:gd name="T0" fmla="*/ 0 w 39"/>
                  <a:gd name="T1" fmla="*/ 14 h 106"/>
                  <a:gd name="T2" fmla="*/ 25 w 39"/>
                  <a:gd name="T3" fmla="*/ 0 h 106"/>
                  <a:gd name="T4" fmla="*/ 25 w 39"/>
                  <a:gd name="T5" fmla="*/ 0 h 106"/>
                  <a:gd name="T6" fmla="*/ 25 w 39"/>
                  <a:gd name="T7" fmla="*/ 88 h 106"/>
                  <a:gd name="T8" fmla="*/ 25 w 39"/>
                  <a:gd name="T9" fmla="*/ 95 h 106"/>
                  <a:gd name="T10" fmla="*/ 28 w 39"/>
                  <a:gd name="T11" fmla="*/ 99 h 106"/>
                  <a:gd name="T12" fmla="*/ 28 w 39"/>
                  <a:gd name="T13" fmla="*/ 102 h 106"/>
                  <a:gd name="T14" fmla="*/ 28 w 39"/>
                  <a:gd name="T15" fmla="*/ 102 h 106"/>
                  <a:gd name="T16" fmla="*/ 32 w 39"/>
                  <a:gd name="T17" fmla="*/ 106 h 106"/>
                  <a:gd name="T18" fmla="*/ 39 w 39"/>
                  <a:gd name="T19" fmla="*/ 106 h 106"/>
                  <a:gd name="T20" fmla="*/ 39 w 39"/>
                  <a:gd name="T21" fmla="*/ 106 h 106"/>
                  <a:gd name="T22" fmla="*/ 0 w 39"/>
                  <a:gd name="T23" fmla="*/ 106 h 106"/>
                  <a:gd name="T24" fmla="*/ 0 w 39"/>
                  <a:gd name="T25" fmla="*/ 106 h 106"/>
                  <a:gd name="T26" fmla="*/ 7 w 39"/>
                  <a:gd name="T27" fmla="*/ 106 h 106"/>
                  <a:gd name="T28" fmla="*/ 11 w 39"/>
                  <a:gd name="T29" fmla="*/ 102 h 106"/>
                  <a:gd name="T30" fmla="*/ 11 w 39"/>
                  <a:gd name="T31" fmla="*/ 102 h 106"/>
                  <a:gd name="T32" fmla="*/ 14 w 39"/>
                  <a:gd name="T33" fmla="*/ 99 h 106"/>
                  <a:gd name="T34" fmla="*/ 14 w 39"/>
                  <a:gd name="T35" fmla="*/ 95 h 106"/>
                  <a:gd name="T36" fmla="*/ 14 w 39"/>
                  <a:gd name="T37" fmla="*/ 88 h 106"/>
                  <a:gd name="T38" fmla="*/ 14 w 39"/>
                  <a:gd name="T39" fmla="*/ 32 h 106"/>
                  <a:gd name="T40" fmla="*/ 14 w 39"/>
                  <a:gd name="T41" fmla="*/ 21 h 106"/>
                  <a:gd name="T42" fmla="*/ 14 w 39"/>
                  <a:gd name="T43" fmla="*/ 18 h 106"/>
                  <a:gd name="T44" fmla="*/ 11 w 39"/>
                  <a:gd name="T45" fmla="*/ 14 h 106"/>
                  <a:gd name="T46" fmla="*/ 11 w 39"/>
                  <a:gd name="T47" fmla="*/ 14 h 106"/>
                  <a:gd name="T48" fmla="*/ 11 w 39"/>
                  <a:gd name="T49" fmla="*/ 14 h 106"/>
                  <a:gd name="T50" fmla="*/ 7 w 39"/>
                  <a:gd name="T51" fmla="*/ 11 h 106"/>
                  <a:gd name="T52" fmla="*/ 4 w 39"/>
                  <a:gd name="T53" fmla="*/ 14 h 106"/>
                  <a:gd name="T54" fmla="*/ 0 w 39"/>
                  <a:gd name="T55" fmla="*/ 14 h 106"/>
                  <a:gd name="T56" fmla="*/ 0 w 39"/>
                  <a:gd name="T57" fmla="*/ 14 h 10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9"/>
                  <a:gd name="T88" fmla="*/ 0 h 106"/>
                  <a:gd name="T89" fmla="*/ 39 w 39"/>
                  <a:gd name="T90" fmla="*/ 106 h 10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9" h="106">
                    <a:moveTo>
                      <a:pt x="0" y="14"/>
                    </a:moveTo>
                    <a:lnTo>
                      <a:pt x="25" y="0"/>
                    </a:lnTo>
                    <a:lnTo>
                      <a:pt x="25" y="88"/>
                    </a:lnTo>
                    <a:lnTo>
                      <a:pt x="25" y="95"/>
                    </a:lnTo>
                    <a:lnTo>
                      <a:pt x="28" y="99"/>
                    </a:lnTo>
                    <a:lnTo>
                      <a:pt x="28" y="102"/>
                    </a:lnTo>
                    <a:lnTo>
                      <a:pt x="32" y="106"/>
                    </a:lnTo>
                    <a:lnTo>
                      <a:pt x="39" y="106"/>
                    </a:lnTo>
                    <a:lnTo>
                      <a:pt x="0" y="106"/>
                    </a:lnTo>
                    <a:lnTo>
                      <a:pt x="7" y="106"/>
                    </a:lnTo>
                    <a:lnTo>
                      <a:pt x="11" y="102"/>
                    </a:lnTo>
                    <a:lnTo>
                      <a:pt x="14" y="99"/>
                    </a:lnTo>
                    <a:lnTo>
                      <a:pt x="14" y="95"/>
                    </a:lnTo>
                    <a:lnTo>
                      <a:pt x="14" y="88"/>
                    </a:lnTo>
                    <a:lnTo>
                      <a:pt x="14" y="32"/>
                    </a:lnTo>
                    <a:lnTo>
                      <a:pt x="14" y="21"/>
                    </a:lnTo>
                    <a:lnTo>
                      <a:pt x="14" y="18"/>
                    </a:lnTo>
                    <a:lnTo>
                      <a:pt x="11" y="14"/>
                    </a:lnTo>
                    <a:lnTo>
                      <a:pt x="7" y="11"/>
                    </a:lnTo>
                    <a:lnTo>
                      <a:pt x="4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56" name="Rectangle 357"/>
              <p:cNvSpPr>
                <a:spLocks noChangeArrowheads="1"/>
              </p:cNvSpPr>
              <p:nvPr/>
            </p:nvSpPr>
            <p:spPr bwMode="auto">
              <a:xfrm>
                <a:off x="4591" y="2167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57" name="Freeform 358"/>
              <p:cNvSpPr>
                <a:spLocks/>
              </p:cNvSpPr>
              <p:nvPr/>
            </p:nvSpPr>
            <p:spPr bwMode="auto">
              <a:xfrm>
                <a:off x="4849" y="2199"/>
                <a:ext cx="67" cy="106"/>
              </a:xfrm>
              <a:custGeom>
                <a:avLst/>
                <a:gdLst>
                  <a:gd name="T0" fmla="*/ 67 w 67"/>
                  <a:gd name="T1" fmla="*/ 88 h 106"/>
                  <a:gd name="T2" fmla="*/ 60 w 67"/>
                  <a:gd name="T3" fmla="*/ 106 h 106"/>
                  <a:gd name="T4" fmla="*/ 0 w 67"/>
                  <a:gd name="T5" fmla="*/ 106 h 106"/>
                  <a:gd name="T6" fmla="*/ 0 w 67"/>
                  <a:gd name="T7" fmla="*/ 102 h 106"/>
                  <a:gd name="T8" fmla="*/ 14 w 67"/>
                  <a:gd name="T9" fmla="*/ 88 h 106"/>
                  <a:gd name="T10" fmla="*/ 28 w 67"/>
                  <a:gd name="T11" fmla="*/ 74 h 106"/>
                  <a:gd name="T12" fmla="*/ 35 w 67"/>
                  <a:gd name="T13" fmla="*/ 64 h 106"/>
                  <a:gd name="T14" fmla="*/ 46 w 67"/>
                  <a:gd name="T15" fmla="*/ 49 h 106"/>
                  <a:gd name="T16" fmla="*/ 46 w 67"/>
                  <a:gd name="T17" fmla="*/ 35 h 106"/>
                  <a:gd name="T18" fmla="*/ 46 w 67"/>
                  <a:gd name="T19" fmla="*/ 28 h 106"/>
                  <a:gd name="T20" fmla="*/ 42 w 67"/>
                  <a:gd name="T21" fmla="*/ 18 h 106"/>
                  <a:gd name="T22" fmla="*/ 35 w 67"/>
                  <a:gd name="T23" fmla="*/ 14 h 106"/>
                  <a:gd name="T24" fmla="*/ 28 w 67"/>
                  <a:gd name="T25" fmla="*/ 14 h 106"/>
                  <a:gd name="T26" fmla="*/ 17 w 67"/>
                  <a:gd name="T27" fmla="*/ 14 h 106"/>
                  <a:gd name="T28" fmla="*/ 14 w 67"/>
                  <a:gd name="T29" fmla="*/ 18 h 106"/>
                  <a:gd name="T30" fmla="*/ 7 w 67"/>
                  <a:gd name="T31" fmla="*/ 25 h 106"/>
                  <a:gd name="T32" fmla="*/ 3 w 67"/>
                  <a:gd name="T33" fmla="*/ 32 h 106"/>
                  <a:gd name="T34" fmla="*/ 0 w 67"/>
                  <a:gd name="T35" fmla="*/ 32 h 106"/>
                  <a:gd name="T36" fmla="*/ 3 w 67"/>
                  <a:gd name="T37" fmla="*/ 18 h 106"/>
                  <a:gd name="T38" fmla="*/ 10 w 67"/>
                  <a:gd name="T39" fmla="*/ 11 h 106"/>
                  <a:gd name="T40" fmla="*/ 21 w 67"/>
                  <a:gd name="T41" fmla="*/ 3 h 106"/>
                  <a:gd name="T42" fmla="*/ 31 w 67"/>
                  <a:gd name="T43" fmla="*/ 0 h 106"/>
                  <a:gd name="T44" fmla="*/ 42 w 67"/>
                  <a:gd name="T45" fmla="*/ 3 h 106"/>
                  <a:gd name="T46" fmla="*/ 53 w 67"/>
                  <a:gd name="T47" fmla="*/ 11 h 106"/>
                  <a:gd name="T48" fmla="*/ 56 w 67"/>
                  <a:gd name="T49" fmla="*/ 18 h 106"/>
                  <a:gd name="T50" fmla="*/ 60 w 67"/>
                  <a:gd name="T51" fmla="*/ 28 h 106"/>
                  <a:gd name="T52" fmla="*/ 60 w 67"/>
                  <a:gd name="T53" fmla="*/ 35 h 106"/>
                  <a:gd name="T54" fmla="*/ 56 w 67"/>
                  <a:gd name="T55" fmla="*/ 46 h 106"/>
                  <a:gd name="T56" fmla="*/ 49 w 67"/>
                  <a:gd name="T57" fmla="*/ 57 h 106"/>
                  <a:gd name="T58" fmla="*/ 38 w 67"/>
                  <a:gd name="T59" fmla="*/ 71 h 106"/>
                  <a:gd name="T60" fmla="*/ 28 w 67"/>
                  <a:gd name="T61" fmla="*/ 81 h 106"/>
                  <a:gd name="T62" fmla="*/ 17 w 67"/>
                  <a:gd name="T63" fmla="*/ 92 h 106"/>
                  <a:gd name="T64" fmla="*/ 14 w 67"/>
                  <a:gd name="T65" fmla="*/ 95 h 106"/>
                  <a:gd name="T66" fmla="*/ 42 w 67"/>
                  <a:gd name="T67" fmla="*/ 95 h 106"/>
                  <a:gd name="T68" fmla="*/ 49 w 67"/>
                  <a:gd name="T69" fmla="*/ 95 h 106"/>
                  <a:gd name="T70" fmla="*/ 53 w 67"/>
                  <a:gd name="T71" fmla="*/ 95 h 106"/>
                  <a:gd name="T72" fmla="*/ 56 w 67"/>
                  <a:gd name="T73" fmla="*/ 92 h 106"/>
                  <a:gd name="T74" fmla="*/ 60 w 67"/>
                  <a:gd name="T75" fmla="*/ 92 h 106"/>
                  <a:gd name="T76" fmla="*/ 60 w 67"/>
                  <a:gd name="T77" fmla="*/ 88 h 106"/>
                  <a:gd name="T78" fmla="*/ 63 w 67"/>
                  <a:gd name="T79" fmla="*/ 88 h 106"/>
                  <a:gd name="T80" fmla="*/ 67 w 67"/>
                  <a:gd name="T81" fmla="*/ 88 h 1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7"/>
                  <a:gd name="T124" fmla="*/ 0 h 106"/>
                  <a:gd name="T125" fmla="*/ 67 w 67"/>
                  <a:gd name="T126" fmla="*/ 106 h 1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7" h="106">
                    <a:moveTo>
                      <a:pt x="67" y="88"/>
                    </a:moveTo>
                    <a:lnTo>
                      <a:pt x="60" y="106"/>
                    </a:lnTo>
                    <a:lnTo>
                      <a:pt x="0" y="106"/>
                    </a:lnTo>
                    <a:lnTo>
                      <a:pt x="0" y="102"/>
                    </a:lnTo>
                    <a:lnTo>
                      <a:pt x="14" y="88"/>
                    </a:lnTo>
                    <a:lnTo>
                      <a:pt x="28" y="74"/>
                    </a:lnTo>
                    <a:lnTo>
                      <a:pt x="35" y="64"/>
                    </a:lnTo>
                    <a:lnTo>
                      <a:pt x="46" y="49"/>
                    </a:lnTo>
                    <a:lnTo>
                      <a:pt x="46" y="35"/>
                    </a:lnTo>
                    <a:lnTo>
                      <a:pt x="46" y="28"/>
                    </a:lnTo>
                    <a:lnTo>
                      <a:pt x="42" y="18"/>
                    </a:lnTo>
                    <a:lnTo>
                      <a:pt x="35" y="14"/>
                    </a:lnTo>
                    <a:lnTo>
                      <a:pt x="28" y="14"/>
                    </a:lnTo>
                    <a:lnTo>
                      <a:pt x="17" y="14"/>
                    </a:lnTo>
                    <a:lnTo>
                      <a:pt x="14" y="18"/>
                    </a:lnTo>
                    <a:lnTo>
                      <a:pt x="7" y="25"/>
                    </a:lnTo>
                    <a:lnTo>
                      <a:pt x="3" y="32"/>
                    </a:lnTo>
                    <a:lnTo>
                      <a:pt x="0" y="32"/>
                    </a:lnTo>
                    <a:lnTo>
                      <a:pt x="3" y="18"/>
                    </a:lnTo>
                    <a:lnTo>
                      <a:pt x="10" y="11"/>
                    </a:lnTo>
                    <a:lnTo>
                      <a:pt x="21" y="3"/>
                    </a:lnTo>
                    <a:lnTo>
                      <a:pt x="31" y="0"/>
                    </a:lnTo>
                    <a:lnTo>
                      <a:pt x="42" y="3"/>
                    </a:lnTo>
                    <a:lnTo>
                      <a:pt x="53" y="11"/>
                    </a:lnTo>
                    <a:lnTo>
                      <a:pt x="56" y="18"/>
                    </a:lnTo>
                    <a:lnTo>
                      <a:pt x="60" y="28"/>
                    </a:lnTo>
                    <a:lnTo>
                      <a:pt x="60" y="35"/>
                    </a:lnTo>
                    <a:lnTo>
                      <a:pt x="56" y="46"/>
                    </a:lnTo>
                    <a:lnTo>
                      <a:pt x="49" y="57"/>
                    </a:lnTo>
                    <a:lnTo>
                      <a:pt x="38" y="71"/>
                    </a:lnTo>
                    <a:lnTo>
                      <a:pt x="28" y="81"/>
                    </a:lnTo>
                    <a:lnTo>
                      <a:pt x="17" y="92"/>
                    </a:lnTo>
                    <a:lnTo>
                      <a:pt x="14" y="95"/>
                    </a:lnTo>
                    <a:lnTo>
                      <a:pt x="42" y="95"/>
                    </a:lnTo>
                    <a:lnTo>
                      <a:pt x="49" y="95"/>
                    </a:lnTo>
                    <a:lnTo>
                      <a:pt x="53" y="95"/>
                    </a:lnTo>
                    <a:lnTo>
                      <a:pt x="56" y="92"/>
                    </a:lnTo>
                    <a:lnTo>
                      <a:pt x="60" y="92"/>
                    </a:lnTo>
                    <a:lnTo>
                      <a:pt x="60" y="88"/>
                    </a:lnTo>
                    <a:lnTo>
                      <a:pt x="63" y="88"/>
                    </a:lnTo>
                    <a:lnTo>
                      <a:pt x="67" y="8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58" name="Freeform 359"/>
              <p:cNvSpPr>
                <a:spLocks noEditPoints="1"/>
              </p:cNvSpPr>
              <p:nvPr/>
            </p:nvSpPr>
            <p:spPr bwMode="auto">
              <a:xfrm>
                <a:off x="4930" y="2199"/>
                <a:ext cx="64" cy="110"/>
              </a:xfrm>
              <a:custGeom>
                <a:avLst/>
                <a:gdLst>
                  <a:gd name="T0" fmla="*/ 0 w 64"/>
                  <a:gd name="T1" fmla="*/ 57 h 110"/>
                  <a:gd name="T2" fmla="*/ 0 w 64"/>
                  <a:gd name="T3" fmla="*/ 39 h 110"/>
                  <a:gd name="T4" fmla="*/ 3 w 64"/>
                  <a:gd name="T5" fmla="*/ 25 h 110"/>
                  <a:gd name="T6" fmla="*/ 11 w 64"/>
                  <a:gd name="T7" fmla="*/ 14 h 110"/>
                  <a:gd name="T8" fmla="*/ 18 w 64"/>
                  <a:gd name="T9" fmla="*/ 7 h 110"/>
                  <a:gd name="T10" fmla="*/ 25 w 64"/>
                  <a:gd name="T11" fmla="*/ 3 h 110"/>
                  <a:gd name="T12" fmla="*/ 32 w 64"/>
                  <a:gd name="T13" fmla="*/ 0 h 110"/>
                  <a:gd name="T14" fmla="*/ 39 w 64"/>
                  <a:gd name="T15" fmla="*/ 3 h 110"/>
                  <a:gd name="T16" fmla="*/ 46 w 64"/>
                  <a:gd name="T17" fmla="*/ 7 h 110"/>
                  <a:gd name="T18" fmla="*/ 53 w 64"/>
                  <a:gd name="T19" fmla="*/ 14 h 110"/>
                  <a:gd name="T20" fmla="*/ 56 w 64"/>
                  <a:gd name="T21" fmla="*/ 25 h 110"/>
                  <a:gd name="T22" fmla="*/ 60 w 64"/>
                  <a:gd name="T23" fmla="*/ 39 h 110"/>
                  <a:gd name="T24" fmla="*/ 64 w 64"/>
                  <a:gd name="T25" fmla="*/ 53 h 110"/>
                  <a:gd name="T26" fmla="*/ 60 w 64"/>
                  <a:gd name="T27" fmla="*/ 71 h 110"/>
                  <a:gd name="T28" fmla="*/ 56 w 64"/>
                  <a:gd name="T29" fmla="*/ 85 h 110"/>
                  <a:gd name="T30" fmla="*/ 53 w 64"/>
                  <a:gd name="T31" fmla="*/ 95 h 110"/>
                  <a:gd name="T32" fmla="*/ 46 w 64"/>
                  <a:gd name="T33" fmla="*/ 102 h 110"/>
                  <a:gd name="T34" fmla="*/ 39 w 64"/>
                  <a:gd name="T35" fmla="*/ 106 h 110"/>
                  <a:gd name="T36" fmla="*/ 32 w 64"/>
                  <a:gd name="T37" fmla="*/ 110 h 110"/>
                  <a:gd name="T38" fmla="*/ 21 w 64"/>
                  <a:gd name="T39" fmla="*/ 106 h 110"/>
                  <a:gd name="T40" fmla="*/ 14 w 64"/>
                  <a:gd name="T41" fmla="*/ 99 h 110"/>
                  <a:gd name="T42" fmla="*/ 7 w 64"/>
                  <a:gd name="T43" fmla="*/ 92 h 110"/>
                  <a:gd name="T44" fmla="*/ 0 w 64"/>
                  <a:gd name="T45" fmla="*/ 74 h 110"/>
                  <a:gd name="T46" fmla="*/ 0 w 64"/>
                  <a:gd name="T47" fmla="*/ 57 h 110"/>
                  <a:gd name="T48" fmla="*/ 14 w 64"/>
                  <a:gd name="T49" fmla="*/ 57 h 110"/>
                  <a:gd name="T50" fmla="*/ 14 w 64"/>
                  <a:gd name="T51" fmla="*/ 78 h 110"/>
                  <a:gd name="T52" fmla="*/ 18 w 64"/>
                  <a:gd name="T53" fmla="*/ 92 h 110"/>
                  <a:gd name="T54" fmla="*/ 21 w 64"/>
                  <a:gd name="T55" fmla="*/ 99 h 110"/>
                  <a:gd name="T56" fmla="*/ 25 w 64"/>
                  <a:gd name="T57" fmla="*/ 102 h 110"/>
                  <a:gd name="T58" fmla="*/ 32 w 64"/>
                  <a:gd name="T59" fmla="*/ 102 h 110"/>
                  <a:gd name="T60" fmla="*/ 35 w 64"/>
                  <a:gd name="T61" fmla="*/ 102 h 110"/>
                  <a:gd name="T62" fmla="*/ 39 w 64"/>
                  <a:gd name="T63" fmla="*/ 99 h 110"/>
                  <a:gd name="T64" fmla="*/ 42 w 64"/>
                  <a:gd name="T65" fmla="*/ 95 h 110"/>
                  <a:gd name="T66" fmla="*/ 46 w 64"/>
                  <a:gd name="T67" fmla="*/ 88 h 110"/>
                  <a:gd name="T68" fmla="*/ 46 w 64"/>
                  <a:gd name="T69" fmla="*/ 71 h 110"/>
                  <a:gd name="T70" fmla="*/ 49 w 64"/>
                  <a:gd name="T71" fmla="*/ 49 h 110"/>
                  <a:gd name="T72" fmla="*/ 46 w 64"/>
                  <a:gd name="T73" fmla="*/ 35 h 110"/>
                  <a:gd name="T74" fmla="*/ 46 w 64"/>
                  <a:gd name="T75" fmla="*/ 21 h 110"/>
                  <a:gd name="T76" fmla="*/ 42 w 64"/>
                  <a:gd name="T77" fmla="*/ 14 h 110"/>
                  <a:gd name="T78" fmla="*/ 39 w 64"/>
                  <a:gd name="T79" fmla="*/ 11 h 110"/>
                  <a:gd name="T80" fmla="*/ 35 w 64"/>
                  <a:gd name="T81" fmla="*/ 7 h 110"/>
                  <a:gd name="T82" fmla="*/ 32 w 64"/>
                  <a:gd name="T83" fmla="*/ 7 h 110"/>
                  <a:gd name="T84" fmla="*/ 25 w 64"/>
                  <a:gd name="T85" fmla="*/ 7 h 110"/>
                  <a:gd name="T86" fmla="*/ 21 w 64"/>
                  <a:gd name="T87" fmla="*/ 11 h 110"/>
                  <a:gd name="T88" fmla="*/ 18 w 64"/>
                  <a:gd name="T89" fmla="*/ 18 h 110"/>
                  <a:gd name="T90" fmla="*/ 14 w 64"/>
                  <a:gd name="T91" fmla="*/ 32 h 110"/>
                  <a:gd name="T92" fmla="*/ 14 w 64"/>
                  <a:gd name="T93" fmla="*/ 46 h 110"/>
                  <a:gd name="T94" fmla="*/ 14 w 64"/>
                  <a:gd name="T95" fmla="*/ 57 h 1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4"/>
                  <a:gd name="T145" fmla="*/ 0 h 110"/>
                  <a:gd name="T146" fmla="*/ 64 w 64"/>
                  <a:gd name="T147" fmla="*/ 110 h 11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4" h="110">
                    <a:moveTo>
                      <a:pt x="0" y="57"/>
                    </a:moveTo>
                    <a:lnTo>
                      <a:pt x="0" y="39"/>
                    </a:lnTo>
                    <a:lnTo>
                      <a:pt x="3" y="25"/>
                    </a:lnTo>
                    <a:lnTo>
                      <a:pt x="11" y="14"/>
                    </a:lnTo>
                    <a:lnTo>
                      <a:pt x="18" y="7"/>
                    </a:lnTo>
                    <a:lnTo>
                      <a:pt x="25" y="3"/>
                    </a:lnTo>
                    <a:lnTo>
                      <a:pt x="32" y="0"/>
                    </a:lnTo>
                    <a:lnTo>
                      <a:pt x="39" y="3"/>
                    </a:lnTo>
                    <a:lnTo>
                      <a:pt x="46" y="7"/>
                    </a:lnTo>
                    <a:lnTo>
                      <a:pt x="53" y="14"/>
                    </a:lnTo>
                    <a:lnTo>
                      <a:pt x="56" y="25"/>
                    </a:lnTo>
                    <a:lnTo>
                      <a:pt x="60" y="39"/>
                    </a:lnTo>
                    <a:lnTo>
                      <a:pt x="64" y="53"/>
                    </a:lnTo>
                    <a:lnTo>
                      <a:pt x="60" y="71"/>
                    </a:lnTo>
                    <a:lnTo>
                      <a:pt x="56" y="85"/>
                    </a:lnTo>
                    <a:lnTo>
                      <a:pt x="53" y="95"/>
                    </a:lnTo>
                    <a:lnTo>
                      <a:pt x="46" y="102"/>
                    </a:lnTo>
                    <a:lnTo>
                      <a:pt x="39" y="106"/>
                    </a:lnTo>
                    <a:lnTo>
                      <a:pt x="32" y="110"/>
                    </a:lnTo>
                    <a:lnTo>
                      <a:pt x="21" y="106"/>
                    </a:lnTo>
                    <a:lnTo>
                      <a:pt x="14" y="99"/>
                    </a:lnTo>
                    <a:lnTo>
                      <a:pt x="7" y="92"/>
                    </a:lnTo>
                    <a:lnTo>
                      <a:pt x="0" y="74"/>
                    </a:lnTo>
                    <a:lnTo>
                      <a:pt x="0" y="57"/>
                    </a:lnTo>
                    <a:close/>
                    <a:moveTo>
                      <a:pt x="14" y="57"/>
                    </a:moveTo>
                    <a:lnTo>
                      <a:pt x="14" y="78"/>
                    </a:lnTo>
                    <a:lnTo>
                      <a:pt x="18" y="92"/>
                    </a:lnTo>
                    <a:lnTo>
                      <a:pt x="21" y="99"/>
                    </a:lnTo>
                    <a:lnTo>
                      <a:pt x="25" y="102"/>
                    </a:lnTo>
                    <a:lnTo>
                      <a:pt x="32" y="102"/>
                    </a:lnTo>
                    <a:lnTo>
                      <a:pt x="35" y="102"/>
                    </a:lnTo>
                    <a:lnTo>
                      <a:pt x="39" y="99"/>
                    </a:lnTo>
                    <a:lnTo>
                      <a:pt x="42" y="95"/>
                    </a:lnTo>
                    <a:lnTo>
                      <a:pt x="46" y="88"/>
                    </a:lnTo>
                    <a:lnTo>
                      <a:pt x="46" y="71"/>
                    </a:lnTo>
                    <a:lnTo>
                      <a:pt x="49" y="49"/>
                    </a:lnTo>
                    <a:lnTo>
                      <a:pt x="46" y="35"/>
                    </a:lnTo>
                    <a:lnTo>
                      <a:pt x="46" y="21"/>
                    </a:lnTo>
                    <a:lnTo>
                      <a:pt x="42" y="14"/>
                    </a:lnTo>
                    <a:lnTo>
                      <a:pt x="39" y="11"/>
                    </a:lnTo>
                    <a:lnTo>
                      <a:pt x="35" y="7"/>
                    </a:lnTo>
                    <a:lnTo>
                      <a:pt x="32" y="7"/>
                    </a:lnTo>
                    <a:lnTo>
                      <a:pt x="25" y="7"/>
                    </a:lnTo>
                    <a:lnTo>
                      <a:pt x="21" y="11"/>
                    </a:lnTo>
                    <a:lnTo>
                      <a:pt x="18" y="18"/>
                    </a:lnTo>
                    <a:lnTo>
                      <a:pt x="14" y="32"/>
                    </a:lnTo>
                    <a:lnTo>
                      <a:pt x="14" y="46"/>
                    </a:lnTo>
                    <a:lnTo>
                      <a:pt x="14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59" name="Rectangle 360"/>
              <p:cNvSpPr>
                <a:spLocks noChangeArrowheads="1"/>
              </p:cNvSpPr>
              <p:nvPr/>
            </p:nvSpPr>
            <p:spPr bwMode="auto">
              <a:xfrm>
                <a:off x="5213" y="2167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60" name="Rectangle 361"/>
              <p:cNvSpPr>
                <a:spLocks noChangeArrowheads="1"/>
              </p:cNvSpPr>
              <p:nvPr/>
            </p:nvSpPr>
            <p:spPr bwMode="auto">
              <a:xfrm>
                <a:off x="532" y="2365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61" name="Freeform 362"/>
              <p:cNvSpPr>
                <a:spLocks/>
              </p:cNvSpPr>
              <p:nvPr/>
            </p:nvSpPr>
            <p:spPr bwMode="auto">
              <a:xfrm>
                <a:off x="592" y="2390"/>
                <a:ext cx="92" cy="106"/>
              </a:xfrm>
              <a:custGeom>
                <a:avLst/>
                <a:gdLst>
                  <a:gd name="T0" fmla="*/ 89 w 92"/>
                  <a:gd name="T1" fmla="*/ 0 h 106"/>
                  <a:gd name="T2" fmla="*/ 89 w 92"/>
                  <a:gd name="T3" fmla="*/ 35 h 106"/>
                  <a:gd name="T4" fmla="*/ 89 w 92"/>
                  <a:gd name="T5" fmla="*/ 35 h 106"/>
                  <a:gd name="T6" fmla="*/ 82 w 92"/>
                  <a:gd name="T7" fmla="*/ 21 h 106"/>
                  <a:gd name="T8" fmla="*/ 74 w 92"/>
                  <a:gd name="T9" fmla="*/ 14 h 106"/>
                  <a:gd name="T10" fmla="*/ 64 w 92"/>
                  <a:gd name="T11" fmla="*/ 7 h 106"/>
                  <a:gd name="T12" fmla="*/ 53 w 92"/>
                  <a:gd name="T13" fmla="*/ 7 h 106"/>
                  <a:gd name="T14" fmla="*/ 46 w 92"/>
                  <a:gd name="T15" fmla="*/ 7 h 106"/>
                  <a:gd name="T16" fmla="*/ 36 w 92"/>
                  <a:gd name="T17" fmla="*/ 10 h 106"/>
                  <a:gd name="T18" fmla="*/ 29 w 92"/>
                  <a:gd name="T19" fmla="*/ 18 h 106"/>
                  <a:gd name="T20" fmla="*/ 25 w 92"/>
                  <a:gd name="T21" fmla="*/ 28 h 106"/>
                  <a:gd name="T22" fmla="*/ 21 w 92"/>
                  <a:gd name="T23" fmla="*/ 39 h 106"/>
                  <a:gd name="T24" fmla="*/ 18 w 92"/>
                  <a:gd name="T25" fmla="*/ 56 h 106"/>
                  <a:gd name="T26" fmla="*/ 21 w 92"/>
                  <a:gd name="T27" fmla="*/ 67 h 106"/>
                  <a:gd name="T28" fmla="*/ 25 w 92"/>
                  <a:gd name="T29" fmla="*/ 81 h 106"/>
                  <a:gd name="T30" fmla="*/ 29 w 92"/>
                  <a:gd name="T31" fmla="*/ 88 h 106"/>
                  <a:gd name="T32" fmla="*/ 36 w 92"/>
                  <a:gd name="T33" fmla="*/ 95 h 106"/>
                  <a:gd name="T34" fmla="*/ 46 w 92"/>
                  <a:gd name="T35" fmla="*/ 99 h 106"/>
                  <a:gd name="T36" fmla="*/ 57 w 92"/>
                  <a:gd name="T37" fmla="*/ 102 h 106"/>
                  <a:gd name="T38" fmla="*/ 64 w 92"/>
                  <a:gd name="T39" fmla="*/ 99 h 106"/>
                  <a:gd name="T40" fmla="*/ 74 w 92"/>
                  <a:gd name="T41" fmla="*/ 95 h 106"/>
                  <a:gd name="T42" fmla="*/ 82 w 92"/>
                  <a:gd name="T43" fmla="*/ 92 h 106"/>
                  <a:gd name="T44" fmla="*/ 89 w 92"/>
                  <a:gd name="T45" fmla="*/ 81 h 106"/>
                  <a:gd name="T46" fmla="*/ 92 w 92"/>
                  <a:gd name="T47" fmla="*/ 81 h 106"/>
                  <a:gd name="T48" fmla="*/ 85 w 92"/>
                  <a:gd name="T49" fmla="*/ 92 h 106"/>
                  <a:gd name="T50" fmla="*/ 74 w 92"/>
                  <a:gd name="T51" fmla="*/ 102 h 106"/>
                  <a:gd name="T52" fmla="*/ 64 w 92"/>
                  <a:gd name="T53" fmla="*/ 106 h 106"/>
                  <a:gd name="T54" fmla="*/ 50 w 92"/>
                  <a:gd name="T55" fmla="*/ 106 h 106"/>
                  <a:gd name="T56" fmla="*/ 36 w 92"/>
                  <a:gd name="T57" fmla="*/ 106 h 106"/>
                  <a:gd name="T58" fmla="*/ 21 w 92"/>
                  <a:gd name="T59" fmla="*/ 99 h 106"/>
                  <a:gd name="T60" fmla="*/ 11 w 92"/>
                  <a:gd name="T61" fmla="*/ 88 h 106"/>
                  <a:gd name="T62" fmla="*/ 7 w 92"/>
                  <a:gd name="T63" fmla="*/ 78 h 106"/>
                  <a:gd name="T64" fmla="*/ 4 w 92"/>
                  <a:gd name="T65" fmla="*/ 67 h 106"/>
                  <a:gd name="T66" fmla="*/ 0 w 92"/>
                  <a:gd name="T67" fmla="*/ 56 h 106"/>
                  <a:gd name="T68" fmla="*/ 4 w 92"/>
                  <a:gd name="T69" fmla="*/ 42 h 106"/>
                  <a:gd name="T70" fmla="*/ 7 w 92"/>
                  <a:gd name="T71" fmla="*/ 28 h 106"/>
                  <a:gd name="T72" fmla="*/ 18 w 92"/>
                  <a:gd name="T73" fmla="*/ 18 h 106"/>
                  <a:gd name="T74" fmla="*/ 29 w 92"/>
                  <a:gd name="T75" fmla="*/ 7 h 106"/>
                  <a:gd name="T76" fmla="*/ 39 w 92"/>
                  <a:gd name="T77" fmla="*/ 3 h 106"/>
                  <a:gd name="T78" fmla="*/ 53 w 92"/>
                  <a:gd name="T79" fmla="*/ 0 h 106"/>
                  <a:gd name="T80" fmla="*/ 64 w 92"/>
                  <a:gd name="T81" fmla="*/ 3 h 106"/>
                  <a:gd name="T82" fmla="*/ 74 w 92"/>
                  <a:gd name="T83" fmla="*/ 7 h 106"/>
                  <a:gd name="T84" fmla="*/ 78 w 92"/>
                  <a:gd name="T85" fmla="*/ 7 h 106"/>
                  <a:gd name="T86" fmla="*/ 78 w 92"/>
                  <a:gd name="T87" fmla="*/ 7 h 106"/>
                  <a:gd name="T88" fmla="*/ 82 w 92"/>
                  <a:gd name="T89" fmla="*/ 7 h 106"/>
                  <a:gd name="T90" fmla="*/ 82 w 92"/>
                  <a:gd name="T91" fmla="*/ 7 h 106"/>
                  <a:gd name="T92" fmla="*/ 85 w 92"/>
                  <a:gd name="T93" fmla="*/ 3 h 106"/>
                  <a:gd name="T94" fmla="*/ 85 w 92"/>
                  <a:gd name="T95" fmla="*/ 0 h 106"/>
                  <a:gd name="T96" fmla="*/ 89 w 92"/>
                  <a:gd name="T97" fmla="*/ 0 h 10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2"/>
                  <a:gd name="T148" fmla="*/ 0 h 106"/>
                  <a:gd name="T149" fmla="*/ 92 w 92"/>
                  <a:gd name="T150" fmla="*/ 106 h 10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2" h="106">
                    <a:moveTo>
                      <a:pt x="89" y="0"/>
                    </a:moveTo>
                    <a:lnTo>
                      <a:pt x="89" y="35"/>
                    </a:lnTo>
                    <a:lnTo>
                      <a:pt x="82" y="21"/>
                    </a:lnTo>
                    <a:lnTo>
                      <a:pt x="74" y="14"/>
                    </a:lnTo>
                    <a:lnTo>
                      <a:pt x="64" y="7"/>
                    </a:lnTo>
                    <a:lnTo>
                      <a:pt x="53" y="7"/>
                    </a:lnTo>
                    <a:lnTo>
                      <a:pt x="46" y="7"/>
                    </a:lnTo>
                    <a:lnTo>
                      <a:pt x="36" y="10"/>
                    </a:lnTo>
                    <a:lnTo>
                      <a:pt x="29" y="18"/>
                    </a:lnTo>
                    <a:lnTo>
                      <a:pt x="25" y="28"/>
                    </a:lnTo>
                    <a:lnTo>
                      <a:pt x="21" y="39"/>
                    </a:lnTo>
                    <a:lnTo>
                      <a:pt x="18" y="56"/>
                    </a:lnTo>
                    <a:lnTo>
                      <a:pt x="21" y="67"/>
                    </a:lnTo>
                    <a:lnTo>
                      <a:pt x="25" y="81"/>
                    </a:lnTo>
                    <a:lnTo>
                      <a:pt x="29" y="88"/>
                    </a:lnTo>
                    <a:lnTo>
                      <a:pt x="36" y="95"/>
                    </a:lnTo>
                    <a:lnTo>
                      <a:pt x="46" y="99"/>
                    </a:lnTo>
                    <a:lnTo>
                      <a:pt x="57" y="102"/>
                    </a:lnTo>
                    <a:lnTo>
                      <a:pt x="64" y="99"/>
                    </a:lnTo>
                    <a:lnTo>
                      <a:pt x="74" y="95"/>
                    </a:lnTo>
                    <a:lnTo>
                      <a:pt x="82" y="92"/>
                    </a:lnTo>
                    <a:lnTo>
                      <a:pt x="89" y="81"/>
                    </a:lnTo>
                    <a:lnTo>
                      <a:pt x="92" y="81"/>
                    </a:lnTo>
                    <a:lnTo>
                      <a:pt x="85" y="92"/>
                    </a:lnTo>
                    <a:lnTo>
                      <a:pt x="74" y="102"/>
                    </a:lnTo>
                    <a:lnTo>
                      <a:pt x="64" y="106"/>
                    </a:lnTo>
                    <a:lnTo>
                      <a:pt x="50" y="106"/>
                    </a:lnTo>
                    <a:lnTo>
                      <a:pt x="36" y="106"/>
                    </a:lnTo>
                    <a:lnTo>
                      <a:pt x="21" y="99"/>
                    </a:lnTo>
                    <a:lnTo>
                      <a:pt x="11" y="88"/>
                    </a:lnTo>
                    <a:lnTo>
                      <a:pt x="7" y="78"/>
                    </a:lnTo>
                    <a:lnTo>
                      <a:pt x="4" y="67"/>
                    </a:lnTo>
                    <a:lnTo>
                      <a:pt x="0" y="56"/>
                    </a:lnTo>
                    <a:lnTo>
                      <a:pt x="4" y="42"/>
                    </a:lnTo>
                    <a:lnTo>
                      <a:pt x="7" y="28"/>
                    </a:lnTo>
                    <a:lnTo>
                      <a:pt x="18" y="18"/>
                    </a:lnTo>
                    <a:lnTo>
                      <a:pt x="29" y="7"/>
                    </a:lnTo>
                    <a:lnTo>
                      <a:pt x="39" y="3"/>
                    </a:lnTo>
                    <a:lnTo>
                      <a:pt x="53" y="0"/>
                    </a:lnTo>
                    <a:lnTo>
                      <a:pt x="64" y="3"/>
                    </a:lnTo>
                    <a:lnTo>
                      <a:pt x="74" y="7"/>
                    </a:lnTo>
                    <a:lnTo>
                      <a:pt x="78" y="7"/>
                    </a:lnTo>
                    <a:lnTo>
                      <a:pt x="82" y="7"/>
                    </a:lnTo>
                    <a:lnTo>
                      <a:pt x="85" y="3"/>
                    </a:lnTo>
                    <a:lnTo>
                      <a:pt x="85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62" name="Freeform 363"/>
              <p:cNvSpPr>
                <a:spLocks/>
              </p:cNvSpPr>
              <p:nvPr/>
            </p:nvSpPr>
            <p:spPr bwMode="auto">
              <a:xfrm>
                <a:off x="691" y="2386"/>
                <a:ext cx="74" cy="110"/>
              </a:xfrm>
              <a:custGeom>
                <a:avLst/>
                <a:gdLst>
                  <a:gd name="T0" fmla="*/ 25 w 74"/>
                  <a:gd name="T1" fmla="*/ 53 h 110"/>
                  <a:gd name="T2" fmla="*/ 36 w 74"/>
                  <a:gd name="T3" fmla="*/ 43 h 110"/>
                  <a:gd name="T4" fmla="*/ 46 w 74"/>
                  <a:gd name="T5" fmla="*/ 39 h 110"/>
                  <a:gd name="T6" fmla="*/ 57 w 74"/>
                  <a:gd name="T7" fmla="*/ 43 h 110"/>
                  <a:gd name="T8" fmla="*/ 64 w 74"/>
                  <a:gd name="T9" fmla="*/ 53 h 110"/>
                  <a:gd name="T10" fmla="*/ 64 w 74"/>
                  <a:gd name="T11" fmla="*/ 68 h 110"/>
                  <a:gd name="T12" fmla="*/ 64 w 74"/>
                  <a:gd name="T13" fmla="*/ 99 h 110"/>
                  <a:gd name="T14" fmla="*/ 67 w 74"/>
                  <a:gd name="T15" fmla="*/ 106 h 110"/>
                  <a:gd name="T16" fmla="*/ 71 w 74"/>
                  <a:gd name="T17" fmla="*/ 106 h 110"/>
                  <a:gd name="T18" fmla="*/ 74 w 74"/>
                  <a:gd name="T19" fmla="*/ 110 h 110"/>
                  <a:gd name="T20" fmla="*/ 43 w 74"/>
                  <a:gd name="T21" fmla="*/ 106 h 110"/>
                  <a:gd name="T22" fmla="*/ 46 w 74"/>
                  <a:gd name="T23" fmla="*/ 106 h 110"/>
                  <a:gd name="T24" fmla="*/ 50 w 74"/>
                  <a:gd name="T25" fmla="*/ 103 h 110"/>
                  <a:gd name="T26" fmla="*/ 53 w 74"/>
                  <a:gd name="T27" fmla="*/ 99 h 110"/>
                  <a:gd name="T28" fmla="*/ 53 w 74"/>
                  <a:gd name="T29" fmla="*/ 71 h 110"/>
                  <a:gd name="T30" fmla="*/ 50 w 74"/>
                  <a:gd name="T31" fmla="*/ 53 h 110"/>
                  <a:gd name="T32" fmla="*/ 46 w 74"/>
                  <a:gd name="T33" fmla="*/ 50 h 110"/>
                  <a:gd name="T34" fmla="*/ 43 w 74"/>
                  <a:gd name="T35" fmla="*/ 50 h 110"/>
                  <a:gd name="T36" fmla="*/ 32 w 74"/>
                  <a:gd name="T37" fmla="*/ 50 h 110"/>
                  <a:gd name="T38" fmla="*/ 25 w 74"/>
                  <a:gd name="T39" fmla="*/ 57 h 110"/>
                  <a:gd name="T40" fmla="*/ 25 w 74"/>
                  <a:gd name="T41" fmla="*/ 99 h 110"/>
                  <a:gd name="T42" fmla="*/ 25 w 74"/>
                  <a:gd name="T43" fmla="*/ 106 h 110"/>
                  <a:gd name="T44" fmla="*/ 29 w 74"/>
                  <a:gd name="T45" fmla="*/ 106 h 110"/>
                  <a:gd name="T46" fmla="*/ 32 w 74"/>
                  <a:gd name="T47" fmla="*/ 110 h 110"/>
                  <a:gd name="T48" fmla="*/ 0 w 74"/>
                  <a:gd name="T49" fmla="*/ 106 h 110"/>
                  <a:gd name="T50" fmla="*/ 7 w 74"/>
                  <a:gd name="T51" fmla="*/ 106 h 110"/>
                  <a:gd name="T52" fmla="*/ 11 w 74"/>
                  <a:gd name="T53" fmla="*/ 103 h 110"/>
                  <a:gd name="T54" fmla="*/ 11 w 74"/>
                  <a:gd name="T55" fmla="*/ 92 h 110"/>
                  <a:gd name="T56" fmla="*/ 11 w 74"/>
                  <a:gd name="T57" fmla="*/ 22 h 110"/>
                  <a:gd name="T58" fmla="*/ 11 w 74"/>
                  <a:gd name="T59" fmla="*/ 11 h 110"/>
                  <a:gd name="T60" fmla="*/ 7 w 74"/>
                  <a:gd name="T61" fmla="*/ 11 h 110"/>
                  <a:gd name="T62" fmla="*/ 4 w 74"/>
                  <a:gd name="T63" fmla="*/ 11 h 110"/>
                  <a:gd name="T64" fmla="*/ 0 w 74"/>
                  <a:gd name="T65" fmla="*/ 11 h 110"/>
                  <a:gd name="T66" fmla="*/ 25 w 74"/>
                  <a:gd name="T67" fmla="*/ 0 h 11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4"/>
                  <a:gd name="T103" fmla="*/ 0 h 110"/>
                  <a:gd name="T104" fmla="*/ 74 w 74"/>
                  <a:gd name="T105" fmla="*/ 110 h 11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4" h="110">
                    <a:moveTo>
                      <a:pt x="25" y="0"/>
                    </a:moveTo>
                    <a:lnTo>
                      <a:pt x="25" y="53"/>
                    </a:lnTo>
                    <a:lnTo>
                      <a:pt x="32" y="46"/>
                    </a:lnTo>
                    <a:lnTo>
                      <a:pt x="36" y="43"/>
                    </a:lnTo>
                    <a:lnTo>
                      <a:pt x="43" y="39"/>
                    </a:lnTo>
                    <a:lnTo>
                      <a:pt x="46" y="39"/>
                    </a:lnTo>
                    <a:lnTo>
                      <a:pt x="53" y="39"/>
                    </a:lnTo>
                    <a:lnTo>
                      <a:pt x="57" y="43"/>
                    </a:lnTo>
                    <a:lnTo>
                      <a:pt x="60" y="46"/>
                    </a:lnTo>
                    <a:lnTo>
                      <a:pt x="64" y="53"/>
                    </a:lnTo>
                    <a:lnTo>
                      <a:pt x="64" y="57"/>
                    </a:lnTo>
                    <a:lnTo>
                      <a:pt x="64" y="68"/>
                    </a:lnTo>
                    <a:lnTo>
                      <a:pt x="64" y="92"/>
                    </a:lnTo>
                    <a:lnTo>
                      <a:pt x="64" y="99"/>
                    </a:lnTo>
                    <a:lnTo>
                      <a:pt x="67" y="103"/>
                    </a:lnTo>
                    <a:lnTo>
                      <a:pt x="67" y="106"/>
                    </a:lnTo>
                    <a:lnTo>
                      <a:pt x="71" y="106"/>
                    </a:lnTo>
                    <a:lnTo>
                      <a:pt x="74" y="106"/>
                    </a:lnTo>
                    <a:lnTo>
                      <a:pt x="74" y="110"/>
                    </a:lnTo>
                    <a:lnTo>
                      <a:pt x="43" y="110"/>
                    </a:lnTo>
                    <a:lnTo>
                      <a:pt x="43" y="106"/>
                    </a:lnTo>
                    <a:lnTo>
                      <a:pt x="46" y="106"/>
                    </a:lnTo>
                    <a:lnTo>
                      <a:pt x="50" y="106"/>
                    </a:lnTo>
                    <a:lnTo>
                      <a:pt x="50" y="103"/>
                    </a:lnTo>
                    <a:lnTo>
                      <a:pt x="53" y="103"/>
                    </a:lnTo>
                    <a:lnTo>
                      <a:pt x="53" y="99"/>
                    </a:lnTo>
                    <a:lnTo>
                      <a:pt x="53" y="92"/>
                    </a:lnTo>
                    <a:lnTo>
                      <a:pt x="53" y="71"/>
                    </a:lnTo>
                    <a:lnTo>
                      <a:pt x="53" y="60"/>
                    </a:lnTo>
                    <a:lnTo>
                      <a:pt x="50" y="53"/>
                    </a:lnTo>
                    <a:lnTo>
                      <a:pt x="46" y="50"/>
                    </a:lnTo>
                    <a:lnTo>
                      <a:pt x="43" y="50"/>
                    </a:lnTo>
                    <a:lnTo>
                      <a:pt x="36" y="50"/>
                    </a:lnTo>
                    <a:lnTo>
                      <a:pt x="32" y="50"/>
                    </a:lnTo>
                    <a:lnTo>
                      <a:pt x="29" y="53"/>
                    </a:lnTo>
                    <a:lnTo>
                      <a:pt x="25" y="57"/>
                    </a:lnTo>
                    <a:lnTo>
                      <a:pt x="25" y="92"/>
                    </a:lnTo>
                    <a:lnTo>
                      <a:pt x="25" y="99"/>
                    </a:lnTo>
                    <a:lnTo>
                      <a:pt x="25" y="103"/>
                    </a:lnTo>
                    <a:lnTo>
                      <a:pt x="25" y="106"/>
                    </a:lnTo>
                    <a:lnTo>
                      <a:pt x="29" y="106"/>
                    </a:lnTo>
                    <a:lnTo>
                      <a:pt x="32" y="106"/>
                    </a:lnTo>
                    <a:lnTo>
                      <a:pt x="32" y="110"/>
                    </a:lnTo>
                    <a:lnTo>
                      <a:pt x="0" y="110"/>
                    </a:lnTo>
                    <a:lnTo>
                      <a:pt x="0" y="106"/>
                    </a:lnTo>
                    <a:lnTo>
                      <a:pt x="4" y="106"/>
                    </a:lnTo>
                    <a:lnTo>
                      <a:pt x="7" y="106"/>
                    </a:lnTo>
                    <a:lnTo>
                      <a:pt x="11" y="103"/>
                    </a:lnTo>
                    <a:lnTo>
                      <a:pt x="11" y="99"/>
                    </a:lnTo>
                    <a:lnTo>
                      <a:pt x="11" y="92"/>
                    </a:lnTo>
                    <a:lnTo>
                      <a:pt x="11" y="32"/>
                    </a:lnTo>
                    <a:lnTo>
                      <a:pt x="11" y="22"/>
                    </a:lnTo>
                    <a:lnTo>
                      <a:pt x="11" y="14"/>
                    </a:lnTo>
                    <a:lnTo>
                      <a:pt x="11" y="11"/>
                    </a:lnTo>
                    <a:lnTo>
                      <a:pt x="7" y="11"/>
                    </a:lnTo>
                    <a:lnTo>
                      <a:pt x="4" y="11"/>
                    </a:lnTo>
                    <a:lnTo>
                      <a:pt x="0" y="11"/>
                    </a:lnTo>
                    <a:lnTo>
                      <a:pt x="21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63" name="Freeform 364"/>
              <p:cNvSpPr>
                <a:spLocks noEditPoints="1"/>
              </p:cNvSpPr>
              <p:nvPr/>
            </p:nvSpPr>
            <p:spPr bwMode="auto">
              <a:xfrm>
                <a:off x="773" y="2386"/>
                <a:ext cx="35" cy="110"/>
              </a:xfrm>
              <a:custGeom>
                <a:avLst/>
                <a:gdLst>
                  <a:gd name="T0" fmla="*/ 17 w 35"/>
                  <a:gd name="T1" fmla="*/ 0 h 110"/>
                  <a:gd name="T2" fmla="*/ 21 w 35"/>
                  <a:gd name="T3" fmla="*/ 0 h 110"/>
                  <a:gd name="T4" fmla="*/ 24 w 35"/>
                  <a:gd name="T5" fmla="*/ 4 h 110"/>
                  <a:gd name="T6" fmla="*/ 24 w 35"/>
                  <a:gd name="T7" fmla="*/ 7 h 110"/>
                  <a:gd name="T8" fmla="*/ 24 w 35"/>
                  <a:gd name="T9" fmla="*/ 11 h 110"/>
                  <a:gd name="T10" fmla="*/ 24 w 35"/>
                  <a:gd name="T11" fmla="*/ 14 h 110"/>
                  <a:gd name="T12" fmla="*/ 24 w 35"/>
                  <a:gd name="T13" fmla="*/ 18 h 110"/>
                  <a:gd name="T14" fmla="*/ 21 w 35"/>
                  <a:gd name="T15" fmla="*/ 18 h 110"/>
                  <a:gd name="T16" fmla="*/ 17 w 35"/>
                  <a:gd name="T17" fmla="*/ 18 h 110"/>
                  <a:gd name="T18" fmla="*/ 14 w 35"/>
                  <a:gd name="T19" fmla="*/ 18 h 110"/>
                  <a:gd name="T20" fmla="*/ 10 w 35"/>
                  <a:gd name="T21" fmla="*/ 18 h 110"/>
                  <a:gd name="T22" fmla="*/ 7 w 35"/>
                  <a:gd name="T23" fmla="*/ 14 h 110"/>
                  <a:gd name="T24" fmla="*/ 7 w 35"/>
                  <a:gd name="T25" fmla="*/ 11 h 110"/>
                  <a:gd name="T26" fmla="*/ 7 w 35"/>
                  <a:gd name="T27" fmla="*/ 7 h 110"/>
                  <a:gd name="T28" fmla="*/ 10 w 35"/>
                  <a:gd name="T29" fmla="*/ 4 h 110"/>
                  <a:gd name="T30" fmla="*/ 14 w 35"/>
                  <a:gd name="T31" fmla="*/ 0 h 110"/>
                  <a:gd name="T32" fmla="*/ 17 w 35"/>
                  <a:gd name="T33" fmla="*/ 0 h 110"/>
                  <a:gd name="T34" fmla="*/ 24 w 35"/>
                  <a:gd name="T35" fmla="*/ 39 h 110"/>
                  <a:gd name="T36" fmla="*/ 24 w 35"/>
                  <a:gd name="T37" fmla="*/ 92 h 110"/>
                  <a:gd name="T38" fmla="*/ 24 w 35"/>
                  <a:gd name="T39" fmla="*/ 99 h 110"/>
                  <a:gd name="T40" fmla="*/ 24 w 35"/>
                  <a:gd name="T41" fmla="*/ 103 h 110"/>
                  <a:gd name="T42" fmla="*/ 24 w 35"/>
                  <a:gd name="T43" fmla="*/ 106 h 110"/>
                  <a:gd name="T44" fmla="*/ 28 w 35"/>
                  <a:gd name="T45" fmla="*/ 106 h 110"/>
                  <a:gd name="T46" fmla="*/ 28 w 35"/>
                  <a:gd name="T47" fmla="*/ 106 h 110"/>
                  <a:gd name="T48" fmla="*/ 35 w 35"/>
                  <a:gd name="T49" fmla="*/ 106 h 110"/>
                  <a:gd name="T50" fmla="*/ 35 w 35"/>
                  <a:gd name="T51" fmla="*/ 110 h 110"/>
                  <a:gd name="T52" fmla="*/ 0 w 35"/>
                  <a:gd name="T53" fmla="*/ 110 h 110"/>
                  <a:gd name="T54" fmla="*/ 0 w 35"/>
                  <a:gd name="T55" fmla="*/ 106 h 110"/>
                  <a:gd name="T56" fmla="*/ 7 w 35"/>
                  <a:gd name="T57" fmla="*/ 106 h 110"/>
                  <a:gd name="T58" fmla="*/ 7 w 35"/>
                  <a:gd name="T59" fmla="*/ 106 h 110"/>
                  <a:gd name="T60" fmla="*/ 10 w 35"/>
                  <a:gd name="T61" fmla="*/ 106 h 110"/>
                  <a:gd name="T62" fmla="*/ 10 w 35"/>
                  <a:gd name="T63" fmla="*/ 103 h 110"/>
                  <a:gd name="T64" fmla="*/ 10 w 35"/>
                  <a:gd name="T65" fmla="*/ 99 h 110"/>
                  <a:gd name="T66" fmla="*/ 10 w 35"/>
                  <a:gd name="T67" fmla="*/ 92 h 110"/>
                  <a:gd name="T68" fmla="*/ 10 w 35"/>
                  <a:gd name="T69" fmla="*/ 68 h 110"/>
                  <a:gd name="T70" fmla="*/ 10 w 35"/>
                  <a:gd name="T71" fmla="*/ 57 h 110"/>
                  <a:gd name="T72" fmla="*/ 10 w 35"/>
                  <a:gd name="T73" fmla="*/ 53 h 110"/>
                  <a:gd name="T74" fmla="*/ 10 w 35"/>
                  <a:gd name="T75" fmla="*/ 50 h 110"/>
                  <a:gd name="T76" fmla="*/ 10 w 35"/>
                  <a:gd name="T77" fmla="*/ 46 h 110"/>
                  <a:gd name="T78" fmla="*/ 7 w 35"/>
                  <a:gd name="T79" fmla="*/ 46 h 110"/>
                  <a:gd name="T80" fmla="*/ 7 w 35"/>
                  <a:gd name="T81" fmla="*/ 46 h 110"/>
                  <a:gd name="T82" fmla="*/ 3 w 35"/>
                  <a:gd name="T83" fmla="*/ 46 h 110"/>
                  <a:gd name="T84" fmla="*/ 3 w 35"/>
                  <a:gd name="T85" fmla="*/ 50 h 110"/>
                  <a:gd name="T86" fmla="*/ 0 w 35"/>
                  <a:gd name="T87" fmla="*/ 46 h 110"/>
                  <a:gd name="T88" fmla="*/ 21 w 35"/>
                  <a:gd name="T89" fmla="*/ 39 h 110"/>
                  <a:gd name="T90" fmla="*/ 24 w 35"/>
                  <a:gd name="T91" fmla="*/ 39 h 11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5"/>
                  <a:gd name="T139" fmla="*/ 0 h 110"/>
                  <a:gd name="T140" fmla="*/ 35 w 35"/>
                  <a:gd name="T141" fmla="*/ 110 h 11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5" h="110">
                    <a:moveTo>
                      <a:pt x="17" y="0"/>
                    </a:moveTo>
                    <a:lnTo>
                      <a:pt x="21" y="0"/>
                    </a:lnTo>
                    <a:lnTo>
                      <a:pt x="24" y="4"/>
                    </a:lnTo>
                    <a:lnTo>
                      <a:pt x="24" y="7"/>
                    </a:lnTo>
                    <a:lnTo>
                      <a:pt x="24" y="11"/>
                    </a:lnTo>
                    <a:lnTo>
                      <a:pt x="24" y="14"/>
                    </a:lnTo>
                    <a:lnTo>
                      <a:pt x="24" y="18"/>
                    </a:lnTo>
                    <a:lnTo>
                      <a:pt x="21" y="18"/>
                    </a:lnTo>
                    <a:lnTo>
                      <a:pt x="17" y="18"/>
                    </a:lnTo>
                    <a:lnTo>
                      <a:pt x="14" y="18"/>
                    </a:lnTo>
                    <a:lnTo>
                      <a:pt x="10" y="18"/>
                    </a:lnTo>
                    <a:lnTo>
                      <a:pt x="7" y="14"/>
                    </a:lnTo>
                    <a:lnTo>
                      <a:pt x="7" y="11"/>
                    </a:lnTo>
                    <a:lnTo>
                      <a:pt x="7" y="7"/>
                    </a:lnTo>
                    <a:lnTo>
                      <a:pt x="10" y="4"/>
                    </a:lnTo>
                    <a:lnTo>
                      <a:pt x="14" y="0"/>
                    </a:lnTo>
                    <a:lnTo>
                      <a:pt x="17" y="0"/>
                    </a:lnTo>
                    <a:close/>
                    <a:moveTo>
                      <a:pt x="24" y="39"/>
                    </a:moveTo>
                    <a:lnTo>
                      <a:pt x="24" y="92"/>
                    </a:lnTo>
                    <a:lnTo>
                      <a:pt x="24" y="99"/>
                    </a:lnTo>
                    <a:lnTo>
                      <a:pt x="24" y="103"/>
                    </a:lnTo>
                    <a:lnTo>
                      <a:pt x="24" y="106"/>
                    </a:lnTo>
                    <a:lnTo>
                      <a:pt x="28" y="106"/>
                    </a:lnTo>
                    <a:lnTo>
                      <a:pt x="35" y="106"/>
                    </a:lnTo>
                    <a:lnTo>
                      <a:pt x="35" y="110"/>
                    </a:lnTo>
                    <a:lnTo>
                      <a:pt x="0" y="110"/>
                    </a:lnTo>
                    <a:lnTo>
                      <a:pt x="0" y="106"/>
                    </a:lnTo>
                    <a:lnTo>
                      <a:pt x="7" y="106"/>
                    </a:lnTo>
                    <a:lnTo>
                      <a:pt x="10" y="106"/>
                    </a:lnTo>
                    <a:lnTo>
                      <a:pt x="10" y="103"/>
                    </a:lnTo>
                    <a:lnTo>
                      <a:pt x="10" y="99"/>
                    </a:lnTo>
                    <a:lnTo>
                      <a:pt x="10" y="92"/>
                    </a:lnTo>
                    <a:lnTo>
                      <a:pt x="10" y="68"/>
                    </a:lnTo>
                    <a:lnTo>
                      <a:pt x="10" y="57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0" y="46"/>
                    </a:lnTo>
                    <a:lnTo>
                      <a:pt x="7" y="46"/>
                    </a:lnTo>
                    <a:lnTo>
                      <a:pt x="3" y="46"/>
                    </a:lnTo>
                    <a:lnTo>
                      <a:pt x="3" y="50"/>
                    </a:lnTo>
                    <a:lnTo>
                      <a:pt x="0" y="46"/>
                    </a:lnTo>
                    <a:lnTo>
                      <a:pt x="21" y="39"/>
                    </a:lnTo>
                    <a:lnTo>
                      <a:pt x="24" y="3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64" name="Freeform 365"/>
              <p:cNvSpPr>
                <a:spLocks/>
              </p:cNvSpPr>
              <p:nvPr/>
            </p:nvSpPr>
            <p:spPr bwMode="auto">
              <a:xfrm>
                <a:off x="811" y="2425"/>
                <a:ext cx="75" cy="71"/>
              </a:xfrm>
              <a:custGeom>
                <a:avLst/>
                <a:gdLst>
                  <a:gd name="T0" fmla="*/ 25 w 75"/>
                  <a:gd name="T1" fmla="*/ 14 h 71"/>
                  <a:gd name="T2" fmla="*/ 32 w 75"/>
                  <a:gd name="T3" fmla="*/ 7 h 71"/>
                  <a:gd name="T4" fmla="*/ 39 w 75"/>
                  <a:gd name="T5" fmla="*/ 0 h 71"/>
                  <a:gd name="T6" fmla="*/ 46 w 75"/>
                  <a:gd name="T7" fmla="*/ 0 h 71"/>
                  <a:gd name="T8" fmla="*/ 53 w 75"/>
                  <a:gd name="T9" fmla="*/ 0 h 71"/>
                  <a:gd name="T10" fmla="*/ 57 w 75"/>
                  <a:gd name="T11" fmla="*/ 4 h 71"/>
                  <a:gd name="T12" fmla="*/ 61 w 75"/>
                  <a:gd name="T13" fmla="*/ 7 h 71"/>
                  <a:gd name="T14" fmla="*/ 64 w 75"/>
                  <a:gd name="T15" fmla="*/ 11 h 71"/>
                  <a:gd name="T16" fmla="*/ 68 w 75"/>
                  <a:gd name="T17" fmla="*/ 18 h 71"/>
                  <a:gd name="T18" fmla="*/ 68 w 75"/>
                  <a:gd name="T19" fmla="*/ 25 h 71"/>
                  <a:gd name="T20" fmla="*/ 68 w 75"/>
                  <a:gd name="T21" fmla="*/ 53 h 71"/>
                  <a:gd name="T22" fmla="*/ 68 w 75"/>
                  <a:gd name="T23" fmla="*/ 60 h 71"/>
                  <a:gd name="T24" fmla="*/ 68 w 75"/>
                  <a:gd name="T25" fmla="*/ 64 h 71"/>
                  <a:gd name="T26" fmla="*/ 68 w 75"/>
                  <a:gd name="T27" fmla="*/ 67 h 71"/>
                  <a:gd name="T28" fmla="*/ 71 w 75"/>
                  <a:gd name="T29" fmla="*/ 67 h 71"/>
                  <a:gd name="T30" fmla="*/ 71 w 75"/>
                  <a:gd name="T31" fmla="*/ 67 h 71"/>
                  <a:gd name="T32" fmla="*/ 75 w 75"/>
                  <a:gd name="T33" fmla="*/ 67 h 71"/>
                  <a:gd name="T34" fmla="*/ 75 w 75"/>
                  <a:gd name="T35" fmla="*/ 71 h 71"/>
                  <a:gd name="T36" fmla="*/ 43 w 75"/>
                  <a:gd name="T37" fmla="*/ 71 h 71"/>
                  <a:gd name="T38" fmla="*/ 43 w 75"/>
                  <a:gd name="T39" fmla="*/ 67 h 71"/>
                  <a:gd name="T40" fmla="*/ 46 w 75"/>
                  <a:gd name="T41" fmla="*/ 67 h 71"/>
                  <a:gd name="T42" fmla="*/ 50 w 75"/>
                  <a:gd name="T43" fmla="*/ 67 h 71"/>
                  <a:gd name="T44" fmla="*/ 50 w 75"/>
                  <a:gd name="T45" fmla="*/ 67 h 71"/>
                  <a:gd name="T46" fmla="*/ 53 w 75"/>
                  <a:gd name="T47" fmla="*/ 64 h 71"/>
                  <a:gd name="T48" fmla="*/ 53 w 75"/>
                  <a:gd name="T49" fmla="*/ 64 h 71"/>
                  <a:gd name="T50" fmla="*/ 53 w 75"/>
                  <a:gd name="T51" fmla="*/ 60 h 71"/>
                  <a:gd name="T52" fmla="*/ 53 w 75"/>
                  <a:gd name="T53" fmla="*/ 53 h 71"/>
                  <a:gd name="T54" fmla="*/ 53 w 75"/>
                  <a:gd name="T55" fmla="*/ 29 h 71"/>
                  <a:gd name="T56" fmla="*/ 53 w 75"/>
                  <a:gd name="T57" fmla="*/ 18 h 71"/>
                  <a:gd name="T58" fmla="*/ 50 w 75"/>
                  <a:gd name="T59" fmla="*/ 14 h 71"/>
                  <a:gd name="T60" fmla="*/ 46 w 75"/>
                  <a:gd name="T61" fmla="*/ 11 h 71"/>
                  <a:gd name="T62" fmla="*/ 43 w 75"/>
                  <a:gd name="T63" fmla="*/ 11 h 71"/>
                  <a:gd name="T64" fmla="*/ 32 w 75"/>
                  <a:gd name="T65" fmla="*/ 11 h 71"/>
                  <a:gd name="T66" fmla="*/ 25 w 75"/>
                  <a:gd name="T67" fmla="*/ 18 h 71"/>
                  <a:gd name="T68" fmla="*/ 25 w 75"/>
                  <a:gd name="T69" fmla="*/ 53 h 71"/>
                  <a:gd name="T70" fmla="*/ 25 w 75"/>
                  <a:gd name="T71" fmla="*/ 60 h 71"/>
                  <a:gd name="T72" fmla="*/ 25 w 75"/>
                  <a:gd name="T73" fmla="*/ 64 h 71"/>
                  <a:gd name="T74" fmla="*/ 25 w 75"/>
                  <a:gd name="T75" fmla="*/ 67 h 71"/>
                  <a:gd name="T76" fmla="*/ 29 w 75"/>
                  <a:gd name="T77" fmla="*/ 67 h 71"/>
                  <a:gd name="T78" fmla="*/ 29 w 75"/>
                  <a:gd name="T79" fmla="*/ 67 h 71"/>
                  <a:gd name="T80" fmla="*/ 36 w 75"/>
                  <a:gd name="T81" fmla="*/ 67 h 71"/>
                  <a:gd name="T82" fmla="*/ 36 w 75"/>
                  <a:gd name="T83" fmla="*/ 71 h 71"/>
                  <a:gd name="T84" fmla="*/ 0 w 75"/>
                  <a:gd name="T85" fmla="*/ 71 h 71"/>
                  <a:gd name="T86" fmla="*/ 0 w 75"/>
                  <a:gd name="T87" fmla="*/ 67 h 71"/>
                  <a:gd name="T88" fmla="*/ 4 w 75"/>
                  <a:gd name="T89" fmla="*/ 67 h 71"/>
                  <a:gd name="T90" fmla="*/ 7 w 75"/>
                  <a:gd name="T91" fmla="*/ 67 h 71"/>
                  <a:gd name="T92" fmla="*/ 11 w 75"/>
                  <a:gd name="T93" fmla="*/ 67 h 71"/>
                  <a:gd name="T94" fmla="*/ 11 w 75"/>
                  <a:gd name="T95" fmla="*/ 60 h 71"/>
                  <a:gd name="T96" fmla="*/ 11 w 75"/>
                  <a:gd name="T97" fmla="*/ 53 h 71"/>
                  <a:gd name="T98" fmla="*/ 11 w 75"/>
                  <a:gd name="T99" fmla="*/ 29 h 71"/>
                  <a:gd name="T100" fmla="*/ 11 w 75"/>
                  <a:gd name="T101" fmla="*/ 18 h 71"/>
                  <a:gd name="T102" fmla="*/ 11 w 75"/>
                  <a:gd name="T103" fmla="*/ 14 h 71"/>
                  <a:gd name="T104" fmla="*/ 11 w 75"/>
                  <a:gd name="T105" fmla="*/ 11 h 71"/>
                  <a:gd name="T106" fmla="*/ 11 w 75"/>
                  <a:gd name="T107" fmla="*/ 11 h 71"/>
                  <a:gd name="T108" fmla="*/ 7 w 75"/>
                  <a:gd name="T109" fmla="*/ 7 h 71"/>
                  <a:gd name="T110" fmla="*/ 7 w 75"/>
                  <a:gd name="T111" fmla="*/ 7 h 71"/>
                  <a:gd name="T112" fmla="*/ 4 w 75"/>
                  <a:gd name="T113" fmla="*/ 7 h 71"/>
                  <a:gd name="T114" fmla="*/ 4 w 75"/>
                  <a:gd name="T115" fmla="*/ 11 h 71"/>
                  <a:gd name="T116" fmla="*/ 0 w 75"/>
                  <a:gd name="T117" fmla="*/ 7 h 71"/>
                  <a:gd name="T118" fmla="*/ 22 w 75"/>
                  <a:gd name="T119" fmla="*/ 0 h 71"/>
                  <a:gd name="T120" fmla="*/ 25 w 75"/>
                  <a:gd name="T121" fmla="*/ 0 h 71"/>
                  <a:gd name="T122" fmla="*/ 25 w 75"/>
                  <a:gd name="T123" fmla="*/ 14 h 7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5"/>
                  <a:gd name="T187" fmla="*/ 0 h 71"/>
                  <a:gd name="T188" fmla="*/ 75 w 75"/>
                  <a:gd name="T189" fmla="*/ 71 h 7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5" h="71">
                    <a:moveTo>
                      <a:pt x="25" y="14"/>
                    </a:moveTo>
                    <a:lnTo>
                      <a:pt x="32" y="7"/>
                    </a:lnTo>
                    <a:lnTo>
                      <a:pt x="39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57" y="4"/>
                    </a:lnTo>
                    <a:lnTo>
                      <a:pt x="61" y="7"/>
                    </a:lnTo>
                    <a:lnTo>
                      <a:pt x="64" y="11"/>
                    </a:lnTo>
                    <a:lnTo>
                      <a:pt x="68" y="18"/>
                    </a:lnTo>
                    <a:lnTo>
                      <a:pt x="68" y="25"/>
                    </a:lnTo>
                    <a:lnTo>
                      <a:pt x="68" y="53"/>
                    </a:lnTo>
                    <a:lnTo>
                      <a:pt x="68" y="60"/>
                    </a:lnTo>
                    <a:lnTo>
                      <a:pt x="68" y="64"/>
                    </a:lnTo>
                    <a:lnTo>
                      <a:pt x="68" y="67"/>
                    </a:lnTo>
                    <a:lnTo>
                      <a:pt x="71" y="67"/>
                    </a:lnTo>
                    <a:lnTo>
                      <a:pt x="75" y="67"/>
                    </a:lnTo>
                    <a:lnTo>
                      <a:pt x="75" y="71"/>
                    </a:lnTo>
                    <a:lnTo>
                      <a:pt x="43" y="71"/>
                    </a:lnTo>
                    <a:lnTo>
                      <a:pt x="43" y="67"/>
                    </a:lnTo>
                    <a:lnTo>
                      <a:pt x="46" y="67"/>
                    </a:lnTo>
                    <a:lnTo>
                      <a:pt x="50" y="67"/>
                    </a:lnTo>
                    <a:lnTo>
                      <a:pt x="53" y="64"/>
                    </a:lnTo>
                    <a:lnTo>
                      <a:pt x="53" y="60"/>
                    </a:lnTo>
                    <a:lnTo>
                      <a:pt x="53" y="53"/>
                    </a:lnTo>
                    <a:lnTo>
                      <a:pt x="53" y="29"/>
                    </a:lnTo>
                    <a:lnTo>
                      <a:pt x="53" y="18"/>
                    </a:lnTo>
                    <a:lnTo>
                      <a:pt x="50" y="14"/>
                    </a:lnTo>
                    <a:lnTo>
                      <a:pt x="46" y="11"/>
                    </a:lnTo>
                    <a:lnTo>
                      <a:pt x="43" y="11"/>
                    </a:lnTo>
                    <a:lnTo>
                      <a:pt x="32" y="11"/>
                    </a:lnTo>
                    <a:lnTo>
                      <a:pt x="25" y="18"/>
                    </a:lnTo>
                    <a:lnTo>
                      <a:pt x="25" y="53"/>
                    </a:lnTo>
                    <a:lnTo>
                      <a:pt x="25" y="60"/>
                    </a:lnTo>
                    <a:lnTo>
                      <a:pt x="25" y="64"/>
                    </a:lnTo>
                    <a:lnTo>
                      <a:pt x="25" y="67"/>
                    </a:lnTo>
                    <a:lnTo>
                      <a:pt x="29" y="67"/>
                    </a:lnTo>
                    <a:lnTo>
                      <a:pt x="36" y="67"/>
                    </a:lnTo>
                    <a:lnTo>
                      <a:pt x="36" y="71"/>
                    </a:lnTo>
                    <a:lnTo>
                      <a:pt x="0" y="71"/>
                    </a:lnTo>
                    <a:lnTo>
                      <a:pt x="0" y="67"/>
                    </a:lnTo>
                    <a:lnTo>
                      <a:pt x="4" y="67"/>
                    </a:lnTo>
                    <a:lnTo>
                      <a:pt x="7" y="67"/>
                    </a:lnTo>
                    <a:lnTo>
                      <a:pt x="11" y="67"/>
                    </a:lnTo>
                    <a:lnTo>
                      <a:pt x="11" y="60"/>
                    </a:lnTo>
                    <a:lnTo>
                      <a:pt x="11" y="53"/>
                    </a:lnTo>
                    <a:lnTo>
                      <a:pt x="11" y="29"/>
                    </a:lnTo>
                    <a:lnTo>
                      <a:pt x="11" y="18"/>
                    </a:lnTo>
                    <a:lnTo>
                      <a:pt x="11" y="14"/>
                    </a:lnTo>
                    <a:lnTo>
                      <a:pt x="11" y="11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4" y="11"/>
                    </a:lnTo>
                    <a:lnTo>
                      <a:pt x="0" y="7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5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65" name="Freeform 366"/>
              <p:cNvSpPr>
                <a:spLocks noEditPoints="1"/>
              </p:cNvSpPr>
              <p:nvPr/>
            </p:nvSpPr>
            <p:spPr bwMode="auto">
              <a:xfrm>
                <a:off x="893" y="2425"/>
                <a:ext cx="60" cy="71"/>
              </a:xfrm>
              <a:custGeom>
                <a:avLst/>
                <a:gdLst>
                  <a:gd name="T0" fmla="*/ 10 w 60"/>
                  <a:gd name="T1" fmla="*/ 29 h 71"/>
                  <a:gd name="T2" fmla="*/ 14 w 60"/>
                  <a:gd name="T3" fmla="*/ 39 h 71"/>
                  <a:gd name="T4" fmla="*/ 21 w 60"/>
                  <a:gd name="T5" fmla="*/ 50 h 71"/>
                  <a:gd name="T6" fmla="*/ 28 w 60"/>
                  <a:gd name="T7" fmla="*/ 57 h 71"/>
                  <a:gd name="T8" fmla="*/ 35 w 60"/>
                  <a:gd name="T9" fmla="*/ 60 h 71"/>
                  <a:gd name="T10" fmla="*/ 42 w 60"/>
                  <a:gd name="T11" fmla="*/ 57 h 71"/>
                  <a:gd name="T12" fmla="*/ 49 w 60"/>
                  <a:gd name="T13" fmla="*/ 57 h 71"/>
                  <a:gd name="T14" fmla="*/ 53 w 60"/>
                  <a:gd name="T15" fmla="*/ 50 h 71"/>
                  <a:gd name="T16" fmla="*/ 56 w 60"/>
                  <a:gd name="T17" fmla="*/ 43 h 71"/>
                  <a:gd name="T18" fmla="*/ 60 w 60"/>
                  <a:gd name="T19" fmla="*/ 46 h 71"/>
                  <a:gd name="T20" fmla="*/ 56 w 60"/>
                  <a:gd name="T21" fmla="*/ 53 h 71"/>
                  <a:gd name="T22" fmla="*/ 49 w 60"/>
                  <a:gd name="T23" fmla="*/ 64 h 71"/>
                  <a:gd name="T24" fmla="*/ 42 w 60"/>
                  <a:gd name="T25" fmla="*/ 71 h 71"/>
                  <a:gd name="T26" fmla="*/ 32 w 60"/>
                  <a:gd name="T27" fmla="*/ 71 h 71"/>
                  <a:gd name="T28" fmla="*/ 17 w 60"/>
                  <a:gd name="T29" fmla="*/ 71 h 71"/>
                  <a:gd name="T30" fmla="*/ 10 w 60"/>
                  <a:gd name="T31" fmla="*/ 64 h 71"/>
                  <a:gd name="T32" fmla="*/ 3 w 60"/>
                  <a:gd name="T33" fmla="*/ 57 h 71"/>
                  <a:gd name="T34" fmla="*/ 0 w 60"/>
                  <a:gd name="T35" fmla="*/ 46 h 71"/>
                  <a:gd name="T36" fmla="*/ 0 w 60"/>
                  <a:gd name="T37" fmla="*/ 36 h 71"/>
                  <a:gd name="T38" fmla="*/ 0 w 60"/>
                  <a:gd name="T39" fmla="*/ 25 h 71"/>
                  <a:gd name="T40" fmla="*/ 3 w 60"/>
                  <a:gd name="T41" fmla="*/ 18 h 71"/>
                  <a:gd name="T42" fmla="*/ 10 w 60"/>
                  <a:gd name="T43" fmla="*/ 11 h 71"/>
                  <a:gd name="T44" fmla="*/ 17 w 60"/>
                  <a:gd name="T45" fmla="*/ 4 h 71"/>
                  <a:gd name="T46" fmla="*/ 24 w 60"/>
                  <a:gd name="T47" fmla="*/ 0 h 71"/>
                  <a:gd name="T48" fmla="*/ 32 w 60"/>
                  <a:gd name="T49" fmla="*/ 0 h 71"/>
                  <a:gd name="T50" fmla="*/ 42 w 60"/>
                  <a:gd name="T51" fmla="*/ 0 h 71"/>
                  <a:gd name="T52" fmla="*/ 53 w 60"/>
                  <a:gd name="T53" fmla="*/ 7 h 71"/>
                  <a:gd name="T54" fmla="*/ 56 w 60"/>
                  <a:gd name="T55" fmla="*/ 14 h 71"/>
                  <a:gd name="T56" fmla="*/ 60 w 60"/>
                  <a:gd name="T57" fmla="*/ 29 h 71"/>
                  <a:gd name="T58" fmla="*/ 10 w 60"/>
                  <a:gd name="T59" fmla="*/ 29 h 71"/>
                  <a:gd name="T60" fmla="*/ 10 w 60"/>
                  <a:gd name="T61" fmla="*/ 21 h 71"/>
                  <a:gd name="T62" fmla="*/ 42 w 60"/>
                  <a:gd name="T63" fmla="*/ 21 h 71"/>
                  <a:gd name="T64" fmla="*/ 42 w 60"/>
                  <a:gd name="T65" fmla="*/ 18 h 71"/>
                  <a:gd name="T66" fmla="*/ 42 w 60"/>
                  <a:gd name="T67" fmla="*/ 14 h 71"/>
                  <a:gd name="T68" fmla="*/ 39 w 60"/>
                  <a:gd name="T69" fmla="*/ 11 h 71"/>
                  <a:gd name="T70" fmla="*/ 35 w 60"/>
                  <a:gd name="T71" fmla="*/ 7 h 71"/>
                  <a:gd name="T72" fmla="*/ 32 w 60"/>
                  <a:gd name="T73" fmla="*/ 4 h 71"/>
                  <a:gd name="T74" fmla="*/ 28 w 60"/>
                  <a:gd name="T75" fmla="*/ 4 h 71"/>
                  <a:gd name="T76" fmla="*/ 21 w 60"/>
                  <a:gd name="T77" fmla="*/ 7 h 71"/>
                  <a:gd name="T78" fmla="*/ 17 w 60"/>
                  <a:gd name="T79" fmla="*/ 7 h 71"/>
                  <a:gd name="T80" fmla="*/ 14 w 60"/>
                  <a:gd name="T81" fmla="*/ 14 h 71"/>
                  <a:gd name="T82" fmla="*/ 10 w 60"/>
                  <a:gd name="T83" fmla="*/ 21 h 7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0"/>
                  <a:gd name="T127" fmla="*/ 0 h 71"/>
                  <a:gd name="T128" fmla="*/ 60 w 60"/>
                  <a:gd name="T129" fmla="*/ 71 h 7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0" h="71">
                    <a:moveTo>
                      <a:pt x="10" y="29"/>
                    </a:moveTo>
                    <a:lnTo>
                      <a:pt x="14" y="39"/>
                    </a:lnTo>
                    <a:lnTo>
                      <a:pt x="21" y="50"/>
                    </a:lnTo>
                    <a:lnTo>
                      <a:pt x="28" y="57"/>
                    </a:lnTo>
                    <a:lnTo>
                      <a:pt x="35" y="60"/>
                    </a:lnTo>
                    <a:lnTo>
                      <a:pt x="42" y="57"/>
                    </a:lnTo>
                    <a:lnTo>
                      <a:pt x="49" y="57"/>
                    </a:lnTo>
                    <a:lnTo>
                      <a:pt x="53" y="50"/>
                    </a:lnTo>
                    <a:lnTo>
                      <a:pt x="56" y="43"/>
                    </a:lnTo>
                    <a:lnTo>
                      <a:pt x="60" y="46"/>
                    </a:lnTo>
                    <a:lnTo>
                      <a:pt x="56" y="53"/>
                    </a:lnTo>
                    <a:lnTo>
                      <a:pt x="49" y="64"/>
                    </a:lnTo>
                    <a:lnTo>
                      <a:pt x="42" y="71"/>
                    </a:lnTo>
                    <a:lnTo>
                      <a:pt x="32" y="71"/>
                    </a:lnTo>
                    <a:lnTo>
                      <a:pt x="17" y="71"/>
                    </a:lnTo>
                    <a:lnTo>
                      <a:pt x="10" y="64"/>
                    </a:lnTo>
                    <a:lnTo>
                      <a:pt x="3" y="57"/>
                    </a:lnTo>
                    <a:lnTo>
                      <a:pt x="0" y="46"/>
                    </a:lnTo>
                    <a:lnTo>
                      <a:pt x="0" y="36"/>
                    </a:lnTo>
                    <a:lnTo>
                      <a:pt x="0" y="25"/>
                    </a:lnTo>
                    <a:lnTo>
                      <a:pt x="3" y="18"/>
                    </a:lnTo>
                    <a:lnTo>
                      <a:pt x="10" y="11"/>
                    </a:lnTo>
                    <a:lnTo>
                      <a:pt x="17" y="4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42" y="0"/>
                    </a:lnTo>
                    <a:lnTo>
                      <a:pt x="53" y="7"/>
                    </a:lnTo>
                    <a:lnTo>
                      <a:pt x="56" y="14"/>
                    </a:lnTo>
                    <a:lnTo>
                      <a:pt x="60" y="29"/>
                    </a:lnTo>
                    <a:lnTo>
                      <a:pt x="10" y="29"/>
                    </a:lnTo>
                    <a:close/>
                    <a:moveTo>
                      <a:pt x="10" y="21"/>
                    </a:moveTo>
                    <a:lnTo>
                      <a:pt x="42" y="21"/>
                    </a:lnTo>
                    <a:lnTo>
                      <a:pt x="42" y="18"/>
                    </a:lnTo>
                    <a:lnTo>
                      <a:pt x="42" y="14"/>
                    </a:lnTo>
                    <a:lnTo>
                      <a:pt x="39" y="11"/>
                    </a:lnTo>
                    <a:lnTo>
                      <a:pt x="35" y="7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1" y="7"/>
                    </a:lnTo>
                    <a:lnTo>
                      <a:pt x="17" y="7"/>
                    </a:lnTo>
                    <a:lnTo>
                      <a:pt x="14" y="14"/>
                    </a:lnTo>
                    <a:lnTo>
                      <a:pt x="1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66" name="Freeform 367"/>
              <p:cNvSpPr>
                <a:spLocks/>
              </p:cNvSpPr>
              <p:nvPr/>
            </p:nvSpPr>
            <p:spPr bwMode="auto">
              <a:xfrm>
                <a:off x="967" y="2425"/>
                <a:ext cx="46" cy="71"/>
              </a:xfrm>
              <a:custGeom>
                <a:avLst/>
                <a:gdLst>
                  <a:gd name="T0" fmla="*/ 42 w 46"/>
                  <a:gd name="T1" fmla="*/ 0 h 71"/>
                  <a:gd name="T2" fmla="*/ 42 w 46"/>
                  <a:gd name="T3" fmla="*/ 25 h 71"/>
                  <a:gd name="T4" fmla="*/ 39 w 46"/>
                  <a:gd name="T5" fmla="*/ 25 h 71"/>
                  <a:gd name="T6" fmla="*/ 35 w 46"/>
                  <a:gd name="T7" fmla="*/ 14 h 71"/>
                  <a:gd name="T8" fmla="*/ 32 w 46"/>
                  <a:gd name="T9" fmla="*/ 7 h 71"/>
                  <a:gd name="T10" fmla="*/ 28 w 46"/>
                  <a:gd name="T11" fmla="*/ 4 h 71"/>
                  <a:gd name="T12" fmla="*/ 21 w 46"/>
                  <a:gd name="T13" fmla="*/ 4 h 71"/>
                  <a:gd name="T14" fmla="*/ 14 w 46"/>
                  <a:gd name="T15" fmla="*/ 4 h 71"/>
                  <a:gd name="T16" fmla="*/ 11 w 46"/>
                  <a:gd name="T17" fmla="*/ 7 h 71"/>
                  <a:gd name="T18" fmla="*/ 11 w 46"/>
                  <a:gd name="T19" fmla="*/ 11 h 71"/>
                  <a:gd name="T20" fmla="*/ 7 w 46"/>
                  <a:gd name="T21" fmla="*/ 14 h 71"/>
                  <a:gd name="T22" fmla="*/ 11 w 46"/>
                  <a:gd name="T23" fmla="*/ 18 h 71"/>
                  <a:gd name="T24" fmla="*/ 11 w 46"/>
                  <a:gd name="T25" fmla="*/ 21 h 71"/>
                  <a:gd name="T26" fmla="*/ 14 w 46"/>
                  <a:gd name="T27" fmla="*/ 25 h 71"/>
                  <a:gd name="T28" fmla="*/ 21 w 46"/>
                  <a:gd name="T29" fmla="*/ 25 h 71"/>
                  <a:gd name="T30" fmla="*/ 32 w 46"/>
                  <a:gd name="T31" fmla="*/ 32 h 71"/>
                  <a:gd name="T32" fmla="*/ 39 w 46"/>
                  <a:gd name="T33" fmla="*/ 36 h 71"/>
                  <a:gd name="T34" fmla="*/ 42 w 46"/>
                  <a:gd name="T35" fmla="*/ 43 h 71"/>
                  <a:gd name="T36" fmla="*/ 46 w 46"/>
                  <a:gd name="T37" fmla="*/ 50 h 71"/>
                  <a:gd name="T38" fmla="*/ 42 w 46"/>
                  <a:gd name="T39" fmla="*/ 60 h 71"/>
                  <a:gd name="T40" fmla="*/ 39 w 46"/>
                  <a:gd name="T41" fmla="*/ 67 h 71"/>
                  <a:gd name="T42" fmla="*/ 32 w 46"/>
                  <a:gd name="T43" fmla="*/ 71 h 71"/>
                  <a:gd name="T44" fmla="*/ 21 w 46"/>
                  <a:gd name="T45" fmla="*/ 71 h 71"/>
                  <a:gd name="T46" fmla="*/ 14 w 46"/>
                  <a:gd name="T47" fmla="*/ 71 h 71"/>
                  <a:gd name="T48" fmla="*/ 7 w 46"/>
                  <a:gd name="T49" fmla="*/ 71 h 71"/>
                  <a:gd name="T50" fmla="*/ 4 w 46"/>
                  <a:gd name="T51" fmla="*/ 67 h 71"/>
                  <a:gd name="T52" fmla="*/ 4 w 46"/>
                  <a:gd name="T53" fmla="*/ 67 h 71"/>
                  <a:gd name="T54" fmla="*/ 4 w 46"/>
                  <a:gd name="T55" fmla="*/ 71 h 71"/>
                  <a:gd name="T56" fmla="*/ 0 w 46"/>
                  <a:gd name="T57" fmla="*/ 71 h 71"/>
                  <a:gd name="T58" fmla="*/ 0 w 46"/>
                  <a:gd name="T59" fmla="*/ 71 h 71"/>
                  <a:gd name="T60" fmla="*/ 0 w 46"/>
                  <a:gd name="T61" fmla="*/ 46 h 71"/>
                  <a:gd name="T62" fmla="*/ 0 w 46"/>
                  <a:gd name="T63" fmla="*/ 46 h 71"/>
                  <a:gd name="T64" fmla="*/ 4 w 46"/>
                  <a:gd name="T65" fmla="*/ 57 h 71"/>
                  <a:gd name="T66" fmla="*/ 11 w 46"/>
                  <a:gd name="T67" fmla="*/ 64 h 71"/>
                  <a:gd name="T68" fmla="*/ 14 w 46"/>
                  <a:gd name="T69" fmla="*/ 67 h 71"/>
                  <a:gd name="T70" fmla="*/ 21 w 46"/>
                  <a:gd name="T71" fmla="*/ 67 h 71"/>
                  <a:gd name="T72" fmla="*/ 28 w 46"/>
                  <a:gd name="T73" fmla="*/ 67 h 71"/>
                  <a:gd name="T74" fmla="*/ 32 w 46"/>
                  <a:gd name="T75" fmla="*/ 64 h 71"/>
                  <a:gd name="T76" fmla="*/ 35 w 46"/>
                  <a:gd name="T77" fmla="*/ 60 h 71"/>
                  <a:gd name="T78" fmla="*/ 35 w 46"/>
                  <a:gd name="T79" fmla="*/ 57 h 71"/>
                  <a:gd name="T80" fmla="*/ 35 w 46"/>
                  <a:gd name="T81" fmla="*/ 53 h 71"/>
                  <a:gd name="T82" fmla="*/ 32 w 46"/>
                  <a:gd name="T83" fmla="*/ 50 h 71"/>
                  <a:gd name="T84" fmla="*/ 25 w 46"/>
                  <a:gd name="T85" fmla="*/ 43 h 71"/>
                  <a:gd name="T86" fmla="*/ 18 w 46"/>
                  <a:gd name="T87" fmla="*/ 39 h 71"/>
                  <a:gd name="T88" fmla="*/ 7 w 46"/>
                  <a:gd name="T89" fmla="*/ 36 h 71"/>
                  <a:gd name="T90" fmla="*/ 4 w 46"/>
                  <a:gd name="T91" fmla="*/ 29 h 71"/>
                  <a:gd name="T92" fmla="*/ 0 w 46"/>
                  <a:gd name="T93" fmla="*/ 25 h 71"/>
                  <a:gd name="T94" fmla="*/ 0 w 46"/>
                  <a:gd name="T95" fmla="*/ 18 h 71"/>
                  <a:gd name="T96" fmla="*/ 0 w 46"/>
                  <a:gd name="T97" fmla="*/ 11 h 71"/>
                  <a:gd name="T98" fmla="*/ 4 w 46"/>
                  <a:gd name="T99" fmla="*/ 4 h 71"/>
                  <a:gd name="T100" fmla="*/ 11 w 46"/>
                  <a:gd name="T101" fmla="*/ 0 h 71"/>
                  <a:gd name="T102" fmla="*/ 21 w 46"/>
                  <a:gd name="T103" fmla="*/ 0 h 71"/>
                  <a:gd name="T104" fmla="*/ 25 w 46"/>
                  <a:gd name="T105" fmla="*/ 0 h 71"/>
                  <a:gd name="T106" fmla="*/ 32 w 46"/>
                  <a:gd name="T107" fmla="*/ 0 h 71"/>
                  <a:gd name="T108" fmla="*/ 35 w 46"/>
                  <a:gd name="T109" fmla="*/ 4 h 71"/>
                  <a:gd name="T110" fmla="*/ 35 w 46"/>
                  <a:gd name="T111" fmla="*/ 4 h 71"/>
                  <a:gd name="T112" fmla="*/ 35 w 46"/>
                  <a:gd name="T113" fmla="*/ 4 h 71"/>
                  <a:gd name="T114" fmla="*/ 39 w 46"/>
                  <a:gd name="T115" fmla="*/ 4 h 71"/>
                  <a:gd name="T116" fmla="*/ 39 w 46"/>
                  <a:gd name="T117" fmla="*/ 0 h 71"/>
                  <a:gd name="T118" fmla="*/ 39 w 46"/>
                  <a:gd name="T119" fmla="*/ 0 h 71"/>
                  <a:gd name="T120" fmla="*/ 42 w 46"/>
                  <a:gd name="T121" fmla="*/ 0 h 7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6"/>
                  <a:gd name="T184" fmla="*/ 0 h 71"/>
                  <a:gd name="T185" fmla="*/ 46 w 46"/>
                  <a:gd name="T186" fmla="*/ 71 h 7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6" h="71">
                    <a:moveTo>
                      <a:pt x="42" y="0"/>
                    </a:moveTo>
                    <a:lnTo>
                      <a:pt x="42" y="25"/>
                    </a:lnTo>
                    <a:lnTo>
                      <a:pt x="39" y="25"/>
                    </a:lnTo>
                    <a:lnTo>
                      <a:pt x="35" y="14"/>
                    </a:lnTo>
                    <a:lnTo>
                      <a:pt x="32" y="7"/>
                    </a:lnTo>
                    <a:lnTo>
                      <a:pt x="28" y="4"/>
                    </a:lnTo>
                    <a:lnTo>
                      <a:pt x="21" y="4"/>
                    </a:lnTo>
                    <a:lnTo>
                      <a:pt x="14" y="4"/>
                    </a:lnTo>
                    <a:lnTo>
                      <a:pt x="11" y="7"/>
                    </a:lnTo>
                    <a:lnTo>
                      <a:pt x="11" y="11"/>
                    </a:lnTo>
                    <a:lnTo>
                      <a:pt x="7" y="14"/>
                    </a:lnTo>
                    <a:lnTo>
                      <a:pt x="11" y="18"/>
                    </a:lnTo>
                    <a:lnTo>
                      <a:pt x="11" y="21"/>
                    </a:lnTo>
                    <a:lnTo>
                      <a:pt x="14" y="25"/>
                    </a:lnTo>
                    <a:lnTo>
                      <a:pt x="21" y="25"/>
                    </a:lnTo>
                    <a:lnTo>
                      <a:pt x="32" y="32"/>
                    </a:lnTo>
                    <a:lnTo>
                      <a:pt x="39" y="36"/>
                    </a:lnTo>
                    <a:lnTo>
                      <a:pt x="42" y="43"/>
                    </a:lnTo>
                    <a:lnTo>
                      <a:pt x="46" y="50"/>
                    </a:lnTo>
                    <a:lnTo>
                      <a:pt x="42" y="60"/>
                    </a:lnTo>
                    <a:lnTo>
                      <a:pt x="39" y="67"/>
                    </a:lnTo>
                    <a:lnTo>
                      <a:pt x="32" y="71"/>
                    </a:lnTo>
                    <a:lnTo>
                      <a:pt x="21" y="71"/>
                    </a:lnTo>
                    <a:lnTo>
                      <a:pt x="14" y="71"/>
                    </a:lnTo>
                    <a:lnTo>
                      <a:pt x="7" y="71"/>
                    </a:lnTo>
                    <a:lnTo>
                      <a:pt x="4" y="67"/>
                    </a:lnTo>
                    <a:lnTo>
                      <a:pt x="4" y="71"/>
                    </a:lnTo>
                    <a:lnTo>
                      <a:pt x="0" y="71"/>
                    </a:lnTo>
                    <a:lnTo>
                      <a:pt x="0" y="46"/>
                    </a:lnTo>
                    <a:lnTo>
                      <a:pt x="4" y="57"/>
                    </a:lnTo>
                    <a:lnTo>
                      <a:pt x="11" y="64"/>
                    </a:lnTo>
                    <a:lnTo>
                      <a:pt x="14" y="67"/>
                    </a:lnTo>
                    <a:lnTo>
                      <a:pt x="21" y="67"/>
                    </a:lnTo>
                    <a:lnTo>
                      <a:pt x="28" y="67"/>
                    </a:lnTo>
                    <a:lnTo>
                      <a:pt x="32" y="64"/>
                    </a:lnTo>
                    <a:lnTo>
                      <a:pt x="35" y="60"/>
                    </a:lnTo>
                    <a:lnTo>
                      <a:pt x="35" y="57"/>
                    </a:lnTo>
                    <a:lnTo>
                      <a:pt x="35" y="53"/>
                    </a:lnTo>
                    <a:lnTo>
                      <a:pt x="32" y="50"/>
                    </a:lnTo>
                    <a:lnTo>
                      <a:pt x="25" y="43"/>
                    </a:lnTo>
                    <a:lnTo>
                      <a:pt x="18" y="39"/>
                    </a:lnTo>
                    <a:lnTo>
                      <a:pt x="7" y="36"/>
                    </a:lnTo>
                    <a:lnTo>
                      <a:pt x="4" y="29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4" y="4"/>
                    </a:lnTo>
                    <a:lnTo>
                      <a:pt x="11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35" y="4"/>
                    </a:lnTo>
                    <a:lnTo>
                      <a:pt x="39" y="4"/>
                    </a:lnTo>
                    <a:lnTo>
                      <a:pt x="39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67" name="Freeform 368"/>
              <p:cNvSpPr>
                <a:spLocks noEditPoints="1"/>
              </p:cNvSpPr>
              <p:nvPr/>
            </p:nvSpPr>
            <p:spPr bwMode="auto">
              <a:xfrm>
                <a:off x="1024" y="2425"/>
                <a:ext cx="56" cy="71"/>
              </a:xfrm>
              <a:custGeom>
                <a:avLst/>
                <a:gdLst>
                  <a:gd name="T0" fmla="*/ 10 w 56"/>
                  <a:gd name="T1" fmla="*/ 29 h 71"/>
                  <a:gd name="T2" fmla="*/ 10 w 56"/>
                  <a:gd name="T3" fmla="*/ 39 h 71"/>
                  <a:gd name="T4" fmla="*/ 17 w 56"/>
                  <a:gd name="T5" fmla="*/ 50 h 71"/>
                  <a:gd name="T6" fmla="*/ 24 w 56"/>
                  <a:gd name="T7" fmla="*/ 57 h 71"/>
                  <a:gd name="T8" fmla="*/ 35 w 56"/>
                  <a:gd name="T9" fmla="*/ 60 h 71"/>
                  <a:gd name="T10" fmla="*/ 42 w 56"/>
                  <a:gd name="T11" fmla="*/ 57 h 71"/>
                  <a:gd name="T12" fmla="*/ 45 w 56"/>
                  <a:gd name="T13" fmla="*/ 57 h 71"/>
                  <a:gd name="T14" fmla="*/ 53 w 56"/>
                  <a:gd name="T15" fmla="*/ 50 h 71"/>
                  <a:gd name="T16" fmla="*/ 56 w 56"/>
                  <a:gd name="T17" fmla="*/ 43 h 71"/>
                  <a:gd name="T18" fmla="*/ 56 w 56"/>
                  <a:gd name="T19" fmla="*/ 46 h 71"/>
                  <a:gd name="T20" fmla="*/ 53 w 56"/>
                  <a:gd name="T21" fmla="*/ 53 h 71"/>
                  <a:gd name="T22" fmla="*/ 49 w 56"/>
                  <a:gd name="T23" fmla="*/ 64 h 71"/>
                  <a:gd name="T24" fmla="*/ 38 w 56"/>
                  <a:gd name="T25" fmla="*/ 71 h 71"/>
                  <a:gd name="T26" fmla="*/ 28 w 56"/>
                  <a:gd name="T27" fmla="*/ 71 h 71"/>
                  <a:gd name="T28" fmla="*/ 17 w 56"/>
                  <a:gd name="T29" fmla="*/ 71 h 71"/>
                  <a:gd name="T30" fmla="*/ 7 w 56"/>
                  <a:gd name="T31" fmla="*/ 64 h 71"/>
                  <a:gd name="T32" fmla="*/ 3 w 56"/>
                  <a:gd name="T33" fmla="*/ 57 h 71"/>
                  <a:gd name="T34" fmla="*/ 0 w 56"/>
                  <a:gd name="T35" fmla="*/ 46 h 71"/>
                  <a:gd name="T36" fmla="*/ 0 w 56"/>
                  <a:gd name="T37" fmla="*/ 36 h 71"/>
                  <a:gd name="T38" fmla="*/ 0 w 56"/>
                  <a:gd name="T39" fmla="*/ 25 h 71"/>
                  <a:gd name="T40" fmla="*/ 3 w 56"/>
                  <a:gd name="T41" fmla="*/ 18 h 71"/>
                  <a:gd name="T42" fmla="*/ 7 w 56"/>
                  <a:gd name="T43" fmla="*/ 11 h 71"/>
                  <a:gd name="T44" fmla="*/ 14 w 56"/>
                  <a:gd name="T45" fmla="*/ 4 h 71"/>
                  <a:gd name="T46" fmla="*/ 21 w 56"/>
                  <a:gd name="T47" fmla="*/ 0 h 71"/>
                  <a:gd name="T48" fmla="*/ 31 w 56"/>
                  <a:gd name="T49" fmla="*/ 0 h 71"/>
                  <a:gd name="T50" fmla="*/ 42 w 56"/>
                  <a:gd name="T51" fmla="*/ 0 h 71"/>
                  <a:gd name="T52" fmla="*/ 49 w 56"/>
                  <a:gd name="T53" fmla="*/ 7 h 71"/>
                  <a:gd name="T54" fmla="*/ 56 w 56"/>
                  <a:gd name="T55" fmla="*/ 14 h 71"/>
                  <a:gd name="T56" fmla="*/ 56 w 56"/>
                  <a:gd name="T57" fmla="*/ 29 h 71"/>
                  <a:gd name="T58" fmla="*/ 10 w 56"/>
                  <a:gd name="T59" fmla="*/ 29 h 71"/>
                  <a:gd name="T60" fmla="*/ 10 w 56"/>
                  <a:gd name="T61" fmla="*/ 21 h 71"/>
                  <a:gd name="T62" fmla="*/ 42 w 56"/>
                  <a:gd name="T63" fmla="*/ 21 h 71"/>
                  <a:gd name="T64" fmla="*/ 38 w 56"/>
                  <a:gd name="T65" fmla="*/ 18 h 71"/>
                  <a:gd name="T66" fmla="*/ 38 w 56"/>
                  <a:gd name="T67" fmla="*/ 14 h 71"/>
                  <a:gd name="T68" fmla="*/ 38 w 56"/>
                  <a:gd name="T69" fmla="*/ 11 h 71"/>
                  <a:gd name="T70" fmla="*/ 35 w 56"/>
                  <a:gd name="T71" fmla="*/ 7 h 71"/>
                  <a:gd name="T72" fmla="*/ 31 w 56"/>
                  <a:gd name="T73" fmla="*/ 4 h 71"/>
                  <a:gd name="T74" fmla="*/ 24 w 56"/>
                  <a:gd name="T75" fmla="*/ 4 h 71"/>
                  <a:gd name="T76" fmla="*/ 21 w 56"/>
                  <a:gd name="T77" fmla="*/ 7 h 71"/>
                  <a:gd name="T78" fmla="*/ 14 w 56"/>
                  <a:gd name="T79" fmla="*/ 7 h 71"/>
                  <a:gd name="T80" fmla="*/ 10 w 56"/>
                  <a:gd name="T81" fmla="*/ 14 h 71"/>
                  <a:gd name="T82" fmla="*/ 10 w 56"/>
                  <a:gd name="T83" fmla="*/ 21 h 7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6"/>
                  <a:gd name="T127" fmla="*/ 0 h 71"/>
                  <a:gd name="T128" fmla="*/ 56 w 56"/>
                  <a:gd name="T129" fmla="*/ 71 h 7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6" h="71">
                    <a:moveTo>
                      <a:pt x="10" y="29"/>
                    </a:moveTo>
                    <a:lnTo>
                      <a:pt x="10" y="39"/>
                    </a:lnTo>
                    <a:lnTo>
                      <a:pt x="17" y="50"/>
                    </a:lnTo>
                    <a:lnTo>
                      <a:pt x="24" y="57"/>
                    </a:lnTo>
                    <a:lnTo>
                      <a:pt x="35" y="60"/>
                    </a:lnTo>
                    <a:lnTo>
                      <a:pt x="42" y="57"/>
                    </a:lnTo>
                    <a:lnTo>
                      <a:pt x="45" y="57"/>
                    </a:lnTo>
                    <a:lnTo>
                      <a:pt x="53" y="50"/>
                    </a:lnTo>
                    <a:lnTo>
                      <a:pt x="56" y="43"/>
                    </a:lnTo>
                    <a:lnTo>
                      <a:pt x="56" y="46"/>
                    </a:lnTo>
                    <a:lnTo>
                      <a:pt x="53" y="53"/>
                    </a:lnTo>
                    <a:lnTo>
                      <a:pt x="49" y="64"/>
                    </a:lnTo>
                    <a:lnTo>
                      <a:pt x="38" y="71"/>
                    </a:lnTo>
                    <a:lnTo>
                      <a:pt x="28" y="71"/>
                    </a:lnTo>
                    <a:lnTo>
                      <a:pt x="17" y="71"/>
                    </a:lnTo>
                    <a:lnTo>
                      <a:pt x="7" y="64"/>
                    </a:lnTo>
                    <a:lnTo>
                      <a:pt x="3" y="57"/>
                    </a:lnTo>
                    <a:lnTo>
                      <a:pt x="0" y="46"/>
                    </a:lnTo>
                    <a:lnTo>
                      <a:pt x="0" y="36"/>
                    </a:lnTo>
                    <a:lnTo>
                      <a:pt x="0" y="25"/>
                    </a:lnTo>
                    <a:lnTo>
                      <a:pt x="3" y="18"/>
                    </a:lnTo>
                    <a:lnTo>
                      <a:pt x="7" y="11"/>
                    </a:lnTo>
                    <a:lnTo>
                      <a:pt x="14" y="4"/>
                    </a:lnTo>
                    <a:lnTo>
                      <a:pt x="21" y="0"/>
                    </a:lnTo>
                    <a:lnTo>
                      <a:pt x="31" y="0"/>
                    </a:lnTo>
                    <a:lnTo>
                      <a:pt x="42" y="0"/>
                    </a:lnTo>
                    <a:lnTo>
                      <a:pt x="49" y="7"/>
                    </a:lnTo>
                    <a:lnTo>
                      <a:pt x="56" y="14"/>
                    </a:lnTo>
                    <a:lnTo>
                      <a:pt x="56" y="29"/>
                    </a:lnTo>
                    <a:lnTo>
                      <a:pt x="10" y="29"/>
                    </a:lnTo>
                    <a:close/>
                    <a:moveTo>
                      <a:pt x="10" y="21"/>
                    </a:moveTo>
                    <a:lnTo>
                      <a:pt x="42" y="21"/>
                    </a:lnTo>
                    <a:lnTo>
                      <a:pt x="38" y="18"/>
                    </a:lnTo>
                    <a:lnTo>
                      <a:pt x="38" y="14"/>
                    </a:lnTo>
                    <a:lnTo>
                      <a:pt x="38" y="11"/>
                    </a:lnTo>
                    <a:lnTo>
                      <a:pt x="35" y="7"/>
                    </a:lnTo>
                    <a:lnTo>
                      <a:pt x="31" y="4"/>
                    </a:lnTo>
                    <a:lnTo>
                      <a:pt x="24" y="4"/>
                    </a:lnTo>
                    <a:lnTo>
                      <a:pt x="21" y="7"/>
                    </a:lnTo>
                    <a:lnTo>
                      <a:pt x="14" y="7"/>
                    </a:lnTo>
                    <a:lnTo>
                      <a:pt x="10" y="14"/>
                    </a:lnTo>
                    <a:lnTo>
                      <a:pt x="1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68" name="Rectangle 369"/>
              <p:cNvSpPr>
                <a:spLocks noChangeArrowheads="1"/>
              </p:cNvSpPr>
              <p:nvPr/>
            </p:nvSpPr>
            <p:spPr bwMode="auto">
              <a:xfrm>
                <a:off x="1126" y="2365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69" name="Rectangle 370"/>
              <p:cNvSpPr>
                <a:spLocks noChangeArrowheads="1"/>
              </p:cNvSpPr>
              <p:nvPr/>
            </p:nvSpPr>
            <p:spPr bwMode="auto">
              <a:xfrm>
                <a:off x="1154" y="2365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70" name="Freeform 371"/>
              <p:cNvSpPr>
                <a:spLocks/>
              </p:cNvSpPr>
              <p:nvPr/>
            </p:nvSpPr>
            <p:spPr bwMode="auto">
              <a:xfrm>
                <a:off x="1412" y="2478"/>
                <a:ext cx="18" cy="18"/>
              </a:xfrm>
              <a:custGeom>
                <a:avLst/>
                <a:gdLst>
                  <a:gd name="T0" fmla="*/ 11 w 18"/>
                  <a:gd name="T1" fmla="*/ 0 h 18"/>
                  <a:gd name="T2" fmla="*/ 15 w 18"/>
                  <a:gd name="T3" fmla="*/ 4 h 18"/>
                  <a:gd name="T4" fmla="*/ 18 w 18"/>
                  <a:gd name="T5" fmla="*/ 4 h 18"/>
                  <a:gd name="T6" fmla="*/ 18 w 18"/>
                  <a:gd name="T7" fmla="*/ 7 h 18"/>
                  <a:gd name="T8" fmla="*/ 18 w 18"/>
                  <a:gd name="T9" fmla="*/ 11 h 18"/>
                  <a:gd name="T10" fmla="*/ 18 w 18"/>
                  <a:gd name="T11" fmla="*/ 14 h 18"/>
                  <a:gd name="T12" fmla="*/ 18 w 18"/>
                  <a:gd name="T13" fmla="*/ 18 h 18"/>
                  <a:gd name="T14" fmla="*/ 15 w 18"/>
                  <a:gd name="T15" fmla="*/ 18 h 18"/>
                  <a:gd name="T16" fmla="*/ 11 w 18"/>
                  <a:gd name="T17" fmla="*/ 18 h 18"/>
                  <a:gd name="T18" fmla="*/ 7 w 18"/>
                  <a:gd name="T19" fmla="*/ 18 h 18"/>
                  <a:gd name="T20" fmla="*/ 4 w 18"/>
                  <a:gd name="T21" fmla="*/ 18 h 18"/>
                  <a:gd name="T22" fmla="*/ 4 w 18"/>
                  <a:gd name="T23" fmla="*/ 14 h 18"/>
                  <a:gd name="T24" fmla="*/ 0 w 18"/>
                  <a:gd name="T25" fmla="*/ 11 h 18"/>
                  <a:gd name="T26" fmla="*/ 4 w 18"/>
                  <a:gd name="T27" fmla="*/ 7 h 18"/>
                  <a:gd name="T28" fmla="*/ 4 w 18"/>
                  <a:gd name="T29" fmla="*/ 4 h 18"/>
                  <a:gd name="T30" fmla="*/ 7 w 18"/>
                  <a:gd name="T31" fmla="*/ 0 h 18"/>
                  <a:gd name="T32" fmla="*/ 11 w 18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18"/>
                  <a:gd name="T53" fmla="*/ 18 w 18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18">
                    <a:moveTo>
                      <a:pt x="11" y="0"/>
                    </a:moveTo>
                    <a:lnTo>
                      <a:pt x="15" y="4"/>
                    </a:lnTo>
                    <a:lnTo>
                      <a:pt x="18" y="4"/>
                    </a:lnTo>
                    <a:lnTo>
                      <a:pt x="18" y="7"/>
                    </a:lnTo>
                    <a:lnTo>
                      <a:pt x="18" y="11"/>
                    </a:lnTo>
                    <a:lnTo>
                      <a:pt x="18" y="14"/>
                    </a:lnTo>
                    <a:lnTo>
                      <a:pt x="18" y="18"/>
                    </a:lnTo>
                    <a:lnTo>
                      <a:pt x="15" y="18"/>
                    </a:lnTo>
                    <a:lnTo>
                      <a:pt x="11" y="18"/>
                    </a:lnTo>
                    <a:lnTo>
                      <a:pt x="7" y="18"/>
                    </a:lnTo>
                    <a:lnTo>
                      <a:pt x="4" y="18"/>
                    </a:lnTo>
                    <a:lnTo>
                      <a:pt x="4" y="14"/>
                    </a:lnTo>
                    <a:lnTo>
                      <a:pt x="0" y="11"/>
                    </a:lnTo>
                    <a:lnTo>
                      <a:pt x="4" y="7"/>
                    </a:lnTo>
                    <a:lnTo>
                      <a:pt x="4" y="4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71" name="Freeform 372"/>
              <p:cNvSpPr>
                <a:spLocks/>
              </p:cNvSpPr>
              <p:nvPr/>
            </p:nvSpPr>
            <p:spPr bwMode="auto">
              <a:xfrm>
                <a:off x="1448" y="2390"/>
                <a:ext cx="56" cy="106"/>
              </a:xfrm>
              <a:custGeom>
                <a:avLst/>
                <a:gdLst>
                  <a:gd name="T0" fmla="*/ 7 w 56"/>
                  <a:gd name="T1" fmla="*/ 14 h 106"/>
                  <a:gd name="T2" fmla="*/ 21 w 56"/>
                  <a:gd name="T3" fmla="*/ 3 h 106"/>
                  <a:gd name="T4" fmla="*/ 39 w 56"/>
                  <a:gd name="T5" fmla="*/ 3 h 106"/>
                  <a:gd name="T6" fmla="*/ 53 w 56"/>
                  <a:gd name="T7" fmla="*/ 14 h 106"/>
                  <a:gd name="T8" fmla="*/ 53 w 56"/>
                  <a:gd name="T9" fmla="*/ 28 h 106"/>
                  <a:gd name="T10" fmla="*/ 39 w 56"/>
                  <a:gd name="T11" fmla="*/ 46 h 106"/>
                  <a:gd name="T12" fmla="*/ 53 w 56"/>
                  <a:gd name="T13" fmla="*/ 56 h 106"/>
                  <a:gd name="T14" fmla="*/ 56 w 56"/>
                  <a:gd name="T15" fmla="*/ 71 h 106"/>
                  <a:gd name="T16" fmla="*/ 49 w 56"/>
                  <a:gd name="T17" fmla="*/ 95 h 106"/>
                  <a:gd name="T18" fmla="*/ 32 w 56"/>
                  <a:gd name="T19" fmla="*/ 106 h 106"/>
                  <a:gd name="T20" fmla="*/ 10 w 56"/>
                  <a:gd name="T21" fmla="*/ 106 h 106"/>
                  <a:gd name="T22" fmla="*/ 0 w 56"/>
                  <a:gd name="T23" fmla="*/ 102 h 106"/>
                  <a:gd name="T24" fmla="*/ 0 w 56"/>
                  <a:gd name="T25" fmla="*/ 99 h 106"/>
                  <a:gd name="T26" fmla="*/ 3 w 56"/>
                  <a:gd name="T27" fmla="*/ 95 h 106"/>
                  <a:gd name="T28" fmla="*/ 7 w 56"/>
                  <a:gd name="T29" fmla="*/ 95 h 106"/>
                  <a:gd name="T30" fmla="*/ 10 w 56"/>
                  <a:gd name="T31" fmla="*/ 95 h 106"/>
                  <a:gd name="T32" fmla="*/ 21 w 56"/>
                  <a:gd name="T33" fmla="*/ 99 h 106"/>
                  <a:gd name="T34" fmla="*/ 24 w 56"/>
                  <a:gd name="T35" fmla="*/ 99 h 106"/>
                  <a:gd name="T36" fmla="*/ 35 w 56"/>
                  <a:gd name="T37" fmla="*/ 99 h 106"/>
                  <a:gd name="T38" fmla="*/ 46 w 56"/>
                  <a:gd name="T39" fmla="*/ 88 h 106"/>
                  <a:gd name="T40" fmla="*/ 46 w 56"/>
                  <a:gd name="T41" fmla="*/ 74 h 106"/>
                  <a:gd name="T42" fmla="*/ 42 w 56"/>
                  <a:gd name="T43" fmla="*/ 64 h 106"/>
                  <a:gd name="T44" fmla="*/ 35 w 56"/>
                  <a:gd name="T45" fmla="*/ 60 h 106"/>
                  <a:gd name="T46" fmla="*/ 24 w 56"/>
                  <a:gd name="T47" fmla="*/ 53 h 106"/>
                  <a:gd name="T48" fmla="*/ 17 w 56"/>
                  <a:gd name="T49" fmla="*/ 53 h 106"/>
                  <a:gd name="T50" fmla="*/ 24 w 56"/>
                  <a:gd name="T51" fmla="*/ 49 h 106"/>
                  <a:gd name="T52" fmla="*/ 35 w 56"/>
                  <a:gd name="T53" fmla="*/ 42 h 106"/>
                  <a:gd name="T54" fmla="*/ 42 w 56"/>
                  <a:gd name="T55" fmla="*/ 35 h 106"/>
                  <a:gd name="T56" fmla="*/ 42 w 56"/>
                  <a:gd name="T57" fmla="*/ 21 h 106"/>
                  <a:gd name="T58" fmla="*/ 32 w 56"/>
                  <a:gd name="T59" fmla="*/ 10 h 106"/>
                  <a:gd name="T60" fmla="*/ 17 w 56"/>
                  <a:gd name="T61" fmla="*/ 10 h 106"/>
                  <a:gd name="T62" fmla="*/ 3 w 56"/>
                  <a:gd name="T63" fmla="*/ 21 h 10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6"/>
                  <a:gd name="T97" fmla="*/ 0 h 106"/>
                  <a:gd name="T98" fmla="*/ 56 w 56"/>
                  <a:gd name="T99" fmla="*/ 106 h 10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6" h="106">
                    <a:moveTo>
                      <a:pt x="0" y="21"/>
                    </a:moveTo>
                    <a:lnTo>
                      <a:pt x="7" y="14"/>
                    </a:lnTo>
                    <a:lnTo>
                      <a:pt x="14" y="7"/>
                    </a:lnTo>
                    <a:lnTo>
                      <a:pt x="21" y="3"/>
                    </a:lnTo>
                    <a:lnTo>
                      <a:pt x="28" y="0"/>
                    </a:lnTo>
                    <a:lnTo>
                      <a:pt x="39" y="3"/>
                    </a:lnTo>
                    <a:lnTo>
                      <a:pt x="49" y="7"/>
                    </a:lnTo>
                    <a:lnTo>
                      <a:pt x="53" y="14"/>
                    </a:lnTo>
                    <a:lnTo>
                      <a:pt x="53" y="21"/>
                    </a:lnTo>
                    <a:lnTo>
                      <a:pt x="53" y="28"/>
                    </a:lnTo>
                    <a:lnTo>
                      <a:pt x="46" y="35"/>
                    </a:lnTo>
                    <a:lnTo>
                      <a:pt x="39" y="46"/>
                    </a:lnTo>
                    <a:lnTo>
                      <a:pt x="46" y="49"/>
                    </a:lnTo>
                    <a:lnTo>
                      <a:pt x="53" y="56"/>
                    </a:lnTo>
                    <a:lnTo>
                      <a:pt x="56" y="64"/>
                    </a:lnTo>
                    <a:lnTo>
                      <a:pt x="56" y="71"/>
                    </a:lnTo>
                    <a:lnTo>
                      <a:pt x="56" y="85"/>
                    </a:lnTo>
                    <a:lnTo>
                      <a:pt x="49" y="95"/>
                    </a:lnTo>
                    <a:lnTo>
                      <a:pt x="42" y="102"/>
                    </a:lnTo>
                    <a:lnTo>
                      <a:pt x="32" y="106"/>
                    </a:lnTo>
                    <a:lnTo>
                      <a:pt x="17" y="106"/>
                    </a:lnTo>
                    <a:lnTo>
                      <a:pt x="10" y="106"/>
                    </a:lnTo>
                    <a:lnTo>
                      <a:pt x="3" y="106"/>
                    </a:lnTo>
                    <a:lnTo>
                      <a:pt x="0" y="102"/>
                    </a:lnTo>
                    <a:lnTo>
                      <a:pt x="0" y="99"/>
                    </a:lnTo>
                    <a:lnTo>
                      <a:pt x="3" y="95"/>
                    </a:lnTo>
                    <a:lnTo>
                      <a:pt x="7" y="95"/>
                    </a:lnTo>
                    <a:lnTo>
                      <a:pt x="10" y="95"/>
                    </a:lnTo>
                    <a:lnTo>
                      <a:pt x="14" y="99"/>
                    </a:lnTo>
                    <a:lnTo>
                      <a:pt x="21" y="99"/>
                    </a:lnTo>
                    <a:lnTo>
                      <a:pt x="24" y="99"/>
                    </a:lnTo>
                    <a:lnTo>
                      <a:pt x="28" y="102"/>
                    </a:lnTo>
                    <a:lnTo>
                      <a:pt x="35" y="99"/>
                    </a:lnTo>
                    <a:lnTo>
                      <a:pt x="42" y="95"/>
                    </a:lnTo>
                    <a:lnTo>
                      <a:pt x="46" y="88"/>
                    </a:lnTo>
                    <a:lnTo>
                      <a:pt x="46" y="81"/>
                    </a:lnTo>
                    <a:lnTo>
                      <a:pt x="46" y="74"/>
                    </a:lnTo>
                    <a:lnTo>
                      <a:pt x="46" y="67"/>
                    </a:lnTo>
                    <a:lnTo>
                      <a:pt x="42" y="64"/>
                    </a:lnTo>
                    <a:lnTo>
                      <a:pt x="39" y="64"/>
                    </a:lnTo>
                    <a:lnTo>
                      <a:pt x="35" y="60"/>
                    </a:lnTo>
                    <a:lnTo>
                      <a:pt x="32" y="56"/>
                    </a:lnTo>
                    <a:lnTo>
                      <a:pt x="24" y="53"/>
                    </a:lnTo>
                    <a:lnTo>
                      <a:pt x="21" y="53"/>
                    </a:lnTo>
                    <a:lnTo>
                      <a:pt x="17" y="53"/>
                    </a:lnTo>
                    <a:lnTo>
                      <a:pt x="24" y="49"/>
                    </a:lnTo>
                    <a:lnTo>
                      <a:pt x="32" y="49"/>
                    </a:lnTo>
                    <a:lnTo>
                      <a:pt x="35" y="42"/>
                    </a:lnTo>
                    <a:lnTo>
                      <a:pt x="39" y="39"/>
                    </a:lnTo>
                    <a:lnTo>
                      <a:pt x="42" y="35"/>
                    </a:lnTo>
                    <a:lnTo>
                      <a:pt x="42" y="28"/>
                    </a:lnTo>
                    <a:lnTo>
                      <a:pt x="42" y="21"/>
                    </a:lnTo>
                    <a:lnTo>
                      <a:pt x="35" y="14"/>
                    </a:lnTo>
                    <a:lnTo>
                      <a:pt x="32" y="10"/>
                    </a:lnTo>
                    <a:lnTo>
                      <a:pt x="24" y="10"/>
                    </a:lnTo>
                    <a:lnTo>
                      <a:pt x="17" y="10"/>
                    </a:lnTo>
                    <a:lnTo>
                      <a:pt x="10" y="18"/>
                    </a:lnTo>
                    <a:lnTo>
                      <a:pt x="3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72" name="Freeform 373"/>
              <p:cNvSpPr>
                <a:spLocks noEditPoints="1"/>
              </p:cNvSpPr>
              <p:nvPr/>
            </p:nvSpPr>
            <p:spPr bwMode="auto">
              <a:xfrm>
                <a:off x="1526" y="2390"/>
                <a:ext cx="63" cy="106"/>
              </a:xfrm>
              <a:custGeom>
                <a:avLst/>
                <a:gdLst>
                  <a:gd name="T0" fmla="*/ 63 w 63"/>
                  <a:gd name="T1" fmla="*/ 0 h 106"/>
                  <a:gd name="T2" fmla="*/ 63 w 63"/>
                  <a:gd name="T3" fmla="*/ 3 h 106"/>
                  <a:gd name="T4" fmla="*/ 53 w 63"/>
                  <a:gd name="T5" fmla="*/ 7 h 106"/>
                  <a:gd name="T6" fmla="*/ 45 w 63"/>
                  <a:gd name="T7" fmla="*/ 7 h 106"/>
                  <a:gd name="T8" fmla="*/ 38 w 63"/>
                  <a:gd name="T9" fmla="*/ 10 h 106"/>
                  <a:gd name="T10" fmla="*/ 35 w 63"/>
                  <a:gd name="T11" fmla="*/ 18 h 106"/>
                  <a:gd name="T12" fmla="*/ 28 w 63"/>
                  <a:gd name="T13" fmla="*/ 25 h 106"/>
                  <a:gd name="T14" fmla="*/ 24 w 63"/>
                  <a:gd name="T15" fmla="*/ 32 h 106"/>
                  <a:gd name="T16" fmla="*/ 21 w 63"/>
                  <a:gd name="T17" fmla="*/ 39 h 106"/>
                  <a:gd name="T18" fmla="*/ 17 w 63"/>
                  <a:gd name="T19" fmla="*/ 49 h 106"/>
                  <a:gd name="T20" fmla="*/ 28 w 63"/>
                  <a:gd name="T21" fmla="*/ 42 h 106"/>
                  <a:gd name="T22" fmla="*/ 38 w 63"/>
                  <a:gd name="T23" fmla="*/ 42 h 106"/>
                  <a:gd name="T24" fmla="*/ 49 w 63"/>
                  <a:gd name="T25" fmla="*/ 42 h 106"/>
                  <a:gd name="T26" fmla="*/ 56 w 63"/>
                  <a:gd name="T27" fmla="*/ 49 h 106"/>
                  <a:gd name="T28" fmla="*/ 63 w 63"/>
                  <a:gd name="T29" fmla="*/ 60 h 106"/>
                  <a:gd name="T30" fmla="*/ 63 w 63"/>
                  <a:gd name="T31" fmla="*/ 71 h 106"/>
                  <a:gd name="T32" fmla="*/ 63 w 63"/>
                  <a:gd name="T33" fmla="*/ 85 h 106"/>
                  <a:gd name="T34" fmla="*/ 56 w 63"/>
                  <a:gd name="T35" fmla="*/ 95 h 106"/>
                  <a:gd name="T36" fmla="*/ 49 w 63"/>
                  <a:gd name="T37" fmla="*/ 102 h 106"/>
                  <a:gd name="T38" fmla="*/ 42 w 63"/>
                  <a:gd name="T39" fmla="*/ 106 h 106"/>
                  <a:gd name="T40" fmla="*/ 31 w 63"/>
                  <a:gd name="T41" fmla="*/ 106 h 106"/>
                  <a:gd name="T42" fmla="*/ 21 w 63"/>
                  <a:gd name="T43" fmla="*/ 106 h 106"/>
                  <a:gd name="T44" fmla="*/ 14 w 63"/>
                  <a:gd name="T45" fmla="*/ 99 h 106"/>
                  <a:gd name="T46" fmla="*/ 7 w 63"/>
                  <a:gd name="T47" fmla="*/ 92 h 106"/>
                  <a:gd name="T48" fmla="*/ 0 w 63"/>
                  <a:gd name="T49" fmla="*/ 78 h 106"/>
                  <a:gd name="T50" fmla="*/ 0 w 63"/>
                  <a:gd name="T51" fmla="*/ 64 h 106"/>
                  <a:gd name="T52" fmla="*/ 0 w 63"/>
                  <a:gd name="T53" fmla="*/ 53 h 106"/>
                  <a:gd name="T54" fmla="*/ 3 w 63"/>
                  <a:gd name="T55" fmla="*/ 39 h 106"/>
                  <a:gd name="T56" fmla="*/ 10 w 63"/>
                  <a:gd name="T57" fmla="*/ 28 h 106"/>
                  <a:gd name="T58" fmla="*/ 21 w 63"/>
                  <a:gd name="T59" fmla="*/ 18 h 106"/>
                  <a:gd name="T60" fmla="*/ 31 w 63"/>
                  <a:gd name="T61" fmla="*/ 10 h 106"/>
                  <a:gd name="T62" fmla="*/ 42 w 63"/>
                  <a:gd name="T63" fmla="*/ 3 h 106"/>
                  <a:gd name="T64" fmla="*/ 49 w 63"/>
                  <a:gd name="T65" fmla="*/ 0 h 106"/>
                  <a:gd name="T66" fmla="*/ 56 w 63"/>
                  <a:gd name="T67" fmla="*/ 0 h 106"/>
                  <a:gd name="T68" fmla="*/ 63 w 63"/>
                  <a:gd name="T69" fmla="*/ 0 h 106"/>
                  <a:gd name="T70" fmla="*/ 14 w 63"/>
                  <a:gd name="T71" fmla="*/ 53 h 106"/>
                  <a:gd name="T72" fmla="*/ 14 w 63"/>
                  <a:gd name="T73" fmla="*/ 64 h 106"/>
                  <a:gd name="T74" fmla="*/ 14 w 63"/>
                  <a:gd name="T75" fmla="*/ 71 h 106"/>
                  <a:gd name="T76" fmla="*/ 14 w 63"/>
                  <a:gd name="T77" fmla="*/ 78 h 106"/>
                  <a:gd name="T78" fmla="*/ 17 w 63"/>
                  <a:gd name="T79" fmla="*/ 85 h 106"/>
                  <a:gd name="T80" fmla="*/ 21 w 63"/>
                  <a:gd name="T81" fmla="*/ 92 h 106"/>
                  <a:gd name="T82" fmla="*/ 24 w 63"/>
                  <a:gd name="T83" fmla="*/ 99 h 106"/>
                  <a:gd name="T84" fmla="*/ 28 w 63"/>
                  <a:gd name="T85" fmla="*/ 102 h 106"/>
                  <a:gd name="T86" fmla="*/ 31 w 63"/>
                  <a:gd name="T87" fmla="*/ 102 h 106"/>
                  <a:gd name="T88" fmla="*/ 38 w 63"/>
                  <a:gd name="T89" fmla="*/ 102 h 106"/>
                  <a:gd name="T90" fmla="*/ 45 w 63"/>
                  <a:gd name="T91" fmla="*/ 95 h 106"/>
                  <a:gd name="T92" fmla="*/ 49 w 63"/>
                  <a:gd name="T93" fmla="*/ 88 h 106"/>
                  <a:gd name="T94" fmla="*/ 49 w 63"/>
                  <a:gd name="T95" fmla="*/ 78 h 106"/>
                  <a:gd name="T96" fmla="*/ 49 w 63"/>
                  <a:gd name="T97" fmla="*/ 67 h 106"/>
                  <a:gd name="T98" fmla="*/ 45 w 63"/>
                  <a:gd name="T99" fmla="*/ 56 h 106"/>
                  <a:gd name="T100" fmla="*/ 38 w 63"/>
                  <a:gd name="T101" fmla="*/ 49 h 106"/>
                  <a:gd name="T102" fmla="*/ 31 w 63"/>
                  <a:gd name="T103" fmla="*/ 46 h 106"/>
                  <a:gd name="T104" fmla="*/ 28 w 63"/>
                  <a:gd name="T105" fmla="*/ 49 h 106"/>
                  <a:gd name="T106" fmla="*/ 24 w 63"/>
                  <a:gd name="T107" fmla="*/ 49 h 106"/>
                  <a:gd name="T108" fmla="*/ 21 w 63"/>
                  <a:gd name="T109" fmla="*/ 49 h 106"/>
                  <a:gd name="T110" fmla="*/ 14 w 63"/>
                  <a:gd name="T111" fmla="*/ 53 h 10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3"/>
                  <a:gd name="T169" fmla="*/ 0 h 106"/>
                  <a:gd name="T170" fmla="*/ 63 w 63"/>
                  <a:gd name="T171" fmla="*/ 106 h 10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3" h="106">
                    <a:moveTo>
                      <a:pt x="63" y="0"/>
                    </a:moveTo>
                    <a:lnTo>
                      <a:pt x="63" y="3"/>
                    </a:lnTo>
                    <a:lnTo>
                      <a:pt x="53" y="7"/>
                    </a:lnTo>
                    <a:lnTo>
                      <a:pt x="45" y="7"/>
                    </a:lnTo>
                    <a:lnTo>
                      <a:pt x="38" y="10"/>
                    </a:lnTo>
                    <a:lnTo>
                      <a:pt x="35" y="18"/>
                    </a:lnTo>
                    <a:lnTo>
                      <a:pt x="28" y="25"/>
                    </a:lnTo>
                    <a:lnTo>
                      <a:pt x="24" y="32"/>
                    </a:lnTo>
                    <a:lnTo>
                      <a:pt x="21" y="39"/>
                    </a:lnTo>
                    <a:lnTo>
                      <a:pt x="17" y="49"/>
                    </a:lnTo>
                    <a:lnTo>
                      <a:pt x="28" y="42"/>
                    </a:lnTo>
                    <a:lnTo>
                      <a:pt x="38" y="42"/>
                    </a:lnTo>
                    <a:lnTo>
                      <a:pt x="49" y="42"/>
                    </a:lnTo>
                    <a:lnTo>
                      <a:pt x="56" y="49"/>
                    </a:lnTo>
                    <a:lnTo>
                      <a:pt x="63" y="60"/>
                    </a:lnTo>
                    <a:lnTo>
                      <a:pt x="63" y="71"/>
                    </a:lnTo>
                    <a:lnTo>
                      <a:pt x="63" y="85"/>
                    </a:lnTo>
                    <a:lnTo>
                      <a:pt x="56" y="95"/>
                    </a:lnTo>
                    <a:lnTo>
                      <a:pt x="49" y="102"/>
                    </a:lnTo>
                    <a:lnTo>
                      <a:pt x="42" y="106"/>
                    </a:lnTo>
                    <a:lnTo>
                      <a:pt x="31" y="106"/>
                    </a:lnTo>
                    <a:lnTo>
                      <a:pt x="21" y="106"/>
                    </a:lnTo>
                    <a:lnTo>
                      <a:pt x="14" y="99"/>
                    </a:lnTo>
                    <a:lnTo>
                      <a:pt x="7" y="92"/>
                    </a:lnTo>
                    <a:lnTo>
                      <a:pt x="0" y="78"/>
                    </a:lnTo>
                    <a:lnTo>
                      <a:pt x="0" y="64"/>
                    </a:lnTo>
                    <a:lnTo>
                      <a:pt x="0" y="53"/>
                    </a:lnTo>
                    <a:lnTo>
                      <a:pt x="3" y="39"/>
                    </a:lnTo>
                    <a:lnTo>
                      <a:pt x="10" y="28"/>
                    </a:lnTo>
                    <a:lnTo>
                      <a:pt x="21" y="18"/>
                    </a:lnTo>
                    <a:lnTo>
                      <a:pt x="31" y="10"/>
                    </a:lnTo>
                    <a:lnTo>
                      <a:pt x="42" y="3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3" y="0"/>
                    </a:lnTo>
                    <a:close/>
                    <a:moveTo>
                      <a:pt x="14" y="53"/>
                    </a:moveTo>
                    <a:lnTo>
                      <a:pt x="14" y="64"/>
                    </a:lnTo>
                    <a:lnTo>
                      <a:pt x="14" y="71"/>
                    </a:lnTo>
                    <a:lnTo>
                      <a:pt x="14" y="78"/>
                    </a:lnTo>
                    <a:lnTo>
                      <a:pt x="17" y="85"/>
                    </a:lnTo>
                    <a:lnTo>
                      <a:pt x="21" y="92"/>
                    </a:lnTo>
                    <a:lnTo>
                      <a:pt x="24" y="99"/>
                    </a:lnTo>
                    <a:lnTo>
                      <a:pt x="28" y="102"/>
                    </a:lnTo>
                    <a:lnTo>
                      <a:pt x="31" y="102"/>
                    </a:lnTo>
                    <a:lnTo>
                      <a:pt x="38" y="102"/>
                    </a:lnTo>
                    <a:lnTo>
                      <a:pt x="45" y="95"/>
                    </a:lnTo>
                    <a:lnTo>
                      <a:pt x="49" y="88"/>
                    </a:lnTo>
                    <a:lnTo>
                      <a:pt x="49" y="78"/>
                    </a:lnTo>
                    <a:lnTo>
                      <a:pt x="49" y="67"/>
                    </a:lnTo>
                    <a:lnTo>
                      <a:pt x="45" y="56"/>
                    </a:lnTo>
                    <a:lnTo>
                      <a:pt x="38" y="49"/>
                    </a:lnTo>
                    <a:lnTo>
                      <a:pt x="31" y="46"/>
                    </a:lnTo>
                    <a:lnTo>
                      <a:pt x="28" y="49"/>
                    </a:lnTo>
                    <a:lnTo>
                      <a:pt x="24" y="49"/>
                    </a:lnTo>
                    <a:lnTo>
                      <a:pt x="21" y="49"/>
                    </a:lnTo>
                    <a:lnTo>
                      <a:pt x="14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73" name="Rectangle 374"/>
              <p:cNvSpPr>
                <a:spLocks noChangeArrowheads="1"/>
              </p:cNvSpPr>
              <p:nvPr/>
            </p:nvSpPr>
            <p:spPr bwMode="auto">
              <a:xfrm>
                <a:off x="1635" y="2365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74" name="Freeform 375"/>
              <p:cNvSpPr>
                <a:spLocks/>
              </p:cNvSpPr>
              <p:nvPr/>
            </p:nvSpPr>
            <p:spPr bwMode="auto">
              <a:xfrm>
                <a:off x="1893" y="2478"/>
                <a:ext cx="18" cy="18"/>
              </a:xfrm>
              <a:custGeom>
                <a:avLst/>
                <a:gdLst>
                  <a:gd name="T0" fmla="*/ 7 w 18"/>
                  <a:gd name="T1" fmla="*/ 0 h 18"/>
                  <a:gd name="T2" fmla="*/ 11 w 18"/>
                  <a:gd name="T3" fmla="*/ 4 h 18"/>
                  <a:gd name="T4" fmla="*/ 14 w 18"/>
                  <a:gd name="T5" fmla="*/ 4 h 18"/>
                  <a:gd name="T6" fmla="*/ 18 w 18"/>
                  <a:gd name="T7" fmla="*/ 7 h 18"/>
                  <a:gd name="T8" fmla="*/ 18 w 18"/>
                  <a:gd name="T9" fmla="*/ 11 h 18"/>
                  <a:gd name="T10" fmla="*/ 18 w 18"/>
                  <a:gd name="T11" fmla="*/ 14 h 18"/>
                  <a:gd name="T12" fmla="*/ 14 w 18"/>
                  <a:gd name="T13" fmla="*/ 18 h 18"/>
                  <a:gd name="T14" fmla="*/ 11 w 18"/>
                  <a:gd name="T15" fmla="*/ 18 h 18"/>
                  <a:gd name="T16" fmla="*/ 7 w 18"/>
                  <a:gd name="T17" fmla="*/ 18 h 18"/>
                  <a:gd name="T18" fmla="*/ 4 w 18"/>
                  <a:gd name="T19" fmla="*/ 18 h 18"/>
                  <a:gd name="T20" fmla="*/ 4 w 18"/>
                  <a:gd name="T21" fmla="*/ 18 h 18"/>
                  <a:gd name="T22" fmla="*/ 0 w 18"/>
                  <a:gd name="T23" fmla="*/ 14 h 18"/>
                  <a:gd name="T24" fmla="*/ 0 w 18"/>
                  <a:gd name="T25" fmla="*/ 11 h 18"/>
                  <a:gd name="T26" fmla="*/ 0 w 18"/>
                  <a:gd name="T27" fmla="*/ 7 h 18"/>
                  <a:gd name="T28" fmla="*/ 4 w 18"/>
                  <a:gd name="T29" fmla="*/ 4 h 18"/>
                  <a:gd name="T30" fmla="*/ 4 w 18"/>
                  <a:gd name="T31" fmla="*/ 0 h 18"/>
                  <a:gd name="T32" fmla="*/ 7 w 18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18"/>
                  <a:gd name="T53" fmla="*/ 18 w 18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18">
                    <a:moveTo>
                      <a:pt x="7" y="0"/>
                    </a:moveTo>
                    <a:lnTo>
                      <a:pt x="11" y="4"/>
                    </a:lnTo>
                    <a:lnTo>
                      <a:pt x="14" y="4"/>
                    </a:lnTo>
                    <a:lnTo>
                      <a:pt x="18" y="7"/>
                    </a:lnTo>
                    <a:lnTo>
                      <a:pt x="18" y="11"/>
                    </a:lnTo>
                    <a:lnTo>
                      <a:pt x="18" y="14"/>
                    </a:lnTo>
                    <a:lnTo>
                      <a:pt x="14" y="18"/>
                    </a:lnTo>
                    <a:lnTo>
                      <a:pt x="11" y="18"/>
                    </a:lnTo>
                    <a:lnTo>
                      <a:pt x="7" y="18"/>
                    </a:lnTo>
                    <a:lnTo>
                      <a:pt x="4" y="18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75" name="Freeform 376"/>
              <p:cNvSpPr>
                <a:spLocks/>
              </p:cNvSpPr>
              <p:nvPr/>
            </p:nvSpPr>
            <p:spPr bwMode="auto">
              <a:xfrm>
                <a:off x="1939" y="2390"/>
                <a:ext cx="39" cy="106"/>
              </a:xfrm>
              <a:custGeom>
                <a:avLst/>
                <a:gdLst>
                  <a:gd name="T0" fmla="*/ 0 w 39"/>
                  <a:gd name="T1" fmla="*/ 10 h 106"/>
                  <a:gd name="T2" fmla="*/ 25 w 39"/>
                  <a:gd name="T3" fmla="*/ 0 h 106"/>
                  <a:gd name="T4" fmla="*/ 25 w 39"/>
                  <a:gd name="T5" fmla="*/ 0 h 106"/>
                  <a:gd name="T6" fmla="*/ 25 w 39"/>
                  <a:gd name="T7" fmla="*/ 88 h 106"/>
                  <a:gd name="T8" fmla="*/ 25 w 39"/>
                  <a:gd name="T9" fmla="*/ 95 h 106"/>
                  <a:gd name="T10" fmla="*/ 28 w 39"/>
                  <a:gd name="T11" fmla="*/ 99 h 106"/>
                  <a:gd name="T12" fmla="*/ 28 w 39"/>
                  <a:gd name="T13" fmla="*/ 102 h 106"/>
                  <a:gd name="T14" fmla="*/ 28 w 39"/>
                  <a:gd name="T15" fmla="*/ 102 h 106"/>
                  <a:gd name="T16" fmla="*/ 32 w 39"/>
                  <a:gd name="T17" fmla="*/ 102 h 106"/>
                  <a:gd name="T18" fmla="*/ 39 w 39"/>
                  <a:gd name="T19" fmla="*/ 102 h 106"/>
                  <a:gd name="T20" fmla="*/ 39 w 39"/>
                  <a:gd name="T21" fmla="*/ 106 h 106"/>
                  <a:gd name="T22" fmla="*/ 0 w 39"/>
                  <a:gd name="T23" fmla="*/ 106 h 106"/>
                  <a:gd name="T24" fmla="*/ 0 w 39"/>
                  <a:gd name="T25" fmla="*/ 102 h 106"/>
                  <a:gd name="T26" fmla="*/ 7 w 39"/>
                  <a:gd name="T27" fmla="*/ 102 h 106"/>
                  <a:gd name="T28" fmla="*/ 11 w 39"/>
                  <a:gd name="T29" fmla="*/ 102 h 106"/>
                  <a:gd name="T30" fmla="*/ 11 w 39"/>
                  <a:gd name="T31" fmla="*/ 102 h 106"/>
                  <a:gd name="T32" fmla="*/ 11 w 39"/>
                  <a:gd name="T33" fmla="*/ 99 h 106"/>
                  <a:gd name="T34" fmla="*/ 14 w 39"/>
                  <a:gd name="T35" fmla="*/ 95 h 106"/>
                  <a:gd name="T36" fmla="*/ 14 w 39"/>
                  <a:gd name="T37" fmla="*/ 88 h 106"/>
                  <a:gd name="T38" fmla="*/ 14 w 39"/>
                  <a:gd name="T39" fmla="*/ 28 h 106"/>
                  <a:gd name="T40" fmla="*/ 14 w 39"/>
                  <a:gd name="T41" fmla="*/ 21 h 106"/>
                  <a:gd name="T42" fmla="*/ 11 w 39"/>
                  <a:gd name="T43" fmla="*/ 18 h 106"/>
                  <a:gd name="T44" fmla="*/ 11 w 39"/>
                  <a:gd name="T45" fmla="*/ 14 h 106"/>
                  <a:gd name="T46" fmla="*/ 11 w 39"/>
                  <a:gd name="T47" fmla="*/ 14 h 106"/>
                  <a:gd name="T48" fmla="*/ 11 w 39"/>
                  <a:gd name="T49" fmla="*/ 10 h 106"/>
                  <a:gd name="T50" fmla="*/ 7 w 39"/>
                  <a:gd name="T51" fmla="*/ 10 h 106"/>
                  <a:gd name="T52" fmla="*/ 4 w 39"/>
                  <a:gd name="T53" fmla="*/ 10 h 106"/>
                  <a:gd name="T54" fmla="*/ 0 w 39"/>
                  <a:gd name="T55" fmla="*/ 14 h 106"/>
                  <a:gd name="T56" fmla="*/ 0 w 39"/>
                  <a:gd name="T57" fmla="*/ 10 h 10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9"/>
                  <a:gd name="T88" fmla="*/ 0 h 106"/>
                  <a:gd name="T89" fmla="*/ 39 w 39"/>
                  <a:gd name="T90" fmla="*/ 106 h 10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9" h="106">
                    <a:moveTo>
                      <a:pt x="0" y="10"/>
                    </a:moveTo>
                    <a:lnTo>
                      <a:pt x="25" y="0"/>
                    </a:lnTo>
                    <a:lnTo>
                      <a:pt x="25" y="88"/>
                    </a:lnTo>
                    <a:lnTo>
                      <a:pt x="25" y="95"/>
                    </a:lnTo>
                    <a:lnTo>
                      <a:pt x="28" y="99"/>
                    </a:lnTo>
                    <a:lnTo>
                      <a:pt x="28" y="102"/>
                    </a:lnTo>
                    <a:lnTo>
                      <a:pt x="32" y="102"/>
                    </a:lnTo>
                    <a:lnTo>
                      <a:pt x="39" y="102"/>
                    </a:lnTo>
                    <a:lnTo>
                      <a:pt x="39" y="106"/>
                    </a:lnTo>
                    <a:lnTo>
                      <a:pt x="0" y="106"/>
                    </a:lnTo>
                    <a:lnTo>
                      <a:pt x="0" y="102"/>
                    </a:lnTo>
                    <a:lnTo>
                      <a:pt x="7" y="102"/>
                    </a:lnTo>
                    <a:lnTo>
                      <a:pt x="11" y="102"/>
                    </a:lnTo>
                    <a:lnTo>
                      <a:pt x="11" y="99"/>
                    </a:lnTo>
                    <a:lnTo>
                      <a:pt x="14" y="95"/>
                    </a:lnTo>
                    <a:lnTo>
                      <a:pt x="14" y="88"/>
                    </a:lnTo>
                    <a:lnTo>
                      <a:pt x="14" y="28"/>
                    </a:lnTo>
                    <a:lnTo>
                      <a:pt x="14" y="21"/>
                    </a:lnTo>
                    <a:lnTo>
                      <a:pt x="11" y="18"/>
                    </a:lnTo>
                    <a:lnTo>
                      <a:pt x="11" y="14"/>
                    </a:lnTo>
                    <a:lnTo>
                      <a:pt x="11" y="10"/>
                    </a:lnTo>
                    <a:lnTo>
                      <a:pt x="7" y="10"/>
                    </a:lnTo>
                    <a:lnTo>
                      <a:pt x="4" y="10"/>
                    </a:lnTo>
                    <a:lnTo>
                      <a:pt x="0" y="14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76" name="Freeform 377"/>
              <p:cNvSpPr>
                <a:spLocks/>
              </p:cNvSpPr>
              <p:nvPr/>
            </p:nvSpPr>
            <p:spPr bwMode="auto">
              <a:xfrm>
                <a:off x="1999" y="2390"/>
                <a:ext cx="71" cy="106"/>
              </a:xfrm>
              <a:custGeom>
                <a:avLst/>
                <a:gdLst>
                  <a:gd name="T0" fmla="*/ 71 w 71"/>
                  <a:gd name="T1" fmla="*/ 85 h 106"/>
                  <a:gd name="T2" fmla="*/ 64 w 71"/>
                  <a:gd name="T3" fmla="*/ 106 h 106"/>
                  <a:gd name="T4" fmla="*/ 0 w 71"/>
                  <a:gd name="T5" fmla="*/ 106 h 106"/>
                  <a:gd name="T6" fmla="*/ 0 w 71"/>
                  <a:gd name="T7" fmla="*/ 102 h 106"/>
                  <a:gd name="T8" fmla="*/ 18 w 71"/>
                  <a:gd name="T9" fmla="*/ 88 h 106"/>
                  <a:gd name="T10" fmla="*/ 29 w 71"/>
                  <a:gd name="T11" fmla="*/ 74 h 106"/>
                  <a:gd name="T12" fmla="*/ 39 w 71"/>
                  <a:gd name="T13" fmla="*/ 64 h 106"/>
                  <a:gd name="T14" fmla="*/ 46 w 71"/>
                  <a:gd name="T15" fmla="*/ 49 h 106"/>
                  <a:gd name="T16" fmla="*/ 50 w 71"/>
                  <a:gd name="T17" fmla="*/ 35 h 106"/>
                  <a:gd name="T18" fmla="*/ 50 w 71"/>
                  <a:gd name="T19" fmla="*/ 25 h 106"/>
                  <a:gd name="T20" fmla="*/ 43 w 71"/>
                  <a:gd name="T21" fmla="*/ 18 h 106"/>
                  <a:gd name="T22" fmla="*/ 36 w 71"/>
                  <a:gd name="T23" fmla="*/ 14 h 106"/>
                  <a:gd name="T24" fmla="*/ 29 w 71"/>
                  <a:gd name="T25" fmla="*/ 10 h 106"/>
                  <a:gd name="T26" fmla="*/ 21 w 71"/>
                  <a:gd name="T27" fmla="*/ 14 h 106"/>
                  <a:gd name="T28" fmla="*/ 14 w 71"/>
                  <a:gd name="T29" fmla="*/ 18 h 106"/>
                  <a:gd name="T30" fmla="*/ 11 w 71"/>
                  <a:gd name="T31" fmla="*/ 21 h 106"/>
                  <a:gd name="T32" fmla="*/ 7 w 71"/>
                  <a:gd name="T33" fmla="*/ 28 h 106"/>
                  <a:gd name="T34" fmla="*/ 4 w 71"/>
                  <a:gd name="T35" fmla="*/ 28 h 106"/>
                  <a:gd name="T36" fmla="*/ 7 w 71"/>
                  <a:gd name="T37" fmla="*/ 18 h 106"/>
                  <a:gd name="T38" fmla="*/ 14 w 71"/>
                  <a:gd name="T39" fmla="*/ 7 h 106"/>
                  <a:gd name="T40" fmla="*/ 21 w 71"/>
                  <a:gd name="T41" fmla="*/ 3 h 106"/>
                  <a:gd name="T42" fmla="*/ 32 w 71"/>
                  <a:gd name="T43" fmla="*/ 0 h 106"/>
                  <a:gd name="T44" fmla="*/ 46 w 71"/>
                  <a:gd name="T45" fmla="*/ 3 h 106"/>
                  <a:gd name="T46" fmla="*/ 53 w 71"/>
                  <a:gd name="T47" fmla="*/ 10 h 106"/>
                  <a:gd name="T48" fmla="*/ 60 w 71"/>
                  <a:gd name="T49" fmla="*/ 18 h 106"/>
                  <a:gd name="T50" fmla="*/ 64 w 71"/>
                  <a:gd name="T51" fmla="*/ 28 h 106"/>
                  <a:gd name="T52" fmla="*/ 60 w 71"/>
                  <a:gd name="T53" fmla="*/ 35 h 106"/>
                  <a:gd name="T54" fmla="*/ 60 w 71"/>
                  <a:gd name="T55" fmla="*/ 42 h 106"/>
                  <a:gd name="T56" fmla="*/ 53 w 71"/>
                  <a:gd name="T57" fmla="*/ 56 h 106"/>
                  <a:gd name="T58" fmla="*/ 43 w 71"/>
                  <a:gd name="T59" fmla="*/ 71 h 106"/>
                  <a:gd name="T60" fmla="*/ 29 w 71"/>
                  <a:gd name="T61" fmla="*/ 81 h 106"/>
                  <a:gd name="T62" fmla="*/ 21 w 71"/>
                  <a:gd name="T63" fmla="*/ 88 h 106"/>
                  <a:gd name="T64" fmla="*/ 18 w 71"/>
                  <a:gd name="T65" fmla="*/ 95 h 106"/>
                  <a:gd name="T66" fmla="*/ 43 w 71"/>
                  <a:gd name="T67" fmla="*/ 95 h 106"/>
                  <a:gd name="T68" fmla="*/ 50 w 71"/>
                  <a:gd name="T69" fmla="*/ 95 h 106"/>
                  <a:gd name="T70" fmla="*/ 57 w 71"/>
                  <a:gd name="T71" fmla="*/ 95 h 106"/>
                  <a:gd name="T72" fmla="*/ 57 w 71"/>
                  <a:gd name="T73" fmla="*/ 92 h 106"/>
                  <a:gd name="T74" fmla="*/ 60 w 71"/>
                  <a:gd name="T75" fmla="*/ 92 h 106"/>
                  <a:gd name="T76" fmla="*/ 64 w 71"/>
                  <a:gd name="T77" fmla="*/ 88 h 106"/>
                  <a:gd name="T78" fmla="*/ 67 w 71"/>
                  <a:gd name="T79" fmla="*/ 85 h 106"/>
                  <a:gd name="T80" fmla="*/ 71 w 71"/>
                  <a:gd name="T81" fmla="*/ 85 h 1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1"/>
                  <a:gd name="T124" fmla="*/ 0 h 106"/>
                  <a:gd name="T125" fmla="*/ 71 w 71"/>
                  <a:gd name="T126" fmla="*/ 106 h 1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1" h="106">
                    <a:moveTo>
                      <a:pt x="71" y="85"/>
                    </a:moveTo>
                    <a:lnTo>
                      <a:pt x="64" y="106"/>
                    </a:lnTo>
                    <a:lnTo>
                      <a:pt x="0" y="106"/>
                    </a:lnTo>
                    <a:lnTo>
                      <a:pt x="0" y="102"/>
                    </a:lnTo>
                    <a:lnTo>
                      <a:pt x="18" y="88"/>
                    </a:lnTo>
                    <a:lnTo>
                      <a:pt x="29" y="74"/>
                    </a:lnTo>
                    <a:lnTo>
                      <a:pt x="39" y="64"/>
                    </a:lnTo>
                    <a:lnTo>
                      <a:pt x="46" y="49"/>
                    </a:lnTo>
                    <a:lnTo>
                      <a:pt x="50" y="35"/>
                    </a:lnTo>
                    <a:lnTo>
                      <a:pt x="50" y="25"/>
                    </a:lnTo>
                    <a:lnTo>
                      <a:pt x="43" y="18"/>
                    </a:lnTo>
                    <a:lnTo>
                      <a:pt x="36" y="14"/>
                    </a:lnTo>
                    <a:lnTo>
                      <a:pt x="29" y="10"/>
                    </a:lnTo>
                    <a:lnTo>
                      <a:pt x="21" y="14"/>
                    </a:lnTo>
                    <a:lnTo>
                      <a:pt x="14" y="18"/>
                    </a:lnTo>
                    <a:lnTo>
                      <a:pt x="11" y="21"/>
                    </a:lnTo>
                    <a:lnTo>
                      <a:pt x="7" y="28"/>
                    </a:lnTo>
                    <a:lnTo>
                      <a:pt x="4" y="28"/>
                    </a:lnTo>
                    <a:lnTo>
                      <a:pt x="7" y="18"/>
                    </a:lnTo>
                    <a:lnTo>
                      <a:pt x="14" y="7"/>
                    </a:lnTo>
                    <a:lnTo>
                      <a:pt x="21" y="3"/>
                    </a:lnTo>
                    <a:lnTo>
                      <a:pt x="32" y="0"/>
                    </a:lnTo>
                    <a:lnTo>
                      <a:pt x="46" y="3"/>
                    </a:lnTo>
                    <a:lnTo>
                      <a:pt x="53" y="10"/>
                    </a:lnTo>
                    <a:lnTo>
                      <a:pt x="60" y="18"/>
                    </a:lnTo>
                    <a:lnTo>
                      <a:pt x="64" y="28"/>
                    </a:lnTo>
                    <a:lnTo>
                      <a:pt x="60" y="35"/>
                    </a:lnTo>
                    <a:lnTo>
                      <a:pt x="60" y="42"/>
                    </a:lnTo>
                    <a:lnTo>
                      <a:pt x="53" y="56"/>
                    </a:lnTo>
                    <a:lnTo>
                      <a:pt x="43" y="71"/>
                    </a:lnTo>
                    <a:lnTo>
                      <a:pt x="29" y="81"/>
                    </a:lnTo>
                    <a:lnTo>
                      <a:pt x="21" y="88"/>
                    </a:lnTo>
                    <a:lnTo>
                      <a:pt x="18" y="95"/>
                    </a:lnTo>
                    <a:lnTo>
                      <a:pt x="43" y="95"/>
                    </a:lnTo>
                    <a:lnTo>
                      <a:pt x="50" y="95"/>
                    </a:lnTo>
                    <a:lnTo>
                      <a:pt x="57" y="95"/>
                    </a:lnTo>
                    <a:lnTo>
                      <a:pt x="57" y="92"/>
                    </a:lnTo>
                    <a:lnTo>
                      <a:pt x="60" y="92"/>
                    </a:lnTo>
                    <a:lnTo>
                      <a:pt x="64" y="88"/>
                    </a:lnTo>
                    <a:lnTo>
                      <a:pt x="67" y="85"/>
                    </a:lnTo>
                    <a:lnTo>
                      <a:pt x="71" y="8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77" name="Rectangle 378"/>
              <p:cNvSpPr>
                <a:spLocks noChangeArrowheads="1"/>
              </p:cNvSpPr>
              <p:nvPr/>
            </p:nvSpPr>
            <p:spPr bwMode="auto">
              <a:xfrm>
                <a:off x="2215" y="2365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78" name="Freeform 379"/>
              <p:cNvSpPr>
                <a:spLocks/>
              </p:cNvSpPr>
              <p:nvPr/>
            </p:nvSpPr>
            <p:spPr bwMode="auto">
              <a:xfrm>
                <a:off x="2476" y="2478"/>
                <a:ext cx="18" cy="18"/>
              </a:xfrm>
              <a:custGeom>
                <a:avLst/>
                <a:gdLst>
                  <a:gd name="T0" fmla="*/ 8 w 18"/>
                  <a:gd name="T1" fmla="*/ 0 h 18"/>
                  <a:gd name="T2" fmla="*/ 11 w 18"/>
                  <a:gd name="T3" fmla="*/ 4 h 18"/>
                  <a:gd name="T4" fmla="*/ 15 w 18"/>
                  <a:gd name="T5" fmla="*/ 4 h 18"/>
                  <a:gd name="T6" fmla="*/ 18 w 18"/>
                  <a:gd name="T7" fmla="*/ 7 h 18"/>
                  <a:gd name="T8" fmla="*/ 18 w 18"/>
                  <a:gd name="T9" fmla="*/ 11 h 18"/>
                  <a:gd name="T10" fmla="*/ 18 w 18"/>
                  <a:gd name="T11" fmla="*/ 14 h 18"/>
                  <a:gd name="T12" fmla="*/ 15 w 18"/>
                  <a:gd name="T13" fmla="*/ 18 h 18"/>
                  <a:gd name="T14" fmla="*/ 11 w 18"/>
                  <a:gd name="T15" fmla="*/ 18 h 18"/>
                  <a:gd name="T16" fmla="*/ 8 w 18"/>
                  <a:gd name="T17" fmla="*/ 18 h 18"/>
                  <a:gd name="T18" fmla="*/ 8 w 18"/>
                  <a:gd name="T19" fmla="*/ 18 h 18"/>
                  <a:gd name="T20" fmla="*/ 4 w 18"/>
                  <a:gd name="T21" fmla="*/ 18 h 18"/>
                  <a:gd name="T22" fmla="*/ 0 w 18"/>
                  <a:gd name="T23" fmla="*/ 14 h 18"/>
                  <a:gd name="T24" fmla="*/ 0 w 18"/>
                  <a:gd name="T25" fmla="*/ 11 h 18"/>
                  <a:gd name="T26" fmla="*/ 0 w 18"/>
                  <a:gd name="T27" fmla="*/ 7 h 18"/>
                  <a:gd name="T28" fmla="*/ 4 w 18"/>
                  <a:gd name="T29" fmla="*/ 4 h 18"/>
                  <a:gd name="T30" fmla="*/ 8 w 18"/>
                  <a:gd name="T31" fmla="*/ 0 h 18"/>
                  <a:gd name="T32" fmla="*/ 8 w 18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18"/>
                  <a:gd name="T53" fmla="*/ 18 w 18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18">
                    <a:moveTo>
                      <a:pt x="8" y="0"/>
                    </a:moveTo>
                    <a:lnTo>
                      <a:pt x="11" y="4"/>
                    </a:lnTo>
                    <a:lnTo>
                      <a:pt x="15" y="4"/>
                    </a:lnTo>
                    <a:lnTo>
                      <a:pt x="18" y="7"/>
                    </a:lnTo>
                    <a:lnTo>
                      <a:pt x="18" y="11"/>
                    </a:lnTo>
                    <a:lnTo>
                      <a:pt x="18" y="14"/>
                    </a:lnTo>
                    <a:lnTo>
                      <a:pt x="15" y="18"/>
                    </a:lnTo>
                    <a:lnTo>
                      <a:pt x="11" y="18"/>
                    </a:lnTo>
                    <a:lnTo>
                      <a:pt x="8" y="18"/>
                    </a:lnTo>
                    <a:lnTo>
                      <a:pt x="4" y="18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4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79" name="Freeform 380"/>
              <p:cNvSpPr>
                <a:spLocks/>
              </p:cNvSpPr>
              <p:nvPr/>
            </p:nvSpPr>
            <p:spPr bwMode="auto">
              <a:xfrm>
                <a:off x="2522" y="2390"/>
                <a:ext cx="39" cy="106"/>
              </a:xfrm>
              <a:custGeom>
                <a:avLst/>
                <a:gdLst>
                  <a:gd name="T0" fmla="*/ 0 w 39"/>
                  <a:gd name="T1" fmla="*/ 10 h 106"/>
                  <a:gd name="T2" fmla="*/ 25 w 39"/>
                  <a:gd name="T3" fmla="*/ 0 h 106"/>
                  <a:gd name="T4" fmla="*/ 29 w 39"/>
                  <a:gd name="T5" fmla="*/ 0 h 106"/>
                  <a:gd name="T6" fmla="*/ 29 w 39"/>
                  <a:gd name="T7" fmla="*/ 88 h 106"/>
                  <a:gd name="T8" fmla="*/ 29 w 39"/>
                  <a:gd name="T9" fmla="*/ 95 h 106"/>
                  <a:gd name="T10" fmla="*/ 29 w 39"/>
                  <a:gd name="T11" fmla="*/ 99 h 106"/>
                  <a:gd name="T12" fmla="*/ 29 w 39"/>
                  <a:gd name="T13" fmla="*/ 102 h 106"/>
                  <a:gd name="T14" fmla="*/ 32 w 39"/>
                  <a:gd name="T15" fmla="*/ 102 h 106"/>
                  <a:gd name="T16" fmla="*/ 36 w 39"/>
                  <a:gd name="T17" fmla="*/ 102 h 106"/>
                  <a:gd name="T18" fmla="*/ 39 w 39"/>
                  <a:gd name="T19" fmla="*/ 102 h 106"/>
                  <a:gd name="T20" fmla="*/ 39 w 39"/>
                  <a:gd name="T21" fmla="*/ 106 h 106"/>
                  <a:gd name="T22" fmla="*/ 0 w 39"/>
                  <a:gd name="T23" fmla="*/ 106 h 106"/>
                  <a:gd name="T24" fmla="*/ 0 w 39"/>
                  <a:gd name="T25" fmla="*/ 102 h 106"/>
                  <a:gd name="T26" fmla="*/ 8 w 39"/>
                  <a:gd name="T27" fmla="*/ 102 h 106"/>
                  <a:gd name="T28" fmla="*/ 11 w 39"/>
                  <a:gd name="T29" fmla="*/ 102 h 106"/>
                  <a:gd name="T30" fmla="*/ 11 w 39"/>
                  <a:gd name="T31" fmla="*/ 102 h 106"/>
                  <a:gd name="T32" fmla="*/ 15 w 39"/>
                  <a:gd name="T33" fmla="*/ 99 h 106"/>
                  <a:gd name="T34" fmla="*/ 15 w 39"/>
                  <a:gd name="T35" fmla="*/ 95 h 106"/>
                  <a:gd name="T36" fmla="*/ 15 w 39"/>
                  <a:gd name="T37" fmla="*/ 88 h 106"/>
                  <a:gd name="T38" fmla="*/ 15 w 39"/>
                  <a:gd name="T39" fmla="*/ 28 h 106"/>
                  <a:gd name="T40" fmla="*/ 15 w 39"/>
                  <a:gd name="T41" fmla="*/ 21 h 106"/>
                  <a:gd name="T42" fmla="*/ 15 w 39"/>
                  <a:gd name="T43" fmla="*/ 18 h 106"/>
                  <a:gd name="T44" fmla="*/ 11 w 39"/>
                  <a:gd name="T45" fmla="*/ 14 h 106"/>
                  <a:gd name="T46" fmla="*/ 11 w 39"/>
                  <a:gd name="T47" fmla="*/ 14 h 106"/>
                  <a:gd name="T48" fmla="*/ 11 w 39"/>
                  <a:gd name="T49" fmla="*/ 10 h 106"/>
                  <a:gd name="T50" fmla="*/ 8 w 39"/>
                  <a:gd name="T51" fmla="*/ 10 h 106"/>
                  <a:gd name="T52" fmla="*/ 4 w 39"/>
                  <a:gd name="T53" fmla="*/ 10 h 106"/>
                  <a:gd name="T54" fmla="*/ 0 w 39"/>
                  <a:gd name="T55" fmla="*/ 14 h 106"/>
                  <a:gd name="T56" fmla="*/ 0 w 39"/>
                  <a:gd name="T57" fmla="*/ 10 h 10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9"/>
                  <a:gd name="T88" fmla="*/ 0 h 106"/>
                  <a:gd name="T89" fmla="*/ 39 w 39"/>
                  <a:gd name="T90" fmla="*/ 106 h 10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9" h="106">
                    <a:moveTo>
                      <a:pt x="0" y="10"/>
                    </a:moveTo>
                    <a:lnTo>
                      <a:pt x="25" y="0"/>
                    </a:lnTo>
                    <a:lnTo>
                      <a:pt x="29" y="0"/>
                    </a:lnTo>
                    <a:lnTo>
                      <a:pt x="29" y="88"/>
                    </a:lnTo>
                    <a:lnTo>
                      <a:pt x="29" y="95"/>
                    </a:lnTo>
                    <a:lnTo>
                      <a:pt x="29" y="99"/>
                    </a:lnTo>
                    <a:lnTo>
                      <a:pt x="29" y="102"/>
                    </a:lnTo>
                    <a:lnTo>
                      <a:pt x="32" y="102"/>
                    </a:lnTo>
                    <a:lnTo>
                      <a:pt x="36" y="102"/>
                    </a:lnTo>
                    <a:lnTo>
                      <a:pt x="39" y="102"/>
                    </a:lnTo>
                    <a:lnTo>
                      <a:pt x="39" y="106"/>
                    </a:lnTo>
                    <a:lnTo>
                      <a:pt x="0" y="106"/>
                    </a:lnTo>
                    <a:lnTo>
                      <a:pt x="0" y="102"/>
                    </a:lnTo>
                    <a:lnTo>
                      <a:pt x="8" y="102"/>
                    </a:lnTo>
                    <a:lnTo>
                      <a:pt x="11" y="102"/>
                    </a:lnTo>
                    <a:lnTo>
                      <a:pt x="15" y="99"/>
                    </a:lnTo>
                    <a:lnTo>
                      <a:pt x="15" y="95"/>
                    </a:lnTo>
                    <a:lnTo>
                      <a:pt x="15" y="88"/>
                    </a:lnTo>
                    <a:lnTo>
                      <a:pt x="15" y="28"/>
                    </a:lnTo>
                    <a:lnTo>
                      <a:pt x="15" y="21"/>
                    </a:lnTo>
                    <a:lnTo>
                      <a:pt x="15" y="18"/>
                    </a:lnTo>
                    <a:lnTo>
                      <a:pt x="11" y="14"/>
                    </a:lnTo>
                    <a:lnTo>
                      <a:pt x="11" y="10"/>
                    </a:lnTo>
                    <a:lnTo>
                      <a:pt x="8" y="10"/>
                    </a:lnTo>
                    <a:lnTo>
                      <a:pt x="4" y="10"/>
                    </a:lnTo>
                    <a:lnTo>
                      <a:pt x="0" y="14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80" name="Freeform 381"/>
              <p:cNvSpPr>
                <a:spLocks/>
              </p:cNvSpPr>
              <p:nvPr/>
            </p:nvSpPr>
            <p:spPr bwMode="auto">
              <a:xfrm>
                <a:off x="2586" y="2390"/>
                <a:ext cx="67" cy="106"/>
              </a:xfrm>
              <a:custGeom>
                <a:avLst/>
                <a:gdLst>
                  <a:gd name="T0" fmla="*/ 67 w 67"/>
                  <a:gd name="T1" fmla="*/ 85 h 106"/>
                  <a:gd name="T2" fmla="*/ 60 w 67"/>
                  <a:gd name="T3" fmla="*/ 106 h 106"/>
                  <a:gd name="T4" fmla="*/ 0 w 67"/>
                  <a:gd name="T5" fmla="*/ 106 h 106"/>
                  <a:gd name="T6" fmla="*/ 0 w 67"/>
                  <a:gd name="T7" fmla="*/ 102 h 106"/>
                  <a:gd name="T8" fmla="*/ 14 w 67"/>
                  <a:gd name="T9" fmla="*/ 88 h 106"/>
                  <a:gd name="T10" fmla="*/ 28 w 67"/>
                  <a:gd name="T11" fmla="*/ 74 h 106"/>
                  <a:gd name="T12" fmla="*/ 35 w 67"/>
                  <a:gd name="T13" fmla="*/ 64 h 106"/>
                  <a:gd name="T14" fmla="*/ 43 w 67"/>
                  <a:gd name="T15" fmla="*/ 49 h 106"/>
                  <a:gd name="T16" fmla="*/ 46 w 67"/>
                  <a:gd name="T17" fmla="*/ 35 h 106"/>
                  <a:gd name="T18" fmla="*/ 46 w 67"/>
                  <a:gd name="T19" fmla="*/ 25 h 106"/>
                  <a:gd name="T20" fmla="*/ 39 w 67"/>
                  <a:gd name="T21" fmla="*/ 18 h 106"/>
                  <a:gd name="T22" fmla="*/ 35 w 67"/>
                  <a:gd name="T23" fmla="*/ 14 h 106"/>
                  <a:gd name="T24" fmla="*/ 25 w 67"/>
                  <a:gd name="T25" fmla="*/ 10 h 106"/>
                  <a:gd name="T26" fmla="*/ 18 w 67"/>
                  <a:gd name="T27" fmla="*/ 14 h 106"/>
                  <a:gd name="T28" fmla="*/ 11 w 67"/>
                  <a:gd name="T29" fmla="*/ 18 h 106"/>
                  <a:gd name="T30" fmla="*/ 7 w 67"/>
                  <a:gd name="T31" fmla="*/ 21 h 106"/>
                  <a:gd name="T32" fmla="*/ 4 w 67"/>
                  <a:gd name="T33" fmla="*/ 28 h 106"/>
                  <a:gd name="T34" fmla="*/ 0 w 67"/>
                  <a:gd name="T35" fmla="*/ 28 h 106"/>
                  <a:gd name="T36" fmla="*/ 4 w 67"/>
                  <a:gd name="T37" fmla="*/ 18 h 106"/>
                  <a:gd name="T38" fmla="*/ 11 w 67"/>
                  <a:gd name="T39" fmla="*/ 7 h 106"/>
                  <a:gd name="T40" fmla="*/ 18 w 67"/>
                  <a:gd name="T41" fmla="*/ 3 h 106"/>
                  <a:gd name="T42" fmla="*/ 28 w 67"/>
                  <a:gd name="T43" fmla="*/ 0 h 106"/>
                  <a:gd name="T44" fmla="*/ 43 w 67"/>
                  <a:gd name="T45" fmla="*/ 3 h 106"/>
                  <a:gd name="T46" fmla="*/ 50 w 67"/>
                  <a:gd name="T47" fmla="*/ 10 h 106"/>
                  <a:gd name="T48" fmla="*/ 57 w 67"/>
                  <a:gd name="T49" fmla="*/ 18 h 106"/>
                  <a:gd name="T50" fmla="*/ 60 w 67"/>
                  <a:gd name="T51" fmla="*/ 28 h 106"/>
                  <a:gd name="T52" fmla="*/ 60 w 67"/>
                  <a:gd name="T53" fmla="*/ 35 h 106"/>
                  <a:gd name="T54" fmla="*/ 57 w 67"/>
                  <a:gd name="T55" fmla="*/ 42 h 106"/>
                  <a:gd name="T56" fmla="*/ 50 w 67"/>
                  <a:gd name="T57" fmla="*/ 56 h 106"/>
                  <a:gd name="T58" fmla="*/ 39 w 67"/>
                  <a:gd name="T59" fmla="*/ 71 h 106"/>
                  <a:gd name="T60" fmla="*/ 25 w 67"/>
                  <a:gd name="T61" fmla="*/ 81 h 106"/>
                  <a:gd name="T62" fmla="*/ 18 w 67"/>
                  <a:gd name="T63" fmla="*/ 88 h 106"/>
                  <a:gd name="T64" fmla="*/ 14 w 67"/>
                  <a:gd name="T65" fmla="*/ 95 h 106"/>
                  <a:gd name="T66" fmla="*/ 39 w 67"/>
                  <a:gd name="T67" fmla="*/ 95 h 106"/>
                  <a:gd name="T68" fmla="*/ 46 w 67"/>
                  <a:gd name="T69" fmla="*/ 95 h 106"/>
                  <a:gd name="T70" fmla="*/ 53 w 67"/>
                  <a:gd name="T71" fmla="*/ 95 h 106"/>
                  <a:gd name="T72" fmla="*/ 57 w 67"/>
                  <a:gd name="T73" fmla="*/ 92 h 106"/>
                  <a:gd name="T74" fmla="*/ 57 w 67"/>
                  <a:gd name="T75" fmla="*/ 92 h 106"/>
                  <a:gd name="T76" fmla="*/ 60 w 67"/>
                  <a:gd name="T77" fmla="*/ 88 h 106"/>
                  <a:gd name="T78" fmla="*/ 64 w 67"/>
                  <a:gd name="T79" fmla="*/ 85 h 106"/>
                  <a:gd name="T80" fmla="*/ 67 w 67"/>
                  <a:gd name="T81" fmla="*/ 85 h 1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7"/>
                  <a:gd name="T124" fmla="*/ 0 h 106"/>
                  <a:gd name="T125" fmla="*/ 67 w 67"/>
                  <a:gd name="T126" fmla="*/ 106 h 1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7" h="106">
                    <a:moveTo>
                      <a:pt x="67" y="85"/>
                    </a:moveTo>
                    <a:lnTo>
                      <a:pt x="60" y="106"/>
                    </a:lnTo>
                    <a:lnTo>
                      <a:pt x="0" y="106"/>
                    </a:lnTo>
                    <a:lnTo>
                      <a:pt x="0" y="102"/>
                    </a:lnTo>
                    <a:lnTo>
                      <a:pt x="14" y="88"/>
                    </a:lnTo>
                    <a:lnTo>
                      <a:pt x="28" y="74"/>
                    </a:lnTo>
                    <a:lnTo>
                      <a:pt x="35" y="64"/>
                    </a:lnTo>
                    <a:lnTo>
                      <a:pt x="43" y="49"/>
                    </a:lnTo>
                    <a:lnTo>
                      <a:pt x="46" y="35"/>
                    </a:lnTo>
                    <a:lnTo>
                      <a:pt x="46" y="25"/>
                    </a:lnTo>
                    <a:lnTo>
                      <a:pt x="39" y="18"/>
                    </a:lnTo>
                    <a:lnTo>
                      <a:pt x="35" y="14"/>
                    </a:lnTo>
                    <a:lnTo>
                      <a:pt x="25" y="10"/>
                    </a:lnTo>
                    <a:lnTo>
                      <a:pt x="18" y="14"/>
                    </a:lnTo>
                    <a:lnTo>
                      <a:pt x="11" y="18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11" y="7"/>
                    </a:lnTo>
                    <a:lnTo>
                      <a:pt x="18" y="3"/>
                    </a:lnTo>
                    <a:lnTo>
                      <a:pt x="28" y="0"/>
                    </a:lnTo>
                    <a:lnTo>
                      <a:pt x="43" y="3"/>
                    </a:lnTo>
                    <a:lnTo>
                      <a:pt x="50" y="10"/>
                    </a:lnTo>
                    <a:lnTo>
                      <a:pt x="57" y="18"/>
                    </a:lnTo>
                    <a:lnTo>
                      <a:pt x="60" y="28"/>
                    </a:lnTo>
                    <a:lnTo>
                      <a:pt x="60" y="35"/>
                    </a:lnTo>
                    <a:lnTo>
                      <a:pt x="57" y="42"/>
                    </a:lnTo>
                    <a:lnTo>
                      <a:pt x="50" y="56"/>
                    </a:lnTo>
                    <a:lnTo>
                      <a:pt x="39" y="71"/>
                    </a:lnTo>
                    <a:lnTo>
                      <a:pt x="25" y="81"/>
                    </a:lnTo>
                    <a:lnTo>
                      <a:pt x="18" y="88"/>
                    </a:lnTo>
                    <a:lnTo>
                      <a:pt x="14" y="95"/>
                    </a:lnTo>
                    <a:lnTo>
                      <a:pt x="39" y="95"/>
                    </a:lnTo>
                    <a:lnTo>
                      <a:pt x="46" y="95"/>
                    </a:lnTo>
                    <a:lnTo>
                      <a:pt x="53" y="95"/>
                    </a:lnTo>
                    <a:lnTo>
                      <a:pt x="57" y="92"/>
                    </a:lnTo>
                    <a:lnTo>
                      <a:pt x="60" y="88"/>
                    </a:lnTo>
                    <a:lnTo>
                      <a:pt x="64" y="85"/>
                    </a:lnTo>
                    <a:lnTo>
                      <a:pt x="67" y="8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81" name="Rectangle 382"/>
              <p:cNvSpPr>
                <a:spLocks noChangeArrowheads="1"/>
              </p:cNvSpPr>
              <p:nvPr/>
            </p:nvSpPr>
            <p:spPr bwMode="auto">
              <a:xfrm>
                <a:off x="2724" y="2365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82" name="Freeform 383"/>
              <p:cNvSpPr>
                <a:spLocks/>
              </p:cNvSpPr>
              <p:nvPr/>
            </p:nvSpPr>
            <p:spPr bwMode="auto">
              <a:xfrm>
                <a:off x="2993" y="2478"/>
                <a:ext cx="17" cy="18"/>
              </a:xfrm>
              <a:custGeom>
                <a:avLst/>
                <a:gdLst>
                  <a:gd name="T0" fmla="*/ 7 w 17"/>
                  <a:gd name="T1" fmla="*/ 0 h 18"/>
                  <a:gd name="T2" fmla="*/ 10 w 17"/>
                  <a:gd name="T3" fmla="*/ 0 h 18"/>
                  <a:gd name="T4" fmla="*/ 14 w 17"/>
                  <a:gd name="T5" fmla="*/ 4 h 18"/>
                  <a:gd name="T6" fmla="*/ 17 w 17"/>
                  <a:gd name="T7" fmla="*/ 7 h 18"/>
                  <a:gd name="T8" fmla="*/ 17 w 17"/>
                  <a:gd name="T9" fmla="*/ 11 h 18"/>
                  <a:gd name="T10" fmla="*/ 17 w 17"/>
                  <a:gd name="T11" fmla="*/ 14 h 18"/>
                  <a:gd name="T12" fmla="*/ 14 w 17"/>
                  <a:gd name="T13" fmla="*/ 18 h 18"/>
                  <a:gd name="T14" fmla="*/ 10 w 17"/>
                  <a:gd name="T15" fmla="*/ 18 h 18"/>
                  <a:gd name="T16" fmla="*/ 7 w 17"/>
                  <a:gd name="T17" fmla="*/ 18 h 18"/>
                  <a:gd name="T18" fmla="*/ 3 w 17"/>
                  <a:gd name="T19" fmla="*/ 18 h 18"/>
                  <a:gd name="T20" fmla="*/ 3 w 17"/>
                  <a:gd name="T21" fmla="*/ 18 h 18"/>
                  <a:gd name="T22" fmla="*/ 0 w 17"/>
                  <a:gd name="T23" fmla="*/ 14 h 18"/>
                  <a:gd name="T24" fmla="*/ 0 w 17"/>
                  <a:gd name="T25" fmla="*/ 11 h 18"/>
                  <a:gd name="T26" fmla="*/ 0 w 17"/>
                  <a:gd name="T27" fmla="*/ 7 h 18"/>
                  <a:gd name="T28" fmla="*/ 3 w 17"/>
                  <a:gd name="T29" fmla="*/ 4 h 18"/>
                  <a:gd name="T30" fmla="*/ 3 w 17"/>
                  <a:gd name="T31" fmla="*/ 0 h 18"/>
                  <a:gd name="T32" fmla="*/ 7 w 17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8"/>
                  <a:gd name="T53" fmla="*/ 17 w 17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8">
                    <a:moveTo>
                      <a:pt x="7" y="0"/>
                    </a:moveTo>
                    <a:lnTo>
                      <a:pt x="10" y="0"/>
                    </a:lnTo>
                    <a:lnTo>
                      <a:pt x="14" y="4"/>
                    </a:lnTo>
                    <a:lnTo>
                      <a:pt x="17" y="7"/>
                    </a:lnTo>
                    <a:lnTo>
                      <a:pt x="17" y="11"/>
                    </a:lnTo>
                    <a:lnTo>
                      <a:pt x="17" y="14"/>
                    </a:lnTo>
                    <a:lnTo>
                      <a:pt x="14" y="18"/>
                    </a:lnTo>
                    <a:lnTo>
                      <a:pt x="10" y="18"/>
                    </a:lnTo>
                    <a:lnTo>
                      <a:pt x="7" y="18"/>
                    </a:lnTo>
                    <a:lnTo>
                      <a:pt x="3" y="18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83" name="Freeform 384"/>
              <p:cNvSpPr>
                <a:spLocks/>
              </p:cNvSpPr>
              <p:nvPr/>
            </p:nvSpPr>
            <p:spPr bwMode="auto">
              <a:xfrm>
                <a:off x="3039" y="2390"/>
                <a:ext cx="38" cy="106"/>
              </a:xfrm>
              <a:custGeom>
                <a:avLst/>
                <a:gdLst>
                  <a:gd name="T0" fmla="*/ 0 w 38"/>
                  <a:gd name="T1" fmla="*/ 10 h 106"/>
                  <a:gd name="T2" fmla="*/ 24 w 38"/>
                  <a:gd name="T3" fmla="*/ 0 h 106"/>
                  <a:gd name="T4" fmla="*/ 24 w 38"/>
                  <a:gd name="T5" fmla="*/ 0 h 106"/>
                  <a:gd name="T6" fmla="*/ 24 w 38"/>
                  <a:gd name="T7" fmla="*/ 88 h 106"/>
                  <a:gd name="T8" fmla="*/ 28 w 38"/>
                  <a:gd name="T9" fmla="*/ 95 h 106"/>
                  <a:gd name="T10" fmla="*/ 28 w 38"/>
                  <a:gd name="T11" fmla="*/ 99 h 106"/>
                  <a:gd name="T12" fmla="*/ 28 w 38"/>
                  <a:gd name="T13" fmla="*/ 102 h 106"/>
                  <a:gd name="T14" fmla="*/ 31 w 38"/>
                  <a:gd name="T15" fmla="*/ 102 h 106"/>
                  <a:gd name="T16" fmla="*/ 31 w 38"/>
                  <a:gd name="T17" fmla="*/ 102 h 106"/>
                  <a:gd name="T18" fmla="*/ 38 w 38"/>
                  <a:gd name="T19" fmla="*/ 102 h 106"/>
                  <a:gd name="T20" fmla="*/ 38 w 38"/>
                  <a:gd name="T21" fmla="*/ 106 h 106"/>
                  <a:gd name="T22" fmla="*/ 0 w 38"/>
                  <a:gd name="T23" fmla="*/ 106 h 106"/>
                  <a:gd name="T24" fmla="*/ 0 w 38"/>
                  <a:gd name="T25" fmla="*/ 102 h 106"/>
                  <a:gd name="T26" fmla="*/ 7 w 38"/>
                  <a:gd name="T27" fmla="*/ 102 h 106"/>
                  <a:gd name="T28" fmla="*/ 10 w 38"/>
                  <a:gd name="T29" fmla="*/ 102 h 106"/>
                  <a:gd name="T30" fmla="*/ 10 w 38"/>
                  <a:gd name="T31" fmla="*/ 102 h 106"/>
                  <a:gd name="T32" fmla="*/ 14 w 38"/>
                  <a:gd name="T33" fmla="*/ 99 h 106"/>
                  <a:gd name="T34" fmla="*/ 14 w 38"/>
                  <a:gd name="T35" fmla="*/ 95 h 106"/>
                  <a:gd name="T36" fmla="*/ 14 w 38"/>
                  <a:gd name="T37" fmla="*/ 88 h 106"/>
                  <a:gd name="T38" fmla="*/ 14 w 38"/>
                  <a:gd name="T39" fmla="*/ 28 h 106"/>
                  <a:gd name="T40" fmla="*/ 14 w 38"/>
                  <a:gd name="T41" fmla="*/ 21 h 106"/>
                  <a:gd name="T42" fmla="*/ 14 w 38"/>
                  <a:gd name="T43" fmla="*/ 18 h 106"/>
                  <a:gd name="T44" fmla="*/ 10 w 38"/>
                  <a:gd name="T45" fmla="*/ 14 h 106"/>
                  <a:gd name="T46" fmla="*/ 10 w 38"/>
                  <a:gd name="T47" fmla="*/ 14 h 106"/>
                  <a:gd name="T48" fmla="*/ 10 w 38"/>
                  <a:gd name="T49" fmla="*/ 10 h 106"/>
                  <a:gd name="T50" fmla="*/ 7 w 38"/>
                  <a:gd name="T51" fmla="*/ 10 h 106"/>
                  <a:gd name="T52" fmla="*/ 3 w 38"/>
                  <a:gd name="T53" fmla="*/ 10 h 106"/>
                  <a:gd name="T54" fmla="*/ 0 w 38"/>
                  <a:gd name="T55" fmla="*/ 14 h 106"/>
                  <a:gd name="T56" fmla="*/ 0 w 38"/>
                  <a:gd name="T57" fmla="*/ 10 h 10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8"/>
                  <a:gd name="T88" fmla="*/ 0 h 106"/>
                  <a:gd name="T89" fmla="*/ 38 w 38"/>
                  <a:gd name="T90" fmla="*/ 106 h 10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8" h="106">
                    <a:moveTo>
                      <a:pt x="0" y="10"/>
                    </a:moveTo>
                    <a:lnTo>
                      <a:pt x="24" y="0"/>
                    </a:lnTo>
                    <a:lnTo>
                      <a:pt x="24" y="88"/>
                    </a:lnTo>
                    <a:lnTo>
                      <a:pt x="28" y="95"/>
                    </a:lnTo>
                    <a:lnTo>
                      <a:pt x="28" y="99"/>
                    </a:lnTo>
                    <a:lnTo>
                      <a:pt x="28" y="102"/>
                    </a:lnTo>
                    <a:lnTo>
                      <a:pt x="31" y="102"/>
                    </a:lnTo>
                    <a:lnTo>
                      <a:pt x="38" y="102"/>
                    </a:lnTo>
                    <a:lnTo>
                      <a:pt x="38" y="106"/>
                    </a:lnTo>
                    <a:lnTo>
                      <a:pt x="0" y="106"/>
                    </a:lnTo>
                    <a:lnTo>
                      <a:pt x="0" y="102"/>
                    </a:lnTo>
                    <a:lnTo>
                      <a:pt x="7" y="102"/>
                    </a:lnTo>
                    <a:lnTo>
                      <a:pt x="10" y="102"/>
                    </a:lnTo>
                    <a:lnTo>
                      <a:pt x="14" y="99"/>
                    </a:lnTo>
                    <a:lnTo>
                      <a:pt x="14" y="95"/>
                    </a:lnTo>
                    <a:lnTo>
                      <a:pt x="14" y="88"/>
                    </a:lnTo>
                    <a:lnTo>
                      <a:pt x="14" y="28"/>
                    </a:lnTo>
                    <a:lnTo>
                      <a:pt x="14" y="21"/>
                    </a:lnTo>
                    <a:lnTo>
                      <a:pt x="14" y="18"/>
                    </a:lnTo>
                    <a:lnTo>
                      <a:pt x="10" y="14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3" y="10"/>
                    </a:lnTo>
                    <a:lnTo>
                      <a:pt x="0" y="14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84" name="Freeform 385"/>
              <p:cNvSpPr>
                <a:spLocks/>
              </p:cNvSpPr>
              <p:nvPr/>
            </p:nvSpPr>
            <p:spPr bwMode="auto">
              <a:xfrm>
                <a:off x="3099" y="2390"/>
                <a:ext cx="70" cy="106"/>
              </a:xfrm>
              <a:custGeom>
                <a:avLst/>
                <a:gdLst>
                  <a:gd name="T0" fmla="*/ 70 w 70"/>
                  <a:gd name="T1" fmla="*/ 85 h 106"/>
                  <a:gd name="T2" fmla="*/ 63 w 70"/>
                  <a:gd name="T3" fmla="*/ 106 h 106"/>
                  <a:gd name="T4" fmla="*/ 0 w 70"/>
                  <a:gd name="T5" fmla="*/ 106 h 106"/>
                  <a:gd name="T6" fmla="*/ 0 w 70"/>
                  <a:gd name="T7" fmla="*/ 102 h 106"/>
                  <a:gd name="T8" fmla="*/ 17 w 70"/>
                  <a:gd name="T9" fmla="*/ 88 h 106"/>
                  <a:gd name="T10" fmla="*/ 31 w 70"/>
                  <a:gd name="T11" fmla="*/ 74 h 106"/>
                  <a:gd name="T12" fmla="*/ 39 w 70"/>
                  <a:gd name="T13" fmla="*/ 64 h 106"/>
                  <a:gd name="T14" fmla="*/ 46 w 70"/>
                  <a:gd name="T15" fmla="*/ 49 h 106"/>
                  <a:gd name="T16" fmla="*/ 49 w 70"/>
                  <a:gd name="T17" fmla="*/ 35 h 106"/>
                  <a:gd name="T18" fmla="*/ 49 w 70"/>
                  <a:gd name="T19" fmla="*/ 25 h 106"/>
                  <a:gd name="T20" fmla="*/ 42 w 70"/>
                  <a:gd name="T21" fmla="*/ 18 h 106"/>
                  <a:gd name="T22" fmla="*/ 39 w 70"/>
                  <a:gd name="T23" fmla="*/ 14 h 106"/>
                  <a:gd name="T24" fmla="*/ 28 w 70"/>
                  <a:gd name="T25" fmla="*/ 10 h 106"/>
                  <a:gd name="T26" fmla="*/ 21 w 70"/>
                  <a:gd name="T27" fmla="*/ 14 h 106"/>
                  <a:gd name="T28" fmla="*/ 14 w 70"/>
                  <a:gd name="T29" fmla="*/ 18 h 106"/>
                  <a:gd name="T30" fmla="*/ 10 w 70"/>
                  <a:gd name="T31" fmla="*/ 21 h 106"/>
                  <a:gd name="T32" fmla="*/ 7 w 70"/>
                  <a:gd name="T33" fmla="*/ 28 h 106"/>
                  <a:gd name="T34" fmla="*/ 3 w 70"/>
                  <a:gd name="T35" fmla="*/ 28 h 106"/>
                  <a:gd name="T36" fmla="*/ 7 w 70"/>
                  <a:gd name="T37" fmla="*/ 18 h 106"/>
                  <a:gd name="T38" fmla="*/ 14 w 70"/>
                  <a:gd name="T39" fmla="*/ 7 h 106"/>
                  <a:gd name="T40" fmla="*/ 21 w 70"/>
                  <a:gd name="T41" fmla="*/ 3 h 106"/>
                  <a:gd name="T42" fmla="*/ 31 w 70"/>
                  <a:gd name="T43" fmla="*/ 0 h 106"/>
                  <a:gd name="T44" fmla="*/ 46 w 70"/>
                  <a:gd name="T45" fmla="*/ 3 h 106"/>
                  <a:gd name="T46" fmla="*/ 53 w 70"/>
                  <a:gd name="T47" fmla="*/ 10 h 106"/>
                  <a:gd name="T48" fmla="*/ 60 w 70"/>
                  <a:gd name="T49" fmla="*/ 18 h 106"/>
                  <a:gd name="T50" fmla="*/ 63 w 70"/>
                  <a:gd name="T51" fmla="*/ 28 h 106"/>
                  <a:gd name="T52" fmla="*/ 63 w 70"/>
                  <a:gd name="T53" fmla="*/ 35 h 106"/>
                  <a:gd name="T54" fmla="*/ 60 w 70"/>
                  <a:gd name="T55" fmla="*/ 42 h 106"/>
                  <a:gd name="T56" fmla="*/ 53 w 70"/>
                  <a:gd name="T57" fmla="*/ 56 h 106"/>
                  <a:gd name="T58" fmla="*/ 42 w 70"/>
                  <a:gd name="T59" fmla="*/ 71 h 106"/>
                  <a:gd name="T60" fmla="*/ 28 w 70"/>
                  <a:gd name="T61" fmla="*/ 81 h 106"/>
                  <a:gd name="T62" fmla="*/ 21 w 70"/>
                  <a:gd name="T63" fmla="*/ 88 h 106"/>
                  <a:gd name="T64" fmla="*/ 17 w 70"/>
                  <a:gd name="T65" fmla="*/ 95 h 106"/>
                  <a:gd name="T66" fmla="*/ 42 w 70"/>
                  <a:gd name="T67" fmla="*/ 95 h 106"/>
                  <a:gd name="T68" fmla="*/ 49 w 70"/>
                  <a:gd name="T69" fmla="*/ 95 h 106"/>
                  <a:gd name="T70" fmla="*/ 56 w 70"/>
                  <a:gd name="T71" fmla="*/ 95 h 106"/>
                  <a:gd name="T72" fmla="*/ 60 w 70"/>
                  <a:gd name="T73" fmla="*/ 92 h 106"/>
                  <a:gd name="T74" fmla="*/ 60 w 70"/>
                  <a:gd name="T75" fmla="*/ 92 h 106"/>
                  <a:gd name="T76" fmla="*/ 63 w 70"/>
                  <a:gd name="T77" fmla="*/ 88 h 106"/>
                  <a:gd name="T78" fmla="*/ 67 w 70"/>
                  <a:gd name="T79" fmla="*/ 85 h 106"/>
                  <a:gd name="T80" fmla="*/ 70 w 70"/>
                  <a:gd name="T81" fmla="*/ 85 h 1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0"/>
                  <a:gd name="T124" fmla="*/ 0 h 106"/>
                  <a:gd name="T125" fmla="*/ 70 w 70"/>
                  <a:gd name="T126" fmla="*/ 106 h 1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0" h="106">
                    <a:moveTo>
                      <a:pt x="70" y="85"/>
                    </a:moveTo>
                    <a:lnTo>
                      <a:pt x="63" y="106"/>
                    </a:lnTo>
                    <a:lnTo>
                      <a:pt x="0" y="106"/>
                    </a:lnTo>
                    <a:lnTo>
                      <a:pt x="0" y="102"/>
                    </a:lnTo>
                    <a:lnTo>
                      <a:pt x="17" y="88"/>
                    </a:lnTo>
                    <a:lnTo>
                      <a:pt x="31" y="74"/>
                    </a:lnTo>
                    <a:lnTo>
                      <a:pt x="39" y="64"/>
                    </a:lnTo>
                    <a:lnTo>
                      <a:pt x="46" y="49"/>
                    </a:lnTo>
                    <a:lnTo>
                      <a:pt x="49" y="35"/>
                    </a:lnTo>
                    <a:lnTo>
                      <a:pt x="49" y="25"/>
                    </a:lnTo>
                    <a:lnTo>
                      <a:pt x="42" y="18"/>
                    </a:lnTo>
                    <a:lnTo>
                      <a:pt x="39" y="14"/>
                    </a:lnTo>
                    <a:lnTo>
                      <a:pt x="28" y="10"/>
                    </a:lnTo>
                    <a:lnTo>
                      <a:pt x="21" y="14"/>
                    </a:lnTo>
                    <a:lnTo>
                      <a:pt x="14" y="18"/>
                    </a:lnTo>
                    <a:lnTo>
                      <a:pt x="10" y="21"/>
                    </a:lnTo>
                    <a:lnTo>
                      <a:pt x="7" y="28"/>
                    </a:lnTo>
                    <a:lnTo>
                      <a:pt x="3" y="28"/>
                    </a:lnTo>
                    <a:lnTo>
                      <a:pt x="7" y="18"/>
                    </a:lnTo>
                    <a:lnTo>
                      <a:pt x="14" y="7"/>
                    </a:lnTo>
                    <a:lnTo>
                      <a:pt x="21" y="3"/>
                    </a:lnTo>
                    <a:lnTo>
                      <a:pt x="31" y="0"/>
                    </a:lnTo>
                    <a:lnTo>
                      <a:pt x="46" y="3"/>
                    </a:lnTo>
                    <a:lnTo>
                      <a:pt x="53" y="10"/>
                    </a:lnTo>
                    <a:lnTo>
                      <a:pt x="60" y="18"/>
                    </a:lnTo>
                    <a:lnTo>
                      <a:pt x="63" y="28"/>
                    </a:lnTo>
                    <a:lnTo>
                      <a:pt x="63" y="35"/>
                    </a:lnTo>
                    <a:lnTo>
                      <a:pt x="60" y="42"/>
                    </a:lnTo>
                    <a:lnTo>
                      <a:pt x="53" y="56"/>
                    </a:lnTo>
                    <a:lnTo>
                      <a:pt x="42" y="71"/>
                    </a:lnTo>
                    <a:lnTo>
                      <a:pt x="28" y="81"/>
                    </a:lnTo>
                    <a:lnTo>
                      <a:pt x="21" y="88"/>
                    </a:lnTo>
                    <a:lnTo>
                      <a:pt x="17" y="95"/>
                    </a:lnTo>
                    <a:lnTo>
                      <a:pt x="42" y="95"/>
                    </a:lnTo>
                    <a:lnTo>
                      <a:pt x="49" y="95"/>
                    </a:lnTo>
                    <a:lnTo>
                      <a:pt x="56" y="95"/>
                    </a:lnTo>
                    <a:lnTo>
                      <a:pt x="60" y="92"/>
                    </a:lnTo>
                    <a:lnTo>
                      <a:pt x="63" y="88"/>
                    </a:lnTo>
                    <a:lnTo>
                      <a:pt x="67" y="85"/>
                    </a:lnTo>
                    <a:lnTo>
                      <a:pt x="70" y="8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85" name="Rectangle 386"/>
              <p:cNvSpPr>
                <a:spLocks noChangeArrowheads="1"/>
              </p:cNvSpPr>
              <p:nvPr/>
            </p:nvSpPr>
            <p:spPr bwMode="auto">
              <a:xfrm>
                <a:off x="3247" y="2365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86" name="Freeform 387"/>
              <p:cNvSpPr>
                <a:spLocks/>
              </p:cNvSpPr>
              <p:nvPr/>
            </p:nvSpPr>
            <p:spPr bwMode="auto">
              <a:xfrm>
                <a:off x="3509" y="2478"/>
                <a:ext cx="17" cy="18"/>
              </a:xfrm>
              <a:custGeom>
                <a:avLst/>
                <a:gdLst>
                  <a:gd name="T0" fmla="*/ 10 w 17"/>
                  <a:gd name="T1" fmla="*/ 0 h 18"/>
                  <a:gd name="T2" fmla="*/ 14 w 17"/>
                  <a:gd name="T3" fmla="*/ 0 h 18"/>
                  <a:gd name="T4" fmla="*/ 17 w 17"/>
                  <a:gd name="T5" fmla="*/ 4 h 18"/>
                  <a:gd name="T6" fmla="*/ 17 w 17"/>
                  <a:gd name="T7" fmla="*/ 7 h 18"/>
                  <a:gd name="T8" fmla="*/ 17 w 17"/>
                  <a:gd name="T9" fmla="*/ 11 h 18"/>
                  <a:gd name="T10" fmla="*/ 17 w 17"/>
                  <a:gd name="T11" fmla="*/ 14 h 18"/>
                  <a:gd name="T12" fmla="*/ 17 w 17"/>
                  <a:gd name="T13" fmla="*/ 18 h 18"/>
                  <a:gd name="T14" fmla="*/ 14 w 17"/>
                  <a:gd name="T15" fmla="*/ 18 h 18"/>
                  <a:gd name="T16" fmla="*/ 10 w 17"/>
                  <a:gd name="T17" fmla="*/ 18 h 18"/>
                  <a:gd name="T18" fmla="*/ 7 w 17"/>
                  <a:gd name="T19" fmla="*/ 18 h 18"/>
                  <a:gd name="T20" fmla="*/ 3 w 17"/>
                  <a:gd name="T21" fmla="*/ 18 h 18"/>
                  <a:gd name="T22" fmla="*/ 3 w 17"/>
                  <a:gd name="T23" fmla="*/ 14 h 18"/>
                  <a:gd name="T24" fmla="*/ 0 w 17"/>
                  <a:gd name="T25" fmla="*/ 11 h 18"/>
                  <a:gd name="T26" fmla="*/ 3 w 17"/>
                  <a:gd name="T27" fmla="*/ 7 h 18"/>
                  <a:gd name="T28" fmla="*/ 3 w 17"/>
                  <a:gd name="T29" fmla="*/ 4 h 18"/>
                  <a:gd name="T30" fmla="*/ 7 w 17"/>
                  <a:gd name="T31" fmla="*/ 0 h 18"/>
                  <a:gd name="T32" fmla="*/ 10 w 17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8"/>
                  <a:gd name="T53" fmla="*/ 17 w 17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8">
                    <a:moveTo>
                      <a:pt x="10" y="0"/>
                    </a:moveTo>
                    <a:lnTo>
                      <a:pt x="14" y="0"/>
                    </a:lnTo>
                    <a:lnTo>
                      <a:pt x="17" y="4"/>
                    </a:lnTo>
                    <a:lnTo>
                      <a:pt x="17" y="7"/>
                    </a:lnTo>
                    <a:lnTo>
                      <a:pt x="17" y="11"/>
                    </a:lnTo>
                    <a:lnTo>
                      <a:pt x="17" y="14"/>
                    </a:lnTo>
                    <a:lnTo>
                      <a:pt x="17" y="18"/>
                    </a:lnTo>
                    <a:lnTo>
                      <a:pt x="14" y="18"/>
                    </a:lnTo>
                    <a:lnTo>
                      <a:pt x="10" y="18"/>
                    </a:lnTo>
                    <a:lnTo>
                      <a:pt x="7" y="18"/>
                    </a:lnTo>
                    <a:lnTo>
                      <a:pt x="3" y="18"/>
                    </a:lnTo>
                    <a:lnTo>
                      <a:pt x="3" y="14"/>
                    </a:lnTo>
                    <a:lnTo>
                      <a:pt x="0" y="11"/>
                    </a:lnTo>
                    <a:lnTo>
                      <a:pt x="3" y="7"/>
                    </a:lnTo>
                    <a:lnTo>
                      <a:pt x="3" y="4"/>
                    </a:lnTo>
                    <a:lnTo>
                      <a:pt x="7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87" name="Freeform 388"/>
              <p:cNvSpPr>
                <a:spLocks/>
              </p:cNvSpPr>
              <p:nvPr/>
            </p:nvSpPr>
            <p:spPr bwMode="auto">
              <a:xfrm>
                <a:off x="3555" y="2390"/>
                <a:ext cx="42" cy="106"/>
              </a:xfrm>
              <a:custGeom>
                <a:avLst/>
                <a:gdLst>
                  <a:gd name="T0" fmla="*/ 0 w 42"/>
                  <a:gd name="T1" fmla="*/ 10 h 106"/>
                  <a:gd name="T2" fmla="*/ 24 w 42"/>
                  <a:gd name="T3" fmla="*/ 0 h 106"/>
                  <a:gd name="T4" fmla="*/ 28 w 42"/>
                  <a:gd name="T5" fmla="*/ 0 h 106"/>
                  <a:gd name="T6" fmla="*/ 28 w 42"/>
                  <a:gd name="T7" fmla="*/ 88 h 106"/>
                  <a:gd name="T8" fmla="*/ 28 w 42"/>
                  <a:gd name="T9" fmla="*/ 95 h 106"/>
                  <a:gd name="T10" fmla="*/ 28 w 42"/>
                  <a:gd name="T11" fmla="*/ 99 h 106"/>
                  <a:gd name="T12" fmla="*/ 28 w 42"/>
                  <a:gd name="T13" fmla="*/ 102 h 106"/>
                  <a:gd name="T14" fmla="*/ 32 w 42"/>
                  <a:gd name="T15" fmla="*/ 102 h 106"/>
                  <a:gd name="T16" fmla="*/ 35 w 42"/>
                  <a:gd name="T17" fmla="*/ 102 h 106"/>
                  <a:gd name="T18" fmla="*/ 42 w 42"/>
                  <a:gd name="T19" fmla="*/ 102 h 106"/>
                  <a:gd name="T20" fmla="*/ 42 w 42"/>
                  <a:gd name="T21" fmla="*/ 106 h 106"/>
                  <a:gd name="T22" fmla="*/ 3 w 42"/>
                  <a:gd name="T23" fmla="*/ 106 h 106"/>
                  <a:gd name="T24" fmla="*/ 3 w 42"/>
                  <a:gd name="T25" fmla="*/ 102 h 106"/>
                  <a:gd name="T26" fmla="*/ 7 w 42"/>
                  <a:gd name="T27" fmla="*/ 102 h 106"/>
                  <a:gd name="T28" fmla="*/ 10 w 42"/>
                  <a:gd name="T29" fmla="*/ 102 h 106"/>
                  <a:gd name="T30" fmla="*/ 14 w 42"/>
                  <a:gd name="T31" fmla="*/ 102 h 106"/>
                  <a:gd name="T32" fmla="*/ 14 w 42"/>
                  <a:gd name="T33" fmla="*/ 99 h 106"/>
                  <a:gd name="T34" fmla="*/ 14 w 42"/>
                  <a:gd name="T35" fmla="*/ 95 h 106"/>
                  <a:gd name="T36" fmla="*/ 14 w 42"/>
                  <a:gd name="T37" fmla="*/ 88 h 106"/>
                  <a:gd name="T38" fmla="*/ 14 w 42"/>
                  <a:gd name="T39" fmla="*/ 28 h 106"/>
                  <a:gd name="T40" fmla="*/ 14 w 42"/>
                  <a:gd name="T41" fmla="*/ 21 h 106"/>
                  <a:gd name="T42" fmla="*/ 14 w 42"/>
                  <a:gd name="T43" fmla="*/ 18 h 106"/>
                  <a:gd name="T44" fmla="*/ 14 w 42"/>
                  <a:gd name="T45" fmla="*/ 14 h 106"/>
                  <a:gd name="T46" fmla="*/ 10 w 42"/>
                  <a:gd name="T47" fmla="*/ 14 h 106"/>
                  <a:gd name="T48" fmla="*/ 10 w 42"/>
                  <a:gd name="T49" fmla="*/ 10 h 106"/>
                  <a:gd name="T50" fmla="*/ 10 w 42"/>
                  <a:gd name="T51" fmla="*/ 10 h 106"/>
                  <a:gd name="T52" fmla="*/ 7 w 42"/>
                  <a:gd name="T53" fmla="*/ 10 h 106"/>
                  <a:gd name="T54" fmla="*/ 0 w 42"/>
                  <a:gd name="T55" fmla="*/ 14 h 106"/>
                  <a:gd name="T56" fmla="*/ 0 w 42"/>
                  <a:gd name="T57" fmla="*/ 10 h 10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2"/>
                  <a:gd name="T88" fmla="*/ 0 h 106"/>
                  <a:gd name="T89" fmla="*/ 42 w 42"/>
                  <a:gd name="T90" fmla="*/ 106 h 10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2" h="106">
                    <a:moveTo>
                      <a:pt x="0" y="10"/>
                    </a:moveTo>
                    <a:lnTo>
                      <a:pt x="24" y="0"/>
                    </a:lnTo>
                    <a:lnTo>
                      <a:pt x="28" y="0"/>
                    </a:lnTo>
                    <a:lnTo>
                      <a:pt x="28" y="88"/>
                    </a:lnTo>
                    <a:lnTo>
                      <a:pt x="28" y="95"/>
                    </a:lnTo>
                    <a:lnTo>
                      <a:pt x="28" y="99"/>
                    </a:lnTo>
                    <a:lnTo>
                      <a:pt x="28" y="102"/>
                    </a:lnTo>
                    <a:lnTo>
                      <a:pt x="32" y="102"/>
                    </a:lnTo>
                    <a:lnTo>
                      <a:pt x="35" y="102"/>
                    </a:lnTo>
                    <a:lnTo>
                      <a:pt x="42" y="102"/>
                    </a:lnTo>
                    <a:lnTo>
                      <a:pt x="42" y="106"/>
                    </a:lnTo>
                    <a:lnTo>
                      <a:pt x="3" y="106"/>
                    </a:lnTo>
                    <a:lnTo>
                      <a:pt x="3" y="102"/>
                    </a:lnTo>
                    <a:lnTo>
                      <a:pt x="7" y="102"/>
                    </a:lnTo>
                    <a:lnTo>
                      <a:pt x="10" y="102"/>
                    </a:lnTo>
                    <a:lnTo>
                      <a:pt x="14" y="102"/>
                    </a:lnTo>
                    <a:lnTo>
                      <a:pt x="14" y="99"/>
                    </a:lnTo>
                    <a:lnTo>
                      <a:pt x="14" y="95"/>
                    </a:lnTo>
                    <a:lnTo>
                      <a:pt x="14" y="88"/>
                    </a:lnTo>
                    <a:lnTo>
                      <a:pt x="14" y="28"/>
                    </a:lnTo>
                    <a:lnTo>
                      <a:pt x="14" y="21"/>
                    </a:lnTo>
                    <a:lnTo>
                      <a:pt x="14" y="18"/>
                    </a:lnTo>
                    <a:lnTo>
                      <a:pt x="14" y="14"/>
                    </a:lnTo>
                    <a:lnTo>
                      <a:pt x="10" y="14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0" y="14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88" name="Freeform 389"/>
              <p:cNvSpPr>
                <a:spLocks/>
              </p:cNvSpPr>
              <p:nvPr/>
            </p:nvSpPr>
            <p:spPr bwMode="auto">
              <a:xfrm>
                <a:off x="3618" y="2390"/>
                <a:ext cx="68" cy="106"/>
              </a:xfrm>
              <a:custGeom>
                <a:avLst/>
                <a:gdLst>
                  <a:gd name="T0" fmla="*/ 68 w 68"/>
                  <a:gd name="T1" fmla="*/ 85 h 106"/>
                  <a:gd name="T2" fmla="*/ 60 w 68"/>
                  <a:gd name="T3" fmla="*/ 106 h 106"/>
                  <a:gd name="T4" fmla="*/ 0 w 68"/>
                  <a:gd name="T5" fmla="*/ 106 h 106"/>
                  <a:gd name="T6" fmla="*/ 0 w 68"/>
                  <a:gd name="T7" fmla="*/ 102 h 106"/>
                  <a:gd name="T8" fmla="*/ 14 w 68"/>
                  <a:gd name="T9" fmla="*/ 88 h 106"/>
                  <a:gd name="T10" fmla="*/ 29 w 68"/>
                  <a:gd name="T11" fmla="*/ 74 h 106"/>
                  <a:gd name="T12" fmla="*/ 39 w 68"/>
                  <a:gd name="T13" fmla="*/ 64 h 106"/>
                  <a:gd name="T14" fmla="*/ 46 w 68"/>
                  <a:gd name="T15" fmla="*/ 49 h 106"/>
                  <a:gd name="T16" fmla="*/ 50 w 68"/>
                  <a:gd name="T17" fmla="*/ 35 h 106"/>
                  <a:gd name="T18" fmla="*/ 46 w 68"/>
                  <a:gd name="T19" fmla="*/ 25 h 106"/>
                  <a:gd name="T20" fmla="*/ 43 w 68"/>
                  <a:gd name="T21" fmla="*/ 18 h 106"/>
                  <a:gd name="T22" fmla="*/ 36 w 68"/>
                  <a:gd name="T23" fmla="*/ 14 h 106"/>
                  <a:gd name="T24" fmla="*/ 29 w 68"/>
                  <a:gd name="T25" fmla="*/ 10 h 106"/>
                  <a:gd name="T26" fmla="*/ 22 w 68"/>
                  <a:gd name="T27" fmla="*/ 14 h 106"/>
                  <a:gd name="T28" fmla="*/ 14 w 68"/>
                  <a:gd name="T29" fmla="*/ 18 h 106"/>
                  <a:gd name="T30" fmla="*/ 7 w 68"/>
                  <a:gd name="T31" fmla="*/ 21 h 106"/>
                  <a:gd name="T32" fmla="*/ 4 w 68"/>
                  <a:gd name="T33" fmla="*/ 28 h 106"/>
                  <a:gd name="T34" fmla="*/ 0 w 68"/>
                  <a:gd name="T35" fmla="*/ 28 h 106"/>
                  <a:gd name="T36" fmla="*/ 4 w 68"/>
                  <a:gd name="T37" fmla="*/ 18 h 106"/>
                  <a:gd name="T38" fmla="*/ 11 w 68"/>
                  <a:gd name="T39" fmla="*/ 7 h 106"/>
                  <a:gd name="T40" fmla="*/ 22 w 68"/>
                  <a:gd name="T41" fmla="*/ 3 h 106"/>
                  <a:gd name="T42" fmla="*/ 32 w 68"/>
                  <a:gd name="T43" fmla="*/ 0 h 106"/>
                  <a:gd name="T44" fmla="*/ 43 w 68"/>
                  <a:gd name="T45" fmla="*/ 3 h 106"/>
                  <a:gd name="T46" fmla="*/ 53 w 68"/>
                  <a:gd name="T47" fmla="*/ 10 h 106"/>
                  <a:gd name="T48" fmla="*/ 60 w 68"/>
                  <a:gd name="T49" fmla="*/ 18 h 106"/>
                  <a:gd name="T50" fmla="*/ 60 w 68"/>
                  <a:gd name="T51" fmla="*/ 28 h 106"/>
                  <a:gd name="T52" fmla="*/ 60 w 68"/>
                  <a:gd name="T53" fmla="*/ 35 h 106"/>
                  <a:gd name="T54" fmla="*/ 57 w 68"/>
                  <a:gd name="T55" fmla="*/ 42 h 106"/>
                  <a:gd name="T56" fmla="*/ 50 w 68"/>
                  <a:gd name="T57" fmla="*/ 56 h 106"/>
                  <a:gd name="T58" fmla="*/ 39 w 68"/>
                  <a:gd name="T59" fmla="*/ 71 h 106"/>
                  <a:gd name="T60" fmla="*/ 29 w 68"/>
                  <a:gd name="T61" fmla="*/ 81 h 106"/>
                  <a:gd name="T62" fmla="*/ 22 w 68"/>
                  <a:gd name="T63" fmla="*/ 88 h 106"/>
                  <a:gd name="T64" fmla="*/ 14 w 68"/>
                  <a:gd name="T65" fmla="*/ 95 h 106"/>
                  <a:gd name="T66" fmla="*/ 43 w 68"/>
                  <a:gd name="T67" fmla="*/ 95 h 106"/>
                  <a:gd name="T68" fmla="*/ 50 w 68"/>
                  <a:gd name="T69" fmla="*/ 95 h 106"/>
                  <a:gd name="T70" fmla="*/ 53 w 68"/>
                  <a:gd name="T71" fmla="*/ 95 h 106"/>
                  <a:gd name="T72" fmla="*/ 57 w 68"/>
                  <a:gd name="T73" fmla="*/ 92 h 106"/>
                  <a:gd name="T74" fmla="*/ 60 w 68"/>
                  <a:gd name="T75" fmla="*/ 92 h 106"/>
                  <a:gd name="T76" fmla="*/ 64 w 68"/>
                  <a:gd name="T77" fmla="*/ 88 h 106"/>
                  <a:gd name="T78" fmla="*/ 64 w 68"/>
                  <a:gd name="T79" fmla="*/ 85 h 106"/>
                  <a:gd name="T80" fmla="*/ 68 w 68"/>
                  <a:gd name="T81" fmla="*/ 85 h 1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8"/>
                  <a:gd name="T124" fmla="*/ 0 h 106"/>
                  <a:gd name="T125" fmla="*/ 68 w 68"/>
                  <a:gd name="T126" fmla="*/ 106 h 1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8" h="106">
                    <a:moveTo>
                      <a:pt x="68" y="85"/>
                    </a:moveTo>
                    <a:lnTo>
                      <a:pt x="60" y="106"/>
                    </a:lnTo>
                    <a:lnTo>
                      <a:pt x="0" y="106"/>
                    </a:lnTo>
                    <a:lnTo>
                      <a:pt x="0" y="102"/>
                    </a:lnTo>
                    <a:lnTo>
                      <a:pt x="14" y="88"/>
                    </a:lnTo>
                    <a:lnTo>
                      <a:pt x="29" y="74"/>
                    </a:lnTo>
                    <a:lnTo>
                      <a:pt x="39" y="64"/>
                    </a:lnTo>
                    <a:lnTo>
                      <a:pt x="46" y="49"/>
                    </a:lnTo>
                    <a:lnTo>
                      <a:pt x="50" y="35"/>
                    </a:lnTo>
                    <a:lnTo>
                      <a:pt x="46" y="25"/>
                    </a:lnTo>
                    <a:lnTo>
                      <a:pt x="43" y="18"/>
                    </a:lnTo>
                    <a:lnTo>
                      <a:pt x="36" y="14"/>
                    </a:lnTo>
                    <a:lnTo>
                      <a:pt x="29" y="10"/>
                    </a:lnTo>
                    <a:lnTo>
                      <a:pt x="22" y="14"/>
                    </a:lnTo>
                    <a:lnTo>
                      <a:pt x="14" y="18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11" y="7"/>
                    </a:lnTo>
                    <a:lnTo>
                      <a:pt x="22" y="3"/>
                    </a:lnTo>
                    <a:lnTo>
                      <a:pt x="32" y="0"/>
                    </a:lnTo>
                    <a:lnTo>
                      <a:pt x="43" y="3"/>
                    </a:lnTo>
                    <a:lnTo>
                      <a:pt x="53" y="10"/>
                    </a:lnTo>
                    <a:lnTo>
                      <a:pt x="60" y="18"/>
                    </a:lnTo>
                    <a:lnTo>
                      <a:pt x="60" y="28"/>
                    </a:lnTo>
                    <a:lnTo>
                      <a:pt x="60" y="35"/>
                    </a:lnTo>
                    <a:lnTo>
                      <a:pt x="57" y="42"/>
                    </a:lnTo>
                    <a:lnTo>
                      <a:pt x="50" y="56"/>
                    </a:lnTo>
                    <a:lnTo>
                      <a:pt x="39" y="71"/>
                    </a:lnTo>
                    <a:lnTo>
                      <a:pt x="29" y="81"/>
                    </a:lnTo>
                    <a:lnTo>
                      <a:pt x="22" y="88"/>
                    </a:lnTo>
                    <a:lnTo>
                      <a:pt x="14" y="95"/>
                    </a:lnTo>
                    <a:lnTo>
                      <a:pt x="43" y="95"/>
                    </a:lnTo>
                    <a:lnTo>
                      <a:pt x="50" y="95"/>
                    </a:lnTo>
                    <a:lnTo>
                      <a:pt x="53" y="95"/>
                    </a:lnTo>
                    <a:lnTo>
                      <a:pt x="57" y="92"/>
                    </a:lnTo>
                    <a:lnTo>
                      <a:pt x="60" y="92"/>
                    </a:lnTo>
                    <a:lnTo>
                      <a:pt x="64" y="88"/>
                    </a:lnTo>
                    <a:lnTo>
                      <a:pt x="64" y="85"/>
                    </a:lnTo>
                    <a:lnTo>
                      <a:pt x="68" y="8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89" name="Rectangle 390"/>
              <p:cNvSpPr>
                <a:spLocks noChangeArrowheads="1"/>
              </p:cNvSpPr>
              <p:nvPr/>
            </p:nvSpPr>
            <p:spPr bwMode="auto">
              <a:xfrm>
                <a:off x="4025" y="2365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90" name="Freeform 391"/>
              <p:cNvSpPr>
                <a:spLocks/>
              </p:cNvSpPr>
              <p:nvPr/>
            </p:nvSpPr>
            <p:spPr bwMode="auto">
              <a:xfrm>
                <a:off x="4297" y="2390"/>
                <a:ext cx="43" cy="106"/>
              </a:xfrm>
              <a:custGeom>
                <a:avLst/>
                <a:gdLst>
                  <a:gd name="T0" fmla="*/ 0 w 43"/>
                  <a:gd name="T1" fmla="*/ 10 h 106"/>
                  <a:gd name="T2" fmla="*/ 28 w 43"/>
                  <a:gd name="T3" fmla="*/ 0 h 106"/>
                  <a:gd name="T4" fmla="*/ 28 w 43"/>
                  <a:gd name="T5" fmla="*/ 0 h 106"/>
                  <a:gd name="T6" fmla="*/ 28 w 43"/>
                  <a:gd name="T7" fmla="*/ 88 h 106"/>
                  <a:gd name="T8" fmla="*/ 28 w 43"/>
                  <a:gd name="T9" fmla="*/ 95 h 106"/>
                  <a:gd name="T10" fmla="*/ 28 w 43"/>
                  <a:gd name="T11" fmla="*/ 99 h 106"/>
                  <a:gd name="T12" fmla="*/ 32 w 43"/>
                  <a:gd name="T13" fmla="*/ 102 h 106"/>
                  <a:gd name="T14" fmla="*/ 32 w 43"/>
                  <a:gd name="T15" fmla="*/ 102 h 106"/>
                  <a:gd name="T16" fmla="*/ 35 w 43"/>
                  <a:gd name="T17" fmla="*/ 102 h 106"/>
                  <a:gd name="T18" fmla="*/ 43 w 43"/>
                  <a:gd name="T19" fmla="*/ 102 h 106"/>
                  <a:gd name="T20" fmla="*/ 43 w 43"/>
                  <a:gd name="T21" fmla="*/ 106 h 106"/>
                  <a:gd name="T22" fmla="*/ 4 w 43"/>
                  <a:gd name="T23" fmla="*/ 106 h 106"/>
                  <a:gd name="T24" fmla="*/ 4 w 43"/>
                  <a:gd name="T25" fmla="*/ 102 h 106"/>
                  <a:gd name="T26" fmla="*/ 11 w 43"/>
                  <a:gd name="T27" fmla="*/ 102 h 106"/>
                  <a:gd name="T28" fmla="*/ 14 w 43"/>
                  <a:gd name="T29" fmla="*/ 102 h 106"/>
                  <a:gd name="T30" fmla="*/ 14 w 43"/>
                  <a:gd name="T31" fmla="*/ 102 h 106"/>
                  <a:gd name="T32" fmla="*/ 14 w 43"/>
                  <a:gd name="T33" fmla="*/ 99 h 106"/>
                  <a:gd name="T34" fmla="*/ 18 w 43"/>
                  <a:gd name="T35" fmla="*/ 95 h 106"/>
                  <a:gd name="T36" fmla="*/ 18 w 43"/>
                  <a:gd name="T37" fmla="*/ 88 h 106"/>
                  <a:gd name="T38" fmla="*/ 18 w 43"/>
                  <a:gd name="T39" fmla="*/ 28 h 106"/>
                  <a:gd name="T40" fmla="*/ 18 w 43"/>
                  <a:gd name="T41" fmla="*/ 21 h 106"/>
                  <a:gd name="T42" fmla="*/ 14 w 43"/>
                  <a:gd name="T43" fmla="*/ 18 h 106"/>
                  <a:gd name="T44" fmla="*/ 14 w 43"/>
                  <a:gd name="T45" fmla="*/ 14 h 106"/>
                  <a:gd name="T46" fmla="*/ 14 w 43"/>
                  <a:gd name="T47" fmla="*/ 14 h 106"/>
                  <a:gd name="T48" fmla="*/ 11 w 43"/>
                  <a:gd name="T49" fmla="*/ 10 h 106"/>
                  <a:gd name="T50" fmla="*/ 11 w 43"/>
                  <a:gd name="T51" fmla="*/ 10 h 106"/>
                  <a:gd name="T52" fmla="*/ 7 w 43"/>
                  <a:gd name="T53" fmla="*/ 10 h 106"/>
                  <a:gd name="T54" fmla="*/ 4 w 43"/>
                  <a:gd name="T55" fmla="*/ 14 h 106"/>
                  <a:gd name="T56" fmla="*/ 0 w 43"/>
                  <a:gd name="T57" fmla="*/ 10 h 10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3"/>
                  <a:gd name="T88" fmla="*/ 0 h 106"/>
                  <a:gd name="T89" fmla="*/ 43 w 43"/>
                  <a:gd name="T90" fmla="*/ 106 h 10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3" h="106">
                    <a:moveTo>
                      <a:pt x="0" y="10"/>
                    </a:moveTo>
                    <a:lnTo>
                      <a:pt x="28" y="0"/>
                    </a:lnTo>
                    <a:lnTo>
                      <a:pt x="28" y="88"/>
                    </a:lnTo>
                    <a:lnTo>
                      <a:pt x="28" y="95"/>
                    </a:lnTo>
                    <a:lnTo>
                      <a:pt x="28" y="99"/>
                    </a:lnTo>
                    <a:lnTo>
                      <a:pt x="32" y="102"/>
                    </a:lnTo>
                    <a:lnTo>
                      <a:pt x="35" y="102"/>
                    </a:lnTo>
                    <a:lnTo>
                      <a:pt x="43" y="102"/>
                    </a:lnTo>
                    <a:lnTo>
                      <a:pt x="43" y="106"/>
                    </a:lnTo>
                    <a:lnTo>
                      <a:pt x="4" y="106"/>
                    </a:lnTo>
                    <a:lnTo>
                      <a:pt x="4" y="102"/>
                    </a:lnTo>
                    <a:lnTo>
                      <a:pt x="11" y="102"/>
                    </a:lnTo>
                    <a:lnTo>
                      <a:pt x="14" y="102"/>
                    </a:lnTo>
                    <a:lnTo>
                      <a:pt x="14" y="99"/>
                    </a:lnTo>
                    <a:lnTo>
                      <a:pt x="18" y="95"/>
                    </a:lnTo>
                    <a:lnTo>
                      <a:pt x="18" y="88"/>
                    </a:lnTo>
                    <a:lnTo>
                      <a:pt x="18" y="28"/>
                    </a:lnTo>
                    <a:lnTo>
                      <a:pt x="18" y="21"/>
                    </a:lnTo>
                    <a:lnTo>
                      <a:pt x="14" y="18"/>
                    </a:lnTo>
                    <a:lnTo>
                      <a:pt x="14" y="14"/>
                    </a:lnTo>
                    <a:lnTo>
                      <a:pt x="11" y="10"/>
                    </a:lnTo>
                    <a:lnTo>
                      <a:pt x="7" y="10"/>
                    </a:lnTo>
                    <a:lnTo>
                      <a:pt x="4" y="14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91" name="Freeform 392"/>
              <p:cNvSpPr>
                <a:spLocks/>
              </p:cNvSpPr>
              <p:nvPr/>
            </p:nvSpPr>
            <p:spPr bwMode="auto">
              <a:xfrm>
                <a:off x="4368" y="2393"/>
                <a:ext cx="56" cy="103"/>
              </a:xfrm>
              <a:custGeom>
                <a:avLst/>
                <a:gdLst>
                  <a:gd name="T0" fmla="*/ 56 w 56"/>
                  <a:gd name="T1" fmla="*/ 0 h 103"/>
                  <a:gd name="T2" fmla="*/ 49 w 56"/>
                  <a:gd name="T3" fmla="*/ 11 h 103"/>
                  <a:gd name="T4" fmla="*/ 21 w 56"/>
                  <a:gd name="T5" fmla="*/ 11 h 103"/>
                  <a:gd name="T6" fmla="*/ 14 w 56"/>
                  <a:gd name="T7" fmla="*/ 25 h 103"/>
                  <a:gd name="T8" fmla="*/ 25 w 56"/>
                  <a:gd name="T9" fmla="*/ 29 h 103"/>
                  <a:gd name="T10" fmla="*/ 35 w 56"/>
                  <a:gd name="T11" fmla="*/ 36 h 103"/>
                  <a:gd name="T12" fmla="*/ 46 w 56"/>
                  <a:gd name="T13" fmla="*/ 43 h 103"/>
                  <a:gd name="T14" fmla="*/ 53 w 56"/>
                  <a:gd name="T15" fmla="*/ 53 h 103"/>
                  <a:gd name="T16" fmla="*/ 56 w 56"/>
                  <a:gd name="T17" fmla="*/ 64 h 103"/>
                  <a:gd name="T18" fmla="*/ 53 w 56"/>
                  <a:gd name="T19" fmla="*/ 75 h 103"/>
                  <a:gd name="T20" fmla="*/ 53 w 56"/>
                  <a:gd name="T21" fmla="*/ 82 h 103"/>
                  <a:gd name="T22" fmla="*/ 49 w 56"/>
                  <a:gd name="T23" fmla="*/ 85 h 103"/>
                  <a:gd name="T24" fmla="*/ 42 w 56"/>
                  <a:gd name="T25" fmla="*/ 92 h 103"/>
                  <a:gd name="T26" fmla="*/ 39 w 56"/>
                  <a:gd name="T27" fmla="*/ 96 h 103"/>
                  <a:gd name="T28" fmla="*/ 32 w 56"/>
                  <a:gd name="T29" fmla="*/ 99 h 103"/>
                  <a:gd name="T30" fmla="*/ 25 w 56"/>
                  <a:gd name="T31" fmla="*/ 103 h 103"/>
                  <a:gd name="T32" fmla="*/ 14 w 56"/>
                  <a:gd name="T33" fmla="*/ 103 h 103"/>
                  <a:gd name="T34" fmla="*/ 7 w 56"/>
                  <a:gd name="T35" fmla="*/ 103 h 103"/>
                  <a:gd name="T36" fmla="*/ 3 w 56"/>
                  <a:gd name="T37" fmla="*/ 99 h 103"/>
                  <a:gd name="T38" fmla="*/ 0 w 56"/>
                  <a:gd name="T39" fmla="*/ 99 h 103"/>
                  <a:gd name="T40" fmla="*/ 0 w 56"/>
                  <a:gd name="T41" fmla="*/ 96 h 103"/>
                  <a:gd name="T42" fmla="*/ 0 w 56"/>
                  <a:gd name="T43" fmla="*/ 92 h 103"/>
                  <a:gd name="T44" fmla="*/ 0 w 56"/>
                  <a:gd name="T45" fmla="*/ 89 h 103"/>
                  <a:gd name="T46" fmla="*/ 3 w 56"/>
                  <a:gd name="T47" fmla="*/ 89 h 103"/>
                  <a:gd name="T48" fmla="*/ 3 w 56"/>
                  <a:gd name="T49" fmla="*/ 89 h 103"/>
                  <a:gd name="T50" fmla="*/ 7 w 56"/>
                  <a:gd name="T51" fmla="*/ 89 h 103"/>
                  <a:gd name="T52" fmla="*/ 7 w 56"/>
                  <a:gd name="T53" fmla="*/ 89 h 103"/>
                  <a:gd name="T54" fmla="*/ 10 w 56"/>
                  <a:gd name="T55" fmla="*/ 89 h 103"/>
                  <a:gd name="T56" fmla="*/ 14 w 56"/>
                  <a:gd name="T57" fmla="*/ 92 h 103"/>
                  <a:gd name="T58" fmla="*/ 17 w 56"/>
                  <a:gd name="T59" fmla="*/ 96 h 103"/>
                  <a:gd name="T60" fmla="*/ 25 w 56"/>
                  <a:gd name="T61" fmla="*/ 96 h 103"/>
                  <a:gd name="T62" fmla="*/ 32 w 56"/>
                  <a:gd name="T63" fmla="*/ 96 h 103"/>
                  <a:gd name="T64" fmla="*/ 39 w 56"/>
                  <a:gd name="T65" fmla="*/ 89 h 103"/>
                  <a:gd name="T66" fmla="*/ 42 w 56"/>
                  <a:gd name="T67" fmla="*/ 82 h 103"/>
                  <a:gd name="T68" fmla="*/ 46 w 56"/>
                  <a:gd name="T69" fmla="*/ 75 h 103"/>
                  <a:gd name="T70" fmla="*/ 46 w 56"/>
                  <a:gd name="T71" fmla="*/ 64 h 103"/>
                  <a:gd name="T72" fmla="*/ 39 w 56"/>
                  <a:gd name="T73" fmla="*/ 57 h 103"/>
                  <a:gd name="T74" fmla="*/ 32 w 56"/>
                  <a:gd name="T75" fmla="*/ 50 h 103"/>
                  <a:gd name="T76" fmla="*/ 25 w 56"/>
                  <a:gd name="T77" fmla="*/ 43 h 103"/>
                  <a:gd name="T78" fmla="*/ 14 w 56"/>
                  <a:gd name="T79" fmla="*/ 39 h 103"/>
                  <a:gd name="T80" fmla="*/ 0 w 56"/>
                  <a:gd name="T81" fmla="*/ 39 h 103"/>
                  <a:gd name="T82" fmla="*/ 21 w 56"/>
                  <a:gd name="T83" fmla="*/ 0 h 103"/>
                  <a:gd name="T84" fmla="*/ 56 w 56"/>
                  <a:gd name="T85" fmla="*/ 0 h 10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6"/>
                  <a:gd name="T130" fmla="*/ 0 h 103"/>
                  <a:gd name="T131" fmla="*/ 56 w 56"/>
                  <a:gd name="T132" fmla="*/ 103 h 10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6" h="103">
                    <a:moveTo>
                      <a:pt x="56" y="0"/>
                    </a:moveTo>
                    <a:lnTo>
                      <a:pt x="49" y="11"/>
                    </a:lnTo>
                    <a:lnTo>
                      <a:pt x="21" y="11"/>
                    </a:lnTo>
                    <a:lnTo>
                      <a:pt x="14" y="25"/>
                    </a:lnTo>
                    <a:lnTo>
                      <a:pt x="25" y="29"/>
                    </a:lnTo>
                    <a:lnTo>
                      <a:pt x="35" y="36"/>
                    </a:lnTo>
                    <a:lnTo>
                      <a:pt x="46" y="43"/>
                    </a:lnTo>
                    <a:lnTo>
                      <a:pt x="53" y="53"/>
                    </a:lnTo>
                    <a:lnTo>
                      <a:pt x="56" y="64"/>
                    </a:lnTo>
                    <a:lnTo>
                      <a:pt x="53" y="75"/>
                    </a:lnTo>
                    <a:lnTo>
                      <a:pt x="53" y="82"/>
                    </a:lnTo>
                    <a:lnTo>
                      <a:pt x="49" y="85"/>
                    </a:lnTo>
                    <a:lnTo>
                      <a:pt x="42" y="92"/>
                    </a:lnTo>
                    <a:lnTo>
                      <a:pt x="39" y="96"/>
                    </a:lnTo>
                    <a:lnTo>
                      <a:pt x="32" y="99"/>
                    </a:lnTo>
                    <a:lnTo>
                      <a:pt x="25" y="103"/>
                    </a:lnTo>
                    <a:lnTo>
                      <a:pt x="14" y="103"/>
                    </a:lnTo>
                    <a:lnTo>
                      <a:pt x="7" y="103"/>
                    </a:lnTo>
                    <a:lnTo>
                      <a:pt x="3" y="99"/>
                    </a:lnTo>
                    <a:lnTo>
                      <a:pt x="0" y="99"/>
                    </a:lnTo>
                    <a:lnTo>
                      <a:pt x="0" y="96"/>
                    </a:lnTo>
                    <a:lnTo>
                      <a:pt x="0" y="92"/>
                    </a:lnTo>
                    <a:lnTo>
                      <a:pt x="0" y="89"/>
                    </a:lnTo>
                    <a:lnTo>
                      <a:pt x="3" y="89"/>
                    </a:lnTo>
                    <a:lnTo>
                      <a:pt x="7" y="89"/>
                    </a:lnTo>
                    <a:lnTo>
                      <a:pt x="10" y="89"/>
                    </a:lnTo>
                    <a:lnTo>
                      <a:pt x="14" y="92"/>
                    </a:lnTo>
                    <a:lnTo>
                      <a:pt x="17" y="96"/>
                    </a:lnTo>
                    <a:lnTo>
                      <a:pt x="25" y="96"/>
                    </a:lnTo>
                    <a:lnTo>
                      <a:pt x="32" y="96"/>
                    </a:lnTo>
                    <a:lnTo>
                      <a:pt x="39" y="89"/>
                    </a:lnTo>
                    <a:lnTo>
                      <a:pt x="42" y="82"/>
                    </a:lnTo>
                    <a:lnTo>
                      <a:pt x="46" y="75"/>
                    </a:lnTo>
                    <a:lnTo>
                      <a:pt x="46" y="64"/>
                    </a:lnTo>
                    <a:lnTo>
                      <a:pt x="39" y="57"/>
                    </a:lnTo>
                    <a:lnTo>
                      <a:pt x="32" y="50"/>
                    </a:lnTo>
                    <a:lnTo>
                      <a:pt x="25" y="43"/>
                    </a:lnTo>
                    <a:lnTo>
                      <a:pt x="14" y="39"/>
                    </a:lnTo>
                    <a:lnTo>
                      <a:pt x="0" y="39"/>
                    </a:lnTo>
                    <a:lnTo>
                      <a:pt x="21" y="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92" name="Rectangle 393"/>
              <p:cNvSpPr>
                <a:spLocks noChangeArrowheads="1"/>
              </p:cNvSpPr>
              <p:nvPr/>
            </p:nvSpPr>
            <p:spPr bwMode="auto">
              <a:xfrm>
                <a:off x="4591" y="2365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93" name="Freeform 394"/>
              <p:cNvSpPr>
                <a:spLocks/>
              </p:cNvSpPr>
              <p:nvPr/>
            </p:nvSpPr>
            <p:spPr bwMode="auto">
              <a:xfrm>
                <a:off x="4859" y="2478"/>
                <a:ext cx="18" cy="18"/>
              </a:xfrm>
              <a:custGeom>
                <a:avLst/>
                <a:gdLst>
                  <a:gd name="T0" fmla="*/ 11 w 18"/>
                  <a:gd name="T1" fmla="*/ 0 h 18"/>
                  <a:gd name="T2" fmla="*/ 14 w 18"/>
                  <a:gd name="T3" fmla="*/ 0 h 18"/>
                  <a:gd name="T4" fmla="*/ 14 w 18"/>
                  <a:gd name="T5" fmla="*/ 4 h 18"/>
                  <a:gd name="T6" fmla="*/ 18 w 18"/>
                  <a:gd name="T7" fmla="*/ 7 h 18"/>
                  <a:gd name="T8" fmla="*/ 18 w 18"/>
                  <a:gd name="T9" fmla="*/ 11 h 18"/>
                  <a:gd name="T10" fmla="*/ 18 w 18"/>
                  <a:gd name="T11" fmla="*/ 14 h 18"/>
                  <a:gd name="T12" fmla="*/ 14 w 18"/>
                  <a:gd name="T13" fmla="*/ 18 h 18"/>
                  <a:gd name="T14" fmla="*/ 14 w 18"/>
                  <a:gd name="T15" fmla="*/ 18 h 18"/>
                  <a:gd name="T16" fmla="*/ 11 w 18"/>
                  <a:gd name="T17" fmla="*/ 18 h 18"/>
                  <a:gd name="T18" fmla="*/ 7 w 18"/>
                  <a:gd name="T19" fmla="*/ 18 h 18"/>
                  <a:gd name="T20" fmla="*/ 4 w 18"/>
                  <a:gd name="T21" fmla="*/ 18 h 18"/>
                  <a:gd name="T22" fmla="*/ 0 w 18"/>
                  <a:gd name="T23" fmla="*/ 14 h 18"/>
                  <a:gd name="T24" fmla="*/ 0 w 18"/>
                  <a:gd name="T25" fmla="*/ 11 h 18"/>
                  <a:gd name="T26" fmla="*/ 0 w 18"/>
                  <a:gd name="T27" fmla="*/ 7 h 18"/>
                  <a:gd name="T28" fmla="*/ 4 w 18"/>
                  <a:gd name="T29" fmla="*/ 4 h 18"/>
                  <a:gd name="T30" fmla="*/ 7 w 18"/>
                  <a:gd name="T31" fmla="*/ 0 h 18"/>
                  <a:gd name="T32" fmla="*/ 11 w 18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18"/>
                  <a:gd name="T53" fmla="*/ 18 w 18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18">
                    <a:moveTo>
                      <a:pt x="11" y="0"/>
                    </a:moveTo>
                    <a:lnTo>
                      <a:pt x="14" y="0"/>
                    </a:lnTo>
                    <a:lnTo>
                      <a:pt x="14" y="4"/>
                    </a:lnTo>
                    <a:lnTo>
                      <a:pt x="18" y="7"/>
                    </a:lnTo>
                    <a:lnTo>
                      <a:pt x="18" y="11"/>
                    </a:lnTo>
                    <a:lnTo>
                      <a:pt x="18" y="14"/>
                    </a:lnTo>
                    <a:lnTo>
                      <a:pt x="14" y="18"/>
                    </a:lnTo>
                    <a:lnTo>
                      <a:pt x="11" y="18"/>
                    </a:lnTo>
                    <a:lnTo>
                      <a:pt x="7" y="18"/>
                    </a:lnTo>
                    <a:lnTo>
                      <a:pt x="4" y="18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4" y="4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94" name="Freeform 395"/>
              <p:cNvSpPr>
                <a:spLocks/>
              </p:cNvSpPr>
              <p:nvPr/>
            </p:nvSpPr>
            <p:spPr bwMode="auto">
              <a:xfrm>
                <a:off x="4891" y="2390"/>
                <a:ext cx="67" cy="106"/>
              </a:xfrm>
              <a:custGeom>
                <a:avLst/>
                <a:gdLst>
                  <a:gd name="T0" fmla="*/ 67 w 67"/>
                  <a:gd name="T1" fmla="*/ 85 h 106"/>
                  <a:gd name="T2" fmla="*/ 60 w 67"/>
                  <a:gd name="T3" fmla="*/ 106 h 106"/>
                  <a:gd name="T4" fmla="*/ 0 w 67"/>
                  <a:gd name="T5" fmla="*/ 106 h 106"/>
                  <a:gd name="T6" fmla="*/ 0 w 67"/>
                  <a:gd name="T7" fmla="*/ 102 h 106"/>
                  <a:gd name="T8" fmla="*/ 14 w 67"/>
                  <a:gd name="T9" fmla="*/ 88 h 106"/>
                  <a:gd name="T10" fmla="*/ 28 w 67"/>
                  <a:gd name="T11" fmla="*/ 74 h 106"/>
                  <a:gd name="T12" fmla="*/ 35 w 67"/>
                  <a:gd name="T13" fmla="*/ 64 h 106"/>
                  <a:gd name="T14" fmla="*/ 46 w 67"/>
                  <a:gd name="T15" fmla="*/ 49 h 106"/>
                  <a:gd name="T16" fmla="*/ 46 w 67"/>
                  <a:gd name="T17" fmla="*/ 35 h 106"/>
                  <a:gd name="T18" fmla="*/ 46 w 67"/>
                  <a:gd name="T19" fmla="*/ 25 h 106"/>
                  <a:gd name="T20" fmla="*/ 42 w 67"/>
                  <a:gd name="T21" fmla="*/ 18 h 106"/>
                  <a:gd name="T22" fmla="*/ 35 w 67"/>
                  <a:gd name="T23" fmla="*/ 14 h 106"/>
                  <a:gd name="T24" fmla="*/ 28 w 67"/>
                  <a:gd name="T25" fmla="*/ 10 h 106"/>
                  <a:gd name="T26" fmla="*/ 18 w 67"/>
                  <a:gd name="T27" fmla="*/ 14 h 106"/>
                  <a:gd name="T28" fmla="*/ 14 w 67"/>
                  <a:gd name="T29" fmla="*/ 18 h 106"/>
                  <a:gd name="T30" fmla="*/ 7 w 67"/>
                  <a:gd name="T31" fmla="*/ 21 h 106"/>
                  <a:gd name="T32" fmla="*/ 4 w 67"/>
                  <a:gd name="T33" fmla="*/ 28 h 106"/>
                  <a:gd name="T34" fmla="*/ 0 w 67"/>
                  <a:gd name="T35" fmla="*/ 28 h 106"/>
                  <a:gd name="T36" fmla="*/ 4 w 67"/>
                  <a:gd name="T37" fmla="*/ 18 h 106"/>
                  <a:gd name="T38" fmla="*/ 11 w 67"/>
                  <a:gd name="T39" fmla="*/ 7 h 106"/>
                  <a:gd name="T40" fmla="*/ 21 w 67"/>
                  <a:gd name="T41" fmla="*/ 3 h 106"/>
                  <a:gd name="T42" fmla="*/ 32 w 67"/>
                  <a:gd name="T43" fmla="*/ 0 h 106"/>
                  <a:gd name="T44" fmla="*/ 42 w 67"/>
                  <a:gd name="T45" fmla="*/ 3 h 106"/>
                  <a:gd name="T46" fmla="*/ 53 w 67"/>
                  <a:gd name="T47" fmla="*/ 10 h 106"/>
                  <a:gd name="T48" fmla="*/ 60 w 67"/>
                  <a:gd name="T49" fmla="*/ 18 h 106"/>
                  <a:gd name="T50" fmla="*/ 60 w 67"/>
                  <a:gd name="T51" fmla="*/ 28 h 106"/>
                  <a:gd name="T52" fmla="*/ 60 w 67"/>
                  <a:gd name="T53" fmla="*/ 35 h 106"/>
                  <a:gd name="T54" fmla="*/ 57 w 67"/>
                  <a:gd name="T55" fmla="*/ 42 h 106"/>
                  <a:gd name="T56" fmla="*/ 50 w 67"/>
                  <a:gd name="T57" fmla="*/ 56 h 106"/>
                  <a:gd name="T58" fmla="*/ 39 w 67"/>
                  <a:gd name="T59" fmla="*/ 71 h 106"/>
                  <a:gd name="T60" fmla="*/ 28 w 67"/>
                  <a:gd name="T61" fmla="*/ 81 h 106"/>
                  <a:gd name="T62" fmla="*/ 18 w 67"/>
                  <a:gd name="T63" fmla="*/ 88 h 106"/>
                  <a:gd name="T64" fmla="*/ 14 w 67"/>
                  <a:gd name="T65" fmla="*/ 95 h 106"/>
                  <a:gd name="T66" fmla="*/ 42 w 67"/>
                  <a:gd name="T67" fmla="*/ 95 h 106"/>
                  <a:gd name="T68" fmla="*/ 50 w 67"/>
                  <a:gd name="T69" fmla="*/ 95 h 106"/>
                  <a:gd name="T70" fmla="*/ 53 w 67"/>
                  <a:gd name="T71" fmla="*/ 95 h 106"/>
                  <a:gd name="T72" fmla="*/ 57 w 67"/>
                  <a:gd name="T73" fmla="*/ 92 h 106"/>
                  <a:gd name="T74" fmla="*/ 60 w 67"/>
                  <a:gd name="T75" fmla="*/ 92 h 106"/>
                  <a:gd name="T76" fmla="*/ 60 w 67"/>
                  <a:gd name="T77" fmla="*/ 88 h 106"/>
                  <a:gd name="T78" fmla="*/ 64 w 67"/>
                  <a:gd name="T79" fmla="*/ 85 h 106"/>
                  <a:gd name="T80" fmla="*/ 67 w 67"/>
                  <a:gd name="T81" fmla="*/ 85 h 1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7"/>
                  <a:gd name="T124" fmla="*/ 0 h 106"/>
                  <a:gd name="T125" fmla="*/ 67 w 67"/>
                  <a:gd name="T126" fmla="*/ 106 h 1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7" h="106">
                    <a:moveTo>
                      <a:pt x="67" y="85"/>
                    </a:moveTo>
                    <a:lnTo>
                      <a:pt x="60" y="106"/>
                    </a:lnTo>
                    <a:lnTo>
                      <a:pt x="0" y="106"/>
                    </a:lnTo>
                    <a:lnTo>
                      <a:pt x="0" y="102"/>
                    </a:lnTo>
                    <a:lnTo>
                      <a:pt x="14" y="88"/>
                    </a:lnTo>
                    <a:lnTo>
                      <a:pt x="28" y="74"/>
                    </a:lnTo>
                    <a:lnTo>
                      <a:pt x="35" y="64"/>
                    </a:lnTo>
                    <a:lnTo>
                      <a:pt x="46" y="49"/>
                    </a:lnTo>
                    <a:lnTo>
                      <a:pt x="46" y="35"/>
                    </a:lnTo>
                    <a:lnTo>
                      <a:pt x="46" y="25"/>
                    </a:lnTo>
                    <a:lnTo>
                      <a:pt x="42" y="18"/>
                    </a:lnTo>
                    <a:lnTo>
                      <a:pt x="35" y="14"/>
                    </a:lnTo>
                    <a:lnTo>
                      <a:pt x="28" y="10"/>
                    </a:lnTo>
                    <a:lnTo>
                      <a:pt x="18" y="14"/>
                    </a:lnTo>
                    <a:lnTo>
                      <a:pt x="14" y="18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11" y="7"/>
                    </a:lnTo>
                    <a:lnTo>
                      <a:pt x="21" y="3"/>
                    </a:lnTo>
                    <a:lnTo>
                      <a:pt x="32" y="0"/>
                    </a:lnTo>
                    <a:lnTo>
                      <a:pt x="42" y="3"/>
                    </a:lnTo>
                    <a:lnTo>
                      <a:pt x="53" y="10"/>
                    </a:lnTo>
                    <a:lnTo>
                      <a:pt x="60" y="18"/>
                    </a:lnTo>
                    <a:lnTo>
                      <a:pt x="60" y="28"/>
                    </a:lnTo>
                    <a:lnTo>
                      <a:pt x="60" y="35"/>
                    </a:lnTo>
                    <a:lnTo>
                      <a:pt x="57" y="42"/>
                    </a:lnTo>
                    <a:lnTo>
                      <a:pt x="50" y="56"/>
                    </a:lnTo>
                    <a:lnTo>
                      <a:pt x="39" y="71"/>
                    </a:lnTo>
                    <a:lnTo>
                      <a:pt x="28" y="81"/>
                    </a:lnTo>
                    <a:lnTo>
                      <a:pt x="18" y="88"/>
                    </a:lnTo>
                    <a:lnTo>
                      <a:pt x="14" y="95"/>
                    </a:lnTo>
                    <a:lnTo>
                      <a:pt x="42" y="95"/>
                    </a:lnTo>
                    <a:lnTo>
                      <a:pt x="50" y="95"/>
                    </a:lnTo>
                    <a:lnTo>
                      <a:pt x="53" y="95"/>
                    </a:lnTo>
                    <a:lnTo>
                      <a:pt x="57" y="92"/>
                    </a:lnTo>
                    <a:lnTo>
                      <a:pt x="60" y="92"/>
                    </a:lnTo>
                    <a:lnTo>
                      <a:pt x="60" y="88"/>
                    </a:lnTo>
                    <a:lnTo>
                      <a:pt x="64" y="85"/>
                    </a:lnTo>
                    <a:lnTo>
                      <a:pt x="67" y="8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95" name="Freeform 396"/>
              <p:cNvSpPr>
                <a:spLocks noEditPoints="1"/>
              </p:cNvSpPr>
              <p:nvPr/>
            </p:nvSpPr>
            <p:spPr bwMode="auto">
              <a:xfrm>
                <a:off x="4969" y="2390"/>
                <a:ext cx="67" cy="106"/>
              </a:xfrm>
              <a:custGeom>
                <a:avLst/>
                <a:gdLst>
                  <a:gd name="T0" fmla="*/ 67 w 67"/>
                  <a:gd name="T1" fmla="*/ 67 h 106"/>
                  <a:gd name="T2" fmla="*/ 67 w 67"/>
                  <a:gd name="T3" fmla="*/ 78 h 106"/>
                  <a:gd name="T4" fmla="*/ 53 w 67"/>
                  <a:gd name="T5" fmla="*/ 78 h 106"/>
                  <a:gd name="T6" fmla="*/ 53 w 67"/>
                  <a:gd name="T7" fmla="*/ 106 h 106"/>
                  <a:gd name="T8" fmla="*/ 39 w 67"/>
                  <a:gd name="T9" fmla="*/ 106 h 106"/>
                  <a:gd name="T10" fmla="*/ 39 w 67"/>
                  <a:gd name="T11" fmla="*/ 78 h 106"/>
                  <a:gd name="T12" fmla="*/ 0 w 67"/>
                  <a:gd name="T13" fmla="*/ 78 h 106"/>
                  <a:gd name="T14" fmla="*/ 0 w 67"/>
                  <a:gd name="T15" fmla="*/ 71 h 106"/>
                  <a:gd name="T16" fmla="*/ 42 w 67"/>
                  <a:gd name="T17" fmla="*/ 0 h 106"/>
                  <a:gd name="T18" fmla="*/ 53 w 67"/>
                  <a:gd name="T19" fmla="*/ 0 h 106"/>
                  <a:gd name="T20" fmla="*/ 53 w 67"/>
                  <a:gd name="T21" fmla="*/ 67 h 106"/>
                  <a:gd name="T22" fmla="*/ 67 w 67"/>
                  <a:gd name="T23" fmla="*/ 67 h 106"/>
                  <a:gd name="T24" fmla="*/ 39 w 67"/>
                  <a:gd name="T25" fmla="*/ 67 h 106"/>
                  <a:gd name="T26" fmla="*/ 39 w 67"/>
                  <a:gd name="T27" fmla="*/ 14 h 106"/>
                  <a:gd name="T28" fmla="*/ 7 w 67"/>
                  <a:gd name="T29" fmla="*/ 67 h 106"/>
                  <a:gd name="T30" fmla="*/ 39 w 67"/>
                  <a:gd name="T31" fmla="*/ 67 h 10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7"/>
                  <a:gd name="T49" fmla="*/ 0 h 106"/>
                  <a:gd name="T50" fmla="*/ 67 w 67"/>
                  <a:gd name="T51" fmla="*/ 106 h 10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7" h="106">
                    <a:moveTo>
                      <a:pt x="67" y="67"/>
                    </a:moveTo>
                    <a:lnTo>
                      <a:pt x="67" y="78"/>
                    </a:lnTo>
                    <a:lnTo>
                      <a:pt x="53" y="78"/>
                    </a:lnTo>
                    <a:lnTo>
                      <a:pt x="53" y="106"/>
                    </a:lnTo>
                    <a:lnTo>
                      <a:pt x="39" y="106"/>
                    </a:lnTo>
                    <a:lnTo>
                      <a:pt x="39" y="78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42" y="0"/>
                    </a:lnTo>
                    <a:lnTo>
                      <a:pt x="53" y="0"/>
                    </a:lnTo>
                    <a:lnTo>
                      <a:pt x="53" y="67"/>
                    </a:lnTo>
                    <a:lnTo>
                      <a:pt x="67" y="67"/>
                    </a:lnTo>
                    <a:close/>
                    <a:moveTo>
                      <a:pt x="39" y="67"/>
                    </a:moveTo>
                    <a:lnTo>
                      <a:pt x="39" y="14"/>
                    </a:lnTo>
                    <a:lnTo>
                      <a:pt x="7" y="67"/>
                    </a:lnTo>
                    <a:lnTo>
                      <a:pt x="39" y="6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96" name="Rectangle 397"/>
              <p:cNvSpPr>
                <a:spLocks noChangeArrowheads="1"/>
              </p:cNvSpPr>
              <p:nvPr/>
            </p:nvSpPr>
            <p:spPr bwMode="auto">
              <a:xfrm>
                <a:off x="5213" y="2365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97" name="Rectangle 398"/>
              <p:cNvSpPr>
                <a:spLocks noChangeArrowheads="1"/>
              </p:cNvSpPr>
              <p:nvPr/>
            </p:nvSpPr>
            <p:spPr bwMode="auto">
              <a:xfrm>
                <a:off x="532" y="2549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98" name="Freeform 399"/>
              <p:cNvSpPr>
                <a:spLocks/>
              </p:cNvSpPr>
              <p:nvPr/>
            </p:nvSpPr>
            <p:spPr bwMode="auto">
              <a:xfrm>
                <a:off x="592" y="2581"/>
                <a:ext cx="60" cy="106"/>
              </a:xfrm>
              <a:custGeom>
                <a:avLst/>
                <a:gdLst>
                  <a:gd name="T0" fmla="*/ 25 w 60"/>
                  <a:gd name="T1" fmla="*/ 42 h 106"/>
                  <a:gd name="T2" fmla="*/ 25 w 60"/>
                  <a:gd name="T3" fmla="*/ 88 h 106"/>
                  <a:gd name="T4" fmla="*/ 25 w 60"/>
                  <a:gd name="T5" fmla="*/ 95 h 106"/>
                  <a:gd name="T6" fmla="*/ 29 w 60"/>
                  <a:gd name="T7" fmla="*/ 102 h 106"/>
                  <a:gd name="T8" fmla="*/ 32 w 60"/>
                  <a:gd name="T9" fmla="*/ 102 h 106"/>
                  <a:gd name="T10" fmla="*/ 36 w 60"/>
                  <a:gd name="T11" fmla="*/ 106 h 106"/>
                  <a:gd name="T12" fmla="*/ 43 w 60"/>
                  <a:gd name="T13" fmla="*/ 106 h 106"/>
                  <a:gd name="T14" fmla="*/ 43 w 60"/>
                  <a:gd name="T15" fmla="*/ 106 h 106"/>
                  <a:gd name="T16" fmla="*/ 0 w 60"/>
                  <a:gd name="T17" fmla="*/ 106 h 106"/>
                  <a:gd name="T18" fmla="*/ 0 w 60"/>
                  <a:gd name="T19" fmla="*/ 106 h 106"/>
                  <a:gd name="T20" fmla="*/ 4 w 60"/>
                  <a:gd name="T21" fmla="*/ 106 h 106"/>
                  <a:gd name="T22" fmla="*/ 7 w 60"/>
                  <a:gd name="T23" fmla="*/ 106 h 106"/>
                  <a:gd name="T24" fmla="*/ 7 w 60"/>
                  <a:gd name="T25" fmla="*/ 102 h 106"/>
                  <a:gd name="T26" fmla="*/ 11 w 60"/>
                  <a:gd name="T27" fmla="*/ 102 h 106"/>
                  <a:gd name="T28" fmla="*/ 11 w 60"/>
                  <a:gd name="T29" fmla="*/ 99 h 106"/>
                  <a:gd name="T30" fmla="*/ 11 w 60"/>
                  <a:gd name="T31" fmla="*/ 95 h 106"/>
                  <a:gd name="T32" fmla="*/ 14 w 60"/>
                  <a:gd name="T33" fmla="*/ 88 h 106"/>
                  <a:gd name="T34" fmla="*/ 14 w 60"/>
                  <a:gd name="T35" fmla="*/ 42 h 106"/>
                  <a:gd name="T36" fmla="*/ 0 w 60"/>
                  <a:gd name="T37" fmla="*/ 42 h 106"/>
                  <a:gd name="T38" fmla="*/ 0 w 60"/>
                  <a:gd name="T39" fmla="*/ 39 h 106"/>
                  <a:gd name="T40" fmla="*/ 14 w 60"/>
                  <a:gd name="T41" fmla="*/ 39 h 106"/>
                  <a:gd name="T42" fmla="*/ 14 w 60"/>
                  <a:gd name="T43" fmla="*/ 32 h 106"/>
                  <a:gd name="T44" fmla="*/ 14 w 60"/>
                  <a:gd name="T45" fmla="*/ 21 h 106"/>
                  <a:gd name="T46" fmla="*/ 14 w 60"/>
                  <a:gd name="T47" fmla="*/ 14 h 106"/>
                  <a:gd name="T48" fmla="*/ 21 w 60"/>
                  <a:gd name="T49" fmla="*/ 7 h 106"/>
                  <a:gd name="T50" fmla="*/ 25 w 60"/>
                  <a:gd name="T51" fmla="*/ 3 h 106"/>
                  <a:gd name="T52" fmla="*/ 32 w 60"/>
                  <a:gd name="T53" fmla="*/ 0 h 106"/>
                  <a:gd name="T54" fmla="*/ 43 w 60"/>
                  <a:gd name="T55" fmla="*/ 0 h 106"/>
                  <a:gd name="T56" fmla="*/ 50 w 60"/>
                  <a:gd name="T57" fmla="*/ 0 h 106"/>
                  <a:gd name="T58" fmla="*/ 57 w 60"/>
                  <a:gd name="T59" fmla="*/ 3 h 106"/>
                  <a:gd name="T60" fmla="*/ 60 w 60"/>
                  <a:gd name="T61" fmla="*/ 7 h 106"/>
                  <a:gd name="T62" fmla="*/ 60 w 60"/>
                  <a:gd name="T63" fmla="*/ 10 h 106"/>
                  <a:gd name="T64" fmla="*/ 60 w 60"/>
                  <a:gd name="T65" fmla="*/ 14 h 106"/>
                  <a:gd name="T66" fmla="*/ 60 w 60"/>
                  <a:gd name="T67" fmla="*/ 14 h 106"/>
                  <a:gd name="T68" fmla="*/ 57 w 60"/>
                  <a:gd name="T69" fmla="*/ 17 h 106"/>
                  <a:gd name="T70" fmla="*/ 53 w 60"/>
                  <a:gd name="T71" fmla="*/ 17 h 106"/>
                  <a:gd name="T72" fmla="*/ 53 w 60"/>
                  <a:gd name="T73" fmla="*/ 17 h 106"/>
                  <a:gd name="T74" fmla="*/ 50 w 60"/>
                  <a:gd name="T75" fmla="*/ 17 h 106"/>
                  <a:gd name="T76" fmla="*/ 50 w 60"/>
                  <a:gd name="T77" fmla="*/ 14 h 106"/>
                  <a:gd name="T78" fmla="*/ 46 w 60"/>
                  <a:gd name="T79" fmla="*/ 10 h 106"/>
                  <a:gd name="T80" fmla="*/ 43 w 60"/>
                  <a:gd name="T81" fmla="*/ 7 h 106"/>
                  <a:gd name="T82" fmla="*/ 43 w 60"/>
                  <a:gd name="T83" fmla="*/ 3 h 106"/>
                  <a:gd name="T84" fmla="*/ 39 w 60"/>
                  <a:gd name="T85" fmla="*/ 3 h 106"/>
                  <a:gd name="T86" fmla="*/ 36 w 60"/>
                  <a:gd name="T87" fmla="*/ 3 h 106"/>
                  <a:gd name="T88" fmla="*/ 32 w 60"/>
                  <a:gd name="T89" fmla="*/ 3 h 106"/>
                  <a:gd name="T90" fmla="*/ 29 w 60"/>
                  <a:gd name="T91" fmla="*/ 3 h 106"/>
                  <a:gd name="T92" fmla="*/ 29 w 60"/>
                  <a:gd name="T93" fmla="*/ 7 h 106"/>
                  <a:gd name="T94" fmla="*/ 25 w 60"/>
                  <a:gd name="T95" fmla="*/ 10 h 106"/>
                  <a:gd name="T96" fmla="*/ 25 w 60"/>
                  <a:gd name="T97" fmla="*/ 17 h 106"/>
                  <a:gd name="T98" fmla="*/ 25 w 60"/>
                  <a:gd name="T99" fmla="*/ 32 h 106"/>
                  <a:gd name="T100" fmla="*/ 25 w 60"/>
                  <a:gd name="T101" fmla="*/ 39 h 106"/>
                  <a:gd name="T102" fmla="*/ 43 w 60"/>
                  <a:gd name="T103" fmla="*/ 39 h 106"/>
                  <a:gd name="T104" fmla="*/ 43 w 60"/>
                  <a:gd name="T105" fmla="*/ 42 h 106"/>
                  <a:gd name="T106" fmla="*/ 25 w 60"/>
                  <a:gd name="T107" fmla="*/ 42 h 10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0"/>
                  <a:gd name="T163" fmla="*/ 0 h 106"/>
                  <a:gd name="T164" fmla="*/ 60 w 60"/>
                  <a:gd name="T165" fmla="*/ 106 h 10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0" h="106">
                    <a:moveTo>
                      <a:pt x="25" y="42"/>
                    </a:moveTo>
                    <a:lnTo>
                      <a:pt x="25" y="88"/>
                    </a:lnTo>
                    <a:lnTo>
                      <a:pt x="25" y="95"/>
                    </a:lnTo>
                    <a:lnTo>
                      <a:pt x="29" y="102"/>
                    </a:lnTo>
                    <a:lnTo>
                      <a:pt x="32" y="102"/>
                    </a:lnTo>
                    <a:lnTo>
                      <a:pt x="36" y="106"/>
                    </a:lnTo>
                    <a:lnTo>
                      <a:pt x="43" y="106"/>
                    </a:lnTo>
                    <a:lnTo>
                      <a:pt x="0" y="106"/>
                    </a:lnTo>
                    <a:lnTo>
                      <a:pt x="4" y="106"/>
                    </a:lnTo>
                    <a:lnTo>
                      <a:pt x="7" y="106"/>
                    </a:lnTo>
                    <a:lnTo>
                      <a:pt x="7" y="102"/>
                    </a:lnTo>
                    <a:lnTo>
                      <a:pt x="11" y="102"/>
                    </a:lnTo>
                    <a:lnTo>
                      <a:pt x="11" y="99"/>
                    </a:lnTo>
                    <a:lnTo>
                      <a:pt x="11" y="95"/>
                    </a:lnTo>
                    <a:lnTo>
                      <a:pt x="14" y="88"/>
                    </a:lnTo>
                    <a:lnTo>
                      <a:pt x="14" y="42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14" y="39"/>
                    </a:lnTo>
                    <a:lnTo>
                      <a:pt x="14" y="32"/>
                    </a:lnTo>
                    <a:lnTo>
                      <a:pt x="14" y="21"/>
                    </a:lnTo>
                    <a:lnTo>
                      <a:pt x="14" y="14"/>
                    </a:lnTo>
                    <a:lnTo>
                      <a:pt x="21" y="7"/>
                    </a:lnTo>
                    <a:lnTo>
                      <a:pt x="25" y="3"/>
                    </a:lnTo>
                    <a:lnTo>
                      <a:pt x="32" y="0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57" y="3"/>
                    </a:lnTo>
                    <a:lnTo>
                      <a:pt x="60" y="7"/>
                    </a:lnTo>
                    <a:lnTo>
                      <a:pt x="60" y="10"/>
                    </a:lnTo>
                    <a:lnTo>
                      <a:pt x="60" y="14"/>
                    </a:lnTo>
                    <a:lnTo>
                      <a:pt x="57" y="17"/>
                    </a:lnTo>
                    <a:lnTo>
                      <a:pt x="53" y="17"/>
                    </a:lnTo>
                    <a:lnTo>
                      <a:pt x="50" y="17"/>
                    </a:lnTo>
                    <a:lnTo>
                      <a:pt x="50" y="14"/>
                    </a:lnTo>
                    <a:lnTo>
                      <a:pt x="46" y="10"/>
                    </a:lnTo>
                    <a:lnTo>
                      <a:pt x="43" y="7"/>
                    </a:lnTo>
                    <a:lnTo>
                      <a:pt x="43" y="3"/>
                    </a:lnTo>
                    <a:lnTo>
                      <a:pt x="39" y="3"/>
                    </a:lnTo>
                    <a:lnTo>
                      <a:pt x="36" y="3"/>
                    </a:lnTo>
                    <a:lnTo>
                      <a:pt x="32" y="3"/>
                    </a:lnTo>
                    <a:lnTo>
                      <a:pt x="29" y="3"/>
                    </a:lnTo>
                    <a:lnTo>
                      <a:pt x="29" y="7"/>
                    </a:lnTo>
                    <a:lnTo>
                      <a:pt x="25" y="10"/>
                    </a:lnTo>
                    <a:lnTo>
                      <a:pt x="25" y="17"/>
                    </a:lnTo>
                    <a:lnTo>
                      <a:pt x="25" y="32"/>
                    </a:lnTo>
                    <a:lnTo>
                      <a:pt x="25" y="39"/>
                    </a:lnTo>
                    <a:lnTo>
                      <a:pt x="43" y="39"/>
                    </a:lnTo>
                    <a:lnTo>
                      <a:pt x="43" y="42"/>
                    </a:lnTo>
                    <a:lnTo>
                      <a:pt x="25" y="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799" name="Freeform 400"/>
              <p:cNvSpPr>
                <a:spLocks noEditPoints="1"/>
              </p:cNvSpPr>
              <p:nvPr/>
            </p:nvSpPr>
            <p:spPr bwMode="auto">
              <a:xfrm>
                <a:off x="642" y="2616"/>
                <a:ext cx="67" cy="74"/>
              </a:xfrm>
              <a:custGeom>
                <a:avLst/>
                <a:gdLst>
                  <a:gd name="T0" fmla="*/ 32 w 67"/>
                  <a:gd name="T1" fmla="*/ 0 h 74"/>
                  <a:gd name="T2" fmla="*/ 42 w 67"/>
                  <a:gd name="T3" fmla="*/ 0 h 74"/>
                  <a:gd name="T4" fmla="*/ 53 w 67"/>
                  <a:gd name="T5" fmla="*/ 7 h 74"/>
                  <a:gd name="T6" fmla="*/ 56 w 67"/>
                  <a:gd name="T7" fmla="*/ 11 h 74"/>
                  <a:gd name="T8" fmla="*/ 63 w 67"/>
                  <a:gd name="T9" fmla="*/ 21 h 74"/>
                  <a:gd name="T10" fmla="*/ 67 w 67"/>
                  <a:gd name="T11" fmla="*/ 35 h 74"/>
                  <a:gd name="T12" fmla="*/ 63 w 67"/>
                  <a:gd name="T13" fmla="*/ 46 h 74"/>
                  <a:gd name="T14" fmla="*/ 60 w 67"/>
                  <a:gd name="T15" fmla="*/ 53 h 74"/>
                  <a:gd name="T16" fmla="*/ 56 w 67"/>
                  <a:gd name="T17" fmla="*/ 64 h 74"/>
                  <a:gd name="T18" fmla="*/ 49 w 67"/>
                  <a:gd name="T19" fmla="*/ 67 h 74"/>
                  <a:gd name="T20" fmla="*/ 42 w 67"/>
                  <a:gd name="T21" fmla="*/ 71 h 74"/>
                  <a:gd name="T22" fmla="*/ 32 w 67"/>
                  <a:gd name="T23" fmla="*/ 74 h 74"/>
                  <a:gd name="T24" fmla="*/ 21 w 67"/>
                  <a:gd name="T25" fmla="*/ 71 h 74"/>
                  <a:gd name="T26" fmla="*/ 14 w 67"/>
                  <a:gd name="T27" fmla="*/ 67 h 74"/>
                  <a:gd name="T28" fmla="*/ 7 w 67"/>
                  <a:gd name="T29" fmla="*/ 60 h 74"/>
                  <a:gd name="T30" fmla="*/ 3 w 67"/>
                  <a:gd name="T31" fmla="*/ 50 h 74"/>
                  <a:gd name="T32" fmla="*/ 0 w 67"/>
                  <a:gd name="T33" fmla="*/ 35 h 74"/>
                  <a:gd name="T34" fmla="*/ 0 w 67"/>
                  <a:gd name="T35" fmla="*/ 28 h 74"/>
                  <a:gd name="T36" fmla="*/ 3 w 67"/>
                  <a:gd name="T37" fmla="*/ 18 h 74"/>
                  <a:gd name="T38" fmla="*/ 10 w 67"/>
                  <a:gd name="T39" fmla="*/ 11 h 74"/>
                  <a:gd name="T40" fmla="*/ 17 w 67"/>
                  <a:gd name="T41" fmla="*/ 4 h 74"/>
                  <a:gd name="T42" fmla="*/ 24 w 67"/>
                  <a:gd name="T43" fmla="*/ 0 h 74"/>
                  <a:gd name="T44" fmla="*/ 32 w 67"/>
                  <a:gd name="T45" fmla="*/ 0 h 74"/>
                  <a:gd name="T46" fmla="*/ 32 w 67"/>
                  <a:gd name="T47" fmla="*/ 4 h 74"/>
                  <a:gd name="T48" fmla="*/ 28 w 67"/>
                  <a:gd name="T49" fmla="*/ 7 h 74"/>
                  <a:gd name="T50" fmla="*/ 21 w 67"/>
                  <a:gd name="T51" fmla="*/ 7 h 74"/>
                  <a:gd name="T52" fmla="*/ 17 w 67"/>
                  <a:gd name="T53" fmla="*/ 11 h 74"/>
                  <a:gd name="T54" fmla="*/ 14 w 67"/>
                  <a:gd name="T55" fmla="*/ 14 h 74"/>
                  <a:gd name="T56" fmla="*/ 14 w 67"/>
                  <a:gd name="T57" fmla="*/ 21 h 74"/>
                  <a:gd name="T58" fmla="*/ 14 w 67"/>
                  <a:gd name="T59" fmla="*/ 32 h 74"/>
                  <a:gd name="T60" fmla="*/ 14 w 67"/>
                  <a:gd name="T61" fmla="*/ 46 h 74"/>
                  <a:gd name="T62" fmla="*/ 17 w 67"/>
                  <a:gd name="T63" fmla="*/ 57 h 74"/>
                  <a:gd name="T64" fmla="*/ 24 w 67"/>
                  <a:gd name="T65" fmla="*/ 64 h 74"/>
                  <a:gd name="T66" fmla="*/ 28 w 67"/>
                  <a:gd name="T67" fmla="*/ 67 h 74"/>
                  <a:gd name="T68" fmla="*/ 35 w 67"/>
                  <a:gd name="T69" fmla="*/ 67 h 74"/>
                  <a:gd name="T70" fmla="*/ 42 w 67"/>
                  <a:gd name="T71" fmla="*/ 67 h 74"/>
                  <a:gd name="T72" fmla="*/ 49 w 67"/>
                  <a:gd name="T73" fmla="*/ 64 h 74"/>
                  <a:gd name="T74" fmla="*/ 53 w 67"/>
                  <a:gd name="T75" fmla="*/ 53 h 74"/>
                  <a:gd name="T76" fmla="*/ 53 w 67"/>
                  <a:gd name="T77" fmla="*/ 43 h 74"/>
                  <a:gd name="T78" fmla="*/ 53 w 67"/>
                  <a:gd name="T79" fmla="*/ 28 h 74"/>
                  <a:gd name="T80" fmla="*/ 49 w 67"/>
                  <a:gd name="T81" fmla="*/ 21 h 74"/>
                  <a:gd name="T82" fmla="*/ 46 w 67"/>
                  <a:gd name="T83" fmla="*/ 11 h 74"/>
                  <a:gd name="T84" fmla="*/ 39 w 67"/>
                  <a:gd name="T85" fmla="*/ 7 h 74"/>
                  <a:gd name="T86" fmla="*/ 32 w 67"/>
                  <a:gd name="T87" fmla="*/ 4 h 7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7"/>
                  <a:gd name="T133" fmla="*/ 0 h 74"/>
                  <a:gd name="T134" fmla="*/ 67 w 67"/>
                  <a:gd name="T135" fmla="*/ 74 h 7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7" h="74">
                    <a:moveTo>
                      <a:pt x="32" y="0"/>
                    </a:moveTo>
                    <a:lnTo>
                      <a:pt x="42" y="0"/>
                    </a:lnTo>
                    <a:lnTo>
                      <a:pt x="53" y="7"/>
                    </a:lnTo>
                    <a:lnTo>
                      <a:pt x="56" y="11"/>
                    </a:lnTo>
                    <a:lnTo>
                      <a:pt x="63" y="21"/>
                    </a:lnTo>
                    <a:lnTo>
                      <a:pt x="67" y="35"/>
                    </a:lnTo>
                    <a:lnTo>
                      <a:pt x="63" y="46"/>
                    </a:lnTo>
                    <a:lnTo>
                      <a:pt x="60" y="53"/>
                    </a:lnTo>
                    <a:lnTo>
                      <a:pt x="56" y="64"/>
                    </a:lnTo>
                    <a:lnTo>
                      <a:pt x="49" y="67"/>
                    </a:lnTo>
                    <a:lnTo>
                      <a:pt x="42" y="71"/>
                    </a:lnTo>
                    <a:lnTo>
                      <a:pt x="32" y="74"/>
                    </a:lnTo>
                    <a:lnTo>
                      <a:pt x="21" y="71"/>
                    </a:lnTo>
                    <a:lnTo>
                      <a:pt x="14" y="67"/>
                    </a:lnTo>
                    <a:lnTo>
                      <a:pt x="7" y="60"/>
                    </a:lnTo>
                    <a:lnTo>
                      <a:pt x="3" y="50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3" y="18"/>
                    </a:lnTo>
                    <a:lnTo>
                      <a:pt x="10" y="11"/>
                    </a:lnTo>
                    <a:lnTo>
                      <a:pt x="17" y="4"/>
                    </a:lnTo>
                    <a:lnTo>
                      <a:pt x="24" y="0"/>
                    </a:lnTo>
                    <a:lnTo>
                      <a:pt x="32" y="0"/>
                    </a:lnTo>
                    <a:close/>
                    <a:moveTo>
                      <a:pt x="32" y="4"/>
                    </a:moveTo>
                    <a:lnTo>
                      <a:pt x="28" y="7"/>
                    </a:lnTo>
                    <a:lnTo>
                      <a:pt x="21" y="7"/>
                    </a:lnTo>
                    <a:lnTo>
                      <a:pt x="17" y="11"/>
                    </a:lnTo>
                    <a:lnTo>
                      <a:pt x="14" y="14"/>
                    </a:lnTo>
                    <a:lnTo>
                      <a:pt x="14" y="21"/>
                    </a:lnTo>
                    <a:lnTo>
                      <a:pt x="14" y="32"/>
                    </a:lnTo>
                    <a:lnTo>
                      <a:pt x="14" y="46"/>
                    </a:lnTo>
                    <a:lnTo>
                      <a:pt x="17" y="57"/>
                    </a:lnTo>
                    <a:lnTo>
                      <a:pt x="24" y="64"/>
                    </a:lnTo>
                    <a:lnTo>
                      <a:pt x="28" y="67"/>
                    </a:lnTo>
                    <a:lnTo>
                      <a:pt x="35" y="67"/>
                    </a:lnTo>
                    <a:lnTo>
                      <a:pt x="42" y="67"/>
                    </a:lnTo>
                    <a:lnTo>
                      <a:pt x="49" y="64"/>
                    </a:lnTo>
                    <a:lnTo>
                      <a:pt x="53" y="53"/>
                    </a:lnTo>
                    <a:lnTo>
                      <a:pt x="53" y="43"/>
                    </a:lnTo>
                    <a:lnTo>
                      <a:pt x="53" y="28"/>
                    </a:lnTo>
                    <a:lnTo>
                      <a:pt x="49" y="21"/>
                    </a:lnTo>
                    <a:lnTo>
                      <a:pt x="46" y="11"/>
                    </a:lnTo>
                    <a:lnTo>
                      <a:pt x="39" y="7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00" name="Freeform 401"/>
              <p:cNvSpPr>
                <a:spLocks noEditPoints="1"/>
              </p:cNvSpPr>
              <p:nvPr/>
            </p:nvSpPr>
            <p:spPr bwMode="auto">
              <a:xfrm>
                <a:off x="720" y="2616"/>
                <a:ext cx="67" cy="74"/>
              </a:xfrm>
              <a:custGeom>
                <a:avLst/>
                <a:gdLst>
                  <a:gd name="T0" fmla="*/ 31 w 67"/>
                  <a:gd name="T1" fmla="*/ 0 h 74"/>
                  <a:gd name="T2" fmla="*/ 42 w 67"/>
                  <a:gd name="T3" fmla="*/ 0 h 74"/>
                  <a:gd name="T4" fmla="*/ 49 w 67"/>
                  <a:gd name="T5" fmla="*/ 7 h 74"/>
                  <a:gd name="T6" fmla="*/ 56 w 67"/>
                  <a:gd name="T7" fmla="*/ 11 h 74"/>
                  <a:gd name="T8" fmla="*/ 63 w 67"/>
                  <a:gd name="T9" fmla="*/ 21 h 74"/>
                  <a:gd name="T10" fmla="*/ 67 w 67"/>
                  <a:gd name="T11" fmla="*/ 35 h 74"/>
                  <a:gd name="T12" fmla="*/ 63 w 67"/>
                  <a:gd name="T13" fmla="*/ 46 h 74"/>
                  <a:gd name="T14" fmla="*/ 60 w 67"/>
                  <a:gd name="T15" fmla="*/ 53 h 74"/>
                  <a:gd name="T16" fmla="*/ 56 w 67"/>
                  <a:gd name="T17" fmla="*/ 64 h 74"/>
                  <a:gd name="T18" fmla="*/ 49 w 67"/>
                  <a:gd name="T19" fmla="*/ 67 h 74"/>
                  <a:gd name="T20" fmla="*/ 42 w 67"/>
                  <a:gd name="T21" fmla="*/ 71 h 74"/>
                  <a:gd name="T22" fmla="*/ 31 w 67"/>
                  <a:gd name="T23" fmla="*/ 74 h 74"/>
                  <a:gd name="T24" fmla="*/ 21 w 67"/>
                  <a:gd name="T25" fmla="*/ 71 h 74"/>
                  <a:gd name="T26" fmla="*/ 14 w 67"/>
                  <a:gd name="T27" fmla="*/ 67 h 74"/>
                  <a:gd name="T28" fmla="*/ 7 w 67"/>
                  <a:gd name="T29" fmla="*/ 60 h 74"/>
                  <a:gd name="T30" fmla="*/ 0 w 67"/>
                  <a:gd name="T31" fmla="*/ 50 h 74"/>
                  <a:gd name="T32" fmla="*/ 0 w 67"/>
                  <a:gd name="T33" fmla="*/ 35 h 74"/>
                  <a:gd name="T34" fmla="*/ 0 w 67"/>
                  <a:gd name="T35" fmla="*/ 28 h 74"/>
                  <a:gd name="T36" fmla="*/ 3 w 67"/>
                  <a:gd name="T37" fmla="*/ 18 h 74"/>
                  <a:gd name="T38" fmla="*/ 10 w 67"/>
                  <a:gd name="T39" fmla="*/ 11 h 74"/>
                  <a:gd name="T40" fmla="*/ 17 w 67"/>
                  <a:gd name="T41" fmla="*/ 4 h 74"/>
                  <a:gd name="T42" fmla="*/ 24 w 67"/>
                  <a:gd name="T43" fmla="*/ 0 h 74"/>
                  <a:gd name="T44" fmla="*/ 31 w 67"/>
                  <a:gd name="T45" fmla="*/ 0 h 74"/>
                  <a:gd name="T46" fmla="*/ 31 w 67"/>
                  <a:gd name="T47" fmla="*/ 4 h 74"/>
                  <a:gd name="T48" fmla="*/ 24 w 67"/>
                  <a:gd name="T49" fmla="*/ 7 h 74"/>
                  <a:gd name="T50" fmla="*/ 21 w 67"/>
                  <a:gd name="T51" fmla="*/ 7 h 74"/>
                  <a:gd name="T52" fmla="*/ 17 w 67"/>
                  <a:gd name="T53" fmla="*/ 11 h 74"/>
                  <a:gd name="T54" fmla="*/ 14 w 67"/>
                  <a:gd name="T55" fmla="*/ 14 h 74"/>
                  <a:gd name="T56" fmla="*/ 14 w 67"/>
                  <a:gd name="T57" fmla="*/ 21 h 74"/>
                  <a:gd name="T58" fmla="*/ 14 w 67"/>
                  <a:gd name="T59" fmla="*/ 32 h 74"/>
                  <a:gd name="T60" fmla="*/ 14 w 67"/>
                  <a:gd name="T61" fmla="*/ 46 h 74"/>
                  <a:gd name="T62" fmla="*/ 17 w 67"/>
                  <a:gd name="T63" fmla="*/ 57 h 74"/>
                  <a:gd name="T64" fmla="*/ 24 w 67"/>
                  <a:gd name="T65" fmla="*/ 64 h 74"/>
                  <a:gd name="T66" fmla="*/ 28 w 67"/>
                  <a:gd name="T67" fmla="*/ 67 h 74"/>
                  <a:gd name="T68" fmla="*/ 35 w 67"/>
                  <a:gd name="T69" fmla="*/ 67 h 74"/>
                  <a:gd name="T70" fmla="*/ 42 w 67"/>
                  <a:gd name="T71" fmla="*/ 67 h 74"/>
                  <a:gd name="T72" fmla="*/ 49 w 67"/>
                  <a:gd name="T73" fmla="*/ 64 h 74"/>
                  <a:gd name="T74" fmla="*/ 53 w 67"/>
                  <a:gd name="T75" fmla="*/ 53 h 74"/>
                  <a:gd name="T76" fmla="*/ 53 w 67"/>
                  <a:gd name="T77" fmla="*/ 43 h 74"/>
                  <a:gd name="T78" fmla="*/ 53 w 67"/>
                  <a:gd name="T79" fmla="*/ 28 h 74"/>
                  <a:gd name="T80" fmla="*/ 49 w 67"/>
                  <a:gd name="T81" fmla="*/ 21 h 74"/>
                  <a:gd name="T82" fmla="*/ 45 w 67"/>
                  <a:gd name="T83" fmla="*/ 11 h 74"/>
                  <a:gd name="T84" fmla="*/ 38 w 67"/>
                  <a:gd name="T85" fmla="*/ 7 h 74"/>
                  <a:gd name="T86" fmla="*/ 31 w 67"/>
                  <a:gd name="T87" fmla="*/ 4 h 7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7"/>
                  <a:gd name="T133" fmla="*/ 0 h 74"/>
                  <a:gd name="T134" fmla="*/ 67 w 67"/>
                  <a:gd name="T135" fmla="*/ 74 h 7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7" h="74">
                    <a:moveTo>
                      <a:pt x="31" y="0"/>
                    </a:moveTo>
                    <a:lnTo>
                      <a:pt x="42" y="0"/>
                    </a:lnTo>
                    <a:lnTo>
                      <a:pt x="49" y="7"/>
                    </a:lnTo>
                    <a:lnTo>
                      <a:pt x="56" y="11"/>
                    </a:lnTo>
                    <a:lnTo>
                      <a:pt x="63" y="21"/>
                    </a:lnTo>
                    <a:lnTo>
                      <a:pt x="67" y="35"/>
                    </a:lnTo>
                    <a:lnTo>
                      <a:pt x="63" y="46"/>
                    </a:lnTo>
                    <a:lnTo>
                      <a:pt x="60" y="53"/>
                    </a:lnTo>
                    <a:lnTo>
                      <a:pt x="56" y="64"/>
                    </a:lnTo>
                    <a:lnTo>
                      <a:pt x="49" y="67"/>
                    </a:lnTo>
                    <a:lnTo>
                      <a:pt x="42" y="71"/>
                    </a:lnTo>
                    <a:lnTo>
                      <a:pt x="31" y="74"/>
                    </a:lnTo>
                    <a:lnTo>
                      <a:pt x="21" y="71"/>
                    </a:lnTo>
                    <a:lnTo>
                      <a:pt x="14" y="67"/>
                    </a:lnTo>
                    <a:lnTo>
                      <a:pt x="7" y="60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3" y="18"/>
                    </a:lnTo>
                    <a:lnTo>
                      <a:pt x="10" y="11"/>
                    </a:lnTo>
                    <a:lnTo>
                      <a:pt x="17" y="4"/>
                    </a:lnTo>
                    <a:lnTo>
                      <a:pt x="24" y="0"/>
                    </a:lnTo>
                    <a:lnTo>
                      <a:pt x="31" y="0"/>
                    </a:lnTo>
                    <a:close/>
                    <a:moveTo>
                      <a:pt x="31" y="4"/>
                    </a:moveTo>
                    <a:lnTo>
                      <a:pt x="24" y="7"/>
                    </a:lnTo>
                    <a:lnTo>
                      <a:pt x="21" y="7"/>
                    </a:lnTo>
                    <a:lnTo>
                      <a:pt x="17" y="11"/>
                    </a:lnTo>
                    <a:lnTo>
                      <a:pt x="14" y="14"/>
                    </a:lnTo>
                    <a:lnTo>
                      <a:pt x="14" y="21"/>
                    </a:lnTo>
                    <a:lnTo>
                      <a:pt x="14" y="32"/>
                    </a:lnTo>
                    <a:lnTo>
                      <a:pt x="14" y="46"/>
                    </a:lnTo>
                    <a:lnTo>
                      <a:pt x="17" y="57"/>
                    </a:lnTo>
                    <a:lnTo>
                      <a:pt x="24" y="64"/>
                    </a:lnTo>
                    <a:lnTo>
                      <a:pt x="28" y="67"/>
                    </a:lnTo>
                    <a:lnTo>
                      <a:pt x="35" y="67"/>
                    </a:lnTo>
                    <a:lnTo>
                      <a:pt x="42" y="67"/>
                    </a:lnTo>
                    <a:lnTo>
                      <a:pt x="49" y="64"/>
                    </a:lnTo>
                    <a:lnTo>
                      <a:pt x="53" y="53"/>
                    </a:lnTo>
                    <a:lnTo>
                      <a:pt x="53" y="43"/>
                    </a:lnTo>
                    <a:lnTo>
                      <a:pt x="53" y="28"/>
                    </a:lnTo>
                    <a:lnTo>
                      <a:pt x="49" y="21"/>
                    </a:lnTo>
                    <a:lnTo>
                      <a:pt x="45" y="11"/>
                    </a:lnTo>
                    <a:lnTo>
                      <a:pt x="38" y="7"/>
                    </a:lnTo>
                    <a:lnTo>
                      <a:pt x="31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01" name="Freeform 402"/>
              <p:cNvSpPr>
                <a:spLocks noEditPoints="1"/>
              </p:cNvSpPr>
              <p:nvPr/>
            </p:nvSpPr>
            <p:spPr bwMode="auto">
              <a:xfrm>
                <a:off x="797" y="2581"/>
                <a:ext cx="71" cy="109"/>
              </a:xfrm>
              <a:custGeom>
                <a:avLst/>
                <a:gdLst>
                  <a:gd name="T0" fmla="*/ 50 w 71"/>
                  <a:gd name="T1" fmla="*/ 95 h 109"/>
                  <a:gd name="T2" fmla="*/ 43 w 71"/>
                  <a:gd name="T3" fmla="*/ 102 h 109"/>
                  <a:gd name="T4" fmla="*/ 39 w 71"/>
                  <a:gd name="T5" fmla="*/ 106 h 109"/>
                  <a:gd name="T6" fmla="*/ 32 w 71"/>
                  <a:gd name="T7" fmla="*/ 106 h 109"/>
                  <a:gd name="T8" fmla="*/ 29 w 71"/>
                  <a:gd name="T9" fmla="*/ 109 h 109"/>
                  <a:gd name="T10" fmla="*/ 18 w 71"/>
                  <a:gd name="T11" fmla="*/ 106 h 109"/>
                  <a:gd name="T12" fmla="*/ 7 w 71"/>
                  <a:gd name="T13" fmla="*/ 99 h 109"/>
                  <a:gd name="T14" fmla="*/ 0 w 71"/>
                  <a:gd name="T15" fmla="*/ 88 h 109"/>
                  <a:gd name="T16" fmla="*/ 0 w 71"/>
                  <a:gd name="T17" fmla="*/ 74 h 109"/>
                  <a:gd name="T18" fmla="*/ 0 w 71"/>
                  <a:gd name="T19" fmla="*/ 60 h 109"/>
                  <a:gd name="T20" fmla="*/ 7 w 71"/>
                  <a:gd name="T21" fmla="*/ 46 h 109"/>
                  <a:gd name="T22" fmla="*/ 14 w 71"/>
                  <a:gd name="T23" fmla="*/ 42 h 109"/>
                  <a:gd name="T24" fmla="*/ 25 w 71"/>
                  <a:gd name="T25" fmla="*/ 35 h 109"/>
                  <a:gd name="T26" fmla="*/ 32 w 71"/>
                  <a:gd name="T27" fmla="*/ 35 h 109"/>
                  <a:gd name="T28" fmla="*/ 43 w 71"/>
                  <a:gd name="T29" fmla="*/ 39 h 109"/>
                  <a:gd name="T30" fmla="*/ 50 w 71"/>
                  <a:gd name="T31" fmla="*/ 42 h 109"/>
                  <a:gd name="T32" fmla="*/ 50 w 71"/>
                  <a:gd name="T33" fmla="*/ 28 h 109"/>
                  <a:gd name="T34" fmla="*/ 46 w 71"/>
                  <a:gd name="T35" fmla="*/ 17 h 109"/>
                  <a:gd name="T36" fmla="*/ 46 w 71"/>
                  <a:gd name="T37" fmla="*/ 10 h 109"/>
                  <a:gd name="T38" fmla="*/ 46 w 71"/>
                  <a:gd name="T39" fmla="*/ 10 h 109"/>
                  <a:gd name="T40" fmla="*/ 46 w 71"/>
                  <a:gd name="T41" fmla="*/ 7 h 109"/>
                  <a:gd name="T42" fmla="*/ 46 w 71"/>
                  <a:gd name="T43" fmla="*/ 7 h 109"/>
                  <a:gd name="T44" fmla="*/ 43 w 71"/>
                  <a:gd name="T45" fmla="*/ 7 h 109"/>
                  <a:gd name="T46" fmla="*/ 43 w 71"/>
                  <a:gd name="T47" fmla="*/ 7 h 109"/>
                  <a:gd name="T48" fmla="*/ 39 w 71"/>
                  <a:gd name="T49" fmla="*/ 7 h 109"/>
                  <a:gd name="T50" fmla="*/ 39 w 71"/>
                  <a:gd name="T51" fmla="*/ 7 h 109"/>
                  <a:gd name="T52" fmla="*/ 57 w 71"/>
                  <a:gd name="T53" fmla="*/ 0 h 109"/>
                  <a:gd name="T54" fmla="*/ 60 w 71"/>
                  <a:gd name="T55" fmla="*/ 0 h 109"/>
                  <a:gd name="T56" fmla="*/ 60 w 71"/>
                  <a:gd name="T57" fmla="*/ 78 h 109"/>
                  <a:gd name="T58" fmla="*/ 60 w 71"/>
                  <a:gd name="T59" fmla="*/ 88 h 109"/>
                  <a:gd name="T60" fmla="*/ 60 w 71"/>
                  <a:gd name="T61" fmla="*/ 95 h 109"/>
                  <a:gd name="T62" fmla="*/ 60 w 71"/>
                  <a:gd name="T63" fmla="*/ 95 h 109"/>
                  <a:gd name="T64" fmla="*/ 64 w 71"/>
                  <a:gd name="T65" fmla="*/ 99 h 109"/>
                  <a:gd name="T66" fmla="*/ 64 w 71"/>
                  <a:gd name="T67" fmla="*/ 99 h 109"/>
                  <a:gd name="T68" fmla="*/ 64 w 71"/>
                  <a:gd name="T69" fmla="*/ 99 h 109"/>
                  <a:gd name="T70" fmla="*/ 67 w 71"/>
                  <a:gd name="T71" fmla="*/ 99 h 109"/>
                  <a:gd name="T72" fmla="*/ 71 w 71"/>
                  <a:gd name="T73" fmla="*/ 99 h 109"/>
                  <a:gd name="T74" fmla="*/ 71 w 71"/>
                  <a:gd name="T75" fmla="*/ 99 h 109"/>
                  <a:gd name="T76" fmla="*/ 50 w 71"/>
                  <a:gd name="T77" fmla="*/ 109 h 109"/>
                  <a:gd name="T78" fmla="*/ 50 w 71"/>
                  <a:gd name="T79" fmla="*/ 109 h 109"/>
                  <a:gd name="T80" fmla="*/ 50 w 71"/>
                  <a:gd name="T81" fmla="*/ 95 h 109"/>
                  <a:gd name="T82" fmla="*/ 50 w 71"/>
                  <a:gd name="T83" fmla="*/ 92 h 109"/>
                  <a:gd name="T84" fmla="*/ 50 w 71"/>
                  <a:gd name="T85" fmla="*/ 60 h 109"/>
                  <a:gd name="T86" fmla="*/ 46 w 71"/>
                  <a:gd name="T87" fmla="*/ 53 h 109"/>
                  <a:gd name="T88" fmla="*/ 46 w 71"/>
                  <a:gd name="T89" fmla="*/ 49 h 109"/>
                  <a:gd name="T90" fmla="*/ 43 w 71"/>
                  <a:gd name="T91" fmla="*/ 46 h 109"/>
                  <a:gd name="T92" fmla="*/ 39 w 71"/>
                  <a:gd name="T93" fmla="*/ 42 h 109"/>
                  <a:gd name="T94" fmla="*/ 36 w 71"/>
                  <a:gd name="T95" fmla="*/ 42 h 109"/>
                  <a:gd name="T96" fmla="*/ 32 w 71"/>
                  <a:gd name="T97" fmla="*/ 39 h 109"/>
                  <a:gd name="T98" fmla="*/ 25 w 71"/>
                  <a:gd name="T99" fmla="*/ 42 h 109"/>
                  <a:gd name="T100" fmla="*/ 18 w 71"/>
                  <a:gd name="T101" fmla="*/ 46 h 109"/>
                  <a:gd name="T102" fmla="*/ 14 w 71"/>
                  <a:gd name="T103" fmla="*/ 56 h 109"/>
                  <a:gd name="T104" fmla="*/ 11 w 71"/>
                  <a:gd name="T105" fmla="*/ 67 h 109"/>
                  <a:gd name="T106" fmla="*/ 14 w 71"/>
                  <a:gd name="T107" fmla="*/ 81 h 109"/>
                  <a:gd name="T108" fmla="*/ 18 w 71"/>
                  <a:gd name="T109" fmla="*/ 92 h 109"/>
                  <a:gd name="T110" fmla="*/ 25 w 71"/>
                  <a:gd name="T111" fmla="*/ 95 h 109"/>
                  <a:gd name="T112" fmla="*/ 36 w 71"/>
                  <a:gd name="T113" fmla="*/ 99 h 109"/>
                  <a:gd name="T114" fmla="*/ 43 w 71"/>
                  <a:gd name="T115" fmla="*/ 95 h 109"/>
                  <a:gd name="T116" fmla="*/ 50 w 71"/>
                  <a:gd name="T117" fmla="*/ 92 h 10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1"/>
                  <a:gd name="T178" fmla="*/ 0 h 109"/>
                  <a:gd name="T179" fmla="*/ 71 w 71"/>
                  <a:gd name="T180" fmla="*/ 109 h 10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1" h="109">
                    <a:moveTo>
                      <a:pt x="50" y="95"/>
                    </a:moveTo>
                    <a:lnTo>
                      <a:pt x="43" y="102"/>
                    </a:lnTo>
                    <a:lnTo>
                      <a:pt x="39" y="106"/>
                    </a:lnTo>
                    <a:lnTo>
                      <a:pt x="32" y="106"/>
                    </a:lnTo>
                    <a:lnTo>
                      <a:pt x="29" y="109"/>
                    </a:lnTo>
                    <a:lnTo>
                      <a:pt x="18" y="106"/>
                    </a:lnTo>
                    <a:lnTo>
                      <a:pt x="7" y="99"/>
                    </a:lnTo>
                    <a:lnTo>
                      <a:pt x="0" y="88"/>
                    </a:lnTo>
                    <a:lnTo>
                      <a:pt x="0" y="74"/>
                    </a:lnTo>
                    <a:lnTo>
                      <a:pt x="0" y="60"/>
                    </a:lnTo>
                    <a:lnTo>
                      <a:pt x="7" y="46"/>
                    </a:lnTo>
                    <a:lnTo>
                      <a:pt x="14" y="42"/>
                    </a:lnTo>
                    <a:lnTo>
                      <a:pt x="25" y="35"/>
                    </a:lnTo>
                    <a:lnTo>
                      <a:pt x="32" y="35"/>
                    </a:lnTo>
                    <a:lnTo>
                      <a:pt x="43" y="39"/>
                    </a:lnTo>
                    <a:lnTo>
                      <a:pt x="50" y="42"/>
                    </a:lnTo>
                    <a:lnTo>
                      <a:pt x="50" y="28"/>
                    </a:lnTo>
                    <a:lnTo>
                      <a:pt x="46" y="17"/>
                    </a:lnTo>
                    <a:lnTo>
                      <a:pt x="46" y="10"/>
                    </a:lnTo>
                    <a:lnTo>
                      <a:pt x="46" y="7"/>
                    </a:lnTo>
                    <a:lnTo>
                      <a:pt x="43" y="7"/>
                    </a:lnTo>
                    <a:lnTo>
                      <a:pt x="39" y="7"/>
                    </a:lnTo>
                    <a:lnTo>
                      <a:pt x="57" y="0"/>
                    </a:lnTo>
                    <a:lnTo>
                      <a:pt x="60" y="0"/>
                    </a:lnTo>
                    <a:lnTo>
                      <a:pt x="60" y="78"/>
                    </a:lnTo>
                    <a:lnTo>
                      <a:pt x="60" y="88"/>
                    </a:lnTo>
                    <a:lnTo>
                      <a:pt x="60" y="95"/>
                    </a:lnTo>
                    <a:lnTo>
                      <a:pt x="64" y="99"/>
                    </a:lnTo>
                    <a:lnTo>
                      <a:pt x="67" y="99"/>
                    </a:lnTo>
                    <a:lnTo>
                      <a:pt x="71" y="99"/>
                    </a:lnTo>
                    <a:lnTo>
                      <a:pt x="50" y="109"/>
                    </a:lnTo>
                    <a:lnTo>
                      <a:pt x="50" y="95"/>
                    </a:lnTo>
                    <a:close/>
                    <a:moveTo>
                      <a:pt x="50" y="92"/>
                    </a:moveTo>
                    <a:lnTo>
                      <a:pt x="50" y="60"/>
                    </a:lnTo>
                    <a:lnTo>
                      <a:pt x="46" y="53"/>
                    </a:lnTo>
                    <a:lnTo>
                      <a:pt x="46" y="49"/>
                    </a:lnTo>
                    <a:lnTo>
                      <a:pt x="43" y="46"/>
                    </a:lnTo>
                    <a:lnTo>
                      <a:pt x="39" y="42"/>
                    </a:lnTo>
                    <a:lnTo>
                      <a:pt x="36" y="42"/>
                    </a:lnTo>
                    <a:lnTo>
                      <a:pt x="32" y="39"/>
                    </a:lnTo>
                    <a:lnTo>
                      <a:pt x="25" y="42"/>
                    </a:lnTo>
                    <a:lnTo>
                      <a:pt x="18" y="46"/>
                    </a:lnTo>
                    <a:lnTo>
                      <a:pt x="14" y="56"/>
                    </a:lnTo>
                    <a:lnTo>
                      <a:pt x="11" y="67"/>
                    </a:lnTo>
                    <a:lnTo>
                      <a:pt x="14" y="81"/>
                    </a:lnTo>
                    <a:lnTo>
                      <a:pt x="18" y="92"/>
                    </a:lnTo>
                    <a:lnTo>
                      <a:pt x="25" y="95"/>
                    </a:lnTo>
                    <a:lnTo>
                      <a:pt x="36" y="99"/>
                    </a:lnTo>
                    <a:lnTo>
                      <a:pt x="43" y="95"/>
                    </a:lnTo>
                    <a:lnTo>
                      <a:pt x="50" y="9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02" name="Rectangle 403"/>
              <p:cNvSpPr>
                <a:spLocks noChangeArrowheads="1"/>
              </p:cNvSpPr>
              <p:nvPr/>
            </p:nvSpPr>
            <p:spPr bwMode="auto">
              <a:xfrm>
                <a:off x="1126" y="2549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03" name="Rectangle 404"/>
              <p:cNvSpPr>
                <a:spLocks noChangeArrowheads="1"/>
              </p:cNvSpPr>
              <p:nvPr/>
            </p:nvSpPr>
            <p:spPr bwMode="auto">
              <a:xfrm>
                <a:off x="1154" y="2549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04" name="Freeform 405"/>
              <p:cNvSpPr>
                <a:spLocks/>
              </p:cNvSpPr>
              <p:nvPr/>
            </p:nvSpPr>
            <p:spPr bwMode="auto">
              <a:xfrm>
                <a:off x="1416" y="2581"/>
                <a:ext cx="42" cy="106"/>
              </a:xfrm>
              <a:custGeom>
                <a:avLst/>
                <a:gdLst>
                  <a:gd name="T0" fmla="*/ 0 w 42"/>
                  <a:gd name="T1" fmla="*/ 14 h 106"/>
                  <a:gd name="T2" fmla="*/ 25 w 42"/>
                  <a:gd name="T3" fmla="*/ 0 h 106"/>
                  <a:gd name="T4" fmla="*/ 28 w 42"/>
                  <a:gd name="T5" fmla="*/ 0 h 106"/>
                  <a:gd name="T6" fmla="*/ 28 w 42"/>
                  <a:gd name="T7" fmla="*/ 88 h 106"/>
                  <a:gd name="T8" fmla="*/ 28 w 42"/>
                  <a:gd name="T9" fmla="*/ 95 h 106"/>
                  <a:gd name="T10" fmla="*/ 28 w 42"/>
                  <a:gd name="T11" fmla="*/ 99 h 106"/>
                  <a:gd name="T12" fmla="*/ 28 w 42"/>
                  <a:gd name="T13" fmla="*/ 102 h 106"/>
                  <a:gd name="T14" fmla="*/ 32 w 42"/>
                  <a:gd name="T15" fmla="*/ 102 h 106"/>
                  <a:gd name="T16" fmla="*/ 35 w 42"/>
                  <a:gd name="T17" fmla="*/ 106 h 106"/>
                  <a:gd name="T18" fmla="*/ 42 w 42"/>
                  <a:gd name="T19" fmla="*/ 106 h 106"/>
                  <a:gd name="T20" fmla="*/ 42 w 42"/>
                  <a:gd name="T21" fmla="*/ 106 h 106"/>
                  <a:gd name="T22" fmla="*/ 3 w 42"/>
                  <a:gd name="T23" fmla="*/ 106 h 106"/>
                  <a:gd name="T24" fmla="*/ 3 w 42"/>
                  <a:gd name="T25" fmla="*/ 106 h 106"/>
                  <a:gd name="T26" fmla="*/ 7 w 42"/>
                  <a:gd name="T27" fmla="*/ 106 h 106"/>
                  <a:gd name="T28" fmla="*/ 11 w 42"/>
                  <a:gd name="T29" fmla="*/ 102 h 106"/>
                  <a:gd name="T30" fmla="*/ 14 w 42"/>
                  <a:gd name="T31" fmla="*/ 102 h 106"/>
                  <a:gd name="T32" fmla="*/ 14 w 42"/>
                  <a:gd name="T33" fmla="*/ 99 h 106"/>
                  <a:gd name="T34" fmla="*/ 14 w 42"/>
                  <a:gd name="T35" fmla="*/ 95 h 106"/>
                  <a:gd name="T36" fmla="*/ 14 w 42"/>
                  <a:gd name="T37" fmla="*/ 88 h 106"/>
                  <a:gd name="T38" fmla="*/ 14 w 42"/>
                  <a:gd name="T39" fmla="*/ 32 h 106"/>
                  <a:gd name="T40" fmla="*/ 14 w 42"/>
                  <a:gd name="T41" fmla="*/ 21 h 106"/>
                  <a:gd name="T42" fmla="*/ 14 w 42"/>
                  <a:gd name="T43" fmla="*/ 17 h 106"/>
                  <a:gd name="T44" fmla="*/ 14 w 42"/>
                  <a:gd name="T45" fmla="*/ 14 h 106"/>
                  <a:gd name="T46" fmla="*/ 14 w 42"/>
                  <a:gd name="T47" fmla="*/ 14 h 106"/>
                  <a:gd name="T48" fmla="*/ 11 w 42"/>
                  <a:gd name="T49" fmla="*/ 14 h 106"/>
                  <a:gd name="T50" fmla="*/ 11 w 42"/>
                  <a:gd name="T51" fmla="*/ 10 h 106"/>
                  <a:gd name="T52" fmla="*/ 7 w 42"/>
                  <a:gd name="T53" fmla="*/ 14 h 106"/>
                  <a:gd name="T54" fmla="*/ 0 w 42"/>
                  <a:gd name="T55" fmla="*/ 14 h 106"/>
                  <a:gd name="T56" fmla="*/ 0 w 42"/>
                  <a:gd name="T57" fmla="*/ 14 h 10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2"/>
                  <a:gd name="T88" fmla="*/ 0 h 106"/>
                  <a:gd name="T89" fmla="*/ 42 w 42"/>
                  <a:gd name="T90" fmla="*/ 106 h 10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2" h="106">
                    <a:moveTo>
                      <a:pt x="0" y="14"/>
                    </a:moveTo>
                    <a:lnTo>
                      <a:pt x="25" y="0"/>
                    </a:lnTo>
                    <a:lnTo>
                      <a:pt x="28" y="0"/>
                    </a:lnTo>
                    <a:lnTo>
                      <a:pt x="28" y="88"/>
                    </a:lnTo>
                    <a:lnTo>
                      <a:pt x="28" y="95"/>
                    </a:lnTo>
                    <a:lnTo>
                      <a:pt x="28" y="99"/>
                    </a:lnTo>
                    <a:lnTo>
                      <a:pt x="28" y="102"/>
                    </a:lnTo>
                    <a:lnTo>
                      <a:pt x="32" y="102"/>
                    </a:lnTo>
                    <a:lnTo>
                      <a:pt x="35" y="106"/>
                    </a:lnTo>
                    <a:lnTo>
                      <a:pt x="42" y="106"/>
                    </a:lnTo>
                    <a:lnTo>
                      <a:pt x="3" y="106"/>
                    </a:lnTo>
                    <a:lnTo>
                      <a:pt x="7" y="106"/>
                    </a:lnTo>
                    <a:lnTo>
                      <a:pt x="11" y="102"/>
                    </a:lnTo>
                    <a:lnTo>
                      <a:pt x="14" y="102"/>
                    </a:lnTo>
                    <a:lnTo>
                      <a:pt x="14" y="99"/>
                    </a:lnTo>
                    <a:lnTo>
                      <a:pt x="14" y="95"/>
                    </a:lnTo>
                    <a:lnTo>
                      <a:pt x="14" y="88"/>
                    </a:lnTo>
                    <a:lnTo>
                      <a:pt x="14" y="32"/>
                    </a:lnTo>
                    <a:lnTo>
                      <a:pt x="14" y="21"/>
                    </a:lnTo>
                    <a:lnTo>
                      <a:pt x="14" y="17"/>
                    </a:lnTo>
                    <a:lnTo>
                      <a:pt x="14" y="14"/>
                    </a:lnTo>
                    <a:lnTo>
                      <a:pt x="11" y="14"/>
                    </a:lnTo>
                    <a:lnTo>
                      <a:pt x="11" y="10"/>
                    </a:lnTo>
                    <a:lnTo>
                      <a:pt x="7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05" name="Freeform 406"/>
              <p:cNvSpPr>
                <a:spLocks noEditPoints="1"/>
              </p:cNvSpPr>
              <p:nvPr/>
            </p:nvSpPr>
            <p:spPr bwMode="auto">
              <a:xfrm>
                <a:off x="1483" y="2581"/>
                <a:ext cx="64" cy="109"/>
              </a:xfrm>
              <a:custGeom>
                <a:avLst/>
                <a:gdLst>
                  <a:gd name="T0" fmla="*/ 0 w 64"/>
                  <a:gd name="T1" fmla="*/ 56 h 109"/>
                  <a:gd name="T2" fmla="*/ 0 w 64"/>
                  <a:gd name="T3" fmla="*/ 39 h 109"/>
                  <a:gd name="T4" fmla="*/ 4 w 64"/>
                  <a:gd name="T5" fmla="*/ 25 h 109"/>
                  <a:gd name="T6" fmla="*/ 11 w 64"/>
                  <a:gd name="T7" fmla="*/ 14 h 109"/>
                  <a:gd name="T8" fmla="*/ 18 w 64"/>
                  <a:gd name="T9" fmla="*/ 7 h 109"/>
                  <a:gd name="T10" fmla="*/ 25 w 64"/>
                  <a:gd name="T11" fmla="*/ 3 h 109"/>
                  <a:gd name="T12" fmla="*/ 32 w 64"/>
                  <a:gd name="T13" fmla="*/ 0 h 109"/>
                  <a:gd name="T14" fmla="*/ 39 w 64"/>
                  <a:gd name="T15" fmla="*/ 3 h 109"/>
                  <a:gd name="T16" fmla="*/ 46 w 64"/>
                  <a:gd name="T17" fmla="*/ 7 h 109"/>
                  <a:gd name="T18" fmla="*/ 53 w 64"/>
                  <a:gd name="T19" fmla="*/ 14 h 109"/>
                  <a:gd name="T20" fmla="*/ 60 w 64"/>
                  <a:gd name="T21" fmla="*/ 25 h 109"/>
                  <a:gd name="T22" fmla="*/ 64 w 64"/>
                  <a:gd name="T23" fmla="*/ 39 h 109"/>
                  <a:gd name="T24" fmla="*/ 64 w 64"/>
                  <a:gd name="T25" fmla="*/ 53 h 109"/>
                  <a:gd name="T26" fmla="*/ 64 w 64"/>
                  <a:gd name="T27" fmla="*/ 70 h 109"/>
                  <a:gd name="T28" fmla="*/ 60 w 64"/>
                  <a:gd name="T29" fmla="*/ 85 h 109"/>
                  <a:gd name="T30" fmla="*/ 53 w 64"/>
                  <a:gd name="T31" fmla="*/ 95 h 109"/>
                  <a:gd name="T32" fmla="*/ 46 w 64"/>
                  <a:gd name="T33" fmla="*/ 102 h 109"/>
                  <a:gd name="T34" fmla="*/ 39 w 64"/>
                  <a:gd name="T35" fmla="*/ 106 h 109"/>
                  <a:gd name="T36" fmla="*/ 32 w 64"/>
                  <a:gd name="T37" fmla="*/ 109 h 109"/>
                  <a:gd name="T38" fmla="*/ 21 w 64"/>
                  <a:gd name="T39" fmla="*/ 106 h 109"/>
                  <a:gd name="T40" fmla="*/ 14 w 64"/>
                  <a:gd name="T41" fmla="*/ 99 h 109"/>
                  <a:gd name="T42" fmla="*/ 7 w 64"/>
                  <a:gd name="T43" fmla="*/ 92 h 109"/>
                  <a:gd name="T44" fmla="*/ 0 w 64"/>
                  <a:gd name="T45" fmla="*/ 74 h 109"/>
                  <a:gd name="T46" fmla="*/ 0 w 64"/>
                  <a:gd name="T47" fmla="*/ 56 h 109"/>
                  <a:gd name="T48" fmla="*/ 14 w 64"/>
                  <a:gd name="T49" fmla="*/ 56 h 109"/>
                  <a:gd name="T50" fmla="*/ 14 w 64"/>
                  <a:gd name="T51" fmla="*/ 78 h 109"/>
                  <a:gd name="T52" fmla="*/ 18 w 64"/>
                  <a:gd name="T53" fmla="*/ 92 h 109"/>
                  <a:gd name="T54" fmla="*/ 21 w 64"/>
                  <a:gd name="T55" fmla="*/ 99 h 109"/>
                  <a:gd name="T56" fmla="*/ 25 w 64"/>
                  <a:gd name="T57" fmla="*/ 102 h 109"/>
                  <a:gd name="T58" fmla="*/ 32 w 64"/>
                  <a:gd name="T59" fmla="*/ 102 h 109"/>
                  <a:gd name="T60" fmla="*/ 35 w 64"/>
                  <a:gd name="T61" fmla="*/ 102 h 109"/>
                  <a:gd name="T62" fmla="*/ 39 w 64"/>
                  <a:gd name="T63" fmla="*/ 99 h 109"/>
                  <a:gd name="T64" fmla="*/ 43 w 64"/>
                  <a:gd name="T65" fmla="*/ 95 h 109"/>
                  <a:gd name="T66" fmla="*/ 46 w 64"/>
                  <a:gd name="T67" fmla="*/ 88 h 109"/>
                  <a:gd name="T68" fmla="*/ 50 w 64"/>
                  <a:gd name="T69" fmla="*/ 70 h 109"/>
                  <a:gd name="T70" fmla="*/ 50 w 64"/>
                  <a:gd name="T71" fmla="*/ 49 h 109"/>
                  <a:gd name="T72" fmla="*/ 50 w 64"/>
                  <a:gd name="T73" fmla="*/ 35 h 109"/>
                  <a:gd name="T74" fmla="*/ 46 w 64"/>
                  <a:gd name="T75" fmla="*/ 21 h 109"/>
                  <a:gd name="T76" fmla="*/ 43 w 64"/>
                  <a:gd name="T77" fmla="*/ 14 h 109"/>
                  <a:gd name="T78" fmla="*/ 39 w 64"/>
                  <a:gd name="T79" fmla="*/ 10 h 109"/>
                  <a:gd name="T80" fmla="*/ 35 w 64"/>
                  <a:gd name="T81" fmla="*/ 7 h 109"/>
                  <a:gd name="T82" fmla="*/ 32 w 64"/>
                  <a:gd name="T83" fmla="*/ 7 h 109"/>
                  <a:gd name="T84" fmla="*/ 28 w 64"/>
                  <a:gd name="T85" fmla="*/ 7 h 109"/>
                  <a:gd name="T86" fmla="*/ 25 w 64"/>
                  <a:gd name="T87" fmla="*/ 10 h 109"/>
                  <a:gd name="T88" fmla="*/ 18 w 64"/>
                  <a:gd name="T89" fmla="*/ 17 h 109"/>
                  <a:gd name="T90" fmla="*/ 14 w 64"/>
                  <a:gd name="T91" fmla="*/ 32 h 109"/>
                  <a:gd name="T92" fmla="*/ 14 w 64"/>
                  <a:gd name="T93" fmla="*/ 46 h 109"/>
                  <a:gd name="T94" fmla="*/ 14 w 64"/>
                  <a:gd name="T95" fmla="*/ 56 h 10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4"/>
                  <a:gd name="T145" fmla="*/ 0 h 109"/>
                  <a:gd name="T146" fmla="*/ 64 w 64"/>
                  <a:gd name="T147" fmla="*/ 109 h 10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4" h="109">
                    <a:moveTo>
                      <a:pt x="0" y="56"/>
                    </a:moveTo>
                    <a:lnTo>
                      <a:pt x="0" y="39"/>
                    </a:lnTo>
                    <a:lnTo>
                      <a:pt x="4" y="25"/>
                    </a:lnTo>
                    <a:lnTo>
                      <a:pt x="11" y="14"/>
                    </a:lnTo>
                    <a:lnTo>
                      <a:pt x="18" y="7"/>
                    </a:lnTo>
                    <a:lnTo>
                      <a:pt x="25" y="3"/>
                    </a:lnTo>
                    <a:lnTo>
                      <a:pt x="32" y="0"/>
                    </a:lnTo>
                    <a:lnTo>
                      <a:pt x="39" y="3"/>
                    </a:lnTo>
                    <a:lnTo>
                      <a:pt x="46" y="7"/>
                    </a:lnTo>
                    <a:lnTo>
                      <a:pt x="53" y="14"/>
                    </a:lnTo>
                    <a:lnTo>
                      <a:pt x="60" y="25"/>
                    </a:lnTo>
                    <a:lnTo>
                      <a:pt x="64" y="39"/>
                    </a:lnTo>
                    <a:lnTo>
                      <a:pt x="64" y="53"/>
                    </a:lnTo>
                    <a:lnTo>
                      <a:pt x="64" y="70"/>
                    </a:lnTo>
                    <a:lnTo>
                      <a:pt x="60" y="85"/>
                    </a:lnTo>
                    <a:lnTo>
                      <a:pt x="53" y="95"/>
                    </a:lnTo>
                    <a:lnTo>
                      <a:pt x="46" y="102"/>
                    </a:lnTo>
                    <a:lnTo>
                      <a:pt x="39" y="106"/>
                    </a:lnTo>
                    <a:lnTo>
                      <a:pt x="32" y="109"/>
                    </a:lnTo>
                    <a:lnTo>
                      <a:pt x="21" y="106"/>
                    </a:lnTo>
                    <a:lnTo>
                      <a:pt x="14" y="99"/>
                    </a:lnTo>
                    <a:lnTo>
                      <a:pt x="7" y="92"/>
                    </a:lnTo>
                    <a:lnTo>
                      <a:pt x="0" y="74"/>
                    </a:lnTo>
                    <a:lnTo>
                      <a:pt x="0" y="56"/>
                    </a:lnTo>
                    <a:close/>
                    <a:moveTo>
                      <a:pt x="14" y="56"/>
                    </a:moveTo>
                    <a:lnTo>
                      <a:pt x="14" y="78"/>
                    </a:lnTo>
                    <a:lnTo>
                      <a:pt x="18" y="92"/>
                    </a:lnTo>
                    <a:lnTo>
                      <a:pt x="21" y="99"/>
                    </a:lnTo>
                    <a:lnTo>
                      <a:pt x="25" y="102"/>
                    </a:lnTo>
                    <a:lnTo>
                      <a:pt x="32" y="102"/>
                    </a:lnTo>
                    <a:lnTo>
                      <a:pt x="35" y="102"/>
                    </a:lnTo>
                    <a:lnTo>
                      <a:pt x="39" y="99"/>
                    </a:lnTo>
                    <a:lnTo>
                      <a:pt x="43" y="95"/>
                    </a:lnTo>
                    <a:lnTo>
                      <a:pt x="46" y="88"/>
                    </a:lnTo>
                    <a:lnTo>
                      <a:pt x="50" y="70"/>
                    </a:lnTo>
                    <a:lnTo>
                      <a:pt x="50" y="49"/>
                    </a:lnTo>
                    <a:lnTo>
                      <a:pt x="50" y="35"/>
                    </a:lnTo>
                    <a:lnTo>
                      <a:pt x="46" y="21"/>
                    </a:lnTo>
                    <a:lnTo>
                      <a:pt x="43" y="14"/>
                    </a:lnTo>
                    <a:lnTo>
                      <a:pt x="39" y="10"/>
                    </a:lnTo>
                    <a:lnTo>
                      <a:pt x="35" y="7"/>
                    </a:lnTo>
                    <a:lnTo>
                      <a:pt x="32" y="7"/>
                    </a:lnTo>
                    <a:lnTo>
                      <a:pt x="28" y="7"/>
                    </a:lnTo>
                    <a:lnTo>
                      <a:pt x="25" y="10"/>
                    </a:lnTo>
                    <a:lnTo>
                      <a:pt x="18" y="17"/>
                    </a:lnTo>
                    <a:lnTo>
                      <a:pt x="14" y="32"/>
                    </a:lnTo>
                    <a:lnTo>
                      <a:pt x="14" y="46"/>
                    </a:lnTo>
                    <a:lnTo>
                      <a:pt x="14" y="5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06" name="Rectangle 407"/>
              <p:cNvSpPr>
                <a:spLocks noChangeArrowheads="1"/>
              </p:cNvSpPr>
              <p:nvPr/>
            </p:nvSpPr>
            <p:spPr bwMode="auto">
              <a:xfrm>
                <a:off x="1635" y="2549"/>
                <a:ext cx="7" cy="19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07" name="Freeform 408"/>
              <p:cNvSpPr>
                <a:spLocks/>
              </p:cNvSpPr>
              <p:nvPr/>
            </p:nvSpPr>
            <p:spPr bwMode="auto">
              <a:xfrm>
                <a:off x="1890" y="2673"/>
                <a:ext cx="17" cy="17"/>
              </a:xfrm>
              <a:custGeom>
                <a:avLst/>
                <a:gdLst>
                  <a:gd name="T0" fmla="*/ 7 w 17"/>
                  <a:gd name="T1" fmla="*/ 0 h 17"/>
                  <a:gd name="T2" fmla="*/ 10 w 17"/>
                  <a:gd name="T3" fmla="*/ 0 h 17"/>
                  <a:gd name="T4" fmla="*/ 14 w 17"/>
                  <a:gd name="T5" fmla="*/ 0 h 17"/>
                  <a:gd name="T6" fmla="*/ 17 w 17"/>
                  <a:gd name="T7" fmla="*/ 3 h 17"/>
                  <a:gd name="T8" fmla="*/ 17 w 17"/>
                  <a:gd name="T9" fmla="*/ 7 h 17"/>
                  <a:gd name="T10" fmla="*/ 17 w 17"/>
                  <a:gd name="T11" fmla="*/ 10 h 17"/>
                  <a:gd name="T12" fmla="*/ 14 w 17"/>
                  <a:gd name="T13" fmla="*/ 14 h 17"/>
                  <a:gd name="T14" fmla="*/ 10 w 17"/>
                  <a:gd name="T15" fmla="*/ 14 h 17"/>
                  <a:gd name="T16" fmla="*/ 7 w 17"/>
                  <a:gd name="T17" fmla="*/ 17 h 17"/>
                  <a:gd name="T18" fmla="*/ 3 w 17"/>
                  <a:gd name="T19" fmla="*/ 14 h 17"/>
                  <a:gd name="T20" fmla="*/ 3 w 17"/>
                  <a:gd name="T21" fmla="*/ 14 h 17"/>
                  <a:gd name="T22" fmla="*/ 0 w 17"/>
                  <a:gd name="T23" fmla="*/ 10 h 17"/>
                  <a:gd name="T24" fmla="*/ 0 w 17"/>
                  <a:gd name="T25" fmla="*/ 7 h 17"/>
                  <a:gd name="T26" fmla="*/ 0 w 17"/>
                  <a:gd name="T27" fmla="*/ 3 h 17"/>
                  <a:gd name="T28" fmla="*/ 3 w 17"/>
                  <a:gd name="T29" fmla="*/ 0 h 17"/>
                  <a:gd name="T30" fmla="*/ 3 w 17"/>
                  <a:gd name="T31" fmla="*/ 0 h 17"/>
                  <a:gd name="T32" fmla="*/ 7 w 17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7"/>
                  <a:gd name="T53" fmla="*/ 17 w 17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7">
                    <a:moveTo>
                      <a:pt x="7" y="0"/>
                    </a:moveTo>
                    <a:lnTo>
                      <a:pt x="10" y="0"/>
                    </a:lnTo>
                    <a:lnTo>
                      <a:pt x="14" y="0"/>
                    </a:lnTo>
                    <a:lnTo>
                      <a:pt x="17" y="3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4" y="14"/>
                    </a:lnTo>
                    <a:lnTo>
                      <a:pt x="10" y="14"/>
                    </a:lnTo>
                    <a:lnTo>
                      <a:pt x="7" y="17"/>
                    </a:lnTo>
                    <a:lnTo>
                      <a:pt x="3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08" name="Freeform 409"/>
              <p:cNvSpPr>
                <a:spLocks noEditPoints="1"/>
              </p:cNvSpPr>
              <p:nvPr/>
            </p:nvSpPr>
            <p:spPr bwMode="auto">
              <a:xfrm>
                <a:off x="1918" y="2581"/>
                <a:ext cx="71" cy="106"/>
              </a:xfrm>
              <a:custGeom>
                <a:avLst/>
                <a:gdLst>
                  <a:gd name="T0" fmla="*/ 71 w 71"/>
                  <a:gd name="T1" fmla="*/ 70 h 106"/>
                  <a:gd name="T2" fmla="*/ 71 w 71"/>
                  <a:gd name="T3" fmla="*/ 78 h 106"/>
                  <a:gd name="T4" fmla="*/ 56 w 71"/>
                  <a:gd name="T5" fmla="*/ 78 h 106"/>
                  <a:gd name="T6" fmla="*/ 56 w 71"/>
                  <a:gd name="T7" fmla="*/ 106 h 106"/>
                  <a:gd name="T8" fmla="*/ 42 w 71"/>
                  <a:gd name="T9" fmla="*/ 106 h 106"/>
                  <a:gd name="T10" fmla="*/ 42 w 71"/>
                  <a:gd name="T11" fmla="*/ 78 h 106"/>
                  <a:gd name="T12" fmla="*/ 0 w 71"/>
                  <a:gd name="T13" fmla="*/ 78 h 106"/>
                  <a:gd name="T14" fmla="*/ 0 w 71"/>
                  <a:gd name="T15" fmla="*/ 70 h 106"/>
                  <a:gd name="T16" fmla="*/ 46 w 71"/>
                  <a:gd name="T17" fmla="*/ 0 h 106"/>
                  <a:gd name="T18" fmla="*/ 56 w 71"/>
                  <a:gd name="T19" fmla="*/ 0 h 106"/>
                  <a:gd name="T20" fmla="*/ 56 w 71"/>
                  <a:gd name="T21" fmla="*/ 70 h 106"/>
                  <a:gd name="T22" fmla="*/ 71 w 71"/>
                  <a:gd name="T23" fmla="*/ 70 h 106"/>
                  <a:gd name="T24" fmla="*/ 42 w 71"/>
                  <a:gd name="T25" fmla="*/ 70 h 106"/>
                  <a:gd name="T26" fmla="*/ 42 w 71"/>
                  <a:gd name="T27" fmla="*/ 17 h 106"/>
                  <a:gd name="T28" fmla="*/ 7 w 71"/>
                  <a:gd name="T29" fmla="*/ 70 h 106"/>
                  <a:gd name="T30" fmla="*/ 42 w 71"/>
                  <a:gd name="T31" fmla="*/ 70 h 10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1"/>
                  <a:gd name="T49" fmla="*/ 0 h 106"/>
                  <a:gd name="T50" fmla="*/ 71 w 71"/>
                  <a:gd name="T51" fmla="*/ 106 h 10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1" h="106">
                    <a:moveTo>
                      <a:pt x="71" y="70"/>
                    </a:moveTo>
                    <a:lnTo>
                      <a:pt x="71" y="78"/>
                    </a:lnTo>
                    <a:lnTo>
                      <a:pt x="56" y="78"/>
                    </a:lnTo>
                    <a:lnTo>
                      <a:pt x="56" y="106"/>
                    </a:lnTo>
                    <a:lnTo>
                      <a:pt x="42" y="106"/>
                    </a:lnTo>
                    <a:lnTo>
                      <a:pt x="42" y="78"/>
                    </a:lnTo>
                    <a:lnTo>
                      <a:pt x="0" y="78"/>
                    </a:lnTo>
                    <a:lnTo>
                      <a:pt x="0" y="70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56" y="70"/>
                    </a:lnTo>
                    <a:lnTo>
                      <a:pt x="71" y="70"/>
                    </a:lnTo>
                    <a:close/>
                    <a:moveTo>
                      <a:pt x="42" y="70"/>
                    </a:moveTo>
                    <a:lnTo>
                      <a:pt x="42" y="17"/>
                    </a:lnTo>
                    <a:lnTo>
                      <a:pt x="7" y="70"/>
                    </a:lnTo>
                    <a:lnTo>
                      <a:pt x="42" y="7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809" name="Freeform 410"/>
              <p:cNvSpPr>
                <a:spLocks noEditPoints="1"/>
              </p:cNvSpPr>
              <p:nvPr/>
            </p:nvSpPr>
            <p:spPr bwMode="auto">
              <a:xfrm>
                <a:off x="2003" y="2581"/>
                <a:ext cx="60" cy="109"/>
              </a:xfrm>
              <a:custGeom>
                <a:avLst/>
                <a:gdLst>
                  <a:gd name="T0" fmla="*/ 10 w 60"/>
                  <a:gd name="T1" fmla="*/ 46 h 109"/>
                  <a:gd name="T2" fmla="*/ 3 w 60"/>
                  <a:gd name="T3" fmla="*/ 32 h 109"/>
                  <a:gd name="T4" fmla="*/ 3 w 60"/>
                  <a:gd name="T5" fmla="*/ 17 h 109"/>
                  <a:gd name="T6" fmla="*/ 17 w 60"/>
                  <a:gd name="T7" fmla="*/ 3 h 109"/>
                  <a:gd name="T8" fmla="*/ 42 w 60"/>
                  <a:gd name="T9" fmla="*/ 3 h 109"/>
                  <a:gd name="T10" fmla="*/ 56 w 60"/>
                  <a:gd name="T11" fmla="*/ 14 h 109"/>
                  <a:gd name="T12" fmla="*/ 56 w 60"/>
                  <a:gd name="T13" fmla="*/ 28 h 109"/>
                  <a:gd name="T14" fmla="*/ 49 w 60"/>
                  <a:gd name="T15" fmla="*/ 42 h 109"/>
                  <a:gd name="T16" fmla="*/ 49 w 60"/>
                  <a:gd name="T17" fmla="*/ 60 h 109"/>
                  <a:gd name="T18" fmla="*/ 60 w 60"/>
                  <a:gd name="T19" fmla="*/ 74 h 109"/>
                  <a:gd name="T20" fmla="*/ 56 w 60"/>
                  <a:gd name="T21" fmla="*/ 92 h 109"/>
                  <a:gd name="T22" fmla="*/ 42 w 60"/>
                  <a:gd name="T23" fmla="*/ 106 h 109"/>
                  <a:gd name="T24" fmla="*/ 21 w 60"/>
                  <a:gd name="T25" fmla="*/ 106 h 109"/>
                  <a:gd name="T26" fmla="*/ 7 w 60"/>
                  <a:gd name="T27" fmla="*/ 99 h 109"/>
                  <a:gd name="T28" fmla="*/ 0 w 60"/>
                  <a:gd name="T29" fmla="*/ 81 h 109"/>
                  <a:gd name="T30" fmla="*/ 3 w 60"/>
                  <a:gd name="T31" fmla="*/ 70 h 109"/>
                  <a:gd name="T32" fmla="*/ 21 w 60"/>
                  <a:gd name="T33" fmla="*/ 56 h 109"/>
                  <a:gd name="T34" fmla="*/ 39 w 60"/>
                  <a:gd name="T35" fmla="*/ 39 h 109"/>
                  <a:gd name="T36" fmla="*/ 42 w 60"/>
                  <a:gd name="T37" fmla="*/ 28 h 109"/>
                  <a:gd name="T38" fmla="*/ 42 w 60"/>
                  <a:gd name="T39" fmla="*/ 17 h 109"/>
                  <a:gd name="T40" fmla="*/ 35 w 60"/>
                  <a:gd name="T41" fmla="*/ 7 h 109"/>
                  <a:gd name="T42" fmla="*/ 25 w 60"/>
                  <a:gd name="T43" fmla="*/ 7 h 109"/>
                  <a:gd name="T44" fmla="*/ 17 w 60"/>
                  <a:gd name="T45" fmla="*/ 14 h 109"/>
                  <a:gd name="T46" fmla="*/ 17 w 60"/>
                  <a:gd name="T47" fmla="*/ 25 h 109"/>
                  <a:gd name="T48" fmla="*/ 21 w 60"/>
                  <a:gd name="T49" fmla="*/ 32 h 109"/>
                  <a:gd name="T50" fmla="*/ 32 w 60"/>
                  <a:gd name="T51" fmla="*/ 46 h 109"/>
                  <a:gd name="T52" fmla="*/ 21 w 60"/>
                  <a:gd name="T53" fmla="*/ 63 h 109"/>
                  <a:gd name="T54" fmla="*/ 14 w 60"/>
                  <a:gd name="T55" fmla="*/ 74 h 109"/>
                  <a:gd name="T56" fmla="*/ 17 w 60"/>
                  <a:gd name="T57" fmla="*/ 92 h 109"/>
                  <a:gd name="T58" fmla="*/ 25 w 60"/>
                  <a:gd name="T59" fmla="*/ 102 h 109"/>
                  <a:gd name="T60" fmla="*/ 35 w 60"/>
                  <a:gd name="T61" fmla="*/ 102 h 109"/>
                  <a:gd name="T62" fmla="*/ 46 w 60"/>
                  <a:gd name="T63" fmla="*/ 95 h 109"/>
                  <a:gd name="T64" fmla="*/ 46 w 60"/>
                  <a:gd name="T65" fmla="*/ 81 h 109"/>
                  <a:gd name="T66" fmla="*/ 39 w 60"/>
                  <a:gd name="T67" fmla="*/ 70 h 109"/>
                  <a:gd name="T68" fmla="*/ 25 w 60"/>
                  <a:gd name="T69" fmla="*/ 56 h 10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0"/>
                  <a:gd name="T106" fmla="*/ 0 h 109"/>
                  <a:gd name="T107" fmla="*/ 60 w 60"/>
                  <a:gd name="T108" fmla="*/ 109 h 10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0" h="109">
                    <a:moveTo>
                      <a:pt x="21" y="56"/>
                    </a:moveTo>
                    <a:lnTo>
                      <a:pt x="10" y="46"/>
                    </a:lnTo>
                    <a:lnTo>
                      <a:pt x="7" y="39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7"/>
                    </a:lnTo>
                    <a:lnTo>
                      <a:pt x="10" y="10"/>
                    </a:lnTo>
                    <a:lnTo>
                      <a:pt x="17" y="3"/>
                    </a:lnTo>
                    <a:lnTo>
                      <a:pt x="32" y="0"/>
                    </a:lnTo>
                    <a:lnTo>
                      <a:pt x="42" y="3"/>
                    </a:lnTo>
                    <a:lnTo>
                      <a:pt x="49" y="7"/>
                    </a:lnTo>
                    <a:lnTo>
                      <a:pt x="56" y="14"/>
                    </a:lnTo>
                    <a:lnTo>
                      <a:pt x="60" y="25"/>
                    </a:lnTo>
                    <a:lnTo>
                      <a:pt x="56" y="28"/>
                    </a:lnTo>
                    <a:lnTo>
                      <a:pt x="53" y="35"/>
                    </a:lnTo>
                    <a:lnTo>
                      <a:pt x="49" y="42"/>
                    </a:lnTo>
                    <a:lnTo>
                      <a:pt x="35" y="49"/>
                    </a:lnTo>
                    <a:lnTo>
                      <a:pt x="49" y="60"/>
                    </a:lnTo>
                    <a:lnTo>
                      <a:pt x="53" y="67"/>
                    </a:lnTo>
                    <a:lnTo>
                      <a:pt x="60" y="74"/>
                    </a:lnTo>
                    <a:lnTo>
                      <a:pt x="60" y="81"/>
                    </a:lnTo>
                    <a:lnTo>
                      <a:pt x="56" y="92"/>
                    </a:lnTo>
                    <a:lnTo>
                      <a:pt x="53" y="99"/>
                    </a:lnTo>
                    <a:lnTo>
                      <a:pt x="42" y="106"/>
                    </a:lnTo>
                    <a:lnTo>
                      <a:pt x="32" y="109"/>
                    </a:lnTo>
                    <a:lnTo>
                      <a:pt x="21" y="106"/>
                    </a:lnTo>
                    <a:lnTo>
                      <a:pt x="14" y="102"/>
                    </a:lnTo>
                    <a:lnTo>
                      <a:pt x="7" y="99"/>
                    </a:lnTo>
                    <a:lnTo>
                      <a:pt x="3" y="92"/>
                    </a:lnTo>
                    <a:lnTo>
                      <a:pt x="0" y="81"/>
                    </a:lnTo>
                    <a:lnTo>
                      <a:pt x="3" y="78"/>
                    </a:lnTo>
                    <a:lnTo>
                      <a:pt x="3" y="70"/>
                    </a:lnTo>
                    <a:lnTo>
                      <a:pt x="10" y="63"/>
                    </a:lnTo>
                    <a:lnTo>
                      <a:pt x="21" y="56"/>
                    </a:lnTo>
                    <a:close/>
                    <a:moveTo>
                      <a:pt x="32" y="46"/>
                    </a:moveTo>
                    <a:lnTo>
                      <a:pt x="39" y="39"/>
                    </a:lnTo>
                    <a:lnTo>
                      <a:pt x="42" y="35"/>
                    </a:lnTo>
                    <a:lnTo>
                      <a:pt x="42" y="28"/>
                    </a:lnTo>
                    <a:lnTo>
                      <a:pt x="46" y="25"/>
                    </a:lnTo>
                    <a:lnTo>
                      <a:pt x="42" y="17"/>
                    </a:lnTo>
                    <a:lnTo>
                      <a:pt x="39" y="10"/>
                    </a:lnTo>
                    <a:lnTo>
                      <a:pt x="35" y="7"/>
                    </a:lnTo>
                    <a:lnTo>
                      <a:pt x="32" y="7"/>
                    </a:lnTo>
                    <a:lnTo>
                      <a:pt x="25" y="7"/>
                    </a:lnTo>
                    <a:lnTo>
                      <a:pt x="21" y="10"/>
                    </a:lnTo>
                    <a:lnTo>
                      <a:pt x="17" y="14"/>
                    </a:lnTo>
                    <a:lnTo>
                      <a:pt x="17" y="21"/>
                    </a:lnTo>
                    <a:lnTo>
                      <a:pt x="17" y="25"/>
                    </a:lnTo>
                    <a:lnTo>
                      <a:pt x="17" y="28"/>
                    </a:lnTo>
                    <a:lnTo>
                      <a:pt x="21" y="32"/>
                    </a:lnTo>
                    <a:lnTo>
                      <a:pt x="25" y="35"/>
                    </a:lnTo>
                    <a:lnTo>
                      <a:pt x="32" y="46"/>
                    </a:lnTo>
                    <a:close/>
                    <a:moveTo>
                      <a:pt x="25" y="56"/>
                    </a:moveTo>
                    <a:lnTo>
                      <a:pt x="21" y="63"/>
                    </a:lnTo>
                    <a:lnTo>
                      <a:pt x="17" y="70"/>
                    </a:lnTo>
                    <a:lnTo>
                      <a:pt x="14" y="74"/>
                    </a:lnTo>
                    <a:lnTo>
                      <a:pt x="14" y="81"/>
                    </a:lnTo>
                    <a:lnTo>
                      <a:pt x="17" y="92"/>
                    </a:lnTo>
                    <a:lnTo>
                      <a:pt x="21" y="99"/>
                    </a:lnTo>
                    <a:lnTo>
                      <a:pt x="25" y="102"/>
                    </a:lnTo>
                    <a:lnTo>
                      <a:pt x="32" y="102"/>
                    </a:lnTo>
                    <a:lnTo>
                      <a:pt x="35" y="102"/>
                    </a:lnTo>
                    <a:lnTo>
                      <a:pt x="42" y="99"/>
                    </a:lnTo>
                    <a:lnTo>
                      <a:pt x="46" y="95"/>
                    </a:lnTo>
                    <a:lnTo>
                      <a:pt x="46" y="88"/>
                    </a:lnTo>
                    <a:lnTo>
                      <a:pt x="46" y="81"/>
                    </a:lnTo>
                    <a:lnTo>
                      <a:pt x="42" y="78"/>
                    </a:lnTo>
                    <a:lnTo>
                      <a:pt x="39" y="70"/>
                    </a:lnTo>
                    <a:lnTo>
                      <a:pt x="32" y="67"/>
                    </a:lnTo>
                    <a:lnTo>
                      <a:pt x="25" y="5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22554" name="Rectangle 411"/>
            <p:cNvSpPr>
              <a:spLocks noChangeArrowheads="1"/>
            </p:cNvSpPr>
            <p:nvPr/>
          </p:nvSpPr>
          <p:spPr bwMode="auto">
            <a:xfrm>
              <a:off x="2215" y="2549"/>
              <a:ext cx="7" cy="19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Freeform 412"/>
            <p:cNvSpPr>
              <a:spLocks noEditPoints="1"/>
            </p:cNvSpPr>
            <p:nvPr/>
          </p:nvSpPr>
          <p:spPr bwMode="auto">
            <a:xfrm>
              <a:off x="2469" y="2581"/>
              <a:ext cx="64" cy="109"/>
            </a:xfrm>
            <a:custGeom>
              <a:avLst/>
              <a:gdLst>
                <a:gd name="T0" fmla="*/ 0 w 64"/>
                <a:gd name="T1" fmla="*/ 109 h 109"/>
                <a:gd name="T2" fmla="*/ 0 w 64"/>
                <a:gd name="T3" fmla="*/ 106 h 109"/>
                <a:gd name="T4" fmla="*/ 11 w 64"/>
                <a:gd name="T5" fmla="*/ 106 h 109"/>
                <a:gd name="T6" fmla="*/ 18 w 64"/>
                <a:gd name="T7" fmla="*/ 102 h 109"/>
                <a:gd name="T8" fmla="*/ 29 w 64"/>
                <a:gd name="T9" fmla="*/ 95 h 109"/>
                <a:gd name="T10" fmla="*/ 36 w 64"/>
                <a:gd name="T11" fmla="*/ 85 h 109"/>
                <a:gd name="T12" fmla="*/ 43 w 64"/>
                <a:gd name="T13" fmla="*/ 74 h 109"/>
                <a:gd name="T14" fmla="*/ 46 w 64"/>
                <a:gd name="T15" fmla="*/ 60 h 109"/>
                <a:gd name="T16" fmla="*/ 36 w 64"/>
                <a:gd name="T17" fmla="*/ 67 h 109"/>
                <a:gd name="T18" fmla="*/ 25 w 64"/>
                <a:gd name="T19" fmla="*/ 67 h 109"/>
                <a:gd name="T20" fmla="*/ 15 w 64"/>
                <a:gd name="T21" fmla="*/ 67 h 109"/>
                <a:gd name="T22" fmla="*/ 7 w 64"/>
                <a:gd name="T23" fmla="*/ 60 h 109"/>
                <a:gd name="T24" fmla="*/ 0 w 64"/>
                <a:gd name="T25" fmla="*/ 49 h 109"/>
                <a:gd name="T26" fmla="*/ 0 w 64"/>
                <a:gd name="T27" fmla="*/ 39 h 109"/>
                <a:gd name="T28" fmla="*/ 0 w 64"/>
                <a:gd name="T29" fmla="*/ 25 h 109"/>
                <a:gd name="T30" fmla="*/ 7 w 64"/>
                <a:gd name="T31" fmla="*/ 14 h 109"/>
                <a:gd name="T32" fmla="*/ 15 w 64"/>
                <a:gd name="T33" fmla="*/ 7 h 109"/>
                <a:gd name="T34" fmla="*/ 22 w 64"/>
                <a:gd name="T35" fmla="*/ 3 h 109"/>
                <a:gd name="T36" fmla="*/ 32 w 64"/>
                <a:gd name="T37" fmla="*/ 0 h 109"/>
                <a:gd name="T38" fmla="*/ 43 w 64"/>
                <a:gd name="T39" fmla="*/ 3 h 109"/>
                <a:gd name="T40" fmla="*/ 53 w 64"/>
                <a:gd name="T41" fmla="*/ 10 h 109"/>
                <a:gd name="T42" fmla="*/ 57 w 64"/>
                <a:gd name="T43" fmla="*/ 21 h 109"/>
                <a:gd name="T44" fmla="*/ 61 w 64"/>
                <a:gd name="T45" fmla="*/ 32 h 109"/>
                <a:gd name="T46" fmla="*/ 64 w 64"/>
                <a:gd name="T47" fmla="*/ 42 h 109"/>
                <a:gd name="T48" fmla="*/ 61 w 64"/>
                <a:gd name="T49" fmla="*/ 60 h 109"/>
                <a:gd name="T50" fmla="*/ 53 w 64"/>
                <a:gd name="T51" fmla="*/ 74 h 109"/>
                <a:gd name="T52" fmla="*/ 46 w 64"/>
                <a:gd name="T53" fmla="*/ 88 h 109"/>
                <a:gd name="T54" fmla="*/ 32 w 64"/>
                <a:gd name="T55" fmla="*/ 99 h 109"/>
                <a:gd name="T56" fmla="*/ 18 w 64"/>
                <a:gd name="T57" fmla="*/ 106 h 109"/>
                <a:gd name="T58" fmla="*/ 4 w 64"/>
                <a:gd name="T59" fmla="*/ 109 h 109"/>
                <a:gd name="T60" fmla="*/ 0 w 64"/>
                <a:gd name="T61" fmla="*/ 109 h 109"/>
                <a:gd name="T62" fmla="*/ 46 w 64"/>
                <a:gd name="T63" fmla="*/ 56 h 109"/>
                <a:gd name="T64" fmla="*/ 50 w 64"/>
                <a:gd name="T65" fmla="*/ 46 h 109"/>
                <a:gd name="T66" fmla="*/ 50 w 64"/>
                <a:gd name="T67" fmla="*/ 39 h 109"/>
                <a:gd name="T68" fmla="*/ 50 w 64"/>
                <a:gd name="T69" fmla="*/ 32 h 109"/>
                <a:gd name="T70" fmla="*/ 46 w 64"/>
                <a:gd name="T71" fmla="*/ 25 h 109"/>
                <a:gd name="T72" fmla="*/ 43 w 64"/>
                <a:gd name="T73" fmla="*/ 17 h 109"/>
                <a:gd name="T74" fmla="*/ 39 w 64"/>
                <a:gd name="T75" fmla="*/ 10 h 109"/>
                <a:gd name="T76" fmla="*/ 36 w 64"/>
                <a:gd name="T77" fmla="*/ 7 h 109"/>
                <a:gd name="T78" fmla="*/ 29 w 64"/>
                <a:gd name="T79" fmla="*/ 7 h 109"/>
                <a:gd name="T80" fmla="*/ 25 w 64"/>
                <a:gd name="T81" fmla="*/ 7 h 109"/>
                <a:gd name="T82" fmla="*/ 18 w 64"/>
                <a:gd name="T83" fmla="*/ 14 h 109"/>
                <a:gd name="T84" fmla="*/ 15 w 64"/>
                <a:gd name="T85" fmla="*/ 21 h 109"/>
                <a:gd name="T86" fmla="*/ 15 w 64"/>
                <a:gd name="T87" fmla="*/ 32 h 109"/>
                <a:gd name="T88" fmla="*/ 15 w 64"/>
                <a:gd name="T89" fmla="*/ 46 h 109"/>
                <a:gd name="T90" fmla="*/ 22 w 64"/>
                <a:gd name="T91" fmla="*/ 56 h 109"/>
                <a:gd name="T92" fmla="*/ 25 w 64"/>
                <a:gd name="T93" fmla="*/ 60 h 109"/>
                <a:gd name="T94" fmla="*/ 32 w 64"/>
                <a:gd name="T95" fmla="*/ 60 h 109"/>
                <a:gd name="T96" fmla="*/ 36 w 64"/>
                <a:gd name="T97" fmla="*/ 60 h 109"/>
                <a:gd name="T98" fmla="*/ 39 w 64"/>
                <a:gd name="T99" fmla="*/ 60 h 109"/>
                <a:gd name="T100" fmla="*/ 43 w 64"/>
                <a:gd name="T101" fmla="*/ 56 h 109"/>
                <a:gd name="T102" fmla="*/ 46 w 64"/>
                <a:gd name="T103" fmla="*/ 56 h 1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4"/>
                <a:gd name="T157" fmla="*/ 0 h 109"/>
                <a:gd name="T158" fmla="*/ 64 w 64"/>
                <a:gd name="T159" fmla="*/ 109 h 10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4" h="109">
                  <a:moveTo>
                    <a:pt x="0" y="109"/>
                  </a:moveTo>
                  <a:lnTo>
                    <a:pt x="0" y="106"/>
                  </a:lnTo>
                  <a:lnTo>
                    <a:pt x="11" y="106"/>
                  </a:lnTo>
                  <a:lnTo>
                    <a:pt x="18" y="102"/>
                  </a:lnTo>
                  <a:lnTo>
                    <a:pt x="29" y="95"/>
                  </a:lnTo>
                  <a:lnTo>
                    <a:pt x="36" y="85"/>
                  </a:lnTo>
                  <a:lnTo>
                    <a:pt x="43" y="74"/>
                  </a:lnTo>
                  <a:lnTo>
                    <a:pt x="46" y="60"/>
                  </a:lnTo>
                  <a:lnTo>
                    <a:pt x="36" y="67"/>
                  </a:lnTo>
                  <a:lnTo>
                    <a:pt x="25" y="67"/>
                  </a:lnTo>
                  <a:lnTo>
                    <a:pt x="15" y="67"/>
                  </a:lnTo>
                  <a:lnTo>
                    <a:pt x="7" y="60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0" y="25"/>
                  </a:lnTo>
                  <a:lnTo>
                    <a:pt x="7" y="14"/>
                  </a:lnTo>
                  <a:lnTo>
                    <a:pt x="15" y="7"/>
                  </a:lnTo>
                  <a:lnTo>
                    <a:pt x="22" y="3"/>
                  </a:lnTo>
                  <a:lnTo>
                    <a:pt x="32" y="0"/>
                  </a:lnTo>
                  <a:lnTo>
                    <a:pt x="43" y="3"/>
                  </a:lnTo>
                  <a:lnTo>
                    <a:pt x="53" y="10"/>
                  </a:lnTo>
                  <a:lnTo>
                    <a:pt x="57" y="21"/>
                  </a:lnTo>
                  <a:lnTo>
                    <a:pt x="61" y="32"/>
                  </a:lnTo>
                  <a:lnTo>
                    <a:pt x="64" y="42"/>
                  </a:lnTo>
                  <a:lnTo>
                    <a:pt x="61" y="60"/>
                  </a:lnTo>
                  <a:lnTo>
                    <a:pt x="53" y="74"/>
                  </a:lnTo>
                  <a:lnTo>
                    <a:pt x="46" y="88"/>
                  </a:lnTo>
                  <a:lnTo>
                    <a:pt x="32" y="99"/>
                  </a:lnTo>
                  <a:lnTo>
                    <a:pt x="18" y="106"/>
                  </a:lnTo>
                  <a:lnTo>
                    <a:pt x="4" y="109"/>
                  </a:lnTo>
                  <a:lnTo>
                    <a:pt x="0" y="109"/>
                  </a:lnTo>
                  <a:close/>
                  <a:moveTo>
                    <a:pt x="46" y="56"/>
                  </a:moveTo>
                  <a:lnTo>
                    <a:pt x="50" y="46"/>
                  </a:lnTo>
                  <a:lnTo>
                    <a:pt x="50" y="39"/>
                  </a:lnTo>
                  <a:lnTo>
                    <a:pt x="50" y="32"/>
                  </a:lnTo>
                  <a:lnTo>
                    <a:pt x="46" y="25"/>
                  </a:lnTo>
                  <a:lnTo>
                    <a:pt x="43" y="17"/>
                  </a:lnTo>
                  <a:lnTo>
                    <a:pt x="39" y="10"/>
                  </a:lnTo>
                  <a:lnTo>
                    <a:pt x="36" y="7"/>
                  </a:lnTo>
                  <a:lnTo>
                    <a:pt x="29" y="7"/>
                  </a:lnTo>
                  <a:lnTo>
                    <a:pt x="25" y="7"/>
                  </a:lnTo>
                  <a:lnTo>
                    <a:pt x="18" y="14"/>
                  </a:lnTo>
                  <a:lnTo>
                    <a:pt x="15" y="21"/>
                  </a:lnTo>
                  <a:lnTo>
                    <a:pt x="15" y="32"/>
                  </a:lnTo>
                  <a:lnTo>
                    <a:pt x="15" y="46"/>
                  </a:lnTo>
                  <a:lnTo>
                    <a:pt x="22" y="56"/>
                  </a:lnTo>
                  <a:lnTo>
                    <a:pt x="25" y="60"/>
                  </a:lnTo>
                  <a:lnTo>
                    <a:pt x="32" y="60"/>
                  </a:lnTo>
                  <a:lnTo>
                    <a:pt x="36" y="60"/>
                  </a:lnTo>
                  <a:lnTo>
                    <a:pt x="39" y="60"/>
                  </a:lnTo>
                  <a:lnTo>
                    <a:pt x="43" y="56"/>
                  </a:lnTo>
                  <a:lnTo>
                    <a:pt x="46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56" name="Rectangle 413"/>
            <p:cNvSpPr>
              <a:spLocks noChangeArrowheads="1"/>
            </p:cNvSpPr>
            <p:nvPr/>
          </p:nvSpPr>
          <p:spPr bwMode="auto">
            <a:xfrm>
              <a:off x="2724" y="2549"/>
              <a:ext cx="7" cy="19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Freeform 414"/>
            <p:cNvSpPr>
              <a:spLocks/>
            </p:cNvSpPr>
            <p:nvPr/>
          </p:nvSpPr>
          <p:spPr bwMode="auto">
            <a:xfrm>
              <a:off x="2989" y="2673"/>
              <a:ext cx="18" cy="17"/>
            </a:xfrm>
            <a:custGeom>
              <a:avLst/>
              <a:gdLst>
                <a:gd name="T0" fmla="*/ 7 w 18"/>
                <a:gd name="T1" fmla="*/ 0 h 17"/>
                <a:gd name="T2" fmla="*/ 11 w 18"/>
                <a:gd name="T3" fmla="*/ 0 h 17"/>
                <a:gd name="T4" fmla="*/ 14 w 18"/>
                <a:gd name="T5" fmla="*/ 0 h 17"/>
                <a:gd name="T6" fmla="*/ 18 w 18"/>
                <a:gd name="T7" fmla="*/ 3 h 17"/>
                <a:gd name="T8" fmla="*/ 18 w 18"/>
                <a:gd name="T9" fmla="*/ 7 h 17"/>
                <a:gd name="T10" fmla="*/ 18 w 18"/>
                <a:gd name="T11" fmla="*/ 10 h 17"/>
                <a:gd name="T12" fmla="*/ 14 w 18"/>
                <a:gd name="T13" fmla="*/ 14 h 17"/>
                <a:gd name="T14" fmla="*/ 11 w 18"/>
                <a:gd name="T15" fmla="*/ 14 h 17"/>
                <a:gd name="T16" fmla="*/ 7 w 18"/>
                <a:gd name="T17" fmla="*/ 17 h 17"/>
                <a:gd name="T18" fmla="*/ 4 w 18"/>
                <a:gd name="T19" fmla="*/ 14 h 17"/>
                <a:gd name="T20" fmla="*/ 0 w 18"/>
                <a:gd name="T21" fmla="*/ 14 h 17"/>
                <a:gd name="T22" fmla="*/ 0 w 18"/>
                <a:gd name="T23" fmla="*/ 10 h 17"/>
                <a:gd name="T24" fmla="*/ 0 w 18"/>
                <a:gd name="T25" fmla="*/ 7 h 17"/>
                <a:gd name="T26" fmla="*/ 0 w 18"/>
                <a:gd name="T27" fmla="*/ 3 h 17"/>
                <a:gd name="T28" fmla="*/ 0 w 18"/>
                <a:gd name="T29" fmla="*/ 0 h 17"/>
                <a:gd name="T30" fmla="*/ 4 w 18"/>
                <a:gd name="T31" fmla="*/ 0 h 17"/>
                <a:gd name="T32" fmla="*/ 7 w 18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7"/>
                <a:gd name="T53" fmla="*/ 18 w 18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7">
                  <a:moveTo>
                    <a:pt x="7" y="0"/>
                  </a:moveTo>
                  <a:lnTo>
                    <a:pt x="11" y="0"/>
                  </a:lnTo>
                  <a:lnTo>
                    <a:pt x="14" y="0"/>
                  </a:lnTo>
                  <a:lnTo>
                    <a:pt x="18" y="3"/>
                  </a:lnTo>
                  <a:lnTo>
                    <a:pt x="18" y="7"/>
                  </a:lnTo>
                  <a:lnTo>
                    <a:pt x="18" y="10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7" y="17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58" name="Freeform 415"/>
            <p:cNvSpPr>
              <a:spLocks noEditPoints="1"/>
            </p:cNvSpPr>
            <p:nvPr/>
          </p:nvSpPr>
          <p:spPr bwMode="auto">
            <a:xfrm>
              <a:off x="3017" y="2581"/>
              <a:ext cx="71" cy="106"/>
            </a:xfrm>
            <a:custGeom>
              <a:avLst/>
              <a:gdLst>
                <a:gd name="T0" fmla="*/ 71 w 71"/>
                <a:gd name="T1" fmla="*/ 70 h 106"/>
                <a:gd name="T2" fmla="*/ 71 w 71"/>
                <a:gd name="T3" fmla="*/ 78 h 106"/>
                <a:gd name="T4" fmla="*/ 53 w 71"/>
                <a:gd name="T5" fmla="*/ 78 h 106"/>
                <a:gd name="T6" fmla="*/ 53 w 71"/>
                <a:gd name="T7" fmla="*/ 106 h 106"/>
                <a:gd name="T8" fmla="*/ 43 w 71"/>
                <a:gd name="T9" fmla="*/ 106 h 106"/>
                <a:gd name="T10" fmla="*/ 43 w 71"/>
                <a:gd name="T11" fmla="*/ 78 h 106"/>
                <a:gd name="T12" fmla="*/ 0 w 71"/>
                <a:gd name="T13" fmla="*/ 78 h 106"/>
                <a:gd name="T14" fmla="*/ 0 w 71"/>
                <a:gd name="T15" fmla="*/ 70 h 106"/>
                <a:gd name="T16" fmla="*/ 46 w 71"/>
                <a:gd name="T17" fmla="*/ 0 h 106"/>
                <a:gd name="T18" fmla="*/ 53 w 71"/>
                <a:gd name="T19" fmla="*/ 0 h 106"/>
                <a:gd name="T20" fmla="*/ 53 w 71"/>
                <a:gd name="T21" fmla="*/ 70 h 106"/>
                <a:gd name="T22" fmla="*/ 71 w 71"/>
                <a:gd name="T23" fmla="*/ 70 h 106"/>
                <a:gd name="T24" fmla="*/ 43 w 71"/>
                <a:gd name="T25" fmla="*/ 70 h 106"/>
                <a:gd name="T26" fmla="*/ 43 w 71"/>
                <a:gd name="T27" fmla="*/ 17 h 106"/>
                <a:gd name="T28" fmla="*/ 7 w 71"/>
                <a:gd name="T29" fmla="*/ 70 h 106"/>
                <a:gd name="T30" fmla="*/ 43 w 71"/>
                <a:gd name="T31" fmla="*/ 70 h 10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1"/>
                <a:gd name="T49" fmla="*/ 0 h 106"/>
                <a:gd name="T50" fmla="*/ 71 w 71"/>
                <a:gd name="T51" fmla="*/ 106 h 10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1" h="106">
                  <a:moveTo>
                    <a:pt x="71" y="70"/>
                  </a:moveTo>
                  <a:lnTo>
                    <a:pt x="71" y="78"/>
                  </a:lnTo>
                  <a:lnTo>
                    <a:pt x="53" y="78"/>
                  </a:lnTo>
                  <a:lnTo>
                    <a:pt x="53" y="106"/>
                  </a:lnTo>
                  <a:lnTo>
                    <a:pt x="43" y="106"/>
                  </a:lnTo>
                  <a:lnTo>
                    <a:pt x="43" y="78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53" y="70"/>
                  </a:lnTo>
                  <a:lnTo>
                    <a:pt x="71" y="70"/>
                  </a:lnTo>
                  <a:close/>
                  <a:moveTo>
                    <a:pt x="43" y="70"/>
                  </a:moveTo>
                  <a:lnTo>
                    <a:pt x="43" y="17"/>
                  </a:lnTo>
                  <a:lnTo>
                    <a:pt x="7" y="70"/>
                  </a:lnTo>
                  <a:lnTo>
                    <a:pt x="43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59" name="Freeform 416"/>
            <p:cNvSpPr>
              <a:spLocks noEditPoints="1"/>
            </p:cNvSpPr>
            <p:nvPr/>
          </p:nvSpPr>
          <p:spPr bwMode="auto">
            <a:xfrm>
              <a:off x="3102" y="2581"/>
              <a:ext cx="60" cy="109"/>
            </a:xfrm>
            <a:custGeom>
              <a:avLst/>
              <a:gdLst>
                <a:gd name="T0" fmla="*/ 11 w 60"/>
                <a:gd name="T1" fmla="*/ 46 h 109"/>
                <a:gd name="T2" fmla="*/ 4 w 60"/>
                <a:gd name="T3" fmla="*/ 32 h 109"/>
                <a:gd name="T4" fmla="*/ 4 w 60"/>
                <a:gd name="T5" fmla="*/ 17 h 109"/>
                <a:gd name="T6" fmla="*/ 18 w 60"/>
                <a:gd name="T7" fmla="*/ 3 h 109"/>
                <a:gd name="T8" fmla="*/ 43 w 60"/>
                <a:gd name="T9" fmla="*/ 3 h 109"/>
                <a:gd name="T10" fmla="*/ 57 w 60"/>
                <a:gd name="T11" fmla="*/ 14 h 109"/>
                <a:gd name="T12" fmla="*/ 57 w 60"/>
                <a:gd name="T13" fmla="*/ 28 h 109"/>
                <a:gd name="T14" fmla="*/ 46 w 60"/>
                <a:gd name="T15" fmla="*/ 42 h 109"/>
                <a:gd name="T16" fmla="*/ 46 w 60"/>
                <a:gd name="T17" fmla="*/ 60 h 109"/>
                <a:gd name="T18" fmla="*/ 60 w 60"/>
                <a:gd name="T19" fmla="*/ 74 h 109"/>
                <a:gd name="T20" fmla="*/ 57 w 60"/>
                <a:gd name="T21" fmla="*/ 92 h 109"/>
                <a:gd name="T22" fmla="*/ 43 w 60"/>
                <a:gd name="T23" fmla="*/ 106 h 109"/>
                <a:gd name="T24" fmla="*/ 21 w 60"/>
                <a:gd name="T25" fmla="*/ 106 h 109"/>
                <a:gd name="T26" fmla="*/ 7 w 60"/>
                <a:gd name="T27" fmla="*/ 99 h 109"/>
                <a:gd name="T28" fmla="*/ 0 w 60"/>
                <a:gd name="T29" fmla="*/ 81 h 109"/>
                <a:gd name="T30" fmla="*/ 4 w 60"/>
                <a:gd name="T31" fmla="*/ 70 h 109"/>
                <a:gd name="T32" fmla="*/ 21 w 60"/>
                <a:gd name="T33" fmla="*/ 56 h 109"/>
                <a:gd name="T34" fmla="*/ 39 w 60"/>
                <a:gd name="T35" fmla="*/ 39 h 109"/>
                <a:gd name="T36" fmla="*/ 43 w 60"/>
                <a:gd name="T37" fmla="*/ 28 h 109"/>
                <a:gd name="T38" fmla="*/ 43 w 60"/>
                <a:gd name="T39" fmla="*/ 17 h 109"/>
                <a:gd name="T40" fmla="*/ 36 w 60"/>
                <a:gd name="T41" fmla="*/ 7 h 109"/>
                <a:gd name="T42" fmla="*/ 25 w 60"/>
                <a:gd name="T43" fmla="*/ 7 h 109"/>
                <a:gd name="T44" fmla="*/ 18 w 60"/>
                <a:gd name="T45" fmla="*/ 14 h 109"/>
                <a:gd name="T46" fmla="*/ 18 w 60"/>
                <a:gd name="T47" fmla="*/ 25 h 109"/>
                <a:gd name="T48" fmla="*/ 21 w 60"/>
                <a:gd name="T49" fmla="*/ 32 h 109"/>
                <a:gd name="T50" fmla="*/ 32 w 60"/>
                <a:gd name="T51" fmla="*/ 46 h 109"/>
                <a:gd name="T52" fmla="*/ 21 w 60"/>
                <a:gd name="T53" fmla="*/ 63 h 109"/>
                <a:gd name="T54" fmla="*/ 14 w 60"/>
                <a:gd name="T55" fmla="*/ 74 h 109"/>
                <a:gd name="T56" fmla="*/ 18 w 60"/>
                <a:gd name="T57" fmla="*/ 92 h 109"/>
                <a:gd name="T58" fmla="*/ 25 w 60"/>
                <a:gd name="T59" fmla="*/ 102 h 109"/>
                <a:gd name="T60" fmla="*/ 36 w 60"/>
                <a:gd name="T61" fmla="*/ 102 h 109"/>
                <a:gd name="T62" fmla="*/ 46 w 60"/>
                <a:gd name="T63" fmla="*/ 95 h 109"/>
                <a:gd name="T64" fmla="*/ 46 w 60"/>
                <a:gd name="T65" fmla="*/ 81 h 109"/>
                <a:gd name="T66" fmla="*/ 39 w 60"/>
                <a:gd name="T67" fmla="*/ 70 h 109"/>
                <a:gd name="T68" fmla="*/ 25 w 60"/>
                <a:gd name="T69" fmla="*/ 56 h 10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"/>
                <a:gd name="T106" fmla="*/ 0 h 109"/>
                <a:gd name="T107" fmla="*/ 60 w 60"/>
                <a:gd name="T108" fmla="*/ 109 h 10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" h="109">
                  <a:moveTo>
                    <a:pt x="21" y="56"/>
                  </a:moveTo>
                  <a:lnTo>
                    <a:pt x="11" y="46"/>
                  </a:lnTo>
                  <a:lnTo>
                    <a:pt x="7" y="39"/>
                  </a:lnTo>
                  <a:lnTo>
                    <a:pt x="4" y="32"/>
                  </a:lnTo>
                  <a:lnTo>
                    <a:pt x="4" y="25"/>
                  </a:lnTo>
                  <a:lnTo>
                    <a:pt x="4" y="17"/>
                  </a:lnTo>
                  <a:lnTo>
                    <a:pt x="11" y="10"/>
                  </a:lnTo>
                  <a:lnTo>
                    <a:pt x="18" y="3"/>
                  </a:lnTo>
                  <a:lnTo>
                    <a:pt x="32" y="0"/>
                  </a:lnTo>
                  <a:lnTo>
                    <a:pt x="43" y="3"/>
                  </a:lnTo>
                  <a:lnTo>
                    <a:pt x="50" y="7"/>
                  </a:lnTo>
                  <a:lnTo>
                    <a:pt x="57" y="14"/>
                  </a:lnTo>
                  <a:lnTo>
                    <a:pt x="60" y="25"/>
                  </a:lnTo>
                  <a:lnTo>
                    <a:pt x="57" y="28"/>
                  </a:lnTo>
                  <a:lnTo>
                    <a:pt x="53" y="35"/>
                  </a:lnTo>
                  <a:lnTo>
                    <a:pt x="46" y="42"/>
                  </a:lnTo>
                  <a:lnTo>
                    <a:pt x="36" y="49"/>
                  </a:lnTo>
                  <a:lnTo>
                    <a:pt x="46" y="60"/>
                  </a:lnTo>
                  <a:lnTo>
                    <a:pt x="53" y="67"/>
                  </a:lnTo>
                  <a:lnTo>
                    <a:pt x="60" y="74"/>
                  </a:lnTo>
                  <a:lnTo>
                    <a:pt x="60" y="81"/>
                  </a:lnTo>
                  <a:lnTo>
                    <a:pt x="57" y="92"/>
                  </a:lnTo>
                  <a:lnTo>
                    <a:pt x="53" y="99"/>
                  </a:lnTo>
                  <a:lnTo>
                    <a:pt x="43" y="106"/>
                  </a:lnTo>
                  <a:lnTo>
                    <a:pt x="28" y="109"/>
                  </a:lnTo>
                  <a:lnTo>
                    <a:pt x="21" y="106"/>
                  </a:lnTo>
                  <a:lnTo>
                    <a:pt x="14" y="102"/>
                  </a:lnTo>
                  <a:lnTo>
                    <a:pt x="7" y="99"/>
                  </a:lnTo>
                  <a:lnTo>
                    <a:pt x="4" y="92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11" y="63"/>
                  </a:lnTo>
                  <a:lnTo>
                    <a:pt x="21" y="56"/>
                  </a:lnTo>
                  <a:close/>
                  <a:moveTo>
                    <a:pt x="32" y="46"/>
                  </a:moveTo>
                  <a:lnTo>
                    <a:pt x="39" y="39"/>
                  </a:lnTo>
                  <a:lnTo>
                    <a:pt x="43" y="35"/>
                  </a:lnTo>
                  <a:lnTo>
                    <a:pt x="43" y="28"/>
                  </a:lnTo>
                  <a:lnTo>
                    <a:pt x="43" y="25"/>
                  </a:lnTo>
                  <a:lnTo>
                    <a:pt x="43" y="17"/>
                  </a:lnTo>
                  <a:lnTo>
                    <a:pt x="39" y="10"/>
                  </a:lnTo>
                  <a:lnTo>
                    <a:pt x="36" y="7"/>
                  </a:lnTo>
                  <a:lnTo>
                    <a:pt x="32" y="7"/>
                  </a:lnTo>
                  <a:lnTo>
                    <a:pt x="25" y="7"/>
                  </a:lnTo>
                  <a:lnTo>
                    <a:pt x="21" y="10"/>
                  </a:lnTo>
                  <a:lnTo>
                    <a:pt x="18" y="14"/>
                  </a:lnTo>
                  <a:lnTo>
                    <a:pt x="18" y="21"/>
                  </a:lnTo>
                  <a:lnTo>
                    <a:pt x="18" y="25"/>
                  </a:lnTo>
                  <a:lnTo>
                    <a:pt x="18" y="28"/>
                  </a:lnTo>
                  <a:lnTo>
                    <a:pt x="21" y="32"/>
                  </a:lnTo>
                  <a:lnTo>
                    <a:pt x="21" y="35"/>
                  </a:lnTo>
                  <a:lnTo>
                    <a:pt x="32" y="46"/>
                  </a:lnTo>
                  <a:close/>
                  <a:moveTo>
                    <a:pt x="25" y="56"/>
                  </a:moveTo>
                  <a:lnTo>
                    <a:pt x="21" y="63"/>
                  </a:lnTo>
                  <a:lnTo>
                    <a:pt x="18" y="70"/>
                  </a:lnTo>
                  <a:lnTo>
                    <a:pt x="14" y="74"/>
                  </a:lnTo>
                  <a:lnTo>
                    <a:pt x="14" y="81"/>
                  </a:lnTo>
                  <a:lnTo>
                    <a:pt x="18" y="92"/>
                  </a:lnTo>
                  <a:lnTo>
                    <a:pt x="18" y="99"/>
                  </a:lnTo>
                  <a:lnTo>
                    <a:pt x="25" y="102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3" y="99"/>
                  </a:lnTo>
                  <a:lnTo>
                    <a:pt x="46" y="95"/>
                  </a:lnTo>
                  <a:lnTo>
                    <a:pt x="46" y="88"/>
                  </a:lnTo>
                  <a:lnTo>
                    <a:pt x="46" y="81"/>
                  </a:lnTo>
                  <a:lnTo>
                    <a:pt x="43" y="78"/>
                  </a:lnTo>
                  <a:lnTo>
                    <a:pt x="39" y="70"/>
                  </a:lnTo>
                  <a:lnTo>
                    <a:pt x="32" y="67"/>
                  </a:lnTo>
                  <a:lnTo>
                    <a:pt x="25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60" name="Rectangle 417"/>
            <p:cNvSpPr>
              <a:spLocks noChangeArrowheads="1"/>
            </p:cNvSpPr>
            <p:nvPr/>
          </p:nvSpPr>
          <p:spPr bwMode="auto">
            <a:xfrm>
              <a:off x="3247" y="2549"/>
              <a:ext cx="7" cy="19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1" name="Freeform 418"/>
            <p:cNvSpPr>
              <a:spLocks/>
            </p:cNvSpPr>
            <p:nvPr/>
          </p:nvSpPr>
          <p:spPr bwMode="auto">
            <a:xfrm>
              <a:off x="3505" y="2673"/>
              <a:ext cx="18" cy="17"/>
            </a:xfrm>
            <a:custGeom>
              <a:avLst/>
              <a:gdLst>
                <a:gd name="T0" fmla="*/ 11 w 18"/>
                <a:gd name="T1" fmla="*/ 0 h 17"/>
                <a:gd name="T2" fmla="*/ 14 w 18"/>
                <a:gd name="T3" fmla="*/ 0 h 17"/>
                <a:gd name="T4" fmla="*/ 14 w 18"/>
                <a:gd name="T5" fmla="*/ 0 h 17"/>
                <a:gd name="T6" fmla="*/ 18 w 18"/>
                <a:gd name="T7" fmla="*/ 3 h 17"/>
                <a:gd name="T8" fmla="*/ 18 w 18"/>
                <a:gd name="T9" fmla="*/ 7 h 17"/>
                <a:gd name="T10" fmla="*/ 18 w 18"/>
                <a:gd name="T11" fmla="*/ 10 h 17"/>
                <a:gd name="T12" fmla="*/ 14 w 18"/>
                <a:gd name="T13" fmla="*/ 14 h 17"/>
                <a:gd name="T14" fmla="*/ 14 w 18"/>
                <a:gd name="T15" fmla="*/ 14 h 17"/>
                <a:gd name="T16" fmla="*/ 11 w 18"/>
                <a:gd name="T17" fmla="*/ 17 h 17"/>
                <a:gd name="T18" fmla="*/ 7 w 18"/>
                <a:gd name="T19" fmla="*/ 14 h 17"/>
                <a:gd name="T20" fmla="*/ 4 w 18"/>
                <a:gd name="T21" fmla="*/ 14 h 17"/>
                <a:gd name="T22" fmla="*/ 0 w 18"/>
                <a:gd name="T23" fmla="*/ 10 h 17"/>
                <a:gd name="T24" fmla="*/ 0 w 18"/>
                <a:gd name="T25" fmla="*/ 7 h 17"/>
                <a:gd name="T26" fmla="*/ 0 w 18"/>
                <a:gd name="T27" fmla="*/ 3 h 17"/>
                <a:gd name="T28" fmla="*/ 4 w 18"/>
                <a:gd name="T29" fmla="*/ 0 h 17"/>
                <a:gd name="T30" fmla="*/ 7 w 18"/>
                <a:gd name="T31" fmla="*/ 0 h 17"/>
                <a:gd name="T32" fmla="*/ 11 w 18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7"/>
                <a:gd name="T53" fmla="*/ 18 w 18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7">
                  <a:moveTo>
                    <a:pt x="11" y="0"/>
                  </a:moveTo>
                  <a:lnTo>
                    <a:pt x="14" y="0"/>
                  </a:lnTo>
                  <a:lnTo>
                    <a:pt x="18" y="3"/>
                  </a:lnTo>
                  <a:lnTo>
                    <a:pt x="18" y="7"/>
                  </a:lnTo>
                  <a:lnTo>
                    <a:pt x="18" y="10"/>
                  </a:lnTo>
                  <a:lnTo>
                    <a:pt x="14" y="14"/>
                  </a:lnTo>
                  <a:lnTo>
                    <a:pt x="11" y="17"/>
                  </a:lnTo>
                  <a:lnTo>
                    <a:pt x="7" y="14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62" name="Freeform 419"/>
            <p:cNvSpPr>
              <a:spLocks noEditPoints="1"/>
            </p:cNvSpPr>
            <p:nvPr/>
          </p:nvSpPr>
          <p:spPr bwMode="auto">
            <a:xfrm>
              <a:off x="3537" y="2581"/>
              <a:ext cx="67" cy="106"/>
            </a:xfrm>
            <a:custGeom>
              <a:avLst/>
              <a:gdLst>
                <a:gd name="T0" fmla="*/ 67 w 67"/>
                <a:gd name="T1" fmla="*/ 70 h 106"/>
                <a:gd name="T2" fmla="*/ 67 w 67"/>
                <a:gd name="T3" fmla="*/ 78 h 106"/>
                <a:gd name="T4" fmla="*/ 53 w 67"/>
                <a:gd name="T5" fmla="*/ 78 h 106"/>
                <a:gd name="T6" fmla="*/ 53 w 67"/>
                <a:gd name="T7" fmla="*/ 106 h 106"/>
                <a:gd name="T8" fmla="*/ 39 w 67"/>
                <a:gd name="T9" fmla="*/ 106 h 106"/>
                <a:gd name="T10" fmla="*/ 39 w 67"/>
                <a:gd name="T11" fmla="*/ 78 h 106"/>
                <a:gd name="T12" fmla="*/ 0 w 67"/>
                <a:gd name="T13" fmla="*/ 78 h 106"/>
                <a:gd name="T14" fmla="*/ 0 w 67"/>
                <a:gd name="T15" fmla="*/ 70 h 106"/>
                <a:gd name="T16" fmla="*/ 42 w 67"/>
                <a:gd name="T17" fmla="*/ 0 h 106"/>
                <a:gd name="T18" fmla="*/ 53 w 67"/>
                <a:gd name="T19" fmla="*/ 0 h 106"/>
                <a:gd name="T20" fmla="*/ 53 w 67"/>
                <a:gd name="T21" fmla="*/ 70 h 106"/>
                <a:gd name="T22" fmla="*/ 67 w 67"/>
                <a:gd name="T23" fmla="*/ 70 h 106"/>
                <a:gd name="T24" fmla="*/ 39 w 67"/>
                <a:gd name="T25" fmla="*/ 70 h 106"/>
                <a:gd name="T26" fmla="*/ 39 w 67"/>
                <a:gd name="T27" fmla="*/ 17 h 106"/>
                <a:gd name="T28" fmla="*/ 7 w 67"/>
                <a:gd name="T29" fmla="*/ 70 h 106"/>
                <a:gd name="T30" fmla="*/ 39 w 67"/>
                <a:gd name="T31" fmla="*/ 70 h 10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7"/>
                <a:gd name="T49" fmla="*/ 0 h 106"/>
                <a:gd name="T50" fmla="*/ 67 w 67"/>
                <a:gd name="T51" fmla="*/ 106 h 10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7" h="106">
                  <a:moveTo>
                    <a:pt x="67" y="70"/>
                  </a:moveTo>
                  <a:lnTo>
                    <a:pt x="67" y="78"/>
                  </a:lnTo>
                  <a:lnTo>
                    <a:pt x="53" y="78"/>
                  </a:lnTo>
                  <a:lnTo>
                    <a:pt x="53" y="106"/>
                  </a:lnTo>
                  <a:lnTo>
                    <a:pt x="39" y="106"/>
                  </a:lnTo>
                  <a:lnTo>
                    <a:pt x="39" y="78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53" y="70"/>
                  </a:lnTo>
                  <a:lnTo>
                    <a:pt x="67" y="70"/>
                  </a:lnTo>
                  <a:close/>
                  <a:moveTo>
                    <a:pt x="39" y="70"/>
                  </a:moveTo>
                  <a:lnTo>
                    <a:pt x="39" y="17"/>
                  </a:lnTo>
                  <a:lnTo>
                    <a:pt x="7" y="70"/>
                  </a:lnTo>
                  <a:lnTo>
                    <a:pt x="39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63" name="Freeform 420"/>
            <p:cNvSpPr>
              <a:spLocks noEditPoints="1"/>
            </p:cNvSpPr>
            <p:nvPr/>
          </p:nvSpPr>
          <p:spPr bwMode="auto">
            <a:xfrm>
              <a:off x="3622" y="2581"/>
              <a:ext cx="56" cy="109"/>
            </a:xfrm>
            <a:custGeom>
              <a:avLst/>
              <a:gdLst>
                <a:gd name="T0" fmla="*/ 10 w 56"/>
                <a:gd name="T1" fmla="*/ 46 h 109"/>
                <a:gd name="T2" fmla="*/ 0 w 56"/>
                <a:gd name="T3" fmla="*/ 32 h 109"/>
                <a:gd name="T4" fmla="*/ 3 w 56"/>
                <a:gd name="T5" fmla="*/ 17 h 109"/>
                <a:gd name="T6" fmla="*/ 18 w 56"/>
                <a:gd name="T7" fmla="*/ 3 h 109"/>
                <a:gd name="T8" fmla="*/ 39 w 56"/>
                <a:gd name="T9" fmla="*/ 3 h 109"/>
                <a:gd name="T10" fmla="*/ 53 w 56"/>
                <a:gd name="T11" fmla="*/ 14 h 109"/>
                <a:gd name="T12" fmla="*/ 56 w 56"/>
                <a:gd name="T13" fmla="*/ 28 h 109"/>
                <a:gd name="T14" fmla="*/ 46 w 56"/>
                <a:gd name="T15" fmla="*/ 42 h 109"/>
                <a:gd name="T16" fmla="*/ 46 w 56"/>
                <a:gd name="T17" fmla="*/ 60 h 109"/>
                <a:gd name="T18" fmla="*/ 56 w 56"/>
                <a:gd name="T19" fmla="*/ 74 h 109"/>
                <a:gd name="T20" fmla="*/ 56 w 56"/>
                <a:gd name="T21" fmla="*/ 92 h 109"/>
                <a:gd name="T22" fmla="*/ 39 w 56"/>
                <a:gd name="T23" fmla="*/ 106 h 109"/>
                <a:gd name="T24" fmla="*/ 18 w 56"/>
                <a:gd name="T25" fmla="*/ 106 h 109"/>
                <a:gd name="T26" fmla="*/ 3 w 56"/>
                <a:gd name="T27" fmla="*/ 99 h 109"/>
                <a:gd name="T28" fmla="*/ 0 w 56"/>
                <a:gd name="T29" fmla="*/ 81 h 109"/>
                <a:gd name="T30" fmla="*/ 3 w 56"/>
                <a:gd name="T31" fmla="*/ 70 h 109"/>
                <a:gd name="T32" fmla="*/ 18 w 56"/>
                <a:gd name="T33" fmla="*/ 56 h 109"/>
                <a:gd name="T34" fmla="*/ 35 w 56"/>
                <a:gd name="T35" fmla="*/ 39 h 109"/>
                <a:gd name="T36" fmla="*/ 42 w 56"/>
                <a:gd name="T37" fmla="*/ 28 h 109"/>
                <a:gd name="T38" fmla="*/ 42 w 56"/>
                <a:gd name="T39" fmla="*/ 17 h 109"/>
                <a:gd name="T40" fmla="*/ 35 w 56"/>
                <a:gd name="T41" fmla="*/ 7 h 109"/>
                <a:gd name="T42" fmla="*/ 21 w 56"/>
                <a:gd name="T43" fmla="*/ 7 h 109"/>
                <a:gd name="T44" fmla="*/ 14 w 56"/>
                <a:gd name="T45" fmla="*/ 14 h 109"/>
                <a:gd name="T46" fmla="*/ 14 w 56"/>
                <a:gd name="T47" fmla="*/ 25 h 109"/>
                <a:gd name="T48" fmla="*/ 18 w 56"/>
                <a:gd name="T49" fmla="*/ 32 h 109"/>
                <a:gd name="T50" fmla="*/ 32 w 56"/>
                <a:gd name="T51" fmla="*/ 46 h 109"/>
                <a:gd name="T52" fmla="*/ 18 w 56"/>
                <a:gd name="T53" fmla="*/ 63 h 109"/>
                <a:gd name="T54" fmla="*/ 14 w 56"/>
                <a:gd name="T55" fmla="*/ 74 h 109"/>
                <a:gd name="T56" fmla="*/ 14 w 56"/>
                <a:gd name="T57" fmla="*/ 92 h 109"/>
                <a:gd name="T58" fmla="*/ 21 w 56"/>
                <a:gd name="T59" fmla="*/ 102 h 109"/>
                <a:gd name="T60" fmla="*/ 35 w 56"/>
                <a:gd name="T61" fmla="*/ 102 h 109"/>
                <a:gd name="T62" fmla="*/ 42 w 56"/>
                <a:gd name="T63" fmla="*/ 95 h 109"/>
                <a:gd name="T64" fmla="*/ 42 w 56"/>
                <a:gd name="T65" fmla="*/ 81 h 109"/>
                <a:gd name="T66" fmla="*/ 35 w 56"/>
                <a:gd name="T67" fmla="*/ 70 h 109"/>
                <a:gd name="T68" fmla="*/ 21 w 56"/>
                <a:gd name="T69" fmla="*/ 56 h 10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6"/>
                <a:gd name="T106" fmla="*/ 0 h 109"/>
                <a:gd name="T107" fmla="*/ 56 w 56"/>
                <a:gd name="T108" fmla="*/ 109 h 10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6" h="109">
                  <a:moveTo>
                    <a:pt x="18" y="56"/>
                  </a:moveTo>
                  <a:lnTo>
                    <a:pt x="10" y="46"/>
                  </a:lnTo>
                  <a:lnTo>
                    <a:pt x="3" y="39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3" y="17"/>
                  </a:lnTo>
                  <a:lnTo>
                    <a:pt x="7" y="10"/>
                  </a:lnTo>
                  <a:lnTo>
                    <a:pt x="18" y="3"/>
                  </a:lnTo>
                  <a:lnTo>
                    <a:pt x="28" y="0"/>
                  </a:lnTo>
                  <a:lnTo>
                    <a:pt x="39" y="3"/>
                  </a:lnTo>
                  <a:lnTo>
                    <a:pt x="49" y="7"/>
                  </a:lnTo>
                  <a:lnTo>
                    <a:pt x="53" y="14"/>
                  </a:lnTo>
                  <a:lnTo>
                    <a:pt x="56" y="25"/>
                  </a:lnTo>
                  <a:lnTo>
                    <a:pt x="56" y="28"/>
                  </a:lnTo>
                  <a:lnTo>
                    <a:pt x="53" y="35"/>
                  </a:lnTo>
                  <a:lnTo>
                    <a:pt x="46" y="42"/>
                  </a:lnTo>
                  <a:lnTo>
                    <a:pt x="35" y="49"/>
                  </a:lnTo>
                  <a:lnTo>
                    <a:pt x="46" y="60"/>
                  </a:lnTo>
                  <a:lnTo>
                    <a:pt x="53" y="67"/>
                  </a:lnTo>
                  <a:lnTo>
                    <a:pt x="56" y="74"/>
                  </a:lnTo>
                  <a:lnTo>
                    <a:pt x="56" y="81"/>
                  </a:lnTo>
                  <a:lnTo>
                    <a:pt x="56" y="92"/>
                  </a:lnTo>
                  <a:lnTo>
                    <a:pt x="49" y="99"/>
                  </a:lnTo>
                  <a:lnTo>
                    <a:pt x="39" y="106"/>
                  </a:lnTo>
                  <a:lnTo>
                    <a:pt x="28" y="109"/>
                  </a:lnTo>
                  <a:lnTo>
                    <a:pt x="18" y="106"/>
                  </a:lnTo>
                  <a:lnTo>
                    <a:pt x="10" y="102"/>
                  </a:lnTo>
                  <a:lnTo>
                    <a:pt x="3" y="99"/>
                  </a:lnTo>
                  <a:lnTo>
                    <a:pt x="0" y="92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3" y="70"/>
                  </a:lnTo>
                  <a:lnTo>
                    <a:pt x="10" y="63"/>
                  </a:lnTo>
                  <a:lnTo>
                    <a:pt x="18" y="56"/>
                  </a:lnTo>
                  <a:close/>
                  <a:moveTo>
                    <a:pt x="32" y="46"/>
                  </a:moveTo>
                  <a:lnTo>
                    <a:pt x="35" y="39"/>
                  </a:lnTo>
                  <a:lnTo>
                    <a:pt x="39" y="35"/>
                  </a:lnTo>
                  <a:lnTo>
                    <a:pt x="42" y="28"/>
                  </a:lnTo>
                  <a:lnTo>
                    <a:pt x="42" y="25"/>
                  </a:lnTo>
                  <a:lnTo>
                    <a:pt x="42" y="17"/>
                  </a:lnTo>
                  <a:lnTo>
                    <a:pt x="39" y="10"/>
                  </a:lnTo>
                  <a:lnTo>
                    <a:pt x="35" y="7"/>
                  </a:lnTo>
                  <a:lnTo>
                    <a:pt x="28" y="7"/>
                  </a:lnTo>
                  <a:lnTo>
                    <a:pt x="21" y="7"/>
                  </a:lnTo>
                  <a:lnTo>
                    <a:pt x="18" y="10"/>
                  </a:lnTo>
                  <a:lnTo>
                    <a:pt x="14" y="14"/>
                  </a:lnTo>
                  <a:lnTo>
                    <a:pt x="14" y="21"/>
                  </a:lnTo>
                  <a:lnTo>
                    <a:pt x="14" y="25"/>
                  </a:lnTo>
                  <a:lnTo>
                    <a:pt x="18" y="28"/>
                  </a:lnTo>
                  <a:lnTo>
                    <a:pt x="18" y="32"/>
                  </a:lnTo>
                  <a:lnTo>
                    <a:pt x="21" y="35"/>
                  </a:lnTo>
                  <a:lnTo>
                    <a:pt x="32" y="46"/>
                  </a:lnTo>
                  <a:close/>
                  <a:moveTo>
                    <a:pt x="21" y="56"/>
                  </a:moveTo>
                  <a:lnTo>
                    <a:pt x="18" y="63"/>
                  </a:lnTo>
                  <a:lnTo>
                    <a:pt x="14" y="70"/>
                  </a:lnTo>
                  <a:lnTo>
                    <a:pt x="14" y="74"/>
                  </a:lnTo>
                  <a:lnTo>
                    <a:pt x="14" y="81"/>
                  </a:lnTo>
                  <a:lnTo>
                    <a:pt x="14" y="92"/>
                  </a:lnTo>
                  <a:lnTo>
                    <a:pt x="18" y="99"/>
                  </a:lnTo>
                  <a:lnTo>
                    <a:pt x="21" y="102"/>
                  </a:lnTo>
                  <a:lnTo>
                    <a:pt x="28" y="102"/>
                  </a:lnTo>
                  <a:lnTo>
                    <a:pt x="35" y="102"/>
                  </a:lnTo>
                  <a:lnTo>
                    <a:pt x="39" y="99"/>
                  </a:lnTo>
                  <a:lnTo>
                    <a:pt x="42" y="95"/>
                  </a:lnTo>
                  <a:lnTo>
                    <a:pt x="42" y="88"/>
                  </a:lnTo>
                  <a:lnTo>
                    <a:pt x="42" y="81"/>
                  </a:lnTo>
                  <a:lnTo>
                    <a:pt x="42" y="78"/>
                  </a:lnTo>
                  <a:lnTo>
                    <a:pt x="35" y="70"/>
                  </a:lnTo>
                  <a:lnTo>
                    <a:pt x="32" y="67"/>
                  </a:lnTo>
                  <a:lnTo>
                    <a:pt x="21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64" name="Rectangle 421"/>
            <p:cNvSpPr>
              <a:spLocks noChangeArrowheads="1"/>
            </p:cNvSpPr>
            <p:nvPr/>
          </p:nvSpPr>
          <p:spPr bwMode="auto">
            <a:xfrm>
              <a:off x="4025" y="2549"/>
              <a:ext cx="7" cy="19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5" name="Freeform 422"/>
            <p:cNvSpPr>
              <a:spLocks/>
            </p:cNvSpPr>
            <p:nvPr/>
          </p:nvSpPr>
          <p:spPr bwMode="auto">
            <a:xfrm>
              <a:off x="4287" y="2673"/>
              <a:ext cx="17" cy="17"/>
            </a:xfrm>
            <a:custGeom>
              <a:avLst/>
              <a:gdLst>
                <a:gd name="T0" fmla="*/ 10 w 17"/>
                <a:gd name="T1" fmla="*/ 0 h 17"/>
                <a:gd name="T2" fmla="*/ 14 w 17"/>
                <a:gd name="T3" fmla="*/ 0 h 17"/>
                <a:gd name="T4" fmla="*/ 17 w 17"/>
                <a:gd name="T5" fmla="*/ 0 h 17"/>
                <a:gd name="T6" fmla="*/ 17 w 17"/>
                <a:gd name="T7" fmla="*/ 3 h 17"/>
                <a:gd name="T8" fmla="*/ 17 w 17"/>
                <a:gd name="T9" fmla="*/ 7 h 17"/>
                <a:gd name="T10" fmla="*/ 17 w 17"/>
                <a:gd name="T11" fmla="*/ 10 h 17"/>
                <a:gd name="T12" fmla="*/ 17 w 17"/>
                <a:gd name="T13" fmla="*/ 14 h 17"/>
                <a:gd name="T14" fmla="*/ 14 w 17"/>
                <a:gd name="T15" fmla="*/ 14 h 17"/>
                <a:gd name="T16" fmla="*/ 10 w 17"/>
                <a:gd name="T17" fmla="*/ 17 h 17"/>
                <a:gd name="T18" fmla="*/ 7 w 17"/>
                <a:gd name="T19" fmla="*/ 14 h 17"/>
                <a:gd name="T20" fmla="*/ 3 w 17"/>
                <a:gd name="T21" fmla="*/ 14 h 17"/>
                <a:gd name="T22" fmla="*/ 3 w 17"/>
                <a:gd name="T23" fmla="*/ 10 h 17"/>
                <a:gd name="T24" fmla="*/ 0 w 17"/>
                <a:gd name="T25" fmla="*/ 7 h 17"/>
                <a:gd name="T26" fmla="*/ 3 w 17"/>
                <a:gd name="T27" fmla="*/ 3 h 17"/>
                <a:gd name="T28" fmla="*/ 3 w 17"/>
                <a:gd name="T29" fmla="*/ 0 h 17"/>
                <a:gd name="T30" fmla="*/ 7 w 17"/>
                <a:gd name="T31" fmla="*/ 0 h 17"/>
                <a:gd name="T32" fmla="*/ 10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0" y="0"/>
                  </a:moveTo>
                  <a:lnTo>
                    <a:pt x="14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17" y="7"/>
                  </a:lnTo>
                  <a:lnTo>
                    <a:pt x="17" y="10"/>
                  </a:lnTo>
                  <a:lnTo>
                    <a:pt x="17" y="14"/>
                  </a:lnTo>
                  <a:lnTo>
                    <a:pt x="14" y="14"/>
                  </a:lnTo>
                  <a:lnTo>
                    <a:pt x="10" y="17"/>
                  </a:lnTo>
                  <a:lnTo>
                    <a:pt x="7" y="14"/>
                  </a:lnTo>
                  <a:lnTo>
                    <a:pt x="3" y="14"/>
                  </a:lnTo>
                  <a:lnTo>
                    <a:pt x="3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66" name="Freeform 423"/>
            <p:cNvSpPr>
              <a:spLocks noEditPoints="1"/>
            </p:cNvSpPr>
            <p:nvPr/>
          </p:nvSpPr>
          <p:spPr bwMode="auto">
            <a:xfrm>
              <a:off x="4318" y="2581"/>
              <a:ext cx="67" cy="106"/>
            </a:xfrm>
            <a:custGeom>
              <a:avLst/>
              <a:gdLst>
                <a:gd name="T0" fmla="*/ 67 w 67"/>
                <a:gd name="T1" fmla="*/ 70 h 106"/>
                <a:gd name="T2" fmla="*/ 67 w 67"/>
                <a:gd name="T3" fmla="*/ 78 h 106"/>
                <a:gd name="T4" fmla="*/ 53 w 67"/>
                <a:gd name="T5" fmla="*/ 78 h 106"/>
                <a:gd name="T6" fmla="*/ 53 w 67"/>
                <a:gd name="T7" fmla="*/ 106 h 106"/>
                <a:gd name="T8" fmla="*/ 43 w 67"/>
                <a:gd name="T9" fmla="*/ 106 h 106"/>
                <a:gd name="T10" fmla="*/ 43 w 67"/>
                <a:gd name="T11" fmla="*/ 78 h 106"/>
                <a:gd name="T12" fmla="*/ 0 w 67"/>
                <a:gd name="T13" fmla="*/ 78 h 106"/>
                <a:gd name="T14" fmla="*/ 0 w 67"/>
                <a:gd name="T15" fmla="*/ 70 h 106"/>
                <a:gd name="T16" fmla="*/ 46 w 67"/>
                <a:gd name="T17" fmla="*/ 0 h 106"/>
                <a:gd name="T18" fmla="*/ 53 w 67"/>
                <a:gd name="T19" fmla="*/ 0 h 106"/>
                <a:gd name="T20" fmla="*/ 53 w 67"/>
                <a:gd name="T21" fmla="*/ 70 h 106"/>
                <a:gd name="T22" fmla="*/ 67 w 67"/>
                <a:gd name="T23" fmla="*/ 70 h 106"/>
                <a:gd name="T24" fmla="*/ 43 w 67"/>
                <a:gd name="T25" fmla="*/ 70 h 106"/>
                <a:gd name="T26" fmla="*/ 43 w 67"/>
                <a:gd name="T27" fmla="*/ 17 h 106"/>
                <a:gd name="T28" fmla="*/ 7 w 67"/>
                <a:gd name="T29" fmla="*/ 70 h 106"/>
                <a:gd name="T30" fmla="*/ 43 w 67"/>
                <a:gd name="T31" fmla="*/ 70 h 10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7"/>
                <a:gd name="T49" fmla="*/ 0 h 106"/>
                <a:gd name="T50" fmla="*/ 67 w 67"/>
                <a:gd name="T51" fmla="*/ 106 h 10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7" h="106">
                  <a:moveTo>
                    <a:pt x="67" y="70"/>
                  </a:moveTo>
                  <a:lnTo>
                    <a:pt x="67" y="78"/>
                  </a:lnTo>
                  <a:lnTo>
                    <a:pt x="53" y="78"/>
                  </a:lnTo>
                  <a:lnTo>
                    <a:pt x="53" y="106"/>
                  </a:lnTo>
                  <a:lnTo>
                    <a:pt x="43" y="106"/>
                  </a:lnTo>
                  <a:lnTo>
                    <a:pt x="43" y="78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53" y="70"/>
                  </a:lnTo>
                  <a:lnTo>
                    <a:pt x="67" y="70"/>
                  </a:lnTo>
                  <a:close/>
                  <a:moveTo>
                    <a:pt x="43" y="70"/>
                  </a:moveTo>
                  <a:lnTo>
                    <a:pt x="43" y="17"/>
                  </a:lnTo>
                  <a:lnTo>
                    <a:pt x="7" y="70"/>
                  </a:lnTo>
                  <a:lnTo>
                    <a:pt x="43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67" name="Freeform 424"/>
            <p:cNvSpPr>
              <a:spLocks noEditPoints="1"/>
            </p:cNvSpPr>
            <p:nvPr/>
          </p:nvSpPr>
          <p:spPr bwMode="auto">
            <a:xfrm>
              <a:off x="4403" y="2581"/>
              <a:ext cx="60" cy="109"/>
            </a:xfrm>
            <a:custGeom>
              <a:avLst/>
              <a:gdLst>
                <a:gd name="T0" fmla="*/ 11 w 60"/>
                <a:gd name="T1" fmla="*/ 46 h 109"/>
                <a:gd name="T2" fmla="*/ 4 w 60"/>
                <a:gd name="T3" fmla="*/ 32 h 109"/>
                <a:gd name="T4" fmla="*/ 4 w 60"/>
                <a:gd name="T5" fmla="*/ 17 h 109"/>
                <a:gd name="T6" fmla="*/ 18 w 60"/>
                <a:gd name="T7" fmla="*/ 3 h 109"/>
                <a:gd name="T8" fmla="*/ 43 w 60"/>
                <a:gd name="T9" fmla="*/ 3 h 109"/>
                <a:gd name="T10" fmla="*/ 57 w 60"/>
                <a:gd name="T11" fmla="*/ 14 h 109"/>
                <a:gd name="T12" fmla="*/ 57 w 60"/>
                <a:gd name="T13" fmla="*/ 28 h 109"/>
                <a:gd name="T14" fmla="*/ 46 w 60"/>
                <a:gd name="T15" fmla="*/ 42 h 109"/>
                <a:gd name="T16" fmla="*/ 46 w 60"/>
                <a:gd name="T17" fmla="*/ 60 h 109"/>
                <a:gd name="T18" fmla="*/ 57 w 60"/>
                <a:gd name="T19" fmla="*/ 74 h 109"/>
                <a:gd name="T20" fmla="*/ 57 w 60"/>
                <a:gd name="T21" fmla="*/ 92 h 109"/>
                <a:gd name="T22" fmla="*/ 43 w 60"/>
                <a:gd name="T23" fmla="*/ 106 h 109"/>
                <a:gd name="T24" fmla="*/ 21 w 60"/>
                <a:gd name="T25" fmla="*/ 106 h 109"/>
                <a:gd name="T26" fmla="*/ 7 w 60"/>
                <a:gd name="T27" fmla="*/ 99 h 109"/>
                <a:gd name="T28" fmla="*/ 0 w 60"/>
                <a:gd name="T29" fmla="*/ 81 h 109"/>
                <a:gd name="T30" fmla="*/ 4 w 60"/>
                <a:gd name="T31" fmla="*/ 70 h 109"/>
                <a:gd name="T32" fmla="*/ 21 w 60"/>
                <a:gd name="T33" fmla="*/ 56 h 109"/>
                <a:gd name="T34" fmla="*/ 39 w 60"/>
                <a:gd name="T35" fmla="*/ 39 h 109"/>
                <a:gd name="T36" fmla="*/ 43 w 60"/>
                <a:gd name="T37" fmla="*/ 28 h 109"/>
                <a:gd name="T38" fmla="*/ 43 w 60"/>
                <a:gd name="T39" fmla="*/ 17 h 109"/>
                <a:gd name="T40" fmla="*/ 36 w 60"/>
                <a:gd name="T41" fmla="*/ 7 h 109"/>
                <a:gd name="T42" fmla="*/ 25 w 60"/>
                <a:gd name="T43" fmla="*/ 7 h 109"/>
                <a:gd name="T44" fmla="*/ 18 w 60"/>
                <a:gd name="T45" fmla="*/ 14 h 109"/>
                <a:gd name="T46" fmla="*/ 14 w 60"/>
                <a:gd name="T47" fmla="*/ 25 h 109"/>
                <a:gd name="T48" fmla="*/ 18 w 60"/>
                <a:gd name="T49" fmla="*/ 32 h 109"/>
                <a:gd name="T50" fmla="*/ 32 w 60"/>
                <a:gd name="T51" fmla="*/ 46 h 109"/>
                <a:gd name="T52" fmla="*/ 18 w 60"/>
                <a:gd name="T53" fmla="*/ 63 h 109"/>
                <a:gd name="T54" fmla="*/ 14 w 60"/>
                <a:gd name="T55" fmla="*/ 74 h 109"/>
                <a:gd name="T56" fmla="*/ 14 w 60"/>
                <a:gd name="T57" fmla="*/ 92 h 109"/>
                <a:gd name="T58" fmla="*/ 25 w 60"/>
                <a:gd name="T59" fmla="*/ 102 h 109"/>
                <a:gd name="T60" fmla="*/ 36 w 60"/>
                <a:gd name="T61" fmla="*/ 102 h 109"/>
                <a:gd name="T62" fmla="*/ 43 w 60"/>
                <a:gd name="T63" fmla="*/ 95 h 109"/>
                <a:gd name="T64" fmla="*/ 43 w 60"/>
                <a:gd name="T65" fmla="*/ 81 h 109"/>
                <a:gd name="T66" fmla="*/ 39 w 60"/>
                <a:gd name="T67" fmla="*/ 70 h 109"/>
                <a:gd name="T68" fmla="*/ 25 w 60"/>
                <a:gd name="T69" fmla="*/ 56 h 10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"/>
                <a:gd name="T106" fmla="*/ 0 h 109"/>
                <a:gd name="T107" fmla="*/ 60 w 60"/>
                <a:gd name="T108" fmla="*/ 109 h 10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" h="109">
                  <a:moveTo>
                    <a:pt x="21" y="56"/>
                  </a:moveTo>
                  <a:lnTo>
                    <a:pt x="11" y="46"/>
                  </a:lnTo>
                  <a:lnTo>
                    <a:pt x="4" y="39"/>
                  </a:lnTo>
                  <a:lnTo>
                    <a:pt x="4" y="32"/>
                  </a:lnTo>
                  <a:lnTo>
                    <a:pt x="0" y="25"/>
                  </a:lnTo>
                  <a:lnTo>
                    <a:pt x="4" y="17"/>
                  </a:lnTo>
                  <a:lnTo>
                    <a:pt x="7" y="10"/>
                  </a:lnTo>
                  <a:lnTo>
                    <a:pt x="18" y="3"/>
                  </a:lnTo>
                  <a:lnTo>
                    <a:pt x="28" y="0"/>
                  </a:lnTo>
                  <a:lnTo>
                    <a:pt x="43" y="3"/>
                  </a:lnTo>
                  <a:lnTo>
                    <a:pt x="50" y="7"/>
                  </a:lnTo>
                  <a:lnTo>
                    <a:pt x="57" y="14"/>
                  </a:lnTo>
                  <a:lnTo>
                    <a:pt x="57" y="25"/>
                  </a:lnTo>
                  <a:lnTo>
                    <a:pt x="57" y="28"/>
                  </a:lnTo>
                  <a:lnTo>
                    <a:pt x="53" y="35"/>
                  </a:lnTo>
                  <a:lnTo>
                    <a:pt x="46" y="42"/>
                  </a:lnTo>
                  <a:lnTo>
                    <a:pt x="36" y="49"/>
                  </a:lnTo>
                  <a:lnTo>
                    <a:pt x="46" y="60"/>
                  </a:lnTo>
                  <a:lnTo>
                    <a:pt x="53" y="67"/>
                  </a:lnTo>
                  <a:lnTo>
                    <a:pt x="57" y="74"/>
                  </a:lnTo>
                  <a:lnTo>
                    <a:pt x="60" y="81"/>
                  </a:lnTo>
                  <a:lnTo>
                    <a:pt x="57" y="92"/>
                  </a:lnTo>
                  <a:lnTo>
                    <a:pt x="50" y="99"/>
                  </a:lnTo>
                  <a:lnTo>
                    <a:pt x="43" y="106"/>
                  </a:lnTo>
                  <a:lnTo>
                    <a:pt x="28" y="109"/>
                  </a:lnTo>
                  <a:lnTo>
                    <a:pt x="21" y="106"/>
                  </a:lnTo>
                  <a:lnTo>
                    <a:pt x="11" y="102"/>
                  </a:lnTo>
                  <a:lnTo>
                    <a:pt x="7" y="99"/>
                  </a:lnTo>
                  <a:lnTo>
                    <a:pt x="0" y="92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11" y="63"/>
                  </a:lnTo>
                  <a:lnTo>
                    <a:pt x="21" y="56"/>
                  </a:lnTo>
                  <a:close/>
                  <a:moveTo>
                    <a:pt x="32" y="46"/>
                  </a:moveTo>
                  <a:lnTo>
                    <a:pt x="39" y="39"/>
                  </a:lnTo>
                  <a:lnTo>
                    <a:pt x="43" y="35"/>
                  </a:lnTo>
                  <a:lnTo>
                    <a:pt x="43" y="28"/>
                  </a:lnTo>
                  <a:lnTo>
                    <a:pt x="43" y="25"/>
                  </a:lnTo>
                  <a:lnTo>
                    <a:pt x="43" y="17"/>
                  </a:lnTo>
                  <a:lnTo>
                    <a:pt x="39" y="10"/>
                  </a:lnTo>
                  <a:lnTo>
                    <a:pt x="36" y="7"/>
                  </a:lnTo>
                  <a:lnTo>
                    <a:pt x="28" y="7"/>
                  </a:lnTo>
                  <a:lnTo>
                    <a:pt x="25" y="7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4" y="21"/>
                  </a:lnTo>
                  <a:lnTo>
                    <a:pt x="14" y="25"/>
                  </a:lnTo>
                  <a:lnTo>
                    <a:pt x="18" y="28"/>
                  </a:lnTo>
                  <a:lnTo>
                    <a:pt x="18" y="32"/>
                  </a:lnTo>
                  <a:lnTo>
                    <a:pt x="21" y="35"/>
                  </a:lnTo>
                  <a:lnTo>
                    <a:pt x="32" y="46"/>
                  </a:lnTo>
                  <a:close/>
                  <a:moveTo>
                    <a:pt x="25" y="56"/>
                  </a:moveTo>
                  <a:lnTo>
                    <a:pt x="18" y="63"/>
                  </a:lnTo>
                  <a:lnTo>
                    <a:pt x="18" y="70"/>
                  </a:lnTo>
                  <a:lnTo>
                    <a:pt x="14" y="74"/>
                  </a:lnTo>
                  <a:lnTo>
                    <a:pt x="14" y="81"/>
                  </a:lnTo>
                  <a:lnTo>
                    <a:pt x="14" y="92"/>
                  </a:lnTo>
                  <a:lnTo>
                    <a:pt x="18" y="99"/>
                  </a:lnTo>
                  <a:lnTo>
                    <a:pt x="25" y="102"/>
                  </a:lnTo>
                  <a:lnTo>
                    <a:pt x="28" y="102"/>
                  </a:lnTo>
                  <a:lnTo>
                    <a:pt x="36" y="102"/>
                  </a:lnTo>
                  <a:lnTo>
                    <a:pt x="39" y="99"/>
                  </a:lnTo>
                  <a:lnTo>
                    <a:pt x="43" y="95"/>
                  </a:lnTo>
                  <a:lnTo>
                    <a:pt x="46" y="88"/>
                  </a:lnTo>
                  <a:lnTo>
                    <a:pt x="43" y="81"/>
                  </a:lnTo>
                  <a:lnTo>
                    <a:pt x="43" y="78"/>
                  </a:lnTo>
                  <a:lnTo>
                    <a:pt x="39" y="70"/>
                  </a:lnTo>
                  <a:lnTo>
                    <a:pt x="32" y="67"/>
                  </a:lnTo>
                  <a:lnTo>
                    <a:pt x="25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68" name="Rectangle 425"/>
            <p:cNvSpPr>
              <a:spLocks noChangeArrowheads="1"/>
            </p:cNvSpPr>
            <p:nvPr/>
          </p:nvSpPr>
          <p:spPr bwMode="auto">
            <a:xfrm>
              <a:off x="4591" y="2549"/>
              <a:ext cx="7" cy="19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9" name="Freeform 426"/>
            <p:cNvSpPr>
              <a:spLocks/>
            </p:cNvSpPr>
            <p:nvPr/>
          </p:nvSpPr>
          <p:spPr bwMode="auto">
            <a:xfrm>
              <a:off x="4856" y="2673"/>
              <a:ext cx="17" cy="17"/>
            </a:xfrm>
            <a:custGeom>
              <a:avLst/>
              <a:gdLst>
                <a:gd name="T0" fmla="*/ 7 w 17"/>
                <a:gd name="T1" fmla="*/ 0 h 17"/>
                <a:gd name="T2" fmla="*/ 10 w 17"/>
                <a:gd name="T3" fmla="*/ 0 h 17"/>
                <a:gd name="T4" fmla="*/ 14 w 17"/>
                <a:gd name="T5" fmla="*/ 0 h 17"/>
                <a:gd name="T6" fmla="*/ 17 w 17"/>
                <a:gd name="T7" fmla="*/ 3 h 17"/>
                <a:gd name="T8" fmla="*/ 17 w 17"/>
                <a:gd name="T9" fmla="*/ 7 h 17"/>
                <a:gd name="T10" fmla="*/ 17 w 17"/>
                <a:gd name="T11" fmla="*/ 10 h 17"/>
                <a:gd name="T12" fmla="*/ 14 w 17"/>
                <a:gd name="T13" fmla="*/ 14 h 17"/>
                <a:gd name="T14" fmla="*/ 10 w 17"/>
                <a:gd name="T15" fmla="*/ 14 h 17"/>
                <a:gd name="T16" fmla="*/ 7 w 17"/>
                <a:gd name="T17" fmla="*/ 17 h 17"/>
                <a:gd name="T18" fmla="*/ 3 w 17"/>
                <a:gd name="T19" fmla="*/ 14 h 17"/>
                <a:gd name="T20" fmla="*/ 3 w 17"/>
                <a:gd name="T21" fmla="*/ 14 h 17"/>
                <a:gd name="T22" fmla="*/ 0 w 17"/>
                <a:gd name="T23" fmla="*/ 10 h 17"/>
                <a:gd name="T24" fmla="*/ 0 w 17"/>
                <a:gd name="T25" fmla="*/ 7 h 17"/>
                <a:gd name="T26" fmla="*/ 0 w 17"/>
                <a:gd name="T27" fmla="*/ 3 h 17"/>
                <a:gd name="T28" fmla="*/ 3 w 17"/>
                <a:gd name="T29" fmla="*/ 0 h 17"/>
                <a:gd name="T30" fmla="*/ 3 w 17"/>
                <a:gd name="T31" fmla="*/ 0 h 17"/>
                <a:gd name="T32" fmla="*/ 7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7" y="0"/>
                  </a:moveTo>
                  <a:lnTo>
                    <a:pt x="10" y="0"/>
                  </a:lnTo>
                  <a:lnTo>
                    <a:pt x="14" y="0"/>
                  </a:lnTo>
                  <a:lnTo>
                    <a:pt x="17" y="3"/>
                  </a:lnTo>
                  <a:lnTo>
                    <a:pt x="17" y="7"/>
                  </a:lnTo>
                  <a:lnTo>
                    <a:pt x="17" y="10"/>
                  </a:lnTo>
                  <a:lnTo>
                    <a:pt x="14" y="14"/>
                  </a:lnTo>
                  <a:lnTo>
                    <a:pt x="10" y="14"/>
                  </a:lnTo>
                  <a:lnTo>
                    <a:pt x="7" y="17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0" name="Freeform 427"/>
            <p:cNvSpPr>
              <a:spLocks noEditPoints="1"/>
            </p:cNvSpPr>
            <p:nvPr/>
          </p:nvSpPr>
          <p:spPr bwMode="auto">
            <a:xfrm>
              <a:off x="4884" y="2581"/>
              <a:ext cx="71" cy="106"/>
            </a:xfrm>
            <a:custGeom>
              <a:avLst/>
              <a:gdLst>
                <a:gd name="T0" fmla="*/ 71 w 71"/>
                <a:gd name="T1" fmla="*/ 70 h 106"/>
                <a:gd name="T2" fmla="*/ 71 w 71"/>
                <a:gd name="T3" fmla="*/ 78 h 106"/>
                <a:gd name="T4" fmla="*/ 57 w 71"/>
                <a:gd name="T5" fmla="*/ 78 h 106"/>
                <a:gd name="T6" fmla="*/ 57 w 71"/>
                <a:gd name="T7" fmla="*/ 106 h 106"/>
                <a:gd name="T8" fmla="*/ 42 w 71"/>
                <a:gd name="T9" fmla="*/ 106 h 106"/>
                <a:gd name="T10" fmla="*/ 42 w 71"/>
                <a:gd name="T11" fmla="*/ 78 h 106"/>
                <a:gd name="T12" fmla="*/ 0 w 71"/>
                <a:gd name="T13" fmla="*/ 78 h 106"/>
                <a:gd name="T14" fmla="*/ 0 w 71"/>
                <a:gd name="T15" fmla="*/ 70 h 106"/>
                <a:gd name="T16" fmla="*/ 46 w 71"/>
                <a:gd name="T17" fmla="*/ 0 h 106"/>
                <a:gd name="T18" fmla="*/ 57 w 71"/>
                <a:gd name="T19" fmla="*/ 0 h 106"/>
                <a:gd name="T20" fmla="*/ 57 w 71"/>
                <a:gd name="T21" fmla="*/ 70 h 106"/>
                <a:gd name="T22" fmla="*/ 71 w 71"/>
                <a:gd name="T23" fmla="*/ 70 h 106"/>
                <a:gd name="T24" fmla="*/ 42 w 71"/>
                <a:gd name="T25" fmla="*/ 70 h 106"/>
                <a:gd name="T26" fmla="*/ 42 w 71"/>
                <a:gd name="T27" fmla="*/ 17 h 106"/>
                <a:gd name="T28" fmla="*/ 7 w 71"/>
                <a:gd name="T29" fmla="*/ 70 h 106"/>
                <a:gd name="T30" fmla="*/ 42 w 71"/>
                <a:gd name="T31" fmla="*/ 70 h 10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1"/>
                <a:gd name="T49" fmla="*/ 0 h 106"/>
                <a:gd name="T50" fmla="*/ 71 w 71"/>
                <a:gd name="T51" fmla="*/ 106 h 10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1" h="106">
                  <a:moveTo>
                    <a:pt x="71" y="70"/>
                  </a:moveTo>
                  <a:lnTo>
                    <a:pt x="71" y="78"/>
                  </a:lnTo>
                  <a:lnTo>
                    <a:pt x="57" y="78"/>
                  </a:lnTo>
                  <a:lnTo>
                    <a:pt x="57" y="106"/>
                  </a:lnTo>
                  <a:lnTo>
                    <a:pt x="42" y="106"/>
                  </a:lnTo>
                  <a:lnTo>
                    <a:pt x="42" y="78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57" y="70"/>
                  </a:lnTo>
                  <a:lnTo>
                    <a:pt x="71" y="70"/>
                  </a:lnTo>
                  <a:close/>
                  <a:moveTo>
                    <a:pt x="42" y="70"/>
                  </a:moveTo>
                  <a:lnTo>
                    <a:pt x="42" y="17"/>
                  </a:lnTo>
                  <a:lnTo>
                    <a:pt x="7" y="70"/>
                  </a:lnTo>
                  <a:lnTo>
                    <a:pt x="4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1" name="Freeform 428"/>
            <p:cNvSpPr>
              <a:spLocks noEditPoints="1"/>
            </p:cNvSpPr>
            <p:nvPr/>
          </p:nvSpPr>
          <p:spPr bwMode="auto">
            <a:xfrm>
              <a:off x="4969" y="2581"/>
              <a:ext cx="60" cy="109"/>
            </a:xfrm>
            <a:custGeom>
              <a:avLst/>
              <a:gdLst>
                <a:gd name="T0" fmla="*/ 10 w 60"/>
                <a:gd name="T1" fmla="*/ 46 h 109"/>
                <a:gd name="T2" fmla="*/ 3 w 60"/>
                <a:gd name="T3" fmla="*/ 32 h 109"/>
                <a:gd name="T4" fmla="*/ 3 w 60"/>
                <a:gd name="T5" fmla="*/ 17 h 109"/>
                <a:gd name="T6" fmla="*/ 17 w 60"/>
                <a:gd name="T7" fmla="*/ 3 h 109"/>
                <a:gd name="T8" fmla="*/ 42 w 60"/>
                <a:gd name="T9" fmla="*/ 3 h 109"/>
                <a:gd name="T10" fmla="*/ 56 w 60"/>
                <a:gd name="T11" fmla="*/ 14 h 109"/>
                <a:gd name="T12" fmla="*/ 56 w 60"/>
                <a:gd name="T13" fmla="*/ 28 h 109"/>
                <a:gd name="T14" fmla="*/ 49 w 60"/>
                <a:gd name="T15" fmla="*/ 42 h 109"/>
                <a:gd name="T16" fmla="*/ 49 w 60"/>
                <a:gd name="T17" fmla="*/ 60 h 109"/>
                <a:gd name="T18" fmla="*/ 60 w 60"/>
                <a:gd name="T19" fmla="*/ 74 h 109"/>
                <a:gd name="T20" fmla="*/ 56 w 60"/>
                <a:gd name="T21" fmla="*/ 92 h 109"/>
                <a:gd name="T22" fmla="*/ 42 w 60"/>
                <a:gd name="T23" fmla="*/ 106 h 109"/>
                <a:gd name="T24" fmla="*/ 21 w 60"/>
                <a:gd name="T25" fmla="*/ 106 h 109"/>
                <a:gd name="T26" fmla="*/ 7 w 60"/>
                <a:gd name="T27" fmla="*/ 99 h 109"/>
                <a:gd name="T28" fmla="*/ 0 w 60"/>
                <a:gd name="T29" fmla="*/ 81 h 109"/>
                <a:gd name="T30" fmla="*/ 3 w 60"/>
                <a:gd name="T31" fmla="*/ 70 h 109"/>
                <a:gd name="T32" fmla="*/ 21 w 60"/>
                <a:gd name="T33" fmla="*/ 56 h 109"/>
                <a:gd name="T34" fmla="*/ 39 w 60"/>
                <a:gd name="T35" fmla="*/ 39 h 109"/>
                <a:gd name="T36" fmla="*/ 42 w 60"/>
                <a:gd name="T37" fmla="*/ 28 h 109"/>
                <a:gd name="T38" fmla="*/ 42 w 60"/>
                <a:gd name="T39" fmla="*/ 17 h 109"/>
                <a:gd name="T40" fmla="*/ 35 w 60"/>
                <a:gd name="T41" fmla="*/ 7 h 109"/>
                <a:gd name="T42" fmla="*/ 25 w 60"/>
                <a:gd name="T43" fmla="*/ 7 h 109"/>
                <a:gd name="T44" fmla="*/ 17 w 60"/>
                <a:gd name="T45" fmla="*/ 14 h 109"/>
                <a:gd name="T46" fmla="*/ 17 w 60"/>
                <a:gd name="T47" fmla="*/ 25 h 109"/>
                <a:gd name="T48" fmla="*/ 21 w 60"/>
                <a:gd name="T49" fmla="*/ 32 h 109"/>
                <a:gd name="T50" fmla="*/ 32 w 60"/>
                <a:gd name="T51" fmla="*/ 46 h 109"/>
                <a:gd name="T52" fmla="*/ 21 w 60"/>
                <a:gd name="T53" fmla="*/ 63 h 109"/>
                <a:gd name="T54" fmla="*/ 14 w 60"/>
                <a:gd name="T55" fmla="*/ 74 h 109"/>
                <a:gd name="T56" fmla="*/ 17 w 60"/>
                <a:gd name="T57" fmla="*/ 92 h 109"/>
                <a:gd name="T58" fmla="*/ 25 w 60"/>
                <a:gd name="T59" fmla="*/ 102 h 109"/>
                <a:gd name="T60" fmla="*/ 35 w 60"/>
                <a:gd name="T61" fmla="*/ 102 h 109"/>
                <a:gd name="T62" fmla="*/ 46 w 60"/>
                <a:gd name="T63" fmla="*/ 95 h 109"/>
                <a:gd name="T64" fmla="*/ 46 w 60"/>
                <a:gd name="T65" fmla="*/ 81 h 109"/>
                <a:gd name="T66" fmla="*/ 39 w 60"/>
                <a:gd name="T67" fmla="*/ 70 h 109"/>
                <a:gd name="T68" fmla="*/ 25 w 60"/>
                <a:gd name="T69" fmla="*/ 56 h 10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"/>
                <a:gd name="T106" fmla="*/ 0 h 109"/>
                <a:gd name="T107" fmla="*/ 60 w 60"/>
                <a:gd name="T108" fmla="*/ 109 h 10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" h="109">
                  <a:moveTo>
                    <a:pt x="21" y="56"/>
                  </a:moveTo>
                  <a:lnTo>
                    <a:pt x="10" y="46"/>
                  </a:lnTo>
                  <a:lnTo>
                    <a:pt x="7" y="39"/>
                  </a:lnTo>
                  <a:lnTo>
                    <a:pt x="3" y="32"/>
                  </a:lnTo>
                  <a:lnTo>
                    <a:pt x="3" y="25"/>
                  </a:lnTo>
                  <a:lnTo>
                    <a:pt x="3" y="17"/>
                  </a:lnTo>
                  <a:lnTo>
                    <a:pt x="10" y="10"/>
                  </a:lnTo>
                  <a:lnTo>
                    <a:pt x="17" y="3"/>
                  </a:lnTo>
                  <a:lnTo>
                    <a:pt x="32" y="0"/>
                  </a:lnTo>
                  <a:lnTo>
                    <a:pt x="42" y="3"/>
                  </a:lnTo>
                  <a:lnTo>
                    <a:pt x="49" y="7"/>
                  </a:lnTo>
                  <a:lnTo>
                    <a:pt x="56" y="14"/>
                  </a:lnTo>
                  <a:lnTo>
                    <a:pt x="60" y="25"/>
                  </a:lnTo>
                  <a:lnTo>
                    <a:pt x="56" y="28"/>
                  </a:lnTo>
                  <a:lnTo>
                    <a:pt x="53" y="35"/>
                  </a:lnTo>
                  <a:lnTo>
                    <a:pt x="49" y="42"/>
                  </a:lnTo>
                  <a:lnTo>
                    <a:pt x="35" y="49"/>
                  </a:lnTo>
                  <a:lnTo>
                    <a:pt x="49" y="60"/>
                  </a:lnTo>
                  <a:lnTo>
                    <a:pt x="53" y="67"/>
                  </a:lnTo>
                  <a:lnTo>
                    <a:pt x="60" y="74"/>
                  </a:lnTo>
                  <a:lnTo>
                    <a:pt x="60" y="81"/>
                  </a:lnTo>
                  <a:lnTo>
                    <a:pt x="56" y="92"/>
                  </a:lnTo>
                  <a:lnTo>
                    <a:pt x="53" y="99"/>
                  </a:lnTo>
                  <a:lnTo>
                    <a:pt x="42" y="106"/>
                  </a:lnTo>
                  <a:lnTo>
                    <a:pt x="32" y="109"/>
                  </a:lnTo>
                  <a:lnTo>
                    <a:pt x="21" y="106"/>
                  </a:lnTo>
                  <a:lnTo>
                    <a:pt x="14" y="102"/>
                  </a:lnTo>
                  <a:lnTo>
                    <a:pt x="7" y="99"/>
                  </a:lnTo>
                  <a:lnTo>
                    <a:pt x="3" y="92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3" y="70"/>
                  </a:lnTo>
                  <a:lnTo>
                    <a:pt x="10" y="63"/>
                  </a:lnTo>
                  <a:lnTo>
                    <a:pt x="21" y="56"/>
                  </a:lnTo>
                  <a:close/>
                  <a:moveTo>
                    <a:pt x="32" y="46"/>
                  </a:moveTo>
                  <a:lnTo>
                    <a:pt x="39" y="39"/>
                  </a:lnTo>
                  <a:lnTo>
                    <a:pt x="42" y="35"/>
                  </a:lnTo>
                  <a:lnTo>
                    <a:pt x="42" y="28"/>
                  </a:lnTo>
                  <a:lnTo>
                    <a:pt x="42" y="25"/>
                  </a:lnTo>
                  <a:lnTo>
                    <a:pt x="42" y="17"/>
                  </a:lnTo>
                  <a:lnTo>
                    <a:pt x="39" y="10"/>
                  </a:lnTo>
                  <a:lnTo>
                    <a:pt x="35" y="7"/>
                  </a:lnTo>
                  <a:lnTo>
                    <a:pt x="32" y="7"/>
                  </a:lnTo>
                  <a:lnTo>
                    <a:pt x="25" y="7"/>
                  </a:lnTo>
                  <a:lnTo>
                    <a:pt x="21" y="10"/>
                  </a:lnTo>
                  <a:lnTo>
                    <a:pt x="17" y="14"/>
                  </a:lnTo>
                  <a:lnTo>
                    <a:pt x="17" y="21"/>
                  </a:lnTo>
                  <a:lnTo>
                    <a:pt x="17" y="25"/>
                  </a:lnTo>
                  <a:lnTo>
                    <a:pt x="17" y="28"/>
                  </a:lnTo>
                  <a:lnTo>
                    <a:pt x="21" y="32"/>
                  </a:lnTo>
                  <a:lnTo>
                    <a:pt x="25" y="35"/>
                  </a:lnTo>
                  <a:lnTo>
                    <a:pt x="32" y="46"/>
                  </a:lnTo>
                  <a:close/>
                  <a:moveTo>
                    <a:pt x="25" y="56"/>
                  </a:moveTo>
                  <a:lnTo>
                    <a:pt x="21" y="63"/>
                  </a:lnTo>
                  <a:lnTo>
                    <a:pt x="17" y="70"/>
                  </a:lnTo>
                  <a:lnTo>
                    <a:pt x="14" y="74"/>
                  </a:lnTo>
                  <a:lnTo>
                    <a:pt x="14" y="81"/>
                  </a:lnTo>
                  <a:lnTo>
                    <a:pt x="17" y="92"/>
                  </a:lnTo>
                  <a:lnTo>
                    <a:pt x="21" y="99"/>
                  </a:lnTo>
                  <a:lnTo>
                    <a:pt x="25" y="102"/>
                  </a:lnTo>
                  <a:lnTo>
                    <a:pt x="32" y="102"/>
                  </a:lnTo>
                  <a:lnTo>
                    <a:pt x="35" y="102"/>
                  </a:lnTo>
                  <a:lnTo>
                    <a:pt x="42" y="99"/>
                  </a:lnTo>
                  <a:lnTo>
                    <a:pt x="46" y="95"/>
                  </a:lnTo>
                  <a:lnTo>
                    <a:pt x="46" y="88"/>
                  </a:lnTo>
                  <a:lnTo>
                    <a:pt x="46" y="81"/>
                  </a:lnTo>
                  <a:lnTo>
                    <a:pt x="42" y="78"/>
                  </a:lnTo>
                  <a:lnTo>
                    <a:pt x="39" y="70"/>
                  </a:lnTo>
                  <a:lnTo>
                    <a:pt x="32" y="67"/>
                  </a:lnTo>
                  <a:lnTo>
                    <a:pt x="25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2" name="Rectangle 429"/>
            <p:cNvSpPr>
              <a:spLocks noChangeArrowheads="1"/>
            </p:cNvSpPr>
            <p:nvPr/>
          </p:nvSpPr>
          <p:spPr bwMode="auto">
            <a:xfrm>
              <a:off x="5213" y="2549"/>
              <a:ext cx="7" cy="19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3" name="Rectangle 430"/>
            <p:cNvSpPr>
              <a:spLocks noChangeArrowheads="1"/>
            </p:cNvSpPr>
            <p:nvPr/>
          </p:nvSpPr>
          <p:spPr bwMode="auto">
            <a:xfrm>
              <a:off x="532" y="2747"/>
              <a:ext cx="7" cy="19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4" name="Freeform 431"/>
            <p:cNvSpPr>
              <a:spLocks/>
            </p:cNvSpPr>
            <p:nvPr/>
          </p:nvSpPr>
          <p:spPr bwMode="auto">
            <a:xfrm>
              <a:off x="592" y="2772"/>
              <a:ext cx="32" cy="106"/>
            </a:xfrm>
            <a:custGeom>
              <a:avLst/>
              <a:gdLst>
                <a:gd name="T0" fmla="*/ 25 w 32"/>
                <a:gd name="T1" fmla="*/ 0 h 106"/>
                <a:gd name="T2" fmla="*/ 25 w 32"/>
                <a:gd name="T3" fmla="*/ 92 h 106"/>
                <a:gd name="T4" fmla="*/ 25 w 32"/>
                <a:gd name="T5" fmla="*/ 99 h 106"/>
                <a:gd name="T6" fmla="*/ 25 w 32"/>
                <a:gd name="T7" fmla="*/ 102 h 106"/>
                <a:gd name="T8" fmla="*/ 25 w 32"/>
                <a:gd name="T9" fmla="*/ 102 h 106"/>
                <a:gd name="T10" fmla="*/ 29 w 32"/>
                <a:gd name="T11" fmla="*/ 106 h 106"/>
                <a:gd name="T12" fmla="*/ 29 w 32"/>
                <a:gd name="T13" fmla="*/ 106 h 106"/>
                <a:gd name="T14" fmla="*/ 32 w 32"/>
                <a:gd name="T15" fmla="*/ 106 h 106"/>
                <a:gd name="T16" fmla="*/ 32 w 32"/>
                <a:gd name="T17" fmla="*/ 106 h 106"/>
                <a:gd name="T18" fmla="*/ 0 w 32"/>
                <a:gd name="T19" fmla="*/ 106 h 106"/>
                <a:gd name="T20" fmla="*/ 0 w 32"/>
                <a:gd name="T21" fmla="*/ 106 h 106"/>
                <a:gd name="T22" fmla="*/ 4 w 32"/>
                <a:gd name="T23" fmla="*/ 106 h 106"/>
                <a:gd name="T24" fmla="*/ 7 w 32"/>
                <a:gd name="T25" fmla="*/ 106 h 106"/>
                <a:gd name="T26" fmla="*/ 11 w 32"/>
                <a:gd name="T27" fmla="*/ 102 h 106"/>
                <a:gd name="T28" fmla="*/ 11 w 32"/>
                <a:gd name="T29" fmla="*/ 102 h 106"/>
                <a:gd name="T30" fmla="*/ 11 w 32"/>
                <a:gd name="T31" fmla="*/ 99 h 106"/>
                <a:gd name="T32" fmla="*/ 11 w 32"/>
                <a:gd name="T33" fmla="*/ 92 h 106"/>
                <a:gd name="T34" fmla="*/ 11 w 32"/>
                <a:gd name="T35" fmla="*/ 28 h 106"/>
                <a:gd name="T36" fmla="*/ 11 w 32"/>
                <a:gd name="T37" fmla="*/ 17 h 106"/>
                <a:gd name="T38" fmla="*/ 11 w 32"/>
                <a:gd name="T39" fmla="*/ 14 h 106"/>
                <a:gd name="T40" fmla="*/ 11 w 32"/>
                <a:gd name="T41" fmla="*/ 10 h 106"/>
                <a:gd name="T42" fmla="*/ 11 w 32"/>
                <a:gd name="T43" fmla="*/ 7 h 106"/>
                <a:gd name="T44" fmla="*/ 7 w 32"/>
                <a:gd name="T45" fmla="*/ 7 h 106"/>
                <a:gd name="T46" fmla="*/ 7 w 32"/>
                <a:gd name="T47" fmla="*/ 7 h 106"/>
                <a:gd name="T48" fmla="*/ 4 w 32"/>
                <a:gd name="T49" fmla="*/ 7 h 106"/>
                <a:gd name="T50" fmla="*/ 4 w 32"/>
                <a:gd name="T51" fmla="*/ 10 h 106"/>
                <a:gd name="T52" fmla="*/ 0 w 32"/>
                <a:gd name="T53" fmla="*/ 7 h 106"/>
                <a:gd name="T54" fmla="*/ 21 w 32"/>
                <a:gd name="T55" fmla="*/ 0 h 106"/>
                <a:gd name="T56" fmla="*/ 25 w 32"/>
                <a:gd name="T57" fmla="*/ 0 h 1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2"/>
                <a:gd name="T88" fmla="*/ 0 h 106"/>
                <a:gd name="T89" fmla="*/ 32 w 32"/>
                <a:gd name="T90" fmla="*/ 106 h 10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2" h="106">
                  <a:moveTo>
                    <a:pt x="25" y="0"/>
                  </a:moveTo>
                  <a:lnTo>
                    <a:pt x="25" y="92"/>
                  </a:lnTo>
                  <a:lnTo>
                    <a:pt x="25" y="99"/>
                  </a:lnTo>
                  <a:lnTo>
                    <a:pt x="25" y="102"/>
                  </a:lnTo>
                  <a:lnTo>
                    <a:pt x="29" y="106"/>
                  </a:lnTo>
                  <a:lnTo>
                    <a:pt x="32" y="106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7" y="106"/>
                  </a:lnTo>
                  <a:lnTo>
                    <a:pt x="11" y="102"/>
                  </a:lnTo>
                  <a:lnTo>
                    <a:pt x="11" y="99"/>
                  </a:lnTo>
                  <a:lnTo>
                    <a:pt x="11" y="92"/>
                  </a:lnTo>
                  <a:lnTo>
                    <a:pt x="11" y="28"/>
                  </a:lnTo>
                  <a:lnTo>
                    <a:pt x="11" y="17"/>
                  </a:lnTo>
                  <a:lnTo>
                    <a:pt x="11" y="14"/>
                  </a:lnTo>
                  <a:lnTo>
                    <a:pt x="11" y="10"/>
                  </a:lnTo>
                  <a:lnTo>
                    <a:pt x="11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4" y="10"/>
                  </a:lnTo>
                  <a:lnTo>
                    <a:pt x="0" y="7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5" name="Freeform 432"/>
            <p:cNvSpPr>
              <a:spLocks/>
            </p:cNvSpPr>
            <p:nvPr/>
          </p:nvSpPr>
          <p:spPr bwMode="auto">
            <a:xfrm>
              <a:off x="631" y="2811"/>
              <a:ext cx="74" cy="70"/>
            </a:xfrm>
            <a:custGeom>
              <a:avLst/>
              <a:gdLst>
                <a:gd name="T0" fmla="*/ 67 w 74"/>
                <a:gd name="T1" fmla="*/ 0 h 70"/>
                <a:gd name="T2" fmla="*/ 67 w 74"/>
                <a:gd name="T3" fmla="*/ 42 h 70"/>
                <a:gd name="T4" fmla="*/ 67 w 74"/>
                <a:gd name="T5" fmla="*/ 53 h 70"/>
                <a:gd name="T6" fmla="*/ 67 w 74"/>
                <a:gd name="T7" fmla="*/ 56 h 70"/>
                <a:gd name="T8" fmla="*/ 67 w 74"/>
                <a:gd name="T9" fmla="*/ 60 h 70"/>
                <a:gd name="T10" fmla="*/ 67 w 74"/>
                <a:gd name="T11" fmla="*/ 60 h 70"/>
                <a:gd name="T12" fmla="*/ 67 w 74"/>
                <a:gd name="T13" fmla="*/ 60 h 70"/>
                <a:gd name="T14" fmla="*/ 71 w 74"/>
                <a:gd name="T15" fmla="*/ 60 h 70"/>
                <a:gd name="T16" fmla="*/ 71 w 74"/>
                <a:gd name="T17" fmla="*/ 60 h 70"/>
                <a:gd name="T18" fmla="*/ 74 w 74"/>
                <a:gd name="T19" fmla="*/ 60 h 70"/>
                <a:gd name="T20" fmla="*/ 74 w 74"/>
                <a:gd name="T21" fmla="*/ 63 h 70"/>
                <a:gd name="T22" fmla="*/ 57 w 74"/>
                <a:gd name="T23" fmla="*/ 70 h 70"/>
                <a:gd name="T24" fmla="*/ 53 w 74"/>
                <a:gd name="T25" fmla="*/ 70 h 70"/>
                <a:gd name="T26" fmla="*/ 53 w 74"/>
                <a:gd name="T27" fmla="*/ 56 h 70"/>
                <a:gd name="T28" fmla="*/ 46 w 74"/>
                <a:gd name="T29" fmla="*/ 63 h 70"/>
                <a:gd name="T30" fmla="*/ 39 w 74"/>
                <a:gd name="T31" fmla="*/ 67 h 70"/>
                <a:gd name="T32" fmla="*/ 35 w 74"/>
                <a:gd name="T33" fmla="*/ 70 h 70"/>
                <a:gd name="T34" fmla="*/ 28 w 74"/>
                <a:gd name="T35" fmla="*/ 70 h 70"/>
                <a:gd name="T36" fmla="*/ 25 w 74"/>
                <a:gd name="T37" fmla="*/ 70 h 70"/>
                <a:gd name="T38" fmla="*/ 18 w 74"/>
                <a:gd name="T39" fmla="*/ 67 h 70"/>
                <a:gd name="T40" fmla="*/ 14 w 74"/>
                <a:gd name="T41" fmla="*/ 63 h 70"/>
                <a:gd name="T42" fmla="*/ 14 w 74"/>
                <a:gd name="T43" fmla="*/ 56 h 70"/>
                <a:gd name="T44" fmla="*/ 11 w 74"/>
                <a:gd name="T45" fmla="*/ 53 h 70"/>
                <a:gd name="T46" fmla="*/ 11 w 74"/>
                <a:gd name="T47" fmla="*/ 42 h 70"/>
                <a:gd name="T48" fmla="*/ 11 w 74"/>
                <a:gd name="T49" fmla="*/ 10 h 70"/>
                <a:gd name="T50" fmla="*/ 11 w 74"/>
                <a:gd name="T51" fmla="*/ 7 h 70"/>
                <a:gd name="T52" fmla="*/ 11 w 74"/>
                <a:gd name="T53" fmla="*/ 3 h 70"/>
                <a:gd name="T54" fmla="*/ 7 w 74"/>
                <a:gd name="T55" fmla="*/ 3 h 70"/>
                <a:gd name="T56" fmla="*/ 7 w 74"/>
                <a:gd name="T57" fmla="*/ 0 h 70"/>
                <a:gd name="T58" fmla="*/ 4 w 74"/>
                <a:gd name="T59" fmla="*/ 0 h 70"/>
                <a:gd name="T60" fmla="*/ 0 w 74"/>
                <a:gd name="T61" fmla="*/ 0 h 70"/>
                <a:gd name="T62" fmla="*/ 0 w 74"/>
                <a:gd name="T63" fmla="*/ 0 h 70"/>
                <a:gd name="T64" fmla="*/ 25 w 74"/>
                <a:gd name="T65" fmla="*/ 0 h 70"/>
                <a:gd name="T66" fmla="*/ 25 w 74"/>
                <a:gd name="T67" fmla="*/ 46 h 70"/>
                <a:gd name="T68" fmla="*/ 25 w 74"/>
                <a:gd name="T69" fmla="*/ 53 h 70"/>
                <a:gd name="T70" fmla="*/ 28 w 74"/>
                <a:gd name="T71" fmla="*/ 56 h 70"/>
                <a:gd name="T72" fmla="*/ 32 w 74"/>
                <a:gd name="T73" fmla="*/ 60 h 70"/>
                <a:gd name="T74" fmla="*/ 35 w 74"/>
                <a:gd name="T75" fmla="*/ 60 h 70"/>
                <a:gd name="T76" fmla="*/ 39 w 74"/>
                <a:gd name="T77" fmla="*/ 60 h 70"/>
                <a:gd name="T78" fmla="*/ 43 w 74"/>
                <a:gd name="T79" fmla="*/ 60 h 70"/>
                <a:gd name="T80" fmla="*/ 46 w 74"/>
                <a:gd name="T81" fmla="*/ 56 h 70"/>
                <a:gd name="T82" fmla="*/ 53 w 74"/>
                <a:gd name="T83" fmla="*/ 49 h 70"/>
                <a:gd name="T84" fmla="*/ 53 w 74"/>
                <a:gd name="T85" fmla="*/ 10 h 70"/>
                <a:gd name="T86" fmla="*/ 53 w 74"/>
                <a:gd name="T87" fmla="*/ 7 h 70"/>
                <a:gd name="T88" fmla="*/ 50 w 74"/>
                <a:gd name="T89" fmla="*/ 3 h 70"/>
                <a:gd name="T90" fmla="*/ 50 w 74"/>
                <a:gd name="T91" fmla="*/ 0 h 70"/>
                <a:gd name="T92" fmla="*/ 43 w 74"/>
                <a:gd name="T93" fmla="*/ 0 h 70"/>
                <a:gd name="T94" fmla="*/ 43 w 74"/>
                <a:gd name="T95" fmla="*/ 0 h 70"/>
                <a:gd name="T96" fmla="*/ 67 w 74"/>
                <a:gd name="T97" fmla="*/ 0 h 7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"/>
                <a:gd name="T148" fmla="*/ 0 h 70"/>
                <a:gd name="T149" fmla="*/ 74 w 74"/>
                <a:gd name="T150" fmla="*/ 70 h 7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" h="70">
                  <a:moveTo>
                    <a:pt x="67" y="0"/>
                  </a:moveTo>
                  <a:lnTo>
                    <a:pt x="67" y="42"/>
                  </a:lnTo>
                  <a:lnTo>
                    <a:pt x="67" y="53"/>
                  </a:lnTo>
                  <a:lnTo>
                    <a:pt x="67" y="56"/>
                  </a:lnTo>
                  <a:lnTo>
                    <a:pt x="67" y="60"/>
                  </a:lnTo>
                  <a:lnTo>
                    <a:pt x="71" y="60"/>
                  </a:lnTo>
                  <a:lnTo>
                    <a:pt x="74" y="60"/>
                  </a:lnTo>
                  <a:lnTo>
                    <a:pt x="74" y="63"/>
                  </a:lnTo>
                  <a:lnTo>
                    <a:pt x="57" y="70"/>
                  </a:lnTo>
                  <a:lnTo>
                    <a:pt x="53" y="70"/>
                  </a:lnTo>
                  <a:lnTo>
                    <a:pt x="53" y="56"/>
                  </a:lnTo>
                  <a:lnTo>
                    <a:pt x="46" y="63"/>
                  </a:lnTo>
                  <a:lnTo>
                    <a:pt x="39" y="67"/>
                  </a:lnTo>
                  <a:lnTo>
                    <a:pt x="35" y="70"/>
                  </a:lnTo>
                  <a:lnTo>
                    <a:pt x="28" y="70"/>
                  </a:lnTo>
                  <a:lnTo>
                    <a:pt x="25" y="70"/>
                  </a:lnTo>
                  <a:lnTo>
                    <a:pt x="18" y="67"/>
                  </a:lnTo>
                  <a:lnTo>
                    <a:pt x="14" y="63"/>
                  </a:lnTo>
                  <a:lnTo>
                    <a:pt x="14" y="56"/>
                  </a:lnTo>
                  <a:lnTo>
                    <a:pt x="11" y="53"/>
                  </a:lnTo>
                  <a:lnTo>
                    <a:pt x="11" y="42"/>
                  </a:lnTo>
                  <a:lnTo>
                    <a:pt x="11" y="10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46"/>
                  </a:lnTo>
                  <a:lnTo>
                    <a:pt x="25" y="53"/>
                  </a:lnTo>
                  <a:lnTo>
                    <a:pt x="28" y="56"/>
                  </a:lnTo>
                  <a:lnTo>
                    <a:pt x="32" y="60"/>
                  </a:lnTo>
                  <a:lnTo>
                    <a:pt x="35" y="60"/>
                  </a:lnTo>
                  <a:lnTo>
                    <a:pt x="39" y="60"/>
                  </a:lnTo>
                  <a:lnTo>
                    <a:pt x="43" y="60"/>
                  </a:lnTo>
                  <a:lnTo>
                    <a:pt x="46" y="56"/>
                  </a:lnTo>
                  <a:lnTo>
                    <a:pt x="53" y="49"/>
                  </a:lnTo>
                  <a:lnTo>
                    <a:pt x="53" y="10"/>
                  </a:lnTo>
                  <a:lnTo>
                    <a:pt x="53" y="7"/>
                  </a:lnTo>
                  <a:lnTo>
                    <a:pt x="50" y="3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6" name="Freeform 433"/>
            <p:cNvSpPr>
              <a:spLocks/>
            </p:cNvSpPr>
            <p:nvPr/>
          </p:nvSpPr>
          <p:spPr bwMode="auto">
            <a:xfrm>
              <a:off x="709" y="2807"/>
              <a:ext cx="74" cy="71"/>
            </a:xfrm>
            <a:custGeom>
              <a:avLst/>
              <a:gdLst>
                <a:gd name="T0" fmla="*/ 25 w 74"/>
                <a:gd name="T1" fmla="*/ 18 h 71"/>
                <a:gd name="T2" fmla="*/ 32 w 74"/>
                <a:gd name="T3" fmla="*/ 7 h 71"/>
                <a:gd name="T4" fmla="*/ 39 w 74"/>
                <a:gd name="T5" fmla="*/ 4 h 71"/>
                <a:gd name="T6" fmla="*/ 46 w 74"/>
                <a:gd name="T7" fmla="*/ 0 h 71"/>
                <a:gd name="T8" fmla="*/ 53 w 74"/>
                <a:gd name="T9" fmla="*/ 0 h 71"/>
                <a:gd name="T10" fmla="*/ 56 w 74"/>
                <a:gd name="T11" fmla="*/ 4 h 71"/>
                <a:gd name="T12" fmla="*/ 60 w 74"/>
                <a:gd name="T13" fmla="*/ 7 h 71"/>
                <a:gd name="T14" fmla="*/ 64 w 74"/>
                <a:gd name="T15" fmla="*/ 14 h 71"/>
                <a:gd name="T16" fmla="*/ 64 w 74"/>
                <a:gd name="T17" fmla="*/ 18 h 71"/>
                <a:gd name="T18" fmla="*/ 64 w 74"/>
                <a:gd name="T19" fmla="*/ 28 h 71"/>
                <a:gd name="T20" fmla="*/ 64 w 74"/>
                <a:gd name="T21" fmla="*/ 57 h 71"/>
                <a:gd name="T22" fmla="*/ 67 w 74"/>
                <a:gd name="T23" fmla="*/ 64 h 71"/>
                <a:gd name="T24" fmla="*/ 67 w 74"/>
                <a:gd name="T25" fmla="*/ 67 h 71"/>
                <a:gd name="T26" fmla="*/ 67 w 74"/>
                <a:gd name="T27" fmla="*/ 67 h 71"/>
                <a:gd name="T28" fmla="*/ 67 w 74"/>
                <a:gd name="T29" fmla="*/ 71 h 71"/>
                <a:gd name="T30" fmla="*/ 71 w 74"/>
                <a:gd name="T31" fmla="*/ 71 h 71"/>
                <a:gd name="T32" fmla="*/ 74 w 74"/>
                <a:gd name="T33" fmla="*/ 71 h 71"/>
                <a:gd name="T34" fmla="*/ 74 w 74"/>
                <a:gd name="T35" fmla="*/ 71 h 71"/>
                <a:gd name="T36" fmla="*/ 42 w 74"/>
                <a:gd name="T37" fmla="*/ 71 h 71"/>
                <a:gd name="T38" fmla="*/ 42 w 74"/>
                <a:gd name="T39" fmla="*/ 71 h 71"/>
                <a:gd name="T40" fmla="*/ 42 w 74"/>
                <a:gd name="T41" fmla="*/ 71 h 71"/>
                <a:gd name="T42" fmla="*/ 46 w 74"/>
                <a:gd name="T43" fmla="*/ 71 h 71"/>
                <a:gd name="T44" fmla="*/ 49 w 74"/>
                <a:gd name="T45" fmla="*/ 67 h 71"/>
                <a:gd name="T46" fmla="*/ 49 w 74"/>
                <a:gd name="T47" fmla="*/ 67 h 71"/>
                <a:gd name="T48" fmla="*/ 53 w 74"/>
                <a:gd name="T49" fmla="*/ 64 h 71"/>
                <a:gd name="T50" fmla="*/ 53 w 74"/>
                <a:gd name="T51" fmla="*/ 60 h 71"/>
                <a:gd name="T52" fmla="*/ 53 w 74"/>
                <a:gd name="T53" fmla="*/ 57 h 71"/>
                <a:gd name="T54" fmla="*/ 53 w 74"/>
                <a:gd name="T55" fmla="*/ 28 h 71"/>
                <a:gd name="T56" fmla="*/ 53 w 74"/>
                <a:gd name="T57" fmla="*/ 21 h 71"/>
                <a:gd name="T58" fmla="*/ 49 w 74"/>
                <a:gd name="T59" fmla="*/ 14 h 71"/>
                <a:gd name="T60" fmla="*/ 46 w 74"/>
                <a:gd name="T61" fmla="*/ 11 h 71"/>
                <a:gd name="T62" fmla="*/ 42 w 74"/>
                <a:gd name="T63" fmla="*/ 11 h 71"/>
                <a:gd name="T64" fmla="*/ 32 w 74"/>
                <a:gd name="T65" fmla="*/ 14 h 71"/>
                <a:gd name="T66" fmla="*/ 25 w 74"/>
                <a:gd name="T67" fmla="*/ 21 h 71"/>
                <a:gd name="T68" fmla="*/ 25 w 74"/>
                <a:gd name="T69" fmla="*/ 57 h 71"/>
                <a:gd name="T70" fmla="*/ 25 w 74"/>
                <a:gd name="T71" fmla="*/ 64 h 71"/>
                <a:gd name="T72" fmla="*/ 25 w 74"/>
                <a:gd name="T73" fmla="*/ 67 h 71"/>
                <a:gd name="T74" fmla="*/ 25 w 74"/>
                <a:gd name="T75" fmla="*/ 67 h 71"/>
                <a:gd name="T76" fmla="*/ 25 w 74"/>
                <a:gd name="T77" fmla="*/ 71 h 71"/>
                <a:gd name="T78" fmla="*/ 28 w 74"/>
                <a:gd name="T79" fmla="*/ 71 h 71"/>
                <a:gd name="T80" fmla="*/ 32 w 74"/>
                <a:gd name="T81" fmla="*/ 71 h 71"/>
                <a:gd name="T82" fmla="*/ 32 w 74"/>
                <a:gd name="T83" fmla="*/ 71 h 71"/>
                <a:gd name="T84" fmla="*/ 0 w 74"/>
                <a:gd name="T85" fmla="*/ 71 h 71"/>
                <a:gd name="T86" fmla="*/ 0 w 74"/>
                <a:gd name="T87" fmla="*/ 71 h 71"/>
                <a:gd name="T88" fmla="*/ 3 w 74"/>
                <a:gd name="T89" fmla="*/ 71 h 71"/>
                <a:gd name="T90" fmla="*/ 7 w 74"/>
                <a:gd name="T91" fmla="*/ 71 h 71"/>
                <a:gd name="T92" fmla="*/ 7 w 74"/>
                <a:gd name="T93" fmla="*/ 67 h 71"/>
                <a:gd name="T94" fmla="*/ 11 w 74"/>
                <a:gd name="T95" fmla="*/ 64 h 71"/>
                <a:gd name="T96" fmla="*/ 11 w 74"/>
                <a:gd name="T97" fmla="*/ 57 h 71"/>
                <a:gd name="T98" fmla="*/ 11 w 74"/>
                <a:gd name="T99" fmla="*/ 28 h 71"/>
                <a:gd name="T100" fmla="*/ 11 w 74"/>
                <a:gd name="T101" fmla="*/ 21 h 71"/>
                <a:gd name="T102" fmla="*/ 11 w 74"/>
                <a:gd name="T103" fmla="*/ 14 h 71"/>
                <a:gd name="T104" fmla="*/ 11 w 74"/>
                <a:gd name="T105" fmla="*/ 11 h 71"/>
                <a:gd name="T106" fmla="*/ 7 w 74"/>
                <a:gd name="T107" fmla="*/ 11 h 71"/>
                <a:gd name="T108" fmla="*/ 7 w 74"/>
                <a:gd name="T109" fmla="*/ 11 h 71"/>
                <a:gd name="T110" fmla="*/ 7 w 74"/>
                <a:gd name="T111" fmla="*/ 11 h 71"/>
                <a:gd name="T112" fmla="*/ 3 w 74"/>
                <a:gd name="T113" fmla="*/ 11 h 71"/>
                <a:gd name="T114" fmla="*/ 0 w 74"/>
                <a:gd name="T115" fmla="*/ 11 h 71"/>
                <a:gd name="T116" fmla="*/ 0 w 74"/>
                <a:gd name="T117" fmla="*/ 11 h 71"/>
                <a:gd name="T118" fmla="*/ 21 w 74"/>
                <a:gd name="T119" fmla="*/ 0 h 71"/>
                <a:gd name="T120" fmla="*/ 25 w 74"/>
                <a:gd name="T121" fmla="*/ 0 h 71"/>
                <a:gd name="T122" fmla="*/ 25 w 74"/>
                <a:gd name="T123" fmla="*/ 18 h 7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4"/>
                <a:gd name="T187" fmla="*/ 0 h 71"/>
                <a:gd name="T188" fmla="*/ 74 w 74"/>
                <a:gd name="T189" fmla="*/ 71 h 7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4" h="71">
                  <a:moveTo>
                    <a:pt x="25" y="18"/>
                  </a:moveTo>
                  <a:lnTo>
                    <a:pt x="32" y="7"/>
                  </a:lnTo>
                  <a:lnTo>
                    <a:pt x="39" y="4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56" y="4"/>
                  </a:lnTo>
                  <a:lnTo>
                    <a:pt x="60" y="7"/>
                  </a:lnTo>
                  <a:lnTo>
                    <a:pt x="64" y="14"/>
                  </a:lnTo>
                  <a:lnTo>
                    <a:pt x="64" y="18"/>
                  </a:lnTo>
                  <a:lnTo>
                    <a:pt x="64" y="28"/>
                  </a:lnTo>
                  <a:lnTo>
                    <a:pt x="64" y="57"/>
                  </a:lnTo>
                  <a:lnTo>
                    <a:pt x="67" y="64"/>
                  </a:lnTo>
                  <a:lnTo>
                    <a:pt x="67" y="67"/>
                  </a:lnTo>
                  <a:lnTo>
                    <a:pt x="67" y="71"/>
                  </a:lnTo>
                  <a:lnTo>
                    <a:pt x="71" y="71"/>
                  </a:lnTo>
                  <a:lnTo>
                    <a:pt x="74" y="71"/>
                  </a:lnTo>
                  <a:lnTo>
                    <a:pt x="42" y="71"/>
                  </a:lnTo>
                  <a:lnTo>
                    <a:pt x="46" y="71"/>
                  </a:lnTo>
                  <a:lnTo>
                    <a:pt x="49" y="67"/>
                  </a:lnTo>
                  <a:lnTo>
                    <a:pt x="53" y="64"/>
                  </a:lnTo>
                  <a:lnTo>
                    <a:pt x="53" y="60"/>
                  </a:lnTo>
                  <a:lnTo>
                    <a:pt x="53" y="57"/>
                  </a:lnTo>
                  <a:lnTo>
                    <a:pt x="53" y="28"/>
                  </a:lnTo>
                  <a:lnTo>
                    <a:pt x="53" y="21"/>
                  </a:lnTo>
                  <a:lnTo>
                    <a:pt x="49" y="14"/>
                  </a:lnTo>
                  <a:lnTo>
                    <a:pt x="46" y="11"/>
                  </a:lnTo>
                  <a:lnTo>
                    <a:pt x="42" y="11"/>
                  </a:lnTo>
                  <a:lnTo>
                    <a:pt x="32" y="14"/>
                  </a:lnTo>
                  <a:lnTo>
                    <a:pt x="25" y="21"/>
                  </a:lnTo>
                  <a:lnTo>
                    <a:pt x="25" y="57"/>
                  </a:lnTo>
                  <a:lnTo>
                    <a:pt x="25" y="64"/>
                  </a:lnTo>
                  <a:lnTo>
                    <a:pt x="25" y="67"/>
                  </a:lnTo>
                  <a:lnTo>
                    <a:pt x="25" y="71"/>
                  </a:lnTo>
                  <a:lnTo>
                    <a:pt x="28" y="71"/>
                  </a:lnTo>
                  <a:lnTo>
                    <a:pt x="32" y="71"/>
                  </a:lnTo>
                  <a:lnTo>
                    <a:pt x="0" y="71"/>
                  </a:lnTo>
                  <a:lnTo>
                    <a:pt x="3" y="71"/>
                  </a:lnTo>
                  <a:lnTo>
                    <a:pt x="7" y="71"/>
                  </a:lnTo>
                  <a:lnTo>
                    <a:pt x="7" y="67"/>
                  </a:lnTo>
                  <a:lnTo>
                    <a:pt x="11" y="64"/>
                  </a:lnTo>
                  <a:lnTo>
                    <a:pt x="11" y="57"/>
                  </a:lnTo>
                  <a:lnTo>
                    <a:pt x="11" y="28"/>
                  </a:lnTo>
                  <a:lnTo>
                    <a:pt x="11" y="21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5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7" name="Freeform 434"/>
            <p:cNvSpPr>
              <a:spLocks/>
            </p:cNvSpPr>
            <p:nvPr/>
          </p:nvSpPr>
          <p:spPr bwMode="auto">
            <a:xfrm>
              <a:off x="790" y="2807"/>
              <a:ext cx="57" cy="74"/>
            </a:xfrm>
            <a:custGeom>
              <a:avLst/>
              <a:gdLst>
                <a:gd name="T0" fmla="*/ 57 w 57"/>
                <a:gd name="T1" fmla="*/ 42 h 74"/>
                <a:gd name="T2" fmla="*/ 53 w 57"/>
                <a:gd name="T3" fmla="*/ 57 h 74"/>
                <a:gd name="T4" fmla="*/ 46 w 57"/>
                <a:gd name="T5" fmla="*/ 67 h 74"/>
                <a:gd name="T6" fmla="*/ 39 w 57"/>
                <a:gd name="T7" fmla="*/ 71 h 74"/>
                <a:gd name="T8" fmla="*/ 28 w 57"/>
                <a:gd name="T9" fmla="*/ 74 h 74"/>
                <a:gd name="T10" fmla="*/ 18 w 57"/>
                <a:gd name="T11" fmla="*/ 71 h 74"/>
                <a:gd name="T12" fmla="*/ 7 w 57"/>
                <a:gd name="T13" fmla="*/ 64 h 74"/>
                <a:gd name="T14" fmla="*/ 4 w 57"/>
                <a:gd name="T15" fmla="*/ 57 h 74"/>
                <a:gd name="T16" fmla="*/ 0 w 57"/>
                <a:gd name="T17" fmla="*/ 46 h 74"/>
                <a:gd name="T18" fmla="*/ 0 w 57"/>
                <a:gd name="T19" fmla="*/ 39 h 74"/>
                <a:gd name="T20" fmla="*/ 0 w 57"/>
                <a:gd name="T21" fmla="*/ 28 h 74"/>
                <a:gd name="T22" fmla="*/ 4 w 57"/>
                <a:gd name="T23" fmla="*/ 18 h 74"/>
                <a:gd name="T24" fmla="*/ 11 w 57"/>
                <a:gd name="T25" fmla="*/ 11 h 74"/>
                <a:gd name="T26" fmla="*/ 21 w 57"/>
                <a:gd name="T27" fmla="*/ 4 h 74"/>
                <a:gd name="T28" fmla="*/ 32 w 57"/>
                <a:gd name="T29" fmla="*/ 0 h 74"/>
                <a:gd name="T30" fmla="*/ 43 w 57"/>
                <a:gd name="T31" fmla="*/ 4 h 74"/>
                <a:gd name="T32" fmla="*/ 50 w 57"/>
                <a:gd name="T33" fmla="*/ 7 h 74"/>
                <a:gd name="T34" fmla="*/ 53 w 57"/>
                <a:gd name="T35" fmla="*/ 11 h 74"/>
                <a:gd name="T36" fmla="*/ 57 w 57"/>
                <a:gd name="T37" fmla="*/ 18 h 74"/>
                <a:gd name="T38" fmla="*/ 53 w 57"/>
                <a:gd name="T39" fmla="*/ 21 h 74"/>
                <a:gd name="T40" fmla="*/ 53 w 57"/>
                <a:gd name="T41" fmla="*/ 21 h 74"/>
                <a:gd name="T42" fmla="*/ 50 w 57"/>
                <a:gd name="T43" fmla="*/ 25 h 74"/>
                <a:gd name="T44" fmla="*/ 50 w 57"/>
                <a:gd name="T45" fmla="*/ 25 h 74"/>
                <a:gd name="T46" fmla="*/ 46 w 57"/>
                <a:gd name="T47" fmla="*/ 21 h 74"/>
                <a:gd name="T48" fmla="*/ 43 w 57"/>
                <a:gd name="T49" fmla="*/ 21 h 74"/>
                <a:gd name="T50" fmla="*/ 43 w 57"/>
                <a:gd name="T51" fmla="*/ 18 h 74"/>
                <a:gd name="T52" fmla="*/ 39 w 57"/>
                <a:gd name="T53" fmla="*/ 14 h 74"/>
                <a:gd name="T54" fmla="*/ 39 w 57"/>
                <a:gd name="T55" fmla="*/ 11 h 74"/>
                <a:gd name="T56" fmla="*/ 39 w 57"/>
                <a:gd name="T57" fmla="*/ 7 h 74"/>
                <a:gd name="T58" fmla="*/ 36 w 57"/>
                <a:gd name="T59" fmla="*/ 7 h 74"/>
                <a:gd name="T60" fmla="*/ 32 w 57"/>
                <a:gd name="T61" fmla="*/ 7 h 74"/>
                <a:gd name="T62" fmla="*/ 25 w 57"/>
                <a:gd name="T63" fmla="*/ 7 h 74"/>
                <a:gd name="T64" fmla="*/ 18 w 57"/>
                <a:gd name="T65" fmla="*/ 11 h 74"/>
                <a:gd name="T66" fmla="*/ 14 w 57"/>
                <a:gd name="T67" fmla="*/ 21 h 74"/>
                <a:gd name="T68" fmla="*/ 14 w 57"/>
                <a:gd name="T69" fmla="*/ 32 h 74"/>
                <a:gd name="T70" fmla="*/ 14 w 57"/>
                <a:gd name="T71" fmla="*/ 42 h 74"/>
                <a:gd name="T72" fmla="*/ 18 w 57"/>
                <a:gd name="T73" fmla="*/ 53 h 74"/>
                <a:gd name="T74" fmla="*/ 25 w 57"/>
                <a:gd name="T75" fmla="*/ 60 h 74"/>
                <a:gd name="T76" fmla="*/ 36 w 57"/>
                <a:gd name="T77" fmla="*/ 60 h 74"/>
                <a:gd name="T78" fmla="*/ 43 w 57"/>
                <a:gd name="T79" fmla="*/ 60 h 74"/>
                <a:gd name="T80" fmla="*/ 50 w 57"/>
                <a:gd name="T81" fmla="*/ 57 h 74"/>
                <a:gd name="T82" fmla="*/ 53 w 57"/>
                <a:gd name="T83" fmla="*/ 53 h 74"/>
                <a:gd name="T84" fmla="*/ 57 w 57"/>
                <a:gd name="T85" fmla="*/ 42 h 74"/>
                <a:gd name="T86" fmla="*/ 57 w 57"/>
                <a:gd name="T87" fmla="*/ 42 h 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7"/>
                <a:gd name="T133" fmla="*/ 0 h 74"/>
                <a:gd name="T134" fmla="*/ 57 w 57"/>
                <a:gd name="T135" fmla="*/ 74 h 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7" h="74">
                  <a:moveTo>
                    <a:pt x="57" y="42"/>
                  </a:moveTo>
                  <a:lnTo>
                    <a:pt x="53" y="57"/>
                  </a:lnTo>
                  <a:lnTo>
                    <a:pt x="46" y="67"/>
                  </a:lnTo>
                  <a:lnTo>
                    <a:pt x="39" y="71"/>
                  </a:lnTo>
                  <a:lnTo>
                    <a:pt x="28" y="74"/>
                  </a:lnTo>
                  <a:lnTo>
                    <a:pt x="18" y="71"/>
                  </a:lnTo>
                  <a:lnTo>
                    <a:pt x="7" y="64"/>
                  </a:lnTo>
                  <a:lnTo>
                    <a:pt x="4" y="57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4" y="18"/>
                  </a:lnTo>
                  <a:lnTo>
                    <a:pt x="11" y="11"/>
                  </a:lnTo>
                  <a:lnTo>
                    <a:pt x="21" y="4"/>
                  </a:lnTo>
                  <a:lnTo>
                    <a:pt x="32" y="0"/>
                  </a:lnTo>
                  <a:lnTo>
                    <a:pt x="43" y="4"/>
                  </a:lnTo>
                  <a:lnTo>
                    <a:pt x="50" y="7"/>
                  </a:lnTo>
                  <a:lnTo>
                    <a:pt x="53" y="11"/>
                  </a:lnTo>
                  <a:lnTo>
                    <a:pt x="57" y="18"/>
                  </a:lnTo>
                  <a:lnTo>
                    <a:pt x="53" y="21"/>
                  </a:lnTo>
                  <a:lnTo>
                    <a:pt x="50" y="25"/>
                  </a:lnTo>
                  <a:lnTo>
                    <a:pt x="46" y="21"/>
                  </a:lnTo>
                  <a:lnTo>
                    <a:pt x="43" y="21"/>
                  </a:lnTo>
                  <a:lnTo>
                    <a:pt x="43" y="18"/>
                  </a:lnTo>
                  <a:lnTo>
                    <a:pt x="39" y="14"/>
                  </a:lnTo>
                  <a:lnTo>
                    <a:pt x="39" y="11"/>
                  </a:lnTo>
                  <a:lnTo>
                    <a:pt x="39" y="7"/>
                  </a:lnTo>
                  <a:lnTo>
                    <a:pt x="36" y="7"/>
                  </a:lnTo>
                  <a:lnTo>
                    <a:pt x="32" y="7"/>
                  </a:lnTo>
                  <a:lnTo>
                    <a:pt x="25" y="7"/>
                  </a:lnTo>
                  <a:lnTo>
                    <a:pt x="18" y="11"/>
                  </a:lnTo>
                  <a:lnTo>
                    <a:pt x="14" y="21"/>
                  </a:lnTo>
                  <a:lnTo>
                    <a:pt x="14" y="32"/>
                  </a:lnTo>
                  <a:lnTo>
                    <a:pt x="14" y="42"/>
                  </a:lnTo>
                  <a:lnTo>
                    <a:pt x="18" y="53"/>
                  </a:lnTo>
                  <a:lnTo>
                    <a:pt x="25" y="60"/>
                  </a:lnTo>
                  <a:lnTo>
                    <a:pt x="36" y="60"/>
                  </a:lnTo>
                  <a:lnTo>
                    <a:pt x="43" y="60"/>
                  </a:lnTo>
                  <a:lnTo>
                    <a:pt x="50" y="57"/>
                  </a:lnTo>
                  <a:lnTo>
                    <a:pt x="53" y="53"/>
                  </a:lnTo>
                  <a:lnTo>
                    <a:pt x="57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8" name="Freeform 435"/>
            <p:cNvSpPr>
              <a:spLocks/>
            </p:cNvSpPr>
            <p:nvPr/>
          </p:nvSpPr>
          <p:spPr bwMode="auto">
            <a:xfrm>
              <a:off x="857" y="2772"/>
              <a:ext cx="75" cy="106"/>
            </a:xfrm>
            <a:custGeom>
              <a:avLst/>
              <a:gdLst>
                <a:gd name="T0" fmla="*/ 22 w 75"/>
                <a:gd name="T1" fmla="*/ 49 h 106"/>
                <a:gd name="T2" fmla="*/ 36 w 75"/>
                <a:gd name="T3" fmla="*/ 39 h 106"/>
                <a:gd name="T4" fmla="*/ 46 w 75"/>
                <a:gd name="T5" fmla="*/ 35 h 106"/>
                <a:gd name="T6" fmla="*/ 57 w 75"/>
                <a:gd name="T7" fmla="*/ 39 h 106"/>
                <a:gd name="T8" fmla="*/ 64 w 75"/>
                <a:gd name="T9" fmla="*/ 49 h 106"/>
                <a:gd name="T10" fmla="*/ 64 w 75"/>
                <a:gd name="T11" fmla="*/ 67 h 106"/>
                <a:gd name="T12" fmla="*/ 64 w 75"/>
                <a:gd name="T13" fmla="*/ 99 h 106"/>
                <a:gd name="T14" fmla="*/ 68 w 75"/>
                <a:gd name="T15" fmla="*/ 102 h 106"/>
                <a:gd name="T16" fmla="*/ 71 w 75"/>
                <a:gd name="T17" fmla="*/ 106 h 106"/>
                <a:gd name="T18" fmla="*/ 75 w 75"/>
                <a:gd name="T19" fmla="*/ 106 h 106"/>
                <a:gd name="T20" fmla="*/ 43 w 75"/>
                <a:gd name="T21" fmla="*/ 106 h 106"/>
                <a:gd name="T22" fmla="*/ 46 w 75"/>
                <a:gd name="T23" fmla="*/ 106 h 106"/>
                <a:gd name="T24" fmla="*/ 50 w 75"/>
                <a:gd name="T25" fmla="*/ 102 h 106"/>
                <a:gd name="T26" fmla="*/ 50 w 75"/>
                <a:gd name="T27" fmla="*/ 95 h 106"/>
                <a:gd name="T28" fmla="*/ 50 w 75"/>
                <a:gd name="T29" fmla="*/ 67 h 106"/>
                <a:gd name="T30" fmla="*/ 50 w 75"/>
                <a:gd name="T31" fmla="*/ 53 h 106"/>
                <a:gd name="T32" fmla="*/ 46 w 75"/>
                <a:gd name="T33" fmla="*/ 49 h 106"/>
                <a:gd name="T34" fmla="*/ 39 w 75"/>
                <a:gd name="T35" fmla="*/ 46 h 106"/>
                <a:gd name="T36" fmla="*/ 32 w 75"/>
                <a:gd name="T37" fmla="*/ 49 h 106"/>
                <a:gd name="T38" fmla="*/ 22 w 75"/>
                <a:gd name="T39" fmla="*/ 56 h 106"/>
                <a:gd name="T40" fmla="*/ 22 w 75"/>
                <a:gd name="T41" fmla="*/ 99 h 106"/>
                <a:gd name="T42" fmla="*/ 25 w 75"/>
                <a:gd name="T43" fmla="*/ 102 h 106"/>
                <a:gd name="T44" fmla="*/ 29 w 75"/>
                <a:gd name="T45" fmla="*/ 106 h 106"/>
                <a:gd name="T46" fmla="*/ 32 w 75"/>
                <a:gd name="T47" fmla="*/ 106 h 106"/>
                <a:gd name="T48" fmla="*/ 0 w 75"/>
                <a:gd name="T49" fmla="*/ 106 h 106"/>
                <a:gd name="T50" fmla="*/ 7 w 75"/>
                <a:gd name="T51" fmla="*/ 102 h 106"/>
                <a:gd name="T52" fmla="*/ 7 w 75"/>
                <a:gd name="T53" fmla="*/ 102 h 106"/>
                <a:gd name="T54" fmla="*/ 7 w 75"/>
                <a:gd name="T55" fmla="*/ 92 h 106"/>
                <a:gd name="T56" fmla="*/ 7 w 75"/>
                <a:gd name="T57" fmla="*/ 17 h 106"/>
                <a:gd name="T58" fmla="*/ 7 w 75"/>
                <a:gd name="T59" fmla="*/ 10 h 106"/>
                <a:gd name="T60" fmla="*/ 7 w 75"/>
                <a:gd name="T61" fmla="*/ 7 h 106"/>
                <a:gd name="T62" fmla="*/ 4 w 75"/>
                <a:gd name="T63" fmla="*/ 7 h 106"/>
                <a:gd name="T64" fmla="*/ 0 w 75"/>
                <a:gd name="T65" fmla="*/ 7 h 106"/>
                <a:gd name="T66" fmla="*/ 22 w 75"/>
                <a:gd name="T67" fmla="*/ 0 h 10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5"/>
                <a:gd name="T103" fmla="*/ 0 h 106"/>
                <a:gd name="T104" fmla="*/ 75 w 75"/>
                <a:gd name="T105" fmla="*/ 106 h 10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5" h="106">
                  <a:moveTo>
                    <a:pt x="22" y="0"/>
                  </a:moveTo>
                  <a:lnTo>
                    <a:pt x="22" y="49"/>
                  </a:lnTo>
                  <a:lnTo>
                    <a:pt x="29" y="42"/>
                  </a:lnTo>
                  <a:lnTo>
                    <a:pt x="36" y="39"/>
                  </a:lnTo>
                  <a:lnTo>
                    <a:pt x="39" y="35"/>
                  </a:lnTo>
                  <a:lnTo>
                    <a:pt x="46" y="35"/>
                  </a:lnTo>
                  <a:lnTo>
                    <a:pt x="50" y="39"/>
                  </a:lnTo>
                  <a:lnTo>
                    <a:pt x="57" y="39"/>
                  </a:lnTo>
                  <a:lnTo>
                    <a:pt x="60" y="42"/>
                  </a:lnTo>
                  <a:lnTo>
                    <a:pt x="64" y="49"/>
                  </a:lnTo>
                  <a:lnTo>
                    <a:pt x="64" y="56"/>
                  </a:lnTo>
                  <a:lnTo>
                    <a:pt x="64" y="67"/>
                  </a:lnTo>
                  <a:lnTo>
                    <a:pt x="64" y="92"/>
                  </a:lnTo>
                  <a:lnTo>
                    <a:pt x="64" y="99"/>
                  </a:lnTo>
                  <a:lnTo>
                    <a:pt x="64" y="102"/>
                  </a:lnTo>
                  <a:lnTo>
                    <a:pt x="68" y="102"/>
                  </a:lnTo>
                  <a:lnTo>
                    <a:pt x="68" y="106"/>
                  </a:lnTo>
                  <a:lnTo>
                    <a:pt x="71" y="106"/>
                  </a:lnTo>
                  <a:lnTo>
                    <a:pt x="75" y="106"/>
                  </a:lnTo>
                  <a:lnTo>
                    <a:pt x="43" y="106"/>
                  </a:lnTo>
                  <a:lnTo>
                    <a:pt x="46" y="106"/>
                  </a:lnTo>
                  <a:lnTo>
                    <a:pt x="50" y="102"/>
                  </a:lnTo>
                  <a:lnTo>
                    <a:pt x="50" y="99"/>
                  </a:lnTo>
                  <a:lnTo>
                    <a:pt x="50" y="95"/>
                  </a:lnTo>
                  <a:lnTo>
                    <a:pt x="50" y="92"/>
                  </a:lnTo>
                  <a:lnTo>
                    <a:pt x="50" y="67"/>
                  </a:lnTo>
                  <a:lnTo>
                    <a:pt x="50" y="56"/>
                  </a:lnTo>
                  <a:lnTo>
                    <a:pt x="50" y="53"/>
                  </a:lnTo>
                  <a:lnTo>
                    <a:pt x="50" y="49"/>
                  </a:lnTo>
                  <a:lnTo>
                    <a:pt x="46" y="49"/>
                  </a:lnTo>
                  <a:lnTo>
                    <a:pt x="43" y="46"/>
                  </a:lnTo>
                  <a:lnTo>
                    <a:pt x="39" y="46"/>
                  </a:lnTo>
                  <a:lnTo>
                    <a:pt x="36" y="46"/>
                  </a:lnTo>
                  <a:lnTo>
                    <a:pt x="32" y="49"/>
                  </a:lnTo>
                  <a:lnTo>
                    <a:pt x="29" y="49"/>
                  </a:lnTo>
                  <a:lnTo>
                    <a:pt x="22" y="56"/>
                  </a:lnTo>
                  <a:lnTo>
                    <a:pt x="22" y="92"/>
                  </a:lnTo>
                  <a:lnTo>
                    <a:pt x="22" y="99"/>
                  </a:lnTo>
                  <a:lnTo>
                    <a:pt x="22" y="102"/>
                  </a:lnTo>
                  <a:lnTo>
                    <a:pt x="25" y="102"/>
                  </a:lnTo>
                  <a:lnTo>
                    <a:pt x="25" y="106"/>
                  </a:lnTo>
                  <a:lnTo>
                    <a:pt x="29" y="106"/>
                  </a:lnTo>
                  <a:lnTo>
                    <a:pt x="32" y="106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7" y="102"/>
                  </a:lnTo>
                  <a:lnTo>
                    <a:pt x="7" y="99"/>
                  </a:lnTo>
                  <a:lnTo>
                    <a:pt x="7" y="92"/>
                  </a:lnTo>
                  <a:lnTo>
                    <a:pt x="7" y="28"/>
                  </a:lnTo>
                  <a:lnTo>
                    <a:pt x="7" y="17"/>
                  </a:lnTo>
                  <a:lnTo>
                    <a:pt x="7" y="14"/>
                  </a:lnTo>
                  <a:lnTo>
                    <a:pt x="7" y="10"/>
                  </a:lnTo>
                  <a:lnTo>
                    <a:pt x="7" y="7"/>
                  </a:lnTo>
                  <a:lnTo>
                    <a:pt x="4" y="7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9" name="Rectangle 436"/>
            <p:cNvSpPr>
              <a:spLocks noChangeArrowheads="1"/>
            </p:cNvSpPr>
            <p:nvPr/>
          </p:nvSpPr>
          <p:spPr bwMode="auto">
            <a:xfrm>
              <a:off x="1126" y="2747"/>
              <a:ext cx="7" cy="19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0" name="Rectangle 437"/>
            <p:cNvSpPr>
              <a:spLocks noChangeArrowheads="1"/>
            </p:cNvSpPr>
            <p:nvPr/>
          </p:nvSpPr>
          <p:spPr bwMode="auto">
            <a:xfrm>
              <a:off x="1154" y="2747"/>
              <a:ext cx="7" cy="19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1" name="Freeform 438"/>
            <p:cNvSpPr>
              <a:spLocks/>
            </p:cNvSpPr>
            <p:nvPr/>
          </p:nvSpPr>
          <p:spPr bwMode="auto">
            <a:xfrm>
              <a:off x="1419" y="2775"/>
              <a:ext cx="43" cy="103"/>
            </a:xfrm>
            <a:custGeom>
              <a:avLst/>
              <a:gdLst>
                <a:gd name="T0" fmla="*/ 0 w 43"/>
                <a:gd name="T1" fmla="*/ 11 h 103"/>
                <a:gd name="T2" fmla="*/ 25 w 43"/>
                <a:gd name="T3" fmla="*/ 0 h 103"/>
                <a:gd name="T4" fmla="*/ 29 w 43"/>
                <a:gd name="T5" fmla="*/ 0 h 103"/>
                <a:gd name="T6" fmla="*/ 29 w 43"/>
                <a:gd name="T7" fmla="*/ 85 h 103"/>
                <a:gd name="T8" fmla="*/ 29 w 43"/>
                <a:gd name="T9" fmla="*/ 92 h 103"/>
                <a:gd name="T10" fmla="*/ 29 w 43"/>
                <a:gd name="T11" fmla="*/ 99 h 103"/>
                <a:gd name="T12" fmla="*/ 29 w 43"/>
                <a:gd name="T13" fmla="*/ 99 h 103"/>
                <a:gd name="T14" fmla="*/ 32 w 43"/>
                <a:gd name="T15" fmla="*/ 103 h 103"/>
                <a:gd name="T16" fmla="*/ 36 w 43"/>
                <a:gd name="T17" fmla="*/ 103 h 103"/>
                <a:gd name="T18" fmla="*/ 43 w 43"/>
                <a:gd name="T19" fmla="*/ 103 h 103"/>
                <a:gd name="T20" fmla="*/ 43 w 43"/>
                <a:gd name="T21" fmla="*/ 103 h 103"/>
                <a:gd name="T22" fmla="*/ 4 w 43"/>
                <a:gd name="T23" fmla="*/ 103 h 103"/>
                <a:gd name="T24" fmla="*/ 4 w 43"/>
                <a:gd name="T25" fmla="*/ 103 h 103"/>
                <a:gd name="T26" fmla="*/ 8 w 43"/>
                <a:gd name="T27" fmla="*/ 103 h 103"/>
                <a:gd name="T28" fmla="*/ 11 w 43"/>
                <a:gd name="T29" fmla="*/ 103 h 103"/>
                <a:gd name="T30" fmla="*/ 15 w 43"/>
                <a:gd name="T31" fmla="*/ 99 h 103"/>
                <a:gd name="T32" fmla="*/ 15 w 43"/>
                <a:gd name="T33" fmla="*/ 99 h 103"/>
                <a:gd name="T34" fmla="*/ 15 w 43"/>
                <a:gd name="T35" fmla="*/ 96 h 103"/>
                <a:gd name="T36" fmla="*/ 15 w 43"/>
                <a:gd name="T37" fmla="*/ 85 h 103"/>
                <a:gd name="T38" fmla="*/ 15 w 43"/>
                <a:gd name="T39" fmla="*/ 29 h 103"/>
                <a:gd name="T40" fmla="*/ 15 w 43"/>
                <a:gd name="T41" fmla="*/ 18 h 103"/>
                <a:gd name="T42" fmla="*/ 15 w 43"/>
                <a:gd name="T43" fmla="*/ 14 h 103"/>
                <a:gd name="T44" fmla="*/ 15 w 43"/>
                <a:gd name="T45" fmla="*/ 11 h 103"/>
                <a:gd name="T46" fmla="*/ 15 w 43"/>
                <a:gd name="T47" fmla="*/ 11 h 103"/>
                <a:gd name="T48" fmla="*/ 11 w 43"/>
                <a:gd name="T49" fmla="*/ 11 h 103"/>
                <a:gd name="T50" fmla="*/ 11 w 43"/>
                <a:gd name="T51" fmla="*/ 11 h 103"/>
                <a:gd name="T52" fmla="*/ 8 w 43"/>
                <a:gd name="T53" fmla="*/ 11 h 103"/>
                <a:gd name="T54" fmla="*/ 0 w 43"/>
                <a:gd name="T55" fmla="*/ 11 h 103"/>
                <a:gd name="T56" fmla="*/ 0 w 43"/>
                <a:gd name="T57" fmla="*/ 11 h 10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3"/>
                <a:gd name="T88" fmla="*/ 0 h 103"/>
                <a:gd name="T89" fmla="*/ 43 w 43"/>
                <a:gd name="T90" fmla="*/ 103 h 10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3" h="103">
                  <a:moveTo>
                    <a:pt x="0" y="11"/>
                  </a:moveTo>
                  <a:lnTo>
                    <a:pt x="25" y="0"/>
                  </a:lnTo>
                  <a:lnTo>
                    <a:pt x="29" y="0"/>
                  </a:lnTo>
                  <a:lnTo>
                    <a:pt x="29" y="85"/>
                  </a:lnTo>
                  <a:lnTo>
                    <a:pt x="29" y="92"/>
                  </a:lnTo>
                  <a:lnTo>
                    <a:pt x="29" y="99"/>
                  </a:lnTo>
                  <a:lnTo>
                    <a:pt x="32" y="103"/>
                  </a:lnTo>
                  <a:lnTo>
                    <a:pt x="36" y="103"/>
                  </a:lnTo>
                  <a:lnTo>
                    <a:pt x="43" y="103"/>
                  </a:lnTo>
                  <a:lnTo>
                    <a:pt x="4" y="103"/>
                  </a:lnTo>
                  <a:lnTo>
                    <a:pt x="8" y="103"/>
                  </a:lnTo>
                  <a:lnTo>
                    <a:pt x="11" y="103"/>
                  </a:lnTo>
                  <a:lnTo>
                    <a:pt x="15" y="99"/>
                  </a:lnTo>
                  <a:lnTo>
                    <a:pt x="15" y="96"/>
                  </a:lnTo>
                  <a:lnTo>
                    <a:pt x="15" y="85"/>
                  </a:lnTo>
                  <a:lnTo>
                    <a:pt x="15" y="29"/>
                  </a:lnTo>
                  <a:lnTo>
                    <a:pt x="15" y="18"/>
                  </a:lnTo>
                  <a:lnTo>
                    <a:pt x="15" y="14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82" name="Freeform 439"/>
            <p:cNvSpPr>
              <a:spLocks/>
            </p:cNvSpPr>
            <p:nvPr/>
          </p:nvSpPr>
          <p:spPr bwMode="auto">
            <a:xfrm>
              <a:off x="1490" y="2864"/>
              <a:ext cx="18" cy="17"/>
            </a:xfrm>
            <a:custGeom>
              <a:avLst/>
              <a:gdLst>
                <a:gd name="T0" fmla="*/ 11 w 18"/>
                <a:gd name="T1" fmla="*/ 0 h 17"/>
                <a:gd name="T2" fmla="*/ 14 w 18"/>
                <a:gd name="T3" fmla="*/ 0 h 17"/>
                <a:gd name="T4" fmla="*/ 18 w 18"/>
                <a:gd name="T5" fmla="*/ 3 h 17"/>
                <a:gd name="T6" fmla="*/ 18 w 18"/>
                <a:gd name="T7" fmla="*/ 3 h 17"/>
                <a:gd name="T8" fmla="*/ 18 w 18"/>
                <a:gd name="T9" fmla="*/ 7 h 17"/>
                <a:gd name="T10" fmla="*/ 18 w 18"/>
                <a:gd name="T11" fmla="*/ 10 h 17"/>
                <a:gd name="T12" fmla="*/ 14 w 18"/>
                <a:gd name="T13" fmla="*/ 14 h 17"/>
                <a:gd name="T14" fmla="*/ 14 w 18"/>
                <a:gd name="T15" fmla="*/ 17 h 17"/>
                <a:gd name="T16" fmla="*/ 11 w 18"/>
                <a:gd name="T17" fmla="*/ 17 h 17"/>
                <a:gd name="T18" fmla="*/ 7 w 18"/>
                <a:gd name="T19" fmla="*/ 17 h 17"/>
                <a:gd name="T20" fmla="*/ 4 w 18"/>
                <a:gd name="T21" fmla="*/ 14 h 17"/>
                <a:gd name="T22" fmla="*/ 0 w 18"/>
                <a:gd name="T23" fmla="*/ 10 h 17"/>
                <a:gd name="T24" fmla="*/ 0 w 18"/>
                <a:gd name="T25" fmla="*/ 7 h 17"/>
                <a:gd name="T26" fmla="*/ 0 w 18"/>
                <a:gd name="T27" fmla="*/ 3 h 17"/>
                <a:gd name="T28" fmla="*/ 4 w 18"/>
                <a:gd name="T29" fmla="*/ 3 h 17"/>
                <a:gd name="T30" fmla="*/ 7 w 18"/>
                <a:gd name="T31" fmla="*/ 0 h 17"/>
                <a:gd name="T32" fmla="*/ 11 w 18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7"/>
                <a:gd name="T53" fmla="*/ 18 w 18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7">
                  <a:moveTo>
                    <a:pt x="11" y="0"/>
                  </a:moveTo>
                  <a:lnTo>
                    <a:pt x="14" y="0"/>
                  </a:lnTo>
                  <a:lnTo>
                    <a:pt x="18" y="3"/>
                  </a:lnTo>
                  <a:lnTo>
                    <a:pt x="18" y="7"/>
                  </a:lnTo>
                  <a:lnTo>
                    <a:pt x="18" y="10"/>
                  </a:lnTo>
                  <a:lnTo>
                    <a:pt x="14" y="14"/>
                  </a:lnTo>
                  <a:lnTo>
                    <a:pt x="14" y="17"/>
                  </a:lnTo>
                  <a:lnTo>
                    <a:pt x="11" y="17"/>
                  </a:lnTo>
                  <a:lnTo>
                    <a:pt x="7" y="17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83" name="Freeform 440"/>
            <p:cNvSpPr>
              <a:spLocks/>
            </p:cNvSpPr>
            <p:nvPr/>
          </p:nvSpPr>
          <p:spPr bwMode="auto">
            <a:xfrm>
              <a:off x="1536" y="2775"/>
              <a:ext cx="39" cy="103"/>
            </a:xfrm>
            <a:custGeom>
              <a:avLst/>
              <a:gdLst>
                <a:gd name="T0" fmla="*/ 0 w 39"/>
                <a:gd name="T1" fmla="*/ 11 h 103"/>
                <a:gd name="T2" fmla="*/ 25 w 39"/>
                <a:gd name="T3" fmla="*/ 0 h 103"/>
                <a:gd name="T4" fmla="*/ 28 w 39"/>
                <a:gd name="T5" fmla="*/ 0 h 103"/>
                <a:gd name="T6" fmla="*/ 28 w 39"/>
                <a:gd name="T7" fmla="*/ 85 h 103"/>
                <a:gd name="T8" fmla="*/ 28 w 39"/>
                <a:gd name="T9" fmla="*/ 92 h 103"/>
                <a:gd name="T10" fmla="*/ 28 w 39"/>
                <a:gd name="T11" fmla="*/ 99 h 103"/>
                <a:gd name="T12" fmla="*/ 28 w 39"/>
                <a:gd name="T13" fmla="*/ 99 h 103"/>
                <a:gd name="T14" fmla="*/ 32 w 39"/>
                <a:gd name="T15" fmla="*/ 103 h 103"/>
                <a:gd name="T16" fmla="*/ 35 w 39"/>
                <a:gd name="T17" fmla="*/ 103 h 103"/>
                <a:gd name="T18" fmla="*/ 39 w 39"/>
                <a:gd name="T19" fmla="*/ 103 h 103"/>
                <a:gd name="T20" fmla="*/ 39 w 39"/>
                <a:gd name="T21" fmla="*/ 103 h 103"/>
                <a:gd name="T22" fmla="*/ 0 w 39"/>
                <a:gd name="T23" fmla="*/ 103 h 103"/>
                <a:gd name="T24" fmla="*/ 0 w 39"/>
                <a:gd name="T25" fmla="*/ 103 h 103"/>
                <a:gd name="T26" fmla="*/ 7 w 39"/>
                <a:gd name="T27" fmla="*/ 103 h 103"/>
                <a:gd name="T28" fmla="*/ 11 w 39"/>
                <a:gd name="T29" fmla="*/ 103 h 103"/>
                <a:gd name="T30" fmla="*/ 14 w 39"/>
                <a:gd name="T31" fmla="*/ 99 h 103"/>
                <a:gd name="T32" fmla="*/ 14 w 39"/>
                <a:gd name="T33" fmla="*/ 99 h 103"/>
                <a:gd name="T34" fmla="*/ 14 w 39"/>
                <a:gd name="T35" fmla="*/ 96 h 103"/>
                <a:gd name="T36" fmla="*/ 14 w 39"/>
                <a:gd name="T37" fmla="*/ 85 h 103"/>
                <a:gd name="T38" fmla="*/ 14 w 39"/>
                <a:gd name="T39" fmla="*/ 29 h 103"/>
                <a:gd name="T40" fmla="*/ 14 w 39"/>
                <a:gd name="T41" fmla="*/ 18 h 103"/>
                <a:gd name="T42" fmla="*/ 14 w 39"/>
                <a:gd name="T43" fmla="*/ 14 h 103"/>
                <a:gd name="T44" fmla="*/ 14 w 39"/>
                <a:gd name="T45" fmla="*/ 11 h 103"/>
                <a:gd name="T46" fmla="*/ 11 w 39"/>
                <a:gd name="T47" fmla="*/ 11 h 103"/>
                <a:gd name="T48" fmla="*/ 11 w 39"/>
                <a:gd name="T49" fmla="*/ 11 h 103"/>
                <a:gd name="T50" fmla="*/ 7 w 39"/>
                <a:gd name="T51" fmla="*/ 11 h 103"/>
                <a:gd name="T52" fmla="*/ 7 w 39"/>
                <a:gd name="T53" fmla="*/ 11 h 103"/>
                <a:gd name="T54" fmla="*/ 0 w 39"/>
                <a:gd name="T55" fmla="*/ 11 h 103"/>
                <a:gd name="T56" fmla="*/ 0 w 39"/>
                <a:gd name="T57" fmla="*/ 11 h 10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9"/>
                <a:gd name="T88" fmla="*/ 0 h 103"/>
                <a:gd name="T89" fmla="*/ 39 w 39"/>
                <a:gd name="T90" fmla="*/ 103 h 10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9" h="103">
                  <a:moveTo>
                    <a:pt x="0" y="11"/>
                  </a:moveTo>
                  <a:lnTo>
                    <a:pt x="25" y="0"/>
                  </a:lnTo>
                  <a:lnTo>
                    <a:pt x="28" y="0"/>
                  </a:lnTo>
                  <a:lnTo>
                    <a:pt x="28" y="85"/>
                  </a:lnTo>
                  <a:lnTo>
                    <a:pt x="28" y="92"/>
                  </a:lnTo>
                  <a:lnTo>
                    <a:pt x="28" y="99"/>
                  </a:lnTo>
                  <a:lnTo>
                    <a:pt x="32" y="103"/>
                  </a:lnTo>
                  <a:lnTo>
                    <a:pt x="35" y="103"/>
                  </a:lnTo>
                  <a:lnTo>
                    <a:pt x="39" y="103"/>
                  </a:lnTo>
                  <a:lnTo>
                    <a:pt x="0" y="103"/>
                  </a:lnTo>
                  <a:lnTo>
                    <a:pt x="7" y="103"/>
                  </a:lnTo>
                  <a:lnTo>
                    <a:pt x="11" y="103"/>
                  </a:lnTo>
                  <a:lnTo>
                    <a:pt x="14" y="99"/>
                  </a:lnTo>
                  <a:lnTo>
                    <a:pt x="14" y="96"/>
                  </a:lnTo>
                  <a:lnTo>
                    <a:pt x="14" y="85"/>
                  </a:lnTo>
                  <a:lnTo>
                    <a:pt x="14" y="29"/>
                  </a:lnTo>
                  <a:lnTo>
                    <a:pt x="14" y="18"/>
                  </a:lnTo>
                  <a:lnTo>
                    <a:pt x="14" y="14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84" name="Rectangle 441"/>
            <p:cNvSpPr>
              <a:spLocks noChangeArrowheads="1"/>
            </p:cNvSpPr>
            <p:nvPr/>
          </p:nvSpPr>
          <p:spPr bwMode="auto">
            <a:xfrm>
              <a:off x="1635" y="2747"/>
              <a:ext cx="7" cy="19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5" name="Freeform 442"/>
            <p:cNvSpPr>
              <a:spLocks/>
            </p:cNvSpPr>
            <p:nvPr/>
          </p:nvSpPr>
          <p:spPr bwMode="auto">
            <a:xfrm>
              <a:off x="1893" y="2864"/>
              <a:ext cx="18" cy="17"/>
            </a:xfrm>
            <a:custGeom>
              <a:avLst/>
              <a:gdLst>
                <a:gd name="T0" fmla="*/ 7 w 18"/>
                <a:gd name="T1" fmla="*/ 0 h 17"/>
                <a:gd name="T2" fmla="*/ 11 w 18"/>
                <a:gd name="T3" fmla="*/ 0 h 17"/>
                <a:gd name="T4" fmla="*/ 14 w 18"/>
                <a:gd name="T5" fmla="*/ 3 h 17"/>
                <a:gd name="T6" fmla="*/ 18 w 18"/>
                <a:gd name="T7" fmla="*/ 3 h 17"/>
                <a:gd name="T8" fmla="*/ 18 w 18"/>
                <a:gd name="T9" fmla="*/ 7 h 17"/>
                <a:gd name="T10" fmla="*/ 18 w 18"/>
                <a:gd name="T11" fmla="*/ 10 h 17"/>
                <a:gd name="T12" fmla="*/ 14 w 18"/>
                <a:gd name="T13" fmla="*/ 14 h 17"/>
                <a:gd name="T14" fmla="*/ 11 w 18"/>
                <a:gd name="T15" fmla="*/ 17 h 17"/>
                <a:gd name="T16" fmla="*/ 7 w 18"/>
                <a:gd name="T17" fmla="*/ 17 h 17"/>
                <a:gd name="T18" fmla="*/ 4 w 18"/>
                <a:gd name="T19" fmla="*/ 17 h 17"/>
                <a:gd name="T20" fmla="*/ 0 w 18"/>
                <a:gd name="T21" fmla="*/ 14 h 17"/>
                <a:gd name="T22" fmla="*/ 0 w 18"/>
                <a:gd name="T23" fmla="*/ 10 h 17"/>
                <a:gd name="T24" fmla="*/ 0 w 18"/>
                <a:gd name="T25" fmla="*/ 7 h 17"/>
                <a:gd name="T26" fmla="*/ 0 w 18"/>
                <a:gd name="T27" fmla="*/ 3 h 17"/>
                <a:gd name="T28" fmla="*/ 0 w 18"/>
                <a:gd name="T29" fmla="*/ 3 h 17"/>
                <a:gd name="T30" fmla="*/ 4 w 18"/>
                <a:gd name="T31" fmla="*/ 0 h 17"/>
                <a:gd name="T32" fmla="*/ 7 w 18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7"/>
                <a:gd name="T53" fmla="*/ 18 w 18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7">
                  <a:moveTo>
                    <a:pt x="7" y="0"/>
                  </a:moveTo>
                  <a:lnTo>
                    <a:pt x="11" y="0"/>
                  </a:lnTo>
                  <a:lnTo>
                    <a:pt x="14" y="3"/>
                  </a:lnTo>
                  <a:lnTo>
                    <a:pt x="18" y="3"/>
                  </a:lnTo>
                  <a:lnTo>
                    <a:pt x="18" y="7"/>
                  </a:lnTo>
                  <a:lnTo>
                    <a:pt x="18" y="10"/>
                  </a:lnTo>
                  <a:lnTo>
                    <a:pt x="14" y="14"/>
                  </a:lnTo>
                  <a:lnTo>
                    <a:pt x="11" y="17"/>
                  </a:lnTo>
                  <a:lnTo>
                    <a:pt x="7" y="17"/>
                  </a:lnTo>
                  <a:lnTo>
                    <a:pt x="4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86" name="Freeform 443"/>
            <p:cNvSpPr>
              <a:spLocks/>
            </p:cNvSpPr>
            <p:nvPr/>
          </p:nvSpPr>
          <p:spPr bwMode="auto">
            <a:xfrm>
              <a:off x="1921" y="2775"/>
              <a:ext cx="71" cy="103"/>
            </a:xfrm>
            <a:custGeom>
              <a:avLst/>
              <a:gdLst>
                <a:gd name="T0" fmla="*/ 71 w 71"/>
                <a:gd name="T1" fmla="*/ 85 h 103"/>
                <a:gd name="T2" fmla="*/ 64 w 71"/>
                <a:gd name="T3" fmla="*/ 103 h 103"/>
                <a:gd name="T4" fmla="*/ 0 w 71"/>
                <a:gd name="T5" fmla="*/ 103 h 103"/>
                <a:gd name="T6" fmla="*/ 0 w 71"/>
                <a:gd name="T7" fmla="*/ 103 h 103"/>
                <a:gd name="T8" fmla="*/ 18 w 71"/>
                <a:gd name="T9" fmla="*/ 85 h 103"/>
                <a:gd name="T10" fmla="*/ 29 w 71"/>
                <a:gd name="T11" fmla="*/ 74 h 103"/>
                <a:gd name="T12" fmla="*/ 39 w 71"/>
                <a:gd name="T13" fmla="*/ 60 h 103"/>
                <a:gd name="T14" fmla="*/ 46 w 71"/>
                <a:gd name="T15" fmla="*/ 46 h 103"/>
                <a:gd name="T16" fmla="*/ 50 w 71"/>
                <a:gd name="T17" fmla="*/ 32 h 103"/>
                <a:gd name="T18" fmla="*/ 50 w 71"/>
                <a:gd name="T19" fmla="*/ 25 h 103"/>
                <a:gd name="T20" fmla="*/ 43 w 71"/>
                <a:gd name="T21" fmla="*/ 18 h 103"/>
                <a:gd name="T22" fmla="*/ 36 w 71"/>
                <a:gd name="T23" fmla="*/ 11 h 103"/>
                <a:gd name="T24" fmla="*/ 29 w 71"/>
                <a:gd name="T25" fmla="*/ 11 h 103"/>
                <a:gd name="T26" fmla="*/ 22 w 71"/>
                <a:gd name="T27" fmla="*/ 11 h 103"/>
                <a:gd name="T28" fmla="*/ 15 w 71"/>
                <a:gd name="T29" fmla="*/ 14 h 103"/>
                <a:gd name="T30" fmla="*/ 11 w 71"/>
                <a:gd name="T31" fmla="*/ 21 h 103"/>
                <a:gd name="T32" fmla="*/ 8 w 71"/>
                <a:gd name="T33" fmla="*/ 29 h 103"/>
                <a:gd name="T34" fmla="*/ 4 w 71"/>
                <a:gd name="T35" fmla="*/ 29 h 103"/>
                <a:gd name="T36" fmla="*/ 8 w 71"/>
                <a:gd name="T37" fmla="*/ 14 h 103"/>
                <a:gd name="T38" fmla="*/ 15 w 71"/>
                <a:gd name="T39" fmla="*/ 7 h 103"/>
                <a:gd name="T40" fmla="*/ 22 w 71"/>
                <a:gd name="T41" fmla="*/ 0 h 103"/>
                <a:gd name="T42" fmla="*/ 32 w 71"/>
                <a:gd name="T43" fmla="*/ 0 h 103"/>
                <a:gd name="T44" fmla="*/ 46 w 71"/>
                <a:gd name="T45" fmla="*/ 0 h 103"/>
                <a:gd name="T46" fmla="*/ 53 w 71"/>
                <a:gd name="T47" fmla="*/ 7 h 103"/>
                <a:gd name="T48" fmla="*/ 61 w 71"/>
                <a:gd name="T49" fmla="*/ 14 h 103"/>
                <a:gd name="T50" fmla="*/ 64 w 71"/>
                <a:gd name="T51" fmla="*/ 25 h 103"/>
                <a:gd name="T52" fmla="*/ 61 w 71"/>
                <a:gd name="T53" fmla="*/ 36 h 103"/>
                <a:gd name="T54" fmla="*/ 61 w 71"/>
                <a:gd name="T55" fmla="*/ 43 h 103"/>
                <a:gd name="T56" fmla="*/ 53 w 71"/>
                <a:gd name="T57" fmla="*/ 53 h 103"/>
                <a:gd name="T58" fmla="*/ 39 w 71"/>
                <a:gd name="T59" fmla="*/ 67 h 103"/>
                <a:gd name="T60" fmla="*/ 29 w 71"/>
                <a:gd name="T61" fmla="*/ 78 h 103"/>
                <a:gd name="T62" fmla="*/ 22 w 71"/>
                <a:gd name="T63" fmla="*/ 89 h 103"/>
                <a:gd name="T64" fmla="*/ 18 w 71"/>
                <a:gd name="T65" fmla="*/ 92 h 103"/>
                <a:gd name="T66" fmla="*/ 43 w 71"/>
                <a:gd name="T67" fmla="*/ 92 h 103"/>
                <a:gd name="T68" fmla="*/ 50 w 71"/>
                <a:gd name="T69" fmla="*/ 92 h 103"/>
                <a:gd name="T70" fmla="*/ 57 w 71"/>
                <a:gd name="T71" fmla="*/ 92 h 103"/>
                <a:gd name="T72" fmla="*/ 57 w 71"/>
                <a:gd name="T73" fmla="*/ 92 h 103"/>
                <a:gd name="T74" fmla="*/ 61 w 71"/>
                <a:gd name="T75" fmla="*/ 89 h 103"/>
                <a:gd name="T76" fmla="*/ 64 w 71"/>
                <a:gd name="T77" fmla="*/ 89 h 103"/>
                <a:gd name="T78" fmla="*/ 68 w 71"/>
                <a:gd name="T79" fmla="*/ 85 h 103"/>
                <a:gd name="T80" fmla="*/ 71 w 71"/>
                <a:gd name="T81" fmla="*/ 85 h 10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1"/>
                <a:gd name="T124" fmla="*/ 0 h 103"/>
                <a:gd name="T125" fmla="*/ 71 w 71"/>
                <a:gd name="T126" fmla="*/ 103 h 10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1" h="103">
                  <a:moveTo>
                    <a:pt x="71" y="85"/>
                  </a:moveTo>
                  <a:lnTo>
                    <a:pt x="64" y="103"/>
                  </a:lnTo>
                  <a:lnTo>
                    <a:pt x="0" y="103"/>
                  </a:lnTo>
                  <a:lnTo>
                    <a:pt x="18" y="85"/>
                  </a:lnTo>
                  <a:lnTo>
                    <a:pt x="29" y="74"/>
                  </a:lnTo>
                  <a:lnTo>
                    <a:pt x="39" y="60"/>
                  </a:lnTo>
                  <a:lnTo>
                    <a:pt x="46" y="46"/>
                  </a:lnTo>
                  <a:lnTo>
                    <a:pt x="50" y="32"/>
                  </a:lnTo>
                  <a:lnTo>
                    <a:pt x="50" y="25"/>
                  </a:lnTo>
                  <a:lnTo>
                    <a:pt x="43" y="18"/>
                  </a:lnTo>
                  <a:lnTo>
                    <a:pt x="36" y="11"/>
                  </a:lnTo>
                  <a:lnTo>
                    <a:pt x="29" y="11"/>
                  </a:lnTo>
                  <a:lnTo>
                    <a:pt x="22" y="11"/>
                  </a:lnTo>
                  <a:lnTo>
                    <a:pt x="15" y="14"/>
                  </a:lnTo>
                  <a:lnTo>
                    <a:pt x="11" y="21"/>
                  </a:lnTo>
                  <a:lnTo>
                    <a:pt x="8" y="29"/>
                  </a:lnTo>
                  <a:lnTo>
                    <a:pt x="4" y="29"/>
                  </a:lnTo>
                  <a:lnTo>
                    <a:pt x="8" y="14"/>
                  </a:lnTo>
                  <a:lnTo>
                    <a:pt x="15" y="7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6" y="0"/>
                  </a:lnTo>
                  <a:lnTo>
                    <a:pt x="53" y="7"/>
                  </a:lnTo>
                  <a:lnTo>
                    <a:pt x="61" y="14"/>
                  </a:lnTo>
                  <a:lnTo>
                    <a:pt x="64" y="25"/>
                  </a:lnTo>
                  <a:lnTo>
                    <a:pt x="61" y="36"/>
                  </a:lnTo>
                  <a:lnTo>
                    <a:pt x="61" y="43"/>
                  </a:lnTo>
                  <a:lnTo>
                    <a:pt x="53" y="53"/>
                  </a:lnTo>
                  <a:lnTo>
                    <a:pt x="39" y="67"/>
                  </a:lnTo>
                  <a:lnTo>
                    <a:pt x="29" y="78"/>
                  </a:lnTo>
                  <a:lnTo>
                    <a:pt x="22" y="89"/>
                  </a:lnTo>
                  <a:lnTo>
                    <a:pt x="18" y="92"/>
                  </a:lnTo>
                  <a:lnTo>
                    <a:pt x="43" y="92"/>
                  </a:lnTo>
                  <a:lnTo>
                    <a:pt x="50" y="92"/>
                  </a:lnTo>
                  <a:lnTo>
                    <a:pt x="57" y="92"/>
                  </a:lnTo>
                  <a:lnTo>
                    <a:pt x="61" y="89"/>
                  </a:lnTo>
                  <a:lnTo>
                    <a:pt x="64" y="89"/>
                  </a:lnTo>
                  <a:lnTo>
                    <a:pt x="68" y="85"/>
                  </a:lnTo>
                  <a:lnTo>
                    <a:pt x="71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87" name="Freeform 444"/>
            <p:cNvSpPr>
              <a:spLocks/>
            </p:cNvSpPr>
            <p:nvPr/>
          </p:nvSpPr>
          <p:spPr bwMode="auto">
            <a:xfrm>
              <a:off x="1999" y="2775"/>
              <a:ext cx="67" cy="103"/>
            </a:xfrm>
            <a:custGeom>
              <a:avLst/>
              <a:gdLst>
                <a:gd name="T0" fmla="*/ 67 w 67"/>
                <a:gd name="T1" fmla="*/ 85 h 103"/>
                <a:gd name="T2" fmla="*/ 60 w 67"/>
                <a:gd name="T3" fmla="*/ 103 h 103"/>
                <a:gd name="T4" fmla="*/ 0 w 67"/>
                <a:gd name="T5" fmla="*/ 103 h 103"/>
                <a:gd name="T6" fmla="*/ 0 w 67"/>
                <a:gd name="T7" fmla="*/ 103 h 103"/>
                <a:gd name="T8" fmla="*/ 18 w 67"/>
                <a:gd name="T9" fmla="*/ 85 h 103"/>
                <a:gd name="T10" fmla="*/ 29 w 67"/>
                <a:gd name="T11" fmla="*/ 74 h 103"/>
                <a:gd name="T12" fmla="*/ 39 w 67"/>
                <a:gd name="T13" fmla="*/ 60 h 103"/>
                <a:gd name="T14" fmla="*/ 46 w 67"/>
                <a:gd name="T15" fmla="*/ 46 h 103"/>
                <a:gd name="T16" fmla="*/ 50 w 67"/>
                <a:gd name="T17" fmla="*/ 32 h 103"/>
                <a:gd name="T18" fmla="*/ 50 w 67"/>
                <a:gd name="T19" fmla="*/ 25 h 103"/>
                <a:gd name="T20" fmla="*/ 43 w 67"/>
                <a:gd name="T21" fmla="*/ 18 h 103"/>
                <a:gd name="T22" fmla="*/ 36 w 67"/>
                <a:gd name="T23" fmla="*/ 11 h 103"/>
                <a:gd name="T24" fmla="*/ 29 w 67"/>
                <a:gd name="T25" fmla="*/ 11 h 103"/>
                <a:gd name="T26" fmla="*/ 21 w 67"/>
                <a:gd name="T27" fmla="*/ 11 h 103"/>
                <a:gd name="T28" fmla="*/ 14 w 67"/>
                <a:gd name="T29" fmla="*/ 14 h 103"/>
                <a:gd name="T30" fmla="*/ 11 w 67"/>
                <a:gd name="T31" fmla="*/ 21 h 103"/>
                <a:gd name="T32" fmla="*/ 7 w 67"/>
                <a:gd name="T33" fmla="*/ 29 h 103"/>
                <a:gd name="T34" fmla="*/ 4 w 67"/>
                <a:gd name="T35" fmla="*/ 29 h 103"/>
                <a:gd name="T36" fmla="*/ 7 w 67"/>
                <a:gd name="T37" fmla="*/ 14 h 103"/>
                <a:gd name="T38" fmla="*/ 14 w 67"/>
                <a:gd name="T39" fmla="*/ 7 h 103"/>
                <a:gd name="T40" fmla="*/ 21 w 67"/>
                <a:gd name="T41" fmla="*/ 0 h 103"/>
                <a:gd name="T42" fmla="*/ 32 w 67"/>
                <a:gd name="T43" fmla="*/ 0 h 103"/>
                <a:gd name="T44" fmla="*/ 43 w 67"/>
                <a:gd name="T45" fmla="*/ 0 h 103"/>
                <a:gd name="T46" fmla="*/ 53 w 67"/>
                <a:gd name="T47" fmla="*/ 7 h 103"/>
                <a:gd name="T48" fmla="*/ 60 w 67"/>
                <a:gd name="T49" fmla="*/ 14 h 103"/>
                <a:gd name="T50" fmla="*/ 64 w 67"/>
                <a:gd name="T51" fmla="*/ 25 h 103"/>
                <a:gd name="T52" fmla="*/ 60 w 67"/>
                <a:gd name="T53" fmla="*/ 36 h 103"/>
                <a:gd name="T54" fmla="*/ 60 w 67"/>
                <a:gd name="T55" fmla="*/ 43 h 103"/>
                <a:gd name="T56" fmla="*/ 50 w 67"/>
                <a:gd name="T57" fmla="*/ 53 h 103"/>
                <a:gd name="T58" fmla="*/ 39 w 67"/>
                <a:gd name="T59" fmla="*/ 67 h 103"/>
                <a:gd name="T60" fmla="*/ 29 w 67"/>
                <a:gd name="T61" fmla="*/ 78 h 103"/>
                <a:gd name="T62" fmla="*/ 21 w 67"/>
                <a:gd name="T63" fmla="*/ 89 h 103"/>
                <a:gd name="T64" fmla="*/ 14 w 67"/>
                <a:gd name="T65" fmla="*/ 92 h 103"/>
                <a:gd name="T66" fmla="*/ 43 w 67"/>
                <a:gd name="T67" fmla="*/ 92 h 103"/>
                <a:gd name="T68" fmla="*/ 50 w 67"/>
                <a:gd name="T69" fmla="*/ 92 h 103"/>
                <a:gd name="T70" fmla="*/ 53 w 67"/>
                <a:gd name="T71" fmla="*/ 92 h 103"/>
                <a:gd name="T72" fmla="*/ 57 w 67"/>
                <a:gd name="T73" fmla="*/ 92 h 103"/>
                <a:gd name="T74" fmla="*/ 60 w 67"/>
                <a:gd name="T75" fmla="*/ 89 h 103"/>
                <a:gd name="T76" fmla="*/ 64 w 67"/>
                <a:gd name="T77" fmla="*/ 89 h 103"/>
                <a:gd name="T78" fmla="*/ 67 w 67"/>
                <a:gd name="T79" fmla="*/ 85 h 103"/>
                <a:gd name="T80" fmla="*/ 67 w 67"/>
                <a:gd name="T81" fmla="*/ 85 h 10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7"/>
                <a:gd name="T124" fmla="*/ 0 h 103"/>
                <a:gd name="T125" fmla="*/ 67 w 67"/>
                <a:gd name="T126" fmla="*/ 103 h 10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7" h="103">
                  <a:moveTo>
                    <a:pt x="67" y="85"/>
                  </a:moveTo>
                  <a:lnTo>
                    <a:pt x="60" y="103"/>
                  </a:lnTo>
                  <a:lnTo>
                    <a:pt x="0" y="103"/>
                  </a:lnTo>
                  <a:lnTo>
                    <a:pt x="18" y="85"/>
                  </a:lnTo>
                  <a:lnTo>
                    <a:pt x="29" y="74"/>
                  </a:lnTo>
                  <a:lnTo>
                    <a:pt x="39" y="60"/>
                  </a:lnTo>
                  <a:lnTo>
                    <a:pt x="46" y="46"/>
                  </a:lnTo>
                  <a:lnTo>
                    <a:pt x="50" y="32"/>
                  </a:lnTo>
                  <a:lnTo>
                    <a:pt x="50" y="25"/>
                  </a:lnTo>
                  <a:lnTo>
                    <a:pt x="43" y="18"/>
                  </a:lnTo>
                  <a:lnTo>
                    <a:pt x="36" y="11"/>
                  </a:lnTo>
                  <a:lnTo>
                    <a:pt x="29" y="11"/>
                  </a:lnTo>
                  <a:lnTo>
                    <a:pt x="21" y="11"/>
                  </a:lnTo>
                  <a:lnTo>
                    <a:pt x="14" y="14"/>
                  </a:lnTo>
                  <a:lnTo>
                    <a:pt x="11" y="21"/>
                  </a:lnTo>
                  <a:lnTo>
                    <a:pt x="7" y="29"/>
                  </a:lnTo>
                  <a:lnTo>
                    <a:pt x="4" y="29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3" y="7"/>
                  </a:lnTo>
                  <a:lnTo>
                    <a:pt x="60" y="14"/>
                  </a:lnTo>
                  <a:lnTo>
                    <a:pt x="64" y="25"/>
                  </a:lnTo>
                  <a:lnTo>
                    <a:pt x="60" y="36"/>
                  </a:lnTo>
                  <a:lnTo>
                    <a:pt x="60" y="43"/>
                  </a:lnTo>
                  <a:lnTo>
                    <a:pt x="50" y="53"/>
                  </a:lnTo>
                  <a:lnTo>
                    <a:pt x="39" y="67"/>
                  </a:lnTo>
                  <a:lnTo>
                    <a:pt x="29" y="78"/>
                  </a:lnTo>
                  <a:lnTo>
                    <a:pt x="21" y="89"/>
                  </a:lnTo>
                  <a:lnTo>
                    <a:pt x="14" y="92"/>
                  </a:lnTo>
                  <a:lnTo>
                    <a:pt x="43" y="92"/>
                  </a:lnTo>
                  <a:lnTo>
                    <a:pt x="50" y="92"/>
                  </a:lnTo>
                  <a:lnTo>
                    <a:pt x="53" y="92"/>
                  </a:lnTo>
                  <a:lnTo>
                    <a:pt x="57" y="92"/>
                  </a:lnTo>
                  <a:lnTo>
                    <a:pt x="60" y="89"/>
                  </a:lnTo>
                  <a:lnTo>
                    <a:pt x="64" y="89"/>
                  </a:lnTo>
                  <a:lnTo>
                    <a:pt x="67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88" name="Rectangle 445"/>
            <p:cNvSpPr>
              <a:spLocks noChangeArrowheads="1"/>
            </p:cNvSpPr>
            <p:nvPr/>
          </p:nvSpPr>
          <p:spPr bwMode="auto">
            <a:xfrm>
              <a:off x="2215" y="2747"/>
              <a:ext cx="7" cy="19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9" name="Freeform 446"/>
            <p:cNvSpPr>
              <a:spLocks/>
            </p:cNvSpPr>
            <p:nvPr/>
          </p:nvSpPr>
          <p:spPr bwMode="auto">
            <a:xfrm>
              <a:off x="2476" y="2864"/>
              <a:ext cx="18" cy="17"/>
            </a:xfrm>
            <a:custGeom>
              <a:avLst/>
              <a:gdLst>
                <a:gd name="T0" fmla="*/ 8 w 18"/>
                <a:gd name="T1" fmla="*/ 0 h 17"/>
                <a:gd name="T2" fmla="*/ 11 w 18"/>
                <a:gd name="T3" fmla="*/ 0 h 17"/>
                <a:gd name="T4" fmla="*/ 15 w 18"/>
                <a:gd name="T5" fmla="*/ 3 h 17"/>
                <a:gd name="T6" fmla="*/ 18 w 18"/>
                <a:gd name="T7" fmla="*/ 3 h 17"/>
                <a:gd name="T8" fmla="*/ 18 w 18"/>
                <a:gd name="T9" fmla="*/ 7 h 17"/>
                <a:gd name="T10" fmla="*/ 18 w 18"/>
                <a:gd name="T11" fmla="*/ 10 h 17"/>
                <a:gd name="T12" fmla="*/ 15 w 18"/>
                <a:gd name="T13" fmla="*/ 14 h 17"/>
                <a:gd name="T14" fmla="*/ 11 w 18"/>
                <a:gd name="T15" fmla="*/ 17 h 17"/>
                <a:gd name="T16" fmla="*/ 8 w 18"/>
                <a:gd name="T17" fmla="*/ 17 h 17"/>
                <a:gd name="T18" fmla="*/ 4 w 18"/>
                <a:gd name="T19" fmla="*/ 17 h 17"/>
                <a:gd name="T20" fmla="*/ 4 w 18"/>
                <a:gd name="T21" fmla="*/ 14 h 17"/>
                <a:gd name="T22" fmla="*/ 0 w 18"/>
                <a:gd name="T23" fmla="*/ 10 h 17"/>
                <a:gd name="T24" fmla="*/ 0 w 18"/>
                <a:gd name="T25" fmla="*/ 7 h 17"/>
                <a:gd name="T26" fmla="*/ 0 w 18"/>
                <a:gd name="T27" fmla="*/ 3 h 17"/>
                <a:gd name="T28" fmla="*/ 4 w 18"/>
                <a:gd name="T29" fmla="*/ 3 h 17"/>
                <a:gd name="T30" fmla="*/ 4 w 18"/>
                <a:gd name="T31" fmla="*/ 0 h 17"/>
                <a:gd name="T32" fmla="*/ 8 w 18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7"/>
                <a:gd name="T53" fmla="*/ 18 w 18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7">
                  <a:moveTo>
                    <a:pt x="8" y="0"/>
                  </a:moveTo>
                  <a:lnTo>
                    <a:pt x="11" y="0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18" y="7"/>
                  </a:lnTo>
                  <a:lnTo>
                    <a:pt x="18" y="10"/>
                  </a:lnTo>
                  <a:lnTo>
                    <a:pt x="15" y="14"/>
                  </a:lnTo>
                  <a:lnTo>
                    <a:pt x="11" y="17"/>
                  </a:lnTo>
                  <a:lnTo>
                    <a:pt x="8" y="17"/>
                  </a:lnTo>
                  <a:lnTo>
                    <a:pt x="4" y="17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90" name="Freeform 447"/>
            <p:cNvSpPr>
              <a:spLocks/>
            </p:cNvSpPr>
            <p:nvPr/>
          </p:nvSpPr>
          <p:spPr bwMode="auto">
            <a:xfrm>
              <a:off x="2508" y="2775"/>
              <a:ext cx="67" cy="103"/>
            </a:xfrm>
            <a:custGeom>
              <a:avLst/>
              <a:gdLst>
                <a:gd name="T0" fmla="*/ 67 w 67"/>
                <a:gd name="T1" fmla="*/ 85 h 103"/>
                <a:gd name="T2" fmla="*/ 60 w 67"/>
                <a:gd name="T3" fmla="*/ 103 h 103"/>
                <a:gd name="T4" fmla="*/ 0 w 67"/>
                <a:gd name="T5" fmla="*/ 103 h 103"/>
                <a:gd name="T6" fmla="*/ 0 w 67"/>
                <a:gd name="T7" fmla="*/ 103 h 103"/>
                <a:gd name="T8" fmla="*/ 14 w 67"/>
                <a:gd name="T9" fmla="*/ 85 h 103"/>
                <a:gd name="T10" fmla="*/ 29 w 67"/>
                <a:gd name="T11" fmla="*/ 74 h 103"/>
                <a:gd name="T12" fmla="*/ 36 w 67"/>
                <a:gd name="T13" fmla="*/ 60 h 103"/>
                <a:gd name="T14" fmla="*/ 43 w 67"/>
                <a:gd name="T15" fmla="*/ 46 h 103"/>
                <a:gd name="T16" fmla="*/ 46 w 67"/>
                <a:gd name="T17" fmla="*/ 32 h 103"/>
                <a:gd name="T18" fmla="*/ 46 w 67"/>
                <a:gd name="T19" fmla="*/ 25 h 103"/>
                <a:gd name="T20" fmla="*/ 39 w 67"/>
                <a:gd name="T21" fmla="*/ 18 h 103"/>
                <a:gd name="T22" fmla="*/ 36 w 67"/>
                <a:gd name="T23" fmla="*/ 11 h 103"/>
                <a:gd name="T24" fmla="*/ 25 w 67"/>
                <a:gd name="T25" fmla="*/ 11 h 103"/>
                <a:gd name="T26" fmla="*/ 18 w 67"/>
                <a:gd name="T27" fmla="*/ 11 h 103"/>
                <a:gd name="T28" fmla="*/ 11 w 67"/>
                <a:gd name="T29" fmla="*/ 14 h 103"/>
                <a:gd name="T30" fmla="*/ 7 w 67"/>
                <a:gd name="T31" fmla="*/ 21 h 103"/>
                <a:gd name="T32" fmla="*/ 4 w 67"/>
                <a:gd name="T33" fmla="*/ 29 h 103"/>
                <a:gd name="T34" fmla="*/ 0 w 67"/>
                <a:gd name="T35" fmla="*/ 29 h 103"/>
                <a:gd name="T36" fmla="*/ 4 w 67"/>
                <a:gd name="T37" fmla="*/ 14 h 103"/>
                <a:gd name="T38" fmla="*/ 11 w 67"/>
                <a:gd name="T39" fmla="*/ 7 h 103"/>
                <a:gd name="T40" fmla="*/ 18 w 67"/>
                <a:gd name="T41" fmla="*/ 0 h 103"/>
                <a:gd name="T42" fmla="*/ 29 w 67"/>
                <a:gd name="T43" fmla="*/ 0 h 103"/>
                <a:gd name="T44" fmla="*/ 43 w 67"/>
                <a:gd name="T45" fmla="*/ 0 h 103"/>
                <a:gd name="T46" fmla="*/ 50 w 67"/>
                <a:gd name="T47" fmla="*/ 7 h 103"/>
                <a:gd name="T48" fmla="*/ 57 w 67"/>
                <a:gd name="T49" fmla="*/ 14 h 103"/>
                <a:gd name="T50" fmla="*/ 60 w 67"/>
                <a:gd name="T51" fmla="*/ 25 h 103"/>
                <a:gd name="T52" fmla="*/ 60 w 67"/>
                <a:gd name="T53" fmla="*/ 36 h 103"/>
                <a:gd name="T54" fmla="*/ 57 w 67"/>
                <a:gd name="T55" fmla="*/ 43 h 103"/>
                <a:gd name="T56" fmla="*/ 50 w 67"/>
                <a:gd name="T57" fmla="*/ 53 h 103"/>
                <a:gd name="T58" fmla="*/ 39 w 67"/>
                <a:gd name="T59" fmla="*/ 67 h 103"/>
                <a:gd name="T60" fmla="*/ 25 w 67"/>
                <a:gd name="T61" fmla="*/ 78 h 103"/>
                <a:gd name="T62" fmla="*/ 18 w 67"/>
                <a:gd name="T63" fmla="*/ 89 h 103"/>
                <a:gd name="T64" fmla="*/ 14 w 67"/>
                <a:gd name="T65" fmla="*/ 92 h 103"/>
                <a:gd name="T66" fmla="*/ 39 w 67"/>
                <a:gd name="T67" fmla="*/ 92 h 103"/>
                <a:gd name="T68" fmla="*/ 46 w 67"/>
                <a:gd name="T69" fmla="*/ 92 h 103"/>
                <a:gd name="T70" fmla="*/ 53 w 67"/>
                <a:gd name="T71" fmla="*/ 92 h 103"/>
                <a:gd name="T72" fmla="*/ 57 w 67"/>
                <a:gd name="T73" fmla="*/ 92 h 103"/>
                <a:gd name="T74" fmla="*/ 57 w 67"/>
                <a:gd name="T75" fmla="*/ 89 h 103"/>
                <a:gd name="T76" fmla="*/ 60 w 67"/>
                <a:gd name="T77" fmla="*/ 89 h 103"/>
                <a:gd name="T78" fmla="*/ 64 w 67"/>
                <a:gd name="T79" fmla="*/ 85 h 103"/>
                <a:gd name="T80" fmla="*/ 67 w 67"/>
                <a:gd name="T81" fmla="*/ 85 h 10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7"/>
                <a:gd name="T124" fmla="*/ 0 h 103"/>
                <a:gd name="T125" fmla="*/ 67 w 67"/>
                <a:gd name="T126" fmla="*/ 103 h 10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7" h="103">
                  <a:moveTo>
                    <a:pt x="67" y="85"/>
                  </a:moveTo>
                  <a:lnTo>
                    <a:pt x="60" y="103"/>
                  </a:lnTo>
                  <a:lnTo>
                    <a:pt x="0" y="103"/>
                  </a:lnTo>
                  <a:lnTo>
                    <a:pt x="14" y="85"/>
                  </a:lnTo>
                  <a:lnTo>
                    <a:pt x="29" y="74"/>
                  </a:lnTo>
                  <a:lnTo>
                    <a:pt x="36" y="60"/>
                  </a:lnTo>
                  <a:lnTo>
                    <a:pt x="43" y="46"/>
                  </a:lnTo>
                  <a:lnTo>
                    <a:pt x="46" y="32"/>
                  </a:lnTo>
                  <a:lnTo>
                    <a:pt x="46" y="25"/>
                  </a:lnTo>
                  <a:lnTo>
                    <a:pt x="39" y="18"/>
                  </a:lnTo>
                  <a:lnTo>
                    <a:pt x="36" y="11"/>
                  </a:lnTo>
                  <a:lnTo>
                    <a:pt x="25" y="11"/>
                  </a:lnTo>
                  <a:lnTo>
                    <a:pt x="18" y="11"/>
                  </a:lnTo>
                  <a:lnTo>
                    <a:pt x="11" y="14"/>
                  </a:lnTo>
                  <a:lnTo>
                    <a:pt x="7" y="21"/>
                  </a:lnTo>
                  <a:lnTo>
                    <a:pt x="4" y="29"/>
                  </a:lnTo>
                  <a:lnTo>
                    <a:pt x="0" y="29"/>
                  </a:lnTo>
                  <a:lnTo>
                    <a:pt x="4" y="14"/>
                  </a:lnTo>
                  <a:lnTo>
                    <a:pt x="11" y="7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50" y="7"/>
                  </a:lnTo>
                  <a:lnTo>
                    <a:pt x="57" y="14"/>
                  </a:lnTo>
                  <a:lnTo>
                    <a:pt x="60" y="25"/>
                  </a:lnTo>
                  <a:lnTo>
                    <a:pt x="60" y="36"/>
                  </a:lnTo>
                  <a:lnTo>
                    <a:pt x="57" y="43"/>
                  </a:lnTo>
                  <a:lnTo>
                    <a:pt x="50" y="53"/>
                  </a:lnTo>
                  <a:lnTo>
                    <a:pt x="39" y="67"/>
                  </a:lnTo>
                  <a:lnTo>
                    <a:pt x="25" y="78"/>
                  </a:lnTo>
                  <a:lnTo>
                    <a:pt x="18" y="89"/>
                  </a:lnTo>
                  <a:lnTo>
                    <a:pt x="14" y="92"/>
                  </a:lnTo>
                  <a:lnTo>
                    <a:pt x="39" y="92"/>
                  </a:lnTo>
                  <a:lnTo>
                    <a:pt x="46" y="92"/>
                  </a:lnTo>
                  <a:lnTo>
                    <a:pt x="53" y="92"/>
                  </a:lnTo>
                  <a:lnTo>
                    <a:pt x="57" y="92"/>
                  </a:lnTo>
                  <a:lnTo>
                    <a:pt x="57" y="89"/>
                  </a:lnTo>
                  <a:lnTo>
                    <a:pt x="60" y="89"/>
                  </a:lnTo>
                  <a:lnTo>
                    <a:pt x="64" y="85"/>
                  </a:lnTo>
                  <a:lnTo>
                    <a:pt x="67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91" name="Freeform 448"/>
            <p:cNvSpPr>
              <a:spLocks/>
            </p:cNvSpPr>
            <p:nvPr/>
          </p:nvSpPr>
          <p:spPr bwMode="auto">
            <a:xfrm>
              <a:off x="2583" y="2775"/>
              <a:ext cx="70" cy="103"/>
            </a:xfrm>
            <a:custGeom>
              <a:avLst/>
              <a:gdLst>
                <a:gd name="T0" fmla="*/ 70 w 70"/>
                <a:gd name="T1" fmla="*/ 85 h 103"/>
                <a:gd name="T2" fmla="*/ 63 w 70"/>
                <a:gd name="T3" fmla="*/ 103 h 103"/>
                <a:gd name="T4" fmla="*/ 0 w 70"/>
                <a:gd name="T5" fmla="*/ 103 h 103"/>
                <a:gd name="T6" fmla="*/ 0 w 70"/>
                <a:gd name="T7" fmla="*/ 103 h 103"/>
                <a:gd name="T8" fmla="*/ 17 w 70"/>
                <a:gd name="T9" fmla="*/ 85 h 103"/>
                <a:gd name="T10" fmla="*/ 28 w 70"/>
                <a:gd name="T11" fmla="*/ 74 h 103"/>
                <a:gd name="T12" fmla="*/ 38 w 70"/>
                <a:gd name="T13" fmla="*/ 60 h 103"/>
                <a:gd name="T14" fmla="*/ 46 w 70"/>
                <a:gd name="T15" fmla="*/ 46 h 103"/>
                <a:gd name="T16" fmla="*/ 49 w 70"/>
                <a:gd name="T17" fmla="*/ 32 h 103"/>
                <a:gd name="T18" fmla="*/ 49 w 70"/>
                <a:gd name="T19" fmla="*/ 25 h 103"/>
                <a:gd name="T20" fmla="*/ 42 w 70"/>
                <a:gd name="T21" fmla="*/ 18 h 103"/>
                <a:gd name="T22" fmla="*/ 35 w 70"/>
                <a:gd name="T23" fmla="*/ 11 h 103"/>
                <a:gd name="T24" fmla="*/ 28 w 70"/>
                <a:gd name="T25" fmla="*/ 11 h 103"/>
                <a:gd name="T26" fmla="*/ 21 w 70"/>
                <a:gd name="T27" fmla="*/ 11 h 103"/>
                <a:gd name="T28" fmla="*/ 14 w 70"/>
                <a:gd name="T29" fmla="*/ 14 h 103"/>
                <a:gd name="T30" fmla="*/ 10 w 70"/>
                <a:gd name="T31" fmla="*/ 21 h 103"/>
                <a:gd name="T32" fmla="*/ 7 w 70"/>
                <a:gd name="T33" fmla="*/ 29 h 103"/>
                <a:gd name="T34" fmla="*/ 3 w 70"/>
                <a:gd name="T35" fmla="*/ 29 h 103"/>
                <a:gd name="T36" fmla="*/ 7 w 70"/>
                <a:gd name="T37" fmla="*/ 14 h 103"/>
                <a:gd name="T38" fmla="*/ 14 w 70"/>
                <a:gd name="T39" fmla="*/ 7 h 103"/>
                <a:gd name="T40" fmla="*/ 21 w 70"/>
                <a:gd name="T41" fmla="*/ 0 h 103"/>
                <a:gd name="T42" fmla="*/ 31 w 70"/>
                <a:gd name="T43" fmla="*/ 0 h 103"/>
                <a:gd name="T44" fmla="*/ 46 w 70"/>
                <a:gd name="T45" fmla="*/ 0 h 103"/>
                <a:gd name="T46" fmla="*/ 53 w 70"/>
                <a:gd name="T47" fmla="*/ 7 h 103"/>
                <a:gd name="T48" fmla="*/ 60 w 70"/>
                <a:gd name="T49" fmla="*/ 14 h 103"/>
                <a:gd name="T50" fmla="*/ 63 w 70"/>
                <a:gd name="T51" fmla="*/ 25 h 103"/>
                <a:gd name="T52" fmla="*/ 60 w 70"/>
                <a:gd name="T53" fmla="*/ 36 h 103"/>
                <a:gd name="T54" fmla="*/ 60 w 70"/>
                <a:gd name="T55" fmla="*/ 43 h 103"/>
                <a:gd name="T56" fmla="*/ 53 w 70"/>
                <a:gd name="T57" fmla="*/ 53 h 103"/>
                <a:gd name="T58" fmla="*/ 42 w 70"/>
                <a:gd name="T59" fmla="*/ 67 h 103"/>
                <a:gd name="T60" fmla="*/ 28 w 70"/>
                <a:gd name="T61" fmla="*/ 78 h 103"/>
                <a:gd name="T62" fmla="*/ 21 w 70"/>
                <a:gd name="T63" fmla="*/ 89 h 103"/>
                <a:gd name="T64" fmla="*/ 17 w 70"/>
                <a:gd name="T65" fmla="*/ 92 h 103"/>
                <a:gd name="T66" fmla="*/ 42 w 70"/>
                <a:gd name="T67" fmla="*/ 92 h 103"/>
                <a:gd name="T68" fmla="*/ 49 w 70"/>
                <a:gd name="T69" fmla="*/ 92 h 103"/>
                <a:gd name="T70" fmla="*/ 56 w 70"/>
                <a:gd name="T71" fmla="*/ 92 h 103"/>
                <a:gd name="T72" fmla="*/ 60 w 70"/>
                <a:gd name="T73" fmla="*/ 92 h 103"/>
                <a:gd name="T74" fmla="*/ 60 w 70"/>
                <a:gd name="T75" fmla="*/ 89 h 103"/>
                <a:gd name="T76" fmla="*/ 63 w 70"/>
                <a:gd name="T77" fmla="*/ 89 h 103"/>
                <a:gd name="T78" fmla="*/ 67 w 70"/>
                <a:gd name="T79" fmla="*/ 85 h 103"/>
                <a:gd name="T80" fmla="*/ 70 w 70"/>
                <a:gd name="T81" fmla="*/ 85 h 10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0"/>
                <a:gd name="T124" fmla="*/ 0 h 103"/>
                <a:gd name="T125" fmla="*/ 70 w 70"/>
                <a:gd name="T126" fmla="*/ 103 h 10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0" h="103">
                  <a:moveTo>
                    <a:pt x="70" y="85"/>
                  </a:moveTo>
                  <a:lnTo>
                    <a:pt x="63" y="103"/>
                  </a:lnTo>
                  <a:lnTo>
                    <a:pt x="0" y="103"/>
                  </a:lnTo>
                  <a:lnTo>
                    <a:pt x="17" y="85"/>
                  </a:lnTo>
                  <a:lnTo>
                    <a:pt x="28" y="74"/>
                  </a:lnTo>
                  <a:lnTo>
                    <a:pt x="38" y="60"/>
                  </a:lnTo>
                  <a:lnTo>
                    <a:pt x="46" y="46"/>
                  </a:lnTo>
                  <a:lnTo>
                    <a:pt x="49" y="32"/>
                  </a:lnTo>
                  <a:lnTo>
                    <a:pt x="49" y="25"/>
                  </a:lnTo>
                  <a:lnTo>
                    <a:pt x="42" y="18"/>
                  </a:lnTo>
                  <a:lnTo>
                    <a:pt x="35" y="11"/>
                  </a:lnTo>
                  <a:lnTo>
                    <a:pt x="28" y="11"/>
                  </a:lnTo>
                  <a:lnTo>
                    <a:pt x="21" y="11"/>
                  </a:lnTo>
                  <a:lnTo>
                    <a:pt x="14" y="14"/>
                  </a:lnTo>
                  <a:lnTo>
                    <a:pt x="10" y="21"/>
                  </a:lnTo>
                  <a:lnTo>
                    <a:pt x="7" y="29"/>
                  </a:lnTo>
                  <a:lnTo>
                    <a:pt x="3" y="29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46" y="0"/>
                  </a:lnTo>
                  <a:lnTo>
                    <a:pt x="53" y="7"/>
                  </a:lnTo>
                  <a:lnTo>
                    <a:pt x="60" y="14"/>
                  </a:lnTo>
                  <a:lnTo>
                    <a:pt x="63" y="25"/>
                  </a:lnTo>
                  <a:lnTo>
                    <a:pt x="60" y="36"/>
                  </a:lnTo>
                  <a:lnTo>
                    <a:pt x="60" y="43"/>
                  </a:lnTo>
                  <a:lnTo>
                    <a:pt x="53" y="53"/>
                  </a:lnTo>
                  <a:lnTo>
                    <a:pt x="42" y="67"/>
                  </a:lnTo>
                  <a:lnTo>
                    <a:pt x="28" y="78"/>
                  </a:lnTo>
                  <a:lnTo>
                    <a:pt x="21" y="89"/>
                  </a:lnTo>
                  <a:lnTo>
                    <a:pt x="17" y="92"/>
                  </a:lnTo>
                  <a:lnTo>
                    <a:pt x="42" y="92"/>
                  </a:lnTo>
                  <a:lnTo>
                    <a:pt x="49" y="92"/>
                  </a:lnTo>
                  <a:lnTo>
                    <a:pt x="56" y="92"/>
                  </a:lnTo>
                  <a:lnTo>
                    <a:pt x="60" y="92"/>
                  </a:lnTo>
                  <a:lnTo>
                    <a:pt x="60" y="89"/>
                  </a:lnTo>
                  <a:lnTo>
                    <a:pt x="63" y="89"/>
                  </a:lnTo>
                  <a:lnTo>
                    <a:pt x="67" y="85"/>
                  </a:lnTo>
                  <a:lnTo>
                    <a:pt x="70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92" name="Rectangle 449"/>
            <p:cNvSpPr>
              <a:spLocks noChangeArrowheads="1"/>
            </p:cNvSpPr>
            <p:nvPr/>
          </p:nvSpPr>
          <p:spPr bwMode="auto">
            <a:xfrm>
              <a:off x="2724" y="2747"/>
              <a:ext cx="7" cy="19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3" name="Freeform 450"/>
            <p:cNvSpPr>
              <a:spLocks/>
            </p:cNvSpPr>
            <p:nvPr/>
          </p:nvSpPr>
          <p:spPr bwMode="auto">
            <a:xfrm>
              <a:off x="2993" y="2864"/>
              <a:ext cx="17" cy="17"/>
            </a:xfrm>
            <a:custGeom>
              <a:avLst/>
              <a:gdLst>
                <a:gd name="T0" fmla="*/ 7 w 17"/>
                <a:gd name="T1" fmla="*/ 0 h 17"/>
                <a:gd name="T2" fmla="*/ 10 w 17"/>
                <a:gd name="T3" fmla="*/ 0 h 17"/>
                <a:gd name="T4" fmla="*/ 14 w 17"/>
                <a:gd name="T5" fmla="*/ 3 h 17"/>
                <a:gd name="T6" fmla="*/ 17 w 17"/>
                <a:gd name="T7" fmla="*/ 3 h 17"/>
                <a:gd name="T8" fmla="*/ 17 w 17"/>
                <a:gd name="T9" fmla="*/ 7 h 17"/>
                <a:gd name="T10" fmla="*/ 17 w 17"/>
                <a:gd name="T11" fmla="*/ 10 h 17"/>
                <a:gd name="T12" fmla="*/ 14 w 17"/>
                <a:gd name="T13" fmla="*/ 14 h 17"/>
                <a:gd name="T14" fmla="*/ 10 w 17"/>
                <a:gd name="T15" fmla="*/ 17 h 17"/>
                <a:gd name="T16" fmla="*/ 7 w 17"/>
                <a:gd name="T17" fmla="*/ 17 h 17"/>
                <a:gd name="T18" fmla="*/ 3 w 17"/>
                <a:gd name="T19" fmla="*/ 17 h 17"/>
                <a:gd name="T20" fmla="*/ 3 w 17"/>
                <a:gd name="T21" fmla="*/ 14 h 17"/>
                <a:gd name="T22" fmla="*/ 0 w 17"/>
                <a:gd name="T23" fmla="*/ 10 h 17"/>
                <a:gd name="T24" fmla="*/ 0 w 17"/>
                <a:gd name="T25" fmla="*/ 7 h 17"/>
                <a:gd name="T26" fmla="*/ 0 w 17"/>
                <a:gd name="T27" fmla="*/ 3 h 17"/>
                <a:gd name="T28" fmla="*/ 3 w 17"/>
                <a:gd name="T29" fmla="*/ 3 h 17"/>
                <a:gd name="T30" fmla="*/ 3 w 17"/>
                <a:gd name="T31" fmla="*/ 0 h 17"/>
                <a:gd name="T32" fmla="*/ 7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7" y="0"/>
                  </a:moveTo>
                  <a:lnTo>
                    <a:pt x="10" y="0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17" y="7"/>
                  </a:lnTo>
                  <a:lnTo>
                    <a:pt x="17" y="10"/>
                  </a:lnTo>
                  <a:lnTo>
                    <a:pt x="14" y="14"/>
                  </a:lnTo>
                  <a:lnTo>
                    <a:pt x="10" y="17"/>
                  </a:lnTo>
                  <a:lnTo>
                    <a:pt x="7" y="17"/>
                  </a:lnTo>
                  <a:lnTo>
                    <a:pt x="3" y="17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94" name="Freeform 451"/>
            <p:cNvSpPr>
              <a:spLocks/>
            </p:cNvSpPr>
            <p:nvPr/>
          </p:nvSpPr>
          <p:spPr bwMode="auto">
            <a:xfrm>
              <a:off x="3021" y="2775"/>
              <a:ext cx="71" cy="103"/>
            </a:xfrm>
            <a:custGeom>
              <a:avLst/>
              <a:gdLst>
                <a:gd name="T0" fmla="*/ 71 w 71"/>
                <a:gd name="T1" fmla="*/ 85 h 103"/>
                <a:gd name="T2" fmla="*/ 64 w 71"/>
                <a:gd name="T3" fmla="*/ 103 h 103"/>
                <a:gd name="T4" fmla="*/ 0 w 71"/>
                <a:gd name="T5" fmla="*/ 103 h 103"/>
                <a:gd name="T6" fmla="*/ 0 w 71"/>
                <a:gd name="T7" fmla="*/ 103 h 103"/>
                <a:gd name="T8" fmla="*/ 18 w 71"/>
                <a:gd name="T9" fmla="*/ 85 h 103"/>
                <a:gd name="T10" fmla="*/ 32 w 71"/>
                <a:gd name="T11" fmla="*/ 74 h 103"/>
                <a:gd name="T12" fmla="*/ 39 w 71"/>
                <a:gd name="T13" fmla="*/ 60 h 103"/>
                <a:gd name="T14" fmla="*/ 46 w 71"/>
                <a:gd name="T15" fmla="*/ 46 h 103"/>
                <a:gd name="T16" fmla="*/ 49 w 71"/>
                <a:gd name="T17" fmla="*/ 32 h 103"/>
                <a:gd name="T18" fmla="*/ 49 w 71"/>
                <a:gd name="T19" fmla="*/ 25 h 103"/>
                <a:gd name="T20" fmla="*/ 42 w 71"/>
                <a:gd name="T21" fmla="*/ 18 h 103"/>
                <a:gd name="T22" fmla="*/ 39 w 71"/>
                <a:gd name="T23" fmla="*/ 11 h 103"/>
                <a:gd name="T24" fmla="*/ 28 w 71"/>
                <a:gd name="T25" fmla="*/ 11 h 103"/>
                <a:gd name="T26" fmla="*/ 21 w 71"/>
                <a:gd name="T27" fmla="*/ 11 h 103"/>
                <a:gd name="T28" fmla="*/ 14 w 71"/>
                <a:gd name="T29" fmla="*/ 14 h 103"/>
                <a:gd name="T30" fmla="*/ 11 w 71"/>
                <a:gd name="T31" fmla="*/ 21 h 103"/>
                <a:gd name="T32" fmla="*/ 7 w 71"/>
                <a:gd name="T33" fmla="*/ 29 h 103"/>
                <a:gd name="T34" fmla="*/ 3 w 71"/>
                <a:gd name="T35" fmla="*/ 29 h 103"/>
                <a:gd name="T36" fmla="*/ 7 w 71"/>
                <a:gd name="T37" fmla="*/ 14 h 103"/>
                <a:gd name="T38" fmla="*/ 14 w 71"/>
                <a:gd name="T39" fmla="*/ 7 h 103"/>
                <a:gd name="T40" fmla="*/ 21 w 71"/>
                <a:gd name="T41" fmla="*/ 0 h 103"/>
                <a:gd name="T42" fmla="*/ 32 w 71"/>
                <a:gd name="T43" fmla="*/ 0 h 103"/>
                <a:gd name="T44" fmla="*/ 46 w 71"/>
                <a:gd name="T45" fmla="*/ 0 h 103"/>
                <a:gd name="T46" fmla="*/ 53 w 71"/>
                <a:gd name="T47" fmla="*/ 7 h 103"/>
                <a:gd name="T48" fmla="*/ 60 w 71"/>
                <a:gd name="T49" fmla="*/ 14 h 103"/>
                <a:gd name="T50" fmla="*/ 64 w 71"/>
                <a:gd name="T51" fmla="*/ 25 h 103"/>
                <a:gd name="T52" fmla="*/ 64 w 71"/>
                <a:gd name="T53" fmla="*/ 36 h 103"/>
                <a:gd name="T54" fmla="*/ 60 w 71"/>
                <a:gd name="T55" fmla="*/ 43 h 103"/>
                <a:gd name="T56" fmla="*/ 53 w 71"/>
                <a:gd name="T57" fmla="*/ 53 h 103"/>
                <a:gd name="T58" fmla="*/ 42 w 71"/>
                <a:gd name="T59" fmla="*/ 67 h 103"/>
                <a:gd name="T60" fmla="*/ 28 w 71"/>
                <a:gd name="T61" fmla="*/ 78 h 103"/>
                <a:gd name="T62" fmla="*/ 21 w 71"/>
                <a:gd name="T63" fmla="*/ 89 h 103"/>
                <a:gd name="T64" fmla="*/ 18 w 71"/>
                <a:gd name="T65" fmla="*/ 92 h 103"/>
                <a:gd name="T66" fmla="*/ 42 w 71"/>
                <a:gd name="T67" fmla="*/ 92 h 103"/>
                <a:gd name="T68" fmla="*/ 49 w 71"/>
                <a:gd name="T69" fmla="*/ 92 h 103"/>
                <a:gd name="T70" fmla="*/ 56 w 71"/>
                <a:gd name="T71" fmla="*/ 92 h 103"/>
                <a:gd name="T72" fmla="*/ 60 w 71"/>
                <a:gd name="T73" fmla="*/ 92 h 103"/>
                <a:gd name="T74" fmla="*/ 60 w 71"/>
                <a:gd name="T75" fmla="*/ 89 h 103"/>
                <a:gd name="T76" fmla="*/ 64 w 71"/>
                <a:gd name="T77" fmla="*/ 89 h 103"/>
                <a:gd name="T78" fmla="*/ 67 w 71"/>
                <a:gd name="T79" fmla="*/ 85 h 103"/>
                <a:gd name="T80" fmla="*/ 71 w 71"/>
                <a:gd name="T81" fmla="*/ 85 h 10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1"/>
                <a:gd name="T124" fmla="*/ 0 h 103"/>
                <a:gd name="T125" fmla="*/ 71 w 71"/>
                <a:gd name="T126" fmla="*/ 103 h 10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1" h="103">
                  <a:moveTo>
                    <a:pt x="71" y="85"/>
                  </a:moveTo>
                  <a:lnTo>
                    <a:pt x="64" y="103"/>
                  </a:lnTo>
                  <a:lnTo>
                    <a:pt x="0" y="103"/>
                  </a:lnTo>
                  <a:lnTo>
                    <a:pt x="18" y="85"/>
                  </a:lnTo>
                  <a:lnTo>
                    <a:pt x="32" y="74"/>
                  </a:lnTo>
                  <a:lnTo>
                    <a:pt x="39" y="60"/>
                  </a:lnTo>
                  <a:lnTo>
                    <a:pt x="46" y="46"/>
                  </a:lnTo>
                  <a:lnTo>
                    <a:pt x="49" y="32"/>
                  </a:lnTo>
                  <a:lnTo>
                    <a:pt x="49" y="25"/>
                  </a:lnTo>
                  <a:lnTo>
                    <a:pt x="42" y="18"/>
                  </a:lnTo>
                  <a:lnTo>
                    <a:pt x="39" y="11"/>
                  </a:lnTo>
                  <a:lnTo>
                    <a:pt x="28" y="11"/>
                  </a:lnTo>
                  <a:lnTo>
                    <a:pt x="21" y="11"/>
                  </a:lnTo>
                  <a:lnTo>
                    <a:pt x="14" y="14"/>
                  </a:lnTo>
                  <a:lnTo>
                    <a:pt x="11" y="21"/>
                  </a:lnTo>
                  <a:lnTo>
                    <a:pt x="7" y="29"/>
                  </a:lnTo>
                  <a:lnTo>
                    <a:pt x="3" y="29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6" y="0"/>
                  </a:lnTo>
                  <a:lnTo>
                    <a:pt x="53" y="7"/>
                  </a:lnTo>
                  <a:lnTo>
                    <a:pt x="60" y="14"/>
                  </a:lnTo>
                  <a:lnTo>
                    <a:pt x="64" y="25"/>
                  </a:lnTo>
                  <a:lnTo>
                    <a:pt x="64" y="36"/>
                  </a:lnTo>
                  <a:lnTo>
                    <a:pt x="60" y="43"/>
                  </a:lnTo>
                  <a:lnTo>
                    <a:pt x="53" y="53"/>
                  </a:lnTo>
                  <a:lnTo>
                    <a:pt x="42" y="67"/>
                  </a:lnTo>
                  <a:lnTo>
                    <a:pt x="28" y="78"/>
                  </a:lnTo>
                  <a:lnTo>
                    <a:pt x="21" y="89"/>
                  </a:lnTo>
                  <a:lnTo>
                    <a:pt x="18" y="92"/>
                  </a:lnTo>
                  <a:lnTo>
                    <a:pt x="42" y="92"/>
                  </a:lnTo>
                  <a:lnTo>
                    <a:pt x="49" y="92"/>
                  </a:lnTo>
                  <a:lnTo>
                    <a:pt x="56" y="92"/>
                  </a:lnTo>
                  <a:lnTo>
                    <a:pt x="60" y="92"/>
                  </a:lnTo>
                  <a:lnTo>
                    <a:pt x="60" y="89"/>
                  </a:lnTo>
                  <a:lnTo>
                    <a:pt x="64" y="89"/>
                  </a:lnTo>
                  <a:lnTo>
                    <a:pt x="67" y="85"/>
                  </a:lnTo>
                  <a:lnTo>
                    <a:pt x="71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95" name="Freeform 452"/>
            <p:cNvSpPr>
              <a:spLocks/>
            </p:cNvSpPr>
            <p:nvPr/>
          </p:nvSpPr>
          <p:spPr bwMode="auto">
            <a:xfrm>
              <a:off x="3099" y="2775"/>
              <a:ext cx="70" cy="103"/>
            </a:xfrm>
            <a:custGeom>
              <a:avLst/>
              <a:gdLst>
                <a:gd name="T0" fmla="*/ 70 w 70"/>
                <a:gd name="T1" fmla="*/ 85 h 103"/>
                <a:gd name="T2" fmla="*/ 63 w 70"/>
                <a:gd name="T3" fmla="*/ 103 h 103"/>
                <a:gd name="T4" fmla="*/ 0 w 70"/>
                <a:gd name="T5" fmla="*/ 103 h 103"/>
                <a:gd name="T6" fmla="*/ 0 w 70"/>
                <a:gd name="T7" fmla="*/ 103 h 103"/>
                <a:gd name="T8" fmla="*/ 17 w 70"/>
                <a:gd name="T9" fmla="*/ 85 h 103"/>
                <a:gd name="T10" fmla="*/ 28 w 70"/>
                <a:gd name="T11" fmla="*/ 74 h 103"/>
                <a:gd name="T12" fmla="*/ 39 w 70"/>
                <a:gd name="T13" fmla="*/ 60 h 103"/>
                <a:gd name="T14" fmla="*/ 46 w 70"/>
                <a:gd name="T15" fmla="*/ 46 h 103"/>
                <a:gd name="T16" fmla="*/ 49 w 70"/>
                <a:gd name="T17" fmla="*/ 32 h 103"/>
                <a:gd name="T18" fmla="*/ 49 w 70"/>
                <a:gd name="T19" fmla="*/ 25 h 103"/>
                <a:gd name="T20" fmla="*/ 42 w 70"/>
                <a:gd name="T21" fmla="*/ 18 h 103"/>
                <a:gd name="T22" fmla="*/ 35 w 70"/>
                <a:gd name="T23" fmla="*/ 11 h 103"/>
                <a:gd name="T24" fmla="*/ 28 w 70"/>
                <a:gd name="T25" fmla="*/ 11 h 103"/>
                <a:gd name="T26" fmla="*/ 21 w 70"/>
                <a:gd name="T27" fmla="*/ 11 h 103"/>
                <a:gd name="T28" fmla="*/ 14 w 70"/>
                <a:gd name="T29" fmla="*/ 14 h 103"/>
                <a:gd name="T30" fmla="*/ 10 w 70"/>
                <a:gd name="T31" fmla="*/ 21 h 103"/>
                <a:gd name="T32" fmla="*/ 7 w 70"/>
                <a:gd name="T33" fmla="*/ 29 h 103"/>
                <a:gd name="T34" fmla="*/ 3 w 70"/>
                <a:gd name="T35" fmla="*/ 29 h 103"/>
                <a:gd name="T36" fmla="*/ 7 w 70"/>
                <a:gd name="T37" fmla="*/ 14 h 103"/>
                <a:gd name="T38" fmla="*/ 14 w 70"/>
                <a:gd name="T39" fmla="*/ 7 h 103"/>
                <a:gd name="T40" fmla="*/ 21 w 70"/>
                <a:gd name="T41" fmla="*/ 0 h 103"/>
                <a:gd name="T42" fmla="*/ 31 w 70"/>
                <a:gd name="T43" fmla="*/ 0 h 103"/>
                <a:gd name="T44" fmla="*/ 46 w 70"/>
                <a:gd name="T45" fmla="*/ 0 h 103"/>
                <a:gd name="T46" fmla="*/ 53 w 70"/>
                <a:gd name="T47" fmla="*/ 7 h 103"/>
                <a:gd name="T48" fmla="*/ 60 w 70"/>
                <a:gd name="T49" fmla="*/ 14 h 103"/>
                <a:gd name="T50" fmla="*/ 63 w 70"/>
                <a:gd name="T51" fmla="*/ 25 h 103"/>
                <a:gd name="T52" fmla="*/ 60 w 70"/>
                <a:gd name="T53" fmla="*/ 36 h 103"/>
                <a:gd name="T54" fmla="*/ 60 w 70"/>
                <a:gd name="T55" fmla="*/ 43 h 103"/>
                <a:gd name="T56" fmla="*/ 53 w 70"/>
                <a:gd name="T57" fmla="*/ 53 h 103"/>
                <a:gd name="T58" fmla="*/ 39 w 70"/>
                <a:gd name="T59" fmla="*/ 67 h 103"/>
                <a:gd name="T60" fmla="*/ 28 w 70"/>
                <a:gd name="T61" fmla="*/ 78 h 103"/>
                <a:gd name="T62" fmla="*/ 21 w 70"/>
                <a:gd name="T63" fmla="*/ 89 h 103"/>
                <a:gd name="T64" fmla="*/ 17 w 70"/>
                <a:gd name="T65" fmla="*/ 92 h 103"/>
                <a:gd name="T66" fmla="*/ 42 w 70"/>
                <a:gd name="T67" fmla="*/ 92 h 103"/>
                <a:gd name="T68" fmla="*/ 49 w 70"/>
                <a:gd name="T69" fmla="*/ 92 h 103"/>
                <a:gd name="T70" fmla="*/ 56 w 70"/>
                <a:gd name="T71" fmla="*/ 92 h 103"/>
                <a:gd name="T72" fmla="*/ 56 w 70"/>
                <a:gd name="T73" fmla="*/ 92 h 103"/>
                <a:gd name="T74" fmla="*/ 60 w 70"/>
                <a:gd name="T75" fmla="*/ 89 h 103"/>
                <a:gd name="T76" fmla="*/ 63 w 70"/>
                <a:gd name="T77" fmla="*/ 89 h 103"/>
                <a:gd name="T78" fmla="*/ 67 w 70"/>
                <a:gd name="T79" fmla="*/ 85 h 103"/>
                <a:gd name="T80" fmla="*/ 70 w 70"/>
                <a:gd name="T81" fmla="*/ 85 h 10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0"/>
                <a:gd name="T124" fmla="*/ 0 h 103"/>
                <a:gd name="T125" fmla="*/ 70 w 70"/>
                <a:gd name="T126" fmla="*/ 103 h 10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0" h="103">
                  <a:moveTo>
                    <a:pt x="70" y="85"/>
                  </a:moveTo>
                  <a:lnTo>
                    <a:pt x="63" y="103"/>
                  </a:lnTo>
                  <a:lnTo>
                    <a:pt x="0" y="103"/>
                  </a:lnTo>
                  <a:lnTo>
                    <a:pt x="17" y="85"/>
                  </a:lnTo>
                  <a:lnTo>
                    <a:pt x="28" y="74"/>
                  </a:lnTo>
                  <a:lnTo>
                    <a:pt x="39" y="60"/>
                  </a:lnTo>
                  <a:lnTo>
                    <a:pt x="46" y="46"/>
                  </a:lnTo>
                  <a:lnTo>
                    <a:pt x="49" y="32"/>
                  </a:lnTo>
                  <a:lnTo>
                    <a:pt x="49" y="25"/>
                  </a:lnTo>
                  <a:lnTo>
                    <a:pt x="42" y="18"/>
                  </a:lnTo>
                  <a:lnTo>
                    <a:pt x="35" y="11"/>
                  </a:lnTo>
                  <a:lnTo>
                    <a:pt x="28" y="11"/>
                  </a:lnTo>
                  <a:lnTo>
                    <a:pt x="21" y="11"/>
                  </a:lnTo>
                  <a:lnTo>
                    <a:pt x="14" y="14"/>
                  </a:lnTo>
                  <a:lnTo>
                    <a:pt x="10" y="21"/>
                  </a:lnTo>
                  <a:lnTo>
                    <a:pt x="7" y="29"/>
                  </a:lnTo>
                  <a:lnTo>
                    <a:pt x="3" y="29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46" y="0"/>
                  </a:lnTo>
                  <a:lnTo>
                    <a:pt x="53" y="7"/>
                  </a:lnTo>
                  <a:lnTo>
                    <a:pt x="60" y="14"/>
                  </a:lnTo>
                  <a:lnTo>
                    <a:pt x="63" y="25"/>
                  </a:lnTo>
                  <a:lnTo>
                    <a:pt x="60" y="36"/>
                  </a:lnTo>
                  <a:lnTo>
                    <a:pt x="60" y="43"/>
                  </a:lnTo>
                  <a:lnTo>
                    <a:pt x="53" y="53"/>
                  </a:lnTo>
                  <a:lnTo>
                    <a:pt x="39" y="67"/>
                  </a:lnTo>
                  <a:lnTo>
                    <a:pt x="28" y="78"/>
                  </a:lnTo>
                  <a:lnTo>
                    <a:pt x="21" y="89"/>
                  </a:lnTo>
                  <a:lnTo>
                    <a:pt x="17" y="92"/>
                  </a:lnTo>
                  <a:lnTo>
                    <a:pt x="42" y="92"/>
                  </a:lnTo>
                  <a:lnTo>
                    <a:pt x="49" y="92"/>
                  </a:lnTo>
                  <a:lnTo>
                    <a:pt x="56" y="92"/>
                  </a:lnTo>
                  <a:lnTo>
                    <a:pt x="60" y="89"/>
                  </a:lnTo>
                  <a:lnTo>
                    <a:pt x="63" y="89"/>
                  </a:lnTo>
                  <a:lnTo>
                    <a:pt x="67" y="85"/>
                  </a:lnTo>
                  <a:lnTo>
                    <a:pt x="70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96" name="Rectangle 453"/>
            <p:cNvSpPr>
              <a:spLocks noChangeArrowheads="1"/>
            </p:cNvSpPr>
            <p:nvPr/>
          </p:nvSpPr>
          <p:spPr bwMode="auto">
            <a:xfrm>
              <a:off x="3247" y="2747"/>
              <a:ext cx="7" cy="19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7" name="Freeform 454"/>
            <p:cNvSpPr>
              <a:spLocks/>
            </p:cNvSpPr>
            <p:nvPr/>
          </p:nvSpPr>
          <p:spPr bwMode="auto">
            <a:xfrm>
              <a:off x="3509" y="2864"/>
              <a:ext cx="17" cy="17"/>
            </a:xfrm>
            <a:custGeom>
              <a:avLst/>
              <a:gdLst>
                <a:gd name="T0" fmla="*/ 10 w 17"/>
                <a:gd name="T1" fmla="*/ 0 h 17"/>
                <a:gd name="T2" fmla="*/ 14 w 17"/>
                <a:gd name="T3" fmla="*/ 0 h 17"/>
                <a:gd name="T4" fmla="*/ 17 w 17"/>
                <a:gd name="T5" fmla="*/ 3 h 17"/>
                <a:gd name="T6" fmla="*/ 17 w 17"/>
                <a:gd name="T7" fmla="*/ 3 h 17"/>
                <a:gd name="T8" fmla="*/ 17 w 17"/>
                <a:gd name="T9" fmla="*/ 7 h 17"/>
                <a:gd name="T10" fmla="*/ 17 w 17"/>
                <a:gd name="T11" fmla="*/ 10 h 17"/>
                <a:gd name="T12" fmla="*/ 17 w 17"/>
                <a:gd name="T13" fmla="*/ 14 h 17"/>
                <a:gd name="T14" fmla="*/ 14 w 17"/>
                <a:gd name="T15" fmla="*/ 17 h 17"/>
                <a:gd name="T16" fmla="*/ 10 w 17"/>
                <a:gd name="T17" fmla="*/ 17 h 17"/>
                <a:gd name="T18" fmla="*/ 7 w 17"/>
                <a:gd name="T19" fmla="*/ 17 h 17"/>
                <a:gd name="T20" fmla="*/ 3 w 17"/>
                <a:gd name="T21" fmla="*/ 14 h 17"/>
                <a:gd name="T22" fmla="*/ 0 w 17"/>
                <a:gd name="T23" fmla="*/ 10 h 17"/>
                <a:gd name="T24" fmla="*/ 0 w 17"/>
                <a:gd name="T25" fmla="*/ 7 h 17"/>
                <a:gd name="T26" fmla="*/ 0 w 17"/>
                <a:gd name="T27" fmla="*/ 3 h 17"/>
                <a:gd name="T28" fmla="*/ 3 w 17"/>
                <a:gd name="T29" fmla="*/ 3 h 17"/>
                <a:gd name="T30" fmla="*/ 7 w 17"/>
                <a:gd name="T31" fmla="*/ 0 h 17"/>
                <a:gd name="T32" fmla="*/ 10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0" y="0"/>
                  </a:moveTo>
                  <a:lnTo>
                    <a:pt x="14" y="0"/>
                  </a:lnTo>
                  <a:lnTo>
                    <a:pt x="17" y="3"/>
                  </a:lnTo>
                  <a:lnTo>
                    <a:pt x="17" y="7"/>
                  </a:lnTo>
                  <a:lnTo>
                    <a:pt x="17" y="10"/>
                  </a:lnTo>
                  <a:lnTo>
                    <a:pt x="17" y="14"/>
                  </a:lnTo>
                  <a:lnTo>
                    <a:pt x="14" y="17"/>
                  </a:lnTo>
                  <a:lnTo>
                    <a:pt x="10" y="17"/>
                  </a:lnTo>
                  <a:lnTo>
                    <a:pt x="7" y="17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98" name="Freeform 455"/>
            <p:cNvSpPr>
              <a:spLocks/>
            </p:cNvSpPr>
            <p:nvPr/>
          </p:nvSpPr>
          <p:spPr bwMode="auto">
            <a:xfrm>
              <a:off x="3541" y="2775"/>
              <a:ext cx="67" cy="103"/>
            </a:xfrm>
            <a:custGeom>
              <a:avLst/>
              <a:gdLst>
                <a:gd name="T0" fmla="*/ 67 w 67"/>
                <a:gd name="T1" fmla="*/ 85 h 103"/>
                <a:gd name="T2" fmla="*/ 60 w 67"/>
                <a:gd name="T3" fmla="*/ 103 h 103"/>
                <a:gd name="T4" fmla="*/ 0 w 67"/>
                <a:gd name="T5" fmla="*/ 103 h 103"/>
                <a:gd name="T6" fmla="*/ 0 w 67"/>
                <a:gd name="T7" fmla="*/ 103 h 103"/>
                <a:gd name="T8" fmla="*/ 14 w 67"/>
                <a:gd name="T9" fmla="*/ 85 h 103"/>
                <a:gd name="T10" fmla="*/ 28 w 67"/>
                <a:gd name="T11" fmla="*/ 74 h 103"/>
                <a:gd name="T12" fmla="*/ 38 w 67"/>
                <a:gd name="T13" fmla="*/ 60 h 103"/>
                <a:gd name="T14" fmla="*/ 46 w 67"/>
                <a:gd name="T15" fmla="*/ 46 h 103"/>
                <a:gd name="T16" fmla="*/ 49 w 67"/>
                <a:gd name="T17" fmla="*/ 32 h 103"/>
                <a:gd name="T18" fmla="*/ 46 w 67"/>
                <a:gd name="T19" fmla="*/ 25 h 103"/>
                <a:gd name="T20" fmla="*/ 42 w 67"/>
                <a:gd name="T21" fmla="*/ 18 h 103"/>
                <a:gd name="T22" fmla="*/ 35 w 67"/>
                <a:gd name="T23" fmla="*/ 11 h 103"/>
                <a:gd name="T24" fmla="*/ 28 w 67"/>
                <a:gd name="T25" fmla="*/ 11 h 103"/>
                <a:gd name="T26" fmla="*/ 21 w 67"/>
                <a:gd name="T27" fmla="*/ 11 h 103"/>
                <a:gd name="T28" fmla="*/ 14 w 67"/>
                <a:gd name="T29" fmla="*/ 14 h 103"/>
                <a:gd name="T30" fmla="*/ 7 w 67"/>
                <a:gd name="T31" fmla="*/ 21 h 103"/>
                <a:gd name="T32" fmla="*/ 3 w 67"/>
                <a:gd name="T33" fmla="*/ 29 h 103"/>
                <a:gd name="T34" fmla="*/ 0 w 67"/>
                <a:gd name="T35" fmla="*/ 29 h 103"/>
                <a:gd name="T36" fmla="*/ 3 w 67"/>
                <a:gd name="T37" fmla="*/ 14 h 103"/>
                <a:gd name="T38" fmla="*/ 10 w 67"/>
                <a:gd name="T39" fmla="*/ 7 h 103"/>
                <a:gd name="T40" fmla="*/ 21 w 67"/>
                <a:gd name="T41" fmla="*/ 0 h 103"/>
                <a:gd name="T42" fmla="*/ 31 w 67"/>
                <a:gd name="T43" fmla="*/ 0 h 103"/>
                <a:gd name="T44" fmla="*/ 42 w 67"/>
                <a:gd name="T45" fmla="*/ 0 h 103"/>
                <a:gd name="T46" fmla="*/ 53 w 67"/>
                <a:gd name="T47" fmla="*/ 7 h 103"/>
                <a:gd name="T48" fmla="*/ 60 w 67"/>
                <a:gd name="T49" fmla="*/ 14 h 103"/>
                <a:gd name="T50" fmla="*/ 60 w 67"/>
                <a:gd name="T51" fmla="*/ 25 h 103"/>
                <a:gd name="T52" fmla="*/ 60 w 67"/>
                <a:gd name="T53" fmla="*/ 36 h 103"/>
                <a:gd name="T54" fmla="*/ 56 w 67"/>
                <a:gd name="T55" fmla="*/ 43 h 103"/>
                <a:gd name="T56" fmla="*/ 49 w 67"/>
                <a:gd name="T57" fmla="*/ 53 h 103"/>
                <a:gd name="T58" fmla="*/ 38 w 67"/>
                <a:gd name="T59" fmla="*/ 67 h 103"/>
                <a:gd name="T60" fmla="*/ 28 w 67"/>
                <a:gd name="T61" fmla="*/ 78 h 103"/>
                <a:gd name="T62" fmla="*/ 21 w 67"/>
                <a:gd name="T63" fmla="*/ 89 h 103"/>
                <a:gd name="T64" fmla="*/ 14 w 67"/>
                <a:gd name="T65" fmla="*/ 92 h 103"/>
                <a:gd name="T66" fmla="*/ 42 w 67"/>
                <a:gd name="T67" fmla="*/ 92 h 103"/>
                <a:gd name="T68" fmla="*/ 49 w 67"/>
                <a:gd name="T69" fmla="*/ 92 h 103"/>
                <a:gd name="T70" fmla="*/ 53 w 67"/>
                <a:gd name="T71" fmla="*/ 92 h 103"/>
                <a:gd name="T72" fmla="*/ 56 w 67"/>
                <a:gd name="T73" fmla="*/ 92 h 103"/>
                <a:gd name="T74" fmla="*/ 60 w 67"/>
                <a:gd name="T75" fmla="*/ 89 h 103"/>
                <a:gd name="T76" fmla="*/ 63 w 67"/>
                <a:gd name="T77" fmla="*/ 89 h 103"/>
                <a:gd name="T78" fmla="*/ 63 w 67"/>
                <a:gd name="T79" fmla="*/ 85 h 103"/>
                <a:gd name="T80" fmla="*/ 67 w 67"/>
                <a:gd name="T81" fmla="*/ 85 h 10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7"/>
                <a:gd name="T124" fmla="*/ 0 h 103"/>
                <a:gd name="T125" fmla="*/ 67 w 67"/>
                <a:gd name="T126" fmla="*/ 103 h 10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7" h="103">
                  <a:moveTo>
                    <a:pt x="67" y="85"/>
                  </a:moveTo>
                  <a:lnTo>
                    <a:pt x="60" y="103"/>
                  </a:lnTo>
                  <a:lnTo>
                    <a:pt x="0" y="103"/>
                  </a:lnTo>
                  <a:lnTo>
                    <a:pt x="14" y="85"/>
                  </a:lnTo>
                  <a:lnTo>
                    <a:pt x="28" y="74"/>
                  </a:lnTo>
                  <a:lnTo>
                    <a:pt x="38" y="60"/>
                  </a:lnTo>
                  <a:lnTo>
                    <a:pt x="46" y="46"/>
                  </a:lnTo>
                  <a:lnTo>
                    <a:pt x="49" y="32"/>
                  </a:lnTo>
                  <a:lnTo>
                    <a:pt x="46" y="25"/>
                  </a:lnTo>
                  <a:lnTo>
                    <a:pt x="42" y="18"/>
                  </a:lnTo>
                  <a:lnTo>
                    <a:pt x="35" y="11"/>
                  </a:lnTo>
                  <a:lnTo>
                    <a:pt x="28" y="11"/>
                  </a:lnTo>
                  <a:lnTo>
                    <a:pt x="21" y="11"/>
                  </a:lnTo>
                  <a:lnTo>
                    <a:pt x="14" y="14"/>
                  </a:lnTo>
                  <a:lnTo>
                    <a:pt x="7" y="21"/>
                  </a:lnTo>
                  <a:lnTo>
                    <a:pt x="3" y="29"/>
                  </a:lnTo>
                  <a:lnTo>
                    <a:pt x="0" y="29"/>
                  </a:lnTo>
                  <a:lnTo>
                    <a:pt x="3" y="14"/>
                  </a:lnTo>
                  <a:lnTo>
                    <a:pt x="10" y="7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3" y="7"/>
                  </a:lnTo>
                  <a:lnTo>
                    <a:pt x="60" y="14"/>
                  </a:lnTo>
                  <a:lnTo>
                    <a:pt x="60" y="25"/>
                  </a:lnTo>
                  <a:lnTo>
                    <a:pt x="60" y="36"/>
                  </a:lnTo>
                  <a:lnTo>
                    <a:pt x="56" y="43"/>
                  </a:lnTo>
                  <a:lnTo>
                    <a:pt x="49" y="53"/>
                  </a:lnTo>
                  <a:lnTo>
                    <a:pt x="38" y="67"/>
                  </a:lnTo>
                  <a:lnTo>
                    <a:pt x="28" y="78"/>
                  </a:lnTo>
                  <a:lnTo>
                    <a:pt x="21" y="89"/>
                  </a:lnTo>
                  <a:lnTo>
                    <a:pt x="14" y="92"/>
                  </a:lnTo>
                  <a:lnTo>
                    <a:pt x="42" y="92"/>
                  </a:lnTo>
                  <a:lnTo>
                    <a:pt x="49" y="92"/>
                  </a:lnTo>
                  <a:lnTo>
                    <a:pt x="53" y="92"/>
                  </a:lnTo>
                  <a:lnTo>
                    <a:pt x="56" y="92"/>
                  </a:lnTo>
                  <a:lnTo>
                    <a:pt x="60" y="89"/>
                  </a:lnTo>
                  <a:lnTo>
                    <a:pt x="63" y="89"/>
                  </a:lnTo>
                  <a:lnTo>
                    <a:pt x="63" y="85"/>
                  </a:lnTo>
                  <a:lnTo>
                    <a:pt x="67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99" name="Freeform 456"/>
            <p:cNvSpPr>
              <a:spLocks/>
            </p:cNvSpPr>
            <p:nvPr/>
          </p:nvSpPr>
          <p:spPr bwMode="auto">
            <a:xfrm>
              <a:off x="3618" y="2775"/>
              <a:ext cx="68" cy="103"/>
            </a:xfrm>
            <a:custGeom>
              <a:avLst/>
              <a:gdLst>
                <a:gd name="T0" fmla="*/ 68 w 68"/>
                <a:gd name="T1" fmla="*/ 85 h 103"/>
                <a:gd name="T2" fmla="*/ 60 w 68"/>
                <a:gd name="T3" fmla="*/ 103 h 103"/>
                <a:gd name="T4" fmla="*/ 0 w 68"/>
                <a:gd name="T5" fmla="*/ 103 h 103"/>
                <a:gd name="T6" fmla="*/ 0 w 68"/>
                <a:gd name="T7" fmla="*/ 103 h 103"/>
                <a:gd name="T8" fmla="*/ 14 w 68"/>
                <a:gd name="T9" fmla="*/ 85 h 103"/>
                <a:gd name="T10" fmla="*/ 29 w 68"/>
                <a:gd name="T11" fmla="*/ 74 h 103"/>
                <a:gd name="T12" fmla="*/ 36 w 68"/>
                <a:gd name="T13" fmla="*/ 60 h 103"/>
                <a:gd name="T14" fmla="*/ 46 w 68"/>
                <a:gd name="T15" fmla="*/ 46 h 103"/>
                <a:gd name="T16" fmla="*/ 46 w 68"/>
                <a:gd name="T17" fmla="*/ 32 h 103"/>
                <a:gd name="T18" fmla="*/ 46 w 68"/>
                <a:gd name="T19" fmla="*/ 25 h 103"/>
                <a:gd name="T20" fmla="*/ 43 w 68"/>
                <a:gd name="T21" fmla="*/ 18 h 103"/>
                <a:gd name="T22" fmla="*/ 36 w 68"/>
                <a:gd name="T23" fmla="*/ 11 h 103"/>
                <a:gd name="T24" fmla="*/ 29 w 68"/>
                <a:gd name="T25" fmla="*/ 11 h 103"/>
                <a:gd name="T26" fmla="*/ 22 w 68"/>
                <a:gd name="T27" fmla="*/ 11 h 103"/>
                <a:gd name="T28" fmla="*/ 14 w 68"/>
                <a:gd name="T29" fmla="*/ 14 h 103"/>
                <a:gd name="T30" fmla="*/ 7 w 68"/>
                <a:gd name="T31" fmla="*/ 21 h 103"/>
                <a:gd name="T32" fmla="*/ 4 w 68"/>
                <a:gd name="T33" fmla="*/ 29 h 103"/>
                <a:gd name="T34" fmla="*/ 0 w 68"/>
                <a:gd name="T35" fmla="*/ 29 h 103"/>
                <a:gd name="T36" fmla="*/ 4 w 68"/>
                <a:gd name="T37" fmla="*/ 14 h 103"/>
                <a:gd name="T38" fmla="*/ 11 w 68"/>
                <a:gd name="T39" fmla="*/ 7 h 103"/>
                <a:gd name="T40" fmla="*/ 22 w 68"/>
                <a:gd name="T41" fmla="*/ 0 h 103"/>
                <a:gd name="T42" fmla="*/ 32 w 68"/>
                <a:gd name="T43" fmla="*/ 0 h 103"/>
                <a:gd name="T44" fmla="*/ 43 w 68"/>
                <a:gd name="T45" fmla="*/ 0 h 103"/>
                <a:gd name="T46" fmla="*/ 53 w 68"/>
                <a:gd name="T47" fmla="*/ 7 h 103"/>
                <a:gd name="T48" fmla="*/ 60 w 68"/>
                <a:gd name="T49" fmla="*/ 14 h 103"/>
                <a:gd name="T50" fmla="*/ 60 w 68"/>
                <a:gd name="T51" fmla="*/ 25 h 103"/>
                <a:gd name="T52" fmla="*/ 60 w 68"/>
                <a:gd name="T53" fmla="*/ 36 h 103"/>
                <a:gd name="T54" fmla="*/ 57 w 68"/>
                <a:gd name="T55" fmla="*/ 43 h 103"/>
                <a:gd name="T56" fmla="*/ 50 w 68"/>
                <a:gd name="T57" fmla="*/ 53 h 103"/>
                <a:gd name="T58" fmla="*/ 39 w 68"/>
                <a:gd name="T59" fmla="*/ 67 h 103"/>
                <a:gd name="T60" fmla="*/ 29 w 68"/>
                <a:gd name="T61" fmla="*/ 78 h 103"/>
                <a:gd name="T62" fmla="*/ 18 w 68"/>
                <a:gd name="T63" fmla="*/ 89 h 103"/>
                <a:gd name="T64" fmla="*/ 14 w 68"/>
                <a:gd name="T65" fmla="*/ 92 h 103"/>
                <a:gd name="T66" fmla="*/ 43 w 68"/>
                <a:gd name="T67" fmla="*/ 92 h 103"/>
                <a:gd name="T68" fmla="*/ 50 w 68"/>
                <a:gd name="T69" fmla="*/ 92 h 103"/>
                <a:gd name="T70" fmla="*/ 53 w 68"/>
                <a:gd name="T71" fmla="*/ 92 h 103"/>
                <a:gd name="T72" fmla="*/ 57 w 68"/>
                <a:gd name="T73" fmla="*/ 92 h 103"/>
                <a:gd name="T74" fmla="*/ 60 w 68"/>
                <a:gd name="T75" fmla="*/ 89 h 103"/>
                <a:gd name="T76" fmla="*/ 60 w 68"/>
                <a:gd name="T77" fmla="*/ 89 h 103"/>
                <a:gd name="T78" fmla="*/ 64 w 68"/>
                <a:gd name="T79" fmla="*/ 85 h 103"/>
                <a:gd name="T80" fmla="*/ 68 w 68"/>
                <a:gd name="T81" fmla="*/ 85 h 10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"/>
                <a:gd name="T124" fmla="*/ 0 h 103"/>
                <a:gd name="T125" fmla="*/ 68 w 68"/>
                <a:gd name="T126" fmla="*/ 103 h 10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" h="103">
                  <a:moveTo>
                    <a:pt x="68" y="85"/>
                  </a:moveTo>
                  <a:lnTo>
                    <a:pt x="60" y="103"/>
                  </a:lnTo>
                  <a:lnTo>
                    <a:pt x="0" y="103"/>
                  </a:lnTo>
                  <a:lnTo>
                    <a:pt x="14" y="85"/>
                  </a:lnTo>
                  <a:lnTo>
                    <a:pt x="29" y="74"/>
                  </a:lnTo>
                  <a:lnTo>
                    <a:pt x="36" y="60"/>
                  </a:lnTo>
                  <a:lnTo>
                    <a:pt x="46" y="46"/>
                  </a:lnTo>
                  <a:lnTo>
                    <a:pt x="46" y="32"/>
                  </a:lnTo>
                  <a:lnTo>
                    <a:pt x="46" y="25"/>
                  </a:lnTo>
                  <a:lnTo>
                    <a:pt x="43" y="18"/>
                  </a:lnTo>
                  <a:lnTo>
                    <a:pt x="36" y="11"/>
                  </a:lnTo>
                  <a:lnTo>
                    <a:pt x="29" y="11"/>
                  </a:lnTo>
                  <a:lnTo>
                    <a:pt x="22" y="11"/>
                  </a:lnTo>
                  <a:lnTo>
                    <a:pt x="14" y="14"/>
                  </a:lnTo>
                  <a:lnTo>
                    <a:pt x="7" y="21"/>
                  </a:lnTo>
                  <a:lnTo>
                    <a:pt x="4" y="29"/>
                  </a:lnTo>
                  <a:lnTo>
                    <a:pt x="0" y="29"/>
                  </a:lnTo>
                  <a:lnTo>
                    <a:pt x="4" y="14"/>
                  </a:lnTo>
                  <a:lnTo>
                    <a:pt x="11" y="7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3" y="7"/>
                  </a:lnTo>
                  <a:lnTo>
                    <a:pt x="60" y="14"/>
                  </a:lnTo>
                  <a:lnTo>
                    <a:pt x="60" y="25"/>
                  </a:lnTo>
                  <a:lnTo>
                    <a:pt x="60" y="36"/>
                  </a:lnTo>
                  <a:lnTo>
                    <a:pt x="57" y="43"/>
                  </a:lnTo>
                  <a:lnTo>
                    <a:pt x="50" y="53"/>
                  </a:lnTo>
                  <a:lnTo>
                    <a:pt x="39" y="67"/>
                  </a:lnTo>
                  <a:lnTo>
                    <a:pt x="29" y="78"/>
                  </a:lnTo>
                  <a:lnTo>
                    <a:pt x="18" y="89"/>
                  </a:lnTo>
                  <a:lnTo>
                    <a:pt x="14" y="92"/>
                  </a:lnTo>
                  <a:lnTo>
                    <a:pt x="43" y="92"/>
                  </a:lnTo>
                  <a:lnTo>
                    <a:pt x="50" y="92"/>
                  </a:lnTo>
                  <a:lnTo>
                    <a:pt x="53" y="92"/>
                  </a:lnTo>
                  <a:lnTo>
                    <a:pt x="57" y="92"/>
                  </a:lnTo>
                  <a:lnTo>
                    <a:pt x="60" y="89"/>
                  </a:lnTo>
                  <a:lnTo>
                    <a:pt x="64" y="85"/>
                  </a:lnTo>
                  <a:lnTo>
                    <a:pt x="68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600" name="Rectangle 457"/>
            <p:cNvSpPr>
              <a:spLocks noChangeArrowheads="1"/>
            </p:cNvSpPr>
            <p:nvPr/>
          </p:nvSpPr>
          <p:spPr bwMode="auto">
            <a:xfrm>
              <a:off x="4025" y="2747"/>
              <a:ext cx="7" cy="19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1" name="Freeform 458"/>
            <p:cNvSpPr>
              <a:spLocks/>
            </p:cNvSpPr>
            <p:nvPr/>
          </p:nvSpPr>
          <p:spPr bwMode="auto">
            <a:xfrm>
              <a:off x="4294" y="2864"/>
              <a:ext cx="17" cy="17"/>
            </a:xfrm>
            <a:custGeom>
              <a:avLst/>
              <a:gdLst>
                <a:gd name="T0" fmla="*/ 7 w 17"/>
                <a:gd name="T1" fmla="*/ 0 h 17"/>
                <a:gd name="T2" fmla="*/ 10 w 17"/>
                <a:gd name="T3" fmla="*/ 0 h 17"/>
                <a:gd name="T4" fmla="*/ 14 w 17"/>
                <a:gd name="T5" fmla="*/ 3 h 17"/>
                <a:gd name="T6" fmla="*/ 14 w 17"/>
                <a:gd name="T7" fmla="*/ 3 h 17"/>
                <a:gd name="T8" fmla="*/ 17 w 17"/>
                <a:gd name="T9" fmla="*/ 7 h 17"/>
                <a:gd name="T10" fmla="*/ 14 w 17"/>
                <a:gd name="T11" fmla="*/ 10 h 17"/>
                <a:gd name="T12" fmla="*/ 14 w 17"/>
                <a:gd name="T13" fmla="*/ 14 h 17"/>
                <a:gd name="T14" fmla="*/ 10 w 17"/>
                <a:gd name="T15" fmla="*/ 17 h 17"/>
                <a:gd name="T16" fmla="*/ 7 w 17"/>
                <a:gd name="T17" fmla="*/ 17 h 17"/>
                <a:gd name="T18" fmla="*/ 3 w 17"/>
                <a:gd name="T19" fmla="*/ 17 h 17"/>
                <a:gd name="T20" fmla="*/ 0 w 17"/>
                <a:gd name="T21" fmla="*/ 14 h 17"/>
                <a:gd name="T22" fmla="*/ 0 w 17"/>
                <a:gd name="T23" fmla="*/ 10 h 17"/>
                <a:gd name="T24" fmla="*/ 0 w 17"/>
                <a:gd name="T25" fmla="*/ 7 h 17"/>
                <a:gd name="T26" fmla="*/ 0 w 17"/>
                <a:gd name="T27" fmla="*/ 3 h 17"/>
                <a:gd name="T28" fmla="*/ 0 w 17"/>
                <a:gd name="T29" fmla="*/ 3 h 17"/>
                <a:gd name="T30" fmla="*/ 3 w 17"/>
                <a:gd name="T31" fmla="*/ 0 h 17"/>
                <a:gd name="T32" fmla="*/ 7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7" y="0"/>
                  </a:moveTo>
                  <a:lnTo>
                    <a:pt x="10" y="0"/>
                  </a:lnTo>
                  <a:lnTo>
                    <a:pt x="14" y="3"/>
                  </a:lnTo>
                  <a:lnTo>
                    <a:pt x="17" y="7"/>
                  </a:lnTo>
                  <a:lnTo>
                    <a:pt x="14" y="10"/>
                  </a:lnTo>
                  <a:lnTo>
                    <a:pt x="14" y="14"/>
                  </a:lnTo>
                  <a:lnTo>
                    <a:pt x="10" y="17"/>
                  </a:lnTo>
                  <a:lnTo>
                    <a:pt x="7" y="17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602" name="Freeform 459"/>
            <p:cNvSpPr>
              <a:spLocks noEditPoints="1"/>
            </p:cNvSpPr>
            <p:nvPr/>
          </p:nvSpPr>
          <p:spPr bwMode="auto">
            <a:xfrm>
              <a:off x="4322" y="2775"/>
              <a:ext cx="67" cy="103"/>
            </a:xfrm>
            <a:custGeom>
              <a:avLst/>
              <a:gdLst>
                <a:gd name="T0" fmla="*/ 67 w 67"/>
                <a:gd name="T1" fmla="*/ 67 h 103"/>
                <a:gd name="T2" fmla="*/ 67 w 67"/>
                <a:gd name="T3" fmla="*/ 78 h 103"/>
                <a:gd name="T4" fmla="*/ 53 w 67"/>
                <a:gd name="T5" fmla="*/ 78 h 103"/>
                <a:gd name="T6" fmla="*/ 53 w 67"/>
                <a:gd name="T7" fmla="*/ 103 h 103"/>
                <a:gd name="T8" fmla="*/ 42 w 67"/>
                <a:gd name="T9" fmla="*/ 103 h 103"/>
                <a:gd name="T10" fmla="*/ 42 w 67"/>
                <a:gd name="T11" fmla="*/ 78 h 103"/>
                <a:gd name="T12" fmla="*/ 0 w 67"/>
                <a:gd name="T13" fmla="*/ 78 h 103"/>
                <a:gd name="T14" fmla="*/ 0 w 67"/>
                <a:gd name="T15" fmla="*/ 67 h 103"/>
                <a:gd name="T16" fmla="*/ 46 w 67"/>
                <a:gd name="T17" fmla="*/ 0 h 103"/>
                <a:gd name="T18" fmla="*/ 53 w 67"/>
                <a:gd name="T19" fmla="*/ 0 h 103"/>
                <a:gd name="T20" fmla="*/ 53 w 67"/>
                <a:gd name="T21" fmla="*/ 67 h 103"/>
                <a:gd name="T22" fmla="*/ 67 w 67"/>
                <a:gd name="T23" fmla="*/ 67 h 103"/>
                <a:gd name="T24" fmla="*/ 42 w 67"/>
                <a:gd name="T25" fmla="*/ 67 h 103"/>
                <a:gd name="T26" fmla="*/ 42 w 67"/>
                <a:gd name="T27" fmla="*/ 14 h 103"/>
                <a:gd name="T28" fmla="*/ 7 w 67"/>
                <a:gd name="T29" fmla="*/ 67 h 103"/>
                <a:gd name="T30" fmla="*/ 42 w 67"/>
                <a:gd name="T31" fmla="*/ 67 h 10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7"/>
                <a:gd name="T49" fmla="*/ 0 h 103"/>
                <a:gd name="T50" fmla="*/ 67 w 67"/>
                <a:gd name="T51" fmla="*/ 103 h 10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7" h="103">
                  <a:moveTo>
                    <a:pt x="67" y="67"/>
                  </a:moveTo>
                  <a:lnTo>
                    <a:pt x="67" y="78"/>
                  </a:lnTo>
                  <a:lnTo>
                    <a:pt x="53" y="78"/>
                  </a:lnTo>
                  <a:lnTo>
                    <a:pt x="53" y="103"/>
                  </a:lnTo>
                  <a:lnTo>
                    <a:pt x="42" y="103"/>
                  </a:lnTo>
                  <a:lnTo>
                    <a:pt x="42" y="78"/>
                  </a:lnTo>
                  <a:lnTo>
                    <a:pt x="0" y="78"/>
                  </a:lnTo>
                  <a:lnTo>
                    <a:pt x="0" y="67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53" y="67"/>
                  </a:lnTo>
                  <a:lnTo>
                    <a:pt x="67" y="67"/>
                  </a:lnTo>
                  <a:close/>
                  <a:moveTo>
                    <a:pt x="42" y="67"/>
                  </a:moveTo>
                  <a:lnTo>
                    <a:pt x="42" y="14"/>
                  </a:lnTo>
                  <a:lnTo>
                    <a:pt x="7" y="67"/>
                  </a:lnTo>
                  <a:lnTo>
                    <a:pt x="42" y="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603" name="Freeform 460"/>
            <p:cNvSpPr>
              <a:spLocks noEditPoints="1"/>
            </p:cNvSpPr>
            <p:nvPr/>
          </p:nvSpPr>
          <p:spPr bwMode="auto">
            <a:xfrm>
              <a:off x="4400" y="2775"/>
              <a:ext cx="67" cy="103"/>
            </a:xfrm>
            <a:custGeom>
              <a:avLst/>
              <a:gdLst>
                <a:gd name="T0" fmla="*/ 67 w 67"/>
                <a:gd name="T1" fmla="*/ 67 h 103"/>
                <a:gd name="T2" fmla="*/ 67 w 67"/>
                <a:gd name="T3" fmla="*/ 78 h 103"/>
                <a:gd name="T4" fmla="*/ 53 w 67"/>
                <a:gd name="T5" fmla="*/ 78 h 103"/>
                <a:gd name="T6" fmla="*/ 53 w 67"/>
                <a:gd name="T7" fmla="*/ 103 h 103"/>
                <a:gd name="T8" fmla="*/ 42 w 67"/>
                <a:gd name="T9" fmla="*/ 103 h 103"/>
                <a:gd name="T10" fmla="*/ 42 w 67"/>
                <a:gd name="T11" fmla="*/ 78 h 103"/>
                <a:gd name="T12" fmla="*/ 0 w 67"/>
                <a:gd name="T13" fmla="*/ 78 h 103"/>
                <a:gd name="T14" fmla="*/ 0 w 67"/>
                <a:gd name="T15" fmla="*/ 67 h 103"/>
                <a:gd name="T16" fmla="*/ 46 w 67"/>
                <a:gd name="T17" fmla="*/ 0 h 103"/>
                <a:gd name="T18" fmla="*/ 53 w 67"/>
                <a:gd name="T19" fmla="*/ 0 h 103"/>
                <a:gd name="T20" fmla="*/ 53 w 67"/>
                <a:gd name="T21" fmla="*/ 67 h 103"/>
                <a:gd name="T22" fmla="*/ 67 w 67"/>
                <a:gd name="T23" fmla="*/ 67 h 103"/>
                <a:gd name="T24" fmla="*/ 42 w 67"/>
                <a:gd name="T25" fmla="*/ 67 h 103"/>
                <a:gd name="T26" fmla="*/ 42 w 67"/>
                <a:gd name="T27" fmla="*/ 14 h 103"/>
                <a:gd name="T28" fmla="*/ 7 w 67"/>
                <a:gd name="T29" fmla="*/ 67 h 103"/>
                <a:gd name="T30" fmla="*/ 42 w 67"/>
                <a:gd name="T31" fmla="*/ 67 h 10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7"/>
                <a:gd name="T49" fmla="*/ 0 h 103"/>
                <a:gd name="T50" fmla="*/ 67 w 67"/>
                <a:gd name="T51" fmla="*/ 103 h 10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7" h="103">
                  <a:moveTo>
                    <a:pt x="67" y="67"/>
                  </a:moveTo>
                  <a:lnTo>
                    <a:pt x="67" y="78"/>
                  </a:lnTo>
                  <a:lnTo>
                    <a:pt x="53" y="78"/>
                  </a:lnTo>
                  <a:lnTo>
                    <a:pt x="53" y="103"/>
                  </a:lnTo>
                  <a:lnTo>
                    <a:pt x="42" y="103"/>
                  </a:lnTo>
                  <a:lnTo>
                    <a:pt x="42" y="78"/>
                  </a:lnTo>
                  <a:lnTo>
                    <a:pt x="0" y="78"/>
                  </a:lnTo>
                  <a:lnTo>
                    <a:pt x="0" y="67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53" y="67"/>
                  </a:lnTo>
                  <a:lnTo>
                    <a:pt x="67" y="67"/>
                  </a:lnTo>
                  <a:close/>
                  <a:moveTo>
                    <a:pt x="42" y="67"/>
                  </a:moveTo>
                  <a:lnTo>
                    <a:pt x="42" y="14"/>
                  </a:lnTo>
                  <a:lnTo>
                    <a:pt x="7" y="67"/>
                  </a:lnTo>
                  <a:lnTo>
                    <a:pt x="42" y="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604" name="Rectangle 461"/>
            <p:cNvSpPr>
              <a:spLocks noChangeArrowheads="1"/>
            </p:cNvSpPr>
            <p:nvPr/>
          </p:nvSpPr>
          <p:spPr bwMode="auto">
            <a:xfrm>
              <a:off x="4591" y="2747"/>
              <a:ext cx="7" cy="19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5" name="Freeform 462"/>
            <p:cNvSpPr>
              <a:spLocks/>
            </p:cNvSpPr>
            <p:nvPr/>
          </p:nvSpPr>
          <p:spPr bwMode="auto">
            <a:xfrm>
              <a:off x="4859" y="2864"/>
              <a:ext cx="18" cy="17"/>
            </a:xfrm>
            <a:custGeom>
              <a:avLst/>
              <a:gdLst>
                <a:gd name="T0" fmla="*/ 7 w 18"/>
                <a:gd name="T1" fmla="*/ 0 h 17"/>
                <a:gd name="T2" fmla="*/ 11 w 18"/>
                <a:gd name="T3" fmla="*/ 0 h 17"/>
                <a:gd name="T4" fmla="*/ 14 w 18"/>
                <a:gd name="T5" fmla="*/ 3 h 17"/>
                <a:gd name="T6" fmla="*/ 18 w 18"/>
                <a:gd name="T7" fmla="*/ 3 h 17"/>
                <a:gd name="T8" fmla="*/ 18 w 18"/>
                <a:gd name="T9" fmla="*/ 7 h 17"/>
                <a:gd name="T10" fmla="*/ 18 w 18"/>
                <a:gd name="T11" fmla="*/ 10 h 17"/>
                <a:gd name="T12" fmla="*/ 14 w 18"/>
                <a:gd name="T13" fmla="*/ 14 h 17"/>
                <a:gd name="T14" fmla="*/ 11 w 18"/>
                <a:gd name="T15" fmla="*/ 17 h 17"/>
                <a:gd name="T16" fmla="*/ 7 w 18"/>
                <a:gd name="T17" fmla="*/ 17 h 17"/>
                <a:gd name="T18" fmla="*/ 4 w 18"/>
                <a:gd name="T19" fmla="*/ 17 h 17"/>
                <a:gd name="T20" fmla="*/ 4 w 18"/>
                <a:gd name="T21" fmla="*/ 14 h 17"/>
                <a:gd name="T22" fmla="*/ 0 w 18"/>
                <a:gd name="T23" fmla="*/ 10 h 17"/>
                <a:gd name="T24" fmla="*/ 0 w 18"/>
                <a:gd name="T25" fmla="*/ 7 h 17"/>
                <a:gd name="T26" fmla="*/ 0 w 18"/>
                <a:gd name="T27" fmla="*/ 3 h 17"/>
                <a:gd name="T28" fmla="*/ 4 w 18"/>
                <a:gd name="T29" fmla="*/ 3 h 17"/>
                <a:gd name="T30" fmla="*/ 4 w 18"/>
                <a:gd name="T31" fmla="*/ 0 h 17"/>
                <a:gd name="T32" fmla="*/ 7 w 18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7"/>
                <a:gd name="T53" fmla="*/ 18 w 18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7">
                  <a:moveTo>
                    <a:pt x="7" y="0"/>
                  </a:moveTo>
                  <a:lnTo>
                    <a:pt x="11" y="0"/>
                  </a:lnTo>
                  <a:lnTo>
                    <a:pt x="14" y="3"/>
                  </a:lnTo>
                  <a:lnTo>
                    <a:pt x="18" y="3"/>
                  </a:lnTo>
                  <a:lnTo>
                    <a:pt x="18" y="7"/>
                  </a:lnTo>
                  <a:lnTo>
                    <a:pt x="18" y="10"/>
                  </a:lnTo>
                  <a:lnTo>
                    <a:pt x="14" y="14"/>
                  </a:lnTo>
                  <a:lnTo>
                    <a:pt x="11" y="17"/>
                  </a:lnTo>
                  <a:lnTo>
                    <a:pt x="7" y="17"/>
                  </a:lnTo>
                  <a:lnTo>
                    <a:pt x="4" y="17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606" name="Freeform 463"/>
            <p:cNvSpPr>
              <a:spLocks/>
            </p:cNvSpPr>
            <p:nvPr/>
          </p:nvSpPr>
          <p:spPr bwMode="auto">
            <a:xfrm>
              <a:off x="4891" y="2775"/>
              <a:ext cx="67" cy="103"/>
            </a:xfrm>
            <a:custGeom>
              <a:avLst/>
              <a:gdLst>
                <a:gd name="T0" fmla="*/ 67 w 67"/>
                <a:gd name="T1" fmla="*/ 85 h 103"/>
                <a:gd name="T2" fmla="*/ 60 w 67"/>
                <a:gd name="T3" fmla="*/ 103 h 103"/>
                <a:gd name="T4" fmla="*/ 0 w 67"/>
                <a:gd name="T5" fmla="*/ 103 h 103"/>
                <a:gd name="T6" fmla="*/ 0 w 67"/>
                <a:gd name="T7" fmla="*/ 103 h 103"/>
                <a:gd name="T8" fmla="*/ 14 w 67"/>
                <a:gd name="T9" fmla="*/ 85 h 103"/>
                <a:gd name="T10" fmla="*/ 28 w 67"/>
                <a:gd name="T11" fmla="*/ 74 h 103"/>
                <a:gd name="T12" fmla="*/ 35 w 67"/>
                <a:gd name="T13" fmla="*/ 60 h 103"/>
                <a:gd name="T14" fmla="*/ 42 w 67"/>
                <a:gd name="T15" fmla="*/ 46 h 103"/>
                <a:gd name="T16" fmla="*/ 46 w 67"/>
                <a:gd name="T17" fmla="*/ 32 h 103"/>
                <a:gd name="T18" fmla="*/ 46 w 67"/>
                <a:gd name="T19" fmla="*/ 25 h 103"/>
                <a:gd name="T20" fmla="*/ 42 w 67"/>
                <a:gd name="T21" fmla="*/ 18 h 103"/>
                <a:gd name="T22" fmla="*/ 35 w 67"/>
                <a:gd name="T23" fmla="*/ 11 h 103"/>
                <a:gd name="T24" fmla="*/ 25 w 67"/>
                <a:gd name="T25" fmla="*/ 11 h 103"/>
                <a:gd name="T26" fmla="*/ 18 w 67"/>
                <a:gd name="T27" fmla="*/ 11 h 103"/>
                <a:gd name="T28" fmla="*/ 11 w 67"/>
                <a:gd name="T29" fmla="*/ 14 h 103"/>
                <a:gd name="T30" fmla="*/ 7 w 67"/>
                <a:gd name="T31" fmla="*/ 21 h 103"/>
                <a:gd name="T32" fmla="*/ 4 w 67"/>
                <a:gd name="T33" fmla="*/ 29 h 103"/>
                <a:gd name="T34" fmla="*/ 0 w 67"/>
                <a:gd name="T35" fmla="*/ 29 h 103"/>
                <a:gd name="T36" fmla="*/ 4 w 67"/>
                <a:gd name="T37" fmla="*/ 14 h 103"/>
                <a:gd name="T38" fmla="*/ 11 w 67"/>
                <a:gd name="T39" fmla="*/ 7 h 103"/>
                <a:gd name="T40" fmla="*/ 18 w 67"/>
                <a:gd name="T41" fmla="*/ 0 h 103"/>
                <a:gd name="T42" fmla="*/ 28 w 67"/>
                <a:gd name="T43" fmla="*/ 0 h 103"/>
                <a:gd name="T44" fmla="*/ 42 w 67"/>
                <a:gd name="T45" fmla="*/ 0 h 103"/>
                <a:gd name="T46" fmla="*/ 50 w 67"/>
                <a:gd name="T47" fmla="*/ 7 h 103"/>
                <a:gd name="T48" fmla="*/ 57 w 67"/>
                <a:gd name="T49" fmla="*/ 14 h 103"/>
                <a:gd name="T50" fmla="*/ 60 w 67"/>
                <a:gd name="T51" fmla="*/ 25 h 103"/>
                <a:gd name="T52" fmla="*/ 60 w 67"/>
                <a:gd name="T53" fmla="*/ 36 h 103"/>
                <a:gd name="T54" fmla="*/ 57 w 67"/>
                <a:gd name="T55" fmla="*/ 43 h 103"/>
                <a:gd name="T56" fmla="*/ 50 w 67"/>
                <a:gd name="T57" fmla="*/ 53 h 103"/>
                <a:gd name="T58" fmla="*/ 39 w 67"/>
                <a:gd name="T59" fmla="*/ 67 h 103"/>
                <a:gd name="T60" fmla="*/ 28 w 67"/>
                <a:gd name="T61" fmla="*/ 78 h 103"/>
                <a:gd name="T62" fmla="*/ 18 w 67"/>
                <a:gd name="T63" fmla="*/ 89 h 103"/>
                <a:gd name="T64" fmla="*/ 14 w 67"/>
                <a:gd name="T65" fmla="*/ 92 h 103"/>
                <a:gd name="T66" fmla="*/ 39 w 67"/>
                <a:gd name="T67" fmla="*/ 92 h 103"/>
                <a:gd name="T68" fmla="*/ 46 w 67"/>
                <a:gd name="T69" fmla="*/ 92 h 103"/>
                <a:gd name="T70" fmla="*/ 53 w 67"/>
                <a:gd name="T71" fmla="*/ 92 h 103"/>
                <a:gd name="T72" fmla="*/ 57 w 67"/>
                <a:gd name="T73" fmla="*/ 92 h 103"/>
                <a:gd name="T74" fmla="*/ 57 w 67"/>
                <a:gd name="T75" fmla="*/ 89 h 103"/>
                <a:gd name="T76" fmla="*/ 60 w 67"/>
                <a:gd name="T77" fmla="*/ 89 h 103"/>
                <a:gd name="T78" fmla="*/ 64 w 67"/>
                <a:gd name="T79" fmla="*/ 85 h 103"/>
                <a:gd name="T80" fmla="*/ 67 w 67"/>
                <a:gd name="T81" fmla="*/ 85 h 10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7"/>
                <a:gd name="T124" fmla="*/ 0 h 103"/>
                <a:gd name="T125" fmla="*/ 67 w 67"/>
                <a:gd name="T126" fmla="*/ 103 h 10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7" h="103">
                  <a:moveTo>
                    <a:pt x="67" y="85"/>
                  </a:moveTo>
                  <a:lnTo>
                    <a:pt x="60" y="103"/>
                  </a:lnTo>
                  <a:lnTo>
                    <a:pt x="0" y="103"/>
                  </a:lnTo>
                  <a:lnTo>
                    <a:pt x="14" y="85"/>
                  </a:lnTo>
                  <a:lnTo>
                    <a:pt x="28" y="74"/>
                  </a:lnTo>
                  <a:lnTo>
                    <a:pt x="35" y="60"/>
                  </a:lnTo>
                  <a:lnTo>
                    <a:pt x="42" y="46"/>
                  </a:lnTo>
                  <a:lnTo>
                    <a:pt x="46" y="32"/>
                  </a:lnTo>
                  <a:lnTo>
                    <a:pt x="46" y="25"/>
                  </a:lnTo>
                  <a:lnTo>
                    <a:pt x="42" y="18"/>
                  </a:lnTo>
                  <a:lnTo>
                    <a:pt x="35" y="11"/>
                  </a:lnTo>
                  <a:lnTo>
                    <a:pt x="25" y="11"/>
                  </a:lnTo>
                  <a:lnTo>
                    <a:pt x="18" y="11"/>
                  </a:lnTo>
                  <a:lnTo>
                    <a:pt x="11" y="14"/>
                  </a:lnTo>
                  <a:lnTo>
                    <a:pt x="7" y="21"/>
                  </a:lnTo>
                  <a:lnTo>
                    <a:pt x="4" y="29"/>
                  </a:lnTo>
                  <a:lnTo>
                    <a:pt x="0" y="29"/>
                  </a:lnTo>
                  <a:lnTo>
                    <a:pt x="4" y="14"/>
                  </a:lnTo>
                  <a:lnTo>
                    <a:pt x="11" y="7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42" y="0"/>
                  </a:lnTo>
                  <a:lnTo>
                    <a:pt x="50" y="7"/>
                  </a:lnTo>
                  <a:lnTo>
                    <a:pt x="57" y="14"/>
                  </a:lnTo>
                  <a:lnTo>
                    <a:pt x="60" y="25"/>
                  </a:lnTo>
                  <a:lnTo>
                    <a:pt x="60" y="36"/>
                  </a:lnTo>
                  <a:lnTo>
                    <a:pt x="57" y="43"/>
                  </a:lnTo>
                  <a:lnTo>
                    <a:pt x="50" y="53"/>
                  </a:lnTo>
                  <a:lnTo>
                    <a:pt x="39" y="67"/>
                  </a:lnTo>
                  <a:lnTo>
                    <a:pt x="28" y="78"/>
                  </a:lnTo>
                  <a:lnTo>
                    <a:pt x="18" y="89"/>
                  </a:lnTo>
                  <a:lnTo>
                    <a:pt x="14" y="92"/>
                  </a:lnTo>
                  <a:lnTo>
                    <a:pt x="39" y="92"/>
                  </a:lnTo>
                  <a:lnTo>
                    <a:pt x="46" y="92"/>
                  </a:lnTo>
                  <a:lnTo>
                    <a:pt x="53" y="92"/>
                  </a:lnTo>
                  <a:lnTo>
                    <a:pt x="57" y="92"/>
                  </a:lnTo>
                  <a:lnTo>
                    <a:pt x="57" y="89"/>
                  </a:lnTo>
                  <a:lnTo>
                    <a:pt x="60" y="89"/>
                  </a:lnTo>
                  <a:lnTo>
                    <a:pt x="64" y="85"/>
                  </a:lnTo>
                  <a:lnTo>
                    <a:pt x="67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607" name="Freeform 464"/>
            <p:cNvSpPr>
              <a:spLocks/>
            </p:cNvSpPr>
            <p:nvPr/>
          </p:nvSpPr>
          <p:spPr bwMode="auto">
            <a:xfrm>
              <a:off x="4965" y="2775"/>
              <a:ext cx="71" cy="103"/>
            </a:xfrm>
            <a:custGeom>
              <a:avLst/>
              <a:gdLst>
                <a:gd name="T0" fmla="*/ 71 w 71"/>
                <a:gd name="T1" fmla="*/ 85 h 103"/>
                <a:gd name="T2" fmla="*/ 64 w 71"/>
                <a:gd name="T3" fmla="*/ 103 h 103"/>
                <a:gd name="T4" fmla="*/ 0 w 71"/>
                <a:gd name="T5" fmla="*/ 103 h 103"/>
                <a:gd name="T6" fmla="*/ 0 w 71"/>
                <a:gd name="T7" fmla="*/ 103 h 103"/>
                <a:gd name="T8" fmla="*/ 18 w 71"/>
                <a:gd name="T9" fmla="*/ 85 h 103"/>
                <a:gd name="T10" fmla="*/ 32 w 71"/>
                <a:gd name="T11" fmla="*/ 74 h 103"/>
                <a:gd name="T12" fmla="*/ 39 w 71"/>
                <a:gd name="T13" fmla="*/ 60 h 103"/>
                <a:gd name="T14" fmla="*/ 46 w 71"/>
                <a:gd name="T15" fmla="*/ 46 h 103"/>
                <a:gd name="T16" fmla="*/ 50 w 71"/>
                <a:gd name="T17" fmla="*/ 32 h 103"/>
                <a:gd name="T18" fmla="*/ 50 w 71"/>
                <a:gd name="T19" fmla="*/ 25 h 103"/>
                <a:gd name="T20" fmla="*/ 43 w 71"/>
                <a:gd name="T21" fmla="*/ 18 h 103"/>
                <a:gd name="T22" fmla="*/ 39 w 71"/>
                <a:gd name="T23" fmla="*/ 11 h 103"/>
                <a:gd name="T24" fmla="*/ 29 w 71"/>
                <a:gd name="T25" fmla="*/ 11 h 103"/>
                <a:gd name="T26" fmla="*/ 21 w 71"/>
                <a:gd name="T27" fmla="*/ 11 h 103"/>
                <a:gd name="T28" fmla="*/ 14 w 71"/>
                <a:gd name="T29" fmla="*/ 14 h 103"/>
                <a:gd name="T30" fmla="*/ 11 w 71"/>
                <a:gd name="T31" fmla="*/ 21 h 103"/>
                <a:gd name="T32" fmla="*/ 7 w 71"/>
                <a:gd name="T33" fmla="*/ 29 h 103"/>
                <a:gd name="T34" fmla="*/ 4 w 71"/>
                <a:gd name="T35" fmla="*/ 29 h 103"/>
                <a:gd name="T36" fmla="*/ 7 w 71"/>
                <a:gd name="T37" fmla="*/ 14 h 103"/>
                <a:gd name="T38" fmla="*/ 14 w 71"/>
                <a:gd name="T39" fmla="*/ 7 h 103"/>
                <a:gd name="T40" fmla="*/ 21 w 71"/>
                <a:gd name="T41" fmla="*/ 0 h 103"/>
                <a:gd name="T42" fmla="*/ 32 w 71"/>
                <a:gd name="T43" fmla="*/ 0 h 103"/>
                <a:gd name="T44" fmla="*/ 46 w 71"/>
                <a:gd name="T45" fmla="*/ 0 h 103"/>
                <a:gd name="T46" fmla="*/ 53 w 71"/>
                <a:gd name="T47" fmla="*/ 7 h 103"/>
                <a:gd name="T48" fmla="*/ 60 w 71"/>
                <a:gd name="T49" fmla="*/ 14 h 103"/>
                <a:gd name="T50" fmla="*/ 64 w 71"/>
                <a:gd name="T51" fmla="*/ 25 h 103"/>
                <a:gd name="T52" fmla="*/ 64 w 71"/>
                <a:gd name="T53" fmla="*/ 36 h 103"/>
                <a:gd name="T54" fmla="*/ 60 w 71"/>
                <a:gd name="T55" fmla="*/ 43 h 103"/>
                <a:gd name="T56" fmla="*/ 53 w 71"/>
                <a:gd name="T57" fmla="*/ 53 h 103"/>
                <a:gd name="T58" fmla="*/ 43 w 71"/>
                <a:gd name="T59" fmla="*/ 67 h 103"/>
                <a:gd name="T60" fmla="*/ 29 w 71"/>
                <a:gd name="T61" fmla="*/ 78 h 103"/>
                <a:gd name="T62" fmla="*/ 21 w 71"/>
                <a:gd name="T63" fmla="*/ 89 h 103"/>
                <a:gd name="T64" fmla="*/ 18 w 71"/>
                <a:gd name="T65" fmla="*/ 92 h 103"/>
                <a:gd name="T66" fmla="*/ 43 w 71"/>
                <a:gd name="T67" fmla="*/ 92 h 103"/>
                <a:gd name="T68" fmla="*/ 50 w 71"/>
                <a:gd name="T69" fmla="*/ 92 h 103"/>
                <a:gd name="T70" fmla="*/ 57 w 71"/>
                <a:gd name="T71" fmla="*/ 92 h 103"/>
                <a:gd name="T72" fmla="*/ 60 w 71"/>
                <a:gd name="T73" fmla="*/ 92 h 103"/>
                <a:gd name="T74" fmla="*/ 60 w 71"/>
                <a:gd name="T75" fmla="*/ 89 h 103"/>
                <a:gd name="T76" fmla="*/ 64 w 71"/>
                <a:gd name="T77" fmla="*/ 89 h 103"/>
                <a:gd name="T78" fmla="*/ 67 w 71"/>
                <a:gd name="T79" fmla="*/ 85 h 103"/>
                <a:gd name="T80" fmla="*/ 71 w 71"/>
                <a:gd name="T81" fmla="*/ 85 h 10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1"/>
                <a:gd name="T124" fmla="*/ 0 h 103"/>
                <a:gd name="T125" fmla="*/ 71 w 71"/>
                <a:gd name="T126" fmla="*/ 103 h 10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1" h="103">
                  <a:moveTo>
                    <a:pt x="71" y="85"/>
                  </a:moveTo>
                  <a:lnTo>
                    <a:pt x="64" y="103"/>
                  </a:lnTo>
                  <a:lnTo>
                    <a:pt x="0" y="103"/>
                  </a:lnTo>
                  <a:lnTo>
                    <a:pt x="18" y="85"/>
                  </a:lnTo>
                  <a:lnTo>
                    <a:pt x="32" y="74"/>
                  </a:lnTo>
                  <a:lnTo>
                    <a:pt x="39" y="60"/>
                  </a:lnTo>
                  <a:lnTo>
                    <a:pt x="46" y="46"/>
                  </a:lnTo>
                  <a:lnTo>
                    <a:pt x="50" y="32"/>
                  </a:lnTo>
                  <a:lnTo>
                    <a:pt x="50" y="25"/>
                  </a:lnTo>
                  <a:lnTo>
                    <a:pt x="43" y="18"/>
                  </a:lnTo>
                  <a:lnTo>
                    <a:pt x="39" y="11"/>
                  </a:lnTo>
                  <a:lnTo>
                    <a:pt x="29" y="11"/>
                  </a:lnTo>
                  <a:lnTo>
                    <a:pt x="21" y="11"/>
                  </a:lnTo>
                  <a:lnTo>
                    <a:pt x="14" y="14"/>
                  </a:lnTo>
                  <a:lnTo>
                    <a:pt x="11" y="21"/>
                  </a:lnTo>
                  <a:lnTo>
                    <a:pt x="7" y="29"/>
                  </a:lnTo>
                  <a:lnTo>
                    <a:pt x="4" y="29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6" y="0"/>
                  </a:lnTo>
                  <a:lnTo>
                    <a:pt x="53" y="7"/>
                  </a:lnTo>
                  <a:lnTo>
                    <a:pt x="60" y="14"/>
                  </a:lnTo>
                  <a:lnTo>
                    <a:pt x="64" y="25"/>
                  </a:lnTo>
                  <a:lnTo>
                    <a:pt x="64" y="36"/>
                  </a:lnTo>
                  <a:lnTo>
                    <a:pt x="60" y="43"/>
                  </a:lnTo>
                  <a:lnTo>
                    <a:pt x="53" y="53"/>
                  </a:lnTo>
                  <a:lnTo>
                    <a:pt x="43" y="67"/>
                  </a:lnTo>
                  <a:lnTo>
                    <a:pt x="29" y="78"/>
                  </a:lnTo>
                  <a:lnTo>
                    <a:pt x="21" y="89"/>
                  </a:lnTo>
                  <a:lnTo>
                    <a:pt x="18" y="92"/>
                  </a:lnTo>
                  <a:lnTo>
                    <a:pt x="43" y="92"/>
                  </a:lnTo>
                  <a:lnTo>
                    <a:pt x="50" y="92"/>
                  </a:lnTo>
                  <a:lnTo>
                    <a:pt x="57" y="92"/>
                  </a:lnTo>
                  <a:lnTo>
                    <a:pt x="60" y="92"/>
                  </a:lnTo>
                  <a:lnTo>
                    <a:pt x="60" y="89"/>
                  </a:lnTo>
                  <a:lnTo>
                    <a:pt x="64" y="89"/>
                  </a:lnTo>
                  <a:lnTo>
                    <a:pt x="67" y="85"/>
                  </a:lnTo>
                  <a:lnTo>
                    <a:pt x="71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608" name="Rectangle 465"/>
            <p:cNvSpPr>
              <a:spLocks noChangeArrowheads="1"/>
            </p:cNvSpPr>
            <p:nvPr/>
          </p:nvSpPr>
          <p:spPr bwMode="auto">
            <a:xfrm>
              <a:off x="5213" y="2747"/>
              <a:ext cx="7" cy="19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9" name="Rectangle 466"/>
            <p:cNvSpPr>
              <a:spLocks noChangeArrowheads="1"/>
            </p:cNvSpPr>
            <p:nvPr/>
          </p:nvSpPr>
          <p:spPr bwMode="auto">
            <a:xfrm>
              <a:off x="532" y="2931"/>
              <a:ext cx="4684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42" name="Rectangle 1017"/>
          <p:cNvSpPr>
            <a:spLocks noChangeArrowheads="1"/>
          </p:cNvSpPr>
          <p:nvPr/>
        </p:nvSpPr>
        <p:spPr bwMode="auto">
          <a:xfrm>
            <a:off x="3810000" y="1676400"/>
            <a:ext cx="3810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Rectangle 1018"/>
          <p:cNvSpPr>
            <a:spLocks noChangeArrowheads="1"/>
          </p:cNvSpPr>
          <p:nvPr/>
        </p:nvSpPr>
        <p:spPr bwMode="auto">
          <a:xfrm>
            <a:off x="3962400" y="4038600"/>
            <a:ext cx="3810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530" name="Object 1019"/>
          <p:cNvGraphicFramePr>
            <a:graphicFrameLocks noChangeAspect="1"/>
          </p:cNvGraphicFramePr>
          <p:nvPr/>
        </p:nvGraphicFramePr>
        <p:xfrm>
          <a:off x="1524000" y="609600"/>
          <a:ext cx="533400" cy="366713"/>
        </p:xfrm>
        <a:graphic>
          <a:graphicData uri="http://schemas.openxmlformats.org/presentationml/2006/ole">
            <p:oleObj spid="_x0000_s192514" name="Equation" r:id="rId4" imgW="203040" imgH="139680" progId="Equation.3">
              <p:embed/>
            </p:oleObj>
          </a:graphicData>
        </a:graphic>
      </p:graphicFrame>
      <p:graphicFrame>
        <p:nvGraphicFramePr>
          <p:cNvPr id="22531" name="Object 1020"/>
          <p:cNvGraphicFramePr>
            <a:graphicFrameLocks noChangeAspect="1"/>
          </p:cNvGraphicFramePr>
          <p:nvPr/>
        </p:nvGraphicFramePr>
        <p:xfrm>
          <a:off x="381000" y="1295400"/>
          <a:ext cx="842963" cy="357188"/>
        </p:xfrm>
        <a:graphic>
          <a:graphicData uri="http://schemas.openxmlformats.org/presentationml/2006/ole">
            <p:oleObj spid="_x0000_s192515" name="Equation" r:id="rId5" imgW="330120" imgH="139680" progId="Equation.3">
              <p:embed/>
            </p:oleObj>
          </a:graphicData>
        </a:graphic>
      </p:graphicFrame>
      <p:sp>
        <p:nvSpPr>
          <p:cNvPr id="22544" name="Text Box 1021"/>
          <p:cNvSpPr txBox="1">
            <a:spLocks noChangeArrowheads="1"/>
          </p:cNvSpPr>
          <p:nvPr/>
        </p:nvSpPr>
        <p:spPr bwMode="auto">
          <a:xfrm>
            <a:off x="5334000" y="4038600"/>
            <a:ext cx="2857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6</a:t>
            </a:r>
          </a:p>
        </p:txBody>
      </p:sp>
      <p:sp>
        <p:nvSpPr>
          <p:cNvPr id="22545" name="Text Box 1023"/>
          <p:cNvSpPr txBox="1">
            <a:spLocks noChangeArrowheads="1"/>
          </p:cNvSpPr>
          <p:nvPr/>
        </p:nvSpPr>
        <p:spPr bwMode="auto">
          <a:xfrm>
            <a:off x="5334000" y="4572000"/>
            <a:ext cx="3873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19</a:t>
            </a:r>
          </a:p>
        </p:txBody>
      </p:sp>
      <p:sp>
        <p:nvSpPr>
          <p:cNvPr id="22546" name="Rectangle 1024"/>
          <p:cNvSpPr>
            <a:spLocks noChangeArrowheads="1"/>
          </p:cNvSpPr>
          <p:nvPr/>
        </p:nvSpPr>
        <p:spPr bwMode="auto">
          <a:xfrm>
            <a:off x="2438400" y="4800600"/>
            <a:ext cx="5105400" cy="3048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Rectangle 1025"/>
          <p:cNvSpPr>
            <a:spLocks noChangeArrowheads="1"/>
          </p:cNvSpPr>
          <p:nvPr/>
        </p:nvSpPr>
        <p:spPr bwMode="auto">
          <a:xfrm>
            <a:off x="2286000" y="2438400"/>
            <a:ext cx="5105400" cy="3048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" name="TextBox 480"/>
          <p:cNvSpPr txBox="1"/>
          <p:nvPr/>
        </p:nvSpPr>
        <p:spPr>
          <a:xfrm>
            <a:off x="5334000" y="4343400"/>
            <a:ext cx="228600" cy="3381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2</a:t>
            </a:r>
          </a:p>
        </p:txBody>
      </p:sp>
      <p:sp>
        <p:nvSpPr>
          <p:cNvPr id="482" name="TextBox 481"/>
          <p:cNvSpPr txBox="1"/>
          <p:nvPr/>
        </p:nvSpPr>
        <p:spPr>
          <a:xfrm>
            <a:off x="2514600" y="4267200"/>
            <a:ext cx="152400" cy="3381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2</a:t>
            </a:r>
          </a:p>
        </p:txBody>
      </p:sp>
      <p:sp>
        <p:nvSpPr>
          <p:cNvPr id="483" name="TextBox 482"/>
          <p:cNvSpPr txBox="1"/>
          <p:nvPr/>
        </p:nvSpPr>
        <p:spPr>
          <a:xfrm>
            <a:off x="5334000" y="4038600"/>
            <a:ext cx="228600" cy="3381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5</a:t>
            </a:r>
          </a:p>
        </p:txBody>
      </p:sp>
      <p:sp>
        <p:nvSpPr>
          <p:cNvPr id="484" name="TextBox 483"/>
          <p:cNvSpPr txBox="1"/>
          <p:nvPr/>
        </p:nvSpPr>
        <p:spPr>
          <a:xfrm>
            <a:off x="5334000" y="4572000"/>
            <a:ext cx="533400" cy="3381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502, Lecture 14</a:t>
            </a:r>
            <a:endParaRPr lang="en-US"/>
          </a:p>
        </p:txBody>
      </p:sp>
      <p:sp>
        <p:nvSpPr>
          <p:cNvPr id="2560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D0DCAF-0DC6-40C3-8112-019EB610173D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256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Biggest Language Model…</a:t>
            </a:r>
          </a:p>
        </p:txBody>
      </p:sp>
      <p:sp>
        <p:nvSpPr>
          <p:cNvPr id="27656" name="Rectangle 6"/>
          <p:cNvSpPr>
            <a:spLocks noChangeArrowheads="1"/>
          </p:cNvSpPr>
          <p:nvPr/>
        </p:nvSpPr>
        <p:spPr bwMode="auto">
          <a:xfrm>
            <a:off x="0" y="1295400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1" dirty="0" smtClean="0"/>
              <a:t>Google language model</a:t>
            </a:r>
          </a:p>
          <a:p>
            <a:r>
              <a:rPr lang="en-US" sz="2800" b="1" dirty="0" smtClean="0"/>
              <a:t>Update (22 Sept. 2006):</a:t>
            </a:r>
            <a:r>
              <a:rPr lang="en-US" sz="2800" dirty="0" smtClean="0"/>
              <a:t> The LDC has the </a:t>
            </a:r>
            <a:r>
              <a:rPr lang="en-US" sz="2800" dirty="0" smtClean="0">
                <a:hlinkClick r:id="rId4"/>
              </a:rPr>
              <a:t>data available</a:t>
            </a:r>
            <a:r>
              <a:rPr lang="en-US" sz="2800" dirty="0" smtClean="0"/>
              <a:t> in their catalog. The counts are as follows:</a:t>
            </a:r>
            <a:br>
              <a:rPr lang="en-US" sz="2800" dirty="0" smtClean="0"/>
            </a:br>
            <a:r>
              <a:rPr lang="en-US" sz="2800" dirty="0" smtClean="0"/>
              <a:t>File sizes: approx. 24 GB compressed (</a:t>
            </a:r>
            <a:r>
              <a:rPr lang="en-US" sz="2800" dirty="0" err="1" smtClean="0"/>
              <a:t>gzip'ed</a:t>
            </a:r>
            <a:r>
              <a:rPr lang="en-US" sz="2800" dirty="0" smtClean="0"/>
              <a:t>) text files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Number of tokens: 1,024,908,267,229</a:t>
            </a:r>
            <a:br>
              <a:rPr lang="en-US" sz="2800" dirty="0" smtClean="0"/>
            </a:br>
            <a:r>
              <a:rPr lang="en-US" sz="2800" dirty="0" smtClean="0"/>
              <a:t>Number of sentences: 95,119,665,584</a:t>
            </a:r>
            <a:br>
              <a:rPr lang="en-US" sz="2800" dirty="0" smtClean="0"/>
            </a:br>
            <a:r>
              <a:rPr lang="en-US" sz="2800" dirty="0" smtClean="0"/>
              <a:t>Number of unigrams: 13,588,391</a:t>
            </a:r>
            <a:br>
              <a:rPr lang="en-US" sz="2800" dirty="0" smtClean="0"/>
            </a:br>
            <a:r>
              <a:rPr lang="en-US" sz="2800" dirty="0" smtClean="0"/>
              <a:t>Number of bigrams: 314,843,401</a:t>
            </a:r>
            <a:br>
              <a:rPr lang="en-US" sz="2800" dirty="0" smtClean="0"/>
            </a:br>
            <a:r>
              <a:rPr lang="en-US" sz="2800" dirty="0" smtClean="0"/>
              <a:t>Number of trigrams: 977,069,902</a:t>
            </a:r>
            <a:br>
              <a:rPr lang="en-US" sz="2800" dirty="0" smtClean="0"/>
            </a:br>
            <a:r>
              <a:rPr lang="en-US" sz="2800" dirty="0" smtClean="0"/>
              <a:t>Number of </a:t>
            </a:r>
            <a:r>
              <a:rPr lang="en-US" sz="2800" dirty="0" err="1" smtClean="0"/>
              <a:t>fourgrams</a:t>
            </a:r>
            <a:r>
              <a:rPr lang="en-US" sz="2800" dirty="0" smtClean="0"/>
              <a:t>: 1,313,818,354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502, Lecture 14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Today Oct 27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371600"/>
            <a:ext cx="8305800" cy="3962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Machine</a:t>
            </a:r>
            <a:r>
              <a:rPr kumimoji="0" lang="en-US" sz="3200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Learning</a:t>
            </a:r>
            <a:endParaRPr kumimoji="0" lang="en-US" sz="3200" i="0" u="sng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Introduction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kern="0" dirty="0" smtClean="0">
                <a:latin typeface="+mn-lt"/>
              </a:rPr>
              <a:t>Supervised Machine Learning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Naïve </a:t>
            </a:r>
            <a:r>
              <a:rPr kumimoji="0" lang="en-US" sz="32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Bayes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0" dirty="0" smtClean="0">
                <a:latin typeface="+mn-lt"/>
              </a:rPr>
              <a:t>Markov Chains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kern="0" dirty="0" smtClean="0">
                <a:latin typeface="+mn-lt"/>
              </a:rPr>
              <a:t>Decision Trees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D679-5AC5-44C0-9A48-27265B854A9A}" type="slidenum">
              <a:rPr lang="en-US"/>
              <a:pPr/>
              <a:t>38</a:t>
            </a:fld>
            <a:endParaRPr lang="en-US"/>
          </a:p>
        </p:txBody>
      </p:sp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685800"/>
          </a:xfrm>
        </p:spPr>
        <p:txBody>
          <a:bodyPr/>
          <a:lstStyle/>
          <a:p>
            <a:r>
              <a:rPr lang="en-US" dirty="0"/>
              <a:t>Example Classification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268292" name="Rectangle 4"/>
          <p:cNvSpPr>
            <a:spLocks noChangeArrowheads="1"/>
          </p:cNvSpPr>
          <p:nvPr/>
        </p:nvSpPr>
        <p:spPr bwMode="auto">
          <a:xfrm>
            <a:off x="609600" y="5562600"/>
            <a:ext cx="7924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We want to classify new examples on property </a:t>
            </a:r>
            <a:r>
              <a:rPr lang="en-US" b="1" i="1">
                <a:solidFill>
                  <a:srgbClr val="CC3399"/>
                </a:solidFill>
              </a:rPr>
              <a:t>Action</a:t>
            </a:r>
            <a:r>
              <a:rPr lang="en-US" i="1"/>
              <a:t> </a:t>
            </a:r>
            <a:r>
              <a:rPr lang="en-US"/>
              <a:t>based</a:t>
            </a:r>
          </a:p>
          <a:p>
            <a:pPr>
              <a:spcBef>
                <a:spcPct val="50000"/>
              </a:spcBef>
            </a:pPr>
            <a:r>
              <a:rPr lang="en-US"/>
              <a:t>on the examples’ </a:t>
            </a:r>
            <a:r>
              <a:rPr lang="en-US" i="1"/>
              <a:t>Author, Thread, Length</a:t>
            </a:r>
            <a:r>
              <a:rPr lang="en-US"/>
              <a:t>, and </a:t>
            </a:r>
            <a:r>
              <a:rPr lang="en-US" i="1"/>
              <a:t>Where.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28600" y="1066800"/>
            <a:ext cx="8077200" cy="4451350"/>
            <a:chOff x="228600" y="1066800"/>
            <a:chExt cx="8077200" cy="4451350"/>
          </a:xfrm>
        </p:grpSpPr>
        <p:graphicFrame>
          <p:nvGraphicFramePr>
            <p:cNvPr id="268291" name="Object 3"/>
            <p:cNvGraphicFramePr>
              <a:graphicFrameLocks noChangeAspect="1"/>
            </p:cNvGraphicFramePr>
            <p:nvPr/>
          </p:nvGraphicFramePr>
          <p:xfrm>
            <a:off x="228600" y="1066800"/>
            <a:ext cx="8077200" cy="4451350"/>
          </p:xfrm>
          <a:graphic>
            <a:graphicData uri="http://schemas.openxmlformats.org/presentationml/2006/ole">
              <p:oleObj spid="_x0000_s165890" name="Photo Editor Photo" r:id="rId4" imgW="6428571" imgH="3543795" progId="">
                <p:embed/>
              </p:oleObj>
            </a:graphicData>
          </a:graphic>
        </p:graphicFrame>
        <p:sp>
          <p:nvSpPr>
            <p:cNvPr id="268293" name="Rectangle 5"/>
            <p:cNvSpPr>
              <a:spLocks noChangeArrowheads="1"/>
            </p:cNvSpPr>
            <p:nvPr/>
          </p:nvSpPr>
          <p:spPr bwMode="auto">
            <a:xfrm>
              <a:off x="1403350" y="1196975"/>
              <a:ext cx="1008063" cy="4176713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B6A9-7791-4930-8C58-37423F2FA0EB}" type="slidenum">
              <a:rPr lang="en-US"/>
              <a:pPr/>
              <a:t>39</a:t>
            </a:fld>
            <a:endParaRPr lang="en-US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Learning task</a:t>
            </a:r>
          </a:p>
        </p:txBody>
      </p:sp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381000" y="1447800"/>
            <a:ext cx="8763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b="1"/>
              <a:t>Inductive inference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sz="2800" b="1"/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Given a set of examples of</a:t>
            </a:r>
          </a:p>
          <a:p>
            <a:pPr marL="1143000" lvl="2" indent="-228600">
              <a:lnSpc>
                <a:spcPct val="120000"/>
              </a:lnSpc>
              <a:spcBef>
                <a:spcPct val="20000"/>
              </a:spcBef>
            </a:pPr>
            <a:r>
              <a:rPr lang="en-US" sz="2800" i="1"/>
              <a:t>f(author,thread, length, where) = {reads,skips}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</a:pPr>
            <a:endParaRPr lang="en-US" sz="2800" i="1"/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Find a function </a:t>
            </a:r>
            <a:r>
              <a:rPr lang="en-US" sz="2800" i="1">
                <a:solidFill>
                  <a:schemeClr val="accent2"/>
                </a:solidFill>
              </a:rPr>
              <a:t>h(author,thread, length, where)</a:t>
            </a:r>
            <a:r>
              <a:rPr lang="en-US" sz="2800"/>
              <a:t> that approximates </a:t>
            </a:r>
            <a:r>
              <a:rPr lang="en-US" sz="2800" i="1"/>
              <a:t>f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endParaRPr lang="en-US" sz="2800"/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endParaRPr lang="en-US" sz="2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Why is Machine Learning So Popular?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839200" cy="51054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b="1" dirty="0" smtClean="0"/>
              <a:t>We have lots of data!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800" dirty="0" smtClean="0"/>
              <a:t>Web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800" dirty="0" smtClean="0"/>
              <a:t>User Behavior on the Web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800" dirty="0" smtClean="0"/>
              <a:t>Human Genome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800" dirty="0" smtClean="0"/>
              <a:t>Huge medical, financial …. databases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Need for autonomous Agents </a:t>
            </a:r>
            <a:r>
              <a:rPr lang="en-US" b="1" dirty="0" smtClean="0">
                <a:solidFill>
                  <a:schemeClr val="tx2"/>
                </a:solidFill>
              </a:rPr>
              <a:t>(robots and soft-bots) </a:t>
            </a:r>
            <a:r>
              <a:rPr lang="en-US" dirty="0" smtClean="0">
                <a:solidFill>
                  <a:schemeClr val="tx2"/>
                </a:solidFill>
              </a:rPr>
              <a:t>that </a:t>
            </a:r>
            <a:r>
              <a:rPr lang="en-US" dirty="0" smtClean="0">
                <a:solidFill>
                  <a:schemeClr val="tx2"/>
                </a:solidFill>
              </a:rPr>
              <a:t>cannot be pre-programmed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8B5A9E0-7EB5-4FF0-AEB5-1FBEA79D2A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14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457200"/>
          </a:xfrm>
        </p:spPr>
        <p:txBody>
          <a:bodyPr/>
          <a:lstStyle/>
          <a:p>
            <a:fld id="{DE973A62-614A-404E-A6B1-AB90D15C1731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425986" name="Rectangle 2"/>
          <p:cNvSpPr>
            <a:spLocks noChangeArrowheads="1"/>
          </p:cNvSpPr>
          <p:nvPr/>
        </p:nvSpPr>
        <p:spPr bwMode="auto">
          <a:xfrm>
            <a:off x="3505200" y="838200"/>
            <a:ext cx="1143000" cy="533400"/>
          </a:xfrm>
          <a:prstGeom prst="rect">
            <a:avLst/>
          </a:prstGeom>
          <a:noFill/>
          <a:ln w="5715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latin typeface="Arial" pitchFamily="34" charset="0"/>
              </a:rPr>
              <a:t>author</a:t>
            </a:r>
          </a:p>
        </p:txBody>
      </p:sp>
      <p:cxnSp>
        <p:nvCxnSpPr>
          <p:cNvPr id="425987" name="AutoShape 3"/>
          <p:cNvCxnSpPr>
            <a:cxnSpLocks noChangeShapeType="1"/>
          </p:cNvCxnSpPr>
          <p:nvPr/>
        </p:nvCxnSpPr>
        <p:spPr bwMode="auto">
          <a:xfrm flipH="1">
            <a:off x="2362200" y="1400175"/>
            <a:ext cx="1714500" cy="857250"/>
          </a:xfrm>
          <a:prstGeom prst="straightConnector1">
            <a:avLst/>
          </a:prstGeom>
          <a:noFill/>
          <a:ln w="31750">
            <a:solidFill>
              <a:srgbClr val="008000"/>
            </a:solidFill>
            <a:round/>
            <a:headEnd/>
            <a:tailEnd/>
          </a:ln>
          <a:effectLst/>
        </p:spPr>
      </p:cxnSp>
      <p:cxnSp>
        <p:nvCxnSpPr>
          <p:cNvPr id="425988" name="AutoShape 4"/>
          <p:cNvCxnSpPr>
            <a:cxnSpLocks noChangeShapeType="1"/>
          </p:cNvCxnSpPr>
          <p:nvPr/>
        </p:nvCxnSpPr>
        <p:spPr bwMode="auto">
          <a:xfrm>
            <a:off x="4076700" y="1400175"/>
            <a:ext cx="2133600" cy="1085850"/>
          </a:xfrm>
          <a:prstGeom prst="straightConnector1">
            <a:avLst/>
          </a:prstGeom>
          <a:noFill/>
          <a:ln w="31750">
            <a:solidFill>
              <a:srgbClr val="008000"/>
            </a:solidFill>
            <a:round/>
            <a:headEnd/>
            <a:tailEnd/>
          </a:ln>
          <a:effectLst/>
        </p:spPr>
      </p:cxnSp>
      <p:sp>
        <p:nvSpPr>
          <p:cNvPr id="425989" name="Rectangle 5"/>
          <p:cNvSpPr>
            <a:spLocks noChangeArrowheads="1"/>
          </p:cNvSpPr>
          <p:nvPr/>
        </p:nvSpPr>
        <p:spPr bwMode="auto">
          <a:xfrm>
            <a:off x="1752600" y="2286000"/>
            <a:ext cx="1143000" cy="457200"/>
          </a:xfrm>
          <a:prstGeom prst="rect">
            <a:avLst/>
          </a:prstGeom>
          <a:noFill/>
          <a:ln w="5715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latin typeface="Arial" pitchFamily="34" charset="0"/>
              </a:rPr>
              <a:t>length</a:t>
            </a:r>
          </a:p>
        </p:txBody>
      </p:sp>
      <p:sp>
        <p:nvSpPr>
          <p:cNvPr id="425990" name="Rectangle 6"/>
          <p:cNvSpPr>
            <a:spLocks noChangeArrowheads="1"/>
          </p:cNvSpPr>
          <p:nvPr/>
        </p:nvSpPr>
        <p:spPr bwMode="auto">
          <a:xfrm>
            <a:off x="1905000" y="1524000"/>
            <a:ext cx="12192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latin typeface="Arial" pitchFamily="34" charset="0"/>
              </a:rPr>
              <a:t>unknown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38200" y="2771775"/>
            <a:ext cx="1485900" cy="628650"/>
            <a:chOff x="3168" y="1842"/>
            <a:chExt cx="936" cy="396"/>
          </a:xfrm>
        </p:grpSpPr>
        <p:cxnSp>
          <p:nvCxnSpPr>
            <p:cNvPr id="425992" name="AutoShape 8"/>
            <p:cNvCxnSpPr>
              <a:cxnSpLocks noChangeShapeType="1"/>
              <a:stCxn id="425989" idx="2"/>
            </p:cNvCxnSpPr>
            <p:nvPr/>
          </p:nvCxnSpPr>
          <p:spPr bwMode="auto">
            <a:xfrm flipH="1">
              <a:off x="3480" y="1842"/>
              <a:ext cx="624" cy="396"/>
            </a:xfrm>
            <a:prstGeom prst="straightConnector1">
              <a:avLst/>
            </a:prstGeom>
            <a:noFill/>
            <a:ln w="31750">
              <a:solidFill>
                <a:srgbClr val="008000"/>
              </a:solidFill>
              <a:round/>
              <a:headEnd/>
              <a:tailEnd/>
            </a:ln>
            <a:effectLst/>
          </p:spPr>
        </p:cxnSp>
        <p:sp>
          <p:nvSpPr>
            <p:cNvPr id="425993" name="Rectangle 9"/>
            <p:cNvSpPr>
              <a:spLocks noChangeArrowheads="1"/>
            </p:cNvSpPr>
            <p:nvPr/>
          </p:nvSpPr>
          <p:spPr bwMode="auto">
            <a:xfrm>
              <a:off x="3168" y="1920"/>
              <a:ext cx="480" cy="192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pitchFamily="34" charset="0"/>
                </a:rPr>
                <a:t>short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324100" y="2771775"/>
            <a:ext cx="1638300" cy="628650"/>
            <a:chOff x="4104" y="1842"/>
            <a:chExt cx="1032" cy="396"/>
          </a:xfrm>
        </p:grpSpPr>
        <p:cxnSp>
          <p:nvCxnSpPr>
            <p:cNvPr id="425995" name="AutoShape 11"/>
            <p:cNvCxnSpPr>
              <a:cxnSpLocks noChangeShapeType="1"/>
              <a:stCxn id="425989" idx="2"/>
            </p:cNvCxnSpPr>
            <p:nvPr/>
          </p:nvCxnSpPr>
          <p:spPr bwMode="auto">
            <a:xfrm>
              <a:off x="4104" y="1842"/>
              <a:ext cx="624" cy="396"/>
            </a:xfrm>
            <a:prstGeom prst="straightConnector1">
              <a:avLst/>
            </a:prstGeom>
            <a:noFill/>
            <a:ln w="31750">
              <a:solidFill>
                <a:srgbClr val="008000"/>
              </a:solidFill>
              <a:round/>
              <a:headEnd/>
              <a:tailEnd/>
            </a:ln>
            <a:effectLst/>
          </p:spPr>
        </p:cxnSp>
        <p:sp>
          <p:nvSpPr>
            <p:cNvPr id="425996" name="Rectangle 12"/>
            <p:cNvSpPr>
              <a:spLocks noChangeArrowheads="1"/>
            </p:cNvSpPr>
            <p:nvPr/>
          </p:nvSpPr>
          <p:spPr bwMode="auto">
            <a:xfrm>
              <a:off x="4368" y="1920"/>
              <a:ext cx="768" cy="192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pitchFamily="34" charset="0"/>
                </a:rPr>
                <a:t>long</a:t>
              </a:r>
            </a:p>
          </p:txBody>
        </p:sp>
      </p:grpSp>
      <p:sp>
        <p:nvSpPr>
          <p:cNvPr id="425997" name="Rectangle 13"/>
          <p:cNvSpPr>
            <a:spLocks noChangeArrowheads="1"/>
          </p:cNvSpPr>
          <p:nvPr/>
        </p:nvSpPr>
        <p:spPr bwMode="auto">
          <a:xfrm>
            <a:off x="2819400" y="3429000"/>
            <a:ext cx="12192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9933FF"/>
                </a:solidFill>
                <a:latin typeface="Arial" pitchFamily="34" charset="0"/>
              </a:rPr>
              <a:t>skips</a:t>
            </a:r>
          </a:p>
        </p:txBody>
      </p:sp>
      <p:sp>
        <p:nvSpPr>
          <p:cNvPr id="425998" name="Rectangle 14"/>
          <p:cNvSpPr>
            <a:spLocks noChangeArrowheads="1"/>
          </p:cNvSpPr>
          <p:nvPr/>
        </p:nvSpPr>
        <p:spPr bwMode="auto">
          <a:xfrm>
            <a:off x="609600" y="3429000"/>
            <a:ext cx="12192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9933FF"/>
                </a:solidFill>
                <a:latin typeface="Arial" pitchFamily="34" charset="0"/>
              </a:rPr>
              <a:t>reads</a:t>
            </a:r>
          </a:p>
        </p:txBody>
      </p:sp>
      <p:sp>
        <p:nvSpPr>
          <p:cNvPr id="425999" name="Rectangle 15"/>
          <p:cNvSpPr>
            <a:spLocks noChangeArrowheads="1"/>
          </p:cNvSpPr>
          <p:nvPr/>
        </p:nvSpPr>
        <p:spPr bwMode="auto">
          <a:xfrm>
            <a:off x="5791200" y="2514600"/>
            <a:ext cx="1219200" cy="457200"/>
          </a:xfrm>
          <a:prstGeom prst="rect">
            <a:avLst/>
          </a:prstGeom>
          <a:noFill/>
          <a:ln w="5715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latin typeface="Arial" pitchFamily="34" charset="0"/>
              </a:rPr>
              <a:t>thread</a:t>
            </a:r>
          </a:p>
        </p:txBody>
      </p:sp>
      <p:sp>
        <p:nvSpPr>
          <p:cNvPr id="426000" name="Rectangle 16"/>
          <p:cNvSpPr>
            <a:spLocks noChangeArrowheads="1"/>
          </p:cNvSpPr>
          <p:nvPr/>
        </p:nvSpPr>
        <p:spPr bwMode="auto">
          <a:xfrm>
            <a:off x="5105400" y="1600200"/>
            <a:ext cx="12192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latin typeface="Arial" pitchFamily="34" charset="0"/>
              </a:rPr>
              <a:t>known</a:t>
            </a:r>
          </a:p>
        </p:txBody>
      </p:sp>
      <p:sp>
        <p:nvSpPr>
          <p:cNvPr id="426001" name="Rectangle 17"/>
          <p:cNvSpPr>
            <a:spLocks noChangeArrowheads="1"/>
          </p:cNvSpPr>
          <p:nvPr/>
        </p:nvSpPr>
        <p:spPr bwMode="auto">
          <a:xfrm>
            <a:off x="4953000" y="3886200"/>
            <a:ext cx="1143000" cy="533400"/>
          </a:xfrm>
          <a:prstGeom prst="rect">
            <a:avLst/>
          </a:prstGeom>
          <a:noFill/>
          <a:ln w="5715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latin typeface="Arial" pitchFamily="34" charset="0"/>
              </a:rPr>
              <a:t>length</a:t>
            </a:r>
          </a:p>
        </p:txBody>
      </p:sp>
      <p:cxnSp>
        <p:nvCxnSpPr>
          <p:cNvPr id="426002" name="AutoShape 18"/>
          <p:cNvCxnSpPr>
            <a:cxnSpLocks noChangeShapeType="1"/>
            <a:stCxn id="425999" idx="2"/>
          </p:cNvCxnSpPr>
          <p:nvPr/>
        </p:nvCxnSpPr>
        <p:spPr bwMode="auto">
          <a:xfrm>
            <a:off x="6400800" y="3000375"/>
            <a:ext cx="723900" cy="857250"/>
          </a:xfrm>
          <a:prstGeom prst="straightConnector1">
            <a:avLst/>
          </a:prstGeom>
          <a:noFill/>
          <a:ln w="31750">
            <a:solidFill>
              <a:srgbClr val="008000"/>
            </a:solidFill>
            <a:round/>
            <a:headEnd/>
            <a:tailEnd/>
          </a:ln>
          <a:effectLst/>
        </p:spPr>
      </p:cxn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572000" y="3000375"/>
            <a:ext cx="1828800" cy="857250"/>
            <a:chOff x="528" y="1698"/>
            <a:chExt cx="1152" cy="540"/>
          </a:xfrm>
        </p:grpSpPr>
        <p:cxnSp>
          <p:nvCxnSpPr>
            <p:cNvPr id="426004" name="AutoShape 20"/>
            <p:cNvCxnSpPr>
              <a:cxnSpLocks noChangeShapeType="1"/>
              <a:stCxn id="425999" idx="2"/>
              <a:endCxn id="426001" idx="0"/>
            </p:cNvCxnSpPr>
            <p:nvPr/>
          </p:nvCxnSpPr>
          <p:spPr bwMode="auto">
            <a:xfrm flipH="1">
              <a:off x="1128" y="1698"/>
              <a:ext cx="552" cy="540"/>
            </a:xfrm>
            <a:prstGeom prst="straightConnector1">
              <a:avLst/>
            </a:prstGeom>
            <a:noFill/>
            <a:ln w="31750">
              <a:solidFill>
                <a:srgbClr val="008000"/>
              </a:solidFill>
              <a:round/>
              <a:headEnd/>
              <a:tailEnd/>
            </a:ln>
            <a:effectLst/>
          </p:spPr>
        </p:cxnSp>
        <p:sp>
          <p:nvSpPr>
            <p:cNvPr id="426005" name="Rectangle 21"/>
            <p:cNvSpPr>
              <a:spLocks noChangeArrowheads="1"/>
            </p:cNvSpPr>
            <p:nvPr/>
          </p:nvSpPr>
          <p:spPr bwMode="auto">
            <a:xfrm>
              <a:off x="528" y="1824"/>
              <a:ext cx="768" cy="192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pitchFamily="34" charset="0"/>
                </a:rPr>
                <a:t>new</a:t>
              </a:r>
            </a:p>
          </p:txBody>
        </p:sp>
      </p:grpSp>
      <p:sp>
        <p:nvSpPr>
          <p:cNvPr id="426006" name="Rectangle 22"/>
          <p:cNvSpPr>
            <a:spLocks noChangeArrowheads="1"/>
          </p:cNvSpPr>
          <p:nvPr/>
        </p:nvSpPr>
        <p:spPr bwMode="auto">
          <a:xfrm>
            <a:off x="6934200" y="3276600"/>
            <a:ext cx="8382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latin typeface="Arial" pitchFamily="34" charset="0"/>
              </a:rPr>
              <a:t>old</a:t>
            </a:r>
          </a:p>
        </p:txBody>
      </p:sp>
      <p:sp>
        <p:nvSpPr>
          <p:cNvPr id="426007" name="Rectangle 23"/>
          <p:cNvSpPr>
            <a:spLocks noChangeArrowheads="1"/>
          </p:cNvSpPr>
          <p:nvPr/>
        </p:nvSpPr>
        <p:spPr bwMode="auto">
          <a:xfrm>
            <a:off x="6629400" y="4038600"/>
            <a:ext cx="12192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9933FF"/>
                </a:solidFill>
                <a:latin typeface="Arial" pitchFamily="34" charset="0"/>
              </a:rPr>
              <a:t>skips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524500" y="4448175"/>
            <a:ext cx="1409700" cy="1266825"/>
            <a:chOff x="1128" y="2610"/>
            <a:chExt cx="888" cy="798"/>
          </a:xfrm>
        </p:grpSpPr>
        <p:cxnSp>
          <p:nvCxnSpPr>
            <p:cNvPr id="426009" name="AutoShape 25"/>
            <p:cNvCxnSpPr>
              <a:cxnSpLocks noChangeShapeType="1"/>
              <a:stCxn id="426001" idx="2"/>
              <a:endCxn id="426011" idx="0"/>
            </p:cNvCxnSpPr>
            <p:nvPr/>
          </p:nvCxnSpPr>
          <p:spPr bwMode="auto">
            <a:xfrm>
              <a:off x="1128" y="2610"/>
              <a:ext cx="216" cy="798"/>
            </a:xfrm>
            <a:prstGeom prst="straightConnector1">
              <a:avLst/>
            </a:prstGeom>
            <a:noFill/>
            <a:ln w="31750">
              <a:solidFill>
                <a:srgbClr val="008000"/>
              </a:solidFill>
              <a:round/>
              <a:headEnd/>
              <a:tailEnd/>
            </a:ln>
            <a:effectLst/>
          </p:spPr>
        </p:cxnSp>
        <p:sp>
          <p:nvSpPr>
            <p:cNvPr id="426010" name="Rectangle 26"/>
            <p:cNvSpPr>
              <a:spLocks noChangeArrowheads="1"/>
            </p:cNvSpPr>
            <p:nvPr/>
          </p:nvSpPr>
          <p:spPr bwMode="auto">
            <a:xfrm>
              <a:off x="1248" y="3072"/>
              <a:ext cx="768" cy="192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pitchFamily="34" charset="0"/>
                </a:rPr>
                <a:t>short</a:t>
              </a:r>
            </a:p>
          </p:txBody>
        </p:sp>
      </p:grpSp>
      <p:sp>
        <p:nvSpPr>
          <p:cNvPr id="426011" name="Rectangle 27"/>
          <p:cNvSpPr>
            <a:spLocks noChangeArrowheads="1"/>
          </p:cNvSpPr>
          <p:nvPr/>
        </p:nvSpPr>
        <p:spPr bwMode="auto">
          <a:xfrm>
            <a:off x="5257800" y="5715000"/>
            <a:ext cx="12192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9933FF"/>
                </a:solidFill>
                <a:latin typeface="Arial" pitchFamily="34" charset="0"/>
              </a:rPr>
              <a:t>reads</a:t>
            </a:r>
          </a:p>
        </p:txBody>
      </p:sp>
      <p:sp>
        <p:nvSpPr>
          <p:cNvPr id="426017" name="Rectangle 3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85800"/>
          </a:xfrm>
          <a:noFill/>
          <a:ln/>
        </p:spPr>
        <p:txBody>
          <a:bodyPr/>
          <a:lstStyle/>
          <a:p>
            <a:r>
              <a:rPr lang="en-US" dirty="0"/>
              <a:t>Example Decision </a:t>
            </a:r>
            <a:r>
              <a:rPr lang="en-US" dirty="0" smtClean="0"/>
              <a:t>Tree </a:t>
            </a:r>
            <a:endParaRPr lang="en-US" dirty="0"/>
          </a:p>
        </p:txBody>
      </p:sp>
      <p:cxnSp>
        <p:nvCxnSpPr>
          <p:cNvPr id="426019" name="AutoShape 35"/>
          <p:cNvCxnSpPr>
            <a:cxnSpLocks noChangeShapeType="1"/>
            <a:stCxn id="426001" idx="2"/>
          </p:cNvCxnSpPr>
          <p:nvPr/>
        </p:nvCxnSpPr>
        <p:spPr bwMode="auto">
          <a:xfrm flipH="1">
            <a:off x="4800600" y="4448175"/>
            <a:ext cx="723900" cy="1114425"/>
          </a:xfrm>
          <a:prstGeom prst="straightConnector1">
            <a:avLst/>
          </a:prstGeom>
          <a:noFill/>
          <a:ln w="31750">
            <a:solidFill>
              <a:srgbClr val="008000"/>
            </a:solidFill>
            <a:round/>
            <a:headEnd/>
            <a:tailEnd/>
          </a:ln>
          <a:effectLst/>
        </p:spPr>
      </p:cxnSp>
      <p:sp>
        <p:nvSpPr>
          <p:cNvPr id="426020" name="Rectangle 36"/>
          <p:cNvSpPr>
            <a:spLocks noChangeArrowheads="1"/>
          </p:cNvSpPr>
          <p:nvPr/>
        </p:nvSpPr>
        <p:spPr bwMode="auto">
          <a:xfrm>
            <a:off x="3733800" y="4876800"/>
            <a:ext cx="12192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latin typeface="Arial" pitchFamily="34" charset="0"/>
              </a:rPr>
              <a:t>long</a:t>
            </a:r>
          </a:p>
        </p:txBody>
      </p:sp>
      <p:sp>
        <p:nvSpPr>
          <p:cNvPr id="426021" name="Rectangle 37"/>
          <p:cNvSpPr>
            <a:spLocks noChangeArrowheads="1"/>
          </p:cNvSpPr>
          <p:nvPr/>
        </p:nvSpPr>
        <p:spPr bwMode="auto">
          <a:xfrm>
            <a:off x="3810000" y="5486400"/>
            <a:ext cx="12192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9933FF"/>
                </a:solidFill>
                <a:latin typeface="Arial" pitchFamily="34" charset="0"/>
              </a:rPr>
              <a:t>skips</a:t>
            </a:r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>
          <a:xfrm>
            <a:off x="3048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CPSC 502, Lecture 14</a:t>
            </a:r>
            <a:endParaRPr lang="en-US" dirty="0"/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4876800" y="533400"/>
            <a:ext cx="3657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sz="2400" i="1" dirty="0" smtClean="0">
                <a:solidFill>
                  <a:schemeClr val="accent2"/>
                </a:solidFill>
              </a:rPr>
              <a:t>The </a:t>
            </a:r>
            <a:r>
              <a:rPr lang="en-US" sz="2400" i="1" dirty="0">
                <a:solidFill>
                  <a:schemeClr val="accent2"/>
                </a:solidFill>
              </a:rPr>
              <a:t>non-leaf nodes are labeled with attributes.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</a:pPr>
            <a:endParaRPr lang="en-US" sz="2400" i="1" dirty="0">
              <a:solidFill>
                <a:schemeClr val="accent2"/>
              </a:solidFill>
              <a:latin typeface="MTSYN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4419600" y="5943600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sz="2400" i="1" dirty="0" smtClean="0">
                <a:solidFill>
                  <a:schemeClr val="accent2"/>
                </a:solidFill>
              </a:rPr>
              <a:t>The </a:t>
            </a:r>
            <a:r>
              <a:rPr lang="en-US" sz="2400" i="1" dirty="0">
                <a:solidFill>
                  <a:schemeClr val="accent2"/>
                </a:solidFill>
              </a:rPr>
              <a:t>leaves of the tree are labeled with classifications.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endParaRPr lang="en-US" sz="2400" i="1" dirty="0">
              <a:solidFill>
                <a:schemeClr val="accent2"/>
              </a:solidFill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0" y="3962400"/>
            <a:ext cx="3810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CA" sz="2400" i="1" dirty="0" smtClean="0">
                <a:solidFill>
                  <a:schemeClr val="accent2"/>
                </a:solidFill>
              </a:rPr>
              <a:t>A</a:t>
            </a:r>
            <a:r>
              <a:rPr lang="en-US" sz="2400" i="1" dirty="0" err="1" smtClean="0">
                <a:solidFill>
                  <a:schemeClr val="accent2"/>
                </a:solidFill>
              </a:rPr>
              <a:t>rcs</a:t>
            </a:r>
            <a:r>
              <a:rPr lang="en-US" sz="2400" i="1" dirty="0" smtClean="0">
                <a:solidFill>
                  <a:schemeClr val="accent2"/>
                </a:solidFill>
              </a:rPr>
              <a:t> out of a node labeled </a:t>
            </a:r>
            <a:r>
              <a:rPr lang="en-US" sz="2400" i="1" dirty="0">
                <a:solidFill>
                  <a:schemeClr val="accent2"/>
                </a:solidFill>
              </a:rPr>
              <a:t>with attribute A are labeled with each of the possible values of the </a:t>
            </a:r>
            <a:r>
              <a:rPr lang="en-US" sz="2400" i="1" dirty="0" smtClean="0">
                <a:solidFill>
                  <a:schemeClr val="accent2"/>
                </a:solidFill>
              </a:rPr>
              <a:t>attribute</a:t>
            </a:r>
            <a:endParaRPr lang="en-US" sz="2400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3882-CE5A-4B3E-8E66-F62CD9D919D8}" type="slidenum">
              <a:rPr lang="en-US"/>
              <a:pPr/>
              <a:t>41</a:t>
            </a:fld>
            <a:endParaRPr lang="en-US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DT as classifiers</a:t>
            </a:r>
          </a:p>
        </p:txBody>
      </p:sp>
      <p:sp>
        <p:nvSpPr>
          <p:cNvPr id="428035" name="Rectangle 3"/>
          <p:cNvSpPr>
            <a:spLocks noChangeArrowheads="1"/>
          </p:cNvSpPr>
          <p:nvPr/>
        </p:nvSpPr>
        <p:spPr bwMode="auto">
          <a:xfrm>
            <a:off x="381000" y="1066800"/>
            <a:ext cx="813593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sz="2800" dirty="0"/>
              <a:t>To classify an example, filter in down the tree</a:t>
            </a:r>
          </a:p>
          <a:p>
            <a:pPr marL="342900" indent="-342900">
              <a:spcBef>
                <a:spcPct val="20000"/>
              </a:spcBef>
            </a:pPr>
            <a:endParaRPr lang="en-US" sz="2800" dirty="0">
              <a:latin typeface="MTSYN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/>
              <a:t>For each attribute of the example, follow the branch corresponding to that attribute’s value.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MTSYN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/>
              <a:t>When a leaf is reached, the example is classified as the label for that leaf.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8FBB7-7858-463E-9AA4-9BB93B04F4B2}" type="slidenum">
              <a:rPr lang="en-US"/>
              <a:pPr/>
              <a:t>42</a:t>
            </a:fld>
            <a:endParaRPr lang="en-US"/>
          </a:p>
        </p:txBody>
      </p:sp>
      <p:sp>
        <p:nvSpPr>
          <p:cNvPr id="399362" name="Rectangle 2"/>
          <p:cNvSpPr>
            <a:spLocks noChangeArrowheads="1"/>
          </p:cNvSpPr>
          <p:nvPr/>
        </p:nvSpPr>
        <p:spPr bwMode="auto">
          <a:xfrm>
            <a:off x="4343400" y="838200"/>
            <a:ext cx="1143000" cy="533400"/>
          </a:xfrm>
          <a:prstGeom prst="rect">
            <a:avLst/>
          </a:prstGeom>
          <a:noFill/>
          <a:ln w="5715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latin typeface="Arial" pitchFamily="34" charset="0"/>
              </a:rPr>
              <a:t>author</a:t>
            </a:r>
          </a:p>
        </p:txBody>
      </p:sp>
      <p:cxnSp>
        <p:nvCxnSpPr>
          <p:cNvPr id="399363" name="AutoShape 3"/>
          <p:cNvCxnSpPr>
            <a:cxnSpLocks noChangeShapeType="1"/>
          </p:cNvCxnSpPr>
          <p:nvPr/>
        </p:nvCxnSpPr>
        <p:spPr bwMode="auto">
          <a:xfrm flipH="1">
            <a:off x="4343400" y="1371600"/>
            <a:ext cx="723900" cy="762000"/>
          </a:xfrm>
          <a:prstGeom prst="straightConnector1">
            <a:avLst/>
          </a:prstGeom>
          <a:noFill/>
          <a:ln w="31750">
            <a:solidFill>
              <a:srgbClr val="008000"/>
            </a:solidFill>
            <a:round/>
            <a:headEnd/>
            <a:tailEnd/>
          </a:ln>
          <a:effectLst/>
        </p:spPr>
      </p:cxnSp>
      <p:cxnSp>
        <p:nvCxnSpPr>
          <p:cNvPr id="399364" name="AutoShape 4"/>
          <p:cNvCxnSpPr>
            <a:cxnSpLocks noChangeShapeType="1"/>
          </p:cNvCxnSpPr>
          <p:nvPr/>
        </p:nvCxnSpPr>
        <p:spPr bwMode="auto">
          <a:xfrm>
            <a:off x="5029200" y="1447800"/>
            <a:ext cx="2133600" cy="1085850"/>
          </a:xfrm>
          <a:prstGeom prst="straightConnector1">
            <a:avLst/>
          </a:prstGeom>
          <a:noFill/>
          <a:ln w="31750">
            <a:solidFill>
              <a:srgbClr val="008000"/>
            </a:solidFill>
            <a:round/>
            <a:headEnd/>
            <a:tailEnd/>
          </a:ln>
          <a:effectLst/>
        </p:spPr>
      </p:cxnSp>
      <p:sp>
        <p:nvSpPr>
          <p:cNvPr id="399365" name="Rectangle 5"/>
          <p:cNvSpPr>
            <a:spLocks noChangeArrowheads="1"/>
          </p:cNvSpPr>
          <p:nvPr/>
        </p:nvSpPr>
        <p:spPr bwMode="auto">
          <a:xfrm>
            <a:off x="3962400" y="2133600"/>
            <a:ext cx="1143000" cy="457200"/>
          </a:xfrm>
          <a:prstGeom prst="rect">
            <a:avLst/>
          </a:prstGeom>
          <a:noFill/>
          <a:ln w="5715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latin typeface="Arial" pitchFamily="34" charset="0"/>
              </a:rPr>
              <a:t>length</a:t>
            </a:r>
          </a:p>
        </p:txBody>
      </p:sp>
      <p:sp>
        <p:nvSpPr>
          <p:cNvPr id="399366" name="Rectangle 6"/>
          <p:cNvSpPr>
            <a:spLocks noChangeArrowheads="1"/>
          </p:cNvSpPr>
          <p:nvPr/>
        </p:nvSpPr>
        <p:spPr bwMode="auto">
          <a:xfrm>
            <a:off x="3352800" y="1524000"/>
            <a:ext cx="12192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latin typeface="Arial" pitchFamily="34" charset="0"/>
              </a:rPr>
              <a:t>unknown</a:t>
            </a:r>
          </a:p>
        </p:txBody>
      </p:sp>
      <p:cxnSp>
        <p:nvCxnSpPr>
          <p:cNvPr id="399368" name="AutoShape 8"/>
          <p:cNvCxnSpPr>
            <a:cxnSpLocks noChangeShapeType="1"/>
            <a:stCxn id="399365" idx="2"/>
          </p:cNvCxnSpPr>
          <p:nvPr/>
        </p:nvCxnSpPr>
        <p:spPr bwMode="auto">
          <a:xfrm flipH="1">
            <a:off x="4038600" y="2590800"/>
            <a:ext cx="495300" cy="685800"/>
          </a:xfrm>
          <a:prstGeom prst="straightConnector1">
            <a:avLst/>
          </a:prstGeom>
          <a:noFill/>
          <a:ln w="31750">
            <a:solidFill>
              <a:srgbClr val="008000"/>
            </a:solidFill>
            <a:round/>
            <a:headEnd/>
            <a:tailEnd/>
          </a:ln>
          <a:effectLst/>
        </p:spPr>
      </p:cxnSp>
      <p:sp>
        <p:nvSpPr>
          <p:cNvPr id="399369" name="Rectangle 9"/>
          <p:cNvSpPr>
            <a:spLocks noChangeArrowheads="1"/>
          </p:cNvSpPr>
          <p:nvPr/>
        </p:nvSpPr>
        <p:spPr bwMode="auto">
          <a:xfrm>
            <a:off x="3200400" y="2895600"/>
            <a:ext cx="7620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latin typeface="Arial" pitchFamily="34" charset="0"/>
              </a:rPr>
              <a:t>short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067300" y="2590800"/>
            <a:ext cx="1333500" cy="628650"/>
            <a:chOff x="5496" y="1746"/>
            <a:chExt cx="840" cy="396"/>
          </a:xfrm>
        </p:grpSpPr>
        <p:cxnSp>
          <p:nvCxnSpPr>
            <p:cNvPr id="399371" name="AutoShape 11"/>
            <p:cNvCxnSpPr>
              <a:cxnSpLocks noChangeShapeType="1"/>
              <a:stCxn id="399365" idx="2"/>
            </p:cNvCxnSpPr>
            <p:nvPr/>
          </p:nvCxnSpPr>
          <p:spPr bwMode="auto">
            <a:xfrm>
              <a:off x="5496" y="1746"/>
              <a:ext cx="624" cy="396"/>
            </a:xfrm>
            <a:prstGeom prst="straightConnector1">
              <a:avLst/>
            </a:prstGeom>
            <a:noFill/>
            <a:ln w="31750">
              <a:solidFill>
                <a:srgbClr val="008000"/>
              </a:solidFill>
              <a:round/>
              <a:headEnd/>
              <a:tailEnd/>
            </a:ln>
            <a:effectLst/>
          </p:spPr>
        </p:cxnSp>
        <p:sp>
          <p:nvSpPr>
            <p:cNvPr id="399372" name="Rectangle 12"/>
            <p:cNvSpPr>
              <a:spLocks noChangeArrowheads="1"/>
            </p:cNvSpPr>
            <p:nvPr/>
          </p:nvSpPr>
          <p:spPr bwMode="auto">
            <a:xfrm>
              <a:off x="5568" y="1842"/>
              <a:ext cx="768" cy="192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Arial" pitchFamily="34" charset="0"/>
                </a:rPr>
                <a:t>long</a:t>
              </a:r>
            </a:p>
          </p:txBody>
        </p:sp>
      </p:grpSp>
      <p:sp>
        <p:nvSpPr>
          <p:cNvPr id="399373" name="Rectangle 13"/>
          <p:cNvSpPr>
            <a:spLocks noChangeArrowheads="1"/>
          </p:cNvSpPr>
          <p:nvPr/>
        </p:nvSpPr>
        <p:spPr bwMode="auto">
          <a:xfrm>
            <a:off x="5029200" y="3200400"/>
            <a:ext cx="12192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9933FF"/>
                </a:solidFill>
                <a:latin typeface="Arial" pitchFamily="34" charset="0"/>
              </a:rPr>
              <a:t>skips</a:t>
            </a:r>
          </a:p>
        </p:txBody>
      </p:sp>
      <p:sp>
        <p:nvSpPr>
          <p:cNvPr id="399374" name="Rectangle 14"/>
          <p:cNvSpPr>
            <a:spLocks noChangeArrowheads="1"/>
          </p:cNvSpPr>
          <p:nvPr/>
        </p:nvSpPr>
        <p:spPr bwMode="auto">
          <a:xfrm>
            <a:off x="3276600" y="3352800"/>
            <a:ext cx="12192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9933FF"/>
                </a:solidFill>
                <a:latin typeface="Arial" pitchFamily="34" charset="0"/>
              </a:rPr>
              <a:t>reads</a:t>
            </a:r>
          </a:p>
        </p:txBody>
      </p:sp>
      <p:sp>
        <p:nvSpPr>
          <p:cNvPr id="399375" name="Rectangle 15"/>
          <p:cNvSpPr>
            <a:spLocks noChangeArrowheads="1"/>
          </p:cNvSpPr>
          <p:nvPr/>
        </p:nvSpPr>
        <p:spPr bwMode="auto">
          <a:xfrm>
            <a:off x="6781800" y="2514600"/>
            <a:ext cx="1219200" cy="457200"/>
          </a:xfrm>
          <a:prstGeom prst="rect">
            <a:avLst/>
          </a:prstGeom>
          <a:noFill/>
          <a:ln w="5715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latin typeface="Arial" pitchFamily="34" charset="0"/>
              </a:rPr>
              <a:t>thread</a:t>
            </a:r>
          </a:p>
        </p:txBody>
      </p:sp>
      <p:sp>
        <p:nvSpPr>
          <p:cNvPr id="399376" name="Rectangle 16"/>
          <p:cNvSpPr>
            <a:spLocks noChangeArrowheads="1"/>
          </p:cNvSpPr>
          <p:nvPr/>
        </p:nvSpPr>
        <p:spPr bwMode="auto">
          <a:xfrm>
            <a:off x="5791200" y="1600200"/>
            <a:ext cx="12192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latin typeface="Arial" pitchFamily="34" charset="0"/>
              </a:rPr>
              <a:t>known</a:t>
            </a:r>
          </a:p>
        </p:txBody>
      </p:sp>
      <p:sp>
        <p:nvSpPr>
          <p:cNvPr id="399377" name="Rectangle 17"/>
          <p:cNvSpPr>
            <a:spLocks noChangeArrowheads="1"/>
          </p:cNvSpPr>
          <p:nvPr/>
        </p:nvSpPr>
        <p:spPr bwMode="auto">
          <a:xfrm>
            <a:off x="5638800" y="3886200"/>
            <a:ext cx="1143000" cy="533400"/>
          </a:xfrm>
          <a:prstGeom prst="rect">
            <a:avLst/>
          </a:prstGeom>
          <a:noFill/>
          <a:ln w="5715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latin typeface="Arial" pitchFamily="34" charset="0"/>
              </a:rPr>
              <a:t>length</a:t>
            </a:r>
          </a:p>
        </p:txBody>
      </p:sp>
      <p:cxnSp>
        <p:nvCxnSpPr>
          <p:cNvPr id="399378" name="AutoShape 18"/>
          <p:cNvCxnSpPr>
            <a:cxnSpLocks noChangeShapeType="1"/>
          </p:cNvCxnSpPr>
          <p:nvPr/>
        </p:nvCxnSpPr>
        <p:spPr bwMode="auto">
          <a:xfrm>
            <a:off x="7696200" y="3124200"/>
            <a:ext cx="419100" cy="733425"/>
          </a:xfrm>
          <a:prstGeom prst="straightConnector1">
            <a:avLst/>
          </a:prstGeom>
          <a:noFill/>
          <a:ln w="31750">
            <a:solidFill>
              <a:srgbClr val="008000"/>
            </a:solidFill>
            <a:round/>
            <a:headEnd/>
            <a:tailEnd/>
          </a:ln>
          <a:effectLst/>
        </p:spPr>
      </p:cxnSp>
      <p:cxnSp>
        <p:nvCxnSpPr>
          <p:cNvPr id="399380" name="AutoShape 20"/>
          <p:cNvCxnSpPr>
            <a:cxnSpLocks noChangeShapeType="1"/>
          </p:cNvCxnSpPr>
          <p:nvPr/>
        </p:nvCxnSpPr>
        <p:spPr bwMode="auto">
          <a:xfrm flipH="1">
            <a:off x="6400800" y="3048000"/>
            <a:ext cx="1181100" cy="914400"/>
          </a:xfrm>
          <a:prstGeom prst="straightConnector1">
            <a:avLst/>
          </a:prstGeom>
          <a:noFill/>
          <a:ln w="31750">
            <a:solidFill>
              <a:srgbClr val="008000"/>
            </a:solidFill>
            <a:round/>
            <a:headEnd/>
            <a:tailEnd/>
          </a:ln>
          <a:effectLst/>
        </p:spPr>
      </p:cxnSp>
      <p:sp>
        <p:nvSpPr>
          <p:cNvPr id="399381" name="Rectangle 21"/>
          <p:cNvSpPr>
            <a:spLocks noChangeArrowheads="1"/>
          </p:cNvSpPr>
          <p:nvPr/>
        </p:nvSpPr>
        <p:spPr bwMode="auto">
          <a:xfrm>
            <a:off x="6324600" y="3124200"/>
            <a:ext cx="12192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latin typeface="Arial" pitchFamily="34" charset="0"/>
              </a:rPr>
              <a:t>new</a:t>
            </a:r>
          </a:p>
        </p:txBody>
      </p:sp>
      <p:sp>
        <p:nvSpPr>
          <p:cNvPr id="399382" name="Rectangle 22"/>
          <p:cNvSpPr>
            <a:spLocks noChangeArrowheads="1"/>
          </p:cNvSpPr>
          <p:nvPr/>
        </p:nvSpPr>
        <p:spPr bwMode="auto">
          <a:xfrm>
            <a:off x="7848600" y="3276600"/>
            <a:ext cx="8382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latin typeface="Arial" pitchFamily="34" charset="0"/>
              </a:rPr>
              <a:t>old</a:t>
            </a:r>
          </a:p>
        </p:txBody>
      </p:sp>
      <p:sp>
        <p:nvSpPr>
          <p:cNvPr id="399383" name="Rectangle 23"/>
          <p:cNvSpPr>
            <a:spLocks noChangeArrowheads="1"/>
          </p:cNvSpPr>
          <p:nvPr/>
        </p:nvSpPr>
        <p:spPr bwMode="auto">
          <a:xfrm>
            <a:off x="7467600" y="3886200"/>
            <a:ext cx="12192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9933FF"/>
                </a:solidFill>
                <a:latin typeface="Arial" pitchFamily="34" charset="0"/>
              </a:rPr>
              <a:t>skips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6324600" y="4419600"/>
            <a:ext cx="1752600" cy="1295400"/>
            <a:chOff x="912" y="2592"/>
            <a:chExt cx="1104" cy="816"/>
          </a:xfrm>
        </p:grpSpPr>
        <p:cxnSp>
          <p:nvCxnSpPr>
            <p:cNvPr id="399385" name="AutoShape 25"/>
            <p:cNvCxnSpPr>
              <a:cxnSpLocks noChangeShapeType="1"/>
              <a:stCxn id="399377" idx="2"/>
              <a:endCxn id="399387" idx="0"/>
            </p:cNvCxnSpPr>
            <p:nvPr/>
          </p:nvCxnSpPr>
          <p:spPr bwMode="auto">
            <a:xfrm>
              <a:off x="912" y="2592"/>
              <a:ext cx="408" cy="816"/>
            </a:xfrm>
            <a:prstGeom prst="straightConnector1">
              <a:avLst/>
            </a:prstGeom>
            <a:noFill/>
            <a:ln w="31750">
              <a:solidFill>
                <a:srgbClr val="008000"/>
              </a:solidFill>
              <a:round/>
              <a:headEnd/>
              <a:tailEnd/>
            </a:ln>
            <a:effectLst/>
          </p:spPr>
        </p:cxnSp>
        <p:sp>
          <p:nvSpPr>
            <p:cNvPr id="399386" name="Rectangle 26"/>
            <p:cNvSpPr>
              <a:spLocks noChangeArrowheads="1"/>
            </p:cNvSpPr>
            <p:nvPr/>
          </p:nvSpPr>
          <p:spPr bwMode="auto">
            <a:xfrm>
              <a:off x="1248" y="3072"/>
              <a:ext cx="768" cy="192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Arial" pitchFamily="34" charset="0"/>
                </a:rPr>
                <a:t>short</a:t>
              </a:r>
            </a:p>
          </p:txBody>
        </p:sp>
      </p:grpSp>
      <p:sp>
        <p:nvSpPr>
          <p:cNvPr id="399387" name="Rectangle 27"/>
          <p:cNvSpPr>
            <a:spLocks noChangeArrowheads="1"/>
          </p:cNvSpPr>
          <p:nvPr/>
        </p:nvSpPr>
        <p:spPr bwMode="auto">
          <a:xfrm>
            <a:off x="6248400" y="5715000"/>
            <a:ext cx="12192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9933FF"/>
                </a:solidFill>
                <a:latin typeface="Arial" pitchFamily="34" charset="0"/>
              </a:rPr>
              <a:t>reads</a:t>
            </a:r>
          </a:p>
        </p:txBody>
      </p:sp>
      <p:sp>
        <p:nvSpPr>
          <p:cNvPr id="399388" name="Rectangle 28"/>
          <p:cNvSpPr>
            <a:spLocks noChangeArrowheads="1"/>
          </p:cNvSpPr>
          <p:nvPr/>
        </p:nvSpPr>
        <p:spPr bwMode="auto">
          <a:xfrm>
            <a:off x="3276600" y="3657600"/>
            <a:ext cx="9906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D60093"/>
                </a:solidFill>
                <a:latin typeface="Arial" pitchFamily="34" charset="0"/>
              </a:rPr>
              <a:t>e2</a:t>
            </a:r>
          </a:p>
        </p:txBody>
      </p:sp>
      <p:sp>
        <p:nvSpPr>
          <p:cNvPr id="399389" name="Rectangle 29"/>
          <p:cNvSpPr>
            <a:spLocks noChangeArrowheads="1"/>
          </p:cNvSpPr>
          <p:nvPr/>
        </p:nvSpPr>
        <p:spPr bwMode="auto">
          <a:xfrm>
            <a:off x="5257800" y="3429000"/>
            <a:ext cx="9906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D60093"/>
                </a:solidFill>
                <a:latin typeface="Arial" pitchFamily="34" charset="0"/>
              </a:rPr>
              <a:t>e3</a:t>
            </a:r>
          </a:p>
        </p:txBody>
      </p:sp>
      <p:sp>
        <p:nvSpPr>
          <p:cNvPr id="399390" name="Rectangle 30"/>
          <p:cNvSpPr>
            <a:spLocks noChangeArrowheads="1"/>
          </p:cNvSpPr>
          <p:nvPr/>
        </p:nvSpPr>
        <p:spPr bwMode="auto">
          <a:xfrm>
            <a:off x="7696200" y="4191000"/>
            <a:ext cx="9906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D60093"/>
                </a:solidFill>
                <a:latin typeface="Arial" pitchFamily="34" charset="0"/>
              </a:rPr>
              <a:t>e4</a:t>
            </a:r>
          </a:p>
        </p:txBody>
      </p:sp>
      <p:sp>
        <p:nvSpPr>
          <p:cNvPr id="399391" name="Rectangle 31"/>
          <p:cNvSpPr>
            <a:spLocks noChangeArrowheads="1"/>
          </p:cNvSpPr>
          <p:nvPr/>
        </p:nvSpPr>
        <p:spPr bwMode="auto">
          <a:xfrm>
            <a:off x="5181600" y="5867400"/>
            <a:ext cx="9906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D60093"/>
                </a:solidFill>
                <a:latin typeface="Arial" pitchFamily="34" charset="0"/>
              </a:rPr>
              <a:t>e1</a:t>
            </a:r>
          </a:p>
        </p:txBody>
      </p:sp>
      <p:sp>
        <p:nvSpPr>
          <p:cNvPr id="399392" name="Rectangle 32"/>
          <p:cNvSpPr>
            <a:spLocks noChangeArrowheads="1"/>
          </p:cNvSpPr>
          <p:nvPr/>
        </p:nvSpPr>
        <p:spPr bwMode="auto">
          <a:xfrm>
            <a:off x="6934200" y="5867400"/>
            <a:ext cx="9906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D60093"/>
                </a:solidFill>
                <a:latin typeface="Arial" pitchFamily="34" charset="0"/>
              </a:rPr>
              <a:t>e5</a:t>
            </a:r>
          </a:p>
        </p:txBody>
      </p:sp>
      <p:sp>
        <p:nvSpPr>
          <p:cNvPr id="399393" name="Rectangle 33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534400" cy="685800"/>
          </a:xfrm>
          <a:noFill/>
          <a:ln/>
        </p:spPr>
        <p:txBody>
          <a:bodyPr/>
          <a:lstStyle/>
          <a:p>
            <a:r>
              <a:rPr lang="en-US"/>
              <a:t>DT as classifiers</a:t>
            </a:r>
          </a:p>
        </p:txBody>
      </p:sp>
      <p:sp>
        <p:nvSpPr>
          <p:cNvPr id="399394" name="Rectangle 34"/>
          <p:cNvSpPr>
            <a:spLocks noChangeArrowheads="1"/>
          </p:cNvSpPr>
          <p:nvPr/>
        </p:nvSpPr>
        <p:spPr bwMode="auto">
          <a:xfrm>
            <a:off x="8458200" y="4114800"/>
            <a:ext cx="6858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D60093"/>
                </a:solidFill>
                <a:latin typeface="Arial" pitchFamily="34" charset="0"/>
              </a:rPr>
              <a:t>e6</a:t>
            </a:r>
          </a:p>
        </p:txBody>
      </p:sp>
      <p:cxnSp>
        <p:nvCxnSpPr>
          <p:cNvPr id="399395" name="AutoShape 35"/>
          <p:cNvCxnSpPr>
            <a:cxnSpLocks noChangeShapeType="1"/>
            <a:stCxn id="399377" idx="2"/>
          </p:cNvCxnSpPr>
          <p:nvPr/>
        </p:nvCxnSpPr>
        <p:spPr bwMode="auto">
          <a:xfrm flipH="1">
            <a:off x="5486400" y="4448175"/>
            <a:ext cx="723900" cy="1114425"/>
          </a:xfrm>
          <a:prstGeom prst="straightConnector1">
            <a:avLst/>
          </a:prstGeom>
          <a:noFill/>
          <a:ln w="31750">
            <a:solidFill>
              <a:srgbClr val="008000"/>
            </a:solidFill>
            <a:round/>
            <a:headEnd/>
            <a:tailEnd/>
          </a:ln>
          <a:effectLst/>
        </p:spPr>
      </p:cxnSp>
      <p:sp>
        <p:nvSpPr>
          <p:cNvPr id="399396" name="Rectangle 36"/>
          <p:cNvSpPr>
            <a:spLocks noChangeArrowheads="1"/>
          </p:cNvSpPr>
          <p:nvPr/>
        </p:nvSpPr>
        <p:spPr bwMode="auto">
          <a:xfrm>
            <a:off x="4953000" y="4800600"/>
            <a:ext cx="12192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latin typeface="Arial" pitchFamily="34" charset="0"/>
              </a:rPr>
              <a:t>long</a:t>
            </a:r>
          </a:p>
        </p:txBody>
      </p:sp>
      <p:sp>
        <p:nvSpPr>
          <p:cNvPr id="399397" name="Rectangle 37"/>
          <p:cNvSpPr>
            <a:spLocks noChangeArrowheads="1"/>
          </p:cNvSpPr>
          <p:nvPr/>
        </p:nvSpPr>
        <p:spPr bwMode="auto">
          <a:xfrm>
            <a:off x="4800600" y="5486400"/>
            <a:ext cx="12192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9933FF"/>
                </a:solidFill>
                <a:latin typeface="Arial" pitchFamily="34" charset="0"/>
              </a:rPr>
              <a:t>skips</a:t>
            </a:r>
          </a:p>
        </p:txBody>
      </p:sp>
      <p:sp>
        <p:nvSpPr>
          <p:cNvPr id="399398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5288" y="6092825"/>
            <a:ext cx="538162" cy="504825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>
          <a:xfrm>
            <a:off x="5105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CPSC 502, Lecture 14</a:t>
            </a:r>
            <a:endParaRPr lang="en-US" dirty="0"/>
          </a:p>
        </p:txBody>
      </p:sp>
      <p:graphicFrame>
        <p:nvGraphicFramePr>
          <p:cNvPr id="41" name="Object 3"/>
          <p:cNvGraphicFramePr>
            <a:graphicFrameLocks noChangeAspect="1"/>
          </p:cNvGraphicFramePr>
          <p:nvPr/>
        </p:nvGraphicFramePr>
        <p:xfrm>
          <a:off x="-228600" y="3962400"/>
          <a:ext cx="5254212" cy="2895600"/>
        </p:xfrm>
        <a:graphic>
          <a:graphicData uri="http://schemas.openxmlformats.org/presentationml/2006/ole">
            <p:oleObj spid="_x0000_s205826" name="Photo Editor Photo" r:id="rId4" imgW="6428571" imgH="3543795" progId="">
              <p:embed/>
            </p:oleObj>
          </a:graphicData>
        </a:graphic>
      </p:graphicFrame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536028" y="4495800"/>
            <a:ext cx="633009" cy="236220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8" grpId="0" autoUpdateAnimBg="0"/>
      <p:bldP spid="399389" grpId="0" autoUpdateAnimBg="0"/>
      <p:bldP spid="399390" grpId="0" autoUpdateAnimBg="0"/>
      <p:bldP spid="399391" grpId="0" autoUpdateAnimBg="0"/>
      <p:bldP spid="399392" grpId="0" autoUpdateAnimBg="0"/>
      <p:bldP spid="399394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A26E-3B25-48F7-93F6-CA8C5A4D779D}" type="slidenum">
              <a:rPr lang="en-US"/>
              <a:pPr/>
              <a:t>43</a:t>
            </a:fld>
            <a:endParaRPr lang="en-US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Decision Trees</a:t>
            </a:r>
          </a:p>
        </p:txBody>
      </p:sp>
      <p:sp>
        <p:nvSpPr>
          <p:cNvPr id="220163" name="Rectangle 3"/>
          <p:cNvSpPr>
            <a:spLocks noChangeArrowheads="1"/>
          </p:cNvSpPr>
          <p:nvPr/>
        </p:nvSpPr>
        <p:spPr bwMode="auto">
          <a:xfrm>
            <a:off x="395288" y="1196975"/>
            <a:ext cx="849788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sz="2800" dirty="0"/>
              <a:t>Method for supervised classification (we will assume 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sz="2800" dirty="0"/>
              <a:t>attributes with finite discrete values)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/>
              <a:t>Representation is a </a:t>
            </a:r>
            <a:r>
              <a:rPr lang="en-US" sz="2800" b="1" dirty="0"/>
              <a:t>decision tree</a:t>
            </a:r>
            <a:r>
              <a:rPr lang="en-US" sz="2800" dirty="0"/>
              <a:t>.</a:t>
            </a:r>
          </a:p>
          <a:p>
            <a:pPr marL="342900" indent="-342900">
              <a:lnSpc>
                <a:spcPct val="5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sz="2800" dirty="0">
              <a:latin typeface="MTSYN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schemeClr val="accent2"/>
                </a:solidFill>
              </a:rPr>
              <a:t>Bias i</a:t>
            </a:r>
            <a:r>
              <a:rPr lang="en-US" sz="2800" dirty="0"/>
              <a:t>s towards simple decision trees.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sz="2800" dirty="0">
              <a:latin typeface="MTSYN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/>
              <a:t>Search through the space of decision trees, from simple decision trees to more complex ones</a:t>
            </a:r>
            <a:r>
              <a:rPr lang="en-US" sz="2400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DBB4-DE48-47FD-A956-F741AD5D1552}" type="slidenum">
              <a:rPr lang="en-US"/>
              <a:pPr/>
              <a:t>44</a:t>
            </a:fld>
            <a:endParaRPr lang="en-US"/>
          </a:p>
        </p:txBody>
      </p:sp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 </a:t>
            </a:r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473091" name="Rectangle 3"/>
          <p:cNvSpPr>
            <a:spLocks noChangeArrowheads="1"/>
          </p:cNvSpPr>
          <p:nvPr/>
        </p:nvSpPr>
        <p:spPr bwMode="auto">
          <a:xfrm>
            <a:off x="381000" y="1295400"/>
            <a:ext cx="8534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b="1" dirty="0"/>
              <a:t>DT are often the first method tried in many areas of industry and commerce</a:t>
            </a:r>
            <a:r>
              <a:rPr lang="en-US" sz="2800" dirty="0"/>
              <a:t>, when task involves learning from a data set of examples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schemeClr val="accent2"/>
                </a:solidFill>
              </a:rPr>
              <a:t>Main reason: </a:t>
            </a:r>
            <a:r>
              <a:rPr lang="en-US" sz="2800" b="1" dirty="0"/>
              <a:t>the output is easy to interpret by humans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sz="2400" dirty="0">
              <a:solidFill>
                <a:srgbClr val="D60093"/>
              </a:solidFill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-"/>
            </a:pP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0A65-3E2A-4FA7-A46C-43973F040723}" type="slidenum">
              <a:rPr lang="en-US"/>
              <a:pPr/>
              <a:t>45</a:t>
            </a:fld>
            <a:endParaRPr lang="en-US"/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Equivalent Rule Based Representation</a:t>
            </a:r>
          </a:p>
        </p:txBody>
      </p:sp>
      <p:sp>
        <p:nvSpPr>
          <p:cNvPr id="384004" name="Text Box 4"/>
          <p:cNvSpPr txBox="1">
            <a:spLocks noChangeArrowheads="1"/>
          </p:cNvSpPr>
          <p:nvPr/>
        </p:nvSpPr>
        <p:spPr bwMode="auto">
          <a:xfrm>
            <a:off x="468313" y="981075"/>
            <a:ext cx="8507412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CA" b="1"/>
              <a:t>If </a:t>
            </a:r>
            <a:r>
              <a:rPr lang="en-CA" i="1"/>
              <a:t>author</a:t>
            </a:r>
            <a:r>
              <a:rPr lang="en-CA"/>
              <a:t> is </a:t>
            </a:r>
            <a:r>
              <a:rPr lang="en-CA" i="1"/>
              <a:t>unknown</a:t>
            </a:r>
            <a:r>
              <a:rPr lang="en-CA"/>
              <a:t> and </a:t>
            </a:r>
            <a:r>
              <a:rPr lang="en-CA" i="1">
                <a:sym typeface="Symbol" pitchFamily="18" charset="2"/>
              </a:rPr>
              <a:t>length</a:t>
            </a:r>
            <a:r>
              <a:rPr lang="en-CA">
                <a:sym typeface="Symbol" pitchFamily="18" charset="2"/>
              </a:rPr>
              <a:t>  is </a:t>
            </a:r>
            <a:r>
              <a:rPr lang="en-CA" i="1">
                <a:sym typeface="Symbol" pitchFamily="18" charset="2"/>
              </a:rPr>
              <a:t>short</a:t>
            </a:r>
            <a:endParaRPr lang="en-CA">
              <a:sym typeface="Symbol" pitchFamily="18" charset="2"/>
            </a:endParaRPr>
          </a:p>
          <a:p>
            <a:pPr>
              <a:lnSpc>
                <a:spcPct val="120000"/>
              </a:lnSpc>
            </a:pPr>
            <a:r>
              <a:rPr lang="en-CA" b="1">
                <a:sym typeface="Symbol" pitchFamily="18" charset="2"/>
              </a:rPr>
              <a:t>then</a:t>
            </a:r>
            <a:r>
              <a:rPr lang="en-CA">
                <a:sym typeface="Symbol" pitchFamily="18" charset="2"/>
              </a:rPr>
              <a:t> </a:t>
            </a:r>
            <a:r>
              <a:rPr lang="en-CA" i="1">
                <a:sym typeface="Symbol" pitchFamily="18" charset="2"/>
              </a:rPr>
              <a:t>user-action</a:t>
            </a:r>
            <a:r>
              <a:rPr lang="en-CA">
                <a:sym typeface="Symbol" pitchFamily="18" charset="2"/>
              </a:rPr>
              <a:t> is </a:t>
            </a:r>
            <a:r>
              <a:rPr lang="en-CA" i="1">
                <a:sym typeface="Symbol" pitchFamily="18" charset="2"/>
              </a:rPr>
              <a:t>reads</a:t>
            </a:r>
            <a:endParaRPr lang="en-CA"/>
          </a:p>
        </p:txBody>
      </p:sp>
      <p:sp>
        <p:nvSpPr>
          <p:cNvPr id="384008" name="Text Box 8"/>
          <p:cNvSpPr txBox="1">
            <a:spLocks noChangeArrowheads="1"/>
          </p:cNvSpPr>
          <p:nvPr/>
        </p:nvSpPr>
        <p:spPr bwMode="auto">
          <a:xfrm>
            <a:off x="468313" y="1989138"/>
            <a:ext cx="8507412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CA" b="1"/>
              <a:t>If </a:t>
            </a:r>
            <a:r>
              <a:rPr lang="en-CA" i="1"/>
              <a:t>author</a:t>
            </a:r>
            <a:r>
              <a:rPr lang="en-CA"/>
              <a:t> is </a:t>
            </a:r>
            <a:r>
              <a:rPr lang="en-CA" i="1"/>
              <a:t>unknown</a:t>
            </a:r>
            <a:r>
              <a:rPr lang="en-CA"/>
              <a:t> and </a:t>
            </a:r>
            <a:r>
              <a:rPr lang="en-CA" i="1">
                <a:sym typeface="Symbol" pitchFamily="18" charset="2"/>
              </a:rPr>
              <a:t>length</a:t>
            </a:r>
            <a:r>
              <a:rPr lang="en-CA">
                <a:sym typeface="Symbol" pitchFamily="18" charset="2"/>
              </a:rPr>
              <a:t>  is </a:t>
            </a:r>
            <a:r>
              <a:rPr lang="en-CA" i="1">
                <a:sym typeface="Symbol" pitchFamily="18" charset="2"/>
              </a:rPr>
              <a:t>long</a:t>
            </a:r>
            <a:endParaRPr lang="en-CA">
              <a:sym typeface="Symbol" pitchFamily="18" charset="2"/>
            </a:endParaRPr>
          </a:p>
          <a:p>
            <a:pPr>
              <a:lnSpc>
                <a:spcPct val="120000"/>
              </a:lnSpc>
            </a:pPr>
            <a:r>
              <a:rPr lang="en-CA" b="1">
                <a:sym typeface="Symbol" pitchFamily="18" charset="2"/>
              </a:rPr>
              <a:t>then</a:t>
            </a:r>
            <a:r>
              <a:rPr lang="en-CA">
                <a:sym typeface="Symbol" pitchFamily="18" charset="2"/>
              </a:rPr>
              <a:t> </a:t>
            </a:r>
            <a:r>
              <a:rPr lang="en-CA" i="1">
                <a:sym typeface="Symbol" pitchFamily="18" charset="2"/>
              </a:rPr>
              <a:t>user-action</a:t>
            </a:r>
            <a:r>
              <a:rPr lang="en-CA">
                <a:sym typeface="Symbol" pitchFamily="18" charset="2"/>
              </a:rPr>
              <a:t> is </a:t>
            </a:r>
            <a:r>
              <a:rPr lang="en-CA" i="1">
                <a:sym typeface="Symbol" pitchFamily="18" charset="2"/>
              </a:rPr>
              <a:t>skips</a:t>
            </a:r>
            <a:endParaRPr lang="en-CA"/>
          </a:p>
        </p:txBody>
      </p:sp>
      <p:sp>
        <p:nvSpPr>
          <p:cNvPr id="384009" name="Text Box 9"/>
          <p:cNvSpPr txBox="1">
            <a:spLocks noChangeArrowheads="1"/>
          </p:cNvSpPr>
          <p:nvPr/>
        </p:nvSpPr>
        <p:spPr bwMode="auto">
          <a:xfrm>
            <a:off x="468313" y="2997200"/>
            <a:ext cx="8507412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CA" b="1"/>
              <a:t>If </a:t>
            </a:r>
            <a:r>
              <a:rPr lang="en-CA" i="1"/>
              <a:t>author</a:t>
            </a:r>
            <a:r>
              <a:rPr lang="en-CA"/>
              <a:t> is </a:t>
            </a:r>
            <a:r>
              <a:rPr lang="en-CA" i="1"/>
              <a:t>known</a:t>
            </a:r>
            <a:r>
              <a:rPr lang="en-CA"/>
              <a:t> and </a:t>
            </a:r>
            <a:r>
              <a:rPr lang="en-CA" i="1">
                <a:sym typeface="Symbol" pitchFamily="18" charset="2"/>
              </a:rPr>
              <a:t>thread </a:t>
            </a:r>
            <a:r>
              <a:rPr lang="en-CA">
                <a:sym typeface="Symbol" pitchFamily="18" charset="2"/>
              </a:rPr>
              <a:t>  is </a:t>
            </a:r>
            <a:r>
              <a:rPr lang="en-CA" i="1">
                <a:sym typeface="Symbol" pitchFamily="18" charset="2"/>
              </a:rPr>
              <a:t>new </a:t>
            </a:r>
            <a:r>
              <a:rPr lang="en-CA">
                <a:sym typeface="Symbol" pitchFamily="18" charset="2"/>
              </a:rPr>
              <a:t>and</a:t>
            </a:r>
            <a:r>
              <a:rPr lang="en-CA" i="1">
                <a:sym typeface="Symbol" pitchFamily="18" charset="2"/>
              </a:rPr>
              <a:t> length</a:t>
            </a:r>
            <a:r>
              <a:rPr lang="en-CA">
                <a:sym typeface="Symbol" pitchFamily="18" charset="2"/>
              </a:rPr>
              <a:t>  is </a:t>
            </a:r>
            <a:r>
              <a:rPr lang="en-CA" i="1">
                <a:sym typeface="Symbol" pitchFamily="18" charset="2"/>
              </a:rPr>
              <a:t>short</a:t>
            </a:r>
            <a:endParaRPr lang="en-CA">
              <a:sym typeface="Symbol" pitchFamily="18" charset="2"/>
            </a:endParaRPr>
          </a:p>
          <a:p>
            <a:pPr>
              <a:lnSpc>
                <a:spcPct val="120000"/>
              </a:lnSpc>
            </a:pPr>
            <a:r>
              <a:rPr lang="en-CA" b="1">
                <a:sym typeface="Symbol" pitchFamily="18" charset="2"/>
              </a:rPr>
              <a:t>then</a:t>
            </a:r>
            <a:r>
              <a:rPr lang="en-CA">
                <a:sym typeface="Symbol" pitchFamily="18" charset="2"/>
              </a:rPr>
              <a:t> </a:t>
            </a:r>
            <a:r>
              <a:rPr lang="en-CA" i="1">
                <a:sym typeface="Symbol" pitchFamily="18" charset="2"/>
              </a:rPr>
              <a:t>user-action</a:t>
            </a:r>
            <a:r>
              <a:rPr lang="en-CA">
                <a:sym typeface="Symbol" pitchFamily="18" charset="2"/>
              </a:rPr>
              <a:t> is </a:t>
            </a:r>
            <a:r>
              <a:rPr lang="en-CA" i="1">
                <a:sym typeface="Symbol" pitchFamily="18" charset="2"/>
              </a:rPr>
              <a:t>reads</a:t>
            </a:r>
          </a:p>
        </p:txBody>
      </p:sp>
      <p:sp>
        <p:nvSpPr>
          <p:cNvPr id="384010" name="Text Box 10"/>
          <p:cNvSpPr txBox="1">
            <a:spLocks noChangeArrowheads="1"/>
          </p:cNvSpPr>
          <p:nvPr/>
        </p:nvSpPr>
        <p:spPr bwMode="auto">
          <a:xfrm>
            <a:off x="468313" y="4076700"/>
            <a:ext cx="8507412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CA" b="1"/>
              <a:t>If </a:t>
            </a:r>
            <a:r>
              <a:rPr lang="en-CA" i="1"/>
              <a:t>author</a:t>
            </a:r>
            <a:r>
              <a:rPr lang="en-CA"/>
              <a:t> is </a:t>
            </a:r>
            <a:r>
              <a:rPr lang="en-CA" i="1"/>
              <a:t>known</a:t>
            </a:r>
            <a:r>
              <a:rPr lang="en-CA"/>
              <a:t> and </a:t>
            </a:r>
            <a:r>
              <a:rPr lang="en-CA" i="1">
                <a:sym typeface="Symbol" pitchFamily="18" charset="2"/>
              </a:rPr>
              <a:t>thread </a:t>
            </a:r>
            <a:r>
              <a:rPr lang="en-CA">
                <a:sym typeface="Symbol" pitchFamily="18" charset="2"/>
              </a:rPr>
              <a:t>  is </a:t>
            </a:r>
            <a:r>
              <a:rPr lang="en-CA" i="1">
                <a:sym typeface="Symbol" pitchFamily="18" charset="2"/>
              </a:rPr>
              <a:t>new </a:t>
            </a:r>
            <a:r>
              <a:rPr lang="en-CA">
                <a:sym typeface="Symbol" pitchFamily="18" charset="2"/>
              </a:rPr>
              <a:t>and</a:t>
            </a:r>
            <a:r>
              <a:rPr lang="en-CA" i="1">
                <a:sym typeface="Symbol" pitchFamily="18" charset="2"/>
              </a:rPr>
              <a:t> length</a:t>
            </a:r>
            <a:r>
              <a:rPr lang="en-CA">
                <a:sym typeface="Symbol" pitchFamily="18" charset="2"/>
              </a:rPr>
              <a:t>  is </a:t>
            </a:r>
            <a:r>
              <a:rPr lang="en-CA" i="1">
                <a:sym typeface="Symbol" pitchFamily="18" charset="2"/>
              </a:rPr>
              <a:t>long</a:t>
            </a:r>
            <a:endParaRPr lang="en-CA">
              <a:sym typeface="Symbol" pitchFamily="18" charset="2"/>
            </a:endParaRPr>
          </a:p>
          <a:p>
            <a:pPr>
              <a:lnSpc>
                <a:spcPct val="120000"/>
              </a:lnSpc>
            </a:pPr>
            <a:r>
              <a:rPr lang="en-CA" b="1">
                <a:sym typeface="Symbol" pitchFamily="18" charset="2"/>
              </a:rPr>
              <a:t>then</a:t>
            </a:r>
            <a:r>
              <a:rPr lang="en-CA">
                <a:sym typeface="Symbol" pitchFamily="18" charset="2"/>
              </a:rPr>
              <a:t> </a:t>
            </a:r>
            <a:r>
              <a:rPr lang="en-CA" i="1">
                <a:sym typeface="Symbol" pitchFamily="18" charset="2"/>
              </a:rPr>
              <a:t>user-action</a:t>
            </a:r>
            <a:r>
              <a:rPr lang="en-CA">
                <a:sym typeface="Symbol" pitchFamily="18" charset="2"/>
              </a:rPr>
              <a:t> is </a:t>
            </a:r>
            <a:r>
              <a:rPr lang="en-CA" i="1">
                <a:sym typeface="Symbol" pitchFamily="18" charset="2"/>
              </a:rPr>
              <a:t>skips</a:t>
            </a:r>
          </a:p>
        </p:txBody>
      </p:sp>
      <p:sp>
        <p:nvSpPr>
          <p:cNvPr id="384011" name="Text Box 11"/>
          <p:cNvSpPr txBox="1">
            <a:spLocks noChangeArrowheads="1"/>
          </p:cNvSpPr>
          <p:nvPr/>
        </p:nvSpPr>
        <p:spPr bwMode="auto">
          <a:xfrm>
            <a:off x="468313" y="5084763"/>
            <a:ext cx="8507412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CA" b="1" dirty="0"/>
              <a:t>If </a:t>
            </a:r>
            <a:r>
              <a:rPr lang="en-CA" i="1" dirty="0"/>
              <a:t>author</a:t>
            </a:r>
            <a:r>
              <a:rPr lang="en-CA" dirty="0"/>
              <a:t> is </a:t>
            </a:r>
            <a:r>
              <a:rPr lang="en-CA" i="1" dirty="0"/>
              <a:t>known</a:t>
            </a:r>
            <a:r>
              <a:rPr lang="en-CA" dirty="0"/>
              <a:t> and </a:t>
            </a:r>
            <a:r>
              <a:rPr lang="en-CA" i="1" dirty="0">
                <a:sym typeface="Symbol" pitchFamily="18" charset="2"/>
              </a:rPr>
              <a:t>thread </a:t>
            </a:r>
            <a:r>
              <a:rPr lang="en-CA" dirty="0">
                <a:sym typeface="Symbol" pitchFamily="18" charset="2"/>
              </a:rPr>
              <a:t>  is </a:t>
            </a:r>
            <a:r>
              <a:rPr lang="en-CA" i="1" dirty="0">
                <a:sym typeface="Symbol" pitchFamily="18" charset="2"/>
              </a:rPr>
              <a:t>old </a:t>
            </a:r>
          </a:p>
          <a:p>
            <a:pPr>
              <a:lnSpc>
                <a:spcPct val="120000"/>
              </a:lnSpc>
            </a:pPr>
            <a:r>
              <a:rPr lang="en-CA" b="1" dirty="0">
                <a:sym typeface="Symbol" pitchFamily="18" charset="2"/>
              </a:rPr>
              <a:t>then</a:t>
            </a:r>
            <a:r>
              <a:rPr lang="en-CA" dirty="0">
                <a:sym typeface="Symbol" pitchFamily="18" charset="2"/>
              </a:rPr>
              <a:t> </a:t>
            </a:r>
            <a:r>
              <a:rPr lang="en-CA" i="1" dirty="0">
                <a:sym typeface="Symbol" pitchFamily="18" charset="2"/>
              </a:rPr>
              <a:t>user-action</a:t>
            </a:r>
            <a:r>
              <a:rPr lang="en-CA" dirty="0">
                <a:sym typeface="Symbol" pitchFamily="18" charset="2"/>
              </a:rPr>
              <a:t> is </a:t>
            </a:r>
            <a:r>
              <a:rPr lang="en-CA" i="1" dirty="0">
                <a:sym typeface="Symbol" pitchFamily="18" charset="2"/>
              </a:rPr>
              <a:t>skips</a:t>
            </a:r>
          </a:p>
          <a:p>
            <a:pPr>
              <a:lnSpc>
                <a:spcPct val="120000"/>
              </a:lnSpc>
            </a:pPr>
            <a:r>
              <a:rPr lang="en-CA" b="1" i="1" dirty="0">
                <a:sym typeface="Symbol" pitchFamily="18" charset="2"/>
              </a:rPr>
              <a:t>Suppose this is the true criteria that my user is employing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14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4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2FC9772-D8FD-465D-8B29-C034841F48F1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257800"/>
            <a:ext cx="8424936" cy="1368152"/>
          </a:xfrm>
        </p:spPr>
        <p:txBody>
          <a:bodyPr/>
          <a:lstStyle/>
          <a:p>
            <a:pPr algn="l" eaLnBrk="1" hangingPunct="1"/>
            <a:r>
              <a:rPr lang="en-US" sz="3200" dirty="0" smtClean="0">
                <a:solidFill>
                  <a:schemeClr val="accent6"/>
                </a:solidFill>
              </a:rPr>
              <a:t/>
            </a:r>
            <a:br>
              <a:rPr lang="en-US" sz="3200" dirty="0" smtClean="0">
                <a:solidFill>
                  <a:schemeClr val="accent6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  <a:latin typeface="Arial Unicode MS" pitchFamily="34" charset="-128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Arial Unicode MS" pitchFamily="34" charset="-128"/>
              </a:rPr>
            </a:b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76400" y="0"/>
            <a:ext cx="51054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TODO for </a:t>
            </a:r>
            <a:r>
              <a:rPr lang="en-US" sz="3600" b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next </a:t>
            </a:r>
            <a:r>
              <a:rPr lang="en-US" sz="3600" b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Tue</a:t>
            </a:r>
            <a:endParaRPr lang="en-US" sz="3600" b="1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1447800"/>
            <a:ext cx="8686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endParaRPr lang="en-CA" sz="3200" b="1" kern="0" dirty="0" smtClean="0">
              <a:solidFill>
                <a:srgbClr val="000000"/>
              </a:solidFill>
              <a:latin typeface="Arial Unicode M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CA" sz="3200" b="1" kern="0" dirty="0" smtClean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en-CA" sz="3200" b="1" kern="0" dirty="0" smtClean="0">
                <a:solidFill>
                  <a:srgbClr val="000000"/>
                </a:solidFill>
                <a:latin typeface="Arial Unicode MS"/>
              </a:rPr>
              <a:t>Read textbook 7.3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600" dirty="0" smtClean="0">
                <a:solidFill>
                  <a:schemeClr val="tx2"/>
                </a:solidFill>
              </a:rPr>
              <a:t>Also </a:t>
            </a:r>
            <a:r>
              <a:rPr lang="en-US" sz="3600" dirty="0" smtClean="0">
                <a:solidFill>
                  <a:schemeClr val="tx2"/>
                </a:solidFill>
              </a:rPr>
              <a:t>Do </a:t>
            </a:r>
            <a:r>
              <a:rPr lang="en-US" sz="3600" dirty="0" smtClean="0">
                <a:solidFill>
                  <a:schemeClr val="tx2"/>
                </a:solidFill>
              </a:rPr>
              <a:t>exercise 7.A</a:t>
            </a:r>
            <a:r>
              <a:rPr lang="en-US" sz="3200" dirty="0" smtClean="0">
                <a:solidFill>
                  <a:schemeClr val="tx2"/>
                </a:solidFill>
              </a:rPr>
              <a:t/>
            </a:r>
            <a:br>
              <a:rPr lang="en-US" sz="3200" dirty="0" smtClean="0">
                <a:solidFill>
                  <a:schemeClr val="tx2"/>
                </a:solidFill>
              </a:rPr>
            </a:br>
            <a:r>
              <a:rPr lang="en-US" sz="3200" dirty="0" smtClean="0">
                <a:solidFill>
                  <a:schemeClr val="accent6"/>
                </a:solidFill>
                <a:hlinkClick r:id="rId4"/>
              </a:rPr>
              <a:t>http://www.aispace.org/exercises.shtml</a:t>
            </a:r>
            <a:r>
              <a:rPr lang="en-US" sz="3600" dirty="0" smtClean="0">
                <a:solidFill>
                  <a:schemeClr val="accent6"/>
                </a:solidFill>
              </a:rPr>
              <a:t/>
            </a:r>
            <a:br>
              <a:rPr lang="en-US" sz="3600" dirty="0" smtClean="0">
                <a:solidFill>
                  <a:schemeClr val="accent6"/>
                </a:solidFill>
              </a:rPr>
            </a:br>
            <a:endParaRPr lang="en-US" sz="3200" b="1" kern="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3D7ED-5C09-40D1-822E-33F2DCEB0BA9}" type="slidenum">
              <a:rPr/>
              <a:pPr/>
              <a:t>47</a:t>
            </a:fld>
            <a:endParaRPr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CPSC 502, Lecture 14</a:t>
            </a:r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00000" y="-154080"/>
            <a:ext cx="7257960" cy="1234080"/>
          </a:xfrm>
        </p:spPr>
        <p:txBody>
          <a:bodyPr wrap="square" lIns="90360" tIns="44280" rIns="90360" bIns="44280" anchor="t" anchorCtr="0"/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Processing loan applications </a:t>
            </a:r>
            <a:r>
              <a:rPr lang="en-US" sz="1600"/>
              <a:t>(American Express)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 wrap="square" lIns="90360" tIns="44280" rIns="90360" bIns="44280" anchor="t" anchorCtr="0">
            <a:spAutoFit/>
          </a:bodyPr>
          <a:lstStyle>
            <a:def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None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defPPr>
            <a:lvl1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1pPr>
            <a:lvl2pPr marL="848520" marR="0" lvl="1" indent="-27720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Lucida Grande"/>
              <a:buChar char="◆"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2pPr>
            <a:lvl3pPr marL="13716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3pPr>
            <a:lvl4pPr marL="1790640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37800" algn="l"/>
                <a:tab pos="952200" algn="l"/>
                <a:tab pos="1866599" algn="l"/>
                <a:tab pos="2781000" algn="l"/>
                <a:tab pos="3695400" algn="l"/>
                <a:tab pos="4609800" algn="l"/>
                <a:tab pos="5524200" algn="l"/>
                <a:tab pos="6438599" algn="l"/>
                <a:tab pos="7352999" algn="l"/>
                <a:tab pos="8267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4pPr>
            <a:lvl5pPr marL="2286000" marR="0" lvl="4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5pPr>
            <a:lvl6pPr marL="2286000" marR="0" lvl="5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6pPr>
            <a:lvl7pPr marL="2286000" marR="0" lvl="6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7pPr>
            <a:lvl8pPr marL="2286000" marR="0" lvl="7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8pPr>
            <a:lvl9pPr marL="2286000" marR="0" lvl="8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9pPr>
          </a:lstStyle>
          <a:p>
            <a:pPr marL="0" lvl="0" indent="0">
              <a:spcBef>
                <a:spcPts val="697"/>
              </a:spcBef>
            </a:pPr>
            <a:r>
              <a:rPr lang="en-US" sz="2800"/>
              <a:t>Given: questionnaire with</a:t>
            </a:r>
            <a:br>
              <a:rPr lang="en-US" sz="2800"/>
            </a:br>
            <a:r>
              <a:rPr lang="en-US" sz="2800"/>
              <a:t>financial and personal information</a:t>
            </a:r>
          </a:p>
          <a:p>
            <a:pPr marL="0" lvl="0" indent="0">
              <a:spcBef>
                <a:spcPts val="697"/>
              </a:spcBef>
            </a:pPr>
            <a:r>
              <a:rPr lang="en-US" sz="2800"/>
              <a:t>Question: should money be lent?</a:t>
            </a:r>
          </a:p>
          <a:p>
            <a:pPr marL="0" lvl="0" indent="0">
              <a:spcBef>
                <a:spcPts val="697"/>
              </a:spcBef>
            </a:pPr>
            <a:r>
              <a:rPr lang="en-US" sz="2800"/>
              <a:t>Simple statistical method covers 90% of cases</a:t>
            </a:r>
          </a:p>
          <a:p>
            <a:pPr marL="0" lvl="0" indent="0">
              <a:spcBef>
                <a:spcPts val="697"/>
              </a:spcBef>
            </a:pPr>
            <a:r>
              <a:rPr lang="en-US" sz="2800"/>
              <a:t>Borderline cases referred to loan officers</a:t>
            </a:r>
          </a:p>
          <a:p>
            <a:pPr marL="0" lvl="0" indent="0">
              <a:spcBef>
                <a:spcPts val="697"/>
              </a:spcBef>
            </a:pPr>
            <a:r>
              <a:rPr lang="en-US" sz="2800"/>
              <a:t>But: 50% of accepted borderline cases defaulted!</a:t>
            </a:r>
          </a:p>
          <a:p>
            <a:pPr marL="0" lvl="0" indent="0">
              <a:spcBef>
                <a:spcPts val="697"/>
              </a:spcBef>
            </a:pPr>
            <a:r>
              <a:rPr lang="en-US" sz="2800"/>
              <a:t>Solution: reject all borderline cases?</a:t>
            </a:r>
          </a:p>
          <a:p>
            <a:pPr marL="0" lvl="1" indent="0">
              <a:spcBef>
                <a:spcPts val="598"/>
              </a:spcBef>
            </a:pPr>
            <a:r>
              <a:rPr lang="en-US" sz="2400"/>
              <a:t>No! Borderline cases are most active customers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186679" y="854639"/>
            <a:ext cx="1813320" cy="1485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1A212-0D49-4699-9D48-DF1E7037C298}" type="slidenum">
              <a:rPr/>
              <a:pPr/>
              <a:t>48</a:t>
            </a:fld>
            <a:endParaRPr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CPSC 502, Lecture 14</a:t>
            </a:r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wrap="square" lIns="90360" tIns="44280" rIns="90360" bIns="44280" anchorCtr="0"/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Enter machine learning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 wrap="square" lIns="90360" tIns="44280" rIns="90360" bIns="44280" anchor="t" anchorCtr="0">
            <a:spAutoFit/>
          </a:bodyPr>
          <a:lstStyle>
            <a:def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None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defPPr>
            <a:lvl1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1pPr>
            <a:lvl2pPr marL="848520" marR="0" lvl="1" indent="-27720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Lucida Grande"/>
              <a:buChar char="◆"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2pPr>
            <a:lvl3pPr marL="13716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3pPr>
            <a:lvl4pPr marL="1790640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37800" algn="l"/>
                <a:tab pos="952200" algn="l"/>
                <a:tab pos="1866599" algn="l"/>
                <a:tab pos="2781000" algn="l"/>
                <a:tab pos="3695400" algn="l"/>
                <a:tab pos="4609800" algn="l"/>
                <a:tab pos="5524200" algn="l"/>
                <a:tab pos="6438599" algn="l"/>
                <a:tab pos="7352999" algn="l"/>
                <a:tab pos="8267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4pPr>
            <a:lvl5pPr marL="2286000" marR="0" lvl="4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5pPr>
            <a:lvl6pPr marL="2286000" marR="0" lvl="5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6pPr>
            <a:lvl7pPr marL="2286000" marR="0" lvl="6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7pPr>
            <a:lvl8pPr marL="2286000" marR="0" lvl="7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8pPr>
            <a:lvl9pPr marL="2286000" marR="0" lvl="8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9pPr>
          </a:lstStyle>
          <a:p>
            <a:pPr marL="0" lvl="0" indent="0">
              <a:spcBef>
                <a:spcPts val="697"/>
              </a:spcBef>
            </a:pPr>
            <a:r>
              <a:rPr lang="en-US" sz="2800"/>
              <a:t>1000 training examples of borderline cases</a:t>
            </a:r>
          </a:p>
          <a:p>
            <a:pPr marL="0" lvl="0" indent="0">
              <a:spcBef>
                <a:spcPts val="697"/>
              </a:spcBef>
            </a:pPr>
            <a:r>
              <a:rPr lang="en-US" sz="2800"/>
              <a:t>20 attributes:</a:t>
            </a:r>
          </a:p>
          <a:p>
            <a:pPr marL="0" lvl="1" indent="0">
              <a:spcBef>
                <a:spcPts val="598"/>
              </a:spcBef>
            </a:pPr>
            <a:r>
              <a:rPr lang="en-US" sz="2400"/>
              <a:t>age</a:t>
            </a:r>
          </a:p>
          <a:p>
            <a:pPr marL="0" lvl="1" indent="0">
              <a:spcBef>
                <a:spcPts val="598"/>
              </a:spcBef>
            </a:pPr>
            <a:r>
              <a:rPr lang="en-US" sz="2400"/>
              <a:t>years with current employer</a:t>
            </a:r>
          </a:p>
          <a:p>
            <a:pPr marL="0" lvl="1" indent="0">
              <a:spcBef>
                <a:spcPts val="598"/>
              </a:spcBef>
            </a:pPr>
            <a:r>
              <a:rPr lang="en-US" sz="2400"/>
              <a:t>years at current address</a:t>
            </a:r>
          </a:p>
          <a:p>
            <a:pPr marL="0" lvl="1" indent="0">
              <a:spcBef>
                <a:spcPts val="598"/>
              </a:spcBef>
            </a:pPr>
            <a:r>
              <a:rPr lang="en-US" sz="2400"/>
              <a:t>years with the bank</a:t>
            </a:r>
          </a:p>
          <a:p>
            <a:pPr marL="0" lvl="1" indent="0">
              <a:spcBef>
                <a:spcPts val="598"/>
              </a:spcBef>
            </a:pPr>
            <a:r>
              <a:rPr lang="en-US" sz="2400"/>
              <a:t>other credit cards possessed,…</a:t>
            </a:r>
          </a:p>
          <a:p>
            <a:pPr marL="0" lvl="0" indent="0">
              <a:spcBef>
                <a:spcPts val="697"/>
              </a:spcBef>
            </a:pPr>
            <a:r>
              <a:rPr lang="en-US" sz="2800"/>
              <a:t>Learned rules: correct on 70% of cases</a:t>
            </a:r>
          </a:p>
          <a:p>
            <a:pPr marL="0" lvl="1" indent="0">
              <a:spcBef>
                <a:spcPts val="598"/>
              </a:spcBef>
            </a:pPr>
            <a:r>
              <a:rPr lang="en-US" sz="2400"/>
              <a:t>human experts only 50%</a:t>
            </a:r>
          </a:p>
          <a:p>
            <a:pPr marL="0" lvl="0" indent="0">
              <a:spcBef>
                <a:spcPts val="697"/>
              </a:spcBef>
            </a:pPr>
            <a:r>
              <a:rPr lang="en-US" sz="2800"/>
              <a:t>Rules could be used to explain decisions to customers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B8EA1-33EF-4D19-AF84-CF5DAEF84E1C}" type="slidenum">
              <a:rPr/>
              <a:pPr/>
              <a:t>49</a:t>
            </a:fld>
            <a:endParaRPr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CPSC 502, Lecture 14</a:t>
            </a:r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wrap="square" lIns="90360" tIns="44280" rIns="90360" bIns="44280" anchorCtr="0"/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Screening images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10760" y="991080"/>
            <a:ext cx="8229240" cy="5668919"/>
          </a:xfrm>
        </p:spPr>
        <p:txBody>
          <a:bodyPr wrap="square" lIns="90360" tIns="44280" rIns="90360" bIns="44280" anchor="t" anchorCtr="0">
            <a:spAutoFit/>
          </a:bodyPr>
          <a:lstStyle>
            <a:def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None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defPPr>
            <a:lvl1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1pPr>
            <a:lvl2pPr marL="848520" marR="0" lvl="1" indent="-27720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Lucida Grande"/>
              <a:buChar char="◆"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2pPr>
            <a:lvl3pPr marL="13716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3pPr>
            <a:lvl4pPr marL="1790640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37800" algn="l"/>
                <a:tab pos="952200" algn="l"/>
                <a:tab pos="1866599" algn="l"/>
                <a:tab pos="2781000" algn="l"/>
                <a:tab pos="3695400" algn="l"/>
                <a:tab pos="4609800" algn="l"/>
                <a:tab pos="5524200" algn="l"/>
                <a:tab pos="6438599" algn="l"/>
                <a:tab pos="7352999" algn="l"/>
                <a:tab pos="8267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4pPr>
            <a:lvl5pPr marL="2286000" marR="0" lvl="4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5pPr>
            <a:lvl6pPr marL="2286000" marR="0" lvl="5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6pPr>
            <a:lvl7pPr marL="2286000" marR="0" lvl="6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7pPr>
            <a:lvl8pPr marL="2286000" marR="0" lvl="7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8pPr>
            <a:lvl9pPr marL="2286000" marR="0" lvl="8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9pPr>
          </a:lstStyle>
          <a:p>
            <a:pPr marL="0" lvl="0" indent="0">
              <a:spcBef>
                <a:spcPts val="697"/>
              </a:spcBef>
            </a:pPr>
            <a:r>
              <a:rPr lang="en-US" sz="2800"/>
              <a:t>Given: radar satellite images of coastal waters</a:t>
            </a:r>
          </a:p>
          <a:p>
            <a:pPr marL="0" lvl="0" indent="0">
              <a:spcBef>
                <a:spcPts val="697"/>
              </a:spcBef>
            </a:pPr>
            <a:r>
              <a:rPr lang="en-US" sz="2800"/>
              <a:t>Problem: detect oil slicks in those images</a:t>
            </a:r>
          </a:p>
          <a:p>
            <a:pPr marL="0" lvl="0" indent="0">
              <a:spcBef>
                <a:spcPts val="697"/>
              </a:spcBef>
            </a:pPr>
            <a:r>
              <a:rPr lang="en-US" sz="2800"/>
              <a:t>Oil slicks appear as dark regions with changing size and shape</a:t>
            </a:r>
          </a:p>
          <a:p>
            <a:pPr marL="0" lvl="0" indent="0">
              <a:spcBef>
                <a:spcPts val="697"/>
              </a:spcBef>
            </a:pPr>
            <a:r>
              <a:rPr lang="en-US" sz="2800"/>
              <a:t>Not easy: lookalike dark regions can be caused by weather conditions (e.g. high wind)</a:t>
            </a:r>
          </a:p>
          <a:p>
            <a:pPr marL="0" lvl="0" indent="0">
              <a:spcBef>
                <a:spcPts val="697"/>
              </a:spcBef>
            </a:pPr>
            <a:r>
              <a:rPr lang="en-US" sz="2800"/>
              <a:t>Expensive process requiring highly trained personnel</a:t>
            </a:r>
          </a:p>
        </p:txBody>
      </p:sp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5436000" y="4842000"/>
            <a:ext cx="1584000" cy="163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alphaModFix/>
            <a:lum/>
          </a:blip>
          <a:srcRect/>
          <a:stretch>
            <a:fillRect/>
          </a:stretch>
        </p:blipFill>
        <p:spPr>
          <a:xfrm>
            <a:off x="3694320" y="4844160"/>
            <a:ext cx="1525680" cy="163583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00225" y="4810125"/>
          <a:ext cx="1619250" cy="1670050"/>
        </p:xfrm>
        <a:graphic>
          <a:graphicData uri="http://schemas.openxmlformats.org/presentationml/2006/ole">
            <p:oleObj spid="_x0000_s200706" r:id="rId8" imgW="2857899" imgH="2857899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6F512-E89C-4C58-8164-3A4E2B3121ED}" type="slidenum">
              <a:rPr/>
              <a:pPr/>
              <a:t>5</a:t>
            </a:fld>
            <a:endParaRPr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CPSC 502, Lecture 14</a:t>
            </a:r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wrap="square" lIns="90360" tIns="44280" rIns="90360" bIns="44280" anchorCtr="0"/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Fielded applications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97800" y="962640"/>
            <a:ext cx="8589240" cy="5668919"/>
          </a:xfrm>
        </p:spPr>
        <p:txBody>
          <a:bodyPr wrap="square" lIns="90360" tIns="44280" rIns="90360" bIns="44280" anchor="t" anchorCtr="0">
            <a:spAutoFit/>
          </a:bodyPr>
          <a:lstStyle>
            <a:def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None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defPPr>
            <a:lvl1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1pPr>
            <a:lvl2pPr marL="848520" marR="0" lvl="1" indent="-27720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Lucida Grande"/>
              <a:buChar char="◆"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2pPr>
            <a:lvl3pPr marL="13716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3pPr>
            <a:lvl4pPr marL="1790640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37800" algn="l"/>
                <a:tab pos="952200" algn="l"/>
                <a:tab pos="1866599" algn="l"/>
                <a:tab pos="2781000" algn="l"/>
                <a:tab pos="3695400" algn="l"/>
                <a:tab pos="4609800" algn="l"/>
                <a:tab pos="5524200" algn="l"/>
                <a:tab pos="6438599" algn="l"/>
                <a:tab pos="7352999" algn="l"/>
                <a:tab pos="8267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4pPr>
            <a:lvl5pPr marL="2286000" marR="0" lvl="4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5pPr>
            <a:lvl6pPr marL="2286000" marR="0" lvl="5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6pPr>
            <a:lvl7pPr marL="2286000" marR="0" lvl="6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7pPr>
            <a:lvl8pPr marL="2286000" marR="0" lvl="7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8pPr>
            <a:lvl9pPr marL="2286000" marR="0" lvl="8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9pPr>
          </a:lstStyle>
          <a:p>
            <a:pPr marL="0" lvl="0" indent="0">
              <a:spcBef>
                <a:spcPts val="697"/>
              </a:spcBef>
            </a:pPr>
            <a:r>
              <a:rPr lang="en-US" sz="2800" dirty="0"/>
              <a:t>The result of learning—or the learning method itself—is deployed in practical applications</a:t>
            </a:r>
          </a:p>
          <a:p>
            <a:pPr marL="0" lvl="1" indent="0">
              <a:spcBef>
                <a:spcPts val="598"/>
              </a:spcBef>
            </a:pPr>
            <a:r>
              <a:rPr lang="en-US" sz="2200" dirty="0"/>
              <a:t>Processing loan applications</a:t>
            </a:r>
          </a:p>
          <a:p>
            <a:pPr marL="0" lvl="1" indent="0">
              <a:spcBef>
                <a:spcPts val="598"/>
              </a:spcBef>
            </a:pPr>
            <a:r>
              <a:rPr lang="en-US" sz="2200" dirty="0"/>
              <a:t>Screening images for oil slicks</a:t>
            </a:r>
          </a:p>
          <a:p>
            <a:pPr marL="0" lvl="1" indent="0">
              <a:spcBef>
                <a:spcPts val="598"/>
              </a:spcBef>
            </a:pPr>
            <a:r>
              <a:rPr lang="en-US" sz="2200" dirty="0"/>
              <a:t>Electricity supply forecasting</a:t>
            </a:r>
          </a:p>
          <a:p>
            <a:pPr marL="0" lvl="1" indent="0">
              <a:spcBef>
                <a:spcPts val="598"/>
              </a:spcBef>
            </a:pPr>
            <a:r>
              <a:rPr lang="en-US" sz="2200" dirty="0"/>
              <a:t>Diagnosis of machine faults</a:t>
            </a:r>
          </a:p>
          <a:p>
            <a:pPr marL="0" lvl="1" indent="0">
              <a:spcBef>
                <a:spcPts val="598"/>
              </a:spcBef>
            </a:pPr>
            <a:r>
              <a:rPr lang="en-US" sz="2200" dirty="0"/>
              <a:t>Marketing and sales</a:t>
            </a:r>
          </a:p>
          <a:p>
            <a:pPr marL="0" lvl="1" indent="0">
              <a:spcBef>
                <a:spcPts val="598"/>
              </a:spcBef>
            </a:pPr>
            <a:r>
              <a:rPr lang="en-US" sz="2200" dirty="0">
                <a:solidFill>
                  <a:srgbClr val="B2B2B2"/>
                </a:solidFill>
              </a:rPr>
              <a:t>Separating crude oil and natural gas</a:t>
            </a:r>
          </a:p>
          <a:p>
            <a:pPr marL="0" lvl="1" indent="0">
              <a:spcBef>
                <a:spcPts val="598"/>
              </a:spcBef>
            </a:pPr>
            <a:r>
              <a:rPr lang="en-US" sz="2200" dirty="0">
                <a:solidFill>
                  <a:srgbClr val="B2B2B2"/>
                </a:solidFill>
              </a:rPr>
              <a:t>Reducing banding in rotogravure printing</a:t>
            </a:r>
          </a:p>
          <a:p>
            <a:pPr marL="0" lvl="1" indent="0">
              <a:spcBef>
                <a:spcPts val="598"/>
              </a:spcBef>
            </a:pPr>
            <a:r>
              <a:rPr lang="en-US" sz="2200" dirty="0">
                <a:solidFill>
                  <a:srgbClr val="B2B2B2"/>
                </a:solidFill>
              </a:rPr>
              <a:t>Finding appropriate technicians for telephone faults</a:t>
            </a:r>
          </a:p>
          <a:p>
            <a:pPr marL="0" lvl="1" indent="0">
              <a:spcBef>
                <a:spcPts val="598"/>
              </a:spcBef>
            </a:pPr>
            <a:r>
              <a:rPr lang="en-US" sz="2200" dirty="0">
                <a:solidFill>
                  <a:srgbClr val="B2B2B2"/>
                </a:solidFill>
              </a:rPr>
              <a:t>Scientific applications: biology, astronomy, chemistry</a:t>
            </a:r>
          </a:p>
          <a:p>
            <a:pPr marL="0" lvl="1" indent="0">
              <a:spcBef>
                <a:spcPts val="598"/>
              </a:spcBef>
            </a:pPr>
            <a:r>
              <a:rPr lang="en-US" sz="2200" dirty="0">
                <a:solidFill>
                  <a:srgbClr val="B2B2B2"/>
                </a:solidFill>
              </a:rPr>
              <a:t>Automatic selection of TV programs</a:t>
            </a:r>
          </a:p>
          <a:p>
            <a:pPr marL="0" lvl="1" indent="0">
              <a:spcBef>
                <a:spcPts val="598"/>
              </a:spcBef>
            </a:pPr>
            <a:r>
              <a:rPr lang="en-US" sz="2200" dirty="0">
                <a:solidFill>
                  <a:srgbClr val="B2B2B2"/>
                </a:solidFill>
              </a:rPr>
              <a:t>Monitoring intensive care patients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5791200" y="2286000"/>
            <a:ext cx="3352800" cy="1382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0360" tIns="44280" rIns="90360" bIns="44280" anchor="t" anchorCtr="0">
            <a:spAutoFit/>
          </a:bodyPr>
          <a:lstStyle>
            <a:def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None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defPPr>
            <a:lvl1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1pPr>
            <a:lvl2pPr marL="848520" marR="0" lvl="1" indent="-27720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Lucida Grande"/>
              <a:buChar char="◆"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2pPr>
            <a:lvl3pPr marL="13716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3pPr>
            <a:lvl4pPr marL="1790640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37800" algn="l"/>
                <a:tab pos="952200" algn="l"/>
                <a:tab pos="1866599" algn="l"/>
                <a:tab pos="2781000" algn="l"/>
                <a:tab pos="3695400" algn="l"/>
                <a:tab pos="4609800" algn="l"/>
                <a:tab pos="5524200" algn="l"/>
                <a:tab pos="6438599" algn="l"/>
                <a:tab pos="7352999" algn="l"/>
                <a:tab pos="8267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4pPr>
            <a:lvl5pPr marL="2286000" marR="0" lvl="4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5pPr>
            <a:lvl6pPr marL="2286000" marR="0" lvl="5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6pPr>
            <a:lvl7pPr marL="2286000" marR="0" lvl="6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7pPr>
            <a:lvl8pPr marL="2286000" marR="0" lvl="7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8pPr>
            <a:lvl9pPr marL="2286000" marR="0" lvl="8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9pPr>
          </a:lstStyle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40000"/>
              <a:buNone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/>
            </a:pPr>
            <a:r>
              <a:rPr lang="en-US" sz="28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More details on some of these apps </a:t>
            </a:r>
            <a:r>
              <a:rPr lang="en-US" sz="28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the end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75132-5CD3-4DF0-9FEA-A26EF7BF58AD}" type="slidenum">
              <a:rPr/>
              <a:pPr/>
              <a:t>50</a:t>
            </a:fld>
            <a:endParaRPr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CPSC 502, Lecture 14</a:t>
            </a:r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31240" y="50400"/>
            <a:ext cx="6188760" cy="700200"/>
          </a:xfrm>
        </p:spPr>
        <p:txBody>
          <a:bodyPr wrap="square" lIns="90360" tIns="44280" rIns="90360" bIns="44280" anchor="t" anchorCtr="0"/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Enter machine learning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80000" y="1080000"/>
            <a:ext cx="8820000" cy="5511240"/>
          </a:xfrm>
        </p:spPr>
        <p:txBody>
          <a:bodyPr wrap="square" lIns="90360" tIns="44280" rIns="90360" bIns="44280" anchor="t" anchorCtr="0">
            <a:spAutoFit/>
          </a:bodyPr>
          <a:lstStyle>
            <a:def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None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defPPr>
            <a:lvl1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1pPr>
            <a:lvl2pPr marL="848520" marR="0" lvl="1" indent="-27720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Lucida Grande"/>
              <a:buChar char="◆"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2pPr>
            <a:lvl3pPr marL="13716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3pPr>
            <a:lvl4pPr marL="1790640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37800" algn="l"/>
                <a:tab pos="952200" algn="l"/>
                <a:tab pos="1866599" algn="l"/>
                <a:tab pos="2781000" algn="l"/>
                <a:tab pos="3695400" algn="l"/>
                <a:tab pos="4609800" algn="l"/>
                <a:tab pos="5524200" algn="l"/>
                <a:tab pos="6438599" algn="l"/>
                <a:tab pos="7352999" algn="l"/>
                <a:tab pos="8267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4pPr>
            <a:lvl5pPr marL="2286000" marR="0" lvl="4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5pPr>
            <a:lvl6pPr marL="2286000" marR="0" lvl="5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6pPr>
            <a:lvl7pPr marL="2286000" marR="0" lvl="6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7pPr>
            <a:lvl8pPr marL="2286000" marR="0" lvl="7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8pPr>
            <a:lvl9pPr marL="2286000" marR="0" lvl="8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9pPr>
          </a:lstStyle>
          <a:p>
            <a:pPr marL="0" lvl="0" indent="0">
              <a:lnSpc>
                <a:spcPct val="90000"/>
              </a:lnSpc>
              <a:spcBef>
                <a:spcPts val="697"/>
              </a:spcBef>
            </a:pPr>
            <a:r>
              <a:rPr lang="en-US" sz="2800"/>
              <a:t>Extract dark regions from normalized image</a:t>
            </a:r>
          </a:p>
          <a:p>
            <a:pPr marL="0" lvl="0" indent="0">
              <a:lnSpc>
                <a:spcPct val="90000"/>
              </a:lnSpc>
              <a:spcBef>
                <a:spcPts val="697"/>
              </a:spcBef>
            </a:pPr>
            <a:r>
              <a:rPr lang="en-US" sz="2800"/>
              <a:t>Attributes:</a:t>
            </a:r>
          </a:p>
          <a:p>
            <a:pPr marL="0" lvl="1" indent="0">
              <a:lnSpc>
                <a:spcPct val="90000"/>
              </a:lnSpc>
              <a:spcBef>
                <a:spcPts val="598"/>
              </a:spcBef>
            </a:pPr>
            <a:r>
              <a:rPr lang="en-US" sz="2400"/>
              <a:t>size of region</a:t>
            </a:r>
          </a:p>
          <a:p>
            <a:pPr marL="0" lvl="1" indent="0">
              <a:lnSpc>
                <a:spcPct val="90000"/>
              </a:lnSpc>
              <a:spcBef>
                <a:spcPts val="598"/>
              </a:spcBef>
            </a:pPr>
            <a:r>
              <a:rPr lang="en-US" sz="2400"/>
              <a:t>shape, area</a:t>
            </a:r>
          </a:p>
          <a:p>
            <a:pPr marL="0" lvl="1" indent="0">
              <a:lnSpc>
                <a:spcPct val="90000"/>
              </a:lnSpc>
              <a:spcBef>
                <a:spcPts val="598"/>
              </a:spcBef>
            </a:pPr>
            <a:r>
              <a:rPr lang="en-US" sz="2400"/>
              <a:t>intensity</a:t>
            </a:r>
          </a:p>
          <a:p>
            <a:pPr marL="0" lvl="1" indent="0">
              <a:lnSpc>
                <a:spcPct val="90000"/>
              </a:lnSpc>
              <a:spcBef>
                <a:spcPts val="598"/>
              </a:spcBef>
            </a:pPr>
            <a:r>
              <a:rPr lang="en-US" sz="2400"/>
              <a:t>sharpness and jaggedness of boundaries</a:t>
            </a:r>
          </a:p>
          <a:p>
            <a:pPr marL="0" lvl="1" indent="0">
              <a:lnSpc>
                <a:spcPct val="90000"/>
              </a:lnSpc>
              <a:spcBef>
                <a:spcPts val="598"/>
              </a:spcBef>
            </a:pPr>
            <a:r>
              <a:rPr lang="en-US" sz="2400"/>
              <a:t>proximity of other regions</a:t>
            </a:r>
          </a:p>
          <a:p>
            <a:pPr marL="0" lvl="1" indent="0">
              <a:lnSpc>
                <a:spcPct val="90000"/>
              </a:lnSpc>
              <a:spcBef>
                <a:spcPts val="598"/>
              </a:spcBef>
            </a:pPr>
            <a:r>
              <a:rPr lang="en-US" sz="2400"/>
              <a:t>info about background</a:t>
            </a:r>
          </a:p>
          <a:p>
            <a:pPr marL="0" lvl="0" indent="0">
              <a:lnSpc>
                <a:spcPct val="90000"/>
              </a:lnSpc>
              <a:spcBef>
                <a:spcPts val="697"/>
              </a:spcBef>
            </a:pPr>
            <a:r>
              <a:rPr lang="en-US" sz="2800"/>
              <a:t>Constraints:</a:t>
            </a:r>
          </a:p>
          <a:p>
            <a:pPr marL="0" lvl="1" indent="0">
              <a:lnSpc>
                <a:spcPct val="90000"/>
              </a:lnSpc>
              <a:spcBef>
                <a:spcPts val="598"/>
              </a:spcBef>
            </a:pPr>
            <a:r>
              <a:rPr lang="en-US" sz="2400"/>
              <a:t>Few training examples—oil slicks are rare!</a:t>
            </a:r>
          </a:p>
          <a:p>
            <a:pPr marL="0" lvl="1" indent="0">
              <a:lnSpc>
                <a:spcPct val="90000"/>
              </a:lnSpc>
              <a:spcBef>
                <a:spcPts val="598"/>
              </a:spcBef>
            </a:pPr>
            <a:r>
              <a:rPr lang="en-US" sz="2400"/>
              <a:t>Unbalanced data: most dark regions aren’t slicks</a:t>
            </a:r>
          </a:p>
          <a:p>
            <a:pPr marL="0" lvl="1" indent="0">
              <a:lnSpc>
                <a:spcPct val="90000"/>
              </a:lnSpc>
              <a:spcBef>
                <a:spcPts val="598"/>
              </a:spcBef>
            </a:pPr>
            <a:r>
              <a:rPr lang="en-US" sz="2400"/>
              <a:t>Regions from same image form a batch</a:t>
            </a:r>
          </a:p>
          <a:p>
            <a:pPr marL="0" lvl="1" indent="0">
              <a:lnSpc>
                <a:spcPct val="90000"/>
              </a:lnSpc>
              <a:spcBef>
                <a:spcPts val="598"/>
              </a:spcBef>
            </a:pPr>
            <a:r>
              <a:rPr lang="en-US" sz="2400"/>
              <a:t>Requirement: adjustable false-alarm rate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B900-01C9-45D5-8A5D-DFE7199C1029}" type="slidenum">
              <a:rPr/>
              <a:pPr/>
              <a:t>51</a:t>
            </a:fld>
            <a:endParaRPr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CPSC 502, Lecture 14</a:t>
            </a:r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wrap="square" lIns="90360" tIns="44280" rIns="90360" bIns="44280" anchorCtr="0"/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Load forecasting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0760" y="900000"/>
            <a:ext cx="8229240" cy="5668919"/>
          </a:xfrm>
        </p:spPr>
        <p:txBody>
          <a:bodyPr wrap="square" lIns="90360" tIns="44280" rIns="90360" bIns="44280" anchor="t" anchorCtr="0">
            <a:spAutoFit/>
          </a:bodyPr>
          <a:lstStyle>
            <a:def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None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defPPr>
            <a:lvl1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1pPr>
            <a:lvl2pPr marL="848520" marR="0" lvl="1" indent="-27720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Lucida Grande"/>
              <a:buChar char="◆"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2pPr>
            <a:lvl3pPr marL="13716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3pPr>
            <a:lvl4pPr marL="1790640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37800" algn="l"/>
                <a:tab pos="952200" algn="l"/>
                <a:tab pos="1866599" algn="l"/>
                <a:tab pos="2781000" algn="l"/>
                <a:tab pos="3695400" algn="l"/>
                <a:tab pos="4609800" algn="l"/>
                <a:tab pos="5524200" algn="l"/>
                <a:tab pos="6438599" algn="l"/>
                <a:tab pos="7352999" algn="l"/>
                <a:tab pos="8267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4pPr>
            <a:lvl5pPr marL="2286000" marR="0" lvl="4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5pPr>
            <a:lvl6pPr marL="2286000" marR="0" lvl="5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6pPr>
            <a:lvl7pPr marL="2286000" marR="0" lvl="6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7pPr>
            <a:lvl8pPr marL="2286000" marR="0" lvl="7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8pPr>
            <a:lvl9pPr marL="2286000" marR="0" lvl="8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9pPr>
          </a:lstStyle>
          <a:p>
            <a:pPr marL="0" lvl="0" indent="0">
              <a:spcBef>
                <a:spcPts val="697"/>
              </a:spcBef>
            </a:pPr>
            <a:r>
              <a:rPr lang="en-US" sz="2800"/>
              <a:t>Electricity supply companies</a:t>
            </a:r>
            <a:br>
              <a:rPr lang="en-US" sz="2800"/>
            </a:br>
            <a:r>
              <a:rPr lang="en-US" sz="2800"/>
              <a:t>need forecast of future demand</a:t>
            </a:r>
            <a:br>
              <a:rPr lang="en-US" sz="2800"/>
            </a:br>
            <a:r>
              <a:rPr lang="en-US" sz="2800"/>
              <a:t>for power</a:t>
            </a:r>
          </a:p>
          <a:p>
            <a:pPr marL="0" lvl="0" indent="0">
              <a:spcBef>
                <a:spcPts val="697"/>
              </a:spcBef>
            </a:pPr>
            <a:r>
              <a:rPr lang="en-US" sz="2800"/>
              <a:t>Forecasts of min/max load for each hour</a:t>
            </a:r>
            <a:br>
              <a:rPr lang="en-US" sz="2800"/>
            </a:br>
            <a:r>
              <a:rPr lang="en-US" sz="2800">
                <a:latin typeface="Symbol"/>
              </a:rPr>
              <a:t>⇒</a:t>
            </a:r>
            <a:r>
              <a:rPr lang="en-US" sz="2800">
                <a:latin typeface="Symbol" pitchFamily="2"/>
              </a:rPr>
              <a:t> </a:t>
            </a:r>
            <a:r>
              <a:rPr lang="en-US" sz="2800"/>
              <a:t>significant savings</a:t>
            </a:r>
          </a:p>
          <a:p>
            <a:pPr marL="0" lvl="0" indent="0">
              <a:spcBef>
                <a:spcPts val="697"/>
              </a:spcBef>
            </a:pPr>
            <a:r>
              <a:rPr lang="en-US" sz="2800"/>
              <a:t>Given: manually constructed load model that assumes “normal” climatic conditions</a:t>
            </a:r>
          </a:p>
          <a:p>
            <a:pPr marL="0" lvl="0" indent="0">
              <a:spcBef>
                <a:spcPts val="697"/>
              </a:spcBef>
            </a:pPr>
            <a:r>
              <a:rPr lang="en-US" sz="2800"/>
              <a:t>Problem: adjust for weather conditions</a:t>
            </a:r>
          </a:p>
          <a:p>
            <a:pPr marL="0" lvl="0" indent="0">
              <a:spcBef>
                <a:spcPts val="697"/>
              </a:spcBef>
            </a:pPr>
            <a:r>
              <a:rPr lang="en-US" sz="2800"/>
              <a:t>Static model consist of:</a:t>
            </a:r>
          </a:p>
          <a:p>
            <a:pPr marL="0" lvl="1" indent="0">
              <a:spcBef>
                <a:spcPts val="598"/>
              </a:spcBef>
            </a:pPr>
            <a:r>
              <a:rPr lang="en-US" sz="2400"/>
              <a:t>base load for the year</a:t>
            </a:r>
          </a:p>
          <a:p>
            <a:pPr marL="0" lvl="1" indent="0">
              <a:spcBef>
                <a:spcPts val="598"/>
              </a:spcBef>
            </a:pPr>
            <a:r>
              <a:rPr lang="en-US" sz="2400"/>
              <a:t>load periodicity over the year</a:t>
            </a:r>
          </a:p>
          <a:p>
            <a:pPr marL="0" lvl="1" indent="0">
              <a:spcBef>
                <a:spcPts val="598"/>
              </a:spcBef>
            </a:pPr>
            <a:r>
              <a:rPr lang="en-US" sz="2400"/>
              <a:t>effect of holidays</a:t>
            </a: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7560000" y="900000"/>
            <a:ext cx="1584000" cy="1690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3446B-C58A-4313-ABF9-225D466A845A}" type="slidenum">
              <a:rPr/>
              <a:pPr/>
              <a:t>52</a:t>
            </a:fld>
            <a:endParaRPr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CPSC 502, Lecture 14</a:t>
            </a:r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wrap="square" lIns="90360" tIns="44280" rIns="90360" bIns="44280" anchorCtr="0"/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Enter machine learning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80000" y="1080000"/>
            <a:ext cx="9000000" cy="5668919"/>
          </a:xfrm>
        </p:spPr>
        <p:txBody>
          <a:bodyPr wrap="square" lIns="90360" tIns="44280" rIns="90360" bIns="44280" anchor="t" anchorCtr="0">
            <a:spAutoFit/>
          </a:bodyPr>
          <a:lstStyle>
            <a:def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None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defPPr>
            <a:lvl1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1pPr>
            <a:lvl2pPr marL="848520" marR="0" lvl="1" indent="-27720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Lucida Grande"/>
              <a:buChar char="◆"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2pPr>
            <a:lvl3pPr marL="13716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3pPr>
            <a:lvl4pPr marL="1790640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37800" algn="l"/>
                <a:tab pos="952200" algn="l"/>
                <a:tab pos="1866599" algn="l"/>
                <a:tab pos="2781000" algn="l"/>
                <a:tab pos="3695400" algn="l"/>
                <a:tab pos="4609800" algn="l"/>
                <a:tab pos="5524200" algn="l"/>
                <a:tab pos="6438599" algn="l"/>
                <a:tab pos="7352999" algn="l"/>
                <a:tab pos="8267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4pPr>
            <a:lvl5pPr marL="2286000" marR="0" lvl="4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5pPr>
            <a:lvl6pPr marL="2286000" marR="0" lvl="5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6pPr>
            <a:lvl7pPr marL="2286000" marR="0" lvl="6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7pPr>
            <a:lvl8pPr marL="2286000" marR="0" lvl="7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8pPr>
            <a:lvl9pPr marL="2286000" marR="0" lvl="8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9pPr>
          </a:lstStyle>
          <a:p>
            <a:pPr marL="0" lvl="0" indent="0">
              <a:spcBef>
                <a:spcPts val="697"/>
              </a:spcBef>
            </a:pPr>
            <a:r>
              <a:rPr lang="en-US" sz="2800"/>
              <a:t>Prediction corrected using “most similar” days</a:t>
            </a:r>
          </a:p>
          <a:p>
            <a:pPr marL="0" lvl="0" indent="0">
              <a:spcBef>
                <a:spcPts val="697"/>
              </a:spcBef>
            </a:pPr>
            <a:r>
              <a:rPr lang="en-US" sz="2800"/>
              <a:t>Attributes:</a:t>
            </a:r>
          </a:p>
          <a:p>
            <a:pPr marL="0" lvl="1" indent="0">
              <a:spcBef>
                <a:spcPts val="598"/>
              </a:spcBef>
            </a:pPr>
            <a:r>
              <a:rPr lang="en-US" sz="2400"/>
              <a:t>temperature</a:t>
            </a:r>
          </a:p>
          <a:p>
            <a:pPr marL="0" lvl="1" indent="0">
              <a:spcBef>
                <a:spcPts val="598"/>
              </a:spcBef>
            </a:pPr>
            <a:r>
              <a:rPr lang="en-US" sz="2400"/>
              <a:t>humidity</a:t>
            </a:r>
          </a:p>
          <a:p>
            <a:pPr marL="0" lvl="1" indent="0">
              <a:spcBef>
                <a:spcPts val="598"/>
              </a:spcBef>
            </a:pPr>
            <a:r>
              <a:rPr lang="en-US" sz="2400"/>
              <a:t>wind speed</a:t>
            </a:r>
          </a:p>
          <a:p>
            <a:pPr marL="0" lvl="1" indent="0">
              <a:spcBef>
                <a:spcPts val="598"/>
              </a:spcBef>
            </a:pPr>
            <a:r>
              <a:rPr lang="en-US" sz="2400"/>
              <a:t>cloud cover readings</a:t>
            </a:r>
          </a:p>
          <a:p>
            <a:pPr marL="0" lvl="1" indent="0">
              <a:spcBef>
                <a:spcPts val="598"/>
              </a:spcBef>
            </a:pPr>
            <a:r>
              <a:rPr lang="en-US" sz="2400"/>
              <a:t>plus difference between actual load and predicted load</a:t>
            </a:r>
          </a:p>
          <a:p>
            <a:pPr marL="0" lvl="0" indent="0">
              <a:spcBef>
                <a:spcPts val="697"/>
              </a:spcBef>
            </a:pPr>
            <a:r>
              <a:rPr lang="en-US" sz="2800"/>
              <a:t>Average difference among three “most similar” days added to static model</a:t>
            </a:r>
          </a:p>
          <a:p>
            <a:pPr marL="0" lvl="0" indent="0">
              <a:spcBef>
                <a:spcPts val="697"/>
              </a:spcBef>
            </a:pPr>
            <a:r>
              <a:rPr lang="en-US" sz="2800"/>
              <a:t>Linear regression coefficients form attribute weights in similarity function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BE5C8-B487-4366-8EEE-E379FC13568E}" type="slidenum">
              <a:rPr/>
              <a:pPr/>
              <a:t>53</a:t>
            </a:fld>
            <a:endParaRPr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CPSC 502, Lecture 14</a:t>
            </a:r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12960" y="-234360"/>
            <a:ext cx="7257960" cy="1234080"/>
          </a:xfrm>
        </p:spPr>
        <p:txBody>
          <a:bodyPr wrap="square" lIns="90360" tIns="44280" rIns="90360" bIns="44280" anchorCtr="0"/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Diagnosis of machine faults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10760" y="1260000"/>
            <a:ext cx="8229240" cy="5488919"/>
          </a:xfrm>
        </p:spPr>
        <p:txBody>
          <a:bodyPr wrap="square" lIns="90360" tIns="44280" rIns="90360" bIns="44280" anchor="t" anchorCtr="0">
            <a:spAutoFit/>
          </a:bodyPr>
          <a:lstStyle>
            <a:def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None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defPPr>
            <a:lvl1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1pPr>
            <a:lvl2pPr marL="848520" marR="0" lvl="1" indent="-27720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Lucida Grande"/>
              <a:buChar char="◆"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2pPr>
            <a:lvl3pPr marL="13716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3pPr>
            <a:lvl4pPr marL="1790640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37800" algn="l"/>
                <a:tab pos="952200" algn="l"/>
                <a:tab pos="1866599" algn="l"/>
                <a:tab pos="2781000" algn="l"/>
                <a:tab pos="3695400" algn="l"/>
                <a:tab pos="4609800" algn="l"/>
                <a:tab pos="5524200" algn="l"/>
                <a:tab pos="6438599" algn="l"/>
                <a:tab pos="7352999" algn="l"/>
                <a:tab pos="8267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4pPr>
            <a:lvl5pPr marL="2286000" marR="0" lvl="4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5pPr>
            <a:lvl6pPr marL="2286000" marR="0" lvl="5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6pPr>
            <a:lvl7pPr marL="2286000" marR="0" lvl="6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7pPr>
            <a:lvl8pPr marL="2286000" marR="0" lvl="7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8pPr>
            <a:lvl9pPr marL="2286000" marR="0" lvl="8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9pPr>
          </a:lstStyle>
          <a:p>
            <a:pPr marL="0" lvl="0" indent="0">
              <a:spcBef>
                <a:spcPts val="697"/>
              </a:spcBef>
            </a:pPr>
            <a:r>
              <a:rPr lang="en-US" sz="2800"/>
              <a:t>Diagnosis: classical domain</a:t>
            </a:r>
            <a:br>
              <a:rPr lang="en-US" sz="2800"/>
            </a:br>
            <a:r>
              <a:rPr lang="en-US" sz="2800"/>
              <a:t>of expert systems</a:t>
            </a:r>
          </a:p>
          <a:p>
            <a:pPr marL="0" lvl="0" indent="0">
              <a:spcBef>
                <a:spcPts val="697"/>
              </a:spcBef>
            </a:pPr>
            <a:r>
              <a:rPr lang="en-US" sz="2800"/>
              <a:t>Given: Fourier analysis of vibrations measured at various points of a device’s mounting</a:t>
            </a:r>
          </a:p>
          <a:p>
            <a:pPr marL="0" lvl="0" indent="0">
              <a:spcBef>
                <a:spcPts val="697"/>
              </a:spcBef>
            </a:pPr>
            <a:r>
              <a:rPr lang="en-US" sz="2800"/>
              <a:t>Question: which fault is present?</a:t>
            </a:r>
          </a:p>
          <a:p>
            <a:pPr marL="0" lvl="0" indent="0">
              <a:spcBef>
                <a:spcPts val="697"/>
              </a:spcBef>
            </a:pPr>
            <a:r>
              <a:rPr lang="en-US" sz="2800"/>
              <a:t>Preventative maintenance of electromechanical motors and generators</a:t>
            </a:r>
          </a:p>
          <a:p>
            <a:pPr marL="0" lvl="0" indent="0">
              <a:spcBef>
                <a:spcPts val="697"/>
              </a:spcBef>
            </a:pPr>
            <a:r>
              <a:rPr lang="en-US" sz="2800"/>
              <a:t>Information very noisy</a:t>
            </a:r>
          </a:p>
          <a:p>
            <a:pPr marL="0" lvl="0" indent="0">
              <a:spcBef>
                <a:spcPts val="697"/>
              </a:spcBef>
            </a:pPr>
            <a:r>
              <a:rPr lang="en-US" sz="2800"/>
              <a:t>So far: diagnosis by expert/hand-crafted rules</a:t>
            </a:r>
          </a:p>
          <a:p>
            <a:pPr lvl="0">
              <a:spcBef>
                <a:spcPts val="697"/>
              </a:spcBef>
              <a:buNone/>
            </a:pPr>
            <a:endParaRPr lang="en-US" sz="280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6973200" y="837720"/>
            <a:ext cx="2160000" cy="12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AF583-EC63-42EC-920B-81F3587E9F66}" type="slidenum">
              <a:rPr/>
              <a:pPr/>
              <a:t>54</a:t>
            </a:fld>
            <a:endParaRPr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CPSC 502, Lecture 14</a:t>
            </a:r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wrap="square" lIns="90360" tIns="44280" rIns="90360" bIns="44280" anchorCtr="0"/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Enter machine learning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60000" y="1080000"/>
            <a:ext cx="8640000" cy="5668919"/>
          </a:xfrm>
        </p:spPr>
        <p:txBody>
          <a:bodyPr wrap="square" lIns="90360" tIns="44280" rIns="90360" bIns="44280" anchor="t" anchorCtr="0">
            <a:spAutoFit/>
          </a:bodyPr>
          <a:lstStyle>
            <a:def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None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defPPr>
            <a:lvl1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1pPr>
            <a:lvl2pPr marL="848520" marR="0" lvl="1" indent="-27720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Lucida Grande"/>
              <a:buChar char="◆"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2pPr>
            <a:lvl3pPr marL="13716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3pPr>
            <a:lvl4pPr marL="1790640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37800" algn="l"/>
                <a:tab pos="952200" algn="l"/>
                <a:tab pos="1866599" algn="l"/>
                <a:tab pos="2781000" algn="l"/>
                <a:tab pos="3695400" algn="l"/>
                <a:tab pos="4609800" algn="l"/>
                <a:tab pos="5524200" algn="l"/>
                <a:tab pos="6438599" algn="l"/>
                <a:tab pos="7352999" algn="l"/>
                <a:tab pos="8267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4pPr>
            <a:lvl5pPr marL="2286000" marR="0" lvl="4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5pPr>
            <a:lvl6pPr marL="2286000" marR="0" lvl="5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6pPr>
            <a:lvl7pPr marL="2286000" marR="0" lvl="6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7pPr>
            <a:lvl8pPr marL="2286000" marR="0" lvl="7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8pPr>
            <a:lvl9pPr marL="2286000" marR="0" lvl="8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9pPr>
          </a:lstStyle>
          <a:p>
            <a:pPr marL="0" lvl="0" indent="0">
              <a:spcBef>
                <a:spcPts val="697"/>
              </a:spcBef>
              <a:buSzPct val="45000"/>
            </a:pPr>
            <a:r>
              <a:rPr lang="en-US" sz="2800"/>
              <a:t>Available: 600 faults with expert’s diagnosis</a:t>
            </a:r>
          </a:p>
          <a:p>
            <a:pPr marL="0" lvl="0" indent="0">
              <a:spcBef>
                <a:spcPts val="697"/>
              </a:spcBef>
              <a:buSzPct val="45000"/>
            </a:pPr>
            <a:r>
              <a:rPr lang="en-US" sz="2800"/>
              <a:t>~300 unsatisfactory, rest used for training</a:t>
            </a:r>
          </a:p>
          <a:p>
            <a:pPr marL="0" lvl="0" indent="0">
              <a:spcBef>
                <a:spcPts val="697"/>
              </a:spcBef>
              <a:buSzPct val="45000"/>
            </a:pPr>
            <a:r>
              <a:rPr lang="en-US" sz="2800"/>
              <a:t>Attributes augmented by intermediate concepts that embodied causal domain knowledge</a:t>
            </a:r>
          </a:p>
          <a:p>
            <a:pPr marL="0" lvl="0" indent="0">
              <a:spcBef>
                <a:spcPts val="697"/>
              </a:spcBef>
              <a:buSzPct val="45000"/>
            </a:pPr>
            <a:r>
              <a:rPr lang="en-US" sz="2800"/>
              <a:t>Expert not satisfied with initial rules because they did not relate to his domain knowledge</a:t>
            </a:r>
          </a:p>
          <a:p>
            <a:pPr marL="0" lvl="0" indent="0">
              <a:spcBef>
                <a:spcPts val="697"/>
              </a:spcBef>
              <a:buSzPct val="45000"/>
            </a:pPr>
            <a:r>
              <a:rPr lang="en-US" sz="2800"/>
              <a:t>Further background knowledge resulted in more complex rules that were satisfactory</a:t>
            </a:r>
          </a:p>
          <a:p>
            <a:pPr marL="0" lvl="0" indent="0">
              <a:spcBef>
                <a:spcPts val="697"/>
              </a:spcBef>
              <a:buSzPct val="45000"/>
            </a:pPr>
            <a:r>
              <a:rPr lang="en-US" sz="2800"/>
              <a:t>Learned rules outperformed hand-crafted ones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1D7E-2E3A-42AD-A38F-37D266EA3070}" type="slidenum">
              <a:rPr/>
              <a:pPr/>
              <a:t>55</a:t>
            </a:fld>
            <a:endParaRPr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CPSC 502, Lecture 14</a:t>
            </a:r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wrap="square" lIns="90360" tIns="44280" rIns="90360" bIns="44280" anchorCtr="0"/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Marketing and sales 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 wrap="square" lIns="90360" tIns="44280" rIns="90360" bIns="44280" anchor="t" anchorCtr="0">
            <a:spAutoFit/>
          </a:bodyPr>
          <a:lstStyle>
            <a:def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None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defPPr>
            <a:lvl1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1pPr>
            <a:lvl2pPr marL="848520" marR="0" lvl="1" indent="-27720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Lucida Grande"/>
              <a:buChar char="◆"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2pPr>
            <a:lvl3pPr marL="13716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3pPr>
            <a:lvl4pPr marL="1790640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37800" algn="l"/>
                <a:tab pos="952200" algn="l"/>
                <a:tab pos="1866599" algn="l"/>
                <a:tab pos="2781000" algn="l"/>
                <a:tab pos="3695400" algn="l"/>
                <a:tab pos="4609800" algn="l"/>
                <a:tab pos="5524200" algn="l"/>
                <a:tab pos="6438599" algn="l"/>
                <a:tab pos="7352999" algn="l"/>
                <a:tab pos="8267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4pPr>
            <a:lvl5pPr marL="2286000" marR="0" lvl="4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5pPr>
            <a:lvl6pPr marL="2286000" marR="0" lvl="5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6pPr>
            <a:lvl7pPr marL="2286000" marR="0" lvl="6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7pPr>
            <a:lvl8pPr marL="2286000" marR="0" lvl="7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8pPr>
            <a:lvl9pPr marL="2286000" marR="0" lvl="8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9pPr>
          </a:lstStyle>
          <a:p>
            <a:pPr marL="0" lvl="0" indent="0">
              <a:spcBef>
                <a:spcPts val="697"/>
              </a:spcBef>
            </a:pPr>
            <a:r>
              <a:rPr lang="en-US" sz="2800"/>
              <a:t>Companies precisely record massive amounts of marketing and sales data</a:t>
            </a:r>
          </a:p>
          <a:p>
            <a:pPr marL="0" lvl="0" indent="0">
              <a:spcBef>
                <a:spcPts val="697"/>
              </a:spcBef>
            </a:pPr>
            <a:r>
              <a:rPr lang="en-US" sz="2800"/>
              <a:t>Applications:</a:t>
            </a:r>
          </a:p>
          <a:p>
            <a:pPr marL="0" lvl="1" indent="0">
              <a:spcBef>
                <a:spcPts val="598"/>
              </a:spcBef>
            </a:pPr>
            <a:r>
              <a:rPr lang="en-US" sz="2400"/>
              <a:t>Customer loyalty:</a:t>
            </a:r>
            <a:br>
              <a:rPr lang="en-US" sz="2400"/>
            </a:br>
            <a:r>
              <a:rPr lang="en-US" sz="2400"/>
              <a:t>identifying customers that are likely to defect by detecting changes in their behavior</a:t>
            </a:r>
            <a:br>
              <a:rPr lang="en-US" sz="2400"/>
            </a:br>
            <a:r>
              <a:rPr lang="en-US" sz="2400"/>
              <a:t>(e.g. banks/phone companies)</a:t>
            </a:r>
          </a:p>
          <a:p>
            <a:pPr marL="0" lvl="1" indent="0">
              <a:spcBef>
                <a:spcPts val="598"/>
              </a:spcBef>
            </a:pPr>
            <a:r>
              <a:rPr lang="en-US" sz="2400"/>
              <a:t>Special offers:</a:t>
            </a:r>
            <a:br>
              <a:rPr lang="en-US" sz="2400"/>
            </a:br>
            <a:r>
              <a:rPr lang="en-US" sz="2400"/>
              <a:t>identifying profitable customers</a:t>
            </a:r>
            <a:br>
              <a:rPr lang="en-US" sz="2400"/>
            </a:br>
            <a:r>
              <a:rPr lang="en-US" sz="2400"/>
              <a:t>(e.g. reliable owners of credit cards that need extra money during the holiday season)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9DB99-E958-4736-A6EF-7AF6253F491E}" type="slidenum">
              <a:rPr/>
              <a:pPr/>
              <a:t>56</a:t>
            </a:fld>
            <a:endParaRPr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CPSC 502, Lecture 14</a:t>
            </a: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615000" y="900000"/>
            <a:ext cx="2024999" cy="23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800000" y="-218880"/>
            <a:ext cx="7257960" cy="1234080"/>
          </a:xfrm>
        </p:spPr>
        <p:txBody>
          <a:bodyPr wrap="square" lIns="90360" tIns="44280" rIns="90360" bIns="44280" anchorCtr="0"/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Marketing and sales II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/>
        <p:txBody>
          <a:bodyPr wrap="square" lIns="90360" tIns="44280" rIns="90360" bIns="44280" anchor="t" anchorCtr="0">
            <a:spAutoFit/>
          </a:bodyPr>
          <a:lstStyle>
            <a:def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None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defPPr>
            <a:lvl1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1pPr>
            <a:lvl2pPr marL="848520" marR="0" lvl="1" indent="-27720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Lucida Grande"/>
              <a:buChar char="◆"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2pPr>
            <a:lvl3pPr marL="13716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3pPr>
            <a:lvl4pPr marL="1790640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37800" algn="l"/>
                <a:tab pos="952200" algn="l"/>
                <a:tab pos="1866599" algn="l"/>
                <a:tab pos="2781000" algn="l"/>
                <a:tab pos="3695400" algn="l"/>
                <a:tab pos="4609800" algn="l"/>
                <a:tab pos="5524200" algn="l"/>
                <a:tab pos="6438599" algn="l"/>
                <a:tab pos="7352999" algn="l"/>
                <a:tab pos="8267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4pPr>
            <a:lvl5pPr marL="2286000" marR="0" lvl="4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5pPr>
            <a:lvl6pPr marL="2286000" marR="0" lvl="5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6pPr>
            <a:lvl7pPr marL="2286000" marR="0" lvl="6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7pPr>
            <a:lvl8pPr marL="2286000" marR="0" lvl="7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8pPr>
            <a:lvl9pPr marL="2286000" marR="0" lvl="8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9pPr>
          </a:lstStyle>
          <a:p>
            <a:pPr marL="0" lvl="0" indent="0">
              <a:spcBef>
                <a:spcPts val="697"/>
              </a:spcBef>
            </a:pPr>
            <a:r>
              <a:rPr lang="en-US" sz="2800"/>
              <a:t>Market basket analysis</a:t>
            </a:r>
          </a:p>
          <a:p>
            <a:pPr marL="0" lvl="1" indent="0">
              <a:spcBef>
                <a:spcPts val="598"/>
              </a:spcBef>
            </a:pPr>
            <a:r>
              <a:rPr lang="en-US" sz="2400"/>
              <a:t>Association techniques find</a:t>
            </a:r>
            <a:br>
              <a:rPr lang="en-US" sz="2400"/>
            </a:br>
            <a:r>
              <a:rPr lang="en-US" sz="2400"/>
              <a:t>groups of items that tend to</a:t>
            </a:r>
            <a:br>
              <a:rPr lang="en-US" sz="2400"/>
            </a:br>
            <a:r>
              <a:rPr lang="en-US" sz="2400"/>
              <a:t>occur together in a</a:t>
            </a:r>
            <a:br>
              <a:rPr lang="en-US" sz="2400"/>
            </a:br>
            <a:r>
              <a:rPr lang="en-US" sz="2400"/>
              <a:t>transaction</a:t>
            </a:r>
            <a:br>
              <a:rPr lang="en-US" sz="2400"/>
            </a:br>
            <a:r>
              <a:rPr lang="en-US" sz="2400"/>
              <a:t>(used to analyze checkout data)</a:t>
            </a:r>
          </a:p>
          <a:p>
            <a:pPr marL="0" lvl="0" indent="0">
              <a:spcBef>
                <a:spcPts val="697"/>
              </a:spcBef>
            </a:pPr>
            <a:r>
              <a:rPr lang="en-US" sz="2800"/>
              <a:t>Historical analysis of purchasing patterns</a:t>
            </a:r>
          </a:p>
          <a:p>
            <a:pPr marL="0" lvl="0" indent="0">
              <a:spcBef>
                <a:spcPts val="697"/>
              </a:spcBef>
            </a:pPr>
            <a:r>
              <a:rPr lang="en-US" sz="2800"/>
              <a:t>Identifying prospective customers</a:t>
            </a:r>
          </a:p>
          <a:p>
            <a:pPr marL="0" lvl="1" indent="0">
              <a:spcBef>
                <a:spcPts val="598"/>
              </a:spcBef>
            </a:pPr>
            <a:r>
              <a:rPr lang="en-US" sz="2400"/>
              <a:t>Focusing promotional mailouts</a:t>
            </a:r>
            <a:br>
              <a:rPr lang="en-US" sz="2400"/>
            </a:br>
            <a:r>
              <a:rPr lang="en-US" sz="2400"/>
              <a:t>(targeted campaigns are cheaper than mass-marketed ones)</a:t>
            </a:r>
          </a:p>
          <a:p>
            <a:pPr marL="848519" lvl="0" indent="-277200">
              <a:spcBef>
                <a:spcPts val="598"/>
              </a:spcBef>
              <a:buNone/>
              <a:tabLst>
                <a:tab pos="1648439" algn="l"/>
                <a:tab pos="2562838" algn="l"/>
                <a:tab pos="3477239" algn="l"/>
                <a:tab pos="4391639" algn="l"/>
                <a:tab pos="5306039" algn="l"/>
                <a:tab pos="6220439" algn="l"/>
                <a:tab pos="7134838" algn="l"/>
                <a:tab pos="8049239" algn="l"/>
                <a:tab pos="8963638" algn="l"/>
                <a:tab pos="9878038" algn="l"/>
              </a:tabLst>
            </a:pP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FC4FA-9277-4AD9-9214-FF3196B05A9D}" type="slidenum">
              <a:rPr/>
              <a:pPr/>
              <a:t>57</a:t>
            </a:fld>
            <a:endParaRPr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CPSC 502, Lecture 14</a:t>
            </a:r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00000" y="-180000"/>
            <a:ext cx="7343999" cy="1234080"/>
          </a:xfrm>
        </p:spPr>
        <p:txBody>
          <a:bodyPr wrap="square" lIns="90360" tIns="44280" rIns="90360" bIns="44280" anchorCtr="0"/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600"/>
              <a:t>Machine learning and statistics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 wrap="square" lIns="90360" tIns="44280" rIns="90360" bIns="44280" anchor="t" anchorCtr="0">
            <a:spAutoFit/>
          </a:bodyPr>
          <a:lstStyle>
            <a:def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None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defPPr>
            <a:lvl1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1pPr>
            <a:lvl2pPr marL="848520" marR="0" lvl="1" indent="-27720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Lucida Grande"/>
              <a:buChar char="◆"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2pPr>
            <a:lvl3pPr marL="13716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3pPr>
            <a:lvl4pPr marL="1790640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37800" algn="l"/>
                <a:tab pos="952200" algn="l"/>
                <a:tab pos="1866599" algn="l"/>
                <a:tab pos="2781000" algn="l"/>
                <a:tab pos="3695400" algn="l"/>
                <a:tab pos="4609800" algn="l"/>
                <a:tab pos="5524200" algn="l"/>
                <a:tab pos="6438599" algn="l"/>
                <a:tab pos="7352999" algn="l"/>
                <a:tab pos="8267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4pPr>
            <a:lvl5pPr marL="2286000" marR="0" lvl="4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5pPr>
            <a:lvl6pPr marL="2286000" marR="0" lvl="5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6pPr>
            <a:lvl7pPr marL="2286000" marR="0" lvl="6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7pPr>
            <a:lvl8pPr marL="2286000" marR="0" lvl="7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8pPr>
            <a:lvl9pPr marL="2286000" marR="0" lvl="8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9pPr>
          </a:lstStyle>
          <a:p>
            <a:pPr marL="0" lvl="0" indent="0">
              <a:spcBef>
                <a:spcPts val="697"/>
              </a:spcBef>
            </a:pPr>
            <a:r>
              <a:rPr lang="en-US" sz="2800"/>
              <a:t>Historical difference (grossly oversimplified):</a:t>
            </a:r>
          </a:p>
          <a:p>
            <a:pPr marL="0" lvl="1" indent="0">
              <a:spcBef>
                <a:spcPts val="598"/>
              </a:spcBef>
            </a:pPr>
            <a:r>
              <a:rPr lang="en-US" sz="2400"/>
              <a:t>Statistics: testing hypotheses</a:t>
            </a:r>
          </a:p>
          <a:p>
            <a:pPr marL="0" lvl="1" indent="0">
              <a:spcBef>
                <a:spcPts val="598"/>
              </a:spcBef>
            </a:pPr>
            <a:r>
              <a:rPr lang="en-US" sz="2400"/>
              <a:t>Machine learning: finding the right hypothesis</a:t>
            </a:r>
          </a:p>
          <a:p>
            <a:pPr marL="0" lvl="0" indent="0">
              <a:spcBef>
                <a:spcPts val="697"/>
              </a:spcBef>
            </a:pPr>
            <a:r>
              <a:rPr lang="en-US" sz="2800"/>
              <a:t>But: huge overlap</a:t>
            </a:r>
          </a:p>
          <a:p>
            <a:pPr marL="0" lvl="1" indent="0">
              <a:spcBef>
                <a:spcPts val="598"/>
              </a:spcBef>
            </a:pPr>
            <a:r>
              <a:rPr lang="en-US" sz="2400"/>
              <a:t>Decision trees (C4.5 and CART)</a:t>
            </a:r>
          </a:p>
          <a:p>
            <a:pPr marL="0" lvl="1" indent="0">
              <a:spcBef>
                <a:spcPts val="598"/>
              </a:spcBef>
            </a:pPr>
            <a:r>
              <a:rPr lang="en-US" sz="2400"/>
              <a:t>Nearest-neighbor methods</a:t>
            </a:r>
          </a:p>
          <a:p>
            <a:pPr marL="0" lvl="0" indent="0">
              <a:spcBef>
                <a:spcPts val="697"/>
              </a:spcBef>
            </a:pPr>
            <a:r>
              <a:rPr lang="en-US" sz="2800"/>
              <a:t>Today: perspectives have converged</a:t>
            </a:r>
          </a:p>
          <a:p>
            <a:pPr marL="0" lvl="1" indent="0">
              <a:spcBef>
                <a:spcPts val="598"/>
              </a:spcBef>
            </a:pPr>
            <a:r>
              <a:rPr lang="en-US" sz="2400"/>
              <a:t>Most ML algorithms employ statistical techniques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685800"/>
          </a:xfrm>
        </p:spPr>
        <p:txBody>
          <a:bodyPr/>
          <a:lstStyle/>
          <a:p>
            <a:r>
              <a:rPr lang="en-US" dirty="0" smtClean="0"/>
              <a:t>Machine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686800" cy="50292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Supervised Learning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Examples of correct answers are given</a:t>
            </a:r>
          </a:p>
          <a:p>
            <a:pPr lvl="1"/>
            <a:r>
              <a:rPr lang="en-US" dirty="0" smtClean="0"/>
              <a:t>Discrete answers: </a:t>
            </a:r>
            <a:r>
              <a:rPr lang="en-US" b="1" dirty="0" smtClean="0"/>
              <a:t>Classification</a:t>
            </a:r>
          </a:p>
          <a:p>
            <a:pPr lvl="1">
              <a:buNone/>
            </a:pPr>
            <a:r>
              <a:rPr lang="en-US" i="1" dirty="0" smtClean="0"/>
              <a:t>	Category of a document, User Type, ….</a:t>
            </a:r>
          </a:p>
          <a:p>
            <a:pPr lvl="1"/>
            <a:r>
              <a:rPr lang="en-US" dirty="0" smtClean="0"/>
              <a:t>Continuous answers: </a:t>
            </a:r>
            <a:r>
              <a:rPr lang="en-US" b="1" dirty="0" smtClean="0"/>
              <a:t>Regression</a:t>
            </a:r>
          </a:p>
          <a:p>
            <a:pPr lvl="1">
              <a:buNone/>
            </a:pPr>
            <a:r>
              <a:rPr lang="en-US" i="1" dirty="0" smtClean="0"/>
              <a:t>	Stock Price, Time of next Earthquake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Unsupervised Learning</a:t>
            </a:r>
          </a:p>
          <a:p>
            <a:pPr lvl="1"/>
            <a:r>
              <a:rPr lang="en-US" dirty="0" smtClean="0"/>
              <a:t>No feedback from teacher; detect patterns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Reinforcement Learning</a:t>
            </a:r>
          </a:p>
          <a:p>
            <a:pPr lvl="1"/>
            <a:r>
              <a:rPr lang="en-US" dirty="0" smtClean="0"/>
              <a:t>Feedback consists of rewards/punishment (Robotics, Interactive Systems) 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8B5A9E0-7EB5-4FF0-AEB5-1FBEA79D2A5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D679-5AC5-44C0-9A48-27265B854A9A}" type="slidenum">
              <a:rPr lang="en-US"/>
              <a:pPr/>
              <a:t>7</a:t>
            </a:fld>
            <a:endParaRPr lang="en-US"/>
          </a:p>
        </p:txBody>
      </p:sp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685800"/>
          </a:xfrm>
        </p:spPr>
        <p:txBody>
          <a:bodyPr/>
          <a:lstStyle/>
          <a:p>
            <a:r>
              <a:rPr lang="en-US" dirty="0"/>
              <a:t>Example Classification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268292" name="Rectangle 4"/>
          <p:cNvSpPr>
            <a:spLocks noChangeArrowheads="1"/>
          </p:cNvSpPr>
          <p:nvPr/>
        </p:nvSpPr>
        <p:spPr bwMode="auto">
          <a:xfrm>
            <a:off x="609600" y="5562600"/>
            <a:ext cx="7924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We want to classify new examples on property </a:t>
            </a:r>
            <a:r>
              <a:rPr lang="en-US" b="1" i="1">
                <a:solidFill>
                  <a:srgbClr val="CC3399"/>
                </a:solidFill>
              </a:rPr>
              <a:t>Action</a:t>
            </a:r>
            <a:r>
              <a:rPr lang="en-US" i="1"/>
              <a:t> </a:t>
            </a:r>
            <a:r>
              <a:rPr lang="en-US"/>
              <a:t>based</a:t>
            </a:r>
          </a:p>
          <a:p>
            <a:pPr>
              <a:spcBef>
                <a:spcPct val="50000"/>
              </a:spcBef>
            </a:pPr>
            <a:r>
              <a:rPr lang="en-US"/>
              <a:t>on the examples’ </a:t>
            </a:r>
            <a:r>
              <a:rPr lang="en-US" i="1"/>
              <a:t>Author, Thread, Length</a:t>
            </a:r>
            <a:r>
              <a:rPr lang="en-US"/>
              <a:t>, and </a:t>
            </a:r>
            <a:r>
              <a:rPr lang="en-US" i="1"/>
              <a:t>Where.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228600" y="1066800"/>
            <a:ext cx="8077200" cy="4451350"/>
            <a:chOff x="228600" y="1066800"/>
            <a:chExt cx="8077200" cy="4451350"/>
          </a:xfrm>
        </p:grpSpPr>
        <p:graphicFrame>
          <p:nvGraphicFramePr>
            <p:cNvPr id="268291" name="Object 3"/>
            <p:cNvGraphicFramePr>
              <a:graphicFrameLocks noChangeAspect="1"/>
            </p:cNvGraphicFramePr>
            <p:nvPr/>
          </p:nvGraphicFramePr>
          <p:xfrm>
            <a:off x="228600" y="1066800"/>
            <a:ext cx="8077200" cy="4451350"/>
          </p:xfrm>
          <a:graphic>
            <a:graphicData uri="http://schemas.openxmlformats.org/presentationml/2006/ole">
              <p:oleObj spid="_x0000_s441346" name="Photo Editor Photo" r:id="rId4" imgW="6428571" imgH="3543795" progId="">
                <p:embed/>
              </p:oleObj>
            </a:graphicData>
          </a:graphic>
        </p:graphicFrame>
        <p:sp>
          <p:nvSpPr>
            <p:cNvPr id="268293" name="Rectangle 5"/>
            <p:cNvSpPr>
              <a:spLocks noChangeArrowheads="1"/>
            </p:cNvSpPr>
            <p:nvPr/>
          </p:nvSpPr>
          <p:spPr bwMode="auto">
            <a:xfrm>
              <a:off x="1403350" y="1196975"/>
              <a:ext cx="1008063" cy="4176713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14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F7993-54A9-41D1-83C4-1F9CFEA60FDD}" type="slidenum">
              <a:rPr/>
              <a:pPr/>
              <a:t>8</a:t>
            </a:fld>
            <a:endParaRPr/>
          </a:p>
        </p:txBody>
      </p:sp>
      <p:sp>
        <p:nvSpPr>
          <p:cNvPr id="13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CPSC 502, Lecture 14</a:t>
            </a:r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wrap="square" lIns="90360" tIns="44280" rIns="90360" bIns="44280" anchorCtr="0"/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The contact lenses data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0000" y="900000"/>
            <a:ext cx="8820000" cy="5572080"/>
            <a:chOff x="180000" y="900000"/>
            <a:chExt cx="8820000" cy="5572080"/>
          </a:xfrm>
        </p:grpSpPr>
        <p:sp>
          <p:nvSpPr>
            <p:cNvPr id="4" name="Freeform 3"/>
            <p:cNvSpPr/>
            <p:nvPr/>
          </p:nvSpPr>
          <p:spPr>
            <a:xfrm>
              <a:off x="7176960" y="432900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5353560" y="432900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3816720" y="432900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1801080" y="432900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180000" y="432900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7176960" y="4543200"/>
              <a:ext cx="182303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5353560" y="4543200"/>
              <a:ext cx="182339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816720" y="4543200"/>
              <a:ext cx="15368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801080" y="4543200"/>
              <a:ext cx="20156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80000" y="4543200"/>
              <a:ext cx="162108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7176960" y="475776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353560" y="475776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3816720" y="475776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801080" y="475776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180000" y="475776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7176960" y="497196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5353560" y="497196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816720" y="497196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1801080" y="497196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180000" y="497196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7176960" y="5186160"/>
              <a:ext cx="182303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5353560" y="5186160"/>
              <a:ext cx="182339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3816720" y="5186160"/>
              <a:ext cx="15368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1801080" y="5186160"/>
              <a:ext cx="20156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180000" y="5186160"/>
              <a:ext cx="162108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7176960" y="540072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Hard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5353560" y="540072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3816720" y="540072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1801080" y="540072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180000" y="540072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7176960" y="561492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353560" y="561492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3816720" y="561492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1801080" y="561492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180000" y="561492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7176960" y="5829120"/>
              <a:ext cx="182303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Soft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5353560" y="5829120"/>
              <a:ext cx="182339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816720" y="5829120"/>
              <a:ext cx="15368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1801080" y="5829120"/>
              <a:ext cx="20156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180000" y="5829120"/>
              <a:ext cx="162108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7176960" y="6043679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5353560" y="6043679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3816720" y="6043679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1801080" y="6043679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180000" y="6043679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49" name="Freeform 48"/>
            <p:cNvSpPr/>
            <p:nvPr/>
          </p:nvSpPr>
          <p:spPr>
            <a:xfrm>
              <a:off x="7176960" y="625788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5353560" y="625788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51" name="Freeform 50"/>
            <p:cNvSpPr/>
            <p:nvPr/>
          </p:nvSpPr>
          <p:spPr>
            <a:xfrm>
              <a:off x="3816720" y="625788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52" name="Freeform 51"/>
            <p:cNvSpPr/>
            <p:nvPr/>
          </p:nvSpPr>
          <p:spPr>
            <a:xfrm>
              <a:off x="1801080" y="625788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180000" y="625788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54" name="Freeform 53"/>
            <p:cNvSpPr/>
            <p:nvPr/>
          </p:nvSpPr>
          <p:spPr>
            <a:xfrm>
              <a:off x="7176960" y="411480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Soft</a:t>
              </a:r>
            </a:p>
          </p:txBody>
        </p:sp>
        <p:sp>
          <p:nvSpPr>
            <p:cNvPr id="55" name="Freeform 54"/>
            <p:cNvSpPr/>
            <p:nvPr/>
          </p:nvSpPr>
          <p:spPr>
            <a:xfrm>
              <a:off x="5353560" y="411480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56" name="Freeform 55"/>
            <p:cNvSpPr/>
            <p:nvPr/>
          </p:nvSpPr>
          <p:spPr>
            <a:xfrm>
              <a:off x="3816720" y="411480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1801080" y="411480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58" name="Freeform 57"/>
            <p:cNvSpPr/>
            <p:nvPr/>
          </p:nvSpPr>
          <p:spPr>
            <a:xfrm>
              <a:off x="180000" y="411480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59" name="Freeform 58"/>
            <p:cNvSpPr/>
            <p:nvPr/>
          </p:nvSpPr>
          <p:spPr>
            <a:xfrm>
              <a:off x="7176960" y="3900240"/>
              <a:ext cx="182303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60" name="Freeform 59"/>
            <p:cNvSpPr/>
            <p:nvPr/>
          </p:nvSpPr>
          <p:spPr>
            <a:xfrm>
              <a:off x="5353560" y="3900240"/>
              <a:ext cx="182339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61" name="Freeform 60"/>
            <p:cNvSpPr/>
            <p:nvPr/>
          </p:nvSpPr>
          <p:spPr>
            <a:xfrm>
              <a:off x="3816720" y="3900240"/>
              <a:ext cx="15368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62" name="Freeform 61"/>
            <p:cNvSpPr/>
            <p:nvPr/>
          </p:nvSpPr>
          <p:spPr>
            <a:xfrm>
              <a:off x="1801080" y="3900240"/>
              <a:ext cx="20156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63" name="Freeform 62"/>
            <p:cNvSpPr/>
            <p:nvPr/>
          </p:nvSpPr>
          <p:spPr>
            <a:xfrm>
              <a:off x="180000" y="3900240"/>
              <a:ext cx="162108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64" name="Freeform 63"/>
            <p:cNvSpPr/>
            <p:nvPr/>
          </p:nvSpPr>
          <p:spPr>
            <a:xfrm>
              <a:off x="7176960" y="3686039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Hard</a:t>
              </a:r>
            </a:p>
          </p:txBody>
        </p:sp>
        <p:sp>
          <p:nvSpPr>
            <p:cNvPr id="65" name="Freeform 64"/>
            <p:cNvSpPr/>
            <p:nvPr/>
          </p:nvSpPr>
          <p:spPr>
            <a:xfrm>
              <a:off x="5353560" y="3686039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66" name="Freeform 65"/>
            <p:cNvSpPr/>
            <p:nvPr/>
          </p:nvSpPr>
          <p:spPr>
            <a:xfrm>
              <a:off x="3816720" y="3686039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67" name="Freeform 66"/>
            <p:cNvSpPr/>
            <p:nvPr/>
          </p:nvSpPr>
          <p:spPr>
            <a:xfrm>
              <a:off x="1801080" y="3686039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68" name="Freeform 67"/>
            <p:cNvSpPr/>
            <p:nvPr/>
          </p:nvSpPr>
          <p:spPr>
            <a:xfrm>
              <a:off x="180000" y="3686039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69" name="Freeform 68"/>
            <p:cNvSpPr/>
            <p:nvPr/>
          </p:nvSpPr>
          <p:spPr>
            <a:xfrm>
              <a:off x="7176960" y="3471839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70" name="Freeform 69"/>
            <p:cNvSpPr/>
            <p:nvPr/>
          </p:nvSpPr>
          <p:spPr>
            <a:xfrm>
              <a:off x="5353560" y="3471839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71" name="Freeform 70"/>
            <p:cNvSpPr/>
            <p:nvPr/>
          </p:nvSpPr>
          <p:spPr>
            <a:xfrm>
              <a:off x="3816720" y="3471839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72" name="Freeform 71"/>
            <p:cNvSpPr/>
            <p:nvPr/>
          </p:nvSpPr>
          <p:spPr>
            <a:xfrm>
              <a:off x="1801080" y="3471839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73" name="Freeform 72"/>
            <p:cNvSpPr/>
            <p:nvPr/>
          </p:nvSpPr>
          <p:spPr>
            <a:xfrm>
              <a:off x="180000" y="3471839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7176960" y="3257279"/>
              <a:ext cx="182303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Soft</a:t>
              </a:r>
            </a:p>
          </p:txBody>
        </p:sp>
        <p:sp>
          <p:nvSpPr>
            <p:cNvPr id="75" name="Freeform 74"/>
            <p:cNvSpPr/>
            <p:nvPr/>
          </p:nvSpPr>
          <p:spPr>
            <a:xfrm>
              <a:off x="5353560" y="3257279"/>
              <a:ext cx="182339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76" name="Freeform 75"/>
            <p:cNvSpPr/>
            <p:nvPr/>
          </p:nvSpPr>
          <p:spPr>
            <a:xfrm>
              <a:off x="3816720" y="3257279"/>
              <a:ext cx="15368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77" name="Freeform 76"/>
            <p:cNvSpPr/>
            <p:nvPr/>
          </p:nvSpPr>
          <p:spPr>
            <a:xfrm>
              <a:off x="1801080" y="3257279"/>
              <a:ext cx="20156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78" name="Freeform 77"/>
            <p:cNvSpPr/>
            <p:nvPr/>
          </p:nvSpPr>
          <p:spPr>
            <a:xfrm>
              <a:off x="180000" y="3257279"/>
              <a:ext cx="162108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79" name="Freeform 78"/>
            <p:cNvSpPr/>
            <p:nvPr/>
          </p:nvSpPr>
          <p:spPr>
            <a:xfrm>
              <a:off x="7176960" y="304308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80" name="Freeform 79"/>
            <p:cNvSpPr/>
            <p:nvPr/>
          </p:nvSpPr>
          <p:spPr>
            <a:xfrm>
              <a:off x="5353560" y="304308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81" name="Freeform 80"/>
            <p:cNvSpPr/>
            <p:nvPr/>
          </p:nvSpPr>
          <p:spPr>
            <a:xfrm>
              <a:off x="3816720" y="304308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82" name="Freeform 81"/>
            <p:cNvSpPr/>
            <p:nvPr/>
          </p:nvSpPr>
          <p:spPr>
            <a:xfrm>
              <a:off x="1801080" y="304308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83" name="Freeform 82"/>
            <p:cNvSpPr/>
            <p:nvPr/>
          </p:nvSpPr>
          <p:spPr>
            <a:xfrm>
              <a:off x="180000" y="304308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7176960" y="282888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hard</a:t>
              </a:r>
            </a:p>
          </p:txBody>
        </p:sp>
        <p:sp>
          <p:nvSpPr>
            <p:cNvPr id="85" name="Freeform 84"/>
            <p:cNvSpPr/>
            <p:nvPr/>
          </p:nvSpPr>
          <p:spPr>
            <a:xfrm>
              <a:off x="5353560" y="282888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86" name="Freeform 85"/>
            <p:cNvSpPr/>
            <p:nvPr/>
          </p:nvSpPr>
          <p:spPr>
            <a:xfrm>
              <a:off x="3816720" y="282888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87" name="Freeform 86"/>
            <p:cNvSpPr/>
            <p:nvPr/>
          </p:nvSpPr>
          <p:spPr>
            <a:xfrm>
              <a:off x="1801080" y="282888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88" name="Freeform 87"/>
            <p:cNvSpPr/>
            <p:nvPr/>
          </p:nvSpPr>
          <p:spPr>
            <a:xfrm>
              <a:off x="180000" y="282888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89" name="Freeform 88"/>
            <p:cNvSpPr/>
            <p:nvPr/>
          </p:nvSpPr>
          <p:spPr>
            <a:xfrm>
              <a:off x="7176960" y="261468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90" name="Freeform 89"/>
            <p:cNvSpPr/>
            <p:nvPr/>
          </p:nvSpPr>
          <p:spPr>
            <a:xfrm>
              <a:off x="5353560" y="261468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91" name="Freeform 90"/>
            <p:cNvSpPr/>
            <p:nvPr/>
          </p:nvSpPr>
          <p:spPr>
            <a:xfrm>
              <a:off x="3816720" y="261468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92" name="Freeform 91"/>
            <p:cNvSpPr/>
            <p:nvPr/>
          </p:nvSpPr>
          <p:spPr>
            <a:xfrm>
              <a:off x="1801080" y="261468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93" name="Freeform 92"/>
            <p:cNvSpPr/>
            <p:nvPr/>
          </p:nvSpPr>
          <p:spPr>
            <a:xfrm>
              <a:off x="180000" y="261468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94" name="Freeform 93"/>
            <p:cNvSpPr/>
            <p:nvPr/>
          </p:nvSpPr>
          <p:spPr>
            <a:xfrm>
              <a:off x="7176960" y="2400119"/>
              <a:ext cx="182303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Soft</a:t>
              </a:r>
            </a:p>
          </p:txBody>
        </p:sp>
        <p:sp>
          <p:nvSpPr>
            <p:cNvPr id="95" name="Freeform 94"/>
            <p:cNvSpPr/>
            <p:nvPr/>
          </p:nvSpPr>
          <p:spPr>
            <a:xfrm>
              <a:off x="5353560" y="2400119"/>
              <a:ext cx="182339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96" name="Freeform 95"/>
            <p:cNvSpPr/>
            <p:nvPr/>
          </p:nvSpPr>
          <p:spPr>
            <a:xfrm>
              <a:off x="3816720" y="2400119"/>
              <a:ext cx="15368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97" name="Freeform 96"/>
            <p:cNvSpPr/>
            <p:nvPr/>
          </p:nvSpPr>
          <p:spPr>
            <a:xfrm>
              <a:off x="1801080" y="2400119"/>
              <a:ext cx="20156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98" name="Freeform 97"/>
            <p:cNvSpPr/>
            <p:nvPr/>
          </p:nvSpPr>
          <p:spPr>
            <a:xfrm>
              <a:off x="180000" y="2400119"/>
              <a:ext cx="162108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99" name="Freeform 98"/>
            <p:cNvSpPr/>
            <p:nvPr/>
          </p:nvSpPr>
          <p:spPr>
            <a:xfrm>
              <a:off x="7176960" y="218592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100" name="Freeform 99"/>
            <p:cNvSpPr/>
            <p:nvPr/>
          </p:nvSpPr>
          <p:spPr>
            <a:xfrm>
              <a:off x="5353560" y="218592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3816720" y="218592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1801080" y="218592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180000" y="218592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7176960" y="197172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Hard</a:t>
              </a: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353560" y="197172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3816720" y="197172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1801080" y="197172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180000" y="197172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7176960" y="1757160"/>
              <a:ext cx="182303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5353560" y="1757160"/>
              <a:ext cx="182339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3816720" y="1757160"/>
              <a:ext cx="15368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1801080" y="1757160"/>
              <a:ext cx="20156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180000" y="1757160"/>
              <a:ext cx="162108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7176960" y="154296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Soft</a:t>
              </a:r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5353560" y="154296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3816720" y="154296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1801080" y="154296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180000" y="154296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7176960" y="132876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5353560" y="132876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3816720" y="132876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1801080" y="132876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180000" y="132876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7176960" y="900000"/>
              <a:ext cx="1823039" cy="428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Recommended lenses</a:t>
              </a:r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5353560" y="900000"/>
              <a:ext cx="1823399" cy="428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Tear production rate</a:t>
              </a: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3816720" y="900000"/>
              <a:ext cx="1536840" cy="428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Astigmatism</a:t>
              </a:r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1801080" y="900000"/>
              <a:ext cx="2015640" cy="428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Spectacle prescription</a:t>
              </a:r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180000" y="900000"/>
              <a:ext cx="1621080" cy="428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algn="ctr" fontAlgn="auto" hangingPunct="0">
                <a:spcBef>
                  <a:spcPts val="349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smtClean="0"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Age</a:t>
              </a:r>
            </a:p>
          </p:txBody>
        </p:sp>
        <p:sp>
          <p:nvSpPr>
            <p:cNvPr id="129" name="Straight Connector 128"/>
            <p:cNvSpPr/>
            <p:nvPr/>
          </p:nvSpPr>
          <p:spPr>
            <a:xfrm>
              <a:off x="180000" y="6472079"/>
              <a:ext cx="882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smtClean="0"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0" name="Straight Connector 129"/>
            <p:cNvSpPr/>
            <p:nvPr/>
          </p:nvSpPr>
          <p:spPr>
            <a:xfrm>
              <a:off x="180000" y="900000"/>
              <a:ext cx="0" cy="5572079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smtClean="0"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1" name="Straight Connector 130"/>
            <p:cNvSpPr/>
            <p:nvPr/>
          </p:nvSpPr>
          <p:spPr>
            <a:xfrm>
              <a:off x="9000000" y="900000"/>
              <a:ext cx="0" cy="5572079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smtClean="0"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2" name="Straight Connector 131"/>
            <p:cNvSpPr/>
            <p:nvPr/>
          </p:nvSpPr>
          <p:spPr>
            <a:xfrm>
              <a:off x="180000" y="1328760"/>
              <a:ext cx="882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smtClean="0"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3" name="Straight Connector 132"/>
            <p:cNvSpPr/>
            <p:nvPr/>
          </p:nvSpPr>
          <p:spPr>
            <a:xfrm>
              <a:off x="180000" y="900000"/>
              <a:ext cx="882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0" rIns="90000" bIns="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buFont typeface="Times New Roman" pitchFamily="18"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smtClean="0"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134" name="Freeform 133"/>
          <p:cNvSpPr/>
          <p:nvPr/>
        </p:nvSpPr>
        <p:spPr>
          <a:xfrm>
            <a:off x="2955959" y="1870199"/>
            <a:ext cx="18396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Times New Roman" pitchFamily="18"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smtClean="0"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ML: Formal Specification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8B5A9E0-7EB5-4FF0-AEB5-1FBEA79D2A5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17000</TotalTime>
  <Words>2744</Words>
  <Application>Microsoft Office PowerPoint</Application>
  <PresentationFormat>On-screen Show (4:3)</PresentationFormat>
  <Paragraphs>714</Paragraphs>
  <Slides>57</Slides>
  <Notes>47</Notes>
  <HiddenSlides>1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1_Default Design</vt:lpstr>
      <vt:lpstr>Default Design</vt:lpstr>
      <vt:lpstr>Default</vt:lpstr>
      <vt:lpstr>1_Default</vt:lpstr>
      <vt:lpstr>2_Default</vt:lpstr>
      <vt:lpstr>2_Default Design</vt:lpstr>
      <vt:lpstr>Equation</vt:lpstr>
      <vt:lpstr>Photo Editor Photo</vt:lpstr>
      <vt:lpstr>Slide 1</vt:lpstr>
      <vt:lpstr>Today Oct 27</vt:lpstr>
      <vt:lpstr>Machine Learning</vt:lpstr>
      <vt:lpstr>Why is Machine Learning So Popular?</vt:lpstr>
      <vt:lpstr>Fielded applications</vt:lpstr>
      <vt:lpstr>Machine Learning</vt:lpstr>
      <vt:lpstr>Example Classification Data</vt:lpstr>
      <vt:lpstr>The contact lenses data</vt:lpstr>
      <vt:lpstr>Supervised ML: Formal Specification</vt:lpstr>
      <vt:lpstr>The ML critical question</vt:lpstr>
      <vt:lpstr>Key trade-off between  FIT and COMPLEXITY</vt:lpstr>
      <vt:lpstr>Slide 12</vt:lpstr>
      <vt:lpstr>Today Oct 27</vt:lpstr>
      <vt:lpstr>Naïve Bayesian Classifier</vt:lpstr>
      <vt:lpstr>Naïve Bayesian Classifier for  Email Spam</vt:lpstr>
      <vt:lpstr>Learn the Probabilities</vt:lpstr>
      <vt:lpstr>Most likely class given set of observations</vt:lpstr>
      <vt:lpstr>How to improve this model?</vt:lpstr>
      <vt:lpstr>For another example of naïve Bayesian Classifier </vt:lpstr>
      <vt:lpstr>Today Oct 27</vt:lpstr>
      <vt:lpstr>Key problems in NLP</vt:lpstr>
      <vt:lpstr>Prob of a sentence: N-Grams </vt:lpstr>
      <vt:lpstr>Bigram &lt;s&gt;The big red dog barks</vt:lpstr>
      <vt:lpstr>Estimates for Bigrams</vt:lpstr>
      <vt:lpstr>Estimates for Bigrams</vt:lpstr>
      <vt:lpstr>Berkeley Restaurant Project (1994)  Table: Counts</vt:lpstr>
      <vt:lpstr>BERP Table:</vt:lpstr>
      <vt:lpstr>BERP Table Comparison</vt:lpstr>
      <vt:lpstr>Two problems with applying:</vt:lpstr>
      <vt:lpstr>Problem (1)</vt:lpstr>
      <vt:lpstr>Problem (2)</vt:lpstr>
      <vt:lpstr>Add-One</vt:lpstr>
      <vt:lpstr>Slide 33</vt:lpstr>
      <vt:lpstr>Add-One: Bigram</vt:lpstr>
      <vt:lpstr>BERP Original vs. Add-one smoothed Counts</vt:lpstr>
      <vt:lpstr>Biggest Language Model…</vt:lpstr>
      <vt:lpstr>Today Oct 27</vt:lpstr>
      <vt:lpstr>Example Classification Data</vt:lpstr>
      <vt:lpstr>Learning task</vt:lpstr>
      <vt:lpstr>Example Decision Tree </vt:lpstr>
      <vt:lpstr>DT as classifiers</vt:lpstr>
      <vt:lpstr>DT as classifiers</vt:lpstr>
      <vt:lpstr>Learning Decision Trees</vt:lpstr>
      <vt:lpstr>DT Applications</vt:lpstr>
      <vt:lpstr>Equivalent Rule Based Representation</vt:lpstr>
      <vt:lpstr>  </vt:lpstr>
      <vt:lpstr>Processing loan applications (American Express)</vt:lpstr>
      <vt:lpstr>Enter machine learning</vt:lpstr>
      <vt:lpstr>Screening images</vt:lpstr>
      <vt:lpstr>Enter machine learning</vt:lpstr>
      <vt:lpstr>Load forecasting</vt:lpstr>
      <vt:lpstr>Enter machine learning</vt:lpstr>
      <vt:lpstr>Diagnosis of machine faults</vt:lpstr>
      <vt:lpstr>Enter machine learning</vt:lpstr>
      <vt:lpstr>Marketing and sales I</vt:lpstr>
      <vt:lpstr>Marketing and sales II</vt:lpstr>
      <vt:lpstr>Machine learning and statistics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Carenini</dc:creator>
  <cp:lastModifiedBy>carenini</cp:lastModifiedBy>
  <cp:revision>284</cp:revision>
  <dcterms:created xsi:type="dcterms:W3CDTF">2008-04-07T17:41:19Z</dcterms:created>
  <dcterms:modified xsi:type="dcterms:W3CDTF">2011-10-27T18:29:29Z</dcterms:modified>
</cp:coreProperties>
</file>